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2" r:id="rId2"/>
  </p:sldMasterIdLst>
  <p:notesMasterIdLst>
    <p:notesMasterId r:id="rId56"/>
  </p:notesMasterIdLst>
  <p:sldIdLst>
    <p:sldId id="365" r:id="rId3"/>
    <p:sldId id="534" r:id="rId4"/>
    <p:sldId id="618" r:id="rId5"/>
    <p:sldId id="619" r:id="rId6"/>
    <p:sldId id="590" r:id="rId7"/>
    <p:sldId id="517" r:id="rId8"/>
    <p:sldId id="616" r:id="rId9"/>
    <p:sldId id="532" r:id="rId10"/>
    <p:sldId id="474" r:id="rId11"/>
    <p:sldId id="477" r:id="rId12"/>
    <p:sldId id="580" r:id="rId13"/>
    <p:sldId id="523" r:id="rId14"/>
    <p:sldId id="581" r:id="rId15"/>
    <p:sldId id="480" r:id="rId16"/>
    <p:sldId id="621" r:id="rId17"/>
    <p:sldId id="533" r:id="rId18"/>
    <p:sldId id="546" r:id="rId19"/>
    <p:sldId id="543" r:id="rId20"/>
    <p:sldId id="538" r:id="rId21"/>
    <p:sldId id="522" r:id="rId22"/>
    <p:sldId id="518" r:id="rId23"/>
    <p:sldId id="585" r:id="rId24"/>
    <p:sldId id="499" r:id="rId25"/>
    <p:sldId id="476" r:id="rId26"/>
    <p:sldId id="622" r:id="rId27"/>
    <p:sldId id="525" r:id="rId28"/>
    <p:sldId id="559" r:id="rId29"/>
    <p:sldId id="475" r:id="rId30"/>
    <p:sldId id="587" r:id="rId31"/>
    <p:sldId id="500" r:id="rId32"/>
    <p:sldId id="537" r:id="rId33"/>
    <p:sldId id="539" r:id="rId34"/>
    <p:sldId id="588" r:id="rId35"/>
    <p:sldId id="501" r:id="rId36"/>
    <p:sldId id="625" r:id="rId37"/>
    <p:sldId id="589" r:id="rId38"/>
    <p:sldId id="502" r:id="rId39"/>
    <p:sldId id="652" r:id="rId40"/>
    <p:sldId id="540" r:id="rId41"/>
    <p:sldId id="541" r:id="rId42"/>
    <p:sldId id="551" r:id="rId43"/>
    <p:sldId id="624" r:id="rId44"/>
    <p:sldId id="557" r:id="rId45"/>
    <p:sldId id="484" r:id="rId46"/>
    <p:sldId id="626" r:id="rId47"/>
    <p:sldId id="555" r:id="rId48"/>
    <p:sldId id="558" r:id="rId49"/>
    <p:sldId id="556" r:id="rId50"/>
    <p:sldId id="524" r:id="rId51"/>
    <p:sldId id="486" r:id="rId52"/>
    <p:sldId id="521" r:id="rId53"/>
    <p:sldId id="530" r:id="rId54"/>
    <p:sldId id="617" r:id="rId55"/>
  </p:sldIdLst>
  <p:sldSz cx="9144000" cy="6858000" type="screen4x3"/>
  <p:notesSz cx="6858000" cy="9144000"/>
  <p:embeddedFontLst>
    <p:embeddedFont>
      <p:font typeface="Calibri" panose="020F0502020204030204" pitchFamily="34" charset="0"/>
      <p:regular r:id="rId57"/>
      <p:bold r:id="rId58"/>
      <p:italic r:id="rId59"/>
      <p:boldItalic r:id="rId60"/>
    </p:embeddedFont>
    <p:embeddedFont>
      <p:font typeface="Roboto" panose="02000000000000000000" pitchFamily="2" charset="0"/>
      <p:regular r:id="rId61"/>
      <p:bold r:id="rId62"/>
      <p:italic r:id="rId63"/>
      <p:boldItalic r:id="rId64"/>
    </p:embeddedFont>
    <p:embeddedFont>
      <p:font typeface="Trebuchet MS" panose="020B070302020209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D53B80-1017-5F28-0019-F7400DC39845}" name="Leila Habib" initials="LH" userId="MrvB9QOZrEMqK18KGj52TGgtVjNXYvtqmczAApxonoc="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lber, Rachel" initials="SR" lastIdx="1" clrIdx="0"/>
  <p:cmAuthor id="2" name="Astorino, Joseph" initials="AJ"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p:cViewPr varScale="1">
        <p:scale>
          <a:sx n="110" d="100"/>
          <a:sy n="110" d="100"/>
        </p:scale>
        <p:origin x="1216" y="168"/>
      </p:cViewPr>
      <p:guideLst>
        <p:guide orient="horz" pos="2160"/>
        <p:guide pos="2880"/>
      </p:guideLst>
    </p:cSldViewPr>
  </p:slideViewPr>
  <p:outlineViewPr>
    <p:cViewPr>
      <p:scale>
        <a:sx n="33" d="100"/>
        <a:sy n="33" d="100"/>
      </p:scale>
      <p:origin x="0" y="-569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66" Type="http://schemas.openxmlformats.org/officeDocument/2006/relationships/font" Target="fonts/font10.fntdata"/><Relationship Id="rId74" Type="http://schemas.microsoft.com/office/2018/10/relationships/authors" Target="authors.xml"/><Relationship Id="rId5" Type="http://schemas.openxmlformats.org/officeDocument/2006/relationships/slide" Target="slides/slide3.xml"/><Relationship Id="rId61" Type="http://schemas.openxmlformats.org/officeDocument/2006/relationships/font" Target="fonts/font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054ED-27C8-4854-AA57-B13AC78C94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7F0D9C9-41A6-43CC-B85E-E331537FD733}">
      <dgm:prSet phldrT="[Text]" phldr="0" custT="1"/>
      <dgm:spPr/>
      <dgm:t>
        <a:bodyPr/>
        <a:lstStyle/>
        <a:p>
          <a:r>
            <a:rPr lang="en-US" sz="2400" b="0" dirty="0">
              <a:solidFill>
                <a:schemeClr val="accent3"/>
              </a:solidFill>
              <a:latin typeface="Arial"/>
            </a:rPr>
            <a:t>Empathy</a:t>
          </a:r>
          <a:endParaRPr lang="en-US" sz="2400" b="0" dirty="0">
            <a:solidFill>
              <a:schemeClr val="accent3"/>
            </a:solidFill>
          </a:endParaRPr>
        </a:p>
      </dgm:t>
    </dgm:pt>
    <dgm:pt modelId="{34C680EC-5706-491F-995E-294A506043D4}" type="parTrans" cxnId="{EA01F152-017A-47A0-977C-C69A80DF24F4}">
      <dgm:prSet/>
      <dgm:spPr/>
      <dgm:t>
        <a:bodyPr/>
        <a:lstStyle/>
        <a:p>
          <a:endParaRPr lang="en-US"/>
        </a:p>
      </dgm:t>
    </dgm:pt>
    <dgm:pt modelId="{EAA52A57-C80D-40E9-B52F-E6223953D235}" type="sibTrans" cxnId="{EA01F152-017A-47A0-977C-C69A80DF24F4}">
      <dgm:prSet/>
      <dgm:spPr/>
      <dgm:t>
        <a:bodyPr/>
        <a:lstStyle/>
        <a:p>
          <a:endParaRPr lang="en-US"/>
        </a:p>
      </dgm:t>
    </dgm:pt>
    <dgm:pt modelId="{F8DA9C1E-0422-4F8A-AF77-3F2FCFE8DFB5}">
      <dgm:prSet phldr="0" custT="1"/>
      <dgm:spPr/>
      <dgm:t>
        <a:bodyPr/>
        <a:lstStyle/>
        <a:p>
          <a:r>
            <a:rPr lang="en-US" sz="2400" b="0" dirty="0">
              <a:solidFill>
                <a:schemeClr val="accent3"/>
              </a:solidFill>
              <a:latin typeface="Arial"/>
            </a:rPr>
            <a:t>Active Listening</a:t>
          </a:r>
        </a:p>
      </dgm:t>
    </dgm:pt>
    <dgm:pt modelId="{74E77174-745E-403C-A4B8-8E18971788FA}" type="parTrans" cxnId="{FAE82E93-B3DF-4534-A140-8BE6F59C7937}">
      <dgm:prSet/>
      <dgm:spPr/>
      <dgm:t>
        <a:bodyPr/>
        <a:lstStyle/>
        <a:p>
          <a:endParaRPr lang="en-US"/>
        </a:p>
      </dgm:t>
    </dgm:pt>
    <dgm:pt modelId="{83C2EF5C-AD47-4DB4-8849-5EF0D991AE0F}" type="sibTrans" cxnId="{FAE82E93-B3DF-4534-A140-8BE6F59C7937}">
      <dgm:prSet/>
      <dgm:spPr/>
      <dgm:t>
        <a:bodyPr/>
        <a:lstStyle/>
        <a:p>
          <a:endParaRPr lang="en-US"/>
        </a:p>
      </dgm:t>
    </dgm:pt>
    <dgm:pt modelId="{F1CCDED0-8DC2-42DF-B140-D4F88B4D4F60}">
      <dgm:prSet phldr="0" custT="1"/>
      <dgm:spPr/>
      <dgm:t>
        <a:bodyPr/>
        <a:lstStyle/>
        <a:p>
          <a:pPr rtl="0"/>
          <a:r>
            <a:rPr lang="en-US" sz="2400" b="0" dirty="0">
              <a:solidFill>
                <a:schemeClr val="accent3"/>
              </a:solidFill>
            </a:rPr>
            <a:t>Growth-Oriented Relationships</a:t>
          </a:r>
        </a:p>
      </dgm:t>
    </dgm:pt>
    <dgm:pt modelId="{8D3D3A9D-464E-4985-993B-DC55694C604B}" type="parTrans" cxnId="{0A7384A1-4AB0-46CD-B927-D31C79B98D64}">
      <dgm:prSet/>
      <dgm:spPr/>
      <dgm:t>
        <a:bodyPr/>
        <a:lstStyle/>
        <a:p>
          <a:endParaRPr lang="en-US"/>
        </a:p>
      </dgm:t>
    </dgm:pt>
    <dgm:pt modelId="{5D6D694C-E622-443F-BB8B-7F5F77BAE7BE}" type="sibTrans" cxnId="{0A7384A1-4AB0-46CD-B927-D31C79B98D64}">
      <dgm:prSet/>
      <dgm:spPr/>
      <dgm:t>
        <a:bodyPr/>
        <a:lstStyle/>
        <a:p>
          <a:endParaRPr lang="en-US"/>
        </a:p>
      </dgm:t>
    </dgm:pt>
    <dgm:pt modelId="{A1884F1A-7663-4814-A0AE-037C25F57042}" type="pres">
      <dgm:prSet presAssocID="{C8B054ED-27C8-4854-AA57-B13AC78C949D}" presName="diagram" presStyleCnt="0">
        <dgm:presLayoutVars>
          <dgm:dir/>
          <dgm:resizeHandles val="exact"/>
        </dgm:presLayoutVars>
      </dgm:prSet>
      <dgm:spPr/>
    </dgm:pt>
    <dgm:pt modelId="{15683812-A13D-4296-A629-17136BB568CE}" type="pres">
      <dgm:prSet presAssocID="{F1CCDED0-8DC2-42DF-B140-D4F88B4D4F60}" presName="node" presStyleLbl="node1" presStyleIdx="0" presStyleCnt="3">
        <dgm:presLayoutVars>
          <dgm:bulletEnabled val="1"/>
        </dgm:presLayoutVars>
      </dgm:prSet>
      <dgm:spPr>
        <a:solidFill>
          <a:srgbClr val="0097DA"/>
        </a:solidFill>
      </dgm:spPr>
    </dgm:pt>
    <dgm:pt modelId="{E47C245F-A21E-4EBC-BE1F-1CFB9F1F11A4}" type="pres">
      <dgm:prSet presAssocID="{5D6D694C-E622-443F-BB8B-7F5F77BAE7BE}" presName="sibTrans" presStyleCnt="0"/>
      <dgm:spPr/>
    </dgm:pt>
    <dgm:pt modelId="{26B22042-2914-41F7-B42A-69EA01D861FE}" type="pres">
      <dgm:prSet presAssocID="{D7F0D9C9-41A6-43CC-B85E-E331537FD733}" presName="node" presStyleLbl="node1" presStyleIdx="1" presStyleCnt="3">
        <dgm:presLayoutVars>
          <dgm:bulletEnabled val="1"/>
        </dgm:presLayoutVars>
      </dgm:prSet>
      <dgm:spPr>
        <a:solidFill>
          <a:srgbClr val="0097DA"/>
        </a:solidFill>
      </dgm:spPr>
    </dgm:pt>
    <dgm:pt modelId="{2D137B50-D97C-42D0-B910-2FB4C0DAF6BE}" type="pres">
      <dgm:prSet presAssocID="{EAA52A57-C80D-40E9-B52F-E6223953D235}" presName="sibTrans" presStyleCnt="0"/>
      <dgm:spPr/>
    </dgm:pt>
    <dgm:pt modelId="{E9E38D88-95C6-4915-B167-0AF5AB406FB3}" type="pres">
      <dgm:prSet presAssocID="{F8DA9C1E-0422-4F8A-AF77-3F2FCFE8DFB5}" presName="node" presStyleLbl="node1" presStyleIdx="2" presStyleCnt="3">
        <dgm:presLayoutVars>
          <dgm:bulletEnabled val="1"/>
        </dgm:presLayoutVars>
      </dgm:prSet>
      <dgm:spPr>
        <a:solidFill>
          <a:srgbClr val="0097DA"/>
        </a:solidFill>
      </dgm:spPr>
    </dgm:pt>
  </dgm:ptLst>
  <dgm:cxnLst>
    <dgm:cxn modelId="{2A9FD80E-DD12-4F3C-9B08-E2460ADC9FAE}" type="presOf" srcId="{C8B054ED-27C8-4854-AA57-B13AC78C949D}" destId="{A1884F1A-7663-4814-A0AE-037C25F57042}" srcOrd="0" destOrd="0" presId="urn:microsoft.com/office/officeart/2005/8/layout/default"/>
    <dgm:cxn modelId="{29611B1C-8042-408B-9B1B-814165FEA189}" type="presOf" srcId="{D7F0D9C9-41A6-43CC-B85E-E331537FD733}" destId="{26B22042-2914-41F7-B42A-69EA01D861FE}" srcOrd="0" destOrd="0" presId="urn:microsoft.com/office/officeart/2005/8/layout/default"/>
    <dgm:cxn modelId="{10399B24-14EB-4BC8-BCF6-600630A13419}" type="presOf" srcId="{F8DA9C1E-0422-4F8A-AF77-3F2FCFE8DFB5}" destId="{E9E38D88-95C6-4915-B167-0AF5AB406FB3}" srcOrd="0" destOrd="0" presId="urn:microsoft.com/office/officeart/2005/8/layout/default"/>
    <dgm:cxn modelId="{EA01F152-017A-47A0-977C-C69A80DF24F4}" srcId="{C8B054ED-27C8-4854-AA57-B13AC78C949D}" destId="{D7F0D9C9-41A6-43CC-B85E-E331537FD733}" srcOrd="1" destOrd="0" parTransId="{34C680EC-5706-491F-995E-294A506043D4}" sibTransId="{EAA52A57-C80D-40E9-B52F-E6223953D235}"/>
    <dgm:cxn modelId="{EFD10687-B4F5-45EA-BCBD-BB3649A2C2E0}" type="presOf" srcId="{F1CCDED0-8DC2-42DF-B140-D4F88B4D4F60}" destId="{15683812-A13D-4296-A629-17136BB568CE}" srcOrd="0" destOrd="0" presId="urn:microsoft.com/office/officeart/2005/8/layout/default"/>
    <dgm:cxn modelId="{FAE82E93-B3DF-4534-A140-8BE6F59C7937}" srcId="{C8B054ED-27C8-4854-AA57-B13AC78C949D}" destId="{F8DA9C1E-0422-4F8A-AF77-3F2FCFE8DFB5}" srcOrd="2" destOrd="0" parTransId="{74E77174-745E-403C-A4B8-8E18971788FA}" sibTransId="{83C2EF5C-AD47-4DB4-8849-5EF0D991AE0F}"/>
    <dgm:cxn modelId="{0A7384A1-4AB0-46CD-B927-D31C79B98D64}" srcId="{C8B054ED-27C8-4854-AA57-B13AC78C949D}" destId="{F1CCDED0-8DC2-42DF-B140-D4F88B4D4F60}" srcOrd="0" destOrd="0" parTransId="{8D3D3A9D-464E-4985-993B-DC55694C604B}" sibTransId="{5D6D694C-E622-443F-BB8B-7F5F77BAE7BE}"/>
    <dgm:cxn modelId="{B79F23AB-E0FF-4010-8527-6683EB4A62CC}" type="presParOf" srcId="{A1884F1A-7663-4814-A0AE-037C25F57042}" destId="{15683812-A13D-4296-A629-17136BB568CE}" srcOrd="0" destOrd="0" presId="urn:microsoft.com/office/officeart/2005/8/layout/default"/>
    <dgm:cxn modelId="{633E7545-BAE0-451A-817C-71D46A7464A5}" type="presParOf" srcId="{A1884F1A-7663-4814-A0AE-037C25F57042}" destId="{E47C245F-A21E-4EBC-BE1F-1CFB9F1F11A4}" srcOrd="1" destOrd="0" presId="urn:microsoft.com/office/officeart/2005/8/layout/default"/>
    <dgm:cxn modelId="{AF922603-04F8-48B9-B5AF-BEF890E3E3EA}" type="presParOf" srcId="{A1884F1A-7663-4814-A0AE-037C25F57042}" destId="{26B22042-2914-41F7-B42A-69EA01D861FE}" srcOrd="2" destOrd="0" presId="urn:microsoft.com/office/officeart/2005/8/layout/default"/>
    <dgm:cxn modelId="{F64CB57F-061B-473A-8A3E-116CDB5C8FED}" type="presParOf" srcId="{A1884F1A-7663-4814-A0AE-037C25F57042}" destId="{2D137B50-D97C-42D0-B910-2FB4C0DAF6BE}" srcOrd="3" destOrd="0" presId="urn:microsoft.com/office/officeart/2005/8/layout/default"/>
    <dgm:cxn modelId="{36E3190A-C641-4C94-AE1A-174BE5D0DB7C}" type="presParOf" srcId="{A1884F1A-7663-4814-A0AE-037C25F57042}" destId="{E9E38D88-95C6-4915-B167-0AF5AB406FB3}"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83812-A13D-4296-A629-17136BB568CE}">
      <dsp:nvSpPr>
        <dsp:cNvPr id="0" name=""/>
        <dsp:cNvSpPr/>
      </dsp:nvSpPr>
      <dsp:spPr>
        <a:xfrm>
          <a:off x="0" y="261377"/>
          <a:ext cx="2165050" cy="1299030"/>
        </a:xfrm>
        <a:prstGeom prst="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dirty="0">
              <a:solidFill>
                <a:schemeClr val="accent3"/>
              </a:solidFill>
            </a:rPr>
            <a:t>Growth-Oriented Relationships</a:t>
          </a:r>
        </a:p>
      </dsp:txBody>
      <dsp:txXfrm>
        <a:off x="0" y="261377"/>
        <a:ext cx="2165050" cy="1299030"/>
      </dsp:txXfrm>
    </dsp:sp>
    <dsp:sp modelId="{26B22042-2914-41F7-B42A-69EA01D861FE}">
      <dsp:nvSpPr>
        <dsp:cNvPr id="0" name=""/>
        <dsp:cNvSpPr/>
      </dsp:nvSpPr>
      <dsp:spPr>
        <a:xfrm>
          <a:off x="2381555" y="261377"/>
          <a:ext cx="2165050" cy="1299030"/>
        </a:xfrm>
        <a:prstGeom prst="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accent3"/>
              </a:solidFill>
              <a:latin typeface="Arial"/>
            </a:rPr>
            <a:t>Empathy</a:t>
          </a:r>
          <a:endParaRPr lang="en-US" sz="2400" b="0" kern="1200" dirty="0">
            <a:solidFill>
              <a:schemeClr val="accent3"/>
            </a:solidFill>
          </a:endParaRPr>
        </a:p>
      </dsp:txBody>
      <dsp:txXfrm>
        <a:off x="2381555" y="261377"/>
        <a:ext cx="2165050" cy="1299030"/>
      </dsp:txXfrm>
    </dsp:sp>
    <dsp:sp modelId="{E9E38D88-95C6-4915-B167-0AF5AB406FB3}">
      <dsp:nvSpPr>
        <dsp:cNvPr id="0" name=""/>
        <dsp:cNvSpPr/>
      </dsp:nvSpPr>
      <dsp:spPr>
        <a:xfrm>
          <a:off x="4763111" y="261377"/>
          <a:ext cx="2165050" cy="1299030"/>
        </a:xfrm>
        <a:prstGeom prst="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accent3"/>
              </a:solidFill>
              <a:latin typeface="Arial"/>
            </a:rPr>
            <a:t>Active Listening</a:t>
          </a:r>
        </a:p>
      </dsp:txBody>
      <dsp:txXfrm>
        <a:off x="4763111" y="261377"/>
        <a:ext cx="2165050" cy="12990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859337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tb.ku.edu/en/table-of-contents/assessment/assessing-community-needs-and-resourc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a:p>
            <a:r>
              <a:rPr lang="en-US" dirty="0"/>
              <a:t>Welcome to session two of Base Camp.</a:t>
            </a:r>
          </a:p>
          <a:p>
            <a:endParaRPr lang="en-US" dirty="0"/>
          </a:p>
        </p:txBody>
      </p:sp>
      <p:sp>
        <p:nvSpPr>
          <p:cNvPr id="921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15972" indent="-275373" eaLnBrk="0" hangingPunct="0">
              <a:defRPr>
                <a:solidFill>
                  <a:schemeClr val="tx1"/>
                </a:solidFill>
                <a:latin typeface="Arial" pitchFamily="34" charset="0"/>
                <a:cs typeface="Arial" pitchFamily="34" charset="0"/>
              </a:defRPr>
            </a:lvl2pPr>
            <a:lvl3pPr marL="1101495" indent="-220299" eaLnBrk="0" hangingPunct="0">
              <a:defRPr>
                <a:solidFill>
                  <a:schemeClr val="tx1"/>
                </a:solidFill>
                <a:latin typeface="Arial" pitchFamily="34" charset="0"/>
                <a:cs typeface="Arial" pitchFamily="34" charset="0"/>
              </a:defRPr>
            </a:lvl3pPr>
            <a:lvl4pPr marL="1542093" indent="-220299" eaLnBrk="0" hangingPunct="0">
              <a:defRPr>
                <a:solidFill>
                  <a:schemeClr val="tx1"/>
                </a:solidFill>
                <a:latin typeface="Arial" pitchFamily="34" charset="0"/>
                <a:cs typeface="Arial" pitchFamily="34" charset="0"/>
              </a:defRPr>
            </a:lvl4pPr>
            <a:lvl5pPr marL="1982690" indent="-220299" eaLnBrk="0" hangingPunct="0">
              <a:defRPr>
                <a:solidFill>
                  <a:schemeClr val="tx1"/>
                </a:solidFill>
                <a:latin typeface="Arial" pitchFamily="34" charset="0"/>
                <a:cs typeface="Arial" pitchFamily="34" charset="0"/>
              </a:defRPr>
            </a:lvl5pPr>
            <a:lvl6pPr marL="2423289" indent="-220299" eaLnBrk="0" fontAlgn="base" hangingPunct="0">
              <a:spcBef>
                <a:spcPct val="0"/>
              </a:spcBef>
              <a:spcAft>
                <a:spcPct val="0"/>
              </a:spcAft>
              <a:defRPr>
                <a:solidFill>
                  <a:schemeClr val="tx1"/>
                </a:solidFill>
                <a:latin typeface="Arial" pitchFamily="34" charset="0"/>
                <a:cs typeface="Arial" pitchFamily="34" charset="0"/>
              </a:defRPr>
            </a:lvl6pPr>
            <a:lvl7pPr marL="2863887" indent="-220299" eaLnBrk="0" fontAlgn="base" hangingPunct="0">
              <a:spcBef>
                <a:spcPct val="0"/>
              </a:spcBef>
              <a:spcAft>
                <a:spcPct val="0"/>
              </a:spcAft>
              <a:defRPr>
                <a:solidFill>
                  <a:schemeClr val="tx1"/>
                </a:solidFill>
                <a:latin typeface="Arial" pitchFamily="34" charset="0"/>
                <a:cs typeface="Arial" pitchFamily="34" charset="0"/>
              </a:defRPr>
            </a:lvl7pPr>
            <a:lvl8pPr marL="3304483" indent="-220299" eaLnBrk="0" fontAlgn="base" hangingPunct="0">
              <a:spcBef>
                <a:spcPct val="0"/>
              </a:spcBef>
              <a:spcAft>
                <a:spcPct val="0"/>
              </a:spcAft>
              <a:defRPr>
                <a:solidFill>
                  <a:schemeClr val="tx1"/>
                </a:solidFill>
                <a:latin typeface="Arial" pitchFamily="34" charset="0"/>
                <a:cs typeface="Arial" pitchFamily="34" charset="0"/>
              </a:defRPr>
            </a:lvl8pPr>
            <a:lvl9pPr marL="3745082" indent="-22029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8AF9B5-D8FF-462F-8F03-FED22E4B7280}" type="slidenum">
              <a:rPr lang="en-US" altLang="en-US" smtClean="0"/>
              <a:pPr eaLnBrk="1" hangingPunct="1"/>
              <a:t>1</a:t>
            </a:fld>
            <a:endParaRPr lang="en-US" altLang="en-US" dirty="0"/>
          </a:p>
        </p:txBody>
      </p:sp>
    </p:spTree>
    <p:extLst>
      <p:ext uri="{BB962C8B-B14F-4D97-AF65-F5344CB8AC3E}">
        <p14:creationId xmlns:p14="http://schemas.microsoft.com/office/powerpoint/2010/main" val="2042010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 problem like cancer screening is complex and requires a systems perspective to really make wide impactful change.</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dirty="0"/>
              <a:t>      Let’s back up and determine what a system really is. A system is a complex whole with interacting parts.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Work with your team early on to narrow down the elements of the system that are critical to your goals.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u="none" dirty="0">
                <a:solidFill>
                  <a:srgbClr val="1155CC"/>
                </a:solidFill>
                <a:highlight>
                  <a:srgbClr val="FCFCFC"/>
                </a:highlight>
                <a:latin typeface="Roboto"/>
                <a:ea typeface="Roboto"/>
              </a:rPr>
              <a:t>      This can be overwhelming without specific goals in mind, as well as a framework to keep your assessment organized.</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From the Case Study, we can see stakeholders learned that the health center in their location is too overwhelmed to introduce a new screening program.</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They also observed an increase in flu shot acceptability at pharm</a:t>
            </a:r>
            <a:r>
              <a:rPr lang="en-US" sz="1100" u="none" dirty="0">
                <a:solidFill>
                  <a:srgbClr val="1155CC"/>
                </a:solidFill>
                <a:highlight>
                  <a:srgbClr val="FCFCFC"/>
                </a:highlight>
                <a:latin typeface="Roboto"/>
                <a:ea typeface="Roboto"/>
              </a:rPr>
              <a:t>a</a:t>
            </a:r>
            <a:r>
              <a:rPr lang="en" sz="1100" u="none" dirty="0">
                <a:solidFill>
                  <a:srgbClr val="1155CC"/>
                </a:solidFill>
                <a:highlight>
                  <a:srgbClr val="FCFCFC"/>
                </a:highlight>
                <a:latin typeface="Roboto"/>
                <a:ea typeface="Roboto"/>
              </a:rPr>
              <a:t>cies.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By using systems thinking, they identified an opportunity to expand screening through pharmacies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However, no baseline data is currently av</a:t>
            </a:r>
            <a:r>
              <a:rPr lang="en-US" sz="1100" u="none" dirty="0">
                <a:solidFill>
                  <a:srgbClr val="1155CC"/>
                </a:solidFill>
                <a:highlight>
                  <a:srgbClr val="FCFCFC"/>
                </a:highlight>
                <a:latin typeface="Roboto"/>
                <a:ea typeface="Roboto"/>
              </a:rPr>
              <a:t>ai</a:t>
            </a:r>
            <a:r>
              <a:rPr lang="en" sz="1100" u="none" dirty="0" err="1">
                <a:solidFill>
                  <a:srgbClr val="1155CC"/>
                </a:solidFill>
                <a:highlight>
                  <a:srgbClr val="FCFCFC"/>
                </a:highlight>
                <a:latin typeface="Roboto"/>
                <a:ea typeface="Roboto"/>
              </a:rPr>
              <a:t>lable</a:t>
            </a:r>
            <a:r>
              <a:rPr lang="en" sz="1100" u="none" dirty="0">
                <a:solidFill>
                  <a:srgbClr val="1155CC"/>
                </a:solidFill>
                <a:highlight>
                  <a:srgbClr val="FCFCFC"/>
                </a:highlight>
                <a:latin typeface="Roboto"/>
                <a:ea typeface="Roboto"/>
              </a:rPr>
              <a:t> in pharmacy health records, so this will be a challenge going forward</a:t>
            </a:r>
          </a:p>
        </p:txBody>
      </p:sp>
      <p:sp>
        <p:nvSpPr>
          <p:cNvPr id="4" name="Slide Number Placeholder 3"/>
          <p:cNvSpPr>
            <a:spLocks noGrp="1"/>
          </p:cNvSpPr>
          <p:nvPr>
            <p:ph type="sldNum" sz="quarter" idx="10"/>
          </p:nvPr>
        </p:nvSpPr>
        <p:spPr/>
        <p:txBody>
          <a:bodyPr/>
          <a:lstStyle/>
          <a:p>
            <a:fld id="{C86F15E9-0BE7-4FE3-9441-9D32F4679029}" type="slidenum">
              <a:rPr lang="en-US" smtClean="0"/>
              <a:pPr/>
              <a:t>10</a:t>
            </a:fld>
            <a:endParaRPr lang="en-US" dirty="0"/>
          </a:p>
        </p:txBody>
      </p:sp>
    </p:spTree>
    <p:extLst>
      <p:ext uri="{BB962C8B-B14F-4D97-AF65-F5344CB8AC3E}">
        <p14:creationId xmlns:p14="http://schemas.microsoft.com/office/powerpoint/2010/main" val="3433040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Zooming down on the population of focus, we can see some demographic data about Ward 7 from our hypothetical case study as well.</a:t>
            </a:r>
          </a:p>
          <a:p>
            <a:endParaRPr lang="en-US" dirty="0"/>
          </a:p>
          <a:p>
            <a:r>
              <a:rPr lang="en-US" dirty="0"/>
              <a:t>Of concern is the 48% screening rate in the Ward.  With almost 92% of the area being Black, and 23% of the families living below the poverty rate, this raises a lot of issues from an equity standpoint.</a:t>
            </a:r>
          </a:p>
          <a:p>
            <a:endParaRPr lang="en-US" dirty="0"/>
          </a:p>
          <a:p>
            <a:r>
              <a:rPr lang="en-US" dirty="0"/>
              <a:t>Remember we want to include a health equity approach EARLY on, because a fundamental premise of our work is that there is no quality without equity.</a:t>
            </a:r>
          </a:p>
        </p:txBody>
      </p:sp>
    </p:spTree>
    <p:extLst>
      <p:ext uri="{BB962C8B-B14F-4D97-AF65-F5344CB8AC3E}">
        <p14:creationId xmlns:p14="http://schemas.microsoft.com/office/powerpoint/2010/main" val="3421179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b="1" u="sng" dirty="0"/>
              <a:t>(Click)</a:t>
            </a:r>
            <a:endParaRPr lang="en-US" dirty="0"/>
          </a:p>
          <a:p>
            <a:r>
              <a:rPr lang="en-US" dirty="0"/>
              <a:t>Community input via a needs assessment can help you map your context.</a:t>
            </a:r>
          </a:p>
          <a:p>
            <a:pPr marL="556895" lvl="1" indent="-213995"/>
            <a:r>
              <a:rPr lang="en-US" dirty="0">
                <a:hlinkClick r:id="rId3"/>
              </a:rPr>
              <a:t>Needs assessment tools</a:t>
            </a:r>
            <a:r>
              <a:rPr lang="en-US" dirty="0"/>
              <a:t> such as listening sessions, surveys, mapping, photovoice, etc. can help with this. Some of these tools are available at the Community Toolbox link located in the supplemental resources.  </a:t>
            </a:r>
          </a:p>
          <a:p>
            <a:pPr marL="556895" lvl="1" indent="-213995"/>
            <a:r>
              <a:rPr lang="en-US" dirty="0"/>
              <a:t>Two ways to include stakeholders in this context mapping as part of your intervention are included here:</a:t>
            </a:r>
          </a:p>
          <a:p>
            <a:r>
              <a:rPr lang="en-US" b="1" u="sng" dirty="0"/>
              <a:t>(Click)</a:t>
            </a:r>
            <a:endParaRPr lang="en-US" dirty="0"/>
          </a:p>
          <a:p>
            <a:r>
              <a:rPr lang="en-US" dirty="0"/>
              <a:t>Engaged implementation research: which is involving stakeholders in the implementation process and</a:t>
            </a:r>
          </a:p>
          <a:p>
            <a:r>
              <a:rPr lang="en-US" b="1" u="sng" dirty="0"/>
              <a:t>(Click)</a:t>
            </a:r>
            <a:endParaRPr lang="en-US" dirty="0"/>
          </a:p>
          <a:p>
            <a:r>
              <a:rPr lang="en-US" dirty="0"/>
              <a:t>Formative evaluation: evaluate context to inform intervention, evaluate process of intervention</a:t>
            </a:r>
          </a:p>
        </p:txBody>
      </p:sp>
    </p:spTree>
    <p:extLst>
      <p:ext uri="{BB962C8B-B14F-4D97-AF65-F5344CB8AC3E}">
        <p14:creationId xmlns:p14="http://schemas.microsoft.com/office/powerpoint/2010/main" val="729676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Doing context assessments is a chance to engage many different stakeholders quickly, early on in the intervention process.  </a:t>
            </a:r>
          </a:p>
          <a:p>
            <a:pPr marL="158750" indent="0">
              <a:buNone/>
            </a:pPr>
            <a:r>
              <a:rPr lang="en-US" dirty="0"/>
              <a:t>       To engage stakeholders authentically, trusting and equitable relationships need to be developed.  </a:t>
            </a:r>
          </a:p>
          <a:p>
            <a:pPr marL="158750" indent="0">
              <a:buNone/>
            </a:pPr>
            <a:r>
              <a:rPr lang="en-US" dirty="0"/>
              <a:t>       The earlier you can build a shared understanding the better in the long term. </a:t>
            </a:r>
          </a:p>
          <a:p>
            <a:pPr marL="158750" indent="0">
              <a:buNone/>
            </a:pPr>
            <a:r>
              <a:rPr lang="en-US" dirty="0"/>
              <a:t>       Getting as many ideas on the table from as many points of view means the most creative solutions will be liberated.</a:t>
            </a:r>
          </a:p>
          <a:p>
            <a:pPr marL="158750" indent="0">
              <a:buNone/>
            </a:pPr>
            <a:r>
              <a:rPr lang="en-US" dirty="0"/>
              <a:t>       Authentic stakeholder relationships built between researchers and practitioners will also mean higher trust and buy in for the evidence base at the foundation of your </a:t>
            </a:r>
          </a:p>
          <a:p>
            <a:pPr marL="158750" indent="0">
              <a:buNone/>
            </a:pPr>
            <a:r>
              <a:rPr lang="en-US" dirty="0"/>
              <a:t>       intervention including the use of an implementation science approach.  </a:t>
            </a:r>
          </a:p>
        </p:txBody>
      </p:sp>
    </p:spTree>
    <p:extLst>
      <p:ext uri="{BB962C8B-B14F-4D97-AF65-F5344CB8AC3E}">
        <p14:creationId xmlns:p14="http://schemas.microsoft.com/office/powerpoint/2010/main" val="1046455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800" dirty="0"/>
              <a:t>Socrates is famous for saying “Know thyself”. This could be changed to “Know thy context” in implementation.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b="0" i="0" u="none" strike="noStrike" cap="none" dirty="0">
                <a:solidFill>
                  <a:srgbClr val="000000"/>
                </a:solidFill>
                <a:highlight>
                  <a:srgbClr val="FCFCFC"/>
                </a:highlight>
                <a:latin typeface="Arial"/>
                <a:ea typeface="Arial"/>
                <a:cs typeface="Arial"/>
                <a:sym typeface="Arial"/>
              </a:rPr>
              <a: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b="1" u="sng" dirty="0">
                <a:highlight>
                  <a:srgbClr val="FCFCFC"/>
                </a:highlight>
              </a:rPr>
              <a:t>(Click)</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b="1" i="0" u="none" strike="noStrike" cap="none" dirty="0">
                <a:solidFill>
                  <a:srgbClr val="000000"/>
                </a:solidFill>
                <a:highlight>
                  <a:srgbClr val="FCFCFC"/>
                </a:highlight>
                <a:latin typeface="Arial"/>
                <a:ea typeface="Arial"/>
                <a:cs typeface="Arial"/>
                <a:sym typeface="Arial"/>
              </a:rPr>
              <a:t>       </a:t>
            </a:r>
            <a:r>
              <a:rPr lang="en-US" sz="800" b="0" i="0" u="none" strike="noStrike" cap="none" dirty="0">
                <a:solidFill>
                  <a:srgbClr val="000000"/>
                </a:solidFill>
                <a:highlight>
                  <a:srgbClr val="FCFCFC"/>
                </a:highlight>
                <a:latin typeface="Arial"/>
                <a:ea typeface="Arial"/>
                <a:cs typeface="Arial"/>
                <a:sym typeface="Arial"/>
              </a:rPr>
              <a:t>You really are aiming to ensure a match between the intervention and the needs and resources of the setting you are working with.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b="0" i="0" u="none" strike="noStrike" cap="none" dirty="0">
                <a:solidFill>
                  <a:srgbClr val="000000"/>
                </a:solidFill>
                <a:highlight>
                  <a:srgbClr val="FCFCFC"/>
                </a:highlight>
                <a:latin typeface="Arial"/>
                <a:ea typeface="Roboto"/>
                <a:cs typeface="Arial"/>
                <a:sym typeface="Arial"/>
              </a:rPr>
              <a:t>      </a:t>
            </a:r>
            <a:r>
              <a:rPr lang="en" sz="1100" u="none" dirty="0">
                <a:solidFill>
                  <a:srgbClr val="1155CC"/>
                </a:solidFill>
                <a:highlight>
                  <a:srgbClr val="FCFCFC"/>
                </a:highlight>
                <a:latin typeface="Roboto"/>
                <a:ea typeface="Roboto"/>
              </a:rPr>
              <a:t>Consider the stakeholders who will be delivering and benefitting from the interventions you are working 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u="sng" dirty="0">
                <a:highlight>
                  <a:srgbClr val="FCFCFC"/>
                </a:highlight>
              </a:rPr>
              <a:t>(Click)</a:t>
            </a:r>
            <a:endParaRPr lang="en" sz="1100" b="1" u="none" dirty="0">
              <a:solidFill>
                <a:srgbClr val="1155CC"/>
              </a:solidFill>
              <a:highlight>
                <a:srgbClr val="FCFCFC"/>
              </a:highlight>
              <a:latin typeface="Roboto"/>
              <a:ea typeface="Roboto"/>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b="1" u="none" dirty="0">
                <a:solidFill>
                  <a:srgbClr val="1155CC"/>
                </a:solidFill>
                <a:highlight>
                  <a:srgbClr val="FCFCFC"/>
                </a:highlight>
                <a:latin typeface="Roboto"/>
                <a:ea typeface="Roboto"/>
              </a:rPr>
              <a:t>       </a:t>
            </a:r>
            <a:r>
              <a:rPr lang="en" sz="1100" u="none" dirty="0">
                <a:solidFill>
                  <a:srgbClr val="1155CC"/>
                </a:solidFill>
                <a:highlight>
                  <a:srgbClr val="FCFCFC"/>
                </a:highlight>
                <a:latin typeface="Roboto"/>
                <a:ea typeface="Roboto"/>
              </a:rPr>
              <a:t>Spending significant time reflecting on the root causes of your problem will help barriers and assets to be identified-meaning you can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u="sng" dirty="0">
                <a:highlight>
                  <a:srgbClr val="FCFCFC"/>
                </a:highlight>
              </a:rPr>
              <a:t>(Click)</a:t>
            </a:r>
            <a:endParaRPr lang="en" sz="1100"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Tailor specific strategies to make implementation better.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sng" dirty="0">
              <a:solidFill>
                <a:srgbClr val="1155CC"/>
              </a:solidFill>
              <a:highlight>
                <a:srgbClr val="FCFCFC"/>
              </a:highlight>
              <a:latin typeface="Roboto"/>
              <a:ea typeface="Roboto"/>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14</a:t>
            </a:fld>
            <a:endParaRPr lang="en-US" dirty="0"/>
          </a:p>
        </p:txBody>
      </p:sp>
    </p:spTree>
    <p:extLst>
      <p:ext uri="{BB962C8B-B14F-4D97-AF65-F5344CB8AC3E}">
        <p14:creationId xmlns:p14="http://schemas.microsoft.com/office/powerpoint/2010/main" val="3934902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endParaRPr lang="en-US" dirty="0"/>
          </a:p>
          <a:p>
            <a:r>
              <a:rPr lang="en-US" dirty="0"/>
              <a:t>Next, we will explore a tool for assessing context.</a:t>
            </a:r>
          </a:p>
        </p:txBody>
      </p:sp>
    </p:spTree>
    <p:extLst>
      <p:ext uri="{BB962C8B-B14F-4D97-AF65-F5344CB8AC3E}">
        <p14:creationId xmlns:p14="http://schemas.microsoft.com/office/powerpoint/2010/main" val="3655197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The use of the Consolidated Framework for Implementation Research (or CFIR) will help:</a:t>
            </a:r>
          </a:p>
          <a:p>
            <a:pPr marL="0" indent="0">
              <a:buNone/>
            </a:pPr>
            <a:r>
              <a:rPr lang="en-US" dirty="0"/>
              <a:t>-Ensure a match between your intervention, or EBI and the context you are working in</a:t>
            </a:r>
          </a:p>
          <a:p>
            <a:pPr marL="0" indent="0">
              <a:buNone/>
            </a:pPr>
            <a:r>
              <a:rPr lang="en-US" dirty="0"/>
              <a:t>-Diagnose barriers to implementation and</a:t>
            </a:r>
          </a:p>
          <a:p>
            <a:pPr marL="0" indent="0">
              <a:buNone/>
            </a:pPr>
            <a:r>
              <a:rPr lang="en-US" dirty="0"/>
              <a:t>-Design implementation strategies to overcome those barriers</a:t>
            </a:r>
          </a:p>
          <a:p>
            <a:pPr>
              <a:buNone/>
            </a:pPr>
            <a:endParaRPr lang="en-US" dirty="0">
              <a:latin typeface="Calibri"/>
              <a:cs typeface="Calibri"/>
            </a:endParaRPr>
          </a:p>
        </p:txBody>
      </p:sp>
    </p:spTree>
    <p:extLst>
      <p:ext uri="{BB962C8B-B14F-4D97-AF65-F5344CB8AC3E}">
        <p14:creationId xmlns:p14="http://schemas.microsoft.com/office/powerpoint/2010/main" val="387831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This is one of many frameworks to help map context. The CFIR is visually demonstrated here and we will walk through each of the domains in this session.</a:t>
            </a:r>
          </a:p>
          <a:p>
            <a:endParaRPr lang="en-US" dirty="0"/>
          </a:p>
        </p:txBody>
      </p:sp>
    </p:spTree>
    <p:extLst>
      <p:ext uri="{BB962C8B-B14F-4D97-AF65-F5344CB8AC3E}">
        <p14:creationId xmlns:p14="http://schemas.microsoft.com/office/powerpoint/2010/main" val="2641490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One use of your context map is a diagnosis of the problem in your unique setting.</a:t>
            </a:r>
          </a:p>
          <a:p>
            <a:r>
              <a:rPr lang="en-US" dirty="0"/>
              <a:t>Barriers are elements of your context that may impede implementation and are marked with a downward pointing arrow.</a:t>
            </a:r>
          </a:p>
          <a:p>
            <a:r>
              <a:rPr lang="en-US" dirty="0"/>
              <a:t>Facilitators, also called assets, are elements of your context that may support implementation and are marked with an upward pointing arrow.</a:t>
            </a:r>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Approaching this process with a health equity lens will allow you to </a:t>
            </a:r>
            <a:r>
              <a:rPr lang="en-US" sz="1100" b="0" i="0" u="none" strike="noStrike" cap="none" dirty="0">
                <a:solidFill>
                  <a:srgbClr val="000000"/>
                </a:solidFill>
                <a:effectLst/>
                <a:latin typeface="Arial"/>
                <a:cs typeface="Arial"/>
                <a:sym typeface="Arial"/>
              </a:rPr>
              <a:t>i</a:t>
            </a:r>
            <a:r>
              <a:rPr lang="en-US" sz="1100" b="0" i="0" u="none" strike="noStrike" cap="none" dirty="0">
                <a:solidFill>
                  <a:srgbClr val="000000"/>
                </a:solidFill>
                <a:effectLst/>
                <a:latin typeface="Arial"/>
                <a:ea typeface="Arial"/>
                <a:cs typeface="Arial"/>
                <a:sym typeface="Arial"/>
              </a:rPr>
              <a:t>dentify </a:t>
            </a:r>
            <a:r>
              <a:rPr lang="en-US" sz="1100" b="1" i="0" u="none" strike="noStrike" cap="none" dirty="0">
                <a:solidFill>
                  <a:srgbClr val="000000"/>
                </a:solidFill>
                <a:effectLst/>
                <a:latin typeface="Arial"/>
                <a:ea typeface="Arial"/>
                <a:cs typeface="Arial"/>
                <a:sym typeface="Arial"/>
              </a:rPr>
              <a:t>barriers/facilitators</a:t>
            </a:r>
            <a:r>
              <a:rPr lang="en-US" sz="1100" b="0" i="0" u="none" strike="noStrike" cap="none" dirty="0">
                <a:solidFill>
                  <a:srgbClr val="000000"/>
                </a:solidFill>
                <a:effectLst/>
                <a:latin typeface="Arial"/>
                <a:ea typeface="Arial"/>
                <a:cs typeface="Arial"/>
                <a:sym typeface="Arial"/>
              </a:rPr>
              <a:t> connected to health disparities when mapping your context.</a:t>
            </a:r>
          </a:p>
        </p:txBody>
      </p:sp>
    </p:spTree>
    <p:extLst>
      <p:ext uri="{BB962C8B-B14F-4D97-AF65-F5344CB8AC3E}">
        <p14:creationId xmlns:p14="http://schemas.microsoft.com/office/powerpoint/2010/main" val="1400417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We will now walk through the Consolidated Framework.  </a:t>
            </a:r>
          </a:p>
          <a:p>
            <a:r>
              <a:rPr lang="en-US" dirty="0"/>
              <a:t>Follow along with the blue star.  First, we will look at characteristics of the intervention itself. </a:t>
            </a:r>
          </a:p>
        </p:txBody>
      </p:sp>
    </p:spTree>
    <p:extLst>
      <p:ext uri="{BB962C8B-B14F-4D97-AF65-F5344CB8AC3E}">
        <p14:creationId xmlns:p14="http://schemas.microsoft.com/office/powerpoint/2010/main" val="316377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100" dirty="0"/>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100" dirty="0"/>
              <a:t>This session was supported by a Cooperative Agreement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dirty="0"/>
          </a:p>
        </p:txBody>
      </p:sp>
    </p:spTree>
    <p:extLst>
      <p:ext uri="{BB962C8B-B14F-4D97-AF65-F5344CB8AC3E}">
        <p14:creationId xmlns:p14="http://schemas.microsoft.com/office/powerpoint/2010/main" val="756674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One important first step is looking closely at the key aspects of the EBI itself. For example:</a:t>
            </a:r>
          </a:p>
          <a:p>
            <a:r>
              <a:rPr lang="en-US" dirty="0"/>
              <a:t>Complexity: </a:t>
            </a:r>
            <a:r>
              <a:rPr lang="en-US" sz="1100" b="0" i="0" u="none" strike="noStrike" cap="none" dirty="0">
                <a:solidFill>
                  <a:srgbClr val="000000"/>
                </a:solidFill>
                <a:effectLst/>
                <a:latin typeface="Arial"/>
                <a:ea typeface="Arial"/>
                <a:cs typeface="Arial"/>
                <a:sym typeface="Arial"/>
              </a:rPr>
              <a:t>how difficult do people perceive a new intervention to be? This taps into how long the change will take, the scope of change required, radicalness or disruptiveness of the innovation, and the number of steps required to implement. </a:t>
            </a:r>
          </a:p>
          <a:p>
            <a:r>
              <a:rPr lang="en-US" sz="1100" b="0" i="0" u="none" strike="noStrike" cap="none" dirty="0">
                <a:solidFill>
                  <a:srgbClr val="000000"/>
                </a:solidFill>
                <a:effectLst/>
                <a:latin typeface="Arial"/>
                <a:cs typeface="Arial"/>
                <a:sym typeface="Arial"/>
              </a:rPr>
              <a:t>Relative Advantage: This is the s</a:t>
            </a:r>
            <a:r>
              <a:rPr lang="en-US" sz="1100" b="0" i="0" u="none" strike="noStrike" cap="none" dirty="0">
                <a:solidFill>
                  <a:srgbClr val="000000"/>
                </a:solidFill>
                <a:effectLst/>
                <a:latin typeface="Arial"/>
                <a:ea typeface="Arial"/>
                <a:cs typeface="Arial"/>
                <a:sym typeface="Arial"/>
              </a:rPr>
              <a:t>takeholders’ perception of the advantage of implementing the intervention versus an alternative solution.</a:t>
            </a:r>
          </a:p>
          <a:p>
            <a:r>
              <a:rPr lang="en-US" sz="1100" b="0" i="0" u="none" strike="noStrike" cap="none" dirty="0">
                <a:solidFill>
                  <a:srgbClr val="000000"/>
                </a:solidFill>
                <a:effectLst/>
                <a:latin typeface="Arial"/>
                <a:cs typeface="Arial"/>
                <a:sym typeface="Arial"/>
              </a:rPr>
              <a:t>Evidence Strength and Quality: This is the s</a:t>
            </a:r>
            <a:r>
              <a:rPr lang="en-US" sz="1100" b="0" i="0" u="none" strike="noStrike" cap="none" dirty="0">
                <a:solidFill>
                  <a:srgbClr val="000000"/>
                </a:solidFill>
                <a:effectLst/>
                <a:latin typeface="Arial"/>
                <a:ea typeface="Arial"/>
                <a:cs typeface="Arial"/>
                <a:sym typeface="Arial"/>
              </a:rPr>
              <a:t>takeholders’ perceptions of the quality and strength of evidence supporting the belief that the intervention will actually have the desired results. </a:t>
            </a:r>
          </a:p>
          <a:p>
            <a:endParaRPr lang="en-US" sz="1100" b="0" i="0" u="none" strike="noStrike" cap="none" dirty="0">
              <a:solidFill>
                <a:srgbClr val="000000"/>
              </a:solidFill>
              <a:effectLst/>
              <a:latin typeface="Arial"/>
              <a:cs typeface="Arial"/>
              <a:sym typeface="Arial"/>
            </a:endParaRPr>
          </a:p>
          <a:p>
            <a:r>
              <a:rPr lang="en-US" sz="1100" b="0" i="0" u="none" strike="noStrike" cap="none" dirty="0">
                <a:solidFill>
                  <a:srgbClr val="000000"/>
                </a:solidFill>
                <a:effectLst/>
                <a:latin typeface="Arial"/>
                <a:cs typeface="Arial"/>
                <a:sym typeface="Arial"/>
              </a:rPr>
              <a:t>Working with EBIs in detail will be addressed in the next session in a lot more detail, but it is worth noting that part of mapping context is determining what your setting is implementing in detail.  </a:t>
            </a:r>
            <a:endParaRPr lang="en-US" dirty="0"/>
          </a:p>
        </p:txBody>
      </p:sp>
    </p:spTree>
    <p:extLst>
      <p:ext uri="{BB962C8B-B14F-4D97-AF65-F5344CB8AC3E}">
        <p14:creationId xmlns:p14="http://schemas.microsoft.com/office/powerpoint/2010/main" val="473942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You should work hard to get specific about what exactly is being implemented.</a:t>
            </a:r>
          </a:p>
          <a:p>
            <a:r>
              <a:rPr lang="en-US" dirty="0"/>
              <a:t>This level of detail helps you determine implementation strategies that will enhance health outcomes.  </a:t>
            </a:r>
          </a:p>
          <a:p>
            <a:pPr lvl="1"/>
            <a:r>
              <a:rPr lang="en-US" dirty="0"/>
              <a:t>Maybe you know you are working on a colorectal cancer screening intervention generally, but that can can mean an educational program, a new product, a policy change, or a practice such as coordinating transportation.</a:t>
            </a:r>
          </a:p>
          <a:p>
            <a:pPr lvl="1"/>
            <a:r>
              <a:rPr lang="en-US" dirty="0"/>
              <a:t>In our case study we will focus on the implementation of FLU-FIT Screening kits.</a:t>
            </a:r>
          </a:p>
        </p:txBody>
      </p:sp>
    </p:spTree>
    <p:extLst>
      <p:ext uri="{BB962C8B-B14F-4D97-AF65-F5344CB8AC3E}">
        <p14:creationId xmlns:p14="http://schemas.microsoft.com/office/powerpoint/2010/main" val="3770403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Next, we will explore how to map the inner setting as part of your context map.</a:t>
            </a:r>
          </a:p>
        </p:txBody>
      </p:sp>
    </p:spTree>
    <p:extLst>
      <p:ext uri="{BB962C8B-B14F-4D97-AF65-F5344CB8AC3E}">
        <p14:creationId xmlns:p14="http://schemas.microsoft.com/office/powerpoint/2010/main" val="985360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 inner setting refers to context factors within the organization where an EBI is being implemented.</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For example: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Organizational structure: The hierarchy, age, maturity, and size of an organization are important to understand when implementing new interventions.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Internal networks and communications: </a:t>
            </a:r>
            <a:r>
              <a:rPr lang="en-US" sz="1100" b="0" i="0" u="none" strike="noStrike" cap="none" dirty="0">
                <a:solidFill>
                  <a:srgbClr val="000000"/>
                </a:solidFill>
                <a:effectLst/>
                <a:latin typeface="Arial"/>
                <a:ea typeface="Arial"/>
                <a:cs typeface="Arial"/>
                <a:sym typeface="Arial"/>
              </a:rPr>
              <a:t>The nature and quality of webs of social networks and formal and informal communications within an organization.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The bottom three highlighted in blue as we are going to explore then in more detail.</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endParaRPr lang="en-US" dirty="0"/>
          </a:p>
        </p:txBody>
      </p:sp>
    </p:spTree>
    <p:extLst>
      <p:ext uri="{BB962C8B-B14F-4D97-AF65-F5344CB8AC3E}">
        <p14:creationId xmlns:p14="http://schemas.microsoft.com/office/powerpoint/2010/main" val="2715628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u="none" dirty="0">
              <a:solidFill>
                <a:srgbClr val="1155CC"/>
              </a:solidFill>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Understanding power structures helps build empathy with resistance to change, which is normal in hierarchies.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This resistance stems from fear that work, relationships, or patient health will change negatively.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These fears can be addressed and lessened by not changing everything at once.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Develop a cycle of work that can be undone if not successful for example.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Spread and scale successful results as you move into sustainability planning.</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u="sng" dirty="0">
              <a:solidFill>
                <a:srgbClr val="1155CC"/>
              </a:solidFill>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u="sng" dirty="0">
              <a:solidFill>
                <a:srgbClr val="1155CC"/>
              </a:solidFill>
              <a:latin typeface="Roboto"/>
              <a:ea typeface="Roboto"/>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24</a:t>
            </a:fld>
            <a:endParaRPr lang="en-US" dirty="0"/>
          </a:p>
        </p:txBody>
      </p:sp>
    </p:spTree>
    <p:extLst>
      <p:ext uri="{BB962C8B-B14F-4D97-AF65-F5344CB8AC3E}">
        <p14:creationId xmlns:p14="http://schemas.microsoft.com/office/powerpoint/2010/main" val="1859782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en-US" dirty="0"/>
          </a:p>
          <a:p>
            <a:pPr marL="285750" marR="0" lvl="0" indent="-285750" algn="l" defTabSz="914400" rtl="0" eaLnBrk="1" fontAlgn="auto" latinLnBrk="0" hangingPunct="1">
              <a:lnSpc>
                <a:spcPct val="150000"/>
              </a:lnSpc>
              <a:spcBef>
                <a:spcPts val="0"/>
              </a:spcBef>
              <a:spcAft>
                <a:spcPts val="0"/>
              </a:spcAft>
              <a:buClr>
                <a:srgbClr val="000000"/>
              </a:buClr>
              <a:buSzPts val="1100"/>
              <a:buFont typeface="Arial"/>
              <a:buChar char="•"/>
              <a:tabLst/>
              <a:defRPr/>
            </a:pPr>
            <a:r>
              <a:rPr lang="en-US" dirty="0"/>
              <a:t>Growth-oriented relationships can fuel implementation support</a:t>
            </a:r>
          </a:p>
          <a:p>
            <a:pPr marL="285750" indent="-285750">
              <a:lnSpc>
                <a:spcPct val="150000"/>
              </a:lnSpc>
              <a:buChar char="•"/>
            </a:pPr>
            <a:r>
              <a:rPr lang="en-US" dirty="0"/>
              <a:t>Be empathetic</a:t>
            </a:r>
          </a:p>
          <a:p>
            <a:pPr marL="285750" indent="-285750">
              <a:lnSpc>
                <a:spcPct val="150000"/>
              </a:lnSpc>
              <a:buChar char="•"/>
            </a:pPr>
            <a:r>
              <a:rPr lang="en-US" dirty="0"/>
              <a:t>Active listening can get at the “why” of resistance </a:t>
            </a:r>
          </a:p>
          <a:p>
            <a:pPr marL="285750" indent="-285750">
              <a:lnSpc>
                <a:spcPct val="150000"/>
              </a:lnSpc>
              <a:buChar char="•"/>
            </a:pPr>
            <a:r>
              <a:rPr lang="en-US" dirty="0"/>
              <a:t>People are experts in their own systems</a:t>
            </a:r>
          </a:p>
          <a:p>
            <a:pPr marL="285750" indent="-285750">
              <a:lnSpc>
                <a:spcPct val="150000"/>
              </a:lnSpc>
              <a:buChar char="•"/>
            </a:pPr>
            <a:r>
              <a:rPr lang="en-US" dirty="0"/>
              <a:t>Listen for concerns that can help adapt the plan</a:t>
            </a:r>
          </a:p>
          <a:p>
            <a:pPr marL="285750" indent="-285750">
              <a:lnSpc>
                <a:spcPct val="150000"/>
              </a:lnSpc>
              <a:buChar char="•"/>
            </a:pPr>
            <a:r>
              <a:rPr lang="en-US" dirty="0"/>
              <a:t>Model humility, transparency, and accountability</a:t>
            </a:r>
          </a:p>
          <a:p>
            <a:pPr marL="285750" indent="-285750">
              <a:buChar char="•"/>
            </a:pPr>
            <a:endParaRPr lang="en-US" dirty="0"/>
          </a:p>
          <a:p>
            <a:pPr marL="285750" indent="-285750">
              <a:buChar char="•"/>
            </a:pP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2679529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Implementation climate is the extent to which employees as a group think that the adoption and implementation of an innovation is </a:t>
            </a:r>
            <a:r>
              <a:rPr lang="en-US" sz="1100" dirty="0">
                <a:solidFill>
                  <a:schemeClr val="tx2"/>
                </a:solidFill>
              </a:rPr>
              <a:t>expected, rewarded, and supported </a:t>
            </a:r>
            <a:r>
              <a:rPr lang="en-US" sz="1100" dirty="0"/>
              <a:t>by the organization.</a:t>
            </a:r>
            <a:endParaRPr lang="en-US" sz="1100" b="0" i="0" u="none" strike="noStrike" cap="none" dirty="0">
              <a:solidFill>
                <a:srgbClr val="000000"/>
              </a:solidFill>
              <a:effectLst/>
              <a:latin typeface="Arial"/>
              <a:ea typeface="Arial"/>
              <a:cs typeface="Arial"/>
              <a:sym typeface="Arial"/>
            </a:endParaRPr>
          </a:p>
          <a:p>
            <a:pPr lvl="1"/>
            <a:r>
              <a:rPr lang="en-US" sz="1100" b="0" i="0" u="none" strike="noStrike" cap="none" dirty="0">
                <a:solidFill>
                  <a:srgbClr val="000000"/>
                </a:solidFill>
                <a:effectLst/>
                <a:latin typeface="Arial"/>
                <a:ea typeface="Arial"/>
                <a:cs typeface="Arial"/>
                <a:sym typeface="Arial"/>
              </a:rPr>
              <a:t>Things like tension for change, relative priority, learning climate, and clear goals with feedback all affect implementation climate.</a:t>
            </a:r>
          </a:p>
          <a:p>
            <a:pPr lvl="1"/>
            <a:r>
              <a:rPr lang="en-US" sz="1100" b="0" i="0" u="none" strike="noStrike" cap="none" dirty="0">
                <a:solidFill>
                  <a:srgbClr val="000000"/>
                </a:solidFill>
                <a:effectLst/>
                <a:latin typeface="Arial"/>
                <a:ea typeface="Arial"/>
                <a:cs typeface="Arial"/>
                <a:sym typeface="Arial"/>
              </a:rPr>
              <a:t>Maybe you can map out through discussions with folks at the organization their capacity for change in past projects.  </a:t>
            </a:r>
          </a:p>
        </p:txBody>
      </p:sp>
    </p:spTree>
    <p:extLst>
      <p:ext uri="{BB962C8B-B14F-4D97-AF65-F5344CB8AC3E}">
        <p14:creationId xmlns:p14="http://schemas.microsoft.com/office/powerpoint/2010/main" val="1401683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lnSpc>
                <a:spcPct val="125000"/>
              </a:lnSpc>
              <a:spcAft>
                <a:spcPts val="1000"/>
              </a:spcAft>
              <a:buNone/>
            </a:pPr>
            <a:endParaRPr lang="en-US" b="0" dirty="0"/>
          </a:p>
          <a:p>
            <a:pPr marL="0" indent="0">
              <a:lnSpc>
                <a:spcPct val="125000"/>
              </a:lnSpc>
              <a:spcAft>
                <a:spcPts val="1000"/>
              </a:spcAft>
              <a:buNone/>
            </a:pPr>
            <a:r>
              <a:rPr lang="en-US" b="0" dirty="0"/>
              <a:t>In this case, how might the implementation climate affect the FLU-FIT intervention? </a:t>
            </a:r>
          </a:p>
          <a:p>
            <a:pPr marL="0" indent="0">
              <a:lnSpc>
                <a:spcPct val="125000"/>
              </a:lnSpc>
              <a:spcAft>
                <a:spcPts val="1000"/>
              </a:spcAft>
              <a:buNone/>
            </a:pPr>
            <a:endParaRPr lang="en-US" b="0" dirty="0"/>
          </a:p>
          <a:p>
            <a:pPr marL="0" indent="0">
              <a:lnSpc>
                <a:spcPct val="125000"/>
              </a:lnSpc>
              <a:spcAft>
                <a:spcPts val="1000"/>
              </a:spcAft>
              <a:buNone/>
            </a:pPr>
            <a:r>
              <a:rPr lang="en-US" b="0" dirty="0"/>
              <a:t>How would feeling stressed impact implementation of FLU-FIT?</a:t>
            </a:r>
          </a:p>
          <a:p>
            <a:pPr marL="0" indent="0">
              <a:lnSpc>
                <a:spcPct val="125000"/>
              </a:lnSpc>
              <a:spcAft>
                <a:spcPts val="1000"/>
              </a:spcAft>
              <a:buNone/>
            </a:pPr>
            <a:endParaRPr lang="en-US" b="0" dirty="0"/>
          </a:p>
          <a:p>
            <a:pPr marL="0" indent="0">
              <a:lnSpc>
                <a:spcPct val="125000"/>
              </a:lnSpc>
              <a:spcAft>
                <a:spcPts val="1000"/>
              </a:spcAft>
              <a:buNone/>
            </a:pPr>
            <a:r>
              <a:rPr lang="en-US" b="0" dirty="0"/>
              <a:t>How might training affect the level of stress people are feeling?</a:t>
            </a:r>
          </a:p>
          <a:p>
            <a:pPr marL="0" indent="0">
              <a:lnSpc>
                <a:spcPct val="125000"/>
              </a:lnSpc>
              <a:spcAft>
                <a:spcPts val="1000"/>
              </a:spcAft>
              <a:buNone/>
            </a:pPr>
            <a:endParaRPr lang="en-US" b="0" dirty="0"/>
          </a:p>
          <a:p>
            <a:pPr marL="0" indent="0">
              <a:lnSpc>
                <a:spcPct val="125000"/>
              </a:lnSpc>
              <a:spcAft>
                <a:spcPts val="1000"/>
              </a:spcAft>
              <a:buNone/>
            </a:pPr>
            <a:r>
              <a:rPr lang="en-US" b="0" dirty="0"/>
              <a:t>How would feeling rewarded impact implementation of FLU-FIT?</a:t>
            </a:r>
          </a:p>
          <a:p>
            <a:pPr marL="0" indent="0">
              <a:lnSpc>
                <a:spcPct val="125000"/>
              </a:lnSpc>
              <a:spcAft>
                <a:spcPts val="1000"/>
              </a:spcAft>
              <a:buNone/>
            </a:pPr>
            <a:endParaRPr lang="en-US" dirty="0">
              <a:latin typeface="Calibri"/>
              <a:cs typeface="Calibri"/>
            </a:endParaRPr>
          </a:p>
        </p:txBody>
      </p:sp>
    </p:spTree>
    <p:extLst>
      <p:ext uri="{BB962C8B-B14F-4D97-AF65-F5344CB8AC3E}">
        <p14:creationId xmlns:p14="http://schemas.microsoft.com/office/powerpoint/2010/main" val="2313729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050"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050" u="none" dirty="0">
                <a:solidFill>
                  <a:srgbClr val="1155CC"/>
                </a:solidFill>
                <a:highlight>
                  <a:srgbClr val="FCFCFC"/>
                </a:highlight>
                <a:latin typeface="Roboto"/>
                <a:ea typeface="Roboto"/>
              </a:rPr>
              <a:t>It is worth considering whether the organization is READY for this type of undertaking. </a:t>
            </a:r>
            <a:endParaRPr lang="en-US" sz="1050" dirty="0">
              <a:highlight>
                <a:srgbClr val="FCFCFC"/>
              </a:highlight>
              <a:sym typeface="Times New Roman"/>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50" dirty="0">
                <a:highlight>
                  <a:srgbClr val="FCFCFC"/>
                </a:highlight>
                <a:sym typeface="Times New Roman"/>
              </a:rPr>
              <a:t>Readiness comes down to:  Are you and your organization willing and able to change?</a:t>
            </a:r>
            <a:endParaRPr lang="en" sz="1100" u="sng"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Implementation of change often includes collective change and multilevel systems redesign.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There are many tools for assessing readiness already developed such as the online decision support tool available in your supplemental resource list.</a:t>
            </a:r>
            <a:endParaRPr lang="en" sz="1100" b="1"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A fun equation to think about readiness is R=M</a:t>
            </a:r>
            <a:r>
              <a:rPr lang="en-US" sz="1100" u="none" dirty="0">
                <a:solidFill>
                  <a:srgbClr val="1155CC"/>
                </a:solidFill>
                <a:highlight>
                  <a:srgbClr val="FCFCFC"/>
                </a:highlight>
                <a:latin typeface="Roboto"/>
                <a:ea typeface="Roboto"/>
              </a:rPr>
              <a:t>C </a:t>
            </a:r>
            <a:r>
              <a:rPr lang="en" sz="1100" u="none" dirty="0">
                <a:solidFill>
                  <a:srgbClr val="1155CC"/>
                </a:solidFill>
                <a:highlight>
                  <a:srgbClr val="FCFCFC"/>
                </a:highlight>
                <a:latin typeface="Roboto"/>
                <a:ea typeface="Roboto"/>
              </a:rPr>
              <a:t>squared.</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Readiness for change equals=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Motivation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General Capacity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Innovation-Specific Capacity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Some examples from the FLU-FIT case study.  Motivation:  The incentive of recent coverage of FLU-FIT and billing change systems creates a readiness for change. There is also a reported interest in community risk reduction and health equity concerns.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The general capacity for change might be weakened by recent turnover in staff.</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Innovation specific capacity may be increased due to increases in FLU vaccines which are paired with FIT kits in the intervention’s product.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sng" dirty="0">
              <a:solidFill>
                <a:srgbClr val="1155CC"/>
              </a:solidFill>
              <a:highlight>
                <a:srgbClr val="FCFCFC"/>
              </a:highlight>
              <a:latin typeface="Roboto"/>
              <a:ea typeface="Roboto"/>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28</a:t>
            </a:fld>
            <a:endParaRPr lang="en-US" dirty="0"/>
          </a:p>
        </p:txBody>
      </p:sp>
    </p:spTree>
    <p:extLst>
      <p:ext uri="{BB962C8B-B14F-4D97-AF65-F5344CB8AC3E}">
        <p14:creationId xmlns:p14="http://schemas.microsoft.com/office/powerpoint/2010/main" val="1086097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Next, we will examine the outer setting elements to be mapped as part of a context assessment.</a:t>
            </a:r>
          </a:p>
        </p:txBody>
      </p:sp>
    </p:spTree>
    <p:extLst>
      <p:ext uri="{BB962C8B-B14F-4D97-AF65-F5344CB8AC3E}">
        <p14:creationId xmlns:p14="http://schemas.microsoft.com/office/powerpoint/2010/main" val="21713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 typeface="Arial,Sans-Serif"/>
            </a:pPr>
            <a:endParaRPr lang="en-US" dirty="0"/>
          </a:p>
          <a:p>
            <a:pPr>
              <a:buFont typeface="Arial,Sans-Serif"/>
            </a:pPr>
            <a:r>
              <a:rPr lang="en-US" dirty="0"/>
              <a:t>You will use what you learn in this session to prioritize the needs of your stakeholders so there is a clear shared understanding about the problem your intervention will be addressing. More specifically, you should be able to explain the key elements of assessing context and develop a plan to assess context after this session.</a:t>
            </a:r>
          </a:p>
          <a:p>
            <a:pPr marL="285750" indent="-285750">
              <a:buFont typeface="Arial,Sans-Serif"/>
            </a:pP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3345921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Outer setting refers to social influences outside of the organization affecting implementation outcomes</a:t>
            </a:r>
          </a:p>
          <a:p>
            <a:endParaRPr lang="en-US" dirty="0"/>
          </a:p>
          <a:p>
            <a:r>
              <a:rPr lang="en-US" dirty="0"/>
              <a:t>Some examples include: </a:t>
            </a:r>
          </a:p>
          <a:p>
            <a:pPr lvl="1"/>
            <a:r>
              <a:rPr lang="en-US" dirty="0"/>
              <a:t>Patient needs and resources: </a:t>
            </a:r>
            <a:r>
              <a:rPr lang="en-US" sz="1100" b="0" i="0" u="none" strike="noStrike" cap="none" dirty="0">
                <a:solidFill>
                  <a:srgbClr val="000000"/>
                </a:solidFill>
                <a:effectLst/>
                <a:latin typeface="Arial"/>
                <a:ea typeface="Arial"/>
                <a:cs typeface="Arial"/>
                <a:sym typeface="Arial"/>
              </a:rPr>
              <a:t>The extent to which patient needs, as well as barriers and facilitators to meet those needs, are accurately known and prioritized by the organization.</a:t>
            </a:r>
            <a:endParaRPr lang="en-US" dirty="0"/>
          </a:p>
          <a:p>
            <a:pPr lvl="1"/>
            <a:r>
              <a:rPr lang="en-US" dirty="0"/>
              <a:t>External partnerships: </a:t>
            </a:r>
            <a:r>
              <a:rPr lang="en-US" sz="1100" b="0" i="0" u="none" strike="noStrike" cap="none" dirty="0">
                <a:solidFill>
                  <a:srgbClr val="000000"/>
                </a:solidFill>
                <a:effectLst/>
                <a:latin typeface="Arial"/>
                <a:ea typeface="Arial"/>
                <a:cs typeface="Arial"/>
                <a:sym typeface="Arial"/>
              </a:rPr>
              <a:t>The degree to which an organization is connected with other external organizations.</a:t>
            </a:r>
          </a:p>
          <a:p>
            <a:pPr lvl="1"/>
            <a:r>
              <a:rPr lang="en-US" sz="1100" b="0" i="0" u="none" strike="noStrike" cap="none" dirty="0">
                <a:solidFill>
                  <a:srgbClr val="000000"/>
                </a:solidFill>
                <a:effectLst/>
                <a:latin typeface="Arial"/>
                <a:cs typeface="Arial"/>
                <a:sym typeface="Arial"/>
              </a:rPr>
              <a:t>External policies and incentives: S</a:t>
            </a:r>
            <a:r>
              <a:rPr lang="en-US" sz="1100" b="0" i="0" u="none" strike="noStrike" cap="none" dirty="0">
                <a:solidFill>
                  <a:srgbClr val="000000"/>
                </a:solidFill>
                <a:effectLst/>
                <a:latin typeface="Arial"/>
                <a:ea typeface="Arial"/>
                <a:cs typeface="Arial"/>
                <a:sym typeface="Arial"/>
              </a:rPr>
              <a:t>trategies to spread interventions, including policy and regulations (governmental or other central entity), external mandates, recommendations and guidelines, pay-for-performance, collaboratives, and public or benchmark reporting.</a:t>
            </a:r>
          </a:p>
          <a:p>
            <a:pPr lvl="1"/>
            <a:r>
              <a:rPr lang="en-US" sz="1100" b="0" i="0" u="none" strike="noStrike" cap="none" dirty="0">
                <a:solidFill>
                  <a:srgbClr val="000000"/>
                </a:solidFill>
                <a:effectLst/>
                <a:latin typeface="Arial"/>
                <a:cs typeface="Arial"/>
                <a:sym typeface="Arial"/>
              </a:rPr>
              <a:t>Peer pressure: </a:t>
            </a:r>
            <a:r>
              <a:rPr lang="en-US" sz="1100" b="0" i="0" u="none" strike="noStrike" cap="none" dirty="0">
                <a:solidFill>
                  <a:srgbClr val="000000"/>
                </a:solidFill>
                <a:effectLst/>
                <a:latin typeface="Arial"/>
                <a:ea typeface="Arial"/>
                <a:cs typeface="Arial"/>
                <a:sym typeface="Arial"/>
              </a:rPr>
              <a:t>competitive pressure to implement an intervention; typically because key peer or competing organizations have already implemented or are in a bid for a competitive edge</a:t>
            </a:r>
          </a:p>
        </p:txBody>
      </p:sp>
    </p:spTree>
    <p:extLst>
      <p:ext uri="{BB962C8B-B14F-4D97-AF65-F5344CB8AC3E}">
        <p14:creationId xmlns:p14="http://schemas.microsoft.com/office/powerpoint/2010/main" val="2623836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An example of patient needs in a community as an outer setting influence from a case study:</a:t>
            </a:r>
          </a:p>
          <a:p>
            <a:r>
              <a:rPr lang="en-US" dirty="0"/>
              <a:t>“And I hate to say it, but I do [delay FIT test]. I’ve done that a couple of times because like if they’re in between jobs, it’s hard. I mean this is a poverty area here. I have some patients a lot of patients who don’t have any income coming in... I may delay a FIT test for six months or so until they’re financially able to do it.” </a:t>
            </a:r>
          </a:p>
          <a:p>
            <a:r>
              <a:rPr lang="en-US" dirty="0"/>
              <a:t>We can see here this outer setting (outside of the organization’s control) element is acting as a barrier to full implementation.</a:t>
            </a:r>
          </a:p>
        </p:txBody>
      </p:sp>
    </p:spTree>
    <p:extLst>
      <p:ext uri="{BB962C8B-B14F-4D97-AF65-F5344CB8AC3E}">
        <p14:creationId xmlns:p14="http://schemas.microsoft.com/office/powerpoint/2010/main" val="2694172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dirty="0"/>
          </a:p>
          <a:p>
            <a:endParaRPr lang="en-US" dirty="0"/>
          </a:p>
          <a:p>
            <a:r>
              <a:rPr lang="en-US" dirty="0"/>
              <a:t>External policies can also influence what happens with implementation.  For example from a case study on lung cancer screening: </a:t>
            </a:r>
          </a:p>
          <a:p>
            <a:r>
              <a:rPr lang="en-US" dirty="0"/>
              <a:t>“I think really the key was when Medicare said they would start paying for it. At that point, it really became something that people could take advantage of. I think that’s really when we started being able to get substantial referrals.” </a:t>
            </a:r>
          </a:p>
          <a:p>
            <a:r>
              <a:rPr lang="en-US" dirty="0"/>
              <a:t>This is an example of a facilitator for implementation.</a:t>
            </a:r>
          </a:p>
        </p:txBody>
      </p:sp>
    </p:spTree>
    <p:extLst>
      <p:ext uri="{BB962C8B-B14F-4D97-AF65-F5344CB8AC3E}">
        <p14:creationId xmlns:p14="http://schemas.microsoft.com/office/powerpoint/2010/main" val="2068850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Next, we will look at the Individuals involved in implementation and populations of focus.  </a:t>
            </a:r>
          </a:p>
        </p:txBody>
      </p:sp>
    </p:spTree>
    <p:extLst>
      <p:ext uri="{BB962C8B-B14F-4D97-AF65-F5344CB8AC3E}">
        <p14:creationId xmlns:p14="http://schemas.microsoft.com/office/powerpoint/2010/main" val="1500593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We shouldn’t gloss over the power of individuals in creating change. </a:t>
            </a:r>
            <a:r>
              <a:rPr lang="en-US" sz="1100" dirty="0"/>
              <a:t>The actions and behavior of individuals ripples outward and affects networks and organizations.</a:t>
            </a:r>
            <a:endParaRPr lang="en-US" dirty="0"/>
          </a:p>
          <a:p>
            <a:r>
              <a:rPr lang="en-US" dirty="0"/>
              <a:t>Some examples include:</a:t>
            </a:r>
          </a:p>
          <a:p>
            <a:pPr lvl="1"/>
            <a:r>
              <a:rPr lang="en-US" dirty="0"/>
              <a:t>Individual stage of change: Identifying </a:t>
            </a:r>
            <a:r>
              <a:rPr lang="en-US" sz="1100" b="0" i="0" u="none" strike="noStrike" cap="none" dirty="0">
                <a:solidFill>
                  <a:srgbClr val="000000"/>
                </a:solidFill>
                <a:effectLst/>
                <a:latin typeface="Arial"/>
                <a:ea typeface="Arial"/>
                <a:cs typeface="Arial"/>
                <a:sym typeface="Arial"/>
              </a:rPr>
              <a:t>the phase of change an individual is in, as he or she progresses toward skilled, enthusiastic, and sustained use of the intervention.</a:t>
            </a:r>
          </a:p>
          <a:p>
            <a:pPr lvl="1"/>
            <a:r>
              <a:rPr lang="en-US" sz="1100" b="0" i="0" u="none" strike="noStrike" cap="none" dirty="0">
                <a:solidFill>
                  <a:srgbClr val="000000"/>
                </a:solidFill>
                <a:effectLst/>
                <a:latin typeface="Arial"/>
                <a:cs typeface="Arial"/>
                <a:sym typeface="Arial"/>
              </a:rPr>
              <a:t>Knowledge and beliefs about the EBI: </a:t>
            </a:r>
            <a:r>
              <a:rPr lang="en-US" sz="1100" b="0" i="0" u="none" strike="noStrike" cap="none" dirty="0">
                <a:solidFill>
                  <a:srgbClr val="000000"/>
                </a:solidFill>
                <a:effectLst/>
                <a:latin typeface="Arial"/>
                <a:ea typeface="Arial"/>
                <a:cs typeface="Arial"/>
                <a:sym typeface="Arial"/>
              </a:rPr>
              <a:t>Individual attitudes toward and value placed on the intervention as well as familiarity with facts, truths, and principles related to the intervention. </a:t>
            </a:r>
          </a:p>
          <a:p>
            <a:pPr lvl="1"/>
            <a:r>
              <a:rPr lang="en-US" sz="1100" b="0" i="0" u="none" strike="noStrike" cap="none" dirty="0">
                <a:solidFill>
                  <a:srgbClr val="000000"/>
                </a:solidFill>
                <a:effectLst/>
                <a:latin typeface="Arial"/>
                <a:ea typeface="Arial"/>
                <a:cs typeface="Arial"/>
                <a:sym typeface="Arial"/>
              </a:rPr>
              <a:t>Individual belief in their own capabilities to execute courses of action to achieve implementation goals and succeed.</a:t>
            </a:r>
            <a:endParaRPr lang="en-US" dirty="0"/>
          </a:p>
        </p:txBody>
      </p:sp>
    </p:spTree>
    <p:extLst>
      <p:ext uri="{BB962C8B-B14F-4D97-AF65-F5344CB8AC3E}">
        <p14:creationId xmlns:p14="http://schemas.microsoft.com/office/powerpoint/2010/main" val="2237023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Another important aspect of individuals in the context is determining your population of focus. Starting with reflecting on equity concerns is a good place to start. For example:</a:t>
            </a:r>
          </a:p>
          <a:p>
            <a:pPr lvl="1"/>
            <a:r>
              <a:rPr lang="en-US" dirty="0"/>
              <a:t>Are there subpopulations in your context you want to focus on?</a:t>
            </a:r>
          </a:p>
          <a:p>
            <a:pPr lvl="1"/>
            <a:r>
              <a:rPr lang="en-US" dirty="0"/>
              <a:t>Is there a history of segregation, discrimination or implicit bias that needs addressed?</a:t>
            </a:r>
          </a:p>
          <a:p>
            <a:pPr lvl="1"/>
            <a:r>
              <a:rPr lang="en-US" dirty="0"/>
              <a:t>Are there specific health disparities you want to include in your goals?</a:t>
            </a:r>
          </a:p>
        </p:txBody>
      </p:sp>
    </p:spTree>
    <p:extLst>
      <p:ext uri="{BB962C8B-B14F-4D97-AF65-F5344CB8AC3E}">
        <p14:creationId xmlns:p14="http://schemas.microsoft.com/office/powerpoint/2010/main" val="3679493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Finally, we will look at the setting’s process for implementing changes in evidence-based practices.</a:t>
            </a:r>
          </a:p>
        </p:txBody>
      </p:sp>
    </p:spTree>
    <p:extLst>
      <p:ext uri="{BB962C8B-B14F-4D97-AF65-F5344CB8AC3E}">
        <p14:creationId xmlns:p14="http://schemas.microsoft.com/office/powerpoint/2010/main" val="2762763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endParaRPr lang="en-US" sz="1100" dirty="0"/>
          </a:p>
          <a:p>
            <a:pPr marL="0" indent="0">
              <a:buNone/>
            </a:pPr>
            <a:r>
              <a:rPr lang="en-US" sz="1100" dirty="0"/>
              <a:t>Mapping an organization’s processes for change management can help plan for successful implementation.</a:t>
            </a:r>
          </a:p>
          <a:p>
            <a:pPr marL="0" indent="0">
              <a:buNone/>
            </a:pPr>
            <a:r>
              <a:rPr lang="en-US" sz="1100" dirty="0"/>
              <a:t>Process includes the methods of carrying out change performed in repeated and incremental steps, refined over time. and necessary for implementation success </a:t>
            </a:r>
          </a:p>
          <a:p>
            <a:endParaRPr lang="en-US" dirty="0"/>
          </a:p>
          <a:p>
            <a:r>
              <a:rPr lang="en-US" dirty="0"/>
              <a:t>We will match each of these step in the change process with its definition as part of a game.</a:t>
            </a:r>
          </a:p>
        </p:txBody>
      </p:sp>
    </p:spTree>
    <p:extLst>
      <p:ext uri="{BB962C8B-B14F-4D97-AF65-F5344CB8AC3E}">
        <p14:creationId xmlns:p14="http://schemas.microsoft.com/office/powerpoint/2010/main" val="45264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Let’s match the word on the left to the definition on the right. First, planning (continue down the list) </a:t>
            </a:r>
          </a:p>
          <a:p>
            <a:r>
              <a:rPr lang="en-US" b="1" u="sng" dirty="0"/>
              <a:t>(Click)</a:t>
            </a:r>
            <a:endParaRPr lang="en-US" dirty="0"/>
          </a:p>
        </p:txBody>
      </p:sp>
    </p:spTree>
    <p:extLst>
      <p:ext uri="{BB962C8B-B14F-4D97-AF65-F5344CB8AC3E}">
        <p14:creationId xmlns:p14="http://schemas.microsoft.com/office/powerpoint/2010/main" val="2266000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We can see some examples of a facilitator for implementation from a real case study of lung cancer screening program that had a well-defined planning process within a Federally Qualified Health Center setting.</a:t>
            </a:r>
          </a:p>
          <a:p>
            <a:r>
              <a:rPr lang="en-US" sz="1100" dirty="0"/>
              <a:t>“We took a lot of time on the front end to plan the process steps and the flow. And we tweaked it as we’ve gone along, but we didn’t go live until we got all our ducks in a row.”   </a:t>
            </a:r>
            <a:endParaRPr lang="en-US" dirty="0"/>
          </a:p>
        </p:txBody>
      </p:sp>
    </p:spTree>
    <p:extLst>
      <p:ext uri="{BB962C8B-B14F-4D97-AF65-F5344CB8AC3E}">
        <p14:creationId xmlns:p14="http://schemas.microsoft.com/office/powerpoint/2010/main" val="1695729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b="1" dirty="0"/>
          </a:p>
          <a:p>
            <a:endParaRPr lang="en-US" dirty="0"/>
          </a:p>
          <a:p>
            <a:r>
              <a:rPr lang="en-US" dirty="0"/>
              <a:t>Here is the plan for the session so you can see the road ahead. </a:t>
            </a:r>
          </a:p>
          <a:p>
            <a:r>
              <a:rPr lang="en-US" dirty="0"/>
              <a:t>First, we will introduce how context is related to focusing on a problem. Then we will explore a tool for assessing context. Next, we will prepare to analyze the fit of an evidence-based Intervention.  </a:t>
            </a:r>
          </a:p>
        </p:txBody>
      </p:sp>
    </p:spTree>
    <p:extLst>
      <p:ext uri="{BB962C8B-B14F-4D97-AF65-F5344CB8AC3E}">
        <p14:creationId xmlns:p14="http://schemas.microsoft.com/office/powerpoint/2010/main" val="287319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Another example shows how lack of planning can be a barrier to implementation. Once again this is similar program in a different FQHC that had less success implementing lung cancer screening.</a:t>
            </a:r>
          </a:p>
          <a:p>
            <a:r>
              <a:rPr lang="en-US" sz="1100" dirty="0"/>
              <a:t>“I think that may have been one part that was left out of the training, because I think a lot of the staff felt like … are we trained? So how do we really do it? How could it look?”  </a:t>
            </a:r>
            <a:endParaRPr lang="en-US" dirty="0"/>
          </a:p>
        </p:txBody>
      </p:sp>
    </p:spTree>
    <p:extLst>
      <p:ext uri="{BB962C8B-B14F-4D97-AF65-F5344CB8AC3E}">
        <p14:creationId xmlns:p14="http://schemas.microsoft.com/office/powerpoint/2010/main" val="1583734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At this point, you have assessed your context and you have may start to be overwhelmed by the amount of information you gathered.</a:t>
            </a:r>
          </a:p>
          <a:p>
            <a:r>
              <a:rPr lang="en-US" dirty="0"/>
              <a:t>A suggestion for moving forward is to slow down and begin to reflect on what all of this information means.  </a:t>
            </a:r>
            <a:endParaRPr lang="en-US" b="1" dirty="0"/>
          </a:p>
        </p:txBody>
      </p:sp>
    </p:spTree>
    <p:extLst>
      <p:ext uri="{BB962C8B-B14F-4D97-AF65-F5344CB8AC3E}">
        <p14:creationId xmlns:p14="http://schemas.microsoft.com/office/powerpoint/2010/main" val="1329033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next section will help you prepare to analyze the fit of the EBI to your setting.</a:t>
            </a:r>
          </a:p>
        </p:txBody>
      </p:sp>
    </p:spTree>
    <p:extLst>
      <p:ext uri="{BB962C8B-B14F-4D97-AF65-F5344CB8AC3E}">
        <p14:creationId xmlns:p14="http://schemas.microsoft.com/office/powerpoint/2010/main" val="2945195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Remember we are trying to ensure a match between the EBI you will implement and the needs, values, skills, and resources of your setting.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It is also a good idea to continually stay aware of context as you are implementing new interventions.  Context is dynamic and elements of the system or culture will change and require flexibility.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43</a:t>
            </a:fld>
            <a:endParaRPr lang="en-US" dirty="0"/>
          </a:p>
        </p:txBody>
      </p:sp>
    </p:spTree>
    <p:extLst>
      <p:ext uri="{BB962C8B-B14F-4D97-AF65-F5344CB8AC3E}">
        <p14:creationId xmlns:p14="http://schemas.microsoft.com/office/powerpoint/2010/main" val="3961926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Some questions to reflect on how your understanding of the problem is evolving:</a:t>
            </a:r>
          </a:p>
          <a:p>
            <a:pPr marL="556895" lvl="1" indent="-213995">
              <a:spcAft>
                <a:spcPts val="1000"/>
              </a:spcAft>
            </a:pPr>
            <a:r>
              <a:rPr lang="en-US" sz="2400" dirty="0"/>
              <a:t>What </a:t>
            </a:r>
            <a:r>
              <a:rPr lang="en-US" sz="2400" b="1" dirty="0">
                <a:solidFill>
                  <a:srgbClr val="0097DA"/>
                </a:solidFill>
              </a:rPr>
              <a:t>upstream </a:t>
            </a:r>
            <a:r>
              <a:rPr lang="en-US" sz="2400" dirty="0"/>
              <a:t>causes are better understood?</a:t>
            </a:r>
          </a:p>
          <a:p>
            <a:pPr marL="556895" lvl="1" indent="-213995">
              <a:spcAft>
                <a:spcPts val="1000"/>
              </a:spcAft>
            </a:pPr>
            <a:r>
              <a:rPr lang="en-US" sz="2400" dirty="0"/>
              <a:t>What </a:t>
            </a:r>
            <a:r>
              <a:rPr lang="en-US" sz="2400" b="1" dirty="0">
                <a:solidFill>
                  <a:srgbClr val="0097DA"/>
                </a:solidFill>
              </a:rPr>
              <a:t>assumptions </a:t>
            </a:r>
            <a:r>
              <a:rPr lang="en-US" sz="2400" dirty="0"/>
              <a:t>are we taking for granted?</a:t>
            </a:r>
          </a:p>
          <a:p>
            <a:pPr marL="556895" lvl="1" indent="-213995">
              <a:spcAft>
                <a:spcPts val="1000"/>
              </a:spcAft>
            </a:pPr>
            <a:r>
              <a:rPr lang="en-US" sz="2400" dirty="0"/>
              <a:t>Wh</a:t>
            </a:r>
            <a:r>
              <a:rPr lang="en-US" sz="2400" dirty="0">
                <a:solidFill>
                  <a:schemeClr val="tx2"/>
                </a:solidFill>
              </a:rPr>
              <a:t>at practice-based</a:t>
            </a:r>
            <a:r>
              <a:rPr lang="en-US" sz="2400" dirty="0">
                <a:solidFill>
                  <a:srgbClr val="00B0F0"/>
                </a:solidFill>
              </a:rPr>
              <a:t> </a:t>
            </a:r>
            <a:r>
              <a:rPr lang="en-US" sz="2400" b="1" dirty="0">
                <a:solidFill>
                  <a:srgbClr val="0097DA"/>
                </a:solidFill>
              </a:rPr>
              <a:t>evidence </a:t>
            </a:r>
            <a:r>
              <a:rPr lang="en-US" sz="2400" dirty="0">
                <a:solidFill>
                  <a:schemeClr val="tx1">
                    <a:lumMod val="85000"/>
                    <a:lumOff val="15000"/>
                  </a:schemeClr>
                </a:solidFill>
              </a:rPr>
              <a:t>has been uncovered?  Has talking to clinical or community health partners demonstrated a need for clarity or adjustment?</a:t>
            </a:r>
          </a:p>
          <a:p>
            <a:pPr marL="556895" lvl="1" indent="-213995">
              <a:spcAft>
                <a:spcPts val="1000"/>
              </a:spcAft>
            </a:pPr>
            <a:r>
              <a:rPr lang="en-US" sz="2400" dirty="0"/>
              <a:t>Do all stakeholders </a:t>
            </a:r>
            <a:r>
              <a:rPr lang="en-US" sz="2400" b="1" dirty="0">
                <a:solidFill>
                  <a:srgbClr val="0097DA"/>
                </a:solidFill>
              </a:rPr>
              <a:t>agree </a:t>
            </a:r>
            <a:r>
              <a:rPr lang="en-US" sz="2400" dirty="0"/>
              <a:t>on the major findings of the assessment?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sng" dirty="0">
              <a:solidFill>
                <a:srgbClr val="1155CC"/>
              </a:solidFill>
              <a:highlight>
                <a:srgbClr val="FCFCFC"/>
              </a:highlight>
              <a:latin typeface="Roboto"/>
              <a:ea typeface="Roboto"/>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44</a:t>
            </a:fld>
            <a:endParaRPr lang="en-US" dirty="0"/>
          </a:p>
        </p:txBody>
      </p:sp>
    </p:spTree>
    <p:extLst>
      <p:ext uri="{BB962C8B-B14F-4D97-AF65-F5344CB8AC3E}">
        <p14:creationId xmlns:p14="http://schemas.microsoft.com/office/powerpoint/2010/main" val="3729531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highlight>
                  <a:srgbClr val="FCFCFC"/>
                </a:highlight>
                <a:latin typeface="Roboto"/>
                <a:ea typeface="Roboto"/>
              </a:rPr>
              <a:t>Often stakeholders may agree on the findings generally, but do not have the same feelings about the relative priority of the problems and solutions.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highlight>
                  <a:srgbClr val="FCFCFC"/>
                </a:highlight>
                <a:latin typeface="Roboto"/>
                <a:ea typeface="Roboto"/>
              </a:rPr>
              <a:t>Often organizations are not clear on their priorities, or not all levels of the organization are aware or in consensus about the priorities.  You may find yourself supporting stakeholders in prioritizing needs together in an engaged and transparent way as part of implementation.  Maybe your context turned up behavioral and structural sources of the problem and stakeholders are not sure which to tackle with their intervention.</a:t>
            </a:r>
          </a:p>
          <a:p>
            <a:pPr marL="0" indent="0">
              <a:lnSpc>
                <a:spcPct val="114999"/>
              </a:lnSpc>
              <a:buNone/>
            </a:pPr>
            <a:r>
              <a:rPr lang="en-US" sz="2000" b="1" u="sng" dirty="0">
                <a:highlight>
                  <a:srgbClr val="FCFCFC"/>
                </a:highlight>
              </a:rPr>
              <a:t>(Click)</a:t>
            </a:r>
            <a:endParaRPr lang="en-US" sz="2000" b="1" dirty="0">
              <a:solidFill>
                <a:srgbClr val="0097DA"/>
              </a:solidFill>
            </a:endParaRPr>
          </a:p>
          <a:p>
            <a:pPr marL="0" indent="0">
              <a:lnSpc>
                <a:spcPct val="114999"/>
              </a:lnSpc>
              <a:buNone/>
            </a:pPr>
            <a:r>
              <a:rPr lang="en-US" sz="2000" b="1" dirty="0">
                <a:solidFill>
                  <a:srgbClr val="0097DA"/>
                </a:solidFill>
              </a:rPr>
              <a:t>Why Prioritize?</a:t>
            </a:r>
          </a:p>
          <a:p>
            <a:pPr marL="556895" lvl="1" indent="-213995">
              <a:lnSpc>
                <a:spcPct val="114999"/>
              </a:lnSpc>
              <a:spcAft>
                <a:spcPts val="1000"/>
              </a:spcAft>
            </a:pPr>
            <a:r>
              <a:rPr lang="en-US" sz="2000" dirty="0"/>
              <a:t>Prioritizing encourages a shared purpose</a:t>
            </a:r>
          </a:p>
          <a:p>
            <a:pPr marL="0" indent="0">
              <a:lnSpc>
                <a:spcPct val="114999"/>
              </a:lnSpc>
              <a:buNone/>
            </a:pPr>
            <a:r>
              <a:rPr lang="en-US" sz="2000" b="1" u="sng" dirty="0"/>
              <a:t>(Click)</a:t>
            </a:r>
            <a:endParaRPr lang="en-US" sz="2000" b="1" dirty="0">
              <a:solidFill>
                <a:srgbClr val="0097DA"/>
              </a:solidFill>
            </a:endParaRPr>
          </a:p>
          <a:p>
            <a:pPr marL="0" indent="0">
              <a:lnSpc>
                <a:spcPct val="114999"/>
              </a:lnSpc>
              <a:buNone/>
            </a:pPr>
            <a:r>
              <a:rPr lang="en-US" sz="2000" b="1" dirty="0">
                <a:solidFill>
                  <a:srgbClr val="0097DA"/>
                </a:solidFill>
              </a:rPr>
              <a:t>When?</a:t>
            </a:r>
          </a:p>
          <a:p>
            <a:pPr marL="556895" lvl="1" indent="-213995">
              <a:lnSpc>
                <a:spcPct val="114999"/>
              </a:lnSpc>
              <a:spcAft>
                <a:spcPts val="1000"/>
              </a:spcAft>
            </a:pPr>
            <a:r>
              <a:rPr lang="en-US" sz="2000" dirty="0"/>
              <a:t>Prioritize after a contextual assessment in terms of which gaps/problems to focus on </a:t>
            </a:r>
          </a:p>
          <a:p>
            <a:pPr marL="0" indent="0">
              <a:lnSpc>
                <a:spcPct val="114999"/>
              </a:lnSpc>
              <a:spcBef>
                <a:spcPts val="0"/>
              </a:spcBef>
              <a:spcAft>
                <a:spcPts val="0"/>
              </a:spcAft>
              <a:buNone/>
            </a:pPr>
            <a:r>
              <a:rPr lang="en-US" sz="2000" b="1" u="sng" dirty="0"/>
              <a:t>(Click)</a:t>
            </a:r>
            <a:endParaRPr lang="en-US" sz="2000" b="1" dirty="0">
              <a:solidFill>
                <a:srgbClr val="0097DA"/>
              </a:solidFill>
              <a:ea typeface="+mn-lt"/>
              <a:cs typeface="+mn-lt"/>
            </a:endParaRPr>
          </a:p>
          <a:p>
            <a:pPr marL="0" indent="0">
              <a:lnSpc>
                <a:spcPct val="114999"/>
              </a:lnSpc>
              <a:spcBef>
                <a:spcPts val="0"/>
              </a:spcBef>
              <a:spcAft>
                <a:spcPts val="0"/>
              </a:spcAft>
              <a:buNone/>
            </a:pPr>
            <a:r>
              <a:rPr lang="en-US" sz="2000" b="1" dirty="0">
                <a:solidFill>
                  <a:srgbClr val="0097DA"/>
                </a:solidFill>
                <a:ea typeface="+mn-lt"/>
                <a:cs typeface="+mn-lt"/>
              </a:rPr>
              <a:t>Who?</a:t>
            </a:r>
            <a:endParaRPr lang="en-US" sz="2000" dirty="0">
              <a:solidFill>
                <a:srgbClr val="404040"/>
              </a:solidFill>
              <a:ea typeface="+mn-lt"/>
              <a:cs typeface="+mn-lt"/>
            </a:endParaRPr>
          </a:p>
          <a:p>
            <a:pPr marL="556895" lvl="1" indent="-213995">
              <a:lnSpc>
                <a:spcPct val="114999"/>
              </a:lnSpc>
              <a:spcBef>
                <a:spcPts val="0"/>
              </a:spcBef>
              <a:spcAft>
                <a:spcPts val="0"/>
              </a:spcAft>
            </a:pPr>
            <a:r>
              <a:rPr lang="en-US" sz="2000" dirty="0">
                <a:solidFill>
                  <a:schemeClr val="tx2"/>
                </a:solidFill>
                <a:ea typeface="+mn-lt"/>
                <a:cs typeface="+mn-lt"/>
              </a:rPr>
              <a:t>Involve multiple stakeholders with diverse agendas at many levels</a:t>
            </a:r>
          </a:p>
          <a:p>
            <a:pPr marL="0" indent="0">
              <a:lnSpc>
                <a:spcPct val="114999"/>
              </a:lnSpc>
              <a:spcBef>
                <a:spcPts val="0"/>
              </a:spcBef>
              <a:spcAft>
                <a:spcPts val="0"/>
              </a:spcAft>
              <a:buNone/>
            </a:pPr>
            <a:r>
              <a:rPr lang="en-US" sz="2000" b="1" u="sng" dirty="0"/>
              <a:t>(Click)</a:t>
            </a:r>
            <a:endParaRPr lang="en-US" sz="2000" b="1" dirty="0">
              <a:solidFill>
                <a:srgbClr val="0097DA"/>
              </a:solidFill>
              <a:ea typeface="+mn-lt"/>
              <a:cs typeface="+mn-lt"/>
            </a:endParaRPr>
          </a:p>
          <a:p>
            <a:pPr marL="0" indent="0">
              <a:lnSpc>
                <a:spcPct val="114999"/>
              </a:lnSpc>
              <a:spcBef>
                <a:spcPts val="0"/>
              </a:spcBef>
              <a:spcAft>
                <a:spcPts val="0"/>
              </a:spcAft>
              <a:buNone/>
            </a:pPr>
            <a:r>
              <a:rPr lang="en-US" sz="2000" b="1" dirty="0">
                <a:solidFill>
                  <a:srgbClr val="0097DA"/>
                </a:solidFill>
                <a:ea typeface="+mn-lt"/>
                <a:cs typeface="+mn-lt"/>
              </a:rPr>
              <a:t>How?</a:t>
            </a:r>
            <a:endParaRPr lang="en-US" sz="2000" dirty="0">
              <a:solidFill>
                <a:srgbClr val="404040"/>
              </a:solidFill>
              <a:ea typeface="+mn-lt"/>
              <a:cs typeface="+mn-lt"/>
            </a:endParaRPr>
          </a:p>
          <a:p>
            <a:pPr marL="556895" lvl="1" indent="-213995">
              <a:lnSpc>
                <a:spcPct val="114999"/>
              </a:lnSpc>
              <a:spcBef>
                <a:spcPts val="0"/>
              </a:spcBef>
              <a:spcAft>
                <a:spcPts val="0"/>
              </a:spcAft>
            </a:pPr>
            <a:r>
              <a:rPr lang="en-US" sz="2000" dirty="0">
                <a:solidFill>
                  <a:schemeClr val="tx2"/>
                </a:solidFill>
                <a:ea typeface="+mn-lt"/>
                <a:cs typeface="+mn-lt"/>
              </a:rPr>
              <a:t>Repeated process narrowing goals based on readiness, power dynamics, data, context, and fit</a:t>
            </a:r>
          </a:p>
          <a:p>
            <a:pPr marL="556895" lvl="1" indent="-213995">
              <a:lnSpc>
                <a:spcPct val="114999"/>
              </a:lnSpc>
              <a:spcBef>
                <a:spcPts val="0"/>
              </a:spcBef>
              <a:spcAft>
                <a:spcPts val="0"/>
              </a:spcAft>
            </a:pPr>
            <a:r>
              <a:rPr lang="en-US" sz="2000" dirty="0">
                <a:solidFill>
                  <a:schemeClr val="tx2"/>
                </a:solidFill>
                <a:ea typeface="+mn-lt"/>
                <a:cs typeface="+mn-lt"/>
              </a:rPr>
              <a:t>Use facilitation methods to gather feedback from multiple levels</a:t>
            </a:r>
          </a:p>
        </p:txBody>
      </p:sp>
      <p:sp>
        <p:nvSpPr>
          <p:cNvPr id="4" name="Slide Number Placeholder 3"/>
          <p:cNvSpPr>
            <a:spLocks noGrp="1"/>
          </p:cNvSpPr>
          <p:nvPr>
            <p:ph type="sldNum" sz="quarter" idx="10"/>
          </p:nvPr>
        </p:nvSpPr>
        <p:spPr/>
        <p:txBody>
          <a:bodyPr/>
          <a:lstStyle/>
          <a:p>
            <a:fld id="{C86F15E9-0BE7-4FE3-9441-9D32F4679029}" type="slidenum">
              <a:rPr lang="en-US" smtClean="0"/>
              <a:pPr/>
              <a:t>45</a:t>
            </a:fld>
            <a:endParaRPr lang="en-US" dirty="0"/>
          </a:p>
        </p:txBody>
      </p:sp>
    </p:spTree>
    <p:extLst>
      <p:ext uri="{BB962C8B-B14F-4D97-AF65-F5344CB8AC3E}">
        <p14:creationId xmlns:p14="http://schemas.microsoft.com/office/powerpoint/2010/main" val="1718991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spcAft>
                <a:spcPts val="1000"/>
              </a:spcAft>
              <a:buFontTx/>
              <a:buNone/>
            </a:pPr>
            <a:r>
              <a:rPr lang="en-US" dirty="0"/>
              <a:t>Some takeaways from our hypothetical case study context map: </a:t>
            </a:r>
          </a:p>
          <a:p>
            <a:pPr marL="342900" indent="-342900">
              <a:spcAft>
                <a:spcPts val="1000"/>
              </a:spcAft>
              <a:buChar char="•"/>
            </a:pPr>
            <a:r>
              <a:rPr lang="en-US" dirty="0"/>
              <a:t>There are significant cancer inequities across neighborhoods in large urban areas</a:t>
            </a:r>
          </a:p>
          <a:p>
            <a:pPr marL="342900" indent="-342900">
              <a:spcAft>
                <a:spcPts val="1000"/>
              </a:spcAft>
              <a:buChar char="•"/>
            </a:pPr>
            <a:r>
              <a:rPr lang="en-US" dirty="0"/>
              <a:t>Colorectal cancer screening rates are 48% in Ward 7 of Washington, D.C.</a:t>
            </a:r>
          </a:p>
          <a:p>
            <a:pPr marL="342900" indent="-342900">
              <a:spcAft>
                <a:spcPts val="1000"/>
              </a:spcAft>
              <a:buChar char="•"/>
            </a:pPr>
            <a:r>
              <a:rPr lang="en-US" dirty="0"/>
              <a:t>Community input shows the need for a focus on more </a:t>
            </a:r>
            <a:r>
              <a:rPr lang="en-US" b="1" dirty="0"/>
              <a:t>accessible EBIs</a:t>
            </a:r>
            <a:r>
              <a:rPr lang="en-US" dirty="0"/>
              <a:t> for screening</a:t>
            </a:r>
          </a:p>
          <a:p>
            <a:pPr marL="342900" indent="-342900">
              <a:spcAft>
                <a:spcPts val="1000"/>
              </a:spcAft>
              <a:buChar char="•"/>
            </a:pPr>
            <a:endParaRPr lang="en-US" dirty="0"/>
          </a:p>
          <a:p>
            <a:pPr marL="0" lvl="2" indent="0">
              <a:spcAft>
                <a:spcPts val="1000"/>
              </a:spcAft>
              <a:buChar char="•"/>
            </a:pPr>
            <a:r>
              <a:rPr lang="en-US" dirty="0"/>
              <a:t>This map shows implementing a FLU-FIT program at a more accessible location such as a pharmacy could help solve the problem, demonstrating a fit between the EBI and the context.</a:t>
            </a:r>
          </a:p>
        </p:txBody>
      </p:sp>
    </p:spTree>
    <p:extLst>
      <p:ext uri="{BB962C8B-B14F-4D97-AF65-F5344CB8AC3E}">
        <p14:creationId xmlns:p14="http://schemas.microsoft.com/office/powerpoint/2010/main" val="10349069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b="0" dirty="0"/>
              <a:t>Brainstorming partnerships at this point after a context assessment can really help you identify who else needs to be at the table.</a:t>
            </a:r>
          </a:p>
          <a:p>
            <a:pPr>
              <a:buNone/>
            </a:pPr>
            <a:r>
              <a:rPr lang="en-US" b="0" dirty="0"/>
              <a:t>Examples from our FLU-FIT example include: </a:t>
            </a:r>
          </a:p>
          <a:p>
            <a:pPr marL="556895" lvl="1" indent="-213995">
              <a:lnSpc>
                <a:spcPct val="114999"/>
              </a:lnSpc>
            </a:pPr>
            <a:r>
              <a:rPr lang="en-US" sz="2200" dirty="0"/>
              <a:t>Nurses/medical assistants</a:t>
            </a:r>
          </a:p>
          <a:p>
            <a:pPr marL="556895" lvl="1" indent="-213995">
              <a:lnSpc>
                <a:spcPct val="114999"/>
              </a:lnSpc>
            </a:pPr>
            <a:r>
              <a:rPr lang="en-US" sz="2200" dirty="0"/>
              <a:t>Pharmacies</a:t>
            </a:r>
          </a:p>
          <a:p>
            <a:pPr marL="556895" lvl="1" indent="-213995">
              <a:lnSpc>
                <a:spcPct val="114999"/>
              </a:lnSpc>
            </a:pPr>
            <a:r>
              <a:rPr lang="en-US" sz="2200" dirty="0"/>
              <a:t>Community health centers</a:t>
            </a:r>
          </a:p>
          <a:p>
            <a:pPr marL="556895" lvl="1" indent="-213995">
              <a:lnSpc>
                <a:spcPct val="114999"/>
              </a:lnSpc>
            </a:pPr>
            <a:r>
              <a:rPr lang="en-US" sz="2200" dirty="0"/>
              <a:t>Seasonal flu clinics </a:t>
            </a:r>
          </a:p>
          <a:p>
            <a:pPr lvl="2">
              <a:lnSpc>
                <a:spcPct val="114999"/>
              </a:lnSpc>
            </a:pPr>
            <a:r>
              <a:rPr lang="en-US" sz="2200" dirty="0"/>
              <a:t>Drop-in clinics</a:t>
            </a:r>
          </a:p>
          <a:p>
            <a:pPr lvl="2">
              <a:lnSpc>
                <a:spcPct val="114999"/>
              </a:lnSpc>
            </a:pPr>
            <a:r>
              <a:rPr lang="en-US" sz="2200" dirty="0"/>
              <a:t>Primary Care visits</a:t>
            </a:r>
          </a:p>
          <a:p>
            <a:pPr>
              <a:buNone/>
            </a:pPr>
            <a:endParaRPr lang="en-US" b="0" dirty="0"/>
          </a:p>
        </p:txBody>
      </p:sp>
    </p:spTree>
    <p:extLst>
      <p:ext uri="{BB962C8B-B14F-4D97-AF65-F5344CB8AC3E}">
        <p14:creationId xmlns:p14="http://schemas.microsoft.com/office/powerpoint/2010/main" val="916632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lgn="l">
              <a:buFontTx/>
              <a:buNone/>
            </a:pPr>
            <a:endParaRPr lang="en-US" b="0" dirty="0"/>
          </a:p>
          <a:p>
            <a:pPr marL="158750" indent="0" algn="l">
              <a:buFontTx/>
              <a:buNone/>
            </a:pPr>
            <a:r>
              <a:rPr lang="en-US" b="0" dirty="0"/>
              <a:t>A higher-level map of context might summarize the situation like this:  </a:t>
            </a:r>
          </a:p>
          <a:p>
            <a:pPr marL="158750" indent="0" algn="l">
              <a:buFontTx/>
              <a:buNone/>
            </a:pPr>
            <a:r>
              <a:rPr lang="en-US" b="1" dirty="0"/>
              <a:t>System:  </a:t>
            </a:r>
            <a:r>
              <a:rPr lang="en-US" dirty="0"/>
              <a:t>FQHC:  New program is not a good match right now due to other priorities, current capacity.  </a:t>
            </a:r>
          </a:p>
          <a:p>
            <a:pPr marL="0" indent="0">
              <a:lnSpc>
                <a:spcPct val="114999"/>
              </a:lnSpc>
              <a:spcAft>
                <a:spcPts val="1000"/>
              </a:spcAft>
              <a:buNone/>
            </a:pPr>
            <a:r>
              <a:rPr lang="en-US" sz="1100" b="1" dirty="0">
                <a:solidFill>
                  <a:srgbClr val="0097DA"/>
                </a:solidFill>
              </a:rPr>
              <a:t>   Culture:</a:t>
            </a:r>
            <a:r>
              <a:rPr lang="en-US" sz="1100" dirty="0">
                <a:solidFill>
                  <a:srgbClr val="00B0F0"/>
                </a:solidFill>
              </a:rPr>
              <a:t> </a:t>
            </a:r>
            <a:r>
              <a:rPr lang="en-US" sz="1100" dirty="0"/>
              <a:t>Pharmacies are looking for new preventive services to offer customers </a:t>
            </a:r>
          </a:p>
          <a:p>
            <a:pPr marL="0" indent="0">
              <a:lnSpc>
                <a:spcPct val="114999"/>
              </a:lnSpc>
              <a:spcAft>
                <a:spcPts val="1000"/>
              </a:spcAft>
              <a:buNone/>
            </a:pPr>
            <a:r>
              <a:rPr lang="en-US" sz="1100" b="1" dirty="0">
                <a:solidFill>
                  <a:srgbClr val="0097DA"/>
                </a:solidFill>
              </a:rPr>
              <a:t>   Climate:</a:t>
            </a:r>
            <a:r>
              <a:rPr lang="en-US" sz="1100" dirty="0">
                <a:solidFill>
                  <a:srgbClr val="00B0F0"/>
                </a:solidFill>
              </a:rPr>
              <a:t> </a:t>
            </a:r>
            <a:r>
              <a:rPr lang="en-US" sz="1100" dirty="0"/>
              <a:t>Pharmacists often need lead time with peer training for new programs; Change = Stress</a:t>
            </a:r>
            <a:r>
              <a:rPr lang="en-US" sz="1050" dirty="0"/>
              <a:t> </a:t>
            </a:r>
          </a:p>
          <a:p>
            <a:pPr marL="0" indent="0">
              <a:lnSpc>
                <a:spcPct val="114999"/>
              </a:lnSpc>
              <a:spcAft>
                <a:spcPts val="1000"/>
              </a:spcAft>
              <a:buNone/>
            </a:pPr>
            <a:endParaRPr lang="en-US" sz="1050" b="1" dirty="0"/>
          </a:p>
          <a:p>
            <a:endParaRPr lang="en-US" dirty="0"/>
          </a:p>
        </p:txBody>
      </p:sp>
    </p:spTree>
    <p:extLst>
      <p:ext uri="{BB962C8B-B14F-4D97-AF65-F5344CB8AC3E}">
        <p14:creationId xmlns:p14="http://schemas.microsoft.com/office/powerpoint/2010/main" val="9626059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All of these tools are located in the companion guide for your use in your projects.</a:t>
            </a:r>
          </a:p>
        </p:txBody>
      </p:sp>
    </p:spTree>
    <p:extLst>
      <p:ext uri="{BB962C8B-B14F-4D97-AF65-F5344CB8AC3E}">
        <p14:creationId xmlns:p14="http://schemas.microsoft.com/office/powerpoint/2010/main" val="961839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We will be working on the context section of the implementation blueprint. </a:t>
            </a:r>
          </a:p>
        </p:txBody>
      </p:sp>
    </p:spTree>
    <p:extLst>
      <p:ext uri="{BB962C8B-B14F-4D97-AF65-F5344CB8AC3E}">
        <p14:creationId xmlns:p14="http://schemas.microsoft.com/office/powerpoint/2010/main" val="37035857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As well as references for your use as needed.</a:t>
            </a:r>
          </a:p>
        </p:txBody>
      </p:sp>
      <p:sp>
        <p:nvSpPr>
          <p:cNvPr id="4" name="Slide Number Placeholder 3"/>
          <p:cNvSpPr>
            <a:spLocks noGrp="1"/>
          </p:cNvSpPr>
          <p:nvPr>
            <p:ph type="sldNum" sz="quarter" idx="10"/>
          </p:nvPr>
        </p:nvSpPr>
        <p:spPr/>
        <p:txBody>
          <a:bodyPr/>
          <a:lstStyle/>
          <a:p>
            <a:fld id="{C86F15E9-0BE7-4FE3-9441-9D32F4679029}" type="slidenum">
              <a:rPr lang="en-US" smtClean="0"/>
              <a:pPr/>
              <a:t>50</a:t>
            </a:fld>
            <a:endParaRPr lang="en-US" dirty="0"/>
          </a:p>
        </p:txBody>
      </p:sp>
    </p:spTree>
    <p:extLst>
      <p:ext uri="{BB962C8B-B14F-4D97-AF65-F5344CB8AC3E}">
        <p14:creationId xmlns:p14="http://schemas.microsoft.com/office/powerpoint/2010/main" val="19526938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91631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4348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Thank you to all those listed here who helped in developing this training.  </a:t>
            </a:r>
          </a:p>
          <a:p>
            <a:endParaRPr lang="en-US" dirty="0"/>
          </a:p>
        </p:txBody>
      </p:sp>
    </p:spTree>
    <p:extLst>
      <p:ext uri="{BB962C8B-B14F-4D97-AF65-F5344CB8AC3E}">
        <p14:creationId xmlns:p14="http://schemas.microsoft.com/office/powerpoint/2010/main" val="83089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60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1600"/>
              </a:spcBef>
              <a:spcAft>
                <a:spcPts val="0"/>
              </a:spcAft>
              <a:buClr>
                <a:srgbClr val="000000"/>
              </a:buClr>
              <a:buSzPts val="1100"/>
              <a:buFont typeface="Arial"/>
              <a:buNone/>
              <a:tabLst/>
              <a:defRPr/>
            </a:pPr>
            <a:r>
              <a:rPr lang="en-US" b="1" u="sng" dirty="0"/>
              <a:t>(Click)</a:t>
            </a:r>
            <a:endParaRPr lang="en-US" b="1" dirty="0"/>
          </a:p>
          <a:p>
            <a:pPr marL="0" indent="0">
              <a:spcBef>
                <a:spcPts val="1600"/>
              </a:spcBef>
              <a:buNone/>
            </a:pPr>
            <a:endParaRPr lang="en-US" dirty="0"/>
          </a:p>
          <a:p>
            <a:pPr marL="0" indent="0">
              <a:spcBef>
                <a:spcPts val="1600"/>
              </a:spcBef>
              <a:buNone/>
            </a:pPr>
            <a:r>
              <a:rPr lang="en-US" dirty="0"/>
              <a:t>Getting specific early in the process allows you to build a team matching the level of the problem.</a:t>
            </a:r>
          </a:p>
          <a:p>
            <a:pPr marL="0" indent="0">
              <a:spcBef>
                <a:spcPts val="1600"/>
              </a:spcBef>
              <a:buNone/>
            </a:pPr>
            <a:endParaRPr lang="en-US" dirty="0"/>
          </a:p>
          <a:p>
            <a:pPr marL="0" indent="0">
              <a:spcBef>
                <a:spcPts val="1600"/>
              </a:spcBef>
              <a:buNone/>
            </a:pPr>
            <a:r>
              <a:rPr lang="en-US" b="1" u="sng" dirty="0"/>
              <a:t>(Click)</a:t>
            </a:r>
            <a:endParaRPr lang="en-US" dirty="0"/>
          </a:p>
          <a:p>
            <a:pPr marL="0" indent="0">
              <a:spcBef>
                <a:spcPts val="1600"/>
              </a:spcBef>
              <a:buNone/>
            </a:pPr>
            <a:endParaRPr lang="en-US" dirty="0"/>
          </a:p>
          <a:p>
            <a:pPr marL="0" indent="0">
              <a:spcBef>
                <a:spcPts val="1600"/>
              </a:spcBef>
              <a:buNone/>
            </a:pPr>
            <a:r>
              <a:rPr lang="en-US" dirty="0"/>
              <a:t>How you define the problem should be connected to your implementation goal. One level you might include in your plan includes the individual level, where you address behavioral change goals. A barrier you might work on at this level is changing attitudes about colorectal cancer screening. Another level you might work on is the systems level, where you address structural change goals. Maybe you decide to work on the access or financial barriers to screening at this level.</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t>Will you aim for behavioral change or structural change goals? Or both?</a:t>
            </a:r>
          </a:p>
          <a:p>
            <a:pPr marL="158750" indent="0">
              <a:buNone/>
            </a:pPr>
            <a:endParaRPr lang="en-US" dirty="0"/>
          </a:p>
          <a:p>
            <a:r>
              <a:rPr lang="en-US" dirty="0"/>
              <a:t>Are there stakeholders that are missing from your team that you need to invite in after this Base Camp based on your definition of the problem?</a:t>
            </a:r>
          </a:p>
        </p:txBody>
      </p:sp>
    </p:spTree>
    <p:extLst>
      <p:ext uri="{BB962C8B-B14F-4D97-AF65-F5344CB8AC3E}">
        <p14:creationId xmlns:p14="http://schemas.microsoft.com/office/powerpoint/2010/main" val="140899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Here we will play a game to drive home the point that it is important to understand the level of a barrier so that you can address it accordingly. We will start on the right with each barrier from the example bank and you can take a moment to determine if it is a behavioral change level barrier, or a structural change level barrier. Let’s start with insurance claims.  Insurance claims are a structural change barrier. (Continue down list)</a:t>
            </a:r>
          </a:p>
          <a:p>
            <a:r>
              <a:rPr lang="en-US" b="1" u="sng" dirty="0"/>
              <a:t>(Click)</a:t>
            </a:r>
            <a:endParaRPr lang="en-US" dirty="0"/>
          </a:p>
        </p:txBody>
      </p:sp>
    </p:spTree>
    <p:extLst>
      <p:ext uri="{BB962C8B-B14F-4D97-AF65-F5344CB8AC3E}">
        <p14:creationId xmlns:p14="http://schemas.microsoft.com/office/powerpoint/2010/main" val="1876165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Another way of thinking about behavioral and structural change is the health impact pyramid.  We can see here the base is socio-economic factors. These and other factors near the bottom of the pyramid have high population impact. </a:t>
            </a:r>
          </a:p>
          <a:p>
            <a:r>
              <a:rPr lang="en-US" dirty="0"/>
              <a:t>As you move up the pyramid, increasing individual effort is needed, similar to behavioral change interventions.  Ideally you are working on many of these levels together in multi-level interventions.</a:t>
            </a:r>
          </a:p>
        </p:txBody>
      </p:sp>
    </p:spTree>
    <p:extLst>
      <p:ext uri="{BB962C8B-B14F-4D97-AF65-F5344CB8AC3E}">
        <p14:creationId xmlns:p14="http://schemas.microsoft.com/office/powerpoint/2010/main" val="242133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u="sng" dirty="0">
                <a:highlight>
                  <a:srgbClr val="FCFCFC"/>
                </a:highlight>
              </a:rPr>
              <a:t>(Click)</a:t>
            </a:r>
            <a:endParaRPr lang="en" sz="1100"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The first step in mapping context is to get specific about the problem. </a:t>
            </a:r>
            <a:r>
              <a:rPr lang="en-US" sz="1100" u="none" dirty="0">
                <a:solidFill>
                  <a:srgbClr val="1155CC"/>
                </a:solidFill>
                <a:highlight>
                  <a:srgbClr val="FCFCFC"/>
                </a:highlight>
                <a:latin typeface="Roboto"/>
                <a:ea typeface="Roboto"/>
              </a:rPr>
              <a:t>T</a:t>
            </a:r>
            <a:r>
              <a:rPr lang="en" sz="1100" u="none" dirty="0">
                <a:solidFill>
                  <a:srgbClr val="1155CC"/>
                </a:solidFill>
                <a:highlight>
                  <a:srgbClr val="FCFCFC"/>
                </a:highlight>
                <a:latin typeface="Roboto"/>
                <a:ea typeface="Roboto"/>
              </a:rPr>
              <a:t>ry to draft a statement that clearly lays out the scope of the problem you will work on. Your stakeholders should all be in agreement about the levels of the problem you will address with your intervention.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u="sng" dirty="0"/>
              <a:t>(Click)</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If possible, quantifying the issue will help you measure any improvements that come from your intervention.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u="sng" dirty="0"/>
              <a:t>(Click)</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Your team can also perform research with community stakeholders to uncover existing data on the problem, or collect new data to help understand the problem more clearly.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See an example of a problem statement the companion </a:t>
            </a:r>
            <a:r>
              <a:rPr lang="en-US" sz="1100" u="none" dirty="0">
                <a:solidFill>
                  <a:srgbClr val="1155CC"/>
                </a:solidFill>
                <a:highlight>
                  <a:srgbClr val="FCFCFC"/>
                </a:highlight>
                <a:latin typeface="Roboto"/>
                <a:ea typeface="Roboto"/>
              </a:rPr>
              <a:t>materials </a:t>
            </a:r>
            <a:r>
              <a:rPr lang="en" sz="1100" u="none" dirty="0">
                <a:solidFill>
                  <a:srgbClr val="1155CC"/>
                </a:solidFill>
                <a:highlight>
                  <a:srgbClr val="FCFCFC"/>
                </a:highlight>
                <a:latin typeface="Roboto"/>
                <a:ea typeface="Roboto"/>
              </a:rPr>
              <a:t>for the FLU-FIT case study.</a:t>
            </a:r>
            <a:endParaRPr lang="en" sz="1100" u="sng" dirty="0">
              <a:solidFill>
                <a:srgbClr val="1155CC"/>
              </a:solidFill>
              <a:highlight>
                <a:srgbClr val="FCFCFC"/>
              </a:highlight>
              <a:latin typeface="Roboto"/>
              <a:ea typeface="Roboto"/>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9</a:t>
            </a:fld>
            <a:endParaRPr lang="en-US" dirty="0"/>
          </a:p>
        </p:txBody>
      </p:sp>
    </p:spTree>
    <p:extLst>
      <p:ext uri="{BB962C8B-B14F-4D97-AF65-F5344CB8AC3E}">
        <p14:creationId xmlns:p14="http://schemas.microsoft.com/office/powerpoint/2010/main" val="3379582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0"/>
            <a:ext cx="3200400" cy="541931"/>
          </a:xfrm>
          <a:prstGeom prst="rect">
            <a:avLst/>
          </a:prstGeom>
        </p:spPr>
      </p:pic>
    </p:spTree>
    <p:extLst>
      <p:ext uri="{BB962C8B-B14F-4D97-AF65-F5344CB8AC3E}">
        <p14:creationId xmlns:p14="http://schemas.microsoft.com/office/powerpoint/2010/main" val="376390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89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 y="281"/>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82" y="5833569"/>
            <a:ext cx="2430023" cy="548641"/>
          </a:xfrm>
          <a:prstGeom prst="rect">
            <a:avLst/>
          </a:prstGeom>
        </p:spPr>
      </p:pic>
    </p:spTree>
    <p:extLst>
      <p:ext uri="{BB962C8B-B14F-4D97-AF65-F5344CB8AC3E}">
        <p14:creationId xmlns:p14="http://schemas.microsoft.com/office/powerpoint/2010/main" val="3476216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3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618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459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 y="281"/>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82" y="5833567"/>
            <a:ext cx="2430023" cy="548641"/>
          </a:xfrm>
          <a:prstGeom prst="rect">
            <a:avLst/>
          </a:prstGeom>
        </p:spPr>
      </p:pic>
    </p:spTree>
    <p:extLst>
      <p:ext uri="{BB962C8B-B14F-4D97-AF65-F5344CB8AC3E}">
        <p14:creationId xmlns:p14="http://schemas.microsoft.com/office/powerpoint/2010/main" val="1091100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8870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3216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 xmlns:a14="http://schemas.microsoft.com/office/drawing/2010/main">
                <a:solidFill>
                  <a:srgbClr val="0C52B8"/>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6374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95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ags" Target="../tags/tag4.xml"/><Relationship Id="rId5" Type="http://schemas.openxmlformats.org/officeDocument/2006/relationships/slideLayout" Target="../slideLayouts/slideLayout16.xml"/><Relationship Id="rId10" Type="http://schemas.openxmlformats.org/officeDocument/2006/relationships/tags" Target="../tags/tag3.xml"/><Relationship Id="rId4" Type="http://schemas.openxmlformats.org/officeDocument/2006/relationships/slideLayout" Target="../slideLayouts/slideLayout15.xml"/><Relationship Id="rId9" Type="http://schemas.openxmlformats.org/officeDocument/2006/relationships/theme" Target="../theme/theme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4514850" y="-76200"/>
            <a:ext cx="4629340" cy="6949440"/>
          </a:xfrm>
          <a:prstGeom prst="rect">
            <a:avLst/>
          </a:prstGeom>
        </p:spPr>
      </p:pic>
      <p:pic>
        <p:nvPicPr>
          <p:cNvPr id="8" name="Picture 7" descr="PPT-General6.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0" y="-76200"/>
            <a:ext cx="4629340" cy="6949440"/>
          </a:xfrm>
          <a:prstGeom prst="rect">
            <a:avLst/>
          </a:prstGeom>
        </p:spPr>
      </p:pic>
      <p:sp>
        <p:nvSpPr>
          <p:cNvPr id="1026" name="Rectangle 2"/>
          <p:cNvSpPr>
            <a:spLocks noGrp="1" noChangeArrowheads="1"/>
          </p:cNvSpPr>
          <p:nvPr>
            <p:ph type="title"/>
            <p:custDataLst>
              <p:tags r:id="rId10"/>
            </p:custDataLst>
          </p:nvPr>
        </p:nvSpPr>
        <p:spPr bwMode="auto">
          <a:xfrm>
            <a:off x="457200" y="304800"/>
            <a:ext cx="8229600" cy="1143000"/>
          </a:xfrm>
          <a:prstGeom prst="rect">
            <a:avLst/>
          </a:prstGeom>
          <a:noFill/>
          <a:ln>
            <a:noFill/>
          </a:ln>
          <a:effectLst/>
          <a:extLst>
            <a:ext uri="{909E8E84-426E-40dd-AFC4-6F175D3DCCD1}">
              <a14:hiddenFill xmlns="" xmlns:a14="http://schemas.microsoft.com/office/drawing/2010/main">
                <a:solidFill>
                  <a:srgbClr val="0C52B8"/>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11"/>
            </p:custDataLst>
          </p:nvPr>
        </p:nvSpPr>
        <p:spPr bwMode="auto">
          <a:xfrm>
            <a:off x="457200" y="1600201"/>
            <a:ext cx="8229600"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406382" y="5833567"/>
            <a:ext cx="2430023" cy="548641"/>
          </a:xfrm>
          <a:prstGeom prst="rect">
            <a:avLst/>
          </a:prstGeom>
        </p:spPr>
      </p:pic>
      <p:pic>
        <p:nvPicPr>
          <p:cNvPr id="5" name="Picture 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81002" y="5715001"/>
            <a:ext cx="819149" cy="831892"/>
          </a:xfrm>
          <a:prstGeom prst="rect">
            <a:avLst/>
          </a:prstGeom>
        </p:spPr>
      </p:pic>
    </p:spTree>
    <p:extLst>
      <p:ext uri="{BB962C8B-B14F-4D97-AF65-F5344CB8AC3E}">
        <p14:creationId xmlns:p14="http://schemas.microsoft.com/office/powerpoint/2010/main" val="6071579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8" r:id="rId4"/>
    <p:sldLayoutId id="2147483669" r:id="rId5"/>
    <p:sldLayoutId id="2147483670" r:id="rId6"/>
    <p:sldLayoutId id="2147483666" r:id="rId7"/>
    <p:sldLayoutId id="2147483667" r:id="rId8"/>
  </p:sldLayoutIdLst>
  <p:txStyles>
    <p:titleStyle>
      <a:lvl1pPr algn="ctr" rtl="0" eaLnBrk="0" fontAlgn="base" hangingPunct="0">
        <a:spcBef>
          <a:spcPct val="0"/>
        </a:spcBef>
        <a:spcAft>
          <a:spcPct val="0"/>
        </a:spcAft>
        <a:defRPr sz="33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700">
          <a:solidFill>
            <a:srgbClr val="365F91"/>
          </a:solidFill>
          <a:latin typeface="Trebuchet MS" pitchFamily="34" charset="0"/>
        </a:defRPr>
      </a:lvl2pPr>
      <a:lvl3pPr algn="ctr" rtl="0" eaLnBrk="0" fontAlgn="base" hangingPunct="0">
        <a:spcBef>
          <a:spcPct val="0"/>
        </a:spcBef>
        <a:spcAft>
          <a:spcPct val="0"/>
        </a:spcAft>
        <a:defRPr sz="2700">
          <a:solidFill>
            <a:srgbClr val="365F91"/>
          </a:solidFill>
          <a:latin typeface="Trebuchet MS" pitchFamily="34" charset="0"/>
        </a:defRPr>
      </a:lvl3pPr>
      <a:lvl4pPr algn="ctr" rtl="0" eaLnBrk="0" fontAlgn="base" hangingPunct="0">
        <a:spcBef>
          <a:spcPct val="0"/>
        </a:spcBef>
        <a:spcAft>
          <a:spcPct val="0"/>
        </a:spcAft>
        <a:defRPr sz="2700">
          <a:solidFill>
            <a:srgbClr val="365F91"/>
          </a:solidFill>
          <a:latin typeface="Trebuchet MS" pitchFamily="34" charset="0"/>
        </a:defRPr>
      </a:lvl4pPr>
      <a:lvl5pPr algn="ctr" rtl="0" eaLnBrk="0" fontAlgn="base" hangingPunct="0">
        <a:spcBef>
          <a:spcPct val="0"/>
        </a:spcBef>
        <a:spcAft>
          <a:spcPct val="0"/>
        </a:spcAft>
        <a:defRPr sz="2700">
          <a:solidFill>
            <a:srgbClr val="365F91"/>
          </a:solidFill>
          <a:latin typeface="Trebuchet MS" pitchFamily="34" charset="0"/>
        </a:defRPr>
      </a:lvl5pPr>
      <a:lvl6pPr marL="342900" algn="ctr" rtl="0" fontAlgn="base">
        <a:spcBef>
          <a:spcPct val="0"/>
        </a:spcBef>
        <a:spcAft>
          <a:spcPct val="0"/>
        </a:spcAft>
        <a:defRPr sz="3300">
          <a:solidFill>
            <a:srgbClr val="365F91"/>
          </a:solidFill>
          <a:latin typeface="Arial" charset="0"/>
        </a:defRPr>
      </a:lvl6pPr>
      <a:lvl7pPr marL="685800" algn="ctr" rtl="0" fontAlgn="base">
        <a:spcBef>
          <a:spcPct val="0"/>
        </a:spcBef>
        <a:spcAft>
          <a:spcPct val="0"/>
        </a:spcAft>
        <a:defRPr sz="3300">
          <a:solidFill>
            <a:srgbClr val="365F91"/>
          </a:solidFill>
          <a:latin typeface="Arial" charset="0"/>
        </a:defRPr>
      </a:lvl7pPr>
      <a:lvl8pPr marL="1028700" algn="ctr" rtl="0" fontAlgn="base">
        <a:spcBef>
          <a:spcPct val="0"/>
        </a:spcBef>
        <a:spcAft>
          <a:spcPct val="0"/>
        </a:spcAft>
        <a:defRPr sz="3300">
          <a:solidFill>
            <a:srgbClr val="365F91"/>
          </a:solidFill>
          <a:latin typeface="Arial" charset="0"/>
        </a:defRPr>
      </a:lvl8pPr>
      <a:lvl9pPr marL="1371600" algn="ctr" rtl="0" fontAlgn="base">
        <a:spcBef>
          <a:spcPct val="0"/>
        </a:spcBef>
        <a:spcAft>
          <a:spcPct val="0"/>
        </a:spcAft>
        <a:defRPr sz="3300">
          <a:solidFill>
            <a:srgbClr val="365F9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8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500">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500">
          <a:solidFill>
            <a:schemeClr val="tx1">
              <a:lumMod val="75000"/>
              <a:lumOff val="25000"/>
            </a:schemeClr>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s://ctb.ku.edu/en/table-of-contents/assessment/assessing-community-needs-and-resources"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8" Type="http://schemas.openxmlformats.org/officeDocument/2006/relationships/hyperlink" Target="https://www.nccmt.ca/knowledge-repositories/search/279" TargetMode="External"/><Relationship Id="rId3" Type="http://schemas.openxmlformats.org/officeDocument/2006/relationships/hyperlink" Target="https://cancercontroltap.smhs.gwu.edu/policy-systems-and-environmental-change" TargetMode="External"/><Relationship Id="rId7" Type="http://schemas.openxmlformats.org/officeDocument/2006/relationships/hyperlink" Target="https://ctb.ku.edu/en/table-of-contents/assessment/assessing-community-needs-and-resources/collect-information/main" TargetMode="External"/><Relationship Id="rId2" Type="http://schemas.openxmlformats.org/officeDocument/2006/relationships/notesSlide" Target="../notesSlides/notesSlide49.xml"/><Relationship Id="rId1" Type="http://schemas.openxmlformats.org/officeDocument/2006/relationships/slideLayout" Target="../slideLayouts/slideLayout16.xml"/><Relationship Id="rId6" Type="http://schemas.openxmlformats.org/officeDocument/2006/relationships/hyperlink" Target="https://ctb.ku.edu/en/table-of-contents/assessment/assessing-community-needs-and-resources" TargetMode="External"/><Relationship Id="rId11" Type="http://schemas.openxmlformats.org/officeDocument/2006/relationships/hyperlink" Target="https://cpb-us-w2.wpmucdn.com/sites.wustl.edu/dist/6/786/files/2017/08/DIRC-BarriersFacilitators_Toolkit-1gc9m0a.pdf" TargetMode="External"/><Relationship Id="rId5" Type="http://schemas.openxmlformats.org/officeDocument/2006/relationships/hyperlink" Target="https://cfirguide.org/" TargetMode="External"/><Relationship Id="rId10" Type="http://schemas.openxmlformats.org/officeDocument/2006/relationships/hyperlink" Target="https://www.wandersmancenter.org/defining-readiness.html" TargetMode="External"/><Relationship Id="rId4" Type="http://schemas.openxmlformats.org/officeDocument/2006/relationships/hyperlink" Target="https://www.ariadnelabs.org/" TargetMode="External"/><Relationship Id="rId9" Type="http://schemas.openxmlformats.org/officeDocument/2006/relationships/hyperlink" Target="https://link.springer.com/article/10.1186/s43058-021-00150-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978" y="1630669"/>
            <a:ext cx="6274803" cy="25146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6000" b="1" dirty="0">
                <a:solidFill>
                  <a:schemeClr val="bg1"/>
                </a:solidFill>
              </a:rPr>
              <a:t>Assess the Context</a:t>
            </a:r>
            <a:endParaRPr lang="en-US" sz="6000" dirty="0">
              <a:solidFill>
                <a:schemeClr val="bg1"/>
              </a:solidFill>
            </a:endParaRPr>
          </a:p>
        </p:txBody>
      </p:sp>
    </p:spTree>
    <p:extLst>
      <p:ext uri="{BB962C8B-B14F-4D97-AF65-F5344CB8AC3E}">
        <p14:creationId xmlns:p14="http://schemas.microsoft.com/office/powerpoint/2010/main" val="855218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1864DD-BEBD-4D46-92D9-EDE0B3DF91BD}"/>
              </a:ext>
            </a:extLst>
          </p:cNvPr>
          <p:cNvSpPr txBox="1"/>
          <p:nvPr/>
        </p:nvSpPr>
        <p:spPr>
          <a:xfrm>
            <a:off x="7668083" y="5301260"/>
            <a:ext cx="1502106"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Ramsey et al., 2016</a:t>
            </a:r>
            <a:endParaRPr lang="en-US" dirty="0"/>
          </a:p>
        </p:txBody>
      </p:sp>
      <p:sp>
        <p:nvSpPr>
          <p:cNvPr id="4" name="Text Placeholder 3">
            <a:extLst>
              <a:ext uri="{FF2B5EF4-FFF2-40B4-BE49-F238E27FC236}">
                <a16:creationId xmlns:a16="http://schemas.microsoft.com/office/drawing/2014/main" id="{62B6BE96-5D99-D940-A3FA-01406E85C65D}"/>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000" b="1" dirty="0">
                <a:solidFill>
                  <a:srgbClr val="0097DA"/>
                </a:solidFill>
              </a:rPr>
              <a:t>System:</a:t>
            </a:r>
            <a:r>
              <a:rPr lang="en-US" sz="2000" dirty="0">
                <a:solidFill>
                  <a:schemeClr val="tx2"/>
                </a:solidFill>
              </a:rPr>
              <a:t> </a:t>
            </a:r>
            <a:r>
              <a:rPr lang="en-US" sz="2000" dirty="0">
                <a:solidFill>
                  <a:schemeClr val="tx1">
                    <a:lumMod val="95000"/>
                    <a:lumOff val="5000"/>
                  </a:schemeClr>
                </a:solidFill>
              </a:rPr>
              <a:t>C</a:t>
            </a:r>
            <a:r>
              <a:rPr lang="en-US" sz="2000" dirty="0"/>
              <a:t>omplex whole with interacting parts </a:t>
            </a:r>
            <a:endParaRPr lang="en-US" dirty="0"/>
          </a:p>
          <a:p>
            <a:pPr marL="0" indent="0">
              <a:buNone/>
            </a:pPr>
            <a:endParaRPr lang="en-US" sz="2000" dirty="0">
              <a:solidFill>
                <a:schemeClr val="tx1">
                  <a:lumMod val="95000"/>
                  <a:lumOff val="5000"/>
                </a:schemeClr>
              </a:solidFill>
            </a:endParaRPr>
          </a:p>
          <a:p>
            <a:pPr marL="0" indent="0" algn="ctr">
              <a:buNone/>
            </a:pPr>
            <a:r>
              <a:rPr lang="en-US" sz="2000" b="1" dirty="0">
                <a:solidFill>
                  <a:schemeClr val="tx2"/>
                </a:solidFill>
              </a:rPr>
              <a:t>What elements of the system are critical to the implementation of your cancer screening objective?</a:t>
            </a:r>
          </a:p>
          <a:p>
            <a:pPr marL="0" indent="0">
              <a:buNone/>
            </a:pPr>
            <a:endParaRPr lang="en-US" sz="2000" dirty="0"/>
          </a:p>
          <a:p>
            <a:pPr marL="556895" lvl="1" indent="-213995">
              <a:spcAft>
                <a:spcPts val="1000"/>
              </a:spcAft>
            </a:pPr>
            <a:r>
              <a:rPr lang="en-US" sz="2000" dirty="0"/>
              <a:t>Federally Qualified Health Center serving Ward 7 is too overwhelmed to introduce a new screening program at this time</a:t>
            </a:r>
          </a:p>
          <a:p>
            <a:pPr marL="556895" lvl="1" indent="-213995">
              <a:spcAft>
                <a:spcPts val="1000"/>
              </a:spcAft>
            </a:pPr>
            <a:r>
              <a:rPr lang="en-US" sz="2000" dirty="0"/>
              <a:t>Pharmacies are currently offering flu shots</a:t>
            </a:r>
          </a:p>
          <a:p>
            <a:pPr marL="556895" lvl="1" indent="-213995">
              <a:spcAft>
                <a:spcPts val="1000"/>
              </a:spcAft>
            </a:pPr>
            <a:r>
              <a:rPr lang="en-US" sz="2000" dirty="0"/>
              <a:t>Most pharmacies do not have baseline data on screening rates of their customers</a:t>
            </a:r>
          </a:p>
        </p:txBody>
      </p:sp>
      <p:pic>
        <p:nvPicPr>
          <p:cNvPr id="2" name="Picture 5">
            <a:extLst>
              <a:ext uri="{FF2B5EF4-FFF2-40B4-BE49-F238E27FC236}">
                <a16:creationId xmlns:a16="http://schemas.microsoft.com/office/drawing/2014/main" id="{23F0C903-859F-4B04-B35E-A9C6F316BED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16" y="114053"/>
            <a:ext cx="971550" cy="1790700"/>
          </a:xfrm>
          <a:prstGeom prst="rect">
            <a:avLst/>
          </a:prstGeom>
        </p:spPr>
      </p:pic>
      <p:sp>
        <p:nvSpPr>
          <p:cNvPr id="5" name="Title 4">
            <a:extLst>
              <a:ext uri="{FF2B5EF4-FFF2-40B4-BE49-F238E27FC236}">
                <a16:creationId xmlns:a16="http://schemas.microsoft.com/office/drawing/2014/main" id="{E0664099-FDC9-8E49-B20F-B81585DC3313}"/>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Understand the System</a:t>
            </a:r>
            <a:endParaRPr lang="en-US" sz="3200" dirty="0"/>
          </a:p>
        </p:txBody>
      </p:sp>
    </p:spTree>
    <p:extLst>
      <p:ext uri="{BB962C8B-B14F-4D97-AF65-F5344CB8AC3E}">
        <p14:creationId xmlns:p14="http://schemas.microsoft.com/office/powerpoint/2010/main" val="63522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Equity icon">
            <a:extLst>
              <a:ext uri="{FF2B5EF4-FFF2-40B4-BE49-F238E27FC236}">
                <a16:creationId xmlns:a16="http://schemas.microsoft.com/office/drawing/2014/main" id="{C9E11E21-F608-4EBF-9CA7-BD5571214D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3" b="-329"/>
          <a:stretch/>
        </p:blipFill>
        <p:spPr>
          <a:xfrm>
            <a:off x="7667164" y="3999272"/>
            <a:ext cx="1421794" cy="1517095"/>
          </a:xfrm>
          <a:prstGeom prst="rect">
            <a:avLst/>
          </a:prstGeom>
        </p:spPr>
      </p:pic>
      <p:sp>
        <p:nvSpPr>
          <p:cNvPr id="3" name="Content Placeholder 2">
            <a:extLst>
              <a:ext uri="{FF2B5EF4-FFF2-40B4-BE49-F238E27FC236}">
                <a16:creationId xmlns:a16="http://schemas.microsoft.com/office/drawing/2014/main" id="{0F65B70A-0556-C14C-82C8-02A2FF8E3FA6}"/>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Colorectal Cancer Screening Rate in Ward 7: 48%</a:t>
            </a:r>
          </a:p>
          <a:p>
            <a:pPr marL="0" indent="0">
              <a:buNone/>
            </a:pPr>
            <a:endParaRPr lang="en-US" sz="2400" dirty="0"/>
          </a:p>
          <a:p>
            <a:pPr marL="0" indent="0">
              <a:buNone/>
            </a:pPr>
            <a:r>
              <a:rPr lang="en-US" sz="2400" dirty="0"/>
              <a:t>Black: 91.7% of the population</a:t>
            </a:r>
            <a:endParaRPr lang="en-US" dirty="0"/>
          </a:p>
          <a:p>
            <a:pPr marL="0" indent="0">
              <a:buNone/>
            </a:pPr>
            <a:r>
              <a:rPr lang="en-US" sz="2400" dirty="0"/>
              <a:t>Families Below Poverty: 23.3% of the population</a:t>
            </a:r>
          </a:p>
          <a:p>
            <a:endParaRPr lang="en-US" sz="2400" dirty="0"/>
          </a:p>
          <a:p>
            <a:pPr marL="0" indent="0">
              <a:buNone/>
            </a:pPr>
            <a:r>
              <a:rPr lang="en-US" sz="2400" dirty="0"/>
              <a:t>Colorectal Cancer Screening Rate at each pharmacy location in Ward 7: Unknown at this time</a:t>
            </a:r>
          </a:p>
          <a:p>
            <a:endParaRPr lang="en-US" dirty="0"/>
          </a:p>
        </p:txBody>
      </p:sp>
      <p:pic>
        <p:nvPicPr>
          <p:cNvPr id="9" name="Picture 5">
            <a:extLst>
              <a:ext uri="{FF2B5EF4-FFF2-40B4-BE49-F238E27FC236}">
                <a16:creationId xmlns:a16="http://schemas.microsoft.com/office/drawing/2014/main" id="{90D060C3-5CA7-4337-BA5A-A172BE7C5B0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3316" y="114053"/>
            <a:ext cx="971550" cy="1790700"/>
          </a:xfrm>
          <a:prstGeom prst="rect">
            <a:avLst/>
          </a:prstGeom>
        </p:spPr>
      </p:pic>
      <p:sp>
        <p:nvSpPr>
          <p:cNvPr id="2" name="Title 1">
            <a:extLst>
              <a:ext uri="{FF2B5EF4-FFF2-40B4-BE49-F238E27FC236}">
                <a16:creationId xmlns:a16="http://schemas.microsoft.com/office/drawing/2014/main" id="{98CB39CA-F02B-9B4E-B98D-0BD8753E830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Ward 7 &amp; Population of Focus</a:t>
            </a:r>
          </a:p>
        </p:txBody>
      </p:sp>
    </p:spTree>
    <p:extLst>
      <p:ext uri="{BB962C8B-B14F-4D97-AF65-F5344CB8AC3E}">
        <p14:creationId xmlns:p14="http://schemas.microsoft.com/office/powerpoint/2010/main" val="642212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3FB7FF-63C8-F848-9312-30256D91F9BE}"/>
              </a:ext>
            </a:extLst>
          </p:cNvPr>
          <p:cNvSpPr txBox="1"/>
          <p:nvPr/>
        </p:nvSpPr>
        <p:spPr>
          <a:xfrm>
            <a:off x="7040434" y="4974646"/>
            <a:ext cx="2231434" cy="109094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Fernandez et al..  2018</a:t>
            </a:r>
            <a:endParaRPr lang="en-US" dirty="0"/>
          </a:p>
          <a:p>
            <a:r>
              <a:rPr lang="en-US" sz="1000" dirty="0">
                <a:solidFill>
                  <a:schemeClr val="bg1">
                    <a:lumMod val="65000"/>
                  </a:schemeClr>
                </a:solidFill>
              </a:rPr>
              <a:t>Vanderpool et al., 2016</a:t>
            </a:r>
          </a:p>
          <a:p>
            <a:r>
              <a:rPr lang="en-US" sz="1000" dirty="0">
                <a:solidFill>
                  <a:schemeClr val="bg1">
                    <a:lumMod val="65000"/>
                  </a:schemeClr>
                </a:solidFill>
              </a:rPr>
              <a:t>Community Toolbox Chapter 3, n.d.</a:t>
            </a:r>
          </a:p>
          <a:p>
            <a:pPr algn="r"/>
            <a:endParaRPr lang="en-US" sz="1000" dirty="0">
              <a:solidFill>
                <a:schemeClr val="bg2"/>
              </a:solidFill>
            </a:endParaRPr>
          </a:p>
          <a:p>
            <a:pPr algn="r"/>
            <a:endParaRPr lang="en-US" sz="2489" dirty="0"/>
          </a:p>
        </p:txBody>
      </p:sp>
      <p:sp>
        <p:nvSpPr>
          <p:cNvPr id="5" name="TextBox 4">
            <a:extLst>
              <a:ext uri="{FF2B5EF4-FFF2-40B4-BE49-F238E27FC236}">
                <a16:creationId xmlns:a16="http://schemas.microsoft.com/office/drawing/2014/main" id="{F017267F-B987-44C2-8205-2B55D1D3EFF8}"/>
              </a:ext>
            </a:extLst>
          </p:cNvPr>
          <p:cNvSpPr txBox="1"/>
          <p:nvPr/>
        </p:nvSpPr>
        <p:spPr>
          <a:xfrm>
            <a:off x="452523" y="3481034"/>
            <a:ext cx="8233107" cy="21954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1000"/>
              </a:spcAft>
              <a:buChar char="•"/>
            </a:pPr>
            <a:r>
              <a:rPr lang="en-US" sz="2400" dirty="0">
                <a:solidFill>
                  <a:schemeClr val="tx2"/>
                </a:solidFill>
              </a:rPr>
              <a:t>Engaged implementation research: i</a:t>
            </a:r>
            <a:r>
              <a:rPr lang="en-US" sz="2400" dirty="0"/>
              <a:t>nvolve stakeholders in the implementation process​</a:t>
            </a:r>
            <a:endParaRPr lang="en-US" dirty="0"/>
          </a:p>
          <a:p>
            <a:pPr marL="342900" indent="-342900">
              <a:spcAft>
                <a:spcPts val="1000"/>
              </a:spcAft>
              <a:buChar char="•"/>
            </a:pPr>
            <a:r>
              <a:rPr lang="en-US" sz="2400" dirty="0">
                <a:solidFill>
                  <a:schemeClr val="tx2"/>
                </a:solidFill>
              </a:rPr>
              <a:t>Formative evaluation:</a:t>
            </a:r>
            <a:r>
              <a:rPr lang="en-US" sz="2400" dirty="0"/>
              <a:t> evaluate context to inform intervention, evaluate process of intervention</a:t>
            </a:r>
          </a:p>
          <a:p>
            <a:pPr marL="342900" indent="-342900">
              <a:buChar char="•"/>
            </a:pPr>
            <a:endParaRPr lang="en-US" sz="2400" dirty="0"/>
          </a:p>
        </p:txBody>
      </p:sp>
      <p:sp>
        <p:nvSpPr>
          <p:cNvPr id="3" name="Content Placeholder 2">
            <a:extLst>
              <a:ext uri="{FF2B5EF4-FFF2-40B4-BE49-F238E27FC236}">
                <a16:creationId xmlns:a16="http://schemas.microsoft.com/office/drawing/2014/main" id="{869336C7-5B3A-A64E-B79E-2A53E3CE0DDE}"/>
              </a:ext>
            </a:extLst>
          </p:cNvPr>
          <p:cNvSpPr>
            <a:spLocks noGrp="1"/>
          </p:cNvSpPr>
          <p:nvPr>
            <p:ph idx="1"/>
          </p:nvPr>
        </p:nvSpPr>
        <p:spPr>
          <a:xfrm>
            <a:off x="3304469" y="1594355"/>
            <a:ext cx="5470032" cy="1892527"/>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400" dirty="0">
                <a:solidFill>
                  <a:schemeClr val="tx2"/>
                </a:solidFill>
              </a:rPr>
              <a:t>Community input</a:t>
            </a:r>
            <a:endParaRPr lang="en-US" sz="1850" dirty="0">
              <a:solidFill>
                <a:schemeClr val="tx2"/>
              </a:solidFill>
            </a:endParaRPr>
          </a:p>
          <a:p>
            <a:pPr marL="556895" lvl="1" indent="-213995">
              <a:spcAft>
                <a:spcPts val="1000"/>
              </a:spcAft>
            </a:pPr>
            <a:r>
              <a:rPr lang="en-US" sz="2400" dirty="0">
                <a:solidFill>
                  <a:schemeClr val="accent5">
                    <a:lumMod val="50000"/>
                  </a:schemeClr>
                </a:solidFill>
                <a:hlinkClick r:id="rId3">
                  <a:extLst>
                    <a:ext uri="{A12FA001-AC4F-418D-AE19-62706E023703}">
                      <ahyp:hlinkClr xmlns:ahyp="http://schemas.microsoft.com/office/drawing/2018/hyperlinkcolor" val="tx"/>
                    </a:ext>
                  </a:extLst>
                </a:hlinkClick>
              </a:rPr>
              <a:t>Needs assessment tools</a:t>
            </a:r>
            <a:r>
              <a:rPr lang="en-US" sz="2400" dirty="0">
                <a:solidFill>
                  <a:schemeClr val="tx2"/>
                </a:solidFill>
              </a:rPr>
              <a:t>:</a:t>
            </a:r>
            <a:r>
              <a:rPr lang="en-US" sz="2400" dirty="0"/>
              <a:t> listening sessions, surveys, mapping, photovoice, etc.</a:t>
            </a:r>
          </a:p>
        </p:txBody>
      </p:sp>
      <p:pic>
        <p:nvPicPr>
          <p:cNvPr id="4" name="Picture 4" descr="Image depicting three people checking the presentation">
            <a:extLst>
              <a:ext uri="{FF2B5EF4-FFF2-40B4-BE49-F238E27FC236}">
                <a16:creationId xmlns:a16="http://schemas.microsoft.com/office/drawing/2014/main" id="{22AB12C9-7F1D-4036-9929-710FF647A1CF}"/>
              </a:ext>
            </a:extLst>
          </p:cNvPr>
          <p:cNvPicPr>
            <a:picLocks noChangeAspect="1"/>
          </p:cNvPicPr>
          <p:nvPr/>
        </p:nvPicPr>
        <p:blipFill>
          <a:blip r:embed="rId4"/>
          <a:stretch>
            <a:fillRect/>
          </a:stretch>
        </p:blipFill>
        <p:spPr>
          <a:xfrm>
            <a:off x="459077" y="1466024"/>
            <a:ext cx="2776864" cy="1967361"/>
          </a:xfrm>
          <a:prstGeom prst="rect">
            <a:avLst/>
          </a:prstGeom>
        </p:spPr>
      </p:pic>
      <p:sp>
        <p:nvSpPr>
          <p:cNvPr id="2" name="Title 1">
            <a:extLst>
              <a:ext uri="{FF2B5EF4-FFF2-40B4-BE49-F238E27FC236}">
                <a16:creationId xmlns:a16="http://schemas.microsoft.com/office/drawing/2014/main" id="{24ED1E28-88B7-BE45-A957-B6DBC1BC9AEB}"/>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Methods for Contextual Mapping</a:t>
            </a:r>
            <a:endParaRPr lang="en-US" sz="3600" dirty="0"/>
          </a:p>
        </p:txBody>
      </p:sp>
    </p:spTree>
    <p:extLst>
      <p:ext uri="{BB962C8B-B14F-4D97-AF65-F5344CB8AC3E}">
        <p14:creationId xmlns:p14="http://schemas.microsoft.com/office/powerpoint/2010/main" val="89711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24E7EE-F083-2F43-9F23-166755D86D19}"/>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50000"/>
              </a:lnSpc>
            </a:pPr>
            <a:r>
              <a:rPr lang="en-US" sz="2400" dirty="0"/>
              <a:t>Develop and maintain trusting, equitable relationships</a:t>
            </a:r>
            <a:endParaRPr lang="en-US" dirty="0"/>
          </a:p>
          <a:p>
            <a:pPr>
              <a:lnSpc>
                <a:spcPct val="150000"/>
              </a:lnSpc>
            </a:pPr>
            <a:r>
              <a:rPr lang="en-US" sz="2400" dirty="0"/>
              <a:t>Build a shared understanding</a:t>
            </a:r>
          </a:p>
          <a:p>
            <a:pPr>
              <a:lnSpc>
                <a:spcPct val="150000"/>
              </a:lnSpc>
            </a:pPr>
            <a:r>
              <a:rPr lang="en-US" sz="2400" dirty="0"/>
              <a:t>Encourage dialogue and new ideas</a:t>
            </a:r>
          </a:p>
          <a:p>
            <a:pPr>
              <a:lnSpc>
                <a:spcPct val="150000"/>
              </a:lnSpc>
            </a:pPr>
            <a:r>
              <a:rPr lang="en-US" sz="2400" dirty="0"/>
              <a:t>Achieve buy-in for both the evidence and the use of implementation science to put evidence into practice</a:t>
            </a:r>
          </a:p>
        </p:txBody>
      </p:sp>
      <p:pic>
        <p:nvPicPr>
          <p:cNvPr id="5" name="Picture 5" descr="Engagement icon">
            <a:extLst>
              <a:ext uri="{FF2B5EF4-FFF2-40B4-BE49-F238E27FC236}">
                <a16:creationId xmlns:a16="http://schemas.microsoft.com/office/drawing/2014/main" id="{FCEBC9E8-86EE-420A-8ACD-A7300AF685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0866" y="195397"/>
            <a:ext cx="1152939" cy="1357324"/>
          </a:xfrm>
          <a:prstGeom prst="rect">
            <a:avLst/>
          </a:prstGeom>
        </p:spPr>
      </p:pic>
      <p:sp>
        <p:nvSpPr>
          <p:cNvPr id="2" name="Title 1">
            <a:extLst>
              <a:ext uri="{FF2B5EF4-FFF2-40B4-BE49-F238E27FC236}">
                <a16:creationId xmlns:a16="http://schemas.microsoft.com/office/drawing/2014/main" id="{A85B3083-4148-A841-A540-5B4C4704CDD2}"/>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Stakeholder Engagement</a:t>
            </a:r>
          </a:p>
        </p:txBody>
      </p:sp>
    </p:spTree>
    <p:extLst>
      <p:ext uri="{BB962C8B-B14F-4D97-AF65-F5344CB8AC3E}">
        <p14:creationId xmlns:p14="http://schemas.microsoft.com/office/powerpoint/2010/main" val="28498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E4E367-F4DD-1C4D-A92F-BB026D1367BA}"/>
              </a:ext>
            </a:extLst>
          </p:cNvPr>
          <p:cNvSpPr txBox="1"/>
          <p:nvPr/>
        </p:nvSpPr>
        <p:spPr>
          <a:xfrm>
            <a:off x="7828733" y="5137812"/>
            <a:ext cx="1657518" cy="55399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Horner et al., 2014</a:t>
            </a:r>
            <a:endParaRPr lang="en-US" dirty="0"/>
          </a:p>
          <a:p>
            <a:r>
              <a:rPr lang="en-US" sz="1000" dirty="0">
                <a:solidFill>
                  <a:schemeClr val="bg1">
                    <a:lumMod val="65000"/>
                  </a:schemeClr>
                </a:solidFill>
              </a:rPr>
              <a:t>Hamilton et al., 2007</a:t>
            </a:r>
          </a:p>
          <a:p>
            <a:pPr algn="r"/>
            <a:endParaRPr lang="en-US" sz="1000" dirty="0">
              <a:solidFill>
                <a:schemeClr val="bg1">
                  <a:lumMod val="65000"/>
                </a:schemeClr>
              </a:solidFill>
            </a:endParaRPr>
          </a:p>
        </p:txBody>
      </p:sp>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spcAft>
                <a:spcPts val="1000"/>
              </a:spcAft>
              <a:buAutoNum type="arabicPeriod"/>
            </a:pPr>
            <a:r>
              <a:rPr lang="en-US" sz="2400" dirty="0">
                <a:solidFill>
                  <a:srgbClr val="0097DA"/>
                </a:solidFill>
              </a:rPr>
              <a:t>Ensure match</a:t>
            </a:r>
            <a:r>
              <a:rPr lang="en-US" sz="2400" dirty="0">
                <a:solidFill>
                  <a:schemeClr val="tx2"/>
                </a:solidFill>
              </a:rPr>
              <a:t> between EBI and values, needs, skills and resources</a:t>
            </a:r>
            <a:endParaRPr lang="en-US" dirty="0">
              <a:solidFill>
                <a:schemeClr val="tx2"/>
              </a:solidFill>
            </a:endParaRPr>
          </a:p>
          <a:p>
            <a:pPr marL="885825" lvl="1" indent="-342900">
              <a:spcAft>
                <a:spcPts val="1000"/>
              </a:spcAft>
            </a:pPr>
            <a:r>
              <a:rPr lang="en-US" sz="2400" dirty="0">
                <a:solidFill>
                  <a:schemeClr val="tx2"/>
                </a:solidFill>
              </a:rPr>
              <a:t>Consider stakeholders delivering interventions and patients/ populations benefiting </a:t>
            </a:r>
            <a:endParaRPr lang="en-US" sz="1850" dirty="0">
              <a:solidFill>
                <a:schemeClr val="tx2"/>
              </a:solidFill>
            </a:endParaRPr>
          </a:p>
          <a:p>
            <a:pPr marL="457200" indent="-457200">
              <a:spcAft>
                <a:spcPts val="1000"/>
              </a:spcAft>
              <a:buAutoNum type="arabicPeriod"/>
            </a:pPr>
            <a:r>
              <a:rPr lang="en" sz="2400" dirty="0">
                <a:solidFill>
                  <a:srgbClr val="0097DA"/>
                </a:solidFill>
                <a:sym typeface="Georgia"/>
              </a:rPr>
              <a:t>Reflect on root causes</a:t>
            </a:r>
            <a:r>
              <a:rPr lang="en" sz="2400" dirty="0">
                <a:solidFill>
                  <a:schemeClr val="tx2"/>
                </a:solidFill>
                <a:sym typeface="Georgia"/>
              </a:rPr>
              <a:t> to allow barriers and assets to be identified </a:t>
            </a:r>
            <a:endParaRPr lang="en" sz="2400" dirty="0">
              <a:solidFill>
                <a:schemeClr val="tx2"/>
              </a:solidFill>
            </a:endParaRPr>
          </a:p>
          <a:p>
            <a:pPr marL="457200" indent="-457200">
              <a:spcAft>
                <a:spcPts val="1000"/>
              </a:spcAft>
              <a:buAutoNum type="arabicPeriod"/>
            </a:pPr>
            <a:r>
              <a:rPr lang="en" sz="2400" dirty="0">
                <a:solidFill>
                  <a:srgbClr val="0097DA"/>
                </a:solidFill>
                <a:sym typeface="Georgia"/>
              </a:rPr>
              <a:t>Design tailored strategies</a:t>
            </a:r>
            <a:r>
              <a:rPr lang="en" sz="2400" dirty="0">
                <a:solidFill>
                  <a:schemeClr val="tx2"/>
                </a:solidFill>
                <a:sym typeface="Georgia"/>
              </a:rPr>
              <a:t> for implementation </a:t>
            </a:r>
            <a:endParaRPr lang="en" sz="1850" dirty="0">
              <a:solidFill>
                <a:schemeClr val="tx2"/>
              </a:solidFill>
            </a:endParaRPr>
          </a:p>
        </p:txBody>
      </p:sp>
      <p:sp>
        <p:nvSpPr>
          <p:cNvPr id="5" name="Title 4">
            <a:extLst>
              <a:ext uri="{FF2B5EF4-FFF2-40B4-BE49-F238E27FC236}">
                <a16:creationId xmlns:a16="http://schemas.microsoft.com/office/drawing/2014/main" id="{A155F1C9-AABD-6F49-8086-709B798BD5D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 Goals of Contextualization</a:t>
            </a:r>
            <a:endParaRPr lang="en-US" sz="3600" dirty="0"/>
          </a:p>
        </p:txBody>
      </p:sp>
    </p:spTree>
    <p:extLst>
      <p:ext uri="{BB962C8B-B14F-4D97-AF65-F5344CB8AC3E}">
        <p14:creationId xmlns:p14="http://schemas.microsoft.com/office/powerpoint/2010/main" val="38772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lstStyle/>
          <a:p>
            <a:pPr marL="714375" lvl="1" indent="-457200">
              <a:lnSpc>
                <a:spcPct val="150000"/>
              </a:lnSpc>
              <a:spcBef>
                <a:spcPts val="0"/>
              </a:spcBef>
              <a:spcAft>
                <a:spcPts val="200"/>
              </a:spcAft>
              <a:buAutoNum type="arabicPeriod"/>
            </a:pPr>
            <a:r>
              <a:rPr lang="en-US" sz="2400" dirty="0">
                <a:solidFill>
                  <a:schemeClr val="tx2"/>
                </a:solidFill>
                <a:ea typeface="+mn-lt"/>
                <a:cs typeface="+mn-lt"/>
              </a:rPr>
              <a:t>Introduce how context is related to focusing on a problem</a:t>
            </a:r>
            <a:endParaRPr lang="en-US" sz="1550" dirty="0">
              <a:solidFill>
                <a:schemeClr val="tx2"/>
              </a:solidFill>
              <a:cs typeface="Arial"/>
            </a:endParaRPr>
          </a:p>
          <a:p>
            <a:pPr marL="714375" lvl="1" indent="-457200">
              <a:lnSpc>
                <a:spcPct val="150000"/>
              </a:lnSpc>
              <a:spcBef>
                <a:spcPts val="0"/>
              </a:spcBef>
              <a:spcAft>
                <a:spcPts val="200"/>
              </a:spcAft>
              <a:buAutoNum type="arabicPeriod"/>
            </a:pPr>
            <a:r>
              <a:rPr lang="en-US" sz="2400" b="1" dirty="0">
                <a:solidFill>
                  <a:srgbClr val="0097DA"/>
                </a:solidFill>
                <a:ea typeface="+mn-lt"/>
                <a:cs typeface="+mn-lt"/>
              </a:rPr>
              <a:t>Explore a tool for assessing context</a:t>
            </a:r>
          </a:p>
          <a:p>
            <a:pPr marL="714375" lvl="1" indent="-457200">
              <a:lnSpc>
                <a:spcPct val="150000"/>
              </a:lnSpc>
              <a:spcBef>
                <a:spcPts val="0"/>
              </a:spcBef>
              <a:spcAft>
                <a:spcPts val="200"/>
              </a:spcAft>
              <a:buAutoNum type="arabicPeriod"/>
            </a:pPr>
            <a:r>
              <a:rPr lang="en-US" sz="2400" dirty="0">
                <a:solidFill>
                  <a:schemeClr val="tx2"/>
                </a:solidFill>
                <a:ea typeface="+mn-lt"/>
                <a:cs typeface="+mn-lt"/>
              </a:rPr>
              <a:t>Prepare to analyze fit of EBI</a:t>
            </a:r>
          </a:p>
        </p:txBody>
      </p:sp>
      <p:pic>
        <p:nvPicPr>
          <p:cNvPr id="4" name="Picture 5">
            <a:extLst>
              <a:ext uri="{FF2B5EF4-FFF2-40B4-BE49-F238E27FC236}">
                <a16:creationId xmlns:a16="http://schemas.microsoft.com/office/drawing/2014/main" id="{11D64EA6-D247-471C-9652-ED315D63C86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pic>
        <p:nvPicPr>
          <p:cNvPr id="5" name="Picture 5">
            <a:extLst>
              <a:ext uri="{FF2B5EF4-FFF2-40B4-BE49-F238E27FC236}">
                <a16:creationId xmlns:a16="http://schemas.microsoft.com/office/drawing/2014/main" id="{7C111C62-D77A-4D8E-9DFD-8BDEE73DE6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solidFill>
                  <a:schemeClr val="tx2"/>
                </a:solidFill>
                <a:latin typeface="Arial"/>
                <a:cs typeface="Arial"/>
              </a:rPr>
              <a:t>Session Agenda</a:t>
            </a:r>
            <a:endParaRPr lang="en-US" sz="3600" dirty="0">
              <a:solidFill>
                <a:schemeClr val="tx2"/>
              </a:solidFill>
            </a:endParaRPr>
          </a:p>
        </p:txBody>
      </p:sp>
    </p:spTree>
    <p:extLst>
      <p:ext uri="{BB962C8B-B14F-4D97-AF65-F5344CB8AC3E}">
        <p14:creationId xmlns:p14="http://schemas.microsoft.com/office/powerpoint/2010/main" val="736609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A94360DD-C5F3-4124-BB4F-D7EA192C37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31226" y="3685546"/>
            <a:ext cx="2455574" cy="1455765"/>
          </a:xfrm>
          <a:prstGeom prst="rect">
            <a:avLst/>
          </a:prstGeom>
        </p:spPr>
      </p:pic>
      <p:sp>
        <p:nvSpPr>
          <p:cNvPr id="3" name="Content Placeholder 2">
            <a:extLst>
              <a:ext uri="{FF2B5EF4-FFF2-40B4-BE49-F238E27FC236}">
                <a16:creationId xmlns:a16="http://schemas.microsoft.com/office/drawing/2014/main" id="{70E7D002-46C2-1145-90F0-1244CE5BCBAC}"/>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buNone/>
            </a:pPr>
            <a:r>
              <a:rPr lang="en-US" sz="2400" dirty="0">
                <a:solidFill>
                  <a:schemeClr val="tx2"/>
                </a:solidFill>
              </a:rPr>
              <a:t>Use the </a:t>
            </a:r>
            <a:r>
              <a:rPr lang="en-US" sz="2400" b="1" dirty="0">
                <a:solidFill>
                  <a:srgbClr val="0097DA"/>
                </a:solidFill>
              </a:rPr>
              <a:t>Consolidated Framework for Implementation Research (CFIR) </a:t>
            </a:r>
            <a:r>
              <a:rPr lang="en-US" sz="2400" dirty="0">
                <a:solidFill>
                  <a:schemeClr val="tx2"/>
                </a:solidFill>
              </a:rPr>
              <a:t>to help:</a:t>
            </a:r>
            <a:endParaRPr lang="en-US" dirty="0"/>
          </a:p>
          <a:p>
            <a:pPr marL="756920" lvl="1" indent="-213995">
              <a:lnSpc>
                <a:spcPct val="150000"/>
              </a:lnSpc>
              <a:buAutoNum type="arabicPeriod"/>
            </a:pPr>
            <a:r>
              <a:rPr lang="en-US" sz="2400" dirty="0"/>
              <a:t>  Ensure match between EBI and context</a:t>
            </a:r>
          </a:p>
          <a:p>
            <a:pPr marL="756920" lvl="1" indent="-213995">
              <a:lnSpc>
                <a:spcPct val="150000"/>
              </a:lnSpc>
              <a:buAutoNum type="arabicPeriod"/>
            </a:pPr>
            <a:r>
              <a:rPr lang="en-US" sz="2400" dirty="0"/>
              <a:t>  Diagnose barriers</a:t>
            </a:r>
          </a:p>
          <a:p>
            <a:pPr marL="756920" lvl="1" indent="-213995">
              <a:lnSpc>
                <a:spcPct val="150000"/>
              </a:lnSpc>
              <a:buAutoNum type="arabicPeriod"/>
            </a:pPr>
            <a:r>
              <a:rPr lang="en-US" sz="2400" dirty="0"/>
              <a:t>  Design implementation strategies </a:t>
            </a:r>
          </a:p>
        </p:txBody>
      </p:sp>
      <p:sp>
        <p:nvSpPr>
          <p:cNvPr id="2" name="Title 1">
            <a:extLst>
              <a:ext uri="{FF2B5EF4-FFF2-40B4-BE49-F238E27FC236}">
                <a16:creationId xmlns:a16="http://schemas.microsoft.com/office/drawing/2014/main" id="{26FEFA67-4A5B-CD40-9B43-B0155B09BACA}"/>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How Do I Achieve These Goals?</a:t>
            </a:r>
            <a:endParaRPr lang="en-US" sz="3600" dirty="0"/>
          </a:p>
        </p:txBody>
      </p:sp>
    </p:spTree>
    <p:extLst>
      <p:ext uri="{BB962C8B-B14F-4D97-AF65-F5344CB8AC3E}">
        <p14:creationId xmlns:p14="http://schemas.microsoft.com/office/powerpoint/2010/main" val="2978580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5119F2-ECEE-C84F-A7EE-5ABAD62B9EDE}"/>
              </a:ext>
            </a:extLst>
          </p:cNvPr>
          <p:cNvSpPr txBox="1"/>
          <p:nvPr/>
        </p:nvSpPr>
        <p:spPr>
          <a:xfrm>
            <a:off x="4814001" y="5297086"/>
            <a:ext cx="4369755"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t> </a:t>
            </a:r>
            <a:r>
              <a:rPr lang="en-US" sz="1000" dirty="0">
                <a:solidFill>
                  <a:schemeClr val="bg1">
                    <a:lumMod val="65000"/>
                  </a:schemeClr>
                </a:solidFill>
              </a:rPr>
              <a:t>CFIR Research Team-Center for Clinical Management Research, 2021</a:t>
            </a:r>
            <a:endParaRPr lang="en-US" dirty="0"/>
          </a:p>
        </p:txBody>
      </p:sp>
      <p:pic>
        <p:nvPicPr>
          <p:cNvPr id="5" name="Content Placeholder 4" descr="Image depicting CFIR containing intervention, adaptable periphery, core components, individuals involved, inner setting, outer setting, intervention and process">
            <a:extLst>
              <a:ext uri="{FF2B5EF4-FFF2-40B4-BE49-F238E27FC236}">
                <a16:creationId xmlns:a16="http://schemas.microsoft.com/office/drawing/2014/main" id="{6C405C55-B7D6-4B48-A6A6-53857EB0740E}"/>
              </a:ext>
            </a:extLst>
          </p:cNvPr>
          <p:cNvPicPr>
            <a:picLocks noGrp="1" noChangeAspect="1"/>
          </p:cNvPicPr>
          <p:nvPr>
            <p:ph idx="1"/>
          </p:nvPr>
        </p:nvPicPr>
        <p:blipFill>
          <a:blip r:embed="rId3"/>
          <a:stretch>
            <a:fillRect/>
          </a:stretch>
        </p:blipFill>
        <p:spPr>
          <a:xfrm>
            <a:off x="1663332" y="1314693"/>
            <a:ext cx="5822208" cy="3886200"/>
          </a:xfrm>
          <a:noFill/>
        </p:spPr>
      </p:pic>
      <p:pic>
        <p:nvPicPr>
          <p:cNvPr id="3" name="Picture 5">
            <a:extLst>
              <a:ext uri="{FF2B5EF4-FFF2-40B4-BE49-F238E27FC236}">
                <a16:creationId xmlns:a16="http://schemas.microsoft.com/office/drawing/2014/main" id="{DCED404E-F1EA-475A-9FD4-3E840E8958E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89FCD466-4E26-9544-B8C3-CA43F17210B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 CFIR</a:t>
            </a:r>
          </a:p>
        </p:txBody>
      </p:sp>
    </p:spTree>
    <p:extLst>
      <p:ext uri="{BB962C8B-B14F-4D97-AF65-F5344CB8AC3E}">
        <p14:creationId xmlns:p14="http://schemas.microsoft.com/office/powerpoint/2010/main" val="3200893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a:extLst>
              <a:ext uri="{FF2B5EF4-FFF2-40B4-BE49-F238E27FC236}">
                <a16:creationId xmlns:a16="http://schemas.microsoft.com/office/drawing/2014/main" id="{5227A64B-AC38-AC48-9B3F-0B8F012A728B}"/>
              </a:ext>
              <a:ext uri="{C183D7F6-B498-43B3-948B-1728B52AA6E4}">
                <adec:decorative xmlns:adec="http://schemas.microsoft.com/office/drawing/2017/decorative" val="1"/>
              </a:ext>
            </a:extLst>
          </p:cNvPr>
          <p:cNvSpPr/>
          <p:nvPr/>
        </p:nvSpPr>
        <p:spPr>
          <a:xfrm flipV="1">
            <a:off x="490791" y="3693366"/>
            <a:ext cx="388197" cy="8984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4" name="Down Arrow 3">
            <a:extLst>
              <a:ext uri="{FF2B5EF4-FFF2-40B4-BE49-F238E27FC236}">
                <a16:creationId xmlns:a16="http://schemas.microsoft.com/office/drawing/2014/main" id="{30EA1371-5A60-E34F-95DF-6BEC1B57676F}"/>
              </a:ext>
              <a:ext uri="{C183D7F6-B498-43B3-948B-1728B52AA6E4}">
                <adec:decorative xmlns:adec="http://schemas.microsoft.com/office/drawing/2017/decorative" val="1"/>
              </a:ext>
            </a:extLst>
          </p:cNvPr>
          <p:cNvSpPr/>
          <p:nvPr/>
        </p:nvSpPr>
        <p:spPr>
          <a:xfrm>
            <a:off x="490790" y="1563753"/>
            <a:ext cx="388197" cy="8984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3" name="Content Placeholder 2">
            <a:extLst>
              <a:ext uri="{FF2B5EF4-FFF2-40B4-BE49-F238E27FC236}">
                <a16:creationId xmlns:a16="http://schemas.microsoft.com/office/drawing/2014/main" id="{2931A5B3-8249-824C-8A58-2811BDFB5D99}"/>
              </a:ext>
            </a:extLst>
          </p:cNvPr>
          <p:cNvSpPr>
            <a:spLocks noGrp="1"/>
          </p:cNvSpPr>
          <p:nvPr>
            <p:ph idx="1"/>
          </p:nvPr>
        </p:nvSpPr>
        <p:spPr>
          <a:xfrm>
            <a:off x="945873" y="1600201"/>
            <a:ext cx="7933863" cy="38100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solidFill>
                  <a:srgbClr val="0097DA"/>
                </a:solidFill>
              </a:rPr>
              <a:t>Barriers: </a:t>
            </a:r>
            <a:r>
              <a:rPr lang="en-US" sz="2400" dirty="0"/>
              <a:t>Elements of your context that may </a:t>
            </a:r>
            <a:r>
              <a:rPr lang="en-US" sz="2400" b="1" dirty="0">
                <a:solidFill>
                  <a:srgbClr val="0097DA"/>
                </a:solidFill>
              </a:rPr>
              <a:t>impede </a:t>
            </a:r>
            <a:r>
              <a:rPr lang="en-US" sz="2400" dirty="0"/>
              <a:t>implementation of your chosen EBI</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b="1" dirty="0">
                <a:solidFill>
                  <a:srgbClr val="0097DA"/>
                </a:solidFill>
              </a:rPr>
              <a:t>Facilitators:</a:t>
            </a:r>
            <a:r>
              <a:rPr lang="en-US" sz="2400" dirty="0"/>
              <a:t> Elements of your context that may </a:t>
            </a:r>
            <a:r>
              <a:rPr lang="en-US" sz="2400" b="1" dirty="0">
                <a:solidFill>
                  <a:srgbClr val="0097DA"/>
                </a:solidFill>
              </a:rPr>
              <a:t>support </a:t>
            </a:r>
            <a:r>
              <a:rPr lang="en-US" sz="2400" dirty="0"/>
              <a:t>implementation of your chosen EBI</a:t>
            </a:r>
          </a:p>
        </p:txBody>
      </p:sp>
      <p:sp>
        <p:nvSpPr>
          <p:cNvPr id="2" name="Title 1">
            <a:extLst>
              <a:ext uri="{FF2B5EF4-FFF2-40B4-BE49-F238E27FC236}">
                <a16:creationId xmlns:a16="http://schemas.microsoft.com/office/drawing/2014/main" id="{AE314530-FF06-754E-9788-E33A9F7AB339}"/>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Diagnostic Analysis</a:t>
            </a:r>
            <a:endParaRPr lang="en-US" sz="3600" dirty="0"/>
          </a:p>
        </p:txBody>
      </p:sp>
    </p:spTree>
    <p:extLst>
      <p:ext uri="{BB962C8B-B14F-4D97-AF65-F5344CB8AC3E}">
        <p14:creationId xmlns:p14="http://schemas.microsoft.com/office/powerpoint/2010/main" val="2821266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5119F2-ECEE-C84F-A7EE-5ABAD62B9EDE}"/>
              </a:ext>
            </a:extLst>
          </p:cNvPr>
          <p:cNvSpPr txBox="1"/>
          <p:nvPr/>
        </p:nvSpPr>
        <p:spPr>
          <a:xfrm>
            <a:off x="4842171" y="5278200"/>
            <a:ext cx="4336033"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750" dirty="0"/>
              <a:t> </a:t>
            </a:r>
            <a:r>
              <a:rPr lang="en-US" sz="1000" dirty="0">
                <a:solidFill>
                  <a:schemeClr val="bg1">
                    <a:lumMod val="65000"/>
                  </a:schemeClr>
                </a:solidFill>
              </a:rPr>
              <a:t>CFIR Research Team-Center for Clinical Management Research, 2021</a:t>
            </a:r>
            <a:endParaRPr lang="en-US" dirty="0"/>
          </a:p>
        </p:txBody>
      </p:sp>
      <p:pic>
        <p:nvPicPr>
          <p:cNvPr id="5" name="Content Placeholder 4" descr="Image depicting CFIR containing intervention, adaptable periphery, core components, individuals involved, inner setting, outer setting, intervention and process">
            <a:extLst>
              <a:ext uri="{FF2B5EF4-FFF2-40B4-BE49-F238E27FC236}">
                <a16:creationId xmlns:a16="http://schemas.microsoft.com/office/drawing/2014/main" id="{6C405C55-B7D6-4B48-A6A6-53857EB0740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2007532"/>
            <a:ext cx="4038600" cy="2695679"/>
          </a:xfrm>
        </p:spPr>
      </p:pic>
      <p:sp>
        <p:nvSpPr>
          <p:cNvPr id="7" name="5-Point Star 6">
            <a:extLst>
              <a:ext uri="{FF2B5EF4-FFF2-40B4-BE49-F238E27FC236}">
                <a16:creationId xmlns:a16="http://schemas.microsoft.com/office/drawing/2014/main" id="{CC78DE64-3BAB-5747-AE2D-730D1E6FA94E}"/>
              </a:ext>
              <a:ext uri="{C183D7F6-B498-43B3-948B-1728B52AA6E4}">
                <adec:decorative xmlns:adec="http://schemas.microsoft.com/office/drawing/2017/decorative" val="1"/>
              </a:ext>
            </a:extLst>
          </p:cNvPr>
          <p:cNvSpPr/>
          <p:nvPr/>
        </p:nvSpPr>
        <p:spPr>
          <a:xfrm>
            <a:off x="5192478" y="1765037"/>
            <a:ext cx="392341" cy="321442"/>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3" name="Content Placeholder 2">
            <a:extLst>
              <a:ext uri="{FF2B5EF4-FFF2-40B4-BE49-F238E27FC236}">
                <a16:creationId xmlns:a16="http://schemas.microsoft.com/office/drawing/2014/main" id="{86F9F953-0755-E141-B2DE-588C5D36203F}"/>
              </a:ext>
            </a:extLst>
          </p:cNvPr>
          <p:cNvSpPr>
            <a:spLocks noGrp="1"/>
          </p:cNvSpPr>
          <p:nvPr>
            <p:ph sz="half"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t>Determinants</a:t>
            </a:r>
          </a:p>
          <a:p>
            <a:pPr marL="0" indent="0">
              <a:buNone/>
            </a:pPr>
            <a:endParaRPr lang="en-US" sz="2400" b="1" dirty="0"/>
          </a:p>
          <a:p>
            <a:r>
              <a:rPr lang="en-US" sz="2400" b="1" dirty="0">
                <a:solidFill>
                  <a:srgbClr val="0097DA"/>
                </a:solidFill>
              </a:rPr>
              <a:t>Intervention characteristics</a:t>
            </a:r>
          </a:p>
          <a:p>
            <a:r>
              <a:rPr lang="en-US" sz="2400" dirty="0">
                <a:solidFill>
                  <a:schemeClr val="bg1">
                    <a:lumMod val="65000"/>
                  </a:schemeClr>
                </a:solidFill>
              </a:rPr>
              <a:t>Inner setting</a:t>
            </a:r>
          </a:p>
          <a:p>
            <a:r>
              <a:rPr lang="en-US" sz="2400" dirty="0">
                <a:solidFill>
                  <a:schemeClr val="bg1">
                    <a:lumMod val="65000"/>
                  </a:schemeClr>
                </a:solidFill>
              </a:rPr>
              <a:t>Outer setting</a:t>
            </a:r>
          </a:p>
          <a:p>
            <a:r>
              <a:rPr lang="en-US" sz="2400" dirty="0">
                <a:solidFill>
                  <a:schemeClr val="bg1">
                    <a:lumMod val="65000"/>
                  </a:schemeClr>
                </a:solidFill>
              </a:rPr>
              <a:t>Individuals involved in implementation</a:t>
            </a:r>
          </a:p>
          <a:p>
            <a:pPr lvl="1"/>
            <a:r>
              <a:rPr lang="en-US" sz="2400" dirty="0">
                <a:solidFill>
                  <a:schemeClr val="bg1">
                    <a:lumMod val="65000"/>
                  </a:schemeClr>
                </a:solidFill>
              </a:rPr>
              <a:t>Population(s) of Focus</a:t>
            </a:r>
          </a:p>
          <a:p>
            <a:r>
              <a:rPr lang="en-US" sz="2400" dirty="0">
                <a:solidFill>
                  <a:schemeClr val="bg1">
                    <a:lumMod val="65000"/>
                  </a:schemeClr>
                </a:solidFill>
              </a:rPr>
              <a:t>Process of implementation</a:t>
            </a:r>
          </a:p>
        </p:txBody>
      </p:sp>
      <p:pic>
        <p:nvPicPr>
          <p:cNvPr id="4" name="Picture 5">
            <a:extLst>
              <a:ext uri="{FF2B5EF4-FFF2-40B4-BE49-F238E27FC236}">
                <a16:creationId xmlns:a16="http://schemas.microsoft.com/office/drawing/2014/main" id="{50585AF0-B84A-4014-A664-FB3414FFE90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89FCD466-4E26-9544-B8C3-CA43F17210B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 CFIR</a:t>
            </a:r>
          </a:p>
        </p:txBody>
      </p:sp>
    </p:spTree>
    <p:extLst>
      <p:ext uri="{BB962C8B-B14F-4D97-AF65-F5344CB8AC3E}">
        <p14:creationId xmlns:p14="http://schemas.microsoft.com/office/powerpoint/2010/main" val="931326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E6CB2-6065-0E45-894C-6D6F41400CCB}"/>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This session was supported by Cooperative Agreement #NU58DP006461-03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p:txBody>
      </p:sp>
      <p:sp>
        <p:nvSpPr>
          <p:cNvPr id="2" name="Title 1">
            <a:extLst>
              <a:ext uri="{FF2B5EF4-FFF2-40B4-BE49-F238E27FC236}">
                <a16:creationId xmlns:a16="http://schemas.microsoft.com/office/drawing/2014/main" id="{4F763234-18B3-6E47-8B73-A612FFFE889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Disclosure</a:t>
            </a:r>
          </a:p>
        </p:txBody>
      </p:sp>
    </p:spTree>
    <p:extLst>
      <p:ext uri="{BB962C8B-B14F-4D97-AF65-F5344CB8AC3E}">
        <p14:creationId xmlns:p14="http://schemas.microsoft.com/office/powerpoint/2010/main" val="203788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E60427-FF9F-9F4D-B2FE-E83D02C45563}"/>
              </a:ext>
            </a:extLst>
          </p:cNvPr>
          <p:cNvSpPr txBox="1"/>
          <p:nvPr/>
        </p:nvSpPr>
        <p:spPr>
          <a:xfrm>
            <a:off x="5013057" y="5287091"/>
            <a:ext cx="4183887"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CFIR Research Team-Center for Clinical Management Research, 2021</a:t>
            </a:r>
            <a:endParaRPr lang="en-US" dirty="0"/>
          </a:p>
        </p:txBody>
      </p:sp>
      <p:sp>
        <p:nvSpPr>
          <p:cNvPr id="3" name="Content Placeholder 2">
            <a:extLst>
              <a:ext uri="{FF2B5EF4-FFF2-40B4-BE49-F238E27FC236}">
                <a16:creationId xmlns:a16="http://schemas.microsoft.com/office/drawing/2014/main" id="{4C80FE13-6EBB-3043-B4A4-D4CB3F4FF3ED}"/>
              </a:ext>
            </a:extLst>
          </p:cNvPr>
          <p:cNvSpPr>
            <a:spLocks noGrp="1"/>
          </p:cNvSpPr>
          <p:nvPr>
            <p:ph idx="1"/>
          </p:nvPr>
        </p:nvSpPr>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buNone/>
            </a:pPr>
            <a:r>
              <a:rPr lang="en-US" sz="2400" dirty="0"/>
              <a:t>Key </a:t>
            </a:r>
            <a:r>
              <a:rPr lang="en-US" sz="2400" b="1" dirty="0">
                <a:solidFill>
                  <a:srgbClr val="0097DA"/>
                </a:solidFill>
              </a:rPr>
              <a:t>aspects of the EBI </a:t>
            </a:r>
            <a:r>
              <a:rPr lang="en-US" sz="2400" dirty="0">
                <a:solidFill>
                  <a:schemeClr val="tx2"/>
                </a:solidFill>
              </a:rPr>
              <a:t>itself </a:t>
            </a:r>
            <a:r>
              <a:rPr lang="en-US" sz="2400" dirty="0"/>
              <a:t>that influences implementation outcomes</a:t>
            </a:r>
            <a:endParaRPr lang="en-US" dirty="0"/>
          </a:p>
          <a:p>
            <a:pPr marL="0" indent="0">
              <a:lnSpc>
                <a:spcPct val="150000"/>
              </a:lnSpc>
              <a:buNone/>
            </a:pPr>
            <a:endParaRPr lang="en-US" sz="2400" dirty="0"/>
          </a:p>
          <a:p>
            <a:pPr marL="0" indent="0">
              <a:lnSpc>
                <a:spcPct val="150000"/>
              </a:lnSpc>
              <a:buNone/>
            </a:pPr>
            <a:r>
              <a:rPr lang="en-US" sz="2400" dirty="0"/>
              <a:t>Examples:</a:t>
            </a:r>
          </a:p>
          <a:p>
            <a:pPr marL="556895" lvl="1" indent="-213995">
              <a:lnSpc>
                <a:spcPct val="150000"/>
              </a:lnSpc>
            </a:pPr>
            <a:r>
              <a:rPr lang="en-US" sz="2400" dirty="0"/>
              <a:t>Complexity</a:t>
            </a:r>
          </a:p>
          <a:p>
            <a:pPr marL="556895" lvl="1" indent="-213995">
              <a:lnSpc>
                <a:spcPct val="150000"/>
              </a:lnSpc>
            </a:pPr>
            <a:r>
              <a:rPr lang="en-US" sz="2400" dirty="0"/>
              <a:t>Relative advantage</a:t>
            </a:r>
            <a:endParaRPr lang="en-US" dirty="0"/>
          </a:p>
          <a:p>
            <a:pPr marL="556895" lvl="1" indent="-213995">
              <a:lnSpc>
                <a:spcPct val="150000"/>
              </a:lnSpc>
            </a:pPr>
            <a:r>
              <a:rPr lang="en-US" sz="2400" dirty="0"/>
              <a:t>Evidence strength and quality</a:t>
            </a:r>
          </a:p>
        </p:txBody>
      </p:sp>
      <p:pic>
        <p:nvPicPr>
          <p:cNvPr id="7" name="Picture 5">
            <a:extLst>
              <a:ext uri="{FF2B5EF4-FFF2-40B4-BE49-F238E27FC236}">
                <a16:creationId xmlns:a16="http://schemas.microsoft.com/office/drawing/2014/main" id="{4FAAABFA-A3FE-4084-97E2-38B7AE72559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92769C25-6A2A-2B43-B842-58AC7F1C40E3}"/>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Intervention Characteristics</a:t>
            </a:r>
            <a:endParaRPr lang="en-US" sz="3200" dirty="0"/>
          </a:p>
        </p:txBody>
      </p:sp>
    </p:spTree>
    <p:extLst>
      <p:ext uri="{BB962C8B-B14F-4D97-AF65-F5344CB8AC3E}">
        <p14:creationId xmlns:p14="http://schemas.microsoft.com/office/powerpoint/2010/main" val="256841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EBI icon">
            <a:extLst>
              <a:ext uri="{FF2B5EF4-FFF2-40B4-BE49-F238E27FC236}">
                <a16:creationId xmlns:a16="http://schemas.microsoft.com/office/drawing/2014/main" id="{DF2F30A8-2C16-4D1D-ACD0-F032E4B96C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0548" y="4259577"/>
            <a:ext cx="1416035" cy="1227039"/>
          </a:xfrm>
          <a:prstGeom prst="rect">
            <a:avLst/>
          </a:prstGeom>
        </p:spPr>
      </p:pic>
      <p:sp>
        <p:nvSpPr>
          <p:cNvPr id="3" name="Content Placeholder 2">
            <a:extLst>
              <a:ext uri="{FF2B5EF4-FFF2-40B4-BE49-F238E27FC236}">
                <a16:creationId xmlns:a16="http://schemas.microsoft.com/office/drawing/2014/main" id="{071DDB42-C364-3A46-8F11-C0AFC698ADC7}"/>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solidFill>
                  <a:srgbClr val="0097DA"/>
                </a:solidFill>
              </a:rPr>
              <a:t>What exactly are you implementing?</a:t>
            </a:r>
          </a:p>
          <a:p>
            <a:endParaRPr lang="en-US" sz="2400" dirty="0"/>
          </a:p>
          <a:p>
            <a:pPr marL="0" indent="0">
              <a:lnSpc>
                <a:spcPct val="114999"/>
              </a:lnSpc>
              <a:buNone/>
            </a:pPr>
            <a:r>
              <a:rPr lang="en-US" sz="2400" dirty="0"/>
              <a:t>Example: Colorectal Cancer Screening Intervention</a:t>
            </a:r>
          </a:p>
          <a:p>
            <a:pPr marL="556895" lvl="1" indent="-213995">
              <a:lnSpc>
                <a:spcPct val="114999"/>
              </a:lnSpc>
            </a:pPr>
            <a:r>
              <a:rPr lang="en-US" sz="2400" dirty="0">
                <a:sym typeface="Roboto"/>
              </a:rPr>
              <a:t>Program: Screening awareness program</a:t>
            </a:r>
            <a:endParaRPr lang="en-US" sz="2400" dirty="0"/>
          </a:p>
          <a:p>
            <a:pPr marL="556895" lvl="1" indent="-213995">
              <a:lnSpc>
                <a:spcPct val="114999"/>
              </a:lnSpc>
            </a:pPr>
            <a:r>
              <a:rPr lang="en-US" sz="2400" dirty="0">
                <a:sym typeface="Roboto"/>
              </a:rPr>
              <a:t>Product: </a:t>
            </a:r>
            <a:r>
              <a:rPr lang="en-US" sz="2400" b="1" dirty="0">
                <a:solidFill>
                  <a:srgbClr val="0097DA"/>
                </a:solidFill>
                <a:sym typeface="Roboto"/>
              </a:rPr>
              <a:t>FLU-FIT kits</a:t>
            </a:r>
            <a:endParaRPr lang="en-US" sz="2400" b="1" dirty="0">
              <a:solidFill>
                <a:srgbClr val="0097DA"/>
              </a:solidFill>
            </a:endParaRPr>
          </a:p>
          <a:p>
            <a:pPr marL="556895" lvl="1" indent="-213995">
              <a:lnSpc>
                <a:spcPct val="114999"/>
              </a:lnSpc>
            </a:pPr>
            <a:r>
              <a:rPr lang="en-US" sz="2400" dirty="0">
                <a:sym typeface="Roboto"/>
              </a:rPr>
              <a:t>Policy: Paid time off for screening </a:t>
            </a:r>
            <a:endParaRPr lang="en-US" sz="2400" dirty="0"/>
          </a:p>
          <a:p>
            <a:pPr marL="556895" lvl="1" indent="-213995">
              <a:lnSpc>
                <a:spcPct val="114999"/>
              </a:lnSpc>
            </a:pPr>
            <a:r>
              <a:rPr lang="en-US" sz="2400" dirty="0">
                <a:sym typeface="Roboto"/>
              </a:rPr>
              <a:t>Practice: Coordinate transportation to screening</a:t>
            </a:r>
            <a:endParaRPr lang="en-US" sz="1800" dirty="0"/>
          </a:p>
        </p:txBody>
      </p:sp>
      <p:pic>
        <p:nvPicPr>
          <p:cNvPr id="4" name="Picture 5">
            <a:extLst>
              <a:ext uri="{FF2B5EF4-FFF2-40B4-BE49-F238E27FC236}">
                <a16:creationId xmlns:a16="http://schemas.microsoft.com/office/drawing/2014/main" id="{59B84756-67FB-4227-8F56-1FF0B354ED8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3316" y="114053"/>
            <a:ext cx="971550" cy="1790700"/>
          </a:xfrm>
          <a:prstGeom prst="rect">
            <a:avLst/>
          </a:prstGeom>
        </p:spPr>
      </p:pic>
      <p:sp>
        <p:nvSpPr>
          <p:cNvPr id="2" name="Title 1">
            <a:extLst>
              <a:ext uri="{FF2B5EF4-FFF2-40B4-BE49-F238E27FC236}">
                <a16:creationId xmlns:a16="http://schemas.microsoft.com/office/drawing/2014/main" id="{13F3B6E7-F349-F241-BFDB-0EF678E6005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Getting Specific about EBIs</a:t>
            </a:r>
            <a:endParaRPr lang="en-US" sz="2800" dirty="0"/>
          </a:p>
        </p:txBody>
      </p:sp>
    </p:spTree>
    <p:extLst>
      <p:ext uri="{BB962C8B-B14F-4D97-AF65-F5344CB8AC3E}">
        <p14:creationId xmlns:p14="http://schemas.microsoft.com/office/powerpoint/2010/main" val="1320825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2FEA6E-2664-45BA-967D-9D43C1DDA203}"/>
              </a:ext>
            </a:extLst>
          </p:cNvPr>
          <p:cNvSpPr txBox="1"/>
          <p:nvPr/>
        </p:nvSpPr>
        <p:spPr>
          <a:xfrm>
            <a:off x="4868675" y="5291452"/>
            <a:ext cx="4336033"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750" dirty="0"/>
              <a:t> </a:t>
            </a:r>
            <a:r>
              <a:rPr lang="en-US" sz="1000" dirty="0">
                <a:solidFill>
                  <a:schemeClr val="bg1">
                    <a:lumMod val="65000"/>
                  </a:schemeClr>
                </a:solidFill>
              </a:rPr>
              <a:t>CFIR Research Team-Center for Clinical Management Research, 2021</a:t>
            </a:r>
            <a:endParaRPr lang="en-US" dirty="0"/>
          </a:p>
        </p:txBody>
      </p:sp>
      <p:pic>
        <p:nvPicPr>
          <p:cNvPr id="17" name="Content Placeholder 4" descr="Image depicting CFIR containing intervention, adaptable periphery, core components, individuals involved, inner setting, outer setting, intervention and process">
            <a:extLst>
              <a:ext uri="{FF2B5EF4-FFF2-40B4-BE49-F238E27FC236}">
                <a16:creationId xmlns:a16="http://schemas.microsoft.com/office/drawing/2014/main" id="{9960E480-9742-400F-8960-1E9C5C77030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2007532"/>
            <a:ext cx="4038600" cy="2695679"/>
          </a:xfrm>
        </p:spPr>
      </p:pic>
      <p:sp>
        <p:nvSpPr>
          <p:cNvPr id="7" name="5-Point Star 6">
            <a:extLst>
              <a:ext uri="{FF2B5EF4-FFF2-40B4-BE49-F238E27FC236}">
                <a16:creationId xmlns:a16="http://schemas.microsoft.com/office/drawing/2014/main" id="{CC78DE64-3BAB-5747-AE2D-730D1E6FA94E}"/>
              </a:ext>
              <a:ext uri="{C183D7F6-B498-43B3-948B-1728B52AA6E4}">
                <adec:decorative xmlns:adec="http://schemas.microsoft.com/office/drawing/2017/decorative" val="1"/>
              </a:ext>
            </a:extLst>
          </p:cNvPr>
          <p:cNvSpPr/>
          <p:nvPr/>
        </p:nvSpPr>
        <p:spPr>
          <a:xfrm>
            <a:off x="7017727" y="3256028"/>
            <a:ext cx="345497" cy="349549"/>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15" name="Content Placeholder 2">
            <a:extLst>
              <a:ext uri="{FF2B5EF4-FFF2-40B4-BE49-F238E27FC236}">
                <a16:creationId xmlns:a16="http://schemas.microsoft.com/office/drawing/2014/main" id="{E09E9D00-F074-43B3-8B35-06AC4A689345}"/>
              </a:ext>
            </a:extLst>
          </p:cNvPr>
          <p:cNvSpPr>
            <a:spLocks noGrp="1"/>
          </p:cNvSpPr>
          <p:nvPr>
            <p:ph sz="half" idx="1"/>
          </p:nvPr>
        </p:nvSpPr>
        <p:spPr>
          <a:xfrm>
            <a:off x="457200" y="1600201"/>
            <a:ext cx="4038600" cy="38862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t>Determinants</a:t>
            </a:r>
          </a:p>
          <a:p>
            <a:pPr marL="0" indent="0">
              <a:buNone/>
            </a:pPr>
            <a:endParaRPr lang="en-US" sz="2400" b="1" dirty="0"/>
          </a:p>
          <a:p>
            <a:r>
              <a:rPr lang="en-US" sz="2400" dirty="0">
                <a:solidFill>
                  <a:schemeClr val="accent3">
                    <a:lumMod val="65000"/>
                  </a:schemeClr>
                </a:solidFill>
              </a:rPr>
              <a:t>Intervention characteristics</a:t>
            </a:r>
          </a:p>
          <a:p>
            <a:r>
              <a:rPr lang="en-US" sz="2400" b="1" dirty="0">
                <a:solidFill>
                  <a:srgbClr val="0097DA"/>
                </a:solidFill>
              </a:rPr>
              <a:t>Inner setting</a:t>
            </a:r>
          </a:p>
          <a:p>
            <a:r>
              <a:rPr lang="en-US" sz="2400" dirty="0">
                <a:solidFill>
                  <a:schemeClr val="bg1">
                    <a:lumMod val="65000"/>
                  </a:schemeClr>
                </a:solidFill>
              </a:rPr>
              <a:t>Outer setting</a:t>
            </a:r>
          </a:p>
          <a:p>
            <a:r>
              <a:rPr lang="en-US" sz="2400" dirty="0">
                <a:solidFill>
                  <a:schemeClr val="bg1">
                    <a:lumMod val="65000"/>
                  </a:schemeClr>
                </a:solidFill>
              </a:rPr>
              <a:t>Individuals involved in implementation</a:t>
            </a:r>
          </a:p>
          <a:p>
            <a:pPr lvl="1"/>
            <a:r>
              <a:rPr lang="en-US" sz="2400" dirty="0">
                <a:solidFill>
                  <a:schemeClr val="bg1">
                    <a:lumMod val="65000"/>
                  </a:schemeClr>
                </a:solidFill>
              </a:rPr>
              <a:t>Population(s) of Focus</a:t>
            </a:r>
          </a:p>
          <a:p>
            <a:r>
              <a:rPr lang="en-US" sz="2400" dirty="0">
                <a:solidFill>
                  <a:schemeClr val="bg1">
                    <a:lumMod val="65000"/>
                  </a:schemeClr>
                </a:solidFill>
              </a:rPr>
              <a:t>Process of implementation</a:t>
            </a:r>
          </a:p>
        </p:txBody>
      </p:sp>
      <p:pic>
        <p:nvPicPr>
          <p:cNvPr id="4" name="Picture 5">
            <a:extLst>
              <a:ext uri="{FF2B5EF4-FFF2-40B4-BE49-F238E27FC236}">
                <a16:creationId xmlns:a16="http://schemas.microsoft.com/office/drawing/2014/main" id="{6CEA2C59-292B-4817-BFE3-6B7FFAA553D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89FCD466-4E26-9544-B8C3-CA43F17210B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 CFIR</a:t>
            </a:r>
          </a:p>
        </p:txBody>
      </p:sp>
    </p:spTree>
    <p:extLst>
      <p:ext uri="{BB962C8B-B14F-4D97-AF65-F5344CB8AC3E}">
        <p14:creationId xmlns:p14="http://schemas.microsoft.com/office/powerpoint/2010/main" val="2688743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3BE51D-EAFE-994D-A0F2-EC1648A3A937}"/>
              </a:ext>
            </a:extLst>
          </p:cNvPr>
          <p:cNvSpPr txBox="1"/>
          <p:nvPr/>
        </p:nvSpPr>
        <p:spPr>
          <a:xfrm>
            <a:off x="4974713" y="5308868"/>
            <a:ext cx="4285577"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t> </a:t>
            </a:r>
            <a:r>
              <a:rPr lang="en-US" sz="1000" dirty="0">
                <a:solidFill>
                  <a:schemeClr val="bg1">
                    <a:lumMod val="65000"/>
                  </a:schemeClr>
                </a:solidFill>
              </a:rPr>
              <a:t>CFIR Research Team-Center for Clinical Management Research, 2021</a:t>
            </a:r>
          </a:p>
        </p:txBody>
      </p:sp>
      <p:pic>
        <p:nvPicPr>
          <p:cNvPr id="9" name="Picture 9" descr="Image depicting a group of people listening to a presentation who is standing next to the board">
            <a:extLst>
              <a:ext uri="{FF2B5EF4-FFF2-40B4-BE49-F238E27FC236}">
                <a16:creationId xmlns:a16="http://schemas.microsoft.com/office/drawing/2014/main" id="{2BFA2F1E-B5EE-4911-B794-6D58534489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1823" y="2479521"/>
            <a:ext cx="2848437" cy="1898958"/>
          </a:xfrm>
          <a:prstGeom prst="rect">
            <a:avLst/>
          </a:prstGeom>
        </p:spPr>
      </p:pic>
      <p:sp>
        <p:nvSpPr>
          <p:cNvPr id="5" name="Content Placeholder 4">
            <a:extLst>
              <a:ext uri="{FF2B5EF4-FFF2-40B4-BE49-F238E27FC236}">
                <a16:creationId xmlns:a16="http://schemas.microsoft.com/office/drawing/2014/main" id="{EF5FB2A5-5ED0-5046-A055-218251C53803}"/>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buNone/>
            </a:pPr>
            <a:r>
              <a:rPr lang="en-US" sz="2400" dirty="0"/>
              <a:t>Examples:</a:t>
            </a:r>
            <a:endParaRPr lang="en-US" dirty="0"/>
          </a:p>
          <a:p>
            <a:pPr marL="556895" lvl="1" indent="-213995">
              <a:lnSpc>
                <a:spcPct val="150000"/>
              </a:lnSpc>
            </a:pPr>
            <a:r>
              <a:rPr lang="en-US" sz="2400" dirty="0"/>
              <a:t>Organizational structure</a:t>
            </a:r>
          </a:p>
          <a:p>
            <a:pPr marL="556895" lvl="1" indent="-213995">
              <a:lnSpc>
                <a:spcPct val="150000"/>
              </a:lnSpc>
            </a:pPr>
            <a:r>
              <a:rPr lang="en-US" sz="2400" dirty="0"/>
              <a:t>Internal network &amp; communications</a:t>
            </a:r>
          </a:p>
          <a:p>
            <a:pPr marL="556895" lvl="1" indent="-213995">
              <a:lnSpc>
                <a:spcPct val="150000"/>
              </a:lnSpc>
            </a:pPr>
            <a:r>
              <a:rPr lang="en-US" sz="2400" b="1" dirty="0">
                <a:solidFill>
                  <a:srgbClr val="0097DA"/>
                </a:solidFill>
              </a:rPr>
              <a:t>Power structures</a:t>
            </a:r>
          </a:p>
          <a:p>
            <a:pPr marL="556895" lvl="1" indent="-213995">
              <a:lnSpc>
                <a:spcPct val="150000"/>
              </a:lnSpc>
            </a:pPr>
            <a:r>
              <a:rPr lang="en-US" sz="2400" b="1" dirty="0">
                <a:solidFill>
                  <a:srgbClr val="0097DA"/>
                </a:solidFill>
              </a:rPr>
              <a:t>Implementation culture &amp; climate</a:t>
            </a:r>
          </a:p>
          <a:p>
            <a:pPr marL="556895" lvl="1" indent="-213995">
              <a:lnSpc>
                <a:spcPct val="150000"/>
              </a:lnSpc>
            </a:pPr>
            <a:r>
              <a:rPr lang="en-US" sz="2400" b="1" dirty="0">
                <a:solidFill>
                  <a:srgbClr val="0097DA"/>
                </a:solidFill>
              </a:rPr>
              <a:t>Readiness</a:t>
            </a:r>
          </a:p>
        </p:txBody>
      </p:sp>
      <p:pic>
        <p:nvPicPr>
          <p:cNvPr id="3" name="Picture 5">
            <a:extLst>
              <a:ext uri="{FF2B5EF4-FFF2-40B4-BE49-F238E27FC236}">
                <a16:creationId xmlns:a16="http://schemas.microsoft.com/office/drawing/2014/main" id="{40F48C5D-06C1-4B65-B7DF-3024D84E5E7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715CB18B-F796-BE4B-B189-DB506B3F3B59}"/>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Inner Setting</a:t>
            </a:r>
            <a:endParaRPr lang="en-US" sz="2400" dirty="0"/>
          </a:p>
        </p:txBody>
      </p:sp>
    </p:spTree>
    <p:extLst>
      <p:ext uri="{BB962C8B-B14F-4D97-AF65-F5344CB8AC3E}">
        <p14:creationId xmlns:p14="http://schemas.microsoft.com/office/powerpoint/2010/main" val="3047715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33C75A-66B1-5A4E-8EAD-25AE994B545C}"/>
              </a:ext>
            </a:extLst>
          </p:cNvPr>
          <p:cNvSpPr txBox="1"/>
          <p:nvPr/>
        </p:nvSpPr>
        <p:spPr>
          <a:xfrm>
            <a:off x="7453854" y="5298470"/>
            <a:ext cx="1708255"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Gesme &amp; Wiseman, 2010</a:t>
            </a:r>
            <a:endParaRPr lang="en-US" dirty="0"/>
          </a:p>
        </p:txBody>
      </p:sp>
      <p:pic>
        <p:nvPicPr>
          <p:cNvPr id="2" name="Picture 1" descr="Image depicting a child with crossed hands over his chest and surrounded by the word &quot;no&quot;">
            <a:extLst>
              <a:ext uri="{FF2B5EF4-FFF2-40B4-BE49-F238E27FC236}">
                <a16:creationId xmlns:a16="http://schemas.microsoft.com/office/drawing/2014/main" id="{7C2E0BA7-F4CD-3F47-A05F-D3C37199FE02}"/>
              </a:ext>
            </a:extLst>
          </p:cNvPr>
          <p:cNvPicPr>
            <a:picLocks noChangeAspect="1"/>
          </p:cNvPicPr>
          <p:nvPr/>
        </p:nvPicPr>
        <p:blipFill>
          <a:blip r:embed="rId3"/>
          <a:stretch>
            <a:fillRect/>
          </a:stretch>
        </p:blipFill>
        <p:spPr>
          <a:xfrm>
            <a:off x="4768546" y="1949457"/>
            <a:ext cx="4148667" cy="2869968"/>
          </a:xfrm>
          <a:prstGeom prst="rect">
            <a:avLst/>
          </a:prstGeom>
        </p:spPr>
      </p:pic>
      <p:sp>
        <p:nvSpPr>
          <p:cNvPr id="3" name="Content Placeholder 2">
            <a:extLst>
              <a:ext uri="{FF2B5EF4-FFF2-40B4-BE49-F238E27FC236}">
                <a16:creationId xmlns:a16="http://schemas.microsoft.com/office/drawing/2014/main" id="{D15C054D-C8C1-8F48-A86B-EF7FFF5F1E36}"/>
              </a:ext>
            </a:extLst>
          </p:cNvPr>
          <p:cNvSpPr>
            <a:spLocks noGrp="1"/>
          </p:cNvSpPr>
          <p:nvPr>
            <p:ph sz="half" idx="1"/>
          </p:nvPr>
        </p:nvSpPr>
        <p:spPr>
          <a:xfrm>
            <a:off x="457200" y="1600201"/>
            <a:ext cx="4243228" cy="3886200"/>
          </a:xfrm>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indent="-342900">
              <a:spcAft>
                <a:spcPts val="1000"/>
              </a:spcAft>
            </a:pPr>
            <a:r>
              <a:rPr lang="en-US" sz="2400" dirty="0"/>
              <a:t>Resistance to change is normal!</a:t>
            </a:r>
            <a:endParaRPr lang="en-US" dirty="0"/>
          </a:p>
          <a:p>
            <a:pPr marL="342900" indent="-342900">
              <a:spcAft>
                <a:spcPts val="1000"/>
              </a:spcAft>
            </a:pPr>
            <a:r>
              <a:rPr lang="en-US" sz="2400" dirty="0"/>
              <a:t>Stems from fear:</a:t>
            </a:r>
            <a:endParaRPr lang="en-US" sz="1850" dirty="0"/>
          </a:p>
          <a:p>
            <a:pPr lvl="2">
              <a:spcAft>
                <a:spcPts val="1000"/>
              </a:spcAft>
            </a:pPr>
            <a:r>
              <a:rPr lang="en-US" sz="2400" dirty="0"/>
              <a:t>"My work routine is going to change"</a:t>
            </a:r>
          </a:p>
          <a:p>
            <a:pPr lvl="2">
              <a:spcAft>
                <a:spcPts val="1000"/>
              </a:spcAft>
            </a:pPr>
            <a:r>
              <a:rPr lang="en-US" sz="2400" dirty="0"/>
              <a:t>"My relationships to colleagues will change"</a:t>
            </a:r>
          </a:p>
          <a:p>
            <a:pPr lvl="2">
              <a:spcAft>
                <a:spcPts val="1000"/>
              </a:spcAft>
            </a:pPr>
            <a:r>
              <a:rPr lang="en-US" sz="2400" dirty="0"/>
              <a:t>"Our patients/ clients will be affected"</a:t>
            </a:r>
            <a:endParaRPr lang="en-US" dirty="0"/>
          </a:p>
        </p:txBody>
      </p:sp>
      <p:sp>
        <p:nvSpPr>
          <p:cNvPr id="5" name="Title 4">
            <a:extLst>
              <a:ext uri="{FF2B5EF4-FFF2-40B4-BE49-F238E27FC236}">
                <a16:creationId xmlns:a16="http://schemas.microsoft.com/office/drawing/2014/main" id="{064E6F2C-9AA9-8D4E-9879-6C56A9D6A16A}"/>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Understand Power Structures</a:t>
            </a:r>
          </a:p>
        </p:txBody>
      </p:sp>
    </p:spTree>
    <p:extLst>
      <p:ext uri="{BB962C8B-B14F-4D97-AF65-F5344CB8AC3E}">
        <p14:creationId xmlns:p14="http://schemas.microsoft.com/office/powerpoint/2010/main" val="524649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69D53D-840E-4B44-81E4-2E4045070C40}"/>
              </a:ext>
            </a:extLst>
          </p:cNvPr>
          <p:cNvSpPr>
            <a:spLocks noGrp="1"/>
          </p:cNvSpPr>
          <p:nvPr>
            <p:ph idx="1"/>
          </p:nvPr>
        </p:nvSpPr>
        <p:spPr>
          <a:xfrm>
            <a:off x="2749047" y="3465250"/>
            <a:ext cx="6335316" cy="1886486"/>
          </a:xfrm>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50000"/>
              </a:lnSpc>
            </a:pPr>
            <a:r>
              <a:rPr lang="en-US" sz="2000" dirty="0"/>
              <a:t>People are experts in their own systems</a:t>
            </a:r>
          </a:p>
          <a:p>
            <a:pPr>
              <a:lnSpc>
                <a:spcPct val="150000"/>
              </a:lnSpc>
            </a:pPr>
            <a:r>
              <a:rPr lang="en-US" sz="2000" dirty="0"/>
              <a:t>Listen for concerns that can help adapt the plan</a:t>
            </a:r>
          </a:p>
          <a:p>
            <a:pPr>
              <a:lnSpc>
                <a:spcPct val="150000"/>
              </a:lnSpc>
            </a:pPr>
            <a:r>
              <a:rPr lang="en-US" sz="2000" dirty="0"/>
              <a:t>Model humility, transparency and accountability</a:t>
            </a:r>
          </a:p>
        </p:txBody>
      </p:sp>
      <p:pic>
        <p:nvPicPr>
          <p:cNvPr id="1022" name="Picture 1022" descr="An image depicting two women talking">
            <a:extLst>
              <a:ext uri="{FF2B5EF4-FFF2-40B4-BE49-F238E27FC236}">
                <a16:creationId xmlns:a16="http://schemas.microsoft.com/office/drawing/2014/main" id="{2B6FA29E-FE0A-4C62-BFE8-A77156DD19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131" y="3463356"/>
            <a:ext cx="2240397" cy="1492316"/>
          </a:xfrm>
          <a:prstGeom prst="rect">
            <a:avLst/>
          </a:prstGeom>
        </p:spPr>
      </p:pic>
      <p:graphicFrame>
        <p:nvGraphicFramePr>
          <p:cNvPr id="13" name="Diagram 13" descr="Diagram depicting three elements: growth-oriented relationships, empathy and active listening">
            <a:extLst>
              <a:ext uri="{FF2B5EF4-FFF2-40B4-BE49-F238E27FC236}">
                <a16:creationId xmlns:a16="http://schemas.microsoft.com/office/drawing/2014/main" id="{E299B87E-3942-4A66-9227-C70892000261}"/>
              </a:ext>
            </a:extLst>
          </p:cNvPr>
          <p:cNvGraphicFramePr/>
          <p:nvPr>
            <p:extLst>
              <p:ext uri="{D42A27DB-BD31-4B8C-83A1-F6EECF244321}">
                <p14:modId xmlns:p14="http://schemas.microsoft.com/office/powerpoint/2010/main" val="2298688812"/>
              </p:ext>
            </p:extLst>
          </p:nvPr>
        </p:nvGraphicFramePr>
        <p:xfrm>
          <a:off x="1110844" y="1448190"/>
          <a:ext cx="6928162" cy="18217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D3C6F9BC-A429-E84C-8AF5-C2420257FE9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Relationships Matter</a:t>
            </a:r>
          </a:p>
        </p:txBody>
      </p:sp>
    </p:spTree>
    <p:extLst>
      <p:ext uri="{BB962C8B-B14F-4D97-AF65-F5344CB8AC3E}">
        <p14:creationId xmlns:p14="http://schemas.microsoft.com/office/powerpoint/2010/main" val="2207198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1A3FB8-8438-F845-8447-118B5038B506}"/>
              </a:ext>
            </a:extLst>
          </p:cNvPr>
          <p:cNvSpPr txBox="1"/>
          <p:nvPr/>
        </p:nvSpPr>
        <p:spPr>
          <a:xfrm>
            <a:off x="7612868" y="5293514"/>
            <a:ext cx="1558469"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Ramsey et al., 2016</a:t>
            </a:r>
            <a:endParaRPr lang="en-US" dirty="0"/>
          </a:p>
        </p:txBody>
      </p:sp>
      <p:sp>
        <p:nvSpPr>
          <p:cNvPr id="5" name="Rectangle 4">
            <a:extLst>
              <a:ext uri="{FF2B5EF4-FFF2-40B4-BE49-F238E27FC236}">
                <a16:creationId xmlns:a16="http://schemas.microsoft.com/office/drawing/2014/main" id="{A96B60AF-831F-49FD-B3C9-B71BF1380C45}"/>
              </a:ext>
            </a:extLst>
          </p:cNvPr>
          <p:cNvSpPr/>
          <p:nvPr/>
        </p:nvSpPr>
        <p:spPr>
          <a:xfrm>
            <a:off x="1448773" y="3264126"/>
            <a:ext cx="6249957" cy="1251160"/>
          </a:xfrm>
          <a:prstGeom prst="rect">
            <a:avLst/>
          </a:prstGeom>
          <a:solidFill>
            <a:schemeClr val="accent3">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ea typeface="+mn-lt"/>
                <a:cs typeface="+mn-lt"/>
              </a:rPr>
              <a:t>How important is the intervention to the organization?</a:t>
            </a:r>
            <a:endParaRPr lang="en-US" sz="2400" dirty="0">
              <a:solidFill>
                <a:schemeClr val="tx2"/>
              </a:solidFill>
              <a:cs typeface="Arial"/>
            </a:endParaRPr>
          </a:p>
        </p:txBody>
      </p:sp>
      <p:sp>
        <p:nvSpPr>
          <p:cNvPr id="3" name="Content Placeholder 2">
            <a:extLst>
              <a:ext uri="{FF2B5EF4-FFF2-40B4-BE49-F238E27FC236}">
                <a16:creationId xmlns:a16="http://schemas.microsoft.com/office/drawing/2014/main" id="{50491102-1B43-EB46-AB75-7A73F3F87B4C}"/>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gn="ctr">
              <a:buNone/>
            </a:pPr>
            <a:r>
              <a:rPr lang="en-US" sz="2400" dirty="0"/>
              <a:t>The extent to which employees collectively perceive that the adoption and implementation of an innovation is </a:t>
            </a:r>
            <a:r>
              <a:rPr lang="en-US" sz="2400" dirty="0">
                <a:solidFill>
                  <a:schemeClr val="tx2"/>
                </a:solidFill>
              </a:rPr>
              <a:t>expected, rewarded and supported </a:t>
            </a:r>
            <a:r>
              <a:rPr lang="en-US" sz="2400" dirty="0"/>
              <a:t>by the organization </a:t>
            </a:r>
            <a:endParaRPr lang="en-US" dirty="0"/>
          </a:p>
        </p:txBody>
      </p:sp>
      <p:sp>
        <p:nvSpPr>
          <p:cNvPr id="2" name="Title 1">
            <a:extLst>
              <a:ext uri="{FF2B5EF4-FFF2-40B4-BE49-F238E27FC236}">
                <a16:creationId xmlns:a16="http://schemas.microsoft.com/office/drawing/2014/main" id="{4E62F4FD-67B4-0246-8D2E-F3CC803639C0}"/>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Implementation Climate</a:t>
            </a:r>
            <a:endParaRPr lang="en-US" sz="3200" dirty="0"/>
          </a:p>
        </p:txBody>
      </p:sp>
    </p:spTree>
    <p:extLst>
      <p:ext uri="{BB962C8B-B14F-4D97-AF65-F5344CB8AC3E}">
        <p14:creationId xmlns:p14="http://schemas.microsoft.com/office/powerpoint/2010/main" val="170875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depicting two pharmacists talking">
            <a:extLst>
              <a:ext uri="{FF2B5EF4-FFF2-40B4-BE49-F238E27FC236}">
                <a16:creationId xmlns:a16="http://schemas.microsoft.com/office/drawing/2014/main" id="{3D8FEDEC-1EE4-4ED5-9511-97A0766813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9996" y="2609761"/>
            <a:ext cx="2667194" cy="1778796"/>
          </a:xfrm>
          <a:prstGeom prst="rect">
            <a:avLst/>
          </a:prstGeom>
        </p:spPr>
      </p:pic>
      <p:sp>
        <p:nvSpPr>
          <p:cNvPr id="3" name="Content Placeholder 2">
            <a:extLst>
              <a:ext uri="{FF2B5EF4-FFF2-40B4-BE49-F238E27FC236}">
                <a16:creationId xmlns:a16="http://schemas.microsoft.com/office/drawing/2014/main" id="{C407D5F6-6EAA-2A40-AE7B-A5B1B2BA9FE6}"/>
              </a:ext>
            </a:extLst>
          </p:cNvPr>
          <p:cNvSpPr>
            <a:spLocks noGrp="1"/>
          </p:cNvSpPr>
          <p:nvPr>
            <p:ph idx="1"/>
          </p:nvPr>
        </p:nvSpPr>
        <p:spPr>
          <a:xfrm>
            <a:off x="550745" y="1600201"/>
            <a:ext cx="5902674" cy="3810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25000"/>
              </a:lnSpc>
              <a:spcAft>
                <a:spcPts val="1000"/>
              </a:spcAft>
              <a:buNone/>
            </a:pPr>
            <a:r>
              <a:rPr lang="en-US" sz="2400" b="1" dirty="0">
                <a:solidFill>
                  <a:srgbClr val="0097DA"/>
                </a:solidFill>
              </a:rPr>
              <a:t>Implementation Climate – Pharmacists:</a:t>
            </a:r>
            <a:endParaRPr lang="en-US" dirty="0"/>
          </a:p>
          <a:p>
            <a:pPr marL="556895" lvl="1" indent="-213995">
              <a:lnSpc>
                <a:spcPct val="125000"/>
              </a:lnSpc>
              <a:spcAft>
                <a:spcPts val="1000"/>
              </a:spcAft>
            </a:pPr>
            <a:r>
              <a:rPr lang="en-US" sz="2400" dirty="0"/>
              <a:t>Can be stressed by quickly changing too many things</a:t>
            </a:r>
          </a:p>
          <a:p>
            <a:pPr marL="556895" lvl="1" indent="-213995">
              <a:lnSpc>
                <a:spcPct val="125000"/>
              </a:lnSpc>
              <a:spcAft>
                <a:spcPts val="1000"/>
              </a:spcAft>
            </a:pPr>
            <a:r>
              <a:rPr lang="en-US" sz="2400" dirty="0"/>
              <a:t>Need peer training for new programs</a:t>
            </a:r>
          </a:p>
          <a:p>
            <a:pPr marL="556895" lvl="1" indent="-213995">
              <a:lnSpc>
                <a:spcPct val="125000"/>
              </a:lnSpc>
              <a:spcAft>
                <a:spcPts val="1000"/>
              </a:spcAft>
            </a:pPr>
            <a:r>
              <a:rPr lang="en-US" sz="2400" dirty="0"/>
              <a:t>Feel supported and rewarded for innovation</a:t>
            </a:r>
          </a:p>
        </p:txBody>
      </p:sp>
      <p:pic>
        <p:nvPicPr>
          <p:cNvPr id="4" name="Picture 5">
            <a:extLst>
              <a:ext uri="{FF2B5EF4-FFF2-40B4-BE49-F238E27FC236}">
                <a16:creationId xmlns:a16="http://schemas.microsoft.com/office/drawing/2014/main" id="{60BA51D1-42AD-45EC-B4B0-3D15AE23045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3316" y="114053"/>
            <a:ext cx="971550" cy="1790700"/>
          </a:xfrm>
          <a:prstGeom prst="rect">
            <a:avLst/>
          </a:prstGeom>
        </p:spPr>
      </p:pic>
      <p:sp>
        <p:nvSpPr>
          <p:cNvPr id="2" name="Title 1">
            <a:extLst>
              <a:ext uri="{FF2B5EF4-FFF2-40B4-BE49-F238E27FC236}">
                <a16:creationId xmlns:a16="http://schemas.microsoft.com/office/drawing/2014/main" id="{36DF78A2-3F2C-8346-8608-CAC15E0DE2BB}"/>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Study</a:t>
            </a:r>
          </a:p>
        </p:txBody>
      </p:sp>
    </p:spTree>
    <p:extLst>
      <p:ext uri="{BB962C8B-B14F-4D97-AF65-F5344CB8AC3E}">
        <p14:creationId xmlns:p14="http://schemas.microsoft.com/office/powerpoint/2010/main" val="4287236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EB9523-78AD-9B44-8644-DC3C1BCC4503}"/>
              </a:ext>
            </a:extLst>
          </p:cNvPr>
          <p:cNvSpPr txBox="1"/>
          <p:nvPr/>
        </p:nvSpPr>
        <p:spPr>
          <a:xfrm>
            <a:off x="7592125" y="4992040"/>
            <a:ext cx="1812023" cy="55399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Wandersman Center, n.d.</a:t>
            </a:r>
            <a:endParaRPr lang="en-US" dirty="0"/>
          </a:p>
          <a:p>
            <a:r>
              <a:rPr lang="en-US" sz="1000" dirty="0">
                <a:solidFill>
                  <a:schemeClr val="bg1">
                    <a:lumMod val="65000"/>
                  </a:schemeClr>
                </a:solidFill>
              </a:rPr>
              <a:t>Livet et al., 2020</a:t>
            </a:r>
          </a:p>
          <a:p>
            <a:r>
              <a:rPr lang="en-US" sz="1000" dirty="0">
                <a:solidFill>
                  <a:schemeClr val="bg1">
                    <a:lumMod val="65000"/>
                  </a:schemeClr>
                </a:solidFill>
              </a:rPr>
              <a:t>Walker et al., 2020</a:t>
            </a:r>
          </a:p>
        </p:txBody>
      </p:sp>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spcAft>
                <a:spcPts val="1000"/>
              </a:spcAft>
              <a:buNone/>
            </a:pPr>
            <a:r>
              <a:rPr lang="en" sz="2000" b="1" dirty="0">
                <a:solidFill>
                  <a:srgbClr val="0097DA"/>
                </a:solidFill>
                <a:sym typeface="Georgia"/>
              </a:rPr>
              <a:t>Readiness</a:t>
            </a:r>
            <a:r>
              <a:rPr lang="en" sz="2000" dirty="0">
                <a:sym typeface="Georgia"/>
              </a:rPr>
              <a:t> results from interplay between three components: </a:t>
            </a:r>
            <a:endParaRPr lang="en" sz="2000" dirty="0"/>
          </a:p>
          <a:p>
            <a:pPr marL="756920" lvl="1" indent="-342900">
              <a:lnSpc>
                <a:spcPct val="114999"/>
              </a:lnSpc>
              <a:buAutoNum type="arabicPeriod"/>
            </a:pPr>
            <a:r>
              <a:rPr lang="en" sz="2000" b="1" u="sng" dirty="0">
                <a:solidFill>
                  <a:srgbClr val="0097DA"/>
                </a:solidFill>
                <a:sym typeface="Georgia"/>
              </a:rPr>
              <a:t>M</a:t>
            </a:r>
            <a:r>
              <a:rPr lang="en" sz="2000" dirty="0">
                <a:solidFill>
                  <a:srgbClr val="0097DA"/>
                </a:solidFill>
                <a:sym typeface="Georgia"/>
              </a:rPr>
              <a:t>otivation</a:t>
            </a:r>
            <a:r>
              <a:rPr lang="en" sz="2000" dirty="0">
                <a:solidFill>
                  <a:schemeClr val="tx2"/>
                </a:solidFill>
                <a:sym typeface="Georgia"/>
              </a:rPr>
              <a:t> </a:t>
            </a:r>
            <a:endParaRPr lang="en" sz="2000" dirty="0">
              <a:solidFill>
                <a:schemeClr val="tx2"/>
              </a:solidFill>
            </a:endParaRPr>
          </a:p>
          <a:p>
            <a:pPr lvl="2">
              <a:lnSpc>
                <a:spcPct val="114999"/>
              </a:lnSpc>
              <a:spcAft>
                <a:spcPts val="1000"/>
              </a:spcAft>
            </a:pPr>
            <a:r>
              <a:rPr lang="en" sz="2000" dirty="0">
                <a:solidFill>
                  <a:schemeClr val="tx2"/>
                </a:solidFill>
              </a:rPr>
              <a:t>Recent coverage of FLU-FIT and billing system changes at pharmacies</a:t>
            </a:r>
          </a:p>
          <a:p>
            <a:pPr lvl="2">
              <a:lnSpc>
                <a:spcPct val="114999"/>
              </a:lnSpc>
              <a:spcAft>
                <a:spcPts val="1000"/>
              </a:spcAft>
            </a:pPr>
            <a:r>
              <a:rPr lang="en" sz="2000" dirty="0">
                <a:solidFill>
                  <a:schemeClr val="tx2"/>
                </a:solidFill>
              </a:rPr>
              <a:t>Interest in community risk reduction and equity </a:t>
            </a:r>
          </a:p>
          <a:p>
            <a:pPr marL="756920" lvl="1" indent="-342900">
              <a:lnSpc>
                <a:spcPct val="114999"/>
              </a:lnSpc>
              <a:buAutoNum type="arabicPeriod"/>
            </a:pPr>
            <a:r>
              <a:rPr lang="en" sz="2000" dirty="0">
                <a:solidFill>
                  <a:srgbClr val="0097DA"/>
                </a:solidFill>
              </a:rPr>
              <a:t>General </a:t>
            </a:r>
            <a:r>
              <a:rPr lang="en" sz="2000" b="1" u="sng" dirty="0">
                <a:solidFill>
                  <a:srgbClr val="0097DA"/>
                </a:solidFill>
              </a:rPr>
              <a:t>C</a:t>
            </a:r>
            <a:r>
              <a:rPr lang="en" sz="2000" dirty="0">
                <a:solidFill>
                  <a:srgbClr val="0097DA"/>
                </a:solidFill>
              </a:rPr>
              <a:t>apacity</a:t>
            </a:r>
          </a:p>
          <a:p>
            <a:pPr lvl="2">
              <a:lnSpc>
                <a:spcPct val="114999"/>
              </a:lnSpc>
              <a:spcAft>
                <a:spcPts val="1000"/>
              </a:spcAft>
            </a:pPr>
            <a:r>
              <a:rPr lang="en" sz="2000" dirty="0">
                <a:solidFill>
                  <a:schemeClr val="tx2"/>
                </a:solidFill>
              </a:rPr>
              <a:t>Recent turnover in pharmacy staff </a:t>
            </a:r>
          </a:p>
          <a:p>
            <a:pPr marL="756920" lvl="1" indent="-342900">
              <a:lnSpc>
                <a:spcPct val="114999"/>
              </a:lnSpc>
              <a:buAutoNum type="arabicPeriod"/>
            </a:pPr>
            <a:r>
              <a:rPr lang="en" sz="2000" dirty="0">
                <a:solidFill>
                  <a:srgbClr val="0097DA"/>
                </a:solidFill>
              </a:rPr>
              <a:t>Innovation-Specific </a:t>
            </a:r>
            <a:r>
              <a:rPr lang="en" sz="2000" b="1" u="sng" dirty="0">
                <a:solidFill>
                  <a:srgbClr val="0097DA"/>
                </a:solidFill>
              </a:rPr>
              <a:t>C</a:t>
            </a:r>
            <a:r>
              <a:rPr lang="en" sz="2000" dirty="0">
                <a:solidFill>
                  <a:srgbClr val="0097DA"/>
                </a:solidFill>
              </a:rPr>
              <a:t>apacity</a:t>
            </a:r>
          </a:p>
          <a:p>
            <a:pPr lvl="2">
              <a:lnSpc>
                <a:spcPct val="114999"/>
              </a:lnSpc>
            </a:pPr>
            <a:r>
              <a:rPr lang="en" sz="2000" dirty="0">
                <a:solidFill>
                  <a:schemeClr val="tx2"/>
                </a:solidFill>
              </a:rPr>
              <a:t>Pharmacy is ramping up flu vaccine program</a:t>
            </a:r>
          </a:p>
        </p:txBody>
      </p:sp>
      <p:pic>
        <p:nvPicPr>
          <p:cNvPr id="2" name="Picture 5">
            <a:extLst>
              <a:ext uri="{FF2B5EF4-FFF2-40B4-BE49-F238E27FC236}">
                <a16:creationId xmlns:a16="http://schemas.microsoft.com/office/drawing/2014/main" id="{47CD1255-52C2-400D-B66D-1FE4042B0BA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16" y="114053"/>
            <a:ext cx="971550" cy="1790700"/>
          </a:xfrm>
          <a:prstGeom prst="rect">
            <a:avLst/>
          </a:prstGeom>
        </p:spPr>
      </p:pic>
      <p:sp>
        <p:nvSpPr>
          <p:cNvPr id="4" name="Title 3">
            <a:extLst>
              <a:ext uri="{FF2B5EF4-FFF2-40B4-BE49-F238E27FC236}">
                <a16:creationId xmlns:a16="http://schemas.microsoft.com/office/drawing/2014/main" id="{DC7F7971-1565-EE47-804C-3FD47F3FDCC9}"/>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R=MC</a:t>
            </a:r>
            <a:r>
              <a:rPr lang="en-US" sz="3600" b="1" baseline="30000" dirty="0"/>
              <a:t>2</a:t>
            </a:r>
            <a:endParaRPr lang="en-US" sz="3200" dirty="0"/>
          </a:p>
        </p:txBody>
      </p:sp>
    </p:spTree>
    <p:extLst>
      <p:ext uri="{BB962C8B-B14F-4D97-AF65-F5344CB8AC3E}">
        <p14:creationId xmlns:p14="http://schemas.microsoft.com/office/powerpoint/2010/main" val="51843413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5119F2-ECEE-C84F-A7EE-5ABAD62B9EDE}"/>
              </a:ext>
            </a:extLst>
          </p:cNvPr>
          <p:cNvSpPr txBox="1"/>
          <p:nvPr/>
        </p:nvSpPr>
        <p:spPr>
          <a:xfrm>
            <a:off x="4937536" y="5275111"/>
            <a:ext cx="4264532"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750" dirty="0"/>
              <a:t> </a:t>
            </a:r>
            <a:r>
              <a:rPr lang="en-US" sz="1000" dirty="0">
                <a:solidFill>
                  <a:schemeClr val="bg1">
                    <a:lumMod val="65000"/>
                  </a:schemeClr>
                </a:solidFill>
              </a:rPr>
              <a:t>CFIR Research Team-Center for Clinical Management Research, 2021</a:t>
            </a:r>
            <a:endParaRPr lang="en-US" dirty="0"/>
          </a:p>
        </p:txBody>
      </p:sp>
      <p:pic>
        <p:nvPicPr>
          <p:cNvPr id="5" name="Content Placeholder 4" descr="Image depicting CFIR containing intervention, adaptable periphery, core components, individuals involved, inner setting, outer setting, intervention and process">
            <a:extLst>
              <a:ext uri="{FF2B5EF4-FFF2-40B4-BE49-F238E27FC236}">
                <a16:creationId xmlns:a16="http://schemas.microsoft.com/office/drawing/2014/main" id="{6C405C55-B7D6-4B48-A6A6-53857EB0740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1917653"/>
            <a:ext cx="4038600" cy="2695679"/>
          </a:xfrm>
        </p:spPr>
      </p:pic>
      <p:sp>
        <p:nvSpPr>
          <p:cNvPr id="7" name="5-Point Star 6" descr="Outer setting">
            <a:extLst>
              <a:ext uri="{FF2B5EF4-FFF2-40B4-BE49-F238E27FC236}">
                <a16:creationId xmlns:a16="http://schemas.microsoft.com/office/drawing/2014/main" id="{CC78DE64-3BAB-5747-AE2D-730D1E6FA94E}"/>
              </a:ext>
              <a:ext uri="{C183D7F6-B498-43B3-948B-1728B52AA6E4}">
                <adec:decorative xmlns:adec="http://schemas.microsoft.com/office/drawing/2017/decorative" val="0"/>
              </a:ext>
            </a:extLst>
          </p:cNvPr>
          <p:cNvSpPr/>
          <p:nvPr/>
        </p:nvSpPr>
        <p:spPr>
          <a:xfrm>
            <a:off x="6541593" y="1821251"/>
            <a:ext cx="345497" cy="349549"/>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3" name="Content Placeholder 2">
            <a:extLst>
              <a:ext uri="{FF2B5EF4-FFF2-40B4-BE49-F238E27FC236}">
                <a16:creationId xmlns:a16="http://schemas.microsoft.com/office/drawing/2014/main" id="{86F9F953-0755-E141-B2DE-588C5D36203F}"/>
              </a:ext>
            </a:extLst>
          </p:cNvPr>
          <p:cNvSpPr>
            <a:spLocks noGrp="1"/>
          </p:cNvSpPr>
          <p:nvPr>
            <p:ph sz="half"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t>Determinants</a:t>
            </a:r>
          </a:p>
          <a:p>
            <a:pPr marL="0" indent="0">
              <a:buNone/>
            </a:pPr>
            <a:endParaRPr lang="en-US" sz="2400" b="1" dirty="0"/>
          </a:p>
          <a:p>
            <a:r>
              <a:rPr lang="en-US" sz="2400" dirty="0">
                <a:solidFill>
                  <a:schemeClr val="bg1">
                    <a:lumMod val="65000"/>
                  </a:schemeClr>
                </a:solidFill>
              </a:rPr>
              <a:t>Intervention characteristics</a:t>
            </a:r>
          </a:p>
          <a:p>
            <a:r>
              <a:rPr lang="en-US" sz="2400" dirty="0">
                <a:solidFill>
                  <a:schemeClr val="bg1">
                    <a:lumMod val="65000"/>
                  </a:schemeClr>
                </a:solidFill>
              </a:rPr>
              <a:t>Inner setting</a:t>
            </a:r>
          </a:p>
          <a:p>
            <a:r>
              <a:rPr lang="en-US" sz="2400" b="1" dirty="0">
                <a:solidFill>
                  <a:srgbClr val="0097DA"/>
                </a:solidFill>
              </a:rPr>
              <a:t>Outer setting</a:t>
            </a:r>
          </a:p>
          <a:p>
            <a:r>
              <a:rPr lang="en-US" sz="2400" dirty="0">
                <a:solidFill>
                  <a:schemeClr val="bg1">
                    <a:lumMod val="65000"/>
                  </a:schemeClr>
                </a:solidFill>
              </a:rPr>
              <a:t>Individuals involved in implementation</a:t>
            </a:r>
          </a:p>
          <a:p>
            <a:pPr lvl="1"/>
            <a:r>
              <a:rPr lang="en-US" sz="2400" dirty="0">
                <a:solidFill>
                  <a:schemeClr val="bg1">
                    <a:lumMod val="65000"/>
                  </a:schemeClr>
                </a:solidFill>
              </a:rPr>
              <a:t>Population(s) of Focus</a:t>
            </a:r>
          </a:p>
          <a:p>
            <a:r>
              <a:rPr lang="en-US" sz="2400" dirty="0">
                <a:solidFill>
                  <a:schemeClr val="bg1">
                    <a:lumMod val="65000"/>
                  </a:schemeClr>
                </a:solidFill>
              </a:rPr>
              <a:t>Process of implementation</a:t>
            </a:r>
          </a:p>
        </p:txBody>
      </p:sp>
      <p:pic>
        <p:nvPicPr>
          <p:cNvPr id="4" name="Picture 5">
            <a:extLst>
              <a:ext uri="{FF2B5EF4-FFF2-40B4-BE49-F238E27FC236}">
                <a16:creationId xmlns:a16="http://schemas.microsoft.com/office/drawing/2014/main" id="{F1C9B887-A52C-4008-B6C5-05B805533B5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89FCD466-4E26-9544-B8C3-CA43F17210B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 CFIR</a:t>
            </a:r>
          </a:p>
        </p:txBody>
      </p:sp>
    </p:spTree>
    <p:extLst>
      <p:ext uri="{BB962C8B-B14F-4D97-AF65-F5344CB8AC3E}">
        <p14:creationId xmlns:p14="http://schemas.microsoft.com/office/powerpoint/2010/main" val="416584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omputer and books on a table&#10;">
            <a:extLst>
              <a:ext uri="{FF2B5EF4-FFF2-40B4-BE49-F238E27FC236}">
                <a16:creationId xmlns:a16="http://schemas.microsoft.com/office/drawing/2014/main" id="{9CF5287A-2472-4845-8A73-83F2848D1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178" y="248729"/>
            <a:ext cx="1887188" cy="1254153"/>
          </a:xfrm>
          <a:prstGeom prst="rect">
            <a:avLst/>
          </a:prstGeom>
        </p:spPr>
      </p:pic>
      <p:sp>
        <p:nvSpPr>
          <p:cNvPr id="3" name="Content Placeholder 2">
            <a:extLst>
              <a:ext uri="{FF2B5EF4-FFF2-40B4-BE49-F238E27FC236}">
                <a16:creationId xmlns:a16="http://schemas.microsoft.com/office/drawing/2014/main" id="{5B242DDD-E6A1-1547-842C-CDE082FBFCA0}"/>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457200" indent="-457200">
              <a:lnSpc>
                <a:spcPct val="150000"/>
              </a:lnSpc>
              <a:spcAft>
                <a:spcPts val="200"/>
              </a:spcAft>
              <a:buAutoNum type="arabicPeriod"/>
            </a:pPr>
            <a:r>
              <a:rPr lang="en-US" sz="2400" dirty="0"/>
              <a:t>Explain the key elements of assessing context</a:t>
            </a:r>
          </a:p>
          <a:p>
            <a:pPr marL="457200" indent="-457200">
              <a:lnSpc>
                <a:spcPct val="150000"/>
              </a:lnSpc>
              <a:spcAft>
                <a:spcPts val="200"/>
              </a:spcAft>
              <a:buAutoNum type="arabicPeriod"/>
            </a:pPr>
            <a:r>
              <a:rPr lang="en-US" sz="2400" dirty="0"/>
              <a:t>Develop a plan to assess context</a:t>
            </a:r>
            <a:endParaRPr lang="en-US" sz="2200" dirty="0"/>
          </a:p>
        </p:txBody>
      </p:sp>
      <p:sp>
        <p:nvSpPr>
          <p:cNvPr id="2" name="Title 1">
            <a:extLst>
              <a:ext uri="{FF2B5EF4-FFF2-40B4-BE49-F238E27FC236}">
                <a16:creationId xmlns:a16="http://schemas.microsoft.com/office/drawing/2014/main" id="{C5DD4533-3232-D540-9895-29A500379ABB}"/>
              </a:ext>
            </a:extLst>
          </p:cNvPr>
          <p:cNvSpPr>
            <a:spLocks noGrp="1"/>
          </p:cNvSpPr>
          <p:nvPr>
            <p:ph type="title"/>
          </p:nvPr>
        </p:nvSpPr>
        <p:spPr>
          <a:xfrm>
            <a:off x="2436419" y="304800"/>
            <a:ext cx="6250381"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Learning Objectives</a:t>
            </a:r>
          </a:p>
        </p:txBody>
      </p:sp>
    </p:spTree>
    <p:extLst>
      <p:ext uri="{BB962C8B-B14F-4D97-AF65-F5344CB8AC3E}">
        <p14:creationId xmlns:p14="http://schemas.microsoft.com/office/powerpoint/2010/main" val="3339874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9000B5-00BE-7445-9589-B0C024FD366D}"/>
              </a:ext>
            </a:extLst>
          </p:cNvPr>
          <p:cNvSpPr txBox="1"/>
          <p:nvPr/>
        </p:nvSpPr>
        <p:spPr>
          <a:xfrm>
            <a:off x="4902043" y="5093572"/>
            <a:ext cx="4282248" cy="469359"/>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2450" dirty="0"/>
              <a:t> </a:t>
            </a:r>
            <a:r>
              <a:rPr lang="en-US" sz="1000" dirty="0">
                <a:solidFill>
                  <a:schemeClr val="bg1">
                    <a:lumMod val="65000"/>
                  </a:schemeClr>
                </a:solidFill>
              </a:rPr>
              <a:t>CFIR Research Team-Center for Clinical Management Research, 2021</a:t>
            </a:r>
            <a:endParaRPr lang="en-US" dirty="0"/>
          </a:p>
        </p:txBody>
      </p:sp>
      <p:pic>
        <p:nvPicPr>
          <p:cNvPr id="8" name="Picture 8" descr="Image depicting two individuals sharing hands">
            <a:extLst>
              <a:ext uri="{FF2B5EF4-FFF2-40B4-BE49-F238E27FC236}">
                <a16:creationId xmlns:a16="http://schemas.microsoft.com/office/drawing/2014/main" id="{43CE1E90-817E-4C7C-9F2B-094D5FD1F7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6426" y="2826083"/>
            <a:ext cx="2743200" cy="1825569"/>
          </a:xfrm>
          <a:prstGeom prst="rect">
            <a:avLst/>
          </a:prstGeom>
        </p:spPr>
      </p:pic>
      <p:sp>
        <p:nvSpPr>
          <p:cNvPr id="3" name="Content Placeholder 2">
            <a:extLst>
              <a:ext uri="{FF2B5EF4-FFF2-40B4-BE49-F238E27FC236}">
                <a16:creationId xmlns:a16="http://schemas.microsoft.com/office/drawing/2014/main" id="{071243D1-A333-5F49-9F2E-696577779506}"/>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Social influences outside of the organization affecting implementation outcomes</a:t>
            </a:r>
          </a:p>
          <a:p>
            <a:pPr marL="0" indent="0">
              <a:buNone/>
            </a:pPr>
            <a:endParaRPr lang="en-US" sz="2400" dirty="0"/>
          </a:p>
          <a:p>
            <a:pPr marL="0" indent="0">
              <a:buNone/>
            </a:pPr>
            <a:r>
              <a:rPr lang="en-US" sz="2400" dirty="0"/>
              <a:t>Examples:</a:t>
            </a:r>
            <a:endParaRPr lang="en-US" dirty="0"/>
          </a:p>
          <a:p>
            <a:pPr lvl="1"/>
            <a:r>
              <a:rPr lang="en-US" sz="2400" dirty="0"/>
              <a:t>Patient needs and resources</a:t>
            </a:r>
          </a:p>
          <a:p>
            <a:pPr lvl="1"/>
            <a:r>
              <a:rPr lang="en-US" sz="2400" dirty="0"/>
              <a:t>External partnerships</a:t>
            </a:r>
          </a:p>
          <a:p>
            <a:pPr lvl="1"/>
            <a:r>
              <a:rPr lang="en-US" sz="2400" dirty="0"/>
              <a:t>External policies and incentives</a:t>
            </a:r>
          </a:p>
          <a:p>
            <a:pPr lvl="1"/>
            <a:r>
              <a:rPr lang="en-US" sz="2400" dirty="0"/>
              <a:t>Peer pressure</a:t>
            </a:r>
          </a:p>
        </p:txBody>
      </p:sp>
      <p:pic>
        <p:nvPicPr>
          <p:cNvPr id="7" name="Picture 5">
            <a:extLst>
              <a:ext uri="{FF2B5EF4-FFF2-40B4-BE49-F238E27FC236}">
                <a16:creationId xmlns:a16="http://schemas.microsoft.com/office/drawing/2014/main" id="{8EFFD822-4A0A-4AF8-B163-72DDF1C38DC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97843602-7CEC-BB40-B0CB-16B43F9208DA}"/>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Outer setting</a:t>
            </a:r>
            <a:endParaRPr lang="en-US" sz="3600" dirty="0"/>
          </a:p>
        </p:txBody>
      </p:sp>
    </p:spTree>
    <p:extLst>
      <p:ext uri="{BB962C8B-B14F-4D97-AF65-F5344CB8AC3E}">
        <p14:creationId xmlns:p14="http://schemas.microsoft.com/office/powerpoint/2010/main" val="2442572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2478D3-C1EC-454F-BFD6-B58BA565766D}"/>
              </a:ext>
            </a:extLst>
          </p:cNvPr>
          <p:cNvSpPr txBox="1"/>
          <p:nvPr/>
        </p:nvSpPr>
        <p:spPr>
          <a:xfrm>
            <a:off x="7848869" y="5285701"/>
            <a:ext cx="1443131" cy="25391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Zoellner et al., 2020 </a:t>
            </a:r>
          </a:p>
        </p:txBody>
      </p:sp>
      <p:sp>
        <p:nvSpPr>
          <p:cNvPr id="4" name="Down Arrow 3">
            <a:extLst>
              <a:ext uri="{FF2B5EF4-FFF2-40B4-BE49-F238E27FC236}">
                <a16:creationId xmlns:a16="http://schemas.microsoft.com/office/drawing/2014/main" id="{20C615BE-04A9-D44F-8E25-F1051B4424C2}"/>
              </a:ext>
              <a:ext uri="{C183D7F6-B498-43B3-948B-1728B52AA6E4}">
                <adec:decorative xmlns:adec="http://schemas.microsoft.com/office/drawing/2017/decorative" val="1"/>
              </a:ext>
            </a:extLst>
          </p:cNvPr>
          <p:cNvSpPr/>
          <p:nvPr/>
        </p:nvSpPr>
        <p:spPr>
          <a:xfrm>
            <a:off x="8483358" y="2620257"/>
            <a:ext cx="388197" cy="15355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3" name="Content Placeholder 2">
            <a:extLst>
              <a:ext uri="{FF2B5EF4-FFF2-40B4-BE49-F238E27FC236}">
                <a16:creationId xmlns:a16="http://schemas.microsoft.com/office/drawing/2014/main" id="{D98F6E65-06D6-E349-A7A2-52A2E7F70EDF}"/>
              </a:ext>
            </a:extLst>
          </p:cNvPr>
          <p:cNvSpPr>
            <a:spLocks noGrp="1"/>
          </p:cNvSpPr>
          <p:nvPr>
            <p:ph idx="1"/>
          </p:nvPr>
        </p:nvSpPr>
        <p:spPr>
          <a:xfrm>
            <a:off x="457200" y="1600201"/>
            <a:ext cx="7960659" cy="3798307"/>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b="1" dirty="0">
                <a:solidFill>
                  <a:srgbClr val="0097DA"/>
                </a:solidFill>
              </a:rPr>
              <a:t>Outer Setting – Patient Needs and Resources</a:t>
            </a:r>
            <a:endParaRPr lang="en-US" dirty="0"/>
          </a:p>
          <a:p>
            <a:pPr marL="0" indent="0">
              <a:buNone/>
            </a:pPr>
            <a:endParaRPr lang="en-US" sz="2400" dirty="0"/>
          </a:p>
          <a:p>
            <a:pPr marL="0" indent="0">
              <a:lnSpc>
                <a:spcPct val="114999"/>
              </a:lnSpc>
              <a:buNone/>
            </a:pPr>
            <a:r>
              <a:rPr lang="en-US" sz="2400" dirty="0"/>
              <a:t>“And I hate to say it, but I do [delay the FIT test] … I may delay a FIT test for six months or so until they’re financially able to do it.” </a:t>
            </a:r>
            <a:endParaRPr lang="en-US" i="1" dirty="0"/>
          </a:p>
          <a:p>
            <a:pPr marL="0" indent="0" algn="r">
              <a:lnSpc>
                <a:spcPct val="114999"/>
              </a:lnSpc>
              <a:buNone/>
            </a:pPr>
            <a:r>
              <a:rPr lang="en-US" sz="2400" i="1" dirty="0"/>
              <a:t>– Staff H </a:t>
            </a:r>
            <a:endParaRPr lang="en-US" sz="1850" i="1" dirty="0"/>
          </a:p>
        </p:txBody>
      </p:sp>
      <p:sp>
        <p:nvSpPr>
          <p:cNvPr id="2" name="Title 1">
            <a:extLst>
              <a:ext uri="{FF2B5EF4-FFF2-40B4-BE49-F238E27FC236}">
                <a16:creationId xmlns:a16="http://schemas.microsoft.com/office/drawing/2014/main" id="{67367D58-B402-4B4F-9ACF-7A4CAD6B3F4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Colorectal Cancer Screening</a:t>
            </a:r>
            <a:endParaRPr lang="en-US" sz="3600" b="1" dirty="0">
              <a:solidFill>
                <a:srgbClr val="FF0000"/>
              </a:solidFill>
            </a:endParaRPr>
          </a:p>
        </p:txBody>
      </p:sp>
    </p:spTree>
    <p:extLst>
      <p:ext uri="{BB962C8B-B14F-4D97-AF65-F5344CB8AC3E}">
        <p14:creationId xmlns:p14="http://schemas.microsoft.com/office/powerpoint/2010/main" val="1235465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ED2A5C-C60F-D949-8D27-D5F67498921E}"/>
              </a:ext>
            </a:extLst>
          </p:cNvPr>
          <p:cNvSpPr txBox="1"/>
          <p:nvPr/>
        </p:nvSpPr>
        <p:spPr>
          <a:xfrm>
            <a:off x="8047246" y="5288186"/>
            <a:ext cx="1255044" cy="254044"/>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Allen et al., 2020 </a:t>
            </a:r>
          </a:p>
        </p:txBody>
      </p:sp>
      <p:pic>
        <p:nvPicPr>
          <p:cNvPr id="6" name="Picture 6" descr="Image depicting health insurance cards">
            <a:extLst>
              <a:ext uri="{FF2B5EF4-FFF2-40B4-BE49-F238E27FC236}">
                <a16:creationId xmlns:a16="http://schemas.microsoft.com/office/drawing/2014/main" id="{ED7911EE-89D1-4D75-8381-AE5E16DA74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820" y="2096279"/>
            <a:ext cx="2860130" cy="2121714"/>
          </a:xfrm>
          <a:prstGeom prst="rect">
            <a:avLst/>
          </a:prstGeom>
        </p:spPr>
      </p:pic>
      <p:sp>
        <p:nvSpPr>
          <p:cNvPr id="4" name="Down Arrow 3">
            <a:extLst>
              <a:ext uri="{FF2B5EF4-FFF2-40B4-BE49-F238E27FC236}">
                <a16:creationId xmlns:a16="http://schemas.microsoft.com/office/drawing/2014/main" id="{6CD8897F-0BC2-F245-83AD-A6C3203B7A50}"/>
              </a:ext>
              <a:ext uri="{C183D7F6-B498-43B3-948B-1728B52AA6E4}">
                <adec:decorative xmlns:adec="http://schemas.microsoft.com/office/drawing/2017/decorative" val="1"/>
              </a:ext>
            </a:extLst>
          </p:cNvPr>
          <p:cNvSpPr/>
          <p:nvPr/>
        </p:nvSpPr>
        <p:spPr>
          <a:xfrm flipV="1">
            <a:off x="8564589" y="2295247"/>
            <a:ext cx="407872" cy="18541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3" name="Content Placeholder 2">
            <a:extLst>
              <a:ext uri="{FF2B5EF4-FFF2-40B4-BE49-F238E27FC236}">
                <a16:creationId xmlns:a16="http://schemas.microsoft.com/office/drawing/2014/main" id="{DFC4452E-AC70-4E41-A09B-FBC8309283DE}"/>
              </a:ext>
            </a:extLst>
          </p:cNvPr>
          <p:cNvSpPr>
            <a:spLocks noGrp="1"/>
          </p:cNvSpPr>
          <p:nvPr>
            <p:ph idx="1"/>
          </p:nvPr>
        </p:nvSpPr>
        <p:spPr>
          <a:xfrm>
            <a:off x="3298621" y="1600201"/>
            <a:ext cx="5206937" cy="3780768"/>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b="1" dirty="0">
                <a:solidFill>
                  <a:srgbClr val="0097DA"/>
                </a:solidFill>
              </a:rPr>
              <a:t>Outer Setting – External Policies</a:t>
            </a:r>
            <a:endParaRPr lang="en-US" dirty="0"/>
          </a:p>
          <a:p>
            <a:pPr marL="0" indent="0">
              <a:buNone/>
            </a:pPr>
            <a:endParaRPr lang="en-US" sz="2400" dirty="0"/>
          </a:p>
          <a:p>
            <a:pPr marL="0" indent="0">
              <a:lnSpc>
                <a:spcPct val="114999"/>
              </a:lnSpc>
              <a:spcAft>
                <a:spcPts val="1000"/>
              </a:spcAft>
              <a:buNone/>
            </a:pPr>
            <a:r>
              <a:rPr lang="en-US" sz="2400" dirty="0"/>
              <a:t>“I think really the key was when Medicare said they would start paying for it [lung cancer screening].”</a:t>
            </a:r>
            <a:endParaRPr lang="en-US" sz="2400" i="1" dirty="0"/>
          </a:p>
          <a:p>
            <a:pPr marL="0" indent="0" algn="r">
              <a:lnSpc>
                <a:spcPct val="114999"/>
              </a:lnSpc>
              <a:spcAft>
                <a:spcPts val="1000"/>
              </a:spcAft>
              <a:buNone/>
            </a:pPr>
            <a:r>
              <a:rPr lang="en-US" sz="2400" i="1" dirty="0"/>
              <a:t>			– Screening Facility Director</a:t>
            </a:r>
          </a:p>
        </p:txBody>
      </p:sp>
      <p:sp>
        <p:nvSpPr>
          <p:cNvPr id="2" name="Title 1">
            <a:extLst>
              <a:ext uri="{FF2B5EF4-FFF2-40B4-BE49-F238E27FC236}">
                <a16:creationId xmlns:a16="http://schemas.microsoft.com/office/drawing/2014/main" id="{3B4F3BDD-0582-B240-8DAA-F03FA993A03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Lung Cancer Screening</a:t>
            </a:r>
          </a:p>
        </p:txBody>
      </p:sp>
    </p:spTree>
    <p:extLst>
      <p:ext uri="{BB962C8B-B14F-4D97-AF65-F5344CB8AC3E}">
        <p14:creationId xmlns:p14="http://schemas.microsoft.com/office/powerpoint/2010/main" val="3061615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5119F2-ECEE-C84F-A7EE-5ABAD62B9EDE}"/>
              </a:ext>
            </a:extLst>
          </p:cNvPr>
          <p:cNvSpPr txBox="1"/>
          <p:nvPr/>
        </p:nvSpPr>
        <p:spPr>
          <a:xfrm>
            <a:off x="4937536" y="5286803"/>
            <a:ext cx="4264532"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750" dirty="0"/>
              <a:t> </a:t>
            </a:r>
            <a:r>
              <a:rPr lang="en-US" sz="1000" dirty="0">
                <a:solidFill>
                  <a:schemeClr val="bg1">
                    <a:lumMod val="65000"/>
                  </a:schemeClr>
                </a:solidFill>
              </a:rPr>
              <a:t>CFIR Research Team-Center for Clinical Management Research, 2021</a:t>
            </a:r>
            <a:endParaRPr lang="en-US" dirty="0"/>
          </a:p>
        </p:txBody>
      </p:sp>
      <p:pic>
        <p:nvPicPr>
          <p:cNvPr id="5" name="Content Placeholder 4" descr="Image depicting CFIR containing intervention, adaptable periphery, core components, individuals involved, inner setting, outer setting, intervention and process">
            <a:extLst>
              <a:ext uri="{FF2B5EF4-FFF2-40B4-BE49-F238E27FC236}">
                <a16:creationId xmlns:a16="http://schemas.microsoft.com/office/drawing/2014/main" id="{6C405C55-B7D6-4B48-A6A6-53857EB0740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1917653"/>
            <a:ext cx="4038600" cy="2695679"/>
          </a:xfrm>
        </p:spPr>
      </p:pic>
      <p:sp>
        <p:nvSpPr>
          <p:cNvPr id="7" name="5-Point Star 6">
            <a:extLst>
              <a:ext uri="{FF2B5EF4-FFF2-40B4-BE49-F238E27FC236}">
                <a16:creationId xmlns:a16="http://schemas.microsoft.com/office/drawing/2014/main" id="{CC78DE64-3BAB-5747-AE2D-730D1E6FA94E}"/>
              </a:ext>
              <a:ext uri="{C183D7F6-B498-43B3-948B-1728B52AA6E4}">
                <adec:decorative xmlns:adec="http://schemas.microsoft.com/office/drawing/2017/decorative" val="1"/>
              </a:ext>
            </a:extLst>
          </p:cNvPr>
          <p:cNvSpPr/>
          <p:nvPr/>
        </p:nvSpPr>
        <p:spPr>
          <a:xfrm>
            <a:off x="6897609" y="2776874"/>
            <a:ext cx="345497" cy="349549"/>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3" name="Content Placeholder 2">
            <a:extLst>
              <a:ext uri="{FF2B5EF4-FFF2-40B4-BE49-F238E27FC236}">
                <a16:creationId xmlns:a16="http://schemas.microsoft.com/office/drawing/2014/main" id="{86F9F953-0755-E141-B2DE-588C5D36203F}"/>
              </a:ext>
            </a:extLst>
          </p:cNvPr>
          <p:cNvSpPr>
            <a:spLocks noGrp="1"/>
          </p:cNvSpPr>
          <p:nvPr>
            <p:ph sz="half" idx="1"/>
          </p:nvPr>
        </p:nvSpPr>
        <p:spPr>
          <a:xfrm>
            <a:off x="344934" y="1183323"/>
            <a:ext cx="4038600" cy="38862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t>Determinants</a:t>
            </a:r>
          </a:p>
          <a:p>
            <a:pPr marL="0" indent="0">
              <a:buNone/>
            </a:pPr>
            <a:endParaRPr lang="en-US" sz="2400" b="1" dirty="0"/>
          </a:p>
          <a:p>
            <a:r>
              <a:rPr lang="en-US" sz="2400" dirty="0">
                <a:solidFill>
                  <a:schemeClr val="bg1">
                    <a:lumMod val="65000"/>
                  </a:schemeClr>
                </a:solidFill>
              </a:rPr>
              <a:t>Intervention characteristics</a:t>
            </a:r>
          </a:p>
          <a:p>
            <a:r>
              <a:rPr lang="en-US" sz="2400" dirty="0">
                <a:solidFill>
                  <a:schemeClr val="bg1">
                    <a:lumMod val="65000"/>
                  </a:schemeClr>
                </a:solidFill>
              </a:rPr>
              <a:t>Inner setting</a:t>
            </a:r>
          </a:p>
          <a:p>
            <a:r>
              <a:rPr lang="en-US" sz="2400" dirty="0">
                <a:solidFill>
                  <a:schemeClr val="bg1">
                    <a:lumMod val="65000"/>
                  </a:schemeClr>
                </a:solidFill>
              </a:rPr>
              <a:t>Outer setting</a:t>
            </a:r>
          </a:p>
          <a:p>
            <a:r>
              <a:rPr lang="en-US" sz="2400" b="1" dirty="0">
                <a:solidFill>
                  <a:srgbClr val="0097DA"/>
                </a:solidFill>
              </a:rPr>
              <a:t>Individuals involved in implementation</a:t>
            </a:r>
          </a:p>
          <a:p>
            <a:pPr lvl="1"/>
            <a:r>
              <a:rPr lang="en-US" sz="2400" b="1" dirty="0">
                <a:solidFill>
                  <a:srgbClr val="0097DA"/>
                </a:solidFill>
              </a:rPr>
              <a:t>Population(s) of Focus</a:t>
            </a:r>
          </a:p>
          <a:p>
            <a:r>
              <a:rPr lang="en-US" sz="2400" dirty="0">
                <a:solidFill>
                  <a:schemeClr val="bg1">
                    <a:lumMod val="65000"/>
                  </a:schemeClr>
                </a:solidFill>
              </a:rPr>
              <a:t>Process of implementation</a:t>
            </a:r>
          </a:p>
        </p:txBody>
      </p:sp>
      <p:pic>
        <p:nvPicPr>
          <p:cNvPr id="4" name="Picture 5">
            <a:extLst>
              <a:ext uri="{FF2B5EF4-FFF2-40B4-BE49-F238E27FC236}">
                <a16:creationId xmlns:a16="http://schemas.microsoft.com/office/drawing/2014/main" id="{8B9CDC0C-E85B-4E31-9D2C-BAE44EC922A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89FCD466-4E26-9544-B8C3-CA43F17210B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 CFIR</a:t>
            </a:r>
          </a:p>
        </p:txBody>
      </p:sp>
    </p:spTree>
    <p:extLst>
      <p:ext uri="{BB962C8B-B14F-4D97-AF65-F5344CB8AC3E}">
        <p14:creationId xmlns:p14="http://schemas.microsoft.com/office/powerpoint/2010/main" val="2689828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EB2E79-DDA4-B84E-B628-0BB4BBA963ED}"/>
              </a:ext>
            </a:extLst>
          </p:cNvPr>
          <p:cNvSpPr txBox="1"/>
          <p:nvPr/>
        </p:nvSpPr>
        <p:spPr>
          <a:xfrm>
            <a:off x="4847432" y="5097384"/>
            <a:ext cx="4329020" cy="47538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2450" dirty="0"/>
              <a:t> </a:t>
            </a:r>
            <a:r>
              <a:rPr lang="en-US" sz="1000" dirty="0">
                <a:solidFill>
                  <a:schemeClr val="bg1">
                    <a:lumMod val="65000"/>
                  </a:schemeClr>
                </a:solidFill>
              </a:rPr>
              <a:t>CFIR Research Team-Center for Clinical Management Research, 2021</a:t>
            </a:r>
            <a:endParaRPr lang="en-US" dirty="0"/>
          </a:p>
        </p:txBody>
      </p:sp>
      <p:pic>
        <p:nvPicPr>
          <p:cNvPr id="8" name="Picture 8" descr="An image depicting a network of people">
            <a:extLst>
              <a:ext uri="{FF2B5EF4-FFF2-40B4-BE49-F238E27FC236}">
                <a16:creationId xmlns:a16="http://schemas.microsoft.com/office/drawing/2014/main" id="{1C74BD51-4423-46A1-B4E1-74EBE1E3CA04}"/>
              </a:ext>
            </a:extLst>
          </p:cNvPr>
          <p:cNvPicPr>
            <a:picLocks noChangeAspect="1"/>
          </p:cNvPicPr>
          <p:nvPr/>
        </p:nvPicPr>
        <p:blipFill>
          <a:blip r:embed="rId3"/>
          <a:stretch>
            <a:fillRect/>
          </a:stretch>
        </p:blipFill>
        <p:spPr>
          <a:xfrm>
            <a:off x="5831346" y="2957593"/>
            <a:ext cx="2743200" cy="1831489"/>
          </a:xfrm>
          <a:prstGeom prst="rect">
            <a:avLst/>
          </a:prstGeom>
        </p:spPr>
      </p:pic>
      <p:sp>
        <p:nvSpPr>
          <p:cNvPr id="3" name="Content Placeholder 2">
            <a:extLst>
              <a:ext uri="{FF2B5EF4-FFF2-40B4-BE49-F238E27FC236}">
                <a16:creationId xmlns:a16="http://schemas.microsoft.com/office/drawing/2014/main" id="{4A9663F8-26CD-064E-9E08-4A475F40BFE2}"/>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spcAft>
                <a:spcPts val="1000"/>
              </a:spcAft>
              <a:buNone/>
            </a:pPr>
            <a:r>
              <a:rPr lang="en-US" sz="2400" dirty="0"/>
              <a:t>The actions and behavior of individuals ripples outward and affects networks and organizations in settings</a:t>
            </a:r>
            <a:endParaRPr lang="en-US" dirty="0"/>
          </a:p>
          <a:p>
            <a:pPr marL="0" indent="0">
              <a:lnSpc>
                <a:spcPct val="114999"/>
              </a:lnSpc>
              <a:buNone/>
            </a:pPr>
            <a:endParaRPr lang="en-US" sz="2400" dirty="0"/>
          </a:p>
          <a:p>
            <a:pPr marL="0" indent="0">
              <a:lnSpc>
                <a:spcPct val="114999"/>
              </a:lnSpc>
              <a:buNone/>
            </a:pPr>
            <a:r>
              <a:rPr lang="en-US" sz="2400" dirty="0"/>
              <a:t>Examples: </a:t>
            </a:r>
            <a:endParaRPr lang="en-US" dirty="0"/>
          </a:p>
          <a:p>
            <a:pPr marL="556895" lvl="1" indent="-213995">
              <a:lnSpc>
                <a:spcPct val="114999"/>
              </a:lnSpc>
            </a:pPr>
            <a:r>
              <a:rPr lang="en-US" sz="2400" dirty="0"/>
              <a:t>Individual stage of change</a:t>
            </a:r>
          </a:p>
          <a:p>
            <a:pPr marL="556895" lvl="1" indent="-213995">
              <a:lnSpc>
                <a:spcPct val="114999"/>
              </a:lnSpc>
            </a:pPr>
            <a:r>
              <a:rPr lang="en-US" sz="2400" dirty="0"/>
              <a:t>Knowledge &amp; beliefs about EBI</a:t>
            </a:r>
          </a:p>
          <a:p>
            <a:pPr marL="556895" lvl="1" indent="-213995">
              <a:lnSpc>
                <a:spcPct val="114999"/>
              </a:lnSpc>
            </a:pPr>
            <a:r>
              <a:rPr lang="en-US" sz="2400" dirty="0"/>
              <a:t>Belief in ability to succeed</a:t>
            </a:r>
          </a:p>
        </p:txBody>
      </p:sp>
      <p:pic>
        <p:nvPicPr>
          <p:cNvPr id="7" name="Picture 5">
            <a:extLst>
              <a:ext uri="{FF2B5EF4-FFF2-40B4-BE49-F238E27FC236}">
                <a16:creationId xmlns:a16="http://schemas.microsoft.com/office/drawing/2014/main" id="{3C92C419-731C-44A5-8E9F-F05EB549D0A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7CD609BF-E687-4948-B633-081AA4D0C4C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Individuals</a:t>
            </a:r>
            <a:endParaRPr lang="en-US" dirty="0"/>
          </a:p>
        </p:txBody>
      </p:sp>
    </p:spTree>
    <p:extLst>
      <p:ext uri="{BB962C8B-B14F-4D97-AF65-F5344CB8AC3E}">
        <p14:creationId xmlns:p14="http://schemas.microsoft.com/office/powerpoint/2010/main" val="2907066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EA0808-49B0-0D42-BDF1-DB356639F739}"/>
              </a:ext>
            </a:extLst>
          </p:cNvPr>
          <p:cNvSpPr txBox="1"/>
          <p:nvPr/>
        </p:nvSpPr>
        <p:spPr>
          <a:xfrm>
            <a:off x="5690108" y="5286994"/>
            <a:ext cx="3698379"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Comprehensive Cancer Control National Partnership, 2021</a:t>
            </a:r>
          </a:p>
        </p:txBody>
      </p:sp>
      <p:pic>
        <p:nvPicPr>
          <p:cNvPr id="9" name="Picture 9" descr="A group of people posing for a photo">
            <a:extLst>
              <a:ext uri="{FF2B5EF4-FFF2-40B4-BE49-F238E27FC236}">
                <a16:creationId xmlns:a16="http://schemas.microsoft.com/office/drawing/2014/main" id="{04E5A683-AFE5-44D0-97D8-2D8A6BD44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8011" y="2385663"/>
            <a:ext cx="2333943" cy="1677413"/>
          </a:xfrm>
          <a:prstGeom prst="rect">
            <a:avLst/>
          </a:prstGeom>
        </p:spPr>
      </p:pic>
      <p:sp>
        <p:nvSpPr>
          <p:cNvPr id="7" name="Content Placeholder 6">
            <a:extLst>
              <a:ext uri="{FF2B5EF4-FFF2-40B4-BE49-F238E27FC236}">
                <a16:creationId xmlns:a16="http://schemas.microsoft.com/office/drawing/2014/main" id="{499A6D47-7A1B-43E0-9E6C-880B8B982DAA}"/>
              </a:ext>
            </a:extLst>
          </p:cNvPr>
          <p:cNvSpPr>
            <a:spLocks noGrp="1"/>
          </p:cNvSpPr>
          <p:nvPr>
            <p:ph idx="1"/>
          </p:nvPr>
        </p:nvSpPr>
        <p:spPr>
          <a:xfrm>
            <a:off x="457199" y="1600201"/>
            <a:ext cx="6499023" cy="3868661"/>
          </a:xfrm>
        </p:spPr>
        <p:txBody>
          <a:bodyPr/>
          <a:lstStyle/>
          <a:p>
            <a:pPr marL="0" indent="0">
              <a:lnSpc>
                <a:spcPct val="114999"/>
              </a:lnSpc>
              <a:spcAft>
                <a:spcPts val="1000"/>
              </a:spcAft>
              <a:buNone/>
            </a:pPr>
            <a:r>
              <a:rPr lang="en-US" dirty="0">
                <a:cs typeface="Arial"/>
              </a:rPr>
              <a:t>Equity Reflection:</a:t>
            </a:r>
            <a:endParaRPr lang="en-US" dirty="0"/>
          </a:p>
          <a:p>
            <a:pPr marL="556895" lvl="1" indent="-213995">
              <a:lnSpc>
                <a:spcPct val="114999"/>
              </a:lnSpc>
              <a:spcBef>
                <a:spcPts val="0"/>
              </a:spcBef>
              <a:spcAft>
                <a:spcPts val="0"/>
              </a:spcAft>
              <a:buFont typeface="Arial"/>
              <a:buChar char="•"/>
            </a:pPr>
            <a:r>
              <a:rPr lang="en-US" sz="2400" dirty="0">
                <a:ea typeface="+mn-lt"/>
                <a:cs typeface="+mn-lt"/>
              </a:rPr>
              <a:t>Are there </a:t>
            </a:r>
            <a:r>
              <a:rPr lang="en-US" sz="2400" b="1" dirty="0">
                <a:solidFill>
                  <a:srgbClr val="0097DA"/>
                </a:solidFill>
                <a:ea typeface="+mn-lt"/>
                <a:cs typeface="+mn-lt"/>
              </a:rPr>
              <a:t>subpopulations </a:t>
            </a:r>
            <a:r>
              <a:rPr lang="en-US" sz="2400" dirty="0">
                <a:ea typeface="+mn-lt"/>
                <a:cs typeface="+mn-lt"/>
              </a:rPr>
              <a:t>of interest in your context you want to focus on?</a:t>
            </a:r>
          </a:p>
          <a:p>
            <a:pPr marL="556895" lvl="1" indent="-213995">
              <a:lnSpc>
                <a:spcPct val="114999"/>
              </a:lnSpc>
              <a:spcBef>
                <a:spcPts val="0"/>
              </a:spcBef>
              <a:spcAft>
                <a:spcPts val="0"/>
              </a:spcAft>
              <a:buFont typeface="Arial"/>
              <a:buChar char="•"/>
            </a:pPr>
            <a:r>
              <a:rPr lang="en-US" sz="2400" dirty="0">
                <a:ea typeface="+mn-lt"/>
                <a:cs typeface="+mn-lt"/>
              </a:rPr>
              <a:t>Is there </a:t>
            </a:r>
            <a:r>
              <a:rPr lang="en-US" sz="2400" b="1" dirty="0">
                <a:solidFill>
                  <a:srgbClr val="0097DA"/>
                </a:solidFill>
                <a:ea typeface="+mn-lt"/>
                <a:cs typeface="+mn-lt"/>
              </a:rPr>
              <a:t>historical </a:t>
            </a:r>
            <a:r>
              <a:rPr lang="en-US" sz="2400" dirty="0">
                <a:ea typeface="+mn-lt"/>
                <a:cs typeface="+mn-lt"/>
              </a:rPr>
              <a:t>segregation, discrimination or implicit bias?</a:t>
            </a:r>
          </a:p>
          <a:p>
            <a:pPr marL="556895" lvl="1" indent="-213995">
              <a:lnSpc>
                <a:spcPct val="114999"/>
              </a:lnSpc>
              <a:spcBef>
                <a:spcPts val="0"/>
              </a:spcBef>
              <a:spcAft>
                <a:spcPts val="0"/>
              </a:spcAft>
              <a:buFont typeface="Arial"/>
              <a:buChar char="•"/>
            </a:pPr>
            <a:r>
              <a:rPr lang="en-US" sz="2400" dirty="0">
                <a:ea typeface="+mn-lt"/>
                <a:cs typeface="+mn-lt"/>
              </a:rPr>
              <a:t>Are there specific health </a:t>
            </a:r>
            <a:r>
              <a:rPr lang="en-US" sz="2400" b="1" dirty="0">
                <a:solidFill>
                  <a:srgbClr val="0097DA"/>
                </a:solidFill>
                <a:ea typeface="+mn-lt"/>
                <a:cs typeface="+mn-lt"/>
              </a:rPr>
              <a:t>disparities </a:t>
            </a:r>
            <a:r>
              <a:rPr lang="en-US" sz="2400" dirty="0">
                <a:ea typeface="+mn-lt"/>
                <a:cs typeface="+mn-lt"/>
              </a:rPr>
              <a:t>that you want to address?</a:t>
            </a:r>
            <a:endParaRPr lang="en-US" sz="2400" dirty="0">
              <a:cs typeface="Arial"/>
            </a:endParaRPr>
          </a:p>
        </p:txBody>
      </p:sp>
      <p:pic>
        <p:nvPicPr>
          <p:cNvPr id="8" name="Picture 8" descr="Activity icon">
            <a:extLst>
              <a:ext uri="{FF2B5EF4-FFF2-40B4-BE49-F238E27FC236}">
                <a16:creationId xmlns:a16="http://schemas.microsoft.com/office/drawing/2014/main" id="{CE10E165-8F2C-4E8A-BCBD-13A9603988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8807" y="198831"/>
            <a:ext cx="990600" cy="1104900"/>
          </a:xfrm>
          <a:prstGeom prst="rect">
            <a:avLst/>
          </a:prstGeom>
        </p:spPr>
      </p:pic>
      <p:pic>
        <p:nvPicPr>
          <p:cNvPr id="4" name="Picture 6" descr="Equity icon">
            <a:extLst>
              <a:ext uri="{FF2B5EF4-FFF2-40B4-BE49-F238E27FC236}">
                <a16:creationId xmlns:a16="http://schemas.microsoft.com/office/drawing/2014/main" id="{E55FFB00-78D4-4DDD-B6E3-432C93B872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0947" y="201560"/>
            <a:ext cx="1205558" cy="1181294"/>
          </a:xfrm>
          <a:prstGeom prst="rect">
            <a:avLst/>
          </a:prstGeom>
        </p:spPr>
      </p:pic>
      <p:sp>
        <p:nvSpPr>
          <p:cNvPr id="2" name="Title 1">
            <a:extLst>
              <a:ext uri="{FF2B5EF4-FFF2-40B4-BE49-F238E27FC236}">
                <a16:creationId xmlns:a16="http://schemas.microsoft.com/office/drawing/2014/main" id="{5399107A-175D-F14A-AEC0-48A2E2B8772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Populations of Focus</a:t>
            </a:r>
            <a:endParaRPr lang="en-US" dirty="0"/>
          </a:p>
        </p:txBody>
      </p:sp>
    </p:spTree>
    <p:extLst>
      <p:ext uri="{BB962C8B-B14F-4D97-AF65-F5344CB8AC3E}">
        <p14:creationId xmlns:p14="http://schemas.microsoft.com/office/powerpoint/2010/main" val="2540173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5119F2-ECEE-C84F-A7EE-5ABAD62B9EDE}"/>
              </a:ext>
            </a:extLst>
          </p:cNvPr>
          <p:cNvSpPr txBox="1"/>
          <p:nvPr/>
        </p:nvSpPr>
        <p:spPr>
          <a:xfrm>
            <a:off x="4911032" y="5273551"/>
            <a:ext cx="4264532"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750" dirty="0"/>
              <a:t> </a:t>
            </a:r>
            <a:r>
              <a:rPr lang="en-US" sz="1000" dirty="0">
                <a:solidFill>
                  <a:schemeClr val="bg1">
                    <a:lumMod val="65000"/>
                  </a:schemeClr>
                </a:solidFill>
              </a:rPr>
              <a:t>CFIR Research Team-Center for Clinical Management Research, 2021</a:t>
            </a:r>
            <a:endParaRPr lang="en-US" dirty="0"/>
          </a:p>
        </p:txBody>
      </p:sp>
      <p:pic>
        <p:nvPicPr>
          <p:cNvPr id="5" name="Content Placeholder 4" descr="Image depicting CFIR containing intervention, adaptable periphery, core components, individuals involved, inner setting, outer setting, intervention and process">
            <a:extLst>
              <a:ext uri="{FF2B5EF4-FFF2-40B4-BE49-F238E27FC236}">
                <a16:creationId xmlns:a16="http://schemas.microsoft.com/office/drawing/2014/main" id="{6C405C55-B7D6-4B48-A6A6-53857EB0740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1917653"/>
            <a:ext cx="4038600" cy="2695679"/>
          </a:xfrm>
        </p:spPr>
      </p:pic>
      <p:sp>
        <p:nvSpPr>
          <p:cNvPr id="7" name="5-Point Star 6">
            <a:extLst>
              <a:ext uri="{FF2B5EF4-FFF2-40B4-BE49-F238E27FC236}">
                <a16:creationId xmlns:a16="http://schemas.microsoft.com/office/drawing/2014/main" id="{CC78DE64-3BAB-5747-AE2D-730D1E6FA94E}"/>
              </a:ext>
              <a:ext uri="{C183D7F6-B498-43B3-948B-1728B52AA6E4}">
                <adec:decorative xmlns:adec="http://schemas.microsoft.com/office/drawing/2017/decorative" val="1"/>
              </a:ext>
            </a:extLst>
          </p:cNvPr>
          <p:cNvSpPr/>
          <p:nvPr/>
        </p:nvSpPr>
        <p:spPr>
          <a:xfrm>
            <a:off x="5820191" y="4322735"/>
            <a:ext cx="345497" cy="349549"/>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3" name="Content Placeholder 2">
            <a:extLst>
              <a:ext uri="{FF2B5EF4-FFF2-40B4-BE49-F238E27FC236}">
                <a16:creationId xmlns:a16="http://schemas.microsoft.com/office/drawing/2014/main" id="{86F9F953-0755-E141-B2DE-588C5D36203F}"/>
              </a:ext>
            </a:extLst>
          </p:cNvPr>
          <p:cNvSpPr>
            <a:spLocks noGrp="1"/>
          </p:cNvSpPr>
          <p:nvPr>
            <p:ph sz="half" idx="1"/>
          </p:nvPr>
        </p:nvSpPr>
        <p:spPr>
          <a:xfrm>
            <a:off x="457200" y="1322392"/>
            <a:ext cx="4038600" cy="38862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t>Determinants</a:t>
            </a:r>
          </a:p>
          <a:p>
            <a:pPr marL="0" indent="0">
              <a:buNone/>
            </a:pPr>
            <a:endParaRPr lang="en-US" sz="2400" b="1" dirty="0"/>
          </a:p>
          <a:p>
            <a:r>
              <a:rPr lang="en-US" sz="2400" dirty="0">
                <a:solidFill>
                  <a:schemeClr val="bg1">
                    <a:lumMod val="65000"/>
                  </a:schemeClr>
                </a:solidFill>
              </a:rPr>
              <a:t>Intervention characteristics</a:t>
            </a:r>
          </a:p>
          <a:p>
            <a:r>
              <a:rPr lang="en-US" sz="2400" dirty="0">
                <a:solidFill>
                  <a:schemeClr val="bg1">
                    <a:lumMod val="65000"/>
                  </a:schemeClr>
                </a:solidFill>
              </a:rPr>
              <a:t>Inner setting</a:t>
            </a:r>
          </a:p>
          <a:p>
            <a:r>
              <a:rPr lang="en-US" sz="2400" dirty="0">
                <a:solidFill>
                  <a:schemeClr val="bg1">
                    <a:lumMod val="65000"/>
                  </a:schemeClr>
                </a:solidFill>
              </a:rPr>
              <a:t>Outer setting</a:t>
            </a:r>
          </a:p>
          <a:p>
            <a:r>
              <a:rPr lang="en-US" sz="2400" dirty="0">
                <a:solidFill>
                  <a:schemeClr val="bg1">
                    <a:lumMod val="65000"/>
                  </a:schemeClr>
                </a:solidFill>
              </a:rPr>
              <a:t>Individuals involved in implementation</a:t>
            </a:r>
          </a:p>
          <a:p>
            <a:pPr lvl="1"/>
            <a:r>
              <a:rPr lang="en-US" sz="2400" dirty="0">
                <a:solidFill>
                  <a:schemeClr val="bg1">
                    <a:lumMod val="65000"/>
                  </a:schemeClr>
                </a:solidFill>
              </a:rPr>
              <a:t>Population(s) of Focus</a:t>
            </a:r>
          </a:p>
          <a:p>
            <a:r>
              <a:rPr lang="en-US" sz="2400" b="1" dirty="0">
                <a:solidFill>
                  <a:srgbClr val="0097DA"/>
                </a:solidFill>
              </a:rPr>
              <a:t>Process of implementation</a:t>
            </a:r>
          </a:p>
        </p:txBody>
      </p:sp>
      <p:pic>
        <p:nvPicPr>
          <p:cNvPr id="4" name="Picture 5">
            <a:extLst>
              <a:ext uri="{FF2B5EF4-FFF2-40B4-BE49-F238E27FC236}">
                <a16:creationId xmlns:a16="http://schemas.microsoft.com/office/drawing/2014/main" id="{0F6D9B5A-0E67-4F05-ABB4-FFEEC6F8C92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89FCD466-4E26-9544-B8C3-CA43F17210B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 CFIR</a:t>
            </a:r>
          </a:p>
        </p:txBody>
      </p:sp>
    </p:spTree>
    <p:extLst>
      <p:ext uri="{BB962C8B-B14F-4D97-AF65-F5344CB8AC3E}">
        <p14:creationId xmlns:p14="http://schemas.microsoft.com/office/powerpoint/2010/main" val="47109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70282B-20BB-5146-BB96-592A83BC1640}"/>
              </a:ext>
            </a:extLst>
          </p:cNvPr>
          <p:cNvSpPr txBox="1"/>
          <p:nvPr/>
        </p:nvSpPr>
        <p:spPr>
          <a:xfrm>
            <a:off x="4902043" y="5095327"/>
            <a:ext cx="4288095" cy="47538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2450" dirty="0"/>
              <a:t> </a:t>
            </a:r>
            <a:r>
              <a:rPr lang="en-US" sz="1000" dirty="0">
                <a:solidFill>
                  <a:schemeClr val="bg1">
                    <a:lumMod val="65000"/>
                  </a:schemeClr>
                </a:solidFill>
              </a:rPr>
              <a:t>CFIR Research Team-Center for Clinical Management Research, 2021</a:t>
            </a:r>
            <a:endParaRPr lang="en-US" dirty="0"/>
          </a:p>
        </p:txBody>
      </p:sp>
      <p:pic>
        <p:nvPicPr>
          <p:cNvPr id="8" name="Picture 8">
            <a:extLst>
              <a:ext uri="{FF2B5EF4-FFF2-40B4-BE49-F238E27FC236}">
                <a16:creationId xmlns:a16="http://schemas.microsoft.com/office/drawing/2014/main" id="{429235B2-CFC9-4646-A45D-CF22471EA60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2589" y="2839711"/>
            <a:ext cx="2696428" cy="2125719"/>
          </a:xfrm>
          <a:prstGeom prst="rect">
            <a:avLst/>
          </a:prstGeom>
        </p:spPr>
      </p:pic>
      <p:sp>
        <p:nvSpPr>
          <p:cNvPr id="3" name="Content Placeholder 2">
            <a:extLst>
              <a:ext uri="{FF2B5EF4-FFF2-40B4-BE49-F238E27FC236}">
                <a16:creationId xmlns:a16="http://schemas.microsoft.com/office/drawing/2014/main" id="{31B35C53-9C0A-8845-B633-1F6ADFF7E1DE}"/>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Organization’s methods of carrying out change performed </a:t>
            </a:r>
            <a:endParaRPr lang="en-US" dirty="0"/>
          </a:p>
          <a:p>
            <a:pPr marL="0" indent="0">
              <a:buNone/>
            </a:pPr>
            <a:r>
              <a:rPr lang="en-US" sz="2400" dirty="0"/>
              <a:t>in repeated and incremental steps, refined over time </a:t>
            </a:r>
          </a:p>
          <a:p>
            <a:pPr marL="0" indent="0">
              <a:buNone/>
            </a:pPr>
            <a:r>
              <a:rPr lang="en-US" sz="2400" dirty="0"/>
              <a:t>and necessary for implementation success </a:t>
            </a:r>
          </a:p>
          <a:p>
            <a:pPr marL="0" indent="0">
              <a:lnSpc>
                <a:spcPct val="114999"/>
              </a:lnSpc>
              <a:buNone/>
            </a:pPr>
            <a:endParaRPr lang="en-US" sz="2400" dirty="0"/>
          </a:p>
          <a:p>
            <a:pPr marL="0" indent="0">
              <a:lnSpc>
                <a:spcPct val="114999"/>
              </a:lnSpc>
              <a:buNone/>
            </a:pPr>
            <a:r>
              <a:rPr lang="en-US" sz="2400" dirty="0"/>
              <a:t>Examples:</a:t>
            </a:r>
          </a:p>
          <a:p>
            <a:pPr marL="556895" lvl="1" indent="-213995">
              <a:lnSpc>
                <a:spcPct val="114999"/>
              </a:lnSpc>
            </a:pPr>
            <a:r>
              <a:rPr lang="en-US" sz="2400" b="1" dirty="0">
                <a:solidFill>
                  <a:srgbClr val="0097DA"/>
                </a:solidFill>
              </a:rPr>
              <a:t>Planning</a:t>
            </a:r>
          </a:p>
          <a:p>
            <a:pPr marL="556895" lvl="1" indent="-213995">
              <a:lnSpc>
                <a:spcPct val="114999"/>
              </a:lnSpc>
            </a:pPr>
            <a:r>
              <a:rPr lang="en-US" sz="2400" dirty="0"/>
              <a:t>Engaging</a:t>
            </a:r>
          </a:p>
          <a:p>
            <a:pPr marL="556895" lvl="1" indent="-213995">
              <a:lnSpc>
                <a:spcPct val="114999"/>
              </a:lnSpc>
            </a:pPr>
            <a:r>
              <a:rPr lang="en-US" sz="2400" dirty="0"/>
              <a:t>Executing</a:t>
            </a:r>
          </a:p>
          <a:p>
            <a:pPr marL="556895" lvl="1" indent="-213995">
              <a:lnSpc>
                <a:spcPct val="114999"/>
              </a:lnSpc>
            </a:pPr>
            <a:r>
              <a:rPr lang="en-US" sz="2400" dirty="0"/>
              <a:t>Reflecting and Evaluating</a:t>
            </a:r>
          </a:p>
        </p:txBody>
      </p:sp>
      <p:pic>
        <p:nvPicPr>
          <p:cNvPr id="7" name="Picture 5">
            <a:extLst>
              <a:ext uri="{FF2B5EF4-FFF2-40B4-BE49-F238E27FC236}">
                <a16:creationId xmlns:a16="http://schemas.microsoft.com/office/drawing/2014/main" id="{1B508FD6-E195-4CD8-9177-766AB834FC0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3456AAC7-4EF5-994B-BC71-3729F5022E0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Process</a:t>
            </a:r>
            <a:endParaRPr lang="en-US" dirty="0"/>
          </a:p>
        </p:txBody>
      </p:sp>
    </p:spTree>
    <p:extLst>
      <p:ext uri="{BB962C8B-B14F-4D97-AF65-F5344CB8AC3E}">
        <p14:creationId xmlns:p14="http://schemas.microsoft.com/office/powerpoint/2010/main" val="3495370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descr="Reflecting and evaluating refers to quantitative and qualitative feedback about the progress and quality of implementation accompanied with regular personal and team debriefing about progress and experience&#13;&#10;">
            <a:extLst>
              <a:ext uri="{FF2B5EF4-FFF2-40B4-BE49-F238E27FC236}">
                <a16:creationId xmlns:a16="http://schemas.microsoft.com/office/drawing/2014/main" id="{E5FA29D9-583A-44DC-B15B-1141FB9B5F61}"/>
              </a:ext>
            </a:extLst>
          </p:cNvPr>
          <p:cNvCxnSpPr/>
          <p:nvPr/>
        </p:nvCxnSpPr>
        <p:spPr>
          <a:xfrm flipV="1">
            <a:off x="3030279" y="3051544"/>
            <a:ext cx="1541721" cy="119084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descr="Executing refers to carrying out or accomplishing the implementation according to plan &#13;&#10;">
            <a:extLst>
              <a:ext uri="{FF2B5EF4-FFF2-40B4-BE49-F238E27FC236}">
                <a16:creationId xmlns:a16="http://schemas.microsoft.com/office/drawing/2014/main" id="{C3BE97CC-59EF-4372-99E9-CCE1A295BF0D}"/>
              </a:ext>
            </a:extLst>
          </p:cNvPr>
          <p:cNvCxnSpPr/>
          <p:nvPr/>
        </p:nvCxnSpPr>
        <p:spPr>
          <a:xfrm>
            <a:off x="2243470" y="3583172"/>
            <a:ext cx="2328530" cy="25518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8" name="Straight Arrow Connector 7" descr="Engaging refers to attracting and involving appropriate individuals in the implementation and use of the intervention through a combined strategy of social marketing, education, role modeling, training and other similar activities&#13;&#10;">
            <a:extLst>
              <a:ext uri="{FF2B5EF4-FFF2-40B4-BE49-F238E27FC236}">
                <a16:creationId xmlns:a16="http://schemas.microsoft.com/office/drawing/2014/main" id="{4E066388-0DCA-4180-9F17-97093487ED69}"/>
              </a:ext>
            </a:extLst>
          </p:cNvPr>
          <p:cNvCxnSpPr/>
          <p:nvPr/>
        </p:nvCxnSpPr>
        <p:spPr>
          <a:xfrm flipV="1">
            <a:off x="2115879" y="2062716"/>
            <a:ext cx="2456121" cy="79744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descr="Planning refers to the degree to which a scheme or method of behavior and tasks for implementing an intervention are developed in advance and the quality of those schemes or methods&#13;&#10;">
            <a:extLst>
              <a:ext uri="{FF2B5EF4-FFF2-40B4-BE49-F238E27FC236}">
                <a16:creationId xmlns:a16="http://schemas.microsoft.com/office/drawing/2014/main" id="{96BEEB64-9066-4498-9B17-B62E36472D11}"/>
              </a:ext>
            </a:extLst>
          </p:cNvPr>
          <p:cNvCxnSpPr/>
          <p:nvPr/>
        </p:nvCxnSpPr>
        <p:spPr>
          <a:xfrm>
            <a:off x="1977655" y="2158409"/>
            <a:ext cx="2743200" cy="246888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 name="Content Placeholder 3">
            <a:extLst>
              <a:ext uri="{FF2B5EF4-FFF2-40B4-BE49-F238E27FC236}">
                <a16:creationId xmlns:a16="http://schemas.microsoft.com/office/drawing/2014/main" id="{6B5ECFC7-30FA-41B1-B610-B81408F8D84B}"/>
              </a:ext>
            </a:extLst>
          </p:cNvPr>
          <p:cNvSpPr>
            <a:spLocks noGrp="1"/>
          </p:cNvSpPr>
          <p:nvPr>
            <p:ph sz="half" idx="2"/>
          </p:nvPr>
        </p:nvSpPr>
        <p:spPr>
          <a:xfrm>
            <a:off x="4648200" y="1203157"/>
            <a:ext cx="4038600" cy="4283242"/>
          </a:xfrm>
        </p:spPr>
        <p:txBody>
          <a:bodyPr/>
          <a:lstStyle/>
          <a:p>
            <a:pPr marL="0" indent="0">
              <a:buNone/>
            </a:pPr>
            <a:r>
              <a:rPr lang="en-US" b="1" u="sng" dirty="0"/>
              <a:t>Definitions:</a:t>
            </a:r>
          </a:p>
          <a:p>
            <a:pPr marL="0" indent="0">
              <a:buNone/>
            </a:pPr>
            <a:r>
              <a:rPr lang="en-US" sz="1200" dirty="0"/>
              <a:t>Attracting and involving appropriate individuals in the implementation and use of the intervention through a combined strategy of social marketing, education, role modeling, training and other similar activities</a:t>
            </a:r>
          </a:p>
          <a:p>
            <a:pPr marL="0" indent="0">
              <a:buNone/>
            </a:pPr>
            <a:endParaRPr lang="en-US" sz="1200" dirty="0"/>
          </a:p>
          <a:p>
            <a:pPr marL="0" indent="0">
              <a:buNone/>
            </a:pPr>
            <a:r>
              <a:rPr lang="en-US" sz="1200" dirty="0"/>
              <a:t>Quantitative and qualitative feedback about the progress and quality of implementation accompanied with regular personal and team debriefing about progress and experience</a:t>
            </a:r>
          </a:p>
          <a:p>
            <a:pPr marL="0" indent="0">
              <a:buNone/>
            </a:pPr>
            <a:endParaRPr lang="en-US" sz="1200" dirty="0"/>
          </a:p>
          <a:p>
            <a:pPr marL="0" indent="0">
              <a:buNone/>
            </a:pPr>
            <a:r>
              <a:rPr lang="en-US" sz="1200" dirty="0"/>
              <a:t>Carrying out or accomplishing the implementation according to plan </a:t>
            </a:r>
          </a:p>
          <a:p>
            <a:pPr marL="0" indent="0">
              <a:buNone/>
            </a:pPr>
            <a:endParaRPr lang="en-US" sz="1200" dirty="0"/>
          </a:p>
          <a:p>
            <a:pPr marL="0" indent="0">
              <a:buNone/>
            </a:pPr>
            <a:r>
              <a:rPr lang="en-US" sz="1200" dirty="0"/>
              <a:t>The degree to which a scheme or method of behavior and tasks for implementing an intervention are developed in advance and the quality of those schemes or methods</a:t>
            </a:r>
          </a:p>
          <a:p>
            <a:pPr marL="0" indent="0">
              <a:buNone/>
            </a:pPr>
            <a:endParaRPr lang="en-US" sz="1200" dirty="0"/>
          </a:p>
        </p:txBody>
      </p:sp>
      <p:sp>
        <p:nvSpPr>
          <p:cNvPr id="3" name="Content Placeholder 2">
            <a:extLst>
              <a:ext uri="{FF2B5EF4-FFF2-40B4-BE49-F238E27FC236}">
                <a16:creationId xmlns:a16="http://schemas.microsoft.com/office/drawing/2014/main" id="{FA3FD46F-3648-4693-9381-665814A6F3F7}"/>
              </a:ext>
            </a:extLst>
          </p:cNvPr>
          <p:cNvSpPr>
            <a:spLocks noGrp="1"/>
          </p:cNvSpPr>
          <p:nvPr>
            <p:ph sz="half" idx="1"/>
          </p:nvPr>
        </p:nvSpPr>
        <p:spPr>
          <a:xfrm>
            <a:off x="457200" y="1203157"/>
            <a:ext cx="4038600" cy="4283243"/>
          </a:xfrm>
        </p:spPr>
        <p:txBody>
          <a:bodyPr/>
          <a:lstStyle/>
          <a:p>
            <a:pPr marL="0" indent="0">
              <a:buNone/>
            </a:pPr>
            <a:r>
              <a:rPr lang="en-US" b="1" u="sng" dirty="0"/>
              <a:t>Words:</a:t>
            </a:r>
          </a:p>
          <a:p>
            <a:pPr marL="0" indent="0">
              <a:lnSpc>
                <a:spcPct val="150000"/>
              </a:lnSpc>
              <a:buNone/>
            </a:pPr>
            <a:r>
              <a:rPr lang="en-US" dirty="0"/>
              <a:t>Planning</a:t>
            </a:r>
          </a:p>
          <a:p>
            <a:pPr marL="0" indent="0">
              <a:lnSpc>
                <a:spcPct val="150000"/>
              </a:lnSpc>
              <a:buNone/>
            </a:pPr>
            <a:r>
              <a:rPr lang="en-US" dirty="0"/>
              <a:t>Engaging</a:t>
            </a:r>
          </a:p>
          <a:p>
            <a:pPr marL="0" indent="0">
              <a:lnSpc>
                <a:spcPct val="150000"/>
              </a:lnSpc>
              <a:buNone/>
            </a:pPr>
            <a:r>
              <a:rPr lang="en-US" dirty="0"/>
              <a:t>Executing</a:t>
            </a:r>
          </a:p>
          <a:p>
            <a:pPr marL="0" indent="0">
              <a:buNone/>
            </a:pPr>
            <a:r>
              <a:rPr lang="en-US" dirty="0"/>
              <a:t>Reflecting and Evaluating</a:t>
            </a:r>
          </a:p>
        </p:txBody>
      </p:sp>
      <p:sp>
        <p:nvSpPr>
          <p:cNvPr id="2" name="Title 1">
            <a:extLst>
              <a:ext uri="{FF2B5EF4-FFF2-40B4-BE49-F238E27FC236}">
                <a16:creationId xmlns:a16="http://schemas.microsoft.com/office/drawing/2014/main" id="{B5B42AA0-5DD8-4306-8DEA-7189C914F80E}"/>
              </a:ext>
            </a:extLst>
          </p:cNvPr>
          <p:cNvSpPr>
            <a:spLocks noGrp="1"/>
          </p:cNvSpPr>
          <p:nvPr>
            <p:ph type="title"/>
          </p:nvPr>
        </p:nvSpPr>
        <p:spPr>
          <a:xfrm>
            <a:off x="457200" y="130780"/>
            <a:ext cx="8229600" cy="1143000"/>
          </a:xfrm>
        </p:spPr>
        <p:txBody>
          <a:bodyPr>
            <a:normAutofit/>
          </a:bodyPr>
          <a:lstStyle/>
          <a:p>
            <a:r>
              <a:rPr lang="en-US" sz="3600" dirty="0"/>
              <a:t>Match the word to its definition</a:t>
            </a:r>
          </a:p>
        </p:txBody>
      </p:sp>
    </p:spTree>
    <p:extLst>
      <p:ext uri="{BB962C8B-B14F-4D97-AF65-F5344CB8AC3E}">
        <p14:creationId xmlns:p14="http://schemas.microsoft.com/office/powerpoint/2010/main" val="274154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EB28F9-B48C-AF4E-A57B-7250B34E5E23}"/>
              </a:ext>
            </a:extLst>
          </p:cNvPr>
          <p:cNvSpPr txBox="1"/>
          <p:nvPr/>
        </p:nvSpPr>
        <p:spPr>
          <a:xfrm>
            <a:off x="7958366" y="5293967"/>
            <a:ext cx="1255044" cy="254044"/>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Allen et al., 2020 </a:t>
            </a:r>
            <a:endParaRPr lang="en-US" dirty="0"/>
          </a:p>
        </p:txBody>
      </p:sp>
      <p:sp>
        <p:nvSpPr>
          <p:cNvPr id="5" name="Down Arrow 4">
            <a:extLst>
              <a:ext uri="{FF2B5EF4-FFF2-40B4-BE49-F238E27FC236}">
                <a16:creationId xmlns:a16="http://schemas.microsoft.com/office/drawing/2014/main" id="{985DDF7C-6ED4-0C44-A426-072C025C320A}"/>
              </a:ext>
              <a:ext uri="{C183D7F6-B498-43B3-948B-1728B52AA6E4}">
                <adec:decorative xmlns:adec="http://schemas.microsoft.com/office/drawing/2017/decorative" val="1"/>
              </a:ext>
            </a:extLst>
          </p:cNvPr>
          <p:cNvSpPr/>
          <p:nvPr/>
        </p:nvSpPr>
        <p:spPr>
          <a:xfrm flipV="1">
            <a:off x="8480269" y="2278833"/>
            <a:ext cx="407872" cy="1900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3" name="Content Placeholder 2">
            <a:extLst>
              <a:ext uri="{FF2B5EF4-FFF2-40B4-BE49-F238E27FC236}">
                <a16:creationId xmlns:a16="http://schemas.microsoft.com/office/drawing/2014/main" id="{CE8F5255-676D-5147-94DB-7BC0BF3EAAFD}"/>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b="1" dirty="0">
                <a:solidFill>
                  <a:srgbClr val="0097DA"/>
                </a:solidFill>
              </a:rPr>
              <a:t>Process </a:t>
            </a:r>
            <a:r>
              <a:rPr lang="en-US" sz="2400" b="1" i="1" dirty="0">
                <a:solidFill>
                  <a:srgbClr val="0097DA"/>
                </a:solidFill>
              </a:rPr>
              <a:t>– </a:t>
            </a:r>
            <a:r>
              <a:rPr lang="en-US" sz="2400" b="1" dirty="0">
                <a:solidFill>
                  <a:srgbClr val="0097DA"/>
                </a:solidFill>
              </a:rPr>
              <a:t>Planning</a:t>
            </a:r>
            <a:endParaRPr lang="en-US" b="1" dirty="0">
              <a:solidFill>
                <a:srgbClr val="0097DA"/>
              </a:solidFill>
            </a:endParaRPr>
          </a:p>
          <a:p>
            <a:pPr marL="0" indent="0">
              <a:spcAft>
                <a:spcPts val="1000"/>
              </a:spcAft>
              <a:buNone/>
            </a:pPr>
            <a:endParaRPr lang="en-US" sz="2400" b="1" dirty="0">
              <a:solidFill>
                <a:srgbClr val="0097DA"/>
              </a:solidFill>
            </a:endParaRPr>
          </a:p>
          <a:p>
            <a:pPr marL="0" indent="0">
              <a:lnSpc>
                <a:spcPct val="114999"/>
              </a:lnSpc>
              <a:spcAft>
                <a:spcPts val="1000"/>
              </a:spcAft>
              <a:buNone/>
            </a:pPr>
            <a:r>
              <a:rPr lang="en-US" sz="2400" dirty="0"/>
              <a:t>“We took a lot of time on the front end to plan the process steps and the flow. And we tweaked it as we’ve gone along, but we didn’t go live until we got all our ducks in a row.”                                        </a:t>
            </a:r>
          </a:p>
          <a:p>
            <a:pPr marL="0" indent="0" algn="r">
              <a:lnSpc>
                <a:spcPct val="114999"/>
              </a:lnSpc>
              <a:spcAft>
                <a:spcPts val="1000"/>
              </a:spcAft>
              <a:buNone/>
            </a:pPr>
            <a:r>
              <a:rPr lang="en-US" sz="2400" i="1" dirty="0"/>
              <a:t>– Imaging Manager </a:t>
            </a:r>
            <a:endParaRPr lang="en-US" sz="1850" i="1" dirty="0"/>
          </a:p>
        </p:txBody>
      </p:sp>
      <p:sp>
        <p:nvSpPr>
          <p:cNvPr id="2" name="Title 1">
            <a:extLst>
              <a:ext uri="{FF2B5EF4-FFF2-40B4-BE49-F238E27FC236}">
                <a16:creationId xmlns:a16="http://schemas.microsoft.com/office/drawing/2014/main" id="{1091D322-97C4-044F-90A3-888F54033FFC}"/>
              </a:ext>
            </a:extLst>
          </p:cNvPr>
          <p:cNvSpPr>
            <a:spLocks noGrp="1"/>
          </p:cNvSpPr>
          <p:nvPr>
            <p:ph type="title"/>
          </p:nvPr>
        </p:nvSpPr>
        <p:spPr>
          <a:xfrm>
            <a:off x="457199" y="304800"/>
            <a:ext cx="8430941" cy="11430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Case Example: Lung Cancer Screening</a:t>
            </a:r>
          </a:p>
        </p:txBody>
      </p:sp>
    </p:spTree>
    <p:extLst>
      <p:ext uri="{BB962C8B-B14F-4D97-AF65-F5344CB8AC3E}">
        <p14:creationId xmlns:p14="http://schemas.microsoft.com/office/powerpoint/2010/main" val="373380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lstStyle/>
          <a:p>
            <a:pPr marL="714375" lvl="1" indent="-457200">
              <a:lnSpc>
                <a:spcPct val="150000"/>
              </a:lnSpc>
              <a:spcBef>
                <a:spcPts val="0"/>
              </a:spcBef>
              <a:spcAft>
                <a:spcPts val="200"/>
              </a:spcAft>
              <a:buAutoNum type="arabicPeriod"/>
            </a:pPr>
            <a:r>
              <a:rPr lang="en-US" sz="2400" dirty="0">
                <a:solidFill>
                  <a:schemeClr val="tx1"/>
                </a:solidFill>
                <a:ea typeface="+mn-lt"/>
                <a:cs typeface="+mn-lt"/>
              </a:rPr>
              <a:t>Introduce how context is related to focusing on a problem</a:t>
            </a:r>
            <a:endParaRPr lang="en-US" sz="1550" dirty="0">
              <a:solidFill>
                <a:schemeClr val="tx1"/>
              </a:solidFill>
              <a:cs typeface="Arial"/>
            </a:endParaRPr>
          </a:p>
          <a:p>
            <a:pPr marL="714375" lvl="1" indent="-457200">
              <a:lnSpc>
                <a:spcPct val="150000"/>
              </a:lnSpc>
              <a:spcBef>
                <a:spcPts val="0"/>
              </a:spcBef>
              <a:spcAft>
                <a:spcPts val="200"/>
              </a:spcAft>
              <a:buAutoNum type="arabicPeriod"/>
            </a:pPr>
            <a:r>
              <a:rPr lang="en-US" sz="2400" dirty="0">
                <a:solidFill>
                  <a:schemeClr val="tx1"/>
                </a:solidFill>
                <a:ea typeface="+mn-lt"/>
                <a:cs typeface="+mn-lt"/>
              </a:rPr>
              <a:t>Explore a tool for assessing context</a:t>
            </a:r>
          </a:p>
          <a:p>
            <a:pPr marL="714375" lvl="1" indent="-457200">
              <a:lnSpc>
                <a:spcPct val="150000"/>
              </a:lnSpc>
              <a:spcBef>
                <a:spcPts val="0"/>
              </a:spcBef>
              <a:spcAft>
                <a:spcPts val="200"/>
              </a:spcAft>
              <a:buAutoNum type="arabicPeriod"/>
            </a:pPr>
            <a:r>
              <a:rPr lang="en-US" sz="2400" dirty="0">
                <a:solidFill>
                  <a:schemeClr val="tx1"/>
                </a:solidFill>
                <a:ea typeface="+mn-lt"/>
                <a:cs typeface="+mn-lt"/>
              </a:rPr>
              <a:t>Prepare to analyze fit of Evidence-Based Intervention (EBI)</a:t>
            </a:r>
          </a:p>
        </p:txBody>
      </p:sp>
      <p:pic>
        <p:nvPicPr>
          <p:cNvPr id="5" name="Picture 5">
            <a:extLst>
              <a:ext uri="{FF2B5EF4-FFF2-40B4-BE49-F238E27FC236}">
                <a16:creationId xmlns:a16="http://schemas.microsoft.com/office/drawing/2014/main" id="{7C111C62-D77A-4D8E-9DFD-8BDEE73DE64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1557337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10DFD5-505D-554D-B085-8406C9AC1CDC}"/>
              </a:ext>
            </a:extLst>
          </p:cNvPr>
          <p:cNvSpPr txBox="1"/>
          <p:nvPr/>
        </p:nvSpPr>
        <p:spPr>
          <a:xfrm>
            <a:off x="7836571" y="5288186"/>
            <a:ext cx="1342742"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Allen et al., 2020</a:t>
            </a:r>
            <a:endParaRPr lang="en-US" dirty="0">
              <a:solidFill>
                <a:schemeClr val="bg1">
                  <a:lumMod val="65000"/>
                </a:schemeClr>
              </a:solidFill>
            </a:endParaRPr>
          </a:p>
        </p:txBody>
      </p:sp>
      <p:sp>
        <p:nvSpPr>
          <p:cNvPr id="5" name="Down Arrow 4">
            <a:extLst>
              <a:ext uri="{FF2B5EF4-FFF2-40B4-BE49-F238E27FC236}">
                <a16:creationId xmlns:a16="http://schemas.microsoft.com/office/drawing/2014/main" id="{8F75B6E8-344B-6042-AB5E-1C00A28BD8CE}"/>
              </a:ext>
              <a:ext uri="{C183D7F6-B498-43B3-948B-1728B52AA6E4}">
                <adec:decorative xmlns:adec="http://schemas.microsoft.com/office/drawing/2017/decorative" val="1"/>
              </a:ext>
            </a:extLst>
          </p:cNvPr>
          <p:cNvSpPr/>
          <p:nvPr/>
        </p:nvSpPr>
        <p:spPr>
          <a:xfrm>
            <a:off x="8525698" y="2323424"/>
            <a:ext cx="388197" cy="1910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3" name="Content Placeholder 2">
            <a:extLst>
              <a:ext uri="{FF2B5EF4-FFF2-40B4-BE49-F238E27FC236}">
                <a16:creationId xmlns:a16="http://schemas.microsoft.com/office/drawing/2014/main" id="{ABC46C2D-4AE9-194E-BAFB-2350CBDB6DC2}"/>
              </a:ext>
            </a:extLst>
          </p:cNvPr>
          <p:cNvSpPr>
            <a:spLocks noGrp="1"/>
          </p:cNvSpPr>
          <p:nvPr>
            <p:ph idx="1"/>
          </p:nvPr>
        </p:nvSpPr>
        <p:spPr>
          <a:xfrm>
            <a:off x="457200" y="1600201"/>
            <a:ext cx="8019125" cy="3798307"/>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b="1" dirty="0">
                <a:solidFill>
                  <a:srgbClr val="0097DA"/>
                </a:solidFill>
              </a:rPr>
              <a:t>Process </a:t>
            </a:r>
            <a:r>
              <a:rPr lang="en-US" sz="2400" b="1" i="1" dirty="0">
                <a:solidFill>
                  <a:srgbClr val="0097DA"/>
                </a:solidFill>
              </a:rPr>
              <a:t>– </a:t>
            </a:r>
            <a:r>
              <a:rPr lang="en-US" sz="2400" b="1" dirty="0">
                <a:solidFill>
                  <a:srgbClr val="0097DA"/>
                </a:solidFill>
              </a:rPr>
              <a:t>Planning</a:t>
            </a:r>
            <a:endParaRPr lang="en-US" dirty="0"/>
          </a:p>
          <a:p>
            <a:pPr marL="0" indent="0">
              <a:buNone/>
            </a:pPr>
            <a:endParaRPr lang="en-US" sz="2400" b="1" dirty="0">
              <a:solidFill>
                <a:srgbClr val="0097DA"/>
              </a:solidFill>
            </a:endParaRPr>
          </a:p>
          <a:p>
            <a:pPr marL="0" indent="0">
              <a:lnSpc>
                <a:spcPct val="114999"/>
              </a:lnSpc>
              <a:buNone/>
            </a:pPr>
            <a:r>
              <a:rPr lang="en-US" sz="2400" dirty="0"/>
              <a:t>“I think that may have been one part that was left out of the training, because I think a lot of the staff felt like … are we trained? So how do we really do it? How could it look?”  				</a:t>
            </a:r>
            <a:endParaRPr lang="en-US" sz="1850" i="1" dirty="0"/>
          </a:p>
          <a:p>
            <a:pPr marL="0" indent="0" algn="r">
              <a:lnSpc>
                <a:spcPct val="114999"/>
              </a:lnSpc>
              <a:spcAft>
                <a:spcPts val="1000"/>
              </a:spcAft>
              <a:buNone/>
            </a:pPr>
            <a:r>
              <a:rPr lang="en-US" sz="2400" i="1" dirty="0"/>
              <a:t>– Primary Care Physician</a:t>
            </a:r>
            <a:endParaRPr lang="en-US" sz="1850" i="1" dirty="0"/>
          </a:p>
        </p:txBody>
      </p:sp>
      <p:sp>
        <p:nvSpPr>
          <p:cNvPr id="2" name="Title 1">
            <a:extLst>
              <a:ext uri="{FF2B5EF4-FFF2-40B4-BE49-F238E27FC236}">
                <a16:creationId xmlns:a16="http://schemas.microsoft.com/office/drawing/2014/main" id="{546A3A2D-AFC7-D246-B580-A5E4343AA72D}"/>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Case Example: Lung Cancer Screening</a:t>
            </a:r>
          </a:p>
        </p:txBody>
      </p:sp>
    </p:spTree>
    <p:extLst>
      <p:ext uri="{BB962C8B-B14F-4D97-AF65-F5344CB8AC3E}">
        <p14:creationId xmlns:p14="http://schemas.microsoft.com/office/powerpoint/2010/main" val="2129424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depicting a to do list that says &quot;deep breath&quot; four times">
            <a:extLst>
              <a:ext uri="{FF2B5EF4-FFF2-40B4-BE49-F238E27FC236}">
                <a16:creationId xmlns:a16="http://schemas.microsoft.com/office/drawing/2014/main" id="{47C43F10-01A8-5149-BF8B-BFDE252B617F}"/>
              </a:ext>
            </a:extLst>
          </p:cNvPr>
          <p:cNvPicPr>
            <a:picLocks noChangeAspect="1"/>
          </p:cNvPicPr>
          <p:nvPr/>
        </p:nvPicPr>
        <p:blipFill>
          <a:blip r:embed="rId3"/>
          <a:stretch>
            <a:fillRect/>
          </a:stretch>
        </p:blipFill>
        <p:spPr>
          <a:xfrm>
            <a:off x="310920" y="883532"/>
            <a:ext cx="4166128" cy="4166128"/>
          </a:xfrm>
          <a:prstGeom prst="rect">
            <a:avLst/>
          </a:prstGeom>
        </p:spPr>
      </p:pic>
      <p:pic>
        <p:nvPicPr>
          <p:cNvPr id="5" name="Picture 4" descr="Image depicting there individuals thinking in front of the computer">
            <a:extLst>
              <a:ext uri="{FF2B5EF4-FFF2-40B4-BE49-F238E27FC236}">
                <a16:creationId xmlns:a16="http://schemas.microsoft.com/office/drawing/2014/main" id="{A5ABFAA9-CEBE-644A-91FC-3766C112C57B}"/>
              </a:ext>
            </a:extLst>
          </p:cNvPr>
          <p:cNvPicPr>
            <a:picLocks noChangeAspect="1"/>
          </p:cNvPicPr>
          <p:nvPr/>
        </p:nvPicPr>
        <p:blipFill>
          <a:blip r:embed="rId4"/>
          <a:stretch>
            <a:fillRect/>
          </a:stretch>
        </p:blipFill>
        <p:spPr>
          <a:xfrm>
            <a:off x="4648217" y="1528483"/>
            <a:ext cx="4217024" cy="2887731"/>
          </a:xfrm>
          <a:prstGeom prst="rect">
            <a:avLst/>
          </a:prstGeom>
        </p:spPr>
      </p:pic>
      <p:sp>
        <p:nvSpPr>
          <p:cNvPr id="2" name="Title 1" hidden="1">
            <a:extLst>
              <a:ext uri="{FF2B5EF4-FFF2-40B4-BE49-F238E27FC236}">
                <a16:creationId xmlns:a16="http://schemas.microsoft.com/office/drawing/2014/main" id="{16C75157-6BEB-170A-4DAA-C0C495A36E7C}"/>
              </a:ext>
            </a:extLst>
          </p:cNvPr>
          <p:cNvSpPr>
            <a:spLocks noGrp="1"/>
          </p:cNvSpPr>
          <p:nvPr>
            <p:ph type="title"/>
          </p:nvPr>
        </p:nvSpPr>
        <p:spPr/>
        <p:txBody>
          <a:bodyPr/>
          <a:lstStyle/>
          <a:p>
            <a:r>
              <a:rPr lang="en-US" dirty="0"/>
              <a:t>To do</a:t>
            </a:r>
          </a:p>
        </p:txBody>
      </p:sp>
    </p:spTree>
    <p:extLst>
      <p:ext uri="{BB962C8B-B14F-4D97-AF65-F5344CB8AC3E}">
        <p14:creationId xmlns:p14="http://schemas.microsoft.com/office/powerpoint/2010/main" val="3735122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lstStyle/>
          <a:p>
            <a:pPr marL="714375" lvl="1" indent="-457200">
              <a:lnSpc>
                <a:spcPct val="150000"/>
              </a:lnSpc>
              <a:spcBef>
                <a:spcPts val="0"/>
              </a:spcBef>
              <a:spcAft>
                <a:spcPts val="200"/>
              </a:spcAft>
              <a:buAutoNum type="arabicPeriod"/>
            </a:pPr>
            <a:r>
              <a:rPr lang="en-US" sz="2400" dirty="0">
                <a:ea typeface="+mn-lt"/>
                <a:cs typeface="+mn-lt"/>
              </a:rPr>
              <a:t>Introduce how context is related to focusing on a problem</a:t>
            </a:r>
            <a:endParaRPr lang="en-US" sz="1550" dirty="0">
              <a:solidFill>
                <a:schemeClr val="tx1"/>
              </a:solidFill>
              <a:cs typeface="Arial"/>
            </a:endParaRPr>
          </a:p>
          <a:p>
            <a:pPr marL="714375" lvl="1" indent="-457200">
              <a:lnSpc>
                <a:spcPct val="150000"/>
              </a:lnSpc>
              <a:spcBef>
                <a:spcPts val="0"/>
              </a:spcBef>
              <a:spcAft>
                <a:spcPts val="200"/>
              </a:spcAft>
              <a:buAutoNum type="arabicPeriod"/>
            </a:pPr>
            <a:r>
              <a:rPr lang="en-US" sz="2400" dirty="0">
                <a:ea typeface="+mn-lt"/>
                <a:cs typeface="+mn-lt"/>
              </a:rPr>
              <a:t>Explore a tool for assessing context</a:t>
            </a:r>
          </a:p>
          <a:p>
            <a:pPr marL="714375" lvl="1" indent="-457200">
              <a:lnSpc>
                <a:spcPct val="150000"/>
              </a:lnSpc>
              <a:spcBef>
                <a:spcPts val="0"/>
              </a:spcBef>
              <a:spcAft>
                <a:spcPts val="200"/>
              </a:spcAft>
              <a:buAutoNum type="arabicPeriod"/>
            </a:pPr>
            <a:r>
              <a:rPr lang="en-US" sz="2400" b="1" dirty="0">
                <a:solidFill>
                  <a:srgbClr val="0097DA"/>
                </a:solidFill>
                <a:ea typeface="+mn-lt"/>
                <a:cs typeface="+mn-lt"/>
              </a:rPr>
              <a:t>Prepare to analyze fit of EBI</a:t>
            </a:r>
          </a:p>
          <a:p>
            <a:pPr marL="714375" lvl="1" indent="-457200">
              <a:lnSpc>
                <a:spcPct val="150000"/>
              </a:lnSpc>
              <a:spcBef>
                <a:spcPts val="0"/>
              </a:spcBef>
              <a:spcAft>
                <a:spcPts val="200"/>
              </a:spcAft>
              <a:buAutoNum type="arabicPeriod"/>
            </a:pPr>
            <a:r>
              <a:rPr lang="en-US" sz="2400" dirty="0">
                <a:ea typeface="+mn-lt"/>
                <a:cs typeface="+mn-lt"/>
              </a:rPr>
              <a:t>Team Huddle: Mapping your context </a:t>
            </a:r>
            <a:endParaRPr lang="en-US" sz="2400" dirty="0">
              <a:solidFill>
                <a:srgbClr val="404040"/>
              </a:solidFill>
              <a:cs typeface="Arial"/>
            </a:endParaRPr>
          </a:p>
        </p:txBody>
      </p:sp>
      <p:pic>
        <p:nvPicPr>
          <p:cNvPr id="5" name="Picture 5">
            <a:extLst>
              <a:ext uri="{FF2B5EF4-FFF2-40B4-BE49-F238E27FC236}">
                <a16:creationId xmlns:a16="http://schemas.microsoft.com/office/drawing/2014/main" id="{7C111C62-D77A-4D8E-9DFD-8BDEE73DE64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1599445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E4E367-F4DD-1C4D-A92F-BB026D1367BA}"/>
              </a:ext>
            </a:extLst>
          </p:cNvPr>
          <p:cNvSpPr txBox="1"/>
          <p:nvPr/>
        </p:nvSpPr>
        <p:spPr>
          <a:xfrm>
            <a:off x="7864878" y="5129265"/>
            <a:ext cx="1464582" cy="615553"/>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Horner et al., 2014</a:t>
            </a:r>
            <a:endParaRPr lang="en-US" dirty="0"/>
          </a:p>
          <a:p>
            <a:r>
              <a:rPr lang="en-US" sz="1000" dirty="0">
                <a:solidFill>
                  <a:schemeClr val="bg1">
                    <a:lumMod val="65000"/>
                  </a:schemeClr>
                </a:solidFill>
              </a:rPr>
              <a:t>Hamilton et al., 2007</a:t>
            </a:r>
          </a:p>
          <a:p>
            <a:pPr algn="r"/>
            <a:endParaRPr lang="en-US" sz="1400" dirty="0">
              <a:solidFill>
                <a:schemeClr val="bg1">
                  <a:lumMod val="65000"/>
                </a:schemeClr>
              </a:solidFill>
            </a:endParaRPr>
          </a:p>
        </p:txBody>
      </p:sp>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spcAft>
                <a:spcPts val="1000"/>
              </a:spcAft>
              <a:buAutoNum type="arabicPeriod"/>
            </a:pPr>
            <a:r>
              <a:rPr lang="en-US" sz="2400" b="1" dirty="0">
                <a:solidFill>
                  <a:srgbClr val="0097DA"/>
                </a:solidFill>
              </a:rPr>
              <a:t>Ensure match</a:t>
            </a:r>
            <a:r>
              <a:rPr lang="en-US" sz="2400" b="1" dirty="0">
                <a:solidFill>
                  <a:schemeClr val="tx2"/>
                </a:solidFill>
              </a:rPr>
              <a:t> </a:t>
            </a:r>
            <a:r>
              <a:rPr lang="en-US" sz="2400" dirty="0">
                <a:solidFill>
                  <a:schemeClr val="tx2"/>
                </a:solidFill>
              </a:rPr>
              <a:t>between EBI and values, needs, skills and resources</a:t>
            </a:r>
          </a:p>
          <a:p>
            <a:pPr marL="885825" lvl="1" indent="-342900">
              <a:spcAft>
                <a:spcPts val="1000"/>
              </a:spcAft>
            </a:pPr>
            <a:r>
              <a:rPr lang="en-US" sz="2400" dirty="0">
                <a:solidFill>
                  <a:schemeClr val="tx2"/>
                </a:solidFill>
              </a:rPr>
              <a:t>Consider stakeholders delivering interventions and patients/ populations of focus</a:t>
            </a:r>
          </a:p>
          <a:p>
            <a:pPr marL="457200" indent="-457200">
              <a:spcAft>
                <a:spcPts val="1000"/>
              </a:spcAft>
              <a:buAutoNum type="arabicPeriod"/>
            </a:pPr>
            <a:r>
              <a:rPr lang="en" sz="2400" b="1" dirty="0">
                <a:solidFill>
                  <a:srgbClr val="0097DA"/>
                </a:solidFill>
                <a:sym typeface="Georgia"/>
              </a:rPr>
              <a:t>Reflect on root causes</a:t>
            </a:r>
            <a:r>
              <a:rPr lang="en" sz="2400" b="1" dirty="0">
                <a:solidFill>
                  <a:schemeClr val="tx2"/>
                </a:solidFill>
                <a:sym typeface="Georgia"/>
              </a:rPr>
              <a:t> </a:t>
            </a:r>
            <a:r>
              <a:rPr lang="en" sz="2400" dirty="0">
                <a:solidFill>
                  <a:schemeClr val="tx2"/>
                </a:solidFill>
                <a:sym typeface="Georgia"/>
              </a:rPr>
              <a:t>to allow barriers and assets to be identified </a:t>
            </a:r>
            <a:endParaRPr lang="en" sz="2400" dirty="0">
              <a:solidFill>
                <a:schemeClr val="tx2"/>
              </a:solidFill>
            </a:endParaRPr>
          </a:p>
          <a:p>
            <a:pPr marL="457200" indent="-457200">
              <a:spcAft>
                <a:spcPts val="1000"/>
              </a:spcAft>
              <a:buAutoNum type="arabicPeriod"/>
            </a:pPr>
            <a:r>
              <a:rPr lang="en" sz="2400" b="1" dirty="0">
                <a:solidFill>
                  <a:srgbClr val="0097DA"/>
                </a:solidFill>
                <a:sym typeface="Georgia"/>
              </a:rPr>
              <a:t>Design tailored strategies</a:t>
            </a:r>
            <a:r>
              <a:rPr lang="en" sz="2400" b="1" dirty="0">
                <a:solidFill>
                  <a:schemeClr val="tx2"/>
                </a:solidFill>
                <a:sym typeface="Georgia"/>
              </a:rPr>
              <a:t> </a:t>
            </a:r>
            <a:r>
              <a:rPr lang="en" sz="2400" dirty="0">
                <a:solidFill>
                  <a:schemeClr val="tx2"/>
                </a:solidFill>
                <a:sym typeface="Georgia"/>
              </a:rPr>
              <a:t>for implementation </a:t>
            </a:r>
          </a:p>
        </p:txBody>
      </p:sp>
      <p:sp>
        <p:nvSpPr>
          <p:cNvPr id="5" name="Title 4">
            <a:extLst>
              <a:ext uri="{FF2B5EF4-FFF2-40B4-BE49-F238E27FC236}">
                <a16:creationId xmlns:a16="http://schemas.microsoft.com/office/drawing/2014/main" id="{A155F1C9-AABD-6F49-8086-709B798BD5D6}"/>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 Reminder: Goals of Contextualization</a:t>
            </a:r>
            <a:endParaRPr lang="en-US" sz="3200" dirty="0"/>
          </a:p>
        </p:txBody>
      </p:sp>
    </p:spTree>
    <p:extLst>
      <p:ext uri="{BB962C8B-B14F-4D97-AF65-F5344CB8AC3E}">
        <p14:creationId xmlns:p14="http://schemas.microsoft.com/office/powerpoint/2010/main" val="2389390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62B877-5ECB-C447-8900-491A10FBBE35}"/>
              </a:ext>
            </a:extLst>
          </p:cNvPr>
          <p:cNvSpPr txBox="1"/>
          <p:nvPr/>
        </p:nvSpPr>
        <p:spPr>
          <a:xfrm>
            <a:off x="7769652" y="5137256"/>
            <a:ext cx="1549763" cy="40011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Ward et al., 2012</a:t>
            </a:r>
            <a:endParaRPr lang="en-US" dirty="0"/>
          </a:p>
          <a:p>
            <a:r>
              <a:rPr lang="en-US" sz="1000" dirty="0">
                <a:solidFill>
                  <a:schemeClr val="bg1">
                    <a:lumMod val="65000"/>
                  </a:schemeClr>
                </a:solidFill>
              </a:rPr>
              <a:t>Rohweder et al., 2017</a:t>
            </a:r>
          </a:p>
        </p:txBody>
      </p:sp>
      <p:sp>
        <p:nvSpPr>
          <p:cNvPr id="4" name="Content Placeholder 3">
            <a:extLst>
              <a:ext uri="{FF2B5EF4-FFF2-40B4-BE49-F238E27FC236}">
                <a16:creationId xmlns:a16="http://schemas.microsoft.com/office/drawing/2014/main" id="{AE016D32-6142-324A-80A9-3AA1D3A27093}"/>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spcAft>
                <a:spcPts val="1000"/>
              </a:spcAft>
              <a:buNone/>
            </a:pPr>
            <a:r>
              <a:rPr lang="en-US" sz="2400" dirty="0"/>
              <a:t>How has our understanding of the problem evolved?   </a:t>
            </a:r>
            <a:endParaRPr lang="en-US" dirty="0"/>
          </a:p>
          <a:p>
            <a:pPr marL="556895" lvl="1" indent="-213995">
              <a:spcAft>
                <a:spcPts val="1000"/>
              </a:spcAft>
            </a:pPr>
            <a:r>
              <a:rPr lang="en-US" sz="2400" dirty="0"/>
              <a:t>What </a:t>
            </a:r>
            <a:r>
              <a:rPr lang="en-US" sz="2400" b="1" dirty="0">
                <a:solidFill>
                  <a:srgbClr val="0097DA"/>
                </a:solidFill>
              </a:rPr>
              <a:t>upstream </a:t>
            </a:r>
            <a:r>
              <a:rPr lang="en-US" sz="2400" dirty="0"/>
              <a:t>causes are better understood?</a:t>
            </a:r>
          </a:p>
          <a:p>
            <a:pPr marL="556895" lvl="1" indent="-213995">
              <a:spcAft>
                <a:spcPts val="1000"/>
              </a:spcAft>
            </a:pPr>
            <a:r>
              <a:rPr lang="en-US" sz="2400" dirty="0"/>
              <a:t>What </a:t>
            </a:r>
            <a:r>
              <a:rPr lang="en-US" sz="2400" b="1" dirty="0">
                <a:solidFill>
                  <a:srgbClr val="0097DA"/>
                </a:solidFill>
              </a:rPr>
              <a:t>assumptions </a:t>
            </a:r>
            <a:r>
              <a:rPr lang="en-US" sz="2400" dirty="0"/>
              <a:t>are we taking for granted?</a:t>
            </a:r>
          </a:p>
          <a:p>
            <a:pPr marL="556895" lvl="1" indent="-213995">
              <a:spcAft>
                <a:spcPts val="1000"/>
              </a:spcAft>
            </a:pPr>
            <a:r>
              <a:rPr lang="en-US" sz="2400" dirty="0"/>
              <a:t>Wh</a:t>
            </a:r>
            <a:r>
              <a:rPr lang="en-US" sz="2400" dirty="0">
                <a:solidFill>
                  <a:schemeClr val="tx2"/>
                </a:solidFill>
              </a:rPr>
              <a:t>at practice-based</a:t>
            </a:r>
            <a:r>
              <a:rPr lang="en-US" sz="2400" dirty="0">
                <a:solidFill>
                  <a:srgbClr val="00B0F0"/>
                </a:solidFill>
              </a:rPr>
              <a:t> </a:t>
            </a:r>
            <a:r>
              <a:rPr lang="en-US" sz="2400" b="1" dirty="0">
                <a:solidFill>
                  <a:srgbClr val="0097DA"/>
                </a:solidFill>
              </a:rPr>
              <a:t>evidence </a:t>
            </a:r>
            <a:r>
              <a:rPr lang="en-US" sz="2400" dirty="0">
                <a:solidFill>
                  <a:schemeClr val="tx1">
                    <a:lumMod val="85000"/>
                    <a:lumOff val="15000"/>
                  </a:schemeClr>
                </a:solidFill>
              </a:rPr>
              <a:t>has been uncovered?</a:t>
            </a:r>
          </a:p>
          <a:p>
            <a:pPr marL="556895" lvl="1" indent="-213995">
              <a:spcAft>
                <a:spcPts val="1000"/>
              </a:spcAft>
            </a:pPr>
            <a:r>
              <a:rPr lang="en-US" sz="2400" dirty="0"/>
              <a:t>Do all stakeholders </a:t>
            </a:r>
            <a:r>
              <a:rPr lang="en-US" sz="2400" b="1" dirty="0">
                <a:solidFill>
                  <a:srgbClr val="0097DA"/>
                </a:solidFill>
              </a:rPr>
              <a:t>agree </a:t>
            </a:r>
            <a:r>
              <a:rPr lang="en-US" sz="2400" dirty="0"/>
              <a:t>on the conclusions of the assessment that will guide the next steps?</a:t>
            </a:r>
          </a:p>
        </p:txBody>
      </p:sp>
      <p:pic>
        <p:nvPicPr>
          <p:cNvPr id="10" name="Picture 10" descr="Engagement icon">
            <a:extLst>
              <a:ext uri="{FF2B5EF4-FFF2-40B4-BE49-F238E27FC236}">
                <a16:creationId xmlns:a16="http://schemas.microsoft.com/office/drawing/2014/main" id="{28DAE934-E634-4C01-8750-C2F9797343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8113" y="201243"/>
            <a:ext cx="965850" cy="1135156"/>
          </a:xfrm>
          <a:prstGeom prst="rect">
            <a:avLst/>
          </a:prstGeom>
        </p:spPr>
      </p:pic>
      <p:pic>
        <p:nvPicPr>
          <p:cNvPr id="9" name="Picture 6" descr="Equity icon">
            <a:extLst>
              <a:ext uri="{FF2B5EF4-FFF2-40B4-BE49-F238E27FC236}">
                <a16:creationId xmlns:a16="http://schemas.microsoft.com/office/drawing/2014/main" id="{548D28A6-CC3D-4C88-9F9E-DE6B7534F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9571" y="201560"/>
            <a:ext cx="1193865" cy="1157908"/>
          </a:xfrm>
          <a:prstGeom prst="rect">
            <a:avLst/>
          </a:prstGeom>
        </p:spPr>
      </p:pic>
      <p:sp>
        <p:nvSpPr>
          <p:cNvPr id="3" name="Title 2">
            <a:extLst>
              <a:ext uri="{FF2B5EF4-FFF2-40B4-BE49-F238E27FC236}">
                <a16:creationId xmlns:a16="http://schemas.microsoft.com/office/drawing/2014/main" id="{A1056ED9-F185-1149-868F-3EA0DFE25302}"/>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Equity Reflection</a:t>
            </a:r>
            <a:endParaRPr lang="en-US" sz="3200" dirty="0"/>
          </a:p>
        </p:txBody>
      </p:sp>
    </p:spTree>
    <p:extLst>
      <p:ext uri="{BB962C8B-B14F-4D97-AF65-F5344CB8AC3E}">
        <p14:creationId xmlns:p14="http://schemas.microsoft.com/office/powerpoint/2010/main" val="1280443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14086B-3960-475B-AA6E-71C9D38C4B20}"/>
              </a:ext>
            </a:extLst>
          </p:cNvPr>
          <p:cNvSpPr>
            <a:spLocks noGrp="1"/>
          </p:cNvSpPr>
          <p:nvPr>
            <p:ph sz="half" idx="2"/>
          </p:nvPr>
        </p:nvSpPr>
        <p:spPr/>
        <p:txBody>
          <a:bodyPr/>
          <a:lstStyle/>
          <a:p>
            <a:pPr marL="0" indent="0">
              <a:lnSpc>
                <a:spcPct val="114999"/>
              </a:lnSpc>
              <a:spcBef>
                <a:spcPts val="0"/>
              </a:spcBef>
              <a:spcAft>
                <a:spcPts val="0"/>
              </a:spcAft>
              <a:buNone/>
            </a:pPr>
            <a:r>
              <a:rPr lang="en-US" sz="2000" b="1" dirty="0">
                <a:solidFill>
                  <a:srgbClr val="0097DA"/>
                </a:solidFill>
                <a:ea typeface="+mn-lt"/>
                <a:cs typeface="+mn-lt"/>
              </a:rPr>
              <a:t>Who?</a:t>
            </a:r>
            <a:endParaRPr lang="en-US" sz="2000" dirty="0">
              <a:solidFill>
                <a:srgbClr val="404040"/>
              </a:solidFill>
              <a:ea typeface="+mn-lt"/>
              <a:cs typeface="+mn-lt"/>
            </a:endParaRPr>
          </a:p>
          <a:p>
            <a:pPr marL="556895" lvl="1" indent="-213995">
              <a:lnSpc>
                <a:spcPct val="114999"/>
              </a:lnSpc>
              <a:spcBef>
                <a:spcPts val="0"/>
              </a:spcBef>
              <a:spcAft>
                <a:spcPts val="0"/>
              </a:spcAft>
            </a:pPr>
            <a:r>
              <a:rPr lang="en-US" sz="2000" dirty="0">
                <a:solidFill>
                  <a:schemeClr val="tx2"/>
                </a:solidFill>
                <a:ea typeface="+mn-lt"/>
                <a:cs typeface="+mn-lt"/>
              </a:rPr>
              <a:t>Involve multiple stakeholders with diverse agendas at many levels</a:t>
            </a:r>
          </a:p>
          <a:p>
            <a:pPr marL="0" indent="0">
              <a:lnSpc>
                <a:spcPct val="114999"/>
              </a:lnSpc>
              <a:spcBef>
                <a:spcPts val="0"/>
              </a:spcBef>
              <a:spcAft>
                <a:spcPts val="0"/>
              </a:spcAft>
              <a:buNone/>
            </a:pPr>
            <a:r>
              <a:rPr lang="en-US" sz="2000" b="1" dirty="0">
                <a:solidFill>
                  <a:srgbClr val="0097DA"/>
                </a:solidFill>
                <a:ea typeface="+mn-lt"/>
                <a:cs typeface="+mn-lt"/>
              </a:rPr>
              <a:t>How?</a:t>
            </a:r>
            <a:endParaRPr lang="en-US" sz="2000" dirty="0">
              <a:solidFill>
                <a:srgbClr val="404040"/>
              </a:solidFill>
              <a:ea typeface="+mn-lt"/>
              <a:cs typeface="+mn-lt"/>
            </a:endParaRPr>
          </a:p>
          <a:p>
            <a:pPr marL="556895" lvl="1" indent="-213995">
              <a:lnSpc>
                <a:spcPct val="114999"/>
              </a:lnSpc>
              <a:spcBef>
                <a:spcPts val="0"/>
              </a:spcBef>
              <a:spcAft>
                <a:spcPts val="0"/>
              </a:spcAft>
            </a:pPr>
            <a:r>
              <a:rPr lang="en-US" sz="2000" dirty="0">
                <a:solidFill>
                  <a:schemeClr val="tx2"/>
                </a:solidFill>
                <a:ea typeface="+mn-lt"/>
                <a:cs typeface="+mn-lt"/>
              </a:rPr>
              <a:t>Narrow goals based on readiness, power dynamics, data, context and fit</a:t>
            </a:r>
          </a:p>
          <a:p>
            <a:pPr marL="556895" lvl="1" indent="-213995">
              <a:lnSpc>
                <a:spcPct val="114999"/>
              </a:lnSpc>
              <a:spcBef>
                <a:spcPts val="0"/>
              </a:spcBef>
              <a:spcAft>
                <a:spcPts val="0"/>
              </a:spcAft>
            </a:pPr>
            <a:r>
              <a:rPr lang="en-US" sz="2000" dirty="0">
                <a:solidFill>
                  <a:schemeClr val="tx2"/>
                </a:solidFill>
                <a:ea typeface="+mn-lt"/>
                <a:cs typeface="+mn-lt"/>
              </a:rPr>
              <a:t>Use methods to gather feedback from multiple levels</a:t>
            </a:r>
          </a:p>
        </p:txBody>
      </p:sp>
      <p:sp>
        <p:nvSpPr>
          <p:cNvPr id="3" name="Content Placeholder 2">
            <a:extLst>
              <a:ext uri="{FF2B5EF4-FFF2-40B4-BE49-F238E27FC236}">
                <a16:creationId xmlns:a16="http://schemas.microsoft.com/office/drawing/2014/main" id="{D15C054D-C8C1-8F48-A86B-EF7FFF5F1E36}"/>
              </a:ext>
            </a:extLst>
          </p:cNvPr>
          <p:cNvSpPr>
            <a:spLocks noGrp="1"/>
          </p:cNvSpPr>
          <p:nvPr>
            <p:ph sz="half"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buNone/>
            </a:pPr>
            <a:r>
              <a:rPr lang="en-US" sz="2000" b="1" dirty="0">
                <a:solidFill>
                  <a:srgbClr val="0097DA"/>
                </a:solidFill>
              </a:rPr>
              <a:t>Why?</a:t>
            </a:r>
          </a:p>
          <a:p>
            <a:pPr marL="556895" lvl="1" indent="-213995">
              <a:lnSpc>
                <a:spcPct val="114999"/>
              </a:lnSpc>
              <a:spcAft>
                <a:spcPts val="1000"/>
              </a:spcAft>
            </a:pPr>
            <a:r>
              <a:rPr lang="en-US" sz="2000" dirty="0"/>
              <a:t>Encourage a shared purpose</a:t>
            </a:r>
          </a:p>
          <a:p>
            <a:pPr marL="0" indent="0">
              <a:lnSpc>
                <a:spcPct val="114999"/>
              </a:lnSpc>
              <a:buNone/>
            </a:pPr>
            <a:r>
              <a:rPr lang="en-US" sz="2000" b="1" dirty="0">
                <a:solidFill>
                  <a:srgbClr val="0097DA"/>
                </a:solidFill>
              </a:rPr>
              <a:t>When?</a:t>
            </a:r>
          </a:p>
          <a:p>
            <a:pPr marL="556895" lvl="1" indent="-213995">
              <a:lnSpc>
                <a:spcPct val="114999"/>
              </a:lnSpc>
              <a:spcAft>
                <a:spcPts val="1000"/>
              </a:spcAft>
            </a:pPr>
            <a:r>
              <a:rPr lang="en-US" sz="2000" dirty="0"/>
              <a:t>Prioritize after a contextual assessment in terms of which gaps/problems to focus on </a:t>
            </a:r>
          </a:p>
          <a:p>
            <a:pPr marL="0" indent="0">
              <a:lnSpc>
                <a:spcPct val="114999"/>
              </a:lnSpc>
              <a:buNone/>
            </a:pPr>
            <a:endParaRPr lang="en-US" sz="2000" dirty="0"/>
          </a:p>
        </p:txBody>
      </p:sp>
      <p:sp>
        <p:nvSpPr>
          <p:cNvPr id="5" name="Title 4">
            <a:extLst>
              <a:ext uri="{FF2B5EF4-FFF2-40B4-BE49-F238E27FC236}">
                <a16:creationId xmlns:a16="http://schemas.microsoft.com/office/drawing/2014/main" id="{A94167CF-40AB-C64B-8976-E695C2730804}"/>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Support Stakeholders in Prioritizing Needs and Opportunities</a:t>
            </a:r>
            <a:endParaRPr lang="en-US" dirty="0"/>
          </a:p>
        </p:txBody>
      </p:sp>
    </p:spTree>
    <p:extLst>
      <p:ext uri="{BB962C8B-B14F-4D97-AF65-F5344CB8AC3E}">
        <p14:creationId xmlns:p14="http://schemas.microsoft.com/office/powerpoint/2010/main" val="160668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depicting a pharmacist working">
            <a:extLst>
              <a:ext uri="{FF2B5EF4-FFF2-40B4-BE49-F238E27FC236}">
                <a16:creationId xmlns:a16="http://schemas.microsoft.com/office/drawing/2014/main" id="{BC6A90F6-F3E4-46F5-A43F-902EFCA906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7341" y="3571964"/>
            <a:ext cx="1511617" cy="1510669"/>
          </a:xfrm>
          <a:prstGeom prst="rect">
            <a:avLst/>
          </a:prstGeom>
        </p:spPr>
      </p:pic>
      <p:sp>
        <p:nvSpPr>
          <p:cNvPr id="3" name="Content Placeholder 2">
            <a:extLst>
              <a:ext uri="{FF2B5EF4-FFF2-40B4-BE49-F238E27FC236}">
                <a16:creationId xmlns:a16="http://schemas.microsoft.com/office/drawing/2014/main" id="{28D47E1B-3AD0-EA4C-A7DC-66F8E86A0DB0}"/>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indent="-342900">
              <a:spcAft>
                <a:spcPts val="1000"/>
              </a:spcAft>
            </a:pPr>
            <a:r>
              <a:rPr lang="en-US" sz="2400" dirty="0"/>
              <a:t>Inequities across neighborhoods in large urban areas</a:t>
            </a:r>
            <a:endParaRPr lang="en-US" dirty="0"/>
          </a:p>
          <a:p>
            <a:pPr marL="342900" indent="-342900">
              <a:spcAft>
                <a:spcPts val="1000"/>
              </a:spcAft>
            </a:pPr>
            <a:r>
              <a:rPr lang="en-US" sz="2400" dirty="0"/>
              <a:t>Colorectal cancer screening rates are 48% in Ward 7</a:t>
            </a:r>
          </a:p>
          <a:p>
            <a:pPr marL="342900" indent="-342900">
              <a:spcAft>
                <a:spcPts val="1000"/>
              </a:spcAft>
            </a:pPr>
            <a:r>
              <a:rPr lang="en-US" sz="2400" dirty="0"/>
              <a:t>Community input shows the need for a focus on more </a:t>
            </a:r>
            <a:r>
              <a:rPr lang="en-US" sz="2400" b="1" dirty="0">
                <a:solidFill>
                  <a:srgbClr val="0097DA"/>
                </a:solidFill>
              </a:rPr>
              <a:t>accessible EBIs</a:t>
            </a:r>
            <a:r>
              <a:rPr lang="en-US" sz="2400" dirty="0">
                <a:solidFill>
                  <a:srgbClr val="00B0F0"/>
                </a:solidFill>
              </a:rPr>
              <a:t> </a:t>
            </a:r>
            <a:r>
              <a:rPr lang="en-US" sz="2400" dirty="0"/>
              <a:t>for screening</a:t>
            </a:r>
          </a:p>
          <a:p>
            <a:pPr lvl="8">
              <a:spcBef>
                <a:spcPts val="2000"/>
              </a:spcBef>
              <a:spcAft>
                <a:spcPts val="1000"/>
              </a:spcAft>
            </a:pPr>
            <a:r>
              <a:rPr lang="en-US" sz="2400" dirty="0"/>
              <a:t>Implementing FLU-FIT program at a more accessible location such as a pharmacy could help</a:t>
            </a:r>
            <a:endParaRPr lang="en-US" dirty="0"/>
          </a:p>
        </p:txBody>
      </p:sp>
      <p:pic>
        <p:nvPicPr>
          <p:cNvPr id="4" name="Picture 5">
            <a:extLst>
              <a:ext uri="{FF2B5EF4-FFF2-40B4-BE49-F238E27FC236}">
                <a16:creationId xmlns:a16="http://schemas.microsoft.com/office/drawing/2014/main" id="{5C7FE3CF-E29A-4ED5-91EF-39D6CCA0482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3316" y="114053"/>
            <a:ext cx="971550" cy="1790700"/>
          </a:xfrm>
          <a:prstGeom prst="rect">
            <a:avLst/>
          </a:prstGeom>
        </p:spPr>
      </p:pic>
      <p:sp>
        <p:nvSpPr>
          <p:cNvPr id="2" name="Title 1">
            <a:extLst>
              <a:ext uri="{FF2B5EF4-FFF2-40B4-BE49-F238E27FC236}">
                <a16:creationId xmlns:a16="http://schemas.microsoft.com/office/drawing/2014/main" id="{4962A394-2C64-074C-A723-68DE6A901A85}"/>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a:t>
            </a:r>
            <a:endParaRPr lang="en-US" sz="3600" dirty="0"/>
          </a:p>
        </p:txBody>
      </p:sp>
    </p:spTree>
    <p:extLst>
      <p:ext uri="{BB962C8B-B14F-4D97-AF65-F5344CB8AC3E}">
        <p14:creationId xmlns:p14="http://schemas.microsoft.com/office/powerpoint/2010/main" val="3928148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DBA8691D-3B0C-4681-8DAC-59C8540C955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9762" y="2359605"/>
            <a:ext cx="3041373" cy="2588975"/>
          </a:xfrm>
          <a:prstGeom prst="rect">
            <a:avLst/>
          </a:prstGeom>
        </p:spPr>
      </p:pic>
      <p:sp>
        <p:nvSpPr>
          <p:cNvPr id="3" name="Content Placeholder 2">
            <a:extLst>
              <a:ext uri="{FF2B5EF4-FFF2-40B4-BE49-F238E27FC236}">
                <a16:creationId xmlns:a16="http://schemas.microsoft.com/office/drawing/2014/main" id="{7D74D35A-FA2A-7845-A03F-2F1280305C7D}"/>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spcAft>
                <a:spcPts val="1000"/>
              </a:spcAft>
              <a:buNone/>
            </a:pPr>
            <a:r>
              <a:rPr lang="en-US" sz="2400" b="1" dirty="0">
                <a:solidFill>
                  <a:srgbClr val="0097DA"/>
                </a:solidFill>
              </a:rPr>
              <a:t>Reminder:</a:t>
            </a:r>
            <a:r>
              <a:rPr lang="en-US" sz="2400" dirty="0">
                <a:solidFill>
                  <a:srgbClr val="00B0F0"/>
                </a:solidFill>
              </a:rPr>
              <a:t> </a:t>
            </a:r>
            <a:r>
              <a:rPr lang="en-US" sz="2400" dirty="0"/>
              <a:t>Who is critical to the implementation of your cancer screening objective?</a:t>
            </a:r>
            <a:endParaRPr lang="en-US" dirty="0"/>
          </a:p>
          <a:p>
            <a:pPr marL="556895" lvl="1" indent="-213995">
              <a:lnSpc>
                <a:spcPct val="114999"/>
              </a:lnSpc>
            </a:pPr>
            <a:r>
              <a:rPr lang="en-US" sz="2200" dirty="0"/>
              <a:t>Nurses/ medical assistants</a:t>
            </a:r>
          </a:p>
          <a:p>
            <a:pPr marL="556895" lvl="1" indent="-213995">
              <a:lnSpc>
                <a:spcPct val="114999"/>
              </a:lnSpc>
            </a:pPr>
            <a:r>
              <a:rPr lang="en-US" sz="2200" dirty="0"/>
              <a:t>Pharmacies</a:t>
            </a:r>
          </a:p>
          <a:p>
            <a:pPr marL="556895" lvl="1" indent="-213995">
              <a:lnSpc>
                <a:spcPct val="114999"/>
              </a:lnSpc>
            </a:pPr>
            <a:r>
              <a:rPr lang="en-US" sz="2200" dirty="0"/>
              <a:t>Community health centers</a:t>
            </a:r>
          </a:p>
          <a:p>
            <a:pPr marL="556895" lvl="1" indent="-213995">
              <a:lnSpc>
                <a:spcPct val="114999"/>
              </a:lnSpc>
            </a:pPr>
            <a:r>
              <a:rPr lang="en-US" sz="2200" dirty="0"/>
              <a:t>Seasonal flu clinics </a:t>
            </a:r>
          </a:p>
          <a:p>
            <a:pPr lvl="2">
              <a:lnSpc>
                <a:spcPct val="114999"/>
              </a:lnSpc>
            </a:pPr>
            <a:r>
              <a:rPr lang="en-US" sz="2200" dirty="0"/>
              <a:t>Drop-in clinics</a:t>
            </a:r>
          </a:p>
          <a:p>
            <a:pPr lvl="2">
              <a:lnSpc>
                <a:spcPct val="114999"/>
              </a:lnSpc>
            </a:pPr>
            <a:r>
              <a:rPr lang="en-US" sz="2200" dirty="0"/>
              <a:t>Primary Care visits</a:t>
            </a:r>
          </a:p>
        </p:txBody>
      </p:sp>
      <p:pic>
        <p:nvPicPr>
          <p:cNvPr id="4" name="Picture 5">
            <a:extLst>
              <a:ext uri="{FF2B5EF4-FFF2-40B4-BE49-F238E27FC236}">
                <a16:creationId xmlns:a16="http://schemas.microsoft.com/office/drawing/2014/main" id="{8295D814-C755-4E5E-9FC1-B456081127B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3316" y="114053"/>
            <a:ext cx="971550" cy="1790700"/>
          </a:xfrm>
          <a:prstGeom prst="rect">
            <a:avLst/>
          </a:prstGeom>
        </p:spPr>
      </p:pic>
      <p:sp>
        <p:nvSpPr>
          <p:cNvPr id="2" name="Title 1">
            <a:extLst>
              <a:ext uri="{FF2B5EF4-FFF2-40B4-BE49-F238E27FC236}">
                <a16:creationId xmlns:a16="http://schemas.microsoft.com/office/drawing/2014/main" id="{FB6317FD-8FDC-FD46-925C-F3167E64FB42}"/>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Partnerships for Accessible Sites</a:t>
            </a:r>
            <a:endParaRPr lang="en-US" sz="3600" dirty="0"/>
          </a:p>
        </p:txBody>
      </p:sp>
    </p:spTree>
    <p:extLst>
      <p:ext uri="{BB962C8B-B14F-4D97-AF65-F5344CB8AC3E}">
        <p14:creationId xmlns:p14="http://schemas.microsoft.com/office/powerpoint/2010/main" val="3236868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76A6ED-7A06-154F-9474-90A4C4C60353}"/>
              </a:ext>
            </a:extLst>
          </p:cNvPr>
          <p:cNvSpPr>
            <a:spLocks noGrp="1"/>
          </p:cNvSpPr>
          <p:nvPr>
            <p:ph idx="1"/>
          </p:nvPr>
        </p:nvSpPr>
        <p:spPr>
          <a:xfrm>
            <a:off x="457200" y="1600201"/>
            <a:ext cx="7984045" cy="38100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spcAft>
                <a:spcPts val="1000"/>
              </a:spcAft>
              <a:buNone/>
            </a:pPr>
            <a:r>
              <a:rPr lang="en-US" sz="2400" b="1" dirty="0">
                <a:solidFill>
                  <a:srgbClr val="0097DA"/>
                </a:solidFill>
              </a:rPr>
              <a:t>System:</a:t>
            </a:r>
            <a:r>
              <a:rPr lang="en-US" sz="2400" dirty="0">
                <a:solidFill>
                  <a:srgbClr val="00B0F0"/>
                </a:solidFill>
              </a:rPr>
              <a:t> </a:t>
            </a:r>
            <a:r>
              <a:rPr lang="en-US" sz="2400" dirty="0"/>
              <a:t>Federally Qualified Health Center in Ward 7 is too overwhelmed to introduce FLU-FIT</a:t>
            </a:r>
            <a:endParaRPr lang="en-US" dirty="0"/>
          </a:p>
          <a:p>
            <a:pPr marL="0" indent="0">
              <a:lnSpc>
                <a:spcPct val="114999"/>
              </a:lnSpc>
              <a:spcAft>
                <a:spcPts val="1000"/>
              </a:spcAft>
              <a:buNone/>
            </a:pPr>
            <a:r>
              <a:rPr lang="en-US" sz="2400" b="1" dirty="0">
                <a:solidFill>
                  <a:srgbClr val="0097DA"/>
                </a:solidFill>
              </a:rPr>
              <a:t>Culture:</a:t>
            </a:r>
            <a:r>
              <a:rPr lang="en-US" sz="2400" dirty="0">
                <a:solidFill>
                  <a:srgbClr val="00B0F0"/>
                </a:solidFill>
              </a:rPr>
              <a:t> </a:t>
            </a:r>
            <a:r>
              <a:rPr lang="en-US" sz="2400" dirty="0"/>
              <a:t>Pharmacies are looking for new preventive services to offer customers </a:t>
            </a:r>
          </a:p>
          <a:p>
            <a:pPr marL="0" indent="0">
              <a:lnSpc>
                <a:spcPct val="114999"/>
              </a:lnSpc>
              <a:spcAft>
                <a:spcPts val="1000"/>
              </a:spcAft>
              <a:buNone/>
            </a:pPr>
            <a:r>
              <a:rPr lang="en-US" sz="2400" b="1" dirty="0">
                <a:solidFill>
                  <a:srgbClr val="0097DA"/>
                </a:solidFill>
              </a:rPr>
              <a:t>Climate:</a:t>
            </a:r>
            <a:r>
              <a:rPr lang="en-US" sz="2400" dirty="0">
                <a:solidFill>
                  <a:srgbClr val="00B0F0"/>
                </a:solidFill>
              </a:rPr>
              <a:t> </a:t>
            </a:r>
            <a:r>
              <a:rPr lang="en-US" sz="2400" dirty="0"/>
              <a:t>Pharmacists often need lead time with peer training for new programs; Change = Stress</a:t>
            </a:r>
            <a:r>
              <a:rPr lang="en-US" sz="1850" dirty="0"/>
              <a:t> </a:t>
            </a:r>
          </a:p>
        </p:txBody>
      </p:sp>
      <p:pic>
        <p:nvPicPr>
          <p:cNvPr id="4" name="Picture 5">
            <a:extLst>
              <a:ext uri="{FF2B5EF4-FFF2-40B4-BE49-F238E27FC236}">
                <a16:creationId xmlns:a16="http://schemas.microsoft.com/office/drawing/2014/main" id="{1EB6E201-0312-4295-B54E-700AEE18142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16" y="114053"/>
            <a:ext cx="971550" cy="1790700"/>
          </a:xfrm>
          <a:prstGeom prst="rect">
            <a:avLst/>
          </a:prstGeom>
        </p:spPr>
      </p:pic>
      <p:sp>
        <p:nvSpPr>
          <p:cNvPr id="2" name="Title 1">
            <a:extLst>
              <a:ext uri="{FF2B5EF4-FFF2-40B4-BE49-F238E27FC236}">
                <a16:creationId xmlns:a16="http://schemas.microsoft.com/office/drawing/2014/main" id="{B0F0B807-897A-B44A-B9F4-BB01760FB0F2}"/>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Case: Colorectal Cancer Inequalities</a:t>
            </a:r>
          </a:p>
        </p:txBody>
      </p:sp>
    </p:spTree>
    <p:extLst>
      <p:ext uri="{BB962C8B-B14F-4D97-AF65-F5344CB8AC3E}">
        <p14:creationId xmlns:p14="http://schemas.microsoft.com/office/powerpoint/2010/main" val="3442670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AB962-6A1E-FB44-BEBD-4D468AF0D93E}"/>
              </a:ext>
            </a:extLst>
          </p:cNvPr>
          <p:cNvSpPr>
            <a:spLocks noGrp="1"/>
          </p:cNvSpPr>
          <p:nvPr>
            <p:ph idx="1"/>
          </p:nvPr>
        </p:nvSpPr>
        <p:spPr>
          <a:xfrm>
            <a:off x="457200" y="1530042"/>
            <a:ext cx="8229600" cy="3810000"/>
          </a:xfrm>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82905" indent="-171450" eaLnBrk="1" fontAlgn="auto" hangingPunct="1">
              <a:lnSpc>
                <a:spcPct val="120000"/>
              </a:lnSpc>
              <a:spcBef>
                <a:spcPts val="0"/>
              </a:spcBef>
              <a:buClr>
                <a:srgbClr val="000000"/>
              </a:buClr>
              <a:buSzPts val="1100"/>
              <a:defRPr/>
            </a:pPr>
            <a:r>
              <a:rPr lang="en-US" sz="1600" dirty="0">
                <a:hlinkClick r:id="rId3"/>
              </a:rPr>
              <a:t>Action for PSE Change: Steps 2-4</a:t>
            </a:r>
            <a:endParaRPr lang="en-US" sz="1600" dirty="0"/>
          </a:p>
          <a:p>
            <a:pPr marL="382905" indent="-171450">
              <a:lnSpc>
                <a:spcPct val="120000"/>
              </a:lnSpc>
              <a:buSzPts val="1100"/>
              <a:defRPr/>
            </a:pPr>
            <a:r>
              <a:rPr lang="en-US" sz="1600" dirty="0">
                <a:hlinkClick r:id="rId4"/>
              </a:rPr>
              <a:t>Ariadne Labs: Implementation Context Assessment Organization</a:t>
            </a:r>
            <a:endParaRPr lang="en-US" sz="1600" dirty="0"/>
          </a:p>
          <a:p>
            <a:pPr marL="382905" indent="-171450">
              <a:lnSpc>
                <a:spcPct val="120000"/>
              </a:lnSpc>
              <a:buSzPts val="1100"/>
              <a:defRPr/>
            </a:pPr>
            <a:r>
              <a:rPr lang="en-US" sz="1600" dirty="0">
                <a:hlinkClick r:id="rId5"/>
              </a:rPr>
              <a:t>Consolidated Framework for Implementation Research (CFIR) Tool</a:t>
            </a:r>
            <a:endParaRPr lang="en-US" sz="1600" dirty="0"/>
          </a:p>
          <a:p>
            <a:pPr marL="382905" indent="-171450">
              <a:lnSpc>
                <a:spcPct val="120000"/>
              </a:lnSpc>
              <a:buSzPts val="1100"/>
              <a:defRPr/>
            </a:pPr>
            <a:r>
              <a:rPr lang="en-US" sz="1600" dirty="0">
                <a:hlinkClick r:id="rId6"/>
              </a:rPr>
              <a:t>Community Toolbox: Chapter 3 Assessing Community Needs and Resources</a:t>
            </a:r>
            <a:endParaRPr lang="en-US" sz="1600" dirty="0"/>
          </a:p>
          <a:p>
            <a:pPr marL="382905" indent="-171450">
              <a:lnSpc>
                <a:spcPct val="120000"/>
              </a:lnSpc>
              <a:buSzPts val="1100"/>
              <a:defRPr/>
            </a:pPr>
            <a:r>
              <a:rPr lang="en-US" sz="1600" dirty="0">
                <a:hlinkClick r:id="rId7"/>
              </a:rPr>
              <a:t>Community Toolbox: Chapter 4 Collecting Information About the Problem</a:t>
            </a:r>
            <a:endParaRPr lang="en-US" sz="1600" dirty="0">
              <a:ea typeface="Roboto"/>
            </a:endParaRPr>
          </a:p>
          <a:p>
            <a:pPr marL="382905" indent="-171450">
              <a:lnSpc>
                <a:spcPct val="120000"/>
              </a:lnSpc>
              <a:buSzPts val="1100"/>
              <a:defRPr/>
            </a:pPr>
            <a:r>
              <a:rPr lang="en-US" sz="1600" dirty="0">
                <a:hlinkClick r:id="rId8"/>
              </a:rPr>
              <a:t>National Collaborating Centre for Methods and Tools: Selecting a Tool to Assess Organizational Readiness</a:t>
            </a:r>
            <a:endParaRPr lang="en-US" sz="1600" dirty="0"/>
          </a:p>
          <a:p>
            <a:pPr marL="382905" indent="-171450">
              <a:lnSpc>
                <a:spcPct val="120000"/>
              </a:lnSpc>
              <a:buSzPts val="1100"/>
              <a:defRPr/>
            </a:pPr>
            <a:r>
              <a:rPr lang="en-US" sz="1600" dirty="0">
                <a:hlinkClick r:id="rId8"/>
              </a:rPr>
              <a:t>Tools</a:t>
            </a:r>
            <a:r>
              <a:rPr lang="en-US" sz="1600" dirty="0">
                <a:sym typeface="Roboto"/>
                <a:hlinkClick r:id="rId8"/>
              </a:rPr>
              <a:t> to Assess Readiness</a:t>
            </a:r>
            <a:endParaRPr lang="en-US" sz="1600" dirty="0"/>
          </a:p>
          <a:p>
            <a:pPr marL="382905" indent="-171450">
              <a:lnSpc>
                <a:spcPct val="120000"/>
              </a:lnSpc>
              <a:buSzPts val="1100"/>
              <a:defRPr/>
            </a:pPr>
            <a:r>
              <a:rPr lang="en-US" sz="1600" dirty="0">
                <a:hlinkClick r:id="rId9"/>
              </a:rPr>
              <a:t>Using CFIR-informed interviews to evaluate the implementation of a multilevel intervention</a:t>
            </a:r>
            <a:endParaRPr lang="en-US" sz="1600" dirty="0"/>
          </a:p>
          <a:p>
            <a:pPr marL="382905" indent="-171450">
              <a:lnSpc>
                <a:spcPct val="120000"/>
              </a:lnSpc>
              <a:buSzPts val="1100"/>
              <a:defRPr/>
            </a:pPr>
            <a:r>
              <a:rPr lang="en-US" sz="1600" dirty="0">
                <a:sym typeface="Roboto"/>
                <a:hlinkClick r:id="rId10"/>
              </a:rPr>
              <a:t>Wandersman</a:t>
            </a:r>
            <a:r>
              <a:rPr lang="en-US" sz="1600" dirty="0">
                <a:hlinkClick r:id="rId10"/>
              </a:rPr>
              <a:t> Center</a:t>
            </a:r>
            <a:endParaRPr lang="en-US" sz="1600" dirty="0">
              <a:ea typeface="Roboto"/>
            </a:endParaRPr>
          </a:p>
          <a:p>
            <a:pPr marL="382905" indent="-171450">
              <a:lnSpc>
                <a:spcPct val="120000"/>
              </a:lnSpc>
              <a:buSzPts val="1100"/>
              <a:defRPr/>
            </a:pPr>
            <a:r>
              <a:rPr lang="en-US" sz="1600" dirty="0">
                <a:ea typeface="Roboto"/>
                <a:hlinkClick r:id="rId11"/>
              </a:rPr>
              <a:t>Washington University Institute of Clinical and Translational Sciences Dissemination &amp; Implementation Barriers &amp; Facilitators Measurement Toolkit</a:t>
            </a:r>
            <a:endParaRPr lang="en-US" sz="1600" dirty="0">
              <a:ea typeface="Roboto"/>
            </a:endParaRPr>
          </a:p>
        </p:txBody>
      </p:sp>
      <p:sp>
        <p:nvSpPr>
          <p:cNvPr id="2" name="Title 1">
            <a:extLst>
              <a:ext uri="{FF2B5EF4-FFF2-40B4-BE49-F238E27FC236}">
                <a16:creationId xmlns:a16="http://schemas.microsoft.com/office/drawing/2014/main" id="{E0C37F7F-DBA6-414B-9CD6-65137093ECD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Tools and Supplemental Resources</a:t>
            </a:r>
          </a:p>
        </p:txBody>
      </p:sp>
    </p:spTree>
    <p:extLst>
      <p:ext uri="{BB962C8B-B14F-4D97-AF65-F5344CB8AC3E}">
        <p14:creationId xmlns:p14="http://schemas.microsoft.com/office/powerpoint/2010/main" val="91441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Example of implementation blueprint">
            <a:extLst>
              <a:ext uri="{FF2B5EF4-FFF2-40B4-BE49-F238E27FC236}">
                <a16:creationId xmlns:a16="http://schemas.microsoft.com/office/drawing/2014/main" id="{B3D440A2-700F-4D10-A65A-F24F6F7CD02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353074" y="1372591"/>
            <a:ext cx="4438719" cy="4018671"/>
          </a:xfrm>
          <a:ln w="12700">
            <a:solidFill>
              <a:schemeClr val="tx1"/>
            </a:solidFill>
          </a:ln>
        </p:spPr>
      </p:pic>
      <p:sp>
        <p:nvSpPr>
          <p:cNvPr id="2" name="Title 1">
            <a:extLst>
              <a:ext uri="{FF2B5EF4-FFF2-40B4-BE49-F238E27FC236}">
                <a16:creationId xmlns:a16="http://schemas.microsoft.com/office/drawing/2014/main" id="{AD9E6958-43D0-B742-9076-1E5E9E3EDA38}"/>
              </a:ext>
            </a:extLst>
          </p:cNvPr>
          <p:cNvSpPr>
            <a:spLocks noGrp="1"/>
          </p:cNvSpPr>
          <p:nvPr>
            <p:ph type="title"/>
          </p:nvPr>
        </p:nvSpPr>
        <p:spPr/>
        <p:txBody>
          <a:bodyPr>
            <a:normAutofit/>
          </a:bodyPr>
          <a:lstStyle/>
          <a:p>
            <a:r>
              <a:rPr lang="en-US" sz="3600" dirty="0">
                <a:solidFill>
                  <a:schemeClr val="tx1">
                    <a:lumMod val="95000"/>
                    <a:lumOff val="5000"/>
                  </a:schemeClr>
                </a:solidFill>
              </a:rPr>
              <a:t>Implementation</a:t>
            </a:r>
            <a:r>
              <a:rPr lang="en-US" sz="3600" dirty="0"/>
              <a:t> </a:t>
            </a:r>
            <a:r>
              <a:rPr lang="en-US" sz="3600" dirty="0">
                <a:solidFill>
                  <a:schemeClr val="tx1">
                    <a:lumMod val="95000"/>
                    <a:lumOff val="5000"/>
                  </a:schemeClr>
                </a:solidFill>
              </a:rPr>
              <a:t>Blueprint</a:t>
            </a:r>
          </a:p>
        </p:txBody>
      </p:sp>
    </p:spTree>
    <p:extLst>
      <p:ext uri="{BB962C8B-B14F-4D97-AF65-F5344CB8AC3E}">
        <p14:creationId xmlns:p14="http://schemas.microsoft.com/office/powerpoint/2010/main" val="4163197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820B22-51A7-044D-A2B8-7D0F982DB51D}"/>
              </a:ext>
            </a:extLst>
          </p:cNvPr>
          <p:cNvSpPr>
            <a:spLocks noGrp="1"/>
          </p:cNvSpPr>
          <p:nvPr>
            <p:ph idx="1"/>
          </p:nvPr>
        </p:nvSpPr>
        <p:spPr>
          <a:xfrm>
            <a:off x="457200" y="1376571"/>
            <a:ext cx="8229600" cy="3886200"/>
          </a:xfrm>
        </p:spPr>
        <p:txBody>
          <a:bodyPr>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1700" dirty="0"/>
              <a:t>Allen CG, Cotter MM, Smith RA, Watson L. Successes and challenges of implementing a lung cancer screening </a:t>
            </a:r>
          </a:p>
          <a:p>
            <a:pPr marL="0" indent="0">
              <a:buNone/>
            </a:pPr>
            <a:r>
              <a:rPr lang="en-US" sz="1700" dirty="0"/>
              <a:t>     program in federally qualified health centers: a qualitative analysis using the Consolidated Framework for </a:t>
            </a:r>
          </a:p>
          <a:p>
            <a:pPr marL="0" indent="0">
              <a:buNone/>
            </a:pPr>
            <a:r>
              <a:rPr lang="en-US" sz="1700" dirty="0"/>
              <a:t>     Implementation Research. </a:t>
            </a:r>
            <a:r>
              <a:rPr lang="en-US" sz="1700" i="1" dirty="0"/>
              <a:t>Transl Behav Med</a:t>
            </a:r>
            <a:r>
              <a:rPr lang="en-US" sz="1700" dirty="0"/>
              <a:t>. 2021;11(5):1088-1098. doi:10.1093/tbm/ibaa121</a:t>
            </a:r>
          </a:p>
          <a:p>
            <a:pPr marL="0" indent="0">
              <a:buNone/>
            </a:pPr>
            <a:r>
              <a:rPr lang="en-US" sz="1700" dirty="0"/>
              <a:t>CFIR Research Team-Center for Clinical Management Research. (n.d.). </a:t>
            </a:r>
            <a:r>
              <a:rPr lang="en-US" sz="1700" i="1" dirty="0"/>
              <a:t>Consolidated framework for implementation </a:t>
            </a:r>
          </a:p>
          <a:p>
            <a:pPr marL="0" indent="0">
              <a:buNone/>
            </a:pPr>
            <a:r>
              <a:rPr lang="en-US" sz="1700" i="1" dirty="0"/>
              <a:t>     research.</a:t>
            </a:r>
            <a:r>
              <a:rPr lang="en-US" sz="1700" dirty="0"/>
              <a:t> https://cfirguide.org/.</a:t>
            </a:r>
          </a:p>
          <a:p>
            <a:pPr marL="0" indent="0">
              <a:buNone/>
            </a:pPr>
            <a:r>
              <a:rPr lang="en-US" sz="1800" dirty="0">
                <a:solidFill>
                  <a:schemeClr val="tx1"/>
                </a:solidFill>
              </a:rPr>
              <a:t>Community Toolbox. (n.d.) “Chapter 3: Assessing Community Needs and Resources.” https://ctb.ku.edu/en/table-of-</a:t>
            </a:r>
          </a:p>
          <a:p>
            <a:pPr marL="0" indent="0">
              <a:buNone/>
            </a:pPr>
            <a:r>
              <a:rPr lang="en-US" sz="1800" dirty="0">
                <a:solidFill>
                  <a:schemeClr val="tx1"/>
                </a:solidFill>
              </a:rPr>
              <a:t>     contents/assessment/assessing-community-needs-and-resources</a:t>
            </a:r>
          </a:p>
          <a:p>
            <a:pPr marL="0" indent="0">
              <a:buNone/>
            </a:pPr>
            <a:r>
              <a:rPr lang="en-US" sz="1700" dirty="0"/>
              <a:t>Comprehensive Cancer Control National Partnership. (2021). Health equity: Tip sheet. https://www.acs4ccc.org/wp-</a:t>
            </a:r>
          </a:p>
          <a:p>
            <a:pPr marL="0" indent="0">
              <a:buNone/>
            </a:pPr>
            <a:r>
              <a:rPr lang="en-US" sz="1700" dirty="0"/>
              <a:t>     content/uploads/2021/04/Cancer-Plan-Tip-Sheet_Health-Equity_FINAL.pdf.</a:t>
            </a:r>
          </a:p>
          <a:p>
            <a:pPr marL="0" indent="0">
              <a:buNone/>
            </a:pPr>
            <a:r>
              <a:rPr lang="en-US" sz="1700" dirty="0"/>
              <a:t>Fernandez ME, Walker TJ, Weiner BJ, et al. Developing measures to assess constructs from the Inner Setting domain </a:t>
            </a:r>
          </a:p>
          <a:p>
            <a:pPr marL="0" indent="0">
              <a:buNone/>
            </a:pPr>
            <a:r>
              <a:rPr lang="en-US" sz="1700" dirty="0"/>
              <a:t>    of the Consolidated Framework for Implementation Research. </a:t>
            </a:r>
            <a:r>
              <a:rPr lang="en-US" sz="1700" i="1" dirty="0"/>
              <a:t>Implement Sci</a:t>
            </a:r>
            <a:r>
              <a:rPr lang="en-US" sz="1700" dirty="0"/>
              <a:t>. 2018;13(1):52. Published 2018 Mar 27. </a:t>
            </a:r>
          </a:p>
          <a:p>
            <a:pPr marL="0" indent="0">
              <a:buNone/>
            </a:pPr>
            <a:r>
              <a:rPr lang="en-US" sz="1700" dirty="0"/>
              <a:t>    doi:10.1186/s13012-018-0736-7</a:t>
            </a:r>
          </a:p>
          <a:p>
            <a:pPr marL="0" indent="0">
              <a:buNone/>
            </a:pPr>
            <a:r>
              <a:rPr lang="en-US" sz="1700" dirty="0"/>
              <a:t>Frieden, T. R. (2010). A framework for public health action: The health impact pyramid. </a:t>
            </a:r>
            <a:r>
              <a:rPr lang="en-US" sz="1700" i="1" dirty="0"/>
              <a:t>American Journal of Public </a:t>
            </a:r>
          </a:p>
          <a:p>
            <a:pPr marL="0" indent="0">
              <a:buNone/>
            </a:pPr>
            <a:r>
              <a:rPr lang="en-US" sz="1700" i="1" dirty="0"/>
              <a:t>     Health, 100</a:t>
            </a:r>
            <a:r>
              <a:rPr lang="en-US" sz="1700" dirty="0"/>
              <a:t>(4):590-5. doi: 10.2105/AJPH.2009.185652.</a:t>
            </a:r>
          </a:p>
          <a:p>
            <a:pPr marL="0" indent="0">
              <a:buNone/>
            </a:pPr>
            <a:r>
              <a:rPr lang="en-US" sz="1700" dirty="0"/>
              <a:t>Gesme, D., &amp; Wiseman, M. (2010). How to implement change in practice. </a:t>
            </a:r>
            <a:r>
              <a:rPr lang="en-US" sz="1700" i="1" dirty="0"/>
              <a:t>Journal of Oncology Practice</a:t>
            </a:r>
            <a:r>
              <a:rPr lang="en-US" sz="1700" dirty="0"/>
              <a:t>, </a:t>
            </a:r>
            <a:r>
              <a:rPr lang="en-US" sz="1700" i="1" dirty="0"/>
              <a:t>6</a:t>
            </a:r>
            <a:r>
              <a:rPr lang="en-US" sz="1700" dirty="0"/>
              <a:t>(5), 257-259. </a:t>
            </a:r>
          </a:p>
          <a:p>
            <a:pPr marL="0" indent="0">
              <a:buNone/>
            </a:pPr>
            <a:r>
              <a:rPr lang="en-US" sz="1700" dirty="0"/>
              <a:t>     doi: 10.1200/JOP.000089</a:t>
            </a:r>
          </a:p>
          <a:p>
            <a:pPr marL="0" indent="0">
              <a:buNone/>
            </a:pPr>
            <a:r>
              <a:rPr lang="en-US" sz="1700" dirty="0"/>
              <a:t>Hamilton, S., McLaren, S. &amp; Mulhall, A. (2007). Assessing organisational readiness for change: Use of diagnostic </a:t>
            </a:r>
          </a:p>
          <a:p>
            <a:pPr marL="0" indent="0">
              <a:buNone/>
            </a:pPr>
            <a:r>
              <a:rPr lang="en-US" sz="1700" dirty="0"/>
              <a:t>     analysis prior to the implementation of a multidisciplinary assessment for acute stroke care. </a:t>
            </a:r>
            <a:r>
              <a:rPr lang="en-US" sz="1700" i="1" dirty="0"/>
              <a:t>Implementation </a:t>
            </a:r>
          </a:p>
          <a:p>
            <a:pPr marL="0" indent="0">
              <a:buNone/>
            </a:pPr>
            <a:r>
              <a:rPr lang="en-US" sz="1700" i="1" dirty="0"/>
              <a:t>     Science, 2</a:t>
            </a:r>
            <a:r>
              <a:rPr lang="en-US" sz="1700" dirty="0"/>
              <a:t>(21). https://doi.org/10.1186/1748-5908-2-21</a:t>
            </a:r>
          </a:p>
          <a:p>
            <a:pPr marL="0" indent="0">
              <a:buNone/>
            </a:pPr>
            <a:r>
              <a:rPr lang="en-US" sz="1700" dirty="0"/>
              <a:t>Holt, D. T., Helfrich, C. D., Hall, C. G., &amp; Weiner, B. J. (2010). Are you ready? How health professionals can </a:t>
            </a:r>
          </a:p>
          <a:p>
            <a:pPr marL="0" indent="0">
              <a:buNone/>
            </a:pPr>
            <a:r>
              <a:rPr lang="en-US" sz="1700" dirty="0"/>
              <a:t>     comprehensively conceptualize readiness for change. Journal of General Internal Medicine, 25(Suppl 1), 50-55. </a:t>
            </a:r>
          </a:p>
          <a:p>
            <a:pPr marL="0" indent="0">
              <a:buNone/>
            </a:pPr>
            <a:r>
              <a:rPr lang="en-US" sz="1700" dirty="0"/>
              <a:t>     doi: 10.1007/s11606-009-1112-8</a:t>
            </a:r>
          </a:p>
          <a:p>
            <a:pPr marL="0" indent="0">
              <a:buNone/>
            </a:pPr>
            <a:r>
              <a:rPr lang="en-US" sz="1700" dirty="0"/>
              <a:t>Horner, R., Blitz, C., &amp; Ross, S. (2014). </a:t>
            </a:r>
            <a:r>
              <a:rPr lang="en-US" sz="1700" i="1" dirty="0"/>
              <a:t>The importance of contextual fit when implementing evidence-based </a:t>
            </a:r>
            <a:endParaRPr lang="en-US" sz="1700" dirty="0"/>
          </a:p>
          <a:p>
            <a:pPr marL="0" indent="0">
              <a:buNone/>
            </a:pPr>
            <a:r>
              <a:rPr lang="en-US" sz="1700" i="1" dirty="0"/>
              <a:t>     Interventions</a:t>
            </a:r>
            <a:r>
              <a:rPr lang="en-US" sz="1700" dirty="0"/>
              <a:t>. U.S. Department of Health &amp; Human Services: Office of the Assistant Secreatry for Planning and </a:t>
            </a:r>
          </a:p>
          <a:p>
            <a:pPr marL="0" indent="0">
              <a:buNone/>
            </a:pPr>
            <a:r>
              <a:rPr lang="en-US" sz="1700" dirty="0"/>
              <a:t>     Evaluation. https://aspe.hhs.gov/report/importance-contextual-fit-when-implementing-evidence-based-</a:t>
            </a:r>
          </a:p>
          <a:p>
            <a:pPr marL="0" indent="0">
              <a:buNone/>
            </a:pPr>
            <a:r>
              <a:rPr lang="en-US" sz="1700" dirty="0"/>
              <a:t>     Interventions</a:t>
            </a:r>
          </a:p>
        </p:txBody>
      </p:sp>
      <p:sp>
        <p:nvSpPr>
          <p:cNvPr id="8" name="Title 7">
            <a:extLst>
              <a:ext uri="{FF2B5EF4-FFF2-40B4-BE49-F238E27FC236}">
                <a16:creationId xmlns:a16="http://schemas.microsoft.com/office/drawing/2014/main" id="{71B5F98B-EB97-514D-8094-8DAA5F90668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1607054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6FE705C-F01B-A341-8897-2C741F5BF41C}"/>
              </a:ext>
            </a:extLst>
          </p:cNvPr>
          <p:cNvSpPr>
            <a:spLocks noGrp="1"/>
          </p:cNvSpPr>
          <p:nvPr>
            <p:ph idx="1"/>
          </p:nvPr>
        </p:nvSpPr>
        <p:spPr>
          <a:xfrm>
            <a:off x="457200" y="1401418"/>
            <a:ext cx="8229600" cy="3886200"/>
          </a:xfrm>
        </p:spPr>
        <p:txBody>
          <a:bodyPr>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1400" dirty="0"/>
              <a:t>Jacobs, J. A., Duggan, K., Erwin, P., Smith, C., Borawski, E., Compton, J., D'Ambrosio, L., Frank, S. H., Frazier-  </a:t>
            </a:r>
          </a:p>
          <a:p>
            <a:pPr marL="0" indent="0">
              <a:buNone/>
            </a:pPr>
            <a:r>
              <a:rPr lang="en-US" sz="1400" dirty="0"/>
              <a:t>     Kouassi, S., Hannon, P. A., Leeman, J., Mainor, A., &amp; Brownson, R. C. (2014). Capacity building for evidence-</a:t>
            </a:r>
          </a:p>
          <a:p>
            <a:pPr marL="0" indent="0">
              <a:buNone/>
            </a:pPr>
            <a:r>
              <a:rPr lang="en-US" sz="1400" dirty="0"/>
              <a:t>     based decision making in local health departments: scaling up an effective training approach. </a:t>
            </a:r>
            <a:r>
              <a:rPr lang="en-US" sz="1400" i="1" dirty="0"/>
              <a:t>Implementation </a:t>
            </a:r>
          </a:p>
          <a:p>
            <a:pPr marL="0" indent="0">
              <a:buNone/>
            </a:pPr>
            <a:r>
              <a:rPr lang="en-US" sz="1400" i="1" dirty="0"/>
              <a:t>     Science, 9</a:t>
            </a:r>
            <a:r>
              <a:rPr lang="en-US" sz="1400" dirty="0"/>
              <a:t>(124). https://doi.org/10.1186/s13012-014-0124-x</a:t>
            </a:r>
          </a:p>
          <a:p>
            <a:pPr marL="0" indent="0">
              <a:buNone/>
            </a:pPr>
            <a:r>
              <a:rPr lang="en-US" sz="1400" dirty="0"/>
              <a:t>Khan, S., Timmings, C., Moore, J. E. Marquez, C., Pyka, K., Gheihman, G., &amp; Strauss, S. (2014). The  </a:t>
            </a:r>
          </a:p>
          <a:p>
            <a:pPr marL="0" indent="0">
              <a:buNone/>
            </a:pPr>
            <a:r>
              <a:rPr lang="en-US" sz="1400" dirty="0"/>
              <a:t>     development of an online decision support tool for organizational readiness for change. </a:t>
            </a:r>
            <a:r>
              <a:rPr lang="en-US" sz="1400" i="1" dirty="0"/>
              <a:t>Implementation </a:t>
            </a:r>
          </a:p>
          <a:p>
            <a:pPr marL="0" indent="0">
              <a:buNone/>
            </a:pPr>
            <a:r>
              <a:rPr lang="en-US" sz="1400" i="1" dirty="0"/>
              <a:t>     Science, 9</a:t>
            </a:r>
            <a:r>
              <a:rPr lang="en-US" sz="1400" b="1" dirty="0"/>
              <a:t>(</a:t>
            </a:r>
            <a:r>
              <a:rPr lang="en-US" sz="1400" dirty="0"/>
              <a:t>56).https://doi.org/10.1186/1748-5908-9-56</a:t>
            </a:r>
          </a:p>
          <a:p>
            <a:pPr marL="0" indent="0">
              <a:buNone/>
            </a:pPr>
            <a:r>
              <a:rPr lang="en-US" sz="1400" dirty="0"/>
              <a:t>Liang, S., Kegler, M. C., Cotter, M., Emily, P., Beasley, D., Hermstad, A., Morton, R., Martinez, J., &amp; Riehman, </a:t>
            </a:r>
          </a:p>
          <a:p>
            <a:pPr marL="0" indent="0">
              <a:buNone/>
            </a:pPr>
            <a:r>
              <a:rPr lang="en-US" sz="1400" dirty="0"/>
              <a:t>     K. (2016). Integrating evidence-based practicesfor increasing cancer screenings in safety net health </a:t>
            </a:r>
          </a:p>
          <a:p>
            <a:pPr marL="0" indent="0">
              <a:buNone/>
            </a:pPr>
            <a:r>
              <a:rPr lang="en-US" sz="1400" dirty="0"/>
              <a:t>     systems: A multiple case study using the Consolidated Framework for Implementation Research. </a:t>
            </a:r>
          </a:p>
          <a:p>
            <a:pPr marL="0" indent="0">
              <a:buNone/>
            </a:pPr>
            <a:r>
              <a:rPr lang="en-US" sz="1400" i="1" dirty="0"/>
              <a:t>     Implementation Science, 11</a:t>
            </a:r>
            <a:r>
              <a:rPr lang="en-US" sz="1400" dirty="0"/>
              <a:t>(109). https://doi.org/10.1186/s13012-016-0477-4</a:t>
            </a:r>
          </a:p>
          <a:p>
            <a:pPr marL="0" indent="0">
              <a:buNone/>
            </a:pPr>
            <a:r>
              <a:rPr lang="en-US" sz="1400" dirty="0"/>
              <a:t>Livet, M., Yannayon, M., Richard, C., Sorge, L., &amp; Scanlon, P. (2020). Ready, set, go!: Exploring use of a </a:t>
            </a:r>
          </a:p>
          <a:p>
            <a:pPr marL="0" indent="0">
              <a:buNone/>
            </a:pPr>
            <a:r>
              <a:rPr lang="en-US" sz="1400" dirty="0"/>
              <a:t>     readiness process to implement pharmacy services. </a:t>
            </a:r>
            <a:r>
              <a:rPr lang="en-US" sz="1400" i="1" dirty="0"/>
              <a:t>Implementation Science Communications, </a:t>
            </a:r>
          </a:p>
          <a:p>
            <a:pPr marL="0" indent="0">
              <a:buNone/>
            </a:pPr>
            <a:r>
              <a:rPr lang="en-US" sz="1400" i="1" dirty="0"/>
              <a:t>     1</a:t>
            </a:r>
            <a:r>
              <a:rPr lang="en-US" sz="1400" dirty="0"/>
              <a:t>(52). https://doi.org/10.1186/s43058-020-00036-2</a:t>
            </a:r>
          </a:p>
          <a:p>
            <a:pPr marL="0" indent="0">
              <a:buNone/>
            </a:pPr>
            <a:r>
              <a:rPr lang="en-US" sz="1400" dirty="0"/>
              <a:t>Ramsey, A., Lawrence, K., Prusaczyk, B., Baumann, A., Kryzer, E., &amp; Proctor, E. (2016) Organizational </a:t>
            </a:r>
          </a:p>
          <a:p>
            <a:pPr marL="0" indent="0">
              <a:buNone/>
            </a:pPr>
            <a:r>
              <a:rPr lang="en-US" sz="1400" dirty="0"/>
              <a:t>     Measures. St. Louis, MO: Washington University. Eight toolkits related to Dissemination and </a:t>
            </a:r>
          </a:p>
          <a:p>
            <a:pPr marL="0" indent="0">
              <a:buNone/>
            </a:pPr>
            <a:r>
              <a:rPr lang="en-US" sz="1400" dirty="0"/>
              <a:t>     Implementation. Available from https://sites.wustl.edu/wudandi</a:t>
            </a:r>
          </a:p>
          <a:p>
            <a:pPr marL="0" indent="0">
              <a:buNone/>
            </a:pPr>
            <a:r>
              <a:rPr lang="en-US" sz="1400" dirty="0"/>
              <a:t>Rohweder, C. L., Laping, J. L., Diehl, S. J., Moore, A. A., Isler, M. R., Scott, J. E., Enga, Z. K., Black, M. C., </a:t>
            </a:r>
          </a:p>
          <a:p>
            <a:pPr marL="0" indent="0">
              <a:buNone/>
            </a:pPr>
            <a:r>
              <a:rPr lang="en-US" sz="1400" dirty="0"/>
              <a:t>     Dave, G., Corbie-Smith, G., &amp; Melvin, C. L. (2016). Bridging research, practice, and policy: The "Evidence </a:t>
            </a:r>
          </a:p>
          <a:p>
            <a:pPr marL="0" indent="0">
              <a:buNone/>
            </a:pPr>
            <a:r>
              <a:rPr lang="en-US" sz="1400" dirty="0"/>
              <a:t>     Academy" conference model. </a:t>
            </a:r>
            <a:r>
              <a:rPr lang="en-US" sz="1400" i="1" dirty="0"/>
              <a:t>Journal of Public Health Management and Practice</a:t>
            </a:r>
            <a:r>
              <a:rPr lang="en-US" sz="1400" dirty="0"/>
              <a:t>, </a:t>
            </a:r>
            <a:r>
              <a:rPr lang="en-US" sz="1400" i="1" dirty="0"/>
              <a:t>22</a:t>
            </a:r>
            <a:r>
              <a:rPr lang="en-US" sz="1400" dirty="0"/>
              <a:t>(2), 200–203. </a:t>
            </a:r>
          </a:p>
          <a:p>
            <a:pPr marL="0" indent="0">
              <a:buNone/>
            </a:pPr>
            <a:r>
              <a:rPr lang="en-US" sz="1400" dirty="0"/>
              <a:t>     doi: 10.1097/phh.0000000000000230</a:t>
            </a:r>
          </a:p>
        </p:txBody>
      </p:sp>
      <p:sp>
        <p:nvSpPr>
          <p:cNvPr id="2" name="Title 1">
            <a:extLst>
              <a:ext uri="{FF2B5EF4-FFF2-40B4-BE49-F238E27FC236}">
                <a16:creationId xmlns:a16="http://schemas.microsoft.com/office/drawing/2014/main" id="{48571552-28DA-8540-8FEE-4E1C0794B74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4022064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3C1FC9-2842-6B49-98FB-C82F058EC3CD}"/>
              </a:ext>
            </a:extLst>
          </p:cNvPr>
          <p:cNvSpPr>
            <a:spLocks noGrp="1"/>
          </p:cNvSpPr>
          <p:nvPr>
            <p:ph idx="1"/>
          </p:nvPr>
        </p:nvSpPr>
        <p:spPr>
          <a:xfrm>
            <a:off x="457200" y="1409701"/>
            <a:ext cx="8229600" cy="3810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1200" dirty="0"/>
              <a:t>Vanderpool, R. C., Moore, S. C., Stradtman, L. R., Carman, A. L., Kurgat, H. L., &amp; Fain, P. (2016). Adaptation of an </a:t>
            </a:r>
          </a:p>
          <a:p>
            <a:pPr marL="0" indent="0">
              <a:buNone/>
            </a:pPr>
            <a:r>
              <a:rPr lang="en-US" sz="1200" dirty="0"/>
              <a:t>     evidence-based intervention to improve preventive care practices in a federally qualified health center in </a:t>
            </a:r>
          </a:p>
          <a:p>
            <a:pPr marL="0" indent="0">
              <a:buNone/>
            </a:pPr>
            <a:r>
              <a:rPr lang="en-US" sz="1200" dirty="0"/>
              <a:t>     Appalachian Kentucky. </a:t>
            </a:r>
            <a:r>
              <a:rPr lang="en-US" sz="1200" i="1" dirty="0"/>
              <a:t>Journal of Health Care for the Poor and Underserved</a:t>
            </a:r>
            <a:r>
              <a:rPr lang="en-US" sz="1200" dirty="0"/>
              <a:t>, </a:t>
            </a:r>
            <a:r>
              <a:rPr lang="en-US" sz="1200" i="1" dirty="0"/>
              <a:t>27</a:t>
            </a:r>
            <a:r>
              <a:rPr lang="en-US" sz="1200" dirty="0"/>
              <a:t>(4A), 46–52.</a:t>
            </a:r>
          </a:p>
          <a:p>
            <a:pPr marL="0" indent="0">
              <a:buNone/>
            </a:pPr>
            <a:r>
              <a:rPr lang="en-US" sz="1200" dirty="0"/>
              <a:t>     doi: 10.1353/hpu.2016.0185</a:t>
            </a:r>
          </a:p>
          <a:p>
            <a:pPr marL="0" indent="0">
              <a:buNone/>
            </a:pPr>
            <a:r>
              <a:rPr lang="en-US" sz="1200" dirty="0"/>
              <a:t>Walker, T. J., Brandt, H. M., Wandersman, A. Scaccia, J., Lamont, A., Workman, L., Dias, E., Diamond, P. M., Craig, </a:t>
            </a:r>
          </a:p>
          <a:p>
            <a:pPr marL="0" indent="0">
              <a:buNone/>
            </a:pPr>
            <a:r>
              <a:rPr lang="en-US" sz="1200" dirty="0"/>
              <a:t>     D. W, &amp; Fernandez, M. E. (2020). Development of a comprehensive measure of organizational readiness </a:t>
            </a:r>
          </a:p>
          <a:p>
            <a:pPr marL="0" indent="0">
              <a:buNone/>
            </a:pPr>
            <a:r>
              <a:rPr lang="en-US" sz="1200" dirty="0"/>
              <a:t>     (motivation × capacity) for implementation: A study protocol. </a:t>
            </a:r>
            <a:r>
              <a:rPr lang="en-US" sz="1200" i="1" dirty="0"/>
              <a:t>Implementation Science Communications, 1</a:t>
            </a:r>
            <a:r>
              <a:rPr lang="en-US" sz="1200" dirty="0"/>
              <a:t>(103). </a:t>
            </a:r>
          </a:p>
          <a:p>
            <a:pPr marL="0" indent="0">
              <a:buNone/>
            </a:pPr>
            <a:r>
              <a:rPr lang="en-US" sz="1200" dirty="0"/>
              <a:t>     https://doi.org/10.1186/s43058-020-00088-4</a:t>
            </a:r>
          </a:p>
          <a:p>
            <a:pPr marL="0" indent="0">
              <a:buNone/>
            </a:pPr>
            <a:r>
              <a:rPr lang="en-US" sz="1200" dirty="0"/>
              <a:t>Wandersman Center. (n.d). “Readiness Building Center” https://www.wandersmancenter.org/defining-readiness.html</a:t>
            </a:r>
          </a:p>
          <a:p>
            <a:pPr marL="0" indent="0">
              <a:buNone/>
            </a:pPr>
            <a:r>
              <a:rPr lang="en-US" sz="1200" dirty="0"/>
              <a:t>Ward, V., Smith, S., House, A., &amp; Hamer, S. (2012). Exploring knowledge exchange: A useful framework for practice </a:t>
            </a:r>
          </a:p>
          <a:p>
            <a:pPr marL="0" indent="0">
              <a:buNone/>
            </a:pPr>
            <a:r>
              <a:rPr lang="en-US" sz="1200" dirty="0"/>
              <a:t>     and policy. </a:t>
            </a:r>
            <a:r>
              <a:rPr lang="en-US" sz="1200" i="1" dirty="0"/>
              <a:t>Social Science &amp; Medicine, 74</a:t>
            </a:r>
            <a:r>
              <a:rPr lang="en-US" sz="1200" dirty="0"/>
              <a:t>(3):297-304. doi: 10.1016/j.socscmed.2011.09.021</a:t>
            </a:r>
          </a:p>
          <a:p>
            <a:pPr marL="0" indent="0">
              <a:buNone/>
            </a:pPr>
            <a:r>
              <a:rPr lang="en-US" sz="1200" dirty="0"/>
              <a:t>Weiner, B. J. (2009). A theory of organizational readiness for change. Implementation Science, 4(67). </a:t>
            </a:r>
          </a:p>
          <a:p>
            <a:pPr marL="0" indent="0">
              <a:buNone/>
            </a:pPr>
            <a:r>
              <a:rPr lang="en-US" sz="1200" dirty="0"/>
              <a:t>     https://doi.org/10.1186/1748-5908-4-67</a:t>
            </a:r>
          </a:p>
          <a:p>
            <a:pPr marL="0" indent="0">
              <a:buNone/>
            </a:pPr>
            <a:r>
              <a:rPr lang="en-US" sz="1200" dirty="0"/>
              <a:t>Zoellner J, Porter K, Thatcher E, Kennedy E, Werth JL Jr, Grossman B, Roatsey T, Hamilton H, Anderson R, Cohn W. </a:t>
            </a:r>
          </a:p>
          <a:p>
            <a:pPr marL="0" indent="0">
              <a:buNone/>
            </a:pPr>
            <a:r>
              <a:rPr lang="en-US" sz="1200" dirty="0"/>
              <a:t>     A Multilevel Approach to Understand the Context and Potential Solutions for Low Colorectal Cancer (CRC) </a:t>
            </a:r>
          </a:p>
          <a:p>
            <a:pPr marL="0" indent="0">
              <a:buNone/>
            </a:pPr>
            <a:r>
              <a:rPr lang="en-US" sz="1200" dirty="0"/>
              <a:t>     Screening Rates in Rural Appalachia Clinics. J Rural Health. 2021 Jun;37(3):585-601. doi: 10.1111/jrh.12522. Epub </a:t>
            </a:r>
          </a:p>
          <a:p>
            <a:pPr marL="0" indent="0">
              <a:buNone/>
            </a:pPr>
            <a:r>
              <a:rPr lang="en-US" sz="1200" dirty="0"/>
              <a:t>     2020 Oct 7. PMID: 33026682; PMCID: PMC8238123.</a:t>
            </a:r>
          </a:p>
        </p:txBody>
      </p:sp>
      <p:sp>
        <p:nvSpPr>
          <p:cNvPr id="2" name="Title 1">
            <a:extLst>
              <a:ext uri="{FF2B5EF4-FFF2-40B4-BE49-F238E27FC236}">
                <a16:creationId xmlns:a16="http://schemas.microsoft.com/office/drawing/2014/main" id="{614E3273-3A02-6A4C-8319-654303DDB44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2617652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D46F77D-A4CD-6549-8C2C-71D59D61654B}"/>
              </a:ext>
            </a:extLst>
          </p:cNvPr>
          <p:cNvSpPr>
            <a:spLocks noGrp="1"/>
          </p:cNvSpPr>
          <p:nvPr>
            <p:ph sz="half" idx="1"/>
          </p:nvPr>
        </p:nvSpPr>
        <p:spPr>
          <a:xfrm>
            <a:off x="457200" y="1447800"/>
            <a:ext cx="4038600" cy="3886200"/>
          </a:xfrm>
        </p:spPr>
        <p:txBody>
          <a:bodyPr/>
          <a:lstStyle/>
          <a:p>
            <a:pPr marL="0" indent="0">
              <a:lnSpc>
                <a:spcPct val="130000"/>
              </a:lnSpc>
              <a:spcBef>
                <a:spcPts val="0"/>
              </a:spcBef>
              <a:spcAft>
                <a:spcPts val="0"/>
              </a:spcAft>
              <a:buNone/>
            </a:pPr>
            <a:r>
              <a:rPr lang="en-US" sz="2000" b="1" u="sng" dirty="0">
                <a:solidFill>
                  <a:schemeClr val="tx2"/>
                </a:solidFill>
                <a:ea typeface="+mn-lt"/>
                <a:cs typeface="+mn-lt"/>
              </a:rPr>
              <a:t>PI:</a:t>
            </a:r>
          </a:p>
          <a:p>
            <a:pPr marL="0" indent="0">
              <a:lnSpc>
                <a:spcPct val="130000"/>
              </a:lnSpc>
              <a:spcBef>
                <a:spcPts val="0"/>
              </a:spcBef>
              <a:spcAft>
                <a:spcPts val="0"/>
              </a:spcAft>
              <a:buNone/>
            </a:pPr>
            <a:r>
              <a:rPr lang="en-US" sz="2000" dirty="0">
                <a:solidFill>
                  <a:schemeClr val="tx2"/>
                </a:solidFill>
                <a:ea typeface="+mn-lt"/>
                <a:cs typeface="+mn-lt"/>
              </a:rPr>
              <a:t>Mandi L. Pratt-Chapman PhD</a:t>
            </a:r>
          </a:p>
          <a:p>
            <a:pPr marL="0" indent="0">
              <a:lnSpc>
                <a:spcPct val="130000"/>
              </a:lnSpc>
              <a:spcBef>
                <a:spcPts val="0"/>
              </a:spcBef>
              <a:spcAft>
                <a:spcPts val="0"/>
              </a:spcAft>
              <a:buNone/>
            </a:pPr>
            <a:r>
              <a:rPr lang="en-US" sz="2000" b="1" u="sng" dirty="0">
                <a:solidFill>
                  <a:schemeClr val="tx2"/>
                </a:solidFill>
                <a:ea typeface="+mn-lt"/>
                <a:cs typeface="+mn-lt"/>
              </a:rPr>
              <a:t>Staff:   </a:t>
            </a:r>
          </a:p>
          <a:p>
            <a:pPr marL="0" indent="0">
              <a:lnSpc>
                <a:spcPct val="130000"/>
              </a:lnSpc>
              <a:spcBef>
                <a:spcPts val="0"/>
              </a:spcBef>
              <a:spcAft>
                <a:spcPts val="0"/>
              </a:spcAft>
              <a:buNone/>
            </a:pPr>
            <a:r>
              <a:rPr lang="en-US" sz="2000" dirty="0">
                <a:solidFill>
                  <a:schemeClr val="tx2"/>
                </a:solidFill>
                <a:ea typeface="+mn-lt"/>
                <a:cs typeface="+mn-lt"/>
              </a:rPr>
              <a:t>Sarah Adler</a:t>
            </a:r>
          </a:p>
          <a:p>
            <a:pPr marL="0" indent="0">
              <a:lnSpc>
                <a:spcPct val="130000"/>
              </a:lnSpc>
              <a:spcBef>
                <a:spcPts val="0"/>
              </a:spcBef>
              <a:spcAft>
                <a:spcPts val="0"/>
              </a:spcAft>
              <a:buNone/>
            </a:pPr>
            <a:r>
              <a:rPr lang="en-US" sz="2000" dirty="0">
                <a:solidFill>
                  <a:schemeClr val="tx2"/>
                </a:solidFill>
                <a:ea typeface="+mn-lt"/>
                <a:cs typeface="+mn-lt"/>
              </a:rPr>
              <a:t>Joseph Astorino</a:t>
            </a:r>
          </a:p>
          <a:p>
            <a:pPr marL="0" indent="0">
              <a:lnSpc>
                <a:spcPct val="130000"/>
              </a:lnSpc>
              <a:spcBef>
                <a:spcPts val="0"/>
              </a:spcBef>
              <a:spcAft>
                <a:spcPts val="0"/>
              </a:spcAft>
              <a:buNone/>
            </a:pPr>
            <a:r>
              <a:rPr lang="en-US" sz="2000" dirty="0">
                <a:solidFill>
                  <a:schemeClr val="tx2"/>
                </a:solidFill>
                <a:ea typeface="+mn-lt"/>
                <a:cs typeface="+mn-lt"/>
              </a:rPr>
              <a:t>Leila Habib</a:t>
            </a:r>
          </a:p>
          <a:p>
            <a:pPr marL="0" indent="0">
              <a:lnSpc>
                <a:spcPct val="130000"/>
              </a:lnSpc>
              <a:spcBef>
                <a:spcPts val="0"/>
              </a:spcBef>
              <a:spcAft>
                <a:spcPts val="0"/>
              </a:spcAft>
              <a:buNone/>
            </a:pPr>
            <a:r>
              <a:rPr lang="en-US" sz="2000" dirty="0">
                <a:solidFill>
                  <a:schemeClr val="tx2"/>
                </a:solidFill>
                <a:ea typeface="+mn-lt"/>
                <a:cs typeface="+mn-lt"/>
              </a:rPr>
              <a:t>Sarah Kerch</a:t>
            </a:r>
          </a:p>
          <a:p>
            <a:pPr marL="0" indent="0">
              <a:lnSpc>
                <a:spcPct val="130000"/>
              </a:lnSpc>
              <a:spcBef>
                <a:spcPts val="0"/>
              </a:spcBef>
              <a:spcAft>
                <a:spcPts val="0"/>
              </a:spcAft>
              <a:buNone/>
            </a:pPr>
            <a:r>
              <a:rPr lang="en-US" sz="2000" b="1" u="sng" dirty="0">
                <a:solidFill>
                  <a:schemeClr val="tx2"/>
                </a:solidFill>
                <a:ea typeface="+mn-lt"/>
                <a:cs typeface="+mn-lt"/>
              </a:rPr>
              <a:t>Workgroup Members: </a:t>
            </a:r>
          </a:p>
          <a:p>
            <a:pPr marL="0" indent="0">
              <a:lnSpc>
                <a:spcPct val="130000"/>
              </a:lnSpc>
              <a:spcBef>
                <a:spcPts val="0"/>
              </a:spcBef>
              <a:spcAft>
                <a:spcPts val="0"/>
              </a:spcAft>
              <a:buNone/>
            </a:pPr>
            <a:r>
              <a:rPr lang="en-US" sz="2000" dirty="0">
                <a:solidFill>
                  <a:schemeClr val="tx2"/>
                </a:solidFill>
                <a:ea typeface="+mn-lt"/>
                <a:cs typeface="+mn-lt"/>
              </a:rPr>
              <a:t>Shauntay Davis-Patterson</a:t>
            </a:r>
          </a:p>
          <a:p>
            <a:pPr marL="0" indent="0">
              <a:lnSpc>
                <a:spcPct val="130000"/>
              </a:lnSpc>
              <a:spcBef>
                <a:spcPts val="0"/>
              </a:spcBef>
              <a:spcAft>
                <a:spcPts val="0"/>
              </a:spcAft>
              <a:buNone/>
            </a:pPr>
            <a:r>
              <a:rPr lang="en-US" sz="2000" dirty="0">
                <a:solidFill>
                  <a:schemeClr val="tx2"/>
                </a:solidFill>
                <a:ea typeface="+mn-lt"/>
                <a:cs typeface="+mn-lt"/>
              </a:rPr>
              <a:t>Caleb Levell</a:t>
            </a:r>
          </a:p>
          <a:p>
            <a:endParaRPr lang="en-US" dirty="0"/>
          </a:p>
        </p:txBody>
      </p:sp>
      <p:sp>
        <p:nvSpPr>
          <p:cNvPr id="2" name="Title 1">
            <a:extLst>
              <a:ext uri="{FF2B5EF4-FFF2-40B4-BE49-F238E27FC236}">
                <a16:creationId xmlns:a16="http://schemas.microsoft.com/office/drawing/2014/main" id="{D5B6FFCE-6FEE-1947-9AAE-6ABEB472C15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Acknowledgments</a:t>
            </a:r>
          </a:p>
        </p:txBody>
      </p:sp>
    </p:spTree>
    <p:extLst>
      <p:ext uri="{BB962C8B-B14F-4D97-AF65-F5344CB8AC3E}">
        <p14:creationId xmlns:p14="http://schemas.microsoft.com/office/powerpoint/2010/main" val="230643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E09CF2-B2FD-584F-B898-EC9DF06D2469}"/>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Bef>
                <a:spcPts val="1600"/>
              </a:spcBef>
              <a:spcAft>
                <a:spcPts val="1000"/>
              </a:spcAft>
              <a:buNone/>
            </a:pPr>
            <a:r>
              <a:rPr lang="en-US" sz="2400" dirty="0"/>
              <a:t>Allows you to </a:t>
            </a:r>
            <a:r>
              <a:rPr lang="en-US" sz="2400" b="1" dirty="0">
                <a:solidFill>
                  <a:srgbClr val="0097DA"/>
                </a:solidFill>
              </a:rPr>
              <a:t>build a team</a:t>
            </a:r>
            <a:r>
              <a:rPr lang="en-US" sz="2400" b="1" dirty="0">
                <a:solidFill>
                  <a:srgbClr val="00B0F0"/>
                </a:solidFill>
              </a:rPr>
              <a:t> </a:t>
            </a:r>
            <a:r>
              <a:rPr lang="en-US" sz="2400" dirty="0"/>
              <a:t>matching the level of the problem</a:t>
            </a:r>
          </a:p>
          <a:p>
            <a:pPr marL="0" lvl="0" indent="0">
              <a:spcBef>
                <a:spcPts val="1600"/>
              </a:spcBef>
              <a:buNone/>
            </a:pPr>
            <a:r>
              <a:rPr lang="en-US" sz="2400" dirty="0">
                <a:solidFill>
                  <a:schemeClr val="tx1"/>
                </a:solidFill>
              </a:rPr>
              <a:t>How you define the problem is connected to your implementation goal:</a:t>
            </a:r>
          </a:p>
          <a:p>
            <a:pPr marL="742315" lvl="1" indent="-342900">
              <a:spcBef>
                <a:spcPts val="1600"/>
              </a:spcBef>
            </a:pPr>
            <a:r>
              <a:rPr lang="en-US" sz="2400" b="1" dirty="0">
                <a:solidFill>
                  <a:srgbClr val="0097DA"/>
                </a:solidFill>
              </a:rPr>
              <a:t>Behavioral</a:t>
            </a:r>
            <a:r>
              <a:rPr lang="en-US" sz="2400" dirty="0">
                <a:solidFill>
                  <a:srgbClr val="0097DA"/>
                </a:solidFill>
              </a:rPr>
              <a:t> </a:t>
            </a:r>
            <a:r>
              <a:rPr lang="en-US" sz="2400" dirty="0"/>
              <a:t>change goals (Attitudes about screening)</a:t>
            </a:r>
          </a:p>
          <a:p>
            <a:pPr marL="742315" lvl="1" indent="-342900">
              <a:spcBef>
                <a:spcPts val="1600"/>
              </a:spcBef>
            </a:pPr>
            <a:r>
              <a:rPr lang="en-US" sz="2400" b="1" dirty="0">
                <a:solidFill>
                  <a:srgbClr val="0097DA"/>
                </a:solidFill>
              </a:rPr>
              <a:t>Structural</a:t>
            </a:r>
            <a:r>
              <a:rPr lang="en-US" sz="2400" dirty="0">
                <a:solidFill>
                  <a:srgbClr val="0097DA"/>
                </a:solidFill>
              </a:rPr>
              <a:t> </a:t>
            </a:r>
            <a:r>
              <a:rPr lang="en-US" sz="2400" dirty="0"/>
              <a:t>change goals (Accessibility of screening) </a:t>
            </a:r>
          </a:p>
        </p:txBody>
      </p:sp>
      <p:sp>
        <p:nvSpPr>
          <p:cNvPr id="2" name="Title 1">
            <a:extLst>
              <a:ext uri="{FF2B5EF4-FFF2-40B4-BE49-F238E27FC236}">
                <a16:creationId xmlns:a16="http://schemas.microsoft.com/office/drawing/2014/main" id="{5B2406B1-CC34-BA43-A9FB-9CE4BEB5776B}"/>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Why Define the Problem Early?</a:t>
            </a:r>
            <a:endParaRPr lang="en-US" sz="3600" dirty="0"/>
          </a:p>
        </p:txBody>
      </p:sp>
    </p:spTree>
    <p:extLst>
      <p:ext uri="{BB962C8B-B14F-4D97-AF65-F5344CB8AC3E}">
        <p14:creationId xmlns:p14="http://schemas.microsoft.com/office/powerpoint/2010/main" val="358303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1F9C5A-2E73-4DA4-BE34-283491CB383F}"/>
              </a:ext>
            </a:extLst>
          </p:cNvPr>
          <p:cNvSpPr txBox="1"/>
          <p:nvPr/>
        </p:nvSpPr>
        <p:spPr>
          <a:xfrm>
            <a:off x="5591503" y="935421"/>
            <a:ext cx="3447394" cy="4462760"/>
          </a:xfrm>
          <a:prstGeom prst="rect">
            <a:avLst/>
          </a:prstGeom>
          <a:noFill/>
          <a:ln>
            <a:solidFill>
              <a:schemeClr val="tx1"/>
            </a:solidFill>
          </a:ln>
        </p:spPr>
        <p:txBody>
          <a:bodyPr wrap="square" lIns="91440" tIns="45720" rIns="91440" bIns="45720" rtlCol="0" anchor="t">
            <a:spAutoFit/>
          </a:bodyPr>
          <a:lstStyle/>
          <a:p>
            <a:pPr algn="ctr"/>
            <a:r>
              <a:rPr lang="en-US" sz="1800" b="1" dirty="0">
                <a:solidFill>
                  <a:srgbClr val="0097DA"/>
                </a:solidFill>
              </a:rPr>
              <a:t>Example Bank:</a:t>
            </a:r>
          </a:p>
          <a:p>
            <a:endParaRPr lang="en-US" dirty="0"/>
          </a:p>
          <a:p>
            <a:r>
              <a:rPr lang="en-US" dirty="0"/>
              <a:t>Insurance Claims</a:t>
            </a:r>
          </a:p>
          <a:p>
            <a:endParaRPr lang="en-US" dirty="0"/>
          </a:p>
          <a:p>
            <a:r>
              <a:rPr lang="en-US" dirty="0"/>
              <a:t>Patients have no family history; they think they aren’t at risk and don’t have to be screened.</a:t>
            </a:r>
          </a:p>
          <a:p>
            <a:endParaRPr lang="en-US" dirty="0"/>
          </a:p>
          <a:p>
            <a:r>
              <a:rPr lang="en-US" dirty="0"/>
              <a:t>Availability of transportation to screening sites </a:t>
            </a:r>
          </a:p>
          <a:p>
            <a:endParaRPr lang="en-US" dirty="0"/>
          </a:p>
          <a:p>
            <a:r>
              <a:rPr lang="en-US" dirty="0"/>
              <a:t>Patients are concerned about the cost </a:t>
            </a:r>
          </a:p>
          <a:p>
            <a:endParaRPr lang="en-US" dirty="0"/>
          </a:p>
          <a:p>
            <a:r>
              <a:rPr lang="en-US" dirty="0"/>
              <a:t>Patients think the test is difficult or painful, and they may be embarrassed to discuss colorectal cancer screening with their doctor</a:t>
            </a:r>
          </a:p>
          <a:p>
            <a:endParaRPr lang="en-US" dirty="0"/>
          </a:p>
          <a:p>
            <a:r>
              <a:rPr lang="en-US" dirty="0"/>
              <a:t>Patients think screening is only for those who have symptoms</a:t>
            </a:r>
          </a:p>
        </p:txBody>
      </p:sp>
      <p:sp>
        <p:nvSpPr>
          <p:cNvPr id="10" name="TextBox 9">
            <a:extLst>
              <a:ext uri="{FF2B5EF4-FFF2-40B4-BE49-F238E27FC236}">
                <a16:creationId xmlns:a16="http://schemas.microsoft.com/office/drawing/2014/main" id="{8B6A4C31-321C-41DD-BDDC-700A360B07F7}"/>
              </a:ext>
            </a:extLst>
          </p:cNvPr>
          <p:cNvSpPr txBox="1"/>
          <p:nvPr/>
        </p:nvSpPr>
        <p:spPr>
          <a:xfrm>
            <a:off x="399393" y="4503372"/>
            <a:ext cx="4102316" cy="307777"/>
          </a:xfrm>
          <a:prstGeom prst="rect">
            <a:avLst/>
          </a:prstGeom>
          <a:noFill/>
        </p:spPr>
        <p:txBody>
          <a:bodyPr wrap="square" rtlCol="0">
            <a:spAutoFit/>
          </a:bodyPr>
          <a:lstStyle/>
          <a:p>
            <a:r>
              <a:rPr lang="en-US" dirty="0"/>
              <a:t>Availability of transportation to screening sites </a:t>
            </a:r>
          </a:p>
        </p:txBody>
      </p:sp>
      <p:sp>
        <p:nvSpPr>
          <p:cNvPr id="8" name="TextBox 7">
            <a:extLst>
              <a:ext uri="{FF2B5EF4-FFF2-40B4-BE49-F238E27FC236}">
                <a16:creationId xmlns:a16="http://schemas.microsoft.com/office/drawing/2014/main" id="{A201CF23-E3BA-465A-A0C9-7E982DCDE5FF}"/>
              </a:ext>
            </a:extLst>
          </p:cNvPr>
          <p:cNvSpPr txBox="1"/>
          <p:nvPr/>
        </p:nvSpPr>
        <p:spPr>
          <a:xfrm>
            <a:off x="399393" y="4088524"/>
            <a:ext cx="2396359" cy="307777"/>
          </a:xfrm>
          <a:prstGeom prst="rect">
            <a:avLst/>
          </a:prstGeom>
          <a:noFill/>
        </p:spPr>
        <p:txBody>
          <a:bodyPr wrap="square" rtlCol="0">
            <a:spAutoFit/>
          </a:bodyPr>
          <a:lstStyle/>
          <a:p>
            <a:r>
              <a:rPr lang="en-US" dirty="0"/>
              <a:t>Insurance Claims</a:t>
            </a:r>
          </a:p>
        </p:txBody>
      </p:sp>
      <p:sp>
        <p:nvSpPr>
          <p:cNvPr id="5" name="TextBox 4">
            <a:extLst>
              <a:ext uri="{FF2B5EF4-FFF2-40B4-BE49-F238E27FC236}">
                <a16:creationId xmlns:a16="http://schemas.microsoft.com/office/drawing/2014/main" id="{CF530F78-5A82-4041-A18E-366A7ECCE099}"/>
              </a:ext>
            </a:extLst>
          </p:cNvPr>
          <p:cNvSpPr txBox="1"/>
          <p:nvPr/>
        </p:nvSpPr>
        <p:spPr>
          <a:xfrm>
            <a:off x="178676" y="3634100"/>
            <a:ext cx="5339255" cy="1754326"/>
          </a:xfrm>
          <a:prstGeom prst="rect">
            <a:avLst/>
          </a:prstGeom>
          <a:noFill/>
          <a:ln>
            <a:solidFill>
              <a:schemeClr val="tx1"/>
            </a:solidFill>
          </a:ln>
        </p:spPr>
        <p:txBody>
          <a:bodyPr wrap="square" lIns="91440" tIns="45720" rIns="91440" bIns="45720" rtlCol="0" anchor="t">
            <a:spAutoFit/>
          </a:bodyPr>
          <a:lstStyle/>
          <a:p>
            <a:pPr algn="ctr"/>
            <a:r>
              <a:rPr lang="en-US" sz="1800" b="1" dirty="0">
                <a:solidFill>
                  <a:srgbClr val="0097DA"/>
                </a:solidFill>
              </a:rPr>
              <a:t>Structural Change:</a:t>
            </a:r>
          </a:p>
          <a:p>
            <a:pPr algn="ctr"/>
            <a:endParaRPr lang="en-US" sz="1800" dirty="0"/>
          </a:p>
          <a:p>
            <a:pPr algn="ctr"/>
            <a:endParaRPr lang="en-US" sz="1800" dirty="0"/>
          </a:p>
          <a:p>
            <a:pPr algn="ctr"/>
            <a:endParaRPr lang="en-US" sz="1800" dirty="0"/>
          </a:p>
          <a:p>
            <a:pPr algn="ctr"/>
            <a:endParaRPr lang="en-US" sz="1800" dirty="0"/>
          </a:p>
          <a:p>
            <a:pPr algn="ctr"/>
            <a:endParaRPr lang="en-US" sz="1800" dirty="0"/>
          </a:p>
        </p:txBody>
      </p:sp>
      <p:sp>
        <p:nvSpPr>
          <p:cNvPr id="13" name="TextBox 12">
            <a:extLst>
              <a:ext uri="{FF2B5EF4-FFF2-40B4-BE49-F238E27FC236}">
                <a16:creationId xmlns:a16="http://schemas.microsoft.com/office/drawing/2014/main" id="{0DBFF90A-9A21-4804-B802-D074476B143C}"/>
              </a:ext>
            </a:extLst>
          </p:cNvPr>
          <p:cNvSpPr txBox="1"/>
          <p:nvPr/>
        </p:nvSpPr>
        <p:spPr>
          <a:xfrm>
            <a:off x="2928692" y="2574428"/>
            <a:ext cx="2519911" cy="738664"/>
          </a:xfrm>
          <a:prstGeom prst="rect">
            <a:avLst/>
          </a:prstGeom>
          <a:noFill/>
        </p:spPr>
        <p:txBody>
          <a:bodyPr wrap="square" rtlCol="0">
            <a:spAutoFit/>
          </a:bodyPr>
          <a:lstStyle/>
          <a:p>
            <a:r>
              <a:rPr lang="en-US" dirty="0"/>
              <a:t>Patients think screening is only for those who have symptoms</a:t>
            </a:r>
          </a:p>
        </p:txBody>
      </p:sp>
      <p:sp>
        <p:nvSpPr>
          <p:cNvPr id="12" name="TextBox 11">
            <a:extLst>
              <a:ext uri="{FF2B5EF4-FFF2-40B4-BE49-F238E27FC236}">
                <a16:creationId xmlns:a16="http://schemas.microsoft.com/office/drawing/2014/main" id="{EDCF0EBB-7165-4D71-A1F6-05AC392FF238}"/>
              </a:ext>
            </a:extLst>
          </p:cNvPr>
          <p:cNvSpPr txBox="1"/>
          <p:nvPr/>
        </p:nvSpPr>
        <p:spPr>
          <a:xfrm>
            <a:off x="2931003" y="1355834"/>
            <a:ext cx="2460804" cy="1169551"/>
          </a:xfrm>
          <a:prstGeom prst="rect">
            <a:avLst/>
          </a:prstGeom>
          <a:noFill/>
        </p:spPr>
        <p:txBody>
          <a:bodyPr wrap="square" rtlCol="0">
            <a:spAutoFit/>
          </a:bodyPr>
          <a:lstStyle/>
          <a:p>
            <a:r>
              <a:rPr lang="en-US" dirty="0"/>
              <a:t>Patients think the test is difficult or painful, and they may be embarrassed to discuss colorectal cancer screening with their doctor</a:t>
            </a:r>
          </a:p>
        </p:txBody>
      </p:sp>
      <p:sp>
        <p:nvSpPr>
          <p:cNvPr id="11" name="TextBox 10">
            <a:extLst>
              <a:ext uri="{FF2B5EF4-FFF2-40B4-BE49-F238E27FC236}">
                <a16:creationId xmlns:a16="http://schemas.microsoft.com/office/drawing/2014/main" id="{116CD68A-A4F1-41FF-A351-7F0343DB09C5}"/>
              </a:ext>
            </a:extLst>
          </p:cNvPr>
          <p:cNvSpPr txBox="1"/>
          <p:nvPr/>
        </p:nvSpPr>
        <p:spPr>
          <a:xfrm>
            <a:off x="308281" y="2573915"/>
            <a:ext cx="2490952" cy="523220"/>
          </a:xfrm>
          <a:prstGeom prst="rect">
            <a:avLst/>
          </a:prstGeom>
          <a:noFill/>
        </p:spPr>
        <p:txBody>
          <a:bodyPr wrap="square" rtlCol="0">
            <a:spAutoFit/>
          </a:bodyPr>
          <a:lstStyle/>
          <a:p>
            <a:r>
              <a:rPr lang="en-US" dirty="0"/>
              <a:t>Patients are concerned about the cost </a:t>
            </a:r>
          </a:p>
        </p:txBody>
      </p:sp>
      <p:sp>
        <p:nvSpPr>
          <p:cNvPr id="9" name="TextBox 8">
            <a:extLst>
              <a:ext uri="{FF2B5EF4-FFF2-40B4-BE49-F238E27FC236}">
                <a16:creationId xmlns:a16="http://schemas.microsoft.com/office/drawing/2014/main" id="{F898C22D-82B9-4C43-AE0A-29005A23C069}"/>
              </a:ext>
            </a:extLst>
          </p:cNvPr>
          <p:cNvSpPr txBox="1"/>
          <p:nvPr/>
        </p:nvSpPr>
        <p:spPr>
          <a:xfrm>
            <a:off x="311700" y="1355834"/>
            <a:ext cx="2385441" cy="954107"/>
          </a:xfrm>
          <a:prstGeom prst="rect">
            <a:avLst/>
          </a:prstGeom>
          <a:noFill/>
        </p:spPr>
        <p:txBody>
          <a:bodyPr wrap="square" rtlCol="0">
            <a:spAutoFit/>
          </a:bodyPr>
          <a:lstStyle/>
          <a:p>
            <a:r>
              <a:rPr lang="en-US" dirty="0"/>
              <a:t>Patients have no family history; they think they aren’t at risk and don’t have to be screened.</a:t>
            </a:r>
          </a:p>
        </p:txBody>
      </p:sp>
      <p:sp>
        <p:nvSpPr>
          <p:cNvPr id="4" name="TextBox 3">
            <a:extLst>
              <a:ext uri="{FF2B5EF4-FFF2-40B4-BE49-F238E27FC236}">
                <a16:creationId xmlns:a16="http://schemas.microsoft.com/office/drawing/2014/main" id="{86BD25CA-C196-4D66-9F7B-DCE0C46C5417}"/>
              </a:ext>
            </a:extLst>
          </p:cNvPr>
          <p:cNvSpPr txBox="1"/>
          <p:nvPr/>
        </p:nvSpPr>
        <p:spPr>
          <a:xfrm>
            <a:off x="178676" y="935421"/>
            <a:ext cx="5339255" cy="2585323"/>
          </a:xfrm>
          <a:prstGeom prst="rect">
            <a:avLst/>
          </a:prstGeom>
          <a:noFill/>
          <a:ln>
            <a:solidFill>
              <a:schemeClr val="tx1"/>
            </a:solidFill>
          </a:ln>
        </p:spPr>
        <p:txBody>
          <a:bodyPr wrap="square" lIns="91440" tIns="45720" rIns="91440" bIns="45720" rtlCol="0" anchor="t">
            <a:spAutoFit/>
          </a:bodyPr>
          <a:lstStyle/>
          <a:p>
            <a:pPr algn="ctr"/>
            <a:r>
              <a:rPr lang="en-US" sz="1800" b="1" dirty="0">
                <a:solidFill>
                  <a:srgbClr val="0097DA"/>
                </a:solidFill>
              </a:rPr>
              <a:t>Behavioral Change:</a:t>
            </a:r>
          </a:p>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endParaRPr lang="en-US" sz="1800" dirty="0"/>
          </a:p>
        </p:txBody>
      </p:sp>
      <p:sp>
        <p:nvSpPr>
          <p:cNvPr id="2" name="Title 1">
            <a:extLst>
              <a:ext uri="{FF2B5EF4-FFF2-40B4-BE49-F238E27FC236}">
                <a16:creationId xmlns:a16="http://schemas.microsoft.com/office/drawing/2014/main" id="{1679679E-391F-4C0C-B9E7-32DF4A2A9130}"/>
              </a:ext>
            </a:extLst>
          </p:cNvPr>
          <p:cNvSpPr>
            <a:spLocks noGrp="1"/>
          </p:cNvSpPr>
          <p:nvPr>
            <p:ph type="title"/>
          </p:nvPr>
        </p:nvSpPr>
        <p:spPr>
          <a:xfrm>
            <a:off x="176566" y="129404"/>
            <a:ext cx="8866873" cy="616811"/>
          </a:xfrm>
        </p:spPr>
        <p:txBody>
          <a:bodyPr>
            <a:normAutofit/>
          </a:bodyPr>
          <a:lstStyle/>
          <a:p>
            <a:r>
              <a:rPr lang="en-US" sz="3000" dirty="0">
                <a:latin typeface="Arial"/>
                <a:cs typeface="Arial"/>
              </a:rPr>
              <a:t>Categorizing Behavioral and Structural Change</a:t>
            </a:r>
            <a:endParaRPr lang="en-US" sz="3000" dirty="0"/>
          </a:p>
        </p:txBody>
      </p:sp>
    </p:spTree>
    <p:extLst>
      <p:ext uri="{BB962C8B-B14F-4D97-AF65-F5344CB8AC3E}">
        <p14:creationId xmlns:p14="http://schemas.microsoft.com/office/powerpoint/2010/main" val="190586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3" grpId="0"/>
      <p:bldP spid="12" grpId="0"/>
      <p:bldP spid="11"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 descr="Pyramid depicting the following levels (from top to bottom: counseling and education, clinical interventions, long-lasting protective interventions, changing the context to make individuals' default decisions healthy and socioeconomic factors">
            <a:extLst>
              <a:ext uri="{FF2B5EF4-FFF2-40B4-BE49-F238E27FC236}">
                <a16:creationId xmlns:a16="http://schemas.microsoft.com/office/drawing/2014/main" id="{FA690CF1-46E8-7B43-B88A-48CEE0E619CE}"/>
              </a:ext>
            </a:extLst>
          </p:cNvPr>
          <p:cNvSpPr/>
          <p:nvPr/>
        </p:nvSpPr>
        <p:spPr>
          <a:xfrm>
            <a:off x="1660659" y="1074753"/>
            <a:ext cx="5033224" cy="4288817"/>
          </a:xfrm>
          <a:prstGeom prst="triangle">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D162B2D-4988-1249-9681-552DE4B04FC7}"/>
              </a:ext>
            </a:extLst>
          </p:cNvPr>
          <p:cNvSpPr txBox="1"/>
          <p:nvPr/>
        </p:nvSpPr>
        <p:spPr>
          <a:xfrm>
            <a:off x="7901890" y="5272570"/>
            <a:ext cx="1250014"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Frieden, 2010</a:t>
            </a:r>
            <a:endParaRPr lang="en-US" dirty="0"/>
          </a:p>
        </p:txBody>
      </p:sp>
      <p:sp>
        <p:nvSpPr>
          <p:cNvPr id="19" name="TextBox 18">
            <a:extLst>
              <a:ext uri="{FF2B5EF4-FFF2-40B4-BE49-F238E27FC236}">
                <a16:creationId xmlns:a16="http://schemas.microsoft.com/office/drawing/2014/main" id="{5D3B6E05-BE48-0F4F-9E9E-0CEE2FC932FA}"/>
              </a:ext>
            </a:extLst>
          </p:cNvPr>
          <p:cNvSpPr txBox="1"/>
          <p:nvPr/>
        </p:nvSpPr>
        <p:spPr>
          <a:xfrm>
            <a:off x="7328713" y="2094211"/>
            <a:ext cx="1962465" cy="307777"/>
          </a:xfrm>
          <a:prstGeom prst="rect">
            <a:avLst/>
          </a:prstGeom>
          <a:noFill/>
        </p:spPr>
        <p:txBody>
          <a:bodyPr wrap="square" rtlCol="0">
            <a:spAutoFit/>
          </a:bodyPr>
          <a:lstStyle/>
          <a:p>
            <a:r>
              <a:rPr lang="en-US" dirty="0"/>
              <a:t>Effort Needed  </a:t>
            </a:r>
          </a:p>
        </p:txBody>
      </p:sp>
      <p:sp>
        <p:nvSpPr>
          <p:cNvPr id="18" name="Down Arrow 17" descr="Up arrow representing effort needed">
            <a:extLst>
              <a:ext uri="{FF2B5EF4-FFF2-40B4-BE49-F238E27FC236}">
                <a16:creationId xmlns:a16="http://schemas.microsoft.com/office/drawing/2014/main" id="{43677BC4-DF3E-7F40-B204-160F7D739DE4}"/>
              </a:ext>
            </a:extLst>
          </p:cNvPr>
          <p:cNvSpPr/>
          <p:nvPr/>
        </p:nvSpPr>
        <p:spPr>
          <a:xfrm rot="10800000">
            <a:off x="6408577" y="1561144"/>
            <a:ext cx="756386" cy="226288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7" name="TextBox 16">
            <a:extLst>
              <a:ext uri="{FF2B5EF4-FFF2-40B4-BE49-F238E27FC236}">
                <a16:creationId xmlns:a16="http://schemas.microsoft.com/office/drawing/2014/main" id="{072582E1-BBE6-8A4B-910C-E41FD773D6ED}"/>
              </a:ext>
            </a:extLst>
          </p:cNvPr>
          <p:cNvSpPr txBox="1"/>
          <p:nvPr/>
        </p:nvSpPr>
        <p:spPr>
          <a:xfrm>
            <a:off x="1900778" y="1878767"/>
            <a:ext cx="1838526" cy="523220"/>
          </a:xfrm>
          <a:prstGeom prst="rect">
            <a:avLst/>
          </a:prstGeom>
          <a:noFill/>
        </p:spPr>
        <p:txBody>
          <a:bodyPr wrap="square" rtlCol="0">
            <a:spAutoFit/>
          </a:bodyPr>
          <a:lstStyle/>
          <a:p>
            <a:r>
              <a:rPr lang="en-US" dirty="0"/>
              <a:t>Population </a:t>
            </a:r>
          </a:p>
          <a:p>
            <a:r>
              <a:rPr lang="en-US" dirty="0"/>
              <a:t>Impact</a:t>
            </a:r>
          </a:p>
        </p:txBody>
      </p:sp>
      <p:sp>
        <p:nvSpPr>
          <p:cNvPr id="16" name="Down Arrow 15" descr="Down arrow representing population impact">
            <a:extLst>
              <a:ext uri="{FF2B5EF4-FFF2-40B4-BE49-F238E27FC236}">
                <a16:creationId xmlns:a16="http://schemas.microsoft.com/office/drawing/2014/main" id="{DB5CD145-7036-774B-B780-DED481871A6E}"/>
              </a:ext>
            </a:extLst>
          </p:cNvPr>
          <p:cNvSpPr/>
          <p:nvPr/>
        </p:nvSpPr>
        <p:spPr>
          <a:xfrm>
            <a:off x="862144" y="1791419"/>
            <a:ext cx="756386" cy="226288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5" name="TextBox 14">
            <a:extLst>
              <a:ext uri="{FF2B5EF4-FFF2-40B4-BE49-F238E27FC236}">
                <a16:creationId xmlns:a16="http://schemas.microsoft.com/office/drawing/2014/main" id="{A7DEDA3E-22A4-0A41-9BA4-CCF0441A706C}"/>
              </a:ext>
            </a:extLst>
          </p:cNvPr>
          <p:cNvSpPr txBox="1"/>
          <p:nvPr/>
        </p:nvSpPr>
        <p:spPr>
          <a:xfrm>
            <a:off x="3232111" y="4839402"/>
            <a:ext cx="1881746" cy="523220"/>
          </a:xfrm>
          <a:prstGeom prst="rect">
            <a:avLst/>
          </a:prstGeom>
          <a:noFill/>
        </p:spPr>
        <p:txBody>
          <a:bodyPr wrap="square" rtlCol="0">
            <a:spAutoFit/>
          </a:bodyPr>
          <a:lstStyle/>
          <a:p>
            <a:pPr algn="ctr"/>
            <a:r>
              <a:rPr lang="en-US" dirty="0"/>
              <a:t>Socioeconomic Factors</a:t>
            </a:r>
          </a:p>
        </p:txBody>
      </p:sp>
      <p:cxnSp>
        <p:nvCxnSpPr>
          <p:cNvPr id="7" name="Straight Connector 6">
            <a:extLst>
              <a:ext uri="{FF2B5EF4-FFF2-40B4-BE49-F238E27FC236}">
                <a16:creationId xmlns:a16="http://schemas.microsoft.com/office/drawing/2014/main" id="{0FE00B1A-A6ED-7F4B-8E6A-30BC4D3B4E3E}"/>
              </a:ext>
              <a:ext uri="{C183D7F6-B498-43B3-948B-1728B52AA6E4}">
                <adec:decorative xmlns:adec="http://schemas.microsoft.com/office/drawing/2017/decorative" val="1"/>
              </a:ext>
            </a:extLst>
          </p:cNvPr>
          <p:cNvCxnSpPr>
            <a:cxnSpLocks/>
          </p:cNvCxnSpPr>
          <p:nvPr/>
        </p:nvCxnSpPr>
        <p:spPr>
          <a:xfrm flipV="1">
            <a:off x="2013961" y="4763683"/>
            <a:ext cx="4318046" cy="33607"/>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104EEFB1-A6FD-AA4B-96A0-A8CE581A5BB5}"/>
              </a:ext>
            </a:extLst>
          </p:cNvPr>
          <p:cNvSpPr txBox="1"/>
          <p:nvPr/>
        </p:nvSpPr>
        <p:spPr>
          <a:xfrm>
            <a:off x="2726420" y="4035083"/>
            <a:ext cx="2984601" cy="738664"/>
          </a:xfrm>
          <a:prstGeom prst="rect">
            <a:avLst/>
          </a:prstGeom>
          <a:noFill/>
        </p:spPr>
        <p:txBody>
          <a:bodyPr wrap="square" rtlCol="0">
            <a:spAutoFit/>
          </a:bodyPr>
          <a:lstStyle/>
          <a:p>
            <a:pPr algn="ctr"/>
            <a:r>
              <a:rPr lang="en-US" dirty="0"/>
              <a:t>Changing the Context to Make </a:t>
            </a:r>
          </a:p>
          <a:p>
            <a:pPr algn="ctr"/>
            <a:r>
              <a:rPr lang="en-US" dirty="0"/>
              <a:t>Individuals’ Default Decisions Healthy</a:t>
            </a:r>
          </a:p>
        </p:txBody>
      </p:sp>
      <p:cxnSp>
        <p:nvCxnSpPr>
          <p:cNvPr id="8" name="Straight Connector 7">
            <a:extLst>
              <a:ext uri="{FF2B5EF4-FFF2-40B4-BE49-F238E27FC236}">
                <a16:creationId xmlns:a16="http://schemas.microsoft.com/office/drawing/2014/main" id="{C12D0F1D-08F4-654B-9A19-62E3ADA32D75}"/>
              </a:ext>
              <a:ext uri="{C183D7F6-B498-43B3-948B-1728B52AA6E4}">
                <adec:decorative xmlns:adec="http://schemas.microsoft.com/office/drawing/2017/decorative" val="1"/>
              </a:ext>
            </a:extLst>
          </p:cNvPr>
          <p:cNvCxnSpPr>
            <a:cxnSpLocks/>
          </p:cNvCxnSpPr>
          <p:nvPr/>
        </p:nvCxnSpPr>
        <p:spPr>
          <a:xfrm flipV="1">
            <a:off x="2378080" y="4054301"/>
            <a:ext cx="3449514" cy="20586"/>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EC38C44F-AFE3-B04F-94B1-0DD140520FD0}"/>
              </a:ext>
            </a:extLst>
          </p:cNvPr>
          <p:cNvSpPr txBox="1"/>
          <p:nvPr/>
        </p:nvSpPr>
        <p:spPr>
          <a:xfrm>
            <a:off x="3191752" y="3158662"/>
            <a:ext cx="1962464" cy="738664"/>
          </a:xfrm>
          <a:prstGeom prst="rect">
            <a:avLst/>
          </a:prstGeom>
          <a:noFill/>
        </p:spPr>
        <p:txBody>
          <a:bodyPr wrap="square" rtlCol="0">
            <a:spAutoFit/>
          </a:bodyPr>
          <a:lstStyle/>
          <a:p>
            <a:pPr algn="ctr"/>
            <a:r>
              <a:rPr lang="en-US" dirty="0"/>
              <a:t>Long-Lasting Protective </a:t>
            </a:r>
          </a:p>
          <a:p>
            <a:pPr algn="ctr"/>
            <a:r>
              <a:rPr lang="en-US" dirty="0"/>
              <a:t>Interventions</a:t>
            </a:r>
          </a:p>
        </p:txBody>
      </p:sp>
      <p:cxnSp>
        <p:nvCxnSpPr>
          <p:cNvPr id="9" name="Straight Connector 8">
            <a:extLst>
              <a:ext uri="{FF2B5EF4-FFF2-40B4-BE49-F238E27FC236}">
                <a16:creationId xmlns:a16="http://schemas.microsoft.com/office/drawing/2014/main" id="{091091B6-F1D0-AA40-B906-88B6FA98706D}"/>
              </a:ext>
              <a:ext uri="{C183D7F6-B498-43B3-948B-1728B52AA6E4}">
                <adec:decorative xmlns:adec="http://schemas.microsoft.com/office/drawing/2017/decorative" val="1"/>
              </a:ext>
            </a:extLst>
          </p:cNvPr>
          <p:cNvCxnSpPr>
            <a:cxnSpLocks/>
          </p:cNvCxnSpPr>
          <p:nvPr/>
        </p:nvCxnSpPr>
        <p:spPr>
          <a:xfrm>
            <a:off x="2944650" y="3037779"/>
            <a:ext cx="2298722"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5F74CFD7-09E0-D74A-BD00-73F98859E96D}"/>
              </a:ext>
            </a:extLst>
          </p:cNvPr>
          <p:cNvSpPr txBox="1"/>
          <p:nvPr/>
        </p:nvSpPr>
        <p:spPr>
          <a:xfrm>
            <a:off x="3300711" y="2304954"/>
            <a:ext cx="1744546" cy="523220"/>
          </a:xfrm>
          <a:prstGeom prst="rect">
            <a:avLst/>
          </a:prstGeom>
          <a:noFill/>
        </p:spPr>
        <p:txBody>
          <a:bodyPr wrap="square" rtlCol="0">
            <a:spAutoFit/>
          </a:bodyPr>
          <a:lstStyle/>
          <a:p>
            <a:pPr algn="ctr"/>
            <a:r>
              <a:rPr lang="en-US" dirty="0"/>
              <a:t>Clinical Interventions</a:t>
            </a:r>
          </a:p>
        </p:txBody>
      </p:sp>
      <p:cxnSp>
        <p:nvCxnSpPr>
          <p:cNvPr id="10" name="Straight Connector 9">
            <a:extLst>
              <a:ext uri="{FF2B5EF4-FFF2-40B4-BE49-F238E27FC236}">
                <a16:creationId xmlns:a16="http://schemas.microsoft.com/office/drawing/2014/main" id="{25E2EBFA-E41B-964B-953A-682084BB620E}"/>
              </a:ext>
              <a:ext uri="{C183D7F6-B498-43B3-948B-1728B52AA6E4}">
                <adec:decorative xmlns:adec="http://schemas.microsoft.com/office/drawing/2017/decorative" val="1"/>
              </a:ext>
            </a:extLst>
          </p:cNvPr>
          <p:cNvCxnSpPr>
            <a:cxnSpLocks/>
          </p:cNvCxnSpPr>
          <p:nvPr/>
        </p:nvCxnSpPr>
        <p:spPr>
          <a:xfrm>
            <a:off x="3553455" y="2146461"/>
            <a:ext cx="1239058"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198F459E-885F-2249-B1B5-E0964A06AE96}"/>
              </a:ext>
            </a:extLst>
          </p:cNvPr>
          <p:cNvSpPr txBox="1"/>
          <p:nvPr/>
        </p:nvSpPr>
        <p:spPr>
          <a:xfrm>
            <a:off x="3102990" y="1426443"/>
            <a:ext cx="2113603" cy="523220"/>
          </a:xfrm>
          <a:prstGeom prst="rect">
            <a:avLst/>
          </a:prstGeom>
          <a:noFill/>
        </p:spPr>
        <p:txBody>
          <a:bodyPr wrap="square" rtlCol="0">
            <a:spAutoFit/>
          </a:bodyPr>
          <a:lstStyle/>
          <a:p>
            <a:pPr algn="ctr"/>
            <a:r>
              <a:rPr lang="en-US" dirty="0"/>
              <a:t>Counseling and Education</a:t>
            </a:r>
          </a:p>
        </p:txBody>
      </p:sp>
      <p:sp>
        <p:nvSpPr>
          <p:cNvPr id="2" name="Title 1">
            <a:extLst>
              <a:ext uri="{FF2B5EF4-FFF2-40B4-BE49-F238E27FC236}">
                <a16:creationId xmlns:a16="http://schemas.microsoft.com/office/drawing/2014/main" id="{907EEEEE-4843-3B48-B2D9-D2252170B713}"/>
              </a:ext>
            </a:extLst>
          </p:cNvPr>
          <p:cNvSpPr>
            <a:spLocks noGrp="1"/>
          </p:cNvSpPr>
          <p:nvPr>
            <p:ph type="title"/>
          </p:nvPr>
        </p:nvSpPr>
        <p:spPr>
          <a:xfrm>
            <a:off x="457200" y="187869"/>
            <a:ext cx="8229600"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600" b="1" dirty="0"/>
              <a:t>Multiple Levels &amp; Context</a:t>
            </a:r>
          </a:p>
        </p:txBody>
      </p:sp>
    </p:spTree>
    <p:extLst>
      <p:ext uri="{BB962C8B-B14F-4D97-AF65-F5344CB8AC3E}">
        <p14:creationId xmlns:p14="http://schemas.microsoft.com/office/powerpoint/2010/main" val="171254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8EACB2-7284-924A-9250-81ED71AC86E6}"/>
              </a:ext>
            </a:extLst>
          </p:cNvPr>
          <p:cNvSpPr txBox="1"/>
          <p:nvPr/>
        </p:nvSpPr>
        <p:spPr>
          <a:xfrm>
            <a:off x="7907024" y="5312106"/>
            <a:ext cx="1267793"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Jacobs et al., 2014</a:t>
            </a:r>
            <a:endParaRPr lang="en-US" dirty="0"/>
          </a:p>
        </p:txBody>
      </p:sp>
      <p:sp>
        <p:nvSpPr>
          <p:cNvPr id="4" name="Text Placeholder 3">
            <a:extLst>
              <a:ext uri="{FF2B5EF4-FFF2-40B4-BE49-F238E27FC236}">
                <a16:creationId xmlns:a16="http://schemas.microsoft.com/office/drawing/2014/main" id="{610C460E-66C3-0546-ABBC-E0DE5B3E5E7C}"/>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lnSpc>
                <a:spcPct val="150000"/>
              </a:lnSpc>
              <a:buAutoNum type="arabicPeriod"/>
            </a:pPr>
            <a:r>
              <a:rPr lang="en-US" sz="2400" dirty="0"/>
              <a:t>Create a </a:t>
            </a:r>
            <a:r>
              <a:rPr lang="en-US" sz="2400" dirty="0">
                <a:solidFill>
                  <a:schemeClr val="tx2"/>
                </a:solidFill>
              </a:rPr>
              <a:t>specific </a:t>
            </a:r>
            <a:r>
              <a:rPr lang="en-US" sz="2400" dirty="0"/>
              <a:t>problem statement</a:t>
            </a:r>
            <a:endParaRPr lang="en-US" dirty="0"/>
          </a:p>
          <a:p>
            <a:pPr marL="885825" lvl="1" indent="-342900">
              <a:lnSpc>
                <a:spcPct val="150000"/>
              </a:lnSpc>
            </a:pPr>
            <a:r>
              <a:rPr lang="en-US" sz="2400" dirty="0">
                <a:solidFill>
                  <a:srgbClr val="0097DA"/>
                </a:solidFill>
              </a:rPr>
              <a:t>Specify </a:t>
            </a:r>
            <a:r>
              <a:rPr lang="en-US" sz="2400" dirty="0"/>
              <a:t>level of the problem</a:t>
            </a:r>
            <a:endParaRPr lang="en-US" sz="1850" dirty="0"/>
          </a:p>
          <a:p>
            <a:pPr marL="457200" lvl="0" indent="-457200">
              <a:lnSpc>
                <a:spcPct val="150000"/>
              </a:lnSpc>
              <a:buAutoNum type="arabicPeriod"/>
            </a:pPr>
            <a:r>
              <a:rPr lang="en-US" sz="2400" dirty="0">
                <a:solidFill>
                  <a:srgbClr val="0097DA"/>
                </a:solidFill>
              </a:rPr>
              <a:t>Quantify </a:t>
            </a:r>
            <a:r>
              <a:rPr lang="en-US" sz="2400" dirty="0"/>
              <a:t>the issue so measuring improvements is possible</a:t>
            </a:r>
          </a:p>
          <a:p>
            <a:pPr marL="457200" indent="-457200">
              <a:lnSpc>
                <a:spcPct val="150000"/>
              </a:lnSpc>
              <a:buAutoNum type="arabicPeriod"/>
            </a:pPr>
            <a:r>
              <a:rPr lang="en-US" sz="2400" dirty="0">
                <a:solidFill>
                  <a:srgbClr val="0097DA"/>
                </a:solidFill>
              </a:rPr>
              <a:t>Do research </a:t>
            </a:r>
            <a:r>
              <a:rPr lang="en-US" sz="2400" dirty="0"/>
              <a:t>with community stakeholders</a:t>
            </a:r>
          </a:p>
          <a:p>
            <a:pPr marL="885825" lvl="1" indent="-342900">
              <a:lnSpc>
                <a:spcPct val="150000"/>
              </a:lnSpc>
            </a:pPr>
            <a:r>
              <a:rPr lang="en-US" sz="2400" dirty="0"/>
              <a:t>Find existing data on problem in larger context</a:t>
            </a:r>
            <a:endParaRPr lang="en-US" dirty="0"/>
          </a:p>
          <a:p>
            <a:pPr marL="885825" lvl="1" indent="-342900">
              <a:lnSpc>
                <a:spcPct val="150000"/>
              </a:lnSpc>
            </a:pPr>
            <a:r>
              <a:rPr lang="en-US" sz="2400" dirty="0"/>
              <a:t>Collect new data at your site/ community</a:t>
            </a:r>
            <a:endParaRPr lang="en-US" sz="1850" dirty="0"/>
          </a:p>
        </p:txBody>
      </p:sp>
      <p:pic>
        <p:nvPicPr>
          <p:cNvPr id="2" name="Picture 5">
            <a:extLst>
              <a:ext uri="{FF2B5EF4-FFF2-40B4-BE49-F238E27FC236}">
                <a16:creationId xmlns:a16="http://schemas.microsoft.com/office/drawing/2014/main" id="{B1A787B4-D2BE-4C04-9C23-2EF044B6A5C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16" y="114053"/>
            <a:ext cx="971550" cy="1790700"/>
          </a:xfrm>
          <a:prstGeom prst="rect">
            <a:avLst/>
          </a:prstGeom>
        </p:spPr>
      </p:pic>
      <p:sp>
        <p:nvSpPr>
          <p:cNvPr id="7" name="Title 6">
            <a:extLst>
              <a:ext uri="{FF2B5EF4-FFF2-40B4-BE49-F238E27FC236}">
                <a16:creationId xmlns:a16="http://schemas.microsoft.com/office/drawing/2014/main" id="{FB98E41C-36DE-CE4D-9259-F9D1FED65674}"/>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Identify the Problem</a:t>
            </a:r>
            <a:endParaRPr lang="en-US" sz="3600" dirty="0"/>
          </a:p>
        </p:txBody>
      </p:sp>
    </p:spTree>
    <p:extLst>
      <p:ext uri="{BB962C8B-B14F-4D97-AF65-F5344CB8AC3E}">
        <p14:creationId xmlns:p14="http://schemas.microsoft.com/office/powerpoint/2010/main" val="308075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 PPT template" id="{E9D12E7F-FD79-854E-B474-BF7F39C8CD1A}" vid="{0FE26CDC-90E4-1B42-ABC8-60C383A423FC}"/>
    </a:ext>
  </a:ext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7333</TotalTime>
  <Words>7067</Words>
  <Application>Microsoft Macintosh PowerPoint</Application>
  <PresentationFormat>On-screen Show (4:3)</PresentationFormat>
  <Paragraphs>704</Paragraphs>
  <Slides>53</Slides>
  <Notes>53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Trebuchet MS</vt:lpstr>
      <vt:lpstr>Calibri</vt:lpstr>
      <vt:lpstr>Arial</vt:lpstr>
      <vt:lpstr>Arial,Sans-Serif</vt:lpstr>
      <vt:lpstr>Roboto</vt:lpstr>
      <vt:lpstr>Simple Light</vt:lpstr>
      <vt:lpstr>3_Default Design</vt:lpstr>
      <vt:lpstr>Assess the Context</vt:lpstr>
      <vt:lpstr>Disclosure</vt:lpstr>
      <vt:lpstr>Learning Objectives</vt:lpstr>
      <vt:lpstr>Session Agenda</vt:lpstr>
      <vt:lpstr>Implementation Blueprint</vt:lpstr>
      <vt:lpstr>Why Define the Problem Early?</vt:lpstr>
      <vt:lpstr>Categorizing Behavioral and Structural Change</vt:lpstr>
      <vt:lpstr>Multiple Levels &amp; Context</vt:lpstr>
      <vt:lpstr>Identify the Problem</vt:lpstr>
      <vt:lpstr>Understand the System</vt:lpstr>
      <vt:lpstr>Ward 7 &amp; Population of Focus</vt:lpstr>
      <vt:lpstr>Methods for Contextual Mapping</vt:lpstr>
      <vt:lpstr>Stakeholder Engagement</vt:lpstr>
      <vt:lpstr> Goals of Contextualization</vt:lpstr>
      <vt:lpstr>Session Agenda</vt:lpstr>
      <vt:lpstr>How Do I Achieve These Goals?</vt:lpstr>
      <vt:lpstr>Case Example: CFIR</vt:lpstr>
      <vt:lpstr>Diagnostic Analysis</vt:lpstr>
      <vt:lpstr>Case Example: CFIR</vt:lpstr>
      <vt:lpstr>Intervention Characteristics</vt:lpstr>
      <vt:lpstr>Getting Specific about EBIs</vt:lpstr>
      <vt:lpstr>Case Example: CFIR</vt:lpstr>
      <vt:lpstr>Inner Setting</vt:lpstr>
      <vt:lpstr>Understand Power Structures</vt:lpstr>
      <vt:lpstr>Relationships Matter</vt:lpstr>
      <vt:lpstr>Implementation Climate</vt:lpstr>
      <vt:lpstr>Case Study</vt:lpstr>
      <vt:lpstr>R=MC2</vt:lpstr>
      <vt:lpstr>Case Example: CFIR</vt:lpstr>
      <vt:lpstr>Outer setting</vt:lpstr>
      <vt:lpstr>Case: Colorectal Cancer Screening</vt:lpstr>
      <vt:lpstr>Case: Lung Cancer Screening</vt:lpstr>
      <vt:lpstr>Case Example: CFIR</vt:lpstr>
      <vt:lpstr>Individuals</vt:lpstr>
      <vt:lpstr>Populations of Focus</vt:lpstr>
      <vt:lpstr>Case Example: CFIR</vt:lpstr>
      <vt:lpstr>Process</vt:lpstr>
      <vt:lpstr>Match the word to its definition</vt:lpstr>
      <vt:lpstr>Case Example: Lung Cancer Screening</vt:lpstr>
      <vt:lpstr>Case Example: Lung Cancer Screening</vt:lpstr>
      <vt:lpstr>To do</vt:lpstr>
      <vt:lpstr>Session Agenda</vt:lpstr>
      <vt:lpstr> Reminder: Goals of Contextualization</vt:lpstr>
      <vt:lpstr>Equity Reflection</vt:lpstr>
      <vt:lpstr>Support Stakeholders in Prioritizing Needs and Opportunities</vt:lpstr>
      <vt:lpstr>Case Example</vt:lpstr>
      <vt:lpstr>Partnerships for Accessible Sites</vt:lpstr>
      <vt:lpstr>Case: Colorectal Cancer Inequalities</vt:lpstr>
      <vt:lpstr>Tools and Supplemental Resources</vt:lpstr>
      <vt:lpstr>References</vt:lpstr>
      <vt:lpstr>References</vt:lpstr>
      <vt:lpstr>References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dc:title>
  <dc:creator>Silber, Rachel</dc:creator>
  <cp:lastModifiedBy>Rangel, Ruta</cp:lastModifiedBy>
  <cp:revision>2350</cp:revision>
  <dcterms:created xsi:type="dcterms:W3CDTF">2021-02-19T15:50:04Z</dcterms:created>
  <dcterms:modified xsi:type="dcterms:W3CDTF">2023-08-21T17:15:13Z</dcterms:modified>
</cp:coreProperties>
</file>