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56" r:id="rId2"/>
    <p:sldId id="260" r:id="rId3"/>
    <p:sldId id="257" r:id="rId4"/>
    <p:sldId id="259" r:id="rId5"/>
    <p:sldId id="434" r:id="rId6"/>
    <p:sldId id="457" r:id="rId7"/>
    <p:sldId id="261" r:id="rId8"/>
    <p:sldId id="446" r:id="rId9"/>
    <p:sldId id="433" r:id="rId10"/>
    <p:sldId id="454" r:id="rId11"/>
    <p:sldId id="451" r:id="rId12"/>
    <p:sldId id="399" r:id="rId13"/>
    <p:sldId id="456" r:id="rId14"/>
    <p:sldId id="410" r:id="rId15"/>
    <p:sldId id="461" r:id="rId16"/>
    <p:sldId id="401" r:id="rId17"/>
    <p:sldId id="465" r:id="rId18"/>
    <p:sldId id="467" r:id="rId19"/>
    <p:sldId id="466" r:id="rId20"/>
    <p:sldId id="458" r:id="rId21"/>
    <p:sldId id="468" r:id="rId22"/>
    <p:sldId id="4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85" autoAdjust="0"/>
  </p:normalViewPr>
  <p:slideViewPr>
    <p:cSldViewPr snapToGrid="0">
      <p:cViewPr>
        <p:scale>
          <a:sx n="56" d="100"/>
          <a:sy n="56"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dLbl>
              <c:idx val="0"/>
              <c:layout>
                <c:manualLayout>
                  <c:x val="-4.2087542087541315E-3"/>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2-4CA0-B912-D79660950A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0.9</c:v>
                </c:pt>
              </c:numCache>
            </c:numRef>
          </c:val>
          <c:extLst>
            <c:ext xmlns:c16="http://schemas.microsoft.com/office/drawing/2014/chart" uri="{C3380CC4-5D6E-409C-BE32-E72D297353CC}">
              <c16:uniqueId val="{00000000-4759-4D35-A1DD-8B09C19DE33B}"/>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0.1</c:v>
                </c:pt>
              </c:numCache>
            </c:numRef>
          </c:val>
          <c:extLst>
            <c:ext xmlns:c16="http://schemas.microsoft.com/office/drawing/2014/chart" uri="{C3380CC4-5D6E-409C-BE32-E72D297353CC}">
              <c16:uniqueId val="{00000001-4759-4D35-A1DD-8B09C19DE33B}"/>
            </c:ext>
          </c:extLst>
        </c:ser>
        <c:dLbls>
          <c:showLegendKey val="0"/>
          <c:showVal val="0"/>
          <c:showCatName val="0"/>
          <c:showSerName val="0"/>
          <c:showPercent val="0"/>
          <c:showBubbleSize val="0"/>
        </c:dLbls>
        <c:gapWidth val="219"/>
        <c:overlap val="-27"/>
        <c:axId val="-1590481360"/>
        <c:axId val="-1590480816"/>
      </c:barChart>
      <c:catAx>
        <c:axId val="-1590481360"/>
        <c:scaling>
          <c:orientation val="minMax"/>
        </c:scaling>
        <c:delete val="1"/>
        <c:axPos val="b"/>
        <c:numFmt formatCode="General" sourceLinked="1"/>
        <c:majorTickMark val="out"/>
        <c:minorTickMark val="none"/>
        <c:tickLblPos val="nextTo"/>
        <c:crossAx val="-1590480816"/>
        <c:crosses val="autoZero"/>
        <c:auto val="1"/>
        <c:lblAlgn val="ctr"/>
        <c:lblOffset val="100"/>
        <c:noMultiLvlLbl val="0"/>
      </c:catAx>
      <c:valAx>
        <c:axId val="-1590480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0481360"/>
        <c:crosses val="autoZero"/>
        <c:crossBetween val="between"/>
        <c:majorUnit val="0.1"/>
      </c:valAx>
      <c:spPr>
        <a:noFill/>
        <a:ln>
          <a:noFill/>
        </a:ln>
        <a:effectLst/>
      </c:spPr>
    </c:plotArea>
    <c:legend>
      <c:legendPos val="b"/>
      <c:layout>
        <c:manualLayout>
          <c:xMode val="edge"/>
          <c:yMode val="edge"/>
          <c:x val="0.27656751239428407"/>
          <c:y val="0.86254811898512707"/>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0.77</c:v>
                </c:pt>
              </c:numCache>
            </c:numRef>
          </c:val>
          <c:extLst>
            <c:ext xmlns:c16="http://schemas.microsoft.com/office/drawing/2014/chart" uri="{C3380CC4-5D6E-409C-BE32-E72D297353CC}">
              <c16:uniqueId val="{00000000-439D-4940-8503-74DEB66476C0}"/>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0.23</c:v>
                </c:pt>
              </c:numCache>
            </c:numRef>
          </c:val>
          <c:extLst>
            <c:ext xmlns:c16="http://schemas.microsoft.com/office/drawing/2014/chart" uri="{C3380CC4-5D6E-409C-BE32-E72D297353CC}">
              <c16:uniqueId val="{00000001-439D-4940-8503-74DEB66476C0}"/>
            </c:ext>
          </c:extLst>
        </c:ser>
        <c:dLbls>
          <c:showLegendKey val="0"/>
          <c:showVal val="0"/>
          <c:showCatName val="0"/>
          <c:showSerName val="0"/>
          <c:showPercent val="0"/>
          <c:showBubbleSize val="0"/>
        </c:dLbls>
        <c:gapWidth val="219"/>
        <c:overlap val="-27"/>
        <c:axId val="-1590480272"/>
        <c:axId val="-1590479184"/>
      </c:barChart>
      <c:catAx>
        <c:axId val="-1590480272"/>
        <c:scaling>
          <c:orientation val="minMax"/>
        </c:scaling>
        <c:delete val="1"/>
        <c:axPos val="b"/>
        <c:numFmt formatCode="General" sourceLinked="1"/>
        <c:majorTickMark val="out"/>
        <c:minorTickMark val="none"/>
        <c:tickLblPos val="nextTo"/>
        <c:crossAx val="-1590479184"/>
        <c:crosses val="autoZero"/>
        <c:auto val="1"/>
        <c:lblAlgn val="ctr"/>
        <c:lblOffset val="100"/>
        <c:noMultiLvlLbl val="0"/>
      </c:catAx>
      <c:valAx>
        <c:axId val="-1590479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0480272"/>
        <c:crosses val="autoZero"/>
        <c:crossBetween val="between"/>
        <c:majorUnit val="0.1"/>
      </c:valAx>
      <c:spPr>
        <a:noFill/>
        <a:ln>
          <a:noFill/>
        </a:ln>
        <a:effectLst/>
      </c:spPr>
    </c:plotArea>
    <c:legend>
      <c:legendPos val="b"/>
      <c:layout>
        <c:manualLayout>
          <c:xMode val="edge"/>
          <c:yMode val="edge"/>
          <c:x val="0.27656751239428407"/>
          <c:y val="0.85357830271216095"/>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c:v>
                </c:pt>
              </c:strCache>
            </c:strRef>
          </c:tx>
          <c:spPr>
            <a:solidFill>
              <a:schemeClr val="accent2"/>
            </a:solidFill>
            <a:ln>
              <a:noFill/>
            </a:ln>
            <a:effectLst/>
          </c:spPr>
          <c:invertIfNegative val="0"/>
          <c:dLbls>
            <c:dLbl>
              <c:idx val="0"/>
              <c:layout>
                <c:manualLayout>
                  <c:x val="-8.4175084175084174E-3"/>
                  <c:y val="1.3888888888888888E-2"/>
                </c:manualLayout>
              </c:layout>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E7-4226-A2AE-BADB2FA73624}"/>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Sheet1!$B$2</c:f>
              <c:numCache>
                <c:formatCode>General</c:formatCode>
                <c:ptCount val="1"/>
                <c:pt idx="0">
                  <c:v>0.8</c:v>
                </c:pt>
              </c:numCache>
            </c:numRef>
          </c:val>
          <c:extLst>
            <c:ext xmlns:c16="http://schemas.microsoft.com/office/drawing/2014/chart" uri="{C3380CC4-5D6E-409C-BE32-E72D297353CC}">
              <c16:uniqueId val="{00000000-CA23-4AA5-8536-878BDA3B7F29}"/>
            </c:ext>
          </c:extLst>
        </c:ser>
        <c:ser>
          <c:idx val="1"/>
          <c:order val="1"/>
          <c:tx>
            <c:strRef>
              <c:f>Sheet1!$C$1</c:f>
              <c:strCache>
                <c:ptCount val="1"/>
                <c:pt idx="0">
                  <c:v>Disagree</c:v>
                </c:pt>
              </c:strCache>
            </c:strRef>
          </c:tx>
          <c:spPr>
            <a:solidFill>
              <a:srgbClr val="58585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c:v>
                </c:pt>
              </c:strCache>
            </c:strRef>
          </c:cat>
          <c:val>
            <c:numRef>
              <c:f>Sheet1!$C$2</c:f>
              <c:numCache>
                <c:formatCode>General</c:formatCode>
                <c:ptCount val="1"/>
                <c:pt idx="0">
                  <c:v>0.2</c:v>
                </c:pt>
              </c:numCache>
            </c:numRef>
          </c:val>
          <c:extLst>
            <c:ext xmlns:c16="http://schemas.microsoft.com/office/drawing/2014/chart" uri="{C3380CC4-5D6E-409C-BE32-E72D297353CC}">
              <c16:uniqueId val="{00000001-CA23-4AA5-8536-878BDA3B7F29}"/>
            </c:ext>
          </c:extLst>
        </c:ser>
        <c:dLbls>
          <c:showLegendKey val="0"/>
          <c:showVal val="0"/>
          <c:showCatName val="0"/>
          <c:showSerName val="0"/>
          <c:showPercent val="0"/>
          <c:showBubbleSize val="0"/>
        </c:dLbls>
        <c:gapWidth val="219"/>
        <c:overlap val="-27"/>
        <c:axId val="-1781876016"/>
        <c:axId val="-1420712032"/>
      </c:barChart>
      <c:catAx>
        <c:axId val="-1781876016"/>
        <c:scaling>
          <c:orientation val="minMax"/>
        </c:scaling>
        <c:delete val="1"/>
        <c:axPos val="b"/>
        <c:numFmt formatCode="General" sourceLinked="1"/>
        <c:majorTickMark val="out"/>
        <c:minorTickMark val="none"/>
        <c:tickLblPos val="nextTo"/>
        <c:crossAx val="-1420712032"/>
        <c:crosses val="autoZero"/>
        <c:auto val="1"/>
        <c:lblAlgn val="ctr"/>
        <c:lblOffset val="100"/>
        <c:noMultiLvlLbl val="0"/>
      </c:catAx>
      <c:valAx>
        <c:axId val="-1420712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1876016"/>
        <c:crosses val="autoZero"/>
        <c:crossBetween val="between"/>
        <c:majorUnit val="0.1"/>
      </c:valAx>
      <c:spPr>
        <a:noFill/>
        <a:ln>
          <a:noFill/>
        </a:ln>
        <a:effectLst/>
      </c:spPr>
    </c:plotArea>
    <c:legend>
      <c:legendPos val="b"/>
      <c:layout>
        <c:manualLayout>
          <c:xMode val="edge"/>
          <c:yMode val="edge"/>
          <c:x val="0.2976112834380551"/>
          <c:y val="0.85733996792067657"/>
          <c:w val="0.44686497521143193"/>
          <c:h val="8.4500423775153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Franklin Gothic Medium Cond" panose="020B06060304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E37EA-93BC-461D-A0A1-1017165332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718F4CA-D299-474B-850B-FF9D2C8C5C1A}">
      <dgm:prSet custT="1"/>
      <dgm:spPr/>
      <dgm:t>
        <a:bodyPr/>
        <a:lstStyle/>
        <a:p>
          <a:pPr rtl="0"/>
          <a:r>
            <a:rPr lang="en-US" sz="2000" dirty="0">
              <a:latin typeface="Franklin Gothic Medium Cond" panose="020B0606030402020204" pitchFamily="34" charset="0"/>
            </a:rPr>
            <a:t>Improve collection and use of patient demographic data, (</a:t>
          </a:r>
          <a:r>
            <a:rPr lang="en-US" sz="2000" dirty="0" err="1">
              <a:latin typeface="Franklin Gothic Medium Cond" panose="020B0606030402020204" pitchFamily="34" charset="0"/>
            </a:rPr>
            <a:t>REaL</a:t>
          </a:r>
          <a:r>
            <a:rPr lang="en-US" sz="2000" dirty="0">
              <a:latin typeface="Franklin Gothic Medium Cond" panose="020B0606030402020204" pitchFamily="34" charset="0"/>
            </a:rPr>
            <a:t>, SOGI and </a:t>
          </a:r>
          <a:r>
            <a:rPr lang="en-US" sz="2000" dirty="0" err="1">
              <a:latin typeface="Franklin Gothic Medium Cond" panose="020B0606030402020204" pitchFamily="34" charset="0"/>
            </a:rPr>
            <a:t>SDoH</a:t>
          </a:r>
          <a:r>
            <a:rPr lang="en-US" sz="2000" dirty="0">
              <a:latin typeface="Franklin Gothic Medium Cond" panose="020B0606030402020204" pitchFamily="34" charset="0"/>
            </a:rPr>
            <a:t>)</a:t>
          </a:r>
        </a:p>
      </dgm:t>
    </dgm:pt>
    <dgm:pt modelId="{0356CBA2-8CAE-4652-B583-55377467F5EB}" type="parTrans" cxnId="{A77BE279-DE54-4942-9C76-055588F6F75B}">
      <dgm:prSet/>
      <dgm:spPr/>
      <dgm:t>
        <a:bodyPr/>
        <a:lstStyle/>
        <a:p>
          <a:endParaRPr lang="en-US" sz="1400">
            <a:latin typeface="Franklin Gothic Medium Cond" panose="020B0606030402020204" pitchFamily="34" charset="0"/>
          </a:endParaRPr>
        </a:p>
      </dgm:t>
    </dgm:pt>
    <dgm:pt modelId="{501DC829-6B3A-47E8-A33A-82B3DF82EEED}" type="sibTrans" cxnId="{A77BE279-DE54-4942-9C76-055588F6F75B}">
      <dgm:prSet/>
      <dgm:spPr/>
      <dgm:t>
        <a:bodyPr/>
        <a:lstStyle/>
        <a:p>
          <a:endParaRPr lang="en-US" sz="1400">
            <a:latin typeface="Franklin Gothic Medium Cond" panose="020B0606030402020204" pitchFamily="34" charset="0"/>
          </a:endParaRPr>
        </a:p>
      </dgm:t>
    </dgm:pt>
    <dgm:pt modelId="{6EC45491-5F01-48B1-BC14-C5ED83B542B8}">
      <dgm:prSet custT="1"/>
      <dgm:spPr/>
      <dgm:t>
        <a:bodyPr/>
        <a:lstStyle/>
        <a:p>
          <a:pPr rtl="0"/>
          <a:r>
            <a:rPr lang="en-US" sz="2000" dirty="0">
              <a:latin typeface="Franklin Gothic Medium Cond" panose="020B0606030402020204" pitchFamily="34" charset="0"/>
            </a:rPr>
            <a:t>Build partnerships with community-based organizations and address shared priorities</a:t>
          </a:r>
        </a:p>
      </dgm:t>
    </dgm:pt>
    <dgm:pt modelId="{54D88D74-D7E8-4C6B-87F6-93CBE507DAB4}" type="parTrans" cxnId="{D4DFE773-2404-48AF-9AE9-D57945D5C1E6}">
      <dgm:prSet/>
      <dgm:spPr/>
      <dgm:t>
        <a:bodyPr/>
        <a:lstStyle/>
        <a:p>
          <a:endParaRPr lang="en-US" sz="1400">
            <a:latin typeface="Franklin Gothic Medium Cond" panose="020B0606030402020204" pitchFamily="34" charset="0"/>
          </a:endParaRPr>
        </a:p>
      </dgm:t>
    </dgm:pt>
    <dgm:pt modelId="{AE576DD8-C40B-4388-809E-721B140C0F65}" type="sibTrans" cxnId="{D4DFE773-2404-48AF-9AE9-D57945D5C1E6}">
      <dgm:prSet/>
      <dgm:spPr/>
      <dgm:t>
        <a:bodyPr/>
        <a:lstStyle/>
        <a:p>
          <a:endParaRPr lang="en-US" sz="1400">
            <a:latin typeface="Franklin Gothic Medium Cond" panose="020B0606030402020204" pitchFamily="34" charset="0"/>
          </a:endParaRPr>
        </a:p>
      </dgm:t>
    </dgm:pt>
    <dgm:pt modelId="{094EFA0E-E245-4D9B-92B6-39E4D1C3368F}">
      <dgm:prSet custT="1"/>
      <dgm:spPr/>
      <dgm:t>
        <a:bodyPr/>
        <a:lstStyle/>
        <a:p>
          <a:pPr rtl="0"/>
          <a:r>
            <a:rPr lang="en-US" sz="2000">
              <a:latin typeface="Franklin Gothic Medium Cond" panose="020B0606030402020204" pitchFamily="34" charset="0"/>
            </a:rPr>
            <a:t>Implement best practices in diversity, equity and inclusion</a:t>
          </a:r>
          <a:endParaRPr lang="en-US" sz="2000" dirty="0">
            <a:latin typeface="Franklin Gothic Medium Cond" panose="020B0606030402020204" pitchFamily="34" charset="0"/>
          </a:endParaRPr>
        </a:p>
      </dgm:t>
    </dgm:pt>
    <dgm:pt modelId="{F70E60F5-024B-4B36-8533-462310ECCAF8}" type="parTrans" cxnId="{A4257A32-1DAD-493B-BF8F-11E57A396C56}">
      <dgm:prSet/>
      <dgm:spPr/>
      <dgm:t>
        <a:bodyPr/>
        <a:lstStyle/>
        <a:p>
          <a:endParaRPr lang="en-US" sz="1400">
            <a:latin typeface="Franklin Gothic Medium Cond" panose="020B0606030402020204" pitchFamily="34" charset="0"/>
          </a:endParaRPr>
        </a:p>
      </dgm:t>
    </dgm:pt>
    <dgm:pt modelId="{4B310B3C-D9EE-4DD2-A503-69DA26E204F8}" type="sibTrans" cxnId="{A4257A32-1DAD-493B-BF8F-11E57A396C56}">
      <dgm:prSet/>
      <dgm:spPr/>
      <dgm:t>
        <a:bodyPr/>
        <a:lstStyle/>
        <a:p>
          <a:endParaRPr lang="en-US" sz="1400">
            <a:latin typeface="Franklin Gothic Medium Cond" panose="020B0606030402020204" pitchFamily="34" charset="0"/>
          </a:endParaRPr>
        </a:p>
      </dgm:t>
    </dgm:pt>
    <dgm:pt modelId="{B99AAEA3-CD76-45AB-AC8F-524393131B62}">
      <dgm:prSet custT="1"/>
      <dgm:spPr/>
      <dgm:t>
        <a:bodyPr/>
        <a:lstStyle/>
        <a:p>
          <a:pPr rtl="0"/>
          <a:r>
            <a:rPr lang="en-US" sz="2000" dirty="0">
              <a:latin typeface="Franklin Gothic Medium Cond" panose="020B0606030402020204" pitchFamily="34" charset="0"/>
            </a:rPr>
            <a:t>Align with health equity regulatory requirements</a:t>
          </a:r>
        </a:p>
      </dgm:t>
    </dgm:pt>
    <dgm:pt modelId="{F19C2EA6-A6F0-44F9-AA07-070E0D24D380}" type="parTrans" cxnId="{3442DA4E-548E-42F0-951E-D3733A5367F9}">
      <dgm:prSet/>
      <dgm:spPr/>
      <dgm:t>
        <a:bodyPr/>
        <a:lstStyle/>
        <a:p>
          <a:endParaRPr lang="en-US" sz="1400">
            <a:latin typeface="Franklin Gothic Medium Cond" panose="020B0606030402020204" pitchFamily="34" charset="0"/>
          </a:endParaRPr>
        </a:p>
      </dgm:t>
    </dgm:pt>
    <dgm:pt modelId="{4BDA40F2-D69F-46FA-917C-282C6ADD3E75}" type="sibTrans" cxnId="{3442DA4E-548E-42F0-951E-D3733A5367F9}">
      <dgm:prSet/>
      <dgm:spPr/>
      <dgm:t>
        <a:bodyPr/>
        <a:lstStyle/>
        <a:p>
          <a:endParaRPr lang="en-US" sz="1400">
            <a:latin typeface="Franklin Gothic Medium Cond" panose="020B0606030402020204" pitchFamily="34" charset="0"/>
          </a:endParaRPr>
        </a:p>
      </dgm:t>
    </dgm:pt>
    <dgm:pt modelId="{46E27272-A759-4F90-9D5B-F8E2CE88E3AD}" type="pres">
      <dgm:prSet presAssocID="{3DBE37EA-93BC-461D-A0A1-101716533263}" presName="diagram" presStyleCnt="0">
        <dgm:presLayoutVars>
          <dgm:dir/>
          <dgm:resizeHandles val="exact"/>
        </dgm:presLayoutVars>
      </dgm:prSet>
      <dgm:spPr/>
    </dgm:pt>
    <dgm:pt modelId="{39E0D49E-075E-41AA-AD78-E48C3DE0B097}" type="pres">
      <dgm:prSet presAssocID="{7718F4CA-D299-474B-850B-FF9D2C8C5C1A}" presName="node" presStyleLbl="node1" presStyleIdx="0" presStyleCnt="4" custScaleX="106095">
        <dgm:presLayoutVars>
          <dgm:bulletEnabled val="1"/>
        </dgm:presLayoutVars>
      </dgm:prSet>
      <dgm:spPr/>
    </dgm:pt>
    <dgm:pt modelId="{AC610278-BAE6-4487-A335-FA2EFA4BACD9}" type="pres">
      <dgm:prSet presAssocID="{501DC829-6B3A-47E8-A33A-82B3DF82EEED}" presName="sibTrans" presStyleCnt="0"/>
      <dgm:spPr/>
    </dgm:pt>
    <dgm:pt modelId="{74B0F829-1F6B-4943-AFEB-0505FAF5C6C9}" type="pres">
      <dgm:prSet presAssocID="{6EC45491-5F01-48B1-BC14-C5ED83B542B8}" presName="node" presStyleLbl="node1" presStyleIdx="1" presStyleCnt="4" custScaleX="111507">
        <dgm:presLayoutVars>
          <dgm:bulletEnabled val="1"/>
        </dgm:presLayoutVars>
      </dgm:prSet>
      <dgm:spPr/>
    </dgm:pt>
    <dgm:pt modelId="{3C00BFAB-B695-4974-90DB-B6BB9222AF43}" type="pres">
      <dgm:prSet presAssocID="{AE576DD8-C40B-4388-809E-721B140C0F65}" presName="sibTrans" presStyleCnt="0"/>
      <dgm:spPr/>
    </dgm:pt>
    <dgm:pt modelId="{702FAD63-E748-4B92-B623-05F5CDDB8079}" type="pres">
      <dgm:prSet presAssocID="{094EFA0E-E245-4D9B-92B6-39E4D1C3368F}" presName="node" presStyleLbl="node1" presStyleIdx="2" presStyleCnt="4">
        <dgm:presLayoutVars>
          <dgm:bulletEnabled val="1"/>
        </dgm:presLayoutVars>
      </dgm:prSet>
      <dgm:spPr/>
    </dgm:pt>
    <dgm:pt modelId="{FB9C37DF-24A0-4D50-9C6B-9C532DB6156F}" type="pres">
      <dgm:prSet presAssocID="{4B310B3C-D9EE-4DD2-A503-69DA26E204F8}" presName="sibTrans" presStyleCnt="0"/>
      <dgm:spPr/>
    </dgm:pt>
    <dgm:pt modelId="{F24C6451-F04E-46C5-8604-FF01D37B1247}" type="pres">
      <dgm:prSet presAssocID="{B99AAEA3-CD76-45AB-AC8F-524393131B62}" presName="node" presStyleLbl="node1" presStyleIdx="3" presStyleCnt="4">
        <dgm:presLayoutVars>
          <dgm:bulletEnabled val="1"/>
        </dgm:presLayoutVars>
      </dgm:prSet>
      <dgm:spPr/>
    </dgm:pt>
  </dgm:ptLst>
  <dgm:cxnLst>
    <dgm:cxn modelId="{6DB75610-0FDC-458C-A8AE-3565319F46C3}" type="presOf" srcId="{6EC45491-5F01-48B1-BC14-C5ED83B542B8}" destId="{74B0F829-1F6B-4943-AFEB-0505FAF5C6C9}" srcOrd="0" destOrd="0" presId="urn:microsoft.com/office/officeart/2005/8/layout/default"/>
    <dgm:cxn modelId="{542D2030-05DB-42A3-8728-DE98310E19D2}" type="presOf" srcId="{7718F4CA-D299-474B-850B-FF9D2C8C5C1A}" destId="{39E0D49E-075E-41AA-AD78-E48C3DE0B097}" srcOrd="0" destOrd="0" presId="urn:microsoft.com/office/officeart/2005/8/layout/default"/>
    <dgm:cxn modelId="{A4257A32-1DAD-493B-BF8F-11E57A396C56}" srcId="{3DBE37EA-93BC-461D-A0A1-101716533263}" destId="{094EFA0E-E245-4D9B-92B6-39E4D1C3368F}" srcOrd="2" destOrd="0" parTransId="{F70E60F5-024B-4B36-8533-462310ECCAF8}" sibTransId="{4B310B3C-D9EE-4DD2-A503-69DA26E204F8}"/>
    <dgm:cxn modelId="{00ECD66D-F14B-406C-9F02-55819BA0DCE8}" type="presOf" srcId="{B99AAEA3-CD76-45AB-AC8F-524393131B62}" destId="{F24C6451-F04E-46C5-8604-FF01D37B1247}" srcOrd="0" destOrd="0" presId="urn:microsoft.com/office/officeart/2005/8/layout/default"/>
    <dgm:cxn modelId="{3442DA4E-548E-42F0-951E-D3733A5367F9}" srcId="{3DBE37EA-93BC-461D-A0A1-101716533263}" destId="{B99AAEA3-CD76-45AB-AC8F-524393131B62}" srcOrd="3" destOrd="0" parTransId="{F19C2EA6-A6F0-44F9-AA07-070E0D24D380}" sibTransId="{4BDA40F2-D69F-46FA-917C-282C6ADD3E75}"/>
    <dgm:cxn modelId="{0C5C7650-B851-4795-BCB6-54EF3535643D}" type="presOf" srcId="{094EFA0E-E245-4D9B-92B6-39E4D1C3368F}" destId="{702FAD63-E748-4B92-B623-05F5CDDB8079}" srcOrd="0" destOrd="0" presId="urn:microsoft.com/office/officeart/2005/8/layout/default"/>
    <dgm:cxn modelId="{D4DFE773-2404-48AF-9AE9-D57945D5C1E6}" srcId="{3DBE37EA-93BC-461D-A0A1-101716533263}" destId="{6EC45491-5F01-48B1-BC14-C5ED83B542B8}" srcOrd="1" destOrd="0" parTransId="{54D88D74-D7E8-4C6B-87F6-93CBE507DAB4}" sibTransId="{AE576DD8-C40B-4388-809E-721B140C0F65}"/>
    <dgm:cxn modelId="{A77BE279-DE54-4942-9C76-055588F6F75B}" srcId="{3DBE37EA-93BC-461D-A0A1-101716533263}" destId="{7718F4CA-D299-474B-850B-FF9D2C8C5C1A}" srcOrd="0" destOrd="0" parTransId="{0356CBA2-8CAE-4652-B583-55377467F5EB}" sibTransId="{501DC829-6B3A-47E8-A33A-82B3DF82EEED}"/>
    <dgm:cxn modelId="{DD12C8CA-30AE-4248-BEE9-02AF569B291B}" type="presOf" srcId="{3DBE37EA-93BC-461D-A0A1-101716533263}" destId="{46E27272-A759-4F90-9D5B-F8E2CE88E3AD}" srcOrd="0" destOrd="0" presId="urn:microsoft.com/office/officeart/2005/8/layout/default"/>
    <dgm:cxn modelId="{57ECA59F-1404-4037-AA70-8C930BE0E4B4}" type="presParOf" srcId="{46E27272-A759-4F90-9D5B-F8E2CE88E3AD}" destId="{39E0D49E-075E-41AA-AD78-E48C3DE0B097}" srcOrd="0" destOrd="0" presId="urn:microsoft.com/office/officeart/2005/8/layout/default"/>
    <dgm:cxn modelId="{7331FF58-EAEB-4811-837A-93FA2B85EB5E}" type="presParOf" srcId="{46E27272-A759-4F90-9D5B-F8E2CE88E3AD}" destId="{AC610278-BAE6-4487-A335-FA2EFA4BACD9}" srcOrd="1" destOrd="0" presId="urn:microsoft.com/office/officeart/2005/8/layout/default"/>
    <dgm:cxn modelId="{13268729-FD2E-4E0F-B0F1-687F47C52D8F}" type="presParOf" srcId="{46E27272-A759-4F90-9D5B-F8E2CE88E3AD}" destId="{74B0F829-1F6B-4943-AFEB-0505FAF5C6C9}" srcOrd="2" destOrd="0" presId="urn:microsoft.com/office/officeart/2005/8/layout/default"/>
    <dgm:cxn modelId="{F7ED1A3E-FE08-457E-B180-7ADEDC3DF004}" type="presParOf" srcId="{46E27272-A759-4F90-9D5B-F8E2CE88E3AD}" destId="{3C00BFAB-B695-4974-90DB-B6BB9222AF43}" srcOrd="3" destOrd="0" presId="urn:microsoft.com/office/officeart/2005/8/layout/default"/>
    <dgm:cxn modelId="{534611A0-C8FB-43AF-8051-5AF44B8B15BA}" type="presParOf" srcId="{46E27272-A759-4F90-9D5B-F8E2CE88E3AD}" destId="{702FAD63-E748-4B92-B623-05F5CDDB8079}" srcOrd="4" destOrd="0" presId="urn:microsoft.com/office/officeart/2005/8/layout/default"/>
    <dgm:cxn modelId="{3C28B5FE-7B78-4BAD-8BAB-373F9B9686A8}" type="presParOf" srcId="{46E27272-A759-4F90-9D5B-F8E2CE88E3AD}" destId="{FB9C37DF-24A0-4D50-9C6B-9C532DB6156F}" srcOrd="5" destOrd="0" presId="urn:microsoft.com/office/officeart/2005/8/layout/default"/>
    <dgm:cxn modelId="{8BB81D47-628F-4D18-B68D-497694D7614D}" type="presParOf" srcId="{46E27272-A759-4F90-9D5B-F8E2CE88E3AD}" destId="{F24C6451-F04E-46C5-8604-FF01D37B1247}" srcOrd="6" destOrd="0" presId="urn:microsoft.com/office/officeart/2005/8/layout/defaul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lumMod val="60000"/>
            <a:lumOff val="40000"/>
          </a:schemeClr>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lumMod val="60000"/>
            <a:lumOff val="40000"/>
          </a:schemeClr>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94FF0-5BA7-4AE1-9174-36BE112D79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FD1A99E-3159-4D77-9233-33EF91AD6E43}">
      <dgm:prSet custT="1"/>
      <dgm:spPr>
        <a:solidFill>
          <a:schemeClr val="accent1">
            <a:lumMod val="60000"/>
            <a:lumOff val="40000"/>
          </a:schemeClr>
        </a:solidFill>
      </dgm:spPr>
      <dgm:t>
        <a:bodyPr/>
        <a:lstStyle/>
        <a:p>
          <a:r>
            <a:rPr lang="en-US" sz="1200" dirty="0"/>
            <a:t>Engage leadership</a:t>
          </a:r>
        </a:p>
      </dgm:t>
    </dgm:pt>
    <dgm:pt modelId="{D2A39361-D5C5-4F62-867E-A98D26F0BF89}" type="parTrans" cxnId="{2FEB0F38-846C-4B1A-86BD-F01A98E9A33F}">
      <dgm:prSet/>
      <dgm:spPr/>
      <dgm:t>
        <a:bodyPr/>
        <a:lstStyle/>
        <a:p>
          <a:endParaRPr lang="en-US" sz="2000"/>
        </a:p>
      </dgm:t>
    </dgm:pt>
    <dgm:pt modelId="{E89BE35E-503F-4A70-9021-05AD1BD072FB}" type="sibTrans" cxnId="{2FEB0F38-846C-4B1A-86BD-F01A98E9A33F}">
      <dgm:prSet/>
      <dgm:spPr/>
      <dgm:t>
        <a:bodyPr/>
        <a:lstStyle/>
        <a:p>
          <a:endParaRPr lang="en-US" sz="2000"/>
        </a:p>
      </dgm:t>
    </dgm:pt>
    <dgm:pt modelId="{FCF5E8A3-A2D2-41B3-B431-00D700818665}">
      <dgm:prSet custT="1"/>
      <dgm:spPr>
        <a:solidFill>
          <a:schemeClr val="accent1">
            <a:lumMod val="60000"/>
            <a:lumOff val="40000"/>
          </a:schemeClr>
        </a:solidFill>
      </dgm:spPr>
      <dgm:t>
        <a:bodyPr/>
        <a:lstStyle/>
        <a:p>
          <a:r>
            <a:rPr lang="en-US" sz="1200" dirty="0"/>
            <a:t>Develop a standardized workflow</a:t>
          </a:r>
        </a:p>
      </dgm:t>
    </dgm:pt>
    <dgm:pt modelId="{14E71357-2D76-408E-BDB0-9BAA2FBBE9C4}" type="parTrans" cxnId="{4682B407-5ADF-4B4D-9029-E6771D67ED76}">
      <dgm:prSet/>
      <dgm:spPr/>
      <dgm:t>
        <a:bodyPr/>
        <a:lstStyle/>
        <a:p>
          <a:endParaRPr lang="en-US" sz="2000"/>
        </a:p>
      </dgm:t>
    </dgm:pt>
    <dgm:pt modelId="{17C3810E-0342-4EDD-9798-4AFA0C411458}" type="sibTrans" cxnId="{4682B407-5ADF-4B4D-9029-E6771D67ED76}">
      <dgm:prSet/>
      <dgm:spPr/>
      <dgm:t>
        <a:bodyPr/>
        <a:lstStyle/>
        <a:p>
          <a:endParaRPr lang="en-US" sz="2000"/>
        </a:p>
      </dgm:t>
    </dgm:pt>
    <dgm:pt modelId="{A73A1A5F-838C-45C3-BDF3-F6FAF7F56061}">
      <dgm:prSet custT="1"/>
      <dgm:spPr>
        <a:solidFill>
          <a:schemeClr val="accent1">
            <a:lumMod val="60000"/>
            <a:lumOff val="40000"/>
          </a:schemeClr>
        </a:solidFill>
      </dgm:spPr>
      <dgm:t>
        <a:bodyPr/>
        <a:lstStyle/>
        <a:p>
          <a:r>
            <a:rPr lang="en-US" sz="1200" dirty="0"/>
            <a:t>Train staff</a:t>
          </a:r>
        </a:p>
      </dgm:t>
    </dgm:pt>
    <dgm:pt modelId="{C15EC659-3328-465B-BC7D-1E9854C161E3}" type="parTrans" cxnId="{654E4718-C964-4584-8C13-18E3C1F8B060}">
      <dgm:prSet/>
      <dgm:spPr/>
      <dgm:t>
        <a:bodyPr/>
        <a:lstStyle/>
        <a:p>
          <a:endParaRPr lang="en-US" sz="2000"/>
        </a:p>
      </dgm:t>
    </dgm:pt>
    <dgm:pt modelId="{E23C5EAD-532C-4CC7-A910-C050A3AD4612}" type="sibTrans" cxnId="{654E4718-C964-4584-8C13-18E3C1F8B060}">
      <dgm:prSet/>
      <dgm:spPr/>
      <dgm:t>
        <a:bodyPr/>
        <a:lstStyle/>
        <a:p>
          <a:endParaRPr lang="en-US" sz="2000"/>
        </a:p>
      </dgm:t>
    </dgm:pt>
    <dgm:pt modelId="{35982048-7259-47B3-A73C-C027BCE63A10}">
      <dgm:prSet custT="1"/>
      <dgm:spPr>
        <a:solidFill>
          <a:schemeClr val="accent1"/>
        </a:solidFill>
      </dgm:spPr>
      <dgm:t>
        <a:bodyPr/>
        <a:lstStyle/>
        <a:p>
          <a:r>
            <a:rPr lang="en-US" sz="1200" dirty="0"/>
            <a:t>Measure improvement</a:t>
          </a:r>
        </a:p>
      </dgm:t>
    </dgm:pt>
    <dgm:pt modelId="{5CDC871A-4069-478B-B78D-72877DFB5676}" type="parTrans" cxnId="{9156EFB9-C75F-45B1-B346-7DB45A014745}">
      <dgm:prSet/>
      <dgm:spPr/>
      <dgm:t>
        <a:bodyPr/>
        <a:lstStyle/>
        <a:p>
          <a:endParaRPr lang="en-US" sz="2000"/>
        </a:p>
      </dgm:t>
    </dgm:pt>
    <dgm:pt modelId="{7BF5B251-417B-4B96-81CE-D53F1BCB442A}" type="sibTrans" cxnId="{9156EFB9-C75F-45B1-B346-7DB45A014745}">
      <dgm:prSet/>
      <dgm:spPr/>
      <dgm:t>
        <a:bodyPr/>
        <a:lstStyle/>
        <a:p>
          <a:endParaRPr lang="en-US" sz="2000"/>
        </a:p>
      </dgm:t>
    </dgm:pt>
    <dgm:pt modelId="{CDBFE12F-7030-426D-BADE-10E3425B92C4}">
      <dgm:prSet custT="1"/>
      <dgm:spPr>
        <a:solidFill>
          <a:schemeClr val="accent1">
            <a:lumMod val="60000"/>
            <a:lumOff val="40000"/>
          </a:schemeClr>
        </a:solidFill>
      </dgm:spPr>
      <dgm:t>
        <a:bodyPr/>
        <a:lstStyle/>
        <a:p>
          <a:r>
            <a:rPr lang="en-US" sz="1200" dirty="0"/>
            <a:t>Educate and engage patients</a:t>
          </a:r>
        </a:p>
      </dgm:t>
    </dgm:pt>
    <dgm:pt modelId="{F6E4D72C-E9B8-4283-AA0B-1C8C6ECC84F9}" type="parTrans" cxnId="{038DB33E-276C-4E9B-9CE4-5AB195AC3055}">
      <dgm:prSet/>
      <dgm:spPr/>
      <dgm:t>
        <a:bodyPr/>
        <a:lstStyle/>
        <a:p>
          <a:endParaRPr lang="en-US" sz="2000"/>
        </a:p>
      </dgm:t>
    </dgm:pt>
    <dgm:pt modelId="{8678FD40-7C44-431C-8218-16C966BB91DA}" type="sibTrans" cxnId="{038DB33E-276C-4E9B-9CE4-5AB195AC3055}">
      <dgm:prSet/>
      <dgm:spPr/>
      <dgm:t>
        <a:bodyPr/>
        <a:lstStyle/>
        <a:p>
          <a:endParaRPr lang="en-US" sz="2000"/>
        </a:p>
      </dgm:t>
    </dgm:pt>
    <dgm:pt modelId="{647D944C-87E8-4253-B826-31F6A7A76AEF}">
      <dgm:prSet custT="1"/>
      <dgm:spPr>
        <a:solidFill>
          <a:schemeClr val="accent1"/>
        </a:solidFill>
      </dgm:spPr>
      <dgm:t>
        <a:bodyPr/>
        <a:lstStyle/>
        <a:p>
          <a:r>
            <a:rPr lang="en-US" sz="1200" dirty="0"/>
            <a:t>Validate data</a:t>
          </a:r>
        </a:p>
      </dgm:t>
    </dgm:pt>
    <dgm:pt modelId="{9FCF418A-FF25-4DD6-93DB-F1FD81898462}" type="parTrans" cxnId="{B85D61B3-42D8-4567-8B57-5F153C65C90C}">
      <dgm:prSet/>
      <dgm:spPr/>
      <dgm:t>
        <a:bodyPr/>
        <a:lstStyle/>
        <a:p>
          <a:endParaRPr lang="en-US" sz="2000"/>
        </a:p>
      </dgm:t>
    </dgm:pt>
    <dgm:pt modelId="{CC2271C0-1443-4E55-9BEF-389E60FFC77D}" type="sibTrans" cxnId="{B85D61B3-42D8-4567-8B57-5F153C65C90C}">
      <dgm:prSet/>
      <dgm:spPr/>
      <dgm:t>
        <a:bodyPr/>
        <a:lstStyle/>
        <a:p>
          <a:endParaRPr lang="en-US" sz="2000"/>
        </a:p>
      </dgm:t>
    </dgm:pt>
    <dgm:pt modelId="{6A18E12E-DE1E-49D5-8C6C-BF9C2AE94912}" type="pres">
      <dgm:prSet presAssocID="{EA294FF0-5BA7-4AE1-9174-36BE112D791C}" presName="Name0" presStyleCnt="0">
        <dgm:presLayoutVars>
          <dgm:dir/>
          <dgm:animLvl val="lvl"/>
          <dgm:resizeHandles val="exact"/>
        </dgm:presLayoutVars>
      </dgm:prSet>
      <dgm:spPr/>
    </dgm:pt>
    <dgm:pt modelId="{4ACA1F8B-6D84-4D0D-9FE4-633275A7FFF4}" type="pres">
      <dgm:prSet presAssocID="{5FD1A99E-3159-4D77-9233-33EF91AD6E43}" presName="parTxOnly" presStyleLbl="node1" presStyleIdx="0" presStyleCnt="6">
        <dgm:presLayoutVars>
          <dgm:chMax val="0"/>
          <dgm:chPref val="0"/>
          <dgm:bulletEnabled val="1"/>
        </dgm:presLayoutVars>
      </dgm:prSet>
      <dgm:spPr/>
    </dgm:pt>
    <dgm:pt modelId="{229AE5F9-55BC-4149-A5B5-651F30D15A8A}" type="pres">
      <dgm:prSet presAssocID="{E89BE35E-503F-4A70-9021-05AD1BD072FB}" presName="parTxOnlySpace" presStyleCnt="0"/>
      <dgm:spPr/>
    </dgm:pt>
    <dgm:pt modelId="{49DBD223-58B1-4CF5-AA25-65612DE0ABF2}" type="pres">
      <dgm:prSet presAssocID="{FCF5E8A3-A2D2-41B3-B431-00D700818665}" presName="parTxOnly" presStyleLbl="node1" presStyleIdx="1" presStyleCnt="6">
        <dgm:presLayoutVars>
          <dgm:chMax val="0"/>
          <dgm:chPref val="0"/>
          <dgm:bulletEnabled val="1"/>
        </dgm:presLayoutVars>
      </dgm:prSet>
      <dgm:spPr/>
    </dgm:pt>
    <dgm:pt modelId="{64CCD5DA-3194-4222-83D4-FF57599E8DDF}" type="pres">
      <dgm:prSet presAssocID="{17C3810E-0342-4EDD-9798-4AFA0C411458}" presName="parTxOnlySpace" presStyleCnt="0"/>
      <dgm:spPr/>
    </dgm:pt>
    <dgm:pt modelId="{A9F9F25D-BA40-4330-92C0-2F742F949DEE}" type="pres">
      <dgm:prSet presAssocID="{A73A1A5F-838C-45C3-BDF3-F6FAF7F56061}" presName="parTxOnly" presStyleLbl="node1" presStyleIdx="2" presStyleCnt="6">
        <dgm:presLayoutVars>
          <dgm:chMax val="0"/>
          <dgm:chPref val="0"/>
          <dgm:bulletEnabled val="1"/>
        </dgm:presLayoutVars>
      </dgm:prSet>
      <dgm:spPr/>
    </dgm:pt>
    <dgm:pt modelId="{E72DD221-C713-43B0-B2A4-D9D1B05A4F51}" type="pres">
      <dgm:prSet presAssocID="{E23C5EAD-532C-4CC7-A910-C050A3AD4612}" presName="parTxOnlySpace" presStyleCnt="0"/>
      <dgm:spPr/>
    </dgm:pt>
    <dgm:pt modelId="{78EBC417-641C-44F2-8F20-97A97B148847}" type="pres">
      <dgm:prSet presAssocID="{CDBFE12F-7030-426D-BADE-10E3425B92C4}" presName="parTxOnly" presStyleLbl="node1" presStyleIdx="3" presStyleCnt="6">
        <dgm:presLayoutVars>
          <dgm:chMax val="0"/>
          <dgm:chPref val="0"/>
          <dgm:bulletEnabled val="1"/>
        </dgm:presLayoutVars>
      </dgm:prSet>
      <dgm:spPr/>
    </dgm:pt>
    <dgm:pt modelId="{47D8A565-64D9-47FA-845A-58ECF34EEFDA}" type="pres">
      <dgm:prSet presAssocID="{8678FD40-7C44-431C-8218-16C966BB91DA}" presName="parTxOnlySpace" presStyleCnt="0"/>
      <dgm:spPr/>
    </dgm:pt>
    <dgm:pt modelId="{C99B65E9-D11A-46C9-BD1A-C8A3641C9D73}" type="pres">
      <dgm:prSet presAssocID="{647D944C-87E8-4253-B826-31F6A7A76AEF}" presName="parTxOnly" presStyleLbl="node1" presStyleIdx="4" presStyleCnt="6">
        <dgm:presLayoutVars>
          <dgm:chMax val="0"/>
          <dgm:chPref val="0"/>
          <dgm:bulletEnabled val="1"/>
        </dgm:presLayoutVars>
      </dgm:prSet>
      <dgm:spPr/>
    </dgm:pt>
    <dgm:pt modelId="{1CDDD99E-4EF3-4417-A76F-BA4E5F448F6B}" type="pres">
      <dgm:prSet presAssocID="{CC2271C0-1443-4E55-9BEF-389E60FFC77D}" presName="parTxOnlySpace" presStyleCnt="0"/>
      <dgm:spPr/>
    </dgm:pt>
    <dgm:pt modelId="{3095B66F-1273-4D02-BCB3-F5FDA6C1876F}" type="pres">
      <dgm:prSet presAssocID="{35982048-7259-47B3-A73C-C027BCE63A10}" presName="parTxOnly" presStyleLbl="node1" presStyleIdx="5" presStyleCnt="6">
        <dgm:presLayoutVars>
          <dgm:chMax val="0"/>
          <dgm:chPref val="0"/>
          <dgm:bulletEnabled val="1"/>
        </dgm:presLayoutVars>
      </dgm:prSet>
      <dgm:spPr/>
    </dgm:pt>
  </dgm:ptLst>
  <dgm:cxnLst>
    <dgm:cxn modelId="{4682B407-5ADF-4B4D-9029-E6771D67ED76}" srcId="{EA294FF0-5BA7-4AE1-9174-36BE112D791C}" destId="{FCF5E8A3-A2D2-41B3-B431-00D700818665}" srcOrd="1" destOrd="0" parTransId="{14E71357-2D76-408E-BDB0-9BAA2FBBE9C4}" sibTransId="{17C3810E-0342-4EDD-9798-4AFA0C411458}"/>
    <dgm:cxn modelId="{654E4718-C964-4584-8C13-18E3C1F8B060}" srcId="{EA294FF0-5BA7-4AE1-9174-36BE112D791C}" destId="{A73A1A5F-838C-45C3-BDF3-F6FAF7F56061}" srcOrd="2" destOrd="0" parTransId="{C15EC659-3328-465B-BC7D-1E9854C161E3}" sibTransId="{E23C5EAD-532C-4CC7-A910-C050A3AD4612}"/>
    <dgm:cxn modelId="{2FEB0F38-846C-4B1A-86BD-F01A98E9A33F}" srcId="{EA294FF0-5BA7-4AE1-9174-36BE112D791C}" destId="{5FD1A99E-3159-4D77-9233-33EF91AD6E43}" srcOrd="0" destOrd="0" parTransId="{D2A39361-D5C5-4F62-867E-A98D26F0BF89}" sibTransId="{E89BE35E-503F-4A70-9021-05AD1BD072FB}"/>
    <dgm:cxn modelId="{919C9C3D-BFF1-4574-8E7A-408CD67CFD44}" type="presOf" srcId="{647D944C-87E8-4253-B826-31F6A7A76AEF}" destId="{C99B65E9-D11A-46C9-BD1A-C8A3641C9D73}" srcOrd="0" destOrd="0" presId="urn:microsoft.com/office/officeart/2005/8/layout/chevron1"/>
    <dgm:cxn modelId="{038DB33E-276C-4E9B-9CE4-5AB195AC3055}" srcId="{EA294FF0-5BA7-4AE1-9174-36BE112D791C}" destId="{CDBFE12F-7030-426D-BADE-10E3425B92C4}" srcOrd="3" destOrd="0" parTransId="{F6E4D72C-E9B8-4283-AA0B-1C8C6ECC84F9}" sibTransId="{8678FD40-7C44-431C-8218-16C966BB91DA}"/>
    <dgm:cxn modelId="{1A6B3264-0109-4E8D-9549-65B3A661D9D9}" type="presOf" srcId="{35982048-7259-47B3-A73C-C027BCE63A10}" destId="{3095B66F-1273-4D02-BCB3-F5FDA6C1876F}" srcOrd="0" destOrd="0" presId="urn:microsoft.com/office/officeart/2005/8/layout/chevron1"/>
    <dgm:cxn modelId="{1550CB95-A805-41DA-8513-D7B90AB1C4E5}" type="presOf" srcId="{EA294FF0-5BA7-4AE1-9174-36BE112D791C}" destId="{6A18E12E-DE1E-49D5-8C6C-BF9C2AE94912}" srcOrd="0" destOrd="0" presId="urn:microsoft.com/office/officeart/2005/8/layout/chevron1"/>
    <dgm:cxn modelId="{FF448F9A-B062-4406-B765-27E8FD298063}" type="presOf" srcId="{CDBFE12F-7030-426D-BADE-10E3425B92C4}" destId="{78EBC417-641C-44F2-8F20-97A97B148847}" srcOrd="0" destOrd="0" presId="urn:microsoft.com/office/officeart/2005/8/layout/chevron1"/>
    <dgm:cxn modelId="{B85D61B3-42D8-4567-8B57-5F153C65C90C}" srcId="{EA294FF0-5BA7-4AE1-9174-36BE112D791C}" destId="{647D944C-87E8-4253-B826-31F6A7A76AEF}" srcOrd="4" destOrd="0" parTransId="{9FCF418A-FF25-4DD6-93DB-F1FD81898462}" sibTransId="{CC2271C0-1443-4E55-9BEF-389E60FFC77D}"/>
    <dgm:cxn modelId="{9156EFB9-C75F-45B1-B346-7DB45A014745}" srcId="{EA294FF0-5BA7-4AE1-9174-36BE112D791C}" destId="{35982048-7259-47B3-A73C-C027BCE63A10}" srcOrd="5" destOrd="0" parTransId="{5CDC871A-4069-478B-B78D-72877DFB5676}" sibTransId="{7BF5B251-417B-4B96-81CE-D53F1BCB442A}"/>
    <dgm:cxn modelId="{CE206BCE-7E65-4860-9644-C735DB694961}" type="presOf" srcId="{FCF5E8A3-A2D2-41B3-B431-00D700818665}" destId="{49DBD223-58B1-4CF5-AA25-65612DE0ABF2}" srcOrd="0" destOrd="0" presId="urn:microsoft.com/office/officeart/2005/8/layout/chevron1"/>
    <dgm:cxn modelId="{96E4ECF4-F224-4E69-9628-BABB12972F76}" type="presOf" srcId="{5FD1A99E-3159-4D77-9233-33EF91AD6E43}" destId="{4ACA1F8B-6D84-4D0D-9FE4-633275A7FFF4}" srcOrd="0" destOrd="0" presId="urn:microsoft.com/office/officeart/2005/8/layout/chevron1"/>
    <dgm:cxn modelId="{AF615CFE-4D68-4313-8A46-808821867C38}" type="presOf" srcId="{A73A1A5F-838C-45C3-BDF3-F6FAF7F56061}" destId="{A9F9F25D-BA40-4330-92C0-2F742F949DEE}" srcOrd="0" destOrd="0" presId="urn:microsoft.com/office/officeart/2005/8/layout/chevron1"/>
    <dgm:cxn modelId="{94786F17-108C-477A-8576-00D70C84F5F1}" type="presParOf" srcId="{6A18E12E-DE1E-49D5-8C6C-BF9C2AE94912}" destId="{4ACA1F8B-6D84-4D0D-9FE4-633275A7FFF4}" srcOrd="0" destOrd="0" presId="urn:microsoft.com/office/officeart/2005/8/layout/chevron1"/>
    <dgm:cxn modelId="{B1E1F72D-8602-4E2E-8B2C-CCB48A80A448}" type="presParOf" srcId="{6A18E12E-DE1E-49D5-8C6C-BF9C2AE94912}" destId="{229AE5F9-55BC-4149-A5B5-651F30D15A8A}" srcOrd="1" destOrd="0" presId="urn:microsoft.com/office/officeart/2005/8/layout/chevron1"/>
    <dgm:cxn modelId="{9AC043A3-D322-4F4D-8731-B178F8F25B94}" type="presParOf" srcId="{6A18E12E-DE1E-49D5-8C6C-BF9C2AE94912}" destId="{49DBD223-58B1-4CF5-AA25-65612DE0ABF2}" srcOrd="2" destOrd="0" presId="urn:microsoft.com/office/officeart/2005/8/layout/chevron1"/>
    <dgm:cxn modelId="{D5C51A51-ECD4-4A1B-ABD3-4DA22E6AD155}" type="presParOf" srcId="{6A18E12E-DE1E-49D5-8C6C-BF9C2AE94912}" destId="{64CCD5DA-3194-4222-83D4-FF57599E8DDF}" srcOrd="3" destOrd="0" presId="urn:microsoft.com/office/officeart/2005/8/layout/chevron1"/>
    <dgm:cxn modelId="{E838523F-3B95-46AB-BE26-AF5E0D6D9DED}" type="presParOf" srcId="{6A18E12E-DE1E-49D5-8C6C-BF9C2AE94912}" destId="{A9F9F25D-BA40-4330-92C0-2F742F949DEE}" srcOrd="4" destOrd="0" presId="urn:microsoft.com/office/officeart/2005/8/layout/chevron1"/>
    <dgm:cxn modelId="{9F04BC20-E46A-42A3-BAF3-5C3E8FE04CD8}" type="presParOf" srcId="{6A18E12E-DE1E-49D5-8C6C-BF9C2AE94912}" destId="{E72DD221-C713-43B0-B2A4-D9D1B05A4F51}" srcOrd="5" destOrd="0" presId="urn:microsoft.com/office/officeart/2005/8/layout/chevron1"/>
    <dgm:cxn modelId="{C600D058-58E5-4AB8-9D73-60E1E5DE42C9}" type="presParOf" srcId="{6A18E12E-DE1E-49D5-8C6C-BF9C2AE94912}" destId="{78EBC417-641C-44F2-8F20-97A97B148847}" srcOrd="6" destOrd="0" presId="urn:microsoft.com/office/officeart/2005/8/layout/chevron1"/>
    <dgm:cxn modelId="{552EFD1A-0AEA-4639-A7AF-0074368FF6C7}" type="presParOf" srcId="{6A18E12E-DE1E-49D5-8C6C-BF9C2AE94912}" destId="{47D8A565-64D9-47FA-845A-58ECF34EEFDA}" srcOrd="7" destOrd="0" presId="urn:microsoft.com/office/officeart/2005/8/layout/chevron1"/>
    <dgm:cxn modelId="{959A21AC-BB15-436E-9B8B-7AD216B1B87B}" type="presParOf" srcId="{6A18E12E-DE1E-49D5-8C6C-BF9C2AE94912}" destId="{C99B65E9-D11A-46C9-BD1A-C8A3641C9D73}" srcOrd="8" destOrd="0" presId="urn:microsoft.com/office/officeart/2005/8/layout/chevron1"/>
    <dgm:cxn modelId="{EB96D60C-659A-4E42-A634-FA746D05F3E3}" type="presParOf" srcId="{6A18E12E-DE1E-49D5-8C6C-BF9C2AE94912}" destId="{1CDDD99E-4EF3-4417-A76F-BA4E5F448F6B}" srcOrd="9" destOrd="0" presId="urn:microsoft.com/office/officeart/2005/8/layout/chevron1"/>
    <dgm:cxn modelId="{16C85FCD-6237-4ACE-8F25-298CE39F86AE}" type="presParOf" srcId="{6A18E12E-DE1E-49D5-8C6C-BF9C2AE94912}" destId="{3095B66F-1273-4D02-BCB3-F5FDA6C1876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0D49E-075E-41AA-AD78-E48C3DE0B097}">
      <dsp:nvSpPr>
        <dsp:cNvPr id="0" name=""/>
        <dsp:cNvSpPr/>
      </dsp:nvSpPr>
      <dsp:spPr>
        <a:xfrm>
          <a:off x="549" y="41985"/>
          <a:ext cx="2416819" cy="13667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Improve collection and use of patient demographic data, (</a:t>
          </a:r>
          <a:r>
            <a:rPr lang="en-US" sz="2000" kern="1200" dirty="0" err="1">
              <a:latin typeface="Franklin Gothic Medium Cond" panose="020B0606030402020204" pitchFamily="34" charset="0"/>
            </a:rPr>
            <a:t>REaL</a:t>
          </a:r>
          <a:r>
            <a:rPr lang="en-US" sz="2000" kern="1200" dirty="0">
              <a:latin typeface="Franklin Gothic Medium Cond" panose="020B0606030402020204" pitchFamily="34" charset="0"/>
            </a:rPr>
            <a:t>, SOGI and </a:t>
          </a:r>
          <a:r>
            <a:rPr lang="en-US" sz="2000" kern="1200" dirty="0" err="1">
              <a:latin typeface="Franklin Gothic Medium Cond" panose="020B0606030402020204" pitchFamily="34" charset="0"/>
            </a:rPr>
            <a:t>SDoH</a:t>
          </a:r>
          <a:r>
            <a:rPr lang="en-US" sz="2000" kern="1200" dirty="0">
              <a:latin typeface="Franklin Gothic Medium Cond" panose="020B0606030402020204" pitchFamily="34" charset="0"/>
            </a:rPr>
            <a:t>)</a:t>
          </a:r>
        </a:p>
      </dsp:txBody>
      <dsp:txXfrm>
        <a:off x="549" y="41985"/>
        <a:ext cx="2416819" cy="1366786"/>
      </dsp:txXfrm>
    </dsp:sp>
    <dsp:sp modelId="{74B0F829-1F6B-4943-AFEB-0505FAF5C6C9}">
      <dsp:nvSpPr>
        <dsp:cNvPr id="0" name=""/>
        <dsp:cNvSpPr/>
      </dsp:nvSpPr>
      <dsp:spPr>
        <a:xfrm>
          <a:off x="2645167" y="41985"/>
          <a:ext cx="2540103" cy="13667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Build partnerships with community-based organizations and address shared priorities</a:t>
          </a:r>
        </a:p>
      </dsp:txBody>
      <dsp:txXfrm>
        <a:off x="2645167" y="41985"/>
        <a:ext cx="2540103" cy="1366786"/>
      </dsp:txXfrm>
    </dsp:sp>
    <dsp:sp modelId="{702FAD63-E748-4B92-B623-05F5CDDB8079}">
      <dsp:nvSpPr>
        <dsp:cNvPr id="0" name=""/>
        <dsp:cNvSpPr/>
      </dsp:nvSpPr>
      <dsp:spPr>
        <a:xfrm>
          <a:off x="5413068" y="41985"/>
          <a:ext cx="2277976" cy="13667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Franklin Gothic Medium Cond" panose="020B0606030402020204" pitchFamily="34" charset="0"/>
            </a:rPr>
            <a:t>Implement best practices in diversity, equity and inclusion</a:t>
          </a:r>
          <a:endParaRPr lang="en-US" sz="2000" kern="1200" dirty="0">
            <a:latin typeface="Franklin Gothic Medium Cond" panose="020B0606030402020204" pitchFamily="34" charset="0"/>
          </a:endParaRPr>
        </a:p>
      </dsp:txBody>
      <dsp:txXfrm>
        <a:off x="5413068" y="41985"/>
        <a:ext cx="2277976" cy="1366786"/>
      </dsp:txXfrm>
    </dsp:sp>
    <dsp:sp modelId="{F24C6451-F04E-46C5-8604-FF01D37B1247}">
      <dsp:nvSpPr>
        <dsp:cNvPr id="0" name=""/>
        <dsp:cNvSpPr/>
      </dsp:nvSpPr>
      <dsp:spPr>
        <a:xfrm>
          <a:off x="7918843" y="41985"/>
          <a:ext cx="2277976" cy="136678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Franklin Gothic Medium Cond" panose="020B0606030402020204" pitchFamily="34" charset="0"/>
            </a:rPr>
            <a:t>Align with health equity regulatory requirements</a:t>
          </a:r>
        </a:p>
      </dsp:txBody>
      <dsp:txXfrm>
        <a:off x="7918843" y="41985"/>
        <a:ext cx="2277976" cy="13667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1F8B-6D84-4D0D-9FE4-633275A7FFF4}">
      <dsp:nvSpPr>
        <dsp:cNvPr id="0" name=""/>
        <dsp:cNvSpPr/>
      </dsp:nvSpPr>
      <dsp:spPr>
        <a:xfrm>
          <a:off x="529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Engage leadership</a:t>
          </a:r>
        </a:p>
      </dsp:txBody>
      <dsp:txXfrm>
        <a:off x="399218" y="423716"/>
        <a:ext cx="1181771" cy="787847"/>
      </dsp:txXfrm>
    </dsp:sp>
    <dsp:sp modelId="{49DBD223-58B1-4CF5-AA25-65612DE0ABF2}">
      <dsp:nvSpPr>
        <dsp:cNvPr id="0" name=""/>
        <dsp:cNvSpPr/>
      </dsp:nvSpPr>
      <dsp:spPr>
        <a:xfrm>
          <a:off x="1777951"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Develop a standardized workflow</a:t>
          </a:r>
        </a:p>
      </dsp:txBody>
      <dsp:txXfrm>
        <a:off x="2171875" y="423716"/>
        <a:ext cx="1181771" cy="787847"/>
      </dsp:txXfrm>
    </dsp:sp>
    <dsp:sp modelId="{A9F9F25D-BA40-4330-92C0-2F742F949DEE}">
      <dsp:nvSpPr>
        <dsp:cNvPr id="0" name=""/>
        <dsp:cNvSpPr/>
      </dsp:nvSpPr>
      <dsp:spPr>
        <a:xfrm>
          <a:off x="3550607"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Train staff</a:t>
          </a:r>
        </a:p>
      </dsp:txBody>
      <dsp:txXfrm>
        <a:off x="3944531" y="423716"/>
        <a:ext cx="1181771" cy="787847"/>
      </dsp:txXfrm>
    </dsp:sp>
    <dsp:sp modelId="{78EBC417-641C-44F2-8F20-97A97B148847}">
      <dsp:nvSpPr>
        <dsp:cNvPr id="0" name=""/>
        <dsp:cNvSpPr/>
      </dsp:nvSpPr>
      <dsp:spPr>
        <a:xfrm>
          <a:off x="5323264" y="423716"/>
          <a:ext cx="1969618" cy="787847"/>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Educate and engage patients</a:t>
          </a:r>
        </a:p>
      </dsp:txBody>
      <dsp:txXfrm>
        <a:off x="5717188" y="423716"/>
        <a:ext cx="1181771" cy="787847"/>
      </dsp:txXfrm>
    </dsp:sp>
    <dsp:sp modelId="{C99B65E9-D11A-46C9-BD1A-C8A3641C9D73}">
      <dsp:nvSpPr>
        <dsp:cNvPr id="0" name=""/>
        <dsp:cNvSpPr/>
      </dsp:nvSpPr>
      <dsp:spPr>
        <a:xfrm>
          <a:off x="7095921"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Validate data</a:t>
          </a:r>
        </a:p>
      </dsp:txBody>
      <dsp:txXfrm>
        <a:off x="7489845" y="423716"/>
        <a:ext cx="1181771" cy="787847"/>
      </dsp:txXfrm>
    </dsp:sp>
    <dsp:sp modelId="{3095B66F-1273-4D02-BCB3-F5FDA6C1876F}">
      <dsp:nvSpPr>
        <dsp:cNvPr id="0" name=""/>
        <dsp:cNvSpPr/>
      </dsp:nvSpPr>
      <dsp:spPr>
        <a:xfrm>
          <a:off x="8868577" y="423716"/>
          <a:ext cx="1969618" cy="787847"/>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Measure improvement</a:t>
          </a:r>
        </a:p>
      </dsp:txBody>
      <dsp:txXfrm>
        <a:off x="9262501" y="423716"/>
        <a:ext cx="1181771" cy="7878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4E5ED-19D9-4B22-8677-9C1CA5E7EFB1}"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3181C-4422-4DE4-B5DE-14C340373669}" type="slidenum">
              <a:rPr lang="en-US" smtClean="0"/>
              <a:t>‹#›</a:t>
            </a:fld>
            <a:endParaRPr lang="en-US"/>
          </a:p>
        </p:txBody>
      </p:sp>
    </p:spTree>
    <p:extLst>
      <p:ext uri="{BB962C8B-B14F-4D97-AF65-F5344CB8AC3E}">
        <p14:creationId xmlns:p14="http://schemas.microsoft.com/office/powerpoint/2010/main" val="101601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2</a:t>
            </a:fld>
            <a:endParaRPr lang="en-US"/>
          </a:p>
        </p:txBody>
      </p:sp>
    </p:spTree>
    <p:extLst>
      <p:ext uri="{BB962C8B-B14F-4D97-AF65-F5344CB8AC3E}">
        <p14:creationId xmlns:p14="http://schemas.microsoft.com/office/powerpoint/2010/main" val="91539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3DC459-E41B-4E2E-9080-137DC7E17580}" type="slidenum">
              <a:rPr lang="en-US" smtClean="0"/>
              <a:t>11</a:t>
            </a:fld>
            <a:endParaRPr lang="en-US"/>
          </a:p>
        </p:txBody>
      </p:sp>
    </p:spTree>
    <p:extLst>
      <p:ext uri="{BB962C8B-B14F-4D97-AF65-F5344CB8AC3E}">
        <p14:creationId xmlns:p14="http://schemas.microsoft.com/office/powerpoint/2010/main" val="44073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328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13</a:t>
            </a:fld>
            <a:endParaRPr lang="en-US"/>
          </a:p>
        </p:txBody>
      </p:sp>
    </p:spTree>
    <p:extLst>
      <p:ext uri="{BB962C8B-B14F-4D97-AF65-F5344CB8AC3E}">
        <p14:creationId xmlns:p14="http://schemas.microsoft.com/office/powerpoint/2010/main" val="201090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14</a:t>
            </a:fld>
            <a:endParaRPr lang="en-US"/>
          </a:p>
        </p:txBody>
      </p:sp>
    </p:spTree>
    <p:extLst>
      <p:ext uri="{BB962C8B-B14F-4D97-AF65-F5344CB8AC3E}">
        <p14:creationId xmlns:p14="http://schemas.microsoft.com/office/powerpoint/2010/main" val="307920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15</a:t>
            </a:fld>
            <a:endParaRPr lang="en-US"/>
          </a:p>
        </p:txBody>
      </p:sp>
    </p:spTree>
    <p:extLst>
      <p:ext uri="{BB962C8B-B14F-4D97-AF65-F5344CB8AC3E}">
        <p14:creationId xmlns:p14="http://schemas.microsoft.com/office/powerpoint/2010/main" val="1437932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953"/>
              </a:solidFill>
              <a:latin typeface="Franklin Gothic Medium Cond" panose="020B06060304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16</a:t>
            </a:fld>
            <a:endParaRPr lang="en-US"/>
          </a:p>
        </p:txBody>
      </p:sp>
    </p:spTree>
    <p:extLst>
      <p:ext uri="{BB962C8B-B14F-4D97-AF65-F5344CB8AC3E}">
        <p14:creationId xmlns:p14="http://schemas.microsoft.com/office/powerpoint/2010/main" val="218810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953"/>
              </a:solidFill>
              <a:latin typeface="Franklin Gothic Medium Cond" panose="020B06060304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17</a:t>
            </a:fld>
            <a:endParaRPr lang="en-US"/>
          </a:p>
        </p:txBody>
      </p:sp>
    </p:spTree>
    <p:extLst>
      <p:ext uri="{BB962C8B-B14F-4D97-AF65-F5344CB8AC3E}">
        <p14:creationId xmlns:p14="http://schemas.microsoft.com/office/powerpoint/2010/main" val="289493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endParaRPr lang="en-US" sz="12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18</a:t>
            </a:fld>
            <a:endParaRPr lang="en-US"/>
          </a:p>
        </p:txBody>
      </p:sp>
    </p:spTree>
    <p:extLst>
      <p:ext uri="{BB962C8B-B14F-4D97-AF65-F5344CB8AC3E}">
        <p14:creationId xmlns:p14="http://schemas.microsoft.com/office/powerpoint/2010/main" val="244814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B3181C-4422-4DE4-B5DE-14C340373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13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solidFill>
                <a:srgbClr val="262626"/>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0575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3</a:t>
            </a:fld>
            <a:endParaRPr lang="en-US"/>
          </a:p>
        </p:txBody>
      </p:sp>
    </p:spTree>
    <p:extLst>
      <p:ext uri="{BB962C8B-B14F-4D97-AF65-F5344CB8AC3E}">
        <p14:creationId xmlns:p14="http://schemas.microsoft.com/office/powerpoint/2010/main" val="203721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solidFill>
                <a:srgbClr val="262626"/>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7768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615870A1-05F1-4764-8914-754B3230BF1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8209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4</a:t>
            </a:fld>
            <a:endParaRPr lang="en-US"/>
          </a:p>
        </p:txBody>
      </p:sp>
    </p:spTree>
    <p:extLst>
      <p:ext uri="{BB962C8B-B14F-4D97-AF65-F5344CB8AC3E}">
        <p14:creationId xmlns:p14="http://schemas.microsoft.com/office/powerpoint/2010/main" val="319162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5</a:t>
            </a:fld>
            <a:endParaRPr lang="en-US"/>
          </a:p>
        </p:txBody>
      </p:sp>
    </p:spTree>
    <p:extLst>
      <p:ext uri="{BB962C8B-B14F-4D97-AF65-F5344CB8AC3E}">
        <p14:creationId xmlns:p14="http://schemas.microsoft.com/office/powerpoint/2010/main" val="21372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49B3181C-4422-4DE4-B5DE-14C340373669}" type="slidenum">
              <a:rPr lang="en-US" smtClean="0"/>
              <a:t>6</a:t>
            </a:fld>
            <a:endParaRPr lang="en-US"/>
          </a:p>
        </p:txBody>
      </p:sp>
    </p:spTree>
    <p:extLst>
      <p:ext uri="{BB962C8B-B14F-4D97-AF65-F5344CB8AC3E}">
        <p14:creationId xmlns:p14="http://schemas.microsoft.com/office/powerpoint/2010/main" val="134984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585858"/>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49B3181C-4422-4DE4-B5DE-14C340373669}" type="slidenum">
              <a:rPr lang="en-US" smtClean="0"/>
              <a:t>7</a:t>
            </a:fld>
            <a:endParaRPr lang="en-US"/>
          </a:p>
        </p:txBody>
      </p:sp>
    </p:spTree>
    <p:extLst>
      <p:ext uri="{BB962C8B-B14F-4D97-AF65-F5344CB8AC3E}">
        <p14:creationId xmlns:p14="http://schemas.microsoft.com/office/powerpoint/2010/main" val="220425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300"/>
              </a:spcBef>
              <a:spcAft>
                <a:spcPts val="0"/>
              </a:spcAft>
              <a:buClr>
                <a:schemeClr val="accent1"/>
              </a:buClr>
              <a:buSzTx/>
              <a:buFont typeface="Arial" panose="020B0604020202020204" pitchFamily="34" charset="0"/>
              <a:buNone/>
              <a:tabLst/>
              <a:defRPr/>
            </a:pPr>
            <a:endParaRPr lang="en-US" dirty="0">
              <a:solidFill>
                <a:schemeClr val="tx1">
                  <a:lumMod val="65000"/>
                  <a:lumOff val="35000"/>
                </a:schemeClr>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DC3DC459-E41B-4E2E-9080-137DC7E17580}" type="slidenum">
              <a:rPr lang="en-US" smtClean="0"/>
              <a:t>8</a:t>
            </a:fld>
            <a:endParaRPr lang="en-US"/>
          </a:p>
        </p:txBody>
      </p:sp>
    </p:spTree>
    <p:extLst>
      <p:ext uri="{BB962C8B-B14F-4D97-AF65-F5344CB8AC3E}">
        <p14:creationId xmlns:p14="http://schemas.microsoft.com/office/powerpoint/2010/main" val="132625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DC459-E41B-4E2E-9080-137DC7E17580}" type="slidenum">
              <a:rPr lang="en-US" smtClean="0"/>
              <a:t>9</a:t>
            </a:fld>
            <a:endParaRPr lang="en-US"/>
          </a:p>
        </p:txBody>
      </p:sp>
    </p:spTree>
    <p:extLst>
      <p:ext uri="{BB962C8B-B14F-4D97-AF65-F5344CB8AC3E}">
        <p14:creationId xmlns:p14="http://schemas.microsoft.com/office/powerpoint/2010/main" val="87302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B3181C-4422-4DE4-B5DE-14C340373669}" type="slidenum">
              <a:rPr lang="en-US" smtClean="0"/>
              <a:t>10</a:t>
            </a:fld>
            <a:endParaRPr lang="en-US"/>
          </a:p>
        </p:txBody>
      </p:sp>
    </p:spTree>
    <p:extLst>
      <p:ext uri="{BB962C8B-B14F-4D97-AF65-F5344CB8AC3E}">
        <p14:creationId xmlns:p14="http://schemas.microsoft.com/office/powerpoint/2010/main" val="273559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40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35733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58334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153E27-C922-49D9-B781-D7EC04EA7B2A}" type="datetime1">
              <a:rPr lang="en-US" smtClean="0">
                <a:solidFill>
                  <a:prstClr val="black">
                    <a:lumMod val="50000"/>
                    <a:lumOff val="50000"/>
                  </a:prstClr>
                </a:solidFill>
              </a:rPr>
              <a:pPr/>
              <a:t>10/31/2023</a:t>
            </a:fld>
            <a:endParaRPr lang="en-US" dirty="0">
              <a:solidFill>
                <a:prstClr val="black">
                  <a:lumMod val="50000"/>
                  <a:lumOff val="50000"/>
                </a:prstClr>
              </a:solidFill>
            </a:endParaRPr>
          </a:p>
        </p:txBody>
      </p:sp>
      <p:sp>
        <p:nvSpPr>
          <p:cNvPr id="4" name="Slide Number Placeholder 3"/>
          <p:cNvSpPr>
            <a:spLocks noGrp="1"/>
          </p:cNvSpPr>
          <p:nvPr>
            <p:ph type="sldNum" sz="quarter" idx="11"/>
          </p:nvPr>
        </p:nvSpPr>
        <p:spPr/>
        <p:txBody>
          <a:bodyPr/>
          <a:lstStyle/>
          <a:p>
            <a:fld id="{B7C9EAB4-1214-4D36-85AC-E26D5E253162}"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Placeholder 1"/>
          <p:cNvSpPr>
            <a:spLocks noGrp="1"/>
          </p:cNvSpPr>
          <p:nvPr>
            <p:ph type="title" hasCustomPrompt="1"/>
          </p:nvPr>
        </p:nvSpPr>
        <p:spPr>
          <a:xfrm>
            <a:off x="630618" y="504498"/>
            <a:ext cx="7328340" cy="809296"/>
          </a:xfrm>
          <a:prstGeom prst="rect">
            <a:avLst/>
          </a:prstGeom>
        </p:spPr>
        <p:txBody>
          <a:bodyPr vert="horz" lIns="91440" tIns="45720" rIns="91440" bIns="45720" rtlCol="0" anchor="b" anchorCtr="0">
            <a:normAutofit/>
          </a:bodyPr>
          <a:lstStyle>
            <a:lvl1pPr>
              <a:defRPr sz="3200" b="1" baseline="0">
                <a:solidFill>
                  <a:srgbClr val="33BCE0"/>
                </a:solidFill>
                <a:latin typeface="+mn-lt"/>
                <a:ea typeface="Fira Sans Medium" panose="020B0603050000020004" pitchFamily="34" charset="0"/>
              </a:defRPr>
            </a:lvl1pPr>
          </a:lstStyle>
          <a:p>
            <a:r>
              <a:rPr lang="en-US" dirty="0"/>
              <a:t>Page heading</a:t>
            </a:r>
          </a:p>
        </p:txBody>
      </p:sp>
      <p:cxnSp>
        <p:nvCxnSpPr>
          <p:cNvPr id="9" name="Straight Connector 8"/>
          <p:cNvCxnSpPr/>
          <p:nvPr userDrawn="1"/>
        </p:nvCxnSpPr>
        <p:spPr>
          <a:xfrm>
            <a:off x="767255" y="1618593"/>
            <a:ext cx="0" cy="4267199"/>
          </a:xfrm>
          <a:prstGeom prst="line">
            <a:avLst/>
          </a:prstGeom>
          <a:ln>
            <a:solidFill>
              <a:srgbClr val="33BCE0"/>
            </a:solidFill>
          </a:ln>
        </p:spPr>
        <p:style>
          <a:lnRef idx="1">
            <a:schemeClr val="accent1"/>
          </a:lnRef>
          <a:fillRef idx="0">
            <a:schemeClr val="accent1"/>
          </a:fillRef>
          <a:effectRef idx="0">
            <a:schemeClr val="accent1"/>
          </a:effectRef>
          <a:fontRef idx="minor">
            <a:schemeClr val="tx1"/>
          </a:fontRef>
        </p:style>
      </p:cxnSp>
      <p:sp>
        <p:nvSpPr>
          <p:cNvPr id="10" name="Text Placeholder 11"/>
          <p:cNvSpPr>
            <a:spLocks noGrp="1"/>
          </p:cNvSpPr>
          <p:nvPr>
            <p:ph type="body" sz="quarter" idx="13" hasCustomPrompt="1"/>
          </p:nvPr>
        </p:nvSpPr>
        <p:spPr>
          <a:xfrm>
            <a:off x="1155700" y="1619250"/>
            <a:ext cx="10121900" cy="4267200"/>
          </a:xfrm>
          <a:prstGeom prst="rect">
            <a:avLst/>
          </a:prstGeom>
        </p:spPr>
        <p:txBody>
          <a:bodyPr>
            <a:normAutofit/>
          </a:bodyPr>
          <a:lstStyle>
            <a:lvl1pPr>
              <a:defRPr>
                <a:solidFill>
                  <a:schemeClr val="tx1">
                    <a:lumMod val="65000"/>
                    <a:lumOff val="35000"/>
                  </a:schemeClr>
                </a:solidFill>
                <a:latin typeface="+mn-lt"/>
              </a:defRPr>
            </a:lvl1pPr>
            <a:lvl2pPr marL="346075" indent="0">
              <a:buNone/>
              <a:defRPr>
                <a:solidFill>
                  <a:schemeClr val="tx1">
                    <a:lumMod val="65000"/>
                    <a:lumOff val="35000"/>
                  </a:schemeClr>
                </a:solidFill>
              </a:defRPr>
            </a:lvl2pPr>
            <a:lvl3pPr marL="746125" indent="0">
              <a:buNone/>
              <a:defRPr>
                <a:solidFill>
                  <a:schemeClr val="tx1">
                    <a:lumMod val="65000"/>
                    <a:lumOff val="35000"/>
                  </a:schemeClr>
                </a:solidFill>
              </a:defRPr>
            </a:lvl3pPr>
            <a:lvl4pPr marL="1198563"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Here is some text for this page</a:t>
            </a:r>
          </a:p>
        </p:txBody>
      </p:sp>
    </p:spTree>
    <p:extLst>
      <p:ext uri="{BB962C8B-B14F-4D97-AF65-F5344CB8AC3E}">
        <p14:creationId xmlns:p14="http://schemas.microsoft.com/office/powerpoint/2010/main" val="422995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6367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78D05-1756-4806-A243-878F29DDE77F}"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58D3C-43BC-4B29-A0BB-021E6947C2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4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24782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978D05-1756-4806-A243-878F29DDE77F}"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225228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978D05-1756-4806-A243-878F29DDE77F}"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65069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978D05-1756-4806-A243-878F29DDE77F}" type="datetimeFigureOut">
              <a:rPr lang="en-US" smtClean="0"/>
              <a:t>10/31/2023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50480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258D3C-43BC-4B29-A0BB-021E6947C235}" type="slidenum">
              <a:rPr lang="en-US" smtClean="0"/>
              <a:t>‹#›</a:t>
            </a:fld>
            <a:endParaRPr lang="en-US"/>
          </a:p>
        </p:txBody>
      </p:sp>
    </p:spTree>
    <p:extLst>
      <p:ext uri="{BB962C8B-B14F-4D97-AF65-F5344CB8AC3E}">
        <p14:creationId xmlns:p14="http://schemas.microsoft.com/office/powerpoint/2010/main" val="282929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978D05-1756-4806-A243-878F29DDE77F}"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58D3C-43BC-4B29-A0BB-021E6947C235}" type="slidenum">
              <a:rPr lang="en-US" smtClean="0"/>
              <a:t>‹#›</a:t>
            </a:fld>
            <a:endParaRPr lang="en-US"/>
          </a:p>
        </p:txBody>
      </p:sp>
    </p:spTree>
    <p:extLst>
      <p:ext uri="{BB962C8B-B14F-4D97-AF65-F5344CB8AC3E}">
        <p14:creationId xmlns:p14="http://schemas.microsoft.com/office/powerpoint/2010/main" val="120537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978D05-1756-4806-A243-878F29DDE77F}" type="datetimeFigureOut">
              <a:rPr lang="en-US" smtClean="0"/>
              <a:t>10/31/2023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258D3C-43BC-4B29-A0BB-021E6947C2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533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chart" Target="../charts/chart1.xml"/><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chart" Target="../charts/chart3.xml"/><Relationship Id="rId10" Type="http://schemas.microsoft.com/office/2007/relationships/diagramDrawing" Target="../diagrams/drawing7.xml"/><Relationship Id="rId4" Type="http://schemas.openxmlformats.org/officeDocument/2006/relationships/chart" Target="../charts/chart2.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mblack@hanys.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9D100-CC7C-2A40-0D28-CD563F8846EB}"/>
              </a:ext>
            </a:extLst>
          </p:cNvPr>
          <p:cNvSpPr>
            <a:spLocks noGrp="1"/>
          </p:cNvSpPr>
          <p:nvPr>
            <p:ph type="ctrTitle"/>
          </p:nvPr>
        </p:nvSpPr>
        <p:spPr>
          <a:xfrm>
            <a:off x="1097280" y="758952"/>
            <a:ext cx="10058400" cy="3892168"/>
          </a:xfrm>
        </p:spPr>
        <p:txBody>
          <a:bodyPr>
            <a:normAutofit/>
          </a:bodyPr>
          <a:lstStyle/>
          <a:p>
            <a:r>
              <a:rPr lang="en-US" sz="6000" dirty="0">
                <a:solidFill>
                  <a:schemeClr val="accent2"/>
                </a:solidFill>
                <a:latin typeface="Calibri Light" panose="020F0302020204030204" pitchFamily="34" charset="0"/>
                <a:cs typeface="Calibri Light" panose="020F0302020204030204" pitchFamily="34" charset="0"/>
              </a:rPr>
              <a:t>Optimizing </a:t>
            </a:r>
            <a:r>
              <a:rPr lang="en-US" sz="6000" dirty="0" err="1">
                <a:solidFill>
                  <a:schemeClr val="accent2"/>
                </a:solidFill>
                <a:latin typeface="Calibri Light" panose="020F0302020204030204" pitchFamily="34" charset="0"/>
                <a:cs typeface="Calibri Light" panose="020F0302020204030204" pitchFamily="34" charset="0"/>
              </a:rPr>
              <a:t>REaL</a:t>
            </a:r>
            <a:r>
              <a:rPr lang="en-US" sz="6000" dirty="0">
                <a:solidFill>
                  <a:schemeClr val="accent2"/>
                </a:solidFill>
                <a:latin typeface="Calibri Light" panose="020F0302020204030204" pitchFamily="34" charset="0"/>
                <a:cs typeface="Calibri Light" panose="020F0302020204030204" pitchFamily="34" charset="0"/>
              </a:rPr>
              <a:t> and SOGI Data</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AC1E5E08-BE82-E8AE-0441-BC5DDF49386C}"/>
              </a:ext>
            </a:extLst>
          </p:cNvPr>
          <p:cNvSpPr>
            <a:spLocks noGrp="1"/>
          </p:cNvSpPr>
          <p:nvPr>
            <p:ph type="subTitle" idx="1"/>
          </p:nvPr>
        </p:nvSpPr>
        <p:spPr>
          <a:xfrm>
            <a:off x="1100051" y="5225240"/>
            <a:ext cx="10058400" cy="1143000"/>
          </a:xfrm>
        </p:spPr>
        <p:txBody>
          <a:bodyPr>
            <a:normAutofit/>
          </a:bodyPr>
          <a:lstStyle/>
          <a:p>
            <a:pPr>
              <a:spcBef>
                <a:spcPts val="600"/>
              </a:spcBef>
            </a:pPr>
            <a:r>
              <a:rPr lang="en-US" b="1" cap="none" dirty="0">
                <a:solidFill>
                  <a:srgbClr val="FFFFFF"/>
                </a:solidFill>
                <a:latin typeface="Franklin Gothic Medium" panose="020B0603020102020204" pitchFamily="34" charset="0"/>
              </a:rPr>
              <a:t>Morgan Black, MPA</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66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4631-944B-A042-B7A7-A8ADC758C5C9}"/>
              </a:ext>
            </a:extLst>
          </p:cNvPr>
          <p:cNvSpPr>
            <a:spLocks noGrp="1"/>
          </p:cNvSpPr>
          <p:nvPr>
            <p:ph type="title"/>
          </p:nvPr>
        </p:nvSpPr>
        <p:spPr>
          <a:xfrm>
            <a:off x="833626" y="386846"/>
            <a:ext cx="10058400" cy="632396"/>
          </a:xfrm>
        </p:spPr>
        <p:txBody>
          <a:bodyPr>
            <a:normAutofit/>
          </a:bodyPr>
          <a:lstStyle/>
          <a:p>
            <a:r>
              <a:rPr lang="en-US" sz="4000" dirty="0">
                <a:solidFill>
                  <a:schemeClr val="accent2"/>
                </a:solidFill>
              </a:rPr>
              <a:t>Handling common staff concerns</a:t>
            </a:r>
          </a:p>
        </p:txBody>
      </p:sp>
      <p:sp>
        <p:nvSpPr>
          <p:cNvPr id="3" name="Content Placeholder 2">
            <a:extLst>
              <a:ext uri="{FF2B5EF4-FFF2-40B4-BE49-F238E27FC236}">
                <a16:creationId xmlns:a16="http://schemas.microsoft.com/office/drawing/2014/main" id="{093A5297-8ED5-8F1E-96B6-D85A2E2A4768}"/>
              </a:ext>
            </a:extLst>
          </p:cNvPr>
          <p:cNvSpPr>
            <a:spLocks noGrp="1"/>
          </p:cNvSpPr>
          <p:nvPr>
            <p:ph idx="1"/>
          </p:nvPr>
        </p:nvSpPr>
        <p:spPr>
          <a:xfrm>
            <a:off x="928343" y="1080024"/>
            <a:ext cx="10524747" cy="4548294"/>
          </a:xfrm>
          <a:solidFill>
            <a:schemeClr val="bg1"/>
          </a:solidFill>
        </p:spPr>
        <p:txBody>
          <a:bodyPr/>
          <a:lstStyle/>
          <a:p>
            <a:pPr marL="0" indent="0">
              <a:buNone/>
            </a:pPr>
            <a:r>
              <a:rPr lang="en-US" dirty="0">
                <a:solidFill>
                  <a:srgbClr val="585858"/>
                </a:solidFill>
                <a:latin typeface="Franklin Gothic Book" panose="020B0503020102020204" pitchFamily="34" charset="0"/>
              </a:rPr>
              <a:t>Staff may </a:t>
            </a:r>
            <a:r>
              <a:rPr lang="en-US" sz="2000" dirty="0">
                <a:solidFill>
                  <a:srgbClr val="585858"/>
                </a:solidFill>
                <a:latin typeface="Franklin Gothic Book" panose="020B0503020102020204" pitchFamily="34" charset="0"/>
              </a:rPr>
              <a:t>worry that patients might respond poorly to </a:t>
            </a:r>
            <a:r>
              <a:rPr lang="en-US" dirty="0">
                <a:solidFill>
                  <a:srgbClr val="585858"/>
                </a:solidFill>
                <a:latin typeface="Franklin Gothic Book" panose="020B0503020102020204" pitchFamily="34" charset="0"/>
              </a:rPr>
              <a:t>demographic questions. </a:t>
            </a:r>
            <a:endParaRPr lang="en-US" sz="2000" dirty="0">
              <a:solidFill>
                <a:srgbClr val="585858"/>
              </a:solidFill>
              <a:latin typeface="Franklin Gothic Book" panose="020B0503020102020204" pitchFamily="34" charset="0"/>
            </a:endParaRPr>
          </a:p>
        </p:txBody>
      </p:sp>
      <p:graphicFrame>
        <p:nvGraphicFramePr>
          <p:cNvPr id="6" name="Chart 5">
            <a:extLst>
              <a:ext uri="{FF2B5EF4-FFF2-40B4-BE49-F238E27FC236}">
                <a16:creationId xmlns:a16="http://schemas.microsoft.com/office/drawing/2014/main" id="{72AA4679-6D89-263F-5559-A2B595FB0E15}"/>
              </a:ext>
            </a:extLst>
          </p:cNvPr>
          <p:cNvGraphicFramePr/>
          <p:nvPr>
            <p:extLst>
              <p:ext uri="{D42A27DB-BD31-4B8C-83A1-F6EECF244321}">
                <p14:modId xmlns:p14="http://schemas.microsoft.com/office/powerpoint/2010/main" val="3069958517"/>
              </p:ext>
            </p:extLst>
          </p:nvPr>
        </p:nvGraphicFramePr>
        <p:xfrm>
          <a:off x="833626" y="1626412"/>
          <a:ext cx="301752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071CE59-EE30-D842-BA8C-704BF50A2CCE}"/>
              </a:ext>
            </a:extLst>
          </p:cNvPr>
          <p:cNvGraphicFramePr/>
          <p:nvPr>
            <p:extLst>
              <p:ext uri="{D42A27DB-BD31-4B8C-83A1-F6EECF244321}">
                <p14:modId xmlns:p14="http://schemas.microsoft.com/office/powerpoint/2010/main" val="3159544434"/>
              </p:ext>
            </p:extLst>
          </p:nvPr>
        </p:nvGraphicFramePr>
        <p:xfrm>
          <a:off x="4224391" y="1626412"/>
          <a:ext cx="301752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84B19DD-BB51-77C7-2AC2-64A7CAE6E0DC}"/>
              </a:ext>
            </a:extLst>
          </p:cNvPr>
          <p:cNvGraphicFramePr/>
          <p:nvPr>
            <p:extLst>
              <p:ext uri="{D42A27DB-BD31-4B8C-83A1-F6EECF244321}">
                <p14:modId xmlns:p14="http://schemas.microsoft.com/office/powerpoint/2010/main" val="1656907351"/>
              </p:ext>
            </p:extLst>
          </p:nvPr>
        </p:nvGraphicFramePr>
        <p:xfrm>
          <a:off x="7615156" y="1626412"/>
          <a:ext cx="301752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901DE9C9-3BF5-AC61-06F4-5FF391EE58EF}"/>
              </a:ext>
            </a:extLst>
          </p:cNvPr>
          <p:cNvSpPr/>
          <p:nvPr/>
        </p:nvSpPr>
        <p:spPr>
          <a:xfrm>
            <a:off x="1107452" y="4234708"/>
            <a:ext cx="2764962"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about 1,500 patients, 90% responded that they are willing to answer SOGI questions. (</a:t>
            </a:r>
            <a:r>
              <a:rPr lang="en-US" sz="1100" dirty="0" err="1">
                <a:solidFill>
                  <a:schemeClr val="tx1">
                    <a:lumMod val="75000"/>
                    <a:lumOff val="25000"/>
                  </a:schemeClr>
                </a:solidFill>
              </a:rPr>
              <a:t>Haider</a:t>
            </a:r>
            <a:r>
              <a:rPr lang="en-US" sz="1100" dirty="0">
                <a:solidFill>
                  <a:schemeClr val="tx1">
                    <a:lumMod val="75000"/>
                    <a:lumOff val="25000"/>
                  </a:schemeClr>
                </a:solidFill>
              </a:rPr>
              <a:t> et. al., 2017).</a:t>
            </a:r>
          </a:p>
        </p:txBody>
      </p:sp>
      <p:sp>
        <p:nvSpPr>
          <p:cNvPr id="10" name="Rectangle 9">
            <a:extLst>
              <a:ext uri="{FF2B5EF4-FFF2-40B4-BE49-F238E27FC236}">
                <a16:creationId xmlns:a16="http://schemas.microsoft.com/office/drawing/2014/main" id="{CA05D8EE-D026-E5DD-3D62-ED5B9D643ADF}"/>
              </a:ext>
            </a:extLst>
          </p:cNvPr>
          <p:cNvSpPr/>
          <p:nvPr/>
        </p:nvSpPr>
        <p:spPr>
          <a:xfrm>
            <a:off x="4383763" y="4234708"/>
            <a:ext cx="3017520"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301 patients, 77% agreed that SOGI data is important for their medical provider to know. (Cahill et. al., 2014).</a:t>
            </a:r>
          </a:p>
        </p:txBody>
      </p:sp>
      <p:sp>
        <p:nvSpPr>
          <p:cNvPr id="11" name="Rectangle 10">
            <a:extLst>
              <a:ext uri="{FF2B5EF4-FFF2-40B4-BE49-F238E27FC236}">
                <a16:creationId xmlns:a16="http://schemas.microsoft.com/office/drawing/2014/main" id="{67C6A5A6-0069-B353-3135-7587EDD4E126}"/>
              </a:ext>
            </a:extLst>
          </p:cNvPr>
          <p:cNvSpPr/>
          <p:nvPr/>
        </p:nvSpPr>
        <p:spPr>
          <a:xfrm>
            <a:off x="7840095" y="4206518"/>
            <a:ext cx="2760722" cy="600164"/>
          </a:xfrm>
          <a:prstGeom prst="rect">
            <a:avLst/>
          </a:prstGeom>
        </p:spPr>
        <p:txBody>
          <a:bodyPr wrap="square">
            <a:spAutoFit/>
          </a:bodyPr>
          <a:lstStyle/>
          <a:p>
            <a:pPr algn="ctr">
              <a:spcBef>
                <a:spcPts val="600"/>
              </a:spcBef>
            </a:pPr>
            <a:r>
              <a:rPr lang="en-US" sz="1100" dirty="0">
                <a:solidFill>
                  <a:schemeClr val="tx1">
                    <a:lumMod val="75000"/>
                    <a:lumOff val="25000"/>
                  </a:schemeClr>
                </a:solidFill>
              </a:rPr>
              <a:t>In a survey of 220 patients, 80% agreed that providers should collect race and ethnicity information. (Baker et. al., 2005).</a:t>
            </a:r>
          </a:p>
        </p:txBody>
      </p:sp>
      <p:graphicFrame>
        <p:nvGraphicFramePr>
          <p:cNvPr id="4" name="Diagram 3">
            <a:extLst>
              <a:ext uri="{FF2B5EF4-FFF2-40B4-BE49-F238E27FC236}">
                <a16:creationId xmlns:a16="http://schemas.microsoft.com/office/drawing/2014/main" id="{82E8818E-99D6-3089-E8B0-8080CBB0F51F}"/>
              </a:ext>
            </a:extLst>
          </p:cNvPr>
          <p:cNvGraphicFramePr/>
          <p:nvPr>
            <p:extLst>
              <p:ext uri="{D42A27DB-BD31-4B8C-83A1-F6EECF244321}">
                <p14:modId xmlns:p14="http://schemas.microsoft.com/office/powerpoint/2010/main" val="2875312211"/>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89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1267" y="193519"/>
            <a:ext cx="10515600" cy="831111"/>
          </a:xfrm>
          <a:prstGeom prst="rect">
            <a:avLst/>
          </a:prstGeom>
          <a:solidFill>
            <a:schemeClr val="bg1"/>
          </a:solidFill>
        </p:spPr>
        <p:txBody>
          <a:bodyPr vert="horz" lIns="91440" tIns="45720" rIns="91440" bIns="45720" rtlCol="0" anchor="b">
            <a:normAutofit/>
          </a:bodyPr>
          <a:lstStyle>
            <a:defPPr>
              <a:defRPr lang="en-US"/>
            </a:defPPr>
            <a:lvl1pPr defTabSz="914400">
              <a:lnSpc>
                <a:spcPct val="85000"/>
              </a:lnSpc>
              <a:spcBef>
                <a:spcPct val="0"/>
              </a:spcBef>
              <a:buNone/>
              <a:defRPr sz="4000" spc="-50" baseline="0">
                <a:solidFill>
                  <a:schemeClr val="accent2"/>
                </a:solidFill>
                <a:latin typeface="+mj-lt"/>
                <a:ea typeface="+mj-ea"/>
                <a:cs typeface="+mj-cs"/>
              </a:defRPr>
            </a:lvl1pPr>
          </a:lstStyle>
          <a:p>
            <a:r>
              <a:rPr lang="en-US" dirty="0"/>
              <a:t>Handling common staff concerns</a:t>
            </a:r>
          </a:p>
        </p:txBody>
      </p:sp>
      <p:sp>
        <p:nvSpPr>
          <p:cNvPr id="2" name="Rectangle 1"/>
          <p:cNvSpPr/>
          <p:nvPr/>
        </p:nvSpPr>
        <p:spPr>
          <a:xfrm>
            <a:off x="308692" y="1043102"/>
            <a:ext cx="11038175" cy="4001095"/>
          </a:xfrm>
          <a:prstGeom prst="rect">
            <a:avLst/>
          </a:prstGeom>
          <a:solidFill>
            <a:schemeClr val="bg1"/>
          </a:solidFill>
        </p:spPr>
        <p:txBody>
          <a:bodyPr wrap="square">
            <a:spAutoFit/>
          </a:bodyPr>
          <a:lstStyle/>
          <a:p>
            <a:pPr marL="533375">
              <a:spcBef>
                <a:spcPts val="600"/>
              </a:spcBef>
              <a:buClr>
                <a:srgbClr val="287EBE"/>
              </a:buClr>
            </a:pPr>
            <a:r>
              <a:rPr lang="en-US" sz="2000" dirty="0">
                <a:solidFill>
                  <a:srgbClr val="585858"/>
                </a:solidFill>
                <a:latin typeface="Franklin Gothic Book" panose="020B0503020102020204" pitchFamily="34" charset="0"/>
              </a:rPr>
              <a:t>Staff may worry that they will say or do the wrong thing. </a:t>
            </a:r>
            <a:endParaRPr lang="en-US" sz="2000" dirty="0">
              <a:solidFill>
                <a:schemeClr val="accent2"/>
              </a:solidFill>
              <a:latin typeface="Franklin Gothic Book" panose="020B0503020102020204" pitchFamily="34" charset="0"/>
            </a:endParaRPr>
          </a:p>
          <a:p>
            <a:pPr marL="533375">
              <a:spcBef>
                <a:spcPts val="600"/>
              </a:spcBef>
              <a:buClr>
                <a:srgbClr val="287EBE"/>
              </a:buClr>
            </a:pPr>
            <a:endParaRPr lang="en-US" sz="100" b="1" dirty="0">
              <a:solidFill>
                <a:schemeClr val="accent2"/>
              </a:solidFill>
              <a:latin typeface="Franklin Gothic Book" panose="020B0503020102020204" pitchFamily="34" charset="0"/>
            </a:endParaRPr>
          </a:p>
          <a:p>
            <a:pPr marL="533375">
              <a:spcBef>
                <a:spcPts val="600"/>
              </a:spcBef>
              <a:buClr>
                <a:srgbClr val="287EBE"/>
              </a:buClr>
            </a:pPr>
            <a:r>
              <a:rPr lang="en-US" sz="2000" b="1" dirty="0">
                <a:solidFill>
                  <a:schemeClr val="accent2"/>
                </a:solidFill>
                <a:latin typeface="Franklin Gothic Book" panose="020B0503020102020204" pitchFamily="34" charset="0"/>
              </a:rPr>
              <a:t>Recommendations from the Mount Sinai Health System</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Use a warm handoff to ensure that your patient is introduced correctly. </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Preferred name and pronouns should be clearly labeled/highlighted in the EHR.</a:t>
            </a:r>
          </a:p>
          <a:p>
            <a:pPr marL="876275" indent="-34290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When verifying a patient’s legal name:</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Explain that you are required to do this for safety reasons.</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Speak softly when in earshot of other staff or patients. </a:t>
            </a:r>
          </a:p>
          <a:p>
            <a:pPr marL="1333475" lvl="1" indent="-342900">
              <a:spcBef>
                <a:spcPts val="600"/>
              </a:spcBef>
              <a:buClr>
                <a:schemeClr val="accent1"/>
              </a:buClr>
              <a:buSzPct val="80000"/>
              <a:buFont typeface="Courier New" panose="02070309020205020404" pitchFamily="49" charset="0"/>
              <a:buChar char="o"/>
            </a:pPr>
            <a:r>
              <a:rPr lang="en-US" sz="2000" dirty="0">
                <a:solidFill>
                  <a:srgbClr val="4D4D4D"/>
                </a:solidFill>
                <a:latin typeface="Franklin Gothic Book" panose="020B0503020102020204" pitchFamily="34" charset="0"/>
              </a:rPr>
              <a:t>Ask patients to show you their ID instead of confirming their legal name verbally.</a:t>
            </a:r>
          </a:p>
          <a:p>
            <a:pPr marL="876275" indent="-342900">
              <a:spcBef>
                <a:spcPts val="600"/>
              </a:spcBef>
              <a:buClr>
                <a:schemeClr val="accent1"/>
              </a:buClr>
              <a:buFont typeface="Arial" panose="020B0604020202020204" pitchFamily="34" charset="0"/>
              <a:buChar char="•"/>
            </a:pPr>
            <a:r>
              <a:rPr lang="en-US" sz="2000" b="1" dirty="0">
                <a:solidFill>
                  <a:schemeClr val="accent2"/>
                </a:solidFill>
                <a:latin typeface="Franklin Gothic Book" panose="020B0503020102020204" pitchFamily="34" charset="0"/>
              </a:rPr>
              <a:t>Step in when your patient needs help! </a:t>
            </a:r>
            <a:r>
              <a:rPr lang="en-US" sz="2000" dirty="0">
                <a:solidFill>
                  <a:srgbClr val="4D4D4D"/>
                </a:solidFill>
                <a:latin typeface="Franklin Gothic Book" panose="020B0503020102020204" pitchFamily="34" charset="0"/>
              </a:rPr>
              <a:t>This may include communicating with pharmacies, labs, and insurers on the patient’s behalf. Insurers will often lift denial of coverage.</a:t>
            </a:r>
          </a:p>
        </p:txBody>
      </p:sp>
      <p:graphicFrame>
        <p:nvGraphicFramePr>
          <p:cNvPr id="3" name="Diagram 2">
            <a:extLst>
              <a:ext uri="{FF2B5EF4-FFF2-40B4-BE49-F238E27FC236}">
                <a16:creationId xmlns:a16="http://schemas.microsoft.com/office/drawing/2014/main" id="{74DF2574-CFAC-1A23-F548-DFFC25A787E3}"/>
              </a:ext>
            </a:extLst>
          </p:cNvPr>
          <p:cNvGraphicFramePr/>
          <p:nvPr>
            <p:extLst>
              <p:ext uri="{D42A27DB-BD31-4B8C-83A1-F6EECF244321}">
                <p14:modId xmlns:p14="http://schemas.microsoft.com/office/powerpoint/2010/main" val="341926349"/>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7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6851" y="1276717"/>
            <a:ext cx="11040014" cy="4493538"/>
          </a:xfrm>
          <a:prstGeom prst="rect">
            <a:avLst/>
          </a:prstGeom>
          <a:solidFill>
            <a:schemeClr val="bg1"/>
          </a:solidFill>
        </p:spPr>
        <p:txBody>
          <a:bodyPr wrap="square">
            <a:spAutoFit/>
          </a:bodyPr>
          <a:lstStyle/>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2000" dirty="0">
              <a:solidFill>
                <a:srgbClr val="585858"/>
              </a:solidFill>
              <a:latin typeface="Franklin Gothic Book" panose="020B0503020102020204" pitchFamily="34" charset="0"/>
            </a:endParaRPr>
          </a:p>
          <a:p>
            <a:endParaRPr lang="en-US" sz="600" dirty="0">
              <a:solidFill>
                <a:srgbClr val="585858"/>
              </a:solidFill>
              <a:latin typeface="Franklin Gothic Book" panose="020B0503020102020204" pitchFamily="34" charset="0"/>
            </a:endParaRPr>
          </a:p>
        </p:txBody>
      </p:sp>
      <p:sp>
        <p:nvSpPr>
          <p:cNvPr id="5" name="TextBox 4"/>
          <p:cNvSpPr txBox="1"/>
          <p:nvPr/>
        </p:nvSpPr>
        <p:spPr>
          <a:xfrm>
            <a:off x="5690991" y="1577984"/>
            <a:ext cx="5745272" cy="4206240"/>
          </a:xfrm>
          <a:prstGeom prst="rect">
            <a:avLst/>
          </a:prstGeom>
          <a:noFill/>
          <a:ln w="38100">
            <a:solidFill>
              <a:schemeClr val="tx2"/>
            </a:solidFill>
          </a:ln>
        </p:spPr>
        <p:txBody>
          <a:bodyPr wrap="square" rtlCol="0">
            <a:spAutoFit/>
          </a:bodyPr>
          <a:lstStyle/>
          <a:p>
            <a:endParaRPr lang="en-US" dirty="0"/>
          </a:p>
        </p:txBody>
      </p:sp>
      <p:sp>
        <p:nvSpPr>
          <p:cNvPr id="6" name="TextBox 5"/>
          <p:cNvSpPr txBox="1"/>
          <p:nvPr/>
        </p:nvSpPr>
        <p:spPr>
          <a:xfrm>
            <a:off x="815829" y="1577984"/>
            <a:ext cx="4273463" cy="4206240"/>
          </a:xfrm>
          <a:prstGeom prst="rect">
            <a:avLst/>
          </a:prstGeom>
          <a:noFill/>
          <a:ln w="38100">
            <a:solidFill>
              <a:schemeClr val="accent2"/>
            </a:solidFill>
          </a:ln>
        </p:spPr>
        <p:txBody>
          <a:bodyPr wrap="square" rtlCol="0">
            <a:spAutoFit/>
          </a:bodyPr>
          <a:lstStyle/>
          <a:p>
            <a:endParaRPr lang="en-US" dirty="0"/>
          </a:p>
        </p:txBody>
      </p:sp>
      <p:sp>
        <p:nvSpPr>
          <p:cNvPr id="7" name="Content Placeholder 6"/>
          <p:cNvSpPr txBox="1">
            <a:spLocks/>
          </p:cNvSpPr>
          <p:nvPr/>
        </p:nvSpPr>
        <p:spPr>
          <a:xfrm>
            <a:off x="1188928" y="1858996"/>
            <a:ext cx="4028162" cy="360758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2"/>
                </a:solidFill>
                <a:latin typeface="Franklin Gothic Medium Cond" panose="020B0606030402020204" pitchFamily="34" charset="0"/>
              </a:rPr>
              <a:t>Challenge:</a:t>
            </a:r>
            <a:r>
              <a:rPr lang="en-US" sz="2400" dirty="0">
                <a:solidFill>
                  <a:schemeClr val="accent2"/>
                </a:solidFill>
                <a:latin typeface="Franklin Gothic Book" panose="020B0503020102020204" pitchFamily="34" charset="0"/>
              </a:rPr>
              <a:t> </a:t>
            </a:r>
            <a:r>
              <a:rPr lang="en-US" sz="2000" dirty="0">
                <a:solidFill>
                  <a:srgbClr val="585858"/>
                </a:solidFill>
                <a:latin typeface="Franklin Gothic Book" panose="020B0503020102020204" pitchFamily="34" charset="0"/>
              </a:rPr>
              <a:t>how do I incorporate patient self-reporting into the clinical workflow? </a:t>
            </a:r>
            <a:br>
              <a:rPr lang="en-US" sz="2400" dirty="0">
                <a:latin typeface="Franklin Gothic Book" panose="020B0503020102020204" pitchFamily="34" charset="0"/>
              </a:rPr>
            </a:br>
            <a:endParaRPr lang="en-US" sz="2400" dirty="0">
              <a:latin typeface="Franklin Gothic Book" panose="020B0503020102020204" pitchFamily="34" charset="0"/>
            </a:endParaRPr>
          </a:p>
          <a:p>
            <a:r>
              <a:rPr lang="en-US" sz="2400" dirty="0">
                <a:solidFill>
                  <a:schemeClr val="accent2"/>
                </a:solidFill>
                <a:latin typeface="Franklin Gothic Medium Cond" panose="020B0606030402020204" pitchFamily="34" charset="0"/>
              </a:rPr>
              <a:t>Challenge: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 fields are often left blank.</a:t>
            </a:r>
            <a:br>
              <a:rPr lang="en-US" sz="2400" dirty="0">
                <a:solidFill>
                  <a:srgbClr val="585858"/>
                </a:solidFill>
                <a:latin typeface="Franklin Gothic Book" panose="020B0503020102020204" pitchFamily="34" charset="0"/>
              </a:rPr>
            </a:br>
            <a:endParaRPr lang="en-US" sz="2400" dirty="0">
              <a:solidFill>
                <a:srgbClr val="585858"/>
              </a:solidFill>
              <a:latin typeface="Franklin Gothic Book" panose="020B0503020102020204" pitchFamily="34" charset="0"/>
            </a:endParaRPr>
          </a:p>
          <a:p>
            <a:r>
              <a:rPr lang="en-US" sz="2400" dirty="0">
                <a:solidFill>
                  <a:schemeClr val="accent2"/>
                </a:solidFill>
                <a:latin typeface="Franklin Gothic Medium Cond" panose="020B0606030402020204" pitchFamily="34" charset="0"/>
              </a:rPr>
              <a:t>Challenge: </a:t>
            </a:r>
            <a:r>
              <a:rPr lang="en-US" sz="2000" dirty="0">
                <a:solidFill>
                  <a:srgbClr val="585858"/>
                </a:solidFill>
                <a:latin typeface="Franklin Gothic Book" panose="020B0503020102020204" pitchFamily="34" charset="0"/>
              </a:rPr>
              <a:t>many of our patients decline to answer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questions.</a:t>
            </a:r>
          </a:p>
        </p:txBody>
      </p:sp>
      <p:sp>
        <p:nvSpPr>
          <p:cNvPr id="8" name="Content Placeholder 7"/>
          <p:cNvSpPr txBox="1">
            <a:spLocks/>
          </p:cNvSpPr>
          <p:nvPr/>
        </p:nvSpPr>
        <p:spPr>
          <a:xfrm>
            <a:off x="6120879" y="1904317"/>
            <a:ext cx="5484485" cy="3703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latin typeface="Franklin Gothic Medium Cond" panose="020B0606030402020204" pitchFamily="34" charset="0"/>
              </a:rPr>
              <a:t>Opportunity:</a:t>
            </a:r>
            <a:r>
              <a:rPr lang="en-US" sz="2400" dirty="0">
                <a:latin typeface="Franklin Gothic Book" panose="020B0503020102020204" pitchFamily="34" charset="0"/>
              </a:rPr>
              <a:t> </a:t>
            </a:r>
            <a:r>
              <a:rPr lang="en-US" sz="2000" dirty="0">
                <a:solidFill>
                  <a:srgbClr val="585858"/>
                </a:solidFill>
                <a:latin typeface="Franklin Gothic Book" panose="020B0503020102020204" pitchFamily="34" charset="0"/>
              </a:rPr>
              <a:t>add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questions to paper forms, patient-facing screens during registration, kiosks, and any online portal.</a:t>
            </a:r>
            <a:br>
              <a:rPr lang="en-US" sz="2400" dirty="0">
                <a:latin typeface="Franklin Gothic Book" panose="020B0503020102020204" pitchFamily="34" charset="0"/>
              </a:rPr>
            </a:br>
            <a:endParaRPr lang="en-US" sz="2400" dirty="0">
              <a:latin typeface="Franklin Gothic Book" panose="020B0503020102020204" pitchFamily="34" charset="0"/>
            </a:endParaRPr>
          </a:p>
          <a:p>
            <a:r>
              <a:rPr lang="en-US" sz="2400" dirty="0">
                <a:solidFill>
                  <a:schemeClr val="tx2"/>
                </a:solidFill>
                <a:latin typeface="Franklin Gothic Medium Cond" panose="020B0606030402020204" pitchFamily="34" charset="0"/>
              </a:rPr>
              <a:t>Opportunity:</a:t>
            </a:r>
            <a:r>
              <a:rPr lang="en-US" sz="2400" dirty="0">
                <a:solidFill>
                  <a:schemeClr val="accent6"/>
                </a:solidFill>
                <a:latin typeface="Franklin Gothic Medium Cond" panose="020B0606030402020204" pitchFamily="34" charset="0"/>
              </a:rPr>
              <a:t> </a:t>
            </a:r>
            <a:r>
              <a:rPr lang="en-US" sz="2000" dirty="0">
                <a:solidFill>
                  <a:srgbClr val="585858"/>
                </a:solidFill>
                <a:latin typeface="Franklin Gothic Book" panose="020B0503020102020204" pitchFamily="34" charset="0"/>
              </a:rPr>
              <a:t>make these fields required in the EMR but include “decline” as an option.</a:t>
            </a:r>
            <a:br>
              <a:rPr lang="en-US" sz="2000" dirty="0">
                <a:solidFill>
                  <a:srgbClr val="262626"/>
                </a:solidFill>
                <a:latin typeface="Franklin Gothic Book" panose="020B0503020102020204" pitchFamily="34" charset="0"/>
              </a:rPr>
            </a:br>
            <a:endParaRPr lang="en-US" sz="2000" dirty="0">
              <a:solidFill>
                <a:srgbClr val="262626"/>
              </a:solidFill>
              <a:latin typeface="Franklin Gothic Book" panose="020B0503020102020204" pitchFamily="34" charset="0"/>
            </a:endParaRPr>
          </a:p>
          <a:p>
            <a:r>
              <a:rPr lang="en-US" sz="2400" dirty="0">
                <a:solidFill>
                  <a:schemeClr val="tx2"/>
                </a:solidFill>
                <a:latin typeface="Franklin Gothic Medium Cond" panose="020B0606030402020204" pitchFamily="34" charset="0"/>
              </a:rPr>
              <a:t>Opportunity: </a:t>
            </a:r>
            <a:r>
              <a:rPr lang="en-US" sz="2000" dirty="0">
                <a:solidFill>
                  <a:srgbClr val="585858"/>
                </a:solidFill>
                <a:latin typeface="Franklin Gothic Book" panose="020B0503020102020204" pitchFamily="34" charset="0"/>
              </a:rPr>
              <a:t>ask patients to answer these questions annually. Explain why you are asking for this information.</a:t>
            </a:r>
          </a:p>
        </p:txBody>
      </p:sp>
      <p:pic>
        <p:nvPicPr>
          <p:cNvPr id="9" name="Picture 8"/>
          <p:cNvPicPr>
            <a:picLocks noChangeAspect="1"/>
          </p:cNvPicPr>
          <p:nvPr/>
        </p:nvPicPr>
        <p:blipFill rotWithShape="1">
          <a:blip r:embed="rId3"/>
          <a:srcRect l="19833" t="17077" r="18706" b="16804"/>
          <a:stretch/>
        </p:blipFill>
        <p:spPr>
          <a:xfrm flipH="1">
            <a:off x="5768021" y="1874526"/>
            <a:ext cx="377910" cy="467594"/>
          </a:xfrm>
          <a:prstGeom prst="rect">
            <a:avLst/>
          </a:prstGeom>
          <a:solidFill>
            <a:schemeClr val="bg1"/>
          </a:solidFill>
          <a:ln w="19050">
            <a:noFill/>
          </a:ln>
        </p:spPr>
      </p:pic>
      <p:pic>
        <p:nvPicPr>
          <p:cNvPr id="10" name="Picture 9"/>
          <p:cNvPicPr>
            <a:picLocks noChangeAspect="1"/>
          </p:cNvPicPr>
          <p:nvPr/>
        </p:nvPicPr>
        <p:blipFill rotWithShape="1">
          <a:blip r:embed="rId4">
            <a:clrChange>
              <a:clrFrom>
                <a:srgbClr val="FFFFFF"/>
              </a:clrFrom>
              <a:clrTo>
                <a:srgbClr val="FFFFFF">
                  <a:alpha val="0"/>
                </a:srgbClr>
              </a:clrTo>
            </a:clrChange>
          </a:blip>
          <a:srcRect l="14721" t="6734" r="1057" b="6762"/>
          <a:stretch/>
        </p:blipFill>
        <p:spPr>
          <a:xfrm>
            <a:off x="988510" y="1888402"/>
            <a:ext cx="263643" cy="352160"/>
          </a:xfrm>
          <a:prstGeom prst="rect">
            <a:avLst/>
          </a:prstGeom>
          <a:solidFill>
            <a:schemeClr val="bg1"/>
          </a:solidFill>
          <a:ln w="19050">
            <a:noFill/>
          </a:ln>
        </p:spPr>
      </p:pic>
      <p:pic>
        <p:nvPicPr>
          <p:cNvPr id="11" name="Picture 10"/>
          <p:cNvPicPr>
            <a:picLocks noChangeAspect="1"/>
          </p:cNvPicPr>
          <p:nvPr/>
        </p:nvPicPr>
        <p:blipFill rotWithShape="1">
          <a:blip r:embed="rId3"/>
          <a:srcRect l="19833" t="17077" r="18706" b="16804"/>
          <a:stretch/>
        </p:blipFill>
        <p:spPr>
          <a:xfrm flipH="1">
            <a:off x="5768021" y="3251199"/>
            <a:ext cx="377910" cy="467594"/>
          </a:xfrm>
          <a:prstGeom prst="rect">
            <a:avLst/>
          </a:prstGeom>
          <a:solidFill>
            <a:schemeClr val="bg1"/>
          </a:solidFill>
          <a:ln w="19050">
            <a:noFill/>
          </a:ln>
        </p:spPr>
      </p:pic>
      <p:pic>
        <p:nvPicPr>
          <p:cNvPr id="12" name="Picture 11"/>
          <p:cNvPicPr>
            <a:picLocks noChangeAspect="1"/>
          </p:cNvPicPr>
          <p:nvPr/>
        </p:nvPicPr>
        <p:blipFill rotWithShape="1">
          <a:blip r:embed="rId3"/>
          <a:srcRect l="19833" t="17077" r="18706" b="16804"/>
          <a:stretch/>
        </p:blipFill>
        <p:spPr>
          <a:xfrm flipH="1">
            <a:off x="5768351" y="4262552"/>
            <a:ext cx="377910" cy="467594"/>
          </a:xfrm>
          <a:prstGeom prst="rect">
            <a:avLst/>
          </a:prstGeom>
          <a:solidFill>
            <a:schemeClr val="bg1"/>
          </a:solidFill>
          <a:ln w="19050">
            <a:noFill/>
          </a:ln>
        </p:spPr>
      </p:pic>
      <p:pic>
        <p:nvPicPr>
          <p:cNvPr id="13" name="Picture 12"/>
          <p:cNvPicPr>
            <a:picLocks noChangeAspect="1"/>
          </p:cNvPicPr>
          <p:nvPr/>
        </p:nvPicPr>
        <p:blipFill rotWithShape="1">
          <a:blip r:embed="rId5">
            <a:clrChange>
              <a:clrFrom>
                <a:srgbClr val="FFFFFF"/>
              </a:clrFrom>
              <a:clrTo>
                <a:srgbClr val="FFFFFF">
                  <a:alpha val="0"/>
                </a:srgbClr>
              </a:clrTo>
            </a:clrChange>
          </a:blip>
          <a:srcRect l="14721" t="6734" r="1057" b="6762"/>
          <a:stretch/>
        </p:blipFill>
        <p:spPr>
          <a:xfrm>
            <a:off x="994025" y="3232418"/>
            <a:ext cx="263643" cy="352160"/>
          </a:xfrm>
          <a:prstGeom prst="rect">
            <a:avLst/>
          </a:prstGeom>
          <a:solidFill>
            <a:schemeClr val="bg1"/>
          </a:solidFill>
          <a:ln w="19050">
            <a:noFill/>
          </a:ln>
        </p:spPr>
      </p:pic>
      <p:pic>
        <p:nvPicPr>
          <p:cNvPr id="14" name="Picture 13"/>
          <p:cNvPicPr>
            <a:picLocks noChangeAspect="1"/>
          </p:cNvPicPr>
          <p:nvPr/>
        </p:nvPicPr>
        <p:blipFill rotWithShape="1">
          <a:blip r:embed="rId5">
            <a:clrChange>
              <a:clrFrom>
                <a:srgbClr val="FFFFFF"/>
              </a:clrFrom>
              <a:clrTo>
                <a:srgbClr val="FFFFFF">
                  <a:alpha val="0"/>
                </a:srgbClr>
              </a:clrTo>
            </a:clrChange>
          </a:blip>
          <a:srcRect l="14721" t="6734" r="1057" b="6762"/>
          <a:stretch/>
        </p:blipFill>
        <p:spPr>
          <a:xfrm>
            <a:off x="988510" y="4309593"/>
            <a:ext cx="263643" cy="352160"/>
          </a:xfrm>
          <a:prstGeom prst="rect">
            <a:avLst/>
          </a:prstGeom>
          <a:solidFill>
            <a:schemeClr val="bg1"/>
          </a:solidFill>
          <a:ln w="19050">
            <a:noFill/>
          </a:ln>
        </p:spPr>
      </p:pic>
      <p:sp>
        <p:nvSpPr>
          <p:cNvPr id="17" name="Title 3"/>
          <p:cNvSpPr txBox="1">
            <a:spLocks/>
          </p:cNvSpPr>
          <p:nvPr/>
        </p:nvSpPr>
        <p:spPr>
          <a:xfrm>
            <a:off x="756851" y="322586"/>
            <a:ext cx="9546779" cy="809296"/>
          </a:xfrm>
          <a:prstGeom prst="rect">
            <a:avLst/>
          </a:prstGeom>
        </p:spPr>
        <p:txBody>
          <a:bodyPr vert="horz" lIns="91440" tIns="45720" rIns="91440" bIns="45720" rtlCol="0" anchor="b">
            <a:normAutofit/>
          </a:bodyPr>
          <a:lstStyle>
            <a:lvl1pPr defTabSz="914400">
              <a:lnSpc>
                <a:spcPct val="85000"/>
              </a:lnSpc>
              <a:spcBef>
                <a:spcPct val="0"/>
              </a:spcBef>
              <a:buNone/>
              <a:defRPr sz="4000" spc="-50" baseline="0">
                <a:solidFill>
                  <a:schemeClr val="accent2"/>
                </a:solidFill>
                <a:latin typeface="+mj-lt"/>
                <a:ea typeface="+mj-ea"/>
                <a:cs typeface="+mj-cs"/>
              </a:defRPr>
            </a:lvl1pPr>
          </a:lstStyle>
          <a:p>
            <a:r>
              <a:rPr lang="en-US" dirty="0"/>
              <a:t>Addressing common challenges</a:t>
            </a:r>
          </a:p>
        </p:txBody>
      </p:sp>
      <p:sp>
        <p:nvSpPr>
          <p:cNvPr id="4" name="Right Arrow 3"/>
          <p:cNvSpPr/>
          <p:nvPr/>
        </p:nvSpPr>
        <p:spPr>
          <a:xfrm>
            <a:off x="5217090" y="2240562"/>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225441" y="3413831"/>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27529" y="4480629"/>
            <a:ext cx="313151" cy="273575"/>
          </a:xfrm>
          <a:prstGeom prst="rightArrow">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4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43A30D-25A2-6978-F784-EC536ADF539C}"/>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Self-reporting ensures that </a:t>
            </a:r>
            <a:r>
              <a:rPr lang="en-US" sz="3600" dirty="0" err="1">
                <a:solidFill>
                  <a:srgbClr val="FFFFFF"/>
                </a:solidFill>
              </a:rPr>
              <a:t>REaL</a:t>
            </a:r>
            <a:r>
              <a:rPr lang="en-US" sz="3600" dirty="0">
                <a:solidFill>
                  <a:srgbClr val="FFFFFF"/>
                </a:solidFill>
              </a:rPr>
              <a:t> and SOGI information is accurate and up-to-date.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F826954-00BE-3E21-09B2-707788CD6AA7}"/>
              </a:ext>
            </a:extLst>
          </p:cNvPr>
          <p:cNvSpPr>
            <a:spLocks noGrp="1"/>
          </p:cNvSpPr>
          <p:nvPr>
            <p:ph idx="1"/>
          </p:nvPr>
        </p:nvSpPr>
        <p:spPr>
          <a:xfrm>
            <a:off x="4513664" y="605896"/>
            <a:ext cx="6642015" cy="5646208"/>
          </a:xfrm>
        </p:spPr>
        <p:txBody>
          <a:bodyPr anchor="ctr">
            <a:normAutofit/>
          </a:bodyPr>
          <a:lstStyle/>
          <a:p>
            <a:r>
              <a:rPr lang="en-US" sz="2400" dirty="0">
                <a:latin typeface="Franklin Gothic Book" panose="020B0503020102020204" pitchFamily="34" charset="0"/>
              </a:rPr>
              <a:t>Your patients are the most accurate and consistent source of </a:t>
            </a:r>
            <a:r>
              <a:rPr lang="en-US" sz="2400" dirty="0" err="1">
                <a:latin typeface="Franklin Gothic Book" panose="020B0503020102020204" pitchFamily="34" charset="0"/>
              </a:rPr>
              <a:t>REaL</a:t>
            </a:r>
            <a:r>
              <a:rPr lang="en-US" sz="2400" dirty="0">
                <a:latin typeface="Franklin Gothic Book" panose="020B0503020102020204" pitchFamily="34" charset="0"/>
              </a:rPr>
              <a:t> and SOGI information. </a:t>
            </a:r>
          </a:p>
          <a:p>
            <a:r>
              <a:rPr lang="en-US" sz="2400" dirty="0">
                <a:latin typeface="Franklin Gothic Book" panose="020B0503020102020204" pitchFamily="34" charset="0"/>
              </a:rPr>
              <a:t>Employees should never guess based on a person’s name or appearance. </a:t>
            </a:r>
          </a:p>
          <a:p>
            <a:r>
              <a:rPr lang="en-US" sz="2400" dirty="0">
                <a:latin typeface="Franklin Gothic Book" panose="020B0503020102020204" pitchFamily="34" charset="0"/>
              </a:rPr>
              <a:t>Patients more consistently select the same categories to describe themselves than employees who are guessing.</a:t>
            </a:r>
          </a:p>
        </p:txBody>
      </p:sp>
    </p:spTree>
    <p:extLst>
      <p:ext uri="{BB962C8B-B14F-4D97-AF65-F5344CB8AC3E}">
        <p14:creationId xmlns:p14="http://schemas.microsoft.com/office/powerpoint/2010/main" val="417285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470" y="326010"/>
            <a:ext cx="10198133" cy="809296"/>
          </a:xfrm>
        </p:spPr>
        <p:txBody>
          <a:bodyPr vert="horz" lIns="91440" tIns="45720" rIns="91440" bIns="45720" rtlCol="0" anchor="b">
            <a:normAutofit/>
          </a:bodyPr>
          <a:lstStyle/>
          <a:p>
            <a:r>
              <a:rPr lang="en-US" sz="4000" b="0" dirty="0">
                <a:solidFill>
                  <a:schemeClr val="accent2"/>
                </a:solidFill>
                <a:latin typeface="+mj-lt"/>
                <a:ea typeface="+mj-ea"/>
              </a:rPr>
              <a:t>Lessons learned</a:t>
            </a:r>
          </a:p>
        </p:txBody>
      </p:sp>
      <p:sp>
        <p:nvSpPr>
          <p:cNvPr id="5" name="Text Placeholder 4"/>
          <p:cNvSpPr>
            <a:spLocks noGrp="1"/>
          </p:cNvSpPr>
          <p:nvPr>
            <p:ph type="body" sz="quarter" idx="13"/>
          </p:nvPr>
        </p:nvSpPr>
        <p:spPr>
          <a:xfrm>
            <a:off x="711470" y="1209966"/>
            <a:ext cx="11037185" cy="4735159"/>
          </a:xfrm>
          <a:solidFill>
            <a:schemeClr val="bg1"/>
          </a:solidFill>
        </p:spPr>
        <p:txBody>
          <a:bodyPr vert="horz" lIns="91440" tIns="45720" rIns="91440" bIns="45720" rtlCol="0" anchor="t" anchorCtr="0">
            <a:normAutofit/>
          </a:bodyPr>
          <a:lstStyle/>
          <a:p>
            <a:pPr>
              <a:lnSpc>
                <a:spcPct val="85000"/>
              </a:lnSpc>
              <a:spcBef>
                <a:spcPct val="0"/>
              </a:spcBef>
              <a:buNone/>
            </a:pPr>
            <a:r>
              <a:rPr lang="en-US" b="1" spc="-50" dirty="0">
                <a:solidFill>
                  <a:schemeClr val="accent2"/>
                </a:solidFill>
                <a:latin typeface="Franklin Gothic Book" panose="020B0503020102020204" pitchFamily="34" charset="0"/>
                <a:ea typeface="+mj-ea"/>
                <a:cs typeface="+mj-cs"/>
              </a:rPr>
              <a:t>Validate the data:</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Check your inputs! Ensure that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data are self-reported.</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Ask patients to complete their information through online portals or paper forms, observe staff-patient interactions, and ask staff to demonstrate their data collection processes.</a:t>
            </a:r>
          </a:p>
          <a:p>
            <a:pPr>
              <a:lnSpc>
                <a:spcPct val="85000"/>
              </a:lnSpc>
              <a:spcBef>
                <a:spcPct val="0"/>
              </a:spcBef>
              <a:buNone/>
            </a:pPr>
            <a:endParaRPr lang="en-US" sz="600" b="1" spc="-50" dirty="0">
              <a:solidFill>
                <a:schemeClr val="accent2"/>
              </a:solidFill>
              <a:latin typeface="Franklin Gothic Book" panose="020B0503020102020204" pitchFamily="34" charset="0"/>
              <a:ea typeface="+mj-ea"/>
              <a:cs typeface="+mj-cs"/>
            </a:endParaRPr>
          </a:p>
          <a:p>
            <a:pPr>
              <a:lnSpc>
                <a:spcPct val="85000"/>
              </a:lnSpc>
              <a:spcBef>
                <a:spcPct val="0"/>
              </a:spcBef>
              <a:buNone/>
            </a:pPr>
            <a:r>
              <a:rPr lang="en-US" b="1" spc="-50" dirty="0">
                <a:solidFill>
                  <a:schemeClr val="accent2"/>
                </a:solidFill>
                <a:latin typeface="Franklin Gothic Book" panose="020B0503020102020204" pitchFamily="34" charset="0"/>
                <a:ea typeface="+mj-ea"/>
                <a:cs typeface="+mj-cs"/>
              </a:rPr>
              <a:t>Measure improvement:</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Track documentation compliance (percent of patients with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data in their chart).</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Department leaders report on documentation compliance each month.</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Aim for 80-90% of patients to have </a:t>
            </a:r>
            <a:r>
              <a:rPr lang="en-US" sz="1800" dirty="0" err="1">
                <a:solidFill>
                  <a:srgbClr val="585858"/>
                </a:solidFill>
                <a:latin typeface="Franklin Gothic Book" panose="020B0503020102020204" pitchFamily="34" charset="0"/>
              </a:rPr>
              <a:t>REaL</a:t>
            </a:r>
            <a:r>
              <a:rPr lang="en-US" sz="1800" dirty="0">
                <a:solidFill>
                  <a:srgbClr val="585858"/>
                </a:solidFill>
                <a:latin typeface="Franklin Gothic Book" panose="020B0503020102020204" pitchFamily="34" charset="0"/>
              </a:rPr>
              <a:t> and SOGI information in their chart within the first year.</a:t>
            </a:r>
          </a:p>
          <a:p>
            <a:pPr marL="285750" indent="-285750">
              <a:lnSpc>
                <a:spcPct val="100000"/>
              </a:lnSpc>
              <a:spcBef>
                <a:spcPts val="0"/>
              </a:spcBef>
              <a:buFont typeface="Arial" panose="020B0604020202020204" pitchFamily="34" charset="0"/>
              <a:buChar char="•"/>
            </a:pPr>
            <a:endParaRPr lang="en-US" sz="600" dirty="0">
              <a:solidFill>
                <a:srgbClr val="585858"/>
              </a:solidFill>
              <a:latin typeface="Franklin Gothic Book" panose="020B0503020102020204" pitchFamily="34" charset="0"/>
            </a:endParaRPr>
          </a:p>
          <a:p>
            <a:pPr marL="0" indent="0">
              <a:lnSpc>
                <a:spcPct val="100000"/>
              </a:lnSpc>
              <a:spcBef>
                <a:spcPts val="0"/>
              </a:spcBef>
              <a:buNone/>
            </a:pPr>
            <a:r>
              <a:rPr lang="en-US" b="1" spc="-50" dirty="0">
                <a:solidFill>
                  <a:schemeClr val="accent2"/>
                </a:solidFill>
                <a:latin typeface="Franklin Gothic Book" panose="020B0503020102020204" pitchFamily="34" charset="0"/>
                <a:ea typeface="+mj-ea"/>
                <a:cs typeface="+mj-cs"/>
              </a:rPr>
              <a:t>Watch for these red flags:</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A high percentage of responses are “decline to answer,” “other” or “unknown.”</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Most patients with SOGI information documented are LGBTQ+.</a:t>
            </a:r>
          </a:p>
          <a:p>
            <a:pPr marL="285750" indent="-285750">
              <a:lnSpc>
                <a:spcPct val="100000"/>
              </a:lnSpc>
              <a:spcBef>
                <a:spcPts val="0"/>
              </a:spcBef>
              <a:buFont typeface="Arial" panose="020B0604020202020204" pitchFamily="34" charset="0"/>
              <a:buChar char="•"/>
            </a:pPr>
            <a:r>
              <a:rPr lang="en-US" sz="1800" dirty="0">
                <a:solidFill>
                  <a:srgbClr val="585858"/>
                </a:solidFill>
                <a:latin typeface="Franklin Gothic Book" panose="020B0503020102020204" pitchFamily="34" charset="0"/>
              </a:rPr>
              <a:t>Most patients have race information, but very few have ethnicity information documented.</a:t>
            </a:r>
          </a:p>
        </p:txBody>
      </p:sp>
      <p:graphicFrame>
        <p:nvGraphicFramePr>
          <p:cNvPr id="2" name="Diagram 1">
            <a:extLst>
              <a:ext uri="{FF2B5EF4-FFF2-40B4-BE49-F238E27FC236}">
                <a16:creationId xmlns:a16="http://schemas.microsoft.com/office/drawing/2014/main" id="{34E0EAFE-ED14-84AE-AB17-2FBE9BBAC90C}"/>
              </a:ext>
            </a:extLst>
          </p:cNvPr>
          <p:cNvGraphicFramePr/>
          <p:nvPr>
            <p:extLst>
              <p:ext uri="{D42A27DB-BD31-4B8C-83A1-F6EECF244321}">
                <p14:modId xmlns:p14="http://schemas.microsoft.com/office/powerpoint/2010/main" val="3341318146"/>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11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DCFEF7-2CFF-6951-CA82-9E6B47BD02C3}"/>
              </a:ext>
            </a:extLst>
          </p:cNvPr>
          <p:cNvSpPr txBox="1"/>
          <p:nvPr/>
        </p:nvSpPr>
        <p:spPr>
          <a:xfrm>
            <a:off x="147782" y="4987636"/>
            <a:ext cx="11369963" cy="1237673"/>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711470" y="326010"/>
            <a:ext cx="10198133" cy="809296"/>
          </a:xfrm>
        </p:spPr>
        <p:txBody>
          <a:bodyPr vert="horz" lIns="91440" tIns="45720" rIns="91440" bIns="45720" rtlCol="0" anchor="b">
            <a:normAutofit/>
          </a:bodyPr>
          <a:lstStyle/>
          <a:p>
            <a:r>
              <a:rPr lang="en-US" sz="4000" b="0" dirty="0">
                <a:solidFill>
                  <a:schemeClr val="accent2"/>
                </a:solidFill>
                <a:latin typeface="+mj-lt"/>
                <a:ea typeface="+mj-ea"/>
              </a:rPr>
              <a:t>Case study 1</a:t>
            </a:r>
          </a:p>
        </p:txBody>
      </p:sp>
      <p:sp>
        <p:nvSpPr>
          <p:cNvPr id="5" name="Text Placeholder 4"/>
          <p:cNvSpPr>
            <a:spLocks noGrp="1"/>
          </p:cNvSpPr>
          <p:nvPr>
            <p:ph type="body" sz="quarter" idx="13"/>
          </p:nvPr>
        </p:nvSpPr>
        <p:spPr>
          <a:xfrm>
            <a:off x="711470" y="1181486"/>
            <a:ext cx="10769060" cy="4083241"/>
          </a:xfrm>
          <a:solidFill>
            <a:schemeClr val="bg1"/>
          </a:solidFill>
        </p:spPr>
        <p:txBody>
          <a:bodyPr>
            <a:normAutofit/>
          </a:bodyPr>
          <a:lstStyle/>
          <a:p>
            <a:pPr marL="0" lvl="0" indent="0">
              <a:lnSpc>
                <a:spcPct val="100000"/>
              </a:lnSpc>
              <a:spcBef>
                <a:spcPts val="0"/>
              </a:spcBef>
              <a:buNone/>
            </a:pPr>
            <a:r>
              <a:rPr lang="en-US" sz="2800" dirty="0">
                <a:solidFill>
                  <a:schemeClr val="accent2"/>
                </a:solidFill>
                <a:latin typeface="Franklin Gothic Medium Cond" panose="020B0606030402020204" pitchFamily="34" charset="0"/>
              </a:rPr>
              <a:t>“99% of our patients have race and primary language documented in their medical record, but only 62% of patients have ethnicity documented. What is going on?”</a:t>
            </a:r>
          </a:p>
          <a:p>
            <a:pPr lvl="0">
              <a:lnSpc>
                <a:spcPct val="100000"/>
              </a:lnSpc>
              <a:spcBef>
                <a:spcPts val="0"/>
              </a:spcBef>
            </a:pPr>
            <a:endParaRPr lang="en-US" sz="600" b="1" dirty="0">
              <a:solidFill>
                <a:srgbClr val="262626"/>
              </a:solidFill>
              <a:latin typeface="Franklin Gothic Book" panose="020B0503020102020204" pitchFamily="34" charset="0"/>
            </a:endParaRPr>
          </a:p>
          <a:p>
            <a:pPr marL="0" lvl="0" indent="0">
              <a:lnSpc>
                <a:spcPct val="100000"/>
              </a:lnSpc>
              <a:spcBef>
                <a:spcPts val="0"/>
              </a:spcBef>
              <a:buNone/>
            </a:pPr>
            <a:r>
              <a:rPr lang="en-US" sz="2400" dirty="0">
                <a:solidFill>
                  <a:schemeClr val="accent1"/>
                </a:solidFill>
                <a:latin typeface="Franklin Gothic Medium Cond" panose="020B0606030402020204" pitchFamily="34" charset="0"/>
              </a:rPr>
              <a:t>Staff walked us through their data collection process</a:t>
            </a:r>
            <a:endParaRPr lang="en-US" sz="3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“It is harder to figure out someone’s ethnicity than their race or preferred language.”</a:t>
            </a: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The hospital’s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data was not self-reported, which meant that it was inaccurate.</a:t>
            </a:r>
          </a:p>
          <a:p>
            <a:pPr lvl="0">
              <a:lnSpc>
                <a:spcPct val="100000"/>
              </a:lnSpc>
              <a:spcBef>
                <a:spcPts val="0"/>
              </a:spcBef>
            </a:pPr>
            <a:endParaRPr lang="en-US" sz="300" dirty="0">
              <a:solidFill>
                <a:schemeClr val="accent6"/>
              </a:solidFill>
              <a:latin typeface="Franklin Gothic Medium Cond" panose="020B0606030402020204" pitchFamily="34" charset="0"/>
            </a:endParaRPr>
          </a:p>
          <a:p>
            <a:pPr lvl="0">
              <a:lnSpc>
                <a:spcPct val="100000"/>
              </a:lnSpc>
              <a:spcBef>
                <a:spcPts val="0"/>
              </a:spcBef>
            </a:pPr>
            <a:endParaRPr lang="en-US" sz="700" dirty="0">
              <a:solidFill>
                <a:srgbClr val="262626"/>
              </a:solidFill>
              <a:latin typeface="Franklin Gothic Book" panose="020B0503020102020204" pitchFamily="34" charset="0"/>
            </a:endParaRPr>
          </a:p>
          <a:p>
            <a:pPr marL="0" lvl="0" indent="0">
              <a:lnSpc>
                <a:spcPct val="100000"/>
              </a:lnSpc>
              <a:spcBef>
                <a:spcPts val="0"/>
              </a:spcBef>
              <a:buNone/>
            </a:pPr>
            <a:r>
              <a:rPr lang="en-US" sz="2400" dirty="0">
                <a:solidFill>
                  <a:schemeClr val="accent1"/>
                </a:solidFill>
                <a:latin typeface="Franklin Gothic Medium Cond" panose="020B0606030402020204" pitchFamily="34" charset="0"/>
              </a:rPr>
              <a:t>Staff completed additional training on collecting patient-reported data</a:t>
            </a:r>
            <a:endParaRPr lang="en-US" sz="3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We emphasized the importance of asking, never assuming.</a:t>
            </a:r>
          </a:p>
          <a:p>
            <a:pPr marL="285750" lvl="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We provided patient education materials to help patients feel more comfortable sharing this information.</a:t>
            </a:r>
            <a:endParaRPr lang="en-US" sz="24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sz="2000" dirty="0">
              <a:solidFill>
                <a:srgbClr val="585858"/>
              </a:solidFill>
              <a:latin typeface="Franklin Gothic Book" panose="020B0503020102020204" pitchFamily="34" charset="0"/>
            </a:endParaRPr>
          </a:p>
          <a:p>
            <a:pPr marL="285750" lvl="0" indent="-285750">
              <a:lnSpc>
                <a:spcPct val="100000"/>
              </a:lnSpc>
              <a:spcBef>
                <a:spcPts val="0"/>
              </a:spcBef>
              <a:buFont typeface="Arial" panose="020B0604020202020204" pitchFamily="34" charset="0"/>
              <a:buChar char="•"/>
            </a:pPr>
            <a:endParaRPr lang="en-US" sz="2000" dirty="0">
              <a:solidFill>
                <a:srgbClr val="585858"/>
              </a:solidFill>
              <a:latin typeface="Franklin Gothic Book" panose="020B0503020102020204" pitchFamily="34" charset="0"/>
            </a:endParaRPr>
          </a:p>
          <a:p>
            <a:pPr lvl="0">
              <a:lnSpc>
                <a:spcPct val="100000"/>
              </a:lnSpc>
              <a:spcBef>
                <a:spcPts val="0"/>
              </a:spcBef>
            </a:pPr>
            <a:endParaRPr lang="en-US" sz="1600" dirty="0">
              <a:solidFill>
                <a:srgbClr val="262626"/>
              </a:solidFill>
              <a:latin typeface="Franklin Gothic Book" panose="020B0503020102020204" pitchFamily="34" charset="0"/>
            </a:endParaRPr>
          </a:p>
          <a:p>
            <a:pPr marL="0" lvl="0" indent="0">
              <a:lnSpc>
                <a:spcPct val="100000"/>
              </a:lnSpc>
              <a:spcBef>
                <a:spcPts val="0"/>
              </a:spcBef>
              <a:buNone/>
            </a:pPr>
            <a:endParaRPr lang="en-US" sz="1600" dirty="0">
              <a:solidFill>
                <a:srgbClr val="262626"/>
              </a:solidFill>
              <a:latin typeface="Franklin Gothic Book" panose="020B0503020102020204" pitchFamily="34" charset="0"/>
            </a:endParaRPr>
          </a:p>
          <a:p>
            <a:pPr lvl="0">
              <a:lnSpc>
                <a:spcPct val="100000"/>
              </a:lnSpc>
              <a:spcBef>
                <a:spcPts val="0"/>
              </a:spcBef>
            </a:pPr>
            <a:endParaRPr lang="en-US" sz="1600" dirty="0">
              <a:solidFill>
                <a:srgbClr val="262626"/>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24050D7B-98C5-E37A-C183-F6444E8E39C3}"/>
              </a:ext>
            </a:extLst>
          </p:cNvPr>
          <p:cNvGraphicFramePr/>
          <p:nvPr>
            <p:extLst>
              <p:ext uri="{D42A27DB-BD31-4B8C-83A1-F6EECF244321}">
                <p14:modId xmlns:p14="http://schemas.microsoft.com/office/powerpoint/2010/main" val="62575992"/>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9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760" y="325679"/>
            <a:ext cx="7328340" cy="809296"/>
          </a:xfrm>
        </p:spPr>
        <p:txBody>
          <a:bodyPr vert="horz" lIns="91440" tIns="45720" rIns="91440" bIns="45720" rtlCol="0" anchor="b" anchorCtr="0">
            <a:normAutofit/>
          </a:bodyPr>
          <a:lstStyle/>
          <a:p>
            <a:r>
              <a:rPr lang="en-US" sz="4000" b="0" dirty="0">
                <a:solidFill>
                  <a:schemeClr val="accent2"/>
                </a:solidFill>
                <a:latin typeface="+mj-lt"/>
                <a:ea typeface="+mj-ea"/>
              </a:rPr>
              <a:t>Case study 2</a:t>
            </a:r>
          </a:p>
        </p:txBody>
      </p:sp>
      <p:sp>
        <p:nvSpPr>
          <p:cNvPr id="5" name="Text Placeholder 4"/>
          <p:cNvSpPr>
            <a:spLocks noGrp="1"/>
          </p:cNvSpPr>
          <p:nvPr>
            <p:ph type="body" sz="quarter" idx="13"/>
          </p:nvPr>
        </p:nvSpPr>
        <p:spPr>
          <a:xfrm>
            <a:off x="704760" y="1328876"/>
            <a:ext cx="10559216" cy="4693233"/>
          </a:xfrm>
          <a:solidFill>
            <a:schemeClr val="bg1"/>
          </a:solidFill>
        </p:spPr>
        <p:txBody>
          <a:bodyPr>
            <a:normAutofit/>
          </a:bodyPr>
          <a:lstStyle/>
          <a:p>
            <a:pPr marL="0" indent="0">
              <a:lnSpc>
                <a:spcPct val="100000"/>
              </a:lnSpc>
              <a:spcBef>
                <a:spcPts val="0"/>
              </a:spcBef>
              <a:buNone/>
            </a:pPr>
            <a:endParaRPr lang="en-US" sz="2200" dirty="0">
              <a:solidFill>
                <a:schemeClr val="accent1"/>
              </a:solidFill>
              <a:latin typeface="Franklin Gothic Medium Cond" panose="020B0606030402020204" pitchFamily="34" charset="0"/>
            </a:endParaRPr>
          </a:p>
          <a:p>
            <a:pPr marL="0" indent="0">
              <a:lnSpc>
                <a:spcPct val="100000"/>
              </a:lnSpc>
              <a:spcBef>
                <a:spcPts val="0"/>
              </a:spcBef>
              <a:buNone/>
            </a:pPr>
            <a:r>
              <a:rPr lang="en-US" sz="2400" dirty="0">
                <a:solidFill>
                  <a:schemeClr val="accent1"/>
                </a:solidFill>
                <a:latin typeface="Franklin Gothic Medium Cond" panose="020B0606030402020204" pitchFamily="34" charset="0"/>
              </a:rPr>
              <a:t>We reviewed census data for the hospital’s service area</a:t>
            </a:r>
            <a:endParaRPr lang="en-US" sz="300" dirty="0">
              <a:solidFill>
                <a:schemeClr val="accent6"/>
              </a:solidFill>
              <a:latin typeface="Franklin Gothic Medium Cond" panose="020B06060304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52% of patients have “race = other” in their charts.</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37% of people in the service area identify as “some other race,”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according to census data.</a:t>
            </a:r>
          </a:p>
          <a:p>
            <a:pPr>
              <a:spcBef>
                <a:spcPts val="0"/>
              </a:spcBef>
            </a:pPr>
            <a:endParaRPr lang="en-US" sz="600" b="1" dirty="0">
              <a:solidFill>
                <a:srgbClr val="585858"/>
              </a:solidFill>
              <a:latin typeface="Franklin Gothic Book" panose="020B0503020102020204" pitchFamily="34" charset="0"/>
            </a:endParaRPr>
          </a:p>
          <a:p>
            <a:pPr marL="0" indent="0">
              <a:lnSpc>
                <a:spcPct val="100000"/>
              </a:lnSpc>
              <a:spcBef>
                <a:spcPts val="0"/>
              </a:spcBef>
              <a:buNone/>
            </a:pPr>
            <a:r>
              <a:rPr lang="en-US" sz="2400" dirty="0">
                <a:solidFill>
                  <a:schemeClr val="accent1"/>
                </a:solidFill>
                <a:latin typeface="Franklin Gothic Medium Cond" panose="020B0606030402020204" pitchFamily="34" charset="0"/>
              </a:rPr>
              <a:t>We discussed opportunities for improvement</a:t>
            </a:r>
            <a:endParaRPr lang="en-US" sz="24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Census data tells us that the hospital serves a diverse population. </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The discrepancy between census and hospital data indicated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the need for additional staff training.</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The hospital expanded its race and ethnicity options to better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capture the diversity of the patient population.</a:t>
            </a:r>
          </a:p>
          <a:p>
            <a:pPr marL="285750" indent="-285750">
              <a:lnSpc>
                <a:spcPct val="100000"/>
              </a:lnSpc>
              <a:spcBef>
                <a:spcPts val="0"/>
              </a:spcBef>
              <a:buFont typeface="Arial" panose="020B0604020202020204" pitchFamily="34" charset="0"/>
              <a:buChar char="•"/>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sz="2000" dirty="0">
              <a:solidFill>
                <a:srgbClr val="585858"/>
              </a:solidFill>
              <a:latin typeface="Franklin Gothic Book" panose="020B05030201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98603868"/>
              </p:ext>
            </p:extLst>
          </p:nvPr>
        </p:nvGraphicFramePr>
        <p:xfrm>
          <a:off x="8472453" y="1951534"/>
          <a:ext cx="3227825" cy="3207733"/>
        </p:xfrm>
        <a:graphic>
          <a:graphicData uri="http://schemas.openxmlformats.org/drawingml/2006/table">
            <a:tbl>
              <a:tblPr firstRow="1" bandRow="1">
                <a:tableStyleId>{2D5ABB26-0587-4C30-8999-92F81FD0307C}</a:tableStyleId>
              </a:tblPr>
              <a:tblGrid>
                <a:gridCol w="3227825">
                  <a:extLst>
                    <a:ext uri="{9D8B030D-6E8A-4147-A177-3AD203B41FA5}">
                      <a16:colId xmlns:a16="http://schemas.microsoft.com/office/drawing/2014/main" val="20000"/>
                    </a:ext>
                  </a:extLst>
                </a:gridCol>
              </a:tblGrid>
              <a:tr h="358447">
                <a:tc>
                  <a:txBody>
                    <a:bodyPr/>
                    <a:lstStyle/>
                    <a:p>
                      <a:r>
                        <a:rPr lang="en-US" sz="1500" b="0" dirty="0">
                          <a:solidFill>
                            <a:srgbClr val="3F3F3F"/>
                          </a:solidFill>
                          <a:latin typeface="Franklin Gothic Medium Cond" panose="020B0606030402020204" pitchFamily="34" charset="0"/>
                        </a:rPr>
                        <a:t>Race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0"/>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White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1"/>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Black or African American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2"/>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Asian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3"/>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American Indian or Alaska Native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4"/>
                  </a:ext>
                </a:extLst>
              </a:tr>
              <a:tr h="307241">
                <a:tc>
                  <a:txBody>
                    <a:bodyPr/>
                    <a:lstStyle/>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Native Hawaiian</a:t>
                      </a:r>
                      <a:r>
                        <a:rPr lang="en-US" sz="1200" baseline="0" dirty="0">
                          <a:solidFill>
                            <a:srgbClr val="3F3F3F"/>
                          </a:solidFill>
                          <a:latin typeface="Franklin Gothic Book" panose="020B0503020102020204" pitchFamily="34" charset="0"/>
                        </a:rPr>
                        <a:t> or Other Pacific Islander</a:t>
                      </a:r>
                      <a:endParaRPr lang="en-US" sz="1200" dirty="0">
                        <a:solidFill>
                          <a:srgbClr val="3F3F3F"/>
                        </a:solidFill>
                        <a:latin typeface="Franklin Gothic Book" panose="020B05030201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5"/>
                  </a:ext>
                </a:extLst>
              </a:tr>
              <a:tr h="935804">
                <a:tc>
                  <a:txBody>
                    <a:bodyPr/>
                    <a:lstStyle/>
                    <a:p>
                      <a:pPr marL="0" indent="0">
                        <a:buFont typeface="Arial" panose="020B0604020202020204" pitchFamily="34" charset="0"/>
                        <a:buNone/>
                      </a:pPr>
                      <a:endParaRPr lang="en-US" sz="400" dirty="0">
                        <a:solidFill>
                          <a:srgbClr val="3F3F3F"/>
                        </a:solidFill>
                        <a:latin typeface="Franklin Gothic Book" panose="020B0503020102020204" pitchFamily="34" charset="0"/>
                      </a:endParaRPr>
                    </a:p>
                    <a:p>
                      <a:pPr marL="285750" indent="-285750">
                        <a:buFont typeface="Arial" panose="020B0604020202020204" pitchFamily="34" charset="0"/>
                        <a:buChar char="•"/>
                      </a:pPr>
                      <a:r>
                        <a:rPr lang="en-US" sz="1200" dirty="0">
                          <a:solidFill>
                            <a:srgbClr val="3F3F3F"/>
                          </a:solidFill>
                          <a:latin typeface="Franklin Gothic Book" panose="020B0503020102020204" pitchFamily="34" charset="0"/>
                        </a:rPr>
                        <a:t>Other</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Middle Eastern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North African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Haitian</a:t>
                      </a:r>
                    </a:p>
                    <a:p>
                      <a:pPr marL="742950" lvl="1" indent="-285750">
                        <a:buSzPct val="80000"/>
                        <a:buFont typeface="Courier New" panose="02070309020205020404" pitchFamily="49" charset="0"/>
                        <a:buChar char="o"/>
                      </a:pPr>
                      <a:r>
                        <a:rPr lang="en-US" sz="1100" i="0" dirty="0">
                          <a:solidFill>
                            <a:srgbClr val="3F3F3F"/>
                          </a:solidFill>
                          <a:latin typeface="Franklin Gothic Book" panose="020B0503020102020204" pitchFamily="34" charset="0"/>
                        </a:rPr>
                        <a:t>Filipino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6"/>
                  </a:ext>
                </a:extLst>
              </a:tr>
              <a:tr h="307241">
                <a:tc>
                  <a:txBody>
                    <a:bodyPr/>
                    <a:lstStyle/>
                    <a:p>
                      <a:pPr marL="342900" lvl="0" indent="-342900">
                        <a:buSzPct val="100000"/>
                        <a:buFont typeface="Arial" panose="020B0604020202020204" pitchFamily="34" charset="0"/>
                        <a:buChar char="•"/>
                      </a:pPr>
                      <a:r>
                        <a:rPr lang="en-US" sz="1200" i="0" baseline="0" dirty="0">
                          <a:solidFill>
                            <a:srgbClr val="3F3F3F"/>
                          </a:solidFill>
                          <a:latin typeface="Franklin Gothic Book" panose="020B0503020102020204" pitchFamily="34" charset="0"/>
                        </a:rPr>
                        <a:t>Unknown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D5"/>
                    </a:solidFill>
                  </a:tcPr>
                </a:tc>
                <a:extLst>
                  <a:ext uri="{0D108BD9-81ED-4DB2-BD59-A6C34878D82A}">
                    <a16:rowId xmlns:a16="http://schemas.microsoft.com/office/drawing/2014/main" val="10007"/>
                  </a:ext>
                </a:extLst>
              </a:tr>
            </a:tbl>
          </a:graphicData>
        </a:graphic>
      </p:graphicFrame>
      <p:sp>
        <p:nvSpPr>
          <p:cNvPr id="9" name="Oval 8"/>
          <p:cNvSpPr/>
          <p:nvPr/>
        </p:nvSpPr>
        <p:spPr>
          <a:xfrm>
            <a:off x="8746173" y="4096512"/>
            <a:ext cx="1921827" cy="79236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3210" y="1124111"/>
            <a:ext cx="11526426" cy="523220"/>
          </a:xfrm>
          <a:prstGeom prst="rect">
            <a:avLst/>
          </a:prstGeom>
          <a:solidFill>
            <a:schemeClr val="bg1"/>
          </a:solidFill>
        </p:spPr>
        <p:txBody>
          <a:bodyPr wrap="square">
            <a:spAutoFit/>
          </a:bodyPr>
          <a:lstStyle/>
          <a:p>
            <a:pPr>
              <a:spcBef>
                <a:spcPts val="0"/>
              </a:spcBef>
            </a:pPr>
            <a:r>
              <a:rPr lang="en-US" sz="2800" dirty="0">
                <a:solidFill>
                  <a:schemeClr val="accent2"/>
                </a:solidFill>
                <a:latin typeface="Franklin Gothic Medium Cond" panose="020B0606030402020204" pitchFamily="34" charset="0"/>
              </a:rPr>
              <a:t>“Over half of our patients have their race listed as ‘other’. What is going on?”</a:t>
            </a:r>
          </a:p>
        </p:txBody>
      </p:sp>
      <p:graphicFrame>
        <p:nvGraphicFramePr>
          <p:cNvPr id="2" name="Diagram 1">
            <a:extLst>
              <a:ext uri="{FF2B5EF4-FFF2-40B4-BE49-F238E27FC236}">
                <a16:creationId xmlns:a16="http://schemas.microsoft.com/office/drawing/2014/main" id="{C42DB607-967D-8F11-DF1B-C28EDD036EAD}"/>
              </a:ext>
            </a:extLst>
          </p:cNvPr>
          <p:cNvGraphicFramePr/>
          <p:nvPr>
            <p:extLst>
              <p:ext uri="{D42A27DB-BD31-4B8C-83A1-F6EECF244321}">
                <p14:modId xmlns:p14="http://schemas.microsoft.com/office/powerpoint/2010/main" val="3702728717"/>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44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760" y="325679"/>
            <a:ext cx="7328340" cy="809296"/>
          </a:xfrm>
        </p:spPr>
        <p:txBody>
          <a:bodyPr vert="horz" lIns="91440" tIns="45720" rIns="91440" bIns="45720" rtlCol="0" anchor="b" anchorCtr="0">
            <a:normAutofit/>
          </a:bodyPr>
          <a:lstStyle/>
          <a:p>
            <a:r>
              <a:rPr lang="en-US" sz="4000" b="0" dirty="0">
                <a:solidFill>
                  <a:schemeClr val="accent2"/>
                </a:solidFill>
                <a:latin typeface="+mj-lt"/>
                <a:ea typeface="+mj-ea"/>
              </a:rPr>
              <a:t>Case study 3</a:t>
            </a:r>
          </a:p>
        </p:txBody>
      </p:sp>
      <p:sp>
        <p:nvSpPr>
          <p:cNvPr id="8" name="Rectangle 7"/>
          <p:cNvSpPr/>
          <p:nvPr/>
        </p:nvSpPr>
        <p:spPr>
          <a:xfrm>
            <a:off x="611934" y="1134975"/>
            <a:ext cx="10600549" cy="954107"/>
          </a:xfrm>
          <a:prstGeom prst="rect">
            <a:avLst/>
          </a:prstGeom>
          <a:solidFill>
            <a:schemeClr val="bg1"/>
          </a:solidFill>
        </p:spPr>
        <p:txBody>
          <a:bodyPr wrap="square">
            <a:spAutoFit/>
          </a:bodyPr>
          <a:lstStyle/>
          <a:p>
            <a:pPr>
              <a:spcBef>
                <a:spcPts val="0"/>
              </a:spcBef>
            </a:pPr>
            <a:r>
              <a:rPr lang="en-US" sz="2800" dirty="0">
                <a:solidFill>
                  <a:schemeClr val="accent2"/>
                </a:solidFill>
                <a:latin typeface="Franklin Gothic Medium Cond" panose="020B0606030402020204" pitchFamily="34" charset="0"/>
              </a:rPr>
              <a:t>“Most patients with SOGI information identify as LGBTQ+. What is going on?”</a:t>
            </a:r>
          </a:p>
          <a:p>
            <a:pPr>
              <a:spcBef>
                <a:spcPts val="0"/>
              </a:spcBef>
            </a:pPr>
            <a:endParaRPr lang="en-US" sz="2800" dirty="0">
              <a:solidFill>
                <a:schemeClr val="accent2"/>
              </a:solidFill>
              <a:latin typeface="Franklin Gothic Medium Cond" panose="020B0606030402020204" pitchFamily="34" charset="0"/>
            </a:endParaRPr>
          </a:p>
        </p:txBody>
      </p:sp>
      <p:sp>
        <p:nvSpPr>
          <p:cNvPr id="5" name="Text Placeholder 4"/>
          <p:cNvSpPr>
            <a:spLocks noGrp="1"/>
          </p:cNvSpPr>
          <p:nvPr>
            <p:ph type="body" sz="quarter" idx="13"/>
          </p:nvPr>
        </p:nvSpPr>
        <p:spPr>
          <a:xfrm>
            <a:off x="769411" y="1699493"/>
            <a:ext cx="10600549" cy="4276436"/>
          </a:xfrm>
          <a:solidFill>
            <a:schemeClr val="bg1"/>
          </a:solidFill>
        </p:spPr>
        <p:txBody>
          <a:bodyPr>
            <a:normAutofit/>
          </a:bodyPr>
          <a:lstStyle/>
          <a:p>
            <a:pPr marL="0" indent="0">
              <a:lnSpc>
                <a:spcPct val="100000"/>
              </a:lnSpc>
              <a:spcBef>
                <a:spcPts val="0"/>
              </a:spcBef>
              <a:buNone/>
            </a:pPr>
            <a:r>
              <a:rPr lang="en-US" sz="2200" dirty="0">
                <a:solidFill>
                  <a:schemeClr val="accent1"/>
                </a:solidFill>
                <a:latin typeface="Franklin Gothic Medium Cond" panose="020B0606030402020204" pitchFamily="34" charset="0"/>
              </a:rPr>
              <a:t>We reviewed department-level reports</a:t>
            </a:r>
            <a:endParaRPr lang="en-US" sz="200" dirty="0">
              <a:solidFill>
                <a:schemeClr val="accent6"/>
              </a:solidFill>
              <a:latin typeface="Franklin Gothic Medium Cond" panose="020B0606030402020204" pitchFamily="34" charset="0"/>
            </a:endParaRP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Overall, documentation compliance was improving, but it was improving primarily in clinics that served a high number of LGBTQ+ patients.</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One clinic had SOGI data documented for every patient. </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sz="2000" dirty="0">
                <a:solidFill>
                  <a:srgbClr val="585858"/>
                </a:solidFill>
                <a:latin typeface="Franklin Gothic Book" panose="020B0503020102020204" pitchFamily="34" charset="0"/>
              </a:rPr>
              <a:t>Most departments and service lines were not documenting SOGI data at all.</a:t>
            </a:r>
          </a:p>
          <a:p>
            <a:pPr>
              <a:spcBef>
                <a:spcPts val="0"/>
              </a:spcBef>
            </a:pPr>
            <a:endParaRPr lang="en-US" sz="600" b="1" dirty="0">
              <a:solidFill>
                <a:srgbClr val="585858"/>
              </a:solidFill>
              <a:latin typeface="Franklin Gothic Book" panose="020B0503020102020204" pitchFamily="34" charset="0"/>
            </a:endParaRPr>
          </a:p>
          <a:p>
            <a:pPr marL="0" indent="0">
              <a:lnSpc>
                <a:spcPct val="100000"/>
              </a:lnSpc>
              <a:spcBef>
                <a:spcPts val="0"/>
              </a:spcBef>
              <a:buNone/>
            </a:pPr>
            <a:r>
              <a:rPr lang="en-US" sz="2200" dirty="0">
                <a:solidFill>
                  <a:schemeClr val="accent1"/>
                </a:solidFill>
                <a:latin typeface="Franklin Gothic Medium Cond" panose="020B0606030402020204" pitchFamily="34" charset="0"/>
              </a:rPr>
              <a:t>Staff completed additional training</a:t>
            </a:r>
            <a:endParaRPr lang="en-US" sz="200" dirty="0">
              <a:solidFill>
                <a:srgbClr val="585858"/>
              </a:solidFill>
              <a:latin typeface="Franklin Gothic Book" panose="020B0503020102020204" pitchFamily="34" charset="0"/>
            </a:endParaRP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Department-specific training focused on </a:t>
            </a:r>
            <a:r>
              <a:rPr lang="en-US" u="sng" dirty="0">
                <a:solidFill>
                  <a:srgbClr val="585858"/>
                </a:solidFill>
                <a:latin typeface="Franklin Gothic Book" panose="020B0503020102020204" pitchFamily="34" charset="0"/>
              </a:rPr>
              <a:t>asking all patients</a:t>
            </a:r>
            <a:r>
              <a:rPr lang="en-US" dirty="0">
                <a:solidFill>
                  <a:srgbClr val="585858"/>
                </a:solidFill>
                <a:latin typeface="Franklin Gothic Book" panose="020B0503020102020204" pitchFamily="34" charset="0"/>
              </a:rPr>
              <a:t> for SOGI information.</a:t>
            </a:r>
          </a:p>
          <a:p>
            <a:pPr marL="285750" indent="-285750">
              <a:lnSpc>
                <a:spcPct val="100000"/>
              </a:lnSpc>
              <a:spcBef>
                <a:spcPts val="0"/>
              </a:spcBef>
              <a:buFont typeface="Arial" panose="020B0604020202020204" pitchFamily="34" charset="0"/>
              <a:buChar char="•"/>
            </a:pPr>
            <a:r>
              <a:rPr lang="en-US" dirty="0">
                <a:solidFill>
                  <a:srgbClr val="585858"/>
                </a:solidFill>
                <a:latin typeface="Franklin Gothic Book" panose="020B0503020102020204" pitchFamily="34" charset="0"/>
              </a:rPr>
              <a:t>The health system began capturing SOGI data by asking all patients to provide or verify this information before their appointments.</a:t>
            </a:r>
            <a:endParaRPr lang="en-US" sz="200" dirty="0">
              <a:solidFill>
                <a:srgbClr val="585858"/>
              </a:solidFill>
              <a:latin typeface="Franklin Gothic Book" panose="020B0503020102020204" pitchFamily="34" charset="0"/>
            </a:endParaRPr>
          </a:p>
          <a:p>
            <a:pPr marL="0" indent="0">
              <a:lnSpc>
                <a:spcPct val="100000"/>
              </a:lnSpc>
              <a:spcBef>
                <a:spcPts val="0"/>
              </a:spcBef>
              <a:buNone/>
            </a:pPr>
            <a:endParaRPr lang="en-US" sz="2000" dirty="0">
              <a:solidFill>
                <a:srgbClr val="585858"/>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AB0EF528-9FCF-C92A-584B-0A9B2904C874}"/>
              </a:ext>
            </a:extLst>
          </p:cNvPr>
          <p:cNvGraphicFramePr/>
          <p:nvPr>
            <p:extLst>
              <p:ext uri="{D42A27DB-BD31-4B8C-83A1-F6EECF244321}">
                <p14:modId xmlns:p14="http://schemas.microsoft.com/office/powerpoint/2010/main" val="1933135067"/>
              </p:ext>
            </p:extLst>
          </p:nvPr>
        </p:nvGraphicFramePr>
        <p:xfrm>
          <a:off x="674254" y="4916672"/>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64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E2C681-6FFD-63F1-A89D-AC7ACA639951}"/>
              </a:ext>
            </a:extLst>
          </p:cNvPr>
          <p:cNvSpPr txBox="1"/>
          <p:nvPr/>
        </p:nvSpPr>
        <p:spPr>
          <a:xfrm>
            <a:off x="147782" y="4987636"/>
            <a:ext cx="11369963" cy="1237673"/>
          </a:xfrm>
          <a:prstGeom prst="rect">
            <a:avLst/>
          </a:prstGeom>
          <a:solidFill>
            <a:schemeClr val="bg1"/>
          </a:solidFill>
        </p:spPr>
        <p:txBody>
          <a:bodyPr wrap="square" rtlCol="0">
            <a:spAutoFit/>
          </a:bodyPr>
          <a:lstStyle/>
          <a:p>
            <a:endParaRPr lang="en-US" dirty="0"/>
          </a:p>
        </p:txBody>
      </p:sp>
      <p:sp>
        <p:nvSpPr>
          <p:cNvPr id="4" name="Title 3"/>
          <p:cNvSpPr>
            <a:spLocks noGrp="1"/>
          </p:cNvSpPr>
          <p:nvPr>
            <p:ph type="title"/>
          </p:nvPr>
        </p:nvSpPr>
        <p:spPr>
          <a:xfrm>
            <a:off x="611935" y="362709"/>
            <a:ext cx="10693374" cy="809296"/>
          </a:xfrm>
        </p:spPr>
        <p:txBody>
          <a:bodyPr vert="horz" lIns="91440" tIns="45720" rIns="91440" bIns="45720" rtlCol="0" anchor="b" anchorCtr="0">
            <a:normAutofit/>
          </a:bodyPr>
          <a:lstStyle/>
          <a:p>
            <a:r>
              <a:rPr lang="en-US" sz="4000" b="0" dirty="0">
                <a:solidFill>
                  <a:schemeClr val="accent2"/>
                </a:solidFill>
                <a:latin typeface="+mj-lt"/>
                <a:ea typeface="+mj-ea"/>
              </a:rPr>
              <a:t>Measuring improvement for 36 hospitals, 2022-2023</a:t>
            </a:r>
          </a:p>
        </p:txBody>
      </p:sp>
      <p:sp>
        <p:nvSpPr>
          <p:cNvPr id="5" name="Text Placeholder 4"/>
          <p:cNvSpPr>
            <a:spLocks noGrp="1"/>
          </p:cNvSpPr>
          <p:nvPr>
            <p:ph type="body" sz="quarter" idx="13"/>
          </p:nvPr>
        </p:nvSpPr>
        <p:spPr>
          <a:xfrm>
            <a:off x="738574" y="1279913"/>
            <a:ext cx="10600549" cy="4388905"/>
          </a:xfrm>
          <a:solidFill>
            <a:schemeClr val="bg1"/>
          </a:solidFill>
        </p:spPr>
        <p:txBody>
          <a:bodyPr numCol="1">
            <a:normAutofit/>
          </a:bodyPr>
          <a:lstStyle/>
          <a:p>
            <a:pPr marL="0" indent="0">
              <a:lnSpc>
                <a:spcPct val="100000"/>
              </a:lnSpc>
              <a:spcBef>
                <a:spcPts val="0"/>
              </a:spcBef>
              <a:buNone/>
            </a:pPr>
            <a:r>
              <a:rPr lang="en-US" sz="2400" dirty="0">
                <a:solidFill>
                  <a:schemeClr val="accent2"/>
                </a:solidFill>
                <a:latin typeface="Franklin Gothic Medium Cond" panose="020B0606030402020204" pitchFamily="34" charset="0"/>
              </a:rPr>
              <a:t>Since 2022:</a:t>
            </a:r>
            <a:endParaRPr lang="en-US" sz="500" b="1" dirty="0">
              <a:solidFill>
                <a:schemeClr val="accent2"/>
              </a:solidFill>
              <a:latin typeface="Franklin Gothic Book" panose="020B05030201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100% of our hospitals are now collecting self-reported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data, up from 83%</a:t>
            </a:r>
            <a:endParaRPr lang="en-US" sz="600" dirty="0">
              <a:solidFill>
                <a:srgbClr val="585858"/>
              </a:solidFill>
              <a:latin typeface="Franklin Gothic Book" panose="020B05030201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78% are now collecting self-reported SOGI data, up from 39%</a:t>
            </a:r>
            <a:endParaRPr lang="en-US" sz="600" dirty="0">
              <a:solidFill>
                <a:schemeClr val="accent1"/>
              </a:solidFill>
              <a:latin typeface="Franklin Gothic Medium Cond" panose="020B06060304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19% expanded their list of options for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and/or SOGI</a:t>
            </a:r>
            <a:endParaRPr lang="en-US" sz="400" dirty="0">
              <a:solidFill>
                <a:schemeClr val="accent1"/>
              </a:solidFill>
              <a:latin typeface="Franklin Gothic Medium Cond" panose="020B0606030402020204" pitchFamily="34" charset="0"/>
            </a:endParaRPr>
          </a:p>
          <a:p>
            <a:pPr marL="285750" indent="-285750">
              <a:lnSpc>
                <a:spcPct val="100000"/>
              </a:lnSpc>
              <a:spcBef>
                <a:spcPts val="600"/>
              </a:spcBef>
              <a:buFont typeface="Arial" panose="020B0604020202020204" pitchFamily="34" charset="0"/>
              <a:buChar char="•"/>
            </a:pPr>
            <a:r>
              <a:rPr lang="en-US" dirty="0">
                <a:solidFill>
                  <a:srgbClr val="585858"/>
                </a:solidFill>
                <a:latin typeface="Franklin Gothic Book" panose="020B0503020102020204" pitchFamily="34" charset="0"/>
              </a:rPr>
              <a:t>20.4% decrease in patients classified as “race = other”</a:t>
            </a:r>
          </a:p>
          <a:p>
            <a:pPr marL="0" indent="0">
              <a:lnSpc>
                <a:spcPct val="100000"/>
              </a:lnSpc>
              <a:spcBef>
                <a:spcPts val="0"/>
              </a:spcBef>
              <a:buNone/>
            </a:pPr>
            <a:endParaRPr lang="en-US" dirty="0">
              <a:solidFill>
                <a:srgbClr val="585858"/>
              </a:solidFill>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20DD05ED-ED2C-B5D5-B7FA-4DC4FB0889FF}"/>
              </a:ext>
            </a:extLst>
          </p:cNvPr>
          <p:cNvGraphicFramePr/>
          <p:nvPr>
            <p:extLst>
              <p:ext uri="{D42A27DB-BD31-4B8C-83A1-F6EECF244321}">
                <p14:modId xmlns:p14="http://schemas.microsoft.com/office/powerpoint/2010/main" val="1489425126"/>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21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43A30D-25A2-6978-F784-EC536ADF539C}"/>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400" dirty="0">
                <a:solidFill>
                  <a:srgbClr val="FFFFFF"/>
                </a:solidFill>
              </a:rPr>
              <a:t>You are collecting good data. What’s next?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F826954-00BE-3E21-09B2-707788CD6AA7}"/>
              </a:ext>
            </a:extLst>
          </p:cNvPr>
          <p:cNvSpPr>
            <a:spLocks noGrp="1"/>
          </p:cNvSpPr>
          <p:nvPr>
            <p:ph idx="1"/>
          </p:nvPr>
        </p:nvSpPr>
        <p:spPr>
          <a:xfrm>
            <a:off x="4513664" y="605896"/>
            <a:ext cx="6642015" cy="5646208"/>
          </a:xfrm>
        </p:spPr>
        <p:txBody>
          <a:bodyPr anchor="ctr">
            <a:normAutofit/>
          </a:bodyPr>
          <a:lstStyle/>
          <a:p>
            <a:pPr marL="0" indent="0">
              <a:buNone/>
            </a:pPr>
            <a:r>
              <a:rPr lang="en-US" sz="3600" dirty="0">
                <a:latin typeface="Franklin Gothic Book" panose="020B0503020102020204" pitchFamily="34" charset="0"/>
              </a:rPr>
              <a:t>Stratifying data to identify and address disparities</a:t>
            </a:r>
          </a:p>
        </p:txBody>
      </p:sp>
    </p:spTree>
    <p:extLst>
      <p:ext uri="{BB962C8B-B14F-4D97-AF65-F5344CB8AC3E}">
        <p14:creationId xmlns:p14="http://schemas.microsoft.com/office/powerpoint/2010/main" val="37052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088B-C30A-EDDC-AE2E-E89C55A0864F}"/>
              </a:ext>
            </a:extLst>
          </p:cNvPr>
          <p:cNvSpPr>
            <a:spLocks noGrp="1"/>
          </p:cNvSpPr>
          <p:nvPr>
            <p:ph type="title"/>
          </p:nvPr>
        </p:nvSpPr>
        <p:spPr>
          <a:solidFill>
            <a:schemeClr val="bg1"/>
          </a:solidFill>
        </p:spPr>
        <p:txBody>
          <a:bodyPr vert="horz" lIns="91440" tIns="45720" rIns="91440" bIns="45720" rtlCol="0" anchor="b">
            <a:normAutofit/>
          </a:bodyPr>
          <a:lstStyle/>
          <a:p>
            <a:r>
              <a:rPr lang="en-US" dirty="0">
                <a:solidFill>
                  <a:schemeClr val="accent2"/>
                </a:solidFill>
              </a:rPr>
              <a:t>Background</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ED60FE8D-4700-B64B-67D1-B5756399631D}"/>
              </a:ext>
            </a:extLst>
          </p:cNvPr>
          <p:cNvSpPr>
            <a:spLocks noGrp="1"/>
          </p:cNvSpPr>
          <p:nvPr>
            <p:ph idx="1"/>
          </p:nvPr>
        </p:nvSpPr>
        <p:spPr>
          <a:xfrm>
            <a:off x="1097280" y="1111139"/>
            <a:ext cx="10623665" cy="4023360"/>
          </a:xfrm>
          <a:solidFill>
            <a:schemeClr val="bg1"/>
          </a:solidFill>
        </p:spPr>
        <p:txBody>
          <a:bodyPr/>
          <a:lstStyle/>
          <a:p>
            <a:pPr>
              <a:spcBef>
                <a:spcPts val="0"/>
              </a:spcBef>
            </a:pPr>
            <a:r>
              <a:rPr lang="en-US" sz="2800" dirty="0">
                <a:solidFill>
                  <a:schemeClr val="accent2"/>
                </a:solidFill>
                <a:latin typeface="Franklin Gothic Medium Cond" panose="020B0606030402020204" pitchFamily="34" charset="0"/>
              </a:rPr>
              <a:t>About me:</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Clinical quality improvement at the Mount Sinai Health System,</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COVID-19 vaccine and testing at the Tacoma-Pierce County Health Department,</a:t>
            </a:r>
          </a:p>
          <a:p>
            <a:pPr marL="578358" lvl="1" indent="-285750">
              <a:lnSpc>
                <a:spcPct val="130000"/>
              </a:lnSpc>
              <a:spcBef>
                <a:spcPts val="0"/>
              </a:spcBef>
              <a:spcAft>
                <a:spcPts val="0"/>
              </a:spcAft>
              <a:buFont typeface="Arial" panose="020B0604020202020204" pitchFamily="34" charset="0"/>
              <a:buChar char="•"/>
            </a:pPr>
            <a:r>
              <a:rPr lang="en-US" sz="2000" dirty="0">
                <a:solidFill>
                  <a:srgbClr val="585858"/>
                </a:solidFill>
                <a:latin typeface="Franklin Gothic Book" panose="020B0503020102020204" pitchFamily="34" charset="0"/>
              </a:rPr>
              <a:t>Current role: Director, Advancing Healthcare Excellence and Inclusion, HANYS.</a:t>
            </a:r>
          </a:p>
          <a:p>
            <a:r>
              <a:rPr lang="en-US" sz="2400" dirty="0">
                <a:solidFill>
                  <a:schemeClr val="accent2"/>
                </a:solidFill>
                <a:latin typeface="Franklin Gothic Medium Cond" panose="020B0606030402020204" pitchFamily="34" charset="0"/>
              </a:rPr>
              <a:t>Advancing Healthcare Excellence and Inclusion </a:t>
            </a:r>
            <a:r>
              <a:rPr lang="en-US" dirty="0">
                <a:solidFill>
                  <a:srgbClr val="585858"/>
                </a:solidFill>
                <a:latin typeface="Franklin Gothic Book" panose="020B0503020102020204" pitchFamily="34" charset="0"/>
              </a:rPr>
              <a:t>provides hospitals and health systems with tools and technical support to help identify and address disparities.</a:t>
            </a:r>
            <a:endParaRPr lang="en-US" sz="2400" dirty="0">
              <a:solidFill>
                <a:schemeClr val="accent2"/>
              </a:solidFill>
              <a:latin typeface="Franklin Gothic Medium Cond" panose="020B0606030402020204" pitchFamily="34" charset="0"/>
            </a:endParaRPr>
          </a:p>
          <a:p>
            <a:r>
              <a:rPr lang="en-US" sz="2800" dirty="0">
                <a:solidFill>
                  <a:schemeClr val="accent2"/>
                </a:solidFill>
                <a:latin typeface="Franklin Gothic Medium Cond" panose="020B0606030402020204" pitchFamily="34" charset="0"/>
              </a:rPr>
              <a:t>AHEI objectives:</a:t>
            </a:r>
          </a:p>
          <a:p>
            <a:endParaRPr lang="en-US" sz="2800" dirty="0">
              <a:solidFill>
                <a:schemeClr val="accent2"/>
              </a:solidFill>
              <a:latin typeface="Franklin Gothic Medium Cond" panose="020B0606030402020204" pitchFamily="34" charset="0"/>
            </a:endParaRPr>
          </a:p>
          <a:p>
            <a:pPr marL="0" indent="0">
              <a:buNone/>
            </a:pPr>
            <a:endParaRPr lang="en-US" sz="2800" dirty="0">
              <a:solidFill>
                <a:schemeClr val="accent2"/>
              </a:solidFill>
              <a:latin typeface="Franklin Gothic Medium Cond" panose="020B0606030402020204" pitchFamily="34" charset="0"/>
            </a:endParaRPr>
          </a:p>
          <a:p>
            <a:endParaRPr lang="en-US" dirty="0"/>
          </a:p>
        </p:txBody>
      </p:sp>
      <p:graphicFrame>
        <p:nvGraphicFramePr>
          <p:cNvPr id="4" name="Diagram 3">
            <a:extLst>
              <a:ext uri="{FF2B5EF4-FFF2-40B4-BE49-F238E27FC236}">
                <a16:creationId xmlns:a16="http://schemas.microsoft.com/office/drawing/2014/main" id="{D242E050-904A-51D7-30A7-00499E034530}"/>
              </a:ext>
            </a:extLst>
          </p:cNvPr>
          <p:cNvGraphicFramePr/>
          <p:nvPr>
            <p:extLst>
              <p:ext uri="{D42A27DB-BD31-4B8C-83A1-F6EECF244321}">
                <p14:modId xmlns:p14="http://schemas.microsoft.com/office/powerpoint/2010/main" val="2478696128"/>
              </p:ext>
            </p:extLst>
          </p:nvPr>
        </p:nvGraphicFramePr>
        <p:xfrm>
          <a:off x="1097280" y="4070632"/>
          <a:ext cx="10197370" cy="145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4E043BD-2C17-8A58-8A75-30D3A650DC81}"/>
              </a:ext>
            </a:extLst>
          </p:cNvPr>
          <p:cNvSpPr txBox="1"/>
          <p:nvPr/>
        </p:nvSpPr>
        <p:spPr>
          <a:xfrm>
            <a:off x="772861" y="5544249"/>
            <a:ext cx="10948084" cy="646331"/>
          </a:xfrm>
          <a:prstGeom prst="rect">
            <a:avLst/>
          </a:prstGeom>
          <a:noFill/>
        </p:spPr>
        <p:txBody>
          <a:bodyPr wrap="square">
            <a:spAutoFit/>
          </a:bodyPr>
          <a:lstStyle/>
          <a:p>
            <a:pPr marL="292608" lvl="1" defTabSz="914400">
              <a:buClr>
                <a:schemeClr val="accent1"/>
              </a:buClr>
            </a:pPr>
            <a:r>
              <a:rPr lang="en-US" i="1" dirty="0">
                <a:solidFill>
                  <a:srgbClr val="585858"/>
                </a:solidFill>
                <a:latin typeface="Franklin Gothic Book" panose="020B0503020102020204" pitchFamily="34" charset="0"/>
              </a:rPr>
              <a:t>The views, information, content and/or opinions presented are solely those of the author and do not represent the policy or position of HANYS. 	</a:t>
            </a:r>
          </a:p>
        </p:txBody>
      </p:sp>
    </p:spTree>
    <p:extLst>
      <p:ext uri="{BB962C8B-B14F-4D97-AF65-F5344CB8AC3E}">
        <p14:creationId xmlns:p14="http://schemas.microsoft.com/office/powerpoint/2010/main" val="1636391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698924" y="284540"/>
            <a:ext cx="10515600" cy="831111"/>
          </a:xfrm>
        </p:spPr>
        <p:txBody>
          <a:bodyPr vert="horz" lIns="91440" tIns="45720" rIns="91440" bIns="45720" rtlCol="0" anchor="b" anchorCtr="0">
            <a:normAutofit/>
          </a:bodyPr>
          <a:lstStyle/>
          <a:p>
            <a:r>
              <a:rPr lang="en-US" sz="4000" b="0" dirty="0">
                <a:solidFill>
                  <a:schemeClr val="accent2"/>
                </a:solidFill>
                <a:latin typeface="+mj-lt"/>
                <a:ea typeface="+mj-ea"/>
              </a:rPr>
              <a:t>Data stratification examples</a:t>
            </a:r>
          </a:p>
        </p:txBody>
      </p:sp>
      <p:sp>
        <p:nvSpPr>
          <p:cNvPr id="4" name="TextBox 3"/>
          <p:cNvSpPr txBox="1"/>
          <p:nvPr/>
        </p:nvSpPr>
        <p:spPr>
          <a:xfrm>
            <a:off x="689399" y="1020401"/>
            <a:ext cx="11125692" cy="5124480"/>
          </a:xfrm>
          <a:prstGeom prst="rect">
            <a:avLst/>
          </a:prstGeom>
          <a:solidFill>
            <a:schemeClr val="bg1"/>
          </a:solidFill>
        </p:spPr>
        <p:txBody>
          <a:bodyPr wrap="square" rtlCol="0">
            <a:spAutoFit/>
          </a:bodyPr>
          <a:lstStyle/>
          <a:p>
            <a:pPr>
              <a:lnSpc>
                <a:spcPct val="150000"/>
              </a:lnSpc>
            </a:pPr>
            <a:r>
              <a:rPr lang="en-US" sz="2400" dirty="0">
                <a:solidFill>
                  <a:schemeClr val="accent2"/>
                </a:solidFill>
                <a:latin typeface="Franklin Gothic Medium Cond" panose="020B0606030402020204" pitchFamily="34" charset="0"/>
              </a:rPr>
              <a:t>Compare quality outcomes across demographic groups and note any disparities.</a:t>
            </a: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007953"/>
              </a:solidFill>
              <a:latin typeface="Franklin Gothic Medium Cond" panose="020B0606030402020204" pitchFamily="34" charset="0"/>
            </a:endParaRPr>
          </a:p>
          <a:p>
            <a:pPr>
              <a:lnSpc>
                <a:spcPct val="150000"/>
              </a:lnSpc>
            </a:pPr>
            <a:endParaRPr lang="en-US" sz="2000" dirty="0">
              <a:solidFill>
                <a:srgbClr val="262626"/>
              </a:solidFill>
              <a:latin typeface="Franklin Gothic Medium Cond" panose="020B0606030402020204" pitchFamily="34" charset="0"/>
            </a:endParaRPr>
          </a:p>
          <a:p>
            <a:pPr>
              <a:lnSpc>
                <a:spcPct val="150000"/>
              </a:lnSpc>
            </a:pPr>
            <a:endParaRPr lang="en-US" sz="2000" dirty="0">
              <a:solidFill>
                <a:srgbClr val="262626"/>
              </a:solidFill>
              <a:latin typeface="Franklin Gothic Medium Cond" panose="020B0606030402020204" pitchFamily="34" charset="0"/>
            </a:endParaRPr>
          </a:p>
          <a:p>
            <a:pPr>
              <a:lnSpc>
                <a:spcPct val="150000"/>
              </a:lnSpc>
            </a:pPr>
            <a:endParaRPr lang="en-US" sz="1400" dirty="0">
              <a:solidFill>
                <a:srgbClr val="262626"/>
              </a:solidFill>
              <a:latin typeface="Franklin Gothic Medium Cond" panose="020B0606030402020204" pitchFamily="34" charset="0"/>
            </a:endParaRPr>
          </a:p>
        </p:txBody>
      </p:sp>
      <p:sp>
        <p:nvSpPr>
          <p:cNvPr id="6" name="Rectangle 5"/>
          <p:cNvSpPr/>
          <p:nvPr/>
        </p:nvSpPr>
        <p:spPr>
          <a:xfrm>
            <a:off x="698924" y="1636591"/>
            <a:ext cx="10631506" cy="369332"/>
          </a:xfrm>
          <a:prstGeom prst="rect">
            <a:avLst/>
          </a:prstGeom>
        </p:spPr>
        <p:txBody>
          <a:bodyPr wrap="square">
            <a:spAutoFit/>
          </a:bodyPr>
          <a:lstStyle/>
          <a:p>
            <a:r>
              <a:rPr lang="en-US" dirty="0">
                <a:solidFill>
                  <a:srgbClr val="4D4D4D"/>
                </a:solidFill>
                <a:latin typeface="Franklin Gothic Medium Cond" panose="020B0606030402020204" pitchFamily="34" charset="0"/>
              </a:rPr>
              <a:t>Patient satisfaction measures stratified by sexual orientation*</a:t>
            </a:r>
          </a:p>
        </p:txBody>
      </p:sp>
      <p:graphicFrame>
        <p:nvGraphicFramePr>
          <p:cNvPr id="10" name="Table 9"/>
          <p:cNvGraphicFramePr>
            <a:graphicFrameLocks noGrp="1"/>
          </p:cNvGraphicFramePr>
          <p:nvPr>
            <p:extLst>
              <p:ext uri="{D42A27DB-BD31-4B8C-83A1-F6EECF244321}">
                <p14:modId xmlns:p14="http://schemas.microsoft.com/office/powerpoint/2010/main" val="165025873"/>
              </p:ext>
            </p:extLst>
          </p:nvPr>
        </p:nvGraphicFramePr>
        <p:xfrm>
          <a:off x="749964" y="2024973"/>
          <a:ext cx="10692072" cy="1910734"/>
        </p:xfrm>
        <a:graphic>
          <a:graphicData uri="http://schemas.openxmlformats.org/drawingml/2006/table">
            <a:tbl>
              <a:tblPr firstRow="1" firstCol="1" bandRow="1">
                <a:tableStyleId>{21E4AEA4-8DFA-4A89-87EB-49C32662AFE0}</a:tableStyleId>
              </a:tblPr>
              <a:tblGrid>
                <a:gridCol w="2099562">
                  <a:extLst>
                    <a:ext uri="{9D8B030D-6E8A-4147-A177-3AD203B41FA5}">
                      <a16:colId xmlns:a16="http://schemas.microsoft.com/office/drawing/2014/main" val="20000"/>
                    </a:ext>
                  </a:extLst>
                </a:gridCol>
                <a:gridCol w="1541499">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gridCol w="1652527">
                  <a:extLst>
                    <a:ext uri="{9D8B030D-6E8A-4147-A177-3AD203B41FA5}">
                      <a16:colId xmlns:a16="http://schemas.microsoft.com/office/drawing/2014/main" val="20004"/>
                    </a:ext>
                  </a:extLst>
                </a:gridCol>
                <a:gridCol w="1645634">
                  <a:extLst>
                    <a:ext uri="{9D8B030D-6E8A-4147-A177-3AD203B41FA5}">
                      <a16:colId xmlns:a16="http://schemas.microsoft.com/office/drawing/2014/main" val="20005"/>
                    </a:ext>
                  </a:extLst>
                </a:gridCol>
              </a:tblGrid>
              <a:tr h="509004">
                <a:tc>
                  <a:txBody>
                    <a:bodyPr/>
                    <a:lstStyle/>
                    <a:p>
                      <a:pPr marL="0" marR="0" algn="l" defTabSz="914400" rtl="0" eaLnBrk="1" fontAlgn="ctr" latinLnBrk="0" hangingPunct="1">
                        <a:spcBef>
                          <a:spcPts val="0"/>
                        </a:spcBef>
                        <a:spcAft>
                          <a:spcPts val="0"/>
                        </a:spcAft>
                      </a:pPr>
                      <a:endParaRPr lang="en-US" sz="1400" b="0" kern="1200" dirty="0">
                        <a:solidFill>
                          <a:schemeClr val="bg1"/>
                        </a:solidFill>
                        <a:effectLst/>
                        <a:latin typeface="Franklin Gothic Book" panose="020B0503020102020204" pitchFamily="34" charset="0"/>
                        <a:ea typeface="+mn-ea"/>
                        <a:cs typeface="+mn-cs"/>
                      </a:endParaRP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All Patients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Lesbian, Gay or Homosexual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Straight or Heterosexual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Bisexual</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Other</a:t>
                      </a:r>
                    </a:p>
                  </a:txBody>
                  <a:tcPr marL="68580" marR="68580" marT="0" marB="0" anchor="ctr"/>
                </a:tc>
                <a:extLst>
                  <a:ext uri="{0D108BD9-81ED-4DB2-BD59-A6C34878D82A}">
                    <a16:rowId xmlns:a16="http://schemas.microsoft.com/office/drawing/2014/main" val="10000"/>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Overall recommendation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66%</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63%</a:t>
                      </a:r>
                    </a:p>
                  </a:txBody>
                  <a:tcPr marL="6350" marR="6350" marT="6350" marB="0" anchor="ctr"/>
                </a:tc>
                <a:extLst>
                  <a:ext uri="{0D108BD9-81ED-4DB2-BD59-A6C34878D82A}">
                    <a16:rowId xmlns:a16="http://schemas.microsoft.com/office/drawing/2014/main" val="10001"/>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Nurse communication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81%</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65%</a:t>
                      </a:r>
                    </a:p>
                  </a:txBody>
                  <a:tcPr marL="6350" marR="6350" marT="6350" marB="0" anchor="ctr"/>
                </a:tc>
                <a:extLst>
                  <a:ext uri="{0D108BD9-81ED-4DB2-BD59-A6C34878D82A}">
                    <a16:rowId xmlns:a16="http://schemas.microsoft.com/office/drawing/2014/main" val="10002"/>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Doctor communication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71%</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84%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76%</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extLst>
                  <a:ext uri="{0D108BD9-81ED-4DB2-BD59-A6C34878D82A}">
                    <a16:rowId xmlns:a16="http://schemas.microsoft.com/office/drawing/2014/main" val="10003"/>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Medication information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65%</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70%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64%</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extLst>
                  <a:ext uri="{0D108BD9-81ED-4DB2-BD59-A6C34878D82A}">
                    <a16:rowId xmlns:a16="http://schemas.microsoft.com/office/drawing/2014/main" val="10004"/>
                  </a:ext>
                </a:extLst>
              </a:tr>
              <a:tr h="280346">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cs typeface="+mn-cs"/>
                        </a:rPr>
                        <a:t>Discharge information</a:t>
                      </a: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58%</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50%</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62%</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53%</a:t>
                      </a:r>
                    </a:p>
                  </a:txBody>
                  <a:tcPr marL="6350" marR="6350" marT="6350" marB="0" anchor="ctr"/>
                </a:tc>
                <a:tc>
                  <a:txBody>
                    <a:bodyPr/>
                    <a:lstStyle/>
                    <a:p>
                      <a:pPr algn="ctr" fontAlgn="b"/>
                      <a:r>
                        <a:rPr lang="en-US" sz="1200" b="0" i="0" u="none" strike="noStrike" kern="1200" dirty="0">
                          <a:solidFill>
                            <a:srgbClr val="4D4D4D"/>
                          </a:solidFill>
                          <a:effectLst/>
                          <a:latin typeface="Franklin Gothic Medium Cond" panose="020B0606030402020204" pitchFamily="34" charset="0"/>
                          <a:ea typeface="+mn-ea"/>
                          <a:cs typeface="+mn-cs"/>
                        </a:rPr>
                        <a:t>52%</a:t>
                      </a:r>
                    </a:p>
                  </a:txBody>
                  <a:tcPr marL="6350" marR="6350" marT="6350" marB="0" anchor="ctr"/>
                </a:tc>
                <a:extLst>
                  <a:ext uri="{0D108BD9-81ED-4DB2-BD59-A6C34878D82A}">
                    <a16:rowId xmlns:a16="http://schemas.microsoft.com/office/drawing/2014/main" val="10005"/>
                  </a:ext>
                </a:extLst>
              </a:tr>
            </a:tbl>
          </a:graphicData>
        </a:graphic>
      </p:graphicFrame>
      <p:graphicFrame>
        <p:nvGraphicFramePr>
          <p:cNvPr id="2" name="Table 1">
            <a:extLst>
              <a:ext uri="{FF2B5EF4-FFF2-40B4-BE49-F238E27FC236}">
                <a16:creationId xmlns:a16="http://schemas.microsoft.com/office/drawing/2014/main" id="{6DD5FAAE-5C83-718E-8ABF-A3E0CD9D6384}"/>
              </a:ext>
            </a:extLst>
          </p:cNvPr>
          <p:cNvGraphicFramePr>
            <a:graphicFrameLocks noGrp="1"/>
          </p:cNvGraphicFramePr>
          <p:nvPr>
            <p:extLst>
              <p:ext uri="{D42A27DB-BD31-4B8C-83A1-F6EECF244321}">
                <p14:modId xmlns:p14="http://schemas.microsoft.com/office/powerpoint/2010/main" val="399593619"/>
              </p:ext>
            </p:extLst>
          </p:nvPr>
        </p:nvGraphicFramePr>
        <p:xfrm>
          <a:off x="749966" y="4494430"/>
          <a:ext cx="10692070" cy="1449849"/>
        </p:xfrm>
        <a:graphic>
          <a:graphicData uri="http://schemas.openxmlformats.org/drawingml/2006/table">
            <a:tbl>
              <a:tblPr firstRow="1" firstCol="1" bandRow="1">
                <a:tableStyleId>{21E4AEA4-8DFA-4A89-87EB-49C32662AFE0}</a:tableStyleId>
              </a:tblPr>
              <a:tblGrid>
                <a:gridCol w="1755109">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678027">
                  <a:extLst>
                    <a:ext uri="{9D8B030D-6E8A-4147-A177-3AD203B41FA5}">
                      <a16:colId xmlns:a16="http://schemas.microsoft.com/office/drawing/2014/main" val="20002"/>
                    </a:ext>
                  </a:extLst>
                </a:gridCol>
                <a:gridCol w="68404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1333500">
                  <a:extLst>
                    <a:ext uri="{9D8B030D-6E8A-4147-A177-3AD203B41FA5}">
                      <a16:colId xmlns:a16="http://schemas.microsoft.com/office/drawing/2014/main" val="20006"/>
                    </a:ext>
                  </a:extLst>
                </a:gridCol>
                <a:gridCol w="1095375">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45486">
                  <a:extLst>
                    <a:ext uri="{9D8B030D-6E8A-4147-A177-3AD203B41FA5}">
                      <a16:colId xmlns:a16="http://schemas.microsoft.com/office/drawing/2014/main" val="20009"/>
                    </a:ext>
                  </a:extLst>
                </a:gridCol>
              </a:tblGrid>
              <a:tr h="622650">
                <a:tc>
                  <a:txBody>
                    <a:bodyPr/>
                    <a:lstStyle/>
                    <a:p>
                      <a:pPr marL="0" marR="0" algn="ctr" defTabSz="914400" rtl="0" eaLnBrk="1" fontAlgn="ctr" latinLnBrk="0" hangingPunct="1">
                        <a:spcBef>
                          <a:spcPts val="0"/>
                        </a:spcBef>
                        <a:spcAft>
                          <a:spcPts val="0"/>
                        </a:spcAft>
                      </a:pPr>
                      <a:endParaRPr lang="en-US" sz="1400" b="0" kern="1200" baseline="0" dirty="0">
                        <a:solidFill>
                          <a:schemeClr val="lt1"/>
                        </a:solidFill>
                        <a:effectLst/>
                        <a:latin typeface="Franklin Gothic Medium Cond" panose="020B0606030402020204" pitchFamily="34" charset="0"/>
                        <a:ea typeface="+mn-ea"/>
                        <a:cs typeface="+mn-cs"/>
                      </a:endParaRP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All Patients*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White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Asian</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Black</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Native Hawaiian/</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Other Pacific Islander</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American Indian/</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Alaska Native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Two or </a:t>
                      </a:r>
                      <a:br>
                        <a:rPr lang="en-US" sz="1400" b="0" kern="1200" baseline="0" dirty="0">
                          <a:solidFill>
                            <a:schemeClr val="lt1"/>
                          </a:solidFill>
                          <a:effectLst/>
                          <a:latin typeface="Franklin Gothic Medium Cond" panose="020B0606030402020204" pitchFamily="34" charset="0"/>
                          <a:ea typeface="+mn-ea"/>
                          <a:cs typeface="+mn-cs"/>
                        </a:rPr>
                      </a:br>
                      <a:r>
                        <a:rPr lang="en-US" sz="1400" b="0" kern="1200" baseline="0" dirty="0">
                          <a:solidFill>
                            <a:schemeClr val="lt1"/>
                          </a:solidFill>
                          <a:effectLst/>
                          <a:latin typeface="Franklin Gothic Medium Cond" panose="020B0606030402020204" pitchFamily="34" charset="0"/>
                          <a:ea typeface="+mn-ea"/>
                          <a:cs typeface="+mn-cs"/>
                        </a:rPr>
                        <a:t>More Races</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Other Race</a:t>
                      </a:r>
                    </a:p>
                  </a:txBody>
                  <a:tcPr marL="68580" marR="68580" marT="0" marB="0" anchor="ctr"/>
                </a:tc>
                <a:tc>
                  <a:txBody>
                    <a:bodyPr/>
                    <a:lstStyle/>
                    <a:p>
                      <a:pPr marL="0" marR="0" algn="ctr"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Hispanic</a:t>
                      </a:r>
                    </a:p>
                  </a:txBody>
                  <a:tcPr marL="68580" marR="68580" marT="0" marB="0" anchor="ctr"/>
                </a:tc>
                <a:extLst>
                  <a:ext uri="{0D108BD9-81ED-4DB2-BD59-A6C34878D82A}">
                    <a16:rowId xmlns:a16="http://schemas.microsoft.com/office/drawing/2014/main" val="10000"/>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Total discharges</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7,424</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536</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200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4,924</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3</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1,710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1,083</a:t>
                      </a:r>
                    </a:p>
                  </a:txBody>
                  <a:tcPr marL="68580" marR="68580" marT="0" marB="0" anchor="ctr"/>
                </a:tc>
                <a:extLst>
                  <a:ext uri="{0D108BD9-81ED-4DB2-BD59-A6C34878D82A}">
                    <a16:rowId xmlns:a16="http://schemas.microsoft.com/office/drawing/2014/main" val="10001"/>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Total readmissions</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941</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60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635</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26</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210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160</a:t>
                      </a:r>
                    </a:p>
                  </a:txBody>
                  <a:tcPr marL="68580" marR="68580" marT="0" marB="0" anchor="ctr"/>
                </a:tc>
                <a:extLst>
                  <a:ext uri="{0D108BD9-81ED-4DB2-BD59-A6C34878D82A}">
                    <a16:rowId xmlns:a16="http://schemas.microsoft.com/office/drawing/2014/main" val="10002"/>
                  </a:ext>
                </a:extLst>
              </a:tr>
              <a:tr h="275733">
                <a:tc>
                  <a:txBody>
                    <a:bodyPr/>
                    <a:lstStyle/>
                    <a:p>
                      <a:pPr marL="0" marR="0" algn="l" defTabSz="914400" rtl="0" eaLnBrk="1" fontAlgn="ctr" latinLnBrk="0" hangingPunct="1">
                        <a:spcBef>
                          <a:spcPts val="0"/>
                        </a:spcBef>
                        <a:spcAft>
                          <a:spcPts val="0"/>
                        </a:spcAft>
                      </a:pPr>
                      <a:r>
                        <a:rPr lang="en-US" sz="1400" b="0" kern="1200" baseline="0" dirty="0">
                          <a:solidFill>
                            <a:schemeClr val="lt1"/>
                          </a:solidFill>
                          <a:effectLst/>
                          <a:latin typeface="Franklin Gothic Medium Cond" panose="020B0606030402020204" pitchFamily="34" charset="0"/>
                          <a:ea typeface="+mn-ea"/>
                          <a:cs typeface="+mn-cs"/>
                        </a:rPr>
                        <a:t>30-day readmission rate</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12.7%</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11.2%</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12.9%</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 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0%</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52%</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12.3%</a:t>
                      </a:r>
                    </a:p>
                  </a:txBody>
                  <a:tcPr marL="68580" marR="68580" marT="0" marB="0" anchor="ctr"/>
                </a:tc>
                <a:tc>
                  <a:txBody>
                    <a:bodyPr/>
                    <a:lstStyle/>
                    <a:p>
                      <a:pPr marL="0" marR="0" algn="ctr" defTabSz="914400" rtl="0" eaLnBrk="1" fontAlgn="b" latinLnBrk="0" hangingPunct="1">
                        <a:spcBef>
                          <a:spcPts val="0"/>
                        </a:spcBef>
                        <a:spcAft>
                          <a:spcPts val="0"/>
                        </a:spcAft>
                      </a:pPr>
                      <a:r>
                        <a:rPr lang="en-US" sz="1200" b="0" i="0" u="none" strike="noStrike" kern="1200" dirty="0">
                          <a:solidFill>
                            <a:srgbClr val="4D4D4D"/>
                          </a:solidFill>
                          <a:effectLst/>
                          <a:latin typeface="Franklin Gothic Medium Cond" panose="020B0606030402020204" pitchFamily="34" charset="0"/>
                          <a:ea typeface="+mn-ea"/>
                          <a:cs typeface="+mn-cs"/>
                        </a:rPr>
                        <a:t>14.8%</a:t>
                      </a:r>
                    </a:p>
                  </a:txBody>
                  <a:tcPr marL="68580" marR="68580" marT="0" marB="0" anchor="ct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F94847D5-AAFC-94D7-F60C-EFD95710AEAD}"/>
              </a:ext>
            </a:extLst>
          </p:cNvPr>
          <p:cNvSpPr/>
          <p:nvPr/>
        </p:nvSpPr>
        <p:spPr>
          <a:xfrm>
            <a:off x="698924" y="4046252"/>
            <a:ext cx="10631506" cy="457048"/>
          </a:xfrm>
          <a:prstGeom prst="rect">
            <a:avLst/>
          </a:prstGeom>
        </p:spPr>
        <p:txBody>
          <a:bodyPr wrap="square">
            <a:spAutoFit/>
          </a:bodyPr>
          <a:lstStyle/>
          <a:p>
            <a:pPr>
              <a:lnSpc>
                <a:spcPct val="150000"/>
              </a:lnSpc>
            </a:pPr>
            <a:r>
              <a:rPr lang="en-US" dirty="0">
                <a:solidFill>
                  <a:srgbClr val="4D4D4D"/>
                </a:solidFill>
                <a:latin typeface="Franklin Gothic Medium Cond" panose="020B0606030402020204" pitchFamily="34" charset="0"/>
              </a:rPr>
              <a:t>30-day readmissions stratified by race and ethnicity</a:t>
            </a:r>
          </a:p>
        </p:txBody>
      </p:sp>
      <p:sp>
        <p:nvSpPr>
          <p:cNvPr id="9" name="TextBox 8">
            <a:extLst>
              <a:ext uri="{FF2B5EF4-FFF2-40B4-BE49-F238E27FC236}">
                <a16:creationId xmlns:a16="http://schemas.microsoft.com/office/drawing/2014/main" id="{0FDAE7BA-7917-2B75-ADB3-D0AB7B2B0BC7}"/>
              </a:ext>
            </a:extLst>
          </p:cNvPr>
          <p:cNvSpPr txBox="1"/>
          <p:nvPr/>
        </p:nvSpPr>
        <p:spPr>
          <a:xfrm>
            <a:off x="6263640" y="3935706"/>
            <a:ext cx="5178396" cy="338554"/>
          </a:xfrm>
          <a:prstGeom prst="rect">
            <a:avLst/>
          </a:prstGeom>
          <a:noFill/>
        </p:spPr>
        <p:txBody>
          <a:bodyPr wrap="square" rtlCol="0">
            <a:spAutoFit/>
          </a:bodyPr>
          <a:lstStyle/>
          <a:p>
            <a:r>
              <a:rPr lang="en-US" sz="1600" i="1" dirty="0"/>
              <a:t>*Not actual HCAHPS data. For demonstration purposes only.</a:t>
            </a:r>
          </a:p>
        </p:txBody>
      </p:sp>
    </p:spTree>
    <p:extLst>
      <p:ext uri="{BB962C8B-B14F-4D97-AF65-F5344CB8AC3E}">
        <p14:creationId xmlns:p14="http://schemas.microsoft.com/office/powerpoint/2010/main" val="43734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4">
            <a:extLst>
              <a:ext uri="{FF2B5EF4-FFF2-40B4-BE49-F238E27FC236}">
                <a16:creationId xmlns:a16="http://schemas.microsoft.com/office/drawing/2014/main" id="{2173ECBD-1D53-2625-8D25-49A9A2524487}"/>
              </a:ext>
            </a:extLst>
          </p:cNvPr>
          <p:cNvSpPr>
            <a:spLocks noGrp="1"/>
          </p:cNvSpPr>
          <p:nvPr>
            <p:ph type="body" sz="quarter" idx="13"/>
          </p:nvPr>
        </p:nvSpPr>
        <p:spPr>
          <a:xfrm>
            <a:off x="704759" y="1279912"/>
            <a:ext cx="10600549" cy="4892288"/>
          </a:xfrm>
          <a:solidFill>
            <a:schemeClr val="bg1"/>
          </a:solidFill>
        </p:spPr>
        <p:txBody>
          <a:bodyPr numCol="1">
            <a:normAutofit/>
          </a:bodyPr>
          <a:lstStyle/>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a:p>
            <a:pPr marL="0" indent="0">
              <a:lnSpc>
                <a:spcPct val="100000"/>
              </a:lnSpc>
              <a:spcBef>
                <a:spcPts val="0"/>
              </a:spcBef>
              <a:buNone/>
            </a:pPr>
            <a:endParaRPr lang="en-US" dirty="0">
              <a:solidFill>
                <a:srgbClr val="585858"/>
              </a:solidFill>
              <a:latin typeface="Franklin Gothic Book" panose="020B0503020102020204" pitchFamily="34" charset="0"/>
            </a:endParaRPr>
          </a:p>
        </p:txBody>
      </p:sp>
      <p:sp>
        <p:nvSpPr>
          <p:cNvPr id="16" name="Title 1"/>
          <p:cNvSpPr>
            <a:spLocks noGrp="1"/>
          </p:cNvSpPr>
          <p:nvPr>
            <p:ph type="title"/>
          </p:nvPr>
        </p:nvSpPr>
        <p:spPr>
          <a:xfrm>
            <a:off x="698924" y="284540"/>
            <a:ext cx="10515600" cy="831111"/>
          </a:xfrm>
        </p:spPr>
        <p:txBody>
          <a:bodyPr vert="horz" lIns="91440" tIns="45720" rIns="91440" bIns="45720" rtlCol="0" anchor="b" anchorCtr="0">
            <a:normAutofit/>
          </a:bodyPr>
          <a:lstStyle/>
          <a:p>
            <a:r>
              <a:rPr lang="en-US" sz="4000" b="0" dirty="0">
                <a:solidFill>
                  <a:schemeClr val="accent2"/>
                </a:solidFill>
                <a:latin typeface="+mj-lt"/>
                <a:ea typeface="+mj-ea"/>
              </a:rPr>
              <a:t>Identifying and addressing disparities</a:t>
            </a:r>
          </a:p>
        </p:txBody>
      </p:sp>
      <p:sp>
        <p:nvSpPr>
          <p:cNvPr id="23" name="Content Placeholder 6">
            <a:extLst>
              <a:ext uri="{FF2B5EF4-FFF2-40B4-BE49-F238E27FC236}">
                <a16:creationId xmlns:a16="http://schemas.microsoft.com/office/drawing/2014/main" id="{E3FA3A2A-9F52-8473-1667-899DB2E3C68A}"/>
              </a:ext>
            </a:extLst>
          </p:cNvPr>
          <p:cNvSpPr txBox="1">
            <a:spLocks/>
          </p:cNvSpPr>
          <p:nvPr/>
        </p:nvSpPr>
        <p:spPr>
          <a:xfrm>
            <a:off x="698924" y="1661654"/>
            <a:ext cx="3489921" cy="2011680"/>
          </a:xfrm>
          <a:prstGeom prst="rect">
            <a:avLst/>
          </a:prstGeom>
          <a:ln w="28575">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buClr>
                <a:schemeClr val="accent1"/>
              </a:buClr>
              <a:buSzPct val="100000"/>
            </a:pPr>
            <a:r>
              <a:rPr lang="en-US" sz="2000" dirty="0">
                <a:solidFill>
                  <a:schemeClr val="accent1"/>
                </a:solidFill>
                <a:latin typeface="Franklin Gothic Medium Cond" panose="020B0606030402020204" pitchFamily="34" charset="0"/>
              </a:rPr>
              <a:t>Data stratification</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C-section rates by race and ethnicity</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Mental health of LGBTQ+ youth and adolescents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Social isolation and mental health of older adults living in rural areas</a:t>
            </a:r>
          </a:p>
        </p:txBody>
      </p:sp>
      <p:sp>
        <p:nvSpPr>
          <p:cNvPr id="24" name="Content Placeholder 7">
            <a:extLst>
              <a:ext uri="{FF2B5EF4-FFF2-40B4-BE49-F238E27FC236}">
                <a16:creationId xmlns:a16="http://schemas.microsoft.com/office/drawing/2014/main" id="{043C38DC-9791-1890-BDDF-8F0195DC8402}"/>
              </a:ext>
            </a:extLst>
          </p:cNvPr>
          <p:cNvSpPr txBox="1">
            <a:spLocks/>
          </p:cNvSpPr>
          <p:nvPr/>
        </p:nvSpPr>
        <p:spPr>
          <a:xfrm>
            <a:off x="4354723" y="1661654"/>
            <a:ext cx="6602800" cy="2011680"/>
          </a:xfrm>
          <a:prstGeom prst="rect">
            <a:avLst/>
          </a:prstGeom>
          <a:ln w="28575">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00"/>
              </a:spcAft>
              <a:buClr>
                <a:schemeClr val="accent1"/>
              </a:buClr>
              <a:buSzPct val="100000"/>
            </a:pPr>
            <a:r>
              <a:rPr lang="en-US" sz="2000" dirty="0">
                <a:solidFill>
                  <a:schemeClr val="accent1"/>
                </a:solidFill>
                <a:latin typeface="Franklin Gothic Medium Cond" panose="020B0606030402020204" pitchFamily="34" charset="0"/>
              </a:rPr>
              <a:t>Findings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Black patients have higher c-section rates than patients in other racial groups. C-section rates are relatively similar across ethnic groups.</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LGBTQ+ youth and adolescents have worse mental health outcomes than their straight/heterosexual peers. </a:t>
            </a:r>
          </a:p>
          <a:p>
            <a:pPr marL="285750" indent="-285750">
              <a:lnSpc>
                <a:spcPct val="100000"/>
              </a:lnSpc>
              <a:spcBef>
                <a:spcPts val="0"/>
              </a:spcBef>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Rural older adults are more socially isolated and have worse mental health than older adults living in urban or suburban areas.</a:t>
            </a:r>
          </a:p>
        </p:txBody>
      </p:sp>
      <p:sp>
        <p:nvSpPr>
          <p:cNvPr id="28" name="Rectangle 27">
            <a:extLst>
              <a:ext uri="{FF2B5EF4-FFF2-40B4-BE49-F238E27FC236}">
                <a16:creationId xmlns:a16="http://schemas.microsoft.com/office/drawing/2014/main" id="{5EDE55F3-856A-BC41-2938-56C5515E2BBF}"/>
              </a:ext>
            </a:extLst>
          </p:cNvPr>
          <p:cNvSpPr/>
          <p:nvPr/>
        </p:nvSpPr>
        <p:spPr>
          <a:xfrm>
            <a:off x="698924" y="3895882"/>
            <a:ext cx="6759151" cy="1733808"/>
          </a:xfrm>
          <a:prstGeom prst="rect">
            <a:avLst/>
          </a:prstGeom>
          <a:ln w="38100">
            <a:noFill/>
          </a:ln>
        </p:spPr>
        <p:txBody>
          <a:bodyPr wrap="square">
            <a:spAutoFit/>
          </a:bodyPr>
          <a:lstStyle/>
          <a:p>
            <a:pPr lvl="0"/>
            <a:r>
              <a:rPr lang="en-US" sz="2000" dirty="0">
                <a:solidFill>
                  <a:schemeClr val="accent1"/>
                </a:solidFill>
                <a:latin typeface="Franklin Gothic Medium Cond" panose="020B0606030402020204" pitchFamily="34" charset="0"/>
              </a:rPr>
              <a:t>After identifying a disparity, discuss potential drivers and next steps:</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this disparity the result of clinician bias? </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it indicative of a larger structural inequity?</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this something we can address in the hospital? </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there an opportunity to engage patients in finding a solution?</a:t>
            </a:r>
          </a:p>
          <a:p>
            <a:pPr marL="285750" lvl="0" indent="-285750" defTabSz="914400">
              <a:spcAft>
                <a:spcPts val="200"/>
              </a:spcAft>
              <a:buClr>
                <a:schemeClr val="accent1"/>
              </a:buClr>
              <a:buSzPct val="100000"/>
              <a:buFont typeface="Arial" panose="020B0604020202020204" pitchFamily="34" charset="0"/>
              <a:buChar char="•"/>
            </a:pPr>
            <a:r>
              <a:rPr lang="en-US" sz="1600" dirty="0">
                <a:solidFill>
                  <a:srgbClr val="585858"/>
                </a:solidFill>
                <a:latin typeface="Franklin Gothic Book" panose="020B0503020102020204" pitchFamily="34" charset="0"/>
              </a:rPr>
              <a:t>Is there an opportunity to engage community partners? </a:t>
            </a:r>
          </a:p>
        </p:txBody>
      </p:sp>
      <p:sp>
        <p:nvSpPr>
          <p:cNvPr id="33" name="TextBox 32">
            <a:extLst>
              <a:ext uri="{FF2B5EF4-FFF2-40B4-BE49-F238E27FC236}">
                <a16:creationId xmlns:a16="http://schemas.microsoft.com/office/drawing/2014/main" id="{D04E469C-D62C-03E5-C384-763C92FA9CD6}"/>
              </a:ext>
            </a:extLst>
          </p:cNvPr>
          <p:cNvSpPr txBox="1"/>
          <p:nvPr/>
        </p:nvSpPr>
        <p:spPr>
          <a:xfrm>
            <a:off x="698924" y="1169465"/>
            <a:ext cx="6096000" cy="461665"/>
          </a:xfrm>
          <a:prstGeom prst="rect">
            <a:avLst/>
          </a:prstGeom>
          <a:noFill/>
        </p:spPr>
        <p:txBody>
          <a:bodyPr wrap="square">
            <a:spAutoFit/>
          </a:bodyPr>
          <a:lstStyle/>
          <a:p>
            <a:pPr lvl="0"/>
            <a:r>
              <a:rPr lang="en-US" sz="2400" dirty="0">
                <a:solidFill>
                  <a:schemeClr val="accent2"/>
                </a:solidFill>
                <a:latin typeface="Franklin Gothic Medium Cond" panose="020B0606030402020204" pitchFamily="34" charset="0"/>
              </a:rPr>
              <a:t>Our hospitals are working on the following projects:</a:t>
            </a:r>
          </a:p>
        </p:txBody>
      </p:sp>
    </p:spTree>
    <p:extLst>
      <p:ext uri="{BB962C8B-B14F-4D97-AF65-F5344CB8AC3E}">
        <p14:creationId xmlns:p14="http://schemas.microsoft.com/office/powerpoint/2010/main" val="105028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itle 1"/>
          <p:cNvSpPr>
            <a:spLocks noGrp="1"/>
          </p:cNvSpPr>
          <p:nvPr>
            <p:ph type="title"/>
          </p:nvPr>
        </p:nvSpPr>
        <p:spPr>
          <a:xfrm>
            <a:off x="482989" y="2361471"/>
            <a:ext cx="3084844" cy="1067529"/>
          </a:xfrm>
        </p:spPr>
        <p:txBody>
          <a:bodyPr vert="horz" lIns="91440" tIns="45720" rIns="91440" bIns="45720" rtlCol="0" anchor="b">
            <a:normAutofit fontScale="90000"/>
          </a:bodyPr>
          <a:lstStyle/>
          <a:p>
            <a:r>
              <a:rPr lang="en-US" sz="5400" b="0" dirty="0">
                <a:solidFill>
                  <a:srgbClr val="FFFFFF"/>
                </a:solidFill>
                <a:latin typeface="+mj-lt"/>
                <a:ea typeface="+mj-ea"/>
              </a:rPr>
              <a:t>Thank you!</a:t>
            </a:r>
          </a:p>
        </p:txBody>
      </p:sp>
      <p:sp>
        <p:nvSpPr>
          <p:cNvPr id="2" name="Title 1">
            <a:extLst>
              <a:ext uri="{FF2B5EF4-FFF2-40B4-BE49-F238E27FC236}">
                <a16:creationId xmlns:a16="http://schemas.microsoft.com/office/drawing/2014/main" id="{11817E63-0C44-30AC-5A31-44EB209C9166}"/>
              </a:ext>
            </a:extLst>
          </p:cNvPr>
          <p:cNvSpPr txBox="1">
            <a:spLocks/>
          </p:cNvSpPr>
          <p:nvPr/>
        </p:nvSpPr>
        <p:spPr>
          <a:xfrm>
            <a:off x="6288923" y="2532921"/>
            <a:ext cx="3765304" cy="3335519"/>
          </a:xfrm>
          <a:prstGeom prst="rect">
            <a:avLst/>
          </a:prstGeom>
        </p:spPr>
        <p:txBody>
          <a:bodyPr vert="horz" lIns="0" tIns="45720" rIns="0" bIns="45720" rtlCol="0" anchorCtr="0">
            <a:normAutofit/>
          </a:bodyPr>
          <a:lstStyle>
            <a:lvl1pPr algn="l" defTabSz="914400" rtl="0" eaLnBrk="1" latinLnBrk="0" hangingPunct="1">
              <a:lnSpc>
                <a:spcPct val="85000"/>
              </a:lnSpc>
              <a:spcBef>
                <a:spcPct val="0"/>
              </a:spcBef>
              <a:buNone/>
              <a:defRPr sz="3200" b="1" kern="1200" spc="-50" baseline="0">
                <a:solidFill>
                  <a:srgbClr val="33BCE0"/>
                </a:solidFill>
                <a:latin typeface="+mn-lt"/>
                <a:ea typeface="Fira Sans Medium" panose="020B0603050000020004" pitchFamily="34" charset="0"/>
                <a:cs typeface="+mj-cs"/>
              </a:defRPr>
            </a:lvl1pPr>
          </a:lstStyle>
          <a:p>
            <a:pPr>
              <a:lnSpc>
                <a:spcPct val="90000"/>
              </a:lnSpc>
              <a:spcAft>
                <a:spcPts val="200"/>
              </a:spcAft>
              <a:buClr>
                <a:schemeClr val="accent1"/>
              </a:buClr>
              <a:buSzPct val="100000"/>
              <a:buFont typeface="Calibri" panose="020F0502020204030204" pitchFamily="34" charset="0"/>
            </a:pPr>
            <a:r>
              <a:rPr lang="en-US" sz="2800" b="0" dirty="0">
                <a:solidFill>
                  <a:srgbClr val="5F5F5F"/>
                </a:solidFill>
                <a:latin typeface="Franklin Gothic Medium Cond" panose="020B0606030402020204" pitchFamily="34" charset="0"/>
                <a:ea typeface="+mn-ea"/>
                <a:cs typeface="+mn-cs"/>
              </a:rPr>
              <a:t>Morgan Black, MPA</a:t>
            </a:r>
          </a:p>
          <a:p>
            <a:pPr>
              <a:lnSpc>
                <a:spcPct val="90000"/>
              </a:lnSpc>
              <a:spcAft>
                <a:spcPts val="200"/>
              </a:spcAft>
              <a:buClr>
                <a:schemeClr val="accent1"/>
              </a:buClr>
              <a:buSzPct val="100000"/>
              <a:buFont typeface="Calibri" panose="020F0502020204030204" pitchFamily="34" charset="0"/>
            </a:pPr>
            <a:r>
              <a:rPr lang="en-US" sz="2400" b="0" dirty="0">
                <a:solidFill>
                  <a:srgbClr val="5F5F5F"/>
                </a:solidFill>
                <a:latin typeface="Franklin Gothic Book" panose="020B0503020102020204" pitchFamily="34" charset="0"/>
                <a:ea typeface="+mn-ea"/>
                <a:cs typeface="+mn-cs"/>
              </a:rPr>
              <a:t>Email:</a:t>
            </a:r>
            <a:r>
              <a:rPr lang="en-US" sz="2400" b="0" dirty="0">
                <a:solidFill>
                  <a:srgbClr val="5F5F5F"/>
                </a:solidFill>
                <a:latin typeface="Franklin Gothic Medium Cond" panose="020B0606030402020204" pitchFamily="34" charset="0"/>
                <a:ea typeface="+mn-ea"/>
                <a:cs typeface="+mn-cs"/>
              </a:rPr>
              <a:t> </a:t>
            </a:r>
            <a:r>
              <a:rPr lang="en-US" sz="2000" b="0" dirty="0">
                <a:solidFill>
                  <a:srgbClr val="FFFFFF"/>
                </a:solidFill>
                <a:latin typeface="Franklin Gothic Book" panose="020B0503020102020204" pitchFamily="34" charset="0"/>
                <a:ea typeface="+mn-ea"/>
                <a:cs typeface="+mn-cs"/>
                <a:hlinkClick r:id="rId3"/>
              </a:rPr>
              <a:t>mblack@hanys.org</a:t>
            </a:r>
            <a:endParaRPr lang="en-US" sz="2400" b="0" dirty="0">
              <a:solidFill>
                <a:srgbClr val="FFFFFF"/>
              </a:solidFill>
              <a:latin typeface="Franklin Gothic Book" panose="020B0503020102020204" pitchFamily="34" charset="0"/>
              <a:ea typeface="+mn-ea"/>
              <a:cs typeface="+mn-cs"/>
            </a:endParaRPr>
          </a:p>
        </p:txBody>
      </p:sp>
      <p:sp>
        <p:nvSpPr>
          <p:cNvPr id="50" name="Rectangle 4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Graphic 19" descr="Envelope">
            <a:extLst>
              <a:ext uri="{FF2B5EF4-FFF2-40B4-BE49-F238E27FC236}">
                <a16:creationId xmlns:a16="http://schemas.microsoft.com/office/drawing/2014/main" id="{C32534A0-88A7-DA40-3210-7B7011EC5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7051" y="2419564"/>
            <a:ext cx="1078584" cy="1078584"/>
          </a:xfrm>
          <a:prstGeom prst="rect">
            <a:avLst/>
          </a:prstGeom>
        </p:spPr>
      </p:pic>
    </p:spTree>
    <p:extLst>
      <p:ext uri="{BB962C8B-B14F-4D97-AF65-F5344CB8AC3E}">
        <p14:creationId xmlns:p14="http://schemas.microsoft.com/office/powerpoint/2010/main" val="3429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3046-5BB1-0FDB-68C8-2A761B322A51}"/>
              </a:ext>
            </a:extLst>
          </p:cNvPr>
          <p:cNvSpPr>
            <a:spLocks noGrp="1"/>
          </p:cNvSpPr>
          <p:nvPr>
            <p:ph type="title"/>
          </p:nvPr>
        </p:nvSpPr>
        <p:spPr>
          <a:xfrm>
            <a:off x="1097280" y="286603"/>
            <a:ext cx="10058400" cy="923361"/>
          </a:xfrm>
        </p:spPr>
        <p:txBody>
          <a:bodyPr/>
          <a:lstStyle/>
          <a:p>
            <a:r>
              <a:rPr lang="en-US" dirty="0">
                <a:solidFill>
                  <a:schemeClr val="accent2"/>
                </a:solidFill>
              </a:rPr>
              <a:t>Definitions</a:t>
            </a:r>
          </a:p>
        </p:txBody>
      </p:sp>
      <p:sp>
        <p:nvSpPr>
          <p:cNvPr id="3" name="Content Placeholder 2">
            <a:extLst>
              <a:ext uri="{FF2B5EF4-FFF2-40B4-BE49-F238E27FC236}">
                <a16:creationId xmlns:a16="http://schemas.microsoft.com/office/drawing/2014/main" id="{B98A6560-F8F6-BBB9-A95C-181EBD29C23D}"/>
              </a:ext>
            </a:extLst>
          </p:cNvPr>
          <p:cNvSpPr>
            <a:spLocks noGrp="1"/>
          </p:cNvSpPr>
          <p:nvPr>
            <p:ph idx="1"/>
          </p:nvPr>
        </p:nvSpPr>
        <p:spPr>
          <a:xfrm>
            <a:off x="901468" y="1209964"/>
            <a:ext cx="10385368" cy="4576003"/>
          </a:xfrm>
          <a:solidFill>
            <a:schemeClr val="bg1"/>
          </a:solidFill>
        </p:spPr>
        <p:txBody>
          <a:bodyPr>
            <a:noAutofit/>
          </a:bodyPr>
          <a:lstStyle/>
          <a:p>
            <a:pPr marL="578358" lvl="1" indent="-285750">
              <a:lnSpc>
                <a:spcPct val="130000"/>
              </a:lnSpc>
              <a:spcBef>
                <a:spcPts val="1200"/>
              </a:spcBef>
              <a:spcAft>
                <a:spcPts val="0"/>
              </a:spcAft>
              <a:buFont typeface="Arial" panose="020B0604020202020204" pitchFamily="34" charset="0"/>
              <a:buChar char="•"/>
            </a:pPr>
            <a:r>
              <a:rPr lang="en-US" b="1" dirty="0" err="1">
                <a:solidFill>
                  <a:schemeClr val="accent2"/>
                </a:solidFill>
                <a:latin typeface="Franklin Gothic Book" panose="020B0503020102020204" pitchFamily="34" charset="0"/>
              </a:rPr>
              <a:t>REaL</a:t>
            </a:r>
            <a:r>
              <a:rPr lang="en-US" b="1" dirty="0">
                <a:solidFill>
                  <a:schemeClr val="accent2"/>
                </a:solidFill>
                <a:latin typeface="Franklin Gothic Book" panose="020B0503020102020204" pitchFamily="34" charset="0"/>
              </a:rPr>
              <a:t>:</a:t>
            </a:r>
            <a:r>
              <a:rPr lang="en-US" dirty="0">
                <a:solidFill>
                  <a:srgbClr val="585858"/>
                </a:solidFill>
                <a:latin typeface="Franklin Gothic Book" panose="020B0503020102020204" pitchFamily="34" charset="0"/>
              </a:rPr>
              <a:t> race, ethnicity and language.</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SOGI:</a:t>
            </a:r>
            <a:r>
              <a:rPr lang="en-US" dirty="0">
                <a:solidFill>
                  <a:srgbClr val="585858"/>
                </a:solidFill>
                <a:latin typeface="Franklin Gothic Book" panose="020B0503020102020204" pitchFamily="34" charset="0"/>
              </a:rPr>
              <a:t> sexual orientation and gender identity.</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Healthcare disparities </a:t>
            </a:r>
            <a:r>
              <a:rPr lang="en-US" dirty="0">
                <a:solidFill>
                  <a:srgbClr val="585858"/>
                </a:solidFill>
                <a:latin typeface="Franklin Gothic Book" panose="020B0503020102020204" pitchFamily="34" charset="0"/>
              </a:rPr>
              <a:t>are preventable differences between population groups defined by sociodemographic characteristics, such as race, ethnicity, primary language, sexual orientation, and gender identity. Disparities manifest as differences in life expectancy, mortality, disease and disability. In the hospital, we can identify disparities by looking for preventable differences in health outcomes and patient experience data.</a:t>
            </a:r>
          </a:p>
          <a:p>
            <a:pPr marL="578358" lvl="1" indent="-285750">
              <a:lnSpc>
                <a:spcPct val="130000"/>
              </a:lnSpc>
              <a:spcBef>
                <a:spcPts val="1200"/>
              </a:spcBef>
              <a:spcAft>
                <a:spcPts val="0"/>
              </a:spcAft>
              <a:buFont typeface="Arial" panose="020B0604020202020204" pitchFamily="34" charset="0"/>
              <a:buChar char="•"/>
            </a:pPr>
            <a:r>
              <a:rPr lang="en-US" b="1" dirty="0">
                <a:solidFill>
                  <a:schemeClr val="accent2"/>
                </a:solidFill>
                <a:latin typeface="Franklin Gothic Book" panose="020B0503020102020204" pitchFamily="34" charset="0"/>
              </a:rPr>
              <a:t>Data stratification </a:t>
            </a:r>
            <a:r>
              <a:rPr lang="en-US" dirty="0">
                <a:solidFill>
                  <a:srgbClr val="585858"/>
                </a:solidFill>
                <a:latin typeface="Franklin Gothic Book" panose="020B0503020102020204" pitchFamily="34" charset="0"/>
              </a:rPr>
              <a:t>is the process of separating data into distinct or non-overlapping groups. Comparing quality outcomes, such as readmissions or patient experience, across sociodemographic groups, reveals disparities.</a:t>
            </a:r>
          </a:p>
        </p:txBody>
      </p:sp>
    </p:spTree>
    <p:extLst>
      <p:ext uri="{BB962C8B-B14F-4D97-AF65-F5344CB8AC3E}">
        <p14:creationId xmlns:p14="http://schemas.microsoft.com/office/powerpoint/2010/main" val="217952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492370" y="605896"/>
            <a:ext cx="3084844" cy="5646208"/>
          </a:xfrm>
        </p:spPr>
        <p:txBody>
          <a:bodyPr anchor="ctr">
            <a:normAutofit/>
          </a:bodyPr>
          <a:lstStyle/>
          <a:p>
            <a:pPr>
              <a:spcBef>
                <a:spcPts val="600"/>
              </a:spcBef>
            </a:pPr>
            <a:r>
              <a:rPr lang="en-US" sz="4400" dirty="0">
                <a:solidFill>
                  <a:srgbClr val="FFFFFF"/>
                </a:solidFill>
              </a:rPr>
              <a:t>Why collect </a:t>
            </a:r>
            <a:r>
              <a:rPr lang="en-US" sz="4400" dirty="0" err="1">
                <a:solidFill>
                  <a:srgbClr val="FFFFFF"/>
                </a:solidFill>
              </a:rPr>
              <a:t>REaL</a:t>
            </a:r>
            <a:r>
              <a:rPr lang="en-US" sz="4400" dirty="0">
                <a:solidFill>
                  <a:srgbClr val="FFFFFF"/>
                </a:solidFill>
              </a:rPr>
              <a:t> and SOGI data?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4513664" y="605896"/>
            <a:ext cx="6736227" cy="5646208"/>
          </a:xfrm>
        </p:spPr>
        <p:txBody>
          <a:bodyPr anchor="ctr">
            <a:normAutofit/>
          </a:bodyPr>
          <a:lstStyle/>
          <a:p>
            <a:pPr marL="285750" indent="-285750">
              <a:buFont typeface="Arial" panose="020B0604020202020204" pitchFamily="34" charset="0"/>
              <a:buChar char="•"/>
            </a:pPr>
            <a:r>
              <a:rPr lang="en-US" dirty="0">
                <a:latin typeface="Franklin Gothic Book" panose="020B0503020102020204" pitchFamily="34" charset="0"/>
              </a:rPr>
              <a:t>We want to remove barriers to optimal health. </a:t>
            </a:r>
          </a:p>
          <a:p>
            <a:pPr marL="285750" indent="-285750">
              <a:buFont typeface="Arial" panose="020B0604020202020204" pitchFamily="34" charset="0"/>
              <a:buChar char="•"/>
            </a:pPr>
            <a:r>
              <a:rPr lang="en-US" dirty="0">
                <a:latin typeface="Franklin Gothic Book" panose="020B0503020102020204" pitchFamily="34" charset="0"/>
              </a:rPr>
              <a:t>Collecting patient demographic data helps us: </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Understand who our patients are,</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Identify disparities and the drivers of these disparities,</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Connect with community organizations that work on similar issues,</a:t>
            </a:r>
          </a:p>
          <a:p>
            <a:pPr marL="578358" lvl="1" indent="-285750">
              <a:spcBef>
                <a:spcPts val="1200"/>
              </a:spcBef>
              <a:buFont typeface="Arial" panose="020B0604020202020204" pitchFamily="34" charset="0"/>
              <a:buChar char="•"/>
            </a:pPr>
            <a:r>
              <a:rPr lang="en-US" sz="2000" dirty="0">
                <a:latin typeface="Franklin Gothic Book" panose="020B0503020102020204" pitchFamily="34" charset="0"/>
              </a:rPr>
              <a:t>Tailor interventions to best meet our patients’ needs.</a:t>
            </a:r>
          </a:p>
          <a:p>
            <a:pPr marL="285750" indent="-285750">
              <a:buFont typeface="Arial" panose="020B0604020202020204" pitchFamily="34" charset="0"/>
              <a:buChar char="•"/>
            </a:pPr>
            <a:r>
              <a:rPr lang="en-US" dirty="0">
                <a:latin typeface="Franklin Gothic Book" panose="020B0503020102020204" pitchFamily="34" charset="0"/>
              </a:rPr>
              <a:t>To understand our whole patient population, we need to </a:t>
            </a:r>
            <a:br>
              <a:rPr lang="en-US" dirty="0">
                <a:latin typeface="Franklin Gothic Book" panose="020B0503020102020204" pitchFamily="34" charset="0"/>
              </a:rPr>
            </a:br>
            <a:r>
              <a:rPr lang="en-US" b="1" u="sng" dirty="0">
                <a:solidFill>
                  <a:schemeClr val="accent2"/>
                </a:solidFill>
                <a:latin typeface="Franklin Gothic Book" panose="020B0503020102020204" pitchFamily="34" charset="0"/>
              </a:rPr>
              <a:t>ask every patient</a:t>
            </a:r>
            <a:r>
              <a:rPr lang="en-US" b="1" dirty="0">
                <a:solidFill>
                  <a:schemeClr val="accent2"/>
                </a:solidFill>
                <a:latin typeface="Franklin Gothic Book" panose="020B0503020102020204" pitchFamily="34" charset="0"/>
              </a:rPr>
              <a:t> </a:t>
            </a:r>
            <a:r>
              <a:rPr lang="en-US" dirty="0">
                <a:latin typeface="Franklin Gothic Book" panose="020B0503020102020204" pitchFamily="34" charset="0"/>
              </a:rPr>
              <a:t>about their race, ethnicity, language, sexual orientation, and gender identity.</a:t>
            </a:r>
          </a:p>
        </p:txBody>
      </p:sp>
    </p:spTree>
    <p:extLst>
      <p:ext uri="{BB962C8B-B14F-4D97-AF65-F5344CB8AC3E}">
        <p14:creationId xmlns:p14="http://schemas.microsoft.com/office/powerpoint/2010/main" val="429023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789709" y="566748"/>
            <a:ext cx="10058400" cy="574586"/>
          </a:xfrm>
          <a:solidFill>
            <a:schemeClr val="bg1"/>
          </a:solidFill>
        </p:spPr>
        <p:txBody>
          <a:bodyPr>
            <a:noAutofit/>
          </a:bodyPr>
          <a:lstStyle/>
          <a:p>
            <a:r>
              <a:rPr lang="en-US" sz="4000" dirty="0">
                <a:solidFill>
                  <a:schemeClr val="accent2"/>
                </a:solidFill>
              </a:rPr>
              <a:t>Engage leadership</a:t>
            </a:r>
          </a:p>
        </p:txBody>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909781" y="1178278"/>
            <a:ext cx="10843490" cy="4023360"/>
          </a:xfrm>
          <a:solidFill>
            <a:schemeClr val="bg1"/>
          </a:solidFill>
        </p:spPr>
        <p:txBody>
          <a:bodyPr>
            <a:normAutofit/>
          </a:bodyPr>
          <a:lstStyle/>
          <a:p>
            <a:pPr marL="0" indent="0">
              <a:lnSpc>
                <a:spcPct val="130000"/>
              </a:lnSpc>
              <a:buClr>
                <a:schemeClr val="tx2"/>
              </a:buClr>
              <a:buNone/>
            </a:pPr>
            <a:r>
              <a:rPr lang="en-US" dirty="0">
                <a:solidFill>
                  <a:srgbClr val="585858"/>
                </a:solidFill>
                <a:latin typeface="Franklin Gothic Book" panose="020B0503020102020204" pitchFamily="34" charset="0"/>
              </a:rPr>
              <a:t>Leadership may be eager to get started analyzing the data to identify disparities. </a:t>
            </a:r>
          </a:p>
          <a:p>
            <a:pPr marL="0" indent="0">
              <a:lnSpc>
                <a:spcPct val="130000"/>
              </a:lnSpc>
              <a:spcBef>
                <a:spcPts val="600"/>
              </a:spcBef>
              <a:buClr>
                <a:schemeClr val="tx2"/>
              </a:buClr>
              <a:buNone/>
            </a:pPr>
            <a:r>
              <a:rPr lang="en-US" dirty="0">
                <a:solidFill>
                  <a:srgbClr val="585858"/>
                </a:solidFill>
                <a:latin typeface="Franklin Gothic Book" panose="020B0503020102020204" pitchFamily="34" charset="0"/>
              </a:rPr>
              <a:t>Ask these questions </a:t>
            </a:r>
            <a:r>
              <a:rPr lang="en-US" u="sng" dirty="0">
                <a:solidFill>
                  <a:srgbClr val="585858"/>
                </a:solidFill>
                <a:latin typeface="Franklin Gothic Book" panose="020B0503020102020204" pitchFamily="34" charset="0"/>
              </a:rPr>
              <a:t>before</a:t>
            </a:r>
            <a:r>
              <a:rPr lang="en-US" dirty="0">
                <a:solidFill>
                  <a:srgbClr val="585858"/>
                </a:solidFill>
                <a:latin typeface="Franklin Gothic Book" panose="020B0503020102020204" pitchFamily="34" charset="0"/>
              </a:rPr>
              <a:t> stratifying outcomes data by </a:t>
            </a:r>
            <a:r>
              <a:rPr lang="en-US" dirty="0" err="1">
                <a:solidFill>
                  <a:srgbClr val="585858"/>
                </a:solidFill>
                <a:latin typeface="Franklin Gothic Book" panose="020B0503020102020204" pitchFamily="34" charset="0"/>
              </a:rPr>
              <a:t>REaL</a:t>
            </a:r>
            <a:r>
              <a:rPr lang="en-US" dirty="0">
                <a:solidFill>
                  <a:srgbClr val="585858"/>
                </a:solidFill>
                <a:latin typeface="Franklin Gothic Book" panose="020B0503020102020204" pitchFamily="34" charset="0"/>
              </a:rPr>
              <a:t> and SOGI:</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Who in leadership is accountable for the accurate, complete collection of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Which data elements do we collect? Are they standardized across the organization?</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Which roles are responsible for the collection and documentation of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Where does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 live in the patient’s chart? Who can access it?</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How do we measure whether patients’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data is accurate and complete?</a:t>
            </a:r>
          </a:p>
          <a:p>
            <a:pPr marL="578358" lvl="1" indent="-285750">
              <a:lnSpc>
                <a:spcPct val="130000"/>
              </a:lnSpc>
              <a:buFont typeface="Arial" panose="020B0604020202020204" pitchFamily="34" charset="0"/>
              <a:buChar char="•"/>
            </a:pPr>
            <a:r>
              <a:rPr lang="en-US" sz="2000" dirty="0">
                <a:solidFill>
                  <a:srgbClr val="585858"/>
                </a:solidFill>
                <a:latin typeface="Franklin Gothic Book" panose="020B0503020102020204" pitchFamily="34" charset="0"/>
              </a:rPr>
              <a:t>How do we measure improvement?</a:t>
            </a:r>
          </a:p>
          <a:p>
            <a:pPr marL="578358" lvl="1" indent="-285750">
              <a:lnSpc>
                <a:spcPct val="130000"/>
              </a:lnSpc>
              <a:buClr>
                <a:schemeClr val="tx2"/>
              </a:buClr>
              <a:buFont typeface="Arial" panose="020B0604020202020204" pitchFamily="34" charset="0"/>
              <a:buChar char="•"/>
            </a:pPr>
            <a:endParaRPr lang="en-US" dirty="0">
              <a:solidFill>
                <a:srgbClr val="585858"/>
              </a:solidFill>
              <a:latin typeface="Franklin Gothic Book" panose="020B0503020102020204" pitchFamily="34" charset="0"/>
            </a:endParaRPr>
          </a:p>
        </p:txBody>
      </p:sp>
      <p:graphicFrame>
        <p:nvGraphicFramePr>
          <p:cNvPr id="11" name="Diagram 10">
            <a:extLst>
              <a:ext uri="{FF2B5EF4-FFF2-40B4-BE49-F238E27FC236}">
                <a16:creationId xmlns:a16="http://schemas.microsoft.com/office/drawing/2014/main" id="{6E66910D-3CBC-2BC9-4A31-75241D06988C}"/>
              </a:ext>
            </a:extLst>
          </p:cNvPr>
          <p:cNvGraphicFramePr/>
          <p:nvPr>
            <p:extLst>
              <p:ext uri="{D42A27DB-BD31-4B8C-83A1-F6EECF244321}">
                <p14:modId xmlns:p14="http://schemas.microsoft.com/office/powerpoint/2010/main" val="3165290487"/>
              </p:ext>
            </p:extLst>
          </p:nvPr>
        </p:nvGraphicFramePr>
        <p:xfrm>
          <a:off x="674254" y="4824309"/>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99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957F-AB2C-3FC9-BA04-2F9E6EB3D01B}"/>
              </a:ext>
            </a:extLst>
          </p:cNvPr>
          <p:cNvSpPr>
            <a:spLocks noGrp="1"/>
          </p:cNvSpPr>
          <p:nvPr>
            <p:ph type="title"/>
          </p:nvPr>
        </p:nvSpPr>
        <p:spPr>
          <a:xfrm>
            <a:off x="789709" y="603692"/>
            <a:ext cx="10058400" cy="1052670"/>
          </a:xfrm>
          <a:solidFill>
            <a:schemeClr val="bg1"/>
          </a:solidFill>
        </p:spPr>
        <p:txBody>
          <a:bodyPr>
            <a:noAutofit/>
          </a:bodyPr>
          <a:lstStyle/>
          <a:p>
            <a:r>
              <a:rPr lang="en-US" sz="4000" dirty="0">
                <a:solidFill>
                  <a:schemeClr val="accent2"/>
                </a:solidFill>
              </a:rPr>
              <a:t>Develop a standardized workflow</a:t>
            </a:r>
            <a:br>
              <a:rPr lang="en-US" sz="4000" dirty="0">
                <a:solidFill>
                  <a:schemeClr val="accent2"/>
                </a:solidFill>
              </a:rPr>
            </a:br>
            <a:endParaRPr lang="en-US" sz="4000" dirty="0">
              <a:solidFill>
                <a:schemeClr val="accent2"/>
              </a:solidFill>
            </a:endParaRPr>
          </a:p>
        </p:txBody>
      </p:sp>
      <p:sp>
        <p:nvSpPr>
          <p:cNvPr id="3" name="Content Placeholder 2">
            <a:extLst>
              <a:ext uri="{FF2B5EF4-FFF2-40B4-BE49-F238E27FC236}">
                <a16:creationId xmlns:a16="http://schemas.microsoft.com/office/drawing/2014/main" id="{3D0EF66C-895E-DD70-1DF9-EDCC917B8ADE}"/>
              </a:ext>
            </a:extLst>
          </p:cNvPr>
          <p:cNvSpPr>
            <a:spLocks noGrp="1"/>
          </p:cNvSpPr>
          <p:nvPr>
            <p:ph idx="1"/>
          </p:nvPr>
        </p:nvSpPr>
        <p:spPr>
          <a:xfrm>
            <a:off x="577272" y="1233060"/>
            <a:ext cx="7150716" cy="4023360"/>
          </a:xfrm>
          <a:solidFill>
            <a:schemeClr val="bg1"/>
          </a:solidFill>
        </p:spPr>
        <p:txBody>
          <a:bodyPr>
            <a:normAutofit/>
          </a:bodyPr>
          <a:lstStyle/>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Develop a standardized list of data elements to be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collected in all locations, departments, and care settings.</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Determine order of questions in the EHR.</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Enable users to select multiple options for race.</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Map the patient journey and identify each patient-staff</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interaction.</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Using the patient journey map, identify which staff</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member should be responsible for collecting data.</a:t>
            </a:r>
          </a:p>
        </p:txBody>
      </p:sp>
      <p:graphicFrame>
        <p:nvGraphicFramePr>
          <p:cNvPr id="11" name="Diagram 10">
            <a:extLst>
              <a:ext uri="{FF2B5EF4-FFF2-40B4-BE49-F238E27FC236}">
                <a16:creationId xmlns:a16="http://schemas.microsoft.com/office/drawing/2014/main" id="{6E66910D-3CBC-2BC9-4A31-75241D06988C}"/>
              </a:ext>
            </a:extLst>
          </p:cNvPr>
          <p:cNvGraphicFramePr/>
          <p:nvPr>
            <p:extLst>
              <p:ext uri="{D42A27DB-BD31-4B8C-83A1-F6EECF244321}">
                <p14:modId xmlns:p14="http://schemas.microsoft.com/office/powerpoint/2010/main" val="3794012347"/>
              </p:ext>
            </p:extLst>
          </p:nvPr>
        </p:nvGraphicFramePr>
        <p:xfrm>
          <a:off x="674254" y="4879728"/>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4E931BA-AE79-465B-A9F7-F2DFAC7AC3CD}"/>
              </a:ext>
            </a:extLst>
          </p:cNvPr>
          <p:cNvPicPr>
            <a:picLocks noChangeAspect="1"/>
          </p:cNvPicPr>
          <p:nvPr/>
        </p:nvPicPr>
        <p:blipFill rotWithShape="1">
          <a:blip r:embed="rId8"/>
          <a:srcRect t="-1" b="1457"/>
          <a:stretch/>
        </p:blipFill>
        <p:spPr>
          <a:xfrm>
            <a:off x="7727988" y="2755838"/>
            <a:ext cx="3789756" cy="1605867"/>
          </a:xfrm>
          <a:prstGeom prst="rect">
            <a:avLst/>
          </a:prstGeom>
        </p:spPr>
      </p:pic>
      <p:pic>
        <p:nvPicPr>
          <p:cNvPr id="5" name="Picture 4">
            <a:extLst>
              <a:ext uri="{FF2B5EF4-FFF2-40B4-BE49-F238E27FC236}">
                <a16:creationId xmlns:a16="http://schemas.microsoft.com/office/drawing/2014/main" id="{7E67E1C0-A8C1-196C-93DA-D0A9B19AC1D2}"/>
              </a:ext>
            </a:extLst>
          </p:cNvPr>
          <p:cNvPicPr>
            <a:picLocks noChangeAspect="1"/>
          </p:cNvPicPr>
          <p:nvPr/>
        </p:nvPicPr>
        <p:blipFill rotWithShape="1">
          <a:blip r:embed="rId9"/>
          <a:srcRect/>
          <a:stretch/>
        </p:blipFill>
        <p:spPr>
          <a:xfrm>
            <a:off x="7727988" y="1359296"/>
            <a:ext cx="3789757" cy="1222194"/>
          </a:xfrm>
          <a:prstGeom prst="rect">
            <a:avLst/>
          </a:prstGeom>
        </p:spPr>
      </p:pic>
      <p:sp>
        <p:nvSpPr>
          <p:cNvPr id="8" name="TextBox 7">
            <a:extLst>
              <a:ext uri="{FF2B5EF4-FFF2-40B4-BE49-F238E27FC236}">
                <a16:creationId xmlns:a16="http://schemas.microsoft.com/office/drawing/2014/main" id="{BFF817FC-3E4D-85A2-CAFA-B99DB4FE4898}"/>
              </a:ext>
            </a:extLst>
          </p:cNvPr>
          <p:cNvSpPr txBox="1"/>
          <p:nvPr/>
        </p:nvSpPr>
        <p:spPr>
          <a:xfrm>
            <a:off x="7611186" y="1233060"/>
            <a:ext cx="4023360" cy="3291840"/>
          </a:xfrm>
          <a:prstGeom prst="rect">
            <a:avLst/>
          </a:prstGeom>
          <a:noFill/>
          <a:ln w="19050">
            <a:solidFill>
              <a:schemeClr val="bg2"/>
            </a:solidFill>
          </a:ln>
        </p:spPr>
        <p:txBody>
          <a:bodyPr wrap="square" rtlCol="0">
            <a:spAutoFit/>
          </a:bodyPr>
          <a:lstStyle/>
          <a:p>
            <a:endParaRPr lang="en-US" dirty="0"/>
          </a:p>
        </p:txBody>
      </p:sp>
    </p:spTree>
    <p:extLst>
      <p:ext uri="{BB962C8B-B14F-4D97-AF65-F5344CB8AC3E}">
        <p14:creationId xmlns:p14="http://schemas.microsoft.com/office/powerpoint/2010/main" val="264960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6657-C23A-8399-3518-B3F90B40BB94}"/>
              </a:ext>
            </a:extLst>
          </p:cNvPr>
          <p:cNvSpPr>
            <a:spLocks noGrp="1"/>
          </p:cNvSpPr>
          <p:nvPr>
            <p:ph type="title"/>
          </p:nvPr>
        </p:nvSpPr>
        <p:spPr>
          <a:xfrm>
            <a:off x="783248" y="398410"/>
            <a:ext cx="10058400" cy="738328"/>
          </a:xfrm>
          <a:solidFill>
            <a:schemeClr val="bg1"/>
          </a:solidFill>
        </p:spPr>
        <p:txBody>
          <a:bodyPr vert="horz" lIns="91440" tIns="45720" rIns="91440" bIns="45720" rtlCol="0" anchor="b">
            <a:normAutofit/>
          </a:bodyPr>
          <a:lstStyle/>
          <a:p>
            <a:r>
              <a:rPr lang="en-US" sz="4000" dirty="0" err="1">
                <a:solidFill>
                  <a:schemeClr val="accent2"/>
                </a:solidFill>
              </a:rPr>
              <a:t>REaL</a:t>
            </a:r>
            <a:r>
              <a:rPr lang="en-US" sz="4000" dirty="0">
                <a:solidFill>
                  <a:schemeClr val="accent2"/>
                </a:solidFill>
              </a:rPr>
              <a:t> data workflow</a:t>
            </a:r>
          </a:p>
        </p:txBody>
      </p:sp>
      <p:sp>
        <p:nvSpPr>
          <p:cNvPr id="3" name="Content Placeholder 2">
            <a:extLst>
              <a:ext uri="{FF2B5EF4-FFF2-40B4-BE49-F238E27FC236}">
                <a16:creationId xmlns:a16="http://schemas.microsoft.com/office/drawing/2014/main" id="{65CB30A0-8983-5448-A70A-D5AE174170A1}"/>
              </a:ext>
            </a:extLst>
          </p:cNvPr>
          <p:cNvSpPr>
            <a:spLocks noGrp="1"/>
          </p:cNvSpPr>
          <p:nvPr>
            <p:ph idx="1"/>
          </p:nvPr>
        </p:nvSpPr>
        <p:spPr>
          <a:xfrm>
            <a:off x="581891" y="1228740"/>
            <a:ext cx="10982036" cy="4516277"/>
          </a:xfrm>
          <a:solidFill>
            <a:schemeClr val="bg1"/>
          </a:solidFill>
        </p:spPr>
        <p:txBody>
          <a:bodyPr>
            <a:normAutofit/>
          </a:bodyPr>
          <a:lstStyle/>
          <a:p>
            <a:pPr marL="292608" lvl="1" indent="0">
              <a:lnSpc>
                <a:spcPct val="100000"/>
              </a:lnSpc>
              <a:buClr>
                <a:schemeClr val="tx2"/>
              </a:buClr>
              <a:buNone/>
            </a:pPr>
            <a:r>
              <a:rPr lang="en-US" sz="2000" b="1" dirty="0">
                <a:solidFill>
                  <a:schemeClr val="accent2"/>
                </a:solidFill>
                <a:latin typeface="Franklin Gothic Book" panose="020B0503020102020204" pitchFamily="34" charset="0"/>
              </a:rPr>
              <a:t>Collect </a:t>
            </a:r>
            <a:r>
              <a:rPr lang="en-US" sz="2000" b="1" dirty="0" err="1">
                <a:solidFill>
                  <a:schemeClr val="accent2"/>
                </a:solidFill>
                <a:latin typeface="Franklin Gothic Book" panose="020B0503020102020204" pitchFamily="34" charset="0"/>
              </a:rPr>
              <a:t>REaL</a:t>
            </a:r>
            <a:r>
              <a:rPr lang="en-US" sz="2000" b="1" dirty="0">
                <a:solidFill>
                  <a:schemeClr val="accent2"/>
                </a:solidFill>
                <a:latin typeface="Franklin Gothic Book" panose="020B0503020102020204" pitchFamily="34" charset="0"/>
              </a:rPr>
              <a:t> data at the initial visit during registration and update annually.</a:t>
            </a:r>
          </a:p>
          <a:p>
            <a:pPr marL="292608" lvl="1" indent="0">
              <a:lnSpc>
                <a:spcPct val="100000"/>
              </a:lnSpc>
              <a:buClr>
                <a:schemeClr val="tx2"/>
              </a:buClr>
              <a:buNone/>
            </a:pPr>
            <a:r>
              <a:rPr lang="en-US" sz="2000" dirty="0">
                <a:solidFill>
                  <a:srgbClr val="585858"/>
                </a:solidFill>
                <a:latin typeface="Franklin Gothic Book" panose="020B0503020102020204" pitchFamily="34" charset="0"/>
              </a:rPr>
              <a:t>Recommended question:</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To provide our patients with the highest quality of care, we are asking all patients about their race, ethnicity and preferred language. </a:t>
            </a:r>
            <a:r>
              <a:rPr lang="en-US" sz="2000" b="1" dirty="0">
                <a:solidFill>
                  <a:schemeClr val="accent2"/>
                </a:solidFill>
                <a:latin typeface="Franklin Gothic Book" panose="020B0503020102020204" pitchFamily="34" charset="0"/>
              </a:rPr>
              <a:t>How would you like your race and ethnicity recorded in our system? What is your preferred language?</a:t>
            </a:r>
          </a:p>
          <a:p>
            <a:pPr marL="292608" lvl="1" indent="0">
              <a:lnSpc>
                <a:spcPct val="100000"/>
              </a:lnSpc>
              <a:buClr>
                <a:schemeClr val="tx2"/>
              </a:buClr>
              <a:buNone/>
            </a:pPr>
            <a:endParaRPr lang="en-US" sz="300" dirty="0">
              <a:solidFill>
                <a:srgbClr val="585858"/>
              </a:solidFill>
              <a:latin typeface="Franklin Gothic Book" panose="020B0503020102020204" pitchFamily="34" charset="0"/>
            </a:endParaRPr>
          </a:p>
          <a:p>
            <a:pPr marL="292608" lvl="1" indent="0">
              <a:lnSpc>
                <a:spcPct val="100000"/>
              </a:lnSpc>
              <a:buClr>
                <a:schemeClr val="tx2"/>
              </a:buClr>
              <a:buNone/>
            </a:pPr>
            <a:r>
              <a:rPr lang="en-US" sz="2000" dirty="0">
                <a:solidFill>
                  <a:srgbClr val="585858"/>
                </a:solidFill>
                <a:latin typeface="Franklin Gothic Book" panose="020B0503020102020204" pitchFamily="34" charset="0"/>
              </a:rPr>
              <a:t>Alternate questions:</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Are you of Hispanic background?</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What race do you associate with?</a:t>
            </a:r>
          </a:p>
          <a:p>
            <a:pPr marL="578358" lvl="1" indent="-285750">
              <a:lnSpc>
                <a:spcPct val="100000"/>
              </a:lnSpc>
              <a:buFont typeface="Arial" panose="020B0604020202020204" pitchFamily="34" charset="0"/>
              <a:buChar char="•"/>
            </a:pPr>
            <a:r>
              <a:rPr lang="en-US" sz="2000" dirty="0">
                <a:solidFill>
                  <a:srgbClr val="585858"/>
                </a:solidFill>
                <a:latin typeface="Franklin Gothic Book" panose="020B0503020102020204" pitchFamily="34" charset="0"/>
              </a:rPr>
              <a:t>What is your preferred language?</a:t>
            </a:r>
            <a:endParaRPr lang="en-US" sz="2400" dirty="0">
              <a:solidFill>
                <a:srgbClr val="585858"/>
              </a:solidFill>
              <a:latin typeface="Franklin Gothic Book" panose="020B0503020102020204" pitchFamily="34" charset="0"/>
            </a:endParaRPr>
          </a:p>
        </p:txBody>
      </p:sp>
      <p:graphicFrame>
        <p:nvGraphicFramePr>
          <p:cNvPr id="4" name="Diagram 3">
            <a:extLst>
              <a:ext uri="{FF2B5EF4-FFF2-40B4-BE49-F238E27FC236}">
                <a16:creationId xmlns:a16="http://schemas.microsoft.com/office/drawing/2014/main" id="{C343472E-7B59-41CF-A2FC-93749D53ABB7}"/>
              </a:ext>
            </a:extLst>
          </p:cNvPr>
          <p:cNvGraphicFramePr/>
          <p:nvPr>
            <p:extLst>
              <p:ext uri="{D42A27DB-BD31-4B8C-83A1-F6EECF244321}">
                <p14:modId xmlns:p14="http://schemas.microsoft.com/office/powerpoint/2010/main" val="2884222848"/>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64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248" y="1182212"/>
            <a:ext cx="11177843" cy="4016484"/>
          </a:xfrm>
          <a:prstGeom prst="rect">
            <a:avLst/>
          </a:prstGeom>
          <a:solidFill>
            <a:schemeClr val="bg1"/>
          </a:solidFill>
        </p:spPr>
        <p:txBody>
          <a:bodyPr wrap="square">
            <a:spAutoFit/>
          </a:bodyPr>
          <a:lstStyle/>
          <a:p>
            <a:pPr defTabSz="1219170">
              <a:spcBef>
                <a:spcPts val="600"/>
              </a:spcBef>
              <a:buClr>
                <a:schemeClr val="accent1"/>
              </a:buClr>
            </a:pPr>
            <a:r>
              <a:rPr lang="en-US" sz="2000" b="1" dirty="0">
                <a:solidFill>
                  <a:schemeClr val="accent2"/>
                </a:solidFill>
                <a:latin typeface="Franklin Gothic Book" panose="020B0503020102020204" pitchFamily="34" charset="0"/>
              </a:rPr>
              <a:t>Collect SOGI data at the initial visit and </a:t>
            </a:r>
            <a:br>
              <a:rPr lang="en-US" sz="2000" b="1" dirty="0">
                <a:solidFill>
                  <a:schemeClr val="accent2"/>
                </a:solidFill>
                <a:latin typeface="Franklin Gothic Book" panose="020B0503020102020204" pitchFamily="34" charset="0"/>
              </a:rPr>
            </a:br>
            <a:r>
              <a:rPr lang="en-US" sz="2000" b="1" dirty="0">
                <a:solidFill>
                  <a:schemeClr val="accent2"/>
                </a:solidFill>
                <a:latin typeface="Franklin Gothic Book" panose="020B0503020102020204" pitchFamily="34" charset="0"/>
              </a:rPr>
              <a:t>update annually.</a:t>
            </a:r>
          </a:p>
          <a:p>
            <a:pPr defTabSz="1219170">
              <a:spcBef>
                <a:spcPts val="600"/>
              </a:spcBef>
              <a:buClr>
                <a:schemeClr val="accent1"/>
              </a:buClr>
            </a:pPr>
            <a:r>
              <a:rPr lang="en-US" sz="2000" dirty="0">
                <a:solidFill>
                  <a:srgbClr val="4D4D4D"/>
                </a:solidFill>
                <a:latin typeface="Franklin Gothic Book" panose="020B0503020102020204" pitchFamily="34" charset="0"/>
              </a:rPr>
              <a:t>Recommended questions: </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current or preferred name?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gender pronouns do you use?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Do you think of yourself as (lesbian, gay </a:t>
            </a:r>
            <a:br>
              <a:rPr lang="en-US" sz="2000" dirty="0">
                <a:solidFill>
                  <a:srgbClr val="4D4D4D"/>
                </a:solidFill>
                <a:latin typeface="Franklin Gothic Book" panose="020B0503020102020204" pitchFamily="34" charset="0"/>
              </a:rPr>
            </a:br>
            <a:r>
              <a:rPr lang="en-US" sz="2000" dirty="0">
                <a:solidFill>
                  <a:srgbClr val="4D4D4D"/>
                </a:solidFill>
                <a:latin typeface="Franklin Gothic Book" panose="020B0503020102020204" pitchFamily="34" charset="0"/>
              </a:rPr>
              <a:t>or homosexual, straight or heterosexual, bisexual, pansexual, something else)?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gender identity (male, female, transgender man/assigned female at birth, transgender woman/assigned male at birth, genderqueer, non-binary, something else)?</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are the genders of your sexual partners?</a:t>
            </a:r>
          </a:p>
          <a:p>
            <a:pPr marL="457200" indent="-457200" defTabSz="1219170">
              <a:spcBef>
                <a:spcPts val="600"/>
              </a:spcBef>
              <a:buClr>
                <a:schemeClr val="accent1"/>
              </a:buClr>
              <a:buFont typeface="Arial" panose="020B0604020202020204" pitchFamily="34" charset="0"/>
              <a:buChar char="•"/>
            </a:pPr>
            <a:r>
              <a:rPr lang="en-US" sz="2000" dirty="0">
                <a:solidFill>
                  <a:srgbClr val="4D4D4D"/>
                </a:solidFill>
                <a:latin typeface="Franklin Gothic Book" panose="020B0503020102020204" pitchFamily="34" charset="0"/>
              </a:rPr>
              <a:t>What is your sex assigned at birth or on your birth certificate?</a:t>
            </a:r>
            <a:endParaRPr lang="en-US" dirty="0">
              <a:solidFill>
                <a:srgbClr val="4D4D4D"/>
              </a:solidFill>
              <a:latin typeface="Franklin Gothic Book" panose="020B0503020102020204" pitchFamily="34" charset="0"/>
            </a:endParaRPr>
          </a:p>
        </p:txBody>
      </p:sp>
      <p:sp>
        <p:nvSpPr>
          <p:cNvPr id="2" name="Title 1">
            <a:extLst>
              <a:ext uri="{FF2B5EF4-FFF2-40B4-BE49-F238E27FC236}">
                <a16:creationId xmlns:a16="http://schemas.microsoft.com/office/drawing/2014/main" id="{BE8D789C-E51B-DD94-806D-D95E975DA73B}"/>
              </a:ext>
            </a:extLst>
          </p:cNvPr>
          <p:cNvSpPr>
            <a:spLocks noGrp="1"/>
          </p:cNvSpPr>
          <p:nvPr>
            <p:ph type="title"/>
          </p:nvPr>
        </p:nvSpPr>
        <p:spPr>
          <a:xfrm>
            <a:off x="783248" y="398410"/>
            <a:ext cx="10058400" cy="738328"/>
          </a:xfrm>
          <a:solidFill>
            <a:schemeClr val="bg1"/>
          </a:solidFill>
        </p:spPr>
        <p:txBody>
          <a:bodyPr vert="horz" lIns="91440" tIns="45720" rIns="91440" bIns="45720" rtlCol="0" anchor="b">
            <a:normAutofit/>
          </a:bodyPr>
          <a:lstStyle/>
          <a:p>
            <a:r>
              <a:rPr lang="en-US" sz="4000" dirty="0">
                <a:solidFill>
                  <a:schemeClr val="accent2"/>
                </a:solidFill>
              </a:rPr>
              <a:t>SOGI data workflow</a:t>
            </a:r>
          </a:p>
        </p:txBody>
      </p:sp>
      <p:pic>
        <p:nvPicPr>
          <p:cNvPr id="5" name="Picture 4"/>
          <p:cNvPicPr>
            <a:picLocks noChangeAspect="1"/>
          </p:cNvPicPr>
          <p:nvPr/>
        </p:nvPicPr>
        <p:blipFill rotWithShape="1">
          <a:blip r:embed="rId3"/>
          <a:srcRect t="22366"/>
          <a:stretch/>
        </p:blipFill>
        <p:spPr>
          <a:xfrm>
            <a:off x="5938764" y="457776"/>
            <a:ext cx="5766470" cy="2627169"/>
          </a:xfrm>
          <a:prstGeom prst="rect">
            <a:avLst/>
          </a:prstGeom>
        </p:spPr>
      </p:pic>
      <p:sp>
        <p:nvSpPr>
          <p:cNvPr id="6" name="TextBox 5"/>
          <p:cNvSpPr txBox="1"/>
          <p:nvPr/>
        </p:nvSpPr>
        <p:spPr>
          <a:xfrm>
            <a:off x="9959560" y="1852527"/>
            <a:ext cx="1669022" cy="1107996"/>
          </a:xfrm>
          <a:prstGeom prst="rect">
            <a:avLst/>
          </a:prstGeom>
          <a:noFill/>
        </p:spPr>
        <p:txBody>
          <a:bodyPr wrap="square" rtlCol="0">
            <a:spAutoFit/>
          </a:bodyPr>
          <a:lstStyle/>
          <a:p>
            <a:r>
              <a:rPr lang="en-US" sz="1100" dirty="0">
                <a:solidFill>
                  <a:srgbClr val="333333"/>
                </a:solidFill>
                <a:latin typeface="Franklin Gothic Book" panose="020B0503020102020204" pitchFamily="34" charset="0"/>
              </a:rPr>
              <a:t>Source: </a:t>
            </a:r>
            <a:r>
              <a:rPr lang="en-US" sz="1100" i="1" dirty="0">
                <a:solidFill>
                  <a:srgbClr val="333333"/>
                </a:solidFill>
                <a:latin typeface="Franklin Gothic Book" panose="020B0503020102020204" pitchFamily="34" charset="0"/>
              </a:rPr>
              <a:t>Fenway Guide to Lesbian, Gay, Bisexual and Transgender Health</a:t>
            </a:r>
            <a:r>
              <a:rPr lang="en-US" sz="1100" dirty="0">
                <a:solidFill>
                  <a:srgbClr val="333333"/>
                </a:solidFill>
                <a:latin typeface="Franklin Gothic Book" panose="020B0503020102020204" pitchFamily="34" charset="0"/>
              </a:rPr>
              <a:t>,</a:t>
            </a:r>
            <a:r>
              <a:rPr lang="en-US" sz="1100" i="1" dirty="0">
                <a:solidFill>
                  <a:srgbClr val="333333"/>
                </a:solidFill>
                <a:latin typeface="Franklin Gothic Book" panose="020B0503020102020204" pitchFamily="34" charset="0"/>
              </a:rPr>
              <a:t> </a:t>
            </a:r>
            <a:r>
              <a:rPr lang="en-US" sz="1100" dirty="0">
                <a:solidFill>
                  <a:srgbClr val="333333"/>
                </a:solidFill>
                <a:latin typeface="Franklin Gothic Book" panose="020B0503020102020204" pitchFamily="34" charset="0"/>
              </a:rPr>
              <a:t>Fenway Institute National LGBT Health Education Center.</a:t>
            </a:r>
          </a:p>
        </p:txBody>
      </p:sp>
      <p:graphicFrame>
        <p:nvGraphicFramePr>
          <p:cNvPr id="3" name="Diagram 2">
            <a:extLst>
              <a:ext uri="{FF2B5EF4-FFF2-40B4-BE49-F238E27FC236}">
                <a16:creationId xmlns:a16="http://schemas.microsoft.com/office/drawing/2014/main" id="{5C88E809-332F-2E7B-2D45-E21AF6E45657}"/>
              </a:ext>
            </a:extLst>
          </p:cNvPr>
          <p:cNvGraphicFramePr/>
          <p:nvPr>
            <p:extLst>
              <p:ext uri="{D42A27DB-BD31-4B8C-83A1-F6EECF244321}">
                <p14:modId xmlns:p14="http://schemas.microsoft.com/office/powerpoint/2010/main" val="170210135"/>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966473" y="389205"/>
            <a:ext cx="5913132" cy="2741925"/>
          </a:xfrm>
          <a:prstGeom prst="rect">
            <a:avLst/>
          </a:prstGeom>
          <a:noFill/>
          <a:ln w="19050">
            <a:solidFill>
              <a:schemeClr val="bg1">
                <a:lumMod val="95000"/>
              </a:schemeClr>
            </a:solidFill>
          </a:ln>
        </p:spPr>
        <p:txBody>
          <a:bodyPr wrap="square" rtlCol="0">
            <a:spAutoFit/>
          </a:bodyPr>
          <a:lstStyle/>
          <a:p>
            <a:endParaRPr lang="en-US" dirty="0"/>
          </a:p>
        </p:txBody>
      </p:sp>
    </p:spTree>
    <p:extLst>
      <p:ext uri="{BB962C8B-B14F-4D97-AF65-F5344CB8AC3E}">
        <p14:creationId xmlns:p14="http://schemas.microsoft.com/office/powerpoint/2010/main" val="31045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28C58-5F07-1F48-2C0E-6D5230FD6AD0}"/>
              </a:ext>
            </a:extLst>
          </p:cNvPr>
          <p:cNvSpPr>
            <a:spLocks noGrp="1"/>
          </p:cNvSpPr>
          <p:nvPr>
            <p:ph idx="1"/>
          </p:nvPr>
        </p:nvSpPr>
        <p:spPr>
          <a:xfrm>
            <a:off x="578648" y="1204451"/>
            <a:ext cx="7960179" cy="4034635"/>
          </a:xfrm>
          <a:solidFill>
            <a:schemeClr val="bg1"/>
          </a:solidFill>
        </p:spPr>
        <p:txBody>
          <a:bodyPr>
            <a:normAutofit/>
          </a:bodyPr>
          <a:lstStyle/>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Starting with leadership, teach staff to ask patients for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their </a:t>
            </a: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 </a:t>
            </a:r>
          </a:p>
          <a:p>
            <a:pPr marL="578358" lvl="1" indent="-285750">
              <a:lnSpc>
                <a:spcPct val="100000"/>
              </a:lnSpc>
              <a:spcBef>
                <a:spcPts val="600"/>
              </a:spcBef>
              <a:buFont typeface="Arial" panose="020B0604020202020204" pitchFamily="34" charset="0"/>
              <a:buChar char="•"/>
            </a:pPr>
            <a:r>
              <a:rPr lang="en-US" sz="2000" b="1" dirty="0">
                <a:solidFill>
                  <a:schemeClr val="accent2"/>
                </a:solidFill>
                <a:latin typeface="Franklin Gothic Book" panose="020B0503020102020204" pitchFamily="34" charset="0"/>
              </a:rPr>
              <a:t>We Ask Because We Care</a:t>
            </a:r>
            <a:r>
              <a:rPr lang="en-US" sz="2000" dirty="0">
                <a:solidFill>
                  <a:srgbClr val="585858"/>
                </a:solidFill>
                <a:latin typeface="Franklin Gothic Book" panose="020B0503020102020204" pitchFamily="34" charset="0"/>
              </a:rPr>
              <a:t> is a national campaign created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by the Henry Ford Health System to improve the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collection of race, ethnicity, and language data. </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Use these conversations to build trust with each </a:t>
            </a:r>
            <a:br>
              <a:rPr lang="en-US" sz="2000" dirty="0">
                <a:solidFill>
                  <a:srgbClr val="585858"/>
                </a:solidFill>
                <a:latin typeface="Franklin Gothic Book" panose="020B0503020102020204" pitchFamily="34" charset="0"/>
              </a:rPr>
            </a:br>
            <a:r>
              <a:rPr lang="en-US" sz="2000" dirty="0">
                <a:solidFill>
                  <a:srgbClr val="585858"/>
                </a:solidFill>
                <a:latin typeface="Franklin Gothic Book" panose="020B0503020102020204" pitchFamily="34" charset="0"/>
              </a:rPr>
              <a:t>patient. </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Explain why you are asking them to share their </a:t>
            </a:r>
            <a:br>
              <a:rPr lang="en-US" sz="2000" dirty="0">
                <a:solidFill>
                  <a:srgbClr val="585858"/>
                </a:solidFill>
                <a:latin typeface="Franklin Gothic Book" panose="020B0503020102020204" pitchFamily="34" charset="0"/>
              </a:rPr>
            </a:br>
            <a:r>
              <a:rPr lang="en-US" sz="2000" dirty="0" err="1">
                <a:solidFill>
                  <a:srgbClr val="585858"/>
                </a:solidFill>
                <a:latin typeface="Franklin Gothic Book" panose="020B0503020102020204" pitchFamily="34" charset="0"/>
              </a:rPr>
              <a:t>REaL</a:t>
            </a:r>
            <a:r>
              <a:rPr lang="en-US" sz="2000" dirty="0">
                <a:solidFill>
                  <a:srgbClr val="585858"/>
                </a:solidFill>
                <a:latin typeface="Franklin Gothic Book" panose="020B0503020102020204" pitchFamily="34" charset="0"/>
              </a:rPr>
              <a:t> and SOGI information.</a:t>
            </a:r>
          </a:p>
          <a:p>
            <a:pPr marL="578358" lvl="1" indent="-285750">
              <a:lnSpc>
                <a:spcPct val="100000"/>
              </a:lnSpc>
              <a:spcBef>
                <a:spcPts val="600"/>
              </a:spcBef>
              <a:buFont typeface="Arial" panose="020B0604020202020204" pitchFamily="34" charset="0"/>
              <a:buChar char="•"/>
            </a:pPr>
            <a:r>
              <a:rPr lang="en-US" sz="2000" dirty="0">
                <a:solidFill>
                  <a:srgbClr val="585858"/>
                </a:solidFill>
                <a:latin typeface="Franklin Gothic Book" panose="020B0503020102020204" pitchFamily="34" charset="0"/>
              </a:rPr>
              <a:t>Recommended reading: </a:t>
            </a:r>
            <a:r>
              <a:rPr lang="en-US" sz="2000" i="1" dirty="0">
                <a:solidFill>
                  <a:srgbClr val="585858"/>
                </a:solidFill>
                <a:latin typeface="Franklin Gothic Book" panose="020B0503020102020204" pitchFamily="34" charset="0"/>
              </a:rPr>
              <a:t>Building the Foundations </a:t>
            </a:r>
            <a:br>
              <a:rPr lang="en-US" sz="2000" i="1" dirty="0">
                <a:solidFill>
                  <a:srgbClr val="585858"/>
                </a:solidFill>
                <a:latin typeface="Franklin Gothic Book" panose="020B0503020102020204" pitchFamily="34" charset="0"/>
              </a:rPr>
            </a:br>
            <a:r>
              <a:rPr lang="en-US" sz="2000" i="1" dirty="0">
                <a:solidFill>
                  <a:srgbClr val="585858"/>
                </a:solidFill>
                <a:latin typeface="Franklin Gothic Book" panose="020B0503020102020204" pitchFamily="34" charset="0"/>
              </a:rPr>
              <a:t>for Equitable Care</a:t>
            </a:r>
            <a:r>
              <a:rPr lang="en-US" sz="2000" dirty="0">
                <a:solidFill>
                  <a:srgbClr val="585858"/>
                </a:solidFill>
                <a:latin typeface="Franklin Gothic Book" panose="020B0503020102020204" pitchFamily="34" charset="0"/>
              </a:rPr>
              <a:t>, Shapiro A., et. al., 2021.</a:t>
            </a:r>
          </a:p>
          <a:p>
            <a:pPr marL="0" indent="0">
              <a:buNone/>
            </a:pPr>
            <a:endParaRPr lang="en-US" sz="1800" dirty="0">
              <a:solidFill>
                <a:srgbClr val="585858"/>
              </a:solidFill>
              <a:latin typeface="Franklin Gothic Book" panose="020B0503020102020204" pitchFamily="34" charset="0"/>
            </a:endParaRPr>
          </a:p>
        </p:txBody>
      </p:sp>
      <p:sp>
        <p:nvSpPr>
          <p:cNvPr id="6" name="Title 5"/>
          <p:cNvSpPr>
            <a:spLocks noGrp="1"/>
          </p:cNvSpPr>
          <p:nvPr>
            <p:ph type="title"/>
          </p:nvPr>
        </p:nvSpPr>
        <p:spPr>
          <a:xfrm>
            <a:off x="831269" y="447314"/>
            <a:ext cx="10363200" cy="628659"/>
          </a:xfrm>
        </p:spPr>
        <p:txBody>
          <a:bodyPr vert="horz" lIns="91440" tIns="45720" rIns="91440" bIns="45720" rtlCol="0" anchor="b">
            <a:normAutofit/>
          </a:bodyPr>
          <a:lstStyle/>
          <a:p>
            <a:r>
              <a:rPr lang="en-US" sz="4000" dirty="0">
                <a:solidFill>
                  <a:schemeClr val="accent2"/>
                </a:solidFill>
              </a:rPr>
              <a:t>We Ask Because We Care</a:t>
            </a:r>
          </a:p>
        </p:txBody>
      </p:sp>
      <p:graphicFrame>
        <p:nvGraphicFramePr>
          <p:cNvPr id="2" name="Diagram 1">
            <a:extLst>
              <a:ext uri="{FF2B5EF4-FFF2-40B4-BE49-F238E27FC236}">
                <a16:creationId xmlns:a16="http://schemas.microsoft.com/office/drawing/2014/main" id="{07F53800-8431-9226-69C4-363C46607526}"/>
              </a:ext>
            </a:extLst>
          </p:cNvPr>
          <p:cNvGraphicFramePr/>
          <p:nvPr>
            <p:extLst>
              <p:ext uri="{D42A27DB-BD31-4B8C-83A1-F6EECF244321}">
                <p14:modId xmlns:p14="http://schemas.microsoft.com/office/powerpoint/2010/main" val="80656708"/>
              </p:ext>
            </p:extLst>
          </p:nvPr>
        </p:nvGraphicFramePr>
        <p:xfrm>
          <a:off x="674254" y="4898200"/>
          <a:ext cx="10843491" cy="163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FA67CF1-A75E-369B-6AB9-C3CF3D3A5C55}"/>
              </a:ext>
            </a:extLst>
          </p:cNvPr>
          <p:cNvPicPr>
            <a:picLocks noChangeAspect="1"/>
          </p:cNvPicPr>
          <p:nvPr/>
        </p:nvPicPr>
        <p:blipFill>
          <a:blip r:embed="rId8"/>
          <a:stretch>
            <a:fillRect/>
          </a:stretch>
        </p:blipFill>
        <p:spPr>
          <a:xfrm>
            <a:off x="8538827" y="299904"/>
            <a:ext cx="3272862" cy="4939182"/>
          </a:xfrm>
          <a:prstGeom prst="rect">
            <a:avLst/>
          </a:prstGeom>
          <a:effectLst>
            <a:outerShdw blurRad="50800" dist="38100" dir="5400000" algn="t" rotWithShape="0">
              <a:prstClr val="black">
                <a:alpha val="40000"/>
              </a:prstClr>
            </a:outerShdw>
          </a:effectLst>
        </p:spPr>
      </p:pic>
      <p:pic>
        <p:nvPicPr>
          <p:cNvPr id="1026" name="Picture 2" descr="Why We Ask | Diversity | Henry Ford Health - Detroit, MI">
            <a:extLst>
              <a:ext uri="{FF2B5EF4-FFF2-40B4-BE49-F238E27FC236}">
                <a16:creationId xmlns:a16="http://schemas.microsoft.com/office/drawing/2014/main" id="{EE13DCD0-B814-B5E8-393D-E4DB321D50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639" y="2583180"/>
            <a:ext cx="1724614" cy="265590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1002</TotalTime>
  <Words>2389</Words>
  <Application>Microsoft Office PowerPoint</Application>
  <PresentationFormat>Widescreen</PresentationFormat>
  <Paragraphs>384</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Franklin Gothic Book</vt:lpstr>
      <vt:lpstr>Franklin Gothic Medium</vt:lpstr>
      <vt:lpstr>Franklin Gothic Medium Cond</vt:lpstr>
      <vt:lpstr>Retrospect</vt:lpstr>
      <vt:lpstr>Optimizing REaL and SOGI Data</vt:lpstr>
      <vt:lpstr>Background </vt:lpstr>
      <vt:lpstr>Definitions</vt:lpstr>
      <vt:lpstr>Why collect REaL and SOGI data?</vt:lpstr>
      <vt:lpstr>Engage leadership</vt:lpstr>
      <vt:lpstr>Develop a standardized workflow </vt:lpstr>
      <vt:lpstr>REaL data workflow</vt:lpstr>
      <vt:lpstr>SOGI data workflow</vt:lpstr>
      <vt:lpstr>We Ask Because We Care</vt:lpstr>
      <vt:lpstr>Handling common staff concerns</vt:lpstr>
      <vt:lpstr>PowerPoint Presentation</vt:lpstr>
      <vt:lpstr>PowerPoint Presentation</vt:lpstr>
      <vt:lpstr>Self-reporting ensures that REaL and SOGI information is accurate and up-to-date.</vt:lpstr>
      <vt:lpstr>Lessons learned</vt:lpstr>
      <vt:lpstr>Case study 1</vt:lpstr>
      <vt:lpstr>Case study 2</vt:lpstr>
      <vt:lpstr>Case study 3</vt:lpstr>
      <vt:lpstr>Measuring improvement for 36 hospitals, 2022-2023</vt:lpstr>
      <vt:lpstr>You are collecting good data. What’s next?</vt:lpstr>
      <vt:lpstr>Data stratification examples</vt:lpstr>
      <vt:lpstr>Identifying and addressing disparities</vt:lpstr>
      <vt:lpstr>Thank you!</vt:lpstr>
    </vt:vector>
  </TitlesOfParts>
  <Company>Healthcare Association of New York State,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REaL and SOGI Data</dc:title>
  <dc:creator>Morgan Black</dc:creator>
  <cp:lastModifiedBy>Morgan Black</cp:lastModifiedBy>
  <cp:revision>46</cp:revision>
  <dcterms:created xsi:type="dcterms:W3CDTF">2023-10-24T18:02:47Z</dcterms:created>
  <dcterms:modified xsi:type="dcterms:W3CDTF">2023-10-31T21:18:24Z</dcterms:modified>
</cp:coreProperties>
</file>