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diagrams/data1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1.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slideMasters/slideMaster1.xml" ContentType="application/vnd.openxmlformats-officedocument.presentationml.slideMaster+xml"/>
  <Override PartName="/ppt/notesSlides/notesSlide2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25.xml" ContentType="application/vnd.openxmlformats-officedocument.presentationml.notesSlide+xml"/>
  <Override PartName="/ppt/notesSlides/notesSlide27.xml" ContentType="application/vnd.openxmlformats-officedocument.presentationml.notesSlide+xml"/>
  <Override PartName="/ppt/notesSlides/notesSlide24.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23.xml" ContentType="application/vnd.openxmlformats-officedocument.presentationml.notesSlide+xml"/>
  <Override PartName="/ppt/notesSlides/notesSlide10.xml" ContentType="application/vnd.openxmlformats-officedocument.presentationml.notesSlide+xml"/>
  <Override PartName="/ppt/notesSlides/notesSlide32.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33.xml" ContentType="application/vnd.openxmlformats-officedocument.presentationml.notesSlide+xml"/>
  <Override PartName="/ppt/notesSlides/notesSlide7.xml" ContentType="application/vnd.openxmlformats-officedocument.presentationml.notesSlide+xml"/>
  <Override PartName="/ppt/notesSlides/notesSlide3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diagrams/layout9.xml" ContentType="application/vnd.openxmlformats-officedocument.drawingml.diagramLayout+xml"/>
  <Override PartName="/ppt/theme/theme1.xml" ContentType="application/vnd.openxmlformats-officedocument.theme+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quickStyle7.xml" ContentType="application/vnd.openxmlformats-officedocument.drawingml.diagramStyle+xml"/>
  <Override PartName="/ppt/diagrams/colors6.xml" ContentType="application/vnd.openxmlformats-officedocument.drawingml.diagramColors+xml"/>
  <Override PartName="/ppt/theme/theme3.xml" ContentType="application/vnd.openxmlformats-officedocument.theme+xml"/>
  <Override PartName="/ppt/diagrams/layout7.xml" ContentType="application/vnd.openxmlformats-officedocument.drawingml.diagramLayout+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diagrams/layout10.xml" ContentType="application/vnd.openxmlformats-officedocument.drawingml.diagramLayout+xml"/>
  <Override PartName="/ppt/diagrams/quickStyle10.xml" ContentType="application/vnd.openxmlformats-officedocument.drawingml.diagramStyle+xml"/>
  <Override PartName="/ppt/charts/chart1.xml" ContentType="application/vnd.openxmlformats-officedocument.drawingml.chart+xml"/>
  <Override PartName="/ppt/charts/chart2.xml" ContentType="application/vnd.openxmlformats-officedocument.drawingml.chart+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colors7.xml" ContentType="application/vnd.openxmlformats-officedocument.drawingml.diagramColors+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6.xml" ContentType="application/vnd.ms-office.drawingml.diagramDrawing+xml"/>
  <Override PartName="/ppt/diagrams/drawing11.xml" ContentType="application/vnd.ms-office.drawingml.diagramDrawing+xml"/>
  <Override PartName="/ppt/diagrams/drawing8.xml" ContentType="application/vnd.ms-office.drawingml.diagramDrawing+xml"/>
  <Override PartName="/ppt/diagrams/drawing7.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9"/>
  </p:notesMasterIdLst>
  <p:handoutMasterIdLst>
    <p:handoutMasterId r:id="rId40"/>
  </p:handoutMasterIdLst>
  <p:sldIdLst>
    <p:sldId id="365" r:id="rId2"/>
    <p:sldId id="472" r:id="rId3"/>
    <p:sldId id="475" r:id="rId4"/>
    <p:sldId id="476" r:id="rId5"/>
    <p:sldId id="506" r:id="rId6"/>
    <p:sldId id="477" r:id="rId7"/>
    <p:sldId id="478" r:id="rId8"/>
    <p:sldId id="482" r:id="rId9"/>
    <p:sldId id="479" r:id="rId10"/>
    <p:sldId id="505" r:id="rId11"/>
    <p:sldId id="480" r:id="rId12"/>
    <p:sldId id="481" r:id="rId13"/>
    <p:sldId id="483" r:id="rId14"/>
    <p:sldId id="484" r:id="rId15"/>
    <p:sldId id="485" r:id="rId16"/>
    <p:sldId id="504" r:id="rId17"/>
    <p:sldId id="486" r:id="rId18"/>
    <p:sldId id="487" r:id="rId19"/>
    <p:sldId id="489" r:id="rId20"/>
    <p:sldId id="490" r:id="rId21"/>
    <p:sldId id="488" r:id="rId22"/>
    <p:sldId id="491" r:id="rId23"/>
    <p:sldId id="492" r:id="rId24"/>
    <p:sldId id="493" r:id="rId25"/>
    <p:sldId id="494" r:id="rId26"/>
    <p:sldId id="495" r:id="rId27"/>
    <p:sldId id="496" r:id="rId28"/>
    <p:sldId id="497" r:id="rId29"/>
    <p:sldId id="498" r:id="rId30"/>
    <p:sldId id="499" r:id="rId31"/>
    <p:sldId id="500" r:id="rId32"/>
    <p:sldId id="501" r:id="rId33"/>
    <p:sldId id="503" r:id="rId34"/>
    <p:sldId id="502" r:id="rId35"/>
    <p:sldId id="508" r:id="rId36"/>
    <p:sldId id="509" r:id="rId37"/>
    <p:sldId id="510" r:id="rId3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472"/>
            <p14:sldId id="475"/>
            <p14:sldId id="476"/>
            <p14:sldId id="506"/>
            <p14:sldId id="477"/>
            <p14:sldId id="478"/>
            <p14:sldId id="482"/>
            <p14:sldId id="479"/>
            <p14:sldId id="505"/>
            <p14:sldId id="480"/>
            <p14:sldId id="481"/>
            <p14:sldId id="483"/>
            <p14:sldId id="484"/>
            <p14:sldId id="485"/>
            <p14:sldId id="504"/>
            <p14:sldId id="486"/>
            <p14:sldId id="487"/>
            <p14:sldId id="489"/>
            <p14:sldId id="490"/>
            <p14:sldId id="488"/>
            <p14:sldId id="491"/>
            <p14:sldId id="492"/>
            <p14:sldId id="493"/>
            <p14:sldId id="494"/>
            <p14:sldId id="495"/>
            <p14:sldId id="496"/>
            <p14:sldId id="497"/>
            <p14:sldId id="498"/>
            <p14:sldId id="499"/>
            <p14:sldId id="500"/>
            <p14:sldId id="501"/>
            <p14:sldId id="503"/>
            <p14:sldId id="502"/>
            <p14:sldId id="508"/>
            <p14:sldId id="509"/>
            <p14:sldId id="51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e, Gema K" initials="LGK" lastIdx="6" clrIdx="0"/>
  <p:cmAuthor id="2" name="Harvey, Allison Camille" initials="HAC"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FFFFFF"/>
    <a:srgbClr val="004065"/>
    <a:srgbClr val="00A1E6"/>
    <a:srgbClr val="7030A0"/>
    <a:srgbClr val="72528A"/>
    <a:srgbClr val="C00000"/>
    <a:srgbClr val="C8B18B"/>
    <a:srgbClr val="0096D6"/>
    <a:srgbClr val="FFEE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95" autoAdjust="0"/>
    <p:restoredTop sz="57963" autoAdjust="0"/>
  </p:normalViewPr>
  <p:slideViewPr>
    <p:cSldViewPr>
      <p:cViewPr varScale="1">
        <p:scale>
          <a:sx n="36" d="100"/>
          <a:sy n="36" d="100"/>
        </p:scale>
        <p:origin x="1908" y="44"/>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dirty="0"/>
              <a:t>5-Year Survival</a:t>
            </a:r>
          </a:p>
        </c:rich>
      </c:tx>
      <c:overlay val="0"/>
    </c:title>
    <c:autoTitleDeleted val="0"/>
    <c:plotArea>
      <c:layout/>
      <c:barChart>
        <c:barDir val="col"/>
        <c:grouping val="clustered"/>
        <c:varyColors val="0"/>
        <c:ser>
          <c:idx val="0"/>
          <c:order val="0"/>
          <c:tx>
            <c:strRef>
              <c:f>Sheet1!$B$1</c:f>
              <c:strCache>
                <c:ptCount val="1"/>
                <c:pt idx="0">
                  <c:v>5-Year Survival</c:v>
                </c:pt>
              </c:strCache>
            </c:strRef>
          </c:tx>
          <c:invertIfNegative val="0"/>
          <c:dPt>
            <c:idx val="0"/>
            <c:invertIfNegative val="0"/>
            <c:bubble3D val="0"/>
            <c:spPr>
              <a:solidFill>
                <a:srgbClr val="0096D6"/>
              </a:solidFill>
            </c:spPr>
            <c:extLst>
              <c:ext xmlns:c16="http://schemas.microsoft.com/office/drawing/2014/chart" uri="{C3380CC4-5D6E-409C-BE32-E72D297353CC}">
                <c16:uniqueId val="{00000002-6B84-44B2-8D31-230440C5037B}"/>
              </c:ext>
            </c:extLst>
          </c:dPt>
          <c:dPt>
            <c:idx val="1"/>
            <c:invertIfNegative val="0"/>
            <c:bubble3D val="0"/>
            <c:spPr>
              <a:solidFill>
                <a:srgbClr val="92D050"/>
              </a:solidFill>
            </c:spPr>
            <c:extLst>
              <c:ext xmlns:c16="http://schemas.microsoft.com/office/drawing/2014/chart" uri="{C3380CC4-5D6E-409C-BE32-E72D297353CC}">
                <c16:uniqueId val="{00000001-6B84-44B2-8D31-230440C5037B}"/>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Before</c:v>
                </c:pt>
                <c:pt idx="1">
                  <c:v>After</c:v>
                </c:pt>
              </c:strCache>
            </c:strRef>
          </c:cat>
          <c:val>
            <c:numRef>
              <c:f>Sheet1!$B$2:$B$3</c:f>
              <c:numCache>
                <c:formatCode>0%</c:formatCode>
                <c:ptCount val="2"/>
                <c:pt idx="0">
                  <c:v>0.39</c:v>
                </c:pt>
                <c:pt idx="1">
                  <c:v>0.7</c:v>
                </c:pt>
              </c:numCache>
            </c:numRef>
          </c:val>
          <c:extLst>
            <c:ext xmlns:c16="http://schemas.microsoft.com/office/drawing/2014/chart" uri="{C3380CC4-5D6E-409C-BE32-E72D297353CC}">
              <c16:uniqueId val="{00000000-6B84-44B2-8D31-230440C5037B}"/>
            </c:ext>
          </c:extLst>
        </c:ser>
        <c:dLbls>
          <c:showLegendKey val="0"/>
          <c:showVal val="0"/>
          <c:showCatName val="0"/>
          <c:showSerName val="0"/>
          <c:showPercent val="0"/>
          <c:showBubbleSize val="0"/>
        </c:dLbls>
        <c:gapWidth val="150"/>
        <c:axId val="34715136"/>
        <c:axId val="515925696"/>
      </c:barChart>
      <c:catAx>
        <c:axId val="34715136"/>
        <c:scaling>
          <c:orientation val="minMax"/>
        </c:scaling>
        <c:delete val="0"/>
        <c:axPos val="b"/>
        <c:numFmt formatCode="General" sourceLinked="0"/>
        <c:majorTickMark val="out"/>
        <c:minorTickMark val="none"/>
        <c:tickLblPos val="nextTo"/>
        <c:crossAx val="515925696"/>
        <c:crosses val="autoZero"/>
        <c:auto val="1"/>
        <c:lblAlgn val="ctr"/>
        <c:lblOffset val="100"/>
        <c:noMultiLvlLbl val="0"/>
      </c:catAx>
      <c:valAx>
        <c:axId val="515925696"/>
        <c:scaling>
          <c:orientation val="minMax"/>
        </c:scaling>
        <c:delete val="0"/>
        <c:axPos val="l"/>
        <c:numFmt formatCode="0%" sourceLinked="1"/>
        <c:majorTickMark val="out"/>
        <c:minorTickMark val="none"/>
        <c:tickLblPos val="nextTo"/>
        <c:crossAx val="347151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Late Stage Diagnosis</a:t>
            </a:r>
          </a:p>
        </c:rich>
      </c:tx>
      <c:overlay val="0"/>
    </c:title>
    <c:autoTitleDeleted val="0"/>
    <c:plotArea>
      <c:layout/>
      <c:barChart>
        <c:barDir val="col"/>
        <c:grouping val="clustered"/>
        <c:varyColors val="0"/>
        <c:ser>
          <c:idx val="0"/>
          <c:order val="0"/>
          <c:tx>
            <c:strRef>
              <c:f>Sheet1!$B$1</c:f>
              <c:strCache>
                <c:ptCount val="1"/>
                <c:pt idx="0">
                  <c:v>Late Stage</c:v>
                </c:pt>
              </c:strCache>
            </c:strRef>
          </c:tx>
          <c:spPr>
            <a:solidFill>
              <a:srgbClr val="0096D6"/>
            </a:solidFill>
          </c:spPr>
          <c:invertIfNegative val="0"/>
          <c:dPt>
            <c:idx val="1"/>
            <c:invertIfNegative val="0"/>
            <c:bubble3D val="0"/>
            <c:spPr>
              <a:solidFill>
                <a:srgbClr val="92D050"/>
              </a:solidFill>
            </c:spPr>
            <c:extLst>
              <c:ext xmlns:c16="http://schemas.microsoft.com/office/drawing/2014/chart" uri="{C3380CC4-5D6E-409C-BE32-E72D297353CC}">
                <c16:uniqueId val="{00000001-1DB6-441C-B4B0-446271FDFAB6}"/>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Before</c:v>
                </c:pt>
                <c:pt idx="1">
                  <c:v>After</c:v>
                </c:pt>
              </c:strCache>
            </c:strRef>
          </c:cat>
          <c:val>
            <c:numRef>
              <c:f>Sheet1!$B$2:$B$3</c:f>
              <c:numCache>
                <c:formatCode>0%</c:formatCode>
                <c:ptCount val="2"/>
                <c:pt idx="0">
                  <c:v>0.49</c:v>
                </c:pt>
                <c:pt idx="1">
                  <c:v>0.21</c:v>
                </c:pt>
              </c:numCache>
            </c:numRef>
          </c:val>
          <c:extLst>
            <c:ext xmlns:c16="http://schemas.microsoft.com/office/drawing/2014/chart" uri="{C3380CC4-5D6E-409C-BE32-E72D297353CC}">
              <c16:uniqueId val="{00000000-1DB6-441C-B4B0-446271FDFAB6}"/>
            </c:ext>
          </c:extLst>
        </c:ser>
        <c:dLbls>
          <c:showLegendKey val="0"/>
          <c:showVal val="0"/>
          <c:showCatName val="0"/>
          <c:showSerName val="0"/>
          <c:showPercent val="0"/>
          <c:showBubbleSize val="0"/>
        </c:dLbls>
        <c:gapWidth val="150"/>
        <c:axId val="540333568"/>
        <c:axId val="515927424"/>
      </c:barChart>
      <c:catAx>
        <c:axId val="540333568"/>
        <c:scaling>
          <c:orientation val="minMax"/>
        </c:scaling>
        <c:delete val="0"/>
        <c:axPos val="b"/>
        <c:numFmt formatCode="General" sourceLinked="0"/>
        <c:majorTickMark val="out"/>
        <c:minorTickMark val="none"/>
        <c:tickLblPos val="nextTo"/>
        <c:crossAx val="515927424"/>
        <c:crosses val="autoZero"/>
        <c:auto val="1"/>
        <c:lblAlgn val="ctr"/>
        <c:lblOffset val="100"/>
        <c:noMultiLvlLbl val="0"/>
      </c:catAx>
      <c:valAx>
        <c:axId val="515927424"/>
        <c:scaling>
          <c:orientation val="minMax"/>
        </c:scaling>
        <c:delete val="0"/>
        <c:axPos val="l"/>
        <c:numFmt formatCode="0%" sourceLinked="1"/>
        <c:majorTickMark val="out"/>
        <c:minorTickMark val="none"/>
        <c:tickLblPos val="nextTo"/>
        <c:crossAx val="540333568"/>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ACBDF4-53C5-49C4-B44D-B781E531F7C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73DB69A-B3B2-4E43-8405-57B9F6715B69}">
      <dgm:prSet phldrT="[Text]"/>
      <dgm:spPr>
        <a:solidFill>
          <a:srgbClr val="033B57"/>
        </a:solidFill>
      </dgm:spPr>
      <dgm:t>
        <a:bodyPr/>
        <a:lstStyle/>
        <a:p>
          <a:r>
            <a:rPr lang="en-US" dirty="0">
              <a:solidFill>
                <a:srgbClr val="FFFFFF"/>
              </a:solidFill>
            </a:rPr>
            <a:t>Underinsured or uninsured</a:t>
          </a:r>
        </a:p>
      </dgm:t>
    </dgm:pt>
    <dgm:pt modelId="{8AC487DA-7CF9-41F5-B4B5-ACC70BAFDE72}" type="parTrans" cxnId="{E0B60850-DA8E-4EF0-BE6C-9491EEDD3198}">
      <dgm:prSet/>
      <dgm:spPr/>
      <dgm:t>
        <a:bodyPr/>
        <a:lstStyle/>
        <a:p>
          <a:endParaRPr lang="en-US">
            <a:solidFill>
              <a:srgbClr val="FFFFFF"/>
            </a:solidFill>
          </a:endParaRPr>
        </a:p>
      </dgm:t>
    </dgm:pt>
    <dgm:pt modelId="{DB91B47F-606A-4107-B7E5-6A471068998E}" type="sibTrans" cxnId="{E0B60850-DA8E-4EF0-BE6C-9491EEDD3198}">
      <dgm:prSet/>
      <dgm:spPr/>
      <dgm:t>
        <a:bodyPr/>
        <a:lstStyle/>
        <a:p>
          <a:endParaRPr lang="en-US">
            <a:solidFill>
              <a:srgbClr val="FFFFFF"/>
            </a:solidFill>
          </a:endParaRPr>
        </a:p>
      </dgm:t>
    </dgm:pt>
    <dgm:pt modelId="{1C04AF52-E871-43DC-B5F4-34F11D0C09A0}">
      <dgm:prSet/>
      <dgm:spPr>
        <a:solidFill>
          <a:srgbClr val="033B57"/>
        </a:solidFill>
      </dgm:spPr>
      <dgm:t>
        <a:bodyPr/>
        <a:lstStyle/>
        <a:p>
          <a:r>
            <a:rPr lang="en-US" dirty="0">
              <a:solidFill>
                <a:srgbClr val="FFFFFF"/>
              </a:solidFill>
            </a:rPr>
            <a:t>Low levels of education</a:t>
          </a:r>
        </a:p>
      </dgm:t>
    </dgm:pt>
    <dgm:pt modelId="{5DE6973E-6939-456E-B13C-ADD2C6FB1280}" type="parTrans" cxnId="{1A738411-51E2-477F-B5F4-530999455ACE}">
      <dgm:prSet/>
      <dgm:spPr/>
      <dgm:t>
        <a:bodyPr/>
        <a:lstStyle/>
        <a:p>
          <a:endParaRPr lang="en-US">
            <a:solidFill>
              <a:srgbClr val="FFFFFF"/>
            </a:solidFill>
          </a:endParaRPr>
        </a:p>
      </dgm:t>
    </dgm:pt>
    <dgm:pt modelId="{237AF2C3-1CA5-4BC7-B8F3-7CECB436EDA1}" type="sibTrans" cxnId="{1A738411-51E2-477F-B5F4-530999455ACE}">
      <dgm:prSet/>
      <dgm:spPr/>
      <dgm:t>
        <a:bodyPr/>
        <a:lstStyle/>
        <a:p>
          <a:endParaRPr lang="en-US">
            <a:solidFill>
              <a:srgbClr val="FFFFFF"/>
            </a:solidFill>
          </a:endParaRPr>
        </a:p>
      </dgm:t>
    </dgm:pt>
    <dgm:pt modelId="{C1564ABE-8240-4645-A3E2-671E42A7D7EE}">
      <dgm:prSet/>
      <dgm:spPr>
        <a:solidFill>
          <a:srgbClr val="033B57"/>
        </a:solidFill>
      </dgm:spPr>
      <dgm:t>
        <a:bodyPr/>
        <a:lstStyle/>
        <a:p>
          <a:r>
            <a:rPr lang="en-US" dirty="0">
              <a:solidFill>
                <a:srgbClr val="FFFFFF"/>
              </a:solidFill>
            </a:rPr>
            <a:t>Rural and inner-city </a:t>
          </a:r>
        </a:p>
      </dgm:t>
    </dgm:pt>
    <dgm:pt modelId="{05F715C9-B1A5-4E69-8C4A-7A3ACDB96993}" type="parTrans" cxnId="{9841EC39-BD50-438D-B254-D1DBDFF22048}">
      <dgm:prSet/>
      <dgm:spPr/>
      <dgm:t>
        <a:bodyPr/>
        <a:lstStyle/>
        <a:p>
          <a:endParaRPr lang="en-US">
            <a:solidFill>
              <a:srgbClr val="FFFFFF"/>
            </a:solidFill>
          </a:endParaRPr>
        </a:p>
      </dgm:t>
    </dgm:pt>
    <dgm:pt modelId="{BA7C51C4-EA1C-45D5-A874-21F7ED4D797B}" type="sibTrans" cxnId="{9841EC39-BD50-438D-B254-D1DBDFF22048}">
      <dgm:prSet/>
      <dgm:spPr/>
      <dgm:t>
        <a:bodyPr/>
        <a:lstStyle/>
        <a:p>
          <a:endParaRPr lang="en-US">
            <a:solidFill>
              <a:srgbClr val="FFFFFF"/>
            </a:solidFill>
          </a:endParaRPr>
        </a:p>
      </dgm:t>
    </dgm:pt>
    <dgm:pt modelId="{EECF8894-9FF0-4BBB-8A78-C92A04C35611}">
      <dgm:prSet/>
      <dgm:spPr>
        <a:solidFill>
          <a:srgbClr val="033B57"/>
        </a:solidFill>
      </dgm:spPr>
      <dgm:t>
        <a:bodyPr/>
        <a:lstStyle/>
        <a:p>
          <a:r>
            <a:rPr lang="en-US" dirty="0">
              <a:solidFill>
                <a:srgbClr val="FFFFFF"/>
              </a:solidFill>
            </a:rPr>
            <a:t>Unemployed</a:t>
          </a:r>
        </a:p>
      </dgm:t>
    </dgm:pt>
    <dgm:pt modelId="{9B03CB97-6C43-4CCF-8B5B-6B890BE7192D}" type="parTrans" cxnId="{1D2A50FD-399F-4C15-BFA7-BCA186CE61A4}">
      <dgm:prSet/>
      <dgm:spPr/>
      <dgm:t>
        <a:bodyPr/>
        <a:lstStyle/>
        <a:p>
          <a:endParaRPr lang="en-US">
            <a:solidFill>
              <a:srgbClr val="FFFFFF"/>
            </a:solidFill>
          </a:endParaRPr>
        </a:p>
      </dgm:t>
    </dgm:pt>
    <dgm:pt modelId="{D4C4F11A-D28D-44E5-87B3-4183BAF644CA}" type="sibTrans" cxnId="{1D2A50FD-399F-4C15-BFA7-BCA186CE61A4}">
      <dgm:prSet/>
      <dgm:spPr/>
      <dgm:t>
        <a:bodyPr/>
        <a:lstStyle/>
        <a:p>
          <a:endParaRPr lang="en-US">
            <a:solidFill>
              <a:srgbClr val="FFFFFF"/>
            </a:solidFill>
          </a:endParaRPr>
        </a:p>
      </dgm:t>
    </dgm:pt>
    <dgm:pt modelId="{82FA8D5E-F93F-4BB3-A50D-317916585E63}">
      <dgm:prSet/>
      <dgm:spPr>
        <a:solidFill>
          <a:srgbClr val="033B57"/>
        </a:solidFill>
      </dgm:spPr>
      <dgm:t>
        <a:bodyPr/>
        <a:lstStyle/>
        <a:p>
          <a:r>
            <a:rPr lang="en-US" dirty="0">
              <a:solidFill>
                <a:srgbClr val="FFFFFF"/>
              </a:solidFill>
            </a:rPr>
            <a:t>Low socioeconomic status (SES)</a:t>
          </a:r>
        </a:p>
      </dgm:t>
    </dgm:pt>
    <dgm:pt modelId="{0B6C430A-309E-41C4-99B2-4E1A9A2E750C}" type="parTrans" cxnId="{23A4955B-49B7-437B-BB62-8C448A7E1CF7}">
      <dgm:prSet/>
      <dgm:spPr/>
      <dgm:t>
        <a:bodyPr/>
        <a:lstStyle/>
        <a:p>
          <a:endParaRPr lang="en-US">
            <a:solidFill>
              <a:srgbClr val="FFFFFF"/>
            </a:solidFill>
          </a:endParaRPr>
        </a:p>
      </dgm:t>
    </dgm:pt>
    <dgm:pt modelId="{E36A0B40-4A79-4AAF-9612-61C76D0C0B5B}" type="sibTrans" cxnId="{23A4955B-49B7-437B-BB62-8C448A7E1CF7}">
      <dgm:prSet/>
      <dgm:spPr/>
      <dgm:t>
        <a:bodyPr/>
        <a:lstStyle/>
        <a:p>
          <a:endParaRPr lang="en-US">
            <a:solidFill>
              <a:srgbClr val="FFFFFF"/>
            </a:solidFill>
          </a:endParaRPr>
        </a:p>
      </dgm:t>
    </dgm:pt>
    <dgm:pt modelId="{12565977-3E74-4260-B399-0FB94E3032BC}">
      <dgm:prSet/>
      <dgm:spPr>
        <a:solidFill>
          <a:srgbClr val="033B57"/>
        </a:solidFill>
      </dgm:spPr>
      <dgm:t>
        <a:bodyPr/>
        <a:lstStyle/>
        <a:p>
          <a:r>
            <a:rPr lang="en-US" dirty="0">
              <a:solidFill>
                <a:srgbClr val="FFFFFF"/>
              </a:solidFill>
            </a:rPr>
            <a:t>LGBTQ</a:t>
          </a:r>
        </a:p>
      </dgm:t>
    </dgm:pt>
    <dgm:pt modelId="{29266147-1FE3-4F26-B895-1BCA19901C81}" type="parTrans" cxnId="{E344F295-5239-44D3-9BF1-234CEBC202D7}">
      <dgm:prSet/>
      <dgm:spPr/>
      <dgm:t>
        <a:bodyPr/>
        <a:lstStyle/>
        <a:p>
          <a:endParaRPr lang="en-US">
            <a:solidFill>
              <a:srgbClr val="FFFFFF"/>
            </a:solidFill>
          </a:endParaRPr>
        </a:p>
      </dgm:t>
    </dgm:pt>
    <dgm:pt modelId="{8E40F8A2-3C9A-43AF-A13A-05AB23EF18F4}" type="sibTrans" cxnId="{E344F295-5239-44D3-9BF1-234CEBC202D7}">
      <dgm:prSet/>
      <dgm:spPr/>
      <dgm:t>
        <a:bodyPr/>
        <a:lstStyle/>
        <a:p>
          <a:endParaRPr lang="en-US">
            <a:solidFill>
              <a:srgbClr val="FFFFFF"/>
            </a:solidFill>
          </a:endParaRPr>
        </a:p>
      </dgm:t>
    </dgm:pt>
    <dgm:pt modelId="{BB159592-A1CB-4BB4-A13C-84142257B9A7}" type="pres">
      <dgm:prSet presAssocID="{86ACBDF4-53C5-49C4-B44D-B781E531F7C2}" presName="diagram" presStyleCnt="0">
        <dgm:presLayoutVars>
          <dgm:dir/>
          <dgm:resizeHandles val="exact"/>
        </dgm:presLayoutVars>
      </dgm:prSet>
      <dgm:spPr/>
    </dgm:pt>
    <dgm:pt modelId="{97457CF1-3820-4B62-A438-87FF48F4F65B}" type="pres">
      <dgm:prSet presAssocID="{573DB69A-B3B2-4E43-8405-57B9F6715B69}" presName="node" presStyleLbl="node1" presStyleIdx="0" presStyleCnt="6" custLinFactNeighborX="-2906" custLinFactNeighborY="-595">
        <dgm:presLayoutVars>
          <dgm:bulletEnabled val="1"/>
        </dgm:presLayoutVars>
      </dgm:prSet>
      <dgm:spPr/>
    </dgm:pt>
    <dgm:pt modelId="{7B92275C-192E-4698-A5CD-A768A5A4163A}" type="pres">
      <dgm:prSet presAssocID="{DB91B47F-606A-4107-B7E5-6A471068998E}" presName="sibTrans" presStyleCnt="0"/>
      <dgm:spPr/>
    </dgm:pt>
    <dgm:pt modelId="{BA9B3329-1615-4384-BED5-7A0135377AF4}" type="pres">
      <dgm:prSet presAssocID="{1C04AF52-E871-43DC-B5F4-34F11D0C09A0}" presName="node" presStyleLbl="node1" presStyleIdx="1" presStyleCnt="6">
        <dgm:presLayoutVars>
          <dgm:bulletEnabled val="1"/>
        </dgm:presLayoutVars>
      </dgm:prSet>
      <dgm:spPr/>
    </dgm:pt>
    <dgm:pt modelId="{7CEC6920-B307-4C23-A727-BD9384BACB74}" type="pres">
      <dgm:prSet presAssocID="{237AF2C3-1CA5-4BC7-B8F3-7CECB436EDA1}" presName="sibTrans" presStyleCnt="0"/>
      <dgm:spPr/>
    </dgm:pt>
    <dgm:pt modelId="{78020132-7055-4375-BFB4-20DB75DEFFE5}" type="pres">
      <dgm:prSet presAssocID="{C1564ABE-8240-4645-A3E2-671E42A7D7EE}" presName="node" presStyleLbl="node1" presStyleIdx="2" presStyleCnt="6">
        <dgm:presLayoutVars>
          <dgm:bulletEnabled val="1"/>
        </dgm:presLayoutVars>
      </dgm:prSet>
      <dgm:spPr/>
    </dgm:pt>
    <dgm:pt modelId="{7E28F2AA-DF3F-4A3E-B159-462347F1F292}" type="pres">
      <dgm:prSet presAssocID="{BA7C51C4-EA1C-45D5-A874-21F7ED4D797B}" presName="sibTrans" presStyleCnt="0"/>
      <dgm:spPr/>
    </dgm:pt>
    <dgm:pt modelId="{5CECAAEB-4D48-495D-84C1-1B4D0982B75D}" type="pres">
      <dgm:prSet presAssocID="{EECF8894-9FF0-4BBB-8A78-C92A04C35611}" presName="node" presStyleLbl="node1" presStyleIdx="3" presStyleCnt="6">
        <dgm:presLayoutVars>
          <dgm:bulletEnabled val="1"/>
        </dgm:presLayoutVars>
      </dgm:prSet>
      <dgm:spPr/>
    </dgm:pt>
    <dgm:pt modelId="{15B71015-295A-443D-AEE5-4204875C8DF0}" type="pres">
      <dgm:prSet presAssocID="{D4C4F11A-D28D-44E5-87B3-4183BAF644CA}" presName="sibTrans" presStyleCnt="0"/>
      <dgm:spPr/>
    </dgm:pt>
    <dgm:pt modelId="{9BC0C9BA-27A0-4668-A671-FCD67FDC69D4}" type="pres">
      <dgm:prSet presAssocID="{82FA8D5E-F93F-4BB3-A50D-317916585E63}" presName="node" presStyleLbl="node1" presStyleIdx="4" presStyleCnt="6">
        <dgm:presLayoutVars>
          <dgm:bulletEnabled val="1"/>
        </dgm:presLayoutVars>
      </dgm:prSet>
      <dgm:spPr/>
    </dgm:pt>
    <dgm:pt modelId="{36B72D1F-9983-4689-A0D0-67E1AF11825F}" type="pres">
      <dgm:prSet presAssocID="{E36A0B40-4A79-4AAF-9612-61C76D0C0B5B}" presName="sibTrans" presStyleCnt="0"/>
      <dgm:spPr/>
    </dgm:pt>
    <dgm:pt modelId="{8669453C-3332-4AA5-976E-1709AAD63463}" type="pres">
      <dgm:prSet presAssocID="{12565977-3E74-4260-B399-0FB94E3032BC}" presName="node" presStyleLbl="node1" presStyleIdx="5" presStyleCnt="6">
        <dgm:presLayoutVars>
          <dgm:bulletEnabled val="1"/>
        </dgm:presLayoutVars>
      </dgm:prSet>
      <dgm:spPr/>
    </dgm:pt>
  </dgm:ptLst>
  <dgm:cxnLst>
    <dgm:cxn modelId="{FE0A940D-4D2D-45CA-8132-908111BCE3F2}" type="presOf" srcId="{C1564ABE-8240-4645-A3E2-671E42A7D7EE}" destId="{78020132-7055-4375-BFB4-20DB75DEFFE5}" srcOrd="0" destOrd="0" presId="urn:microsoft.com/office/officeart/2005/8/layout/default"/>
    <dgm:cxn modelId="{1A738411-51E2-477F-B5F4-530999455ACE}" srcId="{86ACBDF4-53C5-49C4-B44D-B781E531F7C2}" destId="{1C04AF52-E871-43DC-B5F4-34F11D0C09A0}" srcOrd="1" destOrd="0" parTransId="{5DE6973E-6939-456E-B13C-ADD2C6FB1280}" sibTransId="{237AF2C3-1CA5-4BC7-B8F3-7CECB436EDA1}"/>
    <dgm:cxn modelId="{9841EC39-BD50-438D-B254-D1DBDFF22048}" srcId="{86ACBDF4-53C5-49C4-B44D-B781E531F7C2}" destId="{C1564ABE-8240-4645-A3E2-671E42A7D7EE}" srcOrd="2" destOrd="0" parTransId="{05F715C9-B1A5-4E69-8C4A-7A3ACDB96993}" sibTransId="{BA7C51C4-EA1C-45D5-A874-21F7ED4D797B}"/>
    <dgm:cxn modelId="{23A4955B-49B7-437B-BB62-8C448A7E1CF7}" srcId="{86ACBDF4-53C5-49C4-B44D-B781E531F7C2}" destId="{82FA8D5E-F93F-4BB3-A50D-317916585E63}" srcOrd="4" destOrd="0" parTransId="{0B6C430A-309E-41C4-99B2-4E1A9A2E750C}" sibTransId="{E36A0B40-4A79-4AAF-9612-61C76D0C0B5B}"/>
    <dgm:cxn modelId="{B4E9F55F-ED37-4A5A-8B57-2C77108370ED}" type="presOf" srcId="{EECF8894-9FF0-4BBB-8A78-C92A04C35611}" destId="{5CECAAEB-4D48-495D-84C1-1B4D0982B75D}" srcOrd="0" destOrd="0" presId="urn:microsoft.com/office/officeart/2005/8/layout/default"/>
    <dgm:cxn modelId="{52B0B068-AE9A-49B4-8FA9-47149D55414A}" type="presOf" srcId="{12565977-3E74-4260-B399-0FB94E3032BC}" destId="{8669453C-3332-4AA5-976E-1709AAD63463}" srcOrd="0" destOrd="0" presId="urn:microsoft.com/office/officeart/2005/8/layout/default"/>
    <dgm:cxn modelId="{E0B60850-DA8E-4EF0-BE6C-9491EEDD3198}" srcId="{86ACBDF4-53C5-49C4-B44D-B781E531F7C2}" destId="{573DB69A-B3B2-4E43-8405-57B9F6715B69}" srcOrd="0" destOrd="0" parTransId="{8AC487DA-7CF9-41F5-B4B5-ACC70BAFDE72}" sibTransId="{DB91B47F-606A-4107-B7E5-6A471068998E}"/>
    <dgm:cxn modelId="{8156D45A-3B47-430F-986D-7851D616E3B6}" type="presOf" srcId="{1C04AF52-E871-43DC-B5F4-34F11D0C09A0}" destId="{BA9B3329-1615-4384-BED5-7A0135377AF4}" srcOrd="0" destOrd="0" presId="urn:microsoft.com/office/officeart/2005/8/layout/default"/>
    <dgm:cxn modelId="{E344F295-5239-44D3-9BF1-234CEBC202D7}" srcId="{86ACBDF4-53C5-49C4-B44D-B781E531F7C2}" destId="{12565977-3E74-4260-B399-0FB94E3032BC}" srcOrd="5" destOrd="0" parTransId="{29266147-1FE3-4F26-B895-1BCA19901C81}" sibTransId="{8E40F8A2-3C9A-43AF-A13A-05AB23EF18F4}"/>
    <dgm:cxn modelId="{52B6EEB3-7CD8-4BBC-B6F8-EFE1DD6CA7BA}" type="presOf" srcId="{573DB69A-B3B2-4E43-8405-57B9F6715B69}" destId="{97457CF1-3820-4B62-A438-87FF48F4F65B}" srcOrd="0" destOrd="0" presId="urn:microsoft.com/office/officeart/2005/8/layout/default"/>
    <dgm:cxn modelId="{9D2875C1-FF76-47DE-92B6-A505C03C9789}" type="presOf" srcId="{86ACBDF4-53C5-49C4-B44D-B781E531F7C2}" destId="{BB159592-A1CB-4BB4-A13C-84142257B9A7}" srcOrd="0" destOrd="0" presId="urn:microsoft.com/office/officeart/2005/8/layout/default"/>
    <dgm:cxn modelId="{758F02CC-65D6-4EFD-91DD-E986AD786D98}" type="presOf" srcId="{82FA8D5E-F93F-4BB3-A50D-317916585E63}" destId="{9BC0C9BA-27A0-4668-A671-FCD67FDC69D4}" srcOrd="0" destOrd="0" presId="urn:microsoft.com/office/officeart/2005/8/layout/default"/>
    <dgm:cxn modelId="{1D2A50FD-399F-4C15-BFA7-BCA186CE61A4}" srcId="{86ACBDF4-53C5-49C4-B44D-B781E531F7C2}" destId="{EECF8894-9FF0-4BBB-8A78-C92A04C35611}" srcOrd="3" destOrd="0" parTransId="{9B03CB97-6C43-4CCF-8B5B-6B890BE7192D}" sibTransId="{D4C4F11A-D28D-44E5-87B3-4183BAF644CA}"/>
    <dgm:cxn modelId="{FCC71193-51F3-4C87-B485-EADE7CE2E3D1}" type="presParOf" srcId="{BB159592-A1CB-4BB4-A13C-84142257B9A7}" destId="{97457CF1-3820-4B62-A438-87FF48F4F65B}" srcOrd="0" destOrd="0" presId="urn:microsoft.com/office/officeart/2005/8/layout/default"/>
    <dgm:cxn modelId="{DEAD8B12-FB8E-48CC-91BC-AE7C40478E19}" type="presParOf" srcId="{BB159592-A1CB-4BB4-A13C-84142257B9A7}" destId="{7B92275C-192E-4698-A5CD-A768A5A4163A}" srcOrd="1" destOrd="0" presId="urn:microsoft.com/office/officeart/2005/8/layout/default"/>
    <dgm:cxn modelId="{0AD3C723-38EE-43D2-96C8-BE3374F15BCB}" type="presParOf" srcId="{BB159592-A1CB-4BB4-A13C-84142257B9A7}" destId="{BA9B3329-1615-4384-BED5-7A0135377AF4}" srcOrd="2" destOrd="0" presId="urn:microsoft.com/office/officeart/2005/8/layout/default"/>
    <dgm:cxn modelId="{0188FD60-7AA6-4CC0-9DC9-FD309D582B61}" type="presParOf" srcId="{BB159592-A1CB-4BB4-A13C-84142257B9A7}" destId="{7CEC6920-B307-4C23-A727-BD9384BACB74}" srcOrd="3" destOrd="0" presId="urn:microsoft.com/office/officeart/2005/8/layout/default"/>
    <dgm:cxn modelId="{A3ED7336-A6EE-4E9C-985A-67B6F6DA8E9A}" type="presParOf" srcId="{BB159592-A1CB-4BB4-A13C-84142257B9A7}" destId="{78020132-7055-4375-BFB4-20DB75DEFFE5}" srcOrd="4" destOrd="0" presId="urn:microsoft.com/office/officeart/2005/8/layout/default"/>
    <dgm:cxn modelId="{38B24CE1-7B34-44FC-8DD7-6DF3E9A106AA}" type="presParOf" srcId="{BB159592-A1CB-4BB4-A13C-84142257B9A7}" destId="{7E28F2AA-DF3F-4A3E-B159-462347F1F292}" srcOrd="5" destOrd="0" presId="urn:microsoft.com/office/officeart/2005/8/layout/default"/>
    <dgm:cxn modelId="{FA645BFB-17A9-437E-AD9B-6B6A0A6424E5}" type="presParOf" srcId="{BB159592-A1CB-4BB4-A13C-84142257B9A7}" destId="{5CECAAEB-4D48-495D-84C1-1B4D0982B75D}" srcOrd="6" destOrd="0" presId="urn:microsoft.com/office/officeart/2005/8/layout/default"/>
    <dgm:cxn modelId="{67A3E28F-DE97-47F0-A23A-A7E6366EB0FE}" type="presParOf" srcId="{BB159592-A1CB-4BB4-A13C-84142257B9A7}" destId="{15B71015-295A-443D-AEE5-4204875C8DF0}" srcOrd="7" destOrd="0" presId="urn:microsoft.com/office/officeart/2005/8/layout/default"/>
    <dgm:cxn modelId="{BC6421C5-E472-43ED-8E04-1FBFF91981A5}" type="presParOf" srcId="{BB159592-A1CB-4BB4-A13C-84142257B9A7}" destId="{9BC0C9BA-27A0-4668-A671-FCD67FDC69D4}" srcOrd="8" destOrd="0" presId="urn:microsoft.com/office/officeart/2005/8/layout/default"/>
    <dgm:cxn modelId="{E76E4EEC-B702-4DCF-9296-BD1D22AA36D3}" type="presParOf" srcId="{BB159592-A1CB-4BB4-A13C-84142257B9A7}" destId="{36B72D1F-9983-4689-A0D0-67E1AF11825F}" srcOrd="9" destOrd="0" presId="urn:microsoft.com/office/officeart/2005/8/layout/default"/>
    <dgm:cxn modelId="{9757F95F-4EC1-44BD-A340-78D0DAEDE933}" type="presParOf" srcId="{BB159592-A1CB-4BB4-A13C-84142257B9A7}" destId="{8669453C-3332-4AA5-976E-1709AAD63463}" srcOrd="10" destOrd="0" presId="urn:microsoft.com/office/officeart/2005/8/layout/defaul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2318557-31C2-428A-A932-5CF1BFE84D9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A7EFC80-1E8C-4C1B-9F79-B433D130AC09}">
      <dgm:prSet phldrT="[Text]" custT="1"/>
      <dgm:spPr>
        <a:solidFill>
          <a:srgbClr val="033B57"/>
        </a:solidFill>
        <a:ln>
          <a:solidFill>
            <a:srgbClr val="033B57"/>
          </a:solidFill>
        </a:ln>
      </dgm:spPr>
      <dgm:t>
        <a:bodyPr/>
        <a:lstStyle/>
        <a:p>
          <a:r>
            <a:rPr lang="en-US" sz="1600" dirty="0">
              <a:solidFill>
                <a:srgbClr val="FFFFFF"/>
              </a:solidFill>
            </a:rPr>
            <a:t>Professional Roles/</a:t>
          </a:r>
        </a:p>
        <a:p>
          <a:r>
            <a:rPr lang="en-US" sz="1600" dirty="0">
              <a:solidFill>
                <a:srgbClr val="FFFFFF"/>
              </a:solidFill>
            </a:rPr>
            <a:t>Responsibilities</a:t>
          </a:r>
        </a:p>
      </dgm:t>
    </dgm:pt>
    <dgm:pt modelId="{E00ACF9E-4520-4AD1-A5DD-37D784996026}" type="parTrans" cxnId="{5750E7C9-01CD-4E52-A455-3A44EE98AE18}">
      <dgm:prSet/>
      <dgm:spPr/>
      <dgm:t>
        <a:bodyPr/>
        <a:lstStyle/>
        <a:p>
          <a:endParaRPr lang="en-US"/>
        </a:p>
      </dgm:t>
    </dgm:pt>
    <dgm:pt modelId="{3F539EBE-231E-457A-8326-E9BDAED0CEAC}" type="sibTrans" cxnId="{5750E7C9-01CD-4E52-A455-3A44EE98AE18}">
      <dgm:prSet/>
      <dgm:spPr/>
      <dgm:t>
        <a:bodyPr/>
        <a:lstStyle/>
        <a:p>
          <a:endParaRPr lang="en-US"/>
        </a:p>
      </dgm:t>
    </dgm:pt>
    <dgm:pt modelId="{F5D85697-BD1E-4E2B-BD78-34CEF02DD413}">
      <dgm:prSet phldrT="[Text]" custT="1"/>
      <dgm:spPr>
        <a:solidFill>
          <a:srgbClr val="033B57"/>
        </a:solidFill>
        <a:ln>
          <a:solidFill>
            <a:srgbClr val="033B57"/>
          </a:solidFill>
        </a:ln>
      </dgm:spPr>
      <dgm:t>
        <a:bodyPr/>
        <a:lstStyle/>
        <a:p>
          <a:r>
            <a:rPr lang="en-US" sz="1600" dirty="0">
              <a:solidFill>
                <a:srgbClr val="FFFFFF"/>
              </a:solidFill>
            </a:rPr>
            <a:t>Patient Empowerment</a:t>
          </a:r>
        </a:p>
      </dgm:t>
    </dgm:pt>
    <dgm:pt modelId="{A723288B-AA4D-4FCB-AB3E-B8CE22770B06}" type="parTrans" cxnId="{E5CC30DD-9C84-468E-AB55-313CF448B3A3}">
      <dgm:prSet/>
      <dgm:spPr/>
      <dgm:t>
        <a:bodyPr/>
        <a:lstStyle/>
        <a:p>
          <a:endParaRPr lang="en-US"/>
        </a:p>
      </dgm:t>
    </dgm:pt>
    <dgm:pt modelId="{38F74E5D-B24E-4A05-8D87-A490EA7340AB}" type="sibTrans" cxnId="{E5CC30DD-9C84-468E-AB55-313CF448B3A3}">
      <dgm:prSet/>
      <dgm:spPr/>
      <dgm:t>
        <a:bodyPr/>
        <a:lstStyle/>
        <a:p>
          <a:endParaRPr lang="en-US"/>
        </a:p>
      </dgm:t>
    </dgm:pt>
    <dgm:pt modelId="{BC718266-643F-46FD-A601-85950AECE89D}">
      <dgm:prSet phldrT="[Text]" custT="1"/>
      <dgm:spPr>
        <a:solidFill>
          <a:srgbClr val="033B57"/>
        </a:solidFill>
        <a:ln>
          <a:solidFill>
            <a:srgbClr val="033B57"/>
          </a:solidFill>
        </a:ln>
      </dgm:spPr>
      <dgm:t>
        <a:bodyPr/>
        <a:lstStyle/>
        <a:p>
          <a:r>
            <a:rPr lang="en-US" sz="1600" dirty="0">
              <a:solidFill>
                <a:srgbClr val="FFFFFF"/>
              </a:solidFill>
            </a:rPr>
            <a:t>Cultural competency</a:t>
          </a:r>
        </a:p>
      </dgm:t>
    </dgm:pt>
    <dgm:pt modelId="{4AC14FBF-422A-449E-9899-B32A8A09E18E}" type="parTrans" cxnId="{473EDAC5-62EB-46FA-B101-1C9D3D87C508}">
      <dgm:prSet/>
      <dgm:spPr/>
      <dgm:t>
        <a:bodyPr/>
        <a:lstStyle/>
        <a:p>
          <a:endParaRPr lang="en-US"/>
        </a:p>
      </dgm:t>
    </dgm:pt>
    <dgm:pt modelId="{02F6EB33-823D-4DF3-8537-16437CCD4E2B}" type="sibTrans" cxnId="{473EDAC5-62EB-46FA-B101-1C9D3D87C508}">
      <dgm:prSet/>
      <dgm:spPr/>
      <dgm:t>
        <a:bodyPr/>
        <a:lstStyle/>
        <a:p>
          <a:endParaRPr lang="en-US"/>
        </a:p>
      </dgm:t>
    </dgm:pt>
    <dgm:pt modelId="{CA8BA781-E3C2-4D2E-91F2-92E9ABC6937C}">
      <dgm:prSet phldrT="[Text]" custT="1"/>
      <dgm:spPr>
        <a:solidFill>
          <a:srgbClr val="033B57"/>
        </a:solidFill>
        <a:ln>
          <a:solidFill>
            <a:srgbClr val="033B57"/>
          </a:solidFill>
        </a:ln>
      </dgm:spPr>
      <dgm:t>
        <a:bodyPr/>
        <a:lstStyle/>
        <a:p>
          <a:r>
            <a:rPr lang="en-US" sz="1600" dirty="0">
              <a:solidFill>
                <a:srgbClr val="FFFFFF"/>
              </a:solidFill>
            </a:rPr>
            <a:t>Communication</a:t>
          </a:r>
        </a:p>
      </dgm:t>
    </dgm:pt>
    <dgm:pt modelId="{5688B349-81C2-432A-A689-8654C26CFCED}" type="parTrans" cxnId="{D017F51D-7519-413F-98C7-D3D706DB4419}">
      <dgm:prSet/>
      <dgm:spPr/>
      <dgm:t>
        <a:bodyPr/>
        <a:lstStyle/>
        <a:p>
          <a:endParaRPr lang="en-US"/>
        </a:p>
      </dgm:t>
    </dgm:pt>
    <dgm:pt modelId="{95652D2E-A859-466B-A7BF-2B1FE66E1FE2}" type="sibTrans" cxnId="{D017F51D-7519-413F-98C7-D3D706DB4419}">
      <dgm:prSet/>
      <dgm:spPr/>
      <dgm:t>
        <a:bodyPr/>
        <a:lstStyle/>
        <a:p>
          <a:endParaRPr lang="en-US"/>
        </a:p>
      </dgm:t>
    </dgm:pt>
    <dgm:pt modelId="{BFA01963-C190-469A-902F-CD9CC4489DBC}">
      <dgm:prSet phldrT="[Text]" custT="1"/>
      <dgm:spPr>
        <a:solidFill>
          <a:srgbClr val="033B57"/>
        </a:solidFill>
        <a:ln>
          <a:solidFill>
            <a:srgbClr val="033B57"/>
          </a:solidFill>
        </a:ln>
      </dgm:spPr>
      <dgm:t>
        <a:bodyPr/>
        <a:lstStyle/>
        <a:p>
          <a:r>
            <a:rPr lang="en-US" sz="1600" dirty="0">
              <a:solidFill>
                <a:srgbClr val="FFFFFF"/>
              </a:solidFill>
            </a:rPr>
            <a:t>Ethics &amp; Professional Conduct</a:t>
          </a:r>
        </a:p>
      </dgm:t>
    </dgm:pt>
    <dgm:pt modelId="{DA4FBFDD-4D7A-4FD0-AB51-E63E7B40AAE3}" type="parTrans" cxnId="{1C6BA256-DE83-461E-A7E9-DC3CD90A1DE5}">
      <dgm:prSet/>
      <dgm:spPr/>
      <dgm:t>
        <a:bodyPr/>
        <a:lstStyle/>
        <a:p>
          <a:endParaRPr lang="en-US"/>
        </a:p>
      </dgm:t>
    </dgm:pt>
    <dgm:pt modelId="{DA11C556-BA2F-457D-9B7E-E0F9B5CAFC4D}" type="sibTrans" cxnId="{1C6BA256-DE83-461E-A7E9-DC3CD90A1DE5}">
      <dgm:prSet/>
      <dgm:spPr/>
      <dgm:t>
        <a:bodyPr/>
        <a:lstStyle/>
        <a:p>
          <a:endParaRPr lang="en-US"/>
        </a:p>
      </dgm:t>
    </dgm:pt>
    <dgm:pt modelId="{7BBA362E-0745-454B-AFE5-D1EF687D1658}">
      <dgm:prSet phldrT="[Text]" custT="1"/>
      <dgm:spPr>
        <a:solidFill>
          <a:srgbClr val="033B57"/>
        </a:solidFill>
        <a:ln>
          <a:solidFill>
            <a:srgbClr val="033B57"/>
          </a:solidFill>
        </a:ln>
      </dgm:spPr>
      <dgm:t>
        <a:bodyPr/>
        <a:lstStyle/>
        <a:p>
          <a:r>
            <a:rPr lang="en-US" sz="1600" dirty="0">
              <a:solidFill>
                <a:srgbClr val="FFFFFF"/>
              </a:solidFill>
            </a:rPr>
            <a:t>Education, Prevention &amp; Health Promotion</a:t>
          </a:r>
        </a:p>
      </dgm:t>
    </dgm:pt>
    <dgm:pt modelId="{F4C505C7-74AB-4AA2-94B2-5DD95AD9C36D}" type="parTrans" cxnId="{3CD74927-E545-4D47-8719-B95E381F148C}">
      <dgm:prSet/>
      <dgm:spPr/>
      <dgm:t>
        <a:bodyPr/>
        <a:lstStyle/>
        <a:p>
          <a:endParaRPr lang="en-US"/>
        </a:p>
      </dgm:t>
    </dgm:pt>
    <dgm:pt modelId="{05CD3CCC-A3F2-4580-8501-91B44F5CC3A2}" type="sibTrans" cxnId="{3CD74927-E545-4D47-8719-B95E381F148C}">
      <dgm:prSet/>
      <dgm:spPr/>
      <dgm:t>
        <a:bodyPr/>
        <a:lstStyle/>
        <a:p>
          <a:endParaRPr lang="en-US"/>
        </a:p>
      </dgm:t>
    </dgm:pt>
    <dgm:pt modelId="{E1E4B868-DC0F-4C4D-AFD9-03CA27F20C90}">
      <dgm:prSet phldrT="[Text]" custT="1"/>
      <dgm:spPr>
        <a:solidFill>
          <a:srgbClr val="033B57"/>
        </a:solidFill>
        <a:ln>
          <a:solidFill>
            <a:srgbClr val="033B57"/>
          </a:solidFill>
        </a:ln>
      </dgm:spPr>
      <dgm:t>
        <a:bodyPr/>
        <a:lstStyle/>
        <a:p>
          <a:r>
            <a:rPr lang="en-US" sz="1600" dirty="0">
              <a:solidFill>
                <a:srgbClr val="FFFFFF"/>
              </a:solidFill>
            </a:rPr>
            <a:t>Psychosocial Support Services / Assessment</a:t>
          </a:r>
        </a:p>
      </dgm:t>
    </dgm:pt>
    <dgm:pt modelId="{62469444-30E3-4BB0-9194-3965C0F8D6DE}" type="parTrans" cxnId="{2D98FD30-7F28-4E20-A8D2-819C411A0935}">
      <dgm:prSet/>
      <dgm:spPr/>
      <dgm:t>
        <a:bodyPr/>
        <a:lstStyle/>
        <a:p>
          <a:endParaRPr lang="en-US"/>
        </a:p>
      </dgm:t>
    </dgm:pt>
    <dgm:pt modelId="{A8FE2349-6129-4A38-AC43-0A6F9F33EB27}" type="sibTrans" cxnId="{2D98FD30-7F28-4E20-A8D2-819C411A0935}">
      <dgm:prSet/>
      <dgm:spPr/>
      <dgm:t>
        <a:bodyPr/>
        <a:lstStyle/>
        <a:p>
          <a:endParaRPr lang="en-US"/>
        </a:p>
      </dgm:t>
    </dgm:pt>
    <dgm:pt modelId="{8C8F7C5D-B377-491C-92A3-FE71758CF91D}">
      <dgm:prSet phldrT="[Text]" custT="1"/>
      <dgm:spPr>
        <a:solidFill>
          <a:srgbClr val="033B57"/>
        </a:solidFill>
        <a:ln>
          <a:solidFill>
            <a:srgbClr val="033B57"/>
          </a:solidFill>
        </a:ln>
      </dgm:spPr>
      <dgm:t>
        <a:bodyPr/>
        <a:lstStyle/>
        <a:p>
          <a:r>
            <a:rPr lang="en-US" sz="1600" dirty="0">
              <a:solidFill>
                <a:srgbClr val="FFFFFF"/>
              </a:solidFill>
            </a:rPr>
            <a:t>Barriers to Care / Health Disparities</a:t>
          </a:r>
        </a:p>
      </dgm:t>
    </dgm:pt>
    <dgm:pt modelId="{3185F0D3-40AC-4E50-B3A8-48AF16D83B7F}" type="parTrans" cxnId="{6015BE06-7049-4C21-914E-9321C36902BC}">
      <dgm:prSet/>
      <dgm:spPr/>
      <dgm:t>
        <a:bodyPr/>
        <a:lstStyle/>
        <a:p>
          <a:endParaRPr lang="en-US"/>
        </a:p>
      </dgm:t>
    </dgm:pt>
    <dgm:pt modelId="{A1BF4608-92AF-489C-ABA2-0F79D46981BC}" type="sibTrans" cxnId="{6015BE06-7049-4C21-914E-9321C36902BC}">
      <dgm:prSet/>
      <dgm:spPr/>
      <dgm:t>
        <a:bodyPr/>
        <a:lstStyle/>
        <a:p>
          <a:endParaRPr lang="en-US"/>
        </a:p>
      </dgm:t>
    </dgm:pt>
    <dgm:pt modelId="{B5752BC5-C360-478B-931A-49769BB177AB}">
      <dgm:prSet phldrT="[Text]" custT="1"/>
      <dgm:spPr>
        <a:solidFill>
          <a:srgbClr val="033B57"/>
        </a:solidFill>
        <a:ln>
          <a:solidFill>
            <a:srgbClr val="033B57"/>
          </a:solidFill>
        </a:ln>
      </dgm:spPr>
      <dgm:t>
        <a:bodyPr/>
        <a:lstStyle/>
        <a:p>
          <a:r>
            <a:rPr lang="en-US" sz="1600" dirty="0">
              <a:solidFill>
                <a:srgbClr val="FFFFFF"/>
              </a:solidFill>
            </a:rPr>
            <a:t>Community Resources</a:t>
          </a:r>
        </a:p>
      </dgm:t>
    </dgm:pt>
    <dgm:pt modelId="{89AE3DF1-2D80-49E3-B96E-68CA9D6BCED0}" type="parTrans" cxnId="{01EEC566-1784-4E87-B348-6CA86A91F6F0}">
      <dgm:prSet/>
      <dgm:spPr/>
      <dgm:t>
        <a:bodyPr/>
        <a:lstStyle/>
        <a:p>
          <a:endParaRPr lang="en-US"/>
        </a:p>
      </dgm:t>
    </dgm:pt>
    <dgm:pt modelId="{2332C15C-B667-4CC0-A238-0125D51C182B}" type="sibTrans" cxnId="{01EEC566-1784-4E87-B348-6CA86A91F6F0}">
      <dgm:prSet/>
      <dgm:spPr/>
      <dgm:t>
        <a:bodyPr/>
        <a:lstStyle/>
        <a:p>
          <a:endParaRPr lang="en-US"/>
        </a:p>
      </dgm:t>
    </dgm:pt>
    <dgm:pt modelId="{3B150D2E-9149-49AE-B5F5-C39B6B8E1EA1}">
      <dgm:prSet phldrT="[Text]" custT="1"/>
      <dgm:spPr>
        <a:solidFill>
          <a:srgbClr val="033B57"/>
        </a:solidFill>
        <a:ln>
          <a:solidFill>
            <a:srgbClr val="033B57"/>
          </a:solidFill>
        </a:ln>
      </dgm:spPr>
      <dgm:t>
        <a:bodyPr/>
        <a:lstStyle/>
        <a:p>
          <a:r>
            <a:rPr lang="en-US" sz="1600" dirty="0">
              <a:solidFill>
                <a:srgbClr val="FBF4E1"/>
              </a:solidFill>
            </a:rPr>
            <a:t>Outreach</a:t>
          </a:r>
        </a:p>
      </dgm:t>
    </dgm:pt>
    <dgm:pt modelId="{1F9AC831-633D-40B7-88AA-8070F259A860}" type="parTrans" cxnId="{79CCDAEF-BC2D-476C-B569-48C0F937D8C3}">
      <dgm:prSet/>
      <dgm:spPr/>
      <dgm:t>
        <a:bodyPr/>
        <a:lstStyle/>
        <a:p>
          <a:endParaRPr lang="en-US"/>
        </a:p>
      </dgm:t>
    </dgm:pt>
    <dgm:pt modelId="{A580E709-4CAD-4E57-826F-B0A5F707436E}" type="sibTrans" cxnId="{79CCDAEF-BC2D-476C-B569-48C0F937D8C3}">
      <dgm:prSet/>
      <dgm:spPr/>
      <dgm:t>
        <a:bodyPr/>
        <a:lstStyle/>
        <a:p>
          <a:endParaRPr lang="en-US"/>
        </a:p>
      </dgm:t>
    </dgm:pt>
    <dgm:pt modelId="{63580913-1FDC-4708-AC29-BFA7F1A2E23A}">
      <dgm:prSet phldrT="[Text]" custT="1"/>
      <dgm:spPr>
        <a:solidFill>
          <a:srgbClr val="033B57"/>
        </a:solidFill>
        <a:ln>
          <a:solidFill>
            <a:srgbClr val="033B57"/>
          </a:solidFill>
        </a:ln>
      </dgm:spPr>
      <dgm:t>
        <a:bodyPr/>
        <a:lstStyle/>
        <a:p>
          <a:r>
            <a:rPr lang="en-US" sz="1600" dirty="0">
              <a:solidFill>
                <a:srgbClr val="FFFFFF"/>
              </a:solidFill>
            </a:rPr>
            <a:t>Care Coordination</a:t>
          </a:r>
        </a:p>
      </dgm:t>
    </dgm:pt>
    <dgm:pt modelId="{9220ED48-3BAC-4479-836C-08C19D6D84BF}" type="parTrans" cxnId="{4B0488F2-F2C0-42E1-8966-709D8D7C8FA2}">
      <dgm:prSet/>
      <dgm:spPr/>
      <dgm:t>
        <a:bodyPr/>
        <a:lstStyle/>
        <a:p>
          <a:endParaRPr lang="en-US"/>
        </a:p>
      </dgm:t>
    </dgm:pt>
    <dgm:pt modelId="{2E8A0717-3FFF-4A57-87DC-AB4F61096F1F}" type="sibTrans" cxnId="{4B0488F2-F2C0-42E1-8966-709D8D7C8FA2}">
      <dgm:prSet/>
      <dgm:spPr/>
      <dgm:t>
        <a:bodyPr/>
        <a:lstStyle/>
        <a:p>
          <a:endParaRPr lang="en-US"/>
        </a:p>
      </dgm:t>
    </dgm:pt>
    <dgm:pt modelId="{0D50C6A3-BE34-4D89-BAB5-DFC54E0C7326}">
      <dgm:prSet phldrT="[Text]" custT="1"/>
      <dgm:spPr>
        <a:solidFill>
          <a:srgbClr val="033B57"/>
        </a:solidFill>
        <a:ln>
          <a:solidFill>
            <a:srgbClr val="033B57"/>
          </a:solidFill>
        </a:ln>
      </dgm:spPr>
      <dgm:t>
        <a:bodyPr/>
        <a:lstStyle/>
        <a:p>
          <a:r>
            <a:rPr lang="en-US" sz="1600" dirty="0">
              <a:solidFill>
                <a:srgbClr val="FFFFFF"/>
              </a:solidFill>
            </a:rPr>
            <a:t>Advocacy</a:t>
          </a:r>
        </a:p>
      </dgm:t>
    </dgm:pt>
    <dgm:pt modelId="{5CF58FD2-E07B-4F32-A0BF-547566A3EC2F}" type="parTrans" cxnId="{9A3D777E-592B-4D1A-ADE8-CC70F488197A}">
      <dgm:prSet/>
      <dgm:spPr/>
      <dgm:t>
        <a:bodyPr/>
        <a:lstStyle/>
        <a:p>
          <a:endParaRPr lang="en-US"/>
        </a:p>
      </dgm:t>
    </dgm:pt>
    <dgm:pt modelId="{B08B8968-00B0-4312-8BE2-F89B42F4F41D}" type="sibTrans" cxnId="{9A3D777E-592B-4D1A-ADE8-CC70F488197A}">
      <dgm:prSet/>
      <dgm:spPr/>
      <dgm:t>
        <a:bodyPr/>
        <a:lstStyle/>
        <a:p>
          <a:endParaRPr lang="en-US"/>
        </a:p>
      </dgm:t>
    </dgm:pt>
    <dgm:pt modelId="{E1FFD9BE-5860-45DE-AA3C-C8CE73EDBE30}" type="pres">
      <dgm:prSet presAssocID="{42318557-31C2-428A-A932-5CF1BFE84D96}" presName="diagram" presStyleCnt="0">
        <dgm:presLayoutVars>
          <dgm:dir/>
          <dgm:resizeHandles val="exact"/>
        </dgm:presLayoutVars>
      </dgm:prSet>
      <dgm:spPr/>
    </dgm:pt>
    <dgm:pt modelId="{BA0D6F4D-B3CF-496E-892C-2812FCFA8C91}" type="pres">
      <dgm:prSet presAssocID="{4A7EFC80-1E8C-4C1B-9F79-B433D130AC09}" presName="node" presStyleLbl="node1" presStyleIdx="0" presStyleCnt="12" custLinFactNeighborX="126" custLinFactNeighborY="-7081">
        <dgm:presLayoutVars>
          <dgm:bulletEnabled val="1"/>
        </dgm:presLayoutVars>
      </dgm:prSet>
      <dgm:spPr/>
    </dgm:pt>
    <dgm:pt modelId="{17BDC537-8809-4414-BF65-0F3B0A14C995}" type="pres">
      <dgm:prSet presAssocID="{3F539EBE-231E-457A-8326-E9BDAED0CEAC}" presName="sibTrans" presStyleCnt="0"/>
      <dgm:spPr/>
    </dgm:pt>
    <dgm:pt modelId="{B4DB60F2-89E5-4FAB-9ADE-6C4530FAD2CE}" type="pres">
      <dgm:prSet presAssocID="{CA8BA781-E3C2-4D2E-91F2-92E9ABC6937C}" presName="node" presStyleLbl="node1" presStyleIdx="1" presStyleCnt="12" custLinFactNeighborX="1726" custLinFactNeighborY="-7081">
        <dgm:presLayoutVars>
          <dgm:bulletEnabled val="1"/>
        </dgm:presLayoutVars>
      </dgm:prSet>
      <dgm:spPr/>
    </dgm:pt>
    <dgm:pt modelId="{A84912FA-72E6-45A9-BF1E-3BD1CEAE056C}" type="pres">
      <dgm:prSet presAssocID="{95652D2E-A859-466B-A7BF-2B1FE66E1FE2}" presName="sibTrans" presStyleCnt="0"/>
      <dgm:spPr/>
    </dgm:pt>
    <dgm:pt modelId="{0170972C-C877-4AC4-91FF-E42E6DE05C6C}" type="pres">
      <dgm:prSet presAssocID="{F5D85697-BD1E-4E2B-BD78-34CEF02DD413}" presName="node" presStyleLbl="node1" presStyleIdx="2" presStyleCnt="12" custLinFactNeighborX="126" custLinFactNeighborY="-7081">
        <dgm:presLayoutVars>
          <dgm:bulletEnabled val="1"/>
        </dgm:presLayoutVars>
      </dgm:prSet>
      <dgm:spPr/>
    </dgm:pt>
    <dgm:pt modelId="{AD920658-447E-4B76-B60F-2CA7A47F9730}" type="pres">
      <dgm:prSet presAssocID="{38F74E5D-B24E-4A05-8D87-A490EA7340AB}" presName="sibTrans" presStyleCnt="0"/>
      <dgm:spPr/>
    </dgm:pt>
    <dgm:pt modelId="{3D79CE8D-47F7-4315-9835-0B3C0018A96A}" type="pres">
      <dgm:prSet presAssocID="{BC718266-643F-46FD-A601-85950AECE89D}" presName="node" presStyleLbl="node1" presStyleIdx="3" presStyleCnt="12" custLinFactNeighborX="126" custLinFactNeighborY="-7081">
        <dgm:presLayoutVars>
          <dgm:bulletEnabled val="1"/>
        </dgm:presLayoutVars>
      </dgm:prSet>
      <dgm:spPr/>
    </dgm:pt>
    <dgm:pt modelId="{A24B61AD-090D-4178-BFA0-CB18D750D663}" type="pres">
      <dgm:prSet presAssocID="{02F6EB33-823D-4DF3-8537-16437CCD4E2B}" presName="sibTrans" presStyleCnt="0"/>
      <dgm:spPr/>
    </dgm:pt>
    <dgm:pt modelId="{1E187211-AD1C-4155-8C84-79660A49B20A}" type="pres">
      <dgm:prSet presAssocID="{BFA01963-C190-469A-902F-CD9CC4489DBC}" presName="node" presStyleLbl="node1" presStyleIdx="4" presStyleCnt="12" custLinFactNeighborY="-2926">
        <dgm:presLayoutVars>
          <dgm:bulletEnabled val="1"/>
        </dgm:presLayoutVars>
      </dgm:prSet>
      <dgm:spPr/>
    </dgm:pt>
    <dgm:pt modelId="{1ECFC995-7F14-4C3B-B7D9-042E03691D7E}" type="pres">
      <dgm:prSet presAssocID="{DA11C556-BA2F-457D-9B7E-E0F9B5CAFC4D}" presName="sibTrans" presStyleCnt="0"/>
      <dgm:spPr/>
    </dgm:pt>
    <dgm:pt modelId="{D5A5208B-7B28-4E56-AAC9-2D602C732FDD}" type="pres">
      <dgm:prSet presAssocID="{7BBA362E-0745-454B-AFE5-D1EF687D1658}" presName="node" presStyleLbl="node1" presStyleIdx="5" presStyleCnt="12" custLinFactNeighborY="-2926">
        <dgm:presLayoutVars>
          <dgm:bulletEnabled val="1"/>
        </dgm:presLayoutVars>
      </dgm:prSet>
      <dgm:spPr/>
    </dgm:pt>
    <dgm:pt modelId="{47A5C17E-4616-4055-ACA4-D63618F2E205}" type="pres">
      <dgm:prSet presAssocID="{05CD3CCC-A3F2-4580-8501-91B44F5CC3A2}" presName="sibTrans" presStyleCnt="0"/>
      <dgm:spPr/>
    </dgm:pt>
    <dgm:pt modelId="{5351C117-1042-460E-AA12-95B1F4B4A819}" type="pres">
      <dgm:prSet presAssocID="{E1E4B868-DC0F-4C4D-AFD9-03CA27F20C90}" presName="node" presStyleLbl="node1" presStyleIdx="6" presStyleCnt="12" custLinFactNeighborY="-2926">
        <dgm:presLayoutVars>
          <dgm:bulletEnabled val="1"/>
        </dgm:presLayoutVars>
      </dgm:prSet>
      <dgm:spPr/>
    </dgm:pt>
    <dgm:pt modelId="{BC12BA43-E25E-4614-AA6D-D8FE60E84858}" type="pres">
      <dgm:prSet presAssocID="{A8FE2349-6129-4A38-AC43-0A6F9F33EB27}" presName="sibTrans" presStyleCnt="0"/>
      <dgm:spPr/>
    </dgm:pt>
    <dgm:pt modelId="{CDAFC6F6-CF23-4C85-9FF1-B34C2FE09160}" type="pres">
      <dgm:prSet presAssocID="{8C8F7C5D-B377-491C-92A3-FE71758CF91D}" presName="node" presStyleLbl="node1" presStyleIdx="7" presStyleCnt="12" custLinFactNeighborX="126" custLinFactNeighborY="-2926">
        <dgm:presLayoutVars>
          <dgm:bulletEnabled val="1"/>
        </dgm:presLayoutVars>
      </dgm:prSet>
      <dgm:spPr/>
    </dgm:pt>
    <dgm:pt modelId="{F58F9016-E438-412A-8258-4CBAFE71319E}" type="pres">
      <dgm:prSet presAssocID="{A1BF4608-92AF-489C-ABA2-0F79D46981BC}" presName="sibTrans" presStyleCnt="0"/>
      <dgm:spPr/>
    </dgm:pt>
    <dgm:pt modelId="{99E2D765-EED7-482F-9CA9-12E8A7AC6921}" type="pres">
      <dgm:prSet presAssocID="{B5752BC5-C360-478B-931A-49769BB177AB}" presName="node" presStyleLbl="node1" presStyleIdx="8" presStyleCnt="12" custLinFactNeighborY="-2926">
        <dgm:presLayoutVars>
          <dgm:bulletEnabled val="1"/>
        </dgm:presLayoutVars>
      </dgm:prSet>
      <dgm:spPr/>
    </dgm:pt>
    <dgm:pt modelId="{03C18B13-3628-4B93-8CF5-65C089088757}" type="pres">
      <dgm:prSet presAssocID="{2332C15C-B667-4CC0-A238-0125D51C182B}" presName="sibTrans" presStyleCnt="0"/>
      <dgm:spPr/>
    </dgm:pt>
    <dgm:pt modelId="{59104C20-63BE-4799-9BA7-7D3A538FEB8B}" type="pres">
      <dgm:prSet presAssocID="{3B150D2E-9149-49AE-B5F5-C39B6B8E1EA1}" presName="node" presStyleLbl="node1" presStyleIdx="9" presStyleCnt="12" custLinFactNeighborY="-2926">
        <dgm:presLayoutVars>
          <dgm:bulletEnabled val="1"/>
        </dgm:presLayoutVars>
      </dgm:prSet>
      <dgm:spPr/>
    </dgm:pt>
    <dgm:pt modelId="{369AD22C-B4A1-46DC-8DA8-A5C75B387E5A}" type="pres">
      <dgm:prSet presAssocID="{A580E709-4CAD-4E57-826F-B0A5F707436E}" presName="sibTrans" presStyleCnt="0"/>
      <dgm:spPr/>
    </dgm:pt>
    <dgm:pt modelId="{F8DFD777-65DC-4A47-9CEC-B28D4B12527B}" type="pres">
      <dgm:prSet presAssocID="{63580913-1FDC-4708-AC29-BFA7F1A2E23A}" presName="node" presStyleLbl="node1" presStyleIdx="10" presStyleCnt="12" custLinFactNeighborY="-2926">
        <dgm:presLayoutVars>
          <dgm:bulletEnabled val="1"/>
        </dgm:presLayoutVars>
      </dgm:prSet>
      <dgm:spPr/>
    </dgm:pt>
    <dgm:pt modelId="{8AECDCD0-4923-4A78-92D7-F3566281F81E}" type="pres">
      <dgm:prSet presAssocID="{2E8A0717-3FFF-4A57-87DC-AB4F61096F1F}" presName="sibTrans" presStyleCnt="0"/>
      <dgm:spPr/>
    </dgm:pt>
    <dgm:pt modelId="{F8685273-5819-42F6-BEE2-6DA482F57E62}" type="pres">
      <dgm:prSet presAssocID="{0D50C6A3-BE34-4D89-BAB5-DFC54E0C7326}" presName="node" presStyleLbl="node1" presStyleIdx="11" presStyleCnt="12">
        <dgm:presLayoutVars>
          <dgm:bulletEnabled val="1"/>
        </dgm:presLayoutVars>
      </dgm:prSet>
      <dgm:spPr/>
    </dgm:pt>
  </dgm:ptLst>
  <dgm:cxnLst>
    <dgm:cxn modelId="{6015BE06-7049-4C21-914E-9321C36902BC}" srcId="{42318557-31C2-428A-A932-5CF1BFE84D96}" destId="{8C8F7C5D-B377-491C-92A3-FE71758CF91D}" srcOrd="7" destOrd="0" parTransId="{3185F0D3-40AC-4E50-B3A8-48AF16D83B7F}" sibTransId="{A1BF4608-92AF-489C-ABA2-0F79D46981BC}"/>
    <dgm:cxn modelId="{6B1FE50F-958E-4FCC-AE6C-2860BF76EF89}" type="presOf" srcId="{63580913-1FDC-4708-AC29-BFA7F1A2E23A}" destId="{F8DFD777-65DC-4A47-9CEC-B28D4B12527B}" srcOrd="0" destOrd="0" presId="urn:microsoft.com/office/officeart/2005/8/layout/default"/>
    <dgm:cxn modelId="{EF4BAA17-BEED-4C50-AB6A-A13572F85996}" type="presOf" srcId="{42318557-31C2-428A-A932-5CF1BFE84D96}" destId="{E1FFD9BE-5860-45DE-AA3C-C8CE73EDBE30}" srcOrd="0" destOrd="0" presId="urn:microsoft.com/office/officeart/2005/8/layout/default"/>
    <dgm:cxn modelId="{D017F51D-7519-413F-98C7-D3D706DB4419}" srcId="{42318557-31C2-428A-A932-5CF1BFE84D96}" destId="{CA8BA781-E3C2-4D2E-91F2-92E9ABC6937C}" srcOrd="1" destOrd="0" parTransId="{5688B349-81C2-432A-A689-8654C26CFCED}" sibTransId="{95652D2E-A859-466B-A7BF-2B1FE66E1FE2}"/>
    <dgm:cxn modelId="{3CD74927-E545-4D47-8719-B95E381F148C}" srcId="{42318557-31C2-428A-A932-5CF1BFE84D96}" destId="{7BBA362E-0745-454B-AFE5-D1EF687D1658}" srcOrd="5" destOrd="0" parTransId="{F4C505C7-74AB-4AA2-94B2-5DD95AD9C36D}" sibTransId="{05CD3CCC-A3F2-4580-8501-91B44F5CC3A2}"/>
    <dgm:cxn modelId="{2D98FD30-7F28-4E20-A8D2-819C411A0935}" srcId="{42318557-31C2-428A-A932-5CF1BFE84D96}" destId="{E1E4B868-DC0F-4C4D-AFD9-03CA27F20C90}" srcOrd="6" destOrd="0" parTransId="{62469444-30E3-4BB0-9194-3965C0F8D6DE}" sibTransId="{A8FE2349-6129-4A38-AC43-0A6F9F33EB27}"/>
    <dgm:cxn modelId="{A2548345-045F-4736-B0DD-4178C3F1A7E8}" type="presOf" srcId="{3B150D2E-9149-49AE-B5F5-C39B6B8E1EA1}" destId="{59104C20-63BE-4799-9BA7-7D3A538FEB8B}" srcOrd="0" destOrd="0" presId="urn:microsoft.com/office/officeart/2005/8/layout/default"/>
    <dgm:cxn modelId="{02D7F245-A96C-4250-9B99-3D68BE37A4F9}" type="presOf" srcId="{8C8F7C5D-B377-491C-92A3-FE71758CF91D}" destId="{CDAFC6F6-CF23-4C85-9FF1-B34C2FE09160}" srcOrd="0" destOrd="0" presId="urn:microsoft.com/office/officeart/2005/8/layout/default"/>
    <dgm:cxn modelId="{01EEC566-1784-4E87-B348-6CA86A91F6F0}" srcId="{42318557-31C2-428A-A932-5CF1BFE84D96}" destId="{B5752BC5-C360-478B-931A-49769BB177AB}" srcOrd="8" destOrd="0" parTransId="{89AE3DF1-2D80-49E3-B96E-68CA9D6BCED0}" sibTransId="{2332C15C-B667-4CC0-A238-0125D51C182B}"/>
    <dgm:cxn modelId="{4379D448-A7F8-4427-96CC-C7B5AC8D5DD8}" type="presOf" srcId="{E1E4B868-DC0F-4C4D-AFD9-03CA27F20C90}" destId="{5351C117-1042-460E-AA12-95B1F4B4A819}" srcOrd="0" destOrd="0" presId="urn:microsoft.com/office/officeart/2005/8/layout/default"/>
    <dgm:cxn modelId="{1C6BA256-DE83-461E-A7E9-DC3CD90A1DE5}" srcId="{42318557-31C2-428A-A932-5CF1BFE84D96}" destId="{BFA01963-C190-469A-902F-CD9CC4489DBC}" srcOrd="4" destOrd="0" parTransId="{DA4FBFDD-4D7A-4FD0-AB51-E63E7B40AAE3}" sibTransId="{DA11C556-BA2F-457D-9B7E-E0F9B5CAFC4D}"/>
    <dgm:cxn modelId="{9A3D777E-592B-4D1A-ADE8-CC70F488197A}" srcId="{42318557-31C2-428A-A932-5CF1BFE84D96}" destId="{0D50C6A3-BE34-4D89-BAB5-DFC54E0C7326}" srcOrd="11" destOrd="0" parTransId="{5CF58FD2-E07B-4F32-A0BF-547566A3EC2F}" sibTransId="{B08B8968-00B0-4312-8BE2-F89B42F4F41D}"/>
    <dgm:cxn modelId="{DE431484-6B9C-40AB-B6D1-2F3F52477F24}" type="presOf" srcId="{0D50C6A3-BE34-4D89-BAB5-DFC54E0C7326}" destId="{F8685273-5819-42F6-BEE2-6DA482F57E62}" srcOrd="0" destOrd="0" presId="urn:microsoft.com/office/officeart/2005/8/layout/default"/>
    <dgm:cxn modelId="{2327969B-9C28-4224-97DD-C2DF47400F61}" type="presOf" srcId="{B5752BC5-C360-478B-931A-49769BB177AB}" destId="{99E2D765-EED7-482F-9CA9-12E8A7AC6921}" srcOrd="0" destOrd="0" presId="urn:microsoft.com/office/officeart/2005/8/layout/default"/>
    <dgm:cxn modelId="{A26119B2-E8FB-45C3-A2B6-0E00D29300EC}" type="presOf" srcId="{4A7EFC80-1E8C-4C1B-9F79-B433D130AC09}" destId="{BA0D6F4D-B3CF-496E-892C-2812FCFA8C91}" srcOrd="0" destOrd="0" presId="urn:microsoft.com/office/officeart/2005/8/layout/default"/>
    <dgm:cxn modelId="{075C52B2-AB4A-4824-8629-5EF487925D5F}" type="presOf" srcId="{CA8BA781-E3C2-4D2E-91F2-92E9ABC6937C}" destId="{B4DB60F2-89E5-4FAB-9ADE-6C4530FAD2CE}" srcOrd="0" destOrd="0" presId="urn:microsoft.com/office/officeart/2005/8/layout/default"/>
    <dgm:cxn modelId="{6197C6B6-E2F3-4FBD-9B58-D4D2DB9471AE}" type="presOf" srcId="{F5D85697-BD1E-4E2B-BD78-34CEF02DD413}" destId="{0170972C-C877-4AC4-91FF-E42E6DE05C6C}" srcOrd="0" destOrd="0" presId="urn:microsoft.com/office/officeart/2005/8/layout/default"/>
    <dgm:cxn modelId="{3F913BB8-B39C-4A45-94D0-A463BA2A7857}" type="presOf" srcId="{BC718266-643F-46FD-A601-85950AECE89D}" destId="{3D79CE8D-47F7-4315-9835-0B3C0018A96A}" srcOrd="0" destOrd="0" presId="urn:microsoft.com/office/officeart/2005/8/layout/default"/>
    <dgm:cxn modelId="{473EDAC5-62EB-46FA-B101-1C9D3D87C508}" srcId="{42318557-31C2-428A-A932-5CF1BFE84D96}" destId="{BC718266-643F-46FD-A601-85950AECE89D}" srcOrd="3" destOrd="0" parTransId="{4AC14FBF-422A-449E-9899-B32A8A09E18E}" sibTransId="{02F6EB33-823D-4DF3-8537-16437CCD4E2B}"/>
    <dgm:cxn modelId="{5750E7C9-01CD-4E52-A455-3A44EE98AE18}" srcId="{42318557-31C2-428A-A932-5CF1BFE84D96}" destId="{4A7EFC80-1E8C-4C1B-9F79-B433D130AC09}" srcOrd="0" destOrd="0" parTransId="{E00ACF9E-4520-4AD1-A5DD-37D784996026}" sibTransId="{3F539EBE-231E-457A-8326-E9BDAED0CEAC}"/>
    <dgm:cxn modelId="{178BA6D2-1CBD-413D-8472-AEAB6B3CE90D}" type="presOf" srcId="{7BBA362E-0745-454B-AFE5-D1EF687D1658}" destId="{D5A5208B-7B28-4E56-AAC9-2D602C732FDD}" srcOrd="0" destOrd="0" presId="urn:microsoft.com/office/officeart/2005/8/layout/default"/>
    <dgm:cxn modelId="{99D744D7-245D-4050-A91A-27903E15825A}" type="presOf" srcId="{BFA01963-C190-469A-902F-CD9CC4489DBC}" destId="{1E187211-AD1C-4155-8C84-79660A49B20A}" srcOrd="0" destOrd="0" presId="urn:microsoft.com/office/officeart/2005/8/layout/default"/>
    <dgm:cxn modelId="{E5CC30DD-9C84-468E-AB55-313CF448B3A3}" srcId="{42318557-31C2-428A-A932-5CF1BFE84D96}" destId="{F5D85697-BD1E-4E2B-BD78-34CEF02DD413}" srcOrd="2" destOrd="0" parTransId="{A723288B-AA4D-4FCB-AB3E-B8CE22770B06}" sibTransId="{38F74E5D-B24E-4A05-8D87-A490EA7340AB}"/>
    <dgm:cxn modelId="{79CCDAEF-BC2D-476C-B569-48C0F937D8C3}" srcId="{42318557-31C2-428A-A932-5CF1BFE84D96}" destId="{3B150D2E-9149-49AE-B5F5-C39B6B8E1EA1}" srcOrd="9" destOrd="0" parTransId="{1F9AC831-633D-40B7-88AA-8070F259A860}" sibTransId="{A580E709-4CAD-4E57-826F-B0A5F707436E}"/>
    <dgm:cxn modelId="{4B0488F2-F2C0-42E1-8966-709D8D7C8FA2}" srcId="{42318557-31C2-428A-A932-5CF1BFE84D96}" destId="{63580913-1FDC-4708-AC29-BFA7F1A2E23A}" srcOrd="10" destOrd="0" parTransId="{9220ED48-3BAC-4479-836C-08C19D6D84BF}" sibTransId="{2E8A0717-3FFF-4A57-87DC-AB4F61096F1F}"/>
    <dgm:cxn modelId="{C6D0734A-BD7B-4389-967A-9F6EB53760F8}" type="presParOf" srcId="{E1FFD9BE-5860-45DE-AA3C-C8CE73EDBE30}" destId="{BA0D6F4D-B3CF-496E-892C-2812FCFA8C91}" srcOrd="0" destOrd="0" presId="urn:microsoft.com/office/officeart/2005/8/layout/default"/>
    <dgm:cxn modelId="{51BBCF93-8773-4DFE-B2F7-77186FD6DA6B}" type="presParOf" srcId="{E1FFD9BE-5860-45DE-AA3C-C8CE73EDBE30}" destId="{17BDC537-8809-4414-BF65-0F3B0A14C995}" srcOrd="1" destOrd="0" presId="urn:microsoft.com/office/officeart/2005/8/layout/default"/>
    <dgm:cxn modelId="{63DAC7F4-0485-4378-AAEE-E17C5CD0BEE1}" type="presParOf" srcId="{E1FFD9BE-5860-45DE-AA3C-C8CE73EDBE30}" destId="{B4DB60F2-89E5-4FAB-9ADE-6C4530FAD2CE}" srcOrd="2" destOrd="0" presId="urn:microsoft.com/office/officeart/2005/8/layout/default"/>
    <dgm:cxn modelId="{E7E538B9-D134-4358-86D2-36709306EB9E}" type="presParOf" srcId="{E1FFD9BE-5860-45DE-AA3C-C8CE73EDBE30}" destId="{A84912FA-72E6-45A9-BF1E-3BD1CEAE056C}" srcOrd="3" destOrd="0" presId="urn:microsoft.com/office/officeart/2005/8/layout/default"/>
    <dgm:cxn modelId="{5B7E524A-61B0-4F2A-B8BA-33DF9B52AEA4}" type="presParOf" srcId="{E1FFD9BE-5860-45DE-AA3C-C8CE73EDBE30}" destId="{0170972C-C877-4AC4-91FF-E42E6DE05C6C}" srcOrd="4" destOrd="0" presId="urn:microsoft.com/office/officeart/2005/8/layout/default"/>
    <dgm:cxn modelId="{9D33A293-4089-4F40-95AD-8702E5821DD6}" type="presParOf" srcId="{E1FFD9BE-5860-45DE-AA3C-C8CE73EDBE30}" destId="{AD920658-447E-4B76-B60F-2CA7A47F9730}" srcOrd="5" destOrd="0" presId="urn:microsoft.com/office/officeart/2005/8/layout/default"/>
    <dgm:cxn modelId="{28218FAF-21E4-48FA-80B1-EC74A5C82E55}" type="presParOf" srcId="{E1FFD9BE-5860-45DE-AA3C-C8CE73EDBE30}" destId="{3D79CE8D-47F7-4315-9835-0B3C0018A96A}" srcOrd="6" destOrd="0" presId="urn:microsoft.com/office/officeart/2005/8/layout/default"/>
    <dgm:cxn modelId="{3D4838E3-A9B4-4C4F-B874-084D773A2ACC}" type="presParOf" srcId="{E1FFD9BE-5860-45DE-AA3C-C8CE73EDBE30}" destId="{A24B61AD-090D-4178-BFA0-CB18D750D663}" srcOrd="7" destOrd="0" presId="urn:microsoft.com/office/officeart/2005/8/layout/default"/>
    <dgm:cxn modelId="{F0587704-F24F-4AB9-8D01-697DA4D9C0C3}" type="presParOf" srcId="{E1FFD9BE-5860-45DE-AA3C-C8CE73EDBE30}" destId="{1E187211-AD1C-4155-8C84-79660A49B20A}" srcOrd="8" destOrd="0" presId="urn:microsoft.com/office/officeart/2005/8/layout/default"/>
    <dgm:cxn modelId="{19C1E9C2-AEDD-45B6-AF12-4630A0CA3AD5}" type="presParOf" srcId="{E1FFD9BE-5860-45DE-AA3C-C8CE73EDBE30}" destId="{1ECFC995-7F14-4C3B-B7D9-042E03691D7E}" srcOrd="9" destOrd="0" presId="urn:microsoft.com/office/officeart/2005/8/layout/default"/>
    <dgm:cxn modelId="{93B50CC5-AA66-4E92-B378-92FE424BF530}" type="presParOf" srcId="{E1FFD9BE-5860-45DE-AA3C-C8CE73EDBE30}" destId="{D5A5208B-7B28-4E56-AAC9-2D602C732FDD}" srcOrd="10" destOrd="0" presId="urn:microsoft.com/office/officeart/2005/8/layout/default"/>
    <dgm:cxn modelId="{7EA1C2C0-9DFA-4794-B4EF-6255B5565658}" type="presParOf" srcId="{E1FFD9BE-5860-45DE-AA3C-C8CE73EDBE30}" destId="{47A5C17E-4616-4055-ACA4-D63618F2E205}" srcOrd="11" destOrd="0" presId="urn:microsoft.com/office/officeart/2005/8/layout/default"/>
    <dgm:cxn modelId="{71DCFDD0-EC33-41C8-A646-DCF67066E66B}" type="presParOf" srcId="{E1FFD9BE-5860-45DE-AA3C-C8CE73EDBE30}" destId="{5351C117-1042-460E-AA12-95B1F4B4A819}" srcOrd="12" destOrd="0" presId="urn:microsoft.com/office/officeart/2005/8/layout/default"/>
    <dgm:cxn modelId="{43FC8493-64DD-4E67-B391-8684EEFDD9FB}" type="presParOf" srcId="{E1FFD9BE-5860-45DE-AA3C-C8CE73EDBE30}" destId="{BC12BA43-E25E-4614-AA6D-D8FE60E84858}" srcOrd="13" destOrd="0" presId="urn:microsoft.com/office/officeart/2005/8/layout/default"/>
    <dgm:cxn modelId="{96F20854-BD72-4194-A29F-08952256B30F}" type="presParOf" srcId="{E1FFD9BE-5860-45DE-AA3C-C8CE73EDBE30}" destId="{CDAFC6F6-CF23-4C85-9FF1-B34C2FE09160}" srcOrd="14" destOrd="0" presId="urn:microsoft.com/office/officeart/2005/8/layout/default"/>
    <dgm:cxn modelId="{C13F7FE6-5786-4241-BB9A-7857F1D1B963}" type="presParOf" srcId="{E1FFD9BE-5860-45DE-AA3C-C8CE73EDBE30}" destId="{F58F9016-E438-412A-8258-4CBAFE71319E}" srcOrd="15" destOrd="0" presId="urn:microsoft.com/office/officeart/2005/8/layout/default"/>
    <dgm:cxn modelId="{0D0373CB-FAEF-40C9-B26B-DF6151D26126}" type="presParOf" srcId="{E1FFD9BE-5860-45DE-AA3C-C8CE73EDBE30}" destId="{99E2D765-EED7-482F-9CA9-12E8A7AC6921}" srcOrd="16" destOrd="0" presId="urn:microsoft.com/office/officeart/2005/8/layout/default"/>
    <dgm:cxn modelId="{38F99E61-1C05-422B-9434-3016B4B162B6}" type="presParOf" srcId="{E1FFD9BE-5860-45DE-AA3C-C8CE73EDBE30}" destId="{03C18B13-3628-4B93-8CF5-65C089088757}" srcOrd="17" destOrd="0" presId="urn:microsoft.com/office/officeart/2005/8/layout/default"/>
    <dgm:cxn modelId="{282E80A4-F1E6-44B1-8F53-0C78B64C7206}" type="presParOf" srcId="{E1FFD9BE-5860-45DE-AA3C-C8CE73EDBE30}" destId="{59104C20-63BE-4799-9BA7-7D3A538FEB8B}" srcOrd="18" destOrd="0" presId="urn:microsoft.com/office/officeart/2005/8/layout/default"/>
    <dgm:cxn modelId="{CC8CFC19-BBC6-4201-8688-5D826954F781}" type="presParOf" srcId="{E1FFD9BE-5860-45DE-AA3C-C8CE73EDBE30}" destId="{369AD22C-B4A1-46DC-8DA8-A5C75B387E5A}" srcOrd="19" destOrd="0" presId="urn:microsoft.com/office/officeart/2005/8/layout/default"/>
    <dgm:cxn modelId="{AC8E788B-658C-4587-876F-A9ED8EEE0C13}" type="presParOf" srcId="{E1FFD9BE-5860-45DE-AA3C-C8CE73EDBE30}" destId="{F8DFD777-65DC-4A47-9CEC-B28D4B12527B}" srcOrd="20" destOrd="0" presId="urn:microsoft.com/office/officeart/2005/8/layout/default"/>
    <dgm:cxn modelId="{05297A80-7B5D-4423-82DC-279BC8A4DEC6}" type="presParOf" srcId="{E1FFD9BE-5860-45DE-AA3C-C8CE73EDBE30}" destId="{8AECDCD0-4923-4A78-92D7-F3566281F81E}" srcOrd="21" destOrd="0" presId="urn:microsoft.com/office/officeart/2005/8/layout/default"/>
    <dgm:cxn modelId="{1510F9D3-086B-4679-8351-26679A8A4013}" type="presParOf" srcId="{E1FFD9BE-5860-45DE-AA3C-C8CE73EDBE30}" destId="{F8685273-5819-42F6-BEE2-6DA482F57E62}" srcOrd="2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BBF5356-828B-4408-922B-D24E6597D48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733197D-5C72-49BC-A6B2-DCDA965654C2}">
      <dgm:prSet phldrT="[Text]" custT="1"/>
      <dgm:spPr>
        <a:solidFill>
          <a:srgbClr val="033B57"/>
        </a:solidFill>
      </dgm:spPr>
      <dgm:t>
        <a:bodyPr/>
        <a:lstStyle/>
        <a:p>
          <a:r>
            <a:rPr lang="en-US" sz="1400" dirty="0"/>
            <a:t>Patient Care (6)</a:t>
          </a:r>
        </a:p>
      </dgm:t>
    </dgm:pt>
    <dgm:pt modelId="{335047C3-C806-49FD-93E9-F2A1DB597D8F}" type="parTrans" cxnId="{A26B7892-B7E4-4352-9BD6-309C22C09B80}">
      <dgm:prSet/>
      <dgm:spPr/>
      <dgm:t>
        <a:bodyPr/>
        <a:lstStyle/>
        <a:p>
          <a:endParaRPr lang="en-US"/>
        </a:p>
      </dgm:t>
    </dgm:pt>
    <dgm:pt modelId="{B3502B75-0BAC-46FF-9B66-CE75DCD1DA09}" type="sibTrans" cxnId="{A26B7892-B7E4-4352-9BD6-309C22C09B80}">
      <dgm:prSet/>
      <dgm:spPr/>
      <dgm:t>
        <a:bodyPr/>
        <a:lstStyle/>
        <a:p>
          <a:endParaRPr lang="en-US"/>
        </a:p>
      </dgm:t>
    </dgm:pt>
    <dgm:pt modelId="{0FC18BC8-8A4B-4E33-A8FB-3F0C9DBD8810}">
      <dgm:prSet phldrT="[Text]" custT="1"/>
      <dgm:spPr>
        <a:solidFill>
          <a:srgbClr val="033B57"/>
        </a:solidFill>
      </dgm:spPr>
      <dgm:t>
        <a:bodyPr/>
        <a:lstStyle/>
        <a:p>
          <a:r>
            <a:rPr lang="en-US" sz="1400" dirty="0"/>
            <a:t>Knowledge for Practice (6)</a:t>
          </a:r>
        </a:p>
      </dgm:t>
    </dgm:pt>
    <dgm:pt modelId="{E7194A30-A079-4643-96FE-46FCEFBAFE64}" type="parTrans" cxnId="{54B21D8D-3E71-4001-B8EA-4212D9E7BE6B}">
      <dgm:prSet/>
      <dgm:spPr/>
      <dgm:t>
        <a:bodyPr/>
        <a:lstStyle/>
        <a:p>
          <a:endParaRPr lang="en-US"/>
        </a:p>
      </dgm:t>
    </dgm:pt>
    <dgm:pt modelId="{3FD89567-90F1-4A2A-B033-FDE3AC2703E9}" type="sibTrans" cxnId="{54B21D8D-3E71-4001-B8EA-4212D9E7BE6B}">
      <dgm:prSet/>
      <dgm:spPr/>
      <dgm:t>
        <a:bodyPr/>
        <a:lstStyle/>
        <a:p>
          <a:endParaRPr lang="en-US"/>
        </a:p>
      </dgm:t>
    </dgm:pt>
    <dgm:pt modelId="{F2B2787F-C439-4C2F-9F5C-A7CFFB1A6528}">
      <dgm:prSet phldrT="[Text]" custT="1"/>
      <dgm:spPr>
        <a:solidFill>
          <a:srgbClr val="033B57"/>
        </a:solidFill>
      </dgm:spPr>
      <dgm:t>
        <a:bodyPr/>
        <a:lstStyle/>
        <a:p>
          <a:r>
            <a:rPr lang="en-US" sz="1400" dirty="0"/>
            <a:t>Practice-Based Learning (7)</a:t>
          </a:r>
        </a:p>
      </dgm:t>
    </dgm:pt>
    <dgm:pt modelId="{69B8E91D-B26D-48A4-B39E-C4E6AFF45140}" type="parTrans" cxnId="{2332413E-D459-4EE7-BA84-A848D56367C2}">
      <dgm:prSet/>
      <dgm:spPr/>
      <dgm:t>
        <a:bodyPr/>
        <a:lstStyle/>
        <a:p>
          <a:endParaRPr lang="en-US"/>
        </a:p>
      </dgm:t>
    </dgm:pt>
    <dgm:pt modelId="{F9E9C6BD-999A-41BD-8A03-272DE112BAC6}" type="sibTrans" cxnId="{2332413E-D459-4EE7-BA84-A848D56367C2}">
      <dgm:prSet/>
      <dgm:spPr/>
      <dgm:t>
        <a:bodyPr/>
        <a:lstStyle/>
        <a:p>
          <a:endParaRPr lang="en-US"/>
        </a:p>
      </dgm:t>
    </dgm:pt>
    <dgm:pt modelId="{ACBAFC64-69FE-4A31-A10A-DC950016AD33}">
      <dgm:prSet custT="1"/>
      <dgm:spPr>
        <a:solidFill>
          <a:srgbClr val="033B57"/>
        </a:solidFill>
      </dgm:spPr>
      <dgm:t>
        <a:bodyPr/>
        <a:lstStyle/>
        <a:p>
          <a:r>
            <a:rPr lang="en-US" sz="1400" dirty="0"/>
            <a:t>Interpersonal and Communication Skills (8)</a:t>
          </a:r>
        </a:p>
      </dgm:t>
    </dgm:pt>
    <dgm:pt modelId="{554CB193-937A-4172-A487-F89C47B800E1}" type="parTrans" cxnId="{60D01546-3CD1-4C4E-861F-9314DF47A90D}">
      <dgm:prSet/>
      <dgm:spPr/>
      <dgm:t>
        <a:bodyPr/>
        <a:lstStyle/>
        <a:p>
          <a:endParaRPr lang="en-US"/>
        </a:p>
      </dgm:t>
    </dgm:pt>
    <dgm:pt modelId="{6F85FE22-7D7E-4876-BA7F-D55707EAC954}" type="sibTrans" cxnId="{60D01546-3CD1-4C4E-861F-9314DF47A90D}">
      <dgm:prSet/>
      <dgm:spPr/>
      <dgm:t>
        <a:bodyPr/>
        <a:lstStyle/>
        <a:p>
          <a:endParaRPr lang="en-US"/>
        </a:p>
      </dgm:t>
    </dgm:pt>
    <dgm:pt modelId="{98EA19B4-47ED-47DA-A8EF-0AFB724E5387}">
      <dgm:prSet custT="1"/>
      <dgm:spPr>
        <a:solidFill>
          <a:srgbClr val="033B57"/>
        </a:solidFill>
      </dgm:spPr>
      <dgm:t>
        <a:bodyPr/>
        <a:lstStyle/>
        <a:p>
          <a:r>
            <a:rPr lang="en-US" sz="1400" dirty="0"/>
            <a:t>Professionalism (8)</a:t>
          </a:r>
        </a:p>
      </dgm:t>
    </dgm:pt>
    <dgm:pt modelId="{A13B12FE-C524-4EAA-AAC1-A0C162B42163}" type="parTrans" cxnId="{41E952EA-9BAD-48E0-8C77-FCF4B938D1EB}">
      <dgm:prSet/>
      <dgm:spPr/>
      <dgm:t>
        <a:bodyPr/>
        <a:lstStyle/>
        <a:p>
          <a:endParaRPr lang="en-US"/>
        </a:p>
      </dgm:t>
    </dgm:pt>
    <dgm:pt modelId="{17546CC3-1602-4706-B72B-FF0AE679AC58}" type="sibTrans" cxnId="{41E952EA-9BAD-48E0-8C77-FCF4B938D1EB}">
      <dgm:prSet/>
      <dgm:spPr/>
      <dgm:t>
        <a:bodyPr/>
        <a:lstStyle/>
        <a:p>
          <a:endParaRPr lang="en-US"/>
        </a:p>
      </dgm:t>
    </dgm:pt>
    <dgm:pt modelId="{7E403C18-0219-446B-A1AC-BCA329A736CE}">
      <dgm:prSet custT="1"/>
      <dgm:spPr>
        <a:solidFill>
          <a:srgbClr val="033B57"/>
        </a:solidFill>
      </dgm:spPr>
      <dgm:t>
        <a:bodyPr/>
        <a:lstStyle/>
        <a:p>
          <a:r>
            <a:rPr lang="en-US" sz="1400" dirty="0"/>
            <a:t>Systems-Based Practice (3)</a:t>
          </a:r>
        </a:p>
      </dgm:t>
    </dgm:pt>
    <dgm:pt modelId="{EA8ECBB8-BE4F-4D10-9ED0-A001A946FE85}" type="parTrans" cxnId="{CFD4B957-F721-483C-ABE9-BA5CC4813482}">
      <dgm:prSet/>
      <dgm:spPr/>
      <dgm:t>
        <a:bodyPr/>
        <a:lstStyle/>
        <a:p>
          <a:endParaRPr lang="en-US"/>
        </a:p>
      </dgm:t>
    </dgm:pt>
    <dgm:pt modelId="{00464B11-0312-4CBC-900E-9DC40DEC4402}" type="sibTrans" cxnId="{CFD4B957-F721-483C-ABE9-BA5CC4813482}">
      <dgm:prSet/>
      <dgm:spPr/>
      <dgm:t>
        <a:bodyPr/>
        <a:lstStyle/>
        <a:p>
          <a:endParaRPr lang="en-US"/>
        </a:p>
      </dgm:t>
    </dgm:pt>
    <dgm:pt modelId="{CDB39345-71BD-4CF8-89AF-1AF7387DA059}">
      <dgm:prSet custT="1"/>
      <dgm:spPr>
        <a:solidFill>
          <a:srgbClr val="033B57"/>
        </a:solidFill>
      </dgm:spPr>
      <dgm:t>
        <a:bodyPr/>
        <a:lstStyle/>
        <a:p>
          <a:r>
            <a:rPr lang="en-US" sz="1400" dirty="0" err="1"/>
            <a:t>Interprofessional</a:t>
          </a:r>
          <a:r>
            <a:rPr lang="en-US" sz="1400" dirty="0"/>
            <a:t> Collaboration (3)</a:t>
          </a:r>
        </a:p>
      </dgm:t>
    </dgm:pt>
    <dgm:pt modelId="{1EDDCDD5-63C3-4FC6-BCE2-12F63B90D179}" type="parTrans" cxnId="{0CA1AAD9-5B62-4502-A834-7D7EB77B2FE5}">
      <dgm:prSet/>
      <dgm:spPr/>
      <dgm:t>
        <a:bodyPr/>
        <a:lstStyle/>
        <a:p>
          <a:endParaRPr lang="en-US"/>
        </a:p>
      </dgm:t>
    </dgm:pt>
    <dgm:pt modelId="{64B237DC-35C5-4315-8154-F20A8DFC572F}" type="sibTrans" cxnId="{0CA1AAD9-5B62-4502-A834-7D7EB77B2FE5}">
      <dgm:prSet/>
      <dgm:spPr/>
      <dgm:t>
        <a:bodyPr/>
        <a:lstStyle/>
        <a:p>
          <a:endParaRPr lang="en-US"/>
        </a:p>
      </dgm:t>
    </dgm:pt>
    <dgm:pt modelId="{252C764D-B675-42BE-990F-8394D56424F0}">
      <dgm:prSet custT="1"/>
      <dgm:spPr>
        <a:solidFill>
          <a:srgbClr val="033B57"/>
        </a:solidFill>
      </dgm:spPr>
      <dgm:t>
        <a:bodyPr/>
        <a:lstStyle/>
        <a:p>
          <a:r>
            <a:rPr lang="en-US" sz="1400" dirty="0"/>
            <a:t>Personal and Professional Development (4)</a:t>
          </a:r>
        </a:p>
      </dgm:t>
    </dgm:pt>
    <dgm:pt modelId="{6122F4E0-0782-473A-BB9A-B1AD0D491C69}" type="parTrans" cxnId="{E14DB824-32D8-4CA6-91E3-425EDB95CF22}">
      <dgm:prSet/>
      <dgm:spPr/>
      <dgm:t>
        <a:bodyPr/>
        <a:lstStyle/>
        <a:p>
          <a:endParaRPr lang="en-US"/>
        </a:p>
      </dgm:t>
    </dgm:pt>
    <dgm:pt modelId="{8EC984C1-D8C1-4337-841E-49911C136887}" type="sibTrans" cxnId="{E14DB824-32D8-4CA6-91E3-425EDB95CF22}">
      <dgm:prSet/>
      <dgm:spPr/>
      <dgm:t>
        <a:bodyPr/>
        <a:lstStyle/>
        <a:p>
          <a:endParaRPr lang="en-US"/>
        </a:p>
      </dgm:t>
    </dgm:pt>
    <dgm:pt modelId="{2C63F866-A8B2-4739-8082-0D72364284D3}" type="pres">
      <dgm:prSet presAssocID="{2BBF5356-828B-4408-922B-D24E6597D483}" presName="linear" presStyleCnt="0">
        <dgm:presLayoutVars>
          <dgm:dir/>
          <dgm:animLvl val="lvl"/>
          <dgm:resizeHandles val="exact"/>
        </dgm:presLayoutVars>
      </dgm:prSet>
      <dgm:spPr/>
    </dgm:pt>
    <dgm:pt modelId="{546AD950-2CCC-4D9A-B770-587BD5DFAF74}" type="pres">
      <dgm:prSet presAssocID="{7733197D-5C72-49BC-A6B2-DCDA965654C2}" presName="parentLin" presStyleCnt="0"/>
      <dgm:spPr/>
    </dgm:pt>
    <dgm:pt modelId="{F6EA7A91-1A86-4B8B-827C-CA2D571667D4}" type="pres">
      <dgm:prSet presAssocID="{7733197D-5C72-49BC-A6B2-DCDA965654C2}" presName="parentLeftMargin" presStyleLbl="node1" presStyleIdx="0" presStyleCnt="8"/>
      <dgm:spPr/>
    </dgm:pt>
    <dgm:pt modelId="{F1CB117B-4FCA-43E3-AADB-83D1F0614990}" type="pres">
      <dgm:prSet presAssocID="{7733197D-5C72-49BC-A6B2-DCDA965654C2}" presName="parentText" presStyleLbl="node1" presStyleIdx="0" presStyleCnt="8">
        <dgm:presLayoutVars>
          <dgm:chMax val="0"/>
          <dgm:bulletEnabled val="1"/>
        </dgm:presLayoutVars>
      </dgm:prSet>
      <dgm:spPr/>
    </dgm:pt>
    <dgm:pt modelId="{FD94D95A-EAE8-46EF-98D4-4151D53F504A}" type="pres">
      <dgm:prSet presAssocID="{7733197D-5C72-49BC-A6B2-DCDA965654C2}" presName="negativeSpace" presStyleCnt="0"/>
      <dgm:spPr/>
    </dgm:pt>
    <dgm:pt modelId="{020CD347-A582-4A94-B96C-1A04E8F4B0A8}" type="pres">
      <dgm:prSet presAssocID="{7733197D-5C72-49BC-A6B2-DCDA965654C2}" presName="childText" presStyleLbl="conFgAcc1" presStyleIdx="0" presStyleCnt="8">
        <dgm:presLayoutVars>
          <dgm:bulletEnabled val="1"/>
        </dgm:presLayoutVars>
      </dgm:prSet>
      <dgm:spPr>
        <a:ln>
          <a:solidFill>
            <a:srgbClr val="033B57"/>
          </a:solidFill>
        </a:ln>
      </dgm:spPr>
    </dgm:pt>
    <dgm:pt modelId="{8494FF26-0DD3-4FE5-B3FC-C4C661CDB622}" type="pres">
      <dgm:prSet presAssocID="{B3502B75-0BAC-46FF-9B66-CE75DCD1DA09}" presName="spaceBetweenRectangles" presStyleCnt="0"/>
      <dgm:spPr/>
    </dgm:pt>
    <dgm:pt modelId="{D071F431-36D2-475F-9F1F-402E446B32B0}" type="pres">
      <dgm:prSet presAssocID="{0FC18BC8-8A4B-4E33-A8FB-3F0C9DBD8810}" presName="parentLin" presStyleCnt="0"/>
      <dgm:spPr/>
    </dgm:pt>
    <dgm:pt modelId="{21AFAEF3-3FE3-473B-95E0-4CC918D2BE28}" type="pres">
      <dgm:prSet presAssocID="{0FC18BC8-8A4B-4E33-A8FB-3F0C9DBD8810}" presName="parentLeftMargin" presStyleLbl="node1" presStyleIdx="0" presStyleCnt="8"/>
      <dgm:spPr/>
    </dgm:pt>
    <dgm:pt modelId="{344CB08A-D683-41E0-BE87-0C05D360A0CE}" type="pres">
      <dgm:prSet presAssocID="{0FC18BC8-8A4B-4E33-A8FB-3F0C9DBD8810}" presName="parentText" presStyleLbl="node1" presStyleIdx="1" presStyleCnt="8">
        <dgm:presLayoutVars>
          <dgm:chMax val="0"/>
          <dgm:bulletEnabled val="1"/>
        </dgm:presLayoutVars>
      </dgm:prSet>
      <dgm:spPr/>
    </dgm:pt>
    <dgm:pt modelId="{CFDB59AD-2999-4DF1-BD07-EC89DDFBD676}" type="pres">
      <dgm:prSet presAssocID="{0FC18BC8-8A4B-4E33-A8FB-3F0C9DBD8810}" presName="negativeSpace" presStyleCnt="0"/>
      <dgm:spPr/>
    </dgm:pt>
    <dgm:pt modelId="{E9DA3A25-CCD5-42D9-A4D4-5F74A786ECC3}" type="pres">
      <dgm:prSet presAssocID="{0FC18BC8-8A4B-4E33-A8FB-3F0C9DBD8810}" presName="childText" presStyleLbl="conFgAcc1" presStyleIdx="1" presStyleCnt="8">
        <dgm:presLayoutVars>
          <dgm:bulletEnabled val="1"/>
        </dgm:presLayoutVars>
      </dgm:prSet>
      <dgm:spPr>
        <a:ln>
          <a:solidFill>
            <a:srgbClr val="033B57"/>
          </a:solidFill>
        </a:ln>
      </dgm:spPr>
    </dgm:pt>
    <dgm:pt modelId="{FB679028-BABE-4465-AE8A-1376FE6D1A8D}" type="pres">
      <dgm:prSet presAssocID="{3FD89567-90F1-4A2A-B033-FDE3AC2703E9}" presName="spaceBetweenRectangles" presStyleCnt="0"/>
      <dgm:spPr/>
    </dgm:pt>
    <dgm:pt modelId="{C2AE3952-B2DE-4447-86EA-4602EAE59250}" type="pres">
      <dgm:prSet presAssocID="{F2B2787F-C439-4C2F-9F5C-A7CFFB1A6528}" presName="parentLin" presStyleCnt="0"/>
      <dgm:spPr/>
    </dgm:pt>
    <dgm:pt modelId="{735BBEBF-D521-46C5-B528-C2AEFC3CABF8}" type="pres">
      <dgm:prSet presAssocID="{F2B2787F-C439-4C2F-9F5C-A7CFFB1A6528}" presName="parentLeftMargin" presStyleLbl="node1" presStyleIdx="1" presStyleCnt="8"/>
      <dgm:spPr/>
    </dgm:pt>
    <dgm:pt modelId="{1AD3F222-4110-4252-9A59-007DF60AE988}" type="pres">
      <dgm:prSet presAssocID="{F2B2787F-C439-4C2F-9F5C-A7CFFB1A6528}" presName="parentText" presStyleLbl="node1" presStyleIdx="2" presStyleCnt="8">
        <dgm:presLayoutVars>
          <dgm:chMax val="0"/>
          <dgm:bulletEnabled val="1"/>
        </dgm:presLayoutVars>
      </dgm:prSet>
      <dgm:spPr/>
    </dgm:pt>
    <dgm:pt modelId="{0C8F6C24-F5D9-4252-8A30-5F22A16975EB}" type="pres">
      <dgm:prSet presAssocID="{F2B2787F-C439-4C2F-9F5C-A7CFFB1A6528}" presName="negativeSpace" presStyleCnt="0"/>
      <dgm:spPr/>
    </dgm:pt>
    <dgm:pt modelId="{20EAC83E-B0DB-4D0E-B853-5454815899B4}" type="pres">
      <dgm:prSet presAssocID="{F2B2787F-C439-4C2F-9F5C-A7CFFB1A6528}" presName="childText" presStyleLbl="conFgAcc1" presStyleIdx="2" presStyleCnt="8">
        <dgm:presLayoutVars>
          <dgm:bulletEnabled val="1"/>
        </dgm:presLayoutVars>
      </dgm:prSet>
      <dgm:spPr>
        <a:ln>
          <a:solidFill>
            <a:srgbClr val="033B57"/>
          </a:solidFill>
        </a:ln>
      </dgm:spPr>
    </dgm:pt>
    <dgm:pt modelId="{D3D3FA0E-FFC2-4986-94FB-4146DD40F88F}" type="pres">
      <dgm:prSet presAssocID="{F9E9C6BD-999A-41BD-8A03-272DE112BAC6}" presName="spaceBetweenRectangles" presStyleCnt="0"/>
      <dgm:spPr/>
    </dgm:pt>
    <dgm:pt modelId="{9734294D-9A8F-4433-BA9A-3491EC224AB1}" type="pres">
      <dgm:prSet presAssocID="{ACBAFC64-69FE-4A31-A10A-DC950016AD33}" presName="parentLin" presStyleCnt="0"/>
      <dgm:spPr/>
    </dgm:pt>
    <dgm:pt modelId="{4FDB17CD-FCB6-488C-959A-532AD5ADC88A}" type="pres">
      <dgm:prSet presAssocID="{ACBAFC64-69FE-4A31-A10A-DC950016AD33}" presName="parentLeftMargin" presStyleLbl="node1" presStyleIdx="2" presStyleCnt="8"/>
      <dgm:spPr/>
    </dgm:pt>
    <dgm:pt modelId="{A1B20793-668B-498C-8C29-3911689924F0}" type="pres">
      <dgm:prSet presAssocID="{ACBAFC64-69FE-4A31-A10A-DC950016AD33}" presName="parentText" presStyleLbl="node1" presStyleIdx="3" presStyleCnt="8">
        <dgm:presLayoutVars>
          <dgm:chMax val="0"/>
          <dgm:bulletEnabled val="1"/>
        </dgm:presLayoutVars>
      </dgm:prSet>
      <dgm:spPr/>
    </dgm:pt>
    <dgm:pt modelId="{32E36A2F-B900-4768-9B4A-99D1F3372755}" type="pres">
      <dgm:prSet presAssocID="{ACBAFC64-69FE-4A31-A10A-DC950016AD33}" presName="negativeSpace" presStyleCnt="0"/>
      <dgm:spPr/>
    </dgm:pt>
    <dgm:pt modelId="{B3BD4622-0AA4-409B-A067-2C6F94E9AA66}" type="pres">
      <dgm:prSet presAssocID="{ACBAFC64-69FE-4A31-A10A-DC950016AD33}" presName="childText" presStyleLbl="conFgAcc1" presStyleIdx="3" presStyleCnt="8">
        <dgm:presLayoutVars>
          <dgm:bulletEnabled val="1"/>
        </dgm:presLayoutVars>
      </dgm:prSet>
      <dgm:spPr>
        <a:ln>
          <a:solidFill>
            <a:srgbClr val="033B57"/>
          </a:solidFill>
        </a:ln>
      </dgm:spPr>
    </dgm:pt>
    <dgm:pt modelId="{C7BCB8BE-534D-4181-967E-1856895C3EA9}" type="pres">
      <dgm:prSet presAssocID="{6F85FE22-7D7E-4876-BA7F-D55707EAC954}" presName="spaceBetweenRectangles" presStyleCnt="0"/>
      <dgm:spPr/>
    </dgm:pt>
    <dgm:pt modelId="{88139BF0-67E5-4859-A531-57A1D6FB8F10}" type="pres">
      <dgm:prSet presAssocID="{98EA19B4-47ED-47DA-A8EF-0AFB724E5387}" presName="parentLin" presStyleCnt="0"/>
      <dgm:spPr/>
    </dgm:pt>
    <dgm:pt modelId="{AC56B14A-C473-460C-BB4A-356210448FAA}" type="pres">
      <dgm:prSet presAssocID="{98EA19B4-47ED-47DA-A8EF-0AFB724E5387}" presName="parentLeftMargin" presStyleLbl="node1" presStyleIdx="3" presStyleCnt="8"/>
      <dgm:spPr/>
    </dgm:pt>
    <dgm:pt modelId="{6073461F-3CC5-40B3-ACA6-F5843B970436}" type="pres">
      <dgm:prSet presAssocID="{98EA19B4-47ED-47DA-A8EF-0AFB724E5387}" presName="parentText" presStyleLbl="node1" presStyleIdx="4" presStyleCnt="8">
        <dgm:presLayoutVars>
          <dgm:chMax val="0"/>
          <dgm:bulletEnabled val="1"/>
        </dgm:presLayoutVars>
      </dgm:prSet>
      <dgm:spPr/>
    </dgm:pt>
    <dgm:pt modelId="{3650D867-E812-4D4F-8D57-4B6E4BB0381F}" type="pres">
      <dgm:prSet presAssocID="{98EA19B4-47ED-47DA-A8EF-0AFB724E5387}" presName="negativeSpace" presStyleCnt="0"/>
      <dgm:spPr/>
    </dgm:pt>
    <dgm:pt modelId="{49F9146B-E763-4CF7-AF5D-EDB5AD49A8CD}" type="pres">
      <dgm:prSet presAssocID="{98EA19B4-47ED-47DA-A8EF-0AFB724E5387}" presName="childText" presStyleLbl="conFgAcc1" presStyleIdx="4" presStyleCnt="8">
        <dgm:presLayoutVars>
          <dgm:bulletEnabled val="1"/>
        </dgm:presLayoutVars>
      </dgm:prSet>
      <dgm:spPr>
        <a:ln>
          <a:solidFill>
            <a:srgbClr val="033B57"/>
          </a:solidFill>
        </a:ln>
      </dgm:spPr>
    </dgm:pt>
    <dgm:pt modelId="{1FB287A4-A8E3-4EB3-A160-D31A54AD4DB1}" type="pres">
      <dgm:prSet presAssocID="{17546CC3-1602-4706-B72B-FF0AE679AC58}" presName="spaceBetweenRectangles" presStyleCnt="0"/>
      <dgm:spPr/>
    </dgm:pt>
    <dgm:pt modelId="{12226FDB-74FD-4272-824A-805D97EF69CE}" type="pres">
      <dgm:prSet presAssocID="{7E403C18-0219-446B-A1AC-BCA329A736CE}" presName="parentLin" presStyleCnt="0"/>
      <dgm:spPr/>
    </dgm:pt>
    <dgm:pt modelId="{9AE8C8A2-E0CE-4545-9853-1B9C84F92670}" type="pres">
      <dgm:prSet presAssocID="{7E403C18-0219-446B-A1AC-BCA329A736CE}" presName="parentLeftMargin" presStyleLbl="node1" presStyleIdx="4" presStyleCnt="8"/>
      <dgm:spPr/>
    </dgm:pt>
    <dgm:pt modelId="{43423B79-21A4-42DB-B947-6B45BF0C3C16}" type="pres">
      <dgm:prSet presAssocID="{7E403C18-0219-446B-A1AC-BCA329A736CE}" presName="parentText" presStyleLbl="node1" presStyleIdx="5" presStyleCnt="8">
        <dgm:presLayoutVars>
          <dgm:chMax val="0"/>
          <dgm:bulletEnabled val="1"/>
        </dgm:presLayoutVars>
      </dgm:prSet>
      <dgm:spPr/>
    </dgm:pt>
    <dgm:pt modelId="{FE82A274-730D-4178-9A36-ECEAEC2789DE}" type="pres">
      <dgm:prSet presAssocID="{7E403C18-0219-446B-A1AC-BCA329A736CE}" presName="negativeSpace" presStyleCnt="0"/>
      <dgm:spPr/>
    </dgm:pt>
    <dgm:pt modelId="{34062C2F-7388-448F-A413-D1DB2F9B64AA}" type="pres">
      <dgm:prSet presAssocID="{7E403C18-0219-446B-A1AC-BCA329A736CE}" presName="childText" presStyleLbl="conFgAcc1" presStyleIdx="5" presStyleCnt="8">
        <dgm:presLayoutVars>
          <dgm:bulletEnabled val="1"/>
        </dgm:presLayoutVars>
      </dgm:prSet>
      <dgm:spPr>
        <a:ln>
          <a:solidFill>
            <a:srgbClr val="033B57"/>
          </a:solidFill>
        </a:ln>
      </dgm:spPr>
    </dgm:pt>
    <dgm:pt modelId="{445F7881-406D-42C7-A086-A42C290A376E}" type="pres">
      <dgm:prSet presAssocID="{00464B11-0312-4CBC-900E-9DC40DEC4402}" presName="spaceBetweenRectangles" presStyleCnt="0"/>
      <dgm:spPr/>
    </dgm:pt>
    <dgm:pt modelId="{0A31A924-014F-4C18-9113-C718881E5C2A}" type="pres">
      <dgm:prSet presAssocID="{CDB39345-71BD-4CF8-89AF-1AF7387DA059}" presName="parentLin" presStyleCnt="0"/>
      <dgm:spPr/>
    </dgm:pt>
    <dgm:pt modelId="{F3B21F86-2A81-4247-B2EF-2D3DCC62B36B}" type="pres">
      <dgm:prSet presAssocID="{CDB39345-71BD-4CF8-89AF-1AF7387DA059}" presName="parentLeftMargin" presStyleLbl="node1" presStyleIdx="5" presStyleCnt="8"/>
      <dgm:spPr/>
    </dgm:pt>
    <dgm:pt modelId="{1FD28EA2-FCBC-448B-8109-B1665565FCD2}" type="pres">
      <dgm:prSet presAssocID="{CDB39345-71BD-4CF8-89AF-1AF7387DA059}" presName="parentText" presStyleLbl="node1" presStyleIdx="6" presStyleCnt="8">
        <dgm:presLayoutVars>
          <dgm:chMax val="0"/>
          <dgm:bulletEnabled val="1"/>
        </dgm:presLayoutVars>
      </dgm:prSet>
      <dgm:spPr/>
    </dgm:pt>
    <dgm:pt modelId="{20E9BA97-A1C1-4D3E-8AA7-DF233E7B58B0}" type="pres">
      <dgm:prSet presAssocID="{CDB39345-71BD-4CF8-89AF-1AF7387DA059}" presName="negativeSpace" presStyleCnt="0"/>
      <dgm:spPr/>
    </dgm:pt>
    <dgm:pt modelId="{7DEA0EBF-637C-4D8B-B502-8469BA3330BD}" type="pres">
      <dgm:prSet presAssocID="{CDB39345-71BD-4CF8-89AF-1AF7387DA059}" presName="childText" presStyleLbl="conFgAcc1" presStyleIdx="6" presStyleCnt="8">
        <dgm:presLayoutVars>
          <dgm:bulletEnabled val="1"/>
        </dgm:presLayoutVars>
      </dgm:prSet>
      <dgm:spPr>
        <a:ln>
          <a:solidFill>
            <a:srgbClr val="033B57"/>
          </a:solidFill>
        </a:ln>
      </dgm:spPr>
    </dgm:pt>
    <dgm:pt modelId="{3F83532D-FB42-477A-B80D-481498790F63}" type="pres">
      <dgm:prSet presAssocID="{64B237DC-35C5-4315-8154-F20A8DFC572F}" presName="spaceBetweenRectangles" presStyleCnt="0"/>
      <dgm:spPr/>
    </dgm:pt>
    <dgm:pt modelId="{9E5468CF-2271-4747-A4E9-E8751F08909B}" type="pres">
      <dgm:prSet presAssocID="{252C764D-B675-42BE-990F-8394D56424F0}" presName="parentLin" presStyleCnt="0"/>
      <dgm:spPr/>
    </dgm:pt>
    <dgm:pt modelId="{01715221-6327-4011-8050-164ED7B436A9}" type="pres">
      <dgm:prSet presAssocID="{252C764D-B675-42BE-990F-8394D56424F0}" presName="parentLeftMargin" presStyleLbl="node1" presStyleIdx="6" presStyleCnt="8"/>
      <dgm:spPr/>
    </dgm:pt>
    <dgm:pt modelId="{66956C26-2BF5-4677-94DD-FFDDF2B9E30B}" type="pres">
      <dgm:prSet presAssocID="{252C764D-B675-42BE-990F-8394D56424F0}" presName="parentText" presStyleLbl="node1" presStyleIdx="7" presStyleCnt="8">
        <dgm:presLayoutVars>
          <dgm:chMax val="0"/>
          <dgm:bulletEnabled val="1"/>
        </dgm:presLayoutVars>
      </dgm:prSet>
      <dgm:spPr/>
    </dgm:pt>
    <dgm:pt modelId="{99B93DA5-C78B-4918-8C33-D3696FFEC8AC}" type="pres">
      <dgm:prSet presAssocID="{252C764D-B675-42BE-990F-8394D56424F0}" presName="negativeSpace" presStyleCnt="0"/>
      <dgm:spPr/>
    </dgm:pt>
    <dgm:pt modelId="{11EF93FA-3FA7-467F-AAA7-A4D70464D2DE}" type="pres">
      <dgm:prSet presAssocID="{252C764D-B675-42BE-990F-8394D56424F0}" presName="childText" presStyleLbl="conFgAcc1" presStyleIdx="7" presStyleCnt="8">
        <dgm:presLayoutVars>
          <dgm:bulletEnabled val="1"/>
        </dgm:presLayoutVars>
      </dgm:prSet>
      <dgm:spPr>
        <a:ln>
          <a:solidFill>
            <a:srgbClr val="033B57"/>
          </a:solidFill>
        </a:ln>
      </dgm:spPr>
    </dgm:pt>
  </dgm:ptLst>
  <dgm:cxnLst>
    <dgm:cxn modelId="{C8CCEF16-9B04-4430-A6BD-87FE6D9BA59B}" type="presOf" srcId="{7733197D-5C72-49BC-A6B2-DCDA965654C2}" destId="{F6EA7A91-1A86-4B8B-827C-CA2D571667D4}" srcOrd="0" destOrd="0" presId="urn:microsoft.com/office/officeart/2005/8/layout/list1"/>
    <dgm:cxn modelId="{6E2CC418-06F3-44E7-8089-2971C088FA22}" type="presOf" srcId="{98EA19B4-47ED-47DA-A8EF-0AFB724E5387}" destId="{AC56B14A-C473-460C-BB4A-356210448FAA}" srcOrd="0" destOrd="0" presId="urn:microsoft.com/office/officeart/2005/8/layout/list1"/>
    <dgm:cxn modelId="{D1910A23-AF20-4313-8201-8F77BA122803}" type="presOf" srcId="{ACBAFC64-69FE-4A31-A10A-DC950016AD33}" destId="{A1B20793-668B-498C-8C29-3911689924F0}" srcOrd="1" destOrd="0" presId="urn:microsoft.com/office/officeart/2005/8/layout/list1"/>
    <dgm:cxn modelId="{E14DB824-32D8-4CA6-91E3-425EDB95CF22}" srcId="{2BBF5356-828B-4408-922B-D24E6597D483}" destId="{252C764D-B675-42BE-990F-8394D56424F0}" srcOrd="7" destOrd="0" parTransId="{6122F4E0-0782-473A-BB9A-B1AD0D491C69}" sibTransId="{8EC984C1-D8C1-4337-841E-49911C136887}"/>
    <dgm:cxn modelId="{2332413E-D459-4EE7-BA84-A848D56367C2}" srcId="{2BBF5356-828B-4408-922B-D24E6597D483}" destId="{F2B2787F-C439-4C2F-9F5C-A7CFFB1A6528}" srcOrd="2" destOrd="0" parTransId="{69B8E91D-B26D-48A4-B39E-C4E6AFF45140}" sibTransId="{F9E9C6BD-999A-41BD-8A03-272DE112BAC6}"/>
    <dgm:cxn modelId="{BAEB4F5C-4177-4494-A06B-2F37F407F4A6}" type="presOf" srcId="{7E403C18-0219-446B-A1AC-BCA329A736CE}" destId="{43423B79-21A4-42DB-B947-6B45BF0C3C16}" srcOrd="1" destOrd="0" presId="urn:microsoft.com/office/officeart/2005/8/layout/list1"/>
    <dgm:cxn modelId="{279C0842-990A-4069-BC95-FFD344FA4F67}" type="presOf" srcId="{ACBAFC64-69FE-4A31-A10A-DC950016AD33}" destId="{4FDB17CD-FCB6-488C-959A-532AD5ADC88A}" srcOrd="0" destOrd="0" presId="urn:microsoft.com/office/officeart/2005/8/layout/list1"/>
    <dgm:cxn modelId="{5FC01E63-162C-45B1-A666-5B4D2ECBC12F}" type="presOf" srcId="{F2B2787F-C439-4C2F-9F5C-A7CFFB1A6528}" destId="{1AD3F222-4110-4252-9A59-007DF60AE988}" srcOrd="1" destOrd="0" presId="urn:microsoft.com/office/officeart/2005/8/layout/list1"/>
    <dgm:cxn modelId="{60D01546-3CD1-4C4E-861F-9314DF47A90D}" srcId="{2BBF5356-828B-4408-922B-D24E6597D483}" destId="{ACBAFC64-69FE-4A31-A10A-DC950016AD33}" srcOrd="3" destOrd="0" parTransId="{554CB193-937A-4172-A487-F89C47B800E1}" sibTransId="{6F85FE22-7D7E-4876-BA7F-D55707EAC954}"/>
    <dgm:cxn modelId="{FF2CBA67-3C8A-4EE4-A49D-46C95C50749B}" type="presOf" srcId="{7733197D-5C72-49BC-A6B2-DCDA965654C2}" destId="{F1CB117B-4FCA-43E3-AADB-83D1F0614990}" srcOrd="1" destOrd="0" presId="urn:microsoft.com/office/officeart/2005/8/layout/list1"/>
    <dgm:cxn modelId="{CFD4B957-F721-483C-ABE9-BA5CC4813482}" srcId="{2BBF5356-828B-4408-922B-D24E6597D483}" destId="{7E403C18-0219-446B-A1AC-BCA329A736CE}" srcOrd="5" destOrd="0" parTransId="{EA8ECBB8-BE4F-4D10-9ED0-A001A946FE85}" sibTransId="{00464B11-0312-4CBC-900E-9DC40DEC4402}"/>
    <dgm:cxn modelId="{54B21D8D-3E71-4001-B8EA-4212D9E7BE6B}" srcId="{2BBF5356-828B-4408-922B-D24E6597D483}" destId="{0FC18BC8-8A4B-4E33-A8FB-3F0C9DBD8810}" srcOrd="1" destOrd="0" parTransId="{E7194A30-A079-4643-96FE-46FCEFBAFE64}" sibTransId="{3FD89567-90F1-4A2A-B033-FDE3AC2703E9}"/>
    <dgm:cxn modelId="{A26B7892-B7E4-4352-9BD6-309C22C09B80}" srcId="{2BBF5356-828B-4408-922B-D24E6597D483}" destId="{7733197D-5C72-49BC-A6B2-DCDA965654C2}" srcOrd="0" destOrd="0" parTransId="{335047C3-C806-49FD-93E9-F2A1DB597D8F}" sibTransId="{B3502B75-0BAC-46FF-9B66-CE75DCD1DA09}"/>
    <dgm:cxn modelId="{00A7499B-0111-40E9-98EA-023D6467C256}" type="presOf" srcId="{98EA19B4-47ED-47DA-A8EF-0AFB724E5387}" destId="{6073461F-3CC5-40B3-ACA6-F5843B970436}" srcOrd="1" destOrd="0" presId="urn:microsoft.com/office/officeart/2005/8/layout/list1"/>
    <dgm:cxn modelId="{EAA9999D-860F-4305-BDDB-5BC064CB37FC}" type="presOf" srcId="{CDB39345-71BD-4CF8-89AF-1AF7387DA059}" destId="{F3B21F86-2A81-4247-B2EF-2D3DCC62B36B}" srcOrd="0" destOrd="0" presId="urn:microsoft.com/office/officeart/2005/8/layout/list1"/>
    <dgm:cxn modelId="{82CBC8A1-796C-417D-B159-AC34D767492C}" type="presOf" srcId="{7E403C18-0219-446B-A1AC-BCA329A736CE}" destId="{9AE8C8A2-E0CE-4545-9853-1B9C84F92670}" srcOrd="0" destOrd="0" presId="urn:microsoft.com/office/officeart/2005/8/layout/list1"/>
    <dgm:cxn modelId="{E9847EA4-EE70-4F9C-BE42-65EC09261D12}" type="presOf" srcId="{0FC18BC8-8A4B-4E33-A8FB-3F0C9DBD8810}" destId="{21AFAEF3-3FE3-473B-95E0-4CC918D2BE28}" srcOrd="0" destOrd="0" presId="urn:microsoft.com/office/officeart/2005/8/layout/list1"/>
    <dgm:cxn modelId="{4EE6DEAD-386B-4FD0-B035-2359AD476E81}" type="presOf" srcId="{2BBF5356-828B-4408-922B-D24E6597D483}" destId="{2C63F866-A8B2-4739-8082-0D72364284D3}" srcOrd="0" destOrd="0" presId="urn:microsoft.com/office/officeart/2005/8/layout/list1"/>
    <dgm:cxn modelId="{CD5AE8B1-D5E3-4DF2-BC2B-700AA79AF638}" type="presOf" srcId="{252C764D-B675-42BE-990F-8394D56424F0}" destId="{66956C26-2BF5-4677-94DD-FFDDF2B9E30B}" srcOrd="1" destOrd="0" presId="urn:microsoft.com/office/officeart/2005/8/layout/list1"/>
    <dgm:cxn modelId="{0CA1AAD9-5B62-4502-A834-7D7EB77B2FE5}" srcId="{2BBF5356-828B-4408-922B-D24E6597D483}" destId="{CDB39345-71BD-4CF8-89AF-1AF7387DA059}" srcOrd="6" destOrd="0" parTransId="{1EDDCDD5-63C3-4FC6-BCE2-12F63B90D179}" sibTransId="{64B237DC-35C5-4315-8154-F20A8DFC572F}"/>
    <dgm:cxn modelId="{B886ABE0-AA12-4640-9EB8-B3361D908C64}" type="presOf" srcId="{252C764D-B675-42BE-990F-8394D56424F0}" destId="{01715221-6327-4011-8050-164ED7B436A9}" srcOrd="0" destOrd="0" presId="urn:microsoft.com/office/officeart/2005/8/layout/list1"/>
    <dgm:cxn modelId="{BBE6AFE4-B26B-4D0E-8D02-A4BEF1D30121}" type="presOf" srcId="{0FC18BC8-8A4B-4E33-A8FB-3F0C9DBD8810}" destId="{344CB08A-D683-41E0-BE87-0C05D360A0CE}" srcOrd="1" destOrd="0" presId="urn:microsoft.com/office/officeart/2005/8/layout/list1"/>
    <dgm:cxn modelId="{41E952EA-9BAD-48E0-8C77-FCF4B938D1EB}" srcId="{2BBF5356-828B-4408-922B-D24E6597D483}" destId="{98EA19B4-47ED-47DA-A8EF-0AFB724E5387}" srcOrd="4" destOrd="0" parTransId="{A13B12FE-C524-4EAA-AAC1-A0C162B42163}" sibTransId="{17546CC3-1602-4706-B72B-FF0AE679AC58}"/>
    <dgm:cxn modelId="{330B10F1-92D5-4A49-9BF9-1E545ECB0C2A}" type="presOf" srcId="{F2B2787F-C439-4C2F-9F5C-A7CFFB1A6528}" destId="{735BBEBF-D521-46C5-B528-C2AEFC3CABF8}" srcOrd="0" destOrd="0" presId="urn:microsoft.com/office/officeart/2005/8/layout/list1"/>
    <dgm:cxn modelId="{0203A3F1-F19F-491A-A245-80191F47269E}" type="presOf" srcId="{CDB39345-71BD-4CF8-89AF-1AF7387DA059}" destId="{1FD28EA2-FCBC-448B-8109-B1665565FCD2}" srcOrd="1" destOrd="0" presId="urn:microsoft.com/office/officeart/2005/8/layout/list1"/>
    <dgm:cxn modelId="{E1FF8CFA-A2C7-4701-8A2C-A98D38E59ACA}" type="presParOf" srcId="{2C63F866-A8B2-4739-8082-0D72364284D3}" destId="{546AD950-2CCC-4D9A-B770-587BD5DFAF74}" srcOrd="0" destOrd="0" presId="urn:microsoft.com/office/officeart/2005/8/layout/list1"/>
    <dgm:cxn modelId="{DC6637D3-AF24-44E4-9A33-1B329BB4B711}" type="presParOf" srcId="{546AD950-2CCC-4D9A-B770-587BD5DFAF74}" destId="{F6EA7A91-1A86-4B8B-827C-CA2D571667D4}" srcOrd="0" destOrd="0" presId="urn:microsoft.com/office/officeart/2005/8/layout/list1"/>
    <dgm:cxn modelId="{3BC9E741-CA27-4A41-A049-F6CA94A9DBD4}" type="presParOf" srcId="{546AD950-2CCC-4D9A-B770-587BD5DFAF74}" destId="{F1CB117B-4FCA-43E3-AADB-83D1F0614990}" srcOrd="1" destOrd="0" presId="urn:microsoft.com/office/officeart/2005/8/layout/list1"/>
    <dgm:cxn modelId="{822343FD-B739-48F5-AC80-2E5BB000B988}" type="presParOf" srcId="{2C63F866-A8B2-4739-8082-0D72364284D3}" destId="{FD94D95A-EAE8-46EF-98D4-4151D53F504A}" srcOrd="1" destOrd="0" presId="urn:microsoft.com/office/officeart/2005/8/layout/list1"/>
    <dgm:cxn modelId="{38CB6DA6-4F27-4675-8F2B-5EC9239AB6CD}" type="presParOf" srcId="{2C63F866-A8B2-4739-8082-0D72364284D3}" destId="{020CD347-A582-4A94-B96C-1A04E8F4B0A8}" srcOrd="2" destOrd="0" presId="urn:microsoft.com/office/officeart/2005/8/layout/list1"/>
    <dgm:cxn modelId="{CCDEFE43-4432-4FF6-AAE8-2D6A518712E8}" type="presParOf" srcId="{2C63F866-A8B2-4739-8082-0D72364284D3}" destId="{8494FF26-0DD3-4FE5-B3FC-C4C661CDB622}" srcOrd="3" destOrd="0" presId="urn:microsoft.com/office/officeart/2005/8/layout/list1"/>
    <dgm:cxn modelId="{884B9949-B4DB-4F62-A843-0177FD28B506}" type="presParOf" srcId="{2C63F866-A8B2-4739-8082-0D72364284D3}" destId="{D071F431-36D2-475F-9F1F-402E446B32B0}" srcOrd="4" destOrd="0" presId="urn:microsoft.com/office/officeart/2005/8/layout/list1"/>
    <dgm:cxn modelId="{2DDB4557-05B7-453E-9CD8-DE263907480D}" type="presParOf" srcId="{D071F431-36D2-475F-9F1F-402E446B32B0}" destId="{21AFAEF3-3FE3-473B-95E0-4CC918D2BE28}" srcOrd="0" destOrd="0" presId="urn:microsoft.com/office/officeart/2005/8/layout/list1"/>
    <dgm:cxn modelId="{38C7DBF5-5698-4F4D-A691-954CB7E5F89A}" type="presParOf" srcId="{D071F431-36D2-475F-9F1F-402E446B32B0}" destId="{344CB08A-D683-41E0-BE87-0C05D360A0CE}" srcOrd="1" destOrd="0" presId="urn:microsoft.com/office/officeart/2005/8/layout/list1"/>
    <dgm:cxn modelId="{A56E059E-5A5E-4A44-8465-C23E20087A96}" type="presParOf" srcId="{2C63F866-A8B2-4739-8082-0D72364284D3}" destId="{CFDB59AD-2999-4DF1-BD07-EC89DDFBD676}" srcOrd="5" destOrd="0" presId="urn:microsoft.com/office/officeart/2005/8/layout/list1"/>
    <dgm:cxn modelId="{186B4F26-A473-4D25-96E1-4A31BE51CBCE}" type="presParOf" srcId="{2C63F866-A8B2-4739-8082-0D72364284D3}" destId="{E9DA3A25-CCD5-42D9-A4D4-5F74A786ECC3}" srcOrd="6" destOrd="0" presId="urn:microsoft.com/office/officeart/2005/8/layout/list1"/>
    <dgm:cxn modelId="{9A2B7AB3-738C-48C8-AF4B-D3B23CAE9985}" type="presParOf" srcId="{2C63F866-A8B2-4739-8082-0D72364284D3}" destId="{FB679028-BABE-4465-AE8A-1376FE6D1A8D}" srcOrd="7" destOrd="0" presId="urn:microsoft.com/office/officeart/2005/8/layout/list1"/>
    <dgm:cxn modelId="{58F2D3E5-E372-406A-AD04-AF1ACE55C255}" type="presParOf" srcId="{2C63F866-A8B2-4739-8082-0D72364284D3}" destId="{C2AE3952-B2DE-4447-86EA-4602EAE59250}" srcOrd="8" destOrd="0" presId="urn:microsoft.com/office/officeart/2005/8/layout/list1"/>
    <dgm:cxn modelId="{1302FDD5-3068-4051-BF79-8D4BB260A359}" type="presParOf" srcId="{C2AE3952-B2DE-4447-86EA-4602EAE59250}" destId="{735BBEBF-D521-46C5-B528-C2AEFC3CABF8}" srcOrd="0" destOrd="0" presId="urn:microsoft.com/office/officeart/2005/8/layout/list1"/>
    <dgm:cxn modelId="{2AB3BE91-2DE2-4627-A564-E2DDA0941C24}" type="presParOf" srcId="{C2AE3952-B2DE-4447-86EA-4602EAE59250}" destId="{1AD3F222-4110-4252-9A59-007DF60AE988}" srcOrd="1" destOrd="0" presId="urn:microsoft.com/office/officeart/2005/8/layout/list1"/>
    <dgm:cxn modelId="{D8C56374-B978-4230-BF8A-0F5603CC1240}" type="presParOf" srcId="{2C63F866-A8B2-4739-8082-0D72364284D3}" destId="{0C8F6C24-F5D9-4252-8A30-5F22A16975EB}" srcOrd="9" destOrd="0" presId="urn:microsoft.com/office/officeart/2005/8/layout/list1"/>
    <dgm:cxn modelId="{7311884A-A6EE-462E-9A6F-4ACACF0F116E}" type="presParOf" srcId="{2C63F866-A8B2-4739-8082-0D72364284D3}" destId="{20EAC83E-B0DB-4D0E-B853-5454815899B4}" srcOrd="10" destOrd="0" presId="urn:microsoft.com/office/officeart/2005/8/layout/list1"/>
    <dgm:cxn modelId="{E78F7677-C310-40AB-9381-A82980582EDE}" type="presParOf" srcId="{2C63F866-A8B2-4739-8082-0D72364284D3}" destId="{D3D3FA0E-FFC2-4986-94FB-4146DD40F88F}" srcOrd="11" destOrd="0" presId="urn:microsoft.com/office/officeart/2005/8/layout/list1"/>
    <dgm:cxn modelId="{8F43D13A-D238-45F6-B264-E2FB6944AB68}" type="presParOf" srcId="{2C63F866-A8B2-4739-8082-0D72364284D3}" destId="{9734294D-9A8F-4433-BA9A-3491EC224AB1}" srcOrd="12" destOrd="0" presId="urn:microsoft.com/office/officeart/2005/8/layout/list1"/>
    <dgm:cxn modelId="{4A64ECF7-30E2-42A7-87AA-C310A6B3A820}" type="presParOf" srcId="{9734294D-9A8F-4433-BA9A-3491EC224AB1}" destId="{4FDB17CD-FCB6-488C-959A-532AD5ADC88A}" srcOrd="0" destOrd="0" presId="urn:microsoft.com/office/officeart/2005/8/layout/list1"/>
    <dgm:cxn modelId="{5DEC0CD7-4231-422B-8E94-71808A08029C}" type="presParOf" srcId="{9734294D-9A8F-4433-BA9A-3491EC224AB1}" destId="{A1B20793-668B-498C-8C29-3911689924F0}" srcOrd="1" destOrd="0" presId="urn:microsoft.com/office/officeart/2005/8/layout/list1"/>
    <dgm:cxn modelId="{8E9AD6D0-8573-4440-B24C-50369F2147E7}" type="presParOf" srcId="{2C63F866-A8B2-4739-8082-0D72364284D3}" destId="{32E36A2F-B900-4768-9B4A-99D1F3372755}" srcOrd="13" destOrd="0" presId="urn:microsoft.com/office/officeart/2005/8/layout/list1"/>
    <dgm:cxn modelId="{DC37A878-294A-4BC8-8D49-0F193189EC94}" type="presParOf" srcId="{2C63F866-A8B2-4739-8082-0D72364284D3}" destId="{B3BD4622-0AA4-409B-A067-2C6F94E9AA66}" srcOrd="14" destOrd="0" presId="urn:microsoft.com/office/officeart/2005/8/layout/list1"/>
    <dgm:cxn modelId="{A878208B-AC7B-420C-BA2E-1718DCADA9C4}" type="presParOf" srcId="{2C63F866-A8B2-4739-8082-0D72364284D3}" destId="{C7BCB8BE-534D-4181-967E-1856895C3EA9}" srcOrd="15" destOrd="0" presId="urn:microsoft.com/office/officeart/2005/8/layout/list1"/>
    <dgm:cxn modelId="{ADD2B34D-49E6-4697-8722-73806F654181}" type="presParOf" srcId="{2C63F866-A8B2-4739-8082-0D72364284D3}" destId="{88139BF0-67E5-4859-A531-57A1D6FB8F10}" srcOrd="16" destOrd="0" presId="urn:microsoft.com/office/officeart/2005/8/layout/list1"/>
    <dgm:cxn modelId="{A4E8BFD6-DDF0-419F-9C0D-F7CBB7DAC060}" type="presParOf" srcId="{88139BF0-67E5-4859-A531-57A1D6FB8F10}" destId="{AC56B14A-C473-460C-BB4A-356210448FAA}" srcOrd="0" destOrd="0" presId="urn:microsoft.com/office/officeart/2005/8/layout/list1"/>
    <dgm:cxn modelId="{8B1E0626-9CD4-403B-AE15-2EF072B79E16}" type="presParOf" srcId="{88139BF0-67E5-4859-A531-57A1D6FB8F10}" destId="{6073461F-3CC5-40B3-ACA6-F5843B970436}" srcOrd="1" destOrd="0" presId="urn:microsoft.com/office/officeart/2005/8/layout/list1"/>
    <dgm:cxn modelId="{8F7E1B39-44E5-4A13-8C84-3449837E94BF}" type="presParOf" srcId="{2C63F866-A8B2-4739-8082-0D72364284D3}" destId="{3650D867-E812-4D4F-8D57-4B6E4BB0381F}" srcOrd="17" destOrd="0" presId="urn:microsoft.com/office/officeart/2005/8/layout/list1"/>
    <dgm:cxn modelId="{50633BFA-F6F5-4AAF-82A8-6DB619BA9968}" type="presParOf" srcId="{2C63F866-A8B2-4739-8082-0D72364284D3}" destId="{49F9146B-E763-4CF7-AF5D-EDB5AD49A8CD}" srcOrd="18" destOrd="0" presId="urn:microsoft.com/office/officeart/2005/8/layout/list1"/>
    <dgm:cxn modelId="{A71D03F6-CC1E-4299-BB9E-35D5644C4811}" type="presParOf" srcId="{2C63F866-A8B2-4739-8082-0D72364284D3}" destId="{1FB287A4-A8E3-4EB3-A160-D31A54AD4DB1}" srcOrd="19" destOrd="0" presId="urn:microsoft.com/office/officeart/2005/8/layout/list1"/>
    <dgm:cxn modelId="{7E5C173B-0BD6-4E0B-B9FB-E1363039DC90}" type="presParOf" srcId="{2C63F866-A8B2-4739-8082-0D72364284D3}" destId="{12226FDB-74FD-4272-824A-805D97EF69CE}" srcOrd="20" destOrd="0" presId="urn:microsoft.com/office/officeart/2005/8/layout/list1"/>
    <dgm:cxn modelId="{292CD80D-2CC4-4978-A5E6-12CB840B0186}" type="presParOf" srcId="{12226FDB-74FD-4272-824A-805D97EF69CE}" destId="{9AE8C8A2-E0CE-4545-9853-1B9C84F92670}" srcOrd="0" destOrd="0" presId="urn:microsoft.com/office/officeart/2005/8/layout/list1"/>
    <dgm:cxn modelId="{D80393CA-ED38-4BED-A20E-62F000252A00}" type="presParOf" srcId="{12226FDB-74FD-4272-824A-805D97EF69CE}" destId="{43423B79-21A4-42DB-B947-6B45BF0C3C16}" srcOrd="1" destOrd="0" presId="urn:microsoft.com/office/officeart/2005/8/layout/list1"/>
    <dgm:cxn modelId="{780CF264-AF04-4479-B347-ADCE7D68A7C4}" type="presParOf" srcId="{2C63F866-A8B2-4739-8082-0D72364284D3}" destId="{FE82A274-730D-4178-9A36-ECEAEC2789DE}" srcOrd="21" destOrd="0" presId="urn:microsoft.com/office/officeart/2005/8/layout/list1"/>
    <dgm:cxn modelId="{C6FA90ED-6924-450E-A069-67D673D21283}" type="presParOf" srcId="{2C63F866-A8B2-4739-8082-0D72364284D3}" destId="{34062C2F-7388-448F-A413-D1DB2F9B64AA}" srcOrd="22" destOrd="0" presId="urn:microsoft.com/office/officeart/2005/8/layout/list1"/>
    <dgm:cxn modelId="{D6FB6F78-F11D-4B36-A476-F008CFC035A4}" type="presParOf" srcId="{2C63F866-A8B2-4739-8082-0D72364284D3}" destId="{445F7881-406D-42C7-A086-A42C290A376E}" srcOrd="23" destOrd="0" presId="urn:microsoft.com/office/officeart/2005/8/layout/list1"/>
    <dgm:cxn modelId="{8238B6F5-8272-4EB5-A2B9-C999D79C661F}" type="presParOf" srcId="{2C63F866-A8B2-4739-8082-0D72364284D3}" destId="{0A31A924-014F-4C18-9113-C718881E5C2A}" srcOrd="24" destOrd="0" presId="urn:microsoft.com/office/officeart/2005/8/layout/list1"/>
    <dgm:cxn modelId="{6B77F331-D762-464A-94B8-7F45AF4DD337}" type="presParOf" srcId="{0A31A924-014F-4C18-9113-C718881E5C2A}" destId="{F3B21F86-2A81-4247-B2EF-2D3DCC62B36B}" srcOrd="0" destOrd="0" presId="urn:microsoft.com/office/officeart/2005/8/layout/list1"/>
    <dgm:cxn modelId="{31F7FF03-D1DF-4C17-B27F-1D4A2178BBC9}" type="presParOf" srcId="{0A31A924-014F-4C18-9113-C718881E5C2A}" destId="{1FD28EA2-FCBC-448B-8109-B1665565FCD2}" srcOrd="1" destOrd="0" presId="urn:microsoft.com/office/officeart/2005/8/layout/list1"/>
    <dgm:cxn modelId="{8A87DFCA-3EAF-4043-A16D-6797C55D5C5F}" type="presParOf" srcId="{2C63F866-A8B2-4739-8082-0D72364284D3}" destId="{20E9BA97-A1C1-4D3E-8AA7-DF233E7B58B0}" srcOrd="25" destOrd="0" presId="urn:microsoft.com/office/officeart/2005/8/layout/list1"/>
    <dgm:cxn modelId="{82B4AE23-66EA-4BCD-AFB5-A72BBDBB09E6}" type="presParOf" srcId="{2C63F866-A8B2-4739-8082-0D72364284D3}" destId="{7DEA0EBF-637C-4D8B-B502-8469BA3330BD}" srcOrd="26" destOrd="0" presId="urn:microsoft.com/office/officeart/2005/8/layout/list1"/>
    <dgm:cxn modelId="{7B8DAC88-B3DE-4D3A-A777-436E79D89287}" type="presParOf" srcId="{2C63F866-A8B2-4739-8082-0D72364284D3}" destId="{3F83532D-FB42-477A-B80D-481498790F63}" srcOrd="27" destOrd="0" presId="urn:microsoft.com/office/officeart/2005/8/layout/list1"/>
    <dgm:cxn modelId="{D9E05CE1-88BD-447D-A309-55984FADF52A}" type="presParOf" srcId="{2C63F866-A8B2-4739-8082-0D72364284D3}" destId="{9E5468CF-2271-4747-A4E9-E8751F08909B}" srcOrd="28" destOrd="0" presId="urn:microsoft.com/office/officeart/2005/8/layout/list1"/>
    <dgm:cxn modelId="{522D9575-F8CE-49A7-BCFB-D4A7A768AAB3}" type="presParOf" srcId="{9E5468CF-2271-4747-A4E9-E8751F08909B}" destId="{01715221-6327-4011-8050-164ED7B436A9}" srcOrd="0" destOrd="0" presId="urn:microsoft.com/office/officeart/2005/8/layout/list1"/>
    <dgm:cxn modelId="{B226F703-CDBE-4B4F-8272-23690FE0B73F}" type="presParOf" srcId="{9E5468CF-2271-4747-A4E9-E8751F08909B}" destId="{66956C26-2BF5-4677-94DD-FFDDF2B9E30B}" srcOrd="1" destOrd="0" presId="urn:microsoft.com/office/officeart/2005/8/layout/list1"/>
    <dgm:cxn modelId="{FD8C0F67-95F4-4E02-893F-871BD7C9EEA0}" type="presParOf" srcId="{2C63F866-A8B2-4739-8082-0D72364284D3}" destId="{99B93DA5-C78B-4918-8C33-D3696FFEC8AC}" srcOrd="29" destOrd="0" presId="urn:microsoft.com/office/officeart/2005/8/layout/list1"/>
    <dgm:cxn modelId="{B15D6D7D-126D-43C2-AE84-034A54934682}" type="presParOf" srcId="{2C63F866-A8B2-4739-8082-0D72364284D3}" destId="{11EF93FA-3FA7-467F-AAA7-A4D70464D2DE}" srcOrd="3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12BEC6-4BFD-4A6F-BC9B-B170E3E8FFC7}" type="doc">
      <dgm:prSet loTypeId="urn:microsoft.com/office/officeart/2005/8/layout/hProcess11" loCatId="process" qsTypeId="urn:microsoft.com/office/officeart/2005/8/quickstyle/simple1" qsCatId="simple" csTypeId="urn:microsoft.com/office/officeart/2005/8/colors/accent1_2" csCatId="accent1" phldr="1"/>
      <dgm:spPr/>
    </dgm:pt>
    <dgm:pt modelId="{7E720C1F-B16F-4A4F-A872-7DC11E86B11A}">
      <dgm:prSet phldrT="[Text]" custT="1"/>
      <dgm:spPr/>
      <dgm:t>
        <a:bodyPr/>
        <a:lstStyle/>
        <a:p>
          <a:pPr algn="ctr"/>
          <a:r>
            <a:rPr lang="en-US" sz="1200" b="1" dirty="0"/>
            <a:t>1971</a:t>
          </a:r>
          <a:r>
            <a:rPr lang="en-US" sz="1200" dirty="0"/>
            <a:t>: National Cancer Act-  declares “War on Cancer”</a:t>
          </a:r>
        </a:p>
      </dgm:t>
    </dgm:pt>
    <dgm:pt modelId="{6A4EAF9C-9132-4E54-8550-E264F14B980A}" type="parTrans" cxnId="{B4A4A624-A4F6-4659-95B3-2C2A9E40A835}">
      <dgm:prSet/>
      <dgm:spPr/>
      <dgm:t>
        <a:bodyPr/>
        <a:lstStyle/>
        <a:p>
          <a:endParaRPr lang="en-US"/>
        </a:p>
      </dgm:t>
    </dgm:pt>
    <dgm:pt modelId="{7CC718FF-1AF4-48FB-9D5F-26ACE735FC8E}" type="sibTrans" cxnId="{B4A4A624-A4F6-4659-95B3-2C2A9E40A835}">
      <dgm:prSet/>
      <dgm:spPr/>
      <dgm:t>
        <a:bodyPr/>
        <a:lstStyle/>
        <a:p>
          <a:endParaRPr lang="en-US"/>
        </a:p>
      </dgm:t>
    </dgm:pt>
    <dgm:pt modelId="{B6DFAFC9-9C0B-41E7-A939-FC85FB28AC09}">
      <dgm:prSet phldrT="[Text]" custT="1"/>
      <dgm:spPr/>
      <dgm:t>
        <a:bodyPr/>
        <a:lstStyle/>
        <a:p>
          <a:r>
            <a:rPr lang="en-US" sz="1200" b="1" dirty="0"/>
            <a:t>1986</a:t>
          </a:r>
          <a:r>
            <a:rPr lang="en-US" sz="1200" dirty="0"/>
            <a:t>: </a:t>
          </a:r>
          <a:br>
            <a:rPr lang="en-US" sz="1200" dirty="0"/>
          </a:br>
          <a:r>
            <a:rPr lang="en-US" sz="1200" dirty="0"/>
            <a:t>Special Report on Cancer in the Economically Disadvantaged (ACS)</a:t>
          </a:r>
        </a:p>
      </dgm:t>
    </dgm:pt>
    <dgm:pt modelId="{4ADA986B-C3C8-42A7-85A6-AE1A06590FC8}" type="parTrans" cxnId="{80ADCEFA-3486-4C71-A0E9-59B107873FC5}">
      <dgm:prSet/>
      <dgm:spPr/>
      <dgm:t>
        <a:bodyPr/>
        <a:lstStyle/>
        <a:p>
          <a:endParaRPr lang="en-US"/>
        </a:p>
      </dgm:t>
    </dgm:pt>
    <dgm:pt modelId="{B078A50D-1331-4A46-935A-FE61B94E3AF5}" type="sibTrans" cxnId="{80ADCEFA-3486-4C71-A0E9-59B107873FC5}">
      <dgm:prSet/>
      <dgm:spPr/>
      <dgm:t>
        <a:bodyPr/>
        <a:lstStyle/>
        <a:p>
          <a:endParaRPr lang="en-US"/>
        </a:p>
      </dgm:t>
    </dgm:pt>
    <dgm:pt modelId="{7E9FF0C3-62A3-425C-A61C-0223AAEA11A7}">
      <dgm:prSet phldrT="[Text]" custT="1"/>
      <dgm:spPr/>
      <dgm:t>
        <a:bodyPr/>
        <a:lstStyle/>
        <a:p>
          <a:r>
            <a:rPr lang="en-US" sz="1100" b="1" dirty="0"/>
            <a:t>1999</a:t>
          </a:r>
          <a:r>
            <a:rPr lang="en-US" sz="1100" dirty="0"/>
            <a:t>: </a:t>
          </a:r>
          <a:br>
            <a:rPr lang="en-US" sz="1100" dirty="0"/>
          </a:br>
          <a:r>
            <a:rPr lang="en-US" sz="1100" dirty="0"/>
            <a:t>The Unequal Burden </a:t>
          </a:r>
          <a:br>
            <a:rPr lang="en-US" sz="1100" dirty="0"/>
          </a:br>
          <a:r>
            <a:rPr lang="en-US" sz="1100" dirty="0"/>
            <a:t>of Cancer (IOM/NAM)</a:t>
          </a:r>
        </a:p>
      </dgm:t>
    </dgm:pt>
    <dgm:pt modelId="{9F4F57AB-A2B5-47BC-AE30-B64D3150E2DA}" type="parTrans" cxnId="{AA1962B8-7B33-42C8-BDBE-CC53A10527C1}">
      <dgm:prSet/>
      <dgm:spPr/>
      <dgm:t>
        <a:bodyPr/>
        <a:lstStyle/>
        <a:p>
          <a:endParaRPr lang="en-US"/>
        </a:p>
      </dgm:t>
    </dgm:pt>
    <dgm:pt modelId="{E2A6D5D6-8881-49A1-888F-F7EC0E60D4A7}" type="sibTrans" cxnId="{AA1962B8-7B33-42C8-BDBE-CC53A10527C1}">
      <dgm:prSet/>
      <dgm:spPr/>
      <dgm:t>
        <a:bodyPr/>
        <a:lstStyle/>
        <a:p>
          <a:endParaRPr lang="en-US"/>
        </a:p>
      </dgm:t>
    </dgm:pt>
    <dgm:pt modelId="{688C07D4-A660-4452-A50D-6F62B83CE7CB}">
      <dgm:prSet custT="1"/>
      <dgm:spPr/>
      <dgm:t>
        <a:bodyPr/>
        <a:lstStyle/>
        <a:p>
          <a:r>
            <a:rPr lang="en-US" sz="1200" b="1" dirty="0"/>
            <a:t>1989</a:t>
          </a:r>
          <a:r>
            <a:rPr lang="en-US" sz="1200" dirty="0"/>
            <a:t>: </a:t>
          </a:r>
          <a:br>
            <a:rPr lang="en-US" sz="1200" dirty="0"/>
          </a:br>
          <a:r>
            <a:rPr lang="en-US" sz="1200" dirty="0"/>
            <a:t>Cancer in the Poor: A Report to the Nation (ACS)</a:t>
          </a:r>
        </a:p>
      </dgm:t>
    </dgm:pt>
    <dgm:pt modelId="{614C113D-FAE1-491E-9BE4-789785C5D602}" type="parTrans" cxnId="{4D7E559E-441B-4370-B8CD-D6233D988DBF}">
      <dgm:prSet/>
      <dgm:spPr/>
      <dgm:t>
        <a:bodyPr/>
        <a:lstStyle/>
        <a:p>
          <a:endParaRPr lang="en-US"/>
        </a:p>
      </dgm:t>
    </dgm:pt>
    <dgm:pt modelId="{C8240AA3-0D1D-47EF-932F-84EA73A51A7F}" type="sibTrans" cxnId="{4D7E559E-441B-4370-B8CD-D6233D988DBF}">
      <dgm:prSet/>
      <dgm:spPr/>
      <dgm:t>
        <a:bodyPr/>
        <a:lstStyle/>
        <a:p>
          <a:endParaRPr lang="en-US"/>
        </a:p>
      </dgm:t>
    </dgm:pt>
    <dgm:pt modelId="{34E61C63-9EDE-4CCD-BE82-4E28AA87ED76}">
      <dgm:prSet custT="1"/>
      <dgm:spPr/>
      <dgm:t>
        <a:bodyPr/>
        <a:lstStyle/>
        <a:p>
          <a:r>
            <a:rPr lang="en-US" sz="1200" b="1" dirty="0"/>
            <a:t>1990</a:t>
          </a:r>
          <a:r>
            <a:rPr lang="en-US" sz="1200" dirty="0"/>
            <a:t>: </a:t>
          </a:r>
          <a:br>
            <a:rPr lang="en-US" sz="1200" dirty="0"/>
          </a:br>
          <a:r>
            <a:rPr lang="en-US" sz="1200" dirty="0"/>
            <a:t>Dr. Freeman launches patient navigation program in Harlem, NY</a:t>
          </a:r>
        </a:p>
      </dgm:t>
    </dgm:pt>
    <dgm:pt modelId="{F89830DD-6C07-4D48-91E0-99D358C67280}" type="parTrans" cxnId="{4F57C731-7062-496E-87E2-5547AA7F7A52}">
      <dgm:prSet/>
      <dgm:spPr/>
      <dgm:t>
        <a:bodyPr/>
        <a:lstStyle/>
        <a:p>
          <a:endParaRPr lang="en-US"/>
        </a:p>
      </dgm:t>
    </dgm:pt>
    <dgm:pt modelId="{3505C760-F8AF-4A71-A77E-E423D9EB40F0}" type="sibTrans" cxnId="{4F57C731-7062-496E-87E2-5547AA7F7A52}">
      <dgm:prSet/>
      <dgm:spPr/>
      <dgm:t>
        <a:bodyPr/>
        <a:lstStyle/>
        <a:p>
          <a:endParaRPr lang="en-US"/>
        </a:p>
      </dgm:t>
    </dgm:pt>
    <dgm:pt modelId="{EA129D77-C311-4C1D-BFE8-7123C25A53CD}" type="pres">
      <dgm:prSet presAssocID="{3F12BEC6-4BFD-4A6F-BC9B-B170E3E8FFC7}" presName="Name0" presStyleCnt="0">
        <dgm:presLayoutVars>
          <dgm:dir/>
          <dgm:resizeHandles val="exact"/>
        </dgm:presLayoutVars>
      </dgm:prSet>
      <dgm:spPr/>
    </dgm:pt>
    <dgm:pt modelId="{874A2CAA-3315-44EB-B3E5-D4FF758C8FBE}" type="pres">
      <dgm:prSet presAssocID="{3F12BEC6-4BFD-4A6F-BC9B-B170E3E8FFC7}" presName="arrow" presStyleLbl="bgShp" presStyleIdx="0" presStyleCnt="1"/>
      <dgm:spPr/>
    </dgm:pt>
    <dgm:pt modelId="{033A633A-30B7-485E-A1E0-CBA879A6792B}" type="pres">
      <dgm:prSet presAssocID="{3F12BEC6-4BFD-4A6F-BC9B-B170E3E8FFC7}" presName="points" presStyleCnt="0"/>
      <dgm:spPr/>
    </dgm:pt>
    <dgm:pt modelId="{A38F7C1D-9612-437D-B4EF-6908407A0848}" type="pres">
      <dgm:prSet presAssocID="{7E720C1F-B16F-4A4F-A872-7DC11E86B11A}" presName="compositeA" presStyleCnt="0"/>
      <dgm:spPr/>
    </dgm:pt>
    <dgm:pt modelId="{DC0191FE-964F-4707-891D-31471D467978}" type="pres">
      <dgm:prSet presAssocID="{7E720C1F-B16F-4A4F-A872-7DC11E86B11A}" presName="textA" presStyleLbl="revTx" presStyleIdx="0" presStyleCnt="5">
        <dgm:presLayoutVars>
          <dgm:bulletEnabled val="1"/>
        </dgm:presLayoutVars>
      </dgm:prSet>
      <dgm:spPr/>
    </dgm:pt>
    <dgm:pt modelId="{ADC7B91D-CA1E-4DE5-8C92-77CF247FB0C7}" type="pres">
      <dgm:prSet presAssocID="{7E720C1F-B16F-4A4F-A872-7DC11E86B11A}" presName="circleA" presStyleLbl="node1" presStyleIdx="0" presStyleCnt="5"/>
      <dgm:spPr>
        <a:solidFill>
          <a:srgbClr val="033B57"/>
        </a:solidFill>
      </dgm:spPr>
    </dgm:pt>
    <dgm:pt modelId="{94837E95-20BB-40BD-99AA-9F3C9015A9DC}" type="pres">
      <dgm:prSet presAssocID="{7E720C1F-B16F-4A4F-A872-7DC11E86B11A}" presName="spaceA" presStyleCnt="0"/>
      <dgm:spPr/>
    </dgm:pt>
    <dgm:pt modelId="{26000A38-C1B5-4C2A-B3DE-7B55789EF910}" type="pres">
      <dgm:prSet presAssocID="{7CC718FF-1AF4-48FB-9D5F-26ACE735FC8E}" presName="space" presStyleCnt="0"/>
      <dgm:spPr/>
    </dgm:pt>
    <dgm:pt modelId="{321DB72A-DBAD-4256-85BE-9090D48E5F03}" type="pres">
      <dgm:prSet presAssocID="{B6DFAFC9-9C0B-41E7-A939-FC85FB28AC09}" presName="compositeB" presStyleCnt="0"/>
      <dgm:spPr/>
    </dgm:pt>
    <dgm:pt modelId="{2EC2407F-884B-42ED-AFFB-14738825CDC4}" type="pres">
      <dgm:prSet presAssocID="{B6DFAFC9-9C0B-41E7-A939-FC85FB28AC09}" presName="textB" presStyleLbl="revTx" presStyleIdx="1" presStyleCnt="5" custScaleX="142732">
        <dgm:presLayoutVars>
          <dgm:bulletEnabled val="1"/>
        </dgm:presLayoutVars>
      </dgm:prSet>
      <dgm:spPr/>
    </dgm:pt>
    <dgm:pt modelId="{9BD61CEE-A3CA-4321-B560-0412966D19BA}" type="pres">
      <dgm:prSet presAssocID="{B6DFAFC9-9C0B-41E7-A939-FC85FB28AC09}" presName="circleB" presStyleLbl="node1" presStyleIdx="1" presStyleCnt="5"/>
      <dgm:spPr>
        <a:solidFill>
          <a:srgbClr val="033B57"/>
        </a:solidFill>
      </dgm:spPr>
    </dgm:pt>
    <dgm:pt modelId="{9509A9B8-C65F-4F18-9B61-AB8587EB35F7}" type="pres">
      <dgm:prSet presAssocID="{B6DFAFC9-9C0B-41E7-A939-FC85FB28AC09}" presName="spaceB" presStyleCnt="0"/>
      <dgm:spPr/>
    </dgm:pt>
    <dgm:pt modelId="{C199E87D-F415-45AB-B171-94D77C82300D}" type="pres">
      <dgm:prSet presAssocID="{B078A50D-1331-4A46-935A-FE61B94E3AF5}" presName="space" presStyleCnt="0"/>
      <dgm:spPr/>
    </dgm:pt>
    <dgm:pt modelId="{9EE51226-2A27-49DC-8295-703F715C3B0A}" type="pres">
      <dgm:prSet presAssocID="{688C07D4-A660-4452-A50D-6F62B83CE7CB}" presName="compositeA" presStyleCnt="0"/>
      <dgm:spPr/>
    </dgm:pt>
    <dgm:pt modelId="{10BD53ED-FFE4-45E0-9FD4-E38D01F4AE14}" type="pres">
      <dgm:prSet presAssocID="{688C07D4-A660-4452-A50D-6F62B83CE7CB}" presName="textA" presStyleLbl="revTx" presStyleIdx="2" presStyleCnt="5" custScaleX="142080" custScaleY="61538" custLinFactNeighborX="-2573" custLinFactNeighborY="28400">
        <dgm:presLayoutVars>
          <dgm:bulletEnabled val="1"/>
        </dgm:presLayoutVars>
      </dgm:prSet>
      <dgm:spPr/>
    </dgm:pt>
    <dgm:pt modelId="{5F88693D-9A0F-4875-9B3A-577543E48DBD}" type="pres">
      <dgm:prSet presAssocID="{688C07D4-A660-4452-A50D-6F62B83CE7CB}" presName="circleA" presStyleLbl="node1" presStyleIdx="2" presStyleCnt="5" custLinFactNeighborX="1923" custLinFactNeighborY="30770"/>
      <dgm:spPr>
        <a:solidFill>
          <a:srgbClr val="033B57"/>
        </a:solidFill>
      </dgm:spPr>
    </dgm:pt>
    <dgm:pt modelId="{5B4533EB-DB56-4C42-856E-098AAE5A3C1C}" type="pres">
      <dgm:prSet presAssocID="{688C07D4-A660-4452-A50D-6F62B83CE7CB}" presName="spaceA" presStyleCnt="0"/>
      <dgm:spPr/>
    </dgm:pt>
    <dgm:pt modelId="{10ECADD6-AC41-4906-A552-AA733B97EF00}" type="pres">
      <dgm:prSet presAssocID="{C8240AA3-0D1D-47EF-932F-84EA73A51A7F}" presName="space" presStyleCnt="0"/>
      <dgm:spPr/>
    </dgm:pt>
    <dgm:pt modelId="{2A0C01EB-996B-44CD-9BB4-334E07C70C47}" type="pres">
      <dgm:prSet presAssocID="{34E61C63-9EDE-4CCD-BE82-4E28AA87ED76}" presName="compositeB" presStyleCnt="0"/>
      <dgm:spPr/>
    </dgm:pt>
    <dgm:pt modelId="{CDCCFA91-9795-4956-BAC2-D773A826E94B}" type="pres">
      <dgm:prSet presAssocID="{34E61C63-9EDE-4CCD-BE82-4E28AA87ED76}" presName="textB" presStyleLbl="revTx" presStyleIdx="3" presStyleCnt="5">
        <dgm:presLayoutVars>
          <dgm:bulletEnabled val="1"/>
        </dgm:presLayoutVars>
      </dgm:prSet>
      <dgm:spPr/>
    </dgm:pt>
    <dgm:pt modelId="{746991FD-9E13-4E9F-A2B7-26978D655AB2}" type="pres">
      <dgm:prSet presAssocID="{34E61C63-9EDE-4CCD-BE82-4E28AA87ED76}" presName="circleB" presStyleLbl="node1" presStyleIdx="3" presStyleCnt="5"/>
      <dgm:spPr>
        <a:solidFill>
          <a:srgbClr val="033B57"/>
        </a:solidFill>
      </dgm:spPr>
    </dgm:pt>
    <dgm:pt modelId="{5A25FB9F-0FFB-4C2E-8690-C4A71AC43799}" type="pres">
      <dgm:prSet presAssocID="{34E61C63-9EDE-4CCD-BE82-4E28AA87ED76}" presName="spaceB" presStyleCnt="0"/>
      <dgm:spPr/>
    </dgm:pt>
    <dgm:pt modelId="{144AFC04-F94B-44CE-9565-7AAF6BB6A8A3}" type="pres">
      <dgm:prSet presAssocID="{3505C760-F8AF-4A71-A77E-E423D9EB40F0}" presName="space" presStyleCnt="0"/>
      <dgm:spPr/>
    </dgm:pt>
    <dgm:pt modelId="{2592DB34-EF1E-4AA2-AA5D-A8FCAEDBA7E3}" type="pres">
      <dgm:prSet presAssocID="{7E9FF0C3-62A3-425C-A61C-0223AAEA11A7}" presName="compositeA" presStyleCnt="0"/>
      <dgm:spPr/>
    </dgm:pt>
    <dgm:pt modelId="{81DF5295-2D60-4B12-B52C-4195B7B9B379}" type="pres">
      <dgm:prSet presAssocID="{7E9FF0C3-62A3-425C-A61C-0223AAEA11A7}" presName="textA" presStyleLbl="revTx" presStyleIdx="4" presStyleCnt="5" custScaleX="114431">
        <dgm:presLayoutVars>
          <dgm:bulletEnabled val="1"/>
        </dgm:presLayoutVars>
      </dgm:prSet>
      <dgm:spPr/>
    </dgm:pt>
    <dgm:pt modelId="{3CA0B20D-E3C3-4B33-9FF2-6965960D026F}" type="pres">
      <dgm:prSet presAssocID="{7E9FF0C3-62A3-425C-A61C-0223AAEA11A7}" presName="circleA" presStyleLbl="node1" presStyleIdx="4" presStyleCnt="5"/>
      <dgm:spPr>
        <a:solidFill>
          <a:srgbClr val="033B57"/>
        </a:solidFill>
      </dgm:spPr>
    </dgm:pt>
    <dgm:pt modelId="{4E105DE9-B74F-43A2-AD71-A79DC46E657E}" type="pres">
      <dgm:prSet presAssocID="{7E9FF0C3-62A3-425C-A61C-0223AAEA11A7}" presName="spaceA" presStyleCnt="0"/>
      <dgm:spPr/>
    </dgm:pt>
  </dgm:ptLst>
  <dgm:cxnLst>
    <dgm:cxn modelId="{554CBE02-A2F8-40A9-93D4-34EDF64E9C58}" type="presOf" srcId="{688C07D4-A660-4452-A50D-6F62B83CE7CB}" destId="{10BD53ED-FFE4-45E0-9FD4-E38D01F4AE14}" srcOrd="0" destOrd="0" presId="urn:microsoft.com/office/officeart/2005/8/layout/hProcess11"/>
    <dgm:cxn modelId="{EDFB911E-B111-42B7-B742-833048EE220F}" type="presOf" srcId="{7E9FF0C3-62A3-425C-A61C-0223AAEA11A7}" destId="{81DF5295-2D60-4B12-B52C-4195B7B9B379}" srcOrd="0" destOrd="0" presId="urn:microsoft.com/office/officeart/2005/8/layout/hProcess11"/>
    <dgm:cxn modelId="{B4A4A624-A4F6-4659-95B3-2C2A9E40A835}" srcId="{3F12BEC6-4BFD-4A6F-BC9B-B170E3E8FFC7}" destId="{7E720C1F-B16F-4A4F-A872-7DC11E86B11A}" srcOrd="0" destOrd="0" parTransId="{6A4EAF9C-9132-4E54-8550-E264F14B980A}" sibTransId="{7CC718FF-1AF4-48FB-9D5F-26ACE735FC8E}"/>
    <dgm:cxn modelId="{D118F528-634C-4FA3-83D2-E2DC891BE58A}" type="presOf" srcId="{B6DFAFC9-9C0B-41E7-A939-FC85FB28AC09}" destId="{2EC2407F-884B-42ED-AFFB-14738825CDC4}" srcOrd="0" destOrd="0" presId="urn:microsoft.com/office/officeart/2005/8/layout/hProcess11"/>
    <dgm:cxn modelId="{4F57C731-7062-496E-87E2-5547AA7F7A52}" srcId="{3F12BEC6-4BFD-4A6F-BC9B-B170E3E8FFC7}" destId="{34E61C63-9EDE-4CCD-BE82-4E28AA87ED76}" srcOrd="3" destOrd="0" parTransId="{F89830DD-6C07-4D48-91E0-99D358C67280}" sibTransId="{3505C760-F8AF-4A71-A77E-E423D9EB40F0}"/>
    <dgm:cxn modelId="{6F3FEB47-46A8-4211-9122-5C1BB5B09D2D}" type="presOf" srcId="{34E61C63-9EDE-4CCD-BE82-4E28AA87ED76}" destId="{CDCCFA91-9795-4956-BAC2-D773A826E94B}" srcOrd="0" destOrd="0" presId="urn:microsoft.com/office/officeart/2005/8/layout/hProcess11"/>
    <dgm:cxn modelId="{6DC37758-AB38-4FB2-91B1-0CB2B6399117}" type="presOf" srcId="{3F12BEC6-4BFD-4A6F-BC9B-B170E3E8FFC7}" destId="{EA129D77-C311-4C1D-BFE8-7123C25A53CD}" srcOrd="0" destOrd="0" presId="urn:microsoft.com/office/officeart/2005/8/layout/hProcess11"/>
    <dgm:cxn modelId="{4D7E559E-441B-4370-B8CD-D6233D988DBF}" srcId="{3F12BEC6-4BFD-4A6F-BC9B-B170E3E8FFC7}" destId="{688C07D4-A660-4452-A50D-6F62B83CE7CB}" srcOrd="2" destOrd="0" parTransId="{614C113D-FAE1-491E-9BE4-789785C5D602}" sibTransId="{C8240AA3-0D1D-47EF-932F-84EA73A51A7F}"/>
    <dgm:cxn modelId="{AA1962B8-7B33-42C8-BDBE-CC53A10527C1}" srcId="{3F12BEC6-4BFD-4A6F-BC9B-B170E3E8FFC7}" destId="{7E9FF0C3-62A3-425C-A61C-0223AAEA11A7}" srcOrd="4" destOrd="0" parTransId="{9F4F57AB-A2B5-47BC-AE30-B64D3150E2DA}" sibTransId="{E2A6D5D6-8881-49A1-888F-F7EC0E60D4A7}"/>
    <dgm:cxn modelId="{9787A7D2-8511-4BDE-A5E6-4EFD10F6E916}" type="presOf" srcId="{7E720C1F-B16F-4A4F-A872-7DC11E86B11A}" destId="{DC0191FE-964F-4707-891D-31471D467978}" srcOrd="0" destOrd="0" presId="urn:microsoft.com/office/officeart/2005/8/layout/hProcess11"/>
    <dgm:cxn modelId="{80ADCEFA-3486-4C71-A0E9-59B107873FC5}" srcId="{3F12BEC6-4BFD-4A6F-BC9B-B170E3E8FFC7}" destId="{B6DFAFC9-9C0B-41E7-A939-FC85FB28AC09}" srcOrd="1" destOrd="0" parTransId="{4ADA986B-C3C8-42A7-85A6-AE1A06590FC8}" sibTransId="{B078A50D-1331-4A46-935A-FE61B94E3AF5}"/>
    <dgm:cxn modelId="{7ECCA558-B29E-4B42-B1C6-E1F594CF299A}" type="presParOf" srcId="{EA129D77-C311-4C1D-BFE8-7123C25A53CD}" destId="{874A2CAA-3315-44EB-B3E5-D4FF758C8FBE}" srcOrd="0" destOrd="0" presId="urn:microsoft.com/office/officeart/2005/8/layout/hProcess11"/>
    <dgm:cxn modelId="{6CBE9CEF-AF92-4EA0-9C7A-CF56EFE6110A}" type="presParOf" srcId="{EA129D77-C311-4C1D-BFE8-7123C25A53CD}" destId="{033A633A-30B7-485E-A1E0-CBA879A6792B}" srcOrd="1" destOrd="0" presId="urn:microsoft.com/office/officeart/2005/8/layout/hProcess11"/>
    <dgm:cxn modelId="{DB0E3CC5-D3F8-408C-B9C8-620099EBD2F5}" type="presParOf" srcId="{033A633A-30B7-485E-A1E0-CBA879A6792B}" destId="{A38F7C1D-9612-437D-B4EF-6908407A0848}" srcOrd="0" destOrd="0" presId="urn:microsoft.com/office/officeart/2005/8/layout/hProcess11"/>
    <dgm:cxn modelId="{CE18BE63-F18B-4DA5-B229-E54F1F6D5987}" type="presParOf" srcId="{A38F7C1D-9612-437D-B4EF-6908407A0848}" destId="{DC0191FE-964F-4707-891D-31471D467978}" srcOrd="0" destOrd="0" presId="urn:microsoft.com/office/officeart/2005/8/layout/hProcess11"/>
    <dgm:cxn modelId="{0C624CC6-BE25-4778-8C54-FD13B90C5482}" type="presParOf" srcId="{A38F7C1D-9612-437D-B4EF-6908407A0848}" destId="{ADC7B91D-CA1E-4DE5-8C92-77CF247FB0C7}" srcOrd="1" destOrd="0" presId="urn:microsoft.com/office/officeart/2005/8/layout/hProcess11"/>
    <dgm:cxn modelId="{FAC33920-3CBB-430B-A458-DE7CD8861178}" type="presParOf" srcId="{A38F7C1D-9612-437D-B4EF-6908407A0848}" destId="{94837E95-20BB-40BD-99AA-9F3C9015A9DC}" srcOrd="2" destOrd="0" presId="urn:microsoft.com/office/officeart/2005/8/layout/hProcess11"/>
    <dgm:cxn modelId="{9CC9161A-0040-4849-8E69-EA326590F976}" type="presParOf" srcId="{033A633A-30B7-485E-A1E0-CBA879A6792B}" destId="{26000A38-C1B5-4C2A-B3DE-7B55789EF910}" srcOrd="1" destOrd="0" presId="urn:microsoft.com/office/officeart/2005/8/layout/hProcess11"/>
    <dgm:cxn modelId="{0DC5B549-34F8-401B-8047-06C47CC8600D}" type="presParOf" srcId="{033A633A-30B7-485E-A1E0-CBA879A6792B}" destId="{321DB72A-DBAD-4256-85BE-9090D48E5F03}" srcOrd="2" destOrd="0" presId="urn:microsoft.com/office/officeart/2005/8/layout/hProcess11"/>
    <dgm:cxn modelId="{2E78C548-3278-4BEB-A67C-71BE84277321}" type="presParOf" srcId="{321DB72A-DBAD-4256-85BE-9090D48E5F03}" destId="{2EC2407F-884B-42ED-AFFB-14738825CDC4}" srcOrd="0" destOrd="0" presId="urn:microsoft.com/office/officeart/2005/8/layout/hProcess11"/>
    <dgm:cxn modelId="{D6243744-665A-4CFC-AB35-4063023AE4A2}" type="presParOf" srcId="{321DB72A-DBAD-4256-85BE-9090D48E5F03}" destId="{9BD61CEE-A3CA-4321-B560-0412966D19BA}" srcOrd="1" destOrd="0" presId="urn:microsoft.com/office/officeart/2005/8/layout/hProcess11"/>
    <dgm:cxn modelId="{BF7118B3-D864-488D-80D7-5A8C16A185DD}" type="presParOf" srcId="{321DB72A-DBAD-4256-85BE-9090D48E5F03}" destId="{9509A9B8-C65F-4F18-9B61-AB8587EB35F7}" srcOrd="2" destOrd="0" presId="urn:microsoft.com/office/officeart/2005/8/layout/hProcess11"/>
    <dgm:cxn modelId="{F31E9DDE-A262-4E53-B533-D943D9B1CD6A}" type="presParOf" srcId="{033A633A-30B7-485E-A1E0-CBA879A6792B}" destId="{C199E87D-F415-45AB-B171-94D77C82300D}" srcOrd="3" destOrd="0" presId="urn:microsoft.com/office/officeart/2005/8/layout/hProcess11"/>
    <dgm:cxn modelId="{BE7E06E0-22C4-4E12-8B51-E1B90DB25898}" type="presParOf" srcId="{033A633A-30B7-485E-A1E0-CBA879A6792B}" destId="{9EE51226-2A27-49DC-8295-703F715C3B0A}" srcOrd="4" destOrd="0" presId="urn:microsoft.com/office/officeart/2005/8/layout/hProcess11"/>
    <dgm:cxn modelId="{4AE93C0C-56EC-41A4-B26B-BC8FF5994413}" type="presParOf" srcId="{9EE51226-2A27-49DC-8295-703F715C3B0A}" destId="{10BD53ED-FFE4-45E0-9FD4-E38D01F4AE14}" srcOrd="0" destOrd="0" presId="urn:microsoft.com/office/officeart/2005/8/layout/hProcess11"/>
    <dgm:cxn modelId="{1E9B6B53-6949-4103-9A48-FAACC2249C39}" type="presParOf" srcId="{9EE51226-2A27-49DC-8295-703F715C3B0A}" destId="{5F88693D-9A0F-4875-9B3A-577543E48DBD}" srcOrd="1" destOrd="0" presId="urn:microsoft.com/office/officeart/2005/8/layout/hProcess11"/>
    <dgm:cxn modelId="{4ABC6520-BB46-4625-A69B-BA27FB8E1FB2}" type="presParOf" srcId="{9EE51226-2A27-49DC-8295-703F715C3B0A}" destId="{5B4533EB-DB56-4C42-856E-098AAE5A3C1C}" srcOrd="2" destOrd="0" presId="urn:microsoft.com/office/officeart/2005/8/layout/hProcess11"/>
    <dgm:cxn modelId="{21CD28A9-5BF6-49BE-80F9-084B204B8702}" type="presParOf" srcId="{033A633A-30B7-485E-A1E0-CBA879A6792B}" destId="{10ECADD6-AC41-4906-A552-AA733B97EF00}" srcOrd="5" destOrd="0" presId="urn:microsoft.com/office/officeart/2005/8/layout/hProcess11"/>
    <dgm:cxn modelId="{B134034B-39BB-411B-9B3F-62D953A75C3D}" type="presParOf" srcId="{033A633A-30B7-485E-A1E0-CBA879A6792B}" destId="{2A0C01EB-996B-44CD-9BB4-334E07C70C47}" srcOrd="6" destOrd="0" presId="urn:microsoft.com/office/officeart/2005/8/layout/hProcess11"/>
    <dgm:cxn modelId="{3BF17441-4B2C-4444-9D16-CB0397A8F96B}" type="presParOf" srcId="{2A0C01EB-996B-44CD-9BB4-334E07C70C47}" destId="{CDCCFA91-9795-4956-BAC2-D773A826E94B}" srcOrd="0" destOrd="0" presId="urn:microsoft.com/office/officeart/2005/8/layout/hProcess11"/>
    <dgm:cxn modelId="{CC8694F1-D79B-4E31-8863-9A98F9C27E76}" type="presParOf" srcId="{2A0C01EB-996B-44CD-9BB4-334E07C70C47}" destId="{746991FD-9E13-4E9F-A2B7-26978D655AB2}" srcOrd="1" destOrd="0" presId="urn:microsoft.com/office/officeart/2005/8/layout/hProcess11"/>
    <dgm:cxn modelId="{9F95FF23-3CA6-4BB8-B891-3C5412EEC13B}" type="presParOf" srcId="{2A0C01EB-996B-44CD-9BB4-334E07C70C47}" destId="{5A25FB9F-0FFB-4C2E-8690-C4A71AC43799}" srcOrd="2" destOrd="0" presId="urn:microsoft.com/office/officeart/2005/8/layout/hProcess11"/>
    <dgm:cxn modelId="{4D850CD6-CD08-49DE-88D8-975743CFF3D9}" type="presParOf" srcId="{033A633A-30B7-485E-A1E0-CBA879A6792B}" destId="{144AFC04-F94B-44CE-9565-7AAF6BB6A8A3}" srcOrd="7" destOrd="0" presId="urn:microsoft.com/office/officeart/2005/8/layout/hProcess11"/>
    <dgm:cxn modelId="{5B6D3BD9-535E-4683-B583-5C6AEDC95F2E}" type="presParOf" srcId="{033A633A-30B7-485E-A1E0-CBA879A6792B}" destId="{2592DB34-EF1E-4AA2-AA5D-A8FCAEDBA7E3}" srcOrd="8" destOrd="0" presId="urn:microsoft.com/office/officeart/2005/8/layout/hProcess11"/>
    <dgm:cxn modelId="{FFB1924B-A507-40C5-939D-EC4A072C8315}" type="presParOf" srcId="{2592DB34-EF1E-4AA2-AA5D-A8FCAEDBA7E3}" destId="{81DF5295-2D60-4B12-B52C-4195B7B9B379}" srcOrd="0" destOrd="0" presId="urn:microsoft.com/office/officeart/2005/8/layout/hProcess11"/>
    <dgm:cxn modelId="{108AB0B0-CC4E-4289-B65F-A3893A1FEAA9}" type="presParOf" srcId="{2592DB34-EF1E-4AA2-AA5D-A8FCAEDBA7E3}" destId="{3CA0B20D-E3C3-4B33-9FF2-6965960D026F}" srcOrd="1" destOrd="0" presId="urn:microsoft.com/office/officeart/2005/8/layout/hProcess11"/>
    <dgm:cxn modelId="{7A2E2DD4-859B-49DD-894C-2F83EB2F5547}" type="presParOf" srcId="{2592DB34-EF1E-4AA2-AA5D-A8FCAEDBA7E3}" destId="{4E105DE9-B74F-43A2-AD71-A79DC46E657E}"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C14A3D-D2A8-47A2-ACAA-C1157A8C9AAB}" type="doc">
      <dgm:prSet loTypeId="urn:microsoft.com/office/officeart/2005/8/layout/hProcess11" loCatId="process" qsTypeId="urn:microsoft.com/office/officeart/2005/8/quickstyle/simple1" qsCatId="simple" csTypeId="urn:microsoft.com/office/officeart/2005/8/colors/accent1_2" csCatId="accent1" phldr="1"/>
      <dgm:spPr/>
    </dgm:pt>
    <dgm:pt modelId="{885BB410-E2D7-4F81-ACA1-4238D6ABC2C0}">
      <dgm:prSet phldrT="[Text]" custT="1"/>
      <dgm:spPr/>
      <dgm:t>
        <a:bodyPr/>
        <a:lstStyle/>
        <a:p>
          <a:r>
            <a:rPr lang="en-US" sz="1200" b="1" dirty="0"/>
            <a:t>2000</a:t>
          </a:r>
          <a:r>
            <a:rPr lang="en-US" sz="1200" dirty="0"/>
            <a:t>: Assessing the Past, Chartering the Future (President’s Cancer Panel)</a:t>
          </a:r>
        </a:p>
      </dgm:t>
    </dgm:pt>
    <dgm:pt modelId="{D4A55CB8-B2DB-447B-87E5-1167E76FD991}" type="parTrans" cxnId="{DA45AA82-B5BB-40AB-B193-4571F5F606CE}">
      <dgm:prSet/>
      <dgm:spPr/>
      <dgm:t>
        <a:bodyPr/>
        <a:lstStyle/>
        <a:p>
          <a:endParaRPr lang="en-US"/>
        </a:p>
      </dgm:t>
    </dgm:pt>
    <dgm:pt modelId="{CFF57644-3904-42E8-980B-AE0B35C8B8DE}" type="sibTrans" cxnId="{DA45AA82-B5BB-40AB-B193-4571F5F606CE}">
      <dgm:prSet/>
      <dgm:spPr/>
      <dgm:t>
        <a:bodyPr/>
        <a:lstStyle/>
        <a:p>
          <a:endParaRPr lang="en-US"/>
        </a:p>
      </dgm:t>
    </dgm:pt>
    <dgm:pt modelId="{3EA17E1E-52B3-4636-B1BA-CF56678010F5}">
      <dgm:prSet phldrT="[Text]" custT="1"/>
      <dgm:spPr/>
      <dgm:t>
        <a:bodyPr/>
        <a:lstStyle/>
        <a:p>
          <a:r>
            <a:rPr lang="en-US" sz="1200" b="1" dirty="0"/>
            <a:t>2001</a:t>
          </a:r>
          <a:r>
            <a:rPr lang="en-US" sz="1200" dirty="0"/>
            <a:t>: </a:t>
          </a:r>
          <a:br>
            <a:rPr lang="en-US" sz="1200" dirty="0"/>
          </a:br>
          <a:r>
            <a:rPr lang="en-US" sz="1200" dirty="0"/>
            <a:t>Voices of a Broken System: Real People, Real Problems (President’s Cancer Panel)</a:t>
          </a:r>
        </a:p>
      </dgm:t>
    </dgm:pt>
    <dgm:pt modelId="{ED3483C3-BC4A-47CD-9266-F972867095A9}" type="parTrans" cxnId="{7A15D2BB-11C9-418C-B2E5-8DD79C31A730}">
      <dgm:prSet/>
      <dgm:spPr/>
      <dgm:t>
        <a:bodyPr/>
        <a:lstStyle/>
        <a:p>
          <a:endParaRPr lang="en-US"/>
        </a:p>
      </dgm:t>
    </dgm:pt>
    <dgm:pt modelId="{6338CD30-CA8F-49D8-83DE-167281D9ACBC}" type="sibTrans" cxnId="{7A15D2BB-11C9-418C-B2E5-8DD79C31A730}">
      <dgm:prSet/>
      <dgm:spPr/>
      <dgm:t>
        <a:bodyPr/>
        <a:lstStyle/>
        <a:p>
          <a:endParaRPr lang="en-US"/>
        </a:p>
      </dgm:t>
    </dgm:pt>
    <dgm:pt modelId="{A5945BC1-5878-4318-925A-7629B321079A}">
      <dgm:prSet phldrT="[Text]" custT="1"/>
      <dgm:spPr/>
      <dgm:t>
        <a:bodyPr/>
        <a:lstStyle/>
        <a:p>
          <a:r>
            <a:rPr lang="en-US" sz="1200" b="1" dirty="0"/>
            <a:t>2003</a:t>
          </a:r>
          <a:r>
            <a:rPr lang="en-US" sz="1200" dirty="0"/>
            <a:t>: </a:t>
          </a:r>
          <a:br>
            <a:rPr lang="en-US" sz="1200" dirty="0"/>
          </a:br>
          <a:r>
            <a:rPr lang="en-US" sz="1200" dirty="0"/>
            <a:t>Unequal Treatment: Confronting Racial and Ethnic Disparities in Healthcare (IOM/NAM)</a:t>
          </a:r>
        </a:p>
      </dgm:t>
    </dgm:pt>
    <dgm:pt modelId="{72945A53-F239-4941-BD37-60A6B5152846}" type="parTrans" cxnId="{470BCEEA-74CC-44A2-83CE-3BC7B277A287}">
      <dgm:prSet/>
      <dgm:spPr/>
      <dgm:t>
        <a:bodyPr/>
        <a:lstStyle/>
        <a:p>
          <a:endParaRPr lang="en-US"/>
        </a:p>
      </dgm:t>
    </dgm:pt>
    <dgm:pt modelId="{2A798CF4-AEC7-4DB0-9E97-3C812C740765}" type="sibTrans" cxnId="{470BCEEA-74CC-44A2-83CE-3BC7B277A287}">
      <dgm:prSet/>
      <dgm:spPr/>
      <dgm:t>
        <a:bodyPr/>
        <a:lstStyle/>
        <a:p>
          <a:endParaRPr lang="en-US"/>
        </a:p>
      </dgm:t>
    </dgm:pt>
    <dgm:pt modelId="{5261BFAD-30CC-4389-9403-52BCC102018E}">
      <dgm:prSet custT="1"/>
      <dgm:spPr/>
      <dgm:t>
        <a:bodyPr/>
        <a:lstStyle/>
        <a:p>
          <a:r>
            <a:rPr lang="en-US" sz="1200" b="1" dirty="0"/>
            <a:t>2005</a:t>
          </a:r>
          <a:r>
            <a:rPr lang="en-US" sz="1200" dirty="0"/>
            <a:t>: </a:t>
          </a:r>
          <a:br>
            <a:rPr lang="en-US" sz="1200" dirty="0"/>
          </a:br>
          <a:r>
            <a:rPr lang="en-US" sz="1200" dirty="0"/>
            <a:t>Patient Navigator Outreach and Chronic Disease Act; NCI launches Patient Navigation Research Program</a:t>
          </a:r>
        </a:p>
      </dgm:t>
    </dgm:pt>
    <dgm:pt modelId="{EF5BC6BC-057B-41B4-AC01-C10336EBD6D1}" type="parTrans" cxnId="{4581C84D-5A90-496E-BDCB-55906226F83D}">
      <dgm:prSet/>
      <dgm:spPr/>
      <dgm:t>
        <a:bodyPr/>
        <a:lstStyle/>
        <a:p>
          <a:endParaRPr lang="en-US"/>
        </a:p>
      </dgm:t>
    </dgm:pt>
    <dgm:pt modelId="{6DD72804-454B-4108-AFB5-2EC45A875683}" type="sibTrans" cxnId="{4581C84D-5A90-496E-BDCB-55906226F83D}">
      <dgm:prSet/>
      <dgm:spPr/>
      <dgm:t>
        <a:bodyPr/>
        <a:lstStyle/>
        <a:p>
          <a:endParaRPr lang="en-US"/>
        </a:p>
      </dgm:t>
    </dgm:pt>
    <dgm:pt modelId="{A344470B-D1FA-49D4-9304-51D43C2ED5FA}">
      <dgm:prSet custT="1"/>
      <dgm:spPr/>
      <dgm:t>
        <a:bodyPr/>
        <a:lstStyle/>
        <a:p>
          <a:r>
            <a:rPr lang="en-US" sz="1200" b="1" dirty="0"/>
            <a:t>2009:</a:t>
          </a:r>
          <a:r>
            <a:rPr lang="en-US" sz="1200" dirty="0"/>
            <a:t> </a:t>
          </a:r>
        </a:p>
        <a:p>
          <a:r>
            <a:rPr lang="en-US" sz="1200" dirty="0"/>
            <a:t>AONN+ launched</a:t>
          </a:r>
        </a:p>
      </dgm:t>
    </dgm:pt>
    <dgm:pt modelId="{E8BC5289-E4AC-41CC-A70A-D43EA2A4CB20}" type="parTrans" cxnId="{7C6B32DA-1401-4AF7-919B-FAF4565F37EA}">
      <dgm:prSet/>
      <dgm:spPr/>
      <dgm:t>
        <a:bodyPr/>
        <a:lstStyle/>
        <a:p>
          <a:endParaRPr lang="en-US"/>
        </a:p>
      </dgm:t>
    </dgm:pt>
    <dgm:pt modelId="{9B522B67-19A4-491C-806A-3BF4F48CA56B}" type="sibTrans" cxnId="{7C6B32DA-1401-4AF7-919B-FAF4565F37EA}">
      <dgm:prSet/>
      <dgm:spPr/>
      <dgm:t>
        <a:bodyPr/>
        <a:lstStyle/>
        <a:p>
          <a:endParaRPr lang="en-US"/>
        </a:p>
      </dgm:t>
    </dgm:pt>
    <dgm:pt modelId="{E4825955-0D64-4273-B3C8-155ED58B6150}" type="pres">
      <dgm:prSet presAssocID="{37C14A3D-D2A8-47A2-ACAA-C1157A8C9AAB}" presName="Name0" presStyleCnt="0">
        <dgm:presLayoutVars>
          <dgm:dir/>
          <dgm:resizeHandles val="exact"/>
        </dgm:presLayoutVars>
      </dgm:prSet>
      <dgm:spPr/>
    </dgm:pt>
    <dgm:pt modelId="{E46132C1-DB9C-42EB-9E2D-B604719E9FEF}" type="pres">
      <dgm:prSet presAssocID="{37C14A3D-D2A8-47A2-ACAA-C1157A8C9AAB}" presName="arrow" presStyleLbl="bgShp" presStyleIdx="0" presStyleCnt="1"/>
      <dgm:spPr/>
    </dgm:pt>
    <dgm:pt modelId="{60EC351C-9D7A-4AD9-8ACF-F7235E244E80}" type="pres">
      <dgm:prSet presAssocID="{37C14A3D-D2A8-47A2-ACAA-C1157A8C9AAB}" presName="points" presStyleCnt="0"/>
      <dgm:spPr/>
    </dgm:pt>
    <dgm:pt modelId="{4A682FF3-A247-417E-979C-90E9B726CCE7}" type="pres">
      <dgm:prSet presAssocID="{885BB410-E2D7-4F81-ACA1-4238D6ABC2C0}" presName="compositeA" presStyleCnt="0"/>
      <dgm:spPr/>
    </dgm:pt>
    <dgm:pt modelId="{07FF2857-6E5C-4A61-8431-41651DC9DA30}" type="pres">
      <dgm:prSet presAssocID="{885BB410-E2D7-4F81-ACA1-4238D6ABC2C0}" presName="textA" presStyleLbl="revTx" presStyleIdx="0" presStyleCnt="5">
        <dgm:presLayoutVars>
          <dgm:bulletEnabled val="1"/>
        </dgm:presLayoutVars>
      </dgm:prSet>
      <dgm:spPr/>
    </dgm:pt>
    <dgm:pt modelId="{B9C57158-0223-4D22-A60E-8C23980D41CA}" type="pres">
      <dgm:prSet presAssocID="{885BB410-E2D7-4F81-ACA1-4238D6ABC2C0}" presName="circleA" presStyleLbl="node1" presStyleIdx="0" presStyleCnt="5"/>
      <dgm:spPr>
        <a:solidFill>
          <a:srgbClr val="033B57"/>
        </a:solidFill>
      </dgm:spPr>
    </dgm:pt>
    <dgm:pt modelId="{6E0C6761-14AC-48AE-A51C-FF73DE4B1C4F}" type="pres">
      <dgm:prSet presAssocID="{885BB410-E2D7-4F81-ACA1-4238D6ABC2C0}" presName="spaceA" presStyleCnt="0"/>
      <dgm:spPr/>
    </dgm:pt>
    <dgm:pt modelId="{F8590364-5DB1-4C91-A5B0-328FCA68A55B}" type="pres">
      <dgm:prSet presAssocID="{CFF57644-3904-42E8-980B-AE0B35C8B8DE}" presName="space" presStyleCnt="0"/>
      <dgm:spPr/>
    </dgm:pt>
    <dgm:pt modelId="{90FB24E3-9FC0-4795-8BAC-B38970BA59E0}" type="pres">
      <dgm:prSet presAssocID="{3EA17E1E-52B3-4636-B1BA-CF56678010F5}" presName="compositeB" presStyleCnt="0"/>
      <dgm:spPr/>
    </dgm:pt>
    <dgm:pt modelId="{488F2B97-0896-400B-A144-0263968C45DB}" type="pres">
      <dgm:prSet presAssocID="{3EA17E1E-52B3-4636-B1BA-CF56678010F5}" presName="textB" presStyleLbl="revTx" presStyleIdx="1" presStyleCnt="5">
        <dgm:presLayoutVars>
          <dgm:bulletEnabled val="1"/>
        </dgm:presLayoutVars>
      </dgm:prSet>
      <dgm:spPr/>
    </dgm:pt>
    <dgm:pt modelId="{41863A16-A54C-4806-B40B-375AC437EBEA}" type="pres">
      <dgm:prSet presAssocID="{3EA17E1E-52B3-4636-B1BA-CF56678010F5}" presName="circleB" presStyleLbl="node1" presStyleIdx="1" presStyleCnt="5"/>
      <dgm:spPr>
        <a:solidFill>
          <a:srgbClr val="033B57"/>
        </a:solidFill>
      </dgm:spPr>
    </dgm:pt>
    <dgm:pt modelId="{7A6AAFFB-2830-4E2A-9CDD-3026FDC73521}" type="pres">
      <dgm:prSet presAssocID="{3EA17E1E-52B3-4636-B1BA-CF56678010F5}" presName="spaceB" presStyleCnt="0"/>
      <dgm:spPr/>
    </dgm:pt>
    <dgm:pt modelId="{2431B402-1EFC-4B70-9B2A-8D7D043DA8D7}" type="pres">
      <dgm:prSet presAssocID="{6338CD30-CA8F-49D8-83DE-167281D9ACBC}" presName="space" presStyleCnt="0"/>
      <dgm:spPr/>
    </dgm:pt>
    <dgm:pt modelId="{DAFDDBD7-B542-41B3-AD81-E24C59F3704E}" type="pres">
      <dgm:prSet presAssocID="{A5945BC1-5878-4318-925A-7629B321079A}" presName="compositeA" presStyleCnt="0"/>
      <dgm:spPr/>
    </dgm:pt>
    <dgm:pt modelId="{8BD80733-54CB-441C-B286-978C4DAF48FC}" type="pres">
      <dgm:prSet presAssocID="{A5945BC1-5878-4318-925A-7629B321079A}" presName="textA" presStyleLbl="revTx" presStyleIdx="2" presStyleCnt="5">
        <dgm:presLayoutVars>
          <dgm:bulletEnabled val="1"/>
        </dgm:presLayoutVars>
      </dgm:prSet>
      <dgm:spPr/>
    </dgm:pt>
    <dgm:pt modelId="{D93A9564-ECB8-4B32-A1B3-5F98715D39A1}" type="pres">
      <dgm:prSet presAssocID="{A5945BC1-5878-4318-925A-7629B321079A}" presName="circleA" presStyleLbl="node1" presStyleIdx="2" presStyleCnt="5"/>
      <dgm:spPr>
        <a:solidFill>
          <a:srgbClr val="033B57"/>
        </a:solidFill>
      </dgm:spPr>
    </dgm:pt>
    <dgm:pt modelId="{C5D9460B-09CD-41C2-ABD0-90809BA51432}" type="pres">
      <dgm:prSet presAssocID="{A5945BC1-5878-4318-925A-7629B321079A}" presName="spaceA" presStyleCnt="0"/>
      <dgm:spPr/>
    </dgm:pt>
    <dgm:pt modelId="{85F06652-8EC6-4F60-8BB3-71AD6E2C0DEA}" type="pres">
      <dgm:prSet presAssocID="{2A798CF4-AEC7-4DB0-9E97-3C812C740765}" presName="space" presStyleCnt="0"/>
      <dgm:spPr/>
    </dgm:pt>
    <dgm:pt modelId="{849C7AD7-045F-4207-8D04-79AE60B0F898}" type="pres">
      <dgm:prSet presAssocID="{5261BFAD-30CC-4389-9403-52BCC102018E}" presName="compositeB" presStyleCnt="0"/>
      <dgm:spPr/>
    </dgm:pt>
    <dgm:pt modelId="{C46E9D4B-07BB-4CFF-9DEF-E4BE45D34F7D}" type="pres">
      <dgm:prSet presAssocID="{5261BFAD-30CC-4389-9403-52BCC102018E}" presName="textB" presStyleLbl="revTx" presStyleIdx="3" presStyleCnt="5" custScaleX="150135">
        <dgm:presLayoutVars>
          <dgm:bulletEnabled val="1"/>
        </dgm:presLayoutVars>
      </dgm:prSet>
      <dgm:spPr/>
    </dgm:pt>
    <dgm:pt modelId="{B62F6698-0787-4831-BE69-2769EE0A89E8}" type="pres">
      <dgm:prSet presAssocID="{5261BFAD-30CC-4389-9403-52BCC102018E}" presName="circleB" presStyleLbl="node1" presStyleIdx="3" presStyleCnt="5"/>
      <dgm:spPr>
        <a:solidFill>
          <a:srgbClr val="033B57"/>
        </a:solidFill>
      </dgm:spPr>
    </dgm:pt>
    <dgm:pt modelId="{5F039C06-8C72-40C3-9684-0918FF0DC8F6}" type="pres">
      <dgm:prSet presAssocID="{5261BFAD-30CC-4389-9403-52BCC102018E}" presName="spaceB" presStyleCnt="0"/>
      <dgm:spPr/>
    </dgm:pt>
    <dgm:pt modelId="{D9DF2E71-F1AF-4238-99FB-AADB00335843}" type="pres">
      <dgm:prSet presAssocID="{6DD72804-454B-4108-AFB5-2EC45A875683}" presName="space" presStyleCnt="0"/>
      <dgm:spPr/>
    </dgm:pt>
    <dgm:pt modelId="{63E22382-C8F7-48CC-ABE1-C9D41CB42624}" type="pres">
      <dgm:prSet presAssocID="{A344470B-D1FA-49D4-9304-51D43C2ED5FA}" presName="compositeA" presStyleCnt="0"/>
      <dgm:spPr/>
    </dgm:pt>
    <dgm:pt modelId="{447C4436-632C-4D78-A73B-3E3EE4CBED30}" type="pres">
      <dgm:prSet presAssocID="{A344470B-D1FA-49D4-9304-51D43C2ED5FA}" presName="textA" presStyleLbl="revTx" presStyleIdx="4" presStyleCnt="5">
        <dgm:presLayoutVars>
          <dgm:bulletEnabled val="1"/>
        </dgm:presLayoutVars>
      </dgm:prSet>
      <dgm:spPr/>
    </dgm:pt>
    <dgm:pt modelId="{C4ECDCC6-FEB6-435A-8967-42EE77ECBAF8}" type="pres">
      <dgm:prSet presAssocID="{A344470B-D1FA-49D4-9304-51D43C2ED5FA}" presName="circleA" presStyleLbl="node1" presStyleIdx="4" presStyleCnt="5"/>
      <dgm:spPr>
        <a:solidFill>
          <a:srgbClr val="033B57"/>
        </a:solidFill>
      </dgm:spPr>
    </dgm:pt>
    <dgm:pt modelId="{EF19FA82-A1FA-410B-A1E6-9C0BD9C7D6EA}" type="pres">
      <dgm:prSet presAssocID="{A344470B-D1FA-49D4-9304-51D43C2ED5FA}" presName="spaceA" presStyleCnt="0"/>
      <dgm:spPr/>
    </dgm:pt>
  </dgm:ptLst>
  <dgm:cxnLst>
    <dgm:cxn modelId="{104E3B04-1758-405D-862F-E3FFAA78B9C7}" type="presOf" srcId="{885BB410-E2D7-4F81-ACA1-4238D6ABC2C0}" destId="{07FF2857-6E5C-4A61-8431-41651DC9DA30}" srcOrd="0" destOrd="0" presId="urn:microsoft.com/office/officeart/2005/8/layout/hProcess11"/>
    <dgm:cxn modelId="{4CD2EE08-3D11-45B5-AC92-FC50ACE55202}" type="presOf" srcId="{A344470B-D1FA-49D4-9304-51D43C2ED5FA}" destId="{447C4436-632C-4D78-A73B-3E3EE4CBED30}" srcOrd="0" destOrd="0" presId="urn:microsoft.com/office/officeart/2005/8/layout/hProcess11"/>
    <dgm:cxn modelId="{4D98BC40-7B14-404A-869D-D6D44D15E91D}" type="presOf" srcId="{3EA17E1E-52B3-4636-B1BA-CF56678010F5}" destId="{488F2B97-0896-400B-A144-0263968C45DB}" srcOrd="0" destOrd="0" presId="urn:microsoft.com/office/officeart/2005/8/layout/hProcess11"/>
    <dgm:cxn modelId="{4581C84D-5A90-496E-BDCB-55906226F83D}" srcId="{37C14A3D-D2A8-47A2-ACAA-C1157A8C9AAB}" destId="{5261BFAD-30CC-4389-9403-52BCC102018E}" srcOrd="3" destOrd="0" parTransId="{EF5BC6BC-057B-41B4-AC01-C10336EBD6D1}" sibTransId="{6DD72804-454B-4108-AFB5-2EC45A875683}"/>
    <dgm:cxn modelId="{25B0EC81-9664-4ADD-A5B8-A2684F8CB17A}" type="presOf" srcId="{37C14A3D-D2A8-47A2-ACAA-C1157A8C9AAB}" destId="{E4825955-0D64-4273-B3C8-155ED58B6150}" srcOrd="0" destOrd="0" presId="urn:microsoft.com/office/officeart/2005/8/layout/hProcess11"/>
    <dgm:cxn modelId="{DA45AA82-B5BB-40AB-B193-4571F5F606CE}" srcId="{37C14A3D-D2A8-47A2-ACAA-C1157A8C9AAB}" destId="{885BB410-E2D7-4F81-ACA1-4238D6ABC2C0}" srcOrd="0" destOrd="0" parTransId="{D4A55CB8-B2DB-447B-87E5-1167E76FD991}" sibTransId="{CFF57644-3904-42E8-980B-AE0B35C8B8DE}"/>
    <dgm:cxn modelId="{215C0E8C-8EC2-44AB-BACC-D0731A300456}" type="presOf" srcId="{5261BFAD-30CC-4389-9403-52BCC102018E}" destId="{C46E9D4B-07BB-4CFF-9DEF-E4BE45D34F7D}" srcOrd="0" destOrd="0" presId="urn:microsoft.com/office/officeart/2005/8/layout/hProcess11"/>
    <dgm:cxn modelId="{7A15D2BB-11C9-418C-B2E5-8DD79C31A730}" srcId="{37C14A3D-D2A8-47A2-ACAA-C1157A8C9AAB}" destId="{3EA17E1E-52B3-4636-B1BA-CF56678010F5}" srcOrd="1" destOrd="0" parTransId="{ED3483C3-BC4A-47CD-9266-F972867095A9}" sibTransId="{6338CD30-CA8F-49D8-83DE-167281D9ACBC}"/>
    <dgm:cxn modelId="{0CA270D5-AC0E-4945-B861-AC56F8F1A0A3}" type="presOf" srcId="{A5945BC1-5878-4318-925A-7629B321079A}" destId="{8BD80733-54CB-441C-B286-978C4DAF48FC}" srcOrd="0" destOrd="0" presId="urn:microsoft.com/office/officeart/2005/8/layout/hProcess11"/>
    <dgm:cxn modelId="{7C6B32DA-1401-4AF7-919B-FAF4565F37EA}" srcId="{37C14A3D-D2A8-47A2-ACAA-C1157A8C9AAB}" destId="{A344470B-D1FA-49D4-9304-51D43C2ED5FA}" srcOrd="4" destOrd="0" parTransId="{E8BC5289-E4AC-41CC-A70A-D43EA2A4CB20}" sibTransId="{9B522B67-19A4-491C-806A-3BF4F48CA56B}"/>
    <dgm:cxn modelId="{470BCEEA-74CC-44A2-83CE-3BC7B277A287}" srcId="{37C14A3D-D2A8-47A2-ACAA-C1157A8C9AAB}" destId="{A5945BC1-5878-4318-925A-7629B321079A}" srcOrd="2" destOrd="0" parTransId="{72945A53-F239-4941-BD37-60A6B5152846}" sibTransId="{2A798CF4-AEC7-4DB0-9E97-3C812C740765}"/>
    <dgm:cxn modelId="{DDB4296F-1EC0-42BF-8099-88F3393B6E71}" type="presParOf" srcId="{E4825955-0D64-4273-B3C8-155ED58B6150}" destId="{E46132C1-DB9C-42EB-9E2D-B604719E9FEF}" srcOrd="0" destOrd="0" presId="urn:microsoft.com/office/officeart/2005/8/layout/hProcess11"/>
    <dgm:cxn modelId="{3A72A9E4-A38B-49AB-8BE4-C12C1C676080}" type="presParOf" srcId="{E4825955-0D64-4273-B3C8-155ED58B6150}" destId="{60EC351C-9D7A-4AD9-8ACF-F7235E244E80}" srcOrd="1" destOrd="0" presId="urn:microsoft.com/office/officeart/2005/8/layout/hProcess11"/>
    <dgm:cxn modelId="{3072821B-ECD4-4AB0-9F9F-903F698508C0}" type="presParOf" srcId="{60EC351C-9D7A-4AD9-8ACF-F7235E244E80}" destId="{4A682FF3-A247-417E-979C-90E9B726CCE7}" srcOrd="0" destOrd="0" presId="urn:microsoft.com/office/officeart/2005/8/layout/hProcess11"/>
    <dgm:cxn modelId="{650E8FC7-2DE7-4D96-B35B-8046CA610D1B}" type="presParOf" srcId="{4A682FF3-A247-417E-979C-90E9B726CCE7}" destId="{07FF2857-6E5C-4A61-8431-41651DC9DA30}" srcOrd="0" destOrd="0" presId="urn:microsoft.com/office/officeart/2005/8/layout/hProcess11"/>
    <dgm:cxn modelId="{BDB3E6A4-3053-43F1-AA42-46D10A34D1F8}" type="presParOf" srcId="{4A682FF3-A247-417E-979C-90E9B726CCE7}" destId="{B9C57158-0223-4D22-A60E-8C23980D41CA}" srcOrd="1" destOrd="0" presId="urn:microsoft.com/office/officeart/2005/8/layout/hProcess11"/>
    <dgm:cxn modelId="{26FE1533-053E-4F62-98AD-66DF7A23F2F3}" type="presParOf" srcId="{4A682FF3-A247-417E-979C-90E9B726CCE7}" destId="{6E0C6761-14AC-48AE-A51C-FF73DE4B1C4F}" srcOrd="2" destOrd="0" presId="urn:microsoft.com/office/officeart/2005/8/layout/hProcess11"/>
    <dgm:cxn modelId="{5E607341-278B-40BB-878F-E7A04C85AA0E}" type="presParOf" srcId="{60EC351C-9D7A-4AD9-8ACF-F7235E244E80}" destId="{F8590364-5DB1-4C91-A5B0-328FCA68A55B}" srcOrd="1" destOrd="0" presId="urn:microsoft.com/office/officeart/2005/8/layout/hProcess11"/>
    <dgm:cxn modelId="{6E52D2FB-F133-4B70-B461-3496A997BB87}" type="presParOf" srcId="{60EC351C-9D7A-4AD9-8ACF-F7235E244E80}" destId="{90FB24E3-9FC0-4795-8BAC-B38970BA59E0}" srcOrd="2" destOrd="0" presId="urn:microsoft.com/office/officeart/2005/8/layout/hProcess11"/>
    <dgm:cxn modelId="{63025228-65FD-48A4-A5BE-83A208A36689}" type="presParOf" srcId="{90FB24E3-9FC0-4795-8BAC-B38970BA59E0}" destId="{488F2B97-0896-400B-A144-0263968C45DB}" srcOrd="0" destOrd="0" presId="urn:microsoft.com/office/officeart/2005/8/layout/hProcess11"/>
    <dgm:cxn modelId="{E1EC230B-A497-4EA1-B3A8-A875BC54601A}" type="presParOf" srcId="{90FB24E3-9FC0-4795-8BAC-B38970BA59E0}" destId="{41863A16-A54C-4806-B40B-375AC437EBEA}" srcOrd="1" destOrd="0" presId="urn:microsoft.com/office/officeart/2005/8/layout/hProcess11"/>
    <dgm:cxn modelId="{16FFCDF7-2DB6-4326-BF96-BD4947F36AB2}" type="presParOf" srcId="{90FB24E3-9FC0-4795-8BAC-B38970BA59E0}" destId="{7A6AAFFB-2830-4E2A-9CDD-3026FDC73521}" srcOrd="2" destOrd="0" presId="urn:microsoft.com/office/officeart/2005/8/layout/hProcess11"/>
    <dgm:cxn modelId="{6F4C8ADE-94E5-4AF1-9C5A-5ACBA16689C6}" type="presParOf" srcId="{60EC351C-9D7A-4AD9-8ACF-F7235E244E80}" destId="{2431B402-1EFC-4B70-9B2A-8D7D043DA8D7}" srcOrd="3" destOrd="0" presId="urn:microsoft.com/office/officeart/2005/8/layout/hProcess11"/>
    <dgm:cxn modelId="{1946F832-D8C1-438A-9A74-3C08B1D5D1F9}" type="presParOf" srcId="{60EC351C-9D7A-4AD9-8ACF-F7235E244E80}" destId="{DAFDDBD7-B542-41B3-AD81-E24C59F3704E}" srcOrd="4" destOrd="0" presId="urn:microsoft.com/office/officeart/2005/8/layout/hProcess11"/>
    <dgm:cxn modelId="{2746545B-C2F4-4052-90DD-9EA14F660786}" type="presParOf" srcId="{DAFDDBD7-B542-41B3-AD81-E24C59F3704E}" destId="{8BD80733-54CB-441C-B286-978C4DAF48FC}" srcOrd="0" destOrd="0" presId="urn:microsoft.com/office/officeart/2005/8/layout/hProcess11"/>
    <dgm:cxn modelId="{996EFEE9-A1E5-4100-B743-6EC218E0174F}" type="presParOf" srcId="{DAFDDBD7-B542-41B3-AD81-E24C59F3704E}" destId="{D93A9564-ECB8-4B32-A1B3-5F98715D39A1}" srcOrd="1" destOrd="0" presId="urn:microsoft.com/office/officeart/2005/8/layout/hProcess11"/>
    <dgm:cxn modelId="{73752BC2-BF57-4E6E-A361-3EFEC245A394}" type="presParOf" srcId="{DAFDDBD7-B542-41B3-AD81-E24C59F3704E}" destId="{C5D9460B-09CD-41C2-ABD0-90809BA51432}" srcOrd="2" destOrd="0" presId="urn:microsoft.com/office/officeart/2005/8/layout/hProcess11"/>
    <dgm:cxn modelId="{F58254AC-C35D-4491-AFD4-D268A95ADAA5}" type="presParOf" srcId="{60EC351C-9D7A-4AD9-8ACF-F7235E244E80}" destId="{85F06652-8EC6-4F60-8BB3-71AD6E2C0DEA}" srcOrd="5" destOrd="0" presId="urn:microsoft.com/office/officeart/2005/8/layout/hProcess11"/>
    <dgm:cxn modelId="{63857AFE-38FA-4D6E-96A3-18E4220631F7}" type="presParOf" srcId="{60EC351C-9D7A-4AD9-8ACF-F7235E244E80}" destId="{849C7AD7-045F-4207-8D04-79AE60B0F898}" srcOrd="6" destOrd="0" presId="urn:microsoft.com/office/officeart/2005/8/layout/hProcess11"/>
    <dgm:cxn modelId="{DA6BBF61-543F-4813-A9C9-D0D7BB9C4D80}" type="presParOf" srcId="{849C7AD7-045F-4207-8D04-79AE60B0F898}" destId="{C46E9D4B-07BB-4CFF-9DEF-E4BE45D34F7D}" srcOrd="0" destOrd="0" presId="urn:microsoft.com/office/officeart/2005/8/layout/hProcess11"/>
    <dgm:cxn modelId="{36571702-4BA7-4FFA-906A-A1449577BB04}" type="presParOf" srcId="{849C7AD7-045F-4207-8D04-79AE60B0F898}" destId="{B62F6698-0787-4831-BE69-2769EE0A89E8}" srcOrd="1" destOrd="0" presId="urn:microsoft.com/office/officeart/2005/8/layout/hProcess11"/>
    <dgm:cxn modelId="{B09D3638-1D57-4629-B613-C173FDF03926}" type="presParOf" srcId="{849C7AD7-045F-4207-8D04-79AE60B0F898}" destId="{5F039C06-8C72-40C3-9684-0918FF0DC8F6}" srcOrd="2" destOrd="0" presId="urn:microsoft.com/office/officeart/2005/8/layout/hProcess11"/>
    <dgm:cxn modelId="{924A91F5-50A2-4085-94E0-86D42EBF6F0A}" type="presParOf" srcId="{60EC351C-9D7A-4AD9-8ACF-F7235E244E80}" destId="{D9DF2E71-F1AF-4238-99FB-AADB00335843}" srcOrd="7" destOrd="0" presId="urn:microsoft.com/office/officeart/2005/8/layout/hProcess11"/>
    <dgm:cxn modelId="{0509039E-8DC4-463C-923A-5EE05D7B64F3}" type="presParOf" srcId="{60EC351C-9D7A-4AD9-8ACF-F7235E244E80}" destId="{63E22382-C8F7-48CC-ABE1-C9D41CB42624}" srcOrd="8" destOrd="0" presId="urn:microsoft.com/office/officeart/2005/8/layout/hProcess11"/>
    <dgm:cxn modelId="{8C635C90-C7C4-413D-AF8F-1DBF9E76600F}" type="presParOf" srcId="{63E22382-C8F7-48CC-ABE1-C9D41CB42624}" destId="{447C4436-632C-4D78-A73B-3E3EE4CBED30}" srcOrd="0" destOrd="0" presId="urn:microsoft.com/office/officeart/2005/8/layout/hProcess11"/>
    <dgm:cxn modelId="{BBB4C77E-202C-4C08-A1F5-8436D3D1820B}" type="presParOf" srcId="{63E22382-C8F7-48CC-ABE1-C9D41CB42624}" destId="{C4ECDCC6-FEB6-435A-8967-42EE77ECBAF8}" srcOrd="1" destOrd="0" presId="urn:microsoft.com/office/officeart/2005/8/layout/hProcess11"/>
    <dgm:cxn modelId="{FD589931-7E90-4E30-9281-5C614940A04C}" type="presParOf" srcId="{63E22382-C8F7-48CC-ABE1-C9D41CB42624}" destId="{EF19FA82-A1FA-410B-A1E6-9C0BD9C7D6E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97B8FA-8DB4-4952-9A23-BFB77DDB748F}" type="doc">
      <dgm:prSet loTypeId="urn:microsoft.com/office/officeart/2005/8/layout/hProcess11" loCatId="process" qsTypeId="urn:microsoft.com/office/officeart/2005/8/quickstyle/simple1" qsCatId="simple" csTypeId="urn:microsoft.com/office/officeart/2005/8/colors/accent1_2" csCatId="accent1" phldr="1"/>
      <dgm:spPr/>
    </dgm:pt>
    <dgm:pt modelId="{212A8848-3ED5-4FAB-96DB-BF25DFA8867B}">
      <dgm:prSet phldrT="[Text]" custT="1"/>
      <dgm:spPr/>
      <dgm:t>
        <a:bodyPr/>
        <a:lstStyle/>
        <a:p>
          <a:r>
            <a:rPr lang="en-US" sz="1200" b="1" dirty="0"/>
            <a:t>2010</a:t>
          </a:r>
          <a:r>
            <a:rPr lang="en-US" sz="1200" dirty="0"/>
            <a:t>: </a:t>
          </a:r>
          <a:br>
            <a:rPr lang="en-US" sz="1200" dirty="0"/>
          </a:br>
          <a:r>
            <a:rPr lang="en-US" sz="1200" dirty="0"/>
            <a:t>Release of Joint Position on the Role of Oncology Nursing and Oncology Social Work in Patient Navigation; Affordable Care Act passed</a:t>
          </a:r>
        </a:p>
      </dgm:t>
    </dgm:pt>
    <dgm:pt modelId="{0BEF3B61-C553-4EC8-9E5D-F8B6DC03B0D4}" type="parTrans" cxnId="{C0407AA8-CC1B-422B-904F-6B12057FB9FD}">
      <dgm:prSet/>
      <dgm:spPr/>
      <dgm:t>
        <a:bodyPr/>
        <a:lstStyle/>
        <a:p>
          <a:endParaRPr lang="en-US"/>
        </a:p>
      </dgm:t>
    </dgm:pt>
    <dgm:pt modelId="{E2D8ED38-88C1-4371-913A-C706B935AA3E}" type="sibTrans" cxnId="{C0407AA8-CC1B-422B-904F-6B12057FB9FD}">
      <dgm:prSet/>
      <dgm:spPr/>
      <dgm:t>
        <a:bodyPr/>
        <a:lstStyle/>
        <a:p>
          <a:endParaRPr lang="en-US"/>
        </a:p>
      </dgm:t>
    </dgm:pt>
    <dgm:pt modelId="{85D41017-1F2C-47EC-B63D-4540B2504658}">
      <dgm:prSet phldrT="[Text]" custT="1"/>
      <dgm:spPr/>
      <dgm:t>
        <a:bodyPr/>
        <a:lstStyle/>
        <a:p>
          <a:r>
            <a:rPr lang="en-US" sz="1200" b="1" dirty="0"/>
            <a:t>2012</a:t>
          </a:r>
          <a:r>
            <a:rPr lang="en-US" sz="1200" dirty="0"/>
            <a:t>: </a:t>
          </a:r>
          <a:br>
            <a:rPr lang="en-US" sz="1200" dirty="0"/>
          </a:br>
          <a:r>
            <a:rPr lang="en-US" sz="1200" dirty="0"/>
            <a:t>New patient navigation standards from American College of Surgeons’ Commission on Cancer </a:t>
          </a:r>
        </a:p>
      </dgm:t>
    </dgm:pt>
    <dgm:pt modelId="{065176BB-5F83-4FE3-80D8-94CBDF93A0D8}" type="parTrans" cxnId="{23C69486-8C3F-4185-B473-1D85DB180026}">
      <dgm:prSet/>
      <dgm:spPr/>
      <dgm:t>
        <a:bodyPr/>
        <a:lstStyle/>
        <a:p>
          <a:endParaRPr lang="en-US"/>
        </a:p>
      </dgm:t>
    </dgm:pt>
    <dgm:pt modelId="{EB529733-69A0-41DE-BE42-C1D6C2E661D9}" type="sibTrans" cxnId="{23C69486-8C3F-4185-B473-1D85DB180026}">
      <dgm:prSet/>
      <dgm:spPr/>
      <dgm:t>
        <a:bodyPr/>
        <a:lstStyle/>
        <a:p>
          <a:endParaRPr lang="en-US"/>
        </a:p>
      </dgm:t>
    </dgm:pt>
    <dgm:pt modelId="{43F19985-0A4F-4313-9B17-A7D7312E7568}">
      <dgm:prSet phldrT="[Text]" custT="1"/>
      <dgm:spPr/>
      <dgm:t>
        <a:bodyPr/>
        <a:lstStyle/>
        <a:p>
          <a:r>
            <a:rPr lang="en-US" sz="1200" b="1" dirty="0"/>
            <a:t>2013</a:t>
          </a:r>
          <a:r>
            <a:rPr lang="en-US" sz="1200" dirty="0"/>
            <a:t>: </a:t>
          </a:r>
          <a:br>
            <a:rPr lang="en-US" sz="1200" dirty="0"/>
          </a:br>
          <a:r>
            <a:rPr lang="en-US" sz="1200" dirty="0"/>
            <a:t>Oncology Nursing Society publishes Oncology Nurse Navigator Core Competencies</a:t>
          </a:r>
        </a:p>
      </dgm:t>
    </dgm:pt>
    <dgm:pt modelId="{623B0E36-04F8-408C-893A-9C61A667055C}" type="parTrans" cxnId="{023FEF87-8AC1-49EE-9B69-E350B4C39CCF}">
      <dgm:prSet/>
      <dgm:spPr/>
      <dgm:t>
        <a:bodyPr/>
        <a:lstStyle/>
        <a:p>
          <a:endParaRPr lang="en-US"/>
        </a:p>
      </dgm:t>
    </dgm:pt>
    <dgm:pt modelId="{D5ED6CD5-CFEE-4AEC-A442-701B600A6D33}" type="sibTrans" cxnId="{023FEF87-8AC1-49EE-9B69-E350B4C39CCF}">
      <dgm:prSet/>
      <dgm:spPr/>
      <dgm:t>
        <a:bodyPr/>
        <a:lstStyle/>
        <a:p>
          <a:endParaRPr lang="en-US"/>
        </a:p>
      </dgm:t>
    </dgm:pt>
    <dgm:pt modelId="{E1F814A5-B16B-4E5E-8730-D7CEC5FE036F}">
      <dgm:prSet custT="1"/>
      <dgm:spPr/>
      <dgm:t>
        <a:bodyPr/>
        <a:lstStyle/>
        <a:p>
          <a:r>
            <a:rPr lang="en-US" sz="1200" b="1" dirty="0"/>
            <a:t>2014</a:t>
          </a:r>
          <a:r>
            <a:rPr lang="en-US" sz="1200" dirty="0"/>
            <a:t>: </a:t>
          </a:r>
          <a:br>
            <a:rPr lang="en-US" sz="1200" dirty="0"/>
          </a:br>
          <a:r>
            <a:rPr lang="en-US" sz="1200" dirty="0"/>
            <a:t>The George Washington Caner Center publishes Core Competencies for Non-Clinically Licensed Patient Navigators</a:t>
          </a:r>
        </a:p>
      </dgm:t>
    </dgm:pt>
    <dgm:pt modelId="{D989681B-D011-437B-9FCE-37BF0D86E4C6}" type="parTrans" cxnId="{3615F2C0-F53F-4F4D-99C7-7A885AED9B9C}">
      <dgm:prSet/>
      <dgm:spPr/>
      <dgm:t>
        <a:bodyPr/>
        <a:lstStyle/>
        <a:p>
          <a:endParaRPr lang="en-US"/>
        </a:p>
      </dgm:t>
    </dgm:pt>
    <dgm:pt modelId="{24BD8AEA-969E-488E-B030-ABE4485B02A4}" type="sibTrans" cxnId="{3615F2C0-F53F-4F4D-99C7-7A885AED9B9C}">
      <dgm:prSet/>
      <dgm:spPr/>
      <dgm:t>
        <a:bodyPr/>
        <a:lstStyle/>
        <a:p>
          <a:endParaRPr lang="en-US"/>
        </a:p>
      </dgm:t>
    </dgm:pt>
    <dgm:pt modelId="{F70E98AF-00BC-4C0E-9E6B-367E365EC343}" type="pres">
      <dgm:prSet presAssocID="{F997B8FA-8DB4-4952-9A23-BFB77DDB748F}" presName="Name0" presStyleCnt="0">
        <dgm:presLayoutVars>
          <dgm:dir/>
          <dgm:resizeHandles val="exact"/>
        </dgm:presLayoutVars>
      </dgm:prSet>
      <dgm:spPr/>
    </dgm:pt>
    <dgm:pt modelId="{C067E254-51BD-4B47-9CA7-C394E1968537}" type="pres">
      <dgm:prSet presAssocID="{F997B8FA-8DB4-4952-9A23-BFB77DDB748F}" presName="arrow" presStyleLbl="bgShp" presStyleIdx="0" presStyleCnt="1"/>
      <dgm:spPr/>
    </dgm:pt>
    <dgm:pt modelId="{5B9F1C7C-D30E-4767-9B23-5F69AD96F351}" type="pres">
      <dgm:prSet presAssocID="{F997B8FA-8DB4-4952-9A23-BFB77DDB748F}" presName="points" presStyleCnt="0"/>
      <dgm:spPr/>
    </dgm:pt>
    <dgm:pt modelId="{FF111620-B3B2-4A6C-A796-1B6EF25257E7}" type="pres">
      <dgm:prSet presAssocID="{212A8848-3ED5-4FAB-96DB-BF25DFA8867B}" presName="compositeA" presStyleCnt="0"/>
      <dgm:spPr/>
    </dgm:pt>
    <dgm:pt modelId="{475E71FF-5182-4CD0-87AF-0AFFEDDD06C7}" type="pres">
      <dgm:prSet presAssocID="{212A8848-3ED5-4FAB-96DB-BF25DFA8867B}" presName="textA" presStyleLbl="revTx" presStyleIdx="0" presStyleCnt="4" custScaleX="193609">
        <dgm:presLayoutVars>
          <dgm:bulletEnabled val="1"/>
        </dgm:presLayoutVars>
      </dgm:prSet>
      <dgm:spPr/>
    </dgm:pt>
    <dgm:pt modelId="{6047F953-7D8E-4CFD-86BA-734118D15CFE}" type="pres">
      <dgm:prSet presAssocID="{212A8848-3ED5-4FAB-96DB-BF25DFA8867B}" presName="circleA" presStyleLbl="node1" presStyleIdx="0" presStyleCnt="4"/>
      <dgm:spPr>
        <a:solidFill>
          <a:srgbClr val="033B57"/>
        </a:solidFill>
      </dgm:spPr>
    </dgm:pt>
    <dgm:pt modelId="{0D4ADAC4-69EC-4C8A-AF76-1CAA66CE637A}" type="pres">
      <dgm:prSet presAssocID="{212A8848-3ED5-4FAB-96DB-BF25DFA8867B}" presName="spaceA" presStyleCnt="0"/>
      <dgm:spPr/>
    </dgm:pt>
    <dgm:pt modelId="{0B3DD925-EA36-449E-B0EE-A332F2D31C42}" type="pres">
      <dgm:prSet presAssocID="{E2D8ED38-88C1-4371-913A-C706B935AA3E}" presName="space" presStyleCnt="0"/>
      <dgm:spPr/>
    </dgm:pt>
    <dgm:pt modelId="{6A7A919B-9BB6-435B-8B55-224E56D6ABC9}" type="pres">
      <dgm:prSet presAssocID="{85D41017-1F2C-47EC-B63D-4540B2504658}" presName="compositeB" presStyleCnt="0"/>
      <dgm:spPr/>
    </dgm:pt>
    <dgm:pt modelId="{C2E3544A-D6CB-4028-845A-CE6D781104CA}" type="pres">
      <dgm:prSet presAssocID="{85D41017-1F2C-47EC-B63D-4540B2504658}" presName="textB" presStyleLbl="revTx" presStyleIdx="1" presStyleCnt="4" custScaleX="152270">
        <dgm:presLayoutVars>
          <dgm:bulletEnabled val="1"/>
        </dgm:presLayoutVars>
      </dgm:prSet>
      <dgm:spPr/>
    </dgm:pt>
    <dgm:pt modelId="{FCFE804B-618B-4637-984B-790C08D73EF3}" type="pres">
      <dgm:prSet presAssocID="{85D41017-1F2C-47EC-B63D-4540B2504658}" presName="circleB" presStyleLbl="node1" presStyleIdx="1" presStyleCnt="4"/>
      <dgm:spPr>
        <a:solidFill>
          <a:srgbClr val="033B57"/>
        </a:solidFill>
      </dgm:spPr>
    </dgm:pt>
    <dgm:pt modelId="{E802A21B-E57C-4C61-BD25-B848C0C0453F}" type="pres">
      <dgm:prSet presAssocID="{85D41017-1F2C-47EC-B63D-4540B2504658}" presName="spaceB" presStyleCnt="0"/>
      <dgm:spPr/>
    </dgm:pt>
    <dgm:pt modelId="{88C80333-E09C-4068-9E12-11D81855BA76}" type="pres">
      <dgm:prSet presAssocID="{EB529733-69A0-41DE-BE42-C1D6C2E661D9}" presName="space" presStyleCnt="0"/>
      <dgm:spPr/>
    </dgm:pt>
    <dgm:pt modelId="{C2DE7C7B-DE6B-4996-89C2-4BC93D8ADB1A}" type="pres">
      <dgm:prSet presAssocID="{43F19985-0A4F-4313-9B17-A7D7312E7568}" presName="compositeA" presStyleCnt="0"/>
      <dgm:spPr/>
    </dgm:pt>
    <dgm:pt modelId="{9BF93AA4-CF0B-4900-8DCD-51C658617328}" type="pres">
      <dgm:prSet presAssocID="{43F19985-0A4F-4313-9B17-A7D7312E7568}" presName="textA" presStyleLbl="revTx" presStyleIdx="2" presStyleCnt="4" custScaleX="131715">
        <dgm:presLayoutVars>
          <dgm:bulletEnabled val="1"/>
        </dgm:presLayoutVars>
      </dgm:prSet>
      <dgm:spPr/>
    </dgm:pt>
    <dgm:pt modelId="{61E406E7-0A6B-4910-AC99-936D1D5FB9B7}" type="pres">
      <dgm:prSet presAssocID="{43F19985-0A4F-4313-9B17-A7D7312E7568}" presName="circleA" presStyleLbl="node1" presStyleIdx="2" presStyleCnt="4"/>
      <dgm:spPr>
        <a:solidFill>
          <a:srgbClr val="033B57"/>
        </a:solidFill>
      </dgm:spPr>
    </dgm:pt>
    <dgm:pt modelId="{2208AC6B-469B-4F9E-B50C-FC0D31DC6492}" type="pres">
      <dgm:prSet presAssocID="{43F19985-0A4F-4313-9B17-A7D7312E7568}" presName="spaceA" presStyleCnt="0"/>
      <dgm:spPr/>
    </dgm:pt>
    <dgm:pt modelId="{F8D73FC0-A839-4C31-88D5-4BD040B2466B}" type="pres">
      <dgm:prSet presAssocID="{D5ED6CD5-CFEE-4AEC-A442-701B600A6D33}" presName="space" presStyleCnt="0"/>
      <dgm:spPr/>
    </dgm:pt>
    <dgm:pt modelId="{0164219D-C86C-449A-BA88-BAC5D2B24811}" type="pres">
      <dgm:prSet presAssocID="{E1F814A5-B16B-4E5E-8730-D7CEC5FE036F}" presName="compositeB" presStyleCnt="0"/>
      <dgm:spPr/>
    </dgm:pt>
    <dgm:pt modelId="{7E434A20-4ED8-4702-885B-032496640531}" type="pres">
      <dgm:prSet presAssocID="{E1F814A5-B16B-4E5E-8730-D7CEC5FE036F}" presName="textB" presStyleLbl="revTx" presStyleIdx="3" presStyleCnt="4" custScaleX="185383">
        <dgm:presLayoutVars>
          <dgm:bulletEnabled val="1"/>
        </dgm:presLayoutVars>
      </dgm:prSet>
      <dgm:spPr/>
    </dgm:pt>
    <dgm:pt modelId="{89901B6E-A34A-4886-80CB-FAD2F16A0C02}" type="pres">
      <dgm:prSet presAssocID="{E1F814A5-B16B-4E5E-8730-D7CEC5FE036F}" presName="circleB" presStyleLbl="node1" presStyleIdx="3" presStyleCnt="4"/>
      <dgm:spPr>
        <a:solidFill>
          <a:srgbClr val="033B57"/>
        </a:solidFill>
      </dgm:spPr>
    </dgm:pt>
    <dgm:pt modelId="{45DE0095-2BA7-4567-AA1F-96482FFC564F}" type="pres">
      <dgm:prSet presAssocID="{E1F814A5-B16B-4E5E-8730-D7CEC5FE036F}" presName="spaceB" presStyleCnt="0"/>
      <dgm:spPr/>
    </dgm:pt>
  </dgm:ptLst>
  <dgm:cxnLst>
    <dgm:cxn modelId="{3E98B32E-B556-4386-B6A2-3EE7943F6A4A}" type="presOf" srcId="{212A8848-3ED5-4FAB-96DB-BF25DFA8867B}" destId="{475E71FF-5182-4CD0-87AF-0AFFEDDD06C7}" srcOrd="0" destOrd="0" presId="urn:microsoft.com/office/officeart/2005/8/layout/hProcess11"/>
    <dgm:cxn modelId="{1A38D263-4F97-480C-901B-98758C0E3485}" type="presOf" srcId="{43F19985-0A4F-4313-9B17-A7D7312E7568}" destId="{9BF93AA4-CF0B-4900-8DCD-51C658617328}" srcOrd="0" destOrd="0" presId="urn:microsoft.com/office/officeart/2005/8/layout/hProcess11"/>
    <dgm:cxn modelId="{B164F578-B04F-40FD-A60F-B134F3EF28C9}" type="presOf" srcId="{F997B8FA-8DB4-4952-9A23-BFB77DDB748F}" destId="{F70E98AF-00BC-4C0E-9E6B-367E365EC343}" srcOrd="0" destOrd="0" presId="urn:microsoft.com/office/officeart/2005/8/layout/hProcess11"/>
    <dgm:cxn modelId="{23C69486-8C3F-4185-B473-1D85DB180026}" srcId="{F997B8FA-8DB4-4952-9A23-BFB77DDB748F}" destId="{85D41017-1F2C-47EC-B63D-4540B2504658}" srcOrd="1" destOrd="0" parTransId="{065176BB-5F83-4FE3-80D8-94CBDF93A0D8}" sibTransId="{EB529733-69A0-41DE-BE42-C1D6C2E661D9}"/>
    <dgm:cxn modelId="{023FEF87-8AC1-49EE-9B69-E350B4C39CCF}" srcId="{F997B8FA-8DB4-4952-9A23-BFB77DDB748F}" destId="{43F19985-0A4F-4313-9B17-A7D7312E7568}" srcOrd="2" destOrd="0" parTransId="{623B0E36-04F8-408C-893A-9C61A667055C}" sibTransId="{D5ED6CD5-CFEE-4AEC-A442-701B600A6D33}"/>
    <dgm:cxn modelId="{8CC7A28E-9994-44FD-9196-1C32A82EBAF5}" type="presOf" srcId="{85D41017-1F2C-47EC-B63D-4540B2504658}" destId="{C2E3544A-D6CB-4028-845A-CE6D781104CA}" srcOrd="0" destOrd="0" presId="urn:microsoft.com/office/officeart/2005/8/layout/hProcess11"/>
    <dgm:cxn modelId="{C0407AA8-CC1B-422B-904F-6B12057FB9FD}" srcId="{F997B8FA-8DB4-4952-9A23-BFB77DDB748F}" destId="{212A8848-3ED5-4FAB-96DB-BF25DFA8867B}" srcOrd="0" destOrd="0" parTransId="{0BEF3B61-C553-4EC8-9E5D-F8B6DC03B0D4}" sibTransId="{E2D8ED38-88C1-4371-913A-C706B935AA3E}"/>
    <dgm:cxn modelId="{3615F2C0-F53F-4F4D-99C7-7A885AED9B9C}" srcId="{F997B8FA-8DB4-4952-9A23-BFB77DDB748F}" destId="{E1F814A5-B16B-4E5E-8730-D7CEC5FE036F}" srcOrd="3" destOrd="0" parTransId="{D989681B-D011-437B-9FCE-37BF0D86E4C6}" sibTransId="{24BD8AEA-969E-488E-B030-ABE4485B02A4}"/>
    <dgm:cxn modelId="{A58948FE-5D82-4C82-9050-AD6268517260}" type="presOf" srcId="{E1F814A5-B16B-4E5E-8730-D7CEC5FE036F}" destId="{7E434A20-4ED8-4702-885B-032496640531}" srcOrd="0" destOrd="0" presId="urn:microsoft.com/office/officeart/2005/8/layout/hProcess11"/>
    <dgm:cxn modelId="{99B8CE10-60C9-48F3-B621-26D34153DA11}" type="presParOf" srcId="{F70E98AF-00BC-4C0E-9E6B-367E365EC343}" destId="{C067E254-51BD-4B47-9CA7-C394E1968537}" srcOrd="0" destOrd="0" presId="urn:microsoft.com/office/officeart/2005/8/layout/hProcess11"/>
    <dgm:cxn modelId="{9BE778FB-3C60-4445-9D85-FDE184F50708}" type="presParOf" srcId="{F70E98AF-00BC-4C0E-9E6B-367E365EC343}" destId="{5B9F1C7C-D30E-4767-9B23-5F69AD96F351}" srcOrd="1" destOrd="0" presId="urn:microsoft.com/office/officeart/2005/8/layout/hProcess11"/>
    <dgm:cxn modelId="{2E767960-0887-43C1-91AF-5FB1531A3860}" type="presParOf" srcId="{5B9F1C7C-D30E-4767-9B23-5F69AD96F351}" destId="{FF111620-B3B2-4A6C-A796-1B6EF25257E7}" srcOrd="0" destOrd="0" presId="urn:microsoft.com/office/officeart/2005/8/layout/hProcess11"/>
    <dgm:cxn modelId="{35676ABE-723B-4438-B4A7-6B0BCF68CC31}" type="presParOf" srcId="{FF111620-B3B2-4A6C-A796-1B6EF25257E7}" destId="{475E71FF-5182-4CD0-87AF-0AFFEDDD06C7}" srcOrd="0" destOrd="0" presId="urn:microsoft.com/office/officeart/2005/8/layout/hProcess11"/>
    <dgm:cxn modelId="{7957E5F7-616C-497B-AB78-9B81CF4C0379}" type="presParOf" srcId="{FF111620-B3B2-4A6C-A796-1B6EF25257E7}" destId="{6047F953-7D8E-4CFD-86BA-734118D15CFE}" srcOrd="1" destOrd="0" presId="urn:microsoft.com/office/officeart/2005/8/layout/hProcess11"/>
    <dgm:cxn modelId="{71DE2356-0CB3-4441-B28D-2FE9A0990AB1}" type="presParOf" srcId="{FF111620-B3B2-4A6C-A796-1B6EF25257E7}" destId="{0D4ADAC4-69EC-4C8A-AF76-1CAA66CE637A}" srcOrd="2" destOrd="0" presId="urn:microsoft.com/office/officeart/2005/8/layout/hProcess11"/>
    <dgm:cxn modelId="{9E7DECB3-8C45-4398-A158-58EBDA400B72}" type="presParOf" srcId="{5B9F1C7C-D30E-4767-9B23-5F69AD96F351}" destId="{0B3DD925-EA36-449E-B0EE-A332F2D31C42}" srcOrd="1" destOrd="0" presId="urn:microsoft.com/office/officeart/2005/8/layout/hProcess11"/>
    <dgm:cxn modelId="{33DF55BB-4422-49E6-B7CF-D76ABFD39A2E}" type="presParOf" srcId="{5B9F1C7C-D30E-4767-9B23-5F69AD96F351}" destId="{6A7A919B-9BB6-435B-8B55-224E56D6ABC9}" srcOrd="2" destOrd="0" presId="urn:microsoft.com/office/officeart/2005/8/layout/hProcess11"/>
    <dgm:cxn modelId="{2BD4F1E9-8628-43AE-9935-9791019FA376}" type="presParOf" srcId="{6A7A919B-9BB6-435B-8B55-224E56D6ABC9}" destId="{C2E3544A-D6CB-4028-845A-CE6D781104CA}" srcOrd="0" destOrd="0" presId="urn:microsoft.com/office/officeart/2005/8/layout/hProcess11"/>
    <dgm:cxn modelId="{6B24ABAB-CB95-42B0-9CD8-9594B4D28E71}" type="presParOf" srcId="{6A7A919B-9BB6-435B-8B55-224E56D6ABC9}" destId="{FCFE804B-618B-4637-984B-790C08D73EF3}" srcOrd="1" destOrd="0" presId="urn:microsoft.com/office/officeart/2005/8/layout/hProcess11"/>
    <dgm:cxn modelId="{F3D64723-40FE-41FB-A8AF-7372D57DE905}" type="presParOf" srcId="{6A7A919B-9BB6-435B-8B55-224E56D6ABC9}" destId="{E802A21B-E57C-4C61-BD25-B848C0C0453F}" srcOrd="2" destOrd="0" presId="urn:microsoft.com/office/officeart/2005/8/layout/hProcess11"/>
    <dgm:cxn modelId="{5D41E2D0-3E67-46F5-83BD-009B75B2D366}" type="presParOf" srcId="{5B9F1C7C-D30E-4767-9B23-5F69AD96F351}" destId="{88C80333-E09C-4068-9E12-11D81855BA76}" srcOrd="3" destOrd="0" presId="urn:microsoft.com/office/officeart/2005/8/layout/hProcess11"/>
    <dgm:cxn modelId="{75B3DC41-23B1-4192-B6B3-1584628B3613}" type="presParOf" srcId="{5B9F1C7C-D30E-4767-9B23-5F69AD96F351}" destId="{C2DE7C7B-DE6B-4996-89C2-4BC93D8ADB1A}" srcOrd="4" destOrd="0" presId="urn:microsoft.com/office/officeart/2005/8/layout/hProcess11"/>
    <dgm:cxn modelId="{59274FD8-EB22-4503-B619-82B1D572D65A}" type="presParOf" srcId="{C2DE7C7B-DE6B-4996-89C2-4BC93D8ADB1A}" destId="{9BF93AA4-CF0B-4900-8DCD-51C658617328}" srcOrd="0" destOrd="0" presId="urn:microsoft.com/office/officeart/2005/8/layout/hProcess11"/>
    <dgm:cxn modelId="{DA1E6131-235A-4883-B02D-857938EAEE34}" type="presParOf" srcId="{C2DE7C7B-DE6B-4996-89C2-4BC93D8ADB1A}" destId="{61E406E7-0A6B-4910-AC99-936D1D5FB9B7}" srcOrd="1" destOrd="0" presId="urn:microsoft.com/office/officeart/2005/8/layout/hProcess11"/>
    <dgm:cxn modelId="{7D991ECC-662F-4889-8F9B-4992B22C462E}" type="presParOf" srcId="{C2DE7C7B-DE6B-4996-89C2-4BC93D8ADB1A}" destId="{2208AC6B-469B-4F9E-B50C-FC0D31DC6492}" srcOrd="2" destOrd="0" presId="urn:microsoft.com/office/officeart/2005/8/layout/hProcess11"/>
    <dgm:cxn modelId="{2517CB92-FBB6-4210-BE09-4EEE61C1EBC8}" type="presParOf" srcId="{5B9F1C7C-D30E-4767-9B23-5F69AD96F351}" destId="{F8D73FC0-A839-4C31-88D5-4BD040B2466B}" srcOrd="5" destOrd="0" presId="urn:microsoft.com/office/officeart/2005/8/layout/hProcess11"/>
    <dgm:cxn modelId="{D377D75E-0019-41CC-A684-1830B0D31A33}" type="presParOf" srcId="{5B9F1C7C-D30E-4767-9B23-5F69AD96F351}" destId="{0164219D-C86C-449A-BA88-BAC5D2B24811}" srcOrd="6" destOrd="0" presId="urn:microsoft.com/office/officeart/2005/8/layout/hProcess11"/>
    <dgm:cxn modelId="{FB78C903-4B84-48B1-B0DC-EB24DDADB689}" type="presParOf" srcId="{0164219D-C86C-449A-BA88-BAC5D2B24811}" destId="{7E434A20-4ED8-4702-885B-032496640531}" srcOrd="0" destOrd="0" presId="urn:microsoft.com/office/officeart/2005/8/layout/hProcess11"/>
    <dgm:cxn modelId="{F9A18CE2-68E5-4D84-8F0C-675B327D112B}" type="presParOf" srcId="{0164219D-C86C-449A-BA88-BAC5D2B24811}" destId="{89901B6E-A34A-4886-80CB-FAD2F16A0C02}" srcOrd="1" destOrd="0" presId="urn:microsoft.com/office/officeart/2005/8/layout/hProcess11"/>
    <dgm:cxn modelId="{BC154BA3-5475-4D6E-83DF-660F5C14ED05}" type="presParOf" srcId="{0164219D-C86C-449A-BA88-BAC5D2B24811}" destId="{45DE0095-2BA7-4567-AA1F-96482FFC564F}"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ADBD0B-0578-42DC-AB1F-D9731CF8B64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8953AF1-B7D2-4B52-A687-2A039642FC3F}">
      <dgm:prSet phldrT="[Text]"/>
      <dgm:spPr>
        <a:solidFill>
          <a:srgbClr val="033B57"/>
        </a:solidFill>
      </dgm:spPr>
      <dgm:t>
        <a:bodyPr/>
        <a:lstStyle/>
        <a:p>
          <a:r>
            <a:rPr lang="en-US" dirty="0"/>
            <a:t>Type of Organization</a:t>
          </a:r>
        </a:p>
      </dgm:t>
    </dgm:pt>
    <dgm:pt modelId="{0DB986E9-9A2B-4A13-83A3-BA6A6C4ECF4C}" type="parTrans" cxnId="{F59DABEA-F26A-4305-BC14-6045238A22AC}">
      <dgm:prSet/>
      <dgm:spPr/>
      <dgm:t>
        <a:bodyPr/>
        <a:lstStyle/>
        <a:p>
          <a:endParaRPr lang="en-US"/>
        </a:p>
      </dgm:t>
    </dgm:pt>
    <dgm:pt modelId="{DD0884D1-B6E1-4B46-8489-E022E5FD90EC}" type="sibTrans" cxnId="{F59DABEA-F26A-4305-BC14-6045238A22AC}">
      <dgm:prSet/>
      <dgm:spPr/>
      <dgm:t>
        <a:bodyPr/>
        <a:lstStyle/>
        <a:p>
          <a:endParaRPr lang="en-US"/>
        </a:p>
      </dgm:t>
    </dgm:pt>
    <dgm:pt modelId="{A4CBE329-3E16-49F4-8769-70D80E336FBD}">
      <dgm:prSet phldrT="[Text]"/>
      <dgm:spPr/>
      <dgm:t>
        <a:bodyPr/>
        <a:lstStyle/>
        <a:p>
          <a:r>
            <a:rPr lang="en-US"/>
            <a:t>Cancer program</a:t>
          </a:r>
          <a:endParaRPr lang="en-US" dirty="0"/>
        </a:p>
      </dgm:t>
    </dgm:pt>
    <dgm:pt modelId="{6ED08597-071B-4B59-8398-4961E6DB4490}" type="parTrans" cxnId="{F190D337-8707-4248-8AA1-B7E176653A5F}">
      <dgm:prSet/>
      <dgm:spPr/>
      <dgm:t>
        <a:bodyPr/>
        <a:lstStyle/>
        <a:p>
          <a:endParaRPr lang="en-US"/>
        </a:p>
      </dgm:t>
    </dgm:pt>
    <dgm:pt modelId="{0B8F3597-21BE-4FD6-A2C3-BBC38E3917B8}" type="sibTrans" cxnId="{F190D337-8707-4248-8AA1-B7E176653A5F}">
      <dgm:prSet/>
      <dgm:spPr/>
      <dgm:t>
        <a:bodyPr/>
        <a:lstStyle/>
        <a:p>
          <a:endParaRPr lang="en-US"/>
        </a:p>
      </dgm:t>
    </dgm:pt>
    <dgm:pt modelId="{C44291D8-F335-420B-BFC0-46BAD8CF32A7}">
      <dgm:prSet phldrT="[Text]"/>
      <dgm:spPr/>
      <dgm:t>
        <a:bodyPr/>
        <a:lstStyle/>
        <a:p>
          <a:r>
            <a:rPr lang="en-US" dirty="0"/>
            <a:t>Community organization</a:t>
          </a:r>
        </a:p>
      </dgm:t>
    </dgm:pt>
    <dgm:pt modelId="{29078F56-1946-4053-B809-111D0E50D4EA}" type="parTrans" cxnId="{B0155F84-B99E-4B81-94E5-10B2BA194D8F}">
      <dgm:prSet/>
      <dgm:spPr/>
      <dgm:t>
        <a:bodyPr/>
        <a:lstStyle/>
        <a:p>
          <a:endParaRPr lang="en-US"/>
        </a:p>
      </dgm:t>
    </dgm:pt>
    <dgm:pt modelId="{FBC604D5-5D42-460F-9CD2-51836AE09150}" type="sibTrans" cxnId="{B0155F84-B99E-4B81-94E5-10B2BA194D8F}">
      <dgm:prSet/>
      <dgm:spPr/>
      <dgm:t>
        <a:bodyPr/>
        <a:lstStyle/>
        <a:p>
          <a:endParaRPr lang="en-US"/>
        </a:p>
      </dgm:t>
    </dgm:pt>
    <dgm:pt modelId="{432F5D1E-C331-4691-A125-45D40EDF1F11}">
      <dgm:prSet phldrT="[Text]"/>
      <dgm:spPr>
        <a:solidFill>
          <a:srgbClr val="033B57"/>
        </a:solidFill>
      </dgm:spPr>
      <dgm:t>
        <a:bodyPr/>
        <a:lstStyle/>
        <a:p>
          <a:r>
            <a:rPr lang="en-US" dirty="0"/>
            <a:t>Number of Navigators</a:t>
          </a:r>
        </a:p>
      </dgm:t>
    </dgm:pt>
    <dgm:pt modelId="{14149410-45A1-4B4D-BBBC-EA3309582589}" type="parTrans" cxnId="{FEECAFDA-5923-4274-8EC9-AA46A209EBCC}">
      <dgm:prSet/>
      <dgm:spPr/>
      <dgm:t>
        <a:bodyPr/>
        <a:lstStyle/>
        <a:p>
          <a:endParaRPr lang="en-US"/>
        </a:p>
      </dgm:t>
    </dgm:pt>
    <dgm:pt modelId="{62815603-2F27-4B7B-AF42-886BF0C74C26}" type="sibTrans" cxnId="{FEECAFDA-5923-4274-8EC9-AA46A209EBCC}">
      <dgm:prSet/>
      <dgm:spPr/>
      <dgm:t>
        <a:bodyPr/>
        <a:lstStyle/>
        <a:p>
          <a:endParaRPr lang="en-US"/>
        </a:p>
      </dgm:t>
    </dgm:pt>
    <dgm:pt modelId="{3AC10682-2B63-4163-903D-1EE6E6A53490}">
      <dgm:prSet phldrT="[Text]"/>
      <dgm:spPr/>
      <dgm:t>
        <a:bodyPr/>
        <a:lstStyle/>
        <a:p>
          <a:r>
            <a:rPr lang="en-US"/>
            <a:t>One</a:t>
          </a:r>
          <a:endParaRPr lang="en-US" dirty="0"/>
        </a:p>
      </dgm:t>
    </dgm:pt>
    <dgm:pt modelId="{D3A456F2-6135-4E5C-A154-795262D06BFE}" type="parTrans" cxnId="{42BE884A-B7D8-441A-A321-AB1917A8D840}">
      <dgm:prSet/>
      <dgm:spPr/>
      <dgm:t>
        <a:bodyPr/>
        <a:lstStyle/>
        <a:p>
          <a:endParaRPr lang="en-US"/>
        </a:p>
      </dgm:t>
    </dgm:pt>
    <dgm:pt modelId="{4B67A556-F55D-424D-830B-15F43E8ECA0A}" type="sibTrans" cxnId="{42BE884A-B7D8-441A-A321-AB1917A8D840}">
      <dgm:prSet/>
      <dgm:spPr/>
      <dgm:t>
        <a:bodyPr/>
        <a:lstStyle/>
        <a:p>
          <a:endParaRPr lang="en-US"/>
        </a:p>
      </dgm:t>
    </dgm:pt>
    <dgm:pt modelId="{851C6C04-FDA5-4349-A632-9D4D19075152}">
      <dgm:prSet phldrT="[Text]"/>
      <dgm:spPr/>
      <dgm:t>
        <a:bodyPr/>
        <a:lstStyle/>
        <a:p>
          <a:r>
            <a:rPr lang="en-US"/>
            <a:t>More than one</a:t>
          </a:r>
          <a:endParaRPr lang="en-US" dirty="0"/>
        </a:p>
      </dgm:t>
    </dgm:pt>
    <dgm:pt modelId="{9FA0E10D-72AC-44EB-889F-267889A1E335}" type="parTrans" cxnId="{C44B85D2-EA23-4F26-85BD-121AE7D33C85}">
      <dgm:prSet/>
      <dgm:spPr/>
      <dgm:t>
        <a:bodyPr/>
        <a:lstStyle/>
        <a:p>
          <a:endParaRPr lang="en-US"/>
        </a:p>
      </dgm:t>
    </dgm:pt>
    <dgm:pt modelId="{CE5F7167-1E81-477A-94B7-E857B6D64621}" type="sibTrans" cxnId="{C44B85D2-EA23-4F26-85BD-121AE7D33C85}">
      <dgm:prSet/>
      <dgm:spPr/>
      <dgm:t>
        <a:bodyPr/>
        <a:lstStyle/>
        <a:p>
          <a:endParaRPr lang="en-US"/>
        </a:p>
      </dgm:t>
    </dgm:pt>
    <dgm:pt modelId="{D24A80A9-E2F7-4BB7-918D-CA4CCFB48534}">
      <dgm:prSet phldrT="[Text]"/>
      <dgm:spPr>
        <a:solidFill>
          <a:srgbClr val="033B57"/>
        </a:solidFill>
      </dgm:spPr>
      <dgm:t>
        <a:bodyPr/>
        <a:lstStyle/>
        <a:p>
          <a:r>
            <a:rPr lang="en-US" dirty="0"/>
            <a:t>Continuum of Care</a:t>
          </a:r>
        </a:p>
      </dgm:t>
    </dgm:pt>
    <dgm:pt modelId="{8D9BD497-1890-4715-AD39-F7733D1A910D}" type="parTrans" cxnId="{81F1E19F-F6E5-41DD-B19B-FCAA9729CE62}">
      <dgm:prSet/>
      <dgm:spPr/>
      <dgm:t>
        <a:bodyPr/>
        <a:lstStyle/>
        <a:p>
          <a:endParaRPr lang="en-US"/>
        </a:p>
      </dgm:t>
    </dgm:pt>
    <dgm:pt modelId="{36237ABC-F864-4355-A501-5059A4428B0B}" type="sibTrans" cxnId="{81F1E19F-F6E5-41DD-B19B-FCAA9729CE62}">
      <dgm:prSet/>
      <dgm:spPr/>
      <dgm:t>
        <a:bodyPr/>
        <a:lstStyle/>
        <a:p>
          <a:endParaRPr lang="en-US"/>
        </a:p>
      </dgm:t>
    </dgm:pt>
    <dgm:pt modelId="{CD9659F2-94AB-4B2A-AADD-8A860E9ECDAF}">
      <dgm:prSet phldrT="[Text]"/>
      <dgm:spPr/>
      <dgm:t>
        <a:bodyPr/>
        <a:lstStyle/>
        <a:p>
          <a:r>
            <a:rPr lang="en-US"/>
            <a:t>Across continuum of care</a:t>
          </a:r>
          <a:endParaRPr lang="en-US" dirty="0"/>
        </a:p>
      </dgm:t>
    </dgm:pt>
    <dgm:pt modelId="{9A523BC9-8192-4D8F-A0C4-29A7956B2FD1}" type="parTrans" cxnId="{A2858B34-1B32-43D5-92F3-2C05B2B68194}">
      <dgm:prSet/>
      <dgm:spPr/>
      <dgm:t>
        <a:bodyPr/>
        <a:lstStyle/>
        <a:p>
          <a:endParaRPr lang="en-US"/>
        </a:p>
      </dgm:t>
    </dgm:pt>
    <dgm:pt modelId="{CDEC40F8-1A41-4827-A126-866979FA28F0}" type="sibTrans" cxnId="{A2858B34-1B32-43D5-92F3-2C05B2B68194}">
      <dgm:prSet/>
      <dgm:spPr/>
      <dgm:t>
        <a:bodyPr/>
        <a:lstStyle/>
        <a:p>
          <a:endParaRPr lang="en-US"/>
        </a:p>
      </dgm:t>
    </dgm:pt>
    <dgm:pt modelId="{F532B778-B924-4397-9CF9-20A642537798}">
      <dgm:prSet phldrT="[Text]"/>
      <dgm:spPr/>
      <dgm:t>
        <a:bodyPr/>
        <a:lstStyle/>
        <a:p>
          <a:r>
            <a:rPr lang="en-US" dirty="0"/>
            <a:t>Points in continuum of care</a:t>
          </a:r>
        </a:p>
      </dgm:t>
    </dgm:pt>
    <dgm:pt modelId="{5CC8D39E-7739-4C35-96A4-D4392AEEFAB5}" type="parTrans" cxnId="{7BF50D82-39C8-48E7-B209-43235D02C1DE}">
      <dgm:prSet/>
      <dgm:spPr/>
      <dgm:t>
        <a:bodyPr/>
        <a:lstStyle/>
        <a:p>
          <a:endParaRPr lang="en-US"/>
        </a:p>
      </dgm:t>
    </dgm:pt>
    <dgm:pt modelId="{6AE40FC4-A1E5-45E1-A8CD-8CC8AF1A39AA}" type="sibTrans" cxnId="{7BF50D82-39C8-48E7-B209-43235D02C1DE}">
      <dgm:prSet/>
      <dgm:spPr/>
      <dgm:t>
        <a:bodyPr/>
        <a:lstStyle/>
        <a:p>
          <a:endParaRPr lang="en-US"/>
        </a:p>
      </dgm:t>
    </dgm:pt>
    <dgm:pt modelId="{4299B518-299F-4BF6-ACF1-E3F5DF94585A}">
      <dgm:prSet/>
      <dgm:spPr>
        <a:solidFill>
          <a:srgbClr val="033B57"/>
        </a:solidFill>
      </dgm:spPr>
      <dgm:t>
        <a:bodyPr/>
        <a:lstStyle/>
        <a:p>
          <a:r>
            <a:rPr lang="en-US"/>
            <a:t>Cancer Type</a:t>
          </a:r>
          <a:endParaRPr lang="en-US" dirty="0"/>
        </a:p>
      </dgm:t>
    </dgm:pt>
    <dgm:pt modelId="{BDEDEB88-BB10-40AB-88FE-2BB063988A5B}" type="parTrans" cxnId="{028E2D42-B240-45F1-843B-D97EA9B6291D}">
      <dgm:prSet/>
      <dgm:spPr/>
      <dgm:t>
        <a:bodyPr/>
        <a:lstStyle/>
        <a:p>
          <a:endParaRPr lang="en-US"/>
        </a:p>
      </dgm:t>
    </dgm:pt>
    <dgm:pt modelId="{C839D39B-6F17-40F2-BDE6-7F4670A5CF68}" type="sibTrans" cxnId="{028E2D42-B240-45F1-843B-D97EA9B6291D}">
      <dgm:prSet/>
      <dgm:spPr/>
      <dgm:t>
        <a:bodyPr/>
        <a:lstStyle/>
        <a:p>
          <a:endParaRPr lang="en-US"/>
        </a:p>
      </dgm:t>
    </dgm:pt>
    <dgm:pt modelId="{C240370D-A17D-4534-BC36-590C6A227EFC}">
      <dgm:prSet/>
      <dgm:spPr>
        <a:solidFill>
          <a:srgbClr val="033B57"/>
        </a:solidFill>
      </dgm:spPr>
      <dgm:t>
        <a:bodyPr/>
        <a:lstStyle/>
        <a:p>
          <a:r>
            <a:rPr lang="en-US"/>
            <a:t>Patient Type</a:t>
          </a:r>
          <a:endParaRPr lang="en-US" dirty="0"/>
        </a:p>
      </dgm:t>
    </dgm:pt>
    <dgm:pt modelId="{4B6F2D46-38BF-482D-8451-FA4A43B4D730}" type="parTrans" cxnId="{DAD40A19-1F23-477B-B4E8-03040E23ED7C}">
      <dgm:prSet/>
      <dgm:spPr/>
      <dgm:t>
        <a:bodyPr/>
        <a:lstStyle/>
        <a:p>
          <a:endParaRPr lang="en-US"/>
        </a:p>
      </dgm:t>
    </dgm:pt>
    <dgm:pt modelId="{17602EC3-C2D9-45CD-A5F9-221491BED48D}" type="sibTrans" cxnId="{DAD40A19-1F23-477B-B4E8-03040E23ED7C}">
      <dgm:prSet/>
      <dgm:spPr/>
      <dgm:t>
        <a:bodyPr/>
        <a:lstStyle/>
        <a:p>
          <a:endParaRPr lang="en-US"/>
        </a:p>
      </dgm:t>
    </dgm:pt>
    <dgm:pt modelId="{A7DA9245-DCAA-4E47-A734-52FC46875810}">
      <dgm:prSet phldrT="[Text]"/>
      <dgm:spPr/>
      <dgm:t>
        <a:bodyPr/>
        <a:lstStyle/>
        <a:p>
          <a:r>
            <a:rPr lang="en-US"/>
            <a:t>Hybrid</a:t>
          </a:r>
          <a:endParaRPr lang="en-US" dirty="0"/>
        </a:p>
      </dgm:t>
    </dgm:pt>
    <dgm:pt modelId="{760F77E1-CABE-437A-8CC0-B81FA2905FBF}" type="parTrans" cxnId="{7E278D68-3573-4E86-9C3B-8E56DDC0DF54}">
      <dgm:prSet/>
      <dgm:spPr/>
      <dgm:t>
        <a:bodyPr/>
        <a:lstStyle/>
        <a:p>
          <a:endParaRPr lang="en-US"/>
        </a:p>
      </dgm:t>
    </dgm:pt>
    <dgm:pt modelId="{812127A2-59C0-43AC-99D9-5278C7E5C4AD}" type="sibTrans" cxnId="{7E278D68-3573-4E86-9C3B-8E56DDC0DF54}">
      <dgm:prSet/>
      <dgm:spPr/>
      <dgm:t>
        <a:bodyPr/>
        <a:lstStyle/>
        <a:p>
          <a:endParaRPr lang="en-US"/>
        </a:p>
      </dgm:t>
    </dgm:pt>
    <dgm:pt modelId="{C6F7A771-3E7B-4ED1-AC8C-E466F2826D18}">
      <dgm:prSet phldrT="[Text]"/>
      <dgm:spPr/>
      <dgm:t>
        <a:bodyPr/>
        <a:lstStyle/>
        <a:p>
          <a:r>
            <a:rPr lang="en-US"/>
            <a:t>Screening</a:t>
          </a:r>
          <a:endParaRPr lang="en-US" dirty="0"/>
        </a:p>
      </dgm:t>
    </dgm:pt>
    <dgm:pt modelId="{61385E7C-B98E-42C3-9D5B-AF7EC7E0C0D1}" type="parTrans" cxnId="{D2BED64E-8E6B-4C21-B56A-0008E1FCB0BB}">
      <dgm:prSet/>
      <dgm:spPr/>
      <dgm:t>
        <a:bodyPr/>
        <a:lstStyle/>
        <a:p>
          <a:endParaRPr lang="en-US"/>
        </a:p>
      </dgm:t>
    </dgm:pt>
    <dgm:pt modelId="{64FDA06C-06DE-4BB2-A610-7DA5AF5B7513}" type="sibTrans" cxnId="{D2BED64E-8E6B-4C21-B56A-0008E1FCB0BB}">
      <dgm:prSet/>
      <dgm:spPr/>
      <dgm:t>
        <a:bodyPr/>
        <a:lstStyle/>
        <a:p>
          <a:endParaRPr lang="en-US"/>
        </a:p>
      </dgm:t>
    </dgm:pt>
    <dgm:pt modelId="{231D2A9F-31B3-401F-A4EB-2547CEA42A18}">
      <dgm:prSet phldrT="[Text]"/>
      <dgm:spPr/>
      <dgm:t>
        <a:bodyPr/>
        <a:lstStyle/>
        <a:p>
          <a:r>
            <a:rPr lang="en-US"/>
            <a:t>Treatment</a:t>
          </a:r>
          <a:endParaRPr lang="en-US" dirty="0"/>
        </a:p>
      </dgm:t>
    </dgm:pt>
    <dgm:pt modelId="{5D49E8B1-5F25-42B9-81D1-7ECB7BE99C32}" type="parTrans" cxnId="{8D6B22EA-8D3B-49BE-83D8-AEDD466CE4A1}">
      <dgm:prSet/>
      <dgm:spPr/>
      <dgm:t>
        <a:bodyPr/>
        <a:lstStyle/>
        <a:p>
          <a:endParaRPr lang="en-US"/>
        </a:p>
      </dgm:t>
    </dgm:pt>
    <dgm:pt modelId="{0B274422-78E4-4180-8DB6-C64C0CCB194E}" type="sibTrans" cxnId="{8D6B22EA-8D3B-49BE-83D8-AEDD466CE4A1}">
      <dgm:prSet/>
      <dgm:spPr/>
      <dgm:t>
        <a:bodyPr/>
        <a:lstStyle/>
        <a:p>
          <a:endParaRPr lang="en-US"/>
        </a:p>
      </dgm:t>
    </dgm:pt>
    <dgm:pt modelId="{BD1E00FA-8207-4B78-AAC4-0C37FB4CB75B}">
      <dgm:prSet phldrT="[Text]"/>
      <dgm:spPr/>
      <dgm:t>
        <a:bodyPr/>
        <a:lstStyle/>
        <a:p>
          <a:r>
            <a:rPr lang="en-US"/>
            <a:t>Survivorship </a:t>
          </a:r>
          <a:endParaRPr lang="en-US" dirty="0"/>
        </a:p>
      </dgm:t>
    </dgm:pt>
    <dgm:pt modelId="{6ABC6108-335B-4A39-8759-B0D41E08B0C6}" type="parTrans" cxnId="{6C98C780-DFE7-4C13-89CA-6D20EE128EEB}">
      <dgm:prSet/>
      <dgm:spPr/>
      <dgm:t>
        <a:bodyPr/>
        <a:lstStyle/>
        <a:p>
          <a:endParaRPr lang="en-US"/>
        </a:p>
      </dgm:t>
    </dgm:pt>
    <dgm:pt modelId="{243004A3-4992-4655-93F2-9C02E3A1DAD6}" type="sibTrans" cxnId="{6C98C780-DFE7-4C13-89CA-6D20EE128EEB}">
      <dgm:prSet/>
      <dgm:spPr/>
      <dgm:t>
        <a:bodyPr/>
        <a:lstStyle/>
        <a:p>
          <a:endParaRPr lang="en-US"/>
        </a:p>
      </dgm:t>
    </dgm:pt>
    <dgm:pt modelId="{F75077DD-D7D0-4A7E-AF6F-273AA2BA216B}">
      <dgm:prSet phldrT="[Text]"/>
      <dgm:spPr/>
      <dgm:t>
        <a:bodyPr/>
        <a:lstStyle/>
        <a:p>
          <a:r>
            <a:rPr lang="en-US"/>
            <a:t>Recurrence</a:t>
          </a:r>
          <a:endParaRPr lang="en-US" dirty="0"/>
        </a:p>
      </dgm:t>
    </dgm:pt>
    <dgm:pt modelId="{02EC9C04-BB61-4D48-AB4F-B3EF32316881}" type="parTrans" cxnId="{7A6A2C71-887E-4F3C-BD82-92A851CC5EF6}">
      <dgm:prSet/>
      <dgm:spPr/>
      <dgm:t>
        <a:bodyPr/>
        <a:lstStyle/>
        <a:p>
          <a:endParaRPr lang="en-US"/>
        </a:p>
      </dgm:t>
    </dgm:pt>
    <dgm:pt modelId="{870A8BA5-8FA7-43B1-AA72-01915B4873C8}" type="sibTrans" cxnId="{7A6A2C71-887E-4F3C-BD82-92A851CC5EF6}">
      <dgm:prSet/>
      <dgm:spPr/>
      <dgm:t>
        <a:bodyPr/>
        <a:lstStyle/>
        <a:p>
          <a:endParaRPr lang="en-US"/>
        </a:p>
      </dgm:t>
    </dgm:pt>
    <dgm:pt modelId="{E8C98260-6D38-48B0-9B6A-5F502CB6B460}">
      <dgm:prSet phldrT="[Text]"/>
      <dgm:spPr/>
      <dgm:t>
        <a:bodyPr/>
        <a:lstStyle/>
        <a:p>
          <a:r>
            <a:rPr lang="en-US"/>
            <a:t>End of Life</a:t>
          </a:r>
          <a:endParaRPr lang="en-US" dirty="0"/>
        </a:p>
      </dgm:t>
    </dgm:pt>
    <dgm:pt modelId="{1401E492-54EF-4490-AC35-EB94D5905DA0}" type="parTrans" cxnId="{C45C9A07-5724-40E0-8CE3-86AE27DE580E}">
      <dgm:prSet/>
      <dgm:spPr/>
      <dgm:t>
        <a:bodyPr/>
        <a:lstStyle/>
        <a:p>
          <a:endParaRPr lang="en-US"/>
        </a:p>
      </dgm:t>
    </dgm:pt>
    <dgm:pt modelId="{2BB98CB4-1277-41CE-ADDF-2E205AA1FE2D}" type="sibTrans" cxnId="{C45C9A07-5724-40E0-8CE3-86AE27DE580E}">
      <dgm:prSet/>
      <dgm:spPr/>
      <dgm:t>
        <a:bodyPr/>
        <a:lstStyle/>
        <a:p>
          <a:endParaRPr lang="en-US"/>
        </a:p>
      </dgm:t>
    </dgm:pt>
    <dgm:pt modelId="{BFF3512F-1555-44E3-940A-724B03D7ADF6}">
      <dgm:prSet/>
      <dgm:spPr/>
      <dgm:t>
        <a:bodyPr/>
        <a:lstStyle/>
        <a:p>
          <a:r>
            <a:rPr lang="en-US"/>
            <a:t>One/a few</a:t>
          </a:r>
          <a:endParaRPr lang="en-US" dirty="0"/>
        </a:p>
      </dgm:t>
    </dgm:pt>
    <dgm:pt modelId="{679721AC-F338-42B4-964D-177D82630236}" type="parTrans" cxnId="{B2ABCF79-82CC-477D-B971-377D229DEB9A}">
      <dgm:prSet/>
      <dgm:spPr/>
      <dgm:t>
        <a:bodyPr/>
        <a:lstStyle/>
        <a:p>
          <a:endParaRPr lang="en-US"/>
        </a:p>
      </dgm:t>
    </dgm:pt>
    <dgm:pt modelId="{1F649E58-DEFB-4259-A71A-E2E2A016DDEA}" type="sibTrans" cxnId="{B2ABCF79-82CC-477D-B971-377D229DEB9A}">
      <dgm:prSet/>
      <dgm:spPr/>
      <dgm:t>
        <a:bodyPr/>
        <a:lstStyle/>
        <a:p>
          <a:endParaRPr lang="en-US"/>
        </a:p>
      </dgm:t>
    </dgm:pt>
    <dgm:pt modelId="{73332B71-9173-47D9-9909-EEC4B24FC9DD}">
      <dgm:prSet/>
      <dgm:spPr/>
      <dgm:t>
        <a:bodyPr/>
        <a:lstStyle/>
        <a:p>
          <a:r>
            <a:rPr lang="en-US"/>
            <a:t>Many/ any type</a:t>
          </a:r>
          <a:endParaRPr lang="en-US" dirty="0"/>
        </a:p>
      </dgm:t>
    </dgm:pt>
    <dgm:pt modelId="{F38AF6D7-81F8-4401-A060-0142D22FA1D3}" type="parTrans" cxnId="{9734A259-7FB8-4A04-B478-43874B29469D}">
      <dgm:prSet/>
      <dgm:spPr/>
      <dgm:t>
        <a:bodyPr/>
        <a:lstStyle/>
        <a:p>
          <a:endParaRPr lang="en-US"/>
        </a:p>
      </dgm:t>
    </dgm:pt>
    <dgm:pt modelId="{414C47B5-5014-4263-9A2B-9B9FFFCAD560}" type="sibTrans" cxnId="{9734A259-7FB8-4A04-B478-43874B29469D}">
      <dgm:prSet/>
      <dgm:spPr/>
      <dgm:t>
        <a:bodyPr/>
        <a:lstStyle/>
        <a:p>
          <a:endParaRPr lang="en-US"/>
        </a:p>
      </dgm:t>
    </dgm:pt>
    <dgm:pt modelId="{B4E6D903-34F3-4AD5-AD42-86F65D585B96}">
      <dgm:prSet/>
      <dgm:spPr/>
      <dgm:t>
        <a:bodyPr/>
        <a:lstStyle/>
        <a:p>
          <a:r>
            <a:rPr lang="en-US"/>
            <a:t>All patients</a:t>
          </a:r>
          <a:endParaRPr lang="en-US" dirty="0"/>
        </a:p>
      </dgm:t>
    </dgm:pt>
    <dgm:pt modelId="{C0BFC55E-9110-40EE-966B-A0AC3501B235}" type="parTrans" cxnId="{48B827B5-7E53-414E-AEF6-8C0DB94347C7}">
      <dgm:prSet/>
      <dgm:spPr/>
      <dgm:t>
        <a:bodyPr/>
        <a:lstStyle/>
        <a:p>
          <a:endParaRPr lang="en-US"/>
        </a:p>
      </dgm:t>
    </dgm:pt>
    <dgm:pt modelId="{8EF61FE4-6443-4AE5-9E2B-BDF4B0D55A4B}" type="sibTrans" cxnId="{48B827B5-7E53-414E-AEF6-8C0DB94347C7}">
      <dgm:prSet/>
      <dgm:spPr/>
      <dgm:t>
        <a:bodyPr/>
        <a:lstStyle/>
        <a:p>
          <a:endParaRPr lang="en-US"/>
        </a:p>
      </dgm:t>
    </dgm:pt>
    <dgm:pt modelId="{D3E12FA6-9FFE-42A7-A0A2-47A0D556857D}">
      <dgm:prSet/>
      <dgm:spPr/>
      <dgm:t>
        <a:bodyPr/>
        <a:lstStyle/>
        <a:p>
          <a:r>
            <a:rPr lang="en-US"/>
            <a:t>High-need patients</a:t>
          </a:r>
          <a:endParaRPr lang="en-US" dirty="0"/>
        </a:p>
      </dgm:t>
    </dgm:pt>
    <dgm:pt modelId="{28637818-9FC2-4607-B8E4-4F2FC0988A13}" type="parTrans" cxnId="{3075C4F2-F391-4093-A6D3-6F00A392900B}">
      <dgm:prSet/>
      <dgm:spPr/>
      <dgm:t>
        <a:bodyPr/>
        <a:lstStyle/>
        <a:p>
          <a:endParaRPr lang="en-US"/>
        </a:p>
      </dgm:t>
    </dgm:pt>
    <dgm:pt modelId="{502E40A0-A7ED-43D3-84FD-D78AFB2A6711}" type="sibTrans" cxnId="{3075C4F2-F391-4093-A6D3-6F00A392900B}">
      <dgm:prSet/>
      <dgm:spPr/>
      <dgm:t>
        <a:bodyPr/>
        <a:lstStyle/>
        <a:p>
          <a:endParaRPr lang="en-US"/>
        </a:p>
      </dgm:t>
    </dgm:pt>
    <dgm:pt modelId="{67AF1C3D-E2BD-4E12-B17D-C8E93C962C0D}" type="pres">
      <dgm:prSet presAssocID="{54ADBD0B-0578-42DC-AB1F-D9731CF8B64D}" presName="Name0" presStyleCnt="0">
        <dgm:presLayoutVars>
          <dgm:dir/>
          <dgm:animLvl val="lvl"/>
          <dgm:resizeHandles val="exact"/>
        </dgm:presLayoutVars>
      </dgm:prSet>
      <dgm:spPr/>
    </dgm:pt>
    <dgm:pt modelId="{E6D7EDFB-8152-4DB9-B86B-1C2D983C6E15}" type="pres">
      <dgm:prSet presAssocID="{28953AF1-B7D2-4B52-A687-2A039642FC3F}" presName="composite" presStyleCnt="0"/>
      <dgm:spPr/>
    </dgm:pt>
    <dgm:pt modelId="{33520172-92BA-47B1-A09F-42AE0D7DB774}" type="pres">
      <dgm:prSet presAssocID="{28953AF1-B7D2-4B52-A687-2A039642FC3F}" presName="parTx" presStyleLbl="alignNode1" presStyleIdx="0" presStyleCnt="5">
        <dgm:presLayoutVars>
          <dgm:chMax val="0"/>
          <dgm:chPref val="0"/>
          <dgm:bulletEnabled val="1"/>
        </dgm:presLayoutVars>
      </dgm:prSet>
      <dgm:spPr/>
    </dgm:pt>
    <dgm:pt modelId="{97F81473-C773-4839-96DD-47CAFB6C91ED}" type="pres">
      <dgm:prSet presAssocID="{28953AF1-B7D2-4B52-A687-2A039642FC3F}" presName="desTx" presStyleLbl="alignAccFollowNode1" presStyleIdx="0" presStyleCnt="5" custScaleY="102354">
        <dgm:presLayoutVars>
          <dgm:bulletEnabled val="1"/>
        </dgm:presLayoutVars>
      </dgm:prSet>
      <dgm:spPr/>
    </dgm:pt>
    <dgm:pt modelId="{17869BAB-CA57-46D9-8197-0BE901E7A2F5}" type="pres">
      <dgm:prSet presAssocID="{DD0884D1-B6E1-4B46-8489-E022E5FD90EC}" presName="space" presStyleCnt="0"/>
      <dgm:spPr/>
    </dgm:pt>
    <dgm:pt modelId="{D8D46C25-5424-4286-9AFE-1A535A7BF5E8}" type="pres">
      <dgm:prSet presAssocID="{432F5D1E-C331-4691-A125-45D40EDF1F11}" presName="composite" presStyleCnt="0"/>
      <dgm:spPr/>
    </dgm:pt>
    <dgm:pt modelId="{63850B9B-350C-42DA-850A-BEB7E5DE7AD5}" type="pres">
      <dgm:prSet presAssocID="{432F5D1E-C331-4691-A125-45D40EDF1F11}" presName="parTx" presStyleLbl="alignNode1" presStyleIdx="1" presStyleCnt="5">
        <dgm:presLayoutVars>
          <dgm:chMax val="0"/>
          <dgm:chPref val="0"/>
          <dgm:bulletEnabled val="1"/>
        </dgm:presLayoutVars>
      </dgm:prSet>
      <dgm:spPr/>
    </dgm:pt>
    <dgm:pt modelId="{29C203AD-C7D6-4B28-9AA3-C09955A54D1C}" type="pres">
      <dgm:prSet presAssocID="{432F5D1E-C331-4691-A125-45D40EDF1F11}" presName="desTx" presStyleLbl="alignAccFollowNode1" presStyleIdx="1" presStyleCnt="5">
        <dgm:presLayoutVars>
          <dgm:bulletEnabled val="1"/>
        </dgm:presLayoutVars>
      </dgm:prSet>
      <dgm:spPr/>
    </dgm:pt>
    <dgm:pt modelId="{106089F0-43C5-4C20-8302-D5BF70A9BD62}" type="pres">
      <dgm:prSet presAssocID="{62815603-2F27-4B7B-AF42-886BF0C74C26}" presName="space" presStyleCnt="0"/>
      <dgm:spPr/>
    </dgm:pt>
    <dgm:pt modelId="{CB543828-7071-4CB1-B273-23640B498436}" type="pres">
      <dgm:prSet presAssocID="{D24A80A9-E2F7-4BB7-918D-CA4CCFB48534}" presName="composite" presStyleCnt="0"/>
      <dgm:spPr/>
    </dgm:pt>
    <dgm:pt modelId="{4762B15E-FBB2-423A-B61D-A096AF2749C6}" type="pres">
      <dgm:prSet presAssocID="{D24A80A9-E2F7-4BB7-918D-CA4CCFB48534}" presName="parTx" presStyleLbl="alignNode1" presStyleIdx="2" presStyleCnt="5">
        <dgm:presLayoutVars>
          <dgm:chMax val="0"/>
          <dgm:chPref val="0"/>
          <dgm:bulletEnabled val="1"/>
        </dgm:presLayoutVars>
      </dgm:prSet>
      <dgm:spPr/>
    </dgm:pt>
    <dgm:pt modelId="{8604EC31-7A00-4EA6-B185-F838E6C9C25D}" type="pres">
      <dgm:prSet presAssocID="{D24A80A9-E2F7-4BB7-918D-CA4CCFB48534}" presName="desTx" presStyleLbl="alignAccFollowNode1" presStyleIdx="2" presStyleCnt="5">
        <dgm:presLayoutVars>
          <dgm:bulletEnabled val="1"/>
        </dgm:presLayoutVars>
      </dgm:prSet>
      <dgm:spPr/>
    </dgm:pt>
    <dgm:pt modelId="{297402A1-F72F-4835-85F7-1A723B95CDB7}" type="pres">
      <dgm:prSet presAssocID="{36237ABC-F864-4355-A501-5059A4428B0B}" presName="space" presStyleCnt="0"/>
      <dgm:spPr/>
    </dgm:pt>
    <dgm:pt modelId="{4A266016-A17A-4AFF-811F-98C2C0B18DE7}" type="pres">
      <dgm:prSet presAssocID="{4299B518-299F-4BF6-ACF1-E3F5DF94585A}" presName="composite" presStyleCnt="0"/>
      <dgm:spPr/>
    </dgm:pt>
    <dgm:pt modelId="{1B81AAB1-ED90-4744-88FE-5442030AD618}" type="pres">
      <dgm:prSet presAssocID="{4299B518-299F-4BF6-ACF1-E3F5DF94585A}" presName="parTx" presStyleLbl="alignNode1" presStyleIdx="3" presStyleCnt="5">
        <dgm:presLayoutVars>
          <dgm:chMax val="0"/>
          <dgm:chPref val="0"/>
          <dgm:bulletEnabled val="1"/>
        </dgm:presLayoutVars>
      </dgm:prSet>
      <dgm:spPr/>
    </dgm:pt>
    <dgm:pt modelId="{D93F16D4-11DD-4EDF-BEFD-7FCEEBB6DC83}" type="pres">
      <dgm:prSet presAssocID="{4299B518-299F-4BF6-ACF1-E3F5DF94585A}" presName="desTx" presStyleLbl="alignAccFollowNode1" presStyleIdx="3" presStyleCnt="5">
        <dgm:presLayoutVars>
          <dgm:bulletEnabled val="1"/>
        </dgm:presLayoutVars>
      </dgm:prSet>
      <dgm:spPr/>
    </dgm:pt>
    <dgm:pt modelId="{7547C71C-45B9-4F3F-88F1-681A74529D89}" type="pres">
      <dgm:prSet presAssocID="{C839D39B-6F17-40F2-BDE6-7F4670A5CF68}" presName="space" presStyleCnt="0"/>
      <dgm:spPr/>
    </dgm:pt>
    <dgm:pt modelId="{E3832EA3-4836-4C03-8B53-59E216DB7EE1}" type="pres">
      <dgm:prSet presAssocID="{C240370D-A17D-4534-BC36-590C6A227EFC}" presName="composite" presStyleCnt="0"/>
      <dgm:spPr/>
    </dgm:pt>
    <dgm:pt modelId="{8A4F36A7-8859-447A-93BF-764F36CD6AD4}" type="pres">
      <dgm:prSet presAssocID="{C240370D-A17D-4534-BC36-590C6A227EFC}" presName="parTx" presStyleLbl="alignNode1" presStyleIdx="4" presStyleCnt="5">
        <dgm:presLayoutVars>
          <dgm:chMax val="0"/>
          <dgm:chPref val="0"/>
          <dgm:bulletEnabled val="1"/>
        </dgm:presLayoutVars>
      </dgm:prSet>
      <dgm:spPr/>
    </dgm:pt>
    <dgm:pt modelId="{5AFC3BB4-F177-4DDB-BA12-21005F26C4FF}" type="pres">
      <dgm:prSet presAssocID="{C240370D-A17D-4534-BC36-590C6A227EFC}" presName="desTx" presStyleLbl="alignAccFollowNode1" presStyleIdx="4" presStyleCnt="5">
        <dgm:presLayoutVars>
          <dgm:bulletEnabled val="1"/>
        </dgm:presLayoutVars>
      </dgm:prSet>
      <dgm:spPr/>
    </dgm:pt>
  </dgm:ptLst>
  <dgm:cxnLst>
    <dgm:cxn modelId="{E8DA9D00-7BCA-4E88-9660-28216AC5306D}" type="presOf" srcId="{231D2A9F-31B3-401F-A4EB-2547CEA42A18}" destId="{8604EC31-7A00-4EA6-B185-F838E6C9C25D}" srcOrd="0" destOrd="3" presId="urn:microsoft.com/office/officeart/2005/8/layout/hList1"/>
    <dgm:cxn modelId="{32A1A800-DA3B-42B7-A68A-68C20F1FD56A}" type="presOf" srcId="{28953AF1-B7D2-4B52-A687-2A039642FC3F}" destId="{33520172-92BA-47B1-A09F-42AE0D7DB774}" srcOrd="0" destOrd="0" presId="urn:microsoft.com/office/officeart/2005/8/layout/hList1"/>
    <dgm:cxn modelId="{C45C9A07-5724-40E0-8CE3-86AE27DE580E}" srcId="{D24A80A9-E2F7-4BB7-918D-CA4CCFB48534}" destId="{E8C98260-6D38-48B0-9B6A-5F502CB6B460}" srcOrd="6" destOrd="0" parTransId="{1401E492-54EF-4490-AC35-EB94D5905DA0}" sibTransId="{2BB98CB4-1277-41CE-ADDF-2E205AA1FE2D}"/>
    <dgm:cxn modelId="{F08A0A0F-486D-4E0B-A937-E78ADDCAB62E}" type="presOf" srcId="{F532B778-B924-4397-9CF9-20A642537798}" destId="{8604EC31-7A00-4EA6-B185-F838E6C9C25D}" srcOrd="0" destOrd="1" presId="urn:microsoft.com/office/officeart/2005/8/layout/hList1"/>
    <dgm:cxn modelId="{DAD40A19-1F23-477B-B4E8-03040E23ED7C}" srcId="{54ADBD0B-0578-42DC-AB1F-D9731CF8B64D}" destId="{C240370D-A17D-4534-BC36-590C6A227EFC}" srcOrd="4" destOrd="0" parTransId="{4B6F2D46-38BF-482D-8451-FA4A43B4D730}" sibTransId="{17602EC3-C2D9-45CD-A5F9-221491BED48D}"/>
    <dgm:cxn modelId="{C3F25E33-6A59-4849-895A-CB474EB1C85D}" type="presOf" srcId="{B4E6D903-34F3-4AD5-AD42-86F65D585B96}" destId="{5AFC3BB4-F177-4DDB-BA12-21005F26C4FF}" srcOrd="0" destOrd="0" presId="urn:microsoft.com/office/officeart/2005/8/layout/hList1"/>
    <dgm:cxn modelId="{A2858B34-1B32-43D5-92F3-2C05B2B68194}" srcId="{D24A80A9-E2F7-4BB7-918D-CA4CCFB48534}" destId="{CD9659F2-94AB-4B2A-AADD-8A860E9ECDAF}" srcOrd="0" destOrd="0" parTransId="{9A523BC9-8192-4D8F-A0C4-29A7956B2FD1}" sibTransId="{CDEC40F8-1A41-4827-A126-866979FA28F0}"/>
    <dgm:cxn modelId="{F190D337-8707-4248-8AA1-B7E176653A5F}" srcId="{28953AF1-B7D2-4B52-A687-2A039642FC3F}" destId="{A4CBE329-3E16-49F4-8769-70D80E336FBD}" srcOrd="0" destOrd="0" parTransId="{6ED08597-071B-4B59-8398-4961E6DB4490}" sibTransId="{0B8F3597-21BE-4FD6-A2C3-BBC38E3917B8}"/>
    <dgm:cxn modelId="{CBC0735D-60E7-44BB-98BE-0B3843BD2565}" type="presOf" srcId="{C44291D8-F335-420B-BFC0-46BAD8CF32A7}" destId="{97F81473-C773-4839-96DD-47CAFB6C91ED}" srcOrd="0" destOrd="1" presId="urn:microsoft.com/office/officeart/2005/8/layout/hList1"/>
    <dgm:cxn modelId="{028E2D42-B240-45F1-843B-D97EA9B6291D}" srcId="{54ADBD0B-0578-42DC-AB1F-D9731CF8B64D}" destId="{4299B518-299F-4BF6-ACF1-E3F5DF94585A}" srcOrd="3" destOrd="0" parTransId="{BDEDEB88-BB10-40AB-88FE-2BB063988A5B}" sibTransId="{C839D39B-6F17-40F2-BDE6-7F4670A5CF68}"/>
    <dgm:cxn modelId="{8CBE3846-340D-45BD-BA2E-40F0743D4AD0}" type="presOf" srcId="{851C6C04-FDA5-4349-A632-9D4D19075152}" destId="{29C203AD-C7D6-4B28-9AA3-C09955A54D1C}" srcOrd="0" destOrd="1" presId="urn:microsoft.com/office/officeart/2005/8/layout/hList1"/>
    <dgm:cxn modelId="{01458167-3BAB-4B3D-B426-9E38E64088F3}" type="presOf" srcId="{BD1E00FA-8207-4B78-AAC4-0C37FB4CB75B}" destId="{8604EC31-7A00-4EA6-B185-F838E6C9C25D}" srcOrd="0" destOrd="4" presId="urn:microsoft.com/office/officeart/2005/8/layout/hList1"/>
    <dgm:cxn modelId="{07B59647-FC76-44A8-B934-17C889A9F664}" type="presOf" srcId="{C240370D-A17D-4534-BC36-590C6A227EFC}" destId="{8A4F36A7-8859-447A-93BF-764F36CD6AD4}" srcOrd="0" destOrd="0" presId="urn:microsoft.com/office/officeart/2005/8/layout/hList1"/>
    <dgm:cxn modelId="{CBEBA867-D8B5-4294-BC9E-DF5A917060AB}" type="presOf" srcId="{4299B518-299F-4BF6-ACF1-E3F5DF94585A}" destId="{1B81AAB1-ED90-4744-88FE-5442030AD618}" srcOrd="0" destOrd="0" presId="urn:microsoft.com/office/officeart/2005/8/layout/hList1"/>
    <dgm:cxn modelId="{7E278D68-3573-4E86-9C3B-8E56DDC0DF54}" srcId="{28953AF1-B7D2-4B52-A687-2A039642FC3F}" destId="{A7DA9245-DCAA-4E47-A734-52FC46875810}" srcOrd="2" destOrd="0" parTransId="{760F77E1-CABE-437A-8CC0-B81FA2905FBF}" sibTransId="{812127A2-59C0-43AC-99D9-5278C7E5C4AD}"/>
    <dgm:cxn modelId="{42BE884A-B7D8-441A-A321-AB1917A8D840}" srcId="{432F5D1E-C331-4691-A125-45D40EDF1F11}" destId="{3AC10682-2B63-4163-903D-1EE6E6A53490}" srcOrd="0" destOrd="0" parTransId="{D3A456F2-6135-4E5C-A154-795262D06BFE}" sibTransId="{4B67A556-F55D-424D-830B-15F43E8ECA0A}"/>
    <dgm:cxn modelId="{46892A4D-AFFE-4101-9FEA-B4726C4B59FB}" type="presOf" srcId="{A7DA9245-DCAA-4E47-A734-52FC46875810}" destId="{97F81473-C773-4839-96DD-47CAFB6C91ED}" srcOrd="0" destOrd="2" presId="urn:microsoft.com/office/officeart/2005/8/layout/hList1"/>
    <dgm:cxn modelId="{D2BED64E-8E6B-4C21-B56A-0008E1FCB0BB}" srcId="{D24A80A9-E2F7-4BB7-918D-CA4CCFB48534}" destId="{C6F7A771-3E7B-4ED1-AC8C-E466F2826D18}" srcOrd="2" destOrd="0" parTransId="{61385E7C-B98E-42C3-9D5B-AF7EC7E0C0D1}" sibTransId="{64FDA06C-06DE-4BB2-A610-7DA5AF5B7513}"/>
    <dgm:cxn modelId="{CA9D026F-32FA-47C6-A66E-8102F70B8C51}" type="presOf" srcId="{73332B71-9173-47D9-9909-EEC4B24FC9DD}" destId="{D93F16D4-11DD-4EDF-BEFD-7FCEEBB6DC83}" srcOrd="0" destOrd="1" presId="urn:microsoft.com/office/officeart/2005/8/layout/hList1"/>
    <dgm:cxn modelId="{7A6A2C71-887E-4F3C-BD82-92A851CC5EF6}" srcId="{D24A80A9-E2F7-4BB7-918D-CA4CCFB48534}" destId="{F75077DD-D7D0-4A7E-AF6F-273AA2BA216B}" srcOrd="5" destOrd="0" parTransId="{02EC9C04-BB61-4D48-AB4F-B3EF32316881}" sibTransId="{870A8BA5-8FA7-43B1-AA72-01915B4873C8}"/>
    <dgm:cxn modelId="{DDA23B52-509B-4E82-AE5A-CA8A3C7BA172}" type="presOf" srcId="{F75077DD-D7D0-4A7E-AF6F-273AA2BA216B}" destId="{8604EC31-7A00-4EA6-B185-F838E6C9C25D}" srcOrd="0" destOrd="5" presId="urn:microsoft.com/office/officeart/2005/8/layout/hList1"/>
    <dgm:cxn modelId="{01074056-97D2-4464-89CF-9F20A13D35BA}" type="presOf" srcId="{3AC10682-2B63-4163-903D-1EE6E6A53490}" destId="{29C203AD-C7D6-4B28-9AA3-C09955A54D1C}" srcOrd="0" destOrd="0" presId="urn:microsoft.com/office/officeart/2005/8/layout/hList1"/>
    <dgm:cxn modelId="{9734A259-7FB8-4A04-B478-43874B29469D}" srcId="{4299B518-299F-4BF6-ACF1-E3F5DF94585A}" destId="{73332B71-9173-47D9-9909-EEC4B24FC9DD}" srcOrd="1" destOrd="0" parTransId="{F38AF6D7-81F8-4401-A060-0142D22FA1D3}" sibTransId="{414C47B5-5014-4263-9A2B-9B9FFFCAD560}"/>
    <dgm:cxn modelId="{B2ABCF79-82CC-477D-B971-377D229DEB9A}" srcId="{4299B518-299F-4BF6-ACF1-E3F5DF94585A}" destId="{BFF3512F-1555-44E3-940A-724B03D7ADF6}" srcOrd="0" destOrd="0" parTransId="{679721AC-F338-42B4-964D-177D82630236}" sibTransId="{1F649E58-DEFB-4259-A71A-E2E2A016DDEA}"/>
    <dgm:cxn modelId="{CA646F7D-DB0D-4283-BF07-520FA07BF6A7}" type="presOf" srcId="{CD9659F2-94AB-4B2A-AADD-8A860E9ECDAF}" destId="{8604EC31-7A00-4EA6-B185-F838E6C9C25D}" srcOrd="0" destOrd="0" presId="urn:microsoft.com/office/officeart/2005/8/layout/hList1"/>
    <dgm:cxn modelId="{05281480-35D0-44BB-9EF7-41A65F8C6A7C}" type="presOf" srcId="{54ADBD0B-0578-42DC-AB1F-D9731CF8B64D}" destId="{67AF1C3D-E2BD-4E12-B17D-C8E93C962C0D}" srcOrd="0" destOrd="0" presId="urn:microsoft.com/office/officeart/2005/8/layout/hList1"/>
    <dgm:cxn modelId="{6C98C780-DFE7-4C13-89CA-6D20EE128EEB}" srcId="{D24A80A9-E2F7-4BB7-918D-CA4CCFB48534}" destId="{BD1E00FA-8207-4B78-AAC4-0C37FB4CB75B}" srcOrd="4" destOrd="0" parTransId="{6ABC6108-335B-4A39-8759-B0D41E08B0C6}" sibTransId="{243004A3-4992-4655-93F2-9C02E3A1DAD6}"/>
    <dgm:cxn modelId="{7BF50D82-39C8-48E7-B209-43235D02C1DE}" srcId="{D24A80A9-E2F7-4BB7-918D-CA4CCFB48534}" destId="{F532B778-B924-4397-9CF9-20A642537798}" srcOrd="1" destOrd="0" parTransId="{5CC8D39E-7739-4C35-96A4-D4392AEEFAB5}" sibTransId="{6AE40FC4-A1E5-45E1-A8CD-8CC8AF1A39AA}"/>
    <dgm:cxn modelId="{B0155F84-B99E-4B81-94E5-10B2BA194D8F}" srcId="{28953AF1-B7D2-4B52-A687-2A039642FC3F}" destId="{C44291D8-F335-420B-BFC0-46BAD8CF32A7}" srcOrd="1" destOrd="0" parTransId="{29078F56-1946-4053-B809-111D0E50D4EA}" sibTransId="{FBC604D5-5D42-460F-9CD2-51836AE09150}"/>
    <dgm:cxn modelId="{D6054F84-63A8-47ED-8C1E-8DDDF5E3C7D2}" type="presOf" srcId="{432F5D1E-C331-4691-A125-45D40EDF1F11}" destId="{63850B9B-350C-42DA-850A-BEB7E5DE7AD5}" srcOrd="0" destOrd="0" presId="urn:microsoft.com/office/officeart/2005/8/layout/hList1"/>
    <dgm:cxn modelId="{A2897896-47CA-4210-A97C-4FC735A16168}" type="presOf" srcId="{D24A80A9-E2F7-4BB7-918D-CA4CCFB48534}" destId="{4762B15E-FBB2-423A-B61D-A096AF2749C6}" srcOrd="0" destOrd="0" presId="urn:microsoft.com/office/officeart/2005/8/layout/hList1"/>
    <dgm:cxn modelId="{6507F69C-0354-4E6C-A0E3-66FFBAFFF2F0}" type="presOf" srcId="{D3E12FA6-9FFE-42A7-A0A2-47A0D556857D}" destId="{5AFC3BB4-F177-4DDB-BA12-21005F26C4FF}" srcOrd="0" destOrd="1" presId="urn:microsoft.com/office/officeart/2005/8/layout/hList1"/>
    <dgm:cxn modelId="{81F1E19F-F6E5-41DD-B19B-FCAA9729CE62}" srcId="{54ADBD0B-0578-42DC-AB1F-D9731CF8B64D}" destId="{D24A80A9-E2F7-4BB7-918D-CA4CCFB48534}" srcOrd="2" destOrd="0" parTransId="{8D9BD497-1890-4715-AD39-F7733D1A910D}" sibTransId="{36237ABC-F864-4355-A501-5059A4428B0B}"/>
    <dgm:cxn modelId="{48B827B5-7E53-414E-AEF6-8C0DB94347C7}" srcId="{C240370D-A17D-4534-BC36-590C6A227EFC}" destId="{B4E6D903-34F3-4AD5-AD42-86F65D585B96}" srcOrd="0" destOrd="0" parTransId="{C0BFC55E-9110-40EE-966B-A0AC3501B235}" sibTransId="{8EF61FE4-6443-4AE5-9E2B-BDF4B0D55A4B}"/>
    <dgm:cxn modelId="{84C96FB9-DA51-4325-83F1-8590CDE36A8C}" type="presOf" srcId="{E8C98260-6D38-48B0-9B6A-5F502CB6B460}" destId="{8604EC31-7A00-4EA6-B185-F838E6C9C25D}" srcOrd="0" destOrd="6" presId="urn:microsoft.com/office/officeart/2005/8/layout/hList1"/>
    <dgm:cxn modelId="{C44B85D2-EA23-4F26-85BD-121AE7D33C85}" srcId="{432F5D1E-C331-4691-A125-45D40EDF1F11}" destId="{851C6C04-FDA5-4349-A632-9D4D19075152}" srcOrd="1" destOrd="0" parTransId="{9FA0E10D-72AC-44EB-889F-267889A1E335}" sibTransId="{CE5F7167-1E81-477A-94B7-E857B6D64621}"/>
    <dgm:cxn modelId="{FEECAFDA-5923-4274-8EC9-AA46A209EBCC}" srcId="{54ADBD0B-0578-42DC-AB1F-D9731CF8B64D}" destId="{432F5D1E-C331-4691-A125-45D40EDF1F11}" srcOrd="1" destOrd="0" parTransId="{14149410-45A1-4B4D-BBBC-EA3309582589}" sibTransId="{62815603-2F27-4B7B-AF42-886BF0C74C26}"/>
    <dgm:cxn modelId="{8D6B22EA-8D3B-49BE-83D8-AEDD466CE4A1}" srcId="{D24A80A9-E2F7-4BB7-918D-CA4CCFB48534}" destId="{231D2A9F-31B3-401F-A4EB-2547CEA42A18}" srcOrd="3" destOrd="0" parTransId="{5D49E8B1-5F25-42B9-81D1-7ECB7BE99C32}" sibTransId="{0B274422-78E4-4180-8DB6-C64C0CCB194E}"/>
    <dgm:cxn modelId="{F59DABEA-F26A-4305-BC14-6045238A22AC}" srcId="{54ADBD0B-0578-42DC-AB1F-D9731CF8B64D}" destId="{28953AF1-B7D2-4B52-A687-2A039642FC3F}" srcOrd="0" destOrd="0" parTransId="{0DB986E9-9A2B-4A13-83A3-BA6A6C4ECF4C}" sibTransId="{DD0884D1-B6E1-4B46-8489-E022E5FD90EC}"/>
    <dgm:cxn modelId="{60EA68EF-3627-4181-867B-82F7720F989D}" type="presOf" srcId="{A4CBE329-3E16-49F4-8769-70D80E336FBD}" destId="{97F81473-C773-4839-96DD-47CAFB6C91ED}" srcOrd="0" destOrd="0" presId="urn:microsoft.com/office/officeart/2005/8/layout/hList1"/>
    <dgm:cxn modelId="{3075C4F2-F391-4093-A6D3-6F00A392900B}" srcId="{C240370D-A17D-4534-BC36-590C6A227EFC}" destId="{D3E12FA6-9FFE-42A7-A0A2-47A0D556857D}" srcOrd="1" destOrd="0" parTransId="{28637818-9FC2-4607-B8E4-4F2FC0988A13}" sibTransId="{502E40A0-A7ED-43D3-84FD-D78AFB2A6711}"/>
    <dgm:cxn modelId="{2F3A4DFB-BECF-4DA3-B234-A2A792508485}" type="presOf" srcId="{BFF3512F-1555-44E3-940A-724B03D7ADF6}" destId="{D93F16D4-11DD-4EDF-BEFD-7FCEEBB6DC83}" srcOrd="0" destOrd="0" presId="urn:microsoft.com/office/officeart/2005/8/layout/hList1"/>
    <dgm:cxn modelId="{637BA3FD-F986-49D2-B8BC-9F50AC8532D8}" type="presOf" srcId="{C6F7A771-3E7B-4ED1-AC8C-E466F2826D18}" destId="{8604EC31-7A00-4EA6-B185-F838E6C9C25D}" srcOrd="0" destOrd="2" presId="urn:microsoft.com/office/officeart/2005/8/layout/hList1"/>
    <dgm:cxn modelId="{6E9E755A-483B-4F5C-A193-6F3F6DE5580B}" type="presParOf" srcId="{67AF1C3D-E2BD-4E12-B17D-C8E93C962C0D}" destId="{E6D7EDFB-8152-4DB9-B86B-1C2D983C6E15}" srcOrd="0" destOrd="0" presId="urn:microsoft.com/office/officeart/2005/8/layout/hList1"/>
    <dgm:cxn modelId="{CED57887-2D26-457F-8AB4-D88C4910EA71}" type="presParOf" srcId="{E6D7EDFB-8152-4DB9-B86B-1C2D983C6E15}" destId="{33520172-92BA-47B1-A09F-42AE0D7DB774}" srcOrd="0" destOrd="0" presId="urn:microsoft.com/office/officeart/2005/8/layout/hList1"/>
    <dgm:cxn modelId="{59816C2F-4E86-4027-82C7-01FABE0C0E64}" type="presParOf" srcId="{E6D7EDFB-8152-4DB9-B86B-1C2D983C6E15}" destId="{97F81473-C773-4839-96DD-47CAFB6C91ED}" srcOrd="1" destOrd="0" presId="urn:microsoft.com/office/officeart/2005/8/layout/hList1"/>
    <dgm:cxn modelId="{687772B5-8698-4757-B114-C44ECB906046}" type="presParOf" srcId="{67AF1C3D-E2BD-4E12-B17D-C8E93C962C0D}" destId="{17869BAB-CA57-46D9-8197-0BE901E7A2F5}" srcOrd="1" destOrd="0" presId="urn:microsoft.com/office/officeart/2005/8/layout/hList1"/>
    <dgm:cxn modelId="{678C5ECC-CF78-4724-B213-0514A08F36CA}" type="presParOf" srcId="{67AF1C3D-E2BD-4E12-B17D-C8E93C962C0D}" destId="{D8D46C25-5424-4286-9AFE-1A535A7BF5E8}" srcOrd="2" destOrd="0" presId="urn:microsoft.com/office/officeart/2005/8/layout/hList1"/>
    <dgm:cxn modelId="{525E4077-BCAE-4981-8ADF-98AE4DBD2883}" type="presParOf" srcId="{D8D46C25-5424-4286-9AFE-1A535A7BF5E8}" destId="{63850B9B-350C-42DA-850A-BEB7E5DE7AD5}" srcOrd="0" destOrd="0" presId="urn:microsoft.com/office/officeart/2005/8/layout/hList1"/>
    <dgm:cxn modelId="{7398DA02-6A8F-4DE4-9B8B-15F5B7D3FE11}" type="presParOf" srcId="{D8D46C25-5424-4286-9AFE-1A535A7BF5E8}" destId="{29C203AD-C7D6-4B28-9AA3-C09955A54D1C}" srcOrd="1" destOrd="0" presId="urn:microsoft.com/office/officeart/2005/8/layout/hList1"/>
    <dgm:cxn modelId="{E490CAFF-44C3-4426-AF47-4F88D0D5F715}" type="presParOf" srcId="{67AF1C3D-E2BD-4E12-B17D-C8E93C962C0D}" destId="{106089F0-43C5-4C20-8302-D5BF70A9BD62}" srcOrd="3" destOrd="0" presId="urn:microsoft.com/office/officeart/2005/8/layout/hList1"/>
    <dgm:cxn modelId="{4940AF3D-289F-40C2-8A6E-BB102347CDFF}" type="presParOf" srcId="{67AF1C3D-E2BD-4E12-B17D-C8E93C962C0D}" destId="{CB543828-7071-4CB1-B273-23640B498436}" srcOrd="4" destOrd="0" presId="urn:microsoft.com/office/officeart/2005/8/layout/hList1"/>
    <dgm:cxn modelId="{AC0541FE-6397-4FC7-ADB5-3E2097BAF8B2}" type="presParOf" srcId="{CB543828-7071-4CB1-B273-23640B498436}" destId="{4762B15E-FBB2-423A-B61D-A096AF2749C6}" srcOrd="0" destOrd="0" presId="urn:microsoft.com/office/officeart/2005/8/layout/hList1"/>
    <dgm:cxn modelId="{2A5E709F-B391-4C63-97C1-8F67CDC0FF26}" type="presParOf" srcId="{CB543828-7071-4CB1-B273-23640B498436}" destId="{8604EC31-7A00-4EA6-B185-F838E6C9C25D}" srcOrd="1" destOrd="0" presId="urn:microsoft.com/office/officeart/2005/8/layout/hList1"/>
    <dgm:cxn modelId="{0884B4A2-ED3D-4CF9-AD36-E1327BDCBBF4}" type="presParOf" srcId="{67AF1C3D-E2BD-4E12-B17D-C8E93C962C0D}" destId="{297402A1-F72F-4835-85F7-1A723B95CDB7}" srcOrd="5" destOrd="0" presId="urn:microsoft.com/office/officeart/2005/8/layout/hList1"/>
    <dgm:cxn modelId="{887B74B5-CDC3-400E-8B80-8D835FA894A2}" type="presParOf" srcId="{67AF1C3D-E2BD-4E12-B17D-C8E93C962C0D}" destId="{4A266016-A17A-4AFF-811F-98C2C0B18DE7}" srcOrd="6" destOrd="0" presId="urn:microsoft.com/office/officeart/2005/8/layout/hList1"/>
    <dgm:cxn modelId="{ED51AF16-6ECA-49AF-8E71-430D70203C7B}" type="presParOf" srcId="{4A266016-A17A-4AFF-811F-98C2C0B18DE7}" destId="{1B81AAB1-ED90-4744-88FE-5442030AD618}" srcOrd="0" destOrd="0" presId="urn:microsoft.com/office/officeart/2005/8/layout/hList1"/>
    <dgm:cxn modelId="{588B6489-5A60-45D4-A213-A8B27E96CCBA}" type="presParOf" srcId="{4A266016-A17A-4AFF-811F-98C2C0B18DE7}" destId="{D93F16D4-11DD-4EDF-BEFD-7FCEEBB6DC83}" srcOrd="1" destOrd="0" presId="urn:microsoft.com/office/officeart/2005/8/layout/hList1"/>
    <dgm:cxn modelId="{F761C00E-EBF7-4C68-B2CF-EDF150C767A6}" type="presParOf" srcId="{67AF1C3D-E2BD-4E12-B17D-C8E93C962C0D}" destId="{7547C71C-45B9-4F3F-88F1-681A74529D89}" srcOrd="7" destOrd="0" presId="urn:microsoft.com/office/officeart/2005/8/layout/hList1"/>
    <dgm:cxn modelId="{5C77D2F0-7206-4FA3-8D2B-14DB8F8B059B}" type="presParOf" srcId="{67AF1C3D-E2BD-4E12-B17D-C8E93C962C0D}" destId="{E3832EA3-4836-4C03-8B53-59E216DB7EE1}" srcOrd="8" destOrd="0" presId="urn:microsoft.com/office/officeart/2005/8/layout/hList1"/>
    <dgm:cxn modelId="{5044B71B-6CF7-4AD1-9E28-B6F9893C946C}" type="presParOf" srcId="{E3832EA3-4836-4C03-8B53-59E216DB7EE1}" destId="{8A4F36A7-8859-447A-93BF-764F36CD6AD4}" srcOrd="0" destOrd="0" presId="urn:microsoft.com/office/officeart/2005/8/layout/hList1"/>
    <dgm:cxn modelId="{4B81DC9A-D414-4E60-AD85-7C90956B2942}" type="presParOf" srcId="{E3832EA3-4836-4C03-8B53-59E216DB7EE1}" destId="{5AFC3BB4-F177-4DDB-BA12-21005F26C4F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2837D5-90E4-430C-900C-5B8309C9174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4623DC8-0794-4824-9DE2-ABF146789641}">
      <dgm:prSet phldrT="[Text]"/>
      <dgm:spPr>
        <a:solidFill>
          <a:srgbClr val="033B57"/>
        </a:solidFill>
      </dgm:spPr>
      <dgm:t>
        <a:bodyPr/>
        <a:lstStyle/>
        <a:p>
          <a:r>
            <a:rPr lang="en-US" dirty="0">
              <a:solidFill>
                <a:srgbClr val="FFFFFF"/>
              </a:solidFill>
            </a:rPr>
            <a:t>Social Work</a:t>
          </a:r>
        </a:p>
      </dgm:t>
    </dgm:pt>
    <dgm:pt modelId="{0467B969-DC12-495E-970B-6B3F8491CD21}" type="parTrans" cxnId="{1C4C6D9A-8D67-45BB-BD74-F7E7F0990E0F}">
      <dgm:prSet/>
      <dgm:spPr/>
      <dgm:t>
        <a:bodyPr/>
        <a:lstStyle/>
        <a:p>
          <a:endParaRPr lang="en-US">
            <a:solidFill>
              <a:srgbClr val="FFFFFF"/>
            </a:solidFill>
          </a:endParaRPr>
        </a:p>
      </dgm:t>
    </dgm:pt>
    <dgm:pt modelId="{7F7219AD-73FE-47A9-90C9-0869470CC19E}" type="sibTrans" cxnId="{1C4C6D9A-8D67-45BB-BD74-F7E7F0990E0F}">
      <dgm:prSet/>
      <dgm:spPr/>
      <dgm:t>
        <a:bodyPr/>
        <a:lstStyle/>
        <a:p>
          <a:endParaRPr lang="en-US">
            <a:solidFill>
              <a:srgbClr val="FFFFFF"/>
            </a:solidFill>
          </a:endParaRPr>
        </a:p>
      </dgm:t>
    </dgm:pt>
    <dgm:pt modelId="{1C617B9B-B469-44F0-8B23-51C1BB26883F}">
      <dgm:prSet phldrT="[Text]"/>
      <dgm:spPr>
        <a:solidFill>
          <a:srgbClr val="033B57"/>
        </a:solidFill>
      </dgm:spPr>
      <dgm:t>
        <a:bodyPr/>
        <a:lstStyle/>
        <a:p>
          <a:r>
            <a:rPr lang="en-US" dirty="0">
              <a:solidFill>
                <a:srgbClr val="FFFFFF"/>
              </a:solidFill>
            </a:rPr>
            <a:t>Nurse</a:t>
          </a:r>
        </a:p>
      </dgm:t>
    </dgm:pt>
    <dgm:pt modelId="{297EA7F5-E479-469F-A835-EC872D672F56}" type="parTrans" cxnId="{F53F4200-438D-4C31-8C25-385CE07A587D}">
      <dgm:prSet/>
      <dgm:spPr/>
      <dgm:t>
        <a:bodyPr/>
        <a:lstStyle/>
        <a:p>
          <a:endParaRPr lang="en-US">
            <a:solidFill>
              <a:srgbClr val="FFFFFF"/>
            </a:solidFill>
          </a:endParaRPr>
        </a:p>
      </dgm:t>
    </dgm:pt>
    <dgm:pt modelId="{E554CBA9-AF4B-47A9-BB0F-70B9F84BA65D}" type="sibTrans" cxnId="{F53F4200-438D-4C31-8C25-385CE07A587D}">
      <dgm:prSet/>
      <dgm:spPr/>
      <dgm:t>
        <a:bodyPr/>
        <a:lstStyle/>
        <a:p>
          <a:endParaRPr lang="en-US">
            <a:solidFill>
              <a:srgbClr val="FFFFFF"/>
            </a:solidFill>
          </a:endParaRPr>
        </a:p>
      </dgm:t>
    </dgm:pt>
    <dgm:pt modelId="{6E29ADB3-D318-4BA4-88D9-D67FEE96DE7F}">
      <dgm:prSet phldrT="[Text]"/>
      <dgm:spPr>
        <a:solidFill>
          <a:srgbClr val="033B57"/>
        </a:solidFill>
      </dgm:spPr>
      <dgm:t>
        <a:bodyPr/>
        <a:lstStyle/>
        <a:p>
          <a:r>
            <a:rPr lang="en-US" dirty="0">
              <a:solidFill>
                <a:srgbClr val="FFFFFF"/>
              </a:solidFill>
            </a:rPr>
            <a:t>Non-Clinically Licensed</a:t>
          </a:r>
        </a:p>
      </dgm:t>
    </dgm:pt>
    <dgm:pt modelId="{EC536522-AF6A-4EE0-AE9B-A278CB8C0845}" type="parTrans" cxnId="{30E91851-4A89-41EC-B980-CA20DA248E50}">
      <dgm:prSet/>
      <dgm:spPr/>
      <dgm:t>
        <a:bodyPr/>
        <a:lstStyle/>
        <a:p>
          <a:endParaRPr lang="en-US">
            <a:solidFill>
              <a:srgbClr val="FFFFFF"/>
            </a:solidFill>
          </a:endParaRPr>
        </a:p>
      </dgm:t>
    </dgm:pt>
    <dgm:pt modelId="{C1BC1368-FB8A-4D45-A084-ECF47FCB4492}" type="sibTrans" cxnId="{30E91851-4A89-41EC-B980-CA20DA248E50}">
      <dgm:prSet/>
      <dgm:spPr/>
      <dgm:t>
        <a:bodyPr/>
        <a:lstStyle/>
        <a:p>
          <a:endParaRPr lang="en-US">
            <a:solidFill>
              <a:srgbClr val="FFFFFF"/>
            </a:solidFill>
          </a:endParaRPr>
        </a:p>
      </dgm:t>
    </dgm:pt>
    <dgm:pt modelId="{A72899BE-58CB-4AB5-A3E4-D859E199D2DB}">
      <dgm:prSet phldrT="[Text]"/>
      <dgm:spPr>
        <a:solidFill>
          <a:srgbClr val="033B57"/>
        </a:solidFill>
      </dgm:spPr>
      <dgm:t>
        <a:bodyPr/>
        <a:lstStyle/>
        <a:p>
          <a:r>
            <a:rPr lang="en-US" dirty="0">
              <a:solidFill>
                <a:srgbClr val="FFFFFF"/>
              </a:solidFill>
            </a:rPr>
            <a:t>Volunteer</a:t>
          </a:r>
        </a:p>
      </dgm:t>
    </dgm:pt>
    <dgm:pt modelId="{25A0C1E8-BECB-48EC-8E72-A52A34787050}" type="parTrans" cxnId="{5C7FE447-3794-4A61-B725-E32755F744A6}">
      <dgm:prSet/>
      <dgm:spPr/>
      <dgm:t>
        <a:bodyPr/>
        <a:lstStyle/>
        <a:p>
          <a:endParaRPr lang="en-US">
            <a:solidFill>
              <a:srgbClr val="FFFFFF"/>
            </a:solidFill>
          </a:endParaRPr>
        </a:p>
      </dgm:t>
    </dgm:pt>
    <dgm:pt modelId="{407A0F01-7D88-4CAB-B425-55A10608C397}" type="sibTrans" cxnId="{5C7FE447-3794-4A61-B725-E32755F744A6}">
      <dgm:prSet/>
      <dgm:spPr/>
      <dgm:t>
        <a:bodyPr/>
        <a:lstStyle/>
        <a:p>
          <a:endParaRPr lang="en-US">
            <a:solidFill>
              <a:srgbClr val="FFFFFF"/>
            </a:solidFill>
          </a:endParaRPr>
        </a:p>
      </dgm:t>
    </dgm:pt>
    <dgm:pt modelId="{8EEDFD09-559A-4B5F-BBA4-F00997E0E693}" type="pres">
      <dgm:prSet presAssocID="{DF2837D5-90E4-430C-900C-5B8309C9174F}" presName="diagram" presStyleCnt="0">
        <dgm:presLayoutVars>
          <dgm:dir/>
          <dgm:resizeHandles val="exact"/>
        </dgm:presLayoutVars>
      </dgm:prSet>
      <dgm:spPr/>
    </dgm:pt>
    <dgm:pt modelId="{176C76A1-5B21-4E2B-B561-038ADEFCED96}" type="pres">
      <dgm:prSet presAssocID="{F4623DC8-0794-4824-9DE2-ABF146789641}" presName="node" presStyleLbl="node1" presStyleIdx="0" presStyleCnt="4">
        <dgm:presLayoutVars>
          <dgm:bulletEnabled val="1"/>
        </dgm:presLayoutVars>
      </dgm:prSet>
      <dgm:spPr/>
    </dgm:pt>
    <dgm:pt modelId="{3EC1A919-5549-4C74-B1F7-D7658C85E0AC}" type="pres">
      <dgm:prSet presAssocID="{7F7219AD-73FE-47A9-90C9-0869470CC19E}" presName="sibTrans" presStyleCnt="0"/>
      <dgm:spPr/>
    </dgm:pt>
    <dgm:pt modelId="{B18B620B-B162-4A39-87C9-3563BADDBAF1}" type="pres">
      <dgm:prSet presAssocID="{1C617B9B-B469-44F0-8B23-51C1BB26883F}" presName="node" presStyleLbl="node1" presStyleIdx="1" presStyleCnt="4">
        <dgm:presLayoutVars>
          <dgm:bulletEnabled val="1"/>
        </dgm:presLayoutVars>
      </dgm:prSet>
      <dgm:spPr/>
    </dgm:pt>
    <dgm:pt modelId="{D72999B9-5A65-4ABB-976A-EF49ADFB2BFE}" type="pres">
      <dgm:prSet presAssocID="{E554CBA9-AF4B-47A9-BB0F-70B9F84BA65D}" presName="sibTrans" presStyleCnt="0"/>
      <dgm:spPr/>
    </dgm:pt>
    <dgm:pt modelId="{1D652863-9AD3-4F5F-BE4A-3CC9D93E9744}" type="pres">
      <dgm:prSet presAssocID="{6E29ADB3-D318-4BA4-88D9-D67FEE96DE7F}" presName="node" presStyleLbl="node1" presStyleIdx="2" presStyleCnt="4">
        <dgm:presLayoutVars>
          <dgm:bulletEnabled val="1"/>
        </dgm:presLayoutVars>
      </dgm:prSet>
      <dgm:spPr/>
    </dgm:pt>
    <dgm:pt modelId="{9F22660E-8DDC-472F-9801-7346660CB406}" type="pres">
      <dgm:prSet presAssocID="{C1BC1368-FB8A-4D45-A084-ECF47FCB4492}" presName="sibTrans" presStyleCnt="0"/>
      <dgm:spPr/>
    </dgm:pt>
    <dgm:pt modelId="{05FBB8A0-BCF0-45AC-A96D-65B8E4052F8B}" type="pres">
      <dgm:prSet presAssocID="{A72899BE-58CB-4AB5-A3E4-D859E199D2DB}" presName="node" presStyleLbl="node1" presStyleIdx="3" presStyleCnt="4">
        <dgm:presLayoutVars>
          <dgm:bulletEnabled val="1"/>
        </dgm:presLayoutVars>
      </dgm:prSet>
      <dgm:spPr/>
    </dgm:pt>
  </dgm:ptLst>
  <dgm:cxnLst>
    <dgm:cxn modelId="{F53F4200-438D-4C31-8C25-385CE07A587D}" srcId="{DF2837D5-90E4-430C-900C-5B8309C9174F}" destId="{1C617B9B-B469-44F0-8B23-51C1BB26883F}" srcOrd="1" destOrd="0" parTransId="{297EA7F5-E479-469F-A835-EC872D672F56}" sibTransId="{E554CBA9-AF4B-47A9-BB0F-70B9F84BA65D}"/>
    <dgm:cxn modelId="{1882205B-E4F3-40B1-9338-ECA76558B7CA}" type="presOf" srcId="{1C617B9B-B469-44F0-8B23-51C1BB26883F}" destId="{B18B620B-B162-4A39-87C9-3563BADDBAF1}" srcOrd="0" destOrd="0" presId="urn:microsoft.com/office/officeart/2005/8/layout/default"/>
    <dgm:cxn modelId="{6327F664-4D6F-4DF6-AF73-9BBA10CDACAC}" type="presOf" srcId="{6E29ADB3-D318-4BA4-88D9-D67FEE96DE7F}" destId="{1D652863-9AD3-4F5F-BE4A-3CC9D93E9744}" srcOrd="0" destOrd="0" presId="urn:microsoft.com/office/officeart/2005/8/layout/default"/>
    <dgm:cxn modelId="{5C7FE447-3794-4A61-B725-E32755F744A6}" srcId="{DF2837D5-90E4-430C-900C-5B8309C9174F}" destId="{A72899BE-58CB-4AB5-A3E4-D859E199D2DB}" srcOrd="3" destOrd="0" parTransId="{25A0C1E8-BECB-48EC-8E72-A52A34787050}" sibTransId="{407A0F01-7D88-4CAB-B425-55A10608C397}"/>
    <dgm:cxn modelId="{30E91851-4A89-41EC-B980-CA20DA248E50}" srcId="{DF2837D5-90E4-430C-900C-5B8309C9174F}" destId="{6E29ADB3-D318-4BA4-88D9-D67FEE96DE7F}" srcOrd="2" destOrd="0" parTransId="{EC536522-AF6A-4EE0-AE9B-A278CB8C0845}" sibTransId="{C1BC1368-FB8A-4D45-A084-ECF47FCB4492}"/>
    <dgm:cxn modelId="{3AC7DB56-B11F-46C9-90D8-9C9B4A4A414E}" type="presOf" srcId="{A72899BE-58CB-4AB5-A3E4-D859E199D2DB}" destId="{05FBB8A0-BCF0-45AC-A96D-65B8E4052F8B}" srcOrd="0" destOrd="0" presId="urn:microsoft.com/office/officeart/2005/8/layout/default"/>
    <dgm:cxn modelId="{1C4C6D9A-8D67-45BB-BD74-F7E7F0990E0F}" srcId="{DF2837D5-90E4-430C-900C-5B8309C9174F}" destId="{F4623DC8-0794-4824-9DE2-ABF146789641}" srcOrd="0" destOrd="0" parTransId="{0467B969-DC12-495E-970B-6B3F8491CD21}" sibTransId="{7F7219AD-73FE-47A9-90C9-0869470CC19E}"/>
    <dgm:cxn modelId="{EC4A52CE-CB21-4463-A1FA-16FFB553FBB9}" type="presOf" srcId="{F4623DC8-0794-4824-9DE2-ABF146789641}" destId="{176C76A1-5B21-4E2B-B561-038ADEFCED96}" srcOrd="0" destOrd="0" presId="urn:microsoft.com/office/officeart/2005/8/layout/default"/>
    <dgm:cxn modelId="{415B0AD6-CB0C-4B0F-B5A7-87C775C2A587}" type="presOf" srcId="{DF2837D5-90E4-430C-900C-5B8309C9174F}" destId="{8EEDFD09-559A-4B5F-BBA4-F00997E0E693}" srcOrd="0" destOrd="0" presId="urn:microsoft.com/office/officeart/2005/8/layout/default"/>
    <dgm:cxn modelId="{FC3860D5-7F89-4325-BDFE-DC5B618C46CE}" type="presParOf" srcId="{8EEDFD09-559A-4B5F-BBA4-F00997E0E693}" destId="{176C76A1-5B21-4E2B-B561-038ADEFCED96}" srcOrd="0" destOrd="0" presId="urn:microsoft.com/office/officeart/2005/8/layout/default"/>
    <dgm:cxn modelId="{185F5211-FFE5-4E38-B6AB-FF5265AD2422}" type="presParOf" srcId="{8EEDFD09-559A-4B5F-BBA4-F00997E0E693}" destId="{3EC1A919-5549-4C74-B1F7-D7658C85E0AC}" srcOrd="1" destOrd="0" presId="urn:microsoft.com/office/officeart/2005/8/layout/default"/>
    <dgm:cxn modelId="{EAED70A0-31E8-4FCA-997B-844F5E8502BE}" type="presParOf" srcId="{8EEDFD09-559A-4B5F-BBA4-F00997E0E693}" destId="{B18B620B-B162-4A39-87C9-3563BADDBAF1}" srcOrd="2" destOrd="0" presId="urn:microsoft.com/office/officeart/2005/8/layout/default"/>
    <dgm:cxn modelId="{892DFE5B-6A52-4719-9BA1-B298D8CA1EE8}" type="presParOf" srcId="{8EEDFD09-559A-4B5F-BBA4-F00997E0E693}" destId="{D72999B9-5A65-4ABB-976A-EF49ADFB2BFE}" srcOrd="3" destOrd="0" presId="urn:microsoft.com/office/officeart/2005/8/layout/default"/>
    <dgm:cxn modelId="{F87FA01C-BD18-4100-B7AF-AD3335878DF5}" type="presParOf" srcId="{8EEDFD09-559A-4B5F-BBA4-F00997E0E693}" destId="{1D652863-9AD3-4F5F-BE4A-3CC9D93E9744}" srcOrd="4" destOrd="0" presId="urn:microsoft.com/office/officeart/2005/8/layout/default"/>
    <dgm:cxn modelId="{9B952CB8-D629-4940-8D38-149D295991FD}" type="presParOf" srcId="{8EEDFD09-559A-4B5F-BBA4-F00997E0E693}" destId="{9F22660E-8DDC-472F-9801-7346660CB406}" srcOrd="5" destOrd="0" presId="urn:microsoft.com/office/officeart/2005/8/layout/default"/>
    <dgm:cxn modelId="{290FA0A0-D908-49F0-9625-4D1E5747C733}" type="presParOf" srcId="{8EEDFD09-559A-4B5F-BBA4-F00997E0E693}" destId="{05FBB8A0-BCF0-45AC-A96D-65B8E4052F8B}"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CE52DF2-B814-4A32-8EF9-4C6B27F25162}" type="doc">
      <dgm:prSet loTypeId="urn:microsoft.com/office/officeart/2005/8/layout/chevron1" loCatId="process" qsTypeId="urn:microsoft.com/office/officeart/2005/8/quickstyle/simple1" qsCatId="simple" csTypeId="urn:microsoft.com/office/officeart/2005/8/colors/accent1_2" csCatId="accent1" phldr="1"/>
      <dgm:spPr/>
    </dgm:pt>
    <dgm:pt modelId="{0C08983A-5605-4A63-94BE-A7395EE65697}">
      <dgm:prSet phldrT="[Text]"/>
      <dgm:spPr>
        <a:solidFill>
          <a:srgbClr val="033B57"/>
        </a:solidFill>
      </dgm:spPr>
      <dgm:t>
        <a:bodyPr/>
        <a:lstStyle/>
        <a:p>
          <a:r>
            <a:rPr lang="en-US" dirty="0"/>
            <a:t>Identify roles &amp; responsibilities</a:t>
          </a:r>
        </a:p>
      </dgm:t>
    </dgm:pt>
    <dgm:pt modelId="{8646FC8F-E3F9-4E5A-B794-D386AD6C47F9}" type="parTrans" cxnId="{44CAAC62-D92A-46D5-BF36-6CA9EEA48414}">
      <dgm:prSet/>
      <dgm:spPr/>
      <dgm:t>
        <a:bodyPr/>
        <a:lstStyle/>
        <a:p>
          <a:endParaRPr lang="en-US"/>
        </a:p>
      </dgm:t>
    </dgm:pt>
    <dgm:pt modelId="{B9CC8D3A-F195-4D48-9821-487F518B96A6}" type="sibTrans" cxnId="{44CAAC62-D92A-46D5-BF36-6CA9EEA48414}">
      <dgm:prSet/>
      <dgm:spPr/>
      <dgm:t>
        <a:bodyPr/>
        <a:lstStyle/>
        <a:p>
          <a:endParaRPr lang="en-US"/>
        </a:p>
      </dgm:t>
    </dgm:pt>
    <dgm:pt modelId="{D76AA33B-324F-4C59-858E-7101433F8AAD}">
      <dgm:prSet phldrT="[Text]"/>
      <dgm:spPr>
        <a:solidFill>
          <a:srgbClr val="033B57"/>
        </a:solidFill>
      </dgm:spPr>
      <dgm:t>
        <a:bodyPr/>
        <a:lstStyle/>
        <a:p>
          <a:r>
            <a:rPr lang="en-US" dirty="0"/>
            <a:t>Write competencies</a:t>
          </a:r>
        </a:p>
      </dgm:t>
    </dgm:pt>
    <dgm:pt modelId="{C775B73C-26C9-42ED-A0CE-DA2495221BF8}" type="parTrans" cxnId="{0F01E3EC-4899-4683-81B4-5CC579F93F65}">
      <dgm:prSet/>
      <dgm:spPr/>
      <dgm:t>
        <a:bodyPr/>
        <a:lstStyle/>
        <a:p>
          <a:endParaRPr lang="en-US"/>
        </a:p>
      </dgm:t>
    </dgm:pt>
    <dgm:pt modelId="{7E6C31B0-418D-4401-BAE1-CDDBB1FC5994}" type="sibTrans" cxnId="{0F01E3EC-4899-4683-81B4-5CC579F93F65}">
      <dgm:prSet/>
      <dgm:spPr/>
      <dgm:t>
        <a:bodyPr/>
        <a:lstStyle/>
        <a:p>
          <a:endParaRPr lang="en-US"/>
        </a:p>
      </dgm:t>
    </dgm:pt>
    <dgm:pt modelId="{0007E32E-0FE1-4EC8-87F3-DB92B17C0739}">
      <dgm:prSet phldrT="[Text]"/>
      <dgm:spPr>
        <a:solidFill>
          <a:srgbClr val="033B57"/>
        </a:solidFill>
      </dgm:spPr>
      <dgm:t>
        <a:bodyPr/>
        <a:lstStyle/>
        <a:p>
          <a:r>
            <a:rPr lang="en-US" dirty="0"/>
            <a:t>Create training</a:t>
          </a:r>
        </a:p>
      </dgm:t>
    </dgm:pt>
    <dgm:pt modelId="{89F25D67-7D50-4D3D-9B91-B8284666FBD3}" type="parTrans" cxnId="{5CC46F0B-C3C8-4B25-BDB5-43F4527582F3}">
      <dgm:prSet/>
      <dgm:spPr/>
      <dgm:t>
        <a:bodyPr/>
        <a:lstStyle/>
        <a:p>
          <a:endParaRPr lang="en-US"/>
        </a:p>
      </dgm:t>
    </dgm:pt>
    <dgm:pt modelId="{C65AC940-9DA7-4CB4-84C8-3490F19F08F7}" type="sibTrans" cxnId="{5CC46F0B-C3C8-4B25-BDB5-43F4527582F3}">
      <dgm:prSet/>
      <dgm:spPr/>
      <dgm:t>
        <a:bodyPr/>
        <a:lstStyle/>
        <a:p>
          <a:endParaRPr lang="en-US"/>
        </a:p>
      </dgm:t>
    </dgm:pt>
    <dgm:pt modelId="{1F66D301-076F-45FE-9445-89E1AB82346B}" type="pres">
      <dgm:prSet presAssocID="{ECE52DF2-B814-4A32-8EF9-4C6B27F25162}" presName="Name0" presStyleCnt="0">
        <dgm:presLayoutVars>
          <dgm:dir/>
          <dgm:animLvl val="lvl"/>
          <dgm:resizeHandles val="exact"/>
        </dgm:presLayoutVars>
      </dgm:prSet>
      <dgm:spPr/>
    </dgm:pt>
    <dgm:pt modelId="{BDC983C3-C5D4-4003-9835-D11498EFFA17}" type="pres">
      <dgm:prSet presAssocID="{0C08983A-5605-4A63-94BE-A7395EE65697}" presName="parTxOnly" presStyleLbl="node1" presStyleIdx="0" presStyleCnt="3">
        <dgm:presLayoutVars>
          <dgm:chMax val="0"/>
          <dgm:chPref val="0"/>
          <dgm:bulletEnabled val="1"/>
        </dgm:presLayoutVars>
      </dgm:prSet>
      <dgm:spPr/>
    </dgm:pt>
    <dgm:pt modelId="{144172BB-0A3F-4189-941B-B533FAA590FC}" type="pres">
      <dgm:prSet presAssocID="{B9CC8D3A-F195-4D48-9821-487F518B96A6}" presName="parTxOnlySpace" presStyleCnt="0"/>
      <dgm:spPr/>
    </dgm:pt>
    <dgm:pt modelId="{56343495-433D-4D02-9E3F-9B769BA98443}" type="pres">
      <dgm:prSet presAssocID="{D76AA33B-324F-4C59-858E-7101433F8AAD}" presName="parTxOnly" presStyleLbl="node1" presStyleIdx="1" presStyleCnt="3">
        <dgm:presLayoutVars>
          <dgm:chMax val="0"/>
          <dgm:chPref val="0"/>
          <dgm:bulletEnabled val="1"/>
        </dgm:presLayoutVars>
      </dgm:prSet>
      <dgm:spPr/>
    </dgm:pt>
    <dgm:pt modelId="{3F43ECAC-7B44-4712-8658-D8EA93EAD9BB}" type="pres">
      <dgm:prSet presAssocID="{7E6C31B0-418D-4401-BAE1-CDDBB1FC5994}" presName="parTxOnlySpace" presStyleCnt="0"/>
      <dgm:spPr/>
    </dgm:pt>
    <dgm:pt modelId="{CAD3AEA5-7275-4AEF-B688-BE07FB849FEE}" type="pres">
      <dgm:prSet presAssocID="{0007E32E-0FE1-4EC8-87F3-DB92B17C0739}" presName="parTxOnly" presStyleLbl="node1" presStyleIdx="2" presStyleCnt="3">
        <dgm:presLayoutVars>
          <dgm:chMax val="0"/>
          <dgm:chPref val="0"/>
          <dgm:bulletEnabled val="1"/>
        </dgm:presLayoutVars>
      </dgm:prSet>
      <dgm:spPr/>
    </dgm:pt>
  </dgm:ptLst>
  <dgm:cxnLst>
    <dgm:cxn modelId="{5CC46F0B-C3C8-4B25-BDB5-43F4527582F3}" srcId="{ECE52DF2-B814-4A32-8EF9-4C6B27F25162}" destId="{0007E32E-0FE1-4EC8-87F3-DB92B17C0739}" srcOrd="2" destOrd="0" parTransId="{89F25D67-7D50-4D3D-9B91-B8284666FBD3}" sibTransId="{C65AC940-9DA7-4CB4-84C8-3490F19F08F7}"/>
    <dgm:cxn modelId="{DA03C40D-AD97-4AD6-80BA-F6658C8EBDFE}" type="presOf" srcId="{D76AA33B-324F-4C59-858E-7101433F8AAD}" destId="{56343495-433D-4D02-9E3F-9B769BA98443}" srcOrd="0" destOrd="0" presId="urn:microsoft.com/office/officeart/2005/8/layout/chevron1"/>
    <dgm:cxn modelId="{44CAAC62-D92A-46D5-BF36-6CA9EEA48414}" srcId="{ECE52DF2-B814-4A32-8EF9-4C6B27F25162}" destId="{0C08983A-5605-4A63-94BE-A7395EE65697}" srcOrd="0" destOrd="0" parTransId="{8646FC8F-E3F9-4E5A-B794-D386AD6C47F9}" sibTransId="{B9CC8D3A-F195-4D48-9821-487F518B96A6}"/>
    <dgm:cxn modelId="{515B6050-7982-49BC-8F9E-0FFA8663B7FB}" type="presOf" srcId="{ECE52DF2-B814-4A32-8EF9-4C6B27F25162}" destId="{1F66D301-076F-45FE-9445-89E1AB82346B}" srcOrd="0" destOrd="0" presId="urn:microsoft.com/office/officeart/2005/8/layout/chevron1"/>
    <dgm:cxn modelId="{3A6B6454-CCF6-4751-954C-BA506E44C231}" type="presOf" srcId="{0007E32E-0FE1-4EC8-87F3-DB92B17C0739}" destId="{CAD3AEA5-7275-4AEF-B688-BE07FB849FEE}" srcOrd="0" destOrd="0" presId="urn:microsoft.com/office/officeart/2005/8/layout/chevron1"/>
    <dgm:cxn modelId="{398BC8BC-5D16-4F4C-A342-3D65EDE7981B}" type="presOf" srcId="{0C08983A-5605-4A63-94BE-A7395EE65697}" destId="{BDC983C3-C5D4-4003-9835-D11498EFFA17}" srcOrd="0" destOrd="0" presId="urn:microsoft.com/office/officeart/2005/8/layout/chevron1"/>
    <dgm:cxn modelId="{0F01E3EC-4899-4683-81B4-5CC579F93F65}" srcId="{ECE52DF2-B814-4A32-8EF9-4C6B27F25162}" destId="{D76AA33B-324F-4C59-858E-7101433F8AAD}" srcOrd="1" destOrd="0" parTransId="{C775B73C-26C9-42ED-A0CE-DA2495221BF8}" sibTransId="{7E6C31B0-418D-4401-BAE1-CDDBB1FC5994}"/>
    <dgm:cxn modelId="{4F08591B-154E-40FE-AEEE-1BF3573A92D5}" type="presParOf" srcId="{1F66D301-076F-45FE-9445-89E1AB82346B}" destId="{BDC983C3-C5D4-4003-9835-D11498EFFA17}" srcOrd="0" destOrd="0" presId="urn:microsoft.com/office/officeart/2005/8/layout/chevron1"/>
    <dgm:cxn modelId="{D2B17CB0-FB74-4FDA-9A6A-CBE20AFEDD52}" type="presParOf" srcId="{1F66D301-076F-45FE-9445-89E1AB82346B}" destId="{144172BB-0A3F-4189-941B-B533FAA590FC}" srcOrd="1" destOrd="0" presId="urn:microsoft.com/office/officeart/2005/8/layout/chevron1"/>
    <dgm:cxn modelId="{4B48A7B6-2577-4100-8F4E-397C03958765}" type="presParOf" srcId="{1F66D301-076F-45FE-9445-89E1AB82346B}" destId="{56343495-433D-4D02-9E3F-9B769BA98443}" srcOrd="2" destOrd="0" presId="urn:microsoft.com/office/officeart/2005/8/layout/chevron1"/>
    <dgm:cxn modelId="{01F083B0-DCF2-4089-BCCE-543A9D0A01FF}" type="presParOf" srcId="{1F66D301-076F-45FE-9445-89E1AB82346B}" destId="{3F43ECAC-7B44-4712-8658-D8EA93EAD9BB}" srcOrd="3" destOrd="0" presId="urn:microsoft.com/office/officeart/2005/8/layout/chevron1"/>
    <dgm:cxn modelId="{BDF9C574-B519-40E3-B43F-6C161E7D7BEA}" type="presParOf" srcId="{1F66D301-076F-45FE-9445-89E1AB82346B}" destId="{CAD3AEA5-7275-4AEF-B688-BE07FB849FEE}"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50F056-A27B-4DD5-8E35-9F8AACA1127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1127480-BB8C-4EA6-BBEF-3A319EC6E998}">
      <dgm:prSet phldrT="[Text]"/>
      <dgm:spPr>
        <a:solidFill>
          <a:srgbClr val="033B57"/>
        </a:solidFill>
        <a:ln>
          <a:solidFill>
            <a:srgbClr val="033B57"/>
          </a:solidFill>
        </a:ln>
      </dgm:spPr>
      <dgm:t>
        <a:bodyPr/>
        <a:lstStyle/>
        <a:p>
          <a:r>
            <a:rPr lang="en-US" altLang="en-US" dirty="0">
              <a:solidFill>
                <a:srgbClr val="FFFFFF"/>
              </a:solidFill>
            </a:rPr>
            <a:t>Academy of Oncology Nurse &amp; Patient Navigators</a:t>
          </a:r>
          <a:endParaRPr lang="en-US" dirty="0">
            <a:solidFill>
              <a:srgbClr val="FFFFFF"/>
            </a:solidFill>
          </a:endParaRPr>
        </a:p>
      </dgm:t>
    </dgm:pt>
    <dgm:pt modelId="{85B1A119-0881-44FE-B59E-083C7908654E}" type="parTrans" cxnId="{9B177CC0-9861-4F80-A700-ACE157E8C894}">
      <dgm:prSet/>
      <dgm:spPr/>
      <dgm:t>
        <a:bodyPr/>
        <a:lstStyle/>
        <a:p>
          <a:endParaRPr lang="en-US"/>
        </a:p>
      </dgm:t>
    </dgm:pt>
    <dgm:pt modelId="{23F1D7F0-B4E4-4F9F-945A-1B893E5E100E}" type="sibTrans" cxnId="{9B177CC0-9861-4F80-A700-ACE157E8C894}">
      <dgm:prSet/>
      <dgm:spPr/>
      <dgm:t>
        <a:bodyPr/>
        <a:lstStyle/>
        <a:p>
          <a:endParaRPr lang="en-US"/>
        </a:p>
      </dgm:t>
    </dgm:pt>
    <dgm:pt modelId="{6DE91FFD-17C6-4882-86EF-7E4A119D3330}">
      <dgm:prSet/>
      <dgm:spPr>
        <a:solidFill>
          <a:srgbClr val="033B57"/>
        </a:solidFill>
        <a:ln>
          <a:solidFill>
            <a:srgbClr val="033B57"/>
          </a:solidFill>
        </a:ln>
      </dgm:spPr>
      <dgm:t>
        <a:bodyPr/>
        <a:lstStyle/>
        <a:p>
          <a:r>
            <a:rPr lang="en-US" altLang="en-US" dirty="0">
              <a:solidFill>
                <a:srgbClr val="FFFFFF"/>
              </a:solidFill>
            </a:rPr>
            <a:t>Oncology Nursing Society</a:t>
          </a:r>
        </a:p>
      </dgm:t>
    </dgm:pt>
    <dgm:pt modelId="{602043A0-2F9A-400E-A641-45927F00D17B}" type="parTrans" cxnId="{99822022-4DB7-4518-A6DE-2B124806AE47}">
      <dgm:prSet/>
      <dgm:spPr/>
      <dgm:t>
        <a:bodyPr/>
        <a:lstStyle/>
        <a:p>
          <a:endParaRPr lang="en-US"/>
        </a:p>
      </dgm:t>
    </dgm:pt>
    <dgm:pt modelId="{CE02283D-0CFC-4E59-A3B4-56D959623305}" type="sibTrans" cxnId="{99822022-4DB7-4518-A6DE-2B124806AE47}">
      <dgm:prSet/>
      <dgm:spPr/>
      <dgm:t>
        <a:bodyPr/>
        <a:lstStyle/>
        <a:p>
          <a:endParaRPr lang="en-US"/>
        </a:p>
      </dgm:t>
    </dgm:pt>
    <dgm:pt modelId="{2FF2BC55-6CD6-4129-A327-7070BD25EDE4}">
      <dgm:prSet/>
      <dgm:spPr>
        <a:solidFill>
          <a:srgbClr val="033B57"/>
        </a:solidFill>
        <a:ln>
          <a:solidFill>
            <a:srgbClr val="033B57"/>
          </a:solidFill>
        </a:ln>
      </dgm:spPr>
      <dgm:t>
        <a:bodyPr/>
        <a:lstStyle/>
        <a:p>
          <a:r>
            <a:rPr lang="en-US" altLang="en-US" dirty="0">
              <a:solidFill>
                <a:srgbClr val="FFFFFF"/>
              </a:solidFill>
            </a:rPr>
            <a:t>National Association of Social Workers</a:t>
          </a:r>
        </a:p>
      </dgm:t>
    </dgm:pt>
    <dgm:pt modelId="{3B193335-3DC6-4C0F-AE93-04F1AA8FD7A4}" type="parTrans" cxnId="{79A1DF76-756A-4227-9C2A-798F52764D36}">
      <dgm:prSet/>
      <dgm:spPr/>
      <dgm:t>
        <a:bodyPr/>
        <a:lstStyle/>
        <a:p>
          <a:endParaRPr lang="en-US"/>
        </a:p>
      </dgm:t>
    </dgm:pt>
    <dgm:pt modelId="{DB4C5CF6-D712-4CA1-A1F3-D2D814F2A367}" type="sibTrans" cxnId="{79A1DF76-756A-4227-9C2A-798F52764D36}">
      <dgm:prSet/>
      <dgm:spPr/>
      <dgm:t>
        <a:bodyPr/>
        <a:lstStyle/>
        <a:p>
          <a:endParaRPr lang="en-US"/>
        </a:p>
      </dgm:t>
    </dgm:pt>
    <dgm:pt modelId="{31C1C80D-757E-4AE5-82C1-D607940875C6}">
      <dgm:prSet/>
      <dgm:spPr>
        <a:solidFill>
          <a:srgbClr val="033B57"/>
        </a:solidFill>
        <a:ln>
          <a:solidFill>
            <a:srgbClr val="033B57"/>
          </a:solidFill>
        </a:ln>
      </dgm:spPr>
      <dgm:t>
        <a:bodyPr/>
        <a:lstStyle/>
        <a:p>
          <a:r>
            <a:rPr lang="en-US" altLang="en-US" dirty="0">
              <a:solidFill>
                <a:srgbClr val="FFFFFF"/>
              </a:solidFill>
            </a:rPr>
            <a:t>Association of Oncology Social Workers</a:t>
          </a:r>
        </a:p>
      </dgm:t>
    </dgm:pt>
    <dgm:pt modelId="{312D5066-46B0-4C3C-B6ED-283A534E5F70}" type="parTrans" cxnId="{24154CC7-5CC3-4E09-BAF8-56D43B956301}">
      <dgm:prSet/>
      <dgm:spPr/>
      <dgm:t>
        <a:bodyPr/>
        <a:lstStyle/>
        <a:p>
          <a:endParaRPr lang="en-US"/>
        </a:p>
      </dgm:t>
    </dgm:pt>
    <dgm:pt modelId="{C9D3AD1C-5D80-405E-8394-FE2B27654285}" type="sibTrans" cxnId="{24154CC7-5CC3-4E09-BAF8-56D43B956301}">
      <dgm:prSet/>
      <dgm:spPr/>
      <dgm:t>
        <a:bodyPr/>
        <a:lstStyle/>
        <a:p>
          <a:endParaRPr lang="en-US"/>
        </a:p>
      </dgm:t>
    </dgm:pt>
    <dgm:pt modelId="{FE4EC932-CD65-4504-B897-55B40659EB68}">
      <dgm:prSet/>
      <dgm:spPr>
        <a:solidFill>
          <a:srgbClr val="033B57"/>
        </a:solidFill>
        <a:ln>
          <a:solidFill>
            <a:srgbClr val="033B57"/>
          </a:solidFill>
        </a:ln>
      </dgm:spPr>
      <dgm:t>
        <a:bodyPr/>
        <a:lstStyle/>
        <a:p>
          <a:r>
            <a:rPr lang="en-US" altLang="en-US" dirty="0">
              <a:solidFill>
                <a:srgbClr val="FFFFFF"/>
              </a:solidFill>
            </a:rPr>
            <a:t>Association of Community Cancer Centers</a:t>
          </a:r>
        </a:p>
      </dgm:t>
    </dgm:pt>
    <dgm:pt modelId="{D95BD2AC-62AE-4EAB-9320-8160CCDFBEE5}" type="parTrans" cxnId="{7F61F106-6E35-48A2-9EDE-2270F8324116}">
      <dgm:prSet/>
      <dgm:spPr/>
      <dgm:t>
        <a:bodyPr/>
        <a:lstStyle/>
        <a:p>
          <a:endParaRPr lang="en-US"/>
        </a:p>
      </dgm:t>
    </dgm:pt>
    <dgm:pt modelId="{13F38210-861A-4560-8500-ABCC7B749733}" type="sibTrans" cxnId="{7F61F106-6E35-48A2-9EDE-2270F8324116}">
      <dgm:prSet/>
      <dgm:spPr/>
      <dgm:t>
        <a:bodyPr/>
        <a:lstStyle/>
        <a:p>
          <a:endParaRPr lang="en-US"/>
        </a:p>
      </dgm:t>
    </dgm:pt>
    <dgm:pt modelId="{65C0C95D-857B-469D-84AD-70F9D9CE1257}">
      <dgm:prSet/>
      <dgm:spPr>
        <a:solidFill>
          <a:srgbClr val="033B57"/>
        </a:solidFill>
        <a:ln>
          <a:solidFill>
            <a:srgbClr val="033B57"/>
          </a:solidFill>
        </a:ln>
      </dgm:spPr>
      <dgm:t>
        <a:bodyPr/>
        <a:lstStyle/>
        <a:p>
          <a:r>
            <a:rPr lang="en-US" altLang="en-US" dirty="0">
              <a:solidFill>
                <a:srgbClr val="FFFFFF"/>
              </a:solidFill>
            </a:rPr>
            <a:t>Patient navigators and CHWs</a:t>
          </a:r>
          <a:endParaRPr lang="en-US" dirty="0">
            <a:solidFill>
              <a:srgbClr val="FFFFFF"/>
            </a:solidFill>
          </a:endParaRPr>
        </a:p>
      </dgm:t>
    </dgm:pt>
    <dgm:pt modelId="{782BE739-C7C2-4E63-A6E5-BCBA4BAFA53A}" type="parTrans" cxnId="{D9B09978-5C17-418E-BA58-F47B7B7E7D40}">
      <dgm:prSet/>
      <dgm:spPr/>
      <dgm:t>
        <a:bodyPr/>
        <a:lstStyle/>
        <a:p>
          <a:endParaRPr lang="en-US"/>
        </a:p>
      </dgm:t>
    </dgm:pt>
    <dgm:pt modelId="{4AECDFA1-5C67-48B7-B756-F9582E9C017B}" type="sibTrans" cxnId="{D9B09978-5C17-418E-BA58-F47B7B7E7D40}">
      <dgm:prSet/>
      <dgm:spPr/>
      <dgm:t>
        <a:bodyPr/>
        <a:lstStyle/>
        <a:p>
          <a:endParaRPr lang="en-US"/>
        </a:p>
      </dgm:t>
    </dgm:pt>
    <dgm:pt modelId="{E8F2DC8C-EE48-4940-839E-514C7FFFF4A1}" type="pres">
      <dgm:prSet presAssocID="{7F50F056-A27B-4DD5-8E35-9F8AACA1127D}" presName="diagram" presStyleCnt="0">
        <dgm:presLayoutVars>
          <dgm:dir/>
          <dgm:resizeHandles val="exact"/>
        </dgm:presLayoutVars>
      </dgm:prSet>
      <dgm:spPr/>
    </dgm:pt>
    <dgm:pt modelId="{0A9BB2C7-7670-4642-A4EE-D71B7923C90E}" type="pres">
      <dgm:prSet presAssocID="{91127480-BB8C-4EA6-BBEF-3A319EC6E998}" presName="node" presStyleLbl="node1" presStyleIdx="0" presStyleCnt="6">
        <dgm:presLayoutVars>
          <dgm:bulletEnabled val="1"/>
        </dgm:presLayoutVars>
      </dgm:prSet>
      <dgm:spPr/>
    </dgm:pt>
    <dgm:pt modelId="{45DAD3DF-193C-4CCB-B301-0702B90FD12C}" type="pres">
      <dgm:prSet presAssocID="{23F1D7F0-B4E4-4F9F-945A-1B893E5E100E}" presName="sibTrans" presStyleCnt="0"/>
      <dgm:spPr/>
    </dgm:pt>
    <dgm:pt modelId="{528F2835-1B7A-40BB-B9BC-C880AF0BF3CB}" type="pres">
      <dgm:prSet presAssocID="{6DE91FFD-17C6-4882-86EF-7E4A119D3330}" presName="node" presStyleLbl="node1" presStyleIdx="1" presStyleCnt="6">
        <dgm:presLayoutVars>
          <dgm:bulletEnabled val="1"/>
        </dgm:presLayoutVars>
      </dgm:prSet>
      <dgm:spPr/>
    </dgm:pt>
    <dgm:pt modelId="{1E56ACCF-BC5F-4C65-B4C5-0E98F852D076}" type="pres">
      <dgm:prSet presAssocID="{CE02283D-0CFC-4E59-A3B4-56D959623305}" presName="sibTrans" presStyleCnt="0"/>
      <dgm:spPr/>
    </dgm:pt>
    <dgm:pt modelId="{067DF208-67DE-467C-A941-32A5CD8719E0}" type="pres">
      <dgm:prSet presAssocID="{2FF2BC55-6CD6-4129-A327-7070BD25EDE4}" presName="node" presStyleLbl="node1" presStyleIdx="2" presStyleCnt="6">
        <dgm:presLayoutVars>
          <dgm:bulletEnabled val="1"/>
        </dgm:presLayoutVars>
      </dgm:prSet>
      <dgm:spPr/>
    </dgm:pt>
    <dgm:pt modelId="{720ABD1A-59A0-478D-A8DF-DDBBE145CEBC}" type="pres">
      <dgm:prSet presAssocID="{DB4C5CF6-D712-4CA1-A1F3-D2D814F2A367}" presName="sibTrans" presStyleCnt="0"/>
      <dgm:spPr/>
    </dgm:pt>
    <dgm:pt modelId="{8C5A9820-9C82-47A3-855E-99CB755954BD}" type="pres">
      <dgm:prSet presAssocID="{31C1C80D-757E-4AE5-82C1-D607940875C6}" presName="node" presStyleLbl="node1" presStyleIdx="3" presStyleCnt="6">
        <dgm:presLayoutVars>
          <dgm:bulletEnabled val="1"/>
        </dgm:presLayoutVars>
      </dgm:prSet>
      <dgm:spPr/>
    </dgm:pt>
    <dgm:pt modelId="{826150AE-B8C0-43A0-ADF6-8CF6A3491996}" type="pres">
      <dgm:prSet presAssocID="{C9D3AD1C-5D80-405E-8394-FE2B27654285}" presName="sibTrans" presStyleCnt="0"/>
      <dgm:spPr/>
    </dgm:pt>
    <dgm:pt modelId="{C099E680-1897-468B-B9E5-F35041B6E043}" type="pres">
      <dgm:prSet presAssocID="{FE4EC932-CD65-4504-B897-55B40659EB68}" presName="node" presStyleLbl="node1" presStyleIdx="4" presStyleCnt="6">
        <dgm:presLayoutVars>
          <dgm:bulletEnabled val="1"/>
        </dgm:presLayoutVars>
      </dgm:prSet>
      <dgm:spPr/>
    </dgm:pt>
    <dgm:pt modelId="{CDC3C585-509A-4AD4-961D-ABC4B19C5E44}" type="pres">
      <dgm:prSet presAssocID="{13F38210-861A-4560-8500-ABCC7B749733}" presName="sibTrans" presStyleCnt="0"/>
      <dgm:spPr/>
    </dgm:pt>
    <dgm:pt modelId="{7147ACF2-7E30-4717-A641-9710870FBEC1}" type="pres">
      <dgm:prSet presAssocID="{65C0C95D-857B-469D-84AD-70F9D9CE1257}" presName="node" presStyleLbl="node1" presStyleIdx="5" presStyleCnt="6">
        <dgm:presLayoutVars>
          <dgm:bulletEnabled val="1"/>
        </dgm:presLayoutVars>
      </dgm:prSet>
      <dgm:spPr/>
    </dgm:pt>
  </dgm:ptLst>
  <dgm:cxnLst>
    <dgm:cxn modelId="{7F61F106-6E35-48A2-9EDE-2270F8324116}" srcId="{7F50F056-A27B-4DD5-8E35-9F8AACA1127D}" destId="{FE4EC932-CD65-4504-B897-55B40659EB68}" srcOrd="4" destOrd="0" parTransId="{D95BD2AC-62AE-4EAB-9320-8160CCDFBEE5}" sibTransId="{13F38210-861A-4560-8500-ABCC7B749733}"/>
    <dgm:cxn modelId="{99822022-4DB7-4518-A6DE-2B124806AE47}" srcId="{7F50F056-A27B-4DD5-8E35-9F8AACA1127D}" destId="{6DE91FFD-17C6-4882-86EF-7E4A119D3330}" srcOrd="1" destOrd="0" parTransId="{602043A0-2F9A-400E-A641-45927F00D17B}" sibTransId="{CE02283D-0CFC-4E59-A3B4-56D959623305}"/>
    <dgm:cxn modelId="{B80CAB4B-F99D-434A-9494-81783AC3C90E}" type="presOf" srcId="{65C0C95D-857B-469D-84AD-70F9D9CE1257}" destId="{7147ACF2-7E30-4717-A641-9710870FBEC1}" srcOrd="0" destOrd="0" presId="urn:microsoft.com/office/officeart/2005/8/layout/default"/>
    <dgm:cxn modelId="{F69FFE4E-992F-4050-9F1C-0BAE9D377CF4}" type="presOf" srcId="{6DE91FFD-17C6-4882-86EF-7E4A119D3330}" destId="{528F2835-1B7A-40BB-B9BC-C880AF0BF3CB}" srcOrd="0" destOrd="0" presId="urn:microsoft.com/office/officeart/2005/8/layout/default"/>
    <dgm:cxn modelId="{C7AA3E6F-2C54-4B35-9224-37922EFA4109}" type="presOf" srcId="{2FF2BC55-6CD6-4129-A327-7070BD25EDE4}" destId="{067DF208-67DE-467C-A941-32A5CD8719E0}" srcOrd="0" destOrd="0" presId="urn:microsoft.com/office/officeart/2005/8/layout/default"/>
    <dgm:cxn modelId="{3B3BDF56-BF0F-4633-A4D9-1C4CD9D2A4BB}" type="presOf" srcId="{FE4EC932-CD65-4504-B897-55B40659EB68}" destId="{C099E680-1897-468B-B9E5-F35041B6E043}" srcOrd="0" destOrd="0" presId="urn:microsoft.com/office/officeart/2005/8/layout/default"/>
    <dgm:cxn modelId="{79A1DF76-756A-4227-9C2A-798F52764D36}" srcId="{7F50F056-A27B-4DD5-8E35-9F8AACA1127D}" destId="{2FF2BC55-6CD6-4129-A327-7070BD25EDE4}" srcOrd="2" destOrd="0" parTransId="{3B193335-3DC6-4C0F-AE93-04F1AA8FD7A4}" sibTransId="{DB4C5CF6-D712-4CA1-A1F3-D2D814F2A367}"/>
    <dgm:cxn modelId="{D9B09978-5C17-418E-BA58-F47B7B7E7D40}" srcId="{7F50F056-A27B-4DD5-8E35-9F8AACA1127D}" destId="{65C0C95D-857B-469D-84AD-70F9D9CE1257}" srcOrd="5" destOrd="0" parTransId="{782BE739-C7C2-4E63-A6E5-BCBA4BAFA53A}" sibTransId="{4AECDFA1-5C67-48B7-B756-F9582E9C017B}"/>
    <dgm:cxn modelId="{0F0A4DB3-947F-4615-ACB5-58E9CE8CC448}" type="presOf" srcId="{7F50F056-A27B-4DD5-8E35-9F8AACA1127D}" destId="{E8F2DC8C-EE48-4940-839E-514C7FFFF4A1}" srcOrd="0" destOrd="0" presId="urn:microsoft.com/office/officeart/2005/8/layout/default"/>
    <dgm:cxn modelId="{2BD209BB-E50F-43F5-A1C2-AC9A235FED1B}" type="presOf" srcId="{91127480-BB8C-4EA6-BBEF-3A319EC6E998}" destId="{0A9BB2C7-7670-4642-A4EE-D71B7923C90E}" srcOrd="0" destOrd="0" presId="urn:microsoft.com/office/officeart/2005/8/layout/default"/>
    <dgm:cxn modelId="{9B177CC0-9861-4F80-A700-ACE157E8C894}" srcId="{7F50F056-A27B-4DD5-8E35-9F8AACA1127D}" destId="{91127480-BB8C-4EA6-BBEF-3A319EC6E998}" srcOrd="0" destOrd="0" parTransId="{85B1A119-0881-44FE-B59E-083C7908654E}" sibTransId="{23F1D7F0-B4E4-4F9F-945A-1B893E5E100E}"/>
    <dgm:cxn modelId="{24154CC7-5CC3-4E09-BAF8-56D43B956301}" srcId="{7F50F056-A27B-4DD5-8E35-9F8AACA1127D}" destId="{31C1C80D-757E-4AE5-82C1-D607940875C6}" srcOrd="3" destOrd="0" parTransId="{312D5066-46B0-4C3C-B6ED-283A534E5F70}" sibTransId="{C9D3AD1C-5D80-405E-8394-FE2B27654285}"/>
    <dgm:cxn modelId="{7C7C46D0-7468-465C-AD76-CB1D97544A37}" type="presOf" srcId="{31C1C80D-757E-4AE5-82C1-D607940875C6}" destId="{8C5A9820-9C82-47A3-855E-99CB755954BD}" srcOrd="0" destOrd="0" presId="urn:microsoft.com/office/officeart/2005/8/layout/default"/>
    <dgm:cxn modelId="{16EB2C29-2221-4C7A-B485-42E51A2B42BE}" type="presParOf" srcId="{E8F2DC8C-EE48-4940-839E-514C7FFFF4A1}" destId="{0A9BB2C7-7670-4642-A4EE-D71B7923C90E}" srcOrd="0" destOrd="0" presId="urn:microsoft.com/office/officeart/2005/8/layout/default"/>
    <dgm:cxn modelId="{F494BAE4-D83F-4D7A-99EB-4B7C6F29639D}" type="presParOf" srcId="{E8F2DC8C-EE48-4940-839E-514C7FFFF4A1}" destId="{45DAD3DF-193C-4CCB-B301-0702B90FD12C}" srcOrd="1" destOrd="0" presId="urn:microsoft.com/office/officeart/2005/8/layout/default"/>
    <dgm:cxn modelId="{3123FC71-AC2C-45CB-9166-E88595A4AE0A}" type="presParOf" srcId="{E8F2DC8C-EE48-4940-839E-514C7FFFF4A1}" destId="{528F2835-1B7A-40BB-B9BC-C880AF0BF3CB}" srcOrd="2" destOrd="0" presId="urn:microsoft.com/office/officeart/2005/8/layout/default"/>
    <dgm:cxn modelId="{8B858618-A159-471E-AAEB-D18271A1D33F}" type="presParOf" srcId="{E8F2DC8C-EE48-4940-839E-514C7FFFF4A1}" destId="{1E56ACCF-BC5F-4C65-B4C5-0E98F852D076}" srcOrd="3" destOrd="0" presId="urn:microsoft.com/office/officeart/2005/8/layout/default"/>
    <dgm:cxn modelId="{262B2B91-039C-4742-9442-CE2407596B51}" type="presParOf" srcId="{E8F2DC8C-EE48-4940-839E-514C7FFFF4A1}" destId="{067DF208-67DE-467C-A941-32A5CD8719E0}" srcOrd="4" destOrd="0" presId="urn:microsoft.com/office/officeart/2005/8/layout/default"/>
    <dgm:cxn modelId="{8A7C605F-764E-47A3-87B7-8C29BF41D1D4}" type="presParOf" srcId="{E8F2DC8C-EE48-4940-839E-514C7FFFF4A1}" destId="{720ABD1A-59A0-478D-A8DF-DDBBE145CEBC}" srcOrd="5" destOrd="0" presId="urn:microsoft.com/office/officeart/2005/8/layout/default"/>
    <dgm:cxn modelId="{A54C11B7-E098-4818-89C3-2EB9B270DC4D}" type="presParOf" srcId="{E8F2DC8C-EE48-4940-839E-514C7FFFF4A1}" destId="{8C5A9820-9C82-47A3-855E-99CB755954BD}" srcOrd="6" destOrd="0" presId="urn:microsoft.com/office/officeart/2005/8/layout/default"/>
    <dgm:cxn modelId="{0671C1D0-B9CC-4547-ACD3-BE0CD71270DE}" type="presParOf" srcId="{E8F2DC8C-EE48-4940-839E-514C7FFFF4A1}" destId="{826150AE-B8C0-43A0-ADF6-8CF6A3491996}" srcOrd="7" destOrd="0" presId="urn:microsoft.com/office/officeart/2005/8/layout/default"/>
    <dgm:cxn modelId="{CBF1E39E-4070-41E2-B75C-EE5186B4F1C1}" type="presParOf" srcId="{E8F2DC8C-EE48-4940-839E-514C7FFFF4A1}" destId="{C099E680-1897-468B-B9E5-F35041B6E043}" srcOrd="8" destOrd="0" presId="urn:microsoft.com/office/officeart/2005/8/layout/default"/>
    <dgm:cxn modelId="{0DC2B44D-CE77-465C-9A27-59BEED2E18F9}" type="presParOf" srcId="{E8F2DC8C-EE48-4940-839E-514C7FFFF4A1}" destId="{CDC3C585-509A-4AD4-961D-ABC4B19C5E44}" srcOrd="9" destOrd="0" presId="urn:microsoft.com/office/officeart/2005/8/layout/default"/>
    <dgm:cxn modelId="{D54E74A8-7B04-436C-93CD-520B6C732619}" type="presParOf" srcId="{E8F2DC8C-EE48-4940-839E-514C7FFFF4A1}" destId="{7147ACF2-7E30-4717-A641-9710870FBEC1}"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2FAB012-C17E-456D-9790-C95162EE9F3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7BF688E-CF0A-4CC0-B6A3-E58BE0F5BE8D}">
      <dgm:prSet phldrT="[Text]"/>
      <dgm:spPr>
        <a:solidFill>
          <a:srgbClr val="033B57"/>
        </a:solidFill>
      </dgm:spPr>
      <dgm:t>
        <a:bodyPr/>
        <a:lstStyle/>
        <a:p>
          <a:r>
            <a:rPr lang="en-US" dirty="0"/>
            <a:t>Patient navigation training curricula	</a:t>
          </a:r>
        </a:p>
      </dgm:t>
    </dgm:pt>
    <dgm:pt modelId="{59CAF7FB-4F7A-48C5-AADF-4CA3E03C4066}" type="parTrans" cxnId="{1DCF67E1-856A-47C6-9B87-1F66EB5479E0}">
      <dgm:prSet/>
      <dgm:spPr/>
      <dgm:t>
        <a:bodyPr/>
        <a:lstStyle/>
        <a:p>
          <a:endParaRPr lang="en-US"/>
        </a:p>
      </dgm:t>
    </dgm:pt>
    <dgm:pt modelId="{1CF077D9-99C0-4469-879F-BB37B265CE7B}" type="sibTrans" cxnId="{1DCF67E1-856A-47C6-9B87-1F66EB5479E0}">
      <dgm:prSet/>
      <dgm:spPr/>
      <dgm:t>
        <a:bodyPr/>
        <a:lstStyle/>
        <a:p>
          <a:endParaRPr lang="en-US"/>
        </a:p>
      </dgm:t>
    </dgm:pt>
    <dgm:pt modelId="{C4379BF2-EA0C-4C5B-AE4B-573668F5F736}">
      <dgm:prSet phldrT="[Text]"/>
      <dgm:spPr>
        <a:solidFill>
          <a:srgbClr val="033B57"/>
        </a:solidFill>
      </dgm:spPr>
      <dgm:t>
        <a:bodyPr/>
        <a:lstStyle/>
        <a:p>
          <a:r>
            <a:rPr lang="en-US" dirty="0"/>
            <a:t>Journal articles on roles/responsibilities/ competencies/ tasks/ activities for CHWs, patient navigators, nurse/social worker navigators </a:t>
          </a:r>
        </a:p>
      </dgm:t>
    </dgm:pt>
    <dgm:pt modelId="{C66AAB0A-2A61-4730-A7CA-DA8671E31B91}" type="parTrans" cxnId="{8EEA40D6-4EF7-49A1-83BF-D92B76711826}">
      <dgm:prSet/>
      <dgm:spPr/>
      <dgm:t>
        <a:bodyPr/>
        <a:lstStyle/>
        <a:p>
          <a:endParaRPr lang="en-US"/>
        </a:p>
      </dgm:t>
    </dgm:pt>
    <dgm:pt modelId="{5C52EAE0-B95C-46CA-9804-A2E6115D1EF2}" type="sibTrans" cxnId="{8EEA40D6-4EF7-49A1-83BF-D92B76711826}">
      <dgm:prSet/>
      <dgm:spPr/>
      <dgm:t>
        <a:bodyPr/>
        <a:lstStyle/>
        <a:p>
          <a:endParaRPr lang="en-US"/>
        </a:p>
      </dgm:t>
    </dgm:pt>
    <dgm:pt modelId="{B2B357A6-E877-4D09-A591-7613F6947657}">
      <dgm:prSet phldrT="[Text]"/>
      <dgm:spPr>
        <a:solidFill>
          <a:srgbClr val="033B57"/>
        </a:solidFill>
      </dgm:spPr>
      <dgm:t>
        <a:bodyPr/>
        <a:lstStyle/>
        <a:p>
          <a:r>
            <a:rPr lang="en-US" dirty="0"/>
            <a:t>CHW, nurse navigator competencies </a:t>
          </a:r>
        </a:p>
      </dgm:t>
    </dgm:pt>
    <dgm:pt modelId="{2EE12B64-A832-439C-8E16-AD5ED3FA65F8}" type="parTrans" cxnId="{6762C8F4-81B1-403A-AFB7-07F46DBA979A}">
      <dgm:prSet/>
      <dgm:spPr/>
      <dgm:t>
        <a:bodyPr/>
        <a:lstStyle/>
        <a:p>
          <a:endParaRPr lang="en-US"/>
        </a:p>
      </dgm:t>
    </dgm:pt>
    <dgm:pt modelId="{65821B47-487D-4469-9B34-F0493540F2A4}" type="sibTrans" cxnId="{6762C8F4-81B1-403A-AFB7-07F46DBA979A}">
      <dgm:prSet/>
      <dgm:spPr/>
      <dgm:t>
        <a:bodyPr/>
        <a:lstStyle/>
        <a:p>
          <a:endParaRPr lang="en-US"/>
        </a:p>
      </dgm:t>
    </dgm:pt>
    <dgm:pt modelId="{A260CC9F-E29D-4D38-9B00-3C04D6AFC41B}" type="pres">
      <dgm:prSet presAssocID="{E2FAB012-C17E-456D-9790-C95162EE9F32}" presName="Name0" presStyleCnt="0">
        <dgm:presLayoutVars>
          <dgm:chMax val="7"/>
          <dgm:chPref val="7"/>
          <dgm:dir/>
        </dgm:presLayoutVars>
      </dgm:prSet>
      <dgm:spPr/>
    </dgm:pt>
    <dgm:pt modelId="{215E34FD-EE02-4C88-8079-860FAF006E23}" type="pres">
      <dgm:prSet presAssocID="{E2FAB012-C17E-456D-9790-C95162EE9F32}" presName="Name1" presStyleCnt="0"/>
      <dgm:spPr/>
    </dgm:pt>
    <dgm:pt modelId="{25D49E72-90D5-4D1E-A319-476A5E987629}" type="pres">
      <dgm:prSet presAssocID="{E2FAB012-C17E-456D-9790-C95162EE9F32}" presName="cycle" presStyleCnt="0"/>
      <dgm:spPr/>
    </dgm:pt>
    <dgm:pt modelId="{EB6111BF-11EA-4E0F-8E4A-09C86517D05A}" type="pres">
      <dgm:prSet presAssocID="{E2FAB012-C17E-456D-9790-C95162EE9F32}" presName="srcNode" presStyleLbl="node1" presStyleIdx="0" presStyleCnt="3"/>
      <dgm:spPr/>
    </dgm:pt>
    <dgm:pt modelId="{48B9F66B-D491-484F-A722-DF44F2138DF4}" type="pres">
      <dgm:prSet presAssocID="{E2FAB012-C17E-456D-9790-C95162EE9F32}" presName="conn" presStyleLbl="parChTrans1D2" presStyleIdx="0" presStyleCnt="1"/>
      <dgm:spPr/>
    </dgm:pt>
    <dgm:pt modelId="{DEC42DA0-7D2A-40C5-B5AC-4C587898ED49}" type="pres">
      <dgm:prSet presAssocID="{E2FAB012-C17E-456D-9790-C95162EE9F32}" presName="extraNode" presStyleLbl="node1" presStyleIdx="0" presStyleCnt="3"/>
      <dgm:spPr/>
    </dgm:pt>
    <dgm:pt modelId="{FA5EA87E-3DEF-4F52-A8F6-FF7085B10A5C}" type="pres">
      <dgm:prSet presAssocID="{E2FAB012-C17E-456D-9790-C95162EE9F32}" presName="dstNode" presStyleLbl="node1" presStyleIdx="0" presStyleCnt="3"/>
      <dgm:spPr/>
    </dgm:pt>
    <dgm:pt modelId="{3133F805-D341-463E-B7E0-F67756394AED}" type="pres">
      <dgm:prSet presAssocID="{B7BF688E-CF0A-4CC0-B6A3-E58BE0F5BE8D}" presName="text_1" presStyleLbl="node1" presStyleIdx="0" presStyleCnt="3">
        <dgm:presLayoutVars>
          <dgm:bulletEnabled val="1"/>
        </dgm:presLayoutVars>
      </dgm:prSet>
      <dgm:spPr/>
    </dgm:pt>
    <dgm:pt modelId="{7E127FE2-6E10-449C-8B4F-5C61BC2D2D87}" type="pres">
      <dgm:prSet presAssocID="{B7BF688E-CF0A-4CC0-B6A3-E58BE0F5BE8D}" presName="accent_1" presStyleCnt="0"/>
      <dgm:spPr/>
    </dgm:pt>
    <dgm:pt modelId="{4F2EB0C8-5DCD-47D9-B4C2-6DBDBB42962B}" type="pres">
      <dgm:prSet presAssocID="{B7BF688E-CF0A-4CC0-B6A3-E58BE0F5BE8D}" presName="accentRepeatNode" presStyleLbl="solidFgAcc1" presStyleIdx="0" presStyleCnt="3"/>
      <dgm:spPr/>
    </dgm:pt>
    <dgm:pt modelId="{87B0293F-1F6D-4EFF-B0A6-3086F2DD0E6F}" type="pres">
      <dgm:prSet presAssocID="{C4379BF2-EA0C-4C5B-AE4B-573668F5F736}" presName="text_2" presStyleLbl="node1" presStyleIdx="1" presStyleCnt="3">
        <dgm:presLayoutVars>
          <dgm:bulletEnabled val="1"/>
        </dgm:presLayoutVars>
      </dgm:prSet>
      <dgm:spPr/>
    </dgm:pt>
    <dgm:pt modelId="{9C5193F7-446E-41D2-81D1-A93DA6E4F173}" type="pres">
      <dgm:prSet presAssocID="{C4379BF2-EA0C-4C5B-AE4B-573668F5F736}" presName="accent_2" presStyleCnt="0"/>
      <dgm:spPr/>
    </dgm:pt>
    <dgm:pt modelId="{721A2DAC-A281-41FF-B415-39829EA82ECB}" type="pres">
      <dgm:prSet presAssocID="{C4379BF2-EA0C-4C5B-AE4B-573668F5F736}" presName="accentRepeatNode" presStyleLbl="solidFgAcc1" presStyleIdx="1" presStyleCnt="3"/>
      <dgm:spPr/>
    </dgm:pt>
    <dgm:pt modelId="{46871FF2-CD24-4A8E-B566-D32CA3833A45}" type="pres">
      <dgm:prSet presAssocID="{B2B357A6-E877-4D09-A591-7613F6947657}" presName="text_3" presStyleLbl="node1" presStyleIdx="2" presStyleCnt="3">
        <dgm:presLayoutVars>
          <dgm:bulletEnabled val="1"/>
        </dgm:presLayoutVars>
      </dgm:prSet>
      <dgm:spPr/>
    </dgm:pt>
    <dgm:pt modelId="{1F986F92-B35E-4AAD-A047-FD2218A57554}" type="pres">
      <dgm:prSet presAssocID="{B2B357A6-E877-4D09-A591-7613F6947657}" presName="accent_3" presStyleCnt="0"/>
      <dgm:spPr/>
    </dgm:pt>
    <dgm:pt modelId="{2576DA1A-27BF-49E6-80EB-20638D648F14}" type="pres">
      <dgm:prSet presAssocID="{B2B357A6-E877-4D09-A591-7613F6947657}" presName="accentRepeatNode" presStyleLbl="solidFgAcc1" presStyleIdx="2" presStyleCnt="3"/>
      <dgm:spPr/>
    </dgm:pt>
  </dgm:ptLst>
  <dgm:cxnLst>
    <dgm:cxn modelId="{FD2DFF16-4A15-4DF2-86F8-C071A56D06D1}" type="presOf" srcId="{B7BF688E-CF0A-4CC0-B6A3-E58BE0F5BE8D}" destId="{3133F805-D341-463E-B7E0-F67756394AED}" srcOrd="0" destOrd="0" presId="urn:microsoft.com/office/officeart/2008/layout/VerticalCurvedList"/>
    <dgm:cxn modelId="{B8080167-A71D-480B-9EDB-281A0057CE74}" type="presOf" srcId="{E2FAB012-C17E-456D-9790-C95162EE9F32}" destId="{A260CC9F-E29D-4D38-9B00-3C04D6AFC41B}" srcOrd="0" destOrd="0" presId="urn:microsoft.com/office/officeart/2008/layout/VerticalCurvedList"/>
    <dgm:cxn modelId="{9D5EFD67-18B8-45D0-B0A4-1D33512380F1}" type="presOf" srcId="{1CF077D9-99C0-4469-879F-BB37B265CE7B}" destId="{48B9F66B-D491-484F-A722-DF44F2138DF4}" srcOrd="0" destOrd="0" presId="urn:microsoft.com/office/officeart/2008/layout/VerticalCurvedList"/>
    <dgm:cxn modelId="{0690BC5A-53C2-4CF1-8827-1E821A011435}" type="presOf" srcId="{B2B357A6-E877-4D09-A591-7613F6947657}" destId="{46871FF2-CD24-4A8E-B566-D32CA3833A45}" srcOrd="0" destOrd="0" presId="urn:microsoft.com/office/officeart/2008/layout/VerticalCurvedList"/>
    <dgm:cxn modelId="{8EEA40D6-4EF7-49A1-83BF-D92B76711826}" srcId="{E2FAB012-C17E-456D-9790-C95162EE9F32}" destId="{C4379BF2-EA0C-4C5B-AE4B-573668F5F736}" srcOrd="1" destOrd="0" parTransId="{C66AAB0A-2A61-4730-A7CA-DA8671E31B91}" sibTransId="{5C52EAE0-B95C-46CA-9804-A2E6115D1EF2}"/>
    <dgm:cxn modelId="{1DCF67E1-856A-47C6-9B87-1F66EB5479E0}" srcId="{E2FAB012-C17E-456D-9790-C95162EE9F32}" destId="{B7BF688E-CF0A-4CC0-B6A3-E58BE0F5BE8D}" srcOrd="0" destOrd="0" parTransId="{59CAF7FB-4F7A-48C5-AADF-4CA3E03C4066}" sibTransId="{1CF077D9-99C0-4469-879F-BB37B265CE7B}"/>
    <dgm:cxn modelId="{07F833F4-68F7-4ED0-9C56-1822EFA8CCEC}" type="presOf" srcId="{C4379BF2-EA0C-4C5B-AE4B-573668F5F736}" destId="{87B0293F-1F6D-4EFF-B0A6-3086F2DD0E6F}" srcOrd="0" destOrd="0" presId="urn:microsoft.com/office/officeart/2008/layout/VerticalCurvedList"/>
    <dgm:cxn modelId="{6762C8F4-81B1-403A-AFB7-07F46DBA979A}" srcId="{E2FAB012-C17E-456D-9790-C95162EE9F32}" destId="{B2B357A6-E877-4D09-A591-7613F6947657}" srcOrd="2" destOrd="0" parTransId="{2EE12B64-A832-439C-8E16-AD5ED3FA65F8}" sibTransId="{65821B47-487D-4469-9B34-F0493540F2A4}"/>
    <dgm:cxn modelId="{C9399F44-B06F-4D26-BE84-A831D699DF8B}" type="presParOf" srcId="{A260CC9F-E29D-4D38-9B00-3C04D6AFC41B}" destId="{215E34FD-EE02-4C88-8079-860FAF006E23}" srcOrd="0" destOrd="0" presId="urn:microsoft.com/office/officeart/2008/layout/VerticalCurvedList"/>
    <dgm:cxn modelId="{FF76C234-9D11-4819-85D8-AAA013F1A65A}" type="presParOf" srcId="{215E34FD-EE02-4C88-8079-860FAF006E23}" destId="{25D49E72-90D5-4D1E-A319-476A5E987629}" srcOrd="0" destOrd="0" presId="urn:microsoft.com/office/officeart/2008/layout/VerticalCurvedList"/>
    <dgm:cxn modelId="{97C24EB3-58C8-4158-ADDB-1D549C97B8E9}" type="presParOf" srcId="{25D49E72-90D5-4D1E-A319-476A5E987629}" destId="{EB6111BF-11EA-4E0F-8E4A-09C86517D05A}" srcOrd="0" destOrd="0" presId="urn:microsoft.com/office/officeart/2008/layout/VerticalCurvedList"/>
    <dgm:cxn modelId="{377EF5EA-5440-4D75-838B-6F27415537E8}" type="presParOf" srcId="{25D49E72-90D5-4D1E-A319-476A5E987629}" destId="{48B9F66B-D491-484F-A722-DF44F2138DF4}" srcOrd="1" destOrd="0" presId="urn:microsoft.com/office/officeart/2008/layout/VerticalCurvedList"/>
    <dgm:cxn modelId="{3B6E0DB6-578B-4AC9-8938-E28171AEBD74}" type="presParOf" srcId="{25D49E72-90D5-4D1E-A319-476A5E987629}" destId="{DEC42DA0-7D2A-40C5-B5AC-4C587898ED49}" srcOrd="2" destOrd="0" presId="urn:microsoft.com/office/officeart/2008/layout/VerticalCurvedList"/>
    <dgm:cxn modelId="{804A14ED-3DAA-4511-8F71-83F204C8B1BF}" type="presParOf" srcId="{25D49E72-90D5-4D1E-A319-476A5E987629}" destId="{FA5EA87E-3DEF-4F52-A8F6-FF7085B10A5C}" srcOrd="3" destOrd="0" presId="urn:microsoft.com/office/officeart/2008/layout/VerticalCurvedList"/>
    <dgm:cxn modelId="{DDD05B4B-DF73-4DD5-9A73-AA236EF4E59D}" type="presParOf" srcId="{215E34FD-EE02-4C88-8079-860FAF006E23}" destId="{3133F805-D341-463E-B7E0-F67756394AED}" srcOrd="1" destOrd="0" presId="urn:microsoft.com/office/officeart/2008/layout/VerticalCurvedList"/>
    <dgm:cxn modelId="{093A69A5-B479-44BB-868A-8501AEBE9A96}" type="presParOf" srcId="{215E34FD-EE02-4C88-8079-860FAF006E23}" destId="{7E127FE2-6E10-449C-8B4F-5C61BC2D2D87}" srcOrd="2" destOrd="0" presId="urn:microsoft.com/office/officeart/2008/layout/VerticalCurvedList"/>
    <dgm:cxn modelId="{FE476768-7E6E-40A2-8C56-919CAE26D748}" type="presParOf" srcId="{7E127FE2-6E10-449C-8B4F-5C61BC2D2D87}" destId="{4F2EB0C8-5DCD-47D9-B4C2-6DBDBB42962B}" srcOrd="0" destOrd="0" presId="urn:microsoft.com/office/officeart/2008/layout/VerticalCurvedList"/>
    <dgm:cxn modelId="{D23047E8-5533-4075-8A6B-0A75DF3BA221}" type="presParOf" srcId="{215E34FD-EE02-4C88-8079-860FAF006E23}" destId="{87B0293F-1F6D-4EFF-B0A6-3086F2DD0E6F}" srcOrd="3" destOrd="0" presId="urn:microsoft.com/office/officeart/2008/layout/VerticalCurvedList"/>
    <dgm:cxn modelId="{BEE4A051-9ECD-4A93-B05F-A007836B46AB}" type="presParOf" srcId="{215E34FD-EE02-4C88-8079-860FAF006E23}" destId="{9C5193F7-446E-41D2-81D1-A93DA6E4F173}" srcOrd="4" destOrd="0" presId="urn:microsoft.com/office/officeart/2008/layout/VerticalCurvedList"/>
    <dgm:cxn modelId="{DB6BB156-D210-472A-AD19-965F3CDCAEC5}" type="presParOf" srcId="{9C5193F7-446E-41D2-81D1-A93DA6E4F173}" destId="{721A2DAC-A281-41FF-B415-39829EA82ECB}" srcOrd="0" destOrd="0" presId="urn:microsoft.com/office/officeart/2008/layout/VerticalCurvedList"/>
    <dgm:cxn modelId="{91280920-D5B3-4208-95BE-B1CF4F0F0DBD}" type="presParOf" srcId="{215E34FD-EE02-4C88-8079-860FAF006E23}" destId="{46871FF2-CD24-4A8E-B566-D32CA3833A45}" srcOrd="5" destOrd="0" presId="urn:microsoft.com/office/officeart/2008/layout/VerticalCurvedList"/>
    <dgm:cxn modelId="{62B57DC4-B36A-4132-A87E-4959421D2F47}" type="presParOf" srcId="{215E34FD-EE02-4C88-8079-860FAF006E23}" destId="{1F986F92-B35E-4AAD-A047-FD2218A57554}" srcOrd="6" destOrd="0" presId="urn:microsoft.com/office/officeart/2008/layout/VerticalCurvedList"/>
    <dgm:cxn modelId="{D1D92189-3D91-4AAD-9390-F394EF8779A5}" type="presParOf" srcId="{1F986F92-B35E-4AAD-A047-FD2218A57554}" destId="{2576DA1A-27BF-49E6-80EB-20638D648F1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457CF1-3820-4B62-A438-87FF48F4F65B}">
      <dsp:nvSpPr>
        <dsp:cNvPr id="0" name=""/>
        <dsp:cNvSpPr/>
      </dsp:nvSpPr>
      <dsp:spPr>
        <a:xfrm>
          <a:off x="0" y="377628"/>
          <a:ext cx="2539092" cy="152345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Underinsured or uninsured</a:t>
          </a:r>
        </a:p>
      </dsp:txBody>
      <dsp:txXfrm>
        <a:off x="0" y="377628"/>
        <a:ext cx="2539092" cy="1523455"/>
      </dsp:txXfrm>
    </dsp:sp>
    <dsp:sp modelId="{BA9B3329-1615-4384-BED5-7A0135377AF4}">
      <dsp:nvSpPr>
        <dsp:cNvPr id="0" name=""/>
        <dsp:cNvSpPr/>
      </dsp:nvSpPr>
      <dsp:spPr>
        <a:xfrm>
          <a:off x="2793001" y="386693"/>
          <a:ext cx="2539092" cy="152345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Low levels of education</a:t>
          </a:r>
        </a:p>
      </dsp:txBody>
      <dsp:txXfrm>
        <a:off x="2793001" y="386693"/>
        <a:ext cx="2539092" cy="1523455"/>
      </dsp:txXfrm>
    </dsp:sp>
    <dsp:sp modelId="{78020132-7055-4375-BFB4-20DB75DEFFE5}">
      <dsp:nvSpPr>
        <dsp:cNvPr id="0" name=""/>
        <dsp:cNvSpPr/>
      </dsp:nvSpPr>
      <dsp:spPr>
        <a:xfrm>
          <a:off x="5586003" y="386693"/>
          <a:ext cx="2539092" cy="152345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Rural and inner-city </a:t>
          </a:r>
        </a:p>
      </dsp:txBody>
      <dsp:txXfrm>
        <a:off x="5586003" y="386693"/>
        <a:ext cx="2539092" cy="1523455"/>
      </dsp:txXfrm>
    </dsp:sp>
    <dsp:sp modelId="{5CECAAEB-4D48-495D-84C1-1B4D0982B75D}">
      <dsp:nvSpPr>
        <dsp:cNvPr id="0" name=""/>
        <dsp:cNvSpPr/>
      </dsp:nvSpPr>
      <dsp:spPr>
        <a:xfrm>
          <a:off x="0" y="2164058"/>
          <a:ext cx="2539092" cy="152345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Unemployed</a:t>
          </a:r>
        </a:p>
      </dsp:txBody>
      <dsp:txXfrm>
        <a:off x="0" y="2164058"/>
        <a:ext cx="2539092" cy="1523455"/>
      </dsp:txXfrm>
    </dsp:sp>
    <dsp:sp modelId="{9BC0C9BA-27A0-4668-A671-FCD67FDC69D4}">
      <dsp:nvSpPr>
        <dsp:cNvPr id="0" name=""/>
        <dsp:cNvSpPr/>
      </dsp:nvSpPr>
      <dsp:spPr>
        <a:xfrm>
          <a:off x="2793001" y="2164058"/>
          <a:ext cx="2539092" cy="152345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Low socioeconomic status (SES)</a:t>
          </a:r>
        </a:p>
      </dsp:txBody>
      <dsp:txXfrm>
        <a:off x="2793001" y="2164058"/>
        <a:ext cx="2539092" cy="1523455"/>
      </dsp:txXfrm>
    </dsp:sp>
    <dsp:sp modelId="{8669453C-3332-4AA5-976E-1709AAD63463}">
      <dsp:nvSpPr>
        <dsp:cNvPr id="0" name=""/>
        <dsp:cNvSpPr/>
      </dsp:nvSpPr>
      <dsp:spPr>
        <a:xfrm>
          <a:off x="5586003" y="2164058"/>
          <a:ext cx="2539092" cy="1523455"/>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LGBTQ</a:t>
          </a:r>
        </a:p>
      </dsp:txBody>
      <dsp:txXfrm>
        <a:off x="5586003" y="2164058"/>
        <a:ext cx="2539092" cy="152345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0D6F4D-B3CF-496E-892C-2812FCFA8C91}">
      <dsp:nvSpPr>
        <dsp:cNvPr id="0" name=""/>
        <dsp:cNvSpPr/>
      </dsp:nvSpPr>
      <dsp:spPr>
        <a:xfrm>
          <a:off x="131485" y="0"/>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Professional Roles/</a:t>
          </a:r>
        </a:p>
        <a:p>
          <a:pPr marL="0" lvl="0" indent="0" algn="ctr" defTabSz="711200">
            <a:lnSpc>
              <a:spcPct val="90000"/>
            </a:lnSpc>
            <a:spcBef>
              <a:spcPct val="0"/>
            </a:spcBef>
            <a:spcAft>
              <a:spcPct val="35000"/>
            </a:spcAft>
            <a:buNone/>
          </a:pPr>
          <a:r>
            <a:rPr lang="en-US" sz="1600" kern="1200" dirty="0">
              <a:solidFill>
                <a:srgbClr val="FFFFFF"/>
              </a:solidFill>
            </a:rPr>
            <a:t>Responsibilities</a:t>
          </a:r>
        </a:p>
      </dsp:txBody>
      <dsp:txXfrm>
        <a:off x="131485" y="0"/>
        <a:ext cx="1941881" cy="1165128"/>
      </dsp:txXfrm>
    </dsp:sp>
    <dsp:sp modelId="{B4DB60F2-89E5-4FAB-9ADE-6C4530FAD2CE}">
      <dsp:nvSpPr>
        <dsp:cNvPr id="0" name=""/>
        <dsp:cNvSpPr/>
      </dsp:nvSpPr>
      <dsp:spPr>
        <a:xfrm>
          <a:off x="2298625" y="0"/>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Communication</a:t>
          </a:r>
        </a:p>
      </dsp:txBody>
      <dsp:txXfrm>
        <a:off x="2298625" y="0"/>
        <a:ext cx="1941881" cy="1165128"/>
      </dsp:txXfrm>
    </dsp:sp>
    <dsp:sp modelId="{0170972C-C877-4AC4-91FF-E42E6DE05C6C}">
      <dsp:nvSpPr>
        <dsp:cNvPr id="0" name=""/>
        <dsp:cNvSpPr/>
      </dsp:nvSpPr>
      <dsp:spPr>
        <a:xfrm>
          <a:off x="4403624" y="0"/>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Patient Empowerment</a:t>
          </a:r>
        </a:p>
      </dsp:txBody>
      <dsp:txXfrm>
        <a:off x="4403624" y="0"/>
        <a:ext cx="1941881" cy="1165128"/>
      </dsp:txXfrm>
    </dsp:sp>
    <dsp:sp modelId="{3D79CE8D-47F7-4315-9835-0B3C0018A96A}">
      <dsp:nvSpPr>
        <dsp:cNvPr id="0" name=""/>
        <dsp:cNvSpPr/>
      </dsp:nvSpPr>
      <dsp:spPr>
        <a:xfrm>
          <a:off x="6539694" y="0"/>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Cultural competency</a:t>
          </a:r>
        </a:p>
      </dsp:txBody>
      <dsp:txXfrm>
        <a:off x="6539694" y="0"/>
        <a:ext cx="1941881" cy="1165128"/>
      </dsp:txXfrm>
    </dsp:sp>
    <dsp:sp modelId="{1E187211-AD1C-4155-8C84-79660A49B20A}">
      <dsp:nvSpPr>
        <dsp:cNvPr id="0" name=""/>
        <dsp:cNvSpPr/>
      </dsp:nvSpPr>
      <dsp:spPr>
        <a:xfrm>
          <a:off x="129038" y="1326443"/>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Ethics &amp; Professional Conduct</a:t>
          </a:r>
        </a:p>
      </dsp:txBody>
      <dsp:txXfrm>
        <a:off x="129038" y="1326443"/>
        <a:ext cx="1941881" cy="1165128"/>
      </dsp:txXfrm>
    </dsp:sp>
    <dsp:sp modelId="{D5A5208B-7B28-4E56-AAC9-2D602C732FDD}">
      <dsp:nvSpPr>
        <dsp:cNvPr id="0" name=""/>
        <dsp:cNvSpPr/>
      </dsp:nvSpPr>
      <dsp:spPr>
        <a:xfrm>
          <a:off x="2265108" y="1326443"/>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Education, Prevention &amp; Health Promotion</a:t>
          </a:r>
        </a:p>
      </dsp:txBody>
      <dsp:txXfrm>
        <a:off x="2265108" y="1326443"/>
        <a:ext cx="1941881" cy="1165128"/>
      </dsp:txXfrm>
    </dsp:sp>
    <dsp:sp modelId="{5351C117-1042-460E-AA12-95B1F4B4A819}">
      <dsp:nvSpPr>
        <dsp:cNvPr id="0" name=""/>
        <dsp:cNvSpPr/>
      </dsp:nvSpPr>
      <dsp:spPr>
        <a:xfrm>
          <a:off x="4401178" y="1326443"/>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Psychosocial Support Services / Assessment</a:t>
          </a:r>
        </a:p>
      </dsp:txBody>
      <dsp:txXfrm>
        <a:off x="4401178" y="1326443"/>
        <a:ext cx="1941881" cy="1165128"/>
      </dsp:txXfrm>
    </dsp:sp>
    <dsp:sp modelId="{CDAFC6F6-CF23-4C85-9FF1-B34C2FE09160}">
      <dsp:nvSpPr>
        <dsp:cNvPr id="0" name=""/>
        <dsp:cNvSpPr/>
      </dsp:nvSpPr>
      <dsp:spPr>
        <a:xfrm>
          <a:off x="6539694" y="1326443"/>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Barriers to Care / Health Disparities</a:t>
          </a:r>
        </a:p>
      </dsp:txBody>
      <dsp:txXfrm>
        <a:off x="6539694" y="1326443"/>
        <a:ext cx="1941881" cy="1165128"/>
      </dsp:txXfrm>
    </dsp:sp>
    <dsp:sp modelId="{99E2D765-EED7-482F-9CA9-12E8A7AC6921}">
      <dsp:nvSpPr>
        <dsp:cNvPr id="0" name=""/>
        <dsp:cNvSpPr/>
      </dsp:nvSpPr>
      <dsp:spPr>
        <a:xfrm>
          <a:off x="129038" y="2685760"/>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Community Resources</a:t>
          </a:r>
        </a:p>
      </dsp:txBody>
      <dsp:txXfrm>
        <a:off x="129038" y="2685760"/>
        <a:ext cx="1941881" cy="1165128"/>
      </dsp:txXfrm>
    </dsp:sp>
    <dsp:sp modelId="{59104C20-63BE-4799-9BA7-7D3A538FEB8B}">
      <dsp:nvSpPr>
        <dsp:cNvPr id="0" name=""/>
        <dsp:cNvSpPr/>
      </dsp:nvSpPr>
      <dsp:spPr>
        <a:xfrm>
          <a:off x="2265108" y="2685760"/>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BF4E1"/>
              </a:solidFill>
            </a:rPr>
            <a:t>Outreach</a:t>
          </a:r>
        </a:p>
      </dsp:txBody>
      <dsp:txXfrm>
        <a:off x="2265108" y="2685760"/>
        <a:ext cx="1941881" cy="1165128"/>
      </dsp:txXfrm>
    </dsp:sp>
    <dsp:sp modelId="{F8DFD777-65DC-4A47-9CEC-B28D4B12527B}">
      <dsp:nvSpPr>
        <dsp:cNvPr id="0" name=""/>
        <dsp:cNvSpPr/>
      </dsp:nvSpPr>
      <dsp:spPr>
        <a:xfrm>
          <a:off x="4401178" y="2685760"/>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Care Coordination</a:t>
          </a:r>
        </a:p>
      </dsp:txBody>
      <dsp:txXfrm>
        <a:off x="4401178" y="2685760"/>
        <a:ext cx="1941881" cy="1165128"/>
      </dsp:txXfrm>
    </dsp:sp>
    <dsp:sp modelId="{F8685273-5819-42F6-BEE2-6DA482F57E62}">
      <dsp:nvSpPr>
        <dsp:cNvPr id="0" name=""/>
        <dsp:cNvSpPr/>
      </dsp:nvSpPr>
      <dsp:spPr>
        <a:xfrm>
          <a:off x="6537247" y="2719852"/>
          <a:ext cx="1941881" cy="1165128"/>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rgbClr val="FFFFFF"/>
              </a:solidFill>
            </a:rPr>
            <a:t>Advocacy</a:t>
          </a:r>
        </a:p>
      </dsp:txBody>
      <dsp:txXfrm>
        <a:off x="6537247" y="2719852"/>
        <a:ext cx="1941881" cy="116512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0CD347-A582-4A94-B96C-1A04E8F4B0A8}">
      <dsp:nvSpPr>
        <dsp:cNvPr id="0" name=""/>
        <dsp:cNvSpPr/>
      </dsp:nvSpPr>
      <dsp:spPr>
        <a:xfrm>
          <a:off x="0" y="253619"/>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F1CB117B-4FCA-43E3-AADB-83D1F0614990}">
      <dsp:nvSpPr>
        <dsp:cNvPr id="0" name=""/>
        <dsp:cNvSpPr/>
      </dsp:nvSpPr>
      <dsp:spPr>
        <a:xfrm>
          <a:off x="415290" y="91259"/>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a:t>Patient Care (6)</a:t>
          </a:r>
        </a:p>
      </dsp:txBody>
      <dsp:txXfrm>
        <a:off x="431142" y="107111"/>
        <a:ext cx="5782356" cy="293016"/>
      </dsp:txXfrm>
    </dsp:sp>
    <dsp:sp modelId="{E9DA3A25-CCD5-42D9-A4D4-5F74A786ECC3}">
      <dsp:nvSpPr>
        <dsp:cNvPr id="0" name=""/>
        <dsp:cNvSpPr/>
      </dsp:nvSpPr>
      <dsp:spPr>
        <a:xfrm>
          <a:off x="0" y="752579"/>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344CB08A-D683-41E0-BE87-0C05D360A0CE}">
      <dsp:nvSpPr>
        <dsp:cNvPr id="0" name=""/>
        <dsp:cNvSpPr/>
      </dsp:nvSpPr>
      <dsp:spPr>
        <a:xfrm>
          <a:off x="415290" y="590220"/>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a:t>Knowledge for Practice (6)</a:t>
          </a:r>
        </a:p>
      </dsp:txBody>
      <dsp:txXfrm>
        <a:off x="431142" y="606072"/>
        <a:ext cx="5782356" cy="293016"/>
      </dsp:txXfrm>
    </dsp:sp>
    <dsp:sp modelId="{20EAC83E-B0DB-4D0E-B853-5454815899B4}">
      <dsp:nvSpPr>
        <dsp:cNvPr id="0" name=""/>
        <dsp:cNvSpPr/>
      </dsp:nvSpPr>
      <dsp:spPr>
        <a:xfrm>
          <a:off x="0" y="1251540"/>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1AD3F222-4110-4252-9A59-007DF60AE988}">
      <dsp:nvSpPr>
        <dsp:cNvPr id="0" name=""/>
        <dsp:cNvSpPr/>
      </dsp:nvSpPr>
      <dsp:spPr>
        <a:xfrm>
          <a:off x="415290" y="1089180"/>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a:t>Practice-Based Learning (7)</a:t>
          </a:r>
        </a:p>
      </dsp:txBody>
      <dsp:txXfrm>
        <a:off x="431142" y="1105032"/>
        <a:ext cx="5782356" cy="293016"/>
      </dsp:txXfrm>
    </dsp:sp>
    <dsp:sp modelId="{B3BD4622-0AA4-409B-A067-2C6F94E9AA66}">
      <dsp:nvSpPr>
        <dsp:cNvPr id="0" name=""/>
        <dsp:cNvSpPr/>
      </dsp:nvSpPr>
      <dsp:spPr>
        <a:xfrm>
          <a:off x="0" y="1750500"/>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A1B20793-668B-498C-8C29-3911689924F0}">
      <dsp:nvSpPr>
        <dsp:cNvPr id="0" name=""/>
        <dsp:cNvSpPr/>
      </dsp:nvSpPr>
      <dsp:spPr>
        <a:xfrm>
          <a:off x="415290" y="1588140"/>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a:t>Interpersonal and Communication Skills (8)</a:t>
          </a:r>
        </a:p>
      </dsp:txBody>
      <dsp:txXfrm>
        <a:off x="431142" y="1603992"/>
        <a:ext cx="5782356" cy="293016"/>
      </dsp:txXfrm>
    </dsp:sp>
    <dsp:sp modelId="{49F9146B-E763-4CF7-AF5D-EDB5AD49A8CD}">
      <dsp:nvSpPr>
        <dsp:cNvPr id="0" name=""/>
        <dsp:cNvSpPr/>
      </dsp:nvSpPr>
      <dsp:spPr>
        <a:xfrm>
          <a:off x="0" y="2249460"/>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6073461F-3CC5-40B3-ACA6-F5843B970436}">
      <dsp:nvSpPr>
        <dsp:cNvPr id="0" name=""/>
        <dsp:cNvSpPr/>
      </dsp:nvSpPr>
      <dsp:spPr>
        <a:xfrm>
          <a:off x="415290" y="2087100"/>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a:t>Professionalism (8)</a:t>
          </a:r>
        </a:p>
      </dsp:txBody>
      <dsp:txXfrm>
        <a:off x="431142" y="2102952"/>
        <a:ext cx="5782356" cy="293016"/>
      </dsp:txXfrm>
    </dsp:sp>
    <dsp:sp modelId="{34062C2F-7388-448F-A413-D1DB2F9B64AA}">
      <dsp:nvSpPr>
        <dsp:cNvPr id="0" name=""/>
        <dsp:cNvSpPr/>
      </dsp:nvSpPr>
      <dsp:spPr>
        <a:xfrm>
          <a:off x="0" y="2748420"/>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43423B79-21A4-42DB-B947-6B45BF0C3C16}">
      <dsp:nvSpPr>
        <dsp:cNvPr id="0" name=""/>
        <dsp:cNvSpPr/>
      </dsp:nvSpPr>
      <dsp:spPr>
        <a:xfrm>
          <a:off x="415290" y="2586060"/>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a:t>Systems-Based Practice (3)</a:t>
          </a:r>
        </a:p>
      </dsp:txBody>
      <dsp:txXfrm>
        <a:off x="431142" y="2601912"/>
        <a:ext cx="5782356" cy="293016"/>
      </dsp:txXfrm>
    </dsp:sp>
    <dsp:sp modelId="{7DEA0EBF-637C-4D8B-B502-8469BA3330BD}">
      <dsp:nvSpPr>
        <dsp:cNvPr id="0" name=""/>
        <dsp:cNvSpPr/>
      </dsp:nvSpPr>
      <dsp:spPr>
        <a:xfrm>
          <a:off x="0" y="3247380"/>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1FD28EA2-FCBC-448B-8109-B1665565FCD2}">
      <dsp:nvSpPr>
        <dsp:cNvPr id="0" name=""/>
        <dsp:cNvSpPr/>
      </dsp:nvSpPr>
      <dsp:spPr>
        <a:xfrm>
          <a:off x="415290" y="3085020"/>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err="1"/>
            <a:t>Interprofessional</a:t>
          </a:r>
          <a:r>
            <a:rPr lang="en-US" sz="1400" kern="1200" dirty="0"/>
            <a:t> Collaboration (3)</a:t>
          </a:r>
        </a:p>
      </dsp:txBody>
      <dsp:txXfrm>
        <a:off x="431142" y="3100872"/>
        <a:ext cx="5782356" cy="293016"/>
      </dsp:txXfrm>
    </dsp:sp>
    <dsp:sp modelId="{11EF93FA-3FA7-467F-AAA7-A4D70464D2DE}">
      <dsp:nvSpPr>
        <dsp:cNvPr id="0" name=""/>
        <dsp:cNvSpPr/>
      </dsp:nvSpPr>
      <dsp:spPr>
        <a:xfrm>
          <a:off x="0" y="3746340"/>
          <a:ext cx="8305800" cy="277200"/>
        </a:xfrm>
        <a:prstGeom prst="rect">
          <a:avLst/>
        </a:prstGeom>
        <a:solidFill>
          <a:schemeClr val="lt1">
            <a:alpha val="90000"/>
            <a:hueOff val="0"/>
            <a:satOff val="0"/>
            <a:lumOff val="0"/>
            <a:alphaOff val="0"/>
          </a:schemeClr>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dsp:style>
    </dsp:sp>
    <dsp:sp modelId="{66956C26-2BF5-4677-94DD-FFDDF2B9E30B}">
      <dsp:nvSpPr>
        <dsp:cNvPr id="0" name=""/>
        <dsp:cNvSpPr/>
      </dsp:nvSpPr>
      <dsp:spPr>
        <a:xfrm>
          <a:off x="415290" y="3583980"/>
          <a:ext cx="5814060" cy="3247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758" tIns="0" rIns="219758" bIns="0" numCol="1" spcCol="1270" anchor="ctr" anchorCtr="0">
          <a:noAutofit/>
        </a:bodyPr>
        <a:lstStyle/>
        <a:p>
          <a:pPr marL="0" lvl="0" indent="0" algn="l" defTabSz="622300">
            <a:lnSpc>
              <a:spcPct val="90000"/>
            </a:lnSpc>
            <a:spcBef>
              <a:spcPct val="0"/>
            </a:spcBef>
            <a:spcAft>
              <a:spcPct val="35000"/>
            </a:spcAft>
            <a:buNone/>
          </a:pPr>
          <a:r>
            <a:rPr lang="en-US" sz="1400" kern="1200" dirty="0"/>
            <a:t>Personal and Professional Development (4)</a:t>
          </a:r>
        </a:p>
      </dsp:txBody>
      <dsp:txXfrm>
        <a:off x="431142" y="3599832"/>
        <a:ext cx="5782356" cy="293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A2CAA-3315-44EB-B3E5-D4FF758C8FBE}">
      <dsp:nvSpPr>
        <dsp:cNvPr id="0" name=""/>
        <dsp:cNvSpPr/>
      </dsp:nvSpPr>
      <dsp:spPr>
        <a:xfrm>
          <a:off x="0" y="1280160"/>
          <a:ext cx="8382000" cy="170688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0191FE-964F-4707-891D-31471D467978}">
      <dsp:nvSpPr>
        <dsp:cNvPr id="0" name=""/>
        <dsp:cNvSpPr/>
      </dsp:nvSpPr>
      <dsp:spPr>
        <a:xfrm>
          <a:off x="2581" y="0"/>
          <a:ext cx="1217395"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dirty="0"/>
            <a:t>1971</a:t>
          </a:r>
          <a:r>
            <a:rPr lang="en-US" sz="1200" kern="1200" dirty="0"/>
            <a:t>: National Cancer Act-  declares “War on Cancer”</a:t>
          </a:r>
        </a:p>
      </dsp:txBody>
      <dsp:txXfrm>
        <a:off x="2581" y="0"/>
        <a:ext cx="1217395" cy="1706880"/>
      </dsp:txXfrm>
    </dsp:sp>
    <dsp:sp modelId="{ADC7B91D-CA1E-4DE5-8C92-77CF247FB0C7}">
      <dsp:nvSpPr>
        <dsp:cNvPr id="0" name=""/>
        <dsp:cNvSpPr/>
      </dsp:nvSpPr>
      <dsp:spPr>
        <a:xfrm>
          <a:off x="397919" y="1920240"/>
          <a:ext cx="426720" cy="42672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C2407F-884B-42ED-AFFB-14738825CDC4}">
      <dsp:nvSpPr>
        <dsp:cNvPr id="0" name=""/>
        <dsp:cNvSpPr/>
      </dsp:nvSpPr>
      <dsp:spPr>
        <a:xfrm>
          <a:off x="1280847" y="2560320"/>
          <a:ext cx="1737612"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dirty="0"/>
            <a:t>1986</a:t>
          </a:r>
          <a:r>
            <a:rPr lang="en-US" sz="1200" kern="1200" dirty="0"/>
            <a:t>: </a:t>
          </a:r>
          <a:br>
            <a:rPr lang="en-US" sz="1200" kern="1200" dirty="0"/>
          </a:br>
          <a:r>
            <a:rPr lang="en-US" sz="1200" kern="1200" dirty="0"/>
            <a:t>Special Report on Cancer in the Economically Disadvantaged (ACS)</a:t>
          </a:r>
        </a:p>
      </dsp:txBody>
      <dsp:txXfrm>
        <a:off x="1280847" y="2560320"/>
        <a:ext cx="1737612" cy="1706880"/>
      </dsp:txXfrm>
    </dsp:sp>
    <dsp:sp modelId="{9BD61CEE-A3CA-4321-B560-0412966D19BA}">
      <dsp:nvSpPr>
        <dsp:cNvPr id="0" name=""/>
        <dsp:cNvSpPr/>
      </dsp:nvSpPr>
      <dsp:spPr>
        <a:xfrm>
          <a:off x="1936293" y="1920240"/>
          <a:ext cx="426720" cy="42672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BD53ED-FFE4-45E0-9FD4-E38D01F4AE14}">
      <dsp:nvSpPr>
        <dsp:cNvPr id="0" name=""/>
        <dsp:cNvSpPr/>
      </dsp:nvSpPr>
      <dsp:spPr>
        <a:xfrm>
          <a:off x="3048006" y="648878"/>
          <a:ext cx="1729675" cy="10503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dirty="0"/>
            <a:t>1989</a:t>
          </a:r>
          <a:r>
            <a:rPr lang="en-US" sz="1200" kern="1200" dirty="0"/>
            <a:t>: </a:t>
          </a:r>
          <a:br>
            <a:rPr lang="en-US" sz="1200" kern="1200" dirty="0"/>
          </a:br>
          <a:r>
            <a:rPr lang="en-US" sz="1200" kern="1200" dirty="0"/>
            <a:t>Cancer in the Poor: A Report to the Nation (ACS)</a:t>
          </a:r>
        </a:p>
      </dsp:txBody>
      <dsp:txXfrm>
        <a:off x="3048006" y="648878"/>
        <a:ext cx="1729675" cy="1050379"/>
      </dsp:txXfrm>
    </dsp:sp>
    <dsp:sp modelId="{5F88693D-9A0F-4875-9B3A-577543E48DBD}">
      <dsp:nvSpPr>
        <dsp:cNvPr id="0" name=""/>
        <dsp:cNvSpPr/>
      </dsp:nvSpPr>
      <dsp:spPr>
        <a:xfrm>
          <a:off x="3739013" y="1887416"/>
          <a:ext cx="426720" cy="42672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CCFA91-9795-4956-BAC2-D773A826E94B}">
      <dsp:nvSpPr>
        <dsp:cNvPr id="0" name=""/>
        <dsp:cNvSpPr/>
      </dsp:nvSpPr>
      <dsp:spPr>
        <a:xfrm>
          <a:off x="4869875" y="2560320"/>
          <a:ext cx="1217395"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dirty="0"/>
            <a:t>1990</a:t>
          </a:r>
          <a:r>
            <a:rPr lang="en-US" sz="1200" kern="1200" dirty="0"/>
            <a:t>: </a:t>
          </a:r>
          <a:br>
            <a:rPr lang="en-US" sz="1200" kern="1200" dirty="0"/>
          </a:br>
          <a:r>
            <a:rPr lang="en-US" sz="1200" kern="1200" dirty="0"/>
            <a:t>Dr. Freeman launches patient navigation program in Harlem, NY</a:t>
          </a:r>
        </a:p>
      </dsp:txBody>
      <dsp:txXfrm>
        <a:off x="4869875" y="2560320"/>
        <a:ext cx="1217395" cy="1706880"/>
      </dsp:txXfrm>
    </dsp:sp>
    <dsp:sp modelId="{746991FD-9E13-4E9F-A2B7-26978D655AB2}">
      <dsp:nvSpPr>
        <dsp:cNvPr id="0" name=""/>
        <dsp:cNvSpPr/>
      </dsp:nvSpPr>
      <dsp:spPr>
        <a:xfrm>
          <a:off x="5265212" y="1920240"/>
          <a:ext cx="426720" cy="42672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DF5295-2D60-4B12-B52C-4195B7B9B379}">
      <dsp:nvSpPr>
        <dsp:cNvPr id="0" name=""/>
        <dsp:cNvSpPr/>
      </dsp:nvSpPr>
      <dsp:spPr>
        <a:xfrm>
          <a:off x="6148140" y="0"/>
          <a:ext cx="1393077" cy="1706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b="1" kern="1200" dirty="0"/>
            <a:t>1999</a:t>
          </a:r>
          <a:r>
            <a:rPr lang="en-US" sz="1100" kern="1200" dirty="0"/>
            <a:t>: </a:t>
          </a:r>
          <a:br>
            <a:rPr lang="en-US" sz="1100" kern="1200" dirty="0"/>
          </a:br>
          <a:r>
            <a:rPr lang="en-US" sz="1100" kern="1200" dirty="0"/>
            <a:t>The Unequal Burden </a:t>
          </a:r>
          <a:br>
            <a:rPr lang="en-US" sz="1100" kern="1200" dirty="0"/>
          </a:br>
          <a:r>
            <a:rPr lang="en-US" sz="1100" kern="1200" dirty="0"/>
            <a:t>of Cancer (IOM/NAM)</a:t>
          </a:r>
        </a:p>
      </dsp:txBody>
      <dsp:txXfrm>
        <a:off x="6148140" y="0"/>
        <a:ext cx="1393077" cy="1706880"/>
      </dsp:txXfrm>
    </dsp:sp>
    <dsp:sp modelId="{3CA0B20D-E3C3-4B33-9FF2-6965960D026F}">
      <dsp:nvSpPr>
        <dsp:cNvPr id="0" name=""/>
        <dsp:cNvSpPr/>
      </dsp:nvSpPr>
      <dsp:spPr>
        <a:xfrm>
          <a:off x="6631319" y="1920240"/>
          <a:ext cx="426720" cy="42672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132C1-DB9C-42EB-9E2D-B604719E9FEF}">
      <dsp:nvSpPr>
        <dsp:cNvPr id="0" name=""/>
        <dsp:cNvSpPr/>
      </dsp:nvSpPr>
      <dsp:spPr>
        <a:xfrm>
          <a:off x="0" y="1371599"/>
          <a:ext cx="8534400" cy="18288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FF2857-6E5C-4A61-8431-41651DC9DA30}">
      <dsp:nvSpPr>
        <dsp:cNvPr id="0" name=""/>
        <dsp:cNvSpPr/>
      </dsp:nvSpPr>
      <dsp:spPr>
        <a:xfrm>
          <a:off x="2279" y="0"/>
          <a:ext cx="1346418"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dirty="0"/>
            <a:t>2000</a:t>
          </a:r>
          <a:r>
            <a:rPr lang="en-US" sz="1200" kern="1200" dirty="0"/>
            <a:t>: Assessing the Past, Chartering the Future (President’s Cancer Panel)</a:t>
          </a:r>
        </a:p>
      </dsp:txBody>
      <dsp:txXfrm>
        <a:off x="2279" y="0"/>
        <a:ext cx="1346418" cy="1828800"/>
      </dsp:txXfrm>
    </dsp:sp>
    <dsp:sp modelId="{B9C57158-0223-4D22-A60E-8C23980D41CA}">
      <dsp:nvSpPr>
        <dsp:cNvPr id="0" name=""/>
        <dsp:cNvSpPr/>
      </dsp:nvSpPr>
      <dsp:spPr>
        <a:xfrm>
          <a:off x="446888" y="2057400"/>
          <a:ext cx="457200" cy="4572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8F2B97-0896-400B-A144-0263968C45DB}">
      <dsp:nvSpPr>
        <dsp:cNvPr id="0" name=""/>
        <dsp:cNvSpPr/>
      </dsp:nvSpPr>
      <dsp:spPr>
        <a:xfrm>
          <a:off x="1416018" y="2743199"/>
          <a:ext cx="1346418"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dirty="0"/>
            <a:t>2001</a:t>
          </a:r>
          <a:r>
            <a:rPr lang="en-US" sz="1200" kern="1200" dirty="0"/>
            <a:t>: </a:t>
          </a:r>
          <a:br>
            <a:rPr lang="en-US" sz="1200" kern="1200" dirty="0"/>
          </a:br>
          <a:r>
            <a:rPr lang="en-US" sz="1200" kern="1200" dirty="0"/>
            <a:t>Voices of a Broken System: Real People, Real Problems (President’s Cancer Panel)</a:t>
          </a:r>
        </a:p>
      </dsp:txBody>
      <dsp:txXfrm>
        <a:off x="1416018" y="2743199"/>
        <a:ext cx="1346418" cy="1828800"/>
      </dsp:txXfrm>
    </dsp:sp>
    <dsp:sp modelId="{41863A16-A54C-4806-B40B-375AC437EBEA}">
      <dsp:nvSpPr>
        <dsp:cNvPr id="0" name=""/>
        <dsp:cNvSpPr/>
      </dsp:nvSpPr>
      <dsp:spPr>
        <a:xfrm>
          <a:off x="1860627" y="2057400"/>
          <a:ext cx="457200" cy="4572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D80733-54CB-441C-B286-978C4DAF48FC}">
      <dsp:nvSpPr>
        <dsp:cNvPr id="0" name=""/>
        <dsp:cNvSpPr/>
      </dsp:nvSpPr>
      <dsp:spPr>
        <a:xfrm>
          <a:off x="2829757" y="0"/>
          <a:ext cx="1346418"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dirty="0"/>
            <a:t>2003</a:t>
          </a:r>
          <a:r>
            <a:rPr lang="en-US" sz="1200" kern="1200" dirty="0"/>
            <a:t>: </a:t>
          </a:r>
          <a:br>
            <a:rPr lang="en-US" sz="1200" kern="1200" dirty="0"/>
          </a:br>
          <a:r>
            <a:rPr lang="en-US" sz="1200" kern="1200" dirty="0"/>
            <a:t>Unequal Treatment: Confronting Racial and Ethnic Disparities in Healthcare (IOM/NAM)</a:t>
          </a:r>
        </a:p>
      </dsp:txBody>
      <dsp:txXfrm>
        <a:off x="2829757" y="0"/>
        <a:ext cx="1346418" cy="1828800"/>
      </dsp:txXfrm>
    </dsp:sp>
    <dsp:sp modelId="{D93A9564-ECB8-4B32-A1B3-5F98715D39A1}">
      <dsp:nvSpPr>
        <dsp:cNvPr id="0" name=""/>
        <dsp:cNvSpPr/>
      </dsp:nvSpPr>
      <dsp:spPr>
        <a:xfrm>
          <a:off x="3274366" y="2057400"/>
          <a:ext cx="457200" cy="4572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6E9D4B-07BB-4CFF-9DEF-E4BE45D34F7D}">
      <dsp:nvSpPr>
        <dsp:cNvPr id="0" name=""/>
        <dsp:cNvSpPr/>
      </dsp:nvSpPr>
      <dsp:spPr>
        <a:xfrm>
          <a:off x="4243496" y="2743199"/>
          <a:ext cx="2021445"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dirty="0"/>
            <a:t>2005</a:t>
          </a:r>
          <a:r>
            <a:rPr lang="en-US" sz="1200" kern="1200" dirty="0"/>
            <a:t>: </a:t>
          </a:r>
          <a:br>
            <a:rPr lang="en-US" sz="1200" kern="1200" dirty="0"/>
          </a:br>
          <a:r>
            <a:rPr lang="en-US" sz="1200" kern="1200" dirty="0"/>
            <a:t>Patient Navigator Outreach and Chronic Disease Act; NCI launches Patient Navigation Research Program</a:t>
          </a:r>
        </a:p>
      </dsp:txBody>
      <dsp:txXfrm>
        <a:off x="4243496" y="2743199"/>
        <a:ext cx="2021445" cy="1828800"/>
      </dsp:txXfrm>
    </dsp:sp>
    <dsp:sp modelId="{B62F6698-0787-4831-BE69-2769EE0A89E8}">
      <dsp:nvSpPr>
        <dsp:cNvPr id="0" name=""/>
        <dsp:cNvSpPr/>
      </dsp:nvSpPr>
      <dsp:spPr>
        <a:xfrm>
          <a:off x="5025619" y="2057400"/>
          <a:ext cx="457200" cy="4572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7C4436-632C-4D78-A73B-3E3EE4CBED30}">
      <dsp:nvSpPr>
        <dsp:cNvPr id="0" name=""/>
        <dsp:cNvSpPr/>
      </dsp:nvSpPr>
      <dsp:spPr>
        <a:xfrm>
          <a:off x="6332262" y="0"/>
          <a:ext cx="1346418" cy="182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dirty="0"/>
            <a:t>2009:</a:t>
          </a:r>
          <a:r>
            <a:rPr lang="en-US" sz="1200" kern="1200" dirty="0"/>
            <a:t> </a:t>
          </a:r>
        </a:p>
        <a:p>
          <a:pPr marL="0" lvl="0" indent="0" algn="ctr" defTabSz="533400">
            <a:lnSpc>
              <a:spcPct val="90000"/>
            </a:lnSpc>
            <a:spcBef>
              <a:spcPct val="0"/>
            </a:spcBef>
            <a:spcAft>
              <a:spcPct val="35000"/>
            </a:spcAft>
            <a:buNone/>
          </a:pPr>
          <a:r>
            <a:rPr lang="en-US" sz="1200" kern="1200" dirty="0"/>
            <a:t>AONN+ launched</a:t>
          </a:r>
        </a:p>
      </dsp:txBody>
      <dsp:txXfrm>
        <a:off x="6332262" y="0"/>
        <a:ext cx="1346418" cy="1828800"/>
      </dsp:txXfrm>
    </dsp:sp>
    <dsp:sp modelId="{C4ECDCC6-FEB6-435A-8967-42EE77ECBAF8}">
      <dsp:nvSpPr>
        <dsp:cNvPr id="0" name=""/>
        <dsp:cNvSpPr/>
      </dsp:nvSpPr>
      <dsp:spPr>
        <a:xfrm>
          <a:off x="6776871" y="2057400"/>
          <a:ext cx="457200" cy="4572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7E254-51BD-4B47-9CA7-C394E1968537}">
      <dsp:nvSpPr>
        <dsp:cNvPr id="0" name=""/>
        <dsp:cNvSpPr/>
      </dsp:nvSpPr>
      <dsp:spPr>
        <a:xfrm>
          <a:off x="0" y="1257299"/>
          <a:ext cx="8610600" cy="16764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5E71FF-5182-4CD0-87AF-0AFFEDDD06C7}">
      <dsp:nvSpPr>
        <dsp:cNvPr id="0" name=""/>
        <dsp:cNvSpPr/>
      </dsp:nvSpPr>
      <dsp:spPr>
        <a:xfrm>
          <a:off x="963" y="0"/>
          <a:ext cx="2212475" cy="16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dirty="0"/>
            <a:t>2010</a:t>
          </a:r>
          <a:r>
            <a:rPr lang="en-US" sz="1200" kern="1200" dirty="0"/>
            <a:t>: </a:t>
          </a:r>
          <a:br>
            <a:rPr lang="en-US" sz="1200" kern="1200" dirty="0"/>
          </a:br>
          <a:r>
            <a:rPr lang="en-US" sz="1200" kern="1200" dirty="0"/>
            <a:t>Release of Joint Position on the Role of Oncology Nursing and Oncology Social Work in Patient Navigation; Affordable Care Act passed</a:t>
          </a:r>
        </a:p>
      </dsp:txBody>
      <dsp:txXfrm>
        <a:off x="963" y="0"/>
        <a:ext cx="2212475" cy="1676400"/>
      </dsp:txXfrm>
    </dsp:sp>
    <dsp:sp modelId="{6047F953-7D8E-4CFD-86BA-734118D15CFE}">
      <dsp:nvSpPr>
        <dsp:cNvPr id="0" name=""/>
        <dsp:cNvSpPr/>
      </dsp:nvSpPr>
      <dsp:spPr>
        <a:xfrm>
          <a:off x="897651" y="1885950"/>
          <a:ext cx="419100" cy="4191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3544A-D6CB-4028-845A-CE6D781104CA}">
      <dsp:nvSpPr>
        <dsp:cNvPr id="0" name=""/>
        <dsp:cNvSpPr/>
      </dsp:nvSpPr>
      <dsp:spPr>
        <a:xfrm>
          <a:off x="2270577" y="2514599"/>
          <a:ext cx="1740072" cy="16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dirty="0"/>
            <a:t>2012</a:t>
          </a:r>
          <a:r>
            <a:rPr lang="en-US" sz="1200" kern="1200" dirty="0"/>
            <a:t>: </a:t>
          </a:r>
          <a:br>
            <a:rPr lang="en-US" sz="1200" kern="1200" dirty="0"/>
          </a:br>
          <a:r>
            <a:rPr lang="en-US" sz="1200" kern="1200" dirty="0"/>
            <a:t>New patient navigation standards from American College of Surgeons’ Commission on Cancer </a:t>
          </a:r>
        </a:p>
      </dsp:txBody>
      <dsp:txXfrm>
        <a:off x="2270577" y="2514599"/>
        <a:ext cx="1740072" cy="1676400"/>
      </dsp:txXfrm>
    </dsp:sp>
    <dsp:sp modelId="{FCFE804B-618B-4637-984B-790C08D73EF3}">
      <dsp:nvSpPr>
        <dsp:cNvPr id="0" name=""/>
        <dsp:cNvSpPr/>
      </dsp:nvSpPr>
      <dsp:spPr>
        <a:xfrm>
          <a:off x="2931063" y="1885950"/>
          <a:ext cx="419100" cy="4191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F93AA4-CF0B-4900-8DCD-51C658617328}">
      <dsp:nvSpPr>
        <dsp:cNvPr id="0" name=""/>
        <dsp:cNvSpPr/>
      </dsp:nvSpPr>
      <dsp:spPr>
        <a:xfrm>
          <a:off x="4067786" y="0"/>
          <a:ext cx="1505179" cy="16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b="1" kern="1200" dirty="0"/>
            <a:t>2013</a:t>
          </a:r>
          <a:r>
            <a:rPr lang="en-US" sz="1200" kern="1200" dirty="0"/>
            <a:t>: </a:t>
          </a:r>
          <a:br>
            <a:rPr lang="en-US" sz="1200" kern="1200" dirty="0"/>
          </a:br>
          <a:r>
            <a:rPr lang="en-US" sz="1200" kern="1200" dirty="0"/>
            <a:t>Oncology Nursing Society publishes Oncology Nurse Navigator Core Competencies</a:t>
          </a:r>
        </a:p>
      </dsp:txBody>
      <dsp:txXfrm>
        <a:off x="4067786" y="0"/>
        <a:ext cx="1505179" cy="1676400"/>
      </dsp:txXfrm>
    </dsp:sp>
    <dsp:sp modelId="{61E406E7-0A6B-4910-AC99-936D1D5FB9B7}">
      <dsp:nvSpPr>
        <dsp:cNvPr id="0" name=""/>
        <dsp:cNvSpPr/>
      </dsp:nvSpPr>
      <dsp:spPr>
        <a:xfrm>
          <a:off x="4610826" y="1885950"/>
          <a:ext cx="419100" cy="4191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434A20-4ED8-4702-885B-032496640531}">
      <dsp:nvSpPr>
        <dsp:cNvPr id="0" name=""/>
        <dsp:cNvSpPr/>
      </dsp:nvSpPr>
      <dsp:spPr>
        <a:xfrm>
          <a:off x="5630103" y="2514599"/>
          <a:ext cx="2118472" cy="16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b="1" kern="1200" dirty="0"/>
            <a:t>2014</a:t>
          </a:r>
          <a:r>
            <a:rPr lang="en-US" sz="1200" kern="1200" dirty="0"/>
            <a:t>: </a:t>
          </a:r>
          <a:br>
            <a:rPr lang="en-US" sz="1200" kern="1200" dirty="0"/>
          </a:br>
          <a:r>
            <a:rPr lang="en-US" sz="1200" kern="1200" dirty="0"/>
            <a:t>The George Washington Caner Center publishes Core Competencies for Non-Clinically Licensed Patient Navigators</a:t>
          </a:r>
        </a:p>
      </dsp:txBody>
      <dsp:txXfrm>
        <a:off x="5630103" y="2514599"/>
        <a:ext cx="2118472" cy="1676400"/>
      </dsp:txXfrm>
    </dsp:sp>
    <dsp:sp modelId="{89901B6E-A34A-4886-80CB-FAD2F16A0C02}">
      <dsp:nvSpPr>
        <dsp:cNvPr id="0" name=""/>
        <dsp:cNvSpPr/>
      </dsp:nvSpPr>
      <dsp:spPr>
        <a:xfrm>
          <a:off x="6479789" y="1885950"/>
          <a:ext cx="419100" cy="41910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20172-92BA-47B1-A09F-42AE0D7DB774}">
      <dsp:nvSpPr>
        <dsp:cNvPr id="0" name=""/>
        <dsp:cNvSpPr/>
      </dsp:nvSpPr>
      <dsp:spPr>
        <a:xfrm>
          <a:off x="4107" y="163508"/>
          <a:ext cx="1574601" cy="586015"/>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Type of Organization</a:t>
          </a:r>
        </a:p>
      </dsp:txBody>
      <dsp:txXfrm>
        <a:off x="4107" y="163508"/>
        <a:ext cx="1574601" cy="586015"/>
      </dsp:txXfrm>
    </dsp:sp>
    <dsp:sp modelId="{97F81473-C773-4839-96DD-47CAFB6C91ED}">
      <dsp:nvSpPr>
        <dsp:cNvPr id="0" name=""/>
        <dsp:cNvSpPr/>
      </dsp:nvSpPr>
      <dsp:spPr>
        <a:xfrm>
          <a:off x="4107" y="710505"/>
          <a:ext cx="1574601" cy="33931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Cancer program</a:t>
          </a:r>
          <a:endParaRPr lang="en-US" sz="1700" kern="1200" dirty="0"/>
        </a:p>
        <a:p>
          <a:pPr marL="171450" lvl="1" indent="-171450" algn="l" defTabSz="755650">
            <a:lnSpc>
              <a:spcPct val="90000"/>
            </a:lnSpc>
            <a:spcBef>
              <a:spcPct val="0"/>
            </a:spcBef>
            <a:spcAft>
              <a:spcPct val="15000"/>
            </a:spcAft>
            <a:buChar char="•"/>
          </a:pPr>
          <a:r>
            <a:rPr lang="en-US" sz="1700" kern="1200" dirty="0"/>
            <a:t>Community organization</a:t>
          </a:r>
        </a:p>
        <a:p>
          <a:pPr marL="171450" lvl="1" indent="-171450" algn="l" defTabSz="755650">
            <a:lnSpc>
              <a:spcPct val="90000"/>
            </a:lnSpc>
            <a:spcBef>
              <a:spcPct val="0"/>
            </a:spcBef>
            <a:spcAft>
              <a:spcPct val="15000"/>
            </a:spcAft>
            <a:buChar char="•"/>
          </a:pPr>
          <a:r>
            <a:rPr lang="en-US" sz="1700" kern="1200"/>
            <a:t>Hybrid</a:t>
          </a:r>
          <a:endParaRPr lang="en-US" sz="1700" kern="1200" dirty="0"/>
        </a:p>
      </dsp:txBody>
      <dsp:txXfrm>
        <a:off x="4107" y="710505"/>
        <a:ext cx="1574601" cy="3393186"/>
      </dsp:txXfrm>
    </dsp:sp>
    <dsp:sp modelId="{63850B9B-350C-42DA-850A-BEB7E5DE7AD5}">
      <dsp:nvSpPr>
        <dsp:cNvPr id="0" name=""/>
        <dsp:cNvSpPr/>
      </dsp:nvSpPr>
      <dsp:spPr>
        <a:xfrm>
          <a:off x="1799153" y="183018"/>
          <a:ext cx="1574601" cy="586015"/>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Number of Navigators</a:t>
          </a:r>
        </a:p>
      </dsp:txBody>
      <dsp:txXfrm>
        <a:off x="1799153" y="183018"/>
        <a:ext cx="1574601" cy="586015"/>
      </dsp:txXfrm>
    </dsp:sp>
    <dsp:sp modelId="{29C203AD-C7D6-4B28-9AA3-C09955A54D1C}">
      <dsp:nvSpPr>
        <dsp:cNvPr id="0" name=""/>
        <dsp:cNvSpPr/>
      </dsp:nvSpPr>
      <dsp:spPr>
        <a:xfrm>
          <a:off x="1799153" y="769033"/>
          <a:ext cx="1574601" cy="331514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One</a:t>
          </a:r>
          <a:endParaRPr lang="en-US" sz="1700" kern="1200" dirty="0"/>
        </a:p>
        <a:p>
          <a:pPr marL="171450" lvl="1" indent="-171450" algn="l" defTabSz="755650">
            <a:lnSpc>
              <a:spcPct val="90000"/>
            </a:lnSpc>
            <a:spcBef>
              <a:spcPct val="0"/>
            </a:spcBef>
            <a:spcAft>
              <a:spcPct val="15000"/>
            </a:spcAft>
            <a:buChar char="•"/>
          </a:pPr>
          <a:r>
            <a:rPr lang="en-US" sz="1700" kern="1200"/>
            <a:t>More than one</a:t>
          </a:r>
          <a:endParaRPr lang="en-US" sz="1700" kern="1200" dirty="0"/>
        </a:p>
      </dsp:txBody>
      <dsp:txXfrm>
        <a:off x="1799153" y="769033"/>
        <a:ext cx="1574601" cy="3315147"/>
      </dsp:txXfrm>
    </dsp:sp>
    <dsp:sp modelId="{4762B15E-FBB2-423A-B61D-A096AF2749C6}">
      <dsp:nvSpPr>
        <dsp:cNvPr id="0" name=""/>
        <dsp:cNvSpPr/>
      </dsp:nvSpPr>
      <dsp:spPr>
        <a:xfrm>
          <a:off x="3594199" y="183018"/>
          <a:ext cx="1574601" cy="586015"/>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Continuum of Care</a:t>
          </a:r>
        </a:p>
      </dsp:txBody>
      <dsp:txXfrm>
        <a:off x="3594199" y="183018"/>
        <a:ext cx="1574601" cy="586015"/>
      </dsp:txXfrm>
    </dsp:sp>
    <dsp:sp modelId="{8604EC31-7A00-4EA6-B185-F838E6C9C25D}">
      <dsp:nvSpPr>
        <dsp:cNvPr id="0" name=""/>
        <dsp:cNvSpPr/>
      </dsp:nvSpPr>
      <dsp:spPr>
        <a:xfrm>
          <a:off x="3594199" y="769033"/>
          <a:ext cx="1574601" cy="331514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Across continuum of care</a:t>
          </a:r>
          <a:endParaRPr lang="en-US" sz="1700" kern="1200" dirty="0"/>
        </a:p>
        <a:p>
          <a:pPr marL="171450" lvl="1" indent="-171450" algn="l" defTabSz="755650">
            <a:lnSpc>
              <a:spcPct val="90000"/>
            </a:lnSpc>
            <a:spcBef>
              <a:spcPct val="0"/>
            </a:spcBef>
            <a:spcAft>
              <a:spcPct val="15000"/>
            </a:spcAft>
            <a:buChar char="•"/>
          </a:pPr>
          <a:r>
            <a:rPr lang="en-US" sz="1700" kern="1200" dirty="0"/>
            <a:t>Points in continuum of care</a:t>
          </a:r>
        </a:p>
        <a:p>
          <a:pPr marL="171450" lvl="1" indent="-171450" algn="l" defTabSz="755650">
            <a:lnSpc>
              <a:spcPct val="90000"/>
            </a:lnSpc>
            <a:spcBef>
              <a:spcPct val="0"/>
            </a:spcBef>
            <a:spcAft>
              <a:spcPct val="15000"/>
            </a:spcAft>
            <a:buChar char="•"/>
          </a:pPr>
          <a:r>
            <a:rPr lang="en-US" sz="1700" kern="1200"/>
            <a:t>Screening</a:t>
          </a:r>
          <a:endParaRPr lang="en-US" sz="1700" kern="1200" dirty="0"/>
        </a:p>
        <a:p>
          <a:pPr marL="171450" lvl="1" indent="-171450" algn="l" defTabSz="755650">
            <a:lnSpc>
              <a:spcPct val="90000"/>
            </a:lnSpc>
            <a:spcBef>
              <a:spcPct val="0"/>
            </a:spcBef>
            <a:spcAft>
              <a:spcPct val="15000"/>
            </a:spcAft>
            <a:buChar char="•"/>
          </a:pPr>
          <a:r>
            <a:rPr lang="en-US" sz="1700" kern="1200"/>
            <a:t>Treatment</a:t>
          </a:r>
          <a:endParaRPr lang="en-US" sz="1700" kern="1200" dirty="0"/>
        </a:p>
        <a:p>
          <a:pPr marL="171450" lvl="1" indent="-171450" algn="l" defTabSz="755650">
            <a:lnSpc>
              <a:spcPct val="90000"/>
            </a:lnSpc>
            <a:spcBef>
              <a:spcPct val="0"/>
            </a:spcBef>
            <a:spcAft>
              <a:spcPct val="15000"/>
            </a:spcAft>
            <a:buChar char="•"/>
          </a:pPr>
          <a:r>
            <a:rPr lang="en-US" sz="1700" kern="1200"/>
            <a:t>Survivorship </a:t>
          </a:r>
          <a:endParaRPr lang="en-US" sz="1700" kern="1200" dirty="0"/>
        </a:p>
        <a:p>
          <a:pPr marL="171450" lvl="1" indent="-171450" algn="l" defTabSz="755650">
            <a:lnSpc>
              <a:spcPct val="90000"/>
            </a:lnSpc>
            <a:spcBef>
              <a:spcPct val="0"/>
            </a:spcBef>
            <a:spcAft>
              <a:spcPct val="15000"/>
            </a:spcAft>
            <a:buChar char="•"/>
          </a:pPr>
          <a:r>
            <a:rPr lang="en-US" sz="1700" kern="1200"/>
            <a:t>Recurrence</a:t>
          </a:r>
          <a:endParaRPr lang="en-US" sz="1700" kern="1200" dirty="0"/>
        </a:p>
        <a:p>
          <a:pPr marL="171450" lvl="1" indent="-171450" algn="l" defTabSz="755650">
            <a:lnSpc>
              <a:spcPct val="90000"/>
            </a:lnSpc>
            <a:spcBef>
              <a:spcPct val="0"/>
            </a:spcBef>
            <a:spcAft>
              <a:spcPct val="15000"/>
            </a:spcAft>
            <a:buChar char="•"/>
          </a:pPr>
          <a:r>
            <a:rPr lang="en-US" sz="1700" kern="1200"/>
            <a:t>End of Life</a:t>
          </a:r>
          <a:endParaRPr lang="en-US" sz="1700" kern="1200" dirty="0"/>
        </a:p>
      </dsp:txBody>
      <dsp:txXfrm>
        <a:off x="3594199" y="769033"/>
        <a:ext cx="1574601" cy="3315147"/>
      </dsp:txXfrm>
    </dsp:sp>
    <dsp:sp modelId="{1B81AAB1-ED90-4744-88FE-5442030AD618}">
      <dsp:nvSpPr>
        <dsp:cNvPr id="0" name=""/>
        <dsp:cNvSpPr/>
      </dsp:nvSpPr>
      <dsp:spPr>
        <a:xfrm>
          <a:off x="5389244" y="183018"/>
          <a:ext cx="1574601" cy="586015"/>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t>Cancer Type</a:t>
          </a:r>
          <a:endParaRPr lang="en-US" sz="1700" kern="1200" dirty="0"/>
        </a:p>
      </dsp:txBody>
      <dsp:txXfrm>
        <a:off x="5389244" y="183018"/>
        <a:ext cx="1574601" cy="586015"/>
      </dsp:txXfrm>
    </dsp:sp>
    <dsp:sp modelId="{D93F16D4-11DD-4EDF-BEFD-7FCEEBB6DC83}">
      <dsp:nvSpPr>
        <dsp:cNvPr id="0" name=""/>
        <dsp:cNvSpPr/>
      </dsp:nvSpPr>
      <dsp:spPr>
        <a:xfrm>
          <a:off x="5389244" y="769033"/>
          <a:ext cx="1574601" cy="331514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One/a few</a:t>
          </a:r>
          <a:endParaRPr lang="en-US" sz="1700" kern="1200" dirty="0"/>
        </a:p>
        <a:p>
          <a:pPr marL="171450" lvl="1" indent="-171450" algn="l" defTabSz="755650">
            <a:lnSpc>
              <a:spcPct val="90000"/>
            </a:lnSpc>
            <a:spcBef>
              <a:spcPct val="0"/>
            </a:spcBef>
            <a:spcAft>
              <a:spcPct val="15000"/>
            </a:spcAft>
            <a:buChar char="•"/>
          </a:pPr>
          <a:r>
            <a:rPr lang="en-US" sz="1700" kern="1200"/>
            <a:t>Many/ any type</a:t>
          </a:r>
          <a:endParaRPr lang="en-US" sz="1700" kern="1200" dirty="0"/>
        </a:p>
      </dsp:txBody>
      <dsp:txXfrm>
        <a:off x="5389244" y="769033"/>
        <a:ext cx="1574601" cy="3315147"/>
      </dsp:txXfrm>
    </dsp:sp>
    <dsp:sp modelId="{8A4F36A7-8859-447A-93BF-764F36CD6AD4}">
      <dsp:nvSpPr>
        <dsp:cNvPr id="0" name=""/>
        <dsp:cNvSpPr/>
      </dsp:nvSpPr>
      <dsp:spPr>
        <a:xfrm>
          <a:off x="7184290" y="183018"/>
          <a:ext cx="1574601" cy="586015"/>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t>Patient Type</a:t>
          </a:r>
          <a:endParaRPr lang="en-US" sz="1700" kern="1200" dirty="0"/>
        </a:p>
      </dsp:txBody>
      <dsp:txXfrm>
        <a:off x="7184290" y="183018"/>
        <a:ext cx="1574601" cy="586015"/>
      </dsp:txXfrm>
    </dsp:sp>
    <dsp:sp modelId="{5AFC3BB4-F177-4DDB-BA12-21005F26C4FF}">
      <dsp:nvSpPr>
        <dsp:cNvPr id="0" name=""/>
        <dsp:cNvSpPr/>
      </dsp:nvSpPr>
      <dsp:spPr>
        <a:xfrm>
          <a:off x="7184290" y="769033"/>
          <a:ext cx="1574601" cy="331514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All patients</a:t>
          </a:r>
          <a:endParaRPr lang="en-US" sz="1700" kern="1200" dirty="0"/>
        </a:p>
        <a:p>
          <a:pPr marL="171450" lvl="1" indent="-171450" algn="l" defTabSz="755650">
            <a:lnSpc>
              <a:spcPct val="90000"/>
            </a:lnSpc>
            <a:spcBef>
              <a:spcPct val="0"/>
            </a:spcBef>
            <a:spcAft>
              <a:spcPct val="15000"/>
            </a:spcAft>
            <a:buChar char="•"/>
          </a:pPr>
          <a:r>
            <a:rPr lang="en-US" sz="1700" kern="1200"/>
            <a:t>High-need patients</a:t>
          </a:r>
          <a:endParaRPr lang="en-US" sz="1700" kern="1200" dirty="0"/>
        </a:p>
      </dsp:txBody>
      <dsp:txXfrm>
        <a:off x="7184290" y="769033"/>
        <a:ext cx="1574601" cy="33151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C76A1-5B21-4E2B-B561-038ADEFCED96}">
      <dsp:nvSpPr>
        <dsp:cNvPr id="0" name=""/>
        <dsp:cNvSpPr/>
      </dsp:nvSpPr>
      <dsp:spPr>
        <a:xfrm>
          <a:off x="748" y="127929"/>
          <a:ext cx="2918732" cy="175123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solidFill>
                <a:srgbClr val="FFFFFF"/>
              </a:solidFill>
            </a:rPr>
            <a:t>Social Work</a:t>
          </a:r>
        </a:p>
      </dsp:txBody>
      <dsp:txXfrm>
        <a:off x="748" y="127929"/>
        <a:ext cx="2918732" cy="1751239"/>
      </dsp:txXfrm>
    </dsp:sp>
    <dsp:sp modelId="{B18B620B-B162-4A39-87C9-3563BADDBAF1}">
      <dsp:nvSpPr>
        <dsp:cNvPr id="0" name=""/>
        <dsp:cNvSpPr/>
      </dsp:nvSpPr>
      <dsp:spPr>
        <a:xfrm>
          <a:off x="3211353" y="127929"/>
          <a:ext cx="2918732" cy="175123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solidFill>
                <a:srgbClr val="FFFFFF"/>
              </a:solidFill>
            </a:rPr>
            <a:t>Nurse</a:t>
          </a:r>
        </a:p>
      </dsp:txBody>
      <dsp:txXfrm>
        <a:off x="3211353" y="127929"/>
        <a:ext cx="2918732" cy="1751239"/>
      </dsp:txXfrm>
    </dsp:sp>
    <dsp:sp modelId="{1D652863-9AD3-4F5F-BE4A-3CC9D93E9744}">
      <dsp:nvSpPr>
        <dsp:cNvPr id="0" name=""/>
        <dsp:cNvSpPr/>
      </dsp:nvSpPr>
      <dsp:spPr>
        <a:xfrm>
          <a:off x="748" y="2171042"/>
          <a:ext cx="2918732" cy="175123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solidFill>
                <a:srgbClr val="FFFFFF"/>
              </a:solidFill>
            </a:rPr>
            <a:t>Non-Clinically Licensed</a:t>
          </a:r>
        </a:p>
      </dsp:txBody>
      <dsp:txXfrm>
        <a:off x="748" y="2171042"/>
        <a:ext cx="2918732" cy="1751239"/>
      </dsp:txXfrm>
    </dsp:sp>
    <dsp:sp modelId="{05FBB8A0-BCF0-45AC-A96D-65B8E4052F8B}">
      <dsp:nvSpPr>
        <dsp:cNvPr id="0" name=""/>
        <dsp:cNvSpPr/>
      </dsp:nvSpPr>
      <dsp:spPr>
        <a:xfrm>
          <a:off x="3211353" y="2171042"/>
          <a:ext cx="2918732" cy="175123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solidFill>
                <a:srgbClr val="FFFFFF"/>
              </a:solidFill>
            </a:rPr>
            <a:t>Volunteer</a:t>
          </a:r>
        </a:p>
      </dsp:txBody>
      <dsp:txXfrm>
        <a:off x="3211353" y="2171042"/>
        <a:ext cx="2918732" cy="17512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983C3-C5D4-4003-9835-D11498EFFA17}">
      <dsp:nvSpPr>
        <dsp:cNvPr id="0" name=""/>
        <dsp:cNvSpPr/>
      </dsp:nvSpPr>
      <dsp:spPr>
        <a:xfrm>
          <a:off x="2455" y="1420936"/>
          <a:ext cx="2991817" cy="1196726"/>
        </a:xfrm>
        <a:prstGeom prst="chevron">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t>Identify roles &amp; responsibilities</a:t>
          </a:r>
        </a:p>
      </dsp:txBody>
      <dsp:txXfrm>
        <a:off x="600818" y="1420936"/>
        <a:ext cx="1795091" cy="1196726"/>
      </dsp:txXfrm>
    </dsp:sp>
    <dsp:sp modelId="{56343495-433D-4D02-9E3F-9B769BA98443}">
      <dsp:nvSpPr>
        <dsp:cNvPr id="0" name=""/>
        <dsp:cNvSpPr/>
      </dsp:nvSpPr>
      <dsp:spPr>
        <a:xfrm>
          <a:off x="2695091" y="1420936"/>
          <a:ext cx="2991817" cy="1196726"/>
        </a:xfrm>
        <a:prstGeom prst="chevron">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t>Write competencies</a:t>
          </a:r>
        </a:p>
      </dsp:txBody>
      <dsp:txXfrm>
        <a:off x="3293454" y="1420936"/>
        <a:ext cx="1795091" cy="1196726"/>
      </dsp:txXfrm>
    </dsp:sp>
    <dsp:sp modelId="{CAD3AEA5-7275-4AEF-B688-BE07FB849FEE}">
      <dsp:nvSpPr>
        <dsp:cNvPr id="0" name=""/>
        <dsp:cNvSpPr/>
      </dsp:nvSpPr>
      <dsp:spPr>
        <a:xfrm>
          <a:off x="5387726" y="1420936"/>
          <a:ext cx="2991817" cy="1196726"/>
        </a:xfrm>
        <a:prstGeom prst="chevron">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kern="1200" dirty="0"/>
            <a:t>Create training</a:t>
          </a:r>
        </a:p>
      </dsp:txBody>
      <dsp:txXfrm>
        <a:off x="5986089" y="1420936"/>
        <a:ext cx="1795091" cy="11967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BB2C7-7670-4642-A4EE-D71B7923C90E}">
      <dsp:nvSpPr>
        <dsp:cNvPr id="0" name=""/>
        <dsp:cNvSpPr/>
      </dsp:nvSpPr>
      <dsp:spPr>
        <a:xfrm>
          <a:off x="0" y="538162"/>
          <a:ext cx="2571749" cy="1543050"/>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altLang="en-US" sz="2500" kern="1200" dirty="0">
              <a:solidFill>
                <a:srgbClr val="FFFFFF"/>
              </a:solidFill>
            </a:rPr>
            <a:t>Academy of Oncology Nurse &amp; Patient Navigators</a:t>
          </a:r>
          <a:endParaRPr lang="en-US" sz="2500" kern="1200" dirty="0">
            <a:solidFill>
              <a:srgbClr val="FFFFFF"/>
            </a:solidFill>
          </a:endParaRPr>
        </a:p>
      </dsp:txBody>
      <dsp:txXfrm>
        <a:off x="0" y="538162"/>
        <a:ext cx="2571749" cy="1543050"/>
      </dsp:txXfrm>
    </dsp:sp>
    <dsp:sp modelId="{528F2835-1B7A-40BB-B9BC-C880AF0BF3CB}">
      <dsp:nvSpPr>
        <dsp:cNvPr id="0" name=""/>
        <dsp:cNvSpPr/>
      </dsp:nvSpPr>
      <dsp:spPr>
        <a:xfrm>
          <a:off x="2828925" y="538162"/>
          <a:ext cx="2571749" cy="1543050"/>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altLang="en-US" sz="2500" kern="1200" dirty="0">
              <a:solidFill>
                <a:srgbClr val="FFFFFF"/>
              </a:solidFill>
            </a:rPr>
            <a:t>Oncology Nursing Society</a:t>
          </a:r>
        </a:p>
      </dsp:txBody>
      <dsp:txXfrm>
        <a:off x="2828925" y="538162"/>
        <a:ext cx="2571749" cy="1543050"/>
      </dsp:txXfrm>
    </dsp:sp>
    <dsp:sp modelId="{067DF208-67DE-467C-A941-32A5CD8719E0}">
      <dsp:nvSpPr>
        <dsp:cNvPr id="0" name=""/>
        <dsp:cNvSpPr/>
      </dsp:nvSpPr>
      <dsp:spPr>
        <a:xfrm>
          <a:off x="5657849" y="538162"/>
          <a:ext cx="2571749" cy="1543050"/>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altLang="en-US" sz="2500" kern="1200" dirty="0">
              <a:solidFill>
                <a:srgbClr val="FFFFFF"/>
              </a:solidFill>
            </a:rPr>
            <a:t>National Association of Social Workers</a:t>
          </a:r>
        </a:p>
      </dsp:txBody>
      <dsp:txXfrm>
        <a:off x="5657849" y="538162"/>
        <a:ext cx="2571749" cy="1543050"/>
      </dsp:txXfrm>
    </dsp:sp>
    <dsp:sp modelId="{8C5A9820-9C82-47A3-855E-99CB755954BD}">
      <dsp:nvSpPr>
        <dsp:cNvPr id="0" name=""/>
        <dsp:cNvSpPr/>
      </dsp:nvSpPr>
      <dsp:spPr>
        <a:xfrm>
          <a:off x="0" y="2338387"/>
          <a:ext cx="2571749" cy="1543050"/>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altLang="en-US" sz="2500" kern="1200" dirty="0">
              <a:solidFill>
                <a:srgbClr val="FFFFFF"/>
              </a:solidFill>
            </a:rPr>
            <a:t>Association of Oncology Social Workers</a:t>
          </a:r>
        </a:p>
      </dsp:txBody>
      <dsp:txXfrm>
        <a:off x="0" y="2338387"/>
        <a:ext cx="2571749" cy="1543050"/>
      </dsp:txXfrm>
    </dsp:sp>
    <dsp:sp modelId="{C099E680-1897-468B-B9E5-F35041B6E043}">
      <dsp:nvSpPr>
        <dsp:cNvPr id="0" name=""/>
        <dsp:cNvSpPr/>
      </dsp:nvSpPr>
      <dsp:spPr>
        <a:xfrm>
          <a:off x="2828925" y="2338387"/>
          <a:ext cx="2571749" cy="1543050"/>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altLang="en-US" sz="2500" kern="1200" dirty="0">
              <a:solidFill>
                <a:srgbClr val="FFFFFF"/>
              </a:solidFill>
            </a:rPr>
            <a:t>Association of Community Cancer Centers</a:t>
          </a:r>
        </a:p>
      </dsp:txBody>
      <dsp:txXfrm>
        <a:off x="2828925" y="2338387"/>
        <a:ext cx="2571749" cy="1543050"/>
      </dsp:txXfrm>
    </dsp:sp>
    <dsp:sp modelId="{7147ACF2-7E30-4717-A641-9710870FBEC1}">
      <dsp:nvSpPr>
        <dsp:cNvPr id="0" name=""/>
        <dsp:cNvSpPr/>
      </dsp:nvSpPr>
      <dsp:spPr>
        <a:xfrm>
          <a:off x="5657849" y="2338387"/>
          <a:ext cx="2571749" cy="1543050"/>
        </a:xfrm>
        <a:prstGeom prst="rect">
          <a:avLst/>
        </a:prstGeom>
        <a:solidFill>
          <a:srgbClr val="033B57"/>
        </a:solidFill>
        <a:ln w="25400" cap="flat" cmpd="sng" algn="ctr">
          <a:solidFill>
            <a:srgbClr val="033B5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altLang="en-US" sz="2500" kern="1200" dirty="0">
              <a:solidFill>
                <a:srgbClr val="FFFFFF"/>
              </a:solidFill>
            </a:rPr>
            <a:t>Patient navigators and CHWs</a:t>
          </a:r>
          <a:endParaRPr lang="en-US" sz="2500" kern="1200" dirty="0">
            <a:solidFill>
              <a:srgbClr val="FFFFFF"/>
            </a:solidFill>
          </a:endParaRPr>
        </a:p>
      </dsp:txBody>
      <dsp:txXfrm>
        <a:off x="5657849" y="2338387"/>
        <a:ext cx="2571749" cy="15430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9F66B-D491-484F-A722-DF44F2138DF4}">
      <dsp:nvSpPr>
        <dsp:cNvPr id="0" name=""/>
        <dsp:cNvSpPr/>
      </dsp:nvSpPr>
      <dsp:spPr>
        <a:xfrm>
          <a:off x="-4738021" y="-726251"/>
          <a:ext cx="5643504" cy="5643504"/>
        </a:xfrm>
        <a:prstGeom prst="blockArc">
          <a:avLst>
            <a:gd name="adj1" fmla="val 18900000"/>
            <a:gd name="adj2" fmla="val 2700000"/>
            <a:gd name="adj3" fmla="val 38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33F805-D341-463E-B7E0-F67756394AED}">
      <dsp:nvSpPr>
        <dsp:cNvPr id="0" name=""/>
        <dsp:cNvSpPr/>
      </dsp:nvSpPr>
      <dsp:spPr>
        <a:xfrm>
          <a:off x="582354" y="419100"/>
          <a:ext cx="6980453" cy="83820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t>Patient navigation training curricula	</a:t>
          </a:r>
        </a:p>
      </dsp:txBody>
      <dsp:txXfrm>
        <a:off x="582354" y="419100"/>
        <a:ext cx="6980453" cy="838200"/>
      </dsp:txXfrm>
    </dsp:sp>
    <dsp:sp modelId="{4F2EB0C8-5DCD-47D9-B4C2-6DBDBB42962B}">
      <dsp:nvSpPr>
        <dsp:cNvPr id="0" name=""/>
        <dsp:cNvSpPr/>
      </dsp:nvSpPr>
      <dsp:spPr>
        <a:xfrm>
          <a:off x="58479" y="314325"/>
          <a:ext cx="1047750" cy="10477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B0293F-1F6D-4EFF-B0A6-3086F2DD0E6F}">
      <dsp:nvSpPr>
        <dsp:cNvPr id="0" name=""/>
        <dsp:cNvSpPr/>
      </dsp:nvSpPr>
      <dsp:spPr>
        <a:xfrm>
          <a:off x="887039" y="1676400"/>
          <a:ext cx="6675767" cy="83820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t>Journal articles on roles/responsibilities/ competencies/ tasks/ activities for CHWs, patient navigators, nurse/social worker navigators </a:t>
          </a:r>
        </a:p>
      </dsp:txBody>
      <dsp:txXfrm>
        <a:off x="887039" y="1676400"/>
        <a:ext cx="6675767" cy="838200"/>
      </dsp:txXfrm>
    </dsp:sp>
    <dsp:sp modelId="{721A2DAC-A281-41FF-B415-39829EA82ECB}">
      <dsp:nvSpPr>
        <dsp:cNvPr id="0" name=""/>
        <dsp:cNvSpPr/>
      </dsp:nvSpPr>
      <dsp:spPr>
        <a:xfrm>
          <a:off x="363164" y="1571625"/>
          <a:ext cx="1047750" cy="10477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871FF2-CD24-4A8E-B566-D32CA3833A45}">
      <dsp:nvSpPr>
        <dsp:cNvPr id="0" name=""/>
        <dsp:cNvSpPr/>
      </dsp:nvSpPr>
      <dsp:spPr>
        <a:xfrm>
          <a:off x="582354" y="2933700"/>
          <a:ext cx="6980453" cy="838200"/>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t>CHW, nurse navigator competencies </a:t>
          </a:r>
        </a:p>
      </dsp:txBody>
      <dsp:txXfrm>
        <a:off x="582354" y="2933700"/>
        <a:ext cx="6980453" cy="838200"/>
      </dsp:txXfrm>
    </dsp:sp>
    <dsp:sp modelId="{2576DA1A-27BF-49E6-80EB-20638D648F14}">
      <dsp:nvSpPr>
        <dsp:cNvPr id="0" name=""/>
        <dsp:cNvSpPr/>
      </dsp:nvSpPr>
      <dsp:spPr>
        <a:xfrm>
          <a:off x="58479" y="2828925"/>
          <a:ext cx="1047750" cy="10477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23D4A36D-E0E0-4A0D-958D-803778F20342}" type="datetimeFigureOut">
              <a:rPr lang="en-US" smtClean="0"/>
              <a:pPr/>
              <a:t>9/29/2021</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2361CCB2-BA87-4E65-9DDD-3A031EC89471}" type="datetimeFigureOut">
              <a:rPr lang="en-US" smtClean="0"/>
              <a:pPr/>
              <a:t>9/29/2021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Welcome to</a:t>
            </a:r>
            <a:r>
              <a:rPr lang="en-US" baseline="0" dirty="0"/>
              <a:t> module 2, lesson 1: An overview of patient navigation and competencies. </a:t>
            </a:r>
            <a:r>
              <a:rPr lang="en-US" sz="1200" kern="1200" dirty="0">
                <a:solidFill>
                  <a:schemeClr val="tx1"/>
                </a:solidFill>
                <a:effectLst/>
                <a:latin typeface="+mn-lt"/>
                <a:ea typeface="+mn-ea"/>
                <a:cs typeface="+mn-cs"/>
              </a:rPr>
              <a:t>This lesson will take approximately 35 minutes to complete. I'm Anne Willis, Director of Patient-Centered Programs at the George Washington University Cancer Institute. I will be leading you through this lesson. </a:t>
            </a:r>
          </a:p>
          <a:p>
            <a:endParaRPr lang="en-US" dirty="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7046" indent="-275786" eaLnBrk="0" hangingPunct="0">
              <a:defRPr>
                <a:solidFill>
                  <a:schemeClr val="tx1"/>
                </a:solidFill>
                <a:latin typeface="Arial" pitchFamily="34" charset="0"/>
                <a:cs typeface="Arial" pitchFamily="34" charset="0"/>
              </a:defRPr>
            </a:lvl2pPr>
            <a:lvl3pPr marL="1103147" indent="-220629" eaLnBrk="0" hangingPunct="0">
              <a:defRPr>
                <a:solidFill>
                  <a:schemeClr val="tx1"/>
                </a:solidFill>
                <a:latin typeface="Arial" pitchFamily="34" charset="0"/>
                <a:cs typeface="Arial" pitchFamily="34" charset="0"/>
              </a:defRPr>
            </a:lvl3pPr>
            <a:lvl4pPr marL="1544406" indent="-220629" eaLnBrk="0" hangingPunct="0">
              <a:defRPr>
                <a:solidFill>
                  <a:schemeClr val="tx1"/>
                </a:solidFill>
                <a:latin typeface="Arial" pitchFamily="34" charset="0"/>
                <a:cs typeface="Arial" pitchFamily="34" charset="0"/>
              </a:defRPr>
            </a:lvl4pPr>
            <a:lvl5pPr marL="1985664" indent="-220629" eaLnBrk="0" hangingPunct="0">
              <a:defRPr>
                <a:solidFill>
                  <a:schemeClr val="tx1"/>
                </a:solidFill>
                <a:latin typeface="Arial" pitchFamily="34" charset="0"/>
                <a:cs typeface="Arial" pitchFamily="34" charset="0"/>
              </a:defRPr>
            </a:lvl5pPr>
            <a:lvl6pPr marL="2426924" indent="-220629" eaLnBrk="0" fontAlgn="base" hangingPunct="0">
              <a:spcBef>
                <a:spcPct val="0"/>
              </a:spcBef>
              <a:spcAft>
                <a:spcPct val="0"/>
              </a:spcAft>
              <a:defRPr>
                <a:solidFill>
                  <a:schemeClr val="tx1"/>
                </a:solidFill>
                <a:latin typeface="Arial" pitchFamily="34" charset="0"/>
                <a:cs typeface="Arial" pitchFamily="34" charset="0"/>
              </a:defRPr>
            </a:lvl6pPr>
            <a:lvl7pPr marL="2868183" indent="-220629" eaLnBrk="0" fontAlgn="base" hangingPunct="0">
              <a:spcBef>
                <a:spcPct val="0"/>
              </a:spcBef>
              <a:spcAft>
                <a:spcPct val="0"/>
              </a:spcAft>
              <a:defRPr>
                <a:solidFill>
                  <a:schemeClr val="tx1"/>
                </a:solidFill>
                <a:latin typeface="Arial" pitchFamily="34" charset="0"/>
                <a:cs typeface="Arial" pitchFamily="34" charset="0"/>
              </a:defRPr>
            </a:lvl7pPr>
            <a:lvl8pPr marL="3309440" indent="-220629" eaLnBrk="0" fontAlgn="base" hangingPunct="0">
              <a:spcBef>
                <a:spcPct val="0"/>
              </a:spcBef>
              <a:spcAft>
                <a:spcPct val="0"/>
              </a:spcAft>
              <a:defRPr>
                <a:solidFill>
                  <a:schemeClr val="tx1"/>
                </a:solidFill>
                <a:latin typeface="Arial" pitchFamily="34" charset="0"/>
                <a:cs typeface="Arial" pitchFamily="34" charset="0"/>
              </a:defRPr>
            </a:lvl8pPr>
            <a:lvl9pPr marL="3750700" indent="-22062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Let’s watch a video from</a:t>
            </a:r>
            <a:r>
              <a:rPr lang="en-US" altLang="en-US" baseline="0" dirty="0"/>
              <a:t> the American Association for Cancer Research on health disparities. </a:t>
            </a:r>
            <a:endParaRPr lang="en-US" altLang="en-US" dirty="0"/>
          </a:p>
          <a:p>
            <a:endParaRPr lang="en-US" altLang="en-US" baseline="0" dirty="0"/>
          </a:p>
          <a:p>
            <a:r>
              <a:rPr lang="en-US" altLang="en-US" baseline="0" dirty="0"/>
              <a:t>Play video until 3:50: https://www.youtube.com/watch?v=0C5KEoydluc</a:t>
            </a:r>
          </a:p>
          <a:p>
            <a:r>
              <a:rPr lang="en-US" b="1" dirty="0"/>
              <a:t>Transcript:</a:t>
            </a:r>
            <a:r>
              <a:rPr lang="en-US" dirty="0"/>
              <a:t> </a:t>
            </a:r>
            <a:r>
              <a:rPr lang="en-US" sz="1200" kern="1200" dirty="0">
                <a:solidFill>
                  <a:schemeClr val="tx1"/>
                </a:solidFill>
                <a:effectLst/>
                <a:latin typeface="+mn-lt"/>
                <a:ea typeface="+mn-ea"/>
                <a:cs typeface="+mn-cs"/>
              </a:rPr>
              <a:t>Cancer is a disease which affects African Americans more than it does any other ethnic group in the world. The lack of access and the lack of preventive services I think this is one of the things that are, that contributes not only to the high degree and disparity of cancer under reservations among Native people and among Latinos because we don't have access to health care that we should. 28 percent of Native Americans have no health insurance at all. 31 percent of Latinos have no access to health insurance at all. Then you compound the problem because by the time you do reach this individual the disease is aggravated, the disease is terminal, the treatment is expensive, then the quality of life is gone.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tough enough for someone born here to understand the health care system, it's even harder for somebody who's born from another part of the world. We need to get more minorities into clinical trials. I'm convinced that we can't do it all through legislation, we can't do it do it through hospitals, we can’t afford to do it after people get sick. We've got to do those things to prevent people from getting sick.</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we're really serious about it we have to do the kind of clinical trials that will bring out the causes You have to really get down with the people. There's no reason why a particular ethnic group ought to suffer more. Doctors don't walk in to the exam room on a given day and think ‘I'm </a:t>
            </a:r>
            <a:r>
              <a:rPr lang="en-US" sz="1200" kern="1200" dirty="0" err="1">
                <a:solidFill>
                  <a:schemeClr val="tx1"/>
                </a:solidFill>
                <a:effectLst/>
                <a:latin typeface="+mn-lt"/>
                <a:ea typeface="+mn-ea"/>
                <a:cs typeface="+mn-cs"/>
              </a:rPr>
              <a:t>gonna</a:t>
            </a:r>
            <a:r>
              <a:rPr lang="en-US" sz="1200" kern="1200" dirty="0">
                <a:solidFill>
                  <a:schemeClr val="tx1"/>
                </a:solidFill>
                <a:effectLst/>
                <a:latin typeface="+mn-lt"/>
                <a:ea typeface="+mn-ea"/>
                <a:cs typeface="+mn-cs"/>
              </a:rPr>
              <a:t> do something about health disparities today’, yet everyone is committed to doing the best that they can for and with an individual patient. Overall, we haven't seen enough progress and there's too many disparities that are still affecting this country and impeding the potential for all people to reach their full potential for health.</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 of our most vulnerable populations are also more likely not to be aware of the importance of screening for cancer, and if they have cancer are more likely to see treatment with late stage diseases that might have been treated more effectively or cured if diagnosed earlier. The fundamental issue is education once we have laid that foundation, then it becomes a generation, it becomes a family ethic, it becomes a community. I think to deal with the issue and to not only be aware of it but know about screening, know where to go and know that it is not an issue that you hide.</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10</a:t>
            </a:fld>
            <a:endParaRPr lang="en-US"/>
          </a:p>
        </p:txBody>
      </p:sp>
    </p:spTree>
    <p:extLst>
      <p:ext uri="{BB962C8B-B14F-4D97-AF65-F5344CB8AC3E}">
        <p14:creationId xmlns:p14="http://schemas.microsoft.com/office/powerpoint/2010/main" val="1988890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t>Now</a:t>
            </a:r>
            <a:r>
              <a:rPr lang="en-US" altLang="en-US" baseline="0" dirty="0"/>
              <a:t> that we’ve discussed some health disparities, let’s talk about what </a:t>
            </a:r>
            <a:r>
              <a:rPr lang="en-US" altLang="en-US" dirty="0"/>
              <a:t>may cause them: </a:t>
            </a:r>
          </a:p>
          <a:p>
            <a:pPr>
              <a:defRPr/>
            </a:pPr>
            <a:endParaRPr lang="en-US" altLang="en-US" dirty="0"/>
          </a:p>
          <a:p>
            <a:pPr marL="171698" indent="-171698">
              <a:buFont typeface="Arial" panose="020B0604020202020204" pitchFamily="34" charset="0"/>
              <a:buChar char="•"/>
              <a:defRPr/>
            </a:pPr>
            <a:r>
              <a:rPr lang="en-US" altLang="en-US" dirty="0"/>
              <a:t>Lack of medical coverage; patients may not have health insurance</a:t>
            </a:r>
            <a:r>
              <a:rPr lang="en-US" altLang="en-US" baseline="0" dirty="0"/>
              <a:t> or may not have health insurance that covers what they need; </a:t>
            </a:r>
            <a:endParaRPr lang="en-US" altLang="en-US" dirty="0"/>
          </a:p>
          <a:p>
            <a:pPr marL="171698" indent="-171698">
              <a:buFont typeface="Arial" panose="020B0604020202020204" pitchFamily="34" charset="0"/>
              <a:buChar char="•"/>
              <a:defRPr/>
            </a:pPr>
            <a:r>
              <a:rPr lang="en-US" altLang="en-US" dirty="0"/>
              <a:t>Barriers to early detection and screening, such as cost or low</a:t>
            </a:r>
            <a:r>
              <a:rPr lang="en-US" altLang="en-US" baseline="0" dirty="0"/>
              <a:t> health literacy;</a:t>
            </a:r>
            <a:endParaRPr lang="en-US" altLang="en-US" dirty="0"/>
          </a:p>
          <a:p>
            <a:pPr marL="171698" indent="-171698">
              <a:buFont typeface="Arial" panose="020B0604020202020204" pitchFamily="34" charset="0"/>
              <a:buChar char="•"/>
              <a:defRPr/>
            </a:pPr>
            <a:r>
              <a:rPr lang="en-US" altLang="en-US" dirty="0"/>
              <a:t>Unequal access to improvements in treatment;</a:t>
            </a:r>
          </a:p>
          <a:p>
            <a:pPr marL="171698" indent="-171698">
              <a:buFont typeface="Arial" panose="020B0604020202020204" pitchFamily="34" charset="0"/>
              <a:buChar char="•"/>
              <a:defRPr/>
            </a:pPr>
            <a:r>
              <a:rPr lang="en-US" altLang="en-US" dirty="0"/>
              <a:t>Socioeconomic status, which is based on income, education level, occupation and other factors; and</a:t>
            </a:r>
          </a:p>
          <a:p>
            <a:pPr marL="171698" indent="-171698">
              <a:buFont typeface="Arial" panose="020B0604020202020204" pitchFamily="34" charset="0"/>
              <a:buChar char="•"/>
              <a:defRPr/>
            </a:pPr>
            <a:r>
              <a:rPr lang="en-US" altLang="en-US" dirty="0"/>
              <a:t>Health</a:t>
            </a:r>
            <a:r>
              <a:rPr lang="en-US" altLang="en-US" baseline="0" dirty="0"/>
              <a:t> care bias and social stigma </a:t>
            </a:r>
          </a:p>
          <a:p>
            <a:pPr marL="0" indent="0">
              <a:buFont typeface="Arial" panose="020B0604020202020204" pitchFamily="34" charset="0"/>
              <a:buNone/>
              <a:defRPr/>
            </a:pPr>
            <a:endParaRPr lang="en-US" altLang="en-US" baseline="0" dirty="0"/>
          </a:p>
          <a:p>
            <a:pPr marL="0" indent="0">
              <a:buFont typeface="Arial" panose="020B0604020202020204" pitchFamily="34" charset="0"/>
              <a:buNone/>
              <a:defRPr/>
            </a:pPr>
            <a:r>
              <a:rPr lang="en-US" altLang="en-US" baseline="0" dirty="0"/>
              <a:t>All of these issues can impede access to equitable health care.</a:t>
            </a:r>
          </a:p>
          <a:p>
            <a:pPr marL="171698" indent="-171698">
              <a:buFont typeface="Arial" panose="020B0604020202020204" pitchFamily="34" charset="0"/>
              <a:buChar char="•"/>
              <a:defRPr/>
            </a:pP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11</a:t>
            </a:fld>
            <a:endParaRPr lang="en-US"/>
          </a:p>
        </p:txBody>
      </p:sp>
    </p:spTree>
    <p:extLst>
      <p:ext uri="{BB962C8B-B14F-4D97-AF65-F5344CB8AC3E}">
        <p14:creationId xmlns:p14="http://schemas.microsoft.com/office/powerpoint/2010/main" val="1365741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Ideally, we would like to see health equity, which the</a:t>
            </a:r>
            <a:r>
              <a:rPr lang="en-US" baseline="0" dirty="0"/>
              <a:t> World Health Organization defines as “</a:t>
            </a:r>
            <a:r>
              <a:rPr lang="en-US" dirty="0"/>
              <a:t>The absence of avoidable or remediable differences among groups of people, whether those groups are defined socially, economically, demographically, or geographically.”</a:t>
            </a:r>
            <a:endParaRPr lang="en-US" altLang="en-US" sz="1400" dirty="0"/>
          </a:p>
          <a:p>
            <a:pPr defTabSz="915772">
              <a:defRPr/>
            </a:pPr>
            <a:endParaRPr lang="en-US" sz="1400" dirty="0"/>
          </a:p>
          <a:p>
            <a:pPr defTabSz="915772">
              <a:defRPr/>
            </a:pPr>
            <a:r>
              <a:rPr lang="en-US" sz="1400" dirty="0"/>
              <a:t>Patient navigators often play an important role in helping to achieve health equity. </a:t>
            </a:r>
          </a:p>
          <a:p>
            <a:pPr defTabSz="915772">
              <a:defRPr/>
            </a:pP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12</a:t>
            </a:fld>
            <a:endParaRPr lang="en-US"/>
          </a:p>
        </p:txBody>
      </p:sp>
    </p:spTree>
    <p:extLst>
      <p:ext uri="{BB962C8B-B14F-4D97-AF65-F5344CB8AC3E}">
        <p14:creationId xmlns:p14="http://schemas.microsoft.com/office/powerpoint/2010/main" val="1074354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Now let’s talk about the</a:t>
            </a:r>
            <a:r>
              <a:rPr lang="en-US" baseline="0" dirty="0"/>
              <a:t> definition of patient navigation, some key milestones and models of patient navigation.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13</a:t>
            </a:fld>
            <a:endParaRPr lang="en-US"/>
          </a:p>
        </p:txBody>
      </p:sp>
    </p:spTree>
    <p:extLst>
      <p:ext uri="{BB962C8B-B14F-4D97-AF65-F5344CB8AC3E}">
        <p14:creationId xmlns:p14="http://schemas.microsoft.com/office/powerpoint/2010/main" val="1552953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Patient navigation started as</a:t>
            </a:r>
            <a:r>
              <a:rPr lang="en-US" baseline="0" dirty="0"/>
              <a:t> a way to help address health disparities.</a:t>
            </a:r>
            <a:r>
              <a:rPr lang="en-US" altLang="en-US" baseline="0" dirty="0"/>
              <a:t> </a:t>
            </a:r>
            <a:r>
              <a:rPr lang="en-US" altLang="en-US" dirty="0"/>
              <a:t>Here is one</a:t>
            </a:r>
            <a:r>
              <a:rPr lang="en-US" altLang="en-US" baseline="0" dirty="0"/>
              <a:t> definition of patient navigation: </a:t>
            </a:r>
            <a:r>
              <a:rPr lang="en-US" altLang="en-US" dirty="0"/>
              <a:t>an intervention that addresses barriers to quality standard care by providing individualized assistance to patients, survivors and families.</a:t>
            </a:r>
            <a:r>
              <a:rPr lang="en-US" altLang="en-US" baseline="0" dirty="0"/>
              <a:t> </a:t>
            </a:r>
            <a:r>
              <a:rPr lang="en-US" altLang="en-US" dirty="0"/>
              <a:t>Patient navigation is done by health care professionals who are</a:t>
            </a:r>
            <a:r>
              <a:rPr lang="en-US" altLang="en-US" baseline="0" dirty="0"/>
              <a:t> called patient navigators. </a:t>
            </a:r>
          </a:p>
          <a:p>
            <a:pPr defTabSz="915772">
              <a:defRPr/>
            </a:pPr>
            <a:endParaRPr lang="en-US" altLang="en-US" baseline="0" dirty="0"/>
          </a:p>
          <a:p>
            <a:pPr defTabSz="915772">
              <a:defRPr/>
            </a:pPr>
            <a:r>
              <a:rPr lang="en-US" altLang="en-US" dirty="0"/>
              <a:t>Let’s talk about some parts</a:t>
            </a:r>
            <a:r>
              <a:rPr lang="en-US" altLang="en-US" baseline="0" dirty="0"/>
              <a:t> of this definition that are important. Barriers make getting care hard for patients. A few examples of barriers could be that patients don’t have reliable transportation to get to treatment, that they have low ability to read and understand health information and don’t understand their illness, that they find it hard to communicate with their health care team or that they can’t afford to pay for their treatment. Patient navigators address these barriers by helping remove them for patients, helping patients remove them themselves and advocating for improvements within their organization or community. We will talk more about these later roles in the training. </a:t>
            </a:r>
          </a:p>
          <a:p>
            <a:pPr defTabSz="915772">
              <a:defRPr/>
            </a:pPr>
            <a:endParaRPr lang="en-US" altLang="en-US" baseline="0" dirty="0"/>
          </a:p>
          <a:p>
            <a:pPr defTabSz="915772">
              <a:defRPr/>
            </a:pPr>
            <a:r>
              <a:rPr lang="en-US" altLang="en-US" baseline="0" dirty="0"/>
              <a:t>Another thing to focus on in this definition is individualized assistance. Patient navigators look at each patient’s individualized needs and help them make a plan to remove barriers based on the patient’s abilities and preferences. This is a core Patient Navigator function.</a:t>
            </a:r>
          </a:p>
          <a:p>
            <a:pPr defTabSz="915772">
              <a:defRPr/>
            </a:pPr>
            <a:endParaRPr lang="en-US" altLang="en-US" baseline="0" dirty="0"/>
          </a:p>
          <a:p>
            <a:pPr defTabSz="915772">
              <a:defRPr/>
            </a:pP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14</a:t>
            </a:fld>
            <a:endParaRPr lang="en-US"/>
          </a:p>
        </p:txBody>
      </p:sp>
    </p:spTree>
    <p:extLst>
      <p:ext uri="{BB962C8B-B14F-4D97-AF65-F5344CB8AC3E}">
        <p14:creationId xmlns:p14="http://schemas.microsoft.com/office/powerpoint/2010/main" val="3919901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Now let’s talk about the origin and evolution of patient navigation. The first patient navigation program was started by</a:t>
            </a:r>
            <a:r>
              <a:rPr lang="en-US" altLang="en-US" baseline="0" dirty="0"/>
              <a:t> Harold P. Freemen in Harlem, New York. Dr. Freeman is a surgeon who began looking at the breast cancer patients he was seeing and what impacted their survival. Most of his patients were African American and were of low economic status. Half of them did not have insurance at their first visit. Dr. Freemen realized that the 5-year survival for these women was only 39%, and nearly half of them came to him with stage 3 or 4 disease. Compared with other patients nationally, his patients did much worse and were coming to see him when the cancer had already progressed. Dr. Freeman’s actions came from reading the American Cancer Society Report to the Nation on Cancer in the Poor that talked about the barriers faced by the poor who are impacted by cancer.</a:t>
            </a:r>
          </a:p>
          <a:p>
            <a:endParaRPr lang="en-US" altLang="en-US" baseline="0"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15</a:t>
            </a:fld>
            <a:endParaRPr lang="en-US"/>
          </a:p>
        </p:txBody>
      </p:sp>
    </p:spTree>
    <p:extLst>
      <p:ext uri="{BB962C8B-B14F-4D97-AF65-F5344CB8AC3E}">
        <p14:creationId xmlns:p14="http://schemas.microsoft.com/office/powerpoint/2010/main" val="3110706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16</a:t>
            </a:fld>
            <a:endParaRPr lang="en-US"/>
          </a:p>
        </p:txBody>
      </p:sp>
    </p:spTree>
    <p:extLst>
      <p:ext uri="{BB962C8B-B14F-4D97-AF65-F5344CB8AC3E}">
        <p14:creationId xmlns:p14="http://schemas.microsoft.com/office/powerpoint/2010/main" val="2806842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aseline="0" dirty="0"/>
              <a:t>To address the health disparities seen in his patients, Dr. Freeman decided to do two things. One, he provided free and low-cost exams and mammograms and two, he hired patient navigators to help remove barriers to timely care. He found that many patients were delayed because of financial barriers, such as no health insurance; communication and information barriers; medical system barriers; and fear, distrust and emotional barriers. After he did these two things, the 5-year survival went from 39% to 70%, and only about 20% of the patients came in with later stages of disease.</a:t>
            </a:r>
          </a:p>
          <a:p>
            <a:endParaRPr lang="en-US" altLang="en-US" baseline="0" dirty="0"/>
          </a:p>
          <a:p>
            <a:r>
              <a:rPr lang="en-US" altLang="en-US" baseline="0" dirty="0"/>
              <a:t>These are great improvements for patients who experienced significant health disparities.  </a:t>
            </a:r>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17</a:t>
            </a:fld>
            <a:endParaRPr lang="en-US"/>
          </a:p>
        </p:txBody>
      </p:sp>
    </p:spTree>
    <p:extLst>
      <p:ext uri="{BB962C8B-B14F-4D97-AF65-F5344CB8AC3E}">
        <p14:creationId xmlns:p14="http://schemas.microsoft.com/office/powerpoint/2010/main" val="2518709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Adapted from Oncology Nurse Navigation: Delivering Patient-Centered Care Across the Continuum</a:t>
            </a:r>
          </a:p>
          <a:p>
            <a:endParaRPr lang="en-US" dirty="0"/>
          </a:p>
          <a:p>
            <a:r>
              <a:rPr lang="en-US" dirty="0"/>
              <a:t>Let’s look at some milestones in patient navigation. Several events happened before Dr. Freeman’s first patient</a:t>
            </a:r>
            <a:r>
              <a:rPr lang="en-US" baseline="0" dirty="0"/>
              <a:t> navigation program. In 1971 President Richard Nixon signed the National Cancer Act, which declared what we call the “War on Cancer.” This act helped the nation focus on investing in cancer research and treatment and made cancer a national priority. In the late 1980s the American Cancer Society released 2 reports that highlighted the significant barriers faced by people who are poor. As we just discussed, the 1989 report led Dr. Freeman to launch the first patient navigation program in 1990. Nearly 10 years later the Institute of Medicine released the first of two reports that highlight cancer health disparities and the lack of access to cancer care for ethnic minorities and poor people.</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18</a:t>
            </a:fld>
            <a:endParaRPr lang="en-US"/>
          </a:p>
        </p:txBody>
      </p:sp>
    </p:spTree>
    <p:extLst>
      <p:ext uri="{BB962C8B-B14F-4D97-AF65-F5344CB8AC3E}">
        <p14:creationId xmlns:p14="http://schemas.microsoft.com/office/powerpoint/2010/main" val="11880542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2000 and 2001 the National</a:t>
            </a:r>
            <a:r>
              <a:rPr lang="en-US" baseline="0" dirty="0"/>
              <a:t> Cancer Institute’s President’s Cancer Panel, chaired by Dr. Freeman, released reports that again highlighted health disparities and the need to improve the healthcare system. In 2003 the Institute of Medicine released its second report on racial and ethnic disparities in healthcare. </a:t>
            </a:r>
          </a:p>
          <a:p>
            <a:endParaRPr lang="en-US" baseline="0" dirty="0"/>
          </a:p>
          <a:p>
            <a:r>
              <a:rPr lang="en-US" baseline="0" dirty="0"/>
              <a:t>In 2005 several important things happened. The Patient Navigator Outreach and Chronic Disease Act was signed into law to help poor and underserved populations get timely access to care. Also, C-Change, an organization that gathered key cancer leaders to </a:t>
            </a:r>
            <a:r>
              <a:rPr lang="en-US" dirty="0"/>
              <a:t>identify issues and major challenges facing the cancer community and to initiate collaborative actions</a:t>
            </a:r>
            <a:r>
              <a:rPr lang="en-US" baseline="0" dirty="0"/>
              <a:t>, defined patient navigation program. The National Cancer Institute also launched the Patient Navigation Research Program, a large study to better understand the benefits of patient navigation. This study found that patient navigation helps patients get more timely care, increases rates of patients starting treatment within 90 days of diagnosis and improves quality of life and satisfaction.</a:t>
            </a:r>
          </a:p>
          <a:p>
            <a:endParaRPr lang="en-US" baseline="0" dirty="0"/>
          </a:p>
          <a:p>
            <a:r>
              <a:rPr lang="en-US" baseline="0" dirty="0"/>
              <a:t>And in 2009, the Academy of Oncology and Nurse and Patient Navigators launched as a professional society for patient navigators. Although originally created for nurse navigators, the organization has since expanded and provides programs for non-clinically licensed patient navigators as well.</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19</a:t>
            </a:fld>
            <a:endParaRPr lang="en-US"/>
          </a:p>
        </p:txBody>
      </p:sp>
    </p:spTree>
    <p:extLst>
      <p:ext uri="{BB962C8B-B14F-4D97-AF65-F5344CB8AC3E}">
        <p14:creationId xmlns:p14="http://schemas.microsoft.com/office/powerpoint/2010/main" val="437790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We would like to acknowledge the Centers</a:t>
            </a:r>
            <a:r>
              <a:rPr lang="en-US" baseline="0" dirty="0"/>
              <a:t> for Disease Control and Prevention for supporting this work. We would also like to thank the Colorado Coalition for the Medically Underserved and the American Association for Cancer Research for giving us permission to use their videos.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a:t>
            </a:fld>
            <a:endParaRPr lang="en-US"/>
          </a:p>
        </p:txBody>
      </p:sp>
    </p:spTree>
    <p:extLst>
      <p:ext uri="{BB962C8B-B14F-4D97-AF65-F5344CB8AC3E}">
        <p14:creationId xmlns:p14="http://schemas.microsoft.com/office/powerpoint/2010/main" val="2781541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baseline="0" dirty="0">
                <a:solidFill>
                  <a:srgbClr val="003366"/>
                </a:solidFill>
              </a:rPr>
              <a:t>In 2010, the </a:t>
            </a:r>
            <a:r>
              <a:rPr lang="en-US" dirty="0"/>
              <a:t>Oncology Nursing Society, Association of Oncology Social Workers and National Association of Social Workers released a Joint Position on the Role of Oncology Nursing and Oncology Social Work in Patient Navigation, recognizing the intervention as an essential component of cancer care. That same year, the Affordable Care Act was passed. It included language on patient navigation as a key component of health care.</a:t>
            </a:r>
          </a:p>
          <a:p>
            <a:pPr defTabSz="915772">
              <a:defRPr/>
            </a:pPr>
            <a:endParaRPr lang="en-US" altLang="en-US" baseline="0" dirty="0">
              <a:solidFill>
                <a:srgbClr val="003366"/>
              </a:solidFill>
            </a:endParaRPr>
          </a:p>
          <a:p>
            <a:pPr defTabSz="915772">
              <a:defRPr/>
            </a:pPr>
            <a:r>
              <a:rPr lang="en-US" altLang="en-US" baseline="0" dirty="0">
                <a:solidFill>
                  <a:srgbClr val="003366"/>
                </a:solidFill>
              </a:rPr>
              <a:t>In 2012, patient navigation was first included as a care standard by the American College of Surgeons’ Commission on Cancer, or the </a:t>
            </a:r>
            <a:r>
              <a:rPr lang="en-US" altLang="en-US" baseline="0" dirty="0" err="1">
                <a:solidFill>
                  <a:srgbClr val="003366"/>
                </a:solidFill>
              </a:rPr>
              <a:t>CoC</a:t>
            </a:r>
            <a:r>
              <a:rPr lang="en-US" altLang="en-US" baseline="0" dirty="0">
                <a:solidFill>
                  <a:srgbClr val="003366"/>
                </a:solidFill>
              </a:rPr>
              <a:t>. The </a:t>
            </a:r>
            <a:r>
              <a:rPr lang="en-US" altLang="en-US" baseline="0" dirty="0" err="1">
                <a:solidFill>
                  <a:srgbClr val="003366"/>
                </a:solidFill>
              </a:rPr>
              <a:t>CoC</a:t>
            </a:r>
            <a:r>
              <a:rPr lang="en-US" altLang="en-US" baseline="0" dirty="0">
                <a:solidFill>
                  <a:srgbClr val="003366"/>
                </a:solidFill>
              </a:rPr>
              <a:t> accredits nearly 1,500 cancer programs across the country. </a:t>
            </a:r>
            <a:r>
              <a:rPr lang="en-US" altLang="en-US" baseline="0" dirty="0" err="1">
                <a:solidFill>
                  <a:srgbClr val="003366"/>
                </a:solidFill>
              </a:rPr>
              <a:t>CoC</a:t>
            </a:r>
            <a:r>
              <a:rPr lang="en-US" altLang="en-US" baseline="0" dirty="0">
                <a:solidFill>
                  <a:srgbClr val="003366"/>
                </a:solidFill>
              </a:rPr>
              <a:t>-accredited programs care for almost 3/4 of newly diagnosed patients, so these programs see the majority of patients. Starting in 2015, to keep accreditation, programs must provide a patient navigation process to address disparities and barriers to care. Now </a:t>
            </a:r>
            <a:r>
              <a:rPr lang="en-US" altLang="en-US" baseline="0" dirty="0" err="1">
                <a:solidFill>
                  <a:srgbClr val="003366"/>
                </a:solidFill>
              </a:rPr>
              <a:t>CoC</a:t>
            </a:r>
            <a:r>
              <a:rPr lang="en-US" altLang="en-US" baseline="0" dirty="0">
                <a:solidFill>
                  <a:srgbClr val="003366"/>
                </a:solidFill>
              </a:rPr>
              <a:t>-accredited programs either have patient navigation programs themselves or refer patients to community-based patient navigation programs. </a:t>
            </a:r>
          </a:p>
          <a:p>
            <a:pPr defTabSz="915772">
              <a:defRPr/>
            </a:pPr>
            <a:endParaRPr lang="en-US" altLang="en-US" baseline="0" dirty="0">
              <a:solidFill>
                <a:srgbClr val="003366"/>
              </a:solidFill>
            </a:endParaRPr>
          </a:p>
          <a:p>
            <a:pPr defTabSz="915772">
              <a:defRPr/>
            </a:pPr>
            <a:r>
              <a:rPr lang="en-US" altLang="en-US" baseline="0" dirty="0">
                <a:solidFill>
                  <a:srgbClr val="003366"/>
                </a:solidFill>
              </a:rPr>
              <a:t>In 2013, after a lengthy study, the Oncology Nursing Society released its Oncology Nurse Navigator Core Competencies. In 2014, building off of the Oncology Nursing Society’s work, the George Washington University Cancer Institute published Core Competencies for Non-Clinically Licensed Patient Navigators. We will talk more about these competencies later.  </a:t>
            </a:r>
            <a:endParaRPr lang="en-US" altLang="en-US" dirty="0">
              <a:solidFill>
                <a:srgbClr val="003366"/>
              </a:solidFill>
            </a:endParaRPr>
          </a:p>
          <a:p>
            <a:endParaRPr lang="en-US" dirty="0"/>
          </a:p>
          <a:p>
            <a:r>
              <a:rPr lang="en-US" dirty="0"/>
              <a:t>Although this timeline started in 1971, you can see that patient</a:t>
            </a:r>
            <a:r>
              <a:rPr lang="en-US" baseline="0" dirty="0"/>
              <a:t> navigation has evolved quickly over the last 25 years and has become a recognized component of cancer care.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20</a:t>
            </a:fld>
            <a:endParaRPr lang="en-US"/>
          </a:p>
        </p:txBody>
      </p:sp>
    </p:spTree>
    <p:extLst>
      <p:ext uri="{BB962C8B-B14F-4D97-AF65-F5344CB8AC3E}">
        <p14:creationId xmlns:p14="http://schemas.microsoft.com/office/powerpoint/2010/main" val="19210906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Patient</a:t>
            </a:r>
            <a:r>
              <a:rPr lang="en-US" baseline="0" dirty="0"/>
              <a:t> navigation programs vary across organizations and generally differ by the type of organization that employs the navigator, the number of navigators, the point in the continuum of care that the navigator focuses on, the cancer type the navigator focuses on and the type of patient. </a:t>
            </a:r>
          </a:p>
          <a:p>
            <a:endParaRPr lang="en-US" baseline="0" dirty="0"/>
          </a:p>
          <a:p>
            <a:r>
              <a:rPr lang="en-US" baseline="0" dirty="0"/>
              <a:t>Many navigators are either part of a cancer program, meaning a hospital or clinic, or part of a community based organization. Some navigators, like the American Cancer Society navigators are a hybrid. The navigators are American Cancer Society employees and provide American Cancer Society resources, </a:t>
            </a:r>
            <a:r>
              <a:rPr lang="en-US" u="sng" baseline="0" dirty="0"/>
              <a:t>and</a:t>
            </a:r>
            <a:r>
              <a:rPr lang="en-US" baseline="0" dirty="0"/>
              <a:t> they work in a cancer program setting. </a:t>
            </a:r>
          </a:p>
          <a:p>
            <a:endParaRPr lang="en-US" baseline="0" dirty="0"/>
          </a:p>
          <a:p>
            <a:r>
              <a:rPr lang="en-US" baseline="0" dirty="0"/>
              <a:t>Some programs have a single navigator, while other programs have two or more. </a:t>
            </a:r>
          </a:p>
          <a:p>
            <a:endParaRPr lang="en-US" baseline="0" dirty="0"/>
          </a:p>
          <a:p>
            <a:r>
              <a:rPr lang="en-US" baseline="0" dirty="0"/>
              <a:t>Patient navigation programs also differ in their point in the care continuum. We will talk more about this in later modules. But, patient navigation programs could be structured so that a patient navigator follows patients across the continuum of care. In this case, a patient navigator might see a patient who comes in for a screening mammogram and follow that patient through treatment and beyond. Other patient navigation programs have navigators at one or more points in the continuum. So in this case, a navigator would be in screening and then either help the patient get to treatment or “hand off” the patient to a different navigator who works with patients in treatment. </a:t>
            </a:r>
          </a:p>
          <a:p>
            <a:endParaRPr lang="en-US" baseline="0" dirty="0"/>
          </a:p>
          <a:p>
            <a:r>
              <a:rPr lang="en-US" baseline="0" dirty="0"/>
              <a:t>Navigation programs may also be focused on patients of a particular type of cancer or a few types of cancer, or they may focus on patients with any cancer type. </a:t>
            </a:r>
          </a:p>
          <a:p>
            <a:endParaRPr lang="en-US" baseline="0" dirty="0"/>
          </a:p>
          <a:p>
            <a:r>
              <a:rPr lang="en-US" baseline="0" dirty="0"/>
              <a:t>Finally, some navigation programs see all patients while others focus on high-need patients.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21</a:t>
            </a:fld>
            <a:endParaRPr lang="en-US"/>
          </a:p>
        </p:txBody>
      </p:sp>
    </p:spTree>
    <p:extLst>
      <p:ext uri="{BB962C8B-B14F-4D97-AF65-F5344CB8AC3E}">
        <p14:creationId xmlns:p14="http://schemas.microsoft.com/office/powerpoint/2010/main" val="2669132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Patient navigators also have different backgrounds. We’ll talk more later about</a:t>
            </a:r>
            <a:r>
              <a:rPr lang="en-US" baseline="0" dirty="0"/>
              <a:t> some of the differences. But, some patient navigators are social workers or nurses, who have clinical licenses. Other patient navigators are professionals who do not have a clinical license. And, less often, patient navigators may be volunteers. Navigators may come from other backgrounds, too, but these are the major backgrounds we have seen in the field.</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22</a:t>
            </a:fld>
            <a:endParaRPr lang="en-US"/>
          </a:p>
        </p:txBody>
      </p:sp>
    </p:spTree>
    <p:extLst>
      <p:ext uri="{BB962C8B-B14F-4D97-AF65-F5344CB8AC3E}">
        <p14:creationId xmlns:p14="http://schemas.microsoft.com/office/powerpoint/2010/main" val="5263813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that you know more about the history and evolution</a:t>
            </a:r>
            <a:r>
              <a:rPr lang="en-US" baseline="0" dirty="0"/>
              <a:t> </a:t>
            </a:r>
            <a:r>
              <a:rPr lang="en-US" dirty="0"/>
              <a:t>of patient navigation, let’s talk about patient navigation competencies.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23</a:t>
            </a:fld>
            <a:endParaRPr lang="en-US"/>
          </a:p>
        </p:txBody>
      </p:sp>
    </p:spTree>
    <p:extLst>
      <p:ext uri="{BB962C8B-B14F-4D97-AF65-F5344CB8AC3E}">
        <p14:creationId xmlns:p14="http://schemas.microsoft.com/office/powerpoint/2010/main" val="7880758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into the competencies and what you will find in this training, let’s talk about</a:t>
            </a:r>
            <a:r>
              <a:rPr lang="en-US" baseline="0" dirty="0"/>
              <a:t> </a:t>
            </a:r>
            <a:r>
              <a:rPr lang="en-US" dirty="0"/>
              <a:t>why is it</a:t>
            </a:r>
            <a:r>
              <a:rPr lang="en-US" baseline="0" dirty="0"/>
              <a:t> important to have Patient Navigator competencies in the first place. They help to create professional standards by clearly defining the role of the patient navigator. They show what patient navigators are expected to do, which helps to distinguish the role from other health care professionals and educate other professionals about what navigators do. </a:t>
            </a:r>
          </a:p>
          <a:p>
            <a:endParaRPr lang="en-US" baseline="0" dirty="0"/>
          </a:p>
          <a:p>
            <a:r>
              <a:rPr lang="en-US" baseline="0" dirty="0"/>
              <a:t>Competencies also provide a framework for training. We broke down each competency into learning objectives, and then we developed the curriculum and course content to go with the learning objectives.   </a:t>
            </a:r>
          </a:p>
          <a:p>
            <a:endParaRPr lang="en-US" baseline="0" dirty="0"/>
          </a:p>
          <a:p>
            <a:r>
              <a:rPr lang="en-US" baseline="0" dirty="0"/>
              <a:t>Finally, competencies help to make clear what the Patient Navigator does to different stakeholders, including grantors, or people who provide funding for the program; organizations where patient navigators work;  </a:t>
            </a:r>
            <a:r>
              <a:rPr lang="en-US" baseline="0" dirty="0" err="1"/>
              <a:t>payors</a:t>
            </a:r>
            <a:r>
              <a:rPr lang="en-US" baseline="0" dirty="0"/>
              <a:t> or insurance companies; and policymakers. For example, many patient navigation programs are funded by grants. Having competencies can help organizations communicate with funders about what the program and staff will do, which may help them keep or get more funding.</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24</a:t>
            </a:fld>
            <a:endParaRPr lang="en-US"/>
          </a:p>
        </p:txBody>
      </p:sp>
    </p:spTree>
    <p:extLst>
      <p:ext uri="{BB962C8B-B14F-4D97-AF65-F5344CB8AC3E}">
        <p14:creationId xmlns:p14="http://schemas.microsoft.com/office/powerpoint/2010/main" val="213945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spcBef>
                <a:spcPct val="0"/>
              </a:spcBef>
              <a:defRPr/>
            </a:pPr>
            <a:r>
              <a:rPr lang="en-US" altLang="en-US" baseline="0" dirty="0"/>
              <a:t>Patient navigation is relatively new in cancer. Now that the field has grown and the benefits and activities of navigators are better known, competencies have been developed that clearly show the navigator’s role. We briefly discussed that patient navigators may be social workers, nurses, non-clinically licensed professionals or volunteers. Competencies have been created or are being created for nurses and social workers, so we wanted to focus on non-clinically licensed patient navigators who work in cancer. </a:t>
            </a:r>
          </a:p>
          <a:p>
            <a:pPr eaLnBrk="1" hangingPunct="1">
              <a:spcBef>
                <a:spcPct val="0"/>
              </a:spcBef>
            </a:pPr>
            <a:endParaRPr lang="en-US" altLang="en-US" dirty="0"/>
          </a:p>
          <a:p>
            <a:pPr eaLnBrk="1" hangingPunct="1">
              <a:spcBef>
                <a:spcPct val="0"/>
              </a:spcBef>
            </a:pPr>
            <a:r>
              <a:rPr lang="en-US" altLang="en-US" dirty="0"/>
              <a:t>We</a:t>
            </a:r>
            <a:r>
              <a:rPr lang="en-US" altLang="en-US" baseline="0" dirty="0"/>
              <a:t> followed 3 steps to make this competency-based training. We will walk through each step shortly. </a:t>
            </a: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25</a:t>
            </a:fld>
            <a:endParaRPr lang="en-US"/>
          </a:p>
        </p:txBody>
      </p:sp>
    </p:spTree>
    <p:extLst>
      <p:ext uri="{BB962C8B-B14F-4D97-AF65-F5344CB8AC3E}">
        <p14:creationId xmlns:p14="http://schemas.microsoft.com/office/powerpoint/2010/main" val="3100230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a:t>
            </a:r>
            <a:r>
              <a:rPr lang="en-US" baseline="0" dirty="0"/>
              <a:t> was important to us to include different perspectives in this project. </a:t>
            </a:r>
            <a:r>
              <a:rPr lang="en-US" dirty="0"/>
              <a:t>These are the project partners that have representation on </a:t>
            </a:r>
            <a:r>
              <a:rPr lang="en-US" baseline="0" dirty="0"/>
              <a:t>our steering committee and helped guide the process.</a:t>
            </a:r>
          </a:p>
          <a:p>
            <a:pPr marL="171450" lvl="0" indent="-171450">
              <a:buFont typeface="Arial" panose="020B0604020202020204" pitchFamily="34" charset="0"/>
              <a:buChar char="•"/>
            </a:pPr>
            <a:r>
              <a:rPr lang="en-US" altLang="en-US" dirty="0">
                <a:solidFill>
                  <a:srgbClr val="FBF4E1"/>
                </a:solidFill>
              </a:rPr>
              <a:t>The Academy of Oncology Nurse &amp; Patient Navigators, </a:t>
            </a:r>
            <a:endParaRPr lang="en-US" dirty="0">
              <a:solidFill>
                <a:srgbClr val="FBF4E1"/>
              </a:solidFill>
            </a:endParaRPr>
          </a:p>
          <a:p>
            <a:pPr marL="171450" lvl="0" indent="-171450">
              <a:buFont typeface="Arial" panose="020B0604020202020204" pitchFamily="34" charset="0"/>
              <a:buChar char="•"/>
            </a:pPr>
            <a:r>
              <a:rPr lang="en-US" altLang="en-US" dirty="0">
                <a:solidFill>
                  <a:srgbClr val="FBF4E1"/>
                </a:solidFill>
              </a:rPr>
              <a:t>The Oncology Nursing Society,</a:t>
            </a:r>
          </a:p>
          <a:p>
            <a:pPr marL="171450" lvl="0" indent="-171450">
              <a:buFont typeface="Arial" panose="020B0604020202020204" pitchFamily="34" charset="0"/>
              <a:buChar char="•"/>
            </a:pPr>
            <a:r>
              <a:rPr lang="en-US" altLang="en-US" dirty="0">
                <a:solidFill>
                  <a:srgbClr val="FBF4E1"/>
                </a:solidFill>
              </a:rPr>
              <a:t>The National Association of Social Workers,</a:t>
            </a:r>
          </a:p>
          <a:p>
            <a:pPr marL="171450" lvl="0" indent="-171450">
              <a:buFont typeface="Arial" panose="020B0604020202020204" pitchFamily="34" charset="0"/>
              <a:buChar char="•"/>
            </a:pPr>
            <a:r>
              <a:rPr lang="en-US" altLang="en-US" dirty="0">
                <a:solidFill>
                  <a:srgbClr val="FBF4E1"/>
                </a:solidFill>
              </a:rPr>
              <a:t>The Association of Oncology Social Workers,</a:t>
            </a:r>
          </a:p>
          <a:p>
            <a:pPr marL="171450" lvl="0" indent="-171450">
              <a:buFont typeface="Arial" panose="020B0604020202020204" pitchFamily="34" charset="0"/>
              <a:buChar char="•"/>
            </a:pPr>
            <a:r>
              <a:rPr lang="en-US" altLang="en-US" dirty="0">
                <a:solidFill>
                  <a:srgbClr val="FBF4E1"/>
                </a:solidFill>
              </a:rPr>
              <a:t>The Association of Community Cancer Centers</a:t>
            </a:r>
            <a:r>
              <a:rPr lang="en-US" altLang="en-US" baseline="0" dirty="0">
                <a:solidFill>
                  <a:srgbClr val="FBF4E1"/>
                </a:solidFill>
              </a:rPr>
              <a:t> and</a:t>
            </a:r>
            <a:endParaRPr lang="en-US" altLang="en-US" dirty="0">
              <a:solidFill>
                <a:srgbClr val="FBF4E1"/>
              </a:solidFill>
            </a:endParaRPr>
          </a:p>
          <a:p>
            <a:pPr marL="171450" lvl="0" indent="-171450">
              <a:buFont typeface="Arial" panose="020B0604020202020204" pitchFamily="34" charset="0"/>
              <a:buChar char="•"/>
            </a:pPr>
            <a:r>
              <a:rPr lang="en-US" altLang="en-US" dirty="0">
                <a:solidFill>
                  <a:srgbClr val="FBF4E1"/>
                </a:solidFill>
              </a:rPr>
              <a:t>Patient navigators and community</a:t>
            </a:r>
            <a:r>
              <a:rPr lang="en-US" altLang="en-US" baseline="0" dirty="0">
                <a:solidFill>
                  <a:srgbClr val="FBF4E1"/>
                </a:solidFill>
              </a:rPr>
              <a:t> health workers.</a:t>
            </a:r>
            <a:endParaRPr lang="en-US" dirty="0">
              <a:solidFill>
                <a:srgbClr val="FBF4E1"/>
              </a:solidFill>
            </a:endParaRP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26</a:t>
            </a:fld>
            <a:endParaRPr lang="en-US"/>
          </a:p>
        </p:txBody>
      </p:sp>
    </p:spTree>
    <p:extLst>
      <p:ext uri="{BB962C8B-B14F-4D97-AF65-F5344CB8AC3E}">
        <p14:creationId xmlns:p14="http://schemas.microsoft.com/office/powerpoint/2010/main" val="32586231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We started off by identifying roles and responsibilities across patient navigators and</a:t>
            </a:r>
            <a:r>
              <a:rPr lang="en-US" baseline="0" dirty="0"/>
              <a:t> community health workers. We looked at existing patient navigation trainings, journal articles and competencies for community health workers and oncology nurses.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27</a:t>
            </a:fld>
            <a:endParaRPr lang="en-US"/>
          </a:p>
        </p:txBody>
      </p:sp>
    </p:spTree>
    <p:extLst>
      <p:ext uri="{BB962C8B-B14F-4D97-AF65-F5344CB8AC3E}">
        <p14:creationId xmlns:p14="http://schemas.microsoft.com/office/powerpoint/2010/main" val="40711543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Based on our research, we came</a:t>
            </a:r>
            <a:r>
              <a:rPr lang="en-US" altLang="en-US" baseline="0" dirty="0"/>
              <a:t> up with these 12 functional domains for patient navigators. You will talk more about these module four, but you can get a sense for the main areas that patient navigators work in.</a:t>
            </a:r>
          </a:p>
          <a:p>
            <a:pPr defTabSz="915772">
              <a:defRPr/>
            </a:pPr>
            <a:endParaRPr lang="en-US" altLang="en-US" baseline="0" dirty="0"/>
          </a:p>
          <a:p>
            <a:pPr defTabSz="915772">
              <a:defRPr/>
            </a:pPr>
            <a:r>
              <a:rPr lang="en-US" altLang="en-US" b="1" u="sng" baseline="0" dirty="0"/>
              <a:t>Functional Domains:</a:t>
            </a:r>
          </a:p>
          <a:p>
            <a:pPr marL="171450" indent="-171450" defTabSz="915772">
              <a:buFont typeface="Arial" panose="020B0604020202020204" pitchFamily="34" charset="0"/>
              <a:buChar char="•"/>
              <a:defRPr/>
            </a:pPr>
            <a:r>
              <a:rPr lang="en-US" altLang="en-US" baseline="0" dirty="0"/>
              <a:t>Professional Roles/Responsibilities</a:t>
            </a:r>
          </a:p>
          <a:p>
            <a:pPr marL="171450" indent="-171450" defTabSz="915772">
              <a:buFont typeface="Arial" panose="020B0604020202020204" pitchFamily="34" charset="0"/>
              <a:buChar char="•"/>
              <a:defRPr/>
            </a:pPr>
            <a:r>
              <a:rPr lang="en-US" altLang="en-US" baseline="0" dirty="0"/>
              <a:t>Ethics and Professional Conduct</a:t>
            </a:r>
          </a:p>
          <a:p>
            <a:pPr marL="171450" indent="-171450" defTabSz="915772">
              <a:buFont typeface="Arial" panose="020B0604020202020204" pitchFamily="34" charset="0"/>
              <a:buChar char="•"/>
              <a:defRPr/>
            </a:pPr>
            <a:r>
              <a:rPr lang="en-US" altLang="en-US" baseline="0" dirty="0"/>
              <a:t>Community Resources</a:t>
            </a:r>
          </a:p>
          <a:p>
            <a:pPr marL="171450" indent="-171450" defTabSz="915772">
              <a:buFont typeface="Arial" panose="020B0604020202020204" pitchFamily="34" charset="0"/>
              <a:buChar char="•"/>
              <a:defRPr/>
            </a:pPr>
            <a:r>
              <a:rPr lang="en-US" altLang="en-US" baseline="0" dirty="0"/>
              <a:t>Communication</a:t>
            </a:r>
          </a:p>
          <a:p>
            <a:pPr marL="171450" indent="-171450" defTabSz="915772">
              <a:buFont typeface="Arial" panose="020B0604020202020204" pitchFamily="34" charset="0"/>
              <a:buChar char="•"/>
              <a:defRPr/>
            </a:pPr>
            <a:r>
              <a:rPr lang="en-US" altLang="en-US" baseline="0" dirty="0"/>
              <a:t>Education, Prevention and Health Promotion</a:t>
            </a:r>
          </a:p>
          <a:p>
            <a:pPr marL="171450" indent="-171450" defTabSz="915772">
              <a:buFont typeface="Arial" panose="020B0604020202020204" pitchFamily="34" charset="0"/>
              <a:buChar char="•"/>
              <a:defRPr/>
            </a:pPr>
            <a:r>
              <a:rPr lang="en-US" altLang="en-US" baseline="0" dirty="0"/>
              <a:t>Outreach</a:t>
            </a:r>
          </a:p>
          <a:p>
            <a:pPr marL="171450" indent="-171450" defTabSz="915772">
              <a:buFont typeface="Arial" panose="020B0604020202020204" pitchFamily="34" charset="0"/>
              <a:buChar char="•"/>
              <a:defRPr/>
            </a:pPr>
            <a:r>
              <a:rPr lang="en-US" altLang="en-US" baseline="0" dirty="0"/>
              <a:t>Patient Empowerment</a:t>
            </a:r>
          </a:p>
          <a:p>
            <a:pPr marL="171450" indent="-171450" defTabSz="915772">
              <a:buFont typeface="Arial" panose="020B0604020202020204" pitchFamily="34" charset="0"/>
              <a:buChar char="•"/>
              <a:defRPr/>
            </a:pPr>
            <a:r>
              <a:rPr lang="en-US" altLang="en-US" baseline="0" dirty="0"/>
              <a:t>Psychosocial Support Services and Assessment</a:t>
            </a:r>
          </a:p>
          <a:p>
            <a:pPr marL="171450" indent="-171450" defTabSz="915772">
              <a:buFont typeface="Arial" panose="020B0604020202020204" pitchFamily="34" charset="0"/>
              <a:buChar char="•"/>
              <a:defRPr/>
            </a:pPr>
            <a:r>
              <a:rPr lang="en-US" altLang="en-US" baseline="0" dirty="0"/>
              <a:t>Care Coordination</a:t>
            </a:r>
          </a:p>
          <a:p>
            <a:pPr marL="171450" indent="-171450" defTabSz="915772">
              <a:buFont typeface="Arial" panose="020B0604020202020204" pitchFamily="34" charset="0"/>
              <a:buChar char="•"/>
              <a:defRPr/>
            </a:pPr>
            <a:r>
              <a:rPr lang="en-US" altLang="en-US" baseline="0" dirty="0"/>
              <a:t>Cultural Competency</a:t>
            </a:r>
          </a:p>
          <a:p>
            <a:pPr marL="171450" indent="-171450" defTabSz="915772">
              <a:buFont typeface="Arial" panose="020B0604020202020204" pitchFamily="34" charset="0"/>
              <a:buChar char="•"/>
              <a:defRPr/>
            </a:pPr>
            <a:r>
              <a:rPr lang="en-US" altLang="en-US" baseline="0" dirty="0"/>
              <a:t>Barriers to Care and Health Disparities</a:t>
            </a:r>
          </a:p>
          <a:p>
            <a:pPr marL="171450" indent="-171450" defTabSz="915772">
              <a:buFont typeface="Arial" panose="020B0604020202020204" pitchFamily="34" charset="0"/>
              <a:buChar char="•"/>
              <a:defRPr/>
            </a:pPr>
            <a:r>
              <a:rPr lang="en-US" altLang="en-US" baseline="0" dirty="0"/>
              <a:t>Advocacy</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28</a:t>
            </a:fld>
            <a:endParaRPr lang="en-US"/>
          </a:p>
        </p:txBody>
      </p:sp>
    </p:spTree>
    <p:extLst>
      <p:ext uri="{BB962C8B-B14F-4D97-AF65-F5344CB8AC3E}">
        <p14:creationId xmlns:p14="http://schemas.microsoft.com/office/powerpoint/2010/main" val="38381792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then talked with 21 patient navigators from across the country to ask them what they thought the main roles and responsibilities for patient navigators are and what would be important to include in a training. Themes from those discussions were related to: </a:t>
            </a:r>
          </a:p>
          <a:p>
            <a:endParaRPr lang="en-US" baseline="0" dirty="0"/>
          </a:p>
          <a:p>
            <a:pPr marL="171450" indent="-171450">
              <a:buFont typeface="Arial" panose="020B0604020202020204" pitchFamily="34" charset="0"/>
              <a:buChar char="•"/>
            </a:pPr>
            <a:r>
              <a:rPr lang="en-US" dirty="0"/>
              <a:t>Advocacy</a:t>
            </a:r>
          </a:p>
          <a:p>
            <a:pPr marL="171450" indent="-171450">
              <a:buFont typeface="Arial" panose="020B0604020202020204" pitchFamily="34" charset="0"/>
              <a:buChar char="•"/>
            </a:pPr>
            <a:r>
              <a:rPr lang="en-US" dirty="0"/>
              <a:t>Barriers</a:t>
            </a:r>
          </a:p>
          <a:p>
            <a:pPr marL="171450" indent="-171450">
              <a:buFont typeface="Arial" panose="020B0604020202020204" pitchFamily="34" charset="0"/>
              <a:buChar char="•"/>
            </a:pPr>
            <a:r>
              <a:rPr lang="en-US" dirty="0"/>
              <a:t>Basic skills</a:t>
            </a:r>
          </a:p>
          <a:p>
            <a:pPr marL="171450" indent="-171450">
              <a:buFont typeface="Arial" panose="020B0604020202020204" pitchFamily="34" charset="0"/>
              <a:buChar char="•"/>
            </a:pPr>
            <a:r>
              <a:rPr lang="en-US" dirty="0"/>
              <a:t>Care coordination</a:t>
            </a:r>
          </a:p>
          <a:p>
            <a:pPr marL="171450" indent="-171450">
              <a:buFont typeface="Arial" panose="020B0604020202020204" pitchFamily="34" charset="0"/>
              <a:buChar char="•"/>
            </a:pPr>
            <a:r>
              <a:rPr lang="en-US" dirty="0"/>
              <a:t>Communication </a:t>
            </a:r>
          </a:p>
          <a:p>
            <a:pPr marL="171450" indent="-171450">
              <a:buFont typeface="Arial" panose="020B0604020202020204" pitchFamily="34" charset="0"/>
              <a:buChar char="•"/>
            </a:pPr>
            <a:r>
              <a:rPr lang="en-US" dirty="0"/>
              <a:t>Cultural sensitivity</a:t>
            </a:r>
          </a:p>
          <a:p>
            <a:pPr marL="171450" indent="-171450">
              <a:buFont typeface="Arial" panose="020B0604020202020204" pitchFamily="34" charset="0"/>
              <a:buChar char="•"/>
            </a:pPr>
            <a:r>
              <a:rPr lang="en-US" dirty="0"/>
              <a:t>Ethics</a:t>
            </a:r>
          </a:p>
          <a:p>
            <a:pPr marL="171450" indent="-171450">
              <a:buFont typeface="Arial" panose="020B0604020202020204" pitchFamily="34" charset="0"/>
              <a:buChar char="•"/>
            </a:pPr>
            <a:r>
              <a:rPr lang="en-US" dirty="0"/>
              <a:t>Evaluation</a:t>
            </a:r>
          </a:p>
          <a:p>
            <a:pPr marL="171450" indent="-171450">
              <a:buFont typeface="Arial" panose="020B0604020202020204" pitchFamily="34" charset="0"/>
              <a:buChar char="•"/>
            </a:pPr>
            <a:r>
              <a:rPr lang="en-US" dirty="0"/>
              <a:t>Patient assessment</a:t>
            </a:r>
          </a:p>
          <a:p>
            <a:pPr marL="171450" indent="-171450">
              <a:buFont typeface="Arial" panose="020B0604020202020204" pitchFamily="34" charset="0"/>
              <a:buChar char="•"/>
            </a:pPr>
            <a:r>
              <a:rPr lang="en-US" dirty="0"/>
              <a:t>Patient education</a:t>
            </a:r>
          </a:p>
          <a:p>
            <a:pPr marL="171450" indent="-171450">
              <a:buFont typeface="Arial" panose="020B0604020202020204" pitchFamily="34" charset="0"/>
              <a:buChar char="•"/>
            </a:pPr>
            <a:r>
              <a:rPr lang="en-US" dirty="0"/>
              <a:t>Program development</a:t>
            </a:r>
          </a:p>
          <a:p>
            <a:pPr marL="171450" indent="-171450">
              <a:buFont typeface="Arial" panose="020B0604020202020204" pitchFamily="34" charset="0"/>
              <a:buChar char="•"/>
            </a:pPr>
            <a:r>
              <a:rPr lang="en-US" dirty="0"/>
              <a:t>Resources and</a:t>
            </a:r>
          </a:p>
          <a:p>
            <a:pPr marL="171450" indent="-171450">
              <a:buFont typeface="Arial" panose="020B0604020202020204" pitchFamily="34" charset="0"/>
              <a:buChar char="•"/>
            </a:pPr>
            <a:r>
              <a:rPr lang="en-US" dirty="0"/>
              <a:t>Role delineation</a:t>
            </a:r>
          </a:p>
          <a:p>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29</a:t>
            </a:fld>
            <a:endParaRPr lang="en-US"/>
          </a:p>
        </p:txBody>
      </p:sp>
    </p:spTree>
    <p:extLst>
      <p:ext uri="{BB962C8B-B14F-4D97-AF65-F5344CB8AC3E}">
        <p14:creationId xmlns:p14="http://schemas.microsoft.com/office/powerpoint/2010/main" val="106000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After completing this lesson,</a:t>
            </a:r>
            <a:r>
              <a:rPr lang="en-US" baseline="0" dirty="0">
                <a:solidFill>
                  <a:schemeClr val="tx1"/>
                </a:solidFill>
              </a:rPr>
              <a:t> you will be able to: </a:t>
            </a:r>
          </a:p>
          <a:p>
            <a:endParaRPr lang="en-US" baseline="0" dirty="0">
              <a:solidFill>
                <a:schemeClr val="tx1"/>
              </a:solidFill>
            </a:endParaRPr>
          </a:p>
          <a:p>
            <a:pPr marL="171707" indent="-171707">
              <a:buFont typeface="Arial" panose="020B0604020202020204" pitchFamily="34" charset="0"/>
              <a:buChar char="•"/>
            </a:pPr>
            <a:r>
              <a:rPr lang="en-US" dirty="0"/>
              <a:t>Describe social determinants of health and health disparities</a:t>
            </a:r>
          </a:p>
          <a:p>
            <a:pPr marL="171707" indent="-171707">
              <a:buFont typeface="Arial" panose="020B0604020202020204" pitchFamily="34" charset="0"/>
              <a:buChar char="•"/>
            </a:pPr>
            <a:r>
              <a:rPr lang="en-US" dirty="0"/>
              <a:t>Define patient navigation</a:t>
            </a:r>
          </a:p>
          <a:p>
            <a:pPr marL="171707" indent="-171707">
              <a:buFont typeface="Arial" panose="020B0604020202020204" pitchFamily="34" charset="0"/>
              <a:buChar char="•"/>
            </a:pPr>
            <a:r>
              <a:rPr lang="en-US" dirty="0"/>
              <a:t>Discuss the history and evolution of patient navigation </a:t>
            </a:r>
          </a:p>
          <a:p>
            <a:pPr marL="171707" indent="-171707">
              <a:buFont typeface="Arial" panose="020B0604020202020204" pitchFamily="34" charset="0"/>
              <a:buChar char="•"/>
            </a:pPr>
            <a:r>
              <a:rPr lang="en-US" dirty="0"/>
              <a:t>Explain models of patient navigation and</a:t>
            </a:r>
          </a:p>
          <a:p>
            <a:pPr marL="171707" indent="-171707" defTabSz="915772">
              <a:buFont typeface="Arial" panose="020B0604020202020204" pitchFamily="34" charset="0"/>
              <a:buChar char="•"/>
              <a:defRPr/>
            </a:pPr>
            <a:r>
              <a:rPr lang="en-US" dirty="0"/>
              <a:t>Discuss the process for developing the Core Competencies for Patient Navigators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a:t>
            </a:fld>
            <a:endParaRPr lang="en-US"/>
          </a:p>
        </p:txBody>
      </p:sp>
    </p:spTree>
    <p:extLst>
      <p:ext uri="{BB962C8B-B14F-4D97-AF65-F5344CB8AC3E}">
        <p14:creationId xmlns:p14="http://schemas.microsoft.com/office/powerpoint/2010/main" val="1328859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Once we had a better idea of the roles and responsibilities of</a:t>
            </a:r>
            <a:r>
              <a:rPr lang="en-US" baseline="0" dirty="0"/>
              <a:t> patient navigators, we wrote competencies. These competencies were then reviewed by experts in the field as well as more than 500 professionals who work in cancer patient navigation through a national survey. Survey respondents included patient navigators, managers, cancer program administrators, researchers and others.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30</a:t>
            </a:fld>
            <a:endParaRPr lang="en-US"/>
          </a:p>
        </p:txBody>
      </p:sp>
    </p:spTree>
    <p:extLst>
      <p:ext uri="{BB962C8B-B14F-4D97-AF65-F5344CB8AC3E}">
        <p14:creationId xmlns:p14="http://schemas.microsoft.com/office/powerpoint/2010/main" val="25469792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used the American Association of Medical Colleges’ </a:t>
            </a:r>
            <a:r>
              <a:rPr lang="en-US" baseline="0" dirty="0"/>
              <a:t>common framework for medical and other health professional education to organize the competencies. We also looked at the competencies from our colleagues at the Oncology Nursing Society to make sure our competencies aligned. </a:t>
            </a:r>
          </a:p>
          <a:p>
            <a:endParaRPr lang="en-US" baseline="0" dirty="0"/>
          </a:p>
          <a:p>
            <a:r>
              <a:rPr lang="en-US" baseline="0" dirty="0"/>
              <a:t>Overall, there are 45 competencies across 8 domains, ranging from patient care and knowledge for practice to personal and professional development. A list of the full competencies is provided in the resources section. </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31</a:t>
            </a:fld>
            <a:endParaRPr lang="en-US"/>
          </a:p>
        </p:txBody>
      </p:sp>
    </p:spTree>
    <p:extLst>
      <p:ext uri="{BB962C8B-B14F-4D97-AF65-F5344CB8AC3E}">
        <p14:creationId xmlns:p14="http://schemas.microsoft.com/office/powerpoint/2010/main" val="12784333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developed this free training for</a:t>
            </a:r>
            <a:r>
              <a:rPr lang="en-US" baseline="0" dirty="0"/>
              <a:t> cancer patient navigators based on the competencies we developed with our steering committee partners. Some of the competencies are covered in several lessons to help make sure all of the pieces are discussed. </a:t>
            </a:r>
          </a:p>
          <a:p>
            <a:endParaRPr lang="en-US" baseline="0" dirty="0"/>
          </a:p>
          <a:p>
            <a:r>
              <a:rPr lang="en-US" baseline="0" dirty="0"/>
              <a:t>The interactive training is comprehensive and includes information covered in presentations as well as other resources and learning opportunities. And, the content has been reviewed by experts in patient navigation education to make sure it is accurate and relevant.</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32</a:t>
            </a:fld>
            <a:endParaRPr lang="en-US"/>
          </a:p>
        </p:txBody>
      </p:sp>
    </p:spTree>
    <p:extLst>
      <p:ext uri="{BB962C8B-B14F-4D97-AF65-F5344CB8AC3E}">
        <p14:creationId xmlns:p14="http://schemas.microsoft.com/office/powerpoint/2010/main" val="12620745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We also wanted to acknowledge a few othe</a:t>
            </a:r>
            <a:r>
              <a:rPr lang="en-US" altLang="en-US" baseline="0" dirty="0"/>
              <a:t>rs who made this training possible. We mentioned initially that the CDC supports this training. We also wanted to recognize the Pfizer Global Health Partnerships Program, which funded our original live trainings for patient navigators. Also, the Avon Foundation for Women partially supported the development of our functional domains and competencies. Lastly, we want to thank our Steering Committee members, competency reviewers and training reviewers. A full list of the Steering Committee and reviewers is in the resources section of the program.</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33</a:t>
            </a:fld>
            <a:endParaRPr lang="en-US"/>
          </a:p>
        </p:txBody>
      </p:sp>
    </p:spTree>
    <p:extLst>
      <p:ext uri="{BB962C8B-B14F-4D97-AF65-F5344CB8AC3E}">
        <p14:creationId xmlns:p14="http://schemas.microsoft.com/office/powerpoint/2010/main" val="1279570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In this lesson you learned to:</a:t>
            </a:r>
          </a:p>
          <a:p>
            <a:endParaRPr lang="en-US" dirty="0">
              <a:solidFill>
                <a:schemeClr val="tx1"/>
              </a:solidFill>
            </a:endParaRPr>
          </a:p>
          <a:p>
            <a:pPr marL="171707" indent="-171707">
              <a:buFont typeface="Arial" panose="020B0604020202020204" pitchFamily="34" charset="0"/>
              <a:buChar char="•"/>
            </a:pPr>
            <a:r>
              <a:rPr lang="en-US" dirty="0"/>
              <a:t>Describe social determinants of health and health disparities</a:t>
            </a:r>
          </a:p>
          <a:p>
            <a:pPr marL="171707" indent="-171707">
              <a:buFont typeface="Arial" panose="020B0604020202020204" pitchFamily="34" charset="0"/>
              <a:buChar char="•"/>
            </a:pPr>
            <a:r>
              <a:rPr lang="en-US" dirty="0"/>
              <a:t>Define patient navigation</a:t>
            </a:r>
          </a:p>
          <a:p>
            <a:pPr marL="171707" indent="-171707">
              <a:buFont typeface="Arial" panose="020B0604020202020204" pitchFamily="34" charset="0"/>
              <a:buChar char="•"/>
            </a:pPr>
            <a:r>
              <a:rPr lang="en-US" dirty="0"/>
              <a:t>Discuss the history and evolution of patient navigation</a:t>
            </a:r>
          </a:p>
          <a:p>
            <a:pPr marL="171707" indent="-171707">
              <a:buFont typeface="Arial" panose="020B0604020202020204" pitchFamily="34" charset="0"/>
              <a:buChar char="•"/>
            </a:pPr>
            <a:r>
              <a:rPr lang="en-US" dirty="0"/>
              <a:t>Explain models of patient navigation and</a:t>
            </a:r>
          </a:p>
          <a:p>
            <a:pPr marL="171707" indent="-171707" defTabSz="915772">
              <a:buFont typeface="Arial" panose="020B0604020202020204" pitchFamily="34" charset="0"/>
              <a:buChar char="•"/>
              <a:defRPr/>
            </a:pPr>
            <a:r>
              <a:rPr lang="en-US" dirty="0"/>
              <a:t>Discuss the process for developing the Core Competencies for Patient Navigators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34</a:t>
            </a:fld>
            <a:endParaRPr lang="en-US"/>
          </a:p>
        </p:txBody>
      </p:sp>
    </p:spTree>
    <p:extLst>
      <p:ext uri="{BB962C8B-B14F-4D97-AF65-F5344CB8AC3E}">
        <p14:creationId xmlns:p14="http://schemas.microsoft.com/office/powerpoint/2010/main" val="916169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Let’s</a:t>
            </a:r>
            <a:r>
              <a:rPr lang="en-US" altLang="en-US" baseline="0" dirty="0"/>
              <a:t> start our discussion of patient navigation by </a:t>
            </a:r>
            <a:r>
              <a:rPr lang="en-US" altLang="en-US" dirty="0"/>
              <a:t>talking about social determinants of health and health disparities.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4</a:t>
            </a:fld>
            <a:endParaRPr lang="en-US"/>
          </a:p>
        </p:txBody>
      </p:sp>
    </p:spTree>
    <p:extLst>
      <p:ext uri="{BB962C8B-B14F-4D97-AF65-F5344CB8AC3E}">
        <p14:creationId xmlns:p14="http://schemas.microsoft.com/office/powerpoint/2010/main" val="2919729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According to the US Department of Health and Human Services, “Social determinants of health are conditions in the environments in which people are born, live, learn, work, play, worship, and age that affect a wide range of health, functioning, and quality-of-life outcomes and risks.”</a:t>
            </a: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5</a:t>
            </a:fld>
            <a:endParaRPr lang="en-US"/>
          </a:p>
        </p:txBody>
      </p:sp>
    </p:spTree>
    <p:extLst>
      <p:ext uri="{BB962C8B-B14F-4D97-AF65-F5344CB8AC3E}">
        <p14:creationId xmlns:p14="http://schemas.microsoft.com/office/powerpoint/2010/main" val="2352566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Five key factors have been identified that can impact a person’s health.  </a:t>
            </a:r>
          </a:p>
          <a:p>
            <a:endParaRPr lang="en-US" altLang="en-US" dirty="0"/>
          </a:p>
          <a:p>
            <a:r>
              <a:rPr lang="en-US" altLang="en-US" dirty="0"/>
              <a:t>Economic Stability is related to Poverty, Employment, Food Security and Housing Stability.</a:t>
            </a:r>
          </a:p>
          <a:p>
            <a:r>
              <a:rPr lang="en-US" altLang="en-US" dirty="0"/>
              <a:t>Education is related to High School Graduation, Enrollment in Higher Education, Language and Literacy and  Early Childhood Education and Development. </a:t>
            </a:r>
          </a:p>
          <a:p>
            <a:r>
              <a:rPr lang="en-US" altLang="en-US" dirty="0"/>
              <a:t>Social and Community Context is related to, Social Cohesion, Civic Participation, Perceptions of Discrimination and Equity and Incarceration/Institutionalization</a:t>
            </a:r>
          </a:p>
          <a:p>
            <a:r>
              <a:rPr lang="en-US" altLang="en-US" dirty="0"/>
              <a:t>Health and Health Care is related to Access to Health Care, Access to Primary Care and Health Literacy.</a:t>
            </a:r>
          </a:p>
          <a:p>
            <a:r>
              <a:rPr lang="en-US" altLang="en-US" dirty="0"/>
              <a:t>And finally, Neighborhood and Built Environment is related to Access to Healthy Foods, Quality of Housing, Crime and Violence and Environmental Conditions</a:t>
            </a:r>
          </a:p>
          <a:p>
            <a:endParaRPr lang="en-US" altLang="en-US" dirty="0"/>
          </a:p>
          <a:p>
            <a:r>
              <a:rPr lang="en-US" altLang="en-US" dirty="0"/>
              <a:t>Source: http://www.healthypeople.gov/2020/topics-objectives/topic/social-determinants-health</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6</a:t>
            </a:fld>
            <a:endParaRPr lang="en-US"/>
          </a:p>
        </p:txBody>
      </p:sp>
    </p:spTree>
    <p:extLst>
      <p:ext uri="{BB962C8B-B14F-4D97-AF65-F5344CB8AC3E}">
        <p14:creationId xmlns:p14="http://schemas.microsoft.com/office/powerpoint/2010/main" val="3941717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Let’s watch a video created by the Colorado Coalition</a:t>
            </a:r>
            <a:r>
              <a:rPr lang="en-US" altLang="en-US" baseline="0" dirty="0"/>
              <a:t> for the Medically Underserved. </a:t>
            </a:r>
            <a:r>
              <a:rPr lang="en-US" altLang="en-US" dirty="0"/>
              <a:t>It talks</a:t>
            </a:r>
            <a:r>
              <a:rPr lang="en-US" altLang="en-US" baseline="0" dirty="0"/>
              <a:t> about</a:t>
            </a:r>
            <a:r>
              <a:rPr lang="en-US" altLang="en-US" dirty="0"/>
              <a:t> social determinants of health in Colorado, but it helps understand issues that happen everywhere.  </a:t>
            </a:r>
          </a:p>
          <a:p>
            <a:endParaRPr lang="en-US" altLang="en-US" dirty="0"/>
          </a:p>
          <a:p>
            <a:r>
              <a:rPr lang="en-US" altLang="en-US" b="1" dirty="0"/>
              <a:t>Transcript: </a:t>
            </a:r>
            <a:r>
              <a:rPr lang="en-US" sz="1200" kern="1200" dirty="0">
                <a:solidFill>
                  <a:schemeClr val="tx1"/>
                </a:solidFill>
                <a:effectLst/>
                <a:latin typeface="+mn-lt"/>
                <a:ea typeface="+mn-ea"/>
                <a:cs typeface="+mn-cs"/>
              </a:rPr>
              <a:t>Health starts long before illness in our families, homes, schools, and jobs. Many Coloradans experience barriers to good health due to interfering factors in their lives. These factors are social determinants of health and can make health care more challenging for healthcare providers and patients. Some examples of these include income, education, race and ethnicity, but there are many more. In a typical healthcare appointment there may be signs that a patient is struggling with challenging life circumstances, which may inhibit successful treatment, however there are also many ways healthcare providers can help patients get the care they need, despite such challenges. Every visit is an opportunity to identify the social determinants affecting a patient's health and utilize creative solutions to help overcome those barriers.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Transportation. “Good morning hi I'm here for an appointment at nine with Dr. Wilson. Hmm all right let me see what I can do.” Transportation affects the health care of many Coloradans. “Looks like I can still get you in today. Next time if you're more than 15 minutes late we're going out to reschedule. Sorry about that.”</a:t>
            </a:r>
          </a:p>
          <a:p>
            <a:r>
              <a:rPr lang="en-US" sz="1200" kern="1200" dirty="0">
                <a:solidFill>
                  <a:schemeClr val="tx1"/>
                </a:solidFill>
                <a:effectLst/>
                <a:latin typeface="+mn-lt"/>
                <a:ea typeface="+mn-ea"/>
                <a:cs typeface="+mn-cs"/>
              </a:rPr>
              <a:t>22 out of 29 (75%) Colorado communities surveyed about their healthcare needs identified this as a major issue, causing late arrivals, missed appointments, and hesitancy to make follow-up appointments. Transportation affects people's ability to get to their doctor's offices on time and also to be able to stay for that appointment. So if you have to use the bus, if you have to get a ride with a friend, it can really impact them in anybody's ability to actually even get there. it's not only important for the well visits and the kids to get their shots but the sick ones have to come back to be seen again otherwise it's incomplete care. Lack of transportation is also one of the main reported reasons low-income patients may be forced to rely on more expensive care in the emergency room over managing their healthcare needs with a primary care provider.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Literacy. “Alright go ahead and fill this out. Okay thanks.” Literacy and health literacy are also important social determinants of health. 10% of Colorado adults lack basic literacy skills, meaning they are unable to read and comprehend a simple block of text. This makes completing tasks like filling out forms, following written instructions, or locating an expiration date on prescriptions difficult. “Okay ma’am we can take you back now.” Additionally, studies suggest patient comprehension may be compromised if content exceeds a middle school reading level. Most medical information was found to be written between a high school and college graduate level. “I think the handout is a good thing but it can also we feel like we're covered as a provider by just being able to give this patient a handout. So actually talking to the patient about so what do you want out of this appointment, what can we do for you and then saying here's this handout and then going over it with them to be like this is more for you at home but right now you're here, I'm here what do you need to know what can we do to improve your health outcomes. “Looking at your medical record I really think it's important that we get your blood pressure under control as well as your hyperlipidemia. The reason I mention that with an elevated blood pressure…” “I really enjoy nursing and the role of nurses as being the bridge for the patient because sometimes they'll have a very long very, what I think is a wonderful encounter with their provider, but when it's finished they have no idea what just happened and they obviously they do but they didn't get out of it what they needed. I had a patient today and the medical student was saying ‘have you ever had an MRI’, the answer is yes but the patient was like no, anybody in your family, no, even though he was in for a follow-up for an MRI which is a heart attack or myocardial infarction but they didn't never say do you have any problems with your heart. And so it's always nice to kind of step back and say ‘so what questions did you have for your provider; where can we fill in those blanks’.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Language Access. Not speaking the same language further complicates literacy. 17% of Coloradans speak a language other than English and of those only 6% speak English very well. This interferes with the doctor’s ability to successfully interact with the patient. “In our practice we see mostly refugees from around the world, so often even if there is an interpreter there are still issues that arise sometimes the chief complaint of the patient some of the interesting ones I hear are ‘my teeth are burning or I have a fire inside’. You're still getting a cultural barrier in terms of what the patient is meaning when they say these words. So when trying to explain to a patient what I'm talking about I try to keep some amount of props in the office. If I prescribe an inhaler I can demonstrate with a model inhaler. One of the most fun examples I've found is Google Images, for example you type in ‘h Pylori’ in Google Images and instantly you have a hundred pictures where you can click on and it shows the bacteria itself and the patient will get the picture real quick.</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Affordability. Income is a significant factor in a person's ability to access the healthcare system and stay healthy. 30% of Colorado households live with incomes below $35,000. 13% of Coloradans did not see a doctor due to cost. “Want to check with you how you're doing on your medicines. How are you doing taking your medicines? Um well I've been taking one but I haven't been taking the others.” 12% of Coloradans did not fill a prescription due to cost. “It's very important for we as pharmacists and for the providers of the patients as well to understand where the patients are coming from maybe a little bit of their background and how they struggle with the affordability of their medications. That being said maybe the providers would be a little more open then to providing a generic prescription versus a brand-name prescription and open to insurance suggestions of providing what they call ‘prior authorizations’ or changing medications to something that would be on their formulary and would be a little less expensive for the patient.” “I'd like to give you this prescription for your elevated cholesterol.” Patients with lower incomes have limited access to healthy food, quality housing, and other things that affect their health status. “Income is one of those invisible but yet really important obstacles to getting good care. “There's the obvious obstacle of if you're low income and you don't have insurance, but there's the more overlooked issue of how does income affect every aspect of that person's life and is it visible to the physician during the encounter or is it not. So you need to one be able to ask the tough question of ‘are you going to have a hard time affording this medication’ or ‘will you have a hard time getting yourself to see this specialist or affording their copay’. ‘Can you afford the time off from work to go to these treatments or to come back in for rechecks’ and really have that heart-to-heart to know what they're capable of doing.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Complex health needs. All of the different roadblocks to health care are magnified when a patient has a complex life and complex health needs which can become a vicious cycle. Low-income Coloradans have fewer resources to manage their health care and are more likely to suffer from multiple chronic conditions than upper income Coloradans. Then things like missed appointments, confusion about care instructions, and unfilled prescriptions all contribute to a decline in health, which becomes even harder to manage. One of the hallmarks of a complex patient is simply having more than one chronic illness. They have diabetes hypertension and thyroid disease layered on top of that they may also have morbid obesity, layered on top of that they may also have limited resources no insurance provider. Layered on top of that they may also have mental health issues. As a clinician, as a physician it really involves recognizing that no one person can take on six steps of change all at once much less ten or fifteen or twenty. So with all of these complexities, one of the most important things that we can help our patients with is being able to prioritize and without that skill, caring for this population becomes very </a:t>
            </a:r>
            <a:r>
              <a:rPr lang="en-US" sz="1200" kern="1200" dirty="0" err="1">
                <a:solidFill>
                  <a:schemeClr val="tx1"/>
                </a:solidFill>
                <a:effectLst/>
                <a:latin typeface="+mn-lt"/>
                <a:ea typeface="+mn-ea"/>
                <a:cs typeface="+mn-cs"/>
              </a:rPr>
              <a:t>very</a:t>
            </a:r>
            <a:r>
              <a:rPr lang="en-US" sz="1200" kern="1200" dirty="0">
                <a:solidFill>
                  <a:schemeClr val="tx1"/>
                </a:solidFill>
                <a:effectLst/>
                <a:latin typeface="+mn-lt"/>
                <a:ea typeface="+mn-ea"/>
                <a:cs typeface="+mn-cs"/>
              </a:rPr>
              <a:t> challenging.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field of medicine is a science, but the practice of healthcare is an art that acknowledges the whole of the patient's life. “The question is ‘does having empathy for your patients allow you to better take better care of them’ and I think I think the answer is ‘yes’. Without empathy or without understanding and without putting yourself in their place, it's challenging to be able to provide good care. But we're not here because we want to make a diagnosis, we're here because we want to make people healthy and I think you got a you got to appreciate where people are coming from, what their abilities are, what resources they have what community resources exist for them and incorporate that into your patient management. And so it makes it more challenging, but it makes it more fulfilling because you can actually be more successful if you think this way.</a:t>
            </a:r>
          </a:p>
          <a:p>
            <a:endParaRPr lang="en-US" altLang="en-US" dirty="0"/>
          </a:p>
          <a:p>
            <a:endParaRPr lang="en-US" altLang="en-US" dirty="0"/>
          </a:p>
          <a:p>
            <a:r>
              <a:rPr lang="en-US" altLang="en-US" dirty="0"/>
              <a:t>As you saw</a:t>
            </a:r>
            <a:r>
              <a:rPr lang="en-US" altLang="en-US" baseline="0" dirty="0"/>
              <a:t> in the video, our health is affected by many issues that can work together to be more challenging. It is important that these issues are taken into consideration by the health care team. </a:t>
            </a: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7</a:t>
            </a:fld>
            <a:endParaRPr lang="en-US"/>
          </a:p>
        </p:txBody>
      </p:sp>
    </p:spTree>
    <p:extLst>
      <p:ext uri="{BB962C8B-B14F-4D97-AF65-F5344CB8AC3E}">
        <p14:creationId xmlns:p14="http://schemas.microsoft.com/office/powerpoint/2010/main" val="2121190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might hear</a:t>
            </a:r>
            <a:r>
              <a:rPr lang="en-US" baseline="0" dirty="0"/>
              <a:t> of the term underserved or medically underserved population. Although there is not agreement on the definition, it is often used to talk about populations at risk for poor health due to social determinants like the ones we just discussed. For example, when people refer to medically underserved populations, they could mean people who are underinsured or uninsured, people with low levels of education, rural and inner-city populations, people who are unemployed, and people with low socioeconomic status. </a:t>
            </a:r>
            <a:r>
              <a:rPr lang="en-US" sz="1200" kern="1200" dirty="0">
                <a:solidFill>
                  <a:schemeClr val="tx1"/>
                </a:solidFill>
                <a:effectLst/>
                <a:latin typeface="+mn-lt"/>
                <a:ea typeface="+mn-ea"/>
                <a:cs typeface="+mn-cs"/>
              </a:rPr>
              <a:t>Lesbian, gay, bisexual, transgender, and queer populations also experience challenges in health care that others may not experience.</a:t>
            </a:r>
            <a:r>
              <a:rPr lang="en-US" baseline="0" dirty="0"/>
              <a:t>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8</a:t>
            </a:fld>
            <a:endParaRPr lang="en-US"/>
          </a:p>
        </p:txBody>
      </p:sp>
    </p:spTree>
    <p:extLst>
      <p:ext uri="{BB962C8B-B14F-4D97-AF65-F5344CB8AC3E}">
        <p14:creationId xmlns:p14="http://schemas.microsoft.com/office/powerpoint/2010/main" val="3685197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Social determinants of health can lead to cancer health disparities, which the National Cancer Institute defines as “</a:t>
            </a:r>
            <a:r>
              <a:rPr lang="en-US" dirty="0"/>
              <a:t>Adverse differences in cancer incidence,</a:t>
            </a:r>
            <a:r>
              <a:rPr lang="en-US" baseline="0" dirty="0"/>
              <a:t> which means </a:t>
            </a:r>
            <a:r>
              <a:rPr lang="en-US" dirty="0"/>
              <a:t>new cases; cancer prevalence,</a:t>
            </a:r>
            <a:r>
              <a:rPr lang="en-US" baseline="0" dirty="0"/>
              <a:t> which means </a:t>
            </a:r>
            <a:r>
              <a:rPr lang="en-US" dirty="0"/>
              <a:t>all existing cases; morbidity,</a:t>
            </a:r>
            <a:r>
              <a:rPr lang="en-US" baseline="0" dirty="0"/>
              <a:t> which means </a:t>
            </a:r>
            <a:r>
              <a:rPr lang="en-US" dirty="0"/>
              <a:t>cancer-related health complications; cancer mortality, or deaths; cancer survivorship, and burden of cancer or related health conditions that exist among specific population groups in the United States.</a:t>
            </a:r>
            <a:r>
              <a:rPr lang="en-US" altLang="en-US" dirty="0"/>
              <a:t>” </a:t>
            </a:r>
            <a:r>
              <a:rPr lang="en-US" dirty="0"/>
              <a:t>These population groups may be related</a:t>
            </a:r>
            <a:r>
              <a:rPr lang="en-US" baseline="0" dirty="0"/>
              <a:t> to</a:t>
            </a:r>
            <a:r>
              <a:rPr lang="en-US" dirty="0"/>
              <a:t> age, disability, education, ethnicity, gender, geographic location, income or race. </a:t>
            </a:r>
            <a:endParaRPr lang="en-US" altLang="en-US" dirty="0"/>
          </a:p>
          <a:p>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9</a:t>
            </a:fld>
            <a:endParaRPr lang="en-US"/>
          </a:p>
        </p:txBody>
      </p:sp>
    </p:spTree>
    <p:extLst>
      <p:ext uri="{BB962C8B-B14F-4D97-AF65-F5344CB8AC3E}">
        <p14:creationId xmlns:p14="http://schemas.microsoft.com/office/powerpoint/2010/main" val="31176431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4572000" y="0"/>
            <a:ext cx="4568428" cy="6858000"/>
          </a:xfrm>
          <a:prstGeom prst="rect">
            <a:avLst/>
          </a:prstGeom>
        </p:spPr>
      </p:pic>
      <p:pic>
        <p:nvPicPr>
          <p:cNvPr id="8" name="Picture 7"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0" y="0"/>
            <a:ext cx="4568428" cy="6858000"/>
          </a:xfrm>
          <a:prstGeom prst="rect">
            <a:avLst/>
          </a:prstGeom>
        </p:spPr>
      </p:pic>
      <p:sp>
        <p:nvSpPr>
          <p:cNvPr id="1026" name="Rectangle 2"/>
          <p:cNvSpPr>
            <a:spLocks noGrp="1" noChangeArrowheads="1"/>
          </p:cNvSpPr>
          <p:nvPr>
            <p:ph type="title"/>
            <p:custDataLst>
              <p:tags r:id="rId6"/>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7"/>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ideo" Target="https://www.youtube.com/embed/0C5KEoydluc" TargetMode="External"/><Relationship Id="rId5" Type="http://schemas.openxmlformats.org/officeDocument/2006/relationships/hyperlink" Target="https://www.youtube.com/watch?v=0C5KEoydluc&amp;ab_channel=AmericanAssociationforCancerResearch" TargetMode="Externa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notesSlide" Target="../notesSlides/notesSlide26.xml"/><Relationship Id="rId7" Type="http://schemas.openxmlformats.org/officeDocument/2006/relationships/diagramColors" Target="../diagrams/colors8.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8.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notesSlide" Target="../notesSlides/notesSlide28.xml"/><Relationship Id="rId7" Type="http://schemas.openxmlformats.org/officeDocument/2006/relationships/diagramColors" Target="../diagrams/colors10.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ideo" Target="https://www.youtube.com/embed/I7iSYi3ziTI" TargetMode="External"/><Relationship Id="rId5" Type="http://schemas.openxmlformats.org/officeDocument/2006/relationships/hyperlink" Target="https://www.youtube.com/watch?v=I7iSYi3ziTI&amp;index=3&amp;list=PLAO0U2GXUBQFyPdyzgZ1h4cljJp7caG8h" TargetMode="Externa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8.xml"/><Relationship Id="rId7" Type="http://schemas.openxmlformats.org/officeDocument/2006/relationships/diagramColors" Target="../diagrams/colors1.xml"/><Relationship Id="rId2" Type="http://schemas.openxmlformats.org/officeDocument/2006/relationships/slideLayout" Target="../slideLayouts/slideLayout4.xml"/><Relationship Id="rId1" Type="http://schemas.openxmlformats.org/officeDocument/2006/relationships/tags" Target="../tags/tag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0"/>
              </a:ext>
            </a:extLst>
          </p:cNvPr>
          <p:cNvSpPr>
            <a:spLocks noGrp="1"/>
          </p:cNvSpPr>
          <p:nvPr>
            <p:ph type="title"/>
          </p:nvPr>
        </p:nvSpPr>
        <p:spPr/>
        <p:txBody>
          <a:bodyPr>
            <a:normAutofit/>
          </a:bodyPr>
          <a:lstStyle/>
          <a:p>
            <a:r>
              <a:rPr lang="en-US" dirty="0"/>
              <a:t>An Overview of Patient Navigation and Competencies </a:t>
            </a:r>
          </a:p>
        </p:txBody>
      </p:sp>
      <p:sp>
        <p:nvSpPr>
          <p:cNvPr id="38915" name="Subtitle 1">
            <a:extLst>
              <a:ext uri="{C183D7F6-B498-43B3-948B-1728B52AA6E4}">
                <adec:decorative xmlns:adec="http://schemas.microsoft.com/office/drawing/2017/decorative" val="0"/>
              </a:ext>
            </a:extLst>
          </p:cNvPr>
          <p:cNvSpPr>
            <a:spLocks noGrp="1"/>
          </p:cNvSpPr>
          <p:nvPr>
            <p:ph type="subTitle" idx="1"/>
          </p:nvPr>
        </p:nvSpPr>
        <p:spPr/>
        <p:txBody>
          <a:bodyPr/>
          <a:lstStyle/>
          <a:p>
            <a:pPr eaLnBrk="1" hangingPunct="1"/>
            <a:r>
              <a:rPr lang="en-US" altLang="en-US" sz="2800" dirty="0">
                <a:solidFill>
                  <a:schemeClr val="bg1"/>
                </a:solidFill>
              </a:rPr>
              <a:t>Oncology Patient Navigator Training: </a:t>
            </a:r>
          </a:p>
          <a:p>
            <a:pPr eaLnBrk="1" hangingPunct="1"/>
            <a:r>
              <a:rPr lang="en-US" altLang="en-US" sz="2800" dirty="0">
                <a:solidFill>
                  <a:schemeClr val="bg1"/>
                </a:solidFill>
              </a:rPr>
              <a:t>The Fundamentals</a:t>
            </a: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Cancer Health Disparities Video</a:t>
            </a:r>
          </a:p>
        </p:txBody>
      </p:sp>
      <p:pic>
        <p:nvPicPr>
          <p:cNvPr id="5" name="0C5KEoydluc" descr="Video on cancer health disparities"/>
          <p:cNvPicPr>
            <a:picLocks noGrp="1" noRot="1" noChangeAspect="1"/>
          </p:cNvPicPr>
          <p:nvPr>
            <p:ph idx="1"/>
            <a:videoFile r:link="rId1"/>
          </p:nvPr>
        </p:nvPicPr>
        <p:blipFill>
          <a:blip r:embed="rId4"/>
          <a:stretch>
            <a:fillRect/>
          </a:stretch>
        </p:blipFill>
        <p:spPr>
          <a:xfrm>
            <a:off x="1477433" y="1348390"/>
            <a:ext cx="6189134" cy="3481388"/>
          </a:xfrm>
          <a:prstGeom prst="rect">
            <a:avLst/>
          </a:prstGeom>
        </p:spPr>
      </p:pic>
      <p:sp>
        <p:nvSpPr>
          <p:cNvPr id="4" name="TextBox 3">
            <a:extLst>
              <a:ext uri="{FF2B5EF4-FFF2-40B4-BE49-F238E27FC236}">
                <a16:creationId xmlns:a16="http://schemas.microsoft.com/office/drawing/2014/main" id="{4783A30D-5503-49B1-8085-62A269F846A6}"/>
              </a:ext>
            </a:extLst>
          </p:cNvPr>
          <p:cNvSpPr txBox="1"/>
          <p:nvPr/>
        </p:nvSpPr>
        <p:spPr>
          <a:xfrm>
            <a:off x="3009900" y="4888468"/>
            <a:ext cx="3124200" cy="369332"/>
          </a:xfrm>
          <a:prstGeom prst="rect">
            <a:avLst/>
          </a:prstGeom>
          <a:noFill/>
        </p:spPr>
        <p:txBody>
          <a:bodyPr wrap="square" rtlCol="0">
            <a:spAutoFit/>
          </a:bodyPr>
          <a:lstStyle/>
          <a:p>
            <a:r>
              <a:rPr lang="en-US" dirty="0"/>
              <a:t>Click </a:t>
            </a:r>
            <a:r>
              <a:rPr lang="en-US" dirty="0">
                <a:hlinkClick r:id="rId5"/>
              </a:rPr>
              <a:t>here</a:t>
            </a:r>
            <a:r>
              <a:rPr lang="en-US" dirty="0"/>
              <a:t> to watch the video</a:t>
            </a:r>
          </a:p>
        </p:txBody>
      </p:sp>
      <p:sp>
        <p:nvSpPr>
          <p:cNvPr id="3" name="TextBox 2"/>
          <p:cNvSpPr txBox="1"/>
          <p:nvPr/>
        </p:nvSpPr>
        <p:spPr>
          <a:xfrm>
            <a:off x="5562600" y="5257800"/>
            <a:ext cx="3505200" cy="246221"/>
          </a:xfrm>
          <a:prstGeom prst="rect">
            <a:avLst/>
          </a:prstGeom>
          <a:noFill/>
        </p:spPr>
        <p:txBody>
          <a:bodyPr wrap="square" rtlCol="0">
            <a:spAutoFit/>
          </a:bodyPr>
          <a:lstStyle/>
          <a:p>
            <a:r>
              <a:rPr lang="en-US" sz="1000" i="1" dirty="0">
                <a:solidFill>
                  <a:schemeClr val="bg1">
                    <a:lumMod val="50000"/>
                  </a:schemeClr>
                </a:solidFill>
              </a:rPr>
              <a:t>Source: American Association for Cancer Research, 2011</a:t>
            </a:r>
          </a:p>
        </p:txBody>
      </p:sp>
    </p:spTree>
    <p:extLst>
      <p:ext uri="{BB962C8B-B14F-4D97-AF65-F5344CB8AC3E}">
        <p14:creationId xmlns:p14="http://schemas.microsoft.com/office/powerpoint/2010/main" val="403872415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a:t>Factors that Contribute to Cancer Health Disparities</a:t>
            </a:r>
          </a:p>
        </p:txBody>
      </p:sp>
      <p:sp>
        <p:nvSpPr>
          <p:cNvPr id="3" name="Content Placeholder 2"/>
          <p:cNvSpPr>
            <a:spLocks noGrp="1"/>
          </p:cNvSpPr>
          <p:nvPr>
            <p:ph idx="1"/>
          </p:nvPr>
        </p:nvSpPr>
        <p:spPr/>
        <p:txBody>
          <a:bodyPr/>
          <a:lstStyle/>
          <a:p>
            <a:r>
              <a:rPr lang="en-US" dirty="0"/>
              <a:t>Lack of medical coverage</a:t>
            </a:r>
          </a:p>
          <a:p>
            <a:r>
              <a:rPr lang="en-US" dirty="0"/>
              <a:t>Barriers to early detection and screening</a:t>
            </a:r>
          </a:p>
          <a:p>
            <a:r>
              <a:rPr lang="en-US" dirty="0"/>
              <a:t>Unequal access to improvements in treatment</a:t>
            </a:r>
          </a:p>
          <a:p>
            <a:r>
              <a:rPr lang="en-US" dirty="0"/>
              <a:t>Socioeconomic status</a:t>
            </a:r>
          </a:p>
          <a:p>
            <a:r>
              <a:rPr lang="en-US" dirty="0"/>
              <a:t>Stigma</a:t>
            </a:r>
          </a:p>
        </p:txBody>
      </p:sp>
      <p:sp>
        <p:nvSpPr>
          <p:cNvPr id="4" name="TextBox 3"/>
          <p:cNvSpPr txBox="1"/>
          <p:nvPr/>
        </p:nvSpPr>
        <p:spPr>
          <a:xfrm>
            <a:off x="6629400" y="5240179"/>
            <a:ext cx="2667000" cy="246222"/>
          </a:xfrm>
          <a:prstGeom prst="rect">
            <a:avLst/>
          </a:prstGeom>
          <a:noFill/>
        </p:spPr>
        <p:txBody>
          <a:bodyPr wrap="square" rtlCol="0">
            <a:spAutoFit/>
          </a:bodyPr>
          <a:lstStyle/>
          <a:p>
            <a:r>
              <a:rPr lang="en-US" sz="1000" i="1" dirty="0">
                <a:solidFill>
                  <a:schemeClr val="bg1">
                    <a:lumMod val="50000"/>
                  </a:schemeClr>
                </a:solidFill>
              </a:rPr>
              <a:t>Source: National Cancer Institute, 2015</a:t>
            </a:r>
          </a:p>
        </p:txBody>
      </p:sp>
    </p:spTree>
    <p:extLst>
      <p:ext uri="{BB962C8B-B14F-4D97-AF65-F5344CB8AC3E}">
        <p14:creationId xmlns:p14="http://schemas.microsoft.com/office/powerpoint/2010/main" val="415818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Health Equity </a:t>
            </a:r>
          </a:p>
        </p:txBody>
      </p:sp>
      <p:pic>
        <p:nvPicPr>
          <p:cNvPr id="4" name="Picture 4" descr="Quotation 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800" y="1390649"/>
            <a:ext cx="1168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219200" y="1905000"/>
            <a:ext cx="7467600" cy="2971800"/>
          </a:xfrm>
        </p:spPr>
        <p:txBody>
          <a:bodyPr/>
          <a:lstStyle/>
          <a:p>
            <a:pPr marL="0" indent="0">
              <a:buNone/>
            </a:pPr>
            <a:r>
              <a:rPr lang="en-US" dirty="0"/>
              <a:t>The absence of avoidable or remediable differences among groups of people, whether those groups are defined socially, economically, demographically or geographically.</a:t>
            </a:r>
            <a:endParaRPr lang="en-US" altLang="en-US" sz="3600" dirty="0"/>
          </a:p>
          <a:p>
            <a:pPr marL="0" indent="0">
              <a:buNone/>
            </a:pPr>
            <a:endParaRPr lang="en-US" dirty="0"/>
          </a:p>
        </p:txBody>
      </p:sp>
      <p:pic>
        <p:nvPicPr>
          <p:cNvPr id="5" name="Picture 4" descr="Quotation m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4040187"/>
            <a:ext cx="1073150"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553200" y="5257800"/>
            <a:ext cx="2438400" cy="246221"/>
          </a:xfrm>
          <a:prstGeom prst="rect">
            <a:avLst/>
          </a:prstGeom>
          <a:noFill/>
        </p:spPr>
        <p:txBody>
          <a:bodyPr wrap="square" rtlCol="0">
            <a:spAutoFit/>
          </a:bodyPr>
          <a:lstStyle/>
          <a:p>
            <a:r>
              <a:rPr lang="en-US" sz="1000" i="1" dirty="0">
                <a:solidFill>
                  <a:schemeClr val="bg1">
                    <a:lumMod val="50000"/>
                  </a:schemeClr>
                </a:solidFill>
              </a:rPr>
              <a:t>Source: World Health Organization, </a:t>
            </a:r>
            <a:r>
              <a:rPr lang="en-US" sz="1000" i="1" dirty="0" err="1">
                <a:solidFill>
                  <a:schemeClr val="bg1">
                    <a:lumMod val="50000"/>
                  </a:schemeClr>
                </a:solidFill>
              </a:rPr>
              <a:t>n.d.</a:t>
            </a:r>
            <a:endParaRPr lang="en-US" sz="1000" i="1" dirty="0">
              <a:solidFill>
                <a:schemeClr val="bg1">
                  <a:lumMod val="50000"/>
                </a:schemeClr>
              </a:solidFill>
            </a:endParaRPr>
          </a:p>
        </p:txBody>
      </p:sp>
    </p:spTree>
    <p:extLst>
      <p:ext uri="{BB962C8B-B14F-4D97-AF65-F5344CB8AC3E}">
        <p14:creationId xmlns:p14="http://schemas.microsoft.com/office/powerpoint/2010/main" val="2695507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EA98-03E9-4503-A0A4-AA102651CA6F}"/>
              </a:ext>
            </a:extLst>
          </p:cNvPr>
          <p:cNvSpPr>
            <a:spLocks noGrp="1"/>
          </p:cNvSpPr>
          <p:nvPr>
            <p:ph type="title"/>
          </p:nvPr>
        </p:nvSpPr>
        <p:spPr/>
        <p:txBody>
          <a:bodyPr>
            <a:normAutofit/>
          </a:bodyPr>
          <a:lstStyle/>
          <a:p>
            <a:r>
              <a:rPr lang="en-US" sz="3600" dirty="0"/>
              <a:t>Patient Navigation</a:t>
            </a:r>
          </a:p>
        </p:txBody>
      </p:sp>
      <p:sp>
        <p:nvSpPr>
          <p:cNvPr id="3" name="TextBox 2"/>
          <p:cNvSpPr txBox="1"/>
          <p:nvPr/>
        </p:nvSpPr>
        <p:spPr>
          <a:xfrm>
            <a:off x="609600" y="1752600"/>
            <a:ext cx="7696200" cy="1938992"/>
          </a:xfrm>
          <a:prstGeom prst="rect">
            <a:avLst/>
          </a:prstGeom>
          <a:noFill/>
        </p:spPr>
        <p:txBody>
          <a:bodyPr wrap="square" rtlCol="0">
            <a:spAutoFit/>
          </a:bodyPr>
          <a:lstStyle/>
          <a:p>
            <a:r>
              <a:rPr lang="en-US" sz="3000" dirty="0"/>
              <a:t>Now let’s talk about the definition of patient navigation, some key milestones and models of patient navigation. </a:t>
            </a:r>
          </a:p>
          <a:p>
            <a:endParaRPr lang="en-US" sz="3000" dirty="0"/>
          </a:p>
        </p:txBody>
      </p:sp>
    </p:spTree>
    <p:extLst>
      <p:ext uri="{BB962C8B-B14F-4D97-AF65-F5344CB8AC3E}">
        <p14:creationId xmlns:p14="http://schemas.microsoft.com/office/powerpoint/2010/main" val="3480596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Patient Navigation </a:t>
            </a:r>
          </a:p>
        </p:txBody>
      </p:sp>
      <p:pic>
        <p:nvPicPr>
          <p:cNvPr id="4" name="Picture 4" descr="Quotation 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00" y="1181100"/>
            <a:ext cx="1168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270000" y="1676401"/>
            <a:ext cx="6959600" cy="2971799"/>
          </a:xfrm>
        </p:spPr>
        <p:txBody>
          <a:bodyPr/>
          <a:lstStyle/>
          <a:p>
            <a:pPr marL="0" indent="0">
              <a:buNone/>
            </a:pPr>
            <a:r>
              <a:rPr lang="en-US" dirty="0"/>
              <a:t>Patient Navigation is an intervention that addresses barriers to quality standard care by providing individualized assistance to patients, survivors and families. </a:t>
            </a:r>
          </a:p>
        </p:txBody>
      </p:sp>
      <p:pic>
        <p:nvPicPr>
          <p:cNvPr id="5" name="Picture 4" descr="Quotation m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3835400"/>
            <a:ext cx="1073150"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a:extLst>
              <a:ext uri="{C183D7F6-B498-43B3-948B-1728B52AA6E4}">
                <adec:decorative xmlns:adec="http://schemas.microsoft.com/office/drawing/2017/decorative" val="1"/>
              </a:ext>
            </a:extLst>
          </p:cNvPr>
          <p:cNvSpPr/>
          <p:nvPr/>
        </p:nvSpPr>
        <p:spPr>
          <a:xfrm>
            <a:off x="3962400" y="2209800"/>
            <a:ext cx="1754659" cy="5334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C183D7F6-B498-43B3-948B-1728B52AA6E4}">
                <adec:decorative xmlns:adec="http://schemas.microsoft.com/office/drawing/2017/decorative" val="1"/>
              </a:ext>
            </a:extLst>
          </p:cNvPr>
          <p:cNvSpPr/>
          <p:nvPr/>
        </p:nvSpPr>
        <p:spPr>
          <a:xfrm>
            <a:off x="1066800" y="3113990"/>
            <a:ext cx="4800600" cy="685799"/>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2579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8200" cy="1143000"/>
          </a:xfrm>
        </p:spPr>
        <p:txBody>
          <a:bodyPr>
            <a:noAutofit/>
          </a:bodyPr>
          <a:lstStyle/>
          <a:p>
            <a:r>
              <a:rPr lang="en-US" sz="3600" dirty="0"/>
              <a:t>The First Patient Navigation Program</a:t>
            </a:r>
          </a:p>
        </p:txBody>
      </p:sp>
      <p:graphicFrame>
        <p:nvGraphicFramePr>
          <p:cNvPr id="4" name="Content Placeholder 4" descr="Diagram shows 5-year survival rate before and after the intervention. The before 5-year survival rate accounts for 39% and after the intervention for 70%"/>
          <p:cNvGraphicFramePr>
            <a:graphicFrameLocks noGrp="1"/>
          </p:cNvGraphicFramePr>
          <p:nvPr>
            <p:ph idx="1"/>
            <p:custDataLst>
              <p:tags r:id="rId1"/>
            </p:custDataLst>
            <p:extLst>
              <p:ext uri="{D42A27DB-BD31-4B8C-83A1-F6EECF244321}">
                <p14:modId xmlns:p14="http://schemas.microsoft.com/office/powerpoint/2010/main" val="779896053"/>
              </p:ext>
            </p:extLst>
          </p:nvPr>
        </p:nvGraphicFramePr>
        <p:xfrm>
          <a:off x="609600" y="1197716"/>
          <a:ext cx="3886200" cy="4093422"/>
        </p:xfrm>
        <a:graphic>
          <a:graphicData uri="http://schemas.openxmlformats.org/drawingml/2006/chart">
            <c:chart xmlns:c="http://schemas.openxmlformats.org/drawingml/2006/chart" xmlns:r="http://schemas.openxmlformats.org/officeDocument/2006/relationships" r:id="rId5"/>
          </a:graphicData>
        </a:graphic>
      </p:graphicFrame>
      <p:sp>
        <p:nvSpPr>
          <p:cNvPr id="6" name="TextBox 5"/>
          <p:cNvSpPr txBox="1"/>
          <p:nvPr/>
        </p:nvSpPr>
        <p:spPr>
          <a:xfrm>
            <a:off x="7063946" y="5291138"/>
            <a:ext cx="2362200" cy="261610"/>
          </a:xfrm>
          <a:prstGeom prst="rect">
            <a:avLst/>
          </a:prstGeom>
          <a:noFill/>
        </p:spPr>
        <p:txBody>
          <a:bodyPr wrap="square" rtlCol="0">
            <a:spAutoFit/>
          </a:bodyPr>
          <a:lstStyle/>
          <a:p>
            <a:r>
              <a:rPr lang="en-US" sz="1050" i="1" dirty="0">
                <a:solidFill>
                  <a:schemeClr val="bg1">
                    <a:lumMod val="50000"/>
                  </a:schemeClr>
                </a:solidFill>
              </a:rPr>
              <a:t>Source: Freeman et al., 2011. </a:t>
            </a:r>
          </a:p>
        </p:txBody>
      </p:sp>
      <p:graphicFrame>
        <p:nvGraphicFramePr>
          <p:cNvPr id="7" name="Content Placeholder 5" descr="Diagram shows late stage diagnosis rate before and after the intervention. The before rate accounts for 49% and after the intervention for 21%"/>
          <p:cNvGraphicFramePr>
            <a:graphicFrameLocks/>
          </p:cNvGraphicFramePr>
          <p:nvPr>
            <p:custDataLst>
              <p:tags r:id="rId2"/>
            </p:custDataLst>
            <p:extLst>
              <p:ext uri="{D42A27DB-BD31-4B8C-83A1-F6EECF244321}">
                <p14:modId xmlns:p14="http://schemas.microsoft.com/office/powerpoint/2010/main" val="3436888029"/>
              </p:ext>
            </p:extLst>
          </p:nvPr>
        </p:nvGraphicFramePr>
        <p:xfrm>
          <a:off x="4724400" y="1197716"/>
          <a:ext cx="3962400" cy="4093422"/>
        </p:xfrm>
        <a:graphic>
          <a:graphicData uri="http://schemas.openxmlformats.org/drawingml/2006/chart">
            <c:chart xmlns:c="http://schemas.openxmlformats.org/drawingml/2006/chart" xmlns:r="http://schemas.openxmlformats.org/officeDocument/2006/relationships" r:id="rId6"/>
          </a:graphicData>
        </a:graphic>
      </p:graphicFrame>
      <p:sp>
        <p:nvSpPr>
          <p:cNvPr id="8" name="Left Arrow 7" descr="Arrow pointing to the &quot;after&quot;column"/>
          <p:cNvSpPr/>
          <p:nvPr/>
        </p:nvSpPr>
        <p:spPr>
          <a:xfrm>
            <a:off x="3657600" y="2819400"/>
            <a:ext cx="838200" cy="3810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descr="Arrow pointing to the &quot;after&quot;column"/>
          <p:cNvSpPr/>
          <p:nvPr/>
        </p:nvSpPr>
        <p:spPr>
          <a:xfrm>
            <a:off x="7848600" y="4114800"/>
            <a:ext cx="838200" cy="3810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749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99"/>
            <a:ext cx="8458200" cy="1143000"/>
          </a:xfrm>
        </p:spPr>
        <p:txBody>
          <a:bodyPr>
            <a:noAutofit/>
          </a:bodyPr>
          <a:lstStyle/>
          <a:p>
            <a:r>
              <a:rPr lang="en-US" sz="3600" dirty="0"/>
              <a:t>The First Patient Navigation Program: A Summary </a:t>
            </a:r>
          </a:p>
        </p:txBody>
      </p:sp>
      <p:sp>
        <p:nvSpPr>
          <p:cNvPr id="3" name="Content Placeholder 2"/>
          <p:cNvSpPr>
            <a:spLocks noGrp="1"/>
          </p:cNvSpPr>
          <p:nvPr>
            <p:ph idx="1"/>
          </p:nvPr>
        </p:nvSpPr>
        <p:spPr>
          <a:xfrm>
            <a:off x="571500" y="1143000"/>
            <a:ext cx="8229600" cy="3810000"/>
          </a:xfrm>
        </p:spPr>
        <p:txBody>
          <a:bodyPr/>
          <a:lstStyle/>
          <a:p>
            <a:pPr marL="0" indent="0">
              <a:buNone/>
            </a:pPr>
            <a:endParaRPr lang="en-US" dirty="0"/>
          </a:p>
          <a:p>
            <a:pPr marL="0" indent="0">
              <a:buNone/>
            </a:pPr>
            <a:endParaRPr lang="en-US" dirty="0"/>
          </a:p>
          <a:p>
            <a:pPr marL="0" indent="0" algn="ctr">
              <a:buNone/>
            </a:pPr>
            <a:r>
              <a:rPr lang="en-US" dirty="0"/>
              <a:t>A Summary of the American Cancer Society Report to the Nation: Cancer in the Poor </a:t>
            </a:r>
          </a:p>
        </p:txBody>
      </p:sp>
    </p:spTree>
    <p:extLst>
      <p:ext uri="{BB962C8B-B14F-4D97-AF65-F5344CB8AC3E}">
        <p14:creationId xmlns:p14="http://schemas.microsoft.com/office/powerpoint/2010/main" val="290352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1143000"/>
          </a:xfrm>
        </p:spPr>
        <p:txBody>
          <a:bodyPr>
            <a:normAutofit fontScale="90000"/>
          </a:bodyPr>
          <a:lstStyle/>
          <a:p>
            <a:r>
              <a:rPr lang="en-US" dirty="0"/>
              <a:t>The First Patient Navigation Program </a:t>
            </a:r>
          </a:p>
        </p:txBody>
      </p:sp>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2499705805"/>
              </p:ext>
            </p:extLst>
          </p:nvPr>
        </p:nvGraphicFramePr>
        <p:xfrm>
          <a:off x="685800" y="1676400"/>
          <a:ext cx="7848600" cy="3429000"/>
        </p:xfrm>
        <a:graphic>
          <a:graphicData uri="http://schemas.openxmlformats.org/drawingml/2006/table">
            <a:tbl>
              <a:tblPr firstRow="1" bandRow="1">
                <a:tableStyleId>{5C22544A-7EE6-4342-B048-85BDC9FD1C3A}</a:tableStyleId>
              </a:tblPr>
              <a:tblGrid>
                <a:gridCol w="3411586">
                  <a:extLst>
                    <a:ext uri="{9D8B030D-6E8A-4147-A177-3AD203B41FA5}">
                      <a16:colId xmlns:a16="http://schemas.microsoft.com/office/drawing/2014/main" val="20000"/>
                    </a:ext>
                  </a:extLst>
                </a:gridCol>
                <a:gridCol w="4437014">
                  <a:extLst>
                    <a:ext uri="{9D8B030D-6E8A-4147-A177-3AD203B41FA5}">
                      <a16:colId xmlns:a16="http://schemas.microsoft.com/office/drawing/2014/main" val="20001"/>
                    </a:ext>
                  </a:extLst>
                </a:gridCol>
              </a:tblGrid>
              <a:tr h="755332">
                <a:tc>
                  <a:txBody>
                    <a:bodyPr/>
                    <a:lstStyle/>
                    <a:p>
                      <a:r>
                        <a:rPr lang="en-US" sz="2800" dirty="0"/>
                        <a:t>Barrier</a:t>
                      </a:r>
                    </a:p>
                  </a:txBody>
                  <a:tcPr>
                    <a:solidFill>
                      <a:srgbClr val="033B57"/>
                    </a:solidFill>
                  </a:tcPr>
                </a:tc>
                <a:tc>
                  <a:txBody>
                    <a:bodyPr/>
                    <a:lstStyle/>
                    <a:p>
                      <a:r>
                        <a:rPr lang="en-US" sz="2800" dirty="0"/>
                        <a:t>Addressed By</a:t>
                      </a:r>
                    </a:p>
                  </a:txBody>
                  <a:tcPr>
                    <a:solidFill>
                      <a:srgbClr val="033B57"/>
                    </a:solidFill>
                  </a:tcPr>
                </a:tc>
                <a:extLst>
                  <a:ext uri="{0D108BD9-81ED-4DB2-BD59-A6C34878D82A}">
                    <a16:rowId xmlns:a16="http://schemas.microsoft.com/office/drawing/2014/main" val="10000"/>
                  </a:ext>
                </a:extLst>
              </a:tr>
              <a:tr h="1583093">
                <a:tc>
                  <a:txBody>
                    <a:bodyPr/>
                    <a:lstStyle/>
                    <a:p>
                      <a:r>
                        <a:rPr lang="en-US" sz="2800" dirty="0"/>
                        <a:t>Access to screenings</a:t>
                      </a:r>
                    </a:p>
                  </a:txBody>
                  <a:tcPr>
                    <a:noFill/>
                  </a:tcPr>
                </a:tc>
                <a:tc>
                  <a:txBody>
                    <a:bodyPr/>
                    <a:lstStyle/>
                    <a:p>
                      <a:r>
                        <a:rPr lang="en-US" sz="2800" dirty="0"/>
                        <a:t>Providing</a:t>
                      </a:r>
                      <a:r>
                        <a:rPr lang="en-US" sz="2800" baseline="0" dirty="0"/>
                        <a:t> f</a:t>
                      </a:r>
                      <a:r>
                        <a:rPr lang="en-US" sz="2800" dirty="0"/>
                        <a:t>ree and low cost exams and mammograms</a:t>
                      </a:r>
                    </a:p>
                  </a:txBody>
                  <a:tcPr>
                    <a:noFill/>
                  </a:tcPr>
                </a:tc>
                <a:extLst>
                  <a:ext uri="{0D108BD9-81ED-4DB2-BD59-A6C34878D82A}">
                    <a16:rowId xmlns:a16="http://schemas.microsoft.com/office/drawing/2014/main" val="10001"/>
                  </a:ext>
                </a:extLst>
              </a:tr>
              <a:tr h="1090575">
                <a:tc>
                  <a:txBody>
                    <a:bodyPr/>
                    <a:lstStyle/>
                    <a:p>
                      <a:r>
                        <a:rPr lang="en-US" sz="2800" dirty="0"/>
                        <a:t>Access</a:t>
                      </a:r>
                      <a:r>
                        <a:rPr lang="en-US" sz="2800" baseline="0" dirty="0"/>
                        <a:t> to timely care</a:t>
                      </a:r>
                      <a:endParaRPr lang="en-US" sz="2800" dirty="0"/>
                    </a:p>
                  </a:txBody>
                  <a:tcPr>
                    <a:noFill/>
                  </a:tcPr>
                </a:tc>
                <a:tc>
                  <a:txBody>
                    <a:bodyPr/>
                    <a:lstStyle/>
                    <a:p>
                      <a:r>
                        <a:rPr lang="en-US" sz="2800" dirty="0"/>
                        <a:t>Hiring</a:t>
                      </a:r>
                      <a:r>
                        <a:rPr lang="en-US" sz="2800" baseline="0" dirty="0"/>
                        <a:t> patient navigators</a:t>
                      </a:r>
                      <a:endParaRPr lang="en-US" sz="2800" dirty="0"/>
                    </a:p>
                  </a:txBody>
                  <a:tcPr>
                    <a:noFill/>
                  </a:tcPr>
                </a:tc>
                <a:extLst>
                  <a:ext uri="{0D108BD9-81ED-4DB2-BD59-A6C34878D82A}">
                    <a16:rowId xmlns:a16="http://schemas.microsoft.com/office/drawing/2014/main" val="10002"/>
                  </a:ext>
                </a:extLst>
              </a:tr>
            </a:tbl>
          </a:graphicData>
        </a:graphic>
      </p:graphicFrame>
      <p:sp>
        <p:nvSpPr>
          <p:cNvPr id="3" name="TextBox 2"/>
          <p:cNvSpPr txBox="1"/>
          <p:nvPr/>
        </p:nvSpPr>
        <p:spPr>
          <a:xfrm>
            <a:off x="7095460" y="5210889"/>
            <a:ext cx="1905000" cy="246221"/>
          </a:xfrm>
          <a:prstGeom prst="rect">
            <a:avLst/>
          </a:prstGeom>
          <a:noFill/>
        </p:spPr>
        <p:txBody>
          <a:bodyPr wrap="square" rtlCol="0">
            <a:spAutoFit/>
          </a:bodyPr>
          <a:lstStyle/>
          <a:p>
            <a:r>
              <a:rPr lang="en-US" sz="1000" i="1" dirty="0"/>
              <a:t>Source: Freeman et al., 2011 </a:t>
            </a:r>
          </a:p>
        </p:txBody>
      </p:sp>
    </p:spTree>
    <p:extLst>
      <p:ext uri="{BB962C8B-B14F-4D97-AF65-F5344CB8AC3E}">
        <p14:creationId xmlns:p14="http://schemas.microsoft.com/office/powerpoint/2010/main" val="1592971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538667" cy="914400"/>
          </a:xfrm>
        </p:spPr>
        <p:txBody>
          <a:bodyPr>
            <a:noAutofit/>
          </a:bodyPr>
          <a:lstStyle/>
          <a:p>
            <a:r>
              <a:rPr lang="en-US" sz="3600" dirty="0"/>
              <a:t>Milestones in Patient Navigation:</a:t>
            </a:r>
            <a:br>
              <a:rPr lang="en-US" sz="3600" dirty="0"/>
            </a:br>
            <a:r>
              <a:rPr lang="en-US" sz="3600" dirty="0"/>
              <a:t>1971-1999 </a:t>
            </a:r>
          </a:p>
        </p:txBody>
      </p:sp>
      <p:graphicFrame>
        <p:nvGraphicFramePr>
          <p:cNvPr id="4" name="Content Placeholder 3" descr="Arrow portraying a time line between 1971 and 1999"/>
          <p:cNvGraphicFramePr>
            <a:graphicFrameLocks noGrp="1"/>
          </p:cNvGraphicFramePr>
          <p:nvPr>
            <p:ph idx="1"/>
            <p:extLst>
              <p:ext uri="{D42A27DB-BD31-4B8C-83A1-F6EECF244321}">
                <p14:modId xmlns:p14="http://schemas.microsoft.com/office/powerpoint/2010/main" val="2600866189"/>
              </p:ext>
            </p:extLst>
          </p:nvPr>
        </p:nvGraphicFramePr>
        <p:xfrm>
          <a:off x="304800" y="1143000"/>
          <a:ext cx="83820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239000" y="5287089"/>
            <a:ext cx="1831295" cy="246221"/>
          </a:xfrm>
          <a:prstGeom prst="rect">
            <a:avLst/>
          </a:prstGeom>
          <a:noFill/>
        </p:spPr>
        <p:txBody>
          <a:bodyPr wrap="square" rtlCol="0">
            <a:spAutoFit/>
          </a:bodyPr>
          <a:lstStyle/>
          <a:p>
            <a:r>
              <a:rPr lang="en-US" sz="1000" i="1" dirty="0">
                <a:solidFill>
                  <a:schemeClr val="bg1">
                    <a:lumMod val="50000"/>
                  </a:schemeClr>
                </a:solidFill>
              </a:rPr>
              <a:t>Source: </a:t>
            </a:r>
            <a:r>
              <a:rPr lang="en-US" sz="1000" i="1" dirty="0" err="1">
                <a:solidFill>
                  <a:schemeClr val="bg1">
                    <a:lumMod val="50000"/>
                  </a:schemeClr>
                </a:solidFill>
              </a:rPr>
              <a:t>Blaseg</a:t>
            </a:r>
            <a:r>
              <a:rPr lang="en-US" sz="1000" i="1" dirty="0">
                <a:solidFill>
                  <a:schemeClr val="bg1">
                    <a:lumMod val="50000"/>
                  </a:schemeClr>
                </a:solidFill>
              </a:rPr>
              <a:t> et al., 2014</a:t>
            </a:r>
            <a:endParaRPr lang="en-US" sz="1200" i="1" dirty="0">
              <a:solidFill>
                <a:schemeClr val="bg1">
                  <a:lumMod val="50000"/>
                </a:schemeClr>
              </a:solidFill>
            </a:endParaRPr>
          </a:p>
        </p:txBody>
      </p:sp>
    </p:spTree>
    <p:extLst>
      <p:ext uri="{BB962C8B-B14F-4D97-AF65-F5344CB8AC3E}">
        <p14:creationId xmlns:p14="http://schemas.microsoft.com/office/powerpoint/2010/main" val="1385074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2900"/>
            <a:ext cx="8534400" cy="1143000"/>
          </a:xfrm>
        </p:spPr>
        <p:txBody>
          <a:bodyPr>
            <a:noAutofit/>
          </a:bodyPr>
          <a:lstStyle/>
          <a:p>
            <a:r>
              <a:rPr lang="en-US" sz="3600" dirty="0"/>
              <a:t>Milestones in Patient Navigation: 2000-2009 </a:t>
            </a:r>
          </a:p>
        </p:txBody>
      </p:sp>
      <p:graphicFrame>
        <p:nvGraphicFramePr>
          <p:cNvPr id="5" name="Diagram 4" descr="Arrow portraying a time line between 2000 and 2009"/>
          <p:cNvGraphicFramePr/>
          <p:nvPr>
            <p:extLst>
              <p:ext uri="{D42A27DB-BD31-4B8C-83A1-F6EECF244321}">
                <p14:modId xmlns:p14="http://schemas.microsoft.com/office/powerpoint/2010/main" val="1385779234"/>
              </p:ext>
            </p:extLst>
          </p:nvPr>
        </p:nvGraphicFramePr>
        <p:xfrm>
          <a:off x="304800" y="914400"/>
          <a:ext cx="8534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239000" y="5287089"/>
            <a:ext cx="1831295" cy="246221"/>
          </a:xfrm>
          <a:prstGeom prst="rect">
            <a:avLst/>
          </a:prstGeom>
          <a:noFill/>
        </p:spPr>
        <p:txBody>
          <a:bodyPr wrap="square" rtlCol="0">
            <a:spAutoFit/>
          </a:bodyPr>
          <a:lstStyle/>
          <a:p>
            <a:r>
              <a:rPr lang="en-US" sz="1000" i="1" dirty="0">
                <a:solidFill>
                  <a:schemeClr val="bg1">
                    <a:lumMod val="50000"/>
                  </a:schemeClr>
                </a:solidFill>
              </a:rPr>
              <a:t>Source: </a:t>
            </a:r>
            <a:r>
              <a:rPr lang="en-US" sz="1000" i="1" dirty="0" err="1">
                <a:solidFill>
                  <a:schemeClr val="bg1">
                    <a:lumMod val="50000"/>
                  </a:schemeClr>
                </a:solidFill>
              </a:rPr>
              <a:t>Blaseg</a:t>
            </a:r>
            <a:r>
              <a:rPr lang="en-US" sz="1000" i="1" dirty="0">
                <a:solidFill>
                  <a:schemeClr val="bg1">
                    <a:lumMod val="50000"/>
                  </a:schemeClr>
                </a:solidFill>
              </a:rPr>
              <a:t> et al., 2014</a:t>
            </a:r>
            <a:endParaRPr lang="en-US" sz="1200" i="1" dirty="0">
              <a:solidFill>
                <a:schemeClr val="bg1">
                  <a:lumMod val="50000"/>
                </a:schemeClr>
              </a:solidFill>
            </a:endParaRPr>
          </a:p>
        </p:txBody>
      </p:sp>
    </p:spTree>
    <p:extLst>
      <p:ext uri="{BB962C8B-B14F-4D97-AF65-F5344CB8AC3E}">
        <p14:creationId xmlns:p14="http://schemas.microsoft.com/office/powerpoint/2010/main" val="1360912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Acknowledgments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This work was supported by the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buNone/>
            </a:pPr>
            <a:endParaRPr lang="en-US" sz="2000" dirty="0"/>
          </a:p>
          <a:p>
            <a:pPr marL="0" indent="0">
              <a:buNone/>
            </a:pPr>
            <a:r>
              <a:rPr lang="en-US" sz="2000" dirty="0"/>
              <a:t>We would also like to thank: </a:t>
            </a:r>
          </a:p>
          <a:p>
            <a:r>
              <a:rPr lang="en-US" sz="2000" dirty="0"/>
              <a:t>The Colorado Coalition for the Medically Underserved for giving us permission to use their video.</a:t>
            </a:r>
          </a:p>
          <a:p>
            <a:r>
              <a:rPr lang="en-US" sz="2000" dirty="0"/>
              <a:t>The American Association for Cancer Research for giving us permission to use their video.</a:t>
            </a:r>
          </a:p>
        </p:txBody>
      </p:sp>
    </p:spTree>
    <p:extLst>
      <p:ext uri="{BB962C8B-B14F-4D97-AF65-F5344CB8AC3E}">
        <p14:creationId xmlns:p14="http://schemas.microsoft.com/office/powerpoint/2010/main" val="2242973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10600" cy="1143000"/>
          </a:xfrm>
        </p:spPr>
        <p:txBody>
          <a:bodyPr>
            <a:normAutofit fontScale="90000"/>
          </a:bodyPr>
          <a:lstStyle/>
          <a:p>
            <a:r>
              <a:rPr lang="en-US" dirty="0"/>
              <a:t>Milestones in Patient Navigation: 2010-2014</a:t>
            </a:r>
            <a:br>
              <a:rPr lang="en-US" dirty="0"/>
            </a:br>
            <a:r>
              <a:rPr lang="en-US" dirty="0"/>
              <a:t> </a:t>
            </a:r>
          </a:p>
        </p:txBody>
      </p:sp>
      <p:graphicFrame>
        <p:nvGraphicFramePr>
          <p:cNvPr id="4" name="Diagram 3" descr="Arrow portraying a time line between 2010 and 2014"/>
          <p:cNvGraphicFramePr/>
          <p:nvPr>
            <p:extLst>
              <p:ext uri="{D42A27DB-BD31-4B8C-83A1-F6EECF244321}">
                <p14:modId xmlns:p14="http://schemas.microsoft.com/office/powerpoint/2010/main" val="1454067776"/>
              </p:ext>
            </p:extLst>
          </p:nvPr>
        </p:nvGraphicFramePr>
        <p:xfrm>
          <a:off x="304800" y="1295400"/>
          <a:ext cx="86106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239000" y="5287089"/>
            <a:ext cx="1831295" cy="246221"/>
          </a:xfrm>
          <a:prstGeom prst="rect">
            <a:avLst/>
          </a:prstGeom>
          <a:noFill/>
        </p:spPr>
        <p:txBody>
          <a:bodyPr wrap="square" rtlCol="0">
            <a:spAutoFit/>
          </a:bodyPr>
          <a:lstStyle/>
          <a:p>
            <a:r>
              <a:rPr lang="en-US" sz="1000" i="1" dirty="0">
                <a:solidFill>
                  <a:schemeClr val="bg1">
                    <a:lumMod val="50000"/>
                  </a:schemeClr>
                </a:solidFill>
              </a:rPr>
              <a:t>Source: </a:t>
            </a:r>
            <a:r>
              <a:rPr lang="en-US" sz="1000" i="1" dirty="0" err="1">
                <a:solidFill>
                  <a:schemeClr val="bg1">
                    <a:lumMod val="50000"/>
                  </a:schemeClr>
                </a:solidFill>
              </a:rPr>
              <a:t>Blaseg</a:t>
            </a:r>
            <a:r>
              <a:rPr lang="en-US" sz="1000" i="1" dirty="0">
                <a:solidFill>
                  <a:schemeClr val="bg1">
                    <a:lumMod val="50000"/>
                  </a:schemeClr>
                </a:solidFill>
              </a:rPr>
              <a:t> et al., 2014</a:t>
            </a:r>
            <a:endParaRPr lang="en-US" sz="1200" i="1" dirty="0">
              <a:solidFill>
                <a:schemeClr val="bg1">
                  <a:lumMod val="50000"/>
                </a:schemeClr>
              </a:solidFill>
            </a:endParaRPr>
          </a:p>
        </p:txBody>
      </p:sp>
    </p:spTree>
    <p:extLst>
      <p:ext uri="{BB962C8B-B14F-4D97-AF65-F5344CB8AC3E}">
        <p14:creationId xmlns:p14="http://schemas.microsoft.com/office/powerpoint/2010/main" val="2436212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Models of Patient Navigation </a:t>
            </a:r>
          </a:p>
        </p:txBody>
      </p:sp>
      <p:graphicFrame>
        <p:nvGraphicFramePr>
          <p:cNvPr id="4" name="Diagram 3" descr="Table depicting models of patient navigation, such as type of organization, number of navigators, continuum of care, cancer type and patient type."/>
          <p:cNvGraphicFramePr/>
          <p:nvPr>
            <p:extLst>
              <p:ext uri="{D42A27DB-BD31-4B8C-83A1-F6EECF244321}">
                <p14:modId xmlns:p14="http://schemas.microsoft.com/office/powerpoint/2010/main" val="2472181976"/>
              </p:ext>
            </p:extLst>
          </p:nvPr>
        </p:nvGraphicFramePr>
        <p:xfrm>
          <a:off x="152400" y="1143000"/>
          <a:ext cx="87630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364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Background of Navigators </a:t>
            </a:r>
          </a:p>
        </p:txBody>
      </p:sp>
      <p:graphicFrame>
        <p:nvGraphicFramePr>
          <p:cNvPr id="4" name="Diagram 3" descr="Four boxes that indicate the following backgrounds of navigators: social work, nurse, non-clinically licensed and volunteer"/>
          <p:cNvGraphicFramePr/>
          <p:nvPr>
            <p:extLst>
              <p:ext uri="{D42A27DB-BD31-4B8C-83A1-F6EECF244321}">
                <p14:modId xmlns:p14="http://schemas.microsoft.com/office/powerpoint/2010/main" val="143164721"/>
              </p:ext>
            </p:extLst>
          </p:nvPr>
        </p:nvGraphicFramePr>
        <p:xfrm>
          <a:off x="1489166" y="1410788"/>
          <a:ext cx="6130834" cy="40502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0968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1FA48-7CC0-41E8-A1CF-3EF83D6359B2}"/>
              </a:ext>
            </a:extLst>
          </p:cNvPr>
          <p:cNvSpPr>
            <a:spLocks noGrp="1"/>
          </p:cNvSpPr>
          <p:nvPr>
            <p:ph type="title"/>
          </p:nvPr>
        </p:nvSpPr>
        <p:spPr/>
        <p:txBody>
          <a:bodyPr>
            <a:normAutofit/>
          </a:bodyPr>
          <a:lstStyle/>
          <a:p>
            <a:r>
              <a:rPr lang="en-US" sz="3600" dirty="0"/>
              <a:t>Patient Navigation Competencies</a:t>
            </a:r>
          </a:p>
        </p:txBody>
      </p:sp>
      <p:sp>
        <p:nvSpPr>
          <p:cNvPr id="3" name="TextBox 2"/>
          <p:cNvSpPr txBox="1"/>
          <p:nvPr/>
        </p:nvSpPr>
        <p:spPr>
          <a:xfrm>
            <a:off x="457200" y="1828800"/>
            <a:ext cx="7848600" cy="3046988"/>
          </a:xfrm>
          <a:prstGeom prst="rect">
            <a:avLst/>
          </a:prstGeom>
          <a:noFill/>
        </p:spPr>
        <p:txBody>
          <a:bodyPr wrap="square" rtlCol="0">
            <a:spAutoFit/>
          </a:bodyPr>
          <a:lstStyle/>
          <a:p>
            <a:pPr lvl="0">
              <a:defRPr/>
            </a:pPr>
            <a:r>
              <a:rPr lang="en-US" sz="3200" dirty="0"/>
              <a:t>Now that you know more about the history and evolution of patient navigation, let’s talk about patient navigation competencies.</a:t>
            </a:r>
          </a:p>
          <a:p>
            <a:endParaRPr lang="en-US" sz="3200" dirty="0"/>
          </a:p>
          <a:p>
            <a:endParaRPr lang="en-US" sz="3200" dirty="0"/>
          </a:p>
        </p:txBody>
      </p:sp>
    </p:spTree>
    <p:extLst>
      <p:ext uri="{BB962C8B-B14F-4D97-AF65-F5344CB8AC3E}">
        <p14:creationId xmlns:p14="http://schemas.microsoft.com/office/powerpoint/2010/main" val="239884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Why Competencies?</a:t>
            </a:r>
          </a:p>
        </p:txBody>
      </p:sp>
      <p:sp>
        <p:nvSpPr>
          <p:cNvPr id="3" name="Content Placeholder 2"/>
          <p:cNvSpPr>
            <a:spLocks noGrp="1"/>
          </p:cNvSpPr>
          <p:nvPr>
            <p:ph idx="1"/>
          </p:nvPr>
        </p:nvSpPr>
        <p:spPr>
          <a:xfrm>
            <a:off x="457200" y="1524001"/>
            <a:ext cx="7010400" cy="3657600"/>
          </a:xfrm>
        </p:spPr>
        <p:txBody>
          <a:bodyPr>
            <a:normAutofit fontScale="85000" lnSpcReduction="20000"/>
          </a:bodyPr>
          <a:lstStyle/>
          <a:p>
            <a:r>
              <a:rPr lang="en-US" sz="3300" dirty="0"/>
              <a:t>Creates professional standards</a:t>
            </a:r>
          </a:p>
          <a:p>
            <a:r>
              <a:rPr lang="en-US" sz="3300" dirty="0"/>
              <a:t>Provides framework for training</a:t>
            </a:r>
          </a:p>
          <a:p>
            <a:r>
              <a:rPr lang="en-US" sz="3300" dirty="0"/>
              <a:t>Clarifies function and </a:t>
            </a:r>
          </a:p>
          <a:p>
            <a:pPr marL="0" indent="0">
              <a:buNone/>
            </a:pPr>
            <a:r>
              <a:rPr lang="en-US" sz="3300" dirty="0"/>
              <a:t>    importance to:</a:t>
            </a:r>
            <a:endParaRPr lang="en-US" dirty="0"/>
          </a:p>
          <a:p>
            <a:pPr marL="1371600" lvl="1" indent="-457200"/>
            <a:r>
              <a:rPr lang="en-US" sz="3300" dirty="0">
                <a:solidFill>
                  <a:schemeClr val="tx1"/>
                </a:solidFill>
              </a:rPr>
              <a:t>Grantors</a:t>
            </a:r>
          </a:p>
          <a:p>
            <a:pPr marL="1371600" lvl="1" indent="-457200"/>
            <a:r>
              <a:rPr lang="en-US" sz="3300" dirty="0">
                <a:solidFill>
                  <a:schemeClr val="tx1"/>
                </a:solidFill>
              </a:rPr>
              <a:t>Organizations</a:t>
            </a:r>
          </a:p>
          <a:p>
            <a:pPr marL="1371600" lvl="1" indent="-457200"/>
            <a:r>
              <a:rPr lang="en-US" sz="3300" dirty="0" err="1">
                <a:solidFill>
                  <a:schemeClr val="tx1"/>
                </a:solidFill>
              </a:rPr>
              <a:t>Payors</a:t>
            </a:r>
            <a:endParaRPr lang="en-US" sz="3300" dirty="0">
              <a:solidFill>
                <a:schemeClr val="tx1"/>
              </a:solidFill>
            </a:endParaRPr>
          </a:p>
          <a:p>
            <a:pPr marL="1371600" lvl="1" indent="-457200"/>
            <a:r>
              <a:rPr lang="en-US" sz="3300" dirty="0">
                <a:solidFill>
                  <a:schemeClr val="tx1"/>
                </a:solidFill>
              </a:rPr>
              <a:t>Policymakers </a:t>
            </a:r>
          </a:p>
        </p:txBody>
      </p:sp>
    </p:spTree>
    <p:extLst>
      <p:ext uri="{BB962C8B-B14F-4D97-AF65-F5344CB8AC3E}">
        <p14:creationId xmlns:p14="http://schemas.microsoft.com/office/powerpoint/2010/main" val="1023940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normAutofit fontScale="90000"/>
          </a:bodyPr>
          <a:lstStyle/>
          <a:p>
            <a:r>
              <a:rPr lang="en-US" dirty="0"/>
              <a:t>Competency and Training Development </a:t>
            </a:r>
          </a:p>
        </p:txBody>
      </p:sp>
      <p:graphicFrame>
        <p:nvGraphicFramePr>
          <p:cNvPr id="4" name="Diagram 3" descr="Three steps for making this competency-based training: &#10;1. Identify roles and responsibilities &#10;2. Write competencies&#10;3. Create training"/>
          <p:cNvGraphicFramePr/>
          <p:nvPr>
            <p:extLst>
              <p:ext uri="{D42A27DB-BD31-4B8C-83A1-F6EECF244321}">
                <p14:modId xmlns:p14="http://schemas.microsoft.com/office/powerpoint/2010/main" val="3333658971"/>
              </p:ext>
            </p:extLst>
          </p:nvPr>
        </p:nvGraphicFramePr>
        <p:xfrm>
          <a:off x="457200" y="1447800"/>
          <a:ext cx="83820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64806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Competency and Training Development</a:t>
            </a:r>
          </a:p>
        </p:txBody>
      </p:sp>
      <p:graphicFrame>
        <p:nvGraphicFramePr>
          <p:cNvPr id="4" name="Content Placeholder 4" descr="Image depicting a number of organizations that participated in the project."/>
          <p:cNvGraphicFramePr>
            <a:graphicFrameLocks noGrp="1"/>
          </p:cNvGraphicFramePr>
          <p:nvPr>
            <p:ph idx="1"/>
            <p:custDataLst>
              <p:tags r:id="rId1"/>
            </p:custDataLst>
            <p:extLst>
              <p:ext uri="{D42A27DB-BD31-4B8C-83A1-F6EECF244321}">
                <p14:modId xmlns:p14="http://schemas.microsoft.com/office/powerpoint/2010/main" val="663408169"/>
              </p:ext>
            </p:extLst>
          </p:nvPr>
        </p:nvGraphicFramePr>
        <p:xfrm>
          <a:off x="457200" y="1295400"/>
          <a:ext cx="8229600" cy="4419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1354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Identify Roles and Responsibilities </a:t>
            </a:r>
          </a:p>
        </p:txBody>
      </p:sp>
      <p:graphicFrame>
        <p:nvGraphicFramePr>
          <p:cNvPr id="4" name="Diagram 3" descr="Diagram depicting sources used for collecting information for the project."/>
          <p:cNvGraphicFramePr/>
          <p:nvPr>
            <p:extLst>
              <p:ext uri="{D42A27DB-BD31-4B8C-83A1-F6EECF244321}">
                <p14:modId xmlns:p14="http://schemas.microsoft.com/office/powerpoint/2010/main" val="2460119037"/>
              </p:ext>
            </p:extLst>
          </p:nvPr>
        </p:nvGraphicFramePr>
        <p:xfrm>
          <a:off x="685800" y="1295400"/>
          <a:ext cx="76200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17795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Functional Domains</a:t>
            </a:r>
          </a:p>
        </p:txBody>
      </p:sp>
      <p:graphicFrame>
        <p:nvGraphicFramePr>
          <p:cNvPr id="4" name="Diagram 3" descr="Image depicting functional domains of patient navigation."/>
          <p:cNvGraphicFramePr/>
          <p:nvPr>
            <p:custDataLst>
              <p:tags r:id="rId1"/>
            </p:custDataLst>
            <p:extLst>
              <p:ext uri="{D42A27DB-BD31-4B8C-83A1-F6EECF244321}">
                <p14:modId xmlns:p14="http://schemas.microsoft.com/office/powerpoint/2010/main" val="3022165705"/>
              </p:ext>
            </p:extLst>
          </p:nvPr>
        </p:nvGraphicFramePr>
        <p:xfrm>
          <a:off x="267916" y="1447800"/>
          <a:ext cx="8608168" cy="3886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928655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Asking Patient Navigators </a:t>
            </a:r>
          </a:p>
        </p:txBody>
      </p:sp>
      <p:sp>
        <p:nvSpPr>
          <p:cNvPr id="4" name="Content Placeholder 3"/>
          <p:cNvSpPr>
            <a:spLocks noGrp="1"/>
          </p:cNvSpPr>
          <p:nvPr>
            <p:ph sz="half" idx="1"/>
          </p:nvPr>
        </p:nvSpPr>
        <p:spPr/>
        <p:txBody>
          <a:bodyPr/>
          <a:lstStyle/>
          <a:p>
            <a:r>
              <a:rPr lang="en-US" dirty="0"/>
              <a:t>Advocacy</a:t>
            </a:r>
          </a:p>
          <a:p>
            <a:r>
              <a:rPr lang="en-US" dirty="0"/>
              <a:t>Barriers</a:t>
            </a:r>
          </a:p>
          <a:p>
            <a:r>
              <a:rPr lang="en-US" dirty="0"/>
              <a:t>Basic skills</a:t>
            </a:r>
          </a:p>
          <a:p>
            <a:r>
              <a:rPr lang="en-US" dirty="0"/>
              <a:t>Care coordination</a:t>
            </a:r>
          </a:p>
          <a:p>
            <a:r>
              <a:rPr lang="en-US" dirty="0"/>
              <a:t>Communication</a:t>
            </a:r>
          </a:p>
          <a:p>
            <a:r>
              <a:rPr lang="en-US" dirty="0"/>
              <a:t>Cultural sensitivity</a:t>
            </a:r>
          </a:p>
          <a:p>
            <a:r>
              <a:rPr lang="en-US" dirty="0"/>
              <a:t>Ethics	</a:t>
            </a:r>
          </a:p>
        </p:txBody>
      </p:sp>
      <p:sp>
        <p:nvSpPr>
          <p:cNvPr id="5" name="Content Placeholder 4"/>
          <p:cNvSpPr>
            <a:spLocks noGrp="1"/>
          </p:cNvSpPr>
          <p:nvPr>
            <p:ph sz="half" idx="2"/>
          </p:nvPr>
        </p:nvSpPr>
        <p:spPr/>
        <p:txBody>
          <a:bodyPr/>
          <a:lstStyle/>
          <a:p>
            <a:r>
              <a:rPr lang="en-US" dirty="0"/>
              <a:t>Evaluation</a:t>
            </a:r>
          </a:p>
          <a:p>
            <a:r>
              <a:rPr lang="en-US" dirty="0"/>
              <a:t>Patient assessment</a:t>
            </a:r>
          </a:p>
          <a:p>
            <a:r>
              <a:rPr lang="en-US" dirty="0"/>
              <a:t>Patient education</a:t>
            </a:r>
          </a:p>
          <a:p>
            <a:r>
              <a:rPr lang="en-US" dirty="0"/>
              <a:t>Program development</a:t>
            </a:r>
          </a:p>
          <a:p>
            <a:r>
              <a:rPr lang="en-US" dirty="0"/>
              <a:t>Resources</a:t>
            </a:r>
          </a:p>
          <a:p>
            <a:r>
              <a:rPr lang="en-US" dirty="0"/>
              <a:t>Role delineation </a:t>
            </a:r>
          </a:p>
        </p:txBody>
      </p:sp>
    </p:spTree>
    <p:extLst>
      <p:ext uri="{BB962C8B-B14F-4D97-AF65-F5344CB8AC3E}">
        <p14:creationId xmlns:p14="http://schemas.microsoft.com/office/powerpoint/2010/main" val="1013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Learning Objectives</a:t>
            </a:r>
          </a:p>
        </p:txBody>
      </p:sp>
      <p:sp>
        <p:nvSpPr>
          <p:cNvPr id="3" name="Content Placeholder 2"/>
          <p:cNvSpPr>
            <a:spLocks noGrp="1"/>
          </p:cNvSpPr>
          <p:nvPr>
            <p:ph idx="1"/>
          </p:nvPr>
        </p:nvSpPr>
        <p:spPr/>
        <p:txBody>
          <a:bodyPr>
            <a:normAutofit fontScale="92500" lnSpcReduction="10000"/>
          </a:bodyPr>
          <a:lstStyle/>
          <a:p>
            <a:r>
              <a:rPr lang="en-US" dirty="0"/>
              <a:t>Describe social determinants of health and health disparities</a:t>
            </a:r>
          </a:p>
          <a:p>
            <a:r>
              <a:rPr lang="en-US" dirty="0"/>
              <a:t>Define patient navigation</a:t>
            </a:r>
          </a:p>
          <a:p>
            <a:r>
              <a:rPr lang="en-US" dirty="0"/>
              <a:t>Discuss the history and evolution of patient navigation</a:t>
            </a:r>
          </a:p>
          <a:p>
            <a:r>
              <a:rPr lang="en-US" dirty="0"/>
              <a:t>Explain models of patient navigation</a:t>
            </a:r>
          </a:p>
          <a:p>
            <a:r>
              <a:rPr lang="en-US" dirty="0"/>
              <a:t>Discuss the process for developing the Core Competencies for Patient Navigators </a:t>
            </a:r>
          </a:p>
        </p:txBody>
      </p:sp>
    </p:spTree>
    <p:extLst>
      <p:ext uri="{BB962C8B-B14F-4D97-AF65-F5344CB8AC3E}">
        <p14:creationId xmlns:p14="http://schemas.microsoft.com/office/powerpoint/2010/main" val="926404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Write Competencies </a:t>
            </a:r>
          </a:p>
        </p:txBody>
      </p:sp>
      <p:sp>
        <p:nvSpPr>
          <p:cNvPr id="5" name="Content Placeholder 4"/>
          <p:cNvSpPr>
            <a:spLocks noGrp="1"/>
          </p:cNvSpPr>
          <p:nvPr>
            <p:ph idx="1"/>
          </p:nvPr>
        </p:nvSpPr>
        <p:spPr/>
        <p:txBody>
          <a:bodyPr/>
          <a:lstStyle/>
          <a:p>
            <a:r>
              <a:rPr lang="en-US" dirty="0"/>
              <a:t>Team wrote them</a:t>
            </a:r>
          </a:p>
          <a:p>
            <a:r>
              <a:rPr lang="en-US" dirty="0"/>
              <a:t>Experts reviewed them</a:t>
            </a:r>
          </a:p>
          <a:p>
            <a:r>
              <a:rPr lang="en-US" dirty="0"/>
              <a:t>&gt; 500 professionals who work in cancer patient navigation gave feedback on them</a:t>
            </a:r>
          </a:p>
        </p:txBody>
      </p:sp>
    </p:spTree>
    <p:extLst>
      <p:ext uri="{BB962C8B-B14F-4D97-AF65-F5344CB8AC3E}">
        <p14:creationId xmlns:p14="http://schemas.microsoft.com/office/powerpoint/2010/main" val="3457105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Competencies Domains </a:t>
            </a:r>
          </a:p>
        </p:txBody>
      </p:sp>
      <p:graphicFrame>
        <p:nvGraphicFramePr>
          <p:cNvPr id="4" name="Content Placeholder 3" descr="List of competencies domains, such as patient care, knowledge for practice, practice-based learning, interpersonal and communication skills, professionalism, systems-based practice, interprofessional collaboration, and personal and professional development."/>
          <p:cNvGraphicFramePr>
            <a:graphicFrameLocks noGrp="1"/>
          </p:cNvGraphicFramePr>
          <p:nvPr>
            <p:ph idx="1"/>
            <p:extLst>
              <p:ext uri="{D42A27DB-BD31-4B8C-83A1-F6EECF244321}">
                <p14:modId xmlns:p14="http://schemas.microsoft.com/office/powerpoint/2010/main" val="1296687405"/>
              </p:ext>
            </p:extLst>
          </p:nvPr>
        </p:nvGraphicFramePr>
        <p:xfrm>
          <a:off x="381000" y="1295400"/>
          <a:ext cx="83058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7048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Create Competency-Based Training</a:t>
            </a:r>
          </a:p>
        </p:txBody>
      </p:sp>
      <p:pic>
        <p:nvPicPr>
          <p:cNvPr id="4" name="Picture 3" descr="GW Cancer Center Cancer Control TAP logo"/>
          <p:cNvPicPr>
            <a:picLocks noChangeAspect="1"/>
          </p:cNvPicPr>
          <p:nvPr/>
        </p:nvPicPr>
        <p:blipFill>
          <a:blip r:embed="rId3"/>
          <a:stretch>
            <a:fillRect/>
          </a:stretch>
        </p:blipFill>
        <p:spPr>
          <a:xfrm>
            <a:off x="473149" y="2209800"/>
            <a:ext cx="3810000" cy="1381125"/>
          </a:xfrm>
          <a:prstGeom prst="rect">
            <a:avLst/>
          </a:prstGeom>
        </p:spPr>
      </p:pic>
      <p:sp>
        <p:nvSpPr>
          <p:cNvPr id="3" name="Content Placeholder 2"/>
          <p:cNvSpPr>
            <a:spLocks noGrp="1"/>
          </p:cNvSpPr>
          <p:nvPr>
            <p:ph idx="1"/>
          </p:nvPr>
        </p:nvSpPr>
        <p:spPr>
          <a:xfrm>
            <a:off x="4485167" y="1676400"/>
            <a:ext cx="4191000" cy="2971801"/>
          </a:xfrm>
        </p:spPr>
        <p:txBody>
          <a:bodyPr>
            <a:noAutofit/>
          </a:bodyPr>
          <a:lstStyle/>
          <a:p>
            <a:pPr>
              <a:buFont typeface="Arial" panose="020B0604020202020204" pitchFamily="34" charset="0"/>
              <a:buChar char="•"/>
            </a:pPr>
            <a:r>
              <a:rPr lang="en-US" sz="1800" dirty="0">
                <a:solidFill>
                  <a:srgbClr val="033B57"/>
                </a:solidFill>
              </a:rPr>
              <a:t>Free</a:t>
            </a:r>
          </a:p>
          <a:p>
            <a:pPr>
              <a:buFont typeface="Arial" panose="020B0604020202020204" pitchFamily="34" charset="0"/>
              <a:buChar char="•"/>
            </a:pPr>
            <a:endParaRPr lang="en-US" sz="1800" dirty="0">
              <a:solidFill>
                <a:srgbClr val="033B57"/>
              </a:solidFill>
            </a:endParaRPr>
          </a:p>
          <a:p>
            <a:pPr>
              <a:buFont typeface="Arial" panose="020B0604020202020204" pitchFamily="34" charset="0"/>
              <a:buChar char="•"/>
            </a:pPr>
            <a:r>
              <a:rPr lang="en-US" sz="1800" dirty="0">
                <a:solidFill>
                  <a:srgbClr val="033B57"/>
                </a:solidFill>
              </a:rPr>
              <a:t>7 modules, 19 lessons</a:t>
            </a:r>
          </a:p>
          <a:p>
            <a:pPr>
              <a:buFont typeface="Arial" panose="020B0604020202020204" pitchFamily="34" charset="0"/>
              <a:buChar char="•"/>
            </a:pPr>
            <a:endParaRPr lang="en-US" sz="1800" dirty="0">
              <a:solidFill>
                <a:srgbClr val="033B57"/>
              </a:solidFill>
            </a:endParaRPr>
          </a:p>
          <a:p>
            <a:pPr>
              <a:buFont typeface="Arial" panose="020B0604020202020204" pitchFamily="34" charset="0"/>
              <a:buChar char="•"/>
            </a:pPr>
            <a:r>
              <a:rPr lang="en-US" sz="1800" dirty="0">
                <a:solidFill>
                  <a:srgbClr val="033B57"/>
                </a:solidFill>
              </a:rPr>
              <a:t>Interactive</a:t>
            </a:r>
          </a:p>
          <a:p>
            <a:pPr>
              <a:buFont typeface="Arial" panose="020B0604020202020204" pitchFamily="34" charset="0"/>
              <a:buChar char="•"/>
            </a:pPr>
            <a:endParaRPr lang="en-US" sz="1800" dirty="0">
              <a:solidFill>
                <a:srgbClr val="033B57"/>
              </a:solidFill>
            </a:endParaRPr>
          </a:p>
          <a:p>
            <a:pPr>
              <a:buFont typeface="Arial" panose="020B0604020202020204" pitchFamily="34" charset="0"/>
              <a:buChar char="•"/>
            </a:pPr>
            <a:r>
              <a:rPr lang="en-US" sz="1800" dirty="0">
                <a:solidFill>
                  <a:srgbClr val="033B57"/>
                </a:solidFill>
              </a:rPr>
              <a:t>Comprehensive</a:t>
            </a:r>
          </a:p>
          <a:p>
            <a:pPr>
              <a:buFont typeface="Arial" panose="020B0604020202020204" pitchFamily="34" charset="0"/>
              <a:buChar char="•"/>
            </a:pPr>
            <a:endParaRPr lang="en-US" sz="1800" dirty="0">
              <a:solidFill>
                <a:srgbClr val="033B57"/>
              </a:solidFill>
            </a:endParaRPr>
          </a:p>
          <a:p>
            <a:pPr>
              <a:buFont typeface="Arial" panose="020B0604020202020204" pitchFamily="34" charset="0"/>
              <a:buChar char="•"/>
            </a:pPr>
            <a:r>
              <a:rPr lang="en-US" sz="1800" dirty="0">
                <a:solidFill>
                  <a:srgbClr val="033B57"/>
                </a:solidFill>
              </a:rPr>
              <a:t>Reviewed by experts </a:t>
            </a:r>
          </a:p>
        </p:txBody>
      </p:sp>
    </p:spTree>
    <p:extLst>
      <p:ext uri="{BB962C8B-B14F-4D97-AF65-F5344CB8AC3E}">
        <p14:creationId xmlns:p14="http://schemas.microsoft.com/office/powerpoint/2010/main" val="2448976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Acknowledgment</a:t>
            </a:r>
            <a:r>
              <a:rPr lang="en-US" dirty="0"/>
              <a:t>s	</a:t>
            </a:r>
          </a:p>
        </p:txBody>
      </p:sp>
      <p:pic>
        <p:nvPicPr>
          <p:cNvPr id="4" name="Picture 8" descr="Pfizer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9098" y="1676400"/>
            <a:ext cx="220027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Avon foundation for women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3657600"/>
            <a:ext cx="1981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048000" y="1447800"/>
            <a:ext cx="5638800" cy="3962401"/>
          </a:xfrm>
        </p:spPr>
        <p:txBody>
          <a:bodyPr>
            <a:normAutofit fontScale="85000" lnSpcReduction="20000"/>
          </a:bodyPr>
          <a:lstStyle/>
          <a:p>
            <a:r>
              <a:rPr lang="en-US" dirty="0"/>
              <a:t>The Pfizer Global Health Partnerships Program funded our original live trainings. </a:t>
            </a:r>
          </a:p>
          <a:p>
            <a:r>
              <a:rPr lang="en-US" dirty="0"/>
              <a:t>The Avon Foundation for Women partially supported the development of our functional domains and competencies.</a:t>
            </a:r>
          </a:p>
          <a:p>
            <a:r>
              <a:rPr lang="en-US" dirty="0"/>
              <a:t>Steering Committee</a:t>
            </a:r>
          </a:p>
          <a:p>
            <a:r>
              <a:rPr lang="en-US" dirty="0"/>
              <a:t>Competency Reviewers</a:t>
            </a:r>
          </a:p>
          <a:p>
            <a:r>
              <a:rPr lang="en-US" dirty="0"/>
              <a:t>Training Reviewers</a:t>
            </a:r>
          </a:p>
        </p:txBody>
      </p:sp>
    </p:spTree>
    <p:extLst>
      <p:ext uri="{BB962C8B-B14F-4D97-AF65-F5344CB8AC3E}">
        <p14:creationId xmlns:p14="http://schemas.microsoft.com/office/powerpoint/2010/main" val="2546399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Conclusion</a:t>
            </a:r>
          </a:p>
        </p:txBody>
      </p:sp>
      <p:sp>
        <p:nvSpPr>
          <p:cNvPr id="3" name="Content Placeholder 2"/>
          <p:cNvSpPr>
            <a:spLocks noGrp="1"/>
          </p:cNvSpPr>
          <p:nvPr>
            <p:ph idx="1"/>
          </p:nvPr>
        </p:nvSpPr>
        <p:spPr/>
        <p:txBody>
          <a:bodyPr>
            <a:normAutofit fontScale="92500" lnSpcReduction="10000"/>
          </a:bodyPr>
          <a:lstStyle/>
          <a:p>
            <a:r>
              <a:rPr lang="en-US" dirty="0"/>
              <a:t>Describe social determinants of health and health disparities</a:t>
            </a:r>
          </a:p>
          <a:p>
            <a:r>
              <a:rPr lang="en-US" dirty="0"/>
              <a:t>Define patient navigation</a:t>
            </a:r>
          </a:p>
          <a:p>
            <a:r>
              <a:rPr lang="en-US" dirty="0"/>
              <a:t>Discuss the history and evolution of patient navigation </a:t>
            </a:r>
          </a:p>
          <a:p>
            <a:r>
              <a:rPr lang="en-US" dirty="0"/>
              <a:t>Explain models of patient navigation</a:t>
            </a:r>
          </a:p>
          <a:p>
            <a:r>
              <a:rPr lang="en-US" dirty="0"/>
              <a:t>Discuss the process for developing the Core Competencies for Patient Navigators</a:t>
            </a:r>
          </a:p>
        </p:txBody>
      </p:sp>
    </p:spTree>
    <p:extLst>
      <p:ext uri="{BB962C8B-B14F-4D97-AF65-F5344CB8AC3E}">
        <p14:creationId xmlns:p14="http://schemas.microsoft.com/office/powerpoint/2010/main" val="24726098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References</a:t>
            </a:r>
            <a:endParaRPr lang="en-US" dirty="0"/>
          </a:p>
        </p:txBody>
      </p:sp>
      <p:sp>
        <p:nvSpPr>
          <p:cNvPr id="3" name="Content Placeholder 2"/>
          <p:cNvSpPr>
            <a:spLocks noGrp="1"/>
          </p:cNvSpPr>
          <p:nvPr>
            <p:ph idx="1"/>
          </p:nvPr>
        </p:nvSpPr>
        <p:spPr>
          <a:xfrm>
            <a:off x="457200" y="1371600"/>
            <a:ext cx="8458200" cy="3810000"/>
          </a:xfrm>
        </p:spPr>
        <p:txBody>
          <a:bodyPr>
            <a:noAutofit/>
          </a:bodyPr>
          <a:lstStyle/>
          <a:p>
            <a:r>
              <a:rPr lang="en-US" sz="1400" dirty="0"/>
              <a:t>American Association for Cancer Research. (2011). </a:t>
            </a:r>
            <a:r>
              <a:rPr lang="en-US" sz="1400" i="1" dirty="0"/>
              <a:t>Cancer health disparities: Challenges and opportunities</a:t>
            </a:r>
            <a:r>
              <a:rPr lang="en-US" sz="1400" dirty="0"/>
              <a:t>. [YouTube]. https://www.youtube.com/watch?v=0C5KEoydluc </a:t>
            </a:r>
          </a:p>
          <a:p>
            <a:r>
              <a:rPr lang="en-US" sz="1400" dirty="0" err="1"/>
              <a:t>Blaseg</a:t>
            </a:r>
            <a:r>
              <a:rPr lang="en-US" sz="1400" dirty="0"/>
              <a:t>, K. D., Daugherty, P., &amp; Gamblin, K. A. (2014). </a:t>
            </a:r>
            <a:r>
              <a:rPr lang="en-US" sz="1400" i="1" dirty="0"/>
              <a:t>Oncology nurse navigation: Delivering patient‐ centered care across the continuum</a:t>
            </a:r>
            <a:r>
              <a:rPr lang="en-US" sz="1400" dirty="0"/>
              <a:t>. Pittsburg (PA): Oncology Nursing Society. ISBN‐10:1935864351.</a:t>
            </a:r>
          </a:p>
          <a:p>
            <a:r>
              <a:rPr lang="en-US" sz="1400" dirty="0"/>
              <a:t>Center for Health Progress. (2013). </a:t>
            </a:r>
            <a:r>
              <a:rPr lang="en-US" sz="1400" i="1" dirty="0"/>
              <a:t>Social determinants of health</a:t>
            </a:r>
            <a:r>
              <a:rPr lang="en-US" sz="1400" dirty="0"/>
              <a:t>. [YouTube]. </a:t>
            </a:r>
            <a:r>
              <a:rPr lang="en-US" altLang="en-US" sz="1400" dirty="0"/>
              <a:t>https://www.youtube.com/watch?v=I7iSYi3ziTI&amp;index=3&amp;list=PLAO0U2GXUBQFyPdyzgZ1h4cljJp7caG8h </a:t>
            </a:r>
            <a:endParaRPr lang="en-US" sz="1400" dirty="0"/>
          </a:p>
          <a:p>
            <a:r>
              <a:rPr lang="en-US" sz="1400" dirty="0"/>
              <a:t>Colorado Coalition for the Medically Underserved. [CCMU]. (2003). </a:t>
            </a:r>
            <a:r>
              <a:rPr lang="en-US" sz="1400" i="1" dirty="0"/>
              <a:t>Social determinants of health </a:t>
            </a:r>
            <a:r>
              <a:rPr lang="en-US" sz="1400" dirty="0"/>
              <a:t>[Video file]. https://www.youtube.com/watch?v=I7iSYi3ziTI&amp;index=3&amp;list=PLAO0U2GXUBQFyPdyzgZ1h4cljJp7caG8h. </a:t>
            </a:r>
          </a:p>
          <a:p>
            <a:r>
              <a:rPr lang="en-US" sz="1400" dirty="0"/>
              <a:t>Department of Health and Human Services. (n.d.). </a:t>
            </a:r>
            <a:r>
              <a:rPr lang="en-US" sz="1400" i="1" dirty="0"/>
              <a:t>Social determinants of health</a:t>
            </a:r>
            <a:r>
              <a:rPr lang="en-US" sz="1400" dirty="0"/>
              <a:t>. https://www.healthypeople.gov/2020/topics-objectives/topic/social-determinants-of-health </a:t>
            </a:r>
          </a:p>
          <a:p>
            <a:r>
              <a:rPr lang="en-US" sz="1400" dirty="0"/>
              <a:t>Freeman, H. P., &amp; Rodriguez, R. L. (2011). History and principles of patient navigation. </a:t>
            </a:r>
            <a:r>
              <a:rPr lang="en-US" sz="1400" i="1" dirty="0"/>
              <a:t>Cancer, 117</a:t>
            </a:r>
            <a:r>
              <a:rPr lang="en-US" sz="1400" dirty="0"/>
              <a:t>(15 Suppl):3539‐3542. </a:t>
            </a:r>
            <a:r>
              <a:rPr lang="en-US" sz="1400" dirty="0" err="1"/>
              <a:t>doi</a:t>
            </a:r>
            <a:r>
              <a:rPr lang="en-US" sz="1400" dirty="0"/>
              <a:t>: 10.1002/cncr.26262.  </a:t>
            </a:r>
          </a:p>
        </p:txBody>
      </p:sp>
    </p:spTree>
    <p:extLst>
      <p:ext uri="{BB962C8B-B14F-4D97-AF65-F5344CB8AC3E}">
        <p14:creationId xmlns:p14="http://schemas.microsoft.com/office/powerpoint/2010/main" val="444652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References (cont.)</a:t>
            </a:r>
          </a:p>
        </p:txBody>
      </p:sp>
      <p:sp>
        <p:nvSpPr>
          <p:cNvPr id="3" name="Content Placeholder 2"/>
          <p:cNvSpPr>
            <a:spLocks noGrp="1"/>
          </p:cNvSpPr>
          <p:nvPr>
            <p:ph idx="1"/>
          </p:nvPr>
        </p:nvSpPr>
        <p:spPr>
          <a:xfrm>
            <a:off x="457200" y="1447800"/>
            <a:ext cx="8382000" cy="3810000"/>
          </a:xfrm>
        </p:spPr>
        <p:txBody>
          <a:bodyPr>
            <a:normAutofit/>
          </a:bodyPr>
          <a:lstStyle/>
          <a:p>
            <a:r>
              <a:rPr lang="en-US" sz="1400" dirty="0"/>
              <a:t>Institute of Medicine (US) Committee on Cancer Research Among Minorities and the Medically Underserved. (1999). </a:t>
            </a:r>
            <a:r>
              <a:rPr lang="en-US" sz="1400" i="1" dirty="0"/>
              <a:t>The burden of cancer among ethnic minorities and medically underserved populations. In Haynes MA, Smedley BD (Eds.). </a:t>
            </a:r>
            <a:r>
              <a:rPr lang="en-US" sz="1400" dirty="0"/>
              <a:t>The Unequal Burden of Cancer: An Assessment of NIH Research and Programs for Ethnic Minorities and the Medically Underserved. Washington (DC): National Academies Press (US). ISBN‐10: 0‐309‐07154‐2. Retrieved from http://www.ncbi.nlm.nih.gov/books/NBK1788/. </a:t>
            </a:r>
          </a:p>
          <a:p>
            <a:r>
              <a:rPr lang="en-US" sz="1400" dirty="0"/>
              <a:t>National Cancer Institute. (2015). </a:t>
            </a:r>
            <a:r>
              <a:rPr lang="en-US" sz="1400" i="1" dirty="0"/>
              <a:t>Cancer health disparities definitions</a:t>
            </a:r>
            <a:r>
              <a:rPr lang="en-US" sz="1400" dirty="0"/>
              <a:t>. http://www.cancer.gov/aboutnci/organization/crchd/about‐health‐disparities/definitions.  </a:t>
            </a:r>
          </a:p>
          <a:p>
            <a:r>
              <a:rPr lang="en-US" sz="1400" dirty="0"/>
              <a:t>National Cancer Institute. (2008). </a:t>
            </a:r>
            <a:r>
              <a:rPr lang="en-US" sz="1400" i="1" dirty="0"/>
              <a:t>Cancer health disparities. </a:t>
            </a:r>
            <a:r>
              <a:rPr lang="en-US" sz="1400" dirty="0"/>
              <a:t> http://www.cancer.gov/cancertopics/factsheet/disparities/cancer‐health‐disparities.</a:t>
            </a:r>
          </a:p>
          <a:p>
            <a:r>
              <a:rPr lang="en-US" sz="1400" dirty="0"/>
              <a:t>National Cancer Institutes. (2015). </a:t>
            </a:r>
            <a:r>
              <a:rPr lang="en-US" sz="1400" i="1" dirty="0"/>
              <a:t>Cancer health disparities</a:t>
            </a:r>
            <a:r>
              <a:rPr lang="en-US" sz="1400" dirty="0"/>
              <a:t>. https://www.cancer.gov/about-nci/organization/crchd/about-health-disparities/definitions  </a:t>
            </a:r>
            <a:endParaRPr lang="en-US" sz="1400" dirty="0">
              <a:cs typeface="Arial"/>
            </a:endParaRPr>
          </a:p>
          <a:p>
            <a:r>
              <a:rPr lang="en-US" sz="1400" dirty="0"/>
              <a:t>National Cancer Institute. (2015). Patient navigation research program (PNRP). http://www.cancer.gov/aboutnci/organization/crchd/disparities‐research/pnrp.</a:t>
            </a:r>
          </a:p>
          <a:p>
            <a:r>
              <a:rPr lang="en-US" sz="1400" dirty="0"/>
              <a:t>World Health Organization. (</a:t>
            </a:r>
            <a:r>
              <a:rPr lang="en-US" sz="1400" dirty="0" err="1"/>
              <a:t>n.d.a.</a:t>
            </a:r>
            <a:r>
              <a:rPr lang="en-US" sz="1400" dirty="0"/>
              <a:t>) </a:t>
            </a:r>
            <a:r>
              <a:rPr lang="en-US" sz="1400" i="1" dirty="0"/>
              <a:t>Equity.</a:t>
            </a:r>
            <a:r>
              <a:rPr lang="en-US" sz="1400" dirty="0"/>
              <a:t> http://www.who.int/healthsystems/topics/equity/en/ </a:t>
            </a:r>
          </a:p>
          <a:p>
            <a:pPr marL="914400" indent="-914400">
              <a:buNone/>
            </a:pPr>
            <a:endParaRPr lang="en-US" sz="1400" dirty="0"/>
          </a:p>
          <a:p>
            <a:endParaRPr lang="en-US" sz="1400" dirty="0"/>
          </a:p>
        </p:txBody>
      </p:sp>
    </p:spTree>
    <p:extLst>
      <p:ext uri="{BB962C8B-B14F-4D97-AF65-F5344CB8AC3E}">
        <p14:creationId xmlns:p14="http://schemas.microsoft.com/office/powerpoint/2010/main" val="3296142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2861555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7E830-49A9-4769-A9BD-2A6EB95E9AB1}"/>
              </a:ext>
            </a:extLst>
          </p:cNvPr>
          <p:cNvSpPr>
            <a:spLocks noGrp="1"/>
          </p:cNvSpPr>
          <p:nvPr>
            <p:ph type="title"/>
          </p:nvPr>
        </p:nvSpPr>
        <p:spPr/>
        <p:txBody>
          <a:bodyPr>
            <a:normAutofit fontScale="90000"/>
          </a:bodyPr>
          <a:lstStyle/>
          <a:p>
            <a:r>
              <a:rPr lang="en-US" dirty="0"/>
              <a:t>Social Determinants of Health &amp; Health Disparities</a:t>
            </a:r>
          </a:p>
        </p:txBody>
      </p:sp>
      <p:sp>
        <p:nvSpPr>
          <p:cNvPr id="3" name="TextBox 2"/>
          <p:cNvSpPr txBox="1"/>
          <p:nvPr/>
        </p:nvSpPr>
        <p:spPr>
          <a:xfrm>
            <a:off x="480164" y="1828800"/>
            <a:ext cx="8130436" cy="1938992"/>
          </a:xfrm>
          <a:prstGeom prst="rect">
            <a:avLst/>
          </a:prstGeom>
          <a:noFill/>
        </p:spPr>
        <p:txBody>
          <a:bodyPr wrap="square" rtlCol="0">
            <a:spAutoFit/>
          </a:bodyPr>
          <a:lstStyle/>
          <a:p>
            <a:r>
              <a:rPr lang="en-US" altLang="en-US" sz="3000" dirty="0"/>
              <a:t>Let’s start our discussion of patient navigation by talking about social determinants of health and health disparities. </a:t>
            </a:r>
          </a:p>
          <a:p>
            <a:endParaRPr lang="en-US" sz="3000" dirty="0"/>
          </a:p>
        </p:txBody>
      </p:sp>
    </p:spTree>
    <p:extLst>
      <p:ext uri="{BB962C8B-B14F-4D97-AF65-F5344CB8AC3E}">
        <p14:creationId xmlns:p14="http://schemas.microsoft.com/office/powerpoint/2010/main" val="388827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Social Determinants of Health</a:t>
            </a:r>
          </a:p>
        </p:txBody>
      </p:sp>
      <p:sp>
        <p:nvSpPr>
          <p:cNvPr id="3" name="Content Placeholder 2"/>
          <p:cNvSpPr>
            <a:spLocks noGrp="1"/>
          </p:cNvSpPr>
          <p:nvPr>
            <p:ph idx="1"/>
          </p:nvPr>
        </p:nvSpPr>
        <p:spPr>
          <a:xfrm>
            <a:off x="228600" y="1447800"/>
            <a:ext cx="8458200" cy="4038601"/>
          </a:xfrm>
        </p:spPr>
        <p:txBody>
          <a:bodyPr/>
          <a:lstStyle/>
          <a:p>
            <a:pPr marL="568325" indent="0">
              <a:spcBef>
                <a:spcPts val="0"/>
              </a:spcBef>
              <a:buNone/>
            </a:pPr>
            <a:r>
              <a:rPr lang="en-US" sz="2000" b="1" dirty="0">
                <a:solidFill>
                  <a:srgbClr val="C00000"/>
                </a:solidFill>
              </a:rPr>
              <a:t>BORN</a:t>
            </a:r>
          </a:p>
          <a:p>
            <a:pPr marL="568325" indent="0">
              <a:spcBef>
                <a:spcPts val="0"/>
              </a:spcBef>
              <a:buNone/>
            </a:pPr>
            <a:endParaRPr lang="en-US" sz="2000" b="1" dirty="0">
              <a:solidFill>
                <a:srgbClr val="C00000"/>
              </a:solidFill>
            </a:endParaRPr>
          </a:p>
          <a:p>
            <a:pPr marL="568325" indent="0">
              <a:spcBef>
                <a:spcPts val="0"/>
              </a:spcBef>
              <a:buNone/>
            </a:pPr>
            <a:r>
              <a:rPr lang="en-US" sz="2000" b="1" dirty="0">
                <a:solidFill>
                  <a:srgbClr val="72528A"/>
                </a:solidFill>
              </a:rPr>
              <a:t>LIVE</a:t>
            </a:r>
          </a:p>
          <a:p>
            <a:pPr marL="568325" indent="0">
              <a:spcBef>
                <a:spcPts val="0"/>
              </a:spcBef>
              <a:buNone/>
            </a:pPr>
            <a:endParaRPr lang="en-US" sz="2000" b="1" dirty="0">
              <a:solidFill>
                <a:srgbClr val="7030A0"/>
              </a:solidFill>
            </a:endParaRPr>
          </a:p>
          <a:p>
            <a:pPr marL="568325" indent="0">
              <a:spcBef>
                <a:spcPts val="0"/>
              </a:spcBef>
              <a:buNone/>
            </a:pPr>
            <a:r>
              <a:rPr lang="en-US" sz="2000" b="1" dirty="0">
                <a:solidFill>
                  <a:schemeClr val="tx1"/>
                </a:solidFill>
              </a:rPr>
              <a:t>LEARN </a:t>
            </a:r>
          </a:p>
          <a:p>
            <a:pPr marL="568325" indent="0">
              <a:spcBef>
                <a:spcPts val="0"/>
              </a:spcBef>
              <a:buNone/>
            </a:pPr>
            <a:endParaRPr lang="en-US" sz="2000" b="1" dirty="0">
              <a:solidFill>
                <a:srgbClr val="92D050"/>
              </a:solidFill>
            </a:endParaRPr>
          </a:p>
          <a:p>
            <a:pPr marL="568325" indent="0">
              <a:spcBef>
                <a:spcPts val="0"/>
              </a:spcBef>
              <a:buNone/>
            </a:pPr>
            <a:r>
              <a:rPr lang="en-US" sz="2000" b="1" dirty="0">
                <a:solidFill>
                  <a:srgbClr val="0070C0"/>
                </a:solidFill>
              </a:rPr>
              <a:t>WORK</a:t>
            </a:r>
          </a:p>
          <a:p>
            <a:pPr marL="568325" indent="0">
              <a:spcBef>
                <a:spcPts val="0"/>
              </a:spcBef>
              <a:buNone/>
            </a:pPr>
            <a:endParaRPr lang="en-US" sz="2000" b="1" dirty="0">
              <a:solidFill>
                <a:srgbClr val="0070C0"/>
              </a:solidFill>
            </a:endParaRPr>
          </a:p>
          <a:p>
            <a:pPr marL="568325" indent="0">
              <a:spcBef>
                <a:spcPts val="0"/>
              </a:spcBef>
              <a:buNone/>
            </a:pPr>
            <a:r>
              <a:rPr lang="en-US" sz="2000" b="1" dirty="0">
                <a:solidFill>
                  <a:schemeClr val="tx1"/>
                </a:solidFill>
              </a:rPr>
              <a:t>PLAY </a:t>
            </a:r>
          </a:p>
          <a:p>
            <a:pPr marL="568325" indent="0">
              <a:spcBef>
                <a:spcPts val="0"/>
              </a:spcBef>
              <a:buNone/>
            </a:pPr>
            <a:endParaRPr lang="en-US" sz="2000" b="1" dirty="0"/>
          </a:p>
          <a:p>
            <a:pPr marL="568325" indent="0">
              <a:spcBef>
                <a:spcPts val="0"/>
              </a:spcBef>
              <a:buNone/>
            </a:pPr>
            <a:r>
              <a:rPr lang="en-US" sz="2000" b="1" dirty="0">
                <a:solidFill>
                  <a:srgbClr val="7030A0"/>
                </a:solidFill>
              </a:rPr>
              <a:t>WORSHIP </a:t>
            </a:r>
          </a:p>
          <a:p>
            <a:pPr marL="568325" indent="0">
              <a:spcBef>
                <a:spcPts val="0"/>
              </a:spcBef>
              <a:buNone/>
            </a:pPr>
            <a:endParaRPr lang="en-US" sz="2000" b="1" dirty="0"/>
          </a:p>
          <a:p>
            <a:pPr marL="568325" indent="0">
              <a:spcBef>
                <a:spcPts val="0"/>
              </a:spcBef>
              <a:buNone/>
            </a:pPr>
            <a:r>
              <a:rPr lang="en-US" sz="2000" b="1" dirty="0">
                <a:solidFill>
                  <a:srgbClr val="C00000"/>
                </a:solidFill>
              </a:rPr>
              <a:t>AGE</a:t>
            </a:r>
          </a:p>
        </p:txBody>
      </p:sp>
      <p:sp>
        <p:nvSpPr>
          <p:cNvPr id="4" name="Right Arrow 3" descr="Arrow pointing right"/>
          <p:cNvSpPr/>
          <p:nvPr/>
        </p:nvSpPr>
        <p:spPr>
          <a:xfrm>
            <a:off x="2971800" y="2236573"/>
            <a:ext cx="3048000" cy="2133600"/>
          </a:xfrm>
          <a:prstGeom prst="rightArrow">
            <a:avLst/>
          </a:prstGeom>
          <a:solidFill>
            <a:srgbClr val="0096D6"/>
          </a:solidFill>
          <a:ln>
            <a:solidFill>
              <a:srgbClr val="0096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629400" y="2209800"/>
            <a:ext cx="2057400" cy="2308324"/>
          </a:xfrm>
          <a:prstGeom prst="rect">
            <a:avLst/>
          </a:prstGeom>
          <a:noFill/>
        </p:spPr>
        <p:txBody>
          <a:bodyPr wrap="square" rtlCol="0">
            <a:spAutoFit/>
          </a:bodyPr>
          <a:lstStyle/>
          <a:p>
            <a:r>
              <a:rPr lang="en-US" sz="2400" b="1" dirty="0"/>
              <a:t>Health</a:t>
            </a:r>
          </a:p>
          <a:p>
            <a:endParaRPr lang="en-US" sz="2400" b="1" dirty="0"/>
          </a:p>
          <a:p>
            <a:r>
              <a:rPr lang="en-US" sz="2400" b="1" dirty="0"/>
              <a:t>Functioning</a:t>
            </a:r>
          </a:p>
          <a:p>
            <a:endParaRPr lang="en-US" sz="2400" b="1" dirty="0"/>
          </a:p>
          <a:p>
            <a:r>
              <a:rPr lang="en-US" sz="2400" b="1" dirty="0"/>
              <a:t>Quality of Life</a:t>
            </a:r>
          </a:p>
        </p:txBody>
      </p:sp>
    </p:spTree>
    <p:extLst>
      <p:ext uri="{BB962C8B-B14F-4D97-AF65-F5344CB8AC3E}">
        <p14:creationId xmlns:p14="http://schemas.microsoft.com/office/powerpoint/2010/main" val="336516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500"/>
                                        <p:tgtEl>
                                          <p:spTgt spid="5">
                                            <p:txEl>
                                              <p:pRg st="0" end="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animEffect transition="in" filter="fade">
                                      <p:cBhvr>
                                        <p:cTn id="45" dur="500"/>
                                        <p:tgtEl>
                                          <p:spTgt spid="5">
                                            <p:txEl>
                                              <p:pRg st="2" end="2"/>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animEffect transition="in" filter="fade">
                                      <p:cBhvr>
                                        <p:cTn id="48"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46562"/>
          </a:xfrm>
        </p:spPr>
        <p:txBody>
          <a:bodyPr>
            <a:normAutofit/>
          </a:bodyPr>
          <a:lstStyle/>
          <a:p>
            <a:pPr algn="l"/>
            <a:r>
              <a:rPr lang="en-US" sz="3600" dirty="0"/>
              <a:t>Social Determinants of Health </a:t>
            </a:r>
          </a:p>
        </p:txBody>
      </p:sp>
      <p:pic>
        <p:nvPicPr>
          <p:cNvPr id="4" name="Picture 3" descr="Table depicting economic stability, education, social/community context, health/health care, neighborhood/built environment and their elements."/>
          <p:cNvPicPr>
            <a:picLocks noChangeAspect="1"/>
          </p:cNvPicPr>
          <p:nvPr/>
        </p:nvPicPr>
        <p:blipFill>
          <a:blip r:embed="rId3"/>
          <a:stretch>
            <a:fillRect/>
          </a:stretch>
        </p:blipFill>
        <p:spPr>
          <a:xfrm>
            <a:off x="0" y="919097"/>
            <a:ext cx="8991600" cy="4491103"/>
          </a:xfrm>
          <a:prstGeom prst="rect">
            <a:avLst/>
          </a:prstGeom>
        </p:spPr>
      </p:pic>
      <p:sp>
        <p:nvSpPr>
          <p:cNvPr id="5" name="TextBox 4"/>
          <p:cNvSpPr txBox="1"/>
          <p:nvPr/>
        </p:nvSpPr>
        <p:spPr>
          <a:xfrm>
            <a:off x="5715000" y="5257800"/>
            <a:ext cx="3455581" cy="246221"/>
          </a:xfrm>
          <a:prstGeom prst="rect">
            <a:avLst/>
          </a:prstGeom>
          <a:noFill/>
        </p:spPr>
        <p:txBody>
          <a:bodyPr wrap="square" rtlCol="0">
            <a:spAutoFit/>
          </a:bodyPr>
          <a:lstStyle/>
          <a:p>
            <a:r>
              <a:rPr lang="en-US" sz="1000" i="1" dirty="0">
                <a:solidFill>
                  <a:schemeClr val="bg1">
                    <a:lumMod val="50000"/>
                  </a:schemeClr>
                </a:solidFill>
              </a:rPr>
              <a:t>Source: Department of Health and Human Services, </a:t>
            </a:r>
            <a:r>
              <a:rPr lang="en-US" sz="1000" i="1" dirty="0" err="1">
                <a:solidFill>
                  <a:schemeClr val="bg1">
                    <a:lumMod val="50000"/>
                  </a:schemeClr>
                </a:solidFill>
              </a:rPr>
              <a:t>n.d.</a:t>
            </a:r>
            <a:endParaRPr lang="en-US" sz="1000" i="1" dirty="0">
              <a:solidFill>
                <a:schemeClr val="bg1">
                  <a:lumMod val="50000"/>
                </a:schemeClr>
              </a:solidFill>
            </a:endParaRPr>
          </a:p>
        </p:txBody>
      </p:sp>
    </p:spTree>
    <p:extLst>
      <p:ext uri="{BB962C8B-B14F-4D97-AF65-F5344CB8AC3E}">
        <p14:creationId xmlns:p14="http://schemas.microsoft.com/office/powerpoint/2010/main" val="2885766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a:t>Social </a:t>
            </a:r>
            <a:r>
              <a:rPr lang="en-US" sz="3600" dirty="0"/>
              <a:t>Determinants</a:t>
            </a:r>
            <a:r>
              <a:rPr lang="en-US" sz="4000" dirty="0"/>
              <a:t> of Health Video</a:t>
            </a:r>
          </a:p>
        </p:txBody>
      </p:sp>
      <p:pic>
        <p:nvPicPr>
          <p:cNvPr id="5" name="I7iSYi3ziTI" descr="Video on social determinants of health"/>
          <p:cNvPicPr>
            <a:picLocks noGrp="1" noRot="1" noChangeAspect="1"/>
          </p:cNvPicPr>
          <p:nvPr>
            <p:ph idx="1"/>
            <a:videoFile r:link="rId1"/>
          </p:nvPr>
        </p:nvPicPr>
        <p:blipFill>
          <a:blip r:embed="rId4"/>
          <a:stretch>
            <a:fillRect/>
          </a:stretch>
        </p:blipFill>
        <p:spPr>
          <a:xfrm>
            <a:off x="1312333" y="1257240"/>
            <a:ext cx="6519333" cy="3667125"/>
          </a:xfrm>
          <a:prstGeom prst="rect">
            <a:avLst/>
          </a:prstGeom>
        </p:spPr>
      </p:pic>
      <p:sp>
        <p:nvSpPr>
          <p:cNvPr id="3" name="TextBox 2">
            <a:extLst>
              <a:ext uri="{FF2B5EF4-FFF2-40B4-BE49-F238E27FC236}">
                <a16:creationId xmlns:a16="http://schemas.microsoft.com/office/drawing/2014/main" id="{98C1B5E5-02CC-4330-B034-2EAB43B4381E}"/>
              </a:ext>
            </a:extLst>
          </p:cNvPr>
          <p:cNvSpPr txBox="1"/>
          <p:nvPr/>
        </p:nvSpPr>
        <p:spPr>
          <a:xfrm>
            <a:off x="2933699" y="4974193"/>
            <a:ext cx="3276600" cy="369332"/>
          </a:xfrm>
          <a:prstGeom prst="rect">
            <a:avLst/>
          </a:prstGeom>
          <a:noFill/>
        </p:spPr>
        <p:txBody>
          <a:bodyPr wrap="square" rtlCol="0">
            <a:spAutoFit/>
          </a:bodyPr>
          <a:lstStyle/>
          <a:p>
            <a:r>
              <a:rPr lang="en-US" dirty="0"/>
              <a:t>Click </a:t>
            </a:r>
            <a:r>
              <a:rPr lang="en-US" dirty="0">
                <a:hlinkClick r:id="rId5"/>
              </a:rPr>
              <a:t>here</a:t>
            </a:r>
            <a:r>
              <a:rPr lang="en-US" dirty="0"/>
              <a:t> to watch the video</a:t>
            </a:r>
          </a:p>
        </p:txBody>
      </p:sp>
      <p:sp>
        <p:nvSpPr>
          <p:cNvPr id="6" name="TextBox 5"/>
          <p:cNvSpPr txBox="1"/>
          <p:nvPr/>
        </p:nvSpPr>
        <p:spPr>
          <a:xfrm>
            <a:off x="6629400" y="5143470"/>
            <a:ext cx="2514600" cy="400110"/>
          </a:xfrm>
          <a:prstGeom prst="rect">
            <a:avLst/>
          </a:prstGeom>
          <a:noFill/>
        </p:spPr>
        <p:txBody>
          <a:bodyPr wrap="square" rtlCol="0">
            <a:spAutoFit/>
          </a:bodyPr>
          <a:lstStyle/>
          <a:p>
            <a:endParaRPr lang="en-US" sz="1000" i="1" dirty="0">
              <a:solidFill>
                <a:schemeClr val="bg1">
                  <a:lumMod val="50000"/>
                </a:schemeClr>
              </a:solidFill>
            </a:endParaRPr>
          </a:p>
          <a:p>
            <a:r>
              <a:rPr lang="en-US" sz="1000" i="1" dirty="0">
                <a:solidFill>
                  <a:schemeClr val="bg1">
                    <a:lumMod val="50000"/>
                  </a:schemeClr>
                </a:solidFill>
              </a:rPr>
              <a:t>Source: Center for Health Progress, 2013</a:t>
            </a:r>
          </a:p>
        </p:txBody>
      </p:sp>
    </p:spTree>
    <p:extLst>
      <p:ext uri="{BB962C8B-B14F-4D97-AF65-F5344CB8AC3E}">
        <p14:creationId xmlns:p14="http://schemas.microsoft.com/office/powerpoint/2010/main" val="293472579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Medically Underserved Populations</a:t>
            </a:r>
          </a:p>
        </p:txBody>
      </p:sp>
      <p:graphicFrame>
        <p:nvGraphicFramePr>
          <p:cNvPr id="4" name="Diagram 3" descr="Six boxes that indicate medically underserved populations: underinsured or uninsured, low levels of education, rural and inner-city, unemployed, low socioeconomic status and LGBTQ"/>
          <p:cNvGraphicFramePr/>
          <p:nvPr>
            <p:custDataLst>
              <p:tags r:id="rId1"/>
            </p:custDataLst>
            <p:extLst>
              <p:ext uri="{D42A27DB-BD31-4B8C-83A1-F6EECF244321}">
                <p14:modId xmlns:p14="http://schemas.microsoft.com/office/powerpoint/2010/main" val="2194465281"/>
              </p:ext>
            </p:extLst>
          </p:nvPr>
        </p:nvGraphicFramePr>
        <p:xfrm>
          <a:off x="561703" y="1423851"/>
          <a:ext cx="8125096" cy="40742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6934200" y="5251837"/>
            <a:ext cx="2133600" cy="246221"/>
          </a:xfrm>
          <a:prstGeom prst="rect">
            <a:avLst/>
          </a:prstGeom>
          <a:noFill/>
        </p:spPr>
        <p:txBody>
          <a:bodyPr wrap="square" rtlCol="0">
            <a:spAutoFit/>
          </a:bodyPr>
          <a:lstStyle/>
          <a:p>
            <a:r>
              <a:rPr lang="en-US" sz="1000" i="1" dirty="0">
                <a:solidFill>
                  <a:schemeClr val="bg1">
                    <a:lumMod val="50000"/>
                  </a:schemeClr>
                </a:solidFill>
              </a:rPr>
              <a:t>Source: Haynes &amp; </a:t>
            </a:r>
            <a:r>
              <a:rPr lang="en-US" sz="1000" i="1" dirty="0" err="1">
                <a:solidFill>
                  <a:schemeClr val="bg1">
                    <a:lumMod val="50000"/>
                  </a:schemeClr>
                </a:solidFill>
              </a:rPr>
              <a:t>Smedley</a:t>
            </a:r>
            <a:r>
              <a:rPr lang="en-US" sz="1000" i="1" dirty="0">
                <a:solidFill>
                  <a:schemeClr val="bg1">
                    <a:lumMod val="50000"/>
                  </a:schemeClr>
                </a:solidFill>
              </a:rPr>
              <a:t>, 1999.</a:t>
            </a:r>
          </a:p>
        </p:txBody>
      </p:sp>
    </p:spTree>
    <p:extLst>
      <p:ext uri="{BB962C8B-B14F-4D97-AF65-F5344CB8AC3E}">
        <p14:creationId xmlns:p14="http://schemas.microsoft.com/office/powerpoint/2010/main" val="1556067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Cancer Health Disparities</a:t>
            </a:r>
          </a:p>
        </p:txBody>
      </p:sp>
      <p:pic>
        <p:nvPicPr>
          <p:cNvPr id="4" name="Picture 4" descr="Quotation 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 y="1419223"/>
            <a:ext cx="1092201" cy="819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066800" y="1828799"/>
            <a:ext cx="7772400" cy="3048001"/>
          </a:xfrm>
        </p:spPr>
        <p:txBody>
          <a:bodyPr/>
          <a:lstStyle/>
          <a:p>
            <a:pPr marL="0" indent="0">
              <a:buNone/>
            </a:pPr>
            <a:r>
              <a:rPr lang="en-US" sz="2600" dirty="0"/>
              <a:t>Adverse differences in cancer incidence (new cases), cancer prevalence (all existing cases), morbidity (cancer-related health complications), cancer mortality (deaths), cancer survivorship and burden of cancer or related health conditions that exist among specific population groups in the United States.</a:t>
            </a:r>
          </a:p>
        </p:txBody>
      </p:sp>
      <p:pic>
        <p:nvPicPr>
          <p:cNvPr id="5" name="Picture 4" descr="Quotation mark"/>
          <p:cNvPicPr>
            <a:picLocks noChangeAspect="1"/>
          </p:cNvPicPr>
          <p:nvPr/>
        </p:nvPicPr>
        <p:blipFill>
          <a:blip r:embed="rId4"/>
          <a:stretch>
            <a:fillRect/>
          </a:stretch>
        </p:blipFill>
        <p:spPr>
          <a:xfrm>
            <a:off x="3333750" y="4363904"/>
            <a:ext cx="945998" cy="704123"/>
          </a:xfrm>
          <a:prstGeom prst="rect">
            <a:avLst/>
          </a:prstGeom>
        </p:spPr>
      </p:pic>
      <p:sp>
        <p:nvSpPr>
          <p:cNvPr id="6" name="TextBox 5"/>
          <p:cNvSpPr txBox="1"/>
          <p:nvPr/>
        </p:nvSpPr>
        <p:spPr>
          <a:xfrm>
            <a:off x="6629400" y="5257799"/>
            <a:ext cx="2438400" cy="246221"/>
          </a:xfrm>
          <a:prstGeom prst="rect">
            <a:avLst/>
          </a:prstGeom>
          <a:noFill/>
        </p:spPr>
        <p:txBody>
          <a:bodyPr wrap="square" rtlCol="0">
            <a:spAutoFit/>
          </a:bodyPr>
          <a:lstStyle/>
          <a:p>
            <a:r>
              <a:rPr lang="en-US" sz="1000" i="1" dirty="0">
                <a:solidFill>
                  <a:schemeClr val="bg1">
                    <a:lumMod val="50000"/>
                  </a:schemeClr>
                </a:solidFill>
              </a:rPr>
              <a:t>Source: National Cancer Institute, 2015.</a:t>
            </a:r>
          </a:p>
        </p:txBody>
      </p:sp>
    </p:spTree>
    <p:extLst>
      <p:ext uri="{BB962C8B-B14F-4D97-AF65-F5344CB8AC3E}">
        <p14:creationId xmlns:p14="http://schemas.microsoft.com/office/powerpoint/2010/main" val="15594089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51033332-BD42-4D6F-B244-098D7DE17BB2}&quot;/&gt;&lt;isInvalidForFieldText val=&quot;0&quot;/&gt;&lt;Image&gt;&lt;filename val=&quot;C:\Users\smorales\AppData\Local\Temp\CP52441235496Session\CPTrustFolder52441235559\PPTImport52443930476\data\asimages\{51033332-BD42-4D6F-B244-098D7DE17BB2}_24.png&quot;/&gt;&lt;left val=&quot;4&quot;/&gt;&lt;top val=&quot;160&quot;/&gt;&lt;width val=&quot;942&quot;/&gt;&lt;height val=&quot;494&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2CB63DCF-85E9-4BE5-AAB9-6CE112E96AF3}&quot;/&gt;&lt;isInvalidForFieldText val=&quot;0&quot;/&gt;&lt;Image&gt;&lt;filename val=&quot;C:\Users\smorales\AppData\Local\Temp\CP52441235496Session\CPTrustFolder52441235559\PPTImport52443930476\data\asimages\{2CB63DCF-85E9-4BE5-AAB9-6CE112E96AF3}_7.png&quot;/&gt;&lt;left val=&quot;47&quot;/&gt;&lt;top val=&quot;147&quot;/&gt;&lt;width val=&quot;884&quot;/&gt;&lt;height val=&quot;478&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EE55A36B-701F-44C8-B585-812DE6A5C28B}&quot;/&gt;&lt;isInvalidForFieldText val=&quot;0&quot;/&gt;&lt;Image&gt;&lt;filename val=&quot;C:\Users\smorales\AppData\Local\Temp\CP52441235496Session\CPTrustFolder52441235559\PPTImport52443930476\data\asimages\{EE55A36B-701F-44C8-B585-812DE6A5C28B}_13.png&quot;/&gt;&lt;left val=&quot;48&quot;/&gt;&lt;top val=&quot;168&quot;/&gt;&lt;width val=&quot;425&quot;/&gt;&lt;height val=&quot;476&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24C5DFAE-A9EE-44AD-B237-DAEB9E4C1DA0}&quot;/&gt;&lt;isInvalidForFieldText val=&quot;0&quot;/&gt;&lt;Image&gt;&lt;filename val=&quot;C:\Users\smorales\AppData\Local\Temp\CP52441235496Session\CPTrustFolder52441235559\PPTImport52443930476\data\asimages\{24C5DFAE-A9EE-44AD-B237-DAEB9E4C1DA0}_13.png&quot;/&gt;&lt;left val=&quot;488&quot;/&gt;&lt;top val=&quot;168&quot;/&gt;&lt;width val=&quot;425&quot;/&gt;&lt;height val=&quot;476&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TableIndex row=&quot;1&quot; col=&quot;2&quot;&gt;&lt;linesCount val=&quot;1&quot;/&gt;&lt;lineCharCount val=&quot;12&quot;/&gt;&lt;/TableIndex&gt;&lt;TableIndex row=&quot;2&quot; col=&quot;1&quot;&gt;&lt;linesCount val=&quot;1&quot;/&gt;&lt;lineCharCount val=&quot;20&quot;/&gt;&lt;/TableIndex&gt;&lt;TableIndex row=&quot;2&quot; col=&quot;2&quot;&gt;&lt;linesCount val=&quot;2&quot;/&gt;&lt;lineCharCount val=&quot;28&quot;/&gt;&lt;lineCharCount val=&quot;20&quot;/&gt;&lt;/TableIndex&gt;&lt;TableIndex row=&quot;3&quot; col=&quot;1&quot;&gt;&lt;linesCount val=&quot;1&quot;/&gt;&lt;lineCharCount val=&quot;21&quot;/&gt;&lt;/TableIndex&gt;&lt;TableIndex row=&quot;3&quot; col=&quot;2&quot;&gt;&lt;linesCount val=&quot;1&quot;/&gt;&lt;lineCharCount val=&quot;25&quot;/&gt;&lt;/TableIndex&gt;&lt;/ShapeTextInfo&gt;"/>
  <p:tag name="PRESENTER_SHAPEINFO" val="&lt;ThreeDShapeInfo&gt;&lt;uuid val=&quot;{2ACC41AE-495D-4FF3-AF41-956840224AE6}&quot;/&gt;&lt;isInvalidForFieldText val=&quot;0&quot;/&gt;&lt;Image&gt;&lt;filename val=&quot;C:\Users\smorales\AppData\Local\Temp\CP52441235496Session\CPTrustFolder52441235559\PPTImport52443930476\data\asimages\{2ACC41AE-495D-4FF3-AF41-956840224AE6}_13.png&quot;/&gt;&lt;left val=&quot;-248&quot;/&gt;&lt;top val=&quot;140&quot;/&gt;&lt;width val=&quot;937&quot;/&gt;&lt;height val=&quot;308&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0E265F18-A6D9-4688-BC95-70DFBDB653D6}&quot;/&gt;&lt;isInvalidForFieldText val=&quot;0&quot;/&gt;&lt;Image&gt;&lt;filename val=&quot;C:\Users\smorales\AppData\Local\Temp\CP52441235496Session\CPTrustFolder52441235559\PPTImport52443930476\data\asimages\{0E265F18-A6D9-4688-BC95-70DFBDB653D6}_22.png&quot;/&gt;&lt;left val=&quot;44&quot;/&gt;&lt;top val=&quot;168&quot;/&gt;&lt;width val=&quot;872&quot;/&gt;&lt;height val=&quot;476&quot;/&gt;&lt;hasText val=&quot;1&quot;/&gt;&lt;/Image&gt;&lt;/ThreeDShapeInfo&gt;"/>
</p:tagLst>
</file>

<file path=ppt/theme/theme1.xml><?xml version="1.0" encoding="utf-8"?>
<a:theme xmlns:a="http://schemas.openxmlformats.org/drawingml/2006/main" name="3_Default Design">
  <a:themeElements>
    <a:clrScheme name="Custom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7D8"/>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5AEC4E-E873-40B8-8C29-5CA0B55A45BD}"/>
</file>

<file path=customXml/itemProps2.xml><?xml version="1.0" encoding="utf-8"?>
<ds:datastoreItem xmlns:ds="http://schemas.openxmlformats.org/officeDocument/2006/customXml" ds:itemID="{D525413F-D76B-4191-AC8D-19B5CD198AED}"/>
</file>

<file path=docProps/app.xml><?xml version="1.0" encoding="utf-8"?>
<Properties xmlns="http://schemas.openxmlformats.org/officeDocument/2006/extended-properties" xmlns:vt="http://schemas.openxmlformats.org/officeDocument/2006/docPropsVTypes">
  <Template>PCP ESeries Puchalski 2.02.14</Template>
  <TotalTime>9053</TotalTime>
  <Words>7252</Words>
  <Application>Microsoft Office PowerPoint</Application>
  <PresentationFormat>On-screen Show (4:3)</PresentationFormat>
  <Paragraphs>442</Paragraphs>
  <Slides>37</Slides>
  <Notes>34</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Trebuchet MS</vt:lpstr>
      <vt:lpstr>3_Default Design</vt:lpstr>
      <vt:lpstr>An Overview of Patient Navigation and Competencies </vt:lpstr>
      <vt:lpstr>Acknowledgments</vt:lpstr>
      <vt:lpstr>Learning Objectives</vt:lpstr>
      <vt:lpstr>Social Determinants of Health &amp; Health Disparities</vt:lpstr>
      <vt:lpstr>Social Determinants of Health</vt:lpstr>
      <vt:lpstr>Social Determinants of Health </vt:lpstr>
      <vt:lpstr>Social Determinants of Health Video</vt:lpstr>
      <vt:lpstr>Medically Underserved Populations</vt:lpstr>
      <vt:lpstr>Cancer Health Disparities</vt:lpstr>
      <vt:lpstr>Cancer Health Disparities Video</vt:lpstr>
      <vt:lpstr>Factors that Contribute to Cancer Health Disparities</vt:lpstr>
      <vt:lpstr>Health Equity </vt:lpstr>
      <vt:lpstr>Patient Navigation</vt:lpstr>
      <vt:lpstr>Patient Navigation </vt:lpstr>
      <vt:lpstr>The First Patient Navigation Program</vt:lpstr>
      <vt:lpstr>The First Patient Navigation Program: A Summary </vt:lpstr>
      <vt:lpstr>The First Patient Navigation Program </vt:lpstr>
      <vt:lpstr>Milestones in Patient Navigation: 1971-1999 </vt:lpstr>
      <vt:lpstr>Milestones in Patient Navigation: 2000-2009 </vt:lpstr>
      <vt:lpstr>Milestones in Patient Navigation: 2010-2014  </vt:lpstr>
      <vt:lpstr>Models of Patient Navigation </vt:lpstr>
      <vt:lpstr>Background of Navigators </vt:lpstr>
      <vt:lpstr>Patient Navigation Competencies</vt:lpstr>
      <vt:lpstr>Why Competencies?</vt:lpstr>
      <vt:lpstr>Competency and Training Development </vt:lpstr>
      <vt:lpstr>Competency and Training Development</vt:lpstr>
      <vt:lpstr>Identify Roles and Responsibilities </vt:lpstr>
      <vt:lpstr>Functional Domains</vt:lpstr>
      <vt:lpstr>Asking Patient Navigators </vt:lpstr>
      <vt:lpstr>Write Competencies </vt:lpstr>
      <vt:lpstr>Competencies Domains </vt:lpstr>
      <vt:lpstr>Create Competency-Based Training</vt:lpstr>
      <vt:lpstr>Acknowledgments </vt:lpstr>
      <vt:lpstr>Conclusion</vt:lpstr>
      <vt:lpstr>References</vt:lpstr>
      <vt:lpstr>References (cont.)</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509</cp:revision>
  <cp:lastPrinted>2017-04-27T15:54:36Z</cp:lastPrinted>
  <dcterms:created xsi:type="dcterms:W3CDTF">2014-05-08T22:31:29Z</dcterms:created>
  <dcterms:modified xsi:type="dcterms:W3CDTF">2021-09-29T18:49:31Z</dcterms:modified>
</cp:coreProperties>
</file>