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diagrams/data6.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10.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ata1.xml" ContentType="application/vnd.openxmlformats-officedocument.drawingml.diagramData+xml"/>
  <Override PartName="/ppt/diagrams/data2.xml" ContentType="application/vnd.openxmlformats-officedocument.drawingml.diagramData+xml"/>
  <Override PartName="/ppt/slideMasters/slideMaster1.xml" ContentType="application/vnd.openxmlformats-officedocument.presentationml.slideMaster+xml"/>
  <Override PartName="/ppt/notesSlides/notesSlide21.xml" ContentType="application/vnd.openxmlformats-officedocument.presentationml.notesSlide+xml"/>
  <Override PartName="/ppt/notesSlides/notesSlide9.xml" ContentType="application/vnd.openxmlformats-officedocument.presentationml.notesSlide+xml"/>
  <Override PartName="/ppt/notesSlides/notesSlide26.xml" ContentType="application/vnd.openxmlformats-officedocument.presentationml.notesSlide+xml"/>
  <Override PartName="/ppt/notesSlides/notesSlide10.xml" ContentType="application/vnd.openxmlformats-officedocument.presentationml.notesSlide+xml"/>
  <Override PartName="/ppt/notesSlides/notesSlide25.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19.xml" ContentType="application/vnd.openxmlformats-officedocument.presentationml.notesSlide+xml"/>
  <Override PartName="/ppt/notesSlides/notesSlide24.xml" ContentType="application/vnd.openxmlformats-officedocument.presentationml.notesSlide+xml"/>
  <Override PartName="/ppt/notesSlides/notesSlide11.xml" ContentType="application/vnd.openxmlformats-officedocument.presentationml.notesSlide+xml"/>
  <Override PartName="/ppt/notesSlides/notesSlide14.xml" ContentType="application/vnd.openxmlformats-officedocument.presentationml.notesSlide+xml"/>
  <Override PartName="/ppt/notesSlides/notesSlide16.xml" ContentType="application/vnd.openxmlformats-officedocument.presentationml.notesSlide+xml"/>
  <Override PartName="/ppt/notesSlides/notesSlide23.xml" ContentType="application/vnd.openxmlformats-officedocument.presentationml.notesSlide+xml"/>
  <Override PartName="/ppt/notesSlides/notesSlide22.xml" ContentType="application/vnd.openxmlformats-officedocument.presentationml.notesSlide+xml"/>
  <Override PartName="/ppt/notesSlides/notesSlide17.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18.xml" ContentType="application/vnd.openxmlformats-officedocument.presentationml.notesSlide+xml"/>
  <Override PartName="/ppt/notesSlides/notesSlide15.xml" ContentType="application/vnd.openxmlformats-officedocument.presentationml.notesSlide+xml"/>
  <Override PartName="/ppt/notesSlides/notesSlide20.xml" ContentType="application/vnd.openxmlformats-officedocument.presentationml.notesSlide+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quickStyle6.xml" ContentType="application/vnd.openxmlformats-officedocument.drawingml.diagramStyle+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colors6.xml" ContentType="application/vnd.openxmlformats-officedocument.drawingml.diagramColors+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rawing2.xml" ContentType="application/vnd.ms-office.drawingml.diagramDrawing+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drawing3.xml" ContentType="application/vnd.ms-office.drawingml.diagramDrawing+xml"/>
  <Override PartName="/ppt/diagrams/colors2.xml" ContentType="application/vnd.openxmlformats-officedocument.drawingml.diagramColors+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rawing6.xml" ContentType="application/vnd.ms-office.drawingml.diagramDrawing+xml"/>
  <Override PartName="/ppt/diagrams/layout6.xml" ContentType="application/vnd.openxmlformats-officedocument.drawingml.diagramLayout+xml"/>
  <Override PartName="/ppt/diagrams/layout7.xml" ContentType="application/vnd.openxmlformats-officedocument.drawingml.diagramLayout+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ppt/tags/tag2.xml" ContentType="application/vnd.openxmlformats-officedocument.presentationml.tags+xml"/>
  <Override PartName="/ppt/tags/tag1.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32"/>
  </p:notesMasterIdLst>
  <p:handoutMasterIdLst>
    <p:handoutMasterId r:id="rId33"/>
  </p:handoutMasterIdLst>
  <p:sldIdLst>
    <p:sldId id="365" r:id="rId2"/>
    <p:sldId id="269" r:id="rId3"/>
    <p:sldId id="270" r:id="rId4"/>
    <p:sldId id="271" r:id="rId5"/>
    <p:sldId id="336" r:id="rId6"/>
    <p:sldId id="337" r:id="rId7"/>
    <p:sldId id="332" r:id="rId8"/>
    <p:sldId id="338" r:id="rId9"/>
    <p:sldId id="339" r:id="rId10"/>
    <p:sldId id="353" r:id="rId11"/>
    <p:sldId id="272" r:id="rId12"/>
    <p:sldId id="347" r:id="rId13"/>
    <p:sldId id="333" r:id="rId14"/>
    <p:sldId id="326" r:id="rId15"/>
    <p:sldId id="349" r:id="rId16"/>
    <p:sldId id="350" r:id="rId17"/>
    <p:sldId id="330" r:id="rId18"/>
    <p:sldId id="340" r:id="rId19"/>
    <p:sldId id="341" r:id="rId20"/>
    <p:sldId id="335" r:id="rId21"/>
    <p:sldId id="343" r:id="rId22"/>
    <p:sldId id="344" r:id="rId23"/>
    <p:sldId id="325" r:id="rId24"/>
    <p:sldId id="345" r:id="rId25"/>
    <p:sldId id="346" r:id="rId26"/>
    <p:sldId id="342" r:id="rId27"/>
    <p:sldId id="475" r:id="rId28"/>
    <p:sldId id="476" r:id="rId29"/>
    <p:sldId id="477" r:id="rId30"/>
    <p:sldId id="478"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4E39857-C161-4AFE-9456-5F4BCAF0A083}">
          <p14:sldIdLst>
            <p14:sldId id="365"/>
            <p14:sldId id="269"/>
            <p14:sldId id="270"/>
            <p14:sldId id="271"/>
            <p14:sldId id="336"/>
            <p14:sldId id="337"/>
            <p14:sldId id="332"/>
            <p14:sldId id="338"/>
            <p14:sldId id="339"/>
            <p14:sldId id="353"/>
            <p14:sldId id="272"/>
            <p14:sldId id="347"/>
            <p14:sldId id="333"/>
            <p14:sldId id="326"/>
            <p14:sldId id="349"/>
            <p14:sldId id="350"/>
            <p14:sldId id="330"/>
            <p14:sldId id="340"/>
            <p14:sldId id="341"/>
            <p14:sldId id="335"/>
            <p14:sldId id="343"/>
            <p14:sldId id="344"/>
            <p14:sldId id="325"/>
            <p14:sldId id="345"/>
            <p14:sldId id="346"/>
            <p14:sldId id="342"/>
            <p14:sldId id="475"/>
            <p14:sldId id="476"/>
            <p14:sldId id="477"/>
            <p14:sldId id="4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3B57"/>
    <a:srgbClr val="336699"/>
    <a:srgbClr val="FFFFFF"/>
    <a:srgbClr val="0096D6"/>
    <a:srgbClr val="00406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960" autoAdjust="0"/>
    <p:restoredTop sz="76653" autoAdjust="0"/>
  </p:normalViewPr>
  <p:slideViewPr>
    <p:cSldViewPr>
      <p:cViewPr varScale="1">
        <p:scale>
          <a:sx n="51" d="100"/>
          <a:sy n="51" d="100"/>
        </p:scale>
        <p:origin x="1016" y="40"/>
      </p:cViewPr>
      <p:guideLst>
        <p:guide orient="horz" pos="2160"/>
        <p:guide pos="2880"/>
      </p:guideLst>
    </p:cSldViewPr>
  </p:slideViewPr>
  <p:outlineViewPr>
    <p:cViewPr>
      <p:scale>
        <a:sx n="33" d="100"/>
        <a:sy n="33" d="100"/>
      </p:scale>
      <p:origin x="0" y="186"/>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3420" y="50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99DFEF-2D85-4755-A6C3-B4035D0D1F62}"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en-US"/>
        </a:p>
      </dgm:t>
    </dgm:pt>
    <dgm:pt modelId="{DF3E1156-9DDE-4361-8154-25D6E5A0EEA1}">
      <dgm:prSet/>
      <dgm:spPr>
        <a:solidFill>
          <a:srgbClr val="033B57"/>
        </a:solidFill>
      </dgm:spPr>
      <dgm:t>
        <a:bodyPr/>
        <a:lstStyle/>
        <a:p>
          <a:pPr rtl="0"/>
          <a:r>
            <a:rPr lang="en-US"/>
            <a:t>Encourage the patient and build a partnership</a:t>
          </a:r>
        </a:p>
      </dgm:t>
    </dgm:pt>
    <dgm:pt modelId="{21388392-E510-4959-BF6D-128C5C472420}" type="parTrans" cxnId="{9C2E29D6-B771-4EC8-95F7-73C37FB6E1B5}">
      <dgm:prSet/>
      <dgm:spPr/>
      <dgm:t>
        <a:bodyPr/>
        <a:lstStyle/>
        <a:p>
          <a:endParaRPr lang="en-US"/>
        </a:p>
      </dgm:t>
    </dgm:pt>
    <dgm:pt modelId="{87C2B66A-20B2-4708-8784-A81EFEAB49F8}" type="sibTrans" cxnId="{9C2E29D6-B771-4EC8-95F7-73C37FB6E1B5}">
      <dgm:prSet/>
      <dgm:spPr/>
      <dgm:t>
        <a:bodyPr/>
        <a:lstStyle/>
        <a:p>
          <a:endParaRPr lang="en-US"/>
        </a:p>
      </dgm:t>
    </dgm:pt>
    <dgm:pt modelId="{A5CF0A8C-DE70-4B6D-91F8-0510E000734E}">
      <dgm:prSet/>
      <dgm:spPr>
        <a:solidFill>
          <a:srgbClr val="033B57"/>
        </a:solidFill>
      </dgm:spPr>
      <dgm:t>
        <a:bodyPr/>
        <a:lstStyle/>
        <a:p>
          <a:pPr rtl="0"/>
          <a:r>
            <a:rPr lang="en-US"/>
            <a:t>Set the agenda together</a:t>
          </a:r>
        </a:p>
      </dgm:t>
    </dgm:pt>
    <dgm:pt modelId="{2EEFF78D-3805-4F97-89F0-6E2ACCEB9005}" type="parTrans" cxnId="{B00C09E0-71E3-4DD0-8C5C-AD017E1F77AA}">
      <dgm:prSet/>
      <dgm:spPr/>
      <dgm:t>
        <a:bodyPr/>
        <a:lstStyle/>
        <a:p>
          <a:endParaRPr lang="en-US"/>
        </a:p>
      </dgm:t>
    </dgm:pt>
    <dgm:pt modelId="{D9225BBA-0F2A-4A1F-B747-3B3CF85B319D}" type="sibTrans" cxnId="{B00C09E0-71E3-4DD0-8C5C-AD017E1F77AA}">
      <dgm:prSet/>
      <dgm:spPr/>
      <dgm:t>
        <a:bodyPr/>
        <a:lstStyle/>
        <a:p>
          <a:endParaRPr lang="en-US"/>
        </a:p>
      </dgm:t>
    </dgm:pt>
    <dgm:pt modelId="{1E50B28D-3620-48F5-A0A1-FAFF395E49BC}">
      <dgm:prSet/>
      <dgm:spPr>
        <a:solidFill>
          <a:srgbClr val="033B57"/>
        </a:solidFill>
      </dgm:spPr>
      <dgm:t>
        <a:bodyPr/>
        <a:lstStyle/>
        <a:p>
          <a:pPr rtl="0"/>
          <a:r>
            <a:rPr lang="en-US"/>
            <a:t>Practice active listening</a:t>
          </a:r>
        </a:p>
      </dgm:t>
    </dgm:pt>
    <dgm:pt modelId="{FE5EE82F-7F92-455F-8F1B-1D81BDA33126}" type="parTrans" cxnId="{2FCF02A5-45D2-47CB-B4EB-4103AF587019}">
      <dgm:prSet/>
      <dgm:spPr/>
      <dgm:t>
        <a:bodyPr/>
        <a:lstStyle/>
        <a:p>
          <a:endParaRPr lang="en-US"/>
        </a:p>
      </dgm:t>
    </dgm:pt>
    <dgm:pt modelId="{E7EA7E08-551C-4A6B-A271-6BD0B311151C}" type="sibTrans" cxnId="{2FCF02A5-45D2-47CB-B4EB-4103AF587019}">
      <dgm:prSet/>
      <dgm:spPr/>
      <dgm:t>
        <a:bodyPr/>
        <a:lstStyle/>
        <a:p>
          <a:endParaRPr lang="en-US"/>
        </a:p>
      </dgm:t>
    </dgm:pt>
    <dgm:pt modelId="{AA6B04BB-2375-4E60-B06C-7AA8C0105CA8}">
      <dgm:prSet/>
      <dgm:spPr>
        <a:solidFill>
          <a:srgbClr val="033B57"/>
        </a:solidFill>
      </dgm:spPr>
      <dgm:t>
        <a:bodyPr/>
        <a:lstStyle/>
        <a:p>
          <a:pPr rtl="0"/>
          <a:r>
            <a:rPr lang="en-US"/>
            <a:t>Ensure the patient understands information</a:t>
          </a:r>
        </a:p>
      </dgm:t>
    </dgm:pt>
    <dgm:pt modelId="{ACDB5197-495A-4EC0-AD10-373CDB80B736}" type="parTrans" cxnId="{F81F497C-6781-4B8A-8B3A-7E585493A968}">
      <dgm:prSet/>
      <dgm:spPr/>
      <dgm:t>
        <a:bodyPr/>
        <a:lstStyle/>
        <a:p>
          <a:endParaRPr lang="en-US"/>
        </a:p>
      </dgm:t>
    </dgm:pt>
    <dgm:pt modelId="{6C68189C-18DC-41EF-92C7-7AF14FB0DB01}" type="sibTrans" cxnId="{F81F497C-6781-4B8A-8B3A-7E585493A968}">
      <dgm:prSet/>
      <dgm:spPr/>
      <dgm:t>
        <a:bodyPr/>
        <a:lstStyle/>
        <a:p>
          <a:endParaRPr lang="en-US"/>
        </a:p>
      </dgm:t>
    </dgm:pt>
    <dgm:pt modelId="{0481751C-5B64-47A1-A632-F925C59F94D5}">
      <dgm:prSet/>
      <dgm:spPr>
        <a:solidFill>
          <a:srgbClr val="033B57"/>
        </a:solidFill>
      </dgm:spPr>
      <dgm:t>
        <a:bodyPr/>
        <a:lstStyle/>
        <a:p>
          <a:pPr rtl="0"/>
          <a:r>
            <a:rPr lang="en-US"/>
            <a:t>Display warmth and empathy verbally and non-verbally</a:t>
          </a:r>
        </a:p>
      </dgm:t>
    </dgm:pt>
    <dgm:pt modelId="{074DBB9D-76D1-4610-9DF1-E278CF48048D}" type="parTrans" cxnId="{225CAC7D-9B3F-4698-AA9F-A4540D21DA5D}">
      <dgm:prSet/>
      <dgm:spPr/>
      <dgm:t>
        <a:bodyPr/>
        <a:lstStyle/>
        <a:p>
          <a:endParaRPr lang="en-US"/>
        </a:p>
      </dgm:t>
    </dgm:pt>
    <dgm:pt modelId="{3E456145-96B1-493F-A47B-07B8C0470175}" type="sibTrans" cxnId="{225CAC7D-9B3F-4698-AA9F-A4540D21DA5D}">
      <dgm:prSet/>
      <dgm:spPr/>
      <dgm:t>
        <a:bodyPr/>
        <a:lstStyle/>
        <a:p>
          <a:endParaRPr lang="en-US"/>
        </a:p>
      </dgm:t>
    </dgm:pt>
    <dgm:pt modelId="{8E0CCEA4-F339-44A9-BB15-760D168B4391}" type="pres">
      <dgm:prSet presAssocID="{8E99DFEF-2D85-4755-A6C3-B4035D0D1F62}" presName="linear" presStyleCnt="0">
        <dgm:presLayoutVars>
          <dgm:dir/>
          <dgm:animLvl val="lvl"/>
          <dgm:resizeHandles val="exact"/>
        </dgm:presLayoutVars>
      </dgm:prSet>
      <dgm:spPr/>
    </dgm:pt>
    <dgm:pt modelId="{4BC37093-5385-425A-8E73-05D372B8FFA2}" type="pres">
      <dgm:prSet presAssocID="{DF3E1156-9DDE-4361-8154-25D6E5A0EEA1}" presName="parentLin" presStyleCnt="0"/>
      <dgm:spPr/>
    </dgm:pt>
    <dgm:pt modelId="{C322B7B3-7612-4F62-803C-6DF3CCED40AB}" type="pres">
      <dgm:prSet presAssocID="{DF3E1156-9DDE-4361-8154-25D6E5A0EEA1}" presName="parentLeftMargin" presStyleLbl="node1" presStyleIdx="0" presStyleCnt="5"/>
      <dgm:spPr/>
    </dgm:pt>
    <dgm:pt modelId="{22BFBFBD-5CB3-4A54-959B-E5C53D68B816}" type="pres">
      <dgm:prSet presAssocID="{DF3E1156-9DDE-4361-8154-25D6E5A0EEA1}" presName="parentText" presStyleLbl="node1" presStyleIdx="0" presStyleCnt="5">
        <dgm:presLayoutVars>
          <dgm:chMax val="0"/>
          <dgm:bulletEnabled val="1"/>
        </dgm:presLayoutVars>
      </dgm:prSet>
      <dgm:spPr/>
    </dgm:pt>
    <dgm:pt modelId="{A2628CD7-95C5-4293-AA37-058C125DBDEA}" type="pres">
      <dgm:prSet presAssocID="{DF3E1156-9DDE-4361-8154-25D6E5A0EEA1}" presName="negativeSpace" presStyleCnt="0"/>
      <dgm:spPr/>
    </dgm:pt>
    <dgm:pt modelId="{26F95B66-F04A-4BB7-990E-2E17D3F5D5C8}" type="pres">
      <dgm:prSet presAssocID="{DF3E1156-9DDE-4361-8154-25D6E5A0EEA1}" presName="childText" presStyleLbl="conFgAcc1" presStyleIdx="0" presStyleCnt="5">
        <dgm:presLayoutVars>
          <dgm:bulletEnabled val="1"/>
        </dgm:presLayoutVars>
      </dgm:prSet>
      <dgm:spPr/>
    </dgm:pt>
    <dgm:pt modelId="{CC1ACB11-7EDB-47DD-8E50-F4D68F1084A5}" type="pres">
      <dgm:prSet presAssocID="{87C2B66A-20B2-4708-8784-A81EFEAB49F8}" presName="spaceBetweenRectangles" presStyleCnt="0"/>
      <dgm:spPr/>
    </dgm:pt>
    <dgm:pt modelId="{CC1AC636-9FF3-4602-BCD1-3A81AF23FB71}" type="pres">
      <dgm:prSet presAssocID="{A5CF0A8C-DE70-4B6D-91F8-0510E000734E}" presName="parentLin" presStyleCnt="0"/>
      <dgm:spPr/>
    </dgm:pt>
    <dgm:pt modelId="{078FECA9-8EF7-482E-9245-92C325336300}" type="pres">
      <dgm:prSet presAssocID="{A5CF0A8C-DE70-4B6D-91F8-0510E000734E}" presName="parentLeftMargin" presStyleLbl="node1" presStyleIdx="0" presStyleCnt="5"/>
      <dgm:spPr/>
    </dgm:pt>
    <dgm:pt modelId="{606AA222-95EA-4F0C-BDF7-B8ED0990C7B5}" type="pres">
      <dgm:prSet presAssocID="{A5CF0A8C-DE70-4B6D-91F8-0510E000734E}" presName="parentText" presStyleLbl="node1" presStyleIdx="1" presStyleCnt="5">
        <dgm:presLayoutVars>
          <dgm:chMax val="0"/>
          <dgm:bulletEnabled val="1"/>
        </dgm:presLayoutVars>
      </dgm:prSet>
      <dgm:spPr/>
    </dgm:pt>
    <dgm:pt modelId="{14757A54-9519-423C-BD84-F22AF3DE975B}" type="pres">
      <dgm:prSet presAssocID="{A5CF0A8C-DE70-4B6D-91F8-0510E000734E}" presName="negativeSpace" presStyleCnt="0"/>
      <dgm:spPr/>
    </dgm:pt>
    <dgm:pt modelId="{3688AC35-6256-46E2-BE3F-2C63DCE5E271}" type="pres">
      <dgm:prSet presAssocID="{A5CF0A8C-DE70-4B6D-91F8-0510E000734E}" presName="childText" presStyleLbl="conFgAcc1" presStyleIdx="1" presStyleCnt="5">
        <dgm:presLayoutVars>
          <dgm:bulletEnabled val="1"/>
        </dgm:presLayoutVars>
      </dgm:prSet>
      <dgm:spPr/>
    </dgm:pt>
    <dgm:pt modelId="{690BEADB-5056-4D7D-9977-56BD06B96A54}" type="pres">
      <dgm:prSet presAssocID="{D9225BBA-0F2A-4A1F-B747-3B3CF85B319D}" presName="spaceBetweenRectangles" presStyleCnt="0"/>
      <dgm:spPr/>
    </dgm:pt>
    <dgm:pt modelId="{9250B0BD-6173-4C90-A850-A9F5CE68DFE2}" type="pres">
      <dgm:prSet presAssocID="{1E50B28D-3620-48F5-A0A1-FAFF395E49BC}" presName="parentLin" presStyleCnt="0"/>
      <dgm:spPr/>
    </dgm:pt>
    <dgm:pt modelId="{78ED5087-3E1E-49A6-8431-32BCFC0B9CFA}" type="pres">
      <dgm:prSet presAssocID="{1E50B28D-3620-48F5-A0A1-FAFF395E49BC}" presName="parentLeftMargin" presStyleLbl="node1" presStyleIdx="1" presStyleCnt="5"/>
      <dgm:spPr/>
    </dgm:pt>
    <dgm:pt modelId="{BA2E4295-F300-4927-8188-0824E07F164B}" type="pres">
      <dgm:prSet presAssocID="{1E50B28D-3620-48F5-A0A1-FAFF395E49BC}" presName="parentText" presStyleLbl="node1" presStyleIdx="2" presStyleCnt="5">
        <dgm:presLayoutVars>
          <dgm:chMax val="0"/>
          <dgm:bulletEnabled val="1"/>
        </dgm:presLayoutVars>
      </dgm:prSet>
      <dgm:spPr/>
    </dgm:pt>
    <dgm:pt modelId="{3ABCCE11-EDFE-45FD-85E2-E7403AF11D77}" type="pres">
      <dgm:prSet presAssocID="{1E50B28D-3620-48F5-A0A1-FAFF395E49BC}" presName="negativeSpace" presStyleCnt="0"/>
      <dgm:spPr/>
    </dgm:pt>
    <dgm:pt modelId="{B7051F44-DD18-48FF-8839-1D14E877FBF4}" type="pres">
      <dgm:prSet presAssocID="{1E50B28D-3620-48F5-A0A1-FAFF395E49BC}" presName="childText" presStyleLbl="conFgAcc1" presStyleIdx="2" presStyleCnt="5">
        <dgm:presLayoutVars>
          <dgm:bulletEnabled val="1"/>
        </dgm:presLayoutVars>
      </dgm:prSet>
      <dgm:spPr/>
    </dgm:pt>
    <dgm:pt modelId="{B5AEA182-B5F3-43A3-9FF7-179163F0E889}" type="pres">
      <dgm:prSet presAssocID="{E7EA7E08-551C-4A6B-A271-6BD0B311151C}" presName="spaceBetweenRectangles" presStyleCnt="0"/>
      <dgm:spPr/>
    </dgm:pt>
    <dgm:pt modelId="{30B55CEE-3D2B-46C3-92E7-C48BC2B8811B}" type="pres">
      <dgm:prSet presAssocID="{AA6B04BB-2375-4E60-B06C-7AA8C0105CA8}" presName="parentLin" presStyleCnt="0"/>
      <dgm:spPr/>
    </dgm:pt>
    <dgm:pt modelId="{D573FA68-F544-46F1-9D43-E29A07F37DC8}" type="pres">
      <dgm:prSet presAssocID="{AA6B04BB-2375-4E60-B06C-7AA8C0105CA8}" presName="parentLeftMargin" presStyleLbl="node1" presStyleIdx="2" presStyleCnt="5"/>
      <dgm:spPr/>
    </dgm:pt>
    <dgm:pt modelId="{37EEC4AF-F365-4299-BB3A-25CA39317AF9}" type="pres">
      <dgm:prSet presAssocID="{AA6B04BB-2375-4E60-B06C-7AA8C0105CA8}" presName="parentText" presStyleLbl="node1" presStyleIdx="3" presStyleCnt="5">
        <dgm:presLayoutVars>
          <dgm:chMax val="0"/>
          <dgm:bulletEnabled val="1"/>
        </dgm:presLayoutVars>
      </dgm:prSet>
      <dgm:spPr/>
    </dgm:pt>
    <dgm:pt modelId="{77938F11-0786-45A7-9C44-0C08750C8AD1}" type="pres">
      <dgm:prSet presAssocID="{AA6B04BB-2375-4E60-B06C-7AA8C0105CA8}" presName="negativeSpace" presStyleCnt="0"/>
      <dgm:spPr/>
    </dgm:pt>
    <dgm:pt modelId="{52E254F1-9021-4E9E-96B0-D21A2F6E3B94}" type="pres">
      <dgm:prSet presAssocID="{AA6B04BB-2375-4E60-B06C-7AA8C0105CA8}" presName="childText" presStyleLbl="conFgAcc1" presStyleIdx="3" presStyleCnt="5">
        <dgm:presLayoutVars>
          <dgm:bulletEnabled val="1"/>
        </dgm:presLayoutVars>
      </dgm:prSet>
      <dgm:spPr/>
    </dgm:pt>
    <dgm:pt modelId="{49E259C0-FB0E-41AC-BD05-0FDE9705722C}" type="pres">
      <dgm:prSet presAssocID="{6C68189C-18DC-41EF-92C7-7AF14FB0DB01}" presName="spaceBetweenRectangles" presStyleCnt="0"/>
      <dgm:spPr/>
    </dgm:pt>
    <dgm:pt modelId="{9D0B81F6-9C87-4289-8DE3-3B3BAACEB71C}" type="pres">
      <dgm:prSet presAssocID="{0481751C-5B64-47A1-A632-F925C59F94D5}" presName="parentLin" presStyleCnt="0"/>
      <dgm:spPr/>
    </dgm:pt>
    <dgm:pt modelId="{95478724-BBFE-4FAD-A00F-CF13B360DB6D}" type="pres">
      <dgm:prSet presAssocID="{0481751C-5B64-47A1-A632-F925C59F94D5}" presName="parentLeftMargin" presStyleLbl="node1" presStyleIdx="3" presStyleCnt="5"/>
      <dgm:spPr/>
    </dgm:pt>
    <dgm:pt modelId="{940092B5-7F6E-40D5-9C44-55191DE72EF0}" type="pres">
      <dgm:prSet presAssocID="{0481751C-5B64-47A1-A632-F925C59F94D5}" presName="parentText" presStyleLbl="node1" presStyleIdx="4" presStyleCnt="5">
        <dgm:presLayoutVars>
          <dgm:chMax val="0"/>
          <dgm:bulletEnabled val="1"/>
        </dgm:presLayoutVars>
      </dgm:prSet>
      <dgm:spPr/>
    </dgm:pt>
    <dgm:pt modelId="{28B9A0A9-C56E-4725-9F1D-27DAEBCD018B}" type="pres">
      <dgm:prSet presAssocID="{0481751C-5B64-47A1-A632-F925C59F94D5}" presName="negativeSpace" presStyleCnt="0"/>
      <dgm:spPr/>
    </dgm:pt>
    <dgm:pt modelId="{6A6AD619-6605-4F7E-B76A-75C005927A5D}" type="pres">
      <dgm:prSet presAssocID="{0481751C-5B64-47A1-A632-F925C59F94D5}" presName="childText" presStyleLbl="conFgAcc1" presStyleIdx="4" presStyleCnt="5">
        <dgm:presLayoutVars>
          <dgm:bulletEnabled val="1"/>
        </dgm:presLayoutVars>
      </dgm:prSet>
      <dgm:spPr/>
    </dgm:pt>
  </dgm:ptLst>
  <dgm:cxnLst>
    <dgm:cxn modelId="{B131D705-E70B-45C2-AA87-811E133F5D48}" type="presOf" srcId="{0481751C-5B64-47A1-A632-F925C59F94D5}" destId="{95478724-BBFE-4FAD-A00F-CF13B360DB6D}" srcOrd="0" destOrd="0" presId="urn:microsoft.com/office/officeart/2005/8/layout/list1"/>
    <dgm:cxn modelId="{53FB4E15-EF62-47B1-A23D-73866B81EF82}" type="presOf" srcId="{A5CF0A8C-DE70-4B6D-91F8-0510E000734E}" destId="{078FECA9-8EF7-482E-9245-92C325336300}" srcOrd="0" destOrd="0" presId="urn:microsoft.com/office/officeart/2005/8/layout/list1"/>
    <dgm:cxn modelId="{51E0A667-02A0-428C-AD00-E52279FCB73A}" type="presOf" srcId="{0481751C-5B64-47A1-A632-F925C59F94D5}" destId="{940092B5-7F6E-40D5-9C44-55191DE72EF0}" srcOrd="1" destOrd="0" presId="urn:microsoft.com/office/officeart/2005/8/layout/list1"/>
    <dgm:cxn modelId="{FBE52377-838A-40FF-9316-78F6EF1FFC65}" type="presOf" srcId="{1E50B28D-3620-48F5-A0A1-FAFF395E49BC}" destId="{78ED5087-3E1E-49A6-8431-32BCFC0B9CFA}" srcOrd="0" destOrd="0" presId="urn:microsoft.com/office/officeart/2005/8/layout/list1"/>
    <dgm:cxn modelId="{F81F497C-6781-4B8A-8B3A-7E585493A968}" srcId="{8E99DFEF-2D85-4755-A6C3-B4035D0D1F62}" destId="{AA6B04BB-2375-4E60-B06C-7AA8C0105CA8}" srcOrd="3" destOrd="0" parTransId="{ACDB5197-495A-4EC0-AD10-373CDB80B736}" sibTransId="{6C68189C-18DC-41EF-92C7-7AF14FB0DB01}"/>
    <dgm:cxn modelId="{225CAC7D-9B3F-4698-AA9F-A4540D21DA5D}" srcId="{8E99DFEF-2D85-4755-A6C3-B4035D0D1F62}" destId="{0481751C-5B64-47A1-A632-F925C59F94D5}" srcOrd="4" destOrd="0" parTransId="{074DBB9D-76D1-4610-9DF1-E278CF48048D}" sibTransId="{3E456145-96B1-493F-A47B-07B8C0470175}"/>
    <dgm:cxn modelId="{78ADEB84-5EC4-4A37-90FD-BBC31527AB48}" type="presOf" srcId="{1E50B28D-3620-48F5-A0A1-FAFF395E49BC}" destId="{BA2E4295-F300-4927-8188-0824E07F164B}" srcOrd="1" destOrd="0" presId="urn:microsoft.com/office/officeart/2005/8/layout/list1"/>
    <dgm:cxn modelId="{3A92C19C-8D80-440A-8CA8-A04DDD4B6532}" type="presOf" srcId="{AA6B04BB-2375-4E60-B06C-7AA8C0105CA8}" destId="{D573FA68-F544-46F1-9D43-E29A07F37DC8}" srcOrd="0" destOrd="0" presId="urn:microsoft.com/office/officeart/2005/8/layout/list1"/>
    <dgm:cxn modelId="{012AFC9E-407E-4CB3-8427-5DED957A153E}" type="presOf" srcId="{8E99DFEF-2D85-4755-A6C3-B4035D0D1F62}" destId="{8E0CCEA4-F339-44A9-BB15-760D168B4391}" srcOrd="0" destOrd="0" presId="urn:microsoft.com/office/officeart/2005/8/layout/list1"/>
    <dgm:cxn modelId="{2FCF02A5-45D2-47CB-B4EB-4103AF587019}" srcId="{8E99DFEF-2D85-4755-A6C3-B4035D0D1F62}" destId="{1E50B28D-3620-48F5-A0A1-FAFF395E49BC}" srcOrd="2" destOrd="0" parTransId="{FE5EE82F-7F92-455F-8F1B-1D81BDA33126}" sibTransId="{E7EA7E08-551C-4A6B-A271-6BD0B311151C}"/>
    <dgm:cxn modelId="{7FF3BCC5-E5D7-4D33-9FED-9B051218FAD4}" type="presOf" srcId="{DF3E1156-9DDE-4361-8154-25D6E5A0EEA1}" destId="{22BFBFBD-5CB3-4A54-959B-E5C53D68B816}" srcOrd="1" destOrd="0" presId="urn:microsoft.com/office/officeart/2005/8/layout/list1"/>
    <dgm:cxn modelId="{9C2E29D6-B771-4EC8-95F7-73C37FB6E1B5}" srcId="{8E99DFEF-2D85-4755-A6C3-B4035D0D1F62}" destId="{DF3E1156-9DDE-4361-8154-25D6E5A0EEA1}" srcOrd="0" destOrd="0" parTransId="{21388392-E510-4959-BF6D-128C5C472420}" sibTransId="{87C2B66A-20B2-4708-8784-A81EFEAB49F8}"/>
    <dgm:cxn modelId="{72BBBED8-76A3-439D-9E3F-F0BB7E4F0470}" type="presOf" srcId="{DF3E1156-9DDE-4361-8154-25D6E5A0EEA1}" destId="{C322B7B3-7612-4F62-803C-6DF3CCED40AB}" srcOrd="0" destOrd="0" presId="urn:microsoft.com/office/officeart/2005/8/layout/list1"/>
    <dgm:cxn modelId="{335FEFD8-00DF-424D-B271-5B250C3CC9D9}" type="presOf" srcId="{AA6B04BB-2375-4E60-B06C-7AA8C0105CA8}" destId="{37EEC4AF-F365-4299-BB3A-25CA39317AF9}" srcOrd="1" destOrd="0" presId="urn:microsoft.com/office/officeart/2005/8/layout/list1"/>
    <dgm:cxn modelId="{B00C09E0-71E3-4DD0-8C5C-AD017E1F77AA}" srcId="{8E99DFEF-2D85-4755-A6C3-B4035D0D1F62}" destId="{A5CF0A8C-DE70-4B6D-91F8-0510E000734E}" srcOrd="1" destOrd="0" parTransId="{2EEFF78D-3805-4F97-89F0-6E2ACCEB9005}" sibTransId="{D9225BBA-0F2A-4A1F-B747-3B3CF85B319D}"/>
    <dgm:cxn modelId="{5B9464F7-3E83-4A67-8AE6-EF2D9D415367}" type="presOf" srcId="{A5CF0A8C-DE70-4B6D-91F8-0510E000734E}" destId="{606AA222-95EA-4F0C-BDF7-B8ED0990C7B5}" srcOrd="1" destOrd="0" presId="urn:microsoft.com/office/officeart/2005/8/layout/list1"/>
    <dgm:cxn modelId="{F692210E-B40D-4035-B1AD-EB866911EE37}" type="presParOf" srcId="{8E0CCEA4-F339-44A9-BB15-760D168B4391}" destId="{4BC37093-5385-425A-8E73-05D372B8FFA2}" srcOrd="0" destOrd="0" presId="urn:microsoft.com/office/officeart/2005/8/layout/list1"/>
    <dgm:cxn modelId="{37045557-7FAB-45D6-BCD1-6521ED67EC91}" type="presParOf" srcId="{4BC37093-5385-425A-8E73-05D372B8FFA2}" destId="{C322B7B3-7612-4F62-803C-6DF3CCED40AB}" srcOrd="0" destOrd="0" presId="urn:microsoft.com/office/officeart/2005/8/layout/list1"/>
    <dgm:cxn modelId="{EE22BEDC-1AB9-45B5-83F8-501DFC46F890}" type="presParOf" srcId="{4BC37093-5385-425A-8E73-05D372B8FFA2}" destId="{22BFBFBD-5CB3-4A54-959B-E5C53D68B816}" srcOrd="1" destOrd="0" presId="urn:microsoft.com/office/officeart/2005/8/layout/list1"/>
    <dgm:cxn modelId="{622D9F49-9278-437D-9023-21B462EE978F}" type="presParOf" srcId="{8E0CCEA4-F339-44A9-BB15-760D168B4391}" destId="{A2628CD7-95C5-4293-AA37-058C125DBDEA}" srcOrd="1" destOrd="0" presId="urn:microsoft.com/office/officeart/2005/8/layout/list1"/>
    <dgm:cxn modelId="{D1264DDE-4D84-4EC5-9457-A2EE40CF9C77}" type="presParOf" srcId="{8E0CCEA4-F339-44A9-BB15-760D168B4391}" destId="{26F95B66-F04A-4BB7-990E-2E17D3F5D5C8}" srcOrd="2" destOrd="0" presId="urn:microsoft.com/office/officeart/2005/8/layout/list1"/>
    <dgm:cxn modelId="{B747925C-6999-4C68-8364-0F1233857EA4}" type="presParOf" srcId="{8E0CCEA4-F339-44A9-BB15-760D168B4391}" destId="{CC1ACB11-7EDB-47DD-8E50-F4D68F1084A5}" srcOrd="3" destOrd="0" presId="urn:microsoft.com/office/officeart/2005/8/layout/list1"/>
    <dgm:cxn modelId="{56ECBD12-9FEE-4CD5-B31C-725A3B34E29B}" type="presParOf" srcId="{8E0CCEA4-F339-44A9-BB15-760D168B4391}" destId="{CC1AC636-9FF3-4602-BCD1-3A81AF23FB71}" srcOrd="4" destOrd="0" presId="urn:microsoft.com/office/officeart/2005/8/layout/list1"/>
    <dgm:cxn modelId="{B32644D1-21F7-46BB-8513-285C2A504FE9}" type="presParOf" srcId="{CC1AC636-9FF3-4602-BCD1-3A81AF23FB71}" destId="{078FECA9-8EF7-482E-9245-92C325336300}" srcOrd="0" destOrd="0" presId="urn:microsoft.com/office/officeart/2005/8/layout/list1"/>
    <dgm:cxn modelId="{2BD43210-500D-49A8-917B-813DD674F1FA}" type="presParOf" srcId="{CC1AC636-9FF3-4602-BCD1-3A81AF23FB71}" destId="{606AA222-95EA-4F0C-BDF7-B8ED0990C7B5}" srcOrd="1" destOrd="0" presId="urn:microsoft.com/office/officeart/2005/8/layout/list1"/>
    <dgm:cxn modelId="{B0AA157D-6A3D-435E-BE00-587568EBAC5F}" type="presParOf" srcId="{8E0CCEA4-F339-44A9-BB15-760D168B4391}" destId="{14757A54-9519-423C-BD84-F22AF3DE975B}" srcOrd="5" destOrd="0" presId="urn:microsoft.com/office/officeart/2005/8/layout/list1"/>
    <dgm:cxn modelId="{ABA11A5A-3D29-4D03-9070-B2AD620E41E2}" type="presParOf" srcId="{8E0CCEA4-F339-44A9-BB15-760D168B4391}" destId="{3688AC35-6256-46E2-BE3F-2C63DCE5E271}" srcOrd="6" destOrd="0" presId="urn:microsoft.com/office/officeart/2005/8/layout/list1"/>
    <dgm:cxn modelId="{CE2A302F-B3DC-4554-925E-D805E421F77E}" type="presParOf" srcId="{8E0CCEA4-F339-44A9-BB15-760D168B4391}" destId="{690BEADB-5056-4D7D-9977-56BD06B96A54}" srcOrd="7" destOrd="0" presId="urn:microsoft.com/office/officeart/2005/8/layout/list1"/>
    <dgm:cxn modelId="{0D54C560-11DD-4972-82C7-C02938123ED0}" type="presParOf" srcId="{8E0CCEA4-F339-44A9-BB15-760D168B4391}" destId="{9250B0BD-6173-4C90-A850-A9F5CE68DFE2}" srcOrd="8" destOrd="0" presId="urn:microsoft.com/office/officeart/2005/8/layout/list1"/>
    <dgm:cxn modelId="{B4406B04-7929-40C3-BF77-EDF77CA993F9}" type="presParOf" srcId="{9250B0BD-6173-4C90-A850-A9F5CE68DFE2}" destId="{78ED5087-3E1E-49A6-8431-32BCFC0B9CFA}" srcOrd="0" destOrd="0" presId="urn:microsoft.com/office/officeart/2005/8/layout/list1"/>
    <dgm:cxn modelId="{B192CC86-7D45-489E-8D3B-D096C7AF80E3}" type="presParOf" srcId="{9250B0BD-6173-4C90-A850-A9F5CE68DFE2}" destId="{BA2E4295-F300-4927-8188-0824E07F164B}" srcOrd="1" destOrd="0" presId="urn:microsoft.com/office/officeart/2005/8/layout/list1"/>
    <dgm:cxn modelId="{8EAC7DE1-CD80-422E-B458-3139B72B6911}" type="presParOf" srcId="{8E0CCEA4-F339-44A9-BB15-760D168B4391}" destId="{3ABCCE11-EDFE-45FD-85E2-E7403AF11D77}" srcOrd="9" destOrd="0" presId="urn:microsoft.com/office/officeart/2005/8/layout/list1"/>
    <dgm:cxn modelId="{D14B9825-319C-41DB-AE42-E973BE6F7ADA}" type="presParOf" srcId="{8E0CCEA4-F339-44A9-BB15-760D168B4391}" destId="{B7051F44-DD18-48FF-8839-1D14E877FBF4}" srcOrd="10" destOrd="0" presId="urn:microsoft.com/office/officeart/2005/8/layout/list1"/>
    <dgm:cxn modelId="{7272F22D-CBA1-4BD6-82E0-2B431BA7D835}" type="presParOf" srcId="{8E0CCEA4-F339-44A9-BB15-760D168B4391}" destId="{B5AEA182-B5F3-43A3-9FF7-179163F0E889}" srcOrd="11" destOrd="0" presId="urn:microsoft.com/office/officeart/2005/8/layout/list1"/>
    <dgm:cxn modelId="{A6A59891-DC6E-4EE6-AF1F-968191715268}" type="presParOf" srcId="{8E0CCEA4-F339-44A9-BB15-760D168B4391}" destId="{30B55CEE-3D2B-46C3-92E7-C48BC2B8811B}" srcOrd="12" destOrd="0" presId="urn:microsoft.com/office/officeart/2005/8/layout/list1"/>
    <dgm:cxn modelId="{7699777A-7830-4F51-BE12-74955278AEBE}" type="presParOf" srcId="{30B55CEE-3D2B-46C3-92E7-C48BC2B8811B}" destId="{D573FA68-F544-46F1-9D43-E29A07F37DC8}" srcOrd="0" destOrd="0" presId="urn:microsoft.com/office/officeart/2005/8/layout/list1"/>
    <dgm:cxn modelId="{F802D7E8-65D3-4BD5-BC11-49EBB0C45B32}" type="presParOf" srcId="{30B55CEE-3D2B-46C3-92E7-C48BC2B8811B}" destId="{37EEC4AF-F365-4299-BB3A-25CA39317AF9}" srcOrd="1" destOrd="0" presId="urn:microsoft.com/office/officeart/2005/8/layout/list1"/>
    <dgm:cxn modelId="{4F52E6ED-BE43-483B-B6AF-B351D589ABD9}" type="presParOf" srcId="{8E0CCEA4-F339-44A9-BB15-760D168B4391}" destId="{77938F11-0786-45A7-9C44-0C08750C8AD1}" srcOrd="13" destOrd="0" presId="urn:microsoft.com/office/officeart/2005/8/layout/list1"/>
    <dgm:cxn modelId="{8C739AD0-177B-48B7-9065-D6BE918EC016}" type="presParOf" srcId="{8E0CCEA4-F339-44A9-BB15-760D168B4391}" destId="{52E254F1-9021-4E9E-96B0-D21A2F6E3B94}" srcOrd="14" destOrd="0" presId="urn:microsoft.com/office/officeart/2005/8/layout/list1"/>
    <dgm:cxn modelId="{66920543-B39A-46B0-8734-8709D9175777}" type="presParOf" srcId="{8E0CCEA4-F339-44A9-BB15-760D168B4391}" destId="{49E259C0-FB0E-41AC-BD05-0FDE9705722C}" srcOrd="15" destOrd="0" presId="urn:microsoft.com/office/officeart/2005/8/layout/list1"/>
    <dgm:cxn modelId="{109A745D-C2F7-498D-8EA4-11382E31A1F6}" type="presParOf" srcId="{8E0CCEA4-F339-44A9-BB15-760D168B4391}" destId="{9D0B81F6-9C87-4289-8DE3-3B3BAACEB71C}" srcOrd="16" destOrd="0" presId="urn:microsoft.com/office/officeart/2005/8/layout/list1"/>
    <dgm:cxn modelId="{BA3BF591-0F75-4EF4-B221-2DADC719A755}" type="presParOf" srcId="{9D0B81F6-9C87-4289-8DE3-3B3BAACEB71C}" destId="{95478724-BBFE-4FAD-A00F-CF13B360DB6D}" srcOrd="0" destOrd="0" presId="urn:microsoft.com/office/officeart/2005/8/layout/list1"/>
    <dgm:cxn modelId="{6C11CA50-A7A1-4C63-A5B6-CF0105D2719E}" type="presParOf" srcId="{9D0B81F6-9C87-4289-8DE3-3B3BAACEB71C}" destId="{940092B5-7F6E-40D5-9C44-55191DE72EF0}" srcOrd="1" destOrd="0" presId="urn:microsoft.com/office/officeart/2005/8/layout/list1"/>
    <dgm:cxn modelId="{BA79472D-FAF2-40BB-A669-466035678B86}" type="presParOf" srcId="{8E0CCEA4-F339-44A9-BB15-760D168B4391}" destId="{28B9A0A9-C56E-4725-9F1D-27DAEBCD018B}" srcOrd="17" destOrd="0" presId="urn:microsoft.com/office/officeart/2005/8/layout/list1"/>
    <dgm:cxn modelId="{605E573A-4102-4721-9FB8-606AC80AB229}" type="presParOf" srcId="{8E0CCEA4-F339-44A9-BB15-760D168B4391}" destId="{6A6AD619-6605-4F7E-B76A-75C005927A5D}" srcOrd="18" destOrd="0" presId="urn:microsoft.com/office/officeart/2005/8/layout/list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D852EEF-09C4-4894-BEB1-39BFA41AB112}" type="doc">
      <dgm:prSet loTypeId="urn:microsoft.com/office/officeart/2005/8/layout/matrix3" loCatId="matrix" qsTypeId="urn:microsoft.com/office/officeart/2005/8/quickstyle/simple5" qsCatId="simple" csTypeId="urn:microsoft.com/office/officeart/2005/8/colors/accent2_2" csCatId="accent2" phldr="1"/>
      <dgm:spPr/>
      <dgm:t>
        <a:bodyPr/>
        <a:lstStyle/>
        <a:p>
          <a:endParaRPr lang="en-US"/>
        </a:p>
      </dgm:t>
    </dgm:pt>
    <dgm:pt modelId="{0D0915D8-ABA7-4F87-AD07-9C6862699915}">
      <dgm:prSet/>
      <dgm:spPr>
        <a:solidFill>
          <a:srgbClr val="033B57"/>
        </a:solidFill>
      </dgm:spPr>
      <dgm:t>
        <a:bodyPr/>
        <a:lstStyle/>
        <a:p>
          <a:pPr rtl="0"/>
          <a:r>
            <a:rPr lang="en-US" dirty="0"/>
            <a:t>Health care team</a:t>
          </a:r>
        </a:p>
      </dgm:t>
    </dgm:pt>
    <dgm:pt modelId="{0062C8CE-359E-42A5-B769-B7DC7518B75E}" type="parTrans" cxnId="{85AFDAA0-96AE-4CAF-872D-9E81BEAE60C2}">
      <dgm:prSet/>
      <dgm:spPr/>
      <dgm:t>
        <a:bodyPr/>
        <a:lstStyle/>
        <a:p>
          <a:endParaRPr lang="en-US"/>
        </a:p>
      </dgm:t>
    </dgm:pt>
    <dgm:pt modelId="{78C7E29F-63DC-4E8F-9598-75FB96F415F5}" type="sibTrans" cxnId="{85AFDAA0-96AE-4CAF-872D-9E81BEAE60C2}">
      <dgm:prSet/>
      <dgm:spPr/>
      <dgm:t>
        <a:bodyPr/>
        <a:lstStyle/>
        <a:p>
          <a:endParaRPr lang="en-US"/>
        </a:p>
      </dgm:t>
    </dgm:pt>
    <dgm:pt modelId="{5D01366D-D54E-46C6-B78D-823CD35DBB3C}">
      <dgm:prSet/>
      <dgm:spPr>
        <a:solidFill>
          <a:srgbClr val="033B57"/>
        </a:solidFill>
      </dgm:spPr>
      <dgm:t>
        <a:bodyPr/>
        <a:lstStyle/>
        <a:p>
          <a:pPr rtl="0"/>
          <a:r>
            <a:rPr lang="en-US"/>
            <a:t>Hospital/ facility resources</a:t>
          </a:r>
        </a:p>
      </dgm:t>
    </dgm:pt>
    <dgm:pt modelId="{598DDCE4-5A23-4C4E-8B3D-CC62F87415C0}" type="parTrans" cxnId="{14143E22-673F-4236-AA7F-FF8FA19B74A1}">
      <dgm:prSet/>
      <dgm:spPr/>
      <dgm:t>
        <a:bodyPr/>
        <a:lstStyle/>
        <a:p>
          <a:endParaRPr lang="en-US"/>
        </a:p>
      </dgm:t>
    </dgm:pt>
    <dgm:pt modelId="{50A48FE5-25F4-4AF6-99FE-3B65844DB3EA}" type="sibTrans" cxnId="{14143E22-673F-4236-AA7F-FF8FA19B74A1}">
      <dgm:prSet/>
      <dgm:spPr/>
      <dgm:t>
        <a:bodyPr/>
        <a:lstStyle/>
        <a:p>
          <a:endParaRPr lang="en-US"/>
        </a:p>
      </dgm:t>
    </dgm:pt>
    <dgm:pt modelId="{D8515811-AC71-4262-A47E-182314CAEA5E}">
      <dgm:prSet/>
      <dgm:spPr>
        <a:solidFill>
          <a:srgbClr val="033B57"/>
        </a:solidFill>
      </dgm:spPr>
      <dgm:t>
        <a:bodyPr/>
        <a:lstStyle/>
        <a:p>
          <a:pPr rtl="0"/>
          <a:r>
            <a:rPr lang="en-US" dirty="0"/>
            <a:t>Community resources</a:t>
          </a:r>
        </a:p>
      </dgm:t>
    </dgm:pt>
    <dgm:pt modelId="{593AE557-9766-4DEB-B1D0-762E4DC919B9}" type="parTrans" cxnId="{228ABD7C-0A89-473F-9772-B419AEE0DE03}">
      <dgm:prSet/>
      <dgm:spPr/>
      <dgm:t>
        <a:bodyPr/>
        <a:lstStyle/>
        <a:p>
          <a:endParaRPr lang="en-US"/>
        </a:p>
      </dgm:t>
    </dgm:pt>
    <dgm:pt modelId="{1F458466-7C33-45A9-A0D6-326ED20E6EF8}" type="sibTrans" cxnId="{228ABD7C-0A89-473F-9772-B419AEE0DE03}">
      <dgm:prSet/>
      <dgm:spPr/>
      <dgm:t>
        <a:bodyPr/>
        <a:lstStyle/>
        <a:p>
          <a:endParaRPr lang="en-US"/>
        </a:p>
      </dgm:t>
    </dgm:pt>
    <dgm:pt modelId="{1128A738-FB3C-45FC-AE18-D4EC6C24F4C3}">
      <dgm:prSet/>
      <dgm:spPr>
        <a:solidFill>
          <a:srgbClr val="033B57"/>
        </a:solidFill>
      </dgm:spPr>
      <dgm:t>
        <a:bodyPr/>
        <a:lstStyle/>
        <a:p>
          <a:pPr rtl="0"/>
          <a:r>
            <a:rPr lang="en-US"/>
            <a:t>Websites</a:t>
          </a:r>
          <a:endParaRPr lang="en-US" dirty="0"/>
        </a:p>
      </dgm:t>
    </dgm:pt>
    <dgm:pt modelId="{20164C92-9832-4612-B773-DB79F32EBFB8}" type="parTrans" cxnId="{379CCD23-543C-4CCA-A6D5-D8FED651EE0C}">
      <dgm:prSet/>
      <dgm:spPr/>
      <dgm:t>
        <a:bodyPr/>
        <a:lstStyle/>
        <a:p>
          <a:endParaRPr lang="en-US"/>
        </a:p>
      </dgm:t>
    </dgm:pt>
    <dgm:pt modelId="{F8EB861A-7C0A-4D05-85CB-A32CD40AC520}" type="sibTrans" cxnId="{379CCD23-543C-4CCA-A6D5-D8FED651EE0C}">
      <dgm:prSet/>
      <dgm:spPr/>
      <dgm:t>
        <a:bodyPr/>
        <a:lstStyle/>
        <a:p>
          <a:endParaRPr lang="en-US"/>
        </a:p>
      </dgm:t>
    </dgm:pt>
    <dgm:pt modelId="{1D7F6DE0-5CB2-499D-97EA-623BEE8E30F7}" type="pres">
      <dgm:prSet presAssocID="{4D852EEF-09C4-4894-BEB1-39BFA41AB112}" presName="matrix" presStyleCnt="0">
        <dgm:presLayoutVars>
          <dgm:chMax val="1"/>
          <dgm:dir/>
          <dgm:resizeHandles val="exact"/>
        </dgm:presLayoutVars>
      </dgm:prSet>
      <dgm:spPr/>
    </dgm:pt>
    <dgm:pt modelId="{5A784374-8F47-434B-92D6-3F605A62525D}" type="pres">
      <dgm:prSet presAssocID="{4D852EEF-09C4-4894-BEB1-39BFA41AB112}" presName="diamond" presStyleLbl="bgShp" presStyleIdx="0" presStyleCnt="1"/>
      <dgm:spPr/>
    </dgm:pt>
    <dgm:pt modelId="{1849C2DC-BE65-4FB7-9688-383CDE20CA5C}" type="pres">
      <dgm:prSet presAssocID="{4D852EEF-09C4-4894-BEB1-39BFA41AB112}" presName="quad1" presStyleLbl="node1" presStyleIdx="0" presStyleCnt="4">
        <dgm:presLayoutVars>
          <dgm:chMax val="0"/>
          <dgm:chPref val="0"/>
          <dgm:bulletEnabled val="1"/>
        </dgm:presLayoutVars>
      </dgm:prSet>
      <dgm:spPr/>
    </dgm:pt>
    <dgm:pt modelId="{A8DABD87-E13F-44FB-BA12-0977ECB89F6D}" type="pres">
      <dgm:prSet presAssocID="{4D852EEF-09C4-4894-BEB1-39BFA41AB112}" presName="quad2" presStyleLbl="node1" presStyleIdx="1" presStyleCnt="4">
        <dgm:presLayoutVars>
          <dgm:chMax val="0"/>
          <dgm:chPref val="0"/>
          <dgm:bulletEnabled val="1"/>
        </dgm:presLayoutVars>
      </dgm:prSet>
      <dgm:spPr/>
    </dgm:pt>
    <dgm:pt modelId="{A0CF5686-6D20-4665-ACDB-21987F4E472A}" type="pres">
      <dgm:prSet presAssocID="{4D852EEF-09C4-4894-BEB1-39BFA41AB112}" presName="quad3" presStyleLbl="node1" presStyleIdx="2" presStyleCnt="4">
        <dgm:presLayoutVars>
          <dgm:chMax val="0"/>
          <dgm:chPref val="0"/>
          <dgm:bulletEnabled val="1"/>
        </dgm:presLayoutVars>
      </dgm:prSet>
      <dgm:spPr/>
    </dgm:pt>
    <dgm:pt modelId="{8E44841A-18E6-4118-BBD8-EAE69624B6E8}" type="pres">
      <dgm:prSet presAssocID="{4D852EEF-09C4-4894-BEB1-39BFA41AB112}" presName="quad4" presStyleLbl="node1" presStyleIdx="3" presStyleCnt="4">
        <dgm:presLayoutVars>
          <dgm:chMax val="0"/>
          <dgm:chPref val="0"/>
          <dgm:bulletEnabled val="1"/>
        </dgm:presLayoutVars>
      </dgm:prSet>
      <dgm:spPr/>
    </dgm:pt>
  </dgm:ptLst>
  <dgm:cxnLst>
    <dgm:cxn modelId="{3A3F5718-0738-41EA-9232-55DB0904B180}" type="presOf" srcId="{0D0915D8-ABA7-4F87-AD07-9C6862699915}" destId="{1849C2DC-BE65-4FB7-9688-383CDE20CA5C}" srcOrd="0" destOrd="0" presId="urn:microsoft.com/office/officeart/2005/8/layout/matrix3"/>
    <dgm:cxn modelId="{14143E22-673F-4236-AA7F-FF8FA19B74A1}" srcId="{4D852EEF-09C4-4894-BEB1-39BFA41AB112}" destId="{5D01366D-D54E-46C6-B78D-823CD35DBB3C}" srcOrd="1" destOrd="0" parTransId="{598DDCE4-5A23-4C4E-8B3D-CC62F87415C0}" sibTransId="{50A48FE5-25F4-4AF6-99FE-3B65844DB3EA}"/>
    <dgm:cxn modelId="{379CCD23-543C-4CCA-A6D5-D8FED651EE0C}" srcId="{4D852EEF-09C4-4894-BEB1-39BFA41AB112}" destId="{1128A738-FB3C-45FC-AE18-D4EC6C24F4C3}" srcOrd="3" destOrd="0" parTransId="{20164C92-9832-4612-B773-DB79F32EBFB8}" sibTransId="{F8EB861A-7C0A-4D05-85CB-A32CD40AC520}"/>
    <dgm:cxn modelId="{DD3B746D-E7D7-40B2-AAB5-764DF0CD79B7}" type="presOf" srcId="{5D01366D-D54E-46C6-B78D-823CD35DBB3C}" destId="{A8DABD87-E13F-44FB-BA12-0977ECB89F6D}" srcOrd="0" destOrd="0" presId="urn:microsoft.com/office/officeart/2005/8/layout/matrix3"/>
    <dgm:cxn modelId="{C1292554-AAE9-49AD-B1A9-0D4F94F4BE69}" type="presOf" srcId="{D8515811-AC71-4262-A47E-182314CAEA5E}" destId="{A0CF5686-6D20-4665-ACDB-21987F4E472A}" srcOrd="0" destOrd="0" presId="urn:microsoft.com/office/officeart/2005/8/layout/matrix3"/>
    <dgm:cxn modelId="{228ABD7C-0A89-473F-9772-B419AEE0DE03}" srcId="{4D852EEF-09C4-4894-BEB1-39BFA41AB112}" destId="{D8515811-AC71-4262-A47E-182314CAEA5E}" srcOrd="2" destOrd="0" parTransId="{593AE557-9766-4DEB-B1D0-762E4DC919B9}" sibTransId="{1F458466-7C33-45A9-A0D6-326ED20E6EF8}"/>
    <dgm:cxn modelId="{5E3B6699-8FB7-4E03-8AE8-846348316FDD}" type="presOf" srcId="{1128A738-FB3C-45FC-AE18-D4EC6C24F4C3}" destId="{8E44841A-18E6-4118-BBD8-EAE69624B6E8}" srcOrd="0" destOrd="0" presId="urn:microsoft.com/office/officeart/2005/8/layout/matrix3"/>
    <dgm:cxn modelId="{85AFDAA0-96AE-4CAF-872D-9E81BEAE60C2}" srcId="{4D852EEF-09C4-4894-BEB1-39BFA41AB112}" destId="{0D0915D8-ABA7-4F87-AD07-9C6862699915}" srcOrd="0" destOrd="0" parTransId="{0062C8CE-359E-42A5-B769-B7DC7518B75E}" sibTransId="{78C7E29F-63DC-4E8F-9598-75FB96F415F5}"/>
    <dgm:cxn modelId="{699271B6-BC21-4085-B1E6-A37AE5601D1F}" type="presOf" srcId="{4D852EEF-09C4-4894-BEB1-39BFA41AB112}" destId="{1D7F6DE0-5CB2-499D-97EA-623BEE8E30F7}" srcOrd="0" destOrd="0" presId="urn:microsoft.com/office/officeart/2005/8/layout/matrix3"/>
    <dgm:cxn modelId="{F183F58D-57BE-4ADE-9649-6B5A007641EC}" type="presParOf" srcId="{1D7F6DE0-5CB2-499D-97EA-623BEE8E30F7}" destId="{5A784374-8F47-434B-92D6-3F605A62525D}" srcOrd="0" destOrd="0" presId="urn:microsoft.com/office/officeart/2005/8/layout/matrix3"/>
    <dgm:cxn modelId="{897093DE-F750-479E-B7F6-49B3FEC35408}" type="presParOf" srcId="{1D7F6DE0-5CB2-499D-97EA-623BEE8E30F7}" destId="{1849C2DC-BE65-4FB7-9688-383CDE20CA5C}" srcOrd="1" destOrd="0" presId="urn:microsoft.com/office/officeart/2005/8/layout/matrix3"/>
    <dgm:cxn modelId="{9FA6F466-FC21-43E0-8B59-F34A7B47F99C}" type="presParOf" srcId="{1D7F6DE0-5CB2-499D-97EA-623BEE8E30F7}" destId="{A8DABD87-E13F-44FB-BA12-0977ECB89F6D}" srcOrd="2" destOrd="0" presId="urn:microsoft.com/office/officeart/2005/8/layout/matrix3"/>
    <dgm:cxn modelId="{557A86CA-6C43-4350-8EB5-8960D9BA744C}" type="presParOf" srcId="{1D7F6DE0-5CB2-499D-97EA-623BEE8E30F7}" destId="{A0CF5686-6D20-4665-ACDB-21987F4E472A}" srcOrd="3" destOrd="0" presId="urn:microsoft.com/office/officeart/2005/8/layout/matrix3"/>
    <dgm:cxn modelId="{6E011730-8CFE-48E3-AFAA-18DCC4054DCB}" type="presParOf" srcId="{1D7F6DE0-5CB2-499D-97EA-623BEE8E30F7}" destId="{8E44841A-18E6-4118-BBD8-EAE69624B6E8}"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F907E9-99DC-4731-9A73-42591A0EAE7F}" type="doc">
      <dgm:prSet loTypeId="urn:microsoft.com/office/officeart/2005/8/layout/radial4" loCatId="relationship" qsTypeId="urn:microsoft.com/office/officeart/2005/8/quickstyle/simple2" qsCatId="simple" csTypeId="urn:microsoft.com/office/officeart/2005/8/colors/accent2_2" csCatId="accent2" phldr="1"/>
      <dgm:spPr/>
      <dgm:t>
        <a:bodyPr/>
        <a:lstStyle/>
        <a:p>
          <a:endParaRPr lang="en-US"/>
        </a:p>
      </dgm:t>
    </dgm:pt>
    <dgm:pt modelId="{76B2B403-85AA-4AA2-B8BC-2373941C8DEB}">
      <dgm:prSet phldrT="[Text]"/>
      <dgm:spPr>
        <a:solidFill>
          <a:srgbClr val="033B57"/>
        </a:solidFill>
      </dgm:spPr>
      <dgm:t>
        <a:bodyPr/>
        <a:lstStyle/>
        <a:p>
          <a:r>
            <a:rPr lang="en-US" dirty="0"/>
            <a:t>Desire for Decision-Making Responsibility</a:t>
          </a:r>
        </a:p>
      </dgm:t>
    </dgm:pt>
    <dgm:pt modelId="{F17EDE3B-E88C-4BE9-B090-2FD5AC3751AC}" type="parTrans" cxnId="{A5204657-9B96-4881-9081-B2C0D6B4C733}">
      <dgm:prSet/>
      <dgm:spPr/>
      <dgm:t>
        <a:bodyPr/>
        <a:lstStyle/>
        <a:p>
          <a:endParaRPr lang="en-US"/>
        </a:p>
      </dgm:t>
    </dgm:pt>
    <dgm:pt modelId="{B436CC6A-AAD3-4612-9463-2E146B9DB76B}" type="sibTrans" cxnId="{A5204657-9B96-4881-9081-B2C0D6B4C733}">
      <dgm:prSet/>
      <dgm:spPr/>
      <dgm:t>
        <a:bodyPr/>
        <a:lstStyle/>
        <a:p>
          <a:endParaRPr lang="en-US"/>
        </a:p>
      </dgm:t>
    </dgm:pt>
    <dgm:pt modelId="{2AA83622-800E-4811-8207-F4A25D1B7CD1}">
      <dgm:prSet phldrT="[Text]"/>
      <dgm:spPr>
        <a:solidFill>
          <a:srgbClr val="033B57"/>
        </a:solidFill>
      </dgm:spPr>
      <dgm:t>
        <a:bodyPr/>
        <a:lstStyle/>
        <a:p>
          <a:r>
            <a:rPr lang="en-US" dirty="0"/>
            <a:t>Culture</a:t>
          </a:r>
        </a:p>
      </dgm:t>
    </dgm:pt>
    <dgm:pt modelId="{A601300F-7A45-48CF-A794-F987C58C7357}" type="parTrans" cxnId="{1F1468BD-3BF3-4A52-A82D-74CA831E476F}">
      <dgm:prSet/>
      <dgm:spPr/>
      <dgm:t>
        <a:bodyPr/>
        <a:lstStyle/>
        <a:p>
          <a:endParaRPr lang="en-US"/>
        </a:p>
      </dgm:t>
    </dgm:pt>
    <dgm:pt modelId="{8A5DF4B3-13F4-4E49-873E-7AA5CE5C749D}" type="sibTrans" cxnId="{1F1468BD-3BF3-4A52-A82D-74CA831E476F}">
      <dgm:prSet/>
      <dgm:spPr/>
      <dgm:t>
        <a:bodyPr/>
        <a:lstStyle/>
        <a:p>
          <a:endParaRPr lang="en-US"/>
        </a:p>
      </dgm:t>
    </dgm:pt>
    <dgm:pt modelId="{4FAC14FC-03D9-4755-AC39-9B2A871BF31A}">
      <dgm:prSet phldrT="[Text]"/>
      <dgm:spPr>
        <a:solidFill>
          <a:srgbClr val="033B57"/>
        </a:solidFill>
      </dgm:spPr>
      <dgm:t>
        <a:bodyPr/>
        <a:lstStyle/>
        <a:p>
          <a:r>
            <a:rPr lang="en-US" dirty="0"/>
            <a:t>Personal Preference</a:t>
          </a:r>
        </a:p>
      </dgm:t>
    </dgm:pt>
    <dgm:pt modelId="{3692B9B5-E0F5-4C72-8330-C06956C6238E}" type="parTrans" cxnId="{520DE4BE-08DC-4510-A320-9B1082F7983F}">
      <dgm:prSet/>
      <dgm:spPr/>
      <dgm:t>
        <a:bodyPr/>
        <a:lstStyle/>
        <a:p>
          <a:endParaRPr lang="en-US"/>
        </a:p>
      </dgm:t>
    </dgm:pt>
    <dgm:pt modelId="{1231EEDF-7674-49F1-AF9B-32799A210796}" type="sibTrans" cxnId="{520DE4BE-08DC-4510-A320-9B1082F7983F}">
      <dgm:prSet/>
      <dgm:spPr/>
      <dgm:t>
        <a:bodyPr/>
        <a:lstStyle/>
        <a:p>
          <a:endParaRPr lang="en-US"/>
        </a:p>
      </dgm:t>
    </dgm:pt>
    <dgm:pt modelId="{D2D647A1-4A45-4DEA-9345-D232D0B654BD}" type="pres">
      <dgm:prSet presAssocID="{F0F907E9-99DC-4731-9A73-42591A0EAE7F}" presName="cycle" presStyleCnt="0">
        <dgm:presLayoutVars>
          <dgm:chMax val="1"/>
          <dgm:dir/>
          <dgm:animLvl val="ctr"/>
          <dgm:resizeHandles val="exact"/>
        </dgm:presLayoutVars>
      </dgm:prSet>
      <dgm:spPr/>
    </dgm:pt>
    <dgm:pt modelId="{34947FC4-5DA0-4F18-BD82-351750EA467B}" type="pres">
      <dgm:prSet presAssocID="{76B2B403-85AA-4AA2-B8BC-2373941C8DEB}" presName="centerShape" presStyleLbl="node0" presStyleIdx="0" presStyleCnt="1"/>
      <dgm:spPr/>
    </dgm:pt>
    <dgm:pt modelId="{17ACF068-F5B5-4BEC-8FF9-FF57316EE8A8}" type="pres">
      <dgm:prSet presAssocID="{A601300F-7A45-48CF-A794-F987C58C7357}" presName="parTrans" presStyleLbl="bgSibTrans2D1" presStyleIdx="0" presStyleCnt="2"/>
      <dgm:spPr/>
    </dgm:pt>
    <dgm:pt modelId="{949C4C4B-8E75-4C52-BB7E-61EC29BE0793}" type="pres">
      <dgm:prSet presAssocID="{2AA83622-800E-4811-8207-F4A25D1B7CD1}" presName="node" presStyleLbl="node1" presStyleIdx="0" presStyleCnt="2">
        <dgm:presLayoutVars>
          <dgm:bulletEnabled val="1"/>
        </dgm:presLayoutVars>
      </dgm:prSet>
      <dgm:spPr/>
    </dgm:pt>
    <dgm:pt modelId="{73AFF067-FC70-4BE5-8F4B-AC06BCAE6BB4}" type="pres">
      <dgm:prSet presAssocID="{3692B9B5-E0F5-4C72-8330-C06956C6238E}" presName="parTrans" presStyleLbl="bgSibTrans2D1" presStyleIdx="1" presStyleCnt="2"/>
      <dgm:spPr/>
    </dgm:pt>
    <dgm:pt modelId="{58CA43BA-E7F8-494F-8B09-C5492E5ED102}" type="pres">
      <dgm:prSet presAssocID="{4FAC14FC-03D9-4755-AC39-9B2A871BF31A}" presName="node" presStyleLbl="node1" presStyleIdx="1" presStyleCnt="2">
        <dgm:presLayoutVars>
          <dgm:bulletEnabled val="1"/>
        </dgm:presLayoutVars>
      </dgm:prSet>
      <dgm:spPr/>
    </dgm:pt>
  </dgm:ptLst>
  <dgm:cxnLst>
    <dgm:cxn modelId="{DF8EAB40-4EAD-46FC-A0D8-DB821914C265}" type="presOf" srcId="{3692B9B5-E0F5-4C72-8330-C06956C6238E}" destId="{73AFF067-FC70-4BE5-8F4B-AC06BCAE6BB4}" srcOrd="0" destOrd="0" presId="urn:microsoft.com/office/officeart/2005/8/layout/radial4"/>
    <dgm:cxn modelId="{92894D5E-0822-4C3F-AFAA-740178E12132}" type="presOf" srcId="{A601300F-7A45-48CF-A794-F987C58C7357}" destId="{17ACF068-F5B5-4BEC-8FF9-FF57316EE8A8}" srcOrd="0" destOrd="0" presId="urn:microsoft.com/office/officeart/2005/8/layout/radial4"/>
    <dgm:cxn modelId="{C23ED442-526F-4BBD-8E68-CF0BBB02F9F4}" type="presOf" srcId="{4FAC14FC-03D9-4755-AC39-9B2A871BF31A}" destId="{58CA43BA-E7F8-494F-8B09-C5492E5ED102}" srcOrd="0" destOrd="0" presId="urn:microsoft.com/office/officeart/2005/8/layout/radial4"/>
    <dgm:cxn modelId="{5C21E36F-786B-4620-8B29-70657ECB9AC2}" type="presOf" srcId="{F0F907E9-99DC-4731-9A73-42591A0EAE7F}" destId="{D2D647A1-4A45-4DEA-9345-D232D0B654BD}" srcOrd="0" destOrd="0" presId="urn:microsoft.com/office/officeart/2005/8/layout/radial4"/>
    <dgm:cxn modelId="{A5204657-9B96-4881-9081-B2C0D6B4C733}" srcId="{F0F907E9-99DC-4731-9A73-42591A0EAE7F}" destId="{76B2B403-85AA-4AA2-B8BC-2373941C8DEB}" srcOrd="0" destOrd="0" parTransId="{F17EDE3B-E88C-4BE9-B090-2FD5AC3751AC}" sibTransId="{B436CC6A-AAD3-4612-9463-2E146B9DB76B}"/>
    <dgm:cxn modelId="{01886386-1E03-4612-BCC6-A62AEF8A0339}" type="presOf" srcId="{2AA83622-800E-4811-8207-F4A25D1B7CD1}" destId="{949C4C4B-8E75-4C52-BB7E-61EC29BE0793}" srcOrd="0" destOrd="0" presId="urn:microsoft.com/office/officeart/2005/8/layout/radial4"/>
    <dgm:cxn modelId="{DF84CB9E-010E-4DDE-A75D-C99FA4E9BC39}" type="presOf" srcId="{76B2B403-85AA-4AA2-B8BC-2373941C8DEB}" destId="{34947FC4-5DA0-4F18-BD82-351750EA467B}" srcOrd="0" destOrd="0" presId="urn:microsoft.com/office/officeart/2005/8/layout/radial4"/>
    <dgm:cxn modelId="{1F1468BD-3BF3-4A52-A82D-74CA831E476F}" srcId="{76B2B403-85AA-4AA2-B8BC-2373941C8DEB}" destId="{2AA83622-800E-4811-8207-F4A25D1B7CD1}" srcOrd="0" destOrd="0" parTransId="{A601300F-7A45-48CF-A794-F987C58C7357}" sibTransId="{8A5DF4B3-13F4-4E49-873E-7AA5CE5C749D}"/>
    <dgm:cxn modelId="{520DE4BE-08DC-4510-A320-9B1082F7983F}" srcId="{76B2B403-85AA-4AA2-B8BC-2373941C8DEB}" destId="{4FAC14FC-03D9-4755-AC39-9B2A871BF31A}" srcOrd="1" destOrd="0" parTransId="{3692B9B5-E0F5-4C72-8330-C06956C6238E}" sibTransId="{1231EEDF-7674-49F1-AF9B-32799A210796}"/>
    <dgm:cxn modelId="{68A62057-B3A3-445E-AD70-3FD25DE3F9E3}" type="presParOf" srcId="{D2D647A1-4A45-4DEA-9345-D232D0B654BD}" destId="{34947FC4-5DA0-4F18-BD82-351750EA467B}" srcOrd="0" destOrd="0" presId="urn:microsoft.com/office/officeart/2005/8/layout/radial4"/>
    <dgm:cxn modelId="{42613825-1C7B-47F4-B626-8A240B961640}" type="presParOf" srcId="{D2D647A1-4A45-4DEA-9345-D232D0B654BD}" destId="{17ACF068-F5B5-4BEC-8FF9-FF57316EE8A8}" srcOrd="1" destOrd="0" presId="urn:microsoft.com/office/officeart/2005/8/layout/radial4"/>
    <dgm:cxn modelId="{542824BC-277A-4696-9882-E907436F78A4}" type="presParOf" srcId="{D2D647A1-4A45-4DEA-9345-D232D0B654BD}" destId="{949C4C4B-8E75-4C52-BB7E-61EC29BE0793}" srcOrd="2" destOrd="0" presId="urn:microsoft.com/office/officeart/2005/8/layout/radial4"/>
    <dgm:cxn modelId="{026DCB81-C9E4-4BA3-9FC4-5D4831155B4C}" type="presParOf" srcId="{D2D647A1-4A45-4DEA-9345-D232D0B654BD}" destId="{73AFF067-FC70-4BE5-8F4B-AC06BCAE6BB4}" srcOrd="3" destOrd="0" presId="urn:microsoft.com/office/officeart/2005/8/layout/radial4"/>
    <dgm:cxn modelId="{C542DA7F-FD47-486B-9039-7BB8AC541B6E}" type="presParOf" srcId="{D2D647A1-4A45-4DEA-9345-D232D0B654BD}" destId="{58CA43BA-E7F8-494F-8B09-C5492E5ED102}" srcOrd="4"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0F907E9-99DC-4731-9A73-42591A0EAE7F}" type="doc">
      <dgm:prSet loTypeId="urn:microsoft.com/office/officeart/2005/8/layout/radial4" loCatId="relationship" qsTypeId="urn:microsoft.com/office/officeart/2005/8/quickstyle/simple2" qsCatId="simple" csTypeId="urn:microsoft.com/office/officeart/2005/8/colors/accent2_2" csCatId="accent2" phldr="1"/>
      <dgm:spPr/>
      <dgm:t>
        <a:bodyPr/>
        <a:lstStyle/>
        <a:p>
          <a:endParaRPr lang="en-US"/>
        </a:p>
      </dgm:t>
    </dgm:pt>
    <dgm:pt modelId="{76B2B403-85AA-4AA2-B8BC-2373941C8DEB}">
      <dgm:prSet phldrT="[Text]"/>
      <dgm:spPr>
        <a:solidFill>
          <a:srgbClr val="033B57"/>
        </a:solidFill>
      </dgm:spPr>
      <dgm:t>
        <a:bodyPr/>
        <a:lstStyle/>
        <a:p>
          <a:r>
            <a:rPr lang="en-US" dirty="0"/>
            <a:t>Capacity for Decision-making Responsibility</a:t>
          </a:r>
        </a:p>
      </dgm:t>
    </dgm:pt>
    <dgm:pt modelId="{F17EDE3B-E88C-4BE9-B090-2FD5AC3751AC}" type="parTrans" cxnId="{A5204657-9B96-4881-9081-B2C0D6B4C733}">
      <dgm:prSet/>
      <dgm:spPr/>
      <dgm:t>
        <a:bodyPr/>
        <a:lstStyle/>
        <a:p>
          <a:endParaRPr lang="en-US"/>
        </a:p>
      </dgm:t>
    </dgm:pt>
    <dgm:pt modelId="{B436CC6A-AAD3-4612-9463-2E146B9DB76B}" type="sibTrans" cxnId="{A5204657-9B96-4881-9081-B2C0D6B4C733}">
      <dgm:prSet/>
      <dgm:spPr/>
      <dgm:t>
        <a:bodyPr/>
        <a:lstStyle/>
        <a:p>
          <a:endParaRPr lang="en-US"/>
        </a:p>
      </dgm:t>
    </dgm:pt>
    <dgm:pt modelId="{D94EDD38-DA2E-4452-90C8-5CE0075F5099}">
      <dgm:prSet phldrT="[Text]"/>
      <dgm:spPr>
        <a:solidFill>
          <a:srgbClr val="033B57"/>
        </a:solidFill>
      </dgm:spPr>
      <dgm:t>
        <a:bodyPr/>
        <a:lstStyle/>
        <a:p>
          <a:r>
            <a:rPr lang="en-US" dirty="0"/>
            <a:t>Health literacy</a:t>
          </a:r>
        </a:p>
      </dgm:t>
    </dgm:pt>
    <dgm:pt modelId="{85E33A82-9A02-494B-82F6-E0FEE8575974}" type="parTrans" cxnId="{232B9F82-7CF0-4F27-83D0-C05FDCB39751}">
      <dgm:prSet/>
      <dgm:spPr/>
      <dgm:t>
        <a:bodyPr/>
        <a:lstStyle/>
        <a:p>
          <a:endParaRPr lang="en-US"/>
        </a:p>
      </dgm:t>
    </dgm:pt>
    <dgm:pt modelId="{067F12EA-3CC2-4268-A0E6-58E56D55AA04}" type="sibTrans" cxnId="{232B9F82-7CF0-4F27-83D0-C05FDCB39751}">
      <dgm:prSet/>
      <dgm:spPr/>
      <dgm:t>
        <a:bodyPr/>
        <a:lstStyle/>
        <a:p>
          <a:endParaRPr lang="en-US"/>
        </a:p>
      </dgm:t>
    </dgm:pt>
    <dgm:pt modelId="{863377F2-4984-4FFA-B886-D8487B71A0B4}">
      <dgm:prSet phldrT="[Text]"/>
      <dgm:spPr>
        <a:solidFill>
          <a:srgbClr val="033B57"/>
        </a:solidFill>
      </dgm:spPr>
      <dgm:t>
        <a:bodyPr/>
        <a:lstStyle/>
        <a:p>
          <a:r>
            <a:rPr lang="en-US" dirty="0"/>
            <a:t>Language </a:t>
          </a:r>
        </a:p>
      </dgm:t>
    </dgm:pt>
    <dgm:pt modelId="{9099B08A-DE1F-4812-BF5E-8A59AC5C5590}" type="parTrans" cxnId="{0E2AB829-3539-438A-8CD9-65126A802334}">
      <dgm:prSet/>
      <dgm:spPr/>
      <dgm:t>
        <a:bodyPr/>
        <a:lstStyle/>
        <a:p>
          <a:endParaRPr lang="en-US"/>
        </a:p>
      </dgm:t>
    </dgm:pt>
    <dgm:pt modelId="{6A1E2FBD-3114-459E-8377-1F0B954EDCB4}" type="sibTrans" cxnId="{0E2AB829-3539-438A-8CD9-65126A802334}">
      <dgm:prSet/>
      <dgm:spPr/>
      <dgm:t>
        <a:bodyPr/>
        <a:lstStyle/>
        <a:p>
          <a:endParaRPr lang="en-US"/>
        </a:p>
      </dgm:t>
    </dgm:pt>
    <dgm:pt modelId="{60A27BF9-265D-4EB4-9BA3-D646D72465A9}">
      <dgm:prSet phldrT="[Text]"/>
      <dgm:spPr>
        <a:solidFill>
          <a:srgbClr val="033B57"/>
        </a:solidFill>
      </dgm:spPr>
      <dgm:t>
        <a:bodyPr/>
        <a:lstStyle/>
        <a:p>
          <a:r>
            <a:rPr lang="en-US" dirty="0"/>
            <a:t>Learning style</a:t>
          </a:r>
        </a:p>
      </dgm:t>
    </dgm:pt>
    <dgm:pt modelId="{606BBA22-768F-4B48-9734-3C67DA91D4DA}" type="parTrans" cxnId="{EFC97CF7-2ACE-42C3-A8EE-35EEFEF35F0A}">
      <dgm:prSet/>
      <dgm:spPr/>
      <dgm:t>
        <a:bodyPr/>
        <a:lstStyle/>
        <a:p>
          <a:endParaRPr lang="en-US"/>
        </a:p>
      </dgm:t>
    </dgm:pt>
    <dgm:pt modelId="{DCB5A824-9090-4D65-9687-AE8C36B58FF9}" type="sibTrans" cxnId="{EFC97CF7-2ACE-42C3-A8EE-35EEFEF35F0A}">
      <dgm:prSet/>
      <dgm:spPr/>
      <dgm:t>
        <a:bodyPr/>
        <a:lstStyle/>
        <a:p>
          <a:endParaRPr lang="en-US"/>
        </a:p>
      </dgm:t>
    </dgm:pt>
    <dgm:pt modelId="{F58919DB-4F50-42BE-9098-36085551D7FD}">
      <dgm:prSet phldrT="[Text]"/>
      <dgm:spPr>
        <a:solidFill>
          <a:srgbClr val="033B57"/>
        </a:solidFill>
      </dgm:spPr>
      <dgm:t>
        <a:bodyPr/>
        <a:lstStyle/>
        <a:p>
          <a:r>
            <a:rPr lang="en-US" dirty="0"/>
            <a:t>Physical condition and environment</a:t>
          </a:r>
        </a:p>
      </dgm:t>
    </dgm:pt>
    <dgm:pt modelId="{C43321F1-AA53-4F4B-A2AE-987594FB0941}" type="parTrans" cxnId="{F3FDAFA7-8CFC-4E84-8474-E20023A825D2}">
      <dgm:prSet/>
      <dgm:spPr/>
      <dgm:t>
        <a:bodyPr/>
        <a:lstStyle/>
        <a:p>
          <a:endParaRPr lang="en-US"/>
        </a:p>
      </dgm:t>
    </dgm:pt>
    <dgm:pt modelId="{BD414327-1282-4661-8150-77471C1AC24B}" type="sibTrans" cxnId="{F3FDAFA7-8CFC-4E84-8474-E20023A825D2}">
      <dgm:prSet/>
      <dgm:spPr/>
      <dgm:t>
        <a:bodyPr/>
        <a:lstStyle/>
        <a:p>
          <a:endParaRPr lang="en-US"/>
        </a:p>
      </dgm:t>
    </dgm:pt>
    <dgm:pt modelId="{D2D647A1-4A45-4DEA-9345-D232D0B654BD}" type="pres">
      <dgm:prSet presAssocID="{F0F907E9-99DC-4731-9A73-42591A0EAE7F}" presName="cycle" presStyleCnt="0">
        <dgm:presLayoutVars>
          <dgm:chMax val="1"/>
          <dgm:dir/>
          <dgm:animLvl val="ctr"/>
          <dgm:resizeHandles val="exact"/>
        </dgm:presLayoutVars>
      </dgm:prSet>
      <dgm:spPr/>
    </dgm:pt>
    <dgm:pt modelId="{34947FC4-5DA0-4F18-BD82-351750EA467B}" type="pres">
      <dgm:prSet presAssocID="{76B2B403-85AA-4AA2-B8BC-2373941C8DEB}" presName="centerShape" presStyleLbl="node0" presStyleIdx="0" presStyleCnt="1"/>
      <dgm:spPr/>
    </dgm:pt>
    <dgm:pt modelId="{A189A195-6D33-4FA0-A7CA-25091A2BB756}" type="pres">
      <dgm:prSet presAssocID="{85E33A82-9A02-494B-82F6-E0FEE8575974}" presName="parTrans" presStyleLbl="bgSibTrans2D1" presStyleIdx="0" presStyleCnt="4"/>
      <dgm:spPr/>
    </dgm:pt>
    <dgm:pt modelId="{4CC762F4-EBE8-4D07-BD98-1371AA48DA2C}" type="pres">
      <dgm:prSet presAssocID="{D94EDD38-DA2E-4452-90C8-5CE0075F5099}" presName="node" presStyleLbl="node1" presStyleIdx="0" presStyleCnt="4">
        <dgm:presLayoutVars>
          <dgm:bulletEnabled val="1"/>
        </dgm:presLayoutVars>
      </dgm:prSet>
      <dgm:spPr/>
    </dgm:pt>
    <dgm:pt modelId="{33D9BE41-DE81-48D6-B6F2-936A899310CE}" type="pres">
      <dgm:prSet presAssocID="{9099B08A-DE1F-4812-BF5E-8A59AC5C5590}" presName="parTrans" presStyleLbl="bgSibTrans2D1" presStyleIdx="1" presStyleCnt="4"/>
      <dgm:spPr/>
    </dgm:pt>
    <dgm:pt modelId="{5B6E4309-8F1C-4636-9BAB-144CECF92EB8}" type="pres">
      <dgm:prSet presAssocID="{863377F2-4984-4FFA-B886-D8487B71A0B4}" presName="node" presStyleLbl="node1" presStyleIdx="1" presStyleCnt="4">
        <dgm:presLayoutVars>
          <dgm:bulletEnabled val="1"/>
        </dgm:presLayoutVars>
      </dgm:prSet>
      <dgm:spPr/>
    </dgm:pt>
    <dgm:pt modelId="{68D6AEE8-7B50-4E99-826A-B8A521617FBC}" type="pres">
      <dgm:prSet presAssocID="{C43321F1-AA53-4F4B-A2AE-987594FB0941}" presName="parTrans" presStyleLbl="bgSibTrans2D1" presStyleIdx="2" presStyleCnt="4"/>
      <dgm:spPr/>
    </dgm:pt>
    <dgm:pt modelId="{53E813AD-22B6-4E7E-A396-4060B64255B3}" type="pres">
      <dgm:prSet presAssocID="{F58919DB-4F50-42BE-9098-36085551D7FD}" presName="node" presStyleLbl="node1" presStyleIdx="2" presStyleCnt="4">
        <dgm:presLayoutVars>
          <dgm:bulletEnabled val="1"/>
        </dgm:presLayoutVars>
      </dgm:prSet>
      <dgm:spPr/>
    </dgm:pt>
    <dgm:pt modelId="{5CAEC611-2413-4D2F-99AD-83D9038B756C}" type="pres">
      <dgm:prSet presAssocID="{606BBA22-768F-4B48-9734-3C67DA91D4DA}" presName="parTrans" presStyleLbl="bgSibTrans2D1" presStyleIdx="3" presStyleCnt="4"/>
      <dgm:spPr/>
    </dgm:pt>
    <dgm:pt modelId="{E7194F6D-9407-4515-8B61-6DF1A7909628}" type="pres">
      <dgm:prSet presAssocID="{60A27BF9-265D-4EB4-9BA3-D646D72465A9}" presName="node" presStyleLbl="node1" presStyleIdx="3" presStyleCnt="4">
        <dgm:presLayoutVars>
          <dgm:bulletEnabled val="1"/>
        </dgm:presLayoutVars>
      </dgm:prSet>
      <dgm:spPr/>
    </dgm:pt>
  </dgm:ptLst>
  <dgm:cxnLst>
    <dgm:cxn modelId="{27DB7E05-3AD5-4DE5-9063-D58DCF6EE1C6}" type="presOf" srcId="{606BBA22-768F-4B48-9734-3C67DA91D4DA}" destId="{5CAEC611-2413-4D2F-99AD-83D9038B756C}" srcOrd="0" destOrd="0" presId="urn:microsoft.com/office/officeart/2005/8/layout/radial4"/>
    <dgm:cxn modelId="{A1F28422-DCAB-4971-AE64-A5B110A7837C}" type="presOf" srcId="{9099B08A-DE1F-4812-BF5E-8A59AC5C5590}" destId="{33D9BE41-DE81-48D6-B6F2-936A899310CE}" srcOrd="0" destOrd="0" presId="urn:microsoft.com/office/officeart/2005/8/layout/radial4"/>
    <dgm:cxn modelId="{0E2AB829-3539-438A-8CD9-65126A802334}" srcId="{76B2B403-85AA-4AA2-B8BC-2373941C8DEB}" destId="{863377F2-4984-4FFA-B886-D8487B71A0B4}" srcOrd="1" destOrd="0" parTransId="{9099B08A-DE1F-4812-BF5E-8A59AC5C5590}" sibTransId="{6A1E2FBD-3114-459E-8377-1F0B954EDCB4}"/>
    <dgm:cxn modelId="{9A355E40-1F57-4D10-BDA1-96BE9BE2E685}" type="presOf" srcId="{76B2B403-85AA-4AA2-B8BC-2373941C8DEB}" destId="{34947FC4-5DA0-4F18-BD82-351750EA467B}" srcOrd="0" destOrd="0" presId="urn:microsoft.com/office/officeart/2005/8/layout/radial4"/>
    <dgm:cxn modelId="{0CFCBC40-AE17-49FA-9CF4-E93102ED5361}" type="presOf" srcId="{D94EDD38-DA2E-4452-90C8-5CE0075F5099}" destId="{4CC762F4-EBE8-4D07-BD98-1371AA48DA2C}" srcOrd="0" destOrd="0" presId="urn:microsoft.com/office/officeart/2005/8/layout/radial4"/>
    <dgm:cxn modelId="{81808065-C8CD-42E6-A765-6B4B416B4893}" type="presOf" srcId="{85E33A82-9A02-494B-82F6-E0FEE8575974}" destId="{A189A195-6D33-4FA0-A7CA-25091A2BB756}" srcOrd="0" destOrd="0" presId="urn:microsoft.com/office/officeart/2005/8/layout/radial4"/>
    <dgm:cxn modelId="{0DD8BD6E-F420-4412-9937-D8744379946D}" type="presOf" srcId="{863377F2-4984-4FFA-B886-D8487B71A0B4}" destId="{5B6E4309-8F1C-4636-9BAB-144CECF92EB8}" srcOrd="0" destOrd="0" presId="urn:microsoft.com/office/officeart/2005/8/layout/radial4"/>
    <dgm:cxn modelId="{A5204657-9B96-4881-9081-B2C0D6B4C733}" srcId="{F0F907E9-99DC-4731-9A73-42591A0EAE7F}" destId="{76B2B403-85AA-4AA2-B8BC-2373941C8DEB}" srcOrd="0" destOrd="0" parTransId="{F17EDE3B-E88C-4BE9-B090-2FD5AC3751AC}" sibTransId="{B436CC6A-AAD3-4612-9463-2E146B9DB76B}"/>
    <dgm:cxn modelId="{232B9F82-7CF0-4F27-83D0-C05FDCB39751}" srcId="{76B2B403-85AA-4AA2-B8BC-2373941C8DEB}" destId="{D94EDD38-DA2E-4452-90C8-5CE0075F5099}" srcOrd="0" destOrd="0" parTransId="{85E33A82-9A02-494B-82F6-E0FEE8575974}" sibTransId="{067F12EA-3CC2-4268-A0E6-58E56D55AA04}"/>
    <dgm:cxn modelId="{F3FDAFA7-8CFC-4E84-8474-E20023A825D2}" srcId="{76B2B403-85AA-4AA2-B8BC-2373941C8DEB}" destId="{F58919DB-4F50-42BE-9098-36085551D7FD}" srcOrd="2" destOrd="0" parTransId="{C43321F1-AA53-4F4B-A2AE-987594FB0941}" sibTransId="{BD414327-1282-4661-8150-77471C1AC24B}"/>
    <dgm:cxn modelId="{34F116CF-8914-47EF-8673-02BF1D0EC797}" type="presOf" srcId="{F58919DB-4F50-42BE-9098-36085551D7FD}" destId="{53E813AD-22B6-4E7E-A396-4060B64255B3}" srcOrd="0" destOrd="0" presId="urn:microsoft.com/office/officeart/2005/8/layout/radial4"/>
    <dgm:cxn modelId="{0F5FE9D2-94E6-4E15-B6B1-5E0ED69D8FF6}" type="presOf" srcId="{60A27BF9-265D-4EB4-9BA3-D646D72465A9}" destId="{E7194F6D-9407-4515-8B61-6DF1A7909628}" srcOrd="0" destOrd="0" presId="urn:microsoft.com/office/officeart/2005/8/layout/radial4"/>
    <dgm:cxn modelId="{E60DD6E0-C98E-47D1-A679-7646B74003C0}" type="presOf" srcId="{F0F907E9-99DC-4731-9A73-42591A0EAE7F}" destId="{D2D647A1-4A45-4DEA-9345-D232D0B654BD}" srcOrd="0" destOrd="0" presId="urn:microsoft.com/office/officeart/2005/8/layout/radial4"/>
    <dgm:cxn modelId="{727E21F4-864B-45C2-B92C-0177103C5B35}" type="presOf" srcId="{C43321F1-AA53-4F4B-A2AE-987594FB0941}" destId="{68D6AEE8-7B50-4E99-826A-B8A521617FBC}" srcOrd="0" destOrd="0" presId="urn:microsoft.com/office/officeart/2005/8/layout/radial4"/>
    <dgm:cxn modelId="{EFC97CF7-2ACE-42C3-A8EE-35EEFEF35F0A}" srcId="{76B2B403-85AA-4AA2-B8BC-2373941C8DEB}" destId="{60A27BF9-265D-4EB4-9BA3-D646D72465A9}" srcOrd="3" destOrd="0" parTransId="{606BBA22-768F-4B48-9734-3C67DA91D4DA}" sibTransId="{DCB5A824-9090-4D65-9687-AE8C36B58FF9}"/>
    <dgm:cxn modelId="{F1A0F4F5-028C-433E-B023-70CF30482EE1}" type="presParOf" srcId="{D2D647A1-4A45-4DEA-9345-D232D0B654BD}" destId="{34947FC4-5DA0-4F18-BD82-351750EA467B}" srcOrd="0" destOrd="0" presId="urn:microsoft.com/office/officeart/2005/8/layout/radial4"/>
    <dgm:cxn modelId="{10936D98-4FD3-4E30-84AC-F858796D42FE}" type="presParOf" srcId="{D2D647A1-4A45-4DEA-9345-D232D0B654BD}" destId="{A189A195-6D33-4FA0-A7CA-25091A2BB756}" srcOrd="1" destOrd="0" presId="urn:microsoft.com/office/officeart/2005/8/layout/radial4"/>
    <dgm:cxn modelId="{22051855-2646-4659-B234-6EAC6518E3D4}" type="presParOf" srcId="{D2D647A1-4A45-4DEA-9345-D232D0B654BD}" destId="{4CC762F4-EBE8-4D07-BD98-1371AA48DA2C}" srcOrd="2" destOrd="0" presId="urn:microsoft.com/office/officeart/2005/8/layout/radial4"/>
    <dgm:cxn modelId="{560F5680-03D8-4222-8EE9-9E54121B4BE6}" type="presParOf" srcId="{D2D647A1-4A45-4DEA-9345-D232D0B654BD}" destId="{33D9BE41-DE81-48D6-B6F2-936A899310CE}" srcOrd="3" destOrd="0" presId="urn:microsoft.com/office/officeart/2005/8/layout/radial4"/>
    <dgm:cxn modelId="{E794D8FB-6BC6-4A43-9AEE-C3370C1EC6BF}" type="presParOf" srcId="{D2D647A1-4A45-4DEA-9345-D232D0B654BD}" destId="{5B6E4309-8F1C-4636-9BAB-144CECF92EB8}" srcOrd="4" destOrd="0" presId="urn:microsoft.com/office/officeart/2005/8/layout/radial4"/>
    <dgm:cxn modelId="{F843816F-852C-4D35-92A3-CB49E41278D8}" type="presParOf" srcId="{D2D647A1-4A45-4DEA-9345-D232D0B654BD}" destId="{68D6AEE8-7B50-4E99-826A-B8A521617FBC}" srcOrd="5" destOrd="0" presId="urn:microsoft.com/office/officeart/2005/8/layout/radial4"/>
    <dgm:cxn modelId="{36A497BF-CB1B-4FF1-872D-93CD81B531DA}" type="presParOf" srcId="{D2D647A1-4A45-4DEA-9345-D232D0B654BD}" destId="{53E813AD-22B6-4E7E-A396-4060B64255B3}" srcOrd="6" destOrd="0" presId="urn:microsoft.com/office/officeart/2005/8/layout/radial4"/>
    <dgm:cxn modelId="{FDD5171F-5450-4770-9617-91FF4A450EC0}" type="presParOf" srcId="{D2D647A1-4A45-4DEA-9345-D232D0B654BD}" destId="{5CAEC611-2413-4D2F-99AD-83D9038B756C}" srcOrd="7" destOrd="0" presId="urn:microsoft.com/office/officeart/2005/8/layout/radial4"/>
    <dgm:cxn modelId="{79E0ADF7-DC9B-40A7-B2AD-FDE4F986A351}" type="presParOf" srcId="{D2D647A1-4A45-4DEA-9345-D232D0B654BD}" destId="{E7194F6D-9407-4515-8B61-6DF1A7909628}" srcOrd="8"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425A320-8B48-44F4-BB50-5139B654C18A}" type="doc">
      <dgm:prSet loTypeId="urn:microsoft.com/office/officeart/2008/layout/SquareAccentList" loCatId="list" qsTypeId="urn:microsoft.com/office/officeart/2005/8/quickstyle/simple1" qsCatId="simple" csTypeId="urn:microsoft.com/office/officeart/2005/8/colors/accent1_2" csCatId="accent1" phldr="1"/>
      <dgm:spPr/>
      <dgm:t>
        <a:bodyPr/>
        <a:lstStyle/>
        <a:p>
          <a:endParaRPr lang="en-US"/>
        </a:p>
      </dgm:t>
    </dgm:pt>
    <dgm:pt modelId="{A61E02DA-C97E-43A1-9DDB-30DE8053DEBF}">
      <dgm:prSet phldrT="[Text]" custT="1"/>
      <dgm:spPr/>
      <dgm:t>
        <a:bodyPr/>
        <a:lstStyle/>
        <a:p>
          <a:r>
            <a:rPr lang="en-US" sz="2400" dirty="0"/>
            <a:t>Incomplete or poorly completed paperwork</a:t>
          </a:r>
        </a:p>
      </dgm:t>
    </dgm:pt>
    <dgm:pt modelId="{9C8CED80-C345-4A31-98AB-B42A52FB8C6F}" type="parTrans" cxnId="{FD8456D0-DA55-4561-AD15-EFA047268657}">
      <dgm:prSet/>
      <dgm:spPr/>
      <dgm:t>
        <a:bodyPr/>
        <a:lstStyle/>
        <a:p>
          <a:endParaRPr lang="en-US"/>
        </a:p>
      </dgm:t>
    </dgm:pt>
    <dgm:pt modelId="{D42A6342-81C2-4A1E-9806-7C79BAB0A62D}" type="sibTrans" cxnId="{FD8456D0-DA55-4561-AD15-EFA047268657}">
      <dgm:prSet/>
      <dgm:spPr/>
      <dgm:t>
        <a:bodyPr/>
        <a:lstStyle/>
        <a:p>
          <a:endParaRPr lang="en-US"/>
        </a:p>
      </dgm:t>
    </dgm:pt>
    <dgm:pt modelId="{F59639B0-5E55-4711-8CB2-51CA3D75FF55}">
      <dgm:prSet phldrT="[Text]" custT="1"/>
      <dgm:spPr/>
      <dgm:t>
        <a:bodyPr/>
        <a:lstStyle/>
        <a:p>
          <a:r>
            <a:rPr lang="en-US" sz="2400" dirty="0"/>
            <a:t>Poor medication adherence</a:t>
          </a:r>
        </a:p>
      </dgm:t>
    </dgm:pt>
    <dgm:pt modelId="{20BF38E4-2C38-4E84-9970-6D225DF99C6E}" type="parTrans" cxnId="{1E3817F6-2D79-4420-9716-5687E2FDE448}">
      <dgm:prSet/>
      <dgm:spPr/>
      <dgm:t>
        <a:bodyPr/>
        <a:lstStyle/>
        <a:p>
          <a:endParaRPr lang="en-US"/>
        </a:p>
      </dgm:t>
    </dgm:pt>
    <dgm:pt modelId="{7A826A82-DFC4-4CE2-8C72-144A6E0D3ED1}" type="sibTrans" cxnId="{1E3817F6-2D79-4420-9716-5687E2FDE448}">
      <dgm:prSet/>
      <dgm:spPr/>
      <dgm:t>
        <a:bodyPr/>
        <a:lstStyle/>
        <a:p>
          <a:endParaRPr lang="en-US"/>
        </a:p>
      </dgm:t>
    </dgm:pt>
    <dgm:pt modelId="{AFFBC9B6-53E2-495D-AB5E-352E5678BC3C}">
      <dgm:prSet phldrT="[Text]" custT="1"/>
      <dgm:spPr/>
      <dgm:t>
        <a:bodyPr/>
        <a:lstStyle/>
        <a:p>
          <a:r>
            <a:rPr lang="en-US" sz="2400" dirty="0"/>
            <a:t>Missed appointments</a:t>
          </a:r>
        </a:p>
      </dgm:t>
    </dgm:pt>
    <dgm:pt modelId="{FCE8713E-972C-46CE-84A5-A73F23ABFE2A}" type="parTrans" cxnId="{75642A5C-649F-4520-B900-32B6FFE0DCE3}">
      <dgm:prSet/>
      <dgm:spPr/>
      <dgm:t>
        <a:bodyPr/>
        <a:lstStyle/>
        <a:p>
          <a:endParaRPr lang="en-US"/>
        </a:p>
      </dgm:t>
    </dgm:pt>
    <dgm:pt modelId="{4AE908D4-CCE0-4D2C-8BCD-089F1510477B}" type="sibTrans" cxnId="{75642A5C-649F-4520-B900-32B6FFE0DCE3}">
      <dgm:prSet/>
      <dgm:spPr/>
      <dgm:t>
        <a:bodyPr/>
        <a:lstStyle/>
        <a:p>
          <a:endParaRPr lang="en-US"/>
        </a:p>
      </dgm:t>
    </dgm:pt>
    <dgm:pt modelId="{59522EDF-2833-4DB1-A16E-757C316017A8}">
      <dgm:prSet phldrT="[Text]" custT="1"/>
      <dgm:spPr/>
      <dgm:t>
        <a:bodyPr/>
        <a:lstStyle/>
        <a:p>
          <a:r>
            <a:rPr lang="en-US" sz="2400" dirty="0"/>
            <a:t>Nervousness, confusion, frustration or indifference in complex learning situations</a:t>
          </a:r>
        </a:p>
      </dgm:t>
    </dgm:pt>
    <dgm:pt modelId="{0924AE05-9EE3-4925-9564-7991C3E4E3AD}" type="parTrans" cxnId="{7207BB0B-5C93-4C6B-826E-791983519F9E}">
      <dgm:prSet/>
      <dgm:spPr/>
      <dgm:t>
        <a:bodyPr/>
        <a:lstStyle/>
        <a:p>
          <a:endParaRPr lang="en-US"/>
        </a:p>
      </dgm:t>
    </dgm:pt>
    <dgm:pt modelId="{6AEBA49B-4345-4120-86CC-CCE14B738E45}" type="sibTrans" cxnId="{7207BB0B-5C93-4C6B-826E-791983519F9E}">
      <dgm:prSet/>
      <dgm:spPr/>
      <dgm:t>
        <a:bodyPr/>
        <a:lstStyle/>
        <a:p>
          <a:endParaRPr lang="en-US"/>
        </a:p>
      </dgm:t>
    </dgm:pt>
    <dgm:pt modelId="{3D185C64-5EC6-4F6B-8D0F-ADF120C18F72}">
      <dgm:prSet phldrT="[Text]" custT="1"/>
      <dgm:spPr/>
      <dgm:t>
        <a:bodyPr/>
        <a:lstStyle/>
        <a:p>
          <a:r>
            <a:rPr lang="en-US" sz="2400" dirty="0"/>
            <a:t>Points to text when reading</a:t>
          </a:r>
        </a:p>
      </dgm:t>
    </dgm:pt>
    <dgm:pt modelId="{5CCFC952-1663-4412-AA33-8CA929706859}" type="parTrans" cxnId="{7CE938C0-FC65-443A-BF1F-E064F1F4B5D4}">
      <dgm:prSet/>
      <dgm:spPr/>
      <dgm:t>
        <a:bodyPr/>
        <a:lstStyle/>
        <a:p>
          <a:endParaRPr lang="en-US"/>
        </a:p>
      </dgm:t>
    </dgm:pt>
    <dgm:pt modelId="{53201B79-EB8D-4AEE-86D0-8F27962E60E6}" type="sibTrans" cxnId="{7CE938C0-FC65-443A-BF1F-E064F1F4B5D4}">
      <dgm:prSet/>
      <dgm:spPr/>
      <dgm:t>
        <a:bodyPr/>
        <a:lstStyle/>
        <a:p>
          <a:endParaRPr lang="en-US"/>
        </a:p>
      </dgm:t>
    </dgm:pt>
    <dgm:pt modelId="{A3CE0957-B2C6-45BF-8176-8678C3EEDFA7}">
      <dgm:prSet phldrT="[Text]" custT="1"/>
      <dgm:spPr/>
      <dgm:t>
        <a:bodyPr/>
        <a:lstStyle/>
        <a:p>
          <a:r>
            <a:rPr lang="en-US" sz="2400" dirty="0"/>
            <a:t>Makes excuses not to read on the spot</a:t>
          </a:r>
        </a:p>
      </dgm:t>
    </dgm:pt>
    <dgm:pt modelId="{62E6D212-115D-4C27-AFE7-9E100D6B07A0}" type="parTrans" cxnId="{9BFF83EF-B8A1-40C1-91B8-5287ED52E195}">
      <dgm:prSet/>
      <dgm:spPr/>
      <dgm:t>
        <a:bodyPr/>
        <a:lstStyle/>
        <a:p>
          <a:endParaRPr lang="en-US"/>
        </a:p>
      </dgm:t>
    </dgm:pt>
    <dgm:pt modelId="{BA4F7DCF-8083-431A-A3A6-39403D894774}" type="sibTrans" cxnId="{9BFF83EF-B8A1-40C1-91B8-5287ED52E195}">
      <dgm:prSet/>
      <dgm:spPr/>
      <dgm:t>
        <a:bodyPr/>
        <a:lstStyle/>
        <a:p>
          <a:endParaRPr lang="en-US"/>
        </a:p>
      </dgm:t>
    </dgm:pt>
    <dgm:pt modelId="{35C3723E-F2A6-48A4-A688-27B7B4551511}">
      <dgm:prSet phldrT="[Text]" custT="1"/>
      <dgm:spPr/>
      <dgm:t>
        <a:bodyPr/>
        <a:lstStyle/>
        <a:p>
          <a:pPr algn="ctr"/>
          <a:r>
            <a:rPr lang="en-US" sz="2800" dirty="0">
              <a:solidFill>
                <a:srgbClr val="033B57"/>
              </a:solidFill>
              <a:latin typeface="Trebuchet MS" panose="020B0603020202020204" pitchFamily="34" charset="0"/>
            </a:rPr>
            <a:t>Health Literacy Checklist:</a:t>
          </a:r>
        </a:p>
      </dgm:t>
    </dgm:pt>
    <dgm:pt modelId="{C9DF36A1-D99A-47CF-8147-26F5F34A89B6}" type="sibTrans" cxnId="{A8EB49B1-5D49-441D-9277-FBE41148716F}">
      <dgm:prSet/>
      <dgm:spPr/>
      <dgm:t>
        <a:bodyPr/>
        <a:lstStyle/>
        <a:p>
          <a:endParaRPr lang="en-US"/>
        </a:p>
      </dgm:t>
    </dgm:pt>
    <dgm:pt modelId="{2C9C28AF-295B-4D32-9827-98F08C979089}" type="parTrans" cxnId="{A8EB49B1-5D49-441D-9277-FBE41148716F}">
      <dgm:prSet/>
      <dgm:spPr/>
      <dgm:t>
        <a:bodyPr/>
        <a:lstStyle/>
        <a:p>
          <a:endParaRPr lang="en-US"/>
        </a:p>
      </dgm:t>
    </dgm:pt>
    <dgm:pt modelId="{922AE13C-756D-45CA-868A-5F2A15DE9AB4}" type="pres">
      <dgm:prSet presAssocID="{F425A320-8B48-44F4-BB50-5139B654C18A}" presName="layout" presStyleCnt="0">
        <dgm:presLayoutVars>
          <dgm:chMax/>
          <dgm:chPref/>
          <dgm:dir/>
          <dgm:resizeHandles/>
        </dgm:presLayoutVars>
      </dgm:prSet>
      <dgm:spPr/>
    </dgm:pt>
    <dgm:pt modelId="{ED47E813-9DF7-4CF6-9CD2-2B738AC3A9B1}" type="pres">
      <dgm:prSet presAssocID="{35C3723E-F2A6-48A4-A688-27B7B4551511}" presName="root" presStyleCnt="0">
        <dgm:presLayoutVars>
          <dgm:chMax/>
          <dgm:chPref/>
        </dgm:presLayoutVars>
      </dgm:prSet>
      <dgm:spPr/>
    </dgm:pt>
    <dgm:pt modelId="{3A2CC8FF-AEB6-4839-BD7E-ED74FB056C1D}" type="pres">
      <dgm:prSet presAssocID="{35C3723E-F2A6-48A4-A688-27B7B4551511}" presName="rootComposite" presStyleCnt="0">
        <dgm:presLayoutVars/>
      </dgm:prSet>
      <dgm:spPr/>
    </dgm:pt>
    <dgm:pt modelId="{EF1339D9-CD54-4153-B55E-2D06641BAE4F}" type="pres">
      <dgm:prSet presAssocID="{35C3723E-F2A6-48A4-A688-27B7B4551511}" presName="ParentAccent" presStyleLbl="alignNode1" presStyleIdx="0" presStyleCnt="1" custScaleX="239667" custScaleY="102061" custLinFactNeighborX="20499" custLinFactNeighborY="9850"/>
      <dgm:spPr/>
    </dgm:pt>
    <dgm:pt modelId="{74C85B48-7517-45F2-9119-D7744A29169E}" type="pres">
      <dgm:prSet presAssocID="{35C3723E-F2A6-48A4-A688-27B7B4551511}" presName="ParentSmallAccent" presStyleLbl="fgAcc1" presStyleIdx="0" presStyleCnt="1" custLinFactX="-368928" custLinFactNeighborX="-400000" custLinFactNeighborY="-39307"/>
      <dgm:spPr>
        <a:solidFill>
          <a:schemeClr val="accent1">
            <a:alpha val="90000"/>
          </a:schemeClr>
        </a:solidFill>
      </dgm:spPr>
    </dgm:pt>
    <dgm:pt modelId="{FF7975A8-2E4B-4C54-A84E-B3C47B5B5B2F}" type="pres">
      <dgm:prSet presAssocID="{35C3723E-F2A6-48A4-A688-27B7B4551511}" presName="Parent" presStyleLbl="revTx" presStyleIdx="0" presStyleCnt="7" custScaleX="155841" custLinFactNeighborX="5680" custLinFactNeighborY="-5231">
        <dgm:presLayoutVars>
          <dgm:chMax/>
          <dgm:chPref val="4"/>
          <dgm:bulletEnabled val="1"/>
        </dgm:presLayoutVars>
      </dgm:prSet>
      <dgm:spPr/>
    </dgm:pt>
    <dgm:pt modelId="{C6CDB4B7-6A82-4681-B76F-83A0DA586D1D}" type="pres">
      <dgm:prSet presAssocID="{35C3723E-F2A6-48A4-A688-27B7B4551511}" presName="childShape" presStyleCnt="0">
        <dgm:presLayoutVars>
          <dgm:chMax val="0"/>
          <dgm:chPref val="0"/>
        </dgm:presLayoutVars>
      </dgm:prSet>
      <dgm:spPr/>
    </dgm:pt>
    <dgm:pt modelId="{F271A1EF-B070-4F39-8B67-58E6C109201F}" type="pres">
      <dgm:prSet presAssocID="{A61E02DA-C97E-43A1-9DDB-30DE8053DEBF}" presName="childComposite" presStyleCnt="0">
        <dgm:presLayoutVars>
          <dgm:chMax val="0"/>
          <dgm:chPref val="0"/>
        </dgm:presLayoutVars>
      </dgm:prSet>
      <dgm:spPr/>
    </dgm:pt>
    <dgm:pt modelId="{1DABA1EF-101A-47C1-A4E4-EFB578622FFB}" type="pres">
      <dgm:prSet presAssocID="{A61E02DA-C97E-43A1-9DDB-30DE8053DEBF}" presName="ChildAccent" presStyleLbl="solidFgAcc1" presStyleIdx="0" presStyleCnt="6" custLinFactX="-322817" custLinFactNeighborX="-400000"/>
      <dgm:spPr>
        <a:solidFill>
          <a:srgbClr val="033B57"/>
        </a:solidFill>
      </dgm:spPr>
    </dgm:pt>
    <dgm:pt modelId="{7B72CAF8-5170-465D-A005-CF6327A2AA7E}" type="pres">
      <dgm:prSet presAssocID="{A61E02DA-C97E-43A1-9DDB-30DE8053DEBF}" presName="Child" presStyleLbl="revTx" presStyleIdx="1" presStyleCnt="7" custScaleX="219785" custLinFactNeighborX="8614" custLinFactNeighborY="-3456">
        <dgm:presLayoutVars>
          <dgm:chMax val="0"/>
          <dgm:chPref val="0"/>
          <dgm:bulletEnabled val="1"/>
        </dgm:presLayoutVars>
      </dgm:prSet>
      <dgm:spPr/>
    </dgm:pt>
    <dgm:pt modelId="{0FA168F7-6761-4CD3-931E-C6E10135146D}" type="pres">
      <dgm:prSet presAssocID="{F59639B0-5E55-4711-8CB2-51CA3D75FF55}" presName="childComposite" presStyleCnt="0">
        <dgm:presLayoutVars>
          <dgm:chMax val="0"/>
          <dgm:chPref val="0"/>
        </dgm:presLayoutVars>
      </dgm:prSet>
      <dgm:spPr/>
    </dgm:pt>
    <dgm:pt modelId="{352C5632-BC2A-4D42-BF84-34D8A8213CF6}" type="pres">
      <dgm:prSet presAssocID="{F59639B0-5E55-4711-8CB2-51CA3D75FF55}" presName="ChildAccent" presStyleLbl="solidFgAcc1" presStyleIdx="1" presStyleCnt="6" custLinFactX="-739409" custLinFactNeighborX="-800000"/>
      <dgm:spPr>
        <a:solidFill>
          <a:srgbClr val="033B57"/>
        </a:solidFill>
      </dgm:spPr>
    </dgm:pt>
    <dgm:pt modelId="{E55E87C2-67D2-4CCB-A74A-38D3F47847F4}" type="pres">
      <dgm:prSet presAssocID="{F59639B0-5E55-4711-8CB2-51CA3D75FF55}" presName="Child" presStyleLbl="revTx" presStyleIdx="2" presStyleCnt="7" custScaleX="187895" custLinFactNeighborX="-23166">
        <dgm:presLayoutVars>
          <dgm:chMax val="0"/>
          <dgm:chPref val="0"/>
          <dgm:bulletEnabled val="1"/>
        </dgm:presLayoutVars>
      </dgm:prSet>
      <dgm:spPr/>
    </dgm:pt>
    <dgm:pt modelId="{456C6E48-76F8-4871-B263-B3002D3EF0B5}" type="pres">
      <dgm:prSet presAssocID="{AFFBC9B6-53E2-495D-AB5E-352E5678BC3C}" presName="childComposite" presStyleCnt="0">
        <dgm:presLayoutVars>
          <dgm:chMax val="0"/>
          <dgm:chPref val="0"/>
        </dgm:presLayoutVars>
      </dgm:prSet>
      <dgm:spPr/>
    </dgm:pt>
    <dgm:pt modelId="{B7E3F905-E752-4FFD-B050-8C223F582644}" type="pres">
      <dgm:prSet presAssocID="{AFFBC9B6-53E2-495D-AB5E-352E5678BC3C}" presName="ChildAccent" presStyleLbl="solidFgAcc1" presStyleIdx="2" presStyleCnt="6" custLinFactX="-739409" custLinFactNeighborX="-800000"/>
      <dgm:spPr>
        <a:solidFill>
          <a:srgbClr val="033B57"/>
        </a:solidFill>
      </dgm:spPr>
    </dgm:pt>
    <dgm:pt modelId="{620016A3-A47C-4A61-BDDA-DFA5E3AC3B34}" type="pres">
      <dgm:prSet presAssocID="{AFFBC9B6-53E2-495D-AB5E-352E5678BC3C}" presName="Child" presStyleLbl="revTx" presStyleIdx="3" presStyleCnt="7" custScaleX="122084" custLinFactNeighborX="-88520" custLinFactNeighborY="-8632">
        <dgm:presLayoutVars>
          <dgm:chMax val="0"/>
          <dgm:chPref val="0"/>
          <dgm:bulletEnabled val="1"/>
        </dgm:presLayoutVars>
      </dgm:prSet>
      <dgm:spPr/>
    </dgm:pt>
    <dgm:pt modelId="{1012EE0B-1317-4E90-8D1B-FC8570DE28B8}" type="pres">
      <dgm:prSet presAssocID="{59522EDF-2833-4DB1-A16E-757C316017A8}" presName="childComposite" presStyleCnt="0">
        <dgm:presLayoutVars>
          <dgm:chMax val="0"/>
          <dgm:chPref val="0"/>
        </dgm:presLayoutVars>
      </dgm:prSet>
      <dgm:spPr/>
    </dgm:pt>
    <dgm:pt modelId="{83C953A0-E770-4FCE-8268-AA9FA3AF5474}" type="pres">
      <dgm:prSet presAssocID="{59522EDF-2833-4DB1-A16E-757C316017A8}" presName="ChildAccent" presStyleLbl="solidFgAcc1" presStyleIdx="3" presStyleCnt="6" custLinFactX="-739409" custLinFactNeighborX="-800000"/>
      <dgm:spPr>
        <a:solidFill>
          <a:srgbClr val="033B57"/>
        </a:solidFill>
      </dgm:spPr>
    </dgm:pt>
    <dgm:pt modelId="{D85AC4D7-E5D4-4595-9ECB-60D809C22BE4}" type="pres">
      <dgm:prSet presAssocID="{59522EDF-2833-4DB1-A16E-757C316017A8}" presName="Child" presStyleLbl="revTx" presStyleIdx="4" presStyleCnt="7" custScaleX="205998" custLinFactNeighborX="-5315" custLinFactNeighborY="4289">
        <dgm:presLayoutVars>
          <dgm:chMax val="0"/>
          <dgm:chPref val="0"/>
          <dgm:bulletEnabled val="1"/>
        </dgm:presLayoutVars>
      </dgm:prSet>
      <dgm:spPr/>
    </dgm:pt>
    <dgm:pt modelId="{DB7FF950-9A08-4DA1-905E-ACA8B7519CF1}" type="pres">
      <dgm:prSet presAssocID="{3D185C64-5EC6-4F6B-8D0F-ADF120C18F72}" presName="childComposite" presStyleCnt="0">
        <dgm:presLayoutVars>
          <dgm:chMax val="0"/>
          <dgm:chPref val="0"/>
        </dgm:presLayoutVars>
      </dgm:prSet>
      <dgm:spPr/>
    </dgm:pt>
    <dgm:pt modelId="{0A9BB2C4-F57C-4640-BB4B-3039CC1BC598}" type="pres">
      <dgm:prSet presAssocID="{3D185C64-5EC6-4F6B-8D0F-ADF120C18F72}" presName="ChildAccent" presStyleLbl="solidFgAcc1" presStyleIdx="4" presStyleCnt="6" custLinFactX="-767049" custLinFactNeighborX="-800000"/>
      <dgm:spPr>
        <a:solidFill>
          <a:srgbClr val="033B57"/>
        </a:solidFill>
      </dgm:spPr>
    </dgm:pt>
    <dgm:pt modelId="{7EABCAE4-EF6B-4C8A-B851-4E999A6D0502}" type="pres">
      <dgm:prSet presAssocID="{3D185C64-5EC6-4F6B-8D0F-ADF120C18F72}" presName="Child" presStyleLbl="revTx" presStyleIdx="5" presStyleCnt="7" custScaleX="205684" custLinFactNeighborX="-5629">
        <dgm:presLayoutVars>
          <dgm:chMax val="0"/>
          <dgm:chPref val="0"/>
          <dgm:bulletEnabled val="1"/>
        </dgm:presLayoutVars>
      </dgm:prSet>
      <dgm:spPr/>
    </dgm:pt>
    <dgm:pt modelId="{21564F44-5E44-497A-91DF-427415D07962}" type="pres">
      <dgm:prSet presAssocID="{A3CE0957-B2C6-45BF-8176-8678C3EEDFA7}" presName="childComposite" presStyleCnt="0">
        <dgm:presLayoutVars>
          <dgm:chMax val="0"/>
          <dgm:chPref val="0"/>
        </dgm:presLayoutVars>
      </dgm:prSet>
      <dgm:spPr/>
    </dgm:pt>
    <dgm:pt modelId="{3F3A9443-E3CA-409E-A4C1-D9C6764BDEED}" type="pres">
      <dgm:prSet presAssocID="{A3CE0957-B2C6-45BF-8176-8678C3EEDFA7}" presName="ChildAccent" presStyleLbl="solidFgAcc1" presStyleIdx="5" presStyleCnt="6" custLinFactX="-767049" custLinFactNeighborX="-800000"/>
      <dgm:spPr>
        <a:solidFill>
          <a:srgbClr val="033B57"/>
        </a:solidFill>
      </dgm:spPr>
    </dgm:pt>
    <dgm:pt modelId="{196AF89B-8C64-4A8F-9A6F-45D79788F76A}" type="pres">
      <dgm:prSet presAssocID="{A3CE0957-B2C6-45BF-8176-8678C3EEDFA7}" presName="Child" presStyleLbl="revTx" presStyleIdx="6" presStyleCnt="7" custScaleX="208478" custLinFactNeighborX="-4134" custLinFactNeighborY="2792">
        <dgm:presLayoutVars>
          <dgm:chMax val="0"/>
          <dgm:chPref val="0"/>
          <dgm:bulletEnabled val="1"/>
        </dgm:presLayoutVars>
      </dgm:prSet>
      <dgm:spPr/>
    </dgm:pt>
  </dgm:ptLst>
  <dgm:cxnLst>
    <dgm:cxn modelId="{7207BB0B-5C93-4C6B-826E-791983519F9E}" srcId="{35C3723E-F2A6-48A4-A688-27B7B4551511}" destId="{59522EDF-2833-4DB1-A16E-757C316017A8}" srcOrd="3" destOrd="0" parTransId="{0924AE05-9EE3-4925-9564-7991C3E4E3AD}" sibTransId="{6AEBA49B-4345-4120-86CC-CCE14B738E45}"/>
    <dgm:cxn modelId="{91AFDA1A-14AA-47FF-9C40-7C726E923A89}" type="presOf" srcId="{F425A320-8B48-44F4-BB50-5139B654C18A}" destId="{922AE13C-756D-45CA-868A-5F2A15DE9AB4}" srcOrd="0" destOrd="0" presId="urn:microsoft.com/office/officeart/2008/layout/SquareAccentList"/>
    <dgm:cxn modelId="{75642A5C-649F-4520-B900-32B6FFE0DCE3}" srcId="{35C3723E-F2A6-48A4-A688-27B7B4551511}" destId="{AFFBC9B6-53E2-495D-AB5E-352E5678BC3C}" srcOrd="2" destOrd="0" parTransId="{FCE8713E-972C-46CE-84A5-A73F23ABFE2A}" sibTransId="{4AE908D4-CCE0-4D2C-8BCD-089F1510477B}"/>
    <dgm:cxn modelId="{00931258-9917-45E8-99A0-EF4054472686}" type="presOf" srcId="{AFFBC9B6-53E2-495D-AB5E-352E5678BC3C}" destId="{620016A3-A47C-4A61-BDDA-DFA5E3AC3B34}" srcOrd="0" destOrd="0" presId="urn:microsoft.com/office/officeart/2008/layout/SquareAccentList"/>
    <dgm:cxn modelId="{1928AF8C-B1BD-4B0A-B616-D15C1AA9F63D}" type="presOf" srcId="{A61E02DA-C97E-43A1-9DDB-30DE8053DEBF}" destId="{7B72CAF8-5170-465D-A005-CF6327A2AA7E}" srcOrd="0" destOrd="0" presId="urn:microsoft.com/office/officeart/2008/layout/SquareAccentList"/>
    <dgm:cxn modelId="{AA462598-490D-473D-BCAE-3ED04F9DC0DB}" type="presOf" srcId="{3D185C64-5EC6-4F6B-8D0F-ADF120C18F72}" destId="{7EABCAE4-EF6B-4C8A-B851-4E999A6D0502}" srcOrd="0" destOrd="0" presId="urn:microsoft.com/office/officeart/2008/layout/SquareAccentList"/>
    <dgm:cxn modelId="{7BC74C9F-2321-4626-873A-36098BAFA00B}" type="presOf" srcId="{A3CE0957-B2C6-45BF-8176-8678C3EEDFA7}" destId="{196AF89B-8C64-4A8F-9A6F-45D79788F76A}" srcOrd="0" destOrd="0" presId="urn:microsoft.com/office/officeart/2008/layout/SquareAccentList"/>
    <dgm:cxn modelId="{F6B005A4-E163-41E7-9E86-C9DBD9E47463}" type="presOf" srcId="{59522EDF-2833-4DB1-A16E-757C316017A8}" destId="{D85AC4D7-E5D4-4595-9ECB-60D809C22BE4}" srcOrd="0" destOrd="0" presId="urn:microsoft.com/office/officeart/2008/layout/SquareAccentList"/>
    <dgm:cxn modelId="{A8EB49B1-5D49-441D-9277-FBE41148716F}" srcId="{F425A320-8B48-44F4-BB50-5139B654C18A}" destId="{35C3723E-F2A6-48A4-A688-27B7B4551511}" srcOrd="0" destOrd="0" parTransId="{2C9C28AF-295B-4D32-9827-98F08C979089}" sibTransId="{C9DF36A1-D99A-47CF-8147-26F5F34A89B6}"/>
    <dgm:cxn modelId="{7CE938C0-FC65-443A-BF1F-E064F1F4B5D4}" srcId="{35C3723E-F2A6-48A4-A688-27B7B4551511}" destId="{3D185C64-5EC6-4F6B-8D0F-ADF120C18F72}" srcOrd="4" destOrd="0" parTransId="{5CCFC952-1663-4412-AA33-8CA929706859}" sibTransId="{53201B79-EB8D-4AEE-86D0-8F27962E60E6}"/>
    <dgm:cxn modelId="{FD8456D0-DA55-4561-AD15-EFA047268657}" srcId="{35C3723E-F2A6-48A4-A688-27B7B4551511}" destId="{A61E02DA-C97E-43A1-9DDB-30DE8053DEBF}" srcOrd="0" destOrd="0" parTransId="{9C8CED80-C345-4A31-98AB-B42A52FB8C6F}" sibTransId="{D42A6342-81C2-4A1E-9806-7C79BAB0A62D}"/>
    <dgm:cxn modelId="{0586E4D8-8436-45E4-B0CD-FD5F97486076}" type="presOf" srcId="{F59639B0-5E55-4711-8CB2-51CA3D75FF55}" destId="{E55E87C2-67D2-4CCB-A74A-38D3F47847F4}" srcOrd="0" destOrd="0" presId="urn:microsoft.com/office/officeart/2008/layout/SquareAccentList"/>
    <dgm:cxn modelId="{9BFF83EF-B8A1-40C1-91B8-5287ED52E195}" srcId="{35C3723E-F2A6-48A4-A688-27B7B4551511}" destId="{A3CE0957-B2C6-45BF-8176-8678C3EEDFA7}" srcOrd="5" destOrd="0" parTransId="{62E6D212-115D-4C27-AFE7-9E100D6B07A0}" sibTransId="{BA4F7DCF-8083-431A-A3A6-39403D894774}"/>
    <dgm:cxn modelId="{DFF1F4F3-D7E7-480A-8BCE-F054D543675E}" type="presOf" srcId="{35C3723E-F2A6-48A4-A688-27B7B4551511}" destId="{FF7975A8-2E4B-4C54-A84E-B3C47B5B5B2F}" srcOrd="0" destOrd="0" presId="urn:microsoft.com/office/officeart/2008/layout/SquareAccentList"/>
    <dgm:cxn modelId="{1E3817F6-2D79-4420-9716-5687E2FDE448}" srcId="{35C3723E-F2A6-48A4-A688-27B7B4551511}" destId="{F59639B0-5E55-4711-8CB2-51CA3D75FF55}" srcOrd="1" destOrd="0" parTransId="{20BF38E4-2C38-4E84-9970-6D225DF99C6E}" sibTransId="{7A826A82-DFC4-4CE2-8C72-144A6E0D3ED1}"/>
    <dgm:cxn modelId="{B15CABF3-4705-425E-9842-4CF3DA70E89C}" type="presParOf" srcId="{922AE13C-756D-45CA-868A-5F2A15DE9AB4}" destId="{ED47E813-9DF7-4CF6-9CD2-2B738AC3A9B1}" srcOrd="0" destOrd="0" presId="urn:microsoft.com/office/officeart/2008/layout/SquareAccentList"/>
    <dgm:cxn modelId="{F4BCCA7C-098A-40CD-8130-E688FD28B48A}" type="presParOf" srcId="{ED47E813-9DF7-4CF6-9CD2-2B738AC3A9B1}" destId="{3A2CC8FF-AEB6-4839-BD7E-ED74FB056C1D}" srcOrd="0" destOrd="0" presId="urn:microsoft.com/office/officeart/2008/layout/SquareAccentList"/>
    <dgm:cxn modelId="{939CB23F-9724-4E41-8648-7674DD5A602B}" type="presParOf" srcId="{3A2CC8FF-AEB6-4839-BD7E-ED74FB056C1D}" destId="{EF1339D9-CD54-4153-B55E-2D06641BAE4F}" srcOrd="0" destOrd="0" presId="urn:microsoft.com/office/officeart/2008/layout/SquareAccentList"/>
    <dgm:cxn modelId="{DA8DD50A-D7D5-4942-9B04-3CA9BB083EE7}" type="presParOf" srcId="{3A2CC8FF-AEB6-4839-BD7E-ED74FB056C1D}" destId="{74C85B48-7517-45F2-9119-D7744A29169E}" srcOrd="1" destOrd="0" presId="urn:microsoft.com/office/officeart/2008/layout/SquareAccentList"/>
    <dgm:cxn modelId="{1F2C3923-D6D0-41BC-A4E8-6379CF7808C3}" type="presParOf" srcId="{3A2CC8FF-AEB6-4839-BD7E-ED74FB056C1D}" destId="{FF7975A8-2E4B-4C54-A84E-B3C47B5B5B2F}" srcOrd="2" destOrd="0" presId="urn:microsoft.com/office/officeart/2008/layout/SquareAccentList"/>
    <dgm:cxn modelId="{D9DD7810-A0DE-4448-9768-0D55D85BAC1C}" type="presParOf" srcId="{ED47E813-9DF7-4CF6-9CD2-2B738AC3A9B1}" destId="{C6CDB4B7-6A82-4681-B76F-83A0DA586D1D}" srcOrd="1" destOrd="0" presId="urn:microsoft.com/office/officeart/2008/layout/SquareAccentList"/>
    <dgm:cxn modelId="{4B7A9C51-B77D-4B9A-8C0B-A10DC7B803AC}" type="presParOf" srcId="{C6CDB4B7-6A82-4681-B76F-83A0DA586D1D}" destId="{F271A1EF-B070-4F39-8B67-58E6C109201F}" srcOrd="0" destOrd="0" presId="urn:microsoft.com/office/officeart/2008/layout/SquareAccentList"/>
    <dgm:cxn modelId="{3B863832-0A87-48D4-9F78-692C367B8609}" type="presParOf" srcId="{F271A1EF-B070-4F39-8B67-58E6C109201F}" destId="{1DABA1EF-101A-47C1-A4E4-EFB578622FFB}" srcOrd="0" destOrd="0" presId="urn:microsoft.com/office/officeart/2008/layout/SquareAccentList"/>
    <dgm:cxn modelId="{A286A7CE-44A9-4BF5-A819-F099BBABEE36}" type="presParOf" srcId="{F271A1EF-B070-4F39-8B67-58E6C109201F}" destId="{7B72CAF8-5170-465D-A005-CF6327A2AA7E}" srcOrd="1" destOrd="0" presId="urn:microsoft.com/office/officeart/2008/layout/SquareAccentList"/>
    <dgm:cxn modelId="{E7D9DC06-F96F-4157-8D66-2074CAD7DC38}" type="presParOf" srcId="{C6CDB4B7-6A82-4681-B76F-83A0DA586D1D}" destId="{0FA168F7-6761-4CD3-931E-C6E10135146D}" srcOrd="1" destOrd="0" presId="urn:microsoft.com/office/officeart/2008/layout/SquareAccentList"/>
    <dgm:cxn modelId="{F7C38232-AAE5-44B6-866A-4DA92777681D}" type="presParOf" srcId="{0FA168F7-6761-4CD3-931E-C6E10135146D}" destId="{352C5632-BC2A-4D42-BF84-34D8A8213CF6}" srcOrd="0" destOrd="0" presId="urn:microsoft.com/office/officeart/2008/layout/SquareAccentList"/>
    <dgm:cxn modelId="{ADF250CA-5109-4B86-A2EA-A1FF696B3BA4}" type="presParOf" srcId="{0FA168F7-6761-4CD3-931E-C6E10135146D}" destId="{E55E87C2-67D2-4CCB-A74A-38D3F47847F4}" srcOrd="1" destOrd="0" presId="urn:microsoft.com/office/officeart/2008/layout/SquareAccentList"/>
    <dgm:cxn modelId="{55737D48-2855-4C01-A137-C24761CAC7E0}" type="presParOf" srcId="{C6CDB4B7-6A82-4681-B76F-83A0DA586D1D}" destId="{456C6E48-76F8-4871-B263-B3002D3EF0B5}" srcOrd="2" destOrd="0" presId="urn:microsoft.com/office/officeart/2008/layout/SquareAccentList"/>
    <dgm:cxn modelId="{C48DEAA2-CE23-47E0-A452-E2CF413ACA08}" type="presParOf" srcId="{456C6E48-76F8-4871-B263-B3002D3EF0B5}" destId="{B7E3F905-E752-4FFD-B050-8C223F582644}" srcOrd="0" destOrd="0" presId="urn:microsoft.com/office/officeart/2008/layout/SquareAccentList"/>
    <dgm:cxn modelId="{E73681FE-FD5B-48A6-A071-CEF84983E7D1}" type="presParOf" srcId="{456C6E48-76F8-4871-B263-B3002D3EF0B5}" destId="{620016A3-A47C-4A61-BDDA-DFA5E3AC3B34}" srcOrd="1" destOrd="0" presId="urn:microsoft.com/office/officeart/2008/layout/SquareAccentList"/>
    <dgm:cxn modelId="{CF0E310B-80DB-4F20-AC5A-83DDED02EEE7}" type="presParOf" srcId="{C6CDB4B7-6A82-4681-B76F-83A0DA586D1D}" destId="{1012EE0B-1317-4E90-8D1B-FC8570DE28B8}" srcOrd="3" destOrd="0" presId="urn:microsoft.com/office/officeart/2008/layout/SquareAccentList"/>
    <dgm:cxn modelId="{8CBB62FC-A539-4DD6-81DF-C92FCA804E68}" type="presParOf" srcId="{1012EE0B-1317-4E90-8D1B-FC8570DE28B8}" destId="{83C953A0-E770-4FCE-8268-AA9FA3AF5474}" srcOrd="0" destOrd="0" presId="urn:microsoft.com/office/officeart/2008/layout/SquareAccentList"/>
    <dgm:cxn modelId="{C28E8FA1-A790-4183-82F3-06B469FE8B56}" type="presParOf" srcId="{1012EE0B-1317-4E90-8D1B-FC8570DE28B8}" destId="{D85AC4D7-E5D4-4595-9ECB-60D809C22BE4}" srcOrd="1" destOrd="0" presId="urn:microsoft.com/office/officeart/2008/layout/SquareAccentList"/>
    <dgm:cxn modelId="{584564F5-CEEB-402E-9F7F-590D9B6D8695}" type="presParOf" srcId="{C6CDB4B7-6A82-4681-B76F-83A0DA586D1D}" destId="{DB7FF950-9A08-4DA1-905E-ACA8B7519CF1}" srcOrd="4" destOrd="0" presId="urn:microsoft.com/office/officeart/2008/layout/SquareAccentList"/>
    <dgm:cxn modelId="{589855CB-2A8F-4281-9D2C-7CBD6669AD50}" type="presParOf" srcId="{DB7FF950-9A08-4DA1-905E-ACA8B7519CF1}" destId="{0A9BB2C4-F57C-4640-BB4B-3039CC1BC598}" srcOrd="0" destOrd="0" presId="urn:microsoft.com/office/officeart/2008/layout/SquareAccentList"/>
    <dgm:cxn modelId="{D6D1A0C5-A77F-4FFC-8BA3-BF65142DEC8A}" type="presParOf" srcId="{DB7FF950-9A08-4DA1-905E-ACA8B7519CF1}" destId="{7EABCAE4-EF6B-4C8A-B851-4E999A6D0502}" srcOrd="1" destOrd="0" presId="urn:microsoft.com/office/officeart/2008/layout/SquareAccentList"/>
    <dgm:cxn modelId="{D0A47CEA-AFEE-469D-8050-46579499BE0E}" type="presParOf" srcId="{C6CDB4B7-6A82-4681-B76F-83A0DA586D1D}" destId="{21564F44-5E44-497A-91DF-427415D07962}" srcOrd="5" destOrd="0" presId="urn:microsoft.com/office/officeart/2008/layout/SquareAccentList"/>
    <dgm:cxn modelId="{FD6B51F5-708F-4399-A301-1089187E6F2B}" type="presParOf" srcId="{21564F44-5E44-497A-91DF-427415D07962}" destId="{3F3A9443-E3CA-409E-A4C1-D9C6764BDEED}" srcOrd="0" destOrd="0" presId="urn:microsoft.com/office/officeart/2008/layout/SquareAccentList"/>
    <dgm:cxn modelId="{3468C1A6-4A2D-4334-A45D-B882B6598139}" type="presParOf" srcId="{21564F44-5E44-497A-91DF-427415D07962}" destId="{196AF89B-8C64-4A8F-9A6F-45D79788F76A}" srcOrd="1" destOrd="0" presId="urn:microsoft.com/office/officeart/2008/layout/Square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D06A895-4CDA-4026-987C-596B8E6E9811}" type="doc">
      <dgm:prSet loTypeId="urn:microsoft.com/office/officeart/2005/8/layout/list1" loCatId="list" qsTypeId="urn:microsoft.com/office/officeart/2005/8/quickstyle/simple4" qsCatId="simple" csTypeId="urn:microsoft.com/office/officeart/2005/8/colors/accent2_2" csCatId="accent2" phldr="1"/>
      <dgm:spPr/>
      <dgm:t>
        <a:bodyPr/>
        <a:lstStyle/>
        <a:p>
          <a:endParaRPr lang="en-US"/>
        </a:p>
      </dgm:t>
    </dgm:pt>
    <dgm:pt modelId="{855CFA9B-D882-4900-AABF-B07DBAFDD646}">
      <dgm:prSet/>
      <dgm:spPr>
        <a:solidFill>
          <a:srgbClr val="033B57"/>
        </a:solidFill>
      </dgm:spPr>
      <dgm:t>
        <a:bodyPr/>
        <a:lstStyle/>
        <a:p>
          <a:pPr rtl="0"/>
          <a:r>
            <a:rPr lang="en-US" dirty="0"/>
            <a:t>Provide information in a user-friendly way</a:t>
          </a:r>
        </a:p>
      </dgm:t>
    </dgm:pt>
    <dgm:pt modelId="{41616942-C876-406C-AF97-A3810A2688B5}" type="parTrans" cxnId="{8B4DD162-0328-4E53-8D59-7CBB1CC0B7E4}">
      <dgm:prSet/>
      <dgm:spPr/>
      <dgm:t>
        <a:bodyPr/>
        <a:lstStyle/>
        <a:p>
          <a:endParaRPr lang="en-US"/>
        </a:p>
      </dgm:t>
    </dgm:pt>
    <dgm:pt modelId="{4E1A3D41-161B-4B6E-AA34-88AFBCB4844C}" type="sibTrans" cxnId="{8B4DD162-0328-4E53-8D59-7CBB1CC0B7E4}">
      <dgm:prSet/>
      <dgm:spPr/>
      <dgm:t>
        <a:bodyPr/>
        <a:lstStyle/>
        <a:p>
          <a:endParaRPr lang="en-US"/>
        </a:p>
      </dgm:t>
    </dgm:pt>
    <dgm:pt modelId="{241FF51A-F518-40A4-945E-282BC4787F3E}">
      <dgm:prSet/>
      <dgm:spPr>
        <a:solidFill>
          <a:srgbClr val="033B57"/>
        </a:solidFill>
      </dgm:spPr>
      <dgm:t>
        <a:bodyPr/>
        <a:lstStyle/>
        <a:p>
          <a:pPr rtl="0"/>
          <a:r>
            <a:rPr lang="en-US" dirty="0"/>
            <a:t>Provide verbal support of patient’s ability to make decisions</a:t>
          </a:r>
        </a:p>
      </dgm:t>
    </dgm:pt>
    <dgm:pt modelId="{A457DC70-BA5B-4D2C-934C-9DDB2CD7C63E}" type="parTrans" cxnId="{001376D7-ED84-485A-8E4A-38A2958298B7}">
      <dgm:prSet/>
      <dgm:spPr/>
      <dgm:t>
        <a:bodyPr/>
        <a:lstStyle/>
        <a:p>
          <a:endParaRPr lang="en-US"/>
        </a:p>
      </dgm:t>
    </dgm:pt>
    <dgm:pt modelId="{F65AF5FA-6F5B-4898-9BE3-E24F4B333F25}" type="sibTrans" cxnId="{001376D7-ED84-485A-8E4A-38A2958298B7}">
      <dgm:prSet/>
      <dgm:spPr/>
      <dgm:t>
        <a:bodyPr/>
        <a:lstStyle/>
        <a:p>
          <a:endParaRPr lang="en-US"/>
        </a:p>
      </dgm:t>
    </dgm:pt>
    <dgm:pt modelId="{43D58419-92AB-4149-AF1C-DA7E61EE15D9}">
      <dgm:prSet/>
      <dgm:spPr>
        <a:solidFill>
          <a:srgbClr val="033B57"/>
        </a:solidFill>
      </dgm:spPr>
      <dgm:t>
        <a:bodyPr/>
        <a:lstStyle/>
        <a:p>
          <a:pPr rtl="0"/>
          <a:r>
            <a:rPr lang="en-US"/>
            <a:t>Understand patients’ decisions and preferences may change</a:t>
          </a:r>
        </a:p>
      </dgm:t>
    </dgm:pt>
    <dgm:pt modelId="{D3341E4A-A116-4BB5-9C3E-774983511248}" type="parTrans" cxnId="{B9237865-EB2F-4E3A-94A0-4999276E3CB1}">
      <dgm:prSet/>
      <dgm:spPr/>
      <dgm:t>
        <a:bodyPr/>
        <a:lstStyle/>
        <a:p>
          <a:endParaRPr lang="en-US"/>
        </a:p>
      </dgm:t>
    </dgm:pt>
    <dgm:pt modelId="{C185D5B3-A089-4926-8B6B-C808CB3F119D}" type="sibTrans" cxnId="{B9237865-EB2F-4E3A-94A0-4999276E3CB1}">
      <dgm:prSet/>
      <dgm:spPr/>
      <dgm:t>
        <a:bodyPr/>
        <a:lstStyle/>
        <a:p>
          <a:endParaRPr lang="en-US"/>
        </a:p>
      </dgm:t>
    </dgm:pt>
    <dgm:pt modelId="{4E648C39-CBE4-4FB2-83D4-A547A7DC87B3}">
      <dgm:prSet/>
      <dgm:spPr>
        <a:solidFill>
          <a:srgbClr val="033B57"/>
        </a:solidFill>
      </dgm:spPr>
      <dgm:t>
        <a:bodyPr/>
        <a:lstStyle/>
        <a:p>
          <a:pPr rtl="0"/>
          <a:r>
            <a:rPr lang="en-US" dirty="0"/>
            <a:t>Facilitate open dialogue between the patient and the physician that identifies goals that are important to patients </a:t>
          </a:r>
        </a:p>
      </dgm:t>
    </dgm:pt>
    <dgm:pt modelId="{3E3AFCBE-4528-4C78-8007-AED8A55F4451}" type="parTrans" cxnId="{F110B902-2419-47B7-81F2-8F2DF3839910}">
      <dgm:prSet/>
      <dgm:spPr/>
      <dgm:t>
        <a:bodyPr/>
        <a:lstStyle/>
        <a:p>
          <a:endParaRPr lang="en-US"/>
        </a:p>
      </dgm:t>
    </dgm:pt>
    <dgm:pt modelId="{40FDB45E-6B6F-4B89-8E5C-0987E9B4CB97}" type="sibTrans" cxnId="{F110B902-2419-47B7-81F2-8F2DF3839910}">
      <dgm:prSet/>
      <dgm:spPr/>
      <dgm:t>
        <a:bodyPr/>
        <a:lstStyle/>
        <a:p>
          <a:endParaRPr lang="en-US"/>
        </a:p>
      </dgm:t>
    </dgm:pt>
    <dgm:pt modelId="{FC124A76-A3A5-44BC-82C4-A1063BE42442}">
      <dgm:prSet/>
      <dgm:spPr>
        <a:solidFill>
          <a:srgbClr val="033B57"/>
        </a:solidFill>
      </dgm:spPr>
      <dgm:t>
        <a:bodyPr/>
        <a:lstStyle/>
        <a:p>
          <a:pPr rtl="0"/>
          <a:r>
            <a:rPr lang="en-US" dirty="0"/>
            <a:t>Provide ongoing support and encouragement</a:t>
          </a:r>
        </a:p>
      </dgm:t>
    </dgm:pt>
    <dgm:pt modelId="{FBF116E5-9F4F-496B-86FD-48C1B57C0D4F}" type="parTrans" cxnId="{6C2C2546-657F-4424-B6F4-63C308B2B8A7}">
      <dgm:prSet/>
      <dgm:spPr/>
      <dgm:t>
        <a:bodyPr/>
        <a:lstStyle/>
        <a:p>
          <a:endParaRPr lang="en-US"/>
        </a:p>
      </dgm:t>
    </dgm:pt>
    <dgm:pt modelId="{D0DD475A-8224-416D-9A06-5524189C4CCE}" type="sibTrans" cxnId="{6C2C2546-657F-4424-B6F4-63C308B2B8A7}">
      <dgm:prSet/>
      <dgm:spPr/>
      <dgm:t>
        <a:bodyPr/>
        <a:lstStyle/>
        <a:p>
          <a:endParaRPr lang="en-US"/>
        </a:p>
      </dgm:t>
    </dgm:pt>
    <dgm:pt modelId="{3FE0FB79-7DBA-474F-8DD1-AE280C2FAD0A}">
      <dgm:prSet/>
      <dgm:spPr>
        <a:solidFill>
          <a:srgbClr val="033B57"/>
        </a:solidFill>
      </dgm:spPr>
      <dgm:t>
        <a:bodyPr/>
        <a:lstStyle/>
        <a:p>
          <a:pPr rtl="0"/>
          <a:r>
            <a:rPr lang="en-US" dirty="0"/>
            <a:t>Refer to community-based organizations and encourage patients to use them</a:t>
          </a:r>
        </a:p>
      </dgm:t>
    </dgm:pt>
    <dgm:pt modelId="{1DDE09F3-F632-48B7-9ACA-84B51ECE41AB}" type="parTrans" cxnId="{75395F64-AF3C-4089-9635-EB4E4D0FFA72}">
      <dgm:prSet/>
      <dgm:spPr/>
      <dgm:t>
        <a:bodyPr/>
        <a:lstStyle/>
        <a:p>
          <a:endParaRPr lang="en-US"/>
        </a:p>
      </dgm:t>
    </dgm:pt>
    <dgm:pt modelId="{A7F6C5D5-6D97-4381-9C8F-FD028C3D9603}" type="sibTrans" cxnId="{75395F64-AF3C-4089-9635-EB4E4D0FFA72}">
      <dgm:prSet/>
      <dgm:spPr/>
      <dgm:t>
        <a:bodyPr/>
        <a:lstStyle/>
        <a:p>
          <a:endParaRPr lang="en-US"/>
        </a:p>
      </dgm:t>
    </dgm:pt>
    <dgm:pt modelId="{DC4ECB0F-9DA7-4B80-8194-3B75349F8F76}" type="pres">
      <dgm:prSet presAssocID="{9D06A895-4CDA-4026-987C-596B8E6E9811}" presName="linear" presStyleCnt="0">
        <dgm:presLayoutVars>
          <dgm:dir/>
          <dgm:animLvl val="lvl"/>
          <dgm:resizeHandles val="exact"/>
        </dgm:presLayoutVars>
      </dgm:prSet>
      <dgm:spPr/>
    </dgm:pt>
    <dgm:pt modelId="{82AAE75E-DF18-4008-B216-A0C701920982}" type="pres">
      <dgm:prSet presAssocID="{855CFA9B-D882-4900-AABF-B07DBAFDD646}" presName="parentLin" presStyleCnt="0"/>
      <dgm:spPr/>
    </dgm:pt>
    <dgm:pt modelId="{393C8811-662E-4ED2-AC51-26210BF305EF}" type="pres">
      <dgm:prSet presAssocID="{855CFA9B-D882-4900-AABF-B07DBAFDD646}" presName="parentLeftMargin" presStyleLbl="node1" presStyleIdx="0" presStyleCnt="6"/>
      <dgm:spPr/>
    </dgm:pt>
    <dgm:pt modelId="{6475A162-85CB-4DD8-B4FA-1221E8B5590B}" type="pres">
      <dgm:prSet presAssocID="{855CFA9B-D882-4900-AABF-B07DBAFDD646}" presName="parentText" presStyleLbl="node1" presStyleIdx="0" presStyleCnt="6">
        <dgm:presLayoutVars>
          <dgm:chMax val="0"/>
          <dgm:bulletEnabled val="1"/>
        </dgm:presLayoutVars>
      </dgm:prSet>
      <dgm:spPr/>
    </dgm:pt>
    <dgm:pt modelId="{E0B8004E-C36B-4094-88CF-166D664512A0}" type="pres">
      <dgm:prSet presAssocID="{855CFA9B-D882-4900-AABF-B07DBAFDD646}" presName="negativeSpace" presStyleCnt="0"/>
      <dgm:spPr/>
    </dgm:pt>
    <dgm:pt modelId="{300E7DB2-211D-49E9-860C-0D7AAE11596F}" type="pres">
      <dgm:prSet presAssocID="{855CFA9B-D882-4900-AABF-B07DBAFDD646}" presName="childText" presStyleLbl="conFgAcc1" presStyleIdx="0" presStyleCnt="6">
        <dgm:presLayoutVars>
          <dgm:bulletEnabled val="1"/>
        </dgm:presLayoutVars>
      </dgm:prSet>
      <dgm:spPr>
        <a:ln>
          <a:solidFill>
            <a:srgbClr val="336699"/>
          </a:solidFill>
        </a:ln>
      </dgm:spPr>
    </dgm:pt>
    <dgm:pt modelId="{A15ACE37-AFAD-4C8E-AE21-96E141BA5017}" type="pres">
      <dgm:prSet presAssocID="{4E1A3D41-161B-4B6E-AA34-88AFBCB4844C}" presName="spaceBetweenRectangles" presStyleCnt="0"/>
      <dgm:spPr/>
    </dgm:pt>
    <dgm:pt modelId="{1B994F1C-5682-4B4D-A284-D8D5942E3E4E}" type="pres">
      <dgm:prSet presAssocID="{241FF51A-F518-40A4-945E-282BC4787F3E}" presName="parentLin" presStyleCnt="0"/>
      <dgm:spPr/>
    </dgm:pt>
    <dgm:pt modelId="{10C63F94-B30F-4689-93EF-F79BCE084FD0}" type="pres">
      <dgm:prSet presAssocID="{241FF51A-F518-40A4-945E-282BC4787F3E}" presName="parentLeftMargin" presStyleLbl="node1" presStyleIdx="0" presStyleCnt="6"/>
      <dgm:spPr/>
    </dgm:pt>
    <dgm:pt modelId="{C1217473-C8BC-4D2E-A23C-E443DD26CBF8}" type="pres">
      <dgm:prSet presAssocID="{241FF51A-F518-40A4-945E-282BC4787F3E}" presName="parentText" presStyleLbl="node1" presStyleIdx="1" presStyleCnt="6">
        <dgm:presLayoutVars>
          <dgm:chMax val="0"/>
          <dgm:bulletEnabled val="1"/>
        </dgm:presLayoutVars>
      </dgm:prSet>
      <dgm:spPr/>
    </dgm:pt>
    <dgm:pt modelId="{C4A53F86-A95C-42C1-A7DF-4C8F65AE225F}" type="pres">
      <dgm:prSet presAssocID="{241FF51A-F518-40A4-945E-282BC4787F3E}" presName="negativeSpace" presStyleCnt="0"/>
      <dgm:spPr/>
    </dgm:pt>
    <dgm:pt modelId="{8D980AC4-0EF6-415F-A338-E6EF73E0F7E9}" type="pres">
      <dgm:prSet presAssocID="{241FF51A-F518-40A4-945E-282BC4787F3E}" presName="childText" presStyleLbl="conFgAcc1" presStyleIdx="1" presStyleCnt="6">
        <dgm:presLayoutVars>
          <dgm:bulletEnabled val="1"/>
        </dgm:presLayoutVars>
      </dgm:prSet>
      <dgm:spPr>
        <a:ln>
          <a:solidFill>
            <a:srgbClr val="336699"/>
          </a:solidFill>
        </a:ln>
      </dgm:spPr>
    </dgm:pt>
    <dgm:pt modelId="{AD2873AD-2C44-4773-B805-AB2F400219E4}" type="pres">
      <dgm:prSet presAssocID="{F65AF5FA-6F5B-4898-9BE3-E24F4B333F25}" presName="spaceBetweenRectangles" presStyleCnt="0"/>
      <dgm:spPr/>
    </dgm:pt>
    <dgm:pt modelId="{5C8A993E-21D3-4A3C-B6E2-A5EDCE65C39A}" type="pres">
      <dgm:prSet presAssocID="{43D58419-92AB-4149-AF1C-DA7E61EE15D9}" presName="parentLin" presStyleCnt="0"/>
      <dgm:spPr/>
    </dgm:pt>
    <dgm:pt modelId="{A9235167-EA52-4537-9062-0BA5BD89EC7B}" type="pres">
      <dgm:prSet presAssocID="{43D58419-92AB-4149-AF1C-DA7E61EE15D9}" presName="parentLeftMargin" presStyleLbl="node1" presStyleIdx="1" presStyleCnt="6"/>
      <dgm:spPr/>
    </dgm:pt>
    <dgm:pt modelId="{C6C1858A-2FBA-4078-9FD5-0C6F5B4A1C4D}" type="pres">
      <dgm:prSet presAssocID="{43D58419-92AB-4149-AF1C-DA7E61EE15D9}" presName="parentText" presStyleLbl="node1" presStyleIdx="2" presStyleCnt="6">
        <dgm:presLayoutVars>
          <dgm:chMax val="0"/>
          <dgm:bulletEnabled val="1"/>
        </dgm:presLayoutVars>
      </dgm:prSet>
      <dgm:spPr/>
    </dgm:pt>
    <dgm:pt modelId="{777301B4-0319-40CD-9D10-4A7A07F5363F}" type="pres">
      <dgm:prSet presAssocID="{43D58419-92AB-4149-AF1C-DA7E61EE15D9}" presName="negativeSpace" presStyleCnt="0"/>
      <dgm:spPr/>
    </dgm:pt>
    <dgm:pt modelId="{101DB785-6838-4230-88F3-312881D89102}" type="pres">
      <dgm:prSet presAssocID="{43D58419-92AB-4149-AF1C-DA7E61EE15D9}" presName="childText" presStyleLbl="conFgAcc1" presStyleIdx="2" presStyleCnt="6">
        <dgm:presLayoutVars>
          <dgm:bulletEnabled val="1"/>
        </dgm:presLayoutVars>
      </dgm:prSet>
      <dgm:spPr>
        <a:ln>
          <a:solidFill>
            <a:srgbClr val="336699"/>
          </a:solidFill>
        </a:ln>
      </dgm:spPr>
    </dgm:pt>
    <dgm:pt modelId="{D5780E78-E528-47EB-9946-538766F83311}" type="pres">
      <dgm:prSet presAssocID="{C185D5B3-A089-4926-8B6B-C808CB3F119D}" presName="spaceBetweenRectangles" presStyleCnt="0"/>
      <dgm:spPr/>
    </dgm:pt>
    <dgm:pt modelId="{3DBC2384-5F76-49F0-8DF6-C6C849787F35}" type="pres">
      <dgm:prSet presAssocID="{4E648C39-CBE4-4FB2-83D4-A547A7DC87B3}" presName="parentLin" presStyleCnt="0"/>
      <dgm:spPr/>
    </dgm:pt>
    <dgm:pt modelId="{DC81FF3D-812A-4AD6-B831-E6539E288EC7}" type="pres">
      <dgm:prSet presAssocID="{4E648C39-CBE4-4FB2-83D4-A547A7DC87B3}" presName="parentLeftMargin" presStyleLbl="node1" presStyleIdx="2" presStyleCnt="6"/>
      <dgm:spPr/>
    </dgm:pt>
    <dgm:pt modelId="{AEC447F1-495C-4BF9-B79E-BFD379D11AB2}" type="pres">
      <dgm:prSet presAssocID="{4E648C39-CBE4-4FB2-83D4-A547A7DC87B3}" presName="parentText" presStyleLbl="node1" presStyleIdx="3" presStyleCnt="6">
        <dgm:presLayoutVars>
          <dgm:chMax val="0"/>
          <dgm:bulletEnabled val="1"/>
        </dgm:presLayoutVars>
      </dgm:prSet>
      <dgm:spPr/>
    </dgm:pt>
    <dgm:pt modelId="{7956A6B0-E1B3-4A26-A00C-C2B2DA5FCA8D}" type="pres">
      <dgm:prSet presAssocID="{4E648C39-CBE4-4FB2-83D4-A547A7DC87B3}" presName="negativeSpace" presStyleCnt="0"/>
      <dgm:spPr/>
    </dgm:pt>
    <dgm:pt modelId="{FFED9016-F032-4D34-AF41-BFED951ADEE2}" type="pres">
      <dgm:prSet presAssocID="{4E648C39-CBE4-4FB2-83D4-A547A7DC87B3}" presName="childText" presStyleLbl="conFgAcc1" presStyleIdx="3" presStyleCnt="6">
        <dgm:presLayoutVars>
          <dgm:bulletEnabled val="1"/>
        </dgm:presLayoutVars>
      </dgm:prSet>
      <dgm:spPr>
        <a:ln>
          <a:solidFill>
            <a:srgbClr val="336699"/>
          </a:solidFill>
        </a:ln>
      </dgm:spPr>
    </dgm:pt>
    <dgm:pt modelId="{738EEF87-B784-43E0-853B-ED90E8A65840}" type="pres">
      <dgm:prSet presAssocID="{40FDB45E-6B6F-4B89-8E5C-0987E9B4CB97}" presName="spaceBetweenRectangles" presStyleCnt="0"/>
      <dgm:spPr/>
    </dgm:pt>
    <dgm:pt modelId="{C731C025-8643-4B14-9208-0EB269A92C29}" type="pres">
      <dgm:prSet presAssocID="{FC124A76-A3A5-44BC-82C4-A1063BE42442}" presName="parentLin" presStyleCnt="0"/>
      <dgm:spPr/>
    </dgm:pt>
    <dgm:pt modelId="{A38C4013-0DEB-4F14-A11B-BB16EDD43392}" type="pres">
      <dgm:prSet presAssocID="{FC124A76-A3A5-44BC-82C4-A1063BE42442}" presName="parentLeftMargin" presStyleLbl="node1" presStyleIdx="3" presStyleCnt="6"/>
      <dgm:spPr/>
    </dgm:pt>
    <dgm:pt modelId="{E617F98E-EC98-4D78-A334-F146717BCD1A}" type="pres">
      <dgm:prSet presAssocID="{FC124A76-A3A5-44BC-82C4-A1063BE42442}" presName="parentText" presStyleLbl="node1" presStyleIdx="4" presStyleCnt="6">
        <dgm:presLayoutVars>
          <dgm:chMax val="0"/>
          <dgm:bulletEnabled val="1"/>
        </dgm:presLayoutVars>
      </dgm:prSet>
      <dgm:spPr/>
    </dgm:pt>
    <dgm:pt modelId="{BB990CE9-CF37-4729-B230-CD6185887CEE}" type="pres">
      <dgm:prSet presAssocID="{FC124A76-A3A5-44BC-82C4-A1063BE42442}" presName="negativeSpace" presStyleCnt="0"/>
      <dgm:spPr/>
    </dgm:pt>
    <dgm:pt modelId="{8B39F101-8C46-4535-8E8B-0F2238C1504F}" type="pres">
      <dgm:prSet presAssocID="{FC124A76-A3A5-44BC-82C4-A1063BE42442}" presName="childText" presStyleLbl="conFgAcc1" presStyleIdx="4" presStyleCnt="6">
        <dgm:presLayoutVars>
          <dgm:bulletEnabled val="1"/>
        </dgm:presLayoutVars>
      </dgm:prSet>
      <dgm:spPr>
        <a:ln>
          <a:solidFill>
            <a:srgbClr val="336699"/>
          </a:solidFill>
        </a:ln>
      </dgm:spPr>
    </dgm:pt>
    <dgm:pt modelId="{DE6AD5A2-EFFC-46DF-AAA2-FD5F836798B9}" type="pres">
      <dgm:prSet presAssocID="{D0DD475A-8224-416D-9A06-5524189C4CCE}" presName="spaceBetweenRectangles" presStyleCnt="0"/>
      <dgm:spPr/>
    </dgm:pt>
    <dgm:pt modelId="{339012C0-514A-4A0F-82E0-B2A90E9FE36E}" type="pres">
      <dgm:prSet presAssocID="{3FE0FB79-7DBA-474F-8DD1-AE280C2FAD0A}" presName="parentLin" presStyleCnt="0"/>
      <dgm:spPr/>
    </dgm:pt>
    <dgm:pt modelId="{E9E15DE8-C498-41AD-BAC9-F480D7E2731A}" type="pres">
      <dgm:prSet presAssocID="{3FE0FB79-7DBA-474F-8DD1-AE280C2FAD0A}" presName="parentLeftMargin" presStyleLbl="node1" presStyleIdx="4" presStyleCnt="6"/>
      <dgm:spPr/>
    </dgm:pt>
    <dgm:pt modelId="{B91CE4F4-F8AB-45EA-B085-79134E0A915A}" type="pres">
      <dgm:prSet presAssocID="{3FE0FB79-7DBA-474F-8DD1-AE280C2FAD0A}" presName="parentText" presStyleLbl="node1" presStyleIdx="5" presStyleCnt="6">
        <dgm:presLayoutVars>
          <dgm:chMax val="0"/>
          <dgm:bulletEnabled val="1"/>
        </dgm:presLayoutVars>
      </dgm:prSet>
      <dgm:spPr/>
    </dgm:pt>
    <dgm:pt modelId="{1829FBE6-C573-4A2B-89BB-C1141AD2FE50}" type="pres">
      <dgm:prSet presAssocID="{3FE0FB79-7DBA-474F-8DD1-AE280C2FAD0A}" presName="negativeSpace" presStyleCnt="0"/>
      <dgm:spPr/>
    </dgm:pt>
    <dgm:pt modelId="{67C5C4C8-3983-4D9E-B151-26C508592FFA}" type="pres">
      <dgm:prSet presAssocID="{3FE0FB79-7DBA-474F-8DD1-AE280C2FAD0A}" presName="childText" presStyleLbl="conFgAcc1" presStyleIdx="5" presStyleCnt="6">
        <dgm:presLayoutVars>
          <dgm:bulletEnabled val="1"/>
        </dgm:presLayoutVars>
      </dgm:prSet>
      <dgm:spPr>
        <a:ln>
          <a:solidFill>
            <a:srgbClr val="336699"/>
          </a:solidFill>
        </a:ln>
      </dgm:spPr>
    </dgm:pt>
  </dgm:ptLst>
  <dgm:cxnLst>
    <dgm:cxn modelId="{F110B902-2419-47B7-81F2-8F2DF3839910}" srcId="{9D06A895-4CDA-4026-987C-596B8E6E9811}" destId="{4E648C39-CBE4-4FB2-83D4-A547A7DC87B3}" srcOrd="3" destOrd="0" parTransId="{3E3AFCBE-4528-4C78-8007-AED8A55F4451}" sibTransId="{40FDB45E-6B6F-4B89-8E5C-0987E9B4CB97}"/>
    <dgm:cxn modelId="{69C3C41A-1732-495A-B4D6-9F28C6C2C2B7}" type="presOf" srcId="{43D58419-92AB-4149-AF1C-DA7E61EE15D9}" destId="{C6C1858A-2FBA-4078-9FD5-0C6F5B4A1C4D}" srcOrd="1" destOrd="0" presId="urn:microsoft.com/office/officeart/2005/8/layout/list1"/>
    <dgm:cxn modelId="{E2207321-C359-45C1-BA9B-CE3BD79EA820}" type="presOf" srcId="{4E648C39-CBE4-4FB2-83D4-A547A7DC87B3}" destId="{DC81FF3D-812A-4AD6-B831-E6539E288EC7}" srcOrd="0" destOrd="0" presId="urn:microsoft.com/office/officeart/2005/8/layout/list1"/>
    <dgm:cxn modelId="{8B4DD162-0328-4E53-8D59-7CBB1CC0B7E4}" srcId="{9D06A895-4CDA-4026-987C-596B8E6E9811}" destId="{855CFA9B-D882-4900-AABF-B07DBAFDD646}" srcOrd="0" destOrd="0" parTransId="{41616942-C876-406C-AF97-A3810A2688B5}" sibTransId="{4E1A3D41-161B-4B6E-AA34-88AFBCB4844C}"/>
    <dgm:cxn modelId="{ED236B43-9F8D-4064-8CA8-1807B07A47CF}" type="presOf" srcId="{FC124A76-A3A5-44BC-82C4-A1063BE42442}" destId="{A38C4013-0DEB-4F14-A11B-BB16EDD43392}" srcOrd="0" destOrd="0" presId="urn:microsoft.com/office/officeart/2005/8/layout/list1"/>
    <dgm:cxn modelId="{75395F64-AF3C-4089-9635-EB4E4D0FFA72}" srcId="{9D06A895-4CDA-4026-987C-596B8E6E9811}" destId="{3FE0FB79-7DBA-474F-8DD1-AE280C2FAD0A}" srcOrd="5" destOrd="0" parTransId="{1DDE09F3-F632-48B7-9ACA-84B51ECE41AB}" sibTransId="{A7F6C5D5-6D97-4381-9C8F-FD028C3D9603}"/>
    <dgm:cxn modelId="{B9237865-EB2F-4E3A-94A0-4999276E3CB1}" srcId="{9D06A895-4CDA-4026-987C-596B8E6E9811}" destId="{43D58419-92AB-4149-AF1C-DA7E61EE15D9}" srcOrd="2" destOrd="0" parTransId="{D3341E4A-A116-4BB5-9C3E-774983511248}" sibTransId="{C185D5B3-A089-4926-8B6B-C808CB3F119D}"/>
    <dgm:cxn modelId="{6C2C2546-657F-4424-B6F4-63C308B2B8A7}" srcId="{9D06A895-4CDA-4026-987C-596B8E6E9811}" destId="{FC124A76-A3A5-44BC-82C4-A1063BE42442}" srcOrd="4" destOrd="0" parTransId="{FBF116E5-9F4F-496B-86FD-48C1B57C0D4F}" sibTransId="{D0DD475A-8224-416D-9A06-5524189C4CCE}"/>
    <dgm:cxn modelId="{5FC46678-A752-44FA-8E4A-76730447A20B}" type="presOf" srcId="{43D58419-92AB-4149-AF1C-DA7E61EE15D9}" destId="{A9235167-EA52-4537-9062-0BA5BD89EC7B}" srcOrd="0" destOrd="0" presId="urn:microsoft.com/office/officeart/2005/8/layout/list1"/>
    <dgm:cxn modelId="{4999478F-CCF9-481B-9852-8295C90F7160}" type="presOf" srcId="{FC124A76-A3A5-44BC-82C4-A1063BE42442}" destId="{E617F98E-EC98-4D78-A334-F146717BCD1A}" srcOrd="1" destOrd="0" presId="urn:microsoft.com/office/officeart/2005/8/layout/list1"/>
    <dgm:cxn modelId="{E140739A-10E2-4821-8863-8541B62A8D5C}" type="presOf" srcId="{855CFA9B-D882-4900-AABF-B07DBAFDD646}" destId="{6475A162-85CB-4DD8-B4FA-1221E8B5590B}" srcOrd="1" destOrd="0" presId="urn:microsoft.com/office/officeart/2005/8/layout/list1"/>
    <dgm:cxn modelId="{280509CE-4390-4F60-A62F-982A8CEDA8E5}" type="presOf" srcId="{241FF51A-F518-40A4-945E-282BC4787F3E}" destId="{C1217473-C8BC-4D2E-A23C-E443DD26CBF8}" srcOrd="1" destOrd="0" presId="urn:microsoft.com/office/officeart/2005/8/layout/list1"/>
    <dgm:cxn modelId="{001376D7-ED84-485A-8E4A-38A2958298B7}" srcId="{9D06A895-4CDA-4026-987C-596B8E6E9811}" destId="{241FF51A-F518-40A4-945E-282BC4787F3E}" srcOrd="1" destOrd="0" parTransId="{A457DC70-BA5B-4D2C-934C-9DDB2CD7C63E}" sibTransId="{F65AF5FA-6F5B-4898-9BE3-E24F4B333F25}"/>
    <dgm:cxn modelId="{D9CD9DD9-123C-4BD7-A8DA-3ADA37E8AEBF}" type="presOf" srcId="{9D06A895-4CDA-4026-987C-596B8E6E9811}" destId="{DC4ECB0F-9DA7-4B80-8194-3B75349F8F76}" srcOrd="0" destOrd="0" presId="urn:microsoft.com/office/officeart/2005/8/layout/list1"/>
    <dgm:cxn modelId="{6FF518DC-2D85-4A9C-A258-A7B2127E8803}" type="presOf" srcId="{855CFA9B-D882-4900-AABF-B07DBAFDD646}" destId="{393C8811-662E-4ED2-AC51-26210BF305EF}" srcOrd="0" destOrd="0" presId="urn:microsoft.com/office/officeart/2005/8/layout/list1"/>
    <dgm:cxn modelId="{7F7161F4-22A7-40E7-A6B2-E6D17333A064}" type="presOf" srcId="{4E648C39-CBE4-4FB2-83D4-A547A7DC87B3}" destId="{AEC447F1-495C-4BF9-B79E-BFD379D11AB2}" srcOrd="1" destOrd="0" presId="urn:microsoft.com/office/officeart/2005/8/layout/list1"/>
    <dgm:cxn modelId="{0D2074F5-F794-4569-A9CE-FC4D270C24C1}" type="presOf" srcId="{241FF51A-F518-40A4-945E-282BC4787F3E}" destId="{10C63F94-B30F-4689-93EF-F79BCE084FD0}" srcOrd="0" destOrd="0" presId="urn:microsoft.com/office/officeart/2005/8/layout/list1"/>
    <dgm:cxn modelId="{7B2E25FF-985B-4AA3-9278-C5F46BBCB2E7}" type="presOf" srcId="{3FE0FB79-7DBA-474F-8DD1-AE280C2FAD0A}" destId="{B91CE4F4-F8AB-45EA-B085-79134E0A915A}" srcOrd="1" destOrd="0" presId="urn:microsoft.com/office/officeart/2005/8/layout/list1"/>
    <dgm:cxn modelId="{802D82FF-8CFD-4AEA-92F8-204B3B4ECA57}" type="presOf" srcId="{3FE0FB79-7DBA-474F-8DD1-AE280C2FAD0A}" destId="{E9E15DE8-C498-41AD-BAC9-F480D7E2731A}" srcOrd="0" destOrd="0" presId="urn:microsoft.com/office/officeart/2005/8/layout/list1"/>
    <dgm:cxn modelId="{A9DB909A-945E-4BB6-971A-D31812B88E59}" type="presParOf" srcId="{DC4ECB0F-9DA7-4B80-8194-3B75349F8F76}" destId="{82AAE75E-DF18-4008-B216-A0C701920982}" srcOrd="0" destOrd="0" presId="urn:microsoft.com/office/officeart/2005/8/layout/list1"/>
    <dgm:cxn modelId="{A4BF69A6-3EBB-4F81-806C-7FBC264467C0}" type="presParOf" srcId="{82AAE75E-DF18-4008-B216-A0C701920982}" destId="{393C8811-662E-4ED2-AC51-26210BF305EF}" srcOrd="0" destOrd="0" presId="urn:microsoft.com/office/officeart/2005/8/layout/list1"/>
    <dgm:cxn modelId="{6C3883CE-0A49-4357-A193-4AFD1744E9FE}" type="presParOf" srcId="{82AAE75E-DF18-4008-B216-A0C701920982}" destId="{6475A162-85CB-4DD8-B4FA-1221E8B5590B}" srcOrd="1" destOrd="0" presId="urn:microsoft.com/office/officeart/2005/8/layout/list1"/>
    <dgm:cxn modelId="{B69517DA-E777-4AFA-83E8-F56A1833486A}" type="presParOf" srcId="{DC4ECB0F-9DA7-4B80-8194-3B75349F8F76}" destId="{E0B8004E-C36B-4094-88CF-166D664512A0}" srcOrd="1" destOrd="0" presId="urn:microsoft.com/office/officeart/2005/8/layout/list1"/>
    <dgm:cxn modelId="{17E8B6B5-7105-4455-92B6-C7F713B87019}" type="presParOf" srcId="{DC4ECB0F-9DA7-4B80-8194-3B75349F8F76}" destId="{300E7DB2-211D-49E9-860C-0D7AAE11596F}" srcOrd="2" destOrd="0" presId="urn:microsoft.com/office/officeart/2005/8/layout/list1"/>
    <dgm:cxn modelId="{61E0D253-4FE7-4AD1-B599-F7D5D9E1980B}" type="presParOf" srcId="{DC4ECB0F-9DA7-4B80-8194-3B75349F8F76}" destId="{A15ACE37-AFAD-4C8E-AE21-96E141BA5017}" srcOrd="3" destOrd="0" presId="urn:microsoft.com/office/officeart/2005/8/layout/list1"/>
    <dgm:cxn modelId="{E63987EA-9B1A-4241-B18B-85B476D7BE2C}" type="presParOf" srcId="{DC4ECB0F-9DA7-4B80-8194-3B75349F8F76}" destId="{1B994F1C-5682-4B4D-A284-D8D5942E3E4E}" srcOrd="4" destOrd="0" presId="urn:microsoft.com/office/officeart/2005/8/layout/list1"/>
    <dgm:cxn modelId="{0163FC72-E873-4C61-AC24-43C6800D0667}" type="presParOf" srcId="{1B994F1C-5682-4B4D-A284-D8D5942E3E4E}" destId="{10C63F94-B30F-4689-93EF-F79BCE084FD0}" srcOrd="0" destOrd="0" presId="urn:microsoft.com/office/officeart/2005/8/layout/list1"/>
    <dgm:cxn modelId="{3955E091-0FA4-4CDC-8BE4-C223DE557580}" type="presParOf" srcId="{1B994F1C-5682-4B4D-A284-D8D5942E3E4E}" destId="{C1217473-C8BC-4D2E-A23C-E443DD26CBF8}" srcOrd="1" destOrd="0" presId="urn:microsoft.com/office/officeart/2005/8/layout/list1"/>
    <dgm:cxn modelId="{A9EAFEF3-8719-4C04-8170-FB83ACEA0D3D}" type="presParOf" srcId="{DC4ECB0F-9DA7-4B80-8194-3B75349F8F76}" destId="{C4A53F86-A95C-42C1-A7DF-4C8F65AE225F}" srcOrd="5" destOrd="0" presId="urn:microsoft.com/office/officeart/2005/8/layout/list1"/>
    <dgm:cxn modelId="{624D0F10-8B8D-4D69-8A6A-29E4909AB897}" type="presParOf" srcId="{DC4ECB0F-9DA7-4B80-8194-3B75349F8F76}" destId="{8D980AC4-0EF6-415F-A338-E6EF73E0F7E9}" srcOrd="6" destOrd="0" presId="urn:microsoft.com/office/officeart/2005/8/layout/list1"/>
    <dgm:cxn modelId="{005B71A9-6B22-47F5-A351-6756AF44EF28}" type="presParOf" srcId="{DC4ECB0F-9DA7-4B80-8194-3B75349F8F76}" destId="{AD2873AD-2C44-4773-B805-AB2F400219E4}" srcOrd="7" destOrd="0" presId="urn:microsoft.com/office/officeart/2005/8/layout/list1"/>
    <dgm:cxn modelId="{1DC52B92-66C2-482B-8A48-FACB0E3C06C8}" type="presParOf" srcId="{DC4ECB0F-9DA7-4B80-8194-3B75349F8F76}" destId="{5C8A993E-21D3-4A3C-B6E2-A5EDCE65C39A}" srcOrd="8" destOrd="0" presId="urn:microsoft.com/office/officeart/2005/8/layout/list1"/>
    <dgm:cxn modelId="{3D8A2074-133E-4688-89A9-333C70CDB3B8}" type="presParOf" srcId="{5C8A993E-21D3-4A3C-B6E2-A5EDCE65C39A}" destId="{A9235167-EA52-4537-9062-0BA5BD89EC7B}" srcOrd="0" destOrd="0" presId="urn:microsoft.com/office/officeart/2005/8/layout/list1"/>
    <dgm:cxn modelId="{F5CBFB0D-99DB-431B-B034-E2161D976CBE}" type="presParOf" srcId="{5C8A993E-21D3-4A3C-B6E2-A5EDCE65C39A}" destId="{C6C1858A-2FBA-4078-9FD5-0C6F5B4A1C4D}" srcOrd="1" destOrd="0" presId="urn:microsoft.com/office/officeart/2005/8/layout/list1"/>
    <dgm:cxn modelId="{CE90B1AC-8BA3-4265-9C8B-7E19A2044558}" type="presParOf" srcId="{DC4ECB0F-9DA7-4B80-8194-3B75349F8F76}" destId="{777301B4-0319-40CD-9D10-4A7A07F5363F}" srcOrd="9" destOrd="0" presId="urn:microsoft.com/office/officeart/2005/8/layout/list1"/>
    <dgm:cxn modelId="{CFF66D6A-3A7E-4643-AD5A-B26EBDB8D383}" type="presParOf" srcId="{DC4ECB0F-9DA7-4B80-8194-3B75349F8F76}" destId="{101DB785-6838-4230-88F3-312881D89102}" srcOrd="10" destOrd="0" presId="urn:microsoft.com/office/officeart/2005/8/layout/list1"/>
    <dgm:cxn modelId="{8ECED143-DF7A-46D3-803A-70875E833FF9}" type="presParOf" srcId="{DC4ECB0F-9DA7-4B80-8194-3B75349F8F76}" destId="{D5780E78-E528-47EB-9946-538766F83311}" srcOrd="11" destOrd="0" presId="urn:microsoft.com/office/officeart/2005/8/layout/list1"/>
    <dgm:cxn modelId="{8A916212-3C37-4DB4-803D-B423F03117A2}" type="presParOf" srcId="{DC4ECB0F-9DA7-4B80-8194-3B75349F8F76}" destId="{3DBC2384-5F76-49F0-8DF6-C6C849787F35}" srcOrd="12" destOrd="0" presId="urn:microsoft.com/office/officeart/2005/8/layout/list1"/>
    <dgm:cxn modelId="{77A15B8E-ECDC-4FBE-9C07-D72447F91E74}" type="presParOf" srcId="{3DBC2384-5F76-49F0-8DF6-C6C849787F35}" destId="{DC81FF3D-812A-4AD6-B831-E6539E288EC7}" srcOrd="0" destOrd="0" presId="urn:microsoft.com/office/officeart/2005/8/layout/list1"/>
    <dgm:cxn modelId="{33AE9A9E-C434-4734-957E-530080FF57BD}" type="presParOf" srcId="{3DBC2384-5F76-49F0-8DF6-C6C849787F35}" destId="{AEC447F1-495C-4BF9-B79E-BFD379D11AB2}" srcOrd="1" destOrd="0" presId="urn:microsoft.com/office/officeart/2005/8/layout/list1"/>
    <dgm:cxn modelId="{23E2432D-795D-45A3-A73A-B0FF2F37CAA2}" type="presParOf" srcId="{DC4ECB0F-9DA7-4B80-8194-3B75349F8F76}" destId="{7956A6B0-E1B3-4A26-A00C-C2B2DA5FCA8D}" srcOrd="13" destOrd="0" presId="urn:microsoft.com/office/officeart/2005/8/layout/list1"/>
    <dgm:cxn modelId="{F58861F9-8D19-4927-AB4F-387DF1E9DD87}" type="presParOf" srcId="{DC4ECB0F-9DA7-4B80-8194-3B75349F8F76}" destId="{FFED9016-F032-4D34-AF41-BFED951ADEE2}" srcOrd="14" destOrd="0" presId="urn:microsoft.com/office/officeart/2005/8/layout/list1"/>
    <dgm:cxn modelId="{53500D25-DD6D-4354-BBA6-E72C9DCEC359}" type="presParOf" srcId="{DC4ECB0F-9DA7-4B80-8194-3B75349F8F76}" destId="{738EEF87-B784-43E0-853B-ED90E8A65840}" srcOrd="15" destOrd="0" presId="urn:microsoft.com/office/officeart/2005/8/layout/list1"/>
    <dgm:cxn modelId="{A18514BB-3BD7-441B-96AB-1DF7FCCD574A}" type="presParOf" srcId="{DC4ECB0F-9DA7-4B80-8194-3B75349F8F76}" destId="{C731C025-8643-4B14-9208-0EB269A92C29}" srcOrd="16" destOrd="0" presId="urn:microsoft.com/office/officeart/2005/8/layout/list1"/>
    <dgm:cxn modelId="{011365BD-7629-4503-AF67-69C1E9A7E4B4}" type="presParOf" srcId="{C731C025-8643-4B14-9208-0EB269A92C29}" destId="{A38C4013-0DEB-4F14-A11B-BB16EDD43392}" srcOrd="0" destOrd="0" presId="urn:microsoft.com/office/officeart/2005/8/layout/list1"/>
    <dgm:cxn modelId="{56C14BB3-A169-4AFF-9786-D80B8DFFE657}" type="presParOf" srcId="{C731C025-8643-4B14-9208-0EB269A92C29}" destId="{E617F98E-EC98-4D78-A334-F146717BCD1A}" srcOrd="1" destOrd="0" presId="urn:microsoft.com/office/officeart/2005/8/layout/list1"/>
    <dgm:cxn modelId="{9BFD1B1B-7BCC-45E7-BEBD-112D61B61989}" type="presParOf" srcId="{DC4ECB0F-9DA7-4B80-8194-3B75349F8F76}" destId="{BB990CE9-CF37-4729-B230-CD6185887CEE}" srcOrd="17" destOrd="0" presId="urn:microsoft.com/office/officeart/2005/8/layout/list1"/>
    <dgm:cxn modelId="{4BBA8700-2290-4219-AB82-C8086E2D88A5}" type="presParOf" srcId="{DC4ECB0F-9DA7-4B80-8194-3B75349F8F76}" destId="{8B39F101-8C46-4535-8E8B-0F2238C1504F}" srcOrd="18" destOrd="0" presId="urn:microsoft.com/office/officeart/2005/8/layout/list1"/>
    <dgm:cxn modelId="{71318779-C1F5-46DF-9681-9FBE5A1E663B}" type="presParOf" srcId="{DC4ECB0F-9DA7-4B80-8194-3B75349F8F76}" destId="{DE6AD5A2-EFFC-46DF-AAA2-FD5F836798B9}" srcOrd="19" destOrd="0" presId="urn:microsoft.com/office/officeart/2005/8/layout/list1"/>
    <dgm:cxn modelId="{3021C3CA-5D9E-444C-BB6B-D7F5B9B6E97B}" type="presParOf" srcId="{DC4ECB0F-9DA7-4B80-8194-3B75349F8F76}" destId="{339012C0-514A-4A0F-82E0-B2A90E9FE36E}" srcOrd="20" destOrd="0" presId="urn:microsoft.com/office/officeart/2005/8/layout/list1"/>
    <dgm:cxn modelId="{0C60FD20-2349-4956-96D0-CD2AA9EBC5E0}" type="presParOf" srcId="{339012C0-514A-4A0F-82E0-B2A90E9FE36E}" destId="{E9E15DE8-C498-41AD-BAC9-F480D7E2731A}" srcOrd="0" destOrd="0" presId="urn:microsoft.com/office/officeart/2005/8/layout/list1"/>
    <dgm:cxn modelId="{F1E4522C-A3D8-48CB-A4BD-6BAC56218F6E}" type="presParOf" srcId="{339012C0-514A-4A0F-82E0-B2A90E9FE36E}" destId="{B91CE4F4-F8AB-45EA-B085-79134E0A915A}" srcOrd="1" destOrd="0" presId="urn:microsoft.com/office/officeart/2005/8/layout/list1"/>
    <dgm:cxn modelId="{07DAE83A-9A04-430A-A31D-FA12EB069AF5}" type="presParOf" srcId="{DC4ECB0F-9DA7-4B80-8194-3B75349F8F76}" destId="{1829FBE6-C573-4A2B-89BB-C1141AD2FE50}" srcOrd="21" destOrd="0" presId="urn:microsoft.com/office/officeart/2005/8/layout/list1"/>
    <dgm:cxn modelId="{90043857-3746-42C7-8E7E-821AE28D887D}" type="presParOf" srcId="{DC4ECB0F-9DA7-4B80-8194-3B75349F8F76}" destId="{67C5C4C8-3983-4D9E-B151-26C508592FFA}" srcOrd="2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EE417C7-5B5E-4B54-BC74-44ACF483E04C}"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756E9423-8B8F-424B-BB6E-798808285772}">
      <dgm:prSet phldrT="[Text]" custT="1">
        <dgm:style>
          <a:lnRef idx="2">
            <a:schemeClr val="accent2">
              <a:shade val="50000"/>
            </a:schemeClr>
          </a:lnRef>
          <a:fillRef idx="1">
            <a:schemeClr val="accent2"/>
          </a:fillRef>
          <a:effectRef idx="0">
            <a:schemeClr val="accent2"/>
          </a:effectRef>
          <a:fontRef idx="minor">
            <a:schemeClr val="lt1"/>
          </a:fontRef>
        </dgm:style>
      </dgm:prSet>
      <dgm:spPr>
        <a:solidFill>
          <a:srgbClr val="033B57"/>
        </a:solidFill>
      </dgm:spPr>
      <dgm:t>
        <a:bodyPr/>
        <a:lstStyle/>
        <a:p>
          <a:r>
            <a:rPr lang="en-US" sz="2000" b="1" dirty="0"/>
            <a:t>Treatment Plan</a:t>
          </a:r>
          <a:r>
            <a:rPr lang="en-US" sz="2000" dirty="0"/>
            <a:t>: A document that describes the path of cancer care, and can be given to the patient, family or other members of the care team in order to inform everyone about the path of care and who is responsible for each portion of that care</a:t>
          </a:r>
        </a:p>
      </dgm:t>
    </dgm:pt>
    <dgm:pt modelId="{22F0D3A8-9C54-40FB-A3F5-5F95EF94FFB3}" type="parTrans" cxnId="{B8186BDC-29C1-414A-A874-6ECA78E1851C}">
      <dgm:prSet/>
      <dgm:spPr/>
      <dgm:t>
        <a:bodyPr/>
        <a:lstStyle/>
        <a:p>
          <a:endParaRPr lang="en-US"/>
        </a:p>
      </dgm:t>
    </dgm:pt>
    <dgm:pt modelId="{54C5BA06-A669-4CED-8E83-4E3C5A544F30}" type="sibTrans" cxnId="{B8186BDC-29C1-414A-A874-6ECA78E1851C}">
      <dgm:prSet/>
      <dgm:spPr/>
      <dgm:t>
        <a:bodyPr/>
        <a:lstStyle/>
        <a:p>
          <a:endParaRPr lang="en-US"/>
        </a:p>
      </dgm:t>
    </dgm:pt>
    <dgm:pt modelId="{560F1641-98BD-4F65-A587-6E132EFBEFCF}">
      <dgm:prSet custT="1"/>
      <dgm:spPr/>
      <dgm:t>
        <a:bodyPr/>
        <a:lstStyle/>
        <a:p>
          <a:r>
            <a:rPr lang="en-US" sz="1800" dirty="0"/>
            <a:t>Initial treatment plan and proposed duration</a:t>
          </a:r>
        </a:p>
      </dgm:t>
    </dgm:pt>
    <dgm:pt modelId="{0E25114D-768E-4A88-815E-A158428D8237}" type="parTrans" cxnId="{0AD56FDF-778C-4ECD-8ACC-EE0CDFCB6ABF}">
      <dgm:prSet/>
      <dgm:spPr/>
      <dgm:t>
        <a:bodyPr/>
        <a:lstStyle/>
        <a:p>
          <a:endParaRPr lang="en-US"/>
        </a:p>
      </dgm:t>
    </dgm:pt>
    <dgm:pt modelId="{3FFDD0C9-EE2C-4CB8-A9DD-090BD7E0C0E3}" type="sibTrans" cxnId="{0AD56FDF-778C-4ECD-8ACC-EE0CDFCB6ABF}">
      <dgm:prSet/>
      <dgm:spPr/>
      <dgm:t>
        <a:bodyPr/>
        <a:lstStyle/>
        <a:p>
          <a:endParaRPr lang="en-US"/>
        </a:p>
      </dgm:t>
    </dgm:pt>
    <dgm:pt modelId="{9E18C329-C8AC-4766-A4BC-C005426DCCED}">
      <dgm:prSet custT="1"/>
      <dgm:spPr/>
      <dgm:t>
        <a:bodyPr/>
        <a:lstStyle/>
        <a:p>
          <a:r>
            <a:rPr lang="en-US" sz="1800" dirty="0"/>
            <a:t>Expected common and rare toxicities during treatment and their management</a:t>
          </a:r>
        </a:p>
      </dgm:t>
    </dgm:pt>
    <dgm:pt modelId="{D9164152-3851-493A-9654-166324FA6855}" type="parTrans" cxnId="{7173C40E-6827-47FF-827B-5B3C4D32FBE4}">
      <dgm:prSet/>
      <dgm:spPr/>
      <dgm:t>
        <a:bodyPr/>
        <a:lstStyle/>
        <a:p>
          <a:endParaRPr lang="en-US"/>
        </a:p>
      </dgm:t>
    </dgm:pt>
    <dgm:pt modelId="{C0C20E02-B8DE-45D4-BA2C-8457AE881593}" type="sibTrans" cxnId="{7173C40E-6827-47FF-827B-5B3C4D32FBE4}">
      <dgm:prSet/>
      <dgm:spPr/>
      <dgm:t>
        <a:bodyPr/>
        <a:lstStyle/>
        <a:p>
          <a:endParaRPr lang="en-US"/>
        </a:p>
      </dgm:t>
    </dgm:pt>
    <dgm:pt modelId="{95B2F434-66D4-40F0-8471-398083319198}">
      <dgm:prSet custT="1"/>
      <dgm:spPr/>
      <dgm:t>
        <a:bodyPr/>
        <a:lstStyle/>
        <a:p>
          <a:r>
            <a:rPr lang="en-US" sz="1800" dirty="0"/>
            <a:t>Expected long-term effects of treatment</a:t>
          </a:r>
        </a:p>
      </dgm:t>
    </dgm:pt>
    <dgm:pt modelId="{219FF81B-64EF-4D17-8E3A-DC8943B5E2EF}" type="parTrans" cxnId="{4CA516C9-0574-43C1-A802-7D6F3954A699}">
      <dgm:prSet/>
      <dgm:spPr/>
      <dgm:t>
        <a:bodyPr/>
        <a:lstStyle/>
        <a:p>
          <a:endParaRPr lang="en-US"/>
        </a:p>
      </dgm:t>
    </dgm:pt>
    <dgm:pt modelId="{32E193DC-19E0-4BB9-B405-D142EB4C2763}" type="sibTrans" cxnId="{4CA516C9-0574-43C1-A802-7D6F3954A699}">
      <dgm:prSet/>
      <dgm:spPr/>
      <dgm:t>
        <a:bodyPr/>
        <a:lstStyle/>
        <a:p>
          <a:endParaRPr lang="en-US"/>
        </a:p>
      </dgm:t>
    </dgm:pt>
    <dgm:pt modelId="{6BC117D8-402B-41D3-A985-74B5537D2D70}">
      <dgm:prSet custT="1"/>
      <dgm:spPr/>
      <dgm:t>
        <a:bodyPr/>
        <a:lstStyle/>
        <a:p>
          <a:r>
            <a:rPr lang="en-US" sz="1800" dirty="0"/>
            <a:t>Who will take responsibility for specific aspects of treatment and</a:t>
          </a:r>
        </a:p>
      </dgm:t>
    </dgm:pt>
    <dgm:pt modelId="{533BF214-F4E0-478A-B4DE-A5BEB9454E68}" type="parTrans" cxnId="{0A3D30F9-21AD-4D40-9917-4D2E34748377}">
      <dgm:prSet/>
      <dgm:spPr/>
      <dgm:t>
        <a:bodyPr/>
        <a:lstStyle/>
        <a:p>
          <a:endParaRPr lang="en-US"/>
        </a:p>
      </dgm:t>
    </dgm:pt>
    <dgm:pt modelId="{A18C1A82-D0B7-43AE-B44C-B96B31247BD1}" type="sibTrans" cxnId="{0A3D30F9-21AD-4D40-9917-4D2E34748377}">
      <dgm:prSet/>
      <dgm:spPr/>
      <dgm:t>
        <a:bodyPr/>
        <a:lstStyle/>
        <a:p>
          <a:endParaRPr lang="en-US"/>
        </a:p>
      </dgm:t>
    </dgm:pt>
    <dgm:pt modelId="{785C2381-51AB-403E-A02C-941C46AEAB49}">
      <dgm:prSet custT="1"/>
      <dgm:spPr/>
      <dgm:t>
        <a:bodyPr/>
        <a:lstStyle/>
        <a:p>
          <a:r>
            <a:rPr lang="en-US" sz="1800" dirty="0"/>
            <a:t>Psychosocial and supportive care plans</a:t>
          </a:r>
        </a:p>
      </dgm:t>
    </dgm:pt>
    <dgm:pt modelId="{04A36A1A-292B-49C4-AABD-5774DD9FA5EB}" type="parTrans" cxnId="{B21346AB-2E38-4D77-9CE7-C983CD8A072C}">
      <dgm:prSet/>
      <dgm:spPr/>
      <dgm:t>
        <a:bodyPr/>
        <a:lstStyle/>
        <a:p>
          <a:endParaRPr lang="en-US"/>
        </a:p>
      </dgm:t>
    </dgm:pt>
    <dgm:pt modelId="{6B4A8ABF-453A-4CDA-881C-0CDD44AA01E4}" type="sibTrans" cxnId="{B21346AB-2E38-4D77-9CE7-C983CD8A072C}">
      <dgm:prSet/>
      <dgm:spPr/>
      <dgm:t>
        <a:bodyPr/>
        <a:lstStyle/>
        <a:p>
          <a:endParaRPr lang="en-US"/>
        </a:p>
      </dgm:t>
    </dgm:pt>
    <dgm:pt modelId="{AAC3484B-3AFA-4BBE-8D6B-5E84A66967F8}">
      <dgm:prSet custT="1"/>
      <dgm:spPr/>
      <dgm:t>
        <a:bodyPr/>
        <a:lstStyle/>
        <a:p>
          <a:r>
            <a:rPr lang="en-US" sz="1800" dirty="0"/>
            <a:t>Vocational, disability, or financial concerns and their management</a:t>
          </a:r>
        </a:p>
      </dgm:t>
    </dgm:pt>
    <dgm:pt modelId="{074A089A-10DC-4BF9-BCEF-0109FFDC5028}" type="parTrans" cxnId="{51ADF0E4-4477-48AD-9E4D-ED52A35BAD15}">
      <dgm:prSet/>
      <dgm:spPr/>
      <dgm:t>
        <a:bodyPr/>
        <a:lstStyle/>
        <a:p>
          <a:endParaRPr lang="en-US"/>
        </a:p>
      </dgm:t>
    </dgm:pt>
    <dgm:pt modelId="{667B2474-A4F5-4C38-9B39-13253D7B2B99}" type="sibTrans" cxnId="{51ADF0E4-4477-48AD-9E4D-ED52A35BAD15}">
      <dgm:prSet/>
      <dgm:spPr/>
      <dgm:t>
        <a:bodyPr/>
        <a:lstStyle/>
        <a:p>
          <a:endParaRPr lang="en-US"/>
        </a:p>
      </dgm:t>
    </dgm:pt>
    <dgm:pt modelId="{71373196-0DF7-4EFE-8691-3DC99804AC06}">
      <dgm:prSet custT="1"/>
      <dgm:spPr/>
      <dgm:t>
        <a:bodyPr/>
        <a:lstStyle/>
        <a:p>
          <a:r>
            <a:rPr lang="en-US" sz="1800" dirty="0"/>
            <a:t>Advance care directives and preferences</a:t>
          </a:r>
        </a:p>
      </dgm:t>
    </dgm:pt>
    <dgm:pt modelId="{945603FC-7742-4E34-A7EC-F5ADB6CB3F06}" type="parTrans" cxnId="{B4003D77-36AA-4B1A-9FBD-7055C452D903}">
      <dgm:prSet/>
      <dgm:spPr/>
      <dgm:t>
        <a:bodyPr/>
        <a:lstStyle/>
        <a:p>
          <a:endParaRPr lang="en-US"/>
        </a:p>
      </dgm:t>
    </dgm:pt>
    <dgm:pt modelId="{BC5CDA09-4AAE-4D7E-B8A3-B76F2698BFA7}" type="sibTrans" cxnId="{B4003D77-36AA-4B1A-9FBD-7055C452D903}">
      <dgm:prSet/>
      <dgm:spPr/>
      <dgm:t>
        <a:bodyPr/>
        <a:lstStyle/>
        <a:p>
          <a:endParaRPr lang="en-US"/>
        </a:p>
      </dgm:t>
    </dgm:pt>
    <dgm:pt modelId="{483E252C-B6CE-4205-B084-DC880B83791C}">
      <dgm:prSet phldrT="[Text]" custT="1"/>
      <dgm:spPr/>
      <dgm:t>
        <a:bodyPr/>
        <a:lstStyle/>
        <a:p>
          <a:r>
            <a:rPr lang="en-US" sz="1800" dirty="0"/>
            <a:t>Specific tissue diagnosis and stage, including relevant biomarkers</a:t>
          </a:r>
        </a:p>
      </dgm:t>
    </dgm:pt>
    <dgm:pt modelId="{91ABDC46-D3B9-46CF-9FF2-74300D38236F}" type="parTrans" cxnId="{46B2B729-D4CC-4F9B-905E-B39897DA6FEA}">
      <dgm:prSet/>
      <dgm:spPr/>
      <dgm:t>
        <a:bodyPr/>
        <a:lstStyle/>
        <a:p>
          <a:endParaRPr lang="en-US"/>
        </a:p>
      </dgm:t>
    </dgm:pt>
    <dgm:pt modelId="{0DFE7BF0-D240-4187-8CE0-DF55E455680F}" type="sibTrans" cxnId="{46B2B729-D4CC-4F9B-905E-B39897DA6FEA}">
      <dgm:prSet/>
      <dgm:spPr/>
      <dgm:t>
        <a:bodyPr/>
        <a:lstStyle/>
        <a:p>
          <a:endParaRPr lang="en-US"/>
        </a:p>
      </dgm:t>
    </dgm:pt>
    <dgm:pt modelId="{4AB8EABE-D84B-4BBD-8A15-794BDE28A0E4}">
      <dgm:prSet custT="1"/>
      <dgm:spPr/>
      <dgm:t>
        <a:bodyPr/>
        <a:lstStyle/>
        <a:p>
          <a:r>
            <a:rPr lang="en-US" sz="1800" dirty="0"/>
            <a:t>their side effects</a:t>
          </a:r>
        </a:p>
      </dgm:t>
    </dgm:pt>
    <dgm:pt modelId="{C88246C0-91C5-4C0C-A9EC-35A8527FEB87}" type="parTrans" cxnId="{087185FF-B391-48A2-8E13-26550056C728}">
      <dgm:prSet/>
      <dgm:spPr/>
      <dgm:t>
        <a:bodyPr/>
        <a:lstStyle/>
        <a:p>
          <a:endParaRPr lang="en-US"/>
        </a:p>
      </dgm:t>
    </dgm:pt>
    <dgm:pt modelId="{EFDD8BED-346D-4C46-BBBB-4FB53431E549}" type="sibTrans" cxnId="{087185FF-B391-48A2-8E13-26550056C728}">
      <dgm:prSet/>
      <dgm:spPr/>
      <dgm:t>
        <a:bodyPr/>
        <a:lstStyle/>
        <a:p>
          <a:endParaRPr lang="en-US"/>
        </a:p>
      </dgm:t>
    </dgm:pt>
    <dgm:pt modelId="{B6950C17-57B1-4705-8410-91AD36B4DD8B}" type="pres">
      <dgm:prSet presAssocID="{1EE417C7-5B5E-4B54-BC74-44ACF483E04C}" presName="linear" presStyleCnt="0">
        <dgm:presLayoutVars>
          <dgm:animLvl val="lvl"/>
          <dgm:resizeHandles val="exact"/>
        </dgm:presLayoutVars>
      </dgm:prSet>
      <dgm:spPr/>
    </dgm:pt>
    <dgm:pt modelId="{0506E79D-9853-4488-85BC-F5D011876473}" type="pres">
      <dgm:prSet presAssocID="{756E9423-8B8F-424B-BB6E-798808285772}" presName="parentText" presStyleLbl="node1" presStyleIdx="0" presStyleCnt="1">
        <dgm:presLayoutVars>
          <dgm:chMax val="0"/>
          <dgm:bulletEnabled val="1"/>
        </dgm:presLayoutVars>
      </dgm:prSet>
      <dgm:spPr/>
    </dgm:pt>
    <dgm:pt modelId="{369D4389-CB92-404A-AA69-EFAF4C71E592}" type="pres">
      <dgm:prSet presAssocID="{756E9423-8B8F-424B-BB6E-798808285772}" presName="childText" presStyleLbl="revTx" presStyleIdx="0" presStyleCnt="1">
        <dgm:presLayoutVars>
          <dgm:bulletEnabled val="1"/>
        </dgm:presLayoutVars>
      </dgm:prSet>
      <dgm:spPr/>
    </dgm:pt>
  </dgm:ptLst>
  <dgm:cxnLst>
    <dgm:cxn modelId="{7173C40E-6827-47FF-827B-5B3C4D32FBE4}" srcId="{756E9423-8B8F-424B-BB6E-798808285772}" destId="{9E18C329-C8AC-4766-A4BC-C005426DCCED}" srcOrd="2" destOrd="0" parTransId="{D9164152-3851-493A-9654-166324FA6855}" sibTransId="{C0C20E02-B8DE-45D4-BA2C-8457AE881593}"/>
    <dgm:cxn modelId="{46B2B729-D4CC-4F9B-905E-B39897DA6FEA}" srcId="{756E9423-8B8F-424B-BB6E-798808285772}" destId="{483E252C-B6CE-4205-B084-DC880B83791C}" srcOrd="0" destOrd="0" parTransId="{91ABDC46-D3B9-46CF-9FF2-74300D38236F}" sibTransId="{0DFE7BF0-D240-4187-8CE0-DF55E455680F}"/>
    <dgm:cxn modelId="{83A1252A-3241-4FEA-A044-7668E1E44E39}" type="presOf" srcId="{560F1641-98BD-4F65-A587-6E132EFBEFCF}" destId="{369D4389-CB92-404A-AA69-EFAF4C71E592}" srcOrd="0" destOrd="1" presId="urn:microsoft.com/office/officeart/2005/8/layout/vList2"/>
    <dgm:cxn modelId="{A3F63E3F-F545-415D-8E1A-7544A3BE7997}" type="presOf" srcId="{6BC117D8-402B-41D3-A985-74B5537D2D70}" destId="{369D4389-CB92-404A-AA69-EFAF4C71E592}" srcOrd="0" destOrd="4" presId="urn:microsoft.com/office/officeart/2005/8/layout/vList2"/>
    <dgm:cxn modelId="{01BB4547-ABAE-4AEE-B839-2A2983E7DF2A}" type="presOf" srcId="{1EE417C7-5B5E-4B54-BC74-44ACF483E04C}" destId="{B6950C17-57B1-4705-8410-91AD36B4DD8B}" srcOrd="0" destOrd="0" presId="urn:microsoft.com/office/officeart/2005/8/layout/vList2"/>
    <dgm:cxn modelId="{1BC1056C-1C40-492B-B757-25E520932D3E}" type="presOf" srcId="{9E18C329-C8AC-4766-A4BC-C005426DCCED}" destId="{369D4389-CB92-404A-AA69-EFAF4C71E592}" srcOrd="0" destOrd="2" presId="urn:microsoft.com/office/officeart/2005/8/layout/vList2"/>
    <dgm:cxn modelId="{A045B353-9A50-4C57-9330-9B9886D796C7}" type="presOf" srcId="{95B2F434-66D4-40F0-8471-398083319198}" destId="{369D4389-CB92-404A-AA69-EFAF4C71E592}" srcOrd="0" destOrd="3" presId="urn:microsoft.com/office/officeart/2005/8/layout/vList2"/>
    <dgm:cxn modelId="{B4003D77-36AA-4B1A-9FBD-7055C452D903}" srcId="{756E9423-8B8F-424B-BB6E-798808285772}" destId="{71373196-0DF7-4EFE-8691-3DC99804AC06}" srcOrd="8" destOrd="0" parTransId="{945603FC-7742-4E34-A7EC-F5ADB6CB3F06}" sibTransId="{BC5CDA09-4AAE-4D7E-B8A3-B76F2698BFA7}"/>
    <dgm:cxn modelId="{5E338959-980D-4CE4-8A1D-C4A2901D9D76}" type="presOf" srcId="{AAC3484B-3AFA-4BBE-8D6B-5E84A66967F8}" destId="{369D4389-CB92-404A-AA69-EFAF4C71E592}" srcOrd="0" destOrd="7" presId="urn:microsoft.com/office/officeart/2005/8/layout/vList2"/>
    <dgm:cxn modelId="{C7C7997A-B966-41BF-9E7B-2A1A79080DBC}" type="presOf" srcId="{756E9423-8B8F-424B-BB6E-798808285772}" destId="{0506E79D-9853-4488-85BC-F5D011876473}" srcOrd="0" destOrd="0" presId="urn:microsoft.com/office/officeart/2005/8/layout/vList2"/>
    <dgm:cxn modelId="{7355137F-C422-4E2B-B6F5-0D4E4F53603F}" type="presOf" srcId="{4AB8EABE-D84B-4BBD-8A15-794BDE28A0E4}" destId="{369D4389-CB92-404A-AA69-EFAF4C71E592}" srcOrd="0" destOrd="5" presId="urn:microsoft.com/office/officeart/2005/8/layout/vList2"/>
    <dgm:cxn modelId="{40C7AB9E-247E-478F-99AB-416C9636BBAF}" type="presOf" srcId="{483E252C-B6CE-4205-B084-DC880B83791C}" destId="{369D4389-CB92-404A-AA69-EFAF4C71E592}" srcOrd="0" destOrd="0" presId="urn:microsoft.com/office/officeart/2005/8/layout/vList2"/>
    <dgm:cxn modelId="{36ACD1A1-BFE6-40B0-93C1-E207FD68B196}" type="presOf" srcId="{71373196-0DF7-4EFE-8691-3DC99804AC06}" destId="{369D4389-CB92-404A-AA69-EFAF4C71E592}" srcOrd="0" destOrd="8" presId="urn:microsoft.com/office/officeart/2005/8/layout/vList2"/>
    <dgm:cxn modelId="{B21346AB-2E38-4D77-9CE7-C983CD8A072C}" srcId="{756E9423-8B8F-424B-BB6E-798808285772}" destId="{785C2381-51AB-403E-A02C-941C46AEAB49}" srcOrd="6" destOrd="0" parTransId="{04A36A1A-292B-49C4-AABD-5774DD9FA5EB}" sibTransId="{6B4A8ABF-453A-4CDA-881C-0CDD44AA01E4}"/>
    <dgm:cxn modelId="{4CA516C9-0574-43C1-A802-7D6F3954A699}" srcId="{756E9423-8B8F-424B-BB6E-798808285772}" destId="{95B2F434-66D4-40F0-8471-398083319198}" srcOrd="3" destOrd="0" parTransId="{219FF81B-64EF-4D17-8E3A-DC8943B5E2EF}" sibTransId="{32E193DC-19E0-4BB9-B405-D142EB4C2763}"/>
    <dgm:cxn modelId="{B8186BDC-29C1-414A-A874-6ECA78E1851C}" srcId="{1EE417C7-5B5E-4B54-BC74-44ACF483E04C}" destId="{756E9423-8B8F-424B-BB6E-798808285772}" srcOrd="0" destOrd="0" parTransId="{22F0D3A8-9C54-40FB-A3F5-5F95EF94FFB3}" sibTransId="{54C5BA06-A669-4CED-8E83-4E3C5A544F30}"/>
    <dgm:cxn modelId="{0AD56FDF-778C-4ECD-8ACC-EE0CDFCB6ABF}" srcId="{756E9423-8B8F-424B-BB6E-798808285772}" destId="{560F1641-98BD-4F65-A587-6E132EFBEFCF}" srcOrd="1" destOrd="0" parTransId="{0E25114D-768E-4A88-815E-A158428D8237}" sibTransId="{3FFDD0C9-EE2C-4CB8-A9DD-090BD7E0C0E3}"/>
    <dgm:cxn modelId="{A9CD4CE3-014F-450C-B22B-F60046B76A32}" type="presOf" srcId="{785C2381-51AB-403E-A02C-941C46AEAB49}" destId="{369D4389-CB92-404A-AA69-EFAF4C71E592}" srcOrd="0" destOrd="6" presId="urn:microsoft.com/office/officeart/2005/8/layout/vList2"/>
    <dgm:cxn modelId="{51ADF0E4-4477-48AD-9E4D-ED52A35BAD15}" srcId="{756E9423-8B8F-424B-BB6E-798808285772}" destId="{AAC3484B-3AFA-4BBE-8D6B-5E84A66967F8}" srcOrd="7" destOrd="0" parTransId="{074A089A-10DC-4BF9-BCEF-0109FFDC5028}" sibTransId="{667B2474-A4F5-4C38-9B39-13253D7B2B99}"/>
    <dgm:cxn modelId="{0A3D30F9-21AD-4D40-9917-4D2E34748377}" srcId="{756E9423-8B8F-424B-BB6E-798808285772}" destId="{6BC117D8-402B-41D3-A985-74B5537D2D70}" srcOrd="4" destOrd="0" parTransId="{533BF214-F4E0-478A-B4DE-A5BEB9454E68}" sibTransId="{A18C1A82-D0B7-43AE-B44C-B96B31247BD1}"/>
    <dgm:cxn modelId="{087185FF-B391-48A2-8E13-26550056C728}" srcId="{756E9423-8B8F-424B-BB6E-798808285772}" destId="{4AB8EABE-D84B-4BBD-8A15-794BDE28A0E4}" srcOrd="5" destOrd="0" parTransId="{C88246C0-91C5-4C0C-A9EC-35A8527FEB87}" sibTransId="{EFDD8BED-346D-4C46-BBBB-4FB53431E549}"/>
    <dgm:cxn modelId="{E441A750-A1D2-4EBB-9D19-D6B81C25B9B4}" type="presParOf" srcId="{B6950C17-57B1-4705-8410-91AD36B4DD8B}" destId="{0506E79D-9853-4488-85BC-F5D011876473}" srcOrd="0" destOrd="0" presId="urn:microsoft.com/office/officeart/2005/8/layout/vList2"/>
    <dgm:cxn modelId="{C37D7031-105E-4205-A643-EC3FA5A5AE85}" type="presParOf" srcId="{B6950C17-57B1-4705-8410-91AD36B4DD8B}" destId="{369D4389-CB92-404A-AA69-EFAF4C71E592}"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C895F56-034D-49CB-B4F1-2295798F9FA5}" type="doc">
      <dgm:prSet loTypeId="urn:microsoft.com/office/officeart/2009/3/layout/StepUpProcess" loCatId="process" qsTypeId="urn:microsoft.com/office/officeart/2005/8/quickstyle/simple1" qsCatId="simple" csTypeId="urn:microsoft.com/office/officeart/2005/8/colors/accent2_2" csCatId="accent2" phldr="1"/>
      <dgm:spPr/>
      <dgm:t>
        <a:bodyPr/>
        <a:lstStyle/>
        <a:p>
          <a:endParaRPr lang="en-US"/>
        </a:p>
      </dgm:t>
    </dgm:pt>
    <dgm:pt modelId="{C259906F-B5C8-4598-AC0F-508B795F9716}">
      <dgm:prSet/>
      <dgm:spPr/>
      <dgm:t>
        <a:bodyPr/>
        <a:lstStyle/>
        <a:p>
          <a:pPr rtl="0"/>
          <a:r>
            <a:rPr lang="en-US" dirty="0"/>
            <a:t>Agree on what the patient’s challenge is to treatment adherence.</a:t>
          </a:r>
        </a:p>
      </dgm:t>
    </dgm:pt>
    <dgm:pt modelId="{23DB9299-DF45-4C31-B8A9-8473641A3A19}" type="parTrans" cxnId="{F5553E61-1C99-40FF-A8B9-35C2FD092FD4}">
      <dgm:prSet/>
      <dgm:spPr/>
      <dgm:t>
        <a:bodyPr/>
        <a:lstStyle/>
        <a:p>
          <a:endParaRPr lang="en-US"/>
        </a:p>
      </dgm:t>
    </dgm:pt>
    <dgm:pt modelId="{A04C6D4A-1ED9-4D0C-8F46-44CE924B89F7}" type="sibTrans" cxnId="{F5553E61-1C99-40FF-A8B9-35C2FD092FD4}">
      <dgm:prSet/>
      <dgm:spPr/>
      <dgm:t>
        <a:bodyPr/>
        <a:lstStyle/>
        <a:p>
          <a:endParaRPr lang="en-US"/>
        </a:p>
      </dgm:t>
    </dgm:pt>
    <dgm:pt modelId="{43D30AE1-1153-493C-8B73-DF10DA8DF159}">
      <dgm:prSet/>
      <dgm:spPr/>
      <dgm:t>
        <a:bodyPr/>
        <a:lstStyle/>
        <a:p>
          <a:pPr rtl="0"/>
          <a:r>
            <a:rPr lang="en-US" dirty="0"/>
            <a:t>Determine the appropriate goal to overcome the challenge.</a:t>
          </a:r>
        </a:p>
      </dgm:t>
    </dgm:pt>
    <dgm:pt modelId="{1171A048-5A13-4C30-BE26-3FFC369E30D0}" type="parTrans" cxnId="{A987BEF7-277E-4F73-BD6E-A5A388F4565A}">
      <dgm:prSet/>
      <dgm:spPr/>
      <dgm:t>
        <a:bodyPr/>
        <a:lstStyle/>
        <a:p>
          <a:endParaRPr lang="en-US"/>
        </a:p>
      </dgm:t>
    </dgm:pt>
    <dgm:pt modelId="{33A9EC37-D559-42FC-94BA-E7A1E22EECF1}" type="sibTrans" cxnId="{A987BEF7-277E-4F73-BD6E-A5A388F4565A}">
      <dgm:prSet/>
      <dgm:spPr/>
      <dgm:t>
        <a:bodyPr/>
        <a:lstStyle/>
        <a:p>
          <a:endParaRPr lang="en-US"/>
        </a:p>
      </dgm:t>
    </dgm:pt>
    <dgm:pt modelId="{9A50EF6C-85DA-4D4E-81F8-086014D30406}">
      <dgm:prSet/>
      <dgm:spPr/>
      <dgm:t>
        <a:bodyPr/>
        <a:lstStyle/>
        <a:p>
          <a:pPr rtl="0"/>
          <a:r>
            <a:rPr lang="en-US" dirty="0"/>
            <a:t>Talk to the patient about their options. </a:t>
          </a:r>
        </a:p>
      </dgm:t>
    </dgm:pt>
    <dgm:pt modelId="{80C3B8D4-1E41-45F1-B2DB-05510D46F9FE}" type="parTrans" cxnId="{3BBB0E14-DCF2-4BE4-B8AD-EC8DE476F082}">
      <dgm:prSet/>
      <dgm:spPr/>
      <dgm:t>
        <a:bodyPr/>
        <a:lstStyle/>
        <a:p>
          <a:endParaRPr lang="en-US"/>
        </a:p>
      </dgm:t>
    </dgm:pt>
    <dgm:pt modelId="{2697265F-5EBD-4E92-B0CA-D60B39F25270}" type="sibTrans" cxnId="{3BBB0E14-DCF2-4BE4-B8AD-EC8DE476F082}">
      <dgm:prSet/>
      <dgm:spPr/>
      <dgm:t>
        <a:bodyPr/>
        <a:lstStyle/>
        <a:p>
          <a:endParaRPr lang="en-US"/>
        </a:p>
      </dgm:t>
    </dgm:pt>
    <dgm:pt modelId="{BC9E87A0-7CAA-4BDE-A4C7-DD9B9A3EFAFC}">
      <dgm:prSet/>
      <dgm:spPr/>
      <dgm:t>
        <a:bodyPr/>
        <a:lstStyle/>
        <a:p>
          <a:pPr rtl="0"/>
          <a:r>
            <a:rPr lang="en-US" dirty="0"/>
            <a:t>Help the patient choose the option that makes the most sense to them. </a:t>
          </a:r>
        </a:p>
      </dgm:t>
    </dgm:pt>
    <dgm:pt modelId="{8BCDC797-AAC4-4E7D-A20D-127063BE5651}" type="parTrans" cxnId="{D7531BD2-D03C-4B73-9D30-DAF91C990B2C}">
      <dgm:prSet/>
      <dgm:spPr/>
      <dgm:t>
        <a:bodyPr/>
        <a:lstStyle/>
        <a:p>
          <a:endParaRPr lang="en-US"/>
        </a:p>
      </dgm:t>
    </dgm:pt>
    <dgm:pt modelId="{4ECF5070-AA91-497D-9250-84C4E2E78701}" type="sibTrans" cxnId="{D7531BD2-D03C-4B73-9D30-DAF91C990B2C}">
      <dgm:prSet/>
      <dgm:spPr/>
      <dgm:t>
        <a:bodyPr/>
        <a:lstStyle/>
        <a:p>
          <a:endParaRPr lang="en-US"/>
        </a:p>
      </dgm:t>
    </dgm:pt>
    <dgm:pt modelId="{98A154F9-3FA1-4450-BBA9-CEAE8769C81B}">
      <dgm:prSet/>
      <dgm:spPr/>
      <dgm:t>
        <a:bodyPr/>
        <a:lstStyle/>
        <a:p>
          <a:pPr rtl="0"/>
          <a:r>
            <a:rPr lang="en-US" dirty="0"/>
            <a:t>Have the patient summarize what was just discussed.</a:t>
          </a:r>
        </a:p>
      </dgm:t>
    </dgm:pt>
    <dgm:pt modelId="{1C92D6EC-B06F-410D-9B7C-D483AD086A65}" type="parTrans" cxnId="{E190390B-98CB-4953-AF93-B0185607CEA3}">
      <dgm:prSet/>
      <dgm:spPr/>
      <dgm:t>
        <a:bodyPr/>
        <a:lstStyle/>
        <a:p>
          <a:endParaRPr lang="en-US"/>
        </a:p>
      </dgm:t>
    </dgm:pt>
    <dgm:pt modelId="{E45A52AC-0E04-472C-A5E9-318AEE5A10F0}" type="sibTrans" cxnId="{E190390B-98CB-4953-AF93-B0185607CEA3}">
      <dgm:prSet/>
      <dgm:spPr/>
      <dgm:t>
        <a:bodyPr/>
        <a:lstStyle/>
        <a:p>
          <a:endParaRPr lang="en-US"/>
        </a:p>
      </dgm:t>
    </dgm:pt>
    <dgm:pt modelId="{155B6E7C-5C11-49BB-B16E-4B3589737DFC}">
      <dgm:prSet/>
      <dgm:spPr/>
      <dgm:t>
        <a:bodyPr/>
        <a:lstStyle/>
        <a:p>
          <a:pPr rtl="0"/>
          <a:r>
            <a:rPr lang="en-US" dirty="0"/>
            <a:t>Follow up with questions. </a:t>
          </a:r>
        </a:p>
      </dgm:t>
    </dgm:pt>
    <dgm:pt modelId="{B673BA05-A856-4207-ABF2-3DC1E513C921}" type="parTrans" cxnId="{97865DD6-F40B-463D-AFF7-1192361A0C2B}">
      <dgm:prSet/>
      <dgm:spPr/>
      <dgm:t>
        <a:bodyPr/>
        <a:lstStyle/>
        <a:p>
          <a:endParaRPr lang="en-US"/>
        </a:p>
      </dgm:t>
    </dgm:pt>
    <dgm:pt modelId="{2F01C1EE-950F-49F3-A5D9-B9477E641F86}" type="sibTrans" cxnId="{97865DD6-F40B-463D-AFF7-1192361A0C2B}">
      <dgm:prSet/>
      <dgm:spPr/>
      <dgm:t>
        <a:bodyPr/>
        <a:lstStyle/>
        <a:p>
          <a:endParaRPr lang="en-US"/>
        </a:p>
      </dgm:t>
    </dgm:pt>
    <dgm:pt modelId="{DF6B4C5E-9EDC-40A3-AD26-5792B474412E}">
      <dgm:prSet/>
      <dgm:spPr/>
      <dgm:t>
        <a:bodyPr/>
        <a:lstStyle/>
        <a:p>
          <a:pPr rtl="0"/>
          <a:r>
            <a:rPr lang="en-US" dirty="0"/>
            <a:t>Be nonjudgmental when following up on treatment plan adherence.</a:t>
          </a:r>
        </a:p>
      </dgm:t>
    </dgm:pt>
    <dgm:pt modelId="{D8F762A9-98AA-46B9-B762-709F2BC99387}" type="parTrans" cxnId="{09722EA3-D615-4B02-89D2-C9900E208F3D}">
      <dgm:prSet/>
      <dgm:spPr/>
      <dgm:t>
        <a:bodyPr/>
        <a:lstStyle/>
        <a:p>
          <a:endParaRPr lang="en-US"/>
        </a:p>
      </dgm:t>
    </dgm:pt>
    <dgm:pt modelId="{5CD1826D-8F87-46FC-BAC1-F7739879BDB9}" type="sibTrans" cxnId="{09722EA3-D615-4B02-89D2-C9900E208F3D}">
      <dgm:prSet/>
      <dgm:spPr/>
      <dgm:t>
        <a:bodyPr/>
        <a:lstStyle/>
        <a:p>
          <a:endParaRPr lang="en-US"/>
        </a:p>
      </dgm:t>
    </dgm:pt>
    <dgm:pt modelId="{2876DE30-EE63-4D0C-BCCB-A684297B4DB6}" type="pres">
      <dgm:prSet presAssocID="{7C895F56-034D-49CB-B4F1-2295798F9FA5}" presName="rootnode" presStyleCnt="0">
        <dgm:presLayoutVars>
          <dgm:chMax/>
          <dgm:chPref/>
          <dgm:dir/>
          <dgm:animLvl val="lvl"/>
        </dgm:presLayoutVars>
      </dgm:prSet>
      <dgm:spPr/>
    </dgm:pt>
    <dgm:pt modelId="{618FD743-19C6-499D-9FD8-AF76A09AFAE0}" type="pres">
      <dgm:prSet presAssocID="{C259906F-B5C8-4598-AC0F-508B795F9716}" presName="composite" presStyleCnt="0"/>
      <dgm:spPr/>
    </dgm:pt>
    <dgm:pt modelId="{AA9A6BD7-9187-4619-9568-9517871F893E}" type="pres">
      <dgm:prSet presAssocID="{C259906F-B5C8-4598-AC0F-508B795F9716}" presName="LShape" presStyleLbl="alignNode1" presStyleIdx="0" presStyleCnt="13"/>
      <dgm:spPr>
        <a:solidFill>
          <a:srgbClr val="336699"/>
        </a:solidFill>
      </dgm:spPr>
    </dgm:pt>
    <dgm:pt modelId="{103D6875-1B16-483A-B6AE-D089FD00B4C5}" type="pres">
      <dgm:prSet presAssocID="{C259906F-B5C8-4598-AC0F-508B795F9716}" presName="ParentText" presStyleLbl="revTx" presStyleIdx="0" presStyleCnt="7">
        <dgm:presLayoutVars>
          <dgm:chMax val="0"/>
          <dgm:chPref val="0"/>
          <dgm:bulletEnabled val="1"/>
        </dgm:presLayoutVars>
      </dgm:prSet>
      <dgm:spPr/>
    </dgm:pt>
    <dgm:pt modelId="{013A67B2-FDE0-45B1-8C54-26FC2CD9DD96}" type="pres">
      <dgm:prSet presAssocID="{C259906F-B5C8-4598-AC0F-508B795F9716}" presName="Triangle" presStyleLbl="alignNode1" presStyleIdx="1" presStyleCnt="13"/>
      <dgm:spPr>
        <a:solidFill>
          <a:srgbClr val="336699"/>
        </a:solidFill>
      </dgm:spPr>
    </dgm:pt>
    <dgm:pt modelId="{BD84569A-71FA-4688-8D3D-1C0D05F6BE7D}" type="pres">
      <dgm:prSet presAssocID="{A04C6D4A-1ED9-4D0C-8F46-44CE924B89F7}" presName="sibTrans" presStyleCnt="0"/>
      <dgm:spPr/>
    </dgm:pt>
    <dgm:pt modelId="{ABE61A20-09CA-443D-9F00-7A55FDCE17AD}" type="pres">
      <dgm:prSet presAssocID="{A04C6D4A-1ED9-4D0C-8F46-44CE924B89F7}" presName="space" presStyleCnt="0"/>
      <dgm:spPr/>
    </dgm:pt>
    <dgm:pt modelId="{F653BB3F-0C6C-428F-82EC-6240CC0A8B6B}" type="pres">
      <dgm:prSet presAssocID="{43D30AE1-1153-493C-8B73-DF10DA8DF159}" presName="composite" presStyleCnt="0"/>
      <dgm:spPr/>
    </dgm:pt>
    <dgm:pt modelId="{157E47E1-C763-487B-8DF4-69FF2D7686BB}" type="pres">
      <dgm:prSet presAssocID="{43D30AE1-1153-493C-8B73-DF10DA8DF159}" presName="LShape" presStyleLbl="alignNode1" presStyleIdx="2" presStyleCnt="13"/>
      <dgm:spPr>
        <a:solidFill>
          <a:srgbClr val="336699"/>
        </a:solidFill>
      </dgm:spPr>
    </dgm:pt>
    <dgm:pt modelId="{5BE6184E-D3E3-4DFB-A64E-B04AA051F038}" type="pres">
      <dgm:prSet presAssocID="{43D30AE1-1153-493C-8B73-DF10DA8DF159}" presName="ParentText" presStyleLbl="revTx" presStyleIdx="1" presStyleCnt="7">
        <dgm:presLayoutVars>
          <dgm:chMax val="0"/>
          <dgm:chPref val="0"/>
          <dgm:bulletEnabled val="1"/>
        </dgm:presLayoutVars>
      </dgm:prSet>
      <dgm:spPr/>
    </dgm:pt>
    <dgm:pt modelId="{631E7D3E-C44A-4DC9-9460-6BDD00D002B0}" type="pres">
      <dgm:prSet presAssocID="{43D30AE1-1153-493C-8B73-DF10DA8DF159}" presName="Triangle" presStyleLbl="alignNode1" presStyleIdx="3" presStyleCnt="13"/>
      <dgm:spPr>
        <a:solidFill>
          <a:srgbClr val="336699"/>
        </a:solidFill>
      </dgm:spPr>
    </dgm:pt>
    <dgm:pt modelId="{DFA23F40-1C56-49FB-9B1B-A7564C84ECD2}" type="pres">
      <dgm:prSet presAssocID="{33A9EC37-D559-42FC-94BA-E7A1E22EECF1}" presName="sibTrans" presStyleCnt="0"/>
      <dgm:spPr/>
    </dgm:pt>
    <dgm:pt modelId="{97934F1B-C8C0-42CB-ABD0-DAF58EAEE95E}" type="pres">
      <dgm:prSet presAssocID="{33A9EC37-D559-42FC-94BA-E7A1E22EECF1}" presName="space" presStyleCnt="0"/>
      <dgm:spPr/>
    </dgm:pt>
    <dgm:pt modelId="{BBAFCBE4-919E-4632-975A-D48BECBA11F7}" type="pres">
      <dgm:prSet presAssocID="{9A50EF6C-85DA-4D4E-81F8-086014D30406}" presName="composite" presStyleCnt="0"/>
      <dgm:spPr/>
    </dgm:pt>
    <dgm:pt modelId="{26966AC3-4D9D-441C-B213-E9D8AE9D1466}" type="pres">
      <dgm:prSet presAssocID="{9A50EF6C-85DA-4D4E-81F8-086014D30406}" presName="LShape" presStyleLbl="alignNode1" presStyleIdx="4" presStyleCnt="13"/>
      <dgm:spPr>
        <a:solidFill>
          <a:srgbClr val="336699"/>
        </a:solidFill>
      </dgm:spPr>
    </dgm:pt>
    <dgm:pt modelId="{D00F8CF3-1F9A-4E82-96D8-E7D56FF38B60}" type="pres">
      <dgm:prSet presAssocID="{9A50EF6C-85DA-4D4E-81F8-086014D30406}" presName="ParentText" presStyleLbl="revTx" presStyleIdx="2" presStyleCnt="7">
        <dgm:presLayoutVars>
          <dgm:chMax val="0"/>
          <dgm:chPref val="0"/>
          <dgm:bulletEnabled val="1"/>
        </dgm:presLayoutVars>
      </dgm:prSet>
      <dgm:spPr/>
    </dgm:pt>
    <dgm:pt modelId="{70B6E261-C7FF-4E60-8F29-AFD3087DD911}" type="pres">
      <dgm:prSet presAssocID="{9A50EF6C-85DA-4D4E-81F8-086014D30406}" presName="Triangle" presStyleLbl="alignNode1" presStyleIdx="5" presStyleCnt="13"/>
      <dgm:spPr>
        <a:solidFill>
          <a:srgbClr val="336699"/>
        </a:solidFill>
      </dgm:spPr>
    </dgm:pt>
    <dgm:pt modelId="{9EAAA959-D428-4263-BBCB-645130F294D5}" type="pres">
      <dgm:prSet presAssocID="{2697265F-5EBD-4E92-B0CA-D60B39F25270}" presName="sibTrans" presStyleCnt="0"/>
      <dgm:spPr/>
    </dgm:pt>
    <dgm:pt modelId="{19151788-B5C3-4529-92D5-F30D676A38E5}" type="pres">
      <dgm:prSet presAssocID="{2697265F-5EBD-4E92-B0CA-D60B39F25270}" presName="space" presStyleCnt="0"/>
      <dgm:spPr/>
    </dgm:pt>
    <dgm:pt modelId="{E1BFB1C4-9C88-4590-8948-4A7068E7BF4B}" type="pres">
      <dgm:prSet presAssocID="{BC9E87A0-7CAA-4BDE-A4C7-DD9B9A3EFAFC}" presName="composite" presStyleCnt="0"/>
      <dgm:spPr/>
    </dgm:pt>
    <dgm:pt modelId="{31DD75E1-DD76-4500-8FB6-8BDF2AA4846B}" type="pres">
      <dgm:prSet presAssocID="{BC9E87A0-7CAA-4BDE-A4C7-DD9B9A3EFAFC}" presName="LShape" presStyleLbl="alignNode1" presStyleIdx="6" presStyleCnt="13"/>
      <dgm:spPr>
        <a:solidFill>
          <a:srgbClr val="336699"/>
        </a:solidFill>
      </dgm:spPr>
    </dgm:pt>
    <dgm:pt modelId="{8608499A-404A-4089-88F0-55394521B0C8}" type="pres">
      <dgm:prSet presAssocID="{BC9E87A0-7CAA-4BDE-A4C7-DD9B9A3EFAFC}" presName="ParentText" presStyleLbl="revTx" presStyleIdx="3" presStyleCnt="7">
        <dgm:presLayoutVars>
          <dgm:chMax val="0"/>
          <dgm:chPref val="0"/>
          <dgm:bulletEnabled val="1"/>
        </dgm:presLayoutVars>
      </dgm:prSet>
      <dgm:spPr/>
    </dgm:pt>
    <dgm:pt modelId="{16968222-6CC5-451E-9A47-6254EA98B068}" type="pres">
      <dgm:prSet presAssocID="{BC9E87A0-7CAA-4BDE-A4C7-DD9B9A3EFAFC}" presName="Triangle" presStyleLbl="alignNode1" presStyleIdx="7" presStyleCnt="13"/>
      <dgm:spPr>
        <a:solidFill>
          <a:srgbClr val="336699"/>
        </a:solidFill>
      </dgm:spPr>
    </dgm:pt>
    <dgm:pt modelId="{9AF6A332-5CA2-4A8C-B663-0DD8A163BCB5}" type="pres">
      <dgm:prSet presAssocID="{4ECF5070-AA91-497D-9250-84C4E2E78701}" presName="sibTrans" presStyleCnt="0"/>
      <dgm:spPr/>
    </dgm:pt>
    <dgm:pt modelId="{66972D16-366E-4A08-A48C-F6772FA85E16}" type="pres">
      <dgm:prSet presAssocID="{4ECF5070-AA91-497D-9250-84C4E2E78701}" presName="space" presStyleCnt="0"/>
      <dgm:spPr/>
    </dgm:pt>
    <dgm:pt modelId="{A51A4829-9172-4A83-BE4B-248ABA11CA65}" type="pres">
      <dgm:prSet presAssocID="{98A154F9-3FA1-4450-BBA9-CEAE8769C81B}" presName="composite" presStyleCnt="0"/>
      <dgm:spPr/>
    </dgm:pt>
    <dgm:pt modelId="{A31E4047-2020-442B-B2BD-0D390ECCA068}" type="pres">
      <dgm:prSet presAssocID="{98A154F9-3FA1-4450-BBA9-CEAE8769C81B}" presName="LShape" presStyleLbl="alignNode1" presStyleIdx="8" presStyleCnt="13"/>
      <dgm:spPr>
        <a:solidFill>
          <a:srgbClr val="336699"/>
        </a:solidFill>
      </dgm:spPr>
    </dgm:pt>
    <dgm:pt modelId="{D7ED953A-4C59-4F17-A22F-9D9BCD90D02A}" type="pres">
      <dgm:prSet presAssocID="{98A154F9-3FA1-4450-BBA9-CEAE8769C81B}" presName="ParentText" presStyleLbl="revTx" presStyleIdx="4" presStyleCnt="7">
        <dgm:presLayoutVars>
          <dgm:chMax val="0"/>
          <dgm:chPref val="0"/>
          <dgm:bulletEnabled val="1"/>
        </dgm:presLayoutVars>
      </dgm:prSet>
      <dgm:spPr/>
    </dgm:pt>
    <dgm:pt modelId="{FDF6D0DD-16E3-4AC8-84D0-A04B4CE31E6D}" type="pres">
      <dgm:prSet presAssocID="{98A154F9-3FA1-4450-BBA9-CEAE8769C81B}" presName="Triangle" presStyleLbl="alignNode1" presStyleIdx="9" presStyleCnt="13"/>
      <dgm:spPr>
        <a:solidFill>
          <a:srgbClr val="336699"/>
        </a:solidFill>
      </dgm:spPr>
    </dgm:pt>
    <dgm:pt modelId="{4F1F0646-59A2-4F18-A03E-216639DF7D05}" type="pres">
      <dgm:prSet presAssocID="{E45A52AC-0E04-472C-A5E9-318AEE5A10F0}" presName="sibTrans" presStyleCnt="0"/>
      <dgm:spPr/>
    </dgm:pt>
    <dgm:pt modelId="{E205FC21-3C77-490D-9EC4-FCB797C7579B}" type="pres">
      <dgm:prSet presAssocID="{E45A52AC-0E04-472C-A5E9-318AEE5A10F0}" presName="space" presStyleCnt="0"/>
      <dgm:spPr/>
    </dgm:pt>
    <dgm:pt modelId="{C338FE42-906D-447E-9F6E-5592DF343566}" type="pres">
      <dgm:prSet presAssocID="{155B6E7C-5C11-49BB-B16E-4B3589737DFC}" presName="composite" presStyleCnt="0"/>
      <dgm:spPr/>
    </dgm:pt>
    <dgm:pt modelId="{8F7A4BE3-7771-43D9-B433-3B83770730BB}" type="pres">
      <dgm:prSet presAssocID="{155B6E7C-5C11-49BB-B16E-4B3589737DFC}" presName="LShape" presStyleLbl="alignNode1" presStyleIdx="10" presStyleCnt="13"/>
      <dgm:spPr>
        <a:solidFill>
          <a:srgbClr val="336699"/>
        </a:solidFill>
      </dgm:spPr>
    </dgm:pt>
    <dgm:pt modelId="{EED410D7-7820-4325-86D9-4B5E40C0DCA0}" type="pres">
      <dgm:prSet presAssocID="{155B6E7C-5C11-49BB-B16E-4B3589737DFC}" presName="ParentText" presStyleLbl="revTx" presStyleIdx="5" presStyleCnt="7">
        <dgm:presLayoutVars>
          <dgm:chMax val="0"/>
          <dgm:chPref val="0"/>
          <dgm:bulletEnabled val="1"/>
        </dgm:presLayoutVars>
      </dgm:prSet>
      <dgm:spPr/>
    </dgm:pt>
    <dgm:pt modelId="{9268E39F-26A7-4127-BDFC-471E80F4CEBC}" type="pres">
      <dgm:prSet presAssocID="{155B6E7C-5C11-49BB-B16E-4B3589737DFC}" presName="Triangle" presStyleLbl="alignNode1" presStyleIdx="11" presStyleCnt="13"/>
      <dgm:spPr>
        <a:solidFill>
          <a:srgbClr val="336699"/>
        </a:solidFill>
      </dgm:spPr>
    </dgm:pt>
    <dgm:pt modelId="{416B5D6A-D224-4440-9C8A-EE59A245CC09}" type="pres">
      <dgm:prSet presAssocID="{2F01C1EE-950F-49F3-A5D9-B9477E641F86}" presName="sibTrans" presStyleCnt="0"/>
      <dgm:spPr/>
    </dgm:pt>
    <dgm:pt modelId="{FEA8196F-240D-4E14-AB1E-35F48E4E1F58}" type="pres">
      <dgm:prSet presAssocID="{2F01C1EE-950F-49F3-A5D9-B9477E641F86}" presName="space" presStyleCnt="0"/>
      <dgm:spPr/>
    </dgm:pt>
    <dgm:pt modelId="{6497FE0D-D4AD-4ADC-84CE-BD2E0DF412CB}" type="pres">
      <dgm:prSet presAssocID="{DF6B4C5E-9EDC-40A3-AD26-5792B474412E}" presName="composite" presStyleCnt="0"/>
      <dgm:spPr/>
    </dgm:pt>
    <dgm:pt modelId="{783167AE-E02F-4ECE-B30A-0F1239CAEE60}" type="pres">
      <dgm:prSet presAssocID="{DF6B4C5E-9EDC-40A3-AD26-5792B474412E}" presName="LShape" presStyleLbl="alignNode1" presStyleIdx="12" presStyleCnt="13"/>
      <dgm:spPr>
        <a:solidFill>
          <a:srgbClr val="336699"/>
        </a:solidFill>
      </dgm:spPr>
    </dgm:pt>
    <dgm:pt modelId="{AB4406B7-EDF8-4E64-9FA4-88829B2D7243}" type="pres">
      <dgm:prSet presAssocID="{DF6B4C5E-9EDC-40A3-AD26-5792B474412E}" presName="ParentText" presStyleLbl="revTx" presStyleIdx="6" presStyleCnt="7">
        <dgm:presLayoutVars>
          <dgm:chMax val="0"/>
          <dgm:chPref val="0"/>
          <dgm:bulletEnabled val="1"/>
        </dgm:presLayoutVars>
      </dgm:prSet>
      <dgm:spPr/>
    </dgm:pt>
  </dgm:ptLst>
  <dgm:cxnLst>
    <dgm:cxn modelId="{E190390B-98CB-4953-AF93-B0185607CEA3}" srcId="{7C895F56-034D-49CB-B4F1-2295798F9FA5}" destId="{98A154F9-3FA1-4450-BBA9-CEAE8769C81B}" srcOrd="4" destOrd="0" parTransId="{1C92D6EC-B06F-410D-9B7C-D483AD086A65}" sibTransId="{E45A52AC-0E04-472C-A5E9-318AEE5A10F0}"/>
    <dgm:cxn modelId="{3BBB0E14-DCF2-4BE4-B8AD-EC8DE476F082}" srcId="{7C895F56-034D-49CB-B4F1-2295798F9FA5}" destId="{9A50EF6C-85DA-4D4E-81F8-086014D30406}" srcOrd="2" destOrd="0" parTransId="{80C3B8D4-1E41-45F1-B2DB-05510D46F9FE}" sibTransId="{2697265F-5EBD-4E92-B0CA-D60B39F25270}"/>
    <dgm:cxn modelId="{39FBC01B-7BDA-4E2D-9AFE-AE69111FEEED}" type="presOf" srcId="{7C895F56-034D-49CB-B4F1-2295798F9FA5}" destId="{2876DE30-EE63-4D0C-BCCB-A684297B4DB6}" srcOrd="0" destOrd="0" presId="urn:microsoft.com/office/officeart/2009/3/layout/StepUpProcess"/>
    <dgm:cxn modelId="{21769B1D-75D6-4F4D-B56C-7AD8B0553A77}" type="presOf" srcId="{98A154F9-3FA1-4450-BBA9-CEAE8769C81B}" destId="{D7ED953A-4C59-4F17-A22F-9D9BCD90D02A}" srcOrd="0" destOrd="0" presId="urn:microsoft.com/office/officeart/2009/3/layout/StepUpProcess"/>
    <dgm:cxn modelId="{7CF21E20-3847-452B-8F6F-31F1C38ED185}" type="presOf" srcId="{BC9E87A0-7CAA-4BDE-A4C7-DD9B9A3EFAFC}" destId="{8608499A-404A-4089-88F0-55394521B0C8}" srcOrd="0" destOrd="0" presId="urn:microsoft.com/office/officeart/2009/3/layout/StepUpProcess"/>
    <dgm:cxn modelId="{EF49EE3B-5FBA-4B4C-9472-B2B2EAE62A79}" type="presOf" srcId="{155B6E7C-5C11-49BB-B16E-4B3589737DFC}" destId="{EED410D7-7820-4325-86D9-4B5E40C0DCA0}" srcOrd="0" destOrd="0" presId="urn:microsoft.com/office/officeart/2009/3/layout/StepUpProcess"/>
    <dgm:cxn modelId="{1B792140-8A74-4CA7-89CB-E29300FFD737}" type="presOf" srcId="{DF6B4C5E-9EDC-40A3-AD26-5792B474412E}" destId="{AB4406B7-EDF8-4E64-9FA4-88829B2D7243}" srcOrd="0" destOrd="0" presId="urn:microsoft.com/office/officeart/2009/3/layout/StepUpProcess"/>
    <dgm:cxn modelId="{F5553E61-1C99-40FF-A8B9-35C2FD092FD4}" srcId="{7C895F56-034D-49CB-B4F1-2295798F9FA5}" destId="{C259906F-B5C8-4598-AC0F-508B795F9716}" srcOrd="0" destOrd="0" parTransId="{23DB9299-DF45-4C31-B8A9-8473641A3A19}" sibTransId="{A04C6D4A-1ED9-4D0C-8F46-44CE924B89F7}"/>
    <dgm:cxn modelId="{E810DD4D-00E9-4865-9088-8780487405E0}" type="presOf" srcId="{9A50EF6C-85DA-4D4E-81F8-086014D30406}" destId="{D00F8CF3-1F9A-4E82-96D8-E7D56FF38B60}" srcOrd="0" destOrd="0" presId="urn:microsoft.com/office/officeart/2009/3/layout/StepUpProcess"/>
    <dgm:cxn modelId="{09722EA3-D615-4B02-89D2-C9900E208F3D}" srcId="{7C895F56-034D-49CB-B4F1-2295798F9FA5}" destId="{DF6B4C5E-9EDC-40A3-AD26-5792B474412E}" srcOrd="6" destOrd="0" parTransId="{D8F762A9-98AA-46B9-B762-709F2BC99387}" sibTransId="{5CD1826D-8F87-46FC-BAC1-F7739879BDB9}"/>
    <dgm:cxn modelId="{F42F11D1-2DDB-44F9-9C51-D63A3437FE4C}" type="presOf" srcId="{C259906F-B5C8-4598-AC0F-508B795F9716}" destId="{103D6875-1B16-483A-B6AE-D089FD00B4C5}" srcOrd="0" destOrd="0" presId="urn:microsoft.com/office/officeart/2009/3/layout/StepUpProcess"/>
    <dgm:cxn modelId="{D7531BD2-D03C-4B73-9D30-DAF91C990B2C}" srcId="{7C895F56-034D-49CB-B4F1-2295798F9FA5}" destId="{BC9E87A0-7CAA-4BDE-A4C7-DD9B9A3EFAFC}" srcOrd="3" destOrd="0" parTransId="{8BCDC797-AAC4-4E7D-A20D-127063BE5651}" sibTransId="{4ECF5070-AA91-497D-9250-84C4E2E78701}"/>
    <dgm:cxn modelId="{97865DD6-F40B-463D-AFF7-1192361A0C2B}" srcId="{7C895F56-034D-49CB-B4F1-2295798F9FA5}" destId="{155B6E7C-5C11-49BB-B16E-4B3589737DFC}" srcOrd="5" destOrd="0" parTransId="{B673BA05-A856-4207-ABF2-3DC1E513C921}" sibTransId="{2F01C1EE-950F-49F3-A5D9-B9477E641F86}"/>
    <dgm:cxn modelId="{9C6910E9-2FBA-4747-9D87-6760C4A110FE}" type="presOf" srcId="{43D30AE1-1153-493C-8B73-DF10DA8DF159}" destId="{5BE6184E-D3E3-4DFB-A64E-B04AA051F038}" srcOrd="0" destOrd="0" presId="urn:microsoft.com/office/officeart/2009/3/layout/StepUpProcess"/>
    <dgm:cxn modelId="{A987BEF7-277E-4F73-BD6E-A5A388F4565A}" srcId="{7C895F56-034D-49CB-B4F1-2295798F9FA5}" destId="{43D30AE1-1153-493C-8B73-DF10DA8DF159}" srcOrd="1" destOrd="0" parTransId="{1171A048-5A13-4C30-BE26-3FFC369E30D0}" sibTransId="{33A9EC37-D559-42FC-94BA-E7A1E22EECF1}"/>
    <dgm:cxn modelId="{234C35B9-1A40-4E0F-A99D-5E8BC1F6D2EC}" type="presParOf" srcId="{2876DE30-EE63-4D0C-BCCB-A684297B4DB6}" destId="{618FD743-19C6-499D-9FD8-AF76A09AFAE0}" srcOrd="0" destOrd="0" presId="urn:microsoft.com/office/officeart/2009/3/layout/StepUpProcess"/>
    <dgm:cxn modelId="{90698EEE-D3F5-45F0-86BE-EF025C5A77B9}" type="presParOf" srcId="{618FD743-19C6-499D-9FD8-AF76A09AFAE0}" destId="{AA9A6BD7-9187-4619-9568-9517871F893E}" srcOrd="0" destOrd="0" presId="urn:microsoft.com/office/officeart/2009/3/layout/StepUpProcess"/>
    <dgm:cxn modelId="{9397BA55-F254-4481-9DEB-7EDAB53454B4}" type="presParOf" srcId="{618FD743-19C6-499D-9FD8-AF76A09AFAE0}" destId="{103D6875-1B16-483A-B6AE-D089FD00B4C5}" srcOrd="1" destOrd="0" presId="urn:microsoft.com/office/officeart/2009/3/layout/StepUpProcess"/>
    <dgm:cxn modelId="{6B319B2A-90CF-493A-9DC6-9BF5284408AB}" type="presParOf" srcId="{618FD743-19C6-499D-9FD8-AF76A09AFAE0}" destId="{013A67B2-FDE0-45B1-8C54-26FC2CD9DD96}" srcOrd="2" destOrd="0" presId="urn:microsoft.com/office/officeart/2009/3/layout/StepUpProcess"/>
    <dgm:cxn modelId="{73D5B240-E78B-4DAD-B017-481AEF05193F}" type="presParOf" srcId="{2876DE30-EE63-4D0C-BCCB-A684297B4DB6}" destId="{BD84569A-71FA-4688-8D3D-1C0D05F6BE7D}" srcOrd="1" destOrd="0" presId="urn:microsoft.com/office/officeart/2009/3/layout/StepUpProcess"/>
    <dgm:cxn modelId="{1D491259-A070-4AC8-857A-0D719ED3681C}" type="presParOf" srcId="{BD84569A-71FA-4688-8D3D-1C0D05F6BE7D}" destId="{ABE61A20-09CA-443D-9F00-7A55FDCE17AD}" srcOrd="0" destOrd="0" presId="urn:microsoft.com/office/officeart/2009/3/layout/StepUpProcess"/>
    <dgm:cxn modelId="{E5057821-22D1-4EFF-8770-8480A32900B1}" type="presParOf" srcId="{2876DE30-EE63-4D0C-BCCB-A684297B4DB6}" destId="{F653BB3F-0C6C-428F-82EC-6240CC0A8B6B}" srcOrd="2" destOrd="0" presId="urn:microsoft.com/office/officeart/2009/3/layout/StepUpProcess"/>
    <dgm:cxn modelId="{0B25D6F8-89CD-404D-8C12-412AFC7598DE}" type="presParOf" srcId="{F653BB3F-0C6C-428F-82EC-6240CC0A8B6B}" destId="{157E47E1-C763-487B-8DF4-69FF2D7686BB}" srcOrd="0" destOrd="0" presId="urn:microsoft.com/office/officeart/2009/3/layout/StepUpProcess"/>
    <dgm:cxn modelId="{672280AE-5EB4-4733-A9C7-E09FB983211B}" type="presParOf" srcId="{F653BB3F-0C6C-428F-82EC-6240CC0A8B6B}" destId="{5BE6184E-D3E3-4DFB-A64E-B04AA051F038}" srcOrd="1" destOrd="0" presId="urn:microsoft.com/office/officeart/2009/3/layout/StepUpProcess"/>
    <dgm:cxn modelId="{5E25135E-A24E-4212-ACFF-AAD870D79927}" type="presParOf" srcId="{F653BB3F-0C6C-428F-82EC-6240CC0A8B6B}" destId="{631E7D3E-C44A-4DC9-9460-6BDD00D002B0}" srcOrd="2" destOrd="0" presId="urn:microsoft.com/office/officeart/2009/3/layout/StepUpProcess"/>
    <dgm:cxn modelId="{4F04E215-C00D-47B4-8BC3-4CB78D44A0CE}" type="presParOf" srcId="{2876DE30-EE63-4D0C-BCCB-A684297B4DB6}" destId="{DFA23F40-1C56-49FB-9B1B-A7564C84ECD2}" srcOrd="3" destOrd="0" presId="urn:microsoft.com/office/officeart/2009/3/layout/StepUpProcess"/>
    <dgm:cxn modelId="{B7623A1A-F6D7-4378-8788-5D7BD9AC790D}" type="presParOf" srcId="{DFA23F40-1C56-49FB-9B1B-A7564C84ECD2}" destId="{97934F1B-C8C0-42CB-ABD0-DAF58EAEE95E}" srcOrd="0" destOrd="0" presId="urn:microsoft.com/office/officeart/2009/3/layout/StepUpProcess"/>
    <dgm:cxn modelId="{A22115F3-5D40-4FA8-ACEB-0BCE231E0300}" type="presParOf" srcId="{2876DE30-EE63-4D0C-BCCB-A684297B4DB6}" destId="{BBAFCBE4-919E-4632-975A-D48BECBA11F7}" srcOrd="4" destOrd="0" presId="urn:microsoft.com/office/officeart/2009/3/layout/StepUpProcess"/>
    <dgm:cxn modelId="{95814D89-8D67-4C7C-9175-F796E04D479A}" type="presParOf" srcId="{BBAFCBE4-919E-4632-975A-D48BECBA11F7}" destId="{26966AC3-4D9D-441C-B213-E9D8AE9D1466}" srcOrd="0" destOrd="0" presId="urn:microsoft.com/office/officeart/2009/3/layout/StepUpProcess"/>
    <dgm:cxn modelId="{33C5BCDD-35C0-4016-9506-4F76A10B0F26}" type="presParOf" srcId="{BBAFCBE4-919E-4632-975A-D48BECBA11F7}" destId="{D00F8CF3-1F9A-4E82-96D8-E7D56FF38B60}" srcOrd="1" destOrd="0" presId="urn:microsoft.com/office/officeart/2009/3/layout/StepUpProcess"/>
    <dgm:cxn modelId="{7C456BAE-E371-418D-BB46-63F594DCBCAC}" type="presParOf" srcId="{BBAFCBE4-919E-4632-975A-D48BECBA11F7}" destId="{70B6E261-C7FF-4E60-8F29-AFD3087DD911}" srcOrd="2" destOrd="0" presId="urn:microsoft.com/office/officeart/2009/3/layout/StepUpProcess"/>
    <dgm:cxn modelId="{C01E22B4-09D7-4233-B4E6-BACBD1911B08}" type="presParOf" srcId="{2876DE30-EE63-4D0C-BCCB-A684297B4DB6}" destId="{9EAAA959-D428-4263-BBCB-645130F294D5}" srcOrd="5" destOrd="0" presId="urn:microsoft.com/office/officeart/2009/3/layout/StepUpProcess"/>
    <dgm:cxn modelId="{CD50E479-ED72-43A7-85D7-9E272E0816EC}" type="presParOf" srcId="{9EAAA959-D428-4263-BBCB-645130F294D5}" destId="{19151788-B5C3-4529-92D5-F30D676A38E5}" srcOrd="0" destOrd="0" presId="urn:microsoft.com/office/officeart/2009/3/layout/StepUpProcess"/>
    <dgm:cxn modelId="{1A43A92C-0C58-46A3-B8EC-A30F925D3898}" type="presParOf" srcId="{2876DE30-EE63-4D0C-BCCB-A684297B4DB6}" destId="{E1BFB1C4-9C88-4590-8948-4A7068E7BF4B}" srcOrd="6" destOrd="0" presId="urn:microsoft.com/office/officeart/2009/3/layout/StepUpProcess"/>
    <dgm:cxn modelId="{346399CB-E98B-4657-AFB7-B2D2206A38B7}" type="presParOf" srcId="{E1BFB1C4-9C88-4590-8948-4A7068E7BF4B}" destId="{31DD75E1-DD76-4500-8FB6-8BDF2AA4846B}" srcOrd="0" destOrd="0" presId="urn:microsoft.com/office/officeart/2009/3/layout/StepUpProcess"/>
    <dgm:cxn modelId="{5A291B69-586B-4984-AF99-6599A323E8D6}" type="presParOf" srcId="{E1BFB1C4-9C88-4590-8948-4A7068E7BF4B}" destId="{8608499A-404A-4089-88F0-55394521B0C8}" srcOrd="1" destOrd="0" presId="urn:microsoft.com/office/officeart/2009/3/layout/StepUpProcess"/>
    <dgm:cxn modelId="{07CE4EEA-EC57-4636-A6DE-2018D0A6884A}" type="presParOf" srcId="{E1BFB1C4-9C88-4590-8948-4A7068E7BF4B}" destId="{16968222-6CC5-451E-9A47-6254EA98B068}" srcOrd="2" destOrd="0" presId="urn:microsoft.com/office/officeart/2009/3/layout/StepUpProcess"/>
    <dgm:cxn modelId="{C59BC061-B4A6-4E13-AA15-52D8CB197FB1}" type="presParOf" srcId="{2876DE30-EE63-4D0C-BCCB-A684297B4DB6}" destId="{9AF6A332-5CA2-4A8C-B663-0DD8A163BCB5}" srcOrd="7" destOrd="0" presId="urn:microsoft.com/office/officeart/2009/3/layout/StepUpProcess"/>
    <dgm:cxn modelId="{32F83B62-6885-4807-BA03-1360167CFDBC}" type="presParOf" srcId="{9AF6A332-5CA2-4A8C-B663-0DD8A163BCB5}" destId="{66972D16-366E-4A08-A48C-F6772FA85E16}" srcOrd="0" destOrd="0" presId="urn:microsoft.com/office/officeart/2009/3/layout/StepUpProcess"/>
    <dgm:cxn modelId="{3C9CD545-FC1E-43ED-9263-DE75CA885F60}" type="presParOf" srcId="{2876DE30-EE63-4D0C-BCCB-A684297B4DB6}" destId="{A51A4829-9172-4A83-BE4B-248ABA11CA65}" srcOrd="8" destOrd="0" presId="urn:microsoft.com/office/officeart/2009/3/layout/StepUpProcess"/>
    <dgm:cxn modelId="{33DCDF38-5ED1-4103-92BC-AD4EAC790B55}" type="presParOf" srcId="{A51A4829-9172-4A83-BE4B-248ABA11CA65}" destId="{A31E4047-2020-442B-B2BD-0D390ECCA068}" srcOrd="0" destOrd="0" presId="urn:microsoft.com/office/officeart/2009/3/layout/StepUpProcess"/>
    <dgm:cxn modelId="{6DFF25CA-75E9-4BC7-8A25-88167A724240}" type="presParOf" srcId="{A51A4829-9172-4A83-BE4B-248ABA11CA65}" destId="{D7ED953A-4C59-4F17-A22F-9D9BCD90D02A}" srcOrd="1" destOrd="0" presId="urn:microsoft.com/office/officeart/2009/3/layout/StepUpProcess"/>
    <dgm:cxn modelId="{7B135BB1-D880-4CDE-98C2-679AB0D8EDE3}" type="presParOf" srcId="{A51A4829-9172-4A83-BE4B-248ABA11CA65}" destId="{FDF6D0DD-16E3-4AC8-84D0-A04B4CE31E6D}" srcOrd="2" destOrd="0" presId="urn:microsoft.com/office/officeart/2009/3/layout/StepUpProcess"/>
    <dgm:cxn modelId="{3A6B3979-7B1D-42BB-A366-7E2348A90349}" type="presParOf" srcId="{2876DE30-EE63-4D0C-BCCB-A684297B4DB6}" destId="{4F1F0646-59A2-4F18-A03E-216639DF7D05}" srcOrd="9" destOrd="0" presId="urn:microsoft.com/office/officeart/2009/3/layout/StepUpProcess"/>
    <dgm:cxn modelId="{D792BDA7-386F-45B5-83C7-96246158763D}" type="presParOf" srcId="{4F1F0646-59A2-4F18-A03E-216639DF7D05}" destId="{E205FC21-3C77-490D-9EC4-FCB797C7579B}" srcOrd="0" destOrd="0" presId="urn:microsoft.com/office/officeart/2009/3/layout/StepUpProcess"/>
    <dgm:cxn modelId="{E2E14E1F-852C-4741-A5EC-9871B207C43B}" type="presParOf" srcId="{2876DE30-EE63-4D0C-BCCB-A684297B4DB6}" destId="{C338FE42-906D-447E-9F6E-5592DF343566}" srcOrd="10" destOrd="0" presId="urn:microsoft.com/office/officeart/2009/3/layout/StepUpProcess"/>
    <dgm:cxn modelId="{505B3FF2-2E5C-4E44-8D0B-0987C4F7A5A9}" type="presParOf" srcId="{C338FE42-906D-447E-9F6E-5592DF343566}" destId="{8F7A4BE3-7771-43D9-B433-3B83770730BB}" srcOrd="0" destOrd="0" presId="urn:microsoft.com/office/officeart/2009/3/layout/StepUpProcess"/>
    <dgm:cxn modelId="{36D3BC4D-E09E-4750-890F-2D228654517C}" type="presParOf" srcId="{C338FE42-906D-447E-9F6E-5592DF343566}" destId="{EED410D7-7820-4325-86D9-4B5E40C0DCA0}" srcOrd="1" destOrd="0" presId="urn:microsoft.com/office/officeart/2009/3/layout/StepUpProcess"/>
    <dgm:cxn modelId="{713EB65C-1BC2-419D-9720-4ACFC21A57EF}" type="presParOf" srcId="{C338FE42-906D-447E-9F6E-5592DF343566}" destId="{9268E39F-26A7-4127-BDFC-471E80F4CEBC}" srcOrd="2" destOrd="0" presId="urn:microsoft.com/office/officeart/2009/3/layout/StepUpProcess"/>
    <dgm:cxn modelId="{D1F1B063-BFDF-41D0-BC3F-E707CB219197}" type="presParOf" srcId="{2876DE30-EE63-4D0C-BCCB-A684297B4DB6}" destId="{416B5D6A-D224-4440-9C8A-EE59A245CC09}" srcOrd="11" destOrd="0" presId="urn:microsoft.com/office/officeart/2009/3/layout/StepUpProcess"/>
    <dgm:cxn modelId="{1B687BA3-F06E-4C19-8F5D-4F54FF857E2D}" type="presParOf" srcId="{416B5D6A-D224-4440-9C8A-EE59A245CC09}" destId="{FEA8196F-240D-4E14-AB1E-35F48E4E1F58}" srcOrd="0" destOrd="0" presId="urn:microsoft.com/office/officeart/2009/3/layout/StepUpProcess"/>
    <dgm:cxn modelId="{DE6D39DB-3EF5-449C-B918-892B814CC1A5}" type="presParOf" srcId="{2876DE30-EE63-4D0C-BCCB-A684297B4DB6}" destId="{6497FE0D-D4AD-4ADC-84CE-BD2E0DF412CB}" srcOrd="12" destOrd="0" presId="urn:microsoft.com/office/officeart/2009/3/layout/StepUpProcess"/>
    <dgm:cxn modelId="{7F6903A1-71C8-4BD1-9F59-455FCDE1188B}" type="presParOf" srcId="{6497FE0D-D4AD-4ADC-84CE-BD2E0DF412CB}" destId="{783167AE-E02F-4ECE-B30A-0F1239CAEE60}" srcOrd="0" destOrd="0" presId="urn:microsoft.com/office/officeart/2009/3/layout/StepUpProcess"/>
    <dgm:cxn modelId="{59C53A53-1BFE-4E9B-B1C9-546E85D677FD}" type="presParOf" srcId="{6497FE0D-D4AD-4ADC-84CE-BD2E0DF412CB}" destId="{AB4406B7-EDF8-4E64-9FA4-88829B2D7243}"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7E2C4C9-8CDE-4CBE-846A-1BB8CE02FA8E}" type="doc">
      <dgm:prSet loTypeId="urn:microsoft.com/office/officeart/2005/8/layout/arrow4" loCatId="relationship" qsTypeId="urn:microsoft.com/office/officeart/2005/8/quickstyle/simple5" qsCatId="simple" csTypeId="urn:microsoft.com/office/officeart/2005/8/colors/accent1_2" csCatId="accent1" phldr="1"/>
      <dgm:spPr/>
      <dgm:t>
        <a:bodyPr/>
        <a:lstStyle/>
        <a:p>
          <a:endParaRPr lang="en-US"/>
        </a:p>
      </dgm:t>
    </dgm:pt>
    <dgm:pt modelId="{E49CA95B-F990-4751-BF9F-877AC3498C3F}">
      <dgm:prSet phldrT="[Text]" custT="1"/>
      <dgm:spPr/>
      <dgm:t>
        <a:bodyPr/>
        <a:lstStyle/>
        <a:p>
          <a:r>
            <a:rPr lang="en-US" sz="2000" dirty="0"/>
            <a:t>Emotional and mental health</a:t>
          </a:r>
        </a:p>
        <a:p>
          <a:r>
            <a:rPr lang="en-US" sz="2000" dirty="0"/>
            <a:t>Self-confidence</a:t>
          </a:r>
        </a:p>
      </dgm:t>
    </dgm:pt>
    <dgm:pt modelId="{68DA4190-32B1-4368-8539-D7F286DE8A79}" type="parTrans" cxnId="{6FF61834-5C33-4085-A1A3-F6ECE0500927}">
      <dgm:prSet/>
      <dgm:spPr/>
      <dgm:t>
        <a:bodyPr/>
        <a:lstStyle/>
        <a:p>
          <a:endParaRPr lang="en-US"/>
        </a:p>
      </dgm:t>
    </dgm:pt>
    <dgm:pt modelId="{A6B1E2AD-062E-4BAF-8423-8C71FD3C4B51}" type="sibTrans" cxnId="{6FF61834-5C33-4085-A1A3-F6ECE0500927}">
      <dgm:prSet/>
      <dgm:spPr/>
      <dgm:t>
        <a:bodyPr/>
        <a:lstStyle/>
        <a:p>
          <a:endParaRPr lang="en-US"/>
        </a:p>
      </dgm:t>
    </dgm:pt>
    <dgm:pt modelId="{EE538DB7-FA2E-42B9-B0AC-40D5FA8FB0F3}">
      <dgm:prSet phldrT="[Text]" custT="1"/>
      <dgm:spPr/>
      <dgm:t>
        <a:bodyPr/>
        <a:lstStyle/>
        <a:p>
          <a:r>
            <a:rPr lang="en-US" sz="2000" dirty="0"/>
            <a:t>Pain</a:t>
          </a:r>
        </a:p>
        <a:p>
          <a:r>
            <a:rPr lang="en-US" sz="2000" dirty="0"/>
            <a:t>Nausea</a:t>
          </a:r>
        </a:p>
        <a:p>
          <a:r>
            <a:rPr lang="en-US" sz="2000" dirty="0"/>
            <a:t>Fatigue</a:t>
          </a:r>
        </a:p>
        <a:p>
          <a:r>
            <a:rPr lang="en-US" sz="2000" dirty="0"/>
            <a:t>Hopelessness</a:t>
          </a:r>
        </a:p>
        <a:p>
          <a:r>
            <a:rPr lang="en-US" sz="2000" dirty="0"/>
            <a:t>Depression</a:t>
          </a:r>
        </a:p>
      </dgm:t>
    </dgm:pt>
    <dgm:pt modelId="{C3B05597-7A25-4C80-B759-2A067368847E}" type="parTrans" cxnId="{DA762630-29BA-4EF6-88FE-C0CD35051392}">
      <dgm:prSet/>
      <dgm:spPr/>
      <dgm:t>
        <a:bodyPr/>
        <a:lstStyle/>
        <a:p>
          <a:endParaRPr lang="en-US"/>
        </a:p>
      </dgm:t>
    </dgm:pt>
    <dgm:pt modelId="{D64383A1-726A-488F-A799-1878C34D685B}" type="sibTrans" cxnId="{DA762630-29BA-4EF6-88FE-C0CD35051392}">
      <dgm:prSet/>
      <dgm:spPr/>
      <dgm:t>
        <a:bodyPr/>
        <a:lstStyle/>
        <a:p>
          <a:endParaRPr lang="en-US"/>
        </a:p>
      </dgm:t>
    </dgm:pt>
    <dgm:pt modelId="{2790D402-2CD6-497D-A724-57239287FD5E}" type="pres">
      <dgm:prSet presAssocID="{E7E2C4C9-8CDE-4CBE-846A-1BB8CE02FA8E}" presName="compositeShape" presStyleCnt="0">
        <dgm:presLayoutVars>
          <dgm:chMax val="2"/>
          <dgm:dir/>
          <dgm:resizeHandles val="exact"/>
        </dgm:presLayoutVars>
      </dgm:prSet>
      <dgm:spPr/>
    </dgm:pt>
    <dgm:pt modelId="{01FF2E1D-51C4-43A3-8900-518F861CAAFA}" type="pres">
      <dgm:prSet presAssocID="{E49CA95B-F990-4751-BF9F-877AC3498C3F}" presName="upArrow" presStyleLbl="node1" presStyleIdx="0" presStyleCnt="2"/>
      <dgm:spPr>
        <a:solidFill>
          <a:srgbClr val="033B57"/>
        </a:solidFill>
      </dgm:spPr>
    </dgm:pt>
    <dgm:pt modelId="{7BF525D0-A282-4C9F-98DE-3625C738EB30}" type="pres">
      <dgm:prSet presAssocID="{E49CA95B-F990-4751-BF9F-877AC3498C3F}" presName="upArrowText" presStyleLbl="revTx" presStyleIdx="0" presStyleCnt="2" custScaleY="54332" custLinFactNeighborX="4048" custLinFactNeighborY="-14099">
        <dgm:presLayoutVars>
          <dgm:chMax val="0"/>
          <dgm:bulletEnabled val="1"/>
        </dgm:presLayoutVars>
      </dgm:prSet>
      <dgm:spPr/>
    </dgm:pt>
    <dgm:pt modelId="{8375C845-72C8-44DD-8F28-9BD1329A7259}" type="pres">
      <dgm:prSet presAssocID="{EE538DB7-FA2E-42B9-B0AC-40D5FA8FB0F3}" presName="downArrow" presStyleLbl="node1" presStyleIdx="1" presStyleCnt="2" custLinFactNeighborX="67067" custLinFactNeighborY="-31262"/>
      <dgm:spPr>
        <a:solidFill>
          <a:srgbClr val="033B57"/>
        </a:solidFill>
      </dgm:spPr>
    </dgm:pt>
    <dgm:pt modelId="{8AFB245D-46E7-4A36-A99D-B4F884B51FB4}" type="pres">
      <dgm:prSet presAssocID="{EE538DB7-FA2E-42B9-B0AC-40D5FA8FB0F3}" presName="downArrowText" presStyleLbl="revTx" presStyleIdx="1" presStyleCnt="2" custScaleX="45503" custLinFactNeighborX="16334" custLinFactNeighborY="-22767">
        <dgm:presLayoutVars>
          <dgm:chMax val="0"/>
          <dgm:bulletEnabled val="1"/>
        </dgm:presLayoutVars>
      </dgm:prSet>
      <dgm:spPr/>
    </dgm:pt>
  </dgm:ptLst>
  <dgm:cxnLst>
    <dgm:cxn modelId="{68C47328-026F-422D-AB6D-74A31EAEA86F}" type="presOf" srcId="{E7E2C4C9-8CDE-4CBE-846A-1BB8CE02FA8E}" destId="{2790D402-2CD6-497D-A724-57239287FD5E}" srcOrd="0" destOrd="0" presId="urn:microsoft.com/office/officeart/2005/8/layout/arrow4"/>
    <dgm:cxn modelId="{DA762630-29BA-4EF6-88FE-C0CD35051392}" srcId="{E7E2C4C9-8CDE-4CBE-846A-1BB8CE02FA8E}" destId="{EE538DB7-FA2E-42B9-B0AC-40D5FA8FB0F3}" srcOrd="1" destOrd="0" parTransId="{C3B05597-7A25-4C80-B759-2A067368847E}" sibTransId="{D64383A1-726A-488F-A799-1878C34D685B}"/>
    <dgm:cxn modelId="{6FF61834-5C33-4085-A1A3-F6ECE0500927}" srcId="{E7E2C4C9-8CDE-4CBE-846A-1BB8CE02FA8E}" destId="{E49CA95B-F990-4751-BF9F-877AC3498C3F}" srcOrd="0" destOrd="0" parTransId="{68DA4190-32B1-4368-8539-D7F286DE8A79}" sibTransId="{A6B1E2AD-062E-4BAF-8423-8C71FD3C4B51}"/>
    <dgm:cxn modelId="{0329D248-D05A-457B-B7DD-403BA1BD7B3E}" type="presOf" srcId="{E49CA95B-F990-4751-BF9F-877AC3498C3F}" destId="{7BF525D0-A282-4C9F-98DE-3625C738EB30}" srcOrd="0" destOrd="0" presId="urn:microsoft.com/office/officeart/2005/8/layout/arrow4"/>
    <dgm:cxn modelId="{F7F55EFA-A656-452B-89E2-778A4D95B8DA}" type="presOf" srcId="{EE538DB7-FA2E-42B9-B0AC-40D5FA8FB0F3}" destId="{8AFB245D-46E7-4A36-A99D-B4F884B51FB4}" srcOrd="0" destOrd="0" presId="urn:microsoft.com/office/officeart/2005/8/layout/arrow4"/>
    <dgm:cxn modelId="{24A5887E-794F-4D20-9706-434FAD5156C5}" type="presParOf" srcId="{2790D402-2CD6-497D-A724-57239287FD5E}" destId="{01FF2E1D-51C4-43A3-8900-518F861CAAFA}" srcOrd="0" destOrd="0" presId="urn:microsoft.com/office/officeart/2005/8/layout/arrow4"/>
    <dgm:cxn modelId="{524BC237-6E16-432C-B37D-60C9CDCB8890}" type="presParOf" srcId="{2790D402-2CD6-497D-A724-57239287FD5E}" destId="{7BF525D0-A282-4C9F-98DE-3625C738EB30}" srcOrd="1" destOrd="0" presId="urn:microsoft.com/office/officeart/2005/8/layout/arrow4"/>
    <dgm:cxn modelId="{BDBBFCF8-0342-420E-BF21-1B1C317B4197}" type="presParOf" srcId="{2790D402-2CD6-497D-A724-57239287FD5E}" destId="{8375C845-72C8-44DD-8F28-9BD1329A7259}" srcOrd="2" destOrd="0" presId="urn:microsoft.com/office/officeart/2005/8/layout/arrow4"/>
    <dgm:cxn modelId="{69CF97B4-2534-45AA-A61D-F41F43D5F322}" type="presParOf" srcId="{2790D402-2CD6-497D-A724-57239287FD5E}" destId="{8AFB245D-46E7-4A36-A99D-B4F884B51FB4}" srcOrd="3" destOrd="0" presId="urn:microsoft.com/office/officeart/2005/8/layout/arrow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1D72239-8F68-4C88-88B0-3767BA5B12AA}" type="doc">
      <dgm:prSet loTypeId="urn:microsoft.com/office/officeart/2005/8/layout/radial3" loCatId="relationship" qsTypeId="urn:microsoft.com/office/officeart/2005/8/quickstyle/simple5" qsCatId="simple" csTypeId="urn:microsoft.com/office/officeart/2005/8/colors/colorful5" csCatId="colorful" phldr="1"/>
      <dgm:spPr/>
      <dgm:t>
        <a:bodyPr/>
        <a:lstStyle/>
        <a:p>
          <a:endParaRPr lang="en-US"/>
        </a:p>
      </dgm:t>
    </dgm:pt>
    <dgm:pt modelId="{F282F1D1-7B80-4E0D-9838-845C383E0E19}">
      <dgm:prSet phldrT="[Text]"/>
      <dgm:spPr>
        <a:solidFill>
          <a:srgbClr val="033B57"/>
        </a:solidFill>
      </dgm:spPr>
      <dgm:t>
        <a:bodyPr/>
        <a:lstStyle/>
        <a:p>
          <a:r>
            <a:rPr lang="en-US" dirty="0">
              <a:solidFill>
                <a:schemeClr val="bg1"/>
              </a:solidFill>
            </a:rPr>
            <a:t>Typical Self-Management Tasks</a:t>
          </a:r>
        </a:p>
      </dgm:t>
    </dgm:pt>
    <dgm:pt modelId="{9E0C3CA6-71DB-4EB1-BFE4-88DAE781F117}" type="parTrans" cxnId="{C8DD5785-9FEB-46FB-A7F8-5E81B00CBB01}">
      <dgm:prSet/>
      <dgm:spPr/>
      <dgm:t>
        <a:bodyPr/>
        <a:lstStyle/>
        <a:p>
          <a:endParaRPr lang="en-US"/>
        </a:p>
      </dgm:t>
    </dgm:pt>
    <dgm:pt modelId="{835E7519-E7B7-486A-B85C-F280FB1DA3CD}" type="sibTrans" cxnId="{C8DD5785-9FEB-46FB-A7F8-5E81B00CBB01}">
      <dgm:prSet/>
      <dgm:spPr/>
      <dgm:t>
        <a:bodyPr/>
        <a:lstStyle/>
        <a:p>
          <a:endParaRPr lang="en-US"/>
        </a:p>
      </dgm:t>
    </dgm:pt>
    <dgm:pt modelId="{B5C057E1-8447-4F20-90F9-F168C3B7A367}">
      <dgm:prSet phldrT="[Text]" custT="1"/>
      <dgm:spPr>
        <a:solidFill>
          <a:srgbClr val="033B57"/>
        </a:solidFill>
      </dgm:spPr>
      <dgm:t>
        <a:bodyPr/>
        <a:lstStyle/>
        <a:p>
          <a:r>
            <a:rPr lang="en-US" sz="1200" dirty="0">
              <a:solidFill>
                <a:schemeClr val="bg1"/>
              </a:solidFill>
            </a:rPr>
            <a:t>Tracking symptoms</a:t>
          </a:r>
        </a:p>
      </dgm:t>
    </dgm:pt>
    <dgm:pt modelId="{1DC146D0-33C7-4DE6-9999-6FD7801BDCFD}" type="parTrans" cxnId="{6F52322B-7808-42E3-9482-9D96DCAB3C02}">
      <dgm:prSet/>
      <dgm:spPr/>
      <dgm:t>
        <a:bodyPr/>
        <a:lstStyle/>
        <a:p>
          <a:endParaRPr lang="en-US"/>
        </a:p>
      </dgm:t>
    </dgm:pt>
    <dgm:pt modelId="{79E10787-434E-4B36-ADB3-4C2F18853EA7}" type="sibTrans" cxnId="{6F52322B-7808-42E3-9482-9D96DCAB3C02}">
      <dgm:prSet/>
      <dgm:spPr/>
      <dgm:t>
        <a:bodyPr/>
        <a:lstStyle/>
        <a:p>
          <a:endParaRPr lang="en-US"/>
        </a:p>
      </dgm:t>
    </dgm:pt>
    <dgm:pt modelId="{E90B7BC0-2430-424D-ABF6-EEF7A13A5E91}">
      <dgm:prSet phldrT="[Text]" custT="1"/>
      <dgm:spPr>
        <a:solidFill>
          <a:srgbClr val="033B57"/>
        </a:solidFill>
      </dgm:spPr>
      <dgm:t>
        <a:bodyPr/>
        <a:lstStyle/>
        <a:p>
          <a:r>
            <a:rPr lang="en-US" sz="1200" dirty="0">
              <a:solidFill>
                <a:schemeClr val="bg1"/>
              </a:solidFill>
            </a:rPr>
            <a:t>Determining what to do when symptoms cause problems</a:t>
          </a:r>
        </a:p>
      </dgm:t>
    </dgm:pt>
    <dgm:pt modelId="{EDF1D193-111D-42E8-AABB-442180E34FA5}" type="parTrans" cxnId="{56D42ECA-6EF2-4D27-AD67-731EF1F88A46}">
      <dgm:prSet/>
      <dgm:spPr/>
      <dgm:t>
        <a:bodyPr/>
        <a:lstStyle/>
        <a:p>
          <a:endParaRPr lang="en-US"/>
        </a:p>
      </dgm:t>
    </dgm:pt>
    <dgm:pt modelId="{CF73C709-FA64-4610-B4F4-BB92E3433A7D}" type="sibTrans" cxnId="{56D42ECA-6EF2-4D27-AD67-731EF1F88A46}">
      <dgm:prSet/>
      <dgm:spPr/>
      <dgm:t>
        <a:bodyPr/>
        <a:lstStyle/>
        <a:p>
          <a:endParaRPr lang="en-US"/>
        </a:p>
      </dgm:t>
    </dgm:pt>
    <dgm:pt modelId="{0ABAF26B-38F4-4510-A796-AC4AC834FDB6}">
      <dgm:prSet phldrT="[Text]" custT="1"/>
      <dgm:spPr>
        <a:solidFill>
          <a:srgbClr val="033B57"/>
        </a:solidFill>
      </dgm:spPr>
      <dgm:t>
        <a:bodyPr/>
        <a:lstStyle/>
        <a:p>
          <a:r>
            <a:rPr lang="en-US" sz="1200" dirty="0">
              <a:solidFill>
                <a:schemeClr val="bg1"/>
              </a:solidFill>
            </a:rPr>
            <a:t>Adopting</a:t>
          </a:r>
          <a:r>
            <a:rPr lang="en-US" sz="1300" dirty="0">
              <a:solidFill>
                <a:schemeClr val="bg1"/>
              </a:solidFill>
            </a:rPr>
            <a:t> healthy behaviors</a:t>
          </a:r>
        </a:p>
      </dgm:t>
    </dgm:pt>
    <dgm:pt modelId="{FEECCAEE-AA0A-423D-81D9-7AAD62122CD7}" type="parTrans" cxnId="{BB0FC585-8219-43DF-A509-C38818E13662}">
      <dgm:prSet/>
      <dgm:spPr/>
      <dgm:t>
        <a:bodyPr/>
        <a:lstStyle/>
        <a:p>
          <a:endParaRPr lang="en-US"/>
        </a:p>
      </dgm:t>
    </dgm:pt>
    <dgm:pt modelId="{FDE9CCA9-B07A-4EBF-988C-BF034381DC90}" type="sibTrans" cxnId="{BB0FC585-8219-43DF-A509-C38818E13662}">
      <dgm:prSet/>
      <dgm:spPr/>
      <dgm:t>
        <a:bodyPr/>
        <a:lstStyle/>
        <a:p>
          <a:endParaRPr lang="en-US"/>
        </a:p>
      </dgm:t>
    </dgm:pt>
    <dgm:pt modelId="{ED9992A0-C774-4E4C-A798-9715E6A8B003}">
      <dgm:prSet phldrT="[Text]" custT="1"/>
      <dgm:spPr>
        <a:solidFill>
          <a:srgbClr val="033B57"/>
        </a:solidFill>
      </dgm:spPr>
      <dgm:t>
        <a:bodyPr/>
        <a:lstStyle/>
        <a:p>
          <a:r>
            <a:rPr lang="en-US" sz="1200" dirty="0">
              <a:solidFill>
                <a:schemeClr val="bg1"/>
              </a:solidFill>
            </a:rPr>
            <a:t>Taking medications as prescribed</a:t>
          </a:r>
        </a:p>
      </dgm:t>
    </dgm:pt>
    <dgm:pt modelId="{83B8C592-FA2F-4E2B-BB1B-0C6556C9999E}" type="parTrans" cxnId="{D36CD87F-D1B8-491C-9B04-8A37DBF24FB6}">
      <dgm:prSet/>
      <dgm:spPr/>
      <dgm:t>
        <a:bodyPr/>
        <a:lstStyle/>
        <a:p>
          <a:endParaRPr lang="en-US"/>
        </a:p>
      </dgm:t>
    </dgm:pt>
    <dgm:pt modelId="{A1AFDA82-2534-44C1-B149-065B1DB0932F}" type="sibTrans" cxnId="{D36CD87F-D1B8-491C-9B04-8A37DBF24FB6}">
      <dgm:prSet/>
      <dgm:spPr/>
      <dgm:t>
        <a:bodyPr/>
        <a:lstStyle/>
        <a:p>
          <a:endParaRPr lang="en-US"/>
        </a:p>
      </dgm:t>
    </dgm:pt>
    <dgm:pt modelId="{7E3759C9-D49E-447B-A67B-C35AE3ED437A}">
      <dgm:prSet phldrT="[Text]" custT="1"/>
      <dgm:spPr>
        <a:solidFill>
          <a:srgbClr val="033B57"/>
        </a:solidFill>
      </dgm:spPr>
      <dgm:t>
        <a:bodyPr/>
        <a:lstStyle/>
        <a:p>
          <a:r>
            <a:rPr lang="en-US" sz="1200" dirty="0">
              <a:solidFill>
                <a:schemeClr val="bg1"/>
              </a:solidFill>
            </a:rPr>
            <a:t>Scheduling doctors’ appointments and lab visits</a:t>
          </a:r>
        </a:p>
      </dgm:t>
    </dgm:pt>
    <dgm:pt modelId="{9F48D5C4-C76C-4948-AC28-28F2FE4B82A3}" type="parTrans" cxnId="{29E317B6-29B3-4CAB-B1D7-2645E060EAA2}">
      <dgm:prSet/>
      <dgm:spPr/>
      <dgm:t>
        <a:bodyPr/>
        <a:lstStyle/>
        <a:p>
          <a:endParaRPr lang="en-US"/>
        </a:p>
      </dgm:t>
    </dgm:pt>
    <dgm:pt modelId="{085E6345-AF43-4C8C-9295-D7298B72B3F0}" type="sibTrans" cxnId="{29E317B6-29B3-4CAB-B1D7-2645E060EAA2}">
      <dgm:prSet/>
      <dgm:spPr/>
      <dgm:t>
        <a:bodyPr/>
        <a:lstStyle/>
        <a:p>
          <a:endParaRPr lang="en-US"/>
        </a:p>
      </dgm:t>
    </dgm:pt>
    <dgm:pt modelId="{6DC871BC-DD14-4AE8-A5E7-311D8723E61B}" type="pres">
      <dgm:prSet presAssocID="{81D72239-8F68-4C88-88B0-3767BA5B12AA}" presName="composite" presStyleCnt="0">
        <dgm:presLayoutVars>
          <dgm:chMax val="1"/>
          <dgm:dir/>
          <dgm:resizeHandles val="exact"/>
        </dgm:presLayoutVars>
      </dgm:prSet>
      <dgm:spPr/>
    </dgm:pt>
    <dgm:pt modelId="{9B6D4690-97CA-4F4B-8516-59196C24CA6D}" type="pres">
      <dgm:prSet presAssocID="{81D72239-8F68-4C88-88B0-3767BA5B12AA}" presName="radial" presStyleCnt="0">
        <dgm:presLayoutVars>
          <dgm:animLvl val="ctr"/>
        </dgm:presLayoutVars>
      </dgm:prSet>
      <dgm:spPr/>
    </dgm:pt>
    <dgm:pt modelId="{CDE817F4-C93C-45ED-9735-23BA64A3AD53}" type="pres">
      <dgm:prSet presAssocID="{F282F1D1-7B80-4E0D-9838-845C383E0E19}" presName="centerShape" presStyleLbl="vennNode1" presStyleIdx="0" presStyleCnt="6"/>
      <dgm:spPr/>
    </dgm:pt>
    <dgm:pt modelId="{E91017CB-9F3B-48A8-BA14-B813977E12F3}" type="pres">
      <dgm:prSet presAssocID="{B5C057E1-8447-4F20-90F9-F168C3B7A367}" presName="node" presStyleLbl="vennNode1" presStyleIdx="1" presStyleCnt="6" custScaleX="122720" custScaleY="122720">
        <dgm:presLayoutVars>
          <dgm:bulletEnabled val="1"/>
        </dgm:presLayoutVars>
      </dgm:prSet>
      <dgm:spPr/>
    </dgm:pt>
    <dgm:pt modelId="{2FB3B1DE-E3FC-4966-BE93-BC2D18448036}" type="pres">
      <dgm:prSet presAssocID="{E90B7BC0-2430-424D-ABF6-EEF7A13A5E91}" presName="node" presStyleLbl="vennNode1" presStyleIdx="2" presStyleCnt="6" custScaleX="122721" custScaleY="122721">
        <dgm:presLayoutVars>
          <dgm:bulletEnabled val="1"/>
        </dgm:presLayoutVars>
      </dgm:prSet>
      <dgm:spPr/>
    </dgm:pt>
    <dgm:pt modelId="{483CC34B-87E9-47F0-9D08-6E173073C092}" type="pres">
      <dgm:prSet presAssocID="{0ABAF26B-38F4-4510-A796-AC4AC834FDB6}" presName="node" presStyleLbl="vennNode1" presStyleIdx="3" presStyleCnt="6" custScaleX="122720" custScaleY="122720">
        <dgm:presLayoutVars>
          <dgm:bulletEnabled val="1"/>
        </dgm:presLayoutVars>
      </dgm:prSet>
      <dgm:spPr/>
    </dgm:pt>
    <dgm:pt modelId="{768B7A11-F525-4324-A127-A9EB1F0C8129}" type="pres">
      <dgm:prSet presAssocID="{ED9992A0-C774-4E4C-A798-9715E6A8B003}" presName="node" presStyleLbl="vennNode1" presStyleIdx="4" presStyleCnt="6" custScaleX="122720" custScaleY="122720">
        <dgm:presLayoutVars>
          <dgm:bulletEnabled val="1"/>
        </dgm:presLayoutVars>
      </dgm:prSet>
      <dgm:spPr/>
    </dgm:pt>
    <dgm:pt modelId="{926DB917-08D2-4E13-80E2-896B78FDFA0A}" type="pres">
      <dgm:prSet presAssocID="{7E3759C9-D49E-447B-A67B-C35AE3ED437A}" presName="node" presStyleLbl="vennNode1" presStyleIdx="5" presStyleCnt="6" custScaleX="122720" custScaleY="122721">
        <dgm:presLayoutVars>
          <dgm:bulletEnabled val="1"/>
        </dgm:presLayoutVars>
      </dgm:prSet>
      <dgm:spPr/>
    </dgm:pt>
  </dgm:ptLst>
  <dgm:cxnLst>
    <dgm:cxn modelId="{23032B06-FAC2-499C-A188-5E1C262DB775}" type="presOf" srcId="{ED9992A0-C774-4E4C-A798-9715E6A8B003}" destId="{768B7A11-F525-4324-A127-A9EB1F0C8129}" srcOrd="0" destOrd="0" presId="urn:microsoft.com/office/officeart/2005/8/layout/radial3"/>
    <dgm:cxn modelId="{EF9FBD1B-07CE-4DE0-B597-DE849B56C7E1}" type="presOf" srcId="{0ABAF26B-38F4-4510-A796-AC4AC834FDB6}" destId="{483CC34B-87E9-47F0-9D08-6E173073C092}" srcOrd="0" destOrd="0" presId="urn:microsoft.com/office/officeart/2005/8/layout/radial3"/>
    <dgm:cxn modelId="{6F52322B-7808-42E3-9482-9D96DCAB3C02}" srcId="{F282F1D1-7B80-4E0D-9838-845C383E0E19}" destId="{B5C057E1-8447-4F20-90F9-F168C3B7A367}" srcOrd="0" destOrd="0" parTransId="{1DC146D0-33C7-4DE6-9999-6FD7801BDCFD}" sibTransId="{79E10787-434E-4B36-ADB3-4C2F18853EA7}"/>
    <dgm:cxn modelId="{5802115E-ED80-4FB9-9144-D2223389A2EB}" type="presOf" srcId="{7E3759C9-D49E-447B-A67B-C35AE3ED437A}" destId="{926DB917-08D2-4E13-80E2-896B78FDFA0A}" srcOrd="0" destOrd="0" presId="urn:microsoft.com/office/officeart/2005/8/layout/radial3"/>
    <dgm:cxn modelId="{E37A846F-2BBB-4C1C-8486-ACAB19911117}" type="presOf" srcId="{B5C057E1-8447-4F20-90F9-F168C3B7A367}" destId="{E91017CB-9F3B-48A8-BA14-B813977E12F3}" srcOrd="0" destOrd="0" presId="urn:microsoft.com/office/officeart/2005/8/layout/radial3"/>
    <dgm:cxn modelId="{F2314D77-1DC0-4F77-B891-9AA1C0D15CCD}" type="presOf" srcId="{81D72239-8F68-4C88-88B0-3767BA5B12AA}" destId="{6DC871BC-DD14-4AE8-A5E7-311D8723E61B}" srcOrd="0" destOrd="0" presId="urn:microsoft.com/office/officeart/2005/8/layout/radial3"/>
    <dgm:cxn modelId="{D36CD87F-D1B8-491C-9B04-8A37DBF24FB6}" srcId="{F282F1D1-7B80-4E0D-9838-845C383E0E19}" destId="{ED9992A0-C774-4E4C-A798-9715E6A8B003}" srcOrd="3" destOrd="0" parTransId="{83B8C592-FA2F-4E2B-BB1B-0C6556C9999E}" sibTransId="{A1AFDA82-2534-44C1-B149-065B1DB0932F}"/>
    <dgm:cxn modelId="{C8DD5785-9FEB-46FB-A7F8-5E81B00CBB01}" srcId="{81D72239-8F68-4C88-88B0-3767BA5B12AA}" destId="{F282F1D1-7B80-4E0D-9838-845C383E0E19}" srcOrd="0" destOrd="0" parTransId="{9E0C3CA6-71DB-4EB1-BFE4-88DAE781F117}" sibTransId="{835E7519-E7B7-486A-B85C-F280FB1DA3CD}"/>
    <dgm:cxn modelId="{BB0FC585-8219-43DF-A509-C38818E13662}" srcId="{F282F1D1-7B80-4E0D-9838-845C383E0E19}" destId="{0ABAF26B-38F4-4510-A796-AC4AC834FDB6}" srcOrd="2" destOrd="0" parTransId="{FEECCAEE-AA0A-423D-81D9-7AAD62122CD7}" sibTransId="{FDE9CCA9-B07A-4EBF-988C-BF034381DC90}"/>
    <dgm:cxn modelId="{29E317B6-29B3-4CAB-B1D7-2645E060EAA2}" srcId="{F282F1D1-7B80-4E0D-9838-845C383E0E19}" destId="{7E3759C9-D49E-447B-A67B-C35AE3ED437A}" srcOrd="4" destOrd="0" parTransId="{9F48D5C4-C76C-4948-AC28-28F2FE4B82A3}" sibTransId="{085E6345-AF43-4C8C-9295-D7298B72B3F0}"/>
    <dgm:cxn modelId="{56D42ECA-6EF2-4D27-AD67-731EF1F88A46}" srcId="{F282F1D1-7B80-4E0D-9838-845C383E0E19}" destId="{E90B7BC0-2430-424D-ABF6-EEF7A13A5E91}" srcOrd="1" destOrd="0" parTransId="{EDF1D193-111D-42E8-AABB-442180E34FA5}" sibTransId="{CF73C709-FA64-4610-B4F4-BB92E3433A7D}"/>
    <dgm:cxn modelId="{BF999CD2-8FE6-4705-B2C0-01E476FF794F}" type="presOf" srcId="{E90B7BC0-2430-424D-ABF6-EEF7A13A5E91}" destId="{2FB3B1DE-E3FC-4966-BE93-BC2D18448036}" srcOrd="0" destOrd="0" presId="urn:microsoft.com/office/officeart/2005/8/layout/radial3"/>
    <dgm:cxn modelId="{E63402F5-4B54-440E-AC90-9F08DC4049C2}" type="presOf" srcId="{F282F1D1-7B80-4E0D-9838-845C383E0E19}" destId="{CDE817F4-C93C-45ED-9735-23BA64A3AD53}" srcOrd="0" destOrd="0" presId="urn:microsoft.com/office/officeart/2005/8/layout/radial3"/>
    <dgm:cxn modelId="{33478894-2B38-45F2-8E3C-31F6DE924272}" type="presParOf" srcId="{6DC871BC-DD14-4AE8-A5E7-311D8723E61B}" destId="{9B6D4690-97CA-4F4B-8516-59196C24CA6D}" srcOrd="0" destOrd="0" presId="urn:microsoft.com/office/officeart/2005/8/layout/radial3"/>
    <dgm:cxn modelId="{CE57EE7E-4318-4C0B-BC69-55DF25E732CA}" type="presParOf" srcId="{9B6D4690-97CA-4F4B-8516-59196C24CA6D}" destId="{CDE817F4-C93C-45ED-9735-23BA64A3AD53}" srcOrd="0" destOrd="0" presId="urn:microsoft.com/office/officeart/2005/8/layout/radial3"/>
    <dgm:cxn modelId="{38359507-EFD4-4638-8B33-AD357DE13640}" type="presParOf" srcId="{9B6D4690-97CA-4F4B-8516-59196C24CA6D}" destId="{E91017CB-9F3B-48A8-BA14-B813977E12F3}" srcOrd="1" destOrd="0" presId="urn:microsoft.com/office/officeart/2005/8/layout/radial3"/>
    <dgm:cxn modelId="{CEC9B9E6-0036-4E9E-B25D-75D067DB26E7}" type="presParOf" srcId="{9B6D4690-97CA-4F4B-8516-59196C24CA6D}" destId="{2FB3B1DE-E3FC-4966-BE93-BC2D18448036}" srcOrd="2" destOrd="0" presId="urn:microsoft.com/office/officeart/2005/8/layout/radial3"/>
    <dgm:cxn modelId="{89FE0409-0506-4D80-86FB-AA78828270CD}" type="presParOf" srcId="{9B6D4690-97CA-4F4B-8516-59196C24CA6D}" destId="{483CC34B-87E9-47F0-9D08-6E173073C092}" srcOrd="3" destOrd="0" presId="urn:microsoft.com/office/officeart/2005/8/layout/radial3"/>
    <dgm:cxn modelId="{4BFAA39C-D7EF-46BC-95BC-7F55413DA72B}" type="presParOf" srcId="{9B6D4690-97CA-4F4B-8516-59196C24CA6D}" destId="{768B7A11-F525-4324-A127-A9EB1F0C8129}" srcOrd="4" destOrd="0" presId="urn:microsoft.com/office/officeart/2005/8/layout/radial3"/>
    <dgm:cxn modelId="{472180B4-569A-472C-9F8D-0D76B3475307}" type="presParOf" srcId="{9B6D4690-97CA-4F4B-8516-59196C24CA6D}" destId="{926DB917-08D2-4E13-80E2-896B78FDFA0A}" srcOrd="5"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F95B66-F04A-4BB7-990E-2E17D3F5D5C8}">
      <dsp:nvSpPr>
        <dsp:cNvPr id="0" name=""/>
        <dsp:cNvSpPr/>
      </dsp:nvSpPr>
      <dsp:spPr>
        <a:xfrm>
          <a:off x="0" y="336093"/>
          <a:ext cx="7772400" cy="4032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2BFBFBD-5CB3-4A54-959B-E5C53D68B816}">
      <dsp:nvSpPr>
        <dsp:cNvPr id="0" name=""/>
        <dsp:cNvSpPr/>
      </dsp:nvSpPr>
      <dsp:spPr>
        <a:xfrm>
          <a:off x="388620" y="99933"/>
          <a:ext cx="5440680" cy="47232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45" tIns="0" rIns="205645" bIns="0" numCol="1" spcCol="1270" anchor="ctr" anchorCtr="0">
          <a:noAutofit/>
        </a:bodyPr>
        <a:lstStyle/>
        <a:p>
          <a:pPr marL="0" lvl="0" indent="0" algn="l" defTabSz="711200" rtl="0">
            <a:lnSpc>
              <a:spcPct val="90000"/>
            </a:lnSpc>
            <a:spcBef>
              <a:spcPct val="0"/>
            </a:spcBef>
            <a:spcAft>
              <a:spcPct val="35000"/>
            </a:spcAft>
            <a:buNone/>
          </a:pPr>
          <a:r>
            <a:rPr lang="en-US" sz="1600" kern="1200"/>
            <a:t>Encourage the patient and build a partnership</a:t>
          </a:r>
        </a:p>
      </dsp:txBody>
      <dsp:txXfrm>
        <a:off x="411677" y="122990"/>
        <a:ext cx="5394566" cy="426206"/>
      </dsp:txXfrm>
    </dsp:sp>
    <dsp:sp modelId="{3688AC35-6256-46E2-BE3F-2C63DCE5E271}">
      <dsp:nvSpPr>
        <dsp:cNvPr id="0" name=""/>
        <dsp:cNvSpPr/>
      </dsp:nvSpPr>
      <dsp:spPr>
        <a:xfrm>
          <a:off x="0" y="1061853"/>
          <a:ext cx="7772400" cy="4032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6AA222-95EA-4F0C-BDF7-B8ED0990C7B5}">
      <dsp:nvSpPr>
        <dsp:cNvPr id="0" name=""/>
        <dsp:cNvSpPr/>
      </dsp:nvSpPr>
      <dsp:spPr>
        <a:xfrm>
          <a:off x="388620" y="825693"/>
          <a:ext cx="5440680" cy="47232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45" tIns="0" rIns="205645" bIns="0" numCol="1" spcCol="1270" anchor="ctr" anchorCtr="0">
          <a:noAutofit/>
        </a:bodyPr>
        <a:lstStyle/>
        <a:p>
          <a:pPr marL="0" lvl="0" indent="0" algn="l" defTabSz="711200" rtl="0">
            <a:lnSpc>
              <a:spcPct val="90000"/>
            </a:lnSpc>
            <a:spcBef>
              <a:spcPct val="0"/>
            </a:spcBef>
            <a:spcAft>
              <a:spcPct val="35000"/>
            </a:spcAft>
            <a:buNone/>
          </a:pPr>
          <a:r>
            <a:rPr lang="en-US" sz="1600" kern="1200"/>
            <a:t>Set the agenda together</a:t>
          </a:r>
        </a:p>
      </dsp:txBody>
      <dsp:txXfrm>
        <a:off x="411677" y="848750"/>
        <a:ext cx="5394566" cy="426206"/>
      </dsp:txXfrm>
    </dsp:sp>
    <dsp:sp modelId="{B7051F44-DD18-48FF-8839-1D14E877FBF4}">
      <dsp:nvSpPr>
        <dsp:cNvPr id="0" name=""/>
        <dsp:cNvSpPr/>
      </dsp:nvSpPr>
      <dsp:spPr>
        <a:xfrm>
          <a:off x="0" y="1787613"/>
          <a:ext cx="7772400" cy="4032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A2E4295-F300-4927-8188-0824E07F164B}">
      <dsp:nvSpPr>
        <dsp:cNvPr id="0" name=""/>
        <dsp:cNvSpPr/>
      </dsp:nvSpPr>
      <dsp:spPr>
        <a:xfrm>
          <a:off x="388620" y="1551453"/>
          <a:ext cx="5440680" cy="47232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45" tIns="0" rIns="205645" bIns="0" numCol="1" spcCol="1270" anchor="ctr" anchorCtr="0">
          <a:noAutofit/>
        </a:bodyPr>
        <a:lstStyle/>
        <a:p>
          <a:pPr marL="0" lvl="0" indent="0" algn="l" defTabSz="711200" rtl="0">
            <a:lnSpc>
              <a:spcPct val="90000"/>
            </a:lnSpc>
            <a:spcBef>
              <a:spcPct val="0"/>
            </a:spcBef>
            <a:spcAft>
              <a:spcPct val="35000"/>
            </a:spcAft>
            <a:buNone/>
          </a:pPr>
          <a:r>
            <a:rPr lang="en-US" sz="1600" kern="1200"/>
            <a:t>Practice active listening</a:t>
          </a:r>
        </a:p>
      </dsp:txBody>
      <dsp:txXfrm>
        <a:off x="411677" y="1574510"/>
        <a:ext cx="5394566" cy="426206"/>
      </dsp:txXfrm>
    </dsp:sp>
    <dsp:sp modelId="{52E254F1-9021-4E9E-96B0-D21A2F6E3B94}">
      <dsp:nvSpPr>
        <dsp:cNvPr id="0" name=""/>
        <dsp:cNvSpPr/>
      </dsp:nvSpPr>
      <dsp:spPr>
        <a:xfrm>
          <a:off x="0" y="2513372"/>
          <a:ext cx="7772400" cy="4032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7EEC4AF-F365-4299-BB3A-25CA39317AF9}">
      <dsp:nvSpPr>
        <dsp:cNvPr id="0" name=""/>
        <dsp:cNvSpPr/>
      </dsp:nvSpPr>
      <dsp:spPr>
        <a:xfrm>
          <a:off x="388620" y="2277213"/>
          <a:ext cx="5440680" cy="47232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45" tIns="0" rIns="205645" bIns="0" numCol="1" spcCol="1270" anchor="ctr" anchorCtr="0">
          <a:noAutofit/>
        </a:bodyPr>
        <a:lstStyle/>
        <a:p>
          <a:pPr marL="0" lvl="0" indent="0" algn="l" defTabSz="711200" rtl="0">
            <a:lnSpc>
              <a:spcPct val="90000"/>
            </a:lnSpc>
            <a:spcBef>
              <a:spcPct val="0"/>
            </a:spcBef>
            <a:spcAft>
              <a:spcPct val="35000"/>
            </a:spcAft>
            <a:buNone/>
          </a:pPr>
          <a:r>
            <a:rPr lang="en-US" sz="1600" kern="1200"/>
            <a:t>Ensure the patient understands information</a:t>
          </a:r>
        </a:p>
      </dsp:txBody>
      <dsp:txXfrm>
        <a:off x="411677" y="2300270"/>
        <a:ext cx="5394566" cy="426206"/>
      </dsp:txXfrm>
    </dsp:sp>
    <dsp:sp modelId="{6A6AD619-6605-4F7E-B76A-75C005927A5D}">
      <dsp:nvSpPr>
        <dsp:cNvPr id="0" name=""/>
        <dsp:cNvSpPr/>
      </dsp:nvSpPr>
      <dsp:spPr>
        <a:xfrm>
          <a:off x="0" y="3239133"/>
          <a:ext cx="7772400" cy="4032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40092B5-7F6E-40D5-9C44-55191DE72EF0}">
      <dsp:nvSpPr>
        <dsp:cNvPr id="0" name=""/>
        <dsp:cNvSpPr/>
      </dsp:nvSpPr>
      <dsp:spPr>
        <a:xfrm>
          <a:off x="388620" y="3002973"/>
          <a:ext cx="5440680" cy="472320"/>
        </a:xfrm>
        <a:prstGeom prst="round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45" tIns="0" rIns="205645" bIns="0" numCol="1" spcCol="1270" anchor="ctr" anchorCtr="0">
          <a:noAutofit/>
        </a:bodyPr>
        <a:lstStyle/>
        <a:p>
          <a:pPr marL="0" lvl="0" indent="0" algn="l" defTabSz="711200" rtl="0">
            <a:lnSpc>
              <a:spcPct val="90000"/>
            </a:lnSpc>
            <a:spcBef>
              <a:spcPct val="0"/>
            </a:spcBef>
            <a:spcAft>
              <a:spcPct val="35000"/>
            </a:spcAft>
            <a:buNone/>
          </a:pPr>
          <a:r>
            <a:rPr lang="en-US" sz="1600" kern="1200"/>
            <a:t>Display warmth and empathy verbally and non-verbally</a:t>
          </a:r>
        </a:p>
      </dsp:txBody>
      <dsp:txXfrm>
        <a:off x="411677" y="3026030"/>
        <a:ext cx="5394566" cy="42620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784374-8F47-434B-92D6-3F605A62525D}">
      <dsp:nvSpPr>
        <dsp:cNvPr id="0" name=""/>
        <dsp:cNvSpPr/>
      </dsp:nvSpPr>
      <dsp:spPr>
        <a:xfrm>
          <a:off x="1407556" y="0"/>
          <a:ext cx="3440157" cy="3440157"/>
        </a:xfrm>
        <a:prstGeom prst="diamond">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1849C2DC-BE65-4FB7-9688-383CDE20CA5C}">
      <dsp:nvSpPr>
        <dsp:cNvPr id="0" name=""/>
        <dsp:cNvSpPr/>
      </dsp:nvSpPr>
      <dsp:spPr>
        <a:xfrm>
          <a:off x="1734370" y="326814"/>
          <a:ext cx="1341661" cy="1341661"/>
        </a:xfrm>
        <a:prstGeom prst="roundRect">
          <a:avLst/>
        </a:prstGeom>
        <a:solidFill>
          <a:srgbClr val="033B57"/>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US" sz="1600" kern="1200" dirty="0"/>
            <a:t>Health care team</a:t>
          </a:r>
        </a:p>
      </dsp:txBody>
      <dsp:txXfrm>
        <a:off x="1799864" y="392308"/>
        <a:ext cx="1210673" cy="1210673"/>
      </dsp:txXfrm>
    </dsp:sp>
    <dsp:sp modelId="{A8DABD87-E13F-44FB-BA12-0977ECB89F6D}">
      <dsp:nvSpPr>
        <dsp:cNvPr id="0" name=""/>
        <dsp:cNvSpPr/>
      </dsp:nvSpPr>
      <dsp:spPr>
        <a:xfrm>
          <a:off x="3179236" y="326814"/>
          <a:ext cx="1341661" cy="1341661"/>
        </a:xfrm>
        <a:prstGeom prst="roundRect">
          <a:avLst/>
        </a:prstGeom>
        <a:solidFill>
          <a:srgbClr val="033B57"/>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US" sz="1600" kern="1200"/>
            <a:t>Hospital/ facility resources</a:t>
          </a:r>
        </a:p>
      </dsp:txBody>
      <dsp:txXfrm>
        <a:off x="3244730" y="392308"/>
        <a:ext cx="1210673" cy="1210673"/>
      </dsp:txXfrm>
    </dsp:sp>
    <dsp:sp modelId="{A0CF5686-6D20-4665-ACDB-21987F4E472A}">
      <dsp:nvSpPr>
        <dsp:cNvPr id="0" name=""/>
        <dsp:cNvSpPr/>
      </dsp:nvSpPr>
      <dsp:spPr>
        <a:xfrm>
          <a:off x="1734370" y="1771680"/>
          <a:ext cx="1341661" cy="1341661"/>
        </a:xfrm>
        <a:prstGeom prst="roundRect">
          <a:avLst/>
        </a:prstGeom>
        <a:solidFill>
          <a:srgbClr val="033B57"/>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US" sz="1600" kern="1200" dirty="0"/>
            <a:t>Community resources</a:t>
          </a:r>
        </a:p>
      </dsp:txBody>
      <dsp:txXfrm>
        <a:off x="1799864" y="1837174"/>
        <a:ext cx="1210673" cy="1210673"/>
      </dsp:txXfrm>
    </dsp:sp>
    <dsp:sp modelId="{8E44841A-18E6-4118-BBD8-EAE69624B6E8}">
      <dsp:nvSpPr>
        <dsp:cNvPr id="0" name=""/>
        <dsp:cNvSpPr/>
      </dsp:nvSpPr>
      <dsp:spPr>
        <a:xfrm>
          <a:off x="3179236" y="1771680"/>
          <a:ext cx="1341661" cy="1341661"/>
        </a:xfrm>
        <a:prstGeom prst="roundRect">
          <a:avLst/>
        </a:prstGeom>
        <a:solidFill>
          <a:srgbClr val="033B57"/>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n-US" sz="1600" kern="1200"/>
            <a:t>Websites</a:t>
          </a:r>
          <a:endParaRPr lang="en-US" sz="1600" kern="1200" dirty="0"/>
        </a:p>
      </dsp:txBody>
      <dsp:txXfrm>
        <a:off x="3244730" y="1837174"/>
        <a:ext cx="1210673" cy="12106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947FC4-5DA0-4F18-BD82-351750EA467B}">
      <dsp:nvSpPr>
        <dsp:cNvPr id="0" name=""/>
        <dsp:cNvSpPr/>
      </dsp:nvSpPr>
      <dsp:spPr>
        <a:xfrm>
          <a:off x="2372796" y="1870587"/>
          <a:ext cx="2188606" cy="2188606"/>
        </a:xfrm>
        <a:prstGeom prst="ellipse">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Desire for Decision-Making Responsibility</a:t>
          </a:r>
        </a:p>
      </dsp:txBody>
      <dsp:txXfrm>
        <a:off x="2693310" y="2191101"/>
        <a:ext cx="1547578" cy="1547578"/>
      </dsp:txXfrm>
    </dsp:sp>
    <dsp:sp modelId="{17ACF068-F5B5-4BEC-8FF9-FF57316EE8A8}">
      <dsp:nvSpPr>
        <dsp:cNvPr id="0" name=""/>
        <dsp:cNvSpPr/>
      </dsp:nvSpPr>
      <dsp:spPr>
        <a:xfrm rot="12900000">
          <a:off x="884831" y="1461477"/>
          <a:ext cx="1761154" cy="623752"/>
        </a:xfrm>
        <a:prstGeom prst="leftArrow">
          <a:avLst>
            <a:gd name="adj1" fmla="val 60000"/>
            <a:gd name="adj2" fmla="val 50000"/>
          </a:avLst>
        </a:prstGeom>
        <a:solidFill>
          <a:schemeClr val="accent2">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949C4C4B-8E75-4C52-BB7E-61EC29BE0793}">
      <dsp:nvSpPr>
        <dsp:cNvPr id="0" name=""/>
        <dsp:cNvSpPr/>
      </dsp:nvSpPr>
      <dsp:spPr>
        <a:xfrm>
          <a:off x="4493" y="436605"/>
          <a:ext cx="2079176" cy="1663341"/>
        </a:xfrm>
        <a:prstGeom prst="roundRect">
          <a:avLst>
            <a:gd name="adj" fmla="val 10000"/>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1333500">
            <a:lnSpc>
              <a:spcPct val="90000"/>
            </a:lnSpc>
            <a:spcBef>
              <a:spcPct val="0"/>
            </a:spcBef>
            <a:spcAft>
              <a:spcPct val="35000"/>
            </a:spcAft>
            <a:buNone/>
          </a:pPr>
          <a:r>
            <a:rPr lang="en-US" sz="3000" kern="1200" dirty="0"/>
            <a:t>Culture</a:t>
          </a:r>
        </a:p>
      </dsp:txBody>
      <dsp:txXfrm>
        <a:off x="53211" y="485323"/>
        <a:ext cx="1981740" cy="1565905"/>
      </dsp:txXfrm>
    </dsp:sp>
    <dsp:sp modelId="{73AFF067-FC70-4BE5-8F4B-AC06BCAE6BB4}">
      <dsp:nvSpPr>
        <dsp:cNvPr id="0" name=""/>
        <dsp:cNvSpPr/>
      </dsp:nvSpPr>
      <dsp:spPr>
        <a:xfrm rot="19500000">
          <a:off x="4288214" y="1461477"/>
          <a:ext cx="1761154" cy="623752"/>
        </a:xfrm>
        <a:prstGeom prst="leftArrow">
          <a:avLst>
            <a:gd name="adj1" fmla="val 60000"/>
            <a:gd name="adj2" fmla="val 50000"/>
          </a:avLst>
        </a:prstGeom>
        <a:solidFill>
          <a:schemeClr val="accent2">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58CA43BA-E7F8-494F-8B09-C5492E5ED102}">
      <dsp:nvSpPr>
        <dsp:cNvPr id="0" name=""/>
        <dsp:cNvSpPr/>
      </dsp:nvSpPr>
      <dsp:spPr>
        <a:xfrm>
          <a:off x="4850529" y="436605"/>
          <a:ext cx="2079176" cy="1663341"/>
        </a:xfrm>
        <a:prstGeom prst="roundRect">
          <a:avLst>
            <a:gd name="adj" fmla="val 10000"/>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1333500">
            <a:lnSpc>
              <a:spcPct val="90000"/>
            </a:lnSpc>
            <a:spcBef>
              <a:spcPct val="0"/>
            </a:spcBef>
            <a:spcAft>
              <a:spcPct val="35000"/>
            </a:spcAft>
            <a:buNone/>
          </a:pPr>
          <a:r>
            <a:rPr lang="en-US" sz="3000" kern="1200" dirty="0"/>
            <a:t>Personal Preference</a:t>
          </a:r>
        </a:p>
      </dsp:txBody>
      <dsp:txXfrm>
        <a:off x="4899247" y="485323"/>
        <a:ext cx="1981740" cy="156590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947FC4-5DA0-4F18-BD82-351750EA467B}">
      <dsp:nvSpPr>
        <dsp:cNvPr id="0" name=""/>
        <dsp:cNvSpPr/>
      </dsp:nvSpPr>
      <dsp:spPr>
        <a:xfrm>
          <a:off x="2273594" y="2163338"/>
          <a:ext cx="1681837" cy="1681837"/>
        </a:xfrm>
        <a:prstGeom prst="ellipse">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Capacity for Decision-making Responsibility</a:t>
          </a:r>
        </a:p>
      </dsp:txBody>
      <dsp:txXfrm>
        <a:off x="2519893" y="2409637"/>
        <a:ext cx="1189239" cy="1189239"/>
      </dsp:txXfrm>
    </dsp:sp>
    <dsp:sp modelId="{A189A195-6D33-4FA0-A7CA-25091A2BB756}">
      <dsp:nvSpPr>
        <dsp:cNvPr id="0" name=""/>
        <dsp:cNvSpPr/>
      </dsp:nvSpPr>
      <dsp:spPr>
        <a:xfrm rot="11700000">
          <a:off x="774878" y="2334605"/>
          <a:ext cx="1469782" cy="479323"/>
        </a:xfrm>
        <a:prstGeom prst="leftArrow">
          <a:avLst>
            <a:gd name="adj1" fmla="val 60000"/>
            <a:gd name="adj2" fmla="val 50000"/>
          </a:avLst>
        </a:prstGeom>
        <a:solidFill>
          <a:schemeClr val="accent2">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4CC762F4-EBE8-4D07-BD98-1371AA48DA2C}">
      <dsp:nvSpPr>
        <dsp:cNvPr id="0" name=""/>
        <dsp:cNvSpPr/>
      </dsp:nvSpPr>
      <dsp:spPr>
        <a:xfrm>
          <a:off x="1046" y="1744965"/>
          <a:ext cx="1597745" cy="1278196"/>
        </a:xfrm>
        <a:prstGeom prst="roundRect">
          <a:avLst>
            <a:gd name="adj" fmla="val 10000"/>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Health literacy</a:t>
          </a:r>
        </a:p>
      </dsp:txBody>
      <dsp:txXfrm>
        <a:off x="38483" y="1782402"/>
        <a:ext cx="1522871" cy="1203322"/>
      </dsp:txXfrm>
    </dsp:sp>
    <dsp:sp modelId="{33D9BE41-DE81-48D6-B6F2-936A899310CE}">
      <dsp:nvSpPr>
        <dsp:cNvPr id="0" name=""/>
        <dsp:cNvSpPr/>
      </dsp:nvSpPr>
      <dsp:spPr>
        <a:xfrm rot="14700000">
          <a:off x="1677503" y="1258898"/>
          <a:ext cx="1469782" cy="479323"/>
        </a:xfrm>
        <a:prstGeom prst="leftArrow">
          <a:avLst>
            <a:gd name="adj1" fmla="val 60000"/>
            <a:gd name="adj2" fmla="val 50000"/>
          </a:avLst>
        </a:prstGeom>
        <a:solidFill>
          <a:schemeClr val="accent2">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5B6E4309-8F1C-4636-9BAB-144CECF92EB8}">
      <dsp:nvSpPr>
        <dsp:cNvPr id="0" name=""/>
        <dsp:cNvSpPr/>
      </dsp:nvSpPr>
      <dsp:spPr>
        <a:xfrm>
          <a:off x="1302944" y="193424"/>
          <a:ext cx="1597745" cy="1278196"/>
        </a:xfrm>
        <a:prstGeom prst="roundRect">
          <a:avLst>
            <a:gd name="adj" fmla="val 10000"/>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Language </a:t>
          </a:r>
        </a:p>
      </dsp:txBody>
      <dsp:txXfrm>
        <a:off x="1340381" y="230861"/>
        <a:ext cx="1522871" cy="1203322"/>
      </dsp:txXfrm>
    </dsp:sp>
    <dsp:sp modelId="{68D6AEE8-7B50-4E99-826A-B8A521617FBC}">
      <dsp:nvSpPr>
        <dsp:cNvPr id="0" name=""/>
        <dsp:cNvSpPr/>
      </dsp:nvSpPr>
      <dsp:spPr>
        <a:xfrm rot="17700000">
          <a:off x="3081740" y="1258898"/>
          <a:ext cx="1469782" cy="479323"/>
        </a:xfrm>
        <a:prstGeom prst="leftArrow">
          <a:avLst>
            <a:gd name="adj1" fmla="val 60000"/>
            <a:gd name="adj2" fmla="val 50000"/>
          </a:avLst>
        </a:prstGeom>
        <a:solidFill>
          <a:schemeClr val="accent2">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53E813AD-22B6-4E7E-A396-4060B64255B3}">
      <dsp:nvSpPr>
        <dsp:cNvPr id="0" name=""/>
        <dsp:cNvSpPr/>
      </dsp:nvSpPr>
      <dsp:spPr>
        <a:xfrm>
          <a:off x="3328337" y="193424"/>
          <a:ext cx="1597745" cy="1278196"/>
        </a:xfrm>
        <a:prstGeom prst="roundRect">
          <a:avLst>
            <a:gd name="adj" fmla="val 10000"/>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Physical condition and environment</a:t>
          </a:r>
        </a:p>
      </dsp:txBody>
      <dsp:txXfrm>
        <a:off x="3365774" y="230861"/>
        <a:ext cx="1522871" cy="1203322"/>
      </dsp:txXfrm>
    </dsp:sp>
    <dsp:sp modelId="{5CAEC611-2413-4D2F-99AD-83D9038B756C}">
      <dsp:nvSpPr>
        <dsp:cNvPr id="0" name=""/>
        <dsp:cNvSpPr/>
      </dsp:nvSpPr>
      <dsp:spPr>
        <a:xfrm rot="20700000">
          <a:off x="3984365" y="2334605"/>
          <a:ext cx="1469782" cy="479323"/>
        </a:xfrm>
        <a:prstGeom prst="leftArrow">
          <a:avLst>
            <a:gd name="adj1" fmla="val 60000"/>
            <a:gd name="adj2" fmla="val 50000"/>
          </a:avLst>
        </a:prstGeom>
        <a:solidFill>
          <a:schemeClr val="accent2">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E7194F6D-9407-4515-8B61-6DF1A7909628}">
      <dsp:nvSpPr>
        <dsp:cNvPr id="0" name=""/>
        <dsp:cNvSpPr/>
      </dsp:nvSpPr>
      <dsp:spPr>
        <a:xfrm>
          <a:off x="4630235" y="1744965"/>
          <a:ext cx="1597745" cy="1278196"/>
        </a:xfrm>
        <a:prstGeom prst="roundRect">
          <a:avLst>
            <a:gd name="adj" fmla="val 10000"/>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t>Learning style</a:t>
          </a:r>
        </a:p>
      </dsp:txBody>
      <dsp:txXfrm>
        <a:off x="4667672" y="1782402"/>
        <a:ext cx="1522871" cy="120332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1339D9-CD54-4153-B55E-2D06641BAE4F}">
      <dsp:nvSpPr>
        <dsp:cNvPr id="0" name=""/>
        <dsp:cNvSpPr/>
      </dsp:nvSpPr>
      <dsp:spPr>
        <a:xfrm>
          <a:off x="187650" y="722824"/>
          <a:ext cx="7813348" cy="391444"/>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C85B48-7517-45F2-9119-D7744A29169E}">
      <dsp:nvSpPr>
        <dsp:cNvPr id="0" name=""/>
        <dsp:cNvSpPr/>
      </dsp:nvSpPr>
      <dsp:spPr>
        <a:xfrm>
          <a:off x="528892" y="738900"/>
          <a:ext cx="239497" cy="239497"/>
        </a:xfrm>
        <a:prstGeom prst="rect">
          <a:avLst/>
        </a:prstGeom>
        <a:solidFill>
          <a:schemeClr val="accent1">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7975A8-2E4B-4C54-A84E-B3C47B5B5B2F}">
      <dsp:nvSpPr>
        <dsp:cNvPr id="0" name=""/>
        <dsp:cNvSpPr/>
      </dsp:nvSpPr>
      <dsp:spPr>
        <a:xfrm>
          <a:off x="1645397" y="0"/>
          <a:ext cx="5080549" cy="6889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rgbClr val="033B57"/>
              </a:solidFill>
              <a:latin typeface="Trebuchet MS" panose="020B0603020202020204" pitchFamily="34" charset="0"/>
            </a:rPr>
            <a:t>Health Literacy Checklist:</a:t>
          </a:r>
        </a:p>
      </dsp:txBody>
      <dsp:txXfrm>
        <a:off x="1645397" y="0"/>
        <a:ext cx="5080549" cy="688998"/>
      </dsp:txXfrm>
    </dsp:sp>
    <dsp:sp modelId="{1DABA1EF-101A-47C1-A4E4-EFB578622FFB}">
      <dsp:nvSpPr>
        <dsp:cNvPr id="0" name=""/>
        <dsp:cNvSpPr/>
      </dsp:nvSpPr>
      <dsp:spPr>
        <a:xfrm>
          <a:off x="0" y="1395254"/>
          <a:ext cx="239491" cy="239491"/>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B72CAF8-5170-465D-A005-CF6327A2AA7E}">
      <dsp:nvSpPr>
        <dsp:cNvPr id="0" name=""/>
        <dsp:cNvSpPr/>
      </dsp:nvSpPr>
      <dsp:spPr>
        <a:xfrm>
          <a:off x="354991" y="1216578"/>
          <a:ext cx="6663615" cy="558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l" defTabSz="1066800">
            <a:lnSpc>
              <a:spcPct val="90000"/>
            </a:lnSpc>
            <a:spcBef>
              <a:spcPct val="0"/>
            </a:spcBef>
            <a:spcAft>
              <a:spcPct val="35000"/>
            </a:spcAft>
            <a:buNone/>
          </a:pPr>
          <a:r>
            <a:rPr lang="en-US" sz="2400" kern="1200" dirty="0"/>
            <a:t>Incomplete or poorly completed paperwork</a:t>
          </a:r>
        </a:p>
      </dsp:txBody>
      <dsp:txXfrm>
        <a:off x="354991" y="1216578"/>
        <a:ext cx="6663615" cy="558255"/>
      </dsp:txXfrm>
    </dsp:sp>
    <dsp:sp modelId="{352C5632-BC2A-4D42-BF84-34D8A8213CF6}">
      <dsp:nvSpPr>
        <dsp:cNvPr id="0" name=""/>
        <dsp:cNvSpPr/>
      </dsp:nvSpPr>
      <dsp:spPr>
        <a:xfrm>
          <a:off x="0" y="1953509"/>
          <a:ext cx="239491" cy="239491"/>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55E87C2-67D2-4CCB-A74A-38D3F47847F4}">
      <dsp:nvSpPr>
        <dsp:cNvPr id="0" name=""/>
        <dsp:cNvSpPr/>
      </dsp:nvSpPr>
      <dsp:spPr>
        <a:xfrm>
          <a:off x="358326" y="1794127"/>
          <a:ext cx="5696749" cy="558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l" defTabSz="1066800">
            <a:lnSpc>
              <a:spcPct val="90000"/>
            </a:lnSpc>
            <a:spcBef>
              <a:spcPct val="0"/>
            </a:spcBef>
            <a:spcAft>
              <a:spcPct val="35000"/>
            </a:spcAft>
            <a:buNone/>
          </a:pPr>
          <a:r>
            <a:rPr lang="en-US" sz="2400" kern="1200" dirty="0"/>
            <a:t>Poor medication adherence</a:t>
          </a:r>
        </a:p>
      </dsp:txBody>
      <dsp:txXfrm>
        <a:off x="358326" y="1794127"/>
        <a:ext cx="5696749" cy="558255"/>
      </dsp:txXfrm>
    </dsp:sp>
    <dsp:sp modelId="{B7E3F905-E752-4FFD-B050-8C223F582644}">
      <dsp:nvSpPr>
        <dsp:cNvPr id="0" name=""/>
        <dsp:cNvSpPr/>
      </dsp:nvSpPr>
      <dsp:spPr>
        <a:xfrm>
          <a:off x="0" y="2511765"/>
          <a:ext cx="239491" cy="239491"/>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0016A3-A47C-4A61-BDDA-DFA5E3AC3B34}">
      <dsp:nvSpPr>
        <dsp:cNvPr id="0" name=""/>
        <dsp:cNvSpPr/>
      </dsp:nvSpPr>
      <dsp:spPr>
        <a:xfrm>
          <a:off x="372182" y="2304195"/>
          <a:ext cx="3701439" cy="558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l" defTabSz="1066800">
            <a:lnSpc>
              <a:spcPct val="90000"/>
            </a:lnSpc>
            <a:spcBef>
              <a:spcPct val="0"/>
            </a:spcBef>
            <a:spcAft>
              <a:spcPct val="35000"/>
            </a:spcAft>
            <a:buNone/>
          </a:pPr>
          <a:r>
            <a:rPr lang="en-US" sz="2400" kern="1200" dirty="0"/>
            <a:t>Missed appointments</a:t>
          </a:r>
        </a:p>
      </dsp:txBody>
      <dsp:txXfrm>
        <a:off x="372182" y="2304195"/>
        <a:ext cx="3701439" cy="558255"/>
      </dsp:txXfrm>
    </dsp:sp>
    <dsp:sp modelId="{83C953A0-E770-4FCE-8268-AA9FA3AF5474}">
      <dsp:nvSpPr>
        <dsp:cNvPr id="0" name=""/>
        <dsp:cNvSpPr/>
      </dsp:nvSpPr>
      <dsp:spPr>
        <a:xfrm>
          <a:off x="0" y="3070021"/>
          <a:ext cx="239491" cy="239491"/>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85AC4D7-E5D4-4595-9ECB-60D809C22BE4}">
      <dsp:nvSpPr>
        <dsp:cNvPr id="0" name=""/>
        <dsp:cNvSpPr/>
      </dsp:nvSpPr>
      <dsp:spPr>
        <a:xfrm>
          <a:off x="350686" y="2934583"/>
          <a:ext cx="6245610" cy="558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l" defTabSz="1066800">
            <a:lnSpc>
              <a:spcPct val="90000"/>
            </a:lnSpc>
            <a:spcBef>
              <a:spcPct val="0"/>
            </a:spcBef>
            <a:spcAft>
              <a:spcPct val="35000"/>
            </a:spcAft>
            <a:buNone/>
          </a:pPr>
          <a:r>
            <a:rPr lang="en-US" sz="2400" kern="1200" dirty="0"/>
            <a:t>Nervousness, confusion, frustration or indifference in complex learning situations</a:t>
          </a:r>
        </a:p>
      </dsp:txBody>
      <dsp:txXfrm>
        <a:off x="350686" y="2934583"/>
        <a:ext cx="6245610" cy="558255"/>
      </dsp:txXfrm>
    </dsp:sp>
    <dsp:sp modelId="{0A9BB2C4-F57C-4640-BB4B-3039CC1BC598}">
      <dsp:nvSpPr>
        <dsp:cNvPr id="0" name=""/>
        <dsp:cNvSpPr/>
      </dsp:nvSpPr>
      <dsp:spPr>
        <a:xfrm>
          <a:off x="0" y="3628277"/>
          <a:ext cx="239491" cy="239491"/>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EABCAE4-EF6B-4C8A-B851-4E999A6D0502}">
      <dsp:nvSpPr>
        <dsp:cNvPr id="0" name=""/>
        <dsp:cNvSpPr/>
      </dsp:nvSpPr>
      <dsp:spPr>
        <a:xfrm>
          <a:off x="350686" y="3468895"/>
          <a:ext cx="6236090" cy="558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l" defTabSz="1066800">
            <a:lnSpc>
              <a:spcPct val="90000"/>
            </a:lnSpc>
            <a:spcBef>
              <a:spcPct val="0"/>
            </a:spcBef>
            <a:spcAft>
              <a:spcPct val="35000"/>
            </a:spcAft>
            <a:buNone/>
          </a:pPr>
          <a:r>
            <a:rPr lang="en-US" sz="2400" kern="1200" dirty="0"/>
            <a:t>Points to text when reading</a:t>
          </a:r>
        </a:p>
      </dsp:txBody>
      <dsp:txXfrm>
        <a:off x="350686" y="3468895"/>
        <a:ext cx="6236090" cy="558255"/>
      </dsp:txXfrm>
    </dsp:sp>
    <dsp:sp modelId="{3F3A9443-E3CA-409E-A4C1-D9C6764BDEED}">
      <dsp:nvSpPr>
        <dsp:cNvPr id="0" name=""/>
        <dsp:cNvSpPr/>
      </dsp:nvSpPr>
      <dsp:spPr>
        <a:xfrm>
          <a:off x="0" y="4186533"/>
          <a:ext cx="239491" cy="239491"/>
        </a:xfrm>
        <a:prstGeom prst="rect">
          <a:avLst/>
        </a:prstGeom>
        <a:solidFill>
          <a:srgbClr val="033B57"/>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96AF89B-8C64-4A8F-9A6F-45D79788F76A}">
      <dsp:nvSpPr>
        <dsp:cNvPr id="0" name=""/>
        <dsp:cNvSpPr/>
      </dsp:nvSpPr>
      <dsp:spPr>
        <a:xfrm>
          <a:off x="311301" y="4027458"/>
          <a:ext cx="6320801" cy="558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l" defTabSz="1066800">
            <a:lnSpc>
              <a:spcPct val="90000"/>
            </a:lnSpc>
            <a:spcBef>
              <a:spcPct val="0"/>
            </a:spcBef>
            <a:spcAft>
              <a:spcPct val="35000"/>
            </a:spcAft>
            <a:buNone/>
          </a:pPr>
          <a:r>
            <a:rPr lang="en-US" sz="2400" kern="1200" dirty="0"/>
            <a:t>Makes excuses not to read on the spot</a:t>
          </a:r>
        </a:p>
      </dsp:txBody>
      <dsp:txXfrm>
        <a:off x="311301" y="4027458"/>
        <a:ext cx="6320801" cy="55825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0E7DB2-211D-49E9-860C-0D7AAE11596F}">
      <dsp:nvSpPr>
        <dsp:cNvPr id="0" name=""/>
        <dsp:cNvSpPr/>
      </dsp:nvSpPr>
      <dsp:spPr>
        <a:xfrm>
          <a:off x="0" y="210453"/>
          <a:ext cx="7772400" cy="352800"/>
        </a:xfrm>
        <a:prstGeom prst="rect">
          <a:avLst/>
        </a:prstGeom>
        <a:solidFill>
          <a:schemeClr val="lt1">
            <a:alpha val="90000"/>
            <a:hueOff val="0"/>
            <a:satOff val="0"/>
            <a:lumOff val="0"/>
            <a:alphaOff val="0"/>
          </a:schemeClr>
        </a:solidFill>
        <a:ln w="9525" cap="flat" cmpd="sng" algn="ctr">
          <a:solidFill>
            <a:srgbClr val="336699"/>
          </a:solidFill>
          <a:prstDash val="solid"/>
        </a:ln>
        <a:effectLst/>
      </dsp:spPr>
      <dsp:style>
        <a:lnRef idx="1">
          <a:scrgbClr r="0" g="0" b="0"/>
        </a:lnRef>
        <a:fillRef idx="1">
          <a:scrgbClr r="0" g="0" b="0"/>
        </a:fillRef>
        <a:effectRef idx="0">
          <a:scrgbClr r="0" g="0" b="0"/>
        </a:effectRef>
        <a:fontRef idx="minor"/>
      </dsp:style>
    </dsp:sp>
    <dsp:sp modelId="{6475A162-85CB-4DD8-B4FA-1221E8B5590B}">
      <dsp:nvSpPr>
        <dsp:cNvPr id="0" name=""/>
        <dsp:cNvSpPr/>
      </dsp:nvSpPr>
      <dsp:spPr>
        <a:xfrm>
          <a:off x="388620" y="3813"/>
          <a:ext cx="5440680" cy="413280"/>
        </a:xfrm>
        <a:prstGeom prst="roundRect">
          <a:avLst/>
        </a:prstGeom>
        <a:solidFill>
          <a:srgbClr val="033B57"/>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5645" tIns="0" rIns="205645" bIns="0" numCol="1" spcCol="1270" anchor="ctr" anchorCtr="0">
          <a:noAutofit/>
        </a:bodyPr>
        <a:lstStyle/>
        <a:p>
          <a:pPr marL="0" lvl="0" indent="0" algn="l" defTabSz="622300" rtl="0">
            <a:lnSpc>
              <a:spcPct val="90000"/>
            </a:lnSpc>
            <a:spcBef>
              <a:spcPct val="0"/>
            </a:spcBef>
            <a:spcAft>
              <a:spcPct val="35000"/>
            </a:spcAft>
            <a:buNone/>
          </a:pPr>
          <a:r>
            <a:rPr lang="en-US" sz="1400" kern="1200" dirty="0"/>
            <a:t>Provide information in a user-friendly way</a:t>
          </a:r>
        </a:p>
      </dsp:txBody>
      <dsp:txXfrm>
        <a:off x="408795" y="23988"/>
        <a:ext cx="5400330" cy="372930"/>
      </dsp:txXfrm>
    </dsp:sp>
    <dsp:sp modelId="{8D980AC4-0EF6-415F-A338-E6EF73E0F7E9}">
      <dsp:nvSpPr>
        <dsp:cNvPr id="0" name=""/>
        <dsp:cNvSpPr/>
      </dsp:nvSpPr>
      <dsp:spPr>
        <a:xfrm>
          <a:off x="0" y="845493"/>
          <a:ext cx="7772400" cy="352800"/>
        </a:xfrm>
        <a:prstGeom prst="rect">
          <a:avLst/>
        </a:prstGeom>
        <a:solidFill>
          <a:schemeClr val="lt1">
            <a:alpha val="90000"/>
            <a:hueOff val="0"/>
            <a:satOff val="0"/>
            <a:lumOff val="0"/>
            <a:alphaOff val="0"/>
          </a:schemeClr>
        </a:solidFill>
        <a:ln w="9525" cap="flat" cmpd="sng" algn="ctr">
          <a:solidFill>
            <a:srgbClr val="336699"/>
          </a:solidFill>
          <a:prstDash val="solid"/>
        </a:ln>
        <a:effectLst/>
      </dsp:spPr>
      <dsp:style>
        <a:lnRef idx="1">
          <a:scrgbClr r="0" g="0" b="0"/>
        </a:lnRef>
        <a:fillRef idx="1">
          <a:scrgbClr r="0" g="0" b="0"/>
        </a:fillRef>
        <a:effectRef idx="0">
          <a:scrgbClr r="0" g="0" b="0"/>
        </a:effectRef>
        <a:fontRef idx="minor"/>
      </dsp:style>
    </dsp:sp>
    <dsp:sp modelId="{C1217473-C8BC-4D2E-A23C-E443DD26CBF8}">
      <dsp:nvSpPr>
        <dsp:cNvPr id="0" name=""/>
        <dsp:cNvSpPr/>
      </dsp:nvSpPr>
      <dsp:spPr>
        <a:xfrm>
          <a:off x="388620" y="638853"/>
          <a:ext cx="5440680" cy="413280"/>
        </a:xfrm>
        <a:prstGeom prst="roundRect">
          <a:avLst/>
        </a:prstGeom>
        <a:solidFill>
          <a:srgbClr val="033B57"/>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5645" tIns="0" rIns="205645" bIns="0" numCol="1" spcCol="1270" anchor="ctr" anchorCtr="0">
          <a:noAutofit/>
        </a:bodyPr>
        <a:lstStyle/>
        <a:p>
          <a:pPr marL="0" lvl="0" indent="0" algn="l" defTabSz="622300" rtl="0">
            <a:lnSpc>
              <a:spcPct val="90000"/>
            </a:lnSpc>
            <a:spcBef>
              <a:spcPct val="0"/>
            </a:spcBef>
            <a:spcAft>
              <a:spcPct val="35000"/>
            </a:spcAft>
            <a:buNone/>
          </a:pPr>
          <a:r>
            <a:rPr lang="en-US" sz="1400" kern="1200" dirty="0"/>
            <a:t>Provide verbal support of patient’s ability to make decisions</a:t>
          </a:r>
        </a:p>
      </dsp:txBody>
      <dsp:txXfrm>
        <a:off x="408795" y="659028"/>
        <a:ext cx="5400330" cy="372930"/>
      </dsp:txXfrm>
    </dsp:sp>
    <dsp:sp modelId="{101DB785-6838-4230-88F3-312881D89102}">
      <dsp:nvSpPr>
        <dsp:cNvPr id="0" name=""/>
        <dsp:cNvSpPr/>
      </dsp:nvSpPr>
      <dsp:spPr>
        <a:xfrm>
          <a:off x="0" y="1480533"/>
          <a:ext cx="7772400" cy="352800"/>
        </a:xfrm>
        <a:prstGeom prst="rect">
          <a:avLst/>
        </a:prstGeom>
        <a:solidFill>
          <a:schemeClr val="lt1">
            <a:alpha val="90000"/>
            <a:hueOff val="0"/>
            <a:satOff val="0"/>
            <a:lumOff val="0"/>
            <a:alphaOff val="0"/>
          </a:schemeClr>
        </a:solidFill>
        <a:ln w="9525" cap="flat" cmpd="sng" algn="ctr">
          <a:solidFill>
            <a:srgbClr val="336699"/>
          </a:solidFill>
          <a:prstDash val="solid"/>
        </a:ln>
        <a:effectLst/>
      </dsp:spPr>
      <dsp:style>
        <a:lnRef idx="1">
          <a:scrgbClr r="0" g="0" b="0"/>
        </a:lnRef>
        <a:fillRef idx="1">
          <a:scrgbClr r="0" g="0" b="0"/>
        </a:fillRef>
        <a:effectRef idx="0">
          <a:scrgbClr r="0" g="0" b="0"/>
        </a:effectRef>
        <a:fontRef idx="minor"/>
      </dsp:style>
    </dsp:sp>
    <dsp:sp modelId="{C6C1858A-2FBA-4078-9FD5-0C6F5B4A1C4D}">
      <dsp:nvSpPr>
        <dsp:cNvPr id="0" name=""/>
        <dsp:cNvSpPr/>
      </dsp:nvSpPr>
      <dsp:spPr>
        <a:xfrm>
          <a:off x="388620" y="1273893"/>
          <a:ext cx="5440680" cy="413280"/>
        </a:xfrm>
        <a:prstGeom prst="roundRect">
          <a:avLst/>
        </a:prstGeom>
        <a:solidFill>
          <a:srgbClr val="033B57"/>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5645" tIns="0" rIns="205645" bIns="0" numCol="1" spcCol="1270" anchor="ctr" anchorCtr="0">
          <a:noAutofit/>
        </a:bodyPr>
        <a:lstStyle/>
        <a:p>
          <a:pPr marL="0" lvl="0" indent="0" algn="l" defTabSz="622300" rtl="0">
            <a:lnSpc>
              <a:spcPct val="90000"/>
            </a:lnSpc>
            <a:spcBef>
              <a:spcPct val="0"/>
            </a:spcBef>
            <a:spcAft>
              <a:spcPct val="35000"/>
            </a:spcAft>
            <a:buNone/>
          </a:pPr>
          <a:r>
            <a:rPr lang="en-US" sz="1400" kern="1200"/>
            <a:t>Understand patients’ decisions and preferences may change</a:t>
          </a:r>
        </a:p>
      </dsp:txBody>
      <dsp:txXfrm>
        <a:off x="408795" y="1294068"/>
        <a:ext cx="5400330" cy="372930"/>
      </dsp:txXfrm>
    </dsp:sp>
    <dsp:sp modelId="{FFED9016-F032-4D34-AF41-BFED951ADEE2}">
      <dsp:nvSpPr>
        <dsp:cNvPr id="0" name=""/>
        <dsp:cNvSpPr/>
      </dsp:nvSpPr>
      <dsp:spPr>
        <a:xfrm>
          <a:off x="0" y="2115573"/>
          <a:ext cx="7772400" cy="352800"/>
        </a:xfrm>
        <a:prstGeom prst="rect">
          <a:avLst/>
        </a:prstGeom>
        <a:solidFill>
          <a:schemeClr val="lt1">
            <a:alpha val="90000"/>
            <a:hueOff val="0"/>
            <a:satOff val="0"/>
            <a:lumOff val="0"/>
            <a:alphaOff val="0"/>
          </a:schemeClr>
        </a:solidFill>
        <a:ln w="9525" cap="flat" cmpd="sng" algn="ctr">
          <a:solidFill>
            <a:srgbClr val="336699"/>
          </a:solidFill>
          <a:prstDash val="solid"/>
        </a:ln>
        <a:effectLst/>
      </dsp:spPr>
      <dsp:style>
        <a:lnRef idx="1">
          <a:scrgbClr r="0" g="0" b="0"/>
        </a:lnRef>
        <a:fillRef idx="1">
          <a:scrgbClr r="0" g="0" b="0"/>
        </a:fillRef>
        <a:effectRef idx="0">
          <a:scrgbClr r="0" g="0" b="0"/>
        </a:effectRef>
        <a:fontRef idx="minor"/>
      </dsp:style>
    </dsp:sp>
    <dsp:sp modelId="{AEC447F1-495C-4BF9-B79E-BFD379D11AB2}">
      <dsp:nvSpPr>
        <dsp:cNvPr id="0" name=""/>
        <dsp:cNvSpPr/>
      </dsp:nvSpPr>
      <dsp:spPr>
        <a:xfrm>
          <a:off x="388620" y="1908933"/>
          <a:ext cx="5440680" cy="413280"/>
        </a:xfrm>
        <a:prstGeom prst="roundRect">
          <a:avLst/>
        </a:prstGeom>
        <a:solidFill>
          <a:srgbClr val="033B57"/>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5645" tIns="0" rIns="205645" bIns="0" numCol="1" spcCol="1270" anchor="ctr" anchorCtr="0">
          <a:noAutofit/>
        </a:bodyPr>
        <a:lstStyle/>
        <a:p>
          <a:pPr marL="0" lvl="0" indent="0" algn="l" defTabSz="622300" rtl="0">
            <a:lnSpc>
              <a:spcPct val="90000"/>
            </a:lnSpc>
            <a:spcBef>
              <a:spcPct val="0"/>
            </a:spcBef>
            <a:spcAft>
              <a:spcPct val="35000"/>
            </a:spcAft>
            <a:buNone/>
          </a:pPr>
          <a:r>
            <a:rPr lang="en-US" sz="1400" kern="1200" dirty="0"/>
            <a:t>Facilitate open dialogue between the patient and the physician that identifies goals that are important to patients </a:t>
          </a:r>
        </a:p>
      </dsp:txBody>
      <dsp:txXfrm>
        <a:off x="408795" y="1929108"/>
        <a:ext cx="5400330" cy="372930"/>
      </dsp:txXfrm>
    </dsp:sp>
    <dsp:sp modelId="{8B39F101-8C46-4535-8E8B-0F2238C1504F}">
      <dsp:nvSpPr>
        <dsp:cNvPr id="0" name=""/>
        <dsp:cNvSpPr/>
      </dsp:nvSpPr>
      <dsp:spPr>
        <a:xfrm>
          <a:off x="0" y="2750613"/>
          <a:ext cx="7772400" cy="352800"/>
        </a:xfrm>
        <a:prstGeom prst="rect">
          <a:avLst/>
        </a:prstGeom>
        <a:solidFill>
          <a:schemeClr val="lt1">
            <a:alpha val="90000"/>
            <a:hueOff val="0"/>
            <a:satOff val="0"/>
            <a:lumOff val="0"/>
            <a:alphaOff val="0"/>
          </a:schemeClr>
        </a:solidFill>
        <a:ln w="9525" cap="flat" cmpd="sng" algn="ctr">
          <a:solidFill>
            <a:srgbClr val="336699"/>
          </a:solidFill>
          <a:prstDash val="solid"/>
        </a:ln>
        <a:effectLst/>
      </dsp:spPr>
      <dsp:style>
        <a:lnRef idx="1">
          <a:scrgbClr r="0" g="0" b="0"/>
        </a:lnRef>
        <a:fillRef idx="1">
          <a:scrgbClr r="0" g="0" b="0"/>
        </a:fillRef>
        <a:effectRef idx="0">
          <a:scrgbClr r="0" g="0" b="0"/>
        </a:effectRef>
        <a:fontRef idx="minor"/>
      </dsp:style>
    </dsp:sp>
    <dsp:sp modelId="{E617F98E-EC98-4D78-A334-F146717BCD1A}">
      <dsp:nvSpPr>
        <dsp:cNvPr id="0" name=""/>
        <dsp:cNvSpPr/>
      </dsp:nvSpPr>
      <dsp:spPr>
        <a:xfrm>
          <a:off x="388620" y="2543973"/>
          <a:ext cx="5440680" cy="413280"/>
        </a:xfrm>
        <a:prstGeom prst="roundRect">
          <a:avLst/>
        </a:prstGeom>
        <a:solidFill>
          <a:srgbClr val="033B57"/>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5645" tIns="0" rIns="205645" bIns="0" numCol="1" spcCol="1270" anchor="ctr" anchorCtr="0">
          <a:noAutofit/>
        </a:bodyPr>
        <a:lstStyle/>
        <a:p>
          <a:pPr marL="0" lvl="0" indent="0" algn="l" defTabSz="622300" rtl="0">
            <a:lnSpc>
              <a:spcPct val="90000"/>
            </a:lnSpc>
            <a:spcBef>
              <a:spcPct val="0"/>
            </a:spcBef>
            <a:spcAft>
              <a:spcPct val="35000"/>
            </a:spcAft>
            <a:buNone/>
          </a:pPr>
          <a:r>
            <a:rPr lang="en-US" sz="1400" kern="1200" dirty="0"/>
            <a:t>Provide ongoing support and encouragement</a:t>
          </a:r>
        </a:p>
      </dsp:txBody>
      <dsp:txXfrm>
        <a:off x="408795" y="2564148"/>
        <a:ext cx="5400330" cy="372930"/>
      </dsp:txXfrm>
    </dsp:sp>
    <dsp:sp modelId="{67C5C4C8-3983-4D9E-B151-26C508592FFA}">
      <dsp:nvSpPr>
        <dsp:cNvPr id="0" name=""/>
        <dsp:cNvSpPr/>
      </dsp:nvSpPr>
      <dsp:spPr>
        <a:xfrm>
          <a:off x="0" y="3385653"/>
          <a:ext cx="7772400" cy="352800"/>
        </a:xfrm>
        <a:prstGeom prst="rect">
          <a:avLst/>
        </a:prstGeom>
        <a:solidFill>
          <a:schemeClr val="lt1">
            <a:alpha val="90000"/>
            <a:hueOff val="0"/>
            <a:satOff val="0"/>
            <a:lumOff val="0"/>
            <a:alphaOff val="0"/>
          </a:schemeClr>
        </a:solidFill>
        <a:ln w="9525" cap="flat" cmpd="sng" algn="ctr">
          <a:solidFill>
            <a:srgbClr val="336699"/>
          </a:solidFill>
          <a:prstDash val="solid"/>
        </a:ln>
        <a:effectLst/>
      </dsp:spPr>
      <dsp:style>
        <a:lnRef idx="1">
          <a:scrgbClr r="0" g="0" b="0"/>
        </a:lnRef>
        <a:fillRef idx="1">
          <a:scrgbClr r="0" g="0" b="0"/>
        </a:fillRef>
        <a:effectRef idx="0">
          <a:scrgbClr r="0" g="0" b="0"/>
        </a:effectRef>
        <a:fontRef idx="minor"/>
      </dsp:style>
    </dsp:sp>
    <dsp:sp modelId="{B91CE4F4-F8AB-45EA-B085-79134E0A915A}">
      <dsp:nvSpPr>
        <dsp:cNvPr id="0" name=""/>
        <dsp:cNvSpPr/>
      </dsp:nvSpPr>
      <dsp:spPr>
        <a:xfrm>
          <a:off x="388620" y="3179013"/>
          <a:ext cx="5440680" cy="413280"/>
        </a:xfrm>
        <a:prstGeom prst="roundRect">
          <a:avLst/>
        </a:prstGeom>
        <a:solidFill>
          <a:srgbClr val="033B57"/>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5645" tIns="0" rIns="205645" bIns="0" numCol="1" spcCol="1270" anchor="ctr" anchorCtr="0">
          <a:noAutofit/>
        </a:bodyPr>
        <a:lstStyle/>
        <a:p>
          <a:pPr marL="0" lvl="0" indent="0" algn="l" defTabSz="622300" rtl="0">
            <a:lnSpc>
              <a:spcPct val="90000"/>
            </a:lnSpc>
            <a:spcBef>
              <a:spcPct val="0"/>
            </a:spcBef>
            <a:spcAft>
              <a:spcPct val="35000"/>
            </a:spcAft>
            <a:buNone/>
          </a:pPr>
          <a:r>
            <a:rPr lang="en-US" sz="1400" kern="1200" dirty="0"/>
            <a:t>Refer to community-based organizations and encourage patients to use them</a:t>
          </a:r>
        </a:p>
      </dsp:txBody>
      <dsp:txXfrm>
        <a:off x="408795" y="3199188"/>
        <a:ext cx="5400330" cy="37293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06E79D-9853-4488-85BC-F5D011876473}">
      <dsp:nvSpPr>
        <dsp:cNvPr id="0" name=""/>
        <dsp:cNvSpPr/>
      </dsp:nvSpPr>
      <dsp:spPr>
        <a:xfrm>
          <a:off x="0" y="365887"/>
          <a:ext cx="8623300" cy="1368900"/>
        </a:xfrm>
        <a:prstGeom prst="roundRect">
          <a:avLst/>
        </a:prstGeom>
        <a:solidFill>
          <a:srgbClr val="033B57"/>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t>Treatment Plan</a:t>
          </a:r>
          <a:r>
            <a:rPr lang="en-US" sz="2000" kern="1200" dirty="0"/>
            <a:t>: A document that describes the path of cancer care, and can be given to the patient, family or other members of the care team in order to inform everyone about the path of care and who is responsible for each portion of that care</a:t>
          </a:r>
        </a:p>
      </dsp:txBody>
      <dsp:txXfrm>
        <a:off x="66824" y="432711"/>
        <a:ext cx="8489652" cy="1235252"/>
      </dsp:txXfrm>
    </dsp:sp>
    <dsp:sp modelId="{369D4389-CB92-404A-AA69-EFAF4C71E592}">
      <dsp:nvSpPr>
        <dsp:cNvPr id="0" name=""/>
        <dsp:cNvSpPr/>
      </dsp:nvSpPr>
      <dsp:spPr>
        <a:xfrm>
          <a:off x="0" y="1734787"/>
          <a:ext cx="8623300" cy="2623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3790"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US" sz="1800" kern="1200" dirty="0"/>
            <a:t>Specific tissue diagnosis and stage, including relevant biomarkers</a:t>
          </a:r>
        </a:p>
        <a:p>
          <a:pPr marL="171450" lvl="1" indent="-171450" algn="l" defTabSz="800100">
            <a:lnSpc>
              <a:spcPct val="90000"/>
            </a:lnSpc>
            <a:spcBef>
              <a:spcPct val="0"/>
            </a:spcBef>
            <a:spcAft>
              <a:spcPct val="20000"/>
            </a:spcAft>
            <a:buChar char="•"/>
          </a:pPr>
          <a:r>
            <a:rPr lang="en-US" sz="1800" kern="1200" dirty="0"/>
            <a:t>Initial treatment plan and proposed duration</a:t>
          </a:r>
        </a:p>
        <a:p>
          <a:pPr marL="171450" lvl="1" indent="-171450" algn="l" defTabSz="800100">
            <a:lnSpc>
              <a:spcPct val="90000"/>
            </a:lnSpc>
            <a:spcBef>
              <a:spcPct val="0"/>
            </a:spcBef>
            <a:spcAft>
              <a:spcPct val="20000"/>
            </a:spcAft>
            <a:buChar char="•"/>
          </a:pPr>
          <a:r>
            <a:rPr lang="en-US" sz="1800" kern="1200" dirty="0"/>
            <a:t>Expected common and rare toxicities during treatment and their management</a:t>
          </a:r>
        </a:p>
        <a:p>
          <a:pPr marL="171450" lvl="1" indent="-171450" algn="l" defTabSz="800100">
            <a:lnSpc>
              <a:spcPct val="90000"/>
            </a:lnSpc>
            <a:spcBef>
              <a:spcPct val="0"/>
            </a:spcBef>
            <a:spcAft>
              <a:spcPct val="20000"/>
            </a:spcAft>
            <a:buChar char="•"/>
          </a:pPr>
          <a:r>
            <a:rPr lang="en-US" sz="1800" kern="1200" dirty="0"/>
            <a:t>Expected long-term effects of treatment</a:t>
          </a:r>
        </a:p>
        <a:p>
          <a:pPr marL="171450" lvl="1" indent="-171450" algn="l" defTabSz="800100">
            <a:lnSpc>
              <a:spcPct val="90000"/>
            </a:lnSpc>
            <a:spcBef>
              <a:spcPct val="0"/>
            </a:spcBef>
            <a:spcAft>
              <a:spcPct val="20000"/>
            </a:spcAft>
            <a:buChar char="•"/>
          </a:pPr>
          <a:r>
            <a:rPr lang="en-US" sz="1800" kern="1200" dirty="0"/>
            <a:t>Who will take responsibility for specific aspects of treatment and</a:t>
          </a:r>
        </a:p>
        <a:p>
          <a:pPr marL="171450" lvl="1" indent="-171450" algn="l" defTabSz="800100">
            <a:lnSpc>
              <a:spcPct val="90000"/>
            </a:lnSpc>
            <a:spcBef>
              <a:spcPct val="0"/>
            </a:spcBef>
            <a:spcAft>
              <a:spcPct val="20000"/>
            </a:spcAft>
            <a:buChar char="•"/>
          </a:pPr>
          <a:r>
            <a:rPr lang="en-US" sz="1800" kern="1200" dirty="0"/>
            <a:t>their side effects</a:t>
          </a:r>
        </a:p>
        <a:p>
          <a:pPr marL="171450" lvl="1" indent="-171450" algn="l" defTabSz="800100">
            <a:lnSpc>
              <a:spcPct val="90000"/>
            </a:lnSpc>
            <a:spcBef>
              <a:spcPct val="0"/>
            </a:spcBef>
            <a:spcAft>
              <a:spcPct val="20000"/>
            </a:spcAft>
            <a:buChar char="•"/>
          </a:pPr>
          <a:r>
            <a:rPr lang="en-US" sz="1800" kern="1200" dirty="0"/>
            <a:t>Psychosocial and supportive care plans</a:t>
          </a:r>
        </a:p>
        <a:p>
          <a:pPr marL="171450" lvl="1" indent="-171450" algn="l" defTabSz="800100">
            <a:lnSpc>
              <a:spcPct val="90000"/>
            </a:lnSpc>
            <a:spcBef>
              <a:spcPct val="0"/>
            </a:spcBef>
            <a:spcAft>
              <a:spcPct val="20000"/>
            </a:spcAft>
            <a:buChar char="•"/>
          </a:pPr>
          <a:r>
            <a:rPr lang="en-US" sz="1800" kern="1200" dirty="0"/>
            <a:t>Vocational, disability, or financial concerns and their management</a:t>
          </a:r>
        </a:p>
        <a:p>
          <a:pPr marL="171450" lvl="1" indent="-171450" algn="l" defTabSz="800100">
            <a:lnSpc>
              <a:spcPct val="90000"/>
            </a:lnSpc>
            <a:spcBef>
              <a:spcPct val="0"/>
            </a:spcBef>
            <a:spcAft>
              <a:spcPct val="20000"/>
            </a:spcAft>
            <a:buChar char="•"/>
          </a:pPr>
          <a:r>
            <a:rPr lang="en-US" sz="1800" kern="1200" dirty="0"/>
            <a:t>Advance care directives and preferences</a:t>
          </a:r>
        </a:p>
      </dsp:txBody>
      <dsp:txXfrm>
        <a:off x="0" y="1734787"/>
        <a:ext cx="8623300" cy="262372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9A6BD7-9187-4619-9568-9517871F893E}">
      <dsp:nvSpPr>
        <dsp:cNvPr id="0" name=""/>
        <dsp:cNvSpPr/>
      </dsp:nvSpPr>
      <dsp:spPr>
        <a:xfrm rot="5400000">
          <a:off x="229216" y="2687663"/>
          <a:ext cx="670969" cy="1116477"/>
        </a:xfrm>
        <a:prstGeom prst="corner">
          <a:avLst>
            <a:gd name="adj1" fmla="val 16120"/>
            <a:gd name="adj2" fmla="val 16110"/>
          </a:avLst>
        </a:prstGeom>
        <a:solidFill>
          <a:srgbClr val="336699"/>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3D6875-1B16-483A-B6AE-D089FD00B4C5}">
      <dsp:nvSpPr>
        <dsp:cNvPr id="0" name=""/>
        <dsp:cNvSpPr/>
      </dsp:nvSpPr>
      <dsp:spPr>
        <a:xfrm>
          <a:off x="117215" y="3021249"/>
          <a:ext cx="1007962" cy="8835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rtl="0">
            <a:lnSpc>
              <a:spcPct val="90000"/>
            </a:lnSpc>
            <a:spcBef>
              <a:spcPct val="0"/>
            </a:spcBef>
            <a:spcAft>
              <a:spcPct val="35000"/>
            </a:spcAft>
            <a:buNone/>
          </a:pPr>
          <a:r>
            <a:rPr lang="en-US" sz="1000" kern="1200" dirty="0"/>
            <a:t>Agree on what the patient’s challenge is to treatment adherence.</a:t>
          </a:r>
        </a:p>
      </dsp:txBody>
      <dsp:txXfrm>
        <a:off x="117215" y="3021249"/>
        <a:ext cx="1007962" cy="883538"/>
      </dsp:txXfrm>
    </dsp:sp>
    <dsp:sp modelId="{013A67B2-FDE0-45B1-8C54-26FC2CD9DD96}">
      <dsp:nvSpPr>
        <dsp:cNvPr id="0" name=""/>
        <dsp:cNvSpPr/>
      </dsp:nvSpPr>
      <dsp:spPr>
        <a:xfrm>
          <a:off x="934995" y="2605466"/>
          <a:ext cx="190181" cy="190181"/>
        </a:xfrm>
        <a:prstGeom prst="triangle">
          <a:avLst>
            <a:gd name="adj" fmla="val 100000"/>
          </a:avLst>
        </a:prstGeom>
        <a:solidFill>
          <a:srgbClr val="336699"/>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7E47E1-C763-487B-8DF4-69FF2D7686BB}">
      <dsp:nvSpPr>
        <dsp:cNvPr id="0" name=""/>
        <dsp:cNvSpPr/>
      </dsp:nvSpPr>
      <dsp:spPr>
        <a:xfrm rot="5400000">
          <a:off x="1463159" y="2382322"/>
          <a:ext cx="670969" cy="1116477"/>
        </a:xfrm>
        <a:prstGeom prst="corner">
          <a:avLst>
            <a:gd name="adj1" fmla="val 16120"/>
            <a:gd name="adj2" fmla="val 16110"/>
          </a:avLst>
        </a:prstGeom>
        <a:solidFill>
          <a:srgbClr val="336699"/>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E6184E-D3E3-4DFB-A64E-B04AA051F038}">
      <dsp:nvSpPr>
        <dsp:cNvPr id="0" name=""/>
        <dsp:cNvSpPr/>
      </dsp:nvSpPr>
      <dsp:spPr>
        <a:xfrm>
          <a:off x="1351157" y="2715909"/>
          <a:ext cx="1007962" cy="8835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rtl="0">
            <a:lnSpc>
              <a:spcPct val="90000"/>
            </a:lnSpc>
            <a:spcBef>
              <a:spcPct val="0"/>
            </a:spcBef>
            <a:spcAft>
              <a:spcPct val="35000"/>
            </a:spcAft>
            <a:buNone/>
          </a:pPr>
          <a:r>
            <a:rPr lang="en-US" sz="1000" kern="1200" dirty="0"/>
            <a:t>Determine the appropriate goal to overcome the challenge.</a:t>
          </a:r>
        </a:p>
      </dsp:txBody>
      <dsp:txXfrm>
        <a:off x="1351157" y="2715909"/>
        <a:ext cx="1007962" cy="883538"/>
      </dsp:txXfrm>
    </dsp:sp>
    <dsp:sp modelId="{631E7D3E-C44A-4DC9-9460-6BDD00D002B0}">
      <dsp:nvSpPr>
        <dsp:cNvPr id="0" name=""/>
        <dsp:cNvSpPr/>
      </dsp:nvSpPr>
      <dsp:spPr>
        <a:xfrm>
          <a:off x="2168938" y="2300126"/>
          <a:ext cx="190181" cy="190181"/>
        </a:xfrm>
        <a:prstGeom prst="triangle">
          <a:avLst>
            <a:gd name="adj" fmla="val 100000"/>
          </a:avLst>
        </a:prstGeom>
        <a:solidFill>
          <a:srgbClr val="336699"/>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966AC3-4D9D-441C-B213-E9D8AE9D1466}">
      <dsp:nvSpPr>
        <dsp:cNvPr id="0" name=""/>
        <dsp:cNvSpPr/>
      </dsp:nvSpPr>
      <dsp:spPr>
        <a:xfrm rot="5400000">
          <a:off x="2697102" y="2076982"/>
          <a:ext cx="670969" cy="1116477"/>
        </a:xfrm>
        <a:prstGeom prst="corner">
          <a:avLst>
            <a:gd name="adj1" fmla="val 16120"/>
            <a:gd name="adj2" fmla="val 16110"/>
          </a:avLst>
        </a:prstGeom>
        <a:solidFill>
          <a:srgbClr val="336699"/>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0F8CF3-1F9A-4E82-96D8-E7D56FF38B60}">
      <dsp:nvSpPr>
        <dsp:cNvPr id="0" name=""/>
        <dsp:cNvSpPr/>
      </dsp:nvSpPr>
      <dsp:spPr>
        <a:xfrm>
          <a:off x="2585100" y="2410568"/>
          <a:ext cx="1007962" cy="8835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rtl="0">
            <a:lnSpc>
              <a:spcPct val="90000"/>
            </a:lnSpc>
            <a:spcBef>
              <a:spcPct val="0"/>
            </a:spcBef>
            <a:spcAft>
              <a:spcPct val="35000"/>
            </a:spcAft>
            <a:buNone/>
          </a:pPr>
          <a:r>
            <a:rPr lang="en-US" sz="1000" kern="1200" dirty="0"/>
            <a:t>Talk to the patient about their options. </a:t>
          </a:r>
        </a:p>
      </dsp:txBody>
      <dsp:txXfrm>
        <a:off x="2585100" y="2410568"/>
        <a:ext cx="1007962" cy="883538"/>
      </dsp:txXfrm>
    </dsp:sp>
    <dsp:sp modelId="{70B6E261-C7FF-4E60-8F29-AFD3087DD911}">
      <dsp:nvSpPr>
        <dsp:cNvPr id="0" name=""/>
        <dsp:cNvSpPr/>
      </dsp:nvSpPr>
      <dsp:spPr>
        <a:xfrm>
          <a:off x="3402881" y="1994786"/>
          <a:ext cx="190181" cy="190181"/>
        </a:xfrm>
        <a:prstGeom prst="triangle">
          <a:avLst>
            <a:gd name="adj" fmla="val 100000"/>
          </a:avLst>
        </a:prstGeom>
        <a:solidFill>
          <a:srgbClr val="336699"/>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DD75E1-DD76-4500-8FB6-8BDF2AA4846B}">
      <dsp:nvSpPr>
        <dsp:cNvPr id="0" name=""/>
        <dsp:cNvSpPr/>
      </dsp:nvSpPr>
      <dsp:spPr>
        <a:xfrm rot="5400000">
          <a:off x="3931045" y="1771642"/>
          <a:ext cx="670969" cy="1116477"/>
        </a:xfrm>
        <a:prstGeom prst="corner">
          <a:avLst>
            <a:gd name="adj1" fmla="val 16120"/>
            <a:gd name="adj2" fmla="val 16110"/>
          </a:avLst>
        </a:prstGeom>
        <a:solidFill>
          <a:srgbClr val="336699"/>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08499A-404A-4089-88F0-55394521B0C8}">
      <dsp:nvSpPr>
        <dsp:cNvPr id="0" name=""/>
        <dsp:cNvSpPr/>
      </dsp:nvSpPr>
      <dsp:spPr>
        <a:xfrm>
          <a:off x="3819043" y="2105228"/>
          <a:ext cx="1007962" cy="8835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rtl="0">
            <a:lnSpc>
              <a:spcPct val="90000"/>
            </a:lnSpc>
            <a:spcBef>
              <a:spcPct val="0"/>
            </a:spcBef>
            <a:spcAft>
              <a:spcPct val="35000"/>
            </a:spcAft>
            <a:buNone/>
          </a:pPr>
          <a:r>
            <a:rPr lang="en-US" sz="1000" kern="1200" dirty="0"/>
            <a:t>Help the patient choose the option that makes the most sense to them. </a:t>
          </a:r>
        </a:p>
      </dsp:txBody>
      <dsp:txXfrm>
        <a:off x="3819043" y="2105228"/>
        <a:ext cx="1007962" cy="883538"/>
      </dsp:txXfrm>
    </dsp:sp>
    <dsp:sp modelId="{16968222-6CC5-451E-9A47-6254EA98B068}">
      <dsp:nvSpPr>
        <dsp:cNvPr id="0" name=""/>
        <dsp:cNvSpPr/>
      </dsp:nvSpPr>
      <dsp:spPr>
        <a:xfrm>
          <a:off x="4636824" y="1689445"/>
          <a:ext cx="190181" cy="190181"/>
        </a:xfrm>
        <a:prstGeom prst="triangle">
          <a:avLst>
            <a:gd name="adj" fmla="val 100000"/>
          </a:avLst>
        </a:prstGeom>
        <a:solidFill>
          <a:srgbClr val="336699"/>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1E4047-2020-442B-B2BD-0D390ECCA068}">
      <dsp:nvSpPr>
        <dsp:cNvPr id="0" name=""/>
        <dsp:cNvSpPr/>
      </dsp:nvSpPr>
      <dsp:spPr>
        <a:xfrm rot="5400000">
          <a:off x="5164988" y="1466301"/>
          <a:ext cx="670969" cy="1116477"/>
        </a:xfrm>
        <a:prstGeom prst="corner">
          <a:avLst>
            <a:gd name="adj1" fmla="val 16120"/>
            <a:gd name="adj2" fmla="val 16110"/>
          </a:avLst>
        </a:prstGeom>
        <a:solidFill>
          <a:srgbClr val="336699"/>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ED953A-4C59-4F17-A22F-9D9BCD90D02A}">
      <dsp:nvSpPr>
        <dsp:cNvPr id="0" name=""/>
        <dsp:cNvSpPr/>
      </dsp:nvSpPr>
      <dsp:spPr>
        <a:xfrm>
          <a:off x="5052986" y="1799888"/>
          <a:ext cx="1007962" cy="8835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rtl="0">
            <a:lnSpc>
              <a:spcPct val="90000"/>
            </a:lnSpc>
            <a:spcBef>
              <a:spcPct val="0"/>
            </a:spcBef>
            <a:spcAft>
              <a:spcPct val="35000"/>
            </a:spcAft>
            <a:buNone/>
          </a:pPr>
          <a:r>
            <a:rPr lang="en-US" sz="1000" kern="1200" dirty="0"/>
            <a:t>Have the patient summarize what was just discussed.</a:t>
          </a:r>
        </a:p>
      </dsp:txBody>
      <dsp:txXfrm>
        <a:off x="5052986" y="1799888"/>
        <a:ext cx="1007962" cy="883538"/>
      </dsp:txXfrm>
    </dsp:sp>
    <dsp:sp modelId="{FDF6D0DD-16E3-4AC8-84D0-A04B4CE31E6D}">
      <dsp:nvSpPr>
        <dsp:cNvPr id="0" name=""/>
        <dsp:cNvSpPr/>
      </dsp:nvSpPr>
      <dsp:spPr>
        <a:xfrm>
          <a:off x="5870767" y="1384105"/>
          <a:ext cx="190181" cy="190181"/>
        </a:xfrm>
        <a:prstGeom prst="triangle">
          <a:avLst>
            <a:gd name="adj" fmla="val 100000"/>
          </a:avLst>
        </a:prstGeom>
        <a:solidFill>
          <a:srgbClr val="336699"/>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7A4BE3-7771-43D9-B433-3B83770730BB}">
      <dsp:nvSpPr>
        <dsp:cNvPr id="0" name=""/>
        <dsp:cNvSpPr/>
      </dsp:nvSpPr>
      <dsp:spPr>
        <a:xfrm rot="5400000">
          <a:off x="6398930" y="1160961"/>
          <a:ext cx="670969" cy="1116477"/>
        </a:xfrm>
        <a:prstGeom prst="corner">
          <a:avLst>
            <a:gd name="adj1" fmla="val 16120"/>
            <a:gd name="adj2" fmla="val 16110"/>
          </a:avLst>
        </a:prstGeom>
        <a:solidFill>
          <a:srgbClr val="336699"/>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D410D7-7820-4325-86D9-4B5E40C0DCA0}">
      <dsp:nvSpPr>
        <dsp:cNvPr id="0" name=""/>
        <dsp:cNvSpPr/>
      </dsp:nvSpPr>
      <dsp:spPr>
        <a:xfrm>
          <a:off x="6286929" y="1494547"/>
          <a:ext cx="1007962" cy="8835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rtl="0">
            <a:lnSpc>
              <a:spcPct val="90000"/>
            </a:lnSpc>
            <a:spcBef>
              <a:spcPct val="0"/>
            </a:spcBef>
            <a:spcAft>
              <a:spcPct val="35000"/>
            </a:spcAft>
            <a:buNone/>
          </a:pPr>
          <a:r>
            <a:rPr lang="en-US" sz="1000" kern="1200" dirty="0"/>
            <a:t>Follow up with questions. </a:t>
          </a:r>
        </a:p>
      </dsp:txBody>
      <dsp:txXfrm>
        <a:off x="6286929" y="1494547"/>
        <a:ext cx="1007962" cy="883538"/>
      </dsp:txXfrm>
    </dsp:sp>
    <dsp:sp modelId="{9268E39F-26A7-4127-BDFC-471E80F4CEBC}">
      <dsp:nvSpPr>
        <dsp:cNvPr id="0" name=""/>
        <dsp:cNvSpPr/>
      </dsp:nvSpPr>
      <dsp:spPr>
        <a:xfrm>
          <a:off x="7104710" y="1078765"/>
          <a:ext cx="190181" cy="190181"/>
        </a:xfrm>
        <a:prstGeom prst="triangle">
          <a:avLst>
            <a:gd name="adj" fmla="val 100000"/>
          </a:avLst>
        </a:prstGeom>
        <a:solidFill>
          <a:srgbClr val="336699"/>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3167AE-E02F-4ECE-B30A-0F1239CAEE60}">
      <dsp:nvSpPr>
        <dsp:cNvPr id="0" name=""/>
        <dsp:cNvSpPr/>
      </dsp:nvSpPr>
      <dsp:spPr>
        <a:xfrm rot="5400000">
          <a:off x="7632873" y="855620"/>
          <a:ext cx="670969" cy="1116477"/>
        </a:xfrm>
        <a:prstGeom prst="corner">
          <a:avLst>
            <a:gd name="adj1" fmla="val 16120"/>
            <a:gd name="adj2" fmla="val 16110"/>
          </a:avLst>
        </a:prstGeom>
        <a:solidFill>
          <a:srgbClr val="336699"/>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4406B7-EDF8-4E64-9FA4-88829B2D7243}">
      <dsp:nvSpPr>
        <dsp:cNvPr id="0" name=""/>
        <dsp:cNvSpPr/>
      </dsp:nvSpPr>
      <dsp:spPr>
        <a:xfrm>
          <a:off x="7520872" y="1189207"/>
          <a:ext cx="1007962" cy="8835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rtl="0">
            <a:lnSpc>
              <a:spcPct val="90000"/>
            </a:lnSpc>
            <a:spcBef>
              <a:spcPct val="0"/>
            </a:spcBef>
            <a:spcAft>
              <a:spcPct val="35000"/>
            </a:spcAft>
            <a:buNone/>
          </a:pPr>
          <a:r>
            <a:rPr lang="en-US" sz="1000" kern="1200" dirty="0"/>
            <a:t>Be nonjudgmental when following up on treatment plan adherence.</a:t>
          </a:r>
        </a:p>
      </dsp:txBody>
      <dsp:txXfrm>
        <a:off x="7520872" y="1189207"/>
        <a:ext cx="1007962" cy="88353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FF2E1D-51C4-43A3-8900-518F861CAAFA}">
      <dsp:nvSpPr>
        <dsp:cNvPr id="0" name=""/>
        <dsp:cNvSpPr/>
      </dsp:nvSpPr>
      <dsp:spPr>
        <a:xfrm>
          <a:off x="392822" y="0"/>
          <a:ext cx="2590038" cy="2062734"/>
        </a:xfrm>
        <a:prstGeom prst="upArrow">
          <a:avLst/>
        </a:prstGeom>
        <a:solidFill>
          <a:srgbClr val="033B57"/>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7BF525D0-A282-4C9F-98DE-3625C738EB30}">
      <dsp:nvSpPr>
        <dsp:cNvPr id="0" name=""/>
        <dsp:cNvSpPr/>
      </dsp:nvSpPr>
      <dsp:spPr>
        <a:xfrm>
          <a:off x="3238479" y="180179"/>
          <a:ext cx="4395216" cy="11207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0" rIns="142240" bIns="142240" numCol="1" spcCol="1270" anchor="ctr" anchorCtr="0">
          <a:noAutofit/>
        </a:bodyPr>
        <a:lstStyle/>
        <a:p>
          <a:pPr marL="0" lvl="0" indent="0" algn="l" defTabSz="889000">
            <a:lnSpc>
              <a:spcPct val="90000"/>
            </a:lnSpc>
            <a:spcBef>
              <a:spcPct val="0"/>
            </a:spcBef>
            <a:spcAft>
              <a:spcPct val="35000"/>
            </a:spcAft>
            <a:buNone/>
          </a:pPr>
          <a:r>
            <a:rPr lang="en-US" sz="2000" kern="1200" dirty="0"/>
            <a:t>Emotional and mental health</a:t>
          </a:r>
        </a:p>
        <a:p>
          <a:pPr marL="0" lvl="0" indent="0" algn="l" defTabSz="889000">
            <a:lnSpc>
              <a:spcPct val="90000"/>
            </a:lnSpc>
            <a:spcBef>
              <a:spcPct val="0"/>
            </a:spcBef>
            <a:spcAft>
              <a:spcPct val="35000"/>
            </a:spcAft>
            <a:buNone/>
          </a:pPr>
          <a:r>
            <a:rPr lang="en-US" sz="2000" kern="1200" dirty="0"/>
            <a:t>Self-confidence</a:t>
          </a:r>
        </a:p>
      </dsp:txBody>
      <dsp:txXfrm>
        <a:off x="3238479" y="180179"/>
        <a:ext cx="4395216" cy="1120724"/>
      </dsp:txXfrm>
    </dsp:sp>
    <dsp:sp modelId="{8375C845-72C8-44DD-8F28-9BD1329A7259}">
      <dsp:nvSpPr>
        <dsp:cNvPr id="0" name=""/>
        <dsp:cNvSpPr/>
      </dsp:nvSpPr>
      <dsp:spPr>
        <a:xfrm>
          <a:off x="2906894" y="1589776"/>
          <a:ext cx="2590038" cy="2062734"/>
        </a:xfrm>
        <a:prstGeom prst="downArrow">
          <a:avLst/>
        </a:prstGeom>
        <a:solidFill>
          <a:srgbClr val="033B57"/>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8AFB245D-46E7-4A36-A99D-B4F884B51FB4}">
      <dsp:nvSpPr>
        <dsp:cNvPr id="0" name=""/>
        <dsp:cNvSpPr/>
      </dsp:nvSpPr>
      <dsp:spPr>
        <a:xfrm>
          <a:off x="5753117" y="1765006"/>
          <a:ext cx="1999955" cy="2062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0" rIns="142240" bIns="142240" numCol="1" spcCol="1270" anchor="ctr" anchorCtr="0">
          <a:noAutofit/>
        </a:bodyPr>
        <a:lstStyle/>
        <a:p>
          <a:pPr marL="0" lvl="0" indent="0" algn="l" defTabSz="889000">
            <a:lnSpc>
              <a:spcPct val="90000"/>
            </a:lnSpc>
            <a:spcBef>
              <a:spcPct val="0"/>
            </a:spcBef>
            <a:spcAft>
              <a:spcPct val="35000"/>
            </a:spcAft>
            <a:buNone/>
          </a:pPr>
          <a:r>
            <a:rPr lang="en-US" sz="2000" kern="1200" dirty="0"/>
            <a:t>Pain</a:t>
          </a:r>
        </a:p>
        <a:p>
          <a:pPr marL="0" lvl="0" indent="0" algn="l" defTabSz="889000">
            <a:lnSpc>
              <a:spcPct val="90000"/>
            </a:lnSpc>
            <a:spcBef>
              <a:spcPct val="0"/>
            </a:spcBef>
            <a:spcAft>
              <a:spcPct val="35000"/>
            </a:spcAft>
            <a:buNone/>
          </a:pPr>
          <a:r>
            <a:rPr lang="en-US" sz="2000" kern="1200" dirty="0"/>
            <a:t>Nausea</a:t>
          </a:r>
        </a:p>
        <a:p>
          <a:pPr marL="0" lvl="0" indent="0" algn="l" defTabSz="889000">
            <a:lnSpc>
              <a:spcPct val="90000"/>
            </a:lnSpc>
            <a:spcBef>
              <a:spcPct val="0"/>
            </a:spcBef>
            <a:spcAft>
              <a:spcPct val="35000"/>
            </a:spcAft>
            <a:buNone/>
          </a:pPr>
          <a:r>
            <a:rPr lang="en-US" sz="2000" kern="1200" dirty="0"/>
            <a:t>Fatigue</a:t>
          </a:r>
        </a:p>
        <a:p>
          <a:pPr marL="0" lvl="0" indent="0" algn="l" defTabSz="889000">
            <a:lnSpc>
              <a:spcPct val="90000"/>
            </a:lnSpc>
            <a:spcBef>
              <a:spcPct val="0"/>
            </a:spcBef>
            <a:spcAft>
              <a:spcPct val="35000"/>
            </a:spcAft>
            <a:buNone/>
          </a:pPr>
          <a:r>
            <a:rPr lang="en-US" sz="2000" kern="1200" dirty="0"/>
            <a:t>Hopelessness</a:t>
          </a:r>
        </a:p>
        <a:p>
          <a:pPr marL="0" lvl="0" indent="0" algn="l" defTabSz="889000">
            <a:lnSpc>
              <a:spcPct val="90000"/>
            </a:lnSpc>
            <a:spcBef>
              <a:spcPct val="0"/>
            </a:spcBef>
            <a:spcAft>
              <a:spcPct val="35000"/>
            </a:spcAft>
            <a:buNone/>
          </a:pPr>
          <a:r>
            <a:rPr lang="en-US" sz="2000" kern="1200" dirty="0"/>
            <a:t>Depression</a:t>
          </a:r>
        </a:p>
      </dsp:txBody>
      <dsp:txXfrm>
        <a:off x="5753117" y="1765006"/>
        <a:ext cx="1999955" cy="206273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E817F4-C93C-45ED-9735-23BA64A3AD53}">
      <dsp:nvSpPr>
        <dsp:cNvPr id="0" name=""/>
        <dsp:cNvSpPr/>
      </dsp:nvSpPr>
      <dsp:spPr>
        <a:xfrm>
          <a:off x="2143976" y="884752"/>
          <a:ext cx="2050930" cy="2050930"/>
        </a:xfrm>
        <a:prstGeom prst="ellipse">
          <a:avLst/>
        </a:prstGeom>
        <a:solidFill>
          <a:srgbClr val="033B57"/>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bg1"/>
              </a:solidFill>
            </a:rPr>
            <a:t>Typical Self-Management Tasks</a:t>
          </a:r>
        </a:p>
      </dsp:txBody>
      <dsp:txXfrm>
        <a:off x="2444328" y="1185104"/>
        <a:ext cx="1450226" cy="1450226"/>
      </dsp:txXfrm>
    </dsp:sp>
    <dsp:sp modelId="{E91017CB-9F3B-48A8-BA14-B813977E12F3}">
      <dsp:nvSpPr>
        <dsp:cNvPr id="0" name=""/>
        <dsp:cNvSpPr/>
      </dsp:nvSpPr>
      <dsp:spPr>
        <a:xfrm>
          <a:off x="2540215" y="-53216"/>
          <a:ext cx="1258451" cy="1258451"/>
        </a:xfrm>
        <a:prstGeom prst="ellipse">
          <a:avLst/>
        </a:prstGeom>
        <a:solidFill>
          <a:srgbClr val="033B57"/>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Tracking symptoms</a:t>
          </a:r>
        </a:p>
      </dsp:txBody>
      <dsp:txXfrm>
        <a:off x="2724511" y="131080"/>
        <a:ext cx="889859" cy="889859"/>
      </dsp:txXfrm>
    </dsp:sp>
    <dsp:sp modelId="{2FB3B1DE-E3FC-4966-BE93-BC2D18448036}">
      <dsp:nvSpPr>
        <dsp:cNvPr id="0" name=""/>
        <dsp:cNvSpPr/>
      </dsp:nvSpPr>
      <dsp:spPr>
        <a:xfrm>
          <a:off x="3809119" y="868694"/>
          <a:ext cx="1258461" cy="1258461"/>
        </a:xfrm>
        <a:prstGeom prst="ellipse">
          <a:avLst/>
        </a:prstGeom>
        <a:solidFill>
          <a:srgbClr val="033B57"/>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Determining what to do when symptoms cause problems</a:t>
          </a:r>
        </a:p>
      </dsp:txBody>
      <dsp:txXfrm>
        <a:off x="3993416" y="1052991"/>
        <a:ext cx="889867" cy="889867"/>
      </dsp:txXfrm>
    </dsp:sp>
    <dsp:sp modelId="{483CC34B-87E9-47F0-9D08-6E173073C092}">
      <dsp:nvSpPr>
        <dsp:cNvPr id="0" name=""/>
        <dsp:cNvSpPr/>
      </dsp:nvSpPr>
      <dsp:spPr>
        <a:xfrm>
          <a:off x="3324444" y="2360390"/>
          <a:ext cx="1258451" cy="1258451"/>
        </a:xfrm>
        <a:prstGeom prst="ellipse">
          <a:avLst/>
        </a:prstGeom>
        <a:solidFill>
          <a:srgbClr val="033B57"/>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Adopting</a:t>
          </a:r>
          <a:r>
            <a:rPr lang="en-US" sz="1300" kern="1200" dirty="0">
              <a:solidFill>
                <a:schemeClr val="bg1"/>
              </a:solidFill>
            </a:rPr>
            <a:t> healthy behaviors</a:t>
          </a:r>
        </a:p>
      </dsp:txBody>
      <dsp:txXfrm>
        <a:off x="3508740" y="2544686"/>
        <a:ext cx="889859" cy="889859"/>
      </dsp:txXfrm>
    </dsp:sp>
    <dsp:sp modelId="{768B7A11-F525-4324-A127-A9EB1F0C8129}">
      <dsp:nvSpPr>
        <dsp:cNvPr id="0" name=""/>
        <dsp:cNvSpPr/>
      </dsp:nvSpPr>
      <dsp:spPr>
        <a:xfrm>
          <a:off x="1755987" y="2360390"/>
          <a:ext cx="1258451" cy="1258451"/>
        </a:xfrm>
        <a:prstGeom prst="ellipse">
          <a:avLst/>
        </a:prstGeom>
        <a:solidFill>
          <a:srgbClr val="033B57"/>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Taking medications as prescribed</a:t>
          </a:r>
        </a:p>
      </dsp:txBody>
      <dsp:txXfrm>
        <a:off x="1940283" y="2544686"/>
        <a:ext cx="889859" cy="889859"/>
      </dsp:txXfrm>
    </dsp:sp>
    <dsp:sp modelId="{926DB917-08D2-4E13-80E2-896B78FDFA0A}">
      <dsp:nvSpPr>
        <dsp:cNvPr id="0" name=""/>
        <dsp:cNvSpPr/>
      </dsp:nvSpPr>
      <dsp:spPr>
        <a:xfrm>
          <a:off x="1271307" y="868694"/>
          <a:ext cx="1258451" cy="1258461"/>
        </a:xfrm>
        <a:prstGeom prst="ellipse">
          <a:avLst/>
        </a:prstGeom>
        <a:solidFill>
          <a:srgbClr val="033B57"/>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chemeClr val="bg1"/>
              </a:solidFill>
            </a:rPr>
            <a:t>Scheduling doctors’ appointments and lab visits</a:t>
          </a:r>
        </a:p>
      </dsp:txBody>
      <dsp:txXfrm>
        <a:off x="1455603" y="1052991"/>
        <a:ext cx="889859" cy="889867"/>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3D4A36D-E0E0-4A0D-958D-803778F20342}" type="datetimeFigureOut">
              <a:rPr lang="en-US" smtClean="0"/>
              <a:pPr/>
              <a:t>9/30/2021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76CD602-24D8-48F8-A1C6-50E859B70BB2}" type="slidenum">
              <a:rPr lang="en-US" smtClean="0"/>
              <a:pPr/>
              <a:t>‹#›</a:t>
            </a:fld>
            <a:endParaRPr lang="en-US"/>
          </a:p>
        </p:txBody>
      </p:sp>
    </p:spTree>
    <p:extLst>
      <p:ext uri="{BB962C8B-B14F-4D97-AF65-F5344CB8AC3E}">
        <p14:creationId xmlns:p14="http://schemas.microsoft.com/office/powerpoint/2010/main" val="2094588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361CCB2-BA87-4E65-9DDD-3A031EC89471}" type="datetimeFigureOut">
              <a:rPr lang="en-US" smtClean="0"/>
              <a:pPr/>
              <a:t>9/30/2021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86F15E9-0BE7-4FE3-9441-9D32F4679029}" type="slidenum">
              <a:rPr lang="en-US" smtClean="0"/>
              <a:pPr/>
              <a:t>‹#›</a:t>
            </a:fld>
            <a:endParaRPr lang="en-US"/>
          </a:p>
        </p:txBody>
      </p:sp>
    </p:spTree>
    <p:extLst>
      <p:ext uri="{BB962C8B-B14F-4D97-AF65-F5344CB8AC3E}">
        <p14:creationId xmlns:p14="http://schemas.microsoft.com/office/powerpoint/2010/main" val="2951864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dirty="0"/>
              <a:t> </a:t>
            </a:r>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15972" indent="-275373" eaLnBrk="0" hangingPunct="0">
              <a:defRPr>
                <a:solidFill>
                  <a:schemeClr val="tx1"/>
                </a:solidFill>
                <a:latin typeface="Arial" pitchFamily="34" charset="0"/>
                <a:cs typeface="Arial" pitchFamily="34" charset="0"/>
              </a:defRPr>
            </a:lvl2pPr>
            <a:lvl3pPr marL="1101495" indent="-220299" eaLnBrk="0" hangingPunct="0">
              <a:defRPr>
                <a:solidFill>
                  <a:schemeClr val="tx1"/>
                </a:solidFill>
                <a:latin typeface="Arial" pitchFamily="34" charset="0"/>
                <a:cs typeface="Arial" pitchFamily="34" charset="0"/>
              </a:defRPr>
            </a:lvl3pPr>
            <a:lvl4pPr marL="1542093" indent="-220299" eaLnBrk="0" hangingPunct="0">
              <a:defRPr>
                <a:solidFill>
                  <a:schemeClr val="tx1"/>
                </a:solidFill>
                <a:latin typeface="Arial" pitchFamily="34" charset="0"/>
                <a:cs typeface="Arial" pitchFamily="34" charset="0"/>
              </a:defRPr>
            </a:lvl4pPr>
            <a:lvl5pPr marL="1982690" indent="-220299" eaLnBrk="0" hangingPunct="0">
              <a:defRPr>
                <a:solidFill>
                  <a:schemeClr val="tx1"/>
                </a:solidFill>
                <a:latin typeface="Arial" pitchFamily="34" charset="0"/>
                <a:cs typeface="Arial" pitchFamily="34" charset="0"/>
              </a:defRPr>
            </a:lvl5pPr>
            <a:lvl6pPr marL="2423289" indent="-220299" eaLnBrk="0" fontAlgn="base" hangingPunct="0">
              <a:spcBef>
                <a:spcPct val="0"/>
              </a:spcBef>
              <a:spcAft>
                <a:spcPct val="0"/>
              </a:spcAft>
              <a:defRPr>
                <a:solidFill>
                  <a:schemeClr val="tx1"/>
                </a:solidFill>
                <a:latin typeface="Arial" pitchFamily="34" charset="0"/>
                <a:cs typeface="Arial" pitchFamily="34" charset="0"/>
              </a:defRPr>
            </a:lvl6pPr>
            <a:lvl7pPr marL="2863887" indent="-220299" eaLnBrk="0" fontAlgn="base" hangingPunct="0">
              <a:spcBef>
                <a:spcPct val="0"/>
              </a:spcBef>
              <a:spcAft>
                <a:spcPct val="0"/>
              </a:spcAft>
              <a:defRPr>
                <a:solidFill>
                  <a:schemeClr val="tx1"/>
                </a:solidFill>
                <a:latin typeface="Arial" pitchFamily="34" charset="0"/>
                <a:cs typeface="Arial" pitchFamily="34" charset="0"/>
              </a:defRPr>
            </a:lvl7pPr>
            <a:lvl8pPr marL="3304483" indent="-220299" eaLnBrk="0" fontAlgn="base" hangingPunct="0">
              <a:spcBef>
                <a:spcPct val="0"/>
              </a:spcBef>
              <a:spcAft>
                <a:spcPct val="0"/>
              </a:spcAft>
              <a:defRPr>
                <a:solidFill>
                  <a:schemeClr val="tx1"/>
                </a:solidFill>
                <a:latin typeface="Arial" pitchFamily="34" charset="0"/>
                <a:cs typeface="Arial" pitchFamily="34" charset="0"/>
              </a:defRPr>
            </a:lvl8pPr>
            <a:lvl9pPr marL="3745082" indent="-220299"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D8AF9B5-D8FF-462F-8F03-FED22E4B7280}" type="slidenum">
              <a:rPr lang="en-US" altLang="en-US" smtClean="0"/>
              <a:pPr eaLnBrk="1" hangingPunct="1"/>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baseline="0" dirty="0">
                <a:solidFill>
                  <a:schemeClr val="tx1"/>
                </a:solidFill>
                <a:effectLst/>
                <a:latin typeface="+mn-lt"/>
                <a:ea typeface="+mn-ea"/>
                <a:cs typeface="+mn-cs"/>
              </a:rPr>
              <a:t>Here are some questions</a:t>
            </a:r>
            <a:r>
              <a:rPr lang="en-US" sz="1200" kern="1200" dirty="0">
                <a:solidFill>
                  <a:schemeClr val="tx1"/>
                </a:solidFill>
                <a:effectLst/>
                <a:latin typeface="+mn-lt"/>
                <a:ea typeface="+mn-ea"/>
                <a:cs typeface="+mn-cs"/>
              </a:rPr>
              <a:t> a navigator might ask to start a conversation with a patient about preferences.</a:t>
            </a:r>
            <a:r>
              <a:rPr lang="en-US" sz="1200" kern="1200" baseline="0" dirty="0">
                <a:solidFill>
                  <a:schemeClr val="tx1"/>
                </a:solidFill>
                <a:effectLst/>
                <a:latin typeface="+mn-lt"/>
                <a:ea typeface="+mn-ea"/>
                <a:cs typeface="+mn-cs"/>
              </a:rPr>
              <a:t> These questions can help you better understand the patient’s needs and advocate on their behalf if necessary.</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Do you have any religious beliefs?  If so, how do those impact your care?</a:t>
            </a:r>
          </a:p>
          <a:p>
            <a:pPr lvl="0"/>
            <a:r>
              <a:rPr lang="en-US" sz="1200" kern="1200" dirty="0">
                <a:solidFill>
                  <a:schemeClr val="tx1"/>
                </a:solidFill>
                <a:effectLst/>
                <a:latin typeface="+mn-lt"/>
                <a:ea typeface="+mn-ea"/>
                <a:cs typeface="+mn-cs"/>
              </a:rPr>
              <a:t>What about spiritual beliefs?</a:t>
            </a:r>
          </a:p>
          <a:p>
            <a:pPr lvl="0"/>
            <a:r>
              <a:rPr lang="en-US" sz="1200" kern="1200" dirty="0">
                <a:solidFill>
                  <a:schemeClr val="tx1"/>
                </a:solidFill>
                <a:effectLst/>
                <a:latin typeface="+mn-lt"/>
                <a:ea typeface="+mn-ea"/>
                <a:cs typeface="+mn-cs"/>
              </a:rPr>
              <a:t>How do you like to learn new information? (Give examples of visual, auditory and kinetic learning styles)</a:t>
            </a:r>
          </a:p>
          <a:p>
            <a:pPr lvl="0"/>
            <a:r>
              <a:rPr lang="en-US" sz="1200" kern="1200" dirty="0">
                <a:solidFill>
                  <a:schemeClr val="tx1"/>
                </a:solidFill>
                <a:effectLst/>
                <a:latin typeface="+mn-lt"/>
                <a:ea typeface="+mn-ea"/>
                <a:cs typeface="+mn-cs"/>
              </a:rPr>
              <a:t>How much information would you like to have about your particular disease or treatment?</a:t>
            </a:r>
          </a:p>
          <a:p>
            <a:pPr lvl="0"/>
            <a:r>
              <a:rPr lang="en-US" sz="1200" kern="1200" dirty="0">
                <a:solidFill>
                  <a:schemeClr val="tx1"/>
                </a:solidFill>
                <a:effectLst/>
                <a:latin typeface="+mn-lt"/>
                <a:ea typeface="+mn-ea"/>
                <a:cs typeface="+mn-cs"/>
              </a:rPr>
              <a:t>What is the best way to communicate with you?</a:t>
            </a:r>
          </a:p>
          <a:p>
            <a:pPr lvl="0"/>
            <a:r>
              <a:rPr lang="en-US" sz="1200" kern="1200" dirty="0">
                <a:solidFill>
                  <a:schemeClr val="tx1"/>
                </a:solidFill>
                <a:effectLst/>
                <a:latin typeface="+mn-lt"/>
                <a:ea typeface="+mn-ea"/>
                <a:cs typeface="+mn-cs"/>
              </a:rPr>
              <a:t>Is there anyone else you would like to be involved in your care, like a friend, family member or religious/spiritual advisor?</a:t>
            </a:r>
          </a:p>
          <a:p>
            <a:pPr lvl="0"/>
            <a:r>
              <a:rPr lang="en-US" sz="1200" kern="1200" dirty="0">
                <a:solidFill>
                  <a:schemeClr val="tx1"/>
                </a:solidFill>
                <a:effectLst/>
                <a:latin typeface="+mn-lt"/>
                <a:ea typeface="+mn-ea"/>
                <a:cs typeface="+mn-cs"/>
              </a:rPr>
              <a:t>What do you do to take care of yourself?  How can our team support you in taking care of yourself?</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10</a:t>
            </a:fld>
            <a:endParaRPr lang="en-US"/>
          </a:p>
        </p:txBody>
      </p:sp>
    </p:spTree>
    <p:extLst>
      <p:ext uri="{BB962C8B-B14F-4D97-AF65-F5344CB8AC3E}">
        <p14:creationId xmlns:p14="http://schemas.microsoft.com/office/powerpoint/2010/main" val="8181790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effectLst/>
              </a:rPr>
              <a:t>The most common source of patient dissatisfaction is feeling uninformed and uninvolved in care and treatment decisions. Assessing the capacity and desire of a patient to participate in their health management involves many factors. Considerations in assessing desire for shared decision-making should include: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pPr lvl="0"/>
            <a:r>
              <a:rPr lang="en-US" sz="1200" kern="1200" dirty="0">
                <a:solidFill>
                  <a:schemeClr val="tx1"/>
                </a:solidFill>
                <a:effectLst/>
                <a:latin typeface="+mn-lt"/>
                <a:ea typeface="+mn-ea"/>
                <a:cs typeface="+mn-cs"/>
              </a:rPr>
              <a:t>Culture</a:t>
            </a:r>
          </a:p>
          <a:p>
            <a:pPr lvl="1"/>
            <a:r>
              <a:rPr lang="en-US" sz="1200" kern="1200" dirty="0">
                <a:solidFill>
                  <a:schemeClr val="tx1"/>
                </a:solidFill>
                <a:effectLst/>
                <a:latin typeface="+mn-lt"/>
                <a:ea typeface="+mn-ea"/>
                <a:cs typeface="+mn-cs"/>
              </a:rPr>
              <a:t>Patient navigators must be culturally sensitive in working with patients and their families.  They should also recognize and confront cultural biases, generalizations and values that may differ from the patients they are working with. </a:t>
            </a:r>
            <a:r>
              <a:rPr lang="en-US" sz="1200" kern="1200" baseline="0" dirty="0">
                <a:solidFill>
                  <a:schemeClr val="tx1"/>
                </a:solidFill>
                <a:effectLst/>
                <a:latin typeface="+mn-lt"/>
                <a:ea typeface="+mn-ea"/>
                <a:cs typeface="+mn-cs"/>
              </a:rPr>
              <a:t>Patient navigators should take into consideration the impact that culture may have on shared decision-making. For example, some patients may not want to be involved in shared decision-making as their culture dictates that the provider is always correct. We will talk more about this in module 5.</a:t>
            </a:r>
          </a:p>
          <a:p>
            <a:pPr lvl="1"/>
            <a:endParaRPr lang="en-US" sz="1200" kern="1200" baseline="0" dirty="0">
              <a:solidFill>
                <a:schemeClr val="tx1"/>
              </a:solidFill>
              <a:effectLst/>
              <a:latin typeface="+mn-lt"/>
              <a:ea typeface="+mn-ea"/>
              <a:cs typeface="+mn-cs"/>
            </a:endParaRPr>
          </a:p>
          <a:p>
            <a:pPr lvl="0"/>
            <a:r>
              <a:rPr lang="en-US" sz="1200" kern="1200" baseline="0" dirty="0">
                <a:solidFill>
                  <a:schemeClr val="tx1"/>
                </a:solidFill>
                <a:effectLst/>
                <a:latin typeface="+mn-lt"/>
                <a:ea typeface="+mn-ea"/>
                <a:cs typeface="+mn-cs"/>
              </a:rPr>
              <a:t>Personal preference</a:t>
            </a:r>
          </a:p>
          <a:p>
            <a:pPr lvl="1"/>
            <a:r>
              <a:rPr lang="en-US" sz="1200" kern="1200" dirty="0">
                <a:solidFill>
                  <a:schemeClr val="tx1"/>
                </a:solidFill>
                <a:effectLst/>
                <a:latin typeface="+mn-lt"/>
                <a:ea typeface="+mn-ea"/>
                <a:cs typeface="+mn-cs"/>
              </a:rPr>
              <a:t>Not all patients want to engage in decision-making, while some patients want to be involved in every decision.  The navigator should work with the patient to clarify his or her preferences, keeping in mind factors that could impact desire and ability to participate, as well as changes in preferences and priorities over time. </a:t>
            </a:r>
          </a:p>
        </p:txBody>
      </p:sp>
      <p:sp>
        <p:nvSpPr>
          <p:cNvPr id="4" name="Slide Number Placeholder 3"/>
          <p:cNvSpPr>
            <a:spLocks noGrp="1"/>
          </p:cNvSpPr>
          <p:nvPr>
            <p:ph type="sldNum" sz="quarter" idx="10"/>
          </p:nvPr>
        </p:nvSpPr>
        <p:spPr/>
        <p:txBody>
          <a:bodyPr/>
          <a:lstStyle/>
          <a:p>
            <a:fld id="{C4664652-3942-4768-B6A6-49DC3B3CF52D}" type="slidenum">
              <a:rPr lang="en-US" smtClean="0"/>
              <a:t>11</a:t>
            </a:fld>
            <a:endParaRPr lang="en-US"/>
          </a:p>
        </p:txBody>
      </p:sp>
    </p:spTree>
    <p:extLst>
      <p:ext uri="{BB962C8B-B14F-4D97-AF65-F5344CB8AC3E}">
        <p14:creationId xmlns:p14="http://schemas.microsoft.com/office/powerpoint/2010/main" val="19985122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Which of the following impacts a patient’s capacity for shared decision-making?</a:t>
            </a:r>
          </a:p>
          <a:p>
            <a:pPr marL="514350" lvl="0" indent="-514350">
              <a:buFont typeface="+mj-lt"/>
              <a:buAutoNum type="alphaUcPeriod"/>
            </a:pPr>
            <a:r>
              <a:rPr lang="en-US" dirty="0"/>
              <a:t>Health literacy</a:t>
            </a:r>
          </a:p>
          <a:p>
            <a:pPr marL="514350" lvl="0" indent="-514350">
              <a:buFont typeface="+mj-lt"/>
              <a:buAutoNum type="alphaUcPeriod"/>
            </a:pPr>
            <a:r>
              <a:rPr lang="en-US" dirty="0"/>
              <a:t>Language </a:t>
            </a:r>
          </a:p>
          <a:p>
            <a:pPr marL="514350" lvl="0" indent="-514350">
              <a:buFont typeface="+mj-lt"/>
              <a:buAutoNum type="alphaUcPeriod"/>
            </a:pPr>
            <a:r>
              <a:rPr lang="en-US" dirty="0"/>
              <a:t>Physical condition and environment</a:t>
            </a:r>
          </a:p>
          <a:p>
            <a:pPr marL="514350" lvl="0" indent="-514350">
              <a:buFont typeface="+mj-lt"/>
              <a:buAutoNum type="alphaUcPeriod"/>
            </a:pPr>
            <a:r>
              <a:rPr lang="en-US" dirty="0"/>
              <a:t>Learning style</a:t>
            </a:r>
          </a:p>
          <a:p>
            <a:pPr marL="514350" lvl="0" indent="-514350">
              <a:buFont typeface="+mj-lt"/>
              <a:buAutoNum type="alphaUcPeriod"/>
            </a:pPr>
            <a:r>
              <a:rPr lang="en-US" dirty="0"/>
              <a:t>All of the above</a:t>
            </a:r>
          </a:p>
          <a:p>
            <a:endParaRPr lang="en-US" dirty="0"/>
          </a:p>
          <a:p>
            <a:r>
              <a:rPr lang="en-US" dirty="0"/>
              <a:t>All of these</a:t>
            </a:r>
            <a:r>
              <a:rPr lang="en-US" baseline="0" dirty="0"/>
              <a:t> impact a patient’s capacity for shared decision-making.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12</a:t>
            </a:fld>
            <a:endParaRPr lang="en-US"/>
          </a:p>
        </p:txBody>
      </p:sp>
    </p:spTree>
    <p:extLst>
      <p:ext uri="{BB962C8B-B14F-4D97-AF65-F5344CB8AC3E}">
        <p14:creationId xmlns:p14="http://schemas.microsoft.com/office/powerpoint/2010/main" val="16656458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effectLst/>
              </a:rPr>
              <a:t>Considerations in assessing capacity for shared decision-making should include: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Health literacy.</a:t>
            </a:r>
          </a:p>
          <a:p>
            <a:pPr lvl="1"/>
            <a:r>
              <a:rPr lang="en-US" sz="1200" kern="1200" dirty="0">
                <a:solidFill>
                  <a:schemeClr val="tx1"/>
                </a:solidFill>
                <a:effectLst/>
                <a:latin typeface="+mn-lt"/>
                <a:ea typeface="+mn-ea"/>
                <a:cs typeface="+mn-cs"/>
              </a:rPr>
              <a:t>Health literacy is different from literacy. </a:t>
            </a:r>
            <a:r>
              <a:rPr lang="en-US" dirty="0"/>
              <a:t>A person who is</a:t>
            </a:r>
            <a:r>
              <a:rPr lang="en-US" baseline="0" dirty="0"/>
              <a:t> illiterate is someone who can not read or write. People with low literacy are not illiterate, but have difficulties with reading, writing, speaking or computing to solve problems. When working with patients who have low literacy, think about how you can tailor your approach to improve their understanding. For example, if someone has difficulty reading, it might be better to show them a video rather than give them a book to read. You could also use different words that are easier for people with low literacy to understand or break down thoughts into smaller concepts. Health literacy is related in that it depends on a person’s literacy skills in understanding health-related topics. Health literacy is the ability to understand basic health information to participate in and make decisions about one’s health care. </a:t>
            </a:r>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Low health literacy has been linked to delayed diagnosis, poor disease management skills, higher health care costs and overall poor health outcomes.</a:t>
            </a:r>
          </a:p>
          <a:p>
            <a:pPr lvl="1"/>
            <a:r>
              <a:rPr lang="en-US" sz="1200" kern="1200" dirty="0">
                <a:solidFill>
                  <a:schemeClr val="tx1"/>
                </a:solidFill>
                <a:effectLst/>
                <a:latin typeface="+mn-lt"/>
                <a:ea typeface="+mn-ea"/>
                <a:cs typeface="+mn-cs"/>
              </a:rPr>
              <a:t>Tools and resources are available to assist navigators in assessing and determining health literacy and identifying populations that are at greater risk for low health literacy. A list of these will be provided in the </a:t>
            </a:r>
            <a:r>
              <a:rPr lang="en-US" sz="1200" b="1" kern="1200" dirty="0">
                <a:solidFill>
                  <a:schemeClr val="tx1"/>
                </a:solidFill>
                <a:effectLst/>
                <a:latin typeface="+mn-lt"/>
                <a:ea typeface="+mn-ea"/>
                <a:cs typeface="+mn-cs"/>
              </a:rPr>
              <a:t>resources</a:t>
            </a:r>
            <a:r>
              <a:rPr lang="en-US" sz="1200" kern="1200" dirty="0">
                <a:solidFill>
                  <a:schemeClr val="tx1"/>
                </a:solidFill>
                <a:effectLst/>
                <a:latin typeface="+mn-lt"/>
                <a:ea typeface="+mn-ea"/>
                <a:cs typeface="+mn-cs"/>
              </a:rPr>
              <a:t> section of the</a:t>
            </a:r>
            <a:r>
              <a:rPr lang="en-US" sz="1200" kern="1200" baseline="0" dirty="0">
                <a:solidFill>
                  <a:schemeClr val="tx1"/>
                </a:solidFill>
                <a:effectLst/>
                <a:latin typeface="+mn-lt"/>
                <a:ea typeface="+mn-ea"/>
                <a:cs typeface="+mn-cs"/>
              </a:rPr>
              <a:t> learning management system. </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Language.</a:t>
            </a:r>
          </a:p>
          <a:p>
            <a:pPr lvl="1"/>
            <a:r>
              <a:rPr lang="en-US" sz="1200" kern="1200" dirty="0">
                <a:solidFill>
                  <a:schemeClr val="tx1"/>
                </a:solidFill>
                <a:effectLst/>
                <a:latin typeface="+mn-lt"/>
                <a:ea typeface="+mn-ea"/>
                <a:cs typeface="+mn-cs"/>
              </a:rPr>
              <a:t>When working with patients who speak a language different from that of the patient navigator and/or medical team, every attempt must be made to provide a qualified translator. Family members may not be ideal as they may not have the health literacy needed to correctly translate a clinical discussion.</a:t>
            </a:r>
            <a:r>
              <a:rPr lang="en-US" sz="1200" kern="1200" baseline="0" dirty="0">
                <a:solidFill>
                  <a:schemeClr val="tx1"/>
                </a:solidFill>
                <a:effectLst/>
                <a:latin typeface="+mn-lt"/>
                <a:ea typeface="+mn-ea"/>
                <a:cs typeface="+mn-cs"/>
              </a:rPr>
              <a:t> M</a:t>
            </a:r>
            <a:r>
              <a:rPr lang="en-US" sz="1200" b="0" i="0" kern="1200" dirty="0">
                <a:solidFill>
                  <a:schemeClr val="tx1"/>
                </a:solidFill>
                <a:effectLst/>
                <a:latin typeface="+mn-lt"/>
                <a:ea typeface="+mn-ea"/>
                <a:cs typeface="+mn-cs"/>
              </a:rPr>
              <a:t>edical translation phone lines are available when an agency does not have an interpreter on site that speaks a particular language.</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Ask your supervisor for procedures at your institution.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kern="1200" baseline="0" dirty="0">
                <a:solidFill>
                  <a:schemeClr val="tx1"/>
                </a:solidFill>
                <a:effectLst/>
                <a:latin typeface="+mn-lt"/>
                <a:ea typeface="+mn-ea"/>
                <a:cs typeface="+mn-cs"/>
              </a:rPr>
              <a:t>Physical condition and environment.</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Physical and environmental conditions can impact a patient’s ability to understand and be receptive to health information.  Pain, limited mobility, poor lighting, room temperature and noise level can not only be distracting to a patient but may add to anxiety, fear or other limitations to being engaged in his or her health care.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kern="1200" dirty="0">
                <a:solidFill>
                  <a:schemeClr val="tx1"/>
                </a:solidFill>
                <a:effectLst/>
                <a:latin typeface="+mn-lt"/>
                <a:ea typeface="+mn-ea"/>
                <a:cs typeface="+mn-cs"/>
              </a:rPr>
              <a:t>Learning style.</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Assessing a patient’s learning style is critical to understanding how best to communicate information to the patient and ensure comprehension. Patient navigators may use strategies from more than one learning style to accommodate a patient’s needs and accurately and effectively communicate information. For</a:t>
            </a:r>
            <a:r>
              <a:rPr lang="en-US" sz="1200" kern="1200" baseline="0" dirty="0">
                <a:solidFill>
                  <a:schemeClr val="tx1"/>
                </a:solidFill>
                <a:effectLst/>
                <a:latin typeface="+mn-lt"/>
                <a:ea typeface="+mn-ea"/>
                <a:cs typeface="+mn-cs"/>
              </a:rPr>
              <a:t> example, for a patient requiring transportation assistance, a patient navigator could verbally explain their options to them and give them a handout providing the same information on available programs.</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13</a:t>
            </a:fld>
            <a:endParaRPr lang="en-US"/>
          </a:p>
        </p:txBody>
      </p:sp>
    </p:spTree>
    <p:extLst>
      <p:ext uri="{BB962C8B-B14F-4D97-AF65-F5344CB8AC3E}">
        <p14:creationId xmlns:p14="http://schemas.microsoft.com/office/powerpoint/2010/main" val="19985122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checklist to use to help you to find clues that your patient </a:t>
            </a:r>
            <a:r>
              <a:rPr lang="en-US" baseline="0" dirty="0"/>
              <a:t>may have low health literacy. It is also provided in the </a:t>
            </a:r>
            <a:r>
              <a:rPr lang="en-US" b="1" baseline="0" dirty="0"/>
              <a:t>resources</a:t>
            </a:r>
            <a:r>
              <a:rPr lang="en-US" baseline="0" dirty="0"/>
              <a:t> section of the learning management system.</a:t>
            </a:r>
          </a:p>
          <a:p>
            <a:endParaRPr lang="en-US" baseline="0" dirty="0"/>
          </a:p>
          <a:p>
            <a:r>
              <a:rPr lang="en-US" baseline="0" dirty="0"/>
              <a:t>Patients with low health literacy may</a:t>
            </a:r>
          </a:p>
          <a:p>
            <a:pPr marL="628650" lvl="1" indent="-171450">
              <a:buFont typeface="Arial" panose="020B0604020202020204" pitchFamily="34" charset="0"/>
              <a:buChar char="•"/>
            </a:pPr>
            <a:r>
              <a:rPr lang="en-US" baseline="0" dirty="0"/>
              <a:t>Submit incomplete or poorly completed paperwork</a:t>
            </a:r>
          </a:p>
          <a:p>
            <a:pPr marL="628650" lvl="1" indent="-171450">
              <a:buFont typeface="Arial" panose="020B0604020202020204" pitchFamily="34" charset="0"/>
              <a:buChar char="•"/>
            </a:pPr>
            <a:r>
              <a:rPr lang="en-US" baseline="0" dirty="0"/>
              <a:t>Demonstrate poor medication adherence</a:t>
            </a:r>
          </a:p>
          <a:p>
            <a:pPr marL="628650" lvl="1" indent="-171450">
              <a:buFont typeface="Arial" panose="020B0604020202020204" pitchFamily="34" charset="0"/>
              <a:buChar char="•"/>
            </a:pPr>
            <a:r>
              <a:rPr lang="en-US" baseline="0" dirty="0"/>
              <a:t>Frequently miss appointments</a:t>
            </a:r>
          </a:p>
          <a:p>
            <a:pPr marL="628650" lvl="1" indent="-171450">
              <a:buFont typeface="Arial" panose="020B0604020202020204" pitchFamily="34" charset="0"/>
              <a:buChar char="•"/>
            </a:pPr>
            <a:r>
              <a:rPr lang="en-US" baseline="0" dirty="0"/>
              <a:t>Show nervousness, confusion, frustration or indifference in complex learning situations</a:t>
            </a:r>
          </a:p>
          <a:p>
            <a:pPr marL="628650" lvl="1" indent="-171450">
              <a:buFont typeface="Arial" panose="020B0604020202020204" pitchFamily="34" charset="0"/>
              <a:buChar char="•"/>
            </a:pPr>
            <a:r>
              <a:rPr lang="en-US" baseline="0" dirty="0"/>
              <a:t>Point to text when reading it</a:t>
            </a:r>
          </a:p>
          <a:p>
            <a:pPr marL="628650" lvl="1" indent="-171450">
              <a:buFont typeface="Arial" panose="020B0604020202020204" pitchFamily="34" charset="0"/>
              <a:buChar char="•"/>
            </a:pPr>
            <a:r>
              <a:rPr lang="en-US" baseline="0" dirty="0"/>
              <a:t>Make excuses not to read on the spot, saying things like “I forgot my glasses today, could you read that for me?” or “I’m too tired right now, I’ll read this at home.”</a:t>
            </a:r>
          </a:p>
          <a:p>
            <a:endParaRPr lang="en-US" dirty="0"/>
          </a:p>
          <a:p>
            <a:r>
              <a:rPr lang="en-US" dirty="0"/>
              <a:t>If the patient has low health literacy, you may need to:</a:t>
            </a:r>
          </a:p>
          <a:p>
            <a:pPr marL="171450" indent="-171450">
              <a:buFontTx/>
              <a:buChar char="-"/>
            </a:pPr>
            <a:r>
              <a:rPr lang="en-US" baseline="0" dirty="0"/>
              <a:t>Spend more time making sure they understand</a:t>
            </a:r>
          </a:p>
          <a:p>
            <a:pPr marL="171450" indent="-171450">
              <a:buFontTx/>
              <a:buChar char="-"/>
            </a:pPr>
            <a:r>
              <a:rPr lang="en-US" baseline="0" dirty="0"/>
              <a:t>Adapt your interaction style to better fit their ability, for example you could pause more often to ask the patient to tell you what they heard</a:t>
            </a:r>
          </a:p>
          <a:p>
            <a:pPr marL="171450" indent="-171450">
              <a:buFontTx/>
              <a:buChar char="-"/>
            </a:pPr>
            <a:r>
              <a:rPr lang="en-US" baseline="0" dirty="0"/>
              <a:t>Select more appropriate resources that are tailored to their ability</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14</a:t>
            </a:fld>
            <a:endParaRPr lang="en-US"/>
          </a:p>
        </p:txBody>
      </p:sp>
    </p:spTree>
    <p:extLst>
      <p:ext uri="{BB962C8B-B14F-4D97-AF65-F5344CB8AC3E}">
        <p14:creationId xmlns:p14="http://schemas.microsoft.com/office/powerpoint/2010/main" val="20018846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plain</a:t>
            </a:r>
            <a:r>
              <a:rPr lang="en-US" baseline="0" dirty="0"/>
              <a:t> language as a strategy can be effective in addressing low health literacy. Communicating in plain language means that the individual will understand what they hear or read the first time. Plain language is</a:t>
            </a:r>
          </a:p>
          <a:p>
            <a:pPr marL="171450" indent="-171450">
              <a:buFont typeface="Arial" panose="020B0604020202020204" pitchFamily="34" charset="0"/>
              <a:buChar char="•"/>
            </a:pPr>
            <a:r>
              <a:rPr lang="en-US" dirty="0"/>
              <a:t>Organized with the most important</a:t>
            </a:r>
            <a:r>
              <a:rPr lang="en-US" baseline="0" dirty="0"/>
              <a:t> information presented first</a:t>
            </a:r>
          </a:p>
          <a:p>
            <a:pPr marL="171450" indent="-171450">
              <a:buFont typeface="Arial" panose="020B0604020202020204" pitchFamily="34" charset="0"/>
              <a:buChar char="•"/>
            </a:pPr>
            <a:r>
              <a:rPr lang="en-US" baseline="0" dirty="0"/>
              <a:t>Divided into chunks to make more complex information easier to understand</a:t>
            </a:r>
          </a:p>
          <a:p>
            <a:pPr marL="171450" indent="-171450">
              <a:buFont typeface="Arial" panose="020B0604020202020204" pitchFamily="34" charset="0"/>
              <a:buChar char="•"/>
            </a:pPr>
            <a:r>
              <a:rPr lang="en-US" baseline="0" dirty="0"/>
              <a:t>Spoken or written using simple words and provides definitions of any technical terms</a:t>
            </a:r>
          </a:p>
          <a:p>
            <a:pPr marL="171450" indent="-171450">
              <a:buFont typeface="Arial" panose="020B0604020202020204" pitchFamily="34" charset="0"/>
              <a:buChar char="•"/>
            </a:pPr>
            <a:r>
              <a:rPr lang="en-US" baseline="0" dirty="0"/>
              <a:t>Said or written in active voice</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15</a:t>
            </a:fld>
            <a:endParaRPr lang="en-US"/>
          </a:p>
        </p:txBody>
      </p:sp>
    </p:spTree>
    <p:extLst>
      <p:ext uri="{BB962C8B-B14F-4D97-AF65-F5344CB8AC3E}">
        <p14:creationId xmlns:p14="http://schemas.microsoft.com/office/powerpoint/2010/main" val="30627839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t>Low or limited literacy is not the same as limited English proficiency (LEP). Individuals with LEP may be literate in their primary language but struggle to communicate in English. In these instances, translation services are necessary.</a:t>
            </a:r>
          </a:p>
          <a:p>
            <a:endParaRPr lang="en-US" sz="1200" dirty="0"/>
          </a:p>
          <a:p>
            <a:r>
              <a:rPr lang="en-US" sz="1200" dirty="0"/>
              <a:t>Interpreter</a:t>
            </a:r>
            <a:r>
              <a:rPr lang="en-US" sz="1200" baseline="0" dirty="0"/>
              <a:t> services are required by law and policy guidance. These include: </a:t>
            </a:r>
          </a:p>
          <a:p>
            <a:r>
              <a:rPr lang="en-US" sz="1200" b="0" i="0" kern="1200" dirty="0">
                <a:solidFill>
                  <a:schemeClr val="tx1"/>
                </a:solidFill>
                <a:effectLst/>
                <a:latin typeface="+mn-lt"/>
                <a:ea typeface="+mn-ea"/>
                <a:cs typeface="+mn-cs"/>
              </a:rPr>
              <a:t>Title VI of the Civil Rights Act of 1964</a:t>
            </a:r>
          </a:p>
          <a:p>
            <a:r>
              <a:rPr lang="en-US" sz="1200" b="0" i="0" kern="1200" dirty="0">
                <a:solidFill>
                  <a:schemeClr val="tx1"/>
                </a:solidFill>
                <a:effectLst/>
                <a:latin typeface="+mn-lt"/>
                <a:ea typeface="+mn-ea"/>
                <a:cs typeface="+mn-cs"/>
              </a:rPr>
              <a:t>HHS Policy Guidance on the Prohibition Against National Origin Discrimination as it Affects Persons With Limited English Proficiency</a:t>
            </a:r>
          </a:p>
          <a:p>
            <a:r>
              <a:rPr lang="en-US" sz="1200" b="0" i="0" kern="1200" dirty="0">
                <a:solidFill>
                  <a:schemeClr val="tx1"/>
                </a:solidFill>
                <a:effectLst/>
                <a:latin typeface="+mn-lt"/>
                <a:ea typeface="+mn-ea"/>
                <a:cs typeface="+mn-cs"/>
              </a:rPr>
              <a:t>DOJ Guidance to Federal Financial Assistance Recipients Regarding Title VI Prohibition Against National Origin Discrimination Affecting Limited English Proficient Persons</a:t>
            </a:r>
          </a:p>
          <a:p>
            <a:r>
              <a:rPr lang="en-US" sz="1200" dirty="0"/>
              <a:t>Culturally and Linguistically Appropriate Services Standards for Health Care (discussed in module 5 lesson 3). </a:t>
            </a:r>
          </a:p>
          <a:p>
            <a:r>
              <a:rPr lang="en-US" sz="1200" b="0" i="0" kern="1200" dirty="0">
                <a:solidFill>
                  <a:schemeClr val="tx1"/>
                </a:solidFill>
                <a:effectLst/>
                <a:latin typeface="+mn-lt"/>
                <a:ea typeface="+mn-ea"/>
                <a:cs typeface="+mn-cs"/>
              </a:rPr>
              <a:t>Executive Order 13166</a:t>
            </a:r>
          </a:p>
          <a:p>
            <a:r>
              <a:rPr lang="en-US" sz="1200" b="0" i="0" kern="1200" dirty="0">
                <a:solidFill>
                  <a:schemeClr val="tx1"/>
                </a:solidFill>
                <a:effectLst/>
                <a:latin typeface="+mn-lt"/>
                <a:ea typeface="+mn-ea"/>
                <a:cs typeface="+mn-cs"/>
              </a:rPr>
              <a:t>Strategic Plan to Improve Access to HHS Programs and Activities by Limited English Proficiency Persons</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16</a:t>
            </a:fld>
            <a:endParaRPr lang="en-US"/>
          </a:p>
        </p:txBody>
      </p:sp>
    </p:spTree>
    <p:extLst>
      <p:ext uri="{BB962C8B-B14F-4D97-AF65-F5344CB8AC3E}">
        <p14:creationId xmlns:p14="http://schemas.microsoft.com/office/powerpoint/2010/main" val="22692853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Patient navigators</a:t>
            </a:r>
            <a:r>
              <a:rPr lang="en-US" baseline="0" dirty="0"/>
              <a:t> can assess their patient’s learning style to determine the best method for sharing information. The Fleming and Mills VARK learning theory describes the styles of learning: Visual, Auditory, Read or Write and Kinesthetic, as they relate to patient education. </a:t>
            </a:r>
          </a:p>
          <a:p>
            <a:pPr lvl="1"/>
            <a:r>
              <a:rPr lang="en-US" sz="1200" kern="1200" dirty="0">
                <a:solidFill>
                  <a:schemeClr val="tx1"/>
                </a:solidFill>
                <a:effectLst/>
                <a:latin typeface="+mn-lt"/>
                <a:ea typeface="+mn-ea"/>
                <a:cs typeface="+mn-cs"/>
              </a:rPr>
              <a:t>Visual: Visual learners prefer to see information.  Pictures, charts, graphs and video are preferable to verbal information.  Visual material should be well organized, interesting and easy to read.</a:t>
            </a:r>
          </a:p>
          <a:p>
            <a:pPr lvl="1"/>
            <a:r>
              <a:rPr lang="en-US" sz="1200" kern="1200" dirty="0">
                <a:solidFill>
                  <a:schemeClr val="tx1"/>
                </a:solidFill>
                <a:effectLst/>
                <a:latin typeface="+mn-lt"/>
                <a:ea typeface="+mn-ea"/>
                <a:cs typeface="+mn-cs"/>
              </a:rPr>
              <a:t>Auditory: Auditory learners learn best by listening. Verbal information should be rephrased and questions should be communicated in different ways to best communicate information. Auditory learners do well with sounds, music and speech; changing the pitch, speed and volume of speech helps keep the information interesting.</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Read or Write: Read</a:t>
            </a:r>
            <a:r>
              <a:rPr lang="en-US" sz="1200" kern="1200" baseline="0" dirty="0">
                <a:solidFill>
                  <a:schemeClr val="tx1"/>
                </a:solidFill>
                <a:effectLst/>
                <a:latin typeface="+mn-lt"/>
                <a:ea typeface="+mn-ea"/>
                <a:cs typeface="+mn-cs"/>
              </a:rPr>
              <a:t> or write learners may appear to be similar to visual learners, but display a specific preference for words. Presenting health information in written format and allowing the patient time to read it would be most beneficial for learners of this style.</a:t>
            </a:r>
          </a:p>
          <a:p>
            <a:pPr lvl="1"/>
            <a:r>
              <a:rPr lang="en-US" sz="1200" kern="1200" dirty="0">
                <a:solidFill>
                  <a:schemeClr val="tx1"/>
                </a:solidFill>
                <a:effectLst/>
                <a:latin typeface="+mn-lt"/>
                <a:ea typeface="+mn-ea"/>
                <a:cs typeface="+mn-cs"/>
              </a:rPr>
              <a:t>Kinesthetic: Kinesthetic learners prefer hands-on learning with breaks to move around.  Patient navigators should encourage these learners to take notes and demonstrate information whenever possible.</a:t>
            </a:r>
          </a:p>
          <a:p>
            <a:pPr lvl="0"/>
            <a:endParaRPr lang="en-US" sz="1200" kern="1200" baseline="0" dirty="0">
              <a:solidFill>
                <a:schemeClr val="tx1"/>
              </a:solidFill>
              <a:effectLst/>
              <a:latin typeface="+mn-lt"/>
              <a:ea typeface="+mn-ea"/>
              <a:cs typeface="+mn-cs"/>
            </a:endParaRPr>
          </a:p>
          <a:p>
            <a:pPr lvl="0"/>
            <a:r>
              <a:rPr lang="en-US" sz="1200" kern="1200" baseline="0" dirty="0">
                <a:solidFill>
                  <a:schemeClr val="tx1"/>
                </a:solidFill>
                <a:effectLst/>
                <a:latin typeface="+mn-lt"/>
                <a:ea typeface="+mn-ea"/>
                <a:cs typeface="+mn-cs"/>
              </a:rPr>
              <a:t>It is important to remember that learning styles are not weaknesses but just personal preferences for information. Your patient may have more than one learning style, in which case presenting information in more than one format may be most effective.</a:t>
            </a:r>
          </a:p>
          <a:p>
            <a:pPr lvl="0"/>
            <a:endParaRPr lang="en-US" sz="1200" kern="1200" baseline="0" dirty="0">
              <a:solidFill>
                <a:schemeClr val="tx1"/>
              </a:solidFill>
              <a:effectLst/>
              <a:latin typeface="+mn-lt"/>
              <a:ea typeface="+mn-ea"/>
              <a:cs typeface="+mn-cs"/>
            </a:endParaRPr>
          </a:p>
          <a:p>
            <a:pPr lvl="0"/>
            <a:r>
              <a:rPr lang="en-US" sz="1200" kern="1200" baseline="0" dirty="0">
                <a:solidFill>
                  <a:schemeClr val="tx1"/>
                </a:solidFill>
                <a:effectLst/>
                <a:latin typeface="+mn-lt"/>
                <a:ea typeface="+mn-ea"/>
                <a:cs typeface="+mn-cs"/>
              </a:rPr>
              <a:t>The VARK learning theories and a questionnaire to help you assess your patient’s learning style can be accessed </a:t>
            </a:r>
            <a:r>
              <a:rPr lang="en-US" sz="1200" b="1" kern="1200" baseline="0" dirty="0">
                <a:solidFill>
                  <a:schemeClr val="tx1"/>
                </a:solidFill>
                <a:effectLst/>
                <a:latin typeface="+mn-lt"/>
                <a:ea typeface="+mn-ea"/>
                <a:cs typeface="+mn-cs"/>
              </a:rPr>
              <a:t>online</a:t>
            </a:r>
            <a:r>
              <a:rPr lang="en-US" sz="1200" kern="1200" baseline="0" dirty="0">
                <a:solidFill>
                  <a:schemeClr val="tx1"/>
                </a:solidFill>
                <a:effectLst/>
                <a:latin typeface="+mn-lt"/>
                <a:ea typeface="+mn-ea"/>
                <a:cs typeface="+mn-cs"/>
              </a:rPr>
              <a:t>. Information is provided in the </a:t>
            </a:r>
            <a:r>
              <a:rPr lang="en-US" sz="1200" b="1" kern="1200" baseline="0" dirty="0">
                <a:solidFill>
                  <a:schemeClr val="tx1"/>
                </a:solidFill>
                <a:effectLst/>
                <a:latin typeface="+mn-lt"/>
                <a:ea typeface="+mn-ea"/>
                <a:cs typeface="+mn-cs"/>
              </a:rPr>
              <a:t>resources</a:t>
            </a:r>
            <a:r>
              <a:rPr lang="en-US" sz="1200" kern="1200" baseline="0" dirty="0">
                <a:solidFill>
                  <a:schemeClr val="tx1"/>
                </a:solidFill>
                <a:effectLst/>
                <a:latin typeface="+mn-lt"/>
                <a:ea typeface="+mn-ea"/>
                <a:cs typeface="+mn-cs"/>
              </a:rPr>
              <a:t> section of the learning management system.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17</a:t>
            </a:fld>
            <a:endParaRPr lang="en-US"/>
          </a:p>
        </p:txBody>
      </p:sp>
    </p:spTree>
    <p:extLst>
      <p:ext uri="{BB962C8B-B14F-4D97-AF65-F5344CB8AC3E}">
        <p14:creationId xmlns:p14="http://schemas.microsoft.com/office/powerpoint/2010/main" val="41420688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Patients are most empowered when they have the skills, information and resources to manage their chronic illness.  Patient navigators can support patients by:</a:t>
            </a:r>
          </a:p>
          <a:p>
            <a:pPr lvl="0"/>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Providing information in a user-friendly way.</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Providing verbal support of the patient’s ability to make decisions.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Understanding that the patients’ decisions and preferences may change.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Supporting open dialogue between the patient and the physician that identifies goals that are important to the patient.</a:t>
            </a:r>
            <a:r>
              <a:rPr lang="en-US" sz="1200" kern="1200" baseline="0" dirty="0">
                <a:solidFill>
                  <a:schemeClr val="tx1"/>
                </a:solidFill>
                <a:effectLst/>
                <a:latin typeface="+mn-lt"/>
                <a:ea typeface="+mn-ea"/>
                <a:cs typeface="+mn-cs"/>
              </a:rPr>
              <a:t> This</a:t>
            </a:r>
            <a:r>
              <a:rPr lang="en-US" sz="1200" kern="1200" dirty="0">
                <a:solidFill>
                  <a:schemeClr val="tx1"/>
                </a:solidFill>
                <a:effectLst/>
                <a:latin typeface="+mn-lt"/>
                <a:ea typeface="+mn-ea"/>
                <a:cs typeface="+mn-cs"/>
              </a:rPr>
              <a:t> helps the physician and patient develop a realistic plan to achieve those goals, including aspects the patient can manage.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Providing patients with ongoing support and encouragement. And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Referring patients to community-based organizations and encouraging patients to use them to manage needs such as transportation, financial assistance or peer support groups.</a:t>
            </a:r>
          </a:p>
        </p:txBody>
      </p:sp>
      <p:sp>
        <p:nvSpPr>
          <p:cNvPr id="4" name="Slide Number Placeholder 3"/>
          <p:cNvSpPr>
            <a:spLocks noGrp="1"/>
          </p:cNvSpPr>
          <p:nvPr>
            <p:ph type="sldNum" sz="quarter" idx="10"/>
          </p:nvPr>
        </p:nvSpPr>
        <p:spPr/>
        <p:txBody>
          <a:bodyPr/>
          <a:lstStyle/>
          <a:p>
            <a:fld id="{C4664652-3942-4768-B6A6-49DC3B3CF52D}" type="slidenum">
              <a:rPr lang="en-US" smtClean="0"/>
              <a:t>18</a:t>
            </a:fld>
            <a:endParaRPr lang="en-US"/>
          </a:p>
        </p:txBody>
      </p:sp>
    </p:spTree>
    <p:extLst>
      <p:ext uri="{BB962C8B-B14F-4D97-AF65-F5344CB8AC3E}">
        <p14:creationId xmlns:p14="http://schemas.microsoft.com/office/powerpoint/2010/main" val="4710261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After your patient has expressed their preferences for shared decision-making and worked with his or her provider to discuss treatment options, they will be given a treatment plan. This next section of the lesson explores treatment plan adherence, or whether patients follow the plan. We will identify ways that patient navigators can help patients to follow their treatment plans as well as support their patient in self-management of their condition. </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19</a:t>
            </a:fld>
            <a:endParaRPr lang="en-US"/>
          </a:p>
        </p:txBody>
      </p:sp>
    </p:spTree>
    <p:extLst>
      <p:ext uri="{BB962C8B-B14F-4D97-AF65-F5344CB8AC3E}">
        <p14:creationId xmlns:p14="http://schemas.microsoft.com/office/powerpoint/2010/main" val="2005721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We would like to acknowledge the Centers for Disease Control and Prevention for supporting this work.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would also like to thank the Patient Navigator Training Collaborative of the Colorado School of Public Health for generously sharing materials from their in-person training, which we have adapted for this online training. </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a:t>
            </a:fld>
            <a:endParaRPr lang="en-US"/>
          </a:p>
        </p:txBody>
      </p:sp>
    </p:spTree>
    <p:extLst>
      <p:ext uri="{BB962C8B-B14F-4D97-AF65-F5344CB8AC3E}">
        <p14:creationId xmlns:p14="http://schemas.microsoft.com/office/powerpoint/2010/main" val="34257455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complexity of cancer and the wide variety of treatment options available make it hard for patients to make decisions about their care. Cancer care delivery is fragmented with multiple specialties, multiple choices of providers and various locations to receive care. This results in problems with coordinating care and preparing comprehensive treatment plans. Treatment plans can help you prioritize</a:t>
            </a:r>
            <a:r>
              <a:rPr lang="en-US" sz="1200" kern="1200" baseline="0" dirty="0">
                <a:solidFill>
                  <a:schemeClr val="tx1"/>
                </a:solidFill>
                <a:effectLst/>
                <a:latin typeface="+mn-lt"/>
                <a:ea typeface="+mn-ea"/>
                <a:cs typeface="+mn-cs"/>
              </a:rPr>
              <a:t> your responsibility to your patients. A treatment plan is </a:t>
            </a:r>
            <a:r>
              <a:rPr lang="en-US" sz="1200" kern="1200" dirty="0">
                <a:solidFill>
                  <a:schemeClr val="tx1"/>
                </a:solidFill>
                <a:effectLst/>
                <a:latin typeface="+mn-lt"/>
                <a:ea typeface="+mn-ea"/>
                <a:cs typeface="+mn-cs"/>
              </a:rPr>
              <a:t>a document prepared by the doctor that describes the path of cancer care and can be given to the patient, family or other members of the care team in order to inform everyone about the path of care and who is responsible for each part of that care. Components</a:t>
            </a:r>
            <a:r>
              <a:rPr lang="en-US" sz="1200" kern="1200" baseline="0" dirty="0">
                <a:solidFill>
                  <a:schemeClr val="tx1"/>
                </a:solidFill>
                <a:effectLst/>
                <a:latin typeface="+mn-lt"/>
                <a:ea typeface="+mn-ea"/>
                <a:cs typeface="+mn-cs"/>
              </a:rPr>
              <a:t> of a treatment plan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Specific tissue diagnosis and stage, including relevant biomarkers, which are molecules found in blood, other fluids</a:t>
            </a:r>
            <a:r>
              <a:rPr lang="en-US" sz="1200" kern="1200" baseline="0" dirty="0">
                <a:solidFill>
                  <a:schemeClr val="tx1"/>
                </a:solidFill>
                <a:effectLst/>
                <a:latin typeface="+mn-lt"/>
                <a:ea typeface="+mn-ea"/>
                <a:cs typeface="+mn-cs"/>
              </a:rPr>
              <a:t> or tissues that are signs of disease</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Initial treatment plan and proposed duration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Expected common and rare toxicities during treatment and their management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Expected long-term effects of treatment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Who will take responsibility for specific aspects of treatment and their side effects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Psychosocial and supportive care plans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Vocational, disability or financial concerns and their management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Advance care directives and preferences. An</a:t>
            </a:r>
            <a:r>
              <a:rPr lang="en-US" sz="1200" kern="1200" baseline="0" dirty="0">
                <a:solidFill>
                  <a:schemeClr val="tx1"/>
                </a:solidFill>
                <a:effectLst/>
                <a:latin typeface="+mn-lt"/>
                <a:ea typeface="+mn-ea"/>
                <a:cs typeface="+mn-cs"/>
              </a:rPr>
              <a:t> advance directive is a legal document the patient fills out that says what treatment the patient does or doesn’t want if they can’t make medical decisions because they are in a coma or unconscious.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treatment plan should encourage conversations with the patient and can be used as a spring board for patient navigation,</a:t>
            </a:r>
            <a:r>
              <a:rPr lang="en-US" sz="1200" kern="1200" baseline="0" dirty="0">
                <a:solidFill>
                  <a:schemeClr val="tx1"/>
                </a:solidFill>
                <a:effectLst/>
                <a:latin typeface="+mn-lt"/>
                <a:ea typeface="+mn-ea"/>
                <a:cs typeface="+mn-cs"/>
              </a:rPr>
              <a:t> including assisting in care coordination and addressing barriers.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If patients have specific questions about content of their care plan, you should help them list their questions and refer them to their doctor or clinician. </a:t>
            </a:r>
            <a:endParaRPr lang="en-US" sz="1200" kern="1200" dirty="0">
              <a:solidFill>
                <a:schemeClr val="tx1"/>
              </a:solidFill>
              <a:effectLst/>
              <a:latin typeface="+mn-lt"/>
              <a:ea typeface="+mn-ea"/>
              <a:cs typeface="+mn-cs"/>
            </a:endParaRP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Some institutions are required to provide treatment plans and give them to all patients. However, not all institutions do, and treatment plans can look different at different places. As a navigator, you should check your institution’s policy. If treatment plans are offered, then you can work with the patient to ask the clinician for a treatment plan. </a:t>
            </a:r>
            <a:endParaRPr lang="en-US" dirty="0"/>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20</a:t>
            </a:fld>
            <a:endParaRPr lang="en-US"/>
          </a:p>
        </p:txBody>
      </p:sp>
    </p:spTree>
    <p:extLst>
      <p:ext uri="{BB962C8B-B14F-4D97-AF65-F5344CB8AC3E}">
        <p14:creationId xmlns:p14="http://schemas.microsoft.com/office/powerpoint/2010/main" val="19639475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rPr>
              <a:t>Patients may have trouble following </a:t>
            </a:r>
            <a:r>
              <a:rPr lang="en-US" sz="1200" baseline="0" dirty="0">
                <a:effectLst/>
              </a:rPr>
              <a:t>their treatment plan. For example, they may not</a:t>
            </a:r>
            <a:r>
              <a:rPr lang="en-US" sz="1200" dirty="0"/>
              <a:t> fill prescriptions due to</a:t>
            </a:r>
          </a:p>
          <a:p>
            <a:pPr lvl="1"/>
            <a:r>
              <a:rPr lang="en-US" sz="1200" dirty="0"/>
              <a:t>Feeling that the medication wasn’t necessary</a:t>
            </a:r>
          </a:p>
          <a:p>
            <a:pPr lvl="1"/>
            <a:r>
              <a:rPr lang="en-US" sz="1200" dirty="0"/>
              <a:t>Being unable to afford the medication</a:t>
            </a:r>
          </a:p>
          <a:p>
            <a:pPr lvl="1"/>
            <a:r>
              <a:rPr lang="en-US" sz="1200" dirty="0"/>
              <a:t>Not wanting to take the medication</a:t>
            </a:r>
            <a:r>
              <a:rPr lang="en-US" sz="1200" baseline="0" dirty="0"/>
              <a:t> or</a:t>
            </a:r>
            <a:endParaRPr lang="en-US" sz="1200" dirty="0"/>
          </a:p>
          <a:p>
            <a:pPr lvl="1"/>
            <a:r>
              <a:rPr lang="en-US" sz="1200" dirty="0"/>
              <a:t>Not believing the medication would be effective.</a:t>
            </a:r>
          </a:p>
          <a:p>
            <a:r>
              <a:rPr lang="en-US" sz="1200" dirty="0"/>
              <a:t>Patients</a:t>
            </a:r>
            <a:r>
              <a:rPr lang="en-US" sz="1200" baseline="0" dirty="0"/>
              <a:t> may n</a:t>
            </a:r>
            <a:r>
              <a:rPr lang="en-US" sz="1200" dirty="0"/>
              <a:t>ot want to change their behavior, or may want to avoid the side effects of treatment.</a:t>
            </a:r>
          </a:p>
          <a:p>
            <a:r>
              <a:rPr lang="en-US" sz="1200" dirty="0"/>
              <a:t>Patients may be in disbelief about the severity of their condition. This might make them feel that their risk is not high enough to change their behavior or adhere to treatment.</a:t>
            </a:r>
          </a:p>
          <a:p>
            <a:r>
              <a:rPr lang="en-US" sz="1200" dirty="0"/>
              <a:t>They may feel too busy or too stressed to follow the treatment plan.</a:t>
            </a:r>
          </a:p>
          <a:p>
            <a:r>
              <a:rPr lang="en-US" sz="1200" dirty="0"/>
              <a:t>Feeling unable</a:t>
            </a:r>
            <a:r>
              <a:rPr lang="en-US" sz="1200" baseline="0" dirty="0"/>
              <a:t> to</a:t>
            </a:r>
            <a:r>
              <a:rPr lang="en-US" sz="1200" dirty="0"/>
              <a:t> change their behavior may also be a barrier to adhering to the treatment plan. </a:t>
            </a:r>
          </a:p>
          <a:p>
            <a:r>
              <a:rPr lang="en-US" sz="1200" dirty="0">
                <a:effectLst/>
              </a:rPr>
              <a:t>Being</a:t>
            </a:r>
            <a:r>
              <a:rPr lang="en-US" sz="1200" baseline="0" dirty="0">
                <a:effectLst/>
              </a:rPr>
              <a:t> uninvolved in the treatment plan creation process. </a:t>
            </a:r>
            <a:r>
              <a:rPr lang="en-US" sz="1200" dirty="0">
                <a:effectLst/>
              </a:rPr>
              <a:t>Patients are more likely to follow a treatment plan when they are involved in creating it.</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21</a:t>
            </a:fld>
            <a:endParaRPr lang="en-US"/>
          </a:p>
        </p:txBody>
      </p:sp>
    </p:spTree>
    <p:extLst>
      <p:ext uri="{BB962C8B-B14F-4D97-AF65-F5344CB8AC3E}">
        <p14:creationId xmlns:p14="http://schemas.microsoft.com/office/powerpoint/2010/main" val="10109978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Regardless of the challenge, there are steps that can be taken to address barriers and help patients adhere to their treatment plan.</a:t>
            </a:r>
            <a:r>
              <a:rPr lang="en-US" sz="1200" kern="1200" baseline="0" dirty="0">
                <a:solidFill>
                  <a:schemeClr val="tx1"/>
                </a:solidFill>
                <a:effectLst/>
                <a:latin typeface="+mn-lt"/>
                <a:ea typeface="+mn-ea"/>
                <a:cs typeface="+mn-cs"/>
              </a:rPr>
              <a:t> Always make sure the doctor is aware of any adherence issues. </a:t>
            </a:r>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Make sure you and your patient agree on what the patient’s challenge is to treatment adherence. Refer challenges of a clinical nature, such as concerns about treatment side effects</a:t>
            </a:r>
            <a:r>
              <a:rPr lang="en-US" sz="1200" kern="1200" baseline="0" dirty="0">
                <a:solidFill>
                  <a:schemeClr val="tx1"/>
                </a:solidFill>
                <a:effectLst/>
                <a:latin typeface="+mn-lt"/>
                <a:ea typeface="+mn-ea"/>
                <a:cs typeface="+mn-cs"/>
              </a:rPr>
              <a:t> or understanding the severity of their condition,</a:t>
            </a:r>
            <a:r>
              <a:rPr lang="en-US" sz="1200" kern="1200" dirty="0">
                <a:solidFill>
                  <a:schemeClr val="tx1"/>
                </a:solidFill>
                <a:effectLst/>
                <a:latin typeface="+mn-lt"/>
                <a:ea typeface="+mn-ea"/>
                <a:cs typeface="+mn-cs"/>
              </a:rPr>
              <a:t> to the doctor or clinician, and support the patient in discussing issues.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Next, determine the appropriate goal to overcome the challenge.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Then, talk to the patient about their options. If the cost of paying for a prescription is preventing them from taking their medication, talk about options to be able to afford the medication such as resources for financial assistance.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Help the patient choose the option that makes the most sense to them. Include loved ones in the conversation as appropriate. Friends and family</a:t>
            </a:r>
            <a:r>
              <a:rPr lang="en-US" sz="1200" kern="1200" baseline="0" dirty="0">
                <a:solidFill>
                  <a:schemeClr val="tx1"/>
                </a:solidFill>
                <a:effectLst/>
                <a:latin typeface="+mn-lt"/>
                <a:ea typeface="+mn-ea"/>
                <a:cs typeface="+mn-cs"/>
              </a:rPr>
              <a:t> members who interact with your patient may play an important role in your patient’s ability to adhere to their treatment plan.</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Have the patient summarize what was just discussed</a:t>
            </a:r>
            <a:r>
              <a:rPr lang="en-US" sz="1200" kern="1200" baseline="0" dirty="0">
                <a:solidFill>
                  <a:schemeClr val="tx1"/>
                </a:solidFill>
                <a:effectLst/>
                <a:latin typeface="+mn-lt"/>
                <a:ea typeface="+mn-ea"/>
                <a:cs typeface="+mn-cs"/>
              </a:rPr>
              <a:t> to make sure they understood the conversation.</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Follow up with questions about how important the patient feels it is to follow the treatment plan</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and whether they are confident that they can follow the treatment plan. A lack of confidence or understanding of the importance of the treatment plan may mean the patient needs a referral to health care providers for further education on the condition and support for treatment adherence. You can also try using an importance or confidence scale by asking the patient to rate the importance or their confidence on a scale of 1 to 10, with 1 being most important or confident. You can then ask the patient why the number is not lower or what they would need to do to feel more confident. This helps set the stage for defining the patient's needs.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Be nonjudgmental when following up on treatment plan adherence. Try asking something like “Many people find it difficult to always take their medication as prescribed. How has your experience been?” If the patient admits to not following the treatment plan, alert the health care team and discuss barriers to treatment. Be sure to congratulate patients who are following their treatment plan.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Let’s go through an example with Carlos, a patient who is supposed to start radiation but is concerned about transportation to treatments. In the last lesson we talked about strategies for assessing patients by listening, looking, clarifying and asking. When Carlos meets with his navigator Caroline, she notices that he seems uneasy. She asks Carlos if there is anything troubling him that he’d like to share. He responds that he has some anxiety about his treatment schedule and is afraid he may miss treatments. He says he is embarrassed to admit it, but his car broke down last week and he could not afford to get it fixed. He is scared that he won’t be able to get treatment and will die. He was able to come in today because he rode in with his sister who works nearby. Caroline can see that he is embarrassed and concerned. She clarifies by saying, “It can be hard to get to radiation appointments every day for several weeks. It sounds like the biggest reason you are worried about missing treatments is because you don’t have reliable transportation right now?” Carlos nods his head.</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Caroline begins walking through the process to help Carlos make it to treatment. Carlos agrees that if he has a ride he will come to treatment every day, so they decide the goal is to find reliable options. Since his visits are first thing in the morning, he thinks his sister can drop him off every day, but she has to work and he can’t sit around all day waiting for her to come get him. Caroline asks Carlos if he knows anyone else who could give him a ride, such as a neighbor or friend. Carlos realizes that his neighbor down the street is retired and has a car, but he doesn’t want to be a burden on him. Caroline asks if there is a bus near the cancer center that goes near his house. Carlos knows there is a bus, but he does not think he can afford it. Caroline mentions a ride sharing program that may be able drop him off after radiation. They talk through each option. Carlos says that, even though it is expensive, he would like to take the bus. Caroline tells him that sounds like a good plan and that she thinks she can help get some discounted bus fare for him. She then asks Carlos to tell her again how he will get to and from his appointments. He says his sister will drop him off and he will take the bus home. Caroline then asks him how comfortable he feels that this is a reliable option. Carlos says he thinks it will work. She also asks him what his backup plan will be if this falls through. He said he will talk with his neighbor today about being a backup. He will also sign up for the ride sharing program in case the bus rides home after treatment become uncomfortable. Caroline reassures him that even if Carlos arrives late for an appointment he will still be treated, and that he can always call her or the front desk to let them know if he won’t be arriving on time. Carlos feels much more confident and less stressed.</a:t>
            </a:r>
          </a:p>
        </p:txBody>
      </p:sp>
      <p:sp>
        <p:nvSpPr>
          <p:cNvPr id="4" name="Slide Number Placeholder 3"/>
          <p:cNvSpPr>
            <a:spLocks noGrp="1"/>
          </p:cNvSpPr>
          <p:nvPr>
            <p:ph type="sldNum" sz="quarter" idx="10"/>
          </p:nvPr>
        </p:nvSpPr>
        <p:spPr/>
        <p:txBody>
          <a:bodyPr/>
          <a:lstStyle/>
          <a:p>
            <a:fld id="{C4664652-3942-4768-B6A6-49DC3B3CF52D}" type="slidenum">
              <a:rPr lang="en-US" smtClean="0"/>
              <a:t>22</a:t>
            </a:fld>
            <a:endParaRPr lang="en-US"/>
          </a:p>
        </p:txBody>
      </p:sp>
    </p:spTree>
    <p:extLst>
      <p:ext uri="{BB962C8B-B14F-4D97-AF65-F5344CB8AC3E}">
        <p14:creationId xmlns:p14="http://schemas.microsoft.com/office/powerpoint/2010/main" val="34221435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Patients’ self-management of disease has been shown to greatly improve patient outcomes and quality of life. Studies have found that patients who </a:t>
            </a:r>
            <a:r>
              <a:rPr lang="en-US" sz="1200" b="0" kern="1200" dirty="0">
                <a:solidFill>
                  <a:schemeClr val="tx1"/>
                </a:solidFill>
                <a:effectLst/>
                <a:latin typeface="+mn-lt"/>
                <a:ea typeface="+mn-ea"/>
                <a:cs typeface="+mn-cs"/>
              </a:rPr>
              <a:t>participate in the management of their care have improved emotional and mental health and greater self-confidence. Other benefits of patient self-management include less pain, reduced nausea,</a:t>
            </a:r>
            <a:r>
              <a:rPr lang="en-US" sz="1200" b="0" kern="1200" baseline="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significantly less fatigue, reduced hopelessness</a:t>
            </a:r>
            <a:r>
              <a:rPr lang="en-US" sz="1200" b="0" kern="1200" baseline="0" dirty="0">
                <a:solidFill>
                  <a:schemeClr val="tx1"/>
                </a:solidFill>
                <a:effectLst/>
                <a:latin typeface="+mn-lt"/>
                <a:ea typeface="+mn-ea"/>
                <a:cs typeface="+mn-cs"/>
              </a:rPr>
              <a:t> and </a:t>
            </a:r>
            <a:r>
              <a:rPr lang="en-US" sz="1200" b="0" kern="1200" dirty="0">
                <a:solidFill>
                  <a:schemeClr val="tx1"/>
                </a:solidFill>
                <a:effectLst/>
                <a:latin typeface="+mn-lt"/>
                <a:ea typeface="+mn-ea"/>
                <a:cs typeface="+mn-cs"/>
              </a:rPr>
              <a:t>less depression. These benefits may even extend to family members. </a:t>
            </a:r>
            <a:endParaRPr lang="en-US" b="0" dirty="0"/>
          </a:p>
        </p:txBody>
      </p:sp>
      <p:sp>
        <p:nvSpPr>
          <p:cNvPr id="4" name="Slide Number Placeholder 3"/>
          <p:cNvSpPr>
            <a:spLocks noGrp="1"/>
          </p:cNvSpPr>
          <p:nvPr>
            <p:ph type="sldNum" sz="quarter" idx="10"/>
          </p:nvPr>
        </p:nvSpPr>
        <p:spPr/>
        <p:txBody>
          <a:bodyPr/>
          <a:lstStyle/>
          <a:p>
            <a:fld id="{C4664652-3942-4768-B6A6-49DC3B3CF52D}" type="slidenum">
              <a:rPr lang="en-US" smtClean="0"/>
              <a:t>23</a:t>
            </a:fld>
            <a:endParaRPr lang="en-US"/>
          </a:p>
        </p:txBody>
      </p:sp>
    </p:spTree>
    <p:extLst>
      <p:ext uri="{BB962C8B-B14F-4D97-AF65-F5344CB8AC3E}">
        <p14:creationId xmlns:p14="http://schemas.microsoft.com/office/powerpoint/2010/main" val="14180347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 part of adhering to the treatment plan means encouraging patients to self-manage their care. Self-management is taking the actions necessary to live well and manage chronic conditions. Patients comfortable with self-management coordinate the various aspects of their care.</a:t>
            </a:r>
          </a:p>
          <a:p>
            <a:endParaRPr lang="en-US" sz="1200" kern="1200" dirty="0">
              <a:solidFill>
                <a:schemeClr val="tx1"/>
              </a:solidFill>
              <a:effectLst/>
              <a:latin typeface="+mn-lt"/>
              <a:ea typeface="+mn-ea"/>
              <a:cs typeface="+mn-cs"/>
            </a:endParaRPr>
          </a:p>
          <a:p>
            <a:pPr lvl="0"/>
            <a:r>
              <a:rPr lang="en-US" dirty="0">
                <a:effectLst/>
              </a:rPr>
              <a:t>Typical tasks of self-management</a:t>
            </a:r>
            <a:r>
              <a:rPr lang="en-US" baseline="0" dirty="0">
                <a:effectLst/>
              </a:rPr>
              <a:t> include</a:t>
            </a:r>
            <a:endParaRPr lang="en-US" dirty="0">
              <a:effectLst/>
            </a:endParaRPr>
          </a:p>
          <a:p>
            <a:pPr lvl="1"/>
            <a:r>
              <a:rPr lang="en-US" dirty="0">
                <a:effectLst/>
              </a:rPr>
              <a:t>Carefully tracking symptoms.</a:t>
            </a:r>
          </a:p>
          <a:p>
            <a:pPr lvl="1"/>
            <a:r>
              <a:rPr lang="en-US" dirty="0">
                <a:effectLst/>
              </a:rPr>
              <a:t>Determining what to do when symptoms cause problems,</a:t>
            </a:r>
            <a:r>
              <a:rPr lang="en-US" baseline="0" dirty="0">
                <a:effectLst/>
              </a:rPr>
              <a:t> like deciding to visit the doctor or go to the emergency room.</a:t>
            </a:r>
          </a:p>
          <a:p>
            <a:pPr lvl="1"/>
            <a:r>
              <a:rPr lang="en-US" dirty="0">
                <a:effectLst/>
              </a:rPr>
              <a:t>Adopting healthy behaviors and giving up old ones.</a:t>
            </a:r>
          </a:p>
          <a:p>
            <a:pPr lvl="1"/>
            <a:r>
              <a:rPr lang="en-US" dirty="0">
                <a:effectLst/>
              </a:rPr>
              <a:t>Taking medications as prescribed. And</a:t>
            </a:r>
          </a:p>
          <a:p>
            <a:pPr lvl="1"/>
            <a:r>
              <a:rPr lang="en-US" dirty="0">
                <a:effectLst/>
              </a:rPr>
              <a:t>Scheduling doctors’ appointments</a:t>
            </a:r>
            <a:r>
              <a:rPr lang="en-US" baseline="0" dirty="0">
                <a:effectLst/>
              </a:rPr>
              <a:t> and</a:t>
            </a:r>
            <a:r>
              <a:rPr lang="en-US" dirty="0">
                <a:effectLst/>
              </a:rPr>
              <a:t> lab visits.</a:t>
            </a:r>
          </a:p>
          <a:p>
            <a:pPr lvl="0"/>
            <a:endParaRPr lang="en-US" dirty="0">
              <a:effectLst/>
            </a:endParaRPr>
          </a:p>
          <a:p>
            <a:pPr lvl="0"/>
            <a:r>
              <a:rPr lang="en-US" dirty="0">
                <a:effectLst/>
              </a:rPr>
              <a:t>Self-management</a:t>
            </a:r>
            <a:r>
              <a:rPr lang="en-US" baseline="0" dirty="0">
                <a:effectLst/>
              </a:rPr>
              <a:t> is particularly important for patients with other chronic diseases on top of cancer.</a:t>
            </a:r>
          </a:p>
          <a:p>
            <a:pPr lvl="0"/>
            <a:endParaRPr lang="en-US" baseline="0" dirty="0">
              <a:effectLst/>
            </a:endParaRPr>
          </a:p>
          <a:p>
            <a:pPr lvl="0"/>
            <a:r>
              <a:rPr lang="en-US" baseline="0" dirty="0">
                <a:effectLst/>
              </a:rPr>
              <a:t>While many of these activities should be overseen by a clinician, think about how a patient navigator can help support self-management. The navigator can:</a:t>
            </a:r>
          </a:p>
          <a:p>
            <a:pPr lvl="1"/>
            <a:r>
              <a:rPr lang="en-US" dirty="0">
                <a:effectLst/>
              </a:rPr>
              <a:t>Help the</a:t>
            </a:r>
            <a:r>
              <a:rPr lang="en-US" baseline="0" dirty="0">
                <a:effectLst/>
              </a:rPr>
              <a:t> patient report symptoms to the clinician and list questions to ask about what to do about symptoms. The navigator can also assess the patient’s understanding of what the clinician tells them.</a:t>
            </a:r>
          </a:p>
          <a:p>
            <a:pPr lvl="1"/>
            <a:r>
              <a:rPr lang="en-US" dirty="0">
                <a:effectLst/>
              </a:rPr>
              <a:t>The navigator can provide information about adopting healthy behaviors and encourage the patient to talk with an appropriate clinician about them.</a:t>
            </a:r>
          </a:p>
          <a:p>
            <a:pPr lvl="1"/>
            <a:r>
              <a:rPr lang="en-US" dirty="0">
                <a:effectLst/>
              </a:rPr>
              <a:t>The navigator can assess non-clinical barriers to adherence</a:t>
            </a:r>
            <a:r>
              <a:rPr lang="en-US" baseline="0" dirty="0">
                <a:effectLst/>
              </a:rPr>
              <a:t> to treatment or inform clinicians if the patient mentions clinical reasons for non-adherence. And</a:t>
            </a:r>
            <a:endParaRPr lang="en-US" dirty="0">
              <a:effectLst/>
            </a:endParaRPr>
          </a:p>
          <a:p>
            <a:pPr lvl="1"/>
            <a:r>
              <a:rPr lang="en-US" dirty="0">
                <a:effectLst/>
              </a:rPr>
              <a:t>The</a:t>
            </a:r>
            <a:r>
              <a:rPr lang="en-US" baseline="0" dirty="0">
                <a:effectLst/>
              </a:rPr>
              <a:t> navigator can help the patient s</a:t>
            </a:r>
            <a:r>
              <a:rPr lang="en-US" dirty="0">
                <a:effectLst/>
              </a:rPr>
              <a:t>chedule doctors’ appointments</a:t>
            </a:r>
            <a:r>
              <a:rPr lang="en-US" baseline="0" dirty="0">
                <a:effectLst/>
              </a:rPr>
              <a:t> and</a:t>
            </a:r>
            <a:r>
              <a:rPr lang="en-US" dirty="0">
                <a:effectLst/>
              </a:rPr>
              <a:t> lab visits.</a:t>
            </a:r>
          </a:p>
        </p:txBody>
      </p:sp>
      <p:sp>
        <p:nvSpPr>
          <p:cNvPr id="4" name="Slide Number Placeholder 3"/>
          <p:cNvSpPr>
            <a:spLocks noGrp="1"/>
          </p:cNvSpPr>
          <p:nvPr>
            <p:ph type="sldNum" sz="quarter" idx="10"/>
          </p:nvPr>
        </p:nvSpPr>
        <p:spPr/>
        <p:txBody>
          <a:bodyPr/>
          <a:lstStyle/>
          <a:p>
            <a:fld id="{C4664652-3942-4768-B6A6-49DC3B3CF52D}" type="slidenum">
              <a:rPr lang="en-US" smtClean="0"/>
              <a:t>24</a:t>
            </a:fld>
            <a:endParaRPr lang="en-US"/>
          </a:p>
        </p:txBody>
      </p:sp>
    </p:spTree>
    <p:extLst>
      <p:ext uri="{BB962C8B-B14F-4D97-AF65-F5344CB8AC3E}">
        <p14:creationId xmlns:p14="http://schemas.microsoft.com/office/powerpoint/2010/main" val="39513500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a number of resources available to help cancer patients</a:t>
            </a:r>
            <a:r>
              <a:rPr lang="en-US" baseline="0" dirty="0"/>
              <a:t> with self-management. For concerns related to medications, treatment, symptom management and health promotion, like diet, exercise and behavior modification, patients should first consult their clinical health care team for guidance. The clinicians can help patients with managing symptoms, provide education and refer patients to specialists. Hospitals and treatment facilities may also have resources for patients, including support groups, classes and programs led by health professionals. Community resources may include support groups and classes, as well as financial assistance, transportation assistance and day care/elder care support. Finally, there are many websites devoted to providing education and information to cancer patients. These can be found in the resources section of the learning management system. </a:t>
            </a: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25</a:t>
            </a:fld>
            <a:endParaRPr lang="en-US"/>
          </a:p>
        </p:txBody>
      </p:sp>
    </p:spTree>
    <p:extLst>
      <p:ext uri="{BB962C8B-B14F-4D97-AF65-F5344CB8AC3E}">
        <p14:creationId xmlns:p14="http://schemas.microsoft.com/office/powerpoint/2010/main" val="27220309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In this lesson you learned to:</a:t>
            </a:r>
          </a:p>
          <a:p>
            <a:pPr marL="171450" indent="-171450">
              <a:buFont typeface="Arial" panose="020B0604020202020204" pitchFamily="34" charset="0"/>
              <a:buChar char="•"/>
            </a:pPr>
            <a:r>
              <a:rPr lang="en-US" dirty="0"/>
              <a:t>Encourage active participation by the patient in decision-making and explain choices or rights to the patient in a patient-centered manner</a:t>
            </a:r>
          </a:p>
          <a:p>
            <a:pPr marL="171450" indent="-171450">
              <a:buFont typeface="Arial" panose="020B0604020202020204" pitchFamily="34" charset="0"/>
              <a:buChar char="•"/>
            </a:pPr>
            <a:r>
              <a:rPr lang="en-US" dirty="0"/>
              <a:t>Assess patient desire and capacity to be involved and responsible in the decision-making process</a:t>
            </a:r>
          </a:p>
          <a:p>
            <a:pPr marL="171450" indent="-171450">
              <a:buFont typeface="Arial" panose="020B0604020202020204" pitchFamily="34" charset="0"/>
              <a:buChar char="•"/>
            </a:pPr>
            <a:r>
              <a:rPr lang="en-US" dirty="0"/>
              <a:t>Determine patient preferences and priorities for treatment</a:t>
            </a:r>
          </a:p>
          <a:p>
            <a:pPr marL="171450" indent="-171450">
              <a:buFont typeface="Arial" panose="020B0604020202020204" pitchFamily="34" charset="0"/>
              <a:buChar char="•"/>
            </a:pPr>
            <a:r>
              <a:rPr lang="en-US" dirty="0"/>
              <a:t>Identify strategies to assist patients in discussing preferences and priorities with clinician</a:t>
            </a:r>
          </a:p>
          <a:p>
            <a:pPr marL="171450" indent="-171450">
              <a:buFont typeface="Arial" panose="020B0604020202020204" pitchFamily="34" charset="0"/>
              <a:buChar char="•"/>
            </a:pPr>
            <a:r>
              <a:rPr lang="en-US" dirty="0"/>
              <a:t>Support the patient in the decision-making process in alignment with desired level of engagement</a:t>
            </a:r>
          </a:p>
          <a:p>
            <a:pPr marL="171450" indent="-171450">
              <a:buFont typeface="Arial" panose="020B0604020202020204" pitchFamily="34" charset="0"/>
              <a:buChar char="•"/>
            </a:pPr>
            <a:r>
              <a:rPr lang="en-US" dirty="0"/>
              <a:t>Describe a treatment plan</a:t>
            </a:r>
          </a:p>
          <a:p>
            <a:pPr marL="171450" indent="-171450">
              <a:buFont typeface="Arial" panose="020B0604020202020204" pitchFamily="34" charset="0"/>
              <a:buChar char="•"/>
            </a:pPr>
            <a:r>
              <a:rPr lang="en-US" dirty="0"/>
              <a:t>Assess barriers to patient adherence to the plan</a:t>
            </a:r>
          </a:p>
          <a:p>
            <a:pPr marL="171450" indent="-171450">
              <a:buFont typeface="Arial" panose="020B0604020202020204" pitchFamily="34" charset="0"/>
              <a:buChar char="•"/>
            </a:pPr>
            <a:r>
              <a:rPr lang="en-US" dirty="0"/>
              <a:t>Develop a plan with the patient for addressing adherence challenges</a:t>
            </a:r>
          </a:p>
          <a:p>
            <a:pPr marL="171450" indent="-171450">
              <a:buFont typeface="Arial" panose="020B0604020202020204" pitchFamily="34" charset="0"/>
              <a:buChar char="•"/>
            </a:pPr>
            <a:r>
              <a:rPr lang="en-US" dirty="0"/>
              <a:t>Identify self-management and health promotion resources</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26</a:t>
            </a:fld>
            <a:endParaRPr lang="en-US"/>
          </a:p>
        </p:txBody>
      </p:sp>
    </p:spTree>
    <p:extLst>
      <p:ext uri="{BB962C8B-B14F-4D97-AF65-F5344CB8AC3E}">
        <p14:creationId xmlns:p14="http://schemas.microsoft.com/office/powerpoint/2010/main" val="3508924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This lesson covers the following Core Competencies for Patient Navigators:</a:t>
            </a:r>
          </a:p>
          <a:p>
            <a:pPr lvl="0"/>
            <a:endParaRPr lang="en-US" sz="1200" kern="1200" dirty="0">
              <a:solidFill>
                <a:schemeClr val="tx1"/>
              </a:solidFill>
              <a:effectLst/>
              <a:latin typeface="+mn-lt"/>
              <a:ea typeface="+mn-ea"/>
              <a:cs typeface="+mn-cs"/>
            </a:endParaRPr>
          </a:p>
          <a:p>
            <a:r>
              <a:rPr lang="en-US" sz="1200" dirty="0"/>
              <a:t>1.4 Empower patients to communicate their preferences and priorities for treatment to their health care team; facilitate shared decision making in the patient’s health care. </a:t>
            </a:r>
          </a:p>
          <a:p>
            <a:r>
              <a:rPr lang="en-US" sz="1200" dirty="0"/>
              <a:t>1.5 Empower patients to participate in their wellness by providing self-management and health promotion resources and referrals.</a:t>
            </a:r>
          </a:p>
          <a:p>
            <a:r>
              <a:rPr lang="en-US" sz="1200" dirty="0"/>
              <a:t>1.6 Follow up with patients to support adherence to agreed-upon treatment plan through continued non-clinical barrier assessment and referrals to supportive resources in collaboration with the clinical team. </a:t>
            </a:r>
          </a:p>
        </p:txBody>
      </p:sp>
      <p:sp>
        <p:nvSpPr>
          <p:cNvPr id="4" name="Slide Number Placeholder 3"/>
          <p:cNvSpPr>
            <a:spLocks noGrp="1"/>
          </p:cNvSpPr>
          <p:nvPr>
            <p:ph type="sldNum" sz="quarter" idx="10"/>
          </p:nvPr>
        </p:nvSpPr>
        <p:spPr/>
        <p:txBody>
          <a:bodyPr/>
          <a:lstStyle/>
          <a:p>
            <a:fld id="{C4664652-3942-4768-B6A6-49DC3B3CF52D}" type="slidenum">
              <a:rPr lang="en-US" smtClean="0"/>
              <a:t>3</a:t>
            </a:fld>
            <a:endParaRPr lang="en-US"/>
          </a:p>
        </p:txBody>
      </p:sp>
    </p:spTree>
    <p:extLst>
      <p:ext uri="{BB962C8B-B14F-4D97-AF65-F5344CB8AC3E}">
        <p14:creationId xmlns:p14="http://schemas.microsoft.com/office/powerpoint/2010/main" val="1373670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After completing this lesson, you will be able to:</a:t>
            </a:r>
          </a:p>
          <a:p>
            <a:pPr marL="171450" indent="-171450">
              <a:buFont typeface="Arial" panose="020B0604020202020204" pitchFamily="34" charset="0"/>
              <a:buChar char="•"/>
            </a:pPr>
            <a:r>
              <a:rPr lang="en-US" dirty="0"/>
              <a:t>Encourage active participation by the patient in decision-making and explain choices or rights to the patient in a patient-centered manner</a:t>
            </a:r>
          </a:p>
          <a:p>
            <a:pPr marL="171450" indent="-171450">
              <a:buFont typeface="Arial" panose="020B0604020202020204" pitchFamily="34" charset="0"/>
              <a:buChar char="•"/>
            </a:pPr>
            <a:r>
              <a:rPr lang="en-US" dirty="0"/>
              <a:t>Assess patient desire and capacity to be involved and responsible in the decision-making process</a:t>
            </a:r>
          </a:p>
          <a:p>
            <a:pPr marL="171450" indent="-171450">
              <a:buFont typeface="Arial" panose="020B0604020202020204" pitchFamily="34" charset="0"/>
              <a:buChar char="•"/>
            </a:pPr>
            <a:r>
              <a:rPr lang="en-US" dirty="0"/>
              <a:t>Determine patient preferences and priorities for treatment</a:t>
            </a:r>
          </a:p>
          <a:p>
            <a:pPr marL="171450" indent="-171450">
              <a:buFont typeface="Arial" panose="020B0604020202020204" pitchFamily="34" charset="0"/>
              <a:buChar char="•"/>
            </a:pPr>
            <a:r>
              <a:rPr lang="en-US" dirty="0"/>
              <a:t>Identify strategies to assist patients in discussing preferences and priorities with clinician</a:t>
            </a:r>
          </a:p>
          <a:p>
            <a:pPr marL="171450" indent="-171450">
              <a:buFont typeface="Arial" panose="020B0604020202020204" pitchFamily="34" charset="0"/>
              <a:buChar char="•"/>
            </a:pPr>
            <a:r>
              <a:rPr lang="en-US" dirty="0"/>
              <a:t>Support the patient in the decision-making process in alignment with desired level of engagement</a:t>
            </a:r>
          </a:p>
          <a:p>
            <a:pPr marL="171450" indent="-171450">
              <a:buFont typeface="Arial" panose="020B0604020202020204" pitchFamily="34" charset="0"/>
              <a:buChar char="•"/>
            </a:pPr>
            <a:r>
              <a:rPr lang="en-US" dirty="0"/>
              <a:t>Describe a treatment plan</a:t>
            </a:r>
          </a:p>
          <a:p>
            <a:pPr marL="171450" indent="-171450">
              <a:buFont typeface="Arial" panose="020B0604020202020204" pitchFamily="34" charset="0"/>
              <a:buChar char="•"/>
            </a:pPr>
            <a:r>
              <a:rPr lang="en-US" dirty="0"/>
              <a:t>Assess barriers to patient adherence to the plan</a:t>
            </a:r>
          </a:p>
          <a:p>
            <a:pPr marL="171450" indent="-171450">
              <a:buFont typeface="Arial" panose="020B0604020202020204" pitchFamily="34" charset="0"/>
              <a:buChar char="•"/>
            </a:pPr>
            <a:r>
              <a:rPr lang="en-US" dirty="0"/>
              <a:t>Develop a plan with the patient for addressing adherence challenges</a:t>
            </a:r>
          </a:p>
          <a:p>
            <a:pPr marL="171450" indent="-171450">
              <a:buFont typeface="Arial" panose="020B0604020202020204" pitchFamily="34" charset="0"/>
              <a:buChar char="•"/>
            </a:pPr>
            <a:r>
              <a:rPr lang="en-US" dirty="0"/>
              <a:t>Identify self-management and health promotion resources</a:t>
            </a:r>
          </a:p>
          <a:p>
            <a:endParaRPr lang="en-US" dirty="0"/>
          </a:p>
        </p:txBody>
      </p:sp>
      <p:sp>
        <p:nvSpPr>
          <p:cNvPr id="4" name="Slide Number Placeholder 3"/>
          <p:cNvSpPr>
            <a:spLocks noGrp="1"/>
          </p:cNvSpPr>
          <p:nvPr>
            <p:ph type="sldNum" sz="quarter" idx="10"/>
          </p:nvPr>
        </p:nvSpPr>
        <p:spPr/>
        <p:txBody>
          <a:bodyPr/>
          <a:lstStyle/>
          <a:p>
            <a:fld id="{C4664652-3942-4768-B6A6-49DC3B3CF52D}" type="slidenum">
              <a:rPr lang="en-US" smtClean="0"/>
              <a:t>4</a:t>
            </a:fld>
            <a:endParaRPr lang="en-US"/>
          </a:p>
        </p:txBody>
      </p:sp>
    </p:spTree>
    <p:extLst>
      <p:ext uri="{BB962C8B-B14F-4D97-AF65-F5344CB8AC3E}">
        <p14:creationId xmlns:p14="http://schemas.microsoft.com/office/powerpoint/2010/main" val="3508924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this section of the lesson, we will define shared decision-making and discuss ways to assess patient’s willingness and ability to be involved in the treatment planning process. </a:t>
            </a:r>
          </a:p>
        </p:txBody>
      </p:sp>
      <p:sp>
        <p:nvSpPr>
          <p:cNvPr id="4" name="Slide Number Placeholder 3"/>
          <p:cNvSpPr>
            <a:spLocks noGrp="1"/>
          </p:cNvSpPr>
          <p:nvPr>
            <p:ph type="sldNum" sz="quarter" idx="10"/>
          </p:nvPr>
        </p:nvSpPr>
        <p:spPr/>
        <p:txBody>
          <a:bodyPr/>
          <a:lstStyle/>
          <a:p>
            <a:fld id="{C4664652-3942-4768-B6A6-49DC3B3CF52D}" type="slidenum">
              <a:rPr lang="en-US" smtClean="0"/>
              <a:t>5</a:t>
            </a:fld>
            <a:endParaRPr lang="en-US"/>
          </a:p>
        </p:txBody>
      </p:sp>
    </p:spTree>
    <p:extLst>
      <p:ext uri="{BB962C8B-B14F-4D97-AF65-F5344CB8AC3E}">
        <p14:creationId xmlns:p14="http://schemas.microsoft.com/office/powerpoint/2010/main" val="450411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Shared decision-making is defined by the United States Preventative Services Task Force as “a process in which patients are involved as active partners with the clinician in clarifying acceptable medical options and in choosing a preferred course of clinical care.”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Patient participation in </a:t>
            </a:r>
            <a:r>
              <a:rPr lang="en-US" sz="1200" b="0" kern="1200" dirty="0">
                <a:solidFill>
                  <a:schemeClr val="tx1"/>
                </a:solidFill>
                <a:effectLst/>
                <a:latin typeface="+mn-lt"/>
                <a:ea typeface="+mn-ea"/>
                <a:cs typeface="+mn-cs"/>
              </a:rPr>
              <a:t>decision-making can improve patient knowledge, adherence to treatment and outcomes. Even among patients who do not wish to actively participate in decision-making, having an interactive discussion with their provider improves patient satisfaction with care.</a:t>
            </a:r>
          </a:p>
        </p:txBody>
      </p:sp>
      <p:sp>
        <p:nvSpPr>
          <p:cNvPr id="4" name="Slide Number Placeholder 3"/>
          <p:cNvSpPr>
            <a:spLocks noGrp="1"/>
          </p:cNvSpPr>
          <p:nvPr>
            <p:ph type="sldNum" sz="quarter" idx="10"/>
          </p:nvPr>
        </p:nvSpPr>
        <p:spPr/>
        <p:txBody>
          <a:bodyPr/>
          <a:lstStyle/>
          <a:p>
            <a:fld id="{C4664652-3942-4768-B6A6-49DC3B3CF52D}" type="slidenum">
              <a:rPr lang="en-US" smtClean="0"/>
              <a:t>6</a:t>
            </a:fld>
            <a:endParaRPr lang="en-US"/>
          </a:p>
        </p:txBody>
      </p:sp>
    </p:spTree>
    <p:extLst>
      <p:ext uri="{BB962C8B-B14F-4D97-AF65-F5344CB8AC3E}">
        <p14:creationId xmlns:p14="http://schemas.microsoft.com/office/powerpoint/2010/main" val="19985122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Certain elements must be in place</a:t>
            </a:r>
            <a:r>
              <a:rPr lang="en-US" sz="1200" kern="1200" baseline="0" dirty="0">
                <a:solidFill>
                  <a:schemeClr val="tx1"/>
                </a:solidFill>
                <a:effectLst/>
                <a:latin typeface="+mn-lt"/>
                <a:ea typeface="+mn-ea"/>
                <a:cs typeface="+mn-cs"/>
              </a:rPr>
              <a:t> to encourage patients’ </a:t>
            </a:r>
            <a:r>
              <a:rPr lang="en-US" sz="1200" kern="1200" dirty="0">
                <a:solidFill>
                  <a:schemeClr val="tx1"/>
                </a:solidFill>
                <a:effectLst/>
                <a:latin typeface="+mn-lt"/>
                <a:ea typeface="+mn-ea"/>
                <a:cs typeface="+mn-cs"/>
              </a:rPr>
              <a:t>active participation in care. These include: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Patient knowledge- Being informed is critical to being an active participant in medical decision-making.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Physician encouragement can also lead to</a:t>
            </a:r>
            <a:r>
              <a:rPr lang="en-US" sz="1200" kern="1200" baseline="0" dirty="0">
                <a:solidFill>
                  <a:schemeClr val="tx1"/>
                </a:solidFill>
                <a:effectLst/>
                <a:latin typeface="+mn-lt"/>
                <a:ea typeface="+mn-ea"/>
                <a:cs typeface="+mn-cs"/>
              </a:rPr>
              <a:t> patients’ active involvement in their care.</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Patients who believe in their right</a:t>
            </a:r>
            <a:r>
              <a:rPr lang="en-US" sz="1200" kern="1200" baseline="0" dirty="0">
                <a:solidFill>
                  <a:schemeClr val="tx1"/>
                </a:solidFill>
                <a:effectLst/>
                <a:latin typeface="+mn-lt"/>
                <a:ea typeface="+mn-ea"/>
                <a:cs typeface="+mn-cs"/>
              </a:rPr>
              <a:t> and </a:t>
            </a:r>
            <a:r>
              <a:rPr lang="en-US" sz="1200" kern="1200" dirty="0">
                <a:solidFill>
                  <a:schemeClr val="tx1"/>
                </a:solidFill>
                <a:effectLst/>
                <a:latin typeface="+mn-lt"/>
                <a:ea typeface="+mn-ea"/>
                <a:cs typeface="+mn-cs"/>
              </a:rPr>
              <a:t>responsibility to participate in medical decision-making are more likely to be involved in their care.</a:t>
            </a:r>
          </a:p>
          <a:p>
            <a:pPr marL="171450" lvl="0" indent="-171450">
              <a:buFont typeface="Arial" panose="020B0604020202020204" pitchFamily="34" charset="0"/>
              <a:buChar char="•"/>
            </a:pPr>
            <a:r>
              <a:rPr lang="en-US" sz="1200" kern="1200" baseline="0" dirty="0">
                <a:solidFill>
                  <a:schemeClr val="tx1"/>
                </a:solidFill>
                <a:effectLst/>
                <a:latin typeface="+mn-lt"/>
                <a:ea typeface="+mn-ea"/>
                <a:cs typeface="+mn-cs"/>
              </a:rPr>
              <a:t>Patients who have an a</a:t>
            </a:r>
            <a:r>
              <a:rPr lang="en-US" sz="1200" kern="1200" dirty="0">
                <a:solidFill>
                  <a:schemeClr val="tx1"/>
                </a:solidFill>
                <a:effectLst/>
                <a:latin typeface="+mn-lt"/>
                <a:ea typeface="+mn-ea"/>
                <a:cs typeface="+mn-cs"/>
              </a:rPr>
              <a:t>wareness of their</a:t>
            </a:r>
            <a:r>
              <a:rPr lang="en-US" sz="1200" kern="1200" baseline="0" dirty="0">
                <a:solidFill>
                  <a:schemeClr val="tx1"/>
                </a:solidFill>
                <a:effectLst/>
                <a:latin typeface="+mn-lt"/>
                <a:ea typeface="+mn-ea"/>
                <a:cs typeface="+mn-cs"/>
              </a:rPr>
              <a:t> choices and options are more likely to engage in shared decision-making.</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Lastly, spending</a:t>
            </a:r>
            <a:r>
              <a:rPr lang="en-US" sz="1200" kern="1200" baseline="0" dirty="0">
                <a:solidFill>
                  <a:schemeClr val="tx1"/>
                </a:solidFill>
                <a:effectLst/>
                <a:latin typeface="+mn-lt"/>
                <a:ea typeface="+mn-ea"/>
                <a:cs typeface="+mn-cs"/>
              </a:rPr>
              <a:t> time with the </a:t>
            </a:r>
            <a:r>
              <a:rPr lang="en-US" sz="1200" kern="1200" dirty="0">
                <a:solidFill>
                  <a:schemeClr val="tx1"/>
                </a:solidFill>
                <a:effectLst/>
                <a:latin typeface="+mn-lt"/>
                <a:ea typeface="+mn-ea"/>
                <a:cs typeface="+mn-cs"/>
              </a:rPr>
              <a:t>physician discussing treatment concerns is</a:t>
            </a:r>
            <a:r>
              <a:rPr lang="en-US" sz="1200" kern="1200" baseline="0" dirty="0">
                <a:solidFill>
                  <a:schemeClr val="tx1"/>
                </a:solidFill>
                <a:effectLst/>
                <a:latin typeface="+mn-lt"/>
                <a:ea typeface="+mn-ea"/>
                <a:cs typeface="+mn-cs"/>
              </a:rPr>
              <a:t> necessary for patients’ active participation.</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Many patients have trouble with the amount and complexity of information they get, so it is critical for patient navigators to support clear, open dialogue between the patient and provider that is tailored to each patient’s needs.</a:t>
            </a:r>
          </a:p>
        </p:txBody>
      </p:sp>
      <p:sp>
        <p:nvSpPr>
          <p:cNvPr id="4" name="Slide Number Placeholder 3"/>
          <p:cNvSpPr>
            <a:spLocks noGrp="1"/>
          </p:cNvSpPr>
          <p:nvPr>
            <p:ph type="sldNum" sz="quarter" idx="10"/>
          </p:nvPr>
        </p:nvSpPr>
        <p:spPr/>
        <p:txBody>
          <a:bodyPr/>
          <a:lstStyle/>
          <a:p>
            <a:fld id="{C4664652-3942-4768-B6A6-49DC3B3CF52D}" type="slidenum">
              <a:rPr lang="en-US" smtClean="0"/>
              <a:t>7</a:t>
            </a:fld>
            <a:endParaRPr lang="en-US"/>
          </a:p>
        </p:txBody>
      </p:sp>
    </p:spTree>
    <p:extLst>
      <p:ext uri="{BB962C8B-B14F-4D97-AF65-F5344CB8AC3E}">
        <p14:creationId xmlns:p14="http://schemas.microsoft.com/office/powerpoint/2010/main" val="38476094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Patient navigators can encourage patient participation in shared decision-making using the following general patient-centered strategies: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Encourage the</a:t>
            </a:r>
            <a:r>
              <a:rPr lang="en-US" sz="1200" kern="1200" baseline="0" dirty="0">
                <a:solidFill>
                  <a:schemeClr val="tx1"/>
                </a:solidFill>
                <a:effectLst/>
                <a:latin typeface="+mn-lt"/>
                <a:ea typeface="+mn-ea"/>
                <a:cs typeface="+mn-cs"/>
              </a:rPr>
              <a:t> patient to become involved in their care and build a partnership with the patient.</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Work to set the agenda together about what concerns need to be addressed</a:t>
            </a:r>
            <a:r>
              <a:rPr lang="en-US" sz="1200" kern="1200" baseline="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Practice active listening during meetings</a:t>
            </a:r>
            <a:r>
              <a:rPr lang="en-US" sz="1200" kern="1200" baseline="0" dirty="0">
                <a:solidFill>
                  <a:schemeClr val="tx1"/>
                </a:solidFill>
                <a:effectLst/>
                <a:latin typeface="+mn-lt"/>
                <a:ea typeface="+mn-ea"/>
                <a:cs typeface="+mn-cs"/>
              </a:rPr>
              <a:t> with patients.</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Ensure the patient understands any information</a:t>
            </a:r>
            <a:r>
              <a:rPr lang="en-US" sz="1200" kern="1200" baseline="0" dirty="0">
                <a:solidFill>
                  <a:schemeClr val="tx1"/>
                </a:solidFill>
                <a:effectLst/>
                <a:latin typeface="+mn-lt"/>
                <a:ea typeface="+mn-ea"/>
                <a:cs typeface="+mn-cs"/>
              </a:rPr>
              <a:t> being shared with them. And</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Display</a:t>
            </a:r>
            <a:r>
              <a:rPr lang="en-US" sz="1200" kern="1200" baseline="0" dirty="0">
                <a:solidFill>
                  <a:schemeClr val="tx1"/>
                </a:solidFill>
                <a:effectLst/>
                <a:latin typeface="+mn-lt"/>
                <a:ea typeface="+mn-ea"/>
                <a:cs typeface="+mn-cs"/>
              </a:rPr>
              <a:t> warmth and empathy verbally and non-verbally when communicating with patients.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4664652-3942-4768-B6A6-49DC3B3CF52D}" type="slidenum">
              <a:rPr lang="en-US" smtClean="0"/>
              <a:t>8</a:t>
            </a:fld>
            <a:endParaRPr lang="en-US"/>
          </a:p>
        </p:txBody>
      </p:sp>
    </p:spTree>
    <p:extLst>
      <p:ext uri="{BB962C8B-B14F-4D97-AF65-F5344CB8AC3E}">
        <p14:creationId xmlns:p14="http://schemas.microsoft.com/office/powerpoint/2010/main" val="3693514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Patient navigators can use different approaches to help patients in discussing treatment preferences and priorities.</a:t>
            </a:r>
            <a:r>
              <a:rPr lang="en-US" sz="1200" kern="1200" baseline="0" dirty="0">
                <a:solidFill>
                  <a:schemeClr val="tx1"/>
                </a:solidFill>
                <a:effectLst/>
                <a:latin typeface="+mn-lt"/>
                <a:ea typeface="+mn-ea"/>
                <a:cs typeface="+mn-cs"/>
              </a:rPr>
              <a:t> The goal is to make sure patients understand and have their questions answered. The patient navigator facilitates this process rather than answering questions or making recommendations. </a:t>
            </a: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First, it</a:t>
            </a:r>
            <a:r>
              <a:rPr lang="en-US" sz="1200" kern="1200" baseline="0" dirty="0">
                <a:solidFill>
                  <a:schemeClr val="tx1"/>
                </a:solidFill>
                <a:effectLst/>
                <a:latin typeface="+mn-lt"/>
                <a:ea typeface="+mn-ea"/>
                <a:cs typeface="+mn-cs"/>
              </a:rPr>
              <a:t> is important to understand what patients need to have in place to make informed decisions. Patients need to be educated on the seriousness of cancer and the risks and benefits to treatment options, as well as have an understanding of their own values. Patients need to be assessed so that these are in place prior to making decisions.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Patient navigators should coordinate with clinicians to help support decision-making. Clinicians should focus on answering questions and negotiating final treatment options. Patient navigators can help patients with preparing for treatment discussions with providers by offering support and education.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U</a:t>
            </a:r>
            <a:r>
              <a:rPr lang="en-US" sz="1200" kern="1200" dirty="0">
                <a:solidFill>
                  <a:schemeClr val="tx1"/>
                </a:solidFill>
                <a:effectLst/>
                <a:latin typeface="+mn-lt"/>
                <a:ea typeface="+mn-ea"/>
                <a:cs typeface="+mn-cs"/>
              </a:rPr>
              <a:t>sing decision aids like pamphlets, web-based tools or charts, or creating communications tailored to the specific needs of the patient may also be helpful for the patient to remember information and weigh options. These materials may be provided for patients during clinical visits,</a:t>
            </a:r>
            <a:r>
              <a:rPr lang="en-US" sz="1200" kern="1200" baseline="0" dirty="0">
                <a:solidFill>
                  <a:schemeClr val="tx1"/>
                </a:solidFill>
                <a:effectLst/>
                <a:latin typeface="+mn-lt"/>
                <a:ea typeface="+mn-ea"/>
                <a:cs typeface="+mn-cs"/>
              </a:rPr>
              <a:t> and patient navigators can work through the materials with patients to see what patients feel they understand and to come up with questions to ask clinicians if any of the information does not make sense.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Patient navigators should also use </a:t>
            </a:r>
            <a:r>
              <a:rPr lang="en-US" sz="1200" kern="1200" dirty="0">
                <a:solidFill>
                  <a:schemeClr val="tx1"/>
                </a:solidFill>
                <a:effectLst/>
                <a:latin typeface="+mn-lt"/>
                <a:ea typeface="+mn-ea"/>
                <a:cs typeface="+mn-cs"/>
              </a:rPr>
              <a:t>communication strategies such as avoiding distractions, maintaining eye contact, using short, simple words and frequently summarizing the most important points.</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Finally, although patient navigators will not be making treatment</a:t>
            </a:r>
            <a:r>
              <a:rPr lang="en-US" sz="1200" kern="1200" baseline="0" dirty="0">
                <a:solidFill>
                  <a:schemeClr val="tx1"/>
                </a:solidFill>
                <a:effectLst/>
                <a:latin typeface="+mn-lt"/>
                <a:ea typeface="+mn-ea"/>
                <a:cs typeface="+mn-cs"/>
              </a:rPr>
              <a:t> decisions with patients, they can partner with the patient to create a plan to make their decision. Using the five As discussed earlier in this module will be a useful tool for this process. The navigator can </a:t>
            </a:r>
            <a:r>
              <a:rPr lang="en-US" dirty="0"/>
              <a:t>ask the patient questions to understand what challenges they</a:t>
            </a:r>
            <a:r>
              <a:rPr lang="en-US" baseline="0" dirty="0"/>
              <a:t> are facing and their perceptions. Then the navigator can a</a:t>
            </a:r>
            <a:r>
              <a:rPr lang="en-US" dirty="0"/>
              <a:t>ssess the patient’s needs, goals and abilities</a:t>
            </a:r>
            <a:r>
              <a:rPr lang="en-US" baseline="0" dirty="0"/>
              <a:t>. With that assessment, the navigator can a</a:t>
            </a:r>
            <a:r>
              <a:rPr lang="en-US" dirty="0"/>
              <a:t>dvise the patient on developing a plan</a:t>
            </a:r>
            <a:r>
              <a:rPr lang="en-US" baseline="0" dirty="0"/>
              <a:t> and a</a:t>
            </a:r>
            <a:r>
              <a:rPr lang="en-US" dirty="0"/>
              <a:t>ssist patients in removing barriers and implementing the plan.</a:t>
            </a:r>
            <a:r>
              <a:rPr lang="en-US" baseline="0" dirty="0"/>
              <a:t> Finally, the navigator can a</a:t>
            </a:r>
            <a:r>
              <a:rPr lang="en-US" dirty="0"/>
              <a:t>rrange to follow up with the patient.</a:t>
            </a:r>
          </a:p>
        </p:txBody>
      </p:sp>
      <p:sp>
        <p:nvSpPr>
          <p:cNvPr id="4" name="Slide Number Placeholder 3"/>
          <p:cNvSpPr>
            <a:spLocks noGrp="1"/>
          </p:cNvSpPr>
          <p:nvPr>
            <p:ph type="sldNum" sz="quarter" idx="10"/>
          </p:nvPr>
        </p:nvSpPr>
        <p:spPr/>
        <p:txBody>
          <a:bodyPr/>
          <a:lstStyle/>
          <a:p>
            <a:fld id="{C4664652-3942-4768-B6A6-49DC3B3CF52D}" type="slidenum">
              <a:rPr lang="en-US" smtClean="0"/>
              <a:t>9</a:t>
            </a:fld>
            <a:endParaRPr lang="en-US"/>
          </a:p>
        </p:txBody>
      </p:sp>
    </p:spTree>
    <p:extLst>
      <p:ext uri="{BB962C8B-B14F-4D97-AF65-F5344CB8AC3E}">
        <p14:creationId xmlns:p14="http://schemas.microsoft.com/office/powerpoint/2010/main" val="35437774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1">
    <p:spTree>
      <p:nvGrpSpPr>
        <p:cNvPr id="1" name=""/>
        <p:cNvGrpSpPr/>
        <p:nvPr/>
      </p:nvGrpSpPr>
      <p:grpSpPr>
        <a:xfrm>
          <a:off x="0" y="0"/>
          <a:ext cx="0" cy="0"/>
          <a:chOff x="0" y="0"/>
          <a:chExt cx="0" cy="0"/>
        </a:xfrm>
      </p:grpSpPr>
      <p:pic>
        <p:nvPicPr>
          <p:cNvPr id="3" name="Picture 2" descr="PPT-General7.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Subtitle 2"/>
          <p:cNvSpPr>
            <a:spLocks noGrp="1"/>
          </p:cNvSpPr>
          <p:nvPr>
            <p:ph type="subTitle" idx="1"/>
          </p:nvPr>
        </p:nvSpPr>
        <p:spPr>
          <a:xfrm>
            <a:off x="2590800" y="3137687"/>
            <a:ext cx="6324599" cy="1752600"/>
          </a:xfrm>
          <a:prstGeom prst="rect">
            <a:avLst/>
          </a:prstGeom>
        </p:spPr>
        <p:txBody>
          <a:bodyPr/>
          <a:lstStyle>
            <a:lvl1pPr marL="0" indent="0" algn="l">
              <a:buNone/>
              <a:defRPr>
                <a:solidFill>
                  <a:srgbClr val="ECE9C6"/>
                </a:solidFill>
                <a:effectLst>
                  <a:outerShdw blurRad="34925" dist="12700" dir="14400000" rotWithShape="0">
                    <a:prstClr val="black">
                      <a:alpha val="21000"/>
                    </a:prstClr>
                  </a:outerShdw>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9" name="Title 8"/>
          <p:cNvSpPr>
            <a:spLocks noGrp="1"/>
          </p:cNvSpPr>
          <p:nvPr>
            <p:ph type="title"/>
          </p:nvPr>
        </p:nvSpPr>
        <p:spPr>
          <a:xfrm>
            <a:off x="2590800" y="457200"/>
            <a:ext cx="6324599" cy="2514600"/>
          </a:xfrm>
        </p:spPr>
        <p:txBody>
          <a:bodyPr/>
          <a:lstStyle>
            <a:lvl1pPr algn="l">
              <a:defRPr>
                <a:solidFill>
                  <a:schemeClr val="bg1"/>
                </a:solidFill>
              </a:defRPr>
            </a:lvl1pPr>
          </a:lstStyle>
          <a:p>
            <a:r>
              <a:rPr lang="en-US" dirty="0"/>
              <a:t>Click to edit Master title style</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40897" y="5858870"/>
            <a:ext cx="3200400" cy="541930"/>
          </a:xfrm>
          <a:prstGeom prst="rect">
            <a:avLst/>
          </a:prstGeom>
        </p:spPr>
      </p:pic>
    </p:spTree>
    <p:extLst>
      <p:ext uri="{BB962C8B-B14F-4D97-AF65-F5344CB8AC3E}">
        <p14:creationId xmlns:p14="http://schemas.microsoft.com/office/powerpoint/2010/main" val="1265514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lvl1pPr algn="l">
              <a:defRPr sz="4000"/>
            </a:lvl1pPr>
          </a:lstStyle>
          <a:p>
            <a:r>
              <a:rPr lang="en-US" dirty="0"/>
              <a:t>Click to edit Master title style</a:t>
            </a:r>
          </a:p>
        </p:txBody>
      </p:sp>
      <p:sp>
        <p:nvSpPr>
          <p:cNvPr id="3" name="Content Placeholder 2"/>
          <p:cNvSpPr>
            <a:spLocks noGrp="1"/>
          </p:cNvSpPr>
          <p:nvPr>
            <p:ph idx="1"/>
            <p:custDataLst>
              <p:tags r:id="rId2"/>
            </p:custDataLst>
          </p:nvPr>
        </p:nvSpPr>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9607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48326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 name="Content Placeholder 2"/>
          <p:cNvSpPr>
            <a:spLocks noGrp="1"/>
          </p:cNvSpPr>
          <p:nvPr>
            <p:ph idx="1"/>
          </p:nvPr>
        </p:nvSpPr>
        <p:spPr>
          <a:xfrm>
            <a:off x="457200" y="1600201"/>
            <a:ext cx="8229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9567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pic>
        <p:nvPicPr>
          <p:cNvPr id="4" name="Picture 10"/>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9050"/>
            <a:ext cx="91440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lstStyle>
            <a:lvl1pPr algn="l">
              <a:defRPr sz="4000" b="0"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7" name="Rectangle 4"/>
          <p:cNvSpPr>
            <a:spLocks noGrp="1" noChangeArrowheads="1"/>
          </p:cNvSpPr>
          <p:nvPr>
            <p:ph type="ftr" sz="quarter" idx="10"/>
          </p:nvPr>
        </p:nvSpPr>
        <p:spPr/>
        <p:txBody>
          <a:bodyPr/>
          <a:lstStyle>
            <a:lvl1pPr>
              <a:defRPr/>
            </a:lvl1pPr>
          </a:lstStyle>
          <a:p>
            <a:pPr>
              <a:defRPr/>
            </a:pPr>
            <a:endParaRPr lang="en-US"/>
          </a:p>
        </p:txBody>
      </p:sp>
      <p:sp>
        <p:nvSpPr>
          <p:cNvPr id="8" name="Rectangle 5"/>
          <p:cNvSpPr>
            <a:spLocks noGrp="1" noChangeArrowheads="1"/>
          </p:cNvSpPr>
          <p:nvPr>
            <p:ph type="sldNum" sz="quarter" idx="11"/>
          </p:nvPr>
        </p:nvSpPr>
        <p:spPr/>
        <p:txBody>
          <a:bodyPr/>
          <a:lstStyle>
            <a:lvl1pPr>
              <a:defRPr/>
            </a:lvl1pPr>
          </a:lstStyle>
          <a:p>
            <a:pPr>
              <a:defRPr/>
            </a:pPr>
            <a:fld id="{AB0E1DD1-5B1C-47D8-8020-27663BBEDAEE}" type="slidenum">
              <a:rPr lang="en-US"/>
              <a:pPr>
                <a:defRPr/>
              </a:pPr>
              <a:t>‹#›</a:t>
            </a:fld>
            <a:endParaRPr lang="en-US"/>
          </a:p>
        </p:txBody>
      </p:sp>
    </p:spTree>
    <p:extLst>
      <p:ext uri="{BB962C8B-B14F-4D97-AF65-F5344CB8AC3E}">
        <p14:creationId xmlns:p14="http://schemas.microsoft.com/office/powerpoint/2010/main" val="2503128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pic>
        <p:nvPicPr>
          <p:cNvPr id="3" name="Picture 10"/>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9050"/>
            <a:ext cx="91440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t>Click to edit Master title style</a:t>
            </a:r>
          </a:p>
        </p:txBody>
      </p:sp>
      <p:sp>
        <p:nvSpPr>
          <p:cNvPr id="6" name="Rectangle 4"/>
          <p:cNvSpPr>
            <a:spLocks noGrp="1" noChangeArrowheads="1"/>
          </p:cNvSpPr>
          <p:nvPr>
            <p:ph type="ftr" sz="quarter" idx="10"/>
          </p:nvPr>
        </p:nvSpPr>
        <p:spPr/>
        <p:txBody>
          <a:bodyPr/>
          <a:lstStyle>
            <a:lvl1pPr>
              <a:defRPr/>
            </a:lvl1pPr>
          </a:lstStyle>
          <a:p>
            <a:pPr>
              <a:defRPr/>
            </a:pPr>
            <a:endParaRPr lang="en-US"/>
          </a:p>
        </p:txBody>
      </p:sp>
      <p:sp>
        <p:nvSpPr>
          <p:cNvPr id="7" name="Rectangle 5"/>
          <p:cNvSpPr>
            <a:spLocks noGrp="1" noChangeArrowheads="1"/>
          </p:cNvSpPr>
          <p:nvPr>
            <p:ph type="sldNum" sz="quarter" idx="11"/>
          </p:nvPr>
        </p:nvSpPr>
        <p:spPr/>
        <p:txBody>
          <a:bodyPr/>
          <a:lstStyle>
            <a:lvl1pPr>
              <a:defRPr/>
            </a:lvl1pPr>
          </a:lstStyle>
          <a:p>
            <a:pPr>
              <a:defRPr/>
            </a:pPr>
            <a:fld id="{3C064367-E758-4898-A742-DF6C50491138}" type="slidenum">
              <a:rPr lang="en-US"/>
              <a:pPr>
                <a:defRPr/>
              </a:pPr>
              <a:t>‹#›</a:t>
            </a:fld>
            <a:endParaRPr lang="en-US"/>
          </a:p>
        </p:txBody>
      </p:sp>
    </p:spTree>
    <p:extLst>
      <p:ext uri="{BB962C8B-B14F-4D97-AF65-F5344CB8AC3E}">
        <p14:creationId xmlns:p14="http://schemas.microsoft.com/office/powerpoint/2010/main" val="1026457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theme" Target="../theme/theme1.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8" descr="PPT-General6.jpg"/>
          <p:cNvPicPr>
            <a:picLocks noChangeAspect="1"/>
          </p:cNvPicPr>
          <p:nvPr userDrawn="1"/>
        </p:nvPicPr>
        <p:blipFill rotWithShape="1">
          <a:blip r:embed="rId10" cstate="print">
            <a:extLst>
              <a:ext uri="{28A0092B-C50C-407E-A947-70E740481C1C}">
                <a14:useLocalDpi xmlns:a14="http://schemas.microsoft.com/office/drawing/2010/main" val="0"/>
              </a:ext>
            </a:extLst>
          </a:blip>
          <a:srcRect r="50039"/>
          <a:stretch/>
        </p:blipFill>
        <p:spPr>
          <a:xfrm>
            <a:off x="4572000" y="-66429"/>
            <a:ext cx="4663440" cy="7000629"/>
          </a:xfrm>
          <a:prstGeom prst="rect">
            <a:avLst/>
          </a:prstGeom>
        </p:spPr>
      </p:pic>
      <p:pic>
        <p:nvPicPr>
          <p:cNvPr id="8" name="Picture 7" descr="PPT-General6.jpg"/>
          <p:cNvPicPr>
            <a:picLocks noChangeAspect="1"/>
          </p:cNvPicPr>
          <p:nvPr userDrawn="1"/>
        </p:nvPicPr>
        <p:blipFill rotWithShape="1">
          <a:blip r:embed="rId10" cstate="print">
            <a:extLst>
              <a:ext uri="{28A0092B-C50C-407E-A947-70E740481C1C}">
                <a14:useLocalDpi xmlns:a14="http://schemas.microsoft.com/office/drawing/2010/main" val="0"/>
              </a:ext>
            </a:extLst>
          </a:blip>
          <a:srcRect r="50039"/>
          <a:stretch/>
        </p:blipFill>
        <p:spPr>
          <a:xfrm>
            <a:off x="0" y="-66429"/>
            <a:ext cx="4663440" cy="7000629"/>
          </a:xfrm>
          <a:prstGeom prst="rect">
            <a:avLst/>
          </a:prstGeom>
        </p:spPr>
      </p:pic>
      <p:sp>
        <p:nvSpPr>
          <p:cNvPr id="1026" name="Rectangle 2"/>
          <p:cNvSpPr>
            <a:spLocks noGrp="1" noChangeArrowheads="1"/>
          </p:cNvSpPr>
          <p:nvPr>
            <p:ph type="title"/>
            <p:custDataLst>
              <p:tags r:id="rId8"/>
            </p:custDataLst>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p>
            <a:pPr lvl="0"/>
            <a:r>
              <a:rPr lang="en-US" dirty="0"/>
              <a:t>Click to edit Master title style</a:t>
            </a:r>
          </a:p>
        </p:txBody>
      </p:sp>
      <p:sp>
        <p:nvSpPr>
          <p:cNvPr id="1027" name="Rectangle 3"/>
          <p:cNvSpPr>
            <a:spLocks noGrp="1" noChangeArrowheads="1"/>
          </p:cNvSpPr>
          <p:nvPr>
            <p:ph type="body" idx="1"/>
            <p:custDataLst>
              <p:tags r:id="rId9"/>
            </p:custDataLst>
          </p:nvPr>
        </p:nvSpPr>
        <p:spPr bwMode="auto">
          <a:xfrm>
            <a:off x="457200" y="1600201"/>
            <a:ext cx="82296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5636004" y="5840274"/>
            <a:ext cx="3200400" cy="541932"/>
          </a:xfrm>
          <a:prstGeom prst="rect">
            <a:avLst/>
          </a:prstGeom>
        </p:spPr>
      </p:pic>
      <p:pic>
        <p:nvPicPr>
          <p:cNvPr id="3" name="Picture 2"/>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381000" y="5745480"/>
            <a:ext cx="960421" cy="731520"/>
          </a:xfrm>
          <a:prstGeom prst="rect">
            <a:avLst/>
          </a:prstGeom>
        </p:spPr>
      </p:pic>
    </p:spTree>
    <p:extLst>
      <p:ext uri="{BB962C8B-B14F-4D97-AF65-F5344CB8AC3E}">
        <p14:creationId xmlns:p14="http://schemas.microsoft.com/office/powerpoint/2010/main" val="3174618205"/>
      </p:ext>
    </p:extLst>
  </p:cSld>
  <p:clrMap bg1="lt1" tx1="dk1" bg2="lt2" tx2="dk2" accent1="accent1" accent2="accent2" accent3="accent3" accent4="accent4" accent5="accent5" accent6="accent6" hlink="hlink" folHlink="folHlink"/>
  <p:sldLayoutIdLst>
    <p:sldLayoutId id="2147483721" r:id="rId1"/>
    <p:sldLayoutId id="2147483708" r:id="rId2"/>
    <p:sldLayoutId id="2147483710" r:id="rId3"/>
    <p:sldLayoutId id="2147483718" r:id="rId4"/>
    <p:sldLayoutId id="2147483722" r:id="rId5"/>
    <p:sldLayoutId id="2147483723" r:id="rId6"/>
  </p:sldLayoutIdLst>
  <p:txStyles>
    <p:titleStyle>
      <a:lvl1pPr algn="ctr" rtl="0" eaLnBrk="0" fontAlgn="base" hangingPunct="0">
        <a:spcBef>
          <a:spcPct val="0"/>
        </a:spcBef>
        <a:spcAft>
          <a:spcPct val="0"/>
        </a:spcAft>
        <a:defRPr sz="4400" b="1">
          <a:solidFill>
            <a:schemeClr val="tx1">
              <a:lumMod val="75000"/>
              <a:lumOff val="25000"/>
            </a:schemeClr>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lumMod val="75000"/>
              <a:lumOff val="25000"/>
            </a:schemeClr>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lumMod val="75000"/>
              <a:lumOff val="25000"/>
            </a:schemeClr>
          </a:solidFill>
          <a:latin typeface="+mn-lt"/>
        </a:defRPr>
      </a:lvl2pPr>
      <a:lvl3pPr marL="1143000" indent="-228600" algn="l" rtl="0" eaLnBrk="0" fontAlgn="base" hangingPunct="0">
        <a:spcBef>
          <a:spcPct val="20000"/>
        </a:spcBef>
        <a:spcAft>
          <a:spcPct val="0"/>
        </a:spcAft>
        <a:buChar char="•"/>
        <a:defRPr sz="2400">
          <a:solidFill>
            <a:schemeClr val="tx1">
              <a:lumMod val="75000"/>
              <a:lumOff val="25000"/>
            </a:schemeClr>
          </a:solidFill>
          <a:latin typeface="+mn-lt"/>
        </a:defRPr>
      </a:lvl3pPr>
      <a:lvl4pPr marL="1600200" indent="-228600" algn="l" rtl="0" eaLnBrk="0" fontAlgn="base" hangingPunct="0">
        <a:spcBef>
          <a:spcPct val="20000"/>
        </a:spcBef>
        <a:spcAft>
          <a:spcPct val="0"/>
        </a:spcAft>
        <a:buChar char="–"/>
        <a:defRPr sz="2000">
          <a:solidFill>
            <a:schemeClr val="tx1">
              <a:lumMod val="75000"/>
              <a:lumOff val="25000"/>
            </a:schemeClr>
          </a:solidFill>
          <a:latin typeface="+mn-lt"/>
        </a:defRPr>
      </a:lvl4pPr>
      <a:lvl5pPr marL="2057400" indent="-228600" algn="l" rtl="0" eaLnBrk="0" fontAlgn="base" hangingPunct="0">
        <a:spcBef>
          <a:spcPct val="20000"/>
        </a:spcBef>
        <a:spcAft>
          <a:spcPct val="0"/>
        </a:spcAft>
        <a:buChar char="»"/>
        <a:defRPr sz="2000">
          <a:solidFill>
            <a:schemeClr val="tx1">
              <a:lumMod val="75000"/>
              <a:lumOff val="25000"/>
            </a:schemeClr>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cancercenter.gwu.edu/" TargetMode="External"/><Relationship Id="rId2" Type="http://schemas.openxmlformats.org/officeDocument/2006/relationships/hyperlink" Target="https://twitter.com/GWCancer" TargetMode="External"/><Relationship Id="rId1" Type="http://schemas.openxmlformats.org/officeDocument/2006/relationships/slideLayout" Target="../slideLayouts/slideLayout2.xml"/><Relationship Id="rId5" Type="http://schemas.openxmlformats.org/officeDocument/2006/relationships/hyperlink" Target="https://visitor.r20.constantcontact.com/manage/optin?v=001lLYlTIgswvK7TYd6aWfL4B6oWyhgywjtkMEmrvakuFwlJ0D8f2eKV6iMgu-GDGGkmGLxZDEweOtrnd57Rbz8YI8Tpbdsd1C1MR9BiAENfKY%3D" TargetMode="External"/><Relationship Id="rId4" Type="http://schemas.openxmlformats.org/officeDocument/2006/relationships/hyperlink" Target="https://visitor.r20.constantcontact.com/manage/optin?v=001lLYlTIgswvK7TYd6aWfL4Acy3Z0lNH2hCHbXC5wQHFOW5Fs64pTWI5uwpBAhqT_mQpHyRczMmUY-zUxoqnCu-cI2TYYzOIhcUyEKWdyB9zw%3D"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Lesson 3:</a:t>
            </a:r>
            <a:br>
              <a:rPr lang="en-US" dirty="0"/>
            </a:br>
            <a:r>
              <a:rPr lang="en-US" dirty="0"/>
              <a:t>Shared Decision-Making</a:t>
            </a:r>
          </a:p>
        </p:txBody>
      </p:sp>
      <p:sp>
        <p:nvSpPr>
          <p:cNvPr id="38915" name="Subtitle 1"/>
          <p:cNvSpPr>
            <a:spLocks noGrp="1"/>
          </p:cNvSpPr>
          <p:nvPr>
            <p:ph type="subTitle" idx="1"/>
          </p:nvPr>
        </p:nvSpPr>
        <p:spPr>
          <a:xfrm>
            <a:off x="1600200" y="3137687"/>
            <a:ext cx="7315199" cy="1752600"/>
          </a:xfrm>
        </p:spPr>
        <p:txBody>
          <a:bodyPr/>
          <a:lstStyle/>
          <a:p>
            <a:pPr>
              <a:spcBef>
                <a:spcPts val="1000"/>
              </a:spcBef>
              <a:spcAft>
                <a:spcPts val="1000"/>
              </a:spcAft>
            </a:pPr>
            <a:r>
              <a:rPr lang="en-US" dirty="0">
                <a:solidFill>
                  <a:schemeClr val="bg1"/>
                </a:solidFill>
              </a:rPr>
              <a:t>Module 4: The Basics of Patient Navigation</a:t>
            </a:r>
          </a:p>
          <a:p>
            <a:pPr>
              <a:spcBef>
                <a:spcPts val="1000"/>
              </a:spcBef>
              <a:spcAft>
                <a:spcPts val="1000"/>
              </a:spcAft>
            </a:pPr>
            <a:r>
              <a:rPr lang="en-US" dirty="0">
                <a:solidFill>
                  <a:schemeClr val="bg1"/>
                </a:solidFill>
              </a:rPr>
              <a:t>Oncology Patient Navigator Training: The Fundamentals</a:t>
            </a:r>
          </a:p>
          <a:p>
            <a:pPr eaLnBrk="1" hangingPunct="1"/>
            <a:endParaRPr lang="en-US" altLang="en-US" dirty="0">
              <a:solidFill>
                <a:schemeClr val="bg1"/>
              </a:solidFill>
            </a:endParaRPr>
          </a:p>
        </p:txBody>
      </p:sp>
    </p:spTree>
    <p:extLst>
      <p:ext uri="{BB962C8B-B14F-4D97-AF65-F5344CB8AC3E}">
        <p14:creationId xmlns:p14="http://schemas.microsoft.com/office/powerpoint/2010/main" val="3484391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Discussing Treatment Preferences and Priorities</a:t>
            </a:r>
          </a:p>
        </p:txBody>
      </p:sp>
      <p:sp>
        <p:nvSpPr>
          <p:cNvPr id="3" name="Content Placeholder 2"/>
          <p:cNvSpPr>
            <a:spLocks noGrp="1"/>
          </p:cNvSpPr>
          <p:nvPr>
            <p:ph idx="1"/>
          </p:nvPr>
        </p:nvSpPr>
        <p:spPr>
          <a:xfrm>
            <a:off x="431800" y="1676400"/>
            <a:ext cx="8229600" cy="3810000"/>
          </a:xfrm>
        </p:spPr>
        <p:txBody>
          <a:bodyPr/>
          <a:lstStyle/>
          <a:p>
            <a:r>
              <a:rPr lang="en-US" sz="1800" kern="1200" dirty="0"/>
              <a:t>Do you have any religious beliefs? If so, how do those impact your care? What about spiritual beliefs?</a:t>
            </a:r>
          </a:p>
          <a:p>
            <a:r>
              <a:rPr lang="en-US" sz="1800" kern="1200" dirty="0"/>
              <a:t>How do you like to learn new information? (Give examples of visual, auditory and kinetic learning styles)</a:t>
            </a:r>
          </a:p>
          <a:p>
            <a:r>
              <a:rPr lang="en-US" sz="1800" kern="1200" dirty="0"/>
              <a:t>How much information would you like to have about your particular disease or treatment?</a:t>
            </a:r>
          </a:p>
          <a:p>
            <a:r>
              <a:rPr lang="en-US" sz="1800" kern="1200" dirty="0"/>
              <a:t>What is the best way to communicate with you?</a:t>
            </a:r>
          </a:p>
          <a:p>
            <a:r>
              <a:rPr lang="en-US" sz="1800" kern="1200" dirty="0"/>
              <a:t>Is there anyone else you would like to be involved in your care, like a friend, family member or religious/spiritual advisor?</a:t>
            </a:r>
          </a:p>
          <a:p>
            <a:r>
              <a:rPr lang="en-US" sz="1800" kern="1200" dirty="0"/>
              <a:t>What do you do to take care of yourself? How can our team support you in taking care of yourself?</a:t>
            </a:r>
          </a:p>
        </p:txBody>
      </p:sp>
    </p:spTree>
    <p:extLst>
      <p:ext uri="{BB962C8B-B14F-4D97-AF65-F5344CB8AC3E}">
        <p14:creationId xmlns:p14="http://schemas.microsoft.com/office/powerpoint/2010/main" val="1769581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spcBef>
                <a:spcPts val="1000"/>
              </a:spcBef>
              <a:spcAft>
                <a:spcPts val="1000"/>
              </a:spcAft>
            </a:pPr>
            <a:r>
              <a:rPr lang="en-US" dirty="0"/>
              <a:t>Assessing Desire for Decision-Making</a:t>
            </a:r>
          </a:p>
        </p:txBody>
      </p:sp>
      <p:graphicFrame>
        <p:nvGraphicFramePr>
          <p:cNvPr id="6" name="Diagram 5" descr="Culture and personal preference pointing arrows at the &quot;Desire for decision-making responsibility&quot;."/>
          <p:cNvGraphicFramePr/>
          <p:nvPr>
            <p:extLst>
              <p:ext uri="{D42A27DB-BD31-4B8C-83A1-F6EECF244321}">
                <p14:modId xmlns:p14="http://schemas.microsoft.com/office/powerpoint/2010/main" val="807379072"/>
              </p:ext>
            </p:extLst>
          </p:nvPr>
        </p:nvGraphicFramePr>
        <p:xfrm>
          <a:off x="914400" y="1362635"/>
          <a:ext cx="69342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5867400" y="5334000"/>
            <a:ext cx="3276600" cy="276999"/>
          </a:xfrm>
          <a:prstGeom prst="rect">
            <a:avLst/>
          </a:prstGeom>
        </p:spPr>
        <p:txBody>
          <a:bodyPr wrap="square">
            <a:spAutoFit/>
          </a:bodyPr>
          <a:lstStyle/>
          <a:p>
            <a:r>
              <a:rPr lang="en-US" sz="1200" i="1" dirty="0">
                <a:solidFill>
                  <a:schemeClr val="bg2"/>
                </a:solidFill>
              </a:rPr>
              <a:t>Sources: </a:t>
            </a:r>
            <a:r>
              <a:rPr lang="en-US" sz="1200" i="1" dirty="0" err="1">
                <a:solidFill>
                  <a:schemeClr val="bg2"/>
                </a:solidFill>
              </a:rPr>
              <a:t>Beagley</a:t>
            </a:r>
            <a:r>
              <a:rPr lang="en-US" sz="1200" i="1" dirty="0">
                <a:solidFill>
                  <a:schemeClr val="bg2"/>
                </a:solidFill>
              </a:rPr>
              <a:t>. 2011; Coulter et al. 2008</a:t>
            </a:r>
          </a:p>
        </p:txBody>
      </p:sp>
    </p:spTree>
    <p:extLst>
      <p:ext uri="{BB962C8B-B14F-4D97-AF65-F5344CB8AC3E}">
        <p14:creationId xmlns:p14="http://schemas.microsoft.com/office/powerpoint/2010/main" val="4106864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Bef>
                <a:spcPts val="1000"/>
              </a:spcBef>
              <a:spcAft>
                <a:spcPts val="1000"/>
              </a:spcAft>
            </a:pPr>
            <a:r>
              <a:rPr lang="en-US" sz="3600" dirty="0"/>
              <a:t>Checkpoint</a:t>
            </a:r>
          </a:p>
        </p:txBody>
      </p:sp>
      <p:sp>
        <p:nvSpPr>
          <p:cNvPr id="3" name="Content Placeholder 2"/>
          <p:cNvSpPr>
            <a:spLocks noGrp="1"/>
          </p:cNvSpPr>
          <p:nvPr>
            <p:ph idx="1"/>
          </p:nvPr>
        </p:nvSpPr>
        <p:spPr/>
        <p:txBody>
          <a:bodyPr>
            <a:normAutofit fontScale="92500" lnSpcReduction="10000"/>
          </a:bodyPr>
          <a:lstStyle/>
          <a:p>
            <a:pPr marL="0" indent="0">
              <a:spcBef>
                <a:spcPts val="1000"/>
              </a:spcBef>
              <a:spcAft>
                <a:spcPts val="1000"/>
              </a:spcAft>
              <a:buNone/>
            </a:pPr>
            <a:r>
              <a:rPr lang="en-US" dirty="0"/>
              <a:t>Which of the following impacts a patient’s capacity for shared decision-making?</a:t>
            </a:r>
          </a:p>
          <a:p>
            <a:pPr marL="514350" lvl="0" indent="-514350">
              <a:spcBef>
                <a:spcPts val="500"/>
              </a:spcBef>
              <a:spcAft>
                <a:spcPts val="500"/>
              </a:spcAft>
              <a:buFont typeface="+mj-lt"/>
              <a:buAutoNum type="alphaLcParenR"/>
            </a:pPr>
            <a:r>
              <a:rPr lang="en-US" dirty="0"/>
              <a:t>Health literacy</a:t>
            </a:r>
          </a:p>
          <a:p>
            <a:pPr marL="514350" lvl="0" indent="-514350">
              <a:spcBef>
                <a:spcPts val="500"/>
              </a:spcBef>
              <a:spcAft>
                <a:spcPts val="500"/>
              </a:spcAft>
              <a:buFont typeface="+mj-lt"/>
              <a:buAutoNum type="alphaLcParenR"/>
            </a:pPr>
            <a:r>
              <a:rPr lang="en-US" dirty="0"/>
              <a:t>Language </a:t>
            </a:r>
          </a:p>
          <a:p>
            <a:pPr marL="514350" lvl="0" indent="-514350">
              <a:spcBef>
                <a:spcPts val="500"/>
              </a:spcBef>
              <a:spcAft>
                <a:spcPts val="500"/>
              </a:spcAft>
              <a:buFont typeface="+mj-lt"/>
              <a:buAutoNum type="alphaLcParenR"/>
            </a:pPr>
            <a:r>
              <a:rPr lang="en-US" dirty="0"/>
              <a:t>Physical condition and environment</a:t>
            </a:r>
          </a:p>
          <a:p>
            <a:pPr marL="514350" lvl="0" indent="-514350">
              <a:spcBef>
                <a:spcPts val="500"/>
              </a:spcBef>
              <a:spcAft>
                <a:spcPts val="500"/>
              </a:spcAft>
              <a:buFont typeface="+mj-lt"/>
              <a:buAutoNum type="alphaLcParenR"/>
            </a:pPr>
            <a:r>
              <a:rPr lang="en-US" dirty="0"/>
              <a:t>Learning style</a:t>
            </a:r>
          </a:p>
          <a:p>
            <a:pPr marL="514350" lvl="0" indent="-514350">
              <a:spcBef>
                <a:spcPts val="500"/>
              </a:spcBef>
              <a:spcAft>
                <a:spcPts val="500"/>
              </a:spcAft>
              <a:buFont typeface="+mj-lt"/>
              <a:buAutoNum type="alphaLcParenR"/>
            </a:pPr>
            <a:r>
              <a:rPr lang="en-US" dirty="0"/>
              <a:t>All of the above</a:t>
            </a:r>
          </a:p>
          <a:p>
            <a:pPr marL="0" indent="0">
              <a:spcBef>
                <a:spcPts val="1000"/>
              </a:spcBef>
              <a:spcAft>
                <a:spcPts val="1000"/>
              </a:spcAft>
              <a:buNone/>
            </a:pPr>
            <a:endParaRPr lang="en-US" dirty="0"/>
          </a:p>
        </p:txBody>
      </p:sp>
    </p:spTree>
    <p:extLst>
      <p:ext uri="{BB962C8B-B14F-4D97-AF65-F5344CB8AC3E}">
        <p14:creationId xmlns:p14="http://schemas.microsoft.com/office/powerpoint/2010/main" val="1621983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spcBef>
                <a:spcPts val="1000"/>
              </a:spcBef>
              <a:spcAft>
                <a:spcPts val="1000"/>
              </a:spcAft>
            </a:pPr>
            <a:r>
              <a:rPr lang="en-US" dirty="0"/>
              <a:t>Assessing Capacity for Decision-Making</a:t>
            </a:r>
          </a:p>
        </p:txBody>
      </p:sp>
      <p:graphicFrame>
        <p:nvGraphicFramePr>
          <p:cNvPr id="6" name="Diagram 5" descr="Arrows coming from health literacy, language, physical condition and environment, and learning style pointing at &quot;Capacity for decision making responsibility&quot;."/>
          <p:cNvGraphicFramePr/>
          <p:nvPr>
            <p:extLst>
              <p:ext uri="{D42A27DB-BD31-4B8C-83A1-F6EECF244321}">
                <p14:modId xmlns:p14="http://schemas.microsoft.com/office/powerpoint/2010/main" val="2586090435"/>
              </p:ext>
            </p:extLst>
          </p:nvPr>
        </p:nvGraphicFramePr>
        <p:xfrm>
          <a:off x="1457486" y="1447800"/>
          <a:ext cx="6229027"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5600700" y="4953000"/>
            <a:ext cx="3543300" cy="646331"/>
          </a:xfrm>
          <a:prstGeom prst="rect">
            <a:avLst/>
          </a:prstGeom>
        </p:spPr>
        <p:txBody>
          <a:bodyPr wrap="square">
            <a:spAutoFit/>
          </a:bodyPr>
          <a:lstStyle/>
          <a:p>
            <a:r>
              <a:rPr lang="en-US" sz="1200" i="1" dirty="0">
                <a:solidFill>
                  <a:schemeClr val="bg2"/>
                </a:solidFill>
              </a:rPr>
              <a:t>Sources: U.S. Department of Health and Human Services. </a:t>
            </a:r>
            <a:r>
              <a:rPr lang="en-US" sz="1200" i="1" dirty="0" err="1">
                <a:solidFill>
                  <a:schemeClr val="bg2"/>
                </a:solidFill>
              </a:rPr>
              <a:t>n.d.</a:t>
            </a:r>
            <a:r>
              <a:rPr lang="en-US" sz="1200" i="1" dirty="0">
                <a:solidFill>
                  <a:schemeClr val="bg2"/>
                </a:solidFill>
              </a:rPr>
              <a:t>; Nielsen-</a:t>
            </a:r>
            <a:r>
              <a:rPr lang="en-US" sz="1200" i="1" dirty="0" err="1">
                <a:solidFill>
                  <a:schemeClr val="bg2"/>
                </a:solidFill>
              </a:rPr>
              <a:t>Bohlman</a:t>
            </a:r>
            <a:r>
              <a:rPr lang="en-US" sz="1200" i="1" dirty="0">
                <a:solidFill>
                  <a:schemeClr val="bg2"/>
                </a:solidFill>
              </a:rPr>
              <a:t> et al. 2004; </a:t>
            </a:r>
            <a:r>
              <a:rPr lang="en-US" sz="1200" i="1" dirty="0" err="1">
                <a:solidFill>
                  <a:schemeClr val="bg2"/>
                </a:solidFill>
              </a:rPr>
              <a:t>Beagley</a:t>
            </a:r>
            <a:r>
              <a:rPr lang="en-US" sz="1200" i="1" dirty="0">
                <a:solidFill>
                  <a:schemeClr val="bg2"/>
                </a:solidFill>
              </a:rPr>
              <a:t>. 2011; </a:t>
            </a:r>
            <a:r>
              <a:rPr lang="en-US" sz="1200" i="1" dirty="0" err="1">
                <a:solidFill>
                  <a:schemeClr val="bg2"/>
                </a:solidFill>
              </a:rPr>
              <a:t>Kutner</a:t>
            </a:r>
            <a:r>
              <a:rPr lang="en-US" sz="1200" i="1" dirty="0">
                <a:solidFill>
                  <a:schemeClr val="bg2"/>
                </a:solidFill>
              </a:rPr>
              <a:t> et al. 2006</a:t>
            </a:r>
          </a:p>
        </p:txBody>
      </p:sp>
    </p:spTree>
    <p:extLst>
      <p:ext uri="{BB962C8B-B14F-4D97-AF65-F5344CB8AC3E}">
        <p14:creationId xmlns:p14="http://schemas.microsoft.com/office/powerpoint/2010/main" val="1276813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6148" y="152400"/>
            <a:ext cx="8305800" cy="914400"/>
          </a:xfrm>
        </p:spPr>
        <p:txBody>
          <a:bodyPr>
            <a:normAutofit/>
          </a:bodyPr>
          <a:lstStyle/>
          <a:p>
            <a:pPr>
              <a:spcBef>
                <a:spcPts val="1000"/>
              </a:spcBef>
              <a:spcAft>
                <a:spcPts val="1000"/>
              </a:spcAft>
            </a:pPr>
            <a:r>
              <a:rPr lang="en-US" sz="3600" dirty="0"/>
              <a:t>Assessing Health Literacy</a:t>
            </a:r>
          </a:p>
        </p:txBody>
      </p:sp>
      <p:graphicFrame>
        <p:nvGraphicFramePr>
          <p:cNvPr id="10" name="Diagram 9">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125025354"/>
              </p:ext>
            </p:extLst>
          </p:nvPr>
        </p:nvGraphicFramePr>
        <p:xfrm>
          <a:off x="618414" y="919502"/>
          <a:ext cx="8000999" cy="45857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770813" y="1603069"/>
            <a:ext cx="7848600" cy="461665"/>
          </a:xfrm>
          <a:prstGeom prst="rect">
            <a:avLst/>
          </a:prstGeom>
          <a:solidFill>
            <a:srgbClr val="033B57"/>
          </a:solidFill>
        </p:spPr>
        <p:txBody>
          <a:bodyPr wrap="square" rtlCol="0">
            <a:spAutoFit/>
          </a:bodyPr>
          <a:lstStyle/>
          <a:p>
            <a:r>
              <a:rPr lang="en-US" sz="2400" dirty="0">
                <a:solidFill>
                  <a:srgbClr val="FFFFFF"/>
                </a:solidFill>
              </a:rPr>
              <a:t>Clues that Your Patient May Have Low Health Literacy</a:t>
            </a:r>
          </a:p>
        </p:txBody>
      </p:sp>
      <p:sp>
        <p:nvSpPr>
          <p:cNvPr id="11" name="Oval Callout 10">
            <a:extLst>
              <a:ext uri="{C183D7F6-B498-43B3-948B-1728B52AA6E4}">
                <adec:decorative xmlns:adec="http://schemas.microsoft.com/office/drawing/2017/decorative" val="1"/>
              </a:ext>
            </a:extLst>
          </p:cNvPr>
          <p:cNvSpPr/>
          <p:nvPr/>
        </p:nvSpPr>
        <p:spPr>
          <a:xfrm>
            <a:off x="6924548" y="3048000"/>
            <a:ext cx="2057400" cy="997367"/>
          </a:xfrm>
          <a:prstGeom prst="wedgeEllipseCallout">
            <a:avLst>
              <a:gd name="adj1" fmla="val -49504"/>
              <a:gd name="adj2" fmla="val 8920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721170" y="3214370"/>
            <a:ext cx="2464155" cy="830997"/>
          </a:xfrm>
          <a:prstGeom prst="rect">
            <a:avLst/>
          </a:prstGeom>
          <a:noFill/>
        </p:spPr>
        <p:txBody>
          <a:bodyPr wrap="square" rtlCol="0">
            <a:spAutoFit/>
          </a:bodyPr>
          <a:lstStyle/>
          <a:p>
            <a:pPr algn="ctr"/>
            <a:r>
              <a:rPr lang="en-US" sz="1600" dirty="0"/>
              <a:t>“I forgot my glasses today, could you read that for me?”</a:t>
            </a:r>
          </a:p>
        </p:txBody>
      </p:sp>
      <p:sp>
        <p:nvSpPr>
          <p:cNvPr id="15" name="Rectangle 14"/>
          <p:cNvSpPr/>
          <p:nvPr/>
        </p:nvSpPr>
        <p:spPr>
          <a:xfrm>
            <a:off x="7315200" y="5366716"/>
            <a:ext cx="6477000" cy="276999"/>
          </a:xfrm>
          <a:prstGeom prst="rect">
            <a:avLst/>
          </a:prstGeom>
        </p:spPr>
        <p:txBody>
          <a:bodyPr wrap="square">
            <a:spAutoFit/>
          </a:bodyPr>
          <a:lstStyle/>
          <a:p>
            <a:r>
              <a:rPr lang="en-US" sz="1200" i="1" dirty="0">
                <a:solidFill>
                  <a:schemeClr val="bg2"/>
                </a:solidFill>
              </a:rPr>
              <a:t>Source: Cornett. 2009</a:t>
            </a:r>
          </a:p>
        </p:txBody>
      </p:sp>
    </p:spTree>
    <p:extLst>
      <p:ext uri="{BB962C8B-B14F-4D97-AF65-F5344CB8AC3E}">
        <p14:creationId xmlns:p14="http://schemas.microsoft.com/office/powerpoint/2010/main" val="21337487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Plain Language</a:t>
            </a:r>
          </a:p>
        </p:txBody>
      </p:sp>
      <p:sp>
        <p:nvSpPr>
          <p:cNvPr id="3" name="Content Placeholder 2"/>
          <p:cNvSpPr>
            <a:spLocks noGrp="1"/>
          </p:cNvSpPr>
          <p:nvPr>
            <p:ph idx="1"/>
          </p:nvPr>
        </p:nvSpPr>
        <p:spPr/>
        <p:txBody>
          <a:bodyPr>
            <a:normAutofit fontScale="92500" lnSpcReduction="10000"/>
          </a:bodyPr>
          <a:lstStyle/>
          <a:p>
            <a:pPr>
              <a:spcBef>
                <a:spcPts val="1000"/>
              </a:spcBef>
              <a:spcAft>
                <a:spcPts val="1000"/>
              </a:spcAft>
            </a:pPr>
            <a:r>
              <a:rPr lang="en-US" dirty="0"/>
              <a:t>Organized with the most important information presented first</a:t>
            </a:r>
          </a:p>
          <a:p>
            <a:pPr>
              <a:spcBef>
                <a:spcPts val="1000"/>
              </a:spcBef>
              <a:spcAft>
                <a:spcPts val="1000"/>
              </a:spcAft>
            </a:pPr>
            <a:r>
              <a:rPr lang="en-US" dirty="0"/>
              <a:t>Divided into chunks to make more complex information easier to understand</a:t>
            </a:r>
          </a:p>
          <a:p>
            <a:pPr>
              <a:spcBef>
                <a:spcPts val="1000"/>
              </a:spcBef>
              <a:spcAft>
                <a:spcPts val="1000"/>
              </a:spcAft>
            </a:pPr>
            <a:r>
              <a:rPr lang="en-US" dirty="0"/>
              <a:t>Spoken or written using simple words and provides definitions of any technical terms</a:t>
            </a:r>
          </a:p>
          <a:p>
            <a:pPr>
              <a:spcBef>
                <a:spcPts val="1000"/>
              </a:spcBef>
              <a:spcAft>
                <a:spcPts val="1000"/>
              </a:spcAft>
            </a:pPr>
            <a:r>
              <a:rPr lang="en-US" dirty="0"/>
              <a:t>Said or written in active voice</a:t>
            </a:r>
          </a:p>
        </p:txBody>
      </p:sp>
      <p:sp>
        <p:nvSpPr>
          <p:cNvPr id="4" name="Rectangle 3"/>
          <p:cNvSpPr/>
          <p:nvPr/>
        </p:nvSpPr>
        <p:spPr>
          <a:xfrm>
            <a:off x="2667000" y="5271701"/>
            <a:ext cx="6477000" cy="276999"/>
          </a:xfrm>
          <a:prstGeom prst="rect">
            <a:avLst/>
          </a:prstGeom>
        </p:spPr>
        <p:txBody>
          <a:bodyPr wrap="square">
            <a:spAutoFit/>
          </a:bodyPr>
          <a:lstStyle/>
          <a:p>
            <a:pPr algn="r"/>
            <a:r>
              <a:rPr lang="en-US" sz="1200" i="1" dirty="0">
                <a:solidFill>
                  <a:schemeClr val="bg2"/>
                </a:solidFill>
              </a:rPr>
              <a:t>Source: U.S. Department of Health and Human Services. </a:t>
            </a:r>
            <a:r>
              <a:rPr lang="en-US" sz="1200" i="1" dirty="0" err="1">
                <a:solidFill>
                  <a:schemeClr val="bg2"/>
                </a:solidFill>
              </a:rPr>
              <a:t>n.d.</a:t>
            </a:r>
            <a:endParaRPr lang="en-US" sz="1200" i="1" dirty="0">
              <a:solidFill>
                <a:schemeClr val="bg2"/>
              </a:solidFill>
            </a:endParaRPr>
          </a:p>
        </p:txBody>
      </p:sp>
    </p:spTree>
    <p:extLst>
      <p:ext uri="{BB962C8B-B14F-4D97-AF65-F5344CB8AC3E}">
        <p14:creationId xmlns:p14="http://schemas.microsoft.com/office/powerpoint/2010/main" val="478891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Limited English Proficiency (LEP)</a:t>
            </a:r>
          </a:p>
        </p:txBody>
      </p:sp>
      <p:sp>
        <p:nvSpPr>
          <p:cNvPr id="3" name="Content Placeholder 2"/>
          <p:cNvSpPr>
            <a:spLocks noGrp="1"/>
          </p:cNvSpPr>
          <p:nvPr>
            <p:ph idx="1"/>
          </p:nvPr>
        </p:nvSpPr>
        <p:spPr>
          <a:xfrm>
            <a:off x="457200" y="1371601"/>
            <a:ext cx="8229600" cy="4419600"/>
          </a:xfrm>
        </p:spPr>
        <p:txBody>
          <a:bodyPr>
            <a:normAutofit/>
          </a:bodyPr>
          <a:lstStyle/>
          <a:p>
            <a:pPr marL="288925" indent="-285750">
              <a:spcBef>
                <a:spcPts val="1000"/>
              </a:spcBef>
              <a:spcAft>
                <a:spcPts val="1000"/>
              </a:spcAft>
            </a:pPr>
            <a:r>
              <a:rPr lang="en-US" sz="1700" dirty="0"/>
              <a:t>Struggles with communicating in English</a:t>
            </a:r>
          </a:p>
          <a:p>
            <a:pPr marL="288925" indent="-285750">
              <a:spcBef>
                <a:spcPts val="1000"/>
              </a:spcBef>
              <a:spcAft>
                <a:spcPts val="1000"/>
              </a:spcAft>
            </a:pPr>
            <a:r>
              <a:rPr lang="en-US" sz="1700" dirty="0"/>
              <a:t>Interpreter services are required by law and policy guidance:</a:t>
            </a:r>
          </a:p>
          <a:p>
            <a:pPr marL="400050" lvl="1" indent="0">
              <a:spcBef>
                <a:spcPts val="0"/>
              </a:spcBef>
              <a:spcAft>
                <a:spcPts val="0"/>
              </a:spcAft>
              <a:buNone/>
            </a:pPr>
            <a:r>
              <a:rPr lang="en-US" sz="1700" dirty="0"/>
              <a:t>- Title VI of the Civil Rights Act of 1964</a:t>
            </a:r>
          </a:p>
          <a:p>
            <a:pPr marL="400050" lvl="1" indent="0">
              <a:spcBef>
                <a:spcPts val="0"/>
              </a:spcBef>
              <a:spcAft>
                <a:spcPts val="0"/>
              </a:spcAft>
              <a:buNone/>
            </a:pPr>
            <a:r>
              <a:rPr lang="en-US" sz="1700" dirty="0"/>
              <a:t>- HHS Policy Guidance on the Prohibition Against National Origin Discrimination as it Affects Persons With Limited English Proficiency</a:t>
            </a:r>
          </a:p>
          <a:p>
            <a:pPr marL="400050" lvl="1" indent="0">
              <a:spcBef>
                <a:spcPts val="0"/>
              </a:spcBef>
              <a:spcAft>
                <a:spcPts val="0"/>
              </a:spcAft>
              <a:buNone/>
            </a:pPr>
            <a:r>
              <a:rPr lang="en-US" sz="1700" dirty="0"/>
              <a:t>- DOJ Guidance to Federal Financial Assistance Recipients Regarding Title VI Prohibition Against National Origin Discrimination Affecting Limited English Proficient Persons</a:t>
            </a:r>
          </a:p>
          <a:p>
            <a:pPr marL="400050" lvl="1" indent="0">
              <a:spcBef>
                <a:spcPts val="0"/>
              </a:spcBef>
              <a:spcAft>
                <a:spcPts val="0"/>
              </a:spcAft>
              <a:buNone/>
            </a:pPr>
            <a:r>
              <a:rPr lang="en-US" sz="1700" dirty="0"/>
              <a:t>- Culturally and Linguistically Appropriate Services Standards for Health Care</a:t>
            </a:r>
          </a:p>
          <a:p>
            <a:pPr marL="400050" lvl="1" indent="0">
              <a:spcBef>
                <a:spcPts val="0"/>
              </a:spcBef>
              <a:spcAft>
                <a:spcPts val="0"/>
              </a:spcAft>
              <a:buNone/>
            </a:pPr>
            <a:r>
              <a:rPr lang="en-US" sz="1700" dirty="0"/>
              <a:t>- Executive Order 13166</a:t>
            </a:r>
          </a:p>
          <a:p>
            <a:pPr marL="400050" lvl="1" indent="0">
              <a:spcBef>
                <a:spcPts val="0"/>
              </a:spcBef>
              <a:spcAft>
                <a:spcPts val="0"/>
              </a:spcAft>
              <a:buNone/>
            </a:pPr>
            <a:r>
              <a:rPr lang="en-US" sz="1700" dirty="0"/>
              <a:t>- Strategic Plan to Improve Access to HHS Programs and Activities by Limited English Proficiency Persons</a:t>
            </a:r>
          </a:p>
          <a:p>
            <a:pPr marL="0" indent="0">
              <a:buNone/>
            </a:pPr>
            <a:endParaRPr lang="en-US" sz="1700" dirty="0"/>
          </a:p>
          <a:p>
            <a:pPr marL="0" indent="0">
              <a:buNone/>
            </a:pPr>
            <a:endParaRPr lang="en-US" sz="1700" dirty="0"/>
          </a:p>
        </p:txBody>
      </p:sp>
      <p:sp>
        <p:nvSpPr>
          <p:cNvPr id="4" name="Rectangle 3"/>
          <p:cNvSpPr/>
          <p:nvPr/>
        </p:nvSpPr>
        <p:spPr>
          <a:xfrm>
            <a:off x="4267200" y="5105400"/>
            <a:ext cx="4800600" cy="461665"/>
          </a:xfrm>
          <a:prstGeom prst="rect">
            <a:avLst/>
          </a:prstGeom>
        </p:spPr>
        <p:txBody>
          <a:bodyPr wrap="square">
            <a:spAutoFit/>
          </a:bodyPr>
          <a:lstStyle/>
          <a:p>
            <a:pPr algn="r"/>
            <a:r>
              <a:rPr lang="en-US" sz="1200" i="1" dirty="0">
                <a:solidFill>
                  <a:schemeClr val="bg2"/>
                </a:solidFill>
              </a:rPr>
              <a:t>Sources: U.S. Department of Health and Human Services. </a:t>
            </a:r>
            <a:r>
              <a:rPr lang="en-US" sz="1200" i="1" dirty="0" err="1">
                <a:solidFill>
                  <a:schemeClr val="bg2"/>
                </a:solidFill>
              </a:rPr>
              <a:t>n.d.</a:t>
            </a:r>
            <a:r>
              <a:rPr lang="en-US" sz="1200" i="1" dirty="0">
                <a:solidFill>
                  <a:schemeClr val="bg2"/>
                </a:solidFill>
              </a:rPr>
              <a:t>; National Council on Interpreting in Health Care. </a:t>
            </a:r>
            <a:r>
              <a:rPr lang="en-US" sz="1200" i="1" dirty="0" err="1">
                <a:solidFill>
                  <a:schemeClr val="bg2"/>
                </a:solidFill>
              </a:rPr>
              <a:t>n.d</a:t>
            </a:r>
            <a:r>
              <a:rPr lang="en-US" sz="1200" i="1" dirty="0">
                <a:solidFill>
                  <a:schemeClr val="bg2"/>
                </a:solidFill>
              </a:rPr>
              <a:t>  </a:t>
            </a:r>
          </a:p>
        </p:txBody>
      </p:sp>
    </p:spTree>
    <p:extLst>
      <p:ext uri="{BB962C8B-B14F-4D97-AF65-F5344CB8AC3E}">
        <p14:creationId xmlns:p14="http://schemas.microsoft.com/office/powerpoint/2010/main" val="3828879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45376" y="0"/>
            <a:ext cx="8458200" cy="1143000"/>
          </a:xfrm>
        </p:spPr>
        <p:txBody>
          <a:bodyPr>
            <a:noAutofit/>
          </a:bodyPr>
          <a:lstStyle/>
          <a:p>
            <a:pPr algn="l">
              <a:spcBef>
                <a:spcPts val="1000"/>
              </a:spcBef>
              <a:spcAft>
                <a:spcPts val="1000"/>
              </a:spcAft>
            </a:pPr>
            <a:r>
              <a:rPr lang="en-US" sz="3600" dirty="0"/>
              <a:t>What is your patient’s learning style?</a:t>
            </a:r>
          </a:p>
        </p:txBody>
      </p:sp>
      <p:sp>
        <p:nvSpPr>
          <p:cNvPr id="2" name="Content Placeholder 1">
            <a:extLst>
              <a:ext uri="{FF2B5EF4-FFF2-40B4-BE49-F238E27FC236}">
                <a16:creationId xmlns:a16="http://schemas.microsoft.com/office/drawing/2014/main" id="{CC2F253A-9ABD-4169-8004-4D409CCD7060}"/>
              </a:ext>
            </a:extLst>
          </p:cNvPr>
          <p:cNvSpPr>
            <a:spLocks noGrp="1"/>
          </p:cNvSpPr>
          <p:nvPr>
            <p:ph idx="1"/>
          </p:nvPr>
        </p:nvSpPr>
        <p:spPr>
          <a:xfrm>
            <a:off x="445376" y="1143000"/>
            <a:ext cx="8229600" cy="3886200"/>
          </a:xfrm>
        </p:spPr>
        <p:txBody>
          <a:bodyPr/>
          <a:lstStyle/>
          <a:p>
            <a:r>
              <a:rPr lang="en-US" dirty="0"/>
              <a:t>Visual (pictures, charts, videos)</a:t>
            </a:r>
          </a:p>
          <a:p>
            <a:r>
              <a:rPr lang="en-US" dirty="0"/>
              <a:t>Auditory (verbal information)</a:t>
            </a:r>
          </a:p>
          <a:p>
            <a:r>
              <a:rPr lang="en-US" dirty="0"/>
              <a:t>Read or write (written words)</a:t>
            </a:r>
          </a:p>
          <a:p>
            <a:r>
              <a:rPr lang="en-US" dirty="0"/>
              <a:t>Kinesthetic (hands-on learning)</a:t>
            </a:r>
          </a:p>
        </p:txBody>
      </p:sp>
      <p:sp>
        <p:nvSpPr>
          <p:cNvPr id="8" name="Rectangle 7"/>
          <p:cNvSpPr/>
          <p:nvPr/>
        </p:nvSpPr>
        <p:spPr>
          <a:xfrm>
            <a:off x="4687176" y="5257800"/>
            <a:ext cx="4495800" cy="276999"/>
          </a:xfrm>
          <a:prstGeom prst="rect">
            <a:avLst/>
          </a:prstGeom>
        </p:spPr>
        <p:txBody>
          <a:bodyPr wrap="square">
            <a:spAutoFit/>
          </a:bodyPr>
          <a:lstStyle/>
          <a:p>
            <a:r>
              <a:rPr lang="en-US" sz="1200" i="1" dirty="0">
                <a:solidFill>
                  <a:schemeClr val="bg2"/>
                </a:solidFill>
              </a:rPr>
              <a:t>Sources: </a:t>
            </a:r>
            <a:r>
              <a:rPr lang="en-US" sz="1200" i="1" dirty="0" err="1">
                <a:solidFill>
                  <a:schemeClr val="bg2"/>
                </a:solidFill>
              </a:rPr>
              <a:t>Beagley</a:t>
            </a:r>
            <a:r>
              <a:rPr lang="en-US" sz="1200" i="1" dirty="0">
                <a:solidFill>
                  <a:schemeClr val="bg2"/>
                </a:solidFill>
              </a:rPr>
              <a:t>. 2011; </a:t>
            </a:r>
            <a:r>
              <a:rPr lang="en-US" sz="1200" i="1" dirty="0" err="1">
                <a:solidFill>
                  <a:schemeClr val="bg2"/>
                </a:solidFill>
              </a:rPr>
              <a:t>Inott</a:t>
            </a:r>
            <a:r>
              <a:rPr lang="en-US" sz="1200" i="1" dirty="0">
                <a:solidFill>
                  <a:schemeClr val="bg2"/>
                </a:solidFill>
              </a:rPr>
              <a:t> et al. 2011; Fleming et al. 1992</a:t>
            </a:r>
          </a:p>
        </p:txBody>
      </p:sp>
    </p:spTree>
    <p:extLst>
      <p:ext uri="{BB962C8B-B14F-4D97-AF65-F5344CB8AC3E}">
        <p14:creationId xmlns:p14="http://schemas.microsoft.com/office/powerpoint/2010/main" val="22311926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spcBef>
                <a:spcPts val="1000"/>
              </a:spcBef>
              <a:spcAft>
                <a:spcPts val="1000"/>
              </a:spcAft>
            </a:pPr>
            <a:r>
              <a:rPr lang="en-US" dirty="0"/>
              <a:t>Supporting Patients in the Decision-Making Process</a:t>
            </a:r>
          </a:p>
        </p:txBody>
      </p:sp>
      <p:graphicFrame>
        <p:nvGraphicFramePr>
          <p:cNvPr id="5" name="Content Placeholder 4" descr="Tips for patient navigators on supporting the patients in the decision-making process:&#10;1. Provide information in a user-friendly way.&#10;2. Provide verbal support of the patient’s ability to make decisions. &#10;3. Understand patients’ decisions and preferences may change.&#10;4. Facilitate open dialogue between the patient and the physician that identifies goals that are important to the patients. 5. Provide patients with ongoing support and encouragement. &#10;6. Refer to community-based organizations and encouraging patients to use them."/>
          <p:cNvGraphicFramePr>
            <a:graphicFrameLocks noGrp="1"/>
          </p:cNvGraphicFramePr>
          <p:nvPr>
            <p:ph idx="1"/>
            <p:extLst>
              <p:ext uri="{D42A27DB-BD31-4B8C-83A1-F6EECF244321}">
                <p14:modId xmlns:p14="http://schemas.microsoft.com/office/powerpoint/2010/main" val="3247689848"/>
              </p:ext>
            </p:extLst>
          </p:nvPr>
        </p:nvGraphicFramePr>
        <p:xfrm>
          <a:off x="457200" y="1583836"/>
          <a:ext cx="7772400" cy="37422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5029200" y="5323639"/>
            <a:ext cx="4495800" cy="276999"/>
          </a:xfrm>
          <a:prstGeom prst="rect">
            <a:avLst/>
          </a:prstGeom>
        </p:spPr>
        <p:txBody>
          <a:bodyPr wrap="square">
            <a:spAutoFit/>
          </a:bodyPr>
          <a:lstStyle/>
          <a:p>
            <a:r>
              <a:rPr lang="en-US" sz="1200" i="1" dirty="0">
                <a:solidFill>
                  <a:schemeClr val="bg2"/>
                </a:solidFill>
              </a:rPr>
              <a:t>Sources: Institute of Medicine. 2006; McCorkle et al. 2011</a:t>
            </a:r>
          </a:p>
        </p:txBody>
      </p:sp>
    </p:spTree>
    <p:extLst>
      <p:ext uri="{BB962C8B-B14F-4D97-AF65-F5344CB8AC3E}">
        <p14:creationId xmlns:p14="http://schemas.microsoft.com/office/powerpoint/2010/main" val="1512506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304800"/>
            <a:ext cx="8686800" cy="1143000"/>
          </a:xfrm>
        </p:spPr>
        <p:txBody>
          <a:bodyPr>
            <a:normAutofit fontScale="90000"/>
          </a:bodyPr>
          <a:lstStyle/>
          <a:p>
            <a:pPr>
              <a:spcBef>
                <a:spcPts val="1000"/>
              </a:spcBef>
              <a:spcAft>
                <a:spcPts val="1000"/>
              </a:spcAft>
            </a:pPr>
            <a:r>
              <a:rPr lang="en-US" dirty="0"/>
              <a:t>Treatment Plans and Self-Management</a:t>
            </a:r>
          </a:p>
        </p:txBody>
      </p:sp>
      <p:sp>
        <p:nvSpPr>
          <p:cNvPr id="2" name="TextBox 1"/>
          <p:cNvSpPr txBox="1"/>
          <p:nvPr/>
        </p:nvSpPr>
        <p:spPr>
          <a:xfrm>
            <a:off x="381000" y="1473200"/>
            <a:ext cx="8077200" cy="3539430"/>
          </a:xfrm>
          <a:prstGeom prst="rect">
            <a:avLst/>
          </a:prstGeom>
          <a:noFill/>
        </p:spPr>
        <p:txBody>
          <a:bodyPr wrap="square" rtlCol="0">
            <a:spAutoFit/>
          </a:bodyPr>
          <a:lstStyle/>
          <a:p>
            <a:pPr>
              <a:defRPr/>
            </a:pPr>
            <a:r>
              <a:rPr lang="en-US" sz="3200" dirty="0"/>
              <a:t>This next section of the lesson explores treatment plan adherence, or whether patients follow the plan. We will identify ways that patient navigators can help patients to follow their treatment plans as well as support their patient in self-management of their condition. </a:t>
            </a:r>
          </a:p>
        </p:txBody>
      </p:sp>
    </p:spTree>
    <p:extLst>
      <p:ext uri="{BB962C8B-B14F-4D97-AF65-F5344CB8AC3E}">
        <p14:creationId xmlns:p14="http://schemas.microsoft.com/office/powerpoint/2010/main" val="3804809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Bef>
                <a:spcPts val="1000"/>
              </a:spcBef>
              <a:spcAft>
                <a:spcPts val="1000"/>
              </a:spcAft>
            </a:pPr>
            <a:r>
              <a:rPr lang="en-US" sz="3600" dirty="0"/>
              <a:t>Acknowledgments</a:t>
            </a:r>
          </a:p>
        </p:txBody>
      </p:sp>
      <p:sp>
        <p:nvSpPr>
          <p:cNvPr id="3" name="Content Placeholder 2"/>
          <p:cNvSpPr>
            <a:spLocks noGrp="1"/>
          </p:cNvSpPr>
          <p:nvPr>
            <p:ph idx="1"/>
          </p:nvPr>
        </p:nvSpPr>
        <p:spPr/>
        <p:txBody>
          <a:bodyPr>
            <a:normAutofit lnSpcReduction="10000"/>
          </a:bodyPr>
          <a:lstStyle/>
          <a:p>
            <a:pPr marL="0" indent="0">
              <a:spcBef>
                <a:spcPts val="1000"/>
              </a:spcBef>
              <a:spcAft>
                <a:spcPts val="1000"/>
              </a:spcAft>
              <a:buNone/>
            </a:pPr>
            <a:r>
              <a:rPr lang="en-US" sz="2600" dirty="0"/>
              <a:t>This work was supported by Cooperative Agreement #1U38DP004972-02 from the Centers for Disease Control and Prevention. Its contents are solely the responsibility of the authors and do not necessarily represent the official views of the Centers for Disease Control and Prevention.</a:t>
            </a:r>
          </a:p>
          <a:p>
            <a:pPr marL="0" indent="0">
              <a:spcBef>
                <a:spcPts val="1000"/>
              </a:spcBef>
              <a:spcAft>
                <a:spcPts val="1000"/>
              </a:spcAft>
              <a:buNone/>
            </a:pPr>
            <a:r>
              <a:rPr lang="en-US" sz="2600" dirty="0"/>
              <a:t>Portions of this lesson have been adapted with permission from the Patient Navigator Training Collaborative of the Colorado School of Public Health.</a:t>
            </a:r>
          </a:p>
        </p:txBody>
      </p:sp>
    </p:spTree>
    <p:extLst>
      <p:ext uri="{BB962C8B-B14F-4D97-AF65-F5344CB8AC3E}">
        <p14:creationId xmlns:p14="http://schemas.microsoft.com/office/powerpoint/2010/main" val="1470289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Bef>
                <a:spcPts val="1000"/>
              </a:spcBef>
              <a:spcAft>
                <a:spcPts val="1000"/>
              </a:spcAft>
            </a:pPr>
            <a:r>
              <a:rPr lang="en-US" sz="3600" dirty="0"/>
              <a:t>Treatment Plan </a:t>
            </a:r>
          </a:p>
        </p:txBody>
      </p:sp>
      <p:sp>
        <p:nvSpPr>
          <p:cNvPr id="4" name="TextBox 3"/>
          <p:cNvSpPr txBox="1"/>
          <p:nvPr/>
        </p:nvSpPr>
        <p:spPr>
          <a:xfrm>
            <a:off x="7073900" y="5300721"/>
            <a:ext cx="2590800" cy="276999"/>
          </a:xfrm>
          <a:prstGeom prst="rect">
            <a:avLst/>
          </a:prstGeom>
          <a:noFill/>
        </p:spPr>
        <p:txBody>
          <a:bodyPr wrap="square" rtlCol="0">
            <a:spAutoFit/>
          </a:bodyPr>
          <a:lstStyle/>
          <a:p>
            <a:r>
              <a:rPr lang="en-US" sz="1200" i="1" dirty="0">
                <a:solidFill>
                  <a:schemeClr val="bg2"/>
                </a:solidFill>
              </a:rPr>
              <a:t>Source: </a:t>
            </a:r>
            <a:r>
              <a:rPr lang="en-US" sz="1200" i="1" dirty="0" err="1">
                <a:solidFill>
                  <a:schemeClr val="bg2"/>
                </a:solidFill>
              </a:rPr>
              <a:t>Balogh</a:t>
            </a:r>
            <a:r>
              <a:rPr lang="en-US" sz="1200" i="1" dirty="0">
                <a:solidFill>
                  <a:schemeClr val="bg2"/>
                </a:solidFill>
              </a:rPr>
              <a:t> et al. 2011</a:t>
            </a:r>
          </a:p>
        </p:txBody>
      </p:sp>
      <p:graphicFrame>
        <p:nvGraphicFramePr>
          <p:cNvPr id="5" name="Diagram 4">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2315051620"/>
              </p:ext>
            </p:extLst>
          </p:nvPr>
        </p:nvGraphicFramePr>
        <p:xfrm>
          <a:off x="342900" y="900112"/>
          <a:ext cx="86233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Folded Corner 6">
            <a:extLst>
              <a:ext uri="{C183D7F6-B498-43B3-948B-1728B52AA6E4}">
                <adec:decorative xmlns:adec="http://schemas.microsoft.com/office/drawing/2017/decorative" val="1"/>
              </a:ext>
            </a:extLst>
          </p:cNvPr>
          <p:cNvSpPr/>
          <p:nvPr/>
        </p:nvSpPr>
        <p:spPr>
          <a:xfrm>
            <a:off x="7594600" y="3657600"/>
            <a:ext cx="1371600" cy="1295400"/>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607300" y="3766691"/>
            <a:ext cx="1524000" cy="1077218"/>
          </a:xfrm>
          <a:prstGeom prst="rect">
            <a:avLst/>
          </a:prstGeom>
          <a:noFill/>
        </p:spPr>
        <p:txBody>
          <a:bodyPr wrap="square" rtlCol="0">
            <a:spAutoFit/>
          </a:bodyPr>
          <a:lstStyle/>
          <a:p>
            <a:r>
              <a:rPr lang="en-US" sz="1600" dirty="0"/>
              <a:t>- Care coordination</a:t>
            </a:r>
          </a:p>
          <a:p>
            <a:r>
              <a:rPr lang="en-US" sz="1600" dirty="0"/>
              <a:t>- Addressing barriers</a:t>
            </a:r>
          </a:p>
        </p:txBody>
      </p:sp>
    </p:spTree>
    <p:extLst>
      <p:ext uri="{BB962C8B-B14F-4D97-AF65-F5344CB8AC3E}">
        <p14:creationId xmlns:p14="http://schemas.microsoft.com/office/powerpoint/2010/main" val="2805574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838200"/>
            <a:ext cx="8229600" cy="4525963"/>
          </a:xfrm>
        </p:spPr>
        <p:txBody>
          <a:bodyPr>
            <a:normAutofit/>
          </a:bodyPr>
          <a:lstStyle/>
          <a:p>
            <a:pPr>
              <a:spcBef>
                <a:spcPts val="500"/>
              </a:spcBef>
              <a:spcAft>
                <a:spcPts val="500"/>
              </a:spcAft>
            </a:pPr>
            <a:r>
              <a:rPr lang="en-US" sz="1600" dirty="0"/>
              <a:t>Fail to fill prescriptions due to</a:t>
            </a:r>
          </a:p>
          <a:p>
            <a:pPr>
              <a:spcBef>
                <a:spcPts val="500"/>
              </a:spcBef>
              <a:spcAft>
                <a:spcPts val="500"/>
              </a:spcAft>
              <a:buFontTx/>
              <a:buChar char="-"/>
            </a:pPr>
            <a:r>
              <a:rPr lang="en-US" sz="1600" dirty="0"/>
              <a:t>Feeling that the medication wasn’t necessary</a:t>
            </a:r>
          </a:p>
          <a:p>
            <a:pPr>
              <a:spcBef>
                <a:spcPts val="500"/>
              </a:spcBef>
              <a:spcAft>
                <a:spcPts val="500"/>
              </a:spcAft>
              <a:buFontTx/>
              <a:buChar char="-"/>
            </a:pPr>
            <a:r>
              <a:rPr lang="en-US" sz="1600" dirty="0"/>
              <a:t>Unable to afford the medication</a:t>
            </a:r>
          </a:p>
          <a:p>
            <a:pPr>
              <a:spcBef>
                <a:spcPts val="500"/>
              </a:spcBef>
              <a:spcAft>
                <a:spcPts val="500"/>
              </a:spcAft>
              <a:buFontTx/>
              <a:buChar char="-"/>
            </a:pPr>
            <a:r>
              <a:rPr lang="en-US" sz="1600" dirty="0"/>
              <a:t>Not wanting to take the medication</a:t>
            </a:r>
          </a:p>
          <a:p>
            <a:pPr>
              <a:spcBef>
                <a:spcPts val="500"/>
              </a:spcBef>
              <a:spcAft>
                <a:spcPts val="500"/>
              </a:spcAft>
              <a:buFontTx/>
              <a:buChar char="-"/>
            </a:pPr>
            <a:r>
              <a:rPr lang="en-US" sz="1600" dirty="0"/>
              <a:t>Not believing the medication would be effective</a:t>
            </a:r>
          </a:p>
          <a:p>
            <a:pPr>
              <a:spcBef>
                <a:spcPts val="500"/>
              </a:spcBef>
              <a:spcAft>
                <a:spcPts val="500"/>
              </a:spcAft>
            </a:pPr>
            <a:r>
              <a:rPr lang="en-US" sz="1600" dirty="0"/>
              <a:t>Not wanting to change their behavior</a:t>
            </a:r>
          </a:p>
          <a:p>
            <a:pPr>
              <a:spcBef>
                <a:spcPts val="500"/>
              </a:spcBef>
              <a:spcAft>
                <a:spcPts val="500"/>
              </a:spcAft>
            </a:pPr>
            <a:r>
              <a:rPr lang="en-US" sz="1600" dirty="0"/>
              <a:t>Wanting to avoid the side effects of treatment</a:t>
            </a:r>
          </a:p>
          <a:p>
            <a:pPr>
              <a:spcBef>
                <a:spcPts val="500"/>
              </a:spcBef>
              <a:spcAft>
                <a:spcPts val="500"/>
              </a:spcAft>
            </a:pPr>
            <a:r>
              <a:rPr lang="en-US" sz="1600" dirty="0"/>
              <a:t>Disbelief about the severity of their condition</a:t>
            </a:r>
          </a:p>
          <a:p>
            <a:pPr>
              <a:spcBef>
                <a:spcPts val="500"/>
              </a:spcBef>
              <a:spcAft>
                <a:spcPts val="500"/>
              </a:spcAft>
            </a:pPr>
            <a:r>
              <a:rPr lang="en-US" sz="1600" dirty="0"/>
              <a:t>Feeling too busy or too stressed to follow the treatment plan</a:t>
            </a:r>
          </a:p>
          <a:p>
            <a:pPr>
              <a:spcBef>
                <a:spcPts val="500"/>
              </a:spcBef>
              <a:spcAft>
                <a:spcPts val="500"/>
              </a:spcAft>
            </a:pPr>
            <a:r>
              <a:rPr lang="en-US" sz="1600" dirty="0"/>
              <a:t>Feeling incapable of changing their behavior</a:t>
            </a:r>
          </a:p>
          <a:p>
            <a:pPr>
              <a:spcBef>
                <a:spcPts val="500"/>
              </a:spcBef>
              <a:spcAft>
                <a:spcPts val="500"/>
              </a:spcAft>
            </a:pPr>
            <a:r>
              <a:rPr lang="en-US" sz="1600" dirty="0"/>
              <a:t>Uninvolved in treatment plan creation</a:t>
            </a:r>
          </a:p>
        </p:txBody>
      </p:sp>
      <p:sp>
        <p:nvSpPr>
          <p:cNvPr id="2" name="Title 1"/>
          <p:cNvSpPr>
            <a:spLocks noGrp="1"/>
          </p:cNvSpPr>
          <p:nvPr>
            <p:ph type="title"/>
          </p:nvPr>
        </p:nvSpPr>
        <p:spPr>
          <a:xfrm>
            <a:off x="381000" y="-38100"/>
            <a:ext cx="8534400" cy="1143000"/>
          </a:xfrm>
        </p:spPr>
        <p:txBody>
          <a:bodyPr>
            <a:noAutofit/>
          </a:bodyPr>
          <a:lstStyle/>
          <a:p>
            <a:pPr>
              <a:spcBef>
                <a:spcPts val="1000"/>
              </a:spcBef>
              <a:spcAft>
                <a:spcPts val="1000"/>
              </a:spcAft>
            </a:pPr>
            <a:r>
              <a:rPr lang="en-US" sz="3600" dirty="0"/>
              <a:t>Barriers to Treatment Plan Adherence</a:t>
            </a:r>
          </a:p>
        </p:txBody>
      </p:sp>
      <p:sp>
        <p:nvSpPr>
          <p:cNvPr id="4" name="TextBox 3"/>
          <p:cNvSpPr txBox="1"/>
          <p:nvPr/>
        </p:nvSpPr>
        <p:spPr>
          <a:xfrm>
            <a:off x="6052969" y="5351463"/>
            <a:ext cx="3091031" cy="276999"/>
          </a:xfrm>
          <a:prstGeom prst="rect">
            <a:avLst/>
          </a:prstGeom>
          <a:noFill/>
        </p:spPr>
        <p:txBody>
          <a:bodyPr wrap="square" rtlCol="0">
            <a:spAutoFit/>
          </a:bodyPr>
          <a:lstStyle/>
          <a:p>
            <a:r>
              <a:rPr lang="en-US" sz="1200" i="1" dirty="0">
                <a:solidFill>
                  <a:schemeClr val="bg2"/>
                </a:solidFill>
              </a:rPr>
              <a:t>Sources: Lowes. 1998; Butterworth. 2008</a:t>
            </a:r>
          </a:p>
        </p:txBody>
      </p:sp>
    </p:spTree>
    <p:extLst>
      <p:ext uri="{BB962C8B-B14F-4D97-AF65-F5344CB8AC3E}">
        <p14:creationId xmlns:p14="http://schemas.microsoft.com/office/powerpoint/2010/main" val="2601658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spcBef>
                <a:spcPts val="1000"/>
              </a:spcBef>
              <a:spcAft>
                <a:spcPts val="1000"/>
              </a:spcAft>
            </a:pPr>
            <a:r>
              <a:rPr lang="en-US" sz="3600" dirty="0"/>
              <a:t>Addressing Challenges to Adhering to the Treatment Plan</a:t>
            </a:r>
          </a:p>
        </p:txBody>
      </p:sp>
      <p:graphicFrame>
        <p:nvGraphicFramePr>
          <p:cNvPr id="5" name="Content Placeholder 4" descr="Steps for addressing barriers and helping patients to adhere to their treatment plan:&#10;1. Agree on what the patient’s challenge is to treatment adherence.&#10;2. Determine the appropriate goal to overcome the challenge.&#10;3. Talk to the patient about their options&#10;4. Help the patient choose the option that makes the most sense to them. &#10;5. Have the patient summarize what was just discussed.&#10;6. Follow up with questions. &#10;7. Be nonjudgmental when following up on treatment plan adherence&#10;&#10;&#10;"/>
          <p:cNvGraphicFramePr>
            <a:graphicFrameLocks noGrp="1"/>
          </p:cNvGraphicFramePr>
          <p:nvPr>
            <p:ph idx="1"/>
            <p:extLst>
              <p:ext uri="{D42A27DB-BD31-4B8C-83A1-F6EECF244321}">
                <p14:modId xmlns:p14="http://schemas.microsoft.com/office/powerpoint/2010/main" val="3308762715"/>
              </p:ext>
            </p:extLst>
          </p:nvPr>
        </p:nvGraphicFramePr>
        <p:xfrm>
          <a:off x="457199" y="1143000"/>
          <a:ext cx="8535297" cy="4983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7370781" y="5334000"/>
            <a:ext cx="3091031" cy="276999"/>
          </a:xfrm>
          <a:prstGeom prst="rect">
            <a:avLst/>
          </a:prstGeom>
          <a:noFill/>
        </p:spPr>
        <p:txBody>
          <a:bodyPr wrap="square" rtlCol="0">
            <a:spAutoFit/>
          </a:bodyPr>
          <a:lstStyle/>
          <a:p>
            <a:r>
              <a:rPr lang="en-US" sz="1200" i="1" dirty="0">
                <a:solidFill>
                  <a:schemeClr val="bg2"/>
                </a:solidFill>
              </a:rPr>
              <a:t>Source: Lowes, 1998</a:t>
            </a:r>
          </a:p>
        </p:txBody>
      </p:sp>
    </p:spTree>
    <p:extLst>
      <p:ext uri="{BB962C8B-B14F-4D97-AF65-F5344CB8AC3E}">
        <p14:creationId xmlns:p14="http://schemas.microsoft.com/office/powerpoint/2010/main" val="7656241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Bef>
                <a:spcPts val="1000"/>
              </a:spcBef>
              <a:spcAft>
                <a:spcPts val="1000"/>
              </a:spcAft>
            </a:pPr>
            <a:r>
              <a:rPr lang="en-US" sz="3600" dirty="0"/>
              <a:t>Self-Management</a:t>
            </a:r>
          </a:p>
        </p:txBody>
      </p:sp>
      <p:graphicFrame>
        <p:nvGraphicFramePr>
          <p:cNvPr id="5" name="Content Placeholder 4" descr="Object depicting increased/improved patient outcomes, such as emotional and mental health, and self-confidence. Another object depicts decreased patient outcomes, such as pain, nausea, fatigue, hopelessness and depression."/>
          <p:cNvGraphicFramePr>
            <a:graphicFrameLocks noGrp="1"/>
          </p:cNvGraphicFramePr>
          <p:nvPr>
            <p:ph idx="1"/>
            <p:extLst>
              <p:ext uri="{D42A27DB-BD31-4B8C-83A1-F6EECF244321}">
                <p14:modId xmlns:p14="http://schemas.microsoft.com/office/powerpoint/2010/main" val="2373701675"/>
              </p:ext>
            </p:extLst>
          </p:nvPr>
        </p:nvGraphicFramePr>
        <p:xfrm>
          <a:off x="647700" y="1242219"/>
          <a:ext cx="7848600" cy="4297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1676400" y="1811803"/>
            <a:ext cx="1371600" cy="646331"/>
          </a:xfrm>
          <a:prstGeom prst="rect">
            <a:avLst/>
          </a:prstGeom>
          <a:noFill/>
        </p:spPr>
        <p:txBody>
          <a:bodyPr wrap="square" rtlCol="0">
            <a:spAutoFit/>
          </a:bodyPr>
          <a:lstStyle/>
          <a:p>
            <a:r>
              <a:rPr lang="en-US" b="1" dirty="0">
                <a:solidFill>
                  <a:srgbClr val="FFFFFF"/>
                </a:solidFill>
              </a:rPr>
              <a:t>Increased/ Improved</a:t>
            </a:r>
          </a:p>
        </p:txBody>
      </p:sp>
      <p:sp>
        <p:nvSpPr>
          <p:cNvPr id="7" name="TextBox 6"/>
          <p:cNvSpPr txBox="1"/>
          <p:nvPr/>
        </p:nvSpPr>
        <p:spPr>
          <a:xfrm>
            <a:off x="4191000" y="4038600"/>
            <a:ext cx="1371600" cy="369332"/>
          </a:xfrm>
          <a:prstGeom prst="rect">
            <a:avLst/>
          </a:prstGeom>
          <a:noFill/>
        </p:spPr>
        <p:txBody>
          <a:bodyPr wrap="square" rtlCol="0">
            <a:spAutoFit/>
          </a:bodyPr>
          <a:lstStyle/>
          <a:p>
            <a:r>
              <a:rPr lang="en-US" b="1" dirty="0">
                <a:solidFill>
                  <a:srgbClr val="FFFFFF"/>
                </a:solidFill>
              </a:rPr>
              <a:t>Decreased</a:t>
            </a:r>
          </a:p>
        </p:txBody>
      </p:sp>
      <p:sp>
        <p:nvSpPr>
          <p:cNvPr id="9" name="TextBox 8"/>
          <p:cNvSpPr txBox="1"/>
          <p:nvPr/>
        </p:nvSpPr>
        <p:spPr>
          <a:xfrm>
            <a:off x="6933751" y="5334000"/>
            <a:ext cx="3506097" cy="276999"/>
          </a:xfrm>
          <a:prstGeom prst="rect">
            <a:avLst/>
          </a:prstGeom>
          <a:noFill/>
        </p:spPr>
        <p:txBody>
          <a:bodyPr wrap="square" rtlCol="0">
            <a:spAutoFit/>
          </a:bodyPr>
          <a:lstStyle/>
          <a:p>
            <a:r>
              <a:rPr lang="en-US" sz="1200" i="1" dirty="0">
                <a:solidFill>
                  <a:schemeClr val="bg2"/>
                </a:solidFill>
              </a:rPr>
              <a:t>Source: McCorkle et al. 2011</a:t>
            </a:r>
          </a:p>
        </p:txBody>
      </p:sp>
    </p:spTree>
    <p:extLst>
      <p:ext uri="{BB962C8B-B14F-4D97-AF65-F5344CB8AC3E}">
        <p14:creationId xmlns:p14="http://schemas.microsoft.com/office/powerpoint/2010/main" val="11083786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437" y="0"/>
            <a:ext cx="8229600" cy="1143000"/>
          </a:xfrm>
        </p:spPr>
        <p:txBody>
          <a:bodyPr>
            <a:normAutofit/>
          </a:bodyPr>
          <a:lstStyle/>
          <a:p>
            <a:pPr>
              <a:spcBef>
                <a:spcPts val="1000"/>
              </a:spcBef>
              <a:spcAft>
                <a:spcPts val="1000"/>
              </a:spcAft>
            </a:pPr>
            <a:r>
              <a:rPr lang="en-US" sz="3600" dirty="0"/>
              <a:t>Self-Management</a:t>
            </a:r>
          </a:p>
        </p:txBody>
      </p:sp>
      <p:sp>
        <p:nvSpPr>
          <p:cNvPr id="3" name="Content Placeholder 2"/>
          <p:cNvSpPr>
            <a:spLocks noGrp="1"/>
          </p:cNvSpPr>
          <p:nvPr>
            <p:ph idx="1"/>
          </p:nvPr>
        </p:nvSpPr>
        <p:spPr>
          <a:xfrm>
            <a:off x="481012" y="946964"/>
            <a:ext cx="8305800" cy="1295400"/>
          </a:xfrm>
        </p:spPr>
        <p:txBody>
          <a:bodyPr>
            <a:normAutofit/>
          </a:bodyPr>
          <a:lstStyle/>
          <a:p>
            <a:pPr marL="0" indent="0">
              <a:spcBef>
                <a:spcPts val="1000"/>
              </a:spcBef>
              <a:spcAft>
                <a:spcPts val="1000"/>
              </a:spcAft>
              <a:buNone/>
            </a:pPr>
            <a:r>
              <a:rPr lang="en-US" sz="2400" dirty="0"/>
              <a:t>Taking the actions necessary to live well and manage chronic conditions </a:t>
            </a:r>
          </a:p>
          <a:p>
            <a:pPr marL="0" indent="0">
              <a:spcBef>
                <a:spcPts val="1000"/>
              </a:spcBef>
              <a:spcAft>
                <a:spcPts val="1000"/>
              </a:spcAft>
              <a:buNone/>
            </a:pPr>
            <a:endParaRPr lang="en-US" sz="2400" dirty="0"/>
          </a:p>
        </p:txBody>
      </p:sp>
      <p:graphicFrame>
        <p:nvGraphicFramePr>
          <p:cNvPr id="4" name="Diagram 3" descr="Object depicts &quot;typical self-management tasks&quot; at the center that is surrounded by the following elements: tracking symptoms, determining what to do when symptoms cause problems, adopting healthy behaviors, taking medications as prescribed, and scheduling doctors’ appointments and lab visits.&#10;&#10;&#10; ">
            <a:extLs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916553634"/>
              </p:ext>
            </p:extLst>
          </p:nvPr>
        </p:nvGraphicFramePr>
        <p:xfrm>
          <a:off x="1464468" y="1615975"/>
          <a:ext cx="6338888" cy="3565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637903" y="5257800"/>
            <a:ext cx="3506097" cy="276999"/>
          </a:xfrm>
          <a:prstGeom prst="rect">
            <a:avLst/>
          </a:prstGeom>
          <a:noFill/>
        </p:spPr>
        <p:txBody>
          <a:bodyPr wrap="square" rtlCol="0">
            <a:spAutoFit/>
          </a:bodyPr>
          <a:lstStyle/>
          <a:p>
            <a:r>
              <a:rPr lang="en-US" sz="1200" i="1" dirty="0">
                <a:solidFill>
                  <a:schemeClr val="bg2"/>
                </a:solidFill>
              </a:rPr>
              <a:t>Sources: Adams et al. 2004; Pearson et al. 2007</a:t>
            </a:r>
          </a:p>
        </p:txBody>
      </p:sp>
    </p:spTree>
    <p:extLst>
      <p:ext uri="{BB962C8B-B14F-4D97-AF65-F5344CB8AC3E}">
        <p14:creationId xmlns:p14="http://schemas.microsoft.com/office/powerpoint/2010/main" val="28207214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spcBef>
                <a:spcPts val="1000"/>
              </a:spcBef>
              <a:spcAft>
                <a:spcPts val="1000"/>
              </a:spcAft>
            </a:pPr>
            <a:r>
              <a:rPr lang="en-US" dirty="0"/>
              <a:t>Self-Management and Health Promotion Resources</a:t>
            </a:r>
          </a:p>
        </p:txBody>
      </p:sp>
      <p:graphicFrame>
        <p:nvGraphicFramePr>
          <p:cNvPr id="4" name="Content Placeholder 3" descr="Self- management and health promotion resources are the following: health care team, hospital/facility resources, community resources, and websites."/>
          <p:cNvGraphicFramePr>
            <a:graphicFrameLocks noGrp="1"/>
          </p:cNvGraphicFramePr>
          <p:nvPr>
            <p:ph idx="1"/>
            <p:extLst>
              <p:ext uri="{D42A27DB-BD31-4B8C-83A1-F6EECF244321}">
                <p14:modId xmlns:p14="http://schemas.microsoft.com/office/powerpoint/2010/main" val="1983658085"/>
              </p:ext>
            </p:extLst>
          </p:nvPr>
        </p:nvGraphicFramePr>
        <p:xfrm>
          <a:off x="1444365" y="1676400"/>
          <a:ext cx="6255269" cy="34401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249450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0"/>
            <a:ext cx="8229600" cy="1143000"/>
          </a:xfrm>
        </p:spPr>
        <p:txBody>
          <a:bodyPr>
            <a:normAutofit/>
          </a:bodyPr>
          <a:lstStyle/>
          <a:p>
            <a:pPr>
              <a:spcBef>
                <a:spcPts val="1000"/>
              </a:spcBef>
              <a:spcAft>
                <a:spcPts val="1000"/>
              </a:spcAft>
            </a:pPr>
            <a:r>
              <a:rPr lang="en-US" sz="3600" dirty="0"/>
              <a:t>Conclusion</a:t>
            </a:r>
          </a:p>
        </p:txBody>
      </p:sp>
      <p:sp>
        <p:nvSpPr>
          <p:cNvPr id="5" name="Content Placeholder 4"/>
          <p:cNvSpPr>
            <a:spLocks noGrp="1"/>
          </p:cNvSpPr>
          <p:nvPr>
            <p:ph idx="1"/>
          </p:nvPr>
        </p:nvSpPr>
        <p:spPr>
          <a:xfrm>
            <a:off x="304800" y="990600"/>
            <a:ext cx="8229600" cy="4343400"/>
          </a:xfrm>
        </p:spPr>
        <p:txBody>
          <a:bodyPr>
            <a:noAutofit/>
          </a:bodyPr>
          <a:lstStyle/>
          <a:p>
            <a:pPr marL="0" indent="0">
              <a:spcBef>
                <a:spcPts val="1000"/>
              </a:spcBef>
              <a:spcAft>
                <a:spcPts val="1000"/>
              </a:spcAft>
              <a:buNone/>
            </a:pPr>
            <a:r>
              <a:rPr lang="en-US" sz="1800" dirty="0"/>
              <a:t>In this lesson you learned to:</a:t>
            </a:r>
          </a:p>
          <a:p>
            <a:pPr marL="685800" lvl="1">
              <a:spcBef>
                <a:spcPts val="0"/>
              </a:spcBef>
              <a:spcAft>
                <a:spcPts val="0"/>
              </a:spcAft>
              <a:buFont typeface="Arial" panose="020B0604020202020204" pitchFamily="34" charset="0"/>
              <a:buChar char="•"/>
            </a:pPr>
            <a:r>
              <a:rPr lang="en-US" sz="1800" dirty="0"/>
              <a:t>Encourage active participation by the patient in decision-making and explain choices or rights to the patient in a patient-centered manner</a:t>
            </a:r>
          </a:p>
          <a:p>
            <a:pPr marL="685800" lvl="1">
              <a:spcBef>
                <a:spcPts val="0"/>
              </a:spcBef>
              <a:spcAft>
                <a:spcPts val="0"/>
              </a:spcAft>
              <a:buFont typeface="Arial" panose="020B0604020202020204" pitchFamily="34" charset="0"/>
              <a:buChar char="•"/>
            </a:pPr>
            <a:r>
              <a:rPr lang="en-US" sz="1800" dirty="0"/>
              <a:t>Assess patient desire and capacity to be involved and responsible in the decision-making process</a:t>
            </a:r>
          </a:p>
          <a:p>
            <a:pPr marL="685800" lvl="1">
              <a:spcBef>
                <a:spcPts val="0"/>
              </a:spcBef>
              <a:spcAft>
                <a:spcPts val="0"/>
              </a:spcAft>
              <a:buFont typeface="Arial" panose="020B0604020202020204" pitchFamily="34" charset="0"/>
              <a:buChar char="•"/>
            </a:pPr>
            <a:r>
              <a:rPr lang="en-US" sz="1800" dirty="0"/>
              <a:t>Determine patient preferences and priorities for treatment</a:t>
            </a:r>
          </a:p>
          <a:p>
            <a:pPr marL="685800" lvl="1">
              <a:spcBef>
                <a:spcPts val="0"/>
              </a:spcBef>
              <a:spcAft>
                <a:spcPts val="0"/>
              </a:spcAft>
              <a:buFont typeface="Arial" panose="020B0604020202020204" pitchFamily="34" charset="0"/>
              <a:buChar char="•"/>
            </a:pPr>
            <a:r>
              <a:rPr lang="en-US" sz="1800" dirty="0"/>
              <a:t>Identify strategies to assist patients in discussing preferences and priorities with clinician</a:t>
            </a:r>
          </a:p>
          <a:p>
            <a:pPr marL="685800" lvl="1">
              <a:spcBef>
                <a:spcPts val="0"/>
              </a:spcBef>
              <a:spcAft>
                <a:spcPts val="0"/>
              </a:spcAft>
              <a:buFont typeface="Arial" panose="020B0604020202020204" pitchFamily="34" charset="0"/>
              <a:buChar char="•"/>
            </a:pPr>
            <a:r>
              <a:rPr lang="en-US" sz="1800" dirty="0"/>
              <a:t>Support the patient in the decision-making process in alignment with desired level of engagement</a:t>
            </a:r>
          </a:p>
          <a:p>
            <a:pPr marL="685800" lvl="1">
              <a:spcBef>
                <a:spcPts val="0"/>
              </a:spcBef>
              <a:spcAft>
                <a:spcPts val="0"/>
              </a:spcAft>
              <a:buFont typeface="Arial" panose="020B0604020202020204" pitchFamily="34" charset="0"/>
              <a:buChar char="•"/>
            </a:pPr>
            <a:r>
              <a:rPr lang="en-US" sz="1800" dirty="0"/>
              <a:t>Describe a treatment plan</a:t>
            </a:r>
          </a:p>
          <a:p>
            <a:pPr marL="685800" lvl="1">
              <a:spcBef>
                <a:spcPts val="0"/>
              </a:spcBef>
              <a:spcAft>
                <a:spcPts val="0"/>
              </a:spcAft>
              <a:buFont typeface="Arial" panose="020B0604020202020204" pitchFamily="34" charset="0"/>
              <a:buChar char="•"/>
            </a:pPr>
            <a:r>
              <a:rPr lang="en-US" sz="1800" dirty="0"/>
              <a:t>Assess barriers to patient adherence to the plan</a:t>
            </a:r>
          </a:p>
          <a:p>
            <a:pPr marL="685800" lvl="1">
              <a:spcBef>
                <a:spcPts val="0"/>
              </a:spcBef>
              <a:spcAft>
                <a:spcPts val="0"/>
              </a:spcAft>
              <a:buFont typeface="Arial" panose="020B0604020202020204" pitchFamily="34" charset="0"/>
              <a:buChar char="•"/>
            </a:pPr>
            <a:r>
              <a:rPr lang="en-US" sz="1800" dirty="0"/>
              <a:t>Develop a plan with the patient for addressing adherence challenges</a:t>
            </a:r>
          </a:p>
          <a:p>
            <a:pPr marL="685800" lvl="1">
              <a:spcBef>
                <a:spcPts val="0"/>
              </a:spcBef>
              <a:spcAft>
                <a:spcPts val="0"/>
              </a:spcAft>
              <a:buFont typeface="Arial" panose="020B0604020202020204" pitchFamily="34" charset="0"/>
              <a:buChar char="•"/>
            </a:pPr>
            <a:r>
              <a:rPr lang="en-US" sz="1800" dirty="0"/>
              <a:t>Identify self-management and health promotion resources</a:t>
            </a:r>
          </a:p>
        </p:txBody>
      </p:sp>
    </p:spTree>
    <p:extLst>
      <p:ext uri="{BB962C8B-B14F-4D97-AF65-F5344CB8AC3E}">
        <p14:creationId xmlns:p14="http://schemas.microsoft.com/office/powerpoint/2010/main" val="9555653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DE93D-6B12-4245-A3E2-4990D00BD5A7}"/>
              </a:ext>
            </a:extLst>
          </p:cNvPr>
          <p:cNvSpPr>
            <a:spLocks noGrp="1"/>
          </p:cNvSpPr>
          <p:nvPr>
            <p:ph type="title"/>
          </p:nvPr>
        </p:nvSpPr>
        <p:spPr/>
        <p:txBody>
          <a:bodyPr>
            <a:normAutofit/>
          </a:bodyPr>
          <a:lstStyle/>
          <a:p>
            <a:r>
              <a:rPr lang="en-US" sz="3600" dirty="0"/>
              <a:t>References </a:t>
            </a:r>
          </a:p>
        </p:txBody>
      </p:sp>
      <p:sp>
        <p:nvSpPr>
          <p:cNvPr id="3" name="Content Placeholder 2">
            <a:extLst>
              <a:ext uri="{FF2B5EF4-FFF2-40B4-BE49-F238E27FC236}">
                <a16:creationId xmlns:a16="http://schemas.microsoft.com/office/drawing/2014/main" id="{38AAB827-846C-433D-AB91-72B4C66491C2}"/>
              </a:ext>
            </a:extLst>
          </p:cNvPr>
          <p:cNvSpPr>
            <a:spLocks noGrp="1"/>
          </p:cNvSpPr>
          <p:nvPr>
            <p:ph idx="1"/>
          </p:nvPr>
        </p:nvSpPr>
        <p:spPr>
          <a:xfrm>
            <a:off x="457200" y="1447800"/>
            <a:ext cx="8229600" cy="3810000"/>
          </a:xfrm>
        </p:spPr>
        <p:txBody>
          <a:bodyPr>
            <a:noAutofit/>
          </a:bodyPr>
          <a:lstStyle/>
          <a:p>
            <a:r>
              <a:rPr lang="en-US" sz="1200" dirty="0"/>
              <a:t>Adams, K. G., Greiner, A. C., &amp; Corrigan, J. M. (Eds.). (2004). </a:t>
            </a:r>
            <a:r>
              <a:rPr lang="en-US" sz="1200" i="1" dirty="0"/>
              <a:t>Committee on the crossing the quality chasm: Next steps toward a new health care system</a:t>
            </a:r>
            <a:r>
              <a:rPr lang="en-US" sz="1200" dirty="0"/>
              <a:t>. The 1st annual crossing the quality chasm summit: A focus on communities. Washington(DC): National Academies Press. ISBN: 0‐309‐ 09303‐1. </a:t>
            </a:r>
          </a:p>
          <a:p>
            <a:r>
              <a:rPr lang="en-US" sz="1200" dirty="0"/>
              <a:t>Balogh, E. P., Ganz, P. A., Murphy, S. B., Nass, S. J., Ferrell, B. R., &amp; Stovall, E. (2011). Patient‐centered cancer treatment planning: Improving the quality of oncology care. Summary of an Institute of Medicine workshop. </a:t>
            </a:r>
            <a:r>
              <a:rPr lang="en-US" sz="1200" i="1" dirty="0"/>
              <a:t>Oncologist, 16</a:t>
            </a:r>
            <a:r>
              <a:rPr lang="en-US" sz="1200" dirty="0"/>
              <a:t>(12):1800‐5. </a:t>
            </a:r>
            <a:r>
              <a:rPr lang="en-US" sz="1200" dirty="0" err="1"/>
              <a:t>doi</a:t>
            </a:r>
            <a:r>
              <a:rPr lang="en-US" sz="1200" dirty="0"/>
              <a:t>: 10.1634/theoncologist.2011‐0252. </a:t>
            </a:r>
          </a:p>
          <a:p>
            <a:r>
              <a:rPr lang="en-US" sz="1200" dirty="0"/>
              <a:t>Beagley, L. (2011). Educating patients: Understanding barriers, learning styles, and teaching techniques. </a:t>
            </a:r>
            <a:r>
              <a:rPr lang="en-US" sz="1200" i="1" dirty="0"/>
              <a:t>Journal of </a:t>
            </a:r>
            <a:r>
              <a:rPr lang="en-US" sz="1200" i="1" dirty="0" err="1"/>
              <a:t>PeriAnesthesia</a:t>
            </a:r>
            <a:r>
              <a:rPr lang="en-US" sz="1200" i="1" dirty="0"/>
              <a:t> Nursing, 26</a:t>
            </a:r>
            <a:r>
              <a:rPr lang="en-US" sz="1200" dirty="0"/>
              <a:t>(5):331‐337. </a:t>
            </a:r>
            <a:r>
              <a:rPr lang="en-US" sz="1200" dirty="0" err="1"/>
              <a:t>doi</a:t>
            </a:r>
            <a:r>
              <a:rPr lang="en-US" sz="1200" dirty="0"/>
              <a:t>: 10.1016/j.jopan.2011.06.002. </a:t>
            </a:r>
          </a:p>
          <a:p>
            <a:r>
              <a:rPr lang="en-US" sz="1200" dirty="0"/>
              <a:t>Butterworth, S. W. (2008). Influencing patient adherence to treatment guidelines. </a:t>
            </a:r>
            <a:r>
              <a:rPr lang="en-US" sz="1200" i="1" dirty="0"/>
              <a:t>Journal of Managed Care Specialty Pharmacy, 14</a:t>
            </a:r>
            <a:r>
              <a:rPr lang="en-US" sz="1200" dirty="0"/>
              <a:t>(6 Suppl B):21‐24. </a:t>
            </a:r>
            <a:r>
              <a:rPr lang="en-US" sz="1200" dirty="0" err="1"/>
              <a:t>doi</a:t>
            </a:r>
            <a:r>
              <a:rPr lang="en-US" sz="1200" dirty="0"/>
              <a:t>: </a:t>
            </a:r>
            <a:r>
              <a:rPr lang="en-US" sz="1200" dirty="0">
                <a:ea typeface="+mn-lt"/>
                <a:cs typeface="+mn-lt"/>
              </a:rPr>
              <a:t>10.18553/jmcp.2008.14.S6-B.21</a:t>
            </a:r>
            <a:endParaRPr lang="en-US" sz="1200" dirty="0">
              <a:cs typeface="Arial"/>
            </a:endParaRPr>
          </a:p>
          <a:p>
            <a:r>
              <a:rPr lang="en-US" sz="1200" dirty="0"/>
              <a:t>Cornett, S. (2009). Assessing and addressing health literacy. </a:t>
            </a:r>
            <a:r>
              <a:rPr lang="en-US" sz="1200" i="1" dirty="0"/>
              <a:t>The Online Journal of Issues in Nursing, 14</a:t>
            </a:r>
            <a:r>
              <a:rPr lang="en-US" sz="1200" dirty="0"/>
              <a:t>(3):Manuscript 2. </a:t>
            </a:r>
            <a:r>
              <a:rPr lang="en-US" sz="1200" dirty="0" err="1"/>
              <a:t>doi</a:t>
            </a:r>
            <a:r>
              <a:rPr lang="en-US" sz="1200" dirty="0"/>
              <a:t>: 10.3912/OJIN.Vol14No03Man02. </a:t>
            </a:r>
          </a:p>
          <a:p>
            <a:r>
              <a:rPr lang="en-US" sz="1200" dirty="0"/>
              <a:t>Coulter, A., Parsons, S., &amp; Askham, J. (2008). </a:t>
            </a:r>
            <a:r>
              <a:rPr lang="en-US" sz="1200" i="1" dirty="0"/>
              <a:t>Where are the patients in decision‐making about their own care</a:t>
            </a:r>
            <a:r>
              <a:rPr lang="en-US" sz="1200" dirty="0"/>
              <a:t>. http://www.who.int/management/general/decisionmaking/WhereArePatientsinDecisionMakin g.pdf.</a:t>
            </a:r>
            <a:endParaRPr lang="en-US" sz="1200" dirty="0">
              <a:cs typeface="Arial"/>
            </a:endParaRPr>
          </a:p>
          <a:p>
            <a:r>
              <a:rPr lang="en-US" sz="1200" dirty="0"/>
              <a:t>Epstein, R. M., &amp; Street, R. L. Jr. (2007). </a:t>
            </a:r>
            <a:r>
              <a:rPr lang="en-US" sz="1200" i="1" dirty="0"/>
              <a:t>Patient‐centered communication in cancer care: Promoting healing and reducing suffering</a:t>
            </a:r>
            <a:r>
              <a:rPr lang="en-US" sz="1200" dirty="0"/>
              <a:t>. National Cancer Institute, NIH Publication No. 07‐6225. Bethesda, MD.</a:t>
            </a:r>
          </a:p>
          <a:p>
            <a:r>
              <a:rPr lang="en-US" sz="1200" dirty="0"/>
              <a:t>Fleming, N. D., &amp; Mills, C. (1992). </a:t>
            </a:r>
            <a:r>
              <a:rPr lang="en-US" sz="1200" i="1" dirty="0"/>
              <a:t>Not another inventory, rather a catalyst for reflection</a:t>
            </a:r>
            <a:r>
              <a:rPr lang="en-US" sz="1200" dirty="0"/>
              <a:t>. To Improve the Academy, 11:137‐155. </a:t>
            </a:r>
            <a:endParaRPr lang="en-US" sz="1200" dirty="0">
              <a:cs typeface="Arial"/>
            </a:endParaRPr>
          </a:p>
          <a:p>
            <a:endParaRPr lang="en-US" sz="1200" dirty="0"/>
          </a:p>
        </p:txBody>
      </p:sp>
    </p:spTree>
    <p:extLst>
      <p:ext uri="{BB962C8B-B14F-4D97-AF65-F5344CB8AC3E}">
        <p14:creationId xmlns:p14="http://schemas.microsoft.com/office/powerpoint/2010/main" val="26079430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63E2F-5A5A-407E-8A6D-0C327A09D273}"/>
              </a:ext>
            </a:extLst>
          </p:cNvPr>
          <p:cNvSpPr>
            <a:spLocks noGrp="1"/>
          </p:cNvSpPr>
          <p:nvPr>
            <p:ph type="title"/>
          </p:nvPr>
        </p:nvSpPr>
        <p:spPr/>
        <p:txBody>
          <a:bodyPr>
            <a:normAutofit/>
          </a:bodyPr>
          <a:lstStyle/>
          <a:p>
            <a:r>
              <a:rPr lang="en-US" sz="3600" dirty="0"/>
              <a:t>References (Cont.)</a:t>
            </a:r>
          </a:p>
        </p:txBody>
      </p:sp>
      <p:sp>
        <p:nvSpPr>
          <p:cNvPr id="3" name="Content Placeholder 2">
            <a:extLst>
              <a:ext uri="{FF2B5EF4-FFF2-40B4-BE49-F238E27FC236}">
                <a16:creationId xmlns:a16="http://schemas.microsoft.com/office/drawing/2014/main" id="{68148909-D357-4781-8EE4-41DBCE98A0DE}"/>
              </a:ext>
            </a:extLst>
          </p:cNvPr>
          <p:cNvSpPr>
            <a:spLocks noGrp="1"/>
          </p:cNvSpPr>
          <p:nvPr>
            <p:ph idx="1"/>
          </p:nvPr>
        </p:nvSpPr>
        <p:spPr>
          <a:xfrm>
            <a:off x="457200" y="1447800"/>
            <a:ext cx="8229600" cy="3810000"/>
          </a:xfrm>
        </p:spPr>
        <p:txBody>
          <a:bodyPr>
            <a:noAutofit/>
          </a:bodyPr>
          <a:lstStyle/>
          <a:p>
            <a:r>
              <a:rPr lang="en-US" sz="1200" dirty="0"/>
              <a:t>Fraenkel, L., &amp; McGraw, S. (2007). What are the essential elements to enable patient participation in medical decision making. </a:t>
            </a:r>
            <a:r>
              <a:rPr lang="en-US" sz="1200" i="1" dirty="0"/>
              <a:t>Journal of General Internal Medicine, 22</a:t>
            </a:r>
            <a:r>
              <a:rPr lang="en-US" sz="1200" dirty="0"/>
              <a:t>(5):614–619. </a:t>
            </a:r>
            <a:r>
              <a:rPr lang="en-US" sz="1200" dirty="0" err="1"/>
              <a:t>doi</a:t>
            </a:r>
            <a:r>
              <a:rPr lang="en-US" sz="1200" dirty="0"/>
              <a:t>: 10.1007/s11606‐007‐ 0149‐9. </a:t>
            </a:r>
          </a:p>
          <a:p>
            <a:r>
              <a:rPr lang="en-US" sz="1200" dirty="0" err="1"/>
              <a:t>Inott</a:t>
            </a:r>
            <a:r>
              <a:rPr lang="en-US" sz="1200" dirty="0"/>
              <a:t>, T., &amp; Kennedy, B. B. (2011). Assessing learning styles: Practical tips for patient education. </a:t>
            </a:r>
            <a:r>
              <a:rPr lang="en-US" sz="1200" i="1" dirty="0"/>
              <a:t>Nursing Clinics of  Northern America, 46</a:t>
            </a:r>
            <a:r>
              <a:rPr lang="en-US" sz="1200" dirty="0"/>
              <a:t>(3):313‐20, vi. </a:t>
            </a:r>
            <a:r>
              <a:rPr lang="en-US" sz="1200" dirty="0" err="1"/>
              <a:t>doi</a:t>
            </a:r>
            <a:r>
              <a:rPr lang="en-US" sz="1200" dirty="0"/>
              <a:t>: 10.1016/j.cnur.2011.05.006. </a:t>
            </a:r>
          </a:p>
          <a:p>
            <a:r>
              <a:rPr lang="en-US" sz="1200" dirty="0"/>
              <a:t>Institute of Medicine Committee on Health Literacy. Board on Neuroscience and Behavioral Health. Nielsen‐Bohlman L., Panzer A., King, D. A. (Eds). (2004). </a:t>
            </a:r>
            <a:r>
              <a:rPr lang="en-US" sz="1200" i="1" dirty="0"/>
              <a:t>Health literacy: A prescription to end confusion</a:t>
            </a:r>
            <a:r>
              <a:rPr lang="en-US" sz="1200" dirty="0"/>
              <a:t>. Washington (DC): National Academies Press (US). ISBN: 0‐309‐09117‐9. Retrieved from: http://www.nap.edu/catalog.php?record_id=10883. </a:t>
            </a:r>
          </a:p>
          <a:p>
            <a:r>
              <a:rPr lang="en-US" sz="1200" dirty="0"/>
              <a:t>Kutner, M., Greenberg, E., </a:t>
            </a:r>
            <a:r>
              <a:rPr lang="en-US" sz="1200" dirty="0" err="1"/>
              <a:t>Jin</a:t>
            </a:r>
            <a:r>
              <a:rPr lang="en-US" sz="1200" dirty="0"/>
              <a:t>, Y., &amp; Paulsen C. (2006). </a:t>
            </a:r>
            <a:r>
              <a:rPr lang="en-US" sz="1200" i="1" dirty="0"/>
              <a:t>The health literacy of America’s adults: Results from the 2003 national assessment of adult literacy</a:t>
            </a:r>
            <a:r>
              <a:rPr lang="en-US" sz="1200" dirty="0"/>
              <a:t>. (NCES 2006‐483). U.S. Department of Education. Washington, D.C. Retrieved from: http://nces.ed.gov/pubsearch/pubsinfo.asp?pubid=2006483</a:t>
            </a:r>
          </a:p>
          <a:p>
            <a:r>
              <a:rPr lang="en-US" sz="1200" dirty="0"/>
              <a:t>Lowes, R. (1998). Patient‐centered care for better patient adherence. </a:t>
            </a:r>
            <a:r>
              <a:rPr lang="en-US" sz="1200" i="1" dirty="0"/>
              <a:t>Family Practice Management, 5</a:t>
            </a:r>
            <a:r>
              <a:rPr lang="en-US" sz="1200" dirty="0"/>
              <a:t>(3):46‐ 47, 51‐54, 57. Retrieved April 15, 2021, from </a:t>
            </a:r>
            <a:r>
              <a:rPr lang="en-US" sz="1200" dirty="0">
                <a:ea typeface="+mn-lt"/>
                <a:cs typeface="+mn-lt"/>
              </a:rPr>
              <a:t>https://pubmed.ncbi.nlm.nih.gov/10178365/.</a:t>
            </a:r>
            <a:endParaRPr lang="en-US" sz="1200" dirty="0">
              <a:cs typeface="Arial"/>
            </a:endParaRPr>
          </a:p>
          <a:p>
            <a:r>
              <a:rPr lang="en-US" sz="1200" dirty="0"/>
              <a:t>McCorkle, R., Ercolano, E., Lazenby, M., Schulman-Green, D., Schilling, L. S., Lorig, K., &amp; Wagner, E. H. (2011). Self‐management: Enabling and empowering patients living with cancer as a chronic illness. </a:t>
            </a:r>
            <a:r>
              <a:rPr lang="en-US" sz="1200" i="1" dirty="0"/>
              <a:t>CA Cancer Journal of Clinicians, 61</a:t>
            </a:r>
            <a:r>
              <a:rPr lang="en-US" sz="1200" dirty="0"/>
              <a:t>(1):50‐62. </a:t>
            </a:r>
            <a:r>
              <a:rPr lang="en-US" sz="1200" dirty="0" err="1"/>
              <a:t>doi</a:t>
            </a:r>
            <a:r>
              <a:rPr lang="en-US" sz="1200" dirty="0"/>
              <a:t>: 10.3322/caac.20093. </a:t>
            </a:r>
          </a:p>
          <a:p>
            <a:r>
              <a:rPr lang="en-US" sz="1200" dirty="0"/>
              <a:t>National Council on Interpreting in Health care. (2010). </a:t>
            </a:r>
            <a:r>
              <a:rPr lang="en-US" sz="1200" i="1" dirty="0"/>
              <a:t>What’s in a word? A guide to understanding interpreting and translation in health care</a:t>
            </a:r>
            <a:r>
              <a:rPr lang="en-US" sz="1200" dirty="0"/>
              <a:t>. http://www.ncihc.org/assets/documents/publications/Whats_in_a_Word_Guide.pdf.       </a:t>
            </a:r>
          </a:p>
          <a:p>
            <a:endParaRPr lang="en-US" sz="1200" dirty="0"/>
          </a:p>
        </p:txBody>
      </p:sp>
    </p:spTree>
    <p:extLst>
      <p:ext uri="{BB962C8B-B14F-4D97-AF65-F5344CB8AC3E}">
        <p14:creationId xmlns:p14="http://schemas.microsoft.com/office/powerpoint/2010/main" val="22478366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629E4-F18E-4C9C-8C3E-6B70676C44E3}"/>
              </a:ext>
            </a:extLst>
          </p:cNvPr>
          <p:cNvSpPr>
            <a:spLocks noGrp="1"/>
          </p:cNvSpPr>
          <p:nvPr>
            <p:ph type="title"/>
          </p:nvPr>
        </p:nvSpPr>
        <p:spPr/>
        <p:txBody>
          <a:bodyPr>
            <a:normAutofit/>
          </a:bodyPr>
          <a:lstStyle/>
          <a:p>
            <a:r>
              <a:rPr lang="en-US" sz="3600" dirty="0"/>
              <a:t>References (Cont.)</a:t>
            </a:r>
          </a:p>
        </p:txBody>
      </p:sp>
      <p:sp>
        <p:nvSpPr>
          <p:cNvPr id="3" name="Content Placeholder 2">
            <a:extLst>
              <a:ext uri="{FF2B5EF4-FFF2-40B4-BE49-F238E27FC236}">
                <a16:creationId xmlns:a16="http://schemas.microsoft.com/office/drawing/2014/main" id="{A40F909F-C519-4184-9894-0A9D2960CA62}"/>
              </a:ext>
            </a:extLst>
          </p:cNvPr>
          <p:cNvSpPr>
            <a:spLocks noGrp="1"/>
          </p:cNvSpPr>
          <p:nvPr>
            <p:ph idx="1"/>
          </p:nvPr>
        </p:nvSpPr>
        <p:spPr>
          <a:xfrm>
            <a:off x="457200" y="1447800"/>
            <a:ext cx="8229600" cy="3962399"/>
          </a:xfrm>
        </p:spPr>
        <p:txBody>
          <a:bodyPr>
            <a:noAutofit/>
          </a:bodyPr>
          <a:lstStyle/>
          <a:p>
            <a:r>
              <a:rPr lang="en-US" sz="1200" dirty="0"/>
              <a:t>Pearson, M. L., Mattke, S., Shaw, R., Ridgely, M. S., &amp; Wiseman, S. H. (2007). </a:t>
            </a:r>
            <a:r>
              <a:rPr lang="en-US" sz="1200" i="1" dirty="0"/>
              <a:t>Patient self‐management support programs: An evaluation</a:t>
            </a:r>
            <a:r>
              <a:rPr lang="en-US" sz="1200" dirty="0"/>
              <a:t>. Final Contract Report (Prepared by RAND Health under Contract No. 282‐00‐0005). Rockville, MD: Agency for Healthcare Research and Quality. AHRQ Publication No. 08‐0011</a:t>
            </a:r>
          </a:p>
          <a:p>
            <a:r>
              <a:rPr lang="en-US" sz="1200" dirty="0"/>
              <a:t>Robinson, T. E., White, G. L. Jr., &amp; Houchins, J. C. (2006). Improving communication with older patients: Tips from the literature. </a:t>
            </a:r>
            <a:r>
              <a:rPr lang="en-US" sz="1200" i="1" dirty="0"/>
              <a:t>Family Practice Management, 13</a:t>
            </a:r>
            <a:r>
              <a:rPr lang="en-US" sz="1200" dirty="0"/>
              <a:t>(8):73‐78. Retrieved April 15, 2021, from </a:t>
            </a:r>
            <a:r>
              <a:rPr lang="en-US" sz="1200" dirty="0">
                <a:ea typeface="+mn-lt"/>
                <a:cs typeface="+mn-lt"/>
              </a:rPr>
              <a:t>https://pubmed.ncbi.nlm.nih.gov/17022433/.</a:t>
            </a:r>
            <a:endParaRPr lang="en-US" sz="1200" dirty="0">
              <a:cs typeface="Arial"/>
            </a:endParaRPr>
          </a:p>
          <a:p>
            <a:r>
              <a:rPr lang="en-US" sz="1200" dirty="0"/>
              <a:t>Sheridan, S. L., Harris, R. P., &amp; Woolf, S. H. (2004). Shared Decision‐Making Workgroup of the U.S. Preventive Services Task Force. Shared decision making about screening and chemoprevention: A suggested approach from the U.S. preventative task force. </a:t>
            </a:r>
            <a:r>
              <a:rPr lang="en-US" sz="1200" i="1" dirty="0"/>
              <a:t>American Journal of Preventive Medicine, 26</a:t>
            </a:r>
            <a:r>
              <a:rPr lang="en-US" sz="1200" dirty="0"/>
              <a:t>(1):56‐66. </a:t>
            </a:r>
            <a:r>
              <a:rPr lang="en-US" sz="1200" dirty="0" err="1"/>
              <a:t>doi</a:t>
            </a:r>
            <a:r>
              <a:rPr lang="en-US" sz="1200" dirty="0"/>
              <a:t>: 10.1016/j.amepre.2003.09.011.</a:t>
            </a:r>
          </a:p>
          <a:p>
            <a:r>
              <a:rPr lang="en-US" sz="1200" dirty="0"/>
              <a:t>Supporting Patients' Decision‐Making Abilities and Preferences. (2006). In Institute of Medicine (US) Committee on Crossing the Quality Chasm: Adaptation to Mental Health and Addictive Disorders. </a:t>
            </a:r>
            <a:r>
              <a:rPr lang="en-US" sz="1200" i="1" dirty="0"/>
              <a:t>Improving the quality of health care for mental and substance‐use conditions: Quality chasm series</a:t>
            </a:r>
            <a:r>
              <a:rPr lang="en-US" sz="1200" dirty="0"/>
              <a:t>. Washington (DC): National Academies Press (US). Retrieved from: http://www.ncbi.nlm.nih.gov/books/NBK19831/. </a:t>
            </a:r>
          </a:p>
          <a:p>
            <a:r>
              <a:rPr lang="en-US" sz="1200" dirty="0"/>
              <a:t>U.S. Department of Health and Human Services. (n.d.). </a:t>
            </a:r>
            <a:r>
              <a:rPr lang="en-US" sz="1200" i="1" dirty="0"/>
              <a:t>Health literacy basics</a:t>
            </a:r>
            <a:r>
              <a:rPr lang="en-US" sz="1200" dirty="0"/>
              <a:t>. http://www.health.gov/communication/literacy/quickguide/factsbasic.htm.</a:t>
            </a:r>
          </a:p>
          <a:p>
            <a:r>
              <a:rPr lang="en-US" sz="1200" dirty="0"/>
              <a:t>U.S. Department of Health and Human Services. (n.d.). </a:t>
            </a:r>
            <a:r>
              <a:rPr lang="en-US" sz="1200" i="1" dirty="0"/>
              <a:t>Improve the usability of health information</a:t>
            </a:r>
            <a:r>
              <a:rPr lang="en-US" sz="1200" dirty="0"/>
              <a:t>. http://www.health.gov/communication/literacy/quickguide/healthinfo.htm. </a:t>
            </a:r>
            <a:endParaRPr lang="en-US" sz="1200" dirty="0">
              <a:cs typeface="Arial"/>
            </a:endParaRPr>
          </a:p>
          <a:p>
            <a:endParaRPr lang="en-US" sz="1250" dirty="0"/>
          </a:p>
        </p:txBody>
      </p:sp>
    </p:spTree>
    <p:extLst>
      <p:ext uri="{BB962C8B-B14F-4D97-AF65-F5344CB8AC3E}">
        <p14:creationId xmlns:p14="http://schemas.microsoft.com/office/powerpoint/2010/main" val="1587802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Bef>
                <a:spcPts val="1000"/>
              </a:spcBef>
              <a:spcAft>
                <a:spcPts val="1000"/>
              </a:spcAft>
            </a:pPr>
            <a:r>
              <a:rPr lang="en-US" sz="3600" dirty="0"/>
              <a:t>Competencies</a:t>
            </a:r>
          </a:p>
        </p:txBody>
      </p:sp>
      <p:sp>
        <p:nvSpPr>
          <p:cNvPr id="3" name="Content Placeholder 2"/>
          <p:cNvSpPr>
            <a:spLocks noGrp="1"/>
          </p:cNvSpPr>
          <p:nvPr>
            <p:ph idx="1"/>
          </p:nvPr>
        </p:nvSpPr>
        <p:spPr>
          <a:xfrm>
            <a:off x="444500" y="1447800"/>
            <a:ext cx="8229600" cy="3810000"/>
          </a:xfrm>
        </p:spPr>
        <p:txBody>
          <a:bodyPr>
            <a:normAutofit fontScale="92500" lnSpcReduction="10000"/>
          </a:bodyPr>
          <a:lstStyle/>
          <a:p>
            <a:pPr marL="0" lvl="0" indent="0">
              <a:spcBef>
                <a:spcPts val="1000"/>
              </a:spcBef>
              <a:spcAft>
                <a:spcPts val="1000"/>
              </a:spcAft>
              <a:buNone/>
            </a:pPr>
            <a:r>
              <a:rPr lang="en-US" sz="2400" kern="1200" dirty="0"/>
              <a:t>This lesson covers the following Core Competencies for Patient Navigators:</a:t>
            </a:r>
          </a:p>
          <a:p>
            <a:pPr marL="0" indent="0">
              <a:spcBef>
                <a:spcPts val="1000"/>
              </a:spcBef>
              <a:spcAft>
                <a:spcPts val="1000"/>
              </a:spcAft>
              <a:buNone/>
            </a:pPr>
            <a:r>
              <a:rPr lang="en-US" sz="2200" dirty="0"/>
              <a:t>1.4 Empower patients to communicate their preferences and priorities for treatment to their health care team; facilitate shared decision making in the patient’s health care. </a:t>
            </a:r>
          </a:p>
          <a:p>
            <a:pPr marL="0" indent="0">
              <a:spcBef>
                <a:spcPts val="1000"/>
              </a:spcBef>
              <a:spcAft>
                <a:spcPts val="1000"/>
              </a:spcAft>
              <a:buNone/>
            </a:pPr>
            <a:r>
              <a:rPr lang="en-US" sz="2200" dirty="0"/>
              <a:t>1.5 Empower patients to participate in their wellness by providing self-management and health promotion resources and referrals.</a:t>
            </a:r>
          </a:p>
          <a:p>
            <a:pPr marL="0" indent="0">
              <a:spcBef>
                <a:spcPts val="1000"/>
              </a:spcBef>
              <a:spcAft>
                <a:spcPts val="1000"/>
              </a:spcAft>
              <a:buNone/>
            </a:pPr>
            <a:r>
              <a:rPr lang="en-US" sz="2200" dirty="0"/>
              <a:t>1.6 Follow up with patients to support adherence to agreed-upon treatment plan through continued non-clinical barrier assessment and referrals to supportive resources in collaboration with the clinical team. </a:t>
            </a:r>
          </a:p>
        </p:txBody>
      </p:sp>
    </p:spTree>
    <p:extLst>
      <p:ext uri="{BB962C8B-B14F-4D97-AF65-F5344CB8AC3E}">
        <p14:creationId xmlns:p14="http://schemas.microsoft.com/office/powerpoint/2010/main" val="26757491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Thank you!</a:t>
            </a:r>
          </a:p>
        </p:txBody>
      </p:sp>
      <p:sp>
        <p:nvSpPr>
          <p:cNvPr id="3" name="Content Placeholder 2"/>
          <p:cNvSpPr>
            <a:spLocks noGrp="1"/>
          </p:cNvSpPr>
          <p:nvPr>
            <p:ph idx="1"/>
          </p:nvPr>
        </p:nvSpPr>
        <p:spPr>
          <a:xfrm>
            <a:off x="457200" y="1371600"/>
            <a:ext cx="8229600" cy="3810000"/>
          </a:xfrm>
          <a:ln>
            <a:noFill/>
          </a:ln>
        </p:spPr>
        <p:txBody>
          <a:bodyPr/>
          <a:lstStyle/>
          <a:p>
            <a:pPr marL="0" indent="0" algn="ctr">
              <a:buNone/>
            </a:pPr>
            <a:br>
              <a:rPr lang="en-US" sz="2500" dirty="0"/>
            </a:br>
            <a:endParaRPr lang="en-US" sz="2500" dirty="0"/>
          </a:p>
          <a:p>
            <a:pPr marL="0" indent="0" algn="ctr">
              <a:buNone/>
            </a:pPr>
            <a:endParaRPr lang="en-US" dirty="0"/>
          </a:p>
          <a:p>
            <a:pPr marL="0" indent="0" algn="ctr">
              <a:buNone/>
            </a:pPr>
            <a:r>
              <a:rPr lang="en-US" dirty="0"/>
              <a:t>Follow us on Twitter: </a:t>
            </a:r>
            <a:r>
              <a:rPr lang="en-US" dirty="0">
                <a:solidFill>
                  <a:srgbClr val="0096D6"/>
                </a:solidFill>
                <a:hlinkClick r:id="rId2"/>
              </a:rPr>
              <a:t>@GWCancer</a:t>
            </a:r>
            <a:endParaRPr lang="en-US" dirty="0">
              <a:solidFill>
                <a:srgbClr val="0096D6"/>
              </a:solidFill>
            </a:endParaRPr>
          </a:p>
          <a:p>
            <a:pPr marL="0" indent="0" algn="ctr">
              <a:buNone/>
            </a:pPr>
            <a:r>
              <a:rPr lang="en-US" dirty="0">
                <a:solidFill>
                  <a:srgbClr val="0096D6"/>
                </a:solidFill>
                <a:hlinkClick r:id="rId3"/>
              </a:rPr>
              <a:t>www.gwcancercenter.org</a:t>
            </a:r>
            <a:endParaRPr lang="en-US" dirty="0">
              <a:solidFill>
                <a:srgbClr val="0096D6"/>
              </a:solidFill>
            </a:endParaRPr>
          </a:p>
          <a:p>
            <a:pPr marL="0" indent="0">
              <a:buNone/>
            </a:pPr>
            <a:endParaRPr lang="en-US" dirty="0"/>
          </a:p>
        </p:txBody>
      </p:sp>
      <p:sp>
        <p:nvSpPr>
          <p:cNvPr id="6" name="TextBox 5"/>
          <p:cNvSpPr txBox="1"/>
          <p:nvPr/>
        </p:nvSpPr>
        <p:spPr>
          <a:xfrm>
            <a:off x="0" y="4239161"/>
            <a:ext cx="9179169" cy="1246495"/>
          </a:xfrm>
          <a:prstGeom prst="rect">
            <a:avLst/>
          </a:prstGeom>
          <a:noFill/>
        </p:spPr>
        <p:txBody>
          <a:bodyPr wrap="square" rtlCol="0">
            <a:spAutoFit/>
          </a:bodyPr>
          <a:lstStyle/>
          <a:p>
            <a:pPr algn="ctr"/>
            <a:r>
              <a:rPr lang="en-US" sz="1500" i="1" dirty="0">
                <a:solidFill>
                  <a:schemeClr val="tx1">
                    <a:lumMod val="75000"/>
                    <a:lumOff val="25000"/>
                  </a:schemeClr>
                </a:solidFill>
              </a:rPr>
              <a:t>Sign-up for the GW Cancer Center’s Patient Navigation </a:t>
            </a:r>
            <a:br>
              <a:rPr lang="en-US" sz="1500" i="1" dirty="0">
                <a:solidFill>
                  <a:schemeClr val="tx1">
                    <a:lumMod val="75000"/>
                    <a:lumOff val="25000"/>
                  </a:schemeClr>
                </a:solidFill>
              </a:rPr>
            </a:br>
            <a:r>
              <a:rPr lang="en-US" sz="1500" i="1" dirty="0">
                <a:solidFill>
                  <a:schemeClr val="tx1">
                    <a:lumMod val="75000"/>
                    <a:lumOff val="25000"/>
                  </a:schemeClr>
                </a:solidFill>
              </a:rPr>
              <a:t>and Survivorship E-Newsletter</a:t>
            </a:r>
            <a:r>
              <a:rPr lang="en-US" sz="1500" dirty="0">
                <a:solidFill>
                  <a:schemeClr val="tx1">
                    <a:lumMod val="75000"/>
                    <a:lumOff val="25000"/>
                  </a:schemeClr>
                </a:solidFill>
              </a:rPr>
              <a:t>: </a:t>
            </a:r>
            <a:r>
              <a:rPr lang="en-US" sz="1500" b="1" dirty="0">
                <a:solidFill>
                  <a:srgbClr val="0096D6"/>
                </a:solidFill>
                <a:hlinkClick r:id="rId4"/>
              </a:rPr>
              <a:t>bit.ly/</a:t>
            </a:r>
            <a:r>
              <a:rPr lang="en-US" sz="1500" b="1" dirty="0" err="1">
                <a:solidFill>
                  <a:srgbClr val="0096D6"/>
                </a:solidFill>
                <a:hlinkClick r:id="rId4"/>
              </a:rPr>
              <a:t>PNSurvEnews</a:t>
            </a:r>
            <a:r>
              <a:rPr lang="en-US" sz="1500" dirty="0">
                <a:solidFill>
                  <a:schemeClr val="tx1">
                    <a:lumMod val="75000"/>
                    <a:lumOff val="25000"/>
                  </a:schemeClr>
                </a:solidFill>
                <a:hlinkClick r:id="rId4"/>
              </a:rPr>
              <a:t>  </a:t>
            </a:r>
            <a:endParaRPr lang="en-US" sz="1500" dirty="0">
              <a:solidFill>
                <a:schemeClr val="tx1">
                  <a:lumMod val="75000"/>
                  <a:lumOff val="25000"/>
                </a:schemeClr>
              </a:solidFill>
            </a:endParaRPr>
          </a:p>
          <a:p>
            <a:pPr algn="ctr"/>
            <a:endParaRPr lang="en-US" sz="1500" dirty="0">
              <a:solidFill>
                <a:schemeClr val="tx1">
                  <a:lumMod val="75000"/>
                  <a:lumOff val="25000"/>
                </a:schemeClr>
              </a:solidFill>
            </a:endParaRPr>
          </a:p>
          <a:p>
            <a:pPr algn="ctr"/>
            <a:r>
              <a:rPr lang="en-US" sz="1500" dirty="0">
                <a:solidFill>
                  <a:schemeClr val="tx1">
                    <a:lumMod val="75000"/>
                    <a:lumOff val="25000"/>
                  </a:schemeClr>
                </a:solidFill>
              </a:rPr>
              <a:t>S</a:t>
            </a:r>
            <a:r>
              <a:rPr lang="en-US" sz="1500" i="1" dirty="0">
                <a:solidFill>
                  <a:schemeClr val="tx1">
                    <a:lumMod val="75000"/>
                    <a:lumOff val="25000"/>
                  </a:schemeClr>
                </a:solidFill>
              </a:rPr>
              <a:t>ign-up for the GW Cancer Center’s Cancer Control </a:t>
            </a:r>
            <a:br>
              <a:rPr lang="en-US" sz="1500" i="1" dirty="0">
                <a:solidFill>
                  <a:schemeClr val="tx1">
                    <a:lumMod val="75000"/>
                    <a:lumOff val="25000"/>
                  </a:schemeClr>
                </a:solidFill>
              </a:rPr>
            </a:br>
            <a:r>
              <a:rPr lang="en-US" sz="1500" i="1" dirty="0">
                <a:solidFill>
                  <a:schemeClr val="tx1">
                    <a:lumMod val="75000"/>
                    <a:lumOff val="25000"/>
                  </a:schemeClr>
                </a:solidFill>
              </a:rPr>
              <a:t>Technical </a:t>
            </a:r>
            <a:r>
              <a:rPr lang="en-US" altLang="en-US" sz="1500" i="1" dirty="0">
                <a:solidFill>
                  <a:schemeClr val="tx1">
                    <a:lumMod val="75000"/>
                    <a:lumOff val="25000"/>
                  </a:schemeClr>
                </a:solidFill>
              </a:rPr>
              <a:t>Assistance E-Newsletter</a:t>
            </a:r>
            <a:r>
              <a:rPr lang="en-US" altLang="en-US" sz="1500" dirty="0">
                <a:solidFill>
                  <a:schemeClr val="tx1">
                    <a:lumMod val="75000"/>
                    <a:lumOff val="25000"/>
                  </a:schemeClr>
                </a:solidFill>
              </a:rPr>
              <a:t>: </a:t>
            </a:r>
            <a:r>
              <a:rPr lang="en-US" sz="1500" b="1" dirty="0">
                <a:solidFill>
                  <a:srgbClr val="0096D6"/>
                </a:solidFill>
                <a:hlinkClick r:id="rId5"/>
              </a:rPr>
              <a:t>bit.ly/</a:t>
            </a:r>
            <a:r>
              <a:rPr lang="en-US" sz="1500" b="1" dirty="0" err="1">
                <a:solidFill>
                  <a:srgbClr val="0096D6"/>
                </a:solidFill>
                <a:hlinkClick r:id="rId5"/>
              </a:rPr>
              <a:t>TAPenews</a:t>
            </a:r>
            <a:r>
              <a:rPr lang="en-US" sz="1500" b="1" dirty="0">
                <a:solidFill>
                  <a:srgbClr val="0096D6"/>
                </a:solidFill>
                <a:hlinkClick r:id="rId5"/>
              </a:rPr>
              <a:t> </a:t>
            </a:r>
            <a:endParaRPr lang="en-US" sz="1500" b="1" dirty="0">
              <a:solidFill>
                <a:srgbClr val="0096D6"/>
              </a:solidFill>
            </a:endParaRPr>
          </a:p>
        </p:txBody>
      </p:sp>
    </p:spTree>
    <p:extLst>
      <p:ext uri="{BB962C8B-B14F-4D97-AF65-F5344CB8AC3E}">
        <p14:creationId xmlns:p14="http://schemas.microsoft.com/office/powerpoint/2010/main" val="1519606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normAutofit/>
          </a:bodyPr>
          <a:lstStyle/>
          <a:p>
            <a:pPr>
              <a:spcBef>
                <a:spcPts val="1000"/>
              </a:spcBef>
              <a:spcAft>
                <a:spcPts val="1000"/>
              </a:spcAft>
            </a:pPr>
            <a:r>
              <a:rPr lang="en-US" sz="3600" dirty="0"/>
              <a:t>Learning Objectives</a:t>
            </a:r>
          </a:p>
        </p:txBody>
      </p:sp>
      <p:sp>
        <p:nvSpPr>
          <p:cNvPr id="5" name="Content Placeholder 4"/>
          <p:cNvSpPr>
            <a:spLocks noGrp="1"/>
          </p:cNvSpPr>
          <p:nvPr>
            <p:ph idx="1"/>
          </p:nvPr>
        </p:nvSpPr>
        <p:spPr>
          <a:xfrm>
            <a:off x="457200" y="990600"/>
            <a:ext cx="8458200" cy="4419600"/>
          </a:xfrm>
        </p:spPr>
        <p:txBody>
          <a:bodyPr>
            <a:noAutofit/>
          </a:bodyPr>
          <a:lstStyle/>
          <a:p>
            <a:pPr marL="0" indent="0">
              <a:spcBef>
                <a:spcPts val="500"/>
              </a:spcBef>
              <a:spcAft>
                <a:spcPts val="500"/>
              </a:spcAft>
              <a:buNone/>
            </a:pPr>
            <a:r>
              <a:rPr lang="en-US" sz="1600" dirty="0"/>
              <a:t>After completing this lesson, you will be able to:</a:t>
            </a:r>
          </a:p>
          <a:p>
            <a:pPr>
              <a:spcBef>
                <a:spcPts val="500"/>
              </a:spcBef>
              <a:spcAft>
                <a:spcPts val="500"/>
              </a:spcAft>
            </a:pPr>
            <a:r>
              <a:rPr lang="en-US" sz="1600" dirty="0"/>
              <a:t>Encourage active participation by the patient in decision-making and explain choices or rights to the patient in a patient-centered manner</a:t>
            </a:r>
          </a:p>
          <a:p>
            <a:pPr>
              <a:spcBef>
                <a:spcPts val="500"/>
              </a:spcBef>
              <a:spcAft>
                <a:spcPts val="500"/>
              </a:spcAft>
            </a:pPr>
            <a:r>
              <a:rPr lang="en-US" sz="1600" dirty="0"/>
              <a:t>Assess patient desire and capacity to be involved and responsible in the decision-making process</a:t>
            </a:r>
          </a:p>
          <a:p>
            <a:pPr>
              <a:spcBef>
                <a:spcPts val="500"/>
              </a:spcBef>
              <a:spcAft>
                <a:spcPts val="500"/>
              </a:spcAft>
            </a:pPr>
            <a:r>
              <a:rPr lang="en-US" sz="1600" dirty="0"/>
              <a:t>Determine patient preferences and priorities for treatment</a:t>
            </a:r>
          </a:p>
          <a:p>
            <a:pPr>
              <a:spcBef>
                <a:spcPts val="500"/>
              </a:spcBef>
              <a:spcAft>
                <a:spcPts val="500"/>
              </a:spcAft>
            </a:pPr>
            <a:r>
              <a:rPr lang="en-US" sz="1600" dirty="0"/>
              <a:t>Identify strategies to assist patients in discussing preferences and priorities with clinician</a:t>
            </a:r>
          </a:p>
          <a:p>
            <a:pPr>
              <a:spcBef>
                <a:spcPts val="500"/>
              </a:spcBef>
              <a:spcAft>
                <a:spcPts val="500"/>
              </a:spcAft>
            </a:pPr>
            <a:r>
              <a:rPr lang="en-US" sz="1600" dirty="0"/>
              <a:t>Support the patient in the decision-making process in alignment with desired level of engagement</a:t>
            </a:r>
          </a:p>
          <a:p>
            <a:pPr>
              <a:spcBef>
                <a:spcPts val="500"/>
              </a:spcBef>
              <a:spcAft>
                <a:spcPts val="500"/>
              </a:spcAft>
            </a:pPr>
            <a:r>
              <a:rPr lang="en-US" sz="1600" dirty="0"/>
              <a:t>Describe a treatment plan</a:t>
            </a:r>
          </a:p>
          <a:p>
            <a:pPr>
              <a:spcBef>
                <a:spcPts val="500"/>
              </a:spcBef>
              <a:spcAft>
                <a:spcPts val="500"/>
              </a:spcAft>
            </a:pPr>
            <a:r>
              <a:rPr lang="en-US" sz="1600" dirty="0"/>
              <a:t>Assess barriers to patient adherence to the plan</a:t>
            </a:r>
          </a:p>
          <a:p>
            <a:pPr>
              <a:spcBef>
                <a:spcPts val="500"/>
              </a:spcBef>
              <a:spcAft>
                <a:spcPts val="500"/>
              </a:spcAft>
            </a:pPr>
            <a:r>
              <a:rPr lang="en-US" sz="1600" dirty="0"/>
              <a:t>Develop a plan with the patient for addressing adherence challenges</a:t>
            </a:r>
          </a:p>
          <a:p>
            <a:pPr>
              <a:spcBef>
                <a:spcPts val="500"/>
              </a:spcBef>
              <a:spcAft>
                <a:spcPts val="500"/>
              </a:spcAft>
            </a:pPr>
            <a:r>
              <a:rPr lang="en-US" sz="1600" dirty="0"/>
              <a:t>Identify self-management and health promotion resources</a:t>
            </a:r>
          </a:p>
          <a:p>
            <a:pPr>
              <a:spcBef>
                <a:spcPts val="500"/>
              </a:spcBef>
              <a:spcAft>
                <a:spcPts val="500"/>
              </a:spcAft>
            </a:pPr>
            <a:endParaRPr lang="en-US" sz="900" dirty="0"/>
          </a:p>
        </p:txBody>
      </p:sp>
    </p:spTree>
    <p:extLst>
      <p:ext uri="{BB962C8B-B14F-4D97-AF65-F5344CB8AC3E}">
        <p14:creationId xmlns:p14="http://schemas.microsoft.com/office/powerpoint/2010/main" val="3448395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spcBef>
                <a:spcPts val="1000"/>
              </a:spcBef>
              <a:spcAft>
                <a:spcPts val="1000"/>
              </a:spcAft>
            </a:pPr>
            <a:r>
              <a:rPr lang="en-US" sz="3600" dirty="0"/>
              <a:t>Shared Decision-Making</a:t>
            </a:r>
          </a:p>
        </p:txBody>
      </p:sp>
      <p:sp>
        <p:nvSpPr>
          <p:cNvPr id="2" name="TextBox 1"/>
          <p:cNvSpPr txBox="1"/>
          <p:nvPr/>
        </p:nvSpPr>
        <p:spPr>
          <a:xfrm>
            <a:off x="457200" y="1447800"/>
            <a:ext cx="8229600" cy="2554545"/>
          </a:xfrm>
          <a:prstGeom prst="rect">
            <a:avLst/>
          </a:prstGeom>
          <a:noFill/>
        </p:spPr>
        <p:txBody>
          <a:bodyPr wrap="square" rtlCol="0">
            <a:spAutoFit/>
          </a:bodyPr>
          <a:lstStyle/>
          <a:p>
            <a:r>
              <a:rPr lang="en-US" sz="3200" dirty="0"/>
              <a:t>In this section of the lesson, we will define shared decision-making and discuss ways to assess patient’s willingness and ability to be involved in the treatment planning process. </a:t>
            </a:r>
          </a:p>
          <a:p>
            <a:endParaRPr lang="en-US" sz="3200" dirty="0"/>
          </a:p>
        </p:txBody>
      </p:sp>
    </p:spTree>
    <p:extLst>
      <p:ext uri="{BB962C8B-B14F-4D97-AF65-F5344CB8AC3E}">
        <p14:creationId xmlns:p14="http://schemas.microsoft.com/office/powerpoint/2010/main" val="451630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960"/>
            <a:ext cx="8229600" cy="1143000"/>
          </a:xfrm>
        </p:spPr>
        <p:txBody>
          <a:bodyPr>
            <a:normAutofit fontScale="90000"/>
          </a:bodyPr>
          <a:lstStyle/>
          <a:p>
            <a:pPr>
              <a:spcBef>
                <a:spcPts val="1000"/>
              </a:spcBef>
              <a:spcAft>
                <a:spcPts val="1000"/>
              </a:spcAft>
            </a:pPr>
            <a:r>
              <a:rPr lang="en-US" dirty="0"/>
              <a:t>What is Shared Decision-Making?</a:t>
            </a:r>
          </a:p>
        </p:txBody>
      </p:sp>
      <p:sp>
        <p:nvSpPr>
          <p:cNvPr id="3" name="Content Placeholder 2"/>
          <p:cNvSpPr>
            <a:spLocks noGrp="1"/>
          </p:cNvSpPr>
          <p:nvPr>
            <p:ph idx="1"/>
          </p:nvPr>
        </p:nvSpPr>
        <p:spPr>
          <a:xfrm>
            <a:off x="495300" y="1193109"/>
            <a:ext cx="8229600" cy="2286000"/>
          </a:xfrm>
        </p:spPr>
        <p:txBody>
          <a:bodyPr>
            <a:normAutofit/>
          </a:bodyPr>
          <a:lstStyle/>
          <a:p>
            <a:pPr marL="0" indent="0">
              <a:spcBef>
                <a:spcPts val="1000"/>
              </a:spcBef>
              <a:spcAft>
                <a:spcPts val="1000"/>
              </a:spcAft>
              <a:buNone/>
            </a:pPr>
            <a:r>
              <a:rPr lang="en-US" sz="2400" dirty="0"/>
              <a:t>“A process in which patients are involved as active partners with the clinician in clarifying acceptable medical options and in choosing a preferred course of clinical care.”</a:t>
            </a:r>
          </a:p>
        </p:txBody>
      </p:sp>
      <p:sp>
        <p:nvSpPr>
          <p:cNvPr id="6" name="Title 1"/>
          <p:cNvSpPr txBox="1">
            <a:spLocks/>
          </p:cNvSpPr>
          <p:nvPr/>
        </p:nvSpPr>
        <p:spPr bwMode="auto">
          <a:xfrm>
            <a:off x="381000" y="2224384"/>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rgbClr val="365F91"/>
                </a:solidFill>
                <a:latin typeface="Trebuchet MS" pitchFamily="34" charset="0"/>
                <a:ea typeface="+mj-ea"/>
                <a:cs typeface="+mj-cs"/>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a:lstStyle>
          <a:p>
            <a:r>
              <a:rPr lang="en-US" kern="0" dirty="0">
                <a:solidFill>
                  <a:srgbClr val="033B57"/>
                </a:solidFill>
              </a:rPr>
              <a:t>Why shared decision-making?</a:t>
            </a:r>
          </a:p>
        </p:txBody>
      </p:sp>
      <p:sp>
        <p:nvSpPr>
          <p:cNvPr id="5" name="Up Arrow 4" descr="Arrow pointing up"/>
          <p:cNvSpPr/>
          <p:nvPr/>
        </p:nvSpPr>
        <p:spPr>
          <a:xfrm>
            <a:off x="3581400" y="3120628"/>
            <a:ext cx="1828800" cy="2133600"/>
          </a:xfrm>
          <a:prstGeom prst="upArrow">
            <a:avLst/>
          </a:prstGeom>
          <a:solidFill>
            <a:srgbClr val="033B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810000" y="3620657"/>
            <a:ext cx="1371600" cy="369332"/>
          </a:xfrm>
          <a:prstGeom prst="rect">
            <a:avLst/>
          </a:prstGeom>
          <a:noFill/>
        </p:spPr>
        <p:txBody>
          <a:bodyPr wrap="square" rtlCol="0">
            <a:spAutoFit/>
          </a:bodyPr>
          <a:lstStyle/>
          <a:p>
            <a:pPr algn="ctr"/>
            <a:r>
              <a:rPr lang="en-US" dirty="0">
                <a:solidFill>
                  <a:srgbClr val="FFFFFF"/>
                </a:solidFill>
              </a:rPr>
              <a:t>Improved</a:t>
            </a:r>
          </a:p>
        </p:txBody>
      </p:sp>
      <p:sp>
        <p:nvSpPr>
          <p:cNvPr id="10" name="TextBox 9"/>
          <p:cNvSpPr txBox="1"/>
          <p:nvPr/>
        </p:nvSpPr>
        <p:spPr>
          <a:xfrm>
            <a:off x="1972235" y="3505200"/>
            <a:ext cx="1371600" cy="369332"/>
          </a:xfrm>
          <a:prstGeom prst="rect">
            <a:avLst/>
          </a:prstGeom>
          <a:noFill/>
        </p:spPr>
        <p:txBody>
          <a:bodyPr wrap="square" rtlCol="0">
            <a:spAutoFit/>
          </a:bodyPr>
          <a:lstStyle/>
          <a:p>
            <a:r>
              <a:rPr lang="en-US" dirty="0"/>
              <a:t>Outcomes</a:t>
            </a:r>
          </a:p>
        </p:txBody>
      </p:sp>
      <p:sp>
        <p:nvSpPr>
          <p:cNvPr id="7" name="TextBox 6"/>
          <p:cNvSpPr txBox="1"/>
          <p:nvPr/>
        </p:nvSpPr>
        <p:spPr>
          <a:xfrm>
            <a:off x="1438835" y="4884896"/>
            <a:ext cx="2438400" cy="369332"/>
          </a:xfrm>
          <a:prstGeom prst="rect">
            <a:avLst/>
          </a:prstGeom>
          <a:noFill/>
        </p:spPr>
        <p:txBody>
          <a:bodyPr wrap="square" rtlCol="0">
            <a:spAutoFit/>
          </a:bodyPr>
          <a:lstStyle/>
          <a:p>
            <a:r>
              <a:rPr lang="en-US" dirty="0"/>
              <a:t>Patient satisfaction</a:t>
            </a:r>
          </a:p>
        </p:txBody>
      </p:sp>
      <p:sp>
        <p:nvSpPr>
          <p:cNvPr id="8" name="TextBox 7"/>
          <p:cNvSpPr txBox="1"/>
          <p:nvPr/>
        </p:nvSpPr>
        <p:spPr>
          <a:xfrm>
            <a:off x="5638800" y="3505200"/>
            <a:ext cx="2438400" cy="369332"/>
          </a:xfrm>
          <a:prstGeom prst="rect">
            <a:avLst/>
          </a:prstGeom>
          <a:noFill/>
        </p:spPr>
        <p:txBody>
          <a:bodyPr wrap="square" rtlCol="0">
            <a:spAutoFit/>
          </a:bodyPr>
          <a:lstStyle/>
          <a:p>
            <a:r>
              <a:rPr lang="en-US" dirty="0"/>
              <a:t>Patient knowledge</a:t>
            </a:r>
          </a:p>
        </p:txBody>
      </p:sp>
      <p:sp>
        <p:nvSpPr>
          <p:cNvPr id="9" name="TextBox 8"/>
          <p:cNvSpPr txBox="1"/>
          <p:nvPr/>
        </p:nvSpPr>
        <p:spPr>
          <a:xfrm>
            <a:off x="5181600" y="4879954"/>
            <a:ext cx="3429000" cy="369332"/>
          </a:xfrm>
          <a:prstGeom prst="rect">
            <a:avLst/>
          </a:prstGeom>
          <a:noFill/>
        </p:spPr>
        <p:txBody>
          <a:bodyPr wrap="square" rtlCol="0">
            <a:spAutoFit/>
          </a:bodyPr>
          <a:lstStyle/>
          <a:p>
            <a:r>
              <a:rPr lang="en-US" dirty="0"/>
              <a:t>Patient adherence to treatment</a:t>
            </a:r>
          </a:p>
        </p:txBody>
      </p:sp>
      <p:sp>
        <p:nvSpPr>
          <p:cNvPr id="4" name="Rectangle 3"/>
          <p:cNvSpPr/>
          <p:nvPr/>
        </p:nvSpPr>
        <p:spPr>
          <a:xfrm>
            <a:off x="5410200" y="5253544"/>
            <a:ext cx="3810000" cy="276999"/>
          </a:xfrm>
          <a:prstGeom prst="rect">
            <a:avLst/>
          </a:prstGeom>
        </p:spPr>
        <p:txBody>
          <a:bodyPr wrap="square">
            <a:spAutoFit/>
          </a:bodyPr>
          <a:lstStyle/>
          <a:p>
            <a:r>
              <a:rPr lang="en-US" sz="1200" i="1" dirty="0">
                <a:solidFill>
                  <a:schemeClr val="bg2"/>
                </a:solidFill>
              </a:rPr>
              <a:t>Sources: Sheridan et al. 2004; </a:t>
            </a:r>
            <a:r>
              <a:rPr lang="en-US" sz="1200" i="1" dirty="0" err="1">
                <a:solidFill>
                  <a:schemeClr val="bg2"/>
                </a:solidFill>
              </a:rPr>
              <a:t>Fraenkel</a:t>
            </a:r>
            <a:r>
              <a:rPr lang="en-US" sz="1200" i="1" dirty="0">
                <a:solidFill>
                  <a:schemeClr val="bg2"/>
                </a:solidFill>
              </a:rPr>
              <a:t> et al. 2007</a:t>
            </a:r>
          </a:p>
        </p:txBody>
      </p:sp>
    </p:spTree>
    <p:extLst>
      <p:ext uri="{BB962C8B-B14F-4D97-AF65-F5344CB8AC3E}">
        <p14:creationId xmlns:p14="http://schemas.microsoft.com/office/powerpoint/2010/main" val="4100795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descr="Active participation in case is improved by the following elements: patient knowledge, physician encouragement, belief in right/responsibility to participate, awareness of choice, and time with physicians">
            <a:extLst>
              <a:ext uri="{C183D7F6-B498-43B3-948B-1728B52AA6E4}">
                <adec:decorative xmlns:adec="http://schemas.microsoft.com/office/drawing/2017/decorative" val="0"/>
              </a:ext>
            </a:extLst>
          </p:cNvPr>
          <p:cNvGrpSpPr/>
          <p:nvPr/>
        </p:nvGrpSpPr>
        <p:grpSpPr>
          <a:xfrm>
            <a:off x="1484545" y="1143000"/>
            <a:ext cx="6174910" cy="4196019"/>
            <a:chOff x="-873680" y="785399"/>
            <a:chExt cx="7727156" cy="5433056"/>
          </a:xfrm>
          <a:solidFill>
            <a:srgbClr val="033B57"/>
          </a:solidFill>
        </p:grpSpPr>
        <p:sp>
          <p:nvSpPr>
            <p:cNvPr id="6" name="Freeform 5"/>
            <p:cNvSpPr/>
            <p:nvPr/>
          </p:nvSpPr>
          <p:spPr>
            <a:xfrm>
              <a:off x="-873680" y="785399"/>
              <a:ext cx="1447800" cy="1473377"/>
            </a:xfrm>
            <a:custGeom>
              <a:avLst/>
              <a:gdLst>
                <a:gd name="connsiteX0" fmla="*/ 0 w 739378"/>
                <a:gd name="connsiteY0" fmla="*/ 369689 h 739378"/>
                <a:gd name="connsiteX1" fmla="*/ 369689 w 739378"/>
                <a:gd name="connsiteY1" fmla="*/ 0 h 739378"/>
                <a:gd name="connsiteX2" fmla="*/ 739378 w 739378"/>
                <a:gd name="connsiteY2" fmla="*/ 369689 h 739378"/>
                <a:gd name="connsiteX3" fmla="*/ 369689 w 739378"/>
                <a:gd name="connsiteY3" fmla="*/ 739378 h 739378"/>
                <a:gd name="connsiteX4" fmla="*/ 0 w 739378"/>
                <a:gd name="connsiteY4" fmla="*/ 369689 h 7393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9378" h="739378">
                  <a:moveTo>
                    <a:pt x="0" y="369689"/>
                  </a:moveTo>
                  <a:cubicBezTo>
                    <a:pt x="0" y="165515"/>
                    <a:pt x="165515" y="0"/>
                    <a:pt x="369689" y="0"/>
                  </a:cubicBezTo>
                  <a:cubicBezTo>
                    <a:pt x="573863" y="0"/>
                    <a:pt x="739378" y="165515"/>
                    <a:pt x="739378" y="369689"/>
                  </a:cubicBezTo>
                  <a:cubicBezTo>
                    <a:pt x="739378" y="573863"/>
                    <a:pt x="573863" y="739378"/>
                    <a:pt x="369689" y="739378"/>
                  </a:cubicBezTo>
                  <a:cubicBezTo>
                    <a:pt x="165515" y="739378"/>
                    <a:pt x="0" y="573863"/>
                    <a:pt x="0" y="369689"/>
                  </a:cubicBezTo>
                  <a:close/>
                </a:path>
              </a:pathLst>
            </a:custGeom>
            <a:grpFill/>
          </p:spPr>
          <p:style>
            <a:lnRef idx="2">
              <a:schemeClr val="accent2">
                <a:shade val="50000"/>
              </a:schemeClr>
            </a:lnRef>
            <a:fillRef idx="1">
              <a:schemeClr val="accent2"/>
            </a:fillRef>
            <a:effectRef idx="0">
              <a:schemeClr val="accent2"/>
            </a:effectRef>
            <a:fontRef idx="minor">
              <a:schemeClr val="lt1"/>
            </a:fontRef>
          </p:style>
          <p:txBody>
            <a:bodyPr spcFirstLastPara="0" vert="horz" wrap="square" lIns="114629" tIns="114629" rIns="114629" bIns="114629" numCol="1" spcCol="1270" anchor="ctr" anchorCtr="0">
              <a:noAutofit/>
            </a:bodyPr>
            <a:lstStyle/>
            <a:p>
              <a:pPr lvl="0" algn="ctr" defTabSz="222250">
                <a:lnSpc>
                  <a:spcPct val="90000"/>
                </a:lnSpc>
                <a:spcBef>
                  <a:spcPct val="0"/>
                </a:spcBef>
                <a:spcAft>
                  <a:spcPct val="35000"/>
                </a:spcAft>
              </a:pPr>
              <a:r>
                <a:rPr lang="en-US" sz="1200" b="1" kern="1200" dirty="0"/>
                <a:t>Patient knowledge</a:t>
              </a:r>
            </a:p>
          </p:txBody>
        </p:sp>
        <p:sp>
          <p:nvSpPr>
            <p:cNvPr id="7" name="Freeform 6"/>
            <p:cNvSpPr/>
            <p:nvPr/>
          </p:nvSpPr>
          <p:spPr>
            <a:xfrm>
              <a:off x="359700" y="1762724"/>
              <a:ext cx="428839" cy="428839"/>
            </a:xfrm>
            <a:custGeom>
              <a:avLst/>
              <a:gdLst>
                <a:gd name="connsiteX0" fmla="*/ 56843 w 428839"/>
                <a:gd name="connsiteY0" fmla="*/ 163988 h 428839"/>
                <a:gd name="connsiteX1" fmla="*/ 163988 w 428839"/>
                <a:gd name="connsiteY1" fmla="*/ 163988 h 428839"/>
                <a:gd name="connsiteX2" fmla="*/ 163988 w 428839"/>
                <a:gd name="connsiteY2" fmla="*/ 56843 h 428839"/>
                <a:gd name="connsiteX3" fmla="*/ 264851 w 428839"/>
                <a:gd name="connsiteY3" fmla="*/ 56843 h 428839"/>
                <a:gd name="connsiteX4" fmla="*/ 264851 w 428839"/>
                <a:gd name="connsiteY4" fmla="*/ 163988 h 428839"/>
                <a:gd name="connsiteX5" fmla="*/ 371996 w 428839"/>
                <a:gd name="connsiteY5" fmla="*/ 163988 h 428839"/>
                <a:gd name="connsiteX6" fmla="*/ 371996 w 428839"/>
                <a:gd name="connsiteY6" fmla="*/ 264851 h 428839"/>
                <a:gd name="connsiteX7" fmla="*/ 264851 w 428839"/>
                <a:gd name="connsiteY7" fmla="*/ 264851 h 428839"/>
                <a:gd name="connsiteX8" fmla="*/ 264851 w 428839"/>
                <a:gd name="connsiteY8" fmla="*/ 371996 h 428839"/>
                <a:gd name="connsiteX9" fmla="*/ 163988 w 428839"/>
                <a:gd name="connsiteY9" fmla="*/ 371996 h 428839"/>
                <a:gd name="connsiteX10" fmla="*/ 163988 w 428839"/>
                <a:gd name="connsiteY10" fmla="*/ 264851 h 428839"/>
                <a:gd name="connsiteX11" fmla="*/ 56843 w 428839"/>
                <a:gd name="connsiteY11" fmla="*/ 264851 h 428839"/>
                <a:gd name="connsiteX12" fmla="*/ 56843 w 428839"/>
                <a:gd name="connsiteY12" fmla="*/ 163988 h 428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28839" h="428839">
                  <a:moveTo>
                    <a:pt x="56843" y="163988"/>
                  </a:moveTo>
                  <a:lnTo>
                    <a:pt x="163988" y="163988"/>
                  </a:lnTo>
                  <a:lnTo>
                    <a:pt x="163988" y="56843"/>
                  </a:lnTo>
                  <a:lnTo>
                    <a:pt x="264851" y="56843"/>
                  </a:lnTo>
                  <a:lnTo>
                    <a:pt x="264851" y="163988"/>
                  </a:lnTo>
                  <a:lnTo>
                    <a:pt x="371996" y="163988"/>
                  </a:lnTo>
                  <a:lnTo>
                    <a:pt x="371996" y="264851"/>
                  </a:lnTo>
                  <a:lnTo>
                    <a:pt x="264851" y="264851"/>
                  </a:lnTo>
                  <a:lnTo>
                    <a:pt x="264851" y="371996"/>
                  </a:lnTo>
                  <a:lnTo>
                    <a:pt x="163988" y="371996"/>
                  </a:lnTo>
                  <a:lnTo>
                    <a:pt x="163988" y="264851"/>
                  </a:lnTo>
                  <a:lnTo>
                    <a:pt x="56843" y="264851"/>
                  </a:lnTo>
                  <a:lnTo>
                    <a:pt x="56843" y="163988"/>
                  </a:lnTo>
                  <a:close/>
                </a:path>
              </a:pathLst>
            </a:custGeom>
            <a:grpFill/>
            <a:ln>
              <a:solidFill>
                <a:srgbClr val="336699"/>
              </a:solidFill>
            </a:ln>
          </p:spPr>
          <p:style>
            <a:lnRef idx="2">
              <a:schemeClr val="accent2"/>
            </a:lnRef>
            <a:fillRef idx="1">
              <a:schemeClr val="lt1"/>
            </a:fillRef>
            <a:effectRef idx="0">
              <a:schemeClr val="accent2"/>
            </a:effectRef>
            <a:fontRef idx="minor">
              <a:schemeClr val="dk1"/>
            </a:fontRef>
          </p:style>
          <p:txBody>
            <a:bodyPr spcFirstLastPara="0" vert="horz" wrap="square" lIns="56843" tIns="163988" rIns="56843" bIns="163988" numCol="1" spcCol="1270" anchor="ctr" anchorCtr="0">
              <a:noAutofit/>
            </a:bodyPr>
            <a:lstStyle/>
            <a:p>
              <a:pPr lvl="0" algn="ctr" defTabSz="177800">
                <a:lnSpc>
                  <a:spcPct val="90000"/>
                </a:lnSpc>
                <a:spcBef>
                  <a:spcPct val="0"/>
                </a:spcBef>
                <a:spcAft>
                  <a:spcPct val="35000"/>
                </a:spcAft>
              </a:pPr>
              <a:endParaRPr lang="en-US" sz="400" kern="1200"/>
            </a:p>
          </p:txBody>
        </p:sp>
        <p:sp>
          <p:nvSpPr>
            <p:cNvPr id="8" name="Freeform 7"/>
            <p:cNvSpPr/>
            <p:nvPr/>
          </p:nvSpPr>
          <p:spPr>
            <a:xfrm>
              <a:off x="574120" y="1744154"/>
              <a:ext cx="1423384" cy="1365443"/>
            </a:xfrm>
            <a:custGeom>
              <a:avLst/>
              <a:gdLst>
                <a:gd name="connsiteX0" fmla="*/ 0 w 739378"/>
                <a:gd name="connsiteY0" fmla="*/ 369689 h 739378"/>
                <a:gd name="connsiteX1" fmla="*/ 369689 w 739378"/>
                <a:gd name="connsiteY1" fmla="*/ 0 h 739378"/>
                <a:gd name="connsiteX2" fmla="*/ 739378 w 739378"/>
                <a:gd name="connsiteY2" fmla="*/ 369689 h 739378"/>
                <a:gd name="connsiteX3" fmla="*/ 369689 w 739378"/>
                <a:gd name="connsiteY3" fmla="*/ 739378 h 739378"/>
                <a:gd name="connsiteX4" fmla="*/ 0 w 739378"/>
                <a:gd name="connsiteY4" fmla="*/ 369689 h 7393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9378" h="739378">
                  <a:moveTo>
                    <a:pt x="0" y="369689"/>
                  </a:moveTo>
                  <a:cubicBezTo>
                    <a:pt x="0" y="165515"/>
                    <a:pt x="165515" y="0"/>
                    <a:pt x="369689" y="0"/>
                  </a:cubicBezTo>
                  <a:cubicBezTo>
                    <a:pt x="573863" y="0"/>
                    <a:pt x="739378" y="165515"/>
                    <a:pt x="739378" y="369689"/>
                  </a:cubicBezTo>
                  <a:cubicBezTo>
                    <a:pt x="739378" y="573863"/>
                    <a:pt x="573863" y="739378"/>
                    <a:pt x="369689" y="739378"/>
                  </a:cubicBezTo>
                  <a:cubicBezTo>
                    <a:pt x="165515" y="739378"/>
                    <a:pt x="0" y="573863"/>
                    <a:pt x="0" y="369689"/>
                  </a:cubicBezTo>
                  <a:close/>
                </a:path>
              </a:pathLst>
            </a:custGeom>
            <a:grpFill/>
          </p:spPr>
          <p:style>
            <a:lnRef idx="2">
              <a:schemeClr val="accent2">
                <a:shade val="50000"/>
              </a:schemeClr>
            </a:lnRef>
            <a:fillRef idx="1">
              <a:schemeClr val="accent2"/>
            </a:fillRef>
            <a:effectRef idx="0">
              <a:schemeClr val="accent2"/>
            </a:effectRef>
            <a:fontRef idx="minor">
              <a:schemeClr val="lt1"/>
            </a:fontRef>
          </p:style>
          <p:txBody>
            <a:bodyPr spcFirstLastPara="0" vert="horz" wrap="square" lIns="114629" tIns="114629" rIns="114629" bIns="114629" numCol="1" spcCol="1270" anchor="ctr" anchorCtr="0">
              <a:noAutofit/>
            </a:bodyPr>
            <a:lstStyle/>
            <a:p>
              <a:pPr lvl="0" algn="ctr" defTabSz="222250">
                <a:lnSpc>
                  <a:spcPct val="90000"/>
                </a:lnSpc>
                <a:spcBef>
                  <a:spcPct val="0"/>
                </a:spcBef>
                <a:spcAft>
                  <a:spcPct val="35000"/>
                </a:spcAft>
              </a:pPr>
              <a:r>
                <a:rPr lang="en-US" sz="1200" b="1" kern="1200" dirty="0"/>
                <a:t>Physician encouragement</a:t>
              </a:r>
            </a:p>
          </p:txBody>
        </p:sp>
        <p:sp>
          <p:nvSpPr>
            <p:cNvPr id="9" name="Freeform 8"/>
            <p:cNvSpPr/>
            <p:nvPr/>
          </p:nvSpPr>
          <p:spPr>
            <a:xfrm>
              <a:off x="374385" y="2743200"/>
              <a:ext cx="428839" cy="428839"/>
            </a:xfrm>
            <a:custGeom>
              <a:avLst/>
              <a:gdLst>
                <a:gd name="connsiteX0" fmla="*/ 56843 w 428839"/>
                <a:gd name="connsiteY0" fmla="*/ 163988 h 428839"/>
                <a:gd name="connsiteX1" fmla="*/ 163988 w 428839"/>
                <a:gd name="connsiteY1" fmla="*/ 163988 h 428839"/>
                <a:gd name="connsiteX2" fmla="*/ 163988 w 428839"/>
                <a:gd name="connsiteY2" fmla="*/ 56843 h 428839"/>
                <a:gd name="connsiteX3" fmla="*/ 264851 w 428839"/>
                <a:gd name="connsiteY3" fmla="*/ 56843 h 428839"/>
                <a:gd name="connsiteX4" fmla="*/ 264851 w 428839"/>
                <a:gd name="connsiteY4" fmla="*/ 163988 h 428839"/>
                <a:gd name="connsiteX5" fmla="*/ 371996 w 428839"/>
                <a:gd name="connsiteY5" fmla="*/ 163988 h 428839"/>
                <a:gd name="connsiteX6" fmla="*/ 371996 w 428839"/>
                <a:gd name="connsiteY6" fmla="*/ 264851 h 428839"/>
                <a:gd name="connsiteX7" fmla="*/ 264851 w 428839"/>
                <a:gd name="connsiteY7" fmla="*/ 264851 h 428839"/>
                <a:gd name="connsiteX8" fmla="*/ 264851 w 428839"/>
                <a:gd name="connsiteY8" fmla="*/ 371996 h 428839"/>
                <a:gd name="connsiteX9" fmla="*/ 163988 w 428839"/>
                <a:gd name="connsiteY9" fmla="*/ 371996 h 428839"/>
                <a:gd name="connsiteX10" fmla="*/ 163988 w 428839"/>
                <a:gd name="connsiteY10" fmla="*/ 264851 h 428839"/>
                <a:gd name="connsiteX11" fmla="*/ 56843 w 428839"/>
                <a:gd name="connsiteY11" fmla="*/ 264851 h 428839"/>
                <a:gd name="connsiteX12" fmla="*/ 56843 w 428839"/>
                <a:gd name="connsiteY12" fmla="*/ 163988 h 428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28839" h="428839">
                  <a:moveTo>
                    <a:pt x="56843" y="163988"/>
                  </a:moveTo>
                  <a:lnTo>
                    <a:pt x="163988" y="163988"/>
                  </a:lnTo>
                  <a:lnTo>
                    <a:pt x="163988" y="56843"/>
                  </a:lnTo>
                  <a:lnTo>
                    <a:pt x="264851" y="56843"/>
                  </a:lnTo>
                  <a:lnTo>
                    <a:pt x="264851" y="163988"/>
                  </a:lnTo>
                  <a:lnTo>
                    <a:pt x="371996" y="163988"/>
                  </a:lnTo>
                  <a:lnTo>
                    <a:pt x="371996" y="264851"/>
                  </a:lnTo>
                  <a:lnTo>
                    <a:pt x="264851" y="264851"/>
                  </a:lnTo>
                  <a:lnTo>
                    <a:pt x="264851" y="371996"/>
                  </a:lnTo>
                  <a:lnTo>
                    <a:pt x="163988" y="371996"/>
                  </a:lnTo>
                  <a:lnTo>
                    <a:pt x="163988" y="264851"/>
                  </a:lnTo>
                  <a:lnTo>
                    <a:pt x="56843" y="264851"/>
                  </a:lnTo>
                  <a:lnTo>
                    <a:pt x="56843" y="163988"/>
                  </a:lnTo>
                  <a:close/>
                </a:path>
              </a:pathLst>
            </a:custGeom>
            <a:grpFill/>
            <a:ln>
              <a:solidFill>
                <a:srgbClr val="336699"/>
              </a:solidFill>
            </a:ln>
          </p:spPr>
          <p:style>
            <a:lnRef idx="2">
              <a:schemeClr val="accent2"/>
            </a:lnRef>
            <a:fillRef idx="1">
              <a:schemeClr val="lt1"/>
            </a:fillRef>
            <a:effectRef idx="0">
              <a:schemeClr val="accent2"/>
            </a:effectRef>
            <a:fontRef idx="minor">
              <a:schemeClr val="dk1"/>
            </a:fontRef>
          </p:style>
          <p:txBody>
            <a:bodyPr spcFirstLastPara="0" vert="horz" wrap="square" lIns="56843" tIns="163988" rIns="56843" bIns="163988" numCol="1" spcCol="1270" anchor="ctr" anchorCtr="0">
              <a:noAutofit/>
            </a:bodyPr>
            <a:lstStyle/>
            <a:p>
              <a:pPr lvl="0" algn="ctr" defTabSz="177800">
                <a:lnSpc>
                  <a:spcPct val="90000"/>
                </a:lnSpc>
                <a:spcBef>
                  <a:spcPct val="0"/>
                </a:spcBef>
                <a:spcAft>
                  <a:spcPct val="35000"/>
                </a:spcAft>
              </a:pPr>
              <a:endParaRPr lang="en-US" sz="400" kern="1200"/>
            </a:p>
          </p:txBody>
        </p:sp>
        <p:sp>
          <p:nvSpPr>
            <p:cNvPr id="10" name="Freeform 9"/>
            <p:cNvSpPr/>
            <p:nvPr/>
          </p:nvSpPr>
          <p:spPr>
            <a:xfrm>
              <a:off x="-492680" y="3000272"/>
              <a:ext cx="1371600" cy="1367794"/>
            </a:xfrm>
            <a:custGeom>
              <a:avLst/>
              <a:gdLst>
                <a:gd name="connsiteX0" fmla="*/ 0 w 739378"/>
                <a:gd name="connsiteY0" fmla="*/ 369689 h 739378"/>
                <a:gd name="connsiteX1" fmla="*/ 369689 w 739378"/>
                <a:gd name="connsiteY1" fmla="*/ 0 h 739378"/>
                <a:gd name="connsiteX2" fmla="*/ 739378 w 739378"/>
                <a:gd name="connsiteY2" fmla="*/ 369689 h 739378"/>
                <a:gd name="connsiteX3" fmla="*/ 369689 w 739378"/>
                <a:gd name="connsiteY3" fmla="*/ 739378 h 739378"/>
                <a:gd name="connsiteX4" fmla="*/ 0 w 739378"/>
                <a:gd name="connsiteY4" fmla="*/ 369689 h 7393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9378" h="739378">
                  <a:moveTo>
                    <a:pt x="0" y="369689"/>
                  </a:moveTo>
                  <a:cubicBezTo>
                    <a:pt x="0" y="165515"/>
                    <a:pt x="165515" y="0"/>
                    <a:pt x="369689" y="0"/>
                  </a:cubicBezTo>
                  <a:cubicBezTo>
                    <a:pt x="573863" y="0"/>
                    <a:pt x="739378" y="165515"/>
                    <a:pt x="739378" y="369689"/>
                  </a:cubicBezTo>
                  <a:cubicBezTo>
                    <a:pt x="739378" y="573863"/>
                    <a:pt x="573863" y="739378"/>
                    <a:pt x="369689" y="739378"/>
                  </a:cubicBezTo>
                  <a:cubicBezTo>
                    <a:pt x="165515" y="739378"/>
                    <a:pt x="0" y="573863"/>
                    <a:pt x="0" y="369689"/>
                  </a:cubicBezTo>
                  <a:close/>
                </a:path>
              </a:pathLst>
            </a:custGeom>
            <a:grpFill/>
          </p:spPr>
          <p:style>
            <a:lnRef idx="2">
              <a:schemeClr val="accent2">
                <a:shade val="50000"/>
              </a:schemeClr>
            </a:lnRef>
            <a:fillRef idx="1">
              <a:schemeClr val="accent2"/>
            </a:fillRef>
            <a:effectRef idx="0">
              <a:schemeClr val="accent2"/>
            </a:effectRef>
            <a:fontRef idx="minor">
              <a:schemeClr val="lt1"/>
            </a:fontRef>
          </p:style>
          <p:txBody>
            <a:bodyPr spcFirstLastPara="0" vert="horz" wrap="square" lIns="114629" tIns="114629" rIns="114629" bIns="114629" numCol="1" spcCol="1270" anchor="ctr" anchorCtr="0">
              <a:noAutofit/>
            </a:bodyPr>
            <a:lstStyle/>
            <a:p>
              <a:pPr lvl="0" algn="ctr" defTabSz="222250">
                <a:lnSpc>
                  <a:spcPct val="90000"/>
                </a:lnSpc>
                <a:spcBef>
                  <a:spcPct val="0"/>
                </a:spcBef>
                <a:spcAft>
                  <a:spcPct val="35000"/>
                </a:spcAft>
              </a:pPr>
              <a:r>
                <a:rPr lang="en-US" sz="1200" b="1" kern="1200" dirty="0"/>
                <a:t>Belief in right/ responsibility to participate</a:t>
              </a:r>
            </a:p>
          </p:txBody>
        </p:sp>
        <p:sp>
          <p:nvSpPr>
            <p:cNvPr id="11" name="Freeform 10"/>
            <p:cNvSpPr/>
            <p:nvPr/>
          </p:nvSpPr>
          <p:spPr>
            <a:xfrm>
              <a:off x="796393" y="3821527"/>
              <a:ext cx="428839" cy="428839"/>
            </a:xfrm>
            <a:custGeom>
              <a:avLst/>
              <a:gdLst>
                <a:gd name="connsiteX0" fmla="*/ 56843 w 428839"/>
                <a:gd name="connsiteY0" fmla="*/ 163988 h 428839"/>
                <a:gd name="connsiteX1" fmla="*/ 163988 w 428839"/>
                <a:gd name="connsiteY1" fmla="*/ 163988 h 428839"/>
                <a:gd name="connsiteX2" fmla="*/ 163988 w 428839"/>
                <a:gd name="connsiteY2" fmla="*/ 56843 h 428839"/>
                <a:gd name="connsiteX3" fmla="*/ 264851 w 428839"/>
                <a:gd name="connsiteY3" fmla="*/ 56843 h 428839"/>
                <a:gd name="connsiteX4" fmla="*/ 264851 w 428839"/>
                <a:gd name="connsiteY4" fmla="*/ 163988 h 428839"/>
                <a:gd name="connsiteX5" fmla="*/ 371996 w 428839"/>
                <a:gd name="connsiteY5" fmla="*/ 163988 h 428839"/>
                <a:gd name="connsiteX6" fmla="*/ 371996 w 428839"/>
                <a:gd name="connsiteY6" fmla="*/ 264851 h 428839"/>
                <a:gd name="connsiteX7" fmla="*/ 264851 w 428839"/>
                <a:gd name="connsiteY7" fmla="*/ 264851 h 428839"/>
                <a:gd name="connsiteX8" fmla="*/ 264851 w 428839"/>
                <a:gd name="connsiteY8" fmla="*/ 371996 h 428839"/>
                <a:gd name="connsiteX9" fmla="*/ 163988 w 428839"/>
                <a:gd name="connsiteY9" fmla="*/ 371996 h 428839"/>
                <a:gd name="connsiteX10" fmla="*/ 163988 w 428839"/>
                <a:gd name="connsiteY10" fmla="*/ 264851 h 428839"/>
                <a:gd name="connsiteX11" fmla="*/ 56843 w 428839"/>
                <a:gd name="connsiteY11" fmla="*/ 264851 h 428839"/>
                <a:gd name="connsiteX12" fmla="*/ 56843 w 428839"/>
                <a:gd name="connsiteY12" fmla="*/ 163988 h 428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28839" h="428839">
                  <a:moveTo>
                    <a:pt x="56843" y="163988"/>
                  </a:moveTo>
                  <a:lnTo>
                    <a:pt x="163988" y="163988"/>
                  </a:lnTo>
                  <a:lnTo>
                    <a:pt x="163988" y="56843"/>
                  </a:lnTo>
                  <a:lnTo>
                    <a:pt x="264851" y="56843"/>
                  </a:lnTo>
                  <a:lnTo>
                    <a:pt x="264851" y="163988"/>
                  </a:lnTo>
                  <a:lnTo>
                    <a:pt x="371996" y="163988"/>
                  </a:lnTo>
                  <a:lnTo>
                    <a:pt x="371996" y="264851"/>
                  </a:lnTo>
                  <a:lnTo>
                    <a:pt x="264851" y="264851"/>
                  </a:lnTo>
                  <a:lnTo>
                    <a:pt x="264851" y="371996"/>
                  </a:lnTo>
                  <a:lnTo>
                    <a:pt x="163988" y="371996"/>
                  </a:lnTo>
                  <a:lnTo>
                    <a:pt x="163988" y="264851"/>
                  </a:lnTo>
                  <a:lnTo>
                    <a:pt x="56843" y="264851"/>
                  </a:lnTo>
                  <a:lnTo>
                    <a:pt x="56843" y="163988"/>
                  </a:lnTo>
                  <a:close/>
                </a:path>
              </a:pathLst>
            </a:custGeom>
            <a:grpFill/>
            <a:ln>
              <a:solidFill>
                <a:srgbClr val="336699"/>
              </a:solidFill>
            </a:ln>
          </p:spPr>
          <p:style>
            <a:lnRef idx="2">
              <a:schemeClr val="accent2"/>
            </a:lnRef>
            <a:fillRef idx="1">
              <a:schemeClr val="lt1"/>
            </a:fillRef>
            <a:effectRef idx="0">
              <a:schemeClr val="accent2"/>
            </a:effectRef>
            <a:fontRef idx="minor">
              <a:schemeClr val="dk1"/>
            </a:fontRef>
          </p:style>
          <p:txBody>
            <a:bodyPr spcFirstLastPara="0" vert="horz" wrap="square" lIns="56843" tIns="163988" rIns="56843" bIns="163988" numCol="1" spcCol="1270" anchor="ctr" anchorCtr="0">
              <a:noAutofit/>
            </a:bodyPr>
            <a:lstStyle/>
            <a:p>
              <a:pPr lvl="0" algn="ctr" defTabSz="177800">
                <a:lnSpc>
                  <a:spcPct val="90000"/>
                </a:lnSpc>
                <a:spcBef>
                  <a:spcPct val="0"/>
                </a:spcBef>
                <a:spcAft>
                  <a:spcPct val="35000"/>
                </a:spcAft>
              </a:pPr>
              <a:endParaRPr lang="en-US" sz="400" kern="1200"/>
            </a:p>
          </p:txBody>
        </p:sp>
        <p:sp>
          <p:nvSpPr>
            <p:cNvPr id="12" name="Freeform 11"/>
            <p:cNvSpPr/>
            <p:nvPr/>
          </p:nvSpPr>
          <p:spPr>
            <a:xfrm>
              <a:off x="1107520" y="3722951"/>
              <a:ext cx="1348977" cy="1330162"/>
            </a:xfrm>
            <a:custGeom>
              <a:avLst/>
              <a:gdLst>
                <a:gd name="connsiteX0" fmla="*/ 0 w 739378"/>
                <a:gd name="connsiteY0" fmla="*/ 369689 h 739378"/>
                <a:gd name="connsiteX1" fmla="*/ 369689 w 739378"/>
                <a:gd name="connsiteY1" fmla="*/ 0 h 739378"/>
                <a:gd name="connsiteX2" fmla="*/ 739378 w 739378"/>
                <a:gd name="connsiteY2" fmla="*/ 369689 h 739378"/>
                <a:gd name="connsiteX3" fmla="*/ 369689 w 739378"/>
                <a:gd name="connsiteY3" fmla="*/ 739378 h 739378"/>
                <a:gd name="connsiteX4" fmla="*/ 0 w 739378"/>
                <a:gd name="connsiteY4" fmla="*/ 369689 h 7393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9378" h="739378">
                  <a:moveTo>
                    <a:pt x="0" y="369689"/>
                  </a:moveTo>
                  <a:cubicBezTo>
                    <a:pt x="0" y="165515"/>
                    <a:pt x="165515" y="0"/>
                    <a:pt x="369689" y="0"/>
                  </a:cubicBezTo>
                  <a:cubicBezTo>
                    <a:pt x="573863" y="0"/>
                    <a:pt x="739378" y="165515"/>
                    <a:pt x="739378" y="369689"/>
                  </a:cubicBezTo>
                  <a:cubicBezTo>
                    <a:pt x="739378" y="573863"/>
                    <a:pt x="573863" y="739378"/>
                    <a:pt x="369689" y="739378"/>
                  </a:cubicBezTo>
                  <a:cubicBezTo>
                    <a:pt x="165515" y="739378"/>
                    <a:pt x="0" y="573863"/>
                    <a:pt x="0" y="369689"/>
                  </a:cubicBezTo>
                  <a:close/>
                </a:path>
              </a:pathLst>
            </a:custGeom>
            <a:grpFill/>
          </p:spPr>
          <p:style>
            <a:lnRef idx="2">
              <a:schemeClr val="accent2">
                <a:shade val="50000"/>
              </a:schemeClr>
            </a:lnRef>
            <a:fillRef idx="1">
              <a:schemeClr val="accent2"/>
            </a:fillRef>
            <a:effectRef idx="0">
              <a:schemeClr val="accent2"/>
            </a:effectRef>
            <a:fontRef idx="minor">
              <a:schemeClr val="lt1"/>
            </a:fontRef>
          </p:style>
          <p:txBody>
            <a:bodyPr spcFirstLastPara="0" vert="horz" wrap="square" lIns="114629" tIns="114629" rIns="114629" bIns="114629" numCol="1" spcCol="1270" anchor="ctr" anchorCtr="0">
              <a:noAutofit/>
            </a:bodyPr>
            <a:lstStyle/>
            <a:p>
              <a:pPr lvl="0" algn="ctr" defTabSz="222250">
                <a:lnSpc>
                  <a:spcPct val="90000"/>
                </a:lnSpc>
                <a:spcBef>
                  <a:spcPct val="0"/>
                </a:spcBef>
                <a:spcAft>
                  <a:spcPct val="35000"/>
                </a:spcAft>
              </a:pPr>
              <a:r>
                <a:rPr lang="en-US" sz="1200" b="1" kern="1200" dirty="0"/>
                <a:t>Awareness of choice</a:t>
              </a:r>
            </a:p>
          </p:txBody>
        </p:sp>
        <p:sp>
          <p:nvSpPr>
            <p:cNvPr id="13" name="Freeform 12"/>
            <p:cNvSpPr/>
            <p:nvPr/>
          </p:nvSpPr>
          <p:spPr>
            <a:xfrm>
              <a:off x="893100" y="4838693"/>
              <a:ext cx="428839" cy="428839"/>
            </a:xfrm>
            <a:custGeom>
              <a:avLst/>
              <a:gdLst>
                <a:gd name="connsiteX0" fmla="*/ 56843 w 428839"/>
                <a:gd name="connsiteY0" fmla="*/ 163988 h 428839"/>
                <a:gd name="connsiteX1" fmla="*/ 163988 w 428839"/>
                <a:gd name="connsiteY1" fmla="*/ 163988 h 428839"/>
                <a:gd name="connsiteX2" fmla="*/ 163988 w 428839"/>
                <a:gd name="connsiteY2" fmla="*/ 56843 h 428839"/>
                <a:gd name="connsiteX3" fmla="*/ 264851 w 428839"/>
                <a:gd name="connsiteY3" fmla="*/ 56843 h 428839"/>
                <a:gd name="connsiteX4" fmla="*/ 264851 w 428839"/>
                <a:gd name="connsiteY4" fmla="*/ 163988 h 428839"/>
                <a:gd name="connsiteX5" fmla="*/ 371996 w 428839"/>
                <a:gd name="connsiteY5" fmla="*/ 163988 h 428839"/>
                <a:gd name="connsiteX6" fmla="*/ 371996 w 428839"/>
                <a:gd name="connsiteY6" fmla="*/ 264851 h 428839"/>
                <a:gd name="connsiteX7" fmla="*/ 264851 w 428839"/>
                <a:gd name="connsiteY7" fmla="*/ 264851 h 428839"/>
                <a:gd name="connsiteX8" fmla="*/ 264851 w 428839"/>
                <a:gd name="connsiteY8" fmla="*/ 371996 h 428839"/>
                <a:gd name="connsiteX9" fmla="*/ 163988 w 428839"/>
                <a:gd name="connsiteY9" fmla="*/ 371996 h 428839"/>
                <a:gd name="connsiteX10" fmla="*/ 163988 w 428839"/>
                <a:gd name="connsiteY10" fmla="*/ 264851 h 428839"/>
                <a:gd name="connsiteX11" fmla="*/ 56843 w 428839"/>
                <a:gd name="connsiteY11" fmla="*/ 264851 h 428839"/>
                <a:gd name="connsiteX12" fmla="*/ 56843 w 428839"/>
                <a:gd name="connsiteY12" fmla="*/ 163988 h 428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28839" h="428839">
                  <a:moveTo>
                    <a:pt x="56843" y="163988"/>
                  </a:moveTo>
                  <a:lnTo>
                    <a:pt x="163988" y="163988"/>
                  </a:lnTo>
                  <a:lnTo>
                    <a:pt x="163988" y="56843"/>
                  </a:lnTo>
                  <a:lnTo>
                    <a:pt x="264851" y="56843"/>
                  </a:lnTo>
                  <a:lnTo>
                    <a:pt x="264851" y="163988"/>
                  </a:lnTo>
                  <a:lnTo>
                    <a:pt x="371996" y="163988"/>
                  </a:lnTo>
                  <a:lnTo>
                    <a:pt x="371996" y="264851"/>
                  </a:lnTo>
                  <a:lnTo>
                    <a:pt x="264851" y="264851"/>
                  </a:lnTo>
                  <a:lnTo>
                    <a:pt x="264851" y="371996"/>
                  </a:lnTo>
                  <a:lnTo>
                    <a:pt x="163988" y="371996"/>
                  </a:lnTo>
                  <a:lnTo>
                    <a:pt x="163988" y="264851"/>
                  </a:lnTo>
                  <a:lnTo>
                    <a:pt x="56843" y="264851"/>
                  </a:lnTo>
                  <a:lnTo>
                    <a:pt x="56843" y="163988"/>
                  </a:lnTo>
                  <a:close/>
                </a:path>
              </a:pathLst>
            </a:custGeom>
            <a:grpFill/>
            <a:ln>
              <a:solidFill>
                <a:srgbClr val="336699"/>
              </a:solidFill>
            </a:ln>
          </p:spPr>
          <p:style>
            <a:lnRef idx="2">
              <a:schemeClr val="accent2"/>
            </a:lnRef>
            <a:fillRef idx="1">
              <a:schemeClr val="lt1"/>
            </a:fillRef>
            <a:effectRef idx="0">
              <a:schemeClr val="accent2"/>
            </a:effectRef>
            <a:fontRef idx="minor">
              <a:schemeClr val="dk1"/>
            </a:fontRef>
          </p:style>
          <p:txBody>
            <a:bodyPr spcFirstLastPara="0" vert="horz" wrap="square" lIns="56843" tIns="163988" rIns="56843" bIns="163988" numCol="1" spcCol="1270" anchor="ctr" anchorCtr="0">
              <a:noAutofit/>
            </a:bodyPr>
            <a:lstStyle/>
            <a:p>
              <a:pPr lvl="0" algn="ctr" defTabSz="177800">
                <a:lnSpc>
                  <a:spcPct val="90000"/>
                </a:lnSpc>
                <a:spcBef>
                  <a:spcPct val="0"/>
                </a:spcBef>
                <a:spcAft>
                  <a:spcPct val="35000"/>
                </a:spcAft>
              </a:pPr>
              <a:endParaRPr lang="en-US" sz="400" kern="1200"/>
            </a:p>
          </p:txBody>
        </p:sp>
        <p:sp>
          <p:nvSpPr>
            <p:cNvPr id="14" name="Freeform 13"/>
            <p:cNvSpPr/>
            <p:nvPr/>
          </p:nvSpPr>
          <p:spPr>
            <a:xfrm>
              <a:off x="-258311" y="4895400"/>
              <a:ext cx="1348977" cy="1323055"/>
            </a:xfrm>
            <a:custGeom>
              <a:avLst/>
              <a:gdLst>
                <a:gd name="connsiteX0" fmla="*/ 0 w 739378"/>
                <a:gd name="connsiteY0" fmla="*/ 369689 h 739378"/>
                <a:gd name="connsiteX1" fmla="*/ 369689 w 739378"/>
                <a:gd name="connsiteY1" fmla="*/ 0 h 739378"/>
                <a:gd name="connsiteX2" fmla="*/ 739378 w 739378"/>
                <a:gd name="connsiteY2" fmla="*/ 369689 h 739378"/>
                <a:gd name="connsiteX3" fmla="*/ 369689 w 739378"/>
                <a:gd name="connsiteY3" fmla="*/ 739378 h 739378"/>
                <a:gd name="connsiteX4" fmla="*/ 0 w 739378"/>
                <a:gd name="connsiteY4" fmla="*/ 369689 h 7393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9378" h="739378">
                  <a:moveTo>
                    <a:pt x="0" y="369689"/>
                  </a:moveTo>
                  <a:cubicBezTo>
                    <a:pt x="0" y="165515"/>
                    <a:pt x="165515" y="0"/>
                    <a:pt x="369689" y="0"/>
                  </a:cubicBezTo>
                  <a:cubicBezTo>
                    <a:pt x="573863" y="0"/>
                    <a:pt x="739378" y="165515"/>
                    <a:pt x="739378" y="369689"/>
                  </a:cubicBezTo>
                  <a:cubicBezTo>
                    <a:pt x="739378" y="573863"/>
                    <a:pt x="573863" y="739378"/>
                    <a:pt x="369689" y="739378"/>
                  </a:cubicBezTo>
                  <a:cubicBezTo>
                    <a:pt x="165515" y="739378"/>
                    <a:pt x="0" y="573863"/>
                    <a:pt x="0" y="369689"/>
                  </a:cubicBezTo>
                  <a:close/>
                </a:path>
              </a:pathLst>
            </a:custGeom>
            <a:grpFill/>
          </p:spPr>
          <p:style>
            <a:lnRef idx="2">
              <a:schemeClr val="accent2">
                <a:shade val="50000"/>
              </a:schemeClr>
            </a:lnRef>
            <a:fillRef idx="1">
              <a:schemeClr val="accent2"/>
            </a:fillRef>
            <a:effectRef idx="0">
              <a:schemeClr val="accent2"/>
            </a:effectRef>
            <a:fontRef idx="minor">
              <a:schemeClr val="lt1"/>
            </a:fontRef>
          </p:style>
          <p:txBody>
            <a:bodyPr spcFirstLastPara="0" vert="horz" wrap="square" lIns="114629" tIns="114629" rIns="114629" bIns="114629" numCol="1" spcCol="1270" anchor="ctr" anchorCtr="0">
              <a:noAutofit/>
            </a:bodyPr>
            <a:lstStyle/>
            <a:p>
              <a:pPr lvl="0" algn="ctr" defTabSz="222250">
                <a:lnSpc>
                  <a:spcPct val="90000"/>
                </a:lnSpc>
                <a:spcBef>
                  <a:spcPct val="0"/>
                </a:spcBef>
                <a:spcAft>
                  <a:spcPct val="35000"/>
                </a:spcAft>
              </a:pPr>
              <a:r>
                <a:rPr lang="en-US" sz="1200" b="1" kern="1200" dirty="0"/>
                <a:t>Time with physician</a:t>
              </a:r>
            </a:p>
          </p:txBody>
        </p:sp>
        <p:sp>
          <p:nvSpPr>
            <p:cNvPr id="16" name="Freeform 15"/>
            <p:cNvSpPr/>
            <p:nvPr/>
          </p:nvSpPr>
          <p:spPr>
            <a:xfrm>
              <a:off x="4917520" y="2566707"/>
              <a:ext cx="1935956" cy="1999437"/>
            </a:xfrm>
            <a:custGeom>
              <a:avLst/>
              <a:gdLst>
                <a:gd name="connsiteX0" fmla="*/ 0 w 1478756"/>
                <a:gd name="connsiteY0" fmla="*/ 739378 h 1478756"/>
                <a:gd name="connsiteX1" fmla="*/ 739378 w 1478756"/>
                <a:gd name="connsiteY1" fmla="*/ 0 h 1478756"/>
                <a:gd name="connsiteX2" fmla="*/ 1478756 w 1478756"/>
                <a:gd name="connsiteY2" fmla="*/ 739378 h 1478756"/>
                <a:gd name="connsiteX3" fmla="*/ 739378 w 1478756"/>
                <a:gd name="connsiteY3" fmla="*/ 1478756 h 1478756"/>
                <a:gd name="connsiteX4" fmla="*/ 0 w 1478756"/>
                <a:gd name="connsiteY4" fmla="*/ 739378 h 1478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8756" h="1478756">
                  <a:moveTo>
                    <a:pt x="0" y="739378"/>
                  </a:moveTo>
                  <a:cubicBezTo>
                    <a:pt x="0" y="331031"/>
                    <a:pt x="331031" y="0"/>
                    <a:pt x="739378" y="0"/>
                  </a:cubicBezTo>
                  <a:cubicBezTo>
                    <a:pt x="1147725" y="0"/>
                    <a:pt x="1478756" y="331031"/>
                    <a:pt x="1478756" y="739378"/>
                  </a:cubicBezTo>
                  <a:cubicBezTo>
                    <a:pt x="1478756" y="1147725"/>
                    <a:pt x="1147725" y="1478756"/>
                    <a:pt x="739378" y="1478756"/>
                  </a:cubicBezTo>
                  <a:cubicBezTo>
                    <a:pt x="331031" y="1478756"/>
                    <a:pt x="0" y="1147725"/>
                    <a:pt x="0" y="739378"/>
                  </a:cubicBezTo>
                  <a:close/>
                </a:path>
              </a:pathLst>
            </a:custGeom>
            <a:grpFill/>
          </p:spPr>
          <p:style>
            <a:lnRef idx="2">
              <a:schemeClr val="accent2">
                <a:shade val="50000"/>
              </a:schemeClr>
            </a:lnRef>
            <a:fillRef idx="1">
              <a:schemeClr val="accent2"/>
            </a:fillRef>
            <a:effectRef idx="0">
              <a:schemeClr val="accent2"/>
            </a:effectRef>
            <a:fontRef idx="minor">
              <a:schemeClr val="lt1"/>
            </a:fontRef>
          </p:style>
          <p:txBody>
            <a:bodyPr spcFirstLastPara="0" vert="horz" wrap="square" lIns="234339" tIns="234339" rIns="234339" bIns="234339" numCol="1" spcCol="1270" anchor="ctr" anchorCtr="0">
              <a:noAutofit/>
            </a:bodyPr>
            <a:lstStyle/>
            <a:p>
              <a:pPr lvl="0" algn="ctr" defTabSz="622300">
                <a:lnSpc>
                  <a:spcPct val="90000"/>
                </a:lnSpc>
                <a:spcBef>
                  <a:spcPct val="0"/>
                </a:spcBef>
                <a:spcAft>
                  <a:spcPct val="35000"/>
                </a:spcAft>
              </a:pPr>
              <a:r>
                <a:rPr lang="en-US" sz="1400" b="1" kern="1200" dirty="0"/>
                <a:t>Active participation in care</a:t>
              </a:r>
            </a:p>
          </p:txBody>
        </p:sp>
      </p:grpSp>
      <p:sp>
        <p:nvSpPr>
          <p:cNvPr id="17" name="Right Brace 16">
            <a:extLst>
              <a:ext uri="{C183D7F6-B498-43B3-948B-1728B52AA6E4}">
                <adec:decorative xmlns:adec="http://schemas.microsoft.com/office/drawing/2017/decorative" val="1"/>
              </a:ext>
            </a:extLst>
          </p:cNvPr>
          <p:cNvSpPr/>
          <p:nvPr/>
        </p:nvSpPr>
        <p:spPr>
          <a:xfrm>
            <a:off x="3999574" y="992886"/>
            <a:ext cx="1989876" cy="4422333"/>
          </a:xfrm>
          <a:prstGeom prst="rightBrace">
            <a:avLst/>
          </a:pr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sp>
        <p:nvSpPr>
          <p:cNvPr id="2" name="Title 1"/>
          <p:cNvSpPr>
            <a:spLocks noGrp="1"/>
          </p:cNvSpPr>
          <p:nvPr>
            <p:ph type="title"/>
          </p:nvPr>
        </p:nvSpPr>
        <p:spPr>
          <a:xfrm>
            <a:off x="457200" y="0"/>
            <a:ext cx="8229600" cy="1143000"/>
          </a:xfrm>
        </p:spPr>
        <p:txBody>
          <a:bodyPr>
            <a:normAutofit fontScale="90000"/>
          </a:bodyPr>
          <a:lstStyle/>
          <a:p>
            <a:pPr>
              <a:spcBef>
                <a:spcPts val="1000"/>
              </a:spcBef>
              <a:spcAft>
                <a:spcPts val="1000"/>
              </a:spcAft>
            </a:pPr>
            <a:r>
              <a:rPr lang="en-US" dirty="0"/>
              <a:t>Elements of Shared Decision-Making</a:t>
            </a:r>
          </a:p>
        </p:txBody>
      </p:sp>
      <p:sp>
        <p:nvSpPr>
          <p:cNvPr id="18" name="Rectangle 17"/>
          <p:cNvSpPr/>
          <p:nvPr/>
        </p:nvSpPr>
        <p:spPr>
          <a:xfrm>
            <a:off x="6934200" y="5265105"/>
            <a:ext cx="3810000" cy="276999"/>
          </a:xfrm>
          <a:prstGeom prst="rect">
            <a:avLst/>
          </a:prstGeom>
        </p:spPr>
        <p:txBody>
          <a:bodyPr wrap="square">
            <a:spAutoFit/>
          </a:bodyPr>
          <a:lstStyle/>
          <a:p>
            <a:r>
              <a:rPr lang="en-US" sz="1200" i="1" dirty="0">
                <a:solidFill>
                  <a:schemeClr val="bg2"/>
                </a:solidFill>
              </a:rPr>
              <a:t>Source: </a:t>
            </a:r>
            <a:r>
              <a:rPr lang="en-US" sz="1200" i="1" dirty="0" err="1">
                <a:solidFill>
                  <a:schemeClr val="bg2"/>
                </a:solidFill>
              </a:rPr>
              <a:t>Fraenkel</a:t>
            </a:r>
            <a:r>
              <a:rPr lang="en-US" sz="1200" i="1" dirty="0">
                <a:solidFill>
                  <a:schemeClr val="bg2"/>
                </a:solidFill>
              </a:rPr>
              <a:t> et al. 2007</a:t>
            </a:r>
          </a:p>
        </p:txBody>
      </p:sp>
    </p:spTree>
    <p:extLst>
      <p:ext uri="{BB962C8B-B14F-4D97-AF65-F5344CB8AC3E}">
        <p14:creationId xmlns:p14="http://schemas.microsoft.com/office/powerpoint/2010/main" val="891684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spcBef>
                <a:spcPts val="1000"/>
              </a:spcBef>
              <a:spcAft>
                <a:spcPts val="1000"/>
              </a:spcAft>
            </a:pPr>
            <a:r>
              <a:rPr lang="en-US" dirty="0"/>
              <a:t>Encouraging Patient Participation in Shared Decision-Making</a:t>
            </a:r>
          </a:p>
        </p:txBody>
      </p:sp>
      <p:graphicFrame>
        <p:nvGraphicFramePr>
          <p:cNvPr id="5" name="Content Placeholder 4" descr="Table depicting patient-centered strategies to encourage shared decision making: &#10;1. Encourage the patient and build a partnership.&#10;2. Set the agenda together. &#10;3. Practice active listening. &#10;4. Ensure the patient understands information.&#10;5. Display warmth and empathy verbally and non-verbally."/>
          <p:cNvGraphicFramePr>
            <a:graphicFrameLocks noGrp="1"/>
          </p:cNvGraphicFramePr>
          <p:nvPr>
            <p:ph idx="1"/>
            <p:extLst>
              <p:ext uri="{D42A27DB-BD31-4B8C-83A1-F6EECF244321}">
                <p14:modId xmlns:p14="http://schemas.microsoft.com/office/powerpoint/2010/main" val="2126500406"/>
              </p:ext>
            </p:extLst>
          </p:nvPr>
        </p:nvGraphicFramePr>
        <p:xfrm>
          <a:off x="457200" y="1628317"/>
          <a:ext cx="7772400" cy="37422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7010400" y="5286801"/>
            <a:ext cx="5410200" cy="276999"/>
          </a:xfrm>
          <a:prstGeom prst="rect">
            <a:avLst/>
          </a:prstGeom>
        </p:spPr>
        <p:txBody>
          <a:bodyPr wrap="square">
            <a:spAutoFit/>
          </a:bodyPr>
          <a:lstStyle/>
          <a:p>
            <a:r>
              <a:rPr lang="en-US" sz="1200" i="1" dirty="0">
                <a:solidFill>
                  <a:schemeClr val="bg2"/>
                </a:solidFill>
              </a:rPr>
              <a:t>Source: Epstein et al. 2007</a:t>
            </a:r>
          </a:p>
        </p:txBody>
      </p:sp>
    </p:spTree>
    <p:extLst>
      <p:ext uri="{BB962C8B-B14F-4D97-AF65-F5344CB8AC3E}">
        <p14:creationId xmlns:p14="http://schemas.microsoft.com/office/powerpoint/2010/main" val="1871156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spcBef>
                <a:spcPts val="1000"/>
              </a:spcBef>
              <a:spcAft>
                <a:spcPts val="1000"/>
              </a:spcAft>
            </a:pPr>
            <a:r>
              <a:rPr lang="en-US" dirty="0"/>
              <a:t>Discussing Treatment Preferences and Priorities</a:t>
            </a:r>
          </a:p>
        </p:txBody>
      </p:sp>
      <p:sp>
        <p:nvSpPr>
          <p:cNvPr id="3" name="Content Placeholder 2"/>
          <p:cNvSpPr>
            <a:spLocks noGrp="1"/>
          </p:cNvSpPr>
          <p:nvPr>
            <p:ph idx="1"/>
          </p:nvPr>
        </p:nvSpPr>
        <p:spPr>
          <a:xfrm>
            <a:off x="457200" y="1676400"/>
            <a:ext cx="8229600" cy="3810000"/>
          </a:xfrm>
        </p:spPr>
        <p:txBody>
          <a:bodyPr>
            <a:normAutofit fontScale="92500" lnSpcReduction="20000"/>
          </a:bodyPr>
          <a:lstStyle/>
          <a:p>
            <a:pPr>
              <a:spcBef>
                <a:spcPts val="1000"/>
              </a:spcBef>
              <a:spcAft>
                <a:spcPts val="1000"/>
              </a:spcAft>
            </a:pPr>
            <a:r>
              <a:rPr lang="en-US" dirty="0"/>
              <a:t>Understand what patients need to make informed decisions</a:t>
            </a:r>
          </a:p>
          <a:p>
            <a:pPr>
              <a:spcBef>
                <a:spcPts val="1000"/>
              </a:spcBef>
              <a:spcAft>
                <a:spcPts val="1000"/>
              </a:spcAft>
            </a:pPr>
            <a:r>
              <a:rPr lang="en-US" dirty="0"/>
              <a:t>Coordinate with clinicians</a:t>
            </a:r>
          </a:p>
          <a:p>
            <a:pPr>
              <a:spcBef>
                <a:spcPts val="1000"/>
              </a:spcBef>
              <a:spcAft>
                <a:spcPts val="1000"/>
              </a:spcAft>
            </a:pPr>
            <a:r>
              <a:rPr lang="en-US" dirty="0"/>
              <a:t>Use decision aids and tailored information</a:t>
            </a:r>
          </a:p>
          <a:p>
            <a:pPr>
              <a:spcBef>
                <a:spcPts val="1000"/>
              </a:spcBef>
              <a:spcAft>
                <a:spcPts val="1000"/>
              </a:spcAft>
            </a:pPr>
            <a:r>
              <a:rPr lang="en-US" dirty="0"/>
              <a:t>Communicate effectively</a:t>
            </a:r>
          </a:p>
          <a:p>
            <a:pPr>
              <a:spcBef>
                <a:spcPts val="1000"/>
              </a:spcBef>
              <a:spcAft>
                <a:spcPts val="1000"/>
              </a:spcAft>
            </a:pPr>
            <a:r>
              <a:rPr lang="en-US" dirty="0"/>
              <a:t>Return to the 5As (Ask, Assess, Advise, Assist, Arrange)</a:t>
            </a:r>
          </a:p>
          <a:p>
            <a:pPr>
              <a:spcBef>
                <a:spcPts val="1000"/>
              </a:spcBef>
              <a:spcAft>
                <a:spcPts val="1000"/>
              </a:spcAft>
            </a:pPr>
            <a:endParaRPr lang="en-US" dirty="0"/>
          </a:p>
        </p:txBody>
      </p:sp>
      <p:sp>
        <p:nvSpPr>
          <p:cNvPr id="4" name="Rectangle 3"/>
          <p:cNvSpPr/>
          <p:nvPr/>
        </p:nvSpPr>
        <p:spPr>
          <a:xfrm>
            <a:off x="5334000" y="5347900"/>
            <a:ext cx="5410200" cy="276999"/>
          </a:xfrm>
          <a:prstGeom prst="rect">
            <a:avLst/>
          </a:prstGeom>
        </p:spPr>
        <p:txBody>
          <a:bodyPr wrap="square">
            <a:spAutoFit/>
          </a:bodyPr>
          <a:lstStyle/>
          <a:p>
            <a:r>
              <a:rPr lang="en-US" sz="1200" i="1" dirty="0">
                <a:solidFill>
                  <a:schemeClr val="bg2"/>
                </a:solidFill>
              </a:rPr>
              <a:t>Sources: Sheridan et al. 2004; Robinson et al. 2006</a:t>
            </a:r>
          </a:p>
        </p:txBody>
      </p:sp>
    </p:spTree>
    <p:extLst>
      <p:ext uri="{BB962C8B-B14F-4D97-AF65-F5344CB8AC3E}">
        <p14:creationId xmlns:p14="http://schemas.microsoft.com/office/powerpoint/2010/main" val="20323956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heme/theme1.xml><?xml version="1.0" encoding="utf-8"?>
<a:theme xmlns:a="http://schemas.openxmlformats.org/drawingml/2006/main" name="3_Default Design">
  <a:themeElements>
    <a:clrScheme name="Custom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6D6"/>
      </a:hlink>
      <a:folHlink>
        <a:srgbClr val="0096D6"/>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21A26DAA24F54E83DB76BA94AA96FA" ma:contentTypeVersion="22" ma:contentTypeDescription="Create a new document." ma:contentTypeScope="" ma:versionID="09cbbd9241aa1aa9f9bebf2aacb2321b">
  <xsd:schema xmlns:xsd="http://www.w3.org/2001/XMLSchema" xmlns:xs="http://www.w3.org/2001/XMLSchema" xmlns:p="http://schemas.microsoft.com/office/2006/metadata/properties" xmlns:ns2="850ee731-bed9-4378-ae06-1f46e02b84c3" xmlns:ns3="0cd87418-b804-442c-b3a5-4fe8feb73552" targetNamespace="http://schemas.microsoft.com/office/2006/metadata/properties" ma:root="true" ma:fieldsID="44cacaf121310ee9757ef721645bbab1" ns2:_="" ns3:_="">
    <xsd:import namespace="850ee731-bed9-4378-ae06-1f46e02b84c3"/>
    <xsd:import namespace="0cd87418-b804-442c-b3a5-4fe8feb7355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AutoKeyPoints" minOccurs="0"/>
                <xsd:element ref="ns2:MediaServiceKeyPoints" minOccurs="0"/>
                <xsd:element ref="ns2:MediaServiceLocation" minOccurs="0"/>
                <xsd:element ref="ns2:UsedStatus" minOccurs="0"/>
                <xsd:element ref="ns2:lcf76f155ced4ddcb4097134ff3c332f" minOccurs="0"/>
                <xsd:element ref="ns3:TaxCatchAll"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0ee731-bed9-4378-ae06-1f46e02b84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UsedStatus" ma:index="19" nillable="true" ma:displayName="Used Status" ma:format="Dropdown" ma:internalName="UsedStatus">
      <xsd:simpleType>
        <xsd:restriction base="dms:Text">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9b62841-a237-4f24-ab3b-c58c5d8f12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cd87418-b804-442c-b3a5-4fe8feb73552"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8967da8c-13b9-4e1a-97d7-3fd562d69bb7}" ma:internalName="TaxCatchAll" ma:showField="CatchAllData" ma:web="0cd87418-b804-442c-b3a5-4fe8feb73552">
      <xsd:complexType>
        <xsd:complexContent>
          <xsd:extension base="dms:MultiChoiceLookup">
            <xsd:sequence>
              <xsd:element name="Value" type="dms:Lookup" maxOccurs="unbounded" minOccurs="0" nillable="true"/>
            </xsd:sequence>
          </xsd:extension>
        </xsd:complexContent>
      </xsd:complex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CAAC422-0634-4315-88AA-093473DC05AF}"/>
</file>

<file path=customXml/itemProps2.xml><?xml version="1.0" encoding="utf-8"?>
<ds:datastoreItem xmlns:ds="http://schemas.openxmlformats.org/officeDocument/2006/customXml" ds:itemID="{C2357F24-7B1A-4E77-9671-92A3F349E163}"/>
</file>

<file path=docProps/app.xml><?xml version="1.0" encoding="utf-8"?>
<Properties xmlns="http://schemas.openxmlformats.org/officeDocument/2006/extended-properties" xmlns:vt="http://schemas.openxmlformats.org/officeDocument/2006/docPropsVTypes">
  <Template>PCP ESeries Puchalski 2.02.14</Template>
  <TotalTime>8876</TotalTime>
  <Words>7659</Words>
  <Application>Microsoft Office PowerPoint</Application>
  <PresentationFormat>On-screen Show (4:3)</PresentationFormat>
  <Paragraphs>450</Paragraphs>
  <Slides>30</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Trebuchet MS</vt:lpstr>
      <vt:lpstr>3_Default Design</vt:lpstr>
      <vt:lpstr>Lesson 3: Shared Decision-Making</vt:lpstr>
      <vt:lpstr>Acknowledgments</vt:lpstr>
      <vt:lpstr>Competencies</vt:lpstr>
      <vt:lpstr>Learning Objectives</vt:lpstr>
      <vt:lpstr>Shared Decision-Making</vt:lpstr>
      <vt:lpstr>What is Shared Decision-Making?</vt:lpstr>
      <vt:lpstr>Elements of Shared Decision-Making</vt:lpstr>
      <vt:lpstr>Encouraging Patient Participation in Shared Decision-Making</vt:lpstr>
      <vt:lpstr>Discussing Treatment Preferences and Priorities</vt:lpstr>
      <vt:lpstr>Discussing Treatment Preferences and Priorities</vt:lpstr>
      <vt:lpstr>Assessing Desire for Decision-Making</vt:lpstr>
      <vt:lpstr>Checkpoint</vt:lpstr>
      <vt:lpstr>Assessing Capacity for Decision-Making</vt:lpstr>
      <vt:lpstr>Assessing Health Literacy</vt:lpstr>
      <vt:lpstr>Plain Language</vt:lpstr>
      <vt:lpstr>Limited English Proficiency (LEP)</vt:lpstr>
      <vt:lpstr>What is your patient’s learning style?</vt:lpstr>
      <vt:lpstr>Supporting Patients in the Decision-Making Process</vt:lpstr>
      <vt:lpstr>Treatment Plans and Self-Management</vt:lpstr>
      <vt:lpstr>Treatment Plan </vt:lpstr>
      <vt:lpstr>Barriers to Treatment Plan Adherence</vt:lpstr>
      <vt:lpstr>Addressing Challenges to Adhering to the Treatment Plan</vt:lpstr>
      <vt:lpstr>Self-Management</vt:lpstr>
      <vt:lpstr>Self-Management</vt:lpstr>
      <vt:lpstr>Self-Management and Health Promotion Resources</vt:lpstr>
      <vt:lpstr>Conclusion</vt:lpstr>
      <vt:lpstr>References </vt:lpstr>
      <vt:lpstr>References (Cont.)</vt:lpstr>
      <vt:lpstr>References (Cont.)</vt:lpstr>
      <vt:lpstr>Thank you!</vt:lpstr>
    </vt:vector>
  </TitlesOfParts>
  <Company>The George Washington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GWU</dc:creator>
  <cp:lastModifiedBy>Brazinskaite, Ruta</cp:lastModifiedBy>
  <cp:revision>446</cp:revision>
  <cp:lastPrinted>2014-06-13T20:14:55Z</cp:lastPrinted>
  <dcterms:created xsi:type="dcterms:W3CDTF">2014-05-08T22:31:29Z</dcterms:created>
  <dcterms:modified xsi:type="dcterms:W3CDTF">2021-10-01T09:52:00Z</dcterms:modified>
</cp:coreProperties>
</file>