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15.xml" ContentType="application/vnd.openxmlformats-officedocument.presentationml.notesSlide+xml"/>
  <Override PartName="/ppt/notesSlides/notesSlide30.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28.xml" ContentType="application/vnd.openxmlformats-officedocument.presentationml.notesSlide+xml"/>
  <Override PartName="/ppt/notesSlides/notesSlide3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notesSlides/notesSlide32.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7.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8.xml" ContentType="application/vnd.openxmlformats-officedocument.presentationml.notesSlide+xml"/>
  <Override PartName="/ppt/notesSlides/notesSlide29.xml" ContentType="application/vnd.openxmlformats-officedocument.presentationml.notesSlide+xml"/>
  <Override PartName="/ppt/notesSlides/notesSlide31.xml" ContentType="application/vnd.openxmlformats-officedocument.presentationml.notesSlide+xml"/>
  <Override PartName="/ppt/notesSlides/notesSlide25.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3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diagrams/drawing8.xml" ContentType="application/vnd.ms-office.drawingml.diagramDrawing+xml"/>
  <Override PartName="/ppt/theme/theme1.xml" ContentType="application/vnd.openxmlformats-officedocument.theme+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colors7.xml" ContentType="application/vnd.openxmlformats-officedocument.drawingml.diagramColors+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colors4.xml" ContentType="application/vnd.openxmlformats-officedocument.drawingml.diagramColors+xml"/>
  <Override PartName="/ppt/diagrams/quickStyle6.xml" ContentType="application/vnd.openxmlformats-officedocument.drawingml.diagramStyle+xml"/>
  <Override PartName="/ppt/diagrams/drawing9.xml" ContentType="application/vnd.ms-office.drawingml.diagramDrawing+xml"/>
  <Override PartName="/ppt/diagrams/colors6.xml" ContentType="application/vnd.openxmlformats-officedocument.drawingml.diagramColors+xml"/>
  <Override PartName="/ppt/diagrams/drawing6.xml" ContentType="application/vnd.ms-office.drawingml.diagramDrawing+xml"/>
  <Override PartName="/ppt/diagrams/colors1.xml" ContentType="application/vnd.openxmlformats-officedocument.drawingml.diagramColors+xml"/>
  <Override PartName="/ppt/diagrams/drawing7.xml" ContentType="application/vnd.ms-office.drawingml.diagramDrawing+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quickStyle7.xml" ContentType="application/vnd.openxmlformats-officedocument.drawingml.diagramStyle+xml"/>
  <Override PartName="/ppt/diagrams/layout8.xml" ContentType="application/vnd.openxmlformats-officedocument.drawingml.diagramLayout+xml"/>
  <Override PartName="/ppt/handoutMasters/handoutMaster1.xml" ContentType="application/vnd.openxmlformats-officedocument.presentationml.handoutMaster+xml"/>
  <Override PartName="/ppt/diagrams/quickStyle8.xml" ContentType="application/vnd.openxmlformats-officedocument.drawingml.diagramStyle+xml"/>
  <Override PartName="/ppt/diagrams/colors8.xml" ContentType="application/vnd.openxmlformats-officedocument.drawingml.diagramCol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42"/>
  </p:notesMasterIdLst>
  <p:handoutMasterIdLst>
    <p:handoutMasterId r:id="rId43"/>
  </p:handoutMasterIdLst>
  <p:sldIdLst>
    <p:sldId id="365" r:id="rId2"/>
    <p:sldId id="269" r:id="rId3"/>
    <p:sldId id="270" r:id="rId4"/>
    <p:sldId id="257" r:id="rId5"/>
    <p:sldId id="282" r:id="rId6"/>
    <p:sldId id="316" r:id="rId7"/>
    <p:sldId id="317" r:id="rId8"/>
    <p:sldId id="324" r:id="rId9"/>
    <p:sldId id="314" r:id="rId10"/>
    <p:sldId id="321" r:id="rId11"/>
    <p:sldId id="287" r:id="rId12"/>
    <p:sldId id="292" r:id="rId13"/>
    <p:sldId id="315" r:id="rId14"/>
    <p:sldId id="302" r:id="rId15"/>
    <p:sldId id="293" r:id="rId16"/>
    <p:sldId id="305" r:id="rId17"/>
    <p:sldId id="274" r:id="rId18"/>
    <p:sldId id="307" r:id="rId19"/>
    <p:sldId id="320" r:id="rId20"/>
    <p:sldId id="283" r:id="rId21"/>
    <p:sldId id="288" r:id="rId22"/>
    <p:sldId id="318" r:id="rId23"/>
    <p:sldId id="309" r:id="rId24"/>
    <p:sldId id="310" r:id="rId25"/>
    <p:sldId id="311" r:id="rId26"/>
    <p:sldId id="312" r:id="rId27"/>
    <p:sldId id="313" r:id="rId28"/>
    <p:sldId id="323" r:id="rId29"/>
    <p:sldId id="284" r:id="rId30"/>
    <p:sldId id="275" r:id="rId31"/>
    <p:sldId id="276" r:id="rId32"/>
    <p:sldId id="279" r:id="rId33"/>
    <p:sldId id="280" r:id="rId34"/>
    <p:sldId id="295" r:id="rId35"/>
    <p:sldId id="319" r:id="rId36"/>
    <p:sldId id="285" r:id="rId37"/>
    <p:sldId id="294" r:id="rId38"/>
    <p:sldId id="264" r:id="rId39"/>
    <p:sldId id="475" r:id="rId40"/>
    <p:sldId id="476"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269"/>
            <p14:sldId id="270"/>
            <p14:sldId id="257"/>
            <p14:sldId id="282"/>
            <p14:sldId id="316"/>
            <p14:sldId id="317"/>
            <p14:sldId id="324"/>
            <p14:sldId id="314"/>
            <p14:sldId id="321"/>
            <p14:sldId id="287"/>
            <p14:sldId id="292"/>
            <p14:sldId id="315"/>
            <p14:sldId id="302"/>
            <p14:sldId id="293"/>
            <p14:sldId id="305"/>
            <p14:sldId id="274"/>
            <p14:sldId id="307"/>
            <p14:sldId id="320"/>
            <p14:sldId id="283"/>
            <p14:sldId id="288"/>
            <p14:sldId id="318"/>
            <p14:sldId id="309"/>
            <p14:sldId id="310"/>
            <p14:sldId id="311"/>
            <p14:sldId id="312"/>
            <p14:sldId id="313"/>
            <p14:sldId id="323"/>
            <p14:sldId id="284"/>
            <p14:sldId id="275"/>
            <p14:sldId id="276"/>
            <p14:sldId id="279"/>
            <p14:sldId id="280"/>
            <p14:sldId id="295"/>
            <p14:sldId id="319"/>
            <p14:sldId id="285"/>
            <p14:sldId id="294"/>
            <p14:sldId id="264"/>
            <p14:sldId id="475"/>
            <p14:sldId id="4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33B57"/>
    <a:srgbClr val="336699"/>
    <a:srgbClr val="004065"/>
    <a:srgbClr val="0096D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41" autoAdjust="0"/>
    <p:restoredTop sz="73325" autoAdjust="0"/>
  </p:normalViewPr>
  <p:slideViewPr>
    <p:cSldViewPr>
      <p:cViewPr varScale="1">
        <p:scale>
          <a:sx n="83" d="100"/>
          <a:sy n="83" d="100"/>
        </p:scale>
        <p:origin x="1452" y="96"/>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5.xml.rels><?xml version="1.0" encoding="UTF-8" standalone="yes"?>
<Relationships xmlns="http://schemas.openxmlformats.org/package/2006/relationships"><Relationship Id="rId3" Type="http://schemas.openxmlformats.org/officeDocument/2006/relationships/hyperlink" Target="http://www.cancer.org/" TargetMode="External"/><Relationship Id="rId2" Type="http://schemas.openxmlformats.org/officeDocument/2006/relationships/hyperlink" Target="http://www.cancerinstitute.gwu.edu/" TargetMode="External"/><Relationship Id="rId1" Type="http://schemas.openxmlformats.org/officeDocument/2006/relationships/hyperlink" Target="http://www.cancer.gov/" TargetMode="External"/><Relationship Id="rId4" Type="http://schemas.openxmlformats.org/officeDocument/2006/relationships/hyperlink" Target="http://www.clinicaltrials.com/" TargetMode="External"/></Relationships>
</file>

<file path=ppt/diagrams/_rels/drawing5.xml.rels><?xml version="1.0" encoding="UTF-8" standalone="yes"?>
<Relationships xmlns="http://schemas.openxmlformats.org/package/2006/relationships"><Relationship Id="rId3" Type="http://schemas.openxmlformats.org/officeDocument/2006/relationships/hyperlink" Target="http://www.cancer.org/" TargetMode="External"/><Relationship Id="rId2" Type="http://schemas.openxmlformats.org/officeDocument/2006/relationships/hyperlink" Target="http://www.cancerinstitute.gwu.edu/" TargetMode="External"/><Relationship Id="rId1" Type="http://schemas.openxmlformats.org/officeDocument/2006/relationships/hyperlink" Target="http://www.cancer.gov/" TargetMode="External"/><Relationship Id="rId4" Type="http://schemas.openxmlformats.org/officeDocument/2006/relationships/hyperlink" Target="http://www.clinicaltrials.com/" TargetMode="Externa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99C7AC-8465-4C52-BAA3-185788EEF703}" type="doc">
      <dgm:prSet loTypeId="urn:microsoft.com/office/officeart/2005/8/layout/target3" loCatId="relationship" qsTypeId="urn:microsoft.com/office/officeart/2005/8/quickstyle/simple2" qsCatId="simple" csTypeId="urn:microsoft.com/office/officeart/2005/8/colors/accent2_3" csCatId="accent2" phldr="1"/>
      <dgm:spPr/>
      <dgm:t>
        <a:bodyPr/>
        <a:lstStyle/>
        <a:p>
          <a:endParaRPr lang="en-US"/>
        </a:p>
      </dgm:t>
    </dgm:pt>
    <dgm:pt modelId="{1F475A35-7985-4AC0-ABF6-FCDEC3C74D0D}">
      <dgm:prSet phldrT="[Text]"/>
      <dgm:spPr/>
      <dgm:t>
        <a:bodyPr/>
        <a:lstStyle/>
        <a:p>
          <a:r>
            <a:rPr lang="en-US" b="1" dirty="0"/>
            <a:t>Individual assets</a:t>
          </a:r>
        </a:p>
      </dgm:t>
    </dgm:pt>
    <dgm:pt modelId="{366BA667-67D7-49F0-B946-80F53EC11DD0}" type="parTrans" cxnId="{AE5608DD-4199-4D8D-9471-33D08A799F39}">
      <dgm:prSet/>
      <dgm:spPr/>
      <dgm:t>
        <a:bodyPr/>
        <a:lstStyle/>
        <a:p>
          <a:endParaRPr lang="en-US"/>
        </a:p>
      </dgm:t>
    </dgm:pt>
    <dgm:pt modelId="{099A052F-EA76-48BE-863A-FD4A393D9A08}" type="sibTrans" cxnId="{AE5608DD-4199-4D8D-9471-33D08A799F39}">
      <dgm:prSet/>
      <dgm:spPr/>
      <dgm:t>
        <a:bodyPr/>
        <a:lstStyle/>
        <a:p>
          <a:endParaRPr lang="en-US"/>
        </a:p>
      </dgm:t>
    </dgm:pt>
    <dgm:pt modelId="{5B22AEA7-D892-41C5-A682-F4172BDC968B}">
      <dgm:prSet phldrT="[Text]"/>
      <dgm:spPr/>
      <dgm:t>
        <a:bodyPr/>
        <a:lstStyle/>
        <a:p>
          <a:r>
            <a:rPr lang="en-US" b="1" dirty="0"/>
            <a:t>National organization/federal</a:t>
          </a:r>
        </a:p>
        <a:p>
          <a:r>
            <a:rPr lang="en-US" b="1" dirty="0"/>
            <a:t>assets</a:t>
          </a:r>
        </a:p>
      </dgm:t>
    </dgm:pt>
    <dgm:pt modelId="{BD94CE17-83BB-40C9-9BA3-47D30C1C002E}" type="parTrans" cxnId="{CF3F1B40-A3E6-4337-98DA-2C482BBB312D}">
      <dgm:prSet/>
      <dgm:spPr/>
      <dgm:t>
        <a:bodyPr/>
        <a:lstStyle/>
        <a:p>
          <a:endParaRPr lang="en-US"/>
        </a:p>
      </dgm:t>
    </dgm:pt>
    <dgm:pt modelId="{B76DD7E2-A825-4A2E-A9EB-F729C06941AD}" type="sibTrans" cxnId="{CF3F1B40-A3E6-4337-98DA-2C482BBB312D}">
      <dgm:prSet/>
      <dgm:spPr/>
      <dgm:t>
        <a:bodyPr/>
        <a:lstStyle/>
        <a:p>
          <a:endParaRPr lang="en-US"/>
        </a:p>
      </dgm:t>
    </dgm:pt>
    <dgm:pt modelId="{42430D6D-EFFB-41B6-B052-8F22CC9113A2}">
      <dgm:prSet phldrT="[Text]"/>
      <dgm:spPr/>
      <dgm:t>
        <a:bodyPr/>
        <a:lstStyle/>
        <a:p>
          <a:r>
            <a:rPr lang="en-US" b="1" dirty="0"/>
            <a:t>State or regional assets</a:t>
          </a:r>
        </a:p>
      </dgm:t>
    </dgm:pt>
    <dgm:pt modelId="{ACEA8CE3-5131-4D4D-AFF9-45CC67549B19}" type="parTrans" cxnId="{A5051EF3-235A-4381-9C65-77F84DD6E20F}">
      <dgm:prSet/>
      <dgm:spPr/>
      <dgm:t>
        <a:bodyPr/>
        <a:lstStyle/>
        <a:p>
          <a:endParaRPr lang="en-US"/>
        </a:p>
      </dgm:t>
    </dgm:pt>
    <dgm:pt modelId="{46960B96-D9EC-4F44-BD6F-557D2E0C2A93}" type="sibTrans" cxnId="{A5051EF3-235A-4381-9C65-77F84DD6E20F}">
      <dgm:prSet/>
      <dgm:spPr/>
      <dgm:t>
        <a:bodyPr/>
        <a:lstStyle/>
        <a:p>
          <a:endParaRPr lang="en-US"/>
        </a:p>
      </dgm:t>
    </dgm:pt>
    <dgm:pt modelId="{6636B40F-1E00-4FCE-ACFF-2107C6B07887}">
      <dgm:prSet phldrT="[Text]"/>
      <dgm:spPr/>
      <dgm:t>
        <a:bodyPr/>
        <a:lstStyle/>
        <a:p>
          <a:r>
            <a:rPr lang="en-US" b="1" dirty="0"/>
            <a:t>Local community assets</a:t>
          </a:r>
        </a:p>
      </dgm:t>
    </dgm:pt>
    <dgm:pt modelId="{713BE455-FFD0-4533-AFA8-CD26300C7B71}" type="parTrans" cxnId="{13B07C1F-9A19-4F8F-A800-7741C3694B19}">
      <dgm:prSet/>
      <dgm:spPr/>
      <dgm:t>
        <a:bodyPr/>
        <a:lstStyle/>
        <a:p>
          <a:endParaRPr lang="en-US"/>
        </a:p>
      </dgm:t>
    </dgm:pt>
    <dgm:pt modelId="{40650FCF-AA09-4AC5-B548-D61D49037283}" type="sibTrans" cxnId="{13B07C1F-9A19-4F8F-A800-7741C3694B19}">
      <dgm:prSet/>
      <dgm:spPr/>
      <dgm:t>
        <a:bodyPr/>
        <a:lstStyle/>
        <a:p>
          <a:endParaRPr lang="en-US"/>
        </a:p>
      </dgm:t>
    </dgm:pt>
    <dgm:pt modelId="{9E49F2B9-6936-48D3-AF8F-E35C9B92C0FF}">
      <dgm:prSet phldrT="[Text]"/>
      <dgm:spPr/>
      <dgm:t>
        <a:bodyPr/>
        <a:lstStyle/>
        <a:p>
          <a:r>
            <a:rPr lang="en-US" b="1" dirty="0"/>
            <a:t>Become familiar with public benefits</a:t>
          </a:r>
        </a:p>
      </dgm:t>
    </dgm:pt>
    <dgm:pt modelId="{CED3E1B4-CEAD-444E-B795-6B4EDAA46ED6}" type="parTrans" cxnId="{94A797C4-3492-4C6C-9CEE-D699559AF672}">
      <dgm:prSet/>
      <dgm:spPr/>
      <dgm:t>
        <a:bodyPr/>
        <a:lstStyle/>
        <a:p>
          <a:endParaRPr lang="en-US"/>
        </a:p>
      </dgm:t>
    </dgm:pt>
    <dgm:pt modelId="{27C4F25C-D2A6-4D9C-B262-1CEF73F8C503}" type="sibTrans" cxnId="{94A797C4-3492-4C6C-9CEE-D699559AF672}">
      <dgm:prSet/>
      <dgm:spPr/>
      <dgm:t>
        <a:bodyPr/>
        <a:lstStyle/>
        <a:p>
          <a:endParaRPr lang="en-US"/>
        </a:p>
      </dgm:t>
    </dgm:pt>
    <dgm:pt modelId="{83AE59B2-86EE-4635-AFA2-243CB59D68F9}">
      <dgm:prSet phldrT="[Text]"/>
      <dgm:spPr/>
      <dgm:t>
        <a:bodyPr/>
        <a:lstStyle/>
        <a:p>
          <a:r>
            <a:rPr lang="en-US" b="1" dirty="0"/>
            <a:t>Talk to patients</a:t>
          </a:r>
        </a:p>
      </dgm:t>
    </dgm:pt>
    <dgm:pt modelId="{1FBB2F20-12A8-4F34-9B16-AB168A96BBBD}" type="parTrans" cxnId="{91F784FA-639F-49DE-8AA0-E7E47EB0D823}">
      <dgm:prSet/>
      <dgm:spPr/>
      <dgm:t>
        <a:bodyPr/>
        <a:lstStyle/>
        <a:p>
          <a:endParaRPr lang="en-US"/>
        </a:p>
      </dgm:t>
    </dgm:pt>
    <dgm:pt modelId="{A05BC915-F81C-4567-9954-D6E4B7E16802}" type="sibTrans" cxnId="{91F784FA-639F-49DE-8AA0-E7E47EB0D823}">
      <dgm:prSet/>
      <dgm:spPr/>
      <dgm:t>
        <a:bodyPr/>
        <a:lstStyle/>
        <a:p>
          <a:endParaRPr lang="en-US"/>
        </a:p>
      </dgm:t>
    </dgm:pt>
    <dgm:pt modelId="{001C177F-1431-4119-BB1A-FF6BE1A380C2}">
      <dgm:prSet phldrT="[Text]"/>
      <dgm:spPr/>
      <dgm:t>
        <a:bodyPr/>
        <a:lstStyle/>
        <a:p>
          <a:r>
            <a:rPr lang="en-US" b="1" dirty="0"/>
            <a:t>Include patients’ friends and families</a:t>
          </a:r>
        </a:p>
      </dgm:t>
    </dgm:pt>
    <dgm:pt modelId="{50A70F72-B665-4C78-8946-2DD7F2900F4C}" type="parTrans" cxnId="{EA961694-4C11-4F30-AF75-2BB670E7B0D0}">
      <dgm:prSet/>
      <dgm:spPr/>
      <dgm:t>
        <a:bodyPr/>
        <a:lstStyle/>
        <a:p>
          <a:endParaRPr lang="en-US"/>
        </a:p>
      </dgm:t>
    </dgm:pt>
    <dgm:pt modelId="{C0D075D7-3FB4-4B02-B6B3-DFA0C8045DC0}" type="sibTrans" cxnId="{EA961694-4C11-4F30-AF75-2BB670E7B0D0}">
      <dgm:prSet/>
      <dgm:spPr/>
      <dgm:t>
        <a:bodyPr/>
        <a:lstStyle/>
        <a:p>
          <a:endParaRPr lang="en-US"/>
        </a:p>
      </dgm:t>
    </dgm:pt>
    <dgm:pt modelId="{8BF55ABB-5FFD-41A3-ADAF-F7CA564E76FD}">
      <dgm:prSet phldrT="[Text]"/>
      <dgm:spPr/>
      <dgm:t>
        <a:bodyPr/>
        <a:lstStyle/>
        <a:p>
          <a:r>
            <a:rPr lang="en-US" b="1" dirty="0"/>
            <a:t>Talk to key community members</a:t>
          </a:r>
        </a:p>
      </dgm:t>
    </dgm:pt>
    <dgm:pt modelId="{7FDC6A0D-E7B6-49E6-97B0-341E66F64179}" type="parTrans" cxnId="{5FD1BE8C-383A-4592-B53F-C948DD531101}">
      <dgm:prSet/>
      <dgm:spPr/>
      <dgm:t>
        <a:bodyPr/>
        <a:lstStyle/>
        <a:p>
          <a:endParaRPr lang="en-US"/>
        </a:p>
      </dgm:t>
    </dgm:pt>
    <dgm:pt modelId="{2DEE36FB-83D1-475C-9B31-EFC167EAFD64}" type="sibTrans" cxnId="{5FD1BE8C-383A-4592-B53F-C948DD531101}">
      <dgm:prSet/>
      <dgm:spPr/>
      <dgm:t>
        <a:bodyPr/>
        <a:lstStyle/>
        <a:p>
          <a:endParaRPr lang="en-US"/>
        </a:p>
      </dgm:t>
    </dgm:pt>
    <dgm:pt modelId="{42A5B1FA-3CFF-4AF2-9436-0C6B6E98B593}">
      <dgm:prSet phldrT="[Text]"/>
      <dgm:spPr/>
      <dgm:t>
        <a:bodyPr/>
        <a:lstStyle/>
        <a:p>
          <a:r>
            <a:rPr lang="en-US" b="1" dirty="0"/>
            <a:t>Scan local news sources</a:t>
          </a:r>
        </a:p>
      </dgm:t>
    </dgm:pt>
    <dgm:pt modelId="{D818E224-4ACE-4F2A-AC60-4D243E5FA4BA}" type="parTrans" cxnId="{0234EECF-9CE9-4B66-9BCF-48D6CA5A1B2D}">
      <dgm:prSet/>
      <dgm:spPr/>
      <dgm:t>
        <a:bodyPr/>
        <a:lstStyle/>
        <a:p>
          <a:endParaRPr lang="en-US"/>
        </a:p>
      </dgm:t>
    </dgm:pt>
    <dgm:pt modelId="{1CD681D0-5001-4623-8191-42B70120C7C5}" type="sibTrans" cxnId="{0234EECF-9CE9-4B66-9BCF-48D6CA5A1B2D}">
      <dgm:prSet/>
      <dgm:spPr/>
      <dgm:t>
        <a:bodyPr/>
        <a:lstStyle/>
        <a:p>
          <a:endParaRPr lang="en-US"/>
        </a:p>
      </dgm:t>
    </dgm:pt>
    <dgm:pt modelId="{7286784B-AB86-4B3D-AFB5-FA3A38C0F9C5}">
      <dgm:prSet phldrT="[Text]"/>
      <dgm:spPr/>
      <dgm:t>
        <a:bodyPr/>
        <a:lstStyle/>
        <a:p>
          <a:r>
            <a:rPr lang="en-US" b="1" dirty="0"/>
            <a:t>Become familiar with public benefits</a:t>
          </a:r>
        </a:p>
      </dgm:t>
    </dgm:pt>
    <dgm:pt modelId="{E424131C-DC4C-4C90-A3B0-7C3BEBA19A92}" type="parTrans" cxnId="{C93B0DAB-8042-4E18-8FB0-7B2C462A4FFD}">
      <dgm:prSet/>
      <dgm:spPr/>
      <dgm:t>
        <a:bodyPr/>
        <a:lstStyle/>
        <a:p>
          <a:endParaRPr lang="en-US"/>
        </a:p>
      </dgm:t>
    </dgm:pt>
    <dgm:pt modelId="{B6A977B6-06DA-4894-B57F-D99457EF0D91}" type="sibTrans" cxnId="{C93B0DAB-8042-4E18-8FB0-7B2C462A4FFD}">
      <dgm:prSet/>
      <dgm:spPr/>
      <dgm:t>
        <a:bodyPr/>
        <a:lstStyle/>
        <a:p>
          <a:endParaRPr lang="en-US"/>
        </a:p>
      </dgm:t>
    </dgm:pt>
    <dgm:pt modelId="{D82B02EA-6F48-409A-8C6A-D52C517FC787}">
      <dgm:prSet phldrT="[Text]"/>
      <dgm:spPr/>
      <dgm:t>
        <a:bodyPr/>
        <a:lstStyle/>
        <a:p>
          <a:r>
            <a:rPr lang="en-US" b="1" dirty="0"/>
            <a:t>Web-searching, scanning directories</a:t>
          </a:r>
        </a:p>
      </dgm:t>
    </dgm:pt>
    <dgm:pt modelId="{78D7492C-D5CF-4F70-8059-0A12F2EA4D9E}" type="parTrans" cxnId="{2012F67E-D79F-41A6-A813-A83191802485}">
      <dgm:prSet/>
      <dgm:spPr/>
      <dgm:t>
        <a:bodyPr/>
        <a:lstStyle/>
        <a:p>
          <a:endParaRPr lang="en-US"/>
        </a:p>
      </dgm:t>
    </dgm:pt>
    <dgm:pt modelId="{1B1395CD-17AB-4F16-A727-869510626EF8}" type="sibTrans" cxnId="{2012F67E-D79F-41A6-A813-A83191802485}">
      <dgm:prSet/>
      <dgm:spPr/>
      <dgm:t>
        <a:bodyPr/>
        <a:lstStyle/>
        <a:p>
          <a:endParaRPr lang="en-US"/>
        </a:p>
      </dgm:t>
    </dgm:pt>
    <dgm:pt modelId="{39DC949E-B1AA-4EE9-9D69-302327973995}">
      <dgm:prSet phldrT="[Text]"/>
      <dgm:spPr/>
      <dgm:t>
        <a:bodyPr/>
        <a:lstStyle/>
        <a:p>
          <a:r>
            <a:rPr lang="en-US" b="1" dirty="0"/>
            <a:t>Web-searching, scanning directories</a:t>
          </a:r>
        </a:p>
      </dgm:t>
    </dgm:pt>
    <dgm:pt modelId="{06006BAC-31D4-4EA0-991A-507EDA25AD29}" type="parTrans" cxnId="{4D317AA0-0E64-43C2-AC18-6150D6203F95}">
      <dgm:prSet/>
      <dgm:spPr/>
      <dgm:t>
        <a:bodyPr/>
        <a:lstStyle/>
        <a:p>
          <a:endParaRPr lang="en-US"/>
        </a:p>
      </dgm:t>
    </dgm:pt>
    <dgm:pt modelId="{3DE743F0-85AC-424D-B5E0-3FB92FC233A2}" type="sibTrans" cxnId="{4D317AA0-0E64-43C2-AC18-6150D6203F95}">
      <dgm:prSet/>
      <dgm:spPr/>
      <dgm:t>
        <a:bodyPr/>
        <a:lstStyle/>
        <a:p>
          <a:endParaRPr lang="en-US"/>
        </a:p>
      </dgm:t>
    </dgm:pt>
    <dgm:pt modelId="{8930CB83-626A-4021-B3A4-C5A86D13FD64}">
      <dgm:prSet phldrT="[Text]"/>
      <dgm:spPr/>
      <dgm:t>
        <a:bodyPr/>
        <a:lstStyle/>
        <a:p>
          <a:r>
            <a:rPr lang="en-US" b="1" dirty="0"/>
            <a:t>Contact local organizations</a:t>
          </a:r>
        </a:p>
      </dgm:t>
    </dgm:pt>
    <dgm:pt modelId="{CADE3252-D39A-4170-AC66-136CC4D9467C}" type="parTrans" cxnId="{0F62D5E0-AB55-4F78-9F4A-A059B491A9C8}">
      <dgm:prSet/>
      <dgm:spPr/>
      <dgm:t>
        <a:bodyPr/>
        <a:lstStyle/>
        <a:p>
          <a:endParaRPr lang="en-US"/>
        </a:p>
      </dgm:t>
    </dgm:pt>
    <dgm:pt modelId="{FBE55E71-FA29-49F1-8283-BF6F9AC38036}" type="sibTrans" cxnId="{0F62D5E0-AB55-4F78-9F4A-A059B491A9C8}">
      <dgm:prSet/>
      <dgm:spPr/>
      <dgm:t>
        <a:bodyPr/>
        <a:lstStyle/>
        <a:p>
          <a:endParaRPr lang="en-US"/>
        </a:p>
      </dgm:t>
    </dgm:pt>
    <dgm:pt modelId="{7B3E69DD-88A5-4E05-AEB7-7A82FE155566}">
      <dgm:prSet phldrT="[Text]"/>
      <dgm:spPr/>
      <dgm:t>
        <a:bodyPr/>
        <a:lstStyle/>
        <a:p>
          <a:r>
            <a:rPr lang="en-US" b="1" dirty="0"/>
            <a:t>Talk to knowledgeable colleagues</a:t>
          </a:r>
        </a:p>
      </dgm:t>
    </dgm:pt>
    <dgm:pt modelId="{FF6F54A1-ADA2-4D6C-98A5-F514502A1C09}" type="parTrans" cxnId="{7C52A81D-D9F3-4C1D-BACB-DF9A69B83179}">
      <dgm:prSet/>
      <dgm:spPr/>
      <dgm:t>
        <a:bodyPr/>
        <a:lstStyle/>
        <a:p>
          <a:endParaRPr lang="en-US"/>
        </a:p>
      </dgm:t>
    </dgm:pt>
    <dgm:pt modelId="{051C9B4F-240B-48DC-916C-B65A0B546C1E}" type="sibTrans" cxnId="{7C52A81D-D9F3-4C1D-BACB-DF9A69B83179}">
      <dgm:prSet/>
      <dgm:spPr/>
      <dgm:t>
        <a:bodyPr/>
        <a:lstStyle/>
        <a:p>
          <a:endParaRPr lang="en-US"/>
        </a:p>
      </dgm:t>
    </dgm:pt>
    <dgm:pt modelId="{422A8D8C-A14F-4C61-87C7-143F59EF1038}">
      <dgm:prSet phldrT="[Text]"/>
      <dgm:spPr/>
      <dgm:t>
        <a:bodyPr/>
        <a:lstStyle/>
        <a:p>
          <a:r>
            <a:rPr lang="en-US" b="1" dirty="0"/>
            <a:t>Talk to knowledgeable colleagues</a:t>
          </a:r>
        </a:p>
      </dgm:t>
    </dgm:pt>
    <dgm:pt modelId="{67451001-E88D-4AEB-AA5A-7A5DA15B4ED9}" type="parTrans" cxnId="{18ACD88B-044A-4C81-A611-4F8F80A1418A}">
      <dgm:prSet/>
      <dgm:spPr/>
      <dgm:t>
        <a:bodyPr/>
        <a:lstStyle/>
        <a:p>
          <a:endParaRPr lang="en-US"/>
        </a:p>
      </dgm:t>
    </dgm:pt>
    <dgm:pt modelId="{EB57C256-A358-4A02-8AAA-859CC140CFA7}" type="sibTrans" cxnId="{18ACD88B-044A-4C81-A611-4F8F80A1418A}">
      <dgm:prSet/>
      <dgm:spPr/>
      <dgm:t>
        <a:bodyPr/>
        <a:lstStyle/>
        <a:p>
          <a:endParaRPr lang="en-US"/>
        </a:p>
      </dgm:t>
    </dgm:pt>
    <dgm:pt modelId="{FF832D6B-187B-4EEB-9FF5-1E78FF3FED2D}">
      <dgm:prSet phldrT="[Text]"/>
      <dgm:spPr/>
      <dgm:t>
        <a:bodyPr/>
        <a:lstStyle/>
        <a:p>
          <a:r>
            <a:rPr lang="en-US" b="1" dirty="0"/>
            <a:t>Talk to knowledgeable colleagues</a:t>
          </a:r>
        </a:p>
      </dgm:t>
    </dgm:pt>
    <dgm:pt modelId="{A4C54227-1103-4C41-8725-0D83C32B1DA4}" type="parTrans" cxnId="{28CF34FF-A161-4CB9-BF58-7BB0858CB3CE}">
      <dgm:prSet/>
      <dgm:spPr/>
      <dgm:t>
        <a:bodyPr/>
        <a:lstStyle/>
        <a:p>
          <a:endParaRPr lang="en-US"/>
        </a:p>
      </dgm:t>
    </dgm:pt>
    <dgm:pt modelId="{0EF41719-5669-4278-9A54-93928AAB1F9D}" type="sibTrans" cxnId="{28CF34FF-A161-4CB9-BF58-7BB0858CB3CE}">
      <dgm:prSet/>
      <dgm:spPr/>
      <dgm:t>
        <a:bodyPr/>
        <a:lstStyle/>
        <a:p>
          <a:endParaRPr lang="en-US"/>
        </a:p>
      </dgm:t>
    </dgm:pt>
    <dgm:pt modelId="{46363981-F474-4E82-8FAF-44DB14CC4A58}">
      <dgm:prSet phldrT="[Text]"/>
      <dgm:spPr/>
      <dgm:t>
        <a:bodyPr/>
        <a:lstStyle/>
        <a:p>
          <a:r>
            <a:rPr lang="en-US" b="1" dirty="0"/>
            <a:t>Contact organizations, and ask about both internal resources and referrals to other resources</a:t>
          </a:r>
        </a:p>
      </dgm:t>
    </dgm:pt>
    <dgm:pt modelId="{20DB2D75-FC3C-400A-82E4-166D72515A97}" type="parTrans" cxnId="{EC6AA073-D8F9-4A85-B98F-2D4FA9934A36}">
      <dgm:prSet/>
      <dgm:spPr/>
      <dgm:t>
        <a:bodyPr/>
        <a:lstStyle/>
        <a:p>
          <a:endParaRPr lang="en-US"/>
        </a:p>
      </dgm:t>
    </dgm:pt>
    <dgm:pt modelId="{AFB5347B-188E-41E1-8FDF-974AD1CAB91C}" type="sibTrans" cxnId="{EC6AA073-D8F9-4A85-B98F-2D4FA9934A36}">
      <dgm:prSet/>
      <dgm:spPr/>
      <dgm:t>
        <a:bodyPr/>
        <a:lstStyle/>
        <a:p>
          <a:endParaRPr lang="en-US"/>
        </a:p>
      </dgm:t>
    </dgm:pt>
    <dgm:pt modelId="{C0ED09E1-6B9C-4211-81AD-6AE5485AFB01}">
      <dgm:prSet phldrT="[Text]"/>
      <dgm:spPr/>
      <dgm:t>
        <a:bodyPr/>
        <a:lstStyle/>
        <a:p>
          <a:r>
            <a:rPr lang="en-US" b="1" dirty="0"/>
            <a:t>Contact organizations, and ask about both internal resources and referrals to other resources</a:t>
          </a:r>
        </a:p>
      </dgm:t>
    </dgm:pt>
    <dgm:pt modelId="{3293E791-5E74-4E9C-A7BF-371F9104AD78}" type="parTrans" cxnId="{FB8BBCAD-4D56-4DAD-9FAA-1686F7B27BCD}">
      <dgm:prSet/>
      <dgm:spPr/>
      <dgm:t>
        <a:bodyPr/>
        <a:lstStyle/>
        <a:p>
          <a:endParaRPr lang="en-US"/>
        </a:p>
      </dgm:t>
    </dgm:pt>
    <dgm:pt modelId="{5FBC5F5D-B159-43DC-A0F4-88D40CEDCCC1}" type="sibTrans" cxnId="{FB8BBCAD-4D56-4DAD-9FAA-1686F7B27BCD}">
      <dgm:prSet/>
      <dgm:spPr/>
      <dgm:t>
        <a:bodyPr/>
        <a:lstStyle/>
        <a:p>
          <a:endParaRPr lang="en-US"/>
        </a:p>
      </dgm:t>
    </dgm:pt>
    <dgm:pt modelId="{EE886969-1DEB-457E-A947-F25B86F535AF}">
      <dgm:prSet phldrT="[Text]"/>
      <dgm:spPr/>
      <dgm:t>
        <a:bodyPr/>
        <a:lstStyle/>
        <a:p>
          <a:r>
            <a:rPr lang="en-US" b="1" dirty="0"/>
            <a:t>Network assets</a:t>
          </a:r>
        </a:p>
      </dgm:t>
    </dgm:pt>
    <dgm:pt modelId="{554FFA18-0455-4ED3-96E6-7930DD6AD45C}" type="sibTrans" cxnId="{31A84569-42A3-4E2E-81A3-FEEEBB8635AA}">
      <dgm:prSet/>
      <dgm:spPr/>
      <dgm:t>
        <a:bodyPr/>
        <a:lstStyle/>
        <a:p>
          <a:endParaRPr lang="en-US"/>
        </a:p>
      </dgm:t>
    </dgm:pt>
    <dgm:pt modelId="{6DE0E738-96F1-4E66-BE82-4A7730C5D748}" type="parTrans" cxnId="{31A84569-42A3-4E2E-81A3-FEEEBB8635AA}">
      <dgm:prSet/>
      <dgm:spPr/>
      <dgm:t>
        <a:bodyPr/>
        <a:lstStyle/>
        <a:p>
          <a:endParaRPr lang="en-US"/>
        </a:p>
      </dgm:t>
    </dgm:pt>
    <dgm:pt modelId="{A7C3D909-A0DD-4532-B415-138C2A688D7E}" type="pres">
      <dgm:prSet presAssocID="{3199C7AC-8465-4C52-BAA3-185788EEF703}" presName="Name0" presStyleCnt="0">
        <dgm:presLayoutVars>
          <dgm:chMax val="7"/>
          <dgm:dir/>
          <dgm:animLvl val="lvl"/>
          <dgm:resizeHandles val="exact"/>
        </dgm:presLayoutVars>
      </dgm:prSet>
      <dgm:spPr/>
    </dgm:pt>
    <dgm:pt modelId="{FA095CA5-AF48-4380-A836-FDEFBCF7BEF9}" type="pres">
      <dgm:prSet presAssocID="{5B22AEA7-D892-41C5-A682-F4172BDC968B}" presName="circle1" presStyleLbl="node1" presStyleIdx="0" presStyleCnt="5"/>
      <dgm:spPr/>
    </dgm:pt>
    <dgm:pt modelId="{722F73C2-C4DE-4852-8E8B-D7A8FCAF8D21}" type="pres">
      <dgm:prSet presAssocID="{5B22AEA7-D892-41C5-A682-F4172BDC968B}" presName="space" presStyleCnt="0"/>
      <dgm:spPr/>
    </dgm:pt>
    <dgm:pt modelId="{CF1D924D-B682-4739-8C4B-3AEDA1D54741}" type="pres">
      <dgm:prSet presAssocID="{5B22AEA7-D892-41C5-A682-F4172BDC968B}" presName="rect1" presStyleLbl="alignAcc1" presStyleIdx="0" presStyleCnt="5"/>
      <dgm:spPr/>
    </dgm:pt>
    <dgm:pt modelId="{9D9E2300-66C1-4AF8-A8E5-62726767C265}" type="pres">
      <dgm:prSet presAssocID="{42430D6D-EFFB-41B6-B052-8F22CC9113A2}" presName="vertSpace2" presStyleLbl="node1" presStyleIdx="0" presStyleCnt="5"/>
      <dgm:spPr/>
    </dgm:pt>
    <dgm:pt modelId="{95B9459D-7EAE-4FFA-81F2-62B6C4B9557C}" type="pres">
      <dgm:prSet presAssocID="{42430D6D-EFFB-41B6-B052-8F22CC9113A2}" presName="circle2" presStyleLbl="node1" presStyleIdx="1" presStyleCnt="5"/>
      <dgm:spPr/>
    </dgm:pt>
    <dgm:pt modelId="{BFD24D07-F191-4E08-AEBE-E48759FE8C37}" type="pres">
      <dgm:prSet presAssocID="{42430D6D-EFFB-41B6-B052-8F22CC9113A2}" presName="rect2" presStyleLbl="alignAcc1" presStyleIdx="1" presStyleCnt="5"/>
      <dgm:spPr/>
    </dgm:pt>
    <dgm:pt modelId="{9CA48658-33C2-409E-8CAE-B977318A7F36}" type="pres">
      <dgm:prSet presAssocID="{6636B40F-1E00-4FCE-ACFF-2107C6B07887}" presName="vertSpace3" presStyleLbl="node1" presStyleIdx="1" presStyleCnt="5"/>
      <dgm:spPr/>
    </dgm:pt>
    <dgm:pt modelId="{7683A26A-2C52-4890-B1DB-52959C1A4022}" type="pres">
      <dgm:prSet presAssocID="{6636B40F-1E00-4FCE-ACFF-2107C6B07887}" presName="circle3" presStyleLbl="node1" presStyleIdx="2" presStyleCnt="5"/>
      <dgm:spPr/>
    </dgm:pt>
    <dgm:pt modelId="{2C3FAB6C-A756-4A03-820B-534505DA640C}" type="pres">
      <dgm:prSet presAssocID="{6636B40F-1E00-4FCE-ACFF-2107C6B07887}" presName="rect3" presStyleLbl="alignAcc1" presStyleIdx="2" presStyleCnt="5" custLinFactNeighborX="-471" custLinFactNeighborY="-543"/>
      <dgm:spPr/>
    </dgm:pt>
    <dgm:pt modelId="{8988C203-C72B-4F6C-BF88-1DB52C219CC0}" type="pres">
      <dgm:prSet presAssocID="{EE886969-1DEB-457E-A947-F25B86F535AF}" presName="vertSpace4" presStyleLbl="node1" presStyleIdx="2" presStyleCnt="5"/>
      <dgm:spPr/>
    </dgm:pt>
    <dgm:pt modelId="{ABB43616-04A4-4799-9282-81E8E81DBC5B}" type="pres">
      <dgm:prSet presAssocID="{EE886969-1DEB-457E-A947-F25B86F535AF}" presName="circle4" presStyleLbl="node1" presStyleIdx="3" presStyleCnt="5"/>
      <dgm:spPr/>
    </dgm:pt>
    <dgm:pt modelId="{1FDA926E-9A3E-44B7-94CA-0546E2D77FD5}" type="pres">
      <dgm:prSet presAssocID="{EE886969-1DEB-457E-A947-F25B86F535AF}" presName="rect4" presStyleLbl="alignAcc1" presStyleIdx="3" presStyleCnt="5"/>
      <dgm:spPr/>
    </dgm:pt>
    <dgm:pt modelId="{7AEF20AB-E5AD-44E1-9A6E-CDE311028A3B}" type="pres">
      <dgm:prSet presAssocID="{1F475A35-7985-4AC0-ABF6-FCDEC3C74D0D}" presName="vertSpace5" presStyleLbl="node1" presStyleIdx="3" presStyleCnt="5"/>
      <dgm:spPr/>
    </dgm:pt>
    <dgm:pt modelId="{57B3A22C-0E39-47E3-A568-8E4771E704FB}" type="pres">
      <dgm:prSet presAssocID="{1F475A35-7985-4AC0-ABF6-FCDEC3C74D0D}" presName="circle5" presStyleLbl="node1" presStyleIdx="4" presStyleCnt="5"/>
      <dgm:spPr/>
    </dgm:pt>
    <dgm:pt modelId="{24AF0A2D-B404-4CC8-BE07-87266033CEA5}" type="pres">
      <dgm:prSet presAssocID="{1F475A35-7985-4AC0-ABF6-FCDEC3C74D0D}" presName="rect5" presStyleLbl="alignAcc1" presStyleIdx="4" presStyleCnt="5"/>
      <dgm:spPr/>
    </dgm:pt>
    <dgm:pt modelId="{6AD7B03B-2819-4987-8E28-D253383001E6}" type="pres">
      <dgm:prSet presAssocID="{5B22AEA7-D892-41C5-A682-F4172BDC968B}" presName="rect1ParTx" presStyleLbl="alignAcc1" presStyleIdx="4" presStyleCnt="5">
        <dgm:presLayoutVars>
          <dgm:chMax val="1"/>
          <dgm:bulletEnabled val="1"/>
        </dgm:presLayoutVars>
      </dgm:prSet>
      <dgm:spPr/>
    </dgm:pt>
    <dgm:pt modelId="{C8629EE4-2F2C-439F-9BC0-A882D29A93B0}" type="pres">
      <dgm:prSet presAssocID="{5B22AEA7-D892-41C5-A682-F4172BDC968B}" presName="rect1ChTx" presStyleLbl="alignAcc1" presStyleIdx="4" presStyleCnt="5">
        <dgm:presLayoutVars>
          <dgm:bulletEnabled val="1"/>
        </dgm:presLayoutVars>
      </dgm:prSet>
      <dgm:spPr/>
    </dgm:pt>
    <dgm:pt modelId="{7361145B-748E-4B3E-BB76-2B32FEA74E5A}" type="pres">
      <dgm:prSet presAssocID="{42430D6D-EFFB-41B6-B052-8F22CC9113A2}" presName="rect2ParTx" presStyleLbl="alignAcc1" presStyleIdx="4" presStyleCnt="5">
        <dgm:presLayoutVars>
          <dgm:chMax val="1"/>
          <dgm:bulletEnabled val="1"/>
        </dgm:presLayoutVars>
      </dgm:prSet>
      <dgm:spPr/>
    </dgm:pt>
    <dgm:pt modelId="{E945AE13-E67E-42D2-B952-1CDCE412CBA2}" type="pres">
      <dgm:prSet presAssocID="{42430D6D-EFFB-41B6-B052-8F22CC9113A2}" presName="rect2ChTx" presStyleLbl="alignAcc1" presStyleIdx="4" presStyleCnt="5">
        <dgm:presLayoutVars>
          <dgm:bulletEnabled val="1"/>
        </dgm:presLayoutVars>
      </dgm:prSet>
      <dgm:spPr/>
    </dgm:pt>
    <dgm:pt modelId="{56C3E5A5-310A-480E-8A26-57DF3BDEEB9D}" type="pres">
      <dgm:prSet presAssocID="{6636B40F-1E00-4FCE-ACFF-2107C6B07887}" presName="rect3ParTx" presStyleLbl="alignAcc1" presStyleIdx="4" presStyleCnt="5">
        <dgm:presLayoutVars>
          <dgm:chMax val="1"/>
          <dgm:bulletEnabled val="1"/>
        </dgm:presLayoutVars>
      </dgm:prSet>
      <dgm:spPr/>
    </dgm:pt>
    <dgm:pt modelId="{83E18404-FF6E-42DD-975B-26CC21CDB0ED}" type="pres">
      <dgm:prSet presAssocID="{6636B40F-1E00-4FCE-ACFF-2107C6B07887}" presName="rect3ChTx" presStyleLbl="alignAcc1" presStyleIdx="4" presStyleCnt="5">
        <dgm:presLayoutVars>
          <dgm:bulletEnabled val="1"/>
        </dgm:presLayoutVars>
      </dgm:prSet>
      <dgm:spPr/>
    </dgm:pt>
    <dgm:pt modelId="{29854521-6551-465F-8642-0FA9AB7D2F12}" type="pres">
      <dgm:prSet presAssocID="{EE886969-1DEB-457E-A947-F25B86F535AF}" presName="rect4ParTx" presStyleLbl="alignAcc1" presStyleIdx="4" presStyleCnt="5">
        <dgm:presLayoutVars>
          <dgm:chMax val="1"/>
          <dgm:bulletEnabled val="1"/>
        </dgm:presLayoutVars>
      </dgm:prSet>
      <dgm:spPr/>
    </dgm:pt>
    <dgm:pt modelId="{9A0C886E-290F-420C-8BDC-D59871B6D21C}" type="pres">
      <dgm:prSet presAssocID="{EE886969-1DEB-457E-A947-F25B86F535AF}" presName="rect4ChTx" presStyleLbl="alignAcc1" presStyleIdx="4" presStyleCnt="5">
        <dgm:presLayoutVars>
          <dgm:bulletEnabled val="1"/>
        </dgm:presLayoutVars>
      </dgm:prSet>
      <dgm:spPr/>
    </dgm:pt>
    <dgm:pt modelId="{62B29477-110C-467C-9ACD-D1CC4C35924C}" type="pres">
      <dgm:prSet presAssocID="{1F475A35-7985-4AC0-ABF6-FCDEC3C74D0D}" presName="rect5ParTx" presStyleLbl="alignAcc1" presStyleIdx="4" presStyleCnt="5">
        <dgm:presLayoutVars>
          <dgm:chMax val="1"/>
          <dgm:bulletEnabled val="1"/>
        </dgm:presLayoutVars>
      </dgm:prSet>
      <dgm:spPr/>
    </dgm:pt>
    <dgm:pt modelId="{5D53506D-AC6A-4CC4-BD4C-C26E9BC290C3}" type="pres">
      <dgm:prSet presAssocID="{1F475A35-7985-4AC0-ABF6-FCDEC3C74D0D}" presName="rect5ChTx" presStyleLbl="alignAcc1" presStyleIdx="4" presStyleCnt="5">
        <dgm:presLayoutVars>
          <dgm:bulletEnabled val="1"/>
        </dgm:presLayoutVars>
      </dgm:prSet>
      <dgm:spPr/>
    </dgm:pt>
  </dgm:ptLst>
  <dgm:cxnLst>
    <dgm:cxn modelId="{A1CE4610-66DE-48DF-9A5A-E83B857E003B}" type="presOf" srcId="{8930CB83-626A-4021-B3A4-C5A86D13FD64}" destId="{83E18404-FF6E-42DD-975B-26CC21CDB0ED}" srcOrd="0" destOrd="3" presId="urn:microsoft.com/office/officeart/2005/8/layout/target3"/>
    <dgm:cxn modelId="{EA496416-3A66-46B4-BF49-0202D64D1DBA}" type="presOf" srcId="{D82B02EA-6F48-409A-8C6A-D52C517FC787}" destId="{C8629EE4-2F2C-439F-9BC0-A882D29A93B0}" srcOrd="0" destOrd="1" presId="urn:microsoft.com/office/officeart/2005/8/layout/target3"/>
    <dgm:cxn modelId="{7C52A81D-D9F3-4C1D-BACB-DF9A69B83179}" srcId="{6636B40F-1E00-4FCE-ACFF-2107C6B07887}" destId="{7B3E69DD-88A5-4E05-AEB7-7A82FE155566}" srcOrd="1" destOrd="0" parTransId="{FF6F54A1-ADA2-4D6C-98A5-F514502A1C09}" sibTransId="{051C9B4F-240B-48DC-916C-B65A0B546C1E}"/>
    <dgm:cxn modelId="{13B07C1F-9A19-4F8F-A800-7741C3694B19}" srcId="{3199C7AC-8465-4C52-BAA3-185788EEF703}" destId="{6636B40F-1E00-4FCE-ACFF-2107C6B07887}" srcOrd="2" destOrd="0" parTransId="{713BE455-FFD0-4533-AFA8-CD26300C7B71}" sibTransId="{40650FCF-AA09-4AC5-B548-D61D49037283}"/>
    <dgm:cxn modelId="{41A2EB31-0634-44B5-BFF0-3540A5D45EB3}" type="presOf" srcId="{83AE59B2-86EE-4635-AFA2-243CB59D68F9}" destId="{5D53506D-AC6A-4CC4-BD4C-C26E9BC290C3}" srcOrd="0" destOrd="0" presId="urn:microsoft.com/office/officeart/2005/8/layout/target3"/>
    <dgm:cxn modelId="{BFB3E13C-0EEE-4BA6-BA15-F69848FC71F9}" type="presOf" srcId="{8BF55ABB-5FFD-41A3-ADAF-F7CA564E76FD}" destId="{83E18404-FF6E-42DD-975B-26CC21CDB0ED}" srcOrd="0" destOrd="0" presId="urn:microsoft.com/office/officeart/2005/8/layout/target3"/>
    <dgm:cxn modelId="{CF3F1B40-A3E6-4337-98DA-2C482BBB312D}" srcId="{3199C7AC-8465-4C52-BAA3-185788EEF703}" destId="{5B22AEA7-D892-41C5-A682-F4172BDC968B}" srcOrd="0" destOrd="0" parTransId="{BD94CE17-83BB-40C9-9BA3-47D30C1C002E}" sibTransId="{B76DD7E2-A825-4A2E-A9EB-F729C06941AD}"/>
    <dgm:cxn modelId="{7BE48F40-01CF-4DED-9539-F8EE17085C93}" type="presOf" srcId="{5B22AEA7-D892-41C5-A682-F4172BDC968B}" destId="{CF1D924D-B682-4739-8C4B-3AEDA1D54741}" srcOrd="0" destOrd="0" presId="urn:microsoft.com/office/officeart/2005/8/layout/target3"/>
    <dgm:cxn modelId="{1019B55B-B811-4405-BB71-5FA0C275A7D4}" type="presOf" srcId="{3199C7AC-8465-4C52-BAA3-185788EEF703}" destId="{A7C3D909-A0DD-4532-B415-138C2A688D7E}" srcOrd="0" destOrd="0" presId="urn:microsoft.com/office/officeart/2005/8/layout/target3"/>
    <dgm:cxn modelId="{41E2C45C-13E3-4885-B545-616D437A7D49}" type="presOf" srcId="{42430D6D-EFFB-41B6-B052-8F22CC9113A2}" destId="{BFD24D07-F191-4E08-AEBE-E48759FE8C37}" srcOrd="0" destOrd="0" presId="urn:microsoft.com/office/officeart/2005/8/layout/target3"/>
    <dgm:cxn modelId="{E109C244-36F4-4D68-AB54-B584A0264645}" type="presOf" srcId="{1F475A35-7985-4AC0-ABF6-FCDEC3C74D0D}" destId="{62B29477-110C-467C-9ACD-D1CC4C35924C}" srcOrd="1" destOrd="0" presId="urn:microsoft.com/office/officeart/2005/8/layout/target3"/>
    <dgm:cxn modelId="{31A84569-42A3-4E2E-81A3-FEEEBB8635AA}" srcId="{3199C7AC-8465-4C52-BAA3-185788EEF703}" destId="{EE886969-1DEB-457E-A947-F25B86F535AF}" srcOrd="3" destOrd="0" parTransId="{6DE0E738-96F1-4E66-BE82-4A7730C5D748}" sibTransId="{554FFA18-0455-4ED3-96E6-7930DD6AD45C}"/>
    <dgm:cxn modelId="{7BC4D66D-B452-441D-A870-208A3C7AE704}" type="presOf" srcId="{5B22AEA7-D892-41C5-A682-F4172BDC968B}" destId="{6AD7B03B-2819-4987-8E28-D253383001E6}" srcOrd="1" destOrd="0" presId="urn:microsoft.com/office/officeart/2005/8/layout/target3"/>
    <dgm:cxn modelId="{8D094E6E-5802-4C30-8DDD-087C99DDBE3D}" type="presOf" srcId="{39DC949E-B1AA-4EE9-9D69-302327973995}" destId="{E945AE13-E67E-42D2-B952-1CDCE412CBA2}" srcOrd="0" destOrd="1" presId="urn:microsoft.com/office/officeart/2005/8/layout/target3"/>
    <dgm:cxn modelId="{6882A74E-4C31-446A-9AAB-1CCD6B2386C3}" type="presOf" srcId="{EE886969-1DEB-457E-A947-F25B86F535AF}" destId="{29854521-6551-465F-8642-0FA9AB7D2F12}" srcOrd="1" destOrd="0" presId="urn:microsoft.com/office/officeart/2005/8/layout/target3"/>
    <dgm:cxn modelId="{527C104F-7032-40BC-960A-D4692089D534}" type="presOf" srcId="{6636B40F-1E00-4FCE-ACFF-2107C6B07887}" destId="{56C3E5A5-310A-480E-8A26-57DF3BDEEB9D}" srcOrd="1" destOrd="0" presId="urn:microsoft.com/office/officeart/2005/8/layout/target3"/>
    <dgm:cxn modelId="{C8BB3251-29AC-4AE7-9ABC-C0FCE50091A7}" type="presOf" srcId="{C0ED09E1-6B9C-4211-81AD-6AE5485AFB01}" destId="{E945AE13-E67E-42D2-B952-1CDCE412CBA2}" srcOrd="0" destOrd="3" presId="urn:microsoft.com/office/officeart/2005/8/layout/target3"/>
    <dgm:cxn modelId="{EC6AA073-D8F9-4A85-B98F-2D4FA9934A36}" srcId="{5B22AEA7-D892-41C5-A682-F4172BDC968B}" destId="{46363981-F474-4E82-8FAF-44DB14CC4A58}" srcOrd="3" destOrd="0" parTransId="{20DB2D75-FC3C-400A-82E4-166D72515A97}" sibTransId="{AFB5347B-188E-41E1-8FDF-974AD1CAB91C}"/>
    <dgm:cxn modelId="{18171D7D-9AEC-47AC-9752-89612025F4D6}" type="presOf" srcId="{6636B40F-1E00-4FCE-ACFF-2107C6B07887}" destId="{2C3FAB6C-A756-4A03-820B-534505DA640C}" srcOrd="0" destOrd="0" presId="urn:microsoft.com/office/officeart/2005/8/layout/target3"/>
    <dgm:cxn modelId="{2012F67E-D79F-41A6-A813-A83191802485}" srcId="{5B22AEA7-D892-41C5-A682-F4172BDC968B}" destId="{D82B02EA-6F48-409A-8C6A-D52C517FC787}" srcOrd="1" destOrd="0" parTransId="{78D7492C-D5CF-4F70-8059-0A12F2EA4D9E}" sibTransId="{1B1395CD-17AB-4F16-A727-869510626EF8}"/>
    <dgm:cxn modelId="{9B48FB8A-F7BE-43EB-AA27-A0E38789F2ED}" type="presOf" srcId="{7B3E69DD-88A5-4E05-AEB7-7A82FE155566}" destId="{83E18404-FF6E-42DD-975B-26CC21CDB0ED}" srcOrd="0" destOrd="1" presId="urn:microsoft.com/office/officeart/2005/8/layout/target3"/>
    <dgm:cxn modelId="{18ACD88B-044A-4C81-A611-4F8F80A1418A}" srcId="{5B22AEA7-D892-41C5-A682-F4172BDC968B}" destId="{422A8D8C-A14F-4C61-87C7-143F59EF1038}" srcOrd="2" destOrd="0" parTransId="{67451001-E88D-4AEB-AA5A-7A5DA15B4ED9}" sibTransId="{EB57C256-A358-4A02-8AAA-859CC140CFA7}"/>
    <dgm:cxn modelId="{5FD1BE8C-383A-4592-B53F-C948DD531101}" srcId="{6636B40F-1E00-4FCE-ACFF-2107C6B07887}" destId="{8BF55ABB-5FFD-41A3-ADAF-F7CA564E76FD}" srcOrd="0" destOrd="0" parTransId="{7FDC6A0D-E7B6-49E6-97B0-341E66F64179}" sibTransId="{2DEE36FB-83D1-475C-9B31-EFC167EAFD64}"/>
    <dgm:cxn modelId="{EA961694-4C11-4F30-AF75-2BB670E7B0D0}" srcId="{EE886969-1DEB-457E-A947-F25B86F535AF}" destId="{001C177F-1431-4119-BB1A-FF6BE1A380C2}" srcOrd="0" destOrd="0" parTransId="{50A70F72-B665-4C78-8946-2DD7F2900F4C}" sibTransId="{C0D075D7-3FB4-4B02-B6B3-DFA0C8045DC0}"/>
    <dgm:cxn modelId="{4D317AA0-0E64-43C2-AC18-6150D6203F95}" srcId="{42430D6D-EFFB-41B6-B052-8F22CC9113A2}" destId="{39DC949E-B1AA-4EE9-9D69-302327973995}" srcOrd="1" destOrd="0" parTransId="{06006BAC-31D4-4EA0-991A-507EDA25AD29}" sibTransId="{3DE743F0-85AC-424D-B5E0-3FB92FC233A2}"/>
    <dgm:cxn modelId="{C93B0DAB-8042-4E18-8FB0-7B2C462A4FFD}" srcId="{42430D6D-EFFB-41B6-B052-8F22CC9113A2}" destId="{7286784B-AB86-4B3D-AFB5-FA3A38C0F9C5}" srcOrd="0" destOrd="0" parTransId="{E424131C-DC4C-4C90-A3B0-7C3BEBA19A92}" sibTransId="{B6A977B6-06DA-4894-B57F-D99457EF0D91}"/>
    <dgm:cxn modelId="{FB8BBCAD-4D56-4DAD-9FAA-1686F7B27BCD}" srcId="{42430D6D-EFFB-41B6-B052-8F22CC9113A2}" destId="{C0ED09E1-6B9C-4211-81AD-6AE5485AFB01}" srcOrd="3" destOrd="0" parTransId="{3293E791-5E74-4E9C-A7BF-371F9104AD78}" sibTransId="{5FBC5F5D-B159-43DC-A0F4-88D40CEDCCC1}"/>
    <dgm:cxn modelId="{42B0C5B1-DB79-416F-B6A2-77A4F67EA83F}" type="presOf" srcId="{42A5B1FA-3CFF-4AF2-9436-0C6B6E98B593}" destId="{83E18404-FF6E-42DD-975B-26CC21CDB0ED}" srcOrd="0" destOrd="2" presId="urn:microsoft.com/office/officeart/2005/8/layout/target3"/>
    <dgm:cxn modelId="{3C4E6BC1-7C1E-4558-85EA-468654581B4B}" type="presOf" srcId="{46363981-F474-4E82-8FAF-44DB14CC4A58}" destId="{C8629EE4-2F2C-439F-9BC0-A882D29A93B0}" srcOrd="0" destOrd="3" presId="urn:microsoft.com/office/officeart/2005/8/layout/target3"/>
    <dgm:cxn modelId="{94A797C4-3492-4C6C-9CEE-D699559AF672}" srcId="{5B22AEA7-D892-41C5-A682-F4172BDC968B}" destId="{9E49F2B9-6936-48D3-AF8F-E35C9B92C0FF}" srcOrd="0" destOrd="0" parTransId="{CED3E1B4-CEAD-444E-B795-6B4EDAA46ED6}" sibTransId="{27C4F25C-D2A6-4D9C-B262-1CEF73F8C503}"/>
    <dgm:cxn modelId="{B17B96C9-557E-4EA5-8D86-A81D2A4FDCDF}" type="presOf" srcId="{001C177F-1431-4119-BB1A-FF6BE1A380C2}" destId="{9A0C886E-290F-420C-8BDC-D59871B6D21C}" srcOrd="0" destOrd="0" presId="urn:microsoft.com/office/officeart/2005/8/layout/target3"/>
    <dgm:cxn modelId="{BAECC6CB-67E0-4849-B48B-A75C152FF360}" type="presOf" srcId="{1F475A35-7985-4AC0-ABF6-FCDEC3C74D0D}" destId="{24AF0A2D-B404-4CC8-BE07-87266033CEA5}" srcOrd="0" destOrd="0" presId="urn:microsoft.com/office/officeart/2005/8/layout/target3"/>
    <dgm:cxn modelId="{0234EECF-9CE9-4B66-9BCF-48D6CA5A1B2D}" srcId="{6636B40F-1E00-4FCE-ACFF-2107C6B07887}" destId="{42A5B1FA-3CFF-4AF2-9436-0C6B6E98B593}" srcOrd="2" destOrd="0" parTransId="{D818E224-4ACE-4F2A-AC60-4D243E5FA4BA}" sibTransId="{1CD681D0-5001-4623-8191-42B70120C7C5}"/>
    <dgm:cxn modelId="{A41BF6CF-045F-4138-A56E-39D31708DE5E}" type="presOf" srcId="{FF832D6B-187B-4EEB-9FF5-1E78FF3FED2D}" destId="{E945AE13-E67E-42D2-B952-1CDCE412CBA2}" srcOrd="0" destOrd="2" presId="urn:microsoft.com/office/officeart/2005/8/layout/target3"/>
    <dgm:cxn modelId="{2B75B3DB-278E-45B8-8A67-6E6D7A4AE7EB}" type="presOf" srcId="{EE886969-1DEB-457E-A947-F25B86F535AF}" destId="{1FDA926E-9A3E-44B7-94CA-0546E2D77FD5}" srcOrd="0" destOrd="0" presId="urn:microsoft.com/office/officeart/2005/8/layout/target3"/>
    <dgm:cxn modelId="{AE5608DD-4199-4D8D-9471-33D08A799F39}" srcId="{3199C7AC-8465-4C52-BAA3-185788EEF703}" destId="{1F475A35-7985-4AC0-ABF6-FCDEC3C74D0D}" srcOrd="4" destOrd="0" parTransId="{366BA667-67D7-49F0-B946-80F53EC11DD0}" sibTransId="{099A052F-EA76-48BE-863A-FD4A393D9A08}"/>
    <dgm:cxn modelId="{0F62D5E0-AB55-4F78-9F4A-A059B491A9C8}" srcId="{6636B40F-1E00-4FCE-ACFF-2107C6B07887}" destId="{8930CB83-626A-4021-B3A4-C5A86D13FD64}" srcOrd="3" destOrd="0" parTransId="{CADE3252-D39A-4170-AC66-136CC4D9467C}" sibTransId="{FBE55E71-FA29-49F1-8283-BF6F9AC38036}"/>
    <dgm:cxn modelId="{F927D4E3-917C-4D23-B60B-9AADED927F83}" type="presOf" srcId="{42430D6D-EFFB-41B6-B052-8F22CC9113A2}" destId="{7361145B-748E-4B3E-BB76-2B32FEA74E5A}" srcOrd="1" destOrd="0" presId="urn:microsoft.com/office/officeart/2005/8/layout/target3"/>
    <dgm:cxn modelId="{C2878DE6-B5C0-4EA4-9342-0774AAA38F34}" type="presOf" srcId="{9E49F2B9-6936-48D3-AF8F-E35C9B92C0FF}" destId="{C8629EE4-2F2C-439F-9BC0-A882D29A93B0}" srcOrd="0" destOrd="0" presId="urn:microsoft.com/office/officeart/2005/8/layout/target3"/>
    <dgm:cxn modelId="{8886F9EB-05FE-45A5-A817-B5F152C76FDF}" type="presOf" srcId="{7286784B-AB86-4B3D-AFB5-FA3A38C0F9C5}" destId="{E945AE13-E67E-42D2-B952-1CDCE412CBA2}" srcOrd="0" destOrd="0" presId="urn:microsoft.com/office/officeart/2005/8/layout/target3"/>
    <dgm:cxn modelId="{A5051EF3-235A-4381-9C65-77F84DD6E20F}" srcId="{3199C7AC-8465-4C52-BAA3-185788EEF703}" destId="{42430D6D-EFFB-41B6-B052-8F22CC9113A2}" srcOrd="1" destOrd="0" parTransId="{ACEA8CE3-5131-4D4D-AFF9-45CC67549B19}" sibTransId="{46960B96-D9EC-4F44-BD6F-557D2E0C2A93}"/>
    <dgm:cxn modelId="{4D900AF9-696D-4EC4-AE34-6B04CFF5B488}" type="presOf" srcId="{422A8D8C-A14F-4C61-87C7-143F59EF1038}" destId="{C8629EE4-2F2C-439F-9BC0-A882D29A93B0}" srcOrd="0" destOrd="2" presId="urn:microsoft.com/office/officeart/2005/8/layout/target3"/>
    <dgm:cxn modelId="{91F784FA-639F-49DE-8AA0-E7E47EB0D823}" srcId="{1F475A35-7985-4AC0-ABF6-FCDEC3C74D0D}" destId="{83AE59B2-86EE-4635-AFA2-243CB59D68F9}" srcOrd="0" destOrd="0" parTransId="{1FBB2F20-12A8-4F34-9B16-AB168A96BBBD}" sibTransId="{A05BC915-F81C-4567-9954-D6E4B7E16802}"/>
    <dgm:cxn modelId="{28CF34FF-A161-4CB9-BF58-7BB0858CB3CE}" srcId="{42430D6D-EFFB-41B6-B052-8F22CC9113A2}" destId="{FF832D6B-187B-4EEB-9FF5-1E78FF3FED2D}" srcOrd="2" destOrd="0" parTransId="{A4C54227-1103-4C41-8725-0D83C32B1DA4}" sibTransId="{0EF41719-5669-4278-9A54-93928AAB1F9D}"/>
    <dgm:cxn modelId="{049C74C0-9109-421E-BD57-62B4DF16F2DB}" type="presParOf" srcId="{A7C3D909-A0DD-4532-B415-138C2A688D7E}" destId="{FA095CA5-AF48-4380-A836-FDEFBCF7BEF9}" srcOrd="0" destOrd="0" presId="urn:microsoft.com/office/officeart/2005/8/layout/target3"/>
    <dgm:cxn modelId="{BB12E415-480F-410F-AEAB-270CC364D495}" type="presParOf" srcId="{A7C3D909-A0DD-4532-B415-138C2A688D7E}" destId="{722F73C2-C4DE-4852-8E8B-D7A8FCAF8D21}" srcOrd="1" destOrd="0" presId="urn:microsoft.com/office/officeart/2005/8/layout/target3"/>
    <dgm:cxn modelId="{A3C503D9-F650-49C5-90C2-871DD9481806}" type="presParOf" srcId="{A7C3D909-A0DD-4532-B415-138C2A688D7E}" destId="{CF1D924D-B682-4739-8C4B-3AEDA1D54741}" srcOrd="2" destOrd="0" presId="urn:microsoft.com/office/officeart/2005/8/layout/target3"/>
    <dgm:cxn modelId="{4FC4416C-F497-4207-B35C-CE7E09A3DC87}" type="presParOf" srcId="{A7C3D909-A0DD-4532-B415-138C2A688D7E}" destId="{9D9E2300-66C1-4AF8-A8E5-62726767C265}" srcOrd="3" destOrd="0" presId="urn:microsoft.com/office/officeart/2005/8/layout/target3"/>
    <dgm:cxn modelId="{22EC9B63-415B-44B0-9BB4-4DD7E88625AF}" type="presParOf" srcId="{A7C3D909-A0DD-4532-B415-138C2A688D7E}" destId="{95B9459D-7EAE-4FFA-81F2-62B6C4B9557C}" srcOrd="4" destOrd="0" presId="urn:microsoft.com/office/officeart/2005/8/layout/target3"/>
    <dgm:cxn modelId="{05D946FA-7046-4755-AA0A-D783DCF56020}" type="presParOf" srcId="{A7C3D909-A0DD-4532-B415-138C2A688D7E}" destId="{BFD24D07-F191-4E08-AEBE-E48759FE8C37}" srcOrd="5" destOrd="0" presId="urn:microsoft.com/office/officeart/2005/8/layout/target3"/>
    <dgm:cxn modelId="{71F38B90-C3BD-467D-881F-FB2AE3E2A12F}" type="presParOf" srcId="{A7C3D909-A0DD-4532-B415-138C2A688D7E}" destId="{9CA48658-33C2-409E-8CAE-B977318A7F36}" srcOrd="6" destOrd="0" presId="urn:microsoft.com/office/officeart/2005/8/layout/target3"/>
    <dgm:cxn modelId="{6486EAC4-F1B6-44CC-8166-A48D9BA46627}" type="presParOf" srcId="{A7C3D909-A0DD-4532-B415-138C2A688D7E}" destId="{7683A26A-2C52-4890-B1DB-52959C1A4022}" srcOrd="7" destOrd="0" presId="urn:microsoft.com/office/officeart/2005/8/layout/target3"/>
    <dgm:cxn modelId="{F66E7D10-DB8B-45D0-9D81-E65F87E99D6C}" type="presParOf" srcId="{A7C3D909-A0DD-4532-B415-138C2A688D7E}" destId="{2C3FAB6C-A756-4A03-820B-534505DA640C}" srcOrd="8" destOrd="0" presId="urn:microsoft.com/office/officeart/2005/8/layout/target3"/>
    <dgm:cxn modelId="{2E2266BC-02D8-4E6E-8D52-F034CE2B127A}" type="presParOf" srcId="{A7C3D909-A0DD-4532-B415-138C2A688D7E}" destId="{8988C203-C72B-4F6C-BF88-1DB52C219CC0}" srcOrd="9" destOrd="0" presId="urn:microsoft.com/office/officeart/2005/8/layout/target3"/>
    <dgm:cxn modelId="{2C316B39-3D69-4368-B598-EC036E733E71}" type="presParOf" srcId="{A7C3D909-A0DD-4532-B415-138C2A688D7E}" destId="{ABB43616-04A4-4799-9282-81E8E81DBC5B}" srcOrd="10" destOrd="0" presId="urn:microsoft.com/office/officeart/2005/8/layout/target3"/>
    <dgm:cxn modelId="{30A8881B-AE67-4B8E-A447-9D10A9DC71D4}" type="presParOf" srcId="{A7C3D909-A0DD-4532-B415-138C2A688D7E}" destId="{1FDA926E-9A3E-44B7-94CA-0546E2D77FD5}" srcOrd="11" destOrd="0" presId="urn:microsoft.com/office/officeart/2005/8/layout/target3"/>
    <dgm:cxn modelId="{9AAEFC60-4EFF-41AD-A2CD-09668873A983}" type="presParOf" srcId="{A7C3D909-A0DD-4532-B415-138C2A688D7E}" destId="{7AEF20AB-E5AD-44E1-9A6E-CDE311028A3B}" srcOrd="12" destOrd="0" presId="urn:microsoft.com/office/officeart/2005/8/layout/target3"/>
    <dgm:cxn modelId="{1D444167-1919-488A-BC0B-0EDDD3EF4885}" type="presParOf" srcId="{A7C3D909-A0DD-4532-B415-138C2A688D7E}" destId="{57B3A22C-0E39-47E3-A568-8E4771E704FB}" srcOrd="13" destOrd="0" presId="urn:microsoft.com/office/officeart/2005/8/layout/target3"/>
    <dgm:cxn modelId="{FA56CC9A-DF81-4BC9-BBC0-555155734600}" type="presParOf" srcId="{A7C3D909-A0DD-4532-B415-138C2A688D7E}" destId="{24AF0A2D-B404-4CC8-BE07-87266033CEA5}" srcOrd="14" destOrd="0" presId="urn:microsoft.com/office/officeart/2005/8/layout/target3"/>
    <dgm:cxn modelId="{FA506718-57B5-416E-AB53-D81EFCB2DB34}" type="presParOf" srcId="{A7C3D909-A0DD-4532-B415-138C2A688D7E}" destId="{6AD7B03B-2819-4987-8E28-D253383001E6}" srcOrd="15" destOrd="0" presId="urn:microsoft.com/office/officeart/2005/8/layout/target3"/>
    <dgm:cxn modelId="{EBA8A350-CA51-4804-BFA3-19A6AC23242E}" type="presParOf" srcId="{A7C3D909-A0DD-4532-B415-138C2A688D7E}" destId="{C8629EE4-2F2C-439F-9BC0-A882D29A93B0}" srcOrd="16" destOrd="0" presId="urn:microsoft.com/office/officeart/2005/8/layout/target3"/>
    <dgm:cxn modelId="{6ABD6D0B-878C-4170-94A7-C606EB95B583}" type="presParOf" srcId="{A7C3D909-A0DD-4532-B415-138C2A688D7E}" destId="{7361145B-748E-4B3E-BB76-2B32FEA74E5A}" srcOrd="17" destOrd="0" presId="urn:microsoft.com/office/officeart/2005/8/layout/target3"/>
    <dgm:cxn modelId="{D8E3ACBF-188D-43BB-9F10-0D6CFFD55D98}" type="presParOf" srcId="{A7C3D909-A0DD-4532-B415-138C2A688D7E}" destId="{E945AE13-E67E-42D2-B952-1CDCE412CBA2}" srcOrd="18" destOrd="0" presId="urn:microsoft.com/office/officeart/2005/8/layout/target3"/>
    <dgm:cxn modelId="{C5B1833F-B443-4887-87F2-41B4A28FE67B}" type="presParOf" srcId="{A7C3D909-A0DD-4532-B415-138C2A688D7E}" destId="{56C3E5A5-310A-480E-8A26-57DF3BDEEB9D}" srcOrd="19" destOrd="0" presId="urn:microsoft.com/office/officeart/2005/8/layout/target3"/>
    <dgm:cxn modelId="{47C882DA-99FB-433D-84A7-98B2EA0FE878}" type="presParOf" srcId="{A7C3D909-A0DD-4532-B415-138C2A688D7E}" destId="{83E18404-FF6E-42DD-975B-26CC21CDB0ED}" srcOrd="20" destOrd="0" presId="urn:microsoft.com/office/officeart/2005/8/layout/target3"/>
    <dgm:cxn modelId="{B958EF3A-7D0D-4E2F-84F4-FB2042C9DC4E}" type="presParOf" srcId="{A7C3D909-A0DD-4532-B415-138C2A688D7E}" destId="{29854521-6551-465F-8642-0FA9AB7D2F12}" srcOrd="21" destOrd="0" presId="urn:microsoft.com/office/officeart/2005/8/layout/target3"/>
    <dgm:cxn modelId="{4B3229E4-699F-491E-8712-AEBEF1756FF3}" type="presParOf" srcId="{A7C3D909-A0DD-4532-B415-138C2A688D7E}" destId="{9A0C886E-290F-420C-8BDC-D59871B6D21C}" srcOrd="22" destOrd="0" presId="urn:microsoft.com/office/officeart/2005/8/layout/target3"/>
    <dgm:cxn modelId="{F22B2CFC-A592-4A59-B0D8-496C1E5A7BBA}" type="presParOf" srcId="{A7C3D909-A0DD-4532-B415-138C2A688D7E}" destId="{62B29477-110C-467C-9ACD-D1CC4C35924C}" srcOrd="23" destOrd="0" presId="urn:microsoft.com/office/officeart/2005/8/layout/target3"/>
    <dgm:cxn modelId="{1F1D5178-E674-423E-A8A2-DB351A074CE6}" type="presParOf" srcId="{A7C3D909-A0DD-4532-B415-138C2A688D7E}" destId="{5D53506D-AC6A-4CC4-BD4C-C26E9BC290C3}" srcOrd="2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D244636-AE9B-4A4D-BC02-7C16B8BC5C4C}" type="doc">
      <dgm:prSet loTypeId="urn:microsoft.com/office/officeart/2005/8/layout/StepDownProcess" loCatId="process" qsTypeId="urn:microsoft.com/office/officeart/2005/8/quickstyle/simple2" qsCatId="simple" csTypeId="urn:microsoft.com/office/officeart/2005/8/colors/accent2_3" csCatId="accent2" phldr="1"/>
      <dgm:spPr/>
      <dgm:t>
        <a:bodyPr/>
        <a:lstStyle/>
        <a:p>
          <a:endParaRPr lang="en-US"/>
        </a:p>
      </dgm:t>
    </dgm:pt>
    <dgm:pt modelId="{8E0E86A2-48FA-4EBA-B253-3FC4386DF132}">
      <dgm:prSet phldrT="[Text]"/>
      <dgm:spPr>
        <a:solidFill>
          <a:srgbClr val="033B57"/>
        </a:solidFill>
      </dgm:spPr>
      <dgm:t>
        <a:bodyPr/>
        <a:lstStyle/>
        <a:p>
          <a:r>
            <a:rPr lang="en-US" dirty="0"/>
            <a:t>Know what you are asking for</a:t>
          </a:r>
        </a:p>
      </dgm:t>
    </dgm:pt>
    <dgm:pt modelId="{91BD8890-9CB7-4331-A71B-5873E34616B9}" type="parTrans" cxnId="{C4A5A559-F634-4336-B134-FEC887513DE6}">
      <dgm:prSet/>
      <dgm:spPr/>
      <dgm:t>
        <a:bodyPr/>
        <a:lstStyle/>
        <a:p>
          <a:endParaRPr lang="en-US"/>
        </a:p>
      </dgm:t>
    </dgm:pt>
    <dgm:pt modelId="{6BB57C35-55C3-483B-B2E6-63812A2677FC}" type="sibTrans" cxnId="{C4A5A559-F634-4336-B134-FEC887513DE6}">
      <dgm:prSet/>
      <dgm:spPr/>
      <dgm:t>
        <a:bodyPr/>
        <a:lstStyle/>
        <a:p>
          <a:endParaRPr lang="en-US"/>
        </a:p>
      </dgm:t>
    </dgm:pt>
    <dgm:pt modelId="{3507CD91-50EC-49DB-9F55-D4EB888045CD}">
      <dgm:prSet phldrT="[Text]" custT="1"/>
      <dgm:spPr/>
      <dgm:t>
        <a:bodyPr/>
        <a:lstStyle/>
        <a:p>
          <a:r>
            <a:rPr lang="en-US" sz="1600" dirty="0"/>
            <a:t>What assistance does the patient need?</a:t>
          </a:r>
        </a:p>
      </dgm:t>
    </dgm:pt>
    <dgm:pt modelId="{E87FD049-751F-4DA2-9494-3E305DDDBA31}" type="parTrans" cxnId="{881EBB88-8EF2-4810-978F-4F8CD67A06A4}">
      <dgm:prSet/>
      <dgm:spPr/>
      <dgm:t>
        <a:bodyPr/>
        <a:lstStyle/>
        <a:p>
          <a:endParaRPr lang="en-US"/>
        </a:p>
      </dgm:t>
    </dgm:pt>
    <dgm:pt modelId="{59F2BC2B-EF66-44BB-A36A-5A5D4CB9B9CB}" type="sibTrans" cxnId="{881EBB88-8EF2-4810-978F-4F8CD67A06A4}">
      <dgm:prSet/>
      <dgm:spPr/>
      <dgm:t>
        <a:bodyPr/>
        <a:lstStyle/>
        <a:p>
          <a:endParaRPr lang="en-US"/>
        </a:p>
      </dgm:t>
    </dgm:pt>
    <dgm:pt modelId="{A1DAF999-718B-43ED-85C5-37E0833A9140}">
      <dgm:prSet phldrT="[Text]"/>
      <dgm:spPr>
        <a:solidFill>
          <a:srgbClr val="033B57"/>
        </a:solidFill>
      </dgm:spPr>
      <dgm:t>
        <a:bodyPr/>
        <a:lstStyle/>
        <a:p>
          <a:r>
            <a:rPr lang="en-US" dirty="0"/>
            <a:t>Know who you are calling</a:t>
          </a:r>
        </a:p>
      </dgm:t>
    </dgm:pt>
    <dgm:pt modelId="{17DA9DED-E721-4337-AC32-184F5834BC0B}" type="parTrans" cxnId="{4B6C9B59-703F-48C5-A9F5-3DDC618DBA0E}">
      <dgm:prSet/>
      <dgm:spPr/>
      <dgm:t>
        <a:bodyPr/>
        <a:lstStyle/>
        <a:p>
          <a:endParaRPr lang="en-US"/>
        </a:p>
      </dgm:t>
    </dgm:pt>
    <dgm:pt modelId="{1349434F-FE64-4FCB-8DEB-62BCC8AA9F5B}" type="sibTrans" cxnId="{4B6C9B59-703F-48C5-A9F5-3DDC618DBA0E}">
      <dgm:prSet/>
      <dgm:spPr/>
      <dgm:t>
        <a:bodyPr/>
        <a:lstStyle/>
        <a:p>
          <a:endParaRPr lang="en-US"/>
        </a:p>
      </dgm:t>
    </dgm:pt>
    <dgm:pt modelId="{B7DEB8B0-9C6C-46EF-8C02-F3A617D647F9}">
      <dgm:prSet phldrT="[Text]"/>
      <dgm:spPr>
        <a:solidFill>
          <a:srgbClr val="033B57"/>
        </a:solidFill>
      </dgm:spPr>
      <dgm:t>
        <a:bodyPr/>
        <a:lstStyle/>
        <a:p>
          <a:r>
            <a:rPr lang="en-US" dirty="0"/>
            <a:t>Be persistent!</a:t>
          </a:r>
        </a:p>
      </dgm:t>
    </dgm:pt>
    <dgm:pt modelId="{0FD88536-3824-41EA-A710-BD1CB110D8C8}" type="parTrans" cxnId="{09957932-5664-4538-9823-B26DB5C539CC}">
      <dgm:prSet/>
      <dgm:spPr/>
      <dgm:t>
        <a:bodyPr/>
        <a:lstStyle/>
        <a:p>
          <a:endParaRPr lang="en-US"/>
        </a:p>
      </dgm:t>
    </dgm:pt>
    <dgm:pt modelId="{B07D41CF-961E-4F90-9A7B-07CED814B09A}" type="sibTrans" cxnId="{09957932-5664-4538-9823-B26DB5C539CC}">
      <dgm:prSet/>
      <dgm:spPr/>
      <dgm:t>
        <a:bodyPr/>
        <a:lstStyle/>
        <a:p>
          <a:endParaRPr lang="en-US"/>
        </a:p>
      </dgm:t>
    </dgm:pt>
    <dgm:pt modelId="{46183D41-B4FB-4A60-AB9A-624E276F671C}">
      <dgm:prSet phldrT="[Text]" custT="1"/>
      <dgm:spPr/>
      <dgm:t>
        <a:bodyPr/>
        <a:lstStyle/>
        <a:p>
          <a:r>
            <a:rPr lang="en-US" sz="1600" dirty="0"/>
            <a:t>What information will the organization want to know about the patient or situation?</a:t>
          </a:r>
        </a:p>
      </dgm:t>
    </dgm:pt>
    <dgm:pt modelId="{D84C30B6-7E34-4198-97E7-2F10C83FA027}" type="parTrans" cxnId="{53BF43A3-A837-470F-9848-5B957A0C083C}">
      <dgm:prSet/>
      <dgm:spPr/>
      <dgm:t>
        <a:bodyPr/>
        <a:lstStyle/>
        <a:p>
          <a:endParaRPr lang="en-US"/>
        </a:p>
      </dgm:t>
    </dgm:pt>
    <dgm:pt modelId="{18A137ED-37E5-4C5A-BDF4-4BE000634659}" type="sibTrans" cxnId="{53BF43A3-A837-470F-9848-5B957A0C083C}">
      <dgm:prSet/>
      <dgm:spPr/>
      <dgm:t>
        <a:bodyPr/>
        <a:lstStyle/>
        <a:p>
          <a:endParaRPr lang="en-US"/>
        </a:p>
      </dgm:t>
    </dgm:pt>
    <dgm:pt modelId="{52335744-F8AD-4007-A500-6B5C3D3F44CE}">
      <dgm:prSet phldrT="[Text]" custT="1"/>
      <dgm:spPr/>
      <dgm:t>
        <a:bodyPr/>
        <a:lstStyle/>
        <a:p>
          <a:endParaRPr lang="en-US" sz="1600" dirty="0"/>
        </a:p>
      </dgm:t>
    </dgm:pt>
    <dgm:pt modelId="{06B5ECC2-1DCD-4F11-9CC1-AA84C50CA55D}" type="parTrans" cxnId="{DC2D3280-A422-409A-BB89-C532DA5EDFAA}">
      <dgm:prSet/>
      <dgm:spPr/>
      <dgm:t>
        <a:bodyPr/>
        <a:lstStyle/>
        <a:p>
          <a:endParaRPr lang="en-US"/>
        </a:p>
      </dgm:t>
    </dgm:pt>
    <dgm:pt modelId="{7BA82097-7766-4339-A42E-2C80D73DD27F}" type="sibTrans" cxnId="{DC2D3280-A422-409A-BB89-C532DA5EDFAA}">
      <dgm:prSet/>
      <dgm:spPr/>
      <dgm:t>
        <a:bodyPr/>
        <a:lstStyle/>
        <a:p>
          <a:endParaRPr lang="en-US"/>
        </a:p>
      </dgm:t>
    </dgm:pt>
    <dgm:pt modelId="{4BBB9E65-347B-4F3E-890D-EE9E824B5574}">
      <dgm:prSet phldrT="[Text]" custT="1"/>
      <dgm:spPr/>
      <dgm:t>
        <a:bodyPr/>
        <a:lstStyle/>
        <a:p>
          <a:r>
            <a:rPr lang="en-US" sz="1600" dirty="0"/>
            <a:t> What is the patient’s time frame?</a:t>
          </a:r>
        </a:p>
      </dgm:t>
    </dgm:pt>
    <dgm:pt modelId="{94B2145C-2F51-4EF8-9915-A7F1BC158285}" type="parTrans" cxnId="{FD7CBCFB-2206-4E2A-A148-4DEAEB50DD41}">
      <dgm:prSet/>
      <dgm:spPr/>
      <dgm:t>
        <a:bodyPr/>
        <a:lstStyle/>
        <a:p>
          <a:endParaRPr lang="en-US"/>
        </a:p>
      </dgm:t>
    </dgm:pt>
    <dgm:pt modelId="{EDC28C5B-2E94-451D-A7AF-3ADBFAB77CF1}" type="sibTrans" cxnId="{FD7CBCFB-2206-4E2A-A148-4DEAEB50DD41}">
      <dgm:prSet/>
      <dgm:spPr/>
      <dgm:t>
        <a:bodyPr/>
        <a:lstStyle/>
        <a:p>
          <a:endParaRPr lang="en-US"/>
        </a:p>
      </dgm:t>
    </dgm:pt>
    <dgm:pt modelId="{75EB4DE5-34A8-42A7-912C-38B59F64B8FE}">
      <dgm:prSet phldrT="[Text]" custT="1"/>
      <dgm:spPr/>
      <dgm:t>
        <a:bodyPr/>
        <a:lstStyle/>
        <a:p>
          <a:r>
            <a:rPr lang="en-US" sz="1600" dirty="0"/>
            <a:t>What information will the patient need to know?</a:t>
          </a:r>
        </a:p>
      </dgm:t>
    </dgm:pt>
    <dgm:pt modelId="{B7C87B02-553A-47B7-87CB-07F66A4ED3D8}" type="parTrans" cxnId="{C20A677E-36E1-42C6-A84A-2B1BC63D417B}">
      <dgm:prSet/>
      <dgm:spPr/>
      <dgm:t>
        <a:bodyPr/>
        <a:lstStyle/>
        <a:p>
          <a:endParaRPr lang="en-US"/>
        </a:p>
      </dgm:t>
    </dgm:pt>
    <dgm:pt modelId="{8689D61F-981B-419B-8D62-1C0B51362917}" type="sibTrans" cxnId="{C20A677E-36E1-42C6-A84A-2B1BC63D417B}">
      <dgm:prSet/>
      <dgm:spPr/>
      <dgm:t>
        <a:bodyPr/>
        <a:lstStyle/>
        <a:p>
          <a:endParaRPr lang="en-US"/>
        </a:p>
      </dgm:t>
    </dgm:pt>
    <dgm:pt modelId="{E23E953A-3FEB-43CA-943B-DEB6F11BB8DA}">
      <dgm:prSet phldrT="[Text]" custT="1"/>
      <dgm:spPr/>
      <dgm:t>
        <a:bodyPr/>
        <a:lstStyle/>
        <a:p>
          <a:r>
            <a:rPr lang="en-US" sz="1600" dirty="0"/>
            <a:t>What do you know about the organization?</a:t>
          </a:r>
        </a:p>
      </dgm:t>
    </dgm:pt>
    <dgm:pt modelId="{EC84BD1A-38C8-4699-99AD-E78D609F5E64}" type="parTrans" cxnId="{B53E279B-F691-495D-A8D4-4513FE326196}">
      <dgm:prSet/>
      <dgm:spPr/>
      <dgm:t>
        <a:bodyPr/>
        <a:lstStyle/>
        <a:p>
          <a:endParaRPr lang="en-US"/>
        </a:p>
      </dgm:t>
    </dgm:pt>
    <dgm:pt modelId="{65F90E2A-3B05-4929-A90C-C079D951F356}" type="sibTrans" cxnId="{B53E279B-F691-495D-A8D4-4513FE326196}">
      <dgm:prSet/>
      <dgm:spPr/>
      <dgm:t>
        <a:bodyPr/>
        <a:lstStyle/>
        <a:p>
          <a:endParaRPr lang="en-US"/>
        </a:p>
      </dgm:t>
    </dgm:pt>
    <dgm:pt modelId="{BA67BE0D-DEAA-415D-B3CC-AD9565F34EAA}" type="pres">
      <dgm:prSet presAssocID="{0D244636-AE9B-4A4D-BC02-7C16B8BC5C4C}" presName="rootnode" presStyleCnt="0">
        <dgm:presLayoutVars>
          <dgm:chMax/>
          <dgm:chPref/>
          <dgm:dir/>
          <dgm:animLvl val="lvl"/>
        </dgm:presLayoutVars>
      </dgm:prSet>
      <dgm:spPr/>
    </dgm:pt>
    <dgm:pt modelId="{5A336D26-8F19-4D55-9956-7EEF46186A06}" type="pres">
      <dgm:prSet presAssocID="{8E0E86A2-48FA-4EBA-B253-3FC4386DF132}" presName="composite" presStyleCnt="0"/>
      <dgm:spPr/>
    </dgm:pt>
    <dgm:pt modelId="{63BD13AF-D7AC-4FC5-BF72-94C03AC03148}" type="pres">
      <dgm:prSet presAssocID="{8E0E86A2-48FA-4EBA-B253-3FC4386DF132}" presName="bentUpArrow1" presStyleLbl="alignImgPlace1" presStyleIdx="0" presStyleCnt="2" custScaleX="168449" custLinFactNeighborX="-18897" custLinFactNeighborY="3364"/>
      <dgm:spPr>
        <a:solidFill>
          <a:schemeClr val="accent1">
            <a:lumMod val="90000"/>
          </a:schemeClr>
        </a:solidFill>
      </dgm:spPr>
    </dgm:pt>
    <dgm:pt modelId="{75610F0B-F7AA-40B4-A642-581CD6CE3091}" type="pres">
      <dgm:prSet presAssocID="{8E0E86A2-48FA-4EBA-B253-3FC4386DF132}" presName="ParentText" presStyleLbl="node1" presStyleIdx="0" presStyleCnt="3" custLinFactNeighborX="-71835" custLinFactNeighborY="-3934">
        <dgm:presLayoutVars>
          <dgm:chMax val="1"/>
          <dgm:chPref val="1"/>
          <dgm:bulletEnabled val="1"/>
        </dgm:presLayoutVars>
      </dgm:prSet>
      <dgm:spPr/>
    </dgm:pt>
    <dgm:pt modelId="{D34EA8B8-7EF0-4E07-A11D-D56BD0103329}" type="pres">
      <dgm:prSet presAssocID="{8E0E86A2-48FA-4EBA-B253-3FC4386DF132}" presName="ChildText" presStyleLbl="revTx" presStyleIdx="0" presStyleCnt="2" custScaleX="254355" custScaleY="89946" custLinFactNeighborX="16747" custLinFactNeighborY="1110">
        <dgm:presLayoutVars>
          <dgm:chMax val="0"/>
          <dgm:chPref val="0"/>
          <dgm:bulletEnabled val="1"/>
        </dgm:presLayoutVars>
      </dgm:prSet>
      <dgm:spPr/>
    </dgm:pt>
    <dgm:pt modelId="{E3CD7914-4F02-4CAC-A14D-597E32B2FFF7}" type="pres">
      <dgm:prSet presAssocID="{6BB57C35-55C3-483B-B2E6-63812A2677FC}" presName="sibTrans" presStyleCnt="0"/>
      <dgm:spPr/>
    </dgm:pt>
    <dgm:pt modelId="{0C731BF9-0C06-4115-BC19-42C4C06B838F}" type="pres">
      <dgm:prSet presAssocID="{A1DAF999-718B-43ED-85C5-37E0833A9140}" presName="composite" presStyleCnt="0"/>
      <dgm:spPr/>
    </dgm:pt>
    <dgm:pt modelId="{2ED710FF-0F08-4E2F-96CB-800024D3B0CF}" type="pres">
      <dgm:prSet presAssocID="{A1DAF999-718B-43ED-85C5-37E0833A9140}" presName="bentUpArrow1" presStyleLbl="alignImgPlace1" presStyleIdx="1" presStyleCnt="2" custScaleX="176359" custLinFactNeighborX="27823" custLinFactNeighborY="8866"/>
      <dgm:spPr>
        <a:solidFill>
          <a:schemeClr val="accent1">
            <a:lumMod val="90000"/>
          </a:schemeClr>
        </a:solidFill>
      </dgm:spPr>
    </dgm:pt>
    <dgm:pt modelId="{EACEB48A-22BD-409E-A6B3-686FED963014}" type="pres">
      <dgm:prSet presAssocID="{A1DAF999-718B-43ED-85C5-37E0833A9140}" presName="ParentText" presStyleLbl="node1" presStyleIdx="1" presStyleCnt="3" custLinFactNeighborX="-26975" custLinFactNeighborY="2788">
        <dgm:presLayoutVars>
          <dgm:chMax val="1"/>
          <dgm:chPref val="1"/>
          <dgm:bulletEnabled val="1"/>
        </dgm:presLayoutVars>
      </dgm:prSet>
      <dgm:spPr/>
    </dgm:pt>
    <dgm:pt modelId="{E83333D7-CA4B-4E51-81AF-2AB760DEBDD8}" type="pres">
      <dgm:prSet presAssocID="{A1DAF999-718B-43ED-85C5-37E0833A9140}" presName="ChildText" presStyleLbl="revTx" presStyleIdx="1" presStyleCnt="2" custScaleX="238796" custScaleY="86430" custLinFactNeighborX="65055" custLinFactNeighborY="5699">
        <dgm:presLayoutVars>
          <dgm:chMax val="0"/>
          <dgm:chPref val="0"/>
          <dgm:bulletEnabled val="1"/>
        </dgm:presLayoutVars>
      </dgm:prSet>
      <dgm:spPr/>
    </dgm:pt>
    <dgm:pt modelId="{F872B0DE-BA98-47A7-B663-E670599902EC}" type="pres">
      <dgm:prSet presAssocID="{1349434F-FE64-4FCB-8DEB-62BCC8AA9F5B}" presName="sibTrans" presStyleCnt="0"/>
      <dgm:spPr/>
    </dgm:pt>
    <dgm:pt modelId="{C57F03D3-F0EB-43E9-8401-EA43CAAE9A41}" type="pres">
      <dgm:prSet presAssocID="{B7DEB8B0-9C6C-46EF-8C02-F3A617D647F9}" presName="composite" presStyleCnt="0"/>
      <dgm:spPr/>
    </dgm:pt>
    <dgm:pt modelId="{E7010A50-FD09-4E35-A07E-5703366D5749}" type="pres">
      <dgm:prSet presAssocID="{B7DEB8B0-9C6C-46EF-8C02-F3A617D647F9}" presName="ParentText" presStyleLbl="node1" presStyleIdx="2" presStyleCnt="3" custLinFactNeighborX="35485" custLinFactNeighborY="1300">
        <dgm:presLayoutVars>
          <dgm:chMax val="1"/>
          <dgm:chPref val="1"/>
          <dgm:bulletEnabled val="1"/>
        </dgm:presLayoutVars>
      </dgm:prSet>
      <dgm:spPr/>
    </dgm:pt>
  </dgm:ptLst>
  <dgm:cxnLst>
    <dgm:cxn modelId="{2C1F8807-4029-4A2C-B2A1-2075D9B4C018}" type="presOf" srcId="{A1DAF999-718B-43ED-85C5-37E0833A9140}" destId="{EACEB48A-22BD-409E-A6B3-686FED963014}" srcOrd="0" destOrd="0" presId="urn:microsoft.com/office/officeart/2005/8/layout/StepDownProcess"/>
    <dgm:cxn modelId="{6A906A16-4642-45D9-9851-CAD4D86C50E8}" type="presOf" srcId="{0D244636-AE9B-4A4D-BC02-7C16B8BC5C4C}" destId="{BA67BE0D-DEAA-415D-B3CC-AD9565F34EAA}" srcOrd="0" destOrd="0" presId="urn:microsoft.com/office/officeart/2005/8/layout/StepDownProcess"/>
    <dgm:cxn modelId="{E80F7E1F-0E1B-4A4C-ABB3-767765AFBB22}" type="presOf" srcId="{46183D41-B4FB-4A60-AB9A-624E276F671C}" destId="{E83333D7-CA4B-4E51-81AF-2AB760DEBDD8}" srcOrd="0" destOrd="1" presId="urn:microsoft.com/office/officeart/2005/8/layout/StepDownProcess"/>
    <dgm:cxn modelId="{5455A62F-95FB-472E-8FF3-CC266677DC50}" type="presOf" srcId="{52335744-F8AD-4007-A500-6B5C3D3F44CE}" destId="{E83333D7-CA4B-4E51-81AF-2AB760DEBDD8}" srcOrd="0" destOrd="2" presId="urn:microsoft.com/office/officeart/2005/8/layout/StepDownProcess"/>
    <dgm:cxn modelId="{09957932-5664-4538-9823-B26DB5C539CC}" srcId="{0D244636-AE9B-4A4D-BC02-7C16B8BC5C4C}" destId="{B7DEB8B0-9C6C-46EF-8C02-F3A617D647F9}" srcOrd="2" destOrd="0" parTransId="{0FD88536-3824-41EA-A710-BD1CB110D8C8}" sibTransId="{B07D41CF-961E-4F90-9A7B-07CED814B09A}"/>
    <dgm:cxn modelId="{4B6C9B59-703F-48C5-A9F5-3DDC618DBA0E}" srcId="{0D244636-AE9B-4A4D-BC02-7C16B8BC5C4C}" destId="{A1DAF999-718B-43ED-85C5-37E0833A9140}" srcOrd="1" destOrd="0" parTransId="{17DA9DED-E721-4337-AC32-184F5834BC0B}" sibTransId="{1349434F-FE64-4FCB-8DEB-62BCC8AA9F5B}"/>
    <dgm:cxn modelId="{C4A5A559-F634-4336-B134-FEC887513DE6}" srcId="{0D244636-AE9B-4A4D-BC02-7C16B8BC5C4C}" destId="{8E0E86A2-48FA-4EBA-B253-3FC4386DF132}" srcOrd="0" destOrd="0" parTransId="{91BD8890-9CB7-4331-A71B-5873E34616B9}" sibTransId="{6BB57C35-55C3-483B-B2E6-63812A2677FC}"/>
    <dgm:cxn modelId="{C20A677E-36E1-42C6-A84A-2B1BC63D417B}" srcId="{8E0E86A2-48FA-4EBA-B253-3FC4386DF132}" destId="{75EB4DE5-34A8-42A7-912C-38B59F64B8FE}" srcOrd="2" destOrd="0" parTransId="{B7C87B02-553A-47B7-87CB-07F66A4ED3D8}" sibTransId="{8689D61F-981B-419B-8D62-1C0B51362917}"/>
    <dgm:cxn modelId="{DC2D3280-A422-409A-BB89-C532DA5EDFAA}" srcId="{A1DAF999-718B-43ED-85C5-37E0833A9140}" destId="{52335744-F8AD-4007-A500-6B5C3D3F44CE}" srcOrd="2" destOrd="0" parTransId="{06B5ECC2-1DCD-4F11-9CC1-AA84C50CA55D}" sibTransId="{7BA82097-7766-4339-A42E-2C80D73DD27F}"/>
    <dgm:cxn modelId="{BC3E0D82-2CB5-47AC-891A-67E1FD5DE395}" type="presOf" srcId="{75EB4DE5-34A8-42A7-912C-38B59F64B8FE}" destId="{D34EA8B8-7EF0-4E07-A11D-D56BD0103329}" srcOrd="0" destOrd="2" presId="urn:microsoft.com/office/officeart/2005/8/layout/StepDownProcess"/>
    <dgm:cxn modelId="{881EBB88-8EF2-4810-978F-4F8CD67A06A4}" srcId="{8E0E86A2-48FA-4EBA-B253-3FC4386DF132}" destId="{3507CD91-50EC-49DB-9F55-D4EB888045CD}" srcOrd="0" destOrd="0" parTransId="{E87FD049-751F-4DA2-9494-3E305DDDBA31}" sibTransId="{59F2BC2B-EF66-44BB-A36A-5A5D4CB9B9CB}"/>
    <dgm:cxn modelId="{AFF76A93-0506-417C-B631-D6471B81E40C}" type="presOf" srcId="{4BBB9E65-347B-4F3E-890D-EE9E824B5574}" destId="{D34EA8B8-7EF0-4E07-A11D-D56BD0103329}" srcOrd="0" destOrd="1" presId="urn:microsoft.com/office/officeart/2005/8/layout/StepDownProcess"/>
    <dgm:cxn modelId="{B53E279B-F691-495D-A8D4-4513FE326196}" srcId="{A1DAF999-718B-43ED-85C5-37E0833A9140}" destId="{E23E953A-3FEB-43CA-943B-DEB6F11BB8DA}" srcOrd="0" destOrd="0" parTransId="{EC84BD1A-38C8-4699-99AD-E78D609F5E64}" sibTransId="{65F90E2A-3B05-4929-A90C-C079D951F356}"/>
    <dgm:cxn modelId="{53BF43A3-A837-470F-9848-5B957A0C083C}" srcId="{A1DAF999-718B-43ED-85C5-37E0833A9140}" destId="{46183D41-B4FB-4A60-AB9A-624E276F671C}" srcOrd="1" destOrd="0" parTransId="{D84C30B6-7E34-4198-97E7-2F10C83FA027}" sibTransId="{18A137ED-37E5-4C5A-BDF4-4BE000634659}"/>
    <dgm:cxn modelId="{777BAFB1-D3EB-47A4-A393-0D41AFB59C7B}" type="presOf" srcId="{B7DEB8B0-9C6C-46EF-8C02-F3A617D647F9}" destId="{E7010A50-FD09-4E35-A07E-5703366D5749}" srcOrd="0" destOrd="0" presId="urn:microsoft.com/office/officeart/2005/8/layout/StepDownProcess"/>
    <dgm:cxn modelId="{6FEE87C7-1F0D-42A4-B53B-C27D4DADC9C1}" type="presOf" srcId="{E23E953A-3FEB-43CA-943B-DEB6F11BB8DA}" destId="{E83333D7-CA4B-4E51-81AF-2AB760DEBDD8}" srcOrd="0" destOrd="0" presId="urn:microsoft.com/office/officeart/2005/8/layout/StepDownProcess"/>
    <dgm:cxn modelId="{57CB19CB-972A-4D27-BFAE-D7C25EB1D523}" type="presOf" srcId="{3507CD91-50EC-49DB-9F55-D4EB888045CD}" destId="{D34EA8B8-7EF0-4E07-A11D-D56BD0103329}" srcOrd="0" destOrd="0" presId="urn:microsoft.com/office/officeart/2005/8/layout/StepDownProcess"/>
    <dgm:cxn modelId="{FD7CBCFB-2206-4E2A-A148-4DEAEB50DD41}" srcId="{8E0E86A2-48FA-4EBA-B253-3FC4386DF132}" destId="{4BBB9E65-347B-4F3E-890D-EE9E824B5574}" srcOrd="1" destOrd="0" parTransId="{94B2145C-2F51-4EF8-9915-A7F1BC158285}" sibTransId="{EDC28C5B-2E94-451D-A7AF-3ADBFAB77CF1}"/>
    <dgm:cxn modelId="{4AF3B1FF-ED25-44C2-ABED-BFCF6D609F44}" type="presOf" srcId="{8E0E86A2-48FA-4EBA-B253-3FC4386DF132}" destId="{75610F0B-F7AA-40B4-A642-581CD6CE3091}" srcOrd="0" destOrd="0" presId="urn:microsoft.com/office/officeart/2005/8/layout/StepDownProcess"/>
    <dgm:cxn modelId="{7470F535-3E1B-49FB-8893-2B0747734247}" type="presParOf" srcId="{BA67BE0D-DEAA-415D-B3CC-AD9565F34EAA}" destId="{5A336D26-8F19-4D55-9956-7EEF46186A06}" srcOrd="0" destOrd="0" presId="urn:microsoft.com/office/officeart/2005/8/layout/StepDownProcess"/>
    <dgm:cxn modelId="{C2FF43D4-F6B5-4580-AB7E-DB8F81579319}" type="presParOf" srcId="{5A336D26-8F19-4D55-9956-7EEF46186A06}" destId="{63BD13AF-D7AC-4FC5-BF72-94C03AC03148}" srcOrd="0" destOrd="0" presId="urn:microsoft.com/office/officeart/2005/8/layout/StepDownProcess"/>
    <dgm:cxn modelId="{C7EEA3A3-DED5-432B-B9F4-24E3C07A0FAA}" type="presParOf" srcId="{5A336D26-8F19-4D55-9956-7EEF46186A06}" destId="{75610F0B-F7AA-40B4-A642-581CD6CE3091}" srcOrd="1" destOrd="0" presId="urn:microsoft.com/office/officeart/2005/8/layout/StepDownProcess"/>
    <dgm:cxn modelId="{37EC0D11-97AF-45BF-B3CE-42ACCD542E34}" type="presParOf" srcId="{5A336D26-8F19-4D55-9956-7EEF46186A06}" destId="{D34EA8B8-7EF0-4E07-A11D-D56BD0103329}" srcOrd="2" destOrd="0" presId="urn:microsoft.com/office/officeart/2005/8/layout/StepDownProcess"/>
    <dgm:cxn modelId="{F6D6B481-A4EE-4C45-9B7A-4D9B1359DAF2}" type="presParOf" srcId="{BA67BE0D-DEAA-415D-B3CC-AD9565F34EAA}" destId="{E3CD7914-4F02-4CAC-A14D-597E32B2FFF7}" srcOrd="1" destOrd="0" presId="urn:microsoft.com/office/officeart/2005/8/layout/StepDownProcess"/>
    <dgm:cxn modelId="{DA59058E-7F84-4F4F-855C-8A8AF0FABBFA}" type="presParOf" srcId="{BA67BE0D-DEAA-415D-B3CC-AD9565F34EAA}" destId="{0C731BF9-0C06-4115-BC19-42C4C06B838F}" srcOrd="2" destOrd="0" presId="urn:microsoft.com/office/officeart/2005/8/layout/StepDownProcess"/>
    <dgm:cxn modelId="{42003297-DACE-43D5-B349-F4364F5538AE}" type="presParOf" srcId="{0C731BF9-0C06-4115-BC19-42C4C06B838F}" destId="{2ED710FF-0F08-4E2F-96CB-800024D3B0CF}" srcOrd="0" destOrd="0" presId="urn:microsoft.com/office/officeart/2005/8/layout/StepDownProcess"/>
    <dgm:cxn modelId="{2A09653B-B4F6-4013-8932-A7592987D5E5}" type="presParOf" srcId="{0C731BF9-0C06-4115-BC19-42C4C06B838F}" destId="{EACEB48A-22BD-409E-A6B3-686FED963014}" srcOrd="1" destOrd="0" presId="urn:microsoft.com/office/officeart/2005/8/layout/StepDownProcess"/>
    <dgm:cxn modelId="{D0B2A3AB-C5FD-4CBB-92F5-BC81F32BA636}" type="presParOf" srcId="{0C731BF9-0C06-4115-BC19-42C4C06B838F}" destId="{E83333D7-CA4B-4E51-81AF-2AB760DEBDD8}" srcOrd="2" destOrd="0" presId="urn:microsoft.com/office/officeart/2005/8/layout/StepDownProcess"/>
    <dgm:cxn modelId="{85EEB15E-F770-4322-956D-920FAE9F9089}" type="presParOf" srcId="{BA67BE0D-DEAA-415D-B3CC-AD9565F34EAA}" destId="{F872B0DE-BA98-47A7-B663-E670599902EC}" srcOrd="3" destOrd="0" presId="urn:microsoft.com/office/officeart/2005/8/layout/StepDownProcess"/>
    <dgm:cxn modelId="{41FB32B8-B0BE-4DA1-8CE8-8497DBC15F36}" type="presParOf" srcId="{BA67BE0D-DEAA-415D-B3CC-AD9565F34EAA}" destId="{C57F03D3-F0EB-43E9-8401-EA43CAAE9A41}" srcOrd="4" destOrd="0" presId="urn:microsoft.com/office/officeart/2005/8/layout/StepDownProcess"/>
    <dgm:cxn modelId="{61FA5BC9-4899-4658-8B9C-632302859244}" type="presParOf" srcId="{C57F03D3-F0EB-43E9-8401-EA43CAAE9A41}" destId="{E7010A50-FD09-4E35-A07E-5703366D5749}"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AF5A1F-44C1-4FBC-B361-91D8C3480861}" type="doc">
      <dgm:prSet loTypeId="urn:microsoft.com/office/officeart/2005/8/layout/list1" loCatId="list" qsTypeId="urn:microsoft.com/office/officeart/2005/8/quickstyle/simple2" qsCatId="simple" csTypeId="urn:microsoft.com/office/officeart/2005/8/colors/accent2_1" csCatId="accent2" phldr="1"/>
      <dgm:spPr/>
      <dgm:t>
        <a:bodyPr/>
        <a:lstStyle/>
        <a:p>
          <a:endParaRPr lang="en-US"/>
        </a:p>
      </dgm:t>
    </dgm:pt>
    <dgm:pt modelId="{E0F401E0-29CB-435E-9394-3C791928DF41}">
      <dgm:prSet phldrT="[Text]"/>
      <dgm:spPr/>
      <dgm:t>
        <a:bodyPr/>
        <a:lstStyle/>
        <a:p>
          <a:r>
            <a:rPr lang="en-US" dirty="0"/>
            <a:t>Government agencies and programs</a:t>
          </a:r>
        </a:p>
      </dgm:t>
    </dgm:pt>
    <dgm:pt modelId="{182A147E-AACD-44FD-A7CD-F0FB9071C165}" type="parTrans" cxnId="{7B4CDE39-9C7E-449D-9742-430184B12C40}">
      <dgm:prSet/>
      <dgm:spPr/>
      <dgm:t>
        <a:bodyPr/>
        <a:lstStyle/>
        <a:p>
          <a:endParaRPr lang="en-US"/>
        </a:p>
      </dgm:t>
    </dgm:pt>
    <dgm:pt modelId="{4D349BA2-B0B1-4549-A8F5-A378E32DD005}" type="sibTrans" cxnId="{7B4CDE39-9C7E-449D-9742-430184B12C40}">
      <dgm:prSet/>
      <dgm:spPr/>
      <dgm:t>
        <a:bodyPr/>
        <a:lstStyle/>
        <a:p>
          <a:endParaRPr lang="en-US"/>
        </a:p>
      </dgm:t>
    </dgm:pt>
    <dgm:pt modelId="{93F71385-2E69-4AC0-A765-23E71EE47DEA}">
      <dgm:prSet phldrT="[Text]"/>
      <dgm:spPr/>
      <dgm:t>
        <a:bodyPr/>
        <a:lstStyle/>
        <a:p>
          <a:r>
            <a:rPr lang="en-US" dirty="0"/>
            <a:t>Non-profit Organizations</a:t>
          </a:r>
        </a:p>
      </dgm:t>
    </dgm:pt>
    <dgm:pt modelId="{75C0B3FB-CFDD-4E08-896C-1B672B7844A6}" type="parTrans" cxnId="{8227582D-814A-4492-99DF-F21DBA588872}">
      <dgm:prSet/>
      <dgm:spPr/>
      <dgm:t>
        <a:bodyPr/>
        <a:lstStyle/>
        <a:p>
          <a:endParaRPr lang="en-US"/>
        </a:p>
      </dgm:t>
    </dgm:pt>
    <dgm:pt modelId="{3684EB2F-8032-49DB-B2D9-F15AA3CDAACE}" type="sibTrans" cxnId="{8227582D-814A-4492-99DF-F21DBA588872}">
      <dgm:prSet/>
      <dgm:spPr/>
      <dgm:t>
        <a:bodyPr/>
        <a:lstStyle/>
        <a:p>
          <a:endParaRPr lang="en-US"/>
        </a:p>
      </dgm:t>
    </dgm:pt>
    <dgm:pt modelId="{09505959-A3E3-4F0B-BAD3-D3C0D8039388}">
      <dgm:prSet phldrT="[Text]"/>
      <dgm:spPr/>
      <dgm:t>
        <a:bodyPr/>
        <a:lstStyle/>
        <a:p>
          <a:r>
            <a:rPr lang="en-US" dirty="0"/>
            <a:t>U.S. Department of Health &amp; Human Services</a:t>
          </a:r>
        </a:p>
      </dgm:t>
    </dgm:pt>
    <dgm:pt modelId="{8952E0D5-953C-4F77-B30F-5C00CA5EB572}" type="parTrans" cxnId="{1D234139-6A82-426A-8217-80FC4215F546}">
      <dgm:prSet/>
      <dgm:spPr/>
      <dgm:t>
        <a:bodyPr/>
        <a:lstStyle/>
        <a:p>
          <a:endParaRPr lang="en-US"/>
        </a:p>
      </dgm:t>
    </dgm:pt>
    <dgm:pt modelId="{FA4D6251-EF34-416E-897C-E54201187378}" type="sibTrans" cxnId="{1D234139-6A82-426A-8217-80FC4215F546}">
      <dgm:prSet/>
      <dgm:spPr/>
      <dgm:t>
        <a:bodyPr/>
        <a:lstStyle/>
        <a:p>
          <a:endParaRPr lang="en-US"/>
        </a:p>
      </dgm:t>
    </dgm:pt>
    <dgm:pt modelId="{EB06702D-3F84-46AF-8FA3-AFF26B2CBA68}">
      <dgm:prSet phldrT="[Text]"/>
      <dgm:spPr/>
      <dgm:t>
        <a:bodyPr/>
        <a:lstStyle/>
        <a:p>
          <a:r>
            <a:rPr lang="en-US" dirty="0"/>
            <a:t>Health Resources and Services Administration</a:t>
          </a:r>
        </a:p>
      </dgm:t>
    </dgm:pt>
    <dgm:pt modelId="{3ACBA769-F761-49FD-A58E-C7B32A9B1CBA}" type="parTrans" cxnId="{06D6135E-8E83-4F60-B1E4-C339A80D3EEB}">
      <dgm:prSet/>
      <dgm:spPr/>
      <dgm:t>
        <a:bodyPr/>
        <a:lstStyle/>
        <a:p>
          <a:endParaRPr lang="en-US"/>
        </a:p>
      </dgm:t>
    </dgm:pt>
    <dgm:pt modelId="{46376CF4-9BEB-4BBD-BCDC-561BC1035451}" type="sibTrans" cxnId="{06D6135E-8E83-4F60-B1E4-C339A80D3EEB}">
      <dgm:prSet/>
      <dgm:spPr/>
      <dgm:t>
        <a:bodyPr/>
        <a:lstStyle/>
        <a:p>
          <a:endParaRPr lang="en-US"/>
        </a:p>
      </dgm:t>
    </dgm:pt>
    <dgm:pt modelId="{F317ECCE-2D96-4801-A301-6E038F224397}">
      <dgm:prSet phldrT="[Text]"/>
      <dgm:spPr/>
      <dgm:t>
        <a:bodyPr/>
        <a:lstStyle/>
        <a:p>
          <a:r>
            <a:rPr lang="en-US" dirty="0"/>
            <a:t>U.S. Preventive Services Task Force</a:t>
          </a:r>
        </a:p>
      </dgm:t>
    </dgm:pt>
    <dgm:pt modelId="{256EA673-6250-4662-9E57-96B260593118}" type="parTrans" cxnId="{8D11F56E-CBDA-4C35-8896-CD59E7782F4F}">
      <dgm:prSet/>
      <dgm:spPr/>
      <dgm:t>
        <a:bodyPr/>
        <a:lstStyle/>
        <a:p>
          <a:endParaRPr lang="en-US"/>
        </a:p>
      </dgm:t>
    </dgm:pt>
    <dgm:pt modelId="{7854B885-A733-4407-9696-9159C4DE7472}" type="sibTrans" cxnId="{8D11F56E-CBDA-4C35-8896-CD59E7782F4F}">
      <dgm:prSet/>
      <dgm:spPr/>
      <dgm:t>
        <a:bodyPr/>
        <a:lstStyle/>
        <a:p>
          <a:endParaRPr lang="en-US"/>
        </a:p>
      </dgm:t>
    </dgm:pt>
    <dgm:pt modelId="{38AE540B-C934-469C-AB33-87C0E3B4590D}">
      <dgm:prSet phldrT="[Text]"/>
      <dgm:spPr/>
      <dgm:t>
        <a:bodyPr/>
        <a:lstStyle/>
        <a:p>
          <a:r>
            <a:rPr lang="en-US" dirty="0"/>
            <a:t>Social Security Administration</a:t>
          </a:r>
        </a:p>
      </dgm:t>
    </dgm:pt>
    <dgm:pt modelId="{3D389722-76E7-4C87-B0D8-61809A5C7ACC}" type="parTrans" cxnId="{306CFED8-2B56-46C5-A611-04888C945526}">
      <dgm:prSet/>
      <dgm:spPr/>
      <dgm:t>
        <a:bodyPr/>
        <a:lstStyle/>
        <a:p>
          <a:endParaRPr lang="en-US"/>
        </a:p>
      </dgm:t>
    </dgm:pt>
    <dgm:pt modelId="{76C512EC-967C-4F6A-9FD1-7BEFD2E24432}" type="sibTrans" cxnId="{306CFED8-2B56-46C5-A611-04888C945526}">
      <dgm:prSet/>
      <dgm:spPr/>
      <dgm:t>
        <a:bodyPr/>
        <a:lstStyle/>
        <a:p>
          <a:endParaRPr lang="en-US"/>
        </a:p>
      </dgm:t>
    </dgm:pt>
    <dgm:pt modelId="{7D49FF5B-DD8D-462C-AD75-87E116F8901F}">
      <dgm:prSet phldrT="[Text]"/>
      <dgm:spPr/>
      <dgm:t>
        <a:bodyPr/>
        <a:lstStyle/>
        <a:p>
          <a:r>
            <a:rPr lang="en-US" dirty="0"/>
            <a:t>Home Energy Assistance Program</a:t>
          </a:r>
        </a:p>
      </dgm:t>
    </dgm:pt>
    <dgm:pt modelId="{7006E734-679D-4544-AE71-A796994D024F}" type="parTrans" cxnId="{1CD11AD9-1853-4763-B54F-B3BCF0512678}">
      <dgm:prSet/>
      <dgm:spPr/>
      <dgm:t>
        <a:bodyPr/>
        <a:lstStyle/>
        <a:p>
          <a:endParaRPr lang="en-US"/>
        </a:p>
      </dgm:t>
    </dgm:pt>
    <dgm:pt modelId="{EF33DEE9-8F7C-444F-AD3F-63BFCAE0D41D}" type="sibTrans" cxnId="{1CD11AD9-1853-4763-B54F-B3BCF0512678}">
      <dgm:prSet/>
      <dgm:spPr/>
      <dgm:t>
        <a:bodyPr/>
        <a:lstStyle/>
        <a:p>
          <a:endParaRPr lang="en-US"/>
        </a:p>
      </dgm:t>
    </dgm:pt>
    <dgm:pt modelId="{8A8AC52D-88BC-415E-8ED3-C3DD632F52FC}">
      <dgm:prSet phldrT="[Text]"/>
      <dgm:spPr/>
      <dgm:t>
        <a:bodyPr/>
        <a:lstStyle/>
        <a:p>
          <a:r>
            <a:rPr lang="en-US" dirty="0"/>
            <a:t>Supplemental Nutrition Assistance Program</a:t>
          </a:r>
        </a:p>
      </dgm:t>
    </dgm:pt>
    <dgm:pt modelId="{F34EB581-22B4-45E7-9FAA-25337A9AED35}" type="parTrans" cxnId="{2148CA9D-63BD-4C73-976C-4EE8CBFC18EE}">
      <dgm:prSet/>
      <dgm:spPr/>
      <dgm:t>
        <a:bodyPr/>
        <a:lstStyle/>
        <a:p>
          <a:endParaRPr lang="en-US"/>
        </a:p>
      </dgm:t>
    </dgm:pt>
    <dgm:pt modelId="{CB778F1A-2CA4-454C-B3D6-EE83BE50DA0B}" type="sibTrans" cxnId="{2148CA9D-63BD-4C73-976C-4EE8CBFC18EE}">
      <dgm:prSet/>
      <dgm:spPr/>
      <dgm:t>
        <a:bodyPr/>
        <a:lstStyle/>
        <a:p>
          <a:endParaRPr lang="en-US"/>
        </a:p>
      </dgm:t>
    </dgm:pt>
    <dgm:pt modelId="{0C7E5DE5-CE49-48DB-BD7D-2742416A3607}">
      <dgm:prSet phldrT="[Text]"/>
      <dgm:spPr/>
      <dgm:t>
        <a:bodyPr/>
        <a:lstStyle/>
        <a:p>
          <a:r>
            <a:rPr lang="en-US" dirty="0"/>
            <a:t>Centers for Disease Control and Prevention</a:t>
          </a:r>
        </a:p>
      </dgm:t>
    </dgm:pt>
    <dgm:pt modelId="{1A90B02B-B949-4C8C-AC12-4417C4DFEDEB}" type="parTrans" cxnId="{0C93AD0A-2E24-4896-BDCA-344813881581}">
      <dgm:prSet/>
      <dgm:spPr/>
      <dgm:t>
        <a:bodyPr/>
        <a:lstStyle/>
        <a:p>
          <a:endParaRPr lang="en-US"/>
        </a:p>
      </dgm:t>
    </dgm:pt>
    <dgm:pt modelId="{91A88799-0C9A-4D2D-910E-00A1A19932AB}" type="sibTrans" cxnId="{0C93AD0A-2E24-4896-BDCA-344813881581}">
      <dgm:prSet/>
      <dgm:spPr/>
      <dgm:t>
        <a:bodyPr/>
        <a:lstStyle/>
        <a:p>
          <a:endParaRPr lang="en-US"/>
        </a:p>
      </dgm:t>
    </dgm:pt>
    <dgm:pt modelId="{15D8AACE-682A-432B-9D0F-87A8DF327180}">
      <dgm:prSet phldrT="[Text]"/>
      <dgm:spPr/>
      <dgm:t>
        <a:bodyPr/>
        <a:lstStyle/>
        <a:p>
          <a:r>
            <a:rPr lang="en-US" dirty="0"/>
            <a:t>American Cancer Society</a:t>
          </a:r>
        </a:p>
      </dgm:t>
    </dgm:pt>
    <dgm:pt modelId="{088E91E0-2089-46B6-9440-9E71B0692A69}" type="parTrans" cxnId="{E419BACA-57B4-41EC-AD69-3235DB1A57E4}">
      <dgm:prSet/>
      <dgm:spPr/>
      <dgm:t>
        <a:bodyPr/>
        <a:lstStyle/>
        <a:p>
          <a:endParaRPr lang="en-US"/>
        </a:p>
      </dgm:t>
    </dgm:pt>
    <dgm:pt modelId="{AB051EEC-77F8-409A-A092-3EEF91592030}" type="sibTrans" cxnId="{E419BACA-57B4-41EC-AD69-3235DB1A57E4}">
      <dgm:prSet/>
      <dgm:spPr/>
      <dgm:t>
        <a:bodyPr/>
        <a:lstStyle/>
        <a:p>
          <a:endParaRPr lang="en-US"/>
        </a:p>
      </dgm:t>
    </dgm:pt>
    <dgm:pt modelId="{370DB8BB-C44B-43EF-9F1C-A15DC790A668}">
      <dgm:prSet phldrT="[Text]"/>
      <dgm:spPr/>
      <dgm:t>
        <a:bodyPr/>
        <a:lstStyle/>
        <a:p>
          <a:r>
            <a:rPr lang="en-US" dirty="0" err="1"/>
            <a:t>Cancer</a:t>
          </a:r>
          <a:r>
            <a:rPr lang="en-US" i="1" dirty="0" err="1"/>
            <a:t>Care</a:t>
          </a:r>
          <a:endParaRPr lang="en-US" i="1" dirty="0"/>
        </a:p>
      </dgm:t>
    </dgm:pt>
    <dgm:pt modelId="{D8FB8E9E-8C60-4C9D-8647-5F3C70553BB9}" type="parTrans" cxnId="{7705E1C1-6654-4D90-B7C8-5FC1AE9E6A52}">
      <dgm:prSet/>
      <dgm:spPr/>
      <dgm:t>
        <a:bodyPr/>
        <a:lstStyle/>
        <a:p>
          <a:endParaRPr lang="en-US"/>
        </a:p>
      </dgm:t>
    </dgm:pt>
    <dgm:pt modelId="{0FC31E6F-ED10-4D58-AC24-2637D6CE284A}" type="sibTrans" cxnId="{7705E1C1-6654-4D90-B7C8-5FC1AE9E6A52}">
      <dgm:prSet/>
      <dgm:spPr/>
      <dgm:t>
        <a:bodyPr/>
        <a:lstStyle/>
        <a:p>
          <a:endParaRPr lang="en-US"/>
        </a:p>
      </dgm:t>
    </dgm:pt>
    <dgm:pt modelId="{0BCA6C3F-2DDC-461D-A070-12916C46B2BC}">
      <dgm:prSet phldrT="[Text]"/>
      <dgm:spPr/>
      <dgm:t>
        <a:bodyPr/>
        <a:lstStyle/>
        <a:p>
          <a:r>
            <a:rPr lang="en-US" dirty="0"/>
            <a:t>Leukemia and Lymphoma Society</a:t>
          </a:r>
        </a:p>
      </dgm:t>
    </dgm:pt>
    <dgm:pt modelId="{D9DE1E15-83F9-41CB-B85A-A1D0BCB83CDD}" type="parTrans" cxnId="{B96C628C-D1FE-43CE-8AAB-1AB87DDC7BFA}">
      <dgm:prSet/>
      <dgm:spPr/>
      <dgm:t>
        <a:bodyPr/>
        <a:lstStyle/>
        <a:p>
          <a:endParaRPr lang="en-US"/>
        </a:p>
      </dgm:t>
    </dgm:pt>
    <dgm:pt modelId="{1853A4FC-F39B-481E-9BD8-34153816DF68}" type="sibTrans" cxnId="{B96C628C-D1FE-43CE-8AAB-1AB87DDC7BFA}">
      <dgm:prSet/>
      <dgm:spPr/>
      <dgm:t>
        <a:bodyPr/>
        <a:lstStyle/>
        <a:p>
          <a:endParaRPr lang="en-US"/>
        </a:p>
      </dgm:t>
    </dgm:pt>
    <dgm:pt modelId="{C25DB7CA-B5F0-4FCC-A9E1-CD07598F590D}">
      <dgm:prSet phldrT="[Text]"/>
      <dgm:spPr/>
      <dgm:t>
        <a:bodyPr/>
        <a:lstStyle/>
        <a:p>
          <a:r>
            <a:rPr lang="en-US" dirty="0"/>
            <a:t>Department of Health</a:t>
          </a:r>
        </a:p>
      </dgm:t>
    </dgm:pt>
    <dgm:pt modelId="{C387E73A-0B19-46C1-80D7-2E29499529AD}" type="parTrans" cxnId="{A39A652D-E7F6-4945-9533-4B7D9D4E0F84}">
      <dgm:prSet/>
      <dgm:spPr/>
      <dgm:t>
        <a:bodyPr/>
        <a:lstStyle/>
        <a:p>
          <a:endParaRPr lang="en-US"/>
        </a:p>
      </dgm:t>
    </dgm:pt>
    <dgm:pt modelId="{1E0EAF3B-9934-4A01-BC24-D058A96B487B}" type="sibTrans" cxnId="{A39A652D-E7F6-4945-9533-4B7D9D4E0F84}">
      <dgm:prSet/>
      <dgm:spPr/>
      <dgm:t>
        <a:bodyPr/>
        <a:lstStyle/>
        <a:p>
          <a:endParaRPr lang="en-US"/>
        </a:p>
      </dgm:t>
    </dgm:pt>
    <dgm:pt modelId="{B9A83E30-9249-4E8F-94B2-724789927B9B}">
      <dgm:prSet phldrT="[Text]"/>
      <dgm:spPr/>
      <dgm:t>
        <a:bodyPr/>
        <a:lstStyle/>
        <a:p>
          <a:r>
            <a:rPr lang="en-US" dirty="0"/>
            <a:t>National Cancer Institute</a:t>
          </a:r>
          <a:endParaRPr lang="en-US" u="sng" dirty="0"/>
        </a:p>
      </dgm:t>
    </dgm:pt>
    <dgm:pt modelId="{74784058-2708-484C-95A8-18CDED75DAD9}" type="parTrans" cxnId="{5EC82009-ACF4-43E0-8FDC-88FB8DEB8A8D}">
      <dgm:prSet/>
      <dgm:spPr/>
      <dgm:t>
        <a:bodyPr/>
        <a:lstStyle/>
        <a:p>
          <a:endParaRPr lang="en-US"/>
        </a:p>
      </dgm:t>
    </dgm:pt>
    <dgm:pt modelId="{C06D0671-FE22-48C5-B13B-BD054FE943D4}" type="sibTrans" cxnId="{5EC82009-ACF4-43E0-8FDC-88FB8DEB8A8D}">
      <dgm:prSet/>
      <dgm:spPr/>
      <dgm:t>
        <a:bodyPr/>
        <a:lstStyle/>
        <a:p>
          <a:endParaRPr lang="en-US"/>
        </a:p>
      </dgm:t>
    </dgm:pt>
    <dgm:pt modelId="{EDADFE8A-CA36-47BB-B35D-5B3E59D45E33}">
      <dgm:prSet phldrT="[Text]"/>
      <dgm:spPr/>
      <dgm:t>
        <a:bodyPr/>
        <a:lstStyle/>
        <a:p>
          <a:r>
            <a:rPr lang="en-US" b="0" dirty="0"/>
            <a:t>LIVE</a:t>
          </a:r>
          <a:r>
            <a:rPr lang="en-US" b="1" dirty="0"/>
            <a:t>STRONG</a:t>
          </a:r>
        </a:p>
      </dgm:t>
    </dgm:pt>
    <dgm:pt modelId="{41FE0A6A-FE8A-48EC-AF99-AA5A96784F1B}" type="parTrans" cxnId="{18A4980F-7433-4514-B214-C8704C2C493E}">
      <dgm:prSet/>
      <dgm:spPr/>
      <dgm:t>
        <a:bodyPr/>
        <a:lstStyle/>
        <a:p>
          <a:endParaRPr lang="en-US"/>
        </a:p>
      </dgm:t>
    </dgm:pt>
    <dgm:pt modelId="{DCC7B466-15E5-44CA-A88B-FAB0E04B582D}" type="sibTrans" cxnId="{18A4980F-7433-4514-B214-C8704C2C493E}">
      <dgm:prSet/>
      <dgm:spPr/>
      <dgm:t>
        <a:bodyPr/>
        <a:lstStyle/>
        <a:p>
          <a:endParaRPr lang="en-US"/>
        </a:p>
      </dgm:t>
    </dgm:pt>
    <dgm:pt modelId="{585D2DB1-DCFA-4E24-90B0-56EC56FEE6E8}">
      <dgm:prSet phldrT="[Text]"/>
      <dgm:spPr/>
      <dgm:t>
        <a:bodyPr/>
        <a:lstStyle/>
        <a:p>
          <a:r>
            <a:rPr lang="en-US" dirty="0"/>
            <a:t>Susan G. Komen</a:t>
          </a:r>
        </a:p>
      </dgm:t>
    </dgm:pt>
    <dgm:pt modelId="{A2F41E56-DDF0-4638-87DD-02BAC6839764}" type="parTrans" cxnId="{A2B8A153-DD40-4DBB-8320-B93374678F41}">
      <dgm:prSet/>
      <dgm:spPr/>
      <dgm:t>
        <a:bodyPr/>
        <a:lstStyle/>
        <a:p>
          <a:endParaRPr lang="en-US"/>
        </a:p>
      </dgm:t>
    </dgm:pt>
    <dgm:pt modelId="{D4C028E1-6CD9-4F7C-961B-E6AD880BB536}" type="sibTrans" cxnId="{A2B8A153-DD40-4DBB-8320-B93374678F41}">
      <dgm:prSet/>
      <dgm:spPr/>
      <dgm:t>
        <a:bodyPr/>
        <a:lstStyle/>
        <a:p>
          <a:endParaRPr lang="en-US"/>
        </a:p>
      </dgm:t>
    </dgm:pt>
    <dgm:pt modelId="{DF245BD7-B429-421E-8849-77379EA11712}" type="pres">
      <dgm:prSet presAssocID="{3EAF5A1F-44C1-4FBC-B361-91D8C3480861}" presName="linear" presStyleCnt="0">
        <dgm:presLayoutVars>
          <dgm:dir/>
          <dgm:animLvl val="lvl"/>
          <dgm:resizeHandles val="exact"/>
        </dgm:presLayoutVars>
      </dgm:prSet>
      <dgm:spPr/>
    </dgm:pt>
    <dgm:pt modelId="{1B52D2F4-77AB-44FD-99F1-61F654A7371D}" type="pres">
      <dgm:prSet presAssocID="{E0F401E0-29CB-435E-9394-3C791928DF41}" presName="parentLin" presStyleCnt="0"/>
      <dgm:spPr/>
    </dgm:pt>
    <dgm:pt modelId="{BEA6151E-D174-4284-8CE4-47FF2F21B1F1}" type="pres">
      <dgm:prSet presAssocID="{E0F401E0-29CB-435E-9394-3C791928DF41}" presName="parentLeftMargin" presStyleLbl="node1" presStyleIdx="0" presStyleCnt="2"/>
      <dgm:spPr/>
    </dgm:pt>
    <dgm:pt modelId="{C7EE83DD-562B-4F94-9FFF-12E3C49B1627}" type="pres">
      <dgm:prSet presAssocID="{E0F401E0-29CB-435E-9394-3C791928DF41}" presName="parentText" presStyleLbl="node1" presStyleIdx="0" presStyleCnt="2">
        <dgm:presLayoutVars>
          <dgm:chMax val="0"/>
          <dgm:bulletEnabled val="1"/>
        </dgm:presLayoutVars>
      </dgm:prSet>
      <dgm:spPr/>
    </dgm:pt>
    <dgm:pt modelId="{6AF335A2-975F-40C0-967D-1C0F0A8553FA}" type="pres">
      <dgm:prSet presAssocID="{E0F401E0-29CB-435E-9394-3C791928DF41}" presName="negativeSpace" presStyleCnt="0"/>
      <dgm:spPr/>
    </dgm:pt>
    <dgm:pt modelId="{3E773D0D-24EC-49AE-A6E2-FFE9A74DBBCE}" type="pres">
      <dgm:prSet presAssocID="{E0F401E0-29CB-435E-9394-3C791928DF41}" presName="childText" presStyleLbl="conFgAcc1" presStyleIdx="0" presStyleCnt="2">
        <dgm:presLayoutVars>
          <dgm:bulletEnabled val="1"/>
        </dgm:presLayoutVars>
      </dgm:prSet>
      <dgm:spPr/>
    </dgm:pt>
    <dgm:pt modelId="{1540D881-603C-4D00-B38E-3EF1EAF85E3E}" type="pres">
      <dgm:prSet presAssocID="{4D349BA2-B0B1-4549-A8F5-A378E32DD005}" presName="spaceBetweenRectangles" presStyleCnt="0"/>
      <dgm:spPr/>
    </dgm:pt>
    <dgm:pt modelId="{435F8D0F-D936-445E-90CA-DF9132D0259C}" type="pres">
      <dgm:prSet presAssocID="{93F71385-2E69-4AC0-A765-23E71EE47DEA}" presName="parentLin" presStyleCnt="0"/>
      <dgm:spPr/>
    </dgm:pt>
    <dgm:pt modelId="{F9557AD0-0037-4A00-9CE0-6436F61B3791}" type="pres">
      <dgm:prSet presAssocID="{93F71385-2E69-4AC0-A765-23E71EE47DEA}" presName="parentLeftMargin" presStyleLbl="node1" presStyleIdx="0" presStyleCnt="2"/>
      <dgm:spPr/>
    </dgm:pt>
    <dgm:pt modelId="{7318D1E7-4E57-4620-B1C0-6251DA0235C0}" type="pres">
      <dgm:prSet presAssocID="{93F71385-2E69-4AC0-A765-23E71EE47DEA}" presName="parentText" presStyleLbl="node1" presStyleIdx="1" presStyleCnt="2">
        <dgm:presLayoutVars>
          <dgm:chMax val="0"/>
          <dgm:bulletEnabled val="1"/>
        </dgm:presLayoutVars>
      </dgm:prSet>
      <dgm:spPr/>
    </dgm:pt>
    <dgm:pt modelId="{9E4F0971-727E-4005-B0A6-7D01EBA94D28}" type="pres">
      <dgm:prSet presAssocID="{93F71385-2E69-4AC0-A765-23E71EE47DEA}" presName="negativeSpace" presStyleCnt="0"/>
      <dgm:spPr/>
    </dgm:pt>
    <dgm:pt modelId="{E415219F-436E-4C32-BCC2-0DA24DF5BE57}" type="pres">
      <dgm:prSet presAssocID="{93F71385-2E69-4AC0-A765-23E71EE47DEA}" presName="childText" presStyleLbl="conFgAcc1" presStyleIdx="1" presStyleCnt="2">
        <dgm:presLayoutVars>
          <dgm:bulletEnabled val="1"/>
        </dgm:presLayoutVars>
      </dgm:prSet>
      <dgm:spPr/>
    </dgm:pt>
  </dgm:ptLst>
  <dgm:cxnLst>
    <dgm:cxn modelId="{50F83900-46EC-4D29-90BE-3FCB2EC4CEAF}" type="presOf" srcId="{0C7E5DE5-CE49-48DB-BD7D-2742416A3607}" destId="{3E773D0D-24EC-49AE-A6E2-FFE9A74DBBCE}" srcOrd="0" destOrd="1" presId="urn:microsoft.com/office/officeart/2005/8/layout/list1"/>
    <dgm:cxn modelId="{5EC82009-ACF4-43E0-8FDC-88FB8DEB8A8D}" srcId="{E0F401E0-29CB-435E-9394-3C791928DF41}" destId="{B9A83E30-9249-4E8F-94B2-724789927B9B}" srcOrd="0" destOrd="0" parTransId="{74784058-2708-484C-95A8-18CDED75DAD9}" sibTransId="{C06D0671-FE22-48C5-B13B-BD054FE943D4}"/>
    <dgm:cxn modelId="{0C93AD0A-2E24-4896-BDCA-344813881581}" srcId="{E0F401E0-29CB-435E-9394-3C791928DF41}" destId="{0C7E5DE5-CE49-48DB-BD7D-2742416A3607}" srcOrd="1" destOrd="0" parTransId="{1A90B02B-B949-4C8C-AC12-4417C4DFEDEB}" sibTransId="{91A88799-0C9A-4D2D-910E-00A1A19932AB}"/>
    <dgm:cxn modelId="{18A4980F-7433-4514-B214-C8704C2C493E}" srcId="{93F71385-2E69-4AC0-A765-23E71EE47DEA}" destId="{EDADFE8A-CA36-47BB-B35D-5B3E59D45E33}" srcOrd="3" destOrd="0" parTransId="{41FE0A6A-FE8A-48EC-AF99-AA5A96784F1B}" sibTransId="{DCC7B466-15E5-44CA-A88B-FAB0E04B582D}"/>
    <dgm:cxn modelId="{6148A118-4BD9-4326-81B6-BA211532B2EC}" type="presOf" srcId="{C25DB7CA-B5F0-4FCC-A9E1-CD07598F590D}" destId="{3E773D0D-24EC-49AE-A6E2-FFE9A74DBBCE}" srcOrd="0" destOrd="4" presId="urn:microsoft.com/office/officeart/2005/8/layout/list1"/>
    <dgm:cxn modelId="{1FAC0A1D-11C9-4D21-8D63-B1D2AF3C7136}" type="presOf" srcId="{09505959-A3E3-4F0B-BAD3-D3C0D8039388}" destId="{3E773D0D-24EC-49AE-A6E2-FFE9A74DBBCE}" srcOrd="0" destOrd="2" presId="urn:microsoft.com/office/officeart/2005/8/layout/list1"/>
    <dgm:cxn modelId="{4F6CB42A-1E5E-490B-8279-246F9C82E78C}" type="presOf" srcId="{93F71385-2E69-4AC0-A765-23E71EE47DEA}" destId="{7318D1E7-4E57-4620-B1C0-6251DA0235C0}" srcOrd="1" destOrd="0" presId="urn:microsoft.com/office/officeart/2005/8/layout/list1"/>
    <dgm:cxn modelId="{A39A652D-E7F6-4945-9533-4B7D9D4E0F84}" srcId="{E0F401E0-29CB-435E-9394-3C791928DF41}" destId="{C25DB7CA-B5F0-4FCC-A9E1-CD07598F590D}" srcOrd="4" destOrd="0" parTransId="{C387E73A-0B19-46C1-80D7-2E29499529AD}" sibTransId="{1E0EAF3B-9934-4A01-BC24-D058A96B487B}"/>
    <dgm:cxn modelId="{8227582D-814A-4492-99DF-F21DBA588872}" srcId="{3EAF5A1F-44C1-4FBC-B361-91D8C3480861}" destId="{93F71385-2E69-4AC0-A765-23E71EE47DEA}" srcOrd="1" destOrd="0" parTransId="{75C0B3FB-CFDD-4E08-896C-1B672B7844A6}" sibTransId="{3684EB2F-8032-49DB-B2D9-F15AA3CDAACE}"/>
    <dgm:cxn modelId="{320C7132-51A7-4013-977B-BA286E403DE6}" type="presOf" srcId="{7D49FF5B-DD8D-462C-AD75-87E116F8901F}" destId="{3E773D0D-24EC-49AE-A6E2-FFE9A74DBBCE}" srcOrd="0" destOrd="7" presId="urn:microsoft.com/office/officeart/2005/8/layout/list1"/>
    <dgm:cxn modelId="{1D234139-6A82-426A-8217-80FC4215F546}" srcId="{E0F401E0-29CB-435E-9394-3C791928DF41}" destId="{09505959-A3E3-4F0B-BAD3-D3C0D8039388}" srcOrd="2" destOrd="0" parTransId="{8952E0D5-953C-4F77-B30F-5C00CA5EB572}" sibTransId="{FA4D6251-EF34-416E-897C-E54201187378}"/>
    <dgm:cxn modelId="{7B4CDE39-9C7E-449D-9742-430184B12C40}" srcId="{3EAF5A1F-44C1-4FBC-B361-91D8C3480861}" destId="{E0F401E0-29CB-435E-9394-3C791928DF41}" srcOrd="0" destOrd="0" parTransId="{182A147E-AACD-44FD-A7CD-F0FB9071C165}" sibTransId="{4D349BA2-B0B1-4549-A8F5-A378E32DD005}"/>
    <dgm:cxn modelId="{06D6135E-8E83-4F60-B1E4-C339A80D3EEB}" srcId="{E0F401E0-29CB-435E-9394-3C791928DF41}" destId="{EB06702D-3F84-46AF-8FA3-AFF26B2CBA68}" srcOrd="3" destOrd="0" parTransId="{3ACBA769-F761-49FD-A58E-C7B32A9B1CBA}" sibTransId="{46376CF4-9BEB-4BBD-BCDC-561BC1035451}"/>
    <dgm:cxn modelId="{F83E745F-1106-40D4-B9A3-AA712AE3A93C}" type="presOf" srcId="{15D8AACE-682A-432B-9D0F-87A8DF327180}" destId="{E415219F-436E-4C32-BCC2-0DA24DF5BE57}" srcOrd="0" destOrd="0" presId="urn:microsoft.com/office/officeart/2005/8/layout/list1"/>
    <dgm:cxn modelId="{8D11F56E-CBDA-4C35-8896-CD59E7782F4F}" srcId="{E0F401E0-29CB-435E-9394-3C791928DF41}" destId="{F317ECCE-2D96-4801-A301-6E038F224397}" srcOrd="5" destOrd="0" parTransId="{256EA673-6250-4662-9E57-96B260593118}" sibTransId="{7854B885-A733-4407-9696-9159C4DE7472}"/>
    <dgm:cxn modelId="{A2B8A153-DD40-4DBB-8320-B93374678F41}" srcId="{93F71385-2E69-4AC0-A765-23E71EE47DEA}" destId="{585D2DB1-DCFA-4E24-90B0-56EC56FEE6E8}" srcOrd="4" destOrd="0" parTransId="{A2F41E56-DDF0-4638-87DD-02BAC6839764}" sibTransId="{D4C028E1-6CD9-4F7C-961B-E6AD880BB536}"/>
    <dgm:cxn modelId="{8420CF73-DF31-493C-BC99-3F9CBF7D2E78}" type="presOf" srcId="{E0F401E0-29CB-435E-9394-3C791928DF41}" destId="{C7EE83DD-562B-4F94-9FFF-12E3C49B1627}" srcOrd="1" destOrd="0" presId="urn:microsoft.com/office/officeart/2005/8/layout/list1"/>
    <dgm:cxn modelId="{53EE3056-8AE4-4908-8314-AC87A24357C0}" type="presOf" srcId="{B9A83E30-9249-4E8F-94B2-724789927B9B}" destId="{3E773D0D-24EC-49AE-A6E2-FFE9A74DBBCE}" srcOrd="0" destOrd="0" presId="urn:microsoft.com/office/officeart/2005/8/layout/list1"/>
    <dgm:cxn modelId="{461D9677-9E57-4170-9F77-039502FC2128}" type="presOf" srcId="{38AE540B-C934-469C-AB33-87C0E3B4590D}" destId="{3E773D0D-24EC-49AE-A6E2-FFE9A74DBBCE}" srcOrd="0" destOrd="6" presId="urn:microsoft.com/office/officeart/2005/8/layout/list1"/>
    <dgm:cxn modelId="{8F75A058-7D2D-4575-A1F9-8961E4116359}" type="presOf" srcId="{8A8AC52D-88BC-415E-8ED3-C3DD632F52FC}" destId="{3E773D0D-24EC-49AE-A6E2-FFE9A74DBBCE}" srcOrd="0" destOrd="8" presId="urn:microsoft.com/office/officeart/2005/8/layout/list1"/>
    <dgm:cxn modelId="{7CDA6385-61DC-43AD-AD07-8B4AE36D3905}" type="presOf" srcId="{E0F401E0-29CB-435E-9394-3C791928DF41}" destId="{BEA6151E-D174-4284-8CE4-47FF2F21B1F1}" srcOrd="0" destOrd="0" presId="urn:microsoft.com/office/officeart/2005/8/layout/list1"/>
    <dgm:cxn modelId="{53576685-551D-44C2-8CBB-B280548DC7D9}" type="presOf" srcId="{93F71385-2E69-4AC0-A765-23E71EE47DEA}" destId="{F9557AD0-0037-4A00-9CE0-6436F61B3791}" srcOrd="0" destOrd="0" presId="urn:microsoft.com/office/officeart/2005/8/layout/list1"/>
    <dgm:cxn modelId="{B96C628C-D1FE-43CE-8AAB-1AB87DDC7BFA}" srcId="{93F71385-2E69-4AC0-A765-23E71EE47DEA}" destId="{0BCA6C3F-2DDC-461D-A070-12916C46B2BC}" srcOrd="2" destOrd="0" parTransId="{D9DE1E15-83F9-41CB-B85A-A1D0BCB83CDD}" sibTransId="{1853A4FC-F39B-481E-9BD8-34153816DF68}"/>
    <dgm:cxn modelId="{2148CA9D-63BD-4C73-976C-4EE8CBFC18EE}" srcId="{E0F401E0-29CB-435E-9394-3C791928DF41}" destId="{8A8AC52D-88BC-415E-8ED3-C3DD632F52FC}" srcOrd="8" destOrd="0" parTransId="{F34EB581-22B4-45E7-9FAA-25337A9AED35}" sibTransId="{CB778F1A-2CA4-454C-B3D6-EE83BE50DA0B}"/>
    <dgm:cxn modelId="{C655D79E-5EF5-4265-B987-C08D8016649E}" type="presOf" srcId="{F317ECCE-2D96-4801-A301-6E038F224397}" destId="{3E773D0D-24EC-49AE-A6E2-FFE9A74DBBCE}" srcOrd="0" destOrd="5" presId="urn:microsoft.com/office/officeart/2005/8/layout/list1"/>
    <dgm:cxn modelId="{B2D5B3A2-3CC6-49DC-8589-A3AF68F002DD}" type="presOf" srcId="{EB06702D-3F84-46AF-8FA3-AFF26B2CBA68}" destId="{3E773D0D-24EC-49AE-A6E2-FFE9A74DBBCE}" srcOrd="0" destOrd="3" presId="urn:microsoft.com/office/officeart/2005/8/layout/list1"/>
    <dgm:cxn modelId="{9F449AAA-6C2E-4C99-97EA-9B4AFDE219CC}" type="presOf" srcId="{370DB8BB-C44B-43EF-9F1C-A15DC790A668}" destId="{E415219F-436E-4C32-BCC2-0DA24DF5BE57}" srcOrd="0" destOrd="1" presId="urn:microsoft.com/office/officeart/2005/8/layout/list1"/>
    <dgm:cxn modelId="{D214E7BB-90E4-4163-BD60-98DD6BBBD896}" type="presOf" srcId="{585D2DB1-DCFA-4E24-90B0-56EC56FEE6E8}" destId="{E415219F-436E-4C32-BCC2-0DA24DF5BE57}" srcOrd="0" destOrd="4" presId="urn:microsoft.com/office/officeart/2005/8/layout/list1"/>
    <dgm:cxn modelId="{7705E1C1-6654-4D90-B7C8-5FC1AE9E6A52}" srcId="{93F71385-2E69-4AC0-A765-23E71EE47DEA}" destId="{370DB8BB-C44B-43EF-9F1C-A15DC790A668}" srcOrd="1" destOrd="0" parTransId="{D8FB8E9E-8C60-4C9D-8647-5F3C70553BB9}" sibTransId="{0FC31E6F-ED10-4D58-AC24-2637D6CE284A}"/>
    <dgm:cxn modelId="{E419BACA-57B4-41EC-AD69-3235DB1A57E4}" srcId="{93F71385-2E69-4AC0-A765-23E71EE47DEA}" destId="{15D8AACE-682A-432B-9D0F-87A8DF327180}" srcOrd="0" destOrd="0" parTransId="{088E91E0-2089-46B6-9440-9E71B0692A69}" sibTransId="{AB051EEC-77F8-409A-A092-3EEF91592030}"/>
    <dgm:cxn modelId="{306CFED8-2B56-46C5-A611-04888C945526}" srcId="{E0F401E0-29CB-435E-9394-3C791928DF41}" destId="{38AE540B-C934-469C-AB33-87C0E3B4590D}" srcOrd="6" destOrd="0" parTransId="{3D389722-76E7-4C87-B0D8-61809A5C7ACC}" sibTransId="{76C512EC-967C-4F6A-9FD1-7BEFD2E24432}"/>
    <dgm:cxn modelId="{1CD11AD9-1853-4763-B54F-B3BCF0512678}" srcId="{E0F401E0-29CB-435E-9394-3C791928DF41}" destId="{7D49FF5B-DD8D-462C-AD75-87E116F8901F}" srcOrd="7" destOrd="0" parTransId="{7006E734-679D-4544-AE71-A796994D024F}" sibTransId="{EF33DEE9-8F7C-444F-AD3F-63BFCAE0D41D}"/>
    <dgm:cxn modelId="{3DF282DD-477F-4577-BD6B-966802FDF440}" type="presOf" srcId="{0BCA6C3F-2DDC-461D-A070-12916C46B2BC}" destId="{E415219F-436E-4C32-BCC2-0DA24DF5BE57}" srcOrd="0" destOrd="2" presId="urn:microsoft.com/office/officeart/2005/8/layout/list1"/>
    <dgm:cxn modelId="{98C9FFE1-0525-485C-949F-1F683F9FF2BD}" type="presOf" srcId="{EDADFE8A-CA36-47BB-B35D-5B3E59D45E33}" destId="{E415219F-436E-4C32-BCC2-0DA24DF5BE57}" srcOrd="0" destOrd="3" presId="urn:microsoft.com/office/officeart/2005/8/layout/list1"/>
    <dgm:cxn modelId="{00B2EDF5-41C8-4486-A954-A17EFAC66693}" type="presOf" srcId="{3EAF5A1F-44C1-4FBC-B361-91D8C3480861}" destId="{DF245BD7-B429-421E-8849-77379EA11712}" srcOrd="0" destOrd="0" presId="urn:microsoft.com/office/officeart/2005/8/layout/list1"/>
    <dgm:cxn modelId="{C3DC38D2-C0E8-429E-98B9-42B2FE41467C}" type="presParOf" srcId="{DF245BD7-B429-421E-8849-77379EA11712}" destId="{1B52D2F4-77AB-44FD-99F1-61F654A7371D}" srcOrd="0" destOrd="0" presId="urn:microsoft.com/office/officeart/2005/8/layout/list1"/>
    <dgm:cxn modelId="{2FEB9735-E657-426E-BCF0-983DDB3277A0}" type="presParOf" srcId="{1B52D2F4-77AB-44FD-99F1-61F654A7371D}" destId="{BEA6151E-D174-4284-8CE4-47FF2F21B1F1}" srcOrd="0" destOrd="0" presId="urn:microsoft.com/office/officeart/2005/8/layout/list1"/>
    <dgm:cxn modelId="{C8E81C77-1547-4998-9134-5A04B86F4E26}" type="presParOf" srcId="{1B52D2F4-77AB-44FD-99F1-61F654A7371D}" destId="{C7EE83DD-562B-4F94-9FFF-12E3C49B1627}" srcOrd="1" destOrd="0" presId="urn:microsoft.com/office/officeart/2005/8/layout/list1"/>
    <dgm:cxn modelId="{0B12E8D9-0082-4DA7-83CB-C7082CD13546}" type="presParOf" srcId="{DF245BD7-B429-421E-8849-77379EA11712}" destId="{6AF335A2-975F-40C0-967D-1C0F0A8553FA}" srcOrd="1" destOrd="0" presId="urn:microsoft.com/office/officeart/2005/8/layout/list1"/>
    <dgm:cxn modelId="{37F9F40A-0D04-4A78-A3DF-121EC21D16BD}" type="presParOf" srcId="{DF245BD7-B429-421E-8849-77379EA11712}" destId="{3E773D0D-24EC-49AE-A6E2-FFE9A74DBBCE}" srcOrd="2" destOrd="0" presId="urn:microsoft.com/office/officeart/2005/8/layout/list1"/>
    <dgm:cxn modelId="{380E30ED-9346-4F9A-A614-29CD31FF4E21}" type="presParOf" srcId="{DF245BD7-B429-421E-8849-77379EA11712}" destId="{1540D881-603C-4D00-B38E-3EF1EAF85E3E}" srcOrd="3" destOrd="0" presId="urn:microsoft.com/office/officeart/2005/8/layout/list1"/>
    <dgm:cxn modelId="{95C85719-D3A2-4F2A-BF9B-EEECBF3EFE1F}" type="presParOf" srcId="{DF245BD7-B429-421E-8849-77379EA11712}" destId="{435F8D0F-D936-445E-90CA-DF9132D0259C}" srcOrd="4" destOrd="0" presId="urn:microsoft.com/office/officeart/2005/8/layout/list1"/>
    <dgm:cxn modelId="{2E0573D9-1138-4A43-9463-A30630F11F67}" type="presParOf" srcId="{435F8D0F-D936-445E-90CA-DF9132D0259C}" destId="{F9557AD0-0037-4A00-9CE0-6436F61B3791}" srcOrd="0" destOrd="0" presId="urn:microsoft.com/office/officeart/2005/8/layout/list1"/>
    <dgm:cxn modelId="{B2855D0F-0D47-4DA7-B1CF-9F5F68F2451D}" type="presParOf" srcId="{435F8D0F-D936-445E-90CA-DF9132D0259C}" destId="{7318D1E7-4E57-4620-B1C0-6251DA0235C0}" srcOrd="1" destOrd="0" presId="urn:microsoft.com/office/officeart/2005/8/layout/list1"/>
    <dgm:cxn modelId="{1AF3C4DF-9825-4CFB-BD41-4749D875278D}" type="presParOf" srcId="{DF245BD7-B429-421E-8849-77379EA11712}" destId="{9E4F0971-727E-4005-B0A6-7D01EBA94D28}" srcOrd="5" destOrd="0" presId="urn:microsoft.com/office/officeart/2005/8/layout/list1"/>
    <dgm:cxn modelId="{808D353B-51C9-47FD-BB0E-3B9545330607}" type="presParOf" srcId="{DF245BD7-B429-421E-8849-77379EA11712}" destId="{E415219F-436E-4C32-BCC2-0DA24DF5BE5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EF8252-6559-46D5-8E2F-B0C7053FC5EB}" type="doc">
      <dgm:prSet loTypeId="urn:microsoft.com/office/officeart/2005/8/layout/vList2" loCatId="list" qsTypeId="urn:microsoft.com/office/officeart/2005/8/quickstyle/simple1" qsCatId="simple" csTypeId="urn:microsoft.com/office/officeart/2005/8/colors/accent2_3" csCatId="accent2" phldr="1"/>
      <dgm:spPr/>
      <dgm:t>
        <a:bodyPr/>
        <a:lstStyle/>
        <a:p>
          <a:endParaRPr lang="en-US"/>
        </a:p>
      </dgm:t>
    </dgm:pt>
    <dgm:pt modelId="{0649886A-0D6B-46E8-A7AD-D24B3311D295}">
      <dgm:prSet phldrT="[Text]"/>
      <dgm:spPr>
        <a:solidFill>
          <a:srgbClr val="033B57"/>
        </a:solidFill>
      </dgm:spPr>
      <dgm:t>
        <a:bodyPr/>
        <a:lstStyle/>
        <a:p>
          <a:r>
            <a:rPr lang="en-US" dirty="0"/>
            <a:t>Examine printed materials</a:t>
          </a:r>
        </a:p>
      </dgm:t>
    </dgm:pt>
    <dgm:pt modelId="{71E9D368-508D-4826-AD68-A2749C044096}" type="parTrans" cxnId="{D185A977-5A0A-4B59-9DA0-B53CEB77C619}">
      <dgm:prSet/>
      <dgm:spPr/>
      <dgm:t>
        <a:bodyPr/>
        <a:lstStyle/>
        <a:p>
          <a:endParaRPr lang="en-US"/>
        </a:p>
      </dgm:t>
    </dgm:pt>
    <dgm:pt modelId="{8AFE226F-98DE-40EA-9650-2EA1C19E562E}" type="sibTrans" cxnId="{D185A977-5A0A-4B59-9DA0-B53CEB77C619}">
      <dgm:prSet/>
      <dgm:spPr/>
      <dgm:t>
        <a:bodyPr/>
        <a:lstStyle/>
        <a:p>
          <a:endParaRPr lang="en-US"/>
        </a:p>
      </dgm:t>
    </dgm:pt>
    <dgm:pt modelId="{51D7005F-39FB-4B26-A812-25290E3AAC4A}">
      <dgm:prSet/>
      <dgm:spPr/>
      <dgm:t>
        <a:bodyPr/>
        <a:lstStyle/>
        <a:p>
          <a:r>
            <a:rPr lang="en-US"/>
            <a:t>Newspapers</a:t>
          </a:r>
        </a:p>
      </dgm:t>
    </dgm:pt>
    <dgm:pt modelId="{BF8793C4-A121-4212-84F9-9346C76ADE3A}" type="parTrans" cxnId="{0A903B08-C854-4030-944C-83EEB6A324C0}">
      <dgm:prSet/>
      <dgm:spPr/>
      <dgm:t>
        <a:bodyPr/>
        <a:lstStyle/>
        <a:p>
          <a:endParaRPr lang="en-US"/>
        </a:p>
      </dgm:t>
    </dgm:pt>
    <dgm:pt modelId="{1DCDD014-4B96-4731-93D3-4F97A52E1988}" type="sibTrans" cxnId="{0A903B08-C854-4030-944C-83EEB6A324C0}">
      <dgm:prSet/>
      <dgm:spPr/>
      <dgm:t>
        <a:bodyPr/>
        <a:lstStyle/>
        <a:p>
          <a:endParaRPr lang="en-US"/>
        </a:p>
      </dgm:t>
    </dgm:pt>
    <dgm:pt modelId="{7F6D800F-7388-4F08-A58F-777464224447}">
      <dgm:prSet/>
      <dgm:spPr/>
      <dgm:t>
        <a:bodyPr/>
        <a:lstStyle/>
        <a:p>
          <a:r>
            <a:rPr lang="en-US"/>
            <a:t>Community directories (2-1-1)</a:t>
          </a:r>
        </a:p>
      </dgm:t>
    </dgm:pt>
    <dgm:pt modelId="{E9A86036-CB4C-457E-A70D-F97A5A6BB9C7}" type="parTrans" cxnId="{8D06853D-6B93-4ABF-94A1-36D5CF7658DC}">
      <dgm:prSet/>
      <dgm:spPr/>
      <dgm:t>
        <a:bodyPr/>
        <a:lstStyle/>
        <a:p>
          <a:endParaRPr lang="en-US"/>
        </a:p>
      </dgm:t>
    </dgm:pt>
    <dgm:pt modelId="{75A5C326-B5FC-4D49-8629-0A2EBED84892}" type="sibTrans" cxnId="{8D06853D-6B93-4ABF-94A1-36D5CF7658DC}">
      <dgm:prSet/>
      <dgm:spPr/>
      <dgm:t>
        <a:bodyPr/>
        <a:lstStyle/>
        <a:p>
          <a:endParaRPr lang="en-US"/>
        </a:p>
      </dgm:t>
    </dgm:pt>
    <dgm:pt modelId="{826A196F-1DE5-4961-8483-7A61A3E7AFD9}">
      <dgm:prSet/>
      <dgm:spPr>
        <a:solidFill>
          <a:srgbClr val="033B57"/>
        </a:solidFill>
      </dgm:spPr>
      <dgm:t>
        <a:bodyPr/>
        <a:lstStyle/>
        <a:p>
          <a:r>
            <a:rPr lang="en-US" dirty="0"/>
            <a:t>Contact local institutions</a:t>
          </a:r>
        </a:p>
      </dgm:t>
    </dgm:pt>
    <dgm:pt modelId="{1DA20552-6999-4091-B7A7-E1CD59D2E656}" type="parTrans" cxnId="{01CA2B5B-9CF1-44F0-B06E-A05B1F1819DD}">
      <dgm:prSet/>
      <dgm:spPr/>
      <dgm:t>
        <a:bodyPr/>
        <a:lstStyle/>
        <a:p>
          <a:endParaRPr lang="en-US"/>
        </a:p>
      </dgm:t>
    </dgm:pt>
    <dgm:pt modelId="{446FFAF4-2978-49C2-8C9B-3F76388E1574}" type="sibTrans" cxnId="{01CA2B5B-9CF1-44F0-B06E-A05B1F1819DD}">
      <dgm:prSet/>
      <dgm:spPr/>
      <dgm:t>
        <a:bodyPr/>
        <a:lstStyle/>
        <a:p>
          <a:endParaRPr lang="en-US"/>
        </a:p>
      </dgm:t>
    </dgm:pt>
    <dgm:pt modelId="{A977B429-9AC0-4842-BAA8-54CE3C86FF6E}">
      <dgm:prSet/>
      <dgm:spPr/>
      <dgm:t>
        <a:bodyPr/>
        <a:lstStyle/>
        <a:p>
          <a:r>
            <a:rPr lang="en-US"/>
            <a:t>Schools</a:t>
          </a:r>
        </a:p>
      </dgm:t>
    </dgm:pt>
    <dgm:pt modelId="{FC7E5949-F8A6-454D-8F53-A2A29A386A62}" type="parTrans" cxnId="{C1C2F71A-51F0-4A3D-830A-040B723BC9CA}">
      <dgm:prSet/>
      <dgm:spPr/>
      <dgm:t>
        <a:bodyPr/>
        <a:lstStyle/>
        <a:p>
          <a:endParaRPr lang="en-US"/>
        </a:p>
      </dgm:t>
    </dgm:pt>
    <dgm:pt modelId="{7557413E-7E49-480A-ACE7-D45A87B1922B}" type="sibTrans" cxnId="{C1C2F71A-51F0-4A3D-830A-040B723BC9CA}">
      <dgm:prSet/>
      <dgm:spPr/>
      <dgm:t>
        <a:bodyPr/>
        <a:lstStyle/>
        <a:p>
          <a:endParaRPr lang="en-US"/>
        </a:p>
      </dgm:t>
    </dgm:pt>
    <dgm:pt modelId="{AABACF32-D229-4A57-9A12-A415072953C4}">
      <dgm:prSet/>
      <dgm:spPr/>
      <dgm:t>
        <a:bodyPr/>
        <a:lstStyle/>
        <a:p>
          <a:r>
            <a:rPr lang="en-US"/>
            <a:t>Churches</a:t>
          </a:r>
        </a:p>
      </dgm:t>
    </dgm:pt>
    <dgm:pt modelId="{6CA3E983-2876-4D71-87D5-C5D28BADD6E4}" type="parTrans" cxnId="{F20B70D9-6333-4F01-A64C-181418B7C6A3}">
      <dgm:prSet/>
      <dgm:spPr/>
      <dgm:t>
        <a:bodyPr/>
        <a:lstStyle/>
        <a:p>
          <a:endParaRPr lang="en-US"/>
        </a:p>
      </dgm:t>
    </dgm:pt>
    <dgm:pt modelId="{8E08BBD4-35AE-43E5-9AAD-02EE799E32EC}" type="sibTrans" cxnId="{F20B70D9-6333-4F01-A64C-181418B7C6A3}">
      <dgm:prSet/>
      <dgm:spPr/>
      <dgm:t>
        <a:bodyPr/>
        <a:lstStyle/>
        <a:p>
          <a:endParaRPr lang="en-US"/>
        </a:p>
      </dgm:t>
    </dgm:pt>
    <dgm:pt modelId="{B408341F-3EE0-4787-B276-1D18F31A8F9C}">
      <dgm:prSet/>
      <dgm:spPr/>
      <dgm:t>
        <a:bodyPr/>
        <a:lstStyle/>
        <a:p>
          <a:r>
            <a:rPr lang="en-US"/>
            <a:t>Parks and recreation </a:t>
          </a:r>
        </a:p>
      </dgm:t>
    </dgm:pt>
    <dgm:pt modelId="{3C8DAE0C-3299-4112-B42C-6386D6E1F23F}" type="parTrans" cxnId="{4D52771E-FE17-4E4E-8799-97CCA05DFE9C}">
      <dgm:prSet/>
      <dgm:spPr/>
      <dgm:t>
        <a:bodyPr/>
        <a:lstStyle/>
        <a:p>
          <a:endParaRPr lang="en-US"/>
        </a:p>
      </dgm:t>
    </dgm:pt>
    <dgm:pt modelId="{5A849FBB-A3C8-4CBE-947C-A5B801A4125A}" type="sibTrans" cxnId="{4D52771E-FE17-4E4E-8799-97CCA05DFE9C}">
      <dgm:prSet/>
      <dgm:spPr/>
      <dgm:t>
        <a:bodyPr/>
        <a:lstStyle/>
        <a:p>
          <a:endParaRPr lang="en-US"/>
        </a:p>
      </dgm:t>
    </dgm:pt>
    <dgm:pt modelId="{57C08F7E-7E7D-4F2C-B438-E2FB5CA9586E}">
      <dgm:prSet/>
      <dgm:spPr>
        <a:solidFill>
          <a:srgbClr val="033B57"/>
        </a:solidFill>
      </dgm:spPr>
      <dgm:t>
        <a:bodyPr/>
        <a:lstStyle/>
        <a:p>
          <a:r>
            <a:rPr lang="en-US" dirty="0"/>
            <a:t>Contact opinion leaders and individuals</a:t>
          </a:r>
        </a:p>
      </dgm:t>
    </dgm:pt>
    <dgm:pt modelId="{3272A9CF-1D53-4F4F-953A-FB80299FA7C9}" type="parTrans" cxnId="{5CB74C85-F594-4BEC-8275-4E41936B5A71}">
      <dgm:prSet/>
      <dgm:spPr/>
      <dgm:t>
        <a:bodyPr/>
        <a:lstStyle/>
        <a:p>
          <a:endParaRPr lang="en-US"/>
        </a:p>
      </dgm:t>
    </dgm:pt>
    <dgm:pt modelId="{96D18D06-001E-47CD-84A7-17BC34207003}" type="sibTrans" cxnId="{5CB74C85-F594-4BEC-8275-4E41936B5A71}">
      <dgm:prSet/>
      <dgm:spPr/>
      <dgm:t>
        <a:bodyPr/>
        <a:lstStyle/>
        <a:p>
          <a:endParaRPr lang="en-US"/>
        </a:p>
      </dgm:t>
    </dgm:pt>
    <dgm:pt modelId="{303A6CA5-CFDE-479A-93E1-5F45F6781DE6}" type="pres">
      <dgm:prSet presAssocID="{73EF8252-6559-46D5-8E2F-B0C7053FC5EB}" presName="linear" presStyleCnt="0">
        <dgm:presLayoutVars>
          <dgm:animLvl val="lvl"/>
          <dgm:resizeHandles val="exact"/>
        </dgm:presLayoutVars>
      </dgm:prSet>
      <dgm:spPr/>
    </dgm:pt>
    <dgm:pt modelId="{AC979742-D31D-4F20-BEFE-16DD955FA770}" type="pres">
      <dgm:prSet presAssocID="{0649886A-0D6B-46E8-A7AD-D24B3311D295}" presName="parentText" presStyleLbl="node1" presStyleIdx="0" presStyleCnt="3">
        <dgm:presLayoutVars>
          <dgm:chMax val="0"/>
          <dgm:bulletEnabled val="1"/>
        </dgm:presLayoutVars>
      </dgm:prSet>
      <dgm:spPr/>
    </dgm:pt>
    <dgm:pt modelId="{D774C916-CED3-4B09-9339-5A7B347BB062}" type="pres">
      <dgm:prSet presAssocID="{0649886A-0D6B-46E8-A7AD-D24B3311D295}" presName="childText" presStyleLbl="revTx" presStyleIdx="0" presStyleCnt="2">
        <dgm:presLayoutVars>
          <dgm:bulletEnabled val="1"/>
        </dgm:presLayoutVars>
      </dgm:prSet>
      <dgm:spPr/>
    </dgm:pt>
    <dgm:pt modelId="{8DC45045-A3A8-4842-BE38-9C820A4D6851}" type="pres">
      <dgm:prSet presAssocID="{826A196F-1DE5-4961-8483-7A61A3E7AFD9}" presName="parentText" presStyleLbl="node1" presStyleIdx="1" presStyleCnt="3">
        <dgm:presLayoutVars>
          <dgm:chMax val="0"/>
          <dgm:bulletEnabled val="1"/>
        </dgm:presLayoutVars>
      </dgm:prSet>
      <dgm:spPr/>
    </dgm:pt>
    <dgm:pt modelId="{16B5C29A-361F-4E0B-942E-D577EFB92582}" type="pres">
      <dgm:prSet presAssocID="{826A196F-1DE5-4961-8483-7A61A3E7AFD9}" presName="childText" presStyleLbl="revTx" presStyleIdx="1" presStyleCnt="2">
        <dgm:presLayoutVars>
          <dgm:bulletEnabled val="1"/>
        </dgm:presLayoutVars>
      </dgm:prSet>
      <dgm:spPr/>
    </dgm:pt>
    <dgm:pt modelId="{467E11BE-B124-429E-AF3E-A835036F4C16}" type="pres">
      <dgm:prSet presAssocID="{57C08F7E-7E7D-4F2C-B438-E2FB5CA9586E}" presName="parentText" presStyleLbl="node1" presStyleIdx="2" presStyleCnt="3">
        <dgm:presLayoutVars>
          <dgm:chMax val="0"/>
          <dgm:bulletEnabled val="1"/>
        </dgm:presLayoutVars>
      </dgm:prSet>
      <dgm:spPr/>
    </dgm:pt>
  </dgm:ptLst>
  <dgm:cxnLst>
    <dgm:cxn modelId="{0A903B08-C854-4030-944C-83EEB6A324C0}" srcId="{0649886A-0D6B-46E8-A7AD-D24B3311D295}" destId="{51D7005F-39FB-4B26-A812-25290E3AAC4A}" srcOrd="0" destOrd="0" parTransId="{BF8793C4-A121-4212-84F9-9346C76ADE3A}" sibTransId="{1DCDD014-4B96-4731-93D3-4F97A52E1988}"/>
    <dgm:cxn modelId="{82480012-0A80-4DCB-9017-6CF9F91BE748}" type="presOf" srcId="{AABACF32-D229-4A57-9A12-A415072953C4}" destId="{16B5C29A-361F-4E0B-942E-D577EFB92582}" srcOrd="0" destOrd="1" presId="urn:microsoft.com/office/officeart/2005/8/layout/vList2"/>
    <dgm:cxn modelId="{C1C2F71A-51F0-4A3D-830A-040B723BC9CA}" srcId="{826A196F-1DE5-4961-8483-7A61A3E7AFD9}" destId="{A977B429-9AC0-4842-BAA8-54CE3C86FF6E}" srcOrd="0" destOrd="0" parTransId="{FC7E5949-F8A6-454D-8F53-A2A29A386A62}" sibTransId="{7557413E-7E49-480A-ACE7-D45A87B1922B}"/>
    <dgm:cxn modelId="{4D52771E-FE17-4E4E-8799-97CCA05DFE9C}" srcId="{826A196F-1DE5-4961-8483-7A61A3E7AFD9}" destId="{B408341F-3EE0-4787-B276-1D18F31A8F9C}" srcOrd="2" destOrd="0" parTransId="{3C8DAE0C-3299-4112-B42C-6386D6E1F23F}" sibTransId="{5A849FBB-A3C8-4CBE-947C-A5B801A4125A}"/>
    <dgm:cxn modelId="{C5E78A28-6076-4975-A40E-F235EC7D380B}" type="presOf" srcId="{7F6D800F-7388-4F08-A58F-777464224447}" destId="{D774C916-CED3-4B09-9339-5A7B347BB062}" srcOrd="0" destOrd="1" presId="urn:microsoft.com/office/officeart/2005/8/layout/vList2"/>
    <dgm:cxn modelId="{8D06853D-6B93-4ABF-94A1-36D5CF7658DC}" srcId="{0649886A-0D6B-46E8-A7AD-D24B3311D295}" destId="{7F6D800F-7388-4F08-A58F-777464224447}" srcOrd="1" destOrd="0" parTransId="{E9A86036-CB4C-457E-A70D-F97A5A6BB9C7}" sibTransId="{75A5C326-B5FC-4D49-8629-0A2EBED84892}"/>
    <dgm:cxn modelId="{01CA2B5B-9CF1-44F0-B06E-A05B1F1819DD}" srcId="{73EF8252-6559-46D5-8E2F-B0C7053FC5EB}" destId="{826A196F-1DE5-4961-8483-7A61A3E7AFD9}" srcOrd="1" destOrd="0" parTransId="{1DA20552-6999-4091-B7A7-E1CD59D2E656}" sibTransId="{446FFAF4-2978-49C2-8C9B-3F76388E1574}"/>
    <dgm:cxn modelId="{D185A977-5A0A-4B59-9DA0-B53CEB77C619}" srcId="{73EF8252-6559-46D5-8E2F-B0C7053FC5EB}" destId="{0649886A-0D6B-46E8-A7AD-D24B3311D295}" srcOrd="0" destOrd="0" parTransId="{71E9D368-508D-4826-AD68-A2749C044096}" sibTransId="{8AFE226F-98DE-40EA-9650-2EA1C19E562E}"/>
    <dgm:cxn modelId="{24336185-0397-41F7-9016-0B31DEFDF291}" type="presOf" srcId="{0649886A-0D6B-46E8-A7AD-D24B3311D295}" destId="{AC979742-D31D-4F20-BEFE-16DD955FA770}" srcOrd="0" destOrd="0" presId="urn:microsoft.com/office/officeart/2005/8/layout/vList2"/>
    <dgm:cxn modelId="{5CB74C85-F594-4BEC-8275-4E41936B5A71}" srcId="{73EF8252-6559-46D5-8E2F-B0C7053FC5EB}" destId="{57C08F7E-7E7D-4F2C-B438-E2FB5CA9586E}" srcOrd="2" destOrd="0" parTransId="{3272A9CF-1D53-4F4F-953A-FB80299FA7C9}" sibTransId="{96D18D06-001E-47CD-84A7-17BC34207003}"/>
    <dgm:cxn modelId="{4435CAA2-313E-4660-B35F-91D2F1B1309C}" type="presOf" srcId="{57C08F7E-7E7D-4F2C-B438-E2FB5CA9586E}" destId="{467E11BE-B124-429E-AF3E-A835036F4C16}" srcOrd="0" destOrd="0" presId="urn:microsoft.com/office/officeart/2005/8/layout/vList2"/>
    <dgm:cxn modelId="{AC4124A4-1DE2-443C-910C-D6841AAFA7A3}" type="presOf" srcId="{B408341F-3EE0-4787-B276-1D18F31A8F9C}" destId="{16B5C29A-361F-4E0B-942E-D577EFB92582}" srcOrd="0" destOrd="2" presId="urn:microsoft.com/office/officeart/2005/8/layout/vList2"/>
    <dgm:cxn modelId="{FD8E0EBC-1314-48EB-AACF-3193F608408F}" type="presOf" srcId="{A977B429-9AC0-4842-BAA8-54CE3C86FF6E}" destId="{16B5C29A-361F-4E0B-942E-D577EFB92582}" srcOrd="0" destOrd="0" presId="urn:microsoft.com/office/officeart/2005/8/layout/vList2"/>
    <dgm:cxn modelId="{E0E047D0-86CF-457F-B204-AF91EAED4363}" type="presOf" srcId="{73EF8252-6559-46D5-8E2F-B0C7053FC5EB}" destId="{303A6CA5-CFDE-479A-93E1-5F45F6781DE6}" srcOrd="0" destOrd="0" presId="urn:microsoft.com/office/officeart/2005/8/layout/vList2"/>
    <dgm:cxn modelId="{F20B70D9-6333-4F01-A64C-181418B7C6A3}" srcId="{826A196F-1DE5-4961-8483-7A61A3E7AFD9}" destId="{AABACF32-D229-4A57-9A12-A415072953C4}" srcOrd="1" destOrd="0" parTransId="{6CA3E983-2876-4D71-87D5-C5D28BADD6E4}" sibTransId="{8E08BBD4-35AE-43E5-9AAD-02EE799E32EC}"/>
    <dgm:cxn modelId="{1CE1C7DD-0647-45FB-880A-CA46DBCB36A1}" type="presOf" srcId="{826A196F-1DE5-4961-8483-7A61A3E7AFD9}" destId="{8DC45045-A3A8-4842-BE38-9C820A4D6851}" srcOrd="0" destOrd="0" presId="urn:microsoft.com/office/officeart/2005/8/layout/vList2"/>
    <dgm:cxn modelId="{3EF1F4DE-36E2-4A62-9963-22404D722641}" type="presOf" srcId="{51D7005F-39FB-4B26-A812-25290E3AAC4A}" destId="{D774C916-CED3-4B09-9339-5A7B347BB062}" srcOrd="0" destOrd="0" presId="urn:microsoft.com/office/officeart/2005/8/layout/vList2"/>
    <dgm:cxn modelId="{68362507-1425-45F7-B3E5-2352D43C094E}" type="presParOf" srcId="{303A6CA5-CFDE-479A-93E1-5F45F6781DE6}" destId="{AC979742-D31D-4F20-BEFE-16DD955FA770}" srcOrd="0" destOrd="0" presId="urn:microsoft.com/office/officeart/2005/8/layout/vList2"/>
    <dgm:cxn modelId="{A830A426-ED2F-4142-B6B9-10626FEF7326}" type="presParOf" srcId="{303A6CA5-CFDE-479A-93E1-5F45F6781DE6}" destId="{D774C916-CED3-4B09-9339-5A7B347BB062}" srcOrd="1" destOrd="0" presId="urn:microsoft.com/office/officeart/2005/8/layout/vList2"/>
    <dgm:cxn modelId="{DC44E40C-F94E-4742-A99A-435A8A2B82BA}" type="presParOf" srcId="{303A6CA5-CFDE-479A-93E1-5F45F6781DE6}" destId="{8DC45045-A3A8-4842-BE38-9C820A4D6851}" srcOrd="2" destOrd="0" presId="urn:microsoft.com/office/officeart/2005/8/layout/vList2"/>
    <dgm:cxn modelId="{F96EF292-F712-4F4D-A397-1698D955F5D1}" type="presParOf" srcId="{303A6CA5-CFDE-479A-93E1-5F45F6781DE6}" destId="{16B5C29A-361F-4E0B-942E-D577EFB92582}" srcOrd="3" destOrd="0" presId="urn:microsoft.com/office/officeart/2005/8/layout/vList2"/>
    <dgm:cxn modelId="{62DEF5A5-F9DD-4070-82A3-8507F777DE11}" type="presParOf" srcId="{303A6CA5-CFDE-479A-93E1-5F45F6781DE6}" destId="{467E11BE-B124-429E-AF3E-A835036F4C1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DF36A0-70AA-4234-A5A7-E0660D65470C}" type="doc">
      <dgm:prSet loTypeId="urn:microsoft.com/office/officeart/2005/8/layout/vList2" loCatId="list" qsTypeId="urn:microsoft.com/office/officeart/2005/8/quickstyle/simple1" qsCatId="simple" csTypeId="urn:microsoft.com/office/officeart/2005/8/colors/accent2_5" csCatId="accent2" phldr="1"/>
      <dgm:spPr/>
      <dgm:t>
        <a:bodyPr/>
        <a:lstStyle/>
        <a:p>
          <a:endParaRPr lang="en-US"/>
        </a:p>
      </dgm:t>
    </dgm:pt>
    <dgm:pt modelId="{009EAA44-A7C8-4304-9396-22443E30A03F}">
      <dgm:prSet phldrT="[Text]"/>
      <dgm:spPr>
        <a:solidFill>
          <a:srgbClr val="033B57"/>
        </a:solidFill>
      </dgm:spPr>
      <dgm:t>
        <a:bodyPr/>
        <a:lstStyle/>
        <a:p>
          <a:r>
            <a:rPr lang="en-US"/>
            <a:t>Identify personal, network and community assets</a:t>
          </a:r>
          <a:endParaRPr lang="en-US" dirty="0"/>
        </a:p>
      </dgm:t>
      <dgm:extLst>
        <a:ext uri="{E40237B7-FDA0-4F09-8148-C483321AD2D9}">
          <dgm14:cNvPr xmlns:dgm14="http://schemas.microsoft.com/office/drawing/2010/diagram" id="0" name="" descr="To make your resource directory&#10;identify personal, network and community assets; &#10;interview individuals from various organizations; &#10;look for resources at the local, state and national levels; &#10;include resources to meet in disease-specific resources; &#10;complete the resource directory form for each organization; and&#10;compile information in a notebook or enter into a database or use existing resource directories.&#10;"/>
        </a:ext>
      </dgm:extLst>
    </dgm:pt>
    <dgm:pt modelId="{D2B52EAC-F78C-42CF-A003-17E6DB8A7F54}" type="parTrans" cxnId="{7A799385-8A65-47AA-8937-7FC018567463}">
      <dgm:prSet/>
      <dgm:spPr/>
      <dgm:t>
        <a:bodyPr/>
        <a:lstStyle/>
        <a:p>
          <a:endParaRPr lang="en-US"/>
        </a:p>
      </dgm:t>
    </dgm:pt>
    <dgm:pt modelId="{0ADEB906-AE85-4894-8D0A-6EBBFFDE6E8F}" type="sibTrans" cxnId="{7A799385-8A65-47AA-8937-7FC018567463}">
      <dgm:prSet/>
      <dgm:spPr/>
      <dgm:t>
        <a:bodyPr/>
        <a:lstStyle/>
        <a:p>
          <a:endParaRPr lang="en-US"/>
        </a:p>
      </dgm:t>
    </dgm:pt>
    <dgm:pt modelId="{C48D00E3-2280-4018-AF3E-0A1B2AE575ED}">
      <dgm:prSet/>
      <dgm:spPr>
        <a:solidFill>
          <a:srgbClr val="033B57"/>
        </a:solidFill>
      </dgm:spPr>
      <dgm:t>
        <a:bodyPr/>
        <a:lstStyle/>
        <a:p>
          <a:r>
            <a:rPr lang="en-US" dirty="0"/>
            <a:t>Interview individuals from formal and informal organizations</a:t>
          </a:r>
        </a:p>
      </dgm:t>
    </dgm:pt>
    <dgm:pt modelId="{0E1690D7-914F-41EF-A551-BB9160667CF9}" type="parTrans" cxnId="{A4F9F2A0-D0F1-4F7D-9548-C74D6756F87C}">
      <dgm:prSet/>
      <dgm:spPr/>
      <dgm:t>
        <a:bodyPr/>
        <a:lstStyle/>
        <a:p>
          <a:endParaRPr lang="en-US"/>
        </a:p>
      </dgm:t>
    </dgm:pt>
    <dgm:pt modelId="{813C37E9-C2EB-4252-B206-BB6C214DEF4A}" type="sibTrans" cxnId="{A4F9F2A0-D0F1-4F7D-9548-C74D6756F87C}">
      <dgm:prSet/>
      <dgm:spPr/>
      <dgm:t>
        <a:bodyPr/>
        <a:lstStyle/>
        <a:p>
          <a:endParaRPr lang="en-US"/>
        </a:p>
      </dgm:t>
    </dgm:pt>
    <dgm:pt modelId="{A0C34CE9-C92D-4AB6-BCFD-1A56C2F791B9}">
      <dgm:prSet/>
      <dgm:spPr>
        <a:solidFill>
          <a:srgbClr val="033B57"/>
        </a:solidFill>
      </dgm:spPr>
      <dgm:t>
        <a:bodyPr/>
        <a:lstStyle/>
        <a:p>
          <a:r>
            <a:rPr lang="en-US" dirty="0"/>
            <a:t>Complete the resource directory form(s)</a:t>
          </a:r>
        </a:p>
      </dgm:t>
    </dgm:pt>
    <dgm:pt modelId="{A197C077-BAFF-44B7-AECA-E6E9340156A7}" type="parTrans" cxnId="{1A42977D-A72E-461C-A76E-BC167A046A0B}">
      <dgm:prSet/>
      <dgm:spPr/>
      <dgm:t>
        <a:bodyPr/>
        <a:lstStyle/>
        <a:p>
          <a:endParaRPr lang="en-US"/>
        </a:p>
      </dgm:t>
    </dgm:pt>
    <dgm:pt modelId="{31022799-C628-4B58-8C84-65C05C4BFB27}" type="sibTrans" cxnId="{1A42977D-A72E-461C-A76E-BC167A046A0B}">
      <dgm:prSet/>
      <dgm:spPr/>
      <dgm:t>
        <a:bodyPr/>
        <a:lstStyle/>
        <a:p>
          <a:endParaRPr lang="en-US"/>
        </a:p>
      </dgm:t>
    </dgm:pt>
    <dgm:pt modelId="{8E77643B-5D15-4197-B300-08E4BAD0C909}">
      <dgm:prSet/>
      <dgm:spPr>
        <a:solidFill>
          <a:srgbClr val="033B57"/>
        </a:solidFill>
      </dgm:spPr>
      <dgm:t>
        <a:bodyPr/>
        <a:lstStyle/>
        <a:p>
          <a:r>
            <a:rPr lang="en-US" dirty="0"/>
            <a:t>Compile in a notebook or enter in database and use existing resource directories</a:t>
          </a:r>
        </a:p>
      </dgm:t>
    </dgm:pt>
    <dgm:pt modelId="{679ABC0C-2CB8-44A3-A25E-2288021719B2}" type="parTrans" cxnId="{0D10776A-658A-4DB8-9D30-9C2CF1625E85}">
      <dgm:prSet/>
      <dgm:spPr/>
      <dgm:t>
        <a:bodyPr/>
        <a:lstStyle/>
        <a:p>
          <a:endParaRPr lang="en-US"/>
        </a:p>
      </dgm:t>
    </dgm:pt>
    <dgm:pt modelId="{4B83F7F7-8201-4476-AD05-40425D277CB8}" type="sibTrans" cxnId="{0D10776A-658A-4DB8-9D30-9C2CF1625E85}">
      <dgm:prSet/>
      <dgm:spPr/>
      <dgm:t>
        <a:bodyPr/>
        <a:lstStyle/>
        <a:p>
          <a:endParaRPr lang="en-US"/>
        </a:p>
      </dgm:t>
    </dgm:pt>
    <dgm:pt modelId="{83F48B57-8EC1-484C-A6A6-D8F842ECF605}">
      <dgm:prSet/>
      <dgm:spPr>
        <a:solidFill>
          <a:srgbClr val="033B57"/>
        </a:solidFill>
      </dgm:spPr>
      <dgm:t>
        <a:bodyPr/>
        <a:lstStyle/>
        <a:p>
          <a:r>
            <a:rPr lang="en-US" dirty="0"/>
            <a:t>Look for resources at Local, State and National levels</a:t>
          </a:r>
        </a:p>
      </dgm:t>
    </dgm:pt>
    <dgm:pt modelId="{02E1A627-0A4B-4D77-8291-3490DB667F72}" type="parTrans" cxnId="{7B06098F-D4BA-408D-912B-8446438344B8}">
      <dgm:prSet/>
      <dgm:spPr/>
      <dgm:t>
        <a:bodyPr/>
        <a:lstStyle/>
        <a:p>
          <a:endParaRPr lang="en-US"/>
        </a:p>
      </dgm:t>
    </dgm:pt>
    <dgm:pt modelId="{43EF91CC-B61E-4D59-9149-43CB1E48D0B9}" type="sibTrans" cxnId="{7B06098F-D4BA-408D-912B-8446438344B8}">
      <dgm:prSet/>
      <dgm:spPr/>
      <dgm:t>
        <a:bodyPr/>
        <a:lstStyle/>
        <a:p>
          <a:endParaRPr lang="en-US"/>
        </a:p>
      </dgm:t>
    </dgm:pt>
    <dgm:pt modelId="{B638B38D-7C32-49FD-8629-D6120D7A724B}">
      <dgm:prSet/>
      <dgm:spPr>
        <a:solidFill>
          <a:srgbClr val="033B57"/>
        </a:solidFill>
      </dgm:spPr>
      <dgm:t>
        <a:bodyPr/>
        <a:lstStyle/>
        <a:p>
          <a:r>
            <a:rPr lang="en-US" dirty="0"/>
            <a:t>Include resources to meet basic needs in addition to disease-specific resources</a:t>
          </a:r>
        </a:p>
      </dgm:t>
    </dgm:pt>
    <dgm:pt modelId="{5D0C29D3-809F-49FB-BBE1-247D4430A85F}" type="parTrans" cxnId="{30565EB1-53BB-48ED-94AE-FDDBE9625CB5}">
      <dgm:prSet/>
      <dgm:spPr/>
      <dgm:t>
        <a:bodyPr/>
        <a:lstStyle/>
        <a:p>
          <a:endParaRPr lang="en-US"/>
        </a:p>
      </dgm:t>
    </dgm:pt>
    <dgm:pt modelId="{AFB63F3C-F3B7-4DF4-9D4A-C9CD73D5A34A}" type="sibTrans" cxnId="{30565EB1-53BB-48ED-94AE-FDDBE9625CB5}">
      <dgm:prSet/>
      <dgm:spPr/>
      <dgm:t>
        <a:bodyPr/>
        <a:lstStyle/>
        <a:p>
          <a:endParaRPr lang="en-US"/>
        </a:p>
      </dgm:t>
    </dgm:pt>
    <dgm:pt modelId="{CD84BD58-461C-4ED2-8FB4-4994E5240477}" type="pres">
      <dgm:prSet presAssocID="{8ADF36A0-70AA-4234-A5A7-E0660D65470C}" presName="linear" presStyleCnt="0">
        <dgm:presLayoutVars>
          <dgm:animLvl val="lvl"/>
          <dgm:resizeHandles val="exact"/>
        </dgm:presLayoutVars>
      </dgm:prSet>
      <dgm:spPr/>
    </dgm:pt>
    <dgm:pt modelId="{FEE93037-454F-41C9-B90E-748988EDAB6C}" type="pres">
      <dgm:prSet presAssocID="{009EAA44-A7C8-4304-9396-22443E30A03F}" presName="parentText" presStyleLbl="node1" presStyleIdx="0" presStyleCnt="6" custLinFactNeighborX="1111" custLinFactNeighborY="-5269">
        <dgm:presLayoutVars>
          <dgm:chMax val="0"/>
          <dgm:bulletEnabled val="1"/>
        </dgm:presLayoutVars>
      </dgm:prSet>
      <dgm:spPr/>
    </dgm:pt>
    <dgm:pt modelId="{E5531C32-8AE1-4E88-99AA-1B24397EB649}" type="pres">
      <dgm:prSet presAssocID="{0ADEB906-AE85-4894-8D0A-6EBBFFDE6E8F}" presName="spacer" presStyleCnt="0"/>
      <dgm:spPr/>
    </dgm:pt>
    <dgm:pt modelId="{D533716B-18EE-4872-BA10-E13A9871E8E4}" type="pres">
      <dgm:prSet presAssocID="{C48D00E3-2280-4018-AF3E-0A1B2AE575ED}" presName="parentText" presStyleLbl="node1" presStyleIdx="1" presStyleCnt="6" custLinFactNeighborY="2010">
        <dgm:presLayoutVars>
          <dgm:chMax val="0"/>
          <dgm:bulletEnabled val="1"/>
        </dgm:presLayoutVars>
      </dgm:prSet>
      <dgm:spPr/>
    </dgm:pt>
    <dgm:pt modelId="{BA410DDF-3E98-408E-9622-FCABF469BA89}" type="pres">
      <dgm:prSet presAssocID="{813C37E9-C2EB-4252-B206-BB6C214DEF4A}" presName="spacer" presStyleCnt="0"/>
      <dgm:spPr/>
    </dgm:pt>
    <dgm:pt modelId="{CB411BE2-724B-45AC-99D9-6BE43E3E9A06}" type="pres">
      <dgm:prSet presAssocID="{A0C34CE9-C92D-4AB6-BCFD-1A56C2F791B9}" presName="parentText" presStyleLbl="node1" presStyleIdx="2" presStyleCnt="6" custLinFactY="205386" custLinFactNeighborY="300000">
        <dgm:presLayoutVars>
          <dgm:chMax val="0"/>
          <dgm:bulletEnabled val="1"/>
        </dgm:presLayoutVars>
      </dgm:prSet>
      <dgm:spPr/>
    </dgm:pt>
    <dgm:pt modelId="{5302F3C0-B16B-4937-A0F0-308B61BBEE7A}" type="pres">
      <dgm:prSet presAssocID="{31022799-C628-4B58-8C84-65C05C4BFB27}" presName="spacer" presStyleCnt="0"/>
      <dgm:spPr/>
    </dgm:pt>
    <dgm:pt modelId="{0E995D33-DA4B-4FAA-81B1-D4186C935B89}" type="pres">
      <dgm:prSet presAssocID="{8E77643B-5D15-4197-B300-08E4BAD0C909}" presName="parentText" presStyleLbl="node1" presStyleIdx="3" presStyleCnt="6" custLinFactY="207570" custLinFactNeighborY="300000">
        <dgm:presLayoutVars>
          <dgm:chMax val="0"/>
          <dgm:bulletEnabled val="1"/>
        </dgm:presLayoutVars>
      </dgm:prSet>
      <dgm:spPr/>
    </dgm:pt>
    <dgm:pt modelId="{52B8A873-CFBF-4AC8-B992-7E79FBE03320}" type="pres">
      <dgm:prSet presAssocID="{4B83F7F7-8201-4476-AD05-40425D277CB8}" presName="spacer" presStyleCnt="0"/>
      <dgm:spPr/>
    </dgm:pt>
    <dgm:pt modelId="{83F37EA9-ECF2-4458-B658-91A53952A522}" type="pres">
      <dgm:prSet presAssocID="{83F48B57-8EC1-484C-A6A6-D8F842ECF605}" presName="parentText" presStyleLbl="node1" presStyleIdx="4" presStyleCnt="6" custLinFactY="-191523" custLinFactNeighborY="-200000">
        <dgm:presLayoutVars>
          <dgm:chMax val="0"/>
          <dgm:bulletEnabled val="1"/>
        </dgm:presLayoutVars>
      </dgm:prSet>
      <dgm:spPr/>
    </dgm:pt>
    <dgm:pt modelId="{70F2E68F-CF8C-47FC-A2F6-9D9307F726E7}" type="pres">
      <dgm:prSet presAssocID="{43EF91CC-B61E-4D59-9149-43CB1E48D0B9}" presName="spacer" presStyleCnt="0"/>
      <dgm:spPr/>
    </dgm:pt>
    <dgm:pt modelId="{1EAC64F0-B3F5-43FD-83C7-C0A7F191361A}" type="pres">
      <dgm:prSet presAssocID="{B638B38D-7C32-49FD-8629-D6120D7A724B}" presName="parentText" presStyleLbl="node1" presStyleIdx="5" presStyleCnt="6" custLinFactY="-189339" custLinFactNeighborY="-200000">
        <dgm:presLayoutVars>
          <dgm:chMax val="0"/>
          <dgm:bulletEnabled val="1"/>
        </dgm:presLayoutVars>
      </dgm:prSet>
      <dgm:spPr/>
    </dgm:pt>
  </dgm:ptLst>
  <dgm:cxnLst>
    <dgm:cxn modelId="{1E6A2C14-B9F5-4CE6-9888-E5509D9C6013}" type="presOf" srcId="{C48D00E3-2280-4018-AF3E-0A1B2AE575ED}" destId="{D533716B-18EE-4872-BA10-E13A9871E8E4}" srcOrd="0" destOrd="0" presId="urn:microsoft.com/office/officeart/2005/8/layout/vList2"/>
    <dgm:cxn modelId="{189D5B29-A00C-4179-9D1C-E5B966C35026}" type="presOf" srcId="{009EAA44-A7C8-4304-9396-22443E30A03F}" destId="{FEE93037-454F-41C9-B90E-748988EDAB6C}" srcOrd="0" destOrd="0" presId="urn:microsoft.com/office/officeart/2005/8/layout/vList2"/>
    <dgm:cxn modelId="{8363093D-98C5-4EF7-8B98-46F411DCCEF3}" type="presOf" srcId="{83F48B57-8EC1-484C-A6A6-D8F842ECF605}" destId="{83F37EA9-ECF2-4458-B658-91A53952A522}" srcOrd="0" destOrd="0" presId="urn:microsoft.com/office/officeart/2005/8/layout/vList2"/>
    <dgm:cxn modelId="{39A37B5B-39E0-4E92-ACAA-2D89828A78C6}" type="presOf" srcId="{B638B38D-7C32-49FD-8629-D6120D7A724B}" destId="{1EAC64F0-B3F5-43FD-83C7-C0A7F191361A}" srcOrd="0" destOrd="0" presId="urn:microsoft.com/office/officeart/2005/8/layout/vList2"/>
    <dgm:cxn modelId="{13E9C747-ADDB-4331-A5C0-1931AF742B24}" type="presOf" srcId="{A0C34CE9-C92D-4AB6-BCFD-1A56C2F791B9}" destId="{CB411BE2-724B-45AC-99D9-6BE43E3E9A06}" srcOrd="0" destOrd="0" presId="urn:microsoft.com/office/officeart/2005/8/layout/vList2"/>
    <dgm:cxn modelId="{0D10776A-658A-4DB8-9D30-9C2CF1625E85}" srcId="{8ADF36A0-70AA-4234-A5A7-E0660D65470C}" destId="{8E77643B-5D15-4197-B300-08E4BAD0C909}" srcOrd="3" destOrd="0" parTransId="{679ABC0C-2CB8-44A3-A25E-2288021719B2}" sibTransId="{4B83F7F7-8201-4476-AD05-40425D277CB8}"/>
    <dgm:cxn modelId="{77CD1E6C-0DB5-40C5-B01B-5A9AFD4B9766}" type="presOf" srcId="{8ADF36A0-70AA-4234-A5A7-E0660D65470C}" destId="{CD84BD58-461C-4ED2-8FB4-4994E5240477}" srcOrd="0" destOrd="0" presId="urn:microsoft.com/office/officeart/2005/8/layout/vList2"/>
    <dgm:cxn modelId="{1A42977D-A72E-461C-A76E-BC167A046A0B}" srcId="{8ADF36A0-70AA-4234-A5A7-E0660D65470C}" destId="{A0C34CE9-C92D-4AB6-BCFD-1A56C2F791B9}" srcOrd="2" destOrd="0" parTransId="{A197C077-BAFF-44B7-AECA-E6E9340156A7}" sibTransId="{31022799-C628-4B58-8C84-65C05C4BFB27}"/>
    <dgm:cxn modelId="{7A799385-8A65-47AA-8937-7FC018567463}" srcId="{8ADF36A0-70AA-4234-A5A7-E0660D65470C}" destId="{009EAA44-A7C8-4304-9396-22443E30A03F}" srcOrd="0" destOrd="0" parTransId="{D2B52EAC-F78C-42CF-A003-17E6DB8A7F54}" sibTransId="{0ADEB906-AE85-4894-8D0A-6EBBFFDE6E8F}"/>
    <dgm:cxn modelId="{7B06098F-D4BA-408D-912B-8446438344B8}" srcId="{8ADF36A0-70AA-4234-A5A7-E0660D65470C}" destId="{83F48B57-8EC1-484C-A6A6-D8F842ECF605}" srcOrd="4" destOrd="0" parTransId="{02E1A627-0A4B-4D77-8291-3490DB667F72}" sibTransId="{43EF91CC-B61E-4D59-9149-43CB1E48D0B9}"/>
    <dgm:cxn modelId="{A4F9F2A0-D0F1-4F7D-9548-C74D6756F87C}" srcId="{8ADF36A0-70AA-4234-A5A7-E0660D65470C}" destId="{C48D00E3-2280-4018-AF3E-0A1B2AE575ED}" srcOrd="1" destOrd="0" parTransId="{0E1690D7-914F-41EF-A551-BB9160667CF9}" sibTransId="{813C37E9-C2EB-4252-B206-BB6C214DEF4A}"/>
    <dgm:cxn modelId="{30565EB1-53BB-48ED-94AE-FDDBE9625CB5}" srcId="{8ADF36A0-70AA-4234-A5A7-E0660D65470C}" destId="{B638B38D-7C32-49FD-8629-D6120D7A724B}" srcOrd="5" destOrd="0" parTransId="{5D0C29D3-809F-49FB-BBE1-247D4430A85F}" sibTransId="{AFB63F3C-F3B7-4DF4-9D4A-C9CD73D5A34A}"/>
    <dgm:cxn modelId="{00721BD6-EB6F-47CA-B384-FEB27DF1CEAD}" type="presOf" srcId="{8E77643B-5D15-4197-B300-08E4BAD0C909}" destId="{0E995D33-DA4B-4FAA-81B1-D4186C935B89}" srcOrd="0" destOrd="0" presId="urn:microsoft.com/office/officeart/2005/8/layout/vList2"/>
    <dgm:cxn modelId="{A24A054B-894B-43AD-8113-01E5BDDB9730}" type="presParOf" srcId="{CD84BD58-461C-4ED2-8FB4-4994E5240477}" destId="{FEE93037-454F-41C9-B90E-748988EDAB6C}" srcOrd="0" destOrd="0" presId="urn:microsoft.com/office/officeart/2005/8/layout/vList2"/>
    <dgm:cxn modelId="{F64E22C8-E3A4-4CD8-8E3D-089B1CFF60B9}" type="presParOf" srcId="{CD84BD58-461C-4ED2-8FB4-4994E5240477}" destId="{E5531C32-8AE1-4E88-99AA-1B24397EB649}" srcOrd="1" destOrd="0" presId="urn:microsoft.com/office/officeart/2005/8/layout/vList2"/>
    <dgm:cxn modelId="{82470E6E-41B3-4EE5-860E-07B7FF900240}" type="presParOf" srcId="{CD84BD58-461C-4ED2-8FB4-4994E5240477}" destId="{D533716B-18EE-4872-BA10-E13A9871E8E4}" srcOrd="2" destOrd="0" presId="urn:microsoft.com/office/officeart/2005/8/layout/vList2"/>
    <dgm:cxn modelId="{4A81B012-FB37-40B0-8CA8-C2C254AA76BE}" type="presParOf" srcId="{CD84BD58-461C-4ED2-8FB4-4994E5240477}" destId="{BA410DDF-3E98-408E-9622-FCABF469BA89}" srcOrd="3" destOrd="0" presId="urn:microsoft.com/office/officeart/2005/8/layout/vList2"/>
    <dgm:cxn modelId="{238F3BC6-A402-455A-BA75-0CCC7BFD2643}" type="presParOf" srcId="{CD84BD58-461C-4ED2-8FB4-4994E5240477}" destId="{CB411BE2-724B-45AC-99D9-6BE43E3E9A06}" srcOrd="4" destOrd="0" presId="urn:microsoft.com/office/officeart/2005/8/layout/vList2"/>
    <dgm:cxn modelId="{78B0E020-DAD6-4479-8DC9-BFF7267C6FBF}" type="presParOf" srcId="{CD84BD58-461C-4ED2-8FB4-4994E5240477}" destId="{5302F3C0-B16B-4937-A0F0-308B61BBEE7A}" srcOrd="5" destOrd="0" presId="urn:microsoft.com/office/officeart/2005/8/layout/vList2"/>
    <dgm:cxn modelId="{C2067A7D-48B2-4089-9F84-C93C047F671B}" type="presParOf" srcId="{CD84BD58-461C-4ED2-8FB4-4994E5240477}" destId="{0E995D33-DA4B-4FAA-81B1-D4186C935B89}" srcOrd="6" destOrd="0" presId="urn:microsoft.com/office/officeart/2005/8/layout/vList2"/>
    <dgm:cxn modelId="{BFBB47E8-76E5-4B11-BEB3-1B100D19251D}" type="presParOf" srcId="{CD84BD58-461C-4ED2-8FB4-4994E5240477}" destId="{52B8A873-CFBF-4AC8-B992-7E79FBE03320}" srcOrd="7" destOrd="0" presId="urn:microsoft.com/office/officeart/2005/8/layout/vList2"/>
    <dgm:cxn modelId="{162E7DAD-E3BB-4746-83C8-1DE0C13BEF1F}" type="presParOf" srcId="{CD84BD58-461C-4ED2-8FB4-4994E5240477}" destId="{83F37EA9-ECF2-4458-B658-91A53952A522}" srcOrd="8" destOrd="0" presId="urn:microsoft.com/office/officeart/2005/8/layout/vList2"/>
    <dgm:cxn modelId="{CBD4C918-E86C-429D-8126-1AB30856AC30}" type="presParOf" srcId="{CD84BD58-461C-4ED2-8FB4-4994E5240477}" destId="{70F2E68F-CF8C-47FC-A2F6-9D9307F726E7}" srcOrd="9" destOrd="0" presId="urn:microsoft.com/office/officeart/2005/8/layout/vList2"/>
    <dgm:cxn modelId="{3E8634D1-1808-4E3E-92F1-319A73086E1F}" type="presParOf" srcId="{CD84BD58-461C-4ED2-8FB4-4994E5240477}" destId="{1EAC64F0-B3F5-43FD-83C7-C0A7F191361A}" srcOrd="10" destOrd="0" presId="urn:microsoft.com/office/officeart/2005/8/layout/vList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3703DCE-6B23-4D2D-9E92-8B6B703EC234}"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EB09C2BA-5107-4846-9E78-5B1E5CFC4C56}">
      <dgm:prSet phldrT="[Text]"/>
      <dgm:spPr>
        <a:solidFill>
          <a:srgbClr val="033B57"/>
        </a:solidFill>
      </dgm:spPr>
      <dgm:t>
        <a:bodyPr/>
        <a:lstStyle/>
        <a:p>
          <a:r>
            <a:rPr lang="en-US" b="1"/>
            <a:t>Sponsorship</a:t>
          </a:r>
          <a:endParaRPr lang="en-US" dirty="0"/>
        </a:p>
      </dgm:t>
    </dgm:pt>
    <dgm:pt modelId="{AB7BA5DA-E02D-45A2-B082-34ABB446EB7D}" type="parTrans" cxnId="{04260FD7-3D26-4875-9DB9-F845F067795E}">
      <dgm:prSet/>
      <dgm:spPr/>
      <dgm:t>
        <a:bodyPr/>
        <a:lstStyle/>
        <a:p>
          <a:endParaRPr lang="en-US"/>
        </a:p>
      </dgm:t>
    </dgm:pt>
    <dgm:pt modelId="{817139C1-8AD6-4229-A97C-EF6F69593872}" type="sibTrans" cxnId="{04260FD7-3D26-4875-9DB9-F845F067795E}">
      <dgm:prSet/>
      <dgm:spPr/>
      <dgm:t>
        <a:bodyPr/>
        <a:lstStyle/>
        <a:p>
          <a:endParaRPr lang="en-US"/>
        </a:p>
      </dgm:t>
    </dgm:pt>
    <dgm:pt modelId="{A68C186A-E655-4954-90AA-07C6B898DAA2}">
      <dgm:prSet/>
      <dgm:spPr>
        <a:ln>
          <a:solidFill>
            <a:srgbClr val="336699"/>
          </a:solidFill>
        </a:ln>
      </dgm:spPr>
      <dgm:t>
        <a:bodyPr/>
        <a:lstStyle/>
        <a:p>
          <a:r>
            <a:rPr lang="en-US" dirty="0"/>
            <a:t>Who sponsors the site? Can you easily identify the site sponsor? </a:t>
          </a:r>
        </a:p>
      </dgm:t>
    </dgm:pt>
    <dgm:pt modelId="{D8BEF324-E3D7-42FD-A607-4043A2803005}" type="parTrans" cxnId="{75C2982D-3EA5-4CD6-B64C-AD1FF45DCD19}">
      <dgm:prSet/>
      <dgm:spPr/>
      <dgm:t>
        <a:bodyPr/>
        <a:lstStyle/>
        <a:p>
          <a:endParaRPr lang="en-US"/>
        </a:p>
      </dgm:t>
    </dgm:pt>
    <dgm:pt modelId="{FBBCEF15-B1F8-4E20-A5C5-81548E5BF1BD}" type="sibTrans" cxnId="{75C2982D-3EA5-4CD6-B64C-AD1FF45DCD19}">
      <dgm:prSet/>
      <dgm:spPr/>
      <dgm:t>
        <a:bodyPr/>
        <a:lstStyle/>
        <a:p>
          <a:endParaRPr lang="en-US"/>
        </a:p>
      </dgm:t>
    </dgm:pt>
    <dgm:pt modelId="{1CF3CC48-EA1E-4317-9512-29A885AE5B03}">
      <dgm:prSet/>
      <dgm:spPr>
        <a:ln>
          <a:solidFill>
            <a:srgbClr val="336699"/>
          </a:solidFill>
        </a:ln>
      </dgm:spPr>
      <dgm:t>
        <a:bodyPr/>
        <a:lstStyle/>
        <a:p>
          <a:r>
            <a:rPr lang="en-US" dirty="0"/>
            <a:t>What is the mission of the sponsoring organization?</a:t>
          </a:r>
        </a:p>
      </dgm:t>
    </dgm:pt>
    <dgm:pt modelId="{8E127B22-3BD8-4C68-A86F-8494A6638267}" type="parTrans" cxnId="{F4470814-5F69-4F15-8394-66440CC25946}">
      <dgm:prSet/>
      <dgm:spPr/>
      <dgm:t>
        <a:bodyPr/>
        <a:lstStyle/>
        <a:p>
          <a:endParaRPr lang="en-US"/>
        </a:p>
      </dgm:t>
    </dgm:pt>
    <dgm:pt modelId="{90FE7035-1A0B-4C66-8516-727F4E50D97E}" type="sibTrans" cxnId="{F4470814-5F69-4F15-8394-66440CC25946}">
      <dgm:prSet/>
      <dgm:spPr/>
      <dgm:t>
        <a:bodyPr/>
        <a:lstStyle/>
        <a:p>
          <a:endParaRPr lang="en-US"/>
        </a:p>
      </dgm:t>
    </dgm:pt>
    <dgm:pt modelId="{68C5037A-E518-44E2-9F94-5111432C5486}">
      <dgm:prSet/>
      <dgm:spPr>
        <a:ln>
          <a:solidFill>
            <a:srgbClr val="336699"/>
          </a:solidFill>
        </a:ln>
      </dgm:spPr>
      <dgm:t>
        <a:bodyPr/>
        <a:lstStyle/>
        <a:p>
          <a:r>
            <a:rPr lang="en-US" dirty="0"/>
            <a:t>What bias may the organization bring to the information provided on their site? </a:t>
          </a:r>
        </a:p>
      </dgm:t>
    </dgm:pt>
    <dgm:pt modelId="{97E7A78E-45F1-4778-9958-B4D0DA33D2DC}" type="parTrans" cxnId="{75EB197C-BA96-4443-9A0B-B2AD96291003}">
      <dgm:prSet/>
      <dgm:spPr/>
      <dgm:t>
        <a:bodyPr/>
        <a:lstStyle/>
        <a:p>
          <a:endParaRPr lang="en-US"/>
        </a:p>
      </dgm:t>
    </dgm:pt>
    <dgm:pt modelId="{942149A4-8EFC-46DC-A47D-C618D491BD41}" type="sibTrans" cxnId="{75EB197C-BA96-4443-9A0B-B2AD96291003}">
      <dgm:prSet/>
      <dgm:spPr/>
      <dgm:t>
        <a:bodyPr/>
        <a:lstStyle/>
        <a:p>
          <a:endParaRPr lang="en-US"/>
        </a:p>
      </dgm:t>
    </dgm:pt>
    <dgm:pt modelId="{647ABCD2-09BF-448D-9E96-5FFB7B138CA9}">
      <dgm:prSet/>
      <dgm:spPr>
        <a:ln>
          <a:solidFill>
            <a:srgbClr val="336699"/>
          </a:solidFill>
        </a:ln>
      </dgm:spPr>
      <dgm:t>
        <a:bodyPr/>
        <a:lstStyle/>
        <a:p>
          <a:r>
            <a:rPr lang="en-US" dirty="0"/>
            <a:t>A government agency has .</a:t>
          </a:r>
          <a:r>
            <a:rPr lang="en-US" dirty="0" err="1"/>
            <a:t>gov</a:t>
          </a:r>
          <a:r>
            <a:rPr lang="en-US" dirty="0"/>
            <a:t> in the address. The National Cancer Institute’s Website is </a:t>
          </a:r>
          <a:r>
            <a:rPr lang="en-US" dirty="0">
              <a:hlinkClick xmlns:r="http://schemas.openxmlformats.org/officeDocument/2006/relationships" r:id="rId1"/>
            </a:rPr>
            <a:t>www.cancer.gov</a:t>
          </a:r>
          <a:endParaRPr lang="en-US" dirty="0"/>
        </a:p>
      </dgm:t>
    </dgm:pt>
    <dgm:pt modelId="{7E4D9C18-C28D-471F-BB04-5B4329BD0DE9}" type="parTrans" cxnId="{BD3F1D75-F175-4B8D-ACD8-3AE231A4F051}">
      <dgm:prSet/>
      <dgm:spPr/>
      <dgm:t>
        <a:bodyPr/>
        <a:lstStyle/>
        <a:p>
          <a:endParaRPr lang="en-US"/>
        </a:p>
      </dgm:t>
    </dgm:pt>
    <dgm:pt modelId="{F5CA0993-FDC9-466D-A01B-6F257B64AC86}" type="sibTrans" cxnId="{BD3F1D75-F175-4B8D-ACD8-3AE231A4F051}">
      <dgm:prSet/>
      <dgm:spPr/>
      <dgm:t>
        <a:bodyPr/>
        <a:lstStyle/>
        <a:p>
          <a:endParaRPr lang="en-US"/>
        </a:p>
      </dgm:t>
    </dgm:pt>
    <dgm:pt modelId="{EC0781EB-94CD-4A32-BED2-7AD1F676B692}">
      <dgm:prSet/>
      <dgm:spPr>
        <a:ln>
          <a:solidFill>
            <a:srgbClr val="336699"/>
          </a:solidFill>
        </a:ln>
      </dgm:spPr>
      <dgm:t>
        <a:bodyPr/>
        <a:lstStyle/>
        <a:p>
          <a:r>
            <a:rPr lang="en-US" dirty="0"/>
            <a:t>An educational institution is indicated by .</a:t>
          </a:r>
          <a:r>
            <a:rPr lang="en-US" dirty="0" err="1"/>
            <a:t>edu</a:t>
          </a:r>
          <a:r>
            <a:rPr lang="en-US" dirty="0"/>
            <a:t> in the address.  </a:t>
          </a:r>
          <a:r>
            <a:rPr lang="en-US" b="0" dirty="0">
              <a:hlinkClick xmlns:r="http://schemas.openxmlformats.org/officeDocument/2006/relationships" r:id="rId2"/>
            </a:rPr>
            <a:t>www.cancerinstitute.gwu.edu</a:t>
          </a:r>
          <a:endParaRPr lang="en-US" b="0" dirty="0"/>
        </a:p>
      </dgm:t>
    </dgm:pt>
    <dgm:pt modelId="{A4D6FE25-6143-4736-B988-D9C7A9C5A1BC}" type="parTrans" cxnId="{73E8490E-5142-4E67-B7A1-6DBA2E2FBDB1}">
      <dgm:prSet/>
      <dgm:spPr/>
      <dgm:t>
        <a:bodyPr/>
        <a:lstStyle/>
        <a:p>
          <a:endParaRPr lang="en-US"/>
        </a:p>
      </dgm:t>
    </dgm:pt>
    <dgm:pt modelId="{14A7C706-1B5C-40DE-AE9B-8656448008B9}" type="sibTrans" cxnId="{73E8490E-5142-4E67-B7A1-6DBA2E2FBDB1}">
      <dgm:prSet/>
      <dgm:spPr/>
      <dgm:t>
        <a:bodyPr/>
        <a:lstStyle/>
        <a:p>
          <a:endParaRPr lang="en-US"/>
        </a:p>
      </dgm:t>
    </dgm:pt>
    <dgm:pt modelId="{C6D47F46-B666-4CBE-A9B7-EFDCD6FE88A7}">
      <dgm:prSet/>
      <dgm:spPr>
        <a:ln>
          <a:solidFill>
            <a:srgbClr val="336699"/>
          </a:solidFill>
        </a:ln>
      </dgm:spPr>
      <dgm:t>
        <a:bodyPr/>
        <a:lstStyle/>
        <a:p>
          <a:r>
            <a:rPr lang="en-US" dirty="0"/>
            <a:t>An non-profit organization will be identified as .org. The American Cancer Society's Website is  </a:t>
          </a:r>
          <a:r>
            <a:rPr lang="en-US" dirty="0">
              <a:hlinkClick xmlns:r="http://schemas.openxmlformats.org/officeDocument/2006/relationships" r:id="rId3"/>
            </a:rPr>
            <a:t>www.cancer.org</a:t>
          </a:r>
          <a:endParaRPr lang="en-US" dirty="0"/>
        </a:p>
      </dgm:t>
    </dgm:pt>
    <dgm:pt modelId="{62F80FD4-94D0-4C5C-8318-6CAB2F807E39}" type="parTrans" cxnId="{1BD00104-1205-426B-9CA2-4A6FD6E462E4}">
      <dgm:prSet/>
      <dgm:spPr/>
      <dgm:t>
        <a:bodyPr/>
        <a:lstStyle/>
        <a:p>
          <a:endParaRPr lang="en-US"/>
        </a:p>
      </dgm:t>
    </dgm:pt>
    <dgm:pt modelId="{929621FE-3387-4CBE-8831-82626B085E5A}" type="sibTrans" cxnId="{1BD00104-1205-426B-9CA2-4A6FD6E462E4}">
      <dgm:prSet/>
      <dgm:spPr/>
      <dgm:t>
        <a:bodyPr/>
        <a:lstStyle/>
        <a:p>
          <a:endParaRPr lang="en-US"/>
        </a:p>
      </dgm:t>
    </dgm:pt>
    <dgm:pt modelId="{58B8BDFA-87F3-4DF6-A8D5-781C81DC2994}">
      <dgm:prSet/>
      <dgm:spPr>
        <a:ln>
          <a:solidFill>
            <a:srgbClr val="336699"/>
          </a:solidFill>
        </a:ln>
      </dgm:spPr>
      <dgm:t>
        <a:bodyPr/>
        <a:lstStyle/>
        <a:p>
          <a:r>
            <a:rPr lang="en-US"/>
            <a:t>A commercially sponsored site contains .com  </a:t>
          </a:r>
          <a:r>
            <a:rPr lang="en-US">
              <a:hlinkClick xmlns:r="http://schemas.openxmlformats.org/officeDocument/2006/relationships" r:id="rId4"/>
            </a:rPr>
            <a:t>www.clinicaltrials.com</a:t>
          </a:r>
          <a:endParaRPr lang="en-US"/>
        </a:p>
      </dgm:t>
    </dgm:pt>
    <dgm:pt modelId="{482B13AB-6E04-49FA-A7F9-E61C0BDC0C44}" type="parTrans" cxnId="{F2250684-409C-4F8D-83BF-52F76FA1A045}">
      <dgm:prSet/>
      <dgm:spPr/>
      <dgm:t>
        <a:bodyPr/>
        <a:lstStyle/>
        <a:p>
          <a:endParaRPr lang="en-US"/>
        </a:p>
      </dgm:t>
    </dgm:pt>
    <dgm:pt modelId="{FD68CE3B-A674-41C0-A285-3E036D29CFE9}" type="sibTrans" cxnId="{F2250684-409C-4F8D-83BF-52F76FA1A045}">
      <dgm:prSet/>
      <dgm:spPr/>
      <dgm:t>
        <a:bodyPr/>
        <a:lstStyle/>
        <a:p>
          <a:endParaRPr lang="en-US"/>
        </a:p>
      </dgm:t>
    </dgm:pt>
    <dgm:pt modelId="{66E85332-22D7-4FB7-BE5F-FC3B8C6C1A54}" type="pres">
      <dgm:prSet presAssocID="{43703DCE-6B23-4D2D-9E92-8B6B703EC234}" presName="linear" presStyleCnt="0">
        <dgm:presLayoutVars>
          <dgm:dir/>
          <dgm:animLvl val="lvl"/>
          <dgm:resizeHandles val="exact"/>
        </dgm:presLayoutVars>
      </dgm:prSet>
      <dgm:spPr/>
    </dgm:pt>
    <dgm:pt modelId="{954C0BD0-7C41-4147-AD0A-5FB0F4D03B41}" type="pres">
      <dgm:prSet presAssocID="{EB09C2BA-5107-4846-9E78-5B1E5CFC4C56}" presName="parentLin" presStyleCnt="0"/>
      <dgm:spPr/>
    </dgm:pt>
    <dgm:pt modelId="{8CDE0B03-58F8-40DF-8507-747A3BA20527}" type="pres">
      <dgm:prSet presAssocID="{EB09C2BA-5107-4846-9E78-5B1E5CFC4C56}" presName="parentLeftMargin" presStyleLbl="node1" presStyleIdx="0" presStyleCnt="1"/>
      <dgm:spPr/>
    </dgm:pt>
    <dgm:pt modelId="{1665C897-C2D8-4C9F-8579-D357CA459BB0}" type="pres">
      <dgm:prSet presAssocID="{EB09C2BA-5107-4846-9E78-5B1E5CFC4C56}" presName="parentText" presStyleLbl="node1" presStyleIdx="0" presStyleCnt="1">
        <dgm:presLayoutVars>
          <dgm:chMax val="0"/>
          <dgm:bulletEnabled val="1"/>
        </dgm:presLayoutVars>
      </dgm:prSet>
      <dgm:spPr/>
    </dgm:pt>
    <dgm:pt modelId="{F5A561B9-FBD5-43DF-A9D8-82F783A4CB97}" type="pres">
      <dgm:prSet presAssocID="{EB09C2BA-5107-4846-9E78-5B1E5CFC4C56}" presName="negativeSpace" presStyleCnt="0"/>
      <dgm:spPr/>
    </dgm:pt>
    <dgm:pt modelId="{7A31FE87-4241-4EE2-AFEC-087FEFE68451}" type="pres">
      <dgm:prSet presAssocID="{EB09C2BA-5107-4846-9E78-5B1E5CFC4C56}" presName="childText" presStyleLbl="conFgAcc1" presStyleIdx="0" presStyleCnt="1">
        <dgm:presLayoutVars>
          <dgm:bulletEnabled val="1"/>
        </dgm:presLayoutVars>
      </dgm:prSet>
      <dgm:spPr/>
    </dgm:pt>
  </dgm:ptLst>
  <dgm:cxnLst>
    <dgm:cxn modelId="{1BD00104-1205-426B-9CA2-4A6FD6E462E4}" srcId="{EB09C2BA-5107-4846-9E78-5B1E5CFC4C56}" destId="{C6D47F46-B666-4CBE-A9B7-EFDCD6FE88A7}" srcOrd="5" destOrd="0" parTransId="{62F80FD4-94D0-4C5C-8318-6CAB2F807E39}" sibTransId="{929621FE-3387-4CBE-8831-82626B085E5A}"/>
    <dgm:cxn modelId="{0BD7D609-95E8-4712-9F71-BAB95B0979AB}" type="presOf" srcId="{EC0781EB-94CD-4A32-BED2-7AD1F676B692}" destId="{7A31FE87-4241-4EE2-AFEC-087FEFE68451}" srcOrd="0" destOrd="4" presId="urn:microsoft.com/office/officeart/2005/8/layout/list1"/>
    <dgm:cxn modelId="{73E8490E-5142-4E67-B7A1-6DBA2E2FBDB1}" srcId="{EB09C2BA-5107-4846-9E78-5B1E5CFC4C56}" destId="{EC0781EB-94CD-4A32-BED2-7AD1F676B692}" srcOrd="4" destOrd="0" parTransId="{A4D6FE25-6143-4736-B988-D9C7A9C5A1BC}" sibTransId="{14A7C706-1B5C-40DE-AE9B-8656448008B9}"/>
    <dgm:cxn modelId="{F4470814-5F69-4F15-8394-66440CC25946}" srcId="{EB09C2BA-5107-4846-9E78-5B1E5CFC4C56}" destId="{1CF3CC48-EA1E-4317-9512-29A885AE5B03}" srcOrd="1" destOrd="0" parTransId="{8E127B22-3BD8-4C68-A86F-8494A6638267}" sibTransId="{90FE7035-1A0B-4C66-8516-727F4E50D97E}"/>
    <dgm:cxn modelId="{B7BE6422-A58D-4D60-9649-106D21A2E726}" type="presOf" srcId="{647ABCD2-09BF-448D-9E96-5FFB7B138CA9}" destId="{7A31FE87-4241-4EE2-AFEC-087FEFE68451}" srcOrd="0" destOrd="3" presId="urn:microsoft.com/office/officeart/2005/8/layout/list1"/>
    <dgm:cxn modelId="{1740B827-5B9A-4FE8-8244-2AE88D02F58C}" type="presOf" srcId="{EB09C2BA-5107-4846-9E78-5B1E5CFC4C56}" destId="{1665C897-C2D8-4C9F-8579-D357CA459BB0}" srcOrd="1" destOrd="0" presId="urn:microsoft.com/office/officeart/2005/8/layout/list1"/>
    <dgm:cxn modelId="{75C2982D-3EA5-4CD6-B64C-AD1FF45DCD19}" srcId="{EB09C2BA-5107-4846-9E78-5B1E5CFC4C56}" destId="{A68C186A-E655-4954-90AA-07C6B898DAA2}" srcOrd="0" destOrd="0" parTransId="{D8BEF324-E3D7-42FD-A607-4043A2803005}" sibTransId="{FBBCEF15-B1F8-4E20-A5C5-81548E5BF1BD}"/>
    <dgm:cxn modelId="{68B74B62-BDDC-458A-8272-4E29F5718F46}" type="presOf" srcId="{A68C186A-E655-4954-90AA-07C6B898DAA2}" destId="{7A31FE87-4241-4EE2-AFEC-087FEFE68451}" srcOrd="0" destOrd="0" presId="urn:microsoft.com/office/officeart/2005/8/layout/list1"/>
    <dgm:cxn modelId="{BD3F1D75-F175-4B8D-ACD8-3AE231A4F051}" srcId="{EB09C2BA-5107-4846-9E78-5B1E5CFC4C56}" destId="{647ABCD2-09BF-448D-9E96-5FFB7B138CA9}" srcOrd="3" destOrd="0" parTransId="{7E4D9C18-C28D-471F-BB04-5B4329BD0DE9}" sibTransId="{F5CA0993-FDC9-466D-A01B-6F257B64AC86}"/>
    <dgm:cxn modelId="{149FDF58-71A0-4D44-A8DC-233983DA6620}" type="presOf" srcId="{1CF3CC48-EA1E-4317-9512-29A885AE5B03}" destId="{7A31FE87-4241-4EE2-AFEC-087FEFE68451}" srcOrd="0" destOrd="1" presId="urn:microsoft.com/office/officeart/2005/8/layout/list1"/>
    <dgm:cxn modelId="{75EB197C-BA96-4443-9A0B-B2AD96291003}" srcId="{EB09C2BA-5107-4846-9E78-5B1E5CFC4C56}" destId="{68C5037A-E518-44E2-9F94-5111432C5486}" srcOrd="2" destOrd="0" parTransId="{97E7A78E-45F1-4778-9958-B4D0DA33D2DC}" sibTransId="{942149A4-8EFC-46DC-A47D-C618D491BD41}"/>
    <dgm:cxn modelId="{F2250684-409C-4F8D-83BF-52F76FA1A045}" srcId="{EB09C2BA-5107-4846-9E78-5B1E5CFC4C56}" destId="{58B8BDFA-87F3-4DF6-A8D5-781C81DC2994}" srcOrd="6" destOrd="0" parTransId="{482B13AB-6E04-49FA-A7F9-E61C0BDC0C44}" sibTransId="{FD68CE3B-A674-41C0-A285-3E036D29CFE9}"/>
    <dgm:cxn modelId="{6D59EA9A-8DB0-4CF5-A665-01E0CC98CAC0}" type="presOf" srcId="{58B8BDFA-87F3-4DF6-A8D5-781C81DC2994}" destId="{7A31FE87-4241-4EE2-AFEC-087FEFE68451}" srcOrd="0" destOrd="6" presId="urn:microsoft.com/office/officeart/2005/8/layout/list1"/>
    <dgm:cxn modelId="{278F4BCF-5F28-4212-9762-9BE1BE466707}" type="presOf" srcId="{43703DCE-6B23-4D2D-9E92-8B6B703EC234}" destId="{66E85332-22D7-4FB7-BE5F-FC3B8C6C1A54}" srcOrd="0" destOrd="0" presId="urn:microsoft.com/office/officeart/2005/8/layout/list1"/>
    <dgm:cxn modelId="{04260FD7-3D26-4875-9DB9-F845F067795E}" srcId="{43703DCE-6B23-4D2D-9E92-8B6B703EC234}" destId="{EB09C2BA-5107-4846-9E78-5B1E5CFC4C56}" srcOrd="0" destOrd="0" parTransId="{AB7BA5DA-E02D-45A2-B082-34ABB446EB7D}" sibTransId="{817139C1-8AD6-4229-A97C-EF6F69593872}"/>
    <dgm:cxn modelId="{EBAEC3E0-1E4E-4EE1-AE25-7F420F37D540}" type="presOf" srcId="{C6D47F46-B666-4CBE-A9B7-EFDCD6FE88A7}" destId="{7A31FE87-4241-4EE2-AFEC-087FEFE68451}" srcOrd="0" destOrd="5" presId="urn:microsoft.com/office/officeart/2005/8/layout/list1"/>
    <dgm:cxn modelId="{7CB942E2-53E2-4A53-BEF8-0C4A3D2232A2}" type="presOf" srcId="{68C5037A-E518-44E2-9F94-5111432C5486}" destId="{7A31FE87-4241-4EE2-AFEC-087FEFE68451}" srcOrd="0" destOrd="2" presId="urn:microsoft.com/office/officeart/2005/8/layout/list1"/>
    <dgm:cxn modelId="{05BEE9E6-1FA2-4373-8A15-49D320108899}" type="presOf" srcId="{EB09C2BA-5107-4846-9E78-5B1E5CFC4C56}" destId="{8CDE0B03-58F8-40DF-8507-747A3BA20527}" srcOrd="0" destOrd="0" presId="urn:microsoft.com/office/officeart/2005/8/layout/list1"/>
    <dgm:cxn modelId="{3983C29F-573C-4A79-8A16-312B31FCA76D}" type="presParOf" srcId="{66E85332-22D7-4FB7-BE5F-FC3B8C6C1A54}" destId="{954C0BD0-7C41-4147-AD0A-5FB0F4D03B41}" srcOrd="0" destOrd="0" presId="urn:microsoft.com/office/officeart/2005/8/layout/list1"/>
    <dgm:cxn modelId="{A8EAE147-3D88-41CB-9E24-69A49202879D}" type="presParOf" srcId="{954C0BD0-7C41-4147-AD0A-5FB0F4D03B41}" destId="{8CDE0B03-58F8-40DF-8507-747A3BA20527}" srcOrd="0" destOrd="0" presId="urn:microsoft.com/office/officeart/2005/8/layout/list1"/>
    <dgm:cxn modelId="{100A0FED-0F82-41F7-9EEB-6819DC0EDF1C}" type="presParOf" srcId="{954C0BD0-7C41-4147-AD0A-5FB0F4D03B41}" destId="{1665C897-C2D8-4C9F-8579-D357CA459BB0}" srcOrd="1" destOrd="0" presId="urn:microsoft.com/office/officeart/2005/8/layout/list1"/>
    <dgm:cxn modelId="{53BD79FD-F1BD-46C2-993D-A9F0382B1A39}" type="presParOf" srcId="{66E85332-22D7-4FB7-BE5F-FC3B8C6C1A54}" destId="{F5A561B9-FBD5-43DF-A9D8-82F783A4CB97}" srcOrd="1" destOrd="0" presId="urn:microsoft.com/office/officeart/2005/8/layout/list1"/>
    <dgm:cxn modelId="{A5F07179-EA1C-4D65-8CAE-21CE5438030E}" type="presParOf" srcId="{66E85332-22D7-4FB7-BE5F-FC3B8C6C1A54}" destId="{7A31FE87-4241-4EE2-AFEC-087FEFE6845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43703DCE-6B23-4D2D-9E92-8B6B703EC234}"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EB09C2BA-5107-4846-9E78-5B1E5CFC4C56}">
      <dgm:prSet phldrT="[Text]"/>
      <dgm:spPr>
        <a:solidFill>
          <a:srgbClr val="033B57"/>
        </a:solidFill>
      </dgm:spPr>
      <dgm:t>
        <a:bodyPr/>
        <a:lstStyle/>
        <a:p>
          <a:r>
            <a:rPr lang="en-US" b="1" dirty="0"/>
            <a:t>Timeliness</a:t>
          </a:r>
        </a:p>
      </dgm:t>
    </dgm:pt>
    <dgm:pt modelId="{AB7BA5DA-E02D-45A2-B082-34ABB446EB7D}" type="parTrans" cxnId="{04260FD7-3D26-4875-9DB9-F845F067795E}">
      <dgm:prSet/>
      <dgm:spPr/>
      <dgm:t>
        <a:bodyPr/>
        <a:lstStyle/>
        <a:p>
          <a:endParaRPr lang="en-US"/>
        </a:p>
      </dgm:t>
    </dgm:pt>
    <dgm:pt modelId="{817139C1-8AD6-4229-A97C-EF6F69593872}" type="sibTrans" cxnId="{04260FD7-3D26-4875-9DB9-F845F067795E}">
      <dgm:prSet/>
      <dgm:spPr/>
      <dgm:t>
        <a:bodyPr/>
        <a:lstStyle/>
        <a:p>
          <a:endParaRPr lang="en-US"/>
        </a:p>
      </dgm:t>
    </dgm:pt>
    <dgm:pt modelId="{D8FE09FC-681F-4FA7-8E3B-7604B7198DD8}">
      <dgm:prSet/>
      <dgm:spPr>
        <a:ln>
          <a:solidFill>
            <a:srgbClr val="336699"/>
          </a:solidFill>
        </a:ln>
      </dgm:spPr>
      <dgm:t>
        <a:bodyPr/>
        <a:lstStyle/>
        <a:p>
          <a:r>
            <a:rPr lang="en-US" dirty="0"/>
            <a:t>How up to date is the site?</a:t>
          </a:r>
        </a:p>
      </dgm:t>
    </dgm:pt>
    <dgm:pt modelId="{EDE7955E-7D8D-4C79-B951-AF41D8E4DA09}" type="parTrans" cxnId="{C1A7391E-ED59-4E78-847B-115E313E487F}">
      <dgm:prSet/>
      <dgm:spPr/>
      <dgm:t>
        <a:bodyPr/>
        <a:lstStyle/>
        <a:p>
          <a:endParaRPr lang="en-US"/>
        </a:p>
      </dgm:t>
    </dgm:pt>
    <dgm:pt modelId="{E6A03C35-87C6-4241-8150-40A722EE850E}" type="sibTrans" cxnId="{C1A7391E-ED59-4E78-847B-115E313E487F}">
      <dgm:prSet/>
      <dgm:spPr/>
      <dgm:t>
        <a:bodyPr/>
        <a:lstStyle/>
        <a:p>
          <a:endParaRPr lang="en-US"/>
        </a:p>
      </dgm:t>
    </dgm:pt>
    <dgm:pt modelId="{9943E67D-AF6E-4A9E-8972-FDAD9280EEF9}">
      <dgm:prSet/>
      <dgm:spPr>
        <a:ln>
          <a:solidFill>
            <a:srgbClr val="336699"/>
          </a:solidFill>
        </a:ln>
      </dgm:spPr>
      <dgm:t>
        <a:bodyPr/>
        <a:lstStyle/>
        <a:p>
          <a:r>
            <a:rPr lang="en-US" dirty="0"/>
            <a:t>The Website should be consistently available, with the date of the latest revision clearly posted. This usually appears at the bottom of the page. </a:t>
          </a:r>
        </a:p>
      </dgm:t>
    </dgm:pt>
    <dgm:pt modelId="{C291B794-0D4E-44A8-B218-90364F8EF5A8}" type="parTrans" cxnId="{B45199C1-B2D4-4AEC-AFF3-9F3992FFBDB2}">
      <dgm:prSet/>
      <dgm:spPr/>
      <dgm:t>
        <a:bodyPr/>
        <a:lstStyle/>
        <a:p>
          <a:endParaRPr lang="en-US"/>
        </a:p>
      </dgm:t>
    </dgm:pt>
    <dgm:pt modelId="{7C05A318-5F82-4976-9E44-611E2FEB9BFD}" type="sibTrans" cxnId="{B45199C1-B2D4-4AEC-AFF3-9F3992FFBDB2}">
      <dgm:prSet/>
      <dgm:spPr/>
      <dgm:t>
        <a:bodyPr/>
        <a:lstStyle/>
        <a:p>
          <a:endParaRPr lang="en-US"/>
        </a:p>
      </dgm:t>
    </dgm:pt>
    <dgm:pt modelId="{66E85332-22D7-4FB7-BE5F-FC3B8C6C1A54}" type="pres">
      <dgm:prSet presAssocID="{43703DCE-6B23-4D2D-9E92-8B6B703EC234}" presName="linear" presStyleCnt="0">
        <dgm:presLayoutVars>
          <dgm:dir/>
          <dgm:animLvl val="lvl"/>
          <dgm:resizeHandles val="exact"/>
        </dgm:presLayoutVars>
      </dgm:prSet>
      <dgm:spPr/>
    </dgm:pt>
    <dgm:pt modelId="{954C0BD0-7C41-4147-AD0A-5FB0F4D03B41}" type="pres">
      <dgm:prSet presAssocID="{EB09C2BA-5107-4846-9E78-5B1E5CFC4C56}" presName="parentLin" presStyleCnt="0"/>
      <dgm:spPr/>
    </dgm:pt>
    <dgm:pt modelId="{8CDE0B03-58F8-40DF-8507-747A3BA20527}" type="pres">
      <dgm:prSet presAssocID="{EB09C2BA-5107-4846-9E78-5B1E5CFC4C56}" presName="parentLeftMargin" presStyleLbl="node1" presStyleIdx="0" presStyleCnt="1"/>
      <dgm:spPr/>
    </dgm:pt>
    <dgm:pt modelId="{1665C897-C2D8-4C9F-8579-D357CA459BB0}" type="pres">
      <dgm:prSet presAssocID="{EB09C2BA-5107-4846-9E78-5B1E5CFC4C56}" presName="parentText" presStyleLbl="node1" presStyleIdx="0" presStyleCnt="1">
        <dgm:presLayoutVars>
          <dgm:chMax val="0"/>
          <dgm:bulletEnabled val="1"/>
        </dgm:presLayoutVars>
      </dgm:prSet>
      <dgm:spPr/>
    </dgm:pt>
    <dgm:pt modelId="{F5A561B9-FBD5-43DF-A9D8-82F783A4CB97}" type="pres">
      <dgm:prSet presAssocID="{EB09C2BA-5107-4846-9E78-5B1E5CFC4C56}" presName="negativeSpace" presStyleCnt="0"/>
      <dgm:spPr/>
    </dgm:pt>
    <dgm:pt modelId="{7A31FE87-4241-4EE2-AFEC-087FEFE68451}" type="pres">
      <dgm:prSet presAssocID="{EB09C2BA-5107-4846-9E78-5B1E5CFC4C56}" presName="childText" presStyleLbl="conFgAcc1" presStyleIdx="0" presStyleCnt="1" custLinFactNeighborX="834" custLinFactNeighborY="-5050">
        <dgm:presLayoutVars>
          <dgm:bulletEnabled val="1"/>
        </dgm:presLayoutVars>
      </dgm:prSet>
      <dgm:spPr/>
    </dgm:pt>
  </dgm:ptLst>
  <dgm:cxnLst>
    <dgm:cxn modelId="{ACE3580B-4F2F-4BFE-AF20-0F32D180FBD4}" type="presOf" srcId="{EB09C2BA-5107-4846-9E78-5B1E5CFC4C56}" destId="{1665C897-C2D8-4C9F-8579-D357CA459BB0}" srcOrd="1" destOrd="0" presId="urn:microsoft.com/office/officeart/2005/8/layout/list1"/>
    <dgm:cxn modelId="{C1A7391E-ED59-4E78-847B-115E313E487F}" srcId="{EB09C2BA-5107-4846-9E78-5B1E5CFC4C56}" destId="{D8FE09FC-681F-4FA7-8E3B-7604B7198DD8}" srcOrd="0" destOrd="0" parTransId="{EDE7955E-7D8D-4C79-B951-AF41D8E4DA09}" sibTransId="{E6A03C35-87C6-4241-8150-40A722EE850E}"/>
    <dgm:cxn modelId="{42C8FF5E-F061-45BC-9F05-486A4D6D6C8B}" type="presOf" srcId="{D8FE09FC-681F-4FA7-8E3B-7604B7198DD8}" destId="{7A31FE87-4241-4EE2-AFEC-087FEFE68451}" srcOrd="0" destOrd="0" presId="urn:microsoft.com/office/officeart/2005/8/layout/list1"/>
    <dgm:cxn modelId="{E1313676-5DB2-4FE3-9BE8-597FD7B0358A}" type="presOf" srcId="{EB09C2BA-5107-4846-9E78-5B1E5CFC4C56}" destId="{8CDE0B03-58F8-40DF-8507-747A3BA20527}" srcOrd="0" destOrd="0" presId="urn:microsoft.com/office/officeart/2005/8/layout/list1"/>
    <dgm:cxn modelId="{05B10589-5AEE-447D-9971-5E0B27D6CECE}" type="presOf" srcId="{9943E67D-AF6E-4A9E-8972-FDAD9280EEF9}" destId="{7A31FE87-4241-4EE2-AFEC-087FEFE68451}" srcOrd="0" destOrd="1" presId="urn:microsoft.com/office/officeart/2005/8/layout/list1"/>
    <dgm:cxn modelId="{EF6F3495-0C3C-4BA8-8EF0-44DD0A52B3DA}" type="presOf" srcId="{43703DCE-6B23-4D2D-9E92-8B6B703EC234}" destId="{66E85332-22D7-4FB7-BE5F-FC3B8C6C1A54}" srcOrd="0" destOrd="0" presId="urn:microsoft.com/office/officeart/2005/8/layout/list1"/>
    <dgm:cxn modelId="{B45199C1-B2D4-4AEC-AFF3-9F3992FFBDB2}" srcId="{EB09C2BA-5107-4846-9E78-5B1E5CFC4C56}" destId="{9943E67D-AF6E-4A9E-8972-FDAD9280EEF9}" srcOrd="1" destOrd="0" parTransId="{C291B794-0D4E-44A8-B218-90364F8EF5A8}" sibTransId="{7C05A318-5F82-4976-9E44-611E2FEB9BFD}"/>
    <dgm:cxn modelId="{04260FD7-3D26-4875-9DB9-F845F067795E}" srcId="{43703DCE-6B23-4D2D-9E92-8B6B703EC234}" destId="{EB09C2BA-5107-4846-9E78-5B1E5CFC4C56}" srcOrd="0" destOrd="0" parTransId="{AB7BA5DA-E02D-45A2-B082-34ABB446EB7D}" sibTransId="{817139C1-8AD6-4229-A97C-EF6F69593872}"/>
    <dgm:cxn modelId="{4641D0A1-34F8-42B2-AC9F-CD6D2EC92B71}" type="presParOf" srcId="{66E85332-22D7-4FB7-BE5F-FC3B8C6C1A54}" destId="{954C0BD0-7C41-4147-AD0A-5FB0F4D03B41}" srcOrd="0" destOrd="0" presId="urn:microsoft.com/office/officeart/2005/8/layout/list1"/>
    <dgm:cxn modelId="{4EE131CA-E30A-4992-A3BB-0F5156BAA7E7}" type="presParOf" srcId="{954C0BD0-7C41-4147-AD0A-5FB0F4D03B41}" destId="{8CDE0B03-58F8-40DF-8507-747A3BA20527}" srcOrd="0" destOrd="0" presId="urn:microsoft.com/office/officeart/2005/8/layout/list1"/>
    <dgm:cxn modelId="{2C35C6DD-1003-4DF2-9B42-CE58FA6CBDFF}" type="presParOf" srcId="{954C0BD0-7C41-4147-AD0A-5FB0F4D03B41}" destId="{1665C897-C2D8-4C9F-8579-D357CA459BB0}" srcOrd="1" destOrd="0" presId="urn:microsoft.com/office/officeart/2005/8/layout/list1"/>
    <dgm:cxn modelId="{F5F84FF8-5673-4A73-A1BF-CE000A2867A2}" type="presParOf" srcId="{66E85332-22D7-4FB7-BE5F-FC3B8C6C1A54}" destId="{F5A561B9-FBD5-43DF-A9D8-82F783A4CB97}" srcOrd="1" destOrd="0" presId="urn:microsoft.com/office/officeart/2005/8/layout/list1"/>
    <dgm:cxn modelId="{CC0D06FD-0E96-4DCF-AE2F-A84B0CB19642}" type="presParOf" srcId="{66E85332-22D7-4FB7-BE5F-FC3B8C6C1A54}" destId="{7A31FE87-4241-4EE2-AFEC-087FEFE68451}" srcOrd="2" destOrd="0" presId="urn:microsoft.com/office/officeart/2005/8/layout/list1"/>
  </dgm:cxnLst>
  <dgm:bg/>
  <dgm:whole>
    <a:ln>
      <a:solidFill>
        <a:srgbClr val="336699"/>
      </a:solid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43703DCE-6B23-4D2D-9E92-8B6B703EC234}"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EB09C2BA-5107-4846-9E78-5B1E5CFC4C56}">
      <dgm:prSet phldrT="[Text]"/>
      <dgm:spPr>
        <a:solidFill>
          <a:srgbClr val="033B57"/>
        </a:solidFill>
      </dgm:spPr>
      <dgm:t>
        <a:bodyPr/>
        <a:lstStyle/>
        <a:p>
          <a:r>
            <a:rPr lang="en-US" b="1"/>
            <a:t>Information</a:t>
          </a:r>
          <a:endParaRPr lang="en-US" dirty="0"/>
        </a:p>
      </dgm:t>
    </dgm:pt>
    <dgm:pt modelId="{AB7BA5DA-E02D-45A2-B082-34ABB446EB7D}" type="parTrans" cxnId="{04260FD7-3D26-4875-9DB9-F845F067795E}">
      <dgm:prSet/>
      <dgm:spPr/>
      <dgm:t>
        <a:bodyPr/>
        <a:lstStyle/>
        <a:p>
          <a:endParaRPr lang="en-US"/>
        </a:p>
      </dgm:t>
    </dgm:pt>
    <dgm:pt modelId="{817139C1-8AD6-4229-A97C-EF6F69593872}" type="sibTrans" cxnId="{04260FD7-3D26-4875-9DB9-F845F067795E}">
      <dgm:prSet/>
      <dgm:spPr/>
      <dgm:t>
        <a:bodyPr/>
        <a:lstStyle/>
        <a:p>
          <a:endParaRPr lang="en-US"/>
        </a:p>
      </dgm:t>
    </dgm:pt>
    <dgm:pt modelId="{7B349F25-1C4D-4468-9885-9AAC9CF01787}">
      <dgm:prSet/>
      <dgm:spPr>
        <a:ln>
          <a:solidFill>
            <a:srgbClr val="336699"/>
          </a:solidFill>
        </a:ln>
      </dgm:spPr>
      <dgm:t>
        <a:bodyPr/>
        <a:lstStyle/>
        <a:p>
          <a:r>
            <a:rPr lang="en-US" dirty="0"/>
            <a:t>Information should be factual. You should be able to verify the facts from a primary information source such as professional literature or other websites.</a:t>
          </a:r>
        </a:p>
      </dgm:t>
    </dgm:pt>
    <dgm:pt modelId="{3E050595-C622-4FD1-B3A5-E5149A53DAE7}" type="parTrans" cxnId="{F5890499-A12B-4B6F-B7B6-59C19179E8FC}">
      <dgm:prSet/>
      <dgm:spPr/>
      <dgm:t>
        <a:bodyPr/>
        <a:lstStyle/>
        <a:p>
          <a:endParaRPr lang="en-US"/>
        </a:p>
      </dgm:t>
    </dgm:pt>
    <dgm:pt modelId="{B7856567-7CEC-42AB-8A4A-136DE0248891}" type="sibTrans" cxnId="{F5890499-A12B-4B6F-B7B6-59C19179E8FC}">
      <dgm:prSet/>
      <dgm:spPr/>
      <dgm:t>
        <a:bodyPr/>
        <a:lstStyle/>
        <a:p>
          <a:endParaRPr lang="en-US"/>
        </a:p>
      </dgm:t>
    </dgm:pt>
    <dgm:pt modelId="{827BC1CC-62FC-4170-AF31-D88B0B72744C}">
      <dgm:prSet/>
      <dgm:spPr>
        <a:ln>
          <a:solidFill>
            <a:srgbClr val="336699"/>
          </a:solidFill>
        </a:ln>
      </dgm:spPr>
      <dgm:t>
        <a:bodyPr/>
        <a:lstStyle/>
        <a:p>
          <a:r>
            <a:rPr lang="en-US" dirty="0"/>
            <a:t>Information represented as an opinion should be clearly stated and the source should be identified as a qualified professional or organization. </a:t>
          </a:r>
        </a:p>
      </dgm:t>
    </dgm:pt>
    <dgm:pt modelId="{D154442A-24E9-49A9-A97E-D2FC2058E67F}" type="parTrans" cxnId="{D7A19A7D-EC8B-484D-B1BC-9C1A0FB01ED6}">
      <dgm:prSet/>
      <dgm:spPr/>
      <dgm:t>
        <a:bodyPr/>
        <a:lstStyle/>
        <a:p>
          <a:endParaRPr lang="en-US"/>
        </a:p>
      </dgm:t>
    </dgm:pt>
    <dgm:pt modelId="{6684E3A9-6D88-410E-9C72-044E8D0A7AD1}" type="sibTrans" cxnId="{D7A19A7D-EC8B-484D-B1BC-9C1A0FB01ED6}">
      <dgm:prSet/>
      <dgm:spPr/>
      <dgm:t>
        <a:bodyPr/>
        <a:lstStyle/>
        <a:p>
          <a:endParaRPr lang="en-US"/>
        </a:p>
      </dgm:t>
    </dgm:pt>
    <dgm:pt modelId="{AEAC8515-1725-4F54-9101-35FE30EEA611}">
      <dgm:prSet/>
      <dgm:spPr>
        <a:ln>
          <a:solidFill>
            <a:srgbClr val="336699"/>
          </a:solidFill>
        </a:ln>
      </dgm:spPr>
      <dgm:t>
        <a:bodyPr/>
        <a:lstStyle/>
        <a:p>
          <a:r>
            <a:rPr lang="en-US" dirty="0"/>
            <a:t>Information should support, not replace, the doctor-patient relationship. </a:t>
          </a:r>
        </a:p>
      </dgm:t>
    </dgm:pt>
    <dgm:pt modelId="{887869B4-08E4-4906-9B9F-10329C712AE5}" type="parTrans" cxnId="{D4485E5A-D9A0-4C8D-A398-3B1BEFC0BE0E}">
      <dgm:prSet/>
      <dgm:spPr/>
      <dgm:t>
        <a:bodyPr/>
        <a:lstStyle/>
        <a:p>
          <a:endParaRPr lang="en-US"/>
        </a:p>
      </dgm:t>
    </dgm:pt>
    <dgm:pt modelId="{9A4CA5F8-EF31-42A7-AFF7-132DE7670DBB}" type="sibTrans" cxnId="{D4485E5A-D9A0-4C8D-A398-3B1BEFC0BE0E}">
      <dgm:prSet/>
      <dgm:spPr/>
      <dgm:t>
        <a:bodyPr/>
        <a:lstStyle/>
        <a:p>
          <a:endParaRPr lang="en-US"/>
        </a:p>
      </dgm:t>
    </dgm:pt>
    <dgm:pt modelId="{66E85332-22D7-4FB7-BE5F-FC3B8C6C1A54}" type="pres">
      <dgm:prSet presAssocID="{43703DCE-6B23-4D2D-9E92-8B6B703EC234}" presName="linear" presStyleCnt="0">
        <dgm:presLayoutVars>
          <dgm:dir/>
          <dgm:animLvl val="lvl"/>
          <dgm:resizeHandles val="exact"/>
        </dgm:presLayoutVars>
      </dgm:prSet>
      <dgm:spPr/>
    </dgm:pt>
    <dgm:pt modelId="{954C0BD0-7C41-4147-AD0A-5FB0F4D03B41}" type="pres">
      <dgm:prSet presAssocID="{EB09C2BA-5107-4846-9E78-5B1E5CFC4C56}" presName="parentLin" presStyleCnt="0"/>
      <dgm:spPr/>
    </dgm:pt>
    <dgm:pt modelId="{8CDE0B03-58F8-40DF-8507-747A3BA20527}" type="pres">
      <dgm:prSet presAssocID="{EB09C2BA-5107-4846-9E78-5B1E5CFC4C56}" presName="parentLeftMargin" presStyleLbl="node1" presStyleIdx="0" presStyleCnt="1"/>
      <dgm:spPr/>
    </dgm:pt>
    <dgm:pt modelId="{1665C897-C2D8-4C9F-8579-D357CA459BB0}" type="pres">
      <dgm:prSet presAssocID="{EB09C2BA-5107-4846-9E78-5B1E5CFC4C56}" presName="parentText" presStyleLbl="node1" presStyleIdx="0" presStyleCnt="1">
        <dgm:presLayoutVars>
          <dgm:chMax val="0"/>
          <dgm:bulletEnabled val="1"/>
        </dgm:presLayoutVars>
      </dgm:prSet>
      <dgm:spPr/>
    </dgm:pt>
    <dgm:pt modelId="{F5A561B9-FBD5-43DF-A9D8-82F783A4CB97}" type="pres">
      <dgm:prSet presAssocID="{EB09C2BA-5107-4846-9E78-5B1E5CFC4C56}" presName="negativeSpace" presStyleCnt="0"/>
      <dgm:spPr/>
    </dgm:pt>
    <dgm:pt modelId="{7A31FE87-4241-4EE2-AFEC-087FEFE68451}" type="pres">
      <dgm:prSet presAssocID="{EB09C2BA-5107-4846-9E78-5B1E5CFC4C56}" presName="childText" presStyleLbl="conFgAcc1" presStyleIdx="0" presStyleCnt="1">
        <dgm:presLayoutVars>
          <dgm:bulletEnabled val="1"/>
        </dgm:presLayoutVars>
      </dgm:prSet>
      <dgm:spPr/>
    </dgm:pt>
  </dgm:ptLst>
  <dgm:cxnLst>
    <dgm:cxn modelId="{C9391613-6E46-47FC-A6D3-F09738588299}" type="presOf" srcId="{EB09C2BA-5107-4846-9E78-5B1E5CFC4C56}" destId="{8CDE0B03-58F8-40DF-8507-747A3BA20527}" srcOrd="0" destOrd="0" presId="urn:microsoft.com/office/officeart/2005/8/layout/list1"/>
    <dgm:cxn modelId="{965EB519-8974-4AA6-8563-C6745FC46736}" type="presOf" srcId="{AEAC8515-1725-4F54-9101-35FE30EEA611}" destId="{7A31FE87-4241-4EE2-AFEC-087FEFE68451}" srcOrd="0" destOrd="2" presId="urn:microsoft.com/office/officeart/2005/8/layout/list1"/>
    <dgm:cxn modelId="{2FBEFC1B-587A-43A9-8639-9C675BC6E76F}" type="presOf" srcId="{EB09C2BA-5107-4846-9E78-5B1E5CFC4C56}" destId="{1665C897-C2D8-4C9F-8579-D357CA459BB0}" srcOrd="1" destOrd="0" presId="urn:microsoft.com/office/officeart/2005/8/layout/list1"/>
    <dgm:cxn modelId="{765C382A-A535-436E-9B3E-39222EE2765D}" type="presOf" srcId="{43703DCE-6B23-4D2D-9E92-8B6B703EC234}" destId="{66E85332-22D7-4FB7-BE5F-FC3B8C6C1A54}" srcOrd="0" destOrd="0" presId="urn:microsoft.com/office/officeart/2005/8/layout/list1"/>
    <dgm:cxn modelId="{D4485E5A-D9A0-4C8D-A398-3B1BEFC0BE0E}" srcId="{EB09C2BA-5107-4846-9E78-5B1E5CFC4C56}" destId="{AEAC8515-1725-4F54-9101-35FE30EEA611}" srcOrd="2" destOrd="0" parTransId="{887869B4-08E4-4906-9B9F-10329C712AE5}" sibTransId="{9A4CA5F8-EF31-42A7-AFF7-132DE7670DBB}"/>
    <dgm:cxn modelId="{D7A19A7D-EC8B-484D-B1BC-9C1A0FB01ED6}" srcId="{EB09C2BA-5107-4846-9E78-5B1E5CFC4C56}" destId="{827BC1CC-62FC-4170-AF31-D88B0B72744C}" srcOrd="1" destOrd="0" parTransId="{D154442A-24E9-49A9-A97E-D2FC2058E67F}" sibTransId="{6684E3A9-6D88-410E-9C72-044E8D0A7AD1}"/>
    <dgm:cxn modelId="{D50ADE98-12E9-4A5D-8C5C-594B8FC31EA4}" type="presOf" srcId="{827BC1CC-62FC-4170-AF31-D88B0B72744C}" destId="{7A31FE87-4241-4EE2-AFEC-087FEFE68451}" srcOrd="0" destOrd="1" presId="urn:microsoft.com/office/officeart/2005/8/layout/list1"/>
    <dgm:cxn modelId="{F5890499-A12B-4B6F-B7B6-59C19179E8FC}" srcId="{EB09C2BA-5107-4846-9E78-5B1E5CFC4C56}" destId="{7B349F25-1C4D-4468-9885-9AAC9CF01787}" srcOrd="0" destOrd="0" parTransId="{3E050595-C622-4FD1-B3A5-E5149A53DAE7}" sibTransId="{B7856567-7CEC-42AB-8A4A-136DE0248891}"/>
    <dgm:cxn modelId="{E5375AD3-07AF-495D-988D-82B131777D21}" type="presOf" srcId="{7B349F25-1C4D-4468-9885-9AAC9CF01787}" destId="{7A31FE87-4241-4EE2-AFEC-087FEFE68451}" srcOrd="0" destOrd="0" presId="urn:microsoft.com/office/officeart/2005/8/layout/list1"/>
    <dgm:cxn modelId="{04260FD7-3D26-4875-9DB9-F845F067795E}" srcId="{43703DCE-6B23-4D2D-9E92-8B6B703EC234}" destId="{EB09C2BA-5107-4846-9E78-5B1E5CFC4C56}" srcOrd="0" destOrd="0" parTransId="{AB7BA5DA-E02D-45A2-B082-34ABB446EB7D}" sibTransId="{817139C1-8AD6-4229-A97C-EF6F69593872}"/>
    <dgm:cxn modelId="{B2C7A3F5-07C7-40C3-BFA4-B9A2BF93F692}" type="presParOf" srcId="{66E85332-22D7-4FB7-BE5F-FC3B8C6C1A54}" destId="{954C0BD0-7C41-4147-AD0A-5FB0F4D03B41}" srcOrd="0" destOrd="0" presId="urn:microsoft.com/office/officeart/2005/8/layout/list1"/>
    <dgm:cxn modelId="{E6F19115-5F68-4234-B007-9B3322B37066}" type="presParOf" srcId="{954C0BD0-7C41-4147-AD0A-5FB0F4D03B41}" destId="{8CDE0B03-58F8-40DF-8507-747A3BA20527}" srcOrd="0" destOrd="0" presId="urn:microsoft.com/office/officeart/2005/8/layout/list1"/>
    <dgm:cxn modelId="{A48BD1FF-5741-476D-9FC3-9BA1A62E909B}" type="presParOf" srcId="{954C0BD0-7C41-4147-AD0A-5FB0F4D03B41}" destId="{1665C897-C2D8-4C9F-8579-D357CA459BB0}" srcOrd="1" destOrd="0" presId="urn:microsoft.com/office/officeart/2005/8/layout/list1"/>
    <dgm:cxn modelId="{EBBB093B-4A9F-4161-A1F5-0DBB135FFC9D}" type="presParOf" srcId="{66E85332-22D7-4FB7-BE5F-FC3B8C6C1A54}" destId="{F5A561B9-FBD5-43DF-A9D8-82F783A4CB97}" srcOrd="1" destOrd="0" presId="urn:microsoft.com/office/officeart/2005/8/layout/list1"/>
    <dgm:cxn modelId="{D3499ED3-72BE-4F36-A374-6E44C4F2E337}" type="presParOf" srcId="{66E85332-22D7-4FB7-BE5F-FC3B8C6C1A54}" destId="{7A31FE87-4241-4EE2-AFEC-087FEFE68451}" srcOrd="2" destOrd="0" presId="urn:microsoft.com/office/officeart/2005/8/layout/list1"/>
  </dgm:cxnLst>
  <dgm:bg/>
  <dgm:whole>
    <a:ln>
      <a:solidFill>
        <a:srgbClr val="336699"/>
      </a:solid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43703DCE-6B23-4D2D-9E92-8B6B703EC234}"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EB09C2BA-5107-4846-9E78-5B1E5CFC4C56}">
      <dgm:prSet phldrT="[Text]" custT="1"/>
      <dgm:spPr>
        <a:solidFill>
          <a:srgbClr val="033B57"/>
        </a:solidFill>
      </dgm:spPr>
      <dgm:t>
        <a:bodyPr/>
        <a:lstStyle/>
        <a:p>
          <a:r>
            <a:rPr lang="en-US" sz="2800" b="1" dirty="0"/>
            <a:t>Audience</a:t>
          </a:r>
          <a:endParaRPr lang="en-US" sz="2800" dirty="0"/>
        </a:p>
      </dgm:t>
    </dgm:pt>
    <dgm:pt modelId="{AB7BA5DA-E02D-45A2-B082-34ABB446EB7D}" type="parTrans" cxnId="{04260FD7-3D26-4875-9DB9-F845F067795E}">
      <dgm:prSet/>
      <dgm:spPr/>
      <dgm:t>
        <a:bodyPr/>
        <a:lstStyle/>
        <a:p>
          <a:endParaRPr lang="en-US"/>
        </a:p>
      </dgm:t>
    </dgm:pt>
    <dgm:pt modelId="{817139C1-8AD6-4229-A97C-EF6F69593872}" type="sibTrans" cxnId="{04260FD7-3D26-4875-9DB9-F845F067795E}">
      <dgm:prSet/>
      <dgm:spPr/>
      <dgm:t>
        <a:bodyPr/>
        <a:lstStyle/>
        <a:p>
          <a:endParaRPr lang="en-US"/>
        </a:p>
      </dgm:t>
    </dgm:pt>
    <dgm:pt modelId="{CB93C0FE-079F-41BF-868B-E593BBA9A76C}">
      <dgm:prSet custT="1"/>
      <dgm:spPr>
        <a:ln>
          <a:solidFill>
            <a:srgbClr val="336699"/>
          </a:solidFill>
        </a:ln>
      </dgm:spPr>
      <dgm:t>
        <a:bodyPr/>
        <a:lstStyle/>
        <a:p>
          <a:r>
            <a:rPr lang="en-US" sz="2800" dirty="0"/>
            <a:t>The Website should clearly state whether the information is intended for the consumer or the health professional. </a:t>
          </a:r>
        </a:p>
      </dgm:t>
    </dgm:pt>
    <dgm:pt modelId="{8AC524DA-85E6-4DED-835C-746723E92139}" type="parTrans" cxnId="{AD187002-5D86-414E-8EB5-AB62AA5792E5}">
      <dgm:prSet/>
      <dgm:spPr/>
      <dgm:t>
        <a:bodyPr/>
        <a:lstStyle/>
        <a:p>
          <a:endParaRPr lang="en-US"/>
        </a:p>
      </dgm:t>
    </dgm:pt>
    <dgm:pt modelId="{F2BEFA17-AC7C-4937-BE82-A324AC92E5ED}" type="sibTrans" cxnId="{AD187002-5D86-414E-8EB5-AB62AA5792E5}">
      <dgm:prSet/>
      <dgm:spPr/>
      <dgm:t>
        <a:bodyPr/>
        <a:lstStyle/>
        <a:p>
          <a:endParaRPr lang="en-US"/>
        </a:p>
      </dgm:t>
    </dgm:pt>
    <dgm:pt modelId="{7B40568F-BE8B-4055-B15A-DFC067C254D3}">
      <dgm:prSet custT="1"/>
      <dgm:spPr>
        <a:ln>
          <a:solidFill>
            <a:srgbClr val="336699"/>
          </a:solidFill>
        </a:ln>
      </dgm:spPr>
      <dgm:t>
        <a:bodyPr/>
        <a:lstStyle/>
        <a:p>
          <a:r>
            <a:rPr lang="en-US" sz="2800" dirty="0"/>
            <a:t>The design of the site should make selection of one area over the other clear to the user</a:t>
          </a:r>
          <a:r>
            <a:rPr lang="en-US" sz="3200" dirty="0"/>
            <a:t>. </a:t>
          </a:r>
        </a:p>
      </dgm:t>
    </dgm:pt>
    <dgm:pt modelId="{44B999CC-58AF-4568-9BC6-7BAD385B2BE0}" type="parTrans" cxnId="{2623B13F-8CF0-48AC-AC02-491B14CB1288}">
      <dgm:prSet/>
      <dgm:spPr/>
      <dgm:t>
        <a:bodyPr/>
        <a:lstStyle/>
        <a:p>
          <a:endParaRPr lang="en-US"/>
        </a:p>
      </dgm:t>
    </dgm:pt>
    <dgm:pt modelId="{D0E62B4C-6D5B-4577-8CEB-88D56EA2D63F}" type="sibTrans" cxnId="{2623B13F-8CF0-48AC-AC02-491B14CB1288}">
      <dgm:prSet/>
      <dgm:spPr/>
      <dgm:t>
        <a:bodyPr/>
        <a:lstStyle/>
        <a:p>
          <a:endParaRPr lang="en-US"/>
        </a:p>
      </dgm:t>
    </dgm:pt>
    <dgm:pt modelId="{66E85332-22D7-4FB7-BE5F-FC3B8C6C1A54}" type="pres">
      <dgm:prSet presAssocID="{43703DCE-6B23-4D2D-9E92-8B6B703EC234}" presName="linear" presStyleCnt="0">
        <dgm:presLayoutVars>
          <dgm:dir/>
          <dgm:animLvl val="lvl"/>
          <dgm:resizeHandles val="exact"/>
        </dgm:presLayoutVars>
      </dgm:prSet>
      <dgm:spPr/>
    </dgm:pt>
    <dgm:pt modelId="{954C0BD0-7C41-4147-AD0A-5FB0F4D03B41}" type="pres">
      <dgm:prSet presAssocID="{EB09C2BA-5107-4846-9E78-5B1E5CFC4C56}" presName="parentLin" presStyleCnt="0"/>
      <dgm:spPr/>
    </dgm:pt>
    <dgm:pt modelId="{8CDE0B03-58F8-40DF-8507-747A3BA20527}" type="pres">
      <dgm:prSet presAssocID="{EB09C2BA-5107-4846-9E78-5B1E5CFC4C56}" presName="parentLeftMargin" presStyleLbl="node1" presStyleIdx="0" presStyleCnt="1"/>
      <dgm:spPr/>
    </dgm:pt>
    <dgm:pt modelId="{1665C897-C2D8-4C9F-8579-D357CA459BB0}" type="pres">
      <dgm:prSet presAssocID="{EB09C2BA-5107-4846-9E78-5B1E5CFC4C56}" presName="parentText" presStyleLbl="node1" presStyleIdx="0" presStyleCnt="1" custScaleX="78836" custScaleY="52104" custLinFactNeighborX="-7407" custLinFactNeighborY="-13528">
        <dgm:presLayoutVars>
          <dgm:chMax val="0"/>
          <dgm:bulletEnabled val="1"/>
        </dgm:presLayoutVars>
      </dgm:prSet>
      <dgm:spPr/>
    </dgm:pt>
    <dgm:pt modelId="{F5A561B9-FBD5-43DF-A9D8-82F783A4CB97}" type="pres">
      <dgm:prSet presAssocID="{EB09C2BA-5107-4846-9E78-5B1E5CFC4C56}" presName="negativeSpace" presStyleCnt="0"/>
      <dgm:spPr/>
    </dgm:pt>
    <dgm:pt modelId="{7A31FE87-4241-4EE2-AFEC-087FEFE68451}" type="pres">
      <dgm:prSet presAssocID="{EB09C2BA-5107-4846-9E78-5B1E5CFC4C56}" presName="childText" presStyleLbl="conFgAcc1" presStyleIdx="0" presStyleCnt="1" custScaleY="92207" custLinFactNeighborX="2038" custLinFactNeighborY="-8920">
        <dgm:presLayoutVars>
          <dgm:bulletEnabled val="1"/>
        </dgm:presLayoutVars>
      </dgm:prSet>
      <dgm:spPr/>
    </dgm:pt>
  </dgm:ptLst>
  <dgm:cxnLst>
    <dgm:cxn modelId="{AD187002-5D86-414E-8EB5-AB62AA5792E5}" srcId="{EB09C2BA-5107-4846-9E78-5B1E5CFC4C56}" destId="{CB93C0FE-079F-41BF-868B-E593BBA9A76C}" srcOrd="0" destOrd="0" parTransId="{8AC524DA-85E6-4DED-835C-746723E92139}" sibTransId="{F2BEFA17-AC7C-4937-BE82-A324AC92E5ED}"/>
    <dgm:cxn modelId="{66878F27-623C-4926-8833-9EE0EE9863D5}" type="presOf" srcId="{CB93C0FE-079F-41BF-868B-E593BBA9A76C}" destId="{7A31FE87-4241-4EE2-AFEC-087FEFE68451}" srcOrd="0" destOrd="0" presId="urn:microsoft.com/office/officeart/2005/8/layout/list1"/>
    <dgm:cxn modelId="{6F3EE835-ED33-46E4-BBED-62C019B3F5F3}" type="presOf" srcId="{EB09C2BA-5107-4846-9E78-5B1E5CFC4C56}" destId="{1665C897-C2D8-4C9F-8579-D357CA459BB0}" srcOrd="1" destOrd="0" presId="urn:microsoft.com/office/officeart/2005/8/layout/list1"/>
    <dgm:cxn modelId="{2623B13F-8CF0-48AC-AC02-491B14CB1288}" srcId="{EB09C2BA-5107-4846-9E78-5B1E5CFC4C56}" destId="{7B40568F-BE8B-4055-B15A-DFC067C254D3}" srcOrd="1" destOrd="0" parTransId="{44B999CC-58AF-4568-9BC6-7BAD385B2BE0}" sibTransId="{D0E62B4C-6D5B-4577-8CEB-88D56EA2D63F}"/>
    <dgm:cxn modelId="{0B38C763-26B3-47E4-9160-9E7ACB9BE1ED}" type="presOf" srcId="{7B40568F-BE8B-4055-B15A-DFC067C254D3}" destId="{7A31FE87-4241-4EE2-AFEC-087FEFE68451}" srcOrd="0" destOrd="1" presId="urn:microsoft.com/office/officeart/2005/8/layout/list1"/>
    <dgm:cxn modelId="{21A655C0-A0C7-4CE0-9139-705BD6800EB0}" type="presOf" srcId="{43703DCE-6B23-4D2D-9E92-8B6B703EC234}" destId="{66E85332-22D7-4FB7-BE5F-FC3B8C6C1A54}" srcOrd="0" destOrd="0" presId="urn:microsoft.com/office/officeart/2005/8/layout/list1"/>
    <dgm:cxn modelId="{31370FCF-734C-48D4-83EA-2DA6C0C9A4AA}" type="presOf" srcId="{EB09C2BA-5107-4846-9E78-5B1E5CFC4C56}" destId="{8CDE0B03-58F8-40DF-8507-747A3BA20527}" srcOrd="0" destOrd="0" presId="urn:microsoft.com/office/officeart/2005/8/layout/list1"/>
    <dgm:cxn modelId="{04260FD7-3D26-4875-9DB9-F845F067795E}" srcId="{43703DCE-6B23-4D2D-9E92-8B6B703EC234}" destId="{EB09C2BA-5107-4846-9E78-5B1E5CFC4C56}" srcOrd="0" destOrd="0" parTransId="{AB7BA5DA-E02D-45A2-B082-34ABB446EB7D}" sibTransId="{817139C1-8AD6-4229-A97C-EF6F69593872}"/>
    <dgm:cxn modelId="{D3B902CF-CC53-48EA-B798-36A3298ECDDB}" type="presParOf" srcId="{66E85332-22D7-4FB7-BE5F-FC3B8C6C1A54}" destId="{954C0BD0-7C41-4147-AD0A-5FB0F4D03B41}" srcOrd="0" destOrd="0" presId="urn:microsoft.com/office/officeart/2005/8/layout/list1"/>
    <dgm:cxn modelId="{30F6A8CD-E7FC-4563-9AE0-4ADCCA7422C1}" type="presParOf" srcId="{954C0BD0-7C41-4147-AD0A-5FB0F4D03B41}" destId="{8CDE0B03-58F8-40DF-8507-747A3BA20527}" srcOrd="0" destOrd="0" presId="urn:microsoft.com/office/officeart/2005/8/layout/list1"/>
    <dgm:cxn modelId="{860BBE8E-5BF5-4134-805B-373B3F896B30}" type="presParOf" srcId="{954C0BD0-7C41-4147-AD0A-5FB0F4D03B41}" destId="{1665C897-C2D8-4C9F-8579-D357CA459BB0}" srcOrd="1" destOrd="0" presId="urn:microsoft.com/office/officeart/2005/8/layout/list1"/>
    <dgm:cxn modelId="{2588EFF0-D140-4C0A-AF34-4CD79CEA8DA9}" type="presParOf" srcId="{66E85332-22D7-4FB7-BE5F-FC3B8C6C1A54}" destId="{F5A561B9-FBD5-43DF-A9D8-82F783A4CB97}" srcOrd="1" destOrd="0" presId="urn:microsoft.com/office/officeart/2005/8/layout/list1"/>
    <dgm:cxn modelId="{73060492-23BE-48F5-868F-061E537CF8C9}" type="presParOf" srcId="{66E85332-22D7-4FB7-BE5F-FC3B8C6C1A54}" destId="{7A31FE87-4241-4EE2-AFEC-087FEFE6845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C68371D-277A-4DA9-86AC-E1EDF1F64C93}"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9121B384-5D5E-46E9-86D1-45330F674AA2}">
      <dgm:prSet phldrT="[Text]"/>
      <dgm:spPr>
        <a:solidFill>
          <a:srgbClr val="033B57"/>
        </a:solidFill>
      </dgm:spPr>
      <dgm:t>
        <a:bodyPr/>
        <a:lstStyle/>
        <a:p>
          <a:r>
            <a:rPr lang="en-US" b="1"/>
            <a:t>Privacy</a:t>
          </a:r>
          <a:endParaRPr lang="en-US" dirty="0"/>
        </a:p>
      </dgm:t>
    </dgm:pt>
    <dgm:pt modelId="{CB92CE48-60E1-4803-BA56-2B5E37E97EDB}" type="parTrans" cxnId="{372CA49E-48FD-4410-93A2-3BE95ADD49FB}">
      <dgm:prSet/>
      <dgm:spPr/>
      <dgm:t>
        <a:bodyPr/>
        <a:lstStyle/>
        <a:p>
          <a:endParaRPr lang="en-US"/>
        </a:p>
      </dgm:t>
    </dgm:pt>
    <dgm:pt modelId="{0F1C2F3A-E657-41D8-B21C-FD88ECD05B95}" type="sibTrans" cxnId="{372CA49E-48FD-4410-93A2-3BE95ADD49FB}">
      <dgm:prSet/>
      <dgm:spPr/>
      <dgm:t>
        <a:bodyPr/>
        <a:lstStyle/>
        <a:p>
          <a:endParaRPr lang="en-US"/>
        </a:p>
      </dgm:t>
    </dgm:pt>
    <dgm:pt modelId="{E787F0AF-26D3-4FFF-84D3-E053A1470DC6}">
      <dgm:prSet/>
      <dgm:spPr>
        <a:ln>
          <a:solidFill>
            <a:srgbClr val="336699"/>
          </a:solidFill>
        </a:ln>
      </dgm:spPr>
      <dgm:t>
        <a:bodyPr/>
        <a:lstStyle/>
        <a:p>
          <a:r>
            <a:rPr lang="en-US" dirty="0"/>
            <a:t>Respect the privacy and confidentiality of personal data submitted to the site.</a:t>
          </a:r>
        </a:p>
      </dgm:t>
    </dgm:pt>
    <dgm:pt modelId="{A9BA27D9-3A6E-4F6C-B97D-0F9ABB634E40}" type="parTrans" cxnId="{93D3A6F2-FA9D-4366-B200-13332E223630}">
      <dgm:prSet/>
      <dgm:spPr/>
      <dgm:t>
        <a:bodyPr/>
        <a:lstStyle/>
        <a:p>
          <a:endParaRPr lang="en-US"/>
        </a:p>
      </dgm:t>
    </dgm:pt>
    <dgm:pt modelId="{552CD018-2E0E-4BBD-BB75-AA8EDDB9F58C}" type="sibTrans" cxnId="{93D3A6F2-FA9D-4366-B200-13332E223630}">
      <dgm:prSet/>
      <dgm:spPr/>
      <dgm:t>
        <a:bodyPr/>
        <a:lstStyle/>
        <a:p>
          <a:endParaRPr lang="en-US"/>
        </a:p>
      </dgm:t>
    </dgm:pt>
    <dgm:pt modelId="{1EA27B67-ED53-41AB-9A18-E932DA985E58}">
      <dgm:prSet/>
      <dgm:spPr>
        <a:solidFill>
          <a:srgbClr val="033B57"/>
        </a:solidFill>
      </dgm:spPr>
      <dgm:t>
        <a:bodyPr/>
        <a:lstStyle/>
        <a:p>
          <a:r>
            <a:rPr lang="en-US" b="1" dirty="0"/>
            <a:t>Financial Disclosure</a:t>
          </a:r>
          <a:endParaRPr lang="en-US" dirty="0"/>
        </a:p>
      </dgm:t>
    </dgm:pt>
    <dgm:pt modelId="{B630539D-AAC0-49C1-A35C-EB179F519254}" type="parTrans" cxnId="{DA24A48B-9B23-4F73-9B6B-CE76A4089DB2}">
      <dgm:prSet/>
      <dgm:spPr/>
      <dgm:t>
        <a:bodyPr/>
        <a:lstStyle/>
        <a:p>
          <a:endParaRPr lang="en-US"/>
        </a:p>
      </dgm:t>
    </dgm:pt>
    <dgm:pt modelId="{BB85B4F5-1161-48CB-AB73-1CA124C4EA3C}" type="sibTrans" cxnId="{DA24A48B-9B23-4F73-9B6B-CE76A4089DB2}">
      <dgm:prSet/>
      <dgm:spPr/>
      <dgm:t>
        <a:bodyPr/>
        <a:lstStyle/>
        <a:p>
          <a:endParaRPr lang="en-US"/>
        </a:p>
      </dgm:t>
    </dgm:pt>
    <dgm:pt modelId="{F16FC31E-4559-4D97-88D7-B01D5B033004}">
      <dgm:prSet/>
      <dgm:spPr>
        <a:ln>
          <a:solidFill>
            <a:srgbClr val="336699"/>
          </a:solidFill>
        </a:ln>
      </dgm:spPr>
      <dgm:t>
        <a:bodyPr/>
        <a:lstStyle/>
        <a:p>
          <a:r>
            <a:rPr lang="en-US" dirty="0"/>
            <a:t>The Website should fully disclose funding sources.</a:t>
          </a:r>
        </a:p>
      </dgm:t>
    </dgm:pt>
    <dgm:pt modelId="{788CE8A1-5CA7-47B4-9692-A9DE50D26DC9}" type="parTrans" cxnId="{F11CA987-6850-4954-9ABD-F97253794B9D}">
      <dgm:prSet/>
      <dgm:spPr/>
      <dgm:t>
        <a:bodyPr/>
        <a:lstStyle/>
        <a:p>
          <a:endParaRPr lang="en-US"/>
        </a:p>
      </dgm:t>
    </dgm:pt>
    <dgm:pt modelId="{CC746F3B-85DC-411A-B4C8-4F22C0073BFF}" type="sibTrans" cxnId="{F11CA987-6850-4954-9ABD-F97253794B9D}">
      <dgm:prSet/>
      <dgm:spPr/>
      <dgm:t>
        <a:bodyPr/>
        <a:lstStyle/>
        <a:p>
          <a:endParaRPr lang="en-US"/>
        </a:p>
      </dgm:t>
    </dgm:pt>
    <dgm:pt modelId="{C1A2F537-0BD1-4452-873F-3DF622DEFBF2}" type="pres">
      <dgm:prSet presAssocID="{CC68371D-277A-4DA9-86AC-E1EDF1F64C93}" presName="linear" presStyleCnt="0">
        <dgm:presLayoutVars>
          <dgm:dir/>
          <dgm:animLvl val="lvl"/>
          <dgm:resizeHandles val="exact"/>
        </dgm:presLayoutVars>
      </dgm:prSet>
      <dgm:spPr/>
    </dgm:pt>
    <dgm:pt modelId="{A8751548-9B12-4F1E-A111-3E7451F5D26D}" type="pres">
      <dgm:prSet presAssocID="{9121B384-5D5E-46E9-86D1-45330F674AA2}" presName="parentLin" presStyleCnt="0"/>
      <dgm:spPr/>
    </dgm:pt>
    <dgm:pt modelId="{A6E650BE-F49D-45AF-9C74-B4B761758C01}" type="pres">
      <dgm:prSet presAssocID="{9121B384-5D5E-46E9-86D1-45330F674AA2}" presName="parentLeftMargin" presStyleLbl="node1" presStyleIdx="0" presStyleCnt="2"/>
      <dgm:spPr/>
    </dgm:pt>
    <dgm:pt modelId="{B10C2212-FECB-4484-9739-2987ACE58330}" type="pres">
      <dgm:prSet presAssocID="{9121B384-5D5E-46E9-86D1-45330F674AA2}" presName="parentText" presStyleLbl="node1" presStyleIdx="0" presStyleCnt="2">
        <dgm:presLayoutVars>
          <dgm:chMax val="0"/>
          <dgm:bulletEnabled val="1"/>
        </dgm:presLayoutVars>
      </dgm:prSet>
      <dgm:spPr/>
    </dgm:pt>
    <dgm:pt modelId="{F641C8E0-FD92-42D8-87EF-64003CED75C8}" type="pres">
      <dgm:prSet presAssocID="{9121B384-5D5E-46E9-86D1-45330F674AA2}" presName="negativeSpace" presStyleCnt="0"/>
      <dgm:spPr/>
    </dgm:pt>
    <dgm:pt modelId="{EB8EF2C5-B07E-4521-AEF7-1C80B66ECE74}" type="pres">
      <dgm:prSet presAssocID="{9121B384-5D5E-46E9-86D1-45330F674AA2}" presName="childText" presStyleLbl="conFgAcc1" presStyleIdx="0" presStyleCnt="2">
        <dgm:presLayoutVars>
          <dgm:bulletEnabled val="1"/>
        </dgm:presLayoutVars>
      </dgm:prSet>
      <dgm:spPr/>
    </dgm:pt>
    <dgm:pt modelId="{DDB5B271-64F2-4CBA-ABB4-F34FA69A5FA9}" type="pres">
      <dgm:prSet presAssocID="{0F1C2F3A-E657-41D8-B21C-FD88ECD05B95}" presName="spaceBetweenRectangles" presStyleCnt="0"/>
      <dgm:spPr/>
    </dgm:pt>
    <dgm:pt modelId="{2FC54C94-E50E-49CC-9AD2-D7FA433F2F8C}" type="pres">
      <dgm:prSet presAssocID="{1EA27B67-ED53-41AB-9A18-E932DA985E58}" presName="parentLin" presStyleCnt="0"/>
      <dgm:spPr/>
    </dgm:pt>
    <dgm:pt modelId="{A0987F33-E23E-43FB-81BB-F973A05C4C54}" type="pres">
      <dgm:prSet presAssocID="{1EA27B67-ED53-41AB-9A18-E932DA985E58}" presName="parentLeftMargin" presStyleLbl="node1" presStyleIdx="0" presStyleCnt="2"/>
      <dgm:spPr/>
    </dgm:pt>
    <dgm:pt modelId="{8C737215-E07F-4CC2-ACA0-E4B998DF3174}" type="pres">
      <dgm:prSet presAssocID="{1EA27B67-ED53-41AB-9A18-E932DA985E58}" presName="parentText" presStyleLbl="node1" presStyleIdx="1" presStyleCnt="2">
        <dgm:presLayoutVars>
          <dgm:chMax val="0"/>
          <dgm:bulletEnabled val="1"/>
        </dgm:presLayoutVars>
      </dgm:prSet>
      <dgm:spPr/>
    </dgm:pt>
    <dgm:pt modelId="{52EE4F92-49F5-4425-ABF3-B1565859CF84}" type="pres">
      <dgm:prSet presAssocID="{1EA27B67-ED53-41AB-9A18-E932DA985E58}" presName="negativeSpace" presStyleCnt="0"/>
      <dgm:spPr/>
    </dgm:pt>
    <dgm:pt modelId="{08987490-1763-4192-943F-CB92A313C36F}" type="pres">
      <dgm:prSet presAssocID="{1EA27B67-ED53-41AB-9A18-E932DA985E58}" presName="childText" presStyleLbl="conFgAcc1" presStyleIdx="1" presStyleCnt="2">
        <dgm:presLayoutVars>
          <dgm:bulletEnabled val="1"/>
        </dgm:presLayoutVars>
      </dgm:prSet>
      <dgm:spPr/>
    </dgm:pt>
  </dgm:ptLst>
  <dgm:cxnLst>
    <dgm:cxn modelId="{23730310-F7FC-428D-B46F-3EE41052953F}" type="presOf" srcId="{CC68371D-277A-4DA9-86AC-E1EDF1F64C93}" destId="{C1A2F537-0BD1-4452-873F-3DF622DEFBF2}" srcOrd="0" destOrd="0" presId="urn:microsoft.com/office/officeart/2005/8/layout/list1"/>
    <dgm:cxn modelId="{4F09DE5E-99E2-4C1E-B1DD-B44735DAC5A0}" type="presOf" srcId="{F16FC31E-4559-4D97-88D7-B01D5B033004}" destId="{08987490-1763-4192-943F-CB92A313C36F}" srcOrd="0" destOrd="0" presId="urn:microsoft.com/office/officeart/2005/8/layout/list1"/>
    <dgm:cxn modelId="{CF271074-9E80-4029-9926-D1577A380D4B}" type="presOf" srcId="{9121B384-5D5E-46E9-86D1-45330F674AA2}" destId="{A6E650BE-F49D-45AF-9C74-B4B761758C01}" srcOrd="0" destOrd="0" presId="urn:microsoft.com/office/officeart/2005/8/layout/list1"/>
    <dgm:cxn modelId="{902AE586-A2FF-4258-8C4F-CCA55C0BA899}" type="presOf" srcId="{E787F0AF-26D3-4FFF-84D3-E053A1470DC6}" destId="{EB8EF2C5-B07E-4521-AEF7-1C80B66ECE74}" srcOrd="0" destOrd="0" presId="urn:microsoft.com/office/officeart/2005/8/layout/list1"/>
    <dgm:cxn modelId="{F11CA987-6850-4954-9ABD-F97253794B9D}" srcId="{1EA27B67-ED53-41AB-9A18-E932DA985E58}" destId="{F16FC31E-4559-4D97-88D7-B01D5B033004}" srcOrd="0" destOrd="0" parTransId="{788CE8A1-5CA7-47B4-9692-A9DE50D26DC9}" sibTransId="{CC746F3B-85DC-411A-B4C8-4F22C0073BFF}"/>
    <dgm:cxn modelId="{DA24A48B-9B23-4F73-9B6B-CE76A4089DB2}" srcId="{CC68371D-277A-4DA9-86AC-E1EDF1F64C93}" destId="{1EA27B67-ED53-41AB-9A18-E932DA985E58}" srcOrd="1" destOrd="0" parTransId="{B630539D-AAC0-49C1-A35C-EB179F519254}" sibTransId="{BB85B4F5-1161-48CB-AB73-1CA124C4EA3C}"/>
    <dgm:cxn modelId="{2B2E2F99-A33D-46D1-8D22-0F697F756475}" type="presOf" srcId="{1EA27B67-ED53-41AB-9A18-E932DA985E58}" destId="{A0987F33-E23E-43FB-81BB-F973A05C4C54}" srcOrd="0" destOrd="0" presId="urn:microsoft.com/office/officeart/2005/8/layout/list1"/>
    <dgm:cxn modelId="{372CA49E-48FD-4410-93A2-3BE95ADD49FB}" srcId="{CC68371D-277A-4DA9-86AC-E1EDF1F64C93}" destId="{9121B384-5D5E-46E9-86D1-45330F674AA2}" srcOrd="0" destOrd="0" parTransId="{CB92CE48-60E1-4803-BA56-2B5E37E97EDB}" sibTransId="{0F1C2F3A-E657-41D8-B21C-FD88ECD05B95}"/>
    <dgm:cxn modelId="{9FCBE5B3-D804-4125-8324-569376B08137}" type="presOf" srcId="{9121B384-5D5E-46E9-86D1-45330F674AA2}" destId="{B10C2212-FECB-4484-9739-2987ACE58330}" srcOrd="1" destOrd="0" presId="urn:microsoft.com/office/officeart/2005/8/layout/list1"/>
    <dgm:cxn modelId="{09F203E8-3557-43B3-925B-703FE62B2890}" type="presOf" srcId="{1EA27B67-ED53-41AB-9A18-E932DA985E58}" destId="{8C737215-E07F-4CC2-ACA0-E4B998DF3174}" srcOrd="1" destOrd="0" presId="urn:microsoft.com/office/officeart/2005/8/layout/list1"/>
    <dgm:cxn modelId="{93D3A6F2-FA9D-4366-B200-13332E223630}" srcId="{9121B384-5D5E-46E9-86D1-45330F674AA2}" destId="{E787F0AF-26D3-4FFF-84D3-E053A1470DC6}" srcOrd="0" destOrd="0" parTransId="{A9BA27D9-3A6E-4F6C-B97D-0F9ABB634E40}" sibTransId="{552CD018-2E0E-4BBD-BB75-AA8EDDB9F58C}"/>
    <dgm:cxn modelId="{1E6C0ABB-690D-4638-8521-BBB4FC52A845}" type="presParOf" srcId="{C1A2F537-0BD1-4452-873F-3DF622DEFBF2}" destId="{A8751548-9B12-4F1E-A111-3E7451F5D26D}" srcOrd="0" destOrd="0" presId="urn:microsoft.com/office/officeart/2005/8/layout/list1"/>
    <dgm:cxn modelId="{0CEB6178-99E1-41C3-8077-9DDEDD239656}" type="presParOf" srcId="{A8751548-9B12-4F1E-A111-3E7451F5D26D}" destId="{A6E650BE-F49D-45AF-9C74-B4B761758C01}" srcOrd="0" destOrd="0" presId="urn:microsoft.com/office/officeart/2005/8/layout/list1"/>
    <dgm:cxn modelId="{B8B7E449-ECF6-4D5B-9EC7-18BB5716A93B}" type="presParOf" srcId="{A8751548-9B12-4F1E-A111-3E7451F5D26D}" destId="{B10C2212-FECB-4484-9739-2987ACE58330}" srcOrd="1" destOrd="0" presId="urn:microsoft.com/office/officeart/2005/8/layout/list1"/>
    <dgm:cxn modelId="{313DE5C0-FC3D-4357-AA75-AD24D7FA8D2F}" type="presParOf" srcId="{C1A2F537-0BD1-4452-873F-3DF622DEFBF2}" destId="{F641C8E0-FD92-42D8-87EF-64003CED75C8}" srcOrd="1" destOrd="0" presId="urn:microsoft.com/office/officeart/2005/8/layout/list1"/>
    <dgm:cxn modelId="{11CE2A07-6322-48ED-B362-AA545B062CCB}" type="presParOf" srcId="{C1A2F537-0BD1-4452-873F-3DF622DEFBF2}" destId="{EB8EF2C5-B07E-4521-AEF7-1C80B66ECE74}" srcOrd="2" destOrd="0" presId="urn:microsoft.com/office/officeart/2005/8/layout/list1"/>
    <dgm:cxn modelId="{956ABB31-608E-49C4-9EE6-B0E277BEE37A}" type="presParOf" srcId="{C1A2F537-0BD1-4452-873F-3DF622DEFBF2}" destId="{DDB5B271-64F2-4CBA-ABB4-F34FA69A5FA9}" srcOrd="3" destOrd="0" presId="urn:microsoft.com/office/officeart/2005/8/layout/list1"/>
    <dgm:cxn modelId="{BE5115AA-A7BA-4E49-9CBF-25727CC3EAC6}" type="presParOf" srcId="{C1A2F537-0BD1-4452-873F-3DF622DEFBF2}" destId="{2FC54C94-E50E-49CC-9AD2-D7FA433F2F8C}" srcOrd="4" destOrd="0" presId="urn:microsoft.com/office/officeart/2005/8/layout/list1"/>
    <dgm:cxn modelId="{3EB638A6-B5D6-4E56-8529-C7BCB73A7438}" type="presParOf" srcId="{2FC54C94-E50E-49CC-9AD2-D7FA433F2F8C}" destId="{A0987F33-E23E-43FB-81BB-F973A05C4C54}" srcOrd="0" destOrd="0" presId="urn:microsoft.com/office/officeart/2005/8/layout/list1"/>
    <dgm:cxn modelId="{10A95CA9-179F-4F56-8AE3-1956B64568AE}" type="presParOf" srcId="{2FC54C94-E50E-49CC-9AD2-D7FA433F2F8C}" destId="{8C737215-E07F-4CC2-ACA0-E4B998DF3174}" srcOrd="1" destOrd="0" presId="urn:microsoft.com/office/officeart/2005/8/layout/list1"/>
    <dgm:cxn modelId="{A50C1611-D889-41FD-AC5F-650E67D11DC8}" type="presParOf" srcId="{C1A2F537-0BD1-4452-873F-3DF622DEFBF2}" destId="{52EE4F92-49F5-4425-ABF3-B1565859CF84}" srcOrd="5" destOrd="0" presId="urn:microsoft.com/office/officeart/2005/8/layout/list1"/>
    <dgm:cxn modelId="{13B4E724-D923-411E-83B6-D88EC357A67D}" type="presParOf" srcId="{C1A2F537-0BD1-4452-873F-3DF622DEFBF2}" destId="{08987490-1763-4192-943F-CB92A313C36F}"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095CA5-AF48-4380-A836-FDEFBCF7BEF9}">
      <dsp:nvSpPr>
        <dsp:cNvPr id="0" name=""/>
        <dsp:cNvSpPr/>
      </dsp:nvSpPr>
      <dsp:spPr>
        <a:xfrm>
          <a:off x="0" y="0"/>
          <a:ext cx="4071257" cy="4071257"/>
        </a:xfrm>
        <a:prstGeom prst="pie">
          <a:avLst>
            <a:gd name="adj1" fmla="val 5400000"/>
            <a:gd name="adj2" fmla="val 16200000"/>
          </a:avLst>
        </a:prstGeom>
        <a:solidFill>
          <a:schemeClr val="accent2">
            <a:shade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F1D924D-B682-4739-8C4B-3AEDA1D54741}">
      <dsp:nvSpPr>
        <dsp:cNvPr id="0" name=""/>
        <dsp:cNvSpPr/>
      </dsp:nvSpPr>
      <dsp:spPr>
        <a:xfrm>
          <a:off x="2035628" y="0"/>
          <a:ext cx="5279571" cy="4071257"/>
        </a:xfrm>
        <a:prstGeom prst="rect">
          <a:avLst/>
        </a:prstGeom>
        <a:solidFill>
          <a:schemeClr val="lt1">
            <a:alpha val="9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National organization/federal</a:t>
          </a:r>
        </a:p>
        <a:p>
          <a:pPr marL="0" lvl="0" indent="0" algn="ctr" defTabSz="622300">
            <a:lnSpc>
              <a:spcPct val="90000"/>
            </a:lnSpc>
            <a:spcBef>
              <a:spcPct val="0"/>
            </a:spcBef>
            <a:spcAft>
              <a:spcPct val="35000"/>
            </a:spcAft>
            <a:buNone/>
          </a:pPr>
          <a:r>
            <a:rPr lang="en-US" sz="1400" b="1" kern="1200" dirty="0"/>
            <a:t>assets</a:t>
          </a:r>
        </a:p>
      </dsp:txBody>
      <dsp:txXfrm>
        <a:off x="2035628" y="0"/>
        <a:ext cx="2639785" cy="651401"/>
      </dsp:txXfrm>
    </dsp:sp>
    <dsp:sp modelId="{95B9459D-7EAE-4FFA-81F2-62B6C4B9557C}">
      <dsp:nvSpPr>
        <dsp:cNvPr id="0" name=""/>
        <dsp:cNvSpPr/>
      </dsp:nvSpPr>
      <dsp:spPr>
        <a:xfrm>
          <a:off x="427481" y="651401"/>
          <a:ext cx="3216293" cy="3216293"/>
        </a:xfrm>
        <a:prstGeom prst="pie">
          <a:avLst>
            <a:gd name="adj1" fmla="val 5400000"/>
            <a:gd name="adj2" fmla="val 16200000"/>
          </a:avLst>
        </a:prstGeom>
        <a:solidFill>
          <a:schemeClr val="accent2">
            <a:shade val="80000"/>
            <a:hueOff val="0"/>
            <a:satOff val="-7005"/>
            <a:lumOff val="793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FD24D07-F191-4E08-AEBE-E48759FE8C37}">
      <dsp:nvSpPr>
        <dsp:cNvPr id="0" name=""/>
        <dsp:cNvSpPr/>
      </dsp:nvSpPr>
      <dsp:spPr>
        <a:xfrm>
          <a:off x="2035628" y="651401"/>
          <a:ext cx="5279571" cy="3216293"/>
        </a:xfrm>
        <a:prstGeom prst="rect">
          <a:avLst/>
        </a:prstGeom>
        <a:solidFill>
          <a:schemeClr val="lt1">
            <a:alpha val="90000"/>
            <a:hueOff val="0"/>
            <a:satOff val="0"/>
            <a:lumOff val="0"/>
            <a:alphaOff val="0"/>
          </a:schemeClr>
        </a:solidFill>
        <a:ln w="25400" cap="flat" cmpd="sng" algn="ctr">
          <a:solidFill>
            <a:schemeClr val="accent2">
              <a:shade val="80000"/>
              <a:hueOff val="0"/>
              <a:satOff val="-7005"/>
              <a:lumOff val="793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State or regional assets</a:t>
          </a:r>
        </a:p>
      </dsp:txBody>
      <dsp:txXfrm>
        <a:off x="2035628" y="651401"/>
        <a:ext cx="2639785" cy="651401"/>
      </dsp:txXfrm>
    </dsp:sp>
    <dsp:sp modelId="{7683A26A-2C52-4890-B1DB-52959C1A4022}">
      <dsp:nvSpPr>
        <dsp:cNvPr id="0" name=""/>
        <dsp:cNvSpPr/>
      </dsp:nvSpPr>
      <dsp:spPr>
        <a:xfrm>
          <a:off x="854963" y="1302802"/>
          <a:ext cx="2361329" cy="2361329"/>
        </a:xfrm>
        <a:prstGeom prst="pie">
          <a:avLst>
            <a:gd name="adj1" fmla="val 5400000"/>
            <a:gd name="adj2" fmla="val 16200000"/>
          </a:avLst>
        </a:prstGeom>
        <a:solidFill>
          <a:schemeClr val="accent2">
            <a:shade val="80000"/>
            <a:hueOff val="0"/>
            <a:satOff val="-14010"/>
            <a:lumOff val="1587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C3FAB6C-A756-4A03-820B-534505DA640C}">
      <dsp:nvSpPr>
        <dsp:cNvPr id="0" name=""/>
        <dsp:cNvSpPr/>
      </dsp:nvSpPr>
      <dsp:spPr>
        <a:xfrm>
          <a:off x="2010761" y="1289980"/>
          <a:ext cx="5279571" cy="2361329"/>
        </a:xfrm>
        <a:prstGeom prst="rect">
          <a:avLst/>
        </a:prstGeom>
        <a:solidFill>
          <a:schemeClr val="lt1">
            <a:alpha val="90000"/>
            <a:hueOff val="0"/>
            <a:satOff val="0"/>
            <a:lumOff val="0"/>
            <a:alphaOff val="0"/>
          </a:schemeClr>
        </a:solidFill>
        <a:ln w="25400" cap="flat" cmpd="sng" algn="ctr">
          <a:solidFill>
            <a:schemeClr val="accent2">
              <a:shade val="80000"/>
              <a:hueOff val="0"/>
              <a:satOff val="-14010"/>
              <a:lumOff val="158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Local community assets</a:t>
          </a:r>
        </a:p>
      </dsp:txBody>
      <dsp:txXfrm>
        <a:off x="2010761" y="1289980"/>
        <a:ext cx="2639785" cy="651401"/>
      </dsp:txXfrm>
    </dsp:sp>
    <dsp:sp modelId="{ABB43616-04A4-4799-9282-81E8E81DBC5B}">
      <dsp:nvSpPr>
        <dsp:cNvPr id="0" name=""/>
        <dsp:cNvSpPr/>
      </dsp:nvSpPr>
      <dsp:spPr>
        <a:xfrm>
          <a:off x="1282445" y="1954203"/>
          <a:ext cx="1506365" cy="1506365"/>
        </a:xfrm>
        <a:prstGeom prst="pie">
          <a:avLst>
            <a:gd name="adj1" fmla="val 5400000"/>
            <a:gd name="adj2" fmla="val 16200000"/>
          </a:avLst>
        </a:prstGeom>
        <a:solidFill>
          <a:schemeClr val="accent2">
            <a:shade val="80000"/>
            <a:hueOff val="0"/>
            <a:satOff val="-21014"/>
            <a:lumOff val="2381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FDA926E-9A3E-44B7-94CA-0546E2D77FD5}">
      <dsp:nvSpPr>
        <dsp:cNvPr id="0" name=""/>
        <dsp:cNvSpPr/>
      </dsp:nvSpPr>
      <dsp:spPr>
        <a:xfrm>
          <a:off x="2035628" y="1954203"/>
          <a:ext cx="5279571" cy="1506365"/>
        </a:xfrm>
        <a:prstGeom prst="rect">
          <a:avLst/>
        </a:prstGeom>
        <a:solidFill>
          <a:schemeClr val="lt1">
            <a:alpha val="90000"/>
            <a:hueOff val="0"/>
            <a:satOff val="0"/>
            <a:lumOff val="0"/>
            <a:alphaOff val="0"/>
          </a:schemeClr>
        </a:solidFill>
        <a:ln w="25400" cap="flat" cmpd="sng" algn="ctr">
          <a:solidFill>
            <a:schemeClr val="accent2">
              <a:shade val="80000"/>
              <a:hueOff val="0"/>
              <a:satOff val="-21014"/>
              <a:lumOff val="238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Network assets</a:t>
          </a:r>
        </a:p>
      </dsp:txBody>
      <dsp:txXfrm>
        <a:off x="2035628" y="1954203"/>
        <a:ext cx="2639785" cy="651401"/>
      </dsp:txXfrm>
    </dsp:sp>
    <dsp:sp modelId="{57B3A22C-0E39-47E3-A568-8E4771E704FB}">
      <dsp:nvSpPr>
        <dsp:cNvPr id="0" name=""/>
        <dsp:cNvSpPr/>
      </dsp:nvSpPr>
      <dsp:spPr>
        <a:xfrm>
          <a:off x="1709927" y="2605604"/>
          <a:ext cx="651401" cy="651401"/>
        </a:xfrm>
        <a:prstGeom prst="pie">
          <a:avLst>
            <a:gd name="adj1" fmla="val 5400000"/>
            <a:gd name="adj2" fmla="val 16200000"/>
          </a:avLst>
        </a:prstGeom>
        <a:solidFill>
          <a:schemeClr val="accent2">
            <a:shade val="80000"/>
            <a:hueOff val="0"/>
            <a:satOff val="-28019"/>
            <a:lumOff val="3175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4AF0A2D-B404-4CC8-BE07-87266033CEA5}">
      <dsp:nvSpPr>
        <dsp:cNvPr id="0" name=""/>
        <dsp:cNvSpPr/>
      </dsp:nvSpPr>
      <dsp:spPr>
        <a:xfrm>
          <a:off x="2035628" y="2605604"/>
          <a:ext cx="5279571" cy="651401"/>
        </a:xfrm>
        <a:prstGeom prst="rect">
          <a:avLst/>
        </a:prstGeom>
        <a:solidFill>
          <a:schemeClr val="lt1">
            <a:alpha val="90000"/>
            <a:hueOff val="0"/>
            <a:satOff val="0"/>
            <a:lumOff val="0"/>
            <a:alphaOff val="0"/>
          </a:schemeClr>
        </a:solidFill>
        <a:ln w="25400" cap="flat" cmpd="sng" algn="ctr">
          <a:solidFill>
            <a:schemeClr val="accent2">
              <a:shade val="80000"/>
              <a:hueOff val="0"/>
              <a:satOff val="-28019"/>
              <a:lumOff val="317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Individual assets</a:t>
          </a:r>
        </a:p>
      </dsp:txBody>
      <dsp:txXfrm>
        <a:off x="2035628" y="2605604"/>
        <a:ext cx="2639785" cy="651401"/>
      </dsp:txXfrm>
    </dsp:sp>
    <dsp:sp modelId="{C8629EE4-2F2C-439F-9BC0-A882D29A93B0}">
      <dsp:nvSpPr>
        <dsp:cNvPr id="0" name=""/>
        <dsp:cNvSpPr/>
      </dsp:nvSpPr>
      <dsp:spPr>
        <a:xfrm>
          <a:off x="4675414" y="0"/>
          <a:ext cx="2639785" cy="6514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311150">
            <a:lnSpc>
              <a:spcPct val="90000"/>
            </a:lnSpc>
            <a:spcBef>
              <a:spcPct val="0"/>
            </a:spcBef>
            <a:spcAft>
              <a:spcPct val="15000"/>
            </a:spcAft>
            <a:buChar char="•"/>
          </a:pPr>
          <a:r>
            <a:rPr lang="en-US" sz="700" b="1" kern="1200" dirty="0"/>
            <a:t>Become familiar with public benefits</a:t>
          </a:r>
        </a:p>
        <a:p>
          <a:pPr marL="57150" lvl="1" indent="-57150" algn="l" defTabSz="311150">
            <a:lnSpc>
              <a:spcPct val="90000"/>
            </a:lnSpc>
            <a:spcBef>
              <a:spcPct val="0"/>
            </a:spcBef>
            <a:spcAft>
              <a:spcPct val="15000"/>
            </a:spcAft>
            <a:buChar char="•"/>
          </a:pPr>
          <a:r>
            <a:rPr lang="en-US" sz="700" b="1" kern="1200" dirty="0"/>
            <a:t>Web-searching, scanning directories</a:t>
          </a:r>
        </a:p>
        <a:p>
          <a:pPr marL="57150" lvl="1" indent="-57150" algn="l" defTabSz="311150">
            <a:lnSpc>
              <a:spcPct val="90000"/>
            </a:lnSpc>
            <a:spcBef>
              <a:spcPct val="0"/>
            </a:spcBef>
            <a:spcAft>
              <a:spcPct val="15000"/>
            </a:spcAft>
            <a:buChar char="•"/>
          </a:pPr>
          <a:r>
            <a:rPr lang="en-US" sz="700" b="1" kern="1200" dirty="0"/>
            <a:t>Talk to knowledgeable colleagues</a:t>
          </a:r>
        </a:p>
        <a:p>
          <a:pPr marL="57150" lvl="1" indent="-57150" algn="l" defTabSz="311150">
            <a:lnSpc>
              <a:spcPct val="90000"/>
            </a:lnSpc>
            <a:spcBef>
              <a:spcPct val="0"/>
            </a:spcBef>
            <a:spcAft>
              <a:spcPct val="15000"/>
            </a:spcAft>
            <a:buChar char="•"/>
          </a:pPr>
          <a:r>
            <a:rPr lang="en-US" sz="700" b="1" kern="1200" dirty="0"/>
            <a:t>Contact organizations, and ask about both internal resources and referrals to other resources</a:t>
          </a:r>
        </a:p>
      </dsp:txBody>
      <dsp:txXfrm>
        <a:off x="4675414" y="0"/>
        <a:ext cx="2639785" cy="651401"/>
      </dsp:txXfrm>
    </dsp:sp>
    <dsp:sp modelId="{E945AE13-E67E-42D2-B952-1CDCE412CBA2}">
      <dsp:nvSpPr>
        <dsp:cNvPr id="0" name=""/>
        <dsp:cNvSpPr/>
      </dsp:nvSpPr>
      <dsp:spPr>
        <a:xfrm>
          <a:off x="4675414" y="651401"/>
          <a:ext cx="2639785" cy="6514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311150">
            <a:lnSpc>
              <a:spcPct val="90000"/>
            </a:lnSpc>
            <a:spcBef>
              <a:spcPct val="0"/>
            </a:spcBef>
            <a:spcAft>
              <a:spcPct val="15000"/>
            </a:spcAft>
            <a:buChar char="•"/>
          </a:pPr>
          <a:r>
            <a:rPr lang="en-US" sz="700" b="1" kern="1200" dirty="0"/>
            <a:t>Become familiar with public benefits</a:t>
          </a:r>
        </a:p>
        <a:p>
          <a:pPr marL="57150" lvl="1" indent="-57150" algn="l" defTabSz="311150">
            <a:lnSpc>
              <a:spcPct val="90000"/>
            </a:lnSpc>
            <a:spcBef>
              <a:spcPct val="0"/>
            </a:spcBef>
            <a:spcAft>
              <a:spcPct val="15000"/>
            </a:spcAft>
            <a:buChar char="•"/>
          </a:pPr>
          <a:r>
            <a:rPr lang="en-US" sz="700" b="1" kern="1200" dirty="0"/>
            <a:t>Web-searching, scanning directories</a:t>
          </a:r>
        </a:p>
        <a:p>
          <a:pPr marL="57150" lvl="1" indent="-57150" algn="l" defTabSz="311150">
            <a:lnSpc>
              <a:spcPct val="90000"/>
            </a:lnSpc>
            <a:spcBef>
              <a:spcPct val="0"/>
            </a:spcBef>
            <a:spcAft>
              <a:spcPct val="15000"/>
            </a:spcAft>
            <a:buChar char="•"/>
          </a:pPr>
          <a:r>
            <a:rPr lang="en-US" sz="700" b="1" kern="1200" dirty="0"/>
            <a:t>Talk to knowledgeable colleagues</a:t>
          </a:r>
        </a:p>
        <a:p>
          <a:pPr marL="57150" lvl="1" indent="-57150" algn="l" defTabSz="311150">
            <a:lnSpc>
              <a:spcPct val="90000"/>
            </a:lnSpc>
            <a:spcBef>
              <a:spcPct val="0"/>
            </a:spcBef>
            <a:spcAft>
              <a:spcPct val="15000"/>
            </a:spcAft>
            <a:buChar char="•"/>
          </a:pPr>
          <a:r>
            <a:rPr lang="en-US" sz="700" b="1" kern="1200" dirty="0"/>
            <a:t>Contact organizations, and ask about both internal resources and referrals to other resources</a:t>
          </a:r>
        </a:p>
      </dsp:txBody>
      <dsp:txXfrm>
        <a:off x="4675414" y="651401"/>
        <a:ext cx="2639785" cy="651401"/>
      </dsp:txXfrm>
    </dsp:sp>
    <dsp:sp modelId="{83E18404-FF6E-42DD-975B-26CC21CDB0ED}">
      <dsp:nvSpPr>
        <dsp:cNvPr id="0" name=""/>
        <dsp:cNvSpPr/>
      </dsp:nvSpPr>
      <dsp:spPr>
        <a:xfrm>
          <a:off x="4675414" y="1302802"/>
          <a:ext cx="2639785" cy="6514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311150">
            <a:lnSpc>
              <a:spcPct val="90000"/>
            </a:lnSpc>
            <a:spcBef>
              <a:spcPct val="0"/>
            </a:spcBef>
            <a:spcAft>
              <a:spcPct val="15000"/>
            </a:spcAft>
            <a:buChar char="•"/>
          </a:pPr>
          <a:r>
            <a:rPr lang="en-US" sz="700" b="1" kern="1200" dirty="0"/>
            <a:t>Talk to key community members</a:t>
          </a:r>
        </a:p>
        <a:p>
          <a:pPr marL="57150" lvl="1" indent="-57150" algn="l" defTabSz="311150">
            <a:lnSpc>
              <a:spcPct val="90000"/>
            </a:lnSpc>
            <a:spcBef>
              <a:spcPct val="0"/>
            </a:spcBef>
            <a:spcAft>
              <a:spcPct val="15000"/>
            </a:spcAft>
            <a:buChar char="•"/>
          </a:pPr>
          <a:r>
            <a:rPr lang="en-US" sz="700" b="1" kern="1200" dirty="0"/>
            <a:t>Talk to knowledgeable colleagues</a:t>
          </a:r>
        </a:p>
        <a:p>
          <a:pPr marL="57150" lvl="1" indent="-57150" algn="l" defTabSz="311150">
            <a:lnSpc>
              <a:spcPct val="90000"/>
            </a:lnSpc>
            <a:spcBef>
              <a:spcPct val="0"/>
            </a:spcBef>
            <a:spcAft>
              <a:spcPct val="15000"/>
            </a:spcAft>
            <a:buChar char="•"/>
          </a:pPr>
          <a:r>
            <a:rPr lang="en-US" sz="700" b="1" kern="1200" dirty="0"/>
            <a:t>Scan local news sources</a:t>
          </a:r>
        </a:p>
        <a:p>
          <a:pPr marL="57150" lvl="1" indent="-57150" algn="l" defTabSz="311150">
            <a:lnSpc>
              <a:spcPct val="90000"/>
            </a:lnSpc>
            <a:spcBef>
              <a:spcPct val="0"/>
            </a:spcBef>
            <a:spcAft>
              <a:spcPct val="15000"/>
            </a:spcAft>
            <a:buChar char="•"/>
          </a:pPr>
          <a:r>
            <a:rPr lang="en-US" sz="700" b="1" kern="1200" dirty="0"/>
            <a:t>Contact local organizations</a:t>
          </a:r>
        </a:p>
      </dsp:txBody>
      <dsp:txXfrm>
        <a:off x="4675414" y="1302802"/>
        <a:ext cx="2639785" cy="651401"/>
      </dsp:txXfrm>
    </dsp:sp>
    <dsp:sp modelId="{9A0C886E-290F-420C-8BDC-D59871B6D21C}">
      <dsp:nvSpPr>
        <dsp:cNvPr id="0" name=""/>
        <dsp:cNvSpPr/>
      </dsp:nvSpPr>
      <dsp:spPr>
        <a:xfrm>
          <a:off x="4675414" y="1954203"/>
          <a:ext cx="2639785" cy="6514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311150">
            <a:lnSpc>
              <a:spcPct val="90000"/>
            </a:lnSpc>
            <a:spcBef>
              <a:spcPct val="0"/>
            </a:spcBef>
            <a:spcAft>
              <a:spcPct val="15000"/>
            </a:spcAft>
            <a:buChar char="•"/>
          </a:pPr>
          <a:r>
            <a:rPr lang="en-US" sz="700" b="1" kern="1200" dirty="0"/>
            <a:t>Include patients’ friends and families</a:t>
          </a:r>
        </a:p>
      </dsp:txBody>
      <dsp:txXfrm>
        <a:off x="4675414" y="1954203"/>
        <a:ext cx="2639785" cy="651401"/>
      </dsp:txXfrm>
    </dsp:sp>
    <dsp:sp modelId="{5D53506D-AC6A-4CC4-BD4C-C26E9BC290C3}">
      <dsp:nvSpPr>
        <dsp:cNvPr id="0" name=""/>
        <dsp:cNvSpPr/>
      </dsp:nvSpPr>
      <dsp:spPr>
        <a:xfrm>
          <a:off x="4675414" y="2605604"/>
          <a:ext cx="2639785" cy="6514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57150" lvl="1" indent="-57150" algn="l" defTabSz="311150">
            <a:lnSpc>
              <a:spcPct val="90000"/>
            </a:lnSpc>
            <a:spcBef>
              <a:spcPct val="0"/>
            </a:spcBef>
            <a:spcAft>
              <a:spcPct val="15000"/>
            </a:spcAft>
            <a:buChar char="•"/>
          </a:pPr>
          <a:r>
            <a:rPr lang="en-US" sz="700" b="1" kern="1200" dirty="0"/>
            <a:t>Talk to patients</a:t>
          </a:r>
        </a:p>
      </dsp:txBody>
      <dsp:txXfrm>
        <a:off x="4675414" y="2605604"/>
        <a:ext cx="2639785" cy="65140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BD13AF-D7AC-4FC5-BF72-94C03AC03148}">
      <dsp:nvSpPr>
        <dsp:cNvPr id="0" name=""/>
        <dsp:cNvSpPr/>
      </dsp:nvSpPr>
      <dsp:spPr>
        <a:xfrm rot="5400000">
          <a:off x="1115384" y="724471"/>
          <a:ext cx="935165" cy="1793397"/>
        </a:xfrm>
        <a:prstGeom prst="bentUpArrow">
          <a:avLst>
            <a:gd name="adj1" fmla="val 32840"/>
            <a:gd name="adj2" fmla="val 25000"/>
            <a:gd name="adj3" fmla="val 35780"/>
          </a:avLst>
        </a:prstGeom>
        <a:solidFill>
          <a:schemeClr val="accent1">
            <a:lumMod val="9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75610F0B-F7AA-40B4-A642-581CD6CE3091}">
      <dsp:nvSpPr>
        <dsp:cNvPr id="0" name=""/>
        <dsp:cNvSpPr/>
      </dsp:nvSpPr>
      <dsp:spPr>
        <a:xfrm>
          <a:off x="0" y="0"/>
          <a:ext cx="1574268" cy="1101937"/>
        </a:xfrm>
        <a:prstGeom prst="roundRect">
          <a:avLst>
            <a:gd name="adj" fmla="val 16670"/>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Know what you are asking for</a:t>
          </a:r>
        </a:p>
      </dsp:txBody>
      <dsp:txXfrm>
        <a:off x="53802" y="53802"/>
        <a:ext cx="1466664" cy="994333"/>
      </dsp:txXfrm>
    </dsp:sp>
    <dsp:sp modelId="{D34EA8B8-7EF0-4E07-A11D-D56BD0103329}">
      <dsp:nvSpPr>
        <dsp:cNvPr id="0" name=""/>
        <dsp:cNvSpPr/>
      </dsp:nvSpPr>
      <dsp:spPr>
        <a:xfrm>
          <a:off x="1951165" y="180487"/>
          <a:ext cx="2912296" cy="801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What assistance does the patient need?</a:t>
          </a:r>
        </a:p>
        <a:p>
          <a:pPr marL="171450" lvl="1" indent="-171450" algn="l" defTabSz="711200">
            <a:lnSpc>
              <a:spcPct val="90000"/>
            </a:lnSpc>
            <a:spcBef>
              <a:spcPct val="0"/>
            </a:spcBef>
            <a:spcAft>
              <a:spcPct val="15000"/>
            </a:spcAft>
            <a:buChar char="•"/>
          </a:pPr>
          <a:r>
            <a:rPr lang="en-US" sz="1600" kern="1200" dirty="0"/>
            <a:t> What is the patient’s time frame?</a:t>
          </a:r>
        </a:p>
        <a:p>
          <a:pPr marL="171450" lvl="1" indent="-171450" algn="l" defTabSz="711200">
            <a:lnSpc>
              <a:spcPct val="90000"/>
            </a:lnSpc>
            <a:spcBef>
              <a:spcPct val="0"/>
            </a:spcBef>
            <a:spcAft>
              <a:spcPct val="15000"/>
            </a:spcAft>
            <a:buChar char="•"/>
          </a:pPr>
          <a:r>
            <a:rPr lang="en-US" sz="1600" kern="1200" dirty="0"/>
            <a:t>What information will the patient need to know?</a:t>
          </a:r>
        </a:p>
      </dsp:txBody>
      <dsp:txXfrm>
        <a:off x="1951165" y="180487"/>
        <a:ext cx="2912296" cy="801089"/>
      </dsp:txXfrm>
    </dsp:sp>
    <dsp:sp modelId="{2ED710FF-0F08-4E2F-96CB-800024D3B0CF}">
      <dsp:nvSpPr>
        <dsp:cNvPr id="0" name=""/>
        <dsp:cNvSpPr/>
      </dsp:nvSpPr>
      <dsp:spPr>
        <a:xfrm rot="5400000">
          <a:off x="3471341" y="1971656"/>
          <a:ext cx="935165" cy="1877611"/>
        </a:xfrm>
        <a:prstGeom prst="bentUpArrow">
          <a:avLst>
            <a:gd name="adj1" fmla="val 32840"/>
            <a:gd name="adj2" fmla="val 25000"/>
            <a:gd name="adj3" fmla="val 35780"/>
          </a:avLst>
        </a:prstGeom>
        <a:solidFill>
          <a:schemeClr val="accent1">
            <a:lumMod val="9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EACEB48A-22BD-409E-A6B3-686FED963014}">
      <dsp:nvSpPr>
        <dsp:cNvPr id="0" name=""/>
        <dsp:cNvSpPr/>
      </dsp:nvSpPr>
      <dsp:spPr>
        <a:xfrm>
          <a:off x="2502701" y="1289295"/>
          <a:ext cx="1574268" cy="1101937"/>
        </a:xfrm>
        <a:prstGeom prst="roundRect">
          <a:avLst>
            <a:gd name="adj" fmla="val 16670"/>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Know who you are calling</a:t>
          </a:r>
        </a:p>
      </dsp:txBody>
      <dsp:txXfrm>
        <a:off x="2556503" y="1343097"/>
        <a:ext cx="1466664" cy="994333"/>
      </dsp:txXfrm>
    </dsp:sp>
    <dsp:sp modelId="{E83333D7-CA4B-4E51-81AF-2AB760DEBDD8}">
      <dsp:nvSpPr>
        <dsp:cNvPr id="0" name=""/>
        <dsp:cNvSpPr/>
      </dsp:nvSpPr>
      <dsp:spPr>
        <a:xfrm>
          <a:off x="4451903" y="1474855"/>
          <a:ext cx="2734150" cy="769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What do you know about the organization?</a:t>
          </a:r>
        </a:p>
        <a:p>
          <a:pPr marL="171450" lvl="1" indent="-171450" algn="l" defTabSz="711200">
            <a:lnSpc>
              <a:spcPct val="90000"/>
            </a:lnSpc>
            <a:spcBef>
              <a:spcPct val="0"/>
            </a:spcBef>
            <a:spcAft>
              <a:spcPct val="15000"/>
            </a:spcAft>
            <a:buChar char="•"/>
          </a:pPr>
          <a:r>
            <a:rPr lang="en-US" sz="1600" kern="1200" dirty="0"/>
            <a:t>What information will the organization want to know about the patient or situation?</a:t>
          </a:r>
        </a:p>
        <a:p>
          <a:pPr marL="171450" lvl="1" indent="-171450" algn="l" defTabSz="711200">
            <a:lnSpc>
              <a:spcPct val="90000"/>
            </a:lnSpc>
            <a:spcBef>
              <a:spcPct val="0"/>
            </a:spcBef>
            <a:spcAft>
              <a:spcPct val="15000"/>
            </a:spcAft>
            <a:buChar char="•"/>
          </a:pPr>
          <a:endParaRPr lang="en-US" sz="1600" kern="1200" dirty="0"/>
        </a:p>
      </dsp:txBody>
      <dsp:txXfrm>
        <a:off x="4451903" y="1474855"/>
        <a:ext cx="2734150" cy="769775"/>
      </dsp:txXfrm>
    </dsp:sp>
    <dsp:sp modelId="{E7010A50-FD09-4E35-A07E-5703366D5749}">
      <dsp:nvSpPr>
        <dsp:cNvPr id="0" name=""/>
        <dsp:cNvSpPr/>
      </dsp:nvSpPr>
      <dsp:spPr>
        <a:xfrm>
          <a:off x="5078972" y="2510738"/>
          <a:ext cx="1574268" cy="1101937"/>
        </a:xfrm>
        <a:prstGeom prst="roundRect">
          <a:avLst>
            <a:gd name="adj" fmla="val 16670"/>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Be persistent!</a:t>
          </a:r>
        </a:p>
      </dsp:txBody>
      <dsp:txXfrm>
        <a:off x="5132774" y="2564540"/>
        <a:ext cx="1466664" cy="9943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73D0D-24EC-49AE-A6E2-FFE9A74DBBCE}">
      <dsp:nvSpPr>
        <dsp:cNvPr id="0" name=""/>
        <dsp:cNvSpPr/>
      </dsp:nvSpPr>
      <dsp:spPr>
        <a:xfrm>
          <a:off x="0" y="256524"/>
          <a:ext cx="6096000" cy="2129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70764" rIns="473117"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National Cancer Institute</a:t>
          </a:r>
          <a:endParaRPr lang="en-US" sz="1300" u="sng" kern="1200" dirty="0"/>
        </a:p>
        <a:p>
          <a:pPr marL="114300" lvl="1" indent="-114300" algn="l" defTabSz="577850">
            <a:lnSpc>
              <a:spcPct val="90000"/>
            </a:lnSpc>
            <a:spcBef>
              <a:spcPct val="0"/>
            </a:spcBef>
            <a:spcAft>
              <a:spcPct val="15000"/>
            </a:spcAft>
            <a:buChar char="•"/>
          </a:pPr>
          <a:r>
            <a:rPr lang="en-US" sz="1300" kern="1200" dirty="0"/>
            <a:t>Centers for Disease Control and Prevention</a:t>
          </a:r>
        </a:p>
        <a:p>
          <a:pPr marL="114300" lvl="1" indent="-114300" algn="l" defTabSz="577850">
            <a:lnSpc>
              <a:spcPct val="90000"/>
            </a:lnSpc>
            <a:spcBef>
              <a:spcPct val="0"/>
            </a:spcBef>
            <a:spcAft>
              <a:spcPct val="15000"/>
            </a:spcAft>
            <a:buChar char="•"/>
          </a:pPr>
          <a:r>
            <a:rPr lang="en-US" sz="1300" kern="1200" dirty="0"/>
            <a:t>U.S. Department of Health &amp; Human Services</a:t>
          </a:r>
        </a:p>
        <a:p>
          <a:pPr marL="114300" lvl="1" indent="-114300" algn="l" defTabSz="577850">
            <a:lnSpc>
              <a:spcPct val="90000"/>
            </a:lnSpc>
            <a:spcBef>
              <a:spcPct val="0"/>
            </a:spcBef>
            <a:spcAft>
              <a:spcPct val="15000"/>
            </a:spcAft>
            <a:buChar char="•"/>
          </a:pPr>
          <a:r>
            <a:rPr lang="en-US" sz="1300" kern="1200" dirty="0"/>
            <a:t>Health Resources and Services Administration</a:t>
          </a:r>
        </a:p>
        <a:p>
          <a:pPr marL="114300" lvl="1" indent="-114300" algn="l" defTabSz="577850">
            <a:lnSpc>
              <a:spcPct val="90000"/>
            </a:lnSpc>
            <a:spcBef>
              <a:spcPct val="0"/>
            </a:spcBef>
            <a:spcAft>
              <a:spcPct val="15000"/>
            </a:spcAft>
            <a:buChar char="•"/>
          </a:pPr>
          <a:r>
            <a:rPr lang="en-US" sz="1300" kern="1200" dirty="0"/>
            <a:t>Department of Health</a:t>
          </a:r>
        </a:p>
        <a:p>
          <a:pPr marL="114300" lvl="1" indent="-114300" algn="l" defTabSz="577850">
            <a:lnSpc>
              <a:spcPct val="90000"/>
            </a:lnSpc>
            <a:spcBef>
              <a:spcPct val="0"/>
            </a:spcBef>
            <a:spcAft>
              <a:spcPct val="15000"/>
            </a:spcAft>
            <a:buChar char="•"/>
          </a:pPr>
          <a:r>
            <a:rPr lang="en-US" sz="1300" kern="1200" dirty="0"/>
            <a:t>U.S. Preventive Services Task Force</a:t>
          </a:r>
        </a:p>
        <a:p>
          <a:pPr marL="114300" lvl="1" indent="-114300" algn="l" defTabSz="577850">
            <a:lnSpc>
              <a:spcPct val="90000"/>
            </a:lnSpc>
            <a:spcBef>
              <a:spcPct val="0"/>
            </a:spcBef>
            <a:spcAft>
              <a:spcPct val="15000"/>
            </a:spcAft>
            <a:buChar char="•"/>
          </a:pPr>
          <a:r>
            <a:rPr lang="en-US" sz="1300" kern="1200" dirty="0"/>
            <a:t>Social Security Administration</a:t>
          </a:r>
        </a:p>
        <a:p>
          <a:pPr marL="114300" lvl="1" indent="-114300" algn="l" defTabSz="577850">
            <a:lnSpc>
              <a:spcPct val="90000"/>
            </a:lnSpc>
            <a:spcBef>
              <a:spcPct val="0"/>
            </a:spcBef>
            <a:spcAft>
              <a:spcPct val="15000"/>
            </a:spcAft>
            <a:buChar char="•"/>
          </a:pPr>
          <a:r>
            <a:rPr lang="en-US" sz="1300" kern="1200" dirty="0"/>
            <a:t>Home Energy Assistance Program</a:t>
          </a:r>
        </a:p>
        <a:p>
          <a:pPr marL="114300" lvl="1" indent="-114300" algn="l" defTabSz="577850">
            <a:lnSpc>
              <a:spcPct val="90000"/>
            </a:lnSpc>
            <a:spcBef>
              <a:spcPct val="0"/>
            </a:spcBef>
            <a:spcAft>
              <a:spcPct val="15000"/>
            </a:spcAft>
            <a:buChar char="•"/>
          </a:pPr>
          <a:r>
            <a:rPr lang="en-US" sz="1300" kern="1200" dirty="0"/>
            <a:t>Supplemental Nutrition Assistance Program</a:t>
          </a:r>
        </a:p>
      </dsp:txBody>
      <dsp:txXfrm>
        <a:off x="0" y="256524"/>
        <a:ext cx="6096000" cy="2129400"/>
      </dsp:txXfrm>
    </dsp:sp>
    <dsp:sp modelId="{C7EE83DD-562B-4F94-9FFF-12E3C49B1627}">
      <dsp:nvSpPr>
        <dsp:cNvPr id="0" name=""/>
        <dsp:cNvSpPr/>
      </dsp:nvSpPr>
      <dsp:spPr>
        <a:xfrm>
          <a:off x="304800" y="64644"/>
          <a:ext cx="4267200" cy="383760"/>
        </a:xfrm>
        <a:prstGeom prst="round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577850">
            <a:lnSpc>
              <a:spcPct val="90000"/>
            </a:lnSpc>
            <a:spcBef>
              <a:spcPct val="0"/>
            </a:spcBef>
            <a:spcAft>
              <a:spcPct val="35000"/>
            </a:spcAft>
            <a:buNone/>
          </a:pPr>
          <a:r>
            <a:rPr lang="en-US" sz="1300" kern="1200" dirty="0"/>
            <a:t>Government agencies and programs</a:t>
          </a:r>
        </a:p>
      </dsp:txBody>
      <dsp:txXfrm>
        <a:off x="323534" y="83378"/>
        <a:ext cx="4229732" cy="346292"/>
      </dsp:txXfrm>
    </dsp:sp>
    <dsp:sp modelId="{E415219F-436E-4C32-BCC2-0DA24DF5BE57}">
      <dsp:nvSpPr>
        <dsp:cNvPr id="0" name=""/>
        <dsp:cNvSpPr/>
      </dsp:nvSpPr>
      <dsp:spPr>
        <a:xfrm>
          <a:off x="0" y="2648005"/>
          <a:ext cx="6096000" cy="135135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70764" rIns="473117"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American Cancer Society</a:t>
          </a:r>
        </a:p>
        <a:p>
          <a:pPr marL="114300" lvl="1" indent="-114300" algn="l" defTabSz="577850">
            <a:lnSpc>
              <a:spcPct val="90000"/>
            </a:lnSpc>
            <a:spcBef>
              <a:spcPct val="0"/>
            </a:spcBef>
            <a:spcAft>
              <a:spcPct val="15000"/>
            </a:spcAft>
            <a:buChar char="•"/>
          </a:pPr>
          <a:r>
            <a:rPr lang="en-US" sz="1300" kern="1200" dirty="0" err="1"/>
            <a:t>Cancer</a:t>
          </a:r>
          <a:r>
            <a:rPr lang="en-US" sz="1300" i="1" kern="1200" dirty="0" err="1"/>
            <a:t>Care</a:t>
          </a:r>
          <a:endParaRPr lang="en-US" sz="1300" i="1" kern="1200" dirty="0"/>
        </a:p>
        <a:p>
          <a:pPr marL="114300" lvl="1" indent="-114300" algn="l" defTabSz="577850">
            <a:lnSpc>
              <a:spcPct val="90000"/>
            </a:lnSpc>
            <a:spcBef>
              <a:spcPct val="0"/>
            </a:spcBef>
            <a:spcAft>
              <a:spcPct val="15000"/>
            </a:spcAft>
            <a:buChar char="•"/>
          </a:pPr>
          <a:r>
            <a:rPr lang="en-US" sz="1300" kern="1200" dirty="0"/>
            <a:t>Leukemia and Lymphoma Society</a:t>
          </a:r>
        </a:p>
        <a:p>
          <a:pPr marL="114300" lvl="1" indent="-114300" algn="l" defTabSz="577850">
            <a:lnSpc>
              <a:spcPct val="90000"/>
            </a:lnSpc>
            <a:spcBef>
              <a:spcPct val="0"/>
            </a:spcBef>
            <a:spcAft>
              <a:spcPct val="15000"/>
            </a:spcAft>
            <a:buChar char="•"/>
          </a:pPr>
          <a:r>
            <a:rPr lang="en-US" sz="1300" b="0" kern="1200" dirty="0"/>
            <a:t>LIVE</a:t>
          </a:r>
          <a:r>
            <a:rPr lang="en-US" sz="1300" b="1" kern="1200" dirty="0"/>
            <a:t>STRONG</a:t>
          </a:r>
        </a:p>
        <a:p>
          <a:pPr marL="114300" lvl="1" indent="-114300" algn="l" defTabSz="577850">
            <a:lnSpc>
              <a:spcPct val="90000"/>
            </a:lnSpc>
            <a:spcBef>
              <a:spcPct val="0"/>
            </a:spcBef>
            <a:spcAft>
              <a:spcPct val="15000"/>
            </a:spcAft>
            <a:buChar char="•"/>
          </a:pPr>
          <a:r>
            <a:rPr lang="en-US" sz="1300" kern="1200" dirty="0"/>
            <a:t>Susan G. Komen</a:t>
          </a:r>
        </a:p>
      </dsp:txBody>
      <dsp:txXfrm>
        <a:off x="0" y="2648005"/>
        <a:ext cx="6096000" cy="1351350"/>
      </dsp:txXfrm>
    </dsp:sp>
    <dsp:sp modelId="{7318D1E7-4E57-4620-B1C0-6251DA0235C0}">
      <dsp:nvSpPr>
        <dsp:cNvPr id="0" name=""/>
        <dsp:cNvSpPr/>
      </dsp:nvSpPr>
      <dsp:spPr>
        <a:xfrm>
          <a:off x="304800" y="2456125"/>
          <a:ext cx="4267200" cy="383760"/>
        </a:xfrm>
        <a:prstGeom prst="round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577850">
            <a:lnSpc>
              <a:spcPct val="90000"/>
            </a:lnSpc>
            <a:spcBef>
              <a:spcPct val="0"/>
            </a:spcBef>
            <a:spcAft>
              <a:spcPct val="35000"/>
            </a:spcAft>
            <a:buNone/>
          </a:pPr>
          <a:r>
            <a:rPr lang="en-US" sz="1300" kern="1200" dirty="0"/>
            <a:t>Non-profit Organizations</a:t>
          </a:r>
        </a:p>
      </dsp:txBody>
      <dsp:txXfrm>
        <a:off x="323534" y="2474859"/>
        <a:ext cx="4229732" cy="3462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979742-D31D-4F20-BEFE-16DD955FA770}">
      <dsp:nvSpPr>
        <dsp:cNvPr id="0" name=""/>
        <dsp:cNvSpPr/>
      </dsp:nvSpPr>
      <dsp:spPr>
        <a:xfrm>
          <a:off x="0" y="41444"/>
          <a:ext cx="7696200" cy="6084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Examine printed materials</a:t>
          </a:r>
        </a:p>
      </dsp:txBody>
      <dsp:txXfrm>
        <a:off x="29700" y="71144"/>
        <a:ext cx="7636800" cy="549000"/>
      </dsp:txXfrm>
    </dsp:sp>
    <dsp:sp modelId="{D774C916-CED3-4B09-9339-5A7B347BB062}">
      <dsp:nvSpPr>
        <dsp:cNvPr id="0" name=""/>
        <dsp:cNvSpPr/>
      </dsp:nvSpPr>
      <dsp:spPr>
        <a:xfrm>
          <a:off x="0" y="649844"/>
          <a:ext cx="7696200" cy="659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435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Newspapers</a:t>
          </a:r>
        </a:p>
        <a:p>
          <a:pPr marL="228600" lvl="1" indent="-228600" algn="l" defTabSz="889000">
            <a:lnSpc>
              <a:spcPct val="90000"/>
            </a:lnSpc>
            <a:spcBef>
              <a:spcPct val="0"/>
            </a:spcBef>
            <a:spcAft>
              <a:spcPct val="20000"/>
            </a:spcAft>
            <a:buChar char="•"/>
          </a:pPr>
          <a:r>
            <a:rPr lang="en-US" sz="2000" kern="1200"/>
            <a:t>Community directories (2-1-1)</a:t>
          </a:r>
        </a:p>
      </dsp:txBody>
      <dsp:txXfrm>
        <a:off x="0" y="649844"/>
        <a:ext cx="7696200" cy="659295"/>
      </dsp:txXfrm>
    </dsp:sp>
    <dsp:sp modelId="{8DC45045-A3A8-4842-BE38-9C820A4D6851}">
      <dsp:nvSpPr>
        <dsp:cNvPr id="0" name=""/>
        <dsp:cNvSpPr/>
      </dsp:nvSpPr>
      <dsp:spPr>
        <a:xfrm>
          <a:off x="0" y="1309139"/>
          <a:ext cx="7696200" cy="6084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Contact local institutions</a:t>
          </a:r>
        </a:p>
      </dsp:txBody>
      <dsp:txXfrm>
        <a:off x="29700" y="1338839"/>
        <a:ext cx="7636800" cy="549000"/>
      </dsp:txXfrm>
    </dsp:sp>
    <dsp:sp modelId="{16B5C29A-361F-4E0B-942E-D577EFB92582}">
      <dsp:nvSpPr>
        <dsp:cNvPr id="0" name=""/>
        <dsp:cNvSpPr/>
      </dsp:nvSpPr>
      <dsp:spPr>
        <a:xfrm>
          <a:off x="0" y="1917540"/>
          <a:ext cx="7696200" cy="995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435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Schools</a:t>
          </a:r>
        </a:p>
        <a:p>
          <a:pPr marL="228600" lvl="1" indent="-228600" algn="l" defTabSz="889000">
            <a:lnSpc>
              <a:spcPct val="90000"/>
            </a:lnSpc>
            <a:spcBef>
              <a:spcPct val="0"/>
            </a:spcBef>
            <a:spcAft>
              <a:spcPct val="20000"/>
            </a:spcAft>
            <a:buChar char="•"/>
          </a:pPr>
          <a:r>
            <a:rPr lang="en-US" sz="2000" kern="1200"/>
            <a:t>Churches</a:t>
          </a:r>
        </a:p>
        <a:p>
          <a:pPr marL="228600" lvl="1" indent="-228600" algn="l" defTabSz="889000">
            <a:lnSpc>
              <a:spcPct val="90000"/>
            </a:lnSpc>
            <a:spcBef>
              <a:spcPct val="0"/>
            </a:spcBef>
            <a:spcAft>
              <a:spcPct val="20000"/>
            </a:spcAft>
            <a:buChar char="•"/>
          </a:pPr>
          <a:r>
            <a:rPr lang="en-US" sz="2000" kern="1200"/>
            <a:t>Parks and recreation </a:t>
          </a:r>
        </a:p>
      </dsp:txBody>
      <dsp:txXfrm>
        <a:off x="0" y="1917540"/>
        <a:ext cx="7696200" cy="995670"/>
      </dsp:txXfrm>
    </dsp:sp>
    <dsp:sp modelId="{467E11BE-B124-429E-AF3E-A835036F4C16}">
      <dsp:nvSpPr>
        <dsp:cNvPr id="0" name=""/>
        <dsp:cNvSpPr/>
      </dsp:nvSpPr>
      <dsp:spPr>
        <a:xfrm>
          <a:off x="0" y="2913210"/>
          <a:ext cx="7696200" cy="6084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Contact opinion leaders and individuals</a:t>
          </a:r>
        </a:p>
      </dsp:txBody>
      <dsp:txXfrm>
        <a:off x="29700" y="2942910"/>
        <a:ext cx="7636800" cy="549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E93037-454F-41C9-B90E-748988EDAB6C}">
      <dsp:nvSpPr>
        <dsp:cNvPr id="0" name=""/>
        <dsp:cNvSpPr/>
      </dsp:nvSpPr>
      <dsp:spPr>
        <a:xfrm>
          <a:off x="0" y="76200"/>
          <a:ext cx="6858000" cy="57037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Identify personal, network and community assets</a:t>
          </a:r>
          <a:endParaRPr lang="en-US" sz="1500" kern="1200" dirty="0"/>
        </a:p>
      </dsp:txBody>
      <dsp:txXfrm>
        <a:off x="27843" y="104043"/>
        <a:ext cx="6802314" cy="514689"/>
      </dsp:txXfrm>
    </dsp:sp>
    <dsp:sp modelId="{D533716B-18EE-4872-BA10-E13A9871E8E4}">
      <dsp:nvSpPr>
        <dsp:cNvPr id="0" name=""/>
        <dsp:cNvSpPr/>
      </dsp:nvSpPr>
      <dsp:spPr>
        <a:xfrm>
          <a:off x="0" y="692920"/>
          <a:ext cx="6858000" cy="57037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Interview individuals from formal and informal organizations</a:t>
          </a:r>
        </a:p>
      </dsp:txBody>
      <dsp:txXfrm>
        <a:off x="27843" y="720763"/>
        <a:ext cx="6802314" cy="514689"/>
      </dsp:txXfrm>
    </dsp:sp>
    <dsp:sp modelId="{CB411BE2-724B-45AC-99D9-6BE43E3E9A06}">
      <dsp:nvSpPr>
        <dsp:cNvPr id="0" name=""/>
        <dsp:cNvSpPr/>
      </dsp:nvSpPr>
      <dsp:spPr>
        <a:xfrm>
          <a:off x="0" y="2606697"/>
          <a:ext cx="6858000" cy="57037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Complete the resource directory form(s)</a:t>
          </a:r>
        </a:p>
      </dsp:txBody>
      <dsp:txXfrm>
        <a:off x="27843" y="2634540"/>
        <a:ext cx="6802314" cy="514689"/>
      </dsp:txXfrm>
    </dsp:sp>
    <dsp:sp modelId="{0E995D33-DA4B-4FAA-81B1-D4186C935B89}">
      <dsp:nvSpPr>
        <dsp:cNvPr id="0" name=""/>
        <dsp:cNvSpPr/>
      </dsp:nvSpPr>
      <dsp:spPr>
        <a:xfrm>
          <a:off x="0" y="3224828"/>
          <a:ext cx="6858000" cy="57037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Compile in a notebook or enter in database and use existing resource directories</a:t>
          </a:r>
        </a:p>
      </dsp:txBody>
      <dsp:txXfrm>
        <a:off x="27843" y="3252671"/>
        <a:ext cx="6802314" cy="514689"/>
      </dsp:txXfrm>
    </dsp:sp>
    <dsp:sp modelId="{83F37EA9-ECF2-4458-B658-91A53952A522}">
      <dsp:nvSpPr>
        <dsp:cNvPr id="0" name=""/>
        <dsp:cNvSpPr/>
      </dsp:nvSpPr>
      <dsp:spPr>
        <a:xfrm>
          <a:off x="0" y="1353977"/>
          <a:ext cx="6858000" cy="57037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Look for resources at Local, State and National levels</a:t>
          </a:r>
        </a:p>
      </dsp:txBody>
      <dsp:txXfrm>
        <a:off x="27843" y="1381820"/>
        <a:ext cx="6802314" cy="514689"/>
      </dsp:txXfrm>
    </dsp:sp>
    <dsp:sp modelId="{1EAC64F0-B3F5-43FD-83C7-C0A7F191361A}">
      <dsp:nvSpPr>
        <dsp:cNvPr id="0" name=""/>
        <dsp:cNvSpPr/>
      </dsp:nvSpPr>
      <dsp:spPr>
        <a:xfrm>
          <a:off x="0" y="1980009"/>
          <a:ext cx="6858000" cy="57037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Include resources to meet basic needs in addition to disease-specific resources</a:t>
          </a:r>
        </a:p>
      </dsp:txBody>
      <dsp:txXfrm>
        <a:off x="27843" y="2007852"/>
        <a:ext cx="6802314" cy="5146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1FE87-4241-4EE2-AFEC-087FEFE68451}">
      <dsp:nvSpPr>
        <dsp:cNvPr id="0" name=""/>
        <dsp:cNvSpPr/>
      </dsp:nvSpPr>
      <dsp:spPr>
        <a:xfrm>
          <a:off x="0" y="340388"/>
          <a:ext cx="7467600" cy="3641400"/>
        </a:xfrm>
        <a:prstGeom prst="rect">
          <a:avLst/>
        </a:prstGeom>
        <a:solidFill>
          <a:schemeClr val="lt1">
            <a:alpha val="90000"/>
            <a:hueOff val="0"/>
            <a:satOff val="0"/>
            <a:lumOff val="0"/>
            <a:alphaOff val="0"/>
          </a:schemeClr>
        </a:solidFill>
        <a:ln w="25400" cap="flat" cmpd="sng" algn="ctr">
          <a:solidFill>
            <a:srgbClr val="336699"/>
          </a:solidFill>
          <a:prstDash val="solid"/>
        </a:ln>
        <a:effectLst/>
      </dsp:spPr>
      <dsp:style>
        <a:lnRef idx="2">
          <a:scrgbClr r="0" g="0" b="0"/>
        </a:lnRef>
        <a:fillRef idx="1">
          <a:scrgbClr r="0" g="0" b="0"/>
        </a:fillRef>
        <a:effectRef idx="0">
          <a:scrgbClr r="0" g="0" b="0"/>
        </a:effectRef>
        <a:fontRef idx="minor"/>
      </dsp:style>
      <dsp:txBody>
        <a:bodyPr spcFirstLastPara="0" vert="horz" wrap="square" lIns="579569" tIns="354076" rIns="5795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Who sponsors the site? Can you easily identify the site sponsor? </a:t>
          </a:r>
        </a:p>
        <a:p>
          <a:pPr marL="171450" lvl="1" indent="-171450" algn="l" defTabSz="755650">
            <a:lnSpc>
              <a:spcPct val="90000"/>
            </a:lnSpc>
            <a:spcBef>
              <a:spcPct val="0"/>
            </a:spcBef>
            <a:spcAft>
              <a:spcPct val="15000"/>
            </a:spcAft>
            <a:buChar char="•"/>
          </a:pPr>
          <a:r>
            <a:rPr lang="en-US" sz="1700" kern="1200" dirty="0"/>
            <a:t>What is the mission of the sponsoring organization?</a:t>
          </a:r>
        </a:p>
        <a:p>
          <a:pPr marL="171450" lvl="1" indent="-171450" algn="l" defTabSz="755650">
            <a:lnSpc>
              <a:spcPct val="90000"/>
            </a:lnSpc>
            <a:spcBef>
              <a:spcPct val="0"/>
            </a:spcBef>
            <a:spcAft>
              <a:spcPct val="15000"/>
            </a:spcAft>
            <a:buChar char="•"/>
          </a:pPr>
          <a:r>
            <a:rPr lang="en-US" sz="1700" kern="1200" dirty="0"/>
            <a:t>What bias may the organization bring to the information provided on their site? </a:t>
          </a:r>
        </a:p>
        <a:p>
          <a:pPr marL="171450" lvl="1" indent="-171450" algn="l" defTabSz="755650">
            <a:lnSpc>
              <a:spcPct val="90000"/>
            </a:lnSpc>
            <a:spcBef>
              <a:spcPct val="0"/>
            </a:spcBef>
            <a:spcAft>
              <a:spcPct val="15000"/>
            </a:spcAft>
            <a:buChar char="•"/>
          </a:pPr>
          <a:r>
            <a:rPr lang="en-US" sz="1700" kern="1200" dirty="0"/>
            <a:t>A government agency has .</a:t>
          </a:r>
          <a:r>
            <a:rPr lang="en-US" sz="1700" kern="1200" dirty="0" err="1"/>
            <a:t>gov</a:t>
          </a:r>
          <a:r>
            <a:rPr lang="en-US" sz="1700" kern="1200" dirty="0"/>
            <a:t> in the address. The National Cancer Institute’s Website is </a:t>
          </a:r>
          <a:r>
            <a:rPr lang="en-US" sz="1700" kern="1200" dirty="0">
              <a:hlinkClick xmlns:r="http://schemas.openxmlformats.org/officeDocument/2006/relationships" r:id="rId1"/>
            </a:rPr>
            <a:t>www.cancer.gov</a:t>
          </a:r>
          <a:endParaRPr lang="en-US" sz="1700" kern="1200" dirty="0"/>
        </a:p>
        <a:p>
          <a:pPr marL="171450" lvl="1" indent="-171450" algn="l" defTabSz="755650">
            <a:lnSpc>
              <a:spcPct val="90000"/>
            </a:lnSpc>
            <a:spcBef>
              <a:spcPct val="0"/>
            </a:spcBef>
            <a:spcAft>
              <a:spcPct val="15000"/>
            </a:spcAft>
            <a:buChar char="•"/>
          </a:pPr>
          <a:r>
            <a:rPr lang="en-US" sz="1700" kern="1200" dirty="0"/>
            <a:t>An educational institution is indicated by .</a:t>
          </a:r>
          <a:r>
            <a:rPr lang="en-US" sz="1700" kern="1200" dirty="0" err="1"/>
            <a:t>edu</a:t>
          </a:r>
          <a:r>
            <a:rPr lang="en-US" sz="1700" kern="1200" dirty="0"/>
            <a:t> in the address.  </a:t>
          </a:r>
          <a:r>
            <a:rPr lang="en-US" sz="1700" b="0" kern="1200" dirty="0">
              <a:hlinkClick xmlns:r="http://schemas.openxmlformats.org/officeDocument/2006/relationships" r:id="rId2"/>
            </a:rPr>
            <a:t>www.cancerinstitute.gwu.edu</a:t>
          </a:r>
          <a:endParaRPr lang="en-US" sz="1700" b="0" kern="1200" dirty="0"/>
        </a:p>
        <a:p>
          <a:pPr marL="171450" lvl="1" indent="-171450" algn="l" defTabSz="755650">
            <a:lnSpc>
              <a:spcPct val="90000"/>
            </a:lnSpc>
            <a:spcBef>
              <a:spcPct val="0"/>
            </a:spcBef>
            <a:spcAft>
              <a:spcPct val="15000"/>
            </a:spcAft>
            <a:buChar char="•"/>
          </a:pPr>
          <a:r>
            <a:rPr lang="en-US" sz="1700" kern="1200" dirty="0"/>
            <a:t>An non-profit organization will be identified as .org. The American Cancer Society's Website is  </a:t>
          </a:r>
          <a:r>
            <a:rPr lang="en-US" sz="1700" kern="1200" dirty="0">
              <a:hlinkClick xmlns:r="http://schemas.openxmlformats.org/officeDocument/2006/relationships" r:id="rId3"/>
            </a:rPr>
            <a:t>www.cancer.org</a:t>
          </a:r>
          <a:endParaRPr lang="en-US" sz="1700" kern="1200" dirty="0"/>
        </a:p>
        <a:p>
          <a:pPr marL="171450" lvl="1" indent="-171450" algn="l" defTabSz="755650">
            <a:lnSpc>
              <a:spcPct val="90000"/>
            </a:lnSpc>
            <a:spcBef>
              <a:spcPct val="0"/>
            </a:spcBef>
            <a:spcAft>
              <a:spcPct val="15000"/>
            </a:spcAft>
            <a:buChar char="•"/>
          </a:pPr>
          <a:r>
            <a:rPr lang="en-US" sz="1700" kern="1200"/>
            <a:t>A commercially sponsored site contains .com  </a:t>
          </a:r>
          <a:r>
            <a:rPr lang="en-US" sz="1700" kern="1200">
              <a:hlinkClick xmlns:r="http://schemas.openxmlformats.org/officeDocument/2006/relationships" r:id="rId4"/>
            </a:rPr>
            <a:t>www.clinicaltrials.com</a:t>
          </a:r>
          <a:endParaRPr lang="en-US" sz="1700" kern="1200"/>
        </a:p>
      </dsp:txBody>
      <dsp:txXfrm>
        <a:off x="0" y="340388"/>
        <a:ext cx="7467600" cy="3641400"/>
      </dsp:txXfrm>
    </dsp:sp>
    <dsp:sp modelId="{1665C897-C2D8-4C9F-8579-D357CA459BB0}">
      <dsp:nvSpPr>
        <dsp:cNvPr id="0" name=""/>
        <dsp:cNvSpPr/>
      </dsp:nvSpPr>
      <dsp:spPr>
        <a:xfrm>
          <a:off x="373380" y="89468"/>
          <a:ext cx="5227320" cy="5018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7580" tIns="0" rIns="197580" bIns="0" numCol="1" spcCol="1270" anchor="ctr" anchorCtr="0">
          <a:noAutofit/>
        </a:bodyPr>
        <a:lstStyle/>
        <a:p>
          <a:pPr marL="0" lvl="0" indent="0" algn="l" defTabSz="755650">
            <a:lnSpc>
              <a:spcPct val="90000"/>
            </a:lnSpc>
            <a:spcBef>
              <a:spcPct val="0"/>
            </a:spcBef>
            <a:spcAft>
              <a:spcPct val="35000"/>
            </a:spcAft>
            <a:buNone/>
          </a:pPr>
          <a:r>
            <a:rPr lang="en-US" sz="1700" b="1" kern="1200"/>
            <a:t>Sponsorship</a:t>
          </a:r>
          <a:endParaRPr lang="en-US" sz="1700" kern="1200" dirty="0"/>
        </a:p>
      </dsp:txBody>
      <dsp:txXfrm>
        <a:off x="397878" y="113966"/>
        <a:ext cx="5178324" cy="452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1FE87-4241-4EE2-AFEC-087FEFE68451}">
      <dsp:nvSpPr>
        <dsp:cNvPr id="0" name=""/>
        <dsp:cNvSpPr/>
      </dsp:nvSpPr>
      <dsp:spPr>
        <a:xfrm>
          <a:off x="0" y="453043"/>
          <a:ext cx="6477000" cy="3087000"/>
        </a:xfrm>
        <a:prstGeom prst="rect">
          <a:avLst/>
        </a:prstGeom>
        <a:solidFill>
          <a:schemeClr val="lt1">
            <a:alpha val="90000"/>
            <a:hueOff val="0"/>
            <a:satOff val="0"/>
            <a:lumOff val="0"/>
            <a:alphaOff val="0"/>
          </a:schemeClr>
        </a:solidFill>
        <a:ln w="25400" cap="flat" cmpd="sng" algn="ctr">
          <a:solidFill>
            <a:srgbClr val="336699"/>
          </a:solidFill>
          <a:prstDash val="solid"/>
        </a:ln>
        <a:effectLst/>
      </dsp:spPr>
      <dsp:style>
        <a:lnRef idx="2">
          <a:scrgbClr r="0" g="0" b="0"/>
        </a:lnRef>
        <a:fillRef idx="1">
          <a:scrgbClr r="0" g="0" b="0"/>
        </a:fillRef>
        <a:effectRef idx="0">
          <a:scrgbClr r="0" g="0" b="0"/>
        </a:effectRef>
        <a:fontRef idx="minor"/>
      </dsp:style>
      <dsp:txBody>
        <a:bodyPr spcFirstLastPara="0" vert="horz" wrap="square" lIns="502687" tIns="583184" rIns="502687"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How up to date is the site?</a:t>
          </a:r>
        </a:p>
        <a:p>
          <a:pPr marL="285750" lvl="1" indent="-285750" algn="l" defTabSz="1244600">
            <a:lnSpc>
              <a:spcPct val="90000"/>
            </a:lnSpc>
            <a:spcBef>
              <a:spcPct val="0"/>
            </a:spcBef>
            <a:spcAft>
              <a:spcPct val="15000"/>
            </a:spcAft>
            <a:buChar char="•"/>
          </a:pPr>
          <a:r>
            <a:rPr lang="en-US" sz="2800" kern="1200" dirty="0"/>
            <a:t>The Website should be consistently available, with the date of the latest revision clearly posted. This usually appears at the bottom of the page. </a:t>
          </a:r>
        </a:p>
      </dsp:txBody>
      <dsp:txXfrm>
        <a:off x="0" y="453043"/>
        <a:ext cx="6477000" cy="3087000"/>
      </dsp:txXfrm>
    </dsp:sp>
    <dsp:sp modelId="{1665C897-C2D8-4C9F-8579-D357CA459BB0}">
      <dsp:nvSpPr>
        <dsp:cNvPr id="0" name=""/>
        <dsp:cNvSpPr/>
      </dsp:nvSpPr>
      <dsp:spPr>
        <a:xfrm>
          <a:off x="323850" y="60634"/>
          <a:ext cx="4533900" cy="82656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371" tIns="0" rIns="171371" bIns="0" numCol="1" spcCol="1270" anchor="ctr" anchorCtr="0">
          <a:noAutofit/>
        </a:bodyPr>
        <a:lstStyle/>
        <a:p>
          <a:pPr marL="0" lvl="0" indent="0" algn="l" defTabSz="1244600">
            <a:lnSpc>
              <a:spcPct val="90000"/>
            </a:lnSpc>
            <a:spcBef>
              <a:spcPct val="0"/>
            </a:spcBef>
            <a:spcAft>
              <a:spcPct val="35000"/>
            </a:spcAft>
            <a:buNone/>
          </a:pPr>
          <a:r>
            <a:rPr lang="en-US" sz="2800" b="1" kern="1200" dirty="0"/>
            <a:t>Timeliness</a:t>
          </a:r>
        </a:p>
      </dsp:txBody>
      <dsp:txXfrm>
        <a:off x="364199" y="100983"/>
        <a:ext cx="4453202" cy="7458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1FE87-4241-4EE2-AFEC-087FEFE68451}">
      <dsp:nvSpPr>
        <dsp:cNvPr id="0" name=""/>
        <dsp:cNvSpPr/>
      </dsp:nvSpPr>
      <dsp:spPr>
        <a:xfrm>
          <a:off x="0" y="340079"/>
          <a:ext cx="7010400" cy="3439800"/>
        </a:xfrm>
        <a:prstGeom prst="rect">
          <a:avLst/>
        </a:prstGeom>
        <a:solidFill>
          <a:schemeClr val="lt1">
            <a:alpha val="90000"/>
            <a:hueOff val="0"/>
            <a:satOff val="0"/>
            <a:lumOff val="0"/>
            <a:alphaOff val="0"/>
          </a:schemeClr>
        </a:solidFill>
        <a:ln w="25400" cap="flat" cmpd="sng" algn="ctr">
          <a:solidFill>
            <a:srgbClr val="336699"/>
          </a:solidFill>
          <a:prstDash val="solid"/>
        </a:ln>
        <a:effectLst/>
      </dsp:spPr>
      <dsp:style>
        <a:lnRef idx="2">
          <a:scrgbClr r="0" g="0" b="0"/>
        </a:lnRef>
        <a:fillRef idx="1">
          <a:scrgbClr r="0" g="0" b="0"/>
        </a:fillRef>
        <a:effectRef idx="0">
          <a:scrgbClr r="0" g="0" b="0"/>
        </a:effectRef>
        <a:fontRef idx="minor"/>
      </dsp:style>
      <dsp:txBody>
        <a:bodyPr spcFirstLastPara="0" vert="horz" wrap="square" lIns="544085" tIns="437388" rIns="544085"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Information should be factual. You should be able to verify the facts from a primary information source such as professional literature or other websites.</a:t>
          </a:r>
        </a:p>
        <a:p>
          <a:pPr marL="228600" lvl="1" indent="-228600" algn="l" defTabSz="933450">
            <a:lnSpc>
              <a:spcPct val="90000"/>
            </a:lnSpc>
            <a:spcBef>
              <a:spcPct val="0"/>
            </a:spcBef>
            <a:spcAft>
              <a:spcPct val="15000"/>
            </a:spcAft>
            <a:buChar char="•"/>
          </a:pPr>
          <a:r>
            <a:rPr lang="en-US" sz="2100" kern="1200" dirty="0"/>
            <a:t>Information represented as an opinion should be clearly stated and the source should be identified as a qualified professional or organization. </a:t>
          </a:r>
        </a:p>
        <a:p>
          <a:pPr marL="228600" lvl="1" indent="-228600" algn="l" defTabSz="933450">
            <a:lnSpc>
              <a:spcPct val="90000"/>
            </a:lnSpc>
            <a:spcBef>
              <a:spcPct val="0"/>
            </a:spcBef>
            <a:spcAft>
              <a:spcPct val="15000"/>
            </a:spcAft>
            <a:buChar char="•"/>
          </a:pPr>
          <a:r>
            <a:rPr lang="en-US" sz="2100" kern="1200" dirty="0"/>
            <a:t>Information should support, not replace, the doctor-patient relationship. </a:t>
          </a:r>
        </a:p>
      </dsp:txBody>
      <dsp:txXfrm>
        <a:off x="0" y="340079"/>
        <a:ext cx="7010400" cy="3439800"/>
      </dsp:txXfrm>
    </dsp:sp>
    <dsp:sp modelId="{1665C897-C2D8-4C9F-8579-D357CA459BB0}">
      <dsp:nvSpPr>
        <dsp:cNvPr id="0" name=""/>
        <dsp:cNvSpPr/>
      </dsp:nvSpPr>
      <dsp:spPr>
        <a:xfrm>
          <a:off x="350520" y="30119"/>
          <a:ext cx="4907280" cy="6199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484" tIns="0" rIns="185484" bIns="0" numCol="1" spcCol="1270" anchor="ctr" anchorCtr="0">
          <a:noAutofit/>
        </a:bodyPr>
        <a:lstStyle/>
        <a:p>
          <a:pPr marL="0" lvl="0" indent="0" algn="l" defTabSz="933450">
            <a:lnSpc>
              <a:spcPct val="90000"/>
            </a:lnSpc>
            <a:spcBef>
              <a:spcPct val="0"/>
            </a:spcBef>
            <a:spcAft>
              <a:spcPct val="35000"/>
            </a:spcAft>
            <a:buNone/>
          </a:pPr>
          <a:r>
            <a:rPr lang="en-US" sz="2100" b="1" kern="1200"/>
            <a:t>Information</a:t>
          </a:r>
          <a:endParaRPr lang="en-US" sz="2100" kern="1200" dirty="0"/>
        </a:p>
      </dsp:txBody>
      <dsp:txXfrm>
        <a:off x="380782" y="60381"/>
        <a:ext cx="4846756" cy="55939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1FE87-4241-4EE2-AFEC-087FEFE68451}">
      <dsp:nvSpPr>
        <dsp:cNvPr id="0" name=""/>
        <dsp:cNvSpPr/>
      </dsp:nvSpPr>
      <dsp:spPr>
        <a:xfrm>
          <a:off x="0" y="0"/>
          <a:ext cx="7478358" cy="3903675"/>
        </a:xfrm>
        <a:prstGeom prst="rect">
          <a:avLst/>
        </a:prstGeom>
        <a:solidFill>
          <a:schemeClr val="lt1">
            <a:alpha val="90000"/>
            <a:hueOff val="0"/>
            <a:satOff val="0"/>
            <a:lumOff val="0"/>
            <a:alphaOff val="0"/>
          </a:schemeClr>
        </a:solidFill>
        <a:ln w="25400" cap="flat" cmpd="sng" algn="ctr">
          <a:solidFill>
            <a:srgbClr val="336699"/>
          </a:solidFill>
          <a:prstDash val="solid"/>
        </a:ln>
        <a:effectLst/>
      </dsp:spPr>
      <dsp:style>
        <a:lnRef idx="2">
          <a:scrgbClr r="0" g="0" b="0"/>
        </a:lnRef>
        <a:fillRef idx="1">
          <a:scrgbClr r="0" g="0" b="0"/>
        </a:fillRef>
        <a:effectRef idx="0">
          <a:scrgbClr r="0" g="0" b="0"/>
        </a:effectRef>
        <a:fontRef idx="minor"/>
      </dsp:style>
      <dsp:txBody>
        <a:bodyPr spcFirstLastPara="0" vert="horz" wrap="square" lIns="580404" tIns="999744" rIns="580404"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The Website should clearly state whether the information is intended for the consumer or the health professional. </a:t>
          </a:r>
        </a:p>
        <a:p>
          <a:pPr marL="285750" lvl="1" indent="-285750" algn="l" defTabSz="1244600">
            <a:lnSpc>
              <a:spcPct val="90000"/>
            </a:lnSpc>
            <a:spcBef>
              <a:spcPct val="0"/>
            </a:spcBef>
            <a:spcAft>
              <a:spcPct val="15000"/>
            </a:spcAft>
            <a:buChar char="•"/>
          </a:pPr>
          <a:r>
            <a:rPr lang="en-US" sz="2800" kern="1200" dirty="0"/>
            <a:t>The design of the site should make selection of one area over the other clear to the user</a:t>
          </a:r>
          <a:r>
            <a:rPr lang="en-US" sz="3200" kern="1200" dirty="0"/>
            <a:t>. </a:t>
          </a:r>
        </a:p>
      </dsp:txBody>
      <dsp:txXfrm>
        <a:off x="0" y="0"/>
        <a:ext cx="7478358" cy="3903675"/>
      </dsp:txXfrm>
    </dsp:sp>
    <dsp:sp modelId="{1665C897-C2D8-4C9F-8579-D357CA459BB0}">
      <dsp:nvSpPr>
        <dsp:cNvPr id="0" name=""/>
        <dsp:cNvSpPr/>
      </dsp:nvSpPr>
      <dsp:spPr>
        <a:xfrm>
          <a:off x="346221" y="0"/>
          <a:ext cx="4126946" cy="98439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7865" tIns="0" rIns="197865" bIns="0" numCol="1" spcCol="1270" anchor="ctr" anchorCtr="0">
          <a:noAutofit/>
        </a:bodyPr>
        <a:lstStyle/>
        <a:p>
          <a:pPr marL="0" lvl="0" indent="0" algn="l" defTabSz="1244600">
            <a:lnSpc>
              <a:spcPct val="90000"/>
            </a:lnSpc>
            <a:spcBef>
              <a:spcPct val="0"/>
            </a:spcBef>
            <a:spcAft>
              <a:spcPct val="35000"/>
            </a:spcAft>
            <a:buNone/>
          </a:pPr>
          <a:r>
            <a:rPr lang="en-US" sz="2800" b="1" kern="1200" dirty="0"/>
            <a:t>Audience</a:t>
          </a:r>
          <a:endParaRPr lang="en-US" sz="2800" kern="1200" dirty="0"/>
        </a:p>
      </dsp:txBody>
      <dsp:txXfrm>
        <a:off x="394275" y="48054"/>
        <a:ext cx="4030838" cy="8882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8EF2C5-B07E-4521-AEF7-1C80B66ECE74}">
      <dsp:nvSpPr>
        <dsp:cNvPr id="0" name=""/>
        <dsp:cNvSpPr/>
      </dsp:nvSpPr>
      <dsp:spPr>
        <a:xfrm>
          <a:off x="0" y="439649"/>
          <a:ext cx="7772400" cy="1433250"/>
        </a:xfrm>
        <a:prstGeom prst="rect">
          <a:avLst/>
        </a:prstGeom>
        <a:solidFill>
          <a:schemeClr val="lt1">
            <a:alpha val="90000"/>
            <a:hueOff val="0"/>
            <a:satOff val="0"/>
            <a:lumOff val="0"/>
            <a:alphaOff val="0"/>
          </a:schemeClr>
        </a:solidFill>
        <a:ln w="25400" cap="flat" cmpd="sng" algn="ctr">
          <a:solidFill>
            <a:srgbClr val="336699"/>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541528" rIns="603225"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Respect the privacy and confidentiality of personal data submitted to the site.</a:t>
          </a:r>
        </a:p>
      </dsp:txBody>
      <dsp:txXfrm>
        <a:off x="0" y="439649"/>
        <a:ext cx="7772400" cy="1433250"/>
      </dsp:txXfrm>
    </dsp:sp>
    <dsp:sp modelId="{B10C2212-FECB-4484-9739-2987ACE58330}">
      <dsp:nvSpPr>
        <dsp:cNvPr id="0" name=""/>
        <dsp:cNvSpPr/>
      </dsp:nvSpPr>
      <dsp:spPr>
        <a:xfrm>
          <a:off x="388620" y="55889"/>
          <a:ext cx="5440680" cy="7675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1155700">
            <a:lnSpc>
              <a:spcPct val="90000"/>
            </a:lnSpc>
            <a:spcBef>
              <a:spcPct val="0"/>
            </a:spcBef>
            <a:spcAft>
              <a:spcPct val="35000"/>
            </a:spcAft>
            <a:buNone/>
          </a:pPr>
          <a:r>
            <a:rPr lang="en-US" sz="2600" b="1" kern="1200"/>
            <a:t>Privacy</a:t>
          </a:r>
          <a:endParaRPr lang="en-US" sz="2600" kern="1200" dirty="0"/>
        </a:p>
      </dsp:txBody>
      <dsp:txXfrm>
        <a:off x="426087" y="93356"/>
        <a:ext cx="5365746" cy="692586"/>
      </dsp:txXfrm>
    </dsp:sp>
    <dsp:sp modelId="{08987490-1763-4192-943F-CB92A313C36F}">
      <dsp:nvSpPr>
        <dsp:cNvPr id="0" name=""/>
        <dsp:cNvSpPr/>
      </dsp:nvSpPr>
      <dsp:spPr>
        <a:xfrm>
          <a:off x="0" y="2397059"/>
          <a:ext cx="7772400" cy="1433250"/>
        </a:xfrm>
        <a:prstGeom prst="rect">
          <a:avLst/>
        </a:prstGeom>
        <a:solidFill>
          <a:schemeClr val="lt1">
            <a:alpha val="90000"/>
            <a:hueOff val="0"/>
            <a:satOff val="0"/>
            <a:lumOff val="0"/>
            <a:alphaOff val="0"/>
          </a:schemeClr>
        </a:solidFill>
        <a:ln w="25400" cap="flat" cmpd="sng" algn="ctr">
          <a:solidFill>
            <a:srgbClr val="336699"/>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541528" rIns="603225"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The Website should fully disclose funding sources.</a:t>
          </a:r>
        </a:p>
      </dsp:txBody>
      <dsp:txXfrm>
        <a:off x="0" y="2397059"/>
        <a:ext cx="7772400" cy="1433250"/>
      </dsp:txXfrm>
    </dsp:sp>
    <dsp:sp modelId="{8C737215-E07F-4CC2-ACA0-E4B998DF3174}">
      <dsp:nvSpPr>
        <dsp:cNvPr id="0" name=""/>
        <dsp:cNvSpPr/>
      </dsp:nvSpPr>
      <dsp:spPr>
        <a:xfrm>
          <a:off x="388620" y="2013299"/>
          <a:ext cx="5440680" cy="7675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1155700">
            <a:lnSpc>
              <a:spcPct val="90000"/>
            </a:lnSpc>
            <a:spcBef>
              <a:spcPct val="0"/>
            </a:spcBef>
            <a:spcAft>
              <a:spcPct val="35000"/>
            </a:spcAft>
            <a:buNone/>
          </a:pPr>
          <a:r>
            <a:rPr lang="en-US" sz="2600" b="1" kern="1200" dirty="0"/>
            <a:t>Financial Disclosure</a:t>
          </a:r>
          <a:endParaRPr lang="en-US" sz="2600" kern="1200" dirty="0"/>
        </a:p>
      </dsp:txBody>
      <dsp:txXfrm>
        <a:off x="426087" y="2050766"/>
        <a:ext cx="5365746"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9/30/2021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9/30/2021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 asset is a useful or valuable thing, person, or quality.</a:t>
            </a:r>
            <a:r>
              <a:rPr lang="en-US" baseline="0" dirty="0"/>
              <a:t> </a:t>
            </a:r>
            <a:r>
              <a:rPr lang="en-US" dirty="0"/>
              <a:t>Asset mapping helps you identify resources that can be helpful to your patients. These might include individuals, such as friends,</a:t>
            </a:r>
            <a:r>
              <a:rPr lang="en-US" baseline="0" dirty="0"/>
              <a:t> families or other individuals in a patient’s support network. Assets also include community organizations and local institutions, like the YMCA or churches. Assets are also national organizations, like the Leukemia &amp; Lymphoma Society or the Cancer Support Community. Assets are also available services, like transportation programs or senior services or co-pay programs.</a:t>
            </a:r>
          </a:p>
          <a:p>
            <a:endParaRPr lang="en-US" baseline="0" dirty="0"/>
          </a:p>
          <a:p>
            <a:r>
              <a:rPr lang="en-US" baseline="0" dirty="0"/>
              <a:t>By conducting community asset mapping, you can help identify strengths and the resources that may be available to your patients and their caregivers.</a:t>
            </a:r>
            <a:endParaRPr lang="en-US" dirty="0"/>
          </a:p>
          <a:p>
            <a:endParaRPr lang="en-US" dirty="0"/>
          </a:p>
          <a:p>
            <a:r>
              <a:rPr lang="en-US" dirty="0"/>
              <a:t>For more on asset mapping, refer</a:t>
            </a:r>
            <a:r>
              <a:rPr lang="en-US" baseline="0" dirty="0"/>
              <a:t> to the GW Cancer Institute’s Executive Training on Navigation and Survivorship, also available in this learning management system.</a:t>
            </a:r>
          </a:p>
          <a:p>
            <a:endParaRPr lang="en-US" baseline="0" dirty="0"/>
          </a:p>
          <a:p>
            <a:r>
              <a:rPr lang="en-US" baseline="0" dirty="0"/>
              <a:t>Sources: GW Cancer Institute Executive Training</a:t>
            </a:r>
          </a:p>
          <a:p>
            <a:r>
              <a:rPr lang="en-US" baseline="0" dirty="0"/>
              <a:t>Community Toolbox section 8 on Identifying Community Assets and Resources: http://ctb.ku.edu/en/table-of-contents/assessment/assessing-community-needs-and-resources/identify-community-assets/main</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10</a:t>
            </a:fld>
            <a:endParaRPr lang="en-US"/>
          </a:p>
        </p:txBody>
      </p:sp>
    </p:spTree>
    <p:extLst>
      <p:ext uri="{BB962C8B-B14F-4D97-AF65-F5344CB8AC3E}">
        <p14:creationId xmlns:p14="http://schemas.microsoft.com/office/powerpoint/2010/main" val="901861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R</a:t>
            </a:r>
            <a:r>
              <a:rPr lang="en-US" dirty="0"/>
              <a:t>esources can come from assets from every level. We will briefly</a:t>
            </a:r>
            <a:r>
              <a:rPr lang="en-US" baseline="0" dirty="0"/>
              <a:t> talk about these assets here and then talk more in depth about them. </a:t>
            </a:r>
            <a:r>
              <a:rPr lang="en-US" sz="1200" kern="1200" baseline="0" dirty="0">
                <a:solidFill>
                  <a:schemeClr val="tx1"/>
                </a:solidFill>
                <a:effectLst/>
                <a:latin typeface="+mn-lt"/>
                <a:ea typeface="+mn-ea"/>
                <a:cs typeface="+mn-cs"/>
              </a:rPr>
              <a:t>To start, talk to your patients to help them identify individual strengths and assets available in their own network of personal contacts, using some of the questions that we discussed earlier. Then you can look at network assets, which includes family and friends. Many communities also have local resources that are helpful, and many state, regional or national assets exist.</a:t>
            </a:r>
            <a:endParaRPr lang="en-US" sz="1200" baseline="0" dirty="0"/>
          </a:p>
          <a:p>
            <a:pPr lvl="0"/>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11</a:t>
            </a:fld>
            <a:endParaRPr lang="en-US"/>
          </a:p>
        </p:txBody>
      </p:sp>
    </p:spTree>
    <p:extLst>
      <p:ext uri="{BB962C8B-B14F-4D97-AF65-F5344CB8AC3E}">
        <p14:creationId xmlns:p14="http://schemas.microsoft.com/office/powerpoint/2010/main" val="3089676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Cite: </a:t>
            </a:r>
            <a:r>
              <a:rPr kumimoji="0" lang="en-US"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Fast B, 2010</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Patients have resources and available support networks that are assets. The cancer experience affects the patient’s family and close social network, and many of these people may be willing and able to share key skills, resources or assistance. Maybe the patient has a relative who is a cancer survivor who can support the patient, or a medical professional with relevant expertise. Or, perhaps the patient has a son who can provide emotional support, a mother who can help with childcare, or others in his family with relevant knowledge and expertise. As a patient navigator you can ask “Who is important in your life? Who do you rely on?” or  “</a:t>
            </a:r>
            <a:r>
              <a:rPr lang="en-US" sz="1200" dirty="0"/>
              <a:t>How have your friends or family helped you during other difficult times?”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12</a:t>
            </a:fld>
            <a:endParaRPr lang="en-US"/>
          </a:p>
        </p:txBody>
      </p:sp>
    </p:spTree>
    <p:extLst>
      <p:ext uri="{BB962C8B-B14F-4D97-AF65-F5344CB8AC3E}">
        <p14:creationId xmlns:p14="http://schemas.microsoft.com/office/powerpoint/2010/main" val="1766676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Let’s listen to Gloria talk about how her daughter helped her.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&lt;</a:t>
            </a:r>
            <a:r>
              <a:rPr lang="en-US" sz="1200" kern="1200" dirty="0">
                <a:solidFill>
                  <a:schemeClr val="tx1"/>
                </a:solidFill>
                <a:effectLst/>
                <a:latin typeface="+mn-lt"/>
                <a:ea typeface="+mn-ea"/>
                <a:cs typeface="+mn-cs"/>
              </a:rPr>
              <a:t>I started to look for information when I was about to begin my treatment with chemotherapy and radiation. The incision from my breast cancer surgery was just about healed. My doctor had told me there would be side effects from the treatments and I wanted to make this as easy on myself as possible. My doctor told me I might lose my hair and maybe I would feel</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like I have the flu. She also told me that there are some medications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that can help with these symptoms, but the medicines can be expensive. I wanted to find out more about what I can do about the side effects. I had some questions about whether there was some kind of financial help I could get if I couldn’t work. I also worried and wanted to know about what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costs my insurance plan would or would not cover. Another thing—it is important to me that I am not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problem for my kids or my friends. In a book I found at the bookstore, I read that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many people think that asking for help is a sign of weakness. I have to admit, I sort of thought this way, too. But, the woman who wrote this book said that asking for help can be a sign of courage and control. She said asking for help gives other people a</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chance to feel useful, especially if they care about you but don’t know what to do to help you. She said asking for help can make everyone feel better. It has made it easier for me to ask for help when I think about it this way. When I first started with all of this, I didn’t feel I could make these calls and ask questions over the telephone. I asked my daughter Rae to make some calls for me. She was happy to do this and said she was relieved I asked her because she wanted to do anything she could to help.&gt;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a patient navigator, you can assist with many of the things, such as providing information,</a:t>
            </a:r>
            <a:r>
              <a:rPr lang="en-US" sz="1200" kern="1200" baseline="0" dirty="0">
                <a:solidFill>
                  <a:schemeClr val="tx1"/>
                </a:solidFill>
                <a:effectLst/>
                <a:latin typeface="+mn-lt"/>
                <a:ea typeface="+mn-ea"/>
                <a:cs typeface="+mn-cs"/>
              </a:rPr>
              <a:t> encouraging Gloria to talk with her doctor and connecting her with financial resources. Although the patient navigator could make phone calls for the patient, it is important that the navigator not do everything for the patient. In this case, Gloria’s daughter is able to help out.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13</a:t>
            </a:fld>
            <a:endParaRPr lang="en-US"/>
          </a:p>
        </p:txBody>
      </p:sp>
    </p:spTree>
    <p:extLst>
      <p:ext uri="{BB962C8B-B14F-4D97-AF65-F5344CB8AC3E}">
        <p14:creationId xmlns:p14="http://schemas.microsoft.com/office/powerpoint/2010/main" val="17666761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Working</a:t>
            </a:r>
            <a:r>
              <a:rPr lang="en-US" baseline="0" dirty="0"/>
              <a:t> with community partners and being familiar with the resources available for your patients in the community is one of the most important things a patient navigator does. A community is a </a:t>
            </a:r>
            <a:r>
              <a:rPr lang="en-US" dirty="0"/>
              <a:t>group of people with diverse characteristics who are linked by social ties, share common issues or perspectives, and engage in joint action in geographical locations. Individuals may identify with multiple</a:t>
            </a:r>
            <a:r>
              <a:rPr lang="en-US" baseline="0" dirty="0"/>
              <a:t> communities.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lvl="0"/>
            <a:r>
              <a:rPr lang="en-US" sz="1200" kern="1200" baseline="0" dirty="0">
                <a:solidFill>
                  <a:schemeClr val="tx1"/>
                </a:solidFill>
                <a:effectLst/>
                <a:latin typeface="+mn-lt"/>
                <a:ea typeface="+mn-ea"/>
                <a:cs typeface="+mn-cs"/>
              </a:rPr>
              <a:t>At the local community level, it can be helpful to find key “gatekeeper” individuals in the community who are leaders or seem to have a good sense of what is going on in the community.  Other patient navigators, social workers or educators in your cancer center or hospital may also know about available resources.  You could also scan newspapers and community directories, such as those available by dialing 211, to learn more about local services. You can contact local schools, libraries, religious organizations, or any other type of community organization that might offer services that your patient needs. For example, sometimes churches may host cancer support groups, libraries may hold educational workshops, or minority-serving community organizations may hold screening events in non-English languages.</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14</a:t>
            </a:fld>
            <a:endParaRPr lang="en-US"/>
          </a:p>
        </p:txBody>
      </p:sp>
    </p:spTree>
    <p:extLst>
      <p:ext uri="{BB962C8B-B14F-4D97-AF65-F5344CB8AC3E}">
        <p14:creationId xmlns:p14="http://schemas.microsoft.com/office/powerpoint/2010/main" val="1895585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a:solidFill>
                  <a:schemeClr val="tx1"/>
                </a:solidFill>
                <a:effectLst/>
                <a:latin typeface="+mn-lt"/>
                <a:ea typeface="+mn-ea"/>
                <a:cs typeface="+mn-cs"/>
              </a:rPr>
              <a:t>To find out about state, regional, and national resources, you can search online and call organizations. You can learn about governmental and non-profit assistance this way. For example, www.benefits.gov is the U.S. government’s portal to searching for and finding out about public benefits. The website lets you type in the patient’s information and desired services and makes a list of benefits that your patient might be eligible for.  Examples include childcare, housing, income and food support.</a:t>
            </a:r>
          </a:p>
          <a:p>
            <a:pPr lvl="0"/>
            <a:endParaRPr lang="en-US" sz="1200" kern="1200" baseline="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Other websites can help you identify additional resources available through the non-profit sector. Sometimes finding resources can be hard because each non-profit organization has a different menu of services, have their own eligibility criteria and documentation requirements, have different language capacity, and may only service specific geographic locations or patients with specific types of cancers. The Cancer Financial Assistance Coalition’s website www.cancerfac.org can be useful in helping you find a good match for your patient by allowing you to search for organizations by diagnosis, assistance type and zip code. Large well-established cancer organizations may be good starting points for identifying resources because they often offer a wide variety of services ranging from support groups, to print materials and workshops, to financial assistance. Even if these organizations do not have the services that your patient needs, organization staff may be very well-connected and may sometimes be able to refer you to other organizations that they know about who can help. For example, </a:t>
            </a:r>
            <a:r>
              <a:rPr lang="en-US" sz="1200" kern="1200" baseline="0" dirty="0" err="1">
                <a:solidFill>
                  <a:schemeClr val="tx1"/>
                </a:solidFill>
                <a:effectLst/>
                <a:latin typeface="+mn-lt"/>
                <a:ea typeface="+mn-ea"/>
                <a:cs typeface="+mn-cs"/>
              </a:rPr>
              <a:t>CancerCare</a:t>
            </a:r>
            <a:r>
              <a:rPr lang="en-US" sz="1200" kern="1200" baseline="0" dirty="0">
                <a:solidFill>
                  <a:schemeClr val="tx1"/>
                </a:solidFill>
                <a:effectLst/>
                <a:latin typeface="+mn-lt"/>
                <a:ea typeface="+mn-ea"/>
                <a:cs typeface="+mn-cs"/>
              </a:rPr>
              <a:t> has a published directory of organizations that provide financial and other material support. </a:t>
            </a:r>
          </a:p>
          <a:p>
            <a:endParaRPr lang="en-US" dirty="0"/>
          </a:p>
          <a:p>
            <a:r>
              <a:rPr lang="en-US" dirty="0"/>
              <a:t>Here are some more examples of government and non-profit organizations that many</a:t>
            </a:r>
            <a:r>
              <a:rPr lang="en-US" baseline="0" dirty="0"/>
              <a:t> navigators find useful</a:t>
            </a:r>
            <a:r>
              <a:rPr lang="en-US" dirty="0"/>
              <a:t>. </a:t>
            </a:r>
            <a:r>
              <a:rPr lang="en-US" baseline="0" dirty="0"/>
              <a:t>The National Cancer Institute is an authoritative source on cancer-related information and has cancer-specific patient and provider information. The U.S. Preventive Services Task Force is a key source of information on cancer screening guidelines and related evidence. If you want to find an affordable medical home for a low-income patient, you can search the Health Resources and Services Administration’s national network of safety net community health centers. The government can also offer your patient tangible assistance through programs such as disability benefits through the Social Security Administration, food stamps, and Home Energy Assistance Program.  There may be special programs and resources offered through your state or city government as well. For example, in New York City, Access-A-Ride provides low cost door-to-door shared rides to eligible residents who can’t access public transportation due to disabilities.</a:t>
            </a:r>
          </a:p>
          <a:p>
            <a:endParaRPr lang="en-US" baseline="0" dirty="0"/>
          </a:p>
          <a:p>
            <a:r>
              <a:rPr lang="en-US" dirty="0"/>
              <a:t>There</a:t>
            </a:r>
            <a:r>
              <a:rPr lang="en-US" baseline="0" dirty="0"/>
              <a:t> are many national non-profit organizations that support cancer patients in a wide variety of ways. For example, American Cancer Society and </a:t>
            </a:r>
            <a:r>
              <a:rPr lang="en-US" baseline="0" dirty="0" err="1"/>
              <a:t>CancerCare</a:t>
            </a:r>
            <a:r>
              <a:rPr lang="en-US" baseline="0" dirty="0"/>
              <a:t> offer patient education print materials in multiple languages and run support groups. The Leukemia &amp; Lymphoma society focuses on blood cancers and has chapters across the country. LIVESTRONG  has a patient navigation center available to all patients by phone. And Susan G. Komen focuses on breast cancer and has affiliates across the country. These are some examples of large national organizations, but there may be some more local ones as well that offer assistance to people at the regional, state, or city-wide level. In some cases, non-profit organizations can offer low-income patients important assistance such as free housing during treatment, free wigs, financial help with bills and other expenses, or transportation support.</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15</a:t>
            </a:fld>
            <a:endParaRPr lang="en-US"/>
          </a:p>
        </p:txBody>
      </p:sp>
    </p:spTree>
    <p:extLst>
      <p:ext uri="{BB962C8B-B14F-4D97-AF65-F5344CB8AC3E}">
        <p14:creationId xmlns:p14="http://schemas.microsoft.com/office/powerpoint/2010/main" val="2663389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collect resources and make</a:t>
            </a:r>
            <a:r>
              <a:rPr lang="en-US" baseline="0" dirty="0"/>
              <a:t> an inventory of local informal organizations by examining printed materials such as newspapers and community directories; contacting local institutions such as schools, churches and parks and recreation; and contacting opinion leaders an individuals in the community who seem to know what is going on in their community. It might be helpful to start with your community’s 211 directory, which includes a wide variety of organizations that you might not have otherwise considered. You can look up 211 services at 211.org, and this link is in the resources section of the learning management system.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16</a:t>
            </a:fld>
            <a:endParaRPr lang="en-US"/>
          </a:p>
        </p:txBody>
      </p:sp>
    </p:spTree>
    <p:extLst>
      <p:ext uri="{BB962C8B-B14F-4D97-AF65-F5344CB8AC3E}">
        <p14:creationId xmlns:p14="http://schemas.microsoft.com/office/powerpoint/2010/main" val="2676480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Although each patient’s situation is unique, you will find that you may need to use</a:t>
            </a:r>
            <a:r>
              <a:rPr lang="en-US" sz="1200" kern="1200" baseline="0" dirty="0">
                <a:solidFill>
                  <a:schemeClr val="tx1"/>
                </a:solidFill>
                <a:effectLst/>
                <a:latin typeface="+mn-lt"/>
                <a:ea typeface="+mn-ea"/>
                <a:cs typeface="+mn-cs"/>
              </a:rPr>
              <a:t> many of </a:t>
            </a:r>
            <a:r>
              <a:rPr lang="en-US" sz="1200" kern="1200" dirty="0">
                <a:solidFill>
                  <a:schemeClr val="tx1"/>
                </a:solidFill>
                <a:effectLst/>
                <a:latin typeface="+mn-lt"/>
                <a:ea typeface="+mn-ea"/>
                <a:cs typeface="+mn-cs"/>
              </a:rPr>
              <a:t>the same services over and over for different patients with</a:t>
            </a:r>
            <a:r>
              <a:rPr lang="en-US" sz="1200" kern="1200" baseline="0" dirty="0">
                <a:solidFill>
                  <a:schemeClr val="tx1"/>
                </a:solidFill>
                <a:effectLst/>
                <a:latin typeface="+mn-lt"/>
                <a:ea typeface="+mn-ea"/>
                <a:cs typeface="+mn-cs"/>
              </a:rPr>
              <a:t> similar issues. For example, many of your lung cancer patients might be interested in the lung cancer support group hosted by your local cancer center, or many of your low-income patients may need help with paying medication copays.  So, it is important to be organized and compile resources identified through your searches so that you will be able to retrieve what you need each time you need it instead of wasting time redoing your search or looking for lost information.</a:t>
            </a:r>
          </a:p>
          <a:p>
            <a:pPr lvl="0"/>
            <a:endParaRPr lang="en-US" sz="1200" kern="1200" baseline="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It can be helpful to organize this information into a resource directory and systematically capture the same important information about each resource. For example, you will usually want to know an organization’s name, contact information, type, resources provided, target population, and eligibility requirements. Here is a sample template of a form you could use to help you develop a directory or track services for your patients. There may already be systems in place where you work, or you may need to work collaboratively with your program’s leadership or with other navigators in developing these directories to tailor to your particular setting. If your state has a comprehensive 211 information directory, you may not need to recreate this, but you still might want to have a systematic way to make notes for yourself about your impressions on the quality, availability and reliability of various resources.</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Here is a template we provide for you in the </a:t>
            </a:r>
            <a:r>
              <a:rPr lang="en-US" sz="1200" b="1" kern="1200" dirty="0">
                <a:solidFill>
                  <a:schemeClr val="tx1"/>
                </a:solidFill>
                <a:effectLst/>
                <a:latin typeface="+mn-lt"/>
                <a:ea typeface="+mn-ea"/>
                <a:cs typeface="+mn-cs"/>
              </a:rPr>
              <a:t>resources </a:t>
            </a:r>
            <a:r>
              <a:rPr lang="en-US" sz="1200" b="0" kern="1200" dirty="0">
                <a:solidFill>
                  <a:schemeClr val="tx1"/>
                </a:solidFill>
                <a:effectLst/>
                <a:latin typeface="+mn-lt"/>
                <a:ea typeface="+mn-ea"/>
                <a:cs typeface="+mn-cs"/>
              </a:rPr>
              <a:t>section of this training.</a:t>
            </a:r>
            <a:r>
              <a:rPr lang="en-US" sz="1200" b="0" kern="1200" baseline="0" dirty="0">
                <a:solidFill>
                  <a:schemeClr val="tx1"/>
                </a:solidFill>
                <a:effectLst/>
                <a:latin typeface="+mn-lt"/>
                <a:ea typeface="+mn-ea"/>
                <a:cs typeface="+mn-cs"/>
              </a:rPr>
              <a:t> This can help you create your Resource Directory</a:t>
            </a:r>
            <a:r>
              <a:rPr lang="en-US" sz="1200" kern="1200" dirty="0">
                <a:solidFill>
                  <a:schemeClr val="tx1"/>
                </a:solidFill>
                <a:effectLst/>
                <a:latin typeface="+mn-lt"/>
                <a:ea typeface="+mn-ea"/>
                <a:cs typeface="+mn-cs"/>
              </a:rPr>
              <a:t>. </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Citation: Adapted from Jodi Drisko MSPH of Community Voices, Denver Health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17</a:t>
            </a:fld>
            <a:endParaRPr lang="en-US"/>
          </a:p>
        </p:txBody>
      </p:sp>
    </p:spTree>
    <p:extLst>
      <p:ext uri="{BB962C8B-B14F-4D97-AF65-F5344CB8AC3E}">
        <p14:creationId xmlns:p14="http://schemas.microsoft.com/office/powerpoint/2010/main" val="2577503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make</a:t>
            </a:r>
            <a:r>
              <a:rPr lang="en-US" baseline="0" dirty="0"/>
              <a:t> your resource directory</a:t>
            </a:r>
          </a:p>
          <a:p>
            <a:pPr marL="171450" indent="-171450">
              <a:buFont typeface="Arial" panose="020B0604020202020204" pitchFamily="34" charset="0"/>
              <a:buChar char="•"/>
            </a:pPr>
            <a:r>
              <a:rPr lang="en-US" baseline="0" dirty="0"/>
              <a:t>identify personal, network and community assets; </a:t>
            </a:r>
          </a:p>
          <a:p>
            <a:pPr marL="171450" indent="-171450">
              <a:buFont typeface="Arial" panose="020B0604020202020204" pitchFamily="34" charset="0"/>
              <a:buChar char="•"/>
            </a:pPr>
            <a:r>
              <a:rPr lang="en-US" baseline="0" dirty="0"/>
              <a:t>interview individuals from various organizations; </a:t>
            </a:r>
          </a:p>
          <a:p>
            <a:pPr marL="171450" indent="-171450">
              <a:buFont typeface="Arial" panose="020B0604020202020204" pitchFamily="34" charset="0"/>
              <a:buChar char="•"/>
            </a:pPr>
            <a:r>
              <a:rPr lang="en-US" baseline="0" dirty="0"/>
              <a:t>look for resources at the local, state and national levels;</a:t>
            </a:r>
            <a:r>
              <a:rPr lang="en-US" b="1" baseline="0" dirty="0"/>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include resources to meet in disease-specific resources;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complete the resource directory form for each organization; and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compile information in a notebook or enter into a database or use existing resource directories.</a:t>
            </a:r>
          </a:p>
          <a:p>
            <a:pPr marL="171450" indent="-171450">
              <a:buFont typeface="Arial" panose="020B0604020202020204" pitchFamily="34" charset="0"/>
              <a:buChar char="•"/>
            </a:pPr>
            <a:endParaRPr lang="en-US" baseline="0" dirty="0"/>
          </a:p>
          <a:p>
            <a:pPr lvl="0"/>
            <a:r>
              <a:rPr lang="en-US" sz="1200" kern="1200" baseline="0" dirty="0">
                <a:solidFill>
                  <a:schemeClr val="tx1"/>
                </a:solidFill>
                <a:effectLst/>
                <a:latin typeface="+mn-lt"/>
                <a:ea typeface="+mn-ea"/>
                <a:cs typeface="+mn-cs"/>
              </a:rPr>
              <a:t>As you make your own list of resources, an important step is following up with patients who you referred to an organization to learn more about their experiences, both positive and negative. This can help inform your resource list and help you better decide which sources are best for patients.</a:t>
            </a:r>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18</a:t>
            </a:fld>
            <a:endParaRPr lang="en-US"/>
          </a:p>
        </p:txBody>
      </p:sp>
    </p:spTree>
    <p:extLst>
      <p:ext uri="{BB962C8B-B14F-4D97-AF65-F5344CB8AC3E}">
        <p14:creationId xmlns:p14="http://schemas.microsoft.com/office/powerpoint/2010/main" val="4853328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Hi I’m Elizabeth.</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 am new to cancer patient navigation and wanted to make sure I was familiar with resources. I knew there was a lot of</a:t>
            </a:r>
            <a:r>
              <a:rPr lang="en-US" sz="1200" kern="1200" baseline="0" dirty="0">
                <a:solidFill>
                  <a:schemeClr val="tx1"/>
                </a:solidFill>
                <a:effectLst/>
                <a:latin typeface="+mn-lt"/>
                <a:ea typeface="+mn-ea"/>
                <a:cs typeface="+mn-cs"/>
              </a:rPr>
              <a:t> information out there so </a:t>
            </a:r>
            <a:r>
              <a:rPr lang="en-US" sz="1200" kern="1200" dirty="0">
                <a:solidFill>
                  <a:schemeClr val="tx1"/>
                </a:solidFill>
                <a:effectLst/>
                <a:latin typeface="+mn-lt"/>
                <a:ea typeface="+mn-ea"/>
                <a:cs typeface="+mn-cs"/>
              </a:rPr>
              <a:t>I spent the first couple of days on the job looking up resources based on needs that had been identified as common for our patients. I looked online for some resources, but I also got on the phone to make connections. I talked with staff there to get a better sense of what they</a:t>
            </a:r>
            <a:r>
              <a:rPr lang="en-US" sz="1200" kern="1200" baseline="0" dirty="0">
                <a:solidFill>
                  <a:schemeClr val="tx1"/>
                </a:solidFill>
                <a:effectLst/>
                <a:latin typeface="+mn-lt"/>
                <a:ea typeface="+mn-ea"/>
                <a:cs typeface="+mn-cs"/>
              </a:rPr>
              <a:t> offered and who was eligible. I let them know that they could contact me as well.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 learned about local, state and national programs, like emergency housing and Medicaid. I also called organizations to make sure I understood eligibility criteria so the organizations wouldn’t be annoyed if I kept sending ineligible patients. I also looked into specific issues as they came up, like rental housing laws.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Although I dedicated a few days early on to finding resources, it is an ongoing process for me. I talk with other navigators at</a:t>
            </a:r>
            <a:r>
              <a:rPr lang="en-US" sz="1200" kern="1200" baseline="0" dirty="0">
                <a:solidFill>
                  <a:schemeClr val="tx1"/>
                </a:solidFill>
                <a:effectLst/>
                <a:latin typeface="+mn-lt"/>
                <a:ea typeface="+mn-ea"/>
                <a:cs typeface="+mn-cs"/>
              </a:rPr>
              <a:t> my organization </a:t>
            </a:r>
            <a:r>
              <a:rPr lang="en-US" sz="1200" kern="1200" dirty="0">
                <a:solidFill>
                  <a:schemeClr val="tx1"/>
                </a:solidFill>
                <a:effectLst/>
                <a:latin typeface="+mn-lt"/>
                <a:ea typeface="+mn-ea"/>
                <a:cs typeface="+mn-cs"/>
              </a:rPr>
              <a:t>frequently and ask my supervisor about navigators at other sites across the city. It’s great</a:t>
            </a:r>
            <a:r>
              <a:rPr lang="en-US" sz="1200" kern="1200" baseline="0" dirty="0">
                <a:solidFill>
                  <a:schemeClr val="tx1"/>
                </a:solidFill>
                <a:effectLst/>
                <a:latin typeface="+mn-lt"/>
                <a:ea typeface="+mn-ea"/>
                <a:cs typeface="+mn-cs"/>
              </a:rPr>
              <a:t> to have </a:t>
            </a:r>
            <a:r>
              <a:rPr lang="en-US" sz="1200" kern="1200" dirty="0">
                <a:solidFill>
                  <a:schemeClr val="tx1"/>
                </a:solidFill>
                <a:effectLst/>
                <a:latin typeface="+mn-lt"/>
                <a:ea typeface="+mn-ea"/>
                <a:cs typeface="+mn-cs"/>
              </a:rPr>
              <a:t>a point of contact at other organizations to make live transfers easier.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Knowing about all of these resources improves my services to patients and improves community organizations’ ability to work with patients. </a:t>
            </a:r>
          </a:p>
        </p:txBody>
      </p:sp>
      <p:sp>
        <p:nvSpPr>
          <p:cNvPr id="4" name="Slide Number Placeholder 3"/>
          <p:cNvSpPr>
            <a:spLocks noGrp="1"/>
          </p:cNvSpPr>
          <p:nvPr>
            <p:ph type="sldNum" sz="quarter" idx="10"/>
          </p:nvPr>
        </p:nvSpPr>
        <p:spPr/>
        <p:txBody>
          <a:bodyPr/>
          <a:lstStyle/>
          <a:p>
            <a:fld id="{C4664652-3942-4768-B6A6-49DC3B3CF52D}" type="slidenum">
              <a:rPr lang="en-US" smtClean="0"/>
              <a:t>19</a:t>
            </a:fld>
            <a:endParaRPr lang="en-US"/>
          </a:p>
        </p:txBody>
      </p:sp>
    </p:spTree>
    <p:extLst>
      <p:ext uri="{BB962C8B-B14F-4D97-AF65-F5344CB8AC3E}">
        <p14:creationId xmlns:p14="http://schemas.microsoft.com/office/powerpoint/2010/main" val="888263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would like to acknowledge the Centers for Disease Control and Prevention for supporting this work.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would also like to thank the Patient Navigator Training Collaborative of the Colorado School of Public Health for generously sharing materials from their in-person training, which we have adapted for this online training. </a:t>
            </a:r>
          </a:p>
          <a:p>
            <a:endParaRPr lang="en-US" sz="1200" dirty="0"/>
          </a:p>
          <a:p>
            <a:r>
              <a:rPr lang="en-US" sz="1200" kern="1200" dirty="0">
                <a:solidFill>
                  <a:schemeClr val="tx1"/>
                </a:solidFill>
                <a:effectLst/>
                <a:latin typeface="+mn-lt"/>
                <a:ea typeface="+mn-ea"/>
                <a:cs typeface="+mn-cs"/>
              </a:rPr>
              <a:t>The Cancer Survival Toolbox© is used with permission of the National Coalition for Cancer Survivorship.</a:t>
            </a:r>
          </a:p>
          <a:p>
            <a:endParaRPr lang="en-US" sz="1200" dirty="0"/>
          </a:p>
          <a:p>
            <a:r>
              <a:rPr lang="en-US" sz="1200" dirty="0"/>
              <a:t>We would like to thank the GW Clinical Learning and Simulation Skills (CLASS) Center for providing space to film video simulations for this lesson. </a:t>
            </a:r>
          </a:p>
          <a:p>
            <a:endParaRPr lang="en-US" sz="1200" dirty="0"/>
          </a:p>
          <a:p>
            <a:r>
              <a:rPr lang="en-US" sz="1200" dirty="0"/>
              <a:t>We are grateful to </a:t>
            </a:r>
            <a:r>
              <a:rPr lang="en-US" sz="1200" dirty="0" err="1"/>
              <a:t>Falasha</a:t>
            </a:r>
            <a:r>
              <a:rPr lang="en-US" sz="1200" dirty="0"/>
              <a:t> Culpepper for representing her patient navigation expertise in the simulation video in this lesson.</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a:t>
            </a:fld>
            <a:endParaRPr lang="en-US"/>
          </a:p>
        </p:txBody>
      </p:sp>
    </p:spTree>
    <p:extLst>
      <p:ext uri="{BB962C8B-B14F-4D97-AF65-F5344CB8AC3E}">
        <p14:creationId xmlns:p14="http://schemas.microsoft.com/office/powerpoint/2010/main" val="34257455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 is important that you evaluate resources for their usefulness to your patient and their credibility. We will show you how to assess resources in this next section.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20</a:t>
            </a:fld>
            <a:endParaRPr lang="en-US"/>
          </a:p>
        </p:txBody>
      </p:sp>
    </p:spTree>
    <p:extLst>
      <p:ext uri="{BB962C8B-B14F-4D97-AF65-F5344CB8AC3E}">
        <p14:creationId xmlns:p14="http://schemas.microsoft.com/office/powerpoint/2010/main" val="1177627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making</a:t>
            </a:r>
            <a:r>
              <a:rPr lang="en-US" baseline="0" dirty="0"/>
              <a:t> sure resources are safe and reputable, you will need to decide whether they are a good fit for your patient.</a:t>
            </a:r>
          </a:p>
          <a:p>
            <a:endParaRPr lang="en-US" baseline="0" dirty="0"/>
          </a:p>
          <a:p>
            <a:r>
              <a:rPr lang="en-US" baseline="0" dirty="0"/>
              <a:t>Is the resource being offered what your patient wants? Although you may think so based on what you’ve seen, it is always a good idea to check with your patient instead of assuming. For example, you may have patients who are living in dire poverty and you feel that they would truly be able to benefit from financial assistance. However, because of strong personal convictions, some patients will strongly refuse financial assistance regardless of their situation. Although you can make the patient aware that this assistance is available and make the patient as comfortable as possible with requesting the assistance, it would be inappropriate to try to force something on the patient that they do not want.</a:t>
            </a:r>
          </a:p>
          <a:p>
            <a:endParaRPr lang="en-US" baseline="0" dirty="0"/>
          </a:p>
          <a:p>
            <a:r>
              <a:rPr lang="en-US" baseline="0" dirty="0"/>
              <a:t>Eligibility criteria will help you assess fit for the patient. Sometimes your patients might need and want a resource offered by an organization, but can’t apply for it because they don’t meet the organization’s eligibility criteria. For example, financial aid applications may require that the patient’s income not be over a certain level or limit assistance to U.S. citizens only.  In scenarios like these, if your patient’s income is above the limit or if your patient is only a green card holder, he or she would not be able to access the assistance.</a:t>
            </a:r>
          </a:p>
          <a:p>
            <a:endParaRPr lang="en-US" baseline="0" dirty="0"/>
          </a:p>
          <a:p>
            <a:r>
              <a:rPr lang="en-US" baseline="0" dirty="0"/>
              <a:t>Next, it is important to assess whether a resource is meant for your patient and would be appropriate to his or her personal situation. In making this judgment, you would take into account your patient’s reading level, health literacy, culture, language, and amount of information desired. For example, the National Cancer Institute has credible information about many cancer topics, but some are made for health professionals and some for patients. Information made for health professionals might have medical jargon and be at too high a reading level for your patient, and therefore might not be appropriate. Or, some patients would prefer to learn by going to an educational workshop rather than reading a brochure.  However, each patient is different. If you have a patient who has a strong desire for detailed information and has higher health and functional literacy, it could be appropriate to point him or her to such sources.  </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Language and culture should also be considered, especially when working with immigrant patients. When non-English-speaking patients are referred to organizations that do not speak their language, they can become discouraged from accessing the resources. For example, if you refer a Spanish-speaking patient to an English-speaking only church food pantry, the patient might be asked for identification or proof of address documents in English and not understand and leave without receiving services. Or, a dietitian might make dietary recommendations using food examples that are entirely foreign and meaningless to your patient. What is the language capacity of the organizations that you are referring to?  Are there bilingual services and information? Is the organization experienced with helping people like your patient? Sometimes organizations have a special phone extension or set of print materials in other languages. Strategies for helping limited English proficient patients access resources will be discussed later on, but at this stage, it is important to identify linguistically and culturally relevant resources whenever possible.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It is also important to assess whether your patient will be able to access the resource. If your patient is extremely fatigued and does not have transportation options, it would not be helpful to refer them to an in-person support group that is far away. Or, if your patient has radiation therapy appointments five days per week, then it would not make sense to refer them to a meal delivery service that requires him or her to be home the entire day to receive the meals.</a:t>
            </a:r>
          </a:p>
        </p:txBody>
      </p:sp>
      <p:sp>
        <p:nvSpPr>
          <p:cNvPr id="4" name="Slide Number Placeholder 3"/>
          <p:cNvSpPr>
            <a:spLocks noGrp="1"/>
          </p:cNvSpPr>
          <p:nvPr>
            <p:ph type="sldNum" sz="quarter" idx="10"/>
          </p:nvPr>
        </p:nvSpPr>
        <p:spPr/>
        <p:txBody>
          <a:bodyPr/>
          <a:lstStyle/>
          <a:p>
            <a:fld id="{C4664652-3942-4768-B6A6-49DC3B3CF52D}" type="slidenum">
              <a:rPr lang="en-US" smtClean="0"/>
              <a:t>21</a:t>
            </a:fld>
            <a:endParaRPr lang="en-US"/>
          </a:p>
        </p:txBody>
      </p:sp>
    </p:spTree>
    <p:extLst>
      <p:ext uri="{BB962C8B-B14F-4D97-AF65-F5344CB8AC3E}">
        <p14:creationId xmlns:p14="http://schemas.microsoft.com/office/powerpoint/2010/main" val="29956270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things you can look for to assess whether a resource, in</a:t>
            </a:r>
            <a:r>
              <a:rPr lang="en-US" baseline="0" dirty="0"/>
              <a:t> particular a website, is credible. Let’s walk through each one. </a:t>
            </a:r>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22</a:t>
            </a:fld>
            <a:endParaRPr lang="en-US"/>
          </a:p>
        </p:txBody>
      </p:sp>
    </p:spTree>
    <p:extLst>
      <p:ext uri="{BB962C8B-B14F-4D97-AF65-F5344CB8AC3E}">
        <p14:creationId xmlns:p14="http://schemas.microsoft.com/office/powerpoint/2010/main" val="19167388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aseline="0" dirty="0"/>
              <a:t>The first thing you can do is look at who is sponsoring the website. Ask yourself: </a:t>
            </a:r>
            <a:r>
              <a:rPr lang="en-US" dirty="0"/>
              <a:t>Who sponsors the site? Can you easily identify the site sponsor? What is the mission of the sponsoring organization?</a:t>
            </a:r>
            <a:r>
              <a:rPr lang="en-US" baseline="0" dirty="0"/>
              <a:t> </a:t>
            </a:r>
            <a:r>
              <a:rPr lang="en-US" dirty="0"/>
              <a:t>What bias may the organization bring to the information provided on their site? What is their intension in hosting the website? Any</a:t>
            </a:r>
            <a:r>
              <a:rPr lang="en-US" baseline="0" dirty="0"/>
              <a:t> source that is sponsored by the government can be trusted. For example, the National Cancer Institute’s website is www.cancer.gov. Similarly, education institutions with sites that have a .</a:t>
            </a:r>
            <a:r>
              <a:rPr lang="en-US" baseline="0" dirty="0" err="1"/>
              <a:t>edu</a:t>
            </a:r>
            <a:r>
              <a:rPr lang="en-US" baseline="0" dirty="0"/>
              <a:t> in the address are trusted sources of information. Non-profit organizations typically end with .org, such as the American Cancer Society. However, a word of caution. Anyone can buy a domain name that ends in .org so it is not always easy to tell. And, generally, commercial sponsored sites contain .com in their address. </a:t>
            </a:r>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23</a:t>
            </a:fld>
            <a:endParaRPr lang="en-US"/>
          </a:p>
        </p:txBody>
      </p:sp>
    </p:spTree>
    <p:extLst>
      <p:ext uri="{BB962C8B-B14F-4D97-AF65-F5344CB8AC3E}">
        <p14:creationId xmlns:p14="http://schemas.microsoft.com/office/powerpoint/2010/main" val="1438646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Also ask:</a:t>
            </a:r>
            <a:r>
              <a:rPr lang="en-US" baseline="0" dirty="0"/>
              <a:t> when was this site updated? </a:t>
            </a:r>
            <a:r>
              <a:rPr lang="en-US" dirty="0"/>
              <a:t>The site should be updated frequently. Websites should reflect the most up-to-date information. The Website should be consistently available, with the date of the latest revision clearly posted. </a:t>
            </a:r>
          </a:p>
          <a:p>
            <a:pPr lvl="0"/>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24</a:t>
            </a:fld>
            <a:endParaRPr lang="en-US"/>
          </a:p>
        </p:txBody>
      </p:sp>
    </p:spTree>
    <p:extLst>
      <p:ext uri="{BB962C8B-B14F-4D97-AF65-F5344CB8AC3E}">
        <p14:creationId xmlns:p14="http://schemas.microsoft.com/office/powerpoint/2010/main" val="14386466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Information should be factual and not</a:t>
            </a:r>
            <a:r>
              <a:rPr lang="en-US" baseline="0" dirty="0"/>
              <a:t> opinionated. </a:t>
            </a:r>
            <a:r>
              <a:rPr lang="en-US" dirty="0"/>
              <a:t>You should be able to verify the facts from a primary information source such as professional literature or other websites. If you still</a:t>
            </a:r>
            <a:r>
              <a:rPr lang="en-US" baseline="0" dirty="0"/>
              <a:t> want to use information based on opinion, it should </a:t>
            </a:r>
            <a:r>
              <a:rPr lang="en-US" dirty="0"/>
              <a:t>be clearly stated and the source should be identified as a qualified professional or organization. Remember,</a:t>
            </a:r>
            <a:r>
              <a:rPr lang="en-US" baseline="0" dirty="0"/>
              <a:t> i</a:t>
            </a:r>
            <a:r>
              <a:rPr lang="en-US" dirty="0"/>
              <a:t>nformation should support, not replace, the doctor-patient relationship.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lvl="0"/>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25</a:t>
            </a:fld>
            <a:endParaRPr lang="en-US"/>
          </a:p>
        </p:txBody>
      </p:sp>
    </p:spTree>
    <p:extLst>
      <p:ext uri="{BB962C8B-B14F-4D97-AF65-F5344CB8AC3E}">
        <p14:creationId xmlns:p14="http://schemas.microsoft.com/office/powerpoint/2010/main" val="14386466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can also look at who the site</a:t>
            </a:r>
            <a:r>
              <a:rPr lang="en-US" baseline="0" dirty="0"/>
              <a:t> targets. </a:t>
            </a:r>
            <a:r>
              <a:rPr lang="en-US" dirty="0"/>
              <a:t>The Website should clearly state whether the information is intended for the consumer or the health professional. Many health information Websites have two different areas - one for consumers, one for professionals. The design of the site should make selection of one area over the other clear to the user.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lvl="0"/>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26</a:t>
            </a:fld>
            <a:endParaRPr lang="en-US"/>
          </a:p>
        </p:txBody>
      </p:sp>
    </p:spTree>
    <p:extLst>
      <p:ext uri="{BB962C8B-B14F-4D97-AF65-F5344CB8AC3E}">
        <p14:creationId xmlns:p14="http://schemas.microsoft.com/office/powerpoint/2010/main" val="14386466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Make sure that</a:t>
            </a:r>
            <a:r>
              <a:rPr lang="en-US" baseline="0" dirty="0"/>
              <a:t> the websites you are using r</a:t>
            </a:r>
            <a:r>
              <a:rPr lang="en-US" dirty="0"/>
              <a:t>espect the privacy and confidentiality of personal data submitted to the site and disclose funding sources, as this will also reveal their</a:t>
            </a:r>
            <a:r>
              <a:rPr lang="en-US" baseline="0" dirty="0"/>
              <a:t> motivation and biases. </a:t>
            </a:r>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27</a:t>
            </a:fld>
            <a:endParaRPr lang="en-US"/>
          </a:p>
        </p:txBody>
      </p:sp>
    </p:spTree>
    <p:extLst>
      <p:ext uri="{BB962C8B-B14F-4D97-AF65-F5344CB8AC3E}">
        <p14:creationId xmlns:p14="http://schemas.microsoft.com/office/powerpoint/2010/main" val="24582832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Health on the Net Foundation, or HON, is an international organization that promotes and guides users to websites that provide reliable and useful information. Websites with an HON logo assure the patient navigator that the website is credible, current, contains pertinent information and states privacy and financial disclosures. The logo that you see on the screen is used for sites that have been reviewed by HON. Here is an example of what it looks like on the American Cancer Society Website.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28</a:t>
            </a:fld>
            <a:endParaRPr lang="en-US"/>
          </a:p>
        </p:txBody>
      </p:sp>
    </p:spTree>
    <p:extLst>
      <p:ext uri="{BB962C8B-B14F-4D97-AF65-F5344CB8AC3E}">
        <p14:creationId xmlns:p14="http://schemas.microsoft.com/office/powerpoint/2010/main" val="23763842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a:t>
            </a:r>
            <a:r>
              <a:rPr lang="en-US" baseline="0" dirty="0"/>
              <a:t> we will walk through some tips for actually acquiring resources from organizations.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29</a:t>
            </a:fld>
            <a:endParaRPr lang="en-US"/>
          </a:p>
        </p:txBody>
      </p:sp>
    </p:spTree>
    <p:extLst>
      <p:ext uri="{BB962C8B-B14F-4D97-AF65-F5344CB8AC3E}">
        <p14:creationId xmlns:p14="http://schemas.microsoft.com/office/powerpoint/2010/main" val="3416983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lesson covers the following Core Competencies for Patient Navigators: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a:p>
            <a:pPr marL="0" indent="0">
              <a:buNone/>
            </a:pPr>
            <a:r>
              <a:rPr lang="en-US" sz="1200" dirty="0"/>
              <a:t>1.2 Identify appropriate and credible resources responsive to patient needs (practical, social, physical, emotional, spiritual) taking into consideration reading level, health literacy, culture, language and amount of information desired. For physical concerns, emotional needs or clinical information, refer to licensed clinicians.</a:t>
            </a:r>
          </a:p>
          <a:p>
            <a:pPr marL="0" indent="0">
              <a:buNone/>
            </a:pPr>
            <a:endParaRPr lang="en-US" sz="1200" dirty="0"/>
          </a:p>
          <a:p>
            <a:pPr marL="0" lvl="0" indent="0">
              <a:buNone/>
            </a:pPr>
            <a:r>
              <a:rPr lang="en-US" sz="1200" dirty="0">
                <a:solidFill>
                  <a:schemeClr val="dk1"/>
                </a:solidFill>
              </a:rPr>
              <a:t>6.3 Organize and prioritize resources to optimize access to care across the cancer continuum for the most vulnerable patients.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a:t>
            </a:fld>
            <a:endParaRPr lang="en-US"/>
          </a:p>
        </p:txBody>
      </p:sp>
    </p:spTree>
    <p:extLst>
      <p:ext uri="{BB962C8B-B14F-4D97-AF65-F5344CB8AC3E}">
        <p14:creationId xmlns:p14="http://schemas.microsoft.com/office/powerpoint/2010/main" val="40596517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dirty="0"/>
              <a:t>Once you have identified some potential appropriate sources of assistance,</a:t>
            </a:r>
            <a:r>
              <a:rPr lang="en-US" sz="1200" baseline="0" dirty="0"/>
              <a:t> it is time to start taking steps to access those resources for your patient. </a:t>
            </a:r>
          </a:p>
          <a:p>
            <a:pPr lvl="0"/>
            <a:r>
              <a:rPr lang="en-US" sz="1200" baseline="0" dirty="0"/>
              <a:t>Before contacting an organization to access a resource for your patient, it is important that you are prepared so that you appear professional and have all the information needed to avoid unnecessary additional calls or follow up. </a:t>
            </a:r>
          </a:p>
          <a:p>
            <a:pPr lvl="0"/>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First, think from the patient’s perspective.  What assistance does your patient need? What is the patient’s timeframe? Sometimes assistance may be time sensitive; for example, if your patient needs a service before their treatment start date or a court date. What information will the patient need to know about the assistance offered?  For example, it is usually important to gather information about any application processes and timelines, specific times or locations that services are offered, or action items for your patient so that they know what to realistically expect and can have the information needed to access resources.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It is also helpful to try to find out about the organization and think from the organization’s perspective. Has anyone else from your workplace had contact with this organization before? Other professionals who do similar work such as social workers and health educators may already have relationships with organizations and may be able to direct you to good contacts within the organization or provide advice on how to navigate communication with that organization. Many organizations offering assistance also have websites that provide information on available assistance, eligibility criteria, and processes for accessing the assistance. If it is a more preliminary inquiry, have a brief statement prepared ahead of time to summarize the client’s need, situation, and your concrete ask. It is a good idea to have the patient’s information in front of you so that you are prepared to answer pertinent questions. For example, if you are trying to schedule an appointment for the patient, you should be prepared to report the patient’s availability or appointment time preferences. To check the patient’s status on an application, you should be prepared with the patient’s application number.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Persistence is important for a patient navigator. Service providers are sometimes overwhelmed with requests and you may need to make several calls and follow up multiple times before you can get your patient connected with a service. You might also need to give your patient several reminders to take care of necessary paperwork to successfully complete an application.  Be polite and professional, but do not give up too easily.</a:t>
            </a:r>
          </a:p>
        </p:txBody>
      </p:sp>
      <p:sp>
        <p:nvSpPr>
          <p:cNvPr id="4" name="Slide Number Placeholder 3"/>
          <p:cNvSpPr>
            <a:spLocks noGrp="1"/>
          </p:cNvSpPr>
          <p:nvPr>
            <p:ph type="sldNum" sz="quarter" idx="10"/>
          </p:nvPr>
        </p:nvSpPr>
        <p:spPr/>
        <p:txBody>
          <a:bodyPr/>
          <a:lstStyle/>
          <a:p>
            <a:fld id="{C4664652-3942-4768-B6A6-49DC3B3CF52D}" type="slidenum">
              <a:rPr lang="en-US" smtClean="0"/>
              <a:t>30</a:t>
            </a:fld>
            <a:endParaRPr lang="en-US"/>
          </a:p>
        </p:txBody>
      </p:sp>
    </p:spTree>
    <p:extLst>
      <p:ext uri="{BB962C8B-B14F-4D97-AF65-F5344CB8AC3E}">
        <p14:creationId xmlns:p14="http://schemas.microsoft.com/office/powerpoint/2010/main" val="13735829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contacting</a:t>
            </a:r>
            <a:r>
              <a:rPr lang="en-US" baseline="0" dirty="0"/>
              <a:t> an organization, it is professional to introduce yourself including your name, position and organization so that the representative has a clear understanding of who you are in relation to the patient. Otherwise, you could be mistaken for a patient or family member.</a:t>
            </a:r>
            <a:endParaRPr lang="en-US" dirty="0"/>
          </a:p>
          <a:p>
            <a:endParaRPr lang="en-US" dirty="0"/>
          </a:p>
          <a:p>
            <a:r>
              <a:rPr lang="en-US" dirty="0"/>
              <a:t>Lead with your</a:t>
            </a:r>
            <a:r>
              <a:rPr lang="en-US" baseline="0" dirty="0"/>
              <a:t> main “ask,” and state it in the most concise way possible. This way, the person who answered the phone will immediately know how to direct your call if he or she is not the correct person to address the need. You will avoid spending a lot of time describing the whole story, only to find out that you need to retell it all to a different person.</a:t>
            </a:r>
          </a:p>
          <a:p>
            <a:endParaRPr lang="en-US" baseline="0" dirty="0"/>
          </a:p>
          <a:p>
            <a:r>
              <a:rPr lang="en-US" baseline="0" dirty="0"/>
              <a:t>After you have been directed to the correct person, he or she will often ask all questions that the organization would need to know about your patient in order to provide assistance. However, it may be helpful to ask about eligibility criteria and talk more about important details if you are not prompted and it is not clear. For example, financial assistance is often only available to people in active treatment. You may want to ask how the organization defines “active treatment.” If your patient recently had surgery and the organization only provides assistance to patients undergoing chemotherapy or radiation, this key information could help you avoid filling out an application that your client is not eligible for. If your patient has urgent timelines or special situations that the organization should know about, it would be important to make sure this information is conveyed.</a:t>
            </a:r>
          </a:p>
          <a:p>
            <a:endParaRPr lang="en-US" baseline="0" dirty="0"/>
          </a:p>
          <a:p>
            <a:r>
              <a:rPr lang="en-US" dirty="0"/>
              <a:t>What information will be important for the patient to know? Before</a:t>
            </a:r>
            <a:r>
              <a:rPr lang="en-US" baseline="0" dirty="0"/>
              <a:t> hanging up, be sure that you have a clear and accurate understanding of the assistance being offered including any restrictions or caveats. You should also have a solid understanding of the application process, required documentation and paperwork, and timeline notification and delivery of the resource. If this representative is someone you may need to contact again, be sure to ask for his or her name and direct extension (if available). If your patient’s need would not be completely met by this particular resource, ask the representative if he or she knows about other organizations that could offer these services.</a:t>
            </a:r>
          </a:p>
        </p:txBody>
      </p:sp>
      <p:sp>
        <p:nvSpPr>
          <p:cNvPr id="4" name="Slide Number Placeholder 3"/>
          <p:cNvSpPr>
            <a:spLocks noGrp="1"/>
          </p:cNvSpPr>
          <p:nvPr>
            <p:ph type="sldNum" sz="quarter" idx="10"/>
          </p:nvPr>
        </p:nvSpPr>
        <p:spPr/>
        <p:txBody>
          <a:bodyPr/>
          <a:lstStyle/>
          <a:p>
            <a:fld id="{C4664652-3942-4768-B6A6-49DC3B3CF52D}" type="slidenum">
              <a:rPr lang="en-US" smtClean="0"/>
              <a:t>31</a:t>
            </a:fld>
            <a:endParaRPr lang="en-US"/>
          </a:p>
        </p:txBody>
      </p:sp>
    </p:spTree>
    <p:extLst>
      <p:ext uri="{BB962C8B-B14F-4D97-AF65-F5344CB8AC3E}">
        <p14:creationId xmlns:p14="http://schemas.microsoft.com/office/powerpoint/2010/main" val="25474288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a:t>
            </a:r>
            <a:r>
              <a:rPr lang="en-US" sz="1200" kern="1200" baseline="0" dirty="0">
                <a:solidFill>
                  <a:schemeClr val="tx1"/>
                </a:solidFill>
                <a:effectLst/>
                <a:latin typeface="+mn-lt"/>
                <a:ea typeface="+mn-ea"/>
                <a:cs typeface="+mn-cs"/>
              </a:rPr>
              <a:t> you interact with other organizations, keep in mind that you are the face of your organization and this interaction may only be a small part of a larger ongoing relationship that your organization needs to be maintained with the other organization.  You do not want to burn any bridges or tarnish the reputation of your organization. Your interaction is an opportunity to build rapport which can help get access and services for your patient.</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Be respectful of staff time at other organizations and avoid unnecessarily inconveniencing them.  They can be willing to help but are usually also quite busy, and you do not want to abuse anyone’s good will or misuse their time. Understand their eligibility criteria and information needed. Ensure that applications that you submit with your client are complete and accurate so that they will not have to spend time following up with you to make corrections or ask for additional information. Do what you can to make the process of providing resources to your patient as quick and simple as possible for them.</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Always</a:t>
            </a:r>
            <a:r>
              <a:rPr lang="en-US" sz="1200" kern="1200" baseline="0" dirty="0">
                <a:solidFill>
                  <a:schemeClr val="tx1"/>
                </a:solidFill>
                <a:effectLst/>
                <a:latin typeface="+mn-lt"/>
                <a:ea typeface="+mn-ea"/>
                <a:cs typeface="+mn-cs"/>
              </a:rPr>
              <a:t> treat representatives at other organizations with respect and courtesy, and maintain a positive attitude. This can help you build a positive reputation, which is important for several reasons. It keeps the door open for continued referrals, possibly in both directions, and can make it easier to troubleshoot any issues that arise.</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Express your appreciation for other organizations. Recognize their hard work and let them know that the assistance they are providing is making a difference for your patient. A verbal thank you, an email, or a card can be a great way to share your thanks, and can strengthen your rapport with the organization.</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Always maintain professionalism and do not violate patient privacy or professional boundaries. Only share patient information that is required by the service provider or that is most relevant for the service being requested. If conflicts or disagreements arise, do not lose your temper; you must keep your language and attitude professional.</a:t>
            </a:r>
            <a:r>
              <a:rPr lang="en-US" sz="1200" b="1" kern="1200" baseline="0" dirty="0">
                <a:solidFill>
                  <a:schemeClr val="tx1"/>
                </a:solidFill>
                <a:effectLst/>
                <a:latin typeface="+mn-lt"/>
                <a:ea typeface="+mn-ea"/>
                <a:cs typeface="+mn-cs"/>
              </a:rPr>
              <a:t>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You can go above and beyond by finding ways to give back to the organization or support them in some way. If appropriate, you may be able to help them by leading a team for their fundraising run or by cross-promoting one of their events to your patients.</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Finally, consider formalizing relationships with some organizations that provide services frequently needed by your patients. This might be a formal referral arrangement or even a contract for services.</a:t>
            </a:r>
          </a:p>
        </p:txBody>
      </p:sp>
      <p:sp>
        <p:nvSpPr>
          <p:cNvPr id="4" name="Slide Number Placeholder 3"/>
          <p:cNvSpPr>
            <a:spLocks noGrp="1"/>
          </p:cNvSpPr>
          <p:nvPr>
            <p:ph type="sldNum" sz="quarter" idx="10"/>
          </p:nvPr>
        </p:nvSpPr>
        <p:spPr/>
        <p:txBody>
          <a:bodyPr/>
          <a:lstStyle/>
          <a:p>
            <a:fld id="{C4664652-3942-4768-B6A6-49DC3B3CF52D}" type="slidenum">
              <a:rPr lang="en-US" smtClean="0"/>
              <a:t>32</a:t>
            </a:fld>
            <a:endParaRPr lang="en-US"/>
          </a:p>
        </p:txBody>
      </p:sp>
    </p:spTree>
    <p:extLst>
      <p:ext uri="{BB962C8B-B14F-4D97-AF65-F5344CB8AC3E}">
        <p14:creationId xmlns:p14="http://schemas.microsoft.com/office/powerpoint/2010/main" val="3659919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Sometimes, despite exhaustive searches and talking with colleagues</a:t>
            </a:r>
            <a:r>
              <a:rPr lang="en-US" sz="1200" kern="1200" baseline="0" dirty="0">
                <a:solidFill>
                  <a:schemeClr val="tx1"/>
                </a:solidFill>
                <a:effectLst/>
                <a:latin typeface="+mn-lt"/>
                <a:ea typeface="+mn-ea"/>
                <a:cs typeface="+mn-cs"/>
              </a:rPr>
              <a:t>, you cannot find a resource to meet a patient’s need. In this case, be honest with your patient and explain that you have not been able to find anything else. Share the information for organizations that you have contacted and leads that you have pursued, in case they would like to try themselves and pursue further. Share responsibility with the patient and ask if the patient has additional ideas.</a:t>
            </a:r>
          </a:p>
        </p:txBody>
      </p:sp>
      <p:sp>
        <p:nvSpPr>
          <p:cNvPr id="4" name="Slide Number Placeholder 3"/>
          <p:cNvSpPr>
            <a:spLocks noGrp="1"/>
          </p:cNvSpPr>
          <p:nvPr>
            <p:ph type="sldNum" sz="quarter" idx="10"/>
          </p:nvPr>
        </p:nvSpPr>
        <p:spPr/>
        <p:txBody>
          <a:bodyPr/>
          <a:lstStyle/>
          <a:p>
            <a:fld id="{C4664652-3942-4768-B6A6-49DC3B3CF52D}" type="slidenum">
              <a:rPr lang="en-US" smtClean="0"/>
              <a:t>33</a:t>
            </a:fld>
            <a:endParaRPr lang="en-US"/>
          </a:p>
        </p:txBody>
      </p:sp>
    </p:spTree>
    <p:extLst>
      <p:ext uri="{BB962C8B-B14F-4D97-AF65-F5344CB8AC3E}">
        <p14:creationId xmlns:p14="http://schemas.microsoft.com/office/powerpoint/2010/main" val="9826463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a:t>Let’s take a moment for a checkpoint. True</a:t>
            </a:r>
            <a:r>
              <a:rPr lang="en-US" sz="2800" baseline="0" dirty="0"/>
              <a:t> or False? </a:t>
            </a:r>
            <a:r>
              <a:rPr lang="en-US" sz="2800" dirty="0"/>
              <a:t>The patient navigator is the only person responsible for finding resources and assets for the patient.</a:t>
            </a:r>
          </a:p>
          <a:p>
            <a:pPr marL="971550" lvl="1" indent="-514350">
              <a:buFont typeface="+mj-lt"/>
              <a:buAutoNum type="alphaLcPeriod"/>
            </a:pPr>
            <a:r>
              <a:rPr lang="en-US" dirty="0"/>
              <a:t>True</a:t>
            </a:r>
          </a:p>
          <a:p>
            <a:pPr marL="971550" lvl="1" indent="-514350">
              <a:buFont typeface="+mj-lt"/>
              <a:buAutoNum type="alphaLcPeriod"/>
            </a:pPr>
            <a:r>
              <a:rPr lang="en-US" dirty="0"/>
              <a:t>False</a:t>
            </a:r>
          </a:p>
          <a:p>
            <a:pPr marL="514350" indent="-457200"/>
            <a:endParaRPr lang="en-US" sz="1200" dirty="0"/>
          </a:p>
          <a:p>
            <a:pPr marL="514350" indent="-457200"/>
            <a:r>
              <a:rPr lang="en-US" sz="1200" dirty="0"/>
              <a:t>The correct answer is </a:t>
            </a:r>
            <a:r>
              <a:rPr lang="en-US" sz="2000" dirty="0"/>
              <a:t>False: The patient should be an empowered active participant in partnership with the patient navigator in identifying assets. You should help the patient identify assets and resources available in themselves</a:t>
            </a:r>
            <a:r>
              <a:rPr lang="en-US" sz="2000" baseline="0" dirty="0"/>
              <a:t> </a:t>
            </a:r>
            <a:r>
              <a:rPr lang="en-US" sz="2000" dirty="0"/>
              <a:t>and their social networks. You</a:t>
            </a:r>
            <a:r>
              <a:rPr lang="en-US" sz="2000" baseline="0" dirty="0"/>
              <a:t> </a:t>
            </a:r>
            <a:r>
              <a:rPr lang="en-US" sz="2000" dirty="0"/>
              <a:t>are also part of a team.</a:t>
            </a:r>
          </a:p>
        </p:txBody>
      </p:sp>
      <p:sp>
        <p:nvSpPr>
          <p:cNvPr id="4" name="Slide Number Placeholder 3"/>
          <p:cNvSpPr>
            <a:spLocks noGrp="1"/>
          </p:cNvSpPr>
          <p:nvPr>
            <p:ph type="sldNum" sz="quarter" idx="10"/>
          </p:nvPr>
        </p:nvSpPr>
        <p:spPr/>
        <p:txBody>
          <a:bodyPr/>
          <a:lstStyle/>
          <a:p>
            <a:fld id="{C4664652-3942-4768-B6A6-49DC3B3CF52D}" type="slidenum">
              <a:rPr lang="en-US" smtClean="0"/>
              <a:t>34</a:t>
            </a:fld>
            <a:endParaRPr lang="en-US"/>
          </a:p>
        </p:txBody>
      </p:sp>
    </p:spTree>
    <p:extLst>
      <p:ext uri="{BB962C8B-B14F-4D97-AF65-F5344CB8AC3E}">
        <p14:creationId xmlns:p14="http://schemas.microsoft.com/office/powerpoint/2010/main" val="9859242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resources are limited and many patients need help, patient</a:t>
            </a:r>
            <a:r>
              <a:rPr lang="en-US" baseline="0" dirty="0"/>
              <a:t> navigators need to be good stewards of resources. This means that you must prioritize resources for the neediest patients. For example, if your organization has a patient assistance fund with $500 and you have 50 patients, you need to make sure you prioritize who gets that funding or it will run out or the amount per person may not be helpful. </a:t>
            </a:r>
          </a:p>
          <a:p>
            <a:endParaRPr lang="en-US" baseline="0" dirty="0"/>
          </a:p>
          <a:p>
            <a:r>
              <a:rPr lang="en-US" baseline="0" dirty="0"/>
              <a:t>Being a good steward of resources also means making sure that you don’t overuse a particular resource, such as a community organization that provides transportation assistance, especially if there are other similar resources. That’s why reaching out to organizations to understand their capabilities and eligibility criteria is so important. </a:t>
            </a:r>
          </a:p>
          <a:p>
            <a:endParaRPr lang="en-US" baseline="0" dirty="0"/>
          </a:p>
          <a:p>
            <a:r>
              <a:rPr lang="en-US" baseline="0" dirty="0"/>
              <a:t>Stewarding resources also means making sure patients get resources that are most relevant and helpful to them. There are many possible resources, and your job is to help narrow down the list for each patients to the best ones for the patient’s needs. </a:t>
            </a:r>
          </a:p>
          <a:p>
            <a:endParaRPr lang="en-US" baseline="0" dirty="0"/>
          </a:p>
          <a:p>
            <a:r>
              <a:rPr lang="en-US" baseline="0" dirty="0"/>
              <a:t>Finally, remember that resources often change – remember to update your list of resources available for your patients.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35</a:t>
            </a:fld>
            <a:endParaRPr lang="en-US"/>
          </a:p>
        </p:txBody>
      </p:sp>
    </p:spTree>
    <p:extLst>
      <p:ext uri="{BB962C8B-B14F-4D97-AF65-F5344CB8AC3E}">
        <p14:creationId xmlns:p14="http://schemas.microsoft.com/office/powerpoint/2010/main" val="9386061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Let's talk about some situations that require you to refer to your patient’s clinical team. </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36</a:t>
            </a:fld>
            <a:endParaRPr lang="en-US"/>
          </a:p>
        </p:txBody>
      </p:sp>
    </p:spTree>
    <p:extLst>
      <p:ext uri="{BB962C8B-B14F-4D97-AF65-F5344CB8AC3E}">
        <p14:creationId xmlns:p14="http://schemas.microsoft.com/office/powerpoint/2010/main" val="19266136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a:t>
            </a:r>
            <a:r>
              <a:rPr lang="en-US" baseline="0" dirty="0"/>
              <a:t> the patient’s needs are outside of the patient navigator’s scope of practice. Recognize your professional boundaries, and work with the other disciplines of the patient’s medical team to address these needs. These might include the doctor, a nurse navigator or another member of the clinical team. We discuss different roles and responsibilities in module 6.</a:t>
            </a:r>
            <a:endParaRPr lang="en-US" dirty="0"/>
          </a:p>
          <a:p>
            <a:endParaRPr lang="en-US" dirty="0"/>
          </a:p>
          <a:p>
            <a:r>
              <a:rPr lang="en-US" dirty="0"/>
              <a:t>Sometimes emergency</a:t>
            </a:r>
            <a:r>
              <a:rPr lang="en-US" baseline="0" dirty="0"/>
              <a:t> situations arise and you must immediately connect the patient to his or her clinician. If you are working with your patient and he confides that he is in danger of harming himself or someone else, do not keep this information to yourself! His medical team needs to know. </a:t>
            </a:r>
          </a:p>
          <a:p>
            <a:endParaRPr lang="en-US" baseline="0" dirty="0"/>
          </a:p>
          <a:p>
            <a:r>
              <a:rPr lang="en-US" baseline="0" dirty="0"/>
              <a:t>If your patient starts experiencing chest pain, shortness of breath, or any other symptom of a potential life threatening emergency, get medical assistance immediately.</a:t>
            </a:r>
          </a:p>
          <a:p>
            <a:endParaRPr lang="en-US" baseline="0" dirty="0"/>
          </a:p>
          <a:p>
            <a:r>
              <a:rPr lang="en-US" dirty="0"/>
              <a:t>Patients</a:t>
            </a:r>
            <a:r>
              <a:rPr lang="en-US" baseline="0" dirty="0"/>
              <a:t> may ask you questions about what you think they should do about their medical treatment, ask whether their experiences are normal, or ask about prognosis. You are not qualified to answer these questions and should instead turn the conversation into an opportunity to help the patient write down their questions and concerns for their next clinician visit. If the patient reports having side effects or says that she are taking supplements, ask whether their clinician is aware and if not, make sure that the information is reported to the clinician.</a:t>
            </a:r>
          </a:p>
          <a:p>
            <a:endParaRPr lang="en-US" baseline="0" dirty="0"/>
          </a:p>
          <a:p>
            <a:r>
              <a:rPr lang="en-US" baseline="0" dirty="0"/>
              <a:t>The cancer experience is very stressful for patients, and they may feel close to you because of your ongoing relationship and good rapport. Be aware that although you can provide emotional support through active empathetic listening and showing compassion, you are not a mental health professional and cannot provide counseling services. Patients in need of counseling services should be directed to appropriate mental health professionals who are trained and licensed to provide these services.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37</a:t>
            </a:fld>
            <a:endParaRPr lang="en-US"/>
          </a:p>
        </p:txBody>
      </p:sp>
    </p:spTree>
    <p:extLst>
      <p:ext uri="{BB962C8B-B14F-4D97-AF65-F5344CB8AC3E}">
        <p14:creationId xmlns:p14="http://schemas.microsoft.com/office/powerpoint/2010/main" val="41066040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In this lesson you learned to:</a:t>
            </a:r>
          </a:p>
          <a:p>
            <a:pPr marL="171450" indent="-171450">
              <a:buFont typeface="Arial" panose="020B0604020202020204" pitchFamily="34" charset="0"/>
              <a:buChar char="•"/>
            </a:pPr>
            <a:r>
              <a:rPr lang="en-US" sz="1200" dirty="0"/>
              <a:t>Create a list of patient resources, which are both internal and external</a:t>
            </a:r>
          </a:p>
          <a:p>
            <a:pPr marL="171450" indent="-171450">
              <a:buFont typeface="Arial" panose="020B0604020202020204" pitchFamily="34" charset="0"/>
              <a:buChar char="•"/>
            </a:pPr>
            <a:r>
              <a:rPr lang="en-US" sz="1200" dirty="0"/>
              <a:t>Evaluate resources for appropriateness for patient</a:t>
            </a:r>
          </a:p>
          <a:p>
            <a:pPr marL="171450" indent="-171450">
              <a:buFont typeface="Arial" panose="020B0604020202020204" pitchFamily="34" charset="0"/>
              <a:buChar char="•"/>
            </a:pPr>
            <a:r>
              <a:rPr lang="en-US" sz="1200" dirty="0"/>
              <a:t>Acquire resources for patient as appropriate</a:t>
            </a:r>
          </a:p>
          <a:p>
            <a:pPr marL="171450" indent="-171450">
              <a:buFont typeface="Arial" panose="020B0604020202020204" pitchFamily="34" charset="0"/>
              <a:buChar char="•"/>
            </a:pPr>
            <a:r>
              <a:rPr lang="en-US" sz="1200" dirty="0"/>
              <a:t>Indicate situations in which clinical referral is required</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38</a:t>
            </a:fld>
            <a:endParaRPr lang="en-US"/>
          </a:p>
        </p:txBody>
      </p:sp>
    </p:spTree>
    <p:extLst>
      <p:ext uri="{BB962C8B-B14F-4D97-AF65-F5344CB8AC3E}">
        <p14:creationId xmlns:p14="http://schemas.microsoft.com/office/powerpoint/2010/main" val="3488658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After completing this lesson, you will be</a:t>
            </a:r>
            <a:r>
              <a:rPr lang="en-US" baseline="0" dirty="0">
                <a:solidFill>
                  <a:srgbClr val="FF0000"/>
                </a:solidFill>
              </a:rPr>
              <a:t> able to:</a:t>
            </a:r>
          </a:p>
          <a:p>
            <a:pPr marL="171450" indent="-171450">
              <a:buFont typeface="Arial" panose="020B0604020202020204" pitchFamily="34" charset="0"/>
              <a:buChar char="•"/>
            </a:pPr>
            <a:r>
              <a:rPr lang="en-US" dirty="0"/>
              <a:t>Create a list of patient resources, which are both internal and external</a:t>
            </a:r>
          </a:p>
          <a:p>
            <a:pPr marL="171450" indent="-171450">
              <a:buFont typeface="Arial" panose="020B0604020202020204" pitchFamily="34" charset="0"/>
              <a:buChar char="•"/>
            </a:pPr>
            <a:r>
              <a:rPr lang="en-US" dirty="0"/>
              <a:t>Evaluate resources for appropriateness for patient</a:t>
            </a:r>
          </a:p>
          <a:p>
            <a:pPr marL="171450" indent="-171450">
              <a:buFont typeface="Arial" panose="020B0604020202020204" pitchFamily="34" charset="0"/>
              <a:buChar char="•"/>
            </a:pPr>
            <a:r>
              <a:rPr lang="en-US" dirty="0"/>
              <a:t>Acquire resources for patient as appropriate</a:t>
            </a:r>
          </a:p>
          <a:p>
            <a:pPr marL="171450" indent="-171450">
              <a:buFont typeface="Arial" panose="020B0604020202020204" pitchFamily="34" charset="0"/>
              <a:buChar char="•"/>
            </a:pPr>
            <a:r>
              <a:rPr lang="en-US" dirty="0"/>
              <a:t>Indicate situations in which clinical referral is required</a:t>
            </a:r>
          </a:p>
        </p:txBody>
      </p:sp>
      <p:sp>
        <p:nvSpPr>
          <p:cNvPr id="4" name="Slide Number Placeholder 3"/>
          <p:cNvSpPr>
            <a:spLocks noGrp="1"/>
          </p:cNvSpPr>
          <p:nvPr>
            <p:ph type="sldNum" sz="quarter" idx="10"/>
          </p:nvPr>
        </p:nvSpPr>
        <p:spPr/>
        <p:txBody>
          <a:bodyPr/>
          <a:lstStyle/>
          <a:p>
            <a:fld id="{C4664652-3942-4768-B6A6-49DC3B3CF52D}" type="slidenum">
              <a:rPr lang="en-US" smtClean="0"/>
              <a:t>4</a:t>
            </a:fld>
            <a:endParaRPr lang="en-US"/>
          </a:p>
        </p:txBody>
      </p:sp>
    </p:spTree>
    <p:extLst>
      <p:ext uri="{BB962C8B-B14F-4D97-AF65-F5344CB8AC3E}">
        <p14:creationId xmlns:p14="http://schemas.microsoft.com/office/powerpoint/2010/main" val="350892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start by talking about identifying and listing resources responsive to patient needs. </a:t>
            </a:r>
          </a:p>
        </p:txBody>
      </p:sp>
      <p:sp>
        <p:nvSpPr>
          <p:cNvPr id="4" name="Slide Number Placeholder 3"/>
          <p:cNvSpPr>
            <a:spLocks noGrp="1"/>
          </p:cNvSpPr>
          <p:nvPr>
            <p:ph type="sldNum" sz="quarter" idx="10"/>
          </p:nvPr>
        </p:nvSpPr>
        <p:spPr/>
        <p:txBody>
          <a:bodyPr/>
          <a:lstStyle/>
          <a:p>
            <a:fld id="{C4664652-3942-4768-B6A6-49DC3B3CF52D}" type="slidenum">
              <a:rPr lang="en-US" smtClean="0"/>
              <a:t>5</a:t>
            </a:fld>
            <a:endParaRPr lang="en-US"/>
          </a:p>
        </p:txBody>
      </p:sp>
    </p:spTree>
    <p:extLst>
      <p:ext uri="{BB962C8B-B14F-4D97-AF65-F5344CB8AC3E}">
        <p14:creationId xmlns:p14="http://schemas.microsoft.com/office/powerpoint/2010/main" val="3310964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a moment to think about what is meant by the word resource. Which of the following is a resource? </a:t>
            </a:r>
          </a:p>
          <a:p>
            <a:endParaRPr lang="en-US" dirty="0"/>
          </a:p>
          <a:p>
            <a:r>
              <a:rPr lang="en-US" sz="1200" kern="1200" dirty="0">
                <a:solidFill>
                  <a:schemeClr val="tx1"/>
                </a:solidFill>
                <a:effectLst/>
                <a:latin typeface="+mn-lt"/>
                <a:ea typeface="+mn-ea"/>
                <a:cs typeface="+mn-cs"/>
              </a:rPr>
              <a:t>A: information such as booklets or websites. </a:t>
            </a:r>
          </a:p>
          <a:p>
            <a:r>
              <a:rPr lang="en-US" sz="1200" kern="1200" dirty="0">
                <a:solidFill>
                  <a:schemeClr val="tx1"/>
                </a:solidFill>
                <a:effectLst/>
                <a:latin typeface="+mn-lt"/>
                <a:ea typeface="+mn-ea"/>
                <a:cs typeface="+mn-cs"/>
              </a:rPr>
              <a:t>B: financial assistance (money, reduced costs).</a:t>
            </a:r>
          </a:p>
          <a:p>
            <a:r>
              <a:rPr lang="en-US" sz="1200" kern="1200" dirty="0">
                <a:solidFill>
                  <a:schemeClr val="tx1"/>
                </a:solidFill>
                <a:effectLst/>
                <a:latin typeface="+mn-lt"/>
                <a:ea typeface="+mn-ea"/>
                <a:cs typeface="+mn-cs"/>
              </a:rPr>
              <a:t>C: services (transportation, interpretation, or counseling). </a:t>
            </a:r>
          </a:p>
          <a:p>
            <a:r>
              <a:rPr lang="en-US" sz="1200" kern="1200" dirty="0">
                <a:solidFill>
                  <a:schemeClr val="tx1"/>
                </a:solidFill>
                <a:effectLst/>
                <a:latin typeface="+mn-lt"/>
                <a:ea typeface="+mn-ea"/>
                <a:cs typeface="+mn-cs"/>
              </a:rPr>
              <a:t>D: all of the above.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correct answer is D: all of the above</a:t>
            </a:r>
            <a:endParaRPr lang="en-US" dirty="0"/>
          </a:p>
          <a:p>
            <a:endParaRPr lang="en-US" dirty="0"/>
          </a:p>
          <a:p>
            <a:r>
              <a:rPr lang="en-US" dirty="0"/>
              <a:t>When we talk about resources we mean things that will help patients. For example, a resource could be a source of information, like a booklet or a website. A resource could</a:t>
            </a:r>
            <a:r>
              <a:rPr lang="en-US" baseline="0" dirty="0"/>
              <a:t> also be financial assistance, which could be actual money, like a parking voucher, or reduced costs. Resources can also mean services, like connecting a patient with transportation, interpretation or counseling.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6</a:t>
            </a:fld>
            <a:endParaRPr lang="en-US"/>
          </a:p>
        </p:txBody>
      </p:sp>
    </p:spTree>
    <p:extLst>
      <p:ext uri="{BB962C8B-B14F-4D97-AF65-F5344CB8AC3E}">
        <p14:creationId xmlns:p14="http://schemas.microsoft.com/office/powerpoint/2010/main" val="1757992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of the resources patients need will fall in these general content areas:</a:t>
            </a:r>
          </a:p>
          <a:p>
            <a:pPr marL="171450" indent="-171450">
              <a:buFont typeface="Arial" panose="020B0604020202020204" pitchFamily="34" charset="0"/>
              <a:buChar char="•"/>
            </a:pPr>
            <a:r>
              <a:rPr lang="en-US" dirty="0"/>
              <a:t>Treatment options</a:t>
            </a:r>
          </a:p>
          <a:p>
            <a:pPr marL="171450" indent="-171450">
              <a:buFont typeface="Arial" panose="020B0604020202020204" pitchFamily="34" charset="0"/>
              <a:buChar char="•"/>
            </a:pPr>
            <a:r>
              <a:rPr lang="en-US" dirty="0"/>
              <a:t>Physical issues</a:t>
            </a:r>
          </a:p>
          <a:p>
            <a:pPr marL="171450" indent="-171450">
              <a:buFont typeface="Arial" panose="020B0604020202020204" pitchFamily="34" charset="0"/>
              <a:buChar char="•"/>
            </a:pPr>
            <a:r>
              <a:rPr lang="en-US" dirty="0"/>
              <a:t>Practical issues</a:t>
            </a:r>
          </a:p>
          <a:p>
            <a:pPr marL="171450" indent="-171450">
              <a:buFont typeface="Arial" panose="020B0604020202020204" pitchFamily="34" charset="0"/>
              <a:buChar char="•"/>
            </a:pPr>
            <a:r>
              <a:rPr lang="en-US" dirty="0"/>
              <a:t>Psychosocial issues</a:t>
            </a:r>
          </a:p>
          <a:p>
            <a:pPr marL="171450" indent="-171450">
              <a:buFont typeface="Arial" panose="020B0604020202020204" pitchFamily="34" charset="0"/>
              <a:buChar char="•"/>
            </a:pPr>
            <a:r>
              <a:rPr lang="en-US" dirty="0"/>
              <a:t>Service referrals</a:t>
            </a:r>
          </a:p>
        </p:txBody>
      </p:sp>
      <p:sp>
        <p:nvSpPr>
          <p:cNvPr id="4" name="Slide Number Placeholder 3"/>
          <p:cNvSpPr>
            <a:spLocks noGrp="1"/>
          </p:cNvSpPr>
          <p:nvPr>
            <p:ph type="sldNum" sz="quarter" idx="10"/>
          </p:nvPr>
        </p:nvSpPr>
        <p:spPr/>
        <p:txBody>
          <a:bodyPr/>
          <a:lstStyle/>
          <a:p>
            <a:fld id="{C4664652-3942-4768-B6A6-49DC3B3CF52D}" type="slidenum">
              <a:rPr lang="en-US" smtClean="0"/>
              <a:t>7</a:t>
            </a:fld>
            <a:endParaRPr lang="en-US"/>
          </a:p>
        </p:txBody>
      </p:sp>
    </p:spTree>
    <p:extLst>
      <p:ext uri="{BB962C8B-B14F-4D97-AF65-F5344CB8AC3E}">
        <p14:creationId xmlns:p14="http://schemas.microsoft.com/office/powerpoint/2010/main" val="3063656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Identifying resources for patients is a key role for navigators. Let's watch Falasha discuss resources with a patient.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1200" dirty="0">
                <a:solidFill>
                  <a:schemeClr val="tx1"/>
                </a:solidFill>
                <a:effectLst/>
                <a:latin typeface="+mn-lt"/>
                <a:ea typeface="+mn-ea"/>
                <a:cs typeface="+mn-cs"/>
              </a:rPr>
              <a:t>Video transcript:</a:t>
            </a:r>
          </a:p>
          <a:p>
            <a:r>
              <a:rPr lang="en-US" sz="1200" kern="1200" dirty="0">
                <a:solidFill>
                  <a:schemeClr val="tx1"/>
                </a:solidFill>
                <a:effectLst/>
                <a:latin typeface="+mn-lt"/>
                <a:ea typeface="+mn-ea"/>
                <a:cs typeface="+mn-cs"/>
              </a:rPr>
              <a:t>Patient: So, I met with Dr. Martinez today.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Navigator: Okay, great. How did it go?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Ah I think it went well. I took your advice, I wrote my questions out in advance, so that was really helpful.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Okay, good. I am so glad you found that helpful.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I did. Dr. Martinez talked a lot, it was difficult for me to write fast enough.  It was a lot of information to keep straight and I know I misspelled a lot of the medications.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Yeah, trust me, doctors and nurses they all have a hard time keeping up with all the medications and even writing them down and spelling.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I can image, but for me, I’m a research type of person and I would like to be able to go home and go online and find out as much information as possible.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 Okay, let me see. Alright, I see you have a few chemotherapy drugs on here. Do you know what these are?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 I just know they are types of chemo drugs, but I don’t know what they do and what their side effects are.  And I would like to have that information before my next appointment.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Okay, here’s some basic information in this book, it will have some treatment options and give you a little information about what you’re going through right now.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Okay. Does this specifically mention the drugs in question?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No, probably not specifically those drugs, but there are some great websites and resources you can look up. The American Cancer Society has a great website with information.  As well as NIH has a website called MedlinePlus that you can use as well.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Okay, let me just write these down. I’m definitely going to go home and do some research. I would like to have as much data as possible before my next appointment.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Yeah, if you really can’t sleep one night, you can look up all the drug articles you want, but they might drive you a little crazy. But you’re always welcome to come in, we have access to journal articles and I can find some more information with you. And you know you can always ask your doctor, Dr. Martinez is a great resource, as well as the nurses. We’ll be glad to answer any questions.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I appreciate that and I am certainly going to take full advantage of it, but for my own education, would like to go and find it myself.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Yeah, definitely.  Make sure you check out those websites and if you have any questions, give me a call.</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 Okay, will do, thank you very much for your help.</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 No problem.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dirty="0"/>
          </a:p>
        </p:txBody>
      </p:sp>
      <p:sp>
        <p:nvSpPr>
          <p:cNvPr id="4" name="Slide Number Placeholder 3"/>
          <p:cNvSpPr>
            <a:spLocks noGrp="1"/>
          </p:cNvSpPr>
          <p:nvPr>
            <p:ph type="sldNum" sz="quarter" idx="10"/>
          </p:nvPr>
        </p:nvSpPr>
        <p:spPr/>
        <p:txBody>
          <a:bodyPr/>
          <a:lstStyle/>
          <a:p>
            <a:fld id="{C4664652-3942-4768-B6A6-49DC3B3CF52D}" type="slidenum">
              <a:rPr lang="en-US" smtClean="0"/>
              <a:t>8</a:t>
            </a:fld>
            <a:endParaRPr lang="en-US"/>
          </a:p>
        </p:txBody>
      </p:sp>
    </p:spTree>
    <p:extLst>
      <p:ext uri="{BB962C8B-B14F-4D97-AF65-F5344CB8AC3E}">
        <p14:creationId xmlns:p14="http://schemas.microsoft.com/office/powerpoint/2010/main" val="1711973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saw that, to find the right resource for the</a:t>
            </a:r>
            <a:r>
              <a:rPr lang="en-US" baseline="0" dirty="0"/>
              <a:t> patient,</a:t>
            </a:r>
            <a:r>
              <a:rPr lang="en-US" dirty="0"/>
              <a:t> Falasha had to:</a:t>
            </a:r>
          </a:p>
          <a:p>
            <a:pPr marL="171450" indent="-171450">
              <a:buFont typeface="Arial" panose="020B0604020202020204" pitchFamily="34" charset="0"/>
              <a:buChar char="•"/>
            </a:pPr>
            <a:r>
              <a:rPr lang="en-US" dirty="0"/>
              <a:t>Assess what information the patient needed,</a:t>
            </a:r>
            <a:r>
              <a:rPr lang="en-US" baseline="0" dirty="0"/>
              <a:t> including the type, amount and format of content</a:t>
            </a:r>
            <a:endParaRPr lang="en-US" dirty="0"/>
          </a:p>
          <a:p>
            <a:pPr marL="171450" indent="-171450">
              <a:buFont typeface="Arial" panose="020B0604020202020204" pitchFamily="34" charset="0"/>
              <a:buChar char="•"/>
            </a:pPr>
            <a:r>
              <a:rPr lang="en-US" dirty="0"/>
              <a:t>Know</a:t>
            </a:r>
            <a:r>
              <a:rPr lang="en-US" baseline="0" dirty="0"/>
              <a:t> what resources exist and are credible and</a:t>
            </a:r>
          </a:p>
          <a:p>
            <a:pPr marL="171450" indent="-171450">
              <a:buFont typeface="Arial" panose="020B0604020202020204" pitchFamily="34" charset="0"/>
              <a:buChar char="•"/>
            </a:pPr>
            <a:r>
              <a:rPr lang="en-US" baseline="0" dirty="0"/>
              <a:t>Match the patient’s need with resources without overwhelming the patient with information</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9</a:t>
            </a:fld>
            <a:endParaRPr lang="en-US"/>
          </a:p>
        </p:txBody>
      </p:sp>
    </p:spTree>
    <p:extLst>
      <p:ext uri="{BB962C8B-B14F-4D97-AF65-F5344CB8AC3E}">
        <p14:creationId xmlns:p14="http://schemas.microsoft.com/office/powerpoint/2010/main" val="25831225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Rectangle 4"/>
          <p:cNvSpPr>
            <a:spLocks noGrp="1" noChangeArrowheads="1"/>
          </p:cNvSpPr>
          <p:nvPr>
            <p:ph type="ftr" sz="quarter" idx="10"/>
          </p:nvPr>
        </p:nvSpPr>
        <p:spPr/>
        <p:txBody>
          <a:bodyPr/>
          <a:lstStyle>
            <a:lvl1pPr>
              <a:defRPr/>
            </a:lvl1pPr>
          </a:lstStyle>
          <a:p>
            <a:pPr>
              <a:defRPr/>
            </a:pPr>
            <a:endParaRPr lang="en-US"/>
          </a:p>
        </p:txBody>
      </p:sp>
      <p:sp>
        <p:nvSpPr>
          <p:cNvPr id="8" name="Rectangle 5"/>
          <p:cNvSpPr>
            <a:spLocks noGrp="1" noChangeArrowheads="1"/>
          </p:cNvSpPr>
          <p:nvPr>
            <p:ph type="sldNum" sz="quarter" idx="11"/>
          </p:nvPr>
        </p:nvSpPr>
        <p:spPr/>
        <p:txBody>
          <a:bodyPr/>
          <a:lstStyle>
            <a:lvl1pPr>
              <a:defRPr/>
            </a:lvl1pPr>
          </a:lstStyle>
          <a:p>
            <a:pPr>
              <a:defRPr/>
            </a:pPr>
            <a:fld id="{AB0E1DD1-5B1C-47D8-8020-27663BBEDAEE}" type="slidenum">
              <a:rPr lang="en-US"/>
              <a:pPr>
                <a:defRPr/>
              </a:pPr>
              <a:t>‹#›</a:t>
            </a:fld>
            <a:endParaRPr lang="en-US"/>
          </a:p>
        </p:txBody>
      </p:sp>
    </p:spTree>
    <p:extLst>
      <p:ext uri="{BB962C8B-B14F-4D97-AF65-F5344CB8AC3E}">
        <p14:creationId xmlns:p14="http://schemas.microsoft.com/office/powerpoint/2010/main" val="2366766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pic>
        <p:nvPicPr>
          <p:cNvPr id="3"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p>
        </p:txBody>
      </p:sp>
      <p:sp>
        <p:nvSpPr>
          <p:cNvPr id="6" name="Rectangle 4"/>
          <p:cNvSpPr>
            <a:spLocks noGrp="1" noChangeArrowheads="1"/>
          </p:cNvSpPr>
          <p:nvPr>
            <p:ph type="ftr" sz="quarter" idx="10"/>
          </p:nvPr>
        </p:nvSpPr>
        <p:spPr/>
        <p:txBody>
          <a:bodyPr/>
          <a:lstStyle>
            <a:lvl1pPr>
              <a:defRPr/>
            </a:lvl1pPr>
          </a:lstStyle>
          <a:p>
            <a:pPr>
              <a:defRPr/>
            </a:pPr>
            <a:endParaRPr lang="en-US"/>
          </a:p>
        </p:txBody>
      </p:sp>
      <p:sp>
        <p:nvSpPr>
          <p:cNvPr id="7" name="Rectangle 5"/>
          <p:cNvSpPr>
            <a:spLocks noGrp="1" noChangeArrowheads="1"/>
          </p:cNvSpPr>
          <p:nvPr>
            <p:ph type="sldNum" sz="quarter" idx="11"/>
          </p:nvPr>
        </p:nvSpPr>
        <p:spPr/>
        <p:txBody>
          <a:bodyPr/>
          <a:lstStyle>
            <a:lvl1pPr>
              <a:defRPr/>
            </a:lvl1pPr>
          </a:lstStyle>
          <a:p>
            <a:pPr>
              <a:defRPr/>
            </a:pPr>
            <a:fld id="{3C064367-E758-4898-A742-DF6C50491138}" type="slidenum">
              <a:rPr lang="en-US"/>
              <a:pPr>
                <a:defRPr/>
              </a:pPr>
              <a:t>‹#›</a:t>
            </a:fld>
            <a:endParaRPr lang="en-US"/>
          </a:p>
        </p:txBody>
      </p:sp>
    </p:spTree>
    <p:extLst>
      <p:ext uri="{BB962C8B-B14F-4D97-AF65-F5344CB8AC3E}">
        <p14:creationId xmlns:p14="http://schemas.microsoft.com/office/powerpoint/2010/main" val="1463150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8"/>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9"/>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 id="2147483723" r:id="rId6"/>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youtube.com/watch?v=I154q8m8VIs&amp;list=PLRIKI4g49d06ocKBZEcTHIiGy0uCuTenq&amp;index=5"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Lesson 4: Identifying Resources</a:t>
            </a:r>
          </a:p>
        </p:txBody>
      </p:sp>
      <p:sp>
        <p:nvSpPr>
          <p:cNvPr id="38915" name="Subtitle 1"/>
          <p:cNvSpPr>
            <a:spLocks noGrp="1"/>
          </p:cNvSpPr>
          <p:nvPr>
            <p:ph type="subTitle" idx="1"/>
          </p:nvPr>
        </p:nvSpPr>
        <p:spPr>
          <a:xfrm>
            <a:off x="1676400" y="3137687"/>
            <a:ext cx="7238999" cy="1752600"/>
          </a:xfrm>
        </p:spPr>
        <p:txBody>
          <a:bodyPr/>
          <a:lstStyle/>
          <a:p>
            <a:pPr>
              <a:spcBef>
                <a:spcPts val="1000"/>
              </a:spcBef>
              <a:spcAft>
                <a:spcPts val="1000"/>
              </a:spcAft>
            </a:pPr>
            <a:r>
              <a:rPr lang="en-US" dirty="0">
                <a:solidFill>
                  <a:schemeClr val="bg1"/>
                </a:solidFill>
              </a:rPr>
              <a:t>Module 4: The Basics of Patient Navigation</a:t>
            </a:r>
          </a:p>
          <a:p>
            <a:pPr>
              <a:spcBef>
                <a:spcPts val="1000"/>
              </a:spcBef>
              <a:spcAft>
                <a:spcPts val="1000"/>
              </a:spcAft>
            </a:pPr>
            <a:r>
              <a:rPr lang="en-US" dirty="0">
                <a:solidFill>
                  <a:schemeClr val="bg1"/>
                </a:solidFill>
              </a:rPr>
              <a:t>Oncology Patient Navigator Training: The Fundamentals</a:t>
            </a:r>
          </a:p>
          <a:p>
            <a:pPr eaLnBrk="1" hangingPunct="1"/>
            <a:endParaRPr lang="en-US" altLang="en-US" dirty="0">
              <a:solidFill>
                <a:schemeClr val="bg1"/>
              </a:solidFill>
            </a:endParaRP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624" y="152400"/>
            <a:ext cx="8229600" cy="1143000"/>
          </a:xfrm>
        </p:spPr>
        <p:txBody>
          <a:bodyPr>
            <a:normAutofit/>
          </a:bodyPr>
          <a:lstStyle/>
          <a:p>
            <a:pPr>
              <a:spcBef>
                <a:spcPts val="1000"/>
              </a:spcBef>
              <a:spcAft>
                <a:spcPts val="1000"/>
              </a:spcAft>
            </a:pPr>
            <a:r>
              <a:rPr lang="en-US" sz="3600" dirty="0"/>
              <a:t>Asset Mapping</a:t>
            </a:r>
          </a:p>
        </p:txBody>
      </p:sp>
      <p:sp>
        <p:nvSpPr>
          <p:cNvPr id="3" name="Content Placeholder 2"/>
          <p:cNvSpPr>
            <a:spLocks noGrp="1"/>
          </p:cNvSpPr>
          <p:nvPr>
            <p:ph idx="1"/>
          </p:nvPr>
        </p:nvSpPr>
        <p:spPr>
          <a:xfrm>
            <a:off x="381000" y="1295400"/>
            <a:ext cx="8229600" cy="4525963"/>
          </a:xfrm>
        </p:spPr>
        <p:txBody>
          <a:bodyPr>
            <a:normAutofit/>
          </a:bodyPr>
          <a:lstStyle/>
          <a:p>
            <a:pPr>
              <a:spcBef>
                <a:spcPts val="1000"/>
              </a:spcBef>
              <a:spcAft>
                <a:spcPts val="1000"/>
              </a:spcAft>
            </a:pPr>
            <a:r>
              <a:rPr lang="en-US" sz="3000" dirty="0"/>
              <a:t>Helps you identify helpful resources</a:t>
            </a:r>
          </a:p>
          <a:p>
            <a:pPr>
              <a:spcBef>
                <a:spcPts val="1000"/>
              </a:spcBef>
              <a:spcAft>
                <a:spcPts val="1000"/>
              </a:spcAft>
            </a:pPr>
            <a:r>
              <a:rPr lang="en-US" sz="3000" dirty="0"/>
              <a:t>Assets can be:</a:t>
            </a:r>
          </a:p>
          <a:p>
            <a:pPr>
              <a:spcBef>
                <a:spcPts val="500"/>
              </a:spcBef>
              <a:spcAft>
                <a:spcPts val="500"/>
              </a:spcAft>
              <a:buFontTx/>
              <a:buChar char="-"/>
            </a:pPr>
            <a:r>
              <a:rPr lang="en-US" sz="3000" dirty="0"/>
              <a:t>A person</a:t>
            </a:r>
          </a:p>
          <a:p>
            <a:pPr>
              <a:spcBef>
                <a:spcPts val="500"/>
              </a:spcBef>
              <a:spcAft>
                <a:spcPts val="500"/>
              </a:spcAft>
              <a:buFontTx/>
              <a:buChar char="-"/>
            </a:pPr>
            <a:r>
              <a:rPr lang="en-US" sz="3000" dirty="0"/>
              <a:t>A community organization or institution</a:t>
            </a:r>
          </a:p>
          <a:p>
            <a:pPr>
              <a:spcBef>
                <a:spcPts val="500"/>
              </a:spcBef>
              <a:spcAft>
                <a:spcPts val="500"/>
              </a:spcAft>
              <a:buFontTx/>
              <a:buChar char="-"/>
            </a:pPr>
            <a:r>
              <a:rPr lang="en-US" sz="3000" dirty="0"/>
              <a:t>A physical structure or place</a:t>
            </a:r>
          </a:p>
          <a:p>
            <a:pPr>
              <a:spcBef>
                <a:spcPts val="500"/>
              </a:spcBef>
              <a:spcAft>
                <a:spcPts val="500"/>
              </a:spcAft>
              <a:buFontTx/>
              <a:buChar char="-"/>
            </a:pPr>
            <a:r>
              <a:rPr lang="en-US" sz="3000" dirty="0"/>
              <a:t>A service</a:t>
            </a:r>
          </a:p>
        </p:txBody>
      </p:sp>
      <p:sp>
        <p:nvSpPr>
          <p:cNvPr id="4" name="TextBox 3"/>
          <p:cNvSpPr txBox="1"/>
          <p:nvPr/>
        </p:nvSpPr>
        <p:spPr>
          <a:xfrm>
            <a:off x="4572000" y="5257800"/>
            <a:ext cx="4800600" cy="276999"/>
          </a:xfrm>
          <a:prstGeom prst="rect">
            <a:avLst/>
          </a:prstGeom>
          <a:noFill/>
        </p:spPr>
        <p:txBody>
          <a:bodyPr wrap="square" rtlCol="0">
            <a:spAutoFit/>
          </a:bodyPr>
          <a:lstStyle/>
          <a:p>
            <a:r>
              <a:rPr lang="en-US" sz="1200" i="1" dirty="0">
                <a:solidFill>
                  <a:schemeClr val="bg1">
                    <a:lumMod val="50000"/>
                  </a:schemeClr>
                </a:solidFill>
              </a:rPr>
              <a:t>Sources: GW Cancer Institute Community Toolbox. 2014; PNTC</a:t>
            </a:r>
          </a:p>
        </p:txBody>
      </p:sp>
    </p:spTree>
    <p:extLst>
      <p:ext uri="{BB962C8B-B14F-4D97-AF65-F5344CB8AC3E}">
        <p14:creationId xmlns:p14="http://schemas.microsoft.com/office/powerpoint/2010/main" val="738000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fontScale="90000"/>
          </a:bodyPr>
          <a:lstStyle/>
          <a:p>
            <a:pPr>
              <a:spcBef>
                <a:spcPts val="1000"/>
              </a:spcBef>
              <a:spcAft>
                <a:spcPts val="1000"/>
              </a:spcAft>
            </a:pPr>
            <a:r>
              <a:rPr lang="en-US" dirty="0"/>
              <a:t>Strategies for Identifying Resources</a:t>
            </a:r>
          </a:p>
        </p:txBody>
      </p:sp>
      <p:graphicFrame>
        <p:nvGraphicFramePr>
          <p:cNvPr id="10" name="Diagram 9" descr="Object depicting strategies for identifying resources on various levels.&#10;1. Individual assets: talk to patients.&#10;2. Network assets: include patients' friends and family&#10;3. Local community assets: talk to key community members; talk to knowledgeable colleagues; scan local news sources; contact local organizations&#10;4. State or regional assets: become familiar with public benefits; web-searching, scanning directories; talk to knowledgeable colleagues; contact organizations, and ask about both internal resources and referrals to other resources&#10;5. National organization/federal assets: become familiar with public benefits; web-searching, scanning directories; talk to knowledgeable colleagues; contact organizations, and ask about both internal resources and referrals to other resources"/>
          <p:cNvGraphicFramePr/>
          <p:nvPr>
            <p:extLst>
              <p:ext uri="{D42A27DB-BD31-4B8C-83A1-F6EECF244321}">
                <p14:modId xmlns:p14="http://schemas.microsoft.com/office/powerpoint/2010/main" val="3165227161"/>
              </p:ext>
            </p:extLst>
          </p:nvPr>
        </p:nvGraphicFramePr>
        <p:xfrm>
          <a:off x="685800" y="1219200"/>
          <a:ext cx="7315200" cy="40712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845629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480" y="166687"/>
            <a:ext cx="8229600" cy="1143000"/>
          </a:xfrm>
        </p:spPr>
        <p:txBody>
          <a:bodyPr>
            <a:normAutofit/>
          </a:bodyPr>
          <a:lstStyle/>
          <a:p>
            <a:pPr>
              <a:spcBef>
                <a:spcPts val="1000"/>
              </a:spcBef>
              <a:spcAft>
                <a:spcPts val="1000"/>
              </a:spcAft>
            </a:pPr>
            <a:r>
              <a:rPr lang="en-US" sz="3600" dirty="0"/>
              <a:t>Network Assets</a:t>
            </a:r>
          </a:p>
        </p:txBody>
      </p:sp>
      <p:sp>
        <p:nvSpPr>
          <p:cNvPr id="3" name="Content Placeholder 2"/>
          <p:cNvSpPr>
            <a:spLocks noGrp="1"/>
          </p:cNvSpPr>
          <p:nvPr>
            <p:ph idx="1"/>
          </p:nvPr>
        </p:nvSpPr>
        <p:spPr>
          <a:xfrm>
            <a:off x="563480" y="1295400"/>
            <a:ext cx="5257800" cy="1905000"/>
          </a:xfrm>
        </p:spPr>
        <p:txBody>
          <a:bodyPr>
            <a:normAutofit fontScale="92500" lnSpcReduction="10000"/>
          </a:bodyPr>
          <a:lstStyle/>
          <a:p>
            <a:pPr>
              <a:spcBef>
                <a:spcPts val="1000"/>
              </a:spcBef>
              <a:spcAft>
                <a:spcPts val="1000"/>
              </a:spcAft>
            </a:pPr>
            <a:r>
              <a:rPr lang="en-US" dirty="0"/>
              <a:t>Emotional support</a:t>
            </a:r>
          </a:p>
          <a:p>
            <a:pPr>
              <a:spcBef>
                <a:spcPts val="1000"/>
              </a:spcBef>
              <a:spcAft>
                <a:spcPts val="1000"/>
              </a:spcAft>
            </a:pPr>
            <a:r>
              <a:rPr lang="en-US" dirty="0"/>
              <a:t>Practical support</a:t>
            </a:r>
          </a:p>
          <a:p>
            <a:pPr>
              <a:spcBef>
                <a:spcPts val="1000"/>
              </a:spcBef>
              <a:spcAft>
                <a:spcPts val="1000"/>
              </a:spcAft>
            </a:pPr>
            <a:r>
              <a:rPr lang="en-US" dirty="0"/>
              <a:t>Knowledge and expertise</a:t>
            </a:r>
          </a:p>
        </p:txBody>
      </p:sp>
      <p:sp>
        <p:nvSpPr>
          <p:cNvPr id="13" name="Oval Callout 12">
            <a:extLst>
              <a:ext uri="{C183D7F6-B498-43B3-948B-1728B52AA6E4}">
                <adec:decorative xmlns:adec="http://schemas.microsoft.com/office/drawing/2017/decorative" val="1"/>
              </a:ext>
            </a:extLst>
          </p:cNvPr>
          <p:cNvSpPr/>
          <p:nvPr/>
        </p:nvSpPr>
        <p:spPr>
          <a:xfrm flipH="1">
            <a:off x="3429000" y="3479007"/>
            <a:ext cx="2611396" cy="1700212"/>
          </a:xfrm>
          <a:prstGeom prst="wedgeEllipseCallout">
            <a:avLst>
              <a:gd name="adj1" fmla="val 45738"/>
              <a:gd name="adj2" fmla="val 611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744111" y="4005947"/>
            <a:ext cx="2077169" cy="646331"/>
          </a:xfrm>
          <a:prstGeom prst="rect">
            <a:avLst/>
          </a:prstGeom>
          <a:noFill/>
        </p:spPr>
        <p:txBody>
          <a:bodyPr wrap="square" rtlCol="0">
            <a:spAutoFit/>
          </a:bodyPr>
          <a:lstStyle/>
          <a:p>
            <a:pPr algn="ctr"/>
            <a:r>
              <a:rPr lang="en-US" sz="1200" dirty="0"/>
              <a:t>How have your friends or family helped you during other difficult times?</a:t>
            </a:r>
          </a:p>
        </p:txBody>
      </p:sp>
      <p:sp>
        <p:nvSpPr>
          <p:cNvPr id="4" name="TextBox 3"/>
          <p:cNvSpPr txBox="1"/>
          <p:nvPr/>
        </p:nvSpPr>
        <p:spPr>
          <a:xfrm>
            <a:off x="7620000" y="5320308"/>
            <a:ext cx="1917080" cy="276999"/>
          </a:xfrm>
          <a:prstGeom prst="rect">
            <a:avLst/>
          </a:prstGeom>
          <a:noFill/>
        </p:spPr>
        <p:txBody>
          <a:bodyPr wrap="square" rtlCol="0">
            <a:spAutoFit/>
          </a:bodyPr>
          <a:lstStyle/>
          <a:p>
            <a:r>
              <a:rPr lang="en-US" sz="1200" i="1" dirty="0">
                <a:solidFill>
                  <a:schemeClr val="bg1">
                    <a:lumMod val="50000"/>
                  </a:schemeClr>
                </a:solidFill>
              </a:rPr>
              <a:t>Source: Fast, 2010</a:t>
            </a:r>
          </a:p>
        </p:txBody>
      </p:sp>
    </p:spTree>
    <p:extLst>
      <p:ext uri="{BB962C8B-B14F-4D97-AF65-F5344CB8AC3E}">
        <p14:creationId xmlns:p14="http://schemas.microsoft.com/office/powerpoint/2010/main" val="627659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Network Assets</a:t>
            </a:r>
          </a:p>
        </p:txBody>
      </p:sp>
      <p:sp>
        <p:nvSpPr>
          <p:cNvPr id="5" name="TextBox 4"/>
          <p:cNvSpPr txBox="1"/>
          <p:nvPr/>
        </p:nvSpPr>
        <p:spPr>
          <a:xfrm>
            <a:off x="6248400" y="5334000"/>
            <a:ext cx="3200400" cy="276999"/>
          </a:xfrm>
          <a:prstGeom prst="rect">
            <a:avLst/>
          </a:prstGeom>
          <a:noFill/>
        </p:spPr>
        <p:txBody>
          <a:bodyPr wrap="square" rtlCol="0">
            <a:spAutoFit/>
          </a:bodyPr>
          <a:lstStyle/>
          <a:p>
            <a:r>
              <a:rPr lang="en-US" sz="1200" i="1" dirty="0">
                <a:solidFill>
                  <a:schemeClr val="bg1">
                    <a:lumMod val="50000"/>
                  </a:schemeClr>
                </a:solidFill>
              </a:rPr>
              <a:t>Source: Cancer Survival Toolbox©, </a:t>
            </a:r>
            <a:r>
              <a:rPr lang="en-US" sz="1200" i="1" dirty="0" err="1">
                <a:solidFill>
                  <a:schemeClr val="bg1">
                    <a:lumMod val="50000"/>
                  </a:schemeClr>
                </a:solidFill>
              </a:rPr>
              <a:t>n.d.</a:t>
            </a:r>
            <a:endParaRPr lang="en-US" sz="1200" i="1" dirty="0">
              <a:solidFill>
                <a:schemeClr val="bg1">
                  <a:lumMod val="50000"/>
                </a:schemeClr>
              </a:solidFill>
            </a:endParaRPr>
          </a:p>
        </p:txBody>
      </p:sp>
      <p:sp>
        <p:nvSpPr>
          <p:cNvPr id="3" name="TextBox 2"/>
          <p:cNvSpPr txBox="1"/>
          <p:nvPr/>
        </p:nvSpPr>
        <p:spPr>
          <a:xfrm>
            <a:off x="457200" y="1600200"/>
            <a:ext cx="7467600" cy="1569660"/>
          </a:xfrm>
          <a:prstGeom prst="rect">
            <a:avLst/>
          </a:prstGeom>
          <a:noFill/>
        </p:spPr>
        <p:txBody>
          <a:bodyPr wrap="square" rtlCol="0">
            <a:spAutoFit/>
          </a:bodyPr>
          <a:lstStyle/>
          <a:p>
            <a:r>
              <a:rPr lang="en-US" sz="3200" dirty="0"/>
              <a:t>Let’s listen to Gloria talk about how her daughter helped her. </a:t>
            </a:r>
          </a:p>
          <a:p>
            <a:endParaRPr lang="en-US" sz="3200" dirty="0"/>
          </a:p>
        </p:txBody>
      </p:sp>
    </p:spTree>
    <p:extLst>
      <p:ext uri="{BB962C8B-B14F-4D97-AF65-F5344CB8AC3E}">
        <p14:creationId xmlns:p14="http://schemas.microsoft.com/office/powerpoint/2010/main" val="798057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Community Assets</a:t>
            </a:r>
          </a:p>
        </p:txBody>
      </p:sp>
      <p:sp>
        <p:nvSpPr>
          <p:cNvPr id="9" name="TextBox 8"/>
          <p:cNvSpPr txBox="1"/>
          <p:nvPr/>
        </p:nvSpPr>
        <p:spPr>
          <a:xfrm>
            <a:off x="485775" y="1828800"/>
            <a:ext cx="8153400" cy="2554545"/>
          </a:xfrm>
          <a:prstGeom prst="rect">
            <a:avLst/>
          </a:prstGeom>
          <a:noFill/>
        </p:spPr>
        <p:txBody>
          <a:bodyPr wrap="square" rtlCol="0">
            <a:spAutoFit/>
          </a:bodyPr>
          <a:lstStyle/>
          <a:p>
            <a:pPr lvl="0"/>
            <a:r>
              <a:rPr lang="en-US" sz="3200" b="1" dirty="0"/>
              <a:t>Community</a:t>
            </a:r>
            <a:r>
              <a:rPr lang="en-US" sz="3200" dirty="0"/>
              <a:t>: A group of people with diverse characteristics who are linked by social ties, share common issues or perspectives, and engage in joint action in geographical locations. </a:t>
            </a:r>
          </a:p>
        </p:txBody>
      </p:sp>
      <p:sp>
        <p:nvSpPr>
          <p:cNvPr id="5" name="TextBox 4"/>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324826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4294"/>
            <a:ext cx="8915400" cy="1143000"/>
          </a:xfrm>
        </p:spPr>
        <p:txBody>
          <a:bodyPr>
            <a:normAutofit/>
          </a:bodyPr>
          <a:lstStyle/>
          <a:p>
            <a:pPr algn="l">
              <a:spcBef>
                <a:spcPts val="1000"/>
              </a:spcBef>
              <a:spcAft>
                <a:spcPts val="1000"/>
              </a:spcAft>
            </a:pPr>
            <a:r>
              <a:rPr lang="en-US" sz="3600" dirty="0"/>
              <a:t>State, Regional and National Assets</a:t>
            </a:r>
          </a:p>
        </p:txBody>
      </p:sp>
      <p:graphicFrame>
        <p:nvGraphicFramePr>
          <p:cNvPr id="11" name="Diagram 10" descr="Examples of government agencies and programs:&#10;National Cancer Institute; Centers for Disease Control and Prevention;&#10;U.S. Department of Health &amp; Human Services; Health Resources and Services Administration; Department of Health; U.S. Preventive Services Task Force;&#10;Social Security Administration;&#10;Home Energy Assistance Program;&#10;Supplemental Nutrition Assistance Program&#10;&#10;Examples of non-profit organizations: American Cancer Society; CancerCare; Leukemia and Lymphoma Society; LIVESTRONG;&#10;Susan G. Komen&#10;">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868252635"/>
              </p:ext>
            </p:extLst>
          </p:nvPr>
        </p:nvGraphicFramePr>
        <p:xfrm>
          <a:off x="1673325" y="121729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rot="16200000">
            <a:off x="935990" y="2427238"/>
            <a:ext cx="1121410" cy="338554"/>
          </a:xfrm>
          <a:prstGeom prst="rect">
            <a:avLst/>
          </a:prstGeom>
          <a:solidFill>
            <a:srgbClr val="033B57"/>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1600" dirty="0"/>
              <a:t>Examples</a:t>
            </a:r>
          </a:p>
        </p:txBody>
      </p:sp>
      <p:sp>
        <p:nvSpPr>
          <p:cNvPr id="12" name="TextBox 11"/>
          <p:cNvSpPr txBox="1"/>
          <p:nvPr/>
        </p:nvSpPr>
        <p:spPr>
          <a:xfrm rot="16200000">
            <a:off x="935990" y="4402486"/>
            <a:ext cx="1121410" cy="338554"/>
          </a:xfrm>
          <a:prstGeom prst="rect">
            <a:avLst/>
          </a:prstGeom>
          <a:solidFill>
            <a:srgbClr val="033B57"/>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1600" dirty="0"/>
              <a:t>Examples</a:t>
            </a:r>
          </a:p>
        </p:txBody>
      </p:sp>
      <p:sp>
        <p:nvSpPr>
          <p:cNvPr id="7" name="TextBox 6"/>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3039662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Making an Inventory of Local Organizations</a:t>
            </a:r>
          </a:p>
        </p:txBody>
      </p:sp>
      <p:graphicFrame>
        <p:nvGraphicFramePr>
          <p:cNvPr id="4" name="Content Placeholder 3" descr="Table depicting inventory components of local organizations, such as examining printed materials, contacting local institutions, and contacting opinion leaders and individuals."/>
          <p:cNvGraphicFramePr>
            <a:graphicFrameLocks noGrp="1"/>
          </p:cNvGraphicFramePr>
          <p:nvPr>
            <p:ph idx="1"/>
            <p:extLst>
              <p:ext uri="{D42A27DB-BD31-4B8C-83A1-F6EECF244321}">
                <p14:modId xmlns:p14="http://schemas.microsoft.com/office/powerpoint/2010/main" val="3260018878"/>
              </p:ext>
            </p:extLst>
          </p:nvPr>
        </p:nvGraphicFramePr>
        <p:xfrm>
          <a:off x="609600" y="1594528"/>
          <a:ext cx="7696200" cy="3563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701503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
            <a:ext cx="9144000" cy="1143000"/>
          </a:xfrm>
        </p:spPr>
        <p:txBody>
          <a:bodyPr>
            <a:normAutofit/>
          </a:bodyPr>
          <a:lstStyle/>
          <a:p>
            <a:pPr>
              <a:spcBef>
                <a:spcPts val="1000"/>
              </a:spcBef>
              <a:spcAft>
                <a:spcPts val="1000"/>
              </a:spcAft>
            </a:pPr>
            <a:r>
              <a:rPr lang="en-US" sz="3600" dirty="0"/>
              <a:t>Resource Directory: Sample Template</a:t>
            </a:r>
          </a:p>
        </p:txBody>
      </p:sp>
      <p:graphicFrame>
        <p:nvGraphicFramePr>
          <p:cNvPr id="5" name="Table 4" descr="Sample template asks organizational information, such as organization name, address, email, etc. It also asks to include information such as resources, application process, fees, etc."/>
          <p:cNvGraphicFramePr>
            <a:graphicFrameLocks noGrp="1"/>
          </p:cNvGraphicFramePr>
          <p:nvPr>
            <p:extLst>
              <p:ext uri="{D42A27DB-BD31-4B8C-83A1-F6EECF244321}">
                <p14:modId xmlns:p14="http://schemas.microsoft.com/office/powerpoint/2010/main" val="1303937272"/>
              </p:ext>
            </p:extLst>
          </p:nvPr>
        </p:nvGraphicFramePr>
        <p:xfrm>
          <a:off x="1496871" y="838200"/>
          <a:ext cx="5894529" cy="4564885"/>
        </p:xfrm>
        <a:graphic>
          <a:graphicData uri="http://schemas.openxmlformats.org/drawingml/2006/table">
            <a:tbl>
              <a:tblPr firstRow="1">
                <a:tableStyleId>{5C22544A-7EE6-4342-B048-85BDC9FD1C3A}</a:tableStyleId>
              </a:tblPr>
              <a:tblGrid>
                <a:gridCol w="2315840">
                  <a:extLst>
                    <a:ext uri="{9D8B030D-6E8A-4147-A177-3AD203B41FA5}">
                      <a16:colId xmlns:a16="http://schemas.microsoft.com/office/drawing/2014/main" val="20000"/>
                    </a:ext>
                  </a:extLst>
                </a:gridCol>
                <a:gridCol w="1911131">
                  <a:extLst>
                    <a:ext uri="{9D8B030D-6E8A-4147-A177-3AD203B41FA5}">
                      <a16:colId xmlns:a16="http://schemas.microsoft.com/office/drawing/2014/main" val="20001"/>
                    </a:ext>
                  </a:extLst>
                </a:gridCol>
                <a:gridCol w="1667558">
                  <a:extLst>
                    <a:ext uri="{9D8B030D-6E8A-4147-A177-3AD203B41FA5}">
                      <a16:colId xmlns:a16="http://schemas.microsoft.com/office/drawing/2014/main" val="20002"/>
                    </a:ext>
                  </a:extLst>
                </a:gridCol>
              </a:tblGrid>
              <a:tr h="144645">
                <a:tc gridSpan="3">
                  <a:txBody>
                    <a:bodyPr/>
                    <a:lstStyle/>
                    <a:p>
                      <a:pPr marL="0" marR="0">
                        <a:lnSpc>
                          <a:spcPct val="115000"/>
                        </a:lnSpc>
                        <a:spcBef>
                          <a:spcPts val="0"/>
                        </a:spcBef>
                        <a:spcAft>
                          <a:spcPts val="1000"/>
                        </a:spcAft>
                      </a:pPr>
                      <a:r>
                        <a:rPr lang="en-US" sz="800" b="1" dirty="0">
                          <a:solidFill>
                            <a:srgbClr val="000000"/>
                          </a:solidFill>
                          <a:effectLst/>
                        </a:rPr>
                        <a:t>Organization Profile</a:t>
                      </a:r>
                      <a:endParaRPr lang="en-US" sz="800" b="1" dirty="0">
                        <a:solidFill>
                          <a:srgbClr val="000000"/>
                        </a:solidFill>
                        <a:effectLst/>
                        <a:latin typeface="Calibri"/>
                        <a:ea typeface="Calibri"/>
                        <a:cs typeface="Times New Roman"/>
                      </a:endParaRPr>
                    </a:p>
                  </a:txBody>
                  <a:tcPr marL="17971" marR="17971" marT="0" marB="0">
                    <a:solidFill>
                      <a:schemeClr val="accent5">
                        <a:lumMod val="9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6585">
                <a:tc gridSpan="3">
                  <a:txBody>
                    <a:bodyPr/>
                    <a:lstStyle/>
                    <a:p>
                      <a:pPr marL="0" marR="0">
                        <a:lnSpc>
                          <a:spcPct val="115000"/>
                        </a:lnSpc>
                        <a:spcBef>
                          <a:spcPts val="300"/>
                        </a:spcBef>
                        <a:spcAft>
                          <a:spcPts val="1000"/>
                        </a:spcAft>
                      </a:pPr>
                      <a:r>
                        <a:rPr lang="en-US" sz="800" b="1" dirty="0">
                          <a:solidFill>
                            <a:srgbClr val="000000"/>
                          </a:solidFill>
                          <a:effectLst/>
                        </a:rPr>
                        <a:t>Date:</a:t>
                      </a:r>
                    </a:p>
                  </a:txBody>
                  <a:tcPr marL="17971" marR="17971"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44645">
                <a:tc gridSpan="3">
                  <a:txBody>
                    <a:bodyPr/>
                    <a:lstStyle/>
                    <a:p>
                      <a:pPr marL="0" marR="0">
                        <a:lnSpc>
                          <a:spcPct val="115000"/>
                        </a:lnSpc>
                        <a:spcBef>
                          <a:spcPts val="0"/>
                        </a:spcBef>
                        <a:spcAft>
                          <a:spcPts val="1000"/>
                        </a:spcAft>
                      </a:pPr>
                      <a:r>
                        <a:rPr lang="en-US" sz="800" b="1" dirty="0">
                          <a:solidFill>
                            <a:srgbClr val="000000"/>
                          </a:solidFill>
                          <a:effectLst/>
                        </a:rPr>
                        <a:t>Contact Information</a:t>
                      </a:r>
                      <a:endParaRPr lang="en-US" sz="800" b="1" dirty="0">
                        <a:solidFill>
                          <a:srgbClr val="000000"/>
                        </a:solidFill>
                        <a:effectLst/>
                        <a:latin typeface="Calibri"/>
                        <a:ea typeface="Calibri"/>
                        <a:cs typeface="Times New Roman"/>
                      </a:endParaRPr>
                    </a:p>
                  </a:txBody>
                  <a:tcPr marL="17971" marR="17971" marT="0" marB="0">
                    <a:solidFill>
                      <a:schemeClr val="accent5">
                        <a:lumMod val="9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48822">
                <a:tc>
                  <a:txBody>
                    <a:bodyPr/>
                    <a:lstStyle/>
                    <a:p>
                      <a:pPr marL="0" marR="0">
                        <a:lnSpc>
                          <a:spcPct val="115000"/>
                        </a:lnSpc>
                        <a:spcBef>
                          <a:spcPts val="300"/>
                        </a:spcBef>
                        <a:spcAft>
                          <a:spcPts val="1000"/>
                        </a:spcAft>
                      </a:pPr>
                      <a:r>
                        <a:rPr lang="en-US" sz="800" b="1" dirty="0">
                          <a:solidFill>
                            <a:srgbClr val="000000"/>
                          </a:solidFill>
                          <a:effectLst/>
                        </a:rPr>
                        <a:t>Organization Name:</a:t>
                      </a:r>
                    </a:p>
                  </a:txBody>
                  <a:tcPr marL="17971" marR="17971" marT="0" marB="0"/>
                </a:tc>
                <a:tc>
                  <a:txBody>
                    <a:bodyPr/>
                    <a:lstStyle/>
                    <a:p>
                      <a:pPr marL="0" marR="0">
                        <a:lnSpc>
                          <a:spcPct val="115000"/>
                        </a:lnSpc>
                        <a:spcBef>
                          <a:spcPts val="300"/>
                        </a:spcBef>
                        <a:spcAft>
                          <a:spcPts val="1000"/>
                        </a:spcAft>
                      </a:pPr>
                      <a:r>
                        <a:rPr lang="en-US" sz="800" b="1" dirty="0">
                          <a:solidFill>
                            <a:srgbClr val="000000"/>
                          </a:solidFill>
                          <a:effectLst/>
                        </a:rPr>
                        <a:t>Contact Name:</a:t>
                      </a:r>
                      <a:endParaRPr lang="en-US" sz="800" b="1" dirty="0">
                        <a:solidFill>
                          <a:srgbClr val="000000"/>
                        </a:solidFill>
                        <a:effectLst/>
                        <a:latin typeface="Calibri"/>
                        <a:ea typeface="Calibri"/>
                        <a:cs typeface="Times New Roman"/>
                      </a:endParaRPr>
                    </a:p>
                  </a:txBody>
                  <a:tcPr marL="17971" marR="17971" marT="0" marB="0"/>
                </a:tc>
                <a:tc>
                  <a:txBody>
                    <a:bodyPr/>
                    <a:lstStyle/>
                    <a:p>
                      <a:pPr marL="0" marR="0">
                        <a:lnSpc>
                          <a:spcPct val="115000"/>
                        </a:lnSpc>
                        <a:spcBef>
                          <a:spcPts val="300"/>
                        </a:spcBef>
                        <a:spcAft>
                          <a:spcPts val="1000"/>
                        </a:spcAft>
                      </a:pPr>
                      <a:r>
                        <a:rPr lang="en-US" sz="800" b="1" dirty="0">
                          <a:solidFill>
                            <a:srgbClr val="000000"/>
                          </a:solidFill>
                          <a:effectLst/>
                        </a:rPr>
                        <a:t>Contact Title:</a:t>
                      </a:r>
                    </a:p>
                  </a:txBody>
                  <a:tcPr marL="17971" marR="17971" marT="0" marB="0"/>
                </a:tc>
                <a:extLst>
                  <a:ext uri="{0D108BD9-81ED-4DB2-BD59-A6C34878D82A}">
                    <a16:rowId xmlns:a16="http://schemas.microsoft.com/office/drawing/2014/main" val="10003"/>
                  </a:ext>
                </a:extLst>
              </a:tr>
              <a:tr h="144645">
                <a:tc gridSpan="3">
                  <a:txBody>
                    <a:bodyPr/>
                    <a:lstStyle/>
                    <a:p>
                      <a:pPr marL="0" marR="0">
                        <a:lnSpc>
                          <a:spcPct val="115000"/>
                        </a:lnSpc>
                        <a:spcBef>
                          <a:spcPts val="300"/>
                        </a:spcBef>
                        <a:spcAft>
                          <a:spcPts val="1000"/>
                        </a:spcAft>
                      </a:pPr>
                      <a:r>
                        <a:rPr lang="en-US" sz="800" b="1" dirty="0">
                          <a:solidFill>
                            <a:srgbClr val="000000"/>
                          </a:solidFill>
                          <a:effectLst/>
                        </a:rPr>
                        <a:t>Address City, State, Zip</a:t>
                      </a:r>
                      <a:r>
                        <a:rPr lang="en-US" sz="800" b="1" dirty="0">
                          <a:solidFill>
                            <a:srgbClr val="000000"/>
                          </a:solidFill>
                          <a:effectLst/>
                          <a:latin typeface="Calibri"/>
                          <a:cs typeface="Times New Roman"/>
                        </a:rPr>
                        <a:t>:</a:t>
                      </a:r>
                      <a:endParaRPr lang="en-US" sz="800" b="1" dirty="0">
                        <a:solidFill>
                          <a:srgbClr val="000000"/>
                        </a:solidFill>
                        <a:effectLst/>
                      </a:endParaRPr>
                    </a:p>
                  </a:txBody>
                  <a:tcPr marL="17971" marR="17971"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144645">
                <a:tc>
                  <a:txBody>
                    <a:bodyPr/>
                    <a:lstStyle/>
                    <a:p>
                      <a:pPr marL="0" marR="0">
                        <a:lnSpc>
                          <a:spcPct val="115000"/>
                        </a:lnSpc>
                        <a:spcBef>
                          <a:spcPts val="300"/>
                        </a:spcBef>
                        <a:spcAft>
                          <a:spcPts val="1000"/>
                        </a:spcAft>
                      </a:pPr>
                      <a:r>
                        <a:rPr lang="en-US" sz="800" b="1" dirty="0">
                          <a:solidFill>
                            <a:srgbClr val="000000"/>
                          </a:solidFill>
                          <a:effectLst/>
                        </a:rPr>
                        <a:t>Email:</a:t>
                      </a:r>
                    </a:p>
                  </a:txBody>
                  <a:tcPr marL="17971" marR="17971" marT="0" marB="0"/>
                </a:tc>
                <a:tc>
                  <a:txBody>
                    <a:bodyPr/>
                    <a:lstStyle/>
                    <a:p>
                      <a:pPr marL="0" marR="0">
                        <a:lnSpc>
                          <a:spcPct val="115000"/>
                        </a:lnSpc>
                        <a:spcBef>
                          <a:spcPts val="300"/>
                        </a:spcBef>
                        <a:spcAft>
                          <a:spcPts val="1000"/>
                        </a:spcAft>
                      </a:pPr>
                      <a:r>
                        <a:rPr lang="en-US" sz="800" b="1" dirty="0">
                          <a:solidFill>
                            <a:srgbClr val="000000"/>
                          </a:solidFill>
                          <a:effectLst/>
                        </a:rPr>
                        <a:t>Phone 1:</a:t>
                      </a:r>
                      <a:endParaRPr lang="en-US" sz="800" b="1" dirty="0">
                        <a:solidFill>
                          <a:srgbClr val="000000"/>
                        </a:solidFill>
                        <a:effectLst/>
                        <a:latin typeface="Calibri"/>
                        <a:ea typeface="Calibri"/>
                        <a:cs typeface="Times New Roman"/>
                      </a:endParaRPr>
                    </a:p>
                  </a:txBody>
                  <a:tcPr marL="17971" marR="17971" marT="0" marB="0"/>
                </a:tc>
                <a:tc>
                  <a:txBody>
                    <a:bodyPr/>
                    <a:lstStyle/>
                    <a:p>
                      <a:pPr marL="0" marR="0">
                        <a:lnSpc>
                          <a:spcPct val="115000"/>
                        </a:lnSpc>
                        <a:spcBef>
                          <a:spcPts val="300"/>
                        </a:spcBef>
                        <a:spcAft>
                          <a:spcPts val="1000"/>
                        </a:spcAft>
                      </a:pPr>
                      <a:r>
                        <a:rPr lang="en-US" sz="800" b="1" dirty="0">
                          <a:solidFill>
                            <a:srgbClr val="000000"/>
                          </a:solidFill>
                          <a:effectLst/>
                        </a:rPr>
                        <a:t>Phone 2:</a:t>
                      </a:r>
                      <a:endParaRPr lang="en-US" sz="800" b="1" dirty="0">
                        <a:solidFill>
                          <a:srgbClr val="000000"/>
                        </a:solidFill>
                        <a:effectLst/>
                        <a:latin typeface="Calibri"/>
                        <a:ea typeface="Calibri"/>
                        <a:cs typeface="Times New Roman"/>
                      </a:endParaRPr>
                    </a:p>
                  </a:txBody>
                  <a:tcPr marL="17971" marR="17971" marT="0" marB="0"/>
                </a:tc>
                <a:extLst>
                  <a:ext uri="{0D108BD9-81ED-4DB2-BD59-A6C34878D82A}">
                    <a16:rowId xmlns:a16="http://schemas.microsoft.com/office/drawing/2014/main" val="10005"/>
                  </a:ext>
                </a:extLst>
              </a:tr>
              <a:tr h="144645">
                <a:tc gridSpan="3">
                  <a:txBody>
                    <a:bodyPr/>
                    <a:lstStyle/>
                    <a:p>
                      <a:pPr marL="0" marR="0">
                        <a:lnSpc>
                          <a:spcPct val="115000"/>
                        </a:lnSpc>
                        <a:spcBef>
                          <a:spcPts val="0"/>
                        </a:spcBef>
                        <a:spcAft>
                          <a:spcPts val="1000"/>
                        </a:spcAft>
                      </a:pPr>
                      <a:r>
                        <a:rPr lang="en-US" sz="800" b="1" dirty="0">
                          <a:solidFill>
                            <a:srgbClr val="000000"/>
                          </a:solidFill>
                          <a:effectLst/>
                        </a:rPr>
                        <a:t>Resource Information</a:t>
                      </a:r>
                      <a:endParaRPr lang="en-US" sz="800" b="1" dirty="0">
                        <a:solidFill>
                          <a:srgbClr val="000000"/>
                        </a:solidFill>
                        <a:effectLst/>
                        <a:latin typeface="Calibri"/>
                        <a:ea typeface="Calibri"/>
                        <a:cs typeface="Times New Roman"/>
                      </a:endParaRPr>
                    </a:p>
                  </a:txBody>
                  <a:tcPr marL="17971" marR="17971" marT="0" marB="0">
                    <a:solidFill>
                      <a:schemeClr val="accent5">
                        <a:lumMod val="9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666858">
                <a:tc gridSpan="3">
                  <a:txBody>
                    <a:bodyPr/>
                    <a:lstStyle/>
                    <a:p>
                      <a:pPr marL="171450" marR="0" indent="-171450">
                        <a:lnSpc>
                          <a:spcPct val="115000"/>
                        </a:lnSpc>
                        <a:spcBef>
                          <a:spcPts val="0"/>
                        </a:spcBef>
                        <a:spcAft>
                          <a:spcPts val="1000"/>
                        </a:spcAft>
                      </a:pPr>
                      <a:r>
                        <a:rPr lang="en-US" sz="800" b="1" dirty="0">
                          <a:solidFill>
                            <a:srgbClr val="000000"/>
                          </a:solidFill>
                          <a:effectLst/>
                        </a:rPr>
                        <a:t>Type of Organization:</a:t>
                      </a:r>
                    </a:p>
                    <a:p>
                      <a:pPr marL="171450" marR="0" indent="-17145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Agency       </a:t>
                      </a:r>
                      <a:r>
                        <a:rPr lang="en-US" sz="800" b="0" dirty="0">
                          <a:solidFill>
                            <a:srgbClr val="000000"/>
                          </a:solidFill>
                          <a:effectLst/>
                          <a:sym typeface="Wingdings"/>
                        </a:rPr>
                        <a:t></a:t>
                      </a:r>
                      <a:r>
                        <a:rPr lang="en-US" sz="800" b="0" dirty="0">
                          <a:solidFill>
                            <a:srgbClr val="000000"/>
                          </a:solidFill>
                          <a:effectLst/>
                        </a:rPr>
                        <a:t> Business       </a:t>
                      </a:r>
                      <a:r>
                        <a:rPr lang="en-US" sz="800" b="0" dirty="0">
                          <a:solidFill>
                            <a:srgbClr val="000000"/>
                          </a:solidFill>
                          <a:effectLst/>
                          <a:sym typeface="Wingdings"/>
                        </a:rPr>
                        <a:t></a:t>
                      </a:r>
                      <a:r>
                        <a:rPr lang="en-US" sz="800" b="0" dirty="0">
                          <a:solidFill>
                            <a:srgbClr val="000000"/>
                          </a:solidFill>
                          <a:effectLst/>
                        </a:rPr>
                        <a:t> Community Based Organization       </a:t>
                      </a:r>
                      <a:r>
                        <a:rPr lang="en-US" sz="800" b="0" dirty="0">
                          <a:solidFill>
                            <a:srgbClr val="000000"/>
                          </a:solidFill>
                          <a:effectLst/>
                          <a:sym typeface="Wingdings"/>
                        </a:rPr>
                        <a:t></a:t>
                      </a:r>
                      <a:r>
                        <a:rPr lang="en-US" sz="800" b="0" dirty="0">
                          <a:solidFill>
                            <a:srgbClr val="000000"/>
                          </a:solidFill>
                          <a:effectLst/>
                        </a:rPr>
                        <a:t> Informal Neighborhood Organization</a:t>
                      </a:r>
                    </a:p>
                    <a:p>
                      <a:pPr marL="171450" marR="0" indent="-17145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Religious/Spiritual       </a:t>
                      </a:r>
                      <a:r>
                        <a:rPr lang="en-US" sz="800" b="0" dirty="0">
                          <a:solidFill>
                            <a:srgbClr val="000000"/>
                          </a:solidFill>
                          <a:effectLst/>
                          <a:sym typeface="Wingdings"/>
                        </a:rPr>
                        <a:t></a:t>
                      </a:r>
                      <a:r>
                        <a:rPr lang="en-US" sz="800" b="0" dirty="0">
                          <a:solidFill>
                            <a:srgbClr val="000000"/>
                          </a:solidFill>
                          <a:effectLst/>
                        </a:rPr>
                        <a:t> School       </a:t>
                      </a:r>
                      <a:r>
                        <a:rPr lang="en-US" sz="800" b="0" dirty="0">
                          <a:solidFill>
                            <a:srgbClr val="000000"/>
                          </a:solidFill>
                          <a:effectLst/>
                          <a:sym typeface="Wingdings"/>
                        </a:rPr>
                        <a:t></a:t>
                      </a:r>
                      <a:r>
                        <a:rPr lang="en-US" sz="800" b="0" dirty="0">
                          <a:solidFill>
                            <a:srgbClr val="000000"/>
                          </a:solidFill>
                          <a:effectLst/>
                        </a:rPr>
                        <a:t> Other:</a:t>
                      </a:r>
                    </a:p>
                  </a:txBody>
                  <a:tcPr marL="17971" marR="17971"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144645">
                <a:tc gridSpan="3">
                  <a:txBody>
                    <a:bodyPr/>
                    <a:lstStyle/>
                    <a:p>
                      <a:pPr marL="0" marR="0">
                        <a:lnSpc>
                          <a:spcPct val="115000"/>
                        </a:lnSpc>
                        <a:spcBef>
                          <a:spcPts val="0"/>
                        </a:spcBef>
                        <a:spcAft>
                          <a:spcPts val="1000"/>
                        </a:spcAft>
                      </a:pPr>
                      <a:r>
                        <a:rPr lang="en-US" sz="800" b="1" dirty="0">
                          <a:solidFill>
                            <a:srgbClr val="000000"/>
                          </a:solidFill>
                          <a:effectLst/>
                        </a:rPr>
                        <a:t> </a:t>
                      </a:r>
                      <a:endParaRPr lang="en-US" sz="800" b="1" dirty="0">
                        <a:solidFill>
                          <a:srgbClr val="000000"/>
                        </a:solidFill>
                        <a:effectLst/>
                        <a:latin typeface="Calibri"/>
                        <a:ea typeface="Calibri"/>
                        <a:cs typeface="Times New Roman"/>
                      </a:endParaRPr>
                    </a:p>
                  </a:txBody>
                  <a:tcPr marL="17971" marR="17971" marT="0" marB="0">
                    <a:solidFill>
                      <a:schemeClr val="accent5">
                        <a:lumMod val="9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550396">
                <a:tc>
                  <a:txBody>
                    <a:bodyPr/>
                    <a:lstStyle/>
                    <a:p>
                      <a:pPr marL="0" marR="0">
                        <a:lnSpc>
                          <a:spcPct val="115000"/>
                        </a:lnSpc>
                        <a:spcBef>
                          <a:spcPts val="0"/>
                        </a:spcBef>
                        <a:spcAft>
                          <a:spcPts val="1000"/>
                        </a:spcAft>
                      </a:pPr>
                      <a:r>
                        <a:rPr lang="en-US" sz="800" b="1" dirty="0">
                          <a:solidFill>
                            <a:srgbClr val="000000"/>
                          </a:solidFill>
                          <a:effectLst/>
                        </a:rPr>
                        <a:t>Services provided for clients typically served by navigator with specific conditions?</a:t>
                      </a:r>
                    </a:p>
                    <a:p>
                      <a:pPr marL="0" marR="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Yes       </a:t>
                      </a:r>
                      <a:r>
                        <a:rPr lang="en-US" sz="800" b="0" dirty="0">
                          <a:solidFill>
                            <a:srgbClr val="000000"/>
                          </a:solidFill>
                          <a:effectLst/>
                          <a:sym typeface="Wingdings"/>
                        </a:rPr>
                        <a:t></a:t>
                      </a:r>
                      <a:r>
                        <a:rPr lang="en-US" sz="800" b="0" dirty="0">
                          <a:solidFill>
                            <a:srgbClr val="000000"/>
                          </a:solidFill>
                          <a:effectLst/>
                        </a:rPr>
                        <a:t> No</a:t>
                      </a:r>
                    </a:p>
                  </a:txBody>
                  <a:tcPr marL="17971" marR="17971" marT="0" marB="0"/>
                </a:tc>
                <a:tc>
                  <a:txBody>
                    <a:bodyPr/>
                    <a:lstStyle/>
                    <a:p>
                      <a:pPr marL="0" marR="0">
                        <a:lnSpc>
                          <a:spcPct val="115000"/>
                        </a:lnSpc>
                        <a:spcBef>
                          <a:spcPts val="0"/>
                        </a:spcBef>
                        <a:spcAft>
                          <a:spcPts val="1000"/>
                        </a:spcAft>
                      </a:pPr>
                      <a:r>
                        <a:rPr lang="en-US" sz="800" b="1" dirty="0">
                          <a:solidFill>
                            <a:srgbClr val="000000"/>
                          </a:solidFill>
                          <a:effectLst/>
                        </a:rPr>
                        <a:t>Type of Clients served:</a:t>
                      </a:r>
                    </a:p>
                  </a:txBody>
                  <a:tcPr marL="17971" marR="17971" marT="0" marB="0"/>
                </a:tc>
                <a:tc>
                  <a:txBody>
                    <a:bodyPr/>
                    <a:lstStyle/>
                    <a:p>
                      <a:pPr marL="0" marR="0">
                        <a:lnSpc>
                          <a:spcPct val="115000"/>
                        </a:lnSpc>
                        <a:spcBef>
                          <a:spcPts val="0"/>
                        </a:spcBef>
                        <a:spcAft>
                          <a:spcPts val="1000"/>
                        </a:spcAft>
                      </a:pPr>
                      <a:r>
                        <a:rPr lang="en-US" sz="800" b="1" dirty="0">
                          <a:solidFill>
                            <a:srgbClr val="000000"/>
                          </a:solidFill>
                          <a:effectLst/>
                        </a:rPr>
                        <a:t>Eligibility requirements:</a:t>
                      </a:r>
                    </a:p>
                  </a:txBody>
                  <a:tcPr marL="17971" marR="17971" marT="0" marB="0"/>
                </a:tc>
                <a:extLst>
                  <a:ext uri="{0D108BD9-81ED-4DB2-BD59-A6C34878D82A}">
                    <a16:rowId xmlns:a16="http://schemas.microsoft.com/office/drawing/2014/main" val="10009"/>
                  </a:ext>
                </a:extLst>
              </a:tr>
              <a:tr h="144645">
                <a:tc gridSpan="3">
                  <a:txBody>
                    <a:bodyPr/>
                    <a:lstStyle/>
                    <a:p>
                      <a:pPr marL="0" marR="0">
                        <a:lnSpc>
                          <a:spcPct val="115000"/>
                        </a:lnSpc>
                        <a:spcBef>
                          <a:spcPts val="0"/>
                        </a:spcBef>
                        <a:spcAft>
                          <a:spcPts val="1000"/>
                        </a:spcAft>
                      </a:pPr>
                      <a:r>
                        <a:rPr lang="en-US" sz="800" b="1" dirty="0">
                          <a:solidFill>
                            <a:srgbClr val="000000"/>
                          </a:solidFill>
                          <a:effectLst/>
                        </a:rPr>
                        <a:t> </a:t>
                      </a:r>
                      <a:endParaRPr lang="en-US" sz="800" b="1" dirty="0">
                        <a:solidFill>
                          <a:srgbClr val="000000"/>
                        </a:solidFill>
                        <a:effectLst/>
                        <a:latin typeface="Calibri"/>
                        <a:ea typeface="Calibri"/>
                        <a:cs typeface="Times New Roman"/>
                      </a:endParaRPr>
                    </a:p>
                  </a:txBody>
                  <a:tcPr marL="17971" marR="17971" marT="0" marB="0">
                    <a:solidFill>
                      <a:schemeClr val="accent5">
                        <a:lumMod val="9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r h="1189070">
                <a:tc>
                  <a:txBody>
                    <a:bodyPr/>
                    <a:lstStyle/>
                    <a:p>
                      <a:pPr marL="0" marR="0">
                        <a:lnSpc>
                          <a:spcPct val="115000"/>
                        </a:lnSpc>
                        <a:spcBef>
                          <a:spcPts val="0"/>
                        </a:spcBef>
                        <a:spcAft>
                          <a:spcPts val="1000"/>
                        </a:spcAft>
                      </a:pPr>
                      <a:r>
                        <a:rPr lang="en-US" sz="800" b="1" dirty="0">
                          <a:solidFill>
                            <a:srgbClr val="000000"/>
                          </a:solidFill>
                          <a:effectLst/>
                        </a:rPr>
                        <a:t>Application process</a:t>
                      </a:r>
                    </a:p>
                    <a:p>
                      <a:pPr marL="0" marR="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Applied/Pending</a:t>
                      </a:r>
                    </a:p>
                    <a:p>
                      <a:pPr marL="0" marR="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Need to Apply</a:t>
                      </a:r>
                    </a:p>
                    <a:p>
                      <a:pPr marL="0" marR="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Applied/Approved</a:t>
                      </a:r>
                    </a:p>
                    <a:p>
                      <a:pPr marL="0" marR="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Program Name:</a:t>
                      </a:r>
                      <a:endParaRPr lang="en-US" sz="800" b="0" dirty="0">
                        <a:solidFill>
                          <a:srgbClr val="000000"/>
                        </a:solidFill>
                        <a:effectLst/>
                        <a:latin typeface="Calibri"/>
                        <a:ea typeface="Calibri"/>
                        <a:cs typeface="Times New Roman"/>
                      </a:endParaRPr>
                    </a:p>
                  </a:txBody>
                  <a:tcPr marL="17971" marR="17971" marT="0" marB="0"/>
                </a:tc>
                <a:tc>
                  <a:txBody>
                    <a:bodyPr/>
                    <a:lstStyle/>
                    <a:p>
                      <a:pPr marL="0" marR="0">
                        <a:lnSpc>
                          <a:spcPct val="115000"/>
                        </a:lnSpc>
                        <a:spcBef>
                          <a:spcPts val="0"/>
                        </a:spcBef>
                        <a:spcAft>
                          <a:spcPts val="1000"/>
                        </a:spcAft>
                      </a:pPr>
                      <a:r>
                        <a:rPr lang="en-US" sz="800" b="1" dirty="0">
                          <a:solidFill>
                            <a:srgbClr val="000000"/>
                          </a:solidFill>
                          <a:effectLst/>
                        </a:rPr>
                        <a:t>Time for application to be reviewed and approved:</a:t>
                      </a:r>
                    </a:p>
                    <a:p>
                      <a:pPr marL="0" marR="0">
                        <a:lnSpc>
                          <a:spcPct val="115000"/>
                        </a:lnSpc>
                        <a:spcBef>
                          <a:spcPts val="0"/>
                        </a:spcBef>
                        <a:spcAft>
                          <a:spcPts val="1000"/>
                        </a:spcAft>
                      </a:pPr>
                      <a:r>
                        <a:rPr lang="en-US" sz="800" b="1" dirty="0">
                          <a:solidFill>
                            <a:srgbClr val="000000"/>
                          </a:solidFill>
                          <a:effectLst/>
                        </a:rPr>
                        <a:t> </a:t>
                      </a:r>
                    </a:p>
                    <a:p>
                      <a:pPr marL="0" marR="0">
                        <a:lnSpc>
                          <a:spcPct val="115000"/>
                        </a:lnSpc>
                        <a:spcBef>
                          <a:spcPts val="0"/>
                        </a:spcBef>
                        <a:spcAft>
                          <a:spcPts val="1000"/>
                        </a:spcAft>
                      </a:pPr>
                      <a:r>
                        <a:rPr lang="en-US" sz="800" b="1" dirty="0">
                          <a:solidFill>
                            <a:srgbClr val="000000"/>
                          </a:solidFill>
                          <a:effectLst/>
                        </a:rPr>
                        <a:t> </a:t>
                      </a:r>
                    </a:p>
                    <a:p>
                      <a:pPr marL="0" marR="0">
                        <a:lnSpc>
                          <a:spcPct val="115000"/>
                        </a:lnSpc>
                        <a:spcBef>
                          <a:spcPts val="0"/>
                        </a:spcBef>
                        <a:spcAft>
                          <a:spcPts val="1000"/>
                        </a:spcAft>
                      </a:pPr>
                      <a:r>
                        <a:rPr lang="en-US" sz="800" b="1" dirty="0">
                          <a:solidFill>
                            <a:srgbClr val="000000"/>
                          </a:solidFill>
                          <a:effectLst/>
                        </a:rPr>
                        <a:t> </a:t>
                      </a:r>
                      <a:endParaRPr lang="en-US" sz="800" b="1" dirty="0">
                        <a:solidFill>
                          <a:srgbClr val="000000"/>
                        </a:solidFill>
                        <a:effectLst/>
                        <a:latin typeface="Calibri"/>
                        <a:ea typeface="Calibri"/>
                        <a:cs typeface="Times New Roman"/>
                      </a:endParaRPr>
                    </a:p>
                  </a:txBody>
                  <a:tcPr marL="17971" marR="17971" marT="0" marB="0"/>
                </a:tc>
                <a:tc>
                  <a:txBody>
                    <a:bodyPr/>
                    <a:lstStyle/>
                    <a:p>
                      <a:pPr marL="0" marR="0">
                        <a:lnSpc>
                          <a:spcPct val="115000"/>
                        </a:lnSpc>
                        <a:spcBef>
                          <a:spcPts val="0"/>
                        </a:spcBef>
                        <a:spcAft>
                          <a:spcPts val="1000"/>
                        </a:spcAft>
                      </a:pPr>
                      <a:r>
                        <a:rPr lang="en-US" sz="800" b="1" dirty="0">
                          <a:solidFill>
                            <a:srgbClr val="000000"/>
                          </a:solidFill>
                          <a:effectLst/>
                        </a:rPr>
                        <a:t>Limitation on services:</a:t>
                      </a:r>
                    </a:p>
                    <a:p>
                      <a:pPr marL="0" marR="0">
                        <a:lnSpc>
                          <a:spcPct val="115000"/>
                        </a:lnSpc>
                        <a:spcBef>
                          <a:spcPts val="0"/>
                        </a:spcBef>
                        <a:spcAft>
                          <a:spcPts val="1000"/>
                        </a:spcAft>
                      </a:pPr>
                      <a:r>
                        <a:rPr lang="en-US" sz="800" b="1" dirty="0">
                          <a:solidFill>
                            <a:srgbClr val="000000"/>
                          </a:solidFill>
                          <a:effectLst/>
                        </a:rPr>
                        <a:t> </a:t>
                      </a:r>
                    </a:p>
                    <a:p>
                      <a:pPr marL="0" marR="0">
                        <a:lnSpc>
                          <a:spcPct val="115000"/>
                        </a:lnSpc>
                        <a:spcBef>
                          <a:spcPts val="0"/>
                        </a:spcBef>
                        <a:spcAft>
                          <a:spcPts val="1000"/>
                        </a:spcAft>
                      </a:pPr>
                      <a:r>
                        <a:rPr lang="en-US" sz="800" b="1" dirty="0">
                          <a:solidFill>
                            <a:srgbClr val="000000"/>
                          </a:solidFill>
                          <a:effectLst/>
                        </a:rPr>
                        <a:t> </a:t>
                      </a:r>
                    </a:p>
                    <a:p>
                      <a:pPr marL="0" marR="0">
                        <a:lnSpc>
                          <a:spcPct val="115000"/>
                        </a:lnSpc>
                        <a:spcBef>
                          <a:spcPts val="0"/>
                        </a:spcBef>
                        <a:spcAft>
                          <a:spcPts val="1000"/>
                        </a:spcAft>
                      </a:pPr>
                      <a:r>
                        <a:rPr lang="en-US" sz="800" b="1" dirty="0">
                          <a:solidFill>
                            <a:srgbClr val="000000"/>
                          </a:solidFill>
                          <a:effectLst/>
                        </a:rPr>
                        <a:t> </a:t>
                      </a:r>
                    </a:p>
                    <a:p>
                      <a:pPr marL="0" marR="0">
                        <a:lnSpc>
                          <a:spcPct val="115000"/>
                        </a:lnSpc>
                        <a:spcBef>
                          <a:spcPts val="0"/>
                        </a:spcBef>
                        <a:spcAft>
                          <a:spcPts val="1000"/>
                        </a:spcAft>
                      </a:pPr>
                      <a:r>
                        <a:rPr lang="en-US" sz="800" b="1" dirty="0">
                          <a:solidFill>
                            <a:srgbClr val="000000"/>
                          </a:solidFill>
                          <a:effectLst/>
                        </a:rPr>
                        <a:t> </a:t>
                      </a:r>
                      <a:endParaRPr lang="en-US" sz="800" b="1" dirty="0">
                        <a:solidFill>
                          <a:srgbClr val="000000"/>
                        </a:solidFill>
                        <a:effectLst/>
                        <a:latin typeface="Calibri"/>
                        <a:ea typeface="Calibri"/>
                        <a:cs typeface="Times New Roman"/>
                      </a:endParaRPr>
                    </a:p>
                  </a:txBody>
                  <a:tcPr marL="17971" marR="17971" marT="0" marB="0"/>
                </a:tc>
                <a:extLst>
                  <a:ext uri="{0D108BD9-81ED-4DB2-BD59-A6C34878D82A}">
                    <a16:rowId xmlns:a16="http://schemas.microsoft.com/office/drawing/2014/main" val="10011"/>
                  </a:ext>
                </a:extLst>
              </a:tr>
              <a:tr h="144645">
                <a:tc gridSpan="3">
                  <a:txBody>
                    <a:bodyPr/>
                    <a:lstStyle/>
                    <a:p>
                      <a:pPr marL="0" marR="0">
                        <a:lnSpc>
                          <a:spcPct val="115000"/>
                        </a:lnSpc>
                        <a:spcBef>
                          <a:spcPts val="0"/>
                        </a:spcBef>
                        <a:spcAft>
                          <a:spcPts val="1000"/>
                        </a:spcAft>
                      </a:pPr>
                      <a:r>
                        <a:rPr lang="en-US" sz="800" b="1" dirty="0">
                          <a:solidFill>
                            <a:srgbClr val="000000"/>
                          </a:solidFill>
                          <a:effectLst/>
                        </a:rPr>
                        <a:t> </a:t>
                      </a:r>
                      <a:endParaRPr lang="en-US" sz="800" b="1" dirty="0">
                        <a:solidFill>
                          <a:srgbClr val="000000"/>
                        </a:solidFill>
                        <a:effectLst/>
                        <a:latin typeface="Calibri"/>
                        <a:ea typeface="Calibri"/>
                        <a:cs typeface="Times New Roman"/>
                      </a:endParaRPr>
                    </a:p>
                  </a:txBody>
                  <a:tcPr marL="17971" marR="17971" marT="0" marB="0">
                    <a:solidFill>
                      <a:schemeClr val="accent5">
                        <a:lumMod val="9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2"/>
                  </a:ext>
                </a:extLst>
              </a:tr>
              <a:tr h="695041">
                <a:tc>
                  <a:txBody>
                    <a:bodyPr/>
                    <a:lstStyle/>
                    <a:p>
                      <a:pPr marL="0" marR="0">
                        <a:lnSpc>
                          <a:spcPct val="115000"/>
                        </a:lnSpc>
                        <a:spcBef>
                          <a:spcPts val="0"/>
                        </a:spcBef>
                        <a:spcAft>
                          <a:spcPts val="1000"/>
                        </a:spcAft>
                      </a:pPr>
                      <a:r>
                        <a:rPr lang="en-US" sz="800" b="1" dirty="0">
                          <a:solidFill>
                            <a:srgbClr val="000000"/>
                          </a:solidFill>
                          <a:effectLst/>
                        </a:rPr>
                        <a:t>Fees</a:t>
                      </a:r>
                    </a:p>
                    <a:p>
                      <a:pPr marL="0" marR="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Fee for service: $____________</a:t>
                      </a:r>
                    </a:p>
                    <a:p>
                      <a:pPr marL="0" marR="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No fee for services</a:t>
                      </a:r>
                      <a:endParaRPr lang="en-US" sz="800" b="0" dirty="0">
                        <a:solidFill>
                          <a:srgbClr val="000000"/>
                        </a:solidFill>
                        <a:effectLst/>
                        <a:latin typeface="Calibri"/>
                        <a:ea typeface="Calibri"/>
                        <a:cs typeface="Times New Roman"/>
                      </a:endParaRPr>
                    </a:p>
                  </a:txBody>
                  <a:tcPr marL="17971" marR="17971" marT="0" marB="0"/>
                </a:tc>
                <a:tc>
                  <a:txBody>
                    <a:bodyPr/>
                    <a:lstStyle/>
                    <a:p>
                      <a:pPr marL="0" marR="0">
                        <a:lnSpc>
                          <a:spcPct val="115000"/>
                        </a:lnSpc>
                        <a:spcBef>
                          <a:spcPts val="0"/>
                        </a:spcBef>
                        <a:spcAft>
                          <a:spcPts val="1000"/>
                        </a:spcAft>
                      </a:pPr>
                      <a:r>
                        <a:rPr lang="en-US" sz="800" b="1" dirty="0">
                          <a:solidFill>
                            <a:srgbClr val="000000"/>
                          </a:solidFill>
                          <a:effectLst/>
                        </a:rPr>
                        <a:t>Bilingual</a:t>
                      </a:r>
                    </a:p>
                    <a:p>
                      <a:pPr marL="0" marR="0">
                        <a:lnSpc>
                          <a:spcPct val="115000"/>
                        </a:lnSpc>
                        <a:spcBef>
                          <a:spcPts val="0"/>
                        </a:spcBef>
                        <a:spcAft>
                          <a:spcPts val="1000"/>
                        </a:spcAft>
                      </a:pPr>
                      <a:r>
                        <a:rPr lang="en-US" sz="800" b="0" dirty="0">
                          <a:solidFill>
                            <a:srgbClr val="000000"/>
                          </a:solidFill>
                          <a:effectLst/>
                          <a:sym typeface="Wingdings"/>
                        </a:rPr>
                        <a:t></a:t>
                      </a:r>
                      <a:r>
                        <a:rPr lang="en-US" sz="800" b="0" dirty="0">
                          <a:solidFill>
                            <a:srgbClr val="000000"/>
                          </a:solidFill>
                          <a:effectLst/>
                        </a:rPr>
                        <a:t> Bilingual staff available and someone who answers the phone in __________ language.</a:t>
                      </a:r>
                      <a:endParaRPr lang="en-US" sz="800" b="0" dirty="0">
                        <a:solidFill>
                          <a:srgbClr val="000000"/>
                        </a:solidFill>
                        <a:effectLst/>
                        <a:latin typeface="Calibri"/>
                        <a:ea typeface="Calibri"/>
                        <a:cs typeface="Times New Roman"/>
                      </a:endParaRPr>
                    </a:p>
                  </a:txBody>
                  <a:tcPr marL="17971" marR="17971" marT="0" marB="0"/>
                </a:tc>
                <a:tc>
                  <a:txBody>
                    <a:bodyPr/>
                    <a:lstStyle/>
                    <a:p>
                      <a:pPr marL="0" marR="0">
                        <a:lnSpc>
                          <a:spcPct val="115000"/>
                        </a:lnSpc>
                        <a:spcBef>
                          <a:spcPts val="0"/>
                        </a:spcBef>
                        <a:spcAft>
                          <a:spcPts val="1000"/>
                        </a:spcAft>
                      </a:pPr>
                      <a:r>
                        <a:rPr lang="en-US" sz="800" b="1" dirty="0">
                          <a:solidFill>
                            <a:srgbClr val="000000"/>
                          </a:solidFill>
                          <a:effectLst/>
                        </a:rPr>
                        <a:t>Comments:</a:t>
                      </a:r>
                    </a:p>
                    <a:p>
                      <a:pPr marL="0" marR="0">
                        <a:lnSpc>
                          <a:spcPct val="115000"/>
                        </a:lnSpc>
                        <a:spcBef>
                          <a:spcPts val="0"/>
                        </a:spcBef>
                        <a:spcAft>
                          <a:spcPts val="1000"/>
                        </a:spcAft>
                      </a:pPr>
                      <a:r>
                        <a:rPr lang="en-US" sz="800" b="1" dirty="0">
                          <a:solidFill>
                            <a:srgbClr val="000000"/>
                          </a:solidFill>
                          <a:effectLst/>
                        </a:rPr>
                        <a:t> </a:t>
                      </a:r>
                    </a:p>
                  </a:txBody>
                  <a:tcPr marL="17971" marR="17971" marT="0" marB="0"/>
                </a:tc>
                <a:extLst>
                  <a:ext uri="{0D108BD9-81ED-4DB2-BD59-A6C34878D82A}">
                    <a16:rowId xmlns:a16="http://schemas.microsoft.com/office/drawing/2014/main" val="10013"/>
                  </a:ext>
                </a:extLst>
              </a:tr>
            </a:tbl>
          </a:graphicData>
        </a:graphic>
      </p:graphicFrame>
      <p:sp>
        <p:nvSpPr>
          <p:cNvPr id="3" name="TextBox 2"/>
          <p:cNvSpPr txBox="1"/>
          <p:nvPr/>
        </p:nvSpPr>
        <p:spPr>
          <a:xfrm>
            <a:off x="7543800" y="5281368"/>
            <a:ext cx="2133600" cy="276999"/>
          </a:xfrm>
          <a:prstGeom prst="rect">
            <a:avLst/>
          </a:prstGeom>
          <a:noFill/>
        </p:spPr>
        <p:txBody>
          <a:bodyPr wrap="square" rtlCol="0">
            <a:spAutoFit/>
          </a:bodyPr>
          <a:lstStyle/>
          <a:p>
            <a:r>
              <a:rPr lang="en-US" sz="1200" i="1" dirty="0">
                <a:solidFill>
                  <a:schemeClr val="bg1">
                    <a:lumMod val="50000"/>
                  </a:schemeClr>
                </a:solidFill>
              </a:rPr>
              <a:t>Source: Drisko, n.d.</a:t>
            </a:r>
          </a:p>
        </p:txBody>
      </p:sp>
    </p:spTree>
    <p:extLst>
      <p:ext uri="{BB962C8B-B14F-4D97-AF65-F5344CB8AC3E}">
        <p14:creationId xmlns:p14="http://schemas.microsoft.com/office/powerpoint/2010/main" val="262365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Making Your Resource Directory</a:t>
            </a:r>
          </a:p>
        </p:txBody>
      </p:sp>
      <p:graphicFrame>
        <p:nvGraphicFramePr>
          <p:cNvPr id="4" name="Content Placeholder 3">
            <a:extLs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052177308"/>
              </p:ext>
            </p:extLst>
          </p:nvPr>
        </p:nvGraphicFramePr>
        <p:xfrm>
          <a:off x="990600" y="1371600"/>
          <a:ext cx="6858000" cy="37952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3553980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235" y="76200"/>
            <a:ext cx="8229600" cy="1143000"/>
          </a:xfrm>
        </p:spPr>
        <p:txBody>
          <a:bodyPr>
            <a:normAutofit/>
          </a:bodyPr>
          <a:lstStyle/>
          <a:p>
            <a:pPr>
              <a:spcBef>
                <a:spcPts val="1000"/>
              </a:spcBef>
              <a:spcAft>
                <a:spcPts val="1000"/>
              </a:spcAft>
            </a:pPr>
            <a:r>
              <a:rPr lang="en-US" sz="3600" dirty="0"/>
              <a:t>Case Study – Elizabeth</a:t>
            </a:r>
          </a:p>
        </p:txBody>
      </p:sp>
      <p:sp>
        <p:nvSpPr>
          <p:cNvPr id="3" name="Content Placeholder 2"/>
          <p:cNvSpPr>
            <a:spLocks noGrp="1"/>
          </p:cNvSpPr>
          <p:nvPr>
            <p:ph idx="1"/>
          </p:nvPr>
        </p:nvSpPr>
        <p:spPr>
          <a:xfrm>
            <a:off x="457200" y="1219201"/>
            <a:ext cx="8229600" cy="4038600"/>
          </a:xfrm>
        </p:spPr>
        <p:txBody>
          <a:bodyPr>
            <a:normAutofit/>
          </a:bodyPr>
          <a:lstStyle/>
          <a:p>
            <a:pPr>
              <a:spcBef>
                <a:spcPts val="0"/>
              </a:spcBef>
              <a:spcAft>
                <a:spcPts val="0"/>
              </a:spcAft>
            </a:pPr>
            <a:r>
              <a:rPr lang="en-US" dirty="0"/>
              <a:t>Identified top patient needs</a:t>
            </a:r>
          </a:p>
          <a:p>
            <a:pPr>
              <a:spcBef>
                <a:spcPts val="0"/>
              </a:spcBef>
              <a:spcAft>
                <a:spcPts val="0"/>
              </a:spcAft>
            </a:pPr>
            <a:r>
              <a:rPr lang="en-US" dirty="0"/>
              <a:t>Found resources online</a:t>
            </a:r>
          </a:p>
          <a:p>
            <a:pPr>
              <a:spcBef>
                <a:spcPts val="0"/>
              </a:spcBef>
              <a:spcAft>
                <a:spcPts val="0"/>
              </a:spcAft>
            </a:pPr>
            <a:r>
              <a:rPr lang="en-US" dirty="0"/>
              <a:t>Called organizations to make connections</a:t>
            </a:r>
          </a:p>
          <a:p>
            <a:pPr>
              <a:spcBef>
                <a:spcPts val="0"/>
              </a:spcBef>
              <a:spcAft>
                <a:spcPts val="0"/>
              </a:spcAft>
            </a:pPr>
            <a:r>
              <a:rPr lang="en-US" dirty="0"/>
              <a:t>Looked into issues as they came up</a:t>
            </a:r>
          </a:p>
          <a:p>
            <a:pPr>
              <a:spcBef>
                <a:spcPts val="0"/>
              </a:spcBef>
              <a:spcAft>
                <a:spcPts val="0"/>
              </a:spcAft>
            </a:pPr>
            <a:r>
              <a:rPr lang="en-US" dirty="0"/>
              <a:t>Ongoing process</a:t>
            </a:r>
          </a:p>
          <a:p>
            <a:pPr>
              <a:spcBef>
                <a:spcPts val="0"/>
              </a:spcBef>
              <a:spcAft>
                <a:spcPts val="0"/>
              </a:spcAft>
            </a:pPr>
            <a:r>
              <a:rPr lang="en-US" dirty="0"/>
              <a:t>Talk with other navigators</a:t>
            </a:r>
          </a:p>
          <a:p>
            <a:pPr>
              <a:spcBef>
                <a:spcPts val="0"/>
              </a:spcBef>
              <a:spcAft>
                <a:spcPts val="0"/>
              </a:spcAft>
            </a:pPr>
            <a:r>
              <a:rPr lang="en-US" dirty="0"/>
              <a:t>Improves services</a:t>
            </a:r>
          </a:p>
          <a:p>
            <a:pPr>
              <a:spcBef>
                <a:spcPts val="1000"/>
              </a:spcBef>
              <a:spcAft>
                <a:spcPts val="1000"/>
              </a:spcAft>
            </a:pPr>
            <a:endParaRPr lang="en-US" dirty="0"/>
          </a:p>
        </p:txBody>
      </p:sp>
    </p:spTree>
    <p:extLst>
      <p:ext uri="{BB962C8B-B14F-4D97-AF65-F5344CB8AC3E}">
        <p14:creationId xmlns:p14="http://schemas.microsoft.com/office/powerpoint/2010/main" val="1044297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Acknowledgments</a:t>
            </a:r>
          </a:p>
        </p:txBody>
      </p:sp>
      <p:sp>
        <p:nvSpPr>
          <p:cNvPr id="3" name="Content Placeholder 2"/>
          <p:cNvSpPr>
            <a:spLocks noGrp="1"/>
          </p:cNvSpPr>
          <p:nvPr>
            <p:ph idx="1"/>
          </p:nvPr>
        </p:nvSpPr>
        <p:spPr>
          <a:xfrm>
            <a:off x="457200" y="1219201"/>
            <a:ext cx="8229600" cy="4343400"/>
          </a:xfrm>
        </p:spPr>
        <p:txBody>
          <a:bodyPr>
            <a:normAutofit fontScale="92500" lnSpcReduction="10000"/>
          </a:bodyPr>
          <a:lstStyle/>
          <a:p>
            <a:pPr marL="0" indent="0">
              <a:spcBef>
                <a:spcPts val="1000"/>
              </a:spcBef>
              <a:spcAft>
                <a:spcPts val="1000"/>
              </a:spcAft>
              <a:buNone/>
            </a:pPr>
            <a:r>
              <a:rPr lang="en-US" sz="1800"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0" indent="0">
              <a:spcBef>
                <a:spcPts val="1000"/>
              </a:spcBef>
              <a:spcAft>
                <a:spcPts val="1000"/>
              </a:spcAft>
              <a:buNone/>
            </a:pPr>
            <a:r>
              <a:rPr lang="en-US" sz="1800" dirty="0"/>
              <a:t>Portions of this lesson have been adapted with permission from:</a:t>
            </a:r>
          </a:p>
          <a:p>
            <a:pPr>
              <a:spcBef>
                <a:spcPts val="600"/>
              </a:spcBef>
              <a:spcAft>
                <a:spcPts val="600"/>
              </a:spcAft>
            </a:pPr>
            <a:r>
              <a:rPr lang="en-US" sz="1800" dirty="0"/>
              <a:t>The Patient Navigator Training Collaborative of the Colorado School of Public Health.</a:t>
            </a:r>
          </a:p>
          <a:p>
            <a:pPr>
              <a:spcBef>
                <a:spcPts val="600"/>
              </a:spcBef>
              <a:spcAft>
                <a:spcPts val="600"/>
              </a:spcAft>
            </a:pPr>
            <a:r>
              <a:rPr lang="en-US" sz="1800" dirty="0"/>
              <a:t>The National Coalition for Cancer Survivorship.</a:t>
            </a:r>
          </a:p>
          <a:p>
            <a:pPr marL="0" indent="0">
              <a:spcBef>
                <a:spcPts val="1000"/>
              </a:spcBef>
              <a:spcAft>
                <a:spcPts val="1000"/>
              </a:spcAft>
              <a:buNone/>
            </a:pPr>
            <a:r>
              <a:rPr lang="en-US" sz="1800" dirty="0"/>
              <a:t>We would like to thank:</a:t>
            </a:r>
          </a:p>
          <a:p>
            <a:pPr>
              <a:spcBef>
                <a:spcPts val="600"/>
              </a:spcBef>
              <a:spcAft>
                <a:spcPts val="600"/>
              </a:spcAft>
            </a:pPr>
            <a:r>
              <a:rPr lang="en-US" sz="1800" dirty="0"/>
              <a:t>The GW Clinical Learning and Simulation Skills (CLASS) Center for providing space to film video simulations for this lesson. </a:t>
            </a:r>
          </a:p>
          <a:p>
            <a:pPr>
              <a:spcBef>
                <a:spcPts val="600"/>
              </a:spcBef>
              <a:spcAft>
                <a:spcPts val="600"/>
              </a:spcAft>
            </a:pPr>
            <a:r>
              <a:rPr lang="en-US" sz="1800" dirty="0"/>
              <a:t>Patient navigator actor in the simulation video: </a:t>
            </a:r>
            <a:r>
              <a:rPr lang="en-US" sz="1800" dirty="0" err="1"/>
              <a:t>Falasha</a:t>
            </a:r>
            <a:r>
              <a:rPr lang="en-US" sz="1800" dirty="0"/>
              <a:t> Culpepper</a:t>
            </a:r>
          </a:p>
        </p:txBody>
      </p:sp>
    </p:spTree>
    <p:extLst>
      <p:ext uri="{BB962C8B-B14F-4D97-AF65-F5344CB8AC3E}">
        <p14:creationId xmlns:p14="http://schemas.microsoft.com/office/powerpoint/2010/main" val="1470289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spcBef>
                <a:spcPts val="1000"/>
              </a:spcBef>
              <a:spcAft>
                <a:spcPts val="1000"/>
              </a:spcAft>
            </a:pPr>
            <a:r>
              <a:rPr lang="en-US" sz="3600" dirty="0"/>
              <a:t>Evaluate Resources</a:t>
            </a:r>
          </a:p>
        </p:txBody>
      </p:sp>
      <p:sp>
        <p:nvSpPr>
          <p:cNvPr id="3" name="TextBox 2"/>
          <p:cNvSpPr txBox="1"/>
          <p:nvPr/>
        </p:nvSpPr>
        <p:spPr>
          <a:xfrm>
            <a:off x="457200" y="1600200"/>
            <a:ext cx="8153400" cy="2554545"/>
          </a:xfrm>
          <a:prstGeom prst="rect">
            <a:avLst/>
          </a:prstGeom>
          <a:noFill/>
        </p:spPr>
        <p:txBody>
          <a:bodyPr wrap="square" rtlCol="0">
            <a:spAutoFit/>
          </a:bodyPr>
          <a:lstStyle/>
          <a:p>
            <a:r>
              <a:rPr lang="en-US" sz="3200" dirty="0"/>
              <a:t>It is important that you evaluate resources for their usefulness to your patient and their credibility. We will show you how to assess resources in this next section. </a:t>
            </a:r>
          </a:p>
          <a:p>
            <a:endParaRPr lang="en-US" sz="3200" dirty="0"/>
          </a:p>
        </p:txBody>
      </p:sp>
    </p:spTree>
    <p:extLst>
      <p:ext uri="{BB962C8B-B14F-4D97-AF65-F5344CB8AC3E}">
        <p14:creationId xmlns:p14="http://schemas.microsoft.com/office/powerpoint/2010/main" val="1727815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spcBef>
                <a:spcPts val="1000"/>
              </a:spcBef>
              <a:spcAft>
                <a:spcPts val="1000"/>
              </a:spcAft>
            </a:pPr>
            <a:r>
              <a:rPr lang="en-US" dirty="0"/>
              <a:t>Is the resource you found a good fit for your patient?</a:t>
            </a:r>
          </a:p>
        </p:txBody>
      </p:sp>
      <p:sp>
        <p:nvSpPr>
          <p:cNvPr id="5" name="Content Placeholder 4"/>
          <p:cNvSpPr>
            <a:spLocks noGrp="1"/>
          </p:cNvSpPr>
          <p:nvPr>
            <p:ph idx="1"/>
          </p:nvPr>
        </p:nvSpPr>
        <p:spPr/>
        <p:txBody>
          <a:bodyPr>
            <a:noAutofit/>
          </a:bodyPr>
          <a:lstStyle/>
          <a:p>
            <a:pPr>
              <a:spcBef>
                <a:spcPts val="0"/>
              </a:spcBef>
              <a:spcAft>
                <a:spcPts val="0"/>
              </a:spcAft>
            </a:pPr>
            <a:r>
              <a:rPr lang="en-US" sz="2800" dirty="0"/>
              <a:t>Does your patient </a:t>
            </a:r>
            <a:r>
              <a:rPr lang="en-US" sz="2800" b="1" i="1" dirty="0"/>
              <a:t>want</a:t>
            </a:r>
            <a:r>
              <a:rPr lang="en-US" sz="2800" dirty="0"/>
              <a:t> the resource?</a:t>
            </a:r>
          </a:p>
          <a:p>
            <a:pPr>
              <a:spcBef>
                <a:spcPts val="0"/>
              </a:spcBef>
              <a:spcAft>
                <a:spcPts val="0"/>
              </a:spcAft>
            </a:pPr>
            <a:r>
              <a:rPr lang="en-US" sz="2800" dirty="0"/>
              <a:t>Is your patient </a:t>
            </a:r>
            <a:r>
              <a:rPr lang="en-US" sz="2800" b="1" i="1" dirty="0"/>
              <a:t>eligible</a:t>
            </a:r>
            <a:r>
              <a:rPr lang="en-US" sz="2800" dirty="0"/>
              <a:t> to receive the resource?</a:t>
            </a:r>
          </a:p>
          <a:p>
            <a:pPr>
              <a:spcBef>
                <a:spcPts val="0"/>
              </a:spcBef>
              <a:spcAft>
                <a:spcPts val="0"/>
              </a:spcAft>
            </a:pPr>
            <a:r>
              <a:rPr lang="en-US" sz="2800" dirty="0"/>
              <a:t>Is your patient the </a:t>
            </a:r>
            <a:r>
              <a:rPr lang="en-US" sz="2800" b="1" i="1" dirty="0"/>
              <a:t>intended audience </a:t>
            </a:r>
            <a:r>
              <a:rPr lang="en-US" sz="2800" dirty="0"/>
              <a:t>for the resource?</a:t>
            </a:r>
          </a:p>
          <a:p>
            <a:pPr lvl="1">
              <a:spcBef>
                <a:spcPts val="0"/>
              </a:spcBef>
              <a:spcAft>
                <a:spcPts val="0"/>
              </a:spcAft>
            </a:pPr>
            <a:r>
              <a:rPr lang="en-US" dirty="0"/>
              <a:t>Reading level, health literacy, culture, language, amount of information desired</a:t>
            </a:r>
          </a:p>
          <a:p>
            <a:pPr>
              <a:spcBef>
                <a:spcPts val="0"/>
              </a:spcBef>
              <a:spcAft>
                <a:spcPts val="0"/>
              </a:spcAft>
            </a:pPr>
            <a:r>
              <a:rPr lang="en-US" sz="2800" dirty="0"/>
              <a:t>Can your patient </a:t>
            </a:r>
            <a:r>
              <a:rPr lang="en-US" sz="2800" b="1" i="1" dirty="0"/>
              <a:t>feasibly access </a:t>
            </a:r>
            <a:r>
              <a:rPr lang="en-US" sz="2800" dirty="0"/>
              <a:t>the resource?</a:t>
            </a:r>
          </a:p>
        </p:txBody>
      </p:sp>
    </p:spTree>
    <p:extLst>
      <p:ext uri="{BB962C8B-B14F-4D97-AF65-F5344CB8AC3E}">
        <p14:creationId xmlns:p14="http://schemas.microsoft.com/office/powerpoint/2010/main" val="2237708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spcBef>
                <a:spcPts val="1000"/>
              </a:spcBef>
              <a:spcAft>
                <a:spcPts val="1000"/>
              </a:spcAft>
            </a:pPr>
            <a:r>
              <a:rPr lang="en-US" sz="3600" dirty="0"/>
              <a:t>Assessing Resources</a:t>
            </a:r>
          </a:p>
        </p:txBody>
      </p:sp>
      <p:sp>
        <p:nvSpPr>
          <p:cNvPr id="3" name="Content Placeholder 2"/>
          <p:cNvSpPr>
            <a:spLocks noGrp="1"/>
          </p:cNvSpPr>
          <p:nvPr>
            <p:ph sz="half" idx="1"/>
          </p:nvPr>
        </p:nvSpPr>
        <p:spPr>
          <a:xfrm>
            <a:off x="457200" y="1318825"/>
            <a:ext cx="8305800" cy="4038600"/>
          </a:xfrm>
        </p:spPr>
        <p:txBody>
          <a:bodyPr/>
          <a:lstStyle/>
          <a:p>
            <a:pPr>
              <a:spcBef>
                <a:spcPts val="0"/>
              </a:spcBef>
              <a:spcAft>
                <a:spcPts val="0"/>
              </a:spcAft>
            </a:pPr>
            <a:r>
              <a:rPr lang="en-US" sz="3200" dirty="0"/>
              <a:t>Sponsorship</a:t>
            </a:r>
          </a:p>
          <a:p>
            <a:pPr>
              <a:spcBef>
                <a:spcPts val="0"/>
              </a:spcBef>
              <a:spcAft>
                <a:spcPts val="0"/>
              </a:spcAft>
            </a:pPr>
            <a:r>
              <a:rPr lang="en-US" sz="3200" dirty="0"/>
              <a:t>Timeliness</a:t>
            </a:r>
          </a:p>
          <a:p>
            <a:pPr>
              <a:spcBef>
                <a:spcPts val="0"/>
              </a:spcBef>
              <a:spcAft>
                <a:spcPts val="0"/>
              </a:spcAft>
            </a:pPr>
            <a:r>
              <a:rPr lang="en-US" sz="3200" dirty="0"/>
              <a:t>Information</a:t>
            </a:r>
          </a:p>
          <a:p>
            <a:pPr>
              <a:spcBef>
                <a:spcPts val="0"/>
              </a:spcBef>
              <a:spcAft>
                <a:spcPts val="0"/>
              </a:spcAft>
            </a:pPr>
            <a:r>
              <a:rPr lang="en-US" sz="3200" dirty="0"/>
              <a:t>Audience</a:t>
            </a:r>
          </a:p>
          <a:p>
            <a:pPr>
              <a:spcBef>
                <a:spcPts val="0"/>
              </a:spcBef>
              <a:spcAft>
                <a:spcPts val="0"/>
              </a:spcAft>
            </a:pPr>
            <a:r>
              <a:rPr lang="en-US" sz="3200" dirty="0"/>
              <a:t>Privacy</a:t>
            </a:r>
          </a:p>
          <a:p>
            <a:pPr>
              <a:spcBef>
                <a:spcPts val="0"/>
              </a:spcBef>
              <a:spcAft>
                <a:spcPts val="0"/>
              </a:spcAft>
            </a:pPr>
            <a:r>
              <a:rPr lang="en-US" sz="3200" dirty="0"/>
              <a:t>Financial Disclosure</a:t>
            </a:r>
          </a:p>
          <a:p>
            <a:pPr lvl="1">
              <a:spcBef>
                <a:spcPts val="0"/>
              </a:spcBef>
              <a:spcAft>
                <a:spcPts val="0"/>
              </a:spcAft>
            </a:pPr>
            <a:endParaRPr lang="en-US" dirty="0"/>
          </a:p>
          <a:p>
            <a:pPr lvl="1">
              <a:spcBef>
                <a:spcPts val="0"/>
              </a:spcBef>
              <a:spcAft>
                <a:spcPts val="0"/>
              </a:spcAft>
            </a:pPr>
            <a:endParaRPr lang="en-US" dirty="0"/>
          </a:p>
          <a:p>
            <a:pPr lvl="1">
              <a:spcBef>
                <a:spcPts val="0"/>
              </a:spcBef>
              <a:spcAft>
                <a:spcPts val="0"/>
              </a:spcAft>
            </a:pPr>
            <a:endParaRPr lang="en-US" dirty="0"/>
          </a:p>
        </p:txBody>
      </p:sp>
      <p:sp>
        <p:nvSpPr>
          <p:cNvPr id="5" name="TextBox 4"/>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016814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Strategies for Assessing Resources</a:t>
            </a:r>
          </a:p>
        </p:txBody>
      </p:sp>
      <p:graphicFrame>
        <p:nvGraphicFramePr>
          <p:cNvPr id="4" name="Content Placeholder 3" descr="Table depicting strategies for assessing resources for sponsorship. "/>
          <p:cNvGraphicFramePr>
            <a:graphicFrameLocks noGrp="1"/>
          </p:cNvGraphicFramePr>
          <p:nvPr>
            <p:ph idx="1"/>
            <p:extLst>
              <p:ext uri="{D42A27DB-BD31-4B8C-83A1-F6EECF244321}">
                <p14:modId xmlns:p14="http://schemas.microsoft.com/office/powerpoint/2010/main" val="3861910027"/>
              </p:ext>
            </p:extLst>
          </p:nvPr>
        </p:nvGraphicFramePr>
        <p:xfrm>
          <a:off x="457200" y="1219200"/>
          <a:ext cx="7467600" cy="40712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0547730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Strategies for Assessing Resources</a:t>
            </a:r>
          </a:p>
        </p:txBody>
      </p:sp>
      <p:graphicFrame>
        <p:nvGraphicFramePr>
          <p:cNvPr id="4" name="Content Placeholder 3" descr="Table depicting strategies for assessing resources for timeliness. "/>
          <p:cNvGraphicFramePr>
            <a:graphicFrameLocks noGrp="1"/>
          </p:cNvGraphicFramePr>
          <p:nvPr>
            <p:ph idx="1"/>
            <p:extLst>
              <p:ext uri="{D42A27DB-BD31-4B8C-83A1-F6EECF244321}">
                <p14:modId xmlns:p14="http://schemas.microsoft.com/office/powerpoint/2010/main" val="2443008729"/>
              </p:ext>
            </p:extLst>
          </p:nvPr>
        </p:nvGraphicFramePr>
        <p:xfrm>
          <a:off x="533400" y="1447800"/>
          <a:ext cx="6477000" cy="36215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34468678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Strategies for Assessing Resources</a:t>
            </a:r>
          </a:p>
        </p:txBody>
      </p:sp>
      <p:graphicFrame>
        <p:nvGraphicFramePr>
          <p:cNvPr id="4" name="Content Placeholder 3" descr="Table depicting strategies for assessing resources for information. "/>
          <p:cNvGraphicFramePr>
            <a:graphicFrameLocks noGrp="1"/>
          </p:cNvGraphicFramePr>
          <p:nvPr>
            <p:ph idx="1"/>
            <p:extLst>
              <p:ext uri="{D42A27DB-BD31-4B8C-83A1-F6EECF244321}">
                <p14:modId xmlns:p14="http://schemas.microsoft.com/office/powerpoint/2010/main" val="2104511486"/>
              </p:ext>
            </p:extLst>
          </p:nvPr>
        </p:nvGraphicFramePr>
        <p:xfrm>
          <a:off x="609600" y="1371600"/>
          <a:ext cx="7010400" cy="3809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511907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Strategies for Assessing Resources</a:t>
            </a:r>
          </a:p>
        </p:txBody>
      </p:sp>
      <p:graphicFrame>
        <p:nvGraphicFramePr>
          <p:cNvPr id="4" name="Content Placeholder 3" descr="Table depicting strategies for assessing resources for audience. "/>
          <p:cNvGraphicFramePr>
            <a:graphicFrameLocks noGrp="1"/>
          </p:cNvGraphicFramePr>
          <p:nvPr>
            <p:ph idx="1"/>
            <p:extLst>
              <p:ext uri="{D42A27DB-BD31-4B8C-83A1-F6EECF244321}">
                <p14:modId xmlns:p14="http://schemas.microsoft.com/office/powerpoint/2010/main" val="2974310363"/>
              </p:ext>
            </p:extLst>
          </p:nvPr>
        </p:nvGraphicFramePr>
        <p:xfrm>
          <a:off x="457200" y="1447800"/>
          <a:ext cx="7478358" cy="4032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41805551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Strategies for Assessing Resources</a:t>
            </a:r>
          </a:p>
        </p:txBody>
      </p:sp>
      <p:graphicFrame>
        <p:nvGraphicFramePr>
          <p:cNvPr id="5" name="Content Placeholder 4" descr="Table depicting strategies for assessing resources for privacy and financial disclosure. "/>
          <p:cNvGraphicFramePr>
            <a:graphicFrameLocks noGrp="1"/>
          </p:cNvGraphicFramePr>
          <p:nvPr>
            <p:ph idx="1"/>
            <p:extLst>
              <p:ext uri="{D42A27DB-BD31-4B8C-83A1-F6EECF244321}">
                <p14:modId xmlns:p14="http://schemas.microsoft.com/office/powerpoint/2010/main" val="3166442299"/>
              </p:ext>
            </p:extLst>
          </p:nvPr>
        </p:nvGraphicFramePr>
        <p:xfrm>
          <a:off x="457200" y="1433512"/>
          <a:ext cx="7772400" cy="3886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924800" y="5319711"/>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3857380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Health on the Net Foundation (HON)</a:t>
            </a:r>
          </a:p>
        </p:txBody>
      </p:sp>
      <p:sp>
        <p:nvSpPr>
          <p:cNvPr id="3" name="TextBox 2"/>
          <p:cNvSpPr txBox="1"/>
          <p:nvPr/>
        </p:nvSpPr>
        <p:spPr>
          <a:xfrm>
            <a:off x="464288" y="1474381"/>
            <a:ext cx="7467600" cy="3539430"/>
          </a:xfrm>
          <a:prstGeom prst="rect">
            <a:avLst/>
          </a:prstGeom>
          <a:noFill/>
        </p:spPr>
        <p:txBody>
          <a:bodyPr wrap="square" rtlCol="0">
            <a:spAutoFit/>
          </a:bodyPr>
          <a:lstStyle/>
          <a:p>
            <a:r>
              <a:rPr lang="en-US" sz="2800" dirty="0"/>
              <a:t>Health on the Net Foundation, or HON, is an international organization that promotes and guides users to websites that provide reliable and useful information. Websites with an HON logo assure the patient navigator that the website is credible, current, contains pertinent information and states privacy and financial disclosures. </a:t>
            </a:r>
          </a:p>
        </p:txBody>
      </p:sp>
      <p:sp>
        <p:nvSpPr>
          <p:cNvPr id="9" name="TextBox 8"/>
          <p:cNvSpPr txBox="1"/>
          <p:nvPr/>
        </p:nvSpPr>
        <p:spPr>
          <a:xfrm>
            <a:off x="7495309" y="5257800"/>
            <a:ext cx="1648691" cy="276999"/>
          </a:xfrm>
          <a:prstGeom prst="rect">
            <a:avLst/>
          </a:prstGeom>
          <a:noFill/>
        </p:spPr>
        <p:txBody>
          <a:bodyPr wrap="square" rtlCol="0">
            <a:spAutoFit/>
          </a:bodyPr>
          <a:lstStyle/>
          <a:p>
            <a:r>
              <a:rPr lang="en-US" sz="1200" i="1" dirty="0">
                <a:solidFill>
                  <a:schemeClr val="bg2"/>
                </a:solidFill>
                <a:latin typeface="+mj-lt"/>
              </a:rPr>
              <a:t>Source: HON. 2015</a:t>
            </a:r>
          </a:p>
        </p:txBody>
      </p:sp>
    </p:spTree>
    <p:extLst>
      <p:ext uri="{BB962C8B-B14F-4D97-AF65-F5344CB8AC3E}">
        <p14:creationId xmlns:p14="http://schemas.microsoft.com/office/powerpoint/2010/main" val="2278402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Acquire Resources</a:t>
            </a:r>
          </a:p>
        </p:txBody>
      </p:sp>
      <p:sp>
        <p:nvSpPr>
          <p:cNvPr id="3" name="TextBox 2"/>
          <p:cNvSpPr txBox="1"/>
          <p:nvPr/>
        </p:nvSpPr>
        <p:spPr>
          <a:xfrm>
            <a:off x="457200" y="1524000"/>
            <a:ext cx="8153400" cy="2062103"/>
          </a:xfrm>
          <a:prstGeom prst="rect">
            <a:avLst/>
          </a:prstGeom>
          <a:noFill/>
        </p:spPr>
        <p:txBody>
          <a:bodyPr wrap="square" rtlCol="0">
            <a:spAutoFit/>
          </a:bodyPr>
          <a:lstStyle/>
          <a:p>
            <a:r>
              <a:rPr lang="en-US" sz="3200" dirty="0"/>
              <a:t>Now we will walk through some tips for actually acquiring resources from organizations. </a:t>
            </a:r>
          </a:p>
          <a:p>
            <a:endParaRPr lang="en-US" sz="3200" dirty="0"/>
          </a:p>
        </p:txBody>
      </p:sp>
    </p:spTree>
    <p:extLst>
      <p:ext uri="{BB962C8B-B14F-4D97-AF65-F5344CB8AC3E}">
        <p14:creationId xmlns:p14="http://schemas.microsoft.com/office/powerpoint/2010/main" val="2588855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Competencies</a:t>
            </a:r>
          </a:p>
        </p:txBody>
      </p:sp>
      <p:sp>
        <p:nvSpPr>
          <p:cNvPr id="3" name="Content Placeholder 2"/>
          <p:cNvSpPr>
            <a:spLocks noGrp="1"/>
          </p:cNvSpPr>
          <p:nvPr>
            <p:ph idx="1"/>
          </p:nvPr>
        </p:nvSpPr>
        <p:spPr>
          <a:xfrm>
            <a:off x="457200" y="1371600"/>
            <a:ext cx="8229600" cy="4525963"/>
          </a:xfrm>
        </p:spPr>
        <p:txBody>
          <a:bodyPr/>
          <a:lstStyle/>
          <a:p>
            <a:pPr marL="0" indent="0">
              <a:spcBef>
                <a:spcPts val="1000"/>
              </a:spcBef>
              <a:spcAft>
                <a:spcPts val="1000"/>
              </a:spcAft>
              <a:buNone/>
            </a:pPr>
            <a:r>
              <a:rPr lang="en-US" sz="2400" dirty="0"/>
              <a:t>1.2 Identify appropriate and credible resources responsive to patient needs (practical, social, physical, emotional, spiritual) taking into consideration reading level, health literacy, culture, language and amount of information desired. For physical concerns, emotional needs or clinical information, refer to licensed clinicians.</a:t>
            </a:r>
            <a:endParaRPr lang="en-US" sz="1000" dirty="0"/>
          </a:p>
          <a:p>
            <a:pPr marL="0" lvl="0" indent="0">
              <a:spcBef>
                <a:spcPts val="1000"/>
              </a:spcBef>
              <a:spcAft>
                <a:spcPts val="1000"/>
              </a:spcAft>
              <a:buNone/>
            </a:pPr>
            <a:r>
              <a:rPr lang="en-US" sz="2400" dirty="0">
                <a:solidFill>
                  <a:schemeClr val="dk1"/>
                </a:solidFill>
              </a:rPr>
              <a:t>6.3 Organize and prioritize resources to optimize access to care across the cancer continuum for the most vulnerable patients.</a:t>
            </a:r>
          </a:p>
          <a:p>
            <a:pPr marL="0" indent="0">
              <a:spcBef>
                <a:spcPts val="1000"/>
              </a:spcBef>
              <a:spcAft>
                <a:spcPts val="1000"/>
              </a:spcAft>
              <a:buNone/>
            </a:pPr>
            <a:endParaRPr lang="en-US" dirty="0"/>
          </a:p>
        </p:txBody>
      </p:sp>
    </p:spTree>
    <p:extLst>
      <p:ext uri="{BB962C8B-B14F-4D97-AF65-F5344CB8AC3E}">
        <p14:creationId xmlns:p14="http://schemas.microsoft.com/office/powerpoint/2010/main" val="26757491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753" y="304800"/>
            <a:ext cx="8229600" cy="1143000"/>
          </a:xfrm>
        </p:spPr>
        <p:txBody>
          <a:bodyPr>
            <a:normAutofit fontScale="90000"/>
          </a:bodyPr>
          <a:lstStyle/>
          <a:p>
            <a:pPr>
              <a:spcBef>
                <a:spcPts val="1000"/>
              </a:spcBef>
              <a:spcAft>
                <a:spcPts val="1000"/>
              </a:spcAft>
            </a:pPr>
            <a:r>
              <a:rPr lang="en-US" dirty="0"/>
              <a:t>Getting Ready to Contact the Organization</a:t>
            </a:r>
          </a:p>
        </p:txBody>
      </p:sp>
      <p:graphicFrame>
        <p:nvGraphicFramePr>
          <p:cNvPr id="5" name="Diagram 4" descr="Object depicting three key elements in getting ready to contact the organization:&#10;1. Know what you are asking for&#10;2. Know who you are calling&#10;3. Be persistent!"/>
          <p:cNvGraphicFramePr/>
          <p:nvPr>
            <p:extLst>
              <p:ext uri="{D42A27DB-BD31-4B8C-83A1-F6EECF244321}">
                <p14:modId xmlns:p14="http://schemas.microsoft.com/office/powerpoint/2010/main" val="3383823690"/>
              </p:ext>
            </p:extLst>
          </p:nvPr>
        </p:nvGraphicFramePr>
        <p:xfrm>
          <a:off x="894229" y="1671372"/>
          <a:ext cx="7328647" cy="36190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191436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858" y="179459"/>
            <a:ext cx="8229600" cy="609600"/>
          </a:xfrm>
        </p:spPr>
        <p:txBody>
          <a:bodyPr>
            <a:normAutofit fontScale="90000"/>
          </a:bodyPr>
          <a:lstStyle/>
          <a:p>
            <a:pPr>
              <a:spcBef>
                <a:spcPts val="1000"/>
              </a:spcBef>
              <a:spcAft>
                <a:spcPts val="1000"/>
              </a:spcAft>
            </a:pPr>
            <a:r>
              <a:rPr lang="en-US" dirty="0"/>
              <a:t>Contacting the Organization</a:t>
            </a:r>
          </a:p>
        </p:txBody>
      </p:sp>
      <p:sp>
        <p:nvSpPr>
          <p:cNvPr id="3" name="Content Placeholder 2"/>
          <p:cNvSpPr>
            <a:spLocks noGrp="1"/>
          </p:cNvSpPr>
          <p:nvPr>
            <p:ph idx="1"/>
          </p:nvPr>
        </p:nvSpPr>
        <p:spPr>
          <a:xfrm>
            <a:off x="353658" y="835822"/>
            <a:ext cx="5486400" cy="4525963"/>
          </a:xfrm>
        </p:spPr>
        <p:txBody>
          <a:bodyPr>
            <a:normAutofit/>
          </a:bodyPr>
          <a:lstStyle/>
          <a:p>
            <a:pPr>
              <a:spcBef>
                <a:spcPts val="1800"/>
              </a:spcBef>
              <a:spcAft>
                <a:spcPts val="1800"/>
              </a:spcAft>
            </a:pPr>
            <a:r>
              <a:rPr lang="en-US" sz="2800" dirty="0"/>
              <a:t>Introduce yourself</a:t>
            </a:r>
          </a:p>
          <a:p>
            <a:pPr>
              <a:spcBef>
                <a:spcPts val="1800"/>
              </a:spcBef>
              <a:spcAft>
                <a:spcPts val="1800"/>
              </a:spcAft>
            </a:pPr>
            <a:r>
              <a:rPr lang="en-US" sz="2800" dirty="0"/>
              <a:t>Concisely state the need</a:t>
            </a:r>
          </a:p>
          <a:p>
            <a:pPr>
              <a:spcBef>
                <a:spcPts val="1800"/>
              </a:spcBef>
              <a:spcAft>
                <a:spcPts val="1800"/>
              </a:spcAft>
            </a:pPr>
            <a:r>
              <a:rPr lang="en-US" sz="2800" dirty="0"/>
              <a:t>Make sure you are talking to the right person</a:t>
            </a:r>
          </a:p>
          <a:p>
            <a:pPr>
              <a:spcBef>
                <a:spcPts val="1800"/>
              </a:spcBef>
              <a:spcAft>
                <a:spcPts val="1800"/>
              </a:spcAft>
            </a:pPr>
            <a:r>
              <a:rPr lang="en-US" sz="2800" dirty="0"/>
              <a:t>Elaborate on details if needed</a:t>
            </a:r>
          </a:p>
          <a:p>
            <a:pPr>
              <a:spcBef>
                <a:spcPts val="1800"/>
              </a:spcBef>
              <a:spcAft>
                <a:spcPts val="1800"/>
              </a:spcAft>
            </a:pPr>
            <a:r>
              <a:rPr lang="en-US" sz="2800" dirty="0"/>
              <a:t>Ask key questions</a:t>
            </a:r>
          </a:p>
        </p:txBody>
      </p:sp>
      <p:grpSp>
        <p:nvGrpSpPr>
          <p:cNvPr id="16" name="Group 15" descr="Examples of how to talk to the organization.&#10;1. Hi, I’m X, a patient navigator at Y calling on behalf of a cancer patient.&#10;2. My patient is interested in finding help for covering the cost of pain and anti-nausea medications.&#10;3. My patient is interested in finding help for covering the cost of medication copays.&#10;4. She is currently in active treatment, receiving chemotherapy and radiation.&#10;&#10;"/>
          <p:cNvGrpSpPr/>
          <p:nvPr/>
        </p:nvGrpSpPr>
        <p:grpSpPr>
          <a:xfrm>
            <a:off x="4614583" y="835822"/>
            <a:ext cx="4311575" cy="4467549"/>
            <a:chOff x="4832425" y="1113416"/>
            <a:chExt cx="4311575" cy="4467549"/>
          </a:xfrm>
        </p:grpSpPr>
        <p:sp>
          <p:nvSpPr>
            <p:cNvPr id="4" name="Oval Callout 3"/>
            <p:cNvSpPr/>
            <p:nvPr/>
          </p:nvSpPr>
          <p:spPr>
            <a:xfrm>
              <a:off x="4832425" y="1113416"/>
              <a:ext cx="2895600" cy="1066800"/>
            </a:xfrm>
            <a:prstGeom prst="wedgeEllipseCallout">
              <a:avLst>
                <a:gd name="adj1" fmla="val -70245"/>
                <a:gd name="adj2" fmla="val -211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022925" y="1323650"/>
              <a:ext cx="2514600" cy="646331"/>
            </a:xfrm>
            <a:prstGeom prst="rect">
              <a:avLst/>
            </a:prstGeom>
            <a:noFill/>
          </p:spPr>
          <p:txBody>
            <a:bodyPr wrap="square" rtlCol="0">
              <a:spAutoFit/>
            </a:bodyPr>
            <a:lstStyle/>
            <a:p>
              <a:pPr algn="ctr"/>
              <a:r>
                <a:rPr lang="en-US" sz="1200" dirty="0"/>
                <a:t>Hi, I’m _____, a patient navigator at _______calling on behalf of a cancer patient.</a:t>
              </a:r>
            </a:p>
          </p:txBody>
        </p:sp>
        <p:sp>
          <p:nvSpPr>
            <p:cNvPr id="6" name="Oval Callout 5"/>
            <p:cNvSpPr/>
            <p:nvPr/>
          </p:nvSpPr>
          <p:spPr>
            <a:xfrm>
              <a:off x="6248400" y="2163183"/>
              <a:ext cx="2895600" cy="1066800"/>
            </a:xfrm>
            <a:prstGeom prst="wedgeEllipseCallout">
              <a:avLst>
                <a:gd name="adj1" fmla="val -93650"/>
                <a:gd name="adj2" fmla="val -232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438900" y="2373417"/>
              <a:ext cx="2514600" cy="646331"/>
            </a:xfrm>
            <a:prstGeom prst="rect">
              <a:avLst/>
            </a:prstGeom>
            <a:noFill/>
          </p:spPr>
          <p:txBody>
            <a:bodyPr wrap="square" rtlCol="0">
              <a:spAutoFit/>
            </a:bodyPr>
            <a:lstStyle/>
            <a:p>
              <a:pPr algn="ctr"/>
              <a:r>
                <a:rPr lang="en-US" sz="1200" dirty="0"/>
                <a:t>My patient is interested in finding help for covering the cost of pain and anti-nausea medications.</a:t>
              </a:r>
            </a:p>
          </p:txBody>
        </p:sp>
        <p:sp>
          <p:nvSpPr>
            <p:cNvPr id="8" name="Oval Callout 7"/>
            <p:cNvSpPr/>
            <p:nvPr/>
          </p:nvSpPr>
          <p:spPr>
            <a:xfrm>
              <a:off x="6172200" y="3334434"/>
              <a:ext cx="2895600" cy="1066800"/>
            </a:xfrm>
            <a:prstGeom prst="wedgeEllipseCallout">
              <a:avLst>
                <a:gd name="adj1" fmla="val -92164"/>
                <a:gd name="adj2" fmla="val -1149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362700" y="3544668"/>
              <a:ext cx="2514600" cy="646331"/>
            </a:xfrm>
            <a:prstGeom prst="rect">
              <a:avLst/>
            </a:prstGeom>
            <a:noFill/>
          </p:spPr>
          <p:txBody>
            <a:bodyPr wrap="square" rtlCol="0">
              <a:spAutoFit/>
            </a:bodyPr>
            <a:lstStyle/>
            <a:p>
              <a:pPr algn="ctr"/>
              <a:r>
                <a:rPr lang="en-US" sz="1200" dirty="0"/>
                <a:t>My patient is interested in finding help for covering the cost of medication copays.</a:t>
              </a:r>
            </a:p>
          </p:txBody>
        </p:sp>
        <p:sp>
          <p:nvSpPr>
            <p:cNvPr id="10" name="Oval Callout 9"/>
            <p:cNvSpPr/>
            <p:nvPr/>
          </p:nvSpPr>
          <p:spPr>
            <a:xfrm>
              <a:off x="6089725" y="4514165"/>
              <a:ext cx="2895600" cy="1066800"/>
            </a:xfrm>
            <a:prstGeom prst="wedgeEllipseCallout">
              <a:avLst>
                <a:gd name="adj1" fmla="val -66901"/>
                <a:gd name="adj2" fmla="val -141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280225" y="4724399"/>
              <a:ext cx="2514600" cy="646331"/>
            </a:xfrm>
            <a:prstGeom prst="rect">
              <a:avLst/>
            </a:prstGeom>
            <a:noFill/>
          </p:spPr>
          <p:txBody>
            <a:bodyPr wrap="square" rtlCol="0">
              <a:spAutoFit/>
            </a:bodyPr>
            <a:lstStyle/>
            <a:p>
              <a:pPr algn="ctr"/>
              <a:r>
                <a:rPr lang="en-US" sz="1200" dirty="0"/>
                <a:t>She is currently in active treatment, receiving chemotherapy and radiation.</a:t>
              </a:r>
            </a:p>
          </p:txBody>
        </p:sp>
      </p:grpSp>
      <p:sp>
        <p:nvSpPr>
          <p:cNvPr id="14" name="TextBox 13"/>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536050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8729"/>
            <a:ext cx="8229600" cy="1143000"/>
          </a:xfrm>
        </p:spPr>
        <p:txBody>
          <a:bodyPr>
            <a:normAutofit fontScale="90000"/>
          </a:bodyPr>
          <a:lstStyle/>
          <a:p>
            <a:pPr>
              <a:spcBef>
                <a:spcPts val="1000"/>
              </a:spcBef>
              <a:spcAft>
                <a:spcPts val="1000"/>
              </a:spcAft>
            </a:pPr>
            <a:r>
              <a:rPr lang="en-US" dirty="0"/>
              <a:t>Maintaining Relationships with Organizations</a:t>
            </a:r>
          </a:p>
        </p:txBody>
      </p:sp>
      <p:sp>
        <p:nvSpPr>
          <p:cNvPr id="3" name="Content Placeholder 2"/>
          <p:cNvSpPr>
            <a:spLocks noGrp="1"/>
          </p:cNvSpPr>
          <p:nvPr>
            <p:ph idx="1"/>
          </p:nvPr>
        </p:nvSpPr>
        <p:spPr>
          <a:xfrm>
            <a:off x="381000" y="1522785"/>
            <a:ext cx="8458200" cy="4044671"/>
          </a:xfrm>
        </p:spPr>
        <p:txBody>
          <a:bodyPr>
            <a:normAutofit/>
          </a:bodyPr>
          <a:lstStyle/>
          <a:p>
            <a:pPr>
              <a:spcBef>
                <a:spcPts val="0"/>
              </a:spcBef>
              <a:spcAft>
                <a:spcPts val="0"/>
              </a:spcAft>
            </a:pPr>
            <a:r>
              <a:rPr lang="en-US" dirty="0"/>
              <a:t>Reduce burden on their staff</a:t>
            </a:r>
          </a:p>
          <a:p>
            <a:pPr>
              <a:spcBef>
                <a:spcPts val="0"/>
              </a:spcBef>
              <a:spcAft>
                <a:spcPts val="0"/>
              </a:spcAft>
            </a:pPr>
            <a:r>
              <a:rPr lang="en-US" dirty="0"/>
              <a:t>Be respectful and courteous</a:t>
            </a:r>
          </a:p>
          <a:p>
            <a:pPr>
              <a:spcBef>
                <a:spcPts val="0"/>
              </a:spcBef>
              <a:spcAft>
                <a:spcPts val="0"/>
              </a:spcAft>
            </a:pPr>
            <a:r>
              <a:rPr lang="en-US" dirty="0"/>
              <a:t>Have a positive attitude</a:t>
            </a:r>
          </a:p>
          <a:p>
            <a:pPr>
              <a:spcBef>
                <a:spcPts val="0"/>
              </a:spcBef>
              <a:spcAft>
                <a:spcPts val="0"/>
              </a:spcAft>
            </a:pPr>
            <a:r>
              <a:rPr lang="en-US" dirty="0"/>
              <a:t>Convey thanks and appreciation</a:t>
            </a:r>
          </a:p>
          <a:p>
            <a:pPr>
              <a:spcBef>
                <a:spcPts val="0"/>
              </a:spcBef>
              <a:spcAft>
                <a:spcPts val="0"/>
              </a:spcAft>
            </a:pPr>
            <a:r>
              <a:rPr lang="en-US" dirty="0"/>
              <a:t>Maintain professionalism</a:t>
            </a:r>
          </a:p>
          <a:p>
            <a:pPr>
              <a:spcBef>
                <a:spcPts val="0"/>
              </a:spcBef>
              <a:spcAft>
                <a:spcPts val="0"/>
              </a:spcAft>
            </a:pPr>
            <a:r>
              <a:rPr lang="en-US" dirty="0"/>
              <a:t>Give back and provide support</a:t>
            </a:r>
          </a:p>
          <a:p>
            <a:pPr>
              <a:spcBef>
                <a:spcPts val="0"/>
              </a:spcBef>
              <a:spcAft>
                <a:spcPts val="0"/>
              </a:spcAft>
            </a:pPr>
            <a:r>
              <a:rPr lang="en-US" dirty="0"/>
              <a:t>Formalize relationships with certain organizations</a:t>
            </a:r>
          </a:p>
        </p:txBody>
      </p:sp>
      <p:sp>
        <p:nvSpPr>
          <p:cNvPr id="5" name="TextBox 4"/>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819116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023"/>
            <a:ext cx="8839200" cy="1143000"/>
          </a:xfrm>
        </p:spPr>
        <p:txBody>
          <a:bodyPr>
            <a:normAutofit/>
          </a:bodyPr>
          <a:lstStyle/>
          <a:p>
            <a:pPr>
              <a:spcBef>
                <a:spcPts val="1000"/>
              </a:spcBef>
              <a:spcAft>
                <a:spcPts val="1000"/>
              </a:spcAft>
            </a:pPr>
            <a:r>
              <a:rPr lang="en-US" sz="3600" dirty="0"/>
              <a:t>When You Cannot Find Resources</a:t>
            </a:r>
          </a:p>
        </p:txBody>
      </p:sp>
      <p:sp>
        <p:nvSpPr>
          <p:cNvPr id="7" name="Content Placeholder 4"/>
          <p:cNvSpPr>
            <a:spLocks noGrp="1"/>
          </p:cNvSpPr>
          <p:nvPr>
            <p:ph idx="1"/>
          </p:nvPr>
        </p:nvSpPr>
        <p:spPr>
          <a:xfrm>
            <a:off x="271462" y="1278310"/>
            <a:ext cx="8415338" cy="3886200"/>
          </a:xfrm>
        </p:spPr>
        <p:txBody>
          <a:bodyPr>
            <a:normAutofit/>
          </a:bodyPr>
          <a:lstStyle/>
          <a:p>
            <a:pPr>
              <a:spcBef>
                <a:spcPts val="1000"/>
              </a:spcBef>
              <a:spcAft>
                <a:spcPts val="1000"/>
              </a:spcAft>
            </a:pPr>
            <a:r>
              <a:rPr lang="en-US" sz="2800" dirty="0"/>
              <a:t>Be honest and explain that you have not been able to find anything else</a:t>
            </a:r>
          </a:p>
          <a:p>
            <a:pPr>
              <a:spcBef>
                <a:spcPts val="1000"/>
              </a:spcBef>
              <a:spcAft>
                <a:spcPts val="1000"/>
              </a:spcAft>
            </a:pPr>
            <a:r>
              <a:rPr lang="en-US" sz="2800" dirty="0"/>
              <a:t>Offer to provide phone numbers or explain where you already looked</a:t>
            </a:r>
          </a:p>
          <a:p>
            <a:pPr>
              <a:spcBef>
                <a:spcPts val="1000"/>
              </a:spcBef>
              <a:spcAft>
                <a:spcPts val="1000"/>
              </a:spcAft>
            </a:pPr>
            <a:r>
              <a:rPr lang="en-US" sz="2800" dirty="0"/>
              <a:t>The client may have additional ideas</a:t>
            </a:r>
          </a:p>
        </p:txBody>
      </p:sp>
      <p:sp>
        <p:nvSpPr>
          <p:cNvPr id="6" name="TextBox 5"/>
          <p:cNvSpPr txBox="1"/>
          <p:nvPr/>
        </p:nvSpPr>
        <p:spPr>
          <a:xfrm>
            <a:off x="7924800" y="5290457"/>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781657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spcBef>
                <a:spcPts val="1000"/>
              </a:spcBef>
              <a:spcAft>
                <a:spcPts val="1000"/>
              </a:spcAft>
            </a:pPr>
            <a:r>
              <a:rPr lang="en-US" sz="3600" dirty="0"/>
              <a:t>Checkpoint</a:t>
            </a:r>
          </a:p>
        </p:txBody>
      </p:sp>
      <p:sp>
        <p:nvSpPr>
          <p:cNvPr id="6" name="Content Placeholder 5"/>
          <p:cNvSpPr>
            <a:spLocks noGrp="1"/>
          </p:cNvSpPr>
          <p:nvPr>
            <p:ph idx="1"/>
          </p:nvPr>
        </p:nvSpPr>
        <p:spPr>
          <a:xfrm>
            <a:off x="457200" y="1600201"/>
            <a:ext cx="8458200" cy="3810000"/>
          </a:xfrm>
        </p:spPr>
        <p:txBody>
          <a:bodyPr/>
          <a:lstStyle/>
          <a:p>
            <a:pPr marL="0" indent="0">
              <a:spcBef>
                <a:spcPts val="1000"/>
              </a:spcBef>
              <a:spcAft>
                <a:spcPts val="1000"/>
              </a:spcAft>
              <a:buNone/>
            </a:pPr>
            <a:r>
              <a:rPr lang="en-US" sz="2800" dirty="0"/>
              <a:t>The patient navigator is the only person responsible for finding resources and assets for the patient.</a:t>
            </a:r>
          </a:p>
          <a:p>
            <a:pPr marL="971550" lvl="1" indent="-514350">
              <a:spcBef>
                <a:spcPts val="1000"/>
              </a:spcBef>
              <a:spcAft>
                <a:spcPts val="1000"/>
              </a:spcAft>
              <a:buFont typeface="+mj-lt"/>
              <a:buAutoNum type="alphaLcParenR"/>
            </a:pPr>
            <a:r>
              <a:rPr lang="en-US" dirty="0"/>
              <a:t>True</a:t>
            </a:r>
          </a:p>
          <a:p>
            <a:pPr marL="971550" lvl="1" indent="-514350">
              <a:spcBef>
                <a:spcPts val="1000"/>
              </a:spcBef>
              <a:spcAft>
                <a:spcPts val="1000"/>
              </a:spcAft>
              <a:buFont typeface="+mj-lt"/>
              <a:buAutoNum type="alphaLcParenR"/>
            </a:pPr>
            <a:r>
              <a:rPr lang="en-US" dirty="0"/>
              <a:t>False</a:t>
            </a:r>
          </a:p>
        </p:txBody>
      </p:sp>
    </p:spTree>
    <p:extLst>
      <p:ext uri="{BB962C8B-B14F-4D97-AF65-F5344CB8AC3E}">
        <p14:creationId xmlns:p14="http://schemas.microsoft.com/office/powerpoint/2010/main" val="13794059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Stewarding Resources </a:t>
            </a:r>
          </a:p>
        </p:txBody>
      </p:sp>
      <p:sp>
        <p:nvSpPr>
          <p:cNvPr id="3" name="Content Placeholder 2"/>
          <p:cNvSpPr>
            <a:spLocks noGrp="1"/>
          </p:cNvSpPr>
          <p:nvPr>
            <p:ph idx="1"/>
          </p:nvPr>
        </p:nvSpPr>
        <p:spPr/>
        <p:txBody>
          <a:bodyPr/>
          <a:lstStyle/>
          <a:p>
            <a:pPr>
              <a:spcBef>
                <a:spcPts val="0"/>
              </a:spcBef>
              <a:spcAft>
                <a:spcPts val="0"/>
              </a:spcAft>
            </a:pPr>
            <a:r>
              <a:rPr lang="en-US" dirty="0"/>
              <a:t>Prioritize resources across patients</a:t>
            </a:r>
          </a:p>
          <a:p>
            <a:pPr>
              <a:spcBef>
                <a:spcPts val="0"/>
              </a:spcBef>
              <a:spcAft>
                <a:spcPts val="0"/>
              </a:spcAft>
            </a:pPr>
            <a:r>
              <a:rPr lang="en-US" dirty="0"/>
              <a:t>Don’t overuse resources</a:t>
            </a:r>
          </a:p>
          <a:p>
            <a:pPr>
              <a:spcBef>
                <a:spcPts val="0"/>
              </a:spcBef>
              <a:spcAft>
                <a:spcPts val="0"/>
              </a:spcAft>
            </a:pPr>
            <a:r>
              <a:rPr lang="en-US" dirty="0"/>
              <a:t>Ensure patients get the most relevant and helpful resources for them</a:t>
            </a:r>
          </a:p>
          <a:p>
            <a:pPr>
              <a:spcBef>
                <a:spcPts val="0"/>
              </a:spcBef>
              <a:spcAft>
                <a:spcPts val="0"/>
              </a:spcAft>
            </a:pPr>
            <a:r>
              <a:rPr lang="en-US" dirty="0"/>
              <a:t>Update resources</a:t>
            </a:r>
          </a:p>
        </p:txBody>
      </p:sp>
      <p:sp>
        <p:nvSpPr>
          <p:cNvPr id="4" name="TextBox 3"/>
          <p:cNvSpPr txBox="1"/>
          <p:nvPr/>
        </p:nvSpPr>
        <p:spPr>
          <a:xfrm>
            <a:off x="7924800" y="5271701"/>
            <a:ext cx="19812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2097267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spcBef>
                <a:spcPts val="1000"/>
              </a:spcBef>
              <a:spcAft>
                <a:spcPts val="1000"/>
              </a:spcAft>
            </a:pPr>
            <a:r>
              <a:rPr lang="en-US" sz="3600" dirty="0"/>
              <a:t>When to Refer to a Clinician</a:t>
            </a:r>
          </a:p>
        </p:txBody>
      </p:sp>
      <p:sp>
        <p:nvSpPr>
          <p:cNvPr id="2" name="TextBox 1"/>
          <p:cNvSpPr txBox="1"/>
          <p:nvPr/>
        </p:nvSpPr>
        <p:spPr>
          <a:xfrm>
            <a:off x="533400" y="1600200"/>
            <a:ext cx="8153400" cy="1569660"/>
          </a:xfrm>
          <a:prstGeom prst="rect">
            <a:avLst/>
          </a:prstGeom>
          <a:noFill/>
        </p:spPr>
        <p:txBody>
          <a:bodyPr wrap="square" rtlCol="0">
            <a:spAutoFit/>
          </a:bodyPr>
          <a:lstStyle/>
          <a:p>
            <a:r>
              <a:rPr lang="en-US" sz="3200" dirty="0"/>
              <a:t>Let's talk about some situations that require you to refer to your patient’s clinical team. </a:t>
            </a:r>
          </a:p>
          <a:p>
            <a:endParaRPr lang="en-US" sz="3200" dirty="0"/>
          </a:p>
        </p:txBody>
      </p:sp>
    </p:spTree>
    <p:extLst>
      <p:ext uri="{BB962C8B-B14F-4D97-AF65-F5344CB8AC3E}">
        <p14:creationId xmlns:p14="http://schemas.microsoft.com/office/powerpoint/2010/main" val="3711257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spcBef>
                <a:spcPts val="1000"/>
              </a:spcBef>
              <a:spcAft>
                <a:spcPts val="1000"/>
              </a:spcAft>
            </a:pPr>
            <a:r>
              <a:rPr lang="en-US" sz="3600" dirty="0"/>
              <a:t>When to Refer to a Clinician</a:t>
            </a:r>
          </a:p>
        </p:txBody>
      </p:sp>
      <p:sp>
        <p:nvSpPr>
          <p:cNvPr id="5" name="Content Placeholder 4"/>
          <p:cNvSpPr>
            <a:spLocks noGrp="1"/>
          </p:cNvSpPr>
          <p:nvPr>
            <p:ph idx="1"/>
          </p:nvPr>
        </p:nvSpPr>
        <p:spPr>
          <a:xfrm>
            <a:off x="482009" y="1676400"/>
            <a:ext cx="6172200" cy="3763963"/>
          </a:xfrm>
        </p:spPr>
        <p:txBody>
          <a:bodyPr/>
          <a:lstStyle/>
          <a:p>
            <a:pPr>
              <a:spcBef>
                <a:spcPts val="0"/>
              </a:spcBef>
              <a:spcAft>
                <a:spcPts val="0"/>
              </a:spcAft>
            </a:pPr>
            <a:r>
              <a:rPr lang="en-US" dirty="0"/>
              <a:t>Emergencies</a:t>
            </a:r>
          </a:p>
          <a:p>
            <a:pPr>
              <a:spcBef>
                <a:spcPts val="0"/>
              </a:spcBef>
              <a:spcAft>
                <a:spcPts val="0"/>
              </a:spcAft>
            </a:pPr>
            <a:r>
              <a:rPr lang="en-US" dirty="0"/>
              <a:t>Medical advice or consultation</a:t>
            </a:r>
          </a:p>
          <a:p>
            <a:pPr>
              <a:spcBef>
                <a:spcPts val="0"/>
              </a:spcBef>
              <a:spcAft>
                <a:spcPts val="0"/>
              </a:spcAft>
            </a:pPr>
            <a:r>
              <a:rPr lang="en-US" dirty="0"/>
              <a:t>Counseling</a:t>
            </a:r>
          </a:p>
        </p:txBody>
      </p:sp>
    </p:spTree>
    <p:extLst>
      <p:ext uri="{BB962C8B-B14F-4D97-AF65-F5344CB8AC3E}">
        <p14:creationId xmlns:p14="http://schemas.microsoft.com/office/powerpoint/2010/main" val="39711037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spcBef>
                <a:spcPts val="1000"/>
              </a:spcBef>
              <a:spcAft>
                <a:spcPts val="1000"/>
              </a:spcAft>
            </a:pPr>
            <a:r>
              <a:rPr lang="en-US" sz="3600" dirty="0"/>
              <a:t>Conclusion</a:t>
            </a:r>
          </a:p>
        </p:txBody>
      </p:sp>
      <p:sp>
        <p:nvSpPr>
          <p:cNvPr id="6" name="Content Placeholder 5"/>
          <p:cNvSpPr>
            <a:spLocks noGrp="1"/>
          </p:cNvSpPr>
          <p:nvPr>
            <p:ph idx="1"/>
          </p:nvPr>
        </p:nvSpPr>
        <p:spPr/>
        <p:txBody>
          <a:bodyPr>
            <a:normAutofit lnSpcReduction="10000"/>
          </a:bodyPr>
          <a:lstStyle/>
          <a:p>
            <a:pPr>
              <a:spcBef>
                <a:spcPts val="1000"/>
              </a:spcBef>
              <a:spcAft>
                <a:spcPts val="1000"/>
              </a:spcAft>
            </a:pPr>
            <a:r>
              <a:rPr lang="en-US" sz="2800" dirty="0"/>
              <a:t>Create a list of patient resources, which are both internal and external</a:t>
            </a:r>
          </a:p>
          <a:p>
            <a:pPr>
              <a:spcBef>
                <a:spcPts val="1000"/>
              </a:spcBef>
              <a:spcAft>
                <a:spcPts val="1000"/>
              </a:spcAft>
            </a:pPr>
            <a:r>
              <a:rPr lang="en-US" sz="2800" dirty="0"/>
              <a:t>Evaluate resources for appropriateness for patient</a:t>
            </a:r>
          </a:p>
          <a:p>
            <a:pPr>
              <a:spcBef>
                <a:spcPts val="1000"/>
              </a:spcBef>
              <a:spcAft>
                <a:spcPts val="1000"/>
              </a:spcAft>
            </a:pPr>
            <a:r>
              <a:rPr lang="en-US" sz="2800" dirty="0"/>
              <a:t>Acquire resources for patient as appropriate</a:t>
            </a:r>
          </a:p>
          <a:p>
            <a:pPr>
              <a:spcBef>
                <a:spcPts val="1000"/>
              </a:spcBef>
              <a:spcAft>
                <a:spcPts val="1000"/>
              </a:spcAft>
            </a:pPr>
            <a:r>
              <a:rPr lang="en-US" sz="2800" dirty="0"/>
              <a:t>Indicate situations in which clinical referral is required</a:t>
            </a:r>
          </a:p>
        </p:txBody>
      </p:sp>
    </p:spTree>
    <p:extLst>
      <p:ext uri="{BB962C8B-B14F-4D97-AF65-F5344CB8AC3E}">
        <p14:creationId xmlns:p14="http://schemas.microsoft.com/office/powerpoint/2010/main" val="7352447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08E3-4C1E-42B1-A05E-FEAF0E1B7C42}"/>
              </a:ext>
            </a:extLst>
          </p:cNvPr>
          <p:cNvSpPr>
            <a:spLocks noGrp="1"/>
          </p:cNvSpPr>
          <p:nvPr>
            <p:ph type="title"/>
          </p:nvPr>
        </p:nvSpPr>
        <p:spPr/>
        <p:txBody>
          <a:bodyPr>
            <a:normAutofit/>
          </a:bodyPr>
          <a:lstStyle/>
          <a:p>
            <a:r>
              <a:rPr lang="en-US" sz="3600" dirty="0"/>
              <a:t>References</a:t>
            </a:r>
          </a:p>
        </p:txBody>
      </p:sp>
      <p:sp>
        <p:nvSpPr>
          <p:cNvPr id="3" name="Content Placeholder 2">
            <a:extLst>
              <a:ext uri="{FF2B5EF4-FFF2-40B4-BE49-F238E27FC236}">
                <a16:creationId xmlns:a16="http://schemas.microsoft.com/office/drawing/2014/main" id="{839E2B7B-78D0-4C16-AAD3-3960D372BA94}"/>
              </a:ext>
            </a:extLst>
          </p:cNvPr>
          <p:cNvSpPr>
            <a:spLocks noGrp="1"/>
          </p:cNvSpPr>
          <p:nvPr>
            <p:ph idx="1"/>
          </p:nvPr>
        </p:nvSpPr>
        <p:spPr>
          <a:xfrm>
            <a:off x="457200" y="1453116"/>
            <a:ext cx="8534400" cy="3810000"/>
          </a:xfrm>
        </p:spPr>
        <p:txBody>
          <a:bodyPr>
            <a:noAutofit/>
          </a:bodyPr>
          <a:lstStyle/>
          <a:p>
            <a:r>
              <a:rPr lang="en-US" sz="1500" dirty="0"/>
              <a:t>Cancer Survival Toolbox. (</a:t>
            </a:r>
            <a:r>
              <a:rPr lang="en-US" sz="1500" dirty="0" err="1"/>
              <a:t>n.d</a:t>
            </a:r>
            <a:r>
              <a:rPr lang="en-US" sz="1500" dirty="0"/>
              <a:t>). </a:t>
            </a:r>
            <a:r>
              <a:rPr lang="en-US" sz="1500" i="1" dirty="0"/>
              <a:t>Weighing the pros and cons </a:t>
            </a:r>
            <a:r>
              <a:rPr lang="en-US" sz="1500" dirty="0"/>
              <a:t>[Audio file].  http://www.canceradvocacy.org/resources/cancer‐survival‐toolbox/basic‐skills/making‐ decisions/. </a:t>
            </a:r>
          </a:p>
          <a:p>
            <a:r>
              <a:rPr lang="en-US" sz="1500" dirty="0"/>
              <a:t>Community Toolbox. (n.d.). Chapter 3. </a:t>
            </a:r>
            <a:r>
              <a:rPr lang="en-US" sz="1500" i="1" dirty="0"/>
              <a:t>Assessing community needs and resources: Section 8</a:t>
            </a:r>
            <a:r>
              <a:rPr lang="en-US" sz="1500" dirty="0"/>
              <a:t>. Identifying Community Assets and Resources. http://ctb.ku.edu/en/table‐of‐contents/assessment/assessing‐community‐needs‐and‐resources/identify‐community‐ assets/main. </a:t>
            </a:r>
            <a:endParaRPr lang="en-US" sz="1500" dirty="0">
              <a:cs typeface="Arial"/>
            </a:endParaRPr>
          </a:p>
          <a:p>
            <a:r>
              <a:rPr lang="en-US" sz="1500" dirty="0"/>
              <a:t>Drisko, J. (n.d.). </a:t>
            </a:r>
            <a:r>
              <a:rPr lang="en-US" sz="1500" i="1" dirty="0"/>
              <a:t>Resource directory template. Community voices program. </a:t>
            </a:r>
            <a:r>
              <a:rPr lang="en-US" sz="1500" dirty="0"/>
              <a:t>Denver Health. http://www.denverhealth.org/medical‐services/primary‐care/our‐services/community‐ services‐and‐resources/community‐voices‐patient‐</a:t>
            </a:r>
            <a:r>
              <a:rPr lang="en-US" sz="1500" dirty="0" err="1"/>
              <a:t>navigatiors</a:t>
            </a:r>
            <a:r>
              <a:rPr lang="en-US" sz="1500" dirty="0"/>
              <a:t>. </a:t>
            </a:r>
          </a:p>
          <a:p>
            <a:r>
              <a:rPr lang="en-US" sz="1500" dirty="0"/>
              <a:t>GW Cancer Institute. (2014). </a:t>
            </a:r>
            <a:r>
              <a:rPr lang="en-US" sz="1500" i="1" dirty="0"/>
              <a:t>Executive training on navigation and survivorship</a:t>
            </a:r>
            <a:r>
              <a:rPr lang="en-US" sz="1500" dirty="0"/>
              <a:t>. http://tinyurl.com/GWOnlineAcademy. </a:t>
            </a:r>
            <a:endParaRPr lang="en-US" sz="1500" dirty="0">
              <a:cs typeface="Arial"/>
            </a:endParaRPr>
          </a:p>
          <a:p>
            <a:r>
              <a:rPr lang="en-US" sz="1500" dirty="0"/>
              <a:t>Health on the Net Foundation. https://www.healthonnet.org/. </a:t>
            </a:r>
            <a:endParaRPr lang="en-US"/>
          </a:p>
          <a:p>
            <a:r>
              <a:rPr lang="en-US" sz="1500" dirty="0"/>
              <a:t>Patient Navigator Training Collaborative. (n.d.). http://patientnavigatortraining.org/.</a:t>
            </a:r>
          </a:p>
        </p:txBody>
      </p:sp>
    </p:spTree>
    <p:extLst>
      <p:ext uri="{BB962C8B-B14F-4D97-AF65-F5344CB8AC3E}">
        <p14:creationId xmlns:p14="http://schemas.microsoft.com/office/powerpoint/2010/main" val="1592465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spcBef>
                <a:spcPts val="1000"/>
              </a:spcBef>
              <a:spcAft>
                <a:spcPts val="1000"/>
              </a:spcAft>
            </a:pPr>
            <a:r>
              <a:rPr lang="en-US" sz="3600" dirty="0"/>
              <a:t>Learning Objectives</a:t>
            </a:r>
          </a:p>
        </p:txBody>
      </p:sp>
      <p:sp>
        <p:nvSpPr>
          <p:cNvPr id="5" name="Content Placeholder 4"/>
          <p:cNvSpPr>
            <a:spLocks noGrp="1"/>
          </p:cNvSpPr>
          <p:nvPr>
            <p:ph idx="1"/>
          </p:nvPr>
        </p:nvSpPr>
        <p:spPr>
          <a:xfrm>
            <a:off x="4762" y="1295400"/>
            <a:ext cx="8229600" cy="4754563"/>
          </a:xfrm>
        </p:spPr>
        <p:txBody>
          <a:bodyPr>
            <a:noAutofit/>
          </a:bodyPr>
          <a:lstStyle/>
          <a:p>
            <a:pPr marL="857250" lvl="1" indent="-457200">
              <a:spcBef>
                <a:spcPts val="1000"/>
              </a:spcBef>
              <a:spcAft>
                <a:spcPts val="1000"/>
              </a:spcAft>
              <a:buFont typeface="Arial" panose="020B0604020202020204" pitchFamily="34" charset="0"/>
              <a:buChar char="•"/>
            </a:pPr>
            <a:r>
              <a:rPr lang="en-US" dirty="0"/>
              <a:t>Create a list of patient resources, which are both internal and external</a:t>
            </a:r>
          </a:p>
          <a:p>
            <a:pPr marL="857250" lvl="1" indent="-457200">
              <a:spcBef>
                <a:spcPts val="1000"/>
              </a:spcBef>
              <a:spcAft>
                <a:spcPts val="1000"/>
              </a:spcAft>
              <a:buFont typeface="Arial" panose="020B0604020202020204" pitchFamily="34" charset="0"/>
              <a:buChar char="•"/>
            </a:pPr>
            <a:r>
              <a:rPr lang="en-US" dirty="0"/>
              <a:t>Evaluate resources for appropriateness for patient</a:t>
            </a:r>
          </a:p>
          <a:p>
            <a:pPr marL="857250" lvl="1" indent="-457200">
              <a:spcBef>
                <a:spcPts val="1000"/>
              </a:spcBef>
              <a:spcAft>
                <a:spcPts val="1000"/>
              </a:spcAft>
              <a:buFont typeface="Arial" panose="020B0604020202020204" pitchFamily="34" charset="0"/>
              <a:buChar char="•"/>
            </a:pPr>
            <a:r>
              <a:rPr lang="en-US" dirty="0"/>
              <a:t>Acquire resources for patient as appropriate</a:t>
            </a:r>
          </a:p>
          <a:p>
            <a:pPr marL="857250" lvl="1" indent="-457200">
              <a:spcBef>
                <a:spcPts val="1000"/>
              </a:spcBef>
              <a:spcAft>
                <a:spcPts val="1000"/>
              </a:spcAft>
              <a:buFont typeface="Arial" panose="020B0604020202020204" pitchFamily="34" charset="0"/>
              <a:buChar char="•"/>
            </a:pPr>
            <a:r>
              <a:rPr lang="en-US" dirty="0"/>
              <a:t>Indicate situations in which clinical referral is required</a:t>
            </a:r>
          </a:p>
        </p:txBody>
      </p:sp>
    </p:spTree>
    <p:extLst>
      <p:ext uri="{BB962C8B-B14F-4D97-AF65-F5344CB8AC3E}">
        <p14:creationId xmlns:p14="http://schemas.microsoft.com/office/powerpoint/2010/main" val="1542091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2222319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spcBef>
                <a:spcPts val="1000"/>
              </a:spcBef>
              <a:spcAft>
                <a:spcPts val="1000"/>
              </a:spcAft>
            </a:pPr>
            <a:r>
              <a:rPr lang="en-US" dirty="0"/>
              <a:t>Identifying and Listing Resources Responsive to Patient Needs</a:t>
            </a:r>
          </a:p>
        </p:txBody>
      </p:sp>
      <p:sp>
        <p:nvSpPr>
          <p:cNvPr id="2" name="TextBox 1"/>
          <p:cNvSpPr txBox="1"/>
          <p:nvPr/>
        </p:nvSpPr>
        <p:spPr>
          <a:xfrm>
            <a:off x="457200" y="1828800"/>
            <a:ext cx="7848600" cy="2062103"/>
          </a:xfrm>
          <a:prstGeom prst="rect">
            <a:avLst/>
          </a:prstGeom>
          <a:noFill/>
        </p:spPr>
        <p:txBody>
          <a:bodyPr wrap="square" rtlCol="0">
            <a:spAutoFit/>
          </a:bodyPr>
          <a:lstStyle/>
          <a:p>
            <a:r>
              <a:rPr lang="en-US" sz="3200" dirty="0"/>
              <a:t>We’ll start by talking about identifying and listing resources responsive to patient needs. </a:t>
            </a:r>
          </a:p>
          <a:p>
            <a:endParaRPr lang="en-US" sz="3200" dirty="0"/>
          </a:p>
        </p:txBody>
      </p:sp>
    </p:spTree>
    <p:extLst>
      <p:ext uri="{BB962C8B-B14F-4D97-AF65-F5344CB8AC3E}">
        <p14:creationId xmlns:p14="http://schemas.microsoft.com/office/powerpoint/2010/main" val="3594213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spcBef>
                <a:spcPts val="1000"/>
              </a:spcBef>
              <a:spcAft>
                <a:spcPts val="1000"/>
              </a:spcAft>
            </a:pPr>
            <a:r>
              <a:rPr lang="en-US" sz="3600" dirty="0"/>
              <a:t>Checkpoint</a:t>
            </a:r>
          </a:p>
        </p:txBody>
      </p:sp>
      <p:sp>
        <p:nvSpPr>
          <p:cNvPr id="5" name="Content Placeholder 4"/>
          <p:cNvSpPr>
            <a:spLocks noGrp="1"/>
          </p:cNvSpPr>
          <p:nvPr>
            <p:ph idx="1"/>
          </p:nvPr>
        </p:nvSpPr>
        <p:spPr/>
        <p:txBody>
          <a:bodyPr>
            <a:normAutofit fontScale="92500" lnSpcReduction="10000"/>
          </a:bodyPr>
          <a:lstStyle/>
          <a:p>
            <a:pPr marL="0" indent="0">
              <a:spcBef>
                <a:spcPts val="1000"/>
              </a:spcBef>
              <a:spcAft>
                <a:spcPts val="1000"/>
              </a:spcAft>
              <a:buNone/>
            </a:pPr>
            <a:r>
              <a:rPr lang="en-US" dirty="0"/>
              <a:t>Which of the following is a resource?</a:t>
            </a:r>
          </a:p>
          <a:p>
            <a:pPr marL="514350" indent="-514350">
              <a:spcBef>
                <a:spcPts val="1000"/>
              </a:spcBef>
              <a:spcAft>
                <a:spcPts val="1000"/>
              </a:spcAft>
              <a:buFont typeface="+mj-lt"/>
              <a:buAutoNum type="alphaLcParenR"/>
            </a:pPr>
            <a:r>
              <a:rPr lang="en-US" dirty="0"/>
              <a:t>Information (booklets, websites)</a:t>
            </a:r>
          </a:p>
          <a:p>
            <a:pPr marL="514350" indent="-514350">
              <a:spcBef>
                <a:spcPts val="1000"/>
              </a:spcBef>
              <a:spcAft>
                <a:spcPts val="1000"/>
              </a:spcAft>
              <a:buFont typeface="+mj-lt"/>
              <a:buAutoNum type="alphaLcParenR"/>
            </a:pPr>
            <a:r>
              <a:rPr lang="en-US" dirty="0"/>
              <a:t>Financial assistance (money, reduced costs)</a:t>
            </a:r>
          </a:p>
          <a:p>
            <a:pPr marL="514350" indent="-514350">
              <a:spcBef>
                <a:spcPts val="1000"/>
              </a:spcBef>
              <a:spcAft>
                <a:spcPts val="1000"/>
              </a:spcAft>
              <a:buFont typeface="+mj-lt"/>
              <a:buAutoNum type="alphaLcParenR"/>
            </a:pPr>
            <a:r>
              <a:rPr lang="en-US" dirty="0"/>
              <a:t>Services (transportation, interpretation, counseling)</a:t>
            </a:r>
          </a:p>
          <a:p>
            <a:pPr marL="514350" indent="-514350">
              <a:spcBef>
                <a:spcPts val="1000"/>
              </a:spcBef>
              <a:spcAft>
                <a:spcPts val="1000"/>
              </a:spcAft>
              <a:buFont typeface="+mj-lt"/>
              <a:buAutoNum type="alphaLcParenR"/>
            </a:pPr>
            <a:r>
              <a:rPr lang="en-US" dirty="0"/>
              <a:t>All of the above</a:t>
            </a:r>
          </a:p>
        </p:txBody>
      </p:sp>
    </p:spTree>
    <p:extLst>
      <p:ext uri="{BB962C8B-B14F-4D97-AF65-F5344CB8AC3E}">
        <p14:creationId xmlns:p14="http://schemas.microsoft.com/office/powerpoint/2010/main" val="426615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Resource Content</a:t>
            </a:r>
          </a:p>
        </p:txBody>
      </p:sp>
      <p:sp>
        <p:nvSpPr>
          <p:cNvPr id="3" name="Content Placeholder 2"/>
          <p:cNvSpPr>
            <a:spLocks noGrp="1"/>
          </p:cNvSpPr>
          <p:nvPr>
            <p:ph idx="1"/>
          </p:nvPr>
        </p:nvSpPr>
        <p:spPr/>
        <p:txBody>
          <a:bodyPr/>
          <a:lstStyle/>
          <a:p>
            <a:pPr>
              <a:spcBef>
                <a:spcPts val="1000"/>
              </a:spcBef>
              <a:spcAft>
                <a:spcPts val="1000"/>
              </a:spcAft>
            </a:pPr>
            <a:r>
              <a:rPr lang="en-US" dirty="0"/>
              <a:t>Treatment options</a:t>
            </a:r>
          </a:p>
          <a:p>
            <a:pPr>
              <a:spcBef>
                <a:spcPts val="1000"/>
              </a:spcBef>
              <a:spcAft>
                <a:spcPts val="1000"/>
              </a:spcAft>
            </a:pPr>
            <a:r>
              <a:rPr lang="en-US" dirty="0"/>
              <a:t>Physical issues</a:t>
            </a:r>
          </a:p>
          <a:p>
            <a:pPr>
              <a:spcBef>
                <a:spcPts val="1000"/>
              </a:spcBef>
              <a:spcAft>
                <a:spcPts val="1000"/>
              </a:spcAft>
            </a:pPr>
            <a:r>
              <a:rPr lang="en-US" dirty="0"/>
              <a:t>Practical issues</a:t>
            </a:r>
          </a:p>
          <a:p>
            <a:pPr>
              <a:spcBef>
                <a:spcPts val="1000"/>
              </a:spcBef>
              <a:spcAft>
                <a:spcPts val="1000"/>
              </a:spcAft>
            </a:pPr>
            <a:r>
              <a:rPr lang="en-US" dirty="0"/>
              <a:t>Psychosocial issues</a:t>
            </a:r>
          </a:p>
          <a:p>
            <a:pPr>
              <a:spcBef>
                <a:spcPts val="1000"/>
              </a:spcBef>
              <a:spcAft>
                <a:spcPts val="1000"/>
              </a:spcAft>
            </a:pPr>
            <a:r>
              <a:rPr lang="en-US" dirty="0"/>
              <a:t>Service referrals</a:t>
            </a:r>
          </a:p>
        </p:txBody>
      </p:sp>
    </p:spTree>
    <p:extLst>
      <p:ext uri="{BB962C8B-B14F-4D97-AF65-F5344CB8AC3E}">
        <p14:creationId xmlns:p14="http://schemas.microsoft.com/office/powerpoint/2010/main" val="3895055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Video</a:t>
            </a:r>
          </a:p>
        </p:txBody>
      </p:sp>
      <p:pic>
        <p:nvPicPr>
          <p:cNvPr id="7" name="Content Placeholder 6" descr="Image depicting conversation between a patient and patient navigator.">
            <a:extLst>
              <a:ext uri="{FF2B5EF4-FFF2-40B4-BE49-F238E27FC236}">
                <a16:creationId xmlns:a16="http://schemas.microsoft.com/office/drawing/2014/main" id="{6467D1FE-6D67-40FE-9645-EEF1CDD16D0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48592" y="1447800"/>
            <a:ext cx="6246815" cy="3521234"/>
          </a:xfrm>
        </p:spPr>
      </p:pic>
      <p:sp>
        <p:nvSpPr>
          <p:cNvPr id="8" name="TextBox 7">
            <a:extLst>
              <a:ext uri="{FF2B5EF4-FFF2-40B4-BE49-F238E27FC236}">
                <a16:creationId xmlns:a16="http://schemas.microsoft.com/office/drawing/2014/main" id="{4F3618F7-3B15-4BA1-8884-AE03F45A56D1}"/>
              </a:ext>
            </a:extLst>
          </p:cNvPr>
          <p:cNvSpPr txBox="1"/>
          <p:nvPr/>
        </p:nvSpPr>
        <p:spPr>
          <a:xfrm>
            <a:off x="2971800" y="5040868"/>
            <a:ext cx="3200400" cy="369332"/>
          </a:xfrm>
          <a:prstGeom prst="rect">
            <a:avLst/>
          </a:prstGeom>
          <a:noFill/>
        </p:spPr>
        <p:txBody>
          <a:bodyPr wrap="square" rtlCol="0">
            <a:spAutoFit/>
          </a:bodyPr>
          <a:lstStyle/>
          <a:p>
            <a:r>
              <a:rPr lang="en-US" dirty="0"/>
              <a:t>Click </a:t>
            </a:r>
            <a:r>
              <a:rPr lang="en-US" dirty="0">
                <a:hlinkClick r:id="rId4"/>
              </a:rPr>
              <a:t>here</a:t>
            </a:r>
            <a:r>
              <a:rPr lang="en-US" dirty="0"/>
              <a:t> to watch the video</a:t>
            </a:r>
          </a:p>
        </p:txBody>
      </p:sp>
    </p:spTree>
    <p:extLst>
      <p:ext uri="{BB962C8B-B14F-4D97-AF65-F5344CB8AC3E}">
        <p14:creationId xmlns:p14="http://schemas.microsoft.com/office/powerpoint/2010/main" val="3192984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spcBef>
                <a:spcPts val="1000"/>
              </a:spcBef>
              <a:spcAft>
                <a:spcPts val="1000"/>
              </a:spcAft>
            </a:pPr>
            <a:r>
              <a:rPr lang="en-US" dirty="0"/>
              <a:t>Matching Patient Needs with </a:t>
            </a:r>
            <a:br>
              <a:rPr lang="en-US" dirty="0"/>
            </a:br>
            <a:r>
              <a:rPr lang="en-US" dirty="0"/>
              <a:t>Available Resources</a:t>
            </a:r>
          </a:p>
        </p:txBody>
      </p:sp>
      <p:sp>
        <p:nvSpPr>
          <p:cNvPr id="5" name="Content Placeholder 4"/>
          <p:cNvSpPr>
            <a:spLocks noGrp="1"/>
          </p:cNvSpPr>
          <p:nvPr>
            <p:ph idx="1"/>
          </p:nvPr>
        </p:nvSpPr>
        <p:spPr/>
        <p:txBody>
          <a:bodyPr/>
          <a:lstStyle/>
          <a:p>
            <a:pPr>
              <a:spcBef>
                <a:spcPts val="1000"/>
              </a:spcBef>
              <a:spcAft>
                <a:spcPts val="1000"/>
              </a:spcAft>
            </a:pPr>
            <a:r>
              <a:rPr lang="en-US" dirty="0"/>
              <a:t>Assess what information the patient needed</a:t>
            </a:r>
          </a:p>
          <a:p>
            <a:pPr>
              <a:spcBef>
                <a:spcPts val="1000"/>
              </a:spcBef>
              <a:spcAft>
                <a:spcPts val="1000"/>
              </a:spcAft>
            </a:pPr>
            <a:r>
              <a:rPr lang="en-US" dirty="0"/>
              <a:t>Know what resources exist </a:t>
            </a:r>
          </a:p>
          <a:p>
            <a:pPr>
              <a:spcBef>
                <a:spcPts val="1000"/>
              </a:spcBef>
              <a:spcAft>
                <a:spcPts val="1000"/>
              </a:spcAft>
            </a:pPr>
            <a:r>
              <a:rPr lang="en-US" dirty="0"/>
              <a:t>Match the patient’s need to available resources</a:t>
            </a:r>
          </a:p>
        </p:txBody>
      </p:sp>
    </p:spTree>
    <p:extLst>
      <p:ext uri="{BB962C8B-B14F-4D97-AF65-F5344CB8AC3E}">
        <p14:creationId xmlns:p14="http://schemas.microsoft.com/office/powerpoint/2010/main" val="16070550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AE4A4C-E1DC-457E-9F6C-6DEFC8641C5C}"/>
</file>

<file path=customXml/itemProps2.xml><?xml version="1.0" encoding="utf-8"?>
<ds:datastoreItem xmlns:ds="http://schemas.openxmlformats.org/officeDocument/2006/customXml" ds:itemID="{B02FF541-5F20-43B7-B7AB-B07B3D89C104}"/>
</file>

<file path=docProps/app.xml><?xml version="1.0" encoding="utf-8"?>
<Properties xmlns="http://schemas.openxmlformats.org/officeDocument/2006/extended-properties" xmlns:vt="http://schemas.openxmlformats.org/officeDocument/2006/docPropsVTypes">
  <Template>PCP ESeries Puchalski 2.02.14</Template>
  <TotalTime>8136</TotalTime>
  <Words>8855</Words>
  <Application>Microsoft Office PowerPoint</Application>
  <PresentationFormat>On-screen Show (4:3)</PresentationFormat>
  <Paragraphs>547</Paragraphs>
  <Slides>40</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Trebuchet MS</vt:lpstr>
      <vt:lpstr>Wingdings</vt:lpstr>
      <vt:lpstr>3_Default Design</vt:lpstr>
      <vt:lpstr>Lesson 4: Identifying Resources</vt:lpstr>
      <vt:lpstr>Acknowledgments</vt:lpstr>
      <vt:lpstr>Competencies</vt:lpstr>
      <vt:lpstr>Learning Objectives</vt:lpstr>
      <vt:lpstr>Identifying and Listing Resources Responsive to Patient Needs</vt:lpstr>
      <vt:lpstr>Checkpoint</vt:lpstr>
      <vt:lpstr>Resource Content</vt:lpstr>
      <vt:lpstr>Video</vt:lpstr>
      <vt:lpstr>Matching Patient Needs with  Available Resources</vt:lpstr>
      <vt:lpstr>Asset Mapping</vt:lpstr>
      <vt:lpstr>Strategies for Identifying Resources</vt:lpstr>
      <vt:lpstr>Network Assets</vt:lpstr>
      <vt:lpstr>Network Assets</vt:lpstr>
      <vt:lpstr>Community Assets</vt:lpstr>
      <vt:lpstr>State, Regional and National Assets</vt:lpstr>
      <vt:lpstr>Making an Inventory of Local Organizations</vt:lpstr>
      <vt:lpstr>Resource Directory: Sample Template</vt:lpstr>
      <vt:lpstr>Making Your Resource Directory</vt:lpstr>
      <vt:lpstr>Case Study – Elizabeth</vt:lpstr>
      <vt:lpstr>Evaluate Resources</vt:lpstr>
      <vt:lpstr>Is the resource you found a good fit for your patient?</vt:lpstr>
      <vt:lpstr>Assessing Resources</vt:lpstr>
      <vt:lpstr>Strategies for Assessing Resources</vt:lpstr>
      <vt:lpstr>Strategies for Assessing Resources</vt:lpstr>
      <vt:lpstr>Strategies for Assessing Resources</vt:lpstr>
      <vt:lpstr>Strategies for Assessing Resources</vt:lpstr>
      <vt:lpstr>Strategies for Assessing Resources</vt:lpstr>
      <vt:lpstr>Health on the Net Foundation (HON)</vt:lpstr>
      <vt:lpstr>Acquire Resources</vt:lpstr>
      <vt:lpstr>Getting Ready to Contact the Organization</vt:lpstr>
      <vt:lpstr>Contacting the Organization</vt:lpstr>
      <vt:lpstr>Maintaining Relationships with Organizations</vt:lpstr>
      <vt:lpstr>When You Cannot Find Resources</vt:lpstr>
      <vt:lpstr>Checkpoint</vt:lpstr>
      <vt:lpstr>Stewarding Resources </vt:lpstr>
      <vt:lpstr>When to Refer to a Clinician</vt:lpstr>
      <vt:lpstr>When to Refer to a Clinician</vt:lpstr>
      <vt:lpstr>Conclusion</vt:lpstr>
      <vt:lpstr>References</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436</cp:revision>
  <cp:lastPrinted>2014-06-13T20:14:55Z</cp:lastPrinted>
  <dcterms:created xsi:type="dcterms:W3CDTF">2014-05-08T22:31:29Z</dcterms:created>
  <dcterms:modified xsi:type="dcterms:W3CDTF">2021-09-30T17:18:02Z</dcterms:modified>
</cp:coreProperties>
</file>