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2.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1.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2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23.xml" ContentType="application/vnd.openxmlformats-officedocument.presentationml.notesSlide+xml"/>
  <Override PartName="/ppt/notesSlides/notesSlide21.xml" ContentType="application/vnd.openxmlformats-officedocument.presentationml.notesSlide+xml"/>
  <Override PartName="/ppt/notesSlides/notesSlide24.xml" ContentType="application/vnd.openxmlformats-officedocument.presentationml.notesSlide+xml"/>
  <Override PartName="/ppt/notesSlides/notesSlide2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diagrams/drawing4.xml" ContentType="application/vnd.ms-office.drawingml.diagramDrawing+xml"/>
  <Override PartName="/ppt/theme/theme1.xml" ContentType="application/vnd.openxmlformats-officedocument.theme+xml"/>
  <Override PartName="/ppt/diagrams/colors4.xml" ContentType="application/vnd.openxmlformats-officedocument.drawingml.diagramColors+xml"/>
  <Override PartName="/ppt/diagrams/colors6.xml" ContentType="application/vnd.openxmlformats-officedocument.drawingml.diagramColors+xml"/>
  <Override PartName="/ppt/diagrams/drawing6.xml" ContentType="application/vnd.ms-office.drawingml.diagramDrawing+xml"/>
  <Override PartName="/ppt/theme/theme2.xml" ContentType="application/vnd.openxmlformats-officedocument.theme+xml"/>
  <Override PartName="/ppt/theme/theme3.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quickStyle4.xml" ContentType="application/vnd.openxmlformats-officedocument.drawingml.diagramStyle+xml"/>
  <Override PartName="/ppt/diagrams/layout6.xml" ContentType="application/vnd.openxmlformats-officedocument.drawingml.diagramLayout+xml"/>
  <Override PartName="/ppt/diagrams/quickStyle6.xml" ContentType="application/vnd.openxmlformats-officedocument.drawingml.diagramStyle+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layout2.xml" ContentType="application/vnd.openxmlformats-officedocument.drawingml.diagramLayou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docProps/app.xml" ContentType="application/vnd.openxmlformats-officedocument.extended-properties+xml"/>
  <Override PartName="/docProps/core.xml" ContentType="application/vnd.openxmlformats-package.core-properties+xml"/>
  <Override PartName="/ppt/tags/tag1.xml" ContentType="application/vnd.openxmlformats-officedocument.presentationml.tag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34"/>
  </p:notesMasterIdLst>
  <p:handoutMasterIdLst>
    <p:handoutMasterId r:id="rId35"/>
  </p:handoutMasterIdLst>
  <p:sldIdLst>
    <p:sldId id="365" r:id="rId2"/>
    <p:sldId id="299" r:id="rId3"/>
    <p:sldId id="258" r:id="rId4"/>
    <p:sldId id="259" r:id="rId5"/>
    <p:sldId id="286" r:id="rId6"/>
    <p:sldId id="298" r:id="rId7"/>
    <p:sldId id="263" r:id="rId8"/>
    <p:sldId id="264" r:id="rId9"/>
    <p:sldId id="265" r:id="rId10"/>
    <p:sldId id="292" r:id="rId11"/>
    <p:sldId id="270" r:id="rId12"/>
    <p:sldId id="302" r:id="rId13"/>
    <p:sldId id="288" r:id="rId14"/>
    <p:sldId id="261" r:id="rId15"/>
    <p:sldId id="271" r:id="rId16"/>
    <p:sldId id="272" r:id="rId17"/>
    <p:sldId id="273" r:id="rId18"/>
    <p:sldId id="301" r:id="rId19"/>
    <p:sldId id="296" r:id="rId20"/>
    <p:sldId id="291" r:id="rId21"/>
    <p:sldId id="285" r:id="rId22"/>
    <p:sldId id="280" r:id="rId23"/>
    <p:sldId id="297" r:id="rId24"/>
    <p:sldId id="290" r:id="rId25"/>
    <p:sldId id="294" r:id="rId26"/>
    <p:sldId id="295" r:id="rId27"/>
    <p:sldId id="276" r:id="rId28"/>
    <p:sldId id="303" r:id="rId29"/>
    <p:sldId id="289" r:id="rId30"/>
    <p:sldId id="287" r:id="rId31"/>
    <p:sldId id="475" r:id="rId32"/>
    <p:sldId id="476" r:id="rId3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4E39857-C161-4AFE-9456-5F4BCAF0A083}">
          <p14:sldIdLst>
            <p14:sldId id="365"/>
            <p14:sldId id="299"/>
            <p14:sldId id="258"/>
            <p14:sldId id="259"/>
            <p14:sldId id="286"/>
            <p14:sldId id="298"/>
            <p14:sldId id="263"/>
            <p14:sldId id="264"/>
            <p14:sldId id="265"/>
            <p14:sldId id="292"/>
            <p14:sldId id="270"/>
            <p14:sldId id="302"/>
            <p14:sldId id="288"/>
            <p14:sldId id="261"/>
            <p14:sldId id="271"/>
            <p14:sldId id="272"/>
            <p14:sldId id="273"/>
            <p14:sldId id="301"/>
            <p14:sldId id="296"/>
            <p14:sldId id="291"/>
            <p14:sldId id="285"/>
            <p14:sldId id="280"/>
            <p14:sldId id="297"/>
            <p14:sldId id="290"/>
            <p14:sldId id="294"/>
            <p14:sldId id="295"/>
            <p14:sldId id="276"/>
            <p14:sldId id="303"/>
            <p14:sldId id="289"/>
            <p14:sldId id="287"/>
            <p14:sldId id="475"/>
            <p14:sldId id="47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033B57"/>
    <a:srgbClr val="000000"/>
    <a:srgbClr val="365F91"/>
    <a:srgbClr val="0096D6"/>
    <a:srgbClr val="00406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09" autoAdjust="0"/>
    <p:restoredTop sz="59270" autoAdjust="0"/>
  </p:normalViewPr>
  <p:slideViewPr>
    <p:cSldViewPr>
      <p:cViewPr varScale="1">
        <p:scale>
          <a:sx n="67" d="100"/>
          <a:sy n="67" d="100"/>
        </p:scale>
        <p:origin x="1890" y="78"/>
      </p:cViewPr>
      <p:guideLst>
        <p:guide orient="horz" pos="2160"/>
        <p:guide pos="2880"/>
      </p:guideLst>
    </p:cSldViewPr>
  </p:slideViewPr>
  <p:outlineViewPr>
    <p:cViewPr>
      <p:scale>
        <a:sx n="33" d="100"/>
        <a:sy n="33" d="100"/>
      </p:scale>
      <p:origin x="0" y="186"/>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3420" y="50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11C6DA-0014-4C5F-93DD-609E185A257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B0376A9-C0BA-43A9-848C-909F7F265D94}">
      <dgm:prSet phldrT="[Text]"/>
      <dgm:spPr>
        <a:solidFill>
          <a:srgbClr val="033B57"/>
        </a:solidFill>
      </dgm:spPr>
      <dgm:t>
        <a:bodyPr/>
        <a:lstStyle/>
        <a:p>
          <a:r>
            <a:rPr lang="en-US" dirty="0"/>
            <a:t>Fostering healing relationships</a:t>
          </a:r>
        </a:p>
      </dgm:t>
    </dgm:pt>
    <dgm:pt modelId="{95E19B17-8585-4F05-A442-C8F824600288}" type="parTrans" cxnId="{06D89DB6-689C-4233-90A6-64FFFCA5E071}">
      <dgm:prSet/>
      <dgm:spPr/>
      <dgm:t>
        <a:bodyPr/>
        <a:lstStyle/>
        <a:p>
          <a:endParaRPr lang="en-US"/>
        </a:p>
      </dgm:t>
    </dgm:pt>
    <dgm:pt modelId="{244A07DB-C5AD-4B2C-B33F-AD95EF18E14A}" type="sibTrans" cxnId="{06D89DB6-689C-4233-90A6-64FFFCA5E071}">
      <dgm:prSet/>
      <dgm:spPr/>
      <dgm:t>
        <a:bodyPr/>
        <a:lstStyle/>
        <a:p>
          <a:endParaRPr lang="en-US"/>
        </a:p>
      </dgm:t>
    </dgm:pt>
    <dgm:pt modelId="{F4A6D53F-829B-464B-9742-5BDCDDB9689D}">
      <dgm:prSet/>
      <dgm:spPr>
        <a:solidFill>
          <a:srgbClr val="033B57"/>
        </a:solidFill>
      </dgm:spPr>
      <dgm:t>
        <a:bodyPr/>
        <a:lstStyle/>
        <a:p>
          <a:r>
            <a:rPr lang="en-US" dirty="0"/>
            <a:t>Exchanging information</a:t>
          </a:r>
        </a:p>
      </dgm:t>
    </dgm:pt>
    <dgm:pt modelId="{A25824BE-F96A-45C0-A2D4-95CD0682E8D7}" type="parTrans" cxnId="{F0A5C432-13C9-46E5-A885-62161D61AE1D}">
      <dgm:prSet/>
      <dgm:spPr/>
      <dgm:t>
        <a:bodyPr/>
        <a:lstStyle/>
        <a:p>
          <a:endParaRPr lang="en-US"/>
        </a:p>
      </dgm:t>
    </dgm:pt>
    <dgm:pt modelId="{D766B032-5E50-489F-B7DD-51A70F5991E0}" type="sibTrans" cxnId="{F0A5C432-13C9-46E5-A885-62161D61AE1D}">
      <dgm:prSet/>
      <dgm:spPr/>
      <dgm:t>
        <a:bodyPr/>
        <a:lstStyle/>
        <a:p>
          <a:endParaRPr lang="en-US"/>
        </a:p>
      </dgm:t>
    </dgm:pt>
    <dgm:pt modelId="{E61FB17C-A702-4AF8-9BD6-12581D3C20BF}">
      <dgm:prSet/>
      <dgm:spPr>
        <a:solidFill>
          <a:srgbClr val="033B57"/>
        </a:solidFill>
      </dgm:spPr>
      <dgm:t>
        <a:bodyPr/>
        <a:lstStyle/>
        <a:p>
          <a:r>
            <a:rPr lang="en-US" dirty="0"/>
            <a:t>Responding to emotions</a:t>
          </a:r>
        </a:p>
      </dgm:t>
    </dgm:pt>
    <dgm:pt modelId="{D2217D87-E68C-43D0-ACB8-C21C786A3AC9}" type="parTrans" cxnId="{05043D34-B708-47DD-845D-01ACE5D17917}">
      <dgm:prSet/>
      <dgm:spPr/>
      <dgm:t>
        <a:bodyPr/>
        <a:lstStyle/>
        <a:p>
          <a:endParaRPr lang="en-US"/>
        </a:p>
      </dgm:t>
    </dgm:pt>
    <dgm:pt modelId="{F392603D-EC9C-44FA-A5D9-43D928E9A34B}" type="sibTrans" cxnId="{05043D34-B708-47DD-845D-01ACE5D17917}">
      <dgm:prSet/>
      <dgm:spPr/>
      <dgm:t>
        <a:bodyPr/>
        <a:lstStyle/>
        <a:p>
          <a:endParaRPr lang="en-US"/>
        </a:p>
      </dgm:t>
    </dgm:pt>
    <dgm:pt modelId="{B4D99EF6-AC1E-4846-B0B1-B152F9C9D236}">
      <dgm:prSet/>
      <dgm:spPr>
        <a:solidFill>
          <a:srgbClr val="033B57"/>
        </a:solidFill>
      </dgm:spPr>
      <dgm:t>
        <a:bodyPr/>
        <a:lstStyle/>
        <a:p>
          <a:r>
            <a:rPr lang="en-US" dirty="0"/>
            <a:t>Managing uncertainty</a:t>
          </a:r>
        </a:p>
      </dgm:t>
    </dgm:pt>
    <dgm:pt modelId="{E88A5105-0762-4300-970C-F3A585509E59}" type="parTrans" cxnId="{102E891D-7A0B-4511-88DF-5C4C4FA1D9D7}">
      <dgm:prSet/>
      <dgm:spPr/>
      <dgm:t>
        <a:bodyPr/>
        <a:lstStyle/>
        <a:p>
          <a:endParaRPr lang="en-US"/>
        </a:p>
      </dgm:t>
    </dgm:pt>
    <dgm:pt modelId="{519749E1-CC7D-47C3-8965-3F44086482E2}" type="sibTrans" cxnId="{102E891D-7A0B-4511-88DF-5C4C4FA1D9D7}">
      <dgm:prSet/>
      <dgm:spPr/>
      <dgm:t>
        <a:bodyPr/>
        <a:lstStyle/>
        <a:p>
          <a:endParaRPr lang="en-US"/>
        </a:p>
      </dgm:t>
    </dgm:pt>
    <dgm:pt modelId="{BF0B416B-D1CC-468D-AEAF-9937D32B1714}">
      <dgm:prSet/>
      <dgm:spPr>
        <a:solidFill>
          <a:srgbClr val="033B57"/>
        </a:solidFill>
      </dgm:spPr>
      <dgm:t>
        <a:bodyPr/>
        <a:lstStyle/>
        <a:p>
          <a:r>
            <a:rPr lang="en-US" dirty="0"/>
            <a:t>Making decisions</a:t>
          </a:r>
        </a:p>
      </dgm:t>
    </dgm:pt>
    <dgm:pt modelId="{E4ABF479-1619-4EFB-BEC2-FC0FFD49F0E7}" type="parTrans" cxnId="{AA426400-5CE0-4656-92C6-D7E0EB1573DA}">
      <dgm:prSet/>
      <dgm:spPr/>
      <dgm:t>
        <a:bodyPr/>
        <a:lstStyle/>
        <a:p>
          <a:endParaRPr lang="en-US"/>
        </a:p>
      </dgm:t>
    </dgm:pt>
    <dgm:pt modelId="{F7E97C5B-17A7-41B6-996C-1BC3E2CD1401}" type="sibTrans" cxnId="{AA426400-5CE0-4656-92C6-D7E0EB1573DA}">
      <dgm:prSet/>
      <dgm:spPr/>
      <dgm:t>
        <a:bodyPr/>
        <a:lstStyle/>
        <a:p>
          <a:endParaRPr lang="en-US"/>
        </a:p>
      </dgm:t>
    </dgm:pt>
    <dgm:pt modelId="{B0DDC0EB-051C-499D-AA88-FE3E4DD9A6A8}">
      <dgm:prSet/>
      <dgm:spPr>
        <a:solidFill>
          <a:srgbClr val="033B57"/>
        </a:solidFill>
      </dgm:spPr>
      <dgm:t>
        <a:bodyPr/>
        <a:lstStyle/>
        <a:p>
          <a:r>
            <a:rPr lang="en-US" dirty="0"/>
            <a:t>Enabling self-management</a:t>
          </a:r>
        </a:p>
      </dgm:t>
    </dgm:pt>
    <dgm:pt modelId="{F74ADFDA-C1EF-4619-8E4E-D734DFED7B48}" type="parTrans" cxnId="{F69DB98A-6FA9-4BCA-8D30-7724E190CF87}">
      <dgm:prSet/>
      <dgm:spPr/>
      <dgm:t>
        <a:bodyPr/>
        <a:lstStyle/>
        <a:p>
          <a:endParaRPr lang="en-US"/>
        </a:p>
      </dgm:t>
    </dgm:pt>
    <dgm:pt modelId="{92CA2421-6FBC-4DF2-95BF-A103ED2EED96}" type="sibTrans" cxnId="{F69DB98A-6FA9-4BCA-8D30-7724E190CF87}">
      <dgm:prSet/>
      <dgm:spPr/>
      <dgm:t>
        <a:bodyPr/>
        <a:lstStyle/>
        <a:p>
          <a:endParaRPr lang="en-US"/>
        </a:p>
      </dgm:t>
    </dgm:pt>
    <dgm:pt modelId="{EB38174E-0E30-429D-8F00-FEF604167A37}" type="pres">
      <dgm:prSet presAssocID="{C411C6DA-0014-4C5F-93DD-609E185A2579}" presName="diagram" presStyleCnt="0">
        <dgm:presLayoutVars>
          <dgm:dir/>
          <dgm:resizeHandles val="exact"/>
        </dgm:presLayoutVars>
      </dgm:prSet>
      <dgm:spPr/>
    </dgm:pt>
    <dgm:pt modelId="{8C9EA5F6-8778-44E1-A289-DE9E7FB249ED}" type="pres">
      <dgm:prSet presAssocID="{CB0376A9-C0BA-43A9-848C-909F7F265D94}" presName="node" presStyleLbl="node1" presStyleIdx="0" presStyleCnt="6">
        <dgm:presLayoutVars>
          <dgm:bulletEnabled val="1"/>
        </dgm:presLayoutVars>
      </dgm:prSet>
      <dgm:spPr/>
    </dgm:pt>
    <dgm:pt modelId="{5DADB09B-8ED2-42E5-AD0C-E19F03AF9AB4}" type="pres">
      <dgm:prSet presAssocID="{244A07DB-C5AD-4B2C-B33F-AD95EF18E14A}" presName="sibTrans" presStyleCnt="0"/>
      <dgm:spPr/>
    </dgm:pt>
    <dgm:pt modelId="{B8301158-9C68-46B7-BB0B-435D6F599190}" type="pres">
      <dgm:prSet presAssocID="{F4A6D53F-829B-464B-9742-5BDCDDB9689D}" presName="node" presStyleLbl="node1" presStyleIdx="1" presStyleCnt="6">
        <dgm:presLayoutVars>
          <dgm:bulletEnabled val="1"/>
        </dgm:presLayoutVars>
      </dgm:prSet>
      <dgm:spPr/>
    </dgm:pt>
    <dgm:pt modelId="{0B99026D-5CE0-4C85-8FFF-3FB6F2D67017}" type="pres">
      <dgm:prSet presAssocID="{D766B032-5E50-489F-B7DD-51A70F5991E0}" presName="sibTrans" presStyleCnt="0"/>
      <dgm:spPr/>
    </dgm:pt>
    <dgm:pt modelId="{E843EDE0-831B-414B-A10D-F5C69B6350FE}" type="pres">
      <dgm:prSet presAssocID="{E61FB17C-A702-4AF8-9BD6-12581D3C20BF}" presName="node" presStyleLbl="node1" presStyleIdx="2" presStyleCnt="6">
        <dgm:presLayoutVars>
          <dgm:bulletEnabled val="1"/>
        </dgm:presLayoutVars>
      </dgm:prSet>
      <dgm:spPr/>
    </dgm:pt>
    <dgm:pt modelId="{FD21895B-CE73-47D9-88B6-76802C178FE9}" type="pres">
      <dgm:prSet presAssocID="{F392603D-EC9C-44FA-A5D9-43D928E9A34B}" presName="sibTrans" presStyleCnt="0"/>
      <dgm:spPr/>
    </dgm:pt>
    <dgm:pt modelId="{B317BB1A-9EAD-4C18-BEE4-C657036854B0}" type="pres">
      <dgm:prSet presAssocID="{B4D99EF6-AC1E-4846-B0B1-B152F9C9D236}" presName="node" presStyleLbl="node1" presStyleIdx="3" presStyleCnt="6">
        <dgm:presLayoutVars>
          <dgm:bulletEnabled val="1"/>
        </dgm:presLayoutVars>
      </dgm:prSet>
      <dgm:spPr/>
    </dgm:pt>
    <dgm:pt modelId="{78AC1A56-DC79-4E71-896E-197E7BBE5188}" type="pres">
      <dgm:prSet presAssocID="{519749E1-CC7D-47C3-8965-3F44086482E2}" presName="sibTrans" presStyleCnt="0"/>
      <dgm:spPr/>
    </dgm:pt>
    <dgm:pt modelId="{7B7CD46A-AC48-4F1F-8738-3E637BEA8DDB}" type="pres">
      <dgm:prSet presAssocID="{BF0B416B-D1CC-468D-AEAF-9937D32B1714}" presName="node" presStyleLbl="node1" presStyleIdx="4" presStyleCnt="6">
        <dgm:presLayoutVars>
          <dgm:bulletEnabled val="1"/>
        </dgm:presLayoutVars>
      </dgm:prSet>
      <dgm:spPr/>
    </dgm:pt>
    <dgm:pt modelId="{4225731F-C116-4E61-BE21-F19A85C6B701}" type="pres">
      <dgm:prSet presAssocID="{F7E97C5B-17A7-41B6-996C-1BC3E2CD1401}" presName="sibTrans" presStyleCnt="0"/>
      <dgm:spPr/>
    </dgm:pt>
    <dgm:pt modelId="{DECEA483-F857-4073-B81C-20AE7AED758F}" type="pres">
      <dgm:prSet presAssocID="{B0DDC0EB-051C-499D-AA88-FE3E4DD9A6A8}" presName="node" presStyleLbl="node1" presStyleIdx="5" presStyleCnt="6">
        <dgm:presLayoutVars>
          <dgm:bulletEnabled val="1"/>
        </dgm:presLayoutVars>
      </dgm:prSet>
      <dgm:spPr/>
    </dgm:pt>
  </dgm:ptLst>
  <dgm:cxnLst>
    <dgm:cxn modelId="{AA426400-5CE0-4656-92C6-D7E0EB1573DA}" srcId="{C411C6DA-0014-4C5F-93DD-609E185A2579}" destId="{BF0B416B-D1CC-468D-AEAF-9937D32B1714}" srcOrd="4" destOrd="0" parTransId="{E4ABF479-1619-4EFB-BEC2-FC0FFD49F0E7}" sibTransId="{F7E97C5B-17A7-41B6-996C-1BC3E2CD1401}"/>
    <dgm:cxn modelId="{4E7AD60A-2CFC-4E5E-8089-6979088191BC}" type="presOf" srcId="{C411C6DA-0014-4C5F-93DD-609E185A2579}" destId="{EB38174E-0E30-429D-8F00-FEF604167A37}" srcOrd="0" destOrd="0" presId="urn:microsoft.com/office/officeart/2005/8/layout/default"/>
    <dgm:cxn modelId="{407C0319-B36D-4291-8A82-F7742D997AD6}" type="presOf" srcId="{BF0B416B-D1CC-468D-AEAF-9937D32B1714}" destId="{7B7CD46A-AC48-4F1F-8738-3E637BEA8DDB}" srcOrd="0" destOrd="0" presId="urn:microsoft.com/office/officeart/2005/8/layout/default"/>
    <dgm:cxn modelId="{102E891D-7A0B-4511-88DF-5C4C4FA1D9D7}" srcId="{C411C6DA-0014-4C5F-93DD-609E185A2579}" destId="{B4D99EF6-AC1E-4846-B0B1-B152F9C9D236}" srcOrd="3" destOrd="0" parTransId="{E88A5105-0762-4300-970C-F3A585509E59}" sibTransId="{519749E1-CC7D-47C3-8965-3F44086482E2}"/>
    <dgm:cxn modelId="{F0A5C432-13C9-46E5-A885-62161D61AE1D}" srcId="{C411C6DA-0014-4C5F-93DD-609E185A2579}" destId="{F4A6D53F-829B-464B-9742-5BDCDDB9689D}" srcOrd="1" destOrd="0" parTransId="{A25824BE-F96A-45C0-A2D4-95CD0682E8D7}" sibTransId="{D766B032-5E50-489F-B7DD-51A70F5991E0}"/>
    <dgm:cxn modelId="{05043D34-B708-47DD-845D-01ACE5D17917}" srcId="{C411C6DA-0014-4C5F-93DD-609E185A2579}" destId="{E61FB17C-A702-4AF8-9BD6-12581D3C20BF}" srcOrd="2" destOrd="0" parTransId="{D2217D87-E68C-43D0-ACB8-C21C786A3AC9}" sibTransId="{F392603D-EC9C-44FA-A5D9-43D928E9A34B}"/>
    <dgm:cxn modelId="{3AB6D466-FDE7-494B-95BF-45057B021AC4}" type="presOf" srcId="{B0DDC0EB-051C-499D-AA88-FE3E4DD9A6A8}" destId="{DECEA483-F857-4073-B81C-20AE7AED758F}" srcOrd="0" destOrd="0" presId="urn:microsoft.com/office/officeart/2005/8/layout/default"/>
    <dgm:cxn modelId="{75622080-D1F1-43AC-B030-7B28ED392AA9}" type="presOf" srcId="{CB0376A9-C0BA-43A9-848C-909F7F265D94}" destId="{8C9EA5F6-8778-44E1-A289-DE9E7FB249ED}" srcOrd="0" destOrd="0" presId="urn:microsoft.com/office/officeart/2005/8/layout/default"/>
    <dgm:cxn modelId="{F69DB98A-6FA9-4BCA-8D30-7724E190CF87}" srcId="{C411C6DA-0014-4C5F-93DD-609E185A2579}" destId="{B0DDC0EB-051C-499D-AA88-FE3E4DD9A6A8}" srcOrd="5" destOrd="0" parTransId="{F74ADFDA-C1EF-4619-8E4E-D734DFED7B48}" sibTransId="{92CA2421-6FBC-4DF2-95BF-A103ED2EED96}"/>
    <dgm:cxn modelId="{06D89DB6-689C-4233-90A6-64FFFCA5E071}" srcId="{C411C6DA-0014-4C5F-93DD-609E185A2579}" destId="{CB0376A9-C0BA-43A9-848C-909F7F265D94}" srcOrd="0" destOrd="0" parTransId="{95E19B17-8585-4F05-A442-C8F824600288}" sibTransId="{244A07DB-C5AD-4B2C-B33F-AD95EF18E14A}"/>
    <dgm:cxn modelId="{BD03F8CD-8858-4D01-833B-35E8815B4DEC}" type="presOf" srcId="{E61FB17C-A702-4AF8-9BD6-12581D3C20BF}" destId="{E843EDE0-831B-414B-A10D-F5C69B6350FE}" srcOrd="0" destOrd="0" presId="urn:microsoft.com/office/officeart/2005/8/layout/default"/>
    <dgm:cxn modelId="{24A49BF4-44B4-45D1-9C3F-1D3856B91583}" type="presOf" srcId="{F4A6D53F-829B-464B-9742-5BDCDDB9689D}" destId="{B8301158-9C68-46B7-BB0B-435D6F599190}" srcOrd="0" destOrd="0" presId="urn:microsoft.com/office/officeart/2005/8/layout/default"/>
    <dgm:cxn modelId="{BA037FF7-A380-4EDA-9F3B-DE3365FD2E11}" type="presOf" srcId="{B4D99EF6-AC1E-4846-B0B1-B152F9C9D236}" destId="{B317BB1A-9EAD-4C18-BEE4-C657036854B0}" srcOrd="0" destOrd="0" presId="urn:microsoft.com/office/officeart/2005/8/layout/default"/>
    <dgm:cxn modelId="{F0CD9E3C-BF74-4E42-896A-B6E09F7C5BDD}" type="presParOf" srcId="{EB38174E-0E30-429D-8F00-FEF604167A37}" destId="{8C9EA5F6-8778-44E1-A289-DE9E7FB249ED}" srcOrd="0" destOrd="0" presId="urn:microsoft.com/office/officeart/2005/8/layout/default"/>
    <dgm:cxn modelId="{94503034-2CA6-44DC-8CFF-4CA4D7353AF8}" type="presParOf" srcId="{EB38174E-0E30-429D-8F00-FEF604167A37}" destId="{5DADB09B-8ED2-42E5-AD0C-E19F03AF9AB4}" srcOrd="1" destOrd="0" presId="urn:microsoft.com/office/officeart/2005/8/layout/default"/>
    <dgm:cxn modelId="{96A7CC91-6E2B-42D5-ACA8-9A3B3C6159EB}" type="presParOf" srcId="{EB38174E-0E30-429D-8F00-FEF604167A37}" destId="{B8301158-9C68-46B7-BB0B-435D6F599190}" srcOrd="2" destOrd="0" presId="urn:microsoft.com/office/officeart/2005/8/layout/default"/>
    <dgm:cxn modelId="{507166CA-5EB2-4D99-94AB-CF0208FBFFB0}" type="presParOf" srcId="{EB38174E-0E30-429D-8F00-FEF604167A37}" destId="{0B99026D-5CE0-4C85-8FFF-3FB6F2D67017}" srcOrd="3" destOrd="0" presId="urn:microsoft.com/office/officeart/2005/8/layout/default"/>
    <dgm:cxn modelId="{264D2AFC-D859-48A5-AC12-C2476DB5013E}" type="presParOf" srcId="{EB38174E-0E30-429D-8F00-FEF604167A37}" destId="{E843EDE0-831B-414B-A10D-F5C69B6350FE}" srcOrd="4" destOrd="0" presId="urn:microsoft.com/office/officeart/2005/8/layout/default"/>
    <dgm:cxn modelId="{182F3377-6F97-491A-8E5F-DCC5CDF90000}" type="presParOf" srcId="{EB38174E-0E30-429D-8F00-FEF604167A37}" destId="{FD21895B-CE73-47D9-88B6-76802C178FE9}" srcOrd="5" destOrd="0" presId="urn:microsoft.com/office/officeart/2005/8/layout/default"/>
    <dgm:cxn modelId="{7BF096BB-4FDE-4B5D-86BB-452CE9E39ED3}" type="presParOf" srcId="{EB38174E-0E30-429D-8F00-FEF604167A37}" destId="{B317BB1A-9EAD-4C18-BEE4-C657036854B0}" srcOrd="6" destOrd="0" presId="urn:microsoft.com/office/officeart/2005/8/layout/default"/>
    <dgm:cxn modelId="{1AC962C5-E3C5-447E-ABB9-FE2A1015A1BC}" type="presParOf" srcId="{EB38174E-0E30-429D-8F00-FEF604167A37}" destId="{78AC1A56-DC79-4E71-896E-197E7BBE5188}" srcOrd="7" destOrd="0" presId="urn:microsoft.com/office/officeart/2005/8/layout/default"/>
    <dgm:cxn modelId="{83248F48-641F-4170-B178-E62C6C45E186}" type="presParOf" srcId="{EB38174E-0E30-429D-8F00-FEF604167A37}" destId="{7B7CD46A-AC48-4F1F-8738-3E637BEA8DDB}" srcOrd="8" destOrd="0" presId="urn:microsoft.com/office/officeart/2005/8/layout/default"/>
    <dgm:cxn modelId="{9F9F6DDE-2584-49F3-92EF-E27D8E6BD4E2}" type="presParOf" srcId="{EB38174E-0E30-429D-8F00-FEF604167A37}" destId="{4225731F-C116-4E61-BE21-F19A85C6B701}" srcOrd="9" destOrd="0" presId="urn:microsoft.com/office/officeart/2005/8/layout/default"/>
    <dgm:cxn modelId="{5DCF038B-9539-4E4F-ACFE-8F054A1B8C55}" type="presParOf" srcId="{EB38174E-0E30-429D-8F00-FEF604167A37}" destId="{DECEA483-F857-4073-B81C-20AE7AED758F}"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ABB1F66-7A0D-4D7A-9B20-02C4F45889D5}" type="doc">
      <dgm:prSet loTypeId="urn:microsoft.com/office/officeart/2005/8/layout/cycle8" loCatId="cycle" qsTypeId="urn:microsoft.com/office/officeart/2005/8/quickstyle/simple1" qsCatId="simple" csTypeId="urn:microsoft.com/office/officeart/2005/8/colors/accent1_2" csCatId="accent1" phldr="1"/>
      <dgm:spPr/>
      <dgm:t>
        <a:bodyPr/>
        <a:lstStyle/>
        <a:p>
          <a:endParaRPr lang="en-US"/>
        </a:p>
      </dgm:t>
    </dgm:pt>
    <dgm:pt modelId="{854E93FF-7A05-44FC-BCEE-EBBBB818D845}">
      <dgm:prSet/>
      <dgm:spPr>
        <a:solidFill>
          <a:srgbClr val="033B57"/>
        </a:solidFill>
      </dgm:spPr>
      <dgm:t>
        <a:bodyPr/>
        <a:lstStyle/>
        <a:p>
          <a:pPr rtl="0"/>
          <a:r>
            <a:rPr lang="en-US" dirty="0"/>
            <a:t>Active/Reflective Listening</a:t>
          </a:r>
        </a:p>
      </dgm:t>
    </dgm:pt>
    <dgm:pt modelId="{BFB0133D-5EC4-4DFA-9218-A6B308A4B297}" type="parTrans" cxnId="{0644F1E4-4626-4760-B0ED-4EECBCC00547}">
      <dgm:prSet/>
      <dgm:spPr/>
      <dgm:t>
        <a:bodyPr/>
        <a:lstStyle/>
        <a:p>
          <a:endParaRPr lang="en-US"/>
        </a:p>
      </dgm:t>
    </dgm:pt>
    <dgm:pt modelId="{64A95760-DF35-489E-8F77-B1264CFC1007}" type="sibTrans" cxnId="{0644F1E4-4626-4760-B0ED-4EECBCC00547}">
      <dgm:prSet/>
      <dgm:spPr/>
      <dgm:t>
        <a:bodyPr/>
        <a:lstStyle/>
        <a:p>
          <a:endParaRPr lang="en-US"/>
        </a:p>
      </dgm:t>
    </dgm:pt>
    <dgm:pt modelId="{73A80952-60A8-420D-A7BB-672DD0A8DF57}">
      <dgm:prSet/>
      <dgm:spPr>
        <a:solidFill>
          <a:srgbClr val="033B57"/>
        </a:solidFill>
      </dgm:spPr>
      <dgm:t>
        <a:bodyPr/>
        <a:lstStyle/>
        <a:p>
          <a:pPr rtl="0"/>
          <a:r>
            <a:rPr lang="en-US" dirty="0"/>
            <a:t>Open-Ended Questions</a:t>
          </a:r>
        </a:p>
      </dgm:t>
    </dgm:pt>
    <dgm:pt modelId="{811E982E-AA99-438F-8C00-20044275A850}" type="parTrans" cxnId="{FFA824D6-5B37-4BF4-97E0-0E3700505233}">
      <dgm:prSet/>
      <dgm:spPr/>
      <dgm:t>
        <a:bodyPr/>
        <a:lstStyle/>
        <a:p>
          <a:endParaRPr lang="en-US"/>
        </a:p>
      </dgm:t>
    </dgm:pt>
    <dgm:pt modelId="{1D143ABD-1FB1-40F5-A8F7-37F3200D70D1}" type="sibTrans" cxnId="{FFA824D6-5B37-4BF4-97E0-0E3700505233}">
      <dgm:prSet/>
      <dgm:spPr/>
      <dgm:t>
        <a:bodyPr/>
        <a:lstStyle/>
        <a:p>
          <a:endParaRPr lang="en-US"/>
        </a:p>
      </dgm:t>
    </dgm:pt>
    <dgm:pt modelId="{A4768169-485D-4DA9-B128-D6275DC52A05}">
      <dgm:prSet/>
      <dgm:spPr>
        <a:solidFill>
          <a:srgbClr val="033B57"/>
        </a:solidFill>
      </dgm:spPr>
      <dgm:t>
        <a:bodyPr/>
        <a:lstStyle/>
        <a:p>
          <a:pPr rtl="0"/>
          <a:r>
            <a:rPr lang="en-US"/>
            <a:t>Affirmations</a:t>
          </a:r>
        </a:p>
      </dgm:t>
    </dgm:pt>
    <dgm:pt modelId="{0063F41F-BD4C-4CA3-A7D7-CA08BB8CBF31}" type="parTrans" cxnId="{87789A12-A118-4119-83F4-73203BA113C8}">
      <dgm:prSet/>
      <dgm:spPr/>
      <dgm:t>
        <a:bodyPr/>
        <a:lstStyle/>
        <a:p>
          <a:endParaRPr lang="en-US"/>
        </a:p>
      </dgm:t>
    </dgm:pt>
    <dgm:pt modelId="{C65CC4C3-4FCA-46FE-BC8B-EB72337DA849}" type="sibTrans" cxnId="{87789A12-A118-4119-83F4-73203BA113C8}">
      <dgm:prSet/>
      <dgm:spPr/>
      <dgm:t>
        <a:bodyPr/>
        <a:lstStyle/>
        <a:p>
          <a:endParaRPr lang="en-US"/>
        </a:p>
      </dgm:t>
    </dgm:pt>
    <dgm:pt modelId="{E5BD4124-2E92-45A1-8991-F339F58730B6}">
      <dgm:prSet/>
      <dgm:spPr>
        <a:solidFill>
          <a:srgbClr val="033B57"/>
        </a:solidFill>
      </dgm:spPr>
      <dgm:t>
        <a:bodyPr/>
        <a:lstStyle/>
        <a:p>
          <a:pPr rtl="0"/>
          <a:r>
            <a:rPr lang="en-US"/>
            <a:t>Summarizing</a:t>
          </a:r>
        </a:p>
      </dgm:t>
    </dgm:pt>
    <dgm:pt modelId="{84FE1FC9-1E5C-4256-9019-7D7EE30C487C}" type="parTrans" cxnId="{2BDA2293-0E9D-42DB-A3CD-9F4E73DC25D7}">
      <dgm:prSet/>
      <dgm:spPr/>
      <dgm:t>
        <a:bodyPr/>
        <a:lstStyle/>
        <a:p>
          <a:endParaRPr lang="en-US"/>
        </a:p>
      </dgm:t>
    </dgm:pt>
    <dgm:pt modelId="{44E6BDE1-7E49-4CD3-9321-98DD3A700A1F}" type="sibTrans" cxnId="{2BDA2293-0E9D-42DB-A3CD-9F4E73DC25D7}">
      <dgm:prSet/>
      <dgm:spPr/>
      <dgm:t>
        <a:bodyPr/>
        <a:lstStyle/>
        <a:p>
          <a:endParaRPr lang="en-US"/>
        </a:p>
      </dgm:t>
    </dgm:pt>
    <dgm:pt modelId="{C760FE81-8E98-4FDE-A124-8DC2F40C2C30}" type="pres">
      <dgm:prSet presAssocID="{9ABB1F66-7A0D-4D7A-9B20-02C4F45889D5}" presName="compositeShape" presStyleCnt="0">
        <dgm:presLayoutVars>
          <dgm:chMax val="7"/>
          <dgm:dir/>
          <dgm:resizeHandles val="exact"/>
        </dgm:presLayoutVars>
      </dgm:prSet>
      <dgm:spPr/>
    </dgm:pt>
    <dgm:pt modelId="{1FF3C993-7067-4796-942C-1A86161EA122}" type="pres">
      <dgm:prSet presAssocID="{9ABB1F66-7A0D-4D7A-9B20-02C4F45889D5}" presName="wedge1" presStyleLbl="node1" presStyleIdx="0" presStyleCnt="4"/>
      <dgm:spPr/>
    </dgm:pt>
    <dgm:pt modelId="{1E2741B5-8265-414B-B352-E3ADAF96B294}" type="pres">
      <dgm:prSet presAssocID="{9ABB1F66-7A0D-4D7A-9B20-02C4F45889D5}" presName="dummy1a" presStyleCnt="0"/>
      <dgm:spPr/>
    </dgm:pt>
    <dgm:pt modelId="{D1DBD573-7BC2-428F-9291-3938B5AF1E20}" type="pres">
      <dgm:prSet presAssocID="{9ABB1F66-7A0D-4D7A-9B20-02C4F45889D5}" presName="dummy1b" presStyleCnt="0"/>
      <dgm:spPr/>
    </dgm:pt>
    <dgm:pt modelId="{87564690-0085-4371-96E3-6E55BDC51B14}" type="pres">
      <dgm:prSet presAssocID="{9ABB1F66-7A0D-4D7A-9B20-02C4F45889D5}" presName="wedge1Tx" presStyleLbl="node1" presStyleIdx="0" presStyleCnt="4">
        <dgm:presLayoutVars>
          <dgm:chMax val="0"/>
          <dgm:chPref val="0"/>
          <dgm:bulletEnabled val="1"/>
        </dgm:presLayoutVars>
      </dgm:prSet>
      <dgm:spPr/>
    </dgm:pt>
    <dgm:pt modelId="{6D5446B1-09B2-4B05-914B-8EAC49BD542C}" type="pres">
      <dgm:prSet presAssocID="{9ABB1F66-7A0D-4D7A-9B20-02C4F45889D5}" presName="wedge2" presStyleLbl="node1" presStyleIdx="1" presStyleCnt="4"/>
      <dgm:spPr/>
    </dgm:pt>
    <dgm:pt modelId="{78E54508-F8C5-4115-9A74-E9A7DF43FC07}" type="pres">
      <dgm:prSet presAssocID="{9ABB1F66-7A0D-4D7A-9B20-02C4F45889D5}" presName="dummy2a" presStyleCnt="0"/>
      <dgm:spPr/>
    </dgm:pt>
    <dgm:pt modelId="{00AC8A8F-1A17-4AF5-AD61-A5EAB57BD79C}" type="pres">
      <dgm:prSet presAssocID="{9ABB1F66-7A0D-4D7A-9B20-02C4F45889D5}" presName="dummy2b" presStyleCnt="0"/>
      <dgm:spPr/>
    </dgm:pt>
    <dgm:pt modelId="{D44222AD-F3EE-4405-9203-638E3F2170B1}" type="pres">
      <dgm:prSet presAssocID="{9ABB1F66-7A0D-4D7A-9B20-02C4F45889D5}" presName="wedge2Tx" presStyleLbl="node1" presStyleIdx="1" presStyleCnt="4">
        <dgm:presLayoutVars>
          <dgm:chMax val="0"/>
          <dgm:chPref val="0"/>
          <dgm:bulletEnabled val="1"/>
        </dgm:presLayoutVars>
      </dgm:prSet>
      <dgm:spPr/>
    </dgm:pt>
    <dgm:pt modelId="{B3B542E9-C72F-4CC3-B59C-DBB063E245E4}" type="pres">
      <dgm:prSet presAssocID="{9ABB1F66-7A0D-4D7A-9B20-02C4F45889D5}" presName="wedge3" presStyleLbl="node1" presStyleIdx="2" presStyleCnt="4" custLinFactNeighborY="376"/>
      <dgm:spPr/>
    </dgm:pt>
    <dgm:pt modelId="{6AE68C08-32AB-41B1-9655-2FAA89706198}" type="pres">
      <dgm:prSet presAssocID="{9ABB1F66-7A0D-4D7A-9B20-02C4F45889D5}" presName="dummy3a" presStyleCnt="0"/>
      <dgm:spPr/>
    </dgm:pt>
    <dgm:pt modelId="{B09E4C26-FE0E-4A60-A5E0-023E64406169}" type="pres">
      <dgm:prSet presAssocID="{9ABB1F66-7A0D-4D7A-9B20-02C4F45889D5}" presName="dummy3b" presStyleCnt="0"/>
      <dgm:spPr/>
    </dgm:pt>
    <dgm:pt modelId="{1318D224-833C-43D4-AE24-CD9E8C2595EB}" type="pres">
      <dgm:prSet presAssocID="{9ABB1F66-7A0D-4D7A-9B20-02C4F45889D5}" presName="wedge3Tx" presStyleLbl="node1" presStyleIdx="2" presStyleCnt="4">
        <dgm:presLayoutVars>
          <dgm:chMax val="0"/>
          <dgm:chPref val="0"/>
          <dgm:bulletEnabled val="1"/>
        </dgm:presLayoutVars>
      </dgm:prSet>
      <dgm:spPr/>
    </dgm:pt>
    <dgm:pt modelId="{4558F700-8025-4C8B-9686-C7F2867671CB}" type="pres">
      <dgm:prSet presAssocID="{9ABB1F66-7A0D-4D7A-9B20-02C4F45889D5}" presName="wedge4" presStyleLbl="node1" presStyleIdx="3" presStyleCnt="4"/>
      <dgm:spPr/>
    </dgm:pt>
    <dgm:pt modelId="{70A571C1-6FE6-41EB-9E74-FC1E55833505}" type="pres">
      <dgm:prSet presAssocID="{9ABB1F66-7A0D-4D7A-9B20-02C4F45889D5}" presName="dummy4a" presStyleCnt="0"/>
      <dgm:spPr/>
    </dgm:pt>
    <dgm:pt modelId="{F6978E8F-0BE3-45AE-AD93-9684C46936B3}" type="pres">
      <dgm:prSet presAssocID="{9ABB1F66-7A0D-4D7A-9B20-02C4F45889D5}" presName="dummy4b" presStyleCnt="0"/>
      <dgm:spPr/>
    </dgm:pt>
    <dgm:pt modelId="{73DB20F3-7217-4598-B9D4-121868C38E6C}" type="pres">
      <dgm:prSet presAssocID="{9ABB1F66-7A0D-4D7A-9B20-02C4F45889D5}" presName="wedge4Tx" presStyleLbl="node1" presStyleIdx="3" presStyleCnt="4">
        <dgm:presLayoutVars>
          <dgm:chMax val="0"/>
          <dgm:chPref val="0"/>
          <dgm:bulletEnabled val="1"/>
        </dgm:presLayoutVars>
      </dgm:prSet>
      <dgm:spPr/>
    </dgm:pt>
    <dgm:pt modelId="{AC1A36BA-B877-49B5-BC92-9871766BA5F5}" type="pres">
      <dgm:prSet presAssocID="{64A95760-DF35-489E-8F77-B1264CFC1007}" presName="arrowWedge1" presStyleLbl="fgSibTrans2D1" presStyleIdx="0" presStyleCnt="4"/>
      <dgm:spPr/>
    </dgm:pt>
    <dgm:pt modelId="{8DBB1E2A-EBBC-4CAA-A813-3BB8B19FA632}" type="pres">
      <dgm:prSet presAssocID="{1D143ABD-1FB1-40F5-A8F7-37F3200D70D1}" presName="arrowWedge2" presStyleLbl="fgSibTrans2D1" presStyleIdx="1" presStyleCnt="4"/>
      <dgm:spPr/>
    </dgm:pt>
    <dgm:pt modelId="{3C0D7B69-8276-40FA-9E79-C0E20861B42D}" type="pres">
      <dgm:prSet presAssocID="{C65CC4C3-4FCA-46FE-BC8B-EB72337DA849}" presName="arrowWedge3" presStyleLbl="fgSibTrans2D1" presStyleIdx="2" presStyleCnt="4"/>
      <dgm:spPr/>
    </dgm:pt>
    <dgm:pt modelId="{5101A89A-08B9-46E8-A4BE-475DD70BDA96}" type="pres">
      <dgm:prSet presAssocID="{44E6BDE1-7E49-4CD3-9321-98DD3A700A1F}" presName="arrowWedge4" presStyleLbl="fgSibTrans2D1" presStyleIdx="3" presStyleCnt="4"/>
      <dgm:spPr/>
    </dgm:pt>
  </dgm:ptLst>
  <dgm:cxnLst>
    <dgm:cxn modelId="{C5C7D105-0F28-40D8-9D47-3A4DAAF38084}" type="presOf" srcId="{E5BD4124-2E92-45A1-8991-F339F58730B6}" destId="{73DB20F3-7217-4598-B9D4-121868C38E6C}" srcOrd="1" destOrd="0" presId="urn:microsoft.com/office/officeart/2005/8/layout/cycle8"/>
    <dgm:cxn modelId="{87789A12-A118-4119-83F4-73203BA113C8}" srcId="{9ABB1F66-7A0D-4D7A-9B20-02C4F45889D5}" destId="{A4768169-485D-4DA9-B128-D6275DC52A05}" srcOrd="2" destOrd="0" parTransId="{0063F41F-BD4C-4CA3-A7D7-CA08BB8CBF31}" sibTransId="{C65CC4C3-4FCA-46FE-BC8B-EB72337DA849}"/>
    <dgm:cxn modelId="{7D448817-EF62-4BE8-82D4-ED1F5B75B4AF}" type="presOf" srcId="{73A80952-60A8-420D-A7BB-672DD0A8DF57}" destId="{6D5446B1-09B2-4B05-914B-8EAC49BD542C}" srcOrd="0" destOrd="0" presId="urn:microsoft.com/office/officeart/2005/8/layout/cycle8"/>
    <dgm:cxn modelId="{C2D35A74-2B78-49CD-BADD-46C790D63BC3}" type="presOf" srcId="{E5BD4124-2E92-45A1-8991-F339F58730B6}" destId="{4558F700-8025-4C8B-9686-C7F2867671CB}" srcOrd="0" destOrd="0" presId="urn:microsoft.com/office/officeart/2005/8/layout/cycle8"/>
    <dgm:cxn modelId="{EF690377-EA5F-443C-A080-42BD72CE08CC}" type="presOf" srcId="{A4768169-485D-4DA9-B128-D6275DC52A05}" destId="{B3B542E9-C72F-4CC3-B59C-DBB063E245E4}" srcOrd="0" destOrd="0" presId="urn:microsoft.com/office/officeart/2005/8/layout/cycle8"/>
    <dgm:cxn modelId="{22AFBD7B-4025-4337-B80B-769BCE9CB2E1}" type="presOf" srcId="{9ABB1F66-7A0D-4D7A-9B20-02C4F45889D5}" destId="{C760FE81-8E98-4FDE-A124-8DC2F40C2C30}" srcOrd="0" destOrd="0" presId="urn:microsoft.com/office/officeart/2005/8/layout/cycle8"/>
    <dgm:cxn modelId="{22D17A85-763F-4A0D-9FB9-711C01C0C86F}" type="presOf" srcId="{854E93FF-7A05-44FC-BCEE-EBBBB818D845}" destId="{87564690-0085-4371-96E3-6E55BDC51B14}" srcOrd="1" destOrd="0" presId="urn:microsoft.com/office/officeart/2005/8/layout/cycle8"/>
    <dgm:cxn modelId="{515BEE89-1AE0-4908-B1DB-4185DC9463DD}" type="presOf" srcId="{A4768169-485D-4DA9-B128-D6275DC52A05}" destId="{1318D224-833C-43D4-AE24-CD9E8C2595EB}" srcOrd="1" destOrd="0" presId="urn:microsoft.com/office/officeart/2005/8/layout/cycle8"/>
    <dgm:cxn modelId="{3617028E-B5D2-41BD-AB34-3FA0D3EAB9E8}" type="presOf" srcId="{73A80952-60A8-420D-A7BB-672DD0A8DF57}" destId="{D44222AD-F3EE-4405-9203-638E3F2170B1}" srcOrd="1" destOrd="0" presId="urn:microsoft.com/office/officeart/2005/8/layout/cycle8"/>
    <dgm:cxn modelId="{2BDA2293-0E9D-42DB-A3CD-9F4E73DC25D7}" srcId="{9ABB1F66-7A0D-4D7A-9B20-02C4F45889D5}" destId="{E5BD4124-2E92-45A1-8991-F339F58730B6}" srcOrd="3" destOrd="0" parTransId="{84FE1FC9-1E5C-4256-9019-7D7EE30C487C}" sibTransId="{44E6BDE1-7E49-4CD3-9321-98DD3A700A1F}"/>
    <dgm:cxn modelId="{4E8F36CA-B06D-4B05-B165-6D5C1CDF8663}" type="presOf" srcId="{854E93FF-7A05-44FC-BCEE-EBBBB818D845}" destId="{1FF3C993-7067-4796-942C-1A86161EA122}" srcOrd="0" destOrd="0" presId="urn:microsoft.com/office/officeart/2005/8/layout/cycle8"/>
    <dgm:cxn modelId="{FFA824D6-5B37-4BF4-97E0-0E3700505233}" srcId="{9ABB1F66-7A0D-4D7A-9B20-02C4F45889D5}" destId="{73A80952-60A8-420D-A7BB-672DD0A8DF57}" srcOrd="1" destOrd="0" parTransId="{811E982E-AA99-438F-8C00-20044275A850}" sibTransId="{1D143ABD-1FB1-40F5-A8F7-37F3200D70D1}"/>
    <dgm:cxn modelId="{0644F1E4-4626-4760-B0ED-4EECBCC00547}" srcId="{9ABB1F66-7A0D-4D7A-9B20-02C4F45889D5}" destId="{854E93FF-7A05-44FC-BCEE-EBBBB818D845}" srcOrd="0" destOrd="0" parTransId="{BFB0133D-5EC4-4DFA-9218-A6B308A4B297}" sibTransId="{64A95760-DF35-489E-8F77-B1264CFC1007}"/>
    <dgm:cxn modelId="{B41F2D50-C00E-4655-AD5D-4D8FE0AC002F}" type="presParOf" srcId="{C760FE81-8E98-4FDE-A124-8DC2F40C2C30}" destId="{1FF3C993-7067-4796-942C-1A86161EA122}" srcOrd="0" destOrd="0" presId="urn:microsoft.com/office/officeart/2005/8/layout/cycle8"/>
    <dgm:cxn modelId="{C751544D-B83B-4FE7-BC6D-58EA5C477FB7}" type="presParOf" srcId="{C760FE81-8E98-4FDE-A124-8DC2F40C2C30}" destId="{1E2741B5-8265-414B-B352-E3ADAF96B294}" srcOrd="1" destOrd="0" presId="urn:microsoft.com/office/officeart/2005/8/layout/cycle8"/>
    <dgm:cxn modelId="{6FFA8DF3-E78B-4D9F-AB58-77E44FE41156}" type="presParOf" srcId="{C760FE81-8E98-4FDE-A124-8DC2F40C2C30}" destId="{D1DBD573-7BC2-428F-9291-3938B5AF1E20}" srcOrd="2" destOrd="0" presId="urn:microsoft.com/office/officeart/2005/8/layout/cycle8"/>
    <dgm:cxn modelId="{31231B56-ED94-4D11-BEC7-129DA82BD493}" type="presParOf" srcId="{C760FE81-8E98-4FDE-A124-8DC2F40C2C30}" destId="{87564690-0085-4371-96E3-6E55BDC51B14}" srcOrd="3" destOrd="0" presId="urn:microsoft.com/office/officeart/2005/8/layout/cycle8"/>
    <dgm:cxn modelId="{6E078E2D-BFFE-47C1-B8B4-12D19A8F0DC3}" type="presParOf" srcId="{C760FE81-8E98-4FDE-A124-8DC2F40C2C30}" destId="{6D5446B1-09B2-4B05-914B-8EAC49BD542C}" srcOrd="4" destOrd="0" presId="urn:microsoft.com/office/officeart/2005/8/layout/cycle8"/>
    <dgm:cxn modelId="{B858F5F7-DBE3-4153-AAC9-744D83861772}" type="presParOf" srcId="{C760FE81-8E98-4FDE-A124-8DC2F40C2C30}" destId="{78E54508-F8C5-4115-9A74-E9A7DF43FC07}" srcOrd="5" destOrd="0" presId="urn:microsoft.com/office/officeart/2005/8/layout/cycle8"/>
    <dgm:cxn modelId="{3936DAD3-6F04-4B3D-AE27-F2C828387F8B}" type="presParOf" srcId="{C760FE81-8E98-4FDE-A124-8DC2F40C2C30}" destId="{00AC8A8F-1A17-4AF5-AD61-A5EAB57BD79C}" srcOrd="6" destOrd="0" presId="urn:microsoft.com/office/officeart/2005/8/layout/cycle8"/>
    <dgm:cxn modelId="{3EB790A1-08BA-40AC-8EB3-BE5EDA91D768}" type="presParOf" srcId="{C760FE81-8E98-4FDE-A124-8DC2F40C2C30}" destId="{D44222AD-F3EE-4405-9203-638E3F2170B1}" srcOrd="7" destOrd="0" presId="urn:microsoft.com/office/officeart/2005/8/layout/cycle8"/>
    <dgm:cxn modelId="{DC23EE4A-80A1-4360-ABA9-38DEFC920C93}" type="presParOf" srcId="{C760FE81-8E98-4FDE-A124-8DC2F40C2C30}" destId="{B3B542E9-C72F-4CC3-B59C-DBB063E245E4}" srcOrd="8" destOrd="0" presId="urn:microsoft.com/office/officeart/2005/8/layout/cycle8"/>
    <dgm:cxn modelId="{81CDF3B1-7053-451E-9E8E-B62226F2C5B8}" type="presParOf" srcId="{C760FE81-8E98-4FDE-A124-8DC2F40C2C30}" destId="{6AE68C08-32AB-41B1-9655-2FAA89706198}" srcOrd="9" destOrd="0" presId="urn:microsoft.com/office/officeart/2005/8/layout/cycle8"/>
    <dgm:cxn modelId="{BD463E58-250D-4E86-9C65-1CE5F1EEE9C9}" type="presParOf" srcId="{C760FE81-8E98-4FDE-A124-8DC2F40C2C30}" destId="{B09E4C26-FE0E-4A60-A5E0-023E64406169}" srcOrd="10" destOrd="0" presId="urn:microsoft.com/office/officeart/2005/8/layout/cycle8"/>
    <dgm:cxn modelId="{8375EFD9-8C7E-431D-BEF0-F2719933D53C}" type="presParOf" srcId="{C760FE81-8E98-4FDE-A124-8DC2F40C2C30}" destId="{1318D224-833C-43D4-AE24-CD9E8C2595EB}" srcOrd="11" destOrd="0" presId="urn:microsoft.com/office/officeart/2005/8/layout/cycle8"/>
    <dgm:cxn modelId="{432A8CC7-8CE2-4719-87CB-F8E5D653EA62}" type="presParOf" srcId="{C760FE81-8E98-4FDE-A124-8DC2F40C2C30}" destId="{4558F700-8025-4C8B-9686-C7F2867671CB}" srcOrd="12" destOrd="0" presId="urn:microsoft.com/office/officeart/2005/8/layout/cycle8"/>
    <dgm:cxn modelId="{05B43BCC-78AD-4588-B149-90F1E9A65A47}" type="presParOf" srcId="{C760FE81-8E98-4FDE-A124-8DC2F40C2C30}" destId="{70A571C1-6FE6-41EB-9E74-FC1E55833505}" srcOrd="13" destOrd="0" presId="urn:microsoft.com/office/officeart/2005/8/layout/cycle8"/>
    <dgm:cxn modelId="{62842570-6103-4099-BA42-9277626C638E}" type="presParOf" srcId="{C760FE81-8E98-4FDE-A124-8DC2F40C2C30}" destId="{F6978E8F-0BE3-45AE-AD93-9684C46936B3}" srcOrd="14" destOrd="0" presId="urn:microsoft.com/office/officeart/2005/8/layout/cycle8"/>
    <dgm:cxn modelId="{8619C3EF-45D0-4F5E-AD45-0C1B5468826C}" type="presParOf" srcId="{C760FE81-8E98-4FDE-A124-8DC2F40C2C30}" destId="{73DB20F3-7217-4598-B9D4-121868C38E6C}" srcOrd="15" destOrd="0" presId="urn:microsoft.com/office/officeart/2005/8/layout/cycle8"/>
    <dgm:cxn modelId="{4C2F88CF-4131-4627-94D8-FFF2D91B0823}" type="presParOf" srcId="{C760FE81-8E98-4FDE-A124-8DC2F40C2C30}" destId="{AC1A36BA-B877-49B5-BC92-9871766BA5F5}" srcOrd="16" destOrd="0" presId="urn:microsoft.com/office/officeart/2005/8/layout/cycle8"/>
    <dgm:cxn modelId="{EF6305DB-5D56-4800-92F3-EFD126A34F71}" type="presParOf" srcId="{C760FE81-8E98-4FDE-A124-8DC2F40C2C30}" destId="{8DBB1E2A-EBBC-4CAA-A813-3BB8B19FA632}" srcOrd="17" destOrd="0" presId="urn:microsoft.com/office/officeart/2005/8/layout/cycle8"/>
    <dgm:cxn modelId="{C0E17350-6873-4EAC-8115-B9B7CA6791E8}" type="presParOf" srcId="{C760FE81-8E98-4FDE-A124-8DC2F40C2C30}" destId="{3C0D7B69-8276-40FA-9E79-C0E20861B42D}" srcOrd="18" destOrd="0" presId="urn:microsoft.com/office/officeart/2005/8/layout/cycle8"/>
    <dgm:cxn modelId="{E2A62E07-B7C6-4774-B9A3-506F7E6B6839}" type="presParOf" srcId="{C760FE81-8E98-4FDE-A124-8DC2F40C2C30}" destId="{5101A89A-08B9-46E8-A4BE-475DD70BDA96}" srcOrd="19"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635D8D8-C464-47D7-96E0-B1747C9115F3}"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15F33FC2-9F00-4E10-AE21-F2C345F50AD2}">
      <dgm:prSet/>
      <dgm:spPr>
        <a:solidFill>
          <a:srgbClr val="033B57"/>
        </a:solidFill>
      </dgm:spPr>
      <dgm:t>
        <a:bodyPr/>
        <a:lstStyle/>
        <a:p>
          <a:pPr rtl="0"/>
          <a:r>
            <a:rPr lang="en-US" b="0" i="0" baseline="0"/>
            <a:t>Ask open ended questions</a:t>
          </a:r>
          <a:endParaRPr lang="en-US"/>
        </a:p>
      </dgm:t>
    </dgm:pt>
    <dgm:pt modelId="{53BA695B-A467-4B78-B523-D1D2E530FBD8}" type="parTrans" cxnId="{FA1270FA-0CF9-414C-9DAF-06289A7642BF}">
      <dgm:prSet/>
      <dgm:spPr/>
      <dgm:t>
        <a:bodyPr/>
        <a:lstStyle/>
        <a:p>
          <a:endParaRPr lang="en-US"/>
        </a:p>
      </dgm:t>
    </dgm:pt>
    <dgm:pt modelId="{4EFFCFAE-697B-44CD-88CE-D4450FBCDE21}" type="sibTrans" cxnId="{FA1270FA-0CF9-414C-9DAF-06289A7642BF}">
      <dgm:prSet/>
      <dgm:spPr/>
      <dgm:t>
        <a:bodyPr/>
        <a:lstStyle/>
        <a:p>
          <a:endParaRPr lang="en-US"/>
        </a:p>
      </dgm:t>
    </dgm:pt>
    <dgm:pt modelId="{2F2CFCDB-A12E-4BEC-A181-CB2DD8B21C8E}">
      <dgm:prSet/>
      <dgm:spPr>
        <a:solidFill>
          <a:srgbClr val="033B57"/>
        </a:solidFill>
      </dgm:spPr>
      <dgm:t>
        <a:bodyPr/>
        <a:lstStyle/>
        <a:p>
          <a:pPr rtl="0"/>
          <a:r>
            <a:rPr lang="en-US" b="0" i="0" baseline="0"/>
            <a:t>Allow patient to answer</a:t>
          </a:r>
          <a:endParaRPr lang="en-US"/>
        </a:p>
      </dgm:t>
    </dgm:pt>
    <dgm:pt modelId="{72C42DEA-4A40-4FA8-B9BB-B91E2B42DA91}" type="parTrans" cxnId="{763AA2C0-406C-462F-B409-1BB81622F6BA}">
      <dgm:prSet/>
      <dgm:spPr/>
      <dgm:t>
        <a:bodyPr/>
        <a:lstStyle/>
        <a:p>
          <a:endParaRPr lang="en-US"/>
        </a:p>
      </dgm:t>
    </dgm:pt>
    <dgm:pt modelId="{40D3ED4E-02D8-460F-A099-37CF2BA57B82}" type="sibTrans" cxnId="{763AA2C0-406C-462F-B409-1BB81622F6BA}">
      <dgm:prSet/>
      <dgm:spPr/>
      <dgm:t>
        <a:bodyPr/>
        <a:lstStyle/>
        <a:p>
          <a:endParaRPr lang="en-US"/>
        </a:p>
      </dgm:t>
    </dgm:pt>
    <dgm:pt modelId="{61D9583E-6A45-44FD-A9C5-6450B3095029}">
      <dgm:prSet/>
      <dgm:spPr>
        <a:solidFill>
          <a:srgbClr val="033B57"/>
        </a:solidFill>
      </dgm:spPr>
      <dgm:t>
        <a:bodyPr/>
        <a:lstStyle/>
        <a:p>
          <a:pPr rtl="0"/>
          <a:r>
            <a:rPr lang="en-US" b="0" i="0" baseline="0" dirty="0"/>
            <a:t>Reflect back</a:t>
          </a:r>
          <a:endParaRPr lang="en-US" dirty="0"/>
        </a:p>
      </dgm:t>
    </dgm:pt>
    <dgm:pt modelId="{659D626C-A472-4D6A-91C3-61C21184FED5}" type="parTrans" cxnId="{D96C91C4-C98C-49D1-90DB-D084A3A5F6C1}">
      <dgm:prSet/>
      <dgm:spPr/>
      <dgm:t>
        <a:bodyPr/>
        <a:lstStyle/>
        <a:p>
          <a:endParaRPr lang="en-US"/>
        </a:p>
      </dgm:t>
    </dgm:pt>
    <dgm:pt modelId="{80B93DA9-41FA-4B00-BB3A-6FDA645AEE50}" type="sibTrans" cxnId="{D96C91C4-C98C-49D1-90DB-D084A3A5F6C1}">
      <dgm:prSet/>
      <dgm:spPr/>
      <dgm:t>
        <a:bodyPr/>
        <a:lstStyle/>
        <a:p>
          <a:endParaRPr lang="en-US"/>
        </a:p>
      </dgm:t>
    </dgm:pt>
    <dgm:pt modelId="{F59E70C9-4812-4C55-9820-0B5F901BAF34}">
      <dgm:prSet/>
      <dgm:spPr>
        <a:solidFill>
          <a:srgbClr val="033B57"/>
        </a:solidFill>
      </dgm:spPr>
      <dgm:t>
        <a:bodyPr/>
        <a:lstStyle/>
        <a:p>
          <a:pPr rtl="0"/>
          <a:r>
            <a:rPr lang="en-US" b="0" i="0" baseline="0" dirty="0"/>
            <a:t>Wait for patient to say more</a:t>
          </a:r>
          <a:endParaRPr lang="en-US" dirty="0"/>
        </a:p>
      </dgm:t>
    </dgm:pt>
    <dgm:pt modelId="{353A559A-58A5-4EF8-9B71-8DD468C0CDD2}" type="parTrans" cxnId="{0D32D9D9-324D-40E8-8DA4-725EE9DB5620}">
      <dgm:prSet/>
      <dgm:spPr/>
      <dgm:t>
        <a:bodyPr/>
        <a:lstStyle/>
        <a:p>
          <a:endParaRPr lang="en-US"/>
        </a:p>
      </dgm:t>
    </dgm:pt>
    <dgm:pt modelId="{A57F1331-2DFF-4E96-9B3D-088747D9DD18}" type="sibTrans" cxnId="{0D32D9D9-324D-40E8-8DA4-725EE9DB5620}">
      <dgm:prSet/>
      <dgm:spPr/>
      <dgm:t>
        <a:bodyPr/>
        <a:lstStyle/>
        <a:p>
          <a:endParaRPr lang="en-US"/>
        </a:p>
      </dgm:t>
    </dgm:pt>
    <dgm:pt modelId="{6C7621FC-6914-4EE7-AED1-421CD36A575A}">
      <dgm:prSet/>
      <dgm:spPr>
        <a:solidFill>
          <a:srgbClr val="033B57"/>
        </a:solidFill>
      </dgm:spPr>
      <dgm:t>
        <a:bodyPr/>
        <a:lstStyle/>
        <a:p>
          <a:pPr rtl="0"/>
          <a:r>
            <a:rPr lang="en-US" b="0" i="0" baseline="0"/>
            <a:t>Ask more questions</a:t>
          </a:r>
          <a:endParaRPr lang="en-US"/>
        </a:p>
      </dgm:t>
    </dgm:pt>
    <dgm:pt modelId="{36107B06-AC90-40C9-81CA-8C5F3E9177D9}" type="parTrans" cxnId="{6B96F1E3-9830-45ED-BBC2-9D63DA7010B4}">
      <dgm:prSet/>
      <dgm:spPr/>
      <dgm:t>
        <a:bodyPr/>
        <a:lstStyle/>
        <a:p>
          <a:endParaRPr lang="en-US"/>
        </a:p>
      </dgm:t>
    </dgm:pt>
    <dgm:pt modelId="{754559C5-7242-4127-AA24-C6138AA150EE}" type="sibTrans" cxnId="{6B96F1E3-9830-45ED-BBC2-9D63DA7010B4}">
      <dgm:prSet/>
      <dgm:spPr/>
      <dgm:t>
        <a:bodyPr/>
        <a:lstStyle/>
        <a:p>
          <a:endParaRPr lang="en-US"/>
        </a:p>
      </dgm:t>
    </dgm:pt>
    <dgm:pt modelId="{ABE1ADC8-0633-442E-B840-C881EAA89859}">
      <dgm:prSet/>
      <dgm:spPr>
        <a:solidFill>
          <a:srgbClr val="033B57"/>
        </a:solidFill>
      </dgm:spPr>
      <dgm:t>
        <a:bodyPr/>
        <a:lstStyle/>
        <a:p>
          <a:pPr rtl="0"/>
          <a:r>
            <a:rPr lang="en-US" b="0" i="0" baseline="0" dirty="0"/>
            <a:t>Summarize to make sure you understood</a:t>
          </a:r>
          <a:endParaRPr lang="en-US" dirty="0"/>
        </a:p>
      </dgm:t>
    </dgm:pt>
    <dgm:pt modelId="{288671D9-682A-4E49-AE99-FAA2B6911F92}" type="parTrans" cxnId="{4F3DE79D-CFAA-4FA2-950C-925D7ADC3AC9}">
      <dgm:prSet/>
      <dgm:spPr/>
      <dgm:t>
        <a:bodyPr/>
        <a:lstStyle/>
        <a:p>
          <a:endParaRPr lang="en-US"/>
        </a:p>
      </dgm:t>
    </dgm:pt>
    <dgm:pt modelId="{6EE63B88-8CC5-4C5C-8054-07E02C016B71}" type="sibTrans" cxnId="{4F3DE79D-CFAA-4FA2-950C-925D7ADC3AC9}">
      <dgm:prSet/>
      <dgm:spPr/>
      <dgm:t>
        <a:bodyPr/>
        <a:lstStyle/>
        <a:p>
          <a:endParaRPr lang="en-US"/>
        </a:p>
      </dgm:t>
    </dgm:pt>
    <dgm:pt modelId="{49EC8C85-5147-4557-834B-8CA5EC2EF9E6}" type="pres">
      <dgm:prSet presAssocID="{E635D8D8-C464-47D7-96E0-B1747C9115F3}" presName="Name0" presStyleCnt="0">
        <dgm:presLayoutVars>
          <dgm:dir/>
          <dgm:animLvl val="lvl"/>
          <dgm:resizeHandles val="exact"/>
        </dgm:presLayoutVars>
      </dgm:prSet>
      <dgm:spPr/>
    </dgm:pt>
    <dgm:pt modelId="{D25D12D7-0BD0-44A5-9CA8-10D459C02CA7}" type="pres">
      <dgm:prSet presAssocID="{ABE1ADC8-0633-442E-B840-C881EAA89859}" presName="boxAndChildren" presStyleCnt="0"/>
      <dgm:spPr/>
    </dgm:pt>
    <dgm:pt modelId="{3F3114CE-F28F-4A98-B72F-2D575CC7231B}" type="pres">
      <dgm:prSet presAssocID="{ABE1ADC8-0633-442E-B840-C881EAA89859}" presName="parentTextBox" presStyleLbl="node1" presStyleIdx="0" presStyleCnt="6"/>
      <dgm:spPr/>
    </dgm:pt>
    <dgm:pt modelId="{F3FB4649-580C-4039-A51E-A4BD8D939F95}" type="pres">
      <dgm:prSet presAssocID="{754559C5-7242-4127-AA24-C6138AA150EE}" presName="sp" presStyleCnt="0"/>
      <dgm:spPr/>
    </dgm:pt>
    <dgm:pt modelId="{83603161-90F3-4A1B-AD39-4FBC9348747B}" type="pres">
      <dgm:prSet presAssocID="{6C7621FC-6914-4EE7-AED1-421CD36A575A}" presName="arrowAndChildren" presStyleCnt="0"/>
      <dgm:spPr/>
    </dgm:pt>
    <dgm:pt modelId="{B076B998-7489-497E-B36F-D6EA2CD0E67A}" type="pres">
      <dgm:prSet presAssocID="{6C7621FC-6914-4EE7-AED1-421CD36A575A}" presName="parentTextArrow" presStyleLbl="node1" presStyleIdx="1" presStyleCnt="6"/>
      <dgm:spPr/>
    </dgm:pt>
    <dgm:pt modelId="{654ED953-99C4-4046-B04B-64B85612EB4E}" type="pres">
      <dgm:prSet presAssocID="{A57F1331-2DFF-4E96-9B3D-088747D9DD18}" presName="sp" presStyleCnt="0"/>
      <dgm:spPr/>
    </dgm:pt>
    <dgm:pt modelId="{E9BD855E-4B16-4FA0-A367-B3CCB7C24E98}" type="pres">
      <dgm:prSet presAssocID="{F59E70C9-4812-4C55-9820-0B5F901BAF34}" presName="arrowAndChildren" presStyleCnt="0"/>
      <dgm:spPr/>
    </dgm:pt>
    <dgm:pt modelId="{BA25EFCC-9E24-4F4E-8D5B-51840652BB96}" type="pres">
      <dgm:prSet presAssocID="{F59E70C9-4812-4C55-9820-0B5F901BAF34}" presName="parentTextArrow" presStyleLbl="node1" presStyleIdx="2" presStyleCnt="6"/>
      <dgm:spPr/>
    </dgm:pt>
    <dgm:pt modelId="{DB76005F-3249-422C-BAAE-1DD35D0C8C17}" type="pres">
      <dgm:prSet presAssocID="{80B93DA9-41FA-4B00-BB3A-6FDA645AEE50}" presName="sp" presStyleCnt="0"/>
      <dgm:spPr/>
    </dgm:pt>
    <dgm:pt modelId="{CD52B382-1792-4A47-B644-4DCB8273FC46}" type="pres">
      <dgm:prSet presAssocID="{61D9583E-6A45-44FD-A9C5-6450B3095029}" presName="arrowAndChildren" presStyleCnt="0"/>
      <dgm:spPr/>
    </dgm:pt>
    <dgm:pt modelId="{619D9B92-1B8F-4991-8113-3B88DBECDE2D}" type="pres">
      <dgm:prSet presAssocID="{61D9583E-6A45-44FD-A9C5-6450B3095029}" presName="parentTextArrow" presStyleLbl="node1" presStyleIdx="3" presStyleCnt="6"/>
      <dgm:spPr/>
    </dgm:pt>
    <dgm:pt modelId="{F48BF4B9-140B-47B7-B139-466B71AC51BA}" type="pres">
      <dgm:prSet presAssocID="{40D3ED4E-02D8-460F-A099-37CF2BA57B82}" presName="sp" presStyleCnt="0"/>
      <dgm:spPr/>
    </dgm:pt>
    <dgm:pt modelId="{124B3C6D-56BE-4766-871F-9DEFF766B9B6}" type="pres">
      <dgm:prSet presAssocID="{2F2CFCDB-A12E-4BEC-A181-CB2DD8B21C8E}" presName="arrowAndChildren" presStyleCnt="0"/>
      <dgm:spPr/>
    </dgm:pt>
    <dgm:pt modelId="{20B625E5-B444-45A5-BC87-D8EE8E9C1B67}" type="pres">
      <dgm:prSet presAssocID="{2F2CFCDB-A12E-4BEC-A181-CB2DD8B21C8E}" presName="parentTextArrow" presStyleLbl="node1" presStyleIdx="4" presStyleCnt="6"/>
      <dgm:spPr/>
    </dgm:pt>
    <dgm:pt modelId="{0298EA67-D6D8-4775-9B28-9F58102B2AC4}" type="pres">
      <dgm:prSet presAssocID="{4EFFCFAE-697B-44CD-88CE-D4450FBCDE21}" presName="sp" presStyleCnt="0"/>
      <dgm:spPr/>
    </dgm:pt>
    <dgm:pt modelId="{D7E84686-F3B2-4ADB-8837-A662076500D2}" type="pres">
      <dgm:prSet presAssocID="{15F33FC2-9F00-4E10-AE21-F2C345F50AD2}" presName="arrowAndChildren" presStyleCnt="0"/>
      <dgm:spPr/>
    </dgm:pt>
    <dgm:pt modelId="{3BEA15A9-02CD-42BF-9223-5EC7F60D2228}" type="pres">
      <dgm:prSet presAssocID="{15F33FC2-9F00-4E10-AE21-F2C345F50AD2}" presName="parentTextArrow" presStyleLbl="node1" presStyleIdx="5" presStyleCnt="6"/>
      <dgm:spPr/>
    </dgm:pt>
  </dgm:ptLst>
  <dgm:cxnLst>
    <dgm:cxn modelId="{54D8551C-A127-4782-A5E8-E842EA1A4DA7}" type="presOf" srcId="{E635D8D8-C464-47D7-96E0-B1747C9115F3}" destId="{49EC8C85-5147-4557-834B-8CA5EC2EF9E6}" srcOrd="0" destOrd="0" presId="urn:microsoft.com/office/officeart/2005/8/layout/process4"/>
    <dgm:cxn modelId="{B5EB1E67-8F1E-4C43-A14B-BC84F0FB726D}" type="presOf" srcId="{F59E70C9-4812-4C55-9820-0B5F901BAF34}" destId="{BA25EFCC-9E24-4F4E-8D5B-51840652BB96}" srcOrd="0" destOrd="0" presId="urn:microsoft.com/office/officeart/2005/8/layout/process4"/>
    <dgm:cxn modelId="{4F3DE79D-CFAA-4FA2-950C-925D7ADC3AC9}" srcId="{E635D8D8-C464-47D7-96E0-B1747C9115F3}" destId="{ABE1ADC8-0633-442E-B840-C881EAA89859}" srcOrd="5" destOrd="0" parTransId="{288671D9-682A-4E49-AE99-FAA2B6911F92}" sibTransId="{6EE63B88-8CC5-4C5C-8054-07E02C016B71}"/>
    <dgm:cxn modelId="{8E29009F-6375-44E1-B5CC-C114DFAFFF58}" type="presOf" srcId="{61D9583E-6A45-44FD-A9C5-6450B3095029}" destId="{619D9B92-1B8F-4991-8113-3B88DBECDE2D}" srcOrd="0" destOrd="0" presId="urn:microsoft.com/office/officeart/2005/8/layout/process4"/>
    <dgm:cxn modelId="{12237CAA-A02B-44DE-939F-40CA53BF3F44}" type="presOf" srcId="{6C7621FC-6914-4EE7-AED1-421CD36A575A}" destId="{B076B998-7489-497E-B36F-D6EA2CD0E67A}" srcOrd="0" destOrd="0" presId="urn:microsoft.com/office/officeart/2005/8/layout/process4"/>
    <dgm:cxn modelId="{DAF2F4AF-3D0C-4698-BD54-0D18A5C7DFE6}" type="presOf" srcId="{15F33FC2-9F00-4E10-AE21-F2C345F50AD2}" destId="{3BEA15A9-02CD-42BF-9223-5EC7F60D2228}" srcOrd="0" destOrd="0" presId="urn:microsoft.com/office/officeart/2005/8/layout/process4"/>
    <dgm:cxn modelId="{763AA2C0-406C-462F-B409-1BB81622F6BA}" srcId="{E635D8D8-C464-47D7-96E0-B1747C9115F3}" destId="{2F2CFCDB-A12E-4BEC-A181-CB2DD8B21C8E}" srcOrd="1" destOrd="0" parTransId="{72C42DEA-4A40-4FA8-B9BB-B91E2B42DA91}" sibTransId="{40D3ED4E-02D8-460F-A099-37CF2BA57B82}"/>
    <dgm:cxn modelId="{D96C91C4-C98C-49D1-90DB-D084A3A5F6C1}" srcId="{E635D8D8-C464-47D7-96E0-B1747C9115F3}" destId="{61D9583E-6A45-44FD-A9C5-6450B3095029}" srcOrd="2" destOrd="0" parTransId="{659D626C-A472-4D6A-91C3-61C21184FED5}" sibTransId="{80B93DA9-41FA-4B00-BB3A-6FDA645AEE50}"/>
    <dgm:cxn modelId="{0D32D9D9-324D-40E8-8DA4-725EE9DB5620}" srcId="{E635D8D8-C464-47D7-96E0-B1747C9115F3}" destId="{F59E70C9-4812-4C55-9820-0B5F901BAF34}" srcOrd="3" destOrd="0" parTransId="{353A559A-58A5-4EF8-9B71-8DD468C0CDD2}" sibTransId="{A57F1331-2DFF-4E96-9B3D-088747D9DD18}"/>
    <dgm:cxn modelId="{6B96F1E3-9830-45ED-BBC2-9D63DA7010B4}" srcId="{E635D8D8-C464-47D7-96E0-B1747C9115F3}" destId="{6C7621FC-6914-4EE7-AED1-421CD36A575A}" srcOrd="4" destOrd="0" parTransId="{36107B06-AC90-40C9-81CA-8C5F3E9177D9}" sibTransId="{754559C5-7242-4127-AA24-C6138AA150EE}"/>
    <dgm:cxn modelId="{FA1270FA-0CF9-414C-9DAF-06289A7642BF}" srcId="{E635D8D8-C464-47D7-96E0-B1747C9115F3}" destId="{15F33FC2-9F00-4E10-AE21-F2C345F50AD2}" srcOrd="0" destOrd="0" parTransId="{53BA695B-A467-4B78-B523-D1D2E530FBD8}" sibTransId="{4EFFCFAE-697B-44CD-88CE-D4450FBCDE21}"/>
    <dgm:cxn modelId="{656379FA-8158-4AA9-93E4-F393F82F84AD}" type="presOf" srcId="{2F2CFCDB-A12E-4BEC-A181-CB2DD8B21C8E}" destId="{20B625E5-B444-45A5-BC87-D8EE8E9C1B67}" srcOrd="0" destOrd="0" presId="urn:microsoft.com/office/officeart/2005/8/layout/process4"/>
    <dgm:cxn modelId="{615BB3FF-FE7F-4384-83CB-7913E7773481}" type="presOf" srcId="{ABE1ADC8-0633-442E-B840-C881EAA89859}" destId="{3F3114CE-F28F-4A98-B72F-2D575CC7231B}" srcOrd="0" destOrd="0" presId="urn:microsoft.com/office/officeart/2005/8/layout/process4"/>
    <dgm:cxn modelId="{A33B9C83-8214-4624-8707-697ACB71A303}" type="presParOf" srcId="{49EC8C85-5147-4557-834B-8CA5EC2EF9E6}" destId="{D25D12D7-0BD0-44A5-9CA8-10D459C02CA7}" srcOrd="0" destOrd="0" presId="urn:microsoft.com/office/officeart/2005/8/layout/process4"/>
    <dgm:cxn modelId="{E8639E5F-8560-42A8-9E03-76D07826F6D5}" type="presParOf" srcId="{D25D12D7-0BD0-44A5-9CA8-10D459C02CA7}" destId="{3F3114CE-F28F-4A98-B72F-2D575CC7231B}" srcOrd="0" destOrd="0" presId="urn:microsoft.com/office/officeart/2005/8/layout/process4"/>
    <dgm:cxn modelId="{80550E6F-6310-4238-9033-DDB2DB470751}" type="presParOf" srcId="{49EC8C85-5147-4557-834B-8CA5EC2EF9E6}" destId="{F3FB4649-580C-4039-A51E-A4BD8D939F95}" srcOrd="1" destOrd="0" presId="urn:microsoft.com/office/officeart/2005/8/layout/process4"/>
    <dgm:cxn modelId="{BD1A9B59-F754-46CF-AF1E-828FD9389D9C}" type="presParOf" srcId="{49EC8C85-5147-4557-834B-8CA5EC2EF9E6}" destId="{83603161-90F3-4A1B-AD39-4FBC9348747B}" srcOrd="2" destOrd="0" presId="urn:microsoft.com/office/officeart/2005/8/layout/process4"/>
    <dgm:cxn modelId="{D5596EC8-D274-4B93-BC97-8FC4C126B132}" type="presParOf" srcId="{83603161-90F3-4A1B-AD39-4FBC9348747B}" destId="{B076B998-7489-497E-B36F-D6EA2CD0E67A}" srcOrd="0" destOrd="0" presId="urn:microsoft.com/office/officeart/2005/8/layout/process4"/>
    <dgm:cxn modelId="{4D8653FE-6F13-4A45-B76A-7E6A77F9F1C0}" type="presParOf" srcId="{49EC8C85-5147-4557-834B-8CA5EC2EF9E6}" destId="{654ED953-99C4-4046-B04B-64B85612EB4E}" srcOrd="3" destOrd="0" presId="urn:microsoft.com/office/officeart/2005/8/layout/process4"/>
    <dgm:cxn modelId="{445591CB-C06D-47F5-9DDB-D07749B315E2}" type="presParOf" srcId="{49EC8C85-5147-4557-834B-8CA5EC2EF9E6}" destId="{E9BD855E-4B16-4FA0-A367-B3CCB7C24E98}" srcOrd="4" destOrd="0" presId="urn:microsoft.com/office/officeart/2005/8/layout/process4"/>
    <dgm:cxn modelId="{8F8135C4-3F98-4969-9EBF-8E245C5A6122}" type="presParOf" srcId="{E9BD855E-4B16-4FA0-A367-B3CCB7C24E98}" destId="{BA25EFCC-9E24-4F4E-8D5B-51840652BB96}" srcOrd="0" destOrd="0" presId="urn:microsoft.com/office/officeart/2005/8/layout/process4"/>
    <dgm:cxn modelId="{8B4F9046-5B92-4CDD-A931-C00B8CCD7D06}" type="presParOf" srcId="{49EC8C85-5147-4557-834B-8CA5EC2EF9E6}" destId="{DB76005F-3249-422C-BAAE-1DD35D0C8C17}" srcOrd="5" destOrd="0" presId="urn:microsoft.com/office/officeart/2005/8/layout/process4"/>
    <dgm:cxn modelId="{921D1CC8-0FDA-41E1-A31D-D9C1D3902B29}" type="presParOf" srcId="{49EC8C85-5147-4557-834B-8CA5EC2EF9E6}" destId="{CD52B382-1792-4A47-B644-4DCB8273FC46}" srcOrd="6" destOrd="0" presId="urn:microsoft.com/office/officeart/2005/8/layout/process4"/>
    <dgm:cxn modelId="{DE4BB694-BEFD-4F93-86E7-F1787C559DEE}" type="presParOf" srcId="{CD52B382-1792-4A47-B644-4DCB8273FC46}" destId="{619D9B92-1B8F-4991-8113-3B88DBECDE2D}" srcOrd="0" destOrd="0" presId="urn:microsoft.com/office/officeart/2005/8/layout/process4"/>
    <dgm:cxn modelId="{9EEADF8E-4D09-4F61-A441-0A4EC5030F8E}" type="presParOf" srcId="{49EC8C85-5147-4557-834B-8CA5EC2EF9E6}" destId="{F48BF4B9-140B-47B7-B139-466B71AC51BA}" srcOrd="7" destOrd="0" presId="urn:microsoft.com/office/officeart/2005/8/layout/process4"/>
    <dgm:cxn modelId="{AB2A822A-C63D-4A55-A84B-C36B89201BE3}" type="presParOf" srcId="{49EC8C85-5147-4557-834B-8CA5EC2EF9E6}" destId="{124B3C6D-56BE-4766-871F-9DEFF766B9B6}" srcOrd="8" destOrd="0" presId="urn:microsoft.com/office/officeart/2005/8/layout/process4"/>
    <dgm:cxn modelId="{2B0BF937-02F5-4771-8996-AB9B48ABF2F0}" type="presParOf" srcId="{124B3C6D-56BE-4766-871F-9DEFF766B9B6}" destId="{20B625E5-B444-45A5-BC87-D8EE8E9C1B67}" srcOrd="0" destOrd="0" presId="urn:microsoft.com/office/officeart/2005/8/layout/process4"/>
    <dgm:cxn modelId="{9DA1F355-EACA-46FA-BAAF-3B13432285DC}" type="presParOf" srcId="{49EC8C85-5147-4557-834B-8CA5EC2EF9E6}" destId="{0298EA67-D6D8-4775-9B28-9F58102B2AC4}" srcOrd="9" destOrd="0" presId="urn:microsoft.com/office/officeart/2005/8/layout/process4"/>
    <dgm:cxn modelId="{56B28DE2-B2AD-45DF-A2C0-B9E316281EA3}" type="presParOf" srcId="{49EC8C85-5147-4557-834B-8CA5EC2EF9E6}" destId="{D7E84686-F3B2-4ADB-8837-A662076500D2}" srcOrd="10" destOrd="0" presId="urn:microsoft.com/office/officeart/2005/8/layout/process4"/>
    <dgm:cxn modelId="{4D88E705-12EF-4AFB-A092-3F5B8649B131}" type="presParOf" srcId="{D7E84686-F3B2-4ADB-8837-A662076500D2}" destId="{3BEA15A9-02CD-42BF-9223-5EC7F60D2228}" srcOrd="0" destOrd="0" presId="urn:microsoft.com/office/officeart/2005/8/layout/process4"/>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4EB02AB-D682-43B2-BB01-75727708D483}" type="doc">
      <dgm:prSet loTypeId="urn:microsoft.com/office/officeart/2005/8/layout/default" loCatId="list" qsTypeId="urn:microsoft.com/office/officeart/2005/8/quickstyle/simple5" qsCatId="simple" csTypeId="urn:microsoft.com/office/officeart/2005/8/colors/accent2_2" csCatId="accent2" phldr="1"/>
      <dgm:spPr/>
      <dgm:t>
        <a:bodyPr/>
        <a:lstStyle/>
        <a:p>
          <a:endParaRPr lang="en-US"/>
        </a:p>
      </dgm:t>
    </dgm:pt>
    <dgm:pt modelId="{14AC93EC-C643-417A-9036-64487C87D46B}">
      <dgm:prSet/>
      <dgm:spPr>
        <a:solidFill>
          <a:srgbClr val="033B57"/>
        </a:solidFill>
      </dgm:spPr>
      <dgm:t>
        <a:bodyPr/>
        <a:lstStyle/>
        <a:p>
          <a:pPr rtl="0"/>
          <a:r>
            <a:rPr lang="en-US" dirty="0"/>
            <a:t>Build trusting relationship</a:t>
          </a:r>
        </a:p>
      </dgm:t>
    </dgm:pt>
    <dgm:pt modelId="{54D4D742-2452-4D6D-89E2-923920EB3C1C}" type="parTrans" cxnId="{39674310-20BA-4390-B538-1CAF9A768728}">
      <dgm:prSet/>
      <dgm:spPr/>
      <dgm:t>
        <a:bodyPr/>
        <a:lstStyle/>
        <a:p>
          <a:endParaRPr lang="en-US"/>
        </a:p>
      </dgm:t>
    </dgm:pt>
    <dgm:pt modelId="{8F0F7D81-DB88-4BB5-8DCF-95CE44F5D1FC}" type="sibTrans" cxnId="{39674310-20BA-4390-B538-1CAF9A768728}">
      <dgm:prSet/>
      <dgm:spPr/>
      <dgm:t>
        <a:bodyPr/>
        <a:lstStyle/>
        <a:p>
          <a:endParaRPr lang="en-US"/>
        </a:p>
      </dgm:t>
    </dgm:pt>
    <dgm:pt modelId="{A5D22FBC-4A73-4C4F-B6E6-A3EF5177E8E0}">
      <dgm:prSet/>
      <dgm:spPr>
        <a:solidFill>
          <a:srgbClr val="033B57"/>
        </a:solidFill>
      </dgm:spPr>
      <dgm:t>
        <a:bodyPr/>
        <a:lstStyle/>
        <a:p>
          <a:pPr rtl="0"/>
          <a:r>
            <a:rPr lang="en-US" dirty="0"/>
            <a:t>Share information and preferences</a:t>
          </a:r>
        </a:p>
      </dgm:t>
    </dgm:pt>
    <dgm:pt modelId="{E8375F57-B447-484D-B3D9-5FC4C75C2720}" type="parTrans" cxnId="{99E2E8E1-A97A-48AC-9B40-E4BF0D1CEBBE}">
      <dgm:prSet/>
      <dgm:spPr/>
      <dgm:t>
        <a:bodyPr/>
        <a:lstStyle/>
        <a:p>
          <a:endParaRPr lang="en-US"/>
        </a:p>
      </dgm:t>
    </dgm:pt>
    <dgm:pt modelId="{F9A899EE-24BD-48B8-819D-798D31CBF1BB}" type="sibTrans" cxnId="{99E2E8E1-A97A-48AC-9B40-E4BF0D1CEBBE}">
      <dgm:prSet/>
      <dgm:spPr/>
      <dgm:t>
        <a:bodyPr/>
        <a:lstStyle/>
        <a:p>
          <a:endParaRPr lang="en-US"/>
        </a:p>
      </dgm:t>
    </dgm:pt>
    <dgm:pt modelId="{1E7A0B5F-0730-4999-8AF2-83AC254537B1}">
      <dgm:prSet/>
      <dgm:spPr>
        <a:solidFill>
          <a:srgbClr val="033B57"/>
        </a:solidFill>
      </dgm:spPr>
      <dgm:t>
        <a:bodyPr/>
        <a:lstStyle/>
        <a:p>
          <a:pPr rtl="0"/>
          <a:r>
            <a:rPr lang="en-US" dirty="0"/>
            <a:t>Discuss feelings</a:t>
          </a:r>
        </a:p>
      </dgm:t>
    </dgm:pt>
    <dgm:pt modelId="{0DB34077-FC68-4B36-844F-10D53AE69B42}" type="parTrans" cxnId="{5442DC90-EE0C-4B71-A2FE-07B58DEA2650}">
      <dgm:prSet/>
      <dgm:spPr/>
      <dgm:t>
        <a:bodyPr/>
        <a:lstStyle/>
        <a:p>
          <a:endParaRPr lang="en-US"/>
        </a:p>
      </dgm:t>
    </dgm:pt>
    <dgm:pt modelId="{67C2FF9A-4495-4BC2-BC6F-069D4E080D14}" type="sibTrans" cxnId="{5442DC90-EE0C-4B71-A2FE-07B58DEA2650}">
      <dgm:prSet/>
      <dgm:spPr/>
      <dgm:t>
        <a:bodyPr/>
        <a:lstStyle/>
        <a:p>
          <a:endParaRPr lang="en-US"/>
        </a:p>
      </dgm:t>
    </dgm:pt>
    <dgm:pt modelId="{CFFA5BD4-115C-42F7-BD28-F81020AFD2AC}">
      <dgm:prSet/>
      <dgm:spPr>
        <a:solidFill>
          <a:srgbClr val="033B57"/>
        </a:solidFill>
      </dgm:spPr>
      <dgm:t>
        <a:bodyPr/>
        <a:lstStyle/>
        <a:p>
          <a:pPr rtl="0"/>
          <a:r>
            <a:rPr lang="en-US" dirty="0"/>
            <a:t>Be aware of factors that may affect a patient’s communication</a:t>
          </a:r>
        </a:p>
      </dgm:t>
    </dgm:pt>
    <dgm:pt modelId="{7C87E8F3-41BF-46A9-B38B-B4A1CFF943B6}" type="parTrans" cxnId="{79F25024-1E77-4710-9DEF-A284CDF0E4DA}">
      <dgm:prSet/>
      <dgm:spPr/>
      <dgm:t>
        <a:bodyPr/>
        <a:lstStyle/>
        <a:p>
          <a:endParaRPr lang="en-US"/>
        </a:p>
      </dgm:t>
    </dgm:pt>
    <dgm:pt modelId="{9728E5EF-FBDD-47B5-A575-73CAC5F9D1FE}" type="sibTrans" cxnId="{79F25024-1E77-4710-9DEF-A284CDF0E4DA}">
      <dgm:prSet/>
      <dgm:spPr/>
      <dgm:t>
        <a:bodyPr/>
        <a:lstStyle/>
        <a:p>
          <a:endParaRPr lang="en-US"/>
        </a:p>
      </dgm:t>
    </dgm:pt>
    <dgm:pt modelId="{1B09714B-3360-4F9B-894C-8720B16D7EF3}" type="pres">
      <dgm:prSet presAssocID="{54EB02AB-D682-43B2-BB01-75727708D483}" presName="diagram" presStyleCnt="0">
        <dgm:presLayoutVars>
          <dgm:dir/>
          <dgm:resizeHandles val="exact"/>
        </dgm:presLayoutVars>
      </dgm:prSet>
      <dgm:spPr/>
    </dgm:pt>
    <dgm:pt modelId="{79D0E6CE-03D1-4E67-867C-E645B32DB617}" type="pres">
      <dgm:prSet presAssocID="{14AC93EC-C643-417A-9036-64487C87D46B}" presName="node" presStyleLbl="node1" presStyleIdx="0" presStyleCnt="4">
        <dgm:presLayoutVars>
          <dgm:bulletEnabled val="1"/>
        </dgm:presLayoutVars>
      </dgm:prSet>
      <dgm:spPr/>
    </dgm:pt>
    <dgm:pt modelId="{771C8A83-50F9-4B56-AC42-AE914C27E1B8}" type="pres">
      <dgm:prSet presAssocID="{8F0F7D81-DB88-4BB5-8DCF-95CE44F5D1FC}" presName="sibTrans" presStyleCnt="0"/>
      <dgm:spPr/>
    </dgm:pt>
    <dgm:pt modelId="{EE13C2EB-D5EB-448B-AD4D-2F7D2555D051}" type="pres">
      <dgm:prSet presAssocID="{A5D22FBC-4A73-4C4F-B6E6-A3EF5177E8E0}" presName="node" presStyleLbl="node1" presStyleIdx="1" presStyleCnt="4">
        <dgm:presLayoutVars>
          <dgm:bulletEnabled val="1"/>
        </dgm:presLayoutVars>
      </dgm:prSet>
      <dgm:spPr/>
    </dgm:pt>
    <dgm:pt modelId="{EC164C85-DB9E-4E19-AD1B-AA121AE4CDDE}" type="pres">
      <dgm:prSet presAssocID="{F9A899EE-24BD-48B8-819D-798D31CBF1BB}" presName="sibTrans" presStyleCnt="0"/>
      <dgm:spPr/>
    </dgm:pt>
    <dgm:pt modelId="{D9C48440-D8D2-4207-BC21-C3570937B0BA}" type="pres">
      <dgm:prSet presAssocID="{1E7A0B5F-0730-4999-8AF2-83AC254537B1}" presName="node" presStyleLbl="node1" presStyleIdx="2" presStyleCnt="4">
        <dgm:presLayoutVars>
          <dgm:bulletEnabled val="1"/>
        </dgm:presLayoutVars>
      </dgm:prSet>
      <dgm:spPr/>
    </dgm:pt>
    <dgm:pt modelId="{A823AD9C-D28D-475F-8B61-2DEA0E663FDD}" type="pres">
      <dgm:prSet presAssocID="{67C2FF9A-4495-4BC2-BC6F-069D4E080D14}" presName="sibTrans" presStyleCnt="0"/>
      <dgm:spPr/>
    </dgm:pt>
    <dgm:pt modelId="{7C72957C-B0DC-4F6F-99F0-B5FABC559E9D}" type="pres">
      <dgm:prSet presAssocID="{CFFA5BD4-115C-42F7-BD28-F81020AFD2AC}" presName="node" presStyleLbl="node1" presStyleIdx="3" presStyleCnt="4">
        <dgm:presLayoutVars>
          <dgm:bulletEnabled val="1"/>
        </dgm:presLayoutVars>
      </dgm:prSet>
      <dgm:spPr/>
    </dgm:pt>
  </dgm:ptLst>
  <dgm:cxnLst>
    <dgm:cxn modelId="{39674310-20BA-4390-B538-1CAF9A768728}" srcId="{54EB02AB-D682-43B2-BB01-75727708D483}" destId="{14AC93EC-C643-417A-9036-64487C87D46B}" srcOrd="0" destOrd="0" parTransId="{54D4D742-2452-4D6D-89E2-923920EB3C1C}" sibTransId="{8F0F7D81-DB88-4BB5-8DCF-95CE44F5D1FC}"/>
    <dgm:cxn modelId="{79F25024-1E77-4710-9DEF-A284CDF0E4DA}" srcId="{54EB02AB-D682-43B2-BB01-75727708D483}" destId="{CFFA5BD4-115C-42F7-BD28-F81020AFD2AC}" srcOrd="3" destOrd="0" parTransId="{7C87E8F3-41BF-46A9-B38B-B4A1CFF943B6}" sibTransId="{9728E5EF-FBDD-47B5-A575-73CAC5F9D1FE}"/>
    <dgm:cxn modelId="{F1F83F5E-0E3C-4215-8B35-765F9C00EC97}" type="presOf" srcId="{A5D22FBC-4A73-4C4F-B6E6-A3EF5177E8E0}" destId="{EE13C2EB-D5EB-448B-AD4D-2F7D2555D051}" srcOrd="0" destOrd="0" presId="urn:microsoft.com/office/officeart/2005/8/layout/default"/>
    <dgm:cxn modelId="{BEC46778-3FB8-4B5F-9411-C2B5D5E9E952}" type="presOf" srcId="{1E7A0B5F-0730-4999-8AF2-83AC254537B1}" destId="{D9C48440-D8D2-4207-BC21-C3570937B0BA}" srcOrd="0" destOrd="0" presId="urn:microsoft.com/office/officeart/2005/8/layout/default"/>
    <dgm:cxn modelId="{D3169181-65CD-4A12-96D7-7A48708AF68E}" type="presOf" srcId="{54EB02AB-D682-43B2-BB01-75727708D483}" destId="{1B09714B-3360-4F9B-894C-8720B16D7EF3}" srcOrd="0" destOrd="0" presId="urn:microsoft.com/office/officeart/2005/8/layout/default"/>
    <dgm:cxn modelId="{C1CAAF8D-DCC4-4C10-8E57-3E8F4DE94978}" type="presOf" srcId="{CFFA5BD4-115C-42F7-BD28-F81020AFD2AC}" destId="{7C72957C-B0DC-4F6F-99F0-B5FABC559E9D}" srcOrd="0" destOrd="0" presId="urn:microsoft.com/office/officeart/2005/8/layout/default"/>
    <dgm:cxn modelId="{5442DC90-EE0C-4B71-A2FE-07B58DEA2650}" srcId="{54EB02AB-D682-43B2-BB01-75727708D483}" destId="{1E7A0B5F-0730-4999-8AF2-83AC254537B1}" srcOrd="2" destOrd="0" parTransId="{0DB34077-FC68-4B36-844F-10D53AE69B42}" sibTransId="{67C2FF9A-4495-4BC2-BC6F-069D4E080D14}"/>
    <dgm:cxn modelId="{99E2E8E1-A97A-48AC-9B40-E4BF0D1CEBBE}" srcId="{54EB02AB-D682-43B2-BB01-75727708D483}" destId="{A5D22FBC-4A73-4C4F-B6E6-A3EF5177E8E0}" srcOrd="1" destOrd="0" parTransId="{E8375F57-B447-484D-B3D9-5FC4C75C2720}" sibTransId="{F9A899EE-24BD-48B8-819D-798D31CBF1BB}"/>
    <dgm:cxn modelId="{50DBADE7-5614-4466-BA8E-5112B394684B}" type="presOf" srcId="{14AC93EC-C643-417A-9036-64487C87D46B}" destId="{79D0E6CE-03D1-4E67-867C-E645B32DB617}" srcOrd="0" destOrd="0" presId="urn:microsoft.com/office/officeart/2005/8/layout/default"/>
    <dgm:cxn modelId="{516DE909-5A7C-41B6-9342-81E1914B21F4}" type="presParOf" srcId="{1B09714B-3360-4F9B-894C-8720B16D7EF3}" destId="{79D0E6CE-03D1-4E67-867C-E645B32DB617}" srcOrd="0" destOrd="0" presId="urn:microsoft.com/office/officeart/2005/8/layout/default"/>
    <dgm:cxn modelId="{EE2D5142-7E6B-4A57-ADDF-4E92C9946D2F}" type="presParOf" srcId="{1B09714B-3360-4F9B-894C-8720B16D7EF3}" destId="{771C8A83-50F9-4B56-AC42-AE914C27E1B8}" srcOrd="1" destOrd="0" presId="urn:microsoft.com/office/officeart/2005/8/layout/default"/>
    <dgm:cxn modelId="{120E5BB8-0EAB-48D7-BE6E-5F8AB07E07D2}" type="presParOf" srcId="{1B09714B-3360-4F9B-894C-8720B16D7EF3}" destId="{EE13C2EB-D5EB-448B-AD4D-2F7D2555D051}" srcOrd="2" destOrd="0" presId="urn:microsoft.com/office/officeart/2005/8/layout/default"/>
    <dgm:cxn modelId="{B8952245-C6EA-4EBD-8BC4-2467B1EB2F5C}" type="presParOf" srcId="{1B09714B-3360-4F9B-894C-8720B16D7EF3}" destId="{EC164C85-DB9E-4E19-AD1B-AA121AE4CDDE}" srcOrd="3" destOrd="0" presId="urn:microsoft.com/office/officeart/2005/8/layout/default"/>
    <dgm:cxn modelId="{E4679BB2-5363-4531-AB67-150F151F15F6}" type="presParOf" srcId="{1B09714B-3360-4F9B-894C-8720B16D7EF3}" destId="{D9C48440-D8D2-4207-BC21-C3570937B0BA}" srcOrd="4" destOrd="0" presId="urn:microsoft.com/office/officeart/2005/8/layout/default"/>
    <dgm:cxn modelId="{B1F7A310-4B3D-41B9-AFF0-F72EB477EF8C}" type="presParOf" srcId="{1B09714B-3360-4F9B-894C-8720B16D7EF3}" destId="{A823AD9C-D28D-475F-8B61-2DEA0E663FDD}" srcOrd="5" destOrd="0" presId="urn:microsoft.com/office/officeart/2005/8/layout/default"/>
    <dgm:cxn modelId="{7F0004EA-6774-4360-80B1-9D2B2B786D53}" type="presParOf" srcId="{1B09714B-3360-4F9B-894C-8720B16D7EF3}" destId="{7C72957C-B0DC-4F6F-99F0-B5FABC559E9D}"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C7F7FDE-E1E6-4248-B1FB-69D3CB50178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2C0CD8F-2994-444D-AD0C-BE999E35BF2E}">
      <dgm:prSet/>
      <dgm:spPr>
        <a:solidFill>
          <a:srgbClr val="033B57"/>
        </a:solidFill>
      </dgm:spPr>
      <dgm:t>
        <a:bodyPr/>
        <a:lstStyle/>
        <a:p>
          <a:pPr rtl="0"/>
          <a:r>
            <a:rPr lang="en-US" dirty="0"/>
            <a:t>Flight</a:t>
          </a:r>
        </a:p>
      </dgm:t>
    </dgm:pt>
    <dgm:pt modelId="{D05096E7-CFAD-47A9-90A8-9AA9FB22600B}" type="parTrans" cxnId="{895A0A95-3043-4244-98F9-92ACC814DBA6}">
      <dgm:prSet/>
      <dgm:spPr/>
      <dgm:t>
        <a:bodyPr/>
        <a:lstStyle/>
        <a:p>
          <a:endParaRPr lang="en-US"/>
        </a:p>
      </dgm:t>
    </dgm:pt>
    <dgm:pt modelId="{346A2F3A-19FE-465D-AE08-A65416DFA9AB}" type="sibTrans" cxnId="{895A0A95-3043-4244-98F9-92ACC814DBA6}">
      <dgm:prSet/>
      <dgm:spPr/>
      <dgm:t>
        <a:bodyPr/>
        <a:lstStyle/>
        <a:p>
          <a:endParaRPr lang="en-US"/>
        </a:p>
      </dgm:t>
    </dgm:pt>
    <dgm:pt modelId="{EA50DE0B-B207-4BE9-AE49-D995B28533F4}">
      <dgm:prSet/>
      <dgm:spPr/>
      <dgm:t>
        <a:bodyPr/>
        <a:lstStyle/>
        <a:p>
          <a:pPr rtl="0"/>
          <a:r>
            <a:rPr lang="en-US" dirty="0"/>
            <a:t>Avoiding conflict and hoping that it will go away</a:t>
          </a:r>
        </a:p>
      </dgm:t>
    </dgm:pt>
    <dgm:pt modelId="{456764C2-FF91-496E-AF8B-7C4D868B6F1F}" type="parTrans" cxnId="{5CCC2E11-6E33-47E9-9106-D399CB3002BC}">
      <dgm:prSet/>
      <dgm:spPr/>
      <dgm:t>
        <a:bodyPr/>
        <a:lstStyle/>
        <a:p>
          <a:endParaRPr lang="en-US"/>
        </a:p>
      </dgm:t>
    </dgm:pt>
    <dgm:pt modelId="{1C13E844-0546-419A-89DE-27845F94B265}" type="sibTrans" cxnId="{5CCC2E11-6E33-47E9-9106-D399CB3002BC}">
      <dgm:prSet/>
      <dgm:spPr/>
      <dgm:t>
        <a:bodyPr/>
        <a:lstStyle/>
        <a:p>
          <a:endParaRPr lang="en-US"/>
        </a:p>
      </dgm:t>
    </dgm:pt>
    <dgm:pt modelId="{276ABD14-25DC-47D7-B56B-501339D6D0F8}">
      <dgm:prSet/>
      <dgm:spPr>
        <a:solidFill>
          <a:srgbClr val="033B57"/>
        </a:solidFill>
      </dgm:spPr>
      <dgm:t>
        <a:bodyPr/>
        <a:lstStyle/>
        <a:p>
          <a:pPr rtl="0"/>
          <a:r>
            <a:rPr lang="en-US" dirty="0"/>
            <a:t>Fight</a:t>
          </a:r>
        </a:p>
      </dgm:t>
    </dgm:pt>
    <dgm:pt modelId="{33303CA3-8408-467E-9BA3-31072C40DB8C}" type="parTrans" cxnId="{672EFA73-8B20-4D40-BBEE-10455AE82577}">
      <dgm:prSet/>
      <dgm:spPr/>
      <dgm:t>
        <a:bodyPr/>
        <a:lstStyle/>
        <a:p>
          <a:endParaRPr lang="en-US"/>
        </a:p>
      </dgm:t>
    </dgm:pt>
    <dgm:pt modelId="{28F633F2-79B0-4CC0-8214-A12B914D2884}" type="sibTrans" cxnId="{672EFA73-8B20-4D40-BBEE-10455AE82577}">
      <dgm:prSet/>
      <dgm:spPr/>
      <dgm:t>
        <a:bodyPr/>
        <a:lstStyle/>
        <a:p>
          <a:endParaRPr lang="en-US"/>
        </a:p>
      </dgm:t>
    </dgm:pt>
    <dgm:pt modelId="{450B9C40-44F1-4411-8F68-2DF6E9D04ED1}">
      <dgm:prSet/>
      <dgm:spPr/>
      <dgm:t>
        <a:bodyPr/>
        <a:lstStyle/>
        <a:p>
          <a:pPr rtl="0"/>
          <a:r>
            <a:rPr lang="en-US"/>
            <a:t>Using authority, rights or force to attempt to prevail over others</a:t>
          </a:r>
        </a:p>
      </dgm:t>
    </dgm:pt>
    <dgm:pt modelId="{17748EF0-43F9-4E9B-B5E9-A673AD40AE25}" type="parTrans" cxnId="{5A3D8EDB-F11A-4329-93EE-BFD1FE44129E}">
      <dgm:prSet/>
      <dgm:spPr/>
      <dgm:t>
        <a:bodyPr/>
        <a:lstStyle/>
        <a:p>
          <a:endParaRPr lang="en-US"/>
        </a:p>
      </dgm:t>
    </dgm:pt>
    <dgm:pt modelId="{95362F34-98B1-44EE-BFB8-89D6F9C18371}" type="sibTrans" cxnId="{5A3D8EDB-F11A-4329-93EE-BFD1FE44129E}">
      <dgm:prSet/>
      <dgm:spPr/>
      <dgm:t>
        <a:bodyPr/>
        <a:lstStyle/>
        <a:p>
          <a:endParaRPr lang="en-US"/>
        </a:p>
      </dgm:t>
    </dgm:pt>
    <dgm:pt modelId="{8B877755-A572-4CD0-8305-D5473D7E517B}">
      <dgm:prSet/>
      <dgm:spPr>
        <a:solidFill>
          <a:srgbClr val="033B57"/>
        </a:solidFill>
      </dgm:spPr>
      <dgm:t>
        <a:bodyPr/>
        <a:lstStyle/>
        <a:p>
          <a:pPr rtl="0"/>
          <a:r>
            <a:rPr lang="en-US" dirty="0"/>
            <a:t>Unite</a:t>
          </a:r>
        </a:p>
      </dgm:t>
    </dgm:pt>
    <dgm:pt modelId="{370E1314-AAF3-4EBA-9717-6B1F449FDAFE}" type="parTrans" cxnId="{93AD430B-52CD-4CCE-A682-F5C3D2B71E6D}">
      <dgm:prSet/>
      <dgm:spPr/>
      <dgm:t>
        <a:bodyPr/>
        <a:lstStyle/>
        <a:p>
          <a:endParaRPr lang="en-US"/>
        </a:p>
      </dgm:t>
    </dgm:pt>
    <dgm:pt modelId="{CDA55323-92CD-4346-BD8F-97357D8B938D}" type="sibTrans" cxnId="{93AD430B-52CD-4CCE-A682-F5C3D2B71E6D}">
      <dgm:prSet/>
      <dgm:spPr/>
      <dgm:t>
        <a:bodyPr/>
        <a:lstStyle/>
        <a:p>
          <a:endParaRPr lang="en-US"/>
        </a:p>
      </dgm:t>
    </dgm:pt>
    <dgm:pt modelId="{5E351D42-AD27-49C7-A881-9671F88527F6}">
      <dgm:prSet/>
      <dgm:spPr/>
      <dgm:t>
        <a:bodyPr/>
        <a:lstStyle/>
        <a:p>
          <a:pPr rtl="0"/>
          <a:r>
            <a:rPr lang="en-US"/>
            <a:t>Talking with other people to develop solutions that will satisfy mutual interests, some result that they all can “live with”</a:t>
          </a:r>
        </a:p>
      </dgm:t>
    </dgm:pt>
    <dgm:pt modelId="{A75CCAD2-BED0-4E90-9A36-09A73C4215DC}" type="parTrans" cxnId="{E3531937-384E-4DA0-83F9-F2E0FC937630}">
      <dgm:prSet/>
      <dgm:spPr/>
      <dgm:t>
        <a:bodyPr/>
        <a:lstStyle/>
        <a:p>
          <a:endParaRPr lang="en-US"/>
        </a:p>
      </dgm:t>
    </dgm:pt>
    <dgm:pt modelId="{7B7BB420-37CD-4192-9A26-4D8A04E1B185}" type="sibTrans" cxnId="{E3531937-384E-4DA0-83F9-F2E0FC937630}">
      <dgm:prSet/>
      <dgm:spPr/>
      <dgm:t>
        <a:bodyPr/>
        <a:lstStyle/>
        <a:p>
          <a:endParaRPr lang="en-US"/>
        </a:p>
      </dgm:t>
    </dgm:pt>
    <dgm:pt modelId="{24D9DD40-7B8B-4158-B7DE-B7BE9D7945B5}" type="pres">
      <dgm:prSet presAssocID="{EC7F7FDE-E1E6-4248-B1FB-69D3CB501784}" presName="Name0" presStyleCnt="0">
        <dgm:presLayoutVars>
          <dgm:dir/>
          <dgm:animLvl val="lvl"/>
          <dgm:resizeHandles val="exact"/>
        </dgm:presLayoutVars>
      </dgm:prSet>
      <dgm:spPr/>
    </dgm:pt>
    <dgm:pt modelId="{6AECF003-D11E-4F0A-9663-3A618DE83057}" type="pres">
      <dgm:prSet presAssocID="{42C0CD8F-2994-444D-AD0C-BE999E35BF2E}" presName="linNode" presStyleCnt="0"/>
      <dgm:spPr/>
    </dgm:pt>
    <dgm:pt modelId="{2EFE2CAC-FEDF-4D69-B1C6-2E66DEE50C74}" type="pres">
      <dgm:prSet presAssocID="{42C0CD8F-2994-444D-AD0C-BE999E35BF2E}" presName="parentText" presStyleLbl="node1" presStyleIdx="0" presStyleCnt="3">
        <dgm:presLayoutVars>
          <dgm:chMax val="1"/>
          <dgm:bulletEnabled val="1"/>
        </dgm:presLayoutVars>
      </dgm:prSet>
      <dgm:spPr/>
    </dgm:pt>
    <dgm:pt modelId="{430F4105-5BA1-4508-8C45-C6E1A7424FC7}" type="pres">
      <dgm:prSet presAssocID="{42C0CD8F-2994-444D-AD0C-BE999E35BF2E}" presName="descendantText" presStyleLbl="alignAccFollowNode1" presStyleIdx="0" presStyleCnt="3">
        <dgm:presLayoutVars>
          <dgm:bulletEnabled val="1"/>
        </dgm:presLayoutVars>
      </dgm:prSet>
      <dgm:spPr/>
    </dgm:pt>
    <dgm:pt modelId="{4F7BAC41-5D86-4BA6-B4C4-4EFA07894E45}" type="pres">
      <dgm:prSet presAssocID="{346A2F3A-19FE-465D-AE08-A65416DFA9AB}" presName="sp" presStyleCnt="0"/>
      <dgm:spPr/>
    </dgm:pt>
    <dgm:pt modelId="{4E68B484-CE73-4E6F-8E37-454A7DE0039F}" type="pres">
      <dgm:prSet presAssocID="{276ABD14-25DC-47D7-B56B-501339D6D0F8}" presName="linNode" presStyleCnt="0"/>
      <dgm:spPr/>
    </dgm:pt>
    <dgm:pt modelId="{46AEB48E-9F91-4687-A6CA-0F7CDC2A5301}" type="pres">
      <dgm:prSet presAssocID="{276ABD14-25DC-47D7-B56B-501339D6D0F8}" presName="parentText" presStyleLbl="node1" presStyleIdx="1" presStyleCnt="3">
        <dgm:presLayoutVars>
          <dgm:chMax val="1"/>
          <dgm:bulletEnabled val="1"/>
        </dgm:presLayoutVars>
      </dgm:prSet>
      <dgm:spPr/>
    </dgm:pt>
    <dgm:pt modelId="{D259C1F5-EFD2-468B-B80F-783633030C1D}" type="pres">
      <dgm:prSet presAssocID="{276ABD14-25DC-47D7-B56B-501339D6D0F8}" presName="descendantText" presStyleLbl="alignAccFollowNode1" presStyleIdx="1" presStyleCnt="3">
        <dgm:presLayoutVars>
          <dgm:bulletEnabled val="1"/>
        </dgm:presLayoutVars>
      </dgm:prSet>
      <dgm:spPr/>
    </dgm:pt>
    <dgm:pt modelId="{82DB2964-7403-4534-9811-647FAC63EDA8}" type="pres">
      <dgm:prSet presAssocID="{28F633F2-79B0-4CC0-8214-A12B914D2884}" presName="sp" presStyleCnt="0"/>
      <dgm:spPr/>
    </dgm:pt>
    <dgm:pt modelId="{DE9E3E2B-D7D4-4AF3-A3D8-059202826082}" type="pres">
      <dgm:prSet presAssocID="{8B877755-A572-4CD0-8305-D5473D7E517B}" presName="linNode" presStyleCnt="0"/>
      <dgm:spPr/>
    </dgm:pt>
    <dgm:pt modelId="{E860081D-84B7-47BC-9003-5440EC3A599D}" type="pres">
      <dgm:prSet presAssocID="{8B877755-A572-4CD0-8305-D5473D7E517B}" presName="parentText" presStyleLbl="node1" presStyleIdx="2" presStyleCnt="3">
        <dgm:presLayoutVars>
          <dgm:chMax val="1"/>
          <dgm:bulletEnabled val="1"/>
        </dgm:presLayoutVars>
      </dgm:prSet>
      <dgm:spPr/>
    </dgm:pt>
    <dgm:pt modelId="{E6819EBB-309D-4DB7-8B7E-2894B375BB53}" type="pres">
      <dgm:prSet presAssocID="{8B877755-A572-4CD0-8305-D5473D7E517B}" presName="descendantText" presStyleLbl="alignAccFollowNode1" presStyleIdx="2" presStyleCnt="3">
        <dgm:presLayoutVars>
          <dgm:bulletEnabled val="1"/>
        </dgm:presLayoutVars>
      </dgm:prSet>
      <dgm:spPr/>
    </dgm:pt>
  </dgm:ptLst>
  <dgm:cxnLst>
    <dgm:cxn modelId="{DD232701-0CEF-4234-8C3B-8D74B205FB3E}" type="presOf" srcId="{450B9C40-44F1-4411-8F68-2DF6E9D04ED1}" destId="{D259C1F5-EFD2-468B-B80F-783633030C1D}" srcOrd="0" destOrd="0" presId="urn:microsoft.com/office/officeart/2005/8/layout/vList5"/>
    <dgm:cxn modelId="{EA96EF03-DD5C-4BD4-AF9A-5E25A4D8478C}" type="presOf" srcId="{EA50DE0B-B207-4BE9-AE49-D995B28533F4}" destId="{430F4105-5BA1-4508-8C45-C6E1A7424FC7}" srcOrd="0" destOrd="0" presId="urn:microsoft.com/office/officeart/2005/8/layout/vList5"/>
    <dgm:cxn modelId="{93AD430B-52CD-4CCE-A682-F5C3D2B71E6D}" srcId="{EC7F7FDE-E1E6-4248-B1FB-69D3CB501784}" destId="{8B877755-A572-4CD0-8305-D5473D7E517B}" srcOrd="2" destOrd="0" parTransId="{370E1314-AAF3-4EBA-9717-6B1F449FDAFE}" sibTransId="{CDA55323-92CD-4346-BD8F-97357D8B938D}"/>
    <dgm:cxn modelId="{5CCC2E11-6E33-47E9-9106-D399CB3002BC}" srcId="{42C0CD8F-2994-444D-AD0C-BE999E35BF2E}" destId="{EA50DE0B-B207-4BE9-AE49-D995B28533F4}" srcOrd="0" destOrd="0" parTransId="{456764C2-FF91-496E-AF8B-7C4D868B6F1F}" sibTransId="{1C13E844-0546-419A-89DE-27845F94B265}"/>
    <dgm:cxn modelId="{B8F06A36-804C-4D17-84D7-5725C4752617}" type="presOf" srcId="{276ABD14-25DC-47D7-B56B-501339D6D0F8}" destId="{46AEB48E-9F91-4687-A6CA-0F7CDC2A5301}" srcOrd="0" destOrd="0" presId="urn:microsoft.com/office/officeart/2005/8/layout/vList5"/>
    <dgm:cxn modelId="{E3531937-384E-4DA0-83F9-F2E0FC937630}" srcId="{8B877755-A572-4CD0-8305-D5473D7E517B}" destId="{5E351D42-AD27-49C7-A881-9671F88527F6}" srcOrd="0" destOrd="0" parTransId="{A75CCAD2-BED0-4E90-9A36-09A73C4215DC}" sibTransId="{7B7BB420-37CD-4192-9A26-4D8A04E1B185}"/>
    <dgm:cxn modelId="{E38BFB3A-D922-4AD2-841B-D641B6221D72}" type="presOf" srcId="{8B877755-A572-4CD0-8305-D5473D7E517B}" destId="{E860081D-84B7-47BC-9003-5440EC3A599D}" srcOrd="0" destOrd="0" presId="urn:microsoft.com/office/officeart/2005/8/layout/vList5"/>
    <dgm:cxn modelId="{672EFA73-8B20-4D40-BBEE-10455AE82577}" srcId="{EC7F7FDE-E1E6-4248-B1FB-69D3CB501784}" destId="{276ABD14-25DC-47D7-B56B-501339D6D0F8}" srcOrd="1" destOrd="0" parTransId="{33303CA3-8408-467E-9BA3-31072C40DB8C}" sibTransId="{28F633F2-79B0-4CC0-8214-A12B914D2884}"/>
    <dgm:cxn modelId="{A7B7EF59-212C-4925-8499-14546179EE0B}" type="presOf" srcId="{5E351D42-AD27-49C7-A881-9671F88527F6}" destId="{E6819EBB-309D-4DB7-8B7E-2894B375BB53}" srcOrd="0" destOrd="0" presId="urn:microsoft.com/office/officeart/2005/8/layout/vList5"/>
    <dgm:cxn modelId="{895A0A95-3043-4244-98F9-92ACC814DBA6}" srcId="{EC7F7FDE-E1E6-4248-B1FB-69D3CB501784}" destId="{42C0CD8F-2994-444D-AD0C-BE999E35BF2E}" srcOrd="0" destOrd="0" parTransId="{D05096E7-CFAD-47A9-90A8-9AA9FB22600B}" sibTransId="{346A2F3A-19FE-465D-AE08-A65416DFA9AB}"/>
    <dgm:cxn modelId="{4532B7B9-3A07-43E1-BAA9-553BC4FCAA06}" type="presOf" srcId="{42C0CD8F-2994-444D-AD0C-BE999E35BF2E}" destId="{2EFE2CAC-FEDF-4D69-B1C6-2E66DEE50C74}" srcOrd="0" destOrd="0" presId="urn:microsoft.com/office/officeart/2005/8/layout/vList5"/>
    <dgm:cxn modelId="{5BDA75CF-E09B-4EB9-806C-8EA77D93B971}" type="presOf" srcId="{EC7F7FDE-E1E6-4248-B1FB-69D3CB501784}" destId="{24D9DD40-7B8B-4158-B7DE-B7BE9D7945B5}" srcOrd="0" destOrd="0" presId="urn:microsoft.com/office/officeart/2005/8/layout/vList5"/>
    <dgm:cxn modelId="{5A3D8EDB-F11A-4329-93EE-BFD1FE44129E}" srcId="{276ABD14-25DC-47D7-B56B-501339D6D0F8}" destId="{450B9C40-44F1-4411-8F68-2DF6E9D04ED1}" srcOrd="0" destOrd="0" parTransId="{17748EF0-43F9-4E9B-B5E9-A673AD40AE25}" sibTransId="{95362F34-98B1-44EE-BFB8-89D6F9C18371}"/>
    <dgm:cxn modelId="{0A7D22FB-6FC4-4F0C-9BC6-BEDC394C2B4A}" type="presParOf" srcId="{24D9DD40-7B8B-4158-B7DE-B7BE9D7945B5}" destId="{6AECF003-D11E-4F0A-9663-3A618DE83057}" srcOrd="0" destOrd="0" presId="urn:microsoft.com/office/officeart/2005/8/layout/vList5"/>
    <dgm:cxn modelId="{52598E24-CDB8-46AF-BE7E-A0FA10DD4D6A}" type="presParOf" srcId="{6AECF003-D11E-4F0A-9663-3A618DE83057}" destId="{2EFE2CAC-FEDF-4D69-B1C6-2E66DEE50C74}" srcOrd="0" destOrd="0" presId="urn:microsoft.com/office/officeart/2005/8/layout/vList5"/>
    <dgm:cxn modelId="{1B9C7630-307C-47D5-B357-295AFF11F614}" type="presParOf" srcId="{6AECF003-D11E-4F0A-9663-3A618DE83057}" destId="{430F4105-5BA1-4508-8C45-C6E1A7424FC7}" srcOrd="1" destOrd="0" presId="urn:microsoft.com/office/officeart/2005/8/layout/vList5"/>
    <dgm:cxn modelId="{B834D4C4-B536-43A4-B2FA-025A382EF6D1}" type="presParOf" srcId="{24D9DD40-7B8B-4158-B7DE-B7BE9D7945B5}" destId="{4F7BAC41-5D86-4BA6-B4C4-4EFA07894E45}" srcOrd="1" destOrd="0" presId="urn:microsoft.com/office/officeart/2005/8/layout/vList5"/>
    <dgm:cxn modelId="{495CC818-BAF1-4459-8910-6E145C8645A6}" type="presParOf" srcId="{24D9DD40-7B8B-4158-B7DE-B7BE9D7945B5}" destId="{4E68B484-CE73-4E6F-8E37-454A7DE0039F}" srcOrd="2" destOrd="0" presId="urn:microsoft.com/office/officeart/2005/8/layout/vList5"/>
    <dgm:cxn modelId="{73D57042-9F43-4635-AD52-0FC470FAA374}" type="presParOf" srcId="{4E68B484-CE73-4E6F-8E37-454A7DE0039F}" destId="{46AEB48E-9F91-4687-A6CA-0F7CDC2A5301}" srcOrd="0" destOrd="0" presId="urn:microsoft.com/office/officeart/2005/8/layout/vList5"/>
    <dgm:cxn modelId="{9BBD4534-1A54-43D2-8902-05FF6E6C5A82}" type="presParOf" srcId="{4E68B484-CE73-4E6F-8E37-454A7DE0039F}" destId="{D259C1F5-EFD2-468B-B80F-783633030C1D}" srcOrd="1" destOrd="0" presId="urn:microsoft.com/office/officeart/2005/8/layout/vList5"/>
    <dgm:cxn modelId="{F83DC6F9-9DEF-469B-8DB7-3DDBABB75BAF}" type="presParOf" srcId="{24D9DD40-7B8B-4158-B7DE-B7BE9D7945B5}" destId="{82DB2964-7403-4534-9811-647FAC63EDA8}" srcOrd="3" destOrd="0" presId="urn:microsoft.com/office/officeart/2005/8/layout/vList5"/>
    <dgm:cxn modelId="{B9AAF5B0-98B2-4A85-B936-5DF2885F15C3}" type="presParOf" srcId="{24D9DD40-7B8B-4158-B7DE-B7BE9D7945B5}" destId="{DE9E3E2B-D7D4-4AF3-A3D8-059202826082}" srcOrd="4" destOrd="0" presId="urn:microsoft.com/office/officeart/2005/8/layout/vList5"/>
    <dgm:cxn modelId="{726E0AE4-7D0D-4857-818E-4E2792FF5BCD}" type="presParOf" srcId="{DE9E3E2B-D7D4-4AF3-A3D8-059202826082}" destId="{E860081D-84B7-47BC-9003-5440EC3A599D}" srcOrd="0" destOrd="0" presId="urn:microsoft.com/office/officeart/2005/8/layout/vList5"/>
    <dgm:cxn modelId="{1647473A-DFA4-46E8-A91A-C2B51FE69824}" type="presParOf" srcId="{DE9E3E2B-D7D4-4AF3-A3D8-059202826082}" destId="{E6819EBB-309D-4DB7-8B7E-2894B375BB53}"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6.xml><?xml version="1.0" encoding="utf-8"?>
<dgm:dataModel xmlns:dgm="http://schemas.openxmlformats.org/drawingml/2006/diagram" xmlns:a="http://schemas.openxmlformats.org/drawingml/2006/main">
  <dgm:ptLst>
    <dgm:pt modelId="{B68B62F5-6EFC-4443-89D1-15FD98464880}" type="doc">
      <dgm:prSet loTypeId="urn:microsoft.com/office/officeart/2005/8/layout/chevron2" loCatId="list" qsTypeId="urn:microsoft.com/office/officeart/2005/8/quickstyle/simple4" qsCatId="simple" csTypeId="urn:microsoft.com/office/officeart/2005/8/colors/accent1_2" csCatId="accent1" phldr="1"/>
      <dgm:spPr/>
      <dgm:t>
        <a:bodyPr/>
        <a:lstStyle/>
        <a:p>
          <a:endParaRPr lang="en-US"/>
        </a:p>
      </dgm:t>
    </dgm:pt>
    <dgm:pt modelId="{CACF6FBB-E7B8-418E-94C9-BA7CE91484C1}">
      <dgm:prSet custT="1"/>
      <dgm:spPr>
        <a:ln>
          <a:solidFill>
            <a:srgbClr val="365F91"/>
          </a:solidFill>
        </a:ln>
      </dgm:spPr>
      <dgm:t>
        <a:bodyPr/>
        <a:lstStyle/>
        <a:p>
          <a:pPr rtl="0"/>
          <a:r>
            <a:rPr lang="en-US" sz="1400" dirty="0"/>
            <a:t>Work at talking about the issues</a:t>
          </a:r>
        </a:p>
      </dgm:t>
    </dgm:pt>
    <dgm:pt modelId="{27997FE9-5062-439E-8AD8-3F35A1494718}" type="parTrans" cxnId="{3BD648DE-DFF4-4BAC-A814-3093E77B7B14}">
      <dgm:prSet/>
      <dgm:spPr/>
      <dgm:t>
        <a:bodyPr/>
        <a:lstStyle/>
        <a:p>
          <a:endParaRPr lang="en-US" sz="1400"/>
        </a:p>
      </dgm:t>
    </dgm:pt>
    <dgm:pt modelId="{DF87897E-ADE7-41FD-844E-2B5037548271}" type="sibTrans" cxnId="{3BD648DE-DFF4-4BAC-A814-3093E77B7B14}">
      <dgm:prSet/>
      <dgm:spPr/>
      <dgm:t>
        <a:bodyPr/>
        <a:lstStyle/>
        <a:p>
          <a:endParaRPr lang="en-US" sz="1400"/>
        </a:p>
      </dgm:t>
    </dgm:pt>
    <dgm:pt modelId="{77AB7E10-EF95-44C2-BD0B-428B50844141}">
      <dgm:prSet custT="1"/>
      <dgm:spPr>
        <a:ln>
          <a:solidFill>
            <a:srgbClr val="365F91"/>
          </a:solidFill>
        </a:ln>
      </dgm:spPr>
      <dgm:t>
        <a:bodyPr/>
        <a:lstStyle/>
        <a:p>
          <a:pPr rtl="0"/>
          <a:r>
            <a:rPr lang="en-US" sz="1400" dirty="0"/>
            <a:t>Recognize the value of the conflict</a:t>
          </a:r>
        </a:p>
      </dgm:t>
    </dgm:pt>
    <dgm:pt modelId="{4DBE10BA-81C9-4686-9974-4258D792311D}" type="parTrans" cxnId="{6A2CC1F9-792F-48A5-B799-961FA2CFE27B}">
      <dgm:prSet/>
      <dgm:spPr/>
      <dgm:t>
        <a:bodyPr/>
        <a:lstStyle/>
        <a:p>
          <a:endParaRPr lang="en-US" sz="1400"/>
        </a:p>
      </dgm:t>
    </dgm:pt>
    <dgm:pt modelId="{B8FFF63D-0E65-40A2-AEB2-D19005128B33}" type="sibTrans" cxnId="{6A2CC1F9-792F-48A5-B799-961FA2CFE27B}">
      <dgm:prSet/>
      <dgm:spPr/>
      <dgm:t>
        <a:bodyPr/>
        <a:lstStyle/>
        <a:p>
          <a:endParaRPr lang="en-US" sz="1400"/>
        </a:p>
      </dgm:t>
    </dgm:pt>
    <dgm:pt modelId="{A6A1FE9A-A238-44C2-B398-09DA4655B5E0}">
      <dgm:prSet custT="1"/>
      <dgm:spPr>
        <a:ln>
          <a:solidFill>
            <a:srgbClr val="365F91"/>
          </a:solidFill>
        </a:ln>
      </dgm:spPr>
      <dgm:t>
        <a:bodyPr/>
        <a:lstStyle/>
        <a:p>
          <a:pPr rtl="0"/>
          <a:r>
            <a:rPr lang="en-US" sz="1400" dirty="0"/>
            <a:t>Recognize conflict is a spiral and you can change the direction of the spiral</a:t>
          </a:r>
        </a:p>
      </dgm:t>
    </dgm:pt>
    <dgm:pt modelId="{AB37F526-139A-4C4D-A78B-AACA64F8DBA0}" type="parTrans" cxnId="{B5D55373-99A4-47DC-B08A-438AB7C120F9}">
      <dgm:prSet/>
      <dgm:spPr/>
      <dgm:t>
        <a:bodyPr/>
        <a:lstStyle/>
        <a:p>
          <a:endParaRPr lang="en-US" sz="1400"/>
        </a:p>
      </dgm:t>
    </dgm:pt>
    <dgm:pt modelId="{C04F44E7-8285-4BDB-B44D-9CF9B51E6500}" type="sibTrans" cxnId="{B5D55373-99A4-47DC-B08A-438AB7C120F9}">
      <dgm:prSet/>
      <dgm:spPr/>
      <dgm:t>
        <a:bodyPr/>
        <a:lstStyle/>
        <a:p>
          <a:endParaRPr lang="en-US" sz="1400"/>
        </a:p>
      </dgm:t>
    </dgm:pt>
    <dgm:pt modelId="{B458CBFD-6EE9-4F84-A19D-E1BB8D578952}">
      <dgm:prSet custT="1"/>
      <dgm:spPr>
        <a:ln>
          <a:solidFill>
            <a:srgbClr val="365F91"/>
          </a:solidFill>
        </a:ln>
      </dgm:spPr>
      <dgm:t>
        <a:bodyPr/>
        <a:lstStyle/>
        <a:p>
          <a:pPr rtl="0"/>
          <a:r>
            <a:rPr lang="en-US" sz="1400" dirty="0"/>
            <a:t>Emphasize common goals</a:t>
          </a:r>
        </a:p>
      </dgm:t>
    </dgm:pt>
    <dgm:pt modelId="{83697F2C-BCE9-4717-BAEC-B0819CF334D1}" type="parTrans" cxnId="{6285A5AA-59DE-467A-8C30-DC7087CCBA87}">
      <dgm:prSet/>
      <dgm:spPr/>
      <dgm:t>
        <a:bodyPr/>
        <a:lstStyle/>
        <a:p>
          <a:endParaRPr lang="en-US" sz="1400"/>
        </a:p>
      </dgm:t>
    </dgm:pt>
    <dgm:pt modelId="{44D25143-1C3F-48BF-8B70-8C6AD0050F82}" type="sibTrans" cxnId="{6285A5AA-59DE-467A-8C30-DC7087CCBA87}">
      <dgm:prSet/>
      <dgm:spPr/>
      <dgm:t>
        <a:bodyPr/>
        <a:lstStyle/>
        <a:p>
          <a:endParaRPr lang="en-US" sz="1400"/>
        </a:p>
      </dgm:t>
    </dgm:pt>
    <dgm:pt modelId="{56C5045F-8D3E-4C1A-9A03-729CF7E57514}">
      <dgm:prSet custT="1"/>
      <dgm:spPr>
        <a:ln>
          <a:solidFill>
            <a:srgbClr val="365F91"/>
          </a:solidFill>
        </a:ln>
      </dgm:spPr>
      <dgm:t>
        <a:bodyPr/>
        <a:lstStyle/>
        <a:p>
          <a:pPr rtl="0"/>
          <a:r>
            <a:rPr lang="en-US" sz="1400" dirty="0"/>
            <a:t>Check perceptions</a:t>
          </a:r>
        </a:p>
      </dgm:t>
    </dgm:pt>
    <dgm:pt modelId="{FFE19BA9-A355-4EDC-BA26-556E3D04A3AD}" type="parTrans" cxnId="{D6628F54-F670-4E49-B3F8-B9E1EE1B8DB1}">
      <dgm:prSet/>
      <dgm:spPr/>
      <dgm:t>
        <a:bodyPr/>
        <a:lstStyle/>
        <a:p>
          <a:endParaRPr lang="en-US" sz="1400"/>
        </a:p>
      </dgm:t>
    </dgm:pt>
    <dgm:pt modelId="{28580F72-7FB1-4D91-8F06-1291C532D391}" type="sibTrans" cxnId="{D6628F54-F670-4E49-B3F8-B9E1EE1B8DB1}">
      <dgm:prSet/>
      <dgm:spPr/>
      <dgm:t>
        <a:bodyPr/>
        <a:lstStyle/>
        <a:p>
          <a:endParaRPr lang="en-US" sz="1400"/>
        </a:p>
      </dgm:t>
    </dgm:pt>
    <dgm:pt modelId="{673CD8D1-F2CF-42DE-8709-4BF9749AB127}">
      <dgm:prSet custT="1"/>
      <dgm:spPr>
        <a:ln>
          <a:solidFill>
            <a:srgbClr val="365F91"/>
          </a:solidFill>
        </a:ln>
      </dgm:spPr>
      <dgm:t>
        <a:bodyPr/>
        <a:lstStyle/>
        <a:p>
          <a:pPr rtl="0"/>
          <a:r>
            <a:rPr lang="en-US" sz="1400" dirty="0"/>
            <a:t>Use competent communication techniques</a:t>
          </a:r>
        </a:p>
      </dgm:t>
    </dgm:pt>
    <dgm:pt modelId="{97022DBA-D628-4C66-8E6B-714A474B84C4}" type="parTrans" cxnId="{3F7D4B40-57F2-439F-8111-E0B8C660396A}">
      <dgm:prSet/>
      <dgm:spPr/>
      <dgm:t>
        <a:bodyPr/>
        <a:lstStyle/>
        <a:p>
          <a:endParaRPr lang="en-US" sz="1400"/>
        </a:p>
      </dgm:t>
    </dgm:pt>
    <dgm:pt modelId="{488FA605-1B63-4E47-B7AE-B52A9229431C}" type="sibTrans" cxnId="{3F7D4B40-57F2-439F-8111-E0B8C660396A}">
      <dgm:prSet/>
      <dgm:spPr/>
      <dgm:t>
        <a:bodyPr/>
        <a:lstStyle/>
        <a:p>
          <a:endParaRPr lang="en-US" sz="1400"/>
        </a:p>
      </dgm:t>
    </dgm:pt>
    <dgm:pt modelId="{7D17991B-46A3-46C7-A117-DA372FC13CBC}">
      <dgm:prSet custT="1"/>
      <dgm:spPr>
        <a:ln>
          <a:solidFill>
            <a:srgbClr val="365F91"/>
          </a:solidFill>
        </a:ln>
      </dgm:spPr>
      <dgm:t>
        <a:bodyPr/>
        <a:lstStyle/>
        <a:p>
          <a:pPr rtl="0"/>
          <a:r>
            <a:rPr lang="en-US" sz="1400" dirty="0"/>
            <a:t>Agree to disagree</a:t>
          </a:r>
        </a:p>
      </dgm:t>
    </dgm:pt>
    <dgm:pt modelId="{BD0D1EFB-9D77-4777-AB6D-201F3B03FCF7}" type="parTrans" cxnId="{90E2441A-97BB-4200-9F89-C6A0569EE2A4}">
      <dgm:prSet/>
      <dgm:spPr/>
      <dgm:t>
        <a:bodyPr/>
        <a:lstStyle/>
        <a:p>
          <a:endParaRPr lang="en-US" sz="1400"/>
        </a:p>
      </dgm:t>
    </dgm:pt>
    <dgm:pt modelId="{A4B59D54-53AA-4F1E-A39E-7FB22209D4D5}" type="sibTrans" cxnId="{90E2441A-97BB-4200-9F89-C6A0569EE2A4}">
      <dgm:prSet/>
      <dgm:spPr/>
      <dgm:t>
        <a:bodyPr/>
        <a:lstStyle/>
        <a:p>
          <a:endParaRPr lang="en-US" sz="1400"/>
        </a:p>
      </dgm:t>
    </dgm:pt>
    <dgm:pt modelId="{FF2EF262-CBCA-4660-8E78-E33C0BD3B1C4}">
      <dgm:prSet custT="1"/>
      <dgm:spPr>
        <a:ln>
          <a:solidFill>
            <a:srgbClr val="365F91"/>
          </a:solidFill>
        </a:ln>
      </dgm:spPr>
      <dgm:t>
        <a:bodyPr anchor="b" anchorCtr="0"/>
        <a:lstStyle/>
        <a:p>
          <a:r>
            <a:rPr lang="en-US" sz="1400" dirty="0"/>
            <a:t>Attack the problem, not the person</a:t>
          </a:r>
        </a:p>
      </dgm:t>
    </dgm:pt>
    <dgm:pt modelId="{4344C2D4-61F2-4084-BAD6-BB8A57A0EBE4}" type="parTrans" cxnId="{040AFE8F-E181-493C-AC0D-2BD81844E599}">
      <dgm:prSet/>
      <dgm:spPr/>
      <dgm:t>
        <a:bodyPr/>
        <a:lstStyle/>
        <a:p>
          <a:endParaRPr lang="en-US" sz="1400"/>
        </a:p>
      </dgm:t>
    </dgm:pt>
    <dgm:pt modelId="{F6D5E72E-5D58-4393-A8E3-9F97C8526E34}" type="sibTrans" cxnId="{040AFE8F-E181-493C-AC0D-2BD81844E599}">
      <dgm:prSet/>
      <dgm:spPr/>
      <dgm:t>
        <a:bodyPr/>
        <a:lstStyle/>
        <a:p>
          <a:endParaRPr lang="en-US" sz="1400"/>
        </a:p>
      </dgm:t>
    </dgm:pt>
    <dgm:pt modelId="{94067D2C-AAEC-4597-AB25-4B07C10E2F98}">
      <dgm:prSet custT="1"/>
      <dgm:spPr>
        <a:solidFill>
          <a:srgbClr val="336699"/>
        </a:solidFill>
      </dgm:spPr>
      <dgm:t>
        <a:bodyPr/>
        <a:lstStyle/>
        <a:p>
          <a:pPr rtl="0"/>
          <a:endParaRPr lang="en-US" sz="1400"/>
        </a:p>
      </dgm:t>
    </dgm:pt>
    <dgm:pt modelId="{39FB5A56-9DF3-4E8D-BD5D-F0F4E20EB0B6}" type="parTrans" cxnId="{2A4F0E73-FDCB-4BD8-9A6D-748761C23BAA}">
      <dgm:prSet/>
      <dgm:spPr/>
      <dgm:t>
        <a:bodyPr/>
        <a:lstStyle/>
        <a:p>
          <a:endParaRPr lang="en-US" sz="1400"/>
        </a:p>
      </dgm:t>
    </dgm:pt>
    <dgm:pt modelId="{E2D07D1C-0F8C-4F99-8450-AC88D1E4CC4E}" type="sibTrans" cxnId="{2A4F0E73-FDCB-4BD8-9A6D-748761C23BAA}">
      <dgm:prSet/>
      <dgm:spPr/>
      <dgm:t>
        <a:bodyPr/>
        <a:lstStyle/>
        <a:p>
          <a:endParaRPr lang="en-US" sz="1400"/>
        </a:p>
      </dgm:t>
    </dgm:pt>
    <dgm:pt modelId="{2E903D28-87B6-4A37-B742-6830B70899B8}">
      <dgm:prSet custT="1"/>
      <dgm:spPr>
        <a:solidFill>
          <a:srgbClr val="336699"/>
        </a:solidFill>
      </dgm:spPr>
      <dgm:t>
        <a:bodyPr/>
        <a:lstStyle/>
        <a:p>
          <a:pPr rtl="0"/>
          <a:endParaRPr lang="en-US" sz="1400"/>
        </a:p>
      </dgm:t>
    </dgm:pt>
    <dgm:pt modelId="{9B959DCD-FF38-4787-86FB-08B08C48F4DF}" type="parTrans" cxnId="{697069F7-9C5E-450B-A9D3-1F375D60D9FA}">
      <dgm:prSet/>
      <dgm:spPr/>
      <dgm:t>
        <a:bodyPr/>
        <a:lstStyle/>
        <a:p>
          <a:endParaRPr lang="en-US" sz="1400"/>
        </a:p>
      </dgm:t>
    </dgm:pt>
    <dgm:pt modelId="{D41E26D1-0A80-4021-AAF2-B972CDF28DC4}" type="sibTrans" cxnId="{697069F7-9C5E-450B-A9D3-1F375D60D9FA}">
      <dgm:prSet/>
      <dgm:spPr/>
      <dgm:t>
        <a:bodyPr/>
        <a:lstStyle/>
        <a:p>
          <a:endParaRPr lang="en-US" sz="1400"/>
        </a:p>
      </dgm:t>
    </dgm:pt>
    <dgm:pt modelId="{ED542DF7-0112-4375-9E67-3A57F00C00B7}">
      <dgm:prSet custT="1"/>
      <dgm:spPr>
        <a:solidFill>
          <a:srgbClr val="336699"/>
        </a:solidFill>
      </dgm:spPr>
      <dgm:t>
        <a:bodyPr/>
        <a:lstStyle/>
        <a:p>
          <a:pPr rtl="0"/>
          <a:endParaRPr lang="en-US" sz="1400"/>
        </a:p>
      </dgm:t>
    </dgm:pt>
    <dgm:pt modelId="{D4D28F92-9FA0-489E-801D-A060ED2556EB}" type="parTrans" cxnId="{B53FDAE1-24DD-4519-BF28-3D11F00582FC}">
      <dgm:prSet/>
      <dgm:spPr/>
      <dgm:t>
        <a:bodyPr/>
        <a:lstStyle/>
        <a:p>
          <a:endParaRPr lang="en-US" sz="1400"/>
        </a:p>
      </dgm:t>
    </dgm:pt>
    <dgm:pt modelId="{269E9A38-3D0B-4431-BDD4-D0B86BE4CAC3}" type="sibTrans" cxnId="{B53FDAE1-24DD-4519-BF28-3D11F00582FC}">
      <dgm:prSet/>
      <dgm:spPr/>
      <dgm:t>
        <a:bodyPr/>
        <a:lstStyle/>
        <a:p>
          <a:endParaRPr lang="en-US" sz="1400"/>
        </a:p>
      </dgm:t>
    </dgm:pt>
    <dgm:pt modelId="{07164827-7FFA-4817-8AD1-1E3C956821E9}">
      <dgm:prSet custT="1"/>
      <dgm:spPr>
        <a:solidFill>
          <a:srgbClr val="336699"/>
        </a:solidFill>
      </dgm:spPr>
      <dgm:t>
        <a:bodyPr/>
        <a:lstStyle/>
        <a:p>
          <a:pPr rtl="0"/>
          <a:endParaRPr lang="en-US" sz="1400" dirty="0"/>
        </a:p>
      </dgm:t>
    </dgm:pt>
    <dgm:pt modelId="{DFC9ECB4-DD45-417B-BB8E-EE803DE4C331}" type="parTrans" cxnId="{4FCC30C9-AED1-4332-85D8-A4E6EA0CE83C}">
      <dgm:prSet/>
      <dgm:spPr/>
      <dgm:t>
        <a:bodyPr/>
        <a:lstStyle/>
        <a:p>
          <a:endParaRPr lang="en-US" sz="1400"/>
        </a:p>
      </dgm:t>
    </dgm:pt>
    <dgm:pt modelId="{83F94A72-E98D-445E-9E9C-59B7C441CC4A}" type="sibTrans" cxnId="{4FCC30C9-AED1-4332-85D8-A4E6EA0CE83C}">
      <dgm:prSet/>
      <dgm:spPr/>
      <dgm:t>
        <a:bodyPr/>
        <a:lstStyle/>
        <a:p>
          <a:endParaRPr lang="en-US" sz="1400"/>
        </a:p>
      </dgm:t>
    </dgm:pt>
    <dgm:pt modelId="{39E5B7F3-A936-4F2D-A604-5F4BB5B80430}">
      <dgm:prSet custT="1"/>
      <dgm:spPr>
        <a:solidFill>
          <a:srgbClr val="336699"/>
        </a:solidFill>
      </dgm:spPr>
      <dgm:t>
        <a:bodyPr/>
        <a:lstStyle/>
        <a:p>
          <a:pPr rtl="0"/>
          <a:endParaRPr lang="en-US" sz="1400" dirty="0"/>
        </a:p>
      </dgm:t>
    </dgm:pt>
    <dgm:pt modelId="{BC5712AF-13F0-41FC-AF9D-C12C76DF26F4}" type="parTrans" cxnId="{59084E4C-FBE5-4590-AD3A-6F034F2A7CA6}">
      <dgm:prSet/>
      <dgm:spPr/>
      <dgm:t>
        <a:bodyPr/>
        <a:lstStyle/>
        <a:p>
          <a:endParaRPr lang="en-US" sz="1400"/>
        </a:p>
      </dgm:t>
    </dgm:pt>
    <dgm:pt modelId="{E6D113CE-E5AD-4765-A86A-E97B737E723A}" type="sibTrans" cxnId="{59084E4C-FBE5-4590-AD3A-6F034F2A7CA6}">
      <dgm:prSet/>
      <dgm:spPr/>
      <dgm:t>
        <a:bodyPr/>
        <a:lstStyle/>
        <a:p>
          <a:endParaRPr lang="en-US" sz="1400"/>
        </a:p>
      </dgm:t>
    </dgm:pt>
    <dgm:pt modelId="{46CB3EC1-55F6-4C86-95DC-D6D7ADC7922B}">
      <dgm:prSet custT="1"/>
      <dgm:spPr>
        <a:solidFill>
          <a:srgbClr val="336699"/>
        </a:solidFill>
      </dgm:spPr>
      <dgm:t>
        <a:bodyPr/>
        <a:lstStyle/>
        <a:p>
          <a:pPr rtl="0"/>
          <a:endParaRPr lang="en-US" sz="1400" dirty="0"/>
        </a:p>
      </dgm:t>
    </dgm:pt>
    <dgm:pt modelId="{20444159-9034-4EAD-ADAD-B7FAA92BAF9E}" type="parTrans" cxnId="{EF35CDEA-D571-4083-B564-8CA2982E1C52}">
      <dgm:prSet/>
      <dgm:spPr/>
      <dgm:t>
        <a:bodyPr/>
        <a:lstStyle/>
        <a:p>
          <a:endParaRPr lang="en-US" sz="1400"/>
        </a:p>
      </dgm:t>
    </dgm:pt>
    <dgm:pt modelId="{AD1EE11E-B77C-4876-AAE2-FA10986C250C}" type="sibTrans" cxnId="{EF35CDEA-D571-4083-B564-8CA2982E1C52}">
      <dgm:prSet/>
      <dgm:spPr/>
      <dgm:t>
        <a:bodyPr/>
        <a:lstStyle/>
        <a:p>
          <a:endParaRPr lang="en-US" sz="1400"/>
        </a:p>
      </dgm:t>
    </dgm:pt>
    <dgm:pt modelId="{DFA94386-2D99-40BA-9344-4CC0E1B51DE3}">
      <dgm:prSet custT="1"/>
      <dgm:spPr>
        <a:solidFill>
          <a:srgbClr val="336699"/>
        </a:solidFill>
      </dgm:spPr>
      <dgm:t>
        <a:bodyPr/>
        <a:lstStyle/>
        <a:p>
          <a:pPr rtl="0"/>
          <a:endParaRPr lang="en-US" sz="1400" dirty="0"/>
        </a:p>
      </dgm:t>
    </dgm:pt>
    <dgm:pt modelId="{10FAC262-C0CD-45A2-B81F-3ECA61245537}" type="parTrans" cxnId="{29CCD497-3484-4A9F-BA28-92C9E675D9BE}">
      <dgm:prSet/>
      <dgm:spPr/>
      <dgm:t>
        <a:bodyPr/>
        <a:lstStyle/>
        <a:p>
          <a:endParaRPr lang="en-US" sz="1400"/>
        </a:p>
      </dgm:t>
    </dgm:pt>
    <dgm:pt modelId="{3AEC1124-4C46-4F55-8402-7953FE0D25DF}" type="sibTrans" cxnId="{29CCD497-3484-4A9F-BA28-92C9E675D9BE}">
      <dgm:prSet/>
      <dgm:spPr/>
      <dgm:t>
        <a:bodyPr/>
        <a:lstStyle/>
        <a:p>
          <a:endParaRPr lang="en-US" sz="1400"/>
        </a:p>
      </dgm:t>
    </dgm:pt>
    <dgm:pt modelId="{5E40872B-5078-4A7A-A265-38680AAF16C0}">
      <dgm:prSet custT="1"/>
      <dgm:spPr>
        <a:solidFill>
          <a:srgbClr val="336699"/>
        </a:solidFill>
      </dgm:spPr>
      <dgm:t>
        <a:bodyPr/>
        <a:lstStyle/>
        <a:p>
          <a:endParaRPr lang="en-US" sz="1400" dirty="0"/>
        </a:p>
      </dgm:t>
    </dgm:pt>
    <dgm:pt modelId="{52DC55CD-0AA9-403D-8D33-55314503D136}" type="parTrans" cxnId="{D4D00FF5-4361-4A8D-8195-F6455CAFDE51}">
      <dgm:prSet/>
      <dgm:spPr/>
      <dgm:t>
        <a:bodyPr/>
        <a:lstStyle/>
        <a:p>
          <a:endParaRPr lang="en-US" sz="1400"/>
        </a:p>
      </dgm:t>
    </dgm:pt>
    <dgm:pt modelId="{CE783CBB-7099-4AD2-A4E3-65A91F612818}" type="sibTrans" cxnId="{D4D00FF5-4361-4A8D-8195-F6455CAFDE51}">
      <dgm:prSet/>
      <dgm:spPr/>
      <dgm:t>
        <a:bodyPr/>
        <a:lstStyle/>
        <a:p>
          <a:endParaRPr lang="en-US" sz="1400"/>
        </a:p>
      </dgm:t>
    </dgm:pt>
    <dgm:pt modelId="{3F5AA2DE-AB85-45A8-BC79-12D8D7DE1187}">
      <dgm:prSet custT="1"/>
      <dgm:spPr>
        <a:ln>
          <a:solidFill>
            <a:srgbClr val="365F91"/>
          </a:solidFill>
        </a:ln>
      </dgm:spPr>
      <dgm:t>
        <a:bodyPr anchor="b" anchorCtr="0"/>
        <a:lstStyle/>
        <a:p>
          <a:endParaRPr lang="en-US" sz="1400" dirty="0"/>
        </a:p>
      </dgm:t>
    </dgm:pt>
    <dgm:pt modelId="{93C080B6-83C1-4D24-A347-73A28F25576D}" type="parTrans" cxnId="{7361CFD0-C487-4152-B534-48B9E6786A94}">
      <dgm:prSet/>
      <dgm:spPr/>
      <dgm:t>
        <a:bodyPr/>
        <a:lstStyle/>
        <a:p>
          <a:endParaRPr lang="en-US"/>
        </a:p>
      </dgm:t>
    </dgm:pt>
    <dgm:pt modelId="{57AB0244-77D0-45B9-A614-4883490E08A1}" type="sibTrans" cxnId="{7361CFD0-C487-4152-B534-48B9E6786A94}">
      <dgm:prSet/>
      <dgm:spPr/>
      <dgm:t>
        <a:bodyPr/>
        <a:lstStyle/>
        <a:p>
          <a:endParaRPr lang="en-US"/>
        </a:p>
      </dgm:t>
    </dgm:pt>
    <dgm:pt modelId="{E2135F09-DC6A-41E3-80CD-484F6162322D}">
      <dgm:prSet custT="1"/>
      <dgm:spPr>
        <a:ln>
          <a:solidFill>
            <a:srgbClr val="365F91"/>
          </a:solidFill>
        </a:ln>
      </dgm:spPr>
      <dgm:t>
        <a:bodyPr anchor="b" anchorCtr="0"/>
        <a:lstStyle/>
        <a:p>
          <a:endParaRPr lang="en-US" sz="1400" dirty="0"/>
        </a:p>
      </dgm:t>
    </dgm:pt>
    <dgm:pt modelId="{60498E6E-7942-4F07-AB7B-A329151A494C}" type="parTrans" cxnId="{72AD221F-0972-40CE-B622-A20A43176D18}">
      <dgm:prSet/>
      <dgm:spPr/>
      <dgm:t>
        <a:bodyPr/>
        <a:lstStyle/>
        <a:p>
          <a:endParaRPr lang="en-US"/>
        </a:p>
      </dgm:t>
    </dgm:pt>
    <dgm:pt modelId="{89EE1EBC-F855-4B29-A8FD-FE4BAD157C53}" type="sibTrans" cxnId="{72AD221F-0972-40CE-B622-A20A43176D18}">
      <dgm:prSet/>
      <dgm:spPr/>
      <dgm:t>
        <a:bodyPr/>
        <a:lstStyle/>
        <a:p>
          <a:endParaRPr lang="en-US"/>
        </a:p>
      </dgm:t>
    </dgm:pt>
    <dgm:pt modelId="{D7F634BD-82A3-48A5-9D9C-434B0FA3E61A}">
      <dgm:prSet custT="1"/>
      <dgm:spPr>
        <a:ln>
          <a:solidFill>
            <a:srgbClr val="365F91"/>
          </a:solidFill>
        </a:ln>
      </dgm:spPr>
      <dgm:t>
        <a:bodyPr anchor="b" anchorCtr="0"/>
        <a:lstStyle/>
        <a:p>
          <a:endParaRPr lang="en-US" sz="1400" dirty="0"/>
        </a:p>
      </dgm:t>
    </dgm:pt>
    <dgm:pt modelId="{947631BE-8893-42E5-AB9C-956A87FCCA8F}" type="sibTrans" cxnId="{103EA1E6-BF2F-4CFA-AE2F-C5F248E04DDD}">
      <dgm:prSet/>
      <dgm:spPr/>
      <dgm:t>
        <a:bodyPr/>
        <a:lstStyle/>
        <a:p>
          <a:endParaRPr lang="en-US" sz="1400"/>
        </a:p>
      </dgm:t>
    </dgm:pt>
    <dgm:pt modelId="{4D8B72AC-8C58-4C79-98B9-DB7DB7630AC0}" type="parTrans" cxnId="{103EA1E6-BF2F-4CFA-AE2F-C5F248E04DDD}">
      <dgm:prSet/>
      <dgm:spPr/>
      <dgm:t>
        <a:bodyPr/>
        <a:lstStyle/>
        <a:p>
          <a:endParaRPr lang="en-US" sz="1400"/>
        </a:p>
      </dgm:t>
    </dgm:pt>
    <dgm:pt modelId="{BF11198B-C680-4BCC-92BE-AFF70E54696E}" type="pres">
      <dgm:prSet presAssocID="{B68B62F5-6EFC-4443-89D1-15FD98464880}" presName="linearFlow" presStyleCnt="0">
        <dgm:presLayoutVars>
          <dgm:dir/>
          <dgm:animLvl val="lvl"/>
          <dgm:resizeHandles val="exact"/>
        </dgm:presLayoutVars>
      </dgm:prSet>
      <dgm:spPr/>
    </dgm:pt>
    <dgm:pt modelId="{C48D5538-BF39-42F2-9E6D-65EC050E1002}" type="pres">
      <dgm:prSet presAssocID="{94067D2C-AAEC-4597-AB25-4B07C10E2F98}" presName="composite" presStyleCnt="0"/>
      <dgm:spPr/>
    </dgm:pt>
    <dgm:pt modelId="{E30F4235-7919-4760-9179-81E44E208BE1}" type="pres">
      <dgm:prSet presAssocID="{94067D2C-AAEC-4597-AB25-4B07C10E2F98}" presName="parentText" presStyleLbl="alignNode1" presStyleIdx="0" presStyleCnt="8">
        <dgm:presLayoutVars>
          <dgm:chMax val="1"/>
          <dgm:bulletEnabled val="1"/>
        </dgm:presLayoutVars>
      </dgm:prSet>
      <dgm:spPr/>
    </dgm:pt>
    <dgm:pt modelId="{8D67826C-797B-4808-ABB2-4F00FFB2C90F}" type="pres">
      <dgm:prSet presAssocID="{94067D2C-AAEC-4597-AB25-4B07C10E2F98}" presName="descendantText" presStyleLbl="alignAcc1" presStyleIdx="0" presStyleCnt="8">
        <dgm:presLayoutVars>
          <dgm:bulletEnabled val="1"/>
        </dgm:presLayoutVars>
      </dgm:prSet>
      <dgm:spPr/>
    </dgm:pt>
    <dgm:pt modelId="{3A11712F-280B-4B98-AF73-8D32C1C8ABBD}" type="pres">
      <dgm:prSet presAssocID="{E2D07D1C-0F8C-4F99-8450-AC88D1E4CC4E}" presName="sp" presStyleCnt="0"/>
      <dgm:spPr/>
    </dgm:pt>
    <dgm:pt modelId="{02AE0ED7-884B-4500-8833-B6C9062D45CE}" type="pres">
      <dgm:prSet presAssocID="{2E903D28-87B6-4A37-B742-6830B70899B8}" presName="composite" presStyleCnt="0"/>
      <dgm:spPr/>
    </dgm:pt>
    <dgm:pt modelId="{BADA7ED8-A1A8-4BAE-A970-E7D5C4C4A8AC}" type="pres">
      <dgm:prSet presAssocID="{2E903D28-87B6-4A37-B742-6830B70899B8}" presName="parentText" presStyleLbl="alignNode1" presStyleIdx="1" presStyleCnt="8">
        <dgm:presLayoutVars>
          <dgm:chMax val="1"/>
          <dgm:bulletEnabled val="1"/>
        </dgm:presLayoutVars>
      </dgm:prSet>
      <dgm:spPr/>
    </dgm:pt>
    <dgm:pt modelId="{2941FD6B-4212-4C1F-A5BE-2C7A24187758}" type="pres">
      <dgm:prSet presAssocID="{2E903D28-87B6-4A37-B742-6830B70899B8}" presName="descendantText" presStyleLbl="alignAcc1" presStyleIdx="1" presStyleCnt="8">
        <dgm:presLayoutVars>
          <dgm:bulletEnabled val="1"/>
        </dgm:presLayoutVars>
      </dgm:prSet>
      <dgm:spPr/>
    </dgm:pt>
    <dgm:pt modelId="{EC36FE85-FDDD-48AE-9520-7DF12F62AEF0}" type="pres">
      <dgm:prSet presAssocID="{D41E26D1-0A80-4021-AAF2-B972CDF28DC4}" presName="sp" presStyleCnt="0"/>
      <dgm:spPr/>
    </dgm:pt>
    <dgm:pt modelId="{61CCB226-9536-4EF5-AF1B-F4C1122D219C}" type="pres">
      <dgm:prSet presAssocID="{ED542DF7-0112-4375-9E67-3A57F00C00B7}" presName="composite" presStyleCnt="0"/>
      <dgm:spPr/>
    </dgm:pt>
    <dgm:pt modelId="{6CA8F5D3-C0B3-4C58-9633-D22A6E993D65}" type="pres">
      <dgm:prSet presAssocID="{ED542DF7-0112-4375-9E67-3A57F00C00B7}" presName="parentText" presStyleLbl="alignNode1" presStyleIdx="2" presStyleCnt="8">
        <dgm:presLayoutVars>
          <dgm:chMax val="1"/>
          <dgm:bulletEnabled val="1"/>
        </dgm:presLayoutVars>
      </dgm:prSet>
      <dgm:spPr/>
    </dgm:pt>
    <dgm:pt modelId="{D1776ABC-73C0-445D-BF68-42E40B487D68}" type="pres">
      <dgm:prSet presAssocID="{ED542DF7-0112-4375-9E67-3A57F00C00B7}" presName="descendantText" presStyleLbl="alignAcc1" presStyleIdx="2" presStyleCnt="8">
        <dgm:presLayoutVars>
          <dgm:bulletEnabled val="1"/>
        </dgm:presLayoutVars>
      </dgm:prSet>
      <dgm:spPr/>
    </dgm:pt>
    <dgm:pt modelId="{7E50DB64-2574-4DE4-B9E1-BD014EDDAB8C}" type="pres">
      <dgm:prSet presAssocID="{269E9A38-3D0B-4431-BDD4-D0B86BE4CAC3}" presName="sp" presStyleCnt="0"/>
      <dgm:spPr/>
    </dgm:pt>
    <dgm:pt modelId="{F9D28F30-D536-4902-AD61-290F2C505460}" type="pres">
      <dgm:prSet presAssocID="{07164827-7FFA-4817-8AD1-1E3C956821E9}" presName="composite" presStyleCnt="0"/>
      <dgm:spPr/>
    </dgm:pt>
    <dgm:pt modelId="{BFBBFCF4-E138-4AC3-B42E-1B63BDE426FD}" type="pres">
      <dgm:prSet presAssocID="{07164827-7FFA-4817-8AD1-1E3C956821E9}" presName="parentText" presStyleLbl="alignNode1" presStyleIdx="3" presStyleCnt="8">
        <dgm:presLayoutVars>
          <dgm:chMax val="1"/>
          <dgm:bulletEnabled val="1"/>
        </dgm:presLayoutVars>
      </dgm:prSet>
      <dgm:spPr/>
    </dgm:pt>
    <dgm:pt modelId="{B8042135-CF23-41AD-8EB5-40DAC4670FA2}" type="pres">
      <dgm:prSet presAssocID="{07164827-7FFA-4817-8AD1-1E3C956821E9}" presName="descendantText" presStyleLbl="alignAcc1" presStyleIdx="3" presStyleCnt="8" custLinFactNeighborX="0" custLinFactNeighborY="0">
        <dgm:presLayoutVars>
          <dgm:bulletEnabled val="1"/>
        </dgm:presLayoutVars>
      </dgm:prSet>
      <dgm:spPr/>
    </dgm:pt>
    <dgm:pt modelId="{1348C6A6-8FA8-426B-8938-1B8F71A8B161}" type="pres">
      <dgm:prSet presAssocID="{83F94A72-E98D-445E-9E9C-59B7C441CC4A}" presName="sp" presStyleCnt="0"/>
      <dgm:spPr/>
    </dgm:pt>
    <dgm:pt modelId="{2176F105-429F-4021-A0FC-A24031131ED3}" type="pres">
      <dgm:prSet presAssocID="{39E5B7F3-A936-4F2D-A604-5F4BB5B80430}" presName="composite" presStyleCnt="0"/>
      <dgm:spPr/>
    </dgm:pt>
    <dgm:pt modelId="{F455B85E-971B-4E65-BC43-449BF5884674}" type="pres">
      <dgm:prSet presAssocID="{39E5B7F3-A936-4F2D-A604-5F4BB5B80430}" presName="parentText" presStyleLbl="alignNode1" presStyleIdx="4" presStyleCnt="8">
        <dgm:presLayoutVars>
          <dgm:chMax val="1"/>
          <dgm:bulletEnabled val="1"/>
        </dgm:presLayoutVars>
      </dgm:prSet>
      <dgm:spPr/>
    </dgm:pt>
    <dgm:pt modelId="{81285E1D-3C66-4403-BEDC-7A11D8107055}" type="pres">
      <dgm:prSet presAssocID="{39E5B7F3-A936-4F2D-A604-5F4BB5B80430}" presName="descendantText" presStyleLbl="alignAcc1" presStyleIdx="4" presStyleCnt="8">
        <dgm:presLayoutVars>
          <dgm:bulletEnabled val="1"/>
        </dgm:presLayoutVars>
      </dgm:prSet>
      <dgm:spPr/>
    </dgm:pt>
    <dgm:pt modelId="{827808D6-5F23-4ADA-A3AC-265793FB693A}" type="pres">
      <dgm:prSet presAssocID="{E6D113CE-E5AD-4765-A86A-E97B737E723A}" presName="sp" presStyleCnt="0"/>
      <dgm:spPr/>
    </dgm:pt>
    <dgm:pt modelId="{D064ED07-C6FB-48F7-B4F2-5A64A4FE2827}" type="pres">
      <dgm:prSet presAssocID="{46CB3EC1-55F6-4C86-95DC-D6D7ADC7922B}" presName="composite" presStyleCnt="0"/>
      <dgm:spPr/>
    </dgm:pt>
    <dgm:pt modelId="{41FD55C9-F9B8-4B6B-8B9E-E3ACD3AB2FC8}" type="pres">
      <dgm:prSet presAssocID="{46CB3EC1-55F6-4C86-95DC-D6D7ADC7922B}" presName="parentText" presStyleLbl="alignNode1" presStyleIdx="5" presStyleCnt="8">
        <dgm:presLayoutVars>
          <dgm:chMax val="1"/>
          <dgm:bulletEnabled val="1"/>
        </dgm:presLayoutVars>
      </dgm:prSet>
      <dgm:spPr/>
    </dgm:pt>
    <dgm:pt modelId="{E8D536C5-E981-42A3-AC4F-D8B924454E12}" type="pres">
      <dgm:prSet presAssocID="{46CB3EC1-55F6-4C86-95DC-D6D7ADC7922B}" presName="descendantText" presStyleLbl="alignAcc1" presStyleIdx="5" presStyleCnt="8">
        <dgm:presLayoutVars>
          <dgm:bulletEnabled val="1"/>
        </dgm:presLayoutVars>
      </dgm:prSet>
      <dgm:spPr/>
    </dgm:pt>
    <dgm:pt modelId="{F1C8200D-46DA-458C-91E3-CBEF00EB422A}" type="pres">
      <dgm:prSet presAssocID="{AD1EE11E-B77C-4876-AAE2-FA10986C250C}" presName="sp" presStyleCnt="0"/>
      <dgm:spPr/>
    </dgm:pt>
    <dgm:pt modelId="{D1FDC88D-7677-4F35-976B-9225E776458F}" type="pres">
      <dgm:prSet presAssocID="{DFA94386-2D99-40BA-9344-4CC0E1B51DE3}" presName="composite" presStyleCnt="0"/>
      <dgm:spPr/>
    </dgm:pt>
    <dgm:pt modelId="{51F1FB3D-CDDA-48EB-B8E9-16C4A227365F}" type="pres">
      <dgm:prSet presAssocID="{DFA94386-2D99-40BA-9344-4CC0E1B51DE3}" presName="parentText" presStyleLbl="alignNode1" presStyleIdx="6" presStyleCnt="8">
        <dgm:presLayoutVars>
          <dgm:chMax val="1"/>
          <dgm:bulletEnabled val="1"/>
        </dgm:presLayoutVars>
      </dgm:prSet>
      <dgm:spPr/>
    </dgm:pt>
    <dgm:pt modelId="{E4ED045C-F4A9-4DC8-9869-14C137955B96}" type="pres">
      <dgm:prSet presAssocID="{DFA94386-2D99-40BA-9344-4CC0E1B51DE3}" presName="descendantText" presStyleLbl="alignAcc1" presStyleIdx="6" presStyleCnt="8">
        <dgm:presLayoutVars>
          <dgm:bulletEnabled val="1"/>
        </dgm:presLayoutVars>
      </dgm:prSet>
      <dgm:spPr/>
    </dgm:pt>
    <dgm:pt modelId="{3E23DAD2-A128-4396-A62C-5B353E3708C7}" type="pres">
      <dgm:prSet presAssocID="{3AEC1124-4C46-4F55-8402-7953FE0D25DF}" presName="sp" presStyleCnt="0"/>
      <dgm:spPr/>
    </dgm:pt>
    <dgm:pt modelId="{86C291E2-F67C-42A6-94DA-CFFC673AF3A0}" type="pres">
      <dgm:prSet presAssocID="{5E40872B-5078-4A7A-A265-38680AAF16C0}" presName="composite" presStyleCnt="0"/>
      <dgm:spPr/>
    </dgm:pt>
    <dgm:pt modelId="{303BB2DE-85D5-4770-B109-D67F3762B177}" type="pres">
      <dgm:prSet presAssocID="{5E40872B-5078-4A7A-A265-38680AAF16C0}" presName="parentText" presStyleLbl="alignNode1" presStyleIdx="7" presStyleCnt="8">
        <dgm:presLayoutVars>
          <dgm:chMax val="1"/>
          <dgm:bulletEnabled val="1"/>
        </dgm:presLayoutVars>
      </dgm:prSet>
      <dgm:spPr/>
    </dgm:pt>
    <dgm:pt modelId="{80F1C9D7-0BE8-44BB-80A5-1FBDF1635FC8}" type="pres">
      <dgm:prSet presAssocID="{5E40872B-5078-4A7A-A265-38680AAF16C0}" presName="descendantText" presStyleLbl="alignAcc1" presStyleIdx="7" presStyleCnt="8" custScaleX="99576" custScaleY="128982">
        <dgm:presLayoutVars>
          <dgm:bulletEnabled val="1"/>
        </dgm:presLayoutVars>
      </dgm:prSet>
      <dgm:spPr/>
    </dgm:pt>
  </dgm:ptLst>
  <dgm:cxnLst>
    <dgm:cxn modelId="{71800E00-8373-4284-8AE4-2A79C4A308EF}" type="presOf" srcId="{DFA94386-2D99-40BA-9344-4CC0E1B51DE3}" destId="{51F1FB3D-CDDA-48EB-B8E9-16C4A227365F}" srcOrd="0" destOrd="0" presId="urn:microsoft.com/office/officeart/2005/8/layout/chevron2"/>
    <dgm:cxn modelId="{90E2441A-97BB-4200-9F89-C6A0569EE2A4}" srcId="{DFA94386-2D99-40BA-9344-4CC0E1B51DE3}" destId="{7D17991B-46A3-46C7-A117-DA372FC13CBC}" srcOrd="0" destOrd="0" parTransId="{BD0D1EFB-9D77-4777-AB6D-201F3B03FCF7}" sibTransId="{A4B59D54-53AA-4F1E-A39E-7FB22209D4D5}"/>
    <dgm:cxn modelId="{988F0F1C-BECE-4E9E-BCAB-956B54644C75}" type="presOf" srcId="{E2135F09-DC6A-41E3-80CD-484F6162322D}" destId="{80F1C9D7-0BE8-44BB-80A5-1FBDF1635FC8}" srcOrd="0" destOrd="1" presId="urn:microsoft.com/office/officeart/2005/8/layout/chevron2"/>
    <dgm:cxn modelId="{2382F31E-C107-4F7E-ADCD-CCB0EB25655C}" type="presOf" srcId="{673CD8D1-F2CF-42DE-8709-4BF9749AB127}" destId="{E8D536C5-E981-42A3-AC4F-D8B924454E12}" srcOrd="0" destOrd="0" presId="urn:microsoft.com/office/officeart/2005/8/layout/chevron2"/>
    <dgm:cxn modelId="{72AD221F-0972-40CE-B622-A20A43176D18}" srcId="{5E40872B-5078-4A7A-A265-38680AAF16C0}" destId="{E2135F09-DC6A-41E3-80CD-484F6162322D}" srcOrd="1" destOrd="0" parTransId="{60498E6E-7942-4F07-AB7B-A329151A494C}" sibTransId="{89EE1EBC-F855-4B29-A8FD-FE4BAD157C53}"/>
    <dgm:cxn modelId="{9A53BC22-AC7E-4B2E-8C57-7EBED4031556}" type="presOf" srcId="{5E40872B-5078-4A7A-A265-38680AAF16C0}" destId="{303BB2DE-85D5-4770-B109-D67F3762B177}" srcOrd="0" destOrd="0" presId="urn:microsoft.com/office/officeart/2005/8/layout/chevron2"/>
    <dgm:cxn modelId="{9EF26836-A99D-4B90-880C-5C33A6511C7D}" type="presOf" srcId="{46CB3EC1-55F6-4C86-95DC-D6D7ADC7922B}" destId="{41FD55C9-F9B8-4B6B-8B9E-E3ACD3AB2FC8}" srcOrd="0" destOrd="0" presId="urn:microsoft.com/office/officeart/2005/8/layout/chevron2"/>
    <dgm:cxn modelId="{66F4E63C-C4FF-42B7-ADDA-9C815448E6F6}" type="presOf" srcId="{A6A1FE9A-A238-44C2-B398-09DA4655B5E0}" destId="{D1776ABC-73C0-445D-BF68-42E40B487D68}" srcOrd="0" destOrd="0" presId="urn:microsoft.com/office/officeart/2005/8/layout/chevron2"/>
    <dgm:cxn modelId="{3F7D4B40-57F2-439F-8111-E0B8C660396A}" srcId="{46CB3EC1-55F6-4C86-95DC-D6D7ADC7922B}" destId="{673CD8D1-F2CF-42DE-8709-4BF9749AB127}" srcOrd="0" destOrd="0" parTransId="{97022DBA-D628-4C66-8E6B-714A474B84C4}" sibTransId="{488FA605-1B63-4E47-B7AE-B52A9229431C}"/>
    <dgm:cxn modelId="{71C8DF66-5B5D-40F4-A566-66EC89A21E25}" type="presOf" srcId="{07164827-7FFA-4817-8AD1-1E3C956821E9}" destId="{BFBBFCF4-E138-4AC3-B42E-1B63BDE426FD}" srcOrd="0" destOrd="0" presId="urn:microsoft.com/office/officeart/2005/8/layout/chevron2"/>
    <dgm:cxn modelId="{C622A247-9F64-467D-BD26-7E881CC5593C}" type="presOf" srcId="{3F5AA2DE-AB85-45A8-BC79-12D8D7DE1187}" destId="{80F1C9D7-0BE8-44BB-80A5-1FBDF1635FC8}" srcOrd="0" destOrd="0" presId="urn:microsoft.com/office/officeart/2005/8/layout/chevron2"/>
    <dgm:cxn modelId="{904DEE69-22EB-4742-B4ED-26085F525807}" type="presOf" srcId="{77AB7E10-EF95-44C2-BD0B-428B50844141}" destId="{2941FD6B-4212-4C1F-A5BE-2C7A24187758}" srcOrd="0" destOrd="0" presId="urn:microsoft.com/office/officeart/2005/8/layout/chevron2"/>
    <dgm:cxn modelId="{59084E4C-FBE5-4590-AD3A-6F034F2A7CA6}" srcId="{B68B62F5-6EFC-4443-89D1-15FD98464880}" destId="{39E5B7F3-A936-4F2D-A604-5F4BB5B80430}" srcOrd="4" destOrd="0" parTransId="{BC5712AF-13F0-41FC-AF9D-C12C76DF26F4}" sibTransId="{E6D113CE-E5AD-4765-A86A-E97B737E723A}"/>
    <dgm:cxn modelId="{4C60EB50-C562-4564-863E-79181A71C3CB}" type="presOf" srcId="{7D17991B-46A3-46C7-A117-DA372FC13CBC}" destId="{E4ED045C-F4A9-4DC8-9869-14C137955B96}" srcOrd="0" destOrd="0" presId="urn:microsoft.com/office/officeart/2005/8/layout/chevron2"/>
    <dgm:cxn modelId="{2A4F0E73-FDCB-4BD8-9A6D-748761C23BAA}" srcId="{B68B62F5-6EFC-4443-89D1-15FD98464880}" destId="{94067D2C-AAEC-4597-AB25-4B07C10E2F98}" srcOrd="0" destOrd="0" parTransId="{39FB5A56-9DF3-4E8D-BD5D-F0F4E20EB0B6}" sibTransId="{E2D07D1C-0F8C-4F99-8450-AC88D1E4CC4E}"/>
    <dgm:cxn modelId="{B5D55373-99A4-47DC-B08A-438AB7C120F9}" srcId="{ED542DF7-0112-4375-9E67-3A57F00C00B7}" destId="{A6A1FE9A-A238-44C2-B398-09DA4655B5E0}" srcOrd="0" destOrd="0" parTransId="{AB37F526-139A-4C4D-A78B-AACA64F8DBA0}" sibTransId="{C04F44E7-8285-4BDB-B44D-9CF9B51E6500}"/>
    <dgm:cxn modelId="{7BD31D74-2A42-4137-B0B6-810F1B7424B7}" type="presOf" srcId="{CACF6FBB-E7B8-418E-94C9-BA7CE91484C1}" destId="{8D67826C-797B-4808-ABB2-4F00FFB2C90F}" srcOrd="0" destOrd="0" presId="urn:microsoft.com/office/officeart/2005/8/layout/chevron2"/>
    <dgm:cxn modelId="{D6628F54-F670-4E49-B3F8-B9E1EE1B8DB1}" srcId="{39E5B7F3-A936-4F2D-A604-5F4BB5B80430}" destId="{56C5045F-8D3E-4C1A-9A03-729CF7E57514}" srcOrd="0" destOrd="0" parTransId="{FFE19BA9-A355-4EDC-BA26-556E3D04A3AD}" sibTransId="{28580F72-7FB1-4D91-8F06-1291C532D391}"/>
    <dgm:cxn modelId="{E1B4FF76-BF71-49EA-8EE7-65E1FCA6240A}" type="presOf" srcId="{2E903D28-87B6-4A37-B742-6830B70899B8}" destId="{BADA7ED8-A1A8-4BAE-A970-E7D5C4C4A8AC}" srcOrd="0" destOrd="0" presId="urn:microsoft.com/office/officeart/2005/8/layout/chevron2"/>
    <dgm:cxn modelId="{FD33D559-B191-423E-9A9D-735070168E22}" type="presOf" srcId="{B458CBFD-6EE9-4F84-A19D-E1BB8D578952}" destId="{B8042135-CF23-41AD-8EB5-40DAC4670FA2}" srcOrd="0" destOrd="0" presId="urn:microsoft.com/office/officeart/2005/8/layout/chevron2"/>
    <dgm:cxn modelId="{040AFE8F-E181-493C-AC0D-2BD81844E599}" srcId="{5E40872B-5078-4A7A-A265-38680AAF16C0}" destId="{FF2EF262-CBCA-4660-8E78-E33C0BD3B1C4}" srcOrd="2" destOrd="0" parTransId="{4344C2D4-61F2-4084-BAD6-BB8A57A0EBE4}" sibTransId="{F6D5E72E-5D58-4393-A8E3-9F97C8526E34}"/>
    <dgm:cxn modelId="{29CCD497-3484-4A9F-BA28-92C9E675D9BE}" srcId="{B68B62F5-6EFC-4443-89D1-15FD98464880}" destId="{DFA94386-2D99-40BA-9344-4CC0E1B51DE3}" srcOrd="6" destOrd="0" parTransId="{10FAC262-C0CD-45A2-B81F-3ECA61245537}" sibTransId="{3AEC1124-4C46-4F55-8402-7953FE0D25DF}"/>
    <dgm:cxn modelId="{6285A5AA-59DE-467A-8C30-DC7087CCBA87}" srcId="{07164827-7FFA-4817-8AD1-1E3C956821E9}" destId="{B458CBFD-6EE9-4F84-A19D-E1BB8D578952}" srcOrd="0" destOrd="0" parTransId="{83697F2C-BCE9-4717-BAEC-B0819CF334D1}" sibTransId="{44D25143-1C3F-48BF-8B70-8C6AD0050F82}"/>
    <dgm:cxn modelId="{DD755EAE-E414-48BC-B5F1-EBFF65110C63}" type="presOf" srcId="{FF2EF262-CBCA-4660-8E78-E33C0BD3B1C4}" destId="{80F1C9D7-0BE8-44BB-80A5-1FBDF1635FC8}" srcOrd="0" destOrd="2" presId="urn:microsoft.com/office/officeart/2005/8/layout/chevron2"/>
    <dgm:cxn modelId="{04F998B3-9B1E-404B-BFAA-2BA3AF2CF3D7}" type="presOf" srcId="{ED542DF7-0112-4375-9E67-3A57F00C00B7}" destId="{6CA8F5D3-C0B3-4C58-9633-D22A6E993D65}" srcOrd="0" destOrd="0" presId="urn:microsoft.com/office/officeart/2005/8/layout/chevron2"/>
    <dgm:cxn modelId="{5FEB7DBF-6BF1-4218-9EF3-A0957ACB0CE2}" type="presOf" srcId="{B68B62F5-6EFC-4443-89D1-15FD98464880}" destId="{BF11198B-C680-4BCC-92BE-AFF70E54696E}" srcOrd="0" destOrd="0" presId="urn:microsoft.com/office/officeart/2005/8/layout/chevron2"/>
    <dgm:cxn modelId="{D7DC75C1-08F3-45B2-9986-02278F1A82FF}" type="presOf" srcId="{56C5045F-8D3E-4C1A-9A03-729CF7E57514}" destId="{81285E1D-3C66-4403-BEDC-7A11D8107055}" srcOrd="0" destOrd="0" presId="urn:microsoft.com/office/officeart/2005/8/layout/chevron2"/>
    <dgm:cxn modelId="{4FCC30C9-AED1-4332-85D8-A4E6EA0CE83C}" srcId="{B68B62F5-6EFC-4443-89D1-15FD98464880}" destId="{07164827-7FFA-4817-8AD1-1E3C956821E9}" srcOrd="3" destOrd="0" parTransId="{DFC9ECB4-DD45-417B-BB8E-EE803DE4C331}" sibTransId="{83F94A72-E98D-445E-9E9C-59B7C441CC4A}"/>
    <dgm:cxn modelId="{DC60EFC9-0C5D-4BE7-9C6E-6EE17F301208}" type="presOf" srcId="{39E5B7F3-A936-4F2D-A604-5F4BB5B80430}" destId="{F455B85E-971B-4E65-BC43-449BF5884674}" srcOrd="0" destOrd="0" presId="urn:microsoft.com/office/officeart/2005/8/layout/chevron2"/>
    <dgm:cxn modelId="{7361CFD0-C487-4152-B534-48B9E6786A94}" srcId="{5E40872B-5078-4A7A-A265-38680AAF16C0}" destId="{3F5AA2DE-AB85-45A8-BC79-12D8D7DE1187}" srcOrd="0" destOrd="0" parTransId="{93C080B6-83C1-4D24-A347-73A28F25576D}" sibTransId="{57AB0244-77D0-45B9-A614-4883490E08A1}"/>
    <dgm:cxn modelId="{426F3DD4-EFC6-40BA-A64F-9F268F1C2E75}" type="presOf" srcId="{D7F634BD-82A3-48A5-9D9C-434B0FA3E61A}" destId="{80F1C9D7-0BE8-44BB-80A5-1FBDF1635FC8}" srcOrd="0" destOrd="3" presId="urn:microsoft.com/office/officeart/2005/8/layout/chevron2"/>
    <dgm:cxn modelId="{3BD648DE-DFF4-4BAC-A814-3093E77B7B14}" srcId="{94067D2C-AAEC-4597-AB25-4B07C10E2F98}" destId="{CACF6FBB-E7B8-418E-94C9-BA7CE91484C1}" srcOrd="0" destOrd="0" parTransId="{27997FE9-5062-439E-8AD8-3F35A1494718}" sibTransId="{DF87897E-ADE7-41FD-844E-2B5037548271}"/>
    <dgm:cxn modelId="{B53FDAE1-24DD-4519-BF28-3D11F00582FC}" srcId="{B68B62F5-6EFC-4443-89D1-15FD98464880}" destId="{ED542DF7-0112-4375-9E67-3A57F00C00B7}" srcOrd="2" destOrd="0" parTransId="{D4D28F92-9FA0-489E-801D-A060ED2556EB}" sibTransId="{269E9A38-3D0B-4431-BDD4-D0B86BE4CAC3}"/>
    <dgm:cxn modelId="{103EA1E6-BF2F-4CFA-AE2F-C5F248E04DDD}" srcId="{5E40872B-5078-4A7A-A265-38680AAF16C0}" destId="{D7F634BD-82A3-48A5-9D9C-434B0FA3E61A}" srcOrd="3" destOrd="0" parTransId="{4D8B72AC-8C58-4C79-98B9-DB7DB7630AC0}" sibTransId="{947631BE-8893-42E5-AB9C-956A87FCCA8F}"/>
    <dgm:cxn modelId="{EF35CDEA-D571-4083-B564-8CA2982E1C52}" srcId="{B68B62F5-6EFC-4443-89D1-15FD98464880}" destId="{46CB3EC1-55F6-4C86-95DC-D6D7ADC7922B}" srcOrd="5" destOrd="0" parTransId="{20444159-9034-4EAD-ADAD-B7FAA92BAF9E}" sibTransId="{AD1EE11E-B77C-4876-AAE2-FA10986C250C}"/>
    <dgm:cxn modelId="{D4D00FF5-4361-4A8D-8195-F6455CAFDE51}" srcId="{B68B62F5-6EFC-4443-89D1-15FD98464880}" destId="{5E40872B-5078-4A7A-A265-38680AAF16C0}" srcOrd="7" destOrd="0" parTransId="{52DC55CD-0AA9-403D-8D33-55314503D136}" sibTransId="{CE783CBB-7099-4AD2-A4E3-65A91F612818}"/>
    <dgm:cxn modelId="{697069F7-9C5E-450B-A9D3-1F375D60D9FA}" srcId="{B68B62F5-6EFC-4443-89D1-15FD98464880}" destId="{2E903D28-87B6-4A37-B742-6830B70899B8}" srcOrd="1" destOrd="0" parTransId="{9B959DCD-FF38-4787-86FB-08B08C48F4DF}" sibTransId="{D41E26D1-0A80-4021-AAF2-B972CDF28DC4}"/>
    <dgm:cxn modelId="{6A2CC1F9-792F-48A5-B799-961FA2CFE27B}" srcId="{2E903D28-87B6-4A37-B742-6830B70899B8}" destId="{77AB7E10-EF95-44C2-BD0B-428B50844141}" srcOrd="0" destOrd="0" parTransId="{4DBE10BA-81C9-4686-9974-4258D792311D}" sibTransId="{B8FFF63D-0E65-40A2-AEB2-D19005128B33}"/>
    <dgm:cxn modelId="{5021CFFF-F9AD-48D9-A55D-BFE701D3B7A9}" type="presOf" srcId="{94067D2C-AAEC-4597-AB25-4B07C10E2F98}" destId="{E30F4235-7919-4760-9179-81E44E208BE1}" srcOrd="0" destOrd="0" presId="urn:microsoft.com/office/officeart/2005/8/layout/chevron2"/>
    <dgm:cxn modelId="{FB3E4FCA-FF30-4F02-AE22-21D3E181C8E2}" type="presParOf" srcId="{BF11198B-C680-4BCC-92BE-AFF70E54696E}" destId="{C48D5538-BF39-42F2-9E6D-65EC050E1002}" srcOrd="0" destOrd="0" presId="urn:microsoft.com/office/officeart/2005/8/layout/chevron2"/>
    <dgm:cxn modelId="{34CE3D77-F75A-4A35-B536-0560B4613ED0}" type="presParOf" srcId="{C48D5538-BF39-42F2-9E6D-65EC050E1002}" destId="{E30F4235-7919-4760-9179-81E44E208BE1}" srcOrd="0" destOrd="0" presId="urn:microsoft.com/office/officeart/2005/8/layout/chevron2"/>
    <dgm:cxn modelId="{828B03BA-5DA7-4800-9BC0-E1DA47669CF8}" type="presParOf" srcId="{C48D5538-BF39-42F2-9E6D-65EC050E1002}" destId="{8D67826C-797B-4808-ABB2-4F00FFB2C90F}" srcOrd="1" destOrd="0" presId="urn:microsoft.com/office/officeart/2005/8/layout/chevron2"/>
    <dgm:cxn modelId="{5E261A09-B41C-4384-9F70-DFE7E96A61BC}" type="presParOf" srcId="{BF11198B-C680-4BCC-92BE-AFF70E54696E}" destId="{3A11712F-280B-4B98-AF73-8D32C1C8ABBD}" srcOrd="1" destOrd="0" presId="urn:microsoft.com/office/officeart/2005/8/layout/chevron2"/>
    <dgm:cxn modelId="{217B155C-32B4-4927-AB19-01058C4C379F}" type="presParOf" srcId="{BF11198B-C680-4BCC-92BE-AFF70E54696E}" destId="{02AE0ED7-884B-4500-8833-B6C9062D45CE}" srcOrd="2" destOrd="0" presId="urn:microsoft.com/office/officeart/2005/8/layout/chevron2"/>
    <dgm:cxn modelId="{110B4BA6-79BB-4399-A38A-76BFB21E8FF8}" type="presParOf" srcId="{02AE0ED7-884B-4500-8833-B6C9062D45CE}" destId="{BADA7ED8-A1A8-4BAE-A970-E7D5C4C4A8AC}" srcOrd="0" destOrd="0" presId="urn:microsoft.com/office/officeart/2005/8/layout/chevron2"/>
    <dgm:cxn modelId="{3303F245-C0FC-4696-A210-9D80F955084E}" type="presParOf" srcId="{02AE0ED7-884B-4500-8833-B6C9062D45CE}" destId="{2941FD6B-4212-4C1F-A5BE-2C7A24187758}" srcOrd="1" destOrd="0" presId="urn:microsoft.com/office/officeart/2005/8/layout/chevron2"/>
    <dgm:cxn modelId="{7B2551C9-27D2-4673-8606-BC5EB99B006C}" type="presParOf" srcId="{BF11198B-C680-4BCC-92BE-AFF70E54696E}" destId="{EC36FE85-FDDD-48AE-9520-7DF12F62AEF0}" srcOrd="3" destOrd="0" presId="urn:microsoft.com/office/officeart/2005/8/layout/chevron2"/>
    <dgm:cxn modelId="{7082D51E-F2FE-4D0D-9084-8F0E72354B19}" type="presParOf" srcId="{BF11198B-C680-4BCC-92BE-AFF70E54696E}" destId="{61CCB226-9536-4EF5-AF1B-F4C1122D219C}" srcOrd="4" destOrd="0" presId="urn:microsoft.com/office/officeart/2005/8/layout/chevron2"/>
    <dgm:cxn modelId="{A03A4C23-9BE1-4102-9A0F-342D907C0AC0}" type="presParOf" srcId="{61CCB226-9536-4EF5-AF1B-F4C1122D219C}" destId="{6CA8F5D3-C0B3-4C58-9633-D22A6E993D65}" srcOrd="0" destOrd="0" presId="urn:microsoft.com/office/officeart/2005/8/layout/chevron2"/>
    <dgm:cxn modelId="{B5931676-A682-40A8-A923-0E957833B25E}" type="presParOf" srcId="{61CCB226-9536-4EF5-AF1B-F4C1122D219C}" destId="{D1776ABC-73C0-445D-BF68-42E40B487D68}" srcOrd="1" destOrd="0" presId="urn:microsoft.com/office/officeart/2005/8/layout/chevron2"/>
    <dgm:cxn modelId="{57EBC633-6884-4C7D-88A7-39557572350E}" type="presParOf" srcId="{BF11198B-C680-4BCC-92BE-AFF70E54696E}" destId="{7E50DB64-2574-4DE4-B9E1-BD014EDDAB8C}" srcOrd="5" destOrd="0" presId="urn:microsoft.com/office/officeart/2005/8/layout/chevron2"/>
    <dgm:cxn modelId="{EB137B71-8D6F-4091-8769-B51B3FF1BB82}" type="presParOf" srcId="{BF11198B-C680-4BCC-92BE-AFF70E54696E}" destId="{F9D28F30-D536-4902-AD61-290F2C505460}" srcOrd="6" destOrd="0" presId="urn:microsoft.com/office/officeart/2005/8/layout/chevron2"/>
    <dgm:cxn modelId="{FB157414-E30F-4677-AEED-1AB234F1C6E9}" type="presParOf" srcId="{F9D28F30-D536-4902-AD61-290F2C505460}" destId="{BFBBFCF4-E138-4AC3-B42E-1B63BDE426FD}" srcOrd="0" destOrd="0" presId="urn:microsoft.com/office/officeart/2005/8/layout/chevron2"/>
    <dgm:cxn modelId="{134DBFBA-CA14-46EA-9568-1B4D68FA0AD7}" type="presParOf" srcId="{F9D28F30-D536-4902-AD61-290F2C505460}" destId="{B8042135-CF23-41AD-8EB5-40DAC4670FA2}" srcOrd="1" destOrd="0" presId="urn:microsoft.com/office/officeart/2005/8/layout/chevron2"/>
    <dgm:cxn modelId="{FBD91D98-EAE9-4C00-901A-657C5AC625A2}" type="presParOf" srcId="{BF11198B-C680-4BCC-92BE-AFF70E54696E}" destId="{1348C6A6-8FA8-426B-8938-1B8F71A8B161}" srcOrd="7" destOrd="0" presId="urn:microsoft.com/office/officeart/2005/8/layout/chevron2"/>
    <dgm:cxn modelId="{CD826354-59B7-45C5-BCCD-F861201AAD8B}" type="presParOf" srcId="{BF11198B-C680-4BCC-92BE-AFF70E54696E}" destId="{2176F105-429F-4021-A0FC-A24031131ED3}" srcOrd="8" destOrd="0" presId="urn:microsoft.com/office/officeart/2005/8/layout/chevron2"/>
    <dgm:cxn modelId="{17D7BC7B-2896-407D-917F-23AEF4D98231}" type="presParOf" srcId="{2176F105-429F-4021-A0FC-A24031131ED3}" destId="{F455B85E-971B-4E65-BC43-449BF5884674}" srcOrd="0" destOrd="0" presId="urn:microsoft.com/office/officeart/2005/8/layout/chevron2"/>
    <dgm:cxn modelId="{5F41FB4D-D0DE-441E-99A9-A6D5027BA47E}" type="presParOf" srcId="{2176F105-429F-4021-A0FC-A24031131ED3}" destId="{81285E1D-3C66-4403-BEDC-7A11D8107055}" srcOrd="1" destOrd="0" presId="urn:microsoft.com/office/officeart/2005/8/layout/chevron2"/>
    <dgm:cxn modelId="{EB239385-4871-465F-92F2-65913BEE68F5}" type="presParOf" srcId="{BF11198B-C680-4BCC-92BE-AFF70E54696E}" destId="{827808D6-5F23-4ADA-A3AC-265793FB693A}" srcOrd="9" destOrd="0" presId="urn:microsoft.com/office/officeart/2005/8/layout/chevron2"/>
    <dgm:cxn modelId="{F31B7C6A-8E78-4601-ACD3-652CBE1D38D3}" type="presParOf" srcId="{BF11198B-C680-4BCC-92BE-AFF70E54696E}" destId="{D064ED07-C6FB-48F7-B4F2-5A64A4FE2827}" srcOrd="10" destOrd="0" presId="urn:microsoft.com/office/officeart/2005/8/layout/chevron2"/>
    <dgm:cxn modelId="{42B986A5-41AF-4BCF-95C2-0C78CBCBE2C0}" type="presParOf" srcId="{D064ED07-C6FB-48F7-B4F2-5A64A4FE2827}" destId="{41FD55C9-F9B8-4B6B-8B9E-E3ACD3AB2FC8}" srcOrd="0" destOrd="0" presId="urn:microsoft.com/office/officeart/2005/8/layout/chevron2"/>
    <dgm:cxn modelId="{27596199-E4C0-493C-8FFC-FCD7F71834EC}" type="presParOf" srcId="{D064ED07-C6FB-48F7-B4F2-5A64A4FE2827}" destId="{E8D536C5-E981-42A3-AC4F-D8B924454E12}" srcOrd="1" destOrd="0" presId="urn:microsoft.com/office/officeart/2005/8/layout/chevron2"/>
    <dgm:cxn modelId="{FA238762-E50E-4611-8729-761B5A7F8FDA}" type="presParOf" srcId="{BF11198B-C680-4BCC-92BE-AFF70E54696E}" destId="{F1C8200D-46DA-458C-91E3-CBEF00EB422A}" srcOrd="11" destOrd="0" presId="urn:microsoft.com/office/officeart/2005/8/layout/chevron2"/>
    <dgm:cxn modelId="{D30BC918-BF20-405B-BD30-9582E4DB99A8}" type="presParOf" srcId="{BF11198B-C680-4BCC-92BE-AFF70E54696E}" destId="{D1FDC88D-7677-4F35-976B-9225E776458F}" srcOrd="12" destOrd="0" presId="urn:microsoft.com/office/officeart/2005/8/layout/chevron2"/>
    <dgm:cxn modelId="{4FF5D37F-5BCA-4AC9-85E2-AC52524862D4}" type="presParOf" srcId="{D1FDC88D-7677-4F35-976B-9225E776458F}" destId="{51F1FB3D-CDDA-48EB-B8E9-16C4A227365F}" srcOrd="0" destOrd="0" presId="urn:microsoft.com/office/officeart/2005/8/layout/chevron2"/>
    <dgm:cxn modelId="{CE207EA1-6254-4B17-AC32-912BB9A158C0}" type="presParOf" srcId="{D1FDC88D-7677-4F35-976B-9225E776458F}" destId="{E4ED045C-F4A9-4DC8-9869-14C137955B96}" srcOrd="1" destOrd="0" presId="urn:microsoft.com/office/officeart/2005/8/layout/chevron2"/>
    <dgm:cxn modelId="{96F18C8F-03D1-47DF-9EEF-54101272FBA2}" type="presParOf" srcId="{BF11198B-C680-4BCC-92BE-AFF70E54696E}" destId="{3E23DAD2-A128-4396-A62C-5B353E3708C7}" srcOrd="13" destOrd="0" presId="urn:microsoft.com/office/officeart/2005/8/layout/chevron2"/>
    <dgm:cxn modelId="{AA04194A-BF7B-4D96-AF26-513BB4B35C5C}" type="presParOf" srcId="{BF11198B-C680-4BCC-92BE-AFF70E54696E}" destId="{86C291E2-F67C-42A6-94DA-CFFC673AF3A0}" srcOrd="14" destOrd="0" presId="urn:microsoft.com/office/officeart/2005/8/layout/chevron2"/>
    <dgm:cxn modelId="{D97E4F5E-FD61-47F5-9B13-3E11D79C0970}" type="presParOf" srcId="{86C291E2-F67C-42A6-94DA-CFFC673AF3A0}" destId="{303BB2DE-85D5-4770-B109-D67F3762B177}" srcOrd="0" destOrd="0" presId="urn:microsoft.com/office/officeart/2005/8/layout/chevron2"/>
    <dgm:cxn modelId="{F79B0AA9-F3BC-4523-B9B4-045B6320E61A}" type="presParOf" srcId="{86C291E2-F67C-42A6-94DA-CFFC673AF3A0}" destId="{80F1C9D7-0BE8-44BB-80A5-1FBDF1635FC8}"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9EA5F6-8778-44E1-A289-DE9E7FB249ED}">
      <dsp:nvSpPr>
        <dsp:cNvPr id="0" name=""/>
        <dsp:cNvSpPr/>
      </dsp:nvSpPr>
      <dsp:spPr>
        <a:xfrm>
          <a:off x="0" y="591343"/>
          <a:ext cx="2571749" cy="154305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Fostering healing relationships</a:t>
          </a:r>
        </a:p>
      </dsp:txBody>
      <dsp:txXfrm>
        <a:off x="0" y="591343"/>
        <a:ext cx="2571749" cy="1543050"/>
      </dsp:txXfrm>
    </dsp:sp>
    <dsp:sp modelId="{B8301158-9C68-46B7-BB0B-435D6F599190}">
      <dsp:nvSpPr>
        <dsp:cNvPr id="0" name=""/>
        <dsp:cNvSpPr/>
      </dsp:nvSpPr>
      <dsp:spPr>
        <a:xfrm>
          <a:off x="2828925" y="591343"/>
          <a:ext cx="2571749" cy="154305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Exchanging information</a:t>
          </a:r>
        </a:p>
      </dsp:txBody>
      <dsp:txXfrm>
        <a:off x="2828925" y="591343"/>
        <a:ext cx="2571749" cy="1543050"/>
      </dsp:txXfrm>
    </dsp:sp>
    <dsp:sp modelId="{E843EDE0-831B-414B-A10D-F5C69B6350FE}">
      <dsp:nvSpPr>
        <dsp:cNvPr id="0" name=""/>
        <dsp:cNvSpPr/>
      </dsp:nvSpPr>
      <dsp:spPr>
        <a:xfrm>
          <a:off x="5657849" y="591343"/>
          <a:ext cx="2571749" cy="154305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Responding to emotions</a:t>
          </a:r>
        </a:p>
      </dsp:txBody>
      <dsp:txXfrm>
        <a:off x="5657849" y="591343"/>
        <a:ext cx="2571749" cy="1543050"/>
      </dsp:txXfrm>
    </dsp:sp>
    <dsp:sp modelId="{B317BB1A-9EAD-4C18-BEE4-C657036854B0}">
      <dsp:nvSpPr>
        <dsp:cNvPr id="0" name=""/>
        <dsp:cNvSpPr/>
      </dsp:nvSpPr>
      <dsp:spPr>
        <a:xfrm>
          <a:off x="0" y="2391569"/>
          <a:ext cx="2571749" cy="154305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Managing uncertainty</a:t>
          </a:r>
        </a:p>
      </dsp:txBody>
      <dsp:txXfrm>
        <a:off x="0" y="2391569"/>
        <a:ext cx="2571749" cy="1543050"/>
      </dsp:txXfrm>
    </dsp:sp>
    <dsp:sp modelId="{7B7CD46A-AC48-4F1F-8738-3E637BEA8DDB}">
      <dsp:nvSpPr>
        <dsp:cNvPr id="0" name=""/>
        <dsp:cNvSpPr/>
      </dsp:nvSpPr>
      <dsp:spPr>
        <a:xfrm>
          <a:off x="2828925" y="2391569"/>
          <a:ext cx="2571749" cy="154305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Making decisions</a:t>
          </a:r>
        </a:p>
      </dsp:txBody>
      <dsp:txXfrm>
        <a:off x="2828925" y="2391569"/>
        <a:ext cx="2571749" cy="1543050"/>
      </dsp:txXfrm>
    </dsp:sp>
    <dsp:sp modelId="{DECEA483-F857-4073-B81C-20AE7AED758F}">
      <dsp:nvSpPr>
        <dsp:cNvPr id="0" name=""/>
        <dsp:cNvSpPr/>
      </dsp:nvSpPr>
      <dsp:spPr>
        <a:xfrm>
          <a:off x="5657849" y="2391569"/>
          <a:ext cx="2571749" cy="154305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Enabling self-management</a:t>
          </a:r>
        </a:p>
      </dsp:txBody>
      <dsp:txXfrm>
        <a:off x="5657849" y="2391569"/>
        <a:ext cx="2571749" cy="15430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F3C993-7067-4796-942C-1A86161EA122}">
      <dsp:nvSpPr>
        <dsp:cNvPr id="0" name=""/>
        <dsp:cNvSpPr/>
      </dsp:nvSpPr>
      <dsp:spPr>
        <a:xfrm>
          <a:off x="2029623" y="250131"/>
          <a:ext cx="3417760" cy="3417760"/>
        </a:xfrm>
        <a:prstGeom prst="pie">
          <a:avLst>
            <a:gd name="adj1" fmla="val 16200000"/>
            <a:gd name="adj2" fmla="val 0"/>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US" sz="1300" kern="1200" dirty="0"/>
            <a:t>Active/Reflective Listening</a:t>
          </a:r>
        </a:p>
      </dsp:txBody>
      <dsp:txXfrm>
        <a:off x="3843885" y="958503"/>
        <a:ext cx="1261316" cy="935815"/>
      </dsp:txXfrm>
    </dsp:sp>
    <dsp:sp modelId="{6D5446B1-09B2-4B05-914B-8EAC49BD542C}">
      <dsp:nvSpPr>
        <dsp:cNvPr id="0" name=""/>
        <dsp:cNvSpPr/>
      </dsp:nvSpPr>
      <dsp:spPr>
        <a:xfrm>
          <a:off x="2029623" y="364870"/>
          <a:ext cx="3417760" cy="3417760"/>
        </a:xfrm>
        <a:prstGeom prst="pie">
          <a:avLst>
            <a:gd name="adj1" fmla="val 0"/>
            <a:gd name="adj2" fmla="val 5400000"/>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US" sz="1300" kern="1200" dirty="0"/>
            <a:t>Open-Ended Questions</a:t>
          </a:r>
        </a:p>
      </dsp:txBody>
      <dsp:txXfrm>
        <a:off x="3843885" y="2138444"/>
        <a:ext cx="1261316" cy="935815"/>
      </dsp:txXfrm>
    </dsp:sp>
    <dsp:sp modelId="{B3B542E9-C72F-4CC3-B59C-DBB063E245E4}">
      <dsp:nvSpPr>
        <dsp:cNvPr id="0" name=""/>
        <dsp:cNvSpPr/>
      </dsp:nvSpPr>
      <dsp:spPr>
        <a:xfrm>
          <a:off x="1914884" y="377721"/>
          <a:ext cx="3417760" cy="3417760"/>
        </a:xfrm>
        <a:prstGeom prst="pie">
          <a:avLst>
            <a:gd name="adj1" fmla="val 5400000"/>
            <a:gd name="adj2" fmla="val 10800000"/>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US" sz="1300" kern="1200"/>
            <a:t>Affirmations</a:t>
          </a:r>
        </a:p>
      </dsp:txBody>
      <dsp:txXfrm>
        <a:off x="2257067" y="2151295"/>
        <a:ext cx="1261316" cy="935815"/>
      </dsp:txXfrm>
    </dsp:sp>
    <dsp:sp modelId="{4558F700-8025-4C8B-9686-C7F2867671CB}">
      <dsp:nvSpPr>
        <dsp:cNvPr id="0" name=""/>
        <dsp:cNvSpPr/>
      </dsp:nvSpPr>
      <dsp:spPr>
        <a:xfrm>
          <a:off x="1914884" y="250131"/>
          <a:ext cx="3417760" cy="3417760"/>
        </a:xfrm>
        <a:prstGeom prst="pie">
          <a:avLst>
            <a:gd name="adj1" fmla="val 10800000"/>
            <a:gd name="adj2" fmla="val 16200000"/>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US" sz="1300" kern="1200"/>
            <a:t>Summarizing</a:t>
          </a:r>
        </a:p>
      </dsp:txBody>
      <dsp:txXfrm>
        <a:off x="2257067" y="958503"/>
        <a:ext cx="1261316" cy="935815"/>
      </dsp:txXfrm>
    </dsp:sp>
    <dsp:sp modelId="{AC1A36BA-B877-49B5-BC92-9871766BA5F5}">
      <dsp:nvSpPr>
        <dsp:cNvPr id="0" name=""/>
        <dsp:cNvSpPr/>
      </dsp:nvSpPr>
      <dsp:spPr>
        <a:xfrm>
          <a:off x="1818047" y="38555"/>
          <a:ext cx="3840912" cy="3840912"/>
        </a:xfrm>
        <a:prstGeom prst="circularArrow">
          <a:avLst>
            <a:gd name="adj1" fmla="val 5085"/>
            <a:gd name="adj2" fmla="val 327528"/>
            <a:gd name="adj3" fmla="val 21272472"/>
            <a:gd name="adj4" fmla="val 162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DBB1E2A-EBBC-4CAA-A813-3BB8B19FA632}">
      <dsp:nvSpPr>
        <dsp:cNvPr id="0" name=""/>
        <dsp:cNvSpPr/>
      </dsp:nvSpPr>
      <dsp:spPr>
        <a:xfrm>
          <a:off x="1818047" y="153294"/>
          <a:ext cx="3840912" cy="3840912"/>
        </a:xfrm>
        <a:prstGeom prst="circularArrow">
          <a:avLst>
            <a:gd name="adj1" fmla="val 5085"/>
            <a:gd name="adj2" fmla="val 327528"/>
            <a:gd name="adj3" fmla="val 5072472"/>
            <a:gd name="adj4" fmla="val 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C0D7B69-8276-40FA-9E79-C0E20861B42D}">
      <dsp:nvSpPr>
        <dsp:cNvPr id="0" name=""/>
        <dsp:cNvSpPr/>
      </dsp:nvSpPr>
      <dsp:spPr>
        <a:xfrm>
          <a:off x="1703308" y="166145"/>
          <a:ext cx="3840912" cy="3840912"/>
        </a:xfrm>
        <a:prstGeom prst="circularArrow">
          <a:avLst>
            <a:gd name="adj1" fmla="val 5085"/>
            <a:gd name="adj2" fmla="val 327528"/>
            <a:gd name="adj3" fmla="val 10472472"/>
            <a:gd name="adj4" fmla="val 54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101A89A-08B9-46E8-A4BE-475DD70BDA96}">
      <dsp:nvSpPr>
        <dsp:cNvPr id="0" name=""/>
        <dsp:cNvSpPr/>
      </dsp:nvSpPr>
      <dsp:spPr>
        <a:xfrm>
          <a:off x="1703308" y="38555"/>
          <a:ext cx="3840912" cy="3840912"/>
        </a:xfrm>
        <a:prstGeom prst="circularArrow">
          <a:avLst>
            <a:gd name="adj1" fmla="val 5085"/>
            <a:gd name="adj2" fmla="val 327528"/>
            <a:gd name="adj3" fmla="val 15872472"/>
            <a:gd name="adj4" fmla="val 10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3114CE-F28F-4A98-B72F-2D575CC7231B}">
      <dsp:nvSpPr>
        <dsp:cNvPr id="0" name=""/>
        <dsp:cNvSpPr/>
      </dsp:nvSpPr>
      <dsp:spPr>
        <a:xfrm>
          <a:off x="0" y="3112015"/>
          <a:ext cx="7315200" cy="40845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r>
            <a:rPr lang="en-US" sz="1400" b="0" i="0" kern="1200" baseline="0" dirty="0"/>
            <a:t>Summarize to make sure you understood</a:t>
          </a:r>
          <a:endParaRPr lang="en-US" sz="1400" kern="1200" dirty="0"/>
        </a:p>
      </dsp:txBody>
      <dsp:txXfrm>
        <a:off x="0" y="3112015"/>
        <a:ext cx="7315200" cy="408450"/>
      </dsp:txXfrm>
    </dsp:sp>
    <dsp:sp modelId="{B076B998-7489-497E-B36F-D6EA2CD0E67A}">
      <dsp:nvSpPr>
        <dsp:cNvPr id="0" name=""/>
        <dsp:cNvSpPr/>
      </dsp:nvSpPr>
      <dsp:spPr>
        <a:xfrm rot="10800000">
          <a:off x="0" y="2489945"/>
          <a:ext cx="7315200" cy="628196"/>
        </a:xfrm>
        <a:prstGeom prst="upArrowCallou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r>
            <a:rPr lang="en-US" sz="1400" b="0" i="0" kern="1200" baseline="0"/>
            <a:t>Ask more questions</a:t>
          </a:r>
          <a:endParaRPr lang="en-US" sz="1400" kern="1200"/>
        </a:p>
      </dsp:txBody>
      <dsp:txXfrm rot="10800000">
        <a:off x="0" y="2489945"/>
        <a:ext cx="7315200" cy="408183"/>
      </dsp:txXfrm>
    </dsp:sp>
    <dsp:sp modelId="{BA25EFCC-9E24-4F4E-8D5B-51840652BB96}">
      <dsp:nvSpPr>
        <dsp:cNvPr id="0" name=""/>
        <dsp:cNvSpPr/>
      </dsp:nvSpPr>
      <dsp:spPr>
        <a:xfrm rot="10800000">
          <a:off x="0" y="1867875"/>
          <a:ext cx="7315200" cy="628196"/>
        </a:xfrm>
        <a:prstGeom prst="upArrowCallou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r>
            <a:rPr lang="en-US" sz="1400" b="0" i="0" kern="1200" baseline="0" dirty="0"/>
            <a:t>Wait for patient to say more</a:t>
          </a:r>
          <a:endParaRPr lang="en-US" sz="1400" kern="1200" dirty="0"/>
        </a:p>
      </dsp:txBody>
      <dsp:txXfrm rot="10800000">
        <a:off x="0" y="1867875"/>
        <a:ext cx="7315200" cy="408183"/>
      </dsp:txXfrm>
    </dsp:sp>
    <dsp:sp modelId="{619D9B92-1B8F-4991-8113-3B88DBECDE2D}">
      <dsp:nvSpPr>
        <dsp:cNvPr id="0" name=""/>
        <dsp:cNvSpPr/>
      </dsp:nvSpPr>
      <dsp:spPr>
        <a:xfrm rot="10800000">
          <a:off x="0" y="1245805"/>
          <a:ext cx="7315200" cy="628196"/>
        </a:xfrm>
        <a:prstGeom prst="upArrowCallou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r>
            <a:rPr lang="en-US" sz="1400" b="0" i="0" kern="1200" baseline="0" dirty="0"/>
            <a:t>Reflect back</a:t>
          </a:r>
          <a:endParaRPr lang="en-US" sz="1400" kern="1200" dirty="0"/>
        </a:p>
      </dsp:txBody>
      <dsp:txXfrm rot="10800000">
        <a:off x="0" y="1245805"/>
        <a:ext cx="7315200" cy="408183"/>
      </dsp:txXfrm>
    </dsp:sp>
    <dsp:sp modelId="{20B625E5-B444-45A5-BC87-D8EE8E9C1B67}">
      <dsp:nvSpPr>
        <dsp:cNvPr id="0" name=""/>
        <dsp:cNvSpPr/>
      </dsp:nvSpPr>
      <dsp:spPr>
        <a:xfrm rot="10800000">
          <a:off x="0" y="623735"/>
          <a:ext cx="7315200" cy="628196"/>
        </a:xfrm>
        <a:prstGeom prst="upArrowCallou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r>
            <a:rPr lang="en-US" sz="1400" b="0" i="0" kern="1200" baseline="0"/>
            <a:t>Allow patient to answer</a:t>
          </a:r>
          <a:endParaRPr lang="en-US" sz="1400" kern="1200"/>
        </a:p>
      </dsp:txBody>
      <dsp:txXfrm rot="10800000">
        <a:off x="0" y="623735"/>
        <a:ext cx="7315200" cy="408183"/>
      </dsp:txXfrm>
    </dsp:sp>
    <dsp:sp modelId="{3BEA15A9-02CD-42BF-9223-5EC7F60D2228}">
      <dsp:nvSpPr>
        <dsp:cNvPr id="0" name=""/>
        <dsp:cNvSpPr/>
      </dsp:nvSpPr>
      <dsp:spPr>
        <a:xfrm rot="10800000">
          <a:off x="0" y="1666"/>
          <a:ext cx="7315200" cy="628196"/>
        </a:xfrm>
        <a:prstGeom prst="upArrowCallou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r>
            <a:rPr lang="en-US" sz="1400" b="0" i="0" kern="1200" baseline="0"/>
            <a:t>Ask open ended questions</a:t>
          </a:r>
          <a:endParaRPr lang="en-US" sz="1400" kern="1200"/>
        </a:p>
      </dsp:txBody>
      <dsp:txXfrm rot="10800000">
        <a:off x="0" y="1666"/>
        <a:ext cx="7315200" cy="4081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D0E6CE-03D1-4E67-867C-E645B32DB617}">
      <dsp:nvSpPr>
        <dsp:cNvPr id="0" name=""/>
        <dsp:cNvSpPr/>
      </dsp:nvSpPr>
      <dsp:spPr>
        <a:xfrm>
          <a:off x="810827" y="1198"/>
          <a:ext cx="2694464" cy="1616678"/>
        </a:xfrm>
        <a:prstGeom prst="rect">
          <a:avLst/>
        </a:prstGeom>
        <a:solidFill>
          <a:srgbClr val="033B5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rtl="0">
            <a:lnSpc>
              <a:spcPct val="90000"/>
            </a:lnSpc>
            <a:spcBef>
              <a:spcPct val="0"/>
            </a:spcBef>
            <a:spcAft>
              <a:spcPct val="35000"/>
            </a:spcAft>
            <a:buNone/>
          </a:pPr>
          <a:r>
            <a:rPr lang="en-US" sz="2600" kern="1200" dirty="0"/>
            <a:t>Build trusting relationship</a:t>
          </a:r>
        </a:p>
      </dsp:txBody>
      <dsp:txXfrm>
        <a:off x="810827" y="1198"/>
        <a:ext cx="2694464" cy="1616678"/>
      </dsp:txXfrm>
    </dsp:sp>
    <dsp:sp modelId="{EE13C2EB-D5EB-448B-AD4D-2F7D2555D051}">
      <dsp:nvSpPr>
        <dsp:cNvPr id="0" name=""/>
        <dsp:cNvSpPr/>
      </dsp:nvSpPr>
      <dsp:spPr>
        <a:xfrm>
          <a:off x="3774738" y="1198"/>
          <a:ext cx="2694464" cy="1616678"/>
        </a:xfrm>
        <a:prstGeom prst="rect">
          <a:avLst/>
        </a:prstGeom>
        <a:solidFill>
          <a:srgbClr val="033B5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rtl="0">
            <a:lnSpc>
              <a:spcPct val="90000"/>
            </a:lnSpc>
            <a:spcBef>
              <a:spcPct val="0"/>
            </a:spcBef>
            <a:spcAft>
              <a:spcPct val="35000"/>
            </a:spcAft>
            <a:buNone/>
          </a:pPr>
          <a:r>
            <a:rPr lang="en-US" sz="2600" kern="1200" dirty="0"/>
            <a:t>Share information and preferences</a:t>
          </a:r>
        </a:p>
      </dsp:txBody>
      <dsp:txXfrm>
        <a:off x="3774738" y="1198"/>
        <a:ext cx="2694464" cy="1616678"/>
      </dsp:txXfrm>
    </dsp:sp>
    <dsp:sp modelId="{D9C48440-D8D2-4207-BC21-C3570937B0BA}">
      <dsp:nvSpPr>
        <dsp:cNvPr id="0" name=""/>
        <dsp:cNvSpPr/>
      </dsp:nvSpPr>
      <dsp:spPr>
        <a:xfrm>
          <a:off x="810827" y="1887323"/>
          <a:ext cx="2694464" cy="1616678"/>
        </a:xfrm>
        <a:prstGeom prst="rect">
          <a:avLst/>
        </a:prstGeom>
        <a:solidFill>
          <a:srgbClr val="033B5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rtl="0">
            <a:lnSpc>
              <a:spcPct val="90000"/>
            </a:lnSpc>
            <a:spcBef>
              <a:spcPct val="0"/>
            </a:spcBef>
            <a:spcAft>
              <a:spcPct val="35000"/>
            </a:spcAft>
            <a:buNone/>
          </a:pPr>
          <a:r>
            <a:rPr lang="en-US" sz="2600" kern="1200" dirty="0"/>
            <a:t>Discuss feelings</a:t>
          </a:r>
        </a:p>
      </dsp:txBody>
      <dsp:txXfrm>
        <a:off x="810827" y="1887323"/>
        <a:ext cx="2694464" cy="1616678"/>
      </dsp:txXfrm>
    </dsp:sp>
    <dsp:sp modelId="{7C72957C-B0DC-4F6F-99F0-B5FABC559E9D}">
      <dsp:nvSpPr>
        <dsp:cNvPr id="0" name=""/>
        <dsp:cNvSpPr/>
      </dsp:nvSpPr>
      <dsp:spPr>
        <a:xfrm>
          <a:off x="3774738" y="1887323"/>
          <a:ext cx="2694464" cy="1616678"/>
        </a:xfrm>
        <a:prstGeom prst="rect">
          <a:avLst/>
        </a:prstGeom>
        <a:solidFill>
          <a:srgbClr val="033B5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rtl="0">
            <a:lnSpc>
              <a:spcPct val="90000"/>
            </a:lnSpc>
            <a:spcBef>
              <a:spcPct val="0"/>
            </a:spcBef>
            <a:spcAft>
              <a:spcPct val="35000"/>
            </a:spcAft>
            <a:buNone/>
          </a:pPr>
          <a:r>
            <a:rPr lang="en-US" sz="2600" kern="1200" dirty="0"/>
            <a:t>Be aware of factors that may affect a patient’s communication</a:t>
          </a:r>
        </a:p>
      </dsp:txBody>
      <dsp:txXfrm>
        <a:off x="3774738" y="1887323"/>
        <a:ext cx="2694464" cy="161667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0F4105-5BA1-4508-8C45-C6E1A7424FC7}">
      <dsp:nvSpPr>
        <dsp:cNvPr id="0" name=""/>
        <dsp:cNvSpPr/>
      </dsp:nvSpPr>
      <dsp:spPr>
        <a:xfrm rot="5400000">
          <a:off x="4577317" y="-1766994"/>
          <a:ext cx="988347" cy="477316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rtl="0">
            <a:lnSpc>
              <a:spcPct val="90000"/>
            </a:lnSpc>
            <a:spcBef>
              <a:spcPct val="0"/>
            </a:spcBef>
            <a:spcAft>
              <a:spcPct val="15000"/>
            </a:spcAft>
            <a:buChar char="•"/>
          </a:pPr>
          <a:r>
            <a:rPr lang="en-US" sz="1800" kern="1200" dirty="0"/>
            <a:t>Avoiding conflict and hoping that it will go away</a:t>
          </a:r>
        </a:p>
      </dsp:txBody>
      <dsp:txXfrm rot="-5400000">
        <a:off x="2684907" y="173663"/>
        <a:ext cx="4724921" cy="891853"/>
      </dsp:txXfrm>
    </dsp:sp>
    <dsp:sp modelId="{2EFE2CAC-FEDF-4D69-B1C6-2E66DEE50C74}">
      <dsp:nvSpPr>
        <dsp:cNvPr id="0" name=""/>
        <dsp:cNvSpPr/>
      </dsp:nvSpPr>
      <dsp:spPr>
        <a:xfrm>
          <a:off x="0" y="1871"/>
          <a:ext cx="2684907" cy="1235434"/>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220" tIns="118110" rIns="236220" bIns="118110" numCol="1" spcCol="1270" anchor="ctr" anchorCtr="0">
          <a:noAutofit/>
        </a:bodyPr>
        <a:lstStyle/>
        <a:p>
          <a:pPr marL="0" lvl="0" indent="0" algn="ctr" defTabSz="2755900" rtl="0">
            <a:lnSpc>
              <a:spcPct val="90000"/>
            </a:lnSpc>
            <a:spcBef>
              <a:spcPct val="0"/>
            </a:spcBef>
            <a:spcAft>
              <a:spcPct val="35000"/>
            </a:spcAft>
            <a:buNone/>
          </a:pPr>
          <a:r>
            <a:rPr lang="en-US" sz="6200" kern="1200" dirty="0"/>
            <a:t>Flight</a:t>
          </a:r>
        </a:p>
      </dsp:txBody>
      <dsp:txXfrm>
        <a:off x="60309" y="62180"/>
        <a:ext cx="2564289" cy="1114816"/>
      </dsp:txXfrm>
    </dsp:sp>
    <dsp:sp modelId="{D259C1F5-EFD2-468B-B80F-783633030C1D}">
      <dsp:nvSpPr>
        <dsp:cNvPr id="0" name=""/>
        <dsp:cNvSpPr/>
      </dsp:nvSpPr>
      <dsp:spPr>
        <a:xfrm rot="5400000">
          <a:off x="4577317" y="-469789"/>
          <a:ext cx="988347" cy="477316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rtl="0">
            <a:lnSpc>
              <a:spcPct val="90000"/>
            </a:lnSpc>
            <a:spcBef>
              <a:spcPct val="0"/>
            </a:spcBef>
            <a:spcAft>
              <a:spcPct val="15000"/>
            </a:spcAft>
            <a:buChar char="•"/>
          </a:pPr>
          <a:r>
            <a:rPr lang="en-US" sz="1800" kern="1200"/>
            <a:t>Using authority, rights or force to attempt to prevail over others</a:t>
          </a:r>
        </a:p>
      </dsp:txBody>
      <dsp:txXfrm rot="-5400000">
        <a:off x="2684907" y="1470868"/>
        <a:ext cx="4724921" cy="891853"/>
      </dsp:txXfrm>
    </dsp:sp>
    <dsp:sp modelId="{46AEB48E-9F91-4687-A6CA-0F7CDC2A5301}">
      <dsp:nvSpPr>
        <dsp:cNvPr id="0" name=""/>
        <dsp:cNvSpPr/>
      </dsp:nvSpPr>
      <dsp:spPr>
        <a:xfrm>
          <a:off x="0" y="1299077"/>
          <a:ext cx="2684907" cy="1235434"/>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220" tIns="118110" rIns="236220" bIns="118110" numCol="1" spcCol="1270" anchor="ctr" anchorCtr="0">
          <a:noAutofit/>
        </a:bodyPr>
        <a:lstStyle/>
        <a:p>
          <a:pPr marL="0" lvl="0" indent="0" algn="ctr" defTabSz="2755900" rtl="0">
            <a:lnSpc>
              <a:spcPct val="90000"/>
            </a:lnSpc>
            <a:spcBef>
              <a:spcPct val="0"/>
            </a:spcBef>
            <a:spcAft>
              <a:spcPct val="35000"/>
            </a:spcAft>
            <a:buNone/>
          </a:pPr>
          <a:r>
            <a:rPr lang="en-US" sz="6200" kern="1200" dirty="0"/>
            <a:t>Fight</a:t>
          </a:r>
        </a:p>
      </dsp:txBody>
      <dsp:txXfrm>
        <a:off x="60309" y="1359386"/>
        <a:ext cx="2564289" cy="1114816"/>
      </dsp:txXfrm>
    </dsp:sp>
    <dsp:sp modelId="{E6819EBB-309D-4DB7-8B7E-2894B375BB53}">
      <dsp:nvSpPr>
        <dsp:cNvPr id="0" name=""/>
        <dsp:cNvSpPr/>
      </dsp:nvSpPr>
      <dsp:spPr>
        <a:xfrm rot="5400000">
          <a:off x="4577317" y="827416"/>
          <a:ext cx="988347" cy="477316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rtl="0">
            <a:lnSpc>
              <a:spcPct val="90000"/>
            </a:lnSpc>
            <a:spcBef>
              <a:spcPct val="0"/>
            </a:spcBef>
            <a:spcAft>
              <a:spcPct val="15000"/>
            </a:spcAft>
            <a:buChar char="•"/>
          </a:pPr>
          <a:r>
            <a:rPr lang="en-US" sz="1800" kern="1200"/>
            <a:t>Talking with other people to develop solutions that will satisfy mutual interests, some result that they all can “live with”</a:t>
          </a:r>
        </a:p>
      </dsp:txBody>
      <dsp:txXfrm rot="-5400000">
        <a:off x="2684907" y="2768074"/>
        <a:ext cx="4724921" cy="891853"/>
      </dsp:txXfrm>
    </dsp:sp>
    <dsp:sp modelId="{E860081D-84B7-47BC-9003-5440EC3A599D}">
      <dsp:nvSpPr>
        <dsp:cNvPr id="0" name=""/>
        <dsp:cNvSpPr/>
      </dsp:nvSpPr>
      <dsp:spPr>
        <a:xfrm>
          <a:off x="0" y="2596283"/>
          <a:ext cx="2684907" cy="1235434"/>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220" tIns="118110" rIns="236220" bIns="118110" numCol="1" spcCol="1270" anchor="ctr" anchorCtr="0">
          <a:noAutofit/>
        </a:bodyPr>
        <a:lstStyle/>
        <a:p>
          <a:pPr marL="0" lvl="0" indent="0" algn="ctr" defTabSz="2755900" rtl="0">
            <a:lnSpc>
              <a:spcPct val="90000"/>
            </a:lnSpc>
            <a:spcBef>
              <a:spcPct val="0"/>
            </a:spcBef>
            <a:spcAft>
              <a:spcPct val="35000"/>
            </a:spcAft>
            <a:buNone/>
          </a:pPr>
          <a:r>
            <a:rPr lang="en-US" sz="6200" kern="1200" dirty="0"/>
            <a:t>Unite</a:t>
          </a:r>
        </a:p>
      </dsp:txBody>
      <dsp:txXfrm>
        <a:off x="60309" y="2656592"/>
        <a:ext cx="2564289" cy="111481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0F4235-7919-4760-9179-81E44E208BE1}">
      <dsp:nvSpPr>
        <dsp:cNvPr id="0" name=""/>
        <dsp:cNvSpPr/>
      </dsp:nvSpPr>
      <dsp:spPr>
        <a:xfrm rot="5400000">
          <a:off x="-84367" y="88495"/>
          <a:ext cx="562448" cy="393713"/>
        </a:xfrm>
        <a:prstGeom prst="chevron">
          <a:avLst/>
        </a:prstGeom>
        <a:solidFill>
          <a:srgbClr val="336699"/>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endParaRPr lang="en-US" sz="1400" kern="1200"/>
        </a:p>
      </dsp:txBody>
      <dsp:txXfrm rot="-5400000">
        <a:off x="1" y="200985"/>
        <a:ext cx="393713" cy="168735"/>
      </dsp:txXfrm>
    </dsp:sp>
    <dsp:sp modelId="{8D67826C-797B-4808-ABB2-4F00FFB2C90F}">
      <dsp:nvSpPr>
        <dsp:cNvPr id="0" name=""/>
        <dsp:cNvSpPr/>
      </dsp:nvSpPr>
      <dsp:spPr>
        <a:xfrm rot="5400000">
          <a:off x="3747861" y="-3350018"/>
          <a:ext cx="365591" cy="7073886"/>
        </a:xfrm>
        <a:prstGeom prst="round2SameRect">
          <a:avLst/>
        </a:prstGeom>
        <a:solidFill>
          <a:schemeClr val="lt1">
            <a:alpha val="90000"/>
            <a:hueOff val="0"/>
            <a:satOff val="0"/>
            <a:lumOff val="0"/>
            <a:alphaOff val="0"/>
          </a:schemeClr>
        </a:solidFill>
        <a:ln w="9525" cap="flat" cmpd="sng" algn="ctr">
          <a:solidFill>
            <a:srgbClr val="365F91"/>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rtl="0">
            <a:lnSpc>
              <a:spcPct val="90000"/>
            </a:lnSpc>
            <a:spcBef>
              <a:spcPct val="0"/>
            </a:spcBef>
            <a:spcAft>
              <a:spcPct val="15000"/>
            </a:spcAft>
            <a:buChar char="•"/>
          </a:pPr>
          <a:r>
            <a:rPr lang="en-US" sz="1400" kern="1200" dirty="0"/>
            <a:t>Work at talking about the issues</a:t>
          </a:r>
        </a:p>
      </dsp:txBody>
      <dsp:txXfrm rot="-5400000">
        <a:off x="393714" y="21976"/>
        <a:ext cx="7056039" cy="329897"/>
      </dsp:txXfrm>
    </dsp:sp>
    <dsp:sp modelId="{BADA7ED8-A1A8-4BAE-A970-E7D5C4C4A8AC}">
      <dsp:nvSpPr>
        <dsp:cNvPr id="0" name=""/>
        <dsp:cNvSpPr/>
      </dsp:nvSpPr>
      <dsp:spPr>
        <a:xfrm rot="5400000">
          <a:off x="-84367" y="576341"/>
          <a:ext cx="562448" cy="393713"/>
        </a:xfrm>
        <a:prstGeom prst="chevron">
          <a:avLst/>
        </a:prstGeom>
        <a:solidFill>
          <a:srgbClr val="336699"/>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endParaRPr lang="en-US" sz="1400" kern="1200"/>
        </a:p>
      </dsp:txBody>
      <dsp:txXfrm rot="-5400000">
        <a:off x="1" y="688831"/>
        <a:ext cx="393713" cy="168735"/>
      </dsp:txXfrm>
    </dsp:sp>
    <dsp:sp modelId="{2941FD6B-4212-4C1F-A5BE-2C7A24187758}">
      <dsp:nvSpPr>
        <dsp:cNvPr id="0" name=""/>
        <dsp:cNvSpPr/>
      </dsp:nvSpPr>
      <dsp:spPr>
        <a:xfrm rot="5400000">
          <a:off x="3747861" y="-2862173"/>
          <a:ext cx="365591" cy="7073886"/>
        </a:xfrm>
        <a:prstGeom prst="round2SameRect">
          <a:avLst/>
        </a:prstGeom>
        <a:solidFill>
          <a:schemeClr val="lt1">
            <a:alpha val="90000"/>
            <a:hueOff val="0"/>
            <a:satOff val="0"/>
            <a:lumOff val="0"/>
            <a:alphaOff val="0"/>
          </a:schemeClr>
        </a:solidFill>
        <a:ln w="9525" cap="flat" cmpd="sng" algn="ctr">
          <a:solidFill>
            <a:srgbClr val="365F91"/>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rtl="0">
            <a:lnSpc>
              <a:spcPct val="90000"/>
            </a:lnSpc>
            <a:spcBef>
              <a:spcPct val="0"/>
            </a:spcBef>
            <a:spcAft>
              <a:spcPct val="15000"/>
            </a:spcAft>
            <a:buChar char="•"/>
          </a:pPr>
          <a:r>
            <a:rPr lang="en-US" sz="1400" kern="1200" dirty="0"/>
            <a:t>Recognize the value of the conflict</a:t>
          </a:r>
        </a:p>
      </dsp:txBody>
      <dsp:txXfrm rot="-5400000">
        <a:off x="393714" y="509821"/>
        <a:ext cx="7056039" cy="329897"/>
      </dsp:txXfrm>
    </dsp:sp>
    <dsp:sp modelId="{6CA8F5D3-C0B3-4C58-9633-D22A6E993D65}">
      <dsp:nvSpPr>
        <dsp:cNvPr id="0" name=""/>
        <dsp:cNvSpPr/>
      </dsp:nvSpPr>
      <dsp:spPr>
        <a:xfrm rot="5400000">
          <a:off x="-84367" y="1064186"/>
          <a:ext cx="562448" cy="393713"/>
        </a:xfrm>
        <a:prstGeom prst="chevron">
          <a:avLst/>
        </a:prstGeom>
        <a:solidFill>
          <a:srgbClr val="336699"/>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endParaRPr lang="en-US" sz="1400" kern="1200"/>
        </a:p>
      </dsp:txBody>
      <dsp:txXfrm rot="-5400000">
        <a:off x="1" y="1176676"/>
        <a:ext cx="393713" cy="168735"/>
      </dsp:txXfrm>
    </dsp:sp>
    <dsp:sp modelId="{D1776ABC-73C0-445D-BF68-42E40B487D68}">
      <dsp:nvSpPr>
        <dsp:cNvPr id="0" name=""/>
        <dsp:cNvSpPr/>
      </dsp:nvSpPr>
      <dsp:spPr>
        <a:xfrm rot="5400000">
          <a:off x="3747861" y="-2374327"/>
          <a:ext cx="365591" cy="7073886"/>
        </a:xfrm>
        <a:prstGeom prst="round2SameRect">
          <a:avLst/>
        </a:prstGeom>
        <a:solidFill>
          <a:schemeClr val="lt1">
            <a:alpha val="90000"/>
            <a:hueOff val="0"/>
            <a:satOff val="0"/>
            <a:lumOff val="0"/>
            <a:alphaOff val="0"/>
          </a:schemeClr>
        </a:solidFill>
        <a:ln w="9525" cap="flat" cmpd="sng" algn="ctr">
          <a:solidFill>
            <a:srgbClr val="365F91"/>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rtl="0">
            <a:lnSpc>
              <a:spcPct val="90000"/>
            </a:lnSpc>
            <a:spcBef>
              <a:spcPct val="0"/>
            </a:spcBef>
            <a:spcAft>
              <a:spcPct val="15000"/>
            </a:spcAft>
            <a:buChar char="•"/>
          </a:pPr>
          <a:r>
            <a:rPr lang="en-US" sz="1400" kern="1200" dirty="0"/>
            <a:t>Recognize conflict is a spiral and you can change the direction of the spiral</a:t>
          </a:r>
        </a:p>
      </dsp:txBody>
      <dsp:txXfrm rot="-5400000">
        <a:off x="393714" y="997667"/>
        <a:ext cx="7056039" cy="329897"/>
      </dsp:txXfrm>
    </dsp:sp>
    <dsp:sp modelId="{BFBBFCF4-E138-4AC3-B42E-1B63BDE426FD}">
      <dsp:nvSpPr>
        <dsp:cNvPr id="0" name=""/>
        <dsp:cNvSpPr/>
      </dsp:nvSpPr>
      <dsp:spPr>
        <a:xfrm rot="5400000">
          <a:off x="-84367" y="1552031"/>
          <a:ext cx="562448" cy="393713"/>
        </a:xfrm>
        <a:prstGeom prst="chevron">
          <a:avLst/>
        </a:prstGeom>
        <a:solidFill>
          <a:srgbClr val="336699"/>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endParaRPr lang="en-US" sz="1400" kern="1200" dirty="0"/>
        </a:p>
      </dsp:txBody>
      <dsp:txXfrm rot="-5400000">
        <a:off x="1" y="1664521"/>
        <a:ext cx="393713" cy="168735"/>
      </dsp:txXfrm>
    </dsp:sp>
    <dsp:sp modelId="{B8042135-CF23-41AD-8EB5-40DAC4670FA2}">
      <dsp:nvSpPr>
        <dsp:cNvPr id="0" name=""/>
        <dsp:cNvSpPr/>
      </dsp:nvSpPr>
      <dsp:spPr>
        <a:xfrm rot="5400000">
          <a:off x="3747861" y="-1886482"/>
          <a:ext cx="365591" cy="7073886"/>
        </a:xfrm>
        <a:prstGeom prst="round2SameRect">
          <a:avLst/>
        </a:prstGeom>
        <a:solidFill>
          <a:schemeClr val="lt1">
            <a:alpha val="90000"/>
            <a:hueOff val="0"/>
            <a:satOff val="0"/>
            <a:lumOff val="0"/>
            <a:alphaOff val="0"/>
          </a:schemeClr>
        </a:solidFill>
        <a:ln w="9525" cap="flat" cmpd="sng" algn="ctr">
          <a:solidFill>
            <a:srgbClr val="365F91"/>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rtl="0">
            <a:lnSpc>
              <a:spcPct val="90000"/>
            </a:lnSpc>
            <a:spcBef>
              <a:spcPct val="0"/>
            </a:spcBef>
            <a:spcAft>
              <a:spcPct val="15000"/>
            </a:spcAft>
            <a:buChar char="•"/>
          </a:pPr>
          <a:r>
            <a:rPr lang="en-US" sz="1400" kern="1200" dirty="0"/>
            <a:t>Emphasize common goals</a:t>
          </a:r>
        </a:p>
      </dsp:txBody>
      <dsp:txXfrm rot="-5400000">
        <a:off x="393714" y="1485512"/>
        <a:ext cx="7056039" cy="329897"/>
      </dsp:txXfrm>
    </dsp:sp>
    <dsp:sp modelId="{F455B85E-971B-4E65-BC43-449BF5884674}">
      <dsp:nvSpPr>
        <dsp:cNvPr id="0" name=""/>
        <dsp:cNvSpPr/>
      </dsp:nvSpPr>
      <dsp:spPr>
        <a:xfrm rot="5400000">
          <a:off x="-84367" y="2039877"/>
          <a:ext cx="562448" cy="393713"/>
        </a:xfrm>
        <a:prstGeom prst="chevron">
          <a:avLst/>
        </a:prstGeom>
        <a:solidFill>
          <a:srgbClr val="336699"/>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endParaRPr lang="en-US" sz="1400" kern="1200" dirty="0"/>
        </a:p>
      </dsp:txBody>
      <dsp:txXfrm rot="-5400000">
        <a:off x="1" y="2152367"/>
        <a:ext cx="393713" cy="168735"/>
      </dsp:txXfrm>
    </dsp:sp>
    <dsp:sp modelId="{81285E1D-3C66-4403-BEDC-7A11D8107055}">
      <dsp:nvSpPr>
        <dsp:cNvPr id="0" name=""/>
        <dsp:cNvSpPr/>
      </dsp:nvSpPr>
      <dsp:spPr>
        <a:xfrm rot="5400000">
          <a:off x="3747861" y="-1398637"/>
          <a:ext cx="365591" cy="7073886"/>
        </a:xfrm>
        <a:prstGeom prst="round2SameRect">
          <a:avLst/>
        </a:prstGeom>
        <a:solidFill>
          <a:schemeClr val="lt1">
            <a:alpha val="90000"/>
            <a:hueOff val="0"/>
            <a:satOff val="0"/>
            <a:lumOff val="0"/>
            <a:alphaOff val="0"/>
          </a:schemeClr>
        </a:solidFill>
        <a:ln w="9525" cap="flat" cmpd="sng" algn="ctr">
          <a:solidFill>
            <a:srgbClr val="365F91"/>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rtl="0">
            <a:lnSpc>
              <a:spcPct val="90000"/>
            </a:lnSpc>
            <a:spcBef>
              <a:spcPct val="0"/>
            </a:spcBef>
            <a:spcAft>
              <a:spcPct val="15000"/>
            </a:spcAft>
            <a:buChar char="•"/>
          </a:pPr>
          <a:r>
            <a:rPr lang="en-US" sz="1400" kern="1200" dirty="0"/>
            <a:t>Check perceptions</a:t>
          </a:r>
        </a:p>
      </dsp:txBody>
      <dsp:txXfrm rot="-5400000">
        <a:off x="393714" y="1973357"/>
        <a:ext cx="7056039" cy="329897"/>
      </dsp:txXfrm>
    </dsp:sp>
    <dsp:sp modelId="{41FD55C9-F9B8-4B6B-8B9E-E3ACD3AB2FC8}">
      <dsp:nvSpPr>
        <dsp:cNvPr id="0" name=""/>
        <dsp:cNvSpPr/>
      </dsp:nvSpPr>
      <dsp:spPr>
        <a:xfrm rot="5400000">
          <a:off x="-84367" y="2527722"/>
          <a:ext cx="562448" cy="393713"/>
        </a:xfrm>
        <a:prstGeom prst="chevron">
          <a:avLst/>
        </a:prstGeom>
        <a:solidFill>
          <a:srgbClr val="336699"/>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endParaRPr lang="en-US" sz="1400" kern="1200" dirty="0"/>
        </a:p>
      </dsp:txBody>
      <dsp:txXfrm rot="-5400000">
        <a:off x="1" y="2640212"/>
        <a:ext cx="393713" cy="168735"/>
      </dsp:txXfrm>
    </dsp:sp>
    <dsp:sp modelId="{E8D536C5-E981-42A3-AC4F-D8B924454E12}">
      <dsp:nvSpPr>
        <dsp:cNvPr id="0" name=""/>
        <dsp:cNvSpPr/>
      </dsp:nvSpPr>
      <dsp:spPr>
        <a:xfrm rot="5400000">
          <a:off x="3747861" y="-910791"/>
          <a:ext cx="365591" cy="7073886"/>
        </a:xfrm>
        <a:prstGeom prst="round2SameRect">
          <a:avLst/>
        </a:prstGeom>
        <a:solidFill>
          <a:schemeClr val="lt1">
            <a:alpha val="90000"/>
            <a:hueOff val="0"/>
            <a:satOff val="0"/>
            <a:lumOff val="0"/>
            <a:alphaOff val="0"/>
          </a:schemeClr>
        </a:solidFill>
        <a:ln w="9525" cap="flat" cmpd="sng" algn="ctr">
          <a:solidFill>
            <a:srgbClr val="365F91"/>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rtl="0">
            <a:lnSpc>
              <a:spcPct val="90000"/>
            </a:lnSpc>
            <a:spcBef>
              <a:spcPct val="0"/>
            </a:spcBef>
            <a:spcAft>
              <a:spcPct val="15000"/>
            </a:spcAft>
            <a:buChar char="•"/>
          </a:pPr>
          <a:r>
            <a:rPr lang="en-US" sz="1400" kern="1200" dirty="0"/>
            <a:t>Use competent communication techniques</a:t>
          </a:r>
        </a:p>
      </dsp:txBody>
      <dsp:txXfrm rot="-5400000">
        <a:off x="393714" y="2461203"/>
        <a:ext cx="7056039" cy="329897"/>
      </dsp:txXfrm>
    </dsp:sp>
    <dsp:sp modelId="{51F1FB3D-CDDA-48EB-B8E9-16C4A227365F}">
      <dsp:nvSpPr>
        <dsp:cNvPr id="0" name=""/>
        <dsp:cNvSpPr/>
      </dsp:nvSpPr>
      <dsp:spPr>
        <a:xfrm rot="5400000">
          <a:off x="-84367" y="3015567"/>
          <a:ext cx="562448" cy="393713"/>
        </a:xfrm>
        <a:prstGeom prst="chevron">
          <a:avLst/>
        </a:prstGeom>
        <a:solidFill>
          <a:srgbClr val="336699"/>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endParaRPr lang="en-US" sz="1400" kern="1200" dirty="0"/>
        </a:p>
      </dsp:txBody>
      <dsp:txXfrm rot="-5400000">
        <a:off x="1" y="3128057"/>
        <a:ext cx="393713" cy="168735"/>
      </dsp:txXfrm>
    </dsp:sp>
    <dsp:sp modelId="{E4ED045C-F4A9-4DC8-9869-14C137955B96}">
      <dsp:nvSpPr>
        <dsp:cNvPr id="0" name=""/>
        <dsp:cNvSpPr/>
      </dsp:nvSpPr>
      <dsp:spPr>
        <a:xfrm rot="5400000">
          <a:off x="3747861" y="-422946"/>
          <a:ext cx="365591" cy="7073886"/>
        </a:xfrm>
        <a:prstGeom prst="round2SameRect">
          <a:avLst/>
        </a:prstGeom>
        <a:solidFill>
          <a:schemeClr val="lt1">
            <a:alpha val="90000"/>
            <a:hueOff val="0"/>
            <a:satOff val="0"/>
            <a:lumOff val="0"/>
            <a:alphaOff val="0"/>
          </a:schemeClr>
        </a:solidFill>
        <a:ln w="9525" cap="flat" cmpd="sng" algn="ctr">
          <a:solidFill>
            <a:srgbClr val="365F91"/>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rtl="0">
            <a:lnSpc>
              <a:spcPct val="90000"/>
            </a:lnSpc>
            <a:spcBef>
              <a:spcPct val="0"/>
            </a:spcBef>
            <a:spcAft>
              <a:spcPct val="15000"/>
            </a:spcAft>
            <a:buChar char="•"/>
          </a:pPr>
          <a:r>
            <a:rPr lang="en-US" sz="1400" kern="1200" dirty="0"/>
            <a:t>Agree to disagree</a:t>
          </a:r>
        </a:p>
      </dsp:txBody>
      <dsp:txXfrm rot="-5400000">
        <a:off x="393714" y="2949048"/>
        <a:ext cx="7056039" cy="329897"/>
      </dsp:txXfrm>
    </dsp:sp>
    <dsp:sp modelId="{303BB2DE-85D5-4770-B109-D67F3762B177}">
      <dsp:nvSpPr>
        <dsp:cNvPr id="0" name=""/>
        <dsp:cNvSpPr/>
      </dsp:nvSpPr>
      <dsp:spPr>
        <a:xfrm rot="5400000">
          <a:off x="-84367" y="3556391"/>
          <a:ext cx="562448" cy="393713"/>
        </a:xfrm>
        <a:prstGeom prst="chevron">
          <a:avLst/>
        </a:prstGeom>
        <a:solidFill>
          <a:srgbClr val="336699"/>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rot="-5400000">
        <a:off x="1" y="3668881"/>
        <a:ext cx="393713" cy="168735"/>
      </dsp:txXfrm>
    </dsp:sp>
    <dsp:sp modelId="{80F1C9D7-0BE8-44BB-80A5-1FBDF1635FC8}">
      <dsp:nvSpPr>
        <dsp:cNvPr id="0" name=""/>
        <dsp:cNvSpPr/>
      </dsp:nvSpPr>
      <dsp:spPr>
        <a:xfrm rot="5400000">
          <a:off x="3694883" y="132873"/>
          <a:ext cx="471547" cy="7043892"/>
        </a:xfrm>
        <a:prstGeom prst="round2SameRect">
          <a:avLst/>
        </a:prstGeom>
        <a:solidFill>
          <a:schemeClr val="lt1">
            <a:alpha val="90000"/>
            <a:hueOff val="0"/>
            <a:satOff val="0"/>
            <a:lumOff val="0"/>
            <a:alphaOff val="0"/>
          </a:schemeClr>
        </a:solidFill>
        <a:ln w="9525" cap="flat" cmpd="sng" algn="ctr">
          <a:solidFill>
            <a:srgbClr val="365F91"/>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b" anchorCtr="0">
          <a:noAutofit/>
        </a:bodyPr>
        <a:lstStyle/>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kern="1200" dirty="0"/>
            <a:t>Attack the problem, not the person</a:t>
          </a:r>
        </a:p>
        <a:p>
          <a:pPr marL="114300" lvl="1" indent="-114300" algn="l" defTabSz="622300">
            <a:lnSpc>
              <a:spcPct val="90000"/>
            </a:lnSpc>
            <a:spcBef>
              <a:spcPct val="0"/>
            </a:spcBef>
            <a:spcAft>
              <a:spcPct val="15000"/>
            </a:spcAft>
            <a:buChar char="•"/>
          </a:pPr>
          <a:endParaRPr lang="en-US" sz="1400" kern="1200" dirty="0"/>
        </a:p>
      </dsp:txBody>
      <dsp:txXfrm rot="-5400000">
        <a:off x="408711" y="3442065"/>
        <a:ext cx="7020873" cy="42550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3D4A36D-E0E0-4A0D-958D-803778F20342}" type="datetimeFigureOut">
              <a:rPr lang="en-US" smtClean="0"/>
              <a:pPr/>
              <a:t>9/30/2021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76CD602-24D8-48F8-A1C6-50E859B70BB2}" type="slidenum">
              <a:rPr lang="en-US" smtClean="0"/>
              <a:pPr/>
              <a:t>‹#›</a:t>
            </a:fld>
            <a:endParaRPr lang="en-US"/>
          </a:p>
        </p:txBody>
      </p:sp>
    </p:spTree>
    <p:extLst>
      <p:ext uri="{BB962C8B-B14F-4D97-AF65-F5344CB8AC3E}">
        <p14:creationId xmlns:p14="http://schemas.microsoft.com/office/powerpoint/2010/main" val="2094588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361CCB2-BA87-4E65-9DDD-3A031EC89471}" type="datetimeFigureOut">
              <a:rPr lang="en-US" smtClean="0"/>
              <a:pPr/>
              <a:t>9/30/2021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86F15E9-0BE7-4FE3-9441-9D32F4679029}" type="slidenum">
              <a:rPr lang="en-US" smtClean="0"/>
              <a:pPr/>
              <a:t>‹#›</a:t>
            </a:fld>
            <a:endParaRPr lang="en-US"/>
          </a:p>
        </p:txBody>
      </p:sp>
    </p:spTree>
    <p:extLst>
      <p:ext uri="{BB962C8B-B14F-4D97-AF65-F5344CB8AC3E}">
        <p14:creationId xmlns:p14="http://schemas.microsoft.com/office/powerpoint/2010/main" val="2951864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dirty="0"/>
              <a:t> </a:t>
            </a:r>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15972" indent="-275373" eaLnBrk="0" hangingPunct="0">
              <a:defRPr>
                <a:solidFill>
                  <a:schemeClr val="tx1"/>
                </a:solidFill>
                <a:latin typeface="Arial" pitchFamily="34" charset="0"/>
                <a:cs typeface="Arial" pitchFamily="34" charset="0"/>
              </a:defRPr>
            </a:lvl2pPr>
            <a:lvl3pPr marL="1101495" indent="-220299" eaLnBrk="0" hangingPunct="0">
              <a:defRPr>
                <a:solidFill>
                  <a:schemeClr val="tx1"/>
                </a:solidFill>
                <a:latin typeface="Arial" pitchFamily="34" charset="0"/>
                <a:cs typeface="Arial" pitchFamily="34" charset="0"/>
              </a:defRPr>
            </a:lvl3pPr>
            <a:lvl4pPr marL="1542093" indent="-220299" eaLnBrk="0" hangingPunct="0">
              <a:defRPr>
                <a:solidFill>
                  <a:schemeClr val="tx1"/>
                </a:solidFill>
                <a:latin typeface="Arial" pitchFamily="34" charset="0"/>
                <a:cs typeface="Arial" pitchFamily="34" charset="0"/>
              </a:defRPr>
            </a:lvl4pPr>
            <a:lvl5pPr marL="1982690" indent="-220299" eaLnBrk="0" hangingPunct="0">
              <a:defRPr>
                <a:solidFill>
                  <a:schemeClr val="tx1"/>
                </a:solidFill>
                <a:latin typeface="Arial" pitchFamily="34" charset="0"/>
                <a:cs typeface="Arial" pitchFamily="34" charset="0"/>
              </a:defRPr>
            </a:lvl5pPr>
            <a:lvl6pPr marL="2423289" indent="-220299" eaLnBrk="0" fontAlgn="base" hangingPunct="0">
              <a:spcBef>
                <a:spcPct val="0"/>
              </a:spcBef>
              <a:spcAft>
                <a:spcPct val="0"/>
              </a:spcAft>
              <a:defRPr>
                <a:solidFill>
                  <a:schemeClr val="tx1"/>
                </a:solidFill>
                <a:latin typeface="Arial" pitchFamily="34" charset="0"/>
                <a:cs typeface="Arial" pitchFamily="34" charset="0"/>
              </a:defRPr>
            </a:lvl6pPr>
            <a:lvl7pPr marL="2863887" indent="-220299" eaLnBrk="0" fontAlgn="base" hangingPunct="0">
              <a:spcBef>
                <a:spcPct val="0"/>
              </a:spcBef>
              <a:spcAft>
                <a:spcPct val="0"/>
              </a:spcAft>
              <a:defRPr>
                <a:solidFill>
                  <a:schemeClr val="tx1"/>
                </a:solidFill>
                <a:latin typeface="Arial" pitchFamily="34" charset="0"/>
                <a:cs typeface="Arial" pitchFamily="34" charset="0"/>
              </a:defRPr>
            </a:lvl7pPr>
            <a:lvl8pPr marL="3304483" indent="-220299" eaLnBrk="0" fontAlgn="base" hangingPunct="0">
              <a:spcBef>
                <a:spcPct val="0"/>
              </a:spcBef>
              <a:spcAft>
                <a:spcPct val="0"/>
              </a:spcAft>
              <a:defRPr>
                <a:solidFill>
                  <a:schemeClr val="tx1"/>
                </a:solidFill>
                <a:latin typeface="Arial" pitchFamily="34" charset="0"/>
                <a:cs typeface="Arial" pitchFamily="34" charset="0"/>
              </a:defRPr>
            </a:lvl8pPr>
            <a:lvl9pPr marL="3745082" indent="-220299"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D8AF9B5-D8FF-462F-8F03-FED22E4B7280}" type="slidenum">
              <a:rPr lang="en-US" altLang="en-US" smtClean="0"/>
              <a:pPr eaLnBrk="1" hangingPunct="1"/>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Let’s walk through</a:t>
            </a:r>
            <a:r>
              <a:rPr lang="en-US" baseline="0" dirty="0"/>
              <a:t> some strategies that can improve your communication with patients, including </a:t>
            </a:r>
          </a:p>
          <a:p>
            <a:endParaRPr lang="en-US" baseline="0" dirty="0"/>
          </a:p>
          <a:p>
            <a:r>
              <a:rPr lang="en-US" dirty="0"/>
              <a:t>Active</a:t>
            </a:r>
            <a:r>
              <a:rPr lang="en-US" baseline="0" dirty="0"/>
              <a:t> or </a:t>
            </a:r>
            <a:r>
              <a:rPr lang="en-US" dirty="0"/>
              <a:t>Reflective Listening</a:t>
            </a:r>
          </a:p>
          <a:p>
            <a:r>
              <a:rPr lang="en-US" dirty="0"/>
              <a:t>Open-Ended Questions</a:t>
            </a:r>
          </a:p>
          <a:p>
            <a:r>
              <a:rPr lang="en-US" dirty="0"/>
              <a:t>Affirmations and</a:t>
            </a:r>
          </a:p>
          <a:p>
            <a:r>
              <a:rPr lang="en-US" dirty="0"/>
              <a:t>Summarizing</a:t>
            </a:r>
          </a:p>
          <a:p>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10</a:t>
            </a:fld>
            <a:endParaRPr lang="en-US"/>
          </a:p>
        </p:txBody>
      </p:sp>
    </p:spTree>
    <p:extLst>
      <p:ext uri="{BB962C8B-B14F-4D97-AF65-F5344CB8AC3E}">
        <p14:creationId xmlns:p14="http://schemas.microsoft.com/office/powerpoint/2010/main" val="2152496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13" name="Shape 213"/>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Active and reflective listening is a skill that is important for effective communication. Active listening includes: Making appropriate eye contact early in the interaction; asking open-ended questions, which we will discuss further; attending to verbal and non-verbal cues; clarifying the information provided by the patient; and clarifying the patient’s understanding of the information provided by the doctor. Reflective listening is active listening that includes listening carefully to the words that are spoken and to the emotions that may be behind those words. It includes making statements that capture and return to patients something about what they have just said and/or makes a guess about an unspoken meaning. It is useful for checking, rather than assuming, you know what the client means, and it is best to substitute different words rather than repeat back exactly what the client said. Reflective listening also helps to show that you understand what they have said. </a:t>
            </a:r>
          </a:p>
          <a:p>
            <a:pPr marL="0" marR="0" lvl="0" indent="0" algn="l" rtl="0">
              <a:lnSpc>
                <a:spcPct val="100000"/>
              </a:lnSpc>
              <a:spcBef>
                <a:spcPts val="0"/>
              </a:spcBef>
              <a:spcAft>
                <a:spcPts val="0"/>
              </a:spcAft>
              <a:buClr>
                <a:schemeClr val="dk1"/>
              </a:buClr>
              <a:buSzPct val="25000"/>
              <a:buFont typeface="Calibri"/>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As you practice active listening, remember to remain supportive and non-judgmental. Try to help people find their own solutions by letting them sift through their thoughts and feelings, which can help them set realistic goals and decide how to achieve them. And  don’t give advice or try to solve problems for them. Your role is to listen and help patients be engaged in their care and in decision making.</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p:txBody>
      </p:sp>
      <p:sp>
        <p:nvSpPr>
          <p:cNvPr id="214" name="Shape 214"/>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11</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a:t>
            </a:r>
            <a:r>
              <a:rPr lang="en-US" baseline="0" dirty="0"/>
              <a:t> module 3 we watched Etta-Cheri interact with a new patient. Let’s look back in on their interaction and see how she uses active and reflective listening.</a:t>
            </a:r>
          </a:p>
          <a:p>
            <a:endParaRPr lang="en-US" baseline="0" dirty="0"/>
          </a:p>
          <a:p>
            <a:r>
              <a:rPr lang="en-US" b="1" u="sng" baseline="0" dirty="0"/>
              <a:t>Video transcript: </a:t>
            </a:r>
          </a:p>
          <a:p>
            <a:r>
              <a:rPr lang="en-US" sz="1200" kern="1200" dirty="0">
                <a:solidFill>
                  <a:schemeClr val="tx1"/>
                </a:solidFill>
                <a:effectLst/>
                <a:latin typeface="+mn-lt"/>
                <a:ea typeface="+mn-ea"/>
                <a:cs typeface="+mn-cs"/>
              </a:rPr>
              <a:t>Navigator: Okay.  So, speaking of your boys, who stays with them when you are working?</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Patient: Usually my mom.  Sometimes the neighbor I was telling you about, as a backup.</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 So, do you feel like finding reliable childcare is an issue?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 No, not really.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 Okay, great.  So, let’s talk about rent.  You said you’re working; does that cover rent and your other bills?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 Barely.  Things, after the divorce, things got really hard.  And my mom was working, but then she got hurt so now she’s home now.  The disability checks, she gets disability, but it’s not much.</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 Wow, that seems stressful, being the sole provider?</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 It is, but I’m the parent. That’s my job.</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 How do you take care of yourself?</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 Take care of myself?</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 Well, it sounds like you take on a lot of responsibility.  How do you find time to take care of yourself, between work and family?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 I guess I don’t.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 Well, you know, it’s definitely important that you start doing that while you are on treatment.  We have a lot of resources that can help you while you’re here.  You know, we have a nutritionist, a rabbi, a chaplain, a social worker, and a very cool art therapy program.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 That sounds like a lot, I don’t think we need all that.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 Just keep it in mind.  You do need to stay healthy and manage you stress and focus on your treatment to get better.  We have a lot of resources here, and your medical team and I will all work together to support you in any way possible.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 Thanks, I appreciate that. </a:t>
            </a:r>
          </a:p>
          <a:p>
            <a:endParaRPr lang="en-US" baseline="0" dirty="0"/>
          </a:p>
          <a:p>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12</a:t>
            </a:fld>
            <a:endParaRPr lang="en-US"/>
          </a:p>
        </p:txBody>
      </p:sp>
    </p:spTree>
    <p:extLst>
      <p:ext uri="{BB962C8B-B14F-4D97-AF65-F5344CB8AC3E}">
        <p14:creationId xmlns:p14="http://schemas.microsoft.com/office/powerpoint/2010/main" val="27966493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aseline="0" dirty="0"/>
              <a:t>What strategies did you notice being used in the video? Some of Etta-Cheri’s strategies include</a:t>
            </a:r>
            <a:endParaRPr lang="en-US" dirty="0"/>
          </a:p>
          <a:p>
            <a:pPr marL="171450" indent="-171450">
              <a:buFont typeface="Arial" panose="020B0604020202020204" pitchFamily="34" charset="0"/>
              <a:buChar char="•"/>
            </a:pPr>
            <a:r>
              <a:rPr lang="en-US" dirty="0"/>
              <a:t>Making eye contact with the patient</a:t>
            </a:r>
          </a:p>
          <a:p>
            <a:pPr marL="171450" indent="-171450">
              <a:buFont typeface="Arial" panose="020B0604020202020204" pitchFamily="34" charset="0"/>
              <a:buChar char="•"/>
            </a:pPr>
            <a:r>
              <a:rPr lang="en-US" dirty="0"/>
              <a:t>Making a guess about meaning</a:t>
            </a:r>
            <a:r>
              <a:rPr lang="en-US" baseline="0" dirty="0"/>
              <a:t> – “That sounds stressful, being the sole provider”</a:t>
            </a:r>
            <a:endParaRPr lang="en-US" dirty="0"/>
          </a:p>
          <a:p>
            <a:pPr marL="171450" indent="-171450">
              <a:buFont typeface="Arial" panose="020B0604020202020204" pitchFamily="34" charset="0"/>
              <a:buChar char="•"/>
            </a:pPr>
            <a:r>
              <a:rPr lang="en-US" dirty="0"/>
              <a:t>Asking an open ended question -</a:t>
            </a:r>
            <a:r>
              <a:rPr lang="en-US" baseline="0" dirty="0"/>
              <a:t> “How do you take care of yourself?”</a:t>
            </a:r>
          </a:p>
          <a:p>
            <a:endParaRPr lang="en-US" baseline="0" dirty="0"/>
          </a:p>
          <a:p>
            <a:r>
              <a:rPr lang="en-US" baseline="0" dirty="0"/>
              <a:t>Her active listening skills not only communicate to the patient that she is interested in helping, but they also make sure she fully understands the patient’s needs. </a:t>
            </a:r>
          </a:p>
          <a:p>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13</a:t>
            </a:fld>
            <a:endParaRPr lang="en-US"/>
          </a:p>
        </p:txBody>
      </p:sp>
    </p:spTree>
    <p:extLst>
      <p:ext uri="{BB962C8B-B14F-4D97-AF65-F5344CB8AC3E}">
        <p14:creationId xmlns:p14="http://schemas.microsoft.com/office/powerpoint/2010/main" val="39967124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24" name="Shape 124"/>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100000"/>
              <a:buFont typeface="Calibri"/>
              <a:buNone/>
            </a:pPr>
            <a:r>
              <a:rPr lang="en-US" sz="1200" b="0" i="0" u="none" strike="noStrike" cap="none" baseline="0" dirty="0">
                <a:solidFill>
                  <a:schemeClr val="dk1"/>
                </a:solidFill>
                <a:latin typeface="Calibri"/>
                <a:ea typeface="Calibri"/>
                <a:cs typeface="Calibri"/>
                <a:sym typeface="Calibri"/>
              </a:rPr>
              <a:t>Which of the following would be considered active listening? </a:t>
            </a:r>
          </a:p>
          <a:p>
            <a:pPr marL="457200" marR="0" lvl="1" indent="0" algn="l" rtl="0">
              <a:lnSpc>
                <a:spcPct val="100000"/>
              </a:lnSpc>
              <a:spcBef>
                <a:spcPts val="0"/>
              </a:spcBef>
              <a:spcAft>
                <a:spcPts val="0"/>
              </a:spcAft>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a. Asking open-ended questions to keep the conversation going</a:t>
            </a:r>
          </a:p>
          <a:p>
            <a:pPr marL="457200" marR="0" lvl="1" indent="0" algn="l" rtl="0">
              <a:spcBef>
                <a:spcPts val="0"/>
              </a:spcBef>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b. Interrupting the patient to share a story about another patient who had a similar situation.</a:t>
            </a:r>
          </a:p>
          <a:p>
            <a:pPr marL="457200" marR="0" lvl="1" indent="0" algn="l" rtl="0">
              <a:spcBef>
                <a:spcPts val="0"/>
              </a:spcBef>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c. Paying attention to the patient’s spoken words alone </a:t>
            </a:r>
          </a:p>
          <a:p>
            <a:pPr marL="457200" marR="0" lvl="1" indent="0" algn="l" rtl="0">
              <a:spcBef>
                <a:spcPts val="0"/>
              </a:spcBef>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d. Guessing you know what the patient means</a:t>
            </a:r>
          </a:p>
          <a:p>
            <a:pPr marL="457200" marR="0" lvl="1" indent="0" algn="l" rtl="0">
              <a:spcBef>
                <a:spcPts val="0"/>
              </a:spcBef>
              <a:buClr>
                <a:schemeClr val="dk1"/>
              </a:buClr>
              <a:buSzPct val="25000"/>
              <a:buFont typeface="Calibri"/>
              <a:buNone/>
            </a:pPr>
            <a:endParaRPr lang="en-US" sz="1200" b="0" i="0" u="none" strike="noStrike" cap="none" baseline="0" dirty="0">
              <a:solidFill>
                <a:schemeClr val="dk1"/>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chemeClr val="dk1"/>
              </a:buClr>
              <a:buSzPct val="25000"/>
              <a:buFont typeface="Calibri"/>
              <a:buNone/>
              <a:tabLst/>
              <a:defRPr/>
            </a:pPr>
            <a:r>
              <a:rPr lang="en-US" sz="1200" b="0" i="0" u="none" strike="noStrike" cap="none" baseline="0" dirty="0">
                <a:solidFill>
                  <a:schemeClr val="dk1"/>
                </a:solidFill>
                <a:latin typeface="Calibri"/>
                <a:ea typeface="Calibri"/>
                <a:cs typeface="Calibri"/>
                <a:sym typeface="Calibri"/>
              </a:rPr>
              <a:t>The correct answer is asking open-ended questions. </a:t>
            </a:r>
            <a:r>
              <a:rPr lang="en-US" sz="1200" b="0" i="0" u="none" strike="noStrike" cap="none" baseline="0" dirty="0">
                <a:solidFill>
                  <a:schemeClr val="dk1"/>
                </a:solidFill>
                <a:latin typeface="+mn-lt"/>
                <a:ea typeface="Calibri"/>
                <a:cs typeface="Calibri"/>
                <a:sym typeface="Calibri"/>
              </a:rPr>
              <a:t>Open-ended questions encourage the patient to share information instead of providing simple “yes” or “no” responses. You never want to interrupt the patient while they are talking. </a:t>
            </a:r>
            <a:r>
              <a:rPr lang="en-US" sz="1200" kern="1200" dirty="0">
                <a:solidFill>
                  <a:schemeClr val="tx1"/>
                </a:solidFill>
                <a:effectLst/>
                <a:latin typeface="+mn-lt"/>
                <a:ea typeface="+mn-ea"/>
                <a:cs typeface="+mn-cs"/>
              </a:rPr>
              <a:t>Patients want to feel like they're being heard. While it's important to listen to everything the patient is telling you, facial expressions and body language may also clue you in on how the patient's feeling, and it's good practice to repeat back to the patient what you heard them say, asking them to confirm that you understood what they were sharing with you. </a:t>
            </a:r>
          </a:p>
          <a:p>
            <a:pPr marL="0" marR="0" lvl="0" indent="0" algn="l" rtl="0">
              <a:spcBef>
                <a:spcPts val="0"/>
              </a:spcBef>
              <a:buClr>
                <a:schemeClr val="dk1"/>
              </a:buClr>
              <a:buSzPct val="25000"/>
              <a:buFont typeface="Calibri"/>
              <a:buNone/>
            </a:pPr>
            <a:endParaRPr lang="en-US" sz="1200" b="0" i="0" u="none" strike="noStrike" cap="none" baseline="0" dirty="0">
              <a:solidFill>
                <a:schemeClr val="dk1"/>
              </a:solidFill>
              <a:latin typeface="Calibri"/>
              <a:ea typeface="Calibri"/>
              <a:cs typeface="Calibri"/>
              <a:sym typeface="Calibri"/>
            </a:endParaRPr>
          </a:p>
        </p:txBody>
      </p:sp>
      <p:sp>
        <p:nvSpPr>
          <p:cNvPr id="125" name="Shape 125"/>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14</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Shape 221"/>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22" name="Shape 222"/>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We saw Etta-Cheri ask an open-ended question. Open questions can’t be answered with “yes” or “no”, so they allow for a fuller, richer discussion. These types of questions are non-judgmental. They let the patients think out loud and allow them to do most of the talking, using their own words. This lets them know the conversation is about them. </a:t>
            </a:r>
          </a:p>
          <a:p>
            <a:pPr marL="0" marR="0" lvl="0" indent="0" algn="l" rtl="0">
              <a:lnSpc>
                <a:spcPct val="100000"/>
              </a:lnSpc>
              <a:spcBef>
                <a:spcPts val="0"/>
              </a:spcBef>
              <a:spcAft>
                <a:spcPts val="0"/>
              </a:spcAft>
              <a:buClr>
                <a:schemeClr val="dk1"/>
              </a:buClr>
              <a:buSzPct val="25000"/>
              <a:buFont typeface="Calibri"/>
              <a:buNone/>
            </a:pPr>
            <a:endParaRPr lang="en-US" sz="1200" b="0" i="0" u="none" strike="noStrike" cap="none" baseline="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Here you see some open question starters. To avoid asking question after question in a row, you can add reflective statements and/or summaries. Answers to open questions often give a lot of information. For example, if you ask, “What do you think about your treatment options?” people might tell you about: Their motivations or barriers, Their health concerns, The influence of friends and family, or The impact of a pastor’s message. Answers like these help you understand the people you navigate so you can connect them with the most helpful resources.</a:t>
            </a:r>
          </a:p>
        </p:txBody>
      </p:sp>
      <p:sp>
        <p:nvSpPr>
          <p:cNvPr id="223" name="Shape 223"/>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15</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43" name="Shape 243"/>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Affirmations are statements or gestures that come in the form of compliments, appreciation or understanding that validate the patient’s experiences, build rapport, reinforce exploration and build patient confidence. Affirmations recognize patient strengths and acknowledge behaviors that lead in the direction of positive change, no matter how big or small. Here are some example affirmations:</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cap="none" baseline="0" dirty="0">
                <a:solidFill>
                  <a:srgbClr val="3C8C92"/>
                </a:solidFill>
                <a:latin typeface="+mn-lt"/>
                <a:ea typeface="Arial"/>
                <a:cs typeface="Arial"/>
                <a:sym typeface="Arial"/>
              </a:rPr>
              <a:t>I appreciate that you are willing to meet with me today.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cap="none" baseline="0" dirty="0">
                <a:solidFill>
                  <a:srgbClr val="3C8C92"/>
                </a:solidFill>
                <a:latin typeface="+mn-lt"/>
                <a:ea typeface="Arial"/>
                <a:cs typeface="Arial"/>
                <a:sym typeface="Arial"/>
              </a:rPr>
              <a:t>You handled yourself really well in that situation.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cap="none" baseline="0" dirty="0">
                <a:solidFill>
                  <a:srgbClr val="3C8C92"/>
                </a:solidFill>
                <a:latin typeface="+mn-lt"/>
                <a:ea typeface="Arial"/>
                <a:cs typeface="Arial"/>
                <a:sym typeface="Arial"/>
              </a:rPr>
              <a:t>I’ve enjoyed talking with you today.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cap="none" baseline="0" dirty="0">
                <a:solidFill>
                  <a:srgbClr val="3C8C92"/>
                </a:solidFill>
                <a:latin typeface="+mn-lt"/>
                <a:ea typeface="Arial"/>
                <a:cs typeface="Arial"/>
                <a:sym typeface="Arial"/>
              </a:rPr>
              <a:t>You are clearly a very resourceful person to cope with such difficulties for so long.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cap="none" baseline="0" dirty="0">
                <a:solidFill>
                  <a:srgbClr val="3C8C92"/>
                </a:solidFill>
                <a:latin typeface="+mn-lt"/>
                <a:ea typeface="Arial"/>
                <a:cs typeface="Arial"/>
                <a:sym typeface="Arial"/>
              </a:rPr>
              <a:t>That’s a good suggestion.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cap="none" baseline="0" dirty="0">
                <a:solidFill>
                  <a:srgbClr val="3C8C92"/>
                </a:solidFill>
                <a:latin typeface="+mn-lt"/>
                <a:ea typeface="Arial"/>
                <a:cs typeface="Arial"/>
                <a:sym typeface="Arial"/>
              </a:rPr>
              <a:t>It seems like you are a very spirited, strong-willed person in a way.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cap="none" baseline="0" dirty="0">
                <a:solidFill>
                  <a:srgbClr val="3C8C92"/>
                </a:solidFill>
                <a:latin typeface="+mn-lt"/>
                <a:ea typeface="Arial"/>
                <a:cs typeface="Arial"/>
                <a:sym typeface="Arial"/>
              </a:rPr>
              <a:t>If I were in your shoes, I don’t know if I could have managed nearly so well.</a:t>
            </a:r>
          </a:p>
          <a:p>
            <a:pPr marL="171450" marR="0" lvl="0" indent="-171450" algn="l" rtl="0">
              <a:spcBef>
                <a:spcPts val="0"/>
              </a:spcBef>
              <a:buFont typeface="Arial" panose="020B0604020202020204" pitchFamily="34" charset="0"/>
              <a:buChar char="•"/>
            </a:pPr>
            <a:endParaRPr sz="1200" b="0" i="0" u="none" strike="noStrike" cap="none" baseline="0" dirty="0">
              <a:solidFill>
                <a:schemeClr val="dk1"/>
              </a:solidFill>
              <a:latin typeface="Calibri"/>
              <a:ea typeface="Calibri"/>
              <a:cs typeface="Calibri"/>
              <a:sym typeface="Calibri"/>
            </a:endParaRPr>
          </a:p>
          <a:p>
            <a:pPr marL="0" marR="0" lvl="0" indent="0" algn="l" rtl="0">
              <a:spcBef>
                <a:spcPts val="0"/>
              </a:spcBef>
              <a:buNone/>
            </a:pPr>
            <a:endParaRPr sz="1200" b="0" i="0" u="none" strike="noStrike" cap="none" baseline="0" dirty="0">
              <a:solidFill>
                <a:schemeClr val="dk1"/>
              </a:solidFill>
              <a:latin typeface="Calibri"/>
              <a:ea typeface="Calibri"/>
              <a:cs typeface="Calibri"/>
              <a:sym typeface="Calibri"/>
            </a:endParaRPr>
          </a:p>
        </p:txBody>
      </p:sp>
      <p:sp>
        <p:nvSpPr>
          <p:cNvPr id="244" name="Shape 244"/>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16</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Shape 251"/>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52" name="Shape 252"/>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1" indent="0" algn="l" rtl="0">
              <a:lnSpc>
                <a:spcPct val="100000"/>
              </a:lnSpc>
              <a:spcBef>
                <a:spcPts val="0"/>
              </a:spcBef>
              <a:spcAft>
                <a:spcPts val="0"/>
              </a:spcAft>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Another strategy to improve communication is summarizing. The summary distills the essence of what a patient has expressed and communicates it back. It may include thoughts, concerns, plans and reflections, especially those that cause strong reaction or emotion. You can use a summary to help the patient recall what was discussed, think of new ideas, plan next steps, build confidence about moving forward, link together and reinforce material that has been discussed or transition the conversation. And a summary shows that you have been listening carefully.</a:t>
            </a:r>
          </a:p>
          <a:p>
            <a:pPr marL="0" marR="0" lvl="1" indent="0" algn="l" rtl="0">
              <a:lnSpc>
                <a:spcPct val="100000"/>
              </a:lnSpc>
              <a:spcBef>
                <a:spcPts val="0"/>
              </a:spcBef>
              <a:spcAft>
                <a:spcPts val="0"/>
              </a:spcAft>
              <a:buClr>
                <a:schemeClr val="dk1"/>
              </a:buClr>
              <a:buSzPct val="25000"/>
              <a:buFont typeface="Calibri"/>
              <a:buNone/>
            </a:pPr>
            <a:endParaRPr lang="en-US" sz="1200" b="0" i="0" u="none" strike="noStrike" cap="none" baseline="0" dirty="0">
              <a:solidFill>
                <a:schemeClr val="dk1"/>
              </a:solidFill>
              <a:latin typeface="Calibri"/>
              <a:ea typeface="Calibri"/>
              <a:cs typeface="Calibri"/>
              <a:sym typeface="Calibri"/>
            </a:endParaRPr>
          </a:p>
          <a:p>
            <a:pPr marL="0" marR="0" lvl="1" indent="0" algn="l" rtl="0">
              <a:lnSpc>
                <a:spcPct val="100000"/>
              </a:lnSpc>
              <a:spcBef>
                <a:spcPts val="0"/>
              </a:spcBef>
              <a:spcAft>
                <a:spcPts val="0"/>
              </a:spcAft>
              <a:buClr>
                <a:schemeClr val="dk1"/>
              </a:buClr>
              <a:buSzPct val="25000"/>
              <a:buFont typeface="Calibri"/>
              <a:buNone/>
            </a:pPr>
            <a:endParaRPr sz="1200" b="0" i="0" u="none" strike="noStrike" cap="none" baseline="0" dirty="0">
              <a:solidFill>
                <a:schemeClr val="dk1"/>
              </a:solidFill>
              <a:latin typeface="Calibri"/>
              <a:ea typeface="Calibri"/>
              <a:cs typeface="Calibri"/>
              <a:sym typeface="Calibri"/>
            </a:endParaRPr>
          </a:p>
        </p:txBody>
      </p:sp>
      <p:sp>
        <p:nvSpPr>
          <p:cNvPr id="253" name="Shape 253"/>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17</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You can follow this general flow for encouraging</a:t>
            </a:r>
            <a:r>
              <a:rPr lang="en-US" baseline="0" dirty="0"/>
              <a:t> your patients to talk and to have better conversations. Begin by asking open ended questions. Pause to allow the patient to answer, and make sure you are actively listening. Reflect back to the patient what they have said to you and wait for the patient to share more. If the conversation comes to a pause, feel free to ask more questions. At the end of the conversation, summarize what the patient said to make sure you understand. </a:t>
            </a:r>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18</a:t>
            </a:fld>
            <a:endParaRPr lang="en-US"/>
          </a:p>
        </p:txBody>
      </p:sp>
    </p:spTree>
    <p:extLst>
      <p:ext uri="{BB962C8B-B14F-4D97-AF65-F5344CB8AC3E}">
        <p14:creationId xmlns:p14="http://schemas.microsoft.com/office/powerpoint/2010/main" val="12092349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effectLst/>
              </a:rPr>
              <a:t>Good communication between patients, family members and the medical team is also important. When patients and doctors communicate well, patients are more likely to feel satisfied with their care, follow through with treatment, be informed, participate in a clinical trial and transition better from active treatment to palliative care or</a:t>
            </a:r>
            <a:r>
              <a:rPr lang="en-US" baseline="0" dirty="0">
                <a:effectLst/>
              </a:rPr>
              <a:t> hospice</a:t>
            </a:r>
            <a:r>
              <a:rPr lang="en-US" dirty="0">
                <a:effectLst/>
              </a:rPr>
              <a:t>, if necessary.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r>
              <a:rPr lang="en-US" dirty="0">
                <a:effectLst/>
              </a:rPr>
              <a:t>Patient navigators can support open, honest and meaningful interactions between patients and providers in a number of ways.</a:t>
            </a:r>
          </a:p>
          <a:p>
            <a:pPr marL="171450" indent="-171450">
              <a:buFont typeface="Arial" panose="020B0604020202020204" pitchFamily="34" charset="0"/>
              <a:buChar char="•"/>
            </a:pPr>
            <a:r>
              <a:rPr lang="en-US" dirty="0">
                <a:effectLst/>
              </a:rPr>
              <a:t>Build a trusting relationship.</a:t>
            </a:r>
            <a:r>
              <a:rPr lang="en-US" baseline="0" dirty="0">
                <a:effectLst/>
              </a:rPr>
              <a:t> Patient navigators can build a partnership with patients by demonstrating trustworthiness and honesty, encouraging the patient to be open and being willing to work with them. </a:t>
            </a:r>
          </a:p>
          <a:p>
            <a:pPr marL="171450" indent="-171450">
              <a:buFont typeface="Arial" panose="020B0604020202020204" pitchFamily="34" charset="0"/>
              <a:buChar char="•"/>
            </a:pPr>
            <a:r>
              <a:rPr lang="en-US" dirty="0">
                <a:effectLst/>
              </a:rPr>
              <a:t>Patient</a:t>
            </a:r>
            <a:r>
              <a:rPr lang="en-US" baseline="0" dirty="0">
                <a:effectLst/>
              </a:rPr>
              <a:t> navigators can s</a:t>
            </a:r>
            <a:r>
              <a:rPr lang="en-US" dirty="0">
                <a:effectLst/>
              </a:rPr>
              <a:t>hare information, preferences and priorities for treatment and care with</a:t>
            </a:r>
            <a:r>
              <a:rPr lang="en-US" baseline="0" dirty="0">
                <a:effectLst/>
              </a:rPr>
              <a:t> the health care team to facilitate dialogue. </a:t>
            </a:r>
          </a:p>
          <a:p>
            <a:pPr marL="171450" indent="-171450">
              <a:buFont typeface="Arial" panose="020B0604020202020204" pitchFamily="34" charset="0"/>
              <a:buChar char="•"/>
            </a:pPr>
            <a:r>
              <a:rPr lang="en-US" baseline="0" dirty="0">
                <a:effectLst/>
              </a:rPr>
              <a:t>Patient navigators should </a:t>
            </a:r>
            <a:r>
              <a:rPr lang="en-US" dirty="0">
                <a:effectLst/>
              </a:rPr>
              <a:t>discuss patients’ feelings and concerns</a:t>
            </a:r>
            <a:r>
              <a:rPr lang="en-US" baseline="0" dirty="0">
                <a:effectLst/>
              </a:rPr>
              <a:t> about their care to determine the best course of action, referring to clinical staff when necessary. And,</a:t>
            </a:r>
          </a:p>
          <a:p>
            <a:pPr marL="171450" indent="-171450">
              <a:buFont typeface="Arial" panose="020B0604020202020204" pitchFamily="34" charset="0"/>
              <a:buChar char="•"/>
            </a:pPr>
            <a:r>
              <a:rPr lang="en-US" dirty="0">
                <a:effectLst/>
              </a:rPr>
              <a:t>Navigators should be aware of factors that may affect a patient’s communication with his or her medical team. Age, race, ethnicity, socioeconomic status, language, culture, family, stage of treatment and other variables will impact a patient’s communication preferences and should be considered during any patient interaction.  </a:t>
            </a:r>
          </a:p>
        </p:txBody>
      </p:sp>
      <p:sp>
        <p:nvSpPr>
          <p:cNvPr id="4" name="Slide Number Placeholder 3"/>
          <p:cNvSpPr>
            <a:spLocks noGrp="1"/>
          </p:cNvSpPr>
          <p:nvPr>
            <p:ph type="sldNum" sz="quarter" idx="10"/>
          </p:nvPr>
        </p:nvSpPr>
        <p:spPr/>
        <p:txBody>
          <a:bodyPr/>
          <a:lstStyle/>
          <a:p>
            <a:fld id="{C4664652-3942-4768-B6A6-49DC3B3CF52D}" type="slidenum">
              <a:rPr lang="en-US" smtClean="0">
                <a:solidFill>
                  <a:prstClr val="black"/>
                </a:solidFill>
                <a:latin typeface="Calibri"/>
              </a:rPr>
              <a:pPr/>
              <a:t>19</a:t>
            </a:fld>
            <a:endParaRPr lang="en-US">
              <a:solidFill>
                <a:prstClr val="black"/>
              </a:solidFill>
              <a:latin typeface="Calibri"/>
            </a:endParaRPr>
          </a:p>
        </p:txBody>
      </p:sp>
    </p:spTree>
    <p:extLst>
      <p:ext uri="{BB962C8B-B14F-4D97-AF65-F5344CB8AC3E}">
        <p14:creationId xmlns:p14="http://schemas.microsoft.com/office/powerpoint/2010/main" val="1424616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96" name="Shape 96"/>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r>
              <a:rPr lang="en-US" sz="1200" kern="1200" dirty="0">
                <a:solidFill>
                  <a:schemeClr val="tx1"/>
                </a:solidFill>
                <a:effectLst/>
                <a:latin typeface="+mn-lt"/>
                <a:ea typeface="+mn-ea"/>
                <a:cs typeface="+mn-cs"/>
              </a:rPr>
              <a:t>We would like to acknowledge the Centers for Disease Control and Prevention for supporting this work. </a:t>
            </a:r>
          </a:p>
          <a:p>
            <a:r>
              <a:rPr lang="en-US" sz="1200" kern="1200" dirty="0">
                <a:solidFill>
                  <a:schemeClr val="tx1"/>
                </a:solidFill>
                <a:effectLst/>
                <a:latin typeface="+mn-lt"/>
                <a:ea typeface="+mn-ea"/>
                <a:cs typeface="+mn-cs"/>
              </a:rPr>
              <a:t>We would also like to thank the Patient Navigator Training Collaborative of the Colorado School of Public Health for generously sharing materials from their in-person training, which we have adapted for this online training.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Cancer Survival Toolbox© is used with permission of the National Coalition for Cancer Survivorship.</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r>
              <a:rPr lang="en-US" sz="1200" dirty="0"/>
              <a:t>We would like to thank the GW Clinical Learning and Simulation Skills (CLASS) Center for providing space to film video simulations for this lesson. </a:t>
            </a:r>
          </a:p>
          <a:p>
            <a:r>
              <a:rPr lang="en-US" sz="1200" dirty="0"/>
              <a:t>We are grateful to Etta-Cheri Washington and Fernando </a:t>
            </a:r>
            <a:r>
              <a:rPr lang="en-US" sz="1200" dirty="0" err="1"/>
              <a:t>Ascencio</a:t>
            </a:r>
            <a:r>
              <a:rPr lang="en-US" sz="1200" dirty="0"/>
              <a:t> for representing their patient navigation expertise in the simulation videos in this lesson.</a:t>
            </a:r>
          </a:p>
          <a:p>
            <a:endParaRPr lang="en-US" sz="1200" kern="1200" dirty="0">
              <a:solidFill>
                <a:schemeClr val="tx1"/>
              </a:solidFill>
              <a:effectLst/>
              <a:latin typeface="+mn-lt"/>
              <a:ea typeface="+mn-ea"/>
              <a:cs typeface="+mn-cs"/>
            </a:endParaRPr>
          </a:p>
        </p:txBody>
      </p:sp>
      <p:sp>
        <p:nvSpPr>
          <p:cNvPr id="97" name="Shape 97"/>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2</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aseline="0" dirty="0"/>
              <a:t>Your role as a patient navigator is also to support patients as they communicate with their health care team and others. We’ve talked about some of these tips already, but let’s see how the apply to patients.</a:t>
            </a:r>
          </a:p>
          <a:p>
            <a:endParaRPr lang="en-US" baseline="0" dirty="0"/>
          </a:p>
          <a:p>
            <a:r>
              <a:rPr lang="en-US" sz="1200" kern="1200" dirty="0">
                <a:solidFill>
                  <a:schemeClr val="tx1"/>
                </a:solidFill>
                <a:effectLst/>
                <a:latin typeface="+mn-lt"/>
                <a:ea typeface="+mn-ea"/>
                <a:cs typeface="+mn-cs"/>
              </a:rPr>
              <a:t>Being assertive</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means showing that you believe that what you say is important and remembering that there is no such thing as a silly question. </a:t>
            </a:r>
          </a:p>
          <a:p>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a:t>Using “I” messages helps you communicate directly and clearly. This means saying things like,</a:t>
            </a:r>
            <a:r>
              <a:rPr lang="en-US" baseline="0" dirty="0"/>
              <a:t> “I think” or “I feel.”</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Active</a:t>
            </a:r>
            <a:r>
              <a:rPr lang="en-US" baseline="0" dirty="0"/>
              <a:t> listening, which we just discussed, involves making sure that the other person knows that you are listening carefully and is followed by a check to make sure it was understood.</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baseline="0" dirty="0"/>
              <a:t>People communicate with body non-verbal messages, including f</a:t>
            </a:r>
            <a:r>
              <a:rPr lang="en-US" sz="1200" kern="1200" dirty="0">
                <a:solidFill>
                  <a:schemeClr val="tx1"/>
                </a:solidFill>
                <a:effectLst/>
                <a:latin typeface="+mn-lt"/>
                <a:ea typeface="+mn-ea"/>
                <a:cs typeface="+mn-cs"/>
              </a:rPr>
              <a:t>acial expressions, hand gestures, posture, or other "body language." When verbal and nonverbal messages don’t match, the listener has trouble knowing what to believe.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Finally, Expressing feelings and thoughts,</a:t>
            </a:r>
            <a:r>
              <a:rPr lang="en-US" sz="1200" kern="1200" baseline="0" dirty="0">
                <a:solidFill>
                  <a:schemeClr val="tx1"/>
                </a:solidFill>
                <a:effectLst/>
                <a:latin typeface="+mn-lt"/>
                <a:ea typeface="+mn-ea"/>
                <a:cs typeface="+mn-cs"/>
              </a:rPr>
              <a:t> such as being scared or overwhelmed, can help others provide needed support.</a:t>
            </a: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idx="10"/>
          </p:nvPr>
        </p:nvSpPr>
        <p:spPr/>
        <p:txBody>
          <a:bodyPr/>
          <a:lstStyle/>
          <a:p>
            <a:pPr>
              <a:buSzPct val="25000"/>
            </a:pPr>
            <a:fld id="{00000000-1234-1234-1234-123412341234}" type="slidenum">
              <a:rPr lang="en-US" smtClean="0"/>
              <a:pPr>
                <a:buSzPct val="25000"/>
              </a:pPr>
              <a:t>20</a:t>
            </a:fld>
            <a:endParaRPr lang="en-US"/>
          </a:p>
        </p:txBody>
      </p:sp>
    </p:spTree>
    <p:extLst>
      <p:ext uri="{BB962C8B-B14F-4D97-AF65-F5344CB8AC3E}">
        <p14:creationId xmlns:p14="http://schemas.microsoft.com/office/powerpoint/2010/main" val="39967124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Everyone has to deal with conflict at</a:t>
            </a:r>
            <a:r>
              <a:rPr lang="en-US" baseline="0" dirty="0"/>
              <a:t> one point or another. </a:t>
            </a:r>
            <a:r>
              <a:rPr lang="en-US" dirty="0"/>
              <a:t>In this section of the lesson, we</a:t>
            </a:r>
            <a:r>
              <a:rPr lang="en-US" baseline="0" dirty="0"/>
              <a:t> will discuss conflict resolution strategies. These tips can be applied to the navigator-patient interaction or the patient interaction with others, including their family or members of the healthcare team. </a:t>
            </a:r>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21</a:t>
            </a:fld>
            <a:endParaRPr lang="en-US"/>
          </a:p>
        </p:txBody>
      </p:sp>
    </p:spTree>
    <p:extLst>
      <p:ext uri="{BB962C8B-B14F-4D97-AF65-F5344CB8AC3E}">
        <p14:creationId xmlns:p14="http://schemas.microsoft.com/office/powerpoint/2010/main" val="6796012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r>
              <a:rPr lang="en-US" dirty="0"/>
              <a:t>You might experience patient-related</a:t>
            </a:r>
            <a:r>
              <a:rPr lang="en-US" baseline="0" dirty="0"/>
              <a:t> conflict. For example,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You may be </a:t>
            </a:r>
            <a:r>
              <a:rPr lang="en-US" baseline="0" dirty="0"/>
              <a:t>asked to do something you can’t do, like lie on a patient assistance application or providing advice on treatment options.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Despite your best efforts, a patient may feel that you are not being helpful.</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Or you may feel like you are doing too much for a patient that is capable of doing more. For example, you know a patient is capable of filling out an application but keeps asking you to do it. Or the patient keeps coming to you to make phone calls to schedule appointments when you know the patient is able to do that.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There also may be conflicts related to families. For example, you might have a patient that is a parent who has two adult children, with each one trying to take care of a parent and making conflicting demands. There may be conflict related to whether a patient wants another family member involved or because a family member wants you to tell them something that you can’t because you don’t have permission.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Sometimes other people, like friends or outsiders might cause conflict. For example, the patient may be getting bad advice on treatment options from a friend.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You also may experience conflict with colleagues. We will talk more about this in module 7.</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solidFill>
                  <a:prstClr val="black"/>
                </a:solidFill>
                <a:latin typeface="Calibri"/>
              </a:rPr>
              <a:pPr/>
              <a:t>22</a:t>
            </a:fld>
            <a:endParaRPr lang="en-US">
              <a:solidFill>
                <a:prstClr val="black"/>
              </a:solidFill>
              <a:latin typeface="Calibri"/>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r>
              <a:rPr lang="en-US" dirty="0"/>
              <a:t>To resolve conflicts, it is important to recognize the primary strategies used to deal with conflict. There are three primary strategies that we use:</a:t>
            </a:r>
          </a:p>
          <a:p>
            <a:r>
              <a:rPr lang="en-US" dirty="0"/>
              <a:t>            Flight,</a:t>
            </a:r>
            <a:r>
              <a:rPr lang="en-US" baseline="0" dirty="0"/>
              <a:t> or</a:t>
            </a:r>
            <a:r>
              <a:rPr lang="en-US" dirty="0"/>
              <a:t> Avoiding conflict and hoping that it will go away</a:t>
            </a:r>
          </a:p>
          <a:p>
            <a:pPr lvl="1"/>
            <a:r>
              <a:rPr lang="en-US" dirty="0"/>
              <a:t>Fight,</a:t>
            </a:r>
            <a:r>
              <a:rPr lang="en-US" baseline="0" dirty="0"/>
              <a:t> or</a:t>
            </a:r>
            <a:r>
              <a:rPr lang="en-US" dirty="0"/>
              <a:t> Using authority, rights or force to attempt to prevail over others or</a:t>
            </a:r>
          </a:p>
          <a:p>
            <a:pPr lvl="1"/>
            <a:r>
              <a:rPr lang="en-US" dirty="0"/>
              <a:t>Unite,</a:t>
            </a:r>
            <a:r>
              <a:rPr lang="en-US" baseline="0" dirty="0"/>
              <a:t> or</a:t>
            </a:r>
            <a:r>
              <a:rPr lang="en-US" dirty="0"/>
              <a:t> Talking with other people to develop solutions that will satisfy mutual interests, some result that they all can “live with”</a:t>
            </a:r>
          </a:p>
          <a:p>
            <a:endParaRPr lang="en-US" dirty="0"/>
          </a:p>
          <a:p>
            <a:r>
              <a:rPr lang="en-US" dirty="0"/>
              <a:t>Let’s focus on uniting to help resolve conflict.</a:t>
            </a:r>
            <a:r>
              <a:rPr lang="en-US" baseline="0" dirty="0"/>
              <a:t>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solidFill>
                  <a:prstClr val="black"/>
                </a:solidFill>
                <a:latin typeface="Calibri"/>
              </a:rPr>
              <a:pPr/>
              <a:t>23</a:t>
            </a:fld>
            <a:endParaRPr lang="en-US">
              <a:solidFill>
                <a:prstClr val="black"/>
              </a:solidFill>
              <a:latin typeface="Calibri"/>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sz="1200" dirty="0"/>
              <a:t>Let’s walk through the each of these conflict</a:t>
            </a:r>
            <a:r>
              <a:rPr lang="en-US" sz="1200" baseline="0" dirty="0"/>
              <a:t> resolution strategies. </a:t>
            </a:r>
          </a:p>
          <a:p>
            <a:endParaRPr lang="en-US" sz="1200" baseline="0" dirty="0"/>
          </a:p>
          <a:p>
            <a:r>
              <a:rPr lang="en-US" sz="1200" dirty="0"/>
              <a:t>Work at talking about the issues.</a:t>
            </a:r>
            <a:r>
              <a:rPr lang="en-US" sz="1200" baseline="0" dirty="0"/>
              <a:t> </a:t>
            </a:r>
            <a:r>
              <a:rPr lang="en-US" sz="1200" dirty="0"/>
              <a:t>It may be difficult</a:t>
            </a:r>
            <a:r>
              <a:rPr lang="en-US" sz="1200" baseline="0" dirty="0"/>
              <a:t> to talk about conflict, but </a:t>
            </a:r>
            <a:r>
              <a:rPr lang="en-US" sz="1200" dirty="0"/>
              <a:t>avoidance usually ends up leading to others making assumptions and an increase anger. Avoidance does not stop the conflict. People may need to back away for a moment but the parties should discuss the conflict. </a:t>
            </a:r>
          </a:p>
          <a:p>
            <a:endParaRPr lang="en-US" sz="1200" dirty="0"/>
          </a:p>
          <a:p>
            <a:r>
              <a:rPr lang="en-US" sz="1200" dirty="0"/>
              <a:t>Recognize the value of conflict.</a:t>
            </a:r>
            <a:r>
              <a:rPr lang="en-US" sz="1200" baseline="0" dirty="0"/>
              <a:t> </a:t>
            </a:r>
            <a:r>
              <a:rPr lang="en-US" sz="1200" dirty="0"/>
              <a:t>Conflict is natural, and can even be a source of improved relations and a good solution. It can help set expectations, move a relationship to another level, and identify a problem.</a:t>
            </a:r>
          </a:p>
          <a:p>
            <a:endParaRPr lang="en-US"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Recognize conflict is a spiral and you can change the direction of the spiral.</a:t>
            </a:r>
            <a:r>
              <a:rPr lang="en-US" sz="1200" baseline="0" dirty="0"/>
              <a:t> T</a:t>
            </a:r>
            <a:r>
              <a:rPr lang="en-US" sz="1200" dirty="0"/>
              <a:t>here is a constructive and destructive direction. We match our tone of voice and our body posture to the other, which can be used productively. For example,</a:t>
            </a:r>
            <a:r>
              <a:rPr lang="en-US" sz="1200" baseline="0" dirty="0"/>
              <a:t> y</a:t>
            </a:r>
            <a:r>
              <a:rPr lang="en-US" sz="1200" dirty="0"/>
              <a:t>ou can lower your tone of voice to bring down the emotional level. </a:t>
            </a:r>
          </a:p>
          <a:p>
            <a:endParaRPr lang="en-US" sz="1200" dirty="0"/>
          </a:p>
          <a:p>
            <a:r>
              <a:rPr lang="en-US" sz="1200" dirty="0"/>
              <a:t>Emphasize common goals.</a:t>
            </a:r>
            <a:r>
              <a:rPr lang="en-US" sz="1200" baseline="0" dirty="0"/>
              <a:t> </a:t>
            </a:r>
            <a:r>
              <a:rPr lang="en-US" sz="1200" dirty="0"/>
              <a:t>Around any given topic there are different goals- for example, “we both want you to get quality medical care”. Figure out which goals you have in common. Once you show where the goals are compatible, you no longer have conflict. You</a:t>
            </a:r>
            <a:r>
              <a:rPr lang="en-US" sz="1200" baseline="0" dirty="0"/>
              <a:t> can u</a:t>
            </a:r>
            <a:r>
              <a:rPr lang="en-US" sz="1200" dirty="0"/>
              <a:t>se lead-ins that will frame the problem as a joint problem. For example, you could ask, “How can we…” or “What can be done to…”</a:t>
            </a:r>
          </a:p>
          <a:p>
            <a:endParaRPr lang="en-US" sz="1200" dirty="0"/>
          </a:p>
          <a:p>
            <a:r>
              <a:rPr lang="en-US" sz="1200" dirty="0"/>
              <a:t>Check perceptions. Think about the questions, What resources do you actually have? Is anything getting in the way?</a:t>
            </a:r>
          </a:p>
          <a:p>
            <a:endParaRPr lang="en-US" sz="1200" dirty="0"/>
          </a:p>
          <a:p>
            <a:r>
              <a:rPr lang="en-US" sz="1200" dirty="0"/>
              <a:t>Use communication techniques</a:t>
            </a:r>
            <a:r>
              <a:rPr lang="en-US" sz="1200" baseline="0" dirty="0"/>
              <a:t> that we just discussed, such as a</a:t>
            </a:r>
            <a:r>
              <a:rPr lang="en-US" sz="1200" dirty="0"/>
              <a:t>ctively listening,</a:t>
            </a:r>
            <a:r>
              <a:rPr lang="en-US" sz="1200" baseline="0" dirty="0"/>
              <a:t> a</a:t>
            </a:r>
            <a:r>
              <a:rPr lang="en-US" sz="1200" dirty="0"/>
              <a:t>sking questions</a:t>
            </a:r>
            <a:r>
              <a:rPr lang="en-US" sz="1200" baseline="0" dirty="0"/>
              <a:t> and p</a:t>
            </a:r>
            <a:r>
              <a:rPr lang="en-US" sz="1200" dirty="0"/>
              <a:t>roviding feedback to check your perceptions.</a:t>
            </a:r>
          </a:p>
          <a:p>
            <a:endParaRPr lang="en-US" sz="1200" dirty="0"/>
          </a:p>
          <a:p>
            <a:r>
              <a:rPr lang="en-US" sz="1200" dirty="0"/>
              <a:t>Agree to disagree. Some conflict just can’t be solved</a:t>
            </a:r>
            <a:r>
              <a:rPr lang="en-US" sz="1200" baseline="0" dirty="0"/>
              <a:t> or isn’t important enough to try too hard to resolve. </a:t>
            </a:r>
            <a:endParaRPr lang="en-US" sz="1200" dirty="0"/>
          </a:p>
          <a:p>
            <a:endParaRPr lang="en-US" sz="1200" dirty="0"/>
          </a:p>
          <a:p>
            <a:r>
              <a:rPr lang="en-US" sz="1200" dirty="0"/>
              <a:t>Finally, attack the problem, not the person.</a:t>
            </a:r>
            <a:r>
              <a:rPr lang="en-US" sz="1200" baseline="0" dirty="0"/>
              <a:t> </a:t>
            </a:r>
            <a:r>
              <a:rPr lang="en-US" sz="1200" dirty="0"/>
              <a:t>The other person is a human being with hopes and dreams too, so you need to make sure you respect the person and focus on the problem and how</a:t>
            </a:r>
            <a:r>
              <a:rPr lang="en-US" sz="1200" baseline="0" dirty="0"/>
              <a:t> it can be resolved</a:t>
            </a:r>
            <a:r>
              <a:rPr lang="en-US" sz="1200" dirty="0"/>
              <a:t>. </a:t>
            </a:r>
          </a:p>
        </p:txBody>
      </p:sp>
      <p:sp>
        <p:nvSpPr>
          <p:cNvPr id="4" name="Slide Number Placeholder 3"/>
          <p:cNvSpPr>
            <a:spLocks noGrp="1"/>
          </p:cNvSpPr>
          <p:nvPr>
            <p:ph type="sldNum" sz="quarter" idx="10"/>
          </p:nvPr>
        </p:nvSpPr>
        <p:spPr/>
        <p:txBody>
          <a:bodyPr/>
          <a:lstStyle/>
          <a:p>
            <a:fld id="{CEB9D2DD-658B-4D64-BF73-F36BB29E8458}" type="slidenum">
              <a:rPr lang="en-US" smtClean="0"/>
              <a:t>24</a:t>
            </a:fld>
            <a:endParaRPr lang="en-US"/>
          </a:p>
        </p:txBody>
      </p:sp>
    </p:spTree>
    <p:extLst>
      <p:ext uri="{BB962C8B-B14F-4D97-AF65-F5344CB8AC3E}">
        <p14:creationId xmlns:p14="http://schemas.microsoft.com/office/powerpoint/2010/main" val="37100598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You may also face difficult conversations with patients. </a:t>
            </a:r>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25</a:t>
            </a:fld>
            <a:endParaRPr lang="en-US"/>
          </a:p>
        </p:txBody>
      </p:sp>
    </p:spTree>
    <p:extLst>
      <p:ext uri="{BB962C8B-B14F-4D97-AF65-F5344CB8AC3E}">
        <p14:creationId xmlns:p14="http://schemas.microsoft.com/office/powerpoint/2010/main" val="9663365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Often</a:t>
            </a:r>
            <a:r>
              <a:rPr lang="en-US" baseline="0" dirty="0"/>
              <a:t> in the healthcare setting the term “difficult conversation” refers to telling a patient that treatment isn’t working. As a patient navigator, you should not be telling patients that their treatment isn’t working. However, you might encounter difficult conversations related to:</a:t>
            </a:r>
          </a:p>
          <a:p>
            <a:pPr marL="171450" indent="-171450">
              <a:buFont typeface="Arial" panose="020B0604020202020204" pitchFamily="34" charset="0"/>
              <a:buChar char="•"/>
            </a:pPr>
            <a:r>
              <a:rPr lang="en-US" baseline="0" dirty="0"/>
              <a:t>Highly emotional patients</a:t>
            </a:r>
          </a:p>
          <a:p>
            <a:pPr marL="171450" indent="-171450">
              <a:buFont typeface="Arial" panose="020B0604020202020204" pitchFamily="34" charset="0"/>
              <a:buChar char="•"/>
            </a:pPr>
            <a:r>
              <a:rPr lang="en-US" baseline="0" dirty="0"/>
              <a:t>Challenging patients</a:t>
            </a:r>
          </a:p>
          <a:p>
            <a:pPr marL="171450" indent="-171450">
              <a:buFont typeface="Arial" panose="020B0604020202020204" pitchFamily="34" charset="0"/>
              <a:buChar char="•"/>
            </a:pPr>
            <a:r>
              <a:rPr lang="en-US" baseline="0" dirty="0"/>
              <a:t>Family member confrontations or</a:t>
            </a:r>
          </a:p>
          <a:p>
            <a:pPr marL="171450" indent="-171450">
              <a:buFont typeface="Arial" panose="020B0604020202020204" pitchFamily="34" charset="0"/>
              <a:buChar char="•"/>
            </a:pPr>
            <a:r>
              <a:rPr lang="en-US" baseline="0" dirty="0"/>
              <a:t>The need to tell a patient something they might find disappointing , such as denial for financial aid</a:t>
            </a:r>
          </a:p>
          <a:p>
            <a:endParaRPr lang="en-US" dirty="0"/>
          </a:p>
          <a:p>
            <a:r>
              <a:rPr lang="en-US" dirty="0"/>
              <a:t>Let’s watch</a:t>
            </a:r>
            <a:r>
              <a:rPr lang="en-US" baseline="0" dirty="0"/>
              <a:t> an example of a difficult conversation.</a:t>
            </a:r>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26</a:t>
            </a:fld>
            <a:endParaRPr lang="en-US"/>
          </a:p>
        </p:txBody>
      </p:sp>
    </p:spTree>
    <p:extLst>
      <p:ext uri="{BB962C8B-B14F-4D97-AF65-F5344CB8AC3E}">
        <p14:creationId xmlns:p14="http://schemas.microsoft.com/office/powerpoint/2010/main" val="28044724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Shape 274"/>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75" name="Shape 275"/>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None/>
            </a:pPr>
            <a:r>
              <a:rPr lang="en-US" sz="1200" b="0" i="0" u="none" strike="noStrike" cap="none" baseline="0" dirty="0">
                <a:solidFill>
                  <a:schemeClr val="dk1"/>
                </a:solidFill>
                <a:latin typeface="Calibri"/>
                <a:ea typeface="Calibri"/>
                <a:cs typeface="Calibri"/>
                <a:sym typeface="Calibri"/>
              </a:rPr>
              <a:t>Fernando is meeting with a patient who has difficult news to discuss with him. Let’s see how Fernando handles the situation.</a:t>
            </a:r>
          </a:p>
          <a:p>
            <a:pPr marL="0" marR="0" lvl="0" indent="0" algn="l" rtl="0">
              <a:spcBef>
                <a:spcPts val="0"/>
              </a:spcBef>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None/>
            </a:pPr>
            <a:r>
              <a:rPr lang="en-US" sz="1200" b="1" i="0" u="sng" strike="noStrike" cap="none" baseline="0" dirty="0">
                <a:solidFill>
                  <a:schemeClr val="dk1"/>
                </a:solidFill>
                <a:latin typeface="Calibri"/>
                <a:ea typeface="Calibri"/>
                <a:cs typeface="Calibri"/>
                <a:sym typeface="Calibri"/>
              </a:rPr>
              <a:t>Video transcription:</a:t>
            </a:r>
          </a:p>
          <a:p>
            <a:r>
              <a:rPr lang="en-US" sz="1200" kern="1200" dirty="0">
                <a:solidFill>
                  <a:schemeClr val="tx1"/>
                </a:solidFill>
                <a:effectLst/>
                <a:latin typeface="+mn-lt"/>
                <a:ea typeface="+mn-ea"/>
                <a:cs typeface="+mn-cs"/>
              </a:rPr>
              <a:t>Patient: Hi, Fernando, I really need to talk to you about my visit with Dr. Luna today.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Navigator: Sure, absolutely, Laura.  What’s going on?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He told me the treatment isn’t working and I’m really scared.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Did you say that to Dr. Luna?</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No.  How could I?  I just froze, I guess.  I don’t even remember everything else he said.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I’m sorry.  I know that’s a very frightening conversation to have.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I just… I really don’t know what to think. He said we could try one more experimental drug, but that it could be risky and might have a lot of side effects. What would you do?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That’s not for me to say. Dr. Luna is the best person to talk about those things.  But you should share those concerns with him.</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I don’t know.  I’m just freaking out. If I’m dying, then I don’t want to spend my last weeks or months too sick to do anything.  How am I going to tell my family?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Your feelings are completely valid and completely appropriate for this situation.  But I am also not the right person to talk to.  Why don’t set up an appointment with a social worker on the way out just so she can introduce herself and we’ll also make sure we take notes on this so we can talk to Dr. Luna further about it. So, just take a deep breath; I will be right back.</a:t>
            </a:r>
          </a:p>
          <a:p>
            <a:pPr marL="0" marR="0" lvl="0" indent="0" algn="l" rtl="0">
              <a:spcBef>
                <a:spcPts val="0"/>
              </a:spcBef>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None/>
            </a:pPr>
            <a:endParaRPr lang="en-US" sz="1200" b="0" i="0" u="none" strike="noStrike" cap="none" baseline="0" dirty="0">
              <a:solidFill>
                <a:schemeClr val="dk1"/>
              </a:solidFill>
              <a:latin typeface="Calibri"/>
              <a:ea typeface="Calibri"/>
              <a:cs typeface="Calibri"/>
              <a:sym typeface="Calibri"/>
            </a:endParaRPr>
          </a:p>
        </p:txBody>
      </p:sp>
      <p:sp>
        <p:nvSpPr>
          <p:cNvPr id="276" name="Shape 276"/>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27</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Shape 274"/>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75" name="Shape 275"/>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None/>
            </a:pPr>
            <a:r>
              <a:rPr lang="en-US" sz="1200" b="0" i="0" u="none" strike="noStrike" cap="none" baseline="0" dirty="0">
                <a:solidFill>
                  <a:schemeClr val="dk1"/>
                </a:solidFill>
                <a:latin typeface="Calibri"/>
                <a:ea typeface="Calibri"/>
                <a:cs typeface="Calibri"/>
                <a:sym typeface="Calibri"/>
              </a:rPr>
              <a:t>The patient is obviously distraught and conflicted. She struggles to maintain composure and not to cry. As the interaction goes on, the patient picks up on Fernando’s non-verbal cues and seems to regain composure, agreeing to meet with the social worker in the clinic to discuss fears and end-of-life concerns.</a:t>
            </a:r>
          </a:p>
          <a:p>
            <a:pPr marL="0" marR="0" lvl="0" indent="0" algn="l" rtl="0">
              <a:spcBef>
                <a:spcPts val="0"/>
              </a:spcBef>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None/>
            </a:pPr>
            <a:r>
              <a:rPr lang="en-US" sz="1200" b="0" i="0" u="none" strike="noStrike" cap="none" baseline="0" dirty="0">
                <a:solidFill>
                  <a:schemeClr val="dk1"/>
                </a:solidFill>
                <a:latin typeface="Calibri"/>
                <a:ea typeface="Calibri"/>
                <a:cs typeface="Calibri"/>
                <a:sym typeface="Calibri"/>
              </a:rPr>
              <a:t>Fernando is obviously concerned about the patient but maintains a professional demeanor and distance from the patient, not touching the patient. He shows empathy and engages in active listening to calm the patient, he quickly refers the patient her to a more appropriate professional who can better address fears and end-of-life concerns.</a:t>
            </a:r>
          </a:p>
          <a:p>
            <a:pPr marL="0" marR="0" lvl="0" indent="0" algn="l" rtl="0">
              <a:spcBef>
                <a:spcPts val="0"/>
              </a:spcBef>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None/>
            </a:pPr>
            <a:r>
              <a:rPr lang="en-US" sz="1200" b="0" i="0" u="none" strike="noStrike" cap="none" baseline="0" dirty="0">
                <a:solidFill>
                  <a:schemeClr val="dk1"/>
                </a:solidFill>
                <a:latin typeface="Calibri"/>
                <a:ea typeface="Calibri"/>
                <a:cs typeface="Calibri"/>
                <a:sym typeface="Calibri"/>
              </a:rPr>
              <a:t>Some of the strategies Fernando uses include:</a:t>
            </a:r>
          </a:p>
          <a:p>
            <a:pPr marL="171450" indent="-171450">
              <a:buFont typeface="Arial" panose="020B0604020202020204" pitchFamily="34" charset="0"/>
              <a:buChar char="•"/>
            </a:pPr>
            <a:r>
              <a:rPr lang="en-US" sz="1200" dirty="0">
                <a:solidFill>
                  <a:schemeClr val="dk1"/>
                </a:solidFill>
              </a:rPr>
              <a:t> Validating patient fear</a:t>
            </a:r>
          </a:p>
          <a:p>
            <a:pPr marL="171450" indent="-171450">
              <a:buFont typeface="Arial" panose="020B0604020202020204" pitchFamily="34" charset="0"/>
              <a:buChar char="•"/>
            </a:pPr>
            <a:r>
              <a:rPr lang="en-US" sz="1200" dirty="0">
                <a:solidFill>
                  <a:schemeClr val="dk1"/>
                </a:solidFill>
              </a:rPr>
              <a:t> Encouraging the patient to talk with the doctor about concerns and questions and</a:t>
            </a:r>
          </a:p>
          <a:p>
            <a:pPr marL="171450" indent="-171450">
              <a:buFont typeface="Arial" panose="020B0604020202020204" pitchFamily="34" charset="0"/>
              <a:buChar char="•"/>
            </a:pPr>
            <a:r>
              <a:rPr lang="en-US" sz="1200" dirty="0">
                <a:solidFill>
                  <a:schemeClr val="dk1"/>
                </a:solidFill>
              </a:rPr>
              <a:t> Seeking to connect patient with appropriate health care professional</a:t>
            </a:r>
          </a:p>
          <a:p>
            <a:endParaRPr lang="en-US" sz="1200" dirty="0">
              <a:solidFill>
                <a:schemeClr val="dk1"/>
              </a:solidFill>
            </a:endParaRPr>
          </a:p>
          <a:p>
            <a:r>
              <a:rPr lang="en-US" sz="1200" dirty="0">
                <a:solidFill>
                  <a:schemeClr val="dk1"/>
                </a:solidFill>
              </a:rPr>
              <a:t>Other strategies that could be used for difficult conversations are:</a:t>
            </a:r>
          </a:p>
          <a:p>
            <a:pPr marL="171450" indent="-171450">
              <a:buFont typeface="Arial" panose="020B0604020202020204" pitchFamily="34" charset="0"/>
              <a:buChar char="•"/>
            </a:pPr>
            <a:r>
              <a:rPr lang="en-US" sz="1200" dirty="0">
                <a:solidFill>
                  <a:schemeClr val="dk1"/>
                </a:solidFill>
              </a:rPr>
              <a:t>Being empathetic and remaining firm when necessary</a:t>
            </a:r>
          </a:p>
          <a:p>
            <a:pPr marL="171450" indent="-171450">
              <a:buFont typeface="Arial" panose="020B0604020202020204" pitchFamily="34" charset="0"/>
              <a:buChar char="•"/>
            </a:pPr>
            <a:r>
              <a:rPr lang="en-US" sz="1200" dirty="0">
                <a:solidFill>
                  <a:schemeClr val="dk1"/>
                </a:solidFill>
              </a:rPr>
              <a:t>While it is always important</a:t>
            </a:r>
            <a:r>
              <a:rPr lang="en-US" sz="1200" baseline="0" dirty="0">
                <a:solidFill>
                  <a:schemeClr val="dk1"/>
                </a:solidFill>
              </a:rPr>
              <a:t> to keep the patient’s preferences at the forefront, at times it is important to remain firm in your position if the case involves an ethical breach or is beyond your scope of practice</a:t>
            </a:r>
          </a:p>
          <a:p>
            <a:pPr marL="171450" indent="-171450">
              <a:buFont typeface="Arial" panose="020B0604020202020204" pitchFamily="34" charset="0"/>
              <a:buChar char="•"/>
            </a:pPr>
            <a:r>
              <a:rPr lang="en-US" sz="1200" baseline="0" dirty="0">
                <a:solidFill>
                  <a:schemeClr val="dk1"/>
                </a:solidFill>
              </a:rPr>
              <a:t>Using active and reflective listening strategies</a:t>
            </a:r>
          </a:p>
          <a:p>
            <a:pPr marL="171450" indent="-171450">
              <a:buFont typeface="Arial" panose="020B0604020202020204" pitchFamily="34" charset="0"/>
              <a:buChar char="•"/>
            </a:pPr>
            <a:r>
              <a:rPr lang="en-US" sz="1200" baseline="0" dirty="0">
                <a:solidFill>
                  <a:schemeClr val="dk1"/>
                </a:solidFill>
              </a:rPr>
              <a:t>Remaining neutral and not providing judgments either way</a:t>
            </a:r>
          </a:p>
        </p:txBody>
      </p:sp>
      <p:sp>
        <p:nvSpPr>
          <p:cNvPr id="276" name="Shape 276"/>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28</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Shape 25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51" name="Shape 251"/>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The SPIKES protocol is used for breaking bad news. Again, when we say bad news, we are referring to telling a patient information they may find disappointing. First, set up the conversation by arranging for privacy and involving significant others if appropriate. Sit down with the patient, making a connection by maintaining eye contact. It’s important to understand the patient’s perception - how does the patient perceive the situation at this point in time? You can then invite the patient to tell you how he or she prefers to hear the information. Then, you can deliver the knowledge or information to the patient. You should include a warning if necessary, such as “This may be difficult to hear but…”. Make sure to use plain, non-technical language and avoid excessive bluntness. It is not easy for patients to understand information if they are cycling through a series of emotions, and it is usually best to give information in small chunks and check for understanding periodically, then ask the patient’s permission to keep going. Assess the patient’s emotions and provide empathic responses. Observe the patient’s reaction, and allow for silence. Be comfortable as you allow the patient to quietly process the information. You can respond using empathic statements such as “I know this isn’t what you wanted to hear. I wish the news were better.” Finally, once you have covered the information you needed to, you should develop a strategy with the patient and summarize the discussion. Check that the patient has understood what you’ve shared and make an action plan for the future. </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You may also need to refer the patient to a clinician, such as a doctor, nurse or social worker. </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p:txBody>
      </p:sp>
      <p:sp>
        <p:nvSpPr>
          <p:cNvPr id="252" name="Shape 252"/>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29</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03" name="Shape 103"/>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lvl="0"/>
            <a:r>
              <a:rPr lang="en-US" sz="1200" kern="1200" dirty="0">
                <a:solidFill>
                  <a:schemeClr val="tx1"/>
                </a:solidFill>
                <a:effectLst/>
                <a:latin typeface="+mn-lt"/>
                <a:ea typeface="+mn-ea"/>
                <a:cs typeface="+mn-cs"/>
              </a:rPr>
              <a:t>This lesson covers the following Core</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Competencies for Patient Navigators:</a:t>
            </a:r>
          </a:p>
          <a:p>
            <a:pPr marL="342900" marR="0" lvl="0" indent="-342900" algn="l" rtl="0">
              <a:spcBef>
                <a:spcPts val="640"/>
              </a:spcBef>
              <a:spcAft>
                <a:spcPts val="0"/>
              </a:spcAft>
              <a:buClr>
                <a:schemeClr val="dk1"/>
              </a:buClr>
              <a:buSzPct val="100000"/>
              <a:buFont typeface="Arial"/>
              <a:buChar char="•"/>
            </a:pPr>
            <a:r>
              <a:rPr lang="en-US" sz="1200" b="0" i="0" u="none" strike="noStrike" cap="none" baseline="0" dirty="0">
                <a:solidFill>
                  <a:schemeClr val="dk1"/>
                </a:solidFill>
                <a:latin typeface="+mn-lt"/>
                <a:ea typeface="Arial"/>
                <a:cs typeface="Arial"/>
                <a:sym typeface="Arial"/>
              </a:rPr>
              <a:t>4.3 Employ active listening and remain solutions-oriented in interactions with patients, families and members of the health care team</a:t>
            </a:r>
          </a:p>
          <a:p>
            <a:pPr marL="342900" marR="0" lvl="0" indent="-342900" algn="l" rtl="0">
              <a:spcBef>
                <a:spcPts val="640"/>
              </a:spcBef>
              <a:spcAft>
                <a:spcPts val="0"/>
              </a:spcAft>
              <a:buClr>
                <a:schemeClr val="dk1"/>
              </a:buClr>
              <a:buSzPct val="100000"/>
              <a:buFont typeface="Arial"/>
              <a:buChar char="•"/>
            </a:pPr>
            <a:r>
              <a:rPr lang="en-US" sz="1200" b="0" i="0" u="none" strike="noStrike" cap="none" baseline="0" dirty="0">
                <a:solidFill>
                  <a:schemeClr val="dk1"/>
                </a:solidFill>
                <a:latin typeface="+mn-lt"/>
                <a:ea typeface="Arial"/>
                <a:cs typeface="Arial"/>
                <a:sym typeface="Arial"/>
              </a:rPr>
              <a:t>4.4 Encourage active communication between patients and families and health care providers to optimize patient outcomes</a:t>
            </a:r>
          </a:p>
          <a:p>
            <a:pPr marL="342900" marR="0" lvl="0" indent="-342900" algn="l" defTabSz="914400" rtl="0" eaLnBrk="1" fontAlgn="auto" latinLnBrk="0" hangingPunct="1">
              <a:lnSpc>
                <a:spcPct val="100000"/>
              </a:lnSpc>
              <a:spcBef>
                <a:spcPts val="640"/>
              </a:spcBef>
              <a:spcAft>
                <a:spcPts val="0"/>
              </a:spcAft>
              <a:buClr>
                <a:schemeClr val="dk1"/>
              </a:buClr>
              <a:buSzPct val="100000"/>
              <a:buFont typeface="Arial"/>
              <a:buChar char="•"/>
              <a:tabLst/>
              <a:defRPr/>
            </a:pPr>
            <a:r>
              <a:rPr lang="en-US" sz="1200" dirty="0">
                <a:solidFill>
                  <a:schemeClr val="dk1"/>
                </a:solidFill>
              </a:rPr>
              <a:t>4.6 Demonstrate empathy, integrity, honesty and compassion in difficult conversations</a:t>
            </a:r>
            <a:endParaRPr lang="en-US" sz="1200" b="0" i="0" u="none" strike="noStrike" cap="none" baseline="0" dirty="0">
              <a:solidFill>
                <a:schemeClr val="dk1"/>
              </a:solidFill>
              <a:sym typeface="Arial"/>
            </a:endParaRPr>
          </a:p>
          <a:p>
            <a:pPr marL="342900" marR="0" lvl="0" indent="-342900" algn="l" rtl="0">
              <a:spcBef>
                <a:spcPts val="640"/>
              </a:spcBef>
              <a:spcAft>
                <a:spcPts val="0"/>
              </a:spcAft>
              <a:buClr>
                <a:schemeClr val="dk1"/>
              </a:buClr>
              <a:buSzPct val="100000"/>
              <a:buFont typeface="Arial"/>
              <a:buChar char="•"/>
            </a:pPr>
            <a:endParaRPr lang="en-US" sz="1200" b="0" i="0" u="none" strike="noStrike" cap="none" baseline="0" dirty="0">
              <a:solidFill>
                <a:schemeClr val="dk1"/>
              </a:solidFill>
              <a:latin typeface="+mn-lt"/>
              <a:ea typeface="Arial"/>
              <a:cs typeface="Arial"/>
              <a:sym typeface="Arial"/>
            </a:endParaRPr>
          </a:p>
          <a:p>
            <a:pPr marL="0" marR="0" lvl="0" indent="0" algn="l" rtl="0">
              <a:spcBef>
                <a:spcPts val="0"/>
              </a:spcBef>
              <a:buNone/>
            </a:pPr>
            <a:endParaRPr sz="1200" b="0" i="0" u="none" strike="noStrike" cap="none" baseline="0" dirty="0">
              <a:solidFill>
                <a:schemeClr val="dk1"/>
              </a:solidFill>
              <a:latin typeface="Calibri"/>
              <a:ea typeface="Calibri"/>
              <a:cs typeface="Calibri"/>
              <a:sym typeface="Calibri"/>
            </a:endParaRPr>
          </a:p>
          <a:p>
            <a:pPr marL="0" marR="0" lvl="0" indent="0" algn="l" rtl="0">
              <a:spcBef>
                <a:spcPts val="0"/>
              </a:spcBef>
              <a:buNone/>
            </a:pPr>
            <a:endParaRPr sz="1200" b="0" i="0" u="none" strike="noStrike" cap="none" baseline="0" dirty="0">
              <a:solidFill>
                <a:schemeClr val="dk1"/>
              </a:solidFill>
              <a:latin typeface="Calibri"/>
              <a:ea typeface="Calibri"/>
              <a:cs typeface="Calibri"/>
              <a:sym typeface="Calibri"/>
            </a:endParaRPr>
          </a:p>
          <a:p>
            <a:pPr marL="0" marR="0" lvl="0" indent="0" algn="l" rtl="0">
              <a:spcBef>
                <a:spcPts val="0"/>
              </a:spcBef>
              <a:buNone/>
            </a:pPr>
            <a:endParaRPr sz="1200" b="0" i="0" u="none" strike="noStrike" cap="none" baseline="0" dirty="0">
              <a:solidFill>
                <a:schemeClr val="dk1"/>
              </a:solidFill>
              <a:latin typeface="Calibri"/>
              <a:ea typeface="Calibri"/>
              <a:cs typeface="Calibri"/>
              <a:sym typeface="Calibri"/>
            </a:endParaRPr>
          </a:p>
        </p:txBody>
      </p:sp>
      <p:sp>
        <p:nvSpPr>
          <p:cNvPr id="104" name="Shape 104"/>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3</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10" name="Shape 110"/>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600"/>
              </a:spcBef>
              <a:spcAft>
                <a:spcPts val="600"/>
              </a:spcAft>
              <a:buClr>
                <a:schemeClr val="dk1"/>
              </a:buClr>
              <a:buSzPct val="25000"/>
              <a:buFont typeface="Arial"/>
              <a:buNone/>
            </a:pPr>
            <a:r>
              <a:rPr lang="en-US" sz="2800" b="0" i="0" u="none" strike="noStrike" cap="none" baseline="0" dirty="0">
                <a:solidFill>
                  <a:schemeClr val="dk1"/>
                </a:solidFill>
                <a:sym typeface="Arial"/>
              </a:rPr>
              <a:t>In this lesson you learned to:</a:t>
            </a:r>
          </a:p>
          <a:p>
            <a:pPr marL="400050" lvl="1" indent="0">
              <a:lnSpc>
                <a:spcPct val="90000"/>
              </a:lnSpc>
              <a:spcBef>
                <a:spcPts val="600"/>
              </a:spcBef>
              <a:spcAft>
                <a:spcPts val="600"/>
              </a:spcAft>
              <a:buSzPct val="100000"/>
              <a:buNone/>
            </a:pPr>
            <a:r>
              <a:rPr lang="en-US" sz="1200" dirty="0">
                <a:solidFill>
                  <a:schemeClr val="dk1"/>
                </a:solidFill>
              </a:rPr>
              <a:t>Identify common barriers and solutions to effective communication</a:t>
            </a:r>
          </a:p>
          <a:p>
            <a:pPr marL="400050" lvl="1" indent="0">
              <a:lnSpc>
                <a:spcPct val="90000"/>
              </a:lnSpc>
              <a:spcBef>
                <a:spcPts val="600"/>
              </a:spcBef>
              <a:spcAft>
                <a:spcPts val="600"/>
              </a:spcAft>
              <a:buSzPct val="100000"/>
              <a:buNone/>
            </a:pPr>
            <a:r>
              <a:rPr lang="en-US" sz="1200" dirty="0">
                <a:solidFill>
                  <a:schemeClr val="dk1"/>
                </a:solidFill>
              </a:rPr>
              <a:t>Identify and use strategies to improve communication</a:t>
            </a:r>
          </a:p>
          <a:p>
            <a:pPr marL="400050" lvl="1" indent="0">
              <a:lnSpc>
                <a:spcPct val="90000"/>
              </a:lnSpc>
              <a:spcBef>
                <a:spcPts val="600"/>
              </a:spcBef>
              <a:spcAft>
                <a:spcPts val="600"/>
              </a:spcAft>
              <a:buSzPct val="100000"/>
              <a:buNone/>
            </a:pPr>
            <a:r>
              <a:rPr lang="en-US" sz="1200" dirty="0">
                <a:solidFill>
                  <a:schemeClr val="dk1"/>
                </a:solidFill>
              </a:rPr>
              <a:t>Describe tips to help patients improve communication</a:t>
            </a:r>
          </a:p>
          <a:p>
            <a:pPr marL="400050" lvl="1" indent="0">
              <a:lnSpc>
                <a:spcPct val="90000"/>
              </a:lnSpc>
              <a:spcBef>
                <a:spcPts val="600"/>
              </a:spcBef>
              <a:spcAft>
                <a:spcPts val="600"/>
              </a:spcAft>
              <a:buSzPct val="100000"/>
              <a:buNone/>
            </a:pPr>
            <a:r>
              <a:rPr lang="en-US" sz="1200" dirty="0">
                <a:solidFill>
                  <a:schemeClr val="dk1"/>
                </a:solidFill>
              </a:rPr>
              <a:t>Identify and implement conflict resolution strategies</a:t>
            </a:r>
          </a:p>
          <a:p>
            <a:pPr marL="400050" lvl="1" indent="0">
              <a:lnSpc>
                <a:spcPct val="90000"/>
              </a:lnSpc>
              <a:spcBef>
                <a:spcPts val="600"/>
              </a:spcBef>
              <a:spcAft>
                <a:spcPts val="600"/>
              </a:spcAft>
              <a:buSzPct val="100000"/>
              <a:buNone/>
            </a:pPr>
            <a:r>
              <a:rPr lang="en-US" sz="1200" dirty="0">
                <a:solidFill>
                  <a:schemeClr val="dk1"/>
                </a:solidFill>
              </a:rPr>
              <a:t>Describe strategies for handling difficult conversations</a:t>
            </a:r>
          </a:p>
        </p:txBody>
      </p:sp>
      <p:sp>
        <p:nvSpPr>
          <p:cNvPr id="111" name="Shape 111"/>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30</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10" name="Shape 110"/>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600"/>
              </a:spcBef>
              <a:spcAft>
                <a:spcPts val="600"/>
              </a:spcAft>
              <a:buClr>
                <a:schemeClr val="dk1"/>
              </a:buClr>
              <a:buSzPct val="25000"/>
              <a:buFont typeface="Arial"/>
              <a:buNone/>
            </a:pPr>
            <a:r>
              <a:rPr lang="en-US" sz="1100" b="0" i="0" u="none" strike="noStrike" cap="none" baseline="0" dirty="0">
                <a:solidFill>
                  <a:schemeClr val="dk1"/>
                </a:solidFill>
                <a:sym typeface="Arial"/>
              </a:rPr>
              <a:t>After completing this lesson, you will be able to:</a:t>
            </a:r>
          </a:p>
          <a:p>
            <a:pPr marL="400050" lvl="1" indent="0">
              <a:lnSpc>
                <a:spcPct val="90000"/>
              </a:lnSpc>
              <a:spcBef>
                <a:spcPts val="600"/>
              </a:spcBef>
              <a:spcAft>
                <a:spcPts val="600"/>
              </a:spcAft>
              <a:buSzPct val="100000"/>
              <a:buNone/>
            </a:pPr>
            <a:r>
              <a:rPr lang="en-US" sz="1100" dirty="0">
                <a:solidFill>
                  <a:schemeClr val="dk1"/>
                </a:solidFill>
              </a:rPr>
              <a:t>Identify common barriers and solutions to effective communication</a:t>
            </a:r>
          </a:p>
          <a:p>
            <a:pPr marL="400050" lvl="1" indent="0">
              <a:lnSpc>
                <a:spcPct val="90000"/>
              </a:lnSpc>
              <a:spcBef>
                <a:spcPts val="600"/>
              </a:spcBef>
              <a:spcAft>
                <a:spcPts val="600"/>
              </a:spcAft>
              <a:buSzPct val="100000"/>
              <a:buNone/>
            </a:pPr>
            <a:r>
              <a:rPr lang="en-US" sz="1100" dirty="0">
                <a:solidFill>
                  <a:schemeClr val="dk1"/>
                </a:solidFill>
              </a:rPr>
              <a:t>Identify and use strategies to improve communication</a:t>
            </a:r>
          </a:p>
          <a:p>
            <a:pPr marL="400050" lvl="1" indent="0">
              <a:lnSpc>
                <a:spcPct val="90000"/>
              </a:lnSpc>
              <a:spcBef>
                <a:spcPts val="600"/>
              </a:spcBef>
              <a:spcAft>
                <a:spcPts val="600"/>
              </a:spcAft>
              <a:buSzPct val="100000"/>
              <a:buNone/>
            </a:pPr>
            <a:r>
              <a:rPr lang="en-US" sz="1100" dirty="0">
                <a:solidFill>
                  <a:schemeClr val="dk1"/>
                </a:solidFill>
              </a:rPr>
              <a:t>Describe tips to help patients improve communication</a:t>
            </a:r>
          </a:p>
          <a:p>
            <a:pPr marL="400050" lvl="1" indent="0">
              <a:lnSpc>
                <a:spcPct val="90000"/>
              </a:lnSpc>
              <a:spcBef>
                <a:spcPts val="600"/>
              </a:spcBef>
              <a:spcAft>
                <a:spcPts val="600"/>
              </a:spcAft>
              <a:buSzPct val="100000"/>
              <a:buNone/>
            </a:pPr>
            <a:r>
              <a:rPr lang="en-US" sz="1100" dirty="0">
                <a:solidFill>
                  <a:schemeClr val="dk1"/>
                </a:solidFill>
              </a:rPr>
              <a:t>Identify and implement conflict resolution strategies</a:t>
            </a:r>
          </a:p>
          <a:p>
            <a:pPr marL="400050" lvl="1" indent="0">
              <a:lnSpc>
                <a:spcPct val="90000"/>
              </a:lnSpc>
              <a:spcBef>
                <a:spcPts val="600"/>
              </a:spcBef>
              <a:spcAft>
                <a:spcPts val="600"/>
              </a:spcAft>
              <a:buSzPct val="100000"/>
              <a:buNone/>
            </a:pPr>
            <a:r>
              <a:rPr lang="en-US" sz="1100" dirty="0">
                <a:solidFill>
                  <a:schemeClr val="dk1"/>
                </a:solidFill>
              </a:rPr>
              <a:t>Describe strategies for handling difficult conversations</a:t>
            </a:r>
          </a:p>
          <a:p>
            <a:pPr marL="0" marR="0" lvl="0" indent="0" algn="l" rtl="0">
              <a:spcBef>
                <a:spcPts val="0"/>
              </a:spcBef>
              <a:buNone/>
            </a:pPr>
            <a:endParaRPr sz="1200" b="0" i="0" u="none" strike="noStrike" cap="none" baseline="0" dirty="0">
              <a:solidFill>
                <a:schemeClr val="dk1"/>
              </a:solidFill>
              <a:latin typeface="Calibri"/>
              <a:ea typeface="Calibri"/>
              <a:cs typeface="Calibri"/>
              <a:sym typeface="Calibri"/>
            </a:endParaRPr>
          </a:p>
        </p:txBody>
      </p:sp>
      <p:sp>
        <p:nvSpPr>
          <p:cNvPr id="111" name="Shape 111"/>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4</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This section of the lesson will cover communication strategies</a:t>
            </a:r>
            <a:r>
              <a:rPr lang="en-US" baseline="0" dirty="0"/>
              <a:t> to help you to better understand your patients needs and work most effectively to address their barriers to care.</a:t>
            </a:r>
          </a:p>
          <a:p>
            <a:endParaRPr lang="en-US" baseline="0" dirty="0"/>
          </a:p>
          <a:p>
            <a:pPr marL="0" marR="0" lvl="0" indent="0" algn="l" rtl="0">
              <a:spcBef>
                <a:spcPts val="0"/>
              </a:spcBef>
              <a:buClr>
                <a:schemeClr val="dk1"/>
              </a:buClr>
              <a:buFont typeface="Calibri"/>
              <a:buNone/>
            </a:pPr>
            <a:r>
              <a:rPr lang="en-US" baseline="0" dirty="0"/>
              <a:t>Before we get started, </a:t>
            </a:r>
            <a:r>
              <a:rPr lang="en-US" sz="1200" b="0" i="0" u="none" strike="noStrike" cap="none" baseline="0" dirty="0">
                <a:solidFill>
                  <a:schemeClr val="dk1"/>
                </a:solidFill>
                <a:latin typeface="Calibri"/>
                <a:ea typeface="Calibri"/>
                <a:cs typeface="Calibri"/>
                <a:sym typeface="Calibri"/>
              </a:rPr>
              <a:t>let’s listen to a patient navigator tell us how she thinks about communication. </a:t>
            </a:r>
          </a:p>
          <a:p>
            <a:pPr marL="0" marR="0" lvl="0" indent="0" algn="l" rtl="0">
              <a:spcBef>
                <a:spcPts val="0"/>
              </a:spcBef>
              <a:buClr>
                <a:schemeClr val="dk1"/>
              </a:buClr>
              <a:buFont typeface="Calibri"/>
              <a:buNone/>
            </a:pPr>
            <a:r>
              <a:rPr lang="en-US" sz="1200" b="0" i="0" u="none" strike="noStrike" cap="none" baseline="0" dirty="0">
                <a:solidFill>
                  <a:schemeClr val="dk1"/>
                </a:solidFill>
                <a:latin typeface="Calibri"/>
                <a:ea typeface="Calibri"/>
                <a:cs typeface="Calibri"/>
                <a:sym typeface="Calibri"/>
              </a:rPr>
              <a:t>&lt;</a:t>
            </a:r>
            <a:r>
              <a:rPr lang="en-US" sz="1200" kern="1200" dirty="0">
                <a:solidFill>
                  <a:schemeClr val="tx1"/>
                </a:solidFill>
                <a:effectLst/>
                <a:latin typeface="+mn-lt"/>
                <a:ea typeface="+mn-ea"/>
                <a:cs typeface="+mn-cs"/>
              </a:rPr>
              <a:t>Good communication means letting someone know clearly what you are thinking and feeling -- and </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finding out what the other person is thinking and feeling, too. To me, it's like a friendly game of catch. One person throws the ball so that the other person can catch it without too much trouble. Then, the second person throws it back. The purpose is to keep the ball -- the communication -- going.&gt;</a:t>
            </a:r>
          </a:p>
          <a:p>
            <a:endParaRPr lang="en-US" dirty="0"/>
          </a:p>
          <a:p>
            <a:r>
              <a:rPr lang="en-US" dirty="0"/>
              <a:t>This description might help you think about how you communicate with patients.</a:t>
            </a:r>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5</a:t>
            </a:fld>
            <a:endParaRPr lang="en-US"/>
          </a:p>
        </p:txBody>
      </p:sp>
    </p:spTree>
    <p:extLst>
      <p:ext uri="{BB962C8B-B14F-4D97-AF65-F5344CB8AC3E}">
        <p14:creationId xmlns:p14="http://schemas.microsoft.com/office/powerpoint/2010/main" val="66557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Communication</a:t>
            </a:r>
            <a:r>
              <a:rPr lang="en-US" baseline="0" dirty="0"/>
              <a:t> should be patient-centered. </a:t>
            </a:r>
            <a:r>
              <a:rPr lang="en-US" dirty="0"/>
              <a:t>The</a:t>
            </a:r>
            <a:r>
              <a:rPr lang="en-US" baseline="0" dirty="0"/>
              <a:t> National Cancer Institute proposed a framework for patient-centered communication in cancer care. The framework has 6 core functions that overlap and interact, leading to communication that can improve outcomes. The core functions are</a:t>
            </a:r>
          </a:p>
          <a:p>
            <a:endParaRPr lang="en-US" baseline="0" dirty="0"/>
          </a:p>
          <a:p>
            <a:pPr marL="171450" indent="-171450">
              <a:buFont typeface="Arial" panose="020B0604020202020204" pitchFamily="34" charset="0"/>
              <a:buChar char="•"/>
            </a:pPr>
            <a:r>
              <a:rPr lang="en-US" dirty="0"/>
              <a:t>Fostering healing relationships, including building</a:t>
            </a:r>
            <a:r>
              <a:rPr lang="en-US" baseline="0" dirty="0"/>
              <a:t> trust and rapport with the patient;</a:t>
            </a:r>
            <a:endParaRPr lang="en-US" dirty="0"/>
          </a:p>
          <a:p>
            <a:pPr marL="171450" indent="-171450">
              <a:buFont typeface="Arial" panose="020B0604020202020204" pitchFamily="34" charset="0"/>
              <a:buChar char="•"/>
            </a:pPr>
            <a:r>
              <a:rPr lang="en-US" dirty="0"/>
              <a:t>Exchanging information about cancer and its treatment</a:t>
            </a:r>
            <a:r>
              <a:rPr lang="en-US" baseline="0" dirty="0"/>
              <a:t>; </a:t>
            </a:r>
            <a:endParaRPr lang="en-US" dirty="0"/>
          </a:p>
          <a:p>
            <a:pPr marL="171450" indent="-171450">
              <a:buFont typeface="Arial" panose="020B0604020202020204" pitchFamily="34" charset="0"/>
              <a:buChar char="•"/>
            </a:pPr>
            <a:r>
              <a:rPr lang="en-US" dirty="0"/>
              <a:t>Responding to emotions by recognizing a patient’s emotional state and asking appropriate questions to understand emotions;</a:t>
            </a:r>
          </a:p>
          <a:p>
            <a:pPr marL="171450" indent="-171450">
              <a:buFont typeface="Arial" panose="020B0604020202020204" pitchFamily="34" charset="0"/>
              <a:buChar char="•"/>
            </a:pPr>
            <a:r>
              <a:rPr lang="en-US" dirty="0"/>
              <a:t>Managing uncertainty, which is particularly relevant for cancer patients who often</a:t>
            </a:r>
            <a:r>
              <a:rPr lang="en-US" baseline="0" dirty="0"/>
              <a:t> have complex illness;</a:t>
            </a:r>
            <a:r>
              <a:rPr lang="en-US" dirty="0"/>
              <a:t> and</a:t>
            </a:r>
          </a:p>
          <a:p>
            <a:pPr marL="171450" indent="-171450">
              <a:buFont typeface="Arial" panose="020B0604020202020204" pitchFamily="34" charset="0"/>
              <a:buChar char="•"/>
            </a:pPr>
            <a:r>
              <a:rPr lang="en-US" dirty="0"/>
              <a:t>Making decisions</a:t>
            </a:r>
            <a:r>
              <a:rPr lang="en-US" baseline="0" dirty="0"/>
              <a:t> and </a:t>
            </a:r>
            <a:r>
              <a:rPr lang="en-US" dirty="0"/>
              <a:t>enabling self-management,</a:t>
            </a:r>
            <a:r>
              <a:rPr lang="en-US" baseline="0" dirty="0"/>
              <a:t> both of which we will discuss in the next section. </a:t>
            </a:r>
          </a:p>
          <a:p>
            <a:endParaRPr lang="en-US" baseline="0" dirty="0"/>
          </a:p>
          <a:p>
            <a:r>
              <a:rPr lang="en-US" baseline="0" dirty="0"/>
              <a:t>Source: NCI – Patient-centered communication in cancer care</a:t>
            </a:r>
            <a:endParaRPr lang="en-US" dirty="0"/>
          </a:p>
        </p:txBody>
      </p:sp>
      <p:sp>
        <p:nvSpPr>
          <p:cNvPr id="4" name="Slide Number Placeholder 3"/>
          <p:cNvSpPr>
            <a:spLocks noGrp="1"/>
          </p:cNvSpPr>
          <p:nvPr>
            <p:ph type="sldNum" idx="10"/>
          </p:nvPr>
        </p:nvSpPr>
        <p:spPr/>
        <p:txBody>
          <a:bodyPr/>
          <a:lstStyle/>
          <a:p>
            <a:pPr>
              <a:buSzPct val="25000"/>
            </a:pPr>
            <a:fld id="{00000000-1234-1234-1234-123412341234}" type="slidenum">
              <a:rPr lang="en-US" smtClean="0"/>
              <a:pPr>
                <a:buSzPct val="25000"/>
              </a:pPr>
              <a:t>6</a:t>
            </a:fld>
            <a:endParaRPr lang="en-US"/>
          </a:p>
        </p:txBody>
      </p:sp>
    </p:spTree>
    <p:extLst>
      <p:ext uri="{BB962C8B-B14F-4D97-AF65-F5344CB8AC3E}">
        <p14:creationId xmlns:p14="http://schemas.microsoft.com/office/powerpoint/2010/main" val="4064641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42" name="Shape 142"/>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In a health care setting, good communication is essential! Good communication </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Builds trust between patient and navigator</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May help the patient disclose information that will be helpful</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Improves patient satisfaction</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Involves the patient more fully in health decision making</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Helps the patient make better health decisions</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Leads to more realistic patient expectations</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Produces more effective practice and</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Reduces the risk of errors and mishaps</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These benefits strengthen communication further and can lead to better health outcomes for the patient. </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On the other hand, poor communication has negative impacts on health outcomes as it</a:t>
            </a:r>
          </a:p>
          <a:p>
            <a:pPr marL="342900" marR="0" lvl="0" indent="-342900" algn="l" rtl="0">
              <a:spcBef>
                <a:spcPts val="0"/>
              </a:spcBef>
              <a:spcAft>
                <a:spcPts val="0"/>
              </a:spcAft>
              <a:buClr>
                <a:schemeClr val="dk1"/>
              </a:buClr>
              <a:buSzPct val="100000"/>
              <a:buFont typeface="Arial"/>
              <a:buChar char="•"/>
            </a:pPr>
            <a:r>
              <a:rPr lang="en-US" sz="1200" b="0" i="0" u="none" strike="noStrike" cap="none" baseline="0" dirty="0">
                <a:solidFill>
                  <a:schemeClr val="dk1"/>
                </a:solidFill>
                <a:latin typeface="+mn-lt"/>
                <a:ea typeface="Arial"/>
                <a:cs typeface="Arial"/>
                <a:sym typeface="Arial"/>
              </a:rPr>
              <a:t>Decreases confidence and trust in medical care</a:t>
            </a:r>
          </a:p>
          <a:p>
            <a:pPr marL="342900" marR="0" lvl="0" indent="-342900" algn="l" rtl="0">
              <a:spcBef>
                <a:spcPts val="320"/>
              </a:spcBef>
              <a:spcAft>
                <a:spcPts val="0"/>
              </a:spcAft>
              <a:buClr>
                <a:schemeClr val="dk1"/>
              </a:buClr>
              <a:buSzPct val="100000"/>
              <a:buFont typeface="Arial"/>
              <a:buChar char="•"/>
            </a:pPr>
            <a:r>
              <a:rPr lang="en-US" sz="1200" b="0" i="0" u="none" strike="noStrike" cap="none" baseline="0" dirty="0">
                <a:solidFill>
                  <a:schemeClr val="dk1"/>
                </a:solidFill>
                <a:latin typeface="+mn-lt"/>
                <a:ea typeface="Arial"/>
                <a:cs typeface="Arial"/>
                <a:sym typeface="Arial"/>
              </a:rPr>
              <a:t>Deters the patient from revealing important information</a:t>
            </a:r>
          </a:p>
          <a:p>
            <a:pPr marL="342900" marR="0" lvl="0" indent="-342900" algn="l" rtl="0">
              <a:spcBef>
                <a:spcPts val="320"/>
              </a:spcBef>
              <a:spcAft>
                <a:spcPts val="0"/>
              </a:spcAft>
              <a:buClr>
                <a:schemeClr val="dk1"/>
              </a:buClr>
              <a:buSzPct val="100000"/>
              <a:buFont typeface="Arial"/>
              <a:buChar char="•"/>
            </a:pPr>
            <a:r>
              <a:rPr lang="en-US" sz="1200" b="0" i="0" u="none" strike="noStrike" cap="none" baseline="0" dirty="0">
                <a:solidFill>
                  <a:schemeClr val="dk1"/>
                </a:solidFill>
                <a:latin typeface="+mn-lt"/>
                <a:ea typeface="Arial"/>
                <a:cs typeface="Arial"/>
                <a:sym typeface="Arial"/>
              </a:rPr>
              <a:t>Causes patient distress</a:t>
            </a:r>
          </a:p>
          <a:p>
            <a:pPr marL="342900" marR="0" lvl="0" indent="-342900" algn="l" rtl="0">
              <a:spcBef>
                <a:spcPts val="320"/>
              </a:spcBef>
              <a:spcAft>
                <a:spcPts val="0"/>
              </a:spcAft>
              <a:buClr>
                <a:schemeClr val="dk1"/>
              </a:buClr>
              <a:buSzPct val="100000"/>
              <a:buFont typeface="Arial"/>
              <a:buChar char="•"/>
            </a:pPr>
            <a:r>
              <a:rPr lang="en-US" sz="1200" b="0" i="0" u="none" strike="noStrike" cap="none" baseline="0" dirty="0">
                <a:solidFill>
                  <a:schemeClr val="dk1"/>
                </a:solidFill>
                <a:latin typeface="+mn-lt"/>
                <a:ea typeface="Arial"/>
                <a:cs typeface="Arial"/>
                <a:sym typeface="Arial"/>
              </a:rPr>
              <a:t>Leads to the patient not seeking further care</a:t>
            </a:r>
          </a:p>
          <a:p>
            <a:pPr marL="342900" marR="0" lvl="0" indent="-342900" algn="l" rtl="0">
              <a:spcBef>
                <a:spcPts val="320"/>
              </a:spcBef>
              <a:spcAft>
                <a:spcPts val="0"/>
              </a:spcAft>
              <a:buClr>
                <a:schemeClr val="dk1"/>
              </a:buClr>
              <a:buSzPct val="100000"/>
              <a:buFont typeface="Arial"/>
              <a:buChar char="•"/>
            </a:pPr>
            <a:r>
              <a:rPr lang="en-US" sz="1200" b="0" i="0" u="none" strike="noStrike" cap="none" baseline="0" dirty="0">
                <a:solidFill>
                  <a:schemeClr val="dk1"/>
                </a:solidFill>
                <a:latin typeface="+mn-lt"/>
                <a:ea typeface="Arial"/>
                <a:cs typeface="Arial"/>
                <a:sym typeface="Arial"/>
              </a:rPr>
              <a:t>Leads to misunderstandings</a:t>
            </a:r>
          </a:p>
          <a:p>
            <a:pPr marL="342900" marR="0" lvl="0" indent="-342900" algn="l" rtl="0">
              <a:spcBef>
                <a:spcPts val="320"/>
              </a:spcBef>
              <a:spcAft>
                <a:spcPts val="0"/>
              </a:spcAft>
              <a:buClr>
                <a:schemeClr val="dk1"/>
              </a:buClr>
              <a:buSzPct val="100000"/>
              <a:buFont typeface="Arial"/>
              <a:buChar char="•"/>
            </a:pPr>
            <a:r>
              <a:rPr lang="en-US" sz="1200" b="0" i="0" u="none" strike="noStrike" cap="none" baseline="0" dirty="0">
                <a:solidFill>
                  <a:schemeClr val="dk1"/>
                </a:solidFill>
                <a:latin typeface="+mn-lt"/>
                <a:ea typeface="Arial"/>
                <a:cs typeface="Arial"/>
                <a:sym typeface="Arial"/>
              </a:rPr>
              <a:t>Leads to the misinterpretation of medical advice</a:t>
            </a:r>
          </a:p>
          <a:p>
            <a:pPr marL="342900" marR="0" lvl="0" indent="-342900" algn="l" rtl="0">
              <a:spcBef>
                <a:spcPts val="320"/>
              </a:spcBef>
              <a:spcAft>
                <a:spcPts val="0"/>
              </a:spcAft>
              <a:buClr>
                <a:schemeClr val="dk1"/>
              </a:buClr>
              <a:buSzPct val="100000"/>
              <a:buFont typeface="Arial"/>
              <a:buChar char="•"/>
            </a:pPr>
            <a:r>
              <a:rPr lang="en-US" sz="1200" b="0" i="0" u="none" strike="noStrike" cap="none" baseline="0" dirty="0">
                <a:solidFill>
                  <a:schemeClr val="dk1"/>
                </a:solidFill>
                <a:latin typeface="+mn-lt"/>
                <a:ea typeface="Arial"/>
                <a:cs typeface="Arial"/>
                <a:sym typeface="Arial"/>
              </a:rPr>
              <a:t>Underlies most patient complaints</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These difficulties may lead to poorer outcomes for the patient.</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Citation: Commonwealth of Australia National Health and Medical Research Council. Communicating with Patients: Advice for medical practitioners. 2004 </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p:txBody>
      </p:sp>
      <p:sp>
        <p:nvSpPr>
          <p:cNvPr id="143" name="Shape 143"/>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7</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49" name="Shape 149"/>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Communication includes verbal and non-verbal messages such as spoken words, written words, body language, and listening. Communication is the content of the spoken words as well as the tone and pitch, which provide clues to the emotional meaning of the words. The emotional meaning can differ from the literal meaning. For example, someone who says “I feel fine” (in a cheery tone) and smiles feels differently than someone who says “I feel fine” (in grumpy tone) and frowns. Communication is impacted by the physical environment, the people involved and their culture and individual characteristics. </a:t>
            </a:r>
            <a:r>
              <a:rPr lang="en-US" sz="1200" b="0" i="1" u="none" strike="noStrike" cap="none" baseline="0" dirty="0">
                <a:solidFill>
                  <a:schemeClr val="dk1"/>
                </a:solidFill>
                <a:latin typeface="Calibri"/>
                <a:ea typeface="Calibri"/>
                <a:cs typeface="Calibri"/>
                <a:sym typeface="Calibri"/>
              </a:rPr>
              <a:t>Effective</a:t>
            </a:r>
            <a:r>
              <a:rPr lang="en-US" sz="1200" b="0" i="0" u="none" strike="noStrike" cap="none" baseline="0" dirty="0">
                <a:solidFill>
                  <a:schemeClr val="dk1"/>
                </a:solidFill>
                <a:latin typeface="Calibri"/>
                <a:ea typeface="Calibri"/>
                <a:cs typeface="Calibri"/>
                <a:sym typeface="Calibri"/>
              </a:rPr>
              <a:t> communication happens when a message is shared and easily understood by the patient, so it is important to use checks for understanding to make sure you and the patient are on the same page.  </a:t>
            </a:r>
          </a:p>
          <a:p>
            <a:pPr marL="0" marR="0" lvl="0" indent="0" algn="l" rtl="0">
              <a:spcBef>
                <a:spcPts val="0"/>
              </a:spcBef>
              <a:buClr>
                <a:schemeClr val="dk1"/>
              </a:buClr>
              <a:buSzPct val="25000"/>
              <a:buFont typeface="Calibri"/>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Remember that a patient’s ability to communicate may be impacted by emotions. Let’s listen to Teri talk about an interaction she had with her doctor.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&lt;I went into Dr. Blake's office... he was sitting behind his desk reading some papers. Then, he looked straight at me and I sort of heard him say something like, "Teri, I'm sorry to have to tell you this, but your biopsy is malignant. The pathologist needs to do some</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more tests to find out what kind of cancer you have." He kept on talking, I saw his lips moving, but I couldn't hear what he was saying. All I could do was stare at him, thinking, "There must be some mistake. I feel fine. I can't have cancer.“&gt;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Dr. Blake had been looking carefully at Teri's face and gestures -- her body language -- he would have realized that she was having a hard time understanding what he was saying. Often in that emotional first meeting with the doctor, a newly diagnosed patient will not remember much of what the doctor said. A patient navigator in this situation should be able to realize that the patient is not understanding,</a:t>
            </a:r>
            <a:r>
              <a:rPr lang="en-US" sz="1200" kern="1200" baseline="0" dirty="0">
                <a:solidFill>
                  <a:schemeClr val="tx1"/>
                </a:solidFill>
                <a:effectLst/>
                <a:latin typeface="+mn-lt"/>
                <a:ea typeface="+mn-ea"/>
                <a:cs typeface="+mn-cs"/>
              </a:rPr>
              <a:t> which will help the navigator work more effectively with the patient. </a:t>
            </a:r>
            <a:endParaRPr lang="en-US" sz="1200" kern="1200" dirty="0">
              <a:solidFill>
                <a:schemeClr val="tx1"/>
              </a:solidFill>
              <a:effectLst/>
              <a:latin typeface="+mn-lt"/>
              <a:ea typeface="+mn-ea"/>
              <a:cs typeface="+mn-cs"/>
            </a:endParaRPr>
          </a:p>
          <a:p>
            <a:pPr marL="0" marR="0" lvl="0" indent="0" algn="l" rtl="0">
              <a:spcBef>
                <a:spcPts val="0"/>
              </a:spcBef>
              <a:buClr>
                <a:schemeClr val="dk1"/>
              </a:buClr>
              <a:buFont typeface="Calibri"/>
              <a:buNone/>
            </a:pPr>
            <a:endParaRPr sz="1200" b="0" i="0" u="none" strike="noStrike" cap="none" baseline="0" dirty="0">
              <a:solidFill>
                <a:schemeClr val="dk1"/>
              </a:solidFill>
              <a:latin typeface="Calibri"/>
              <a:ea typeface="Calibri"/>
              <a:cs typeface="Calibri"/>
              <a:sym typeface="Calibri"/>
            </a:endParaRPr>
          </a:p>
        </p:txBody>
      </p:sp>
      <p:sp>
        <p:nvSpPr>
          <p:cNvPr id="150" name="Shape 150"/>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8</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60" name="Shape 160"/>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Good communication is not always easy. Barriers may make communication hard between you and the patient. </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The physical environment where information is being exchanged could make understanding hard, so try to hold conversations with your patients in quiet, private and non-distracting locations.</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You may find that something has caused you to not listen to the patient. This could be due to being distracted, judging the patient, being overloaded with information from the patient or focusing on your personal agenda. Instead, learn to be an effective listener. Stop what you are doing, and look and listen to the patient. Be empathetic and ask questions to show you are interested and to stay engaged. We will talk more about active listening shortly.</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Misperceptions of the patient’s meaning behind their message may also be a barrier to effective communication. This comes from stereotyping and generalizing or rushing through your meeting with the patient. You may also find that you have adopted a distorted focus, meaning that you’ve focused only on a specific part of the patient’s message (maybe something negative), instead of hearing the whole message. Making assumptions or getting mixed signals from the patient can also lead to misperceptions in communication. It’s helpful to analyze your own perceptions and work to improve them, which we will talk about later in this module. Think about how you view the patient and what they have shared with you, and in what ways you can be more objective. Remember to focus on others to understand what they are thinking and how they feel, and less on your own thoughts and interpretations.</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Navigators may have poor verbal communication. This leads to confusion for the patients you serve. Your messages may not be clear, use stereotypes or generalizations, jump to conclusions, provide dysfunctional responses or show a lack of confidence in yourself. Patient navigators should focus on improving verbal communication. You can focus on the issue at hand and not the person. Be genuine towards patients rather than manipulative; be open, honest and avoid trying to control the patient. Empathize with the patient rather than remaining detached. Grow a relationship that is within professional boundaries that shows you care. Be flexible towards others; follow the needs of your patient. Value yourself and your own experiences. Know that you have talents and skills to offer as a navigator and be confident in your abilities. Present yourself as an equal rather than a superior. Patients may respond best to you if they feel that they can communicate with you as a part of their team instead of someone controlling them. Use affirming responses. The patient has a right to their feelings; by affirming their feelings you make the patient feel validated even if you disagree.</a:t>
            </a:r>
          </a:p>
          <a:p>
            <a:pPr marL="171450" marR="0" lvl="0" indent="-171450" algn="l" rtl="0">
              <a:spcBef>
                <a:spcPts val="0"/>
              </a:spcBef>
              <a:buSzPct val="25000"/>
              <a:buFont typeface="Arial" panose="020B0604020202020204" pitchFamily="34" charset="0"/>
              <a:buChar char="•"/>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Font typeface="Arial" panose="020B0604020202020204" pitchFamily="34" charset="0"/>
              <a:buNone/>
            </a:pPr>
            <a:r>
              <a:rPr lang="en-US" sz="1200" b="0" i="0" u="none" strike="noStrike" cap="none" baseline="0" dirty="0">
                <a:solidFill>
                  <a:schemeClr val="dk1"/>
                </a:solidFill>
                <a:latin typeface="Calibri"/>
                <a:ea typeface="Calibri"/>
                <a:cs typeface="Calibri"/>
                <a:sym typeface="Calibri"/>
              </a:rPr>
              <a:t>Source: University of Waterloo Centre for Teaching Excellence</a:t>
            </a:r>
          </a:p>
        </p:txBody>
      </p:sp>
      <p:sp>
        <p:nvSpPr>
          <p:cNvPr id="161" name="Shape 161"/>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9</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1">
    <p:spTree>
      <p:nvGrpSpPr>
        <p:cNvPr id="1" name=""/>
        <p:cNvGrpSpPr/>
        <p:nvPr/>
      </p:nvGrpSpPr>
      <p:grpSpPr>
        <a:xfrm>
          <a:off x="0" y="0"/>
          <a:ext cx="0" cy="0"/>
          <a:chOff x="0" y="0"/>
          <a:chExt cx="0" cy="0"/>
        </a:xfrm>
      </p:grpSpPr>
      <p:pic>
        <p:nvPicPr>
          <p:cNvPr id="3" name="Picture 2" descr="PPT-General7.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Subtitle 2"/>
          <p:cNvSpPr>
            <a:spLocks noGrp="1"/>
          </p:cNvSpPr>
          <p:nvPr>
            <p:ph type="subTitle" idx="1"/>
          </p:nvPr>
        </p:nvSpPr>
        <p:spPr>
          <a:xfrm>
            <a:off x="2590800" y="3137687"/>
            <a:ext cx="6324599" cy="1752600"/>
          </a:xfrm>
          <a:prstGeom prst="rect">
            <a:avLst/>
          </a:prstGeom>
        </p:spPr>
        <p:txBody>
          <a:bodyPr/>
          <a:lstStyle>
            <a:lvl1pPr marL="0" indent="0" algn="l">
              <a:buNone/>
              <a:defRPr>
                <a:solidFill>
                  <a:srgbClr val="ECE9C6"/>
                </a:solidFill>
                <a:effectLst>
                  <a:outerShdw blurRad="34925" dist="12700" dir="14400000" rotWithShape="0">
                    <a:prstClr val="black">
                      <a:alpha val="21000"/>
                    </a:prstClr>
                  </a:outerShdw>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9" name="Title 8"/>
          <p:cNvSpPr>
            <a:spLocks noGrp="1"/>
          </p:cNvSpPr>
          <p:nvPr>
            <p:ph type="title"/>
          </p:nvPr>
        </p:nvSpPr>
        <p:spPr>
          <a:xfrm>
            <a:off x="2590800" y="457200"/>
            <a:ext cx="6324599" cy="2514600"/>
          </a:xfrm>
        </p:spPr>
        <p:txBody>
          <a:bodyPr/>
          <a:lstStyle>
            <a:lvl1pPr algn="l">
              <a:defRPr>
                <a:solidFill>
                  <a:schemeClr val="bg1"/>
                </a:solidFill>
              </a:defRPr>
            </a:lvl1pPr>
          </a:lstStyle>
          <a:p>
            <a:r>
              <a:rPr lang="en-US" dirty="0"/>
              <a:t>Click to edit Master title style</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40897" y="5858870"/>
            <a:ext cx="3200400" cy="541930"/>
          </a:xfrm>
          <a:prstGeom prst="rect">
            <a:avLst/>
          </a:prstGeom>
        </p:spPr>
      </p:pic>
    </p:spTree>
    <p:extLst>
      <p:ext uri="{BB962C8B-B14F-4D97-AF65-F5344CB8AC3E}">
        <p14:creationId xmlns:p14="http://schemas.microsoft.com/office/powerpoint/2010/main" val="1265514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lvl1pPr algn="l">
              <a:defRPr sz="4000"/>
            </a:lvl1pPr>
          </a:lstStyle>
          <a:p>
            <a:r>
              <a:rPr lang="en-US" dirty="0"/>
              <a:t>Click to edit Master title style</a:t>
            </a:r>
          </a:p>
        </p:txBody>
      </p:sp>
      <p:sp>
        <p:nvSpPr>
          <p:cNvPr id="3" name="Content Placeholder 2"/>
          <p:cNvSpPr>
            <a:spLocks noGrp="1"/>
          </p:cNvSpPr>
          <p:nvPr>
            <p:ph idx="1"/>
            <p:custDataLst>
              <p:tags r:id="rId2"/>
            </p:custDataLst>
          </p:nvPr>
        </p:nvSpPr>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9607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48326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 name="Content Placeholder 2"/>
          <p:cNvSpPr>
            <a:spLocks noGrp="1"/>
          </p:cNvSpPr>
          <p:nvPr>
            <p:ph idx="1"/>
          </p:nvPr>
        </p:nvSpPr>
        <p:spPr>
          <a:xfrm>
            <a:off x="457200" y="1600201"/>
            <a:ext cx="8229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9567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41"/>
        <p:cNvGrpSpPr/>
        <p:nvPr/>
      </p:nvGrpSpPr>
      <p:grpSpPr>
        <a:xfrm>
          <a:off x="0" y="0"/>
          <a:ext cx="0" cy="0"/>
          <a:chOff x="0" y="0"/>
          <a:chExt cx="0" cy="0"/>
        </a:xfrm>
      </p:grpSpPr>
      <p:pic>
        <p:nvPicPr>
          <p:cNvPr id="42" name="Shape 42"/>
          <p:cNvPicPr preferRelativeResize="0"/>
          <p:nvPr/>
        </p:nvPicPr>
        <p:blipFill rotWithShape="1">
          <a:blip r:embed="rId2">
            <a:alphaModFix/>
          </a:blip>
          <a:srcRect/>
          <a:stretch/>
        </p:blipFill>
        <p:spPr>
          <a:xfrm>
            <a:off x="0" y="-19050"/>
            <a:ext cx="9144000" cy="323850"/>
          </a:xfrm>
          <a:prstGeom prst="rect">
            <a:avLst/>
          </a:prstGeom>
          <a:noFill/>
          <a:ln>
            <a:noFill/>
          </a:ln>
        </p:spPr>
      </p:pic>
      <p:sp>
        <p:nvSpPr>
          <p:cNvPr id="43" name="Shape 43"/>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4" name="Shape 44"/>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45" name="Shape 45"/>
          <p:cNvSpPr txBox="1">
            <a:spLocks noGrp="1"/>
          </p:cNvSpPr>
          <p:nvPr>
            <p:ph type="ftr" idx="11"/>
          </p:nvPr>
        </p:nvSpPr>
        <p:spPr>
          <a:xfrm>
            <a:off x="457200" y="6248400"/>
            <a:ext cx="2895600" cy="47624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6" name="Shape 46"/>
          <p:cNvSpPr txBox="1">
            <a:spLocks noGrp="1"/>
          </p:cNvSpPr>
          <p:nvPr>
            <p:ph type="sldNum" idx="12"/>
          </p:nvPr>
        </p:nvSpPr>
        <p:spPr>
          <a:xfrm>
            <a:off x="8458200" y="6381750"/>
            <a:ext cx="685799" cy="476249"/>
          </a:xfrm>
          <a:prstGeom prst="rect">
            <a:avLst/>
          </a:prstGeom>
          <a:noFill/>
          <a:ln>
            <a:noFill/>
          </a:ln>
        </p:spPr>
        <p:txBody>
          <a:bodyPr lIns="91425" tIns="45700" rIns="91425" bIns="45700" anchor="t" anchorCtr="0">
            <a:noAutofit/>
          </a:bodyPr>
          <a:lstStyle>
            <a:lvl1pPr marL="0" marR="0" indent="0" algn="ctr" rtl="0">
              <a:spcBef>
                <a:spcPts val="0"/>
              </a:spcBef>
              <a:buNone/>
              <a:defRPr sz="1400" b="1" i="0" u="none" strike="noStrike" cap="none" baseline="0">
                <a:solidFill>
                  <a:schemeClr val="dk1"/>
                </a:solidFill>
                <a:latin typeface="Arial"/>
                <a:ea typeface="Arial"/>
                <a:cs typeface="Arial"/>
                <a:sym typeface="Arial"/>
              </a:defRPr>
            </a:lvl1pPr>
          </a:lstStyle>
          <a:p>
            <a:pPr marL="0" lvl="0" indent="0">
              <a:spcBef>
                <a:spcPts val="0"/>
              </a:spcBef>
              <a:buSzPct val="25000"/>
              <a:buNone/>
            </a:pPr>
            <a:fld id="{00000000-1234-1234-1234-123412341234}" type="slidenum">
              <a:rPr lang="en-US"/>
              <a:t>‹#›</a:t>
            </a:fld>
            <a:endParaRPr lang="en-US"/>
          </a:p>
        </p:txBody>
      </p:sp>
    </p:spTree>
    <p:extLst>
      <p:ext uri="{BB962C8B-B14F-4D97-AF65-F5344CB8AC3E}">
        <p14:creationId xmlns:p14="http://schemas.microsoft.com/office/powerpoint/2010/main" val="3323666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25"/>
        <p:cNvGrpSpPr/>
        <p:nvPr/>
      </p:nvGrpSpPr>
      <p:grpSpPr>
        <a:xfrm>
          <a:off x="0" y="0"/>
          <a:ext cx="0" cy="0"/>
          <a:chOff x="0" y="0"/>
          <a:chExt cx="0" cy="0"/>
        </a:xfrm>
      </p:grpSpPr>
      <p:pic>
        <p:nvPicPr>
          <p:cNvPr id="26" name="Shape 26"/>
          <p:cNvPicPr preferRelativeResize="0"/>
          <p:nvPr/>
        </p:nvPicPr>
        <p:blipFill rotWithShape="1">
          <a:blip r:embed="rId2">
            <a:alphaModFix/>
          </a:blip>
          <a:srcRect/>
          <a:stretch/>
        </p:blipFill>
        <p:spPr>
          <a:xfrm>
            <a:off x="0" y="-19050"/>
            <a:ext cx="9144000" cy="323850"/>
          </a:xfrm>
          <a:prstGeom prst="rect">
            <a:avLst/>
          </a:prstGeom>
          <a:noFill/>
          <a:ln>
            <a:noFill/>
          </a:ln>
        </p:spPr>
      </p:pic>
      <p:sp>
        <p:nvSpPr>
          <p:cNvPr id="27" name="Shape 2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8" name="Shape 28"/>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29" name="Shape 29"/>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0" name="Shape 30"/>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31" name="Shape 31"/>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2" name="Shape 32"/>
          <p:cNvSpPr txBox="1">
            <a:spLocks noGrp="1"/>
          </p:cNvSpPr>
          <p:nvPr>
            <p:ph type="ftr" idx="11"/>
          </p:nvPr>
        </p:nvSpPr>
        <p:spPr>
          <a:xfrm>
            <a:off x="457200" y="6248400"/>
            <a:ext cx="2895600" cy="47624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3" name="Shape 33"/>
          <p:cNvSpPr txBox="1">
            <a:spLocks noGrp="1"/>
          </p:cNvSpPr>
          <p:nvPr>
            <p:ph type="sldNum" idx="12"/>
          </p:nvPr>
        </p:nvSpPr>
        <p:spPr>
          <a:xfrm>
            <a:off x="8458200" y="6381750"/>
            <a:ext cx="685799" cy="476249"/>
          </a:xfrm>
          <a:prstGeom prst="rect">
            <a:avLst/>
          </a:prstGeom>
          <a:noFill/>
          <a:ln>
            <a:noFill/>
          </a:ln>
        </p:spPr>
        <p:txBody>
          <a:bodyPr lIns="91425" tIns="45700" rIns="91425" bIns="45700" anchor="t" anchorCtr="0">
            <a:noAutofit/>
          </a:bodyPr>
          <a:lstStyle>
            <a:lvl1pPr marL="0" marR="0" indent="0" algn="ctr" rtl="0">
              <a:spcBef>
                <a:spcPts val="0"/>
              </a:spcBef>
              <a:buNone/>
              <a:defRPr sz="1400" b="1" i="0" u="none" strike="noStrike" cap="none" baseline="0">
                <a:solidFill>
                  <a:schemeClr val="dk1"/>
                </a:solidFill>
                <a:latin typeface="Arial"/>
                <a:ea typeface="Arial"/>
                <a:cs typeface="Arial"/>
                <a:sym typeface="Arial"/>
              </a:defRPr>
            </a:lvl1pPr>
          </a:lstStyle>
          <a:p>
            <a:pPr marL="0" lvl="0" indent="0">
              <a:spcBef>
                <a:spcPts val="0"/>
              </a:spcBef>
              <a:buSzPct val="25000"/>
              <a:buNone/>
            </a:pPr>
            <a:fld id="{00000000-1234-1234-1234-123412341234}" type="slidenum">
              <a:rPr lang="en-US"/>
              <a:t>‹#›</a:t>
            </a:fld>
            <a:endParaRPr lang="en-US"/>
          </a:p>
        </p:txBody>
      </p:sp>
    </p:spTree>
    <p:extLst>
      <p:ext uri="{BB962C8B-B14F-4D97-AF65-F5344CB8AC3E}">
        <p14:creationId xmlns:p14="http://schemas.microsoft.com/office/powerpoint/2010/main" val="3798350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theme" Target="../theme/theme1.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8" descr="PPT-General6.jpg"/>
          <p:cNvPicPr>
            <a:picLocks noChangeAspect="1"/>
          </p:cNvPicPr>
          <p:nvPr userDrawn="1"/>
        </p:nvPicPr>
        <p:blipFill rotWithShape="1">
          <a:blip r:embed="rId10" cstate="print">
            <a:extLst>
              <a:ext uri="{28A0092B-C50C-407E-A947-70E740481C1C}">
                <a14:useLocalDpi xmlns:a14="http://schemas.microsoft.com/office/drawing/2010/main" val="0"/>
              </a:ext>
            </a:extLst>
          </a:blip>
          <a:srcRect r="50039"/>
          <a:stretch/>
        </p:blipFill>
        <p:spPr>
          <a:xfrm>
            <a:off x="4572000" y="-66429"/>
            <a:ext cx="4663440" cy="7000629"/>
          </a:xfrm>
          <a:prstGeom prst="rect">
            <a:avLst/>
          </a:prstGeom>
        </p:spPr>
      </p:pic>
      <p:pic>
        <p:nvPicPr>
          <p:cNvPr id="8" name="Picture 7" descr="PPT-General6.jpg"/>
          <p:cNvPicPr>
            <a:picLocks noChangeAspect="1"/>
          </p:cNvPicPr>
          <p:nvPr userDrawn="1"/>
        </p:nvPicPr>
        <p:blipFill rotWithShape="1">
          <a:blip r:embed="rId10" cstate="print">
            <a:extLst>
              <a:ext uri="{28A0092B-C50C-407E-A947-70E740481C1C}">
                <a14:useLocalDpi xmlns:a14="http://schemas.microsoft.com/office/drawing/2010/main" val="0"/>
              </a:ext>
            </a:extLst>
          </a:blip>
          <a:srcRect r="50039"/>
          <a:stretch/>
        </p:blipFill>
        <p:spPr>
          <a:xfrm>
            <a:off x="0" y="-66429"/>
            <a:ext cx="4663440" cy="7000629"/>
          </a:xfrm>
          <a:prstGeom prst="rect">
            <a:avLst/>
          </a:prstGeom>
        </p:spPr>
      </p:pic>
      <p:sp>
        <p:nvSpPr>
          <p:cNvPr id="1026" name="Rectangle 2"/>
          <p:cNvSpPr>
            <a:spLocks noGrp="1" noChangeArrowheads="1"/>
          </p:cNvSpPr>
          <p:nvPr>
            <p:ph type="title"/>
            <p:custDataLst>
              <p:tags r:id="rId8"/>
            </p:custDataLst>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p>
            <a:pPr lvl="0"/>
            <a:r>
              <a:rPr lang="en-US" dirty="0"/>
              <a:t>Click to edit Master title style</a:t>
            </a:r>
          </a:p>
        </p:txBody>
      </p:sp>
      <p:sp>
        <p:nvSpPr>
          <p:cNvPr id="1027" name="Rectangle 3"/>
          <p:cNvSpPr>
            <a:spLocks noGrp="1" noChangeArrowheads="1"/>
          </p:cNvSpPr>
          <p:nvPr>
            <p:ph type="body" idx="1"/>
            <p:custDataLst>
              <p:tags r:id="rId9"/>
            </p:custDataLst>
          </p:nvPr>
        </p:nvSpPr>
        <p:spPr bwMode="auto">
          <a:xfrm>
            <a:off x="457200" y="1600201"/>
            <a:ext cx="82296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5636004" y="5840274"/>
            <a:ext cx="3200400" cy="541932"/>
          </a:xfrm>
          <a:prstGeom prst="rect">
            <a:avLst/>
          </a:prstGeom>
        </p:spPr>
      </p:pic>
      <p:pic>
        <p:nvPicPr>
          <p:cNvPr id="3" name="Picture 2"/>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381000" y="5745480"/>
            <a:ext cx="960421" cy="731520"/>
          </a:xfrm>
          <a:prstGeom prst="rect">
            <a:avLst/>
          </a:prstGeom>
        </p:spPr>
      </p:pic>
    </p:spTree>
    <p:extLst>
      <p:ext uri="{BB962C8B-B14F-4D97-AF65-F5344CB8AC3E}">
        <p14:creationId xmlns:p14="http://schemas.microsoft.com/office/powerpoint/2010/main" val="3174618205"/>
      </p:ext>
    </p:extLst>
  </p:cSld>
  <p:clrMap bg1="lt1" tx1="dk1" bg2="lt2" tx2="dk2" accent1="accent1" accent2="accent2" accent3="accent3" accent4="accent4" accent5="accent5" accent6="accent6" hlink="hlink" folHlink="folHlink"/>
  <p:sldLayoutIdLst>
    <p:sldLayoutId id="2147483721" r:id="rId1"/>
    <p:sldLayoutId id="2147483708" r:id="rId2"/>
    <p:sldLayoutId id="2147483710" r:id="rId3"/>
    <p:sldLayoutId id="2147483718" r:id="rId4"/>
    <p:sldLayoutId id="2147483722" r:id="rId5"/>
    <p:sldLayoutId id="2147483723" r:id="rId6"/>
  </p:sldLayoutIdLst>
  <p:txStyles>
    <p:titleStyle>
      <a:lvl1pPr algn="ctr" rtl="0" eaLnBrk="0" fontAlgn="base" hangingPunct="0">
        <a:spcBef>
          <a:spcPct val="0"/>
        </a:spcBef>
        <a:spcAft>
          <a:spcPct val="0"/>
        </a:spcAft>
        <a:defRPr sz="4400" b="1">
          <a:solidFill>
            <a:schemeClr val="tx1">
              <a:lumMod val="75000"/>
              <a:lumOff val="25000"/>
            </a:schemeClr>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lumMod val="75000"/>
              <a:lumOff val="25000"/>
            </a:schemeClr>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lumMod val="75000"/>
              <a:lumOff val="25000"/>
            </a:schemeClr>
          </a:solidFill>
          <a:latin typeface="+mn-lt"/>
        </a:defRPr>
      </a:lvl2pPr>
      <a:lvl3pPr marL="1143000" indent="-228600" algn="l" rtl="0" eaLnBrk="0" fontAlgn="base" hangingPunct="0">
        <a:spcBef>
          <a:spcPct val="20000"/>
        </a:spcBef>
        <a:spcAft>
          <a:spcPct val="0"/>
        </a:spcAft>
        <a:buChar char="•"/>
        <a:defRPr sz="2400">
          <a:solidFill>
            <a:schemeClr val="tx1">
              <a:lumMod val="75000"/>
              <a:lumOff val="25000"/>
            </a:schemeClr>
          </a:solidFill>
          <a:latin typeface="+mn-lt"/>
        </a:defRPr>
      </a:lvl3pPr>
      <a:lvl4pPr marL="1600200" indent="-228600" algn="l" rtl="0" eaLnBrk="0" fontAlgn="base" hangingPunct="0">
        <a:spcBef>
          <a:spcPct val="20000"/>
        </a:spcBef>
        <a:spcAft>
          <a:spcPct val="0"/>
        </a:spcAft>
        <a:buChar char="–"/>
        <a:defRPr sz="2000">
          <a:solidFill>
            <a:schemeClr val="tx1">
              <a:lumMod val="75000"/>
              <a:lumOff val="25000"/>
            </a:schemeClr>
          </a:solidFill>
          <a:latin typeface="+mn-lt"/>
        </a:defRPr>
      </a:lvl4pPr>
      <a:lvl5pPr marL="2057400" indent="-228600" algn="l" rtl="0" eaLnBrk="0" fontAlgn="base" hangingPunct="0">
        <a:spcBef>
          <a:spcPct val="20000"/>
        </a:spcBef>
        <a:spcAft>
          <a:spcPct val="0"/>
        </a:spcAft>
        <a:buChar char="»"/>
        <a:defRPr sz="2000">
          <a:solidFill>
            <a:schemeClr val="tx1">
              <a:lumMod val="75000"/>
              <a:lumOff val="25000"/>
            </a:schemeClr>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youtube.com/watch?v=-LTT4Q5v2mk&amp;list=PLRIKI4g49d06ocKBZEcTHIiGy0uCuTenq&amp;index=6"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https://www.youtube.com/watch?v=hcbSSJFTS78&amp;list=PLRIKI4g49d06ocKBZEcTHIiGy0uCuTenq&amp;index=7"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cancercenter.gwu.edu/" TargetMode="External"/><Relationship Id="rId2" Type="http://schemas.openxmlformats.org/officeDocument/2006/relationships/hyperlink" Target="https://twitter.com/GWCancer" TargetMode="External"/><Relationship Id="rId1" Type="http://schemas.openxmlformats.org/officeDocument/2006/relationships/slideLayout" Target="../slideLayouts/slideLayout2.xml"/><Relationship Id="rId5" Type="http://schemas.openxmlformats.org/officeDocument/2006/relationships/hyperlink" Target="https://visitor.r20.constantcontact.com/manage/optin?v=001lLYlTIgswvK7TYd6aWfL4B6oWyhgywjtkMEmrvakuFwlJ0D8f2eKV6iMgu-GDGGkmGLxZDEweOtrnd57Rbz8YI8Tpbdsd1C1MR9BiAENfKY%3D" TargetMode="External"/><Relationship Id="rId4" Type="http://schemas.openxmlformats.org/officeDocument/2006/relationships/hyperlink" Target="https://visitor.r20.constantcontact.com/manage/optin?v=001lLYlTIgswvK7TYd6aWfL4Acy3Z0lNH2hCHbXC5wQHFOW5Fs64pTWI5uwpBAhqT_mQpHyRczMmUY-zUxoqnCu-cI2TYYzOIhcUyEKWdyB9zw%3D"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uwaterloo.ca/centre-for-teaching-excellence/teaching-resources/teaching-tips/communicating-students/telling/effective-communication-barriers-and-strategies"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0" dirty="0">
                <a:latin typeface="+mj-lt"/>
                <a:ea typeface="Trebuchet MS"/>
                <a:cs typeface="Trebuchet MS"/>
                <a:sym typeface="Trebuchet MS"/>
              </a:rPr>
              <a:t>Lesson 1: Communicating with Patients</a:t>
            </a:r>
            <a:endParaRPr lang="en-US" dirty="0">
              <a:latin typeface="+mj-lt"/>
            </a:endParaRPr>
          </a:p>
        </p:txBody>
      </p:sp>
      <p:sp>
        <p:nvSpPr>
          <p:cNvPr id="38915" name="Subtitle 1"/>
          <p:cNvSpPr>
            <a:spLocks noGrp="1"/>
          </p:cNvSpPr>
          <p:nvPr>
            <p:ph type="subTitle" idx="1"/>
          </p:nvPr>
        </p:nvSpPr>
        <p:spPr>
          <a:xfrm>
            <a:off x="1447800" y="3137687"/>
            <a:ext cx="7467599" cy="1752600"/>
          </a:xfrm>
        </p:spPr>
        <p:txBody>
          <a:bodyPr/>
          <a:lstStyle/>
          <a:p>
            <a:pPr lvl="0">
              <a:spcBef>
                <a:spcPts val="0"/>
              </a:spcBef>
              <a:buSzPct val="25000"/>
            </a:pPr>
            <a:r>
              <a:rPr lang="en-US" dirty="0">
                <a:solidFill>
                  <a:schemeClr val="bg1"/>
                </a:solidFill>
                <a:latin typeface="+mj-lt"/>
                <a:ea typeface="Times New Roman"/>
                <a:cs typeface="Times New Roman"/>
                <a:sym typeface="Times New Roman"/>
              </a:rPr>
              <a:t>Module 5: Enhancing Communication</a:t>
            </a:r>
          </a:p>
          <a:p>
            <a:pPr lvl="0">
              <a:spcBef>
                <a:spcPts val="0"/>
              </a:spcBef>
              <a:buSzPct val="25000"/>
            </a:pPr>
            <a:r>
              <a:rPr lang="en-US" dirty="0">
                <a:solidFill>
                  <a:schemeClr val="bg1"/>
                </a:solidFill>
                <a:latin typeface="+mj-lt"/>
                <a:ea typeface="Times New Roman"/>
                <a:cs typeface="Times New Roman"/>
                <a:sym typeface="Times New Roman"/>
              </a:rPr>
              <a:t>Oncology Patient Navigator Training: The Fundamentals</a:t>
            </a:r>
          </a:p>
          <a:p>
            <a:pPr eaLnBrk="1" hangingPunct="1"/>
            <a:endParaRPr lang="en-US" altLang="en-US" dirty="0">
              <a:solidFill>
                <a:schemeClr val="bg1"/>
              </a:solidFill>
              <a:latin typeface="+mj-lt"/>
            </a:endParaRPr>
          </a:p>
        </p:txBody>
      </p:sp>
    </p:spTree>
    <p:extLst>
      <p:ext uri="{BB962C8B-B14F-4D97-AF65-F5344CB8AC3E}">
        <p14:creationId xmlns:p14="http://schemas.microsoft.com/office/powerpoint/2010/main" val="3484391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19635"/>
            <a:ext cx="8229600" cy="1143000"/>
          </a:xfrm>
        </p:spPr>
        <p:txBody>
          <a:bodyPr>
            <a:normAutofit fontScale="90000"/>
          </a:bodyPr>
          <a:lstStyle/>
          <a:p>
            <a:r>
              <a:rPr lang="en-US" dirty="0"/>
              <a:t>Strategies for Improving Communication</a:t>
            </a:r>
          </a:p>
        </p:txBody>
      </p:sp>
      <p:graphicFrame>
        <p:nvGraphicFramePr>
          <p:cNvPr id="2" name="Content Placeholder 1" descr="Oval shape depicting 4 strategies for improving communication: Active or Reflective Listening;&#10;Open-Ended Questions;&#10;Affirmations and&#10;Summarizing&#10;">
            <a:extLs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1145358351"/>
              </p:ext>
            </p:extLst>
          </p:nvPr>
        </p:nvGraphicFramePr>
        <p:xfrm>
          <a:off x="914400" y="1450796"/>
          <a:ext cx="7398269" cy="40687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7772400" y="5330721"/>
            <a:ext cx="18288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4063091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Shape 208"/>
          <p:cNvSpPr txBox="1">
            <a:spLocks noGrp="1"/>
          </p:cNvSpPr>
          <p:nvPr>
            <p:ph type="title"/>
          </p:nvPr>
        </p:nvSpPr>
        <p:spPr>
          <a:xfrm>
            <a:off x="457200" y="304800"/>
            <a:ext cx="8229600" cy="1143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j-lt"/>
                <a:ea typeface="Trebuchet MS"/>
                <a:cs typeface="Trebuchet MS"/>
                <a:sym typeface="Trebuchet MS"/>
              </a:rPr>
              <a:t>Active/Reflective Listening</a:t>
            </a:r>
          </a:p>
        </p:txBody>
      </p:sp>
      <p:sp>
        <p:nvSpPr>
          <p:cNvPr id="209" name="Shape 209"/>
          <p:cNvSpPr txBox="1">
            <a:spLocks noGrp="1"/>
          </p:cNvSpPr>
          <p:nvPr>
            <p:ph type="body" idx="1"/>
          </p:nvPr>
        </p:nvSpPr>
        <p:spPr>
          <a:xfrm>
            <a:off x="419100" y="1295400"/>
            <a:ext cx="8229600" cy="4525963"/>
          </a:xfrm>
          <a:prstGeom prst="rect">
            <a:avLst/>
          </a:prstGeom>
          <a:noFill/>
          <a:ln>
            <a:noFill/>
          </a:ln>
        </p:spPr>
        <p:txBody>
          <a:bodyPr lIns="91425" tIns="45700" rIns="91425" bIns="45700" anchor="t" anchorCtr="0">
            <a:noAutofit/>
          </a:bodyPr>
          <a:lstStyle/>
          <a:p>
            <a:pPr marL="0" marR="0" lvl="0" indent="0" algn="l" rtl="0">
              <a:spcBef>
                <a:spcPts val="600"/>
              </a:spcBef>
              <a:spcAft>
                <a:spcPts val="600"/>
              </a:spcAft>
              <a:buClr>
                <a:srgbClr val="71BEC4"/>
              </a:buClr>
              <a:buSzPct val="25000"/>
              <a:buFont typeface="Arial"/>
              <a:buNone/>
            </a:pPr>
            <a:r>
              <a:rPr lang="en-US" sz="2000" b="1" i="0" u="none" strike="noStrike" cap="none" baseline="0" dirty="0">
                <a:solidFill>
                  <a:srgbClr val="000000"/>
                </a:solidFill>
                <a:latin typeface="Arial"/>
                <a:ea typeface="Arial"/>
                <a:cs typeface="Arial"/>
                <a:sym typeface="Arial"/>
              </a:rPr>
              <a:t>Active</a:t>
            </a:r>
            <a:r>
              <a:rPr lang="en-US" sz="2000" b="0" i="0" u="none" strike="noStrike" cap="none" baseline="0" dirty="0">
                <a:solidFill>
                  <a:srgbClr val="71BEC4"/>
                </a:solidFill>
                <a:latin typeface="Arial"/>
                <a:ea typeface="Arial"/>
                <a:cs typeface="Arial"/>
                <a:sym typeface="Arial"/>
              </a:rPr>
              <a:t> </a:t>
            </a:r>
            <a:r>
              <a:rPr lang="en-US" sz="2000" b="0" i="0" u="none" strike="noStrike" cap="none" baseline="0" dirty="0">
                <a:solidFill>
                  <a:schemeClr val="dk1"/>
                </a:solidFill>
                <a:latin typeface="Arial"/>
                <a:ea typeface="Arial"/>
                <a:cs typeface="Arial"/>
                <a:sym typeface="Arial"/>
              </a:rPr>
              <a:t>listening includes:</a:t>
            </a:r>
          </a:p>
          <a:p>
            <a:pPr lvl="1">
              <a:spcBef>
                <a:spcPts val="0"/>
              </a:spcBef>
              <a:spcAft>
                <a:spcPts val="0"/>
              </a:spcAft>
              <a:buClr>
                <a:schemeClr val="dk1"/>
              </a:buClr>
              <a:buSzPct val="100000"/>
              <a:buFont typeface="Arial" panose="020B0604020202020204" pitchFamily="34" charset="0"/>
              <a:buChar char="•"/>
            </a:pPr>
            <a:r>
              <a:rPr lang="en-US" sz="1800" b="0" i="0" u="none" strike="noStrike" cap="none" baseline="0" dirty="0">
                <a:solidFill>
                  <a:schemeClr val="dk1"/>
                </a:solidFill>
                <a:latin typeface="Arial"/>
                <a:ea typeface="Arial"/>
                <a:cs typeface="Arial"/>
                <a:sym typeface="Arial"/>
              </a:rPr>
              <a:t>Making appropriate eye contact early in the interaction</a:t>
            </a:r>
          </a:p>
          <a:p>
            <a:pPr lvl="1">
              <a:spcBef>
                <a:spcPts val="0"/>
              </a:spcBef>
              <a:spcAft>
                <a:spcPts val="0"/>
              </a:spcAft>
              <a:buClr>
                <a:schemeClr val="dk1"/>
              </a:buClr>
              <a:buSzPct val="100000"/>
              <a:buFont typeface="Arial" panose="020B0604020202020204" pitchFamily="34" charset="0"/>
              <a:buChar char="•"/>
            </a:pPr>
            <a:r>
              <a:rPr lang="en-US" sz="1800" b="0" i="0" u="none" strike="noStrike" cap="none" baseline="0" dirty="0">
                <a:solidFill>
                  <a:schemeClr val="dk1"/>
                </a:solidFill>
                <a:latin typeface="Arial"/>
                <a:ea typeface="Arial"/>
                <a:cs typeface="Arial"/>
                <a:sym typeface="Arial"/>
              </a:rPr>
              <a:t>Asking open-ended questions</a:t>
            </a:r>
          </a:p>
          <a:p>
            <a:pPr lvl="1">
              <a:spcBef>
                <a:spcPts val="0"/>
              </a:spcBef>
              <a:spcAft>
                <a:spcPts val="0"/>
              </a:spcAft>
              <a:buClr>
                <a:schemeClr val="dk1"/>
              </a:buClr>
              <a:buSzPct val="100000"/>
              <a:buFont typeface="Arial" panose="020B0604020202020204" pitchFamily="34" charset="0"/>
              <a:buChar char="•"/>
            </a:pPr>
            <a:r>
              <a:rPr lang="en-US" sz="1800" b="0" i="0" u="none" strike="noStrike" cap="none" baseline="0" dirty="0">
                <a:solidFill>
                  <a:schemeClr val="dk1"/>
                </a:solidFill>
                <a:latin typeface="Arial"/>
                <a:ea typeface="Arial"/>
                <a:cs typeface="Arial"/>
                <a:sym typeface="Arial"/>
              </a:rPr>
              <a:t>Attending to verbal and non-verbal cues</a:t>
            </a:r>
          </a:p>
          <a:p>
            <a:pPr lvl="1">
              <a:spcBef>
                <a:spcPts val="0"/>
              </a:spcBef>
              <a:spcAft>
                <a:spcPts val="0"/>
              </a:spcAft>
              <a:buClr>
                <a:schemeClr val="dk1"/>
              </a:buClr>
              <a:buSzPct val="100000"/>
              <a:buFont typeface="Arial" panose="020B0604020202020204" pitchFamily="34" charset="0"/>
              <a:buChar char="•"/>
            </a:pPr>
            <a:r>
              <a:rPr lang="en-US" sz="1800" b="0" i="0" u="none" strike="noStrike" cap="none" baseline="0" dirty="0">
                <a:solidFill>
                  <a:schemeClr val="dk1"/>
                </a:solidFill>
                <a:latin typeface="Arial"/>
                <a:ea typeface="Arial"/>
                <a:cs typeface="Arial"/>
                <a:sym typeface="Arial"/>
              </a:rPr>
              <a:t>Clarifying the information provided by the patient</a:t>
            </a:r>
          </a:p>
          <a:p>
            <a:pPr lvl="1">
              <a:spcBef>
                <a:spcPts val="0"/>
              </a:spcBef>
              <a:spcAft>
                <a:spcPts val="0"/>
              </a:spcAft>
              <a:buClr>
                <a:schemeClr val="dk1"/>
              </a:buClr>
              <a:buSzPct val="100000"/>
              <a:buFont typeface="Arial" panose="020B0604020202020204" pitchFamily="34" charset="0"/>
              <a:buChar char="•"/>
            </a:pPr>
            <a:r>
              <a:rPr lang="en-US" sz="1800" b="0" i="0" u="none" strike="noStrike" cap="none" baseline="0" dirty="0">
                <a:solidFill>
                  <a:schemeClr val="dk1"/>
                </a:solidFill>
                <a:latin typeface="Arial"/>
                <a:ea typeface="Arial"/>
                <a:cs typeface="Arial"/>
                <a:sym typeface="Arial"/>
              </a:rPr>
              <a:t>Clarifying the patient’s understanding of the information provided by the doctor</a:t>
            </a:r>
          </a:p>
          <a:p>
            <a:pPr marL="57150" marR="0" lvl="0" indent="-6350" algn="l" rtl="0">
              <a:spcBef>
                <a:spcPts val="600"/>
              </a:spcBef>
              <a:spcAft>
                <a:spcPts val="600"/>
              </a:spcAft>
              <a:buClr>
                <a:srgbClr val="71BEC4"/>
              </a:buClr>
              <a:buSzPct val="25000"/>
              <a:buFont typeface="Arial"/>
              <a:buNone/>
            </a:pPr>
            <a:r>
              <a:rPr lang="en-US" sz="2000" b="1" i="0" u="none" strike="noStrike" cap="none" baseline="0" dirty="0">
                <a:solidFill>
                  <a:srgbClr val="000000"/>
                </a:solidFill>
                <a:latin typeface="Arial"/>
                <a:ea typeface="Arial"/>
                <a:cs typeface="Arial"/>
                <a:sym typeface="Arial"/>
              </a:rPr>
              <a:t>Reflective</a:t>
            </a:r>
            <a:r>
              <a:rPr lang="en-US" sz="2000" b="0" i="0" u="none" strike="noStrike" cap="none" baseline="0" dirty="0">
                <a:solidFill>
                  <a:srgbClr val="71BEC4"/>
                </a:solidFill>
                <a:latin typeface="Arial"/>
                <a:ea typeface="Arial"/>
                <a:cs typeface="Arial"/>
                <a:sym typeface="Arial"/>
              </a:rPr>
              <a:t> </a:t>
            </a:r>
            <a:r>
              <a:rPr lang="en-US" sz="2000" b="0" i="0" u="none" strike="noStrike" cap="none" baseline="0" dirty="0">
                <a:solidFill>
                  <a:schemeClr val="dk1"/>
                </a:solidFill>
                <a:latin typeface="Arial"/>
                <a:ea typeface="Arial"/>
                <a:cs typeface="Arial"/>
                <a:sym typeface="Arial"/>
              </a:rPr>
              <a:t>listening includes:</a:t>
            </a:r>
          </a:p>
          <a:p>
            <a:pPr lvl="1">
              <a:spcBef>
                <a:spcPts val="600"/>
              </a:spcBef>
              <a:spcAft>
                <a:spcPts val="600"/>
              </a:spcAft>
              <a:buClr>
                <a:schemeClr val="dk1"/>
              </a:buClr>
              <a:buSzPct val="100000"/>
              <a:buFont typeface="Arial" panose="020B0604020202020204" pitchFamily="34" charset="0"/>
              <a:buChar char="•"/>
            </a:pPr>
            <a:r>
              <a:rPr lang="en-US" sz="1800" b="0" i="0" u="none" strike="noStrike" cap="none" baseline="0" dirty="0">
                <a:solidFill>
                  <a:schemeClr val="dk1"/>
                </a:solidFill>
                <a:latin typeface="Arial"/>
                <a:ea typeface="Arial"/>
                <a:cs typeface="Arial"/>
                <a:sym typeface="Arial"/>
              </a:rPr>
              <a:t>Statements that capture and return to patients something about what they have just said and/or makes a guess about an unspoken meaning</a:t>
            </a:r>
          </a:p>
        </p:txBody>
      </p:sp>
      <p:sp>
        <p:nvSpPr>
          <p:cNvPr id="210" name="Shape 210"/>
          <p:cNvSpPr txBox="1"/>
          <p:nvPr/>
        </p:nvSpPr>
        <p:spPr>
          <a:xfrm>
            <a:off x="-228600" y="4800600"/>
            <a:ext cx="9220200" cy="83099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sz="1200" b="0" i="1" u="none" strike="noStrike" cap="none" baseline="0" dirty="0">
                <a:solidFill>
                  <a:schemeClr val="lt2"/>
                </a:solidFill>
                <a:latin typeface="Arial"/>
                <a:ea typeface="Arial"/>
                <a:cs typeface="Arial"/>
                <a:sym typeface="Arial"/>
              </a:rPr>
              <a:t>Sources: Commonwealth of Australia National Health and Medical Research Council.</a:t>
            </a:r>
            <a:r>
              <a:rPr lang="en-US" sz="1200" b="0" i="1" u="none" strike="noStrike" cap="none" dirty="0">
                <a:solidFill>
                  <a:schemeClr val="lt2"/>
                </a:solidFill>
                <a:latin typeface="Arial"/>
                <a:ea typeface="Arial"/>
                <a:cs typeface="Arial"/>
                <a:sym typeface="Arial"/>
              </a:rPr>
              <a:t> </a:t>
            </a:r>
            <a:r>
              <a:rPr lang="en-US" sz="1200" b="0" i="1" u="none" strike="noStrike" cap="none" baseline="0" dirty="0">
                <a:solidFill>
                  <a:schemeClr val="lt2"/>
                </a:solidFill>
                <a:latin typeface="Arial"/>
                <a:ea typeface="Arial"/>
                <a:cs typeface="Arial"/>
                <a:sym typeface="Arial"/>
              </a:rPr>
              <a:t>2004; </a:t>
            </a:r>
          </a:p>
          <a:p>
            <a:pPr marL="0" marR="0" lvl="0" indent="0" algn="r" rtl="0">
              <a:spcBef>
                <a:spcPts val="0"/>
              </a:spcBef>
              <a:buSzPct val="25000"/>
              <a:buNone/>
            </a:pPr>
            <a:r>
              <a:rPr lang="en-US" sz="1200" b="0" i="1" u="none" strike="noStrike" cap="none" baseline="0" dirty="0">
                <a:solidFill>
                  <a:schemeClr val="lt2"/>
                </a:solidFill>
                <a:latin typeface="Arial"/>
                <a:ea typeface="Arial"/>
                <a:cs typeface="Arial"/>
                <a:sym typeface="Arial"/>
              </a:rPr>
              <a:t>Miller </a:t>
            </a:r>
            <a:r>
              <a:rPr lang="en-US" sz="1200" b="0" i="1" u="none" strike="noStrike" cap="none" dirty="0">
                <a:solidFill>
                  <a:schemeClr val="lt2"/>
                </a:solidFill>
                <a:latin typeface="Arial"/>
                <a:ea typeface="Arial"/>
                <a:cs typeface="Arial"/>
                <a:sym typeface="Arial"/>
              </a:rPr>
              <a:t>et al. </a:t>
            </a:r>
            <a:r>
              <a:rPr lang="en-US" sz="1200" b="0" i="1" u="none" strike="noStrike" cap="none" baseline="0" dirty="0">
                <a:solidFill>
                  <a:schemeClr val="lt2"/>
                </a:solidFill>
                <a:latin typeface="Arial"/>
                <a:ea typeface="Arial"/>
                <a:cs typeface="Arial"/>
                <a:sym typeface="Arial"/>
              </a:rPr>
              <a:t>2002  </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mj-lt"/>
              </a:rPr>
              <a:t>Video</a:t>
            </a:r>
          </a:p>
        </p:txBody>
      </p:sp>
      <p:pic>
        <p:nvPicPr>
          <p:cNvPr id="7" name="Content Placeholder 6" descr="Image depicting conversation between a patient and patient navigator.">
            <a:extLst>
              <a:ext uri="{FF2B5EF4-FFF2-40B4-BE49-F238E27FC236}">
                <a16:creationId xmlns:a16="http://schemas.microsoft.com/office/drawing/2014/main" id="{1EA401B1-9C24-4D47-9619-EDDC67BDF63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13480" y="1447800"/>
            <a:ext cx="7117039" cy="3352800"/>
          </a:xfrm>
        </p:spPr>
      </p:pic>
      <p:sp>
        <p:nvSpPr>
          <p:cNvPr id="8" name="TextBox 7">
            <a:extLst>
              <a:ext uri="{FF2B5EF4-FFF2-40B4-BE49-F238E27FC236}">
                <a16:creationId xmlns:a16="http://schemas.microsoft.com/office/drawing/2014/main" id="{1F339885-7350-470E-860B-5E47A880F47D}"/>
              </a:ext>
            </a:extLst>
          </p:cNvPr>
          <p:cNvSpPr txBox="1"/>
          <p:nvPr/>
        </p:nvSpPr>
        <p:spPr>
          <a:xfrm>
            <a:off x="3009899" y="5040868"/>
            <a:ext cx="3124200" cy="369332"/>
          </a:xfrm>
          <a:prstGeom prst="rect">
            <a:avLst/>
          </a:prstGeom>
          <a:noFill/>
        </p:spPr>
        <p:txBody>
          <a:bodyPr wrap="square" rtlCol="0">
            <a:spAutoFit/>
          </a:bodyPr>
          <a:lstStyle/>
          <a:p>
            <a:r>
              <a:rPr lang="en-US" dirty="0"/>
              <a:t>Click </a:t>
            </a:r>
            <a:r>
              <a:rPr lang="en-US" dirty="0">
                <a:hlinkClick r:id="rId4"/>
              </a:rPr>
              <a:t>here</a:t>
            </a:r>
            <a:r>
              <a:rPr lang="en-US" dirty="0"/>
              <a:t> to watch the video</a:t>
            </a:r>
          </a:p>
        </p:txBody>
      </p:sp>
    </p:spTree>
    <p:extLst>
      <p:ext uri="{BB962C8B-B14F-4D97-AF65-F5344CB8AC3E}">
        <p14:creationId xmlns:p14="http://schemas.microsoft.com/office/powerpoint/2010/main" val="3672053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3600" dirty="0"/>
              <a:t>Active/Reflective Listening</a:t>
            </a:r>
          </a:p>
        </p:txBody>
      </p:sp>
      <p:sp>
        <p:nvSpPr>
          <p:cNvPr id="8" name="Content Placeholder 7"/>
          <p:cNvSpPr>
            <a:spLocks noGrp="1"/>
          </p:cNvSpPr>
          <p:nvPr>
            <p:ph idx="1"/>
          </p:nvPr>
        </p:nvSpPr>
        <p:spPr/>
        <p:txBody>
          <a:bodyPr/>
          <a:lstStyle/>
          <a:p>
            <a:pPr>
              <a:spcBef>
                <a:spcPts val="600"/>
              </a:spcBef>
              <a:spcAft>
                <a:spcPts val="600"/>
              </a:spcAft>
            </a:pPr>
            <a:r>
              <a:rPr lang="en-US" dirty="0"/>
              <a:t>Making eye contact with the patient</a:t>
            </a:r>
          </a:p>
          <a:p>
            <a:pPr>
              <a:spcBef>
                <a:spcPts val="600"/>
              </a:spcBef>
              <a:spcAft>
                <a:spcPts val="600"/>
              </a:spcAft>
            </a:pPr>
            <a:r>
              <a:rPr lang="en-US" dirty="0"/>
              <a:t>Making a guess about meaning – “That sounds stressful, being the sole provider”</a:t>
            </a:r>
          </a:p>
          <a:p>
            <a:pPr>
              <a:spcBef>
                <a:spcPts val="600"/>
              </a:spcBef>
              <a:spcAft>
                <a:spcPts val="600"/>
              </a:spcAft>
            </a:pPr>
            <a:r>
              <a:rPr lang="en-US" dirty="0"/>
              <a:t>Asking an open ended question – “How do you take care of yourself?”</a:t>
            </a:r>
          </a:p>
        </p:txBody>
      </p:sp>
    </p:spTree>
    <p:extLst>
      <p:ext uri="{BB962C8B-B14F-4D97-AF65-F5344CB8AC3E}">
        <p14:creationId xmlns:p14="http://schemas.microsoft.com/office/powerpoint/2010/main" val="3866283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457200" y="304800"/>
            <a:ext cx="8229600" cy="1143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j-lt"/>
                <a:ea typeface="Trebuchet MS"/>
                <a:cs typeface="Trebuchet MS"/>
                <a:sym typeface="Trebuchet MS"/>
              </a:rPr>
              <a:t>Checkpoint</a:t>
            </a:r>
          </a:p>
        </p:txBody>
      </p:sp>
      <p:sp>
        <p:nvSpPr>
          <p:cNvPr id="121" name="Shape 121"/>
          <p:cNvSpPr txBox="1">
            <a:spLocks noGrp="1"/>
          </p:cNvSpPr>
          <p:nvPr>
            <p:ph type="body" idx="1"/>
          </p:nvPr>
        </p:nvSpPr>
        <p:spPr>
          <a:xfrm>
            <a:off x="457200" y="1219200"/>
            <a:ext cx="8382000" cy="4906963"/>
          </a:xfrm>
          <a:prstGeom prst="rect">
            <a:avLst/>
          </a:prstGeom>
          <a:noFill/>
          <a:ln>
            <a:noFill/>
          </a:ln>
        </p:spPr>
        <p:txBody>
          <a:bodyPr lIns="91425" tIns="45700" rIns="91425" bIns="45700" anchor="t" anchorCtr="0">
            <a:noAutofit/>
          </a:bodyPr>
          <a:lstStyle/>
          <a:p>
            <a:pPr marL="0" marR="0" lvl="0" indent="0" algn="l" rtl="0">
              <a:spcBef>
                <a:spcPts val="600"/>
              </a:spcBef>
              <a:spcAft>
                <a:spcPts val="600"/>
              </a:spcAft>
              <a:buClr>
                <a:schemeClr val="dk1"/>
              </a:buClr>
              <a:buSzPct val="100000"/>
              <a:buNone/>
            </a:pPr>
            <a:r>
              <a:rPr lang="en-US" sz="2600" dirty="0">
                <a:solidFill>
                  <a:schemeClr val="dk1"/>
                </a:solidFill>
              </a:rPr>
              <a:t>Which of the following would be considered active listening?</a:t>
            </a:r>
          </a:p>
          <a:p>
            <a:pPr marL="914400" lvl="1" indent="-514350">
              <a:spcBef>
                <a:spcPts val="600"/>
              </a:spcBef>
              <a:spcAft>
                <a:spcPts val="600"/>
              </a:spcAft>
              <a:buSzPct val="100000"/>
              <a:buFont typeface="+mj-lt"/>
              <a:buAutoNum type="alphaLcParenR"/>
            </a:pPr>
            <a:r>
              <a:rPr lang="en-US" sz="2600" b="0" i="0" u="none" strike="noStrike" cap="none" baseline="0" dirty="0">
                <a:solidFill>
                  <a:schemeClr val="dk1"/>
                </a:solidFill>
                <a:sym typeface="Arial"/>
              </a:rPr>
              <a:t>Asking open-ended questions</a:t>
            </a:r>
            <a:r>
              <a:rPr lang="en-US" sz="2600" b="0" i="0" u="none" strike="noStrike" cap="none" dirty="0">
                <a:solidFill>
                  <a:schemeClr val="dk1"/>
                </a:solidFill>
                <a:sym typeface="Arial"/>
              </a:rPr>
              <a:t> to keep the conversation going</a:t>
            </a:r>
          </a:p>
          <a:p>
            <a:pPr marL="914400" lvl="1" indent="-514350">
              <a:spcBef>
                <a:spcPts val="600"/>
              </a:spcBef>
              <a:spcAft>
                <a:spcPts val="600"/>
              </a:spcAft>
              <a:buSzPct val="100000"/>
              <a:buFont typeface="+mj-lt"/>
              <a:buAutoNum type="alphaLcParenR"/>
            </a:pPr>
            <a:r>
              <a:rPr lang="en-US" sz="2600" baseline="0" dirty="0">
                <a:solidFill>
                  <a:schemeClr val="dk1"/>
                </a:solidFill>
              </a:rPr>
              <a:t>Interrupting</a:t>
            </a:r>
            <a:r>
              <a:rPr lang="en-US" sz="2600" dirty="0">
                <a:solidFill>
                  <a:schemeClr val="dk1"/>
                </a:solidFill>
              </a:rPr>
              <a:t> the patient to share a story about another patient who had a similar situation</a:t>
            </a:r>
          </a:p>
          <a:p>
            <a:pPr marL="914400" lvl="1" indent="-514350">
              <a:spcBef>
                <a:spcPts val="600"/>
              </a:spcBef>
              <a:spcAft>
                <a:spcPts val="600"/>
              </a:spcAft>
              <a:buSzPct val="100000"/>
              <a:buFont typeface="+mj-lt"/>
              <a:buAutoNum type="alphaLcParenR"/>
            </a:pPr>
            <a:r>
              <a:rPr lang="en-US" sz="2600" dirty="0">
                <a:solidFill>
                  <a:schemeClr val="dk1"/>
                </a:solidFill>
              </a:rPr>
              <a:t>Paying attention to the patient’s spoken words alone</a:t>
            </a:r>
          </a:p>
          <a:p>
            <a:pPr marL="914400" lvl="1" indent="-514350">
              <a:spcBef>
                <a:spcPts val="600"/>
              </a:spcBef>
              <a:spcAft>
                <a:spcPts val="600"/>
              </a:spcAft>
              <a:buSzPct val="100000"/>
              <a:buFont typeface="+mj-lt"/>
              <a:buAutoNum type="alphaLcParenR"/>
            </a:pPr>
            <a:r>
              <a:rPr lang="en-US" sz="2600" dirty="0">
                <a:solidFill>
                  <a:schemeClr val="dk1"/>
                </a:solidFill>
              </a:rPr>
              <a:t>Guessing you know what the patient means</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title"/>
          </p:nvPr>
        </p:nvSpPr>
        <p:spPr>
          <a:xfrm>
            <a:off x="457200" y="304800"/>
            <a:ext cx="8229600" cy="1143000"/>
          </a:xfrm>
          <a:prstGeom prst="rect">
            <a:avLst/>
          </a:prstGeom>
          <a:noFill/>
          <a:ln>
            <a:noFill/>
          </a:ln>
        </p:spPr>
        <p:txBody>
          <a:bodyPr lIns="91425" tIns="45700" rIns="91425" bIns="45700" anchor="ctr" anchorCtr="0">
            <a:noAutofit/>
          </a:bodyPr>
          <a:lstStyle/>
          <a:p>
            <a:pPr marL="0" marR="0" lvl="0" indent="0" algn="l" rtl="0">
              <a:spcBef>
                <a:spcPts val="0"/>
              </a:spcBef>
              <a:spcAft>
                <a:spcPts val="0"/>
              </a:spcAft>
              <a:buSzPct val="25000"/>
              <a:buNone/>
            </a:pPr>
            <a:r>
              <a:rPr lang="en-US" sz="3600" i="0" u="none" strike="noStrike" cap="none" baseline="0" dirty="0">
                <a:latin typeface="+mj-lt"/>
                <a:ea typeface="Trebuchet MS"/>
                <a:cs typeface="Trebuchet MS"/>
                <a:sym typeface="Trebuchet MS"/>
              </a:rPr>
              <a:t>Open-ended Questions</a:t>
            </a:r>
          </a:p>
        </p:txBody>
      </p:sp>
      <p:sp>
        <p:nvSpPr>
          <p:cNvPr id="217" name="Shape 217"/>
          <p:cNvSpPr txBox="1">
            <a:spLocks noGrp="1"/>
          </p:cNvSpPr>
          <p:nvPr>
            <p:ph type="body" idx="1"/>
          </p:nvPr>
        </p:nvSpPr>
        <p:spPr>
          <a:xfrm>
            <a:off x="560833" y="1371600"/>
            <a:ext cx="4038599" cy="4525963"/>
          </a:xfrm>
          <a:prstGeom prst="rect">
            <a:avLst/>
          </a:prstGeom>
          <a:noFill/>
          <a:ln>
            <a:noFill/>
          </a:ln>
        </p:spPr>
        <p:txBody>
          <a:bodyPr lIns="91425" tIns="45700" rIns="91425" bIns="45700" anchor="t" anchorCtr="0">
            <a:noAutofit/>
          </a:bodyPr>
          <a:lstStyle/>
          <a:p>
            <a:pPr marL="0" marR="0" lvl="0" indent="0" algn="l" rtl="0">
              <a:spcBef>
                <a:spcPts val="600"/>
              </a:spcBef>
              <a:spcAft>
                <a:spcPts val="600"/>
              </a:spcAft>
              <a:buClr>
                <a:schemeClr val="dk1"/>
              </a:buClr>
              <a:buSzPct val="25000"/>
              <a:buFont typeface="Arial"/>
              <a:buNone/>
            </a:pPr>
            <a:r>
              <a:rPr lang="en-US" sz="1800" b="1" i="0" u="none" strike="noStrike" cap="none" baseline="0" dirty="0">
                <a:solidFill>
                  <a:schemeClr val="dk1"/>
                </a:solidFill>
                <a:latin typeface="Arial"/>
                <a:ea typeface="Arial"/>
                <a:cs typeface="Arial"/>
                <a:sym typeface="Arial"/>
              </a:rPr>
              <a:t>What are </a:t>
            </a:r>
            <a:r>
              <a:rPr lang="en-US" sz="1800" b="1" i="0" u="none" strike="noStrike" cap="none" baseline="0" dirty="0">
                <a:solidFill>
                  <a:srgbClr val="000000"/>
                </a:solidFill>
                <a:latin typeface="Arial"/>
                <a:ea typeface="Arial"/>
                <a:cs typeface="Arial"/>
                <a:sym typeface="Arial"/>
              </a:rPr>
              <a:t>open-ended</a:t>
            </a:r>
            <a:r>
              <a:rPr lang="en-US" sz="1800" b="1" i="0" u="none" strike="noStrike" cap="none" baseline="0" dirty="0">
                <a:solidFill>
                  <a:schemeClr val="dk1"/>
                </a:solidFill>
                <a:latin typeface="Arial"/>
                <a:ea typeface="Arial"/>
                <a:cs typeface="Arial"/>
                <a:sym typeface="Arial"/>
              </a:rPr>
              <a:t> questions?</a:t>
            </a:r>
          </a:p>
          <a:p>
            <a:pPr>
              <a:spcBef>
                <a:spcPts val="600"/>
              </a:spcBef>
              <a:spcAft>
                <a:spcPts val="600"/>
              </a:spcAft>
              <a:buClr>
                <a:schemeClr val="dk1"/>
              </a:buClr>
              <a:buSzPct val="100000"/>
            </a:pPr>
            <a:r>
              <a:rPr lang="en-US" sz="1800" b="0" i="0" u="none" strike="noStrike" cap="none" baseline="0" dirty="0">
                <a:solidFill>
                  <a:schemeClr val="dk1"/>
                </a:solidFill>
                <a:latin typeface="Arial"/>
                <a:ea typeface="Arial"/>
                <a:cs typeface="Arial"/>
                <a:sym typeface="Arial"/>
              </a:rPr>
              <a:t>Cannot be answered with “yes” or “no” </a:t>
            </a:r>
          </a:p>
          <a:p>
            <a:pPr>
              <a:spcBef>
                <a:spcPts val="600"/>
              </a:spcBef>
              <a:spcAft>
                <a:spcPts val="600"/>
              </a:spcAft>
              <a:buClr>
                <a:schemeClr val="dk1"/>
              </a:buClr>
              <a:buSzPct val="100000"/>
            </a:pPr>
            <a:r>
              <a:rPr lang="en-US" sz="1800" b="0" i="0" u="none" strike="noStrike" cap="none" baseline="0" dirty="0">
                <a:solidFill>
                  <a:schemeClr val="dk1"/>
                </a:solidFill>
                <a:latin typeface="Arial"/>
                <a:ea typeface="Arial"/>
                <a:cs typeface="Arial"/>
                <a:sym typeface="Arial"/>
              </a:rPr>
              <a:t>Allow for a fuller, richer discussion </a:t>
            </a:r>
          </a:p>
          <a:p>
            <a:pPr>
              <a:spcBef>
                <a:spcPts val="600"/>
              </a:spcBef>
              <a:spcAft>
                <a:spcPts val="600"/>
              </a:spcAft>
              <a:buClr>
                <a:schemeClr val="dk1"/>
              </a:buClr>
              <a:buSzPct val="100000"/>
            </a:pPr>
            <a:r>
              <a:rPr lang="en-US" sz="1800" b="0" i="0" u="none" strike="noStrike" cap="none" baseline="0" dirty="0">
                <a:solidFill>
                  <a:schemeClr val="dk1"/>
                </a:solidFill>
                <a:latin typeface="Arial"/>
                <a:ea typeface="Arial"/>
                <a:cs typeface="Arial"/>
                <a:sym typeface="Arial"/>
              </a:rPr>
              <a:t>Are non-judgmental </a:t>
            </a:r>
          </a:p>
          <a:p>
            <a:pPr>
              <a:spcBef>
                <a:spcPts val="600"/>
              </a:spcBef>
              <a:spcAft>
                <a:spcPts val="600"/>
              </a:spcAft>
              <a:buClr>
                <a:schemeClr val="dk1"/>
              </a:buClr>
              <a:buSzPct val="100000"/>
            </a:pPr>
            <a:r>
              <a:rPr lang="en-US" sz="1800" b="0" i="0" u="none" strike="noStrike" cap="none" baseline="0" dirty="0">
                <a:solidFill>
                  <a:schemeClr val="dk1"/>
                </a:solidFill>
                <a:latin typeface="Arial"/>
                <a:ea typeface="Arial"/>
                <a:cs typeface="Arial"/>
                <a:sym typeface="Arial"/>
              </a:rPr>
              <a:t>Let the patients you work with think out loud </a:t>
            </a:r>
          </a:p>
          <a:p>
            <a:pPr>
              <a:spcBef>
                <a:spcPts val="600"/>
              </a:spcBef>
              <a:spcAft>
                <a:spcPts val="600"/>
              </a:spcAft>
              <a:buClr>
                <a:schemeClr val="dk1"/>
              </a:buClr>
              <a:buSzPct val="100000"/>
            </a:pPr>
            <a:r>
              <a:rPr lang="en-US" sz="1800" b="0" i="0" u="none" strike="noStrike" cap="none" baseline="0" dirty="0">
                <a:solidFill>
                  <a:schemeClr val="dk1"/>
                </a:solidFill>
                <a:latin typeface="Arial"/>
                <a:ea typeface="Arial"/>
                <a:cs typeface="Arial"/>
                <a:sym typeface="Arial"/>
              </a:rPr>
              <a:t>Allow them to do most of the talking, using their own words</a:t>
            </a:r>
          </a:p>
          <a:p>
            <a:pPr>
              <a:spcBef>
                <a:spcPts val="600"/>
              </a:spcBef>
              <a:spcAft>
                <a:spcPts val="600"/>
              </a:spcAft>
              <a:buClr>
                <a:schemeClr val="dk1"/>
              </a:buClr>
              <a:buSzPct val="100000"/>
            </a:pPr>
            <a:r>
              <a:rPr lang="en-US" sz="1800" b="0" i="0" u="none" strike="noStrike" cap="none" baseline="0" dirty="0">
                <a:solidFill>
                  <a:schemeClr val="dk1"/>
                </a:solidFill>
                <a:latin typeface="Arial"/>
                <a:ea typeface="Arial"/>
                <a:cs typeface="Arial"/>
                <a:sym typeface="Arial"/>
              </a:rPr>
              <a:t>Let them know the conversation is about them</a:t>
            </a:r>
          </a:p>
        </p:txBody>
      </p:sp>
      <p:graphicFrame>
        <p:nvGraphicFramePr>
          <p:cNvPr id="218" name="Shape 218"/>
          <p:cNvGraphicFramePr/>
          <p:nvPr>
            <p:extLst>
              <p:ext uri="{D42A27DB-BD31-4B8C-83A1-F6EECF244321}">
                <p14:modId xmlns:p14="http://schemas.microsoft.com/office/powerpoint/2010/main" val="455311882"/>
              </p:ext>
            </p:extLst>
          </p:nvPr>
        </p:nvGraphicFramePr>
        <p:xfrm>
          <a:off x="5029200" y="1940525"/>
          <a:ext cx="3810000" cy="2595950"/>
        </p:xfrm>
        <a:graphic>
          <a:graphicData uri="http://schemas.openxmlformats.org/drawingml/2006/table">
            <a:tbl>
              <a:tblPr firstRow="1" bandRow="1">
                <a:noFill/>
              </a:tblPr>
              <a:tblGrid>
                <a:gridCol w="3810000">
                  <a:extLst>
                    <a:ext uri="{9D8B030D-6E8A-4147-A177-3AD203B41FA5}">
                      <a16:colId xmlns:a16="http://schemas.microsoft.com/office/drawing/2014/main" val="20000"/>
                    </a:ext>
                  </a:extLst>
                </a:gridCol>
              </a:tblGrid>
              <a:tr h="370850">
                <a:tc>
                  <a:txBody>
                    <a:bodyPr/>
                    <a:lstStyle/>
                    <a:p>
                      <a:pPr marL="0" marR="0" lvl="0" indent="0" algn="l" rtl="0">
                        <a:spcBef>
                          <a:spcPts val="0"/>
                        </a:spcBef>
                        <a:buSzPct val="25000"/>
                        <a:buNone/>
                      </a:pPr>
                      <a:r>
                        <a:rPr lang="en-US" sz="1800" u="none" strike="noStrike" cap="none" baseline="0" dirty="0"/>
                        <a:t>Open-ended Question Starters</a:t>
                      </a: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buSzPct val="25000"/>
                        <a:buNone/>
                      </a:pPr>
                      <a:r>
                        <a:rPr lang="en-US" sz="1800" u="none" strike="noStrike" cap="none" baseline="0"/>
                        <a:t>Tell me about…</a:t>
                      </a:r>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spcBef>
                          <a:spcPts val="0"/>
                        </a:spcBef>
                        <a:buSzPct val="25000"/>
                        <a:buNone/>
                      </a:pPr>
                      <a:r>
                        <a:rPr lang="en-US" sz="1800" u="none" strike="noStrike" cap="none" baseline="0" dirty="0"/>
                        <a:t>To what extent…</a:t>
                      </a:r>
                    </a:p>
                  </a:txBody>
                  <a:tcPr marL="91450" marR="91450" marT="45725" marB="45725"/>
                </a:tc>
                <a:extLst>
                  <a:ext uri="{0D108BD9-81ED-4DB2-BD59-A6C34878D82A}">
                    <a16:rowId xmlns:a16="http://schemas.microsoft.com/office/drawing/2014/main" val="10002"/>
                  </a:ext>
                </a:extLst>
              </a:tr>
              <a:tr h="370850">
                <a:tc>
                  <a:txBody>
                    <a:bodyPr/>
                    <a:lstStyle/>
                    <a:p>
                      <a:pPr marL="0" marR="0" lvl="0" indent="0" algn="l" rtl="0">
                        <a:spcBef>
                          <a:spcPts val="0"/>
                        </a:spcBef>
                        <a:buSzPct val="25000"/>
                        <a:buNone/>
                      </a:pPr>
                      <a:r>
                        <a:rPr lang="en-US" sz="1800" u="none" strike="noStrike" cap="none" baseline="0"/>
                        <a:t>What does…</a:t>
                      </a:r>
                    </a:p>
                  </a:txBody>
                  <a:tcPr marL="91450" marR="91450" marT="45725" marB="45725"/>
                </a:tc>
                <a:extLst>
                  <a:ext uri="{0D108BD9-81ED-4DB2-BD59-A6C34878D82A}">
                    <a16:rowId xmlns:a16="http://schemas.microsoft.com/office/drawing/2014/main" val="10003"/>
                  </a:ext>
                </a:extLst>
              </a:tr>
              <a:tr h="370850">
                <a:tc>
                  <a:txBody>
                    <a:bodyPr/>
                    <a:lstStyle/>
                    <a:p>
                      <a:pPr marL="0" marR="0" lvl="0" indent="0" algn="l" rtl="0">
                        <a:spcBef>
                          <a:spcPts val="0"/>
                        </a:spcBef>
                        <a:buSzPct val="25000"/>
                        <a:buNone/>
                      </a:pPr>
                      <a:r>
                        <a:rPr lang="en-US" sz="1800" u="none" strike="noStrike" cap="none" baseline="0"/>
                        <a:t>Help me understand…</a:t>
                      </a:r>
                    </a:p>
                  </a:txBody>
                  <a:tcPr marL="91450" marR="91450" marT="45725" marB="45725"/>
                </a:tc>
                <a:extLst>
                  <a:ext uri="{0D108BD9-81ED-4DB2-BD59-A6C34878D82A}">
                    <a16:rowId xmlns:a16="http://schemas.microsoft.com/office/drawing/2014/main" val="10004"/>
                  </a:ext>
                </a:extLst>
              </a:tr>
              <a:tr h="370850">
                <a:tc>
                  <a:txBody>
                    <a:bodyPr/>
                    <a:lstStyle/>
                    <a:p>
                      <a:pPr marL="0" marR="0" lvl="0" indent="0" algn="l" rtl="0">
                        <a:spcBef>
                          <a:spcPts val="0"/>
                        </a:spcBef>
                        <a:buSzPct val="25000"/>
                        <a:buNone/>
                      </a:pPr>
                      <a:r>
                        <a:rPr lang="en-US" sz="1800" u="none" strike="noStrike" cap="none" baseline="0" dirty="0"/>
                        <a:t>How did you…</a:t>
                      </a:r>
                    </a:p>
                  </a:txBody>
                  <a:tcPr marL="91450" marR="91450" marT="45725" marB="45725"/>
                </a:tc>
                <a:extLst>
                  <a:ext uri="{0D108BD9-81ED-4DB2-BD59-A6C34878D82A}">
                    <a16:rowId xmlns:a16="http://schemas.microsoft.com/office/drawing/2014/main" val="10005"/>
                  </a:ext>
                </a:extLst>
              </a:tr>
              <a:tr h="370850">
                <a:tc>
                  <a:txBody>
                    <a:bodyPr/>
                    <a:lstStyle/>
                    <a:p>
                      <a:pPr marL="0" marR="0" lvl="0" indent="0" algn="l" rtl="0">
                        <a:spcBef>
                          <a:spcPts val="0"/>
                        </a:spcBef>
                        <a:buSzPct val="25000"/>
                        <a:buNone/>
                      </a:pPr>
                      <a:r>
                        <a:rPr lang="en-US" sz="1800" u="none" strike="noStrike" cap="none" baseline="0" dirty="0"/>
                        <a:t>What, if any…</a:t>
                      </a:r>
                    </a:p>
                  </a:txBody>
                  <a:tcPr marL="91450" marR="91450" marT="45725" marB="45725"/>
                </a:tc>
                <a:extLst>
                  <a:ext uri="{0D108BD9-81ED-4DB2-BD59-A6C34878D82A}">
                    <a16:rowId xmlns:a16="http://schemas.microsoft.com/office/drawing/2014/main" val="10006"/>
                  </a:ext>
                </a:extLst>
              </a:tr>
            </a:tbl>
          </a:graphicData>
        </a:graphic>
      </p:graphicFrame>
      <p:sp>
        <p:nvSpPr>
          <p:cNvPr id="219" name="Shape 219"/>
          <p:cNvSpPr txBox="1"/>
          <p:nvPr/>
        </p:nvSpPr>
        <p:spPr>
          <a:xfrm>
            <a:off x="6934200" y="5105400"/>
            <a:ext cx="2057400" cy="461664"/>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sz="1200" b="0" i="1" u="none" strike="noStrike" cap="none" baseline="0" dirty="0">
                <a:solidFill>
                  <a:schemeClr val="bg1">
                    <a:lumMod val="50000"/>
                  </a:schemeClr>
                </a:solidFill>
                <a:latin typeface="Arial"/>
                <a:ea typeface="Arial"/>
                <a:cs typeface="Arial"/>
                <a:sym typeface="Arial"/>
              </a:rPr>
              <a:t>Source: Miller et al.</a:t>
            </a:r>
            <a:r>
              <a:rPr lang="en-US" sz="1200" b="0" i="1" u="none" strike="noStrike" cap="none" dirty="0">
                <a:solidFill>
                  <a:schemeClr val="bg1">
                    <a:lumMod val="50000"/>
                  </a:schemeClr>
                </a:solidFill>
                <a:latin typeface="Arial"/>
                <a:ea typeface="Arial"/>
                <a:cs typeface="Arial"/>
                <a:sym typeface="Arial"/>
              </a:rPr>
              <a:t> </a:t>
            </a:r>
            <a:r>
              <a:rPr lang="en-US" sz="1200" b="0" i="1" u="none" strike="noStrike" cap="none" baseline="0" dirty="0">
                <a:solidFill>
                  <a:schemeClr val="bg1">
                    <a:lumMod val="50000"/>
                  </a:schemeClr>
                </a:solidFill>
                <a:latin typeface="Arial"/>
                <a:ea typeface="Arial"/>
                <a:cs typeface="Arial"/>
                <a:sym typeface="Arial"/>
              </a:rPr>
              <a:t>2002</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6" name="Shape 226"/>
          <p:cNvSpPr txBox="1">
            <a:spLocks noGrp="1"/>
          </p:cNvSpPr>
          <p:nvPr>
            <p:ph type="title"/>
          </p:nvPr>
        </p:nvSpPr>
        <p:spPr>
          <a:xfrm>
            <a:off x="457200" y="74591"/>
            <a:ext cx="8229600" cy="1143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j-lt"/>
                <a:ea typeface="Trebuchet MS"/>
                <a:cs typeface="Trebuchet MS"/>
                <a:sym typeface="Trebuchet MS"/>
              </a:rPr>
              <a:t>Affirmations</a:t>
            </a:r>
          </a:p>
        </p:txBody>
      </p:sp>
      <p:sp>
        <p:nvSpPr>
          <p:cNvPr id="227" name="Shape 227">
            <a:extLst>
              <a:ext uri="{C183D7F6-B498-43B3-948B-1728B52AA6E4}">
                <adec:decorative xmlns:adec="http://schemas.microsoft.com/office/drawing/2017/decorative" val="1"/>
              </a:ext>
            </a:extLst>
          </p:cNvPr>
          <p:cNvSpPr/>
          <p:nvPr/>
        </p:nvSpPr>
        <p:spPr>
          <a:xfrm>
            <a:off x="971742" y="1588452"/>
            <a:ext cx="1752600" cy="1066799"/>
          </a:xfrm>
          <a:prstGeom prst="wedgeRoundRectCallout">
            <a:avLst>
              <a:gd name="adj1" fmla="val -20833"/>
              <a:gd name="adj2" fmla="val 62500"/>
              <a:gd name="adj3" fmla="val 0"/>
            </a:avLst>
          </a:prstGeom>
          <a:solidFill>
            <a:srgbClr val="BBE0E3"/>
          </a:solidFill>
          <a:ln w="25400" cap="flat">
            <a:solidFill>
              <a:srgbClr val="89A4A6"/>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233" name="Shape 233"/>
          <p:cNvSpPr txBox="1"/>
          <p:nvPr/>
        </p:nvSpPr>
        <p:spPr>
          <a:xfrm>
            <a:off x="1046939" y="1578034"/>
            <a:ext cx="1752600" cy="1077217"/>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600" b="0" i="0" u="none" strike="noStrike" cap="none" baseline="0" dirty="0">
                <a:solidFill>
                  <a:schemeClr val="tx1"/>
                </a:solidFill>
                <a:latin typeface="Arial"/>
                <a:ea typeface="Arial"/>
                <a:cs typeface="Arial"/>
                <a:sym typeface="Arial"/>
              </a:rPr>
              <a:t>I appreciate that you are willing to meet with me today.</a:t>
            </a:r>
          </a:p>
        </p:txBody>
      </p:sp>
      <p:sp>
        <p:nvSpPr>
          <p:cNvPr id="230" name="Shape 230">
            <a:extLst>
              <a:ext uri="{C183D7F6-B498-43B3-948B-1728B52AA6E4}">
                <adec:decorative xmlns:adec="http://schemas.microsoft.com/office/drawing/2017/decorative" val="1"/>
              </a:ext>
            </a:extLst>
          </p:cNvPr>
          <p:cNvSpPr/>
          <p:nvPr/>
        </p:nvSpPr>
        <p:spPr>
          <a:xfrm>
            <a:off x="3743922" y="1589040"/>
            <a:ext cx="1752600" cy="1066799"/>
          </a:xfrm>
          <a:prstGeom prst="wedgeRoundRectCallout">
            <a:avLst>
              <a:gd name="adj1" fmla="val -20833"/>
              <a:gd name="adj2" fmla="val 62500"/>
              <a:gd name="adj3" fmla="val 0"/>
            </a:avLst>
          </a:prstGeom>
          <a:solidFill>
            <a:srgbClr val="BBE0E3"/>
          </a:solidFill>
          <a:ln w="25400" cap="flat">
            <a:solidFill>
              <a:srgbClr val="89A4A6"/>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235" name="Shape 235"/>
          <p:cNvSpPr txBox="1"/>
          <p:nvPr/>
        </p:nvSpPr>
        <p:spPr>
          <a:xfrm>
            <a:off x="3743922" y="1695416"/>
            <a:ext cx="1905000" cy="830996"/>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600" b="0" i="0" u="none" strike="noStrike" cap="none" baseline="0" dirty="0">
                <a:solidFill>
                  <a:schemeClr val="tx1"/>
                </a:solidFill>
                <a:latin typeface="Arial"/>
                <a:ea typeface="Arial"/>
                <a:cs typeface="Arial"/>
                <a:sym typeface="Arial"/>
              </a:rPr>
              <a:t>You handled yourself really well in that situation.</a:t>
            </a:r>
          </a:p>
        </p:txBody>
      </p:sp>
      <p:sp>
        <p:nvSpPr>
          <p:cNvPr id="232" name="Shape 232">
            <a:extLst>
              <a:ext uri="{C183D7F6-B498-43B3-948B-1728B52AA6E4}">
                <adec:decorative xmlns:adec="http://schemas.microsoft.com/office/drawing/2017/decorative" val="1"/>
              </a:ext>
            </a:extLst>
          </p:cNvPr>
          <p:cNvSpPr/>
          <p:nvPr/>
        </p:nvSpPr>
        <p:spPr>
          <a:xfrm>
            <a:off x="6479005" y="1579036"/>
            <a:ext cx="1752600" cy="1066799"/>
          </a:xfrm>
          <a:prstGeom prst="wedgeRoundRectCallout">
            <a:avLst>
              <a:gd name="adj1" fmla="val -20833"/>
              <a:gd name="adj2" fmla="val 62500"/>
              <a:gd name="adj3" fmla="val 0"/>
            </a:avLst>
          </a:prstGeom>
          <a:solidFill>
            <a:srgbClr val="BBE0E3"/>
          </a:solidFill>
          <a:ln w="25400" cap="flat">
            <a:solidFill>
              <a:srgbClr val="89A4A6"/>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237" name="Shape 237"/>
          <p:cNvSpPr txBox="1"/>
          <p:nvPr/>
        </p:nvSpPr>
        <p:spPr>
          <a:xfrm>
            <a:off x="6593305" y="1696936"/>
            <a:ext cx="1752600" cy="830996"/>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600" b="0" i="0" u="none" strike="noStrike" cap="none" baseline="0" dirty="0">
                <a:solidFill>
                  <a:schemeClr val="tx1"/>
                </a:solidFill>
                <a:latin typeface="Arial"/>
                <a:ea typeface="Arial"/>
                <a:cs typeface="Arial"/>
                <a:sym typeface="Arial"/>
              </a:rPr>
              <a:t>I’ve enjoyed talking with you today.</a:t>
            </a:r>
          </a:p>
        </p:txBody>
      </p:sp>
      <p:sp>
        <p:nvSpPr>
          <p:cNvPr id="228" name="Shape 228">
            <a:extLst>
              <a:ext uri="{C183D7F6-B498-43B3-948B-1728B52AA6E4}">
                <adec:decorative xmlns:adec="http://schemas.microsoft.com/office/drawing/2017/decorative" val="1"/>
              </a:ext>
            </a:extLst>
          </p:cNvPr>
          <p:cNvSpPr/>
          <p:nvPr/>
        </p:nvSpPr>
        <p:spPr>
          <a:xfrm>
            <a:off x="642739" y="3489686"/>
            <a:ext cx="1752600" cy="1687560"/>
          </a:xfrm>
          <a:prstGeom prst="wedgeRoundRectCallout">
            <a:avLst>
              <a:gd name="adj1" fmla="val -20833"/>
              <a:gd name="adj2" fmla="val 62500"/>
              <a:gd name="adj3" fmla="val 0"/>
            </a:avLst>
          </a:prstGeom>
          <a:solidFill>
            <a:srgbClr val="BBE0E3"/>
          </a:solidFill>
          <a:ln w="25400" cap="flat">
            <a:solidFill>
              <a:srgbClr val="89A4A6"/>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234" name="Shape 234"/>
          <p:cNvSpPr txBox="1"/>
          <p:nvPr/>
        </p:nvSpPr>
        <p:spPr>
          <a:xfrm>
            <a:off x="731460" y="3523146"/>
            <a:ext cx="1752600" cy="156966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600" b="0" i="0" u="none" strike="noStrike" cap="none" baseline="0" dirty="0">
                <a:solidFill>
                  <a:schemeClr val="tx1"/>
                </a:solidFill>
                <a:latin typeface="Arial"/>
                <a:ea typeface="Arial"/>
                <a:cs typeface="Arial"/>
                <a:sym typeface="Arial"/>
              </a:rPr>
              <a:t>You are clearly a very resourceful person to cope with such difficulties for so long. </a:t>
            </a:r>
          </a:p>
        </p:txBody>
      </p:sp>
      <p:sp>
        <p:nvSpPr>
          <p:cNvPr id="229" name="Shape 229">
            <a:extLst>
              <a:ext uri="{C183D7F6-B498-43B3-948B-1728B52AA6E4}">
                <adec:decorative xmlns:adec="http://schemas.microsoft.com/office/drawing/2017/decorative" val="1"/>
              </a:ext>
            </a:extLst>
          </p:cNvPr>
          <p:cNvSpPr/>
          <p:nvPr/>
        </p:nvSpPr>
        <p:spPr>
          <a:xfrm>
            <a:off x="2623787" y="3733228"/>
            <a:ext cx="1752600" cy="1066799"/>
          </a:xfrm>
          <a:prstGeom prst="wedgeRoundRectCallout">
            <a:avLst>
              <a:gd name="adj1" fmla="val -20833"/>
              <a:gd name="adj2" fmla="val 62500"/>
              <a:gd name="adj3" fmla="val 0"/>
            </a:avLst>
          </a:prstGeom>
          <a:solidFill>
            <a:srgbClr val="BBE0E3"/>
          </a:solidFill>
          <a:ln w="25400" cap="flat">
            <a:solidFill>
              <a:srgbClr val="89A4A6"/>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236" name="Shape 236"/>
          <p:cNvSpPr txBox="1"/>
          <p:nvPr/>
        </p:nvSpPr>
        <p:spPr>
          <a:xfrm>
            <a:off x="2782409" y="3929032"/>
            <a:ext cx="1752600" cy="58477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600" b="0" i="0" u="none" strike="noStrike" cap="none" baseline="0" dirty="0">
                <a:solidFill>
                  <a:schemeClr val="tx1"/>
                </a:solidFill>
                <a:latin typeface="Arial"/>
                <a:ea typeface="Arial"/>
                <a:cs typeface="Arial"/>
                <a:sym typeface="Arial"/>
              </a:rPr>
              <a:t>That’s a good suggestion.</a:t>
            </a:r>
          </a:p>
        </p:txBody>
      </p:sp>
      <p:sp>
        <p:nvSpPr>
          <p:cNvPr id="225" name="Shape 225">
            <a:extLst>
              <a:ext uri="{C183D7F6-B498-43B3-948B-1728B52AA6E4}">
                <adec:decorative xmlns:adec="http://schemas.microsoft.com/office/drawing/2017/decorative" val="1"/>
              </a:ext>
            </a:extLst>
          </p:cNvPr>
          <p:cNvSpPr/>
          <p:nvPr/>
        </p:nvSpPr>
        <p:spPr>
          <a:xfrm>
            <a:off x="4628243" y="3746968"/>
            <a:ext cx="1752600" cy="1447800"/>
          </a:xfrm>
          <a:prstGeom prst="wedgeRoundRectCallout">
            <a:avLst>
              <a:gd name="adj1" fmla="val -20833"/>
              <a:gd name="adj2" fmla="val 62500"/>
              <a:gd name="adj3" fmla="val 0"/>
            </a:avLst>
          </a:prstGeom>
          <a:solidFill>
            <a:srgbClr val="BBE0E3"/>
          </a:solidFill>
          <a:ln w="25400" cap="flat">
            <a:solidFill>
              <a:srgbClr val="89A4A6"/>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239" name="Shape 239"/>
          <p:cNvSpPr txBox="1"/>
          <p:nvPr/>
        </p:nvSpPr>
        <p:spPr>
          <a:xfrm>
            <a:off x="4620222" y="3778977"/>
            <a:ext cx="1752600" cy="132343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600" b="0" i="0" u="none" strike="noStrike" cap="none" baseline="0" dirty="0">
                <a:solidFill>
                  <a:schemeClr val="tx1"/>
                </a:solidFill>
                <a:latin typeface="Arial"/>
                <a:ea typeface="Arial"/>
                <a:cs typeface="Arial"/>
                <a:sym typeface="Arial"/>
              </a:rPr>
              <a:t>It seems like you are a very spirited, strong-willed person in a way.</a:t>
            </a:r>
          </a:p>
        </p:txBody>
      </p:sp>
      <p:sp>
        <p:nvSpPr>
          <p:cNvPr id="231" name="Shape 231">
            <a:extLst>
              <a:ext uri="{C183D7F6-B498-43B3-948B-1728B52AA6E4}">
                <adec:decorative xmlns:adec="http://schemas.microsoft.com/office/drawing/2017/decorative" val="1"/>
              </a:ext>
            </a:extLst>
          </p:cNvPr>
          <p:cNvSpPr/>
          <p:nvPr/>
        </p:nvSpPr>
        <p:spPr>
          <a:xfrm>
            <a:off x="6961936" y="3489686"/>
            <a:ext cx="1752600" cy="1371599"/>
          </a:xfrm>
          <a:prstGeom prst="wedgeRoundRectCallout">
            <a:avLst>
              <a:gd name="adj1" fmla="val -20833"/>
              <a:gd name="adj2" fmla="val 62500"/>
              <a:gd name="adj3" fmla="val 0"/>
            </a:avLst>
          </a:prstGeom>
          <a:solidFill>
            <a:srgbClr val="BBE0E3"/>
          </a:solidFill>
          <a:ln w="25400" cap="flat">
            <a:solidFill>
              <a:srgbClr val="89A4A6"/>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238" name="Shape 238"/>
          <p:cNvSpPr txBox="1"/>
          <p:nvPr/>
        </p:nvSpPr>
        <p:spPr>
          <a:xfrm>
            <a:off x="7089243" y="3476588"/>
            <a:ext cx="1752600" cy="132343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600" b="0" i="0" u="none" strike="noStrike" cap="none" baseline="0" dirty="0">
                <a:solidFill>
                  <a:schemeClr val="tx1"/>
                </a:solidFill>
                <a:latin typeface="Arial"/>
                <a:ea typeface="Arial"/>
                <a:cs typeface="Arial"/>
                <a:sym typeface="Arial"/>
              </a:rPr>
              <a:t>If I were in your shoes, I don’t know if I could have managed nearly so well.</a:t>
            </a:r>
          </a:p>
        </p:txBody>
      </p:sp>
      <p:sp>
        <p:nvSpPr>
          <p:cNvPr id="18" name="Shape 219"/>
          <p:cNvSpPr txBox="1"/>
          <p:nvPr/>
        </p:nvSpPr>
        <p:spPr>
          <a:xfrm>
            <a:off x="7089243" y="5129956"/>
            <a:ext cx="2057400" cy="461664"/>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sz="1200" b="0" i="1" u="none" strike="noStrike" cap="none" baseline="0" dirty="0">
                <a:solidFill>
                  <a:schemeClr val="bg1">
                    <a:lumMod val="50000"/>
                  </a:schemeClr>
                </a:solidFill>
                <a:latin typeface="Arial"/>
                <a:ea typeface="Arial"/>
                <a:cs typeface="Arial"/>
                <a:sym typeface="Arial"/>
              </a:rPr>
              <a:t>Source: Miller et al.</a:t>
            </a:r>
            <a:r>
              <a:rPr lang="en-US" sz="1200" b="0" i="1" u="none" strike="noStrike" cap="none" dirty="0">
                <a:solidFill>
                  <a:schemeClr val="bg1">
                    <a:lumMod val="50000"/>
                  </a:schemeClr>
                </a:solidFill>
                <a:latin typeface="Arial"/>
                <a:ea typeface="Arial"/>
                <a:cs typeface="Arial"/>
                <a:sym typeface="Arial"/>
              </a:rPr>
              <a:t> </a:t>
            </a:r>
            <a:r>
              <a:rPr lang="en-US" sz="1200" b="0" i="1" u="none" strike="noStrike" cap="none" baseline="0" dirty="0">
                <a:solidFill>
                  <a:schemeClr val="bg1">
                    <a:lumMod val="50000"/>
                  </a:schemeClr>
                </a:solidFill>
                <a:latin typeface="Arial"/>
                <a:ea typeface="Arial"/>
                <a:cs typeface="Arial"/>
                <a:sym typeface="Arial"/>
              </a:rPr>
              <a:t>2002  </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Shape 246"/>
          <p:cNvSpPr txBox="1">
            <a:spLocks noGrp="1"/>
          </p:cNvSpPr>
          <p:nvPr>
            <p:ph type="title"/>
          </p:nvPr>
        </p:nvSpPr>
        <p:spPr>
          <a:xfrm>
            <a:off x="443751" y="101447"/>
            <a:ext cx="8229600" cy="1143000"/>
          </a:xfrm>
          <a:prstGeom prst="rect">
            <a:avLst/>
          </a:prstGeom>
          <a:noFill/>
          <a:ln>
            <a:noFill/>
          </a:ln>
        </p:spPr>
        <p:txBody>
          <a:bodyPr lIns="91425" tIns="45700" rIns="91425" bIns="45700" anchor="ctr" anchorCtr="0">
            <a:noAutofit/>
          </a:bodyPr>
          <a:lstStyle/>
          <a:p>
            <a:pPr marL="0" marR="0" lvl="0" indent="0" algn="l" rtl="0">
              <a:spcBef>
                <a:spcPts val="0"/>
              </a:spcBef>
              <a:spcAft>
                <a:spcPts val="0"/>
              </a:spcAft>
              <a:buSzPct val="25000"/>
              <a:buNone/>
            </a:pPr>
            <a:r>
              <a:rPr lang="en-US" sz="3600" i="0" u="none" strike="noStrike" cap="none" baseline="0" dirty="0">
                <a:latin typeface="+mn-lt"/>
                <a:ea typeface="Trebuchet MS"/>
                <a:cs typeface="Trebuchet MS"/>
                <a:sym typeface="Trebuchet MS"/>
              </a:rPr>
              <a:t>Summarizing</a:t>
            </a:r>
          </a:p>
        </p:txBody>
      </p:sp>
      <p:sp>
        <p:nvSpPr>
          <p:cNvPr id="247" name="Shape 247"/>
          <p:cNvSpPr txBox="1">
            <a:spLocks noGrp="1"/>
          </p:cNvSpPr>
          <p:nvPr>
            <p:ph type="body" idx="1"/>
          </p:nvPr>
        </p:nvSpPr>
        <p:spPr>
          <a:xfrm>
            <a:off x="443751" y="1066800"/>
            <a:ext cx="4038599" cy="4038600"/>
          </a:xfrm>
          <a:prstGeom prst="rect">
            <a:avLst/>
          </a:prstGeom>
          <a:noFill/>
          <a:ln>
            <a:noFill/>
          </a:ln>
        </p:spPr>
        <p:txBody>
          <a:bodyPr lIns="91425" tIns="45700" rIns="91425" bIns="45700" anchor="t" anchorCtr="0">
            <a:noAutofit/>
          </a:bodyPr>
          <a:lstStyle/>
          <a:p>
            <a:pPr marL="0" marR="0" lvl="0" indent="0" algn="l" rtl="0">
              <a:spcBef>
                <a:spcPts val="600"/>
              </a:spcBef>
              <a:spcAft>
                <a:spcPts val="600"/>
              </a:spcAft>
              <a:buClr>
                <a:schemeClr val="dk1"/>
              </a:buClr>
              <a:buSzPct val="25000"/>
              <a:buFont typeface="Arial"/>
              <a:buNone/>
            </a:pPr>
            <a:r>
              <a:rPr lang="en-US" sz="2000" b="1" i="0" u="none" strike="noStrike" cap="none" baseline="0" dirty="0">
                <a:solidFill>
                  <a:schemeClr val="dk1"/>
                </a:solidFill>
                <a:latin typeface="Arial"/>
                <a:ea typeface="Arial"/>
                <a:cs typeface="Arial"/>
                <a:sym typeface="Arial"/>
              </a:rPr>
              <a:t>What is a Summary? </a:t>
            </a:r>
          </a:p>
          <a:p>
            <a:pPr marL="0" marR="0" lvl="0" indent="0" algn="l" rtl="0">
              <a:spcBef>
                <a:spcPts val="0"/>
              </a:spcBef>
              <a:spcAft>
                <a:spcPts val="0"/>
              </a:spcAft>
              <a:buClr>
                <a:schemeClr val="dk1"/>
              </a:buClr>
              <a:buSzPct val="100000"/>
              <a:buNone/>
            </a:pPr>
            <a:r>
              <a:rPr lang="en-US" sz="2000" b="0" i="0" u="none" strike="noStrike" cap="none" baseline="0" dirty="0">
                <a:solidFill>
                  <a:schemeClr val="dk1"/>
                </a:solidFill>
                <a:latin typeface="Arial"/>
                <a:ea typeface="Arial"/>
                <a:cs typeface="Arial"/>
                <a:sym typeface="Arial"/>
              </a:rPr>
              <a:t>A summary restates the key parts of the conversation. The summary may include: </a:t>
            </a:r>
          </a:p>
          <a:p>
            <a:pPr marR="0" lvl="1" algn="l" rtl="0">
              <a:spcBef>
                <a:spcPts val="0"/>
              </a:spcBef>
              <a:spcAft>
                <a:spcPts val="0"/>
              </a:spcAft>
              <a:buClr>
                <a:schemeClr val="dk1"/>
              </a:buClr>
              <a:buSzPct val="100000"/>
              <a:buFont typeface="Arial" panose="020B0604020202020204" pitchFamily="34" charset="0"/>
              <a:buChar char="•"/>
            </a:pPr>
            <a:r>
              <a:rPr lang="en-US" sz="2000" b="0" i="0" u="none" strike="noStrike" cap="none" baseline="0" dirty="0">
                <a:solidFill>
                  <a:schemeClr val="dk1"/>
                </a:solidFill>
                <a:latin typeface="Arial"/>
                <a:ea typeface="Arial"/>
                <a:cs typeface="Arial"/>
                <a:sym typeface="Arial"/>
              </a:rPr>
              <a:t>Thoughts </a:t>
            </a:r>
          </a:p>
          <a:p>
            <a:pPr marR="0" lvl="1" algn="l" rtl="0">
              <a:spcBef>
                <a:spcPts val="0"/>
              </a:spcBef>
              <a:spcAft>
                <a:spcPts val="0"/>
              </a:spcAft>
              <a:buClr>
                <a:schemeClr val="dk1"/>
              </a:buClr>
              <a:buSzPct val="100000"/>
              <a:buFont typeface="Arial" panose="020B0604020202020204" pitchFamily="34" charset="0"/>
              <a:buChar char="•"/>
            </a:pPr>
            <a:r>
              <a:rPr lang="en-US" sz="2000" b="0" i="0" u="none" strike="noStrike" cap="none" baseline="0" dirty="0">
                <a:solidFill>
                  <a:schemeClr val="dk1"/>
                </a:solidFill>
                <a:latin typeface="Arial"/>
                <a:ea typeface="Arial"/>
                <a:cs typeface="Arial"/>
                <a:sym typeface="Arial"/>
              </a:rPr>
              <a:t>Concerns </a:t>
            </a:r>
          </a:p>
          <a:p>
            <a:pPr marR="0" lvl="1" algn="l" rtl="0">
              <a:spcBef>
                <a:spcPts val="0"/>
              </a:spcBef>
              <a:spcAft>
                <a:spcPts val="0"/>
              </a:spcAft>
              <a:buClr>
                <a:schemeClr val="dk1"/>
              </a:buClr>
              <a:buSzPct val="100000"/>
              <a:buFont typeface="Arial" panose="020B0604020202020204" pitchFamily="34" charset="0"/>
              <a:buChar char="•"/>
            </a:pPr>
            <a:r>
              <a:rPr lang="en-US" sz="2000" b="0" i="0" u="none" strike="noStrike" cap="none" baseline="0" dirty="0">
                <a:solidFill>
                  <a:schemeClr val="dk1"/>
                </a:solidFill>
                <a:latin typeface="Arial"/>
                <a:ea typeface="Arial"/>
                <a:cs typeface="Arial"/>
                <a:sym typeface="Arial"/>
              </a:rPr>
              <a:t>Plans</a:t>
            </a:r>
          </a:p>
          <a:p>
            <a:pPr marR="0" lvl="1" algn="l" rtl="0">
              <a:spcBef>
                <a:spcPts val="0"/>
              </a:spcBef>
              <a:spcAft>
                <a:spcPts val="0"/>
              </a:spcAft>
              <a:buClr>
                <a:schemeClr val="dk1"/>
              </a:buClr>
              <a:buSzPct val="100000"/>
              <a:buFont typeface="Arial" panose="020B0604020202020204" pitchFamily="34" charset="0"/>
              <a:buChar char="•"/>
            </a:pPr>
            <a:r>
              <a:rPr lang="en-US" sz="2000" b="0" i="0" u="none" strike="noStrike" cap="none" baseline="0" dirty="0">
                <a:solidFill>
                  <a:schemeClr val="dk1"/>
                </a:solidFill>
                <a:latin typeface="Arial"/>
                <a:ea typeface="Arial"/>
                <a:cs typeface="Arial"/>
                <a:sym typeface="Arial"/>
              </a:rPr>
              <a:t>Reflections</a:t>
            </a:r>
          </a:p>
          <a:p>
            <a:pPr marL="342900" marR="0" lvl="0" indent="-165100" algn="l" rtl="0">
              <a:spcBef>
                <a:spcPts val="560"/>
              </a:spcBef>
              <a:spcAft>
                <a:spcPts val="0"/>
              </a:spcAft>
              <a:buClr>
                <a:schemeClr val="dk1"/>
              </a:buClr>
              <a:buFont typeface="Arial"/>
              <a:buNone/>
            </a:pPr>
            <a:endParaRPr sz="2000" b="0" i="0" u="none" strike="noStrike" cap="none" baseline="0" dirty="0">
              <a:solidFill>
                <a:schemeClr val="dk1"/>
              </a:solidFill>
              <a:latin typeface="Arial"/>
              <a:ea typeface="Arial"/>
              <a:cs typeface="Arial"/>
              <a:sym typeface="Arial"/>
            </a:endParaRPr>
          </a:p>
        </p:txBody>
      </p:sp>
      <p:sp>
        <p:nvSpPr>
          <p:cNvPr id="248" name="Shape 248"/>
          <p:cNvSpPr txBox="1">
            <a:spLocks noGrp="1"/>
          </p:cNvSpPr>
          <p:nvPr>
            <p:ph type="body" idx="2"/>
          </p:nvPr>
        </p:nvSpPr>
        <p:spPr>
          <a:xfrm>
            <a:off x="4710953" y="1066799"/>
            <a:ext cx="4038599" cy="4038601"/>
          </a:xfrm>
          <a:prstGeom prst="rect">
            <a:avLst/>
          </a:prstGeom>
          <a:noFill/>
          <a:ln>
            <a:noFill/>
          </a:ln>
        </p:spPr>
        <p:txBody>
          <a:bodyPr lIns="91425" tIns="45700" rIns="91425" bIns="45700" anchor="t" anchorCtr="0">
            <a:noAutofit/>
          </a:bodyPr>
          <a:lstStyle/>
          <a:p>
            <a:pPr marL="0" marR="0" lvl="0" indent="0" algn="l" rtl="0">
              <a:spcBef>
                <a:spcPts val="600"/>
              </a:spcBef>
              <a:spcAft>
                <a:spcPts val="600"/>
              </a:spcAft>
              <a:buClr>
                <a:schemeClr val="dk1"/>
              </a:buClr>
              <a:buSzPct val="25000"/>
              <a:buFont typeface="Arial"/>
              <a:buNone/>
            </a:pPr>
            <a:r>
              <a:rPr lang="en-US" sz="2000" b="1" i="0" u="none" strike="noStrike" cap="none" baseline="0" dirty="0">
                <a:solidFill>
                  <a:schemeClr val="dk1"/>
                </a:solidFill>
                <a:latin typeface="Arial"/>
                <a:ea typeface="Arial"/>
                <a:cs typeface="Arial"/>
                <a:sym typeface="Arial"/>
              </a:rPr>
              <a:t>How to Use a Summary </a:t>
            </a:r>
          </a:p>
          <a:p>
            <a:pPr marL="0" marR="0" lvl="0" indent="0" algn="l" rtl="0">
              <a:spcBef>
                <a:spcPts val="0"/>
              </a:spcBef>
              <a:spcAft>
                <a:spcPts val="0"/>
              </a:spcAft>
              <a:buClr>
                <a:schemeClr val="dk1"/>
              </a:buClr>
              <a:buSzPct val="100000"/>
              <a:buNone/>
            </a:pPr>
            <a:r>
              <a:rPr lang="en-US" sz="2000" b="0" i="0" u="none" strike="noStrike" cap="none" baseline="0" dirty="0">
                <a:solidFill>
                  <a:schemeClr val="dk1"/>
                </a:solidFill>
                <a:latin typeface="Arial"/>
                <a:ea typeface="Arial"/>
                <a:cs typeface="Arial"/>
                <a:sym typeface="Arial"/>
              </a:rPr>
              <a:t>A summary can be useful in a number of ways. It can help the person: </a:t>
            </a:r>
          </a:p>
          <a:p>
            <a:pPr marR="0" lvl="1" algn="l" rtl="0">
              <a:spcBef>
                <a:spcPts val="0"/>
              </a:spcBef>
              <a:spcAft>
                <a:spcPts val="0"/>
              </a:spcAft>
              <a:buClr>
                <a:schemeClr val="dk1"/>
              </a:buClr>
              <a:buSzPct val="100000"/>
              <a:buFont typeface="Arial" panose="020B0604020202020204" pitchFamily="34" charset="0"/>
              <a:buChar char="•"/>
            </a:pPr>
            <a:r>
              <a:rPr lang="en-US" sz="2000" b="0" i="0" u="none" strike="noStrike" cap="none" baseline="0" dirty="0">
                <a:solidFill>
                  <a:schemeClr val="dk1"/>
                </a:solidFill>
                <a:latin typeface="Arial"/>
                <a:ea typeface="Arial"/>
                <a:cs typeface="Arial"/>
                <a:sym typeface="Arial"/>
              </a:rPr>
              <a:t>Recall the conversation </a:t>
            </a:r>
          </a:p>
          <a:p>
            <a:pPr marR="0" lvl="1" algn="l" rtl="0">
              <a:spcBef>
                <a:spcPts val="0"/>
              </a:spcBef>
              <a:spcAft>
                <a:spcPts val="0"/>
              </a:spcAft>
              <a:buClr>
                <a:schemeClr val="dk1"/>
              </a:buClr>
              <a:buSzPct val="100000"/>
              <a:buFont typeface="Arial" panose="020B0604020202020204" pitchFamily="34" charset="0"/>
              <a:buChar char="•"/>
            </a:pPr>
            <a:r>
              <a:rPr lang="en-US" sz="2000" b="0" i="0" u="none" strike="noStrike" cap="none" baseline="0" dirty="0">
                <a:solidFill>
                  <a:schemeClr val="dk1"/>
                </a:solidFill>
                <a:latin typeface="Arial"/>
                <a:ea typeface="Arial"/>
                <a:cs typeface="Arial"/>
                <a:sym typeface="Arial"/>
              </a:rPr>
              <a:t>Think of new ideas </a:t>
            </a:r>
          </a:p>
          <a:p>
            <a:pPr marR="0" lvl="1" algn="l" rtl="0">
              <a:spcBef>
                <a:spcPts val="0"/>
              </a:spcBef>
              <a:spcAft>
                <a:spcPts val="0"/>
              </a:spcAft>
              <a:buClr>
                <a:schemeClr val="dk1"/>
              </a:buClr>
              <a:buSzPct val="100000"/>
              <a:buFont typeface="Arial" panose="020B0604020202020204" pitchFamily="34" charset="0"/>
              <a:buChar char="•"/>
            </a:pPr>
            <a:r>
              <a:rPr lang="en-US" sz="2000" b="0" i="0" u="none" strike="noStrike" cap="none" baseline="0" dirty="0">
                <a:solidFill>
                  <a:schemeClr val="dk1"/>
                </a:solidFill>
                <a:latin typeface="Arial"/>
                <a:ea typeface="Arial"/>
                <a:cs typeface="Arial"/>
                <a:sym typeface="Arial"/>
              </a:rPr>
              <a:t>Plan their next steps </a:t>
            </a:r>
          </a:p>
          <a:p>
            <a:pPr marR="0" lvl="1" algn="l" rtl="0">
              <a:spcBef>
                <a:spcPts val="0"/>
              </a:spcBef>
              <a:spcAft>
                <a:spcPts val="0"/>
              </a:spcAft>
              <a:buClr>
                <a:schemeClr val="dk1"/>
              </a:buClr>
              <a:buSzPct val="100000"/>
              <a:buFont typeface="Arial" panose="020B0604020202020204" pitchFamily="34" charset="0"/>
              <a:buChar char="•"/>
            </a:pPr>
            <a:r>
              <a:rPr lang="en-US" sz="2000" b="0" i="0" u="none" strike="noStrike" cap="none" baseline="0" dirty="0">
                <a:solidFill>
                  <a:schemeClr val="dk1"/>
                </a:solidFill>
                <a:latin typeface="Arial"/>
                <a:ea typeface="Arial"/>
                <a:cs typeface="Arial"/>
                <a:sym typeface="Arial"/>
              </a:rPr>
              <a:t>Feel more confident about moving forward</a:t>
            </a:r>
          </a:p>
          <a:p>
            <a:pPr marR="0" lvl="1" algn="l" rtl="0">
              <a:spcBef>
                <a:spcPts val="0"/>
              </a:spcBef>
              <a:spcAft>
                <a:spcPts val="0"/>
              </a:spcAft>
              <a:buClr>
                <a:schemeClr val="dk1"/>
              </a:buClr>
              <a:buSzPct val="100000"/>
              <a:buFont typeface="Arial" panose="020B0604020202020204" pitchFamily="34" charset="0"/>
              <a:buChar char="•"/>
            </a:pPr>
            <a:r>
              <a:rPr lang="en-US" sz="2000" dirty="0">
                <a:solidFill>
                  <a:schemeClr val="dk1"/>
                </a:solidFill>
              </a:rPr>
              <a:t>Reinforce conversation</a:t>
            </a:r>
          </a:p>
          <a:p>
            <a:pPr marR="0" lvl="1" algn="l" rtl="0">
              <a:spcBef>
                <a:spcPts val="0"/>
              </a:spcBef>
              <a:spcAft>
                <a:spcPts val="0"/>
              </a:spcAft>
              <a:buClr>
                <a:schemeClr val="dk1"/>
              </a:buClr>
              <a:buSzPct val="100000"/>
              <a:buFont typeface="Arial" panose="020B0604020202020204" pitchFamily="34" charset="0"/>
              <a:buChar char="•"/>
            </a:pPr>
            <a:r>
              <a:rPr lang="en-US" sz="2000" b="0" i="0" u="none" strike="noStrike" cap="none" baseline="0" dirty="0">
                <a:solidFill>
                  <a:schemeClr val="dk1"/>
                </a:solidFill>
                <a:latin typeface="Arial"/>
                <a:ea typeface="Arial"/>
                <a:cs typeface="Arial"/>
                <a:sym typeface="Arial"/>
              </a:rPr>
              <a:t>Show you’ve been listening</a:t>
            </a:r>
          </a:p>
          <a:p>
            <a:pPr marL="342900" marR="0" lvl="0" indent="-190500" algn="l" rtl="0">
              <a:spcBef>
                <a:spcPts val="480"/>
              </a:spcBef>
              <a:spcAft>
                <a:spcPts val="0"/>
              </a:spcAft>
              <a:buClr>
                <a:schemeClr val="dk1"/>
              </a:buClr>
              <a:buFont typeface="Arial"/>
              <a:buNone/>
            </a:pPr>
            <a:endParaRPr sz="2000" b="0" i="0" u="none" strike="noStrike" cap="none" baseline="0" dirty="0">
              <a:solidFill>
                <a:schemeClr val="dk1"/>
              </a:solidFill>
              <a:latin typeface="Arial"/>
              <a:ea typeface="Arial"/>
              <a:cs typeface="Arial"/>
              <a:sym typeface="Arial"/>
            </a:endParaRPr>
          </a:p>
        </p:txBody>
      </p:sp>
      <p:sp>
        <p:nvSpPr>
          <p:cNvPr id="7" name="Shape 219"/>
          <p:cNvSpPr txBox="1"/>
          <p:nvPr/>
        </p:nvSpPr>
        <p:spPr>
          <a:xfrm>
            <a:off x="7086600" y="5148466"/>
            <a:ext cx="2057400" cy="461664"/>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sz="1200" b="0" i="1" u="none" strike="noStrike" cap="none" baseline="0" dirty="0">
                <a:solidFill>
                  <a:schemeClr val="bg1">
                    <a:lumMod val="50000"/>
                  </a:schemeClr>
                </a:solidFill>
                <a:latin typeface="Arial"/>
                <a:ea typeface="Arial"/>
                <a:cs typeface="Arial"/>
                <a:sym typeface="Arial"/>
              </a:rPr>
              <a:t>Source: Miller et al.</a:t>
            </a:r>
            <a:r>
              <a:rPr lang="en-US" sz="1200" b="0" i="1" u="none" strike="noStrike" cap="none" dirty="0">
                <a:solidFill>
                  <a:schemeClr val="bg1">
                    <a:lumMod val="50000"/>
                  </a:schemeClr>
                </a:solidFill>
                <a:latin typeface="Arial"/>
                <a:ea typeface="Arial"/>
                <a:cs typeface="Arial"/>
                <a:sym typeface="Arial"/>
              </a:rPr>
              <a:t> </a:t>
            </a:r>
            <a:r>
              <a:rPr lang="en-US" sz="1200" b="0" i="1" u="none" strike="noStrike" cap="none" baseline="0" dirty="0">
                <a:solidFill>
                  <a:schemeClr val="bg1">
                    <a:lumMod val="50000"/>
                  </a:schemeClr>
                </a:solidFill>
                <a:latin typeface="Arial"/>
                <a:ea typeface="Arial"/>
                <a:cs typeface="Arial"/>
                <a:sym typeface="Arial"/>
              </a:rPr>
              <a:t>2002  </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600" dirty="0">
                <a:latin typeface="+mn-lt"/>
              </a:rPr>
              <a:t>Tips for Conversations</a:t>
            </a:r>
          </a:p>
        </p:txBody>
      </p:sp>
      <p:graphicFrame>
        <p:nvGraphicFramePr>
          <p:cNvPr id="7" name="Diagram 6" descr="Tips for conversations:&#10;1. Ask open ended questions&#10;2. Allow patient to answer&#10;3. Reflect back&#10;4. Wait for patient to say more&#10;5. Ask more questions&#10;6. Summarize to make sure you understood"/>
          <p:cNvGraphicFramePr/>
          <p:nvPr>
            <p:extLst>
              <p:ext uri="{D42A27DB-BD31-4B8C-83A1-F6EECF244321}">
                <p14:modId xmlns:p14="http://schemas.microsoft.com/office/powerpoint/2010/main" val="2217620761"/>
              </p:ext>
            </p:extLst>
          </p:nvPr>
        </p:nvGraphicFramePr>
        <p:xfrm>
          <a:off x="914400" y="1524000"/>
          <a:ext cx="7315200" cy="35221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95990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dirty="0">
                <a:latin typeface="+mn-lt"/>
              </a:rPr>
              <a:t>Supporting Open Communication between Patient and Provider</a:t>
            </a:r>
          </a:p>
        </p:txBody>
      </p:sp>
      <p:graphicFrame>
        <p:nvGraphicFramePr>
          <p:cNvPr id="5" name="Content Placeholder 4" descr="Tips on supporting open, honest and meaningful interactions with patients:&#10;1. Build trusting relationship&#10;2. Share information and preferences&#10;3. Discuss feelings&#10;4. Be aware of factors that may affect a patient’s communication&#10;&#10;"/>
          <p:cNvGraphicFramePr>
            <a:graphicFrameLocks noGrp="1"/>
          </p:cNvGraphicFramePr>
          <p:nvPr>
            <p:ph idx="1"/>
            <p:extLst>
              <p:ext uri="{D42A27DB-BD31-4B8C-83A1-F6EECF244321}">
                <p14:modId xmlns:p14="http://schemas.microsoft.com/office/powerpoint/2010/main" val="3074080830"/>
              </p:ext>
            </p:extLst>
          </p:nvPr>
        </p:nvGraphicFramePr>
        <p:xfrm>
          <a:off x="931984" y="1766887"/>
          <a:ext cx="7280031" cy="3505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4038600" y="5272087"/>
            <a:ext cx="5791200" cy="276999"/>
          </a:xfrm>
          <a:prstGeom prst="rect">
            <a:avLst/>
          </a:prstGeom>
          <a:noFill/>
        </p:spPr>
        <p:txBody>
          <a:bodyPr wrap="square" rtlCol="0">
            <a:spAutoFit/>
          </a:bodyPr>
          <a:lstStyle/>
          <a:p>
            <a:r>
              <a:rPr lang="en-US" sz="1200" i="1" dirty="0">
                <a:solidFill>
                  <a:schemeClr val="bg1">
                    <a:lumMod val="50000"/>
                  </a:schemeClr>
                </a:solidFill>
              </a:rPr>
              <a:t>Source: National Cancer Institute - Communication in Cancer Care. 2013</a:t>
            </a:r>
          </a:p>
        </p:txBody>
      </p:sp>
    </p:spTree>
    <p:extLst>
      <p:ext uri="{BB962C8B-B14F-4D97-AF65-F5344CB8AC3E}">
        <p14:creationId xmlns:p14="http://schemas.microsoft.com/office/powerpoint/2010/main" val="1703173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457200" y="304800"/>
            <a:ext cx="8229600" cy="1143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j-lt"/>
                <a:ea typeface="Trebuchet MS"/>
                <a:cs typeface="Trebuchet MS"/>
                <a:sym typeface="Trebuchet MS"/>
              </a:rPr>
              <a:t>Acknowledgments</a:t>
            </a:r>
          </a:p>
        </p:txBody>
      </p:sp>
      <p:sp>
        <p:nvSpPr>
          <p:cNvPr id="91" name="Shape 91"/>
          <p:cNvSpPr txBox="1">
            <a:spLocks noGrp="1"/>
          </p:cNvSpPr>
          <p:nvPr>
            <p:ph type="body" idx="1"/>
          </p:nvPr>
        </p:nvSpPr>
        <p:spPr>
          <a:xfrm>
            <a:off x="457200" y="1371601"/>
            <a:ext cx="8229600" cy="4191000"/>
          </a:xfrm>
          <a:prstGeom prst="rect">
            <a:avLst/>
          </a:prstGeom>
          <a:noFill/>
          <a:ln>
            <a:noFill/>
          </a:ln>
        </p:spPr>
        <p:txBody>
          <a:bodyPr lIns="91425" tIns="45700" rIns="91425" bIns="45700" anchor="t" anchorCtr="0">
            <a:noAutofit/>
          </a:bodyPr>
          <a:lstStyle/>
          <a:p>
            <a:pPr marL="203200" indent="0">
              <a:spcBef>
                <a:spcPts val="600"/>
              </a:spcBef>
              <a:spcAft>
                <a:spcPts val="600"/>
              </a:spcAft>
              <a:buNone/>
            </a:pPr>
            <a:r>
              <a:rPr lang="en-US" sz="1600" dirty="0"/>
              <a:t>This work was supported by Cooperative Agreement #1U38DP004972-02 from the Centers for Disease Control and Prevention. Its contents are solely the responsibility of the authors and do not necessarily represent the official views of the Centers for Disease Control and Prevention.</a:t>
            </a:r>
          </a:p>
          <a:p>
            <a:pPr marL="203200" indent="0">
              <a:spcBef>
                <a:spcPts val="600"/>
              </a:spcBef>
              <a:spcAft>
                <a:spcPts val="600"/>
              </a:spcAft>
              <a:buNone/>
            </a:pPr>
            <a:r>
              <a:rPr lang="en-US" sz="1600" dirty="0"/>
              <a:t>Portions of this lesson have been adapted with permission from:</a:t>
            </a:r>
          </a:p>
          <a:p>
            <a:pPr marL="488950" indent="-285750">
              <a:spcBef>
                <a:spcPts val="600"/>
              </a:spcBef>
              <a:spcAft>
                <a:spcPts val="600"/>
              </a:spcAft>
            </a:pPr>
            <a:r>
              <a:rPr lang="en-US" sz="1600" dirty="0"/>
              <a:t>The Patient Navigator Training Collaborative of the Colorado School of Public Health</a:t>
            </a:r>
          </a:p>
          <a:p>
            <a:pPr marL="488950" indent="-285750">
              <a:spcBef>
                <a:spcPts val="600"/>
              </a:spcBef>
              <a:spcAft>
                <a:spcPts val="600"/>
              </a:spcAft>
            </a:pPr>
            <a:r>
              <a:rPr lang="en-US" sz="1600" dirty="0"/>
              <a:t>The National Coalition for Cancer Survivorship</a:t>
            </a:r>
          </a:p>
          <a:p>
            <a:pPr marL="203200" indent="0">
              <a:spcBef>
                <a:spcPts val="600"/>
              </a:spcBef>
              <a:spcAft>
                <a:spcPts val="600"/>
              </a:spcAft>
              <a:buNone/>
            </a:pPr>
            <a:r>
              <a:rPr lang="en-US" sz="1600" dirty="0"/>
              <a:t>We would like to thank: </a:t>
            </a:r>
          </a:p>
          <a:p>
            <a:pPr marL="488950" indent="-285750">
              <a:spcBef>
                <a:spcPts val="600"/>
              </a:spcBef>
              <a:spcAft>
                <a:spcPts val="600"/>
              </a:spcAft>
            </a:pPr>
            <a:r>
              <a:rPr lang="en-US" sz="1600" dirty="0"/>
              <a:t>The GW Clinical Learning and Simulation Skills (CLASS) Center for providing space to film video simulations for this lesson</a:t>
            </a:r>
          </a:p>
          <a:p>
            <a:pPr marL="488950" indent="-285750">
              <a:spcBef>
                <a:spcPts val="600"/>
              </a:spcBef>
              <a:spcAft>
                <a:spcPts val="600"/>
              </a:spcAft>
            </a:pPr>
            <a:r>
              <a:rPr lang="en-US" sz="1600" dirty="0"/>
              <a:t>Patient navigator actors in the simulation videos:  Etta-Cheri Washington and Fernando </a:t>
            </a:r>
            <a:r>
              <a:rPr lang="en-US" sz="1600" dirty="0" err="1"/>
              <a:t>Ascencio</a:t>
            </a:r>
            <a:endParaRPr lang="en-US" sz="1600" dirty="0"/>
          </a:p>
          <a:p>
            <a:pPr marL="0" marR="0" lvl="0" indent="0" rtl="0">
              <a:spcBef>
                <a:spcPts val="600"/>
              </a:spcBef>
              <a:spcAft>
                <a:spcPts val="600"/>
              </a:spcAft>
              <a:buClr>
                <a:schemeClr val="dk1"/>
              </a:buClr>
              <a:buSzPct val="25000"/>
              <a:buFont typeface="Arial"/>
              <a:buNone/>
            </a:pPr>
            <a:endParaRPr lang="en-US" sz="2800" b="0" i="0" u="none" strike="noStrike" cap="none" baseline="0"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2613371"/>
      </p:ext>
    </p:extLst>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3600" dirty="0">
                <a:latin typeface="+mn-lt"/>
              </a:rPr>
              <a:t>Tips for Patients</a:t>
            </a:r>
          </a:p>
        </p:txBody>
      </p:sp>
      <p:sp>
        <p:nvSpPr>
          <p:cNvPr id="8" name="Content Placeholder 7"/>
          <p:cNvSpPr>
            <a:spLocks noGrp="1"/>
          </p:cNvSpPr>
          <p:nvPr>
            <p:ph idx="1"/>
          </p:nvPr>
        </p:nvSpPr>
        <p:spPr/>
        <p:txBody>
          <a:bodyPr/>
          <a:lstStyle/>
          <a:p>
            <a:r>
              <a:rPr lang="en-US" dirty="0"/>
              <a:t>Be assertive</a:t>
            </a:r>
          </a:p>
          <a:p>
            <a:r>
              <a:rPr lang="en-US" dirty="0"/>
              <a:t>Use “I” messages</a:t>
            </a:r>
          </a:p>
          <a:p>
            <a:r>
              <a:rPr lang="en-US" dirty="0"/>
              <a:t>Active listening</a:t>
            </a:r>
          </a:p>
          <a:p>
            <a:r>
              <a:rPr lang="en-US" dirty="0"/>
              <a:t>Match what you say in words with what you “say” without words</a:t>
            </a:r>
          </a:p>
          <a:p>
            <a:r>
              <a:rPr lang="en-US" dirty="0"/>
              <a:t>Express your feelings</a:t>
            </a:r>
          </a:p>
        </p:txBody>
      </p:sp>
      <p:sp>
        <p:nvSpPr>
          <p:cNvPr id="2" name="TextBox 1"/>
          <p:cNvSpPr txBox="1"/>
          <p:nvPr/>
        </p:nvSpPr>
        <p:spPr>
          <a:xfrm>
            <a:off x="6324600" y="5254594"/>
            <a:ext cx="3505200" cy="276999"/>
          </a:xfrm>
          <a:prstGeom prst="rect">
            <a:avLst/>
          </a:prstGeom>
          <a:noFill/>
        </p:spPr>
        <p:txBody>
          <a:bodyPr wrap="square" rtlCol="0">
            <a:spAutoFit/>
          </a:bodyPr>
          <a:lstStyle/>
          <a:p>
            <a:r>
              <a:rPr lang="en-US" sz="1200" i="1" dirty="0">
                <a:solidFill>
                  <a:schemeClr val="bg1">
                    <a:lumMod val="50000"/>
                  </a:schemeClr>
                </a:solidFill>
              </a:rPr>
              <a:t>Source: Cancer Survival Toolbox©. </a:t>
            </a:r>
            <a:r>
              <a:rPr lang="en-US" sz="1200" i="1" dirty="0" err="1">
                <a:solidFill>
                  <a:schemeClr val="bg1">
                    <a:lumMod val="50000"/>
                  </a:schemeClr>
                </a:solidFill>
              </a:rPr>
              <a:t>n.d.</a:t>
            </a:r>
            <a:endParaRPr lang="en-US" sz="1200" i="1" dirty="0">
              <a:solidFill>
                <a:schemeClr val="bg1">
                  <a:lumMod val="50000"/>
                </a:schemeClr>
              </a:solidFill>
            </a:endParaRPr>
          </a:p>
        </p:txBody>
      </p:sp>
    </p:spTree>
    <p:extLst>
      <p:ext uri="{BB962C8B-B14F-4D97-AF65-F5344CB8AC3E}">
        <p14:creationId xmlns:p14="http://schemas.microsoft.com/office/powerpoint/2010/main" val="35150872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60FEB-2453-4C95-A964-A835C3D6871D}"/>
              </a:ext>
            </a:extLst>
          </p:cNvPr>
          <p:cNvSpPr>
            <a:spLocks noGrp="1"/>
          </p:cNvSpPr>
          <p:nvPr>
            <p:ph type="title"/>
          </p:nvPr>
        </p:nvSpPr>
        <p:spPr/>
        <p:txBody>
          <a:bodyPr>
            <a:normAutofit/>
          </a:bodyPr>
          <a:lstStyle/>
          <a:p>
            <a:r>
              <a:rPr lang="en-US" sz="3600" dirty="0">
                <a:latin typeface="+mn-lt"/>
              </a:rPr>
              <a:t>Conflict Resolution</a:t>
            </a:r>
          </a:p>
        </p:txBody>
      </p:sp>
      <p:sp>
        <p:nvSpPr>
          <p:cNvPr id="3" name="TextBox 2"/>
          <p:cNvSpPr txBox="1"/>
          <p:nvPr/>
        </p:nvSpPr>
        <p:spPr>
          <a:xfrm>
            <a:off x="571500" y="1447800"/>
            <a:ext cx="8001000" cy="3108543"/>
          </a:xfrm>
          <a:prstGeom prst="rect">
            <a:avLst/>
          </a:prstGeom>
          <a:noFill/>
        </p:spPr>
        <p:txBody>
          <a:bodyPr wrap="square" rtlCol="0">
            <a:spAutoFit/>
          </a:bodyPr>
          <a:lstStyle/>
          <a:p>
            <a:r>
              <a:rPr lang="en-US" sz="2800" dirty="0"/>
              <a:t>Everyone has to deal with conflict at one point or another. In this section of the lesson, we will discuss conflict resolution strategies. These tips can be applied to the navigator-patient interaction or the patient interaction with others, including their family or members of the healthcare team. </a:t>
            </a:r>
          </a:p>
          <a:p>
            <a:endParaRPr lang="en-US" sz="2800" dirty="0"/>
          </a:p>
        </p:txBody>
      </p:sp>
    </p:spTree>
    <p:extLst>
      <p:ext uri="{BB962C8B-B14F-4D97-AF65-F5344CB8AC3E}">
        <p14:creationId xmlns:p14="http://schemas.microsoft.com/office/powerpoint/2010/main" val="14617393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mn-lt"/>
              </a:rPr>
              <a:t>Examples of Conflicts</a:t>
            </a:r>
          </a:p>
        </p:txBody>
      </p:sp>
      <p:sp>
        <p:nvSpPr>
          <p:cNvPr id="3" name="Content Placeholder 2"/>
          <p:cNvSpPr>
            <a:spLocks noGrp="1"/>
          </p:cNvSpPr>
          <p:nvPr>
            <p:ph idx="1"/>
          </p:nvPr>
        </p:nvSpPr>
        <p:spPr>
          <a:xfrm>
            <a:off x="457200" y="1371600"/>
            <a:ext cx="8153400" cy="4754563"/>
          </a:xfrm>
        </p:spPr>
        <p:txBody>
          <a:bodyPr/>
          <a:lstStyle/>
          <a:p>
            <a:pPr>
              <a:spcBef>
                <a:spcPts val="0"/>
              </a:spcBef>
              <a:spcAft>
                <a:spcPts val="0"/>
              </a:spcAft>
            </a:pPr>
            <a:r>
              <a:rPr lang="en-US" dirty="0"/>
              <a:t>Being asked to do something you can’t do </a:t>
            </a:r>
          </a:p>
          <a:p>
            <a:pPr>
              <a:spcBef>
                <a:spcPts val="0"/>
              </a:spcBef>
              <a:spcAft>
                <a:spcPts val="0"/>
              </a:spcAft>
            </a:pPr>
            <a:r>
              <a:rPr lang="en-US" dirty="0"/>
              <a:t>Patient feels you are not being helpful</a:t>
            </a:r>
          </a:p>
          <a:p>
            <a:pPr>
              <a:spcBef>
                <a:spcPts val="0"/>
              </a:spcBef>
              <a:spcAft>
                <a:spcPts val="0"/>
              </a:spcAft>
            </a:pPr>
            <a:r>
              <a:rPr lang="en-US" dirty="0"/>
              <a:t>Navigator doing too much for the patient</a:t>
            </a:r>
          </a:p>
          <a:p>
            <a:pPr>
              <a:spcBef>
                <a:spcPts val="0"/>
              </a:spcBef>
              <a:spcAft>
                <a:spcPts val="0"/>
              </a:spcAft>
            </a:pPr>
            <a:r>
              <a:rPr lang="en-US" dirty="0"/>
              <a:t>Families</a:t>
            </a:r>
          </a:p>
          <a:p>
            <a:pPr>
              <a:spcBef>
                <a:spcPts val="0"/>
              </a:spcBef>
              <a:spcAft>
                <a:spcPts val="0"/>
              </a:spcAft>
            </a:pPr>
            <a:r>
              <a:rPr lang="en-US" dirty="0"/>
              <a:t>Friends/outsiders</a:t>
            </a:r>
          </a:p>
        </p:txBody>
      </p:sp>
    </p:spTree>
    <p:extLst>
      <p:ext uri="{BB962C8B-B14F-4D97-AF65-F5344CB8AC3E}">
        <p14:creationId xmlns:p14="http://schemas.microsoft.com/office/powerpoint/2010/main" val="19884705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mn-lt"/>
              </a:rPr>
              <a:t>Primary Strategies</a:t>
            </a:r>
          </a:p>
        </p:txBody>
      </p:sp>
      <p:graphicFrame>
        <p:nvGraphicFramePr>
          <p:cNvPr id="5" name="Content Placeholder 4" descr="Three primary strategies &#10;1. Flight, or Avoiding conflict and hoping that it will go away&#10;Fight, or Using authority, rights or force to attempt to prevail over others or&#10;Unite, or Talking with other people to develop solutions that will satisfy mutual interests, some result that they all can “live with”&#10;">
            <a:extLs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818953946"/>
              </p:ext>
            </p:extLst>
          </p:nvPr>
        </p:nvGraphicFramePr>
        <p:xfrm>
          <a:off x="533400" y="1371600"/>
          <a:ext cx="7458075" cy="38335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7772400" y="5334000"/>
            <a:ext cx="15240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3968882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dirty="0">
                <a:latin typeface="+mn-lt"/>
              </a:rPr>
              <a:t>Conflict Resolution Strategies</a:t>
            </a:r>
          </a:p>
        </p:txBody>
      </p:sp>
      <p:graphicFrame>
        <p:nvGraphicFramePr>
          <p:cNvPr id="2" name="Content Placeholder 1" descr="Conflict resolution strategies:&#10;1. Work at talking about the issues&#10;2. Recognize the value of the conflict&#10;3. Recognize conflict is a spiral and you can change the direction of the spiral&#10;4. Emphasize common goals&#10;5. Check perceptions&#10;6. Use competent communication techniques&#10;7. Agree to disagree&#10;8. Attack the problem, not the person&#10;&#10;&#10;">
            <a:extLs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921787569"/>
              </p:ext>
            </p:extLst>
          </p:nvPr>
        </p:nvGraphicFramePr>
        <p:xfrm>
          <a:off x="579120" y="1385500"/>
          <a:ext cx="7467600" cy="40386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7772400" y="5334000"/>
            <a:ext cx="15240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21515665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dirty="0">
                <a:latin typeface="+mn-lt"/>
              </a:rPr>
              <a:t>Difficult Conversations</a:t>
            </a:r>
          </a:p>
        </p:txBody>
      </p:sp>
      <p:sp>
        <p:nvSpPr>
          <p:cNvPr id="2" name="TextBox 1"/>
          <p:cNvSpPr txBox="1"/>
          <p:nvPr/>
        </p:nvSpPr>
        <p:spPr>
          <a:xfrm>
            <a:off x="457200" y="1524000"/>
            <a:ext cx="7848600" cy="1569660"/>
          </a:xfrm>
          <a:prstGeom prst="rect">
            <a:avLst/>
          </a:prstGeom>
          <a:noFill/>
        </p:spPr>
        <p:txBody>
          <a:bodyPr wrap="square" rtlCol="0">
            <a:spAutoFit/>
          </a:bodyPr>
          <a:lstStyle/>
          <a:p>
            <a:r>
              <a:rPr lang="en-US" sz="3200" dirty="0"/>
              <a:t>You may also face difficult conversations with patients. </a:t>
            </a:r>
          </a:p>
          <a:p>
            <a:endParaRPr lang="en-US" sz="3200" dirty="0"/>
          </a:p>
        </p:txBody>
      </p:sp>
    </p:spTree>
    <p:extLst>
      <p:ext uri="{BB962C8B-B14F-4D97-AF65-F5344CB8AC3E}">
        <p14:creationId xmlns:p14="http://schemas.microsoft.com/office/powerpoint/2010/main" val="14130114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dirty="0">
                <a:latin typeface="+mn-lt"/>
              </a:rPr>
              <a:t>Difficult Conversations</a:t>
            </a:r>
          </a:p>
        </p:txBody>
      </p:sp>
      <p:sp>
        <p:nvSpPr>
          <p:cNvPr id="5" name="Content Placeholder 4"/>
          <p:cNvSpPr>
            <a:spLocks noGrp="1"/>
          </p:cNvSpPr>
          <p:nvPr>
            <p:ph idx="1"/>
          </p:nvPr>
        </p:nvSpPr>
        <p:spPr/>
        <p:txBody>
          <a:bodyPr/>
          <a:lstStyle/>
          <a:p>
            <a:pPr>
              <a:spcBef>
                <a:spcPts val="0"/>
              </a:spcBef>
              <a:spcAft>
                <a:spcPts val="0"/>
              </a:spcAft>
            </a:pPr>
            <a:r>
              <a:rPr lang="en-US" dirty="0"/>
              <a:t>Highly emotional patients</a:t>
            </a:r>
          </a:p>
          <a:p>
            <a:pPr>
              <a:spcBef>
                <a:spcPts val="0"/>
              </a:spcBef>
              <a:spcAft>
                <a:spcPts val="0"/>
              </a:spcAft>
            </a:pPr>
            <a:r>
              <a:rPr lang="en-US" dirty="0"/>
              <a:t>Challenging patients</a:t>
            </a:r>
          </a:p>
          <a:p>
            <a:pPr>
              <a:spcBef>
                <a:spcPts val="0"/>
              </a:spcBef>
              <a:spcAft>
                <a:spcPts val="0"/>
              </a:spcAft>
            </a:pPr>
            <a:r>
              <a:rPr lang="en-US" dirty="0"/>
              <a:t>Family member confrontations</a:t>
            </a:r>
          </a:p>
          <a:p>
            <a:pPr>
              <a:spcBef>
                <a:spcPts val="0"/>
              </a:spcBef>
              <a:spcAft>
                <a:spcPts val="0"/>
              </a:spcAft>
            </a:pPr>
            <a:r>
              <a:rPr lang="en-US" dirty="0"/>
              <a:t>Disappointing information</a:t>
            </a:r>
          </a:p>
        </p:txBody>
      </p:sp>
      <p:sp>
        <p:nvSpPr>
          <p:cNvPr id="6" name="TextBox 5"/>
          <p:cNvSpPr txBox="1"/>
          <p:nvPr/>
        </p:nvSpPr>
        <p:spPr>
          <a:xfrm>
            <a:off x="7924800" y="5271701"/>
            <a:ext cx="15240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33035331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Shape 271"/>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n-lt"/>
                <a:ea typeface="Trebuchet MS"/>
                <a:cs typeface="Trebuchet MS"/>
                <a:sym typeface="Trebuchet MS"/>
              </a:rPr>
              <a:t>Video</a:t>
            </a:r>
          </a:p>
        </p:txBody>
      </p:sp>
      <p:pic>
        <p:nvPicPr>
          <p:cNvPr id="6" name="Content Placeholder 5" descr="Image depicting conversation between a patient and patient navigator.">
            <a:extLst>
              <a:ext uri="{FF2B5EF4-FFF2-40B4-BE49-F238E27FC236}">
                <a16:creationId xmlns:a16="http://schemas.microsoft.com/office/drawing/2014/main" id="{2A3097B8-47AB-4035-BBCF-E1DD0851C17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24327" y="1447800"/>
            <a:ext cx="6295345" cy="3483618"/>
          </a:xfrm>
        </p:spPr>
      </p:pic>
      <p:sp>
        <p:nvSpPr>
          <p:cNvPr id="7" name="TextBox 6">
            <a:extLst>
              <a:ext uri="{FF2B5EF4-FFF2-40B4-BE49-F238E27FC236}">
                <a16:creationId xmlns:a16="http://schemas.microsoft.com/office/drawing/2014/main" id="{D8258B0D-2175-45E3-9695-34E2D30ADC65}"/>
              </a:ext>
            </a:extLst>
          </p:cNvPr>
          <p:cNvSpPr txBox="1"/>
          <p:nvPr/>
        </p:nvSpPr>
        <p:spPr>
          <a:xfrm>
            <a:off x="3009899" y="5114570"/>
            <a:ext cx="3124200" cy="369332"/>
          </a:xfrm>
          <a:prstGeom prst="rect">
            <a:avLst/>
          </a:prstGeom>
          <a:noFill/>
        </p:spPr>
        <p:txBody>
          <a:bodyPr wrap="square" rtlCol="0">
            <a:spAutoFit/>
          </a:bodyPr>
          <a:lstStyle/>
          <a:p>
            <a:r>
              <a:rPr lang="en-US" dirty="0"/>
              <a:t>Click </a:t>
            </a:r>
            <a:r>
              <a:rPr lang="en-US" dirty="0">
                <a:hlinkClick r:id="rId4"/>
              </a:rPr>
              <a:t>here</a:t>
            </a:r>
            <a:r>
              <a:rPr lang="en-US" dirty="0"/>
              <a:t> to watch the video</a:t>
            </a: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Shape 271"/>
          <p:cNvSpPr txBox="1">
            <a:spLocks noGrp="1"/>
          </p:cNvSpPr>
          <p:nvPr>
            <p:ph type="title"/>
          </p:nvPr>
        </p:nvSpPr>
        <p:spPr>
          <a:xfrm>
            <a:off x="457200" y="304800"/>
            <a:ext cx="8229600" cy="1143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n-lt"/>
                <a:ea typeface="Trebuchet MS"/>
                <a:cs typeface="Trebuchet MS"/>
                <a:sym typeface="Trebuchet MS"/>
              </a:rPr>
              <a:t>Difficult Conversations</a:t>
            </a:r>
          </a:p>
        </p:txBody>
      </p:sp>
      <p:sp>
        <p:nvSpPr>
          <p:cNvPr id="272" name="Shape 272"/>
          <p:cNvSpPr txBox="1">
            <a:spLocks noGrp="1"/>
          </p:cNvSpPr>
          <p:nvPr>
            <p:ph type="body" idx="1"/>
          </p:nvPr>
        </p:nvSpPr>
        <p:spPr>
          <a:xfrm>
            <a:off x="428625" y="1219200"/>
            <a:ext cx="8229600" cy="4191000"/>
          </a:xfrm>
          <a:prstGeom prst="rect">
            <a:avLst/>
          </a:prstGeom>
          <a:noFill/>
          <a:ln>
            <a:noFill/>
          </a:ln>
        </p:spPr>
        <p:txBody>
          <a:bodyPr lIns="91425" tIns="45700" rIns="91425" bIns="45700" anchor="t" anchorCtr="0">
            <a:noAutofit/>
          </a:bodyPr>
          <a:lstStyle/>
          <a:p>
            <a:pPr marL="546100">
              <a:spcBef>
                <a:spcPts val="0"/>
              </a:spcBef>
              <a:spcAft>
                <a:spcPts val="0"/>
              </a:spcAft>
            </a:pPr>
            <a:r>
              <a:rPr lang="en-US" sz="2800" dirty="0">
                <a:solidFill>
                  <a:schemeClr val="dk1"/>
                </a:solidFill>
              </a:rPr>
              <a:t>Validating patient fear</a:t>
            </a:r>
          </a:p>
          <a:p>
            <a:pPr marL="546100">
              <a:spcBef>
                <a:spcPts val="0"/>
              </a:spcBef>
              <a:spcAft>
                <a:spcPts val="0"/>
              </a:spcAft>
            </a:pPr>
            <a:r>
              <a:rPr lang="en-US" sz="2800" dirty="0">
                <a:solidFill>
                  <a:schemeClr val="dk1"/>
                </a:solidFill>
              </a:rPr>
              <a:t>Encouraging the patient to talk with the doctor about concerns and questions</a:t>
            </a:r>
          </a:p>
          <a:p>
            <a:pPr marL="546100">
              <a:spcBef>
                <a:spcPts val="0"/>
              </a:spcBef>
              <a:spcAft>
                <a:spcPts val="0"/>
              </a:spcAft>
            </a:pPr>
            <a:r>
              <a:rPr lang="en-US" sz="2800" dirty="0">
                <a:solidFill>
                  <a:schemeClr val="dk1"/>
                </a:solidFill>
              </a:rPr>
              <a:t>Seeking to connect patient with appropriate health care professional</a:t>
            </a:r>
          </a:p>
          <a:p>
            <a:pPr marL="546100">
              <a:spcBef>
                <a:spcPts val="0"/>
              </a:spcBef>
              <a:spcAft>
                <a:spcPts val="0"/>
              </a:spcAft>
            </a:pPr>
            <a:r>
              <a:rPr lang="en-US" sz="2800" dirty="0">
                <a:solidFill>
                  <a:schemeClr val="dk1"/>
                </a:solidFill>
              </a:rPr>
              <a:t>Being empathetic</a:t>
            </a:r>
          </a:p>
          <a:p>
            <a:pPr marL="546100">
              <a:spcBef>
                <a:spcPts val="0"/>
              </a:spcBef>
              <a:spcAft>
                <a:spcPts val="0"/>
              </a:spcAft>
            </a:pPr>
            <a:r>
              <a:rPr lang="en-US" sz="2800" dirty="0">
                <a:solidFill>
                  <a:schemeClr val="dk1"/>
                </a:solidFill>
              </a:rPr>
              <a:t>Remaining firm when necessary</a:t>
            </a:r>
          </a:p>
          <a:p>
            <a:pPr marL="546100">
              <a:spcBef>
                <a:spcPts val="0"/>
              </a:spcBef>
              <a:spcAft>
                <a:spcPts val="0"/>
              </a:spcAft>
            </a:pPr>
            <a:r>
              <a:rPr lang="en-US" sz="2800" dirty="0">
                <a:solidFill>
                  <a:schemeClr val="dk1"/>
                </a:solidFill>
              </a:rPr>
              <a:t>Using active and reflective listening strategies</a:t>
            </a:r>
          </a:p>
          <a:p>
            <a:pPr marL="546100">
              <a:spcBef>
                <a:spcPts val="0"/>
              </a:spcBef>
              <a:spcAft>
                <a:spcPts val="0"/>
              </a:spcAft>
            </a:pPr>
            <a:r>
              <a:rPr lang="en-US" sz="2800" dirty="0">
                <a:solidFill>
                  <a:schemeClr val="dk1"/>
                </a:solidFill>
              </a:rPr>
              <a:t>Remaining neutral</a:t>
            </a:r>
          </a:p>
          <a:p>
            <a:endParaRPr lang="en-US" sz="3200" dirty="0">
              <a:solidFill>
                <a:schemeClr val="dk1"/>
              </a:solidFill>
            </a:endParaRPr>
          </a:p>
          <a:p>
            <a:pPr marL="660400" indent="-457200">
              <a:spcBef>
                <a:spcPts val="640"/>
              </a:spcBef>
              <a:spcAft>
                <a:spcPts val="0"/>
              </a:spcAft>
              <a:buClr>
                <a:schemeClr val="dk1"/>
              </a:buClr>
            </a:pPr>
            <a:endParaRPr lang="en-US" sz="3200" dirty="0">
              <a:solidFill>
                <a:schemeClr val="dk1"/>
              </a:solidFill>
            </a:endParaRPr>
          </a:p>
          <a:p>
            <a:pPr marL="660400" indent="-457200">
              <a:spcBef>
                <a:spcPts val="640"/>
              </a:spcBef>
              <a:spcAft>
                <a:spcPts val="0"/>
              </a:spcAft>
              <a:buClr>
                <a:schemeClr val="dk1"/>
              </a:buClr>
            </a:pPr>
            <a:endParaRPr sz="3200" b="0" i="0" u="none" strike="noStrike" cap="none" baseline="0"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973398218"/>
      </p:ext>
    </p:extLst>
  </p:cSld>
  <p:clrMapOvr>
    <a:masterClrMapping/>
  </p:clrMapOvr>
  <p:transition spd="slow">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Shape 246"/>
          <p:cNvSpPr txBox="1">
            <a:spLocks noGrp="1"/>
          </p:cNvSpPr>
          <p:nvPr>
            <p:ph type="title"/>
          </p:nvPr>
        </p:nvSpPr>
        <p:spPr>
          <a:xfrm>
            <a:off x="228600" y="-22412"/>
            <a:ext cx="8686800" cy="1143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n-lt"/>
                <a:ea typeface="Trebuchet MS"/>
                <a:cs typeface="Trebuchet MS"/>
                <a:sym typeface="Trebuchet MS"/>
              </a:rPr>
              <a:t>How to Break Bad News Using SPIKES</a:t>
            </a:r>
          </a:p>
        </p:txBody>
      </p:sp>
      <p:sp>
        <p:nvSpPr>
          <p:cNvPr id="247" name="Shape 247"/>
          <p:cNvSpPr txBox="1">
            <a:spLocks noGrp="1"/>
          </p:cNvSpPr>
          <p:nvPr>
            <p:ph type="body" idx="1"/>
          </p:nvPr>
        </p:nvSpPr>
        <p:spPr>
          <a:xfrm>
            <a:off x="342900" y="896977"/>
            <a:ext cx="8458200" cy="4724400"/>
          </a:xfrm>
          <a:prstGeom prst="rect">
            <a:avLst/>
          </a:prstGeom>
          <a:noFill/>
          <a:ln>
            <a:noFill/>
          </a:ln>
        </p:spPr>
        <p:txBody>
          <a:bodyPr lIns="91425" tIns="45700" rIns="91425" bIns="45700" anchor="t" anchorCtr="0">
            <a:noAutofit/>
          </a:bodyPr>
          <a:lstStyle/>
          <a:p>
            <a:pPr marL="0" indent="0">
              <a:spcBef>
                <a:spcPts val="0"/>
              </a:spcBef>
              <a:spcAft>
                <a:spcPts val="0"/>
              </a:spcAft>
              <a:buClr>
                <a:srgbClr val="71BEC4"/>
              </a:buClr>
              <a:buSzPct val="25000"/>
              <a:buNone/>
            </a:pPr>
            <a:r>
              <a:rPr lang="en-US" sz="1400" b="1" i="0" u="none" strike="noStrike" cap="none" baseline="0" dirty="0">
                <a:solidFill>
                  <a:schemeClr val="tx1"/>
                </a:solidFill>
                <a:latin typeface="Arial"/>
                <a:ea typeface="Arial"/>
                <a:cs typeface="Arial"/>
                <a:sym typeface="Arial"/>
              </a:rPr>
              <a:t>S</a:t>
            </a:r>
            <a:r>
              <a:rPr lang="en-US" sz="1400" b="1" i="0" u="none" strike="noStrike" cap="none" baseline="0" dirty="0">
                <a:solidFill>
                  <a:srgbClr val="336699"/>
                </a:solidFill>
                <a:latin typeface="Arial"/>
                <a:ea typeface="Arial"/>
                <a:cs typeface="Arial"/>
                <a:sym typeface="Arial"/>
              </a:rPr>
              <a:t>ETTING</a:t>
            </a:r>
            <a:r>
              <a:rPr lang="en-US" sz="1400" b="0" i="0" u="none" strike="noStrike" cap="none" baseline="0" dirty="0">
                <a:solidFill>
                  <a:srgbClr val="336699"/>
                </a:solidFill>
                <a:latin typeface="Arial"/>
                <a:ea typeface="Arial"/>
                <a:cs typeface="Arial"/>
                <a:sym typeface="Arial"/>
              </a:rPr>
              <a:t> </a:t>
            </a:r>
            <a:r>
              <a:rPr lang="en-US" sz="1400" b="0" i="0" u="none" strike="noStrike" cap="none" baseline="0" dirty="0">
                <a:solidFill>
                  <a:schemeClr val="dk1"/>
                </a:solidFill>
                <a:latin typeface="Arial"/>
                <a:ea typeface="Arial"/>
                <a:cs typeface="Arial"/>
                <a:sym typeface="Arial"/>
              </a:rPr>
              <a:t>up the interview</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Privacy</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Family/</a:t>
            </a:r>
            <a:r>
              <a:rPr lang="en-US" sz="1200" dirty="0">
                <a:solidFill>
                  <a:schemeClr val="dk1"/>
                </a:solidFill>
              </a:rPr>
              <a:t>Friends</a:t>
            </a:r>
            <a:endParaRPr lang="en-US" sz="1200" b="0" i="0" u="none" strike="noStrike" cap="none" baseline="0" dirty="0">
              <a:solidFill>
                <a:schemeClr val="dk1"/>
              </a:solidFill>
              <a:latin typeface="Arial"/>
              <a:ea typeface="Arial"/>
              <a:cs typeface="Arial"/>
              <a:sym typeface="Arial"/>
            </a:endParaRP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Sit</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Connect with the patient </a:t>
            </a:r>
          </a:p>
          <a:p>
            <a:pPr marL="0" indent="0">
              <a:spcBef>
                <a:spcPts val="320"/>
              </a:spcBef>
              <a:spcAft>
                <a:spcPts val="0"/>
              </a:spcAft>
              <a:buClr>
                <a:srgbClr val="71BEC4"/>
              </a:buClr>
              <a:buSzPct val="25000"/>
              <a:buNone/>
            </a:pPr>
            <a:r>
              <a:rPr lang="en-US" sz="1400" b="1" i="0" u="none" strike="noStrike" cap="none" baseline="0" dirty="0">
                <a:solidFill>
                  <a:schemeClr val="tx1"/>
                </a:solidFill>
                <a:latin typeface="Arial"/>
                <a:ea typeface="Arial"/>
                <a:cs typeface="Arial"/>
                <a:sym typeface="Arial"/>
              </a:rPr>
              <a:t>P</a:t>
            </a:r>
            <a:r>
              <a:rPr lang="en-US" sz="1400" b="1" i="0" u="none" strike="noStrike" cap="none" baseline="0" dirty="0">
                <a:solidFill>
                  <a:srgbClr val="336699"/>
                </a:solidFill>
                <a:latin typeface="Arial"/>
                <a:ea typeface="Arial"/>
                <a:cs typeface="Arial"/>
                <a:sym typeface="Arial"/>
              </a:rPr>
              <a:t>ERCEPTION</a:t>
            </a:r>
            <a:r>
              <a:rPr lang="en-US" sz="1400" b="0" i="0" u="none" strike="noStrike" cap="none" baseline="0" dirty="0">
                <a:solidFill>
                  <a:schemeClr val="dk1"/>
                </a:solidFill>
                <a:latin typeface="Arial"/>
                <a:ea typeface="Arial"/>
                <a:cs typeface="Arial"/>
                <a:sym typeface="Arial"/>
              </a:rPr>
              <a:t>  </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What is the patient’s understanding of the situation?</a:t>
            </a:r>
          </a:p>
          <a:p>
            <a:pPr marL="0" indent="0">
              <a:spcBef>
                <a:spcPts val="320"/>
              </a:spcBef>
              <a:spcAft>
                <a:spcPts val="0"/>
              </a:spcAft>
              <a:buClr>
                <a:srgbClr val="71BEC4"/>
              </a:buClr>
              <a:buSzPct val="25000"/>
              <a:buNone/>
            </a:pPr>
            <a:r>
              <a:rPr lang="en-US" sz="1400" b="1" i="0" u="none" strike="noStrike" cap="none" baseline="0" dirty="0">
                <a:solidFill>
                  <a:schemeClr val="tx1"/>
                </a:solidFill>
                <a:latin typeface="Arial"/>
                <a:ea typeface="Arial"/>
                <a:cs typeface="Arial"/>
                <a:sym typeface="Arial"/>
              </a:rPr>
              <a:t>I</a:t>
            </a:r>
            <a:r>
              <a:rPr lang="en-US" sz="1400" b="1" i="0" u="none" strike="noStrike" cap="none" baseline="0" dirty="0">
                <a:solidFill>
                  <a:srgbClr val="336699"/>
                </a:solidFill>
                <a:latin typeface="Arial"/>
                <a:ea typeface="Arial"/>
                <a:cs typeface="Arial"/>
                <a:sym typeface="Arial"/>
              </a:rPr>
              <a:t>NVITATION</a:t>
            </a:r>
            <a:r>
              <a:rPr lang="en-US" sz="1400" b="0" i="0" u="none" strike="noStrike" cap="none" baseline="0" dirty="0">
                <a:solidFill>
                  <a:srgbClr val="336699"/>
                </a:solidFill>
                <a:latin typeface="Arial"/>
                <a:ea typeface="Arial"/>
                <a:cs typeface="Arial"/>
                <a:sym typeface="Arial"/>
              </a:rPr>
              <a:t> </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Assess patient preference for information</a:t>
            </a:r>
          </a:p>
          <a:p>
            <a:pPr marL="0" indent="0">
              <a:spcBef>
                <a:spcPts val="320"/>
              </a:spcBef>
              <a:spcAft>
                <a:spcPts val="0"/>
              </a:spcAft>
              <a:buClr>
                <a:schemeClr val="dk1"/>
              </a:buClr>
              <a:buSzPct val="25000"/>
              <a:buNone/>
            </a:pPr>
            <a:r>
              <a:rPr lang="en-US" sz="1400" b="0" i="0" u="none" strike="noStrike" cap="none" baseline="0" dirty="0">
                <a:solidFill>
                  <a:schemeClr val="dk1"/>
                </a:solidFill>
                <a:latin typeface="Arial"/>
                <a:ea typeface="Arial"/>
                <a:cs typeface="Arial"/>
                <a:sym typeface="Arial"/>
              </a:rPr>
              <a:t>Give </a:t>
            </a:r>
            <a:r>
              <a:rPr lang="en-US" sz="1400" b="1" i="0" u="none" strike="noStrike" cap="none" baseline="0" dirty="0">
                <a:solidFill>
                  <a:schemeClr val="tx1"/>
                </a:solidFill>
                <a:latin typeface="Arial"/>
                <a:ea typeface="Arial"/>
                <a:cs typeface="Arial"/>
                <a:sym typeface="Arial"/>
              </a:rPr>
              <a:t>K</a:t>
            </a:r>
            <a:r>
              <a:rPr lang="en-US" sz="1400" b="1" i="0" u="none" strike="noStrike" cap="none" baseline="0" dirty="0">
                <a:solidFill>
                  <a:srgbClr val="336699"/>
                </a:solidFill>
                <a:latin typeface="Arial"/>
                <a:ea typeface="Arial"/>
                <a:cs typeface="Arial"/>
                <a:sym typeface="Arial"/>
              </a:rPr>
              <a:t>NOWLEDGE</a:t>
            </a:r>
            <a:r>
              <a:rPr lang="en-US" sz="1400" b="0" i="0" u="none" strike="noStrike" cap="none" baseline="0" dirty="0">
                <a:solidFill>
                  <a:srgbClr val="336699"/>
                </a:solidFill>
                <a:latin typeface="Arial"/>
                <a:ea typeface="Arial"/>
                <a:cs typeface="Arial"/>
                <a:sym typeface="Arial"/>
              </a:rPr>
              <a:t> </a:t>
            </a:r>
            <a:r>
              <a:rPr lang="en-US" sz="1400" b="0" i="0" u="none" strike="noStrike" cap="none" baseline="0" dirty="0">
                <a:solidFill>
                  <a:schemeClr val="dk1"/>
                </a:solidFill>
                <a:latin typeface="Arial"/>
                <a:ea typeface="Arial"/>
                <a:cs typeface="Arial"/>
                <a:sym typeface="Arial"/>
              </a:rPr>
              <a:t>and information to the patient</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Use plain, non-technical language</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Avoid excessive bluntness</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Give information in small chunks, and check for understanding periodically</a:t>
            </a:r>
          </a:p>
          <a:p>
            <a:pPr marL="0" indent="0">
              <a:spcBef>
                <a:spcPts val="320"/>
              </a:spcBef>
              <a:spcAft>
                <a:spcPts val="0"/>
              </a:spcAft>
              <a:buClr>
                <a:schemeClr val="dk2"/>
              </a:buClr>
              <a:buSzPct val="25000"/>
              <a:buNone/>
            </a:pPr>
            <a:r>
              <a:rPr lang="en-US" sz="1400" b="0" i="0" u="none" strike="noStrike" cap="none" baseline="0" dirty="0">
                <a:solidFill>
                  <a:schemeClr val="dk2"/>
                </a:solidFill>
                <a:latin typeface="Arial"/>
                <a:ea typeface="Arial"/>
                <a:cs typeface="Arial"/>
                <a:sym typeface="Arial"/>
              </a:rPr>
              <a:t>Assess </a:t>
            </a:r>
            <a:r>
              <a:rPr lang="en-US" sz="1400" b="1" i="0" u="none" strike="noStrike" cap="none" baseline="0" dirty="0">
                <a:solidFill>
                  <a:schemeClr val="tx1"/>
                </a:solidFill>
                <a:latin typeface="Arial"/>
                <a:ea typeface="Arial"/>
                <a:cs typeface="Arial"/>
                <a:sym typeface="Arial"/>
              </a:rPr>
              <a:t>E</a:t>
            </a:r>
            <a:r>
              <a:rPr lang="en-US" sz="1400" b="1" i="0" u="none" strike="noStrike" cap="none" baseline="0" dirty="0">
                <a:solidFill>
                  <a:srgbClr val="336699"/>
                </a:solidFill>
                <a:latin typeface="Arial"/>
                <a:ea typeface="Arial"/>
                <a:cs typeface="Arial"/>
                <a:sym typeface="Arial"/>
              </a:rPr>
              <a:t>MOTIONS</a:t>
            </a:r>
            <a:r>
              <a:rPr lang="en-US" sz="1400" b="0" i="0" u="none" strike="noStrike" cap="none" baseline="0" dirty="0">
                <a:solidFill>
                  <a:schemeClr val="dk1"/>
                </a:solidFill>
                <a:latin typeface="Arial"/>
                <a:ea typeface="Arial"/>
                <a:cs typeface="Arial"/>
                <a:sym typeface="Arial"/>
              </a:rPr>
              <a:t> with </a:t>
            </a:r>
            <a:r>
              <a:rPr lang="en-US" sz="1400" b="1" i="0" u="none" strike="noStrike" cap="none" baseline="0" dirty="0">
                <a:solidFill>
                  <a:schemeClr val="tx1"/>
                </a:solidFill>
                <a:latin typeface="Arial"/>
                <a:ea typeface="Arial"/>
                <a:cs typeface="Arial"/>
                <a:sym typeface="Arial"/>
              </a:rPr>
              <a:t>E</a:t>
            </a:r>
            <a:r>
              <a:rPr lang="en-US" sz="1400" b="1" i="0" u="none" strike="noStrike" cap="none" baseline="0" dirty="0">
                <a:solidFill>
                  <a:srgbClr val="336699"/>
                </a:solidFill>
                <a:latin typeface="Arial"/>
                <a:ea typeface="Arial"/>
                <a:cs typeface="Arial"/>
                <a:sym typeface="Arial"/>
              </a:rPr>
              <a:t>MPATHIC</a:t>
            </a:r>
            <a:r>
              <a:rPr lang="en-US" sz="1400" b="0" i="0" u="none" strike="noStrike" cap="none" baseline="0" dirty="0">
                <a:solidFill>
                  <a:srgbClr val="71BEC4"/>
                </a:solidFill>
                <a:latin typeface="Arial"/>
                <a:ea typeface="Arial"/>
                <a:cs typeface="Arial"/>
                <a:sym typeface="Arial"/>
              </a:rPr>
              <a:t> </a:t>
            </a:r>
            <a:r>
              <a:rPr lang="en-US" sz="1400" b="0" i="0" u="none" strike="noStrike" cap="none" baseline="0" dirty="0">
                <a:solidFill>
                  <a:schemeClr val="dk1"/>
                </a:solidFill>
                <a:latin typeface="Arial"/>
                <a:ea typeface="Arial"/>
                <a:cs typeface="Arial"/>
                <a:sym typeface="Arial"/>
              </a:rPr>
              <a:t>Responses</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Observe patient’s reaction</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Allow for silence</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Use empathic statements (“I know this isn’t what you wanted to hear. I wish the news were better.”)</a:t>
            </a:r>
          </a:p>
          <a:p>
            <a:pPr marL="0" indent="0">
              <a:spcBef>
                <a:spcPts val="320"/>
              </a:spcBef>
              <a:spcAft>
                <a:spcPts val="0"/>
              </a:spcAft>
              <a:buClr>
                <a:srgbClr val="71BEC4"/>
              </a:buClr>
              <a:buSzPct val="25000"/>
              <a:buNone/>
            </a:pPr>
            <a:r>
              <a:rPr lang="en-US" sz="1400" b="1" i="0" u="none" strike="noStrike" cap="none" baseline="0" dirty="0">
                <a:solidFill>
                  <a:schemeClr val="tx1"/>
                </a:solidFill>
                <a:latin typeface="Arial"/>
                <a:ea typeface="Arial"/>
                <a:cs typeface="Arial"/>
                <a:sym typeface="Arial"/>
              </a:rPr>
              <a:t>S</a:t>
            </a:r>
            <a:r>
              <a:rPr lang="en-US" sz="1400" b="1" i="0" u="none" strike="noStrike" cap="none" baseline="0" dirty="0">
                <a:solidFill>
                  <a:srgbClr val="336699"/>
                </a:solidFill>
                <a:latin typeface="Arial"/>
                <a:ea typeface="Arial"/>
                <a:cs typeface="Arial"/>
                <a:sym typeface="Arial"/>
              </a:rPr>
              <a:t>TRATEGY</a:t>
            </a:r>
            <a:r>
              <a:rPr lang="en-US" sz="1400" b="1" i="0" u="none" strike="noStrike" cap="none" baseline="0" dirty="0">
                <a:solidFill>
                  <a:srgbClr val="71BEC4"/>
                </a:solidFill>
                <a:latin typeface="Arial"/>
                <a:ea typeface="Arial"/>
                <a:cs typeface="Arial"/>
                <a:sym typeface="Arial"/>
              </a:rPr>
              <a:t> </a:t>
            </a:r>
            <a:r>
              <a:rPr lang="en-US" sz="1400" b="0" i="0" u="none" strike="noStrike" cap="none" baseline="0" dirty="0">
                <a:solidFill>
                  <a:schemeClr val="dk1"/>
                </a:solidFill>
                <a:latin typeface="Arial"/>
                <a:ea typeface="Arial"/>
                <a:cs typeface="Arial"/>
                <a:sym typeface="Arial"/>
              </a:rPr>
              <a:t>and </a:t>
            </a:r>
            <a:r>
              <a:rPr lang="en-US" sz="1400" b="1" i="0" u="none" strike="noStrike" cap="none" baseline="0" dirty="0">
                <a:solidFill>
                  <a:schemeClr val="tx1"/>
                </a:solidFill>
                <a:latin typeface="Arial"/>
                <a:ea typeface="Arial"/>
                <a:cs typeface="Arial"/>
                <a:sym typeface="Arial"/>
              </a:rPr>
              <a:t>S</a:t>
            </a:r>
            <a:r>
              <a:rPr lang="en-US" sz="1400" b="1" i="0" u="none" strike="noStrike" cap="none" baseline="0" dirty="0">
                <a:solidFill>
                  <a:srgbClr val="336699"/>
                </a:solidFill>
                <a:latin typeface="Arial"/>
                <a:ea typeface="Arial"/>
                <a:cs typeface="Arial"/>
                <a:sym typeface="Arial"/>
              </a:rPr>
              <a:t>UMMARY</a:t>
            </a:r>
            <a:r>
              <a:rPr lang="en-US" sz="1400" b="0" i="0" u="none" strike="noStrike" cap="none" baseline="0" dirty="0">
                <a:solidFill>
                  <a:schemeClr val="dk1"/>
                </a:solidFill>
                <a:latin typeface="Arial"/>
                <a:ea typeface="Arial"/>
                <a:cs typeface="Arial"/>
                <a:sym typeface="Arial"/>
              </a:rPr>
              <a:t>  </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Check for understanding</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Make an action plan</a:t>
            </a:r>
          </a:p>
          <a:p>
            <a:pPr marL="0" marR="0" lvl="0" indent="0" algn="l" rtl="0">
              <a:spcBef>
                <a:spcPts val="320"/>
              </a:spcBef>
              <a:spcAft>
                <a:spcPts val="0"/>
              </a:spcAft>
              <a:buClr>
                <a:schemeClr val="dk1"/>
              </a:buClr>
              <a:buFont typeface="Arial"/>
              <a:buNone/>
            </a:pPr>
            <a:endParaRPr sz="1600" b="0" i="0" u="none" strike="noStrike" cap="none" baseline="0" dirty="0">
              <a:solidFill>
                <a:schemeClr val="dk1"/>
              </a:solidFill>
              <a:latin typeface="Arial"/>
              <a:ea typeface="Arial"/>
              <a:cs typeface="Arial"/>
              <a:sym typeface="Arial"/>
            </a:endParaRPr>
          </a:p>
        </p:txBody>
      </p:sp>
      <p:sp>
        <p:nvSpPr>
          <p:cNvPr id="248" name="Shape 248"/>
          <p:cNvSpPr txBox="1"/>
          <p:nvPr/>
        </p:nvSpPr>
        <p:spPr>
          <a:xfrm>
            <a:off x="2133600" y="5179219"/>
            <a:ext cx="6896100" cy="433387"/>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Clr>
                <a:schemeClr val="lt2"/>
              </a:buClr>
              <a:buSzPct val="25000"/>
              <a:buFont typeface="Arial"/>
              <a:buNone/>
            </a:pPr>
            <a:r>
              <a:rPr lang="en-US" sz="1200" b="0" i="1" u="none" strike="noStrike" cap="none" baseline="0" dirty="0">
                <a:solidFill>
                  <a:schemeClr val="bg1">
                    <a:lumMod val="50000"/>
                  </a:schemeClr>
                </a:solidFill>
                <a:latin typeface="Arial"/>
                <a:ea typeface="Arial"/>
                <a:cs typeface="Arial"/>
                <a:sym typeface="Arial"/>
              </a:rPr>
              <a:t>Source: </a:t>
            </a:r>
            <a:r>
              <a:rPr lang="en-US" sz="1200" b="0" i="1" u="none" strike="noStrike" cap="none" baseline="0" dirty="0" err="1">
                <a:solidFill>
                  <a:schemeClr val="bg1">
                    <a:lumMod val="50000"/>
                  </a:schemeClr>
                </a:solidFill>
                <a:latin typeface="Arial"/>
                <a:ea typeface="Arial"/>
                <a:cs typeface="Arial"/>
                <a:sym typeface="Arial"/>
              </a:rPr>
              <a:t>Baile</a:t>
            </a:r>
            <a:r>
              <a:rPr lang="en-US" sz="1200" b="0" i="1" u="none" strike="noStrike" cap="none" baseline="0" dirty="0">
                <a:solidFill>
                  <a:schemeClr val="bg1">
                    <a:lumMod val="50000"/>
                  </a:schemeClr>
                </a:solidFill>
                <a:latin typeface="Arial"/>
                <a:ea typeface="Arial"/>
                <a:cs typeface="Arial"/>
                <a:sym typeface="Arial"/>
              </a:rPr>
              <a:t> et al. 2000</a:t>
            </a:r>
          </a:p>
        </p:txBody>
      </p:sp>
    </p:spTree>
    <p:extLst>
      <p:ext uri="{BB962C8B-B14F-4D97-AF65-F5344CB8AC3E}">
        <p14:creationId xmlns:p14="http://schemas.microsoft.com/office/powerpoint/2010/main" val="2478474194"/>
      </p:ext>
    </p:extLst>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457200" y="304800"/>
            <a:ext cx="8229600" cy="1143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j-lt"/>
                <a:ea typeface="Trebuchet MS"/>
                <a:cs typeface="Trebuchet MS"/>
                <a:sym typeface="Trebuchet MS"/>
              </a:rPr>
              <a:t>Competencies</a:t>
            </a:r>
          </a:p>
        </p:txBody>
      </p:sp>
      <p:sp>
        <p:nvSpPr>
          <p:cNvPr id="100" name="Shape 100"/>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400050" lvl="1" indent="0">
              <a:spcBef>
                <a:spcPts val="600"/>
              </a:spcBef>
              <a:spcAft>
                <a:spcPts val="600"/>
              </a:spcAft>
              <a:buSzPct val="100000"/>
              <a:buNone/>
            </a:pPr>
            <a:r>
              <a:rPr lang="en-US" sz="2400" b="0" i="0" u="none" strike="noStrike" cap="none" baseline="0" dirty="0">
                <a:solidFill>
                  <a:schemeClr val="dk1"/>
                </a:solidFill>
                <a:sym typeface="Arial"/>
              </a:rPr>
              <a:t>4.3 Employ active listening and remain solutions-oriented in interactions with patients, families and members of the health care team</a:t>
            </a:r>
          </a:p>
          <a:p>
            <a:pPr marL="400050" lvl="1" indent="0">
              <a:spcBef>
                <a:spcPts val="600"/>
              </a:spcBef>
              <a:spcAft>
                <a:spcPts val="600"/>
              </a:spcAft>
              <a:buSzPct val="100000"/>
              <a:buNone/>
            </a:pPr>
            <a:r>
              <a:rPr lang="en-US" sz="2400" b="0" i="0" u="none" strike="noStrike" cap="none" baseline="0" dirty="0">
                <a:solidFill>
                  <a:schemeClr val="dk1"/>
                </a:solidFill>
                <a:sym typeface="Arial"/>
              </a:rPr>
              <a:t>4.4 Encourage active communication between patients/families and health care providers to optimize patient outcomes</a:t>
            </a:r>
          </a:p>
          <a:p>
            <a:pPr marL="400050" lvl="1" indent="0">
              <a:spcBef>
                <a:spcPts val="600"/>
              </a:spcBef>
              <a:spcAft>
                <a:spcPts val="600"/>
              </a:spcAft>
              <a:buSzPct val="100000"/>
              <a:buNone/>
            </a:pPr>
            <a:r>
              <a:rPr lang="en-US" sz="2400" dirty="0">
                <a:solidFill>
                  <a:schemeClr val="dk1"/>
                </a:solidFill>
              </a:rPr>
              <a:t>4.6 Demonstrate empathy, integrity, honesty and compassion in difficult conversations</a:t>
            </a:r>
            <a:endParaRPr lang="en-US" sz="2400" b="0" i="0" u="none" strike="noStrike" cap="none" baseline="0" dirty="0">
              <a:solidFill>
                <a:schemeClr val="dk1"/>
              </a:solidFill>
              <a:sym typeface="Arial"/>
            </a:endParaRPr>
          </a:p>
          <a:p>
            <a:pPr marL="342900" marR="0" lvl="0" indent="-139700" algn="l" rtl="0">
              <a:spcBef>
                <a:spcPts val="640"/>
              </a:spcBef>
              <a:spcAft>
                <a:spcPts val="0"/>
              </a:spcAft>
              <a:buClr>
                <a:schemeClr val="dk1"/>
              </a:buClr>
              <a:buFont typeface="Arial"/>
              <a:buNone/>
            </a:pPr>
            <a:endParaRPr sz="3200" b="0" i="0" u="none" strike="noStrike" cap="none" baseline="0" dirty="0">
              <a:solidFill>
                <a:schemeClr val="dk1"/>
              </a:solidFill>
              <a:latin typeface="Arial"/>
              <a:ea typeface="Arial"/>
              <a:cs typeface="Arial"/>
              <a:sym typeface="Arial"/>
            </a:endParaRPr>
          </a:p>
          <a:p>
            <a:pPr marL="342900" marR="0" lvl="0" indent="-139700" algn="l" rtl="0">
              <a:spcBef>
                <a:spcPts val="640"/>
              </a:spcBef>
              <a:spcAft>
                <a:spcPts val="0"/>
              </a:spcAft>
              <a:buClr>
                <a:schemeClr val="dk1"/>
              </a:buClr>
              <a:buFont typeface="Arial"/>
              <a:buNone/>
            </a:pPr>
            <a:endParaRPr sz="3200" b="0" i="0" u="none" strike="noStrike" cap="none" baseline="0" dirty="0">
              <a:solidFill>
                <a:schemeClr val="dk1"/>
              </a:solidFill>
              <a:latin typeface="Arial"/>
              <a:ea typeface="Arial"/>
              <a:cs typeface="Arial"/>
              <a:sym typeface="Arial"/>
            </a:endParaRPr>
          </a:p>
          <a:p>
            <a:pPr marL="342900" marR="0" lvl="0" indent="-139700" algn="l" rtl="0">
              <a:spcBef>
                <a:spcPts val="640"/>
              </a:spcBef>
              <a:spcAft>
                <a:spcPts val="0"/>
              </a:spcAft>
              <a:buClr>
                <a:schemeClr val="dk1"/>
              </a:buClr>
              <a:buFont typeface="Arial"/>
              <a:buNone/>
            </a:pPr>
            <a:endParaRPr sz="3200" b="0" i="0" u="none" strike="noStrike" cap="none" baseline="0" dirty="0">
              <a:solidFill>
                <a:schemeClr val="dk1"/>
              </a:solidFill>
              <a:latin typeface="Arial"/>
              <a:ea typeface="Arial"/>
              <a:cs typeface="Arial"/>
              <a:sym typeface="Arial"/>
            </a:endParaRP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457200" y="228600"/>
            <a:ext cx="8229600" cy="1143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n-lt"/>
                <a:ea typeface="Trebuchet MS"/>
                <a:cs typeface="Trebuchet MS"/>
                <a:sym typeface="Trebuchet MS"/>
              </a:rPr>
              <a:t>Conclusion</a:t>
            </a:r>
          </a:p>
        </p:txBody>
      </p:sp>
      <p:sp>
        <p:nvSpPr>
          <p:cNvPr id="107" name="Shape 107"/>
          <p:cNvSpPr txBox="1">
            <a:spLocks noGrp="1"/>
          </p:cNvSpPr>
          <p:nvPr>
            <p:ph type="body" idx="1"/>
          </p:nvPr>
        </p:nvSpPr>
        <p:spPr>
          <a:xfrm>
            <a:off x="304800" y="1143000"/>
            <a:ext cx="8305800" cy="4983163"/>
          </a:xfrm>
          <a:prstGeom prst="rect">
            <a:avLst/>
          </a:prstGeom>
          <a:noFill/>
          <a:ln>
            <a:noFill/>
          </a:ln>
        </p:spPr>
        <p:txBody>
          <a:bodyPr lIns="91425" tIns="45700" rIns="91425" bIns="45700" anchor="t" anchorCtr="0">
            <a:noAutofit/>
          </a:bodyPr>
          <a:lstStyle/>
          <a:p>
            <a:pPr marL="857250" lvl="1" indent="-457200">
              <a:lnSpc>
                <a:spcPct val="90000"/>
              </a:lnSpc>
              <a:spcBef>
                <a:spcPts val="600"/>
              </a:spcBef>
              <a:spcAft>
                <a:spcPts val="600"/>
              </a:spcAft>
              <a:buSzPct val="100000"/>
              <a:buFont typeface="Arial" panose="020B0604020202020204" pitchFamily="34" charset="0"/>
              <a:buChar char="•"/>
            </a:pPr>
            <a:r>
              <a:rPr lang="en-US" sz="2600" dirty="0">
                <a:solidFill>
                  <a:schemeClr val="dk1"/>
                </a:solidFill>
              </a:rPr>
              <a:t>Identify common barriers and solutions to effective communication</a:t>
            </a:r>
          </a:p>
          <a:p>
            <a:pPr marL="857250" lvl="1" indent="-457200">
              <a:lnSpc>
                <a:spcPct val="90000"/>
              </a:lnSpc>
              <a:spcBef>
                <a:spcPts val="600"/>
              </a:spcBef>
              <a:spcAft>
                <a:spcPts val="600"/>
              </a:spcAft>
              <a:buSzPct val="100000"/>
              <a:buFont typeface="Arial" panose="020B0604020202020204" pitchFamily="34" charset="0"/>
              <a:buChar char="•"/>
            </a:pPr>
            <a:r>
              <a:rPr lang="en-US" sz="2600" dirty="0">
                <a:solidFill>
                  <a:schemeClr val="dk1"/>
                </a:solidFill>
              </a:rPr>
              <a:t>Identify and use strategies to improve communication</a:t>
            </a:r>
          </a:p>
          <a:p>
            <a:pPr marL="857250" lvl="1" indent="-457200">
              <a:lnSpc>
                <a:spcPct val="90000"/>
              </a:lnSpc>
              <a:spcBef>
                <a:spcPts val="600"/>
              </a:spcBef>
              <a:spcAft>
                <a:spcPts val="600"/>
              </a:spcAft>
              <a:buSzPct val="100000"/>
              <a:buFont typeface="Arial" panose="020B0604020202020204" pitchFamily="34" charset="0"/>
              <a:buChar char="•"/>
            </a:pPr>
            <a:r>
              <a:rPr lang="en-US" sz="2600" dirty="0">
                <a:solidFill>
                  <a:schemeClr val="dk1"/>
                </a:solidFill>
              </a:rPr>
              <a:t>Describe tips to help patients improve communication</a:t>
            </a:r>
          </a:p>
          <a:p>
            <a:pPr marL="857250" lvl="1" indent="-457200">
              <a:lnSpc>
                <a:spcPct val="90000"/>
              </a:lnSpc>
              <a:spcBef>
                <a:spcPts val="600"/>
              </a:spcBef>
              <a:spcAft>
                <a:spcPts val="600"/>
              </a:spcAft>
              <a:buSzPct val="100000"/>
              <a:buFont typeface="Arial" panose="020B0604020202020204" pitchFamily="34" charset="0"/>
              <a:buChar char="•"/>
            </a:pPr>
            <a:r>
              <a:rPr lang="en-US" sz="2600" dirty="0">
                <a:solidFill>
                  <a:schemeClr val="dk1"/>
                </a:solidFill>
              </a:rPr>
              <a:t>Identify and implement conflict resolution strategies</a:t>
            </a:r>
          </a:p>
          <a:p>
            <a:pPr marL="857250" lvl="1" indent="-457200">
              <a:lnSpc>
                <a:spcPct val="90000"/>
              </a:lnSpc>
              <a:spcBef>
                <a:spcPts val="600"/>
              </a:spcBef>
              <a:spcAft>
                <a:spcPts val="600"/>
              </a:spcAft>
              <a:buSzPct val="100000"/>
              <a:buFont typeface="Arial" panose="020B0604020202020204" pitchFamily="34" charset="0"/>
              <a:buChar char="•"/>
            </a:pPr>
            <a:r>
              <a:rPr lang="en-US" sz="2600" dirty="0">
                <a:solidFill>
                  <a:schemeClr val="dk1"/>
                </a:solidFill>
              </a:rPr>
              <a:t>Describe strategies for handling difficult conversations</a:t>
            </a:r>
          </a:p>
        </p:txBody>
      </p:sp>
    </p:spTree>
    <p:extLst>
      <p:ext uri="{BB962C8B-B14F-4D97-AF65-F5344CB8AC3E}">
        <p14:creationId xmlns:p14="http://schemas.microsoft.com/office/powerpoint/2010/main" val="1808777488"/>
      </p:ext>
    </p:extLst>
  </p:cSld>
  <p:clrMapOvr>
    <a:masterClrMapping/>
  </p:clrMapOvr>
  <p:transition spd="slow">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A2DC2-4834-43A6-A54F-0FC2C3691BE0}"/>
              </a:ext>
            </a:extLst>
          </p:cNvPr>
          <p:cNvSpPr>
            <a:spLocks noGrp="1"/>
          </p:cNvSpPr>
          <p:nvPr>
            <p:ph type="title"/>
          </p:nvPr>
        </p:nvSpPr>
        <p:spPr/>
        <p:txBody>
          <a:bodyPr>
            <a:normAutofit/>
          </a:bodyPr>
          <a:lstStyle/>
          <a:p>
            <a:r>
              <a:rPr lang="en-US" sz="3600" dirty="0"/>
              <a:t>References</a:t>
            </a:r>
          </a:p>
        </p:txBody>
      </p:sp>
      <p:sp>
        <p:nvSpPr>
          <p:cNvPr id="3" name="Content Placeholder 2">
            <a:extLst>
              <a:ext uri="{FF2B5EF4-FFF2-40B4-BE49-F238E27FC236}">
                <a16:creationId xmlns:a16="http://schemas.microsoft.com/office/drawing/2014/main" id="{7DA5D8DF-2A7C-4679-8695-4272FA763BF9}"/>
              </a:ext>
            </a:extLst>
          </p:cNvPr>
          <p:cNvSpPr>
            <a:spLocks noGrp="1"/>
          </p:cNvSpPr>
          <p:nvPr>
            <p:ph idx="1"/>
          </p:nvPr>
        </p:nvSpPr>
        <p:spPr>
          <a:xfrm>
            <a:off x="457200" y="1447800"/>
            <a:ext cx="8229600" cy="3810000"/>
          </a:xfrm>
        </p:spPr>
        <p:txBody>
          <a:bodyPr>
            <a:noAutofit/>
          </a:bodyPr>
          <a:lstStyle/>
          <a:p>
            <a:r>
              <a:rPr lang="en-US" sz="1250" dirty="0"/>
              <a:t>Baile, W. F., Buckman, R., Lenzi, R., Glober, G., Beale, E. A., &amp; Kudelka, A. P. (2000). SPIKES‐A six‐step protocol for delivering bad news: Application to the patient with cancer. </a:t>
            </a:r>
            <a:r>
              <a:rPr lang="en-US" sz="1250" i="1" dirty="0"/>
              <a:t>Oncologist,</a:t>
            </a:r>
            <a:r>
              <a:rPr lang="en-US" sz="1250" dirty="0"/>
              <a:t> </a:t>
            </a:r>
            <a:r>
              <a:rPr lang="en-US" sz="1250" i="1" dirty="0"/>
              <a:t>5</a:t>
            </a:r>
            <a:r>
              <a:rPr lang="en-US" sz="1250" dirty="0"/>
              <a:t>(4):302–311. </a:t>
            </a:r>
            <a:r>
              <a:rPr lang="en-US" sz="1250" dirty="0" err="1"/>
              <a:t>doi</a:t>
            </a:r>
            <a:r>
              <a:rPr lang="en-US" sz="1250" dirty="0"/>
              <a:t>: </a:t>
            </a:r>
            <a:r>
              <a:rPr lang="en-US" sz="1250" dirty="0">
                <a:ea typeface="+mn-lt"/>
                <a:cs typeface="+mn-lt"/>
              </a:rPr>
              <a:t>10.1634/theoncologist.5-4-302</a:t>
            </a:r>
            <a:r>
              <a:rPr lang="en-US" sz="1250" dirty="0"/>
              <a:t>.  </a:t>
            </a:r>
            <a:endParaRPr lang="en-US" dirty="0">
              <a:cs typeface="Arial"/>
            </a:endParaRPr>
          </a:p>
          <a:p>
            <a:r>
              <a:rPr lang="en-US" sz="1250" dirty="0"/>
              <a:t>Commonwealth of Australia National Health and Medical Research Council. (2004). </a:t>
            </a:r>
            <a:r>
              <a:rPr lang="en-US" sz="1250" i="1" dirty="0"/>
              <a:t>Communicating with patients: Advice for medical practitioners</a:t>
            </a:r>
            <a:r>
              <a:rPr lang="en-US" sz="1250" dirty="0"/>
              <a:t>. </a:t>
            </a:r>
            <a:r>
              <a:rPr lang="en-US" sz="1250" dirty="0">
                <a:ea typeface="+mn-lt"/>
                <a:cs typeface="+mn-lt"/>
              </a:rPr>
              <a:t>http://doctor-communication.vn.ua/wp-content/uploads/2018/08/Communicatig-with-Patients.-Advice-for-Practitioners.pdf</a:t>
            </a:r>
            <a:r>
              <a:rPr lang="en-US" sz="1250" dirty="0"/>
              <a:t>.   </a:t>
            </a:r>
          </a:p>
          <a:p>
            <a:r>
              <a:rPr lang="en-US" sz="1250" dirty="0">
                <a:ea typeface="+mn-lt"/>
                <a:cs typeface="+mn-lt"/>
              </a:rPr>
              <a:t>Epstein, R. M., &amp; Street, R. L., Jr. (2007). </a:t>
            </a:r>
            <a:r>
              <a:rPr lang="en-US" sz="1250" i="1" dirty="0">
                <a:ea typeface="+mn-lt"/>
                <a:cs typeface="+mn-lt"/>
              </a:rPr>
              <a:t>Patient‐centered communication in cancer care: Promoting healing and reducing suffering</a:t>
            </a:r>
            <a:r>
              <a:rPr lang="en-US" sz="1250" dirty="0">
                <a:ea typeface="+mn-lt"/>
                <a:cs typeface="+mn-lt"/>
              </a:rPr>
              <a:t>. National Cancer Institute, NIH Publication No. 07‐6225. Bethesda, MD. Retrieved from: </a:t>
            </a:r>
            <a:r>
              <a:rPr lang="en-US" sz="1250" dirty="0">
                <a:cs typeface="Arial"/>
              </a:rPr>
              <a:t>https://cancercontrol.cancer.gov/sites/default/files/2020-06/pcc_monograph.pdf</a:t>
            </a:r>
            <a:endParaRPr lang="en-US" sz="1250">
              <a:ea typeface="+mn-lt"/>
              <a:cs typeface="+mn-lt"/>
            </a:endParaRPr>
          </a:p>
          <a:p>
            <a:r>
              <a:rPr lang="en-US" sz="1250" dirty="0"/>
              <a:t>Miller, W. R., &amp; Rollnick, S. (2002). </a:t>
            </a:r>
            <a:r>
              <a:rPr lang="en-US" sz="1250" i="1" dirty="0"/>
              <a:t>Motivational interviewing: Preparing people for change. 2nd ed</a:t>
            </a:r>
            <a:r>
              <a:rPr lang="en-US" sz="1250" dirty="0"/>
              <a:t>. New York (NY): The Guilford Press. ISBN‐10: 1572305630. </a:t>
            </a:r>
          </a:p>
          <a:p>
            <a:r>
              <a:rPr lang="en-US" sz="1250" dirty="0"/>
              <a:t>National Cancer Institute. (2013). </a:t>
            </a:r>
            <a:r>
              <a:rPr lang="en-US" sz="1250" i="1" dirty="0"/>
              <a:t>Communication in cancer care PDQ</a:t>
            </a:r>
            <a:r>
              <a:rPr lang="en-US" sz="1250" dirty="0"/>
              <a:t>®. http://www.cancer.gov/cancertopics/pdq/supportivecare/communication/patient. </a:t>
            </a:r>
          </a:p>
          <a:p>
            <a:r>
              <a:rPr lang="en-US" sz="1250" dirty="0"/>
              <a:t>National Coalition for Cancer Survivorship. (n.d.). </a:t>
            </a:r>
            <a:r>
              <a:rPr lang="en-US" sz="1250" i="1" dirty="0"/>
              <a:t>Cancer survival toolbox</a:t>
            </a:r>
            <a:r>
              <a:rPr lang="en-US" sz="1250" dirty="0"/>
              <a:t>©. http://www.canceradvocacy.org/resources/cancer‐survival‐toolbox/. </a:t>
            </a:r>
          </a:p>
          <a:p>
            <a:r>
              <a:rPr lang="en-US" sz="1250" dirty="0"/>
              <a:t>Patient Navigator Training Collaborative. (n.d.). http://patientnavigatortraining.org/.   </a:t>
            </a:r>
            <a:endParaRPr lang="en-US" sz="1250" dirty="0">
              <a:cs typeface="Arial"/>
            </a:endParaRPr>
          </a:p>
          <a:p>
            <a:r>
              <a:rPr lang="en-US" sz="1250" dirty="0"/>
              <a:t>University of Waterloo. (2000). </a:t>
            </a:r>
            <a:r>
              <a:rPr lang="en-US" sz="1250" i="1" dirty="0"/>
              <a:t>Effective communication: Barriers and strategies</a:t>
            </a:r>
            <a:r>
              <a:rPr lang="en-US" sz="1250" dirty="0"/>
              <a:t>. https://uwaterloo.ca/centre‐for‐teaching‐excellence/teaching‐resources/teaching‐ tips/communicating‐students/telling/effective‐communication‐barriers‐and‐strategies.</a:t>
            </a:r>
          </a:p>
          <a:p>
            <a:endParaRPr lang="en-US" sz="1250" dirty="0"/>
          </a:p>
        </p:txBody>
      </p:sp>
    </p:spTree>
    <p:extLst>
      <p:ext uri="{BB962C8B-B14F-4D97-AF65-F5344CB8AC3E}">
        <p14:creationId xmlns:p14="http://schemas.microsoft.com/office/powerpoint/2010/main" val="28612656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Thank you!</a:t>
            </a:r>
          </a:p>
        </p:txBody>
      </p:sp>
      <p:sp>
        <p:nvSpPr>
          <p:cNvPr id="3" name="Content Placeholder 2"/>
          <p:cNvSpPr>
            <a:spLocks noGrp="1"/>
          </p:cNvSpPr>
          <p:nvPr>
            <p:ph idx="1"/>
          </p:nvPr>
        </p:nvSpPr>
        <p:spPr>
          <a:xfrm>
            <a:off x="457200" y="1371600"/>
            <a:ext cx="8229600" cy="3810000"/>
          </a:xfrm>
          <a:ln>
            <a:noFill/>
          </a:ln>
        </p:spPr>
        <p:txBody>
          <a:bodyPr/>
          <a:lstStyle/>
          <a:p>
            <a:pPr marL="0" indent="0" algn="ctr">
              <a:buNone/>
            </a:pPr>
            <a:br>
              <a:rPr lang="en-US" sz="2500" dirty="0"/>
            </a:br>
            <a:endParaRPr lang="en-US" sz="2500" dirty="0"/>
          </a:p>
          <a:p>
            <a:pPr marL="0" indent="0" algn="ctr">
              <a:buNone/>
            </a:pPr>
            <a:endParaRPr lang="en-US" dirty="0"/>
          </a:p>
          <a:p>
            <a:pPr marL="0" indent="0" algn="ctr">
              <a:buNone/>
            </a:pPr>
            <a:r>
              <a:rPr lang="en-US" dirty="0"/>
              <a:t>Follow us on Twitter: </a:t>
            </a:r>
            <a:r>
              <a:rPr lang="en-US" dirty="0">
                <a:solidFill>
                  <a:srgbClr val="0096D6"/>
                </a:solidFill>
                <a:hlinkClick r:id="rId2"/>
              </a:rPr>
              <a:t>@GWCancer</a:t>
            </a:r>
            <a:endParaRPr lang="en-US" dirty="0">
              <a:solidFill>
                <a:srgbClr val="0096D6"/>
              </a:solidFill>
            </a:endParaRPr>
          </a:p>
          <a:p>
            <a:pPr marL="0" indent="0" algn="ctr">
              <a:buNone/>
            </a:pPr>
            <a:r>
              <a:rPr lang="en-US" dirty="0">
                <a:solidFill>
                  <a:srgbClr val="0096D6"/>
                </a:solidFill>
                <a:hlinkClick r:id="rId3"/>
              </a:rPr>
              <a:t>www.gwcancercenter.org</a:t>
            </a:r>
            <a:endParaRPr lang="en-US" dirty="0">
              <a:solidFill>
                <a:srgbClr val="0096D6"/>
              </a:solidFill>
            </a:endParaRPr>
          </a:p>
          <a:p>
            <a:pPr marL="0" indent="0">
              <a:buNone/>
            </a:pPr>
            <a:endParaRPr lang="en-US" dirty="0"/>
          </a:p>
        </p:txBody>
      </p:sp>
      <p:sp>
        <p:nvSpPr>
          <p:cNvPr id="6" name="TextBox 5"/>
          <p:cNvSpPr txBox="1"/>
          <p:nvPr/>
        </p:nvSpPr>
        <p:spPr>
          <a:xfrm>
            <a:off x="0" y="4239161"/>
            <a:ext cx="9179169" cy="1246495"/>
          </a:xfrm>
          <a:prstGeom prst="rect">
            <a:avLst/>
          </a:prstGeom>
          <a:noFill/>
        </p:spPr>
        <p:txBody>
          <a:bodyPr wrap="square" rtlCol="0">
            <a:spAutoFit/>
          </a:bodyPr>
          <a:lstStyle/>
          <a:p>
            <a:pPr algn="ctr"/>
            <a:r>
              <a:rPr lang="en-US" sz="1500" i="1" dirty="0">
                <a:solidFill>
                  <a:schemeClr val="tx1">
                    <a:lumMod val="75000"/>
                    <a:lumOff val="25000"/>
                  </a:schemeClr>
                </a:solidFill>
              </a:rPr>
              <a:t>Sign-up for the GW Cancer Center’s Patient Navigation </a:t>
            </a:r>
            <a:br>
              <a:rPr lang="en-US" sz="1500" i="1" dirty="0">
                <a:solidFill>
                  <a:schemeClr val="tx1">
                    <a:lumMod val="75000"/>
                    <a:lumOff val="25000"/>
                  </a:schemeClr>
                </a:solidFill>
              </a:rPr>
            </a:br>
            <a:r>
              <a:rPr lang="en-US" sz="1500" i="1" dirty="0">
                <a:solidFill>
                  <a:schemeClr val="tx1">
                    <a:lumMod val="75000"/>
                    <a:lumOff val="25000"/>
                  </a:schemeClr>
                </a:solidFill>
              </a:rPr>
              <a:t>and Survivorship E-Newsletter</a:t>
            </a:r>
            <a:r>
              <a:rPr lang="en-US" sz="1500" dirty="0">
                <a:solidFill>
                  <a:schemeClr val="tx1">
                    <a:lumMod val="75000"/>
                    <a:lumOff val="25000"/>
                  </a:schemeClr>
                </a:solidFill>
              </a:rPr>
              <a:t>: </a:t>
            </a:r>
            <a:r>
              <a:rPr lang="en-US" sz="1500" b="1" dirty="0">
                <a:solidFill>
                  <a:srgbClr val="0096D6"/>
                </a:solidFill>
                <a:hlinkClick r:id="rId4"/>
              </a:rPr>
              <a:t>bit.ly/</a:t>
            </a:r>
            <a:r>
              <a:rPr lang="en-US" sz="1500" b="1" dirty="0" err="1">
                <a:solidFill>
                  <a:srgbClr val="0096D6"/>
                </a:solidFill>
                <a:hlinkClick r:id="rId4"/>
              </a:rPr>
              <a:t>PNSurvEnews</a:t>
            </a:r>
            <a:r>
              <a:rPr lang="en-US" sz="1500" dirty="0">
                <a:solidFill>
                  <a:schemeClr val="tx1">
                    <a:lumMod val="75000"/>
                    <a:lumOff val="25000"/>
                  </a:schemeClr>
                </a:solidFill>
                <a:hlinkClick r:id="rId4"/>
              </a:rPr>
              <a:t>  </a:t>
            </a:r>
            <a:endParaRPr lang="en-US" sz="1500" dirty="0">
              <a:solidFill>
                <a:schemeClr val="tx1">
                  <a:lumMod val="75000"/>
                  <a:lumOff val="25000"/>
                </a:schemeClr>
              </a:solidFill>
            </a:endParaRPr>
          </a:p>
          <a:p>
            <a:pPr algn="ctr"/>
            <a:endParaRPr lang="en-US" sz="1500" dirty="0">
              <a:solidFill>
                <a:schemeClr val="tx1">
                  <a:lumMod val="75000"/>
                  <a:lumOff val="25000"/>
                </a:schemeClr>
              </a:solidFill>
            </a:endParaRPr>
          </a:p>
          <a:p>
            <a:pPr algn="ctr"/>
            <a:r>
              <a:rPr lang="en-US" sz="1500" dirty="0">
                <a:solidFill>
                  <a:schemeClr val="tx1">
                    <a:lumMod val="75000"/>
                    <a:lumOff val="25000"/>
                  </a:schemeClr>
                </a:solidFill>
              </a:rPr>
              <a:t>S</a:t>
            </a:r>
            <a:r>
              <a:rPr lang="en-US" sz="1500" i="1" dirty="0">
                <a:solidFill>
                  <a:schemeClr val="tx1">
                    <a:lumMod val="75000"/>
                    <a:lumOff val="25000"/>
                  </a:schemeClr>
                </a:solidFill>
              </a:rPr>
              <a:t>ign-up for the GW Cancer Center’s Cancer Control </a:t>
            </a:r>
            <a:br>
              <a:rPr lang="en-US" sz="1500" i="1" dirty="0">
                <a:solidFill>
                  <a:schemeClr val="tx1">
                    <a:lumMod val="75000"/>
                    <a:lumOff val="25000"/>
                  </a:schemeClr>
                </a:solidFill>
              </a:rPr>
            </a:br>
            <a:r>
              <a:rPr lang="en-US" sz="1500" i="1" dirty="0">
                <a:solidFill>
                  <a:schemeClr val="tx1">
                    <a:lumMod val="75000"/>
                    <a:lumOff val="25000"/>
                  </a:schemeClr>
                </a:solidFill>
              </a:rPr>
              <a:t>Technical </a:t>
            </a:r>
            <a:r>
              <a:rPr lang="en-US" altLang="en-US" sz="1500" i="1" dirty="0">
                <a:solidFill>
                  <a:schemeClr val="tx1">
                    <a:lumMod val="75000"/>
                    <a:lumOff val="25000"/>
                  </a:schemeClr>
                </a:solidFill>
              </a:rPr>
              <a:t>Assistance E-Newsletter</a:t>
            </a:r>
            <a:r>
              <a:rPr lang="en-US" altLang="en-US" sz="1500" dirty="0">
                <a:solidFill>
                  <a:schemeClr val="tx1">
                    <a:lumMod val="75000"/>
                    <a:lumOff val="25000"/>
                  </a:schemeClr>
                </a:solidFill>
              </a:rPr>
              <a:t>: </a:t>
            </a:r>
            <a:r>
              <a:rPr lang="en-US" sz="1500" b="1" dirty="0">
                <a:solidFill>
                  <a:srgbClr val="0096D6"/>
                </a:solidFill>
                <a:hlinkClick r:id="rId5"/>
              </a:rPr>
              <a:t>bit.ly/</a:t>
            </a:r>
            <a:r>
              <a:rPr lang="en-US" sz="1500" b="1" dirty="0" err="1">
                <a:solidFill>
                  <a:srgbClr val="0096D6"/>
                </a:solidFill>
                <a:hlinkClick r:id="rId5"/>
              </a:rPr>
              <a:t>TAPenews</a:t>
            </a:r>
            <a:r>
              <a:rPr lang="en-US" sz="1500" b="1" dirty="0">
                <a:solidFill>
                  <a:srgbClr val="0096D6"/>
                </a:solidFill>
                <a:hlinkClick r:id="rId5"/>
              </a:rPr>
              <a:t> </a:t>
            </a:r>
            <a:endParaRPr lang="en-US" sz="1500" b="1" dirty="0">
              <a:solidFill>
                <a:srgbClr val="0096D6"/>
              </a:solidFill>
            </a:endParaRPr>
          </a:p>
        </p:txBody>
      </p:sp>
    </p:spTree>
    <p:extLst>
      <p:ext uri="{BB962C8B-B14F-4D97-AF65-F5344CB8AC3E}">
        <p14:creationId xmlns:p14="http://schemas.microsoft.com/office/powerpoint/2010/main" val="3111776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457200" y="304800"/>
            <a:ext cx="8229600" cy="1143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j-lt"/>
                <a:ea typeface="Trebuchet MS"/>
                <a:cs typeface="Trebuchet MS"/>
                <a:sym typeface="Trebuchet MS"/>
              </a:rPr>
              <a:t>Learning Objectives</a:t>
            </a:r>
          </a:p>
        </p:txBody>
      </p:sp>
      <p:sp>
        <p:nvSpPr>
          <p:cNvPr id="107" name="Shape 107"/>
          <p:cNvSpPr txBox="1">
            <a:spLocks noGrp="1"/>
          </p:cNvSpPr>
          <p:nvPr>
            <p:ph type="body" idx="1"/>
          </p:nvPr>
        </p:nvSpPr>
        <p:spPr>
          <a:xfrm>
            <a:off x="152400" y="1295400"/>
            <a:ext cx="8305800" cy="4144963"/>
          </a:xfrm>
          <a:prstGeom prst="rect">
            <a:avLst/>
          </a:prstGeom>
          <a:noFill/>
          <a:ln>
            <a:noFill/>
          </a:ln>
        </p:spPr>
        <p:txBody>
          <a:bodyPr lIns="91425" tIns="45700" rIns="91425" bIns="45700" anchor="t" anchorCtr="0">
            <a:noAutofit/>
          </a:bodyPr>
          <a:lstStyle/>
          <a:p>
            <a:pPr marL="857250" lvl="1" indent="-457200">
              <a:lnSpc>
                <a:spcPct val="90000"/>
              </a:lnSpc>
              <a:spcBef>
                <a:spcPts val="0"/>
              </a:spcBef>
              <a:spcAft>
                <a:spcPts val="0"/>
              </a:spcAft>
              <a:buSzPct val="100000"/>
              <a:buFont typeface="Arial" panose="020B0604020202020204" pitchFamily="34" charset="0"/>
              <a:buChar char="•"/>
            </a:pPr>
            <a:r>
              <a:rPr lang="en-US" dirty="0">
                <a:solidFill>
                  <a:schemeClr val="dk1"/>
                </a:solidFill>
              </a:rPr>
              <a:t>Identify common barriers and solutions to effective communication</a:t>
            </a:r>
          </a:p>
          <a:p>
            <a:pPr marL="857250" lvl="1" indent="-457200">
              <a:lnSpc>
                <a:spcPct val="90000"/>
              </a:lnSpc>
              <a:spcBef>
                <a:spcPts val="0"/>
              </a:spcBef>
              <a:spcAft>
                <a:spcPts val="0"/>
              </a:spcAft>
              <a:buSzPct val="100000"/>
              <a:buFont typeface="Arial" panose="020B0604020202020204" pitchFamily="34" charset="0"/>
              <a:buChar char="•"/>
            </a:pPr>
            <a:r>
              <a:rPr lang="en-US" dirty="0">
                <a:solidFill>
                  <a:schemeClr val="dk1"/>
                </a:solidFill>
              </a:rPr>
              <a:t>Identify and use strategies to improve communication</a:t>
            </a:r>
          </a:p>
          <a:p>
            <a:pPr marL="857250" lvl="1" indent="-457200">
              <a:lnSpc>
                <a:spcPct val="90000"/>
              </a:lnSpc>
              <a:spcBef>
                <a:spcPts val="0"/>
              </a:spcBef>
              <a:spcAft>
                <a:spcPts val="0"/>
              </a:spcAft>
              <a:buSzPct val="100000"/>
              <a:buFont typeface="Arial" panose="020B0604020202020204" pitchFamily="34" charset="0"/>
              <a:buChar char="•"/>
            </a:pPr>
            <a:r>
              <a:rPr lang="en-US" dirty="0">
                <a:solidFill>
                  <a:schemeClr val="dk1"/>
                </a:solidFill>
              </a:rPr>
              <a:t>Describe tips to help patients improve communication</a:t>
            </a:r>
          </a:p>
          <a:p>
            <a:pPr marL="857250" lvl="1" indent="-457200">
              <a:lnSpc>
                <a:spcPct val="90000"/>
              </a:lnSpc>
              <a:spcBef>
                <a:spcPts val="0"/>
              </a:spcBef>
              <a:spcAft>
                <a:spcPts val="0"/>
              </a:spcAft>
              <a:buSzPct val="100000"/>
              <a:buFont typeface="Arial" panose="020B0604020202020204" pitchFamily="34" charset="0"/>
              <a:buChar char="•"/>
            </a:pPr>
            <a:r>
              <a:rPr lang="en-US" dirty="0">
                <a:solidFill>
                  <a:schemeClr val="dk1"/>
                </a:solidFill>
              </a:rPr>
              <a:t>Identify and implement conflict resolution strategies</a:t>
            </a:r>
          </a:p>
          <a:p>
            <a:pPr marL="857250" lvl="1" indent="-457200">
              <a:lnSpc>
                <a:spcPct val="90000"/>
              </a:lnSpc>
              <a:spcBef>
                <a:spcPts val="0"/>
              </a:spcBef>
              <a:spcAft>
                <a:spcPts val="0"/>
              </a:spcAft>
              <a:buSzPct val="100000"/>
              <a:buFont typeface="Arial" panose="020B0604020202020204" pitchFamily="34" charset="0"/>
              <a:buChar char="•"/>
            </a:pPr>
            <a:r>
              <a:rPr lang="en-US" dirty="0">
                <a:solidFill>
                  <a:schemeClr val="dk1"/>
                </a:solidFill>
              </a:rPr>
              <a:t>Describe strategies for handling difficult conversations</a:t>
            </a:r>
          </a:p>
          <a:p>
            <a:pPr marL="342900" marR="0" lvl="0" indent="-342900" algn="l" rtl="0">
              <a:spcBef>
                <a:spcPts val="0"/>
              </a:spcBef>
              <a:spcAft>
                <a:spcPts val="0"/>
              </a:spcAft>
              <a:buClr>
                <a:schemeClr val="dk1"/>
              </a:buClr>
              <a:buSzPct val="100000"/>
              <a:buFont typeface="Arial"/>
              <a:buChar char="•"/>
            </a:pPr>
            <a:endParaRPr lang="en-US" sz="3600" b="0" i="0" u="none" strike="noStrike" cap="none" baseline="0" dirty="0">
              <a:solidFill>
                <a:schemeClr val="dk1"/>
              </a:solidFill>
              <a:latin typeface="Arial"/>
              <a:ea typeface="Arial"/>
              <a:cs typeface="Arial"/>
              <a:sym typeface="Arial"/>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7845A2A-C5BB-4E04-BE81-F9CB29554E13}"/>
              </a:ext>
            </a:extLst>
          </p:cNvPr>
          <p:cNvSpPr>
            <a:spLocks noGrp="1"/>
          </p:cNvSpPr>
          <p:nvPr>
            <p:ph type="title"/>
          </p:nvPr>
        </p:nvSpPr>
        <p:spPr/>
        <p:txBody>
          <a:bodyPr>
            <a:normAutofit/>
          </a:bodyPr>
          <a:lstStyle/>
          <a:p>
            <a:r>
              <a:rPr lang="en-US" sz="3600" dirty="0">
                <a:latin typeface="+mj-lt"/>
              </a:rPr>
              <a:t>Communication Strategies</a:t>
            </a:r>
          </a:p>
        </p:txBody>
      </p:sp>
      <p:sp>
        <p:nvSpPr>
          <p:cNvPr id="2" name="TextBox 1"/>
          <p:cNvSpPr txBox="1"/>
          <p:nvPr/>
        </p:nvSpPr>
        <p:spPr>
          <a:xfrm>
            <a:off x="533400" y="1447800"/>
            <a:ext cx="7848600" cy="3046988"/>
          </a:xfrm>
          <a:prstGeom prst="rect">
            <a:avLst/>
          </a:prstGeom>
          <a:noFill/>
        </p:spPr>
        <p:txBody>
          <a:bodyPr wrap="square" rtlCol="0">
            <a:spAutoFit/>
          </a:bodyPr>
          <a:lstStyle/>
          <a:p>
            <a:r>
              <a:rPr lang="en-US" sz="3200" dirty="0"/>
              <a:t>This section of the lesson will cover communication strategies to help you to better understand your patients needs and work most effectively to address their barriers to care.</a:t>
            </a:r>
          </a:p>
          <a:p>
            <a:endParaRPr lang="en-US" sz="3200" dirty="0"/>
          </a:p>
        </p:txBody>
      </p:sp>
    </p:spTree>
    <p:extLst>
      <p:ext uri="{BB962C8B-B14F-4D97-AF65-F5344CB8AC3E}">
        <p14:creationId xmlns:p14="http://schemas.microsoft.com/office/powerpoint/2010/main" val="3020617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dirty="0">
                <a:latin typeface="+mj-lt"/>
              </a:rPr>
              <a:t>Patient-Centered Communication</a:t>
            </a:r>
          </a:p>
        </p:txBody>
      </p:sp>
      <p:graphicFrame>
        <p:nvGraphicFramePr>
          <p:cNvPr id="2" name="Content Placeholder 1" descr="Object depicting framework for patient-center communication that consists of the following elements: fostering healing relationships; exchanging information; responding to emotions; managing uncertainty; making decisions; enabling self-management ">
            <a:extLs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558085018"/>
              </p:ext>
            </p:extLst>
          </p:nvPr>
        </p:nvGraphicFramePr>
        <p:xfrm>
          <a:off x="447675" y="9906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4600575" y="5249089"/>
            <a:ext cx="5791200" cy="276999"/>
          </a:xfrm>
          <a:prstGeom prst="rect">
            <a:avLst/>
          </a:prstGeom>
          <a:noFill/>
        </p:spPr>
        <p:txBody>
          <a:bodyPr wrap="square" rtlCol="0">
            <a:spAutoFit/>
          </a:bodyPr>
          <a:lstStyle/>
          <a:p>
            <a:r>
              <a:rPr lang="en-US" sz="1200" i="1" dirty="0">
                <a:solidFill>
                  <a:schemeClr val="bg1">
                    <a:lumMod val="50000"/>
                  </a:schemeClr>
                </a:solidFill>
              </a:rPr>
              <a:t>Source: Patient-Centered Communication in Cancer Care. 2007</a:t>
            </a:r>
          </a:p>
        </p:txBody>
      </p:sp>
    </p:spTree>
    <p:extLst>
      <p:ext uri="{BB962C8B-B14F-4D97-AF65-F5344CB8AC3E}">
        <p14:creationId xmlns:p14="http://schemas.microsoft.com/office/powerpoint/2010/main" val="1734465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l" rtl="0">
              <a:spcBef>
                <a:spcPts val="0"/>
              </a:spcBef>
              <a:spcAft>
                <a:spcPts val="0"/>
              </a:spcAft>
              <a:buSzPct val="25000"/>
              <a:buNone/>
            </a:pPr>
            <a:r>
              <a:rPr lang="en-US" sz="3600" i="0" u="none" strike="noStrike" cap="none" baseline="0" dirty="0">
                <a:latin typeface="+mj-lt"/>
                <a:ea typeface="Trebuchet MS"/>
                <a:cs typeface="Trebuchet MS"/>
                <a:sym typeface="Trebuchet MS"/>
              </a:rPr>
              <a:t>Importance of Communication</a:t>
            </a:r>
          </a:p>
        </p:txBody>
      </p:sp>
      <p:sp>
        <p:nvSpPr>
          <p:cNvPr id="135" name="Shape 135"/>
          <p:cNvSpPr txBox="1">
            <a:spLocks noGrp="1"/>
          </p:cNvSpPr>
          <p:nvPr>
            <p:ph idx="1"/>
          </p:nvPr>
        </p:nvSpPr>
        <p:spPr>
          <a:xfrm>
            <a:off x="304800" y="1416844"/>
            <a:ext cx="4419600" cy="136524"/>
          </a:xfrm>
          <a:prstGeom prst="rect">
            <a:avLst/>
          </a:prstGeom>
          <a:noFill/>
          <a:ln>
            <a:noFill/>
          </a:ln>
        </p:spPr>
        <p:txBody>
          <a:bodyPr lIns="91425" tIns="45700" rIns="91425" bIns="45700" anchor="b" anchorCtr="0">
            <a:noAutofit/>
          </a:bodyPr>
          <a:lstStyle/>
          <a:p>
            <a:pPr marL="0" marR="0" lvl="0" indent="0" algn="l" rtl="0">
              <a:spcBef>
                <a:spcPts val="0"/>
              </a:spcBef>
              <a:spcAft>
                <a:spcPts val="0"/>
              </a:spcAft>
              <a:buClr>
                <a:schemeClr val="dk1"/>
              </a:buClr>
              <a:buSzPct val="25000"/>
              <a:buFont typeface="Arial"/>
              <a:buNone/>
            </a:pPr>
            <a:r>
              <a:rPr lang="en-US" sz="1800" b="1" i="0" u="none" strike="noStrike" cap="none" baseline="0" dirty="0">
                <a:solidFill>
                  <a:schemeClr val="dk1"/>
                </a:solidFill>
                <a:latin typeface="Arial"/>
                <a:ea typeface="Arial"/>
                <a:cs typeface="Arial"/>
                <a:sym typeface="Arial"/>
              </a:rPr>
              <a:t>Benefits of Good Communication</a:t>
            </a:r>
          </a:p>
        </p:txBody>
      </p:sp>
      <p:sp>
        <p:nvSpPr>
          <p:cNvPr id="136" name="Shape 136"/>
          <p:cNvSpPr txBox="1">
            <a:spLocks noGrp="1"/>
          </p:cNvSpPr>
          <p:nvPr>
            <p:ph type="body" idx="4294967295"/>
          </p:nvPr>
        </p:nvSpPr>
        <p:spPr>
          <a:xfrm>
            <a:off x="310896" y="1553368"/>
            <a:ext cx="4040188" cy="3465512"/>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100000"/>
            </a:pPr>
            <a:r>
              <a:rPr lang="en-US" sz="1800" b="0" i="0" u="none" strike="noStrike" cap="none" baseline="0" dirty="0">
                <a:solidFill>
                  <a:schemeClr val="dk1"/>
                </a:solidFill>
                <a:latin typeface="Arial"/>
                <a:ea typeface="Arial"/>
                <a:cs typeface="Arial"/>
                <a:sym typeface="Arial"/>
              </a:rPr>
              <a:t>Builds trust between patient and navigator</a:t>
            </a:r>
          </a:p>
          <a:p>
            <a:pPr>
              <a:spcBef>
                <a:spcPts val="0"/>
              </a:spcBef>
              <a:spcAft>
                <a:spcPts val="0"/>
              </a:spcAft>
              <a:buClr>
                <a:schemeClr val="dk1"/>
              </a:buClr>
              <a:buSzPct val="100000"/>
            </a:pPr>
            <a:r>
              <a:rPr lang="en-US" sz="1800" b="0" i="0" u="none" strike="noStrike" cap="none" baseline="0" dirty="0">
                <a:solidFill>
                  <a:schemeClr val="dk1"/>
                </a:solidFill>
                <a:latin typeface="Arial"/>
                <a:ea typeface="Arial"/>
                <a:cs typeface="Arial"/>
                <a:sym typeface="Arial"/>
              </a:rPr>
              <a:t>May help the patient disclose information</a:t>
            </a:r>
          </a:p>
          <a:p>
            <a:pPr>
              <a:spcBef>
                <a:spcPts val="0"/>
              </a:spcBef>
              <a:spcAft>
                <a:spcPts val="0"/>
              </a:spcAft>
              <a:buClr>
                <a:schemeClr val="dk1"/>
              </a:buClr>
              <a:buSzPct val="100000"/>
            </a:pPr>
            <a:r>
              <a:rPr lang="en-US" sz="1800" dirty="0">
                <a:solidFill>
                  <a:schemeClr val="dk1"/>
                </a:solidFill>
              </a:rPr>
              <a:t>Improves</a:t>
            </a:r>
            <a:r>
              <a:rPr lang="en-US" sz="1800" b="0" i="0" u="none" strike="noStrike" cap="none" baseline="0" dirty="0">
                <a:solidFill>
                  <a:schemeClr val="dk1"/>
                </a:solidFill>
                <a:latin typeface="Arial"/>
                <a:ea typeface="Arial"/>
                <a:cs typeface="Arial"/>
                <a:sym typeface="Arial"/>
              </a:rPr>
              <a:t> patient satisfaction</a:t>
            </a:r>
          </a:p>
          <a:p>
            <a:pPr>
              <a:spcBef>
                <a:spcPts val="0"/>
              </a:spcBef>
              <a:spcAft>
                <a:spcPts val="0"/>
              </a:spcAft>
              <a:buClr>
                <a:schemeClr val="dk1"/>
              </a:buClr>
              <a:buSzPct val="100000"/>
            </a:pPr>
            <a:r>
              <a:rPr lang="en-US" sz="1800" b="0" i="0" u="none" strike="noStrike" cap="none" baseline="0" dirty="0">
                <a:solidFill>
                  <a:schemeClr val="dk1"/>
                </a:solidFill>
                <a:latin typeface="Arial"/>
                <a:ea typeface="Arial"/>
                <a:cs typeface="Arial"/>
                <a:sym typeface="Arial"/>
              </a:rPr>
              <a:t>Involves the patient more fully in health decision making</a:t>
            </a:r>
          </a:p>
          <a:p>
            <a:pPr>
              <a:spcBef>
                <a:spcPts val="0"/>
              </a:spcBef>
              <a:spcAft>
                <a:spcPts val="0"/>
              </a:spcAft>
              <a:buClr>
                <a:schemeClr val="dk1"/>
              </a:buClr>
              <a:buSzPct val="100000"/>
            </a:pPr>
            <a:r>
              <a:rPr lang="en-US" sz="1800" b="0" i="0" u="none" strike="noStrike" cap="none" baseline="0" dirty="0">
                <a:solidFill>
                  <a:schemeClr val="dk1"/>
                </a:solidFill>
                <a:latin typeface="Arial"/>
                <a:ea typeface="Arial"/>
                <a:cs typeface="Arial"/>
                <a:sym typeface="Arial"/>
              </a:rPr>
              <a:t>Helps the patient make better health decisions</a:t>
            </a:r>
          </a:p>
          <a:p>
            <a:pPr>
              <a:spcBef>
                <a:spcPts val="0"/>
              </a:spcBef>
              <a:spcAft>
                <a:spcPts val="0"/>
              </a:spcAft>
              <a:buClr>
                <a:schemeClr val="dk1"/>
              </a:buClr>
              <a:buSzPct val="100000"/>
            </a:pPr>
            <a:r>
              <a:rPr lang="en-US" sz="1800" b="0" i="0" u="none" strike="noStrike" cap="none" baseline="0" dirty="0">
                <a:solidFill>
                  <a:schemeClr val="dk1"/>
                </a:solidFill>
                <a:latin typeface="Arial"/>
                <a:ea typeface="Arial"/>
                <a:cs typeface="Arial"/>
                <a:sym typeface="Arial"/>
              </a:rPr>
              <a:t>Leads to more realistic patient expectations</a:t>
            </a:r>
          </a:p>
          <a:p>
            <a:pPr>
              <a:spcBef>
                <a:spcPts val="0"/>
              </a:spcBef>
              <a:spcAft>
                <a:spcPts val="0"/>
              </a:spcAft>
              <a:buClr>
                <a:schemeClr val="dk1"/>
              </a:buClr>
              <a:buSzPct val="100000"/>
            </a:pPr>
            <a:r>
              <a:rPr lang="en-US" sz="1800" b="0" i="0" u="none" strike="noStrike" cap="none" baseline="0" dirty="0">
                <a:solidFill>
                  <a:schemeClr val="dk1"/>
                </a:solidFill>
                <a:latin typeface="Arial"/>
                <a:ea typeface="Arial"/>
                <a:cs typeface="Arial"/>
                <a:sym typeface="Arial"/>
              </a:rPr>
              <a:t>Produces more effective practice</a:t>
            </a:r>
          </a:p>
          <a:p>
            <a:pPr>
              <a:spcBef>
                <a:spcPts val="0"/>
              </a:spcBef>
              <a:spcAft>
                <a:spcPts val="0"/>
              </a:spcAft>
              <a:buClr>
                <a:schemeClr val="dk1"/>
              </a:buClr>
              <a:buSzPct val="100000"/>
            </a:pPr>
            <a:r>
              <a:rPr lang="en-US" sz="1800" b="0" i="0" u="none" strike="noStrike" cap="none" baseline="0" dirty="0">
                <a:solidFill>
                  <a:schemeClr val="dk1"/>
                </a:solidFill>
                <a:latin typeface="Arial"/>
                <a:ea typeface="Arial"/>
                <a:cs typeface="Arial"/>
                <a:sym typeface="Arial"/>
              </a:rPr>
              <a:t>Reduces the risk of errors and mishaps</a:t>
            </a:r>
          </a:p>
        </p:txBody>
      </p:sp>
      <p:sp>
        <p:nvSpPr>
          <p:cNvPr id="137" name="Shape 137"/>
          <p:cNvSpPr txBox="1">
            <a:spLocks noGrp="1"/>
          </p:cNvSpPr>
          <p:nvPr>
            <p:ph type="body" idx="4294967295"/>
          </p:nvPr>
        </p:nvSpPr>
        <p:spPr>
          <a:xfrm>
            <a:off x="5102225" y="913606"/>
            <a:ext cx="4041775" cy="639762"/>
          </a:xfrm>
          <a:prstGeom prst="rect">
            <a:avLst/>
          </a:prstGeom>
          <a:noFill/>
          <a:ln>
            <a:noFill/>
          </a:ln>
        </p:spPr>
        <p:txBody>
          <a:bodyPr lIns="91425" tIns="45700" rIns="91425" bIns="45700" anchor="b" anchorCtr="0">
            <a:noAutofit/>
          </a:bodyPr>
          <a:lstStyle/>
          <a:p>
            <a:pPr marL="0" marR="0" lvl="0" indent="0" algn="l" rtl="0">
              <a:spcBef>
                <a:spcPts val="0"/>
              </a:spcBef>
              <a:spcAft>
                <a:spcPts val="0"/>
              </a:spcAft>
              <a:buClr>
                <a:schemeClr val="dk1"/>
              </a:buClr>
              <a:buSzPct val="25000"/>
              <a:buFont typeface="Arial"/>
              <a:buNone/>
            </a:pPr>
            <a:r>
              <a:rPr lang="en-US" sz="1800" b="1" i="0" u="none" strike="noStrike" cap="none" baseline="0" dirty="0">
                <a:solidFill>
                  <a:schemeClr val="dk1"/>
                </a:solidFill>
                <a:latin typeface="Arial"/>
                <a:ea typeface="Arial"/>
                <a:cs typeface="Arial"/>
                <a:sym typeface="Arial"/>
              </a:rPr>
              <a:t>Risks of Poor Communication</a:t>
            </a:r>
          </a:p>
        </p:txBody>
      </p:sp>
      <p:sp>
        <p:nvSpPr>
          <p:cNvPr id="138" name="Shape 138"/>
          <p:cNvSpPr txBox="1">
            <a:spLocks noGrp="1"/>
          </p:cNvSpPr>
          <p:nvPr>
            <p:ph type="body" idx="4294967295"/>
          </p:nvPr>
        </p:nvSpPr>
        <p:spPr>
          <a:xfrm>
            <a:off x="5102225" y="1540818"/>
            <a:ext cx="4041775" cy="3951288"/>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100000"/>
            </a:pPr>
            <a:r>
              <a:rPr lang="en-US" sz="1800" b="0" i="0" u="none" strike="noStrike" cap="none" baseline="0" dirty="0">
                <a:solidFill>
                  <a:schemeClr val="dk1"/>
                </a:solidFill>
                <a:latin typeface="Arial"/>
                <a:ea typeface="Arial"/>
                <a:cs typeface="Arial"/>
                <a:sym typeface="Arial"/>
              </a:rPr>
              <a:t>Decreases confidence and trust in medical care</a:t>
            </a:r>
          </a:p>
          <a:p>
            <a:pPr>
              <a:spcBef>
                <a:spcPts val="0"/>
              </a:spcBef>
              <a:spcAft>
                <a:spcPts val="0"/>
              </a:spcAft>
              <a:buClr>
                <a:schemeClr val="dk1"/>
              </a:buClr>
              <a:buSzPct val="100000"/>
            </a:pPr>
            <a:r>
              <a:rPr lang="en-US" sz="1800" b="0" i="0" u="none" strike="noStrike" cap="none" baseline="0" dirty="0">
                <a:solidFill>
                  <a:schemeClr val="dk1"/>
                </a:solidFill>
                <a:latin typeface="Arial"/>
                <a:ea typeface="Arial"/>
                <a:cs typeface="Arial"/>
                <a:sym typeface="Arial"/>
              </a:rPr>
              <a:t>Deters the patient from revealing important information</a:t>
            </a:r>
          </a:p>
          <a:p>
            <a:pPr>
              <a:spcBef>
                <a:spcPts val="0"/>
              </a:spcBef>
              <a:spcAft>
                <a:spcPts val="0"/>
              </a:spcAft>
              <a:buClr>
                <a:schemeClr val="dk1"/>
              </a:buClr>
              <a:buSzPct val="100000"/>
            </a:pPr>
            <a:r>
              <a:rPr lang="en-US" sz="1800" b="0" i="0" u="none" strike="noStrike" cap="none" baseline="0" dirty="0">
                <a:solidFill>
                  <a:schemeClr val="dk1"/>
                </a:solidFill>
                <a:latin typeface="Arial"/>
                <a:ea typeface="Arial"/>
                <a:cs typeface="Arial"/>
                <a:sym typeface="Arial"/>
              </a:rPr>
              <a:t>Causes patient distress</a:t>
            </a:r>
          </a:p>
          <a:p>
            <a:pPr>
              <a:spcBef>
                <a:spcPts val="0"/>
              </a:spcBef>
              <a:spcAft>
                <a:spcPts val="0"/>
              </a:spcAft>
              <a:buClr>
                <a:schemeClr val="dk1"/>
              </a:buClr>
              <a:buSzPct val="100000"/>
            </a:pPr>
            <a:r>
              <a:rPr lang="en-US" sz="1800" b="0" i="0" u="none" strike="noStrike" cap="none" baseline="0" dirty="0">
                <a:solidFill>
                  <a:schemeClr val="dk1"/>
                </a:solidFill>
                <a:latin typeface="Arial"/>
                <a:ea typeface="Arial"/>
                <a:cs typeface="Arial"/>
                <a:sym typeface="Arial"/>
              </a:rPr>
              <a:t>Leads to the patient not seeking further care</a:t>
            </a:r>
          </a:p>
          <a:p>
            <a:pPr>
              <a:spcBef>
                <a:spcPts val="0"/>
              </a:spcBef>
              <a:spcAft>
                <a:spcPts val="0"/>
              </a:spcAft>
              <a:buClr>
                <a:schemeClr val="dk1"/>
              </a:buClr>
              <a:buSzPct val="100000"/>
            </a:pPr>
            <a:r>
              <a:rPr lang="en-US" sz="1800" b="0" i="0" u="none" strike="noStrike" cap="none" baseline="0" dirty="0">
                <a:solidFill>
                  <a:schemeClr val="dk1"/>
                </a:solidFill>
                <a:latin typeface="Arial"/>
                <a:ea typeface="Arial"/>
                <a:cs typeface="Arial"/>
                <a:sym typeface="Arial"/>
              </a:rPr>
              <a:t>Leads to misunderstandings</a:t>
            </a:r>
          </a:p>
          <a:p>
            <a:pPr>
              <a:spcBef>
                <a:spcPts val="0"/>
              </a:spcBef>
              <a:spcAft>
                <a:spcPts val="0"/>
              </a:spcAft>
              <a:buClr>
                <a:schemeClr val="dk1"/>
              </a:buClr>
              <a:buSzPct val="100000"/>
            </a:pPr>
            <a:r>
              <a:rPr lang="en-US" sz="1800" b="0" i="0" u="none" strike="noStrike" cap="none" baseline="0" dirty="0">
                <a:solidFill>
                  <a:schemeClr val="dk1"/>
                </a:solidFill>
                <a:latin typeface="Arial"/>
                <a:ea typeface="Arial"/>
                <a:cs typeface="Arial"/>
                <a:sym typeface="Arial"/>
              </a:rPr>
              <a:t>Leads to the misinterpretation of medical advice</a:t>
            </a:r>
          </a:p>
          <a:p>
            <a:pPr>
              <a:spcBef>
                <a:spcPts val="0"/>
              </a:spcBef>
              <a:spcAft>
                <a:spcPts val="0"/>
              </a:spcAft>
              <a:buClr>
                <a:schemeClr val="dk1"/>
              </a:buClr>
              <a:buSzPct val="100000"/>
            </a:pPr>
            <a:r>
              <a:rPr lang="en-US" sz="1800" b="0" i="0" u="none" strike="noStrike" cap="none" baseline="0" dirty="0">
                <a:solidFill>
                  <a:schemeClr val="dk1"/>
                </a:solidFill>
                <a:latin typeface="Arial"/>
                <a:ea typeface="Arial"/>
                <a:cs typeface="Arial"/>
                <a:sym typeface="Arial"/>
              </a:rPr>
              <a:t>Underlies most patient complaints</a:t>
            </a:r>
          </a:p>
        </p:txBody>
      </p:sp>
      <p:sp>
        <p:nvSpPr>
          <p:cNvPr id="139" name="Shape 139"/>
          <p:cNvSpPr txBox="1"/>
          <p:nvPr/>
        </p:nvSpPr>
        <p:spPr>
          <a:xfrm>
            <a:off x="2514600" y="5108220"/>
            <a:ext cx="6629400" cy="461664"/>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sz="1200" b="0" i="1" u="none" strike="noStrike" cap="none" baseline="0" dirty="0">
                <a:solidFill>
                  <a:schemeClr val="lt2"/>
                </a:solidFill>
                <a:latin typeface="Arial"/>
                <a:ea typeface="Arial"/>
                <a:cs typeface="Arial"/>
                <a:sym typeface="Arial"/>
              </a:rPr>
              <a:t>Source: Commonwealth of Australia National Health and Medical Research. 2004</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457200" y="98612"/>
            <a:ext cx="8229600" cy="1143000"/>
          </a:xfrm>
          <a:prstGeom prst="rect">
            <a:avLst/>
          </a:prstGeom>
          <a:noFill/>
          <a:ln>
            <a:noFill/>
          </a:ln>
        </p:spPr>
        <p:txBody>
          <a:bodyPr lIns="91425" tIns="45700" rIns="91425" bIns="45700" anchor="ctr" anchorCtr="0">
            <a:noAutofit/>
          </a:bodyPr>
          <a:lstStyle/>
          <a:p>
            <a:pPr marL="0" marR="0" lvl="0" indent="0" rtl="0">
              <a:spcBef>
                <a:spcPts val="0"/>
              </a:spcBef>
              <a:spcAft>
                <a:spcPts val="0"/>
              </a:spcAft>
              <a:buSzPct val="25000"/>
              <a:buNone/>
            </a:pPr>
            <a:r>
              <a:rPr lang="en-US" sz="3600" i="0" u="none" strike="noStrike" cap="none" baseline="0" dirty="0">
                <a:latin typeface="+mj-lt"/>
                <a:ea typeface="Trebuchet MS"/>
                <a:cs typeface="Trebuchet MS"/>
                <a:sym typeface="Trebuchet MS"/>
              </a:rPr>
              <a:t>Effective Communication</a:t>
            </a:r>
          </a:p>
        </p:txBody>
      </p:sp>
      <p:sp>
        <p:nvSpPr>
          <p:cNvPr id="146" name="Shape 146"/>
          <p:cNvSpPr txBox="1">
            <a:spLocks noGrp="1"/>
          </p:cNvSpPr>
          <p:nvPr>
            <p:ph type="body" idx="1"/>
          </p:nvPr>
        </p:nvSpPr>
        <p:spPr>
          <a:xfrm>
            <a:off x="519112" y="990600"/>
            <a:ext cx="8229600" cy="4191000"/>
          </a:xfrm>
          <a:prstGeom prst="rect">
            <a:avLst/>
          </a:prstGeom>
          <a:noFill/>
          <a:ln>
            <a:noFill/>
          </a:ln>
        </p:spPr>
        <p:txBody>
          <a:bodyPr lIns="91425" tIns="45700" rIns="91425" bIns="45700" anchor="t" anchorCtr="0">
            <a:noAutofit/>
          </a:bodyPr>
          <a:lstStyle/>
          <a:p>
            <a:pPr marL="0" indent="0">
              <a:spcBef>
                <a:spcPts val="600"/>
              </a:spcBef>
              <a:spcAft>
                <a:spcPts val="600"/>
              </a:spcAft>
              <a:buSzPct val="25000"/>
              <a:buNone/>
            </a:pPr>
            <a:r>
              <a:rPr lang="en-US" sz="2200" b="0" i="0" u="none" strike="noStrike" cap="none" baseline="0" dirty="0">
                <a:solidFill>
                  <a:schemeClr val="dk1"/>
                </a:solidFill>
                <a:latin typeface="Arial"/>
                <a:ea typeface="Arial"/>
                <a:cs typeface="Arial"/>
                <a:sym typeface="Arial"/>
              </a:rPr>
              <a:t>General information:</a:t>
            </a:r>
          </a:p>
          <a:p>
            <a:pPr lvl="1">
              <a:spcBef>
                <a:spcPts val="0"/>
              </a:spcBef>
              <a:spcAft>
                <a:spcPts val="0"/>
              </a:spcAft>
              <a:buClr>
                <a:schemeClr val="dk1"/>
              </a:buClr>
              <a:buSzPct val="100000"/>
              <a:buFont typeface="Arial" panose="020B0604020202020204" pitchFamily="34" charset="0"/>
              <a:buChar char="•"/>
            </a:pPr>
            <a:r>
              <a:rPr lang="en-US" sz="2200" b="0" i="0" u="none" strike="noStrike" cap="none" baseline="0" dirty="0">
                <a:solidFill>
                  <a:schemeClr val="dk1"/>
                </a:solidFill>
                <a:latin typeface="Arial"/>
                <a:ea typeface="Arial"/>
                <a:cs typeface="Arial"/>
                <a:sym typeface="Arial"/>
              </a:rPr>
              <a:t>Communication includes verbal and non-verbal messages</a:t>
            </a:r>
          </a:p>
          <a:p>
            <a:pPr marL="914400" marR="0" lvl="2" indent="0" algn="l" rtl="0">
              <a:spcBef>
                <a:spcPts val="0"/>
              </a:spcBef>
              <a:spcAft>
                <a:spcPts val="0"/>
              </a:spcAft>
              <a:buClr>
                <a:schemeClr val="dk1"/>
              </a:buClr>
              <a:buSzPct val="100000"/>
              <a:buNone/>
            </a:pPr>
            <a:r>
              <a:rPr lang="en-US" sz="2200" b="0" i="0" u="none" strike="noStrike" cap="none" baseline="0" dirty="0">
                <a:solidFill>
                  <a:schemeClr val="dk1"/>
                </a:solidFill>
                <a:latin typeface="Arial"/>
                <a:ea typeface="Arial"/>
                <a:cs typeface="Arial"/>
                <a:sym typeface="Arial"/>
              </a:rPr>
              <a:t>- Spoken words</a:t>
            </a:r>
          </a:p>
          <a:p>
            <a:pPr marL="914400" marR="0" lvl="2" indent="0" algn="l" rtl="0">
              <a:spcBef>
                <a:spcPts val="0"/>
              </a:spcBef>
              <a:spcAft>
                <a:spcPts val="0"/>
              </a:spcAft>
              <a:buClr>
                <a:schemeClr val="dk1"/>
              </a:buClr>
              <a:buSzPct val="100000"/>
              <a:buNone/>
            </a:pPr>
            <a:r>
              <a:rPr lang="en-US" sz="2200" b="0" i="0" u="none" strike="noStrike" cap="none" baseline="0" dirty="0">
                <a:solidFill>
                  <a:schemeClr val="dk1"/>
                </a:solidFill>
                <a:latin typeface="Arial"/>
                <a:ea typeface="Arial"/>
                <a:cs typeface="Arial"/>
                <a:sym typeface="Arial"/>
              </a:rPr>
              <a:t>- Written words</a:t>
            </a:r>
          </a:p>
          <a:p>
            <a:pPr marL="914400" marR="0" lvl="2" indent="0" algn="l" rtl="0">
              <a:spcBef>
                <a:spcPts val="0"/>
              </a:spcBef>
              <a:spcAft>
                <a:spcPts val="0"/>
              </a:spcAft>
              <a:buClr>
                <a:schemeClr val="dk1"/>
              </a:buClr>
              <a:buSzPct val="100000"/>
              <a:buNone/>
            </a:pPr>
            <a:r>
              <a:rPr lang="en-US" sz="2200" b="0" i="0" u="none" strike="noStrike" cap="none" baseline="0" dirty="0">
                <a:solidFill>
                  <a:schemeClr val="dk1"/>
                </a:solidFill>
                <a:latin typeface="Arial"/>
                <a:ea typeface="Arial"/>
                <a:cs typeface="Arial"/>
                <a:sym typeface="Arial"/>
              </a:rPr>
              <a:t>- Body language</a:t>
            </a:r>
          </a:p>
          <a:p>
            <a:pPr marL="914400" marR="0" lvl="2" indent="0" algn="l" rtl="0">
              <a:spcBef>
                <a:spcPts val="0"/>
              </a:spcBef>
              <a:spcAft>
                <a:spcPts val="0"/>
              </a:spcAft>
              <a:buClr>
                <a:schemeClr val="dk1"/>
              </a:buClr>
              <a:buSzPct val="100000"/>
              <a:buNone/>
            </a:pPr>
            <a:r>
              <a:rPr lang="en-US" sz="2200" b="0" i="0" u="none" strike="noStrike" cap="none" baseline="0" dirty="0">
                <a:solidFill>
                  <a:schemeClr val="dk1"/>
                </a:solidFill>
                <a:latin typeface="Arial"/>
                <a:ea typeface="Arial"/>
                <a:cs typeface="Arial"/>
                <a:sym typeface="Arial"/>
              </a:rPr>
              <a:t>- Listening, not interrupting</a:t>
            </a:r>
          </a:p>
          <a:p>
            <a:pPr lvl="1">
              <a:spcBef>
                <a:spcPts val="0"/>
              </a:spcBef>
              <a:spcAft>
                <a:spcPts val="0"/>
              </a:spcAft>
              <a:buClr>
                <a:schemeClr val="dk1"/>
              </a:buClr>
              <a:buSzPct val="100000"/>
              <a:buFont typeface="Arial" panose="020B0604020202020204" pitchFamily="34" charset="0"/>
              <a:buChar char="•"/>
            </a:pPr>
            <a:r>
              <a:rPr lang="en-US" sz="2200" b="0" i="0" u="none" strike="noStrike" cap="none" baseline="0" dirty="0">
                <a:solidFill>
                  <a:schemeClr val="dk1"/>
                </a:solidFill>
                <a:latin typeface="Arial"/>
                <a:ea typeface="Arial"/>
                <a:cs typeface="Arial"/>
                <a:sym typeface="Arial"/>
              </a:rPr>
              <a:t>Communication is impacted by the physical environment, the people involved, their culture and individual characteristics</a:t>
            </a:r>
          </a:p>
          <a:p>
            <a:pPr lvl="1">
              <a:spcBef>
                <a:spcPts val="0"/>
              </a:spcBef>
              <a:spcAft>
                <a:spcPts val="0"/>
              </a:spcAft>
              <a:buClr>
                <a:schemeClr val="dk1"/>
              </a:buClr>
              <a:buSzPct val="100000"/>
              <a:buFont typeface="Arial" panose="020B0604020202020204" pitchFamily="34" charset="0"/>
              <a:buChar char="•"/>
            </a:pPr>
            <a:r>
              <a:rPr lang="en-US" sz="2200" b="0" i="1" u="none" strike="noStrike" cap="none" baseline="0" dirty="0">
                <a:solidFill>
                  <a:schemeClr val="dk1"/>
                </a:solidFill>
                <a:latin typeface="Arial"/>
                <a:ea typeface="Arial"/>
                <a:cs typeface="Arial"/>
                <a:sym typeface="Arial"/>
              </a:rPr>
              <a:t>Effective</a:t>
            </a:r>
            <a:r>
              <a:rPr lang="en-US" sz="2200" b="0" i="0" u="none" strike="noStrike" cap="none" baseline="0" dirty="0">
                <a:solidFill>
                  <a:schemeClr val="dk1"/>
                </a:solidFill>
                <a:latin typeface="Arial"/>
                <a:ea typeface="Arial"/>
                <a:cs typeface="Arial"/>
                <a:sym typeface="Arial"/>
              </a:rPr>
              <a:t> communication happens when a message is shared and easily understood by the patient</a:t>
            </a:r>
          </a:p>
        </p:txBody>
      </p:sp>
      <p:sp>
        <p:nvSpPr>
          <p:cNvPr id="3" name="TextBox 2"/>
          <p:cNvSpPr txBox="1"/>
          <p:nvPr/>
        </p:nvSpPr>
        <p:spPr>
          <a:xfrm>
            <a:off x="7834312" y="5334000"/>
            <a:ext cx="18288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381000" y="150186"/>
            <a:ext cx="9144000" cy="1143000"/>
          </a:xfrm>
          <a:prstGeom prst="rect">
            <a:avLst/>
          </a:prstGeom>
          <a:noFill/>
          <a:ln>
            <a:noFill/>
          </a:ln>
        </p:spPr>
        <p:txBody>
          <a:bodyPr lIns="91425" tIns="45700" rIns="91425" bIns="45700" anchor="ctr" anchorCtr="0">
            <a:noAutofit/>
          </a:bodyPr>
          <a:lstStyle/>
          <a:p>
            <a:pPr marL="0" marR="0" lvl="0" indent="0" algn="l" rtl="0">
              <a:spcBef>
                <a:spcPts val="0"/>
              </a:spcBef>
              <a:spcAft>
                <a:spcPts val="0"/>
              </a:spcAft>
              <a:buSzPct val="25000"/>
              <a:buNone/>
            </a:pPr>
            <a:r>
              <a:rPr lang="en-US" sz="3600" i="0" u="none" strike="noStrike" cap="none" baseline="0" dirty="0">
                <a:latin typeface="+mj-lt"/>
                <a:ea typeface="Trebuchet MS"/>
                <a:cs typeface="Trebuchet MS"/>
                <a:sym typeface="Trebuchet MS"/>
              </a:rPr>
              <a:t>Common Communication Barriers and Solutions</a:t>
            </a:r>
          </a:p>
        </p:txBody>
      </p:sp>
      <p:sp>
        <p:nvSpPr>
          <p:cNvPr id="153" name="Shape 153"/>
          <p:cNvSpPr txBox="1">
            <a:spLocks noGrp="1"/>
          </p:cNvSpPr>
          <p:nvPr>
            <p:ph idx="1"/>
          </p:nvPr>
        </p:nvSpPr>
        <p:spPr>
          <a:xfrm>
            <a:off x="533400" y="1192788"/>
            <a:ext cx="4419600" cy="533399"/>
          </a:xfrm>
          <a:prstGeom prst="rect">
            <a:avLst/>
          </a:prstGeom>
          <a:noFill/>
          <a:ln>
            <a:noFill/>
          </a:ln>
        </p:spPr>
        <p:txBody>
          <a:bodyPr lIns="91425" tIns="45700" rIns="91425" bIns="45700" anchor="b" anchorCtr="0">
            <a:noAutofit/>
          </a:bodyPr>
          <a:lstStyle/>
          <a:p>
            <a:pPr marL="0" marR="0" lvl="0" indent="0" algn="l" rtl="0">
              <a:spcBef>
                <a:spcPts val="0"/>
              </a:spcBef>
              <a:spcAft>
                <a:spcPts val="0"/>
              </a:spcAft>
              <a:buClr>
                <a:schemeClr val="dk1"/>
              </a:buClr>
              <a:buSzPct val="25000"/>
              <a:buFont typeface="Arial"/>
              <a:buNone/>
            </a:pPr>
            <a:r>
              <a:rPr lang="en-US" sz="2000" b="1" i="0" u="none" strike="noStrike" cap="none" baseline="0" dirty="0">
                <a:solidFill>
                  <a:schemeClr val="dk1"/>
                </a:solidFill>
                <a:latin typeface="Arial"/>
                <a:ea typeface="Arial"/>
                <a:cs typeface="Arial"/>
                <a:sym typeface="Arial"/>
              </a:rPr>
              <a:t>Common Barriers</a:t>
            </a:r>
          </a:p>
        </p:txBody>
      </p:sp>
      <p:sp>
        <p:nvSpPr>
          <p:cNvPr id="154" name="Shape 154"/>
          <p:cNvSpPr txBox="1">
            <a:spLocks noGrp="1"/>
          </p:cNvSpPr>
          <p:nvPr>
            <p:ph type="body" idx="4294967295"/>
          </p:nvPr>
        </p:nvSpPr>
        <p:spPr>
          <a:xfrm>
            <a:off x="545592" y="1643709"/>
            <a:ext cx="4040188" cy="3951287"/>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100000"/>
            </a:pPr>
            <a:r>
              <a:rPr lang="en-US" sz="1200" b="0" i="0" u="none" strike="noStrike" cap="none" baseline="0" dirty="0">
                <a:solidFill>
                  <a:schemeClr val="dk1"/>
                </a:solidFill>
                <a:latin typeface="Arial"/>
                <a:ea typeface="Arial"/>
                <a:cs typeface="Arial"/>
                <a:sym typeface="Arial"/>
              </a:rPr>
              <a:t>Physical environment</a:t>
            </a:r>
          </a:p>
          <a:p>
            <a:pPr>
              <a:spcBef>
                <a:spcPts val="320"/>
              </a:spcBef>
              <a:spcAft>
                <a:spcPts val="0"/>
              </a:spcAft>
              <a:buClr>
                <a:schemeClr val="dk1"/>
              </a:buClr>
              <a:buSzPct val="100000"/>
            </a:pPr>
            <a:r>
              <a:rPr lang="en-US" sz="1200" b="0" i="0" u="none" strike="noStrike" cap="none" baseline="0" dirty="0">
                <a:solidFill>
                  <a:schemeClr val="dk1"/>
                </a:solidFill>
                <a:latin typeface="Arial"/>
                <a:ea typeface="Arial"/>
                <a:cs typeface="Arial"/>
                <a:sym typeface="Arial"/>
              </a:rPr>
              <a:t>Not listening to the patient</a:t>
            </a:r>
          </a:p>
          <a:p>
            <a:pPr marL="3937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Being distracted</a:t>
            </a:r>
          </a:p>
          <a:p>
            <a:pPr marL="3937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Judging the patient</a:t>
            </a:r>
          </a:p>
          <a:p>
            <a:pPr marL="3937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Information overload</a:t>
            </a:r>
          </a:p>
          <a:p>
            <a:pPr marL="3937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Focusing on a personal agenda</a:t>
            </a:r>
          </a:p>
          <a:p>
            <a:pPr>
              <a:spcBef>
                <a:spcPts val="320"/>
              </a:spcBef>
              <a:spcAft>
                <a:spcPts val="0"/>
              </a:spcAft>
              <a:buClr>
                <a:schemeClr val="dk1"/>
              </a:buClr>
              <a:buSzPct val="100000"/>
            </a:pPr>
            <a:r>
              <a:rPr lang="en-US" sz="1200" b="0" i="0" u="none" strike="noStrike" cap="none" baseline="0" dirty="0">
                <a:solidFill>
                  <a:schemeClr val="dk1"/>
                </a:solidFill>
                <a:latin typeface="Arial"/>
                <a:ea typeface="Arial"/>
                <a:cs typeface="Arial"/>
                <a:sym typeface="Arial"/>
              </a:rPr>
              <a:t>Misperception of patient’s meaning</a:t>
            </a:r>
          </a:p>
          <a:p>
            <a:pPr marL="3937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Stereotyping and generalizing</a:t>
            </a:r>
          </a:p>
          <a:p>
            <a:pPr marL="3937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Rushing</a:t>
            </a:r>
          </a:p>
          <a:p>
            <a:pPr marL="3937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Distorted focus</a:t>
            </a:r>
          </a:p>
          <a:p>
            <a:pPr marL="3937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Making assumptions</a:t>
            </a:r>
          </a:p>
          <a:p>
            <a:pPr marL="3937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Getting mixed signals</a:t>
            </a:r>
          </a:p>
          <a:p>
            <a:pPr>
              <a:spcBef>
                <a:spcPts val="320"/>
              </a:spcBef>
              <a:spcAft>
                <a:spcPts val="0"/>
              </a:spcAft>
              <a:buClr>
                <a:schemeClr val="dk1"/>
              </a:buClr>
              <a:buSzPct val="100000"/>
            </a:pPr>
            <a:r>
              <a:rPr lang="en-US" sz="1200" b="0" i="0" u="none" strike="noStrike" cap="none" baseline="0" dirty="0">
                <a:solidFill>
                  <a:schemeClr val="dk1"/>
                </a:solidFill>
                <a:latin typeface="Arial"/>
                <a:ea typeface="Arial"/>
                <a:cs typeface="Arial"/>
                <a:sym typeface="Arial"/>
              </a:rPr>
              <a:t>Poor verbal communication by navigator</a:t>
            </a:r>
          </a:p>
          <a:p>
            <a:pPr marL="3937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Lacking clarity</a:t>
            </a:r>
          </a:p>
          <a:p>
            <a:pPr marL="393700" marR="0" lvl="1" indent="0" algn="l" rtl="0">
              <a:spcBef>
                <a:spcPts val="240"/>
              </a:spcBef>
              <a:spcAft>
                <a:spcPts val="0"/>
              </a:spcAft>
              <a:buClr>
                <a:schemeClr val="dk1"/>
              </a:buClr>
              <a:buSzPct val="100000"/>
              <a:buNone/>
            </a:pPr>
            <a:r>
              <a:rPr lang="en-US" sz="1200" dirty="0">
                <a:solidFill>
                  <a:schemeClr val="dk1"/>
                </a:solidFill>
                <a:latin typeface="Arial"/>
                <a:ea typeface="Arial"/>
                <a:cs typeface="Arial"/>
                <a:sym typeface="Arial"/>
              </a:rPr>
              <a:t>- </a:t>
            </a:r>
            <a:r>
              <a:rPr lang="en-US" sz="1200" b="0" i="0" u="none" strike="noStrike" cap="none" baseline="0" dirty="0">
                <a:solidFill>
                  <a:schemeClr val="dk1"/>
                </a:solidFill>
                <a:latin typeface="Arial"/>
                <a:ea typeface="Arial"/>
                <a:cs typeface="Arial"/>
                <a:sym typeface="Arial"/>
              </a:rPr>
              <a:t>Using stereotypes and generalizations</a:t>
            </a:r>
          </a:p>
          <a:p>
            <a:pPr marL="3937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Jumping to conclusions</a:t>
            </a:r>
          </a:p>
          <a:p>
            <a:pPr marL="3937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Dysfunctional responses</a:t>
            </a:r>
          </a:p>
          <a:p>
            <a:pPr marL="3937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Lacking confidence</a:t>
            </a:r>
          </a:p>
        </p:txBody>
      </p:sp>
      <p:sp>
        <p:nvSpPr>
          <p:cNvPr id="155" name="Shape 155"/>
          <p:cNvSpPr txBox="1">
            <a:spLocks noGrp="1"/>
          </p:cNvSpPr>
          <p:nvPr>
            <p:ph type="body" idx="4294967295"/>
          </p:nvPr>
        </p:nvSpPr>
        <p:spPr>
          <a:xfrm>
            <a:off x="4793698" y="1031439"/>
            <a:ext cx="4041775" cy="639763"/>
          </a:xfrm>
          <a:prstGeom prst="rect">
            <a:avLst/>
          </a:prstGeom>
          <a:noFill/>
          <a:ln>
            <a:noFill/>
          </a:ln>
        </p:spPr>
        <p:txBody>
          <a:bodyPr lIns="91425" tIns="45700" rIns="91425" bIns="45700" anchor="b" anchorCtr="0">
            <a:noAutofit/>
          </a:bodyPr>
          <a:lstStyle/>
          <a:p>
            <a:pPr marL="0" marR="0" lvl="0" indent="0" algn="l" rtl="0">
              <a:spcBef>
                <a:spcPts val="0"/>
              </a:spcBef>
              <a:spcAft>
                <a:spcPts val="0"/>
              </a:spcAft>
              <a:buClr>
                <a:schemeClr val="dk1"/>
              </a:buClr>
              <a:buSzPct val="25000"/>
              <a:buFont typeface="Arial"/>
              <a:buNone/>
            </a:pPr>
            <a:r>
              <a:rPr lang="en-US" sz="2000" b="1" i="0" u="none" strike="noStrike" cap="none" baseline="0" dirty="0">
                <a:solidFill>
                  <a:schemeClr val="dk1"/>
                </a:solidFill>
                <a:latin typeface="Arial"/>
                <a:ea typeface="Arial"/>
                <a:cs typeface="Arial"/>
                <a:sym typeface="Arial"/>
              </a:rPr>
              <a:t>Solutions</a:t>
            </a:r>
          </a:p>
        </p:txBody>
      </p:sp>
      <p:sp>
        <p:nvSpPr>
          <p:cNvPr id="156" name="Shape 156"/>
          <p:cNvSpPr txBox="1">
            <a:spLocks noGrp="1"/>
          </p:cNvSpPr>
          <p:nvPr>
            <p:ph type="body" idx="4294967295"/>
          </p:nvPr>
        </p:nvSpPr>
        <p:spPr>
          <a:xfrm>
            <a:off x="4793698" y="1600200"/>
            <a:ext cx="4041775" cy="3844925"/>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100000"/>
            </a:pPr>
            <a:r>
              <a:rPr lang="en-US" sz="1200" b="0" i="0" u="none" strike="noStrike" cap="none" baseline="0" dirty="0">
                <a:solidFill>
                  <a:schemeClr val="dk1"/>
                </a:solidFill>
                <a:latin typeface="Arial"/>
                <a:ea typeface="Arial"/>
                <a:cs typeface="Arial"/>
                <a:sym typeface="Arial"/>
              </a:rPr>
              <a:t>Quiet, private, non-distracting location</a:t>
            </a:r>
          </a:p>
          <a:p>
            <a:pPr>
              <a:spcBef>
                <a:spcPts val="320"/>
              </a:spcBef>
              <a:spcAft>
                <a:spcPts val="0"/>
              </a:spcAft>
              <a:buClr>
                <a:schemeClr val="dk1"/>
              </a:buClr>
              <a:buSzPct val="100000"/>
            </a:pPr>
            <a:r>
              <a:rPr lang="en-US" sz="1200" b="0" i="0" u="none" strike="noStrike" cap="none" baseline="0" dirty="0">
                <a:solidFill>
                  <a:schemeClr val="dk1"/>
                </a:solidFill>
                <a:latin typeface="Arial"/>
                <a:ea typeface="Arial"/>
                <a:cs typeface="Arial"/>
                <a:sym typeface="Arial"/>
              </a:rPr>
              <a:t>Effective listening</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Stop, look, listen</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Be empathetic</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Ask questions</a:t>
            </a:r>
          </a:p>
          <a:p>
            <a:pPr>
              <a:spcBef>
                <a:spcPts val="320"/>
              </a:spcBef>
              <a:spcAft>
                <a:spcPts val="0"/>
              </a:spcAft>
              <a:buClr>
                <a:schemeClr val="dk1"/>
              </a:buClr>
              <a:buSzPct val="100000"/>
            </a:pPr>
            <a:r>
              <a:rPr lang="en-US" sz="1200" b="0" i="0" u="none" strike="noStrike" cap="none" baseline="0" dirty="0">
                <a:solidFill>
                  <a:schemeClr val="dk1"/>
                </a:solidFill>
                <a:latin typeface="Arial"/>
                <a:ea typeface="Arial"/>
                <a:cs typeface="Arial"/>
                <a:sym typeface="Arial"/>
              </a:rPr>
              <a:t>Accurate perception</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Analyze your own perceptions</a:t>
            </a:r>
          </a:p>
          <a:p>
            <a:pPr marL="457200" marR="0" lvl="1" indent="0" algn="l" rtl="0">
              <a:spcBef>
                <a:spcPts val="240"/>
              </a:spcBef>
              <a:spcAft>
                <a:spcPts val="0"/>
              </a:spcAft>
              <a:buClr>
                <a:schemeClr val="dk1"/>
              </a:buClr>
              <a:buSzPct val="100000"/>
              <a:buNone/>
            </a:pPr>
            <a:r>
              <a:rPr lang="en-US" sz="1200" dirty="0">
                <a:solidFill>
                  <a:schemeClr val="dk1"/>
                </a:solidFill>
                <a:latin typeface="Arial"/>
                <a:ea typeface="Arial"/>
                <a:cs typeface="Arial"/>
                <a:sym typeface="Arial"/>
              </a:rPr>
              <a:t>- </a:t>
            </a:r>
            <a:r>
              <a:rPr lang="en-US" sz="1200" b="0" i="0" u="none" strike="noStrike" cap="none" baseline="0" dirty="0">
                <a:solidFill>
                  <a:schemeClr val="dk1"/>
                </a:solidFill>
                <a:latin typeface="Arial"/>
                <a:ea typeface="Arial"/>
                <a:cs typeface="Arial"/>
                <a:sym typeface="Arial"/>
              </a:rPr>
              <a:t>Work to improve them</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Focus on others</a:t>
            </a:r>
          </a:p>
          <a:p>
            <a:pPr>
              <a:spcBef>
                <a:spcPts val="320"/>
              </a:spcBef>
              <a:spcAft>
                <a:spcPts val="0"/>
              </a:spcAft>
              <a:buClr>
                <a:schemeClr val="dk1"/>
              </a:buClr>
              <a:buSzPct val="100000"/>
            </a:pPr>
            <a:r>
              <a:rPr lang="en-US" sz="1200" b="0" i="0" u="none" strike="noStrike" cap="none" baseline="0" dirty="0">
                <a:solidFill>
                  <a:schemeClr val="dk1"/>
                </a:solidFill>
                <a:latin typeface="Arial"/>
                <a:ea typeface="Arial"/>
                <a:cs typeface="Arial"/>
                <a:sym typeface="Arial"/>
              </a:rPr>
              <a:t>Improved verbal communication</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Focus on the issue, not the person</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Be genuine rather than manipulative</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Empathize rather than remain detached</a:t>
            </a:r>
          </a:p>
          <a:p>
            <a:pPr marL="457200" marR="0" lvl="1" indent="0" algn="l" rtl="0">
              <a:spcBef>
                <a:spcPts val="240"/>
              </a:spcBef>
              <a:spcAft>
                <a:spcPts val="0"/>
              </a:spcAft>
              <a:buClr>
                <a:schemeClr val="dk1"/>
              </a:buClr>
              <a:buSzPct val="100000"/>
              <a:buNone/>
            </a:pPr>
            <a:r>
              <a:rPr lang="en-US" sz="1200" dirty="0">
                <a:solidFill>
                  <a:schemeClr val="dk1"/>
                </a:solidFill>
                <a:latin typeface="Arial"/>
                <a:ea typeface="Arial"/>
                <a:cs typeface="Arial"/>
                <a:sym typeface="Arial"/>
              </a:rPr>
              <a:t>- </a:t>
            </a:r>
            <a:r>
              <a:rPr lang="en-US" sz="1200" b="0" i="0" u="none" strike="noStrike" cap="none" baseline="0" dirty="0">
                <a:solidFill>
                  <a:schemeClr val="dk1"/>
                </a:solidFill>
                <a:latin typeface="Arial"/>
                <a:ea typeface="Arial"/>
                <a:cs typeface="Arial"/>
                <a:sym typeface="Arial"/>
              </a:rPr>
              <a:t>Be flexible towards others</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Value yourself and your own experiences</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Present yourself as an equal rather than a superior</a:t>
            </a:r>
          </a:p>
          <a:p>
            <a:pPr marL="457200" marR="0" lvl="1" indent="0" algn="l" rtl="0">
              <a:spcBef>
                <a:spcPts val="240"/>
              </a:spcBef>
              <a:spcAft>
                <a:spcPts val="0"/>
              </a:spcAft>
              <a:buClr>
                <a:schemeClr val="dk1"/>
              </a:buClr>
              <a:buSzPct val="100000"/>
              <a:buNone/>
            </a:pPr>
            <a:r>
              <a:rPr lang="en-US" sz="1200" b="0" i="0" u="none" strike="noStrike" cap="none" baseline="0" dirty="0">
                <a:solidFill>
                  <a:schemeClr val="dk1"/>
                </a:solidFill>
                <a:latin typeface="Arial"/>
                <a:ea typeface="Arial"/>
                <a:cs typeface="Arial"/>
                <a:sym typeface="Arial"/>
              </a:rPr>
              <a:t>- Use affirming responses</a:t>
            </a:r>
          </a:p>
        </p:txBody>
      </p:sp>
      <p:sp>
        <p:nvSpPr>
          <p:cNvPr id="157" name="Shape 157"/>
          <p:cNvSpPr txBox="1"/>
          <p:nvPr/>
        </p:nvSpPr>
        <p:spPr>
          <a:xfrm>
            <a:off x="2508504" y="5362586"/>
            <a:ext cx="6629400" cy="27699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sz="1200" b="0" i="1" u="none" strike="noStrike" cap="none" baseline="0" dirty="0">
                <a:solidFill>
                  <a:schemeClr val="bg1">
                    <a:lumMod val="50000"/>
                  </a:schemeClr>
                </a:solidFill>
                <a:latin typeface="Arial"/>
                <a:ea typeface="Arial"/>
                <a:cs typeface="Arial"/>
                <a:sym typeface="Arial"/>
              </a:rPr>
              <a:t>Source: </a:t>
            </a:r>
            <a:r>
              <a:rPr lang="en-US" sz="1200" b="0" i="1" strike="noStrike" cap="none" baseline="0" dirty="0">
                <a:solidFill>
                  <a:schemeClr val="bg1">
                    <a:lumMod val="50000"/>
                  </a:schemeClr>
                </a:solidFill>
                <a:latin typeface="Arial"/>
                <a:ea typeface="Arial"/>
                <a:cs typeface="Arial"/>
                <a:sym typeface="Arial"/>
              </a:rPr>
              <a:t>University of Waterloo Centre for Teaching Excellence. </a:t>
            </a:r>
            <a:r>
              <a:rPr lang="en-US" sz="1200" b="0" i="1" strike="noStrike" cap="none" baseline="0" dirty="0" err="1">
                <a:solidFill>
                  <a:schemeClr val="bg1">
                    <a:lumMod val="50000"/>
                  </a:schemeClr>
                </a:solidFill>
                <a:latin typeface="Arial"/>
                <a:ea typeface="Arial"/>
                <a:cs typeface="Arial"/>
                <a:sym typeface="Arial"/>
              </a:rPr>
              <a:t>n.d</a:t>
            </a:r>
            <a:r>
              <a:rPr lang="en-US" sz="1200" b="0" i="0" strike="noStrike" cap="none" baseline="0" dirty="0" err="1">
                <a:solidFill>
                  <a:schemeClr val="hlink"/>
                </a:solidFill>
                <a:latin typeface="Arial"/>
                <a:ea typeface="Arial"/>
                <a:cs typeface="Arial"/>
                <a:sym typeface="Arial"/>
              </a:rPr>
              <a:t>.</a:t>
            </a:r>
            <a:endParaRPr lang="en-US" sz="1200" b="0" i="0" strike="noStrike" cap="none" baseline="0" dirty="0">
              <a:solidFill>
                <a:schemeClr val="hlink"/>
              </a:solidFill>
              <a:latin typeface="Arial"/>
              <a:ea typeface="Arial"/>
              <a:cs typeface="Arial"/>
              <a:sym typeface="Arial"/>
              <a:hlinkClick r:id="rId3"/>
            </a:endParaRPr>
          </a:p>
        </p:txBody>
      </p:sp>
    </p:spTree>
  </p:cSld>
  <p:clrMapOvr>
    <a:masterClrMapping/>
  </p:clrMapOvr>
  <p:transition spd="slow">
    <p:cut/>
  </p:transition>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heme/theme1.xml><?xml version="1.0" encoding="utf-8"?>
<a:theme xmlns:a="http://schemas.openxmlformats.org/drawingml/2006/main" name="3_Default Design">
  <a:themeElements>
    <a:clrScheme name="Custom 16">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6D6"/>
      </a:hlink>
      <a:folHlink>
        <a:srgbClr val="0096D6"/>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21A26DAA24F54E83DB76BA94AA96FA" ma:contentTypeVersion="22" ma:contentTypeDescription="Create a new document." ma:contentTypeScope="" ma:versionID="09cbbd9241aa1aa9f9bebf2aacb2321b">
  <xsd:schema xmlns:xsd="http://www.w3.org/2001/XMLSchema" xmlns:xs="http://www.w3.org/2001/XMLSchema" xmlns:p="http://schemas.microsoft.com/office/2006/metadata/properties" xmlns:ns2="850ee731-bed9-4378-ae06-1f46e02b84c3" xmlns:ns3="0cd87418-b804-442c-b3a5-4fe8feb73552" targetNamespace="http://schemas.microsoft.com/office/2006/metadata/properties" ma:root="true" ma:fieldsID="44cacaf121310ee9757ef721645bbab1" ns2:_="" ns3:_="">
    <xsd:import namespace="850ee731-bed9-4378-ae06-1f46e02b84c3"/>
    <xsd:import namespace="0cd87418-b804-442c-b3a5-4fe8feb7355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AutoKeyPoints" minOccurs="0"/>
                <xsd:element ref="ns2:MediaServiceKeyPoints" minOccurs="0"/>
                <xsd:element ref="ns2:MediaServiceLocation" minOccurs="0"/>
                <xsd:element ref="ns2:UsedStatus" minOccurs="0"/>
                <xsd:element ref="ns2:lcf76f155ced4ddcb4097134ff3c332f" minOccurs="0"/>
                <xsd:element ref="ns3:TaxCatchAll"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0ee731-bed9-4378-ae06-1f46e02b84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UsedStatus" ma:index="19" nillable="true" ma:displayName="Used Status" ma:format="Dropdown" ma:internalName="UsedStatus">
      <xsd:simpleType>
        <xsd:restriction base="dms:Text">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9b62841-a237-4f24-ab3b-c58c5d8f12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cd87418-b804-442c-b3a5-4fe8feb73552"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8967da8c-13b9-4e1a-97d7-3fd562d69bb7}" ma:internalName="TaxCatchAll" ma:showField="CatchAllData" ma:web="0cd87418-b804-442c-b3a5-4fe8feb73552">
      <xsd:complexType>
        <xsd:complexContent>
          <xsd:extension base="dms:MultiChoiceLookup">
            <xsd:sequence>
              <xsd:element name="Value" type="dms:Lookup" maxOccurs="unbounded" minOccurs="0" nillable="true"/>
            </xsd:sequence>
          </xsd:extension>
        </xsd:complexContent>
      </xsd:complex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FC8FF37-5D0D-47F7-8B70-C1269B82824B}"/>
</file>

<file path=customXml/itemProps2.xml><?xml version="1.0" encoding="utf-8"?>
<ds:datastoreItem xmlns:ds="http://schemas.openxmlformats.org/officeDocument/2006/customXml" ds:itemID="{8063D1AB-BBBC-4255-886A-F10F60E25F67}"/>
</file>

<file path=docProps/app.xml><?xml version="1.0" encoding="utf-8"?>
<Properties xmlns="http://schemas.openxmlformats.org/officeDocument/2006/extended-properties" xmlns:vt="http://schemas.openxmlformats.org/officeDocument/2006/docPropsVTypes">
  <Template>PCP ESeries Puchalski 2.02.14</Template>
  <TotalTime>8154</TotalTime>
  <Words>7146</Words>
  <Application>Microsoft Office PowerPoint</Application>
  <PresentationFormat>On-screen Show (4:3)</PresentationFormat>
  <Paragraphs>558</Paragraphs>
  <Slides>32</Slides>
  <Notes>30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Trebuchet MS</vt:lpstr>
      <vt:lpstr>3_Default Design</vt:lpstr>
      <vt:lpstr>Lesson 1: Communicating with Patients</vt:lpstr>
      <vt:lpstr>Acknowledgments</vt:lpstr>
      <vt:lpstr>Competencies</vt:lpstr>
      <vt:lpstr>Learning Objectives</vt:lpstr>
      <vt:lpstr>Communication Strategies</vt:lpstr>
      <vt:lpstr>Patient-Centered Communication</vt:lpstr>
      <vt:lpstr>Importance of Communication</vt:lpstr>
      <vt:lpstr>Effective Communication</vt:lpstr>
      <vt:lpstr>Common Communication Barriers and Solutions</vt:lpstr>
      <vt:lpstr>Strategies for Improving Communication</vt:lpstr>
      <vt:lpstr>Active/Reflective Listening</vt:lpstr>
      <vt:lpstr>Video</vt:lpstr>
      <vt:lpstr>Active/Reflective Listening</vt:lpstr>
      <vt:lpstr>Checkpoint</vt:lpstr>
      <vt:lpstr>Open-ended Questions</vt:lpstr>
      <vt:lpstr>Affirmations</vt:lpstr>
      <vt:lpstr>Summarizing</vt:lpstr>
      <vt:lpstr>Tips for Conversations</vt:lpstr>
      <vt:lpstr>Supporting Open Communication between Patient and Provider</vt:lpstr>
      <vt:lpstr>Tips for Patients</vt:lpstr>
      <vt:lpstr>Conflict Resolution</vt:lpstr>
      <vt:lpstr>Examples of Conflicts</vt:lpstr>
      <vt:lpstr>Primary Strategies</vt:lpstr>
      <vt:lpstr>Conflict Resolution Strategies</vt:lpstr>
      <vt:lpstr>Difficult Conversations</vt:lpstr>
      <vt:lpstr>Difficult Conversations</vt:lpstr>
      <vt:lpstr>Video</vt:lpstr>
      <vt:lpstr>Difficult Conversations</vt:lpstr>
      <vt:lpstr>How to Break Bad News Using SPIKES</vt:lpstr>
      <vt:lpstr>Conclusion</vt:lpstr>
      <vt:lpstr>References</vt:lpstr>
      <vt:lpstr>Thank you!</vt:lpstr>
    </vt:vector>
  </TitlesOfParts>
  <Company>The George Washington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GWU</dc:creator>
  <cp:lastModifiedBy>Brazinskaite, Ruta</cp:lastModifiedBy>
  <cp:revision>467</cp:revision>
  <cp:lastPrinted>2014-06-13T20:14:55Z</cp:lastPrinted>
  <dcterms:created xsi:type="dcterms:W3CDTF">2014-05-08T22:31:29Z</dcterms:created>
  <dcterms:modified xsi:type="dcterms:W3CDTF">2021-09-30T16:50:12Z</dcterms:modified>
</cp:coreProperties>
</file>