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2.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colors9.xml" ContentType="application/vnd.openxmlformats-officedocument.drawingml.diagramColors+xml"/>
  <Override PartName="/ppt/theme/theme1.xml" ContentType="application/vnd.openxmlformats-officedocument.theme+xml"/>
  <Override PartName="/ppt/diagrams/colors7.xml" ContentType="application/vnd.openxmlformats-officedocument.drawingml.diagramColors+xml"/>
  <Override PartName="/ppt/diagrams/drawing7.xml" ContentType="application/vnd.ms-office.drawingml.diagramDrawing+xml"/>
  <Override PartName="/ppt/diagrams/layout10.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quickStyle10.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rawing8.xml" ContentType="application/vnd.ms-office.drawingml.diagramDrawing+xml"/>
  <Override PartName="/ppt/diagrams/layout9.xml" ContentType="application/vnd.openxmlformats-officedocument.drawingml.diagramLayout+xml"/>
  <Override PartName="/ppt/diagrams/colors10.xml" ContentType="application/vnd.openxmlformats-officedocument.drawingml.diagramColors+xml"/>
  <Override PartName="/ppt/diagrams/quickStyle7.xml" ContentType="application/vnd.openxmlformats-officedocument.drawingml.diagramStyle+xml"/>
  <Override PartName="/ppt/diagrams/quickStyle8.xml" ContentType="application/vnd.openxmlformats-officedocument.drawingml.diagramStyle+xml"/>
  <Override PartName="/ppt/diagrams/drawing10.xml" ContentType="application/vnd.ms-office.drawingml.diagramDrawing+xml"/>
  <Override PartName="/ppt/diagrams/layout4.xml" ContentType="application/vnd.openxmlformats-officedocument.drawingml.diagramLayout+xml"/>
  <Override PartName="/ppt/diagrams/colors8.xml" ContentType="application/vnd.openxmlformats-officedocument.drawingml.diagramColors+xml"/>
  <Override PartName="/ppt/diagrams/drawing9.xml" ContentType="application/vnd.ms-office.drawingml.diagramDrawing+xml"/>
  <Override PartName="/ppt/diagrams/layout8.xml" ContentType="application/vnd.openxmlformats-officedocument.drawingml.diagramLayout+xml"/>
  <Override PartName="/ppt/diagrams/layout11.xml" ContentType="application/vnd.openxmlformats-officedocument.drawingml.diagramLayout+xml"/>
  <Override PartName="/ppt/diagrams/quickStyle11.xml" ContentType="application/vnd.openxmlformats-officedocument.drawingml.diagramStyle+xml"/>
  <Override PartName="/ppt/diagrams/layout7.xml" ContentType="application/vnd.openxmlformats-officedocument.drawingml.diagramLayout+xml"/>
  <Override PartName="/ppt/diagrams/colors11.xml" ContentType="application/vnd.openxmlformats-officedocument.drawingml.diagramColors+xml"/>
  <Override PartName="/ppt/diagrams/drawing11.xml" ContentType="application/vnd.ms-office.drawingml.diagramDrawing+xml"/>
  <Override PartName="/ppt/diagrams/quickStyle9.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9"/>
  </p:notesMasterIdLst>
  <p:handoutMasterIdLst>
    <p:handoutMasterId r:id="rId40"/>
  </p:handoutMasterIdLst>
  <p:sldIdLst>
    <p:sldId id="365" r:id="rId2"/>
    <p:sldId id="269" r:id="rId3"/>
    <p:sldId id="270" r:id="rId4"/>
    <p:sldId id="257" r:id="rId5"/>
    <p:sldId id="263" r:id="rId6"/>
    <p:sldId id="290" r:id="rId7"/>
    <p:sldId id="295" r:id="rId8"/>
    <p:sldId id="296" r:id="rId9"/>
    <p:sldId id="305" r:id="rId10"/>
    <p:sldId id="304" r:id="rId11"/>
    <p:sldId id="272" r:id="rId12"/>
    <p:sldId id="279" r:id="rId13"/>
    <p:sldId id="273" r:id="rId14"/>
    <p:sldId id="276" r:id="rId15"/>
    <p:sldId id="275" r:id="rId16"/>
    <p:sldId id="277" r:id="rId17"/>
    <p:sldId id="286" r:id="rId18"/>
    <p:sldId id="288" r:id="rId19"/>
    <p:sldId id="278" r:id="rId20"/>
    <p:sldId id="289" r:id="rId21"/>
    <p:sldId id="309" r:id="rId22"/>
    <p:sldId id="274" r:id="rId23"/>
    <p:sldId id="280" r:id="rId24"/>
    <p:sldId id="283" r:id="rId25"/>
    <p:sldId id="281" r:id="rId26"/>
    <p:sldId id="300" r:id="rId27"/>
    <p:sldId id="301" r:id="rId28"/>
    <p:sldId id="284" r:id="rId29"/>
    <p:sldId id="307" r:id="rId30"/>
    <p:sldId id="282" r:id="rId31"/>
    <p:sldId id="311" r:id="rId32"/>
    <p:sldId id="303" r:id="rId33"/>
    <p:sldId id="302" r:id="rId34"/>
    <p:sldId id="308" r:id="rId35"/>
    <p:sldId id="264" r:id="rId36"/>
    <p:sldId id="475" r:id="rId37"/>
    <p:sldId id="476"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69"/>
            <p14:sldId id="270"/>
            <p14:sldId id="257"/>
            <p14:sldId id="263"/>
            <p14:sldId id="290"/>
            <p14:sldId id="295"/>
            <p14:sldId id="296"/>
            <p14:sldId id="305"/>
            <p14:sldId id="304"/>
            <p14:sldId id="272"/>
            <p14:sldId id="279"/>
            <p14:sldId id="273"/>
            <p14:sldId id="276"/>
            <p14:sldId id="275"/>
            <p14:sldId id="277"/>
            <p14:sldId id="286"/>
            <p14:sldId id="288"/>
            <p14:sldId id="278"/>
            <p14:sldId id="289"/>
            <p14:sldId id="309"/>
            <p14:sldId id="274"/>
            <p14:sldId id="280"/>
            <p14:sldId id="283"/>
            <p14:sldId id="281"/>
            <p14:sldId id="300"/>
            <p14:sldId id="301"/>
            <p14:sldId id="284"/>
            <p14:sldId id="307"/>
            <p14:sldId id="282"/>
            <p14:sldId id="311"/>
            <p14:sldId id="303"/>
            <p14:sldId id="302"/>
            <p14:sldId id="308"/>
            <p14:sldId id="264"/>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FFFFFF"/>
    <a:srgbClr val="000000"/>
    <a:srgbClr val="365F91"/>
    <a:srgbClr val="336699"/>
    <a:srgbClr val="0096D6"/>
    <a:srgbClr val="0040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27" autoAdjust="0"/>
    <p:restoredTop sz="58300" autoAdjust="0"/>
  </p:normalViewPr>
  <p:slideViewPr>
    <p:cSldViewPr>
      <p:cViewPr varScale="1">
        <p:scale>
          <a:sx n="66" d="100"/>
          <a:sy n="66" d="100"/>
        </p:scale>
        <p:origin x="1794" y="78"/>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B0BAE-9847-4874-88AD-052E5E1C1193}" type="doc">
      <dgm:prSet loTypeId="urn:microsoft.com/office/officeart/2005/8/layout/process2" loCatId="process" qsTypeId="urn:microsoft.com/office/officeart/2005/8/quickstyle/simple1" qsCatId="simple" csTypeId="urn:microsoft.com/office/officeart/2005/8/colors/accent2_2" csCatId="accent2" phldr="1"/>
      <dgm:spPr/>
    </dgm:pt>
    <dgm:pt modelId="{164392FE-70AE-4936-9AC6-4F3DD965B37A}">
      <dgm:prSet phldrT="[Text]"/>
      <dgm:spPr>
        <a:solidFill>
          <a:srgbClr val="033B57"/>
        </a:solidFill>
      </dgm:spPr>
      <dgm:t>
        <a:bodyPr/>
        <a:lstStyle/>
        <a:p>
          <a:r>
            <a:rPr lang="en-US" dirty="0"/>
            <a:t>Paternalism</a:t>
          </a:r>
        </a:p>
      </dgm:t>
    </dgm:pt>
    <dgm:pt modelId="{54520485-D203-4132-A3B4-3A1E13999426}" type="parTrans" cxnId="{7EF4FF30-ED68-4846-9B5D-A89A0AF8F08C}">
      <dgm:prSet/>
      <dgm:spPr/>
      <dgm:t>
        <a:bodyPr/>
        <a:lstStyle/>
        <a:p>
          <a:endParaRPr lang="en-US"/>
        </a:p>
      </dgm:t>
    </dgm:pt>
    <dgm:pt modelId="{F3C1446F-7C59-4A2F-8FED-AAE96FF761FF}" type="sibTrans" cxnId="{7EF4FF30-ED68-4846-9B5D-A89A0AF8F08C}">
      <dgm:prSet/>
      <dgm:spPr/>
      <dgm:t>
        <a:bodyPr/>
        <a:lstStyle/>
        <a:p>
          <a:endParaRPr lang="en-US"/>
        </a:p>
      </dgm:t>
    </dgm:pt>
    <dgm:pt modelId="{CF0DAF38-C617-4BCA-9B56-2CCBCFD2BD11}">
      <dgm:prSet phldrT="[Text]"/>
      <dgm:spPr>
        <a:solidFill>
          <a:srgbClr val="033B57"/>
        </a:solidFill>
      </dgm:spPr>
      <dgm:t>
        <a:bodyPr/>
        <a:lstStyle/>
        <a:p>
          <a:r>
            <a:rPr lang="en-US" dirty="0"/>
            <a:t>Patient-centered</a:t>
          </a:r>
        </a:p>
      </dgm:t>
    </dgm:pt>
    <dgm:pt modelId="{BF5B3EBB-9683-45D1-B895-2633F59456C0}" type="parTrans" cxnId="{4B4085A7-FAAD-4F55-8CE9-0EB4D568FDC8}">
      <dgm:prSet/>
      <dgm:spPr/>
      <dgm:t>
        <a:bodyPr/>
        <a:lstStyle/>
        <a:p>
          <a:endParaRPr lang="en-US"/>
        </a:p>
      </dgm:t>
    </dgm:pt>
    <dgm:pt modelId="{307EDCD2-4757-4AC5-9606-BC3FF41C5725}" type="sibTrans" cxnId="{4B4085A7-FAAD-4F55-8CE9-0EB4D568FDC8}">
      <dgm:prSet/>
      <dgm:spPr/>
      <dgm:t>
        <a:bodyPr/>
        <a:lstStyle/>
        <a:p>
          <a:endParaRPr lang="en-US"/>
        </a:p>
      </dgm:t>
    </dgm:pt>
    <dgm:pt modelId="{DDFFF87E-9C7D-4881-8181-054186C7465F}" type="pres">
      <dgm:prSet presAssocID="{494B0BAE-9847-4874-88AD-052E5E1C1193}" presName="linearFlow" presStyleCnt="0">
        <dgm:presLayoutVars>
          <dgm:resizeHandles val="exact"/>
        </dgm:presLayoutVars>
      </dgm:prSet>
      <dgm:spPr/>
    </dgm:pt>
    <dgm:pt modelId="{A45A6E12-9DBF-4024-B923-DE720651A01B}" type="pres">
      <dgm:prSet presAssocID="{164392FE-70AE-4936-9AC6-4F3DD965B37A}" presName="node" presStyleLbl="node1" presStyleIdx="0" presStyleCnt="2">
        <dgm:presLayoutVars>
          <dgm:bulletEnabled val="1"/>
        </dgm:presLayoutVars>
      </dgm:prSet>
      <dgm:spPr/>
    </dgm:pt>
    <dgm:pt modelId="{844D1909-E549-4F0E-BB1B-139E156A3F4C}" type="pres">
      <dgm:prSet presAssocID="{F3C1446F-7C59-4A2F-8FED-AAE96FF761FF}" presName="sibTrans" presStyleLbl="sibTrans2D1" presStyleIdx="0" presStyleCnt="1"/>
      <dgm:spPr/>
    </dgm:pt>
    <dgm:pt modelId="{A4E17981-D629-4153-B2E5-16017A395E17}" type="pres">
      <dgm:prSet presAssocID="{F3C1446F-7C59-4A2F-8FED-AAE96FF761FF}" presName="connectorText" presStyleLbl="sibTrans2D1" presStyleIdx="0" presStyleCnt="1"/>
      <dgm:spPr/>
    </dgm:pt>
    <dgm:pt modelId="{585E979A-5072-42D5-B0CD-700EE88A848A}" type="pres">
      <dgm:prSet presAssocID="{CF0DAF38-C617-4BCA-9B56-2CCBCFD2BD11}" presName="node" presStyleLbl="node1" presStyleIdx="1" presStyleCnt="2">
        <dgm:presLayoutVars>
          <dgm:bulletEnabled val="1"/>
        </dgm:presLayoutVars>
      </dgm:prSet>
      <dgm:spPr/>
    </dgm:pt>
  </dgm:ptLst>
  <dgm:cxnLst>
    <dgm:cxn modelId="{B6668308-B038-4796-97D3-E18EBE3E5A27}" type="presOf" srcId="{F3C1446F-7C59-4A2F-8FED-AAE96FF761FF}" destId="{A4E17981-D629-4153-B2E5-16017A395E17}" srcOrd="1" destOrd="0" presId="urn:microsoft.com/office/officeart/2005/8/layout/process2"/>
    <dgm:cxn modelId="{D7488C18-3BEB-4C5C-86E2-073A753393A9}" type="presOf" srcId="{164392FE-70AE-4936-9AC6-4F3DD965B37A}" destId="{A45A6E12-9DBF-4024-B923-DE720651A01B}" srcOrd="0" destOrd="0" presId="urn:microsoft.com/office/officeart/2005/8/layout/process2"/>
    <dgm:cxn modelId="{7EF4FF30-ED68-4846-9B5D-A89A0AF8F08C}" srcId="{494B0BAE-9847-4874-88AD-052E5E1C1193}" destId="{164392FE-70AE-4936-9AC6-4F3DD965B37A}" srcOrd="0" destOrd="0" parTransId="{54520485-D203-4132-A3B4-3A1E13999426}" sibTransId="{F3C1446F-7C59-4A2F-8FED-AAE96FF761FF}"/>
    <dgm:cxn modelId="{93F19D6D-71B6-4273-9AE9-C6C60107B65D}" type="presOf" srcId="{F3C1446F-7C59-4A2F-8FED-AAE96FF761FF}" destId="{844D1909-E549-4F0E-BB1B-139E156A3F4C}" srcOrd="0" destOrd="0" presId="urn:microsoft.com/office/officeart/2005/8/layout/process2"/>
    <dgm:cxn modelId="{13F4F07F-DBFF-4F66-86CB-E7C4329A9544}" type="presOf" srcId="{CF0DAF38-C617-4BCA-9B56-2CCBCFD2BD11}" destId="{585E979A-5072-42D5-B0CD-700EE88A848A}" srcOrd="0" destOrd="0" presId="urn:microsoft.com/office/officeart/2005/8/layout/process2"/>
    <dgm:cxn modelId="{55792F81-5C75-446B-9242-700AEC98F617}" type="presOf" srcId="{494B0BAE-9847-4874-88AD-052E5E1C1193}" destId="{DDFFF87E-9C7D-4881-8181-054186C7465F}" srcOrd="0" destOrd="0" presId="urn:microsoft.com/office/officeart/2005/8/layout/process2"/>
    <dgm:cxn modelId="{4B4085A7-FAAD-4F55-8CE9-0EB4D568FDC8}" srcId="{494B0BAE-9847-4874-88AD-052E5E1C1193}" destId="{CF0DAF38-C617-4BCA-9B56-2CCBCFD2BD11}" srcOrd="1" destOrd="0" parTransId="{BF5B3EBB-9683-45D1-B895-2633F59456C0}" sibTransId="{307EDCD2-4757-4AC5-9606-BC3FF41C5725}"/>
    <dgm:cxn modelId="{FA42C4F1-7BE2-4C2E-AD1B-303FE5B59B4C}" type="presParOf" srcId="{DDFFF87E-9C7D-4881-8181-054186C7465F}" destId="{A45A6E12-9DBF-4024-B923-DE720651A01B}" srcOrd="0" destOrd="0" presId="urn:microsoft.com/office/officeart/2005/8/layout/process2"/>
    <dgm:cxn modelId="{9EE70809-9B00-458D-9273-67096F1CD998}" type="presParOf" srcId="{DDFFF87E-9C7D-4881-8181-054186C7465F}" destId="{844D1909-E549-4F0E-BB1B-139E156A3F4C}" srcOrd="1" destOrd="0" presId="urn:microsoft.com/office/officeart/2005/8/layout/process2"/>
    <dgm:cxn modelId="{1A0906F7-D2EA-41D1-A425-D5C4A9C5D21D}" type="presParOf" srcId="{844D1909-E549-4F0E-BB1B-139E156A3F4C}" destId="{A4E17981-D629-4153-B2E5-16017A395E17}" srcOrd="0" destOrd="0" presId="urn:microsoft.com/office/officeart/2005/8/layout/process2"/>
    <dgm:cxn modelId="{87C45B4C-4339-4E6A-B30E-98DE8F77E128}" type="presParOf" srcId="{DDFFF87E-9C7D-4881-8181-054186C7465F}" destId="{585E979A-5072-42D5-B0CD-700EE88A848A}"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C670872-AC10-4613-93DA-C7B662A3935D}" type="doc">
      <dgm:prSet loTypeId="urn:microsoft.com/office/officeart/2008/layout/VerticalCurvedList" loCatId="list" qsTypeId="urn:microsoft.com/office/officeart/2005/8/quickstyle/simple1" qsCatId="simple" csTypeId="urn:microsoft.com/office/officeart/2005/8/colors/accent2_3" csCatId="accent2" phldr="1"/>
      <dgm:spPr/>
      <dgm:t>
        <a:bodyPr/>
        <a:lstStyle/>
        <a:p>
          <a:endParaRPr lang="en-US"/>
        </a:p>
      </dgm:t>
    </dgm:pt>
    <dgm:pt modelId="{D290F68C-04A7-4CEA-BBD2-644B04BC025D}">
      <dgm:prSet phldrT="[Text]"/>
      <dgm:spPr>
        <a:solidFill>
          <a:srgbClr val="033B57"/>
        </a:solidFill>
      </dgm:spPr>
      <dgm:t>
        <a:bodyPr/>
        <a:lstStyle/>
        <a:p>
          <a:r>
            <a:rPr lang="en-US" b="1" dirty="0"/>
            <a:t>Checklist of questions to ask providers</a:t>
          </a:r>
        </a:p>
      </dgm:t>
    </dgm:pt>
    <dgm:pt modelId="{DF83AD98-ABF6-4544-B8B8-572D90939D2A}" type="parTrans" cxnId="{0363581D-334D-4E7D-9899-E197D1117EFB}">
      <dgm:prSet/>
      <dgm:spPr/>
      <dgm:t>
        <a:bodyPr/>
        <a:lstStyle/>
        <a:p>
          <a:endParaRPr lang="en-US"/>
        </a:p>
      </dgm:t>
    </dgm:pt>
    <dgm:pt modelId="{C163AE2B-21A0-49DC-9A9D-0EA878A71935}" type="sibTrans" cxnId="{0363581D-334D-4E7D-9899-E197D1117EFB}">
      <dgm:prSet/>
      <dgm:spPr>
        <a:ln>
          <a:solidFill>
            <a:srgbClr val="BBE0E3"/>
          </a:solidFill>
        </a:ln>
      </dgm:spPr>
      <dgm:t>
        <a:bodyPr/>
        <a:lstStyle/>
        <a:p>
          <a:endParaRPr lang="en-US"/>
        </a:p>
      </dgm:t>
    </dgm:pt>
    <dgm:pt modelId="{FF1A8B79-21DD-49DD-9140-7D376A5B590B}">
      <dgm:prSet/>
      <dgm:spPr>
        <a:solidFill>
          <a:srgbClr val="033B57"/>
        </a:solidFill>
      </dgm:spPr>
      <dgm:t>
        <a:bodyPr/>
        <a:lstStyle/>
        <a:p>
          <a:r>
            <a:rPr lang="en-US" b="1" dirty="0"/>
            <a:t>Checklist of items and documents to take to appointments</a:t>
          </a:r>
        </a:p>
      </dgm:t>
    </dgm:pt>
    <dgm:pt modelId="{C1E3E6AE-57A9-44F6-95B2-0C0D34E83F64}" type="parTrans" cxnId="{B9E67267-689A-4346-972B-FF6DAA8B6DB5}">
      <dgm:prSet/>
      <dgm:spPr/>
      <dgm:t>
        <a:bodyPr/>
        <a:lstStyle/>
        <a:p>
          <a:endParaRPr lang="en-US"/>
        </a:p>
      </dgm:t>
    </dgm:pt>
    <dgm:pt modelId="{075D2756-27D3-495C-81C0-76FD231F357E}" type="sibTrans" cxnId="{B9E67267-689A-4346-972B-FF6DAA8B6DB5}">
      <dgm:prSet/>
      <dgm:spPr/>
      <dgm:t>
        <a:bodyPr/>
        <a:lstStyle/>
        <a:p>
          <a:endParaRPr lang="en-US"/>
        </a:p>
      </dgm:t>
    </dgm:pt>
    <dgm:pt modelId="{1E94AD3E-01AD-40AA-85F3-06A6FFA986C9}">
      <dgm:prSet/>
      <dgm:spPr>
        <a:solidFill>
          <a:srgbClr val="033B57"/>
        </a:solidFill>
      </dgm:spPr>
      <dgm:t>
        <a:bodyPr/>
        <a:lstStyle/>
        <a:p>
          <a:r>
            <a:rPr lang="en-US" b="1" dirty="0"/>
            <a:t>List of local resources</a:t>
          </a:r>
        </a:p>
      </dgm:t>
    </dgm:pt>
    <dgm:pt modelId="{4B8E0637-928C-495E-A55B-0522AF1DD6CD}" type="parTrans" cxnId="{7030D028-4579-4CF2-9400-966DAF10AE92}">
      <dgm:prSet/>
      <dgm:spPr/>
      <dgm:t>
        <a:bodyPr/>
        <a:lstStyle/>
        <a:p>
          <a:endParaRPr lang="en-US"/>
        </a:p>
      </dgm:t>
    </dgm:pt>
    <dgm:pt modelId="{02E41482-EA49-44FD-A981-3CE4BDC6D8FB}" type="sibTrans" cxnId="{7030D028-4579-4CF2-9400-966DAF10AE92}">
      <dgm:prSet/>
      <dgm:spPr/>
      <dgm:t>
        <a:bodyPr/>
        <a:lstStyle/>
        <a:p>
          <a:endParaRPr lang="en-US"/>
        </a:p>
      </dgm:t>
    </dgm:pt>
    <dgm:pt modelId="{640C4CE3-9DF0-4F27-A341-118ADDD05BC2}">
      <dgm:prSet/>
      <dgm:spPr>
        <a:solidFill>
          <a:srgbClr val="033B57"/>
        </a:solidFill>
      </dgm:spPr>
      <dgm:t>
        <a:bodyPr/>
        <a:lstStyle/>
        <a:p>
          <a:r>
            <a:rPr lang="en-US" b="1" dirty="0"/>
            <a:t>Support groups</a:t>
          </a:r>
        </a:p>
      </dgm:t>
    </dgm:pt>
    <dgm:pt modelId="{FFE9AB60-674E-44FF-A1F7-8F87EC6AA629}" type="parTrans" cxnId="{68273488-B8F4-4925-A1B6-C8D976C741C5}">
      <dgm:prSet/>
      <dgm:spPr/>
      <dgm:t>
        <a:bodyPr/>
        <a:lstStyle/>
        <a:p>
          <a:endParaRPr lang="en-US"/>
        </a:p>
      </dgm:t>
    </dgm:pt>
    <dgm:pt modelId="{C23309A4-5369-4062-86E9-716237182692}" type="sibTrans" cxnId="{68273488-B8F4-4925-A1B6-C8D976C741C5}">
      <dgm:prSet/>
      <dgm:spPr/>
      <dgm:t>
        <a:bodyPr/>
        <a:lstStyle/>
        <a:p>
          <a:endParaRPr lang="en-US"/>
        </a:p>
      </dgm:t>
    </dgm:pt>
    <dgm:pt modelId="{24DA1490-D257-40CB-BCE7-AD677D77C3CF}">
      <dgm:prSet/>
      <dgm:spPr>
        <a:solidFill>
          <a:srgbClr val="033B57"/>
        </a:solidFill>
      </dgm:spPr>
      <dgm:t>
        <a:bodyPr/>
        <a:lstStyle/>
        <a:p>
          <a:r>
            <a:rPr lang="en-US" b="1" dirty="0"/>
            <a:t>Financial and legal counsel</a:t>
          </a:r>
        </a:p>
      </dgm:t>
    </dgm:pt>
    <dgm:pt modelId="{E21B17C3-0F42-4FE9-A3AA-9E0FBBA88432}" type="parTrans" cxnId="{3CAF73FA-6DDB-4538-BA95-990AD09804E7}">
      <dgm:prSet/>
      <dgm:spPr/>
      <dgm:t>
        <a:bodyPr/>
        <a:lstStyle/>
        <a:p>
          <a:endParaRPr lang="en-US"/>
        </a:p>
      </dgm:t>
    </dgm:pt>
    <dgm:pt modelId="{5C7091F5-38F2-4741-B0D7-0650FD179CB4}" type="sibTrans" cxnId="{3CAF73FA-6DDB-4538-BA95-990AD09804E7}">
      <dgm:prSet/>
      <dgm:spPr/>
      <dgm:t>
        <a:bodyPr/>
        <a:lstStyle/>
        <a:p>
          <a:endParaRPr lang="en-US"/>
        </a:p>
      </dgm:t>
    </dgm:pt>
    <dgm:pt modelId="{1E56DB93-6D07-467C-88CE-D2DBE2F9E054}">
      <dgm:prSet/>
      <dgm:spPr>
        <a:solidFill>
          <a:srgbClr val="033B57"/>
        </a:solidFill>
      </dgm:spPr>
      <dgm:t>
        <a:bodyPr/>
        <a:lstStyle/>
        <a:p>
          <a:r>
            <a:rPr lang="en-US" b="1" dirty="0"/>
            <a:t>Information packets</a:t>
          </a:r>
        </a:p>
      </dgm:t>
    </dgm:pt>
    <dgm:pt modelId="{3DA809E1-D6D7-470F-AEF8-A884C63A5E6E}" type="parTrans" cxnId="{92323DC8-1B38-4CA9-8E93-5D09E3527E32}">
      <dgm:prSet/>
      <dgm:spPr/>
      <dgm:t>
        <a:bodyPr/>
        <a:lstStyle/>
        <a:p>
          <a:endParaRPr lang="en-US"/>
        </a:p>
      </dgm:t>
    </dgm:pt>
    <dgm:pt modelId="{BC9293CE-397D-43B8-BFC4-160CFCD2A481}" type="sibTrans" cxnId="{92323DC8-1B38-4CA9-8E93-5D09E3527E32}">
      <dgm:prSet/>
      <dgm:spPr/>
      <dgm:t>
        <a:bodyPr/>
        <a:lstStyle/>
        <a:p>
          <a:endParaRPr lang="en-US"/>
        </a:p>
      </dgm:t>
    </dgm:pt>
    <dgm:pt modelId="{9E7F9A4A-BBD9-4824-B5D6-C81900EF8DF0}" type="pres">
      <dgm:prSet presAssocID="{EC670872-AC10-4613-93DA-C7B662A3935D}" presName="Name0" presStyleCnt="0">
        <dgm:presLayoutVars>
          <dgm:chMax val="7"/>
          <dgm:chPref val="7"/>
          <dgm:dir/>
        </dgm:presLayoutVars>
      </dgm:prSet>
      <dgm:spPr/>
    </dgm:pt>
    <dgm:pt modelId="{7F1C8BBA-F0EA-4008-8190-A28921285CA4}" type="pres">
      <dgm:prSet presAssocID="{EC670872-AC10-4613-93DA-C7B662A3935D}" presName="Name1" presStyleCnt="0"/>
      <dgm:spPr/>
    </dgm:pt>
    <dgm:pt modelId="{21F36357-A89C-45F5-8F39-9212DC6AE81A}" type="pres">
      <dgm:prSet presAssocID="{EC670872-AC10-4613-93DA-C7B662A3935D}" presName="cycle" presStyleCnt="0"/>
      <dgm:spPr/>
    </dgm:pt>
    <dgm:pt modelId="{1528ED2B-AF48-499C-9F04-76888FC1A57C}" type="pres">
      <dgm:prSet presAssocID="{EC670872-AC10-4613-93DA-C7B662A3935D}" presName="srcNode" presStyleLbl="node1" presStyleIdx="0" presStyleCnt="4"/>
      <dgm:spPr/>
    </dgm:pt>
    <dgm:pt modelId="{264A0D13-7C12-46C5-BB3C-CEC336E42F11}" type="pres">
      <dgm:prSet presAssocID="{EC670872-AC10-4613-93DA-C7B662A3935D}" presName="conn" presStyleLbl="parChTrans1D2" presStyleIdx="0" presStyleCnt="1"/>
      <dgm:spPr/>
    </dgm:pt>
    <dgm:pt modelId="{AB090DB9-7565-43E9-A814-A63D193CE6DA}" type="pres">
      <dgm:prSet presAssocID="{EC670872-AC10-4613-93DA-C7B662A3935D}" presName="extraNode" presStyleLbl="node1" presStyleIdx="0" presStyleCnt="4"/>
      <dgm:spPr/>
    </dgm:pt>
    <dgm:pt modelId="{27EBD601-84EF-4347-BB8F-088A1A91C6FA}" type="pres">
      <dgm:prSet presAssocID="{EC670872-AC10-4613-93DA-C7B662A3935D}" presName="dstNode" presStyleLbl="node1" presStyleIdx="0" presStyleCnt="4"/>
      <dgm:spPr/>
    </dgm:pt>
    <dgm:pt modelId="{4C79F20C-4140-4FA5-82D9-A2084EF930FB}" type="pres">
      <dgm:prSet presAssocID="{D290F68C-04A7-4CEA-BBD2-644B04BC025D}" presName="text_1" presStyleLbl="node1" presStyleIdx="0" presStyleCnt="4">
        <dgm:presLayoutVars>
          <dgm:bulletEnabled val="1"/>
        </dgm:presLayoutVars>
      </dgm:prSet>
      <dgm:spPr/>
    </dgm:pt>
    <dgm:pt modelId="{1D04A034-F6DF-4E8C-87D8-97920D5043F7}" type="pres">
      <dgm:prSet presAssocID="{D290F68C-04A7-4CEA-BBD2-644B04BC025D}" presName="accent_1" presStyleCnt="0"/>
      <dgm:spPr/>
    </dgm:pt>
    <dgm:pt modelId="{84504564-D52A-4F49-912E-26199C62E5BD}" type="pres">
      <dgm:prSet presAssocID="{D290F68C-04A7-4CEA-BBD2-644B04BC025D}" presName="accentRepeatNode" presStyleLbl="solidFgAcc1" presStyleIdx="0" presStyleCnt="4"/>
      <dgm:spPr>
        <a:solidFill>
          <a:schemeClr val="bg1"/>
        </a:solidFill>
        <a:ln>
          <a:solidFill>
            <a:srgbClr val="BBE0E3"/>
          </a:solidFill>
        </a:ln>
      </dgm:spPr>
    </dgm:pt>
    <dgm:pt modelId="{A355D47D-C29D-4DE3-A542-E41D03C46CD2}" type="pres">
      <dgm:prSet presAssocID="{FF1A8B79-21DD-49DD-9140-7D376A5B590B}" presName="text_2" presStyleLbl="node1" presStyleIdx="1" presStyleCnt="4">
        <dgm:presLayoutVars>
          <dgm:bulletEnabled val="1"/>
        </dgm:presLayoutVars>
      </dgm:prSet>
      <dgm:spPr/>
    </dgm:pt>
    <dgm:pt modelId="{59C048A4-5674-4497-BA45-C9BC4C272A6D}" type="pres">
      <dgm:prSet presAssocID="{FF1A8B79-21DD-49DD-9140-7D376A5B590B}" presName="accent_2" presStyleCnt="0"/>
      <dgm:spPr/>
    </dgm:pt>
    <dgm:pt modelId="{512F5A99-7527-47F9-B94D-E68250250C5F}" type="pres">
      <dgm:prSet presAssocID="{FF1A8B79-21DD-49DD-9140-7D376A5B590B}" presName="accentRepeatNode" presStyleLbl="solidFgAcc1" presStyleIdx="1" presStyleCnt="4"/>
      <dgm:spPr>
        <a:solidFill>
          <a:schemeClr val="bg1"/>
        </a:solidFill>
        <a:ln>
          <a:solidFill>
            <a:srgbClr val="BBE0E3"/>
          </a:solidFill>
        </a:ln>
      </dgm:spPr>
    </dgm:pt>
    <dgm:pt modelId="{67993C6E-D511-44A3-B1BC-50AD2F813484}" type="pres">
      <dgm:prSet presAssocID="{1E94AD3E-01AD-40AA-85F3-06A6FFA986C9}" presName="text_3" presStyleLbl="node1" presStyleIdx="2" presStyleCnt="4">
        <dgm:presLayoutVars>
          <dgm:bulletEnabled val="1"/>
        </dgm:presLayoutVars>
      </dgm:prSet>
      <dgm:spPr/>
    </dgm:pt>
    <dgm:pt modelId="{F3C8088D-CEC1-4874-B44A-F1A6F84F6752}" type="pres">
      <dgm:prSet presAssocID="{1E94AD3E-01AD-40AA-85F3-06A6FFA986C9}" presName="accent_3" presStyleCnt="0"/>
      <dgm:spPr/>
    </dgm:pt>
    <dgm:pt modelId="{C6CDB0CB-4FCE-4E4B-BEDB-C90389F4BD56}" type="pres">
      <dgm:prSet presAssocID="{1E94AD3E-01AD-40AA-85F3-06A6FFA986C9}" presName="accentRepeatNode" presStyleLbl="solidFgAcc1" presStyleIdx="2" presStyleCnt="4"/>
      <dgm:spPr>
        <a:solidFill>
          <a:schemeClr val="bg1"/>
        </a:solidFill>
        <a:ln>
          <a:solidFill>
            <a:srgbClr val="BBE0E3"/>
          </a:solidFill>
        </a:ln>
      </dgm:spPr>
    </dgm:pt>
    <dgm:pt modelId="{AB2707A8-18FE-4D84-B8BF-34B00E4DAB39}" type="pres">
      <dgm:prSet presAssocID="{1E56DB93-6D07-467C-88CE-D2DBE2F9E054}" presName="text_4" presStyleLbl="node1" presStyleIdx="3" presStyleCnt="4">
        <dgm:presLayoutVars>
          <dgm:bulletEnabled val="1"/>
        </dgm:presLayoutVars>
      </dgm:prSet>
      <dgm:spPr/>
    </dgm:pt>
    <dgm:pt modelId="{4B2EF25B-D1A8-4E5C-A0B0-4A32021944B4}" type="pres">
      <dgm:prSet presAssocID="{1E56DB93-6D07-467C-88CE-D2DBE2F9E054}" presName="accent_4" presStyleCnt="0"/>
      <dgm:spPr/>
    </dgm:pt>
    <dgm:pt modelId="{79B37D23-B5D9-46EB-81F8-1B07BD969C2B}" type="pres">
      <dgm:prSet presAssocID="{1E56DB93-6D07-467C-88CE-D2DBE2F9E054}" presName="accentRepeatNode" presStyleLbl="solidFgAcc1" presStyleIdx="3" presStyleCnt="4"/>
      <dgm:spPr>
        <a:solidFill>
          <a:schemeClr val="bg1"/>
        </a:solidFill>
        <a:ln>
          <a:solidFill>
            <a:srgbClr val="BBE0E3"/>
          </a:solidFill>
        </a:ln>
      </dgm:spPr>
    </dgm:pt>
  </dgm:ptLst>
  <dgm:cxnLst>
    <dgm:cxn modelId="{7CA14C00-9B15-4E66-B471-3B4B834AACD4}" type="presOf" srcId="{640C4CE3-9DF0-4F27-A341-118ADDD05BC2}" destId="{67993C6E-D511-44A3-B1BC-50AD2F813484}" srcOrd="0" destOrd="1" presId="urn:microsoft.com/office/officeart/2008/layout/VerticalCurvedList"/>
    <dgm:cxn modelId="{0363581D-334D-4E7D-9899-E197D1117EFB}" srcId="{EC670872-AC10-4613-93DA-C7B662A3935D}" destId="{D290F68C-04A7-4CEA-BBD2-644B04BC025D}" srcOrd="0" destOrd="0" parTransId="{DF83AD98-ABF6-4544-B8B8-572D90939D2A}" sibTransId="{C163AE2B-21A0-49DC-9A9D-0EA878A71935}"/>
    <dgm:cxn modelId="{7030D028-4579-4CF2-9400-966DAF10AE92}" srcId="{EC670872-AC10-4613-93DA-C7B662A3935D}" destId="{1E94AD3E-01AD-40AA-85F3-06A6FFA986C9}" srcOrd="2" destOrd="0" parTransId="{4B8E0637-928C-495E-A55B-0522AF1DD6CD}" sibTransId="{02E41482-EA49-44FD-A981-3CE4BDC6D8FB}"/>
    <dgm:cxn modelId="{C119A234-26A1-4C65-97FA-CC076B8B2AA5}" type="presOf" srcId="{24DA1490-D257-40CB-BCE7-AD677D77C3CF}" destId="{67993C6E-D511-44A3-B1BC-50AD2F813484}" srcOrd="0" destOrd="2" presId="urn:microsoft.com/office/officeart/2008/layout/VerticalCurvedList"/>
    <dgm:cxn modelId="{B9E67267-689A-4346-972B-FF6DAA8B6DB5}" srcId="{EC670872-AC10-4613-93DA-C7B662A3935D}" destId="{FF1A8B79-21DD-49DD-9140-7D376A5B590B}" srcOrd="1" destOrd="0" parTransId="{C1E3E6AE-57A9-44F6-95B2-0C0D34E83F64}" sibTransId="{075D2756-27D3-495C-81C0-76FD231F357E}"/>
    <dgm:cxn modelId="{DAFB0369-5079-48C0-9874-4DA45AB15AE3}" type="presOf" srcId="{EC670872-AC10-4613-93DA-C7B662A3935D}" destId="{9E7F9A4A-BBD9-4824-B5D6-C81900EF8DF0}" srcOrd="0" destOrd="0" presId="urn:microsoft.com/office/officeart/2008/layout/VerticalCurvedList"/>
    <dgm:cxn modelId="{78DC6C77-99DE-4A2F-BC10-75AC2819095C}" type="presOf" srcId="{C163AE2B-21A0-49DC-9A9D-0EA878A71935}" destId="{264A0D13-7C12-46C5-BB3C-CEC336E42F11}" srcOrd="0" destOrd="0" presId="urn:microsoft.com/office/officeart/2008/layout/VerticalCurvedList"/>
    <dgm:cxn modelId="{5E20E984-94A1-4EBB-B9F5-1A448E9F8BCD}" type="presOf" srcId="{1E56DB93-6D07-467C-88CE-D2DBE2F9E054}" destId="{AB2707A8-18FE-4D84-B8BF-34B00E4DAB39}" srcOrd="0" destOrd="0" presId="urn:microsoft.com/office/officeart/2008/layout/VerticalCurvedList"/>
    <dgm:cxn modelId="{68273488-B8F4-4925-A1B6-C8D976C741C5}" srcId="{1E94AD3E-01AD-40AA-85F3-06A6FFA986C9}" destId="{640C4CE3-9DF0-4F27-A341-118ADDD05BC2}" srcOrd="0" destOrd="0" parTransId="{FFE9AB60-674E-44FF-A1F7-8F87EC6AA629}" sibTransId="{C23309A4-5369-4062-86E9-716237182692}"/>
    <dgm:cxn modelId="{65B2BE91-CCB1-487D-B189-9816ED9EC576}" type="presOf" srcId="{FF1A8B79-21DD-49DD-9140-7D376A5B590B}" destId="{A355D47D-C29D-4DE3-A542-E41D03C46CD2}" srcOrd="0" destOrd="0" presId="urn:microsoft.com/office/officeart/2008/layout/VerticalCurvedList"/>
    <dgm:cxn modelId="{92323DC8-1B38-4CA9-8E93-5D09E3527E32}" srcId="{EC670872-AC10-4613-93DA-C7B662A3935D}" destId="{1E56DB93-6D07-467C-88CE-D2DBE2F9E054}" srcOrd="3" destOrd="0" parTransId="{3DA809E1-D6D7-470F-AEF8-A884C63A5E6E}" sibTransId="{BC9293CE-397D-43B8-BFC4-160CFCD2A481}"/>
    <dgm:cxn modelId="{4977FBDF-A0A9-420E-B98A-28535FE14FF8}" type="presOf" srcId="{D290F68C-04A7-4CEA-BBD2-644B04BC025D}" destId="{4C79F20C-4140-4FA5-82D9-A2084EF930FB}" srcOrd="0" destOrd="0" presId="urn:microsoft.com/office/officeart/2008/layout/VerticalCurvedList"/>
    <dgm:cxn modelId="{3CAF73FA-6DDB-4538-BA95-990AD09804E7}" srcId="{1E94AD3E-01AD-40AA-85F3-06A6FFA986C9}" destId="{24DA1490-D257-40CB-BCE7-AD677D77C3CF}" srcOrd="1" destOrd="0" parTransId="{E21B17C3-0F42-4FE9-A3AA-9E0FBBA88432}" sibTransId="{5C7091F5-38F2-4741-B0D7-0650FD179CB4}"/>
    <dgm:cxn modelId="{47301FFB-570A-4B17-A829-8807D9ECD65C}" type="presOf" srcId="{1E94AD3E-01AD-40AA-85F3-06A6FFA986C9}" destId="{67993C6E-D511-44A3-B1BC-50AD2F813484}" srcOrd="0" destOrd="0" presId="urn:microsoft.com/office/officeart/2008/layout/VerticalCurvedList"/>
    <dgm:cxn modelId="{FF698B9F-63B0-4C4B-B9F4-8298D925F58E}" type="presParOf" srcId="{9E7F9A4A-BBD9-4824-B5D6-C81900EF8DF0}" destId="{7F1C8BBA-F0EA-4008-8190-A28921285CA4}" srcOrd="0" destOrd="0" presId="urn:microsoft.com/office/officeart/2008/layout/VerticalCurvedList"/>
    <dgm:cxn modelId="{73E58776-8C71-404D-A250-26104FB56770}" type="presParOf" srcId="{7F1C8BBA-F0EA-4008-8190-A28921285CA4}" destId="{21F36357-A89C-45F5-8F39-9212DC6AE81A}" srcOrd="0" destOrd="0" presId="urn:microsoft.com/office/officeart/2008/layout/VerticalCurvedList"/>
    <dgm:cxn modelId="{846A25CF-3DF3-4C9A-903E-6952BD833749}" type="presParOf" srcId="{21F36357-A89C-45F5-8F39-9212DC6AE81A}" destId="{1528ED2B-AF48-499C-9F04-76888FC1A57C}" srcOrd="0" destOrd="0" presId="urn:microsoft.com/office/officeart/2008/layout/VerticalCurvedList"/>
    <dgm:cxn modelId="{C26E664B-F286-4123-AE8B-76B4908683E9}" type="presParOf" srcId="{21F36357-A89C-45F5-8F39-9212DC6AE81A}" destId="{264A0D13-7C12-46C5-BB3C-CEC336E42F11}" srcOrd="1" destOrd="0" presId="urn:microsoft.com/office/officeart/2008/layout/VerticalCurvedList"/>
    <dgm:cxn modelId="{2B482C0E-772C-4BCB-9C95-6D74F8962C6E}" type="presParOf" srcId="{21F36357-A89C-45F5-8F39-9212DC6AE81A}" destId="{AB090DB9-7565-43E9-A814-A63D193CE6DA}" srcOrd="2" destOrd="0" presId="urn:microsoft.com/office/officeart/2008/layout/VerticalCurvedList"/>
    <dgm:cxn modelId="{1820E870-08B1-4764-B7DE-80BFAAD6513B}" type="presParOf" srcId="{21F36357-A89C-45F5-8F39-9212DC6AE81A}" destId="{27EBD601-84EF-4347-BB8F-088A1A91C6FA}" srcOrd="3" destOrd="0" presId="urn:microsoft.com/office/officeart/2008/layout/VerticalCurvedList"/>
    <dgm:cxn modelId="{B9B9A908-E1CD-4231-9C15-24E1E939CB13}" type="presParOf" srcId="{7F1C8BBA-F0EA-4008-8190-A28921285CA4}" destId="{4C79F20C-4140-4FA5-82D9-A2084EF930FB}" srcOrd="1" destOrd="0" presId="urn:microsoft.com/office/officeart/2008/layout/VerticalCurvedList"/>
    <dgm:cxn modelId="{6C7F15B4-0CEF-48A4-920C-ECBD239F651D}" type="presParOf" srcId="{7F1C8BBA-F0EA-4008-8190-A28921285CA4}" destId="{1D04A034-F6DF-4E8C-87D8-97920D5043F7}" srcOrd="2" destOrd="0" presId="urn:microsoft.com/office/officeart/2008/layout/VerticalCurvedList"/>
    <dgm:cxn modelId="{2343488C-E4E7-4A98-A34F-EF30A4AC6B13}" type="presParOf" srcId="{1D04A034-F6DF-4E8C-87D8-97920D5043F7}" destId="{84504564-D52A-4F49-912E-26199C62E5BD}" srcOrd="0" destOrd="0" presId="urn:microsoft.com/office/officeart/2008/layout/VerticalCurvedList"/>
    <dgm:cxn modelId="{DDA33C6E-8694-4F95-8C2D-FFD43F48D007}" type="presParOf" srcId="{7F1C8BBA-F0EA-4008-8190-A28921285CA4}" destId="{A355D47D-C29D-4DE3-A542-E41D03C46CD2}" srcOrd="3" destOrd="0" presId="urn:microsoft.com/office/officeart/2008/layout/VerticalCurvedList"/>
    <dgm:cxn modelId="{BCB7DCC8-F4C4-4C2C-A4D2-C4A26967DCB9}" type="presParOf" srcId="{7F1C8BBA-F0EA-4008-8190-A28921285CA4}" destId="{59C048A4-5674-4497-BA45-C9BC4C272A6D}" srcOrd="4" destOrd="0" presId="urn:microsoft.com/office/officeart/2008/layout/VerticalCurvedList"/>
    <dgm:cxn modelId="{827DCA1A-2E2A-4FE9-9B0D-2D0414B4FFF4}" type="presParOf" srcId="{59C048A4-5674-4497-BA45-C9BC4C272A6D}" destId="{512F5A99-7527-47F9-B94D-E68250250C5F}" srcOrd="0" destOrd="0" presId="urn:microsoft.com/office/officeart/2008/layout/VerticalCurvedList"/>
    <dgm:cxn modelId="{C069A41A-C892-48ED-AE8E-C94E614FC21D}" type="presParOf" srcId="{7F1C8BBA-F0EA-4008-8190-A28921285CA4}" destId="{67993C6E-D511-44A3-B1BC-50AD2F813484}" srcOrd="5" destOrd="0" presId="urn:microsoft.com/office/officeart/2008/layout/VerticalCurvedList"/>
    <dgm:cxn modelId="{7E9DE5D8-793E-4298-B7D4-F88DF7BB197D}" type="presParOf" srcId="{7F1C8BBA-F0EA-4008-8190-A28921285CA4}" destId="{F3C8088D-CEC1-4874-B44A-F1A6F84F6752}" srcOrd="6" destOrd="0" presId="urn:microsoft.com/office/officeart/2008/layout/VerticalCurvedList"/>
    <dgm:cxn modelId="{4C240220-48B2-47A9-8725-9A236068D1E3}" type="presParOf" srcId="{F3C8088D-CEC1-4874-B44A-F1A6F84F6752}" destId="{C6CDB0CB-4FCE-4E4B-BEDB-C90389F4BD56}" srcOrd="0" destOrd="0" presId="urn:microsoft.com/office/officeart/2008/layout/VerticalCurvedList"/>
    <dgm:cxn modelId="{4B4AB204-1A85-46F8-B03E-CA69AE89C593}" type="presParOf" srcId="{7F1C8BBA-F0EA-4008-8190-A28921285CA4}" destId="{AB2707A8-18FE-4D84-B8BF-34B00E4DAB39}" srcOrd="7" destOrd="0" presId="urn:microsoft.com/office/officeart/2008/layout/VerticalCurvedList"/>
    <dgm:cxn modelId="{445C7B32-AD73-43DC-8C4E-BD8C8410880E}" type="presParOf" srcId="{7F1C8BBA-F0EA-4008-8190-A28921285CA4}" destId="{4B2EF25B-D1A8-4E5C-A0B0-4A32021944B4}" srcOrd="8" destOrd="0" presId="urn:microsoft.com/office/officeart/2008/layout/VerticalCurvedList"/>
    <dgm:cxn modelId="{F8CC531D-4295-46BD-B9AF-01FFD65D35CE}" type="presParOf" srcId="{4B2EF25B-D1A8-4E5C-A0B0-4A32021944B4}" destId="{79B37D23-B5D9-46EB-81F8-1B07BD969C2B}"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E42F52B-8EF2-490E-97C8-E2497448E17F}"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B37D13DB-6719-4C93-8448-303F71679379}">
      <dgm:prSet custT="1"/>
      <dgm:spPr>
        <a:solidFill>
          <a:srgbClr val="033B57"/>
        </a:solidFill>
      </dgm:spPr>
      <dgm:t>
        <a:bodyPr/>
        <a:lstStyle/>
        <a:p>
          <a:r>
            <a:rPr lang="en-US" sz="1600"/>
            <a:t>Find Good Health Care</a:t>
          </a:r>
          <a:endParaRPr lang="en-US" sz="1600" dirty="0"/>
        </a:p>
      </dgm:t>
    </dgm:pt>
    <dgm:pt modelId="{298E3C82-C7CA-47CC-8818-16BF4D570DA2}" type="parTrans" cxnId="{912B48DB-1AA3-4463-AFAF-DB8FEA1FF601}">
      <dgm:prSet/>
      <dgm:spPr/>
      <dgm:t>
        <a:bodyPr/>
        <a:lstStyle/>
        <a:p>
          <a:endParaRPr lang="en-US" sz="1600"/>
        </a:p>
      </dgm:t>
    </dgm:pt>
    <dgm:pt modelId="{5C0AFD2D-6CA2-408C-945E-32ED0F9E9457}" type="sibTrans" cxnId="{912B48DB-1AA3-4463-AFAF-DB8FEA1FF601}">
      <dgm:prSet/>
      <dgm:spPr/>
      <dgm:t>
        <a:bodyPr/>
        <a:lstStyle/>
        <a:p>
          <a:endParaRPr lang="en-US" sz="1600"/>
        </a:p>
      </dgm:t>
    </dgm:pt>
    <dgm:pt modelId="{7F42F12E-A10C-41E2-A69F-406211BF2252}">
      <dgm:prSet custT="1"/>
      <dgm:spPr>
        <a:solidFill>
          <a:srgbClr val="033B57"/>
        </a:solidFill>
      </dgm:spPr>
      <dgm:t>
        <a:bodyPr/>
        <a:lstStyle/>
        <a:p>
          <a:r>
            <a:rPr lang="en-US" sz="1600"/>
            <a:t>Communicate With Your Doctors</a:t>
          </a:r>
          <a:endParaRPr lang="en-US" sz="1600" dirty="0"/>
        </a:p>
      </dgm:t>
    </dgm:pt>
    <dgm:pt modelId="{BF5106FB-566D-4F58-92A2-BFEEE21D5DCD}" type="parTrans" cxnId="{2F517269-0BC5-416F-AD2F-5BFD06750DA8}">
      <dgm:prSet/>
      <dgm:spPr/>
      <dgm:t>
        <a:bodyPr/>
        <a:lstStyle/>
        <a:p>
          <a:endParaRPr lang="en-US" sz="1600"/>
        </a:p>
      </dgm:t>
    </dgm:pt>
    <dgm:pt modelId="{070A8AED-4555-4881-985E-C23BF1126658}" type="sibTrans" cxnId="{2F517269-0BC5-416F-AD2F-5BFD06750DA8}">
      <dgm:prSet/>
      <dgm:spPr/>
      <dgm:t>
        <a:bodyPr/>
        <a:lstStyle/>
        <a:p>
          <a:endParaRPr lang="en-US" sz="1600"/>
        </a:p>
      </dgm:t>
    </dgm:pt>
    <dgm:pt modelId="{A46E8B00-4E53-49B4-8FB0-C7128BBEFC11}">
      <dgm:prSet custT="1"/>
      <dgm:spPr>
        <a:solidFill>
          <a:srgbClr val="033B57"/>
        </a:solidFill>
      </dgm:spPr>
      <dgm:t>
        <a:bodyPr/>
        <a:lstStyle/>
        <a:p>
          <a:r>
            <a:rPr lang="en-US" sz="1600"/>
            <a:t>Participate in Your Treatment</a:t>
          </a:r>
          <a:endParaRPr lang="en-US" sz="1600" dirty="0"/>
        </a:p>
      </dgm:t>
    </dgm:pt>
    <dgm:pt modelId="{3392A980-2346-4161-A6F8-97335C70340C}" type="parTrans" cxnId="{96813B5C-8087-442A-BB2C-D5EC156AB866}">
      <dgm:prSet/>
      <dgm:spPr/>
      <dgm:t>
        <a:bodyPr/>
        <a:lstStyle/>
        <a:p>
          <a:endParaRPr lang="en-US" sz="1600"/>
        </a:p>
      </dgm:t>
    </dgm:pt>
    <dgm:pt modelId="{7A65B1A1-BB7F-4863-9025-F5F398659885}" type="sibTrans" cxnId="{96813B5C-8087-442A-BB2C-D5EC156AB866}">
      <dgm:prSet/>
      <dgm:spPr/>
      <dgm:t>
        <a:bodyPr/>
        <a:lstStyle/>
        <a:p>
          <a:endParaRPr lang="en-US" sz="1600"/>
        </a:p>
      </dgm:t>
    </dgm:pt>
    <dgm:pt modelId="{2F9E7462-D3D9-4227-A73E-8AB10A25677A}">
      <dgm:prSet custT="1"/>
      <dgm:spPr>
        <a:solidFill>
          <a:srgbClr val="033B57"/>
        </a:solidFill>
      </dgm:spPr>
      <dgm:t>
        <a:bodyPr/>
        <a:lstStyle/>
        <a:p>
          <a:r>
            <a:rPr lang="en-US" sz="1600"/>
            <a:t>Promote Your Health</a:t>
          </a:r>
          <a:endParaRPr lang="en-US" sz="1600" dirty="0"/>
        </a:p>
      </dgm:t>
    </dgm:pt>
    <dgm:pt modelId="{F169C98A-A3FC-40E1-BF7A-BFC16C22C172}" type="parTrans" cxnId="{1B28A353-4783-4AB9-9EE9-2F09A9D5F4AA}">
      <dgm:prSet/>
      <dgm:spPr/>
      <dgm:t>
        <a:bodyPr/>
        <a:lstStyle/>
        <a:p>
          <a:endParaRPr lang="en-US" sz="1600"/>
        </a:p>
      </dgm:t>
    </dgm:pt>
    <dgm:pt modelId="{EE68870A-B037-4E3D-B096-291F10085367}" type="sibTrans" cxnId="{1B28A353-4783-4AB9-9EE9-2F09A9D5F4AA}">
      <dgm:prSet/>
      <dgm:spPr/>
      <dgm:t>
        <a:bodyPr/>
        <a:lstStyle/>
        <a:p>
          <a:endParaRPr lang="en-US" sz="1600"/>
        </a:p>
      </dgm:t>
    </dgm:pt>
    <dgm:pt modelId="{DC12E9BC-5A95-4FB1-8A6E-352FCFC5E319}">
      <dgm:prSet custT="1"/>
      <dgm:spPr>
        <a:solidFill>
          <a:srgbClr val="033B57"/>
        </a:solidFill>
      </dgm:spPr>
      <dgm:t>
        <a:bodyPr/>
        <a:lstStyle/>
        <a:p>
          <a:r>
            <a:rPr lang="en-US" sz="1600"/>
            <a:t>Organize Your Health Care</a:t>
          </a:r>
          <a:endParaRPr lang="en-US" sz="1600" dirty="0"/>
        </a:p>
      </dgm:t>
    </dgm:pt>
    <dgm:pt modelId="{D7C55A71-3587-483D-8E80-AAFE2656591A}" type="parTrans" cxnId="{2CE3466E-26A8-4112-BEB0-953A9B344D03}">
      <dgm:prSet/>
      <dgm:spPr/>
      <dgm:t>
        <a:bodyPr/>
        <a:lstStyle/>
        <a:p>
          <a:endParaRPr lang="en-US" sz="1600"/>
        </a:p>
      </dgm:t>
    </dgm:pt>
    <dgm:pt modelId="{1B3CD954-1E02-4AB4-9CEA-872A00F885A7}" type="sibTrans" cxnId="{2CE3466E-26A8-4112-BEB0-953A9B344D03}">
      <dgm:prSet/>
      <dgm:spPr/>
      <dgm:t>
        <a:bodyPr/>
        <a:lstStyle/>
        <a:p>
          <a:endParaRPr lang="en-US" sz="1600"/>
        </a:p>
      </dgm:t>
    </dgm:pt>
    <dgm:pt modelId="{83B68CB5-2381-44EB-8A83-D0036D5F76BE}">
      <dgm:prSet custT="1"/>
      <dgm:spPr>
        <a:solidFill>
          <a:srgbClr val="033B57"/>
        </a:solidFill>
      </dgm:spPr>
      <dgm:t>
        <a:bodyPr/>
        <a:lstStyle/>
        <a:p>
          <a:r>
            <a:rPr lang="en-US" sz="1600"/>
            <a:t>Get Preventive Health Care</a:t>
          </a:r>
          <a:endParaRPr lang="en-US" sz="1600" dirty="0"/>
        </a:p>
      </dgm:t>
    </dgm:pt>
    <dgm:pt modelId="{BB5FB0FE-F814-40AB-BC80-2AFCDA71EA1C}" type="parTrans" cxnId="{0C1D73CF-766E-431A-906D-80A424F137ED}">
      <dgm:prSet/>
      <dgm:spPr/>
      <dgm:t>
        <a:bodyPr/>
        <a:lstStyle/>
        <a:p>
          <a:endParaRPr lang="en-US" sz="1600"/>
        </a:p>
      </dgm:t>
    </dgm:pt>
    <dgm:pt modelId="{8029F8EA-0A96-4B5B-A85D-EBBB02706306}" type="sibTrans" cxnId="{0C1D73CF-766E-431A-906D-80A424F137ED}">
      <dgm:prSet/>
      <dgm:spPr/>
      <dgm:t>
        <a:bodyPr/>
        <a:lstStyle/>
        <a:p>
          <a:endParaRPr lang="en-US" sz="1600"/>
        </a:p>
      </dgm:t>
    </dgm:pt>
    <dgm:pt modelId="{BF8B823B-D6D3-4D05-82A3-2D6692D40A89}">
      <dgm:prSet custT="1"/>
      <dgm:spPr>
        <a:solidFill>
          <a:srgbClr val="033B57"/>
        </a:solidFill>
      </dgm:spPr>
      <dgm:t>
        <a:bodyPr/>
        <a:lstStyle/>
        <a:p>
          <a:r>
            <a:rPr lang="en-US" sz="1600"/>
            <a:t>Pay for Your Health Care</a:t>
          </a:r>
          <a:endParaRPr lang="en-US" sz="1600" dirty="0"/>
        </a:p>
      </dgm:t>
    </dgm:pt>
    <dgm:pt modelId="{76B5D446-1FAD-4D53-9255-EB134BBB4938}" type="parTrans" cxnId="{354AEBDE-772D-4C31-B8DA-D0B6B276D450}">
      <dgm:prSet/>
      <dgm:spPr/>
      <dgm:t>
        <a:bodyPr/>
        <a:lstStyle/>
        <a:p>
          <a:endParaRPr lang="en-US" sz="1600"/>
        </a:p>
      </dgm:t>
    </dgm:pt>
    <dgm:pt modelId="{B49453D0-9331-4FB5-97E4-61D226A3B245}" type="sibTrans" cxnId="{354AEBDE-772D-4C31-B8DA-D0B6B276D450}">
      <dgm:prSet/>
      <dgm:spPr/>
      <dgm:t>
        <a:bodyPr/>
        <a:lstStyle/>
        <a:p>
          <a:endParaRPr lang="en-US" sz="1600"/>
        </a:p>
      </dgm:t>
    </dgm:pt>
    <dgm:pt modelId="{CA5A2C81-0718-40B3-BEF1-EFEA0AE40FBE}">
      <dgm:prSet custT="1"/>
      <dgm:spPr>
        <a:solidFill>
          <a:srgbClr val="033B57"/>
        </a:solidFill>
      </dgm:spPr>
      <dgm:t>
        <a:bodyPr/>
        <a:lstStyle/>
        <a:p>
          <a:r>
            <a:rPr lang="en-US" sz="1600"/>
            <a:t>Plan For Your End-of-Life Care</a:t>
          </a:r>
          <a:endParaRPr lang="en-US" sz="1600" dirty="0"/>
        </a:p>
      </dgm:t>
    </dgm:pt>
    <dgm:pt modelId="{03CCE75C-BDB7-46B0-ADB7-DACEDFCFFDAE}" type="parTrans" cxnId="{06FAAFD2-B89E-4FC3-85F6-8F0917FA165B}">
      <dgm:prSet/>
      <dgm:spPr/>
      <dgm:t>
        <a:bodyPr/>
        <a:lstStyle/>
        <a:p>
          <a:endParaRPr lang="en-US" sz="1600"/>
        </a:p>
      </dgm:t>
    </dgm:pt>
    <dgm:pt modelId="{AC66E556-44DE-4D74-885A-32707096E348}" type="sibTrans" cxnId="{06FAAFD2-B89E-4FC3-85F6-8F0917FA165B}">
      <dgm:prSet/>
      <dgm:spPr/>
      <dgm:t>
        <a:bodyPr/>
        <a:lstStyle/>
        <a:p>
          <a:endParaRPr lang="en-US" sz="1600"/>
        </a:p>
      </dgm:t>
    </dgm:pt>
    <dgm:pt modelId="{49AF843C-BA2D-40BE-9255-F530AC2323C5}">
      <dgm:prSet custT="1"/>
      <dgm:spPr>
        <a:solidFill>
          <a:srgbClr val="033B57"/>
        </a:solidFill>
      </dgm:spPr>
      <dgm:t>
        <a:bodyPr/>
        <a:lstStyle/>
        <a:p>
          <a:r>
            <a:rPr lang="en-US" sz="1600"/>
            <a:t>Make Good Treatment Decisions</a:t>
          </a:r>
          <a:endParaRPr lang="en-US" sz="1600" dirty="0"/>
        </a:p>
      </dgm:t>
    </dgm:pt>
    <dgm:pt modelId="{D669E0D5-8B89-4451-8853-75D59C3EDD53}" type="parTrans" cxnId="{E4C75B33-76A1-4F9F-85BC-2C233F7363D6}">
      <dgm:prSet/>
      <dgm:spPr/>
      <dgm:t>
        <a:bodyPr/>
        <a:lstStyle/>
        <a:p>
          <a:endParaRPr lang="en-US" sz="1600"/>
        </a:p>
      </dgm:t>
    </dgm:pt>
    <dgm:pt modelId="{132F1C6A-9C6D-46D7-A8C9-EFC642DB62BB}" type="sibTrans" cxnId="{E4C75B33-76A1-4F9F-85BC-2C233F7363D6}">
      <dgm:prSet/>
      <dgm:spPr/>
      <dgm:t>
        <a:bodyPr/>
        <a:lstStyle/>
        <a:p>
          <a:endParaRPr lang="en-US" sz="1600"/>
        </a:p>
      </dgm:t>
    </dgm:pt>
    <dgm:pt modelId="{336DB0D2-B386-471F-9D78-673276D3E659}">
      <dgm:prSet custT="1"/>
      <dgm:spPr>
        <a:solidFill>
          <a:srgbClr val="033B57"/>
        </a:solidFill>
      </dgm:spPr>
      <dgm:t>
        <a:bodyPr/>
        <a:lstStyle/>
        <a:p>
          <a:r>
            <a:rPr lang="en-US" sz="1600"/>
            <a:t>Seek Knowledge About Your Health</a:t>
          </a:r>
          <a:endParaRPr lang="en-US" sz="1600" dirty="0"/>
        </a:p>
      </dgm:t>
    </dgm:pt>
    <dgm:pt modelId="{0E1B5C3A-975C-48F4-A447-B84A333C9F1A}" type="parTrans" cxnId="{41F11D81-DC18-4F31-BB88-987D059131EE}">
      <dgm:prSet/>
      <dgm:spPr/>
      <dgm:t>
        <a:bodyPr/>
        <a:lstStyle/>
        <a:p>
          <a:endParaRPr lang="en-US" sz="1600"/>
        </a:p>
      </dgm:t>
    </dgm:pt>
    <dgm:pt modelId="{0538EB80-C0DB-4B52-8BBE-6ADCC9B6C589}" type="sibTrans" cxnId="{41F11D81-DC18-4F31-BB88-987D059131EE}">
      <dgm:prSet/>
      <dgm:spPr/>
      <dgm:t>
        <a:bodyPr/>
        <a:lstStyle/>
        <a:p>
          <a:endParaRPr lang="en-US" sz="1600"/>
        </a:p>
      </dgm:t>
    </dgm:pt>
    <dgm:pt modelId="{034FD7C0-1760-4FC5-9A81-391030ABBE9B}" type="pres">
      <dgm:prSet presAssocID="{0E42F52B-8EF2-490E-97C8-E2497448E17F}" presName="linear" presStyleCnt="0">
        <dgm:presLayoutVars>
          <dgm:dir/>
          <dgm:animLvl val="lvl"/>
          <dgm:resizeHandles val="exact"/>
        </dgm:presLayoutVars>
      </dgm:prSet>
      <dgm:spPr/>
    </dgm:pt>
    <dgm:pt modelId="{B96FEF8B-2499-480D-84E1-2CF06A0C47FA}" type="pres">
      <dgm:prSet presAssocID="{B37D13DB-6719-4C93-8448-303F71679379}" presName="parentLin" presStyleCnt="0"/>
      <dgm:spPr/>
    </dgm:pt>
    <dgm:pt modelId="{A46FB8FA-A8D4-40DB-97BF-D3B1D88173F5}" type="pres">
      <dgm:prSet presAssocID="{B37D13DB-6719-4C93-8448-303F71679379}" presName="parentLeftMargin" presStyleLbl="node1" presStyleIdx="0" presStyleCnt="10"/>
      <dgm:spPr/>
    </dgm:pt>
    <dgm:pt modelId="{BE4CC4FA-DE5A-4ABE-8F77-546A0BB62BF7}" type="pres">
      <dgm:prSet presAssocID="{B37D13DB-6719-4C93-8448-303F71679379}" presName="parentText" presStyleLbl="node1" presStyleIdx="0" presStyleCnt="10">
        <dgm:presLayoutVars>
          <dgm:chMax val="0"/>
          <dgm:bulletEnabled val="1"/>
        </dgm:presLayoutVars>
      </dgm:prSet>
      <dgm:spPr/>
    </dgm:pt>
    <dgm:pt modelId="{2A0B68BC-86D2-47D8-AD8D-2CF734BEBA5B}" type="pres">
      <dgm:prSet presAssocID="{B37D13DB-6719-4C93-8448-303F71679379}" presName="negativeSpace" presStyleCnt="0"/>
      <dgm:spPr/>
    </dgm:pt>
    <dgm:pt modelId="{E48D7F4E-4892-4AAB-B0C3-8A232B913E08}" type="pres">
      <dgm:prSet presAssocID="{B37D13DB-6719-4C93-8448-303F71679379}" presName="childText" presStyleLbl="conFgAcc1" presStyleIdx="0" presStyleCnt="10">
        <dgm:presLayoutVars>
          <dgm:bulletEnabled val="1"/>
        </dgm:presLayoutVars>
      </dgm:prSet>
      <dgm:spPr>
        <a:ln>
          <a:solidFill>
            <a:srgbClr val="BBE0E3"/>
          </a:solidFill>
        </a:ln>
      </dgm:spPr>
    </dgm:pt>
    <dgm:pt modelId="{77BF0AAC-0E06-4677-AD9F-3A032CB0ABC3}" type="pres">
      <dgm:prSet presAssocID="{5C0AFD2D-6CA2-408C-945E-32ED0F9E9457}" presName="spaceBetweenRectangles" presStyleCnt="0"/>
      <dgm:spPr/>
    </dgm:pt>
    <dgm:pt modelId="{057965EB-8309-4D64-84DF-D958EC9C1FC5}" type="pres">
      <dgm:prSet presAssocID="{7F42F12E-A10C-41E2-A69F-406211BF2252}" presName="parentLin" presStyleCnt="0"/>
      <dgm:spPr/>
    </dgm:pt>
    <dgm:pt modelId="{8F73FC08-BF2F-46E9-BBD0-ED978026030C}" type="pres">
      <dgm:prSet presAssocID="{7F42F12E-A10C-41E2-A69F-406211BF2252}" presName="parentLeftMargin" presStyleLbl="node1" presStyleIdx="0" presStyleCnt="10"/>
      <dgm:spPr/>
    </dgm:pt>
    <dgm:pt modelId="{0999EA7A-03A1-42B3-9948-838A07194FD4}" type="pres">
      <dgm:prSet presAssocID="{7F42F12E-A10C-41E2-A69F-406211BF2252}" presName="parentText" presStyleLbl="node1" presStyleIdx="1" presStyleCnt="10">
        <dgm:presLayoutVars>
          <dgm:chMax val="0"/>
          <dgm:bulletEnabled val="1"/>
        </dgm:presLayoutVars>
      </dgm:prSet>
      <dgm:spPr/>
    </dgm:pt>
    <dgm:pt modelId="{3DD353B0-AA55-46CF-9651-F029E1EEF1D7}" type="pres">
      <dgm:prSet presAssocID="{7F42F12E-A10C-41E2-A69F-406211BF2252}" presName="negativeSpace" presStyleCnt="0"/>
      <dgm:spPr/>
    </dgm:pt>
    <dgm:pt modelId="{8750A77B-AA51-4EFD-985B-94E0DC9F275A}" type="pres">
      <dgm:prSet presAssocID="{7F42F12E-A10C-41E2-A69F-406211BF2252}" presName="childText" presStyleLbl="conFgAcc1" presStyleIdx="1" presStyleCnt="10">
        <dgm:presLayoutVars>
          <dgm:bulletEnabled val="1"/>
        </dgm:presLayoutVars>
      </dgm:prSet>
      <dgm:spPr>
        <a:ln>
          <a:solidFill>
            <a:srgbClr val="BBE0E3"/>
          </a:solidFill>
        </a:ln>
      </dgm:spPr>
    </dgm:pt>
    <dgm:pt modelId="{3E6DBB74-D2AE-41EC-BB32-37BAF7E29319}" type="pres">
      <dgm:prSet presAssocID="{070A8AED-4555-4881-985E-C23BF1126658}" presName="spaceBetweenRectangles" presStyleCnt="0"/>
      <dgm:spPr/>
    </dgm:pt>
    <dgm:pt modelId="{62184B6F-6096-4C40-9518-A00407728728}" type="pres">
      <dgm:prSet presAssocID="{A46E8B00-4E53-49B4-8FB0-C7128BBEFC11}" presName="parentLin" presStyleCnt="0"/>
      <dgm:spPr/>
    </dgm:pt>
    <dgm:pt modelId="{2C0545C9-7963-4CFE-BA5D-6DB5EAEC10DB}" type="pres">
      <dgm:prSet presAssocID="{A46E8B00-4E53-49B4-8FB0-C7128BBEFC11}" presName="parentLeftMargin" presStyleLbl="node1" presStyleIdx="1" presStyleCnt="10"/>
      <dgm:spPr/>
    </dgm:pt>
    <dgm:pt modelId="{296A5598-BB61-463E-ADFC-B1ECBD302BB6}" type="pres">
      <dgm:prSet presAssocID="{A46E8B00-4E53-49B4-8FB0-C7128BBEFC11}" presName="parentText" presStyleLbl="node1" presStyleIdx="2" presStyleCnt="10">
        <dgm:presLayoutVars>
          <dgm:chMax val="0"/>
          <dgm:bulletEnabled val="1"/>
        </dgm:presLayoutVars>
      </dgm:prSet>
      <dgm:spPr/>
    </dgm:pt>
    <dgm:pt modelId="{25B3A668-B8B8-4566-A2BF-13494AA26F46}" type="pres">
      <dgm:prSet presAssocID="{A46E8B00-4E53-49B4-8FB0-C7128BBEFC11}" presName="negativeSpace" presStyleCnt="0"/>
      <dgm:spPr/>
    </dgm:pt>
    <dgm:pt modelId="{7698C0F9-DDEB-4FC1-AF11-CC6744DB4841}" type="pres">
      <dgm:prSet presAssocID="{A46E8B00-4E53-49B4-8FB0-C7128BBEFC11}" presName="childText" presStyleLbl="conFgAcc1" presStyleIdx="2" presStyleCnt="10">
        <dgm:presLayoutVars>
          <dgm:bulletEnabled val="1"/>
        </dgm:presLayoutVars>
      </dgm:prSet>
      <dgm:spPr>
        <a:ln>
          <a:solidFill>
            <a:srgbClr val="BBE0E3"/>
          </a:solidFill>
        </a:ln>
      </dgm:spPr>
    </dgm:pt>
    <dgm:pt modelId="{7FB42C5C-ED44-47F0-AFD9-A4E37EB671AD}" type="pres">
      <dgm:prSet presAssocID="{7A65B1A1-BB7F-4863-9025-F5F398659885}" presName="spaceBetweenRectangles" presStyleCnt="0"/>
      <dgm:spPr/>
    </dgm:pt>
    <dgm:pt modelId="{10D2EA8F-32BE-4ACE-B43A-435E32ED877D}" type="pres">
      <dgm:prSet presAssocID="{2F9E7462-D3D9-4227-A73E-8AB10A25677A}" presName="parentLin" presStyleCnt="0"/>
      <dgm:spPr/>
    </dgm:pt>
    <dgm:pt modelId="{75728049-1887-4D86-9593-DA8D818ADB59}" type="pres">
      <dgm:prSet presAssocID="{2F9E7462-D3D9-4227-A73E-8AB10A25677A}" presName="parentLeftMargin" presStyleLbl="node1" presStyleIdx="2" presStyleCnt="10"/>
      <dgm:spPr/>
    </dgm:pt>
    <dgm:pt modelId="{DE3575B5-F2C6-4EF2-B40E-E0BB96A71E77}" type="pres">
      <dgm:prSet presAssocID="{2F9E7462-D3D9-4227-A73E-8AB10A25677A}" presName="parentText" presStyleLbl="node1" presStyleIdx="3" presStyleCnt="10">
        <dgm:presLayoutVars>
          <dgm:chMax val="0"/>
          <dgm:bulletEnabled val="1"/>
        </dgm:presLayoutVars>
      </dgm:prSet>
      <dgm:spPr/>
    </dgm:pt>
    <dgm:pt modelId="{518CC2BD-DEC9-4D04-921A-39103C8418E6}" type="pres">
      <dgm:prSet presAssocID="{2F9E7462-D3D9-4227-A73E-8AB10A25677A}" presName="negativeSpace" presStyleCnt="0"/>
      <dgm:spPr/>
    </dgm:pt>
    <dgm:pt modelId="{F8BC469F-DCDC-4189-817F-AC08413A5682}" type="pres">
      <dgm:prSet presAssocID="{2F9E7462-D3D9-4227-A73E-8AB10A25677A}" presName="childText" presStyleLbl="conFgAcc1" presStyleIdx="3" presStyleCnt="10">
        <dgm:presLayoutVars>
          <dgm:bulletEnabled val="1"/>
        </dgm:presLayoutVars>
      </dgm:prSet>
      <dgm:spPr>
        <a:ln>
          <a:solidFill>
            <a:srgbClr val="BBE0E3"/>
          </a:solidFill>
        </a:ln>
      </dgm:spPr>
    </dgm:pt>
    <dgm:pt modelId="{63394103-68B7-43AD-B27E-3720E8D3A031}" type="pres">
      <dgm:prSet presAssocID="{EE68870A-B037-4E3D-B096-291F10085367}" presName="spaceBetweenRectangles" presStyleCnt="0"/>
      <dgm:spPr/>
    </dgm:pt>
    <dgm:pt modelId="{E3E0C6ED-722E-40D4-9613-9023DD695E14}" type="pres">
      <dgm:prSet presAssocID="{DC12E9BC-5A95-4FB1-8A6E-352FCFC5E319}" presName="parentLin" presStyleCnt="0"/>
      <dgm:spPr/>
    </dgm:pt>
    <dgm:pt modelId="{790595D3-D8B8-47C1-B762-9EAE6FE4E661}" type="pres">
      <dgm:prSet presAssocID="{DC12E9BC-5A95-4FB1-8A6E-352FCFC5E319}" presName="parentLeftMargin" presStyleLbl="node1" presStyleIdx="3" presStyleCnt="10"/>
      <dgm:spPr/>
    </dgm:pt>
    <dgm:pt modelId="{DBE9A6B5-D6F3-45BC-AA47-61287FBB2EBA}" type="pres">
      <dgm:prSet presAssocID="{DC12E9BC-5A95-4FB1-8A6E-352FCFC5E319}" presName="parentText" presStyleLbl="node1" presStyleIdx="4" presStyleCnt="10">
        <dgm:presLayoutVars>
          <dgm:chMax val="0"/>
          <dgm:bulletEnabled val="1"/>
        </dgm:presLayoutVars>
      </dgm:prSet>
      <dgm:spPr/>
    </dgm:pt>
    <dgm:pt modelId="{7326EDAB-3C62-40D3-82B1-F97D076667C9}" type="pres">
      <dgm:prSet presAssocID="{DC12E9BC-5A95-4FB1-8A6E-352FCFC5E319}" presName="negativeSpace" presStyleCnt="0"/>
      <dgm:spPr/>
    </dgm:pt>
    <dgm:pt modelId="{2B55A8EF-43F0-489D-A193-9A94D33EDDAC}" type="pres">
      <dgm:prSet presAssocID="{DC12E9BC-5A95-4FB1-8A6E-352FCFC5E319}" presName="childText" presStyleLbl="conFgAcc1" presStyleIdx="4" presStyleCnt="10">
        <dgm:presLayoutVars>
          <dgm:bulletEnabled val="1"/>
        </dgm:presLayoutVars>
      </dgm:prSet>
      <dgm:spPr>
        <a:ln>
          <a:solidFill>
            <a:srgbClr val="BBE0E3"/>
          </a:solidFill>
        </a:ln>
      </dgm:spPr>
    </dgm:pt>
    <dgm:pt modelId="{EE6EB5AE-8806-4DCD-8CCC-20CBE5F4C7B5}" type="pres">
      <dgm:prSet presAssocID="{1B3CD954-1E02-4AB4-9CEA-872A00F885A7}" presName="spaceBetweenRectangles" presStyleCnt="0"/>
      <dgm:spPr/>
    </dgm:pt>
    <dgm:pt modelId="{EE096AD7-DBBF-4681-B6CE-01D765D7B855}" type="pres">
      <dgm:prSet presAssocID="{83B68CB5-2381-44EB-8A83-D0036D5F76BE}" presName="parentLin" presStyleCnt="0"/>
      <dgm:spPr/>
    </dgm:pt>
    <dgm:pt modelId="{C2F962C9-E329-40E6-A5F1-72D57C930597}" type="pres">
      <dgm:prSet presAssocID="{83B68CB5-2381-44EB-8A83-D0036D5F76BE}" presName="parentLeftMargin" presStyleLbl="node1" presStyleIdx="4" presStyleCnt="10"/>
      <dgm:spPr/>
    </dgm:pt>
    <dgm:pt modelId="{40E7F5F3-7B8B-4A58-9D10-C33356DDC217}" type="pres">
      <dgm:prSet presAssocID="{83B68CB5-2381-44EB-8A83-D0036D5F76BE}" presName="parentText" presStyleLbl="node1" presStyleIdx="5" presStyleCnt="10">
        <dgm:presLayoutVars>
          <dgm:chMax val="0"/>
          <dgm:bulletEnabled val="1"/>
        </dgm:presLayoutVars>
      </dgm:prSet>
      <dgm:spPr/>
    </dgm:pt>
    <dgm:pt modelId="{BD4A3722-B077-4DF6-8863-33FE3CF0908A}" type="pres">
      <dgm:prSet presAssocID="{83B68CB5-2381-44EB-8A83-D0036D5F76BE}" presName="negativeSpace" presStyleCnt="0"/>
      <dgm:spPr/>
    </dgm:pt>
    <dgm:pt modelId="{23C95109-FBE9-4FC5-B5E8-6C2E0B2710E8}" type="pres">
      <dgm:prSet presAssocID="{83B68CB5-2381-44EB-8A83-D0036D5F76BE}" presName="childText" presStyleLbl="conFgAcc1" presStyleIdx="5" presStyleCnt="10">
        <dgm:presLayoutVars>
          <dgm:bulletEnabled val="1"/>
        </dgm:presLayoutVars>
      </dgm:prSet>
      <dgm:spPr>
        <a:ln>
          <a:solidFill>
            <a:srgbClr val="BBE0E3"/>
          </a:solidFill>
        </a:ln>
      </dgm:spPr>
    </dgm:pt>
    <dgm:pt modelId="{B6BA6A9D-9B22-47DF-994E-80C0453B3CD7}" type="pres">
      <dgm:prSet presAssocID="{8029F8EA-0A96-4B5B-A85D-EBBB02706306}" presName="spaceBetweenRectangles" presStyleCnt="0"/>
      <dgm:spPr/>
    </dgm:pt>
    <dgm:pt modelId="{4C0456B2-700B-480F-B5C8-54E261025BA2}" type="pres">
      <dgm:prSet presAssocID="{BF8B823B-D6D3-4D05-82A3-2D6692D40A89}" presName="parentLin" presStyleCnt="0"/>
      <dgm:spPr/>
    </dgm:pt>
    <dgm:pt modelId="{DA4645EC-665E-4255-A538-492B0F405FDE}" type="pres">
      <dgm:prSet presAssocID="{BF8B823B-D6D3-4D05-82A3-2D6692D40A89}" presName="parentLeftMargin" presStyleLbl="node1" presStyleIdx="5" presStyleCnt="10"/>
      <dgm:spPr/>
    </dgm:pt>
    <dgm:pt modelId="{FB0DA10F-0342-404E-8AD5-114C6E48130D}" type="pres">
      <dgm:prSet presAssocID="{BF8B823B-D6D3-4D05-82A3-2D6692D40A89}" presName="parentText" presStyleLbl="node1" presStyleIdx="6" presStyleCnt="10">
        <dgm:presLayoutVars>
          <dgm:chMax val="0"/>
          <dgm:bulletEnabled val="1"/>
        </dgm:presLayoutVars>
      </dgm:prSet>
      <dgm:spPr/>
    </dgm:pt>
    <dgm:pt modelId="{9DD9F4F6-107B-4D17-B849-1645596785A8}" type="pres">
      <dgm:prSet presAssocID="{BF8B823B-D6D3-4D05-82A3-2D6692D40A89}" presName="negativeSpace" presStyleCnt="0"/>
      <dgm:spPr/>
    </dgm:pt>
    <dgm:pt modelId="{403852E5-D7F1-40A6-B868-E65093E2D91D}" type="pres">
      <dgm:prSet presAssocID="{BF8B823B-D6D3-4D05-82A3-2D6692D40A89}" presName="childText" presStyleLbl="conFgAcc1" presStyleIdx="6" presStyleCnt="10">
        <dgm:presLayoutVars>
          <dgm:bulletEnabled val="1"/>
        </dgm:presLayoutVars>
      </dgm:prSet>
      <dgm:spPr>
        <a:ln>
          <a:solidFill>
            <a:srgbClr val="BBE0E3"/>
          </a:solidFill>
        </a:ln>
      </dgm:spPr>
    </dgm:pt>
    <dgm:pt modelId="{00775A20-0DE8-4C16-B0D3-1000FE97D12E}" type="pres">
      <dgm:prSet presAssocID="{B49453D0-9331-4FB5-97E4-61D226A3B245}" presName="spaceBetweenRectangles" presStyleCnt="0"/>
      <dgm:spPr/>
    </dgm:pt>
    <dgm:pt modelId="{DA805211-1523-4F74-907F-DAF4B2F4C8AE}" type="pres">
      <dgm:prSet presAssocID="{CA5A2C81-0718-40B3-BEF1-EFEA0AE40FBE}" presName="parentLin" presStyleCnt="0"/>
      <dgm:spPr/>
    </dgm:pt>
    <dgm:pt modelId="{09C68CAA-4DD1-43E1-A28B-5F8CA7C95610}" type="pres">
      <dgm:prSet presAssocID="{CA5A2C81-0718-40B3-BEF1-EFEA0AE40FBE}" presName="parentLeftMargin" presStyleLbl="node1" presStyleIdx="6" presStyleCnt="10"/>
      <dgm:spPr/>
    </dgm:pt>
    <dgm:pt modelId="{BC9AEF61-2306-41E2-9C64-492D031CBC1D}" type="pres">
      <dgm:prSet presAssocID="{CA5A2C81-0718-40B3-BEF1-EFEA0AE40FBE}" presName="parentText" presStyleLbl="node1" presStyleIdx="7" presStyleCnt="10">
        <dgm:presLayoutVars>
          <dgm:chMax val="0"/>
          <dgm:bulletEnabled val="1"/>
        </dgm:presLayoutVars>
      </dgm:prSet>
      <dgm:spPr/>
    </dgm:pt>
    <dgm:pt modelId="{7CC637F8-61F3-4DFA-8234-A26F25F7C30D}" type="pres">
      <dgm:prSet presAssocID="{CA5A2C81-0718-40B3-BEF1-EFEA0AE40FBE}" presName="negativeSpace" presStyleCnt="0"/>
      <dgm:spPr/>
    </dgm:pt>
    <dgm:pt modelId="{1F954E13-3B62-4496-95EB-4528BF64EC29}" type="pres">
      <dgm:prSet presAssocID="{CA5A2C81-0718-40B3-BEF1-EFEA0AE40FBE}" presName="childText" presStyleLbl="conFgAcc1" presStyleIdx="7" presStyleCnt="10">
        <dgm:presLayoutVars>
          <dgm:bulletEnabled val="1"/>
        </dgm:presLayoutVars>
      </dgm:prSet>
      <dgm:spPr>
        <a:ln>
          <a:solidFill>
            <a:srgbClr val="BBE0E3"/>
          </a:solidFill>
        </a:ln>
      </dgm:spPr>
    </dgm:pt>
    <dgm:pt modelId="{3FCD7861-B1C6-4BE5-A271-A5226C3064FF}" type="pres">
      <dgm:prSet presAssocID="{AC66E556-44DE-4D74-885A-32707096E348}" presName="spaceBetweenRectangles" presStyleCnt="0"/>
      <dgm:spPr/>
    </dgm:pt>
    <dgm:pt modelId="{EDB46C15-AE20-4066-AF47-E42A5FA26871}" type="pres">
      <dgm:prSet presAssocID="{49AF843C-BA2D-40BE-9255-F530AC2323C5}" presName="parentLin" presStyleCnt="0"/>
      <dgm:spPr/>
    </dgm:pt>
    <dgm:pt modelId="{AAC032D4-6FFB-4758-A826-40B323E03C78}" type="pres">
      <dgm:prSet presAssocID="{49AF843C-BA2D-40BE-9255-F530AC2323C5}" presName="parentLeftMargin" presStyleLbl="node1" presStyleIdx="7" presStyleCnt="10"/>
      <dgm:spPr/>
    </dgm:pt>
    <dgm:pt modelId="{F4E0E313-214D-4FFA-9F33-1EE24702DAED}" type="pres">
      <dgm:prSet presAssocID="{49AF843C-BA2D-40BE-9255-F530AC2323C5}" presName="parentText" presStyleLbl="node1" presStyleIdx="8" presStyleCnt="10">
        <dgm:presLayoutVars>
          <dgm:chMax val="0"/>
          <dgm:bulletEnabled val="1"/>
        </dgm:presLayoutVars>
      </dgm:prSet>
      <dgm:spPr/>
    </dgm:pt>
    <dgm:pt modelId="{2A87FD7F-BD1E-4D22-9857-F296EA46BC3C}" type="pres">
      <dgm:prSet presAssocID="{49AF843C-BA2D-40BE-9255-F530AC2323C5}" presName="negativeSpace" presStyleCnt="0"/>
      <dgm:spPr/>
    </dgm:pt>
    <dgm:pt modelId="{C9FCB50F-B847-4F64-BD6E-6AEFFC2B3A11}" type="pres">
      <dgm:prSet presAssocID="{49AF843C-BA2D-40BE-9255-F530AC2323C5}" presName="childText" presStyleLbl="conFgAcc1" presStyleIdx="8" presStyleCnt="10">
        <dgm:presLayoutVars>
          <dgm:bulletEnabled val="1"/>
        </dgm:presLayoutVars>
      </dgm:prSet>
      <dgm:spPr>
        <a:ln>
          <a:solidFill>
            <a:srgbClr val="BBE0E3"/>
          </a:solidFill>
        </a:ln>
      </dgm:spPr>
    </dgm:pt>
    <dgm:pt modelId="{12D2DDF0-D73C-4D65-A4C2-A12D1434C473}" type="pres">
      <dgm:prSet presAssocID="{132F1C6A-9C6D-46D7-A8C9-EFC642DB62BB}" presName="spaceBetweenRectangles" presStyleCnt="0"/>
      <dgm:spPr/>
    </dgm:pt>
    <dgm:pt modelId="{79CA381D-CA70-430A-A91A-899FCCD4DC4B}" type="pres">
      <dgm:prSet presAssocID="{336DB0D2-B386-471F-9D78-673276D3E659}" presName="parentLin" presStyleCnt="0"/>
      <dgm:spPr/>
    </dgm:pt>
    <dgm:pt modelId="{5A4270FA-BD9B-48E0-8591-3B7CA9E99D33}" type="pres">
      <dgm:prSet presAssocID="{336DB0D2-B386-471F-9D78-673276D3E659}" presName="parentLeftMargin" presStyleLbl="node1" presStyleIdx="8" presStyleCnt="10"/>
      <dgm:spPr/>
    </dgm:pt>
    <dgm:pt modelId="{66BFDB8D-02F0-4E15-98D2-322400A439BE}" type="pres">
      <dgm:prSet presAssocID="{336DB0D2-B386-471F-9D78-673276D3E659}" presName="parentText" presStyleLbl="node1" presStyleIdx="9" presStyleCnt="10">
        <dgm:presLayoutVars>
          <dgm:chMax val="0"/>
          <dgm:bulletEnabled val="1"/>
        </dgm:presLayoutVars>
      </dgm:prSet>
      <dgm:spPr/>
    </dgm:pt>
    <dgm:pt modelId="{D986D34E-5DEF-45B0-BE24-9382D8655E2F}" type="pres">
      <dgm:prSet presAssocID="{336DB0D2-B386-471F-9D78-673276D3E659}" presName="negativeSpace" presStyleCnt="0"/>
      <dgm:spPr/>
    </dgm:pt>
    <dgm:pt modelId="{80A73C4F-C773-47B1-A396-DB96519EBE8D}" type="pres">
      <dgm:prSet presAssocID="{336DB0D2-B386-471F-9D78-673276D3E659}" presName="childText" presStyleLbl="conFgAcc1" presStyleIdx="9" presStyleCnt="10">
        <dgm:presLayoutVars>
          <dgm:bulletEnabled val="1"/>
        </dgm:presLayoutVars>
      </dgm:prSet>
      <dgm:spPr>
        <a:ln>
          <a:solidFill>
            <a:srgbClr val="BBE0E3"/>
          </a:solidFill>
        </a:ln>
      </dgm:spPr>
    </dgm:pt>
  </dgm:ptLst>
  <dgm:cxnLst>
    <dgm:cxn modelId="{6006DE17-A5EC-44A3-B6FB-6C741397FDFE}" type="presOf" srcId="{CA5A2C81-0718-40B3-BEF1-EFEA0AE40FBE}" destId="{BC9AEF61-2306-41E2-9C64-492D031CBC1D}" srcOrd="1" destOrd="0" presId="urn:microsoft.com/office/officeart/2005/8/layout/list1"/>
    <dgm:cxn modelId="{7E84291B-DEE9-4055-AFAF-9810399DF589}" type="presOf" srcId="{DC12E9BC-5A95-4FB1-8A6E-352FCFC5E319}" destId="{DBE9A6B5-D6F3-45BC-AA47-61287FBB2EBA}" srcOrd="1" destOrd="0" presId="urn:microsoft.com/office/officeart/2005/8/layout/list1"/>
    <dgm:cxn modelId="{C544D01B-8E18-429A-AE7C-AB3A7FEF28B5}" type="presOf" srcId="{B37D13DB-6719-4C93-8448-303F71679379}" destId="{BE4CC4FA-DE5A-4ABE-8F77-546A0BB62BF7}" srcOrd="1" destOrd="0" presId="urn:microsoft.com/office/officeart/2005/8/layout/list1"/>
    <dgm:cxn modelId="{72382E1F-C208-456F-94C4-DF825012E50A}" type="presOf" srcId="{BF8B823B-D6D3-4D05-82A3-2D6692D40A89}" destId="{FB0DA10F-0342-404E-8AD5-114C6E48130D}" srcOrd="1" destOrd="0" presId="urn:microsoft.com/office/officeart/2005/8/layout/list1"/>
    <dgm:cxn modelId="{0524351F-AC66-4FE4-8854-A601FC32BD6C}" type="presOf" srcId="{0E42F52B-8EF2-490E-97C8-E2497448E17F}" destId="{034FD7C0-1760-4FC5-9A81-391030ABBE9B}" srcOrd="0" destOrd="0" presId="urn:microsoft.com/office/officeart/2005/8/layout/list1"/>
    <dgm:cxn modelId="{E4C75B33-76A1-4F9F-85BC-2C233F7363D6}" srcId="{0E42F52B-8EF2-490E-97C8-E2497448E17F}" destId="{49AF843C-BA2D-40BE-9255-F530AC2323C5}" srcOrd="8" destOrd="0" parTransId="{D669E0D5-8B89-4451-8853-75D59C3EDD53}" sibTransId="{132F1C6A-9C6D-46D7-A8C9-EFC642DB62BB}"/>
    <dgm:cxn modelId="{63978436-9B57-4D35-AC47-442CE3EE9E5D}" type="presOf" srcId="{2F9E7462-D3D9-4227-A73E-8AB10A25677A}" destId="{75728049-1887-4D86-9593-DA8D818ADB59}" srcOrd="0" destOrd="0" presId="urn:microsoft.com/office/officeart/2005/8/layout/list1"/>
    <dgm:cxn modelId="{E40E7F3D-3BA4-4728-84DC-0D9FED4BC6EF}" type="presOf" srcId="{83B68CB5-2381-44EB-8A83-D0036D5F76BE}" destId="{40E7F5F3-7B8B-4A58-9D10-C33356DDC217}" srcOrd="1" destOrd="0" presId="urn:microsoft.com/office/officeart/2005/8/layout/list1"/>
    <dgm:cxn modelId="{96813B5C-8087-442A-BB2C-D5EC156AB866}" srcId="{0E42F52B-8EF2-490E-97C8-E2497448E17F}" destId="{A46E8B00-4E53-49B4-8FB0-C7128BBEFC11}" srcOrd="2" destOrd="0" parTransId="{3392A980-2346-4161-A6F8-97335C70340C}" sibTransId="{7A65B1A1-BB7F-4863-9025-F5F398659885}"/>
    <dgm:cxn modelId="{51ACC543-4CFA-4295-BC2B-E84654C89077}" type="presOf" srcId="{DC12E9BC-5A95-4FB1-8A6E-352FCFC5E319}" destId="{790595D3-D8B8-47C1-B762-9EAE6FE4E661}" srcOrd="0" destOrd="0" presId="urn:microsoft.com/office/officeart/2005/8/layout/list1"/>
    <dgm:cxn modelId="{1C157248-78ED-4836-98F5-7825BE6ACA1F}" type="presOf" srcId="{A46E8B00-4E53-49B4-8FB0-C7128BBEFC11}" destId="{2C0545C9-7963-4CFE-BA5D-6DB5EAEC10DB}" srcOrd="0" destOrd="0" presId="urn:microsoft.com/office/officeart/2005/8/layout/list1"/>
    <dgm:cxn modelId="{E8260469-F19E-445D-A4EA-A0615C59026D}" type="presOf" srcId="{336DB0D2-B386-471F-9D78-673276D3E659}" destId="{66BFDB8D-02F0-4E15-98D2-322400A439BE}" srcOrd="1" destOrd="0" presId="urn:microsoft.com/office/officeart/2005/8/layout/list1"/>
    <dgm:cxn modelId="{FB152069-E5FE-42F4-BE8D-3FB5C613BB8F}" type="presOf" srcId="{A46E8B00-4E53-49B4-8FB0-C7128BBEFC11}" destId="{296A5598-BB61-463E-ADFC-B1ECBD302BB6}" srcOrd="1" destOrd="0" presId="urn:microsoft.com/office/officeart/2005/8/layout/list1"/>
    <dgm:cxn modelId="{2F517269-0BC5-416F-AD2F-5BFD06750DA8}" srcId="{0E42F52B-8EF2-490E-97C8-E2497448E17F}" destId="{7F42F12E-A10C-41E2-A69F-406211BF2252}" srcOrd="1" destOrd="0" parTransId="{BF5106FB-566D-4F58-92A2-BFEEE21D5DCD}" sibTransId="{070A8AED-4555-4881-985E-C23BF1126658}"/>
    <dgm:cxn modelId="{23E2056D-297A-48D2-B359-0059F47B9779}" type="presOf" srcId="{7F42F12E-A10C-41E2-A69F-406211BF2252}" destId="{0999EA7A-03A1-42B3-9948-838A07194FD4}" srcOrd="1" destOrd="0" presId="urn:microsoft.com/office/officeart/2005/8/layout/list1"/>
    <dgm:cxn modelId="{2CE3466E-26A8-4112-BEB0-953A9B344D03}" srcId="{0E42F52B-8EF2-490E-97C8-E2497448E17F}" destId="{DC12E9BC-5A95-4FB1-8A6E-352FCFC5E319}" srcOrd="4" destOrd="0" parTransId="{D7C55A71-3587-483D-8E80-AAFE2656591A}" sibTransId="{1B3CD954-1E02-4AB4-9CEA-872A00F885A7}"/>
    <dgm:cxn modelId="{E46B9E4F-598E-45BC-8CBC-E718ECDDE7A3}" type="presOf" srcId="{BF8B823B-D6D3-4D05-82A3-2D6692D40A89}" destId="{DA4645EC-665E-4255-A538-492B0F405FDE}" srcOrd="0" destOrd="0" presId="urn:microsoft.com/office/officeart/2005/8/layout/list1"/>
    <dgm:cxn modelId="{8797B452-86CC-4570-AB4E-53B2B14590F1}" type="presOf" srcId="{336DB0D2-B386-471F-9D78-673276D3E659}" destId="{5A4270FA-BD9B-48E0-8591-3B7CA9E99D33}" srcOrd="0" destOrd="0" presId="urn:microsoft.com/office/officeart/2005/8/layout/list1"/>
    <dgm:cxn modelId="{B3F79553-D714-4E70-B78E-00A75BED8A38}" type="presOf" srcId="{CA5A2C81-0718-40B3-BEF1-EFEA0AE40FBE}" destId="{09C68CAA-4DD1-43E1-A28B-5F8CA7C95610}" srcOrd="0" destOrd="0" presId="urn:microsoft.com/office/officeart/2005/8/layout/list1"/>
    <dgm:cxn modelId="{1B28A353-4783-4AB9-9EE9-2F09A9D5F4AA}" srcId="{0E42F52B-8EF2-490E-97C8-E2497448E17F}" destId="{2F9E7462-D3D9-4227-A73E-8AB10A25677A}" srcOrd="3" destOrd="0" parTransId="{F169C98A-A3FC-40E1-BF7A-BFC16C22C172}" sibTransId="{EE68870A-B037-4E3D-B096-291F10085367}"/>
    <dgm:cxn modelId="{41F11D81-DC18-4F31-BB88-987D059131EE}" srcId="{0E42F52B-8EF2-490E-97C8-E2497448E17F}" destId="{336DB0D2-B386-471F-9D78-673276D3E659}" srcOrd="9" destOrd="0" parTransId="{0E1B5C3A-975C-48F4-A447-B84A333C9F1A}" sibTransId="{0538EB80-C0DB-4B52-8BBE-6ADCC9B6C589}"/>
    <dgm:cxn modelId="{575F2096-0176-4BD0-85B0-336FA02605FE}" type="presOf" srcId="{B37D13DB-6719-4C93-8448-303F71679379}" destId="{A46FB8FA-A8D4-40DB-97BF-D3B1D88173F5}" srcOrd="0" destOrd="0" presId="urn:microsoft.com/office/officeart/2005/8/layout/list1"/>
    <dgm:cxn modelId="{86DCEB96-0A44-4900-AD37-6DEE8EF36050}" type="presOf" srcId="{83B68CB5-2381-44EB-8A83-D0036D5F76BE}" destId="{C2F962C9-E329-40E6-A5F1-72D57C930597}" srcOrd="0" destOrd="0" presId="urn:microsoft.com/office/officeart/2005/8/layout/list1"/>
    <dgm:cxn modelId="{7AE44D9C-896E-4F77-9FAD-A91530C13466}" type="presOf" srcId="{7F42F12E-A10C-41E2-A69F-406211BF2252}" destId="{8F73FC08-BF2F-46E9-BBD0-ED978026030C}" srcOrd="0" destOrd="0" presId="urn:microsoft.com/office/officeart/2005/8/layout/list1"/>
    <dgm:cxn modelId="{1308CC9E-0658-4F05-A0E6-047ECD58ED07}" type="presOf" srcId="{49AF843C-BA2D-40BE-9255-F530AC2323C5}" destId="{F4E0E313-214D-4FFA-9F33-1EE24702DAED}" srcOrd="1" destOrd="0" presId="urn:microsoft.com/office/officeart/2005/8/layout/list1"/>
    <dgm:cxn modelId="{DAF910B4-1B19-4FED-9847-EEB676C06028}" type="presOf" srcId="{49AF843C-BA2D-40BE-9255-F530AC2323C5}" destId="{AAC032D4-6FFB-4758-A826-40B323E03C78}" srcOrd="0" destOrd="0" presId="urn:microsoft.com/office/officeart/2005/8/layout/list1"/>
    <dgm:cxn modelId="{0C1D73CF-766E-431A-906D-80A424F137ED}" srcId="{0E42F52B-8EF2-490E-97C8-E2497448E17F}" destId="{83B68CB5-2381-44EB-8A83-D0036D5F76BE}" srcOrd="5" destOrd="0" parTransId="{BB5FB0FE-F814-40AB-BC80-2AFCDA71EA1C}" sibTransId="{8029F8EA-0A96-4B5B-A85D-EBBB02706306}"/>
    <dgm:cxn modelId="{06FAAFD2-B89E-4FC3-85F6-8F0917FA165B}" srcId="{0E42F52B-8EF2-490E-97C8-E2497448E17F}" destId="{CA5A2C81-0718-40B3-BEF1-EFEA0AE40FBE}" srcOrd="7" destOrd="0" parTransId="{03CCE75C-BDB7-46B0-ADB7-DACEDFCFFDAE}" sibTransId="{AC66E556-44DE-4D74-885A-32707096E348}"/>
    <dgm:cxn modelId="{912B48DB-1AA3-4463-AFAF-DB8FEA1FF601}" srcId="{0E42F52B-8EF2-490E-97C8-E2497448E17F}" destId="{B37D13DB-6719-4C93-8448-303F71679379}" srcOrd="0" destOrd="0" parTransId="{298E3C82-C7CA-47CC-8818-16BF4D570DA2}" sibTransId="{5C0AFD2D-6CA2-408C-945E-32ED0F9E9457}"/>
    <dgm:cxn modelId="{354AEBDE-772D-4C31-B8DA-D0B6B276D450}" srcId="{0E42F52B-8EF2-490E-97C8-E2497448E17F}" destId="{BF8B823B-D6D3-4D05-82A3-2D6692D40A89}" srcOrd="6" destOrd="0" parTransId="{76B5D446-1FAD-4D53-9255-EB134BBB4938}" sibTransId="{B49453D0-9331-4FB5-97E4-61D226A3B245}"/>
    <dgm:cxn modelId="{58D293E7-5A00-4D3B-AA61-45FB6A4543F4}" type="presOf" srcId="{2F9E7462-D3D9-4227-A73E-8AB10A25677A}" destId="{DE3575B5-F2C6-4EF2-B40E-E0BB96A71E77}" srcOrd="1" destOrd="0" presId="urn:microsoft.com/office/officeart/2005/8/layout/list1"/>
    <dgm:cxn modelId="{CE1B3A9A-54AF-4203-8441-43CD7235A32B}" type="presParOf" srcId="{034FD7C0-1760-4FC5-9A81-391030ABBE9B}" destId="{B96FEF8B-2499-480D-84E1-2CF06A0C47FA}" srcOrd="0" destOrd="0" presId="urn:microsoft.com/office/officeart/2005/8/layout/list1"/>
    <dgm:cxn modelId="{D8B52A53-B935-45AC-A9AF-291DA44BFC5D}" type="presParOf" srcId="{B96FEF8B-2499-480D-84E1-2CF06A0C47FA}" destId="{A46FB8FA-A8D4-40DB-97BF-D3B1D88173F5}" srcOrd="0" destOrd="0" presId="urn:microsoft.com/office/officeart/2005/8/layout/list1"/>
    <dgm:cxn modelId="{FEE52D6C-8129-48E8-BE24-F92F5B6E64AE}" type="presParOf" srcId="{B96FEF8B-2499-480D-84E1-2CF06A0C47FA}" destId="{BE4CC4FA-DE5A-4ABE-8F77-546A0BB62BF7}" srcOrd="1" destOrd="0" presId="urn:microsoft.com/office/officeart/2005/8/layout/list1"/>
    <dgm:cxn modelId="{063F744E-A1F4-4F2B-8BD4-E141F0B4F167}" type="presParOf" srcId="{034FD7C0-1760-4FC5-9A81-391030ABBE9B}" destId="{2A0B68BC-86D2-47D8-AD8D-2CF734BEBA5B}" srcOrd="1" destOrd="0" presId="urn:microsoft.com/office/officeart/2005/8/layout/list1"/>
    <dgm:cxn modelId="{C68A785B-BDCB-471B-B0FE-7CD3E0E89134}" type="presParOf" srcId="{034FD7C0-1760-4FC5-9A81-391030ABBE9B}" destId="{E48D7F4E-4892-4AAB-B0C3-8A232B913E08}" srcOrd="2" destOrd="0" presId="urn:microsoft.com/office/officeart/2005/8/layout/list1"/>
    <dgm:cxn modelId="{05340FC1-EBDB-49F0-B12A-BFEDB2CA6084}" type="presParOf" srcId="{034FD7C0-1760-4FC5-9A81-391030ABBE9B}" destId="{77BF0AAC-0E06-4677-AD9F-3A032CB0ABC3}" srcOrd="3" destOrd="0" presId="urn:microsoft.com/office/officeart/2005/8/layout/list1"/>
    <dgm:cxn modelId="{AE14CA74-7CCE-4B3B-98B8-C5F4799593F2}" type="presParOf" srcId="{034FD7C0-1760-4FC5-9A81-391030ABBE9B}" destId="{057965EB-8309-4D64-84DF-D958EC9C1FC5}" srcOrd="4" destOrd="0" presId="urn:microsoft.com/office/officeart/2005/8/layout/list1"/>
    <dgm:cxn modelId="{A579FA6B-F5A4-4F08-8D65-B6F51B2D2575}" type="presParOf" srcId="{057965EB-8309-4D64-84DF-D958EC9C1FC5}" destId="{8F73FC08-BF2F-46E9-BBD0-ED978026030C}" srcOrd="0" destOrd="0" presId="urn:microsoft.com/office/officeart/2005/8/layout/list1"/>
    <dgm:cxn modelId="{7161E3A4-075D-4F89-9034-3DBB6813AF03}" type="presParOf" srcId="{057965EB-8309-4D64-84DF-D958EC9C1FC5}" destId="{0999EA7A-03A1-42B3-9948-838A07194FD4}" srcOrd="1" destOrd="0" presId="urn:microsoft.com/office/officeart/2005/8/layout/list1"/>
    <dgm:cxn modelId="{E459146C-D097-4545-8371-A29D10CE5F8E}" type="presParOf" srcId="{034FD7C0-1760-4FC5-9A81-391030ABBE9B}" destId="{3DD353B0-AA55-46CF-9651-F029E1EEF1D7}" srcOrd="5" destOrd="0" presId="urn:microsoft.com/office/officeart/2005/8/layout/list1"/>
    <dgm:cxn modelId="{96DEF531-6644-4C01-AC59-86C6B897E55B}" type="presParOf" srcId="{034FD7C0-1760-4FC5-9A81-391030ABBE9B}" destId="{8750A77B-AA51-4EFD-985B-94E0DC9F275A}" srcOrd="6" destOrd="0" presId="urn:microsoft.com/office/officeart/2005/8/layout/list1"/>
    <dgm:cxn modelId="{DAFCD251-FB57-4E46-A71D-57775AD34C43}" type="presParOf" srcId="{034FD7C0-1760-4FC5-9A81-391030ABBE9B}" destId="{3E6DBB74-D2AE-41EC-BB32-37BAF7E29319}" srcOrd="7" destOrd="0" presId="urn:microsoft.com/office/officeart/2005/8/layout/list1"/>
    <dgm:cxn modelId="{B8BA4188-9F36-4835-9CAC-25C0037671C9}" type="presParOf" srcId="{034FD7C0-1760-4FC5-9A81-391030ABBE9B}" destId="{62184B6F-6096-4C40-9518-A00407728728}" srcOrd="8" destOrd="0" presId="urn:microsoft.com/office/officeart/2005/8/layout/list1"/>
    <dgm:cxn modelId="{B6607BF2-20EE-4711-B215-80D8966FE6CF}" type="presParOf" srcId="{62184B6F-6096-4C40-9518-A00407728728}" destId="{2C0545C9-7963-4CFE-BA5D-6DB5EAEC10DB}" srcOrd="0" destOrd="0" presId="urn:microsoft.com/office/officeart/2005/8/layout/list1"/>
    <dgm:cxn modelId="{DD428307-2BEA-4948-B60A-4CB912D43E3B}" type="presParOf" srcId="{62184B6F-6096-4C40-9518-A00407728728}" destId="{296A5598-BB61-463E-ADFC-B1ECBD302BB6}" srcOrd="1" destOrd="0" presId="urn:microsoft.com/office/officeart/2005/8/layout/list1"/>
    <dgm:cxn modelId="{68883389-B020-4AA7-BDAA-0C6B7C79E184}" type="presParOf" srcId="{034FD7C0-1760-4FC5-9A81-391030ABBE9B}" destId="{25B3A668-B8B8-4566-A2BF-13494AA26F46}" srcOrd="9" destOrd="0" presId="urn:microsoft.com/office/officeart/2005/8/layout/list1"/>
    <dgm:cxn modelId="{F9B45D6B-86DA-4432-8063-B2FF10496446}" type="presParOf" srcId="{034FD7C0-1760-4FC5-9A81-391030ABBE9B}" destId="{7698C0F9-DDEB-4FC1-AF11-CC6744DB4841}" srcOrd="10" destOrd="0" presId="urn:microsoft.com/office/officeart/2005/8/layout/list1"/>
    <dgm:cxn modelId="{1D4D8F7E-1AC7-4873-BBD6-E89F97617368}" type="presParOf" srcId="{034FD7C0-1760-4FC5-9A81-391030ABBE9B}" destId="{7FB42C5C-ED44-47F0-AFD9-A4E37EB671AD}" srcOrd="11" destOrd="0" presId="urn:microsoft.com/office/officeart/2005/8/layout/list1"/>
    <dgm:cxn modelId="{6BCCA130-D82E-46A7-A855-D56D6D3DC0C7}" type="presParOf" srcId="{034FD7C0-1760-4FC5-9A81-391030ABBE9B}" destId="{10D2EA8F-32BE-4ACE-B43A-435E32ED877D}" srcOrd="12" destOrd="0" presId="urn:microsoft.com/office/officeart/2005/8/layout/list1"/>
    <dgm:cxn modelId="{75076205-E3C9-4F6E-8DA1-198750356918}" type="presParOf" srcId="{10D2EA8F-32BE-4ACE-B43A-435E32ED877D}" destId="{75728049-1887-4D86-9593-DA8D818ADB59}" srcOrd="0" destOrd="0" presId="urn:microsoft.com/office/officeart/2005/8/layout/list1"/>
    <dgm:cxn modelId="{D06968FA-35A6-4030-9CD4-A9183388D5E8}" type="presParOf" srcId="{10D2EA8F-32BE-4ACE-B43A-435E32ED877D}" destId="{DE3575B5-F2C6-4EF2-B40E-E0BB96A71E77}" srcOrd="1" destOrd="0" presId="urn:microsoft.com/office/officeart/2005/8/layout/list1"/>
    <dgm:cxn modelId="{374EA9EA-BAD0-47E5-88EF-7A756ACF5BA8}" type="presParOf" srcId="{034FD7C0-1760-4FC5-9A81-391030ABBE9B}" destId="{518CC2BD-DEC9-4D04-921A-39103C8418E6}" srcOrd="13" destOrd="0" presId="urn:microsoft.com/office/officeart/2005/8/layout/list1"/>
    <dgm:cxn modelId="{74AE80AF-C458-4F08-8B2F-CEE27D8310E5}" type="presParOf" srcId="{034FD7C0-1760-4FC5-9A81-391030ABBE9B}" destId="{F8BC469F-DCDC-4189-817F-AC08413A5682}" srcOrd="14" destOrd="0" presId="urn:microsoft.com/office/officeart/2005/8/layout/list1"/>
    <dgm:cxn modelId="{B9931B32-E4A2-41BB-B110-2E60ABACBF39}" type="presParOf" srcId="{034FD7C0-1760-4FC5-9A81-391030ABBE9B}" destId="{63394103-68B7-43AD-B27E-3720E8D3A031}" srcOrd="15" destOrd="0" presId="urn:microsoft.com/office/officeart/2005/8/layout/list1"/>
    <dgm:cxn modelId="{96B58883-CC01-403B-AC03-931B6598D9BC}" type="presParOf" srcId="{034FD7C0-1760-4FC5-9A81-391030ABBE9B}" destId="{E3E0C6ED-722E-40D4-9613-9023DD695E14}" srcOrd="16" destOrd="0" presId="urn:microsoft.com/office/officeart/2005/8/layout/list1"/>
    <dgm:cxn modelId="{0A029ED9-F0AE-4D26-A6E9-E3054DBF03ED}" type="presParOf" srcId="{E3E0C6ED-722E-40D4-9613-9023DD695E14}" destId="{790595D3-D8B8-47C1-B762-9EAE6FE4E661}" srcOrd="0" destOrd="0" presId="urn:microsoft.com/office/officeart/2005/8/layout/list1"/>
    <dgm:cxn modelId="{AC92D045-82B4-401A-8B87-5A3A7524B3E0}" type="presParOf" srcId="{E3E0C6ED-722E-40D4-9613-9023DD695E14}" destId="{DBE9A6B5-D6F3-45BC-AA47-61287FBB2EBA}" srcOrd="1" destOrd="0" presId="urn:microsoft.com/office/officeart/2005/8/layout/list1"/>
    <dgm:cxn modelId="{26A56AA3-7C05-48AA-BADB-D7AA82A37C30}" type="presParOf" srcId="{034FD7C0-1760-4FC5-9A81-391030ABBE9B}" destId="{7326EDAB-3C62-40D3-82B1-F97D076667C9}" srcOrd="17" destOrd="0" presId="urn:microsoft.com/office/officeart/2005/8/layout/list1"/>
    <dgm:cxn modelId="{6104B68E-93E2-457D-A6A9-0DBDB1E0B2E6}" type="presParOf" srcId="{034FD7C0-1760-4FC5-9A81-391030ABBE9B}" destId="{2B55A8EF-43F0-489D-A193-9A94D33EDDAC}" srcOrd="18" destOrd="0" presId="urn:microsoft.com/office/officeart/2005/8/layout/list1"/>
    <dgm:cxn modelId="{29E746DF-8523-445C-91B9-E6276A320D9F}" type="presParOf" srcId="{034FD7C0-1760-4FC5-9A81-391030ABBE9B}" destId="{EE6EB5AE-8806-4DCD-8CCC-20CBE5F4C7B5}" srcOrd="19" destOrd="0" presId="urn:microsoft.com/office/officeart/2005/8/layout/list1"/>
    <dgm:cxn modelId="{A8689DC9-881E-41D8-B4C8-8A9B27426472}" type="presParOf" srcId="{034FD7C0-1760-4FC5-9A81-391030ABBE9B}" destId="{EE096AD7-DBBF-4681-B6CE-01D765D7B855}" srcOrd="20" destOrd="0" presId="urn:microsoft.com/office/officeart/2005/8/layout/list1"/>
    <dgm:cxn modelId="{F8F1A965-E0DA-4271-BD3E-5884B793708D}" type="presParOf" srcId="{EE096AD7-DBBF-4681-B6CE-01D765D7B855}" destId="{C2F962C9-E329-40E6-A5F1-72D57C930597}" srcOrd="0" destOrd="0" presId="urn:microsoft.com/office/officeart/2005/8/layout/list1"/>
    <dgm:cxn modelId="{530FF7C2-DB74-4E57-9F3C-EAC0573DCCD7}" type="presParOf" srcId="{EE096AD7-DBBF-4681-B6CE-01D765D7B855}" destId="{40E7F5F3-7B8B-4A58-9D10-C33356DDC217}" srcOrd="1" destOrd="0" presId="urn:microsoft.com/office/officeart/2005/8/layout/list1"/>
    <dgm:cxn modelId="{5F6791E1-3E9E-486C-8011-AD619AC5AEF8}" type="presParOf" srcId="{034FD7C0-1760-4FC5-9A81-391030ABBE9B}" destId="{BD4A3722-B077-4DF6-8863-33FE3CF0908A}" srcOrd="21" destOrd="0" presId="urn:microsoft.com/office/officeart/2005/8/layout/list1"/>
    <dgm:cxn modelId="{083B4C41-937E-4FC4-9FDF-5C630E0C9DBA}" type="presParOf" srcId="{034FD7C0-1760-4FC5-9A81-391030ABBE9B}" destId="{23C95109-FBE9-4FC5-B5E8-6C2E0B2710E8}" srcOrd="22" destOrd="0" presId="urn:microsoft.com/office/officeart/2005/8/layout/list1"/>
    <dgm:cxn modelId="{0F5E586E-DAAC-4476-8932-AFBEAEC27E4E}" type="presParOf" srcId="{034FD7C0-1760-4FC5-9A81-391030ABBE9B}" destId="{B6BA6A9D-9B22-47DF-994E-80C0453B3CD7}" srcOrd="23" destOrd="0" presId="urn:microsoft.com/office/officeart/2005/8/layout/list1"/>
    <dgm:cxn modelId="{26C0417B-5D32-4E44-9524-0ECA5D7B477E}" type="presParOf" srcId="{034FD7C0-1760-4FC5-9A81-391030ABBE9B}" destId="{4C0456B2-700B-480F-B5C8-54E261025BA2}" srcOrd="24" destOrd="0" presId="urn:microsoft.com/office/officeart/2005/8/layout/list1"/>
    <dgm:cxn modelId="{7725EC56-B840-48FB-99EC-CB1984802EC7}" type="presParOf" srcId="{4C0456B2-700B-480F-B5C8-54E261025BA2}" destId="{DA4645EC-665E-4255-A538-492B0F405FDE}" srcOrd="0" destOrd="0" presId="urn:microsoft.com/office/officeart/2005/8/layout/list1"/>
    <dgm:cxn modelId="{8AA95E54-F68A-4882-B669-0998353B327E}" type="presParOf" srcId="{4C0456B2-700B-480F-B5C8-54E261025BA2}" destId="{FB0DA10F-0342-404E-8AD5-114C6E48130D}" srcOrd="1" destOrd="0" presId="urn:microsoft.com/office/officeart/2005/8/layout/list1"/>
    <dgm:cxn modelId="{59D0D178-B4DE-4FE1-BCF1-804AFF12CFE8}" type="presParOf" srcId="{034FD7C0-1760-4FC5-9A81-391030ABBE9B}" destId="{9DD9F4F6-107B-4D17-B849-1645596785A8}" srcOrd="25" destOrd="0" presId="urn:microsoft.com/office/officeart/2005/8/layout/list1"/>
    <dgm:cxn modelId="{262A8B44-5283-42F2-8C92-AC183E390BF4}" type="presParOf" srcId="{034FD7C0-1760-4FC5-9A81-391030ABBE9B}" destId="{403852E5-D7F1-40A6-B868-E65093E2D91D}" srcOrd="26" destOrd="0" presId="urn:microsoft.com/office/officeart/2005/8/layout/list1"/>
    <dgm:cxn modelId="{2AC08C90-B961-4265-BC02-1BEB01B92D49}" type="presParOf" srcId="{034FD7C0-1760-4FC5-9A81-391030ABBE9B}" destId="{00775A20-0DE8-4C16-B0D3-1000FE97D12E}" srcOrd="27" destOrd="0" presId="urn:microsoft.com/office/officeart/2005/8/layout/list1"/>
    <dgm:cxn modelId="{AB15F820-0FDE-48A6-B650-F3BCB760CFF8}" type="presParOf" srcId="{034FD7C0-1760-4FC5-9A81-391030ABBE9B}" destId="{DA805211-1523-4F74-907F-DAF4B2F4C8AE}" srcOrd="28" destOrd="0" presId="urn:microsoft.com/office/officeart/2005/8/layout/list1"/>
    <dgm:cxn modelId="{F52C8004-2470-4B5E-9BC2-E1A286972DA1}" type="presParOf" srcId="{DA805211-1523-4F74-907F-DAF4B2F4C8AE}" destId="{09C68CAA-4DD1-43E1-A28B-5F8CA7C95610}" srcOrd="0" destOrd="0" presId="urn:microsoft.com/office/officeart/2005/8/layout/list1"/>
    <dgm:cxn modelId="{DE86765B-6421-4E80-973D-FDCC39D249A0}" type="presParOf" srcId="{DA805211-1523-4F74-907F-DAF4B2F4C8AE}" destId="{BC9AEF61-2306-41E2-9C64-492D031CBC1D}" srcOrd="1" destOrd="0" presId="urn:microsoft.com/office/officeart/2005/8/layout/list1"/>
    <dgm:cxn modelId="{D3678335-42B5-4F30-A30A-BA2E945EF6D6}" type="presParOf" srcId="{034FD7C0-1760-4FC5-9A81-391030ABBE9B}" destId="{7CC637F8-61F3-4DFA-8234-A26F25F7C30D}" srcOrd="29" destOrd="0" presId="urn:microsoft.com/office/officeart/2005/8/layout/list1"/>
    <dgm:cxn modelId="{89AD0AEE-F0D0-48F1-83BE-C3EF8584D535}" type="presParOf" srcId="{034FD7C0-1760-4FC5-9A81-391030ABBE9B}" destId="{1F954E13-3B62-4496-95EB-4528BF64EC29}" srcOrd="30" destOrd="0" presId="urn:microsoft.com/office/officeart/2005/8/layout/list1"/>
    <dgm:cxn modelId="{E17C9849-4193-4174-935C-95AB85E8EF71}" type="presParOf" srcId="{034FD7C0-1760-4FC5-9A81-391030ABBE9B}" destId="{3FCD7861-B1C6-4BE5-A271-A5226C3064FF}" srcOrd="31" destOrd="0" presId="urn:microsoft.com/office/officeart/2005/8/layout/list1"/>
    <dgm:cxn modelId="{FF19818A-2204-4061-B3A3-E6A6B24FE0E0}" type="presParOf" srcId="{034FD7C0-1760-4FC5-9A81-391030ABBE9B}" destId="{EDB46C15-AE20-4066-AF47-E42A5FA26871}" srcOrd="32" destOrd="0" presId="urn:microsoft.com/office/officeart/2005/8/layout/list1"/>
    <dgm:cxn modelId="{D072F38D-92BE-4C5B-8AD8-CAB8C2B59983}" type="presParOf" srcId="{EDB46C15-AE20-4066-AF47-E42A5FA26871}" destId="{AAC032D4-6FFB-4758-A826-40B323E03C78}" srcOrd="0" destOrd="0" presId="urn:microsoft.com/office/officeart/2005/8/layout/list1"/>
    <dgm:cxn modelId="{4B601145-549D-41AE-ADFF-A6D107B98E29}" type="presParOf" srcId="{EDB46C15-AE20-4066-AF47-E42A5FA26871}" destId="{F4E0E313-214D-4FFA-9F33-1EE24702DAED}" srcOrd="1" destOrd="0" presId="urn:microsoft.com/office/officeart/2005/8/layout/list1"/>
    <dgm:cxn modelId="{4584FE0C-7995-4505-B866-36BCEA64E5E0}" type="presParOf" srcId="{034FD7C0-1760-4FC5-9A81-391030ABBE9B}" destId="{2A87FD7F-BD1E-4D22-9857-F296EA46BC3C}" srcOrd="33" destOrd="0" presId="urn:microsoft.com/office/officeart/2005/8/layout/list1"/>
    <dgm:cxn modelId="{CB29F3B4-CCEC-4849-8DA4-A5D816217C40}" type="presParOf" srcId="{034FD7C0-1760-4FC5-9A81-391030ABBE9B}" destId="{C9FCB50F-B847-4F64-BD6E-6AEFFC2B3A11}" srcOrd="34" destOrd="0" presId="urn:microsoft.com/office/officeart/2005/8/layout/list1"/>
    <dgm:cxn modelId="{540EBF09-CB1B-4089-BA94-2A056753B9FA}" type="presParOf" srcId="{034FD7C0-1760-4FC5-9A81-391030ABBE9B}" destId="{12D2DDF0-D73C-4D65-A4C2-A12D1434C473}" srcOrd="35" destOrd="0" presId="urn:microsoft.com/office/officeart/2005/8/layout/list1"/>
    <dgm:cxn modelId="{6BB7C752-8134-437F-A128-7593CC778D41}" type="presParOf" srcId="{034FD7C0-1760-4FC5-9A81-391030ABBE9B}" destId="{79CA381D-CA70-430A-A91A-899FCCD4DC4B}" srcOrd="36" destOrd="0" presId="urn:microsoft.com/office/officeart/2005/8/layout/list1"/>
    <dgm:cxn modelId="{5B546FB2-B587-4F40-9989-B37E22BB24FC}" type="presParOf" srcId="{79CA381D-CA70-430A-A91A-899FCCD4DC4B}" destId="{5A4270FA-BD9B-48E0-8591-3B7CA9E99D33}" srcOrd="0" destOrd="0" presId="urn:microsoft.com/office/officeart/2005/8/layout/list1"/>
    <dgm:cxn modelId="{DB8AFBF3-58A8-46C6-B3B0-871122E0D6E4}" type="presParOf" srcId="{79CA381D-CA70-430A-A91A-899FCCD4DC4B}" destId="{66BFDB8D-02F0-4E15-98D2-322400A439BE}" srcOrd="1" destOrd="0" presId="urn:microsoft.com/office/officeart/2005/8/layout/list1"/>
    <dgm:cxn modelId="{ADBA78CE-5B8A-4830-AB31-0CE711A7E5AB}" type="presParOf" srcId="{034FD7C0-1760-4FC5-9A81-391030ABBE9B}" destId="{D986D34E-5DEF-45B0-BE24-9382D8655E2F}" srcOrd="37" destOrd="0" presId="urn:microsoft.com/office/officeart/2005/8/layout/list1"/>
    <dgm:cxn modelId="{4A6A8039-3169-4C43-8028-5A91D66E1FED}" type="presParOf" srcId="{034FD7C0-1760-4FC5-9A81-391030ABBE9B}" destId="{80A73C4F-C773-47B1-A396-DB96519EBE8D}" srcOrd="38"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0EF3B5-37B7-4AC5-AA0D-687C01D692D3}"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3E652E86-E13E-4F6B-A89B-1FC5034A4E1F}">
      <dgm:prSet phldrT="[Text]"/>
      <dgm:spPr>
        <a:solidFill>
          <a:srgbClr val="033B57"/>
        </a:solidFill>
      </dgm:spPr>
      <dgm:t>
        <a:bodyPr/>
        <a:lstStyle/>
        <a:p>
          <a:r>
            <a:rPr lang="en-US" dirty="0">
              <a:solidFill>
                <a:srgbClr val="FFFFFF"/>
              </a:solidFill>
            </a:rPr>
            <a:t>Patient</a:t>
          </a:r>
        </a:p>
      </dgm:t>
    </dgm:pt>
    <dgm:pt modelId="{D9E3A07E-ABB1-4A35-B3CE-A1B9415CBCF3}" type="parTrans" cxnId="{0B977DA3-D6DA-4C26-8DD9-1550431F2F31}">
      <dgm:prSet/>
      <dgm:spPr/>
      <dgm:t>
        <a:bodyPr/>
        <a:lstStyle/>
        <a:p>
          <a:endParaRPr lang="en-US"/>
        </a:p>
      </dgm:t>
    </dgm:pt>
    <dgm:pt modelId="{AC528296-E2D1-4403-921A-B5CABBD5F7D5}" type="sibTrans" cxnId="{0B977DA3-D6DA-4C26-8DD9-1550431F2F31}">
      <dgm:prSet/>
      <dgm:spPr/>
      <dgm:t>
        <a:bodyPr/>
        <a:lstStyle/>
        <a:p>
          <a:endParaRPr lang="en-US"/>
        </a:p>
      </dgm:t>
    </dgm:pt>
    <dgm:pt modelId="{B83B8C8F-D18B-4339-B6B8-B11387542EC9}">
      <dgm:prSet phldrT="[Text]"/>
      <dgm:spPr>
        <a:solidFill>
          <a:srgbClr val="033B57"/>
        </a:solidFill>
      </dgm:spPr>
      <dgm:t>
        <a:bodyPr/>
        <a:lstStyle/>
        <a:p>
          <a:r>
            <a:rPr lang="en-US" dirty="0">
              <a:solidFill>
                <a:srgbClr val="FFFFFF"/>
              </a:solidFill>
            </a:rPr>
            <a:t>Provider</a:t>
          </a:r>
        </a:p>
      </dgm:t>
    </dgm:pt>
    <dgm:pt modelId="{87BFBDB7-8ED9-4643-8887-8CFF1393ADAF}" type="parTrans" cxnId="{9485B998-790E-4325-A1D7-B158D6A387A2}">
      <dgm:prSet/>
      <dgm:spPr/>
      <dgm:t>
        <a:bodyPr/>
        <a:lstStyle/>
        <a:p>
          <a:endParaRPr lang="en-US"/>
        </a:p>
      </dgm:t>
    </dgm:pt>
    <dgm:pt modelId="{35757AD0-8959-4D26-AEA5-B0A1A47AA5E2}" type="sibTrans" cxnId="{9485B998-790E-4325-A1D7-B158D6A387A2}">
      <dgm:prSet/>
      <dgm:spPr/>
      <dgm:t>
        <a:bodyPr/>
        <a:lstStyle/>
        <a:p>
          <a:endParaRPr lang="en-US"/>
        </a:p>
      </dgm:t>
    </dgm:pt>
    <dgm:pt modelId="{35D4616F-9B0A-46E1-8C86-AF33C615103F}">
      <dgm:prSet phldrT="[Text]"/>
      <dgm:spPr>
        <a:solidFill>
          <a:srgbClr val="033B57"/>
        </a:solidFill>
      </dgm:spPr>
      <dgm:t>
        <a:bodyPr/>
        <a:lstStyle/>
        <a:p>
          <a:r>
            <a:rPr lang="en-US" dirty="0">
              <a:solidFill>
                <a:srgbClr val="FFFFFF"/>
              </a:solidFill>
            </a:rPr>
            <a:t>Provider</a:t>
          </a:r>
        </a:p>
      </dgm:t>
    </dgm:pt>
    <dgm:pt modelId="{1F08C3EE-318C-4E30-A22E-A15B2C7A32DE}" type="parTrans" cxnId="{CB382019-5F84-4BE9-92D0-8DED7A849AFB}">
      <dgm:prSet/>
      <dgm:spPr/>
      <dgm:t>
        <a:bodyPr/>
        <a:lstStyle/>
        <a:p>
          <a:endParaRPr lang="en-US"/>
        </a:p>
      </dgm:t>
    </dgm:pt>
    <dgm:pt modelId="{1B1AADF7-DBEB-48AB-9D90-959A2AE02E31}" type="sibTrans" cxnId="{CB382019-5F84-4BE9-92D0-8DED7A849AFB}">
      <dgm:prSet/>
      <dgm:spPr/>
      <dgm:t>
        <a:bodyPr/>
        <a:lstStyle/>
        <a:p>
          <a:endParaRPr lang="en-US"/>
        </a:p>
      </dgm:t>
    </dgm:pt>
    <dgm:pt modelId="{C31FB721-D278-499C-934D-2456811154BC}">
      <dgm:prSet phldrT="[Text]"/>
      <dgm:spPr>
        <a:solidFill>
          <a:srgbClr val="033B57"/>
        </a:solidFill>
      </dgm:spPr>
      <dgm:t>
        <a:bodyPr/>
        <a:lstStyle/>
        <a:p>
          <a:r>
            <a:rPr lang="en-US" dirty="0">
              <a:solidFill>
                <a:srgbClr val="FFFFFF"/>
              </a:solidFill>
            </a:rPr>
            <a:t>Provider</a:t>
          </a:r>
        </a:p>
      </dgm:t>
    </dgm:pt>
    <dgm:pt modelId="{A6FBEB70-F4B5-4B0B-937B-CCC97BCF2878}" type="parTrans" cxnId="{BE0E4646-2F04-43B3-BC3C-78E64313F848}">
      <dgm:prSet/>
      <dgm:spPr/>
      <dgm:t>
        <a:bodyPr/>
        <a:lstStyle/>
        <a:p>
          <a:endParaRPr lang="en-US"/>
        </a:p>
      </dgm:t>
    </dgm:pt>
    <dgm:pt modelId="{659A8272-F858-4049-A3D9-76C9332606BA}" type="sibTrans" cxnId="{BE0E4646-2F04-43B3-BC3C-78E64313F848}">
      <dgm:prSet/>
      <dgm:spPr/>
      <dgm:t>
        <a:bodyPr/>
        <a:lstStyle/>
        <a:p>
          <a:endParaRPr lang="en-US"/>
        </a:p>
      </dgm:t>
    </dgm:pt>
    <dgm:pt modelId="{EFB1053C-045B-40B9-89FE-DABE2F5C0666}">
      <dgm:prSet phldrT="[Text]"/>
      <dgm:spPr>
        <a:solidFill>
          <a:srgbClr val="033B57"/>
        </a:solidFill>
      </dgm:spPr>
      <dgm:t>
        <a:bodyPr/>
        <a:lstStyle/>
        <a:p>
          <a:r>
            <a:rPr lang="en-US" dirty="0">
              <a:solidFill>
                <a:srgbClr val="FFFFFF"/>
              </a:solidFill>
            </a:rPr>
            <a:t>Provider</a:t>
          </a:r>
        </a:p>
      </dgm:t>
    </dgm:pt>
    <dgm:pt modelId="{40C268FA-9970-44CE-A625-45A0EC07DE4B}" type="parTrans" cxnId="{44DB6FD1-2B73-415F-BD52-AB7D94D3C48F}">
      <dgm:prSet/>
      <dgm:spPr/>
      <dgm:t>
        <a:bodyPr/>
        <a:lstStyle/>
        <a:p>
          <a:endParaRPr lang="en-US"/>
        </a:p>
      </dgm:t>
    </dgm:pt>
    <dgm:pt modelId="{94D90E46-0603-4B5A-8E12-BC98EAD42A7D}" type="sibTrans" cxnId="{44DB6FD1-2B73-415F-BD52-AB7D94D3C48F}">
      <dgm:prSet/>
      <dgm:spPr/>
      <dgm:t>
        <a:bodyPr/>
        <a:lstStyle/>
        <a:p>
          <a:endParaRPr lang="en-US"/>
        </a:p>
      </dgm:t>
    </dgm:pt>
    <dgm:pt modelId="{77827546-B5A7-4CCB-A145-D2C6ABD63953}" type="pres">
      <dgm:prSet presAssocID="{5D0EF3B5-37B7-4AC5-AA0D-687C01D692D3}" presName="composite" presStyleCnt="0">
        <dgm:presLayoutVars>
          <dgm:chMax val="1"/>
          <dgm:dir/>
          <dgm:resizeHandles val="exact"/>
        </dgm:presLayoutVars>
      </dgm:prSet>
      <dgm:spPr/>
    </dgm:pt>
    <dgm:pt modelId="{336A0881-DC91-4824-9BCC-7F14844D93F0}" type="pres">
      <dgm:prSet presAssocID="{5D0EF3B5-37B7-4AC5-AA0D-687C01D692D3}" presName="radial" presStyleCnt="0">
        <dgm:presLayoutVars>
          <dgm:animLvl val="ctr"/>
        </dgm:presLayoutVars>
      </dgm:prSet>
      <dgm:spPr/>
    </dgm:pt>
    <dgm:pt modelId="{AEA425B5-A937-4F99-93B9-62E66B12003B}" type="pres">
      <dgm:prSet presAssocID="{3E652E86-E13E-4F6B-A89B-1FC5034A4E1F}" presName="centerShape" presStyleLbl="vennNode1" presStyleIdx="0" presStyleCnt="5"/>
      <dgm:spPr/>
    </dgm:pt>
    <dgm:pt modelId="{845BE6BC-CAB6-4013-8FED-139AD4C40069}" type="pres">
      <dgm:prSet presAssocID="{B83B8C8F-D18B-4339-B6B8-B11387542EC9}" presName="node" presStyleLbl="vennNode1" presStyleIdx="1" presStyleCnt="5">
        <dgm:presLayoutVars>
          <dgm:bulletEnabled val="1"/>
        </dgm:presLayoutVars>
      </dgm:prSet>
      <dgm:spPr/>
    </dgm:pt>
    <dgm:pt modelId="{253AD412-95F1-4C40-ADBA-F9E372FC1A03}" type="pres">
      <dgm:prSet presAssocID="{35D4616F-9B0A-46E1-8C86-AF33C615103F}" presName="node" presStyleLbl="vennNode1" presStyleIdx="2" presStyleCnt="5">
        <dgm:presLayoutVars>
          <dgm:bulletEnabled val="1"/>
        </dgm:presLayoutVars>
      </dgm:prSet>
      <dgm:spPr/>
    </dgm:pt>
    <dgm:pt modelId="{E8E791A1-FB69-480B-AD97-893527D91F95}" type="pres">
      <dgm:prSet presAssocID="{C31FB721-D278-499C-934D-2456811154BC}" presName="node" presStyleLbl="vennNode1" presStyleIdx="3" presStyleCnt="5">
        <dgm:presLayoutVars>
          <dgm:bulletEnabled val="1"/>
        </dgm:presLayoutVars>
      </dgm:prSet>
      <dgm:spPr/>
    </dgm:pt>
    <dgm:pt modelId="{F8A95417-3167-4F46-BA46-92AD95F939E7}" type="pres">
      <dgm:prSet presAssocID="{EFB1053C-045B-40B9-89FE-DABE2F5C0666}" presName="node" presStyleLbl="vennNode1" presStyleIdx="4" presStyleCnt="5">
        <dgm:presLayoutVars>
          <dgm:bulletEnabled val="1"/>
        </dgm:presLayoutVars>
      </dgm:prSet>
      <dgm:spPr/>
    </dgm:pt>
  </dgm:ptLst>
  <dgm:cxnLst>
    <dgm:cxn modelId="{98593B14-ACD8-442D-AC23-5DF7C68538B5}" type="presOf" srcId="{35D4616F-9B0A-46E1-8C86-AF33C615103F}" destId="{253AD412-95F1-4C40-ADBA-F9E372FC1A03}" srcOrd="0" destOrd="0" presId="urn:microsoft.com/office/officeart/2005/8/layout/radial3"/>
    <dgm:cxn modelId="{CB382019-5F84-4BE9-92D0-8DED7A849AFB}" srcId="{3E652E86-E13E-4F6B-A89B-1FC5034A4E1F}" destId="{35D4616F-9B0A-46E1-8C86-AF33C615103F}" srcOrd="1" destOrd="0" parTransId="{1F08C3EE-318C-4E30-A22E-A15B2C7A32DE}" sibTransId="{1B1AADF7-DBEB-48AB-9D90-959A2AE02E31}"/>
    <dgm:cxn modelId="{82EA9221-C9BF-4F46-8DF4-B31499DD4CF3}" type="presOf" srcId="{B83B8C8F-D18B-4339-B6B8-B11387542EC9}" destId="{845BE6BC-CAB6-4013-8FED-139AD4C40069}" srcOrd="0" destOrd="0" presId="urn:microsoft.com/office/officeart/2005/8/layout/radial3"/>
    <dgm:cxn modelId="{0EEAE82B-4964-481E-9777-9EA563F83DD5}" type="presOf" srcId="{5D0EF3B5-37B7-4AC5-AA0D-687C01D692D3}" destId="{77827546-B5A7-4CCB-A145-D2C6ABD63953}" srcOrd="0" destOrd="0" presId="urn:microsoft.com/office/officeart/2005/8/layout/radial3"/>
    <dgm:cxn modelId="{C524A13E-D550-4D7A-8AB0-FF6AF225EE8E}" type="presOf" srcId="{C31FB721-D278-499C-934D-2456811154BC}" destId="{E8E791A1-FB69-480B-AD97-893527D91F95}" srcOrd="0" destOrd="0" presId="urn:microsoft.com/office/officeart/2005/8/layout/radial3"/>
    <dgm:cxn modelId="{BE0E4646-2F04-43B3-BC3C-78E64313F848}" srcId="{3E652E86-E13E-4F6B-A89B-1FC5034A4E1F}" destId="{C31FB721-D278-499C-934D-2456811154BC}" srcOrd="2" destOrd="0" parTransId="{A6FBEB70-F4B5-4B0B-937B-CCC97BCF2878}" sibTransId="{659A8272-F858-4049-A3D9-76C9332606BA}"/>
    <dgm:cxn modelId="{49FEE94A-4A37-45C3-B5C1-1027FA1AA478}" type="presOf" srcId="{3E652E86-E13E-4F6B-A89B-1FC5034A4E1F}" destId="{AEA425B5-A937-4F99-93B9-62E66B12003B}" srcOrd="0" destOrd="0" presId="urn:microsoft.com/office/officeart/2005/8/layout/radial3"/>
    <dgm:cxn modelId="{C8489256-63FD-4F86-947C-5E1B5B157387}" type="presOf" srcId="{EFB1053C-045B-40B9-89FE-DABE2F5C0666}" destId="{F8A95417-3167-4F46-BA46-92AD95F939E7}" srcOrd="0" destOrd="0" presId="urn:microsoft.com/office/officeart/2005/8/layout/radial3"/>
    <dgm:cxn modelId="{9485B998-790E-4325-A1D7-B158D6A387A2}" srcId="{3E652E86-E13E-4F6B-A89B-1FC5034A4E1F}" destId="{B83B8C8F-D18B-4339-B6B8-B11387542EC9}" srcOrd="0" destOrd="0" parTransId="{87BFBDB7-8ED9-4643-8887-8CFF1393ADAF}" sibTransId="{35757AD0-8959-4D26-AEA5-B0A1A47AA5E2}"/>
    <dgm:cxn modelId="{0B977DA3-D6DA-4C26-8DD9-1550431F2F31}" srcId="{5D0EF3B5-37B7-4AC5-AA0D-687C01D692D3}" destId="{3E652E86-E13E-4F6B-A89B-1FC5034A4E1F}" srcOrd="0" destOrd="0" parTransId="{D9E3A07E-ABB1-4A35-B3CE-A1B9415CBCF3}" sibTransId="{AC528296-E2D1-4403-921A-B5CABBD5F7D5}"/>
    <dgm:cxn modelId="{44DB6FD1-2B73-415F-BD52-AB7D94D3C48F}" srcId="{3E652E86-E13E-4F6B-A89B-1FC5034A4E1F}" destId="{EFB1053C-045B-40B9-89FE-DABE2F5C0666}" srcOrd="3" destOrd="0" parTransId="{40C268FA-9970-44CE-A625-45A0EC07DE4B}" sibTransId="{94D90E46-0603-4B5A-8E12-BC98EAD42A7D}"/>
    <dgm:cxn modelId="{393897DF-1932-4A10-B4D1-03B32FB103FD}" type="presParOf" srcId="{77827546-B5A7-4CCB-A145-D2C6ABD63953}" destId="{336A0881-DC91-4824-9BCC-7F14844D93F0}" srcOrd="0" destOrd="0" presId="urn:microsoft.com/office/officeart/2005/8/layout/radial3"/>
    <dgm:cxn modelId="{75512257-6A4C-429F-800E-9D89659ED1C0}" type="presParOf" srcId="{336A0881-DC91-4824-9BCC-7F14844D93F0}" destId="{AEA425B5-A937-4F99-93B9-62E66B12003B}" srcOrd="0" destOrd="0" presId="urn:microsoft.com/office/officeart/2005/8/layout/radial3"/>
    <dgm:cxn modelId="{4F576D43-3696-4A51-8A34-37E6197AC9ED}" type="presParOf" srcId="{336A0881-DC91-4824-9BCC-7F14844D93F0}" destId="{845BE6BC-CAB6-4013-8FED-139AD4C40069}" srcOrd="1" destOrd="0" presId="urn:microsoft.com/office/officeart/2005/8/layout/radial3"/>
    <dgm:cxn modelId="{AB9BEFF1-6387-4B8F-AF24-6C6F5739C6AF}" type="presParOf" srcId="{336A0881-DC91-4824-9BCC-7F14844D93F0}" destId="{253AD412-95F1-4C40-ADBA-F9E372FC1A03}" srcOrd="2" destOrd="0" presId="urn:microsoft.com/office/officeart/2005/8/layout/radial3"/>
    <dgm:cxn modelId="{0D809B2D-6908-450F-A2BA-EF296F87F484}" type="presParOf" srcId="{336A0881-DC91-4824-9BCC-7F14844D93F0}" destId="{E8E791A1-FB69-480B-AD97-893527D91F95}" srcOrd="3" destOrd="0" presId="urn:microsoft.com/office/officeart/2005/8/layout/radial3"/>
    <dgm:cxn modelId="{59A2DD78-D7AF-44F6-8FB4-5C88AF9AB704}" type="presParOf" srcId="{336A0881-DC91-4824-9BCC-7F14844D93F0}" destId="{F8A95417-3167-4F46-BA46-92AD95F939E7}" srcOrd="4" destOrd="0" presId="urn:microsoft.com/office/officeart/2005/8/layout/radial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C4B925-F998-4299-9C8B-72C72E50B47F}" type="doc">
      <dgm:prSet loTypeId="urn:microsoft.com/office/officeart/2005/8/layout/default" loCatId="list" qsTypeId="urn:microsoft.com/office/officeart/2005/8/quickstyle/simple3" qsCatId="simple" csTypeId="urn:microsoft.com/office/officeart/2005/8/colors/accent2_2" csCatId="accent2" phldr="1"/>
      <dgm:spPr/>
      <dgm:t>
        <a:bodyPr/>
        <a:lstStyle/>
        <a:p>
          <a:endParaRPr lang="en-US"/>
        </a:p>
      </dgm:t>
    </dgm:pt>
    <dgm:pt modelId="{D3090396-1B13-45F5-8C81-2698F90E903C}">
      <dgm:prSet phldrT="[Text]"/>
      <dgm:spPr>
        <a:solidFill>
          <a:srgbClr val="033B57"/>
        </a:solidFill>
      </dgm:spPr>
      <dgm:t>
        <a:bodyPr/>
        <a:lstStyle/>
        <a:p>
          <a:r>
            <a:rPr lang="en-US">
              <a:solidFill>
                <a:schemeClr val="bg1"/>
              </a:solidFill>
            </a:rPr>
            <a:t>Improved self-concept</a:t>
          </a:r>
          <a:endParaRPr lang="en-US" dirty="0">
            <a:solidFill>
              <a:schemeClr val="bg1"/>
            </a:solidFill>
          </a:endParaRPr>
        </a:p>
      </dgm:t>
    </dgm:pt>
    <dgm:pt modelId="{D70A1FA1-E4D5-470B-8B30-F9508E53417C}" type="parTrans" cxnId="{4297CD32-45DE-4E88-B682-7E3F92223098}">
      <dgm:prSet/>
      <dgm:spPr/>
      <dgm:t>
        <a:bodyPr/>
        <a:lstStyle/>
        <a:p>
          <a:endParaRPr lang="en-US"/>
        </a:p>
      </dgm:t>
    </dgm:pt>
    <dgm:pt modelId="{1162760B-1907-4D69-A5AD-D1BC11E69C34}" type="sibTrans" cxnId="{4297CD32-45DE-4E88-B682-7E3F92223098}">
      <dgm:prSet/>
      <dgm:spPr/>
      <dgm:t>
        <a:bodyPr/>
        <a:lstStyle/>
        <a:p>
          <a:endParaRPr lang="en-US"/>
        </a:p>
      </dgm:t>
    </dgm:pt>
    <dgm:pt modelId="{A581999C-EB49-4A64-AA2E-682E9945FCA0}">
      <dgm:prSet phldrT="[Text]"/>
      <dgm:spPr>
        <a:solidFill>
          <a:srgbClr val="033B57"/>
        </a:solidFill>
      </dgm:spPr>
      <dgm:t>
        <a:bodyPr/>
        <a:lstStyle/>
        <a:p>
          <a:r>
            <a:rPr lang="en-US" dirty="0">
              <a:solidFill>
                <a:schemeClr val="bg1"/>
              </a:solidFill>
            </a:rPr>
            <a:t>Increased control over one’s own care</a:t>
          </a:r>
        </a:p>
      </dgm:t>
    </dgm:pt>
    <dgm:pt modelId="{A13FCBE2-FB17-4CE9-8371-D3EB65079273}" type="parTrans" cxnId="{02671DB0-A7F3-41BD-A735-D43EE1C89353}">
      <dgm:prSet/>
      <dgm:spPr/>
      <dgm:t>
        <a:bodyPr/>
        <a:lstStyle/>
        <a:p>
          <a:endParaRPr lang="en-US"/>
        </a:p>
      </dgm:t>
    </dgm:pt>
    <dgm:pt modelId="{9365B708-402E-4BF6-8642-9417EB6719B1}" type="sibTrans" cxnId="{02671DB0-A7F3-41BD-A735-D43EE1C89353}">
      <dgm:prSet/>
      <dgm:spPr/>
      <dgm:t>
        <a:bodyPr/>
        <a:lstStyle/>
        <a:p>
          <a:endParaRPr lang="en-US"/>
        </a:p>
      </dgm:t>
    </dgm:pt>
    <dgm:pt modelId="{E82F38A1-890E-4F6C-AAD8-DFC125759D95}">
      <dgm:prSet phldrT="[Text]"/>
      <dgm:spPr>
        <a:solidFill>
          <a:srgbClr val="033B57"/>
        </a:solidFill>
      </dgm:spPr>
      <dgm:t>
        <a:bodyPr/>
        <a:lstStyle/>
        <a:p>
          <a:r>
            <a:rPr lang="en-US" dirty="0">
              <a:solidFill>
                <a:schemeClr val="bg1"/>
              </a:solidFill>
            </a:rPr>
            <a:t>Strengthened sense of autonomy</a:t>
          </a:r>
        </a:p>
      </dgm:t>
    </dgm:pt>
    <dgm:pt modelId="{36D81513-D806-4E52-A1E0-FBF1337D03DC}" type="parTrans" cxnId="{FE233AF0-C97C-4C73-9E4F-906D884D4208}">
      <dgm:prSet/>
      <dgm:spPr/>
      <dgm:t>
        <a:bodyPr/>
        <a:lstStyle/>
        <a:p>
          <a:endParaRPr lang="en-US"/>
        </a:p>
      </dgm:t>
    </dgm:pt>
    <dgm:pt modelId="{BA82EAE7-E7F0-47A9-8DB4-5D61B3858569}" type="sibTrans" cxnId="{FE233AF0-C97C-4C73-9E4F-906D884D4208}">
      <dgm:prSet/>
      <dgm:spPr/>
      <dgm:t>
        <a:bodyPr/>
        <a:lstStyle/>
        <a:p>
          <a:endParaRPr lang="en-US"/>
        </a:p>
      </dgm:t>
    </dgm:pt>
    <dgm:pt modelId="{8BFAC50A-C0DD-4B80-A5C0-872B694C90CB}">
      <dgm:prSet/>
      <dgm:spPr>
        <a:solidFill>
          <a:srgbClr val="033B57"/>
        </a:solidFill>
      </dgm:spPr>
      <dgm:t>
        <a:bodyPr/>
        <a:lstStyle/>
        <a:p>
          <a:r>
            <a:rPr lang="en-US" dirty="0">
              <a:solidFill>
                <a:schemeClr val="bg1"/>
              </a:solidFill>
            </a:rPr>
            <a:t>Improved adherence</a:t>
          </a:r>
        </a:p>
      </dgm:t>
    </dgm:pt>
    <dgm:pt modelId="{6DD72521-73B6-4052-BE24-07B6C4F830A9}" type="parTrans" cxnId="{DA2F4813-22EB-47F5-B2F1-F20E57A89E6E}">
      <dgm:prSet/>
      <dgm:spPr/>
      <dgm:t>
        <a:bodyPr/>
        <a:lstStyle/>
        <a:p>
          <a:endParaRPr lang="en-US"/>
        </a:p>
      </dgm:t>
    </dgm:pt>
    <dgm:pt modelId="{9B7C5920-B526-43B3-9590-6387800EB306}" type="sibTrans" cxnId="{DA2F4813-22EB-47F5-B2F1-F20E57A89E6E}">
      <dgm:prSet/>
      <dgm:spPr/>
      <dgm:t>
        <a:bodyPr/>
        <a:lstStyle/>
        <a:p>
          <a:endParaRPr lang="en-US"/>
        </a:p>
      </dgm:t>
    </dgm:pt>
    <dgm:pt modelId="{B7BE3B35-CAD6-4086-8AD1-73D6DA193B2A}">
      <dgm:prSet/>
      <dgm:spPr>
        <a:solidFill>
          <a:srgbClr val="033B57"/>
        </a:solidFill>
      </dgm:spPr>
      <dgm:t>
        <a:bodyPr/>
        <a:lstStyle/>
        <a:p>
          <a:r>
            <a:rPr lang="en-US" dirty="0">
              <a:solidFill>
                <a:schemeClr val="bg1"/>
              </a:solidFill>
            </a:rPr>
            <a:t>Increased satisfaction with care</a:t>
          </a:r>
        </a:p>
      </dgm:t>
    </dgm:pt>
    <dgm:pt modelId="{C293B873-7857-404A-957A-59A09CAD9E42}" type="parTrans" cxnId="{EA75E1B0-C3C8-4234-A038-56CF4C402417}">
      <dgm:prSet/>
      <dgm:spPr/>
      <dgm:t>
        <a:bodyPr/>
        <a:lstStyle/>
        <a:p>
          <a:endParaRPr lang="en-US"/>
        </a:p>
      </dgm:t>
    </dgm:pt>
    <dgm:pt modelId="{2C26470E-B8A8-46D8-9AC4-43D1F8F55B6F}" type="sibTrans" cxnId="{EA75E1B0-C3C8-4234-A038-56CF4C402417}">
      <dgm:prSet/>
      <dgm:spPr/>
      <dgm:t>
        <a:bodyPr/>
        <a:lstStyle/>
        <a:p>
          <a:endParaRPr lang="en-US"/>
        </a:p>
      </dgm:t>
    </dgm:pt>
    <dgm:pt modelId="{C7A685D4-64AD-4738-B00A-CC3ACA6D1A47}">
      <dgm:prSet/>
      <dgm:spPr>
        <a:solidFill>
          <a:srgbClr val="033B57"/>
        </a:solidFill>
      </dgm:spPr>
      <dgm:t>
        <a:bodyPr/>
        <a:lstStyle/>
        <a:p>
          <a:r>
            <a:rPr lang="en-US" dirty="0">
              <a:solidFill>
                <a:schemeClr val="bg1"/>
              </a:solidFill>
            </a:rPr>
            <a:t>Improved quality of life</a:t>
          </a:r>
        </a:p>
      </dgm:t>
    </dgm:pt>
    <dgm:pt modelId="{1B736117-B789-4A35-8A01-942AC05A733B}" type="parTrans" cxnId="{57FBDE18-0C80-4B0E-90DA-F9C44A30AE38}">
      <dgm:prSet/>
      <dgm:spPr/>
      <dgm:t>
        <a:bodyPr/>
        <a:lstStyle/>
        <a:p>
          <a:endParaRPr lang="en-US"/>
        </a:p>
      </dgm:t>
    </dgm:pt>
    <dgm:pt modelId="{71251555-4BAD-48AD-82EB-DE1118CEAA39}" type="sibTrans" cxnId="{57FBDE18-0C80-4B0E-90DA-F9C44A30AE38}">
      <dgm:prSet/>
      <dgm:spPr/>
      <dgm:t>
        <a:bodyPr/>
        <a:lstStyle/>
        <a:p>
          <a:endParaRPr lang="en-US"/>
        </a:p>
      </dgm:t>
    </dgm:pt>
    <dgm:pt modelId="{0F0ADFD8-F58A-45B4-8133-61EBFDC8E1F7}">
      <dgm:prSet/>
      <dgm:spPr>
        <a:solidFill>
          <a:srgbClr val="033B57"/>
        </a:solidFill>
      </dgm:spPr>
      <dgm:t>
        <a:bodyPr/>
        <a:lstStyle/>
        <a:p>
          <a:r>
            <a:rPr lang="en-US" dirty="0">
              <a:solidFill>
                <a:schemeClr val="bg1"/>
              </a:solidFill>
            </a:rPr>
            <a:t>Decreased health care use</a:t>
          </a:r>
        </a:p>
      </dgm:t>
    </dgm:pt>
    <dgm:pt modelId="{B47B8CCF-A665-433B-ACD4-E46160E84F89}" type="parTrans" cxnId="{6420E580-755C-4C07-B2DD-A0EE20EA42FF}">
      <dgm:prSet/>
      <dgm:spPr/>
      <dgm:t>
        <a:bodyPr/>
        <a:lstStyle/>
        <a:p>
          <a:endParaRPr lang="en-US"/>
        </a:p>
      </dgm:t>
    </dgm:pt>
    <dgm:pt modelId="{39DE26F9-CE2C-4058-A08F-0B42AD06C907}" type="sibTrans" cxnId="{6420E580-755C-4C07-B2DD-A0EE20EA42FF}">
      <dgm:prSet/>
      <dgm:spPr/>
      <dgm:t>
        <a:bodyPr/>
        <a:lstStyle/>
        <a:p>
          <a:endParaRPr lang="en-US"/>
        </a:p>
      </dgm:t>
    </dgm:pt>
    <dgm:pt modelId="{2C9BB555-0A79-4173-9D82-DE2F3CD5BF07}">
      <dgm:prSet phldrT="[Text]"/>
      <dgm:spPr>
        <a:solidFill>
          <a:srgbClr val="033B57"/>
        </a:solidFill>
      </dgm:spPr>
      <dgm:t>
        <a:bodyPr/>
        <a:lstStyle/>
        <a:p>
          <a:r>
            <a:rPr lang="en-US" dirty="0">
              <a:solidFill>
                <a:schemeClr val="bg1"/>
              </a:solidFill>
            </a:rPr>
            <a:t>Improved symptom management</a:t>
          </a:r>
        </a:p>
      </dgm:t>
    </dgm:pt>
    <dgm:pt modelId="{B1AB93F8-3793-419C-A997-7E189C73BD5D}" type="parTrans" cxnId="{DA353EB8-5A4C-4006-8808-01FB8C644D3F}">
      <dgm:prSet/>
      <dgm:spPr/>
      <dgm:t>
        <a:bodyPr/>
        <a:lstStyle/>
        <a:p>
          <a:endParaRPr lang="en-US"/>
        </a:p>
      </dgm:t>
    </dgm:pt>
    <dgm:pt modelId="{C46B6E78-D767-4FC6-93F8-B08ADDF390CA}" type="sibTrans" cxnId="{DA353EB8-5A4C-4006-8808-01FB8C644D3F}">
      <dgm:prSet/>
      <dgm:spPr/>
      <dgm:t>
        <a:bodyPr/>
        <a:lstStyle/>
        <a:p>
          <a:endParaRPr lang="en-US"/>
        </a:p>
      </dgm:t>
    </dgm:pt>
    <dgm:pt modelId="{F987E04C-B4FE-40AA-83AC-583FB58E3B13}" type="pres">
      <dgm:prSet presAssocID="{58C4B925-F998-4299-9C8B-72C72E50B47F}" presName="diagram" presStyleCnt="0">
        <dgm:presLayoutVars>
          <dgm:dir/>
          <dgm:resizeHandles val="exact"/>
        </dgm:presLayoutVars>
      </dgm:prSet>
      <dgm:spPr/>
    </dgm:pt>
    <dgm:pt modelId="{52B79FB5-B92E-4324-B2BA-366BA2260378}" type="pres">
      <dgm:prSet presAssocID="{D3090396-1B13-45F5-8C81-2698F90E903C}" presName="node" presStyleLbl="node1" presStyleIdx="0" presStyleCnt="8">
        <dgm:presLayoutVars>
          <dgm:bulletEnabled val="1"/>
        </dgm:presLayoutVars>
      </dgm:prSet>
      <dgm:spPr/>
    </dgm:pt>
    <dgm:pt modelId="{9B2DBFB5-BE7A-4D3D-9124-4AFFB9E14D6F}" type="pres">
      <dgm:prSet presAssocID="{1162760B-1907-4D69-A5AD-D1BC11E69C34}" presName="sibTrans" presStyleCnt="0"/>
      <dgm:spPr/>
    </dgm:pt>
    <dgm:pt modelId="{3BE130F1-6D65-40CF-A1D6-0904B5DA94BF}" type="pres">
      <dgm:prSet presAssocID="{A581999C-EB49-4A64-AA2E-682E9945FCA0}" presName="node" presStyleLbl="node1" presStyleIdx="1" presStyleCnt="8">
        <dgm:presLayoutVars>
          <dgm:bulletEnabled val="1"/>
        </dgm:presLayoutVars>
      </dgm:prSet>
      <dgm:spPr/>
    </dgm:pt>
    <dgm:pt modelId="{01B4E680-1E11-483C-80F0-416F144DB920}" type="pres">
      <dgm:prSet presAssocID="{9365B708-402E-4BF6-8642-9417EB6719B1}" presName="sibTrans" presStyleCnt="0"/>
      <dgm:spPr/>
    </dgm:pt>
    <dgm:pt modelId="{4B37AABF-F30A-4C55-BC5B-9CF773EDFB23}" type="pres">
      <dgm:prSet presAssocID="{E82F38A1-890E-4F6C-AAD8-DFC125759D95}" presName="node" presStyleLbl="node1" presStyleIdx="2" presStyleCnt="8">
        <dgm:presLayoutVars>
          <dgm:bulletEnabled val="1"/>
        </dgm:presLayoutVars>
      </dgm:prSet>
      <dgm:spPr/>
    </dgm:pt>
    <dgm:pt modelId="{8012A18C-5854-4AAF-9DA6-A10ABE516C48}" type="pres">
      <dgm:prSet presAssocID="{BA82EAE7-E7F0-47A9-8DB4-5D61B3858569}" presName="sibTrans" presStyleCnt="0"/>
      <dgm:spPr/>
    </dgm:pt>
    <dgm:pt modelId="{39DD41C8-E08B-4B47-8A1D-6C1D4722A627}" type="pres">
      <dgm:prSet presAssocID="{2C9BB555-0A79-4173-9D82-DE2F3CD5BF07}" presName="node" presStyleLbl="node1" presStyleIdx="3" presStyleCnt="8">
        <dgm:presLayoutVars>
          <dgm:bulletEnabled val="1"/>
        </dgm:presLayoutVars>
      </dgm:prSet>
      <dgm:spPr/>
    </dgm:pt>
    <dgm:pt modelId="{D2604523-B9B1-4ADA-9242-DEB5F6B5D773}" type="pres">
      <dgm:prSet presAssocID="{C46B6E78-D767-4FC6-93F8-B08ADDF390CA}" presName="sibTrans" presStyleCnt="0"/>
      <dgm:spPr/>
    </dgm:pt>
    <dgm:pt modelId="{502D8C86-A335-480B-8FFF-BB25CEEBC951}" type="pres">
      <dgm:prSet presAssocID="{8BFAC50A-C0DD-4B80-A5C0-872B694C90CB}" presName="node" presStyleLbl="node1" presStyleIdx="4" presStyleCnt="8">
        <dgm:presLayoutVars>
          <dgm:bulletEnabled val="1"/>
        </dgm:presLayoutVars>
      </dgm:prSet>
      <dgm:spPr/>
    </dgm:pt>
    <dgm:pt modelId="{765D83E9-B6E4-4878-9D9C-ECEEF7E3B67D}" type="pres">
      <dgm:prSet presAssocID="{9B7C5920-B526-43B3-9590-6387800EB306}" presName="sibTrans" presStyleCnt="0"/>
      <dgm:spPr/>
    </dgm:pt>
    <dgm:pt modelId="{E2AB9E1C-8C12-49F7-A2F6-93E474A3C673}" type="pres">
      <dgm:prSet presAssocID="{B7BE3B35-CAD6-4086-8AD1-73D6DA193B2A}" presName="node" presStyleLbl="node1" presStyleIdx="5" presStyleCnt="8">
        <dgm:presLayoutVars>
          <dgm:bulletEnabled val="1"/>
        </dgm:presLayoutVars>
      </dgm:prSet>
      <dgm:spPr/>
    </dgm:pt>
    <dgm:pt modelId="{ACC490B3-B720-465F-9D7A-11B7865640A8}" type="pres">
      <dgm:prSet presAssocID="{2C26470E-B8A8-46D8-9AC4-43D1F8F55B6F}" presName="sibTrans" presStyleCnt="0"/>
      <dgm:spPr/>
    </dgm:pt>
    <dgm:pt modelId="{3A5F9B6F-3A30-440B-8D13-DFFB06F37B2A}" type="pres">
      <dgm:prSet presAssocID="{C7A685D4-64AD-4738-B00A-CC3ACA6D1A47}" presName="node" presStyleLbl="node1" presStyleIdx="6" presStyleCnt="8">
        <dgm:presLayoutVars>
          <dgm:bulletEnabled val="1"/>
        </dgm:presLayoutVars>
      </dgm:prSet>
      <dgm:spPr/>
    </dgm:pt>
    <dgm:pt modelId="{9B6C1E46-E516-441D-811A-86DE5D9DB43E}" type="pres">
      <dgm:prSet presAssocID="{71251555-4BAD-48AD-82EB-DE1118CEAA39}" presName="sibTrans" presStyleCnt="0"/>
      <dgm:spPr/>
    </dgm:pt>
    <dgm:pt modelId="{4026ACD0-C8A1-4926-AFE6-4FC6A0250406}" type="pres">
      <dgm:prSet presAssocID="{0F0ADFD8-F58A-45B4-8133-61EBFDC8E1F7}" presName="node" presStyleLbl="node1" presStyleIdx="7" presStyleCnt="8">
        <dgm:presLayoutVars>
          <dgm:bulletEnabled val="1"/>
        </dgm:presLayoutVars>
      </dgm:prSet>
      <dgm:spPr/>
    </dgm:pt>
  </dgm:ptLst>
  <dgm:cxnLst>
    <dgm:cxn modelId="{9046ED03-76BF-4BF7-8D17-2D9B7473DB46}" type="presOf" srcId="{8BFAC50A-C0DD-4B80-A5C0-872B694C90CB}" destId="{502D8C86-A335-480B-8FFF-BB25CEEBC951}" srcOrd="0" destOrd="0" presId="urn:microsoft.com/office/officeart/2005/8/layout/default"/>
    <dgm:cxn modelId="{DA2F4813-22EB-47F5-B2F1-F20E57A89E6E}" srcId="{58C4B925-F998-4299-9C8B-72C72E50B47F}" destId="{8BFAC50A-C0DD-4B80-A5C0-872B694C90CB}" srcOrd="4" destOrd="0" parTransId="{6DD72521-73B6-4052-BE24-07B6C4F830A9}" sibTransId="{9B7C5920-B526-43B3-9590-6387800EB306}"/>
    <dgm:cxn modelId="{57FBDE18-0C80-4B0E-90DA-F9C44A30AE38}" srcId="{58C4B925-F998-4299-9C8B-72C72E50B47F}" destId="{C7A685D4-64AD-4738-B00A-CC3ACA6D1A47}" srcOrd="6" destOrd="0" parTransId="{1B736117-B789-4A35-8A01-942AC05A733B}" sibTransId="{71251555-4BAD-48AD-82EB-DE1118CEAA39}"/>
    <dgm:cxn modelId="{4297CD32-45DE-4E88-B682-7E3F92223098}" srcId="{58C4B925-F998-4299-9C8B-72C72E50B47F}" destId="{D3090396-1B13-45F5-8C81-2698F90E903C}" srcOrd="0" destOrd="0" parTransId="{D70A1FA1-E4D5-470B-8B30-F9508E53417C}" sibTransId="{1162760B-1907-4D69-A5AD-D1BC11E69C34}"/>
    <dgm:cxn modelId="{BE376049-D046-4A76-9C13-244B278920FB}" type="presOf" srcId="{58C4B925-F998-4299-9C8B-72C72E50B47F}" destId="{F987E04C-B4FE-40AA-83AC-583FB58E3B13}" srcOrd="0" destOrd="0" presId="urn:microsoft.com/office/officeart/2005/8/layout/default"/>
    <dgm:cxn modelId="{DE52567D-39AA-4F1C-AF55-7FE3B82BE46F}" type="presOf" srcId="{C7A685D4-64AD-4738-B00A-CC3ACA6D1A47}" destId="{3A5F9B6F-3A30-440B-8D13-DFFB06F37B2A}" srcOrd="0" destOrd="0" presId="urn:microsoft.com/office/officeart/2005/8/layout/default"/>
    <dgm:cxn modelId="{6420E580-755C-4C07-B2DD-A0EE20EA42FF}" srcId="{58C4B925-F998-4299-9C8B-72C72E50B47F}" destId="{0F0ADFD8-F58A-45B4-8133-61EBFDC8E1F7}" srcOrd="7" destOrd="0" parTransId="{B47B8CCF-A665-433B-ACD4-E46160E84F89}" sibTransId="{39DE26F9-CE2C-4058-A08F-0B42AD06C907}"/>
    <dgm:cxn modelId="{E3136985-1023-4FB1-9860-18739D78FB2C}" type="presOf" srcId="{0F0ADFD8-F58A-45B4-8133-61EBFDC8E1F7}" destId="{4026ACD0-C8A1-4926-AFE6-4FC6A0250406}" srcOrd="0" destOrd="0" presId="urn:microsoft.com/office/officeart/2005/8/layout/default"/>
    <dgm:cxn modelId="{1E13C787-AE3E-457A-B53A-D2AFBA4B2F85}" type="presOf" srcId="{D3090396-1B13-45F5-8C81-2698F90E903C}" destId="{52B79FB5-B92E-4324-B2BA-366BA2260378}" srcOrd="0" destOrd="0" presId="urn:microsoft.com/office/officeart/2005/8/layout/default"/>
    <dgm:cxn modelId="{904A4799-C334-415B-A569-91A9C7529C39}" type="presOf" srcId="{B7BE3B35-CAD6-4086-8AD1-73D6DA193B2A}" destId="{E2AB9E1C-8C12-49F7-A2F6-93E474A3C673}" srcOrd="0" destOrd="0" presId="urn:microsoft.com/office/officeart/2005/8/layout/default"/>
    <dgm:cxn modelId="{5C1A9CA9-4861-41F6-B6BC-B7683AFA88A3}" type="presOf" srcId="{A581999C-EB49-4A64-AA2E-682E9945FCA0}" destId="{3BE130F1-6D65-40CF-A1D6-0904B5DA94BF}" srcOrd="0" destOrd="0" presId="urn:microsoft.com/office/officeart/2005/8/layout/default"/>
    <dgm:cxn modelId="{02671DB0-A7F3-41BD-A735-D43EE1C89353}" srcId="{58C4B925-F998-4299-9C8B-72C72E50B47F}" destId="{A581999C-EB49-4A64-AA2E-682E9945FCA0}" srcOrd="1" destOrd="0" parTransId="{A13FCBE2-FB17-4CE9-8371-D3EB65079273}" sibTransId="{9365B708-402E-4BF6-8642-9417EB6719B1}"/>
    <dgm:cxn modelId="{2BEAA4B0-3213-4883-B3D1-8EB03409D0A3}" type="presOf" srcId="{E82F38A1-890E-4F6C-AAD8-DFC125759D95}" destId="{4B37AABF-F30A-4C55-BC5B-9CF773EDFB23}" srcOrd="0" destOrd="0" presId="urn:microsoft.com/office/officeart/2005/8/layout/default"/>
    <dgm:cxn modelId="{EA75E1B0-C3C8-4234-A038-56CF4C402417}" srcId="{58C4B925-F998-4299-9C8B-72C72E50B47F}" destId="{B7BE3B35-CAD6-4086-8AD1-73D6DA193B2A}" srcOrd="5" destOrd="0" parTransId="{C293B873-7857-404A-957A-59A09CAD9E42}" sibTransId="{2C26470E-B8A8-46D8-9AC4-43D1F8F55B6F}"/>
    <dgm:cxn modelId="{DA353EB8-5A4C-4006-8808-01FB8C644D3F}" srcId="{58C4B925-F998-4299-9C8B-72C72E50B47F}" destId="{2C9BB555-0A79-4173-9D82-DE2F3CD5BF07}" srcOrd="3" destOrd="0" parTransId="{B1AB93F8-3793-419C-A997-7E189C73BD5D}" sibTransId="{C46B6E78-D767-4FC6-93F8-B08ADDF390CA}"/>
    <dgm:cxn modelId="{5C13CAD8-0424-4327-88DA-3B75CD1D51DE}" type="presOf" srcId="{2C9BB555-0A79-4173-9D82-DE2F3CD5BF07}" destId="{39DD41C8-E08B-4B47-8A1D-6C1D4722A627}" srcOrd="0" destOrd="0" presId="urn:microsoft.com/office/officeart/2005/8/layout/default"/>
    <dgm:cxn modelId="{FE233AF0-C97C-4C73-9E4F-906D884D4208}" srcId="{58C4B925-F998-4299-9C8B-72C72E50B47F}" destId="{E82F38A1-890E-4F6C-AAD8-DFC125759D95}" srcOrd="2" destOrd="0" parTransId="{36D81513-D806-4E52-A1E0-FBF1337D03DC}" sibTransId="{BA82EAE7-E7F0-47A9-8DB4-5D61B3858569}"/>
    <dgm:cxn modelId="{E07F1499-55DB-4F24-8824-3862D4480BB8}" type="presParOf" srcId="{F987E04C-B4FE-40AA-83AC-583FB58E3B13}" destId="{52B79FB5-B92E-4324-B2BA-366BA2260378}" srcOrd="0" destOrd="0" presId="urn:microsoft.com/office/officeart/2005/8/layout/default"/>
    <dgm:cxn modelId="{6C7F1E42-C9B0-4ADB-AE97-3FF28313DB25}" type="presParOf" srcId="{F987E04C-B4FE-40AA-83AC-583FB58E3B13}" destId="{9B2DBFB5-BE7A-4D3D-9124-4AFFB9E14D6F}" srcOrd="1" destOrd="0" presId="urn:microsoft.com/office/officeart/2005/8/layout/default"/>
    <dgm:cxn modelId="{88DA665C-D425-4A74-9355-7542E7E0C2CB}" type="presParOf" srcId="{F987E04C-B4FE-40AA-83AC-583FB58E3B13}" destId="{3BE130F1-6D65-40CF-A1D6-0904B5DA94BF}" srcOrd="2" destOrd="0" presId="urn:microsoft.com/office/officeart/2005/8/layout/default"/>
    <dgm:cxn modelId="{3DE48DF9-6A08-4F2A-9139-5772853C7893}" type="presParOf" srcId="{F987E04C-B4FE-40AA-83AC-583FB58E3B13}" destId="{01B4E680-1E11-483C-80F0-416F144DB920}" srcOrd="3" destOrd="0" presId="urn:microsoft.com/office/officeart/2005/8/layout/default"/>
    <dgm:cxn modelId="{F76E4312-8DF9-432C-9BC5-15761D9D9AD1}" type="presParOf" srcId="{F987E04C-B4FE-40AA-83AC-583FB58E3B13}" destId="{4B37AABF-F30A-4C55-BC5B-9CF773EDFB23}" srcOrd="4" destOrd="0" presId="urn:microsoft.com/office/officeart/2005/8/layout/default"/>
    <dgm:cxn modelId="{E27A2058-3ECF-4A29-9205-FFA61BFDB984}" type="presParOf" srcId="{F987E04C-B4FE-40AA-83AC-583FB58E3B13}" destId="{8012A18C-5854-4AAF-9DA6-A10ABE516C48}" srcOrd="5" destOrd="0" presId="urn:microsoft.com/office/officeart/2005/8/layout/default"/>
    <dgm:cxn modelId="{2D255D60-97AB-410E-8F0B-93E8202BC38F}" type="presParOf" srcId="{F987E04C-B4FE-40AA-83AC-583FB58E3B13}" destId="{39DD41C8-E08B-4B47-8A1D-6C1D4722A627}" srcOrd="6" destOrd="0" presId="urn:microsoft.com/office/officeart/2005/8/layout/default"/>
    <dgm:cxn modelId="{03744474-8A19-4920-8878-CFE39C56D125}" type="presParOf" srcId="{F987E04C-B4FE-40AA-83AC-583FB58E3B13}" destId="{D2604523-B9B1-4ADA-9242-DEB5F6B5D773}" srcOrd="7" destOrd="0" presId="urn:microsoft.com/office/officeart/2005/8/layout/default"/>
    <dgm:cxn modelId="{AF520093-B4FD-498B-87EB-51084FA2824E}" type="presParOf" srcId="{F987E04C-B4FE-40AA-83AC-583FB58E3B13}" destId="{502D8C86-A335-480B-8FFF-BB25CEEBC951}" srcOrd="8" destOrd="0" presId="urn:microsoft.com/office/officeart/2005/8/layout/default"/>
    <dgm:cxn modelId="{2B278A30-326D-4456-9898-81A54DD55F2E}" type="presParOf" srcId="{F987E04C-B4FE-40AA-83AC-583FB58E3B13}" destId="{765D83E9-B6E4-4878-9D9C-ECEEF7E3B67D}" srcOrd="9" destOrd="0" presId="urn:microsoft.com/office/officeart/2005/8/layout/default"/>
    <dgm:cxn modelId="{E02C9165-4B96-4CAA-9329-6C97DFD78B8E}" type="presParOf" srcId="{F987E04C-B4FE-40AA-83AC-583FB58E3B13}" destId="{E2AB9E1C-8C12-49F7-A2F6-93E474A3C673}" srcOrd="10" destOrd="0" presId="urn:microsoft.com/office/officeart/2005/8/layout/default"/>
    <dgm:cxn modelId="{067FF69E-950C-4A8D-B1F9-3BD588A4D10E}" type="presParOf" srcId="{F987E04C-B4FE-40AA-83AC-583FB58E3B13}" destId="{ACC490B3-B720-465F-9D7A-11B7865640A8}" srcOrd="11" destOrd="0" presId="urn:microsoft.com/office/officeart/2005/8/layout/default"/>
    <dgm:cxn modelId="{14C46FBC-6B51-4EC2-A73B-735DE695508A}" type="presParOf" srcId="{F987E04C-B4FE-40AA-83AC-583FB58E3B13}" destId="{3A5F9B6F-3A30-440B-8D13-DFFB06F37B2A}" srcOrd="12" destOrd="0" presId="urn:microsoft.com/office/officeart/2005/8/layout/default"/>
    <dgm:cxn modelId="{68A3E020-EFA4-42ED-A1BF-4A935E097B1B}" type="presParOf" srcId="{F987E04C-B4FE-40AA-83AC-583FB58E3B13}" destId="{9B6C1E46-E516-441D-811A-86DE5D9DB43E}" srcOrd="13" destOrd="0" presId="urn:microsoft.com/office/officeart/2005/8/layout/default"/>
    <dgm:cxn modelId="{8FE33D06-5CA6-4A13-9970-912D13A52357}" type="presParOf" srcId="{F987E04C-B4FE-40AA-83AC-583FB58E3B13}" destId="{4026ACD0-C8A1-4926-AFE6-4FC6A0250406}"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A6D53F-9B36-4204-964F-A48E1552A20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6D33B20E-3300-40A9-9445-773DE3873360}">
      <dgm:prSet phldrT="[Text]"/>
      <dgm:spPr>
        <a:solidFill>
          <a:srgbClr val="033B57"/>
        </a:solidFill>
      </dgm:spPr>
      <dgm:t>
        <a:bodyPr/>
        <a:lstStyle/>
        <a:p>
          <a:r>
            <a:rPr lang="en-US" dirty="0"/>
            <a:t>Does the patient accept cancer as part of their life? Do they feel empowered?</a:t>
          </a:r>
        </a:p>
      </dgm:t>
    </dgm:pt>
    <dgm:pt modelId="{58EE3FBF-A9B2-4AB3-AD61-CFB927B76BC9}" type="parTrans" cxnId="{DEDD4B52-C6E2-46F0-A743-B0D24ADAAC13}">
      <dgm:prSet/>
      <dgm:spPr/>
      <dgm:t>
        <a:bodyPr/>
        <a:lstStyle/>
        <a:p>
          <a:endParaRPr lang="en-US"/>
        </a:p>
      </dgm:t>
    </dgm:pt>
    <dgm:pt modelId="{348EDD9D-6F1C-4BF8-B935-DE16887C0B5C}" type="sibTrans" cxnId="{DEDD4B52-C6E2-46F0-A743-B0D24ADAAC13}">
      <dgm:prSet/>
      <dgm:spPr/>
      <dgm:t>
        <a:bodyPr/>
        <a:lstStyle/>
        <a:p>
          <a:endParaRPr lang="en-US"/>
        </a:p>
      </dgm:t>
    </dgm:pt>
    <dgm:pt modelId="{FA6F00B0-D98E-457C-A784-DFFBAC66D0F2}">
      <dgm:prSet/>
      <dgm:spPr>
        <a:solidFill>
          <a:srgbClr val="033B57"/>
        </a:solidFill>
      </dgm:spPr>
      <dgm:t>
        <a:bodyPr/>
        <a:lstStyle/>
        <a:p>
          <a:r>
            <a:rPr lang="en-US" dirty="0"/>
            <a:t>Is the patient assertive and engaged in shared decision-making?</a:t>
          </a:r>
        </a:p>
      </dgm:t>
    </dgm:pt>
    <dgm:pt modelId="{AC000AAE-3CF5-4EC1-B3BF-AC846E2AFFED}" type="parTrans" cxnId="{FD067E2C-8DD2-4F3C-B86D-D1F73B12D659}">
      <dgm:prSet/>
      <dgm:spPr/>
      <dgm:t>
        <a:bodyPr/>
        <a:lstStyle/>
        <a:p>
          <a:endParaRPr lang="en-US"/>
        </a:p>
      </dgm:t>
    </dgm:pt>
    <dgm:pt modelId="{92DE3669-4F72-44AC-80DF-3B7FE6F62296}" type="sibTrans" cxnId="{FD067E2C-8DD2-4F3C-B86D-D1F73B12D659}">
      <dgm:prSet/>
      <dgm:spPr/>
      <dgm:t>
        <a:bodyPr/>
        <a:lstStyle/>
        <a:p>
          <a:endParaRPr lang="en-US"/>
        </a:p>
      </dgm:t>
    </dgm:pt>
    <dgm:pt modelId="{5C540A2D-0D7B-4788-9D48-D9866C765FAE}">
      <dgm:prSet/>
      <dgm:spPr>
        <a:solidFill>
          <a:srgbClr val="033B57"/>
        </a:solidFill>
      </dgm:spPr>
      <dgm:t>
        <a:bodyPr/>
        <a:lstStyle/>
        <a:p>
          <a:r>
            <a:rPr lang="en-US" dirty="0"/>
            <a:t>Does the patient use available resources?</a:t>
          </a:r>
        </a:p>
      </dgm:t>
    </dgm:pt>
    <dgm:pt modelId="{86E1E321-442E-46A9-91BB-6919DE5D5318}" type="parTrans" cxnId="{51D655F3-3BE0-4262-A8E5-72D0123C59CF}">
      <dgm:prSet/>
      <dgm:spPr/>
      <dgm:t>
        <a:bodyPr/>
        <a:lstStyle/>
        <a:p>
          <a:endParaRPr lang="en-US"/>
        </a:p>
      </dgm:t>
    </dgm:pt>
    <dgm:pt modelId="{D53801D2-A08C-4DDC-9A12-D704F3CB324E}" type="sibTrans" cxnId="{51D655F3-3BE0-4262-A8E5-72D0123C59CF}">
      <dgm:prSet/>
      <dgm:spPr/>
      <dgm:t>
        <a:bodyPr/>
        <a:lstStyle/>
        <a:p>
          <a:endParaRPr lang="en-US"/>
        </a:p>
      </dgm:t>
    </dgm:pt>
    <dgm:pt modelId="{D6E09709-D8BF-4C97-9696-177469774423}">
      <dgm:prSet/>
      <dgm:spPr>
        <a:solidFill>
          <a:srgbClr val="033B57"/>
        </a:solidFill>
      </dgm:spPr>
      <dgm:t>
        <a:bodyPr/>
        <a:lstStyle/>
        <a:p>
          <a:r>
            <a:rPr lang="en-US" dirty="0"/>
            <a:t>Does the patient have personal characteristics to help them advocate?</a:t>
          </a:r>
        </a:p>
      </dgm:t>
    </dgm:pt>
    <dgm:pt modelId="{17CE3DD3-8431-4055-AB63-F3039462A2F5}" type="parTrans" cxnId="{E7BE3C09-F03D-4D9F-985F-DE6C1CC7B980}">
      <dgm:prSet/>
      <dgm:spPr/>
      <dgm:t>
        <a:bodyPr/>
        <a:lstStyle/>
        <a:p>
          <a:endParaRPr lang="en-US"/>
        </a:p>
      </dgm:t>
    </dgm:pt>
    <dgm:pt modelId="{6A29DB31-0E66-4F60-B718-B1DE6F33E663}" type="sibTrans" cxnId="{E7BE3C09-F03D-4D9F-985F-DE6C1CC7B980}">
      <dgm:prSet/>
      <dgm:spPr/>
      <dgm:t>
        <a:bodyPr/>
        <a:lstStyle/>
        <a:p>
          <a:endParaRPr lang="en-US"/>
        </a:p>
      </dgm:t>
    </dgm:pt>
    <dgm:pt modelId="{EFFFC751-0ACE-4433-9952-98FB23D1F78F}">
      <dgm:prSet/>
      <dgm:spPr>
        <a:solidFill>
          <a:srgbClr val="033B57"/>
        </a:solidFill>
      </dgm:spPr>
      <dgm:t>
        <a:bodyPr/>
        <a:lstStyle/>
        <a:p>
          <a:r>
            <a:rPr lang="en-US"/>
            <a:t>Does the patient have the skills needed?</a:t>
          </a:r>
          <a:endParaRPr lang="en-US" dirty="0"/>
        </a:p>
      </dgm:t>
    </dgm:pt>
    <dgm:pt modelId="{26D23AC4-7776-4B3C-A2AB-87C07EB400E9}" type="parTrans" cxnId="{6032335D-A84E-46DD-BC84-BD0EC97ED398}">
      <dgm:prSet/>
      <dgm:spPr/>
      <dgm:t>
        <a:bodyPr/>
        <a:lstStyle/>
        <a:p>
          <a:endParaRPr lang="en-US"/>
        </a:p>
      </dgm:t>
    </dgm:pt>
    <dgm:pt modelId="{F2E62937-2F08-4156-B888-83CA6CC4978C}" type="sibTrans" cxnId="{6032335D-A84E-46DD-BC84-BD0EC97ED398}">
      <dgm:prSet/>
      <dgm:spPr/>
      <dgm:t>
        <a:bodyPr/>
        <a:lstStyle/>
        <a:p>
          <a:endParaRPr lang="en-US"/>
        </a:p>
      </dgm:t>
    </dgm:pt>
    <dgm:pt modelId="{C699CEB3-341D-4EEE-AF27-21EC61D7F20D}">
      <dgm:prSet/>
      <dgm:spPr>
        <a:solidFill>
          <a:srgbClr val="033B57"/>
        </a:solidFill>
      </dgm:spPr>
      <dgm:t>
        <a:bodyPr/>
        <a:lstStyle/>
        <a:p>
          <a:r>
            <a:rPr lang="en-US"/>
            <a:t>Does the patient have access to support?</a:t>
          </a:r>
          <a:endParaRPr lang="en-US" dirty="0"/>
        </a:p>
      </dgm:t>
    </dgm:pt>
    <dgm:pt modelId="{0D8E0FE4-10DE-4497-8F69-F933CF42CF19}" type="parTrans" cxnId="{5F2864AA-B10A-4944-AC58-BA538EDCDFB5}">
      <dgm:prSet/>
      <dgm:spPr/>
      <dgm:t>
        <a:bodyPr/>
        <a:lstStyle/>
        <a:p>
          <a:endParaRPr lang="en-US"/>
        </a:p>
      </dgm:t>
    </dgm:pt>
    <dgm:pt modelId="{7DA56940-732F-46FA-A2F0-F5A5FF9385BC}" type="sibTrans" cxnId="{5F2864AA-B10A-4944-AC58-BA538EDCDFB5}">
      <dgm:prSet/>
      <dgm:spPr/>
      <dgm:t>
        <a:bodyPr/>
        <a:lstStyle/>
        <a:p>
          <a:endParaRPr lang="en-US"/>
        </a:p>
      </dgm:t>
    </dgm:pt>
    <dgm:pt modelId="{60F8FCFE-16FA-44EC-ABCC-F3B34C82A183}" type="pres">
      <dgm:prSet presAssocID="{10A6D53F-9B36-4204-964F-A48E1552A205}" presName="Name0" presStyleCnt="0">
        <dgm:presLayoutVars>
          <dgm:chMax val="7"/>
          <dgm:chPref val="7"/>
          <dgm:dir/>
        </dgm:presLayoutVars>
      </dgm:prSet>
      <dgm:spPr/>
    </dgm:pt>
    <dgm:pt modelId="{E8D60A30-CE3C-4EBB-BBB2-E27922D202D7}" type="pres">
      <dgm:prSet presAssocID="{10A6D53F-9B36-4204-964F-A48E1552A205}" presName="Name1" presStyleCnt="0"/>
      <dgm:spPr/>
    </dgm:pt>
    <dgm:pt modelId="{5CFEE2E6-0C92-4706-9517-75A8EB35D007}" type="pres">
      <dgm:prSet presAssocID="{10A6D53F-9B36-4204-964F-A48E1552A205}" presName="cycle" presStyleCnt="0"/>
      <dgm:spPr/>
    </dgm:pt>
    <dgm:pt modelId="{379C3E9A-5E77-43C8-8E15-499DE01A831D}" type="pres">
      <dgm:prSet presAssocID="{10A6D53F-9B36-4204-964F-A48E1552A205}" presName="srcNode" presStyleLbl="node1" presStyleIdx="0" presStyleCnt="6"/>
      <dgm:spPr/>
    </dgm:pt>
    <dgm:pt modelId="{C803E3BC-AAC0-445B-8A54-FC4BFACDA70D}" type="pres">
      <dgm:prSet presAssocID="{10A6D53F-9B36-4204-964F-A48E1552A205}" presName="conn" presStyleLbl="parChTrans1D2" presStyleIdx="0" presStyleCnt="1"/>
      <dgm:spPr/>
    </dgm:pt>
    <dgm:pt modelId="{27AEC2D4-6A94-4775-A9AF-A81FAB7146D7}" type="pres">
      <dgm:prSet presAssocID="{10A6D53F-9B36-4204-964F-A48E1552A205}" presName="extraNode" presStyleLbl="node1" presStyleIdx="0" presStyleCnt="6"/>
      <dgm:spPr/>
    </dgm:pt>
    <dgm:pt modelId="{01FA9DC7-7785-4BFD-AEA7-EF4120576075}" type="pres">
      <dgm:prSet presAssocID="{10A6D53F-9B36-4204-964F-A48E1552A205}" presName="dstNode" presStyleLbl="node1" presStyleIdx="0" presStyleCnt="6"/>
      <dgm:spPr/>
    </dgm:pt>
    <dgm:pt modelId="{1B83F9F9-8498-48F1-BD5F-03987122B194}" type="pres">
      <dgm:prSet presAssocID="{6D33B20E-3300-40A9-9445-773DE3873360}" presName="text_1" presStyleLbl="node1" presStyleIdx="0" presStyleCnt="6">
        <dgm:presLayoutVars>
          <dgm:bulletEnabled val="1"/>
        </dgm:presLayoutVars>
      </dgm:prSet>
      <dgm:spPr/>
    </dgm:pt>
    <dgm:pt modelId="{CA889740-294F-4737-8E04-FDDEFF845944}" type="pres">
      <dgm:prSet presAssocID="{6D33B20E-3300-40A9-9445-773DE3873360}" presName="accent_1" presStyleCnt="0"/>
      <dgm:spPr/>
    </dgm:pt>
    <dgm:pt modelId="{6B5DB64E-0073-448E-B65B-60268E905B4C}" type="pres">
      <dgm:prSet presAssocID="{6D33B20E-3300-40A9-9445-773DE3873360}" presName="accentRepeatNode" presStyleLbl="solidFgAcc1" presStyleIdx="0" presStyleCnt="6"/>
      <dgm:spPr/>
    </dgm:pt>
    <dgm:pt modelId="{8F9294F2-9AEF-466B-9FC1-B39A83420F0B}" type="pres">
      <dgm:prSet presAssocID="{FA6F00B0-D98E-457C-A784-DFFBAC66D0F2}" presName="text_2" presStyleLbl="node1" presStyleIdx="1" presStyleCnt="6">
        <dgm:presLayoutVars>
          <dgm:bulletEnabled val="1"/>
        </dgm:presLayoutVars>
      </dgm:prSet>
      <dgm:spPr/>
    </dgm:pt>
    <dgm:pt modelId="{016DDF78-03B2-4D32-9A0D-7BF221A037D3}" type="pres">
      <dgm:prSet presAssocID="{FA6F00B0-D98E-457C-A784-DFFBAC66D0F2}" presName="accent_2" presStyleCnt="0"/>
      <dgm:spPr/>
    </dgm:pt>
    <dgm:pt modelId="{45B04075-8166-4DA8-B69D-A85BA0EA965B}" type="pres">
      <dgm:prSet presAssocID="{FA6F00B0-D98E-457C-A784-DFFBAC66D0F2}" presName="accentRepeatNode" presStyleLbl="solidFgAcc1" presStyleIdx="1" presStyleCnt="6"/>
      <dgm:spPr/>
    </dgm:pt>
    <dgm:pt modelId="{02536090-C695-4921-B4D2-EDCC1332A093}" type="pres">
      <dgm:prSet presAssocID="{5C540A2D-0D7B-4788-9D48-D9866C765FAE}" presName="text_3" presStyleLbl="node1" presStyleIdx="2" presStyleCnt="6">
        <dgm:presLayoutVars>
          <dgm:bulletEnabled val="1"/>
        </dgm:presLayoutVars>
      </dgm:prSet>
      <dgm:spPr/>
    </dgm:pt>
    <dgm:pt modelId="{A733155F-71ED-44BE-ACF9-39A99B3C7876}" type="pres">
      <dgm:prSet presAssocID="{5C540A2D-0D7B-4788-9D48-D9866C765FAE}" presName="accent_3" presStyleCnt="0"/>
      <dgm:spPr/>
    </dgm:pt>
    <dgm:pt modelId="{8EA06F5D-730E-401A-9C5C-5C2757A2E645}" type="pres">
      <dgm:prSet presAssocID="{5C540A2D-0D7B-4788-9D48-D9866C765FAE}" presName="accentRepeatNode" presStyleLbl="solidFgAcc1" presStyleIdx="2" presStyleCnt="6"/>
      <dgm:spPr/>
    </dgm:pt>
    <dgm:pt modelId="{B8A8870A-EECA-4159-9EB4-029657675C45}" type="pres">
      <dgm:prSet presAssocID="{D6E09709-D8BF-4C97-9696-177469774423}" presName="text_4" presStyleLbl="node1" presStyleIdx="3" presStyleCnt="6">
        <dgm:presLayoutVars>
          <dgm:bulletEnabled val="1"/>
        </dgm:presLayoutVars>
      </dgm:prSet>
      <dgm:spPr/>
    </dgm:pt>
    <dgm:pt modelId="{2052EA8F-BD2E-45FB-8CD2-672CA187E5BB}" type="pres">
      <dgm:prSet presAssocID="{D6E09709-D8BF-4C97-9696-177469774423}" presName="accent_4" presStyleCnt="0"/>
      <dgm:spPr/>
    </dgm:pt>
    <dgm:pt modelId="{3E7C14F7-C33F-4637-A26E-71490E454D68}" type="pres">
      <dgm:prSet presAssocID="{D6E09709-D8BF-4C97-9696-177469774423}" presName="accentRepeatNode" presStyleLbl="solidFgAcc1" presStyleIdx="3" presStyleCnt="6"/>
      <dgm:spPr/>
    </dgm:pt>
    <dgm:pt modelId="{2E746A62-F112-4D55-BA3A-C30C2583BF45}" type="pres">
      <dgm:prSet presAssocID="{EFFFC751-0ACE-4433-9952-98FB23D1F78F}" presName="text_5" presStyleLbl="node1" presStyleIdx="4" presStyleCnt="6">
        <dgm:presLayoutVars>
          <dgm:bulletEnabled val="1"/>
        </dgm:presLayoutVars>
      </dgm:prSet>
      <dgm:spPr/>
    </dgm:pt>
    <dgm:pt modelId="{5098DD40-91B1-4A37-AA66-AB28CF5DA3B2}" type="pres">
      <dgm:prSet presAssocID="{EFFFC751-0ACE-4433-9952-98FB23D1F78F}" presName="accent_5" presStyleCnt="0"/>
      <dgm:spPr/>
    </dgm:pt>
    <dgm:pt modelId="{9528C569-70BF-4F09-884C-BF6BD6A395C3}" type="pres">
      <dgm:prSet presAssocID="{EFFFC751-0ACE-4433-9952-98FB23D1F78F}" presName="accentRepeatNode" presStyleLbl="solidFgAcc1" presStyleIdx="4" presStyleCnt="6"/>
      <dgm:spPr/>
    </dgm:pt>
    <dgm:pt modelId="{A19EF6FC-2875-4B68-A251-8D65A570B7E9}" type="pres">
      <dgm:prSet presAssocID="{C699CEB3-341D-4EEE-AF27-21EC61D7F20D}" presName="text_6" presStyleLbl="node1" presStyleIdx="5" presStyleCnt="6">
        <dgm:presLayoutVars>
          <dgm:bulletEnabled val="1"/>
        </dgm:presLayoutVars>
      </dgm:prSet>
      <dgm:spPr/>
    </dgm:pt>
    <dgm:pt modelId="{BD0CDF39-8CC0-4F59-97AA-A10FEF924E8D}" type="pres">
      <dgm:prSet presAssocID="{C699CEB3-341D-4EEE-AF27-21EC61D7F20D}" presName="accent_6" presStyleCnt="0"/>
      <dgm:spPr/>
    </dgm:pt>
    <dgm:pt modelId="{026025A8-103C-40E6-BC6C-4EB2B67798F4}" type="pres">
      <dgm:prSet presAssocID="{C699CEB3-341D-4EEE-AF27-21EC61D7F20D}" presName="accentRepeatNode" presStyleLbl="solidFgAcc1" presStyleIdx="5" presStyleCnt="6"/>
      <dgm:spPr/>
    </dgm:pt>
  </dgm:ptLst>
  <dgm:cxnLst>
    <dgm:cxn modelId="{C5548105-4E38-46EC-B6BB-A3B6F71D0E87}" type="presOf" srcId="{C699CEB3-341D-4EEE-AF27-21EC61D7F20D}" destId="{A19EF6FC-2875-4B68-A251-8D65A570B7E9}" srcOrd="0" destOrd="0" presId="urn:microsoft.com/office/officeart/2008/layout/VerticalCurvedList"/>
    <dgm:cxn modelId="{E7BE3C09-F03D-4D9F-985F-DE6C1CC7B980}" srcId="{10A6D53F-9B36-4204-964F-A48E1552A205}" destId="{D6E09709-D8BF-4C97-9696-177469774423}" srcOrd="3" destOrd="0" parTransId="{17CE3DD3-8431-4055-AB63-F3039462A2F5}" sibTransId="{6A29DB31-0E66-4F60-B718-B1DE6F33E663}"/>
    <dgm:cxn modelId="{9DE6F018-179B-4E7A-AEF5-57DFAF4C3940}" type="presOf" srcId="{6D33B20E-3300-40A9-9445-773DE3873360}" destId="{1B83F9F9-8498-48F1-BD5F-03987122B194}" srcOrd="0" destOrd="0" presId="urn:microsoft.com/office/officeart/2008/layout/VerticalCurvedList"/>
    <dgm:cxn modelId="{FD067E2C-8DD2-4F3C-B86D-D1F73B12D659}" srcId="{10A6D53F-9B36-4204-964F-A48E1552A205}" destId="{FA6F00B0-D98E-457C-A784-DFFBAC66D0F2}" srcOrd="1" destOrd="0" parTransId="{AC000AAE-3CF5-4EC1-B3BF-AC846E2AFFED}" sibTransId="{92DE3669-4F72-44AC-80DF-3B7FE6F62296}"/>
    <dgm:cxn modelId="{541D075D-FCA6-48C5-BFA8-4C3BFFC7B853}" type="presOf" srcId="{EFFFC751-0ACE-4433-9952-98FB23D1F78F}" destId="{2E746A62-F112-4D55-BA3A-C30C2583BF45}" srcOrd="0" destOrd="0" presId="urn:microsoft.com/office/officeart/2008/layout/VerticalCurvedList"/>
    <dgm:cxn modelId="{6032335D-A84E-46DD-BC84-BD0EC97ED398}" srcId="{10A6D53F-9B36-4204-964F-A48E1552A205}" destId="{EFFFC751-0ACE-4433-9952-98FB23D1F78F}" srcOrd="4" destOrd="0" parTransId="{26D23AC4-7776-4B3C-A2AB-87C07EB400E9}" sibTransId="{F2E62937-2F08-4156-B888-83CA6CC4978C}"/>
    <dgm:cxn modelId="{DEDD4B52-C6E2-46F0-A743-B0D24ADAAC13}" srcId="{10A6D53F-9B36-4204-964F-A48E1552A205}" destId="{6D33B20E-3300-40A9-9445-773DE3873360}" srcOrd="0" destOrd="0" parTransId="{58EE3FBF-A9B2-4AB3-AD61-CFB927B76BC9}" sibTransId="{348EDD9D-6F1C-4BF8-B935-DE16887C0B5C}"/>
    <dgm:cxn modelId="{86C6FD55-FA39-40B5-8DD2-FA7781B48861}" type="presOf" srcId="{348EDD9D-6F1C-4BF8-B935-DE16887C0B5C}" destId="{C803E3BC-AAC0-445B-8A54-FC4BFACDA70D}" srcOrd="0" destOrd="0" presId="urn:microsoft.com/office/officeart/2008/layout/VerticalCurvedList"/>
    <dgm:cxn modelId="{7BA4C689-A6E2-4353-9FB4-A36C6EA6A0BF}" type="presOf" srcId="{D6E09709-D8BF-4C97-9696-177469774423}" destId="{B8A8870A-EECA-4159-9EB4-029657675C45}" srcOrd="0" destOrd="0" presId="urn:microsoft.com/office/officeart/2008/layout/VerticalCurvedList"/>
    <dgm:cxn modelId="{5F2864AA-B10A-4944-AC58-BA538EDCDFB5}" srcId="{10A6D53F-9B36-4204-964F-A48E1552A205}" destId="{C699CEB3-341D-4EEE-AF27-21EC61D7F20D}" srcOrd="5" destOrd="0" parTransId="{0D8E0FE4-10DE-4497-8F69-F933CF42CF19}" sibTransId="{7DA56940-732F-46FA-A2F0-F5A5FF9385BC}"/>
    <dgm:cxn modelId="{4660D3CD-A6C1-4B6F-9CEE-3E07B0C28BF9}" type="presOf" srcId="{FA6F00B0-D98E-457C-A784-DFFBAC66D0F2}" destId="{8F9294F2-9AEF-466B-9FC1-B39A83420F0B}" srcOrd="0" destOrd="0" presId="urn:microsoft.com/office/officeart/2008/layout/VerticalCurvedList"/>
    <dgm:cxn modelId="{A5FA2AD5-449B-48CA-91F7-2C5E942BE618}" type="presOf" srcId="{5C540A2D-0D7B-4788-9D48-D9866C765FAE}" destId="{02536090-C695-4921-B4D2-EDCC1332A093}" srcOrd="0" destOrd="0" presId="urn:microsoft.com/office/officeart/2008/layout/VerticalCurvedList"/>
    <dgm:cxn modelId="{E1D762DF-EF3D-463F-8CA7-D4893D9AD712}" type="presOf" srcId="{10A6D53F-9B36-4204-964F-A48E1552A205}" destId="{60F8FCFE-16FA-44EC-ABCC-F3B34C82A183}" srcOrd="0" destOrd="0" presId="urn:microsoft.com/office/officeart/2008/layout/VerticalCurvedList"/>
    <dgm:cxn modelId="{51D655F3-3BE0-4262-A8E5-72D0123C59CF}" srcId="{10A6D53F-9B36-4204-964F-A48E1552A205}" destId="{5C540A2D-0D7B-4788-9D48-D9866C765FAE}" srcOrd="2" destOrd="0" parTransId="{86E1E321-442E-46A9-91BB-6919DE5D5318}" sibTransId="{D53801D2-A08C-4DDC-9A12-D704F3CB324E}"/>
    <dgm:cxn modelId="{6DEFEA9A-4EA4-4310-81EB-2692FEA5A8C1}" type="presParOf" srcId="{60F8FCFE-16FA-44EC-ABCC-F3B34C82A183}" destId="{E8D60A30-CE3C-4EBB-BBB2-E27922D202D7}" srcOrd="0" destOrd="0" presId="urn:microsoft.com/office/officeart/2008/layout/VerticalCurvedList"/>
    <dgm:cxn modelId="{BA7AD1F3-C80D-48B9-8775-8DE7297B539E}" type="presParOf" srcId="{E8D60A30-CE3C-4EBB-BBB2-E27922D202D7}" destId="{5CFEE2E6-0C92-4706-9517-75A8EB35D007}" srcOrd="0" destOrd="0" presId="urn:microsoft.com/office/officeart/2008/layout/VerticalCurvedList"/>
    <dgm:cxn modelId="{694A1CA3-F00A-40F4-8C70-02F06CA86D9C}" type="presParOf" srcId="{5CFEE2E6-0C92-4706-9517-75A8EB35D007}" destId="{379C3E9A-5E77-43C8-8E15-499DE01A831D}" srcOrd="0" destOrd="0" presId="urn:microsoft.com/office/officeart/2008/layout/VerticalCurvedList"/>
    <dgm:cxn modelId="{470BB5C1-D299-49A0-BCA0-EB9E406E4886}" type="presParOf" srcId="{5CFEE2E6-0C92-4706-9517-75A8EB35D007}" destId="{C803E3BC-AAC0-445B-8A54-FC4BFACDA70D}" srcOrd="1" destOrd="0" presId="urn:microsoft.com/office/officeart/2008/layout/VerticalCurvedList"/>
    <dgm:cxn modelId="{88527C5C-33B1-42C6-8786-7DB41383878D}" type="presParOf" srcId="{5CFEE2E6-0C92-4706-9517-75A8EB35D007}" destId="{27AEC2D4-6A94-4775-A9AF-A81FAB7146D7}" srcOrd="2" destOrd="0" presId="urn:microsoft.com/office/officeart/2008/layout/VerticalCurvedList"/>
    <dgm:cxn modelId="{34F5474B-217A-41DE-92EA-538AF1661F6A}" type="presParOf" srcId="{5CFEE2E6-0C92-4706-9517-75A8EB35D007}" destId="{01FA9DC7-7785-4BFD-AEA7-EF4120576075}" srcOrd="3" destOrd="0" presId="urn:microsoft.com/office/officeart/2008/layout/VerticalCurvedList"/>
    <dgm:cxn modelId="{49B46CB1-25CA-49B2-B93C-52414E63821F}" type="presParOf" srcId="{E8D60A30-CE3C-4EBB-BBB2-E27922D202D7}" destId="{1B83F9F9-8498-48F1-BD5F-03987122B194}" srcOrd="1" destOrd="0" presId="urn:microsoft.com/office/officeart/2008/layout/VerticalCurvedList"/>
    <dgm:cxn modelId="{1FA9C68C-BDA7-4F17-8438-AB7D138E7E70}" type="presParOf" srcId="{E8D60A30-CE3C-4EBB-BBB2-E27922D202D7}" destId="{CA889740-294F-4737-8E04-FDDEFF845944}" srcOrd="2" destOrd="0" presId="urn:microsoft.com/office/officeart/2008/layout/VerticalCurvedList"/>
    <dgm:cxn modelId="{4EFF3542-4508-4290-A086-A038F121EB92}" type="presParOf" srcId="{CA889740-294F-4737-8E04-FDDEFF845944}" destId="{6B5DB64E-0073-448E-B65B-60268E905B4C}" srcOrd="0" destOrd="0" presId="urn:microsoft.com/office/officeart/2008/layout/VerticalCurvedList"/>
    <dgm:cxn modelId="{D6774329-F7FC-462B-8075-F4D3EAD1B86A}" type="presParOf" srcId="{E8D60A30-CE3C-4EBB-BBB2-E27922D202D7}" destId="{8F9294F2-9AEF-466B-9FC1-B39A83420F0B}" srcOrd="3" destOrd="0" presId="urn:microsoft.com/office/officeart/2008/layout/VerticalCurvedList"/>
    <dgm:cxn modelId="{26DAA1EB-5087-4DDF-8474-6A66E9CC0C5A}" type="presParOf" srcId="{E8D60A30-CE3C-4EBB-BBB2-E27922D202D7}" destId="{016DDF78-03B2-4D32-9A0D-7BF221A037D3}" srcOrd="4" destOrd="0" presId="urn:microsoft.com/office/officeart/2008/layout/VerticalCurvedList"/>
    <dgm:cxn modelId="{7972FA87-7826-4157-A0DB-C8070463DF65}" type="presParOf" srcId="{016DDF78-03B2-4D32-9A0D-7BF221A037D3}" destId="{45B04075-8166-4DA8-B69D-A85BA0EA965B}" srcOrd="0" destOrd="0" presId="urn:microsoft.com/office/officeart/2008/layout/VerticalCurvedList"/>
    <dgm:cxn modelId="{54DA3E7E-7096-49F3-9047-145F948C8632}" type="presParOf" srcId="{E8D60A30-CE3C-4EBB-BBB2-E27922D202D7}" destId="{02536090-C695-4921-B4D2-EDCC1332A093}" srcOrd="5" destOrd="0" presId="urn:microsoft.com/office/officeart/2008/layout/VerticalCurvedList"/>
    <dgm:cxn modelId="{2CB9F1CA-4DC2-459C-B41C-8334847CE418}" type="presParOf" srcId="{E8D60A30-CE3C-4EBB-BBB2-E27922D202D7}" destId="{A733155F-71ED-44BE-ACF9-39A99B3C7876}" srcOrd="6" destOrd="0" presId="urn:microsoft.com/office/officeart/2008/layout/VerticalCurvedList"/>
    <dgm:cxn modelId="{DF5A9C72-234E-435B-BDCD-359BF186A4DD}" type="presParOf" srcId="{A733155F-71ED-44BE-ACF9-39A99B3C7876}" destId="{8EA06F5D-730E-401A-9C5C-5C2757A2E645}" srcOrd="0" destOrd="0" presId="urn:microsoft.com/office/officeart/2008/layout/VerticalCurvedList"/>
    <dgm:cxn modelId="{719DA38F-8BF9-4E80-B894-2B2EB3198E9D}" type="presParOf" srcId="{E8D60A30-CE3C-4EBB-BBB2-E27922D202D7}" destId="{B8A8870A-EECA-4159-9EB4-029657675C45}" srcOrd="7" destOrd="0" presId="urn:microsoft.com/office/officeart/2008/layout/VerticalCurvedList"/>
    <dgm:cxn modelId="{961CEABE-BEB8-40FF-B8EC-ACE8B9656ADA}" type="presParOf" srcId="{E8D60A30-CE3C-4EBB-BBB2-E27922D202D7}" destId="{2052EA8F-BD2E-45FB-8CD2-672CA187E5BB}" srcOrd="8" destOrd="0" presId="urn:microsoft.com/office/officeart/2008/layout/VerticalCurvedList"/>
    <dgm:cxn modelId="{3E9600D6-EC8F-4187-9001-746ACB243F31}" type="presParOf" srcId="{2052EA8F-BD2E-45FB-8CD2-672CA187E5BB}" destId="{3E7C14F7-C33F-4637-A26E-71490E454D68}" srcOrd="0" destOrd="0" presId="urn:microsoft.com/office/officeart/2008/layout/VerticalCurvedList"/>
    <dgm:cxn modelId="{18F39CFA-01D8-40CA-9B47-A9138137EC8C}" type="presParOf" srcId="{E8D60A30-CE3C-4EBB-BBB2-E27922D202D7}" destId="{2E746A62-F112-4D55-BA3A-C30C2583BF45}" srcOrd="9" destOrd="0" presId="urn:microsoft.com/office/officeart/2008/layout/VerticalCurvedList"/>
    <dgm:cxn modelId="{BC1BD604-22F9-47CC-82E8-BA40136C0DDB}" type="presParOf" srcId="{E8D60A30-CE3C-4EBB-BBB2-E27922D202D7}" destId="{5098DD40-91B1-4A37-AA66-AB28CF5DA3B2}" srcOrd="10" destOrd="0" presId="urn:microsoft.com/office/officeart/2008/layout/VerticalCurvedList"/>
    <dgm:cxn modelId="{9C040768-70E9-43A8-A85E-DEEC7444E888}" type="presParOf" srcId="{5098DD40-91B1-4A37-AA66-AB28CF5DA3B2}" destId="{9528C569-70BF-4F09-884C-BF6BD6A395C3}" srcOrd="0" destOrd="0" presId="urn:microsoft.com/office/officeart/2008/layout/VerticalCurvedList"/>
    <dgm:cxn modelId="{1C87F99E-D97F-4ADD-A2C2-E11FBD2712D8}" type="presParOf" srcId="{E8D60A30-CE3C-4EBB-BBB2-E27922D202D7}" destId="{A19EF6FC-2875-4B68-A251-8D65A570B7E9}" srcOrd="11" destOrd="0" presId="urn:microsoft.com/office/officeart/2008/layout/VerticalCurvedList"/>
    <dgm:cxn modelId="{7F4487BE-B52A-4062-8C8A-75749E2405C3}" type="presParOf" srcId="{E8D60A30-CE3C-4EBB-BBB2-E27922D202D7}" destId="{BD0CDF39-8CC0-4F59-97AA-A10FEF924E8D}" srcOrd="12" destOrd="0" presId="urn:microsoft.com/office/officeart/2008/layout/VerticalCurvedList"/>
    <dgm:cxn modelId="{025A370E-5623-4973-B7C7-D05909E59945}" type="presParOf" srcId="{BD0CDF39-8CC0-4F59-97AA-A10FEF924E8D}" destId="{026025A8-103C-40E6-BC6C-4EB2B67798F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ADB5C9-026F-48DB-909F-83EA32FC6C8E}"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US"/>
        </a:p>
      </dgm:t>
    </dgm:pt>
    <dgm:pt modelId="{1A2539CB-3F53-4682-B90A-97179250E350}">
      <dgm:prSet phldrT="[Text]"/>
      <dgm:spPr>
        <a:solidFill>
          <a:srgbClr val="033B57"/>
        </a:solidFill>
      </dgm:spPr>
      <dgm:t>
        <a:bodyPr/>
        <a:lstStyle/>
        <a:p>
          <a:r>
            <a:rPr lang="en-US" dirty="0"/>
            <a:t>Fragmented health care system</a:t>
          </a:r>
        </a:p>
      </dgm:t>
    </dgm:pt>
    <dgm:pt modelId="{01BCEE12-2F92-435A-B03D-617B08617CEA}" type="parTrans" cxnId="{9B63840C-9350-4DE8-BD2C-06315A52A033}">
      <dgm:prSet/>
      <dgm:spPr/>
      <dgm:t>
        <a:bodyPr/>
        <a:lstStyle/>
        <a:p>
          <a:endParaRPr lang="en-US"/>
        </a:p>
      </dgm:t>
    </dgm:pt>
    <dgm:pt modelId="{70D61738-FF5C-4672-81E9-B67FA905FC0D}" type="sibTrans" cxnId="{9B63840C-9350-4DE8-BD2C-06315A52A033}">
      <dgm:prSet/>
      <dgm:spPr/>
      <dgm:t>
        <a:bodyPr/>
        <a:lstStyle/>
        <a:p>
          <a:endParaRPr lang="en-US"/>
        </a:p>
      </dgm:t>
    </dgm:pt>
    <dgm:pt modelId="{5C56C154-B756-46AC-8843-371A5C05DA19}">
      <dgm:prSet/>
      <dgm:spPr>
        <a:solidFill>
          <a:srgbClr val="033B57"/>
        </a:solidFill>
      </dgm:spPr>
      <dgm:t>
        <a:bodyPr/>
        <a:lstStyle/>
        <a:p>
          <a:r>
            <a:rPr lang="en-US" dirty="0"/>
            <a:t>Overwhelming amount of information</a:t>
          </a:r>
        </a:p>
      </dgm:t>
    </dgm:pt>
    <dgm:pt modelId="{D7206F0B-951C-4E76-BC55-43185336E001}" type="parTrans" cxnId="{70D7233D-9481-4C16-B369-1CC02587391D}">
      <dgm:prSet/>
      <dgm:spPr/>
      <dgm:t>
        <a:bodyPr/>
        <a:lstStyle/>
        <a:p>
          <a:endParaRPr lang="en-US"/>
        </a:p>
      </dgm:t>
    </dgm:pt>
    <dgm:pt modelId="{91F915F0-3284-4950-AAF2-C99DDE3EFF5D}" type="sibTrans" cxnId="{70D7233D-9481-4C16-B369-1CC02587391D}">
      <dgm:prSet/>
      <dgm:spPr/>
      <dgm:t>
        <a:bodyPr/>
        <a:lstStyle/>
        <a:p>
          <a:endParaRPr lang="en-US"/>
        </a:p>
      </dgm:t>
    </dgm:pt>
    <dgm:pt modelId="{67160316-E6E5-43E1-98B6-7BEE45BE60CD}">
      <dgm:prSet phldrT="[Text]"/>
      <dgm:spPr>
        <a:solidFill>
          <a:srgbClr val="BBE0E3">
            <a:alpha val="90000"/>
          </a:srgbClr>
        </a:solidFill>
      </dgm:spPr>
      <dgm:t>
        <a:bodyPr/>
        <a:lstStyle/>
        <a:p>
          <a:r>
            <a:rPr lang="en-US" dirty="0"/>
            <a:t>Need to improve access to care</a:t>
          </a:r>
        </a:p>
      </dgm:t>
    </dgm:pt>
    <dgm:pt modelId="{C81BC6DC-64E9-45D9-A5C9-41ACA97273EC}" type="parTrans" cxnId="{02226C48-9CC0-4717-9BC4-1C9F9253FC37}">
      <dgm:prSet/>
      <dgm:spPr/>
      <dgm:t>
        <a:bodyPr/>
        <a:lstStyle/>
        <a:p>
          <a:endParaRPr lang="en-US"/>
        </a:p>
      </dgm:t>
    </dgm:pt>
    <dgm:pt modelId="{93B547E3-55C7-48CF-8345-E41A75DE1B2D}" type="sibTrans" cxnId="{02226C48-9CC0-4717-9BC4-1C9F9253FC37}">
      <dgm:prSet/>
      <dgm:spPr/>
      <dgm:t>
        <a:bodyPr/>
        <a:lstStyle/>
        <a:p>
          <a:endParaRPr lang="en-US"/>
        </a:p>
      </dgm:t>
    </dgm:pt>
    <dgm:pt modelId="{81E82ED8-A9CF-44BC-89D1-131C740D7BED}">
      <dgm:prSet phldrT="[Text]"/>
      <dgm:spPr>
        <a:solidFill>
          <a:srgbClr val="BBE0E3">
            <a:alpha val="90000"/>
          </a:srgbClr>
        </a:solidFill>
      </dgm:spPr>
      <dgm:t>
        <a:bodyPr/>
        <a:lstStyle/>
        <a:p>
          <a:r>
            <a:rPr lang="en-US" dirty="0"/>
            <a:t>Need to </a:t>
          </a:r>
          <a:r>
            <a:rPr lang="en-US" b="0" i="0" dirty="0"/>
            <a:t>support patient empowerment </a:t>
          </a:r>
          <a:r>
            <a:rPr lang="en-US" dirty="0"/>
            <a:t>to advocate for themselves</a:t>
          </a:r>
        </a:p>
      </dgm:t>
    </dgm:pt>
    <dgm:pt modelId="{710410DD-2D60-40B9-8268-2DF7D577B223}" type="parTrans" cxnId="{D533D8F9-C4E8-4C32-B95A-4E5E7AC64555}">
      <dgm:prSet/>
      <dgm:spPr/>
      <dgm:t>
        <a:bodyPr/>
        <a:lstStyle/>
        <a:p>
          <a:endParaRPr lang="en-US"/>
        </a:p>
      </dgm:t>
    </dgm:pt>
    <dgm:pt modelId="{AA65F878-FEB1-44F2-B409-64F1E28983F3}" type="sibTrans" cxnId="{D533D8F9-C4E8-4C32-B95A-4E5E7AC64555}">
      <dgm:prSet/>
      <dgm:spPr/>
      <dgm:t>
        <a:bodyPr/>
        <a:lstStyle/>
        <a:p>
          <a:endParaRPr lang="en-US"/>
        </a:p>
      </dgm:t>
    </dgm:pt>
    <dgm:pt modelId="{D6F63CC8-03FD-4B6C-8C82-37DEB497ED66}">
      <dgm:prSet/>
      <dgm:spPr>
        <a:solidFill>
          <a:srgbClr val="BBE0E3">
            <a:alpha val="90000"/>
          </a:srgbClr>
        </a:solidFill>
      </dgm:spPr>
      <dgm:t>
        <a:bodyPr/>
        <a:lstStyle/>
        <a:p>
          <a:r>
            <a:rPr lang="en-US" dirty="0"/>
            <a:t>Need to decide what information and resources should be used</a:t>
          </a:r>
        </a:p>
      </dgm:t>
    </dgm:pt>
    <dgm:pt modelId="{5D6A57EE-6821-4466-9CE0-C92413B3DAFA}" type="parTrans" cxnId="{6401EF27-4034-4E14-8BF8-8E9EC927137B}">
      <dgm:prSet/>
      <dgm:spPr/>
      <dgm:t>
        <a:bodyPr/>
        <a:lstStyle/>
        <a:p>
          <a:endParaRPr lang="en-US"/>
        </a:p>
      </dgm:t>
    </dgm:pt>
    <dgm:pt modelId="{9B7B5DF3-195D-432B-9CC0-BB279826FA3A}" type="sibTrans" cxnId="{6401EF27-4034-4E14-8BF8-8E9EC927137B}">
      <dgm:prSet/>
      <dgm:spPr/>
      <dgm:t>
        <a:bodyPr/>
        <a:lstStyle/>
        <a:p>
          <a:endParaRPr lang="en-US"/>
        </a:p>
      </dgm:t>
    </dgm:pt>
    <dgm:pt modelId="{DED9E0B0-84EB-491A-9D39-D6C11DFBD8B1}">
      <dgm:prSet/>
      <dgm:spPr>
        <a:solidFill>
          <a:srgbClr val="BBE0E3">
            <a:alpha val="90000"/>
          </a:srgbClr>
        </a:solidFill>
      </dgm:spPr>
      <dgm:t>
        <a:bodyPr/>
        <a:lstStyle/>
        <a:p>
          <a:r>
            <a:rPr lang="en-US" dirty="0"/>
            <a:t>Need to know how to incorporate information into conversations with health care providers</a:t>
          </a:r>
        </a:p>
      </dgm:t>
    </dgm:pt>
    <dgm:pt modelId="{3D5C02E6-ABB0-4AA1-9F6E-8584F6A5416C}" type="parTrans" cxnId="{F4E03D61-ED22-49C7-9579-9B51D788D76A}">
      <dgm:prSet/>
      <dgm:spPr/>
      <dgm:t>
        <a:bodyPr/>
        <a:lstStyle/>
        <a:p>
          <a:endParaRPr lang="en-US"/>
        </a:p>
      </dgm:t>
    </dgm:pt>
    <dgm:pt modelId="{FD244C13-15ED-4459-83E8-EA1751B6E7C0}" type="sibTrans" cxnId="{F4E03D61-ED22-49C7-9579-9B51D788D76A}">
      <dgm:prSet/>
      <dgm:spPr/>
      <dgm:t>
        <a:bodyPr/>
        <a:lstStyle/>
        <a:p>
          <a:endParaRPr lang="en-US"/>
        </a:p>
      </dgm:t>
    </dgm:pt>
    <dgm:pt modelId="{4FBABE46-8015-4F5F-8A0B-0DFF4136EA22}" type="pres">
      <dgm:prSet presAssocID="{51ADB5C9-026F-48DB-909F-83EA32FC6C8E}" presName="Name0" presStyleCnt="0">
        <dgm:presLayoutVars>
          <dgm:dir/>
          <dgm:animLvl val="lvl"/>
          <dgm:resizeHandles val="exact"/>
        </dgm:presLayoutVars>
      </dgm:prSet>
      <dgm:spPr/>
    </dgm:pt>
    <dgm:pt modelId="{1E106297-AA87-486C-9F92-2B26A6FCAD80}" type="pres">
      <dgm:prSet presAssocID="{1A2539CB-3F53-4682-B90A-97179250E350}" presName="composite" presStyleCnt="0"/>
      <dgm:spPr/>
    </dgm:pt>
    <dgm:pt modelId="{BDB75677-1999-41B0-B3CD-087D21D5E7A9}" type="pres">
      <dgm:prSet presAssocID="{1A2539CB-3F53-4682-B90A-97179250E350}" presName="parTx" presStyleLbl="alignNode1" presStyleIdx="0" presStyleCnt="2">
        <dgm:presLayoutVars>
          <dgm:chMax val="0"/>
          <dgm:chPref val="0"/>
          <dgm:bulletEnabled val="1"/>
        </dgm:presLayoutVars>
      </dgm:prSet>
      <dgm:spPr/>
    </dgm:pt>
    <dgm:pt modelId="{BD94603A-4723-4330-A7BF-71030D89AC67}" type="pres">
      <dgm:prSet presAssocID="{1A2539CB-3F53-4682-B90A-97179250E350}" presName="desTx" presStyleLbl="alignAccFollowNode1" presStyleIdx="0" presStyleCnt="2">
        <dgm:presLayoutVars>
          <dgm:bulletEnabled val="1"/>
        </dgm:presLayoutVars>
      </dgm:prSet>
      <dgm:spPr/>
    </dgm:pt>
    <dgm:pt modelId="{387457AE-AA73-407D-9D38-4D4C78DD6C3F}" type="pres">
      <dgm:prSet presAssocID="{70D61738-FF5C-4672-81E9-B67FA905FC0D}" presName="space" presStyleCnt="0"/>
      <dgm:spPr/>
    </dgm:pt>
    <dgm:pt modelId="{7B252CD4-D344-444E-9FAC-96221EDBE277}" type="pres">
      <dgm:prSet presAssocID="{5C56C154-B756-46AC-8843-371A5C05DA19}" presName="composite" presStyleCnt="0"/>
      <dgm:spPr/>
    </dgm:pt>
    <dgm:pt modelId="{80781676-BB99-4288-8579-BAB747B30B7C}" type="pres">
      <dgm:prSet presAssocID="{5C56C154-B756-46AC-8843-371A5C05DA19}" presName="parTx" presStyleLbl="alignNode1" presStyleIdx="1" presStyleCnt="2">
        <dgm:presLayoutVars>
          <dgm:chMax val="0"/>
          <dgm:chPref val="0"/>
          <dgm:bulletEnabled val="1"/>
        </dgm:presLayoutVars>
      </dgm:prSet>
      <dgm:spPr/>
    </dgm:pt>
    <dgm:pt modelId="{5471B689-8AA7-42DB-8EFA-1B6CA88838E1}" type="pres">
      <dgm:prSet presAssocID="{5C56C154-B756-46AC-8843-371A5C05DA19}" presName="desTx" presStyleLbl="alignAccFollowNode1" presStyleIdx="1" presStyleCnt="2">
        <dgm:presLayoutVars>
          <dgm:bulletEnabled val="1"/>
        </dgm:presLayoutVars>
      </dgm:prSet>
      <dgm:spPr/>
    </dgm:pt>
  </dgm:ptLst>
  <dgm:cxnLst>
    <dgm:cxn modelId="{9A5D8B08-AF2D-4B9B-B0BF-11E3C507A5C1}" type="presOf" srcId="{1A2539CB-3F53-4682-B90A-97179250E350}" destId="{BDB75677-1999-41B0-B3CD-087D21D5E7A9}" srcOrd="0" destOrd="0" presId="urn:microsoft.com/office/officeart/2005/8/layout/hList1"/>
    <dgm:cxn modelId="{9B63840C-9350-4DE8-BD2C-06315A52A033}" srcId="{51ADB5C9-026F-48DB-909F-83EA32FC6C8E}" destId="{1A2539CB-3F53-4682-B90A-97179250E350}" srcOrd="0" destOrd="0" parTransId="{01BCEE12-2F92-435A-B03D-617B08617CEA}" sibTransId="{70D61738-FF5C-4672-81E9-B67FA905FC0D}"/>
    <dgm:cxn modelId="{6401EF27-4034-4E14-8BF8-8E9EC927137B}" srcId="{5C56C154-B756-46AC-8843-371A5C05DA19}" destId="{D6F63CC8-03FD-4B6C-8C82-37DEB497ED66}" srcOrd="0" destOrd="0" parTransId="{5D6A57EE-6821-4466-9CE0-C92413B3DAFA}" sibTransId="{9B7B5DF3-195D-432B-9CC0-BB279826FA3A}"/>
    <dgm:cxn modelId="{EC5D272E-939C-4E52-84BC-E4F926F38D0D}" type="presOf" srcId="{DED9E0B0-84EB-491A-9D39-D6C11DFBD8B1}" destId="{5471B689-8AA7-42DB-8EFA-1B6CA88838E1}" srcOrd="0" destOrd="1" presId="urn:microsoft.com/office/officeart/2005/8/layout/hList1"/>
    <dgm:cxn modelId="{70D7233D-9481-4C16-B369-1CC02587391D}" srcId="{51ADB5C9-026F-48DB-909F-83EA32FC6C8E}" destId="{5C56C154-B756-46AC-8843-371A5C05DA19}" srcOrd="1" destOrd="0" parTransId="{D7206F0B-951C-4E76-BC55-43185336E001}" sibTransId="{91F915F0-3284-4950-AAF2-C99DDE3EFF5D}"/>
    <dgm:cxn modelId="{F4E03D61-ED22-49C7-9579-9B51D788D76A}" srcId="{5C56C154-B756-46AC-8843-371A5C05DA19}" destId="{DED9E0B0-84EB-491A-9D39-D6C11DFBD8B1}" srcOrd="1" destOrd="0" parTransId="{3D5C02E6-ABB0-4AA1-9F6E-8584F6A5416C}" sibTransId="{FD244C13-15ED-4459-83E8-EA1751B6E7C0}"/>
    <dgm:cxn modelId="{02226C48-9CC0-4717-9BC4-1C9F9253FC37}" srcId="{1A2539CB-3F53-4682-B90A-97179250E350}" destId="{67160316-E6E5-43E1-98B6-7BEE45BE60CD}" srcOrd="0" destOrd="0" parTransId="{C81BC6DC-64E9-45D9-A5C9-41ACA97273EC}" sibTransId="{93B547E3-55C7-48CF-8345-E41A75DE1B2D}"/>
    <dgm:cxn modelId="{6256AA53-8D3A-4D26-8669-73F38719DC91}" type="presOf" srcId="{D6F63CC8-03FD-4B6C-8C82-37DEB497ED66}" destId="{5471B689-8AA7-42DB-8EFA-1B6CA88838E1}" srcOrd="0" destOrd="0" presId="urn:microsoft.com/office/officeart/2005/8/layout/hList1"/>
    <dgm:cxn modelId="{7191C779-81AD-4B99-AE94-B2E6B25C8D9F}" type="presOf" srcId="{51ADB5C9-026F-48DB-909F-83EA32FC6C8E}" destId="{4FBABE46-8015-4F5F-8A0B-0DFF4136EA22}" srcOrd="0" destOrd="0" presId="urn:microsoft.com/office/officeart/2005/8/layout/hList1"/>
    <dgm:cxn modelId="{71C7CE92-009D-4850-9E30-D37919FDEAEA}" type="presOf" srcId="{81E82ED8-A9CF-44BC-89D1-131C740D7BED}" destId="{BD94603A-4723-4330-A7BF-71030D89AC67}" srcOrd="0" destOrd="1" presId="urn:microsoft.com/office/officeart/2005/8/layout/hList1"/>
    <dgm:cxn modelId="{CA7C07CE-638D-400E-82F7-0847F83FE992}" type="presOf" srcId="{67160316-E6E5-43E1-98B6-7BEE45BE60CD}" destId="{BD94603A-4723-4330-A7BF-71030D89AC67}" srcOrd="0" destOrd="0" presId="urn:microsoft.com/office/officeart/2005/8/layout/hList1"/>
    <dgm:cxn modelId="{FC2E0FEB-32AB-4389-B160-6B2E0433F51C}" type="presOf" srcId="{5C56C154-B756-46AC-8843-371A5C05DA19}" destId="{80781676-BB99-4288-8579-BAB747B30B7C}" srcOrd="0" destOrd="0" presId="urn:microsoft.com/office/officeart/2005/8/layout/hList1"/>
    <dgm:cxn modelId="{D533D8F9-C4E8-4C32-B95A-4E5E7AC64555}" srcId="{1A2539CB-3F53-4682-B90A-97179250E350}" destId="{81E82ED8-A9CF-44BC-89D1-131C740D7BED}" srcOrd="1" destOrd="0" parTransId="{710410DD-2D60-40B9-8268-2DF7D577B223}" sibTransId="{AA65F878-FEB1-44F2-B409-64F1E28983F3}"/>
    <dgm:cxn modelId="{4632E777-4A1B-4147-AEA3-64BEA664A3BF}" type="presParOf" srcId="{4FBABE46-8015-4F5F-8A0B-0DFF4136EA22}" destId="{1E106297-AA87-486C-9F92-2B26A6FCAD80}" srcOrd="0" destOrd="0" presId="urn:microsoft.com/office/officeart/2005/8/layout/hList1"/>
    <dgm:cxn modelId="{C62BB79E-CDDD-446B-B9A7-A77BDECDC7D6}" type="presParOf" srcId="{1E106297-AA87-486C-9F92-2B26A6FCAD80}" destId="{BDB75677-1999-41B0-B3CD-087D21D5E7A9}" srcOrd="0" destOrd="0" presId="urn:microsoft.com/office/officeart/2005/8/layout/hList1"/>
    <dgm:cxn modelId="{37281886-AE62-4ADA-A61C-9F10EFAF6279}" type="presParOf" srcId="{1E106297-AA87-486C-9F92-2B26A6FCAD80}" destId="{BD94603A-4723-4330-A7BF-71030D89AC67}" srcOrd="1" destOrd="0" presId="urn:microsoft.com/office/officeart/2005/8/layout/hList1"/>
    <dgm:cxn modelId="{10A3A72D-E72D-4246-987B-5D09EC97D15E}" type="presParOf" srcId="{4FBABE46-8015-4F5F-8A0B-0DFF4136EA22}" destId="{387457AE-AA73-407D-9D38-4D4C78DD6C3F}" srcOrd="1" destOrd="0" presId="urn:microsoft.com/office/officeart/2005/8/layout/hList1"/>
    <dgm:cxn modelId="{C6933A77-385B-43B6-BE14-059477DCDBD8}" type="presParOf" srcId="{4FBABE46-8015-4F5F-8A0B-0DFF4136EA22}" destId="{7B252CD4-D344-444E-9FAC-96221EDBE277}" srcOrd="2" destOrd="0" presId="urn:microsoft.com/office/officeart/2005/8/layout/hList1"/>
    <dgm:cxn modelId="{C8F4038D-121D-48A1-8AD7-24894AEA02F6}" type="presParOf" srcId="{7B252CD4-D344-444E-9FAC-96221EDBE277}" destId="{80781676-BB99-4288-8579-BAB747B30B7C}" srcOrd="0" destOrd="0" presId="urn:microsoft.com/office/officeart/2005/8/layout/hList1"/>
    <dgm:cxn modelId="{0E63C44A-3EC1-4F8D-904A-EB626704115C}" type="presParOf" srcId="{7B252CD4-D344-444E-9FAC-96221EDBE277}" destId="{5471B689-8AA7-42DB-8EFA-1B6CA88838E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EB775D-885A-480E-8BB0-0CBB19A8B387}" type="doc">
      <dgm:prSet loTypeId="urn:microsoft.com/office/officeart/2005/8/layout/cycle6" loCatId="cycle" qsTypeId="urn:microsoft.com/office/officeart/2005/8/quickstyle/simple1" qsCatId="simple" csTypeId="urn:microsoft.com/office/officeart/2005/8/colors/accent2_2" csCatId="accent2" phldr="1"/>
      <dgm:spPr/>
      <dgm:t>
        <a:bodyPr/>
        <a:lstStyle/>
        <a:p>
          <a:endParaRPr lang="en-US"/>
        </a:p>
      </dgm:t>
    </dgm:pt>
    <dgm:pt modelId="{22578CEA-9550-45C4-8D36-1ED9398BCD20}">
      <dgm:prSet phldrT="[Text]" custT="1"/>
      <dgm:spPr>
        <a:solidFill>
          <a:srgbClr val="033B57"/>
        </a:solidFill>
      </dgm:spPr>
      <dgm:t>
        <a:bodyPr/>
        <a:lstStyle/>
        <a:p>
          <a:r>
            <a:rPr lang="en-US" sz="1400" b="1" dirty="0"/>
            <a:t>Knowledge</a:t>
          </a:r>
        </a:p>
      </dgm:t>
    </dgm:pt>
    <dgm:pt modelId="{A495618E-3C51-4FD0-9821-6AB69EAD054B}" type="parTrans" cxnId="{48BE0DD7-F907-48EF-8B0B-3BF0D2276D15}">
      <dgm:prSet/>
      <dgm:spPr/>
      <dgm:t>
        <a:bodyPr/>
        <a:lstStyle/>
        <a:p>
          <a:endParaRPr lang="en-US" sz="1400"/>
        </a:p>
      </dgm:t>
    </dgm:pt>
    <dgm:pt modelId="{31F1B652-5737-47BE-B819-5A0F26FF5E3B}" type="sibTrans" cxnId="{48BE0DD7-F907-48EF-8B0B-3BF0D2276D15}">
      <dgm:prSet/>
      <dgm:spPr/>
      <dgm:t>
        <a:bodyPr/>
        <a:lstStyle/>
        <a:p>
          <a:endParaRPr lang="en-US" sz="1400"/>
        </a:p>
      </dgm:t>
    </dgm:pt>
    <dgm:pt modelId="{6A487E7E-F9F4-4EC7-AAC8-DADC777C71FE}">
      <dgm:prSet phldrT="[Text]" custT="1"/>
      <dgm:spPr>
        <a:solidFill>
          <a:srgbClr val="033B57"/>
        </a:solidFill>
      </dgm:spPr>
      <dgm:t>
        <a:bodyPr/>
        <a:lstStyle/>
        <a:p>
          <a:r>
            <a:rPr lang="en-US" sz="1400" b="1" dirty="0"/>
            <a:t>Skills</a:t>
          </a:r>
        </a:p>
      </dgm:t>
    </dgm:pt>
    <dgm:pt modelId="{F6B2A6AC-7954-4C9A-9056-BD4513BB99FD}" type="parTrans" cxnId="{8BBA1539-4EFD-40A8-9473-678BCB2F56D1}">
      <dgm:prSet/>
      <dgm:spPr/>
      <dgm:t>
        <a:bodyPr/>
        <a:lstStyle/>
        <a:p>
          <a:endParaRPr lang="en-US" sz="1400"/>
        </a:p>
      </dgm:t>
    </dgm:pt>
    <dgm:pt modelId="{BD35400B-77CC-4BF4-B03E-09BEA38E3511}" type="sibTrans" cxnId="{8BBA1539-4EFD-40A8-9473-678BCB2F56D1}">
      <dgm:prSet/>
      <dgm:spPr/>
      <dgm:t>
        <a:bodyPr/>
        <a:lstStyle/>
        <a:p>
          <a:endParaRPr lang="en-US" sz="1400"/>
        </a:p>
      </dgm:t>
    </dgm:pt>
    <dgm:pt modelId="{F8E985E7-409F-495E-BF6F-1DDFFC59AF10}">
      <dgm:prSet phldrT="[Text]" custT="1"/>
      <dgm:spPr>
        <a:solidFill>
          <a:srgbClr val="033B57"/>
        </a:solidFill>
      </dgm:spPr>
      <dgm:t>
        <a:bodyPr/>
        <a:lstStyle/>
        <a:p>
          <a:r>
            <a:rPr lang="en-US" sz="1400" b="1" dirty="0"/>
            <a:t>Attitudes</a:t>
          </a:r>
        </a:p>
      </dgm:t>
    </dgm:pt>
    <dgm:pt modelId="{2BE6FE23-0BE0-4C29-8A14-3881FAA0784F}" type="parTrans" cxnId="{87764E23-FB29-43D6-9431-58D6033ECA55}">
      <dgm:prSet/>
      <dgm:spPr/>
      <dgm:t>
        <a:bodyPr/>
        <a:lstStyle/>
        <a:p>
          <a:endParaRPr lang="en-US" sz="1400"/>
        </a:p>
      </dgm:t>
    </dgm:pt>
    <dgm:pt modelId="{35B521FD-C464-4990-BCE3-EBCEFC0B7985}" type="sibTrans" cxnId="{87764E23-FB29-43D6-9431-58D6033ECA55}">
      <dgm:prSet/>
      <dgm:spPr>
        <a:ln>
          <a:solidFill>
            <a:srgbClr val="365F91"/>
          </a:solidFill>
        </a:ln>
      </dgm:spPr>
      <dgm:t>
        <a:bodyPr/>
        <a:lstStyle/>
        <a:p>
          <a:endParaRPr lang="en-US" sz="1400"/>
        </a:p>
      </dgm:t>
    </dgm:pt>
    <dgm:pt modelId="{CABCF77A-2ACA-43B7-A2E3-9AA8A55B5AC4}">
      <dgm:prSet phldrT="[Text]" custT="1"/>
      <dgm:spPr>
        <a:solidFill>
          <a:srgbClr val="033B57"/>
        </a:solidFill>
      </dgm:spPr>
      <dgm:t>
        <a:bodyPr/>
        <a:lstStyle/>
        <a:p>
          <a:r>
            <a:rPr lang="en-US" sz="1400" dirty="0"/>
            <a:t>Ability to self-care</a:t>
          </a:r>
        </a:p>
      </dgm:t>
    </dgm:pt>
    <dgm:pt modelId="{1D94918F-B4AE-4729-837F-46409F5EBF3F}" type="parTrans" cxnId="{F8CBE004-0DAC-43D7-8718-45E7D109D51C}">
      <dgm:prSet/>
      <dgm:spPr/>
      <dgm:t>
        <a:bodyPr/>
        <a:lstStyle/>
        <a:p>
          <a:endParaRPr lang="en-US" sz="1400"/>
        </a:p>
      </dgm:t>
    </dgm:pt>
    <dgm:pt modelId="{F6C13B3B-388E-490B-8DA0-54E3BBBFAD06}" type="sibTrans" cxnId="{F8CBE004-0DAC-43D7-8718-45E7D109D51C}">
      <dgm:prSet/>
      <dgm:spPr/>
      <dgm:t>
        <a:bodyPr/>
        <a:lstStyle/>
        <a:p>
          <a:endParaRPr lang="en-US" sz="1400"/>
        </a:p>
      </dgm:t>
    </dgm:pt>
    <dgm:pt modelId="{27A8E44C-ADF0-4505-945C-A5DABC4FC027}">
      <dgm:prSet phldrT="[Text]" custT="1"/>
      <dgm:spPr>
        <a:solidFill>
          <a:srgbClr val="033B57"/>
        </a:solidFill>
      </dgm:spPr>
      <dgm:t>
        <a:bodyPr/>
        <a:lstStyle/>
        <a:p>
          <a:r>
            <a:rPr lang="en-US" sz="1400" dirty="0"/>
            <a:t>Ability to cope</a:t>
          </a:r>
        </a:p>
      </dgm:t>
    </dgm:pt>
    <dgm:pt modelId="{9C0E108B-E450-468E-9143-6D76F2C4F9ED}" type="parTrans" cxnId="{27AF888A-CC3A-4908-9BCB-692BD8B2FAFA}">
      <dgm:prSet/>
      <dgm:spPr/>
      <dgm:t>
        <a:bodyPr/>
        <a:lstStyle/>
        <a:p>
          <a:endParaRPr lang="en-US" sz="1400"/>
        </a:p>
      </dgm:t>
    </dgm:pt>
    <dgm:pt modelId="{63B66492-EF3E-45EB-9585-64FDD4D44A7B}" type="sibTrans" cxnId="{27AF888A-CC3A-4908-9BCB-692BD8B2FAFA}">
      <dgm:prSet/>
      <dgm:spPr/>
      <dgm:t>
        <a:bodyPr/>
        <a:lstStyle/>
        <a:p>
          <a:endParaRPr lang="en-US" sz="1400"/>
        </a:p>
      </dgm:t>
    </dgm:pt>
    <dgm:pt modelId="{BF4EE39F-7856-4057-B9CB-CD32145FFD53}">
      <dgm:prSet phldrT="[Text]" custT="1"/>
      <dgm:spPr>
        <a:solidFill>
          <a:srgbClr val="033B57"/>
        </a:solidFill>
      </dgm:spPr>
      <dgm:t>
        <a:bodyPr/>
        <a:lstStyle/>
        <a:p>
          <a:r>
            <a:rPr lang="en-US" sz="1400" dirty="0"/>
            <a:t>Ability to actively communicate</a:t>
          </a:r>
        </a:p>
      </dgm:t>
    </dgm:pt>
    <dgm:pt modelId="{30092B3E-BF03-40AB-B320-B91E6D1B165F}" type="parTrans" cxnId="{B7777389-BB16-432B-9436-15BC2335C626}">
      <dgm:prSet/>
      <dgm:spPr/>
      <dgm:t>
        <a:bodyPr/>
        <a:lstStyle/>
        <a:p>
          <a:endParaRPr lang="en-US" sz="1400"/>
        </a:p>
      </dgm:t>
    </dgm:pt>
    <dgm:pt modelId="{9FC75AFD-201F-478C-8D89-44ABB4B7B7CF}" type="sibTrans" cxnId="{B7777389-BB16-432B-9436-15BC2335C626}">
      <dgm:prSet/>
      <dgm:spPr/>
      <dgm:t>
        <a:bodyPr/>
        <a:lstStyle/>
        <a:p>
          <a:endParaRPr lang="en-US" sz="1400"/>
        </a:p>
      </dgm:t>
    </dgm:pt>
    <dgm:pt modelId="{9B88E811-E9EB-43E8-872D-B29F19E4FEF7}">
      <dgm:prSet phldrT="[Text]" custT="1"/>
      <dgm:spPr>
        <a:solidFill>
          <a:srgbClr val="033B57"/>
        </a:solidFill>
      </dgm:spPr>
      <dgm:t>
        <a:bodyPr/>
        <a:lstStyle/>
        <a:p>
          <a:r>
            <a:rPr lang="en-US" sz="1400" dirty="0"/>
            <a:t>Encouraging assertiveness</a:t>
          </a:r>
        </a:p>
      </dgm:t>
    </dgm:pt>
    <dgm:pt modelId="{FE7BA9D1-31BC-4744-A486-BB5313288276}" type="parTrans" cxnId="{40DD828A-564D-4217-B489-D87624A4B16E}">
      <dgm:prSet/>
      <dgm:spPr/>
      <dgm:t>
        <a:bodyPr/>
        <a:lstStyle/>
        <a:p>
          <a:endParaRPr lang="en-US" sz="1400"/>
        </a:p>
      </dgm:t>
    </dgm:pt>
    <dgm:pt modelId="{EAEB49B0-87FB-4923-B67C-B8D69909CECF}" type="sibTrans" cxnId="{40DD828A-564D-4217-B489-D87624A4B16E}">
      <dgm:prSet/>
      <dgm:spPr/>
      <dgm:t>
        <a:bodyPr/>
        <a:lstStyle/>
        <a:p>
          <a:endParaRPr lang="en-US" sz="1400"/>
        </a:p>
      </dgm:t>
    </dgm:pt>
    <dgm:pt modelId="{3308397F-E46B-4CB4-9520-E05DE23328F0}">
      <dgm:prSet phldrT="[Text]" custT="1"/>
      <dgm:spPr>
        <a:solidFill>
          <a:srgbClr val="033B57"/>
        </a:solidFill>
      </dgm:spPr>
      <dgm:t>
        <a:bodyPr/>
        <a:lstStyle/>
        <a:p>
          <a:r>
            <a:rPr lang="en-US" sz="1400" dirty="0"/>
            <a:t>Providing information and resources</a:t>
          </a:r>
        </a:p>
      </dgm:t>
    </dgm:pt>
    <dgm:pt modelId="{9DAB215F-1DED-4A1A-AC1E-573F77588A49}" type="parTrans" cxnId="{0E4B678C-8F3A-47D3-8501-CCEA371FBCCA}">
      <dgm:prSet/>
      <dgm:spPr/>
      <dgm:t>
        <a:bodyPr/>
        <a:lstStyle/>
        <a:p>
          <a:endParaRPr lang="en-US" sz="1400"/>
        </a:p>
      </dgm:t>
    </dgm:pt>
    <dgm:pt modelId="{8216FBB5-1F3F-4CF7-BC88-90F0519DCE2D}" type="sibTrans" cxnId="{0E4B678C-8F3A-47D3-8501-CCEA371FBCCA}">
      <dgm:prSet/>
      <dgm:spPr/>
      <dgm:t>
        <a:bodyPr/>
        <a:lstStyle/>
        <a:p>
          <a:endParaRPr lang="en-US" sz="1400"/>
        </a:p>
      </dgm:t>
    </dgm:pt>
    <dgm:pt modelId="{77BF2650-149B-4BD6-93F8-849D3248852F}">
      <dgm:prSet phldrT="[Text]" custT="1"/>
      <dgm:spPr>
        <a:solidFill>
          <a:srgbClr val="033B57"/>
        </a:solidFill>
      </dgm:spPr>
      <dgm:t>
        <a:bodyPr/>
        <a:lstStyle/>
        <a:p>
          <a:r>
            <a:rPr lang="en-US" sz="1400" dirty="0"/>
            <a:t>Discussing options</a:t>
          </a:r>
        </a:p>
      </dgm:t>
    </dgm:pt>
    <dgm:pt modelId="{1551F21A-F2F1-438D-B000-0104BB4E055A}" type="parTrans" cxnId="{6570B3F2-AC1C-46A6-802A-EE438523DF28}">
      <dgm:prSet/>
      <dgm:spPr/>
      <dgm:t>
        <a:bodyPr/>
        <a:lstStyle/>
        <a:p>
          <a:endParaRPr lang="en-US" sz="1400"/>
        </a:p>
      </dgm:t>
    </dgm:pt>
    <dgm:pt modelId="{88523B31-31EB-4426-B528-9B98200E9B56}" type="sibTrans" cxnId="{6570B3F2-AC1C-46A6-802A-EE438523DF28}">
      <dgm:prSet/>
      <dgm:spPr/>
      <dgm:t>
        <a:bodyPr/>
        <a:lstStyle/>
        <a:p>
          <a:endParaRPr lang="en-US" sz="1400"/>
        </a:p>
      </dgm:t>
    </dgm:pt>
    <dgm:pt modelId="{DC2D3574-4EF2-44CC-AA6D-745C60CF0C77}">
      <dgm:prSet phldrT="[Text]" custT="1"/>
      <dgm:spPr>
        <a:solidFill>
          <a:srgbClr val="033B57"/>
        </a:solidFill>
      </dgm:spPr>
      <dgm:t>
        <a:bodyPr/>
        <a:lstStyle/>
        <a:p>
          <a:r>
            <a:rPr lang="en-US" sz="1400" dirty="0"/>
            <a:t>Helping with decision-making</a:t>
          </a:r>
        </a:p>
      </dgm:t>
    </dgm:pt>
    <dgm:pt modelId="{76250702-8CE4-43AE-884E-80B43474C03D}" type="parTrans" cxnId="{C5B832BD-16E4-423D-BA0D-1849E6B6E6C2}">
      <dgm:prSet/>
      <dgm:spPr/>
      <dgm:t>
        <a:bodyPr/>
        <a:lstStyle/>
        <a:p>
          <a:endParaRPr lang="en-US" sz="1400"/>
        </a:p>
      </dgm:t>
    </dgm:pt>
    <dgm:pt modelId="{3B89B625-EB92-45FF-9DF3-23C66F487793}" type="sibTrans" cxnId="{C5B832BD-16E4-423D-BA0D-1849E6B6E6C2}">
      <dgm:prSet/>
      <dgm:spPr/>
      <dgm:t>
        <a:bodyPr/>
        <a:lstStyle/>
        <a:p>
          <a:endParaRPr lang="en-US" sz="1400"/>
        </a:p>
      </dgm:t>
    </dgm:pt>
    <dgm:pt modelId="{E1A89DA7-FE1A-4E0B-9547-5234EACC75E9}" type="pres">
      <dgm:prSet presAssocID="{0FEB775D-885A-480E-8BB0-0CBB19A8B387}" presName="cycle" presStyleCnt="0">
        <dgm:presLayoutVars>
          <dgm:dir/>
          <dgm:resizeHandles val="exact"/>
        </dgm:presLayoutVars>
      </dgm:prSet>
      <dgm:spPr/>
    </dgm:pt>
    <dgm:pt modelId="{42E5EE2C-B76F-43E1-B5BF-8361454524ED}" type="pres">
      <dgm:prSet presAssocID="{22578CEA-9550-45C4-8D36-1ED9398BCD20}" presName="node" presStyleLbl="node1" presStyleIdx="0" presStyleCnt="3" custScaleX="116607" custScaleY="136429">
        <dgm:presLayoutVars>
          <dgm:bulletEnabled val="1"/>
        </dgm:presLayoutVars>
      </dgm:prSet>
      <dgm:spPr/>
    </dgm:pt>
    <dgm:pt modelId="{983649D2-339F-42E3-82BE-11356428F959}" type="pres">
      <dgm:prSet presAssocID="{22578CEA-9550-45C4-8D36-1ED9398BCD20}" presName="spNode" presStyleCnt="0"/>
      <dgm:spPr/>
    </dgm:pt>
    <dgm:pt modelId="{933EFA0B-27D3-4255-A567-4B6EC2516F40}" type="pres">
      <dgm:prSet presAssocID="{31F1B652-5737-47BE-B819-5A0F26FF5E3B}" presName="sibTrans" presStyleLbl="sibTrans1D1" presStyleIdx="0" presStyleCnt="3"/>
      <dgm:spPr/>
    </dgm:pt>
    <dgm:pt modelId="{928EB57A-A7B8-4C82-B1D3-2E05E9561E2B}" type="pres">
      <dgm:prSet presAssocID="{6A487E7E-F9F4-4EC7-AAC8-DADC777C71FE}" presName="node" presStyleLbl="node1" presStyleIdx="1" presStyleCnt="3" custScaleX="114917" custScaleY="123309">
        <dgm:presLayoutVars>
          <dgm:bulletEnabled val="1"/>
        </dgm:presLayoutVars>
      </dgm:prSet>
      <dgm:spPr/>
    </dgm:pt>
    <dgm:pt modelId="{242A660F-FB38-473F-AB74-62D2B5189A5A}" type="pres">
      <dgm:prSet presAssocID="{6A487E7E-F9F4-4EC7-AAC8-DADC777C71FE}" presName="spNode" presStyleCnt="0"/>
      <dgm:spPr/>
    </dgm:pt>
    <dgm:pt modelId="{5D0E00BD-F7CC-4368-A9FD-3146BDC6E485}" type="pres">
      <dgm:prSet presAssocID="{BD35400B-77CC-4BF4-B03E-09BEA38E3511}" presName="sibTrans" presStyleLbl="sibTrans1D1" presStyleIdx="1" presStyleCnt="3"/>
      <dgm:spPr/>
    </dgm:pt>
    <dgm:pt modelId="{8B00389B-D9C4-4D07-9D77-CD72186B754B}" type="pres">
      <dgm:prSet presAssocID="{F8E985E7-409F-495E-BF6F-1DDFFC59AF10}" presName="node" presStyleLbl="node1" presStyleIdx="2" presStyleCnt="3" custScaleX="109448" custScaleY="123309">
        <dgm:presLayoutVars>
          <dgm:bulletEnabled val="1"/>
        </dgm:presLayoutVars>
      </dgm:prSet>
      <dgm:spPr/>
    </dgm:pt>
    <dgm:pt modelId="{687C7430-173E-49D4-B6A7-99DDDB07F151}" type="pres">
      <dgm:prSet presAssocID="{F8E985E7-409F-495E-BF6F-1DDFFC59AF10}" presName="spNode" presStyleCnt="0"/>
      <dgm:spPr/>
    </dgm:pt>
    <dgm:pt modelId="{1FA0B830-81AF-40F6-BEC3-AB3D0463B7FD}" type="pres">
      <dgm:prSet presAssocID="{35B521FD-C464-4990-BCE3-EBCEFC0B7985}" presName="sibTrans" presStyleLbl="sibTrans1D1" presStyleIdx="2" presStyleCnt="3"/>
      <dgm:spPr/>
    </dgm:pt>
  </dgm:ptLst>
  <dgm:cxnLst>
    <dgm:cxn modelId="{F8CBE004-0DAC-43D7-8718-45E7D109D51C}" srcId="{6A487E7E-F9F4-4EC7-AAC8-DADC777C71FE}" destId="{CABCF77A-2ACA-43B7-A2E3-9AA8A55B5AC4}" srcOrd="0" destOrd="0" parTransId="{1D94918F-B4AE-4729-837F-46409F5EBF3F}" sibTransId="{F6C13B3B-388E-490B-8DA0-54E3BBBFAD06}"/>
    <dgm:cxn modelId="{A2086915-CF96-40D3-82E7-997D11A4E38C}" type="presOf" srcId="{CABCF77A-2ACA-43B7-A2E3-9AA8A55B5AC4}" destId="{928EB57A-A7B8-4C82-B1D3-2E05E9561E2B}" srcOrd="0" destOrd="1" presId="urn:microsoft.com/office/officeart/2005/8/layout/cycle6"/>
    <dgm:cxn modelId="{87764E23-FB29-43D6-9431-58D6033ECA55}" srcId="{0FEB775D-885A-480E-8BB0-0CBB19A8B387}" destId="{F8E985E7-409F-495E-BF6F-1DDFFC59AF10}" srcOrd="2" destOrd="0" parTransId="{2BE6FE23-0BE0-4C29-8A14-3881FAA0784F}" sibTransId="{35B521FD-C464-4990-BCE3-EBCEFC0B7985}"/>
    <dgm:cxn modelId="{8BBA1539-4EFD-40A8-9473-678BCB2F56D1}" srcId="{0FEB775D-885A-480E-8BB0-0CBB19A8B387}" destId="{6A487E7E-F9F4-4EC7-AAC8-DADC777C71FE}" srcOrd="1" destOrd="0" parTransId="{F6B2A6AC-7954-4C9A-9056-BD4513BB99FD}" sibTransId="{BD35400B-77CC-4BF4-B03E-09BEA38E3511}"/>
    <dgm:cxn modelId="{7FCD956F-2E60-4FBE-8D18-CB70D94F06E4}" type="presOf" srcId="{9B88E811-E9EB-43E8-872D-B29F19E4FEF7}" destId="{8B00389B-D9C4-4D07-9D77-CD72186B754B}" srcOrd="0" destOrd="1" presId="urn:microsoft.com/office/officeart/2005/8/layout/cycle6"/>
    <dgm:cxn modelId="{9D0C6D71-EFA5-41DA-9126-F91E1A1D79CC}" type="presOf" srcId="{0FEB775D-885A-480E-8BB0-0CBB19A8B387}" destId="{E1A89DA7-FE1A-4E0B-9547-5234EACC75E9}" srcOrd="0" destOrd="0" presId="urn:microsoft.com/office/officeart/2005/8/layout/cycle6"/>
    <dgm:cxn modelId="{D96B8771-5E2D-494B-9AEE-34A6019C003A}" type="presOf" srcId="{35B521FD-C464-4990-BCE3-EBCEFC0B7985}" destId="{1FA0B830-81AF-40F6-BEC3-AB3D0463B7FD}" srcOrd="0" destOrd="0" presId="urn:microsoft.com/office/officeart/2005/8/layout/cycle6"/>
    <dgm:cxn modelId="{69878E83-2FB1-40AD-91F8-3F66AAE4ECF2}" type="presOf" srcId="{3308397F-E46B-4CB4-9520-E05DE23328F0}" destId="{42E5EE2C-B76F-43E1-B5BF-8361454524ED}" srcOrd="0" destOrd="1" presId="urn:microsoft.com/office/officeart/2005/8/layout/cycle6"/>
    <dgm:cxn modelId="{3047FB87-55C3-4129-B0A1-D5B61B98439C}" type="presOf" srcId="{6A487E7E-F9F4-4EC7-AAC8-DADC777C71FE}" destId="{928EB57A-A7B8-4C82-B1D3-2E05E9561E2B}" srcOrd="0" destOrd="0" presId="urn:microsoft.com/office/officeart/2005/8/layout/cycle6"/>
    <dgm:cxn modelId="{B7777389-BB16-432B-9436-15BC2335C626}" srcId="{6A487E7E-F9F4-4EC7-AAC8-DADC777C71FE}" destId="{BF4EE39F-7856-4057-B9CB-CD32145FFD53}" srcOrd="2" destOrd="0" parTransId="{30092B3E-BF03-40AB-B320-B91E6D1B165F}" sibTransId="{9FC75AFD-201F-478C-8D89-44ABB4B7B7CF}"/>
    <dgm:cxn modelId="{40DD828A-564D-4217-B489-D87624A4B16E}" srcId="{F8E985E7-409F-495E-BF6F-1DDFFC59AF10}" destId="{9B88E811-E9EB-43E8-872D-B29F19E4FEF7}" srcOrd="0" destOrd="0" parTransId="{FE7BA9D1-31BC-4744-A486-BB5313288276}" sibTransId="{EAEB49B0-87FB-4923-B67C-B8D69909CECF}"/>
    <dgm:cxn modelId="{27AF888A-CC3A-4908-9BCB-692BD8B2FAFA}" srcId="{6A487E7E-F9F4-4EC7-AAC8-DADC777C71FE}" destId="{27A8E44C-ADF0-4505-945C-A5DABC4FC027}" srcOrd="1" destOrd="0" parTransId="{9C0E108B-E450-468E-9143-6D76F2C4F9ED}" sibTransId="{63B66492-EF3E-45EB-9585-64FDD4D44A7B}"/>
    <dgm:cxn modelId="{0E4B678C-8F3A-47D3-8501-CCEA371FBCCA}" srcId="{22578CEA-9550-45C4-8D36-1ED9398BCD20}" destId="{3308397F-E46B-4CB4-9520-E05DE23328F0}" srcOrd="0" destOrd="0" parTransId="{9DAB215F-1DED-4A1A-AC1E-573F77588A49}" sibTransId="{8216FBB5-1F3F-4CF7-BC88-90F0519DCE2D}"/>
    <dgm:cxn modelId="{20BF2EA3-157C-412E-AD9E-89697B6EDC84}" type="presOf" srcId="{BF4EE39F-7856-4057-B9CB-CD32145FFD53}" destId="{928EB57A-A7B8-4C82-B1D3-2E05E9561E2B}" srcOrd="0" destOrd="3" presId="urn:microsoft.com/office/officeart/2005/8/layout/cycle6"/>
    <dgm:cxn modelId="{B99A4FAB-3983-4B12-AC33-A304DAC77680}" type="presOf" srcId="{27A8E44C-ADF0-4505-945C-A5DABC4FC027}" destId="{928EB57A-A7B8-4C82-B1D3-2E05E9561E2B}" srcOrd="0" destOrd="2" presId="urn:microsoft.com/office/officeart/2005/8/layout/cycle6"/>
    <dgm:cxn modelId="{5C649BB6-AADA-4F42-ACFD-2573EA8A3B88}" type="presOf" srcId="{22578CEA-9550-45C4-8D36-1ED9398BCD20}" destId="{42E5EE2C-B76F-43E1-B5BF-8361454524ED}" srcOrd="0" destOrd="0" presId="urn:microsoft.com/office/officeart/2005/8/layout/cycle6"/>
    <dgm:cxn modelId="{C5B832BD-16E4-423D-BA0D-1849E6B6E6C2}" srcId="{22578CEA-9550-45C4-8D36-1ED9398BCD20}" destId="{DC2D3574-4EF2-44CC-AA6D-745C60CF0C77}" srcOrd="2" destOrd="0" parTransId="{76250702-8CE4-43AE-884E-80B43474C03D}" sibTransId="{3B89B625-EB92-45FF-9DF3-23C66F487793}"/>
    <dgm:cxn modelId="{77A64BBD-5A07-4BE5-8B38-13A533DB250B}" type="presOf" srcId="{F8E985E7-409F-495E-BF6F-1DDFFC59AF10}" destId="{8B00389B-D9C4-4D07-9D77-CD72186B754B}" srcOrd="0" destOrd="0" presId="urn:microsoft.com/office/officeart/2005/8/layout/cycle6"/>
    <dgm:cxn modelId="{BD47DBD4-E8C8-40B9-94B5-6115F5242D19}" type="presOf" srcId="{77BF2650-149B-4BD6-93F8-849D3248852F}" destId="{42E5EE2C-B76F-43E1-B5BF-8361454524ED}" srcOrd="0" destOrd="2" presId="urn:microsoft.com/office/officeart/2005/8/layout/cycle6"/>
    <dgm:cxn modelId="{7AC8DCD4-62C4-4D18-8C92-356B17691A24}" type="presOf" srcId="{BD35400B-77CC-4BF4-B03E-09BEA38E3511}" destId="{5D0E00BD-F7CC-4368-A9FD-3146BDC6E485}" srcOrd="0" destOrd="0" presId="urn:microsoft.com/office/officeart/2005/8/layout/cycle6"/>
    <dgm:cxn modelId="{48BE0DD7-F907-48EF-8B0B-3BF0D2276D15}" srcId="{0FEB775D-885A-480E-8BB0-0CBB19A8B387}" destId="{22578CEA-9550-45C4-8D36-1ED9398BCD20}" srcOrd="0" destOrd="0" parTransId="{A495618E-3C51-4FD0-9821-6AB69EAD054B}" sibTransId="{31F1B652-5737-47BE-B819-5A0F26FF5E3B}"/>
    <dgm:cxn modelId="{EE3144E7-FE06-47D5-9C5E-97731EED5054}" type="presOf" srcId="{31F1B652-5737-47BE-B819-5A0F26FF5E3B}" destId="{933EFA0B-27D3-4255-A567-4B6EC2516F40}" srcOrd="0" destOrd="0" presId="urn:microsoft.com/office/officeart/2005/8/layout/cycle6"/>
    <dgm:cxn modelId="{120A5BEA-F03A-4FC4-B2D5-B03F810FD51A}" type="presOf" srcId="{DC2D3574-4EF2-44CC-AA6D-745C60CF0C77}" destId="{42E5EE2C-B76F-43E1-B5BF-8361454524ED}" srcOrd="0" destOrd="3" presId="urn:microsoft.com/office/officeart/2005/8/layout/cycle6"/>
    <dgm:cxn modelId="{6570B3F2-AC1C-46A6-802A-EE438523DF28}" srcId="{22578CEA-9550-45C4-8D36-1ED9398BCD20}" destId="{77BF2650-149B-4BD6-93F8-849D3248852F}" srcOrd="1" destOrd="0" parTransId="{1551F21A-F2F1-438D-B000-0104BB4E055A}" sibTransId="{88523B31-31EB-4426-B528-9B98200E9B56}"/>
    <dgm:cxn modelId="{F90C19B5-E3A3-435D-9D6F-AD6E0219FEC1}" type="presParOf" srcId="{E1A89DA7-FE1A-4E0B-9547-5234EACC75E9}" destId="{42E5EE2C-B76F-43E1-B5BF-8361454524ED}" srcOrd="0" destOrd="0" presId="urn:microsoft.com/office/officeart/2005/8/layout/cycle6"/>
    <dgm:cxn modelId="{C104044B-1F37-424D-948D-C571110A5666}" type="presParOf" srcId="{E1A89DA7-FE1A-4E0B-9547-5234EACC75E9}" destId="{983649D2-339F-42E3-82BE-11356428F959}" srcOrd="1" destOrd="0" presId="urn:microsoft.com/office/officeart/2005/8/layout/cycle6"/>
    <dgm:cxn modelId="{FA63AC0F-A373-4B64-A014-E9A3286E975B}" type="presParOf" srcId="{E1A89DA7-FE1A-4E0B-9547-5234EACC75E9}" destId="{933EFA0B-27D3-4255-A567-4B6EC2516F40}" srcOrd="2" destOrd="0" presId="urn:microsoft.com/office/officeart/2005/8/layout/cycle6"/>
    <dgm:cxn modelId="{D8D78EDB-926B-4C51-B8E5-477EC7C4FB89}" type="presParOf" srcId="{E1A89DA7-FE1A-4E0B-9547-5234EACC75E9}" destId="{928EB57A-A7B8-4C82-B1D3-2E05E9561E2B}" srcOrd="3" destOrd="0" presId="urn:microsoft.com/office/officeart/2005/8/layout/cycle6"/>
    <dgm:cxn modelId="{5C2DC9B1-B84B-4E38-AE72-A41D38948A89}" type="presParOf" srcId="{E1A89DA7-FE1A-4E0B-9547-5234EACC75E9}" destId="{242A660F-FB38-473F-AB74-62D2B5189A5A}" srcOrd="4" destOrd="0" presId="urn:microsoft.com/office/officeart/2005/8/layout/cycle6"/>
    <dgm:cxn modelId="{E167CAB9-B0B1-4BB2-A1B5-B572446AC288}" type="presParOf" srcId="{E1A89DA7-FE1A-4E0B-9547-5234EACC75E9}" destId="{5D0E00BD-F7CC-4368-A9FD-3146BDC6E485}" srcOrd="5" destOrd="0" presId="urn:microsoft.com/office/officeart/2005/8/layout/cycle6"/>
    <dgm:cxn modelId="{8961395A-2C04-4D48-B416-26DB1291E135}" type="presParOf" srcId="{E1A89DA7-FE1A-4E0B-9547-5234EACC75E9}" destId="{8B00389B-D9C4-4D07-9D77-CD72186B754B}" srcOrd="6" destOrd="0" presId="urn:microsoft.com/office/officeart/2005/8/layout/cycle6"/>
    <dgm:cxn modelId="{09383086-7B11-41B5-93C8-F6FE61C77517}" type="presParOf" srcId="{E1A89DA7-FE1A-4E0B-9547-5234EACC75E9}" destId="{687C7430-173E-49D4-B6A7-99DDDB07F151}" srcOrd="7" destOrd="0" presId="urn:microsoft.com/office/officeart/2005/8/layout/cycle6"/>
    <dgm:cxn modelId="{6200EE5B-2E56-4FCF-A47B-98D144586C8B}" type="presParOf" srcId="{E1A89DA7-FE1A-4E0B-9547-5234EACC75E9}" destId="{1FA0B830-81AF-40F6-BEC3-AB3D0463B7FD}"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C18B10-5EDF-4AC0-9442-9354CA0D941A}"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US"/>
        </a:p>
      </dgm:t>
    </dgm:pt>
    <dgm:pt modelId="{738560AA-403C-4E49-8861-2C3AEAD73935}">
      <dgm:prSet phldrT="[Text]"/>
      <dgm:spPr>
        <a:solidFill>
          <a:srgbClr val="033B57"/>
        </a:solidFill>
        <a:ln>
          <a:solidFill>
            <a:srgbClr val="365F91"/>
          </a:solidFill>
        </a:ln>
      </dgm:spPr>
      <dgm:t>
        <a:bodyPr/>
        <a:lstStyle/>
        <a:p>
          <a:r>
            <a:rPr lang="en-US" dirty="0"/>
            <a:t>Patient navigators can help patients to:</a:t>
          </a:r>
        </a:p>
      </dgm:t>
    </dgm:pt>
    <dgm:pt modelId="{74411B46-C1DA-482D-912D-73E6D78CD24A}" type="parTrans" cxnId="{3AFF9653-9F85-44EA-8A2D-C820507C4573}">
      <dgm:prSet/>
      <dgm:spPr/>
      <dgm:t>
        <a:bodyPr/>
        <a:lstStyle/>
        <a:p>
          <a:endParaRPr lang="en-US"/>
        </a:p>
      </dgm:t>
    </dgm:pt>
    <dgm:pt modelId="{C7D98B16-9203-4E35-85F1-F72538666AD4}" type="sibTrans" cxnId="{3AFF9653-9F85-44EA-8A2D-C820507C4573}">
      <dgm:prSet/>
      <dgm:spPr/>
      <dgm:t>
        <a:bodyPr/>
        <a:lstStyle/>
        <a:p>
          <a:endParaRPr lang="en-US"/>
        </a:p>
      </dgm:t>
    </dgm:pt>
    <dgm:pt modelId="{0AE49D2B-0B01-4300-A31F-9B2789E2826F}">
      <dgm:prSet phldrT="[Text]"/>
      <dgm:spPr>
        <a:solidFill>
          <a:srgbClr val="BBE0E3">
            <a:alpha val="90000"/>
          </a:srgbClr>
        </a:solidFill>
        <a:ln>
          <a:solidFill>
            <a:srgbClr val="BBE0E3">
              <a:alpha val="90000"/>
            </a:srgbClr>
          </a:solidFill>
        </a:ln>
      </dgm:spPr>
      <dgm:t>
        <a:bodyPr/>
        <a:lstStyle/>
        <a:p>
          <a:r>
            <a:rPr lang="en-US" dirty="0"/>
            <a:t>Seek information</a:t>
          </a:r>
        </a:p>
      </dgm:t>
    </dgm:pt>
    <dgm:pt modelId="{A336CE48-8E37-4701-B0DE-60144C589E49}" type="parTrans" cxnId="{70DD4106-E85D-49CB-BBB5-7F50E74A06F9}">
      <dgm:prSet/>
      <dgm:spPr/>
      <dgm:t>
        <a:bodyPr/>
        <a:lstStyle/>
        <a:p>
          <a:endParaRPr lang="en-US"/>
        </a:p>
      </dgm:t>
    </dgm:pt>
    <dgm:pt modelId="{034930BC-DE4C-4A26-BE3B-B4DE87DD5BAB}" type="sibTrans" cxnId="{70DD4106-E85D-49CB-BBB5-7F50E74A06F9}">
      <dgm:prSet/>
      <dgm:spPr/>
      <dgm:t>
        <a:bodyPr/>
        <a:lstStyle/>
        <a:p>
          <a:endParaRPr lang="en-US"/>
        </a:p>
      </dgm:t>
    </dgm:pt>
    <dgm:pt modelId="{C864A208-FCD7-4744-BE09-6B86C25AA054}">
      <dgm:prSet/>
      <dgm:spPr>
        <a:solidFill>
          <a:srgbClr val="BBE0E3">
            <a:alpha val="90000"/>
          </a:srgbClr>
        </a:solidFill>
        <a:ln>
          <a:solidFill>
            <a:srgbClr val="BBE0E3">
              <a:alpha val="90000"/>
            </a:srgbClr>
          </a:solidFill>
        </a:ln>
      </dgm:spPr>
      <dgm:t>
        <a:bodyPr/>
        <a:lstStyle/>
        <a:p>
          <a:r>
            <a:rPr lang="en-US" dirty="0"/>
            <a:t>Engage providers</a:t>
          </a:r>
        </a:p>
      </dgm:t>
    </dgm:pt>
    <dgm:pt modelId="{C054ACC5-536E-4FFC-9F2A-90C94C558DB2}" type="parTrans" cxnId="{8B60F76E-8487-48CE-BDAA-7AA296A979FC}">
      <dgm:prSet/>
      <dgm:spPr/>
      <dgm:t>
        <a:bodyPr/>
        <a:lstStyle/>
        <a:p>
          <a:endParaRPr lang="en-US"/>
        </a:p>
      </dgm:t>
    </dgm:pt>
    <dgm:pt modelId="{44783D12-DB89-4DB8-AA99-96BFC10BD7FB}" type="sibTrans" cxnId="{8B60F76E-8487-48CE-BDAA-7AA296A979FC}">
      <dgm:prSet/>
      <dgm:spPr/>
      <dgm:t>
        <a:bodyPr/>
        <a:lstStyle/>
        <a:p>
          <a:endParaRPr lang="en-US"/>
        </a:p>
      </dgm:t>
    </dgm:pt>
    <dgm:pt modelId="{27D00125-5D95-45EA-A1E3-138D46FE537C}">
      <dgm:prSet/>
      <dgm:spPr>
        <a:solidFill>
          <a:srgbClr val="BBE0E3">
            <a:alpha val="90000"/>
          </a:srgbClr>
        </a:solidFill>
        <a:ln>
          <a:solidFill>
            <a:srgbClr val="BBE0E3">
              <a:alpha val="90000"/>
            </a:srgbClr>
          </a:solidFill>
        </a:ln>
      </dgm:spPr>
      <dgm:t>
        <a:bodyPr/>
        <a:lstStyle/>
        <a:p>
          <a:r>
            <a:rPr lang="en-US" dirty="0"/>
            <a:t>Talk to family and caregivers</a:t>
          </a:r>
        </a:p>
      </dgm:t>
    </dgm:pt>
    <dgm:pt modelId="{31D0A917-326D-47DB-A9DA-C69C33D59261}" type="parTrans" cxnId="{A15B6695-7127-4C3C-9153-6D307FC98311}">
      <dgm:prSet/>
      <dgm:spPr/>
      <dgm:t>
        <a:bodyPr/>
        <a:lstStyle/>
        <a:p>
          <a:endParaRPr lang="en-US"/>
        </a:p>
      </dgm:t>
    </dgm:pt>
    <dgm:pt modelId="{57A02291-27A9-4636-B27A-8F94B36496AA}" type="sibTrans" cxnId="{A15B6695-7127-4C3C-9153-6D307FC98311}">
      <dgm:prSet/>
      <dgm:spPr/>
      <dgm:t>
        <a:bodyPr/>
        <a:lstStyle/>
        <a:p>
          <a:endParaRPr lang="en-US"/>
        </a:p>
      </dgm:t>
    </dgm:pt>
    <dgm:pt modelId="{62C282BB-A364-4EB5-A19D-F0177286611B}">
      <dgm:prSet/>
      <dgm:spPr>
        <a:solidFill>
          <a:srgbClr val="BBE0E3">
            <a:alpha val="90000"/>
          </a:srgbClr>
        </a:solidFill>
        <a:ln>
          <a:solidFill>
            <a:srgbClr val="BBE0E3">
              <a:alpha val="90000"/>
            </a:srgbClr>
          </a:solidFill>
        </a:ln>
      </dgm:spPr>
      <dgm:t>
        <a:bodyPr/>
        <a:lstStyle/>
        <a:p>
          <a:r>
            <a:rPr lang="en-US" dirty="0"/>
            <a:t>Organize preferences and priorities</a:t>
          </a:r>
        </a:p>
      </dgm:t>
    </dgm:pt>
    <dgm:pt modelId="{A44DF739-1CDE-4095-BDB5-772BC41C8CD9}" type="parTrans" cxnId="{5ABCD493-8356-4760-A3FE-6B32BA58D93F}">
      <dgm:prSet/>
      <dgm:spPr/>
      <dgm:t>
        <a:bodyPr/>
        <a:lstStyle/>
        <a:p>
          <a:endParaRPr lang="en-US"/>
        </a:p>
      </dgm:t>
    </dgm:pt>
    <dgm:pt modelId="{23F4F53B-0B0C-480E-B240-A95696E88C6A}" type="sibTrans" cxnId="{5ABCD493-8356-4760-A3FE-6B32BA58D93F}">
      <dgm:prSet/>
      <dgm:spPr/>
      <dgm:t>
        <a:bodyPr/>
        <a:lstStyle/>
        <a:p>
          <a:endParaRPr lang="en-US"/>
        </a:p>
      </dgm:t>
    </dgm:pt>
    <dgm:pt modelId="{54C5ABFC-505A-4C89-835A-5919C09F9187}">
      <dgm:prSet/>
      <dgm:spPr>
        <a:solidFill>
          <a:srgbClr val="BBE0E3">
            <a:alpha val="90000"/>
          </a:srgbClr>
        </a:solidFill>
        <a:ln>
          <a:solidFill>
            <a:srgbClr val="BBE0E3">
              <a:alpha val="90000"/>
            </a:srgbClr>
          </a:solidFill>
        </a:ln>
      </dgm:spPr>
      <dgm:t>
        <a:bodyPr/>
        <a:lstStyle/>
        <a:p>
          <a:r>
            <a:rPr lang="en-US" dirty="0"/>
            <a:t>Use resources</a:t>
          </a:r>
        </a:p>
      </dgm:t>
    </dgm:pt>
    <dgm:pt modelId="{0D09FE8B-B52E-4A1C-B098-E4B62E0A6CE0}" type="parTrans" cxnId="{FA1D6944-9CD6-4BFE-B1C5-064EE9E09384}">
      <dgm:prSet/>
      <dgm:spPr/>
      <dgm:t>
        <a:bodyPr/>
        <a:lstStyle/>
        <a:p>
          <a:endParaRPr lang="en-US"/>
        </a:p>
      </dgm:t>
    </dgm:pt>
    <dgm:pt modelId="{D76B1D32-2042-40CD-87C9-538C8394C8EA}" type="sibTrans" cxnId="{FA1D6944-9CD6-4BFE-B1C5-064EE9E09384}">
      <dgm:prSet/>
      <dgm:spPr/>
      <dgm:t>
        <a:bodyPr/>
        <a:lstStyle/>
        <a:p>
          <a:endParaRPr lang="en-US"/>
        </a:p>
      </dgm:t>
    </dgm:pt>
    <dgm:pt modelId="{B9B93A36-69E5-4F6D-90A5-15054B178693}" type="pres">
      <dgm:prSet presAssocID="{08C18B10-5EDF-4AC0-9442-9354CA0D941A}" presName="Name0" presStyleCnt="0">
        <dgm:presLayoutVars>
          <dgm:dir/>
          <dgm:animLvl val="lvl"/>
          <dgm:resizeHandles val="exact"/>
        </dgm:presLayoutVars>
      </dgm:prSet>
      <dgm:spPr/>
    </dgm:pt>
    <dgm:pt modelId="{10F476B0-A2CB-4738-81D5-DAF93C80A645}" type="pres">
      <dgm:prSet presAssocID="{738560AA-403C-4E49-8861-2C3AEAD73935}" presName="composite" presStyleCnt="0"/>
      <dgm:spPr/>
    </dgm:pt>
    <dgm:pt modelId="{DAEA5144-0082-4EF4-83A3-C347CEB984DA}" type="pres">
      <dgm:prSet presAssocID="{738560AA-403C-4E49-8861-2C3AEAD73935}" presName="parTx" presStyleLbl="alignNode1" presStyleIdx="0" presStyleCnt="1">
        <dgm:presLayoutVars>
          <dgm:chMax val="0"/>
          <dgm:chPref val="0"/>
          <dgm:bulletEnabled val="1"/>
        </dgm:presLayoutVars>
      </dgm:prSet>
      <dgm:spPr/>
    </dgm:pt>
    <dgm:pt modelId="{3488EFE0-8CF6-49FD-BBE1-3BE0BE07F001}" type="pres">
      <dgm:prSet presAssocID="{738560AA-403C-4E49-8861-2C3AEAD73935}" presName="desTx" presStyleLbl="alignAccFollowNode1" presStyleIdx="0" presStyleCnt="1">
        <dgm:presLayoutVars>
          <dgm:bulletEnabled val="1"/>
        </dgm:presLayoutVars>
      </dgm:prSet>
      <dgm:spPr/>
    </dgm:pt>
  </dgm:ptLst>
  <dgm:cxnLst>
    <dgm:cxn modelId="{70DD4106-E85D-49CB-BBB5-7F50E74A06F9}" srcId="{738560AA-403C-4E49-8861-2C3AEAD73935}" destId="{0AE49D2B-0B01-4300-A31F-9B2789E2826F}" srcOrd="0" destOrd="0" parTransId="{A336CE48-8E37-4701-B0DE-60144C589E49}" sibTransId="{034930BC-DE4C-4A26-BE3B-B4DE87DD5BAB}"/>
    <dgm:cxn modelId="{D2061363-9C52-4FA8-92B1-65AC5454D56B}" type="presOf" srcId="{0AE49D2B-0B01-4300-A31F-9B2789E2826F}" destId="{3488EFE0-8CF6-49FD-BBE1-3BE0BE07F001}" srcOrd="0" destOrd="0" presId="urn:microsoft.com/office/officeart/2005/8/layout/hList1"/>
    <dgm:cxn modelId="{FA1D6944-9CD6-4BFE-B1C5-064EE9E09384}" srcId="{738560AA-403C-4E49-8861-2C3AEAD73935}" destId="{54C5ABFC-505A-4C89-835A-5919C09F9187}" srcOrd="4" destOrd="0" parTransId="{0D09FE8B-B52E-4A1C-B098-E4B62E0A6CE0}" sibTransId="{D76B1D32-2042-40CD-87C9-538C8394C8EA}"/>
    <dgm:cxn modelId="{ED10DD6B-0475-4F1D-B2AF-DC92A6790DCC}" type="presOf" srcId="{738560AA-403C-4E49-8861-2C3AEAD73935}" destId="{DAEA5144-0082-4EF4-83A3-C347CEB984DA}" srcOrd="0" destOrd="0" presId="urn:microsoft.com/office/officeart/2005/8/layout/hList1"/>
    <dgm:cxn modelId="{88126B4E-9940-485C-8B5F-58EB6759B56D}" type="presOf" srcId="{27D00125-5D95-45EA-A1E3-138D46FE537C}" destId="{3488EFE0-8CF6-49FD-BBE1-3BE0BE07F001}" srcOrd="0" destOrd="2" presId="urn:microsoft.com/office/officeart/2005/8/layout/hList1"/>
    <dgm:cxn modelId="{8B60F76E-8487-48CE-BDAA-7AA296A979FC}" srcId="{738560AA-403C-4E49-8861-2C3AEAD73935}" destId="{C864A208-FCD7-4744-BE09-6B86C25AA054}" srcOrd="1" destOrd="0" parTransId="{C054ACC5-536E-4FFC-9F2A-90C94C558DB2}" sibTransId="{44783D12-DB89-4DB8-AA99-96BFC10BD7FB}"/>
    <dgm:cxn modelId="{3AFF9653-9F85-44EA-8A2D-C820507C4573}" srcId="{08C18B10-5EDF-4AC0-9442-9354CA0D941A}" destId="{738560AA-403C-4E49-8861-2C3AEAD73935}" srcOrd="0" destOrd="0" parTransId="{74411B46-C1DA-482D-912D-73E6D78CD24A}" sibTransId="{C7D98B16-9203-4E35-85F1-F72538666AD4}"/>
    <dgm:cxn modelId="{72932183-00FF-4C35-B7B2-BE936B889EF9}" type="presOf" srcId="{08C18B10-5EDF-4AC0-9442-9354CA0D941A}" destId="{B9B93A36-69E5-4F6D-90A5-15054B178693}" srcOrd="0" destOrd="0" presId="urn:microsoft.com/office/officeart/2005/8/layout/hList1"/>
    <dgm:cxn modelId="{5ABCD493-8356-4760-A3FE-6B32BA58D93F}" srcId="{738560AA-403C-4E49-8861-2C3AEAD73935}" destId="{62C282BB-A364-4EB5-A19D-F0177286611B}" srcOrd="3" destOrd="0" parTransId="{A44DF739-1CDE-4095-BDB5-772BC41C8CD9}" sibTransId="{23F4F53B-0B0C-480E-B240-A95696E88C6A}"/>
    <dgm:cxn modelId="{A15B6695-7127-4C3C-9153-6D307FC98311}" srcId="{738560AA-403C-4E49-8861-2C3AEAD73935}" destId="{27D00125-5D95-45EA-A1E3-138D46FE537C}" srcOrd="2" destOrd="0" parTransId="{31D0A917-326D-47DB-A9DA-C69C33D59261}" sibTransId="{57A02291-27A9-4636-B27A-8F94B36496AA}"/>
    <dgm:cxn modelId="{5C4EB1A3-B55C-429D-BFDA-9401B97060E0}" type="presOf" srcId="{54C5ABFC-505A-4C89-835A-5919C09F9187}" destId="{3488EFE0-8CF6-49FD-BBE1-3BE0BE07F001}" srcOrd="0" destOrd="4" presId="urn:microsoft.com/office/officeart/2005/8/layout/hList1"/>
    <dgm:cxn modelId="{341B08EB-3A97-45D9-AC3D-E3FE8EF9A510}" type="presOf" srcId="{C864A208-FCD7-4744-BE09-6B86C25AA054}" destId="{3488EFE0-8CF6-49FD-BBE1-3BE0BE07F001}" srcOrd="0" destOrd="1" presId="urn:microsoft.com/office/officeart/2005/8/layout/hList1"/>
    <dgm:cxn modelId="{363B0EF1-9FCD-487E-A778-86D49AE20360}" type="presOf" srcId="{62C282BB-A364-4EB5-A19D-F0177286611B}" destId="{3488EFE0-8CF6-49FD-BBE1-3BE0BE07F001}" srcOrd="0" destOrd="3" presId="urn:microsoft.com/office/officeart/2005/8/layout/hList1"/>
    <dgm:cxn modelId="{7F1E8127-3712-4725-929C-A6D739E8715F}" type="presParOf" srcId="{B9B93A36-69E5-4F6D-90A5-15054B178693}" destId="{10F476B0-A2CB-4738-81D5-DAF93C80A645}" srcOrd="0" destOrd="0" presId="urn:microsoft.com/office/officeart/2005/8/layout/hList1"/>
    <dgm:cxn modelId="{495D7EEC-7391-4CB9-AE60-568D5AE1150A}" type="presParOf" srcId="{10F476B0-A2CB-4738-81D5-DAF93C80A645}" destId="{DAEA5144-0082-4EF4-83A3-C347CEB984DA}" srcOrd="0" destOrd="0" presId="urn:microsoft.com/office/officeart/2005/8/layout/hList1"/>
    <dgm:cxn modelId="{7403BA38-54E7-4BFE-9669-8DBE958338A8}" type="presParOf" srcId="{10F476B0-A2CB-4738-81D5-DAF93C80A645}" destId="{3488EFE0-8CF6-49FD-BBE1-3BE0BE07F00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B157FD-AFF4-4E42-BDA6-E8A0686A85C9}"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D6838805-8C4E-4479-BD28-5510975FB1B0}">
      <dgm:prSet phldrT="[Text]"/>
      <dgm:spPr>
        <a:solidFill>
          <a:srgbClr val="033B57"/>
        </a:solidFill>
      </dgm:spPr>
      <dgm:t>
        <a:bodyPr/>
        <a:lstStyle/>
        <a:p>
          <a:r>
            <a:rPr lang="en-US" dirty="0"/>
            <a:t>Main Issues</a:t>
          </a:r>
        </a:p>
      </dgm:t>
    </dgm:pt>
    <dgm:pt modelId="{BEA20312-CD3F-40E5-8201-54FDC951DFFE}" type="parTrans" cxnId="{51F4525A-08F4-431C-BFFF-48C6929E0638}">
      <dgm:prSet/>
      <dgm:spPr/>
      <dgm:t>
        <a:bodyPr/>
        <a:lstStyle/>
        <a:p>
          <a:endParaRPr lang="en-US"/>
        </a:p>
      </dgm:t>
    </dgm:pt>
    <dgm:pt modelId="{986FC01D-73FF-483C-A58C-F3297DF5AEB7}" type="sibTrans" cxnId="{51F4525A-08F4-431C-BFFF-48C6929E0638}">
      <dgm:prSet/>
      <dgm:spPr/>
      <dgm:t>
        <a:bodyPr/>
        <a:lstStyle/>
        <a:p>
          <a:endParaRPr lang="en-US"/>
        </a:p>
      </dgm:t>
    </dgm:pt>
    <dgm:pt modelId="{724D9C9B-AA71-4B95-A861-483B5EE2CF46}">
      <dgm:prSet phldrT="[Text]"/>
      <dgm:spPr>
        <a:solidFill>
          <a:srgbClr val="033B57"/>
        </a:solidFill>
      </dgm:spPr>
      <dgm:t>
        <a:bodyPr/>
        <a:lstStyle/>
        <a:p>
          <a:r>
            <a:rPr lang="en-US" dirty="0"/>
            <a:t>Strengths and Weaknesses</a:t>
          </a:r>
        </a:p>
      </dgm:t>
    </dgm:pt>
    <dgm:pt modelId="{B3C99440-413C-4436-A6D5-379A41F294DC}" type="parTrans" cxnId="{5D610643-16DB-4996-8938-9AC514B9060E}">
      <dgm:prSet/>
      <dgm:spPr/>
      <dgm:t>
        <a:bodyPr/>
        <a:lstStyle/>
        <a:p>
          <a:endParaRPr lang="en-US"/>
        </a:p>
      </dgm:t>
    </dgm:pt>
    <dgm:pt modelId="{3D818600-7C85-4A8A-BEC8-53C21FBFBCAE}" type="sibTrans" cxnId="{5D610643-16DB-4996-8938-9AC514B9060E}">
      <dgm:prSet/>
      <dgm:spPr/>
      <dgm:t>
        <a:bodyPr/>
        <a:lstStyle/>
        <a:p>
          <a:endParaRPr lang="en-US"/>
        </a:p>
      </dgm:t>
    </dgm:pt>
    <dgm:pt modelId="{C3CAA315-06C2-4E8F-A7E7-A66CD8FC2C42}">
      <dgm:prSet phldrT="[Text]"/>
      <dgm:spPr>
        <a:solidFill>
          <a:srgbClr val="033B57"/>
        </a:solidFill>
      </dgm:spPr>
      <dgm:t>
        <a:bodyPr/>
        <a:lstStyle/>
        <a:p>
          <a:r>
            <a:rPr lang="en-US" dirty="0"/>
            <a:t>Personal History</a:t>
          </a:r>
        </a:p>
      </dgm:t>
    </dgm:pt>
    <dgm:pt modelId="{914433FC-4BD4-4A18-A1E5-7CF8678D2BA5}" type="parTrans" cxnId="{9E3F15C0-29ED-4670-8DA6-C571C9E0A45C}">
      <dgm:prSet/>
      <dgm:spPr/>
      <dgm:t>
        <a:bodyPr/>
        <a:lstStyle/>
        <a:p>
          <a:endParaRPr lang="en-US"/>
        </a:p>
      </dgm:t>
    </dgm:pt>
    <dgm:pt modelId="{1FE4ADE1-85E9-437E-BBB2-5F428E271DC0}" type="sibTrans" cxnId="{9E3F15C0-29ED-4670-8DA6-C571C9E0A45C}">
      <dgm:prSet/>
      <dgm:spPr/>
      <dgm:t>
        <a:bodyPr/>
        <a:lstStyle/>
        <a:p>
          <a:endParaRPr lang="en-US"/>
        </a:p>
      </dgm:t>
    </dgm:pt>
    <dgm:pt modelId="{B46E535A-9537-42D0-A847-1790162DD7B7}">
      <dgm:prSet phldrT="[Text]"/>
      <dgm:spPr>
        <a:solidFill>
          <a:srgbClr val="033B57"/>
        </a:solidFill>
      </dgm:spPr>
      <dgm:t>
        <a:bodyPr/>
        <a:lstStyle/>
        <a:p>
          <a:r>
            <a:rPr lang="en-US" dirty="0"/>
            <a:t>Culture</a:t>
          </a:r>
        </a:p>
      </dgm:t>
    </dgm:pt>
    <dgm:pt modelId="{F72128C0-7C37-41F2-BB02-6C57D2A2615A}" type="parTrans" cxnId="{E972FD6E-B370-4C9D-AD44-00AE0E8B00D9}">
      <dgm:prSet/>
      <dgm:spPr/>
      <dgm:t>
        <a:bodyPr/>
        <a:lstStyle/>
        <a:p>
          <a:endParaRPr lang="en-US"/>
        </a:p>
      </dgm:t>
    </dgm:pt>
    <dgm:pt modelId="{7CBD11AF-74FA-4509-AD84-6BC49156E981}" type="sibTrans" cxnId="{E972FD6E-B370-4C9D-AD44-00AE0E8B00D9}">
      <dgm:prSet/>
      <dgm:spPr/>
      <dgm:t>
        <a:bodyPr/>
        <a:lstStyle/>
        <a:p>
          <a:endParaRPr lang="en-US"/>
        </a:p>
      </dgm:t>
    </dgm:pt>
    <dgm:pt modelId="{076537C5-028A-43D0-8E4D-20087A73ED82}">
      <dgm:prSet phldrT="[Text]"/>
      <dgm:spPr>
        <a:solidFill>
          <a:srgbClr val="033B57"/>
        </a:solidFill>
      </dgm:spPr>
      <dgm:t>
        <a:bodyPr/>
        <a:lstStyle/>
        <a:p>
          <a:r>
            <a:rPr lang="en-US" dirty="0"/>
            <a:t>Barriers and Problems</a:t>
          </a:r>
        </a:p>
      </dgm:t>
    </dgm:pt>
    <dgm:pt modelId="{205103BB-AFA6-4057-AD14-DD18E5682103}" type="parTrans" cxnId="{3BF6A875-BE02-4BAC-9288-9275A27633DD}">
      <dgm:prSet/>
      <dgm:spPr/>
      <dgm:t>
        <a:bodyPr/>
        <a:lstStyle/>
        <a:p>
          <a:endParaRPr lang="en-US"/>
        </a:p>
      </dgm:t>
    </dgm:pt>
    <dgm:pt modelId="{E5E7AE0D-0526-445E-8EB4-120AE193A63A}" type="sibTrans" cxnId="{3BF6A875-BE02-4BAC-9288-9275A27633DD}">
      <dgm:prSet/>
      <dgm:spPr/>
      <dgm:t>
        <a:bodyPr/>
        <a:lstStyle/>
        <a:p>
          <a:endParaRPr lang="en-US"/>
        </a:p>
      </dgm:t>
    </dgm:pt>
    <dgm:pt modelId="{7E56E57E-A088-4BFF-98D1-EA8F8A008D72}">
      <dgm:prSet phldrT="[Text]"/>
      <dgm:spPr>
        <a:solidFill>
          <a:srgbClr val="033B57"/>
        </a:solidFill>
      </dgm:spPr>
      <dgm:t>
        <a:bodyPr/>
        <a:lstStyle/>
        <a:p>
          <a:r>
            <a:rPr lang="en-US" dirty="0"/>
            <a:t>Beliefs</a:t>
          </a:r>
        </a:p>
      </dgm:t>
    </dgm:pt>
    <dgm:pt modelId="{E5359743-7252-4538-9D50-C6F3AEFB709A}" type="parTrans" cxnId="{07EDF73F-22A3-4524-A113-72B47DECE3C4}">
      <dgm:prSet/>
      <dgm:spPr/>
      <dgm:t>
        <a:bodyPr/>
        <a:lstStyle/>
        <a:p>
          <a:endParaRPr lang="en-US"/>
        </a:p>
      </dgm:t>
    </dgm:pt>
    <dgm:pt modelId="{4B8C219A-E1D6-488A-8BB5-9CBB9F0E7CAE}" type="sibTrans" cxnId="{07EDF73F-22A3-4524-A113-72B47DECE3C4}">
      <dgm:prSet/>
      <dgm:spPr/>
      <dgm:t>
        <a:bodyPr/>
        <a:lstStyle/>
        <a:p>
          <a:endParaRPr lang="en-US"/>
        </a:p>
      </dgm:t>
    </dgm:pt>
    <dgm:pt modelId="{D826F503-3368-49D0-B7B6-C59A7FB01958}">
      <dgm:prSet phldrT="[Text]"/>
      <dgm:spPr>
        <a:solidFill>
          <a:srgbClr val="033B57"/>
        </a:solidFill>
      </dgm:spPr>
      <dgm:t>
        <a:bodyPr/>
        <a:lstStyle/>
        <a:p>
          <a:r>
            <a:rPr lang="en-US" dirty="0"/>
            <a:t>Support System</a:t>
          </a:r>
        </a:p>
      </dgm:t>
    </dgm:pt>
    <dgm:pt modelId="{191137B5-2454-4818-B0A5-A89958B7115F}" type="parTrans" cxnId="{2D063A92-C3CF-4B13-98FE-7BC70165964E}">
      <dgm:prSet/>
      <dgm:spPr/>
      <dgm:t>
        <a:bodyPr/>
        <a:lstStyle/>
        <a:p>
          <a:endParaRPr lang="en-US"/>
        </a:p>
      </dgm:t>
    </dgm:pt>
    <dgm:pt modelId="{FD5BB88B-B760-46A4-B4A3-A4B81F73DE14}" type="sibTrans" cxnId="{2D063A92-C3CF-4B13-98FE-7BC70165964E}">
      <dgm:prSet/>
      <dgm:spPr/>
      <dgm:t>
        <a:bodyPr/>
        <a:lstStyle/>
        <a:p>
          <a:endParaRPr lang="en-US"/>
        </a:p>
      </dgm:t>
    </dgm:pt>
    <dgm:pt modelId="{5B406477-C7D6-48AF-8E2A-262FF151462B}" type="pres">
      <dgm:prSet presAssocID="{00B157FD-AFF4-4E42-BDA6-E8A0686A85C9}" presName="diagram" presStyleCnt="0">
        <dgm:presLayoutVars>
          <dgm:dir/>
          <dgm:resizeHandles val="exact"/>
        </dgm:presLayoutVars>
      </dgm:prSet>
      <dgm:spPr/>
    </dgm:pt>
    <dgm:pt modelId="{47862224-A308-4CB9-BFCE-19FE5F05BF86}" type="pres">
      <dgm:prSet presAssocID="{D6838805-8C4E-4479-BD28-5510975FB1B0}" presName="node" presStyleLbl="node1" presStyleIdx="0" presStyleCnt="7">
        <dgm:presLayoutVars>
          <dgm:bulletEnabled val="1"/>
        </dgm:presLayoutVars>
      </dgm:prSet>
      <dgm:spPr/>
    </dgm:pt>
    <dgm:pt modelId="{2EAE0AD0-6A15-4493-9AA1-2E1FCE54C003}" type="pres">
      <dgm:prSet presAssocID="{986FC01D-73FF-483C-A58C-F3297DF5AEB7}" presName="sibTrans" presStyleCnt="0"/>
      <dgm:spPr/>
    </dgm:pt>
    <dgm:pt modelId="{85A5C150-892B-4DD7-A2F8-DD23170E4567}" type="pres">
      <dgm:prSet presAssocID="{076537C5-028A-43D0-8E4D-20087A73ED82}" presName="node" presStyleLbl="node1" presStyleIdx="1" presStyleCnt="7">
        <dgm:presLayoutVars>
          <dgm:bulletEnabled val="1"/>
        </dgm:presLayoutVars>
      </dgm:prSet>
      <dgm:spPr/>
    </dgm:pt>
    <dgm:pt modelId="{701B1306-EF54-411F-AF04-C203AEE5A201}" type="pres">
      <dgm:prSet presAssocID="{E5E7AE0D-0526-445E-8EB4-120AE193A63A}" presName="sibTrans" presStyleCnt="0"/>
      <dgm:spPr/>
    </dgm:pt>
    <dgm:pt modelId="{46C566E3-63A2-4413-9FE8-62FEC4AFADF3}" type="pres">
      <dgm:prSet presAssocID="{724D9C9B-AA71-4B95-A861-483B5EE2CF46}" presName="node" presStyleLbl="node1" presStyleIdx="2" presStyleCnt="7">
        <dgm:presLayoutVars>
          <dgm:bulletEnabled val="1"/>
        </dgm:presLayoutVars>
      </dgm:prSet>
      <dgm:spPr/>
    </dgm:pt>
    <dgm:pt modelId="{D64B3728-2CA9-4EE2-9B04-0B68EBE7FD6D}" type="pres">
      <dgm:prSet presAssocID="{3D818600-7C85-4A8A-BEC8-53C21FBFBCAE}" presName="sibTrans" presStyleCnt="0"/>
      <dgm:spPr/>
    </dgm:pt>
    <dgm:pt modelId="{F9EAEDD1-C95F-4B96-8C36-463088CF425F}" type="pres">
      <dgm:prSet presAssocID="{C3CAA315-06C2-4E8F-A7E7-A66CD8FC2C42}" presName="node" presStyleLbl="node1" presStyleIdx="3" presStyleCnt="7">
        <dgm:presLayoutVars>
          <dgm:bulletEnabled val="1"/>
        </dgm:presLayoutVars>
      </dgm:prSet>
      <dgm:spPr/>
    </dgm:pt>
    <dgm:pt modelId="{3C5095D5-5F52-4F9B-B6B6-AD5A842F54B8}" type="pres">
      <dgm:prSet presAssocID="{1FE4ADE1-85E9-437E-BBB2-5F428E271DC0}" presName="sibTrans" presStyleCnt="0"/>
      <dgm:spPr/>
    </dgm:pt>
    <dgm:pt modelId="{A2B4D4D6-7D12-44F1-B87B-6FC98FECE07A}" type="pres">
      <dgm:prSet presAssocID="{B46E535A-9537-42D0-A847-1790162DD7B7}" presName="node" presStyleLbl="node1" presStyleIdx="4" presStyleCnt="7">
        <dgm:presLayoutVars>
          <dgm:bulletEnabled val="1"/>
        </dgm:presLayoutVars>
      </dgm:prSet>
      <dgm:spPr/>
    </dgm:pt>
    <dgm:pt modelId="{546C615B-8066-4D1C-A533-2CFFF25A14E7}" type="pres">
      <dgm:prSet presAssocID="{7CBD11AF-74FA-4509-AD84-6BC49156E981}" presName="sibTrans" presStyleCnt="0"/>
      <dgm:spPr/>
    </dgm:pt>
    <dgm:pt modelId="{4A291933-D7CB-464B-87BA-0DB0581FEECE}" type="pres">
      <dgm:prSet presAssocID="{7E56E57E-A088-4BFF-98D1-EA8F8A008D72}" presName="node" presStyleLbl="node1" presStyleIdx="5" presStyleCnt="7">
        <dgm:presLayoutVars>
          <dgm:bulletEnabled val="1"/>
        </dgm:presLayoutVars>
      </dgm:prSet>
      <dgm:spPr/>
    </dgm:pt>
    <dgm:pt modelId="{9465A69B-310B-44BB-ABB9-52B7D0E5ABBB}" type="pres">
      <dgm:prSet presAssocID="{4B8C219A-E1D6-488A-8BB5-9CBB9F0E7CAE}" presName="sibTrans" presStyleCnt="0"/>
      <dgm:spPr/>
    </dgm:pt>
    <dgm:pt modelId="{3DD9AC62-10EA-4A31-B337-13D4E4CD1DD9}" type="pres">
      <dgm:prSet presAssocID="{D826F503-3368-49D0-B7B6-C59A7FB01958}" presName="node" presStyleLbl="node1" presStyleIdx="6" presStyleCnt="7">
        <dgm:presLayoutVars>
          <dgm:bulletEnabled val="1"/>
        </dgm:presLayoutVars>
      </dgm:prSet>
      <dgm:spPr/>
    </dgm:pt>
  </dgm:ptLst>
  <dgm:cxnLst>
    <dgm:cxn modelId="{CB166914-BF67-4BD6-85F7-F9494C2A9030}" type="presOf" srcId="{C3CAA315-06C2-4E8F-A7E7-A66CD8FC2C42}" destId="{F9EAEDD1-C95F-4B96-8C36-463088CF425F}" srcOrd="0" destOrd="0" presId="urn:microsoft.com/office/officeart/2005/8/layout/default"/>
    <dgm:cxn modelId="{8A447B19-901C-4F6D-B8FF-B14F4C2F4394}" type="presOf" srcId="{D6838805-8C4E-4479-BD28-5510975FB1B0}" destId="{47862224-A308-4CB9-BFCE-19FE5F05BF86}" srcOrd="0" destOrd="0" presId="urn:microsoft.com/office/officeart/2005/8/layout/default"/>
    <dgm:cxn modelId="{14089F1F-B63D-4251-9DC3-E22DC1BD8550}" type="presOf" srcId="{D826F503-3368-49D0-B7B6-C59A7FB01958}" destId="{3DD9AC62-10EA-4A31-B337-13D4E4CD1DD9}" srcOrd="0" destOrd="0" presId="urn:microsoft.com/office/officeart/2005/8/layout/default"/>
    <dgm:cxn modelId="{E249082E-90D0-4854-AF68-51619AE53DDA}" type="presOf" srcId="{7E56E57E-A088-4BFF-98D1-EA8F8A008D72}" destId="{4A291933-D7CB-464B-87BA-0DB0581FEECE}" srcOrd="0" destOrd="0" presId="urn:microsoft.com/office/officeart/2005/8/layout/default"/>
    <dgm:cxn modelId="{07EDF73F-22A3-4524-A113-72B47DECE3C4}" srcId="{00B157FD-AFF4-4E42-BDA6-E8A0686A85C9}" destId="{7E56E57E-A088-4BFF-98D1-EA8F8A008D72}" srcOrd="5" destOrd="0" parTransId="{E5359743-7252-4538-9D50-C6F3AEFB709A}" sibTransId="{4B8C219A-E1D6-488A-8BB5-9CBB9F0E7CAE}"/>
    <dgm:cxn modelId="{5D610643-16DB-4996-8938-9AC514B9060E}" srcId="{00B157FD-AFF4-4E42-BDA6-E8A0686A85C9}" destId="{724D9C9B-AA71-4B95-A861-483B5EE2CF46}" srcOrd="2" destOrd="0" parTransId="{B3C99440-413C-4436-A6D5-379A41F294DC}" sibTransId="{3D818600-7C85-4A8A-BEC8-53C21FBFBCAE}"/>
    <dgm:cxn modelId="{E972FD6E-B370-4C9D-AD44-00AE0E8B00D9}" srcId="{00B157FD-AFF4-4E42-BDA6-E8A0686A85C9}" destId="{B46E535A-9537-42D0-A847-1790162DD7B7}" srcOrd="4" destOrd="0" parTransId="{F72128C0-7C37-41F2-BB02-6C57D2A2615A}" sibTransId="{7CBD11AF-74FA-4509-AD84-6BC49156E981}"/>
    <dgm:cxn modelId="{3BF6A875-BE02-4BAC-9288-9275A27633DD}" srcId="{00B157FD-AFF4-4E42-BDA6-E8A0686A85C9}" destId="{076537C5-028A-43D0-8E4D-20087A73ED82}" srcOrd="1" destOrd="0" parTransId="{205103BB-AFA6-4057-AD14-DD18E5682103}" sibTransId="{E5E7AE0D-0526-445E-8EB4-120AE193A63A}"/>
    <dgm:cxn modelId="{51F4525A-08F4-431C-BFFF-48C6929E0638}" srcId="{00B157FD-AFF4-4E42-BDA6-E8A0686A85C9}" destId="{D6838805-8C4E-4479-BD28-5510975FB1B0}" srcOrd="0" destOrd="0" parTransId="{BEA20312-CD3F-40E5-8201-54FDC951DFFE}" sibTransId="{986FC01D-73FF-483C-A58C-F3297DF5AEB7}"/>
    <dgm:cxn modelId="{EA8D4F80-84D2-49FD-B9BC-72520209591A}" type="presOf" srcId="{B46E535A-9537-42D0-A847-1790162DD7B7}" destId="{A2B4D4D6-7D12-44F1-B87B-6FC98FECE07A}" srcOrd="0" destOrd="0" presId="urn:microsoft.com/office/officeart/2005/8/layout/default"/>
    <dgm:cxn modelId="{D6ED9091-D2A8-4329-B4CB-461A1F3D9220}" type="presOf" srcId="{724D9C9B-AA71-4B95-A861-483B5EE2CF46}" destId="{46C566E3-63A2-4413-9FE8-62FEC4AFADF3}" srcOrd="0" destOrd="0" presId="urn:microsoft.com/office/officeart/2005/8/layout/default"/>
    <dgm:cxn modelId="{2D063A92-C3CF-4B13-98FE-7BC70165964E}" srcId="{00B157FD-AFF4-4E42-BDA6-E8A0686A85C9}" destId="{D826F503-3368-49D0-B7B6-C59A7FB01958}" srcOrd="6" destOrd="0" parTransId="{191137B5-2454-4818-B0A5-A89958B7115F}" sibTransId="{FD5BB88B-B760-46A4-B4A3-A4B81F73DE14}"/>
    <dgm:cxn modelId="{2AA7BA9F-2F06-45F6-A9E0-D09C62BE39DB}" type="presOf" srcId="{076537C5-028A-43D0-8E4D-20087A73ED82}" destId="{85A5C150-892B-4DD7-A2F8-DD23170E4567}" srcOrd="0" destOrd="0" presId="urn:microsoft.com/office/officeart/2005/8/layout/default"/>
    <dgm:cxn modelId="{9E3F15C0-29ED-4670-8DA6-C571C9E0A45C}" srcId="{00B157FD-AFF4-4E42-BDA6-E8A0686A85C9}" destId="{C3CAA315-06C2-4E8F-A7E7-A66CD8FC2C42}" srcOrd="3" destOrd="0" parTransId="{914433FC-4BD4-4A18-A1E5-7CF8678D2BA5}" sibTransId="{1FE4ADE1-85E9-437E-BBB2-5F428E271DC0}"/>
    <dgm:cxn modelId="{95CAF0F7-388C-47E8-A554-BAEF3926E586}" type="presOf" srcId="{00B157FD-AFF4-4E42-BDA6-E8A0686A85C9}" destId="{5B406477-C7D6-48AF-8E2A-262FF151462B}" srcOrd="0" destOrd="0" presId="urn:microsoft.com/office/officeart/2005/8/layout/default"/>
    <dgm:cxn modelId="{EAA92F3B-1F56-48FA-9EC4-BD9654B7A7AC}" type="presParOf" srcId="{5B406477-C7D6-48AF-8E2A-262FF151462B}" destId="{47862224-A308-4CB9-BFCE-19FE5F05BF86}" srcOrd="0" destOrd="0" presId="urn:microsoft.com/office/officeart/2005/8/layout/default"/>
    <dgm:cxn modelId="{FD395E6D-AF71-4FC1-BD87-AE1BA1CA586E}" type="presParOf" srcId="{5B406477-C7D6-48AF-8E2A-262FF151462B}" destId="{2EAE0AD0-6A15-4493-9AA1-2E1FCE54C003}" srcOrd="1" destOrd="0" presId="urn:microsoft.com/office/officeart/2005/8/layout/default"/>
    <dgm:cxn modelId="{8C693822-45A8-433A-B239-7EEA5E59F314}" type="presParOf" srcId="{5B406477-C7D6-48AF-8E2A-262FF151462B}" destId="{85A5C150-892B-4DD7-A2F8-DD23170E4567}" srcOrd="2" destOrd="0" presId="urn:microsoft.com/office/officeart/2005/8/layout/default"/>
    <dgm:cxn modelId="{12425F8F-FD6D-4711-82F7-5C78C4ADC107}" type="presParOf" srcId="{5B406477-C7D6-48AF-8E2A-262FF151462B}" destId="{701B1306-EF54-411F-AF04-C203AEE5A201}" srcOrd="3" destOrd="0" presId="urn:microsoft.com/office/officeart/2005/8/layout/default"/>
    <dgm:cxn modelId="{21060F5D-429C-4C11-B2F5-0BA922F8ED92}" type="presParOf" srcId="{5B406477-C7D6-48AF-8E2A-262FF151462B}" destId="{46C566E3-63A2-4413-9FE8-62FEC4AFADF3}" srcOrd="4" destOrd="0" presId="urn:microsoft.com/office/officeart/2005/8/layout/default"/>
    <dgm:cxn modelId="{7FEA00DC-0C4B-40B0-84A1-094365E7BDC3}" type="presParOf" srcId="{5B406477-C7D6-48AF-8E2A-262FF151462B}" destId="{D64B3728-2CA9-4EE2-9B04-0B68EBE7FD6D}" srcOrd="5" destOrd="0" presId="urn:microsoft.com/office/officeart/2005/8/layout/default"/>
    <dgm:cxn modelId="{66031089-F296-4E05-A4F1-A7D700B31D66}" type="presParOf" srcId="{5B406477-C7D6-48AF-8E2A-262FF151462B}" destId="{F9EAEDD1-C95F-4B96-8C36-463088CF425F}" srcOrd="6" destOrd="0" presId="urn:microsoft.com/office/officeart/2005/8/layout/default"/>
    <dgm:cxn modelId="{0EC1819E-6A64-4A8A-8F8B-3488B8147084}" type="presParOf" srcId="{5B406477-C7D6-48AF-8E2A-262FF151462B}" destId="{3C5095D5-5F52-4F9B-B6B6-AD5A842F54B8}" srcOrd="7" destOrd="0" presId="urn:microsoft.com/office/officeart/2005/8/layout/default"/>
    <dgm:cxn modelId="{07DE8668-5AC7-418F-9E3E-F04A3E4F6691}" type="presParOf" srcId="{5B406477-C7D6-48AF-8E2A-262FF151462B}" destId="{A2B4D4D6-7D12-44F1-B87B-6FC98FECE07A}" srcOrd="8" destOrd="0" presId="urn:microsoft.com/office/officeart/2005/8/layout/default"/>
    <dgm:cxn modelId="{D71218C4-953B-4DDE-9628-009E132B9AFC}" type="presParOf" srcId="{5B406477-C7D6-48AF-8E2A-262FF151462B}" destId="{546C615B-8066-4D1C-A533-2CFFF25A14E7}" srcOrd="9" destOrd="0" presId="urn:microsoft.com/office/officeart/2005/8/layout/default"/>
    <dgm:cxn modelId="{33DCC39F-0184-47A9-A38D-25C2C0423168}" type="presParOf" srcId="{5B406477-C7D6-48AF-8E2A-262FF151462B}" destId="{4A291933-D7CB-464B-87BA-0DB0581FEECE}" srcOrd="10" destOrd="0" presId="urn:microsoft.com/office/officeart/2005/8/layout/default"/>
    <dgm:cxn modelId="{F625EB42-F822-4128-96F6-30FE8FECA06A}" type="presParOf" srcId="{5B406477-C7D6-48AF-8E2A-262FF151462B}" destId="{9465A69B-310B-44BB-ABB9-52B7D0E5ABBB}" srcOrd="11" destOrd="0" presId="urn:microsoft.com/office/officeart/2005/8/layout/default"/>
    <dgm:cxn modelId="{17C8C350-C689-47CA-A511-29738EF4E3D1}" type="presParOf" srcId="{5B406477-C7D6-48AF-8E2A-262FF151462B}" destId="{3DD9AC62-10EA-4A31-B337-13D4E4CD1DD9}"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67D1EEE-DE68-4B02-BEF5-49E10BDE0B33}" type="doc">
      <dgm:prSet loTypeId="urn:microsoft.com/office/officeart/2005/8/layout/vList2" loCatId="list" qsTypeId="urn:microsoft.com/office/officeart/2005/8/quickstyle/simple1" qsCatId="simple" csTypeId="urn:microsoft.com/office/officeart/2005/8/colors/accent1_2" csCatId="accent1" phldr="1"/>
      <dgm:spPr/>
    </dgm:pt>
    <dgm:pt modelId="{890B0312-3832-45DD-AACF-CD6BD67A7C61}">
      <dgm:prSet phldrT="[Text]"/>
      <dgm:spPr>
        <a:solidFill>
          <a:srgbClr val="BBE0E3"/>
        </a:solidFill>
      </dgm:spPr>
      <dgm:t>
        <a:bodyPr/>
        <a:lstStyle/>
        <a:p>
          <a:pPr algn="ctr"/>
          <a:r>
            <a:rPr lang="en-US" dirty="0">
              <a:solidFill>
                <a:schemeClr val="tx1"/>
              </a:solidFill>
            </a:rPr>
            <a:t>Solutions</a:t>
          </a:r>
        </a:p>
      </dgm:t>
    </dgm:pt>
    <dgm:pt modelId="{D6A62C10-DF63-4475-931C-8C63600C779D}" type="parTrans" cxnId="{11EE925A-D171-430C-B9FF-AD6D8D33BB8C}">
      <dgm:prSet/>
      <dgm:spPr/>
      <dgm:t>
        <a:bodyPr/>
        <a:lstStyle/>
        <a:p>
          <a:endParaRPr lang="en-US"/>
        </a:p>
      </dgm:t>
    </dgm:pt>
    <dgm:pt modelId="{AB385690-DF51-477C-A4BE-F52DB7B71CD4}" type="sibTrans" cxnId="{11EE925A-D171-430C-B9FF-AD6D8D33BB8C}">
      <dgm:prSet/>
      <dgm:spPr/>
      <dgm:t>
        <a:bodyPr/>
        <a:lstStyle/>
        <a:p>
          <a:endParaRPr lang="en-US"/>
        </a:p>
      </dgm:t>
    </dgm:pt>
    <dgm:pt modelId="{F7A99BCE-DA11-4DAB-959B-8908685F3A38}">
      <dgm:prSet phldrT="[Text]"/>
      <dgm:spPr>
        <a:solidFill>
          <a:srgbClr val="BBE0E3"/>
        </a:solidFill>
      </dgm:spPr>
      <dgm:t>
        <a:bodyPr/>
        <a:lstStyle/>
        <a:p>
          <a:pPr algn="ctr"/>
          <a:r>
            <a:rPr lang="en-US" dirty="0">
              <a:solidFill>
                <a:schemeClr val="tx1"/>
              </a:solidFill>
            </a:rPr>
            <a:t>Personal Goals</a:t>
          </a:r>
        </a:p>
      </dgm:t>
    </dgm:pt>
    <dgm:pt modelId="{578E7019-D9D3-4138-925E-5CA296EA33C5}" type="parTrans" cxnId="{0447FD76-6C79-4AAB-A16C-F5441A08D7FE}">
      <dgm:prSet/>
      <dgm:spPr/>
      <dgm:t>
        <a:bodyPr/>
        <a:lstStyle/>
        <a:p>
          <a:endParaRPr lang="en-US"/>
        </a:p>
      </dgm:t>
    </dgm:pt>
    <dgm:pt modelId="{FB4BD1D9-572B-469A-99D2-FF14D3D337C6}" type="sibTrans" cxnId="{0447FD76-6C79-4AAB-A16C-F5441A08D7FE}">
      <dgm:prSet/>
      <dgm:spPr/>
      <dgm:t>
        <a:bodyPr/>
        <a:lstStyle/>
        <a:p>
          <a:endParaRPr lang="en-US"/>
        </a:p>
      </dgm:t>
    </dgm:pt>
    <dgm:pt modelId="{27E60441-18FC-4FA6-A17B-CD5118AEA381}" type="pres">
      <dgm:prSet presAssocID="{D67D1EEE-DE68-4B02-BEF5-49E10BDE0B33}" presName="linear" presStyleCnt="0">
        <dgm:presLayoutVars>
          <dgm:animLvl val="lvl"/>
          <dgm:resizeHandles val="exact"/>
        </dgm:presLayoutVars>
      </dgm:prSet>
      <dgm:spPr/>
    </dgm:pt>
    <dgm:pt modelId="{D09E303C-EBBD-437B-BF2B-7774B6C35BB2}" type="pres">
      <dgm:prSet presAssocID="{890B0312-3832-45DD-AACF-CD6BD67A7C61}" presName="parentText" presStyleLbl="node1" presStyleIdx="0" presStyleCnt="2">
        <dgm:presLayoutVars>
          <dgm:chMax val="0"/>
          <dgm:bulletEnabled val="1"/>
        </dgm:presLayoutVars>
      </dgm:prSet>
      <dgm:spPr/>
    </dgm:pt>
    <dgm:pt modelId="{B7988D90-A5A1-46C5-9149-11492B1DDD63}" type="pres">
      <dgm:prSet presAssocID="{AB385690-DF51-477C-A4BE-F52DB7B71CD4}" presName="spacer" presStyleCnt="0"/>
      <dgm:spPr/>
    </dgm:pt>
    <dgm:pt modelId="{F00DE864-9F10-472F-AB44-D53273E7B6CC}" type="pres">
      <dgm:prSet presAssocID="{F7A99BCE-DA11-4DAB-959B-8908685F3A38}" presName="parentText" presStyleLbl="node1" presStyleIdx="1" presStyleCnt="2">
        <dgm:presLayoutVars>
          <dgm:chMax val="0"/>
          <dgm:bulletEnabled val="1"/>
        </dgm:presLayoutVars>
      </dgm:prSet>
      <dgm:spPr/>
    </dgm:pt>
  </dgm:ptLst>
  <dgm:cxnLst>
    <dgm:cxn modelId="{386D100E-18B5-49CE-98B2-5EF9E57B68D1}" type="presOf" srcId="{D67D1EEE-DE68-4B02-BEF5-49E10BDE0B33}" destId="{27E60441-18FC-4FA6-A17B-CD5118AEA381}" srcOrd="0" destOrd="0" presId="urn:microsoft.com/office/officeart/2005/8/layout/vList2"/>
    <dgm:cxn modelId="{0447FD76-6C79-4AAB-A16C-F5441A08D7FE}" srcId="{D67D1EEE-DE68-4B02-BEF5-49E10BDE0B33}" destId="{F7A99BCE-DA11-4DAB-959B-8908685F3A38}" srcOrd="1" destOrd="0" parTransId="{578E7019-D9D3-4138-925E-5CA296EA33C5}" sibTransId="{FB4BD1D9-572B-469A-99D2-FF14D3D337C6}"/>
    <dgm:cxn modelId="{E0B12457-CF58-4B78-8175-F6056EA91F96}" type="presOf" srcId="{890B0312-3832-45DD-AACF-CD6BD67A7C61}" destId="{D09E303C-EBBD-437B-BF2B-7774B6C35BB2}" srcOrd="0" destOrd="0" presId="urn:microsoft.com/office/officeart/2005/8/layout/vList2"/>
    <dgm:cxn modelId="{11EE925A-D171-430C-B9FF-AD6D8D33BB8C}" srcId="{D67D1EEE-DE68-4B02-BEF5-49E10BDE0B33}" destId="{890B0312-3832-45DD-AACF-CD6BD67A7C61}" srcOrd="0" destOrd="0" parTransId="{D6A62C10-DF63-4475-931C-8C63600C779D}" sibTransId="{AB385690-DF51-477C-A4BE-F52DB7B71CD4}"/>
    <dgm:cxn modelId="{EC34C4F3-4BE6-4FF0-B783-BA0B7F7A2F7F}" type="presOf" srcId="{F7A99BCE-DA11-4DAB-959B-8908685F3A38}" destId="{F00DE864-9F10-472F-AB44-D53273E7B6CC}" srcOrd="0" destOrd="0" presId="urn:microsoft.com/office/officeart/2005/8/layout/vList2"/>
    <dgm:cxn modelId="{2CC4B9D4-87D6-487C-BC97-A8D4C2C1BFB0}" type="presParOf" srcId="{27E60441-18FC-4FA6-A17B-CD5118AEA381}" destId="{D09E303C-EBBD-437B-BF2B-7774B6C35BB2}" srcOrd="0" destOrd="0" presId="urn:microsoft.com/office/officeart/2005/8/layout/vList2"/>
    <dgm:cxn modelId="{3A0F288A-31D3-4871-8EFD-2015C3FE9A25}" type="presParOf" srcId="{27E60441-18FC-4FA6-A17B-CD5118AEA381}" destId="{B7988D90-A5A1-46C5-9149-11492B1DDD63}" srcOrd="1" destOrd="0" presId="urn:microsoft.com/office/officeart/2005/8/layout/vList2"/>
    <dgm:cxn modelId="{96034E29-D3EE-453D-8E95-59FCE5DA4282}" type="presParOf" srcId="{27E60441-18FC-4FA6-A17B-CD5118AEA381}" destId="{F00DE864-9F10-472F-AB44-D53273E7B6CC}"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A6E12-9DBF-4024-B923-DE720651A01B}">
      <dsp:nvSpPr>
        <dsp:cNvPr id="0" name=""/>
        <dsp:cNvSpPr/>
      </dsp:nvSpPr>
      <dsp:spPr>
        <a:xfrm>
          <a:off x="133643" y="406"/>
          <a:ext cx="2399713" cy="1333174"/>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Paternalism</a:t>
          </a:r>
        </a:p>
      </dsp:txBody>
      <dsp:txXfrm>
        <a:off x="172690" y="39453"/>
        <a:ext cx="2321619" cy="1255080"/>
      </dsp:txXfrm>
    </dsp:sp>
    <dsp:sp modelId="{844D1909-E549-4F0E-BB1B-139E156A3F4C}">
      <dsp:nvSpPr>
        <dsp:cNvPr id="0" name=""/>
        <dsp:cNvSpPr/>
      </dsp:nvSpPr>
      <dsp:spPr>
        <a:xfrm rot="5400000">
          <a:off x="1083529" y="1366910"/>
          <a:ext cx="499940" cy="59992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rot="-5400000">
        <a:off x="1153521" y="1416904"/>
        <a:ext cx="359956" cy="349958"/>
      </dsp:txXfrm>
    </dsp:sp>
    <dsp:sp modelId="{585E979A-5072-42D5-B0CD-700EE88A848A}">
      <dsp:nvSpPr>
        <dsp:cNvPr id="0" name=""/>
        <dsp:cNvSpPr/>
      </dsp:nvSpPr>
      <dsp:spPr>
        <a:xfrm>
          <a:off x="133643" y="2000168"/>
          <a:ext cx="2399713" cy="1333174"/>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Patient-centered</a:t>
          </a:r>
        </a:p>
      </dsp:txBody>
      <dsp:txXfrm>
        <a:off x="172690" y="2039215"/>
        <a:ext cx="2321619" cy="12550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4A0D13-7C12-46C5-BB3C-CEC336E42F11}">
      <dsp:nvSpPr>
        <dsp:cNvPr id="0" name=""/>
        <dsp:cNvSpPr/>
      </dsp:nvSpPr>
      <dsp:spPr>
        <a:xfrm>
          <a:off x="-4479387" y="-686932"/>
          <a:ext cx="5336265" cy="5336265"/>
        </a:xfrm>
        <a:prstGeom prst="blockArc">
          <a:avLst>
            <a:gd name="adj1" fmla="val 18900000"/>
            <a:gd name="adj2" fmla="val 2700000"/>
            <a:gd name="adj3" fmla="val 405"/>
          </a:avLst>
        </a:prstGeom>
        <a:noFill/>
        <a:ln w="25400" cap="flat" cmpd="sng" algn="ctr">
          <a:solidFill>
            <a:srgbClr val="BBE0E3"/>
          </a:solidFill>
          <a:prstDash val="solid"/>
        </a:ln>
        <a:effectLst/>
      </dsp:spPr>
      <dsp:style>
        <a:lnRef idx="2">
          <a:scrgbClr r="0" g="0" b="0"/>
        </a:lnRef>
        <a:fillRef idx="0">
          <a:scrgbClr r="0" g="0" b="0"/>
        </a:fillRef>
        <a:effectRef idx="0">
          <a:scrgbClr r="0" g="0" b="0"/>
        </a:effectRef>
        <a:fontRef idx="minor"/>
      </dsp:style>
    </dsp:sp>
    <dsp:sp modelId="{4C79F20C-4140-4FA5-82D9-A2084EF930FB}">
      <dsp:nvSpPr>
        <dsp:cNvPr id="0" name=""/>
        <dsp:cNvSpPr/>
      </dsp:nvSpPr>
      <dsp:spPr>
        <a:xfrm>
          <a:off x="448850" y="304629"/>
          <a:ext cx="7574767"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Checklist of questions to ask providers</a:t>
          </a:r>
        </a:p>
      </dsp:txBody>
      <dsp:txXfrm>
        <a:off x="448850" y="304629"/>
        <a:ext cx="7574767" cy="609575"/>
      </dsp:txXfrm>
    </dsp:sp>
    <dsp:sp modelId="{84504564-D52A-4F49-912E-26199C62E5BD}">
      <dsp:nvSpPr>
        <dsp:cNvPr id="0" name=""/>
        <dsp:cNvSpPr/>
      </dsp:nvSpPr>
      <dsp:spPr>
        <a:xfrm>
          <a:off x="67865" y="228432"/>
          <a:ext cx="761969" cy="761969"/>
        </a:xfrm>
        <a:prstGeom prst="ellipse">
          <a:avLst/>
        </a:prstGeom>
        <a:solidFill>
          <a:schemeClr val="bg1"/>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A355D47D-C29D-4DE3-A542-E41D03C46CD2}">
      <dsp:nvSpPr>
        <dsp:cNvPr id="0" name=""/>
        <dsp:cNvSpPr/>
      </dsp:nvSpPr>
      <dsp:spPr>
        <a:xfrm>
          <a:off x="798334" y="1219151"/>
          <a:ext cx="7225284"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Checklist of items and documents to take to appointments</a:t>
          </a:r>
        </a:p>
      </dsp:txBody>
      <dsp:txXfrm>
        <a:off x="798334" y="1219151"/>
        <a:ext cx="7225284" cy="609575"/>
      </dsp:txXfrm>
    </dsp:sp>
    <dsp:sp modelId="{512F5A99-7527-47F9-B94D-E68250250C5F}">
      <dsp:nvSpPr>
        <dsp:cNvPr id="0" name=""/>
        <dsp:cNvSpPr/>
      </dsp:nvSpPr>
      <dsp:spPr>
        <a:xfrm>
          <a:off x="417349" y="1142954"/>
          <a:ext cx="761969" cy="761969"/>
        </a:xfrm>
        <a:prstGeom prst="ellipse">
          <a:avLst/>
        </a:prstGeom>
        <a:solidFill>
          <a:schemeClr val="bg1"/>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67993C6E-D511-44A3-B1BC-50AD2F813484}">
      <dsp:nvSpPr>
        <dsp:cNvPr id="0" name=""/>
        <dsp:cNvSpPr/>
      </dsp:nvSpPr>
      <dsp:spPr>
        <a:xfrm>
          <a:off x="798334" y="2133673"/>
          <a:ext cx="7225284"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33020" rIns="33020" bIns="33020" numCol="1" spcCol="1270" anchor="t" anchorCtr="0">
          <a:noAutofit/>
        </a:bodyPr>
        <a:lstStyle/>
        <a:p>
          <a:pPr marL="0" lvl="0" indent="0" algn="l" defTabSz="577850">
            <a:lnSpc>
              <a:spcPct val="90000"/>
            </a:lnSpc>
            <a:spcBef>
              <a:spcPct val="0"/>
            </a:spcBef>
            <a:spcAft>
              <a:spcPct val="35000"/>
            </a:spcAft>
            <a:buNone/>
          </a:pPr>
          <a:r>
            <a:rPr lang="en-US" sz="1300" b="1" kern="1200" dirty="0"/>
            <a:t>List of local resources</a:t>
          </a:r>
        </a:p>
        <a:p>
          <a:pPr marL="57150" lvl="1" indent="-57150" algn="l" defTabSz="444500">
            <a:lnSpc>
              <a:spcPct val="90000"/>
            </a:lnSpc>
            <a:spcBef>
              <a:spcPct val="0"/>
            </a:spcBef>
            <a:spcAft>
              <a:spcPct val="15000"/>
            </a:spcAft>
            <a:buChar char="•"/>
          </a:pPr>
          <a:r>
            <a:rPr lang="en-US" sz="1000" b="1" kern="1200" dirty="0"/>
            <a:t>Support groups</a:t>
          </a:r>
        </a:p>
        <a:p>
          <a:pPr marL="57150" lvl="1" indent="-57150" algn="l" defTabSz="444500">
            <a:lnSpc>
              <a:spcPct val="90000"/>
            </a:lnSpc>
            <a:spcBef>
              <a:spcPct val="0"/>
            </a:spcBef>
            <a:spcAft>
              <a:spcPct val="15000"/>
            </a:spcAft>
            <a:buChar char="•"/>
          </a:pPr>
          <a:r>
            <a:rPr lang="en-US" sz="1000" b="1" kern="1200" dirty="0"/>
            <a:t>Financial and legal counsel</a:t>
          </a:r>
        </a:p>
      </dsp:txBody>
      <dsp:txXfrm>
        <a:off x="798334" y="2133673"/>
        <a:ext cx="7225284" cy="609575"/>
      </dsp:txXfrm>
    </dsp:sp>
    <dsp:sp modelId="{C6CDB0CB-4FCE-4E4B-BEDB-C90389F4BD56}">
      <dsp:nvSpPr>
        <dsp:cNvPr id="0" name=""/>
        <dsp:cNvSpPr/>
      </dsp:nvSpPr>
      <dsp:spPr>
        <a:xfrm>
          <a:off x="417349" y="2057476"/>
          <a:ext cx="761969" cy="761969"/>
        </a:xfrm>
        <a:prstGeom prst="ellipse">
          <a:avLst/>
        </a:prstGeom>
        <a:solidFill>
          <a:schemeClr val="bg1"/>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AB2707A8-18FE-4D84-B8BF-34B00E4DAB39}">
      <dsp:nvSpPr>
        <dsp:cNvPr id="0" name=""/>
        <dsp:cNvSpPr/>
      </dsp:nvSpPr>
      <dsp:spPr>
        <a:xfrm>
          <a:off x="448850" y="3048195"/>
          <a:ext cx="7574767"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Information packets</a:t>
          </a:r>
        </a:p>
      </dsp:txBody>
      <dsp:txXfrm>
        <a:off x="448850" y="3048195"/>
        <a:ext cx="7574767" cy="609575"/>
      </dsp:txXfrm>
    </dsp:sp>
    <dsp:sp modelId="{79B37D23-B5D9-46EB-81F8-1B07BD969C2B}">
      <dsp:nvSpPr>
        <dsp:cNvPr id="0" name=""/>
        <dsp:cNvSpPr/>
      </dsp:nvSpPr>
      <dsp:spPr>
        <a:xfrm>
          <a:off x="67865" y="2971998"/>
          <a:ext cx="761969" cy="761969"/>
        </a:xfrm>
        <a:prstGeom prst="ellipse">
          <a:avLst/>
        </a:prstGeom>
        <a:solidFill>
          <a:schemeClr val="bg1"/>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D7F4E-4892-4AAB-B0C3-8A232B913E08}">
      <dsp:nvSpPr>
        <dsp:cNvPr id="0" name=""/>
        <dsp:cNvSpPr/>
      </dsp:nvSpPr>
      <dsp:spPr>
        <a:xfrm>
          <a:off x="0" y="21227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BE4CC4FA-DE5A-4ABE-8F77-546A0BB62BF7}">
      <dsp:nvSpPr>
        <dsp:cNvPr id="0" name=""/>
        <dsp:cNvSpPr/>
      </dsp:nvSpPr>
      <dsp:spPr>
        <a:xfrm>
          <a:off x="390351" y="7943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Find Good Health Care</a:t>
          </a:r>
          <a:endParaRPr lang="en-US" sz="1600" kern="1200" dirty="0"/>
        </a:p>
      </dsp:txBody>
      <dsp:txXfrm>
        <a:off x="403320" y="92402"/>
        <a:ext cx="5438987" cy="239742"/>
      </dsp:txXfrm>
    </dsp:sp>
    <dsp:sp modelId="{8750A77B-AA51-4EFD-985B-94E0DC9F275A}">
      <dsp:nvSpPr>
        <dsp:cNvPr id="0" name=""/>
        <dsp:cNvSpPr/>
      </dsp:nvSpPr>
      <dsp:spPr>
        <a:xfrm>
          <a:off x="0" y="62051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0999EA7A-03A1-42B3-9948-838A07194FD4}">
      <dsp:nvSpPr>
        <dsp:cNvPr id="0" name=""/>
        <dsp:cNvSpPr/>
      </dsp:nvSpPr>
      <dsp:spPr>
        <a:xfrm>
          <a:off x="390351" y="48767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Communicate With Your Doctors</a:t>
          </a:r>
          <a:endParaRPr lang="en-US" sz="1600" kern="1200" dirty="0"/>
        </a:p>
      </dsp:txBody>
      <dsp:txXfrm>
        <a:off x="403320" y="500642"/>
        <a:ext cx="5438987" cy="239742"/>
      </dsp:txXfrm>
    </dsp:sp>
    <dsp:sp modelId="{7698C0F9-DDEB-4FC1-AF11-CC6744DB4841}">
      <dsp:nvSpPr>
        <dsp:cNvPr id="0" name=""/>
        <dsp:cNvSpPr/>
      </dsp:nvSpPr>
      <dsp:spPr>
        <a:xfrm>
          <a:off x="0" y="102875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296A5598-BB61-463E-ADFC-B1ECBD302BB6}">
      <dsp:nvSpPr>
        <dsp:cNvPr id="0" name=""/>
        <dsp:cNvSpPr/>
      </dsp:nvSpPr>
      <dsp:spPr>
        <a:xfrm>
          <a:off x="390351" y="89591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Participate in Your Treatment</a:t>
          </a:r>
          <a:endParaRPr lang="en-US" sz="1600" kern="1200" dirty="0"/>
        </a:p>
      </dsp:txBody>
      <dsp:txXfrm>
        <a:off x="403320" y="908882"/>
        <a:ext cx="5438987" cy="239742"/>
      </dsp:txXfrm>
    </dsp:sp>
    <dsp:sp modelId="{F8BC469F-DCDC-4189-817F-AC08413A5682}">
      <dsp:nvSpPr>
        <dsp:cNvPr id="0" name=""/>
        <dsp:cNvSpPr/>
      </dsp:nvSpPr>
      <dsp:spPr>
        <a:xfrm>
          <a:off x="0" y="143699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DE3575B5-F2C6-4EF2-B40E-E0BB96A71E77}">
      <dsp:nvSpPr>
        <dsp:cNvPr id="0" name=""/>
        <dsp:cNvSpPr/>
      </dsp:nvSpPr>
      <dsp:spPr>
        <a:xfrm>
          <a:off x="390351" y="130415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Promote Your Health</a:t>
          </a:r>
          <a:endParaRPr lang="en-US" sz="1600" kern="1200" dirty="0"/>
        </a:p>
      </dsp:txBody>
      <dsp:txXfrm>
        <a:off x="403320" y="1317122"/>
        <a:ext cx="5438987" cy="239742"/>
      </dsp:txXfrm>
    </dsp:sp>
    <dsp:sp modelId="{2B55A8EF-43F0-489D-A193-9A94D33EDDAC}">
      <dsp:nvSpPr>
        <dsp:cNvPr id="0" name=""/>
        <dsp:cNvSpPr/>
      </dsp:nvSpPr>
      <dsp:spPr>
        <a:xfrm>
          <a:off x="0" y="184523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DBE9A6B5-D6F3-45BC-AA47-61287FBB2EBA}">
      <dsp:nvSpPr>
        <dsp:cNvPr id="0" name=""/>
        <dsp:cNvSpPr/>
      </dsp:nvSpPr>
      <dsp:spPr>
        <a:xfrm>
          <a:off x="390351" y="171239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Organize Your Health Care</a:t>
          </a:r>
          <a:endParaRPr lang="en-US" sz="1600" kern="1200" dirty="0"/>
        </a:p>
      </dsp:txBody>
      <dsp:txXfrm>
        <a:off x="403320" y="1725362"/>
        <a:ext cx="5438987" cy="239742"/>
      </dsp:txXfrm>
    </dsp:sp>
    <dsp:sp modelId="{23C95109-FBE9-4FC5-B5E8-6C2E0B2710E8}">
      <dsp:nvSpPr>
        <dsp:cNvPr id="0" name=""/>
        <dsp:cNvSpPr/>
      </dsp:nvSpPr>
      <dsp:spPr>
        <a:xfrm>
          <a:off x="0" y="225347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40E7F5F3-7B8B-4A58-9D10-C33356DDC217}">
      <dsp:nvSpPr>
        <dsp:cNvPr id="0" name=""/>
        <dsp:cNvSpPr/>
      </dsp:nvSpPr>
      <dsp:spPr>
        <a:xfrm>
          <a:off x="390351" y="212063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Get Preventive Health Care</a:t>
          </a:r>
          <a:endParaRPr lang="en-US" sz="1600" kern="1200" dirty="0"/>
        </a:p>
      </dsp:txBody>
      <dsp:txXfrm>
        <a:off x="403320" y="2133602"/>
        <a:ext cx="5438987" cy="239742"/>
      </dsp:txXfrm>
    </dsp:sp>
    <dsp:sp modelId="{403852E5-D7F1-40A6-B868-E65093E2D91D}">
      <dsp:nvSpPr>
        <dsp:cNvPr id="0" name=""/>
        <dsp:cNvSpPr/>
      </dsp:nvSpPr>
      <dsp:spPr>
        <a:xfrm>
          <a:off x="0" y="266171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FB0DA10F-0342-404E-8AD5-114C6E48130D}">
      <dsp:nvSpPr>
        <dsp:cNvPr id="0" name=""/>
        <dsp:cNvSpPr/>
      </dsp:nvSpPr>
      <dsp:spPr>
        <a:xfrm>
          <a:off x="390351" y="252887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Pay for Your Health Care</a:t>
          </a:r>
          <a:endParaRPr lang="en-US" sz="1600" kern="1200" dirty="0"/>
        </a:p>
      </dsp:txBody>
      <dsp:txXfrm>
        <a:off x="403320" y="2541842"/>
        <a:ext cx="5438987" cy="239742"/>
      </dsp:txXfrm>
    </dsp:sp>
    <dsp:sp modelId="{1F954E13-3B62-4496-95EB-4528BF64EC29}">
      <dsp:nvSpPr>
        <dsp:cNvPr id="0" name=""/>
        <dsp:cNvSpPr/>
      </dsp:nvSpPr>
      <dsp:spPr>
        <a:xfrm>
          <a:off x="0" y="306995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BC9AEF61-2306-41E2-9C64-492D031CBC1D}">
      <dsp:nvSpPr>
        <dsp:cNvPr id="0" name=""/>
        <dsp:cNvSpPr/>
      </dsp:nvSpPr>
      <dsp:spPr>
        <a:xfrm>
          <a:off x="390351" y="293711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Plan For Your End-of-Life Care</a:t>
          </a:r>
          <a:endParaRPr lang="en-US" sz="1600" kern="1200" dirty="0"/>
        </a:p>
      </dsp:txBody>
      <dsp:txXfrm>
        <a:off x="403320" y="2950082"/>
        <a:ext cx="5438987" cy="239742"/>
      </dsp:txXfrm>
    </dsp:sp>
    <dsp:sp modelId="{C9FCB50F-B847-4F64-BD6E-6AEFFC2B3A11}">
      <dsp:nvSpPr>
        <dsp:cNvPr id="0" name=""/>
        <dsp:cNvSpPr/>
      </dsp:nvSpPr>
      <dsp:spPr>
        <a:xfrm>
          <a:off x="0" y="347819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F4E0E313-214D-4FFA-9F33-1EE24702DAED}">
      <dsp:nvSpPr>
        <dsp:cNvPr id="0" name=""/>
        <dsp:cNvSpPr/>
      </dsp:nvSpPr>
      <dsp:spPr>
        <a:xfrm>
          <a:off x="390351" y="334535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Make Good Treatment Decisions</a:t>
          </a:r>
          <a:endParaRPr lang="en-US" sz="1600" kern="1200" dirty="0"/>
        </a:p>
      </dsp:txBody>
      <dsp:txXfrm>
        <a:off x="403320" y="3358322"/>
        <a:ext cx="5438987" cy="239742"/>
      </dsp:txXfrm>
    </dsp:sp>
    <dsp:sp modelId="{80A73C4F-C773-47B1-A396-DB96519EBE8D}">
      <dsp:nvSpPr>
        <dsp:cNvPr id="0" name=""/>
        <dsp:cNvSpPr/>
      </dsp:nvSpPr>
      <dsp:spPr>
        <a:xfrm>
          <a:off x="0" y="3886433"/>
          <a:ext cx="7807036" cy="226800"/>
        </a:xfrm>
        <a:prstGeom prst="rect">
          <a:avLst/>
        </a:prstGeom>
        <a:solidFill>
          <a:schemeClr val="lt1">
            <a:alpha val="90000"/>
            <a:hueOff val="0"/>
            <a:satOff val="0"/>
            <a:lumOff val="0"/>
            <a:alphaOff val="0"/>
          </a:schemeClr>
        </a:solidFill>
        <a:ln w="25400" cap="flat" cmpd="sng" algn="ctr">
          <a:solidFill>
            <a:srgbClr val="BBE0E3"/>
          </a:solidFill>
          <a:prstDash val="solid"/>
        </a:ln>
        <a:effectLst/>
      </dsp:spPr>
      <dsp:style>
        <a:lnRef idx="2">
          <a:scrgbClr r="0" g="0" b="0"/>
        </a:lnRef>
        <a:fillRef idx="1">
          <a:scrgbClr r="0" g="0" b="0"/>
        </a:fillRef>
        <a:effectRef idx="0">
          <a:scrgbClr r="0" g="0" b="0"/>
        </a:effectRef>
        <a:fontRef idx="minor"/>
      </dsp:style>
    </dsp:sp>
    <dsp:sp modelId="{66BFDB8D-02F0-4E15-98D2-322400A439BE}">
      <dsp:nvSpPr>
        <dsp:cNvPr id="0" name=""/>
        <dsp:cNvSpPr/>
      </dsp:nvSpPr>
      <dsp:spPr>
        <a:xfrm>
          <a:off x="390351" y="3753593"/>
          <a:ext cx="5464925" cy="2656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561" tIns="0" rIns="206561" bIns="0" numCol="1" spcCol="1270" anchor="ctr" anchorCtr="0">
          <a:noAutofit/>
        </a:bodyPr>
        <a:lstStyle/>
        <a:p>
          <a:pPr marL="0" lvl="0" indent="0" algn="l" defTabSz="711200">
            <a:lnSpc>
              <a:spcPct val="90000"/>
            </a:lnSpc>
            <a:spcBef>
              <a:spcPct val="0"/>
            </a:spcBef>
            <a:spcAft>
              <a:spcPct val="35000"/>
            </a:spcAft>
            <a:buNone/>
          </a:pPr>
          <a:r>
            <a:rPr lang="en-US" sz="1600" kern="1200"/>
            <a:t>Seek Knowledge About Your Health</a:t>
          </a:r>
          <a:endParaRPr lang="en-US" sz="1600" kern="1200" dirty="0"/>
        </a:p>
      </dsp:txBody>
      <dsp:txXfrm>
        <a:off x="403320" y="3766562"/>
        <a:ext cx="5438987" cy="239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425B5-A937-4F99-93B9-62E66B12003B}">
      <dsp:nvSpPr>
        <dsp:cNvPr id="0" name=""/>
        <dsp:cNvSpPr/>
      </dsp:nvSpPr>
      <dsp:spPr>
        <a:xfrm>
          <a:off x="1191296" y="807170"/>
          <a:ext cx="2010845" cy="2010845"/>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solidFill>
                <a:srgbClr val="FFFFFF"/>
              </a:solidFill>
            </a:rPr>
            <a:t>Patient</a:t>
          </a:r>
        </a:p>
      </dsp:txBody>
      <dsp:txXfrm>
        <a:off x="1485777" y="1101651"/>
        <a:ext cx="1421883" cy="1421883"/>
      </dsp:txXfrm>
    </dsp:sp>
    <dsp:sp modelId="{845BE6BC-CAB6-4013-8FED-139AD4C40069}">
      <dsp:nvSpPr>
        <dsp:cNvPr id="0" name=""/>
        <dsp:cNvSpPr/>
      </dsp:nvSpPr>
      <dsp:spPr>
        <a:xfrm>
          <a:off x="1694007" y="358"/>
          <a:ext cx="1005422" cy="1005422"/>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FFFFFF"/>
              </a:solidFill>
            </a:rPr>
            <a:t>Provider</a:t>
          </a:r>
        </a:p>
      </dsp:txBody>
      <dsp:txXfrm>
        <a:off x="1841248" y="147599"/>
        <a:ext cx="710940" cy="710940"/>
      </dsp:txXfrm>
    </dsp:sp>
    <dsp:sp modelId="{253AD412-95F1-4C40-ADBA-F9E372FC1A03}">
      <dsp:nvSpPr>
        <dsp:cNvPr id="0" name=""/>
        <dsp:cNvSpPr/>
      </dsp:nvSpPr>
      <dsp:spPr>
        <a:xfrm>
          <a:off x="3003530" y="1309882"/>
          <a:ext cx="1005422" cy="1005422"/>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FFFFFF"/>
              </a:solidFill>
            </a:rPr>
            <a:t>Provider</a:t>
          </a:r>
        </a:p>
      </dsp:txBody>
      <dsp:txXfrm>
        <a:off x="3150771" y="1457123"/>
        <a:ext cx="710940" cy="710940"/>
      </dsp:txXfrm>
    </dsp:sp>
    <dsp:sp modelId="{E8E791A1-FB69-480B-AD97-893527D91F95}">
      <dsp:nvSpPr>
        <dsp:cNvPr id="0" name=""/>
        <dsp:cNvSpPr/>
      </dsp:nvSpPr>
      <dsp:spPr>
        <a:xfrm>
          <a:off x="1694007" y="2619405"/>
          <a:ext cx="1005422" cy="1005422"/>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FFFFFF"/>
              </a:solidFill>
            </a:rPr>
            <a:t>Provider</a:t>
          </a:r>
        </a:p>
      </dsp:txBody>
      <dsp:txXfrm>
        <a:off x="1841248" y="2766646"/>
        <a:ext cx="710940" cy="710940"/>
      </dsp:txXfrm>
    </dsp:sp>
    <dsp:sp modelId="{F8A95417-3167-4F46-BA46-92AD95F939E7}">
      <dsp:nvSpPr>
        <dsp:cNvPr id="0" name=""/>
        <dsp:cNvSpPr/>
      </dsp:nvSpPr>
      <dsp:spPr>
        <a:xfrm>
          <a:off x="384484" y="1309882"/>
          <a:ext cx="1005422" cy="1005422"/>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FFFFFF"/>
              </a:solidFill>
            </a:rPr>
            <a:t>Provider</a:t>
          </a:r>
        </a:p>
      </dsp:txBody>
      <dsp:txXfrm>
        <a:off x="531725" y="1457123"/>
        <a:ext cx="710940" cy="710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B79FB5-B92E-4324-B2BA-366BA2260378}">
      <dsp:nvSpPr>
        <dsp:cNvPr id="0" name=""/>
        <dsp:cNvSpPr/>
      </dsp:nvSpPr>
      <dsp:spPr>
        <a:xfrm>
          <a:off x="2344" y="629322"/>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Improved self-concept</a:t>
          </a:r>
          <a:endParaRPr lang="en-US" sz="2000" kern="1200" dirty="0">
            <a:solidFill>
              <a:schemeClr val="bg1"/>
            </a:solidFill>
          </a:endParaRPr>
        </a:p>
      </dsp:txBody>
      <dsp:txXfrm>
        <a:off x="2344" y="629322"/>
        <a:ext cx="1859607" cy="1115764"/>
      </dsp:txXfrm>
    </dsp:sp>
    <dsp:sp modelId="{3BE130F1-6D65-40CF-A1D6-0904B5DA94BF}">
      <dsp:nvSpPr>
        <dsp:cNvPr id="0" name=""/>
        <dsp:cNvSpPr/>
      </dsp:nvSpPr>
      <dsp:spPr>
        <a:xfrm>
          <a:off x="2047912" y="629322"/>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Increased control over one’s own care</a:t>
          </a:r>
        </a:p>
      </dsp:txBody>
      <dsp:txXfrm>
        <a:off x="2047912" y="629322"/>
        <a:ext cx="1859607" cy="1115764"/>
      </dsp:txXfrm>
    </dsp:sp>
    <dsp:sp modelId="{4B37AABF-F30A-4C55-BC5B-9CF773EDFB23}">
      <dsp:nvSpPr>
        <dsp:cNvPr id="0" name=""/>
        <dsp:cNvSpPr/>
      </dsp:nvSpPr>
      <dsp:spPr>
        <a:xfrm>
          <a:off x="4093480" y="629322"/>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Strengthened sense of autonomy</a:t>
          </a:r>
        </a:p>
      </dsp:txBody>
      <dsp:txXfrm>
        <a:off x="4093480" y="629322"/>
        <a:ext cx="1859607" cy="1115764"/>
      </dsp:txXfrm>
    </dsp:sp>
    <dsp:sp modelId="{39DD41C8-E08B-4B47-8A1D-6C1D4722A627}">
      <dsp:nvSpPr>
        <dsp:cNvPr id="0" name=""/>
        <dsp:cNvSpPr/>
      </dsp:nvSpPr>
      <dsp:spPr>
        <a:xfrm>
          <a:off x="6139048" y="629322"/>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Improved symptom management</a:t>
          </a:r>
        </a:p>
      </dsp:txBody>
      <dsp:txXfrm>
        <a:off x="6139048" y="629322"/>
        <a:ext cx="1859607" cy="1115764"/>
      </dsp:txXfrm>
    </dsp:sp>
    <dsp:sp modelId="{502D8C86-A335-480B-8FFF-BB25CEEBC951}">
      <dsp:nvSpPr>
        <dsp:cNvPr id="0" name=""/>
        <dsp:cNvSpPr/>
      </dsp:nvSpPr>
      <dsp:spPr>
        <a:xfrm>
          <a:off x="2344" y="1931047"/>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Improved adherence</a:t>
          </a:r>
        </a:p>
      </dsp:txBody>
      <dsp:txXfrm>
        <a:off x="2344" y="1931047"/>
        <a:ext cx="1859607" cy="1115764"/>
      </dsp:txXfrm>
    </dsp:sp>
    <dsp:sp modelId="{E2AB9E1C-8C12-49F7-A2F6-93E474A3C673}">
      <dsp:nvSpPr>
        <dsp:cNvPr id="0" name=""/>
        <dsp:cNvSpPr/>
      </dsp:nvSpPr>
      <dsp:spPr>
        <a:xfrm>
          <a:off x="2047912" y="1931047"/>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Increased satisfaction with care</a:t>
          </a:r>
        </a:p>
      </dsp:txBody>
      <dsp:txXfrm>
        <a:off x="2047912" y="1931047"/>
        <a:ext cx="1859607" cy="1115764"/>
      </dsp:txXfrm>
    </dsp:sp>
    <dsp:sp modelId="{3A5F9B6F-3A30-440B-8D13-DFFB06F37B2A}">
      <dsp:nvSpPr>
        <dsp:cNvPr id="0" name=""/>
        <dsp:cNvSpPr/>
      </dsp:nvSpPr>
      <dsp:spPr>
        <a:xfrm>
          <a:off x="4093480" y="1931047"/>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Improved quality of life</a:t>
          </a:r>
        </a:p>
      </dsp:txBody>
      <dsp:txXfrm>
        <a:off x="4093480" y="1931047"/>
        <a:ext cx="1859607" cy="1115764"/>
      </dsp:txXfrm>
    </dsp:sp>
    <dsp:sp modelId="{4026ACD0-C8A1-4926-AFE6-4FC6A0250406}">
      <dsp:nvSpPr>
        <dsp:cNvPr id="0" name=""/>
        <dsp:cNvSpPr/>
      </dsp:nvSpPr>
      <dsp:spPr>
        <a:xfrm>
          <a:off x="6139048" y="1931047"/>
          <a:ext cx="1859607" cy="1115764"/>
        </a:xfrm>
        <a:prstGeom prst="rect">
          <a:avLst/>
        </a:prstGeom>
        <a:solidFill>
          <a:srgbClr val="033B57"/>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Decreased health care use</a:t>
          </a:r>
        </a:p>
      </dsp:txBody>
      <dsp:txXfrm>
        <a:off x="6139048" y="1931047"/>
        <a:ext cx="1859607" cy="11157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3E3BC-AAC0-445B-8A54-FC4BFACDA70D}">
      <dsp:nvSpPr>
        <dsp:cNvPr id="0" name=""/>
        <dsp:cNvSpPr/>
      </dsp:nvSpPr>
      <dsp:spPr>
        <a:xfrm>
          <a:off x="-4515565" y="-692432"/>
          <a:ext cx="5379242" cy="5379242"/>
        </a:xfrm>
        <a:prstGeom prst="blockArc">
          <a:avLst>
            <a:gd name="adj1" fmla="val 18900000"/>
            <a:gd name="adj2" fmla="val 2700000"/>
            <a:gd name="adj3" fmla="val 40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83F9F9-8498-48F1-BD5F-03987122B194}">
      <dsp:nvSpPr>
        <dsp:cNvPr id="0" name=""/>
        <dsp:cNvSpPr/>
      </dsp:nvSpPr>
      <dsp:spPr>
        <a:xfrm>
          <a:off x="322582" y="210343"/>
          <a:ext cx="7471930"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Does the patient accept cancer as part of their life? Do they feel empowered?</a:t>
          </a:r>
        </a:p>
      </dsp:txBody>
      <dsp:txXfrm>
        <a:off x="322582" y="210343"/>
        <a:ext cx="7471930" cy="420528"/>
      </dsp:txXfrm>
    </dsp:sp>
    <dsp:sp modelId="{6B5DB64E-0073-448E-B65B-60268E905B4C}">
      <dsp:nvSpPr>
        <dsp:cNvPr id="0" name=""/>
        <dsp:cNvSpPr/>
      </dsp:nvSpPr>
      <dsp:spPr>
        <a:xfrm>
          <a:off x="59752" y="157777"/>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9294F2-9AEF-466B-9FC1-B39A83420F0B}">
      <dsp:nvSpPr>
        <dsp:cNvPr id="0" name=""/>
        <dsp:cNvSpPr/>
      </dsp:nvSpPr>
      <dsp:spPr>
        <a:xfrm>
          <a:off x="668495" y="841056"/>
          <a:ext cx="7126017"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Is the patient assertive and engaged in shared decision-making?</a:t>
          </a:r>
        </a:p>
      </dsp:txBody>
      <dsp:txXfrm>
        <a:off x="668495" y="841056"/>
        <a:ext cx="7126017" cy="420528"/>
      </dsp:txXfrm>
    </dsp:sp>
    <dsp:sp modelId="{45B04075-8166-4DA8-B69D-A85BA0EA965B}">
      <dsp:nvSpPr>
        <dsp:cNvPr id="0" name=""/>
        <dsp:cNvSpPr/>
      </dsp:nvSpPr>
      <dsp:spPr>
        <a:xfrm>
          <a:off x="405665" y="788490"/>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536090-C695-4921-B4D2-EDCC1332A093}">
      <dsp:nvSpPr>
        <dsp:cNvPr id="0" name=""/>
        <dsp:cNvSpPr/>
      </dsp:nvSpPr>
      <dsp:spPr>
        <a:xfrm>
          <a:off x="826673" y="1471768"/>
          <a:ext cx="6967839"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Does the patient use available resources?</a:t>
          </a:r>
        </a:p>
      </dsp:txBody>
      <dsp:txXfrm>
        <a:off x="826673" y="1471768"/>
        <a:ext cx="6967839" cy="420528"/>
      </dsp:txXfrm>
    </dsp:sp>
    <dsp:sp modelId="{8EA06F5D-730E-401A-9C5C-5C2757A2E645}">
      <dsp:nvSpPr>
        <dsp:cNvPr id="0" name=""/>
        <dsp:cNvSpPr/>
      </dsp:nvSpPr>
      <dsp:spPr>
        <a:xfrm>
          <a:off x="563843" y="1419202"/>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A8870A-EECA-4159-9EB4-029657675C45}">
      <dsp:nvSpPr>
        <dsp:cNvPr id="0" name=""/>
        <dsp:cNvSpPr/>
      </dsp:nvSpPr>
      <dsp:spPr>
        <a:xfrm>
          <a:off x="826673" y="2102080"/>
          <a:ext cx="6967839"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Does the patient have personal characteristics to help them advocate?</a:t>
          </a:r>
        </a:p>
      </dsp:txBody>
      <dsp:txXfrm>
        <a:off x="826673" y="2102080"/>
        <a:ext cx="6967839" cy="420528"/>
      </dsp:txXfrm>
    </dsp:sp>
    <dsp:sp modelId="{3E7C14F7-C33F-4637-A26E-71490E454D68}">
      <dsp:nvSpPr>
        <dsp:cNvPr id="0" name=""/>
        <dsp:cNvSpPr/>
      </dsp:nvSpPr>
      <dsp:spPr>
        <a:xfrm>
          <a:off x="563843" y="2049514"/>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746A62-F112-4D55-BA3A-C30C2583BF45}">
      <dsp:nvSpPr>
        <dsp:cNvPr id="0" name=""/>
        <dsp:cNvSpPr/>
      </dsp:nvSpPr>
      <dsp:spPr>
        <a:xfrm>
          <a:off x="668495" y="2732792"/>
          <a:ext cx="7126017"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a:t>Does the patient have the skills needed?</a:t>
          </a:r>
          <a:endParaRPr lang="en-US" sz="1600" kern="1200" dirty="0"/>
        </a:p>
      </dsp:txBody>
      <dsp:txXfrm>
        <a:off x="668495" y="2732792"/>
        <a:ext cx="7126017" cy="420528"/>
      </dsp:txXfrm>
    </dsp:sp>
    <dsp:sp modelId="{9528C569-70BF-4F09-884C-BF6BD6A395C3}">
      <dsp:nvSpPr>
        <dsp:cNvPr id="0" name=""/>
        <dsp:cNvSpPr/>
      </dsp:nvSpPr>
      <dsp:spPr>
        <a:xfrm>
          <a:off x="405665" y="2680226"/>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9EF6FC-2875-4B68-A251-8D65A570B7E9}">
      <dsp:nvSpPr>
        <dsp:cNvPr id="0" name=""/>
        <dsp:cNvSpPr/>
      </dsp:nvSpPr>
      <dsp:spPr>
        <a:xfrm>
          <a:off x="322582" y="3363505"/>
          <a:ext cx="7471930" cy="42052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3794"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a:t>Does the patient have access to support?</a:t>
          </a:r>
          <a:endParaRPr lang="en-US" sz="1600" kern="1200" dirty="0"/>
        </a:p>
      </dsp:txBody>
      <dsp:txXfrm>
        <a:off x="322582" y="3363505"/>
        <a:ext cx="7471930" cy="420528"/>
      </dsp:txXfrm>
    </dsp:sp>
    <dsp:sp modelId="{026025A8-103C-40E6-BC6C-4EB2B67798F4}">
      <dsp:nvSpPr>
        <dsp:cNvPr id="0" name=""/>
        <dsp:cNvSpPr/>
      </dsp:nvSpPr>
      <dsp:spPr>
        <a:xfrm>
          <a:off x="59752" y="3310939"/>
          <a:ext cx="525660" cy="5256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75677-1999-41B0-B3CD-087D21D5E7A9}">
      <dsp:nvSpPr>
        <dsp:cNvPr id="0" name=""/>
        <dsp:cNvSpPr/>
      </dsp:nvSpPr>
      <dsp:spPr>
        <a:xfrm>
          <a:off x="36" y="173828"/>
          <a:ext cx="3525105" cy="802582"/>
        </a:xfrm>
        <a:prstGeom prst="rect">
          <a:avLst/>
        </a:prstGeom>
        <a:solidFill>
          <a:srgbClr val="033B57"/>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Fragmented health care system</a:t>
          </a:r>
        </a:p>
      </dsp:txBody>
      <dsp:txXfrm>
        <a:off x="36" y="173828"/>
        <a:ext cx="3525105" cy="802582"/>
      </dsp:txXfrm>
    </dsp:sp>
    <dsp:sp modelId="{BD94603A-4723-4330-A7BF-71030D89AC67}">
      <dsp:nvSpPr>
        <dsp:cNvPr id="0" name=""/>
        <dsp:cNvSpPr/>
      </dsp:nvSpPr>
      <dsp:spPr>
        <a:xfrm>
          <a:off x="36" y="976411"/>
          <a:ext cx="3525105" cy="2831210"/>
        </a:xfrm>
        <a:prstGeom prst="rect">
          <a:avLst/>
        </a:prstGeom>
        <a:solidFill>
          <a:srgbClr val="BBE0E3">
            <a:alpha val="90000"/>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Need to improve access to care</a:t>
          </a:r>
        </a:p>
        <a:p>
          <a:pPr marL="228600" lvl="1" indent="-228600" algn="l" defTabSz="1022350">
            <a:lnSpc>
              <a:spcPct val="90000"/>
            </a:lnSpc>
            <a:spcBef>
              <a:spcPct val="0"/>
            </a:spcBef>
            <a:spcAft>
              <a:spcPct val="15000"/>
            </a:spcAft>
            <a:buChar char="•"/>
          </a:pPr>
          <a:r>
            <a:rPr lang="en-US" sz="2300" kern="1200" dirty="0"/>
            <a:t>Need to </a:t>
          </a:r>
          <a:r>
            <a:rPr lang="en-US" sz="2300" b="0" i="0" kern="1200" dirty="0"/>
            <a:t>support patient empowerment </a:t>
          </a:r>
          <a:r>
            <a:rPr lang="en-US" sz="2300" kern="1200" dirty="0"/>
            <a:t>to advocate for themselves</a:t>
          </a:r>
        </a:p>
      </dsp:txBody>
      <dsp:txXfrm>
        <a:off x="36" y="976411"/>
        <a:ext cx="3525105" cy="2831210"/>
      </dsp:txXfrm>
    </dsp:sp>
    <dsp:sp modelId="{80781676-BB99-4288-8579-BAB747B30B7C}">
      <dsp:nvSpPr>
        <dsp:cNvPr id="0" name=""/>
        <dsp:cNvSpPr/>
      </dsp:nvSpPr>
      <dsp:spPr>
        <a:xfrm>
          <a:off x="4018657" y="173828"/>
          <a:ext cx="3525105" cy="802582"/>
        </a:xfrm>
        <a:prstGeom prst="rect">
          <a:avLst/>
        </a:prstGeom>
        <a:solidFill>
          <a:srgbClr val="033B57"/>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Overwhelming amount of information</a:t>
          </a:r>
        </a:p>
      </dsp:txBody>
      <dsp:txXfrm>
        <a:off x="4018657" y="173828"/>
        <a:ext cx="3525105" cy="802582"/>
      </dsp:txXfrm>
    </dsp:sp>
    <dsp:sp modelId="{5471B689-8AA7-42DB-8EFA-1B6CA88838E1}">
      <dsp:nvSpPr>
        <dsp:cNvPr id="0" name=""/>
        <dsp:cNvSpPr/>
      </dsp:nvSpPr>
      <dsp:spPr>
        <a:xfrm>
          <a:off x="4018657" y="976411"/>
          <a:ext cx="3525105" cy="2831210"/>
        </a:xfrm>
        <a:prstGeom prst="rect">
          <a:avLst/>
        </a:prstGeom>
        <a:solidFill>
          <a:srgbClr val="BBE0E3">
            <a:alpha val="90000"/>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Need to decide what information and resources should be used</a:t>
          </a:r>
        </a:p>
        <a:p>
          <a:pPr marL="228600" lvl="1" indent="-228600" algn="l" defTabSz="1022350">
            <a:lnSpc>
              <a:spcPct val="90000"/>
            </a:lnSpc>
            <a:spcBef>
              <a:spcPct val="0"/>
            </a:spcBef>
            <a:spcAft>
              <a:spcPct val="15000"/>
            </a:spcAft>
            <a:buChar char="•"/>
          </a:pPr>
          <a:r>
            <a:rPr lang="en-US" sz="2300" kern="1200" dirty="0"/>
            <a:t>Need to know how to incorporate information into conversations with health care providers</a:t>
          </a:r>
        </a:p>
      </dsp:txBody>
      <dsp:txXfrm>
        <a:off x="4018657" y="976411"/>
        <a:ext cx="3525105" cy="28312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5EE2C-B76F-43E1-B5BF-8361454524ED}">
      <dsp:nvSpPr>
        <dsp:cNvPr id="0" name=""/>
        <dsp:cNvSpPr/>
      </dsp:nvSpPr>
      <dsp:spPr>
        <a:xfrm>
          <a:off x="2693795" y="-105224"/>
          <a:ext cx="2106802" cy="160220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Knowledge</a:t>
          </a:r>
        </a:p>
        <a:p>
          <a:pPr marL="114300" lvl="1" indent="-114300" algn="l" defTabSz="622300">
            <a:lnSpc>
              <a:spcPct val="90000"/>
            </a:lnSpc>
            <a:spcBef>
              <a:spcPct val="0"/>
            </a:spcBef>
            <a:spcAft>
              <a:spcPct val="15000"/>
            </a:spcAft>
            <a:buChar char="•"/>
          </a:pPr>
          <a:r>
            <a:rPr lang="en-US" sz="1400" kern="1200" dirty="0"/>
            <a:t>Providing information and resources</a:t>
          </a:r>
        </a:p>
        <a:p>
          <a:pPr marL="114300" lvl="1" indent="-114300" algn="l" defTabSz="622300">
            <a:lnSpc>
              <a:spcPct val="90000"/>
            </a:lnSpc>
            <a:spcBef>
              <a:spcPct val="0"/>
            </a:spcBef>
            <a:spcAft>
              <a:spcPct val="15000"/>
            </a:spcAft>
            <a:buChar char="•"/>
          </a:pPr>
          <a:r>
            <a:rPr lang="en-US" sz="1400" kern="1200" dirty="0"/>
            <a:t>Discussing options</a:t>
          </a:r>
        </a:p>
        <a:p>
          <a:pPr marL="114300" lvl="1" indent="-114300" algn="l" defTabSz="622300">
            <a:lnSpc>
              <a:spcPct val="90000"/>
            </a:lnSpc>
            <a:spcBef>
              <a:spcPct val="0"/>
            </a:spcBef>
            <a:spcAft>
              <a:spcPct val="15000"/>
            </a:spcAft>
            <a:buChar char="•"/>
          </a:pPr>
          <a:r>
            <a:rPr lang="en-US" sz="1400" kern="1200" dirty="0"/>
            <a:t>Helping with decision-making</a:t>
          </a:r>
        </a:p>
      </dsp:txBody>
      <dsp:txXfrm>
        <a:off x="2772008" y="-27011"/>
        <a:ext cx="1950376" cy="1445783"/>
      </dsp:txXfrm>
    </dsp:sp>
    <dsp:sp modelId="{933EFA0B-27D3-4255-A567-4B6EC2516F40}">
      <dsp:nvSpPr>
        <dsp:cNvPr id="0" name=""/>
        <dsp:cNvSpPr/>
      </dsp:nvSpPr>
      <dsp:spPr>
        <a:xfrm>
          <a:off x="2181531" y="695880"/>
          <a:ext cx="3131331" cy="3131331"/>
        </a:xfrm>
        <a:custGeom>
          <a:avLst/>
          <a:gdLst/>
          <a:ahLst/>
          <a:cxnLst/>
          <a:rect l="0" t="0" r="0" b="0"/>
          <a:pathLst>
            <a:path>
              <a:moveTo>
                <a:pt x="2628795" y="416289"/>
              </a:moveTo>
              <a:arcTo wR="1565665" hR="1565665" stAng="18766060" swAng="293402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28EB57A-A7B8-4C82-B1D3-2E05E9561E2B}">
      <dsp:nvSpPr>
        <dsp:cNvPr id="0" name=""/>
        <dsp:cNvSpPr/>
      </dsp:nvSpPr>
      <dsp:spPr>
        <a:xfrm>
          <a:off x="4064969" y="2320314"/>
          <a:ext cx="2076268" cy="144812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Skills</a:t>
          </a:r>
        </a:p>
        <a:p>
          <a:pPr marL="114300" lvl="1" indent="-114300" algn="l" defTabSz="622300">
            <a:lnSpc>
              <a:spcPct val="90000"/>
            </a:lnSpc>
            <a:spcBef>
              <a:spcPct val="0"/>
            </a:spcBef>
            <a:spcAft>
              <a:spcPct val="15000"/>
            </a:spcAft>
            <a:buChar char="•"/>
          </a:pPr>
          <a:r>
            <a:rPr lang="en-US" sz="1400" kern="1200" dirty="0"/>
            <a:t>Ability to self-care</a:t>
          </a:r>
        </a:p>
        <a:p>
          <a:pPr marL="114300" lvl="1" indent="-114300" algn="l" defTabSz="622300">
            <a:lnSpc>
              <a:spcPct val="90000"/>
            </a:lnSpc>
            <a:spcBef>
              <a:spcPct val="0"/>
            </a:spcBef>
            <a:spcAft>
              <a:spcPct val="15000"/>
            </a:spcAft>
            <a:buChar char="•"/>
          </a:pPr>
          <a:r>
            <a:rPr lang="en-US" sz="1400" kern="1200" dirty="0"/>
            <a:t>Ability to cope</a:t>
          </a:r>
        </a:p>
        <a:p>
          <a:pPr marL="114300" lvl="1" indent="-114300" algn="l" defTabSz="622300">
            <a:lnSpc>
              <a:spcPct val="90000"/>
            </a:lnSpc>
            <a:spcBef>
              <a:spcPct val="0"/>
            </a:spcBef>
            <a:spcAft>
              <a:spcPct val="15000"/>
            </a:spcAft>
            <a:buChar char="•"/>
          </a:pPr>
          <a:r>
            <a:rPr lang="en-US" sz="1400" kern="1200" dirty="0"/>
            <a:t>Ability to actively communicate</a:t>
          </a:r>
        </a:p>
      </dsp:txBody>
      <dsp:txXfrm>
        <a:off x="4135661" y="2391006"/>
        <a:ext cx="1934884" cy="1306745"/>
      </dsp:txXfrm>
    </dsp:sp>
    <dsp:sp modelId="{5D0E00BD-F7CC-4368-A9FD-3146BDC6E485}">
      <dsp:nvSpPr>
        <dsp:cNvPr id="0" name=""/>
        <dsp:cNvSpPr/>
      </dsp:nvSpPr>
      <dsp:spPr>
        <a:xfrm>
          <a:off x="2181531" y="695880"/>
          <a:ext cx="3131331" cy="3131331"/>
        </a:xfrm>
        <a:custGeom>
          <a:avLst/>
          <a:gdLst/>
          <a:ahLst/>
          <a:cxnLst/>
          <a:rect l="0" t="0" r="0" b="0"/>
          <a:pathLst>
            <a:path>
              <a:moveTo>
                <a:pt x="1982414" y="3074847"/>
              </a:moveTo>
              <a:arcTo wR="1565665" hR="1565665" stAng="4473776" swAng="185244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B00389B-D9C4-4D07-9D77-CD72186B754B}">
      <dsp:nvSpPr>
        <dsp:cNvPr id="0" name=""/>
        <dsp:cNvSpPr/>
      </dsp:nvSpPr>
      <dsp:spPr>
        <a:xfrm>
          <a:off x="1402562" y="2320314"/>
          <a:ext cx="1977457" cy="144812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Attitudes</a:t>
          </a:r>
        </a:p>
        <a:p>
          <a:pPr marL="114300" lvl="1" indent="-114300" algn="l" defTabSz="622300">
            <a:lnSpc>
              <a:spcPct val="90000"/>
            </a:lnSpc>
            <a:spcBef>
              <a:spcPct val="0"/>
            </a:spcBef>
            <a:spcAft>
              <a:spcPct val="15000"/>
            </a:spcAft>
            <a:buChar char="•"/>
          </a:pPr>
          <a:r>
            <a:rPr lang="en-US" sz="1400" kern="1200" dirty="0"/>
            <a:t>Encouraging assertiveness</a:t>
          </a:r>
        </a:p>
      </dsp:txBody>
      <dsp:txXfrm>
        <a:off x="1473254" y="2391006"/>
        <a:ext cx="1836073" cy="1306745"/>
      </dsp:txXfrm>
    </dsp:sp>
    <dsp:sp modelId="{1FA0B830-81AF-40F6-BEC3-AB3D0463B7FD}">
      <dsp:nvSpPr>
        <dsp:cNvPr id="0" name=""/>
        <dsp:cNvSpPr/>
      </dsp:nvSpPr>
      <dsp:spPr>
        <a:xfrm>
          <a:off x="2181531" y="695880"/>
          <a:ext cx="3131331" cy="3131331"/>
        </a:xfrm>
        <a:custGeom>
          <a:avLst/>
          <a:gdLst/>
          <a:ahLst/>
          <a:cxnLst/>
          <a:rect l="0" t="0" r="0" b="0"/>
          <a:pathLst>
            <a:path>
              <a:moveTo>
                <a:pt x="663" y="1611240"/>
              </a:moveTo>
              <a:arcTo wR="1565665" hR="1565665" stAng="10699916" swAng="2934024"/>
            </a:path>
          </a:pathLst>
        </a:custGeom>
        <a:noFill/>
        <a:ln w="9525" cap="flat" cmpd="sng" algn="ctr">
          <a:solidFill>
            <a:srgbClr val="365F91"/>
          </a:solidFill>
          <a:prstDash val="solid"/>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A5144-0082-4EF4-83A3-C347CEB984DA}">
      <dsp:nvSpPr>
        <dsp:cNvPr id="0" name=""/>
        <dsp:cNvSpPr/>
      </dsp:nvSpPr>
      <dsp:spPr>
        <a:xfrm>
          <a:off x="0" y="210059"/>
          <a:ext cx="5486400" cy="832140"/>
        </a:xfrm>
        <a:prstGeom prst="rect">
          <a:avLst/>
        </a:prstGeom>
        <a:solidFill>
          <a:srgbClr val="033B57"/>
        </a:solidFill>
        <a:ln w="25400" cap="flat" cmpd="sng" algn="ctr">
          <a:solidFill>
            <a:srgbClr val="365F9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Patient navigators can help patients to:</a:t>
          </a:r>
        </a:p>
      </dsp:txBody>
      <dsp:txXfrm>
        <a:off x="0" y="210059"/>
        <a:ext cx="5486400" cy="832140"/>
      </dsp:txXfrm>
    </dsp:sp>
    <dsp:sp modelId="{3488EFE0-8CF6-49FD-BBE1-3BE0BE07F001}">
      <dsp:nvSpPr>
        <dsp:cNvPr id="0" name=""/>
        <dsp:cNvSpPr/>
      </dsp:nvSpPr>
      <dsp:spPr>
        <a:xfrm>
          <a:off x="0" y="1042199"/>
          <a:ext cx="5486400" cy="2108160"/>
        </a:xfrm>
        <a:prstGeom prst="rect">
          <a:avLst/>
        </a:prstGeom>
        <a:solidFill>
          <a:srgbClr val="BBE0E3">
            <a:alpha val="90000"/>
          </a:srgbClr>
        </a:solidFill>
        <a:ln w="25400" cap="flat" cmpd="sng" algn="ctr">
          <a:solidFill>
            <a:srgbClr val="BBE0E3">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Seek information</a:t>
          </a:r>
        </a:p>
        <a:p>
          <a:pPr marL="228600" lvl="1" indent="-228600" algn="l" defTabSz="1066800">
            <a:lnSpc>
              <a:spcPct val="90000"/>
            </a:lnSpc>
            <a:spcBef>
              <a:spcPct val="0"/>
            </a:spcBef>
            <a:spcAft>
              <a:spcPct val="15000"/>
            </a:spcAft>
            <a:buChar char="•"/>
          </a:pPr>
          <a:r>
            <a:rPr lang="en-US" sz="2400" kern="1200" dirty="0"/>
            <a:t>Engage providers</a:t>
          </a:r>
        </a:p>
        <a:p>
          <a:pPr marL="228600" lvl="1" indent="-228600" algn="l" defTabSz="1066800">
            <a:lnSpc>
              <a:spcPct val="90000"/>
            </a:lnSpc>
            <a:spcBef>
              <a:spcPct val="0"/>
            </a:spcBef>
            <a:spcAft>
              <a:spcPct val="15000"/>
            </a:spcAft>
            <a:buChar char="•"/>
          </a:pPr>
          <a:r>
            <a:rPr lang="en-US" sz="2400" kern="1200" dirty="0"/>
            <a:t>Talk to family and caregivers</a:t>
          </a:r>
        </a:p>
        <a:p>
          <a:pPr marL="228600" lvl="1" indent="-228600" algn="l" defTabSz="1066800">
            <a:lnSpc>
              <a:spcPct val="90000"/>
            </a:lnSpc>
            <a:spcBef>
              <a:spcPct val="0"/>
            </a:spcBef>
            <a:spcAft>
              <a:spcPct val="15000"/>
            </a:spcAft>
            <a:buChar char="•"/>
          </a:pPr>
          <a:r>
            <a:rPr lang="en-US" sz="2400" kern="1200" dirty="0"/>
            <a:t>Organize preferences and priorities</a:t>
          </a:r>
        </a:p>
        <a:p>
          <a:pPr marL="228600" lvl="1" indent="-228600" algn="l" defTabSz="1066800">
            <a:lnSpc>
              <a:spcPct val="90000"/>
            </a:lnSpc>
            <a:spcBef>
              <a:spcPct val="0"/>
            </a:spcBef>
            <a:spcAft>
              <a:spcPct val="15000"/>
            </a:spcAft>
            <a:buChar char="•"/>
          </a:pPr>
          <a:r>
            <a:rPr lang="en-US" sz="2400" kern="1200" dirty="0"/>
            <a:t>Use resources</a:t>
          </a:r>
        </a:p>
      </dsp:txBody>
      <dsp:txXfrm>
        <a:off x="0" y="1042199"/>
        <a:ext cx="5486400" cy="2108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62224-A308-4CB9-BFCE-19FE5F05BF86}">
      <dsp:nvSpPr>
        <dsp:cNvPr id="0" name=""/>
        <dsp:cNvSpPr/>
      </dsp:nvSpPr>
      <dsp:spPr>
        <a:xfrm>
          <a:off x="451693" y="519"/>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Main Issues</a:t>
          </a:r>
        </a:p>
      </dsp:txBody>
      <dsp:txXfrm>
        <a:off x="451693" y="519"/>
        <a:ext cx="1384101" cy="830460"/>
      </dsp:txXfrm>
    </dsp:sp>
    <dsp:sp modelId="{85A5C150-892B-4DD7-A2F8-DD23170E4567}">
      <dsp:nvSpPr>
        <dsp:cNvPr id="0" name=""/>
        <dsp:cNvSpPr/>
      </dsp:nvSpPr>
      <dsp:spPr>
        <a:xfrm>
          <a:off x="1974205" y="519"/>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Barriers and Problems</a:t>
          </a:r>
        </a:p>
      </dsp:txBody>
      <dsp:txXfrm>
        <a:off x="1974205" y="519"/>
        <a:ext cx="1384101" cy="830460"/>
      </dsp:txXfrm>
    </dsp:sp>
    <dsp:sp modelId="{46C566E3-63A2-4413-9FE8-62FEC4AFADF3}">
      <dsp:nvSpPr>
        <dsp:cNvPr id="0" name=""/>
        <dsp:cNvSpPr/>
      </dsp:nvSpPr>
      <dsp:spPr>
        <a:xfrm>
          <a:off x="451693" y="969390"/>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Strengths and Weaknesses</a:t>
          </a:r>
        </a:p>
      </dsp:txBody>
      <dsp:txXfrm>
        <a:off x="451693" y="969390"/>
        <a:ext cx="1384101" cy="830460"/>
      </dsp:txXfrm>
    </dsp:sp>
    <dsp:sp modelId="{F9EAEDD1-C95F-4B96-8C36-463088CF425F}">
      <dsp:nvSpPr>
        <dsp:cNvPr id="0" name=""/>
        <dsp:cNvSpPr/>
      </dsp:nvSpPr>
      <dsp:spPr>
        <a:xfrm>
          <a:off x="1974205" y="969390"/>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Personal History</a:t>
          </a:r>
        </a:p>
      </dsp:txBody>
      <dsp:txXfrm>
        <a:off x="1974205" y="969390"/>
        <a:ext cx="1384101" cy="830460"/>
      </dsp:txXfrm>
    </dsp:sp>
    <dsp:sp modelId="{A2B4D4D6-7D12-44F1-B87B-6FC98FECE07A}">
      <dsp:nvSpPr>
        <dsp:cNvPr id="0" name=""/>
        <dsp:cNvSpPr/>
      </dsp:nvSpPr>
      <dsp:spPr>
        <a:xfrm>
          <a:off x="451693" y="1938261"/>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Culture</a:t>
          </a:r>
        </a:p>
      </dsp:txBody>
      <dsp:txXfrm>
        <a:off x="451693" y="1938261"/>
        <a:ext cx="1384101" cy="830460"/>
      </dsp:txXfrm>
    </dsp:sp>
    <dsp:sp modelId="{4A291933-D7CB-464B-87BA-0DB0581FEECE}">
      <dsp:nvSpPr>
        <dsp:cNvPr id="0" name=""/>
        <dsp:cNvSpPr/>
      </dsp:nvSpPr>
      <dsp:spPr>
        <a:xfrm>
          <a:off x="1974205" y="1938261"/>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Beliefs</a:t>
          </a:r>
        </a:p>
      </dsp:txBody>
      <dsp:txXfrm>
        <a:off x="1974205" y="1938261"/>
        <a:ext cx="1384101" cy="830460"/>
      </dsp:txXfrm>
    </dsp:sp>
    <dsp:sp modelId="{3DD9AC62-10EA-4A31-B337-13D4E4CD1DD9}">
      <dsp:nvSpPr>
        <dsp:cNvPr id="0" name=""/>
        <dsp:cNvSpPr/>
      </dsp:nvSpPr>
      <dsp:spPr>
        <a:xfrm>
          <a:off x="1212949" y="2907132"/>
          <a:ext cx="1384101" cy="8304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Support System</a:t>
          </a:r>
        </a:p>
      </dsp:txBody>
      <dsp:txXfrm>
        <a:off x="1212949" y="2907132"/>
        <a:ext cx="1384101" cy="8304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E303C-EBBD-437B-BF2B-7774B6C35BB2}">
      <dsp:nvSpPr>
        <dsp:cNvPr id="0" name=""/>
        <dsp:cNvSpPr/>
      </dsp:nvSpPr>
      <dsp:spPr>
        <a:xfrm>
          <a:off x="0" y="39009"/>
          <a:ext cx="2514599" cy="1064700"/>
        </a:xfrm>
        <a:prstGeom prst="roundRect">
          <a:avLst/>
        </a:prstGeom>
        <a:solidFill>
          <a:srgbClr val="BBE0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Solutions</a:t>
          </a:r>
        </a:p>
      </dsp:txBody>
      <dsp:txXfrm>
        <a:off x="51974" y="90983"/>
        <a:ext cx="2410651" cy="960752"/>
      </dsp:txXfrm>
    </dsp:sp>
    <dsp:sp modelId="{F00DE864-9F10-472F-AB44-D53273E7B6CC}">
      <dsp:nvSpPr>
        <dsp:cNvPr id="0" name=""/>
        <dsp:cNvSpPr/>
      </dsp:nvSpPr>
      <dsp:spPr>
        <a:xfrm>
          <a:off x="0" y="1184349"/>
          <a:ext cx="2514599" cy="1064700"/>
        </a:xfrm>
        <a:prstGeom prst="roundRect">
          <a:avLst/>
        </a:prstGeom>
        <a:solidFill>
          <a:srgbClr val="BBE0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Personal Goals</a:t>
          </a:r>
        </a:p>
      </dsp:txBody>
      <dsp:txXfrm>
        <a:off x="51974" y="1236323"/>
        <a:ext cx="2410651" cy="9607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9/30/2021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9/30/2021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watch Thelma as she advocates</a:t>
            </a:r>
            <a:r>
              <a:rPr lang="en-US" baseline="0" dirty="0"/>
              <a:t> on behalf of a patient who has needs based on her culture that may impact her care.</a:t>
            </a:r>
          </a:p>
          <a:p>
            <a:endParaRPr lang="en-US" baseline="0" dirty="0"/>
          </a:p>
          <a:p>
            <a:r>
              <a:rPr lang="en-US" b="1" u="sng" baseline="0" dirty="0"/>
              <a:t>Video Transcript: </a:t>
            </a:r>
          </a:p>
          <a:p>
            <a:r>
              <a:rPr lang="en-US" sz="1200" kern="1200" dirty="0">
                <a:solidFill>
                  <a:schemeClr val="tx1"/>
                </a:solidFill>
                <a:effectLst/>
                <a:latin typeface="+mn-lt"/>
                <a:ea typeface="+mn-ea"/>
                <a:cs typeface="+mn-cs"/>
              </a:rPr>
              <a:t>Navigator: Dr. Wood, can I talk to you about a new patient on your schedule today- </a:t>
            </a:r>
            <a:r>
              <a:rPr lang="en-US" sz="1200" kern="1200" dirty="0" err="1">
                <a:solidFill>
                  <a:schemeClr val="tx1"/>
                </a:solidFill>
                <a:effectLst/>
                <a:latin typeface="+mn-lt"/>
                <a:ea typeface="+mn-ea"/>
                <a:cs typeface="+mn-cs"/>
              </a:rPr>
              <a:t>Adira</a:t>
            </a:r>
            <a:r>
              <a:rPr lang="en-US" sz="1200" kern="1200" dirty="0">
                <a:solidFill>
                  <a:schemeClr val="tx1"/>
                </a:solidFill>
                <a:effectLst/>
                <a:latin typeface="+mn-lt"/>
                <a:ea typeface="+mn-ea"/>
                <a:cs typeface="+mn-cs"/>
              </a:rPr>
              <a:t> Bachman?  She’s coming in at 1:30.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Doctor: Ah, sure.  Do you know her?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Actually, we haven’t met but I have spoken with her over the phone.  She was just diagnosed last week and today will be her first consult.  She’s Jewish, and is Orthodox, so we discussed some cultural things that might impact her care and her priorities for treatment.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like what?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Actually, are you sure this is a good time?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Yeah, yeah it’s a good time.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Oh, okay. Well, some of the concerns are, if someone needs to touch her - take her temperature or other vitals, do a blood draw or give any type of exam, for example - it needs to be a woman.  Orthodox Jews do not touch members of the opposite gender, not even to shake hands.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Wow, I didn’t even know that. Something I didn’t know.</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And another point, she’s married, so she will probably wear a wig, or maybe a scarf, to cover her hair.  But, </a:t>
            </a:r>
            <a:r>
              <a:rPr lang="en-US" sz="1200" kern="1200" dirty="0" err="1">
                <a:solidFill>
                  <a:schemeClr val="tx1"/>
                </a:solidFill>
                <a:effectLst/>
                <a:latin typeface="+mn-lt"/>
                <a:ea typeface="+mn-ea"/>
                <a:cs typeface="+mn-cs"/>
              </a:rPr>
              <a:t>Adira</a:t>
            </a:r>
            <a:r>
              <a:rPr lang="en-US" sz="1200" kern="1200" dirty="0">
                <a:solidFill>
                  <a:schemeClr val="tx1"/>
                </a:solidFill>
                <a:effectLst/>
                <a:latin typeface="+mn-lt"/>
                <a:ea typeface="+mn-ea"/>
                <a:cs typeface="+mn-cs"/>
              </a:rPr>
              <a:t> doesn’t have children, and having and raising children is extremely important to her and her family. So, I know she and her husband are very concerned about fertility, and that’s something she would like to discuss right away.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that’s no problem, I will be happy to discuss that with them. I will bring that up with her for sure.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Okay, thank you. So, a few other things, she and I have also talked about resources and supportive services.  </a:t>
            </a:r>
            <a:r>
              <a:rPr lang="en-US" sz="1200" kern="1200" dirty="0" err="1">
                <a:solidFill>
                  <a:schemeClr val="tx1"/>
                </a:solidFill>
                <a:effectLst/>
                <a:latin typeface="+mn-lt"/>
                <a:ea typeface="+mn-ea"/>
                <a:cs typeface="+mn-cs"/>
              </a:rPr>
              <a:t>Adira</a:t>
            </a:r>
            <a:r>
              <a:rPr lang="en-US" sz="1200" kern="1200" dirty="0">
                <a:solidFill>
                  <a:schemeClr val="tx1"/>
                </a:solidFill>
                <a:effectLst/>
                <a:latin typeface="+mn-lt"/>
                <a:ea typeface="+mn-ea"/>
                <a:cs typeface="+mn-cs"/>
              </a:rPr>
              <a:t> feels very strongly about using support from her community.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Also, I will be working to find different resources and services available that she will feel comfortable with.  I think she’ll need a lot of support during her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we have resources here that are available, psychologists and social workers that she can use here, that are readily available for use.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Thank you, I appreciate your reminding me of that, however, she has asked that her rabbi be informed about her treatment process and the ways her community can help her and her family. So, if she is willing, I know of another Orthodox Jewish woman who was treated here and who would be a good person to speak with. So, </a:t>
            </a:r>
            <a:r>
              <a:rPr lang="en-US" sz="1200" kern="1200" dirty="0" err="1">
                <a:solidFill>
                  <a:schemeClr val="tx1"/>
                </a:solidFill>
                <a:effectLst/>
                <a:latin typeface="+mn-lt"/>
                <a:ea typeface="+mn-ea"/>
                <a:cs typeface="+mn-cs"/>
              </a:rPr>
              <a:t>Adira</a:t>
            </a:r>
            <a:r>
              <a:rPr lang="en-US" sz="1200" kern="1200" dirty="0">
                <a:solidFill>
                  <a:schemeClr val="tx1"/>
                </a:solidFill>
                <a:effectLst/>
                <a:latin typeface="+mn-lt"/>
                <a:ea typeface="+mn-ea"/>
                <a:cs typeface="+mn-cs"/>
              </a:rPr>
              <a:t> would like to meet someone from her background who’s been through a similar experience.  She does not know anyone who has survived cancer and so that is definitely has caused a lot of fear.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well, I think then that’s probably a really good idea. I think that’s a good idea.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Back on your point about the psychologist and social workers, just as a reminder so at least for now, she wants to speak with someone from her community, who has a shared background.  So, I’ll call our other patient today and see if she would be interested in speaking with </a:t>
            </a:r>
            <a:r>
              <a:rPr lang="en-US" sz="1200" kern="1200" dirty="0" err="1">
                <a:solidFill>
                  <a:schemeClr val="tx1"/>
                </a:solidFill>
                <a:effectLst/>
                <a:latin typeface="+mn-lt"/>
                <a:ea typeface="+mn-ea"/>
                <a:cs typeface="+mn-cs"/>
              </a:rPr>
              <a:t>Adira</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great, if you can set that up, that would be wonderful.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Okay, thank you. So, and just finally, I’ve set aside some time to meet with her later today so we can continue to discuss her preferences and other needs. And then, I will let you know if there are other considerations as important to her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 Okay, okay, thank you so much.</a:t>
            </a:r>
          </a:p>
          <a:p>
            <a:endParaRPr lang="en-US" baseline="0" dirty="0"/>
          </a:p>
          <a:p>
            <a:endParaRPr lang="en-US" baseline="0" dirty="0"/>
          </a:p>
          <a:p>
            <a:r>
              <a:rPr lang="en-US" baseline="0" dirty="0"/>
              <a:t>What did you notice during that interaction?</a:t>
            </a:r>
          </a:p>
          <a:p>
            <a:r>
              <a:rPr lang="en-US" dirty="0"/>
              <a:t>Thelma is polite, concise and deferential to the doctor.  She is not trying to guide the work the doctor is doing, but rather she is trying to supplement her work with</a:t>
            </a:r>
            <a:r>
              <a:rPr lang="en-US" baseline="0" dirty="0"/>
              <a:t> </a:t>
            </a:r>
            <a:r>
              <a:rPr lang="en-US" dirty="0"/>
              <a:t>information the doctor didn’t know about the patient’s cultural preferences.</a:t>
            </a:r>
            <a:r>
              <a:rPr lang="en-US" baseline="0" dirty="0"/>
              <a:t> </a:t>
            </a:r>
            <a:r>
              <a:rPr lang="en-US" dirty="0"/>
              <a:t>The doctor initially seems rushed and distracted but becomes more receptive as she learns useful information about her new patient. The doctor’s initial posture</a:t>
            </a:r>
            <a:r>
              <a:rPr lang="en-US" baseline="0" dirty="0"/>
              <a:t> indicates she is</a:t>
            </a:r>
            <a:r>
              <a:rPr lang="en-US" dirty="0"/>
              <a:t> disconnected and disengaged,</a:t>
            </a:r>
            <a:r>
              <a:rPr lang="en-US" baseline="0" dirty="0"/>
              <a:t> but it</a:t>
            </a:r>
            <a:r>
              <a:rPr lang="en-US" dirty="0"/>
              <a:t> changes as Thelma describes some of the customs the doctor should be aware of and cultural or religious beliefs that will likely impact the work the doctor does and the way the patient thinks about treatment. As the doctor sees value in what Thelma says, her attitude and responses shift in a visible way.</a:t>
            </a:r>
          </a:p>
          <a:p>
            <a:endParaRPr lang="en-US" dirty="0"/>
          </a:p>
          <a:p>
            <a:r>
              <a:rPr lang="en-US" dirty="0"/>
              <a:t>Notice that Thelma had never worked with a patient previously that had these cultural needs. But she made sure she took notes effectively when on the phone with the patient and referenced these notes</a:t>
            </a:r>
            <a:r>
              <a:rPr lang="en-US" baseline="0" dirty="0"/>
              <a:t> as she spoke with the doctor to make sure she was accurately conveying information.</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698766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We talked</a:t>
            </a:r>
            <a:r>
              <a:rPr lang="en-US" baseline="0" dirty="0"/>
              <a:t> about advocating for others, let’s talk now about self-advocacy. </a:t>
            </a:r>
            <a:r>
              <a:rPr lang="en-US" dirty="0"/>
              <a:t>Self</a:t>
            </a:r>
            <a:r>
              <a:rPr lang="en-US" baseline="0" dirty="0"/>
              <a:t>-advocacy has been broadly defined as an assertiveness and willingness to represent one’s own interests when managing a life-threatening disease. </a:t>
            </a:r>
            <a:r>
              <a:rPr lang="en-US" sz="1200" kern="1200" dirty="0">
                <a:solidFill>
                  <a:schemeClr val="tx1"/>
                </a:solidFill>
                <a:effectLst/>
                <a:latin typeface="+mn-lt"/>
                <a:ea typeface="+mn-ea"/>
                <a:cs typeface="+mn-cs"/>
              </a:rPr>
              <a:t>Remember that self-advocacy</a:t>
            </a:r>
            <a:r>
              <a:rPr lang="en-US" sz="1200" kern="1200" baseline="0" dirty="0">
                <a:solidFill>
                  <a:schemeClr val="tx1"/>
                </a:solidFill>
                <a:effectLst/>
                <a:latin typeface="+mn-lt"/>
                <a:ea typeface="+mn-ea"/>
                <a:cs typeface="+mn-cs"/>
              </a:rPr>
              <a:t> is more than just self-efficacy, or the confidence in abilities, and self-management, or completing the tasks necessary to manage one’s care. Self-advocates stand up for their needs; and patient navigators equip patients with the skills and confidence to do so.</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215914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patients,</a:t>
            </a:r>
            <a:r>
              <a:rPr lang="en-US" sz="1200" kern="1200" baseline="0" dirty="0">
                <a:solidFill>
                  <a:schemeClr val="tx1"/>
                </a:solidFill>
                <a:effectLst/>
                <a:latin typeface="+mn-lt"/>
                <a:ea typeface="+mn-ea"/>
                <a:cs typeface="+mn-cs"/>
              </a:rPr>
              <a:t> s</a:t>
            </a:r>
            <a:r>
              <a:rPr lang="en-US" sz="1200" kern="1200" dirty="0">
                <a:solidFill>
                  <a:schemeClr val="tx1"/>
                </a:solidFill>
                <a:effectLst/>
                <a:latin typeface="+mn-lt"/>
                <a:ea typeface="+mn-ea"/>
                <a:cs typeface="+mn-cs"/>
              </a:rPr>
              <a:t>elf-advocacy is thought to improve an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individual’s self-concept, control and sense of autonomy. Other outcomes of self-advocacy may include improved symptom management, adherence, satisfaction with care and quality of life along with decreased healthcare use.</a:t>
            </a:r>
            <a:r>
              <a:rPr lang="en-US" sz="1200" kern="1200" baseline="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12</a:t>
            </a:fld>
            <a:endParaRPr lang="en-US"/>
          </a:p>
        </p:txBody>
      </p:sp>
    </p:spTree>
    <p:extLst>
      <p:ext uri="{BB962C8B-B14F-4D97-AF65-F5344CB8AC3E}">
        <p14:creationId xmlns:p14="http://schemas.microsoft.com/office/powerpoint/2010/main" val="84051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a:t>
            </a:r>
            <a:r>
              <a:rPr lang="en-US" baseline="0" dirty="0"/>
              <a:t> basic elements that patients need to be able to advocate for themselves: thoughts or cognitions; actions; and use of resources. You will need to observe some these behaviors to know if the patient is capable of self-advocating. Let’s walk through each one.</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2549050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basic element is a patient’s thoughts or cognitions. </a:t>
            </a:r>
            <a:r>
              <a:rPr lang="en-US" sz="1200" kern="1200" dirty="0">
                <a:solidFill>
                  <a:schemeClr val="tx1"/>
                </a:solidFill>
                <a:effectLst/>
                <a:latin typeface="+mn-lt"/>
                <a:ea typeface="+mn-ea"/>
                <a:cs typeface="+mn-cs"/>
              </a:rPr>
              <a:t>A level of personal awareness of one’s needs, values and priorities is required to be an effective self-advocate. </a:t>
            </a:r>
            <a:r>
              <a:rPr lang="en-US" baseline="0" dirty="0"/>
              <a:t>They accept that cancer is a part of their life and they have </a:t>
            </a:r>
            <a:r>
              <a:rPr lang="en-US" sz="1200" kern="1200" baseline="0" dirty="0">
                <a:solidFill>
                  <a:schemeClr val="tx1"/>
                </a:solidFill>
                <a:effectLst/>
                <a:latin typeface="+mn-lt"/>
                <a:ea typeface="+mn-ea"/>
                <a:cs typeface="+mn-cs"/>
              </a:rPr>
              <a:t>a</a:t>
            </a:r>
            <a:r>
              <a:rPr lang="en-US" sz="1200" kern="1200" dirty="0">
                <a:solidFill>
                  <a:schemeClr val="tx1"/>
                </a:solidFill>
                <a:effectLst/>
                <a:latin typeface="+mn-lt"/>
                <a:ea typeface="+mn-ea"/>
                <a:cs typeface="+mn-cs"/>
              </a:rPr>
              <a:t>n internal drive to overcome, control or own negative experiences and an openness to try new experiences.</a:t>
            </a:r>
            <a:r>
              <a:rPr lang="en-US" baseline="0" dirty="0"/>
              <a:t> They are also able to prioritize certain needs and wants over others throughout the cancer continuum, and they have a sense of empowerment.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14</a:t>
            </a:fld>
            <a:endParaRPr lang="en-US"/>
          </a:p>
        </p:txBody>
      </p:sp>
    </p:spTree>
    <p:extLst>
      <p:ext uri="{BB962C8B-B14F-4D97-AF65-F5344CB8AC3E}">
        <p14:creationId xmlns:p14="http://schemas.microsoft.com/office/powerpoint/2010/main" val="1868861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 second element</a:t>
            </a:r>
            <a:r>
              <a:rPr lang="en-US" baseline="0" dirty="0"/>
              <a:t> of s</a:t>
            </a:r>
            <a:r>
              <a:rPr lang="en-US" dirty="0"/>
              <a:t>elf-advocacy is</a:t>
            </a:r>
            <a:r>
              <a:rPr lang="en-US" baseline="0" dirty="0"/>
              <a:t> action. Self-advocates take command of their by being assertive and confident. They also see themselves as members of </a:t>
            </a:r>
            <a:r>
              <a:rPr lang="en-US" dirty="0"/>
              <a:t>their health care team, openly communicating with providers, sharing information, and making sure that all parties understand what has been discussed. They also</a:t>
            </a:r>
            <a:r>
              <a:rPr lang="en-US" baseline="0" dirty="0"/>
              <a:t> make informed decisions about whether to adhere to or modify treatment. Rejection of treatment is not due to a lack of information or deviance, but it’s based on the patients preferences, beliefs, values and information gathered about all options.</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15</a:t>
            </a:fld>
            <a:endParaRPr lang="en-US"/>
          </a:p>
        </p:txBody>
      </p:sp>
    </p:spTree>
    <p:extLst>
      <p:ext uri="{BB962C8B-B14F-4D97-AF65-F5344CB8AC3E}">
        <p14:creationId xmlns:p14="http://schemas.microsoft.com/office/powerpoint/2010/main" val="2990004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Self-advocates</a:t>
            </a:r>
            <a:r>
              <a:rPr lang="en-US" baseline="0" dirty="0"/>
              <a:t> also have a good grasp on and make use of the resources that are available to them. They seek out individual and group support for cancer care throughout the continuum. </a:t>
            </a:r>
            <a:r>
              <a:rPr lang="en-US" sz="1200" kern="1200" dirty="0">
                <a:solidFill>
                  <a:schemeClr val="tx1"/>
                </a:solidFill>
                <a:effectLst/>
                <a:latin typeface="+mn-lt"/>
                <a:ea typeface="+mn-ea"/>
                <a:cs typeface="+mn-cs"/>
              </a:rPr>
              <a:t>Patients should have a support system available to help them on their cancer journey, including informal support from family and friends in the form of emotional, tangible and informational support that is specific to the unique needs of the patient. Formal support should be sought from support groups and organizations, allowing patients to connect with other patients. </a:t>
            </a:r>
            <a:r>
              <a:rPr lang="en-US" baseline="0" dirty="0"/>
              <a:t>Strong self-advocates also identify with the larger cancer community and contribute to raising awareness about cancer, work on issue-related advocacy and contribute to research. </a:t>
            </a:r>
            <a:r>
              <a:rPr lang="en-US" sz="1200" kern="1200" dirty="0">
                <a:solidFill>
                  <a:schemeClr val="tx1"/>
                </a:solidFill>
                <a:effectLst/>
                <a:latin typeface="+mn-lt"/>
                <a:ea typeface="+mn-ea"/>
                <a:cs typeface="+mn-cs"/>
              </a:rPr>
              <a:t>Self-advocacy involves taking what is available and using it to take action that is in one’s best interest.</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16</a:t>
            </a:fld>
            <a:endParaRPr lang="en-US"/>
          </a:p>
        </p:txBody>
      </p:sp>
    </p:spTree>
    <p:extLst>
      <p:ext uri="{BB962C8B-B14F-4D97-AF65-F5344CB8AC3E}">
        <p14:creationId xmlns:p14="http://schemas.microsoft.com/office/powerpoint/2010/main" val="2259684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factors</a:t>
            </a:r>
            <a:r>
              <a:rPr lang="en-US" baseline="0" dirty="0"/>
              <a:t> of self-advocacy include personal characteristics, learned skills and attainability of support.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17</a:t>
            </a:fld>
            <a:endParaRPr lang="en-US"/>
          </a:p>
        </p:txBody>
      </p:sp>
    </p:spTree>
    <p:extLst>
      <p:ext uri="{BB962C8B-B14F-4D97-AF65-F5344CB8AC3E}">
        <p14:creationId xmlns:p14="http://schemas.microsoft.com/office/powerpoint/2010/main" val="3915887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 characteristics are all about attitudes,</a:t>
            </a:r>
            <a:r>
              <a:rPr lang="en-US" baseline="0" dirty="0"/>
              <a:t> beliefs and traits and can be described as a predisposition of patients. Personal characteristics can help patients manage symptoms, make role adjustments and/or plan for the end of life. </a:t>
            </a:r>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3856333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Self-advocates</a:t>
            </a:r>
            <a:r>
              <a:rPr lang="en-US" baseline="0" dirty="0"/>
              <a:t> also learn skills, such as communication, to engage effectively with providers, caregivers and family members. They can navigate the health care system and can make informed decisions based on the information that they have been taught or learned. They have problem-solving skills to address stressful situations calmly as well as information-seeking skills, which can be doing research on their own or getting knowledge from health professionals or their social networks. Because these are skills that can be improved by anyone, the patient navigator plays an important role in helping to improve patients’ skills.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19</a:t>
            </a:fld>
            <a:endParaRPr lang="en-US"/>
          </a:p>
        </p:txBody>
      </p:sp>
    </p:spTree>
    <p:extLst>
      <p:ext uri="{BB962C8B-B14F-4D97-AF65-F5344CB8AC3E}">
        <p14:creationId xmlns:p14="http://schemas.microsoft.com/office/powerpoint/2010/main" val="1714822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sz="1200" kern="1200" dirty="0">
                <a:solidFill>
                  <a:schemeClr val="tx1"/>
                </a:solidFill>
                <a:effectLst/>
                <a:latin typeface="+mn-lt"/>
                <a:ea typeface="+mn-ea"/>
                <a:cs typeface="+mn-cs"/>
              </a:rPr>
              <a:t>The Cancer Survival Toolbox© is used with permission of the National Coalition for Cancer Survivorship.</a:t>
            </a:r>
          </a:p>
          <a:p>
            <a:endParaRPr lang="en-US" dirty="0"/>
          </a:p>
          <a:p>
            <a:r>
              <a:rPr lang="en-US" sz="1200" dirty="0"/>
              <a:t>We would like to thank the GW Clinical Learning and Simulation Skills (CLASS) Center for providing space to film video simulations for this lesson. </a:t>
            </a:r>
          </a:p>
          <a:p>
            <a:endParaRPr lang="en-US" sz="1200" dirty="0"/>
          </a:p>
          <a:p>
            <a:r>
              <a:rPr lang="en-US" sz="1200" dirty="0"/>
              <a:t>We are grateful to Thelma D. Jones and </a:t>
            </a:r>
            <a:r>
              <a:rPr lang="en-US" sz="1200" dirty="0" err="1"/>
              <a:t>Falasha</a:t>
            </a:r>
            <a:r>
              <a:rPr lang="en-US" sz="1200" dirty="0"/>
              <a:t> Culpepper for representing their patient navigation expertise in the simulation videos in this lesson.</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a:t>
            </a:fld>
            <a:endParaRPr lang="en-US"/>
          </a:p>
        </p:txBody>
      </p:sp>
    </p:spTree>
    <p:extLst>
      <p:ext uri="{BB962C8B-B14F-4D97-AF65-F5344CB8AC3E}">
        <p14:creationId xmlns:p14="http://schemas.microsoft.com/office/powerpoint/2010/main" val="3425745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just talked about the importance</a:t>
            </a:r>
            <a:r>
              <a:rPr lang="en-US" baseline="0" dirty="0"/>
              <a:t> of formal and informal support across the patient’s cancer journey. These sources of support must be accessible before a cancer patient can become a self-advocate.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4277330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all patients will be able to advocate for</a:t>
            </a:r>
            <a:r>
              <a:rPr lang="en-US" baseline="0" dirty="0"/>
              <a:t> themselves. Using what we just discussed, you can assess a patient’s ability and willingness. </a:t>
            </a:r>
          </a:p>
          <a:p>
            <a:endParaRPr lang="en-US" baseline="0" dirty="0"/>
          </a:p>
          <a:p>
            <a:pPr marL="171450" indent="-171450">
              <a:buFont typeface="Arial" panose="020B0604020202020204" pitchFamily="34" charset="0"/>
              <a:buChar char="•"/>
            </a:pPr>
            <a:r>
              <a:rPr lang="en-US" baseline="0" dirty="0"/>
              <a:t>Does the patient accept cancer as part of their life? Do they feel empowered?</a:t>
            </a:r>
          </a:p>
          <a:p>
            <a:pPr marL="171450" indent="-171450">
              <a:buFont typeface="Arial" panose="020B0604020202020204" pitchFamily="34" charset="0"/>
              <a:buChar char="•"/>
            </a:pPr>
            <a:r>
              <a:rPr lang="en-US" baseline="0" dirty="0"/>
              <a:t>Is the patient assertive and engaged in shared decision-making?</a:t>
            </a:r>
          </a:p>
          <a:p>
            <a:pPr marL="171450" indent="-171450">
              <a:buFont typeface="Arial" panose="020B0604020202020204" pitchFamily="34" charset="0"/>
              <a:buChar char="•"/>
            </a:pPr>
            <a:r>
              <a:rPr lang="en-US" baseline="0" dirty="0"/>
              <a:t>Does the patient use available resources?</a:t>
            </a:r>
          </a:p>
          <a:p>
            <a:pPr marL="171450" indent="-171450">
              <a:buFont typeface="Arial" panose="020B0604020202020204" pitchFamily="34" charset="0"/>
              <a:buChar char="•"/>
            </a:pPr>
            <a:r>
              <a:rPr lang="en-US" baseline="0" dirty="0"/>
              <a:t>Does the patient have personal characteristics to help them advocate?</a:t>
            </a:r>
          </a:p>
          <a:p>
            <a:pPr marL="171450" indent="-171450">
              <a:buFont typeface="Arial" panose="020B0604020202020204" pitchFamily="34" charset="0"/>
              <a:buChar char="•"/>
            </a:pPr>
            <a:r>
              <a:rPr lang="en-US" baseline="0" dirty="0"/>
              <a:t>Does the patient have the skills needed?</a:t>
            </a:r>
          </a:p>
          <a:p>
            <a:pPr marL="171450" indent="-171450">
              <a:buFont typeface="Arial" panose="020B0604020202020204" pitchFamily="34" charset="0"/>
              <a:buChar char="•"/>
            </a:pPr>
            <a:r>
              <a:rPr lang="en-US" baseline="0" dirty="0"/>
              <a:t>Does the patient have access to support?</a:t>
            </a:r>
          </a:p>
          <a:p>
            <a:endParaRPr lang="en-US" baseline="0" dirty="0"/>
          </a:p>
          <a:p>
            <a:r>
              <a:rPr lang="en-US" baseline="0" dirty="0"/>
              <a:t>As you talk with the patient and assess these factors, think about how you can best support the patient. For example, if the patient could improve his problem-solving skills, how can you help? How can you help the patient identify and use resources and support?</a:t>
            </a:r>
          </a:p>
          <a:p>
            <a:endParaRPr lang="en-US" baseline="0" dirty="0"/>
          </a:p>
          <a:p>
            <a:r>
              <a:rPr lang="en-US" baseline="0" dirty="0"/>
              <a:t>Remember that sometimes patients are embarrassed to ask for help – Also, older patients may not hear you when you speak, so take special care to make sure the patient truly understands what you are asking and not just agreeing to avoid embarrassment.</a:t>
            </a:r>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14942105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There</a:t>
            </a:r>
            <a:r>
              <a:rPr lang="en-US" sz="1200" kern="1200" baseline="0" dirty="0">
                <a:solidFill>
                  <a:schemeClr val="tx1"/>
                </a:solidFill>
                <a:effectLst/>
                <a:latin typeface="+mn-lt"/>
                <a:ea typeface="+mn-ea"/>
                <a:cs typeface="+mn-cs"/>
              </a:rPr>
              <a:t> are many barriers for self-advocacy. First, c</a:t>
            </a:r>
            <a:r>
              <a:rPr lang="en-US" sz="1200" kern="1200" dirty="0">
                <a:solidFill>
                  <a:schemeClr val="tx1"/>
                </a:solidFill>
                <a:effectLst/>
                <a:latin typeface="+mn-lt"/>
                <a:ea typeface="+mn-ea"/>
                <a:cs typeface="+mn-cs"/>
              </a:rPr>
              <a:t>ancer patients face many challenges throughout the care continuum, including a fragmented system of health care delivery. Maybe</a:t>
            </a:r>
            <a:r>
              <a:rPr lang="en-US" sz="1200" kern="1200" baseline="0" dirty="0">
                <a:solidFill>
                  <a:schemeClr val="tx1"/>
                </a:solidFill>
                <a:effectLst/>
                <a:latin typeface="+mn-lt"/>
                <a:ea typeface="+mn-ea"/>
                <a:cs typeface="+mn-cs"/>
              </a:rPr>
              <a:t> they are receiving cancer treatment at one hospital but have to go to a different clinic to get information on their dietary needs. Making access to care easy for patients and supporting patient empowerment to advocate for themselves no matter the setting are primary roles for patient navigators. Second, a lot of</a:t>
            </a:r>
            <a:r>
              <a:rPr lang="en-US" sz="1200" kern="1200" dirty="0">
                <a:solidFill>
                  <a:schemeClr val="tx1"/>
                </a:solidFill>
                <a:effectLst/>
                <a:latin typeface="+mn-lt"/>
                <a:ea typeface="+mn-ea"/>
                <a:cs typeface="+mn-cs"/>
              </a:rPr>
              <a:t> information and support is available to cancer</a:t>
            </a:r>
            <a:r>
              <a:rPr lang="en-US" sz="1200" kern="1200" baseline="0" dirty="0">
                <a:solidFill>
                  <a:schemeClr val="tx1"/>
                </a:solidFill>
                <a:effectLst/>
                <a:latin typeface="+mn-lt"/>
                <a:ea typeface="+mn-ea"/>
                <a:cs typeface="+mn-cs"/>
              </a:rPr>
              <a:t> patients</a:t>
            </a:r>
            <a:r>
              <a:rPr lang="en-US" sz="1200" kern="1200" dirty="0">
                <a:solidFill>
                  <a:schemeClr val="tx1"/>
                </a:solidFill>
                <a:effectLst/>
                <a:latin typeface="+mn-lt"/>
                <a:ea typeface="+mn-ea"/>
                <a:cs typeface="+mn-cs"/>
              </a:rPr>
              <a:t>, which can lead to additional barriers of deciding what information and resources should be used, how to use them and how to incorporate them into conversations with health care providers.</a:t>
            </a:r>
            <a:r>
              <a:rPr lang="en-US" sz="1200" kern="1200" baseline="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9865927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It’s not uncommon</a:t>
            </a:r>
            <a:r>
              <a:rPr lang="en-US" sz="1200" kern="1200" baseline="0" dirty="0">
                <a:solidFill>
                  <a:schemeClr val="tx1"/>
                </a:solidFill>
                <a:effectLst/>
                <a:latin typeface="+mn-lt"/>
                <a:ea typeface="+mn-ea"/>
                <a:cs typeface="+mn-cs"/>
              </a:rPr>
              <a:t> for patients to need help with self-advocacy. They often don’t know what they don’t know. Let’s listen to Felicia talk about getting a second opinion.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&lt;I </a:t>
            </a:r>
            <a:r>
              <a:rPr lang="en-US" sz="1200" kern="1200" dirty="0">
                <a:solidFill>
                  <a:schemeClr val="tx1"/>
                </a:solidFill>
                <a:effectLst/>
                <a:latin typeface="+mn-lt"/>
                <a:ea typeface="+mn-ea"/>
                <a:cs typeface="+mn-cs"/>
              </a:rPr>
              <a:t>had been diagnosed with multiple myeloma a number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years ago. My initial diagnosis was a complete surprise. I never had any problems with my back before, but all of a sudden I had severe back pain. My doctor found a tumor in my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spine. After emergency surgery, radiation therapy, and two years of chemotherapy, I finally went into remission of my disease. I was able to return to work, and my life pretty much became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normal again. But, I was very surprised when I went for a routine three-month checkup after that and my cancer doctor said he wanted to begin an intensive round of chemotherapy the following Monday. I was confused ... all of my tests appeared normal. When I asked why I needed the chemotherapy and why so suddenly, my doctor said that he felt certain that I would come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out of remission shortly and he wanted to get the "chemo" started. Well, I didn’t want to offend my doctor. After all,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he had taken good care of me, and I felt that I did not have the knowledge to challenge his decision. But, an inner voice was telling me to get a second opinion; I just didn't know how to ask for one. </a:t>
            </a:r>
            <a:r>
              <a:rPr lang="en-US" sz="1200" kern="1200" baseline="0" dirty="0">
                <a:solidFill>
                  <a:schemeClr val="tx1"/>
                </a:solidFill>
                <a:effectLst/>
                <a:latin typeface="+mn-lt"/>
                <a:ea typeface="+mn-ea"/>
                <a:cs typeface="+mn-cs"/>
              </a:rPr>
              <a:t>&gt;</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As you heard, Felicia was hesitant to speak up on her behalf because she was worried about challenging the doctor’s decision, and she didn’t know how to ask for a second opinion. These feelings are common among patients and point out why patient navigators’ role in supporting patients empowerment is so important.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process of </a:t>
            </a:r>
            <a:r>
              <a:rPr lang="en-US" sz="1200" b="0" i="0" kern="1200" dirty="0">
                <a:solidFill>
                  <a:schemeClr val="tx1"/>
                </a:solidFill>
                <a:effectLst/>
                <a:latin typeface="+mn-lt"/>
                <a:ea typeface="+mn-ea"/>
                <a:cs typeface="+mn-cs"/>
              </a:rPr>
              <a:t>supporting patient empowerment </a:t>
            </a:r>
            <a:r>
              <a:rPr lang="en-US" sz="1200" kern="1200" dirty="0">
                <a:solidFill>
                  <a:schemeClr val="tx1"/>
                </a:solidFill>
                <a:effectLst/>
                <a:latin typeface="+mn-lt"/>
                <a:ea typeface="+mn-ea"/>
                <a:cs typeface="+mn-cs"/>
              </a:rPr>
              <a:t>includes helping them gain the knowledge, skills and attitudes for coping with changes in lifestyle and circumstances.  Empowering patients can take many forms depending on a patient’s needs and strengths. A patient navigator can help to support patient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empowerment by: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Encouraging a patient’s ability to self-care, cope, and use active communication skills;</a:t>
            </a:r>
            <a:r>
              <a:rPr lang="en-US" sz="1200" kern="1200" baseline="0" dirty="0">
                <a:solidFill>
                  <a:schemeClr val="tx1"/>
                </a:solidFill>
                <a:effectLst/>
                <a:latin typeface="+mn-lt"/>
                <a:ea typeface="+mn-ea"/>
                <a:cs typeface="+mn-cs"/>
              </a:rPr>
              <a:t> by e</a:t>
            </a:r>
            <a:r>
              <a:rPr lang="en-US" sz="1200" kern="1200" dirty="0">
                <a:solidFill>
                  <a:schemeClr val="tx1"/>
                </a:solidFill>
                <a:effectLst/>
                <a:latin typeface="+mn-lt"/>
                <a:ea typeface="+mn-ea"/>
                <a:cs typeface="+mn-cs"/>
              </a:rPr>
              <a:t>nhancing a patient’s ability to be assertive;</a:t>
            </a:r>
            <a:r>
              <a:rPr lang="en-US" sz="1200" kern="1200" baseline="0" dirty="0">
                <a:solidFill>
                  <a:schemeClr val="tx1"/>
                </a:solidFill>
                <a:effectLst/>
                <a:latin typeface="+mn-lt"/>
                <a:ea typeface="+mn-ea"/>
                <a:cs typeface="+mn-cs"/>
              </a:rPr>
              <a:t> by p</a:t>
            </a:r>
            <a:r>
              <a:rPr lang="en-US" sz="1200" kern="1200" dirty="0">
                <a:solidFill>
                  <a:schemeClr val="tx1"/>
                </a:solidFill>
                <a:effectLst/>
                <a:latin typeface="+mn-lt"/>
                <a:ea typeface="+mn-ea"/>
                <a:cs typeface="+mn-cs"/>
              </a:rPr>
              <a:t>roviding access to information and resources; and</a:t>
            </a:r>
            <a:r>
              <a:rPr lang="en-US" sz="1200" kern="1200" baseline="0" dirty="0">
                <a:solidFill>
                  <a:schemeClr val="tx1"/>
                </a:solidFill>
                <a:effectLst/>
                <a:latin typeface="+mn-lt"/>
                <a:ea typeface="+mn-ea"/>
                <a:cs typeface="+mn-cs"/>
              </a:rPr>
              <a:t> by d</a:t>
            </a:r>
            <a:r>
              <a:rPr lang="en-US" sz="1200" kern="1200" dirty="0">
                <a:solidFill>
                  <a:schemeClr val="tx1"/>
                </a:solidFill>
                <a:effectLst/>
                <a:latin typeface="+mn-lt"/>
                <a:ea typeface="+mn-ea"/>
                <a:cs typeface="+mn-cs"/>
              </a:rPr>
              <a:t>iscussing various options and helping with the decision-making process.</a:t>
            </a:r>
          </a:p>
        </p:txBody>
      </p:sp>
      <p:sp>
        <p:nvSpPr>
          <p:cNvPr id="4" name="Slide Number Placeholder 3"/>
          <p:cNvSpPr>
            <a:spLocks noGrp="1"/>
          </p:cNvSpPr>
          <p:nvPr>
            <p:ph type="sldNum" sz="quarter" idx="10"/>
          </p:nvPr>
        </p:nvSpPr>
        <p:spPr/>
        <p:txBody>
          <a:bodyPr/>
          <a:lstStyle/>
          <a:p>
            <a:fld id="{C4664652-3942-4768-B6A6-49DC3B3CF52D}" type="slidenum">
              <a:rPr lang="en-US" smtClean="0"/>
              <a:t>23</a:t>
            </a:fld>
            <a:endParaRPr lang="en-US"/>
          </a:p>
        </p:txBody>
      </p:sp>
    </p:spTree>
    <p:extLst>
      <p:ext uri="{BB962C8B-B14F-4D97-AF65-F5344CB8AC3E}">
        <p14:creationId xmlns:p14="http://schemas.microsoft.com/office/powerpoint/2010/main" val="21370866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support self-advocacy, patient navigators can help patients to:</a:t>
            </a:r>
          </a:p>
          <a:p>
            <a:endParaRPr lang="en-US" dirty="0"/>
          </a:p>
          <a:p>
            <a:r>
              <a:rPr lang="en-US" dirty="0"/>
              <a:t>Seek information</a:t>
            </a:r>
          </a:p>
          <a:p>
            <a:r>
              <a:rPr lang="en-US" dirty="0"/>
              <a:t>Engage providers</a:t>
            </a:r>
          </a:p>
          <a:p>
            <a:r>
              <a:rPr lang="en-US" dirty="0"/>
              <a:t>Talk to family and caretakers</a:t>
            </a:r>
          </a:p>
          <a:p>
            <a:r>
              <a:rPr lang="en-US" dirty="0"/>
              <a:t>Organize preferences</a:t>
            </a:r>
            <a:r>
              <a:rPr lang="en-US" baseline="0" dirty="0"/>
              <a:t> and priorities and</a:t>
            </a:r>
          </a:p>
          <a:p>
            <a:r>
              <a:rPr lang="en-US" baseline="0" dirty="0"/>
              <a:t>Use resources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24</a:t>
            </a:fld>
            <a:endParaRPr lang="en-US"/>
          </a:p>
        </p:txBody>
      </p:sp>
    </p:spTree>
    <p:extLst>
      <p:ext uri="{BB962C8B-B14F-4D97-AF65-F5344CB8AC3E}">
        <p14:creationId xmlns:p14="http://schemas.microsoft.com/office/powerpoint/2010/main" val="8482387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best way to help support patient empowerment is by learning about the patient first. </a:t>
            </a:r>
            <a:r>
              <a:rPr lang="en-US" sz="1200" kern="1200" dirty="0">
                <a:solidFill>
                  <a:schemeClr val="tx1"/>
                </a:solidFill>
                <a:effectLst/>
                <a:latin typeface="+mn-lt"/>
                <a:ea typeface="+mn-ea"/>
                <a:cs typeface="+mn-cs"/>
              </a:rPr>
              <a:t>Each patient has different needs, priorities and strengths. Ask patients about their main issues, barriers or problems. These</a:t>
            </a:r>
            <a:r>
              <a:rPr lang="en-US" sz="1200" kern="1200" baseline="0" dirty="0">
                <a:solidFill>
                  <a:schemeClr val="tx1"/>
                </a:solidFill>
                <a:effectLst/>
                <a:latin typeface="+mn-lt"/>
                <a:ea typeface="+mn-ea"/>
                <a:cs typeface="+mn-cs"/>
              </a:rPr>
              <a:t> questions will help you start to understand their priorities and areas where they will need help from you to lower barriers.</a:t>
            </a:r>
            <a:r>
              <a:rPr lang="en-US" sz="1200" kern="1200" dirty="0">
                <a:solidFill>
                  <a:schemeClr val="tx1"/>
                </a:solidFill>
                <a:effectLst/>
                <a:latin typeface="+mn-lt"/>
                <a:ea typeface="+mn-ea"/>
                <a:cs typeface="+mn-cs"/>
              </a:rPr>
              <a:t> Try to understand their strengths and weaknesses so you can use their strengths and </a:t>
            </a:r>
            <a:r>
              <a:rPr lang="en-US" sz="1200" kern="1200" baseline="0" dirty="0">
                <a:solidFill>
                  <a:schemeClr val="tx1"/>
                </a:solidFill>
                <a:effectLst/>
                <a:latin typeface="+mn-lt"/>
                <a:ea typeface="+mn-ea"/>
                <a:cs typeface="+mn-cs"/>
              </a:rPr>
              <a:t>assists with their weaknesses; try to understand their </a:t>
            </a:r>
            <a:r>
              <a:rPr lang="en-US" sz="1200" kern="1200" dirty="0">
                <a:solidFill>
                  <a:schemeClr val="tx1"/>
                </a:solidFill>
                <a:effectLst/>
                <a:latin typeface="+mn-lt"/>
                <a:ea typeface="+mn-ea"/>
                <a:cs typeface="+mn-cs"/>
              </a:rPr>
              <a:t>personal history, culture</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beliefs to understand their medical</a:t>
            </a:r>
            <a:r>
              <a:rPr lang="en-US" sz="1200" kern="1200" baseline="0" dirty="0">
                <a:solidFill>
                  <a:schemeClr val="tx1"/>
                </a:solidFill>
                <a:effectLst/>
                <a:latin typeface="+mn-lt"/>
                <a:ea typeface="+mn-ea"/>
                <a:cs typeface="+mn-cs"/>
              </a:rPr>
              <a:t> and personal preferences</a:t>
            </a:r>
            <a:r>
              <a:rPr lang="en-US" sz="1200" kern="1200" dirty="0">
                <a:solidFill>
                  <a:schemeClr val="tx1"/>
                </a:solidFill>
                <a:effectLst/>
                <a:latin typeface="+mn-lt"/>
                <a:ea typeface="+mn-ea"/>
                <a:cs typeface="+mn-cs"/>
              </a:rPr>
              <a:t>; and try to understand their support system. This information allows you to help the patient find solutions and create personal goals.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25</a:t>
            </a:fld>
            <a:endParaRPr lang="en-US"/>
          </a:p>
        </p:txBody>
      </p:sp>
    </p:spTree>
    <p:extLst>
      <p:ext uri="{BB962C8B-B14F-4D97-AF65-F5344CB8AC3E}">
        <p14:creationId xmlns:p14="http://schemas.microsoft.com/office/powerpoint/2010/main" val="3499491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Patients share the responsibility of finding and using resources and may need to directly contact organizations as well. You can help them by giving them information about the organization and process so that they are prepared for the call. For example, you can tell them the menu tree options that they will need to press, or let them know that they will be expected to report their contact information, cancer diagnosis, and current treatment.</a:t>
            </a:r>
          </a:p>
          <a:p>
            <a:endParaRPr lang="en-US" baseline="0" dirty="0"/>
          </a:p>
          <a:p>
            <a:r>
              <a:rPr lang="en-US" baseline="0" dirty="0"/>
              <a:t>Patients sometimes have difficulty making calls because they are fatigued and overwhelmed from their illness or treatment side effects. You can encourage them to prioritize their calls to make the most important or urgent ones first. The patient does not have to make all their phone calls or web searches in one sitting. They can strategize by setting aside a time for making calls when they know that they will have the most energy. Before making calls, the patient can make sure that they are in a comfortable spot and have their glasses or magnifying glass at hand. The patient should take notes and write down information so that they do not forget it, including the date, name of the person that he or she spoke with and the information received. This information should be kept together in an easy to access place such as a spiral notebook so that it does not get lost later on.</a:t>
            </a:r>
          </a:p>
        </p:txBody>
      </p:sp>
      <p:sp>
        <p:nvSpPr>
          <p:cNvPr id="4" name="Slide Number Placeholder 3"/>
          <p:cNvSpPr>
            <a:spLocks noGrp="1"/>
          </p:cNvSpPr>
          <p:nvPr>
            <p:ph type="sldNum" sz="quarter" idx="10"/>
          </p:nvPr>
        </p:nvSpPr>
        <p:spPr/>
        <p:txBody>
          <a:bodyPr/>
          <a:lstStyle/>
          <a:p>
            <a:fld id="{C4664652-3942-4768-B6A6-49DC3B3CF52D}" type="slidenum">
              <a:rPr lang="en-US" smtClean="0"/>
              <a:t>26</a:t>
            </a:fld>
            <a:endParaRPr lang="en-US"/>
          </a:p>
        </p:txBody>
      </p:sp>
    </p:spTree>
    <p:extLst>
      <p:ext uri="{BB962C8B-B14F-4D97-AF65-F5344CB8AC3E}">
        <p14:creationId xmlns:p14="http://schemas.microsoft.com/office/powerpoint/2010/main" val="37819987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When your patient’s primary language is not English, it is best to connect him or her with services in their preferred language whenever possible. Many government-funded services are accessible in multiple languages because of anti-discrimination laws and national standards. You may want to think outside the box and look beyond your usual list of organizations to find local community organizations that serve specific ethnic populations. These organizations often have the strongest linguistic and cultural capacity, and may offer services relevant to your patient. For example, there may be Chinese-speaking senior centers, Spanish-speaking churches or social agencies that host cancer support groups in other languages.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Some non-profit organizations that serve mostly English-speakers may also have bilingual capacity. Provide your patient with the contact information and instructions that most directly and clearly connect them with the staff person or resource appropriate to their language. You do not want your patient to get lost in a phone menu tree or  become discouraged because they see a lot of English text and do not know how to navigate to the bilingual portion of a website. For example, if your patient is Spanish-speaking, provide them with the direct extension of the Spanish-speaking staff, write down the menu tree options that they will need to press to access the correct person, and provide the URL to the Spanish-version of the website.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There may be language access services available where you work. Familiarize yourself with your location’s protocols for use of interpreter services as well as how to request these services. When working with interpreters, be sure to allow extra time for the communication, be clear with your word choices, and pause after every couple of sentences so that the interpreter can repeat what you said.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Bilingual patient family members and friends should NOT be asked to interpret medical information. Professional certified medical interpreters are necessary to make sure that medical information is accurately and neutrally conveyed to the patient. However, the patient’s bilingual family members and friends may be willing and able to put their language skills to use in other ways, for example by accompanying the patient to social service agencies or by helping the patient fill out assistance application forms.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If you are a bilingual navigator, you have the advantage of being able to directly walk the patient through services and applications which can make the processes simpler. However, you may need to spend more time assisting limited English proficient patients, especially if they do not have bilingual people who can support them in their social network.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Again, if you have not been trained in medical interpretation, you should not interpret medical information to patients. If medical interpreters are not available, hospitals and clinics can use language lines, called “blue lines,” to make sure the patient receives medical information and instructions in their native language.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Identify family members, friends and neighbors who can help make calls in English.</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Practice with the patient to ask for a person who speaks their language.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Finally, identify agencies that the patient can visit in person. </a:t>
            </a:r>
          </a:p>
        </p:txBody>
      </p:sp>
      <p:sp>
        <p:nvSpPr>
          <p:cNvPr id="4" name="Slide Number Placeholder 3"/>
          <p:cNvSpPr>
            <a:spLocks noGrp="1"/>
          </p:cNvSpPr>
          <p:nvPr>
            <p:ph type="sldNum" sz="quarter" idx="10"/>
          </p:nvPr>
        </p:nvSpPr>
        <p:spPr/>
        <p:txBody>
          <a:bodyPr/>
          <a:lstStyle/>
          <a:p>
            <a:fld id="{C4664652-3942-4768-B6A6-49DC3B3CF52D}" type="slidenum">
              <a:rPr lang="en-US" smtClean="0"/>
              <a:t>27</a:t>
            </a:fld>
            <a:endParaRPr lang="en-US"/>
          </a:p>
        </p:txBody>
      </p:sp>
    </p:spTree>
    <p:extLst>
      <p:ext uri="{BB962C8B-B14F-4D97-AF65-F5344CB8AC3E}">
        <p14:creationId xmlns:p14="http://schemas.microsoft.com/office/powerpoint/2010/main" val="28575164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a:t>
            </a:r>
            <a:r>
              <a:rPr lang="en-US" baseline="0" dirty="0"/>
              <a:t> other ways navigators can support the </a:t>
            </a:r>
            <a:r>
              <a:rPr lang="en-US" baseline="0"/>
              <a:t>patient empowerment </a:t>
            </a:r>
            <a:r>
              <a:rPr lang="en-US" baseline="0" dirty="0"/>
              <a:t>to advocate for themselves. </a:t>
            </a:r>
          </a:p>
          <a:p>
            <a:endParaRPr lang="en-US" baseline="0" dirty="0"/>
          </a:p>
          <a:p>
            <a:r>
              <a:rPr lang="en-US" baseline="0" dirty="0"/>
              <a:t>For example, you can sit with your patient and discuss and write down questions they may want to ask their providers. Patients may not know the right questions to ask—so you can make some suggestions of questions to prompt their thoughts. This way, patients can make sure that all of their concerns are addressed when they meet their providers without feeling overwhelmed. Preparing questions ahead of time and discussing them with you will also increase their confidence in asking those questions. </a:t>
            </a:r>
          </a:p>
          <a:p>
            <a:endParaRPr lang="en-US" baseline="0" dirty="0"/>
          </a:p>
          <a:p>
            <a:r>
              <a:rPr lang="en-US" baseline="0" dirty="0"/>
              <a:t>Similarly, making a checklist of things patients may want to take to their appointments may be helpful. Things on the list may include anything from bus passes to insurance information and documents to voice recorders. </a:t>
            </a:r>
          </a:p>
          <a:p>
            <a:endParaRPr lang="en-US" baseline="0" dirty="0"/>
          </a:p>
          <a:p>
            <a:r>
              <a:rPr lang="en-US" baseline="0" dirty="0"/>
              <a:t>It may also be helpful to have a list of local resources such as support groups and financial and legal counselors on hand. Information packets with information on their illness and other sources of information will help patients make informed decisions. </a:t>
            </a:r>
          </a:p>
          <a:p>
            <a:endParaRPr lang="en-US" baseline="0" dirty="0"/>
          </a:p>
          <a:p>
            <a:r>
              <a:rPr lang="en-US" baseline="0" dirty="0"/>
              <a:t>Providing patients with informational packets is also an easy way for patients to share their situation and gain understanding with their family and caregivers. </a:t>
            </a:r>
          </a:p>
        </p:txBody>
      </p:sp>
      <p:sp>
        <p:nvSpPr>
          <p:cNvPr id="4" name="Slide Number Placeholder 3"/>
          <p:cNvSpPr>
            <a:spLocks noGrp="1"/>
          </p:cNvSpPr>
          <p:nvPr>
            <p:ph type="sldNum" sz="quarter" idx="10"/>
          </p:nvPr>
        </p:nvSpPr>
        <p:spPr/>
        <p:txBody>
          <a:bodyPr/>
          <a:lstStyle/>
          <a:p>
            <a:fld id="{C4664652-3942-4768-B6A6-49DC3B3CF52D}" type="slidenum">
              <a:rPr lang="en-US" smtClean="0"/>
              <a:t>28</a:t>
            </a:fld>
            <a:endParaRPr lang="en-US"/>
          </a:p>
        </p:txBody>
      </p:sp>
    </p:spTree>
    <p:extLst>
      <p:ext uri="{BB962C8B-B14F-4D97-AF65-F5344CB8AC3E}">
        <p14:creationId xmlns:p14="http://schemas.microsoft.com/office/powerpoint/2010/main" val="1341321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engagement behavior</a:t>
            </a:r>
            <a:r>
              <a:rPr lang="en-US" baseline="0" dirty="0"/>
              <a:t> framework provides an overview of actions that patients can take to support their health and benefit from their care. These actions are:</a:t>
            </a:r>
          </a:p>
          <a:p>
            <a:pPr marL="171450" indent="-171450">
              <a:buFont typeface="Arial" panose="020B0604020202020204" pitchFamily="34" charset="0"/>
              <a:buChar char="•"/>
            </a:pPr>
            <a:r>
              <a:rPr lang="en-US" dirty="0"/>
              <a:t>Find Good Health Care</a:t>
            </a:r>
          </a:p>
          <a:p>
            <a:pPr marL="171450" indent="-171450">
              <a:buFont typeface="Arial" panose="020B0604020202020204" pitchFamily="34" charset="0"/>
              <a:buChar char="•"/>
            </a:pPr>
            <a:r>
              <a:rPr lang="en-US" dirty="0"/>
              <a:t>Communicate With Your Doctors</a:t>
            </a:r>
          </a:p>
          <a:p>
            <a:pPr marL="171450" indent="-171450">
              <a:buFont typeface="Arial" panose="020B0604020202020204" pitchFamily="34" charset="0"/>
              <a:buChar char="•"/>
            </a:pPr>
            <a:r>
              <a:rPr lang="en-US" dirty="0"/>
              <a:t>Participate in Your Treatment</a:t>
            </a:r>
          </a:p>
          <a:p>
            <a:pPr marL="171450" indent="-171450">
              <a:buFont typeface="Arial" panose="020B0604020202020204" pitchFamily="34" charset="0"/>
              <a:buChar char="•"/>
            </a:pPr>
            <a:r>
              <a:rPr lang="en-US" dirty="0"/>
              <a:t>Promote Your Health</a:t>
            </a:r>
          </a:p>
          <a:p>
            <a:pPr marL="171450" indent="-171450">
              <a:buFont typeface="Arial" panose="020B0604020202020204" pitchFamily="34" charset="0"/>
              <a:buChar char="•"/>
            </a:pPr>
            <a:r>
              <a:rPr lang="en-US" dirty="0"/>
              <a:t>Organize Your Health Care</a:t>
            </a:r>
          </a:p>
          <a:p>
            <a:pPr marL="171450" indent="-171450">
              <a:buFont typeface="Arial" panose="020B0604020202020204" pitchFamily="34" charset="0"/>
              <a:buChar char="•"/>
            </a:pPr>
            <a:r>
              <a:rPr lang="en-US" dirty="0"/>
              <a:t>Get Preventive Health Care</a:t>
            </a:r>
          </a:p>
          <a:p>
            <a:pPr marL="171450" indent="-171450">
              <a:buFont typeface="Arial" panose="020B0604020202020204" pitchFamily="34" charset="0"/>
              <a:buChar char="•"/>
            </a:pPr>
            <a:r>
              <a:rPr lang="en-US" dirty="0"/>
              <a:t>Pay for Your Health Care</a:t>
            </a:r>
          </a:p>
          <a:p>
            <a:pPr marL="171450" indent="-171450">
              <a:buFont typeface="Arial" panose="020B0604020202020204" pitchFamily="34" charset="0"/>
              <a:buChar char="•"/>
            </a:pPr>
            <a:r>
              <a:rPr lang="en-US" dirty="0"/>
              <a:t>Plan For Your End-of-Life Care</a:t>
            </a:r>
          </a:p>
          <a:p>
            <a:pPr marL="171450" indent="-171450">
              <a:buFont typeface="Arial" panose="020B0604020202020204" pitchFamily="34" charset="0"/>
              <a:buChar char="•"/>
            </a:pPr>
            <a:r>
              <a:rPr lang="en-US" dirty="0"/>
              <a:t>Make Good Treatment Decisions</a:t>
            </a:r>
          </a:p>
          <a:p>
            <a:pPr marL="171450" indent="-171450">
              <a:buFont typeface="Arial" panose="020B0604020202020204" pitchFamily="34" charset="0"/>
              <a:buChar char="•"/>
            </a:pPr>
            <a:r>
              <a:rPr lang="en-US" dirty="0"/>
              <a:t>Seek Knowledge About Your Health</a:t>
            </a:r>
            <a:endParaRPr lang="en-US" baseline="0" dirty="0"/>
          </a:p>
          <a:p>
            <a:endParaRPr lang="en-US" baseline="0" dirty="0"/>
          </a:p>
          <a:p>
            <a:r>
              <a:rPr lang="en-US" baseline="0" dirty="0"/>
              <a:t>As a patient navigator, you will be in a position to help patients with the activities so they can be more engaged in their care and more effectively advocate for themselves. </a:t>
            </a:r>
          </a:p>
        </p:txBody>
      </p:sp>
      <p:sp>
        <p:nvSpPr>
          <p:cNvPr id="4" name="Slide Number Placeholder 3"/>
          <p:cNvSpPr>
            <a:spLocks noGrp="1"/>
          </p:cNvSpPr>
          <p:nvPr>
            <p:ph type="sldNum" sz="quarter" idx="10"/>
          </p:nvPr>
        </p:nvSpPr>
        <p:spPr/>
        <p:txBody>
          <a:bodyPr/>
          <a:lstStyle/>
          <a:p>
            <a:fld id="{C4664652-3942-4768-B6A6-49DC3B3CF52D}" type="slidenum">
              <a:rPr lang="en-US" smtClean="0"/>
              <a:t>29</a:t>
            </a:fld>
            <a:endParaRPr lang="en-US"/>
          </a:p>
        </p:txBody>
      </p:sp>
    </p:spTree>
    <p:extLst>
      <p:ext uri="{BB962C8B-B14F-4D97-AF65-F5344CB8AC3E}">
        <p14:creationId xmlns:p14="http://schemas.microsoft.com/office/powerpoint/2010/main" val="1109351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This lesson covers the following Core Competencies for Patient Navigators:</a:t>
            </a:r>
          </a:p>
          <a:p>
            <a:r>
              <a:rPr lang="en-US" dirty="0"/>
              <a:t>4.1 Assess patient capacity to self-advocate; Help patients optimize time with their doctors and treatment team (e.g., prioritize questions, clarify information with treatment team)</a:t>
            </a:r>
          </a:p>
          <a:p>
            <a:pPr algn="l"/>
            <a:r>
              <a:rPr lang="en-US" sz="1200" b="0" kern="1200">
                <a:solidFill>
                  <a:schemeClr val="tx1"/>
                </a:solidFill>
                <a:effectLst/>
                <a:latin typeface="+mn-lt"/>
                <a:ea typeface="+mn-ea"/>
                <a:cs typeface="+mn-cs"/>
              </a:rPr>
              <a:t>6.2 </a:t>
            </a:r>
            <a:r>
              <a:rPr lang="en-US" sz="1200" b="0" kern="1200" dirty="0">
                <a:solidFill>
                  <a:schemeClr val="tx1"/>
                </a:solidFill>
                <a:effectLst/>
                <a:latin typeface="+mn-lt"/>
                <a:ea typeface="+mn-ea"/>
                <a:cs typeface="+mn-cs"/>
              </a:rPr>
              <a:t>Advocate </a:t>
            </a:r>
            <a:r>
              <a:rPr lang="en-US" sz="1200" kern="1200" dirty="0">
                <a:solidFill>
                  <a:schemeClr val="tx1"/>
                </a:solidFill>
                <a:effectLst/>
                <a:latin typeface="+mn-lt"/>
                <a:ea typeface="+mn-ea"/>
                <a:cs typeface="+mn-cs"/>
              </a:rPr>
              <a:t>for quality patient care and optimal care systems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38523429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Cancer Survival Toolbox, created</a:t>
            </a:r>
            <a:r>
              <a:rPr lang="en-US" sz="1200" b="0" i="0" kern="1200" baseline="0" dirty="0">
                <a:solidFill>
                  <a:schemeClr val="tx1"/>
                </a:solidFill>
                <a:effectLst/>
                <a:latin typeface="+mn-lt"/>
                <a:ea typeface="+mn-ea"/>
                <a:cs typeface="+mn-cs"/>
              </a:rPr>
              <a:t> by the National Coalition for Cancer Survivorship,</a:t>
            </a:r>
            <a:r>
              <a:rPr lang="en-US" sz="1200" b="0" i="0" kern="1200" dirty="0">
                <a:solidFill>
                  <a:schemeClr val="tx1"/>
                </a:solidFill>
                <a:effectLst/>
                <a:latin typeface="+mn-lt"/>
                <a:ea typeface="+mn-ea"/>
                <a:cs typeface="+mn-cs"/>
              </a:rPr>
              <a:t> is a free, self-learning audio program to help people develop skills to better meet and understand the challenges of cancer. It includes basic self-advocacy skills and other special</a:t>
            </a:r>
            <a:r>
              <a:rPr lang="en-US" sz="1200" b="0" i="0" kern="1200" baseline="0" dirty="0">
                <a:solidFill>
                  <a:schemeClr val="tx1"/>
                </a:solidFill>
                <a:effectLst/>
                <a:latin typeface="+mn-lt"/>
                <a:ea typeface="+mn-ea"/>
                <a:cs typeface="+mn-cs"/>
              </a:rPr>
              <a:t> topics, and the program can be used at any point in the cancer continuum.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a:t>
            </a:r>
            <a:r>
              <a:rPr lang="en-US" sz="1200" b="0" i="0" kern="1200" baseline="0" dirty="0">
                <a:solidFill>
                  <a:schemeClr val="tx1"/>
                </a:solidFill>
                <a:effectLst/>
                <a:latin typeface="+mn-lt"/>
                <a:ea typeface="+mn-ea"/>
                <a:cs typeface="+mn-cs"/>
              </a:rPr>
              <a:t> National Coalition for Cancer Survivorship also has a Cancer Survivor’s Handbook,</a:t>
            </a:r>
            <a:r>
              <a:rPr lang="en-US" sz="1200" b="0" i="0" kern="1200" dirty="0">
                <a:solidFill>
                  <a:schemeClr val="tx1"/>
                </a:solidFill>
                <a:effectLst/>
                <a:latin typeface="+mn-lt"/>
                <a:ea typeface="+mn-ea"/>
                <a:cs typeface="+mn-cs"/>
              </a:rPr>
              <a:t> which is a booklet that helps patients advocate for themselves. It provides</a:t>
            </a:r>
            <a:r>
              <a:rPr lang="en-US" sz="1200" b="0" i="0" kern="1200" baseline="0" dirty="0">
                <a:solidFill>
                  <a:schemeClr val="tx1"/>
                </a:solidFill>
                <a:effectLst/>
                <a:latin typeface="+mn-lt"/>
                <a:ea typeface="+mn-ea"/>
                <a:cs typeface="+mn-cs"/>
              </a:rPr>
              <a:t> training steps and tools. </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The organization’s website is on this screen and will be listed in the resources section of the learning management system.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30</a:t>
            </a:fld>
            <a:endParaRPr lang="en-US"/>
          </a:p>
        </p:txBody>
      </p:sp>
    </p:spTree>
    <p:extLst>
      <p:ext uri="{BB962C8B-B14F-4D97-AF65-F5344CB8AC3E}">
        <p14:creationId xmlns:p14="http://schemas.microsoft.com/office/powerpoint/2010/main" val="40483014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Let’s watch Falasha talk with a patient who has low health literacy and is embarrassed to ask questions in front of physician and the rest of the medical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baseline="0" dirty="0"/>
              <a:t>Video transcription:</a:t>
            </a:r>
          </a:p>
          <a:p>
            <a:r>
              <a:rPr lang="en-US" sz="1200" kern="1200" dirty="0">
                <a:solidFill>
                  <a:schemeClr val="tx1"/>
                </a:solidFill>
                <a:effectLst/>
                <a:latin typeface="+mn-lt"/>
                <a:ea typeface="+mn-ea"/>
                <a:cs typeface="+mn-cs"/>
              </a:rPr>
              <a:t>Patient: By the way, I wanted to ask you about something.  So, when my cousin was going through this, he was taking some drug… dox-something?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Navigator: Doxorubicin?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Yeah that’s it!  Shouldn’t I be taking that?  I mean, you know I, we, have the same type of cancer and the doctor said it was really important that he take that. So, should I be doing that?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Yeah, that’s a really good question. Did you think about asking Dr. Chang during your appointment today?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Well, no.  I don’t want her to think that I think know better or something. Yeah, I know she’s the doctor, so… you know.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Yeah, but she’s here to answer any questions. We want you to be completely comfortable. So, if you have any questions about your treatment or treatment options, she would be glad to answer them.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just don’t feel comfortable asking her.  I am sure she knows best anyway.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I rest assure, we want everyone to feel comfortable and I just saw her go into her office. Let’s me grab her and we can all sit and talk.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Well, if you don’t think she would mind…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Not at all.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 thank you.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31</a:t>
            </a:fld>
            <a:endParaRPr lang="en-US"/>
          </a:p>
        </p:txBody>
      </p:sp>
    </p:spTree>
    <p:extLst>
      <p:ext uri="{BB962C8B-B14F-4D97-AF65-F5344CB8AC3E}">
        <p14:creationId xmlns:p14="http://schemas.microsoft.com/office/powerpoint/2010/main" val="13796623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a:t>
            </a:r>
            <a:r>
              <a:rPr lang="en-US" baseline="0" dirty="0"/>
              <a:t> you notice that when the patient first sat down with Falasha she did not seem empowered or in control of care?  She was reluctant to ask questions or “challenge” perceived authority because she do not feel as powerful  as the doctor. The Patient wants to know more about her treatment, but not at the risk of potentially alienating her medical team.</a:t>
            </a:r>
          </a:p>
          <a:p>
            <a:endParaRPr lang="en-US" baseline="0" dirty="0"/>
          </a:p>
          <a:p>
            <a:r>
              <a:rPr lang="en-US" baseline="0" dirty="0"/>
              <a:t>What did </a:t>
            </a:r>
            <a:r>
              <a:rPr lang="en-US" baseline="0" dirty="0" err="1"/>
              <a:t>Falasha</a:t>
            </a:r>
            <a:r>
              <a:rPr lang="en-US" baseline="0" dirty="0"/>
              <a:t> do to help empower the patient?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She starts by </a:t>
            </a:r>
            <a:r>
              <a:rPr lang="en-US" sz="1200" dirty="0"/>
              <a:t>relying on her familiarity with medical terms to understand the patient is describing a medication</a:t>
            </a:r>
            <a:endParaRPr lang="en-US" baseline="0" dirty="0"/>
          </a:p>
          <a:p>
            <a:pPr marL="171450" indent="-171450">
              <a:buFont typeface="Arial" panose="020B0604020202020204" pitchFamily="34" charset="0"/>
              <a:buChar char="•"/>
            </a:pPr>
            <a:r>
              <a:rPr lang="en-US" baseline="0" dirty="0"/>
              <a:t>She is empathic, encouraging, positive and reassuring and she is focused on working with the patient</a:t>
            </a:r>
          </a:p>
          <a:p>
            <a:pPr marL="171450" indent="-171450">
              <a:buFont typeface="Arial" panose="020B0604020202020204" pitchFamily="34" charset="0"/>
              <a:buChar char="•"/>
            </a:pPr>
            <a:r>
              <a:rPr lang="en-US" baseline="0" dirty="0"/>
              <a:t>Falasha is able to gently confront the patient to challenge defeatist thinking and help the patient feel more empowered. And</a:t>
            </a:r>
          </a:p>
          <a:p>
            <a:pPr marL="171450" indent="-171450">
              <a:buFont typeface="Arial" panose="020B0604020202020204" pitchFamily="34" charset="0"/>
              <a:buChar char="•"/>
            </a:pPr>
            <a:r>
              <a:rPr lang="en-US" baseline="0" dirty="0"/>
              <a:t>She encourages the patient to speak up and ask questions and to make sure she understands all of the treatment options. </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32</a:t>
            </a:fld>
            <a:endParaRPr lang="en-US"/>
          </a:p>
        </p:txBody>
      </p:sp>
    </p:spTree>
    <p:extLst>
      <p:ext uri="{BB962C8B-B14F-4D97-AF65-F5344CB8AC3E}">
        <p14:creationId xmlns:p14="http://schemas.microsoft.com/office/powerpoint/2010/main" val="11933522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helping patients get resources, it is important to use open</a:t>
            </a:r>
            <a:r>
              <a:rPr lang="en-US" baseline="0" dirty="0"/>
              <a:t> and clear communication with them. Services or resources may require applications from third parties. Be sure that the patient understands that applying does not necessarily mean that he or she will definitely get the service. Even if the outside organization usually provides a certain service, don’t ever promise anything that you cannot personally deliver on because you run the risk of being wrong and breaking their trust. If you do agree to directly provide the patient with a resource, be sure to keep your word and follow through. If something has changed to prevent you from doing so, be open and honest with the patient. When requesting outside resources that are not guaranteed, make sure that the patient’s expectations are realistic and that they understand all possible outcomes. This information can help patients make informed decisions about which resources they would like to try before taking any action, and allows the patient to be prepared for all possible outcome scenarios. Keep patients updated – this allows them to be informed partners with you in deciding how to proceed, maintains trust, and keeps them from worrying.</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33</a:t>
            </a:fld>
            <a:endParaRPr lang="en-US"/>
          </a:p>
        </p:txBody>
      </p:sp>
    </p:spTree>
    <p:extLst>
      <p:ext uri="{BB962C8B-B14F-4D97-AF65-F5344CB8AC3E}">
        <p14:creationId xmlns:p14="http://schemas.microsoft.com/office/powerpoint/2010/main" val="20238125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a patient navigator you will be in a unique role to see system issues for patients. You will know if there are certain barriers many patients face, and it is your role to advocate on behalf of patients in general in addition to advocating on behalf of individual patients. Here are some examples of system advocacy. </a:t>
            </a:r>
          </a:p>
          <a:p>
            <a:endParaRPr lang="en-US" dirty="0"/>
          </a:p>
          <a:p>
            <a:pPr marL="171450" indent="-171450">
              <a:buFont typeface="Arial" panose="020B0604020202020204" pitchFamily="34" charset="0"/>
              <a:buChar char="•"/>
            </a:pPr>
            <a:r>
              <a:rPr lang="en-US" dirty="0"/>
              <a:t>Speak</a:t>
            </a:r>
            <a:r>
              <a:rPr lang="en-US" baseline="0" dirty="0"/>
              <a:t> up at t</a:t>
            </a:r>
            <a:r>
              <a:rPr lang="en-US" dirty="0"/>
              <a:t>umor boards about issues</a:t>
            </a:r>
            <a:r>
              <a:rPr lang="en-US" baseline="0" dirty="0"/>
              <a:t> that many patients are facing, such as problems getting tests preauthorized</a:t>
            </a:r>
          </a:p>
          <a:p>
            <a:pPr marL="171450" indent="-171450">
              <a:buFont typeface="Arial" panose="020B0604020202020204" pitchFamily="34" charset="0"/>
              <a:buChar char="•"/>
            </a:pPr>
            <a:r>
              <a:rPr lang="en-US" baseline="0" dirty="0"/>
              <a:t>Talk with doctors about issues you see, for example, tell them if a drug company was delayed in processing assistance applications, so they can follow up; or tell them about patients who are eligible for clinical trials who are not being asked to join. </a:t>
            </a:r>
            <a:endParaRPr lang="en-US" dirty="0"/>
          </a:p>
          <a:p>
            <a:pPr marL="171450" indent="-171450">
              <a:buFont typeface="Arial" panose="020B0604020202020204" pitchFamily="34" charset="0"/>
              <a:buChar char="•"/>
            </a:pPr>
            <a:r>
              <a:rPr lang="en-US" dirty="0"/>
              <a:t>Convene a meeting with key stakeholders about an issue you’ve noticed.</a:t>
            </a:r>
          </a:p>
          <a:p>
            <a:pPr marL="171450" indent="-171450">
              <a:buFont typeface="Arial" panose="020B0604020202020204" pitchFamily="34" charset="0"/>
              <a:buChar char="•"/>
            </a:pPr>
            <a:r>
              <a:rPr lang="en-US" dirty="0"/>
              <a:t>Join a committee or workgroup and advocate for the patient perspective.</a:t>
            </a:r>
          </a:p>
          <a:p>
            <a:pPr marL="171450" indent="-171450">
              <a:buFont typeface="Arial" panose="020B0604020202020204" pitchFamily="34" charset="0"/>
              <a:buChar char="•"/>
            </a:pPr>
            <a:r>
              <a:rPr lang="en-US" dirty="0"/>
              <a:t>Contact local organizations to let them</a:t>
            </a:r>
            <a:r>
              <a:rPr lang="en-US" baseline="0" dirty="0"/>
              <a:t> know what challenges patients are facing. For example, an organization might benefit from knowing that their eligibility criteria for services is too restrictive for your neediest patients. Or  </a:t>
            </a:r>
            <a:endParaRPr lang="en-US" dirty="0"/>
          </a:p>
          <a:p>
            <a:pPr marL="171450" indent="-171450">
              <a:buFont typeface="Arial" panose="020B0604020202020204" pitchFamily="34" charset="0"/>
              <a:buChar char="•"/>
            </a:pPr>
            <a:r>
              <a:rPr lang="en-US" dirty="0"/>
              <a:t>Call state</a:t>
            </a:r>
            <a:r>
              <a:rPr lang="en-US" baseline="0" dirty="0"/>
              <a:t> or national representatives.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34</a:t>
            </a:fld>
            <a:endParaRPr lang="en-US"/>
          </a:p>
        </p:txBody>
      </p:sp>
    </p:spTree>
    <p:extLst>
      <p:ext uri="{BB962C8B-B14F-4D97-AF65-F5344CB8AC3E}">
        <p14:creationId xmlns:p14="http://schemas.microsoft.com/office/powerpoint/2010/main" val="37156635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In this lesson you learned to</a:t>
            </a:r>
          </a:p>
          <a:p>
            <a:pPr marL="171450" indent="-171450">
              <a:buFont typeface="Arial" panose="020B0604020202020204" pitchFamily="34" charset="0"/>
              <a:buChar char="•"/>
            </a:pPr>
            <a:r>
              <a:rPr lang="en-US" dirty="0"/>
              <a:t>Describe the terms advocacy and self-advocacy</a:t>
            </a:r>
          </a:p>
          <a:p>
            <a:pPr marL="171450" indent="-171450">
              <a:buFont typeface="Arial" panose="020B0604020202020204" pitchFamily="34" charset="0"/>
              <a:buChar char="•"/>
            </a:pPr>
            <a:r>
              <a:rPr lang="en-US" dirty="0"/>
              <a:t>Implement strategies for advocating for your patient</a:t>
            </a:r>
          </a:p>
          <a:p>
            <a:pPr marL="171450" indent="-171450">
              <a:buFont typeface="Arial" panose="020B0604020202020204" pitchFamily="34" charset="0"/>
              <a:buChar char="•"/>
            </a:pPr>
            <a:r>
              <a:rPr lang="en-US" dirty="0"/>
              <a:t>Describe components of self-advocacy</a:t>
            </a:r>
          </a:p>
          <a:p>
            <a:pPr marL="171450" indent="-171450">
              <a:buFont typeface="Arial" panose="020B0604020202020204" pitchFamily="34" charset="0"/>
              <a:buChar char="•"/>
            </a:pPr>
            <a:r>
              <a:rPr lang="en-US" dirty="0"/>
              <a:t>Assess patient capacity to advocate for her or himself</a:t>
            </a:r>
          </a:p>
          <a:p>
            <a:pPr marL="171450" indent="-171450">
              <a:buFont typeface="Arial" panose="020B0604020202020204" pitchFamily="34" charset="0"/>
              <a:buChar char="•"/>
            </a:pPr>
            <a:r>
              <a:rPr lang="en-US" sz="2000" dirty="0"/>
              <a:t>Support patients empowerment to advocate for themselves</a:t>
            </a:r>
          </a:p>
          <a:p>
            <a:pPr marL="171450" indent="-171450">
              <a:buFont typeface="Arial" panose="020B0604020202020204" pitchFamily="34" charset="0"/>
              <a:buChar char="•"/>
            </a:pPr>
            <a:r>
              <a:rPr lang="en-US" dirty="0"/>
              <a:t>Identify self-advocacy tools to support patients</a:t>
            </a:r>
          </a:p>
          <a:p>
            <a:pPr marL="171450" indent="-171450">
              <a:buFont typeface="Arial" panose="020B0604020202020204" pitchFamily="34" charset="0"/>
              <a:buChar char="•"/>
            </a:pPr>
            <a:r>
              <a:rPr lang="en-US" dirty="0"/>
              <a:t>Identify strategies to support the patient's ability to advocate for him or herself and communicate with the medical team. And</a:t>
            </a:r>
          </a:p>
          <a:p>
            <a:pPr marL="171450" indent="-171450">
              <a:buFont typeface="Arial" panose="020B0604020202020204" pitchFamily="34" charset="0"/>
              <a:buChar char="•"/>
            </a:pPr>
            <a:r>
              <a:rPr lang="en-US" dirty="0"/>
              <a:t>Describe strategies for advocating for quality patient care and optimal patient systems</a:t>
            </a:r>
          </a:p>
        </p:txBody>
      </p:sp>
      <p:sp>
        <p:nvSpPr>
          <p:cNvPr id="4" name="Slide Number Placeholder 3"/>
          <p:cNvSpPr>
            <a:spLocks noGrp="1"/>
          </p:cNvSpPr>
          <p:nvPr>
            <p:ph type="sldNum" sz="quarter" idx="10"/>
          </p:nvPr>
        </p:nvSpPr>
        <p:spPr/>
        <p:txBody>
          <a:bodyPr/>
          <a:lstStyle/>
          <a:p>
            <a:fld id="{C4664652-3942-4768-B6A6-49DC3B3CF52D}" type="slidenum">
              <a:rPr lang="en-US" smtClean="0"/>
              <a:t>35</a:t>
            </a:fld>
            <a:endParaRPr lang="en-US"/>
          </a:p>
        </p:txBody>
      </p:sp>
    </p:spTree>
    <p:extLst>
      <p:ext uri="{BB962C8B-B14F-4D97-AF65-F5344CB8AC3E}">
        <p14:creationId xmlns:p14="http://schemas.microsoft.com/office/powerpoint/2010/main" val="3488658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After completing this lesson, you will be able to:</a:t>
            </a:r>
          </a:p>
          <a:p>
            <a:pPr marL="171450" indent="-171450">
              <a:buFont typeface="Arial" panose="020B0604020202020204" pitchFamily="34" charset="0"/>
              <a:buChar char="•"/>
            </a:pPr>
            <a:r>
              <a:rPr lang="en-US" dirty="0"/>
              <a:t>Describe the terms advocacy and self-advocacy</a:t>
            </a:r>
          </a:p>
          <a:p>
            <a:pPr marL="171450" indent="-171450">
              <a:buFont typeface="Arial" panose="020B0604020202020204" pitchFamily="34" charset="0"/>
              <a:buChar char="•"/>
            </a:pPr>
            <a:r>
              <a:rPr lang="en-US" dirty="0"/>
              <a:t>Implement strategies for advocating for your patient</a:t>
            </a:r>
          </a:p>
          <a:p>
            <a:pPr marL="171450" indent="-171450">
              <a:buFont typeface="Arial" panose="020B0604020202020204" pitchFamily="34" charset="0"/>
              <a:buChar char="•"/>
            </a:pPr>
            <a:r>
              <a:rPr lang="en-US" dirty="0"/>
              <a:t>Describe components of self-advocacy</a:t>
            </a:r>
          </a:p>
          <a:p>
            <a:pPr marL="171450" indent="-171450">
              <a:buFont typeface="Arial" panose="020B0604020202020204" pitchFamily="34" charset="0"/>
              <a:buChar char="•"/>
            </a:pPr>
            <a:r>
              <a:rPr lang="en-US" dirty="0"/>
              <a:t>Assess patient capacity to advocate for her or himself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Support patient empowerment to advocate for themselves</a:t>
            </a:r>
          </a:p>
          <a:p>
            <a:pPr marL="171450" indent="-171450">
              <a:buFont typeface="Arial" panose="020B0604020202020204" pitchFamily="34" charset="0"/>
              <a:buChar char="•"/>
            </a:pPr>
            <a:r>
              <a:rPr lang="en-US" dirty="0"/>
              <a:t>Identify self-advocacy tools to support patients</a:t>
            </a:r>
          </a:p>
          <a:p>
            <a:pPr marL="171450" indent="-171450">
              <a:buFont typeface="Arial" panose="020B0604020202020204" pitchFamily="34" charset="0"/>
              <a:buChar char="•"/>
            </a:pPr>
            <a:r>
              <a:rPr lang="en-US" dirty="0"/>
              <a:t>Identify strategies to support the patient's ability to advocate for him or herself and communicate with the medical team</a:t>
            </a:r>
          </a:p>
          <a:p>
            <a:pPr marL="171450" indent="-171450">
              <a:buFont typeface="Arial" panose="020B0604020202020204" pitchFamily="34" charset="0"/>
              <a:buChar char="•"/>
            </a:pPr>
            <a:r>
              <a:rPr lang="en-US" dirty="0"/>
              <a:t>Describe strategies for advocating for quality patient care and optimal patient systems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Over the years, patient-provider</a:t>
            </a:r>
            <a:r>
              <a:rPr lang="en-US" sz="1200" kern="1200" baseline="0" dirty="0">
                <a:solidFill>
                  <a:schemeClr val="tx1"/>
                </a:solidFill>
                <a:effectLst/>
                <a:latin typeface="+mn-lt"/>
                <a:ea typeface="+mn-ea"/>
                <a:cs typeface="+mn-cs"/>
              </a:rPr>
              <a:t> communication has moved from paternalism, where the providers dominate the communication relative to the patient, to patient-centered communication, where patients are able to express their wants, needs and preferences. </a:t>
            </a:r>
            <a:r>
              <a:rPr lang="en-US" sz="1200" kern="1200" dirty="0">
                <a:solidFill>
                  <a:schemeClr val="tx1"/>
                </a:solidFill>
                <a:effectLst/>
                <a:latin typeface="+mn-lt"/>
                <a:ea typeface="+mn-ea"/>
                <a:cs typeface="+mn-cs"/>
              </a:rPr>
              <a:t>To</a:t>
            </a:r>
            <a:r>
              <a:rPr lang="en-US" sz="1200" kern="1200" baseline="0" dirty="0">
                <a:solidFill>
                  <a:schemeClr val="tx1"/>
                </a:solidFill>
                <a:effectLst/>
                <a:latin typeface="+mn-lt"/>
                <a:ea typeface="+mn-ea"/>
                <a:cs typeface="+mn-cs"/>
              </a:rPr>
              <a:t> achieve the best health outcomes and increase patient satisfaction, patients need to be able to advocate for themselves. Patient navigators play an integral role in providing appropriate information and increasing patient confidence so patients can make informed decisions. </a:t>
            </a:r>
            <a:r>
              <a:rPr lang="en-US" sz="1200" kern="1200" dirty="0">
                <a:solidFill>
                  <a:schemeClr val="tx1"/>
                </a:solidFill>
                <a:effectLst/>
                <a:latin typeface="+mn-lt"/>
                <a:ea typeface="+mn-ea"/>
                <a:cs typeface="+mn-cs"/>
              </a:rPr>
              <a:t>Although sometimes patient navigators will need to ‘do’ things for patients, it is important that patients also learn to help themselves. Part of a patient navigator’s role is to </a:t>
            </a:r>
            <a:r>
              <a:rPr lang="en-US" sz="1200" b="0" i="0" kern="1200" dirty="0">
                <a:solidFill>
                  <a:schemeClr val="tx1"/>
                </a:solidFill>
                <a:effectLst/>
                <a:latin typeface="+mn-lt"/>
                <a:ea typeface="+mn-ea"/>
                <a:cs typeface="+mn-cs"/>
              </a:rPr>
              <a:t>support patient empowerment</a:t>
            </a:r>
            <a:r>
              <a:rPr lang="en-US" sz="1200" kern="1200" dirty="0">
                <a:solidFill>
                  <a:schemeClr val="tx1"/>
                </a:solidFill>
                <a:effectLst/>
                <a:latin typeface="+mn-lt"/>
                <a:ea typeface="+mn-ea"/>
                <a:cs typeface="+mn-cs"/>
              </a:rPr>
              <a:t>.  This gives patients greater confidence, increased understanding of medical system and the ability for them to meet their own needs. It also prepares patients for the future when they no longer have access to a patient navigator, so they can manage their own care, and it gives them knowledge that they can share with others.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Advocacy can be defined as:</a:t>
            </a:r>
          </a:p>
          <a:p>
            <a:r>
              <a:rPr lang="en-US" dirty="0"/>
              <a:t>“The act of pleading for supporting  or recommending”  or</a:t>
            </a:r>
            <a:r>
              <a:rPr lang="en-US" baseline="0" dirty="0"/>
              <a:t> </a:t>
            </a:r>
            <a:r>
              <a:rPr lang="en-US" dirty="0"/>
              <a:t>“The act or process of supporting a cause or proposal.”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1854739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a:t>
            </a:r>
            <a:r>
              <a:rPr lang="en-US" baseline="0" dirty="0"/>
              <a:t> Cancer Institute’s definition of a patient advocate is “a</a:t>
            </a:r>
            <a:r>
              <a:rPr lang="en-US" dirty="0"/>
              <a:t> person who helps a patient work with others who have an effect on the patient's health, including doctors, insurance companies, employers, case managers, and lawyers. A patient advocate helps resolve issues about health care, medical bills, and job discrimination related to a patient's medical condition.”</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60529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key role for the</a:t>
            </a:r>
            <a:r>
              <a:rPr lang="en-US" sz="1200" b="0" i="0" kern="1200" baseline="0" dirty="0">
                <a:solidFill>
                  <a:schemeClr val="tx1"/>
                </a:solidFill>
                <a:effectLst/>
                <a:latin typeface="+mn-lt"/>
                <a:ea typeface="+mn-ea"/>
                <a:cs typeface="+mn-cs"/>
              </a:rPr>
              <a:t> patient navigator </a:t>
            </a:r>
            <a:r>
              <a:rPr lang="en-US" sz="1200" b="0" i="0" kern="1200" dirty="0">
                <a:solidFill>
                  <a:schemeClr val="tx1"/>
                </a:solidFill>
                <a:effectLst/>
                <a:latin typeface="+mn-lt"/>
                <a:ea typeface="+mn-ea"/>
                <a:cs typeface="+mn-cs"/>
              </a:rPr>
              <a:t>is advocating for the patient. Advocating is about speaking up when a problem goes unnoticed.</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You may have to advocate for your patient to the doctor, the family or</a:t>
            </a:r>
            <a:r>
              <a:rPr lang="en-US" sz="1200" b="0" i="0" kern="1200" baseline="0" dirty="0">
                <a:solidFill>
                  <a:schemeClr val="tx1"/>
                </a:solidFill>
                <a:effectLst/>
                <a:latin typeface="+mn-lt"/>
                <a:ea typeface="+mn-ea"/>
                <a:cs typeface="+mn-cs"/>
              </a:rPr>
              <a:t> the spouse</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first step in advocating for your patient is knowing your patient's wants and needs,</a:t>
            </a:r>
            <a:r>
              <a:rPr lang="en-US" sz="1200" b="0" i="0" kern="1200" baseline="0" dirty="0">
                <a:solidFill>
                  <a:schemeClr val="tx1"/>
                </a:solidFill>
                <a:effectLst/>
                <a:latin typeface="+mn-lt"/>
                <a:ea typeface="+mn-ea"/>
                <a:cs typeface="+mn-cs"/>
              </a:rPr>
              <a:t> which</a:t>
            </a:r>
            <a:r>
              <a:rPr lang="en-US" sz="1200" b="0" i="0" kern="1200" dirty="0">
                <a:solidFill>
                  <a:schemeClr val="tx1"/>
                </a:solidFill>
                <a:effectLst/>
                <a:latin typeface="+mn-lt"/>
                <a:ea typeface="+mn-ea"/>
                <a:cs typeface="+mn-cs"/>
              </a:rPr>
              <a:t> means knowing both the medical background and your patient. You will have to get to know them to understand what is unique about them</a:t>
            </a:r>
            <a:r>
              <a:rPr lang="en-US" sz="1200" b="0" i="0" kern="1200" baseline="0" dirty="0">
                <a:solidFill>
                  <a:schemeClr val="tx1"/>
                </a:solidFill>
                <a:effectLst/>
                <a:latin typeface="+mn-lt"/>
                <a:ea typeface="+mn-ea"/>
                <a:cs typeface="+mn-cs"/>
              </a:rPr>
              <a:t> and</a:t>
            </a:r>
            <a:r>
              <a:rPr lang="en-US" sz="1200" b="0" i="0" kern="1200" dirty="0">
                <a:solidFill>
                  <a:schemeClr val="tx1"/>
                </a:solidFill>
                <a:effectLst/>
                <a:latin typeface="+mn-lt"/>
                <a:ea typeface="+mn-ea"/>
                <a:cs typeface="+mn-cs"/>
              </a:rPr>
              <a:t> what they would want you to do for them.</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Sometimes, it is easy enough to ask if they need help with a problem, if they want you to call the doctor or if they want you to talk to their family. Other times, the information is more subtle, and you need to determine what is in your patient's best interests. It's important not to confuse what you want with what your patient wants. As an advocate</a:t>
            </a:r>
            <a:r>
              <a:rPr lang="en-US" sz="1200" b="0" i="0" kern="1200" baseline="0" dirty="0">
                <a:solidFill>
                  <a:schemeClr val="tx1"/>
                </a:solidFill>
                <a:effectLst/>
                <a:latin typeface="+mn-lt"/>
                <a:ea typeface="+mn-ea"/>
                <a:cs typeface="+mn-cs"/>
              </a:rPr>
              <a:t> you can help patients and their families come to agreement on decisions that need to be made. You may also need to help find legal assistance for patients and their families.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Remember,</a:t>
            </a:r>
            <a:r>
              <a:rPr lang="en-US" sz="1200" b="0" i="0" kern="1200" baseline="0" dirty="0">
                <a:solidFill>
                  <a:schemeClr val="tx1"/>
                </a:solidFill>
                <a:effectLst/>
                <a:latin typeface="+mn-lt"/>
                <a:ea typeface="+mn-ea"/>
                <a:cs typeface="+mn-cs"/>
              </a:rPr>
              <a:t> advocate</a:t>
            </a:r>
            <a:r>
              <a:rPr lang="en-US" sz="1200" b="0" i="0" kern="1200" dirty="0">
                <a:solidFill>
                  <a:schemeClr val="tx1"/>
                </a:solidFill>
                <a:effectLst/>
                <a:latin typeface="+mn-lt"/>
                <a:ea typeface="+mn-ea"/>
                <a:cs typeface="+mn-cs"/>
              </a:rPr>
              <a:t> for your patient’s wishes, not yours or the family's. The second strategy</a:t>
            </a:r>
            <a:r>
              <a:rPr lang="en-US" sz="1200" b="0" i="0" kern="1200" baseline="0" dirty="0">
                <a:solidFill>
                  <a:schemeClr val="tx1"/>
                </a:solidFill>
                <a:effectLst/>
                <a:latin typeface="+mn-lt"/>
                <a:ea typeface="+mn-ea"/>
                <a:cs typeface="+mn-cs"/>
              </a:rPr>
              <a:t> for advocating on behalf of your patient is determining </a:t>
            </a:r>
            <a:r>
              <a:rPr lang="en-US" sz="1200" b="0" i="1" kern="1200" baseline="0" dirty="0">
                <a:solidFill>
                  <a:schemeClr val="tx1"/>
                </a:solidFill>
                <a:effectLst/>
                <a:latin typeface="+mn-lt"/>
                <a:ea typeface="+mn-ea"/>
                <a:cs typeface="+mn-cs"/>
              </a:rPr>
              <a:t>when </a:t>
            </a:r>
            <a:r>
              <a:rPr lang="en-US" sz="1200" b="0" i="0" kern="1200" baseline="0" dirty="0">
                <a:solidFill>
                  <a:schemeClr val="tx1"/>
                </a:solidFill>
                <a:effectLst/>
                <a:latin typeface="+mn-lt"/>
                <a:ea typeface="+mn-ea"/>
                <a:cs typeface="+mn-cs"/>
              </a:rPr>
              <a:t>to advocate. </a:t>
            </a:r>
            <a:r>
              <a:rPr lang="en-US" sz="1200" b="0" i="0" kern="1200" dirty="0">
                <a:solidFill>
                  <a:schemeClr val="tx1"/>
                </a:solidFill>
                <a:effectLst/>
                <a:latin typeface="+mn-lt"/>
                <a:ea typeface="+mn-ea"/>
                <a:cs typeface="+mn-cs"/>
              </a:rPr>
              <a:t>It may be difficult to know when to advocate for your patient or when to speak up. You should speak if the patient is unable or unwilling to speak for themselves. In many</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situations, advocating is with the doctor, but sometimes you have to advocate for your patient to someone other than the doctor. Also, you may need to get a nurse or</a:t>
            </a:r>
            <a:r>
              <a:rPr lang="en-US" sz="1200" b="0" i="0" kern="1200" baseline="0" dirty="0">
                <a:solidFill>
                  <a:schemeClr val="tx1"/>
                </a:solidFill>
                <a:effectLst/>
                <a:latin typeface="+mn-lt"/>
                <a:ea typeface="+mn-ea"/>
                <a:cs typeface="+mn-cs"/>
              </a:rPr>
              <a:t> social worker </a:t>
            </a:r>
            <a:r>
              <a:rPr lang="en-US" sz="1200" b="0" i="0" kern="1200" dirty="0">
                <a:solidFill>
                  <a:schemeClr val="tx1"/>
                </a:solidFill>
                <a:effectLst/>
                <a:latin typeface="+mn-lt"/>
                <a:ea typeface="+mn-ea"/>
                <a:cs typeface="+mn-cs"/>
              </a:rPr>
              <a:t>to help you.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Lastly,</a:t>
            </a:r>
            <a:r>
              <a:rPr lang="en-US" sz="1200" b="0" i="0" kern="1200" baseline="0" dirty="0">
                <a:solidFill>
                  <a:schemeClr val="tx1"/>
                </a:solidFill>
                <a:effectLst/>
                <a:latin typeface="+mn-lt"/>
                <a:ea typeface="+mn-ea"/>
                <a:cs typeface="+mn-cs"/>
              </a:rPr>
              <a:t> advocates must be assertive. This means standing your ground and making your patients’ needs known. However, assertiveness is not the same as aggression. </a:t>
            </a:r>
            <a:r>
              <a:rPr lang="en-US" sz="1200" b="0" i="0" kern="1200" dirty="0">
                <a:solidFill>
                  <a:schemeClr val="tx1"/>
                </a:solidFill>
                <a:effectLst/>
                <a:latin typeface="+mn-lt"/>
                <a:ea typeface="+mn-ea"/>
                <a:cs typeface="+mn-cs"/>
              </a:rPr>
              <a:t>You still need to keep the mindset of negotiating, keeping your cool and thinking about the patient's needs first and foremost.</a:t>
            </a:r>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There are many examples of how you might advocate</a:t>
            </a:r>
            <a:r>
              <a:rPr lang="en-US" baseline="0" dirty="0"/>
              <a:t> on behalf of a patient. These are just a few concrete examples: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Letting a doctor know about</a:t>
            </a:r>
            <a:r>
              <a:rPr lang="en-US" baseline="0" dirty="0"/>
              <a:t> a conversation with the patient where the patient expressed a concern.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Working with internal departments, like the billing department, to help reduce costs to the patient.</a:t>
            </a:r>
            <a:endParaRPr lang="en-US"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Speaking up at a team meeting if you feel a patient’s preferences</a:t>
            </a:r>
            <a:r>
              <a:rPr lang="en-US" baseline="0" dirty="0"/>
              <a:t> aren’t being factored in, such as how they deliver information to the patient.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Helping a patient access services, for example, calling the radiation oncology department to try to get them to see a patient after a patient has no luck.</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Writing appeal letters to insurance companies for different drugs or for disabilities. Or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Calling utilities companies to seek assistance, for example, if a patient can’t pay a bill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These are just a few examples of situations that might require you to advocate. There are many other ways you can advocate on behalf of patients.</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23903467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
        <p:nvSpPr>
          <p:cNvPr id="6" name="Rectangle 4"/>
          <p:cNvSpPr>
            <a:spLocks noGrp="1" noChangeArrowheads="1"/>
          </p:cNvSpPr>
          <p:nvPr>
            <p:ph type="ftr" sz="quarter" idx="10"/>
          </p:nvPr>
        </p:nvSpPr>
        <p:spPr/>
        <p:txBody>
          <a:bodyPr/>
          <a:lstStyle>
            <a:lvl1pPr>
              <a:defRPr/>
            </a:lvl1pPr>
          </a:lstStyle>
          <a:p>
            <a:pPr>
              <a:defRPr/>
            </a:pPr>
            <a:endParaRPr lang="en-US"/>
          </a:p>
        </p:txBody>
      </p:sp>
      <p:sp>
        <p:nvSpPr>
          <p:cNvPr id="7" name="Rectangle 5"/>
          <p:cNvSpPr>
            <a:spLocks noGrp="1" noChangeArrowheads="1"/>
          </p:cNvSpPr>
          <p:nvPr>
            <p:ph type="sldNum" sz="quarter" idx="11"/>
          </p:nvPr>
        </p:nvSpPr>
        <p:spPr/>
        <p:txBody>
          <a:bodyPr/>
          <a:lstStyle>
            <a:lvl1pPr>
              <a:defRPr/>
            </a:lvl1pPr>
          </a:lstStyle>
          <a:p>
            <a:pPr>
              <a:defRPr/>
            </a:pPr>
            <a:fld id="{3C064367-E758-4898-A742-DF6C50491138}" type="slidenum">
              <a:rPr lang="en-US"/>
              <a:pPr>
                <a:defRPr/>
              </a:pPr>
              <a:t>‹#›</a:t>
            </a:fld>
            <a:endParaRPr lang="en-US"/>
          </a:p>
        </p:txBody>
      </p:sp>
    </p:spTree>
    <p:extLst>
      <p:ext uri="{BB962C8B-B14F-4D97-AF65-F5344CB8AC3E}">
        <p14:creationId xmlns:p14="http://schemas.microsoft.com/office/powerpoint/2010/main" val="29719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7"/>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8"/>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youtube.com/watch?v=4uS6QgIXx_A&amp;list=PLRIKI4g49d06ocKBZEcTHIiGy0uCuTenq&amp;index=8"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canceradvocacy.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www.youtube.com/watch?v=pjJdsnwz9zw&amp;list=PLRIKI4g49d06ocKBZEcTHIiGy0uCuTenq&amp;index=9"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2: Patient Advocacy</a:t>
            </a:r>
          </a:p>
        </p:txBody>
      </p:sp>
      <p:sp>
        <p:nvSpPr>
          <p:cNvPr id="38915" name="Subtitle 1"/>
          <p:cNvSpPr>
            <a:spLocks noGrp="1"/>
          </p:cNvSpPr>
          <p:nvPr>
            <p:ph type="subTitle" idx="1"/>
          </p:nvPr>
        </p:nvSpPr>
        <p:spPr>
          <a:xfrm>
            <a:off x="1981200" y="3137687"/>
            <a:ext cx="6934199" cy="1752600"/>
          </a:xfrm>
        </p:spPr>
        <p:txBody>
          <a:bodyPr/>
          <a:lstStyle/>
          <a:p>
            <a:pPr lvl="0">
              <a:spcBef>
                <a:spcPts val="0"/>
              </a:spcBef>
              <a:buSzPct val="25000"/>
            </a:pPr>
            <a:r>
              <a:rPr lang="en-US" dirty="0">
                <a:solidFill>
                  <a:schemeClr val="bg1"/>
                </a:solidFill>
                <a:latin typeface="+mj-lt"/>
                <a:ea typeface="Times New Roman"/>
                <a:cs typeface="Times New Roman"/>
                <a:sym typeface="Times New Roman"/>
              </a:rPr>
              <a:t>Module 5: Enhancing Communication</a:t>
            </a:r>
          </a:p>
          <a:p>
            <a:pPr lvl="0">
              <a:spcBef>
                <a:spcPts val="0"/>
              </a:spcBef>
              <a:buSzPct val="25000"/>
            </a:pPr>
            <a:r>
              <a:rPr lang="en-US" dirty="0">
                <a:solidFill>
                  <a:schemeClr val="bg1"/>
                </a:solidFill>
                <a:latin typeface="+mj-lt"/>
                <a:ea typeface="Times New Roman"/>
                <a:cs typeface="Times New Roman"/>
                <a:sym typeface="Times New Roman"/>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Advocating on Behalf of a Patient</a:t>
            </a:r>
          </a:p>
        </p:txBody>
      </p:sp>
      <p:pic>
        <p:nvPicPr>
          <p:cNvPr id="7" name="Content Placeholder 6" descr="Image depicting conversation between a doctor and patient navigator.">
            <a:extLst>
              <a:ext uri="{FF2B5EF4-FFF2-40B4-BE49-F238E27FC236}">
                <a16:creationId xmlns:a16="http://schemas.microsoft.com/office/drawing/2014/main" id="{2FC07F3B-F105-4EAC-9DDD-A46163D026B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447800"/>
            <a:ext cx="6096000" cy="3380107"/>
          </a:xfrm>
        </p:spPr>
      </p:pic>
      <p:sp>
        <p:nvSpPr>
          <p:cNvPr id="8" name="TextBox 7">
            <a:extLst>
              <a:ext uri="{FF2B5EF4-FFF2-40B4-BE49-F238E27FC236}">
                <a16:creationId xmlns:a16="http://schemas.microsoft.com/office/drawing/2014/main" id="{771AABBF-C303-426B-814B-3FB75FBAFD0A}"/>
              </a:ext>
            </a:extLst>
          </p:cNvPr>
          <p:cNvSpPr txBox="1"/>
          <p:nvPr/>
        </p:nvSpPr>
        <p:spPr>
          <a:xfrm>
            <a:off x="2933700" y="5040868"/>
            <a:ext cx="32766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425258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Definition: Self-Advocacy</a:t>
            </a:r>
          </a:p>
        </p:txBody>
      </p:sp>
      <p:sp>
        <p:nvSpPr>
          <p:cNvPr id="5" name="TextBox 4"/>
          <p:cNvSpPr txBox="1"/>
          <p:nvPr/>
        </p:nvSpPr>
        <p:spPr>
          <a:xfrm>
            <a:off x="457200" y="1549236"/>
            <a:ext cx="8058778" cy="1384995"/>
          </a:xfrm>
          <a:prstGeom prst="rect">
            <a:avLst/>
          </a:prstGeom>
          <a:noFill/>
        </p:spPr>
        <p:txBody>
          <a:bodyPr wrap="square" rtlCol="0">
            <a:spAutoFit/>
          </a:bodyPr>
          <a:lstStyle/>
          <a:p>
            <a:pPr>
              <a:spcBef>
                <a:spcPts val="600"/>
              </a:spcBef>
              <a:spcAft>
                <a:spcPts val="600"/>
              </a:spcAft>
            </a:pPr>
            <a:r>
              <a:rPr lang="en-US" sz="2800" dirty="0"/>
              <a:t>“Assertiveness and willingness to represent one’s own interests when managing a life-threatening disease”</a:t>
            </a:r>
          </a:p>
        </p:txBody>
      </p:sp>
      <p:sp>
        <p:nvSpPr>
          <p:cNvPr id="7" name="TextBox 6"/>
          <p:cNvSpPr txBox="1"/>
          <p:nvPr/>
        </p:nvSpPr>
        <p:spPr>
          <a:xfrm>
            <a:off x="3331114" y="3196257"/>
            <a:ext cx="2481770" cy="523220"/>
          </a:xfrm>
          <a:prstGeom prst="rect">
            <a:avLst/>
          </a:prstGeom>
          <a:noFill/>
        </p:spPr>
        <p:txBody>
          <a:bodyPr wrap="none" rtlCol="0">
            <a:spAutoFit/>
          </a:bodyPr>
          <a:lstStyle/>
          <a:p>
            <a:r>
              <a:rPr lang="en-US" sz="2800" dirty="0"/>
              <a:t>Self-Advocacy</a:t>
            </a:r>
          </a:p>
        </p:txBody>
      </p:sp>
      <p:sp>
        <p:nvSpPr>
          <p:cNvPr id="15" name="TextBox 14"/>
          <p:cNvSpPr txBox="1"/>
          <p:nvPr/>
        </p:nvSpPr>
        <p:spPr>
          <a:xfrm>
            <a:off x="3453911" y="3886200"/>
            <a:ext cx="2236177" cy="646331"/>
          </a:xfrm>
          <a:prstGeom prst="rect">
            <a:avLst/>
          </a:prstGeom>
          <a:solidFill>
            <a:srgbClr val="033B57"/>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dirty="0"/>
              <a:t>Ability to stand up for their needs</a:t>
            </a:r>
          </a:p>
        </p:txBody>
      </p:sp>
      <p:sp>
        <p:nvSpPr>
          <p:cNvPr id="6" name="TextBox 5"/>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2012</a:t>
            </a:r>
          </a:p>
        </p:txBody>
      </p:sp>
    </p:spTree>
    <p:extLst>
      <p:ext uri="{BB962C8B-B14F-4D97-AF65-F5344CB8AC3E}">
        <p14:creationId xmlns:p14="http://schemas.microsoft.com/office/powerpoint/2010/main" val="25145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Outcomes of Self-Advocacy</a:t>
            </a:r>
          </a:p>
        </p:txBody>
      </p:sp>
      <p:graphicFrame>
        <p:nvGraphicFramePr>
          <p:cNvPr id="5" name="Content Placeholder 3" descr="Outcomes of self-advocacy:&#10;improved self-concept; increased control over one's own care, strengthened sense of autonomy; improved symptom management; improved adherence; increased satisfaction with care; improved quality of life; decreased health care use"/>
          <p:cNvGraphicFramePr>
            <a:graphicFrameLocks/>
          </p:cNvGraphicFramePr>
          <p:nvPr>
            <p:extLst>
              <p:ext uri="{D42A27DB-BD31-4B8C-83A1-F6EECF244321}">
                <p14:modId xmlns:p14="http://schemas.microsoft.com/office/powerpoint/2010/main" val="1659671415"/>
              </p:ext>
            </p:extLst>
          </p:nvPr>
        </p:nvGraphicFramePr>
        <p:xfrm>
          <a:off x="571500" y="1295400"/>
          <a:ext cx="8001000" cy="36761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161099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Basic Elements of Self-Advocacy</a:t>
            </a:r>
          </a:p>
        </p:txBody>
      </p:sp>
      <p:sp>
        <p:nvSpPr>
          <p:cNvPr id="3" name="Content Placeholder 2"/>
          <p:cNvSpPr>
            <a:spLocks noGrp="1"/>
          </p:cNvSpPr>
          <p:nvPr>
            <p:ph idx="1"/>
          </p:nvPr>
        </p:nvSpPr>
        <p:spPr>
          <a:xfrm>
            <a:off x="533400" y="1508918"/>
            <a:ext cx="4419600" cy="3687763"/>
          </a:xfrm>
        </p:spPr>
        <p:txBody>
          <a:bodyPr/>
          <a:lstStyle/>
          <a:p>
            <a:pPr marL="514350" indent="-514350">
              <a:spcBef>
                <a:spcPts val="600"/>
              </a:spcBef>
              <a:spcAft>
                <a:spcPts val="600"/>
              </a:spcAft>
              <a:buFont typeface="+mj-lt"/>
              <a:buAutoNum type="arabicPeriod"/>
            </a:pPr>
            <a:r>
              <a:rPr lang="en-US" dirty="0"/>
              <a:t>Thoughts/cognitions</a:t>
            </a:r>
          </a:p>
          <a:p>
            <a:pPr marL="514350" indent="-514350">
              <a:spcBef>
                <a:spcPts val="600"/>
              </a:spcBef>
              <a:spcAft>
                <a:spcPts val="600"/>
              </a:spcAft>
              <a:buFont typeface="+mj-lt"/>
              <a:buAutoNum type="arabicPeriod"/>
            </a:pPr>
            <a:r>
              <a:rPr lang="en-US" dirty="0"/>
              <a:t>Actions</a:t>
            </a:r>
          </a:p>
          <a:p>
            <a:pPr marL="514350" indent="-514350">
              <a:spcBef>
                <a:spcPts val="600"/>
              </a:spcBef>
              <a:spcAft>
                <a:spcPts val="600"/>
              </a:spcAft>
              <a:buFont typeface="+mj-lt"/>
              <a:buAutoNum type="arabicPeriod"/>
            </a:pPr>
            <a:r>
              <a:rPr lang="en-US" dirty="0"/>
              <a:t>Use of resources</a:t>
            </a:r>
          </a:p>
        </p:txBody>
      </p:sp>
      <p:sp>
        <p:nvSpPr>
          <p:cNvPr id="7" name="TextBox 6"/>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4080706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r>
              <a:rPr lang="en-US" sz="3600" dirty="0"/>
              <a:t>Basic Elements of Self-Advocacy: Thoughts/Cognitions</a:t>
            </a:r>
          </a:p>
        </p:txBody>
      </p:sp>
      <p:sp>
        <p:nvSpPr>
          <p:cNvPr id="5" name="Content Placeholder 2"/>
          <p:cNvSpPr>
            <a:spLocks noGrp="1"/>
          </p:cNvSpPr>
          <p:nvPr>
            <p:ph idx="1"/>
          </p:nvPr>
        </p:nvSpPr>
        <p:spPr>
          <a:xfrm>
            <a:off x="457200" y="1600200"/>
            <a:ext cx="8382000" cy="4525963"/>
          </a:xfrm>
        </p:spPr>
        <p:txBody>
          <a:bodyPr>
            <a:normAutofit/>
          </a:bodyPr>
          <a:lstStyle/>
          <a:p>
            <a:pPr>
              <a:spcBef>
                <a:spcPts val="0"/>
              </a:spcBef>
              <a:spcAft>
                <a:spcPts val="0"/>
              </a:spcAft>
            </a:pPr>
            <a:r>
              <a:rPr lang="en-US" dirty="0"/>
              <a:t>Accepting that cancer is a part of their life</a:t>
            </a:r>
          </a:p>
          <a:p>
            <a:pPr>
              <a:spcBef>
                <a:spcPts val="0"/>
              </a:spcBef>
              <a:spcAft>
                <a:spcPts val="0"/>
              </a:spcAft>
            </a:pPr>
            <a:r>
              <a:rPr lang="en-US" dirty="0"/>
              <a:t>Prioritization of needs and wants throughout the cancer continuum</a:t>
            </a:r>
          </a:p>
          <a:p>
            <a:pPr>
              <a:spcBef>
                <a:spcPts val="0"/>
              </a:spcBef>
              <a:spcAft>
                <a:spcPts val="0"/>
              </a:spcAft>
            </a:pPr>
            <a:r>
              <a:rPr lang="en-US" dirty="0"/>
              <a:t>Sense of empowerment</a:t>
            </a:r>
          </a:p>
          <a:p>
            <a:pPr marL="514350" indent="-514350">
              <a:spcBef>
                <a:spcPts val="0"/>
              </a:spcBef>
              <a:spcAft>
                <a:spcPts val="0"/>
              </a:spcAft>
              <a:buFont typeface="+mj-lt"/>
              <a:buAutoNum type="arabicPeriod"/>
            </a:pPr>
            <a:endParaRPr lang="en-US" sz="3600" dirty="0"/>
          </a:p>
        </p:txBody>
      </p:sp>
      <p:sp>
        <p:nvSpPr>
          <p:cNvPr id="7" name="TextBox 6"/>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2933514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r>
              <a:rPr lang="en-US" sz="3600" dirty="0"/>
              <a:t>Basic Elements of Self-Advocacy: Actions</a:t>
            </a:r>
          </a:p>
        </p:txBody>
      </p:sp>
      <p:sp>
        <p:nvSpPr>
          <p:cNvPr id="5" name="Content Placeholder 2"/>
          <p:cNvSpPr>
            <a:spLocks noGrp="1"/>
          </p:cNvSpPr>
          <p:nvPr>
            <p:ph idx="1"/>
          </p:nvPr>
        </p:nvSpPr>
        <p:spPr>
          <a:xfrm>
            <a:off x="457200" y="1600200"/>
            <a:ext cx="8229600" cy="4525963"/>
          </a:xfrm>
        </p:spPr>
        <p:txBody>
          <a:bodyPr/>
          <a:lstStyle/>
          <a:p>
            <a:pPr>
              <a:spcBef>
                <a:spcPts val="0"/>
              </a:spcBef>
              <a:spcAft>
                <a:spcPts val="0"/>
              </a:spcAft>
            </a:pPr>
            <a:r>
              <a:rPr lang="en-US" sz="3200" dirty="0"/>
              <a:t>Take command of care through assertion</a:t>
            </a:r>
          </a:p>
          <a:p>
            <a:pPr>
              <a:spcBef>
                <a:spcPts val="0"/>
              </a:spcBef>
              <a:spcAft>
                <a:spcPts val="0"/>
              </a:spcAft>
            </a:pPr>
            <a:r>
              <a:rPr lang="en-US" sz="3200" dirty="0"/>
              <a:t>See themselves as members of their health care team</a:t>
            </a:r>
          </a:p>
          <a:p>
            <a:pPr>
              <a:spcBef>
                <a:spcPts val="0"/>
              </a:spcBef>
              <a:spcAft>
                <a:spcPts val="0"/>
              </a:spcAft>
            </a:pPr>
            <a:r>
              <a:rPr lang="en-US" sz="3200" dirty="0"/>
              <a:t>Make informed decisions about whether to adhere to or modify treatment</a:t>
            </a:r>
          </a:p>
        </p:txBody>
      </p:sp>
      <p:sp>
        <p:nvSpPr>
          <p:cNvPr id="7" name="TextBox 6"/>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4109177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r>
              <a:rPr lang="en-US" sz="3600" dirty="0"/>
              <a:t>Basic Elements of Self-Advocacy: Use of Resources</a:t>
            </a:r>
          </a:p>
        </p:txBody>
      </p:sp>
      <p:sp>
        <p:nvSpPr>
          <p:cNvPr id="3" name="Content Placeholder 2"/>
          <p:cNvSpPr>
            <a:spLocks noGrp="1"/>
          </p:cNvSpPr>
          <p:nvPr>
            <p:ph idx="1"/>
          </p:nvPr>
        </p:nvSpPr>
        <p:spPr>
          <a:xfrm>
            <a:off x="457200" y="1600200"/>
            <a:ext cx="6477000" cy="4525963"/>
          </a:xfrm>
        </p:spPr>
        <p:txBody>
          <a:bodyPr>
            <a:normAutofit/>
          </a:bodyPr>
          <a:lstStyle/>
          <a:p>
            <a:pPr>
              <a:spcBef>
                <a:spcPts val="0"/>
              </a:spcBef>
              <a:spcAft>
                <a:spcPts val="0"/>
              </a:spcAft>
            </a:pPr>
            <a:r>
              <a:rPr lang="en-US" sz="2800" dirty="0"/>
              <a:t>Seeks individual and group support for cancer care</a:t>
            </a:r>
          </a:p>
          <a:p>
            <a:pPr>
              <a:spcBef>
                <a:spcPts val="0"/>
              </a:spcBef>
              <a:spcAft>
                <a:spcPts val="0"/>
              </a:spcAft>
            </a:pPr>
            <a:r>
              <a:rPr lang="en-US" sz="2800" dirty="0"/>
              <a:t>Identifies with the larger cancer community</a:t>
            </a:r>
          </a:p>
          <a:p>
            <a:pPr>
              <a:spcBef>
                <a:spcPts val="0"/>
              </a:spcBef>
              <a:spcAft>
                <a:spcPts val="0"/>
              </a:spcAft>
            </a:pPr>
            <a:r>
              <a:rPr lang="en-US" sz="2800" dirty="0"/>
              <a:t>Contributes to cancer awareness, policy and advocacy, research</a:t>
            </a:r>
          </a:p>
          <a:p>
            <a:pPr lvl="1">
              <a:spcBef>
                <a:spcPts val="0"/>
              </a:spcBef>
              <a:spcAft>
                <a:spcPts val="0"/>
              </a:spcAft>
            </a:pPr>
            <a:endParaRPr lang="en-US" dirty="0"/>
          </a:p>
        </p:txBody>
      </p:sp>
      <p:sp>
        <p:nvSpPr>
          <p:cNvPr id="5" name="TextBox 4"/>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2885003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Other Factors for Self-Advocacy</a:t>
            </a:r>
          </a:p>
        </p:txBody>
      </p:sp>
      <p:sp>
        <p:nvSpPr>
          <p:cNvPr id="3" name="Content Placeholder 2"/>
          <p:cNvSpPr>
            <a:spLocks noGrp="1"/>
          </p:cNvSpPr>
          <p:nvPr>
            <p:ph idx="1"/>
          </p:nvPr>
        </p:nvSpPr>
        <p:spPr/>
        <p:txBody>
          <a:bodyPr/>
          <a:lstStyle/>
          <a:p>
            <a:pPr>
              <a:spcBef>
                <a:spcPts val="600"/>
              </a:spcBef>
              <a:spcAft>
                <a:spcPts val="600"/>
              </a:spcAft>
            </a:pPr>
            <a:r>
              <a:rPr lang="en-US" dirty="0"/>
              <a:t>Personal characteristics</a:t>
            </a:r>
          </a:p>
          <a:p>
            <a:pPr>
              <a:spcBef>
                <a:spcPts val="600"/>
              </a:spcBef>
              <a:spcAft>
                <a:spcPts val="600"/>
              </a:spcAft>
            </a:pPr>
            <a:r>
              <a:rPr lang="en-US" dirty="0"/>
              <a:t>Learned skills</a:t>
            </a:r>
          </a:p>
          <a:p>
            <a:pPr>
              <a:spcBef>
                <a:spcPts val="600"/>
              </a:spcBef>
              <a:spcAft>
                <a:spcPts val="600"/>
              </a:spcAft>
            </a:pPr>
            <a:r>
              <a:rPr lang="en-US" dirty="0"/>
              <a:t>Attainability of support</a:t>
            </a:r>
          </a:p>
        </p:txBody>
      </p:sp>
      <p:sp>
        <p:nvSpPr>
          <p:cNvPr id="5" name="TextBox 4"/>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119085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Other Factors for Self-Advocacy</a:t>
            </a:r>
          </a:p>
        </p:txBody>
      </p:sp>
      <p:sp>
        <p:nvSpPr>
          <p:cNvPr id="3" name="Content Placeholder 2"/>
          <p:cNvSpPr>
            <a:spLocks noGrp="1"/>
          </p:cNvSpPr>
          <p:nvPr>
            <p:ph idx="1"/>
          </p:nvPr>
        </p:nvSpPr>
        <p:spPr/>
        <p:txBody>
          <a:bodyPr/>
          <a:lstStyle/>
          <a:p>
            <a:pPr marL="0" indent="0">
              <a:spcBef>
                <a:spcPts val="600"/>
              </a:spcBef>
              <a:spcAft>
                <a:spcPts val="600"/>
              </a:spcAft>
              <a:buNone/>
            </a:pPr>
            <a:r>
              <a:rPr lang="en-US" dirty="0"/>
              <a:t>Personal characteristics impact ability to:</a:t>
            </a:r>
          </a:p>
          <a:p>
            <a:pPr lvl="1">
              <a:spcBef>
                <a:spcPts val="600"/>
              </a:spcBef>
              <a:spcAft>
                <a:spcPts val="600"/>
              </a:spcAft>
              <a:buFont typeface="Arial" panose="020B0604020202020204" pitchFamily="34" charset="0"/>
              <a:buChar char="•"/>
            </a:pPr>
            <a:r>
              <a:rPr lang="en-US" sz="3200" dirty="0"/>
              <a:t>Manage symptoms</a:t>
            </a:r>
          </a:p>
          <a:p>
            <a:pPr lvl="1">
              <a:spcBef>
                <a:spcPts val="600"/>
              </a:spcBef>
              <a:spcAft>
                <a:spcPts val="600"/>
              </a:spcAft>
              <a:buFont typeface="Arial" panose="020B0604020202020204" pitchFamily="34" charset="0"/>
              <a:buChar char="•"/>
            </a:pPr>
            <a:r>
              <a:rPr lang="en-US" sz="3200" dirty="0"/>
              <a:t>Make role adjustments</a:t>
            </a:r>
          </a:p>
          <a:p>
            <a:pPr lvl="1">
              <a:spcBef>
                <a:spcPts val="600"/>
              </a:spcBef>
              <a:spcAft>
                <a:spcPts val="600"/>
              </a:spcAft>
              <a:buFont typeface="Arial" panose="020B0604020202020204" pitchFamily="34" charset="0"/>
              <a:buChar char="•"/>
            </a:pPr>
            <a:r>
              <a:rPr lang="en-US" sz="3200" dirty="0"/>
              <a:t>Plan for end of life</a:t>
            </a:r>
          </a:p>
        </p:txBody>
      </p:sp>
      <p:sp>
        <p:nvSpPr>
          <p:cNvPr id="5" name="TextBox 4"/>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394019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a:bodyPr>
          <a:lstStyle/>
          <a:p>
            <a:r>
              <a:rPr lang="en-US" sz="3600" dirty="0"/>
              <a:t>Other Factors for Self-Advocacy</a:t>
            </a:r>
          </a:p>
        </p:txBody>
      </p:sp>
      <p:sp>
        <p:nvSpPr>
          <p:cNvPr id="3" name="Content Placeholder 2"/>
          <p:cNvSpPr>
            <a:spLocks noGrp="1"/>
          </p:cNvSpPr>
          <p:nvPr>
            <p:ph idx="1"/>
          </p:nvPr>
        </p:nvSpPr>
        <p:spPr>
          <a:xfrm>
            <a:off x="457200" y="1600200"/>
            <a:ext cx="6858000" cy="4525963"/>
          </a:xfrm>
        </p:spPr>
        <p:txBody>
          <a:bodyPr/>
          <a:lstStyle/>
          <a:p>
            <a:pPr marL="0" indent="0">
              <a:spcBef>
                <a:spcPts val="600"/>
              </a:spcBef>
              <a:spcAft>
                <a:spcPts val="600"/>
              </a:spcAft>
              <a:buNone/>
            </a:pPr>
            <a:r>
              <a:rPr lang="en-US" dirty="0"/>
              <a:t>Learned skills:</a:t>
            </a:r>
          </a:p>
          <a:p>
            <a:pPr lvl="1">
              <a:spcBef>
                <a:spcPts val="0"/>
              </a:spcBef>
              <a:spcAft>
                <a:spcPts val="0"/>
              </a:spcAft>
              <a:buFont typeface="Arial" panose="020B0604020202020204" pitchFamily="34" charset="0"/>
              <a:buChar char="•"/>
            </a:pPr>
            <a:r>
              <a:rPr lang="en-US" sz="3200" dirty="0"/>
              <a:t>Communication skills</a:t>
            </a:r>
          </a:p>
          <a:p>
            <a:pPr lvl="1">
              <a:spcBef>
                <a:spcPts val="0"/>
              </a:spcBef>
              <a:spcAft>
                <a:spcPts val="0"/>
              </a:spcAft>
              <a:buFont typeface="Arial" panose="020B0604020202020204" pitchFamily="34" charset="0"/>
              <a:buChar char="•"/>
            </a:pPr>
            <a:r>
              <a:rPr lang="en-US" sz="3200" dirty="0"/>
              <a:t>Navigating the health care system</a:t>
            </a:r>
          </a:p>
          <a:p>
            <a:pPr lvl="1">
              <a:spcBef>
                <a:spcPts val="0"/>
              </a:spcBef>
              <a:spcAft>
                <a:spcPts val="0"/>
              </a:spcAft>
              <a:buFont typeface="Arial" panose="020B0604020202020204" pitchFamily="34" charset="0"/>
              <a:buChar char="•"/>
            </a:pPr>
            <a:r>
              <a:rPr lang="en-US" sz="3200" dirty="0"/>
              <a:t>Informed decision-making</a:t>
            </a:r>
          </a:p>
          <a:p>
            <a:pPr lvl="1">
              <a:spcBef>
                <a:spcPts val="0"/>
              </a:spcBef>
              <a:spcAft>
                <a:spcPts val="0"/>
              </a:spcAft>
              <a:buFont typeface="Arial" panose="020B0604020202020204" pitchFamily="34" charset="0"/>
              <a:buChar char="•"/>
            </a:pPr>
            <a:r>
              <a:rPr lang="en-US" sz="3200" dirty="0"/>
              <a:t>Problem-solving skills</a:t>
            </a:r>
          </a:p>
          <a:p>
            <a:pPr lvl="1">
              <a:spcBef>
                <a:spcPts val="0"/>
              </a:spcBef>
              <a:spcAft>
                <a:spcPts val="0"/>
              </a:spcAft>
              <a:buFont typeface="Arial" panose="020B0604020202020204" pitchFamily="34" charset="0"/>
              <a:buChar char="•"/>
            </a:pPr>
            <a:r>
              <a:rPr lang="en-US" sz="3200" dirty="0"/>
              <a:t>Information-seeking skills</a:t>
            </a:r>
          </a:p>
          <a:p>
            <a:pPr lvl="1"/>
            <a:endParaRPr lang="en-US" dirty="0"/>
          </a:p>
        </p:txBody>
      </p:sp>
      <p:sp>
        <p:nvSpPr>
          <p:cNvPr id="5" name="TextBox 4"/>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34244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Acknowledgments</a:t>
            </a:r>
          </a:p>
        </p:txBody>
      </p:sp>
      <p:sp>
        <p:nvSpPr>
          <p:cNvPr id="3" name="Content Placeholder 2"/>
          <p:cNvSpPr>
            <a:spLocks noGrp="1"/>
          </p:cNvSpPr>
          <p:nvPr>
            <p:ph idx="1"/>
          </p:nvPr>
        </p:nvSpPr>
        <p:spPr>
          <a:xfrm>
            <a:off x="457200" y="1295401"/>
            <a:ext cx="8229600" cy="4343400"/>
          </a:xfrm>
        </p:spPr>
        <p:txBody>
          <a:bodyPr>
            <a:normAutofit fontScale="92500" lnSpcReduction="10000"/>
          </a:bodyPr>
          <a:lstStyle/>
          <a:p>
            <a:pPr marL="0" indent="0">
              <a:spcBef>
                <a:spcPts val="600"/>
              </a:spcBef>
              <a:spcAft>
                <a:spcPts val="600"/>
              </a:spcAft>
              <a:buNone/>
            </a:pPr>
            <a:r>
              <a:rPr lang="en-US" sz="19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600"/>
              </a:spcBef>
              <a:spcAft>
                <a:spcPts val="600"/>
              </a:spcAft>
              <a:buNone/>
            </a:pPr>
            <a:r>
              <a:rPr lang="en-US" sz="1900" dirty="0"/>
              <a:t>Portions of this lesson have been adapted with permission from:</a:t>
            </a:r>
          </a:p>
          <a:p>
            <a:pPr>
              <a:spcBef>
                <a:spcPts val="600"/>
              </a:spcBef>
              <a:spcAft>
                <a:spcPts val="600"/>
              </a:spcAft>
            </a:pPr>
            <a:r>
              <a:rPr lang="en-US" sz="1900" dirty="0"/>
              <a:t>The Patient Navigator Training Collaborative of the Colorado School of Public Health</a:t>
            </a:r>
          </a:p>
          <a:p>
            <a:pPr>
              <a:spcBef>
                <a:spcPts val="600"/>
              </a:spcBef>
              <a:spcAft>
                <a:spcPts val="600"/>
              </a:spcAft>
            </a:pPr>
            <a:r>
              <a:rPr lang="en-US" sz="1900" dirty="0"/>
              <a:t>The National Coalition for Cancer Survivorship</a:t>
            </a:r>
          </a:p>
          <a:p>
            <a:pPr marL="0" indent="0">
              <a:spcBef>
                <a:spcPts val="600"/>
              </a:spcBef>
              <a:spcAft>
                <a:spcPts val="600"/>
              </a:spcAft>
              <a:buNone/>
            </a:pPr>
            <a:r>
              <a:rPr lang="en-US" sz="1900" dirty="0"/>
              <a:t>We would like to thank: </a:t>
            </a:r>
          </a:p>
          <a:p>
            <a:pPr>
              <a:spcBef>
                <a:spcPts val="600"/>
              </a:spcBef>
              <a:spcAft>
                <a:spcPts val="600"/>
              </a:spcAft>
            </a:pPr>
            <a:r>
              <a:rPr lang="en-US" sz="1900" dirty="0"/>
              <a:t>The GW Clinical Learning and Simulation Skills (CLASS) Center for providing space to film video simulations for this lesson </a:t>
            </a:r>
          </a:p>
          <a:p>
            <a:pPr>
              <a:spcBef>
                <a:spcPts val="600"/>
              </a:spcBef>
              <a:spcAft>
                <a:spcPts val="600"/>
              </a:spcAft>
            </a:pPr>
            <a:r>
              <a:rPr lang="en-US" sz="1900" dirty="0"/>
              <a:t>Patient navigator actors in the simulation videos:  Thelma D. Jones and </a:t>
            </a:r>
            <a:r>
              <a:rPr lang="en-US" sz="1900" dirty="0" err="1"/>
              <a:t>Falasha</a:t>
            </a:r>
            <a:r>
              <a:rPr lang="en-US" sz="1900" dirty="0"/>
              <a:t> Culpepper</a:t>
            </a:r>
          </a:p>
        </p:txBody>
      </p:sp>
    </p:spTree>
    <p:extLst>
      <p:ext uri="{BB962C8B-B14F-4D97-AF65-F5344CB8AC3E}">
        <p14:creationId xmlns:p14="http://schemas.microsoft.com/office/powerpoint/2010/main" val="147028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Other Factors for Self-Advocacy</a:t>
            </a:r>
          </a:p>
        </p:txBody>
      </p:sp>
      <p:sp>
        <p:nvSpPr>
          <p:cNvPr id="3" name="Content Placeholder 2"/>
          <p:cNvSpPr>
            <a:spLocks noGrp="1"/>
          </p:cNvSpPr>
          <p:nvPr>
            <p:ph idx="1"/>
          </p:nvPr>
        </p:nvSpPr>
        <p:spPr>
          <a:xfrm>
            <a:off x="457200" y="1600201"/>
            <a:ext cx="8686800" cy="3810000"/>
          </a:xfrm>
        </p:spPr>
        <p:txBody>
          <a:bodyPr/>
          <a:lstStyle/>
          <a:p>
            <a:pPr marL="0" indent="0">
              <a:spcBef>
                <a:spcPts val="600"/>
              </a:spcBef>
              <a:spcAft>
                <a:spcPts val="600"/>
              </a:spcAft>
              <a:buNone/>
            </a:pPr>
            <a:r>
              <a:rPr lang="en-US" dirty="0"/>
              <a:t>Attainability of support:</a:t>
            </a:r>
          </a:p>
          <a:p>
            <a:pPr>
              <a:spcBef>
                <a:spcPts val="600"/>
              </a:spcBef>
              <a:spcAft>
                <a:spcPts val="600"/>
              </a:spcAft>
            </a:pPr>
            <a:r>
              <a:rPr lang="en-US" sz="3200" dirty="0"/>
              <a:t>Informal support – family and friends</a:t>
            </a:r>
          </a:p>
          <a:p>
            <a:pPr>
              <a:spcBef>
                <a:spcPts val="600"/>
              </a:spcBef>
              <a:spcAft>
                <a:spcPts val="600"/>
              </a:spcAft>
            </a:pPr>
            <a:r>
              <a:rPr lang="en-US" sz="3200" dirty="0"/>
              <a:t>Formal support – support groups/ organizations</a:t>
            </a:r>
          </a:p>
        </p:txBody>
      </p:sp>
      <p:sp>
        <p:nvSpPr>
          <p:cNvPr id="5" name="TextBox 4"/>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3705930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a Patient’s Ability to Self-Advocate</a:t>
            </a:r>
          </a:p>
        </p:txBody>
      </p:sp>
      <p:graphicFrame>
        <p:nvGraphicFramePr>
          <p:cNvPr id="4" name="Content Placeholder 3" descr="Questions to assess patient's ability to self-advocate:&#10;Does the patient accept cancer as part of their life? Do they feel empowered?&#10;Is the patient assertive and engaged in shared decision-making?&#10;Does the patient use available resources?&#10;Does the patient have personal characteristics to help them advocate?&#10;Does the patient have the skills needed?&#10;Does the patient have access to support?&#10;"/>
          <p:cNvGraphicFramePr>
            <a:graphicFrameLocks noGrp="1"/>
          </p:cNvGraphicFramePr>
          <p:nvPr>
            <p:ph idx="1"/>
            <p:extLst>
              <p:ext uri="{D42A27DB-BD31-4B8C-83A1-F6EECF244321}">
                <p14:modId xmlns:p14="http://schemas.microsoft.com/office/powerpoint/2010/main" val="1897435253"/>
              </p:ext>
            </p:extLst>
          </p:nvPr>
        </p:nvGraphicFramePr>
        <p:xfrm>
          <a:off x="477982" y="1447800"/>
          <a:ext cx="7848600" cy="39943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2008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Barriers to Self-Advocacy</a:t>
            </a:r>
          </a:p>
        </p:txBody>
      </p:sp>
      <p:graphicFrame>
        <p:nvGraphicFramePr>
          <p:cNvPr id="4" name="Content Placeholder 3" descr="Barriers to self-advocacy are divided into two groups: fragmented health care system and overwhelming amount of information. &#10;The following barriers fall under the fragmented health care system: need to improve access to care; need to support patient empowerment to advocate for themselves&#10;&#10;Overwhelming amount of information includes the following: need to decide what information and resources should be used; need to know how to incorporate information into conversations with health care providers&#10;&#10;"/>
          <p:cNvGraphicFramePr>
            <a:graphicFrameLocks noGrp="1"/>
          </p:cNvGraphicFramePr>
          <p:nvPr>
            <p:ph idx="1"/>
            <p:extLst>
              <p:ext uri="{D42A27DB-BD31-4B8C-83A1-F6EECF244321}">
                <p14:modId xmlns:p14="http://schemas.microsoft.com/office/powerpoint/2010/main" val="2432945115"/>
              </p:ext>
            </p:extLst>
          </p:nvPr>
        </p:nvGraphicFramePr>
        <p:xfrm>
          <a:off x="533400" y="1276350"/>
          <a:ext cx="7543800" cy="3981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553200" y="5257800"/>
            <a:ext cx="2438400" cy="276999"/>
          </a:xfrm>
          <a:prstGeom prst="rect">
            <a:avLst/>
          </a:prstGeom>
          <a:noFill/>
        </p:spPr>
        <p:txBody>
          <a:bodyPr wrap="square" rtlCol="0">
            <a:spAutoFit/>
          </a:bodyPr>
          <a:lstStyle/>
          <a:p>
            <a:pPr algn="r"/>
            <a:r>
              <a:rPr lang="en-US" sz="1200" i="1" dirty="0">
                <a:solidFill>
                  <a:schemeClr val="bg2"/>
                </a:solidFill>
              </a:rPr>
              <a:t>Source: Hagan et al. 2013</a:t>
            </a:r>
          </a:p>
        </p:txBody>
      </p:sp>
    </p:spTree>
    <p:extLst>
      <p:ext uri="{BB962C8B-B14F-4D97-AF65-F5344CB8AC3E}">
        <p14:creationId xmlns:p14="http://schemas.microsoft.com/office/powerpoint/2010/main" val="1067991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57"/>
            <a:ext cx="8229600" cy="1143000"/>
          </a:xfrm>
        </p:spPr>
        <p:txBody>
          <a:bodyPr>
            <a:normAutofit fontScale="90000"/>
          </a:bodyPr>
          <a:lstStyle/>
          <a:p>
            <a:r>
              <a:rPr lang="en-US" dirty="0"/>
              <a:t>Supporting Patient Empowerment</a:t>
            </a:r>
          </a:p>
        </p:txBody>
      </p:sp>
      <p:graphicFrame>
        <p:nvGraphicFramePr>
          <p:cNvPr id="5" name="Content Placeholder 4" descr="Supporting patient empowerment consist of the following elements:&#10;1. Knowledge: providing information and resources; discussing options; helping with decision-making&#10;2. Skills: ability to self-care; ability to cope; ability to actively communicate&#10;3. Attitudes: encouraging assertiveness &#10; &#10;"/>
          <p:cNvGraphicFramePr>
            <a:graphicFrameLocks noGrp="1"/>
          </p:cNvGraphicFramePr>
          <p:nvPr>
            <p:ph idx="1"/>
            <p:extLst>
              <p:ext uri="{D42A27DB-BD31-4B8C-83A1-F6EECF244321}">
                <p14:modId xmlns:p14="http://schemas.microsoft.com/office/powerpoint/2010/main" val="3436412244"/>
              </p:ext>
            </p:extLst>
          </p:nvPr>
        </p:nvGraphicFramePr>
        <p:xfrm>
          <a:off x="990600" y="1377097"/>
          <a:ext cx="7543800" cy="3938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562600" y="5302040"/>
            <a:ext cx="3581400" cy="276999"/>
          </a:xfrm>
          <a:prstGeom prst="rect">
            <a:avLst/>
          </a:prstGeom>
          <a:noFill/>
        </p:spPr>
        <p:txBody>
          <a:bodyPr wrap="square" rtlCol="0">
            <a:spAutoFit/>
          </a:bodyPr>
          <a:lstStyle/>
          <a:p>
            <a:r>
              <a:rPr lang="en-US" sz="1200" i="1" dirty="0">
                <a:solidFill>
                  <a:schemeClr val="bg1">
                    <a:lumMod val="50000"/>
                  </a:schemeClr>
                </a:solidFill>
              </a:rPr>
              <a:t>Sources: PNTC; Cancer Survival Toolbox©.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1610582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Strategies to Support the Patient's Ability to Advocate</a:t>
            </a:r>
          </a:p>
        </p:txBody>
      </p:sp>
      <p:graphicFrame>
        <p:nvGraphicFramePr>
          <p:cNvPr id="5" name="Diagram 4" descr="Patient navigators can help patients to: &#10;Seek information;&#10;Engage providers;&#10;Talk to family and caretakers;&#10;Organize preferences and priorities and&#10;Use resources&#10;"/>
          <p:cNvGraphicFramePr/>
          <p:nvPr>
            <p:extLst>
              <p:ext uri="{D42A27DB-BD31-4B8C-83A1-F6EECF244321}">
                <p14:modId xmlns:p14="http://schemas.microsoft.com/office/powerpoint/2010/main" val="3689496976"/>
              </p:ext>
            </p:extLst>
          </p:nvPr>
        </p:nvGraphicFramePr>
        <p:xfrm>
          <a:off x="1828800" y="1600200"/>
          <a:ext cx="5486400" cy="3360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658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a:bodyPr>
          <a:lstStyle/>
          <a:p>
            <a:r>
              <a:rPr lang="en-US" sz="3600" dirty="0"/>
              <a:t>Learning About the Patient</a:t>
            </a:r>
          </a:p>
        </p:txBody>
      </p:sp>
      <p:graphicFrame>
        <p:nvGraphicFramePr>
          <p:cNvPr id="5" name="Content Placeholder 4" descr="Learn about patients by asking them about the following: main issues; barriers and problems; strengths and weaknesses; personal history; culture; beliefs; support system. "/>
          <p:cNvGraphicFramePr>
            <a:graphicFrameLocks noGrp="1"/>
          </p:cNvGraphicFramePr>
          <p:nvPr>
            <p:ph idx="1"/>
            <p:extLst>
              <p:ext uri="{D42A27DB-BD31-4B8C-83A1-F6EECF244321}">
                <p14:modId xmlns:p14="http://schemas.microsoft.com/office/powerpoint/2010/main" val="3615043906"/>
              </p:ext>
            </p:extLst>
          </p:nvPr>
        </p:nvGraphicFramePr>
        <p:xfrm>
          <a:off x="572193" y="1547489"/>
          <a:ext cx="3810000" cy="3738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extLst>
              <a:ext uri="{C183D7F6-B498-43B3-948B-1728B52AA6E4}">
                <adec:decorative xmlns:adec="http://schemas.microsoft.com/office/drawing/2017/decorative" val="1"/>
              </a:ext>
            </a:extLst>
          </p:cNvPr>
          <p:cNvSpPr/>
          <p:nvPr/>
        </p:nvSpPr>
        <p:spPr>
          <a:xfrm>
            <a:off x="4495800" y="2509307"/>
            <a:ext cx="1066800" cy="990600"/>
          </a:xfrm>
          <a:prstGeom prst="rightArrow">
            <a:avLst/>
          </a:prstGeom>
          <a:solidFill>
            <a:srgbClr val="365F91"/>
          </a:solidFill>
          <a:ln>
            <a:solidFill>
              <a:srgbClr val="365F9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aphicFrame>
        <p:nvGraphicFramePr>
          <p:cNvPr id="7" name="Diagram 6" descr="Learning about the patient leads to better assisting patients in finding solutions and create personal goals."/>
          <p:cNvGraphicFramePr/>
          <p:nvPr>
            <p:extLst>
              <p:ext uri="{D42A27DB-BD31-4B8C-83A1-F6EECF244321}">
                <p14:modId xmlns:p14="http://schemas.microsoft.com/office/powerpoint/2010/main" val="2736480861"/>
              </p:ext>
            </p:extLst>
          </p:nvPr>
        </p:nvGraphicFramePr>
        <p:xfrm>
          <a:off x="6019800" y="1860577"/>
          <a:ext cx="2514600" cy="228805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4572000" y="5285602"/>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2977653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a:t>Helping Patients Contact Organizations</a:t>
            </a:r>
          </a:p>
        </p:txBody>
      </p:sp>
      <p:sp>
        <p:nvSpPr>
          <p:cNvPr id="3" name="Content Placeholder 2"/>
          <p:cNvSpPr>
            <a:spLocks noGrp="1"/>
          </p:cNvSpPr>
          <p:nvPr>
            <p:ph idx="1"/>
          </p:nvPr>
        </p:nvSpPr>
        <p:spPr>
          <a:xfrm>
            <a:off x="457200" y="1676400"/>
            <a:ext cx="5105400" cy="4525963"/>
          </a:xfrm>
        </p:spPr>
        <p:txBody>
          <a:bodyPr>
            <a:normAutofit/>
          </a:bodyPr>
          <a:lstStyle/>
          <a:p>
            <a:pPr>
              <a:spcBef>
                <a:spcPts val="600"/>
              </a:spcBef>
              <a:spcAft>
                <a:spcPts val="600"/>
              </a:spcAft>
            </a:pPr>
            <a:r>
              <a:rPr lang="en-US" dirty="0"/>
              <a:t>Prioritize</a:t>
            </a:r>
          </a:p>
          <a:p>
            <a:pPr>
              <a:spcBef>
                <a:spcPts val="600"/>
              </a:spcBef>
              <a:spcAft>
                <a:spcPts val="600"/>
              </a:spcAft>
            </a:pPr>
            <a:r>
              <a:rPr lang="en-US" dirty="0"/>
              <a:t>Pace yourself</a:t>
            </a:r>
          </a:p>
          <a:p>
            <a:pPr>
              <a:spcBef>
                <a:spcPts val="600"/>
              </a:spcBef>
              <a:spcAft>
                <a:spcPts val="600"/>
              </a:spcAft>
            </a:pPr>
            <a:r>
              <a:rPr lang="en-US" dirty="0"/>
              <a:t>Get comfortable</a:t>
            </a:r>
          </a:p>
          <a:p>
            <a:pPr>
              <a:spcBef>
                <a:spcPts val="600"/>
              </a:spcBef>
              <a:spcAft>
                <a:spcPts val="600"/>
              </a:spcAft>
            </a:pPr>
            <a:r>
              <a:rPr lang="en-US" dirty="0"/>
              <a:t>Write things down</a:t>
            </a:r>
          </a:p>
          <a:p>
            <a:pPr>
              <a:spcBef>
                <a:spcPts val="600"/>
              </a:spcBef>
              <a:spcAft>
                <a:spcPts val="600"/>
              </a:spcAft>
            </a:pPr>
            <a:r>
              <a:rPr lang="en-US" dirty="0"/>
              <a:t>Be organized </a:t>
            </a:r>
          </a:p>
        </p:txBody>
      </p:sp>
      <p:sp>
        <p:nvSpPr>
          <p:cNvPr id="5" name="TextBox 4"/>
          <p:cNvSpPr txBox="1"/>
          <p:nvPr/>
        </p:nvSpPr>
        <p:spPr>
          <a:xfrm>
            <a:off x="4572000" y="5285602"/>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3609557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668"/>
            <a:ext cx="8229600" cy="1143000"/>
          </a:xfrm>
        </p:spPr>
        <p:txBody>
          <a:bodyPr>
            <a:normAutofit fontScale="90000"/>
          </a:bodyPr>
          <a:lstStyle/>
          <a:p>
            <a:r>
              <a:rPr lang="en-US" dirty="0"/>
              <a:t>Helping Patients with Limited English Proficiency</a:t>
            </a:r>
          </a:p>
        </p:txBody>
      </p:sp>
      <p:sp>
        <p:nvSpPr>
          <p:cNvPr id="3" name="Content Placeholder 2"/>
          <p:cNvSpPr>
            <a:spLocks noGrp="1"/>
          </p:cNvSpPr>
          <p:nvPr>
            <p:ph idx="1"/>
          </p:nvPr>
        </p:nvSpPr>
        <p:spPr>
          <a:xfrm>
            <a:off x="457200" y="1524000"/>
            <a:ext cx="8534400" cy="4525963"/>
          </a:xfrm>
        </p:spPr>
        <p:txBody>
          <a:bodyPr>
            <a:normAutofit/>
          </a:bodyPr>
          <a:lstStyle/>
          <a:p>
            <a:pPr>
              <a:spcBef>
                <a:spcPts val="0"/>
              </a:spcBef>
              <a:spcAft>
                <a:spcPts val="0"/>
              </a:spcAft>
            </a:pPr>
            <a:r>
              <a:rPr lang="en-US" sz="2200" dirty="0"/>
              <a:t>Find language-concordant services when possible</a:t>
            </a:r>
          </a:p>
          <a:p>
            <a:pPr marL="457200" lvl="1" indent="0">
              <a:spcBef>
                <a:spcPts val="0"/>
              </a:spcBef>
              <a:spcAft>
                <a:spcPts val="0"/>
              </a:spcAft>
              <a:buNone/>
            </a:pPr>
            <a:r>
              <a:rPr lang="en-US" sz="2200" dirty="0"/>
              <a:t>- Consider minority-serving organizations</a:t>
            </a:r>
          </a:p>
          <a:p>
            <a:pPr marL="457200" lvl="1" indent="0">
              <a:spcBef>
                <a:spcPts val="0"/>
              </a:spcBef>
              <a:spcAft>
                <a:spcPts val="0"/>
              </a:spcAft>
              <a:buNone/>
            </a:pPr>
            <a:r>
              <a:rPr lang="en-US" sz="2200" dirty="0"/>
              <a:t>- Give patient direct extension or contact information of bilingual staff</a:t>
            </a:r>
          </a:p>
          <a:p>
            <a:pPr>
              <a:spcBef>
                <a:spcPts val="0"/>
              </a:spcBef>
              <a:spcAft>
                <a:spcPts val="0"/>
              </a:spcAft>
            </a:pPr>
            <a:r>
              <a:rPr lang="en-US" sz="2200" dirty="0"/>
              <a:t>Work with interpreter services if available</a:t>
            </a:r>
          </a:p>
          <a:p>
            <a:pPr>
              <a:spcBef>
                <a:spcPts val="0"/>
              </a:spcBef>
              <a:spcAft>
                <a:spcPts val="0"/>
              </a:spcAft>
            </a:pPr>
            <a:r>
              <a:rPr lang="en-US" sz="2200" dirty="0"/>
              <a:t>If you are a bilingual navigator, provide additional support</a:t>
            </a:r>
          </a:p>
          <a:p>
            <a:pPr>
              <a:spcBef>
                <a:spcPts val="0"/>
              </a:spcBef>
              <a:spcAft>
                <a:spcPts val="0"/>
              </a:spcAft>
            </a:pPr>
            <a:r>
              <a:rPr lang="en-US" sz="2200" dirty="0"/>
              <a:t>Enlist family members, friends and neighbors to make calls in English and provide other support</a:t>
            </a:r>
          </a:p>
          <a:p>
            <a:pPr>
              <a:spcBef>
                <a:spcPts val="0"/>
              </a:spcBef>
              <a:spcAft>
                <a:spcPts val="0"/>
              </a:spcAft>
            </a:pPr>
            <a:r>
              <a:rPr lang="en-US" sz="2200" dirty="0"/>
              <a:t>Practice asking for a person who speaks the language of the patient</a:t>
            </a:r>
          </a:p>
          <a:p>
            <a:pPr>
              <a:spcBef>
                <a:spcPts val="0"/>
              </a:spcBef>
              <a:spcAft>
                <a:spcPts val="0"/>
              </a:spcAft>
            </a:pPr>
            <a:r>
              <a:rPr lang="en-US" sz="2200" dirty="0"/>
              <a:t>Identify agencies that the patient can visit in person</a:t>
            </a:r>
          </a:p>
        </p:txBody>
      </p:sp>
      <p:sp>
        <p:nvSpPr>
          <p:cNvPr id="5" name="TextBox 4"/>
          <p:cNvSpPr txBox="1"/>
          <p:nvPr/>
        </p:nvSpPr>
        <p:spPr>
          <a:xfrm>
            <a:off x="4572000" y="5285602"/>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290163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Self-Advocacy Tools to Support Patients</a:t>
            </a:r>
          </a:p>
        </p:txBody>
      </p:sp>
      <p:graphicFrame>
        <p:nvGraphicFramePr>
          <p:cNvPr id="5" name="Diagram 4" descr="Self-advocacy tools to support patients: &#10;Checklist of questions to ask providers;&#10;Checklist of items and documents to take to appointments;&#10;List of local resources: support groups, financial and legal counsel&#10;Information packets&#10;&#10;&#10;&#10;"/>
          <p:cNvGraphicFramePr/>
          <p:nvPr>
            <p:extLst>
              <p:ext uri="{D42A27DB-BD31-4B8C-83A1-F6EECF244321}">
                <p14:modId xmlns:p14="http://schemas.microsoft.com/office/powerpoint/2010/main" val="3490149146"/>
              </p:ext>
            </p:extLst>
          </p:nvPr>
        </p:nvGraphicFramePr>
        <p:xfrm>
          <a:off x="533400" y="1474170"/>
          <a:ext cx="8077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572000" y="5285602"/>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641564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Engagement Behavior Framework</a:t>
            </a:r>
          </a:p>
        </p:txBody>
      </p:sp>
      <p:graphicFrame>
        <p:nvGraphicFramePr>
          <p:cNvPr id="4" name="Content Placeholder 3" descr="Actions for engagement behavior framework: &#10;actions are:&#10;Find Good Health Care&#10;Communicate With Your Doctors&#10;Participate in Your Treatment&#10;Promote Your Health&#10;Organize Your Health Care&#10;Get Preventive Health Care&#10;Pay for Your Health Care&#10;Plan For Your End-of-Life Care&#10;Make Good Treatment Decisions&#10;Seek Knowledge About Your Health&#10;&#10;"/>
          <p:cNvGraphicFramePr>
            <a:graphicFrameLocks noGrp="1"/>
          </p:cNvGraphicFramePr>
          <p:nvPr>
            <p:ph idx="1"/>
            <p:extLst>
              <p:ext uri="{D42A27DB-BD31-4B8C-83A1-F6EECF244321}">
                <p14:modId xmlns:p14="http://schemas.microsoft.com/office/powerpoint/2010/main" val="1250740969"/>
              </p:ext>
            </p:extLst>
          </p:nvPr>
        </p:nvGraphicFramePr>
        <p:xfrm>
          <a:off x="609600" y="1143000"/>
          <a:ext cx="7807036" cy="419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48200" y="5257800"/>
            <a:ext cx="4419600" cy="276999"/>
          </a:xfrm>
          <a:prstGeom prst="rect">
            <a:avLst/>
          </a:prstGeom>
          <a:noFill/>
        </p:spPr>
        <p:txBody>
          <a:bodyPr wrap="square" rtlCol="0">
            <a:spAutoFit/>
          </a:bodyPr>
          <a:lstStyle/>
          <a:p>
            <a:pPr algn="r"/>
            <a:r>
              <a:rPr lang="en-US" sz="1200" i="1" dirty="0">
                <a:solidFill>
                  <a:schemeClr val="bg1">
                    <a:lumMod val="50000"/>
                  </a:schemeClr>
                </a:solidFill>
              </a:rPr>
              <a:t>Source: Center for Advancing Health.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14016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Competencies</a:t>
            </a:r>
          </a:p>
        </p:txBody>
      </p:sp>
      <p:sp>
        <p:nvSpPr>
          <p:cNvPr id="3" name="Content Placeholder 2"/>
          <p:cNvSpPr>
            <a:spLocks noGrp="1"/>
          </p:cNvSpPr>
          <p:nvPr>
            <p:ph idx="1"/>
          </p:nvPr>
        </p:nvSpPr>
        <p:spPr>
          <a:xfrm>
            <a:off x="457200" y="1371601"/>
            <a:ext cx="8229600" cy="4267200"/>
          </a:xfrm>
        </p:spPr>
        <p:txBody>
          <a:bodyPr>
            <a:normAutofit/>
          </a:bodyPr>
          <a:lstStyle/>
          <a:p>
            <a:pPr marL="0" indent="0">
              <a:spcBef>
                <a:spcPts val="600"/>
              </a:spcBef>
              <a:spcAft>
                <a:spcPts val="600"/>
              </a:spcAft>
              <a:buNone/>
            </a:pPr>
            <a:r>
              <a:rPr lang="en-US" sz="2800" dirty="0"/>
              <a:t>This lesson covers the following Core Competencies for Patient Navigators:</a:t>
            </a:r>
          </a:p>
          <a:p>
            <a:pPr marL="0" indent="0">
              <a:spcBef>
                <a:spcPts val="600"/>
              </a:spcBef>
              <a:spcAft>
                <a:spcPts val="600"/>
              </a:spcAft>
              <a:buNone/>
            </a:pPr>
            <a:r>
              <a:rPr lang="en-US" sz="2800" dirty="0"/>
              <a:t>4.1 Assess patient capacity to self-advocate; Help patients optimize time with their doctors and treatment team (e.g., prioritize questions, clarify information with treatment team)</a:t>
            </a:r>
          </a:p>
          <a:p>
            <a:pPr marL="0" indent="0">
              <a:spcBef>
                <a:spcPts val="600"/>
              </a:spcBef>
              <a:spcAft>
                <a:spcPts val="600"/>
              </a:spcAft>
              <a:buNone/>
            </a:pPr>
            <a:r>
              <a:rPr lang="en-US" sz="2800" dirty="0"/>
              <a:t>6.2 Advocate for quality patient care and optimal care systems</a:t>
            </a:r>
          </a:p>
        </p:txBody>
      </p:sp>
    </p:spTree>
    <p:extLst>
      <p:ext uri="{BB962C8B-B14F-4D97-AF65-F5344CB8AC3E}">
        <p14:creationId xmlns:p14="http://schemas.microsoft.com/office/powerpoint/2010/main" val="2675749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Self-Advocacy Tools to Support Patients</a:t>
            </a:r>
          </a:p>
        </p:txBody>
      </p:sp>
      <p:sp>
        <p:nvSpPr>
          <p:cNvPr id="3" name="Content Placeholder 2"/>
          <p:cNvSpPr>
            <a:spLocks noGrp="1"/>
          </p:cNvSpPr>
          <p:nvPr>
            <p:ph idx="1"/>
          </p:nvPr>
        </p:nvSpPr>
        <p:spPr>
          <a:xfrm>
            <a:off x="457200" y="1600201"/>
            <a:ext cx="5867400" cy="4038599"/>
          </a:xfrm>
        </p:spPr>
        <p:txBody>
          <a:bodyPr>
            <a:normAutofit/>
          </a:bodyPr>
          <a:lstStyle/>
          <a:p>
            <a:pPr>
              <a:spcBef>
                <a:spcPts val="600"/>
              </a:spcBef>
              <a:spcAft>
                <a:spcPts val="600"/>
              </a:spcAft>
            </a:pPr>
            <a:r>
              <a:rPr lang="en-US" sz="2800" dirty="0"/>
              <a:t>The National Coalition for Cancer Survivorship</a:t>
            </a:r>
          </a:p>
          <a:p>
            <a:pPr marL="400050" lvl="1" indent="0">
              <a:spcBef>
                <a:spcPts val="600"/>
              </a:spcBef>
              <a:spcAft>
                <a:spcPts val="600"/>
              </a:spcAft>
              <a:buNone/>
            </a:pPr>
            <a:r>
              <a:rPr lang="en-US" dirty="0"/>
              <a:t>- Cancer Survival Toolbox</a:t>
            </a:r>
          </a:p>
          <a:p>
            <a:pPr marL="400050" lvl="1" indent="0">
              <a:spcBef>
                <a:spcPts val="600"/>
              </a:spcBef>
              <a:spcAft>
                <a:spcPts val="600"/>
              </a:spcAft>
              <a:buNone/>
            </a:pPr>
            <a:r>
              <a:rPr lang="en-US" dirty="0"/>
              <a:t>- Self-Advocacy: A Cancer   Survivor’s Handbook</a:t>
            </a:r>
          </a:p>
        </p:txBody>
      </p:sp>
      <p:sp>
        <p:nvSpPr>
          <p:cNvPr id="4" name="TextBox 3"/>
          <p:cNvSpPr txBox="1"/>
          <p:nvPr/>
        </p:nvSpPr>
        <p:spPr>
          <a:xfrm>
            <a:off x="484909" y="4876800"/>
            <a:ext cx="5181600" cy="584775"/>
          </a:xfrm>
          <a:prstGeom prst="rect">
            <a:avLst/>
          </a:prstGeom>
          <a:noFill/>
        </p:spPr>
        <p:txBody>
          <a:bodyPr wrap="square" rtlCol="0">
            <a:spAutoFit/>
          </a:bodyPr>
          <a:lstStyle/>
          <a:p>
            <a:r>
              <a:rPr lang="en-US" sz="3200" dirty="0">
                <a:solidFill>
                  <a:schemeClr val="accent4">
                    <a:lumMod val="65000"/>
                    <a:lumOff val="35000"/>
                  </a:schemeClr>
                </a:solidFill>
                <a:hlinkClick r:id="rId3"/>
              </a:rPr>
              <a:t>www.CancerAdvocacy.org</a:t>
            </a:r>
            <a:endParaRPr lang="en-US" sz="3200" dirty="0">
              <a:solidFill>
                <a:schemeClr val="accent4">
                  <a:lumMod val="65000"/>
                  <a:lumOff val="35000"/>
                </a:schemeClr>
              </a:solidFill>
            </a:endParaRPr>
          </a:p>
        </p:txBody>
      </p:sp>
      <p:pic>
        <p:nvPicPr>
          <p:cNvPr id="3074" name="Picture 2" descr="A screenshot of Cancer Advocacy webs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24600" y="2139198"/>
            <a:ext cx="2576903" cy="3048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5832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Video</a:t>
            </a:r>
          </a:p>
        </p:txBody>
      </p:sp>
      <p:pic>
        <p:nvPicPr>
          <p:cNvPr id="7" name="Content Placeholder 6" descr="Image depicting conversation between a patient and patient navigator.">
            <a:extLst>
              <a:ext uri="{FF2B5EF4-FFF2-40B4-BE49-F238E27FC236}">
                <a16:creationId xmlns:a16="http://schemas.microsoft.com/office/drawing/2014/main" id="{B406C8E3-1DC6-4111-B8D2-D55BF288A5E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31817" y="1447800"/>
            <a:ext cx="6080366" cy="3253763"/>
          </a:xfrm>
        </p:spPr>
      </p:pic>
      <p:sp>
        <p:nvSpPr>
          <p:cNvPr id="8" name="TextBox 7">
            <a:extLst>
              <a:ext uri="{FF2B5EF4-FFF2-40B4-BE49-F238E27FC236}">
                <a16:creationId xmlns:a16="http://schemas.microsoft.com/office/drawing/2014/main" id="{A5E9AE30-A662-47A4-9944-9B301F0E0906}"/>
              </a:ext>
            </a:extLst>
          </p:cNvPr>
          <p:cNvSpPr txBox="1"/>
          <p:nvPr/>
        </p:nvSpPr>
        <p:spPr>
          <a:xfrm>
            <a:off x="3009900" y="5040868"/>
            <a:ext cx="31242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1970909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Supporting Patients</a:t>
            </a:r>
          </a:p>
        </p:txBody>
      </p:sp>
      <p:sp>
        <p:nvSpPr>
          <p:cNvPr id="3" name="Content Placeholder 2"/>
          <p:cNvSpPr>
            <a:spLocks noGrp="1"/>
          </p:cNvSpPr>
          <p:nvPr>
            <p:ph idx="1"/>
          </p:nvPr>
        </p:nvSpPr>
        <p:spPr>
          <a:xfrm>
            <a:off x="457200" y="1447800"/>
            <a:ext cx="8229600" cy="3810000"/>
          </a:xfrm>
        </p:spPr>
        <p:txBody>
          <a:bodyPr>
            <a:normAutofit fontScale="92500" lnSpcReduction="10000"/>
          </a:bodyPr>
          <a:lstStyle/>
          <a:p>
            <a:pPr>
              <a:spcBef>
                <a:spcPts val="600"/>
              </a:spcBef>
              <a:spcAft>
                <a:spcPts val="600"/>
              </a:spcAft>
            </a:pPr>
            <a:r>
              <a:rPr lang="en-US" sz="2800" dirty="0"/>
              <a:t>Draw from knowledge of medical terms</a:t>
            </a:r>
          </a:p>
          <a:p>
            <a:pPr>
              <a:spcBef>
                <a:spcPts val="600"/>
              </a:spcBef>
              <a:spcAft>
                <a:spcPts val="600"/>
              </a:spcAft>
            </a:pPr>
            <a:r>
              <a:rPr lang="en-US" sz="2800" dirty="0"/>
              <a:t>Remain empathic, encouraging, positive and reassuring</a:t>
            </a:r>
          </a:p>
          <a:p>
            <a:pPr>
              <a:spcBef>
                <a:spcPts val="600"/>
              </a:spcBef>
              <a:spcAft>
                <a:spcPts val="600"/>
              </a:spcAft>
            </a:pPr>
            <a:r>
              <a:rPr lang="en-US" sz="2800" dirty="0"/>
              <a:t>Focus on working with the patient</a:t>
            </a:r>
          </a:p>
          <a:p>
            <a:pPr>
              <a:spcBef>
                <a:spcPts val="600"/>
              </a:spcBef>
              <a:spcAft>
                <a:spcPts val="600"/>
              </a:spcAft>
            </a:pPr>
            <a:r>
              <a:rPr lang="en-US" sz="2800" dirty="0"/>
              <a:t>Gently confront the patient when necessary</a:t>
            </a:r>
          </a:p>
          <a:p>
            <a:pPr>
              <a:spcBef>
                <a:spcPts val="600"/>
              </a:spcBef>
              <a:spcAft>
                <a:spcPts val="600"/>
              </a:spcAft>
            </a:pPr>
            <a:r>
              <a:rPr lang="en-US" sz="2800" dirty="0"/>
              <a:t>Encourage the patient to speak up and ask questions and to make sure she understands all of the treatment options </a:t>
            </a:r>
          </a:p>
          <a:p>
            <a:endParaRPr lang="en-US" sz="2800" dirty="0"/>
          </a:p>
        </p:txBody>
      </p:sp>
    </p:spTree>
    <p:extLst>
      <p:ext uri="{BB962C8B-B14F-4D97-AF65-F5344CB8AC3E}">
        <p14:creationId xmlns:p14="http://schemas.microsoft.com/office/powerpoint/2010/main" val="2421914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Maintain Communication with the Patient</a:t>
            </a:r>
          </a:p>
        </p:txBody>
      </p:sp>
      <p:sp>
        <p:nvSpPr>
          <p:cNvPr id="3" name="Content Placeholder 2"/>
          <p:cNvSpPr>
            <a:spLocks noGrp="1"/>
          </p:cNvSpPr>
          <p:nvPr>
            <p:ph idx="1"/>
          </p:nvPr>
        </p:nvSpPr>
        <p:spPr>
          <a:xfrm>
            <a:off x="533400" y="1676400"/>
            <a:ext cx="8229600" cy="4525963"/>
          </a:xfrm>
        </p:spPr>
        <p:txBody>
          <a:bodyPr>
            <a:normAutofit/>
          </a:bodyPr>
          <a:lstStyle/>
          <a:p>
            <a:pPr>
              <a:spcBef>
                <a:spcPts val="600"/>
              </a:spcBef>
              <a:spcAft>
                <a:spcPts val="600"/>
              </a:spcAft>
            </a:pPr>
            <a:r>
              <a:rPr lang="en-US" sz="2800" b="1" dirty="0"/>
              <a:t>Do not ever </a:t>
            </a:r>
            <a:r>
              <a:rPr lang="en-US" sz="2800" dirty="0"/>
              <a:t>promise or guarantee anything that you cannot definitely provide yourself</a:t>
            </a:r>
          </a:p>
          <a:p>
            <a:pPr>
              <a:spcBef>
                <a:spcPts val="600"/>
              </a:spcBef>
              <a:spcAft>
                <a:spcPts val="600"/>
              </a:spcAft>
            </a:pPr>
            <a:r>
              <a:rPr lang="en-US" sz="2800" dirty="0"/>
              <a:t>Always keep your word and follow through</a:t>
            </a:r>
          </a:p>
          <a:p>
            <a:pPr>
              <a:spcBef>
                <a:spcPts val="600"/>
              </a:spcBef>
              <a:spcAft>
                <a:spcPts val="600"/>
              </a:spcAft>
            </a:pPr>
            <a:r>
              <a:rPr lang="en-US" sz="2800" dirty="0"/>
              <a:t>Be open and honest with the patient about realistic outcomes</a:t>
            </a:r>
          </a:p>
          <a:p>
            <a:pPr>
              <a:spcBef>
                <a:spcPts val="600"/>
              </a:spcBef>
              <a:spcAft>
                <a:spcPts val="600"/>
              </a:spcAft>
            </a:pPr>
            <a:r>
              <a:rPr lang="en-US" sz="2800" dirty="0"/>
              <a:t>Keep the patient updated</a:t>
            </a:r>
          </a:p>
        </p:txBody>
      </p:sp>
    </p:spTree>
    <p:extLst>
      <p:ext uri="{BB962C8B-B14F-4D97-AF65-F5344CB8AC3E}">
        <p14:creationId xmlns:p14="http://schemas.microsoft.com/office/powerpoint/2010/main" val="3591934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System Advocacy</a:t>
            </a:r>
          </a:p>
        </p:txBody>
      </p:sp>
      <p:sp>
        <p:nvSpPr>
          <p:cNvPr id="3" name="Content Placeholder 2"/>
          <p:cNvSpPr>
            <a:spLocks noGrp="1"/>
          </p:cNvSpPr>
          <p:nvPr>
            <p:ph idx="1"/>
          </p:nvPr>
        </p:nvSpPr>
        <p:spPr>
          <a:xfrm>
            <a:off x="457200" y="1447800"/>
            <a:ext cx="8229600" cy="3810000"/>
          </a:xfrm>
        </p:spPr>
        <p:txBody>
          <a:bodyPr>
            <a:normAutofit fontScale="92500" lnSpcReduction="10000"/>
          </a:bodyPr>
          <a:lstStyle/>
          <a:p>
            <a:pPr>
              <a:spcBef>
                <a:spcPts val="600"/>
              </a:spcBef>
              <a:spcAft>
                <a:spcPts val="600"/>
              </a:spcAft>
            </a:pPr>
            <a:r>
              <a:rPr lang="en-US" dirty="0"/>
              <a:t>Speak up at tumor boards </a:t>
            </a:r>
          </a:p>
          <a:p>
            <a:pPr>
              <a:spcBef>
                <a:spcPts val="600"/>
              </a:spcBef>
              <a:spcAft>
                <a:spcPts val="600"/>
              </a:spcAft>
            </a:pPr>
            <a:r>
              <a:rPr lang="en-US" dirty="0"/>
              <a:t>Talk with doctors about common issues you see</a:t>
            </a:r>
          </a:p>
          <a:p>
            <a:pPr>
              <a:spcBef>
                <a:spcPts val="600"/>
              </a:spcBef>
              <a:spcAft>
                <a:spcPts val="600"/>
              </a:spcAft>
            </a:pPr>
            <a:r>
              <a:rPr lang="en-US" dirty="0"/>
              <a:t>Convene a meeting</a:t>
            </a:r>
          </a:p>
          <a:p>
            <a:pPr>
              <a:spcBef>
                <a:spcPts val="600"/>
              </a:spcBef>
              <a:spcAft>
                <a:spcPts val="600"/>
              </a:spcAft>
            </a:pPr>
            <a:r>
              <a:rPr lang="en-US" dirty="0"/>
              <a:t>Join a committee or workgroup </a:t>
            </a:r>
          </a:p>
          <a:p>
            <a:pPr>
              <a:spcBef>
                <a:spcPts val="600"/>
              </a:spcBef>
              <a:spcAft>
                <a:spcPts val="600"/>
              </a:spcAft>
            </a:pPr>
            <a:r>
              <a:rPr lang="en-US" dirty="0"/>
              <a:t>Contact local organizations </a:t>
            </a:r>
          </a:p>
          <a:p>
            <a:pPr>
              <a:spcBef>
                <a:spcPts val="600"/>
              </a:spcBef>
              <a:spcAft>
                <a:spcPts val="600"/>
              </a:spcAft>
            </a:pPr>
            <a:r>
              <a:rPr lang="en-US" dirty="0"/>
              <a:t>Call state or national representatives</a:t>
            </a:r>
          </a:p>
        </p:txBody>
      </p:sp>
    </p:spTree>
    <p:extLst>
      <p:ext uri="{BB962C8B-B14F-4D97-AF65-F5344CB8AC3E}">
        <p14:creationId xmlns:p14="http://schemas.microsoft.com/office/powerpoint/2010/main" val="1451990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normAutofit/>
          </a:bodyPr>
          <a:lstStyle/>
          <a:p>
            <a:r>
              <a:rPr lang="en-US" sz="3600" dirty="0"/>
              <a:t>Conclusion</a:t>
            </a:r>
          </a:p>
        </p:txBody>
      </p:sp>
      <p:sp>
        <p:nvSpPr>
          <p:cNvPr id="6" name="Content Placeholder 5"/>
          <p:cNvSpPr>
            <a:spLocks noGrp="1"/>
          </p:cNvSpPr>
          <p:nvPr>
            <p:ph idx="1"/>
          </p:nvPr>
        </p:nvSpPr>
        <p:spPr>
          <a:xfrm>
            <a:off x="457200" y="1143000"/>
            <a:ext cx="8229600" cy="4525963"/>
          </a:xfrm>
        </p:spPr>
        <p:txBody>
          <a:bodyPr>
            <a:normAutofit lnSpcReduction="10000"/>
          </a:bodyPr>
          <a:lstStyle/>
          <a:p>
            <a:pPr marL="0" indent="0">
              <a:spcBef>
                <a:spcPts val="600"/>
              </a:spcBef>
              <a:spcAft>
                <a:spcPts val="600"/>
              </a:spcAft>
              <a:buNone/>
            </a:pPr>
            <a:r>
              <a:rPr lang="en-US" sz="2000" dirty="0"/>
              <a:t>In this lesson you learned to:</a:t>
            </a:r>
          </a:p>
          <a:p>
            <a:pPr lvl="1" indent="-342900">
              <a:spcBef>
                <a:spcPts val="600"/>
              </a:spcBef>
              <a:spcAft>
                <a:spcPts val="600"/>
              </a:spcAft>
              <a:buFont typeface="Arial" panose="020B0604020202020204" pitchFamily="34" charset="0"/>
              <a:buChar char="•"/>
            </a:pPr>
            <a:r>
              <a:rPr lang="en-US" sz="2000" dirty="0"/>
              <a:t>Describe the terms advocacy and self-advocacy</a:t>
            </a:r>
          </a:p>
          <a:p>
            <a:pPr lvl="1" indent="-342900">
              <a:spcBef>
                <a:spcPts val="600"/>
              </a:spcBef>
              <a:spcAft>
                <a:spcPts val="600"/>
              </a:spcAft>
              <a:buFont typeface="Arial" panose="020B0604020202020204" pitchFamily="34" charset="0"/>
              <a:buChar char="•"/>
            </a:pPr>
            <a:r>
              <a:rPr lang="en-US" sz="2000" dirty="0"/>
              <a:t>Implement strategies for advocating for your patient</a:t>
            </a:r>
          </a:p>
          <a:p>
            <a:pPr lvl="1" indent="-342900">
              <a:spcBef>
                <a:spcPts val="600"/>
              </a:spcBef>
              <a:spcAft>
                <a:spcPts val="600"/>
              </a:spcAft>
              <a:buFont typeface="Arial" panose="020B0604020202020204" pitchFamily="34" charset="0"/>
              <a:buChar char="•"/>
            </a:pPr>
            <a:r>
              <a:rPr lang="en-US" sz="2000" dirty="0"/>
              <a:t>Describe components of self-advocacy</a:t>
            </a:r>
          </a:p>
          <a:p>
            <a:pPr lvl="1" indent="-342900">
              <a:spcBef>
                <a:spcPts val="600"/>
              </a:spcBef>
              <a:spcAft>
                <a:spcPts val="600"/>
              </a:spcAft>
              <a:buFont typeface="Arial" panose="020B0604020202020204" pitchFamily="34" charset="0"/>
              <a:buChar char="•"/>
            </a:pPr>
            <a:r>
              <a:rPr lang="en-US" sz="2000" dirty="0"/>
              <a:t>Assess patient capacity to advocate for her or himself</a:t>
            </a:r>
          </a:p>
          <a:p>
            <a:pPr lvl="1" indent="-342900">
              <a:spcBef>
                <a:spcPts val="600"/>
              </a:spcBef>
              <a:spcAft>
                <a:spcPts val="600"/>
              </a:spcAft>
              <a:buFont typeface="Arial" panose="020B0604020202020204" pitchFamily="34" charset="0"/>
              <a:buChar char="•"/>
            </a:pPr>
            <a:r>
              <a:rPr lang="en-US" sz="2000" dirty="0"/>
              <a:t>Support patients empowerment to advocate for themselves</a:t>
            </a:r>
          </a:p>
          <a:p>
            <a:pPr lvl="1" indent="-342900">
              <a:spcBef>
                <a:spcPts val="600"/>
              </a:spcBef>
              <a:spcAft>
                <a:spcPts val="600"/>
              </a:spcAft>
              <a:buFont typeface="Arial" panose="020B0604020202020204" pitchFamily="34" charset="0"/>
              <a:buChar char="•"/>
            </a:pPr>
            <a:r>
              <a:rPr lang="en-US" sz="2000" dirty="0"/>
              <a:t>Identify self-advocacy tools to support patients</a:t>
            </a:r>
          </a:p>
          <a:p>
            <a:pPr lvl="1" indent="-342900">
              <a:spcBef>
                <a:spcPts val="600"/>
              </a:spcBef>
              <a:spcAft>
                <a:spcPts val="600"/>
              </a:spcAft>
              <a:buFont typeface="Arial" panose="020B0604020202020204" pitchFamily="34" charset="0"/>
              <a:buChar char="•"/>
            </a:pPr>
            <a:r>
              <a:rPr lang="en-US" sz="2000" dirty="0"/>
              <a:t>Identify strategies to support the patient's ability to advocate for him or herself and communicate with the medical team</a:t>
            </a:r>
          </a:p>
          <a:p>
            <a:pPr lvl="1" indent="-342900">
              <a:spcBef>
                <a:spcPts val="600"/>
              </a:spcBef>
              <a:spcAft>
                <a:spcPts val="600"/>
              </a:spcAft>
              <a:buFont typeface="Arial" panose="020B0604020202020204" pitchFamily="34" charset="0"/>
              <a:buChar char="•"/>
            </a:pPr>
            <a:r>
              <a:rPr lang="en-US" sz="2000" dirty="0"/>
              <a:t>Describe strategies for advocating for quality patient care and optimal patient systems</a:t>
            </a:r>
          </a:p>
        </p:txBody>
      </p:sp>
    </p:spTree>
    <p:extLst>
      <p:ext uri="{BB962C8B-B14F-4D97-AF65-F5344CB8AC3E}">
        <p14:creationId xmlns:p14="http://schemas.microsoft.com/office/powerpoint/2010/main" val="735244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ACE97-AB64-49C2-936A-641719EB2342}"/>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27B34244-3425-4DB6-9B78-BEE4CBD7F1FF}"/>
              </a:ext>
            </a:extLst>
          </p:cNvPr>
          <p:cNvSpPr>
            <a:spLocks noGrp="1"/>
          </p:cNvSpPr>
          <p:nvPr>
            <p:ph idx="1"/>
          </p:nvPr>
        </p:nvSpPr>
        <p:spPr>
          <a:xfrm>
            <a:off x="457200" y="1476895"/>
            <a:ext cx="8229600" cy="3810000"/>
          </a:xfrm>
        </p:spPr>
        <p:txBody>
          <a:bodyPr>
            <a:normAutofit fontScale="85000" lnSpcReduction="10000"/>
          </a:bodyPr>
          <a:lstStyle/>
          <a:p>
            <a:r>
              <a:rPr lang="en-US" sz="1600" dirty="0" err="1"/>
              <a:t>Ausmed</a:t>
            </a:r>
            <a:r>
              <a:rPr lang="en-US" sz="1600" dirty="0"/>
              <a:t> Education. (2014). </a:t>
            </a:r>
            <a:r>
              <a:rPr lang="en-US" sz="1600" i="1" dirty="0"/>
              <a:t>How to advocate for your patient</a:t>
            </a:r>
            <a:r>
              <a:rPr lang="en-US" sz="1600" dirty="0"/>
              <a:t>. http://www.ausmed.com.au/blog/entry/how‐to‐advocate‐for‐your‐patient. </a:t>
            </a:r>
          </a:p>
          <a:p>
            <a:r>
              <a:rPr lang="en-US" sz="1600" dirty="0"/>
              <a:t>Center for Advancing Health. (2010). </a:t>
            </a:r>
            <a:r>
              <a:rPr lang="en-US" sz="1600" i="1" dirty="0"/>
              <a:t>A new definition of patient engagement: What is engagement and why is it important?</a:t>
            </a:r>
            <a:r>
              <a:rPr lang="en-US" sz="1600" dirty="0"/>
              <a:t> http://www.cfah.org/file/CFAH_Engagement_Behavior_Framework_current.pdf. </a:t>
            </a:r>
          </a:p>
          <a:p>
            <a:r>
              <a:rPr lang="en-US" sz="1600" dirty="0"/>
              <a:t>Dictionary.com Unabridged. (2015). http://dictionary.reference.com/.  </a:t>
            </a:r>
            <a:endParaRPr lang="en-US" sz="1600" dirty="0">
              <a:cs typeface="Arial"/>
            </a:endParaRPr>
          </a:p>
          <a:p>
            <a:r>
              <a:rPr lang="en-US" sz="1600" dirty="0"/>
              <a:t>Ha, J. F. (2010). Doctor‐patient communication: A review. </a:t>
            </a:r>
            <a:r>
              <a:rPr lang="en-US" sz="1600" i="1" dirty="0"/>
              <a:t>The Ochsner Journal, 10</a:t>
            </a:r>
            <a:r>
              <a:rPr lang="en-US" sz="1600" dirty="0"/>
              <a:t>(1):38–43. Retrieved April 15, 2021, from </a:t>
            </a:r>
            <a:r>
              <a:rPr lang="en-US" sz="1600" dirty="0">
                <a:ea typeface="+mn-lt"/>
                <a:cs typeface="+mn-lt"/>
              </a:rPr>
              <a:t>https://www.ncbi.nlm.nih.gov/pmc/articles/PMC3096184/.</a:t>
            </a:r>
          </a:p>
          <a:p>
            <a:r>
              <a:rPr lang="en-US" sz="1600" dirty="0"/>
              <a:t>Hagan, T., &amp; Donovan, H. (2013). Self‐advocacy and cancer: A concept analysis. </a:t>
            </a:r>
            <a:r>
              <a:rPr lang="en-US" sz="1600" i="1" dirty="0"/>
              <a:t>Journal of Advanced Nursing,</a:t>
            </a:r>
            <a:r>
              <a:rPr lang="en-US" sz="1600" dirty="0"/>
              <a:t> </a:t>
            </a:r>
            <a:r>
              <a:rPr lang="en-US" sz="1600" i="1" dirty="0"/>
              <a:t>69</a:t>
            </a:r>
            <a:r>
              <a:rPr lang="en-US" sz="1600" dirty="0"/>
              <a:t>(10):2348–2359. </a:t>
            </a:r>
            <a:r>
              <a:rPr lang="en-US" sz="1600" dirty="0" err="1"/>
              <a:t>doi</a:t>
            </a:r>
            <a:r>
              <a:rPr lang="en-US" sz="1600" dirty="0"/>
              <a:t>: </a:t>
            </a:r>
            <a:r>
              <a:rPr lang="en-US" sz="1600" dirty="0">
                <a:ea typeface="+mn-lt"/>
                <a:cs typeface="+mn-lt"/>
              </a:rPr>
              <a:t>10.1111/jan.12084</a:t>
            </a:r>
            <a:r>
              <a:rPr lang="en-US" sz="1600" dirty="0"/>
              <a:t>.  </a:t>
            </a:r>
            <a:endParaRPr lang="en-US" sz="1600" dirty="0">
              <a:cs typeface="Arial"/>
            </a:endParaRPr>
          </a:p>
          <a:p>
            <a:r>
              <a:rPr lang="en-US" sz="1600" dirty="0"/>
              <a:t>Kaur, J. S. (2014). How should we “empower” cancer patients? </a:t>
            </a:r>
            <a:r>
              <a:rPr lang="en-US" sz="1600" i="1" dirty="0"/>
              <a:t>Cancer, 120</a:t>
            </a:r>
            <a:r>
              <a:rPr lang="en-US" sz="1600" dirty="0"/>
              <a:t>(20):3108‐3110. </a:t>
            </a:r>
            <a:r>
              <a:rPr lang="en-US" sz="1600" dirty="0" err="1"/>
              <a:t>doi</a:t>
            </a:r>
            <a:r>
              <a:rPr lang="en-US" sz="1600" dirty="0"/>
              <a:t>: 10.1002/cncr.28852. </a:t>
            </a:r>
          </a:p>
          <a:p>
            <a:r>
              <a:rPr lang="en-US" sz="1600" dirty="0"/>
              <a:t>Merriam‐Webster Online Dictionary. (2015). http://www.merriam‐ webster.com/.</a:t>
            </a:r>
            <a:endParaRPr lang="en-US" sz="1600" dirty="0">
              <a:cs typeface="Arial"/>
            </a:endParaRPr>
          </a:p>
          <a:p>
            <a:r>
              <a:rPr lang="en-US" sz="1600" dirty="0"/>
              <a:t>National Cancer Institute. (n.d.). </a:t>
            </a:r>
            <a:r>
              <a:rPr lang="en-US" sz="1600" i="1" dirty="0"/>
              <a:t>Dictionary of cancer terms</a:t>
            </a:r>
            <a:r>
              <a:rPr lang="en-US" sz="1600" dirty="0"/>
              <a:t>. http://www.cancer.gov/dictionary.   </a:t>
            </a:r>
          </a:p>
          <a:p>
            <a:r>
              <a:rPr lang="en-US" sz="1600" dirty="0"/>
              <a:t>National Coalition for Cancer Survivorship. (n.d.). </a:t>
            </a:r>
            <a:r>
              <a:rPr lang="en-US" sz="1600" i="1" dirty="0"/>
              <a:t>Cancer survival toolbox</a:t>
            </a:r>
            <a:r>
              <a:rPr lang="en-US" sz="1600" dirty="0"/>
              <a:t>©. http://www.canceradvocacy.org/resources/cancer‐survival‐toolbox/. </a:t>
            </a:r>
          </a:p>
          <a:p>
            <a:r>
              <a:rPr lang="en-US" sz="1600" dirty="0"/>
              <a:t>Patient Navigator Training Collaborative. (n.d.). http://patientnavigatortraining.org/</a:t>
            </a:r>
            <a:endParaRPr lang="en-US" sz="1600" dirty="0">
              <a:cs typeface="Arial"/>
            </a:endParaRPr>
          </a:p>
          <a:p>
            <a:endParaRPr lang="en-US" sz="1600" dirty="0"/>
          </a:p>
        </p:txBody>
      </p:sp>
    </p:spTree>
    <p:extLst>
      <p:ext uri="{BB962C8B-B14F-4D97-AF65-F5344CB8AC3E}">
        <p14:creationId xmlns:p14="http://schemas.microsoft.com/office/powerpoint/2010/main" val="3954470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2378434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Learning Objectives</a:t>
            </a:r>
          </a:p>
        </p:txBody>
      </p:sp>
      <p:sp>
        <p:nvSpPr>
          <p:cNvPr id="5" name="Content Placeholder 4"/>
          <p:cNvSpPr>
            <a:spLocks noGrp="1"/>
          </p:cNvSpPr>
          <p:nvPr>
            <p:ph idx="1"/>
          </p:nvPr>
        </p:nvSpPr>
        <p:spPr>
          <a:xfrm>
            <a:off x="228600" y="1295400"/>
            <a:ext cx="8229600" cy="4267200"/>
          </a:xfrm>
        </p:spPr>
        <p:txBody>
          <a:bodyPr>
            <a:normAutofit fontScale="77500" lnSpcReduction="20000"/>
          </a:bodyPr>
          <a:lstStyle/>
          <a:p>
            <a:pPr marL="857250" lvl="1" indent="-457200">
              <a:spcBef>
                <a:spcPts val="600"/>
              </a:spcBef>
              <a:spcAft>
                <a:spcPts val="600"/>
              </a:spcAft>
              <a:buFont typeface="Arial" panose="020B0604020202020204" pitchFamily="34" charset="0"/>
              <a:buChar char="•"/>
            </a:pPr>
            <a:r>
              <a:rPr lang="en-US" dirty="0"/>
              <a:t>Describe the terms advocacy and self-advocacy</a:t>
            </a:r>
          </a:p>
          <a:p>
            <a:pPr marL="857250" lvl="1" indent="-457200">
              <a:spcBef>
                <a:spcPts val="600"/>
              </a:spcBef>
              <a:spcAft>
                <a:spcPts val="600"/>
              </a:spcAft>
              <a:buFont typeface="Arial" panose="020B0604020202020204" pitchFamily="34" charset="0"/>
              <a:buChar char="•"/>
            </a:pPr>
            <a:r>
              <a:rPr lang="en-US" dirty="0"/>
              <a:t>Implement strategies for advocating for your patient</a:t>
            </a:r>
          </a:p>
          <a:p>
            <a:pPr marL="857250" lvl="1" indent="-457200">
              <a:spcBef>
                <a:spcPts val="600"/>
              </a:spcBef>
              <a:spcAft>
                <a:spcPts val="600"/>
              </a:spcAft>
              <a:buFont typeface="Arial" panose="020B0604020202020204" pitchFamily="34" charset="0"/>
              <a:buChar char="•"/>
            </a:pPr>
            <a:r>
              <a:rPr lang="en-US" dirty="0"/>
              <a:t>Describe components of self-advocacy</a:t>
            </a:r>
          </a:p>
          <a:p>
            <a:pPr marL="857250" lvl="1" indent="-457200">
              <a:spcBef>
                <a:spcPts val="600"/>
              </a:spcBef>
              <a:spcAft>
                <a:spcPts val="600"/>
              </a:spcAft>
              <a:buFont typeface="Arial" panose="020B0604020202020204" pitchFamily="34" charset="0"/>
              <a:buChar char="•"/>
            </a:pPr>
            <a:r>
              <a:rPr lang="en-US" dirty="0"/>
              <a:t>Assess patient capacity to advocate for her or himself</a:t>
            </a:r>
          </a:p>
          <a:p>
            <a:pPr marL="857250" lvl="1" indent="-457200">
              <a:spcBef>
                <a:spcPts val="600"/>
              </a:spcBef>
              <a:spcAft>
                <a:spcPts val="600"/>
              </a:spcAft>
              <a:buFont typeface="Arial" panose="020B0604020202020204" pitchFamily="34" charset="0"/>
              <a:buChar char="•"/>
            </a:pPr>
            <a:r>
              <a:rPr lang="en-US" dirty="0"/>
              <a:t>Support patient empowerment to advocate for themselves</a:t>
            </a:r>
          </a:p>
          <a:p>
            <a:pPr marL="857250" lvl="1" indent="-457200">
              <a:spcBef>
                <a:spcPts val="600"/>
              </a:spcBef>
              <a:spcAft>
                <a:spcPts val="600"/>
              </a:spcAft>
              <a:buFont typeface="Arial" panose="020B0604020202020204" pitchFamily="34" charset="0"/>
              <a:buChar char="•"/>
            </a:pPr>
            <a:r>
              <a:rPr lang="en-US" dirty="0"/>
              <a:t>Identify self-advocacy tools to support patients</a:t>
            </a:r>
          </a:p>
          <a:p>
            <a:pPr marL="857250" lvl="1" indent="-457200">
              <a:spcBef>
                <a:spcPts val="600"/>
              </a:spcBef>
              <a:spcAft>
                <a:spcPts val="600"/>
              </a:spcAft>
              <a:buFont typeface="Arial" panose="020B0604020202020204" pitchFamily="34" charset="0"/>
              <a:buChar char="•"/>
            </a:pPr>
            <a:r>
              <a:rPr lang="en-US" dirty="0"/>
              <a:t>Identify strategies to support the patient's ability to advocate for him or herself and communicate with the medical team</a:t>
            </a:r>
          </a:p>
          <a:p>
            <a:pPr marL="857250" lvl="1" indent="-457200">
              <a:spcBef>
                <a:spcPts val="600"/>
              </a:spcBef>
              <a:spcAft>
                <a:spcPts val="600"/>
              </a:spcAft>
              <a:buFont typeface="Arial" panose="020B0604020202020204" pitchFamily="34" charset="0"/>
              <a:buChar char="•"/>
            </a:pPr>
            <a:r>
              <a:rPr lang="en-US" dirty="0"/>
              <a:t>Describe strategies for advocating for quality patient care and optimal patient systems</a:t>
            </a:r>
          </a:p>
          <a:p>
            <a:endParaRPr lang="en-US" dirty="0"/>
          </a:p>
          <a:p>
            <a:endParaRPr lang="en-US" dirty="0"/>
          </a:p>
        </p:txBody>
      </p:sp>
    </p:spTree>
    <p:extLst>
      <p:ext uri="{BB962C8B-B14F-4D97-AF65-F5344CB8AC3E}">
        <p14:creationId xmlns:p14="http://schemas.microsoft.com/office/powerpoint/2010/main" val="154209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Patient-Provider Communication</a:t>
            </a:r>
          </a:p>
        </p:txBody>
      </p:sp>
      <p:graphicFrame>
        <p:nvGraphicFramePr>
          <p:cNvPr id="4" name="Diagram 3" descr="Paternalism leading to patient-center communication"/>
          <p:cNvGraphicFramePr/>
          <p:nvPr>
            <p:extLst>
              <p:ext uri="{D42A27DB-BD31-4B8C-83A1-F6EECF244321}">
                <p14:modId xmlns:p14="http://schemas.microsoft.com/office/powerpoint/2010/main" val="2913085898"/>
              </p:ext>
            </p:extLst>
          </p:nvPr>
        </p:nvGraphicFramePr>
        <p:xfrm>
          <a:off x="1219200" y="1546225"/>
          <a:ext cx="2667000" cy="3333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descr="Object depicting patient at the center and providers as other smaller elements. "/>
          <p:cNvGraphicFramePr/>
          <p:nvPr>
            <p:extLst>
              <p:ext uri="{D42A27DB-BD31-4B8C-83A1-F6EECF244321}">
                <p14:modId xmlns:p14="http://schemas.microsoft.com/office/powerpoint/2010/main" val="3506680007"/>
              </p:ext>
            </p:extLst>
          </p:nvPr>
        </p:nvGraphicFramePr>
        <p:xfrm>
          <a:off x="4114800" y="1546225"/>
          <a:ext cx="4393438" cy="362518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p:cNvSpPr txBox="1"/>
          <p:nvPr/>
        </p:nvSpPr>
        <p:spPr>
          <a:xfrm>
            <a:off x="6311519" y="5296161"/>
            <a:ext cx="2678938" cy="276999"/>
          </a:xfrm>
          <a:prstGeom prst="rect">
            <a:avLst/>
          </a:prstGeom>
          <a:noFill/>
        </p:spPr>
        <p:txBody>
          <a:bodyPr wrap="none" rtlCol="0">
            <a:spAutoFit/>
          </a:bodyPr>
          <a:lstStyle/>
          <a:p>
            <a:pPr algn="r"/>
            <a:r>
              <a:rPr lang="en-US" sz="1200" i="1" dirty="0">
                <a:solidFill>
                  <a:schemeClr val="bg1">
                    <a:lumMod val="50000"/>
                  </a:schemeClr>
                </a:solidFill>
              </a:rPr>
              <a:t>Sources: Ha et al. 2010; Kaur. 2014</a:t>
            </a:r>
          </a:p>
        </p:txBody>
      </p:sp>
    </p:spTree>
    <p:extLst>
      <p:ext uri="{BB962C8B-B14F-4D97-AF65-F5344CB8AC3E}">
        <p14:creationId xmlns:p14="http://schemas.microsoft.com/office/powerpoint/2010/main" val="3684163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Advocacy</a:t>
            </a:r>
          </a:p>
        </p:txBody>
      </p:sp>
      <p:sp>
        <p:nvSpPr>
          <p:cNvPr id="3" name="Content Placeholder 2"/>
          <p:cNvSpPr>
            <a:spLocks noGrp="1"/>
          </p:cNvSpPr>
          <p:nvPr>
            <p:ph idx="1"/>
          </p:nvPr>
        </p:nvSpPr>
        <p:spPr/>
        <p:txBody>
          <a:bodyPr/>
          <a:lstStyle/>
          <a:p>
            <a:pPr marL="0" indent="0">
              <a:spcBef>
                <a:spcPts val="600"/>
              </a:spcBef>
              <a:spcAft>
                <a:spcPts val="600"/>
              </a:spcAft>
              <a:buNone/>
            </a:pPr>
            <a:r>
              <a:rPr lang="en-US" dirty="0"/>
              <a:t>“The act of pleading for supporting  or recommending” - Dictionary.com</a:t>
            </a:r>
          </a:p>
          <a:p>
            <a:pPr marL="0" indent="0">
              <a:spcBef>
                <a:spcPts val="600"/>
              </a:spcBef>
              <a:spcAft>
                <a:spcPts val="600"/>
              </a:spcAft>
              <a:buNone/>
            </a:pPr>
            <a:br>
              <a:rPr lang="en-US" dirty="0"/>
            </a:br>
            <a:r>
              <a:rPr lang="en-US" dirty="0"/>
              <a:t>“The act or process of supporting a cause or proposal” - Merriam Webster</a:t>
            </a:r>
          </a:p>
          <a:p>
            <a:endParaRPr lang="en-US" dirty="0"/>
          </a:p>
        </p:txBody>
      </p:sp>
      <p:sp>
        <p:nvSpPr>
          <p:cNvPr id="4" name="TextBox 3"/>
          <p:cNvSpPr txBox="1"/>
          <p:nvPr/>
        </p:nvSpPr>
        <p:spPr>
          <a:xfrm>
            <a:off x="3886200" y="5271701"/>
            <a:ext cx="5105400" cy="276999"/>
          </a:xfrm>
          <a:prstGeom prst="rect">
            <a:avLst/>
          </a:prstGeom>
          <a:noFill/>
        </p:spPr>
        <p:txBody>
          <a:bodyPr wrap="square" rtlCol="0">
            <a:spAutoFit/>
          </a:bodyPr>
          <a:lstStyle/>
          <a:p>
            <a:pPr algn="r"/>
            <a:r>
              <a:rPr lang="en-US" sz="1200" i="1" dirty="0">
                <a:solidFill>
                  <a:schemeClr val="bg1">
                    <a:lumMod val="50000"/>
                  </a:schemeClr>
                </a:solidFill>
              </a:rPr>
              <a:t>Sources: Dictionary.com. </a:t>
            </a:r>
            <a:r>
              <a:rPr lang="en-US" sz="1200" i="1" dirty="0" err="1">
                <a:solidFill>
                  <a:schemeClr val="bg1">
                    <a:lumMod val="50000"/>
                  </a:schemeClr>
                </a:solidFill>
              </a:rPr>
              <a:t>n.d.</a:t>
            </a:r>
            <a:r>
              <a:rPr lang="en-US" sz="1200" i="1" dirty="0">
                <a:solidFill>
                  <a:schemeClr val="bg1">
                    <a:lumMod val="50000"/>
                  </a:schemeClr>
                </a:solidFill>
              </a:rPr>
              <a:t>; Merriam-Webster Online.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427446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Definition: Patient Advocate</a:t>
            </a:r>
          </a:p>
        </p:txBody>
      </p:sp>
      <p:sp>
        <p:nvSpPr>
          <p:cNvPr id="3" name="Content Placeholder 2"/>
          <p:cNvSpPr>
            <a:spLocks noGrp="1"/>
          </p:cNvSpPr>
          <p:nvPr>
            <p:ph idx="1"/>
          </p:nvPr>
        </p:nvSpPr>
        <p:spPr>
          <a:xfrm>
            <a:off x="609600" y="1533432"/>
            <a:ext cx="8229600" cy="4297363"/>
          </a:xfrm>
        </p:spPr>
        <p:txBody>
          <a:bodyPr>
            <a:normAutofit/>
          </a:bodyPr>
          <a:lstStyle/>
          <a:p>
            <a:pPr marL="0" indent="0">
              <a:spcBef>
                <a:spcPts val="600"/>
              </a:spcBef>
              <a:spcAft>
                <a:spcPts val="600"/>
              </a:spcAft>
              <a:buNone/>
            </a:pPr>
            <a:r>
              <a:rPr lang="en-US" sz="2800" dirty="0"/>
              <a:t>“A person who </a:t>
            </a:r>
            <a:r>
              <a:rPr lang="en-US" sz="2800" b="1" dirty="0"/>
              <a:t>helps a patient work with others</a:t>
            </a:r>
            <a:r>
              <a:rPr lang="en-US" sz="2800" dirty="0"/>
              <a:t> who have an effect on the patient's health, including doctors, insurance companies, employers, case managers, and lawyers. A patient advocate </a:t>
            </a:r>
            <a:r>
              <a:rPr lang="en-US" sz="2800" b="1" dirty="0"/>
              <a:t>helps resolve issues</a:t>
            </a:r>
            <a:r>
              <a:rPr lang="en-US" sz="2800" dirty="0"/>
              <a:t> about health care, medical bills, and job discrimination related to a patient's medical condition.”</a:t>
            </a:r>
          </a:p>
        </p:txBody>
      </p:sp>
      <p:sp>
        <p:nvSpPr>
          <p:cNvPr id="5" name="TextBox 4"/>
          <p:cNvSpPr txBox="1"/>
          <p:nvPr/>
        </p:nvSpPr>
        <p:spPr>
          <a:xfrm>
            <a:off x="5638800" y="5257800"/>
            <a:ext cx="3352799" cy="276999"/>
          </a:xfrm>
          <a:prstGeom prst="rect">
            <a:avLst/>
          </a:prstGeom>
          <a:noFill/>
        </p:spPr>
        <p:txBody>
          <a:bodyPr wrap="square" rtlCol="0">
            <a:spAutoFit/>
          </a:bodyPr>
          <a:lstStyle/>
          <a:p>
            <a:pPr algn="r"/>
            <a:r>
              <a:rPr lang="en-US" sz="1200" i="1" dirty="0">
                <a:solidFill>
                  <a:schemeClr val="bg2"/>
                </a:solidFill>
              </a:rPr>
              <a:t>Source: NCI Dictionary of Cancer Terms. </a:t>
            </a:r>
            <a:r>
              <a:rPr lang="en-US" sz="1200" i="1" dirty="0" err="1">
                <a:solidFill>
                  <a:schemeClr val="bg2"/>
                </a:solidFill>
              </a:rPr>
              <a:t>n.d.</a:t>
            </a:r>
            <a:r>
              <a:rPr lang="en-US" sz="1200" i="1" dirty="0">
                <a:solidFill>
                  <a:schemeClr val="bg2"/>
                </a:solidFill>
              </a:rPr>
              <a:t> </a:t>
            </a:r>
          </a:p>
        </p:txBody>
      </p:sp>
    </p:spTree>
    <p:extLst>
      <p:ext uri="{BB962C8B-B14F-4D97-AF65-F5344CB8AC3E}">
        <p14:creationId xmlns:p14="http://schemas.microsoft.com/office/powerpoint/2010/main" val="2541438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Strategies for Advocating For Your Patient</a:t>
            </a:r>
          </a:p>
        </p:txBody>
      </p:sp>
      <p:sp>
        <p:nvSpPr>
          <p:cNvPr id="3" name="Content Placeholder 2"/>
          <p:cNvSpPr>
            <a:spLocks noGrp="1"/>
          </p:cNvSpPr>
          <p:nvPr>
            <p:ph idx="1"/>
          </p:nvPr>
        </p:nvSpPr>
        <p:spPr>
          <a:xfrm>
            <a:off x="609600" y="1600200"/>
            <a:ext cx="8077200" cy="3962400"/>
          </a:xfrm>
        </p:spPr>
        <p:txBody>
          <a:bodyPr>
            <a:normAutofit/>
          </a:bodyPr>
          <a:lstStyle/>
          <a:p>
            <a:pPr>
              <a:spcBef>
                <a:spcPts val="600"/>
              </a:spcBef>
              <a:spcAft>
                <a:spcPts val="600"/>
              </a:spcAft>
            </a:pPr>
            <a:r>
              <a:rPr lang="en-US" sz="2800" dirty="0"/>
              <a:t>Know your patient’s needs</a:t>
            </a:r>
          </a:p>
          <a:p>
            <a:pPr marL="457200" lvl="1" indent="0">
              <a:spcBef>
                <a:spcPts val="0"/>
              </a:spcBef>
              <a:spcAft>
                <a:spcPts val="0"/>
              </a:spcAft>
              <a:buNone/>
            </a:pPr>
            <a:r>
              <a:rPr lang="en-US" sz="2400" dirty="0"/>
              <a:t>- Help patient learn more about medical and treatment options</a:t>
            </a:r>
          </a:p>
          <a:p>
            <a:pPr marL="457200" lvl="1" indent="0">
              <a:spcBef>
                <a:spcPts val="0"/>
              </a:spcBef>
              <a:spcAft>
                <a:spcPts val="0"/>
              </a:spcAft>
              <a:buNone/>
            </a:pPr>
            <a:r>
              <a:rPr lang="en-US" sz="2400" dirty="0"/>
              <a:t>- Help patient’s family come to agreement on decisions that need to be made for a loved one</a:t>
            </a:r>
          </a:p>
          <a:p>
            <a:pPr marL="457200" lvl="1" indent="0">
              <a:spcBef>
                <a:spcPts val="0"/>
              </a:spcBef>
              <a:spcAft>
                <a:spcPts val="0"/>
              </a:spcAft>
              <a:buNone/>
            </a:pPr>
            <a:r>
              <a:rPr lang="en-US" sz="2400" dirty="0"/>
              <a:t>- Find legal assistance</a:t>
            </a:r>
          </a:p>
          <a:p>
            <a:pPr>
              <a:spcBef>
                <a:spcPts val="600"/>
              </a:spcBef>
              <a:spcAft>
                <a:spcPts val="600"/>
              </a:spcAft>
            </a:pPr>
            <a:r>
              <a:rPr lang="en-US" sz="2800" dirty="0"/>
              <a:t>Determine when to advocate</a:t>
            </a:r>
          </a:p>
          <a:p>
            <a:pPr>
              <a:spcBef>
                <a:spcPts val="600"/>
              </a:spcBef>
              <a:spcAft>
                <a:spcPts val="600"/>
              </a:spcAft>
            </a:pPr>
            <a:r>
              <a:rPr lang="en-US" sz="2800" dirty="0"/>
              <a:t>Balance assertiveness and aggressiveness</a:t>
            </a:r>
          </a:p>
        </p:txBody>
      </p:sp>
      <p:sp>
        <p:nvSpPr>
          <p:cNvPr id="4" name="TextBox 3"/>
          <p:cNvSpPr txBox="1"/>
          <p:nvPr/>
        </p:nvSpPr>
        <p:spPr>
          <a:xfrm>
            <a:off x="5791200" y="5285601"/>
            <a:ext cx="3164305" cy="276999"/>
          </a:xfrm>
          <a:prstGeom prst="rect">
            <a:avLst/>
          </a:prstGeom>
          <a:noFill/>
        </p:spPr>
        <p:txBody>
          <a:bodyPr wrap="square" rtlCol="0">
            <a:spAutoFit/>
          </a:bodyPr>
          <a:lstStyle/>
          <a:p>
            <a:pPr algn="r"/>
            <a:r>
              <a:rPr lang="en-US" sz="1200" i="1" dirty="0">
                <a:solidFill>
                  <a:schemeClr val="bg2"/>
                </a:solidFill>
              </a:rPr>
              <a:t>Source: </a:t>
            </a:r>
            <a:r>
              <a:rPr lang="en-US" sz="1200" i="1" dirty="0" err="1">
                <a:solidFill>
                  <a:schemeClr val="bg2"/>
                </a:solidFill>
              </a:rPr>
              <a:t>Ausmed</a:t>
            </a:r>
            <a:r>
              <a:rPr lang="en-US" sz="1200" i="1" dirty="0">
                <a:solidFill>
                  <a:schemeClr val="bg2"/>
                </a:solidFill>
              </a:rPr>
              <a:t> Education. 2014 </a:t>
            </a:r>
            <a:endParaRPr lang="en-US" sz="1200" dirty="0"/>
          </a:p>
        </p:txBody>
      </p:sp>
    </p:spTree>
    <p:extLst>
      <p:ext uri="{BB962C8B-B14F-4D97-AF65-F5344CB8AC3E}">
        <p14:creationId xmlns:p14="http://schemas.microsoft.com/office/powerpoint/2010/main" val="28525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Advocating on Behalf of a Patient</a:t>
            </a:r>
          </a:p>
        </p:txBody>
      </p:sp>
      <p:sp>
        <p:nvSpPr>
          <p:cNvPr id="3" name="Content Placeholder 2"/>
          <p:cNvSpPr>
            <a:spLocks noGrp="1"/>
          </p:cNvSpPr>
          <p:nvPr>
            <p:ph idx="1"/>
          </p:nvPr>
        </p:nvSpPr>
        <p:spPr/>
        <p:txBody>
          <a:bodyPr/>
          <a:lstStyle/>
          <a:p>
            <a:pPr>
              <a:spcBef>
                <a:spcPts val="0"/>
              </a:spcBef>
              <a:spcAft>
                <a:spcPts val="0"/>
              </a:spcAft>
            </a:pPr>
            <a:r>
              <a:rPr lang="en-US" dirty="0"/>
              <a:t>Letting a doctor know</a:t>
            </a:r>
          </a:p>
          <a:p>
            <a:pPr>
              <a:spcBef>
                <a:spcPts val="0"/>
              </a:spcBef>
              <a:spcAft>
                <a:spcPts val="0"/>
              </a:spcAft>
            </a:pPr>
            <a:r>
              <a:rPr lang="en-US" dirty="0"/>
              <a:t>Working with internal departments</a:t>
            </a:r>
          </a:p>
          <a:p>
            <a:pPr>
              <a:spcBef>
                <a:spcPts val="0"/>
              </a:spcBef>
              <a:spcAft>
                <a:spcPts val="0"/>
              </a:spcAft>
            </a:pPr>
            <a:r>
              <a:rPr lang="en-US" dirty="0"/>
              <a:t>Speaking up at a team meeting</a:t>
            </a:r>
          </a:p>
          <a:p>
            <a:pPr>
              <a:spcBef>
                <a:spcPts val="0"/>
              </a:spcBef>
              <a:spcAft>
                <a:spcPts val="0"/>
              </a:spcAft>
            </a:pPr>
            <a:r>
              <a:rPr lang="en-US" dirty="0"/>
              <a:t>Helping a patient access services</a:t>
            </a:r>
          </a:p>
          <a:p>
            <a:pPr>
              <a:spcBef>
                <a:spcPts val="0"/>
              </a:spcBef>
              <a:spcAft>
                <a:spcPts val="0"/>
              </a:spcAft>
            </a:pPr>
            <a:r>
              <a:rPr lang="en-US" dirty="0"/>
              <a:t>Writing appeal letters</a:t>
            </a:r>
          </a:p>
          <a:p>
            <a:pPr>
              <a:spcBef>
                <a:spcPts val="0"/>
              </a:spcBef>
              <a:spcAft>
                <a:spcPts val="0"/>
              </a:spcAft>
            </a:pPr>
            <a:r>
              <a:rPr lang="en-US" dirty="0"/>
              <a:t>Calling utilities company</a:t>
            </a:r>
          </a:p>
        </p:txBody>
      </p:sp>
    </p:spTree>
    <p:extLst>
      <p:ext uri="{BB962C8B-B14F-4D97-AF65-F5344CB8AC3E}">
        <p14:creationId xmlns:p14="http://schemas.microsoft.com/office/powerpoint/2010/main" val="22386257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7">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391CC4-A501-418A-A40C-F9EA061A71B6}"/>
</file>

<file path=customXml/itemProps2.xml><?xml version="1.0" encoding="utf-8"?>
<ds:datastoreItem xmlns:ds="http://schemas.openxmlformats.org/officeDocument/2006/customXml" ds:itemID="{103B112B-1C59-42E1-A27D-3E7779B8D188}"/>
</file>

<file path=docProps/app.xml><?xml version="1.0" encoding="utf-8"?>
<Properties xmlns="http://schemas.openxmlformats.org/officeDocument/2006/extended-properties" xmlns:vt="http://schemas.openxmlformats.org/officeDocument/2006/docPropsVTypes">
  <Template>PCP ESeries Puchalski 2.02.14</Template>
  <TotalTime>9131</TotalTime>
  <Words>7553</Words>
  <Application>Microsoft Office PowerPoint</Application>
  <PresentationFormat>On-screen Show (4:3)</PresentationFormat>
  <Paragraphs>515</Paragraphs>
  <Slides>37</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Trebuchet MS</vt:lpstr>
      <vt:lpstr>3_Default Design</vt:lpstr>
      <vt:lpstr>Lesson 2: Patient Advocacy</vt:lpstr>
      <vt:lpstr>Acknowledgments</vt:lpstr>
      <vt:lpstr>Competencies</vt:lpstr>
      <vt:lpstr>Learning Objectives</vt:lpstr>
      <vt:lpstr>Patient-Provider Communication</vt:lpstr>
      <vt:lpstr>Advocacy</vt:lpstr>
      <vt:lpstr>Definition: Patient Advocate</vt:lpstr>
      <vt:lpstr>Strategies for Advocating For Your Patient</vt:lpstr>
      <vt:lpstr>Advocating on Behalf of a Patient</vt:lpstr>
      <vt:lpstr>Advocating on Behalf of a Patient</vt:lpstr>
      <vt:lpstr>Definition: Self-Advocacy</vt:lpstr>
      <vt:lpstr>Outcomes of Self-Advocacy</vt:lpstr>
      <vt:lpstr>Basic Elements of Self-Advocacy</vt:lpstr>
      <vt:lpstr>Basic Elements of Self-Advocacy: Thoughts/Cognitions</vt:lpstr>
      <vt:lpstr>Basic Elements of Self-Advocacy: Actions</vt:lpstr>
      <vt:lpstr>Basic Elements of Self-Advocacy: Use of Resources</vt:lpstr>
      <vt:lpstr>Other Factors for Self-Advocacy</vt:lpstr>
      <vt:lpstr>Other Factors for Self-Advocacy</vt:lpstr>
      <vt:lpstr>Other Factors for Self-Advocacy</vt:lpstr>
      <vt:lpstr>Other Factors for Self-Advocacy</vt:lpstr>
      <vt:lpstr>Assessing a Patient’s Ability to Self-Advocate</vt:lpstr>
      <vt:lpstr>Barriers to Self-Advocacy</vt:lpstr>
      <vt:lpstr>Supporting Patient Empowerment</vt:lpstr>
      <vt:lpstr>Strategies to Support the Patient's Ability to Advocate</vt:lpstr>
      <vt:lpstr>Learning About the Patient</vt:lpstr>
      <vt:lpstr>Helping Patients Contact Organizations</vt:lpstr>
      <vt:lpstr>Helping Patients with Limited English Proficiency</vt:lpstr>
      <vt:lpstr>Self-Advocacy Tools to Support Patients</vt:lpstr>
      <vt:lpstr>Engagement Behavior Framework</vt:lpstr>
      <vt:lpstr>Self-Advocacy Tools to Support Patients</vt:lpstr>
      <vt:lpstr>Video</vt:lpstr>
      <vt:lpstr>Supporting Patients</vt:lpstr>
      <vt:lpstr>Maintain Communication with the Patient</vt:lpstr>
      <vt:lpstr>System Advocacy</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450</cp:revision>
  <cp:lastPrinted>2014-06-13T20:14:55Z</cp:lastPrinted>
  <dcterms:created xsi:type="dcterms:W3CDTF">2014-05-08T22:31:29Z</dcterms:created>
  <dcterms:modified xsi:type="dcterms:W3CDTF">2021-10-01T09:51:36Z</dcterms:modified>
</cp:coreProperties>
</file>