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2.xml" ContentType="application/vnd.openxmlformats-officedocument.presentationml.notesSlide+xml"/>
  <Override PartName="/ppt/diagrams/drawing11.xml" ContentType="application/vnd.ms-office.drawingml.diagramDrawing+xml"/>
  <Override PartName="/ppt/diagrams/drawing9.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Masters/notesMaster1.xml" ContentType="application/vnd.openxmlformats-officedocument.presentationml.notesMaster+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9.xml" ContentType="application/vnd.openxmlformats-officedocument.drawingml.diagram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quickStyle9.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drawing4.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colors6.xml" ContentType="application/vnd.openxmlformats-officedocument.drawingml.diagramColors+xml"/>
  <Override PartName="/ppt/diagrams/quickStyle6.xml" ContentType="application/vnd.openxmlformats-officedocument.drawingml.diagramStyle+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2.xml" ContentType="application/vnd.openxmlformats-officedocument.drawingml.diagramColors+xml"/>
  <Override PartName="/ppt/diagrams/colors9.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4.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2"/>
  </p:notesMasterIdLst>
  <p:handoutMasterIdLst>
    <p:handoutMasterId r:id="rId43"/>
  </p:handoutMasterIdLst>
  <p:sldIdLst>
    <p:sldId id="365" r:id="rId2"/>
    <p:sldId id="472" r:id="rId3"/>
    <p:sldId id="483" r:id="rId4"/>
    <p:sldId id="475" r:id="rId5"/>
    <p:sldId id="476" r:id="rId6"/>
    <p:sldId id="503" r:id="rId7"/>
    <p:sldId id="504" r:id="rId8"/>
    <p:sldId id="477" r:id="rId9"/>
    <p:sldId id="478" r:id="rId10"/>
    <p:sldId id="479" r:id="rId11"/>
    <p:sldId id="480" r:id="rId12"/>
    <p:sldId id="481" r:id="rId13"/>
    <p:sldId id="482" r:id="rId14"/>
    <p:sldId id="484" r:id="rId15"/>
    <p:sldId id="507" r:id="rId16"/>
    <p:sldId id="485" r:id="rId17"/>
    <p:sldId id="486" r:id="rId18"/>
    <p:sldId id="487" r:id="rId19"/>
    <p:sldId id="488" r:id="rId20"/>
    <p:sldId id="489" r:id="rId21"/>
    <p:sldId id="490" r:id="rId22"/>
    <p:sldId id="491" r:id="rId23"/>
    <p:sldId id="492" r:id="rId24"/>
    <p:sldId id="493" r:id="rId25"/>
    <p:sldId id="494" r:id="rId26"/>
    <p:sldId id="505" r:id="rId27"/>
    <p:sldId id="506" r:id="rId28"/>
    <p:sldId id="495" r:id="rId29"/>
    <p:sldId id="508" r:id="rId30"/>
    <p:sldId id="496" r:id="rId31"/>
    <p:sldId id="497" r:id="rId32"/>
    <p:sldId id="498" r:id="rId33"/>
    <p:sldId id="499" r:id="rId34"/>
    <p:sldId id="502" r:id="rId35"/>
    <p:sldId id="500" r:id="rId36"/>
    <p:sldId id="501" r:id="rId37"/>
    <p:sldId id="509" r:id="rId38"/>
    <p:sldId id="510" r:id="rId39"/>
    <p:sldId id="511" r:id="rId40"/>
    <p:sldId id="51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365"/>
            <p14:sldId id="472"/>
            <p14:sldId id="483"/>
            <p14:sldId id="475"/>
            <p14:sldId id="476"/>
            <p14:sldId id="503"/>
            <p14:sldId id="504"/>
            <p14:sldId id="477"/>
            <p14:sldId id="478"/>
            <p14:sldId id="479"/>
            <p14:sldId id="480"/>
            <p14:sldId id="481"/>
            <p14:sldId id="482"/>
            <p14:sldId id="484"/>
            <p14:sldId id="507"/>
            <p14:sldId id="485"/>
            <p14:sldId id="486"/>
            <p14:sldId id="487"/>
            <p14:sldId id="488"/>
            <p14:sldId id="489"/>
            <p14:sldId id="490"/>
            <p14:sldId id="491"/>
            <p14:sldId id="492"/>
            <p14:sldId id="493"/>
            <p14:sldId id="494"/>
            <p14:sldId id="505"/>
            <p14:sldId id="506"/>
            <p14:sldId id="495"/>
            <p14:sldId id="508"/>
            <p14:sldId id="496"/>
            <p14:sldId id="497"/>
            <p14:sldId id="498"/>
            <p14:sldId id="499"/>
            <p14:sldId id="502"/>
            <p14:sldId id="500"/>
            <p14:sldId id="501"/>
            <p14:sldId id="509"/>
            <p14:sldId id="510"/>
            <p14:sldId id="511"/>
            <p14:sldId id="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e, Gema K" initials="LGK" lastIdx="3" clrIdx="0"/>
  <p:cmAuthor id="2" name="Harvey, Allison Camille" initials="HA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57"/>
    <a:srgbClr val="004065"/>
    <a:srgbClr val="000000"/>
    <a:srgbClr val="7030A0"/>
    <a:srgbClr val="3A6497"/>
    <a:srgbClr val="C8B18B"/>
    <a:srgbClr val="A55121"/>
    <a:srgbClr val="008367"/>
    <a:srgbClr val="0096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autoAdjust="0"/>
    <p:restoredTop sz="52761" autoAdjust="0"/>
  </p:normalViewPr>
  <p:slideViewPr>
    <p:cSldViewPr>
      <p:cViewPr varScale="1">
        <p:scale>
          <a:sx n="35" d="100"/>
          <a:sy n="35" d="100"/>
        </p:scale>
        <p:origin x="2008" y="32"/>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2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F4710-1D03-4440-ABBE-014600519C3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B048833A-7820-4DD4-BE51-D638F54CEDF9}">
      <dgm:prSet phldrT="[Text]" custT="1"/>
      <dgm:spPr>
        <a:solidFill>
          <a:srgbClr val="033B57"/>
        </a:solidFill>
      </dgm:spPr>
      <dgm:t>
        <a:bodyPr/>
        <a:lstStyle/>
        <a:p>
          <a:r>
            <a:rPr lang="en-US" sz="1800" dirty="0"/>
            <a:t>Ethnic</a:t>
          </a:r>
        </a:p>
      </dgm:t>
    </dgm:pt>
    <dgm:pt modelId="{1DE69365-4C46-4A5B-8286-ACE4FEBD39AA}" type="parTrans" cxnId="{E977BF1A-49E8-4803-8B53-16CEAA4AE6D8}">
      <dgm:prSet/>
      <dgm:spPr/>
      <dgm:t>
        <a:bodyPr/>
        <a:lstStyle/>
        <a:p>
          <a:endParaRPr lang="en-US"/>
        </a:p>
      </dgm:t>
    </dgm:pt>
    <dgm:pt modelId="{5165B4C1-F79F-4EFC-A474-E1BE03670351}" type="sibTrans" cxnId="{E977BF1A-49E8-4803-8B53-16CEAA4AE6D8}">
      <dgm:prSet custT="1"/>
      <dgm:spPr>
        <a:solidFill>
          <a:srgbClr val="00B050"/>
        </a:solidFill>
      </dgm:spPr>
      <dgm:t>
        <a:bodyPr/>
        <a:lstStyle/>
        <a:p>
          <a:r>
            <a:rPr lang="en-US" sz="1800" dirty="0">
              <a:solidFill>
                <a:schemeClr val="tx1"/>
              </a:solidFill>
            </a:rPr>
            <a:t>Personal</a:t>
          </a:r>
          <a:r>
            <a:rPr lang="en-US" sz="2300" dirty="0">
              <a:solidFill>
                <a:schemeClr val="tx1"/>
              </a:solidFill>
            </a:rPr>
            <a:t> </a:t>
          </a:r>
        </a:p>
      </dgm:t>
    </dgm:pt>
    <dgm:pt modelId="{49008C1E-906F-439C-8530-50E69D34F769}">
      <dgm:prSet phldrT="[Text]" custT="1"/>
      <dgm:spPr>
        <a:solidFill>
          <a:srgbClr val="033B57"/>
        </a:solidFill>
      </dgm:spPr>
      <dgm:t>
        <a:bodyPr/>
        <a:lstStyle/>
        <a:p>
          <a:r>
            <a:rPr lang="en-US" sz="1800" dirty="0"/>
            <a:t>Cultural</a:t>
          </a:r>
          <a:r>
            <a:rPr lang="en-US" sz="2300" dirty="0"/>
            <a:t> </a:t>
          </a:r>
        </a:p>
      </dgm:t>
    </dgm:pt>
    <dgm:pt modelId="{2778BE17-4B06-4029-AD91-DFA8E1F368A8}" type="parTrans" cxnId="{A6E76B7F-D655-4675-BF26-F78E2A461420}">
      <dgm:prSet/>
      <dgm:spPr/>
      <dgm:t>
        <a:bodyPr/>
        <a:lstStyle/>
        <a:p>
          <a:endParaRPr lang="en-US"/>
        </a:p>
      </dgm:t>
    </dgm:pt>
    <dgm:pt modelId="{1F0818AF-51FE-4903-8D14-6AF21C0DA6D5}" type="sibTrans" cxnId="{A6E76B7F-D655-4675-BF26-F78E2A461420}">
      <dgm:prSet custT="1"/>
      <dgm:spPr>
        <a:solidFill>
          <a:srgbClr val="00B050"/>
        </a:solidFill>
      </dgm:spPr>
      <dgm:t>
        <a:bodyPr/>
        <a:lstStyle/>
        <a:p>
          <a:r>
            <a:rPr lang="en-US" sz="1800" dirty="0">
              <a:solidFill>
                <a:schemeClr val="tx1"/>
              </a:solidFill>
            </a:rPr>
            <a:t>Attitudes</a:t>
          </a:r>
          <a:endParaRPr lang="en-US" sz="2000" dirty="0">
            <a:solidFill>
              <a:schemeClr val="tx1"/>
            </a:solidFill>
          </a:endParaRPr>
        </a:p>
      </dgm:t>
    </dgm:pt>
    <dgm:pt modelId="{3C952719-9132-4DEA-8E91-489A8F6497BA}">
      <dgm:prSet phldrT="[Text]"/>
      <dgm:spPr/>
      <dgm:t>
        <a:bodyPr/>
        <a:lstStyle/>
        <a:p>
          <a:endParaRPr lang="en-US" dirty="0"/>
        </a:p>
      </dgm:t>
    </dgm:pt>
    <dgm:pt modelId="{9C4F606F-5A71-433C-926E-B5F86A0FEC9B}" type="parTrans" cxnId="{742A4779-D5EC-43A5-B1F1-D17DEB2FCE20}">
      <dgm:prSet/>
      <dgm:spPr/>
      <dgm:t>
        <a:bodyPr/>
        <a:lstStyle/>
        <a:p>
          <a:endParaRPr lang="en-US"/>
        </a:p>
      </dgm:t>
    </dgm:pt>
    <dgm:pt modelId="{44C4E3F1-C6BF-4B26-89B8-7D89F9988663}" type="sibTrans" cxnId="{742A4779-D5EC-43A5-B1F1-D17DEB2FCE20}">
      <dgm:prSet/>
      <dgm:spPr/>
      <dgm:t>
        <a:bodyPr/>
        <a:lstStyle/>
        <a:p>
          <a:endParaRPr lang="en-US"/>
        </a:p>
      </dgm:t>
    </dgm:pt>
    <dgm:pt modelId="{B7C6FFAD-6F8B-4528-89EC-2FD8D50A6CEB}">
      <dgm:prSet phldrT="[Text]" custT="1"/>
      <dgm:spPr>
        <a:solidFill>
          <a:srgbClr val="033B57"/>
        </a:solidFill>
      </dgm:spPr>
      <dgm:t>
        <a:bodyPr/>
        <a:lstStyle/>
        <a:p>
          <a:r>
            <a:rPr lang="en-US" sz="1800" b="0" dirty="0"/>
            <a:t>Behaviors</a:t>
          </a:r>
          <a:endParaRPr lang="en-US" sz="1400" b="0" dirty="0"/>
        </a:p>
      </dgm:t>
    </dgm:pt>
    <dgm:pt modelId="{348928EF-67CC-4E4A-BBDF-66FC275BD47E}" type="parTrans" cxnId="{3F837A38-1C32-45D3-ADCD-4A5B2B9E46AF}">
      <dgm:prSet/>
      <dgm:spPr/>
      <dgm:t>
        <a:bodyPr/>
        <a:lstStyle/>
        <a:p>
          <a:endParaRPr lang="en-US"/>
        </a:p>
      </dgm:t>
    </dgm:pt>
    <dgm:pt modelId="{E3994C7E-7458-410D-9E28-FBF2AB6DE291}" type="sibTrans" cxnId="{3F837A38-1C32-45D3-ADCD-4A5B2B9E46AF}">
      <dgm:prSet custT="1"/>
      <dgm:spPr>
        <a:solidFill>
          <a:srgbClr val="00B050"/>
        </a:solidFill>
      </dgm:spPr>
      <dgm:t>
        <a:bodyPr/>
        <a:lstStyle/>
        <a:p>
          <a:r>
            <a:rPr lang="en-US" sz="1800" dirty="0">
              <a:solidFill>
                <a:schemeClr val="tx1"/>
              </a:solidFill>
            </a:rPr>
            <a:t>Beliefs</a:t>
          </a:r>
          <a:endParaRPr lang="en-US" sz="2000" dirty="0">
            <a:solidFill>
              <a:schemeClr val="tx1"/>
            </a:solidFill>
          </a:endParaRPr>
        </a:p>
      </dgm:t>
    </dgm:pt>
    <dgm:pt modelId="{4523895D-005A-4EDD-B854-F430CDB96A7A}" type="pres">
      <dgm:prSet presAssocID="{F29F4710-1D03-4440-ABBE-014600519C3F}" presName="Name0" presStyleCnt="0">
        <dgm:presLayoutVars>
          <dgm:chMax/>
          <dgm:chPref/>
          <dgm:dir/>
          <dgm:animLvl val="lvl"/>
        </dgm:presLayoutVars>
      </dgm:prSet>
      <dgm:spPr/>
    </dgm:pt>
    <dgm:pt modelId="{B3438937-9BA1-4F8A-84ED-AC9EB5A80FF0}" type="pres">
      <dgm:prSet presAssocID="{B048833A-7820-4DD4-BE51-D638F54CEDF9}" presName="composite" presStyleCnt="0"/>
      <dgm:spPr/>
    </dgm:pt>
    <dgm:pt modelId="{8B0D77FA-B8B9-4EF2-AB42-3D1149BC1F88}" type="pres">
      <dgm:prSet presAssocID="{B048833A-7820-4DD4-BE51-D638F54CEDF9}" presName="Parent1" presStyleLbl="node1" presStyleIdx="0" presStyleCnt="6" custLinFactNeighborX="-1600" custLinFactNeighborY="-16">
        <dgm:presLayoutVars>
          <dgm:chMax val="1"/>
          <dgm:chPref val="1"/>
          <dgm:bulletEnabled val="1"/>
        </dgm:presLayoutVars>
      </dgm:prSet>
      <dgm:spPr/>
    </dgm:pt>
    <dgm:pt modelId="{C817A4D8-FE0C-4079-B653-A8D95D801674}" type="pres">
      <dgm:prSet presAssocID="{B048833A-7820-4DD4-BE51-D638F54CEDF9}" presName="Childtext1" presStyleLbl="revTx" presStyleIdx="0" presStyleCnt="3">
        <dgm:presLayoutVars>
          <dgm:chMax val="0"/>
          <dgm:chPref val="0"/>
          <dgm:bulletEnabled val="1"/>
        </dgm:presLayoutVars>
      </dgm:prSet>
      <dgm:spPr/>
    </dgm:pt>
    <dgm:pt modelId="{063F3BC6-8D14-4DA7-8DDD-4D76DD4097FB}" type="pres">
      <dgm:prSet presAssocID="{B048833A-7820-4DD4-BE51-D638F54CEDF9}" presName="BalanceSpacing" presStyleCnt="0"/>
      <dgm:spPr/>
    </dgm:pt>
    <dgm:pt modelId="{D86CDE61-D9F9-4006-9FAD-294F7401F1E1}" type="pres">
      <dgm:prSet presAssocID="{B048833A-7820-4DD4-BE51-D638F54CEDF9}" presName="BalanceSpacing1" presStyleCnt="0"/>
      <dgm:spPr/>
    </dgm:pt>
    <dgm:pt modelId="{088E7570-AAE0-482E-8CEA-719FB36CDD21}" type="pres">
      <dgm:prSet presAssocID="{5165B4C1-F79F-4EFC-A474-E1BE03670351}" presName="Accent1Text" presStyleLbl="node1" presStyleIdx="1" presStyleCnt="6" custLinFactNeighborY="0"/>
      <dgm:spPr/>
    </dgm:pt>
    <dgm:pt modelId="{D3AA40B4-778E-4D12-BA2B-C5B93D3EB77A}" type="pres">
      <dgm:prSet presAssocID="{5165B4C1-F79F-4EFC-A474-E1BE03670351}" presName="spaceBetweenRectangles" presStyleCnt="0"/>
      <dgm:spPr/>
    </dgm:pt>
    <dgm:pt modelId="{98EB817B-BB98-4AA9-A3DE-635EA699B8B7}" type="pres">
      <dgm:prSet presAssocID="{49008C1E-906F-439C-8530-50E69D34F769}" presName="composite" presStyleCnt="0"/>
      <dgm:spPr/>
    </dgm:pt>
    <dgm:pt modelId="{11F3ABB3-E636-42EA-B658-30405D8D5DEC}" type="pres">
      <dgm:prSet presAssocID="{49008C1E-906F-439C-8530-50E69D34F769}" presName="Parent1" presStyleLbl="node1" presStyleIdx="2" presStyleCnt="6">
        <dgm:presLayoutVars>
          <dgm:chMax val="1"/>
          <dgm:chPref val="1"/>
          <dgm:bulletEnabled val="1"/>
        </dgm:presLayoutVars>
      </dgm:prSet>
      <dgm:spPr/>
    </dgm:pt>
    <dgm:pt modelId="{F7E78AD5-96F4-4BDE-BDA5-EF453727AA69}" type="pres">
      <dgm:prSet presAssocID="{49008C1E-906F-439C-8530-50E69D34F769}" presName="Childtext1" presStyleLbl="revTx" presStyleIdx="1" presStyleCnt="3">
        <dgm:presLayoutVars>
          <dgm:chMax val="0"/>
          <dgm:chPref val="0"/>
          <dgm:bulletEnabled val="1"/>
        </dgm:presLayoutVars>
      </dgm:prSet>
      <dgm:spPr/>
    </dgm:pt>
    <dgm:pt modelId="{6FF430B0-01E9-428B-BF24-72C319805EE7}" type="pres">
      <dgm:prSet presAssocID="{49008C1E-906F-439C-8530-50E69D34F769}" presName="BalanceSpacing" presStyleCnt="0"/>
      <dgm:spPr/>
    </dgm:pt>
    <dgm:pt modelId="{7F87B930-17DD-45C4-A396-F54AD2E5A90F}" type="pres">
      <dgm:prSet presAssocID="{49008C1E-906F-439C-8530-50E69D34F769}" presName="BalanceSpacing1" presStyleCnt="0"/>
      <dgm:spPr/>
    </dgm:pt>
    <dgm:pt modelId="{E9980001-97B5-4F6A-B819-98490034C605}" type="pres">
      <dgm:prSet presAssocID="{1F0818AF-51FE-4903-8D14-6AF21C0DA6D5}" presName="Accent1Text" presStyleLbl="node1" presStyleIdx="3" presStyleCnt="6"/>
      <dgm:spPr/>
    </dgm:pt>
    <dgm:pt modelId="{EFAFA2C6-7D5A-44A9-85F6-CC55F84E9212}" type="pres">
      <dgm:prSet presAssocID="{1F0818AF-51FE-4903-8D14-6AF21C0DA6D5}" presName="spaceBetweenRectangles" presStyleCnt="0"/>
      <dgm:spPr/>
    </dgm:pt>
    <dgm:pt modelId="{CA8E0FAB-D7DE-4B22-ADBA-AC31F587682B}" type="pres">
      <dgm:prSet presAssocID="{B7C6FFAD-6F8B-4528-89EC-2FD8D50A6CEB}" presName="composite" presStyleCnt="0"/>
      <dgm:spPr/>
    </dgm:pt>
    <dgm:pt modelId="{0858540F-AB86-459E-BE45-D1FB6F3855E8}" type="pres">
      <dgm:prSet presAssocID="{B7C6FFAD-6F8B-4528-89EC-2FD8D50A6CEB}" presName="Parent1" presStyleLbl="node1" presStyleIdx="4" presStyleCnt="6">
        <dgm:presLayoutVars>
          <dgm:chMax val="1"/>
          <dgm:chPref val="1"/>
          <dgm:bulletEnabled val="1"/>
        </dgm:presLayoutVars>
      </dgm:prSet>
      <dgm:spPr/>
    </dgm:pt>
    <dgm:pt modelId="{AE4D9CDB-B078-444F-80F5-F15F94594F7E}" type="pres">
      <dgm:prSet presAssocID="{B7C6FFAD-6F8B-4528-89EC-2FD8D50A6CEB}" presName="Childtext1" presStyleLbl="revTx" presStyleIdx="2" presStyleCnt="3">
        <dgm:presLayoutVars>
          <dgm:chMax val="0"/>
          <dgm:chPref val="0"/>
          <dgm:bulletEnabled val="1"/>
        </dgm:presLayoutVars>
      </dgm:prSet>
      <dgm:spPr/>
    </dgm:pt>
    <dgm:pt modelId="{342A75B4-FFBB-489C-BEE5-53232778DEEE}" type="pres">
      <dgm:prSet presAssocID="{B7C6FFAD-6F8B-4528-89EC-2FD8D50A6CEB}" presName="BalanceSpacing" presStyleCnt="0"/>
      <dgm:spPr/>
    </dgm:pt>
    <dgm:pt modelId="{0C1A33F0-6495-43A4-8A9E-4BE0D3E5EE52}" type="pres">
      <dgm:prSet presAssocID="{B7C6FFAD-6F8B-4528-89EC-2FD8D50A6CEB}" presName="BalanceSpacing1" presStyleCnt="0"/>
      <dgm:spPr/>
    </dgm:pt>
    <dgm:pt modelId="{43903A23-155C-45A7-8981-B56D7EBF90D8}" type="pres">
      <dgm:prSet presAssocID="{E3994C7E-7458-410D-9E28-FBF2AB6DE291}" presName="Accent1Text" presStyleLbl="node1" presStyleIdx="5" presStyleCnt="6"/>
      <dgm:spPr/>
    </dgm:pt>
  </dgm:ptLst>
  <dgm:cxnLst>
    <dgm:cxn modelId="{AB4B3917-47A2-47BA-BE53-7AB3477C6DD2}" type="presOf" srcId="{B7C6FFAD-6F8B-4528-89EC-2FD8D50A6CEB}" destId="{0858540F-AB86-459E-BE45-D1FB6F3855E8}" srcOrd="0" destOrd="0" presId="urn:microsoft.com/office/officeart/2008/layout/AlternatingHexagons"/>
    <dgm:cxn modelId="{E977BF1A-49E8-4803-8B53-16CEAA4AE6D8}" srcId="{F29F4710-1D03-4440-ABBE-014600519C3F}" destId="{B048833A-7820-4DD4-BE51-D638F54CEDF9}" srcOrd="0" destOrd="0" parTransId="{1DE69365-4C46-4A5B-8286-ACE4FEBD39AA}" sibTransId="{5165B4C1-F79F-4EFC-A474-E1BE03670351}"/>
    <dgm:cxn modelId="{3F837A38-1C32-45D3-ADCD-4A5B2B9E46AF}" srcId="{F29F4710-1D03-4440-ABBE-014600519C3F}" destId="{B7C6FFAD-6F8B-4528-89EC-2FD8D50A6CEB}" srcOrd="2" destOrd="0" parTransId="{348928EF-67CC-4E4A-BBDF-66FC275BD47E}" sibTransId="{E3994C7E-7458-410D-9E28-FBF2AB6DE291}"/>
    <dgm:cxn modelId="{71198572-00AC-42D3-8055-3FC96FCC2F3D}" type="presOf" srcId="{49008C1E-906F-439C-8530-50E69D34F769}" destId="{11F3ABB3-E636-42EA-B658-30405D8D5DEC}" srcOrd="0" destOrd="0" presId="urn:microsoft.com/office/officeart/2008/layout/AlternatingHexagons"/>
    <dgm:cxn modelId="{742A4779-D5EC-43A5-B1F1-D17DEB2FCE20}" srcId="{49008C1E-906F-439C-8530-50E69D34F769}" destId="{3C952719-9132-4DEA-8E91-489A8F6497BA}" srcOrd="0" destOrd="0" parTransId="{9C4F606F-5A71-433C-926E-B5F86A0FEC9B}" sibTransId="{44C4E3F1-C6BF-4B26-89B8-7D89F9988663}"/>
    <dgm:cxn modelId="{A6E76B7F-D655-4675-BF26-F78E2A461420}" srcId="{F29F4710-1D03-4440-ABBE-014600519C3F}" destId="{49008C1E-906F-439C-8530-50E69D34F769}" srcOrd="1" destOrd="0" parTransId="{2778BE17-4B06-4029-AD91-DFA8E1F368A8}" sibTransId="{1F0818AF-51FE-4903-8D14-6AF21C0DA6D5}"/>
    <dgm:cxn modelId="{6E65459B-E911-45D5-840F-8EDD384727C8}" type="presOf" srcId="{3C952719-9132-4DEA-8E91-489A8F6497BA}" destId="{F7E78AD5-96F4-4BDE-BDA5-EF453727AA69}" srcOrd="0" destOrd="0" presId="urn:microsoft.com/office/officeart/2008/layout/AlternatingHexagons"/>
    <dgm:cxn modelId="{560F6B9E-555B-4DA9-9563-66CCF2AD3404}" type="presOf" srcId="{E3994C7E-7458-410D-9E28-FBF2AB6DE291}" destId="{43903A23-155C-45A7-8981-B56D7EBF90D8}" srcOrd="0" destOrd="0" presId="urn:microsoft.com/office/officeart/2008/layout/AlternatingHexagons"/>
    <dgm:cxn modelId="{4C7343CD-6037-43AA-BA6F-93C42E4A3308}" type="presOf" srcId="{F29F4710-1D03-4440-ABBE-014600519C3F}" destId="{4523895D-005A-4EDD-B854-F430CDB96A7A}" srcOrd="0" destOrd="0" presId="urn:microsoft.com/office/officeart/2008/layout/AlternatingHexagons"/>
    <dgm:cxn modelId="{94B999F1-0E63-4638-BECB-7C1C9F7C8043}" type="presOf" srcId="{1F0818AF-51FE-4903-8D14-6AF21C0DA6D5}" destId="{E9980001-97B5-4F6A-B819-98490034C605}" srcOrd="0" destOrd="0" presId="urn:microsoft.com/office/officeart/2008/layout/AlternatingHexagons"/>
    <dgm:cxn modelId="{AC13F7F5-AD15-4CB1-A496-D11D81956EEE}" type="presOf" srcId="{B048833A-7820-4DD4-BE51-D638F54CEDF9}" destId="{8B0D77FA-B8B9-4EF2-AB42-3D1149BC1F88}" srcOrd="0" destOrd="0" presId="urn:microsoft.com/office/officeart/2008/layout/AlternatingHexagons"/>
    <dgm:cxn modelId="{E264FDF7-7487-4257-8BE9-F744188D937C}" type="presOf" srcId="{5165B4C1-F79F-4EFC-A474-E1BE03670351}" destId="{088E7570-AAE0-482E-8CEA-719FB36CDD21}" srcOrd="0" destOrd="0" presId="urn:microsoft.com/office/officeart/2008/layout/AlternatingHexagons"/>
    <dgm:cxn modelId="{43F30CF8-83B6-40D1-A6A6-BFE544B61244}" type="presParOf" srcId="{4523895D-005A-4EDD-B854-F430CDB96A7A}" destId="{B3438937-9BA1-4F8A-84ED-AC9EB5A80FF0}" srcOrd="0" destOrd="0" presId="urn:microsoft.com/office/officeart/2008/layout/AlternatingHexagons"/>
    <dgm:cxn modelId="{69C893AE-0E16-4F7D-959C-BA3333BEECD2}" type="presParOf" srcId="{B3438937-9BA1-4F8A-84ED-AC9EB5A80FF0}" destId="{8B0D77FA-B8B9-4EF2-AB42-3D1149BC1F88}" srcOrd="0" destOrd="0" presId="urn:microsoft.com/office/officeart/2008/layout/AlternatingHexagons"/>
    <dgm:cxn modelId="{086140D6-3C9C-48FA-B336-C8D1F33A5E3C}" type="presParOf" srcId="{B3438937-9BA1-4F8A-84ED-AC9EB5A80FF0}" destId="{C817A4D8-FE0C-4079-B653-A8D95D801674}" srcOrd="1" destOrd="0" presId="urn:microsoft.com/office/officeart/2008/layout/AlternatingHexagons"/>
    <dgm:cxn modelId="{B4C028F2-563F-4A46-A2D7-7B2A6ABC3DCD}" type="presParOf" srcId="{B3438937-9BA1-4F8A-84ED-AC9EB5A80FF0}" destId="{063F3BC6-8D14-4DA7-8DDD-4D76DD4097FB}" srcOrd="2" destOrd="0" presId="urn:microsoft.com/office/officeart/2008/layout/AlternatingHexagons"/>
    <dgm:cxn modelId="{A7A5352A-8B97-4BED-BFFA-E07671F1804D}" type="presParOf" srcId="{B3438937-9BA1-4F8A-84ED-AC9EB5A80FF0}" destId="{D86CDE61-D9F9-4006-9FAD-294F7401F1E1}" srcOrd="3" destOrd="0" presId="urn:microsoft.com/office/officeart/2008/layout/AlternatingHexagons"/>
    <dgm:cxn modelId="{CFD787CB-67C4-4D88-8B3C-09B0A17CDEF6}" type="presParOf" srcId="{B3438937-9BA1-4F8A-84ED-AC9EB5A80FF0}" destId="{088E7570-AAE0-482E-8CEA-719FB36CDD21}" srcOrd="4" destOrd="0" presId="urn:microsoft.com/office/officeart/2008/layout/AlternatingHexagons"/>
    <dgm:cxn modelId="{6ACF2474-78A0-4AC7-86BF-E17E610F45B3}" type="presParOf" srcId="{4523895D-005A-4EDD-B854-F430CDB96A7A}" destId="{D3AA40B4-778E-4D12-BA2B-C5B93D3EB77A}" srcOrd="1" destOrd="0" presId="urn:microsoft.com/office/officeart/2008/layout/AlternatingHexagons"/>
    <dgm:cxn modelId="{CF05C4FD-B54F-4C9B-9C13-169E5CDCE305}" type="presParOf" srcId="{4523895D-005A-4EDD-B854-F430CDB96A7A}" destId="{98EB817B-BB98-4AA9-A3DE-635EA699B8B7}" srcOrd="2" destOrd="0" presId="urn:microsoft.com/office/officeart/2008/layout/AlternatingHexagons"/>
    <dgm:cxn modelId="{52100A99-A24A-47BD-AB29-79626649F3EF}" type="presParOf" srcId="{98EB817B-BB98-4AA9-A3DE-635EA699B8B7}" destId="{11F3ABB3-E636-42EA-B658-30405D8D5DEC}" srcOrd="0" destOrd="0" presId="urn:microsoft.com/office/officeart/2008/layout/AlternatingHexagons"/>
    <dgm:cxn modelId="{80B84524-9050-457C-AA1D-4B2D523C1299}" type="presParOf" srcId="{98EB817B-BB98-4AA9-A3DE-635EA699B8B7}" destId="{F7E78AD5-96F4-4BDE-BDA5-EF453727AA69}" srcOrd="1" destOrd="0" presId="urn:microsoft.com/office/officeart/2008/layout/AlternatingHexagons"/>
    <dgm:cxn modelId="{34C7C8D4-43AA-4ECC-8BA3-FFD14129BB26}" type="presParOf" srcId="{98EB817B-BB98-4AA9-A3DE-635EA699B8B7}" destId="{6FF430B0-01E9-428B-BF24-72C319805EE7}" srcOrd="2" destOrd="0" presId="urn:microsoft.com/office/officeart/2008/layout/AlternatingHexagons"/>
    <dgm:cxn modelId="{8845788C-92F6-43F1-9B2B-442C43279D03}" type="presParOf" srcId="{98EB817B-BB98-4AA9-A3DE-635EA699B8B7}" destId="{7F87B930-17DD-45C4-A396-F54AD2E5A90F}" srcOrd="3" destOrd="0" presId="urn:microsoft.com/office/officeart/2008/layout/AlternatingHexagons"/>
    <dgm:cxn modelId="{391B208C-B9A5-49DD-A893-8DD5CBCF0DF9}" type="presParOf" srcId="{98EB817B-BB98-4AA9-A3DE-635EA699B8B7}" destId="{E9980001-97B5-4F6A-B819-98490034C605}" srcOrd="4" destOrd="0" presId="urn:microsoft.com/office/officeart/2008/layout/AlternatingHexagons"/>
    <dgm:cxn modelId="{43746A4C-918A-44A8-9635-37C7DA88646B}" type="presParOf" srcId="{4523895D-005A-4EDD-B854-F430CDB96A7A}" destId="{EFAFA2C6-7D5A-44A9-85F6-CC55F84E9212}" srcOrd="3" destOrd="0" presId="urn:microsoft.com/office/officeart/2008/layout/AlternatingHexagons"/>
    <dgm:cxn modelId="{DCF3BBE5-4F9C-405B-BE59-FD2BC8D9C081}" type="presParOf" srcId="{4523895D-005A-4EDD-B854-F430CDB96A7A}" destId="{CA8E0FAB-D7DE-4B22-ADBA-AC31F587682B}" srcOrd="4" destOrd="0" presId="urn:microsoft.com/office/officeart/2008/layout/AlternatingHexagons"/>
    <dgm:cxn modelId="{C8C60FF2-DC5F-4B50-8AE8-BD167C0B48B3}" type="presParOf" srcId="{CA8E0FAB-D7DE-4B22-ADBA-AC31F587682B}" destId="{0858540F-AB86-459E-BE45-D1FB6F3855E8}" srcOrd="0" destOrd="0" presId="urn:microsoft.com/office/officeart/2008/layout/AlternatingHexagons"/>
    <dgm:cxn modelId="{CCA24CFE-2C19-4F65-9C57-9B67709FB05E}" type="presParOf" srcId="{CA8E0FAB-D7DE-4B22-ADBA-AC31F587682B}" destId="{AE4D9CDB-B078-444F-80F5-F15F94594F7E}" srcOrd="1" destOrd="0" presId="urn:microsoft.com/office/officeart/2008/layout/AlternatingHexagons"/>
    <dgm:cxn modelId="{246EBDE5-52E6-405B-A4CD-92EA5E2EFE9F}" type="presParOf" srcId="{CA8E0FAB-D7DE-4B22-ADBA-AC31F587682B}" destId="{342A75B4-FFBB-489C-BEE5-53232778DEEE}" srcOrd="2" destOrd="0" presId="urn:microsoft.com/office/officeart/2008/layout/AlternatingHexagons"/>
    <dgm:cxn modelId="{C8D8C7C2-E8B5-4592-8291-62774008F54C}" type="presParOf" srcId="{CA8E0FAB-D7DE-4B22-ADBA-AC31F587682B}" destId="{0C1A33F0-6495-43A4-8A9E-4BE0D3E5EE52}" srcOrd="3" destOrd="0" presId="urn:microsoft.com/office/officeart/2008/layout/AlternatingHexagons"/>
    <dgm:cxn modelId="{8365E904-5238-49AC-80CA-BA4A4CCB3FDA}" type="presParOf" srcId="{CA8E0FAB-D7DE-4B22-ADBA-AC31F587682B}" destId="{43903A23-155C-45A7-8981-B56D7EBF90D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265B75-B8A2-47AF-871C-E4A777E3731F}" type="doc">
      <dgm:prSet loTypeId="urn:diagrams.loki3.com/BracketList+Icon" loCatId="list" qsTypeId="urn:microsoft.com/office/officeart/2005/8/quickstyle/simple1" qsCatId="simple" csTypeId="urn:microsoft.com/office/officeart/2005/8/colors/accent2_3" csCatId="accent2" phldr="1"/>
      <dgm:spPr/>
      <dgm:t>
        <a:bodyPr/>
        <a:lstStyle/>
        <a:p>
          <a:endParaRPr lang="en-US"/>
        </a:p>
      </dgm:t>
    </dgm:pt>
    <dgm:pt modelId="{5EE13F84-3205-4514-868E-D4026F68A166}">
      <dgm:prSet phldrT="[Text]"/>
      <dgm:spPr>
        <a:solidFill>
          <a:srgbClr val="033B57"/>
        </a:solidFill>
      </dgm:spPr>
      <dgm:t>
        <a:bodyPr/>
        <a:lstStyle/>
        <a:p>
          <a:r>
            <a:rPr lang="en-US" dirty="0"/>
            <a:t>Attempt to connect on a personal level</a:t>
          </a:r>
        </a:p>
      </dgm:t>
    </dgm:pt>
    <dgm:pt modelId="{846F1A85-42EC-4EBA-8632-6491882C3781}" type="parTrans" cxnId="{5FDC1C98-EC77-452A-931B-C9917BF460E4}">
      <dgm:prSet/>
      <dgm:spPr/>
      <dgm:t>
        <a:bodyPr/>
        <a:lstStyle/>
        <a:p>
          <a:endParaRPr lang="en-US"/>
        </a:p>
      </dgm:t>
    </dgm:pt>
    <dgm:pt modelId="{D4C3B64E-F3F6-4FAF-8B95-40CCE0D097DA}" type="sibTrans" cxnId="{5FDC1C98-EC77-452A-931B-C9917BF460E4}">
      <dgm:prSet/>
      <dgm:spPr/>
      <dgm:t>
        <a:bodyPr/>
        <a:lstStyle/>
        <a:p>
          <a:endParaRPr lang="en-US"/>
        </a:p>
      </dgm:t>
    </dgm:pt>
    <dgm:pt modelId="{46C07E2D-43CC-4FCC-AC7F-2BDF5DB126FE}">
      <dgm:prSet/>
      <dgm:spPr>
        <a:solidFill>
          <a:srgbClr val="033B57"/>
        </a:solidFill>
      </dgm:spPr>
      <dgm:t>
        <a:bodyPr/>
        <a:lstStyle/>
        <a:p>
          <a:r>
            <a:rPr lang="en-US" dirty="0"/>
            <a:t>Know that it is difficult for someone to ask for help</a:t>
          </a:r>
        </a:p>
      </dgm:t>
    </dgm:pt>
    <dgm:pt modelId="{295DBF97-4B37-43B6-AC9B-9D62F8D54D99}" type="parTrans" cxnId="{6DB2F1FC-979C-47F7-980C-B711F6611E19}">
      <dgm:prSet/>
      <dgm:spPr/>
      <dgm:t>
        <a:bodyPr/>
        <a:lstStyle/>
        <a:p>
          <a:endParaRPr lang="en-US"/>
        </a:p>
      </dgm:t>
    </dgm:pt>
    <dgm:pt modelId="{EDE11895-915E-4AB2-910D-9971F85EE87F}" type="sibTrans" cxnId="{6DB2F1FC-979C-47F7-980C-B711F6611E19}">
      <dgm:prSet/>
      <dgm:spPr/>
      <dgm:t>
        <a:bodyPr/>
        <a:lstStyle/>
        <a:p>
          <a:endParaRPr lang="en-US"/>
        </a:p>
      </dgm:t>
    </dgm:pt>
    <dgm:pt modelId="{8F31AD91-1A40-40A5-879D-F8BCB57255B1}">
      <dgm:prSet/>
      <dgm:spPr/>
      <dgm:t>
        <a:bodyPr/>
        <a:lstStyle/>
        <a:p>
          <a:r>
            <a:rPr lang="en-US" b="1" dirty="0"/>
            <a:t>Support</a:t>
          </a:r>
        </a:p>
      </dgm:t>
    </dgm:pt>
    <dgm:pt modelId="{22A10003-843D-40A7-9D5F-CC055C02BC08}" type="parTrans" cxnId="{44F9DE89-A105-4933-8290-90A88FB7AC52}">
      <dgm:prSet/>
      <dgm:spPr/>
      <dgm:t>
        <a:bodyPr/>
        <a:lstStyle/>
        <a:p>
          <a:endParaRPr lang="en-US"/>
        </a:p>
      </dgm:t>
    </dgm:pt>
    <dgm:pt modelId="{6D45A0FF-3B8A-48EB-B485-5C9984121BBE}" type="sibTrans" cxnId="{44F9DE89-A105-4933-8290-90A88FB7AC52}">
      <dgm:prSet/>
      <dgm:spPr/>
      <dgm:t>
        <a:bodyPr/>
        <a:lstStyle/>
        <a:p>
          <a:endParaRPr lang="en-US"/>
        </a:p>
      </dgm:t>
    </dgm:pt>
    <dgm:pt modelId="{D5C182B3-B8C1-4AD3-AE43-32D5C3EE2CBF}">
      <dgm:prSet/>
      <dgm:spPr>
        <a:solidFill>
          <a:srgbClr val="033B57"/>
        </a:solidFill>
      </dgm:spPr>
      <dgm:t>
        <a:bodyPr/>
        <a:lstStyle/>
        <a:p>
          <a:r>
            <a:rPr lang="en-US" dirty="0"/>
            <a:t>Be flexible with regard to issues of control</a:t>
          </a:r>
        </a:p>
      </dgm:t>
    </dgm:pt>
    <dgm:pt modelId="{5D30D6FF-3CAD-48B6-8B4D-6A8996C6FA13}" type="parTrans" cxnId="{A4A47179-F5FB-4A67-9A98-28AF01D3704E}">
      <dgm:prSet/>
      <dgm:spPr/>
      <dgm:t>
        <a:bodyPr/>
        <a:lstStyle/>
        <a:p>
          <a:endParaRPr lang="en-US"/>
        </a:p>
      </dgm:t>
    </dgm:pt>
    <dgm:pt modelId="{FEB835CF-4878-4ADC-92CB-D74C8F7EC6D6}" type="sibTrans" cxnId="{A4A47179-F5FB-4A67-9A98-28AF01D3704E}">
      <dgm:prSet/>
      <dgm:spPr/>
      <dgm:t>
        <a:bodyPr/>
        <a:lstStyle/>
        <a:p>
          <a:endParaRPr lang="en-US"/>
        </a:p>
      </dgm:t>
    </dgm:pt>
    <dgm:pt modelId="{2F72AA64-D616-41DF-8927-9496506129E1}">
      <dgm:prSet phldrT="[Text]"/>
      <dgm:spPr/>
      <dgm:t>
        <a:bodyPr/>
        <a:lstStyle/>
        <a:p>
          <a:r>
            <a:rPr lang="en-US" b="1" dirty="0"/>
            <a:t>Rapport</a:t>
          </a:r>
        </a:p>
      </dgm:t>
    </dgm:pt>
    <dgm:pt modelId="{F6050B70-506B-4DC8-9C88-00C175B8FF3D}" type="parTrans" cxnId="{582221CC-1C06-4431-8002-F7050AEBF4D9}">
      <dgm:prSet/>
      <dgm:spPr/>
      <dgm:t>
        <a:bodyPr/>
        <a:lstStyle/>
        <a:p>
          <a:endParaRPr lang="en-US"/>
        </a:p>
      </dgm:t>
    </dgm:pt>
    <dgm:pt modelId="{D40B6720-1E10-4CB3-893F-CF4622C32889}" type="sibTrans" cxnId="{582221CC-1C06-4431-8002-F7050AEBF4D9}">
      <dgm:prSet/>
      <dgm:spPr/>
      <dgm:t>
        <a:bodyPr/>
        <a:lstStyle/>
        <a:p>
          <a:endParaRPr lang="en-US"/>
        </a:p>
      </dgm:t>
    </dgm:pt>
    <dgm:pt modelId="{FDCC009B-4772-4A2F-B7F9-0D62A6B6D7A6}">
      <dgm:prSet/>
      <dgm:spPr/>
      <dgm:t>
        <a:bodyPr/>
        <a:lstStyle/>
        <a:p>
          <a:r>
            <a:rPr lang="en-US" b="1" dirty="0"/>
            <a:t>Empathy</a:t>
          </a:r>
        </a:p>
      </dgm:t>
    </dgm:pt>
    <dgm:pt modelId="{4267E8D3-A0D4-4208-806E-D0183E112053}" type="parTrans" cxnId="{FE511963-DF3B-4612-BC42-E56EDC3314A9}">
      <dgm:prSet/>
      <dgm:spPr/>
      <dgm:t>
        <a:bodyPr/>
        <a:lstStyle/>
        <a:p>
          <a:endParaRPr lang="en-US"/>
        </a:p>
      </dgm:t>
    </dgm:pt>
    <dgm:pt modelId="{E73A102E-F195-43AF-B3DA-8624E2C065C0}" type="sibTrans" cxnId="{FE511963-DF3B-4612-BC42-E56EDC3314A9}">
      <dgm:prSet/>
      <dgm:spPr/>
      <dgm:t>
        <a:bodyPr/>
        <a:lstStyle/>
        <a:p>
          <a:endParaRPr lang="en-US"/>
        </a:p>
      </dgm:t>
    </dgm:pt>
    <dgm:pt modelId="{C2E8A965-F270-498D-8EAE-0DE8BE2F166E}">
      <dgm:prSet/>
      <dgm:spPr>
        <a:solidFill>
          <a:srgbClr val="033B57"/>
        </a:solidFill>
      </dgm:spPr>
      <dgm:t>
        <a:bodyPr/>
        <a:lstStyle/>
        <a:p>
          <a:r>
            <a:rPr lang="en-US" dirty="0"/>
            <a:t>Identify and reduce barriers to care</a:t>
          </a:r>
        </a:p>
      </dgm:t>
    </dgm:pt>
    <dgm:pt modelId="{77673426-52EE-4D45-B9C3-8C4ACC8DE8AF}" type="parTrans" cxnId="{723EF4FA-5592-4214-AD2C-79EC1935A77D}">
      <dgm:prSet/>
      <dgm:spPr/>
      <dgm:t>
        <a:bodyPr/>
        <a:lstStyle/>
        <a:p>
          <a:endParaRPr lang="en-US"/>
        </a:p>
      </dgm:t>
    </dgm:pt>
    <dgm:pt modelId="{79AC85E5-1950-4311-8DDC-16496A252392}" type="sibTrans" cxnId="{723EF4FA-5592-4214-AD2C-79EC1935A77D}">
      <dgm:prSet/>
      <dgm:spPr/>
      <dgm:t>
        <a:bodyPr/>
        <a:lstStyle/>
        <a:p>
          <a:endParaRPr lang="en-US"/>
        </a:p>
      </dgm:t>
    </dgm:pt>
    <dgm:pt modelId="{970A6B7E-038D-4BFE-8C63-2F53742BE5A6}">
      <dgm:prSet/>
      <dgm:spPr/>
      <dgm:t>
        <a:bodyPr/>
        <a:lstStyle/>
        <a:p>
          <a:r>
            <a:rPr lang="en-US" b="1" dirty="0"/>
            <a:t>Partnership</a:t>
          </a:r>
        </a:p>
      </dgm:t>
    </dgm:pt>
    <dgm:pt modelId="{56682929-F45A-4B66-9D9B-B05C8902ED0E}" type="parTrans" cxnId="{9B3B6976-9C74-4F30-B871-B8043AAB8DFE}">
      <dgm:prSet/>
      <dgm:spPr/>
      <dgm:t>
        <a:bodyPr/>
        <a:lstStyle/>
        <a:p>
          <a:endParaRPr lang="en-US"/>
        </a:p>
      </dgm:t>
    </dgm:pt>
    <dgm:pt modelId="{E6AD4D01-146E-4610-87C4-BA5604E0F468}" type="sibTrans" cxnId="{9B3B6976-9C74-4F30-B871-B8043AAB8DFE}">
      <dgm:prSet/>
      <dgm:spPr/>
      <dgm:t>
        <a:bodyPr/>
        <a:lstStyle/>
        <a:p>
          <a:endParaRPr lang="en-US"/>
        </a:p>
      </dgm:t>
    </dgm:pt>
    <dgm:pt modelId="{037BD18B-4F2F-48FC-AAEC-CCAF7941793C}">
      <dgm:prSet/>
      <dgm:spPr>
        <a:solidFill>
          <a:srgbClr val="033B57"/>
        </a:solidFill>
      </dgm:spPr>
      <dgm:t>
        <a:bodyPr/>
        <a:lstStyle/>
        <a:p>
          <a:r>
            <a:rPr lang="en-US" dirty="0"/>
            <a:t>Make a conscious effort to suspend judgment</a:t>
          </a:r>
        </a:p>
      </dgm:t>
    </dgm:pt>
    <dgm:pt modelId="{EA0EF225-F517-43A1-B311-FB9AD6ADA71B}" type="parTrans" cxnId="{E70CDAA8-EEFB-4595-A51D-1D2D651ABABF}">
      <dgm:prSet/>
      <dgm:spPr/>
      <dgm:t>
        <a:bodyPr/>
        <a:lstStyle/>
        <a:p>
          <a:endParaRPr lang="en-US"/>
        </a:p>
      </dgm:t>
    </dgm:pt>
    <dgm:pt modelId="{859D93C0-1E0F-40CA-9709-71EFCA506065}" type="sibTrans" cxnId="{E70CDAA8-EEFB-4595-A51D-1D2D651ABABF}">
      <dgm:prSet/>
      <dgm:spPr/>
      <dgm:t>
        <a:bodyPr/>
        <a:lstStyle/>
        <a:p>
          <a:endParaRPr lang="en-US"/>
        </a:p>
      </dgm:t>
    </dgm:pt>
    <dgm:pt modelId="{17219D26-6830-4873-AFB3-DAE09FB37E69}">
      <dgm:prSet/>
      <dgm:spPr>
        <a:solidFill>
          <a:srgbClr val="033B57"/>
        </a:solidFill>
      </dgm:spPr>
      <dgm:t>
        <a:bodyPr/>
        <a:lstStyle/>
        <a:p>
          <a:r>
            <a:rPr lang="en-US" dirty="0"/>
            <a:t>Realize when you are making assumptions and stop</a:t>
          </a:r>
        </a:p>
      </dgm:t>
    </dgm:pt>
    <dgm:pt modelId="{DCEEB681-BEBA-44E0-96B2-0118B97F1E68}" type="parTrans" cxnId="{AD86105F-61FA-4875-918A-625A6012CF20}">
      <dgm:prSet/>
      <dgm:spPr/>
      <dgm:t>
        <a:bodyPr/>
        <a:lstStyle/>
        <a:p>
          <a:endParaRPr lang="en-US"/>
        </a:p>
      </dgm:t>
    </dgm:pt>
    <dgm:pt modelId="{9B0A7EB6-B903-49FC-BA47-E45279877AC5}" type="sibTrans" cxnId="{AD86105F-61FA-4875-918A-625A6012CF20}">
      <dgm:prSet/>
      <dgm:spPr/>
      <dgm:t>
        <a:bodyPr/>
        <a:lstStyle/>
        <a:p>
          <a:endParaRPr lang="en-US"/>
        </a:p>
      </dgm:t>
    </dgm:pt>
    <dgm:pt modelId="{2F50B099-2C54-4C4E-8EC7-6A98F0948FD1}">
      <dgm:prSet/>
      <dgm:spPr>
        <a:solidFill>
          <a:srgbClr val="033B57"/>
        </a:solidFill>
      </dgm:spPr>
      <dgm:t>
        <a:bodyPr/>
        <a:lstStyle/>
        <a:p>
          <a:r>
            <a:rPr lang="en-US" dirty="0"/>
            <a:t>Verbalize acknowledgement and legitimize the patient's feelings</a:t>
          </a:r>
        </a:p>
      </dgm:t>
    </dgm:pt>
    <dgm:pt modelId="{3499F87D-3665-4572-955E-D233E8520670}" type="parTrans" cxnId="{E2F7D20A-3DFE-43FF-9949-8B31A8FFD693}">
      <dgm:prSet/>
      <dgm:spPr/>
      <dgm:t>
        <a:bodyPr/>
        <a:lstStyle/>
        <a:p>
          <a:endParaRPr lang="en-US"/>
        </a:p>
      </dgm:t>
    </dgm:pt>
    <dgm:pt modelId="{D4374592-A5AF-4C68-A4DC-229CFCEA2352}" type="sibTrans" cxnId="{E2F7D20A-3DFE-43FF-9949-8B31A8FFD693}">
      <dgm:prSet/>
      <dgm:spPr/>
      <dgm:t>
        <a:bodyPr/>
        <a:lstStyle/>
        <a:p>
          <a:endParaRPr lang="en-US"/>
        </a:p>
      </dgm:t>
    </dgm:pt>
    <dgm:pt modelId="{F4B7AF56-8854-4A93-B1D0-3961666AF7B8}">
      <dgm:prSet/>
      <dgm:spPr>
        <a:solidFill>
          <a:srgbClr val="033B57"/>
        </a:solidFill>
      </dgm:spPr>
      <dgm:t>
        <a:bodyPr/>
        <a:lstStyle/>
        <a:p>
          <a:r>
            <a:rPr lang="en-US" dirty="0"/>
            <a:t>Involve family members as desired</a:t>
          </a:r>
        </a:p>
      </dgm:t>
    </dgm:pt>
    <dgm:pt modelId="{0B05A731-3E17-4A2B-A7BB-B085ABB1FF5F}" type="parTrans" cxnId="{481F4FEC-7FCD-431C-9C7C-0AF46A0F0FE9}">
      <dgm:prSet/>
      <dgm:spPr/>
      <dgm:t>
        <a:bodyPr/>
        <a:lstStyle/>
        <a:p>
          <a:endParaRPr lang="en-US"/>
        </a:p>
      </dgm:t>
    </dgm:pt>
    <dgm:pt modelId="{A5EAA801-E624-429C-B88C-E92382518EAC}" type="sibTrans" cxnId="{481F4FEC-7FCD-431C-9C7C-0AF46A0F0FE9}">
      <dgm:prSet/>
      <dgm:spPr/>
      <dgm:t>
        <a:bodyPr/>
        <a:lstStyle/>
        <a:p>
          <a:endParaRPr lang="en-US"/>
        </a:p>
      </dgm:t>
    </dgm:pt>
    <dgm:pt modelId="{8D98C35A-FEC7-4790-A842-7C9005482E25}">
      <dgm:prSet/>
      <dgm:spPr>
        <a:solidFill>
          <a:srgbClr val="033B57"/>
        </a:solidFill>
      </dgm:spPr>
      <dgm:t>
        <a:bodyPr/>
        <a:lstStyle/>
        <a:p>
          <a:r>
            <a:rPr lang="en-US" dirty="0"/>
            <a:t>Reassure the patient that your role is to provide assistance</a:t>
          </a:r>
        </a:p>
      </dgm:t>
    </dgm:pt>
    <dgm:pt modelId="{EF08B2CA-5BA6-405A-9C4A-F3090536586A}" type="parTrans" cxnId="{5AD34975-4E34-442A-A8A5-B183A2654B2E}">
      <dgm:prSet/>
      <dgm:spPr/>
      <dgm:t>
        <a:bodyPr/>
        <a:lstStyle/>
        <a:p>
          <a:endParaRPr lang="en-US"/>
        </a:p>
      </dgm:t>
    </dgm:pt>
    <dgm:pt modelId="{780ED17F-DE53-4C80-9603-4EB78143C908}" type="sibTrans" cxnId="{5AD34975-4E34-442A-A8A5-B183A2654B2E}">
      <dgm:prSet/>
      <dgm:spPr/>
      <dgm:t>
        <a:bodyPr/>
        <a:lstStyle/>
        <a:p>
          <a:endParaRPr lang="en-US"/>
        </a:p>
      </dgm:t>
    </dgm:pt>
    <dgm:pt modelId="{4FB4FB2D-22FC-43E8-93C0-1B59E0EBBE08}">
      <dgm:prSet/>
      <dgm:spPr>
        <a:solidFill>
          <a:srgbClr val="033B57"/>
        </a:solidFill>
      </dgm:spPr>
      <dgm:t>
        <a:bodyPr/>
        <a:lstStyle/>
        <a:p>
          <a:r>
            <a:rPr lang="en-US" dirty="0"/>
            <a:t>Negotiate roles when necessary</a:t>
          </a:r>
        </a:p>
      </dgm:t>
    </dgm:pt>
    <dgm:pt modelId="{40F53A43-AED1-4092-A164-9443F29213D5}" type="parTrans" cxnId="{2CFB2B3F-725E-4533-B186-78604187B674}">
      <dgm:prSet/>
      <dgm:spPr/>
      <dgm:t>
        <a:bodyPr/>
        <a:lstStyle/>
        <a:p>
          <a:endParaRPr lang="en-US"/>
        </a:p>
      </dgm:t>
    </dgm:pt>
    <dgm:pt modelId="{12E6CD0E-ECE1-4DAC-9836-B6F19418FABE}" type="sibTrans" cxnId="{2CFB2B3F-725E-4533-B186-78604187B674}">
      <dgm:prSet/>
      <dgm:spPr/>
      <dgm:t>
        <a:bodyPr/>
        <a:lstStyle/>
        <a:p>
          <a:endParaRPr lang="en-US"/>
        </a:p>
      </dgm:t>
    </dgm:pt>
    <dgm:pt modelId="{D85E1D39-144C-4A06-A0EC-F0DF1F6F2E92}">
      <dgm:prSet/>
      <dgm:spPr>
        <a:solidFill>
          <a:srgbClr val="033B57"/>
        </a:solidFill>
      </dgm:spPr>
      <dgm:t>
        <a:bodyPr/>
        <a:lstStyle/>
        <a:p>
          <a:r>
            <a:rPr lang="en-US" dirty="0"/>
            <a:t>Stress that you will be working </a:t>
          </a:r>
          <a:r>
            <a:rPr lang="en-US" u="sng" dirty="0"/>
            <a:t>collaboratively</a:t>
          </a:r>
          <a:r>
            <a:rPr lang="en-US" dirty="0"/>
            <a:t> to address medical problems</a:t>
          </a:r>
        </a:p>
      </dgm:t>
    </dgm:pt>
    <dgm:pt modelId="{D2B7A798-DD75-4FFC-9B6F-9DAEE6F88573}" type="parTrans" cxnId="{7FDF706B-967D-4F35-8BE2-AF2CFFB04EAE}">
      <dgm:prSet/>
      <dgm:spPr/>
      <dgm:t>
        <a:bodyPr/>
        <a:lstStyle/>
        <a:p>
          <a:endParaRPr lang="en-US"/>
        </a:p>
      </dgm:t>
    </dgm:pt>
    <dgm:pt modelId="{684AB52F-694E-4B02-B7F9-295BEF8A6D40}" type="sibTrans" cxnId="{7FDF706B-967D-4F35-8BE2-AF2CFFB04EAE}">
      <dgm:prSet/>
      <dgm:spPr/>
      <dgm:t>
        <a:bodyPr/>
        <a:lstStyle/>
        <a:p>
          <a:endParaRPr lang="en-US"/>
        </a:p>
      </dgm:t>
    </dgm:pt>
    <dgm:pt modelId="{54A87D59-21F2-49AE-ACA4-FF4768DDCA3B}">
      <dgm:prSet/>
      <dgm:spPr>
        <a:solidFill>
          <a:srgbClr val="033B57"/>
        </a:solidFill>
      </dgm:spPr>
      <dgm:t>
        <a:bodyPr/>
        <a:lstStyle/>
        <a:p>
          <a:r>
            <a:rPr lang="en-US" dirty="0"/>
            <a:t>Ask questions to understand the patient's reasons for behaviors or illness</a:t>
          </a:r>
        </a:p>
      </dgm:t>
    </dgm:pt>
    <dgm:pt modelId="{2B793272-3E31-47ED-93DC-9BA4A96049C7}" type="parTrans" cxnId="{2C86E6FF-CD5E-4D89-80D0-015C00DEFFE9}">
      <dgm:prSet/>
      <dgm:spPr/>
      <dgm:t>
        <a:bodyPr/>
        <a:lstStyle/>
        <a:p>
          <a:endParaRPr lang="en-US"/>
        </a:p>
      </dgm:t>
    </dgm:pt>
    <dgm:pt modelId="{3BA8B70E-CCA6-4224-BEF3-DA40D149ECEF}" type="sibTrans" cxnId="{2C86E6FF-CD5E-4D89-80D0-015C00DEFFE9}">
      <dgm:prSet/>
      <dgm:spPr/>
      <dgm:t>
        <a:bodyPr/>
        <a:lstStyle/>
        <a:p>
          <a:endParaRPr lang="en-US"/>
        </a:p>
      </dgm:t>
    </dgm:pt>
    <dgm:pt modelId="{3CFD49B5-250A-4533-AFBB-457324A28F99}">
      <dgm:prSet phldrT="[Text]"/>
      <dgm:spPr>
        <a:solidFill>
          <a:srgbClr val="033B57"/>
        </a:solidFill>
      </dgm:spPr>
      <dgm:t>
        <a:bodyPr/>
        <a:lstStyle/>
        <a:p>
          <a:r>
            <a:rPr lang="en-US" dirty="0"/>
            <a:t>Ask questions to get the person’s point of view</a:t>
          </a:r>
        </a:p>
      </dgm:t>
    </dgm:pt>
    <dgm:pt modelId="{F48B86DD-3F01-416D-A516-80CE50F4D2A8}" type="parTrans" cxnId="{4F9A9C19-3DE6-44B9-BD95-09AE01AED653}">
      <dgm:prSet/>
      <dgm:spPr/>
      <dgm:t>
        <a:bodyPr/>
        <a:lstStyle/>
        <a:p>
          <a:endParaRPr lang="en-US"/>
        </a:p>
      </dgm:t>
    </dgm:pt>
    <dgm:pt modelId="{46986AA9-4F5D-42CE-975A-D0080BA7C7BA}" type="sibTrans" cxnId="{4F9A9C19-3DE6-44B9-BD95-09AE01AED653}">
      <dgm:prSet/>
      <dgm:spPr/>
      <dgm:t>
        <a:bodyPr/>
        <a:lstStyle/>
        <a:p>
          <a:endParaRPr lang="en-US"/>
        </a:p>
      </dgm:t>
    </dgm:pt>
    <dgm:pt modelId="{48605A1C-48C8-4EF5-80A9-28CC6FDF4175}" type="pres">
      <dgm:prSet presAssocID="{D5265B75-B8A2-47AF-871C-E4A777E3731F}" presName="Name0" presStyleCnt="0">
        <dgm:presLayoutVars>
          <dgm:dir/>
          <dgm:animLvl val="lvl"/>
          <dgm:resizeHandles val="exact"/>
        </dgm:presLayoutVars>
      </dgm:prSet>
      <dgm:spPr/>
    </dgm:pt>
    <dgm:pt modelId="{ADC6ADEB-AEF1-4EF4-AD9A-141230EB695D}" type="pres">
      <dgm:prSet presAssocID="{2F72AA64-D616-41DF-8927-9496506129E1}" presName="linNode" presStyleCnt="0"/>
      <dgm:spPr/>
    </dgm:pt>
    <dgm:pt modelId="{8031D44E-BCF4-44C8-AB31-CD9F5A4CA197}" type="pres">
      <dgm:prSet presAssocID="{2F72AA64-D616-41DF-8927-9496506129E1}" presName="parTx" presStyleLbl="revTx" presStyleIdx="0" presStyleCnt="4">
        <dgm:presLayoutVars>
          <dgm:chMax val="1"/>
          <dgm:bulletEnabled val="1"/>
        </dgm:presLayoutVars>
      </dgm:prSet>
      <dgm:spPr/>
    </dgm:pt>
    <dgm:pt modelId="{AD60779A-31C7-40BF-9520-6D85B00D9D07}" type="pres">
      <dgm:prSet presAssocID="{2F72AA64-D616-41DF-8927-9496506129E1}" presName="bracket" presStyleLbl="parChTrans1D1" presStyleIdx="0" presStyleCnt="4"/>
      <dgm:spPr>
        <a:ln>
          <a:solidFill>
            <a:schemeClr val="accent1"/>
          </a:solidFill>
        </a:ln>
      </dgm:spPr>
    </dgm:pt>
    <dgm:pt modelId="{D5695587-C4A0-4168-9C0E-91DB0AC6B3E8}" type="pres">
      <dgm:prSet presAssocID="{2F72AA64-D616-41DF-8927-9496506129E1}" presName="spH" presStyleCnt="0"/>
      <dgm:spPr/>
    </dgm:pt>
    <dgm:pt modelId="{187D6B95-1122-4F27-83BA-1098D27D517C}" type="pres">
      <dgm:prSet presAssocID="{2F72AA64-D616-41DF-8927-9496506129E1}" presName="desTx" presStyleLbl="node1" presStyleIdx="0" presStyleCnt="4">
        <dgm:presLayoutVars>
          <dgm:bulletEnabled val="1"/>
        </dgm:presLayoutVars>
      </dgm:prSet>
      <dgm:spPr/>
    </dgm:pt>
    <dgm:pt modelId="{7E7FA5A0-0BC6-4765-B5CF-F2CF7D08BABF}" type="pres">
      <dgm:prSet presAssocID="{D40B6720-1E10-4CB3-893F-CF4622C32889}" presName="spV" presStyleCnt="0"/>
      <dgm:spPr/>
    </dgm:pt>
    <dgm:pt modelId="{A596DB93-4CD2-44E0-AFB6-57D094BD8764}" type="pres">
      <dgm:prSet presAssocID="{FDCC009B-4772-4A2F-B7F9-0D62A6B6D7A6}" presName="linNode" presStyleCnt="0"/>
      <dgm:spPr/>
    </dgm:pt>
    <dgm:pt modelId="{71D02A68-A0F2-44FB-AEC5-4DC2B5225D05}" type="pres">
      <dgm:prSet presAssocID="{FDCC009B-4772-4A2F-B7F9-0D62A6B6D7A6}" presName="parTx" presStyleLbl="revTx" presStyleIdx="1" presStyleCnt="4">
        <dgm:presLayoutVars>
          <dgm:chMax val="1"/>
          <dgm:bulletEnabled val="1"/>
        </dgm:presLayoutVars>
      </dgm:prSet>
      <dgm:spPr/>
    </dgm:pt>
    <dgm:pt modelId="{963B6FF3-DE5F-4AD5-989A-854B494655BB}" type="pres">
      <dgm:prSet presAssocID="{FDCC009B-4772-4A2F-B7F9-0D62A6B6D7A6}" presName="bracket" presStyleLbl="parChTrans1D1" presStyleIdx="1" presStyleCnt="4"/>
      <dgm:spPr>
        <a:ln>
          <a:solidFill>
            <a:schemeClr val="accent1"/>
          </a:solidFill>
        </a:ln>
      </dgm:spPr>
    </dgm:pt>
    <dgm:pt modelId="{B043753E-3245-4CCA-A4E3-130233982A5A}" type="pres">
      <dgm:prSet presAssocID="{FDCC009B-4772-4A2F-B7F9-0D62A6B6D7A6}" presName="spH" presStyleCnt="0"/>
      <dgm:spPr/>
    </dgm:pt>
    <dgm:pt modelId="{78C9B06A-FD7A-4F61-A2B4-9F53D8EA9FD5}" type="pres">
      <dgm:prSet presAssocID="{FDCC009B-4772-4A2F-B7F9-0D62A6B6D7A6}" presName="desTx" presStyleLbl="node1" presStyleIdx="1" presStyleCnt="4">
        <dgm:presLayoutVars>
          <dgm:bulletEnabled val="1"/>
        </dgm:presLayoutVars>
      </dgm:prSet>
      <dgm:spPr/>
    </dgm:pt>
    <dgm:pt modelId="{16A88622-FB81-488E-A148-37FD74597BD3}" type="pres">
      <dgm:prSet presAssocID="{E73A102E-F195-43AF-B3DA-8624E2C065C0}" presName="spV" presStyleCnt="0"/>
      <dgm:spPr/>
    </dgm:pt>
    <dgm:pt modelId="{C6770F8B-AFE3-4AF6-9E39-53C5B0244DE0}" type="pres">
      <dgm:prSet presAssocID="{8F31AD91-1A40-40A5-879D-F8BCB57255B1}" presName="linNode" presStyleCnt="0"/>
      <dgm:spPr/>
    </dgm:pt>
    <dgm:pt modelId="{7A12B98B-038A-4E09-A2E5-47B3934CB181}" type="pres">
      <dgm:prSet presAssocID="{8F31AD91-1A40-40A5-879D-F8BCB57255B1}" presName="parTx" presStyleLbl="revTx" presStyleIdx="2" presStyleCnt="4">
        <dgm:presLayoutVars>
          <dgm:chMax val="1"/>
          <dgm:bulletEnabled val="1"/>
        </dgm:presLayoutVars>
      </dgm:prSet>
      <dgm:spPr/>
    </dgm:pt>
    <dgm:pt modelId="{6215A782-9249-48C2-AFF8-13601491D852}" type="pres">
      <dgm:prSet presAssocID="{8F31AD91-1A40-40A5-879D-F8BCB57255B1}" presName="bracket" presStyleLbl="parChTrans1D1" presStyleIdx="2" presStyleCnt="4"/>
      <dgm:spPr>
        <a:ln>
          <a:solidFill>
            <a:schemeClr val="accent1"/>
          </a:solidFill>
        </a:ln>
      </dgm:spPr>
    </dgm:pt>
    <dgm:pt modelId="{0C6D79AA-4317-4574-A2D3-D39113B14635}" type="pres">
      <dgm:prSet presAssocID="{8F31AD91-1A40-40A5-879D-F8BCB57255B1}" presName="spH" presStyleCnt="0"/>
      <dgm:spPr/>
    </dgm:pt>
    <dgm:pt modelId="{CB90DE0A-05FF-4AA6-8545-B9EAA2A7CE4A}" type="pres">
      <dgm:prSet presAssocID="{8F31AD91-1A40-40A5-879D-F8BCB57255B1}" presName="desTx" presStyleLbl="node1" presStyleIdx="2" presStyleCnt="4">
        <dgm:presLayoutVars>
          <dgm:bulletEnabled val="1"/>
        </dgm:presLayoutVars>
      </dgm:prSet>
      <dgm:spPr/>
    </dgm:pt>
    <dgm:pt modelId="{34534481-FF05-4C54-AA75-1A254DD3B368}" type="pres">
      <dgm:prSet presAssocID="{6D45A0FF-3B8A-48EB-B485-5C9984121BBE}" presName="spV" presStyleCnt="0"/>
      <dgm:spPr/>
    </dgm:pt>
    <dgm:pt modelId="{6A32433C-6FDC-4823-A1F1-7F493FCB037B}" type="pres">
      <dgm:prSet presAssocID="{970A6B7E-038D-4BFE-8C63-2F53742BE5A6}" presName="linNode" presStyleCnt="0"/>
      <dgm:spPr/>
    </dgm:pt>
    <dgm:pt modelId="{AB9FEDB2-899E-4431-9661-0E3D8D1CEE51}" type="pres">
      <dgm:prSet presAssocID="{970A6B7E-038D-4BFE-8C63-2F53742BE5A6}" presName="parTx" presStyleLbl="revTx" presStyleIdx="3" presStyleCnt="4">
        <dgm:presLayoutVars>
          <dgm:chMax val="1"/>
          <dgm:bulletEnabled val="1"/>
        </dgm:presLayoutVars>
      </dgm:prSet>
      <dgm:spPr/>
    </dgm:pt>
    <dgm:pt modelId="{3CE16B22-F70B-46A7-AB7F-564A9954FE8C}" type="pres">
      <dgm:prSet presAssocID="{970A6B7E-038D-4BFE-8C63-2F53742BE5A6}" presName="bracket" presStyleLbl="parChTrans1D1" presStyleIdx="3" presStyleCnt="4"/>
      <dgm:spPr>
        <a:noFill/>
        <a:ln>
          <a:solidFill>
            <a:schemeClr val="accent1"/>
          </a:solidFill>
        </a:ln>
      </dgm:spPr>
    </dgm:pt>
    <dgm:pt modelId="{50D38BE6-F823-42D1-B810-B8E45FEA4E6C}" type="pres">
      <dgm:prSet presAssocID="{970A6B7E-038D-4BFE-8C63-2F53742BE5A6}" presName="spH" presStyleCnt="0"/>
      <dgm:spPr/>
    </dgm:pt>
    <dgm:pt modelId="{BCB7CE08-6A97-48CD-B4C6-77554D093437}" type="pres">
      <dgm:prSet presAssocID="{970A6B7E-038D-4BFE-8C63-2F53742BE5A6}" presName="desTx" presStyleLbl="node1" presStyleIdx="3" presStyleCnt="4">
        <dgm:presLayoutVars>
          <dgm:bulletEnabled val="1"/>
        </dgm:presLayoutVars>
      </dgm:prSet>
      <dgm:spPr/>
    </dgm:pt>
  </dgm:ptLst>
  <dgm:cxnLst>
    <dgm:cxn modelId="{BFC40104-3607-47C8-8DD9-C688C0B2B30E}" type="presOf" srcId="{8F31AD91-1A40-40A5-879D-F8BCB57255B1}" destId="{7A12B98B-038A-4E09-A2E5-47B3934CB181}" srcOrd="0" destOrd="0" presId="urn:diagrams.loki3.com/BracketList+Icon"/>
    <dgm:cxn modelId="{E2F7D20A-3DFE-43FF-9949-8B31A8FFD693}" srcId="{FDCC009B-4772-4A2F-B7F9-0D62A6B6D7A6}" destId="{2F50B099-2C54-4C4E-8EC7-6A98F0948FD1}" srcOrd="2" destOrd="0" parTransId="{3499F87D-3665-4572-955E-D233E8520670}" sibTransId="{D4374592-A5AF-4C68-A4DC-229CFCEA2352}"/>
    <dgm:cxn modelId="{5F5FF113-AF5E-4A8A-88BB-DC48B029DF20}" type="presOf" srcId="{037BD18B-4F2F-48FC-AAEC-CCAF7941793C}" destId="{187D6B95-1122-4F27-83BA-1098D27D517C}" srcOrd="0" destOrd="2" presId="urn:diagrams.loki3.com/BracketList+Icon"/>
    <dgm:cxn modelId="{4F9A9C19-3DE6-44B9-BD95-09AE01AED653}" srcId="{2F72AA64-D616-41DF-8927-9496506129E1}" destId="{3CFD49B5-250A-4533-AFBB-457324A28F99}" srcOrd="1" destOrd="0" parTransId="{F48B86DD-3F01-416D-A516-80CE50F4D2A8}" sibTransId="{46986AA9-4F5D-42CE-975A-D0080BA7C7BA}"/>
    <dgm:cxn modelId="{E8588E2F-FA03-41DB-B8D6-185BF503DB98}" type="presOf" srcId="{F4B7AF56-8854-4A93-B1D0-3961666AF7B8}" destId="{CB90DE0A-05FF-4AA6-8545-B9EAA2A7CE4A}" srcOrd="0" destOrd="1" presId="urn:diagrams.loki3.com/BracketList+Icon"/>
    <dgm:cxn modelId="{7ABBC738-8DA8-4BC2-AB90-368108716024}" type="presOf" srcId="{3CFD49B5-250A-4533-AFBB-457324A28F99}" destId="{187D6B95-1122-4F27-83BA-1098D27D517C}" srcOrd="0" destOrd="1" presId="urn:diagrams.loki3.com/BracketList+Icon"/>
    <dgm:cxn modelId="{2CFB2B3F-725E-4533-B186-78604187B674}" srcId="{970A6B7E-038D-4BFE-8C63-2F53742BE5A6}" destId="{4FB4FB2D-22FC-43E8-93C0-1B59E0EBBE08}" srcOrd="1" destOrd="0" parTransId="{40F53A43-AED1-4092-A164-9443F29213D5}" sibTransId="{12E6CD0E-ECE1-4DAC-9836-B6F19418FABE}"/>
    <dgm:cxn modelId="{AD86105F-61FA-4875-918A-625A6012CF20}" srcId="{2F72AA64-D616-41DF-8927-9496506129E1}" destId="{17219D26-6830-4873-AFB3-DAE09FB37E69}" srcOrd="3" destOrd="0" parTransId="{DCEEB681-BEBA-44E0-96B2-0118B97F1E68}" sibTransId="{9B0A7EB6-B903-49FC-BA47-E45279877AC5}"/>
    <dgm:cxn modelId="{DEF04560-266D-4AD9-8A35-7575C1BD59E7}" type="presOf" srcId="{D5265B75-B8A2-47AF-871C-E4A777E3731F}" destId="{48605A1C-48C8-4EF5-80A9-28CC6FDF4175}" srcOrd="0" destOrd="0" presId="urn:diagrams.loki3.com/BracketList+Icon"/>
    <dgm:cxn modelId="{43A67441-4A60-48BA-BF29-DAAAEC91EFB8}" type="presOf" srcId="{D5C182B3-B8C1-4AD3-AE43-32D5C3EE2CBF}" destId="{BCB7CE08-6A97-48CD-B4C6-77554D093437}" srcOrd="0" destOrd="0" presId="urn:diagrams.loki3.com/BracketList+Icon"/>
    <dgm:cxn modelId="{5AEFF842-FEC1-4BB4-A256-C90F1AF4586F}" type="presOf" srcId="{2F50B099-2C54-4C4E-8EC7-6A98F0948FD1}" destId="{78C9B06A-FD7A-4F61-A2B4-9F53D8EA9FD5}" srcOrd="0" destOrd="2" presId="urn:diagrams.loki3.com/BracketList+Icon"/>
    <dgm:cxn modelId="{FE511963-DF3B-4612-BC42-E56EDC3314A9}" srcId="{D5265B75-B8A2-47AF-871C-E4A777E3731F}" destId="{FDCC009B-4772-4A2F-B7F9-0D62A6B6D7A6}" srcOrd="1" destOrd="0" parTransId="{4267E8D3-A0D4-4208-806E-D0183E112053}" sibTransId="{E73A102E-F195-43AF-B3DA-8624E2C065C0}"/>
    <dgm:cxn modelId="{7FDF706B-967D-4F35-8BE2-AF2CFFB04EAE}" srcId="{970A6B7E-038D-4BFE-8C63-2F53742BE5A6}" destId="{D85E1D39-144C-4A06-A0EC-F0DF1F6F2E92}" srcOrd="2" destOrd="0" parTransId="{D2B7A798-DD75-4FFC-9B6F-9DAEE6F88573}" sibTransId="{684AB52F-694E-4B02-B7F9-295BEF8A6D40}"/>
    <dgm:cxn modelId="{4F920C55-9C41-4EFB-8091-A9AC0C1E9F03}" type="presOf" srcId="{4FB4FB2D-22FC-43E8-93C0-1B59E0EBBE08}" destId="{BCB7CE08-6A97-48CD-B4C6-77554D093437}" srcOrd="0" destOrd="1" presId="urn:diagrams.loki3.com/BracketList+Icon"/>
    <dgm:cxn modelId="{5AD34975-4E34-442A-A8A5-B183A2654B2E}" srcId="{8F31AD91-1A40-40A5-879D-F8BCB57255B1}" destId="{8D98C35A-FEC7-4790-A842-7C9005482E25}" srcOrd="2" destOrd="0" parTransId="{EF08B2CA-5BA6-405A-9C4A-F3090536586A}" sibTransId="{780ED17F-DE53-4C80-9603-4EB78143C908}"/>
    <dgm:cxn modelId="{9B3B6976-9C74-4F30-B871-B8043AAB8DFE}" srcId="{D5265B75-B8A2-47AF-871C-E4A777E3731F}" destId="{970A6B7E-038D-4BFE-8C63-2F53742BE5A6}" srcOrd="3" destOrd="0" parTransId="{56682929-F45A-4B66-9D9B-B05C8902ED0E}" sibTransId="{E6AD4D01-146E-4610-87C4-BA5604E0F468}"/>
    <dgm:cxn modelId="{52CA9B78-CC12-4023-BC21-D48467B1E162}" type="presOf" srcId="{17219D26-6830-4873-AFB3-DAE09FB37E69}" destId="{187D6B95-1122-4F27-83BA-1098D27D517C}" srcOrd="0" destOrd="3" presId="urn:diagrams.loki3.com/BracketList+Icon"/>
    <dgm:cxn modelId="{A4A47179-F5FB-4A67-9A98-28AF01D3704E}" srcId="{970A6B7E-038D-4BFE-8C63-2F53742BE5A6}" destId="{D5C182B3-B8C1-4AD3-AE43-32D5C3EE2CBF}" srcOrd="0" destOrd="0" parTransId="{5D30D6FF-3CAD-48B6-8B4D-6A8996C6FA13}" sibTransId="{FEB835CF-4878-4ADC-92CB-D74C8F7EC6D6}"/>
    <dgm:cxn modelId="{44F9DE89-A105-4933-8290-90A88FB7AC52}" srcId="{D5265B75-B8A2-47AF-871C-E4A777E3731F}" destId="{8F31AD91-1A40-40A5-879D-F8BCB57255B1}" srcOrd="2" destOrd="0" parTransId="{22A10003-843D-40A7-9D5F-CC055C02BC08}" sibTransId="{6D45A0FF-3B8A-48EB-B485-5C9984121BBE}"/>
    <dgm:cxn modelId="{1D2DBB8F-BFA4-4F20-8688-49943802EC7D}" type="presOf" srcId="{C2E8A965-F270-498D-8EAE-0DE8BE2F166E}" destId="{CB90DE0A-05FF-4AA6-8545-B9EAA2A7CE4A}" srcOrd="0" destOrd="0" presId="urn:diagrams.loki3.com/BracketList+Icon"/>
    <dgm:cxn modelId="{AD00EC97-9531-4283-A73A-D80EFF33E575}" type="presOf" srcId="{54A87D59-21F2-49AE-ACA4-FF4768DDCA3B}" destId="{78C9B06A-FD7A-4F61-A2B4-9F53D8EA9FD5}" srcOrd="0" destOrd="1" presId="urn:diagrams.loki3.com/BracketList+Icon"/>
    <dgm:cxn modelId="{5FDC1C98-EC77-452A-931B-C9917BF460E4}" srcId="{2F72AA64-D616-41DF-8927-9496506129E1}" destId="{5EE13F84-3205-4514-868E-D4026F68A166}" srcOrd="0" destOrd="0" parTransId="{846F1A85-42EC-4EBA-8632-6491882C3781}" sibTransId="{D4C3B64E-F3F6-4FAF-8B95-40CCE0D097DA}"/>
    <dgm:cxn modelId="{E70CDAA8-EEFB-4595-A51D-1D2D651ABABF}" srcId="{2F72AA64-D616-41DF-8927-9496506129E1}" destId="{037BD18B-4F2F-48FC-AAEC-CCAF7941793C}" srcOrd="2" destOrd="0" parTransId="{EA0EF225-F517-43A1-B311-FB9AD6ADA71B}" sibTransId="{859D93C0-1E0F-40CA-9709-71EFCA506065}"/>
    <dgm:cxn modelId="{86F4E3B8-5933-4009-8B5D-759656168F39}" type="presOf" srcId="{2F72AA64-D616-41DF-8927-9496506129E1}" destId="{8031D44E-BCF4-44C8-AB31-CD9F5A4CA197}" srcOrd="0" destOrd="0" presId="urn:diagrams.loki3.com/BracketList+Icon"/>
    <dgm:cxn modelId="{46B44BC7-6842-4F6E-B587-4B968B4F7449}" type="presOf" srcId="{5EE13F84-3205-4514-868E-D4026F68A166}" destId="{187D6B95-1122-4F27-83BA-1098D27D517C}" srcOrd="0" destOrd="0" presId="urn:diagrams.loki3.com/BracketList+Icon"/>
    <dgm:cxn modelId="{582221CC-1C06-4431-8002-F7050AEBF4D9}" srcId="{D5265B75-B8A2-47AF-871C-E4A777E3731F}" destId="{2F72AA64-D616-41DF-8927-9496506129E1}" srcOrd="0" destOrd="0" parTransId="{F6050B70-506B-4DC8-9C88-00C175B8FF3D}" sibTransId="{D40B6720-1E10-4CB3-893F-CF4622C32889}"/>
    <dgm:cxn modelId="{E3952ED7-492C-49BD-AE8F-4EFCFD043234}" type="presOf" srcId="{8D98C35A-FEC7-4790-A842-7C9005482E25}" destId="{CB90DE0A-05FF-4AA6-8545-B9EAA2A7CE4A}" srcOrd="0" destOrd="2" presId="urn:diagrams.loki3.com/BracketList+Icon"/>
    <dgm:cxn modelId="{784B86DC-E437-41D7-B164-32588DF34F12}" type="presOf" srcId="{970A6B7E-038D-4BFE-8C63-2F53742BE5A6}" destId="{AB9FEDB2-899E-4431-9661-0E3D8D1CEE51}" srcOrd="0" destOrd="0" presId="urn:diagrams.loki3.com/BracketList+Icon"/>
    <dgm:cxn modelId="{051679E9-4820-4CC8-BD45-0522C4608C37}" type="presOf" srcId="{D85E1D39-144C-4A06-A0EC-F0DF1F6F2E92}" destId="{BCB7CE08-6A97-48CD-B4C6-77554D093437}" srcOrd="0" destOrd="2" presId="urn:diagrams.loki3.com/BracketList+Icon"/>
    <dgm:cxn modelId="{481F4FEC-7FCD-431C-9C7C-0AF46A0F0FE9}" srcId="{8F31AD91-1A40-40A5-879D-F8BCB57255B1}" destId="{F4B7AF56-8854-4A93-B1D0-3961666AF7B8}" srcOrd="1" destOrd="0" parTransId="{0B05A731-3E17-4A2B-A7BB-B085ABB1FF5F}" sibTransId="{A5EAA801-E624-429C-B88C-E92382518EAC}"/>
    <dgm:cxn modelId="{3F6D89F0-0D3C-4B5B-9116-36EEFB496492}" type="presOf" srcId="{46C07E2D-43CC-4FCC-AC7F-2BDF5DB126FE}" destId="{78C9B06A-FD7A-4F61-A2B4-9F53D8EA9FD5}" srcOrd="0" destOrd="0" presId="urn:diagrams.loki3.com/BracketList+Icon"/>
    <dgm:cxn modelId="{723EF4FA-5592-4214-AD2C-79EC1935A77D}" srcId="{8F31AD91-1A40-40A5-879D-F8BCB57255B1}" destId="{C2E8A965-F270-498D-8EAE-0DE8BE2F166E}" srcOrd="0" destOrd="0" parTransId="{77673426-52EE-4D45-B9C3-8C4ACC8DE8AF}" sibTransId="{79AC85E5-1950-4311-8DDC-16496A252392}"/>
    <dgm:cxn modelId="{7F4988FC-FA7B-4A26-A63A-6F4A120715C5}" type="presOf" srcId="{FDCC009B-4772-4A2F-B7F9-0D62A6B6D7A6}" destId="{71D02A68-A0F2-44FB-AEC5-4DC2B5225D05}" srcOrd="0" destOrd="0" presId="urn:diagrams.loki3.com/BracketList+Icon"/>
    <dgm:cxn modelId="{6DB2F1FC-979C-47F7-980C-B711F6611E19}" srcId="{FDCC009B-4772-4A2F-B7F9-0D62A6B6D7A6}" destId="{46C07E2D-43CC-4FCC-AC7F-2BDF5DB126FE}" srcOrd="0" destOrd="0" parTransId="{295DBF97-4B37-43B6-AC9B-9D62F8D54D99}" sibTransId="{EDE11895-915E-4AB2-910D-9971F85EE87F}"/>
    <dgm:cxn modelId="{2C86E6FF-CD5E-4D89-80D0-015C00DEFFE9}" srcId="{FDCC009B-4772-4A2F-B7F9-0D62A6B6D7A6}" destId="{54A87D59-21F2-49AE-ACA4-FF4768DDCA3B}" srcOrd="1" destOrd="0" parTransId="{2B793272-3E31-47ED-93DC-9BA4A96049C7}" sibTransId="{3BA8B70E-CCA6-4224-BEF3-DA40D149ECEF}"/>
    <dgm:cxn modelId="{4998BCDB-A2A0-4664-BC86-D311ED5B766B}" type="presParOf" srcId="{48605A1C-48C8-4EF5-80A9-28CC6FDF4175}" destId="{ADC6ADEB-AEF1-4EF4-AD9A-141230EB695D}" srcOrd="0" destOrd="0" presId="urn:diagrams.loki3.com/BracketList+Icon"/>
    <dgm:cxn modelId="{1346EB47-F948-44A7-9B1F-70D3481606A5}" type="presParOf" srcId="{ADC6ADEB-AEF1-4EF4-AD9A-141230EB695D}" destId="{8031D44E-BCF4-44C8-AB31-CD9F5A4CA197}" srcOrd="0" destOrd="0" presId="urn:diagrams.loki3.com/BracketList+Icon"/>
    <dgm:cxn modelId="{9BB45478-D2C1-4C06-8CE8-0B6F22FE0DFC}" type="presParOf" srcId="{ADC6ADEB-AEF1-4EF4-AD9A-141230EB695D}" destId="{AD60779A-31C7-40BF-9520-6D85B00D9D07}" srcOrd="1" destOrd="0" presId="urn:diagrams.loki3.com/BracketList+Icon"/>
    <dgm:cxn modelId="{A4F503CF-BBE2-456E-BFAA-3238FE6344CB}" type="presParOf" srcId="{ADC6ADEB-AEF1-4EF4-AD9A-141230EB695D}" destId="{D5695587-C4A0-4168-9C0E-91DB0AC6B3E8}" srcOrd="2" destOrd="0" presId="urn:diagrams.loki3.com/BracketList+Icon"/>
    <dgm:cxn modelId="{1744B896-10DF-4833-AA7C-9CF4A7A1204A}" type="presParOf" srcId="{ADC6ADEB-AEF1-4EF4-AD9A-141230EB695D}" destId="{187D6B95-1122-4F27-83BA-1098D27D517C}" srcOrd="3" destOrd="0" presId="urn:diagrams.loki3.com/BracketList+Icon"/>
    <dgm:cxn modelId="{ABA0476C-0BC0-4417-95DD-8AB37D320AC1}" type="presParOf" srcId="{48605A1C-48C8-4EF5-80A9-28CC6FDF4175}" destId="{7E7FA5A0-0BC6-4765-B5CF-F2CF7D08BABF}" srcOrd="1" destOrd="0" presId="urn:diagrams.loki3.com/BracketList+Icon"/>
    <dgm:cxn modelId="{AB5B1F06-3AB8-4BBB-9DB8-A6C9086F7E7B}" type="presParOf" srcId="{48605A1C-48C8-4EF5-80A9-28CC6FDF4175}" destId="{A596DB93-4CD2-44E0-AFB6-57D094BD8764}" srcOrd="2" destOrd="0" presId="urn:diagrams.loki3.com/BracketList+Icon"/>
    <dgm:cxn modelId="{6C47DE9C-BFD7-497B-82D4-6BC2287CC8A0}" type="presParOf" srcId="{A596DB93-4CD2-44E0-AFB6-57D094BD8764}" destId="{71D02A68-A0F2-44FB-AEC5-4DC2B5225D05}" srcOrd="0" destOrd="0" presId="urn:diagrams.loki3.com/BracketList+Icon"/>
    <dgm:cxn modelId="{ECFFF54B-005F-4CCA-9643-293973B15398}" type="presParOf" srcId="{A596DB93-4CD2-44E0-AFB6-57D094BD8764}" destId="{963B6FF3-DE5F-4AD5-989A-854B494655BB}" srcOrd="1" destOrd="0" presId="urn:diagrams.loki3.com/BracketList+Icon"/>
    <dgm:cxn modelId="{9CE7A5B5-5C13-4142-AEBE-F5DF2C09D1E9}" type="presParOf" srcId="{A596DB93-4CD2-44E0-AFB6-57D094BD8764}" destId="{B043753E-3245-4CCA-A4E3-130233982A5A}" srcOrd="2" destOrd="0" presId="urn:diagrams.loki3.com/BracketList+Icon"/>
    <dgm:cxn modelId="{8AA0E78A-8E89-4D2B-A873-38BB396EFECA}" type="presParOf" srcId="{A596DB93-4CD2-44E0-AFB6-57D094BD8764}" destId="{78C9B06A-FD7A-4F61-A2B4-9F53D8EA9FD5}" srcOrd="3" destOrd="0" presId="urn:diagrams.loki3.com/BracketList+Icon"/>
    <dgm:cxn modelId="{777B54C7-94A9-459E-B1B3-9B5E46D01F12}" type="presParOf" srcId="{48605A1C-48C8-4EF5-80A9-28CC6FDF4175}" destId="{16A88622-FB81-488E-A148-37FD74597BD3}" srcOrd="3" destOrd="0" presId="urn:diagrams.loki3.com/BracketList+Icon"/>
    <dgm:cxn modelId="{A306B6E3-C802-49EC-87CA-B14A8BDFCFBB}" type="presParOf" srcId="{48605A1C-48C8-4EF5-80A9-28CC6FDF4175}" destId="{C6770F8B-AFE3-4AF6-9E39-53C5B0244DE0}" srcOrd="4" destOrd="0" presId="urn:diagrams.loki3.com/BracketList+Icon"/>
    <dgm:cxn modelId="{F3AF5BBE-8794-4220-8BB9-3C8DCBC07944}" type="presParOf" srcId="{C6770F8B-AFE3-4AF6-9E39-53C5B0244DE0}" destId="{7A12B98B-038A-4E09-A2E5-47B3934CB181}" srcOrd="0" destOrd="0" presId="urn:diagrams.loki3.com/BracketList+Icon"/>
    <dgm:cxn modelId="{C5204B07-62F8-4B12-9121-4E9FF9C18C06}" type="presParOf" srcId="{C6770F8B-AFE3-4AF6-9E39-53C5B0244DE0}" destId="{6215A782-9249-48C2-AFF8-13601491D852}" srcOrd="1" destOrd="0" presId="urn:diagrams.loki3.com/BracketList+Icon"/>
    <dgm:cxn modelId="{5B3EA497-FF87-41EA-8F2A-04656C77CD1B}" type="presParOf" srcId="{C6770F8B-AFE3-4AF6-9E39-53C5B0244DE0}" destId="{0C6D79AA-4317-4574-A2D3-D39113B14635}" srcOrd="2" destOrd="0" presId="urn:diagrams.loki3.com/BracketList+Icon"/>
    <dgm:cxn modelId="{DA9E8429-CA72-484C-90B7-35D4F978311D}" type="presParOf" srcId="{C6770F8B-AFE3-4AF6-9E39-53C5B0244DE0}" destId="{CB90DE0A-05FF-4AA6-8545-B9EAA2A7CE4A}" srcOrd="3" destOrd="0" presId="urn:diagrams.loki3.com/BracketList+Icon"/>
    <dgm:cxn modelId="{7B3D3241-4FD6-4E96-BE2E-33EDF603EB73}" type="presParOf" srcId="{48605A1C-48C8-4EF5-80A9-28CC6FDF4175}" destId="{34534481-FF05-4C54-AA75-1A254DD3B368}" srcOrd="5" destOrd="0" presId="urn:diagrams.loki3.com/BracketList+Icon"/>
    <dgm:cxn modelId="{4F46A8E0-6FD9-46C7-A467-54E0CF5CBC56}" type="presParOf" srcId="{48605A1C-48C8-4EF5-80A9-28CC6FDF4175}" destId="{6A32433C-6FDC-4823-A1F1-7F493FCB037B}" srcOrd="6" destOrd="0" presId="urn:diagrams.loki3.com/BracketList+Icon"/>
    <dgm:cxn modelId="{C4BCC97C-3E87-455D-BD29-D34FF67BBCEB}" type="presParOf" srcId="{6A32433C-6FDC-4823-A1F1-7F493FCB037B}" destId="{AB9FEDB2-899E-4431-9661-0E3D8D1CEE51}" srcOrd="0" destOrd="0" presId="urn:diagrams.loki3.com/BracketList+Icon"/>
    <dgm:cxn modelId="{1B2ADBFE-B4A9-4BEA-BB56-CFA9520E5973}" type="presParOf" srcId="{6A32433C-6FDC-4823-A1F1-7F493FCB037B}" destId="{3CE16B22-F70B-46A7-AB7F-564A9954FE8C}" srcOrd="1" destOrd="0" presId="urn:diagrams.loki3.com/BracketList+Icon"/>
    <dgm:cxn modelId="{35D84958-1C9C-436E-A942-1E4D68677B9B}" type="presParOf" srcId="{6A32433C-6FDC-4823-A1F1-7F493FCB037B}" destId="{50D38BE6-F823-42D1-B810-B8E45FEA4E6C}" srcOrd="2" destOrd="0" presId="urn:diagrams.loki3.com/BracketList+Icon"/>
    <dgm:cxn modelId="{065B799A-29A5-426E-AD5C-8B656C9F1915}" type="presParOf" srcId="{6A32433C-6FDC-4823-A1F1-7F493FCB037B}" destId="{BCB7CE08-6A97-48CD-B4C6-77554D093437}"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833D85-10E6-4804-9731-418151A7902C}" type="doc">
      <dgm:prSet loTypeId="urn:diagrams.loki3.com/BracketList+Icon" loCatId="list" qsTypeId="urn:microsoft.com/office/officeart/2005/8/quickstyle/simple1" qsCatId="simple" csTypeId="urn:microsoft.com/office/officeart/2005/8/colors/accent2_3" csCatId="accent2" phldr="1"/>
      <dgm:spPr/>
      <dgm:t>
        <a:bodyPr/>
        <a:lstStyle/>
        <a:p>
          <a:endParaRPr lang="en-US"/>
        </a:p>
      </dgm:t>
    </dgm:pt>
    <dgm:pt modelId="{D927603E-B3E3-4B47-A731-34D2DADA9504}">
      <dgm:prSet/>
      <dgm:spPr/>
      <dgm:t>
        <a:bodyPr/>
        <a:lstStyle/>
        <a:p>
          <a:r>
            <a:rPr lang="en-US" b="1" dirty="0"/>
            <a:t>Cultural Competence </a:t>
          </a:r>
          <a:r>
            <a:rPr lang="en-US" dirty="0"/>
            <a:t>(Humility)</a:t>
          </a:r>
        </a:p>
      </dgm:t>
    </dgm:pt>
    <dgm:pt modelId="{034F88E4-0A9F-4237-909B-C2D5DB88C27B}" type="parTrans" cxnId="{4CA50725-5D9E-4C76-9AFE-B7366EC87ECF}">
      <dgm:prSet/>
      <dgm:spPr/>
      <dgm:t>
        <a:bodyPr/>
        <a:lstStyle/>
        <a:p>
          <a:endParaRPr lang="en-US"/>
        </a:p>
      </dgm:t>
    </dgm:pt>
    <dgm:pt modelId="{302F7BB2-6471-41AB-ABF8-5A30F6C4BB97}" type="sibTrans" cxnId="{4CA50725-5D9E-4C76-9AFE-B7366EC87ECF}">
      <dgm:prSet/>
      <dgm:spPr/>
      <dgm:t>
        <a:bodyPr/>
        <a:lstStyle/>
        <a:p>
          <a:endParaRPr lang="en-US"/>
        </a:p>
      </dgm:t>
    </dgm:pt>
    <dgm:pt modelId="{446F7FA3-4C2F-443E-A652-3CF75FBD2587}">
      <dgm:prSet/>
      <dgm:spPr>
        <a:solidFill>
          <a:srgbClr val="033B57"/>
        </a:solidFill>
      </dgm:spPr>
      <dgm:t>
        <a:bodyPr/>
        <a:lstStyle/>
        <a:p>
          <a:r>
            <a:rPr lang="en-US" dirty="0"/>
            <a:t>Demonstrate respect for person’s culture and cultural health beliefs</a:t>
          </a:r>
        </a:p>
      </dgm:t>
    </dgm:pt>
    <dgm:pt modelId="{387DAA33-5AFA-4B34-AE53-C60FBBA722BC}" type="parTrans" cxnId="{B40EC676-9EE9-4AC2-8592-5AC649783C01}">
      <dgm:prSet/>
      <dgm:spPr/>
      <dgm:t>
        <a:bodyPr/>
        <a:lstStyle/>
        <a:p>
          <a:endParaRPr lang="en-US"/>
        </a:p>
      </dgm:t>
    </dgm:pt>
    <dgm:pt modelId="{025BD04B-09C5-4D9A-9600-76B0A83DFC02}" type="sibTrans" cxnId="{B40EC676-9EE9-4AC2-8592-5AC649783C01}">
      <dgm:prSet/>
      <dgm:spPr/>
      <dgm:t>
        <a:bodyPr/>
        <a:lstStyle/>
        <a:p>
          <a:endParaRPr lang="en-US"/>
        </a:p>
      </dgm:t>
    </dgm:pt>
    <dgm:pt modelId="{E2874ACE-486E-4526-BEDC-B2AF830904C1}">
      <dgm:prSet/>
      <dgm:spPr>
        <a:solidFill>
          <a:srgbClr val="033B57"/>
        </a:solidFill>
      </dgm:spPr>
      <dgm:t>
        <a:bodyPr/>
        <a:lstStyle/>
        <a:p>
          <a:r>
            <a:rPr lang="en-US" dirty="0"/>
            <a:t>Realize that the patient's view of you may be identified by ethnic or cultural stereotypes</a:t>
          </a:r>
        </a:p>
      </dgm:t>
    </dgm:pt>
    <dgm:pt modelId="{81B82115-3F20-40A7-A6F6-BB5DC87E8995}" type="parTrans" cxnId="{A15C2921-B37C-43A7-9F51-6A64CE8FF4B5}">
      <dgm:prSet/>
      <dgm:spPr/>
      <dgm:t>
        <a:bodyPr/>
        <a:lstStyle/>
        <a:p>
          <a:endParaRPr lang="en-US"/>
        </a:p>
      </dgm:t>
    </dgm:pt>
    <dgm:pt modelId="{48C682F7-F50C-44A5-8045-67564404FC23}" type="sibTrans" cxnId="{A15C2921-B37C-43A7-9F51-6A64CE8FF4B5}">
      <dgm:prSet/>
      <dgm:spPr/>
      <dgm:t>
        <a:bodyPr/>
        <a:lstStyle/>
        <a:p>
          <a:endParaRPr lang="en-US"/>
        </a:p>
      </dgm:t>
    </dgm:pt>
    <dgm:pt modelId="{966BAD3E-9D76-477F-BC6B-D9B8BB6CB21A}">
      <dgm:prSet/>
      <dgm:spPr>
        <a:solidFill>
          <a:srgbClr val="033B57"/>
        </a:solidFill>
      </dgm:spPr>
      <dgm:t>
        <a:bodyPr/>
        <a:lstStyle/>
        <a:p>
          <a:r>
            <a:rPr lang="en-US" dirty="0"/>
            <a:t>Become aware of your own biases and preconceptions</a:t>
          </a:r>
        </a:p>
      </dgm:t>
    </dgm:pt>
    <dgm:pt modelId="{F05C89D9-7205-4499-B739-54E33651372B}" type="parTrans" cxnId="{DE7BC463-E308-4A00-8CAF-20EE7B3AAFFB}">
      <dgm:prSet/>
      <dgm:spPr/>
      <dgm:t>
        <a:bodyPr/>
        <a:lstStyle/>
        <a:p>
          <a:endParaRPr lang="en-US"/>
        </a:p>
      </dgm:t>
    </dgm:pt>
    <dgm:pt modelId="{26FBD915-1618-4C20-A2F2-5B0D7C11B4A5}" type="sibTrans" cxnId="{DE7BC463-E308-4A00-8CAF-20EE7B3AAFFB}">
      <dgm:prSet/>
      <dgm:spPr/>
      <dgm:t>
        <a:bodyPr/>
        <a:lstStyle/>
        <a:p>
          <a:endParaRPr lang="en-US"/>
        </a:p>
      </dgm:t>
    </dgm:pt>
    <dgm:pt modelId="{B48A64CE-E58E-4E6B-A7BF-6CDCC5132C08}">
      <dgm:prSet/>
      <dgm:spPr>
        <a:solidFill>
          <a:srgbClr val="033B57"/>
        </a:solidFill>
      </dgm:spPr>
      <dgm:t>
        <a:bodyPr/>
        <a:lstStyle/>
        <a:p>
          <a:r>
            <a:rPr lang="en-US" dirty="0"/>
            <a:t>Understand your personal style and recognize when it may not be working with a given patient</a:t>
          </a:r>
        </a:p>
      </dgm:t>
    </dgm:pt>
    <dgm:pt modelId="{E3CA7CF9-9509-4106-8171-A4F36BC2DBCA}" type="parTrans" cxnId="{39EFD4A8-A494-4A33-BC68-094CC9A8F25E}">
      <dgm:prSet/>
      <dgm:spPr/>
      <dgm:t>
        <a:bodyPr/>
        <a:lstStyle/>
        <a:p>
          <a:endParaRPr lang="en-US"/>
        </a:p>
      </dgm:t>
    </dgm:pt>
    <dgm:pt modelId="{D5AAEE92-DAF2-4189-A42B-8908B807D073}" type="sibTrans" cxnId="{39EFD4A8-A494-4A33-BC68-094CC9A8F25E}">
      <dgm:prSet/>
      <dgm:spPr/>
      <dgm:t>
        <a:bodyPr/>
        <a:lstStyle/>
        <a:p>
          <a:endParaRPr lang="en-US"/>
        </a:p>
      </dgm:t>
    </dgm:pt>
    <dgm:pt modelId="{FF72E2DE-7343-439F-8C94-9114424F46E8}">
      <dgm:prSet/>
      <dgm:spPr/>
      <dgm:t>
        <a:bodyPr/>
        <a:lstStyle/>
        <a:p>
          <a:r>
            <a:rPr lang="en-US" b="1" dirty="0"/>
            <a:t>Trust</a:t>
          </a:r>
        </a:p>
      </dgm:t>
    </dgm:pt>
    <dgm:pt modelId="{12746855-7113-4424-8A03-C4742A1E75C6}" type="parTrans" cxnId="{7F98BFCE-33A9-4E58-A8BC-D6BE0FBAF645}">
      <dgm:prSet/>
      <dgm:spPr/>
      <dgm:t>
        <a:bodyPr/>
        <a:lstStyle/>
        <a:p>
          <a:endParaRPr lang="en-US"/>
        </a:p>
      </dgm:t>
    </dgm:pt>
    <dgm:pt modelId="{6533AE68-7703-40BF-B046-74E424874860}" type="sibTrans" cxnId="{7F98BFCE-33A9-4E58-A8BC-D6BE0FBAF645}">
      <dgm:prSet/>
      <dgm:spPr/>
      <dgm:t>
        <a:bodyPr/>
        <a:lstStyle/>
        <a:p>
          <a:endParaRPr lang="en-US"/>
        </a:p>
      </dgm:t>
    </dgm:pt>
    <dgm:pt modelId="{892743FA-B8DB-499F-ACD4-CC1E4255895F}">
      <dgm:prSet/>
      <dgm:spPr>
        <a:solidFill>
          <a:srgbClr val="033B57"/>
        </a:solidFill>
      </dgm:spPr>
      <dgm:t>
        <a:bodyPr/>
        <a:lstStyle/>
        <a:p>
          <a:r>
            <a:rPr lang="en-US" dirty="0"/>
            <a:t>Take the necessary time and consciously work to establish trust</a:t>
          </a:r>
        </a:p>
      </dgm:t>
    </dgm:pt>
    <dgm:pt modelId="{BAA9522B-DFA9-4F3B-B397-C008042F5745}" type="parTrans" cxnId="{B79F891A-6D4B-479F-B912-2DB1805501C7}">
      <dgm:prSet/>
      <dgm:spPr/>
      <dgm:t>
        <a:bodyPr/>
        <a:lstStyle/>
        <a:p>
          <a:endParaRPr lang="en-US"/>
        </a:p>
      </dgm:t>
    </dgm:pt>
    <dgm:pt modelId="{E19C4ED6-D169-448E-985D-B1CAA7952487}" type="sibTrans" cxnId="{B79F891A-6D4B-479F-B912-2DB1805501C7}">
      <dgm:prSet/>
      <dgm:spPr/>
      <dgm:t>
        <a:bodyPr/>
        <a:lstStyle/>
        <a:p>
          <a:endParaRPr lang="en-US"/>
        </a:p>
      </dgm:t>
    </dgm:pt>
    <dgm:pt modelId="{DFA1735F-CC7D-44F4-9448-D88351C43477}">
      <dgm:prSet/>
      <dgm:spPr/>
      <dgm:t>
        <a:bodyPr/>
        <a:lstStyle/>
        <a:p>
          <a:r>
            <a:rPr lang="en-US" b="1" dirty="0"/>
            <a:t>Explanations</a:t>
          </a:r>
          <a:endParaRPr lang="en-US" dirty="0"/>
        </a:p>
      </dgm:t>
    </dgm:pt>
    <dgm:pt modelId="{8D5DDB3F-96A6-4198-924F-2FEB0C136690}" type="parTrans" cxnId="{230A23F9-9989-4CF4-A5C2-99C5C87EA935}">
      <dgm:prSet/>
      <dgm:spPr/>
      <dgm:t>
        <a:bodyPr/>
        <a:lstStyle/>
        <a:p>
          <a:endParaRPr lang="en-US"/>
        </a:p>
      </dgm:t>
    </dgm:pt>
    <dgm:pt modelId="{0ADFC5FF-A24F-4FC1-8CB7-D92DB9AE1324}" type="sibTrans" cxnId="{230A23F9-9989-4CF4-A5C2-99C5C87EA935}">
      <dgm:prSet/>
      <dgm:spPr/>
      <dgm:t>
        <a:bodyPr/>
        <a:lstStyle/>
        <a:p>
          <a:endParaRPr lang="en-US"/>
        </a:p>
      </dgm:t>
    </dgm:pt>
    <dgm:pt modelId="{36EE57A8-2F31-49BF-878E-01094A7698B3}">
      <dgm:prSet/>
      <dgm:spPr>
        <a:solidFill>
          <a:srgbClr val="033B57"/>
        </a:solidFill>
      </dgm:spPr>
      <dgm:t>
        <a:bodyPr/>
        <a:lstStyle/>
        <a:p>
          <a:r>
            <a:rPr lang="en-US" dirty="0"/>
            <a:t>Assess and enhance comprehension and use appropriate language for linguistic preference and literacy level</a:t>
          </a:r>
        </a:p>
      </dgm:t>
    </dgm:pt>
    <dgm:pt modelId="{E8934232-9DDB-4720-AB91-7A9E085B853F}" type="parTrans" cxnId="{62AEABB4-519D-4B11-85D7-7D67C3A93635}">
      <dgm:prSet/>
      <dgm:spPr/>
      <dgm:t>
        <a:bodyPr/>
        <a:lstStyle/>
        <a:p>
          <a:endParaRPr lang="en-US"/>
        </a:p>
      </dgm:t>
    </dgm:pt>
    <dgm:pt modelId="{8642F937-6F63-43E0-9EA9-55CDB16F46F7}" type="sibTrans" cxnId="{62AEABB4-519D-4B11-85D7-7D67C3A93635}">
      <dgm:prSet/>
      <dgm:spPr/>
      <dgm:t>
        <a:bodyPr/>
        <a:lstStyle/>
        <a:p>
          <a:endParaRPr lang="en-US"/>
        </a:p>
      </dgm:t>
    </dgm:pt>
    <dgm:pt modelId="{B23BC428-4E26-4D5D-9240-34AAC213EDA6}">
      <dgm:prSet/>
      <dgm:spPr>
        <a:solidFill>
          <a:srgbClr val="033B57"/>
        </a:solidFill>
      </dgm:spPr>
      <dgm:t>
        <a:bodyPr/>
        <a:lstStyle/>
        <a:p>
          <a:r>
            <a:rPr lang="en-US" dirty="0"/>
            <a:t>Know your limitations in addressing issues across cultures and seek out others who can help you</a:t>
          </a:r>
        </a:p>
      </dgm:t>
    </dgm:pt>
    <dgm:pt modelId="{04F69797-7AED-40C2-89B8-C576466F3D50}" type="parTrans" cxnId="{0F82E467-9CA8-4937-ADB1-CCCE7165677A}">
      <dgm:prSet/>
      <dgm:spPr/>
      <dgm:t>
        <a:bodyPr/>
        <a:lstStyle/>
        <a:p>
          <a:endParaRPr lang="en-US"/>
        </a:p>
      </dgm:t>
    </dgm:pt>
    <dgm:pt modelId="{335AFF5D-8314-4D89-905E-4C291C9C9F13}" type="sibTrans" cxnId="{0F82E467-9CA8-4937-ADB1-CCCE7165677A}">
      <dgm:prSet/>
      <dgm:spPr/>
      <dgm:t>
        <a:bodyPr/>
        <a:lstStyle/>
        <a:p>
          <a:endParaRPr lang="en-US"/>
        </a:p>
      </dgm:t>
    </dgm:pt>
    <dgm:pt modelId="{4B5120FC-860A-4F34-8749-8496772C67E2}" type="pres">
      <dgm:prSet presAssocID="{E9833D85-10E6-4804-9731-418151A7902C}" presName="Name0" presStyleCnt="0">
        <dgm:presLayoutVars>
          <dgm:dir/>
          <dgm:animLvl val="lvl"/>
          <dgm:resizeHandles val="exact"/>
        </dgm:presLayoutVars>
      </dgm:prSet>
      <dgm:spPr/>
    </dgm:pt>
    <dgm:pt modelId="{AA27532C-65B6-44C7-BF73-588074720A92}" type="pres">
      <dgm:prSet presAssocID="{DFA1735F-CC7D-44F4-9448-D88351C43477}" presName="linNode" presStyleCnt="0"/>
      <dgm:spPr/>
    </dgm:pt>
    <dgm:pt modelId="{2ADB8727-7078-4AE2-B602-876277EBC877}" type="pres">
      <dgm:prSet presAssocID="{DFA1735F-CC7D-44F4-9448-D88351C43477}" presName="parTx" presStyleLbl="revTx" presStyleIdx="0" presStyleCnt="3">
        <dgm:presLayoutVars>
          <dgm:chMax val="1"/>
          <dgm:bulletEnabled val="1"/>
        </dgm:presLayoutVars>
      </dgm:prSet>
      <dgm:spPr/>
    </dgm:pt>
    <dgm:pt modelId="{5C062C73-AD9E-419E-B189-157B8571F7C3}" type="pres">
      <dgm:prSet presAssocID="{DFA1735F-CC7D-44F4-9448-D88351C43477}" presName="bracket" presStyleLbl="parChTrans1D1" presStyleIdx="0" presStyleCnt="3"/>
      <dgm:spPr>
        <a:ln>
          <a:solidFill>
            <a:schemeClr val="accent1"/>
          </a:solidFill>
        </a:ln>
      </dgm:spPr>
    </dgm:pt>
    <dgm:pt modelId="{97AC8CC6-641A-4CB3-9CE2-9D12243C07DD}" type="pres">
      <dgm:prSet presAssocID="{DFA1735F-CC7D-44F4-9448-D88351C43477}" presName="spH" presStyleCnt="0"/>
      <dgm:spPr/>
    </dgm:pt>
    <dgm:pt modelId="{5EE24314-DCF1-4397-AEBD-60D5A330D3BD}" type="pres">
      <dgm:prSet presAssocID="{DFA1735F-CC7D-44F4-9448-D88351C43477}" presName="desTx" presStyleLbl="node1" presStyleIdx="0" presStyleCnt="3">
        <dgm:presLayoutVars>
          <dgm:bulletEnabled val="1"/>
        </dgm:presLayoutVars>
      </dgm:prSet>
      <dgm:spPr/>
    </dgm:pt>
    <dgm:pt modelId="{542631F9-49DB-4D89-B67F-DFB29E8D3940}" type="pres">
      <dgm:prSet presAssocID="{0ADFC5FF-A24F-4FC1-8CB7-D92DB9AE1324}" presName="spV" presStyleCnt="0"/>
      <dgm:spPr/>
    </dgm:pt>
    <dgm:pt modelId="{42374FBB-F338-440B-9612-939578B2A657}" type="pres">
      <dgm:prSet presAssocID="{D927603E-B3E3-4B47-A731-34D2DADA9504}" presName="linNode" presStyleCnt="0"/>
      <dgm:spPr/>
    </dgm:pt>
    <dgm:pt modelId="{109C36AA-C08C-49A3-9B09-74FC8B8BB89A}" type="pres">
      <dgm:prSet presAssocID="{D927603E-B3E3-4B47-A731-34D2DADA9504}" presName="parTx" presStyleLbl="revTx" presStyleIdx="1" presStyleCnt="3">
        <dgm:presLayoutVars>
          <dgm:chMax val="1"/>
          <dgm:bulletEnabled val="1"/>
        </dgm:presLayoutVars>
      </dgm:prSet>
      <dgm:spPr/>
    </dgm:pt>
    <dgm:pt modelId="{3BFA9752-750F-4E12-AC01-FF2C34F6D99B}" type="pres">
      <dgm:prSet presAssocID="{D927603E-B3E3-4B47-A731-34D2DADA9504}" presName="bracket" presStyleLbl="parChTrans1D1" presStyleIdx="1" presStyleCnt="3"/>
      <dgm:spPr>
        <a:noFill/>
        <a:ln>
          <a:solidFill>
            <a:schemeClr val="accent1"/>
          </a:solidFill>
        </a:ln>
      </dgm:spPr>
    </dgm:pt>
    <dgm:pt modelId="{A7F2EFD7-5278-4486-BF71-DF7599D0181B}" type="pres">
      <dgm:prSet presAssocID="{D927603E-B3E3-4B47-A731-34D2DADA9504}" presName="spH" presStyleCnt="0"/>
      <dgm:spPr/>
    </dgm:pt>
    <dgm:pt modelId="{4B42E7EC-CFD8-4B49-BBA6-FC4965497589}" type="pres">
      <dgm:prSet presAssocID="{D927603E-B3E3-4B47-A731-34D2DADA9504}" presName="desTx" presStyleLbl="node1" presStyleIdx="1" presStyleCnt="3">
        <dgm:presLayoutVars>
          <dgm:bulletEnabled val="1"/>
        </dgm:presLayoutVars>
      </dgm:prSet>
      <dgm:spPr/>
    </dgm:pt>
    <dgm:pt modelId="{E1246638-2871-409D-953A-23C0F731BE41}" type="pres">
      <dgm:prSet presAssocID="{302F7BB2-6471-41AB-ABF8-5A30F6C4BB97}" presName="spV" presStyleCnt="0"/>
      <dgm:spPr/>
    </dgm:pt>
    <dgm:pt modelId="{003FA242-D1C9-4960-815E-FB57FEF11B49}" type="pres">
      <dgm:prSet presAssocID="{FF72E2DE-7343-439F-8C94-9114424F46E8}" presName="linNode" presStyleCnt="0"/>
      <dgm:spPr/>
    </dgm:pt>
    <dgm:pt modelId="{9EB5724A-141A-4412-BC1E-687D469871EA}" type="pres">
      <dgm:prSet presAssocID="{FF72E2DE-7343-439F-8C94-9114424F46E8}" presName="parTx" presStyleLbl="revTx" presStyleIdx="2" presStyleCnt="3">
        <dgm:presLayoutVars>
          <dgm:chMax val="1"/>
          <dgm:bulletEnabled val="1"/>
        </dgm:presLayoutVars>
      </dgm:prSet>
      <dgm:spPr/>
    </dgm:pt>
    <dgm:pt modelId="{4D83C32C-0E1F-424C-8CB0-5605C02D3C69}" type="pres">
      <dgm:prSet presAssocID="{FF72E2DE-7343-439F-8C94-9114424F46E8}" presName="bracket" presStyleLbl="parChTrans1D1" presStyleIdx="2" presStyleCnt="3"/>
      <dgm:spPr>
        <a:ln>
          <a:solidFill>
            <a:schemeClr val="accent1"/>
          </a:solidFill>
        </a:ln>
      </dgm:spPr>
    </dgm:pt>
    <dgm:pt modelId="{0A7F04A7-2354-4EB6-928B-E5B53ED2D3D1}" type="pres">
      <dgm:prSet presAssocID="{FF72E2DE-7343-439F-8C94-9114424F46E8}" presName="spH" presStyleCnt="0"/>
      <dgm:spPr/>
    </dgm:pt>
    <dgm:pt modelId="{C5965436-E544-40BC-9135-FE321BC3222F}" type="pres">
      <dgm:prSet presAssocID="{FF72E2DE-7343-439F-8C94-9114424F46E8}" presName="desTx" presStyleLbl="node1" presStyleIdx="2" presStyleCnt="3">
        <dgm:presLayoutVars>
          <dgm:bulletEnabled val="1"/>
        </dgm:presLayoutVars>
      </dgm:prSet>
      <dgm:spPr/>
    </dgm:pt>
  </dgm:ptLst>
  <dgm:cxnLst>
    <dgm:cxn modelId="{B79F891A-6D4B-479F-B912-2DB1805501C7}" srcId="{FF72E2DE-7343-439F-8C94-9114424F46E8}" destId="{892743FA-B8DB-499F-ACD4-CC1E4255895F}" srcOrd="0" destOrd="0" parTransId="{BAA9522B-DFA9-4F3B-B397-C008042F5745}" sibTransId="{E19C4ED6-D169-448E-985D-B1CAA7952487}"/>
    <dgm:cxn modelId="{7AF7811F-ACA2-481C-A6A2-57AC56855943}" type="presOf" srcId="{36EE57A8-2F31-49BF-878E-01094A7698B3}" destId="{5EE24314-DCF1-4397-AEBD-60D5A330D3BD}" srcOrd="0" destOrd="0" presId="urn:diagrams.loki3.com/BracketList+Icon"/>
    <dgm:cxn modelId="{A15C2921-B37C-43A7-9F51-6A64CE8FF4B5}" srcId="{D927603E-B3E3-4B47-A731-34D2DADA9504}" destId="{E2874ACE-486E-4526-BEDC-B2AF830904C1}" srcOrd="1" destOrd="0" parTransId="{81B82115-3F20-40A7-A6F6-BB5DC87E8995}" sibTransId="{48C682F7-F50C-44A5-8045-67564404FC23}"/>
    <dgm:cxn modelId="{FB2C8221-3D8E-4101-AF19-215200C72D86}" type="presOf" srcId="{892743FA-B8DB-499F-ACD4-CC1E4255895F}" destId="{C5965436-E544-40BC-9135-FE321BC3222F}" srcOrd="0" destOrd="0" presId="urn:diagrams.loki3.com/BracketList+Icon"/>
    <dgm:cxn modelId="{4CA50725-5D9E-4C76-9AFE-B7366EC87ECF}" srcId="{E9833D85-10E6-4804-9731-418151A7902C}" destId="{D927603E-B3E3-4B47-A731-34D2DADA9504}" srcOrd="1" destOrd="0" parTransId="{034F88E4-0A9F-4237-909B-C2D5DB88C27B}" sibTransId="{302F7BB2-6471-41AB-ABF8-5A30F6C4BB97}"/>
    <dgm:cxn modelId="{DE7BC463-E308-4A00-8CAF-20EE7B3AAFFB}" srcId="{D927603E-B3E3-4B47-A731-34D2DADA9504}" destId="{966BAD3E-9D76-477F-BC6B-D9B8BB6CB21A}" srcOrd="2" destOrd="0" parTransId="{F05C89D9-7205-4499-B739-54E33651372B}" sibTransId="{26FBD915-1618-4C20-A2F2-5B0D7C11B4A5}"/>
    <dgm:cxn modelId="{0F82E467-9CA8-4937-ADB1-CCCE7165677A}" srcId="{D927603E-B3E3-4B47-A731-34D2DADA9504}" destId="{B23BC428-4E26-4D5D-9240-34AAC213EDA6}" srcOrd="3" destOrd="0" parTransId="{04F69797-7AED-40C2-89B8-C576466F3D50}" sibTransId="{335AFF5D-8314-4D89-905E-4C291C9C9F13}"/>
    <dgm:cxn modelId="{C5FDB54E-212C-4632-B86A-AE88DD7B6880}" type="presOf" srcId="{B48A64CE-E58E-4E6B-A7BF-6CDCC5132C08}" destId="{4B42E7EC-CFD8-4B49-BBA6-FC4965497589}" srcOrd="0" destOrd="4" presId="urn:diagrams.loki3.com/BracketList+Icon"/>
    <dgm:cxn modelId="{B40EC676-9EE9-4AC2-8592-5AC649783C01}" srcId="{D927603E-B3E3-4B47-A731-34D2DADA9504}" destId="{446F7FA3-4C2F-443E-A652-3CF75FBD2587}" srcOrd="0" destOrd="0" parTransId="{387DAA33-5AFA-4B34-AE53-C60FBBA722BC}" sibTransId="{025BD04B-09C5-4D9A-9600-76B0A83DFC02}"/>
    <dgm:cxn modelId="{2B5CF17B-BF52-4E95-9699-6C633E30E8DF}" type="presOf" srcId="{B23BC428-4E26-4D5D-9240-34AAC213EDA6}" destId="{4B42E7EC-CFD8-4B49-BBA6-FC4965497589}" srcOrd="0" destOrd="3" presId="urn:diagrams.loki3.com/BracketList+Icon"/>
    <dgm:cxn modelId="{39EFD4A8-A494-4A33-BC68-094CC9A8F25E}" srcId="{D927603E-B3E3-4B47-A731-34D2DADA9504}" destId="{B48A64CE-E58E-4E6B-A7BF-6CDCC5132C08}" srcOrd="4" destOrd="0" parTransId="{E3CA7CF9-9509-4106-8171-A4F36BC2DBCA}" sibTransId="{D5AAEE92-DAF2-4189-A42B-8908B807D073}"/>
    <dgm:cxn modelId="{D8AF52B1-9999-4154-8074-642A6F546ED5}" type="presOf" srcId="{FF72E2DE-7343-439F-8C94-9114424F46E8}" destId="{9EB5724A-141A-4412-BC1E-687D469871EA}" srcOrd="0" destOrd="0" presId="urn:diagrams.loki3.com/BracketList+Icon"/>
    <dgm:cxn modelId="{F31079B1-1B12-40FF-B0FE-A3FD56F9DAA0}" type="presOf" srcId="{E9833D85-10E6-4804-9731-418151A7902C}" destId="{4B5120FC-860A-4F34-8749-8496772C67E2}" srcOrd="0" destOrd="0" presId="urn:diagrams.loki3.com/BracketList+Icon"/>
    <dgm:cxn modelId="{62AEABB4-519D-4B11-85D7-7D67C3A93635}" srcId="{DFA1735F-CC7D-44F4-9448-D88351C43477}" destId="{36EE57A8-2F31-49BF-878E-01094A7698B3}" srcOrd="0" destOrd="0" parTransId="{E8934232-9DDB-4720-AB91-7A9E085B853F}" sibTransId="{8642F937-6F63-43E0-9EA9-55CDB16F46F7}"/>
    <dgm:cxn modelId="{23F940BB-7698-41A2-9BFA-C99DCFB3B910}" type="presOf" srcId="{DFA1735F-CC7D-44F4-9448-D88351C43477}" destId="{2ADB8727-7078-4AE2-B602-876277EBC877}" srcOrd="0" destOrd="0" presId="urn:diagrams.loki3.com/BracketList+Icon"/>
    <dgm:cxn modelId="{DB9615BE-F392-4A26-9E5C-B05220E66FE6}" type="presOf" srcId="{D927603E-B3E3-4B47-A731-34D2DADA9504}" destId="{109C36AA-C08C-49A3-9B09-74FC8B8BB89A}" srcOrd="0" destOrd="0" presId="urn:diagrams.loki3.com/BracketList+Icon"/>
    <dgm:cxn modelId="{B724F3CD-9BA7-4493-B3D0-24A6810A8BC5}" type="presOf" srcId="{446F7FA3-4C2F-443E-A652-3CF75FBD2587}" destId="{4B42E7EC-CFD8-4B49-BBA6-FC4965497589}" srcOrd="0" destOrd="0" presId="urn:diagrams.loki3.com/BracketList+Icon"/>
    <dgm:cxn modelId="{7F98BFCE-33A9-4E58-A8BC-D6BE0FBAF645}" srcId="{E9833D85-10E6-4804-9731-418151A7902C}" destId="{FF72E2DE-7343-439F-8C94-9114424F46E8}" srcOrd="2" destOrd="0" parTransId="{12746855-7113-4424-8A03-C4742A1E75C6}" sibTransId="{6533AE68-7703-40BF-B046-74E424874860}"/>
    <dgm:cxn modelId="{6A08CBE2-9815-4EAC-90CA-3C223AF0EA8E}" type="presOf" srcId="{966BAD3E-9D76-477F-BC6B-D9B8BB6CB21A}" destId="{4B42E7EC-CFD8-4B49-BBA6-FC4965497589}" srcOrd="0" destOrd="2" presId="urn:diagrams.loki3.com/BracketList+Icon"/>
    <dgm:cxn modelId="{6CFC2AE9-5BD3-43B2-9170-D01FE817D5D6}" type="presOf" srcId="{E2874ACE-486E-4526-BEDC-B2AF830904C1}" destId="{4B42E7EC-CFD8-4B49-BBA6-FC4965497589}" srcOrd="0" destOrd="1" presId="urn:diagrams.loki3.com/BracketList+Icon"/>
    <dgm:cxn modelId="{230A23F9-9989-4CF4-A5C2-99C5C87EA935}" srcId="{E9833D85-10E6-4804-9731-418151A7902C}" destId="{DFA1735F-CC7D-44F4-9448-D88351C43477}" srcOrd="0" destOrd="0" parTransId="{8D5DDB3F-96A6-4198-924F-2FEB0C136690}" sibTransId="{0ADFC5FF-A24F-4FC1-8CB7-D92DB9AE1324}"/>
    <dgm:cxn modelId="{DA8D6BCA-73D6-45D7-A07C-1FF110A06AD8}" type="presParOf" srcId="{4B5120FC-860A-4F34-8749-8496772C67E2}" destId="{AA27532C-65B6-44C7-BF73-588074720A92}" srcOrd="0" destOrd="0" presId="urn:diagrams.loki3.com/BracketList+Icon"/>
    <dgm:cxn modelId="{820696DC-46CC-4ED6-8EF8-0B24795FD6BD}" type="presParOf" srcId="{AA27532C-65B6-44C7-BF73-588074720A92}" destId="{2ADB8727-7078-4AE2-B602-876277EBC877}" srcOrd="0" destOrd="0" presId="urn:diagrams.loki3.com/BracketList+Icon"/>
    <dgm:cxn modelId="{04E5FCE9-7E79-4DD6-BB26-C3995D90F885}" type="presParOf" srcId="{AA27532C-65B6-44C7-BF73-588074720A92}" destId="{5C062C73-AD9E-419E-B189-157B8571F7C3}" srcOrd="1" destOrd="0" presId="urn:diagrams.loki3.com/BracketList+Icon"/>
    <dgm:cxn modelId="{094DC23E-9861-4552-B3A0-4646392EF6C7}" type="presParOf" srcId="{AA27532C-65B6-44C7-BF73-588074720A92}" destId="{97AC8CC6-641A-4CB3-9CE2-9D12243C07DD}" srcOrd="2" destOrd="0" presId="urn:diagrams.loki3.com/BracketList+Icon"/>
    <dgm:cxn modelId="{5038C8AB-8536-4D37-BE03-62FF635955E1}" type="presParOf" srcId="{AA27532C-65B6-44C7-BF73-588074720A92}" destId="{5EE24314-DCF1-4397-AEBD-60D5A330D3BD}" srcOrd="3" destOrd="0" presId="urn:diagrams.loki3.com/BracketList+Icon"/>
    <dgm:cxn modelId="{56E6DA3A-0230-4E26-888B-5928E798C9AC}" type="presParOf" srcId="{4B5120FC-860A-4F34-8749-8496772C67E2}" destId="{542631F9-49DB-4D89-B67F-DFB29E8D3940}" srcOrd="1" destOrd="0" presId="urn:diagrams.loki3.com/BracketList+Icon"/>
    <dgm:cxn modelId="{7586B1E3-64D2-474A-BDC3-6C9A7E475BC2}" type="presParOf" srcId="{4B5120FC-860A-4F34-8749-8496772C67E2}" destId="{42374FBB-F338-440B-9612-939578B2A657}" srcOrd="2" destOrd="0" presId="urn:diagrams.loki3.com/BracketList+Icon"/>
    <dgm:cxn modelId="{95FA7FF8-2C03-4932-9F26-8856F126C131}" type="presParOf" srcId="{42374FBB-F338-440B-9612-939578B2A657}" destId="{109C36AA-C08C-49A3-9B09-74FC8B8BB89A}" srcOrd="0" destOrd="0" presId="urn:diagrams.loki3.com/BracketList+Icon"/>
    <dgm:cxn modelId="{EB786191-D761-4EB3-9867-F951601252C7}" type="presParOf" srcId="{42374FBB-F338-440B-9612-939578B2A657}" destId="{3BFA9752-750F-4E12-AC01-FF2C34F6D99B}" srcOrd="1" destOrd="0" presId="urn:diagrams.loki3.com/BracketList+Icon"/>
    <dgm:cxn modelId="{28295D86-35F4-46EB-ADCC-9B9C210BB831}" type="presParOf" srcId="{42374FBB-F338-440B-9612-939578B2A657}" destId="{A7F2EFD7-5278-4486-BF71-DF7599D0181B}" srcOrd="2" destOrd="0" presId="urn:diagrams.loki3.com/BracketList+Icon"/>
    <dgm:cxn modelId="{2EADDC54-D32B-4157-A0AB-8CEAD961E9BB}" type="presParOf" srcId="{42374FBB-F338-440B-9612-939578B2A657}" destId="{4B42E7EC-CFD8-4B49-BBA6-FC4965497589}" srcOrd="3" destOrd="0" presId="urn:diagrams.loki3.com/BracketList+Icon"/>
    <dgm:cxn modelId="{83E84DB3-7DAE-4938-9FE4-F17CDB1B0AA5}" type="presParOf" srcId="{4B5120FC-860A-4F34-8749-8496772C67E2}" destId="{E1246638-2871-409D-953A-23C0F731BE41}" srcOrd="3" destOrd="0" presId="urn:diagrams.loki3.com/BracketList+Icon"/>
    <dgm:cxn modelId="{9DAD869D-5B57-4730-8D6E-5781E2E7D39F}" type="presParOf" srcId="{4B5120FC-860A-4F34-8749-8496772C67E2}" destId="{003FA242-D1C9-4960-815E-FB57FEF11B49}" srcOrd="4" destOrd="0" presId="urn:diagrams.loki3.com/BracketList+Icon"/>
    <dgm:cxn modelId="{2EF9C238-1528-4863-92BA-8A291BDA9E02}" type="presParOf" srcId="{003FA242-D1C9-4960-815E-FB57FEF11B49}" destId="{9EB5724A-141A-4412-BC1E-687D469871EA}" srcOrd="0" destOrd="0" presId="urn:diagrams.loki3.com/BracketList+Icon"/>
    <dgm:cxn modelId="{168E6779-24FA-4226-A352-B19B209DEBF4}" type="presParOf" srcId="{003FA242-D1C9-4960-815E-FB57FEF11B49}" destId="{4D83C32C-0E1F-424C-8CB0-5605C02D3C69}" srcOrd="1" destOrd="0" presId="urn:diagrams.loki3.com/BracketList+Icon"/>
    <dgm:cxn modelId="{1EE6236B-5DFB-448B-975B-CE55703A21E0}" type="presParOf" srcId="{003FA242-D1C9-4960-815E-FB57FEF11B49}" destId="{0A7F04A7-2354-4EB6-928B-E5B53ED2D3D1}" srcOrd="2" destOrd="0" presId="urn:diagrams.loki3.com/BracketList+Icon"/>
    <dgm:cxn modelId="{083216E9-5FB0-454A-BB98-AAD88CEDEE35}" type="presParOf" srcId="{003FA242-D1C9-4960-815E-FB57FEF11B49}" destId="{C5965436-E544-40BC-9135-FE321BC3222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265B75-B8A2-47AF-871C-E4A777E3731F}" type="doc">
      <dgm:prSet loTypeId="urn:diagrams.loki3.com/BracketList+Icon" loCatId="list" qsTypeId="urn:microsoft.com/office/officeart/2005/8/quickstyle/simple1" qsCatId="simple" csTypeId="urn:microsoft.com/office/officeart/2005/8/colors/accent2_3" csCatId="accent2" phldr="1"/>
      <dgm:spPr/>
      <dgm:t>
        <a:bodyPr/>
        <a:lstStyle/>
        <a:p>
          <a:endParaRPr lang="en-US"/>
        </a:p>
      </dgm:t>
    </dgm:pt>
    <dgm:pt modelId="{5EE13F84-3205-4514-868E-D4026F68A166}">
      <dgm:prSet phldrT="[Text]"/>
      <dgm:spPr>
        <a:solidFill>
          <a:srgbClr val="033B57"/>
        </a:solidFill>
      </dgm:spPr>
      <dgm:t>
        <a:bodyPr/>
        <a:lstStyle/>
        <a:p>
          <a:r>
            <a:rPr lang="en-GB" b="1" dirty="0"/>
            <a:t>Listen</a:t>
          </a:r>
          <a:r>
            <a:rPr lang="en-GB" dirty="0"/>
            <a:t> to the patient, encourage the patient to talk with you, be open and non-judgemental.</a:t>
          </a:r>
          <a:endParaRPr lang="en-US" dirty="0"/>
        </a:p>
      </dgm:t>
    </dgm:pt>
    <dgm:pt modelId="{846F1A85-42EC-4EBA-8632-6491882C3781}" type="parTrans" cxnId="{5FDC1C98-EC77-452A-931B-C9917BF460E4}">
      <dgm:prSet/>
      <dgm:spPr/>
      <dgm:t>
        <a:bodyPr/>
        <a:lstStyle/>
        <a:p>
          <a:endParaRPr lang="en-US"/>
        </a:p>
      </dgm:t>
    </dgm:pt>
    <dgm:pt modelId="{D4C3B64E-F3F6-4FAF-8B95-40CCE0D097DA}" type="sibTrans" cxnId="{5FDC1C98-EC77-452A-931B-C9917BF460E4}">
      <dgm:prSet/>
      <dgm:spPr/>
      <dgm:t>
        <a:bodyPr/>
        <a:lstStyle/>
        <a:p>
          <a:endParaRPr lang="en-US"/>
        </a:p>
      </dgm:t>
    </dgm:pt>
    <dgm:pt modelId="{46C07E2D-43CC-4FCC-AC7F-2BDF5DB126FE}">
      <dgm:prSet/>
      <dgm:spPr>
        <a:solidFill>
          <a:srgbClr val="033B57"/>
        </a:solidFill>
      </dgm:spPr>
      <dgm:t>
        <a:bodyPr/>
        <a:lstStyle/>
        <a:p>
          <a:r>
            <a:rPr lang="en-GB" b="1" dirty="0"/>
            <a:t>Explain </a:t>
          </a:r>
          <a:r>
            <a:rPr lang="en-GB" dirty="0"/>
            <a:t>to the patient your perception of the problem.</a:t>
          </a:r>
          <a:endParaRPr lang="en-US" dirty="0"/>
        </a:p>
      </dgm:t>
    </dgm:pt>
    <dgm:pt modelId="{295DBF97-4B37-43B6-AC9B-9D62F8D54D99}" type="parTrans" cxnId="{6DB2F1FC-979C-47F7-980C-B711F6611E19}">
      <dgm:prSet/>
      <dgm:spPr/>
      <dgm:t>
        <a:bodyPr/>
        <a:lstStyle/>
        <a:p>
          <a:endParaRPr lang="en-US"/>
        </a:p>
      </dgm:t>
    </dgm:pt>
    <dgm:pt modelId="{EDE11895-915E-4AB2-910D-9971F85EE87F}" type="sibTrans" cxnId="{6DB2F1FC-979C-47F7-980C-B711F6611E19}">
      <dgm:prSet/>
      <dgm:spPr/>
      <dgm:t>
        <a:bodyPr/>
        <a:lstStyle/>
        <a:p>
          <a:endParaRPr lang="en-US"/>
        </a:p>
      </dgm:t>
    </dgm:pt>
    <dgm:pt modelId="{8F31AD91-1A40-40A5-879D-F8BCB57255B1}">
      <dgm:prSet/>
      <dgm:spPr/>
      <dgm:t>
        <a:bodyPr/>
        <a:lstStyle/>
        <a:p>
          <a:r>
            <a:rPr lang="en-GB" b="1" dirty="0"/>
            <a:t>A</a:t>
          </a:r>
          <a:endParaRPr lang="en-US" b="1" dirty="0"/>
        </a:p>
      </dgm:t>
    </dgm:pt>
    <dgm:pt modelId="{22A10003-843D-40A7-9D5F-CC055C02BC08}" type="parTrans" cxnId="{44F9DE89-A105-4933-8290-90A88FB7AC52}">
      <dgm:prSet/>
      <dgm:spPr/>
      <dgm:t>
        <a:bodyPr/>
        <a:lstStyle/>
        <a:p>
          <a:endParaRPr lang="en-US"/>
        </a:p>
      </dgm:t>
    </dgm:pt>
    <dgm:pt modelId="{6D45A0FF-3B8A-48EB-B485-5C9984121BBE}" type="sibTrans" cxnId="{44F9DE89-A105-4933-8290-90A88FB7AC52}">
      <dgm:prSet/>
      <dgm:spPr/>
      <dgm:t>
        <a:bodyPr/>
        <a:lstStyle/>
        <a:p>
          <a:endParaRPr lang="en-US"/>
        </a:p>
      </dgm:t>
    </dgm:pt>
    <dgm:pt modelId="{D5C182B3-B8C1-4AD3-AE43-32D5C3EE2CBF}">
      <dgm:prSet/>
      <dgm:spPr>
        <a:solidFill>
          <a:srgbClr val="004065"/>
        </a:solidFill>
      </dgm:spPr>
      <dgm:t>
        <a:bodyPr/>
        <a:lstStyle/>
        <a:p>
          <a:r>
            <a:rPr lang="en-GB" b="1" dirty="0"/>
            <a:t>Recommend</a:t>
          </a:r>
          <a:r>
            <a:rPr lang="en-GB" dirty="0"/>
            <a:t> solutions to the problem that involve the patient.</a:t>
          </a:r>
          <a:endParaRPr lang="en-US" dirty="0"/>
        </a:p>
      </dgm:t>
    </dgm:pt>
    <dgm:pt modelId="{5D30D6FF-3CAD-48B6-8B4D-6A8996C6FA13}" type="parTrans" cxnId="{A4A47179-F5FB-4A67-9A98-28AF01D3704E}">
      <dgm:prSet/>
      <dgm:spPr/>
      <dgm:t>
        <a:bodyPr/>
        <a:lstStyle/>
        <a:p>
          <a:endParaRPr lang="en-US"/>
        </a:p>
      </dgm:t>
    </dgm:pt>
    <dgm:pt modelId="{FEB835CF-4878-4ADC-92CB-D74C8F7EC6D6}" type="sibTrans" cxnId="{A4A47179-F5FB-4A67-9A98-28AF01D3704E}">
      <dgm:prSet/>
      <dgm:spPr/>
      <dgm:t>
        <a:bodyPr/>
        <a:lstStyle/>
        <a:p>
          <a:endParaRPr lang="en-US"/>
        </a:p>
      </dgm:t>
    </dgm:pt>
    <dgm:pt modelId="{71C5381E-5461-4445-A526-9944EA665127}">
      <dgm:prSet/>
      <dgm:spPr>
        <a:solidFill>
          <a:srgbClr val="033B57"/>
        </a:solidFill>
      </dgm:spPr>
      <dgm:t>
        <a:bodyPr/>
        <a:lstStyle/>
        <a:p>
          <a:r>
            <a:rPr lang="en-GB" b="1" dirty="0"/>
            <a:t>Negotiate</a:t>
          </a:r>
          <a:r>
            <a:rPr lang="en-GB" dirty="0"/>
            <a:t> the action plan that accounts for the patient’s cultural needs and preferences.</a:t>
          </a:r>
          <a:endParaRPr lang="en-US" dirty="0"/>
        </a:p>
      </dgm:t>
    </dgm:pt>
    <dgm:pt modelId="{075F797B-42DF-47A1-91DE-E4A285545FD7}" type="parTrans" cxnId="{2AEDB737-955D-4240-B332-195E30480261}">
      <dgm:prSet/>
      <dgm:spPr/>
      <dgm:t>
        <a:bodyPr/>
        <a:lstStyle/>
        <a:p>
          <a:endParaRPr lang="en-US"/>
        </a:p>
      </dgm:t>
    </dgm:pt>
    <dgm:pt modelId="{B125833F-21DF-47E4-A797-07E39EF39174}" type="sibTrans" cxnId="{2AEDB737-955D-4240-B332-195E30480261}">
      <dgm:prSet/>
      <dgm:spPr/>
      <dgm:t>
        <a:bodyPr/>
        <a:lstStyle/>
        <a:p>
          <a:endParaRPr lang="en-US"/>
        </a:p>
      </dgm:t>
    </dgm:pt>
    <dgm:pt modelId="{2F72AA64-D616-41DF-8927-9496506129E1}">
      <dgm:prSet phldrT="[Text]"/>
      <dgm:spPr/>
      <dgm:t>
        <a:bodyPr/>
        <a:lstStyle/>
        <a:p>
          <a:r>
            <a:rPr lang="en-US" b="1" dirty="0"/>
            <a:t>L</a:t>
          </a:r>
        </a:p>
      </dgm:t>
    </dgm:pt>
    <dgm:pt modelId="{F6050B70-506B-4DC8-9C88-00C175B8FF3D}" type="parTrans" cxnId="{582221CC-1C06-4431-8002-F7050AEBF4D9}">
      <dgm:prSet/>
      <dgm:spPr/>
      <dgm:t>
        <a:bodyPr/>
        <a:lstStyle/>
        <a:p>
          <a:endParaRPr lang="en-US"/>
        </a:p>
      </dgm:t>
    </dgm:pt>
    <dgm:pt modelId="{D40B6720-1E10-4CB3-893F-CF4622C32889}" type="sibTrans" cxnId="{582221CC-1C06-4431-8002-F7050AEBF4D9}">
      <dgm:prSet/>
      <dgm:spPr/>
      <dgm:t>
        <a:bodyPr/>
        <a:lstStyle/>
        <a:p>
          <a:endParaRPr lang="en-US"/>
        </a:p>
      </dgm:t>
    </dgm:pt>
    <dgm:pt modelId="{FDCC009B-4772-4A2F-B7F9-0D62A6B6D7A6}">
      <dgm:prSet/>
      <dgm:spPr/>
      <dgm:t>
        <a:bodyPr/>
        <a:lstStyle/>
        <a:p>
          <a:r>
            <a:rPr lang="en-US" b="1" dirty="0"/>
            <a:t>E</a:t>
          </a:r>
        </a:p>
      </dgm:t>
    </dgm:pt>
    <dgm:pt modelId="{4267E8D3-A0D4-4208-806E-D0183E112053}" type="parTrans" cxnId="{FE511963-DF3B-4612-BC42-E56EDC3314A9}">
      <dgm:prSet/>
      <dgm:spPr/>
      <dgm:t>
        <a:bodyPr/>
        <a:lstStyle/>
        <a:p>
          <a:endParaRPr lang="en-US"/>
        </a:p>
      </dgm:t>
    </dgm:pt>
    <dgm:pt modelId="{E73A102E-F195-43AF-B3DA-8624E2C065C0}" type="sibTrans" cxnId="{FE511963-DF3B-4612-BC42-E56EDC3314A9}">
      <dgm:prSet/>
      <dgm:spPr/>
      <dgm:t>
        <a:bodyPr/>
        <a:lstStyle/>
        <a:p>
          <a:endParaRPr lang="en-US"/>
        </a:p>
      </dgm:t>
    </dgm:pt>
    <dgm:pt modelId="{C2E8A965-F270-498D-8EAE-0DE8BE2F166E}">
      <dgm:prSet/>
      <dgm:spPr>
        <a:solidFill>
          <a:srgbClr val="033B57"/>
        </a:solidFill>
      </dgm:spPr>
      <dgm:t>
        <a:bodyPr/>
        <a:lstStyle/>
        <a:p>
          <a:r>
            <a:rPr lang="en-GB" b="1" dirty="0"/>
            <a:t>Acknowledge</a:t>
          </a:r>
          <a:r>
            <a:rPr lang="en-GB" dirty="0"/>
            <a:t> differences AND similarities in your perception and the patient’s perception.</a:t>
          </a:r>
          <a:endParaRPr lang="en-US" dirty="0"/>
        </a:p>
      </dgm:t>
    </dgm:pt>
    <dgm:pt modelId="{77673426-52EE-4D45-B9C3-8C4ACC8DE8AF}" type="parTrans" cxnId="{723EF4FA-5592-4214-AD2C-79EC1935A77D}">
      <dgm:prSet/>
      <dgm:spPr/>
      <dgm:t>
        <a:bodyPr/>
        <a:lstStyle/>
        <a:p>
          <a:endParaRPr lang="en-US"/>
        </a:p>
      </dgm:t>
    </dgm:pt>
    <dgm:pt modelId="{79AC85E5-1950-4311-8DDC-16496A252392}" type="sibTrans" cxnId="{723EF4FA-5592-4214-AD2C-79EC1935A77D}">
      <dgm:prSet/>
      <dgm:spPr/>
      <dgm:t>
        <a:bodyPr/>
        <a:lstStyle/>
        <a:p>
          <a:endParaRPr lang="en-US"/>
        </a:p>
      </dgm:t>
    </dgm:pt>
    <dgm:pt modelId="{970A6B7E-038D-4BFE-8C63-2F53742BE5A6}">
      <dgm:prSet/>
      <dgm:spPr/>
      <dgm:t>
        <a:bodyPr/>
        <a:lstStyle/>
        <a:p>
          <a:r>
            <a:rPr lang="en-US" b="1" dirty="0"/>
            <a:t>R</a:t>
          </a:r>
        </a:p>
      </dgm:t>
    </dgm:pt>
    <dgm:pt modelId="{56682929-F45A-4B66-9D9B-B05C8902ED0E}" type="parTrans" cxnId="{9B3B6976-9C74-4F30-B871-B8043AAB8DFE}">
      <dgm:prSet/>
      <dgm:spPr/>
      <dgm:t>
        <a:bodyPr/>
        <a:lstStyle/>
        <a:p>
          <a:endParaRPr lang="en-US"/>
        </a:p>
      </dgm:t>
    </dgm:pt>
    <dgm:pt modelId="{E6AD4D01-146E-4610-87C4-BA5604E0F468}" type="sibTrans" cxnId="{9B3B6976-9C74-4F30-B871-B8043AAB8DFE}">
      <dgm:prSet/>
      <dgm:spPr/>
      <dgm:t>
        <a:bodyPr/>
        <a:lstStyle/>
        <a:p>
          <a:endParaRPr lang="en-US"/>
        </a:p>
      </dgm:t>
    </dgm:pt>
    <dgm:pt modelId="{4E4E60DE-D8C7-400B-83B4-B55AAF9E8038}">
      <dgm:prSet/>
      <dgm:spPr/>
      <dgm:t>
        <a:bodyPr/>
        <a:lstStyle/>
        <a:p>
          <a:r>
            <a:rPr lang="en-US" b="1" dirty="0"/>
            <a:t>N</a:t>
          </a:r>
        </a:p>
      </dgm:t>
    </dgm:pt>
    <dgm:pt modelId="{CC2D7925-1903-4743-BBE0-5BDCC3814F69}" type="parTrans" cxnId="{53A7290C-1304-45F3-B540-74CCFEC8DC3A}">
      <dgm:prSet/>
      <dgm:spPr/>
      <dgm:t>
        <a:bodyPr/>
        <a:lstStyle/>
        <a:p>
          <a:endParaRPr lang="en-US"/>
        </a:p>
      </dgm:t>
    </dgm:pt>
    <dgm:pt modelId="{A2D449EA-26A8-49A8-806F-3E859A7B0777}" type="sibTrans" cxnId="{53A7290C-1304-45F3-B540-74CCFEC8DC3A}">
      <dgm:prSet/>
      <dgm:spPr/>
      <dgm:t>
        <a:bodyPr/>
        <a:lstStyle/>
        <a:p>
          <a:endParaRPr lang="en-US"/>
        </a:p>
      </dgm:t>
    </dgm:pt>
    <dgm:pt modelId="{48605A1C-48C8-4EF5-80A9-28CC6FDF4175}" type="pres">
      <dgm:prSet presAssocID="{D5265B75-B8A2-47AF-871C-E4A777E3731F}" presName="Name0" presStyleCnt="0">
        <dgm:presLayoutVars>
          <dgm:dir/>
          <dgm:animLvl val="lvl"/>
          <dgm:resizeHandles val="exact"/>
        </dgm:presLayoutVars>
      </dgm:prSet>
      <dgm:spPr/>
    </dgm:pt>
    <dgm:pt modelId="{ADC6ADEB-AEF1-4EF4-AD9A-141230EB695D}" type="pres">
      <dgm:prSet presAssocID="{2F72AA64-D616-41DF-8927-9496506129E1}" presName="linNode" presStyleCnt="0"/>
      <dgm:spPr/>
    </dgm:pt>
    <dgm:pt modelId="{8031D44E-BCF4-44C8-AB31-CD9F5A4CA197}" type="pres">
      <dgm:prSet presAssocID="{2F72AA64-D616-41DF-8927-9496506129E1}" presName="parTx" presStyleLbl="revTx" presStyleIdx="0" presStyleCnt="5">
        <dgm:presLayoutVars>
          <dgm:chMax val="1"/>
          <dgm:bulletEnabled val="1"/>
        </dgm:presLayoutVars>
      </dgm:prSet>
      <dgm:spPr/>
    </dgm:pt>
    <dgm:pt modelId="{AD60779A-31C7-40BF-9520-6D85B00D9D07}" type="pres">
      <dgm:prSet presAssocID="{2F72AA64-D616-41DF-8927-9496506129E1}" presName="bracket" presStyleLbl="parChTrans1D1" presStyleIdx="0" presStyleCnt="5"/>
      <dgm:spPr>
        <a:ln>
          <a:solidFill>
            <a:schemeClr val="accent1"/>
          </a:solidFill>
        </a:ln>
      </dgm:spPr>
    </dgm:pt>
    <dgm:pt modelId="{D5695587-C4A0-4168-9C0E-91DB0AC6B3E8}" type="pres">
      <dgm:prSet presAssocID="{2F72AA64-D616-41DF-8927-9496506129E1}" presName="spH" presStyleCnt="0"/>
      <dgm:spPr/>
    </dgm:pt>
    <dgm:pt modelId="{187D6B95-1122-4F27-83BA-1098D27D517C}" type="pres">
      <dgm:prSet presAssocID="{2F72AA64-D616-41DF-8927-9496506129E1}" presName="desTx" presStyleLbl="node1" presStyleIdx="0" presStyleCnt="5">
        <dgm:presLayoutVars>
          <dgm:bulletEnabled val="1"/>
        </dgm:presLayoutVars>
      </dgm:prSet>
      <dgm:spPr/>
    </dgm:pt>
    <dgm:pt modelId="{7E7FA5A0-0BC6-4765-B5CF-F2CF7D08BABF}" type="pres">
      <dgm:prSet presAssocID="{D40B6720-1E10-4CB3-893F-CF4622C32889}" presName="spV" presStyleCnt="0"/>
      <dgm:spPr/>
    </dgm:pt>
    <dgm:pt modelId="{A596DB93-4CD2-44E0-AFB6-57D094BD8764}" type="pres">
      <dgm:prSet presAssocID="{FDCC009B-4772-4A2F-B7F9-0D62A6B6D7A6}" presName="linNode" presStyleCnt="0"/>
      <dgm:spPr/>
    </dgm:pt>
    <dgm:pt modelId="{71D02A68-A0F2-44FB-AEC5-4DC2B5225D05}" type="pres">
      <dgm:prSet presAssocID="{FDCC009B-4772-4A2F-B7F9-0D62A6B6D7A6}" presName="parTx" presStyleLbl="revTx" presStyleIdx="1" presStyleCnt="5">
        <dgm:presLayoutVars>
          <dgm:chMax val="1"/>
          <dgm:bulletEnabled val="1"/>
        </dgm:presLayoutVars>
      </dgm:prSet>
      <dgm:spPr/>
    </dgm:pt>
    <dgm:pt modelId="{963B6FF3-DE5F-4AD5-989A-854B494655BB}" type="pres">
      <dgm:prSet presAssocID="{FDCC009B-4772-4A2F-B7F9-0D62A6B6D7A6}" presName="bracket" presStyleLbl="parChTrans1D1" presStyleIdx="1" presStyleCnt="5"/>
      <dgm:spPr>
        <a:ln>
          <a:solidFill>
            <a:schemeClr val="accent1"/>
          </a:solidFill>
        </a:ln>
      </dgm:spPr>
    </dgm:pt>
    <dgm:pt modelId="{B043753E-3245-4CCA-A4E3-130233982A5A}" type="pres">
      <dgm:prSet presAssocID="{FDCC009B-4772-4A2F-B7F9-0D62A6B6D7A6}" presName="spH" presStyleCnt="0"/>
      <dgm:spPr/>
    </dgm:pt>
    <dgm:pt modelId="{78C9B06A-FD7A-4F61-A2B4-9F53D8EA9FD5}" type="pres">
      <dgm:prSet presAssocID="{FDCC009B-4772-4A2F-B7F9-0D62A6B6D7A6}" presName="desTx" presStyleLbl="node1" presStyleIdx="1" presStyleCnt="5">
        <dgm:presLayoutVars>
          <dgm:bulletEnabled val="1"/>
        </dgm:presLayoutVars>
      </dgm:prSet>
      <dgm:spPr/>
    </dgm:pt>
    <dgm:pt modelId="{16A88622-FB81-488E-A148-37FD74597BD3}" type="pres">
      <dgm:prSet presAssocID="{E73A102E-F195-43AF-B3DA-8624E2C065C0}" presName="spV" presStyleCnt="0"/>
      <dgm:spPr/>
    </dgm:pt>
    <dgm:pt modelId="{C6770F8B-AFE3-4AF6-9E39-53C5B0244DE0}" type="pres">
      <dgm:prSet presAssocID="{8F31AD91-1A40-40A5-879D-F8BCB57255B1}" presName="linNode" presStyleCnt="0"/>
      <dgm:spPr/>
    </dgm:pt>
    <dgm:pt modelId="{7A12B98B-038A-4E09-A2E5-47B3934CB181}" type="pres">
      <dgm:prSet presAssocID="{8F31AD91-1A40-40A5-879D-F8BCB57255B1}" presName="parTx" presStyleLbl="revTx" presStyleIdx="2" presStyleCnt="5">
        <dgm:presLayoutVars>
          <dgm:chMax val="1"/>
          <dgm:bulletEnabled val="1"/>
        </dgm:presLayoutVars>
      </dgm:prSet>
      <dgm:spPr/>
    </dgm:pt>
    <dgm:pt modelId="{6215A782-9249-48C2-AFF8-13601491D852}" type="pres">
      <dgm:prSet presAssocID="{8F31AD91-1A40-40A5-879D-F8BCB57255B1}" presName="bracket" presStyleLbl="parChTrans1D1" presStyleIdx="2" presStyleCnt="5"/>
      <dgm:spPr>
        <a:ln>
          <a:solidFill>
            <a:schemeClr val="accent1"/>
          </a:solidFill>
        </a:ln>
      </dgm:spPr>
    </dgm:pt>
    <dgm:pt modelId="{0C6D79AA-4317-4574-A2D3-D39113B14635}" type="pres">
      <dgm:prSet presAssocID="{8F31AD91-1A40-40A5-879D-F8BCB57255B1}" presName="spH" presStyleCnt="0"/>
      <dgm:spPr/>
    </dgm:pt>
    <dgm:pt modelId="{CB90DE0A-05FF-4AA6-8545-B9EAA2A7CE4A}" type="pres">
      <dgm:prSet presAssocID="{8F31AD91-1A40-40A5-879D-F8BCB57255B1}" presName="desTx" presStyleLbl="node1" presStyleIdx="2" presStyleCnt="5">
        <dgm:presLayoutVars>
          <dgm:bulletEnabled val="1"/>
        </dgm:presLayoutVars>
      </dgm:prSet>
      <dgm:spPr/>
    </dgm:pt>
    <dgm:pt modelId="{34534481-FF05-4C54-AA75-1A254DD3B368}" type="pres">
      <dgm:prSet presAssocID="{6D45A0FF-3B8A-48EB-B485-5C9984121BBE}" presName="spV" presStyleCnt="0"/>
      <dgm:spPr/>
    </dgm:pt>
    <dgm:pt modelId="{6A32433C-6FDC-4823-A1F1-7F493FCB037B}" type="pres">
      <dgm:prSet presAssocID="{970A6B7E-038D-4BFE-8C63-2F53742BE5A6}" presName="linNode" presStyleCnt="0"/>
      <dgm:spPr/>
    </dgm:pt>
    <dgm:pt modelId="{AB9FEDB2-899E-4431-9661-0E3D8D1CEE51}" type="pres">
      <dgm:prSet presAssocID="{970A6B7E-038D-4BFE-8C63-2F53742BE5A6}" presName="parTx" presStyleLbl="revTx" presStyleIdx="3" presStyleCnt="5">
        <dgm:presLayoutVars>
          <dgm:chMax val="1"/>
          <dgm:bulletEnabled val="1"/>
        </dgm:presLayoutVars>
      </dgm:prSet>
      <dgm:spPr/>
    </dgm:pt>
    <dgm:pt modelId="{3CE16B22-F70B-46A7-AB7F-564A9954FE8C}" type="pres">
      <dgm:prSet presAssocID="{970A6B7E-038D-4BFE-8C63-2F53742BE5A6}" presName="bracket" presStyleLbl="parChTrans1D1" presStyleIdx="3" presStyleCnt="5"/>
      <dgm:spPr>
        <a:ln>
          <a:solidFill>
            <a:schemeClr val="accent1"/>
          </a:solidFill>
        </a:ln>
      </dgm:spPr>
    </dgm:pt>
    <dgm:pt modelId="{50D38BE6-F823-42D1-B810-B8E45FEA4E6C}" type="pres">
      <dgm:prSet presAssocID="{970A6B7E-038D-4BFE-8C63-2F53742BE5A6}" presName="spH" presStyleCnt="0"/>
      <dgm:spPr/>
    </dgm:pt>
    <dgm:pt modelId="{BCB7CE08-6A97-48CD-B4C6-77554D093437}" type="pres">
      <dgm:prSet presAssocID="{970A6B7E-038D-4BFE-8C63-2F53742BE5A6}" presName="desTx" presStyleLbl="node1" presStyleIdx="3" presStyleCnt="5">
        <dgm:presLayoutVars>
          <dgm:bulletEnabled val="1"/>
        </dgm:presLayoutVars>
      </dgm:prSet>
      <dgm:spPr/>
    </dgm:pt>
    <dgm:pt modelId="{8A21CF85-35A7-40E2-8811-7F0E20218B9A}" type="pres">
      <dgm:prSet presAssocID="{E6AD4D01-146E-4610-87C4-BA5604E0F468}" presName="spV" presStyleCnt="0"/>
      <dgm:spPr/>
    </dgm:pt>
    <dgm:pt modelId="{8819AFE1-9616-4CC9-83B7-A3164BAF58F8}" type="pres">
      <dgm:prSet presAssocID="{4E4E60DE-D8C7-400B-83B4-B55AAF9E8038}" presName="linNode" presStyleCnt="0"/>
      <dgm:spPr/>
    </dgm:pt>
    <dgm:pt modelId="{F59BF652-E06A-4BDC-A740-43FC58B66B17}" type="pres">
      <dgm:prSet presAssocID="{4E4E60DE-D8C7-400B-83B4-B55AAF9E8038}" presName="parTx" presStyleLbl="revTx" presStyleIdx="4" presStyleCnt="5">
        <dgm:presLayoutVars>
          <dgm:chMax val="1"/>
          <dgm:bulletEnabled val="1"/>
        </dgm:presLayoutVars>
      </dgm:prSet>
      <dgm:spPr/>
    </dgm:pt>
    <dgm:pt modelId="{A3D68AE1-DB8E-495C-8F4A-DCDA7D1439F0}" type="pres">
      <dgm:prSet presAssocID="{4E4E60DE-D8C7-400B-83B4-B55AAF9E8038}" presName="bracket" presStyleLbl="parChTrans1D1" presStyleIdx="4" presStyleCnt="5"/>
      <dgm:spPr>
        <a:noFill/>
        <a:ln>
          <a:solidFill>
            <a:schemeClr val="accent1"/>
          </a:solidFill>
        </a:ln>
      </dgm:spPr>
    </dgm:pt>
    <dgm:pt modelId="{D8DBE02E-83A9-49D3-933C-757BAA8536D7}" type="pres">
      <dgm:prSet presAssocID="{4E4E60DE-D8C7-400B-83B4-B55AAF9E8038}" presName="spH" presStyleCnt="0"/>
      <dgm:spPr/>
    </dgm:pt>
    <dgm:pt modelId="{D598B1B9-DD93-4C69-9930-28F933199783}" type="pres">
      <dgm:prSet presAssocID="{4E4E60DE-D8C7-400B-83B4-B55AAF9E8038}" presName="desTx" presStyleLbl="node1" presStyleIdx="4" presStyleCnt="5">
        <dgm:presLayoutVars>
          <dgm:bulletEnabled val="1"/>
        </dgm:presLayoutVars>
      </dgm:prSet>
      <dgm:spPr/>
    </dgm:pt>
  </dgm:ptLst>
  <dgm:cxnLst>
    <dgm:cxn modelId="{C7F9C507-0E15-4648-B477-9176209AE81B}" type="presOf" srcId="{46C07E2D-43CC-4FCC-AC7F-2BDF5DB126FE}" destId="{78C9B06A-FD7A-4F61-A2B4-9F53D8EA9FD5}" srcOrd="0" destOrd="0" presId="urn:diagrams.loki3.com/BracketList+Icon"/>
    <dgm:cxn modelId="{53A7290C-1304-45F3-B540-74CCFEC8DC3A}" srcId="{D5265B75-B8A2-47AF-871C-E4A777E3731F}" destId="{4E4E60DE-D8C7-400B-83B4-B55AAF9E8038}" srcOrd="4" destOrd="0" parTransId="{CC2D7925-1903-4743-BBE0-5BDCC3814F69}" sibTransId="{A2D449EA-26A8-49A8-806F-3E859A7B0777}"/>
    <dgm:cxn modelId="{72B65423-112B-412B-B22D-C0E74CAA47E7}" type="presOf" srcId="{D5C182B3-B8C1-4AD3-AE43-32D5C3EE2CBF}" destId="{BCB7CE08-6A97-48CD-B4C6-77554D093437}" srcOrd="0" destOrd="0" presId="urn:diagrams.loki3.com/BracketList+Icon"/>
    <dgm:cxn modelId="{299E2B29-EDA7-4182-86F9-A8E64A0BB4E8}" type="presOf" srcId="{FDCC009B-4772-4A2F-B7F9-0D62A6B6D7A6}" destId="{71D02A68-A0F2-44FB-AEC5-4DC2B5225D05}" srcOrd="0" destOrd="0" presId="urn:diagrams.loki3.com/BracketList+Icon"/>
    <dgm:cxn modelId="{2AEDB737-955D-4240-B332-195E30480261}" srcId="{4E4E60DE-D8C7-400B-83B4-B55AAF9E8038}" destId="{71C5381E-5461-4445-A526-9944EA665127}" srcOrd="0" destOrd="0" parTransId="{075F797B-42DF-47A1-91DE-E4A285545FD7}" sibTransId="{B125833F-21DF-47E4-A797-07E39EF39174}"/>
    <dgm:cxn modelId="{FE511963-DF3B-4612-BC42-E56EDC3314A9}" srcId="{D5265B75-B8A2-47AF-871C-E4A777E3731F}" destId="{FDCC009B-4772-4A2F-B7F9-0D62A6B6D7A6}" srcOrd="1" destOrd="0" parTransId="{4267E8D3-A0D4-4208-806E-D0183E112053}" sibTransId="{E73A102E-F195-43AF-B3DA-8624E2C065C0}"/>
    <dgm:cxn modelId="{8275D145-A23D-46AA-B160-08B40379B4F8}" type="presOf" srcId="{C2E8A965-F270-498D-8EAE-0DE8BE2F166E}" destId="{CB90DE0A-05FF-4AA6-8545-B9EAA2A7CE4A}" srcOrd="0" destOrd="0" presId="urn:diagrams.loki3.com/BracketList+Icon"/>
    <dgm:cxn modelId="{9B3B6976-9C74-4F30-B871-B8043AAB8DFE}" srcId="{D5265B75-B8A2-47AF-871C-E4A777E3731F}" destId="{970A6B7E-038D-4BFE-8C63-2F53742BE5A6}" srcOrd="3" destOrd="0" parTransId="{56682929-F45A-4B66-9D9B-B05C8902ED0E}" sibTransId="{E6AD4D01-146E-4610-87C4-BA5604E0F468}"/>
    <dgm:cxn modelId="{44264C58-6600-40D1-AE64-8BBADF7AC991}" type="presOf" srcId="{970A6B7E-038D-4BFE-8C63-2F53742BE5A6}" destId="{AB9FEDB2-899E-4431-9661-0E3D8D1CEE51}" srcOrd="0" destOrd="0" presId="urn:diagrams.loki3.com/BracketList+Icon"/>
    <dgm:cxn modelId="{A4A47179-F5FB-4A67-9A98-28AF01D3704E}" srcId="{970A6B7E-038D-4BFE-8C63-2F53742BE5A6}" destId="{D5C182B3-B8C1-4AD3-AE43-32D5C3EE2CBF}" srcOrd="0" destOrd="0" parTransId="{5D30D6FF-3CAD-48B6-8B4D-6A8996C6FA13}" sibTransId="{FEB835CF-4878-4ADC-92CB-D74C8F7EC6D6}"/>
    <dgm:cxn modelId="{6DB1EF88-87FC-40A8-8325-1E6C8F9364D9}" type="presOf" srcId="{5EE13F84-3205-4514-868E-D4026F68A166}" destId="{187D6B95-1122-4F27-83BA-1098D27D517C}" srcOrd="0" destOrd="0" presId="urn:diagrams.loki3.com/BracketList+Icon"/>
    <dgm:cxn modelId="{44F9DE89-A105-4933-8290-90A88FB7AC52}" srcId="{D5265B75-B8A2-47AF-871C-E4A777E3731F}" destId="{8F31AD91-1A40-40A5-879D-F8BCB57255B1}" srcOrd="2" destOrd="0" parTransId="{22A10003-843D-40A7-9D5F-CC055C02BC08}" sibTransId="{6D45A0FF-3B8A-48EB-B485-5C9984121BBE}"/>
    <dgm:cxn modelId="{5FDC1C98-EC77-452A-931B-C9917BF460E4}" srcId="{2F72AA64-D616-41DF-8927-9496506129E1}" destId="{5EE13F84-3205-4514-868E-D4026F68A166}" srcOrd="0" destOrd="0" parTransId="{846F1A85-42EC-4EBA-8632-6491882C3781}" sibTransId="{D4C3B64E-F3F6-4FAF-8B95-40CCE0D097DA}"/>
    <dgm:cxn modelId="{DEEC9CC1-B99B-4A55-A810-70BD6862C515}" type="presOf" srcId="{D5265B75-B8A2-47AF-871C-E4A777E3731F}" destId="{48605A1C-48C8-4EF5-80A9-28CC6FDF4175}" srcOrd="0" destOrd="0" presId="urn:diagrams.loki3.com/BracketList+Icon"/>
    <dgm:cxn modelId="{09FD80C9-3B02-4535-B15A-2CAFE896BD5B}" type="presOf" srcId="{71C5381E-5461-4445-A526-9944EA665127}" destId="{D598B1B9-DD93-4C69-9930-28F933199783}" srcOrd="0" destOrd="0" presId="urn:diagrams.loki3.com/BracketList+Icon"/>
    <dgm:cxn modelId="{582221CC-1C06-4431-8002-F7050AEBF4D9}" srcId="{D5265B75-B8A2-47AF-871C-E4A777E3731F}" destId="{2F72AA64-D616-41DF-8927-9496506129E1}" srcOrd="0" destOrd="0" parTransId="{F6050B70-506B-4DC8-9C88-00C175B8FF3D}" sibTransId="{D40B6720-1E10-4CB3-893F-CF4622C32889}"/>
    <dgm:cxn modelId="{BBD1BCD8-0AE1-402C-90DA-58F6DE39B314}" type="presOf" srcId="{4E4E60DE-D8C7-400B-83B4-B55AAF9E8038}" destId="{F59BF652-E06A-4BDC-A740-43FC58B66B17}" srcOrd="0" destOrd="0" presId="urn:diagrams.loki3.com/BracketList+Icon"/>
    <dgm:cxn modelId="{B91B73DA-56E2-4C03-9A79-F17732228B90}" type="presOf" srcId="{2F72AA64-D616-41DF-8927-9496506129E1}" destId="{8031D44E-BCF4-44C8-AB31-CD9F5A4CA197}" srcOrd="0" destOrd="0" presId="urn:diagrams.loki3.com/BracketList+Icon"/>
    <dgm:cxn modelId="{2A79D5EA-E2E2-4FFC-BD4E-3B25F7C86D2E}" type="presOf" srcId="{8F31AD91-1A40-40A5-879D-F8BCB57255B1}" destId="{7A12B98B-038A-4E09-A2E5-47B3934CB181}" srcOrd="0" destOrd="0" presId="urn:diagrams.loki3.com/BracketList+Icon"/>
    <dgm:cxn modelId="{723EF4FA-5592-4214-AD2C-79EC1935A77D}" srcId="{8F31AD91-1A40-40A5-879D-F8BCB57255B1}" destId="{C2E8A965-F270-498D-8EAE-0DE8BE2F166E}" srcOrd="0" destOrd="0" parTransId="{77673426-52EE-4D45-B9C3-8C4ACC8DE8AF}" sibTransId="{79AC85E5-1950-4311-8DDC-16496A252392}"/>
    <dgm:cxn modelId="{6DB2F1FC-979C-47F7-980C-B711F6611E19}" srcId="{FDCC009B-4772-4A2F-B7F9-0D62A6B6D7A6}" destId="{46C07E2D-43CC-4FCC-AC7F-2BDF5DB126FE}" srcOrd="0" destOrd="0" parTransId="{295DBF97-4B37-43B6-AC9B-9D62F8D54D99}" sibTransId="{EDE11895-915E-4AB2-910D-9971F85EE87F}"/>
    <dgm:cxn modelId="{0FDB18E3-8C62-40B2-B3DD-22517BDFBF7E}" type="presParOf" srcId="{48605A1C-48C8-4EF5-80A9-28CC6FDF4175}" destId="{ADC6ADEB-AEF1-4EF4-AD9A-141230EB695D}" srcOrd="0" destOrd="0" presId="urn:diagrams.loki3.com/BracketList+Icon"/>
    <dgm:cxn modelId="{22D940A3-D2A2-4D87-87E0-5404FF615422}" type="presParOf" srcId="{ADC6ADEB-AEF1-4EF4-AD9A-141230EB695D}" destId="{8031D44E-BCF4-44C8-AB31-CD9F5A4CA197}" srcOrd="0" destOrd="0" presId="urn:diagrams.loki3.com/BracketList+Icon"/>
    <dgm:cxn modelId="{F8B0C832-23E0-43DC-92E3-782DECE2F931}" type="presParOf" srcId="{ADC6ADEB-AEF1-4EF4-AD9A-141230EB695D}" destId="{AD60779A-31C7-40BF-9520-6D85B00D9D07}" srcOrd="1" destOrd="0" presId="urn:diagrams.loki3.com/BracketList+Icon"/>
    <dgm:cxn modelId="{BEF416B5-4BF7-4BC5-831F-C06C564935B5}" type="presParOf" srcId="{ADC6ADEB-AEF1-4EF4-AD9A-141230EB695D}" destId="{D5695587-C4A0-4168-9C0E-91DB0AC6B3E8}" srcOrd="2" destOrd="0" presId="urn:diagrams.loki3.com/BracketList+Icon"/>
    <dgm:cxn modelId="{707FCC72-BAF6-46CC-ABF0-C4986B38EDAE}" type="presParOf" srcId="{ADC6ADEB-AEF1-4EF4-AD9A-141230EB695D}" destId="{187D6B95-1122-4F27-83BA-1098D27D517C}" srcOrd="3" destOrd="0" presId="urn:diagrams.loki3.com/BracketList+Icon"/>
    <dgm:cxn modelId="{95F27FBC-11C0-45B0-9DF0-3549771C09A6}" type="presParOf" srcId="{48605A1C-48C8-4EF5-80A9-28CC6FDF4175}" destId="{7E7FA5A0-0BC6-4765-B5CF-F2CF7D08BABF}" srcOrd="1" destOrd="0" presId="urn:diagrams.loki3.com/BracketList+Icon"/>
    <dgm:cxn modelId="{C958F712-451F-485A-AE7A-C7A6FC09A7FD}" type="presParOf" srcId="{48605A1C-48C8-4EF5-80A9-28CC6FDF4175}" destId="{A596DB93-4CD2-44E0-AFB6-57D094BD8764}" srcOrd="2" destOrd="0" presId="urn:diagrams.loki3.com/BracketList+Icon"/>
    <dgm:cxn modelId="{78A8CE9E-BD25-477D-BB5A-C4B48A48A78E}" type="presParOf" srcId="{A596DB93-4CD2-44E0-AFB6-57D094BD8764}" destId="{71D02A68-A0F2-44FB-AEC5-4DC2B5225D05}" srcOrd="0" destOrd="0" presId="urn:diagrams.loki3.com/BracketList+Icon"/>
    <dgm:cxn modelId="{0DFBEADD-DD33-48FA-AA2D-7315A5B0514E}" type="presParOf" srcId="{A596DB93-4CD2-44E0-AFB6-57D094BD8764}" destId="{963B6FF3-DE5F-4AD5-989A-854B494655BB}" srcOrd="1" destOrd="0" presId="urn:diagrams.loki3.com/BracketList+Icon"/>
    <dgm:cxn modelId="{E603A361-67B0-41C0-905D-0F4C627EC40C}" type="presParOf" srcId="{A596DB93-4CD2-44E0-AFB6-57D094BD8764}" destId="{B043753E-3245-4CCA-A4E3-130233982A5A}" srcOrd="2" destOrd="0" presId="urn:diagrams.loki3.com/BracketList+Icon"/>
    <dgm:cxn modelId="{B5DC7479-824D-4A21-BF62-7B38651F647B}" type="presParOf" srcId="{A596DB93-4CD2-44E0-AFB6-57D094BD8764}" destId="{78C9B06A-FD7A-4F61-A2B4-9F53D8EA9FD5}" srcOrd="3" destOrd="0" presId="urn:diagrams.loki3.com/BracketList+Icon"/>
    <dgm:cxn modelId="{0F262C2A-A9B5-4A92-B09A-94BB83C69BB1}" type="presParOf" srcId="{48605A1C-48C8-4EF5-80A9-28CC6FDF4175}" destId="{16A88622-FB81-488E-A148-37FD74597BD3}" srcOrd="3" destOrd="0" presId="urn:diagrams.loki3.com/BracketList+Icon"/>
    <dgm:cxn modelId="{18BB2796-337E-4318-8430-3BB87E6D6A30}" type="presParOf" srcId="{48605A1C-48C8-4EF5-80A9-28CC6FDF4175}" destId="{C6770F8B-AFE3-4AF6-9E39-53C5B0244DE0}" srcOrd="4" destOrd="0" presId="urn:diagrams.loki3.com/BracketList+Icon"/>
    <dgm:cxn modelId="{1673CD6F-E26D-42CE-9F4C-596F313AB61C}" type="presParOf" srcId="{C6770F8B-AFE3-4AF6-9E39-53C5B0244DE0}" destId="{7A12B98B-038A-4E09-A2E5-47B3934CB181}" srcOrd="0" destOrd="0" presId="urn:diagrams.loki3.com/BracketList+Icon"/>
    <dgm:cxn modelId="{9AC73B46-D0D4-469F-BB28-00B74FE8CFAF}" type="presParOf" srcId="{C6770F8B-AFE3-4AF6-9E39-53C5B0244DE0}" destId="{6215A782-9249-48C2-AFF8-13601491D852}" srcOrd="1" destOrd="0" presId="urn:diagrams.loki3.com/BracketList+Icon"/>
    <dgm:cxn modelId="{EDDDBE6A-A45D-4E6A-ABCD-A3A607EAAA34}" type="presParOf" srcId="{C6770F8B-AFE3-4AF6-9E39-53C5B0244DE0}" destId="{0C6D79AA-4317-4574-A2D3-D39113B14635}" srcOrd="2" destOrd="0" presId="urn:diagrams.loki3.com/BracketList+Icon"/>
    <dgm:cxn modelId="{F6079857-1632-4936-B3B7-2051056C85CB}" type="presParOf" srcId="{C6770F8B-AFE3-4AF6-9E39-53C5B0244DE0}" destId="{CB90DE0A-05FF-4AA6-8545-B9EAA2A7CE4A}" srcOrd="3" destOrd="0" presId="urn:diagrams.loki3.com/BracketList+Icon"/>
    <dgm:cxn modelId="{CA0F0EA6-7E1E-4DED-B675-9CF4AC50F2C6}" type="presParOf" srcId="{48605A1C-48C8-4EF5-80A9-28CC6FDF4175}" destId="{34534481-FF05-4C54-AA75-1A254DD3B368}" srcOrd="5" destOrd="0" presId="urn:diagrams.loki3.com/BracketList+Icon"/>
    <dgm:cxn modelId="{1386AF1D-E706-4331-92D7-3E68FC552C57}" type="presParOf" srcId="{48605A1C-48C8-4EF5-80A9-28CC6FDF4175}" destId="{6A32433C-6FDC-4823-A1F1-7F493FCB037B}" srcOrd="6" destOrd="0" presId="urn:diagrams.loki3.com/BracketList+Icon"/>
    <dgm:cxn modelId="{7D02756F-96FB-4DDB-BAD8-11E5036896C6}" type="presParOf" srcId="{6A32433C-6FDC-4823-A1F1-7F493FCB037B}" destId="{AB9FEDB2-899E-4431-9661-0E3D8D1CEE51}" srcOrd="0" destOrd="0" presId="urn:diagrams.loki3.com/BracketList+Icon"/>
    <dgm:cxn modelId="{85681641-A54A-411D-A97B-66126859B3CA}" type="presParOf" srcId="{6A32433C-6FDC-4823-A1F1-7F493FCB037B}" destId="{3CE16B22-F70B-46A7-AB7F-564A9954FE8C}" srcOrd="1" destOrd="0" presId="urn:diagrams.loki3.com/BracketList+Icon"/>
    <dgm:cxn modelId="{EA0632CA-601E-48E3-8EAB-D660FC7E0ACE}" type="presParOf" srcId="{6A32433C-6FDC-4823-A1F1-7F493FCB037B}" destId="{50D38BE6-F823-42D1-B810-B8E45FEA4E6C}" srcOrd="2" destOrd="0" presId="urn:diagrams.loki3.com/BracketList+Icon"/>
    <dgm:cxn modelId="{F149FA39-F325-442E-BE06-BEB96B27B3FF}" type="presParOf" srcId="{6A32433C-6FDC-4823-A1F1-7F493FCB037B}" destId="{BCB7CE08-6A97-48CD-B4C6-77554D093437}" srcOrd="3" destOrd="0" presId="urn:diagrams.loki3.com/BracketList+Icon"/>
    <dgm:cxn modelId="{F7919DA9-38C9-4CE0-9992-8B1C79AA33A4}" type="presParOf" srcId="{48605A1C-48C8-4EF5-80A9-28CC6FDF4175}" destId="{8A21CF85-35A7-40E2-8811-7F0E20218B9A}" srcOrd="7" destOrd="0" presId="urn:diagrams.loki3.com/BracketList+Icon"/>
    <dgm:cxn modelId="{8747870E-923E-4975-9B9F-EB0731C1027B}" type="presParOf" srcId="{48605A1C-48C8-4EF5-80A9-28CC6FDF4175}" destId="{8819AFE1-9616-4CC9-83B7-A3164BAF58F8}" srcOrd="8" destOrd="0" presId="urn:diagrams.loki3.com/BracketList+Icon"/>
    <dgm:cxn modelId="{C4E93F55-3BE2-4618-AE06-0C5902607BED}" type="presParOf" srcId="{8819AFE1-9616-4CC9-83B7-A3164BAF58F8}" destId="{F59BF652-E06A-4BDC-A740-43FC58B66B17}" srcOrd="0" destOrd="0" presId="urn:diagrams.loki3.com/BracketList+Icon"/>
    <dgm:cxn modelId="{BFAAB1A7-8C7A-44C4-982A-FB5207AD9C21}" type="presParOf" srcId="{8819AFE1-9616-4CC9-83B7-A3164BAF58F8}" destId="{A3D68AE1-DB8E-495C-8F4A-DCDA7D1439F0}" srcOrd="1" destOrd="0" presId="urn:diagrams.loki3.com/BracketList+Icon"/>
    <dgm:cxn modelId="{43D31E6D-8B97-4CA2-89A6-5CB3088DEEA5}" type="presParOf" srcId="{8819AFE1-9616-4CC9-83B7-A3164BAF58F8}" destId="{D8DBE02E-83A9-49D3-933C-757BAA8536D7}" srcOrd="2" destOrd="0" presId="urn:diagrams.loki3.com/BracketList+Icon"/>
    <dgm:cxn modelId="{3BF03938-534B-479D-97D4-CD816EE8D586}" type="presParOf" srcId="{8819AFE1-9616-4CC9-83B7-A3164BAF58F8}" destId="{D598B1B9-DD93-4C69-9930-28F933199783}"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E5B2AA-39E2-4A24-9CCF-7C9C0123E17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201E3715-479C-4400-BAEF-94005252B322}">
      <dgm:prSet phldrT="[Text]"/>
      <dgm:spPr>
        <a:solidFill>
          <a:srgbClr val="033B57"/>
        </a:solidFill>
      </dgm:spPr>
      <dgm:t>
        <a:bodyPr/>
        <a:lstStyle/>
        <a:p>
          <a:r>
            <a:rPr lang="en-US" dirty="0"/>
            <a:t>Principal Standard</a:t>
          </a:r>
        </a:p>
      </dgm:t>
    </dgm:pt>
    <dgm:pt modelId="{1127BC21-109D-4917-A3D0-AF4DD29B0960}" type="parTrans" cxnId="{6A547FCF-5B38-4820-ADE7-9BE285D20D4F}">
      <dgm:prSet/>
      <dgm:spPr/>
      <dgm:t>
        <a:bodyPr/>
        <a:lstStyle/>
        <a:p>
          <a:endParaRPr lang="en-US"/>
        </a:p>
      </dgm:t>
    </dgm:pt>
    <dgm:pt modelId="{377F0205-9005-48BA-8E4A-B6ECDFBCB8C6}" type="sibTrans" cxnId="{6A547FCF-5B38-4820-ADE7-9BE285D20D4F}">
      <dgm:prSet/>
      <dgm:spPr/>
      <dgm:t>
        <a:bodyPr/>
        <a:lstStyle/>
        <a:p>
          <a:endParaRPr lang="en-US"/>
        </a:p>
      </dgm:t>
    </dgm:pt>
    <dgm:pt modelId="{CABC8DB8-5DD3-42AC-B8AC-F5D213E0CABF}">
      <dgm:prSet phldrT="[Text]"/>
      <dgm:spPr>
        <a:solidFill>
          <a:srgbClr val="033B57"/>
        </a:solidFill>
      </dgm:spPr>
      <dgm:t>
        <a:bodyPr/>
        <a:lstStyle/>
        <a:p>
          <a:r>
            <a:rPr lang="en-US" dirty="0"/>
            <a:t>Governance, Leadership and Workforce</a:t>
          </a:r>
        </a:p>
      </dgm:t>
    </dgm:pt>
    <dgm:pt modelId="{509A352B-0725-4258-B48E-71D19A606DC0}" type="parTrans" cxnId="{134B2484-D82A-4785-960A-BC4C4108498B}">
      <dgm:prSet/>
      <dgm:spPr/>
      <dgm:t>
        <a:bodyPr/>
        <a:lstStyle/>
        <a:p>
          <a:endParaRPr lang="en-US"/>
        </a:p>
      </dgm:t>
    </dgm:pt>
    <dgm:pt modelId="{33786C5F-228A-47E5-9043-D33F669A51CE}" type="sibTrans" cxnId="{134B2484-D82A-4785-960A-BC4C4108498B}">
      <dgm:prSet/>
      <dgm:spPr/>
      <dgm:t>
        <a:bodyPr/>
        <a:lstStyle/>
        <a:p>
          <a:endParaRPr lang="en-US"/>
        </a:p>
      </dgm:t>
    </dgm:pt>
    <dgm:pt modelId="{5BF0891A-90B4-4D4F-BED5-F78E826673D2}">
      <dgm:prSet phldrT="[Text]"/>
      <dgm:spPr>
        <a:solidFill>
          <a:srgbClr val="033B57"/>
        </a:solidFill>
      </dgm:spPr>
      <dgm:t>
        <a:bodyPr/>
        <a:lstStyle/>
        <a:p>
          <a:r>
            <a:rPr lang="en-US" dirty="0"/>
            <a:t>Communication and Language Assistance</a:t>
          </a:r>
        </a:p>
      </dgm:t>
    </dgm:pt>
    <dgm:pt modelId="{131FE36C-D76E-46D8-B812-59A128C28663}" type="parTrans" cxnId="{9BD811A0-5E8F-4847-B60F-BA3A320AB176}">
      <dgm:prSet/>
      <dgm:spPr/>
      <dgm:t>
        <a:bodyPr/>
        <a:lstStyle/>
        <a:p>
          <a:endParaRPr lang="en-US"/>
        </a:p>
      </dgm:t>
    </dgm:pt>
    <dgm:pt modelId="{AF066C2E-3BB3-4D74-9108-4D1C9240D1D7}" type="sibTrans" cxnId="{9BD811A0-5E8F-4847-B60F-BA3A320AB176}">
      <dgm:prSet/>
      <dgm:spPr/>
      <dgm:t>
        <a:bodyPr/>
        <a:lstStyle/>
        <a:p>
          <a:endParaRPr lang="en-US"/>
        </a:p>
      </dgm:t>
    </dgm:pt>
    <dgm:pt modelId="{0CD87A93-EC78-4690-8589-52DED6DBCAC0}">
      <dgm:prSet phldrT="[Text]"/>
      <dgm:spPr>
        <a:solidFill>
          <a:srgbClr val="033B57"/>
        </a:solidFill>
      </dgm:spPr>
      <dgm:t>
        <a:bodyPr/>
        <a:lstStyle/>
        <a:p>
          <a:r>
            <a:rPr lang="en-US" dirty="0"/>
            <a:t>Engagement, Continuous Improvement and Accountability</a:t>
          </a:r>
        </a:p>
      </dgm:t>
    </dgm:pt>
    <dgm:pt modelId="{6F5DA41B-D99E-47C7-81A2-11C36686E4B2}" type="parTrans" cxnId="{418E3F06-393A-4237-B7AA-1F01DE91F810}">
      <dgm:prSet/>
      <dgm:spPr/>
      <dgm:t>
        <a:bodyPr/>
        <a:lstStyle/>
        <a:p>
          <a:endParaRPr lang="en-US"/>
        </a:p>
      </dgm:t>
    </dgm:pt>
    <dgm:pt modelId="{911E8680-BEC1-44E1-A975-9C64B1225C74}" type="sibTrans" cxnId="{418E3F06-393A-4237-B7AA-1F01DE91F810}">
      <dgm:prSet/>
      <dgm:spPr/>
      <dgm:t>
        <a:bodyPr/>
        <a:lstStyle/>
        <a:p>
          <a:endParaRPr lang="en-US"/>
        </a:p>
      </dgm:t>
    </dgm:pt>
    <dgm:pt modelId="{84AF8ECF-6DA9-4C6D-BE26-F0EF3BCD3075}" type="pres">
      <dgm:prSet presAssocID="{4BE5B2AA-39E2-4A24-9CCF-7C9C0123E17C}" presName="linear" presStyleCnt="0">
        <dgm:presLayoutVars>
          <dgm:animLvl val="lvl"/>
          <dgm:resizeHandles val="exact"/>
        </dgm:presLayoutVars>
      </dgm:prSet>
      <dgm:spPr/>
    </dgm:pt>
    <dgm:pt modelId="{5D0463EF-A9EE-47D9-91C0-5206FA238CB3}" type="pres">
      <dgm:prSet presAssocID="{201E3715-479C-4400-BAEF-94005252B322}" presName="parentText" presStyleLbl="node1" presStyleIdx="0" presStyleCnt="4">
        <dgm:presLayoutVars>
          <dgm:chMax val="0"/>
          <dgm:bulletEnabled val="1"/>
        </dgm:presLayoutVars>
      </dgm:prSet>
      <dgm:spPr/>
    </dgm:pt>
    <dgm:pt modelId="{9518E7BF-983E-4143-AFCE-7CDE2A1D7B5F}" type="pres">
      <dgm:prSet presAssocID="{377F0205-9005-48BA-8E4A-B6ECDFBCB8C6}" presName="spacer" presStyleCnt="0"/>
      <dgm:spPr/>
    </dgm:pt>
    <dgm:pt modelId="{A8D991B7-0916-4049-AE22-D153D6954859}" type="pres">
      <dgm:prSet presAssocID="{CABC8DB8-5DD3-42AC-B8AC-F5D213E0CABF}" presName="parentText" presStyleLbl="node1" presStyleIdx="1" presStyleCnt="4" custLinFactY="23055" custLinFactNeighborY="100000">
        <dgm:presLayoutVars>
          <dgm:chMax val="0"/>
          <dgm:bulletEnabled val="1"/>
        </dgm:presLayoutVars>
      </dgm:prSet>
      <dgm:spPr/>
    </dgm:pt>
    <dgm:pt modelId="{6DF5C8FF-4484-43CA-A306-FE1B92E6A30B}" type="pres">
      <dgm:prSet presAssocID="{33786C5F-228A-47E5-9043-D33F669A51CE}" presName="spacer" presStyleCnt="0"/>
      <dgm:spPr/>
    </dgm:pt>
    <dgm:pt modelId="{E49DD469-CA10-465D-A5E7-4E23EAF8C96B}" type="pres">
      <dgm:prSet presAssocID="{5BF0891A-90B4-4D4F-BED5-F78E826673D2}" presName="parentText" presStyleLbl="node1" presStyleIdx="2" presStyleCnt="4" custLinFactY="51438" custLinFactNeighborY="100000">
        <dgm:presLayoutVars>
          <dgm:chMax val="0"/>
          <dgm:bulletEnabled val="1"/>
        </dgm:presLayoutVars>
      </dgm:prSet>
      <dgm:spPr/>
    </dgm:pt>
    <dgm:pt modelId="{1135139B-23CE-408D-81DF-B0E80B9EDFF4}" type="pres">
      <dgm:prSet presAssocID="{AF066C2E-3BB3-4D74-9108-4D1C9240D1D7}" presName="spacer" presStyleCnt="0"/>
      <dgm:spPr/>
    </dgm:pt>
    <dgm:pt modelId="{20E0ADD1-1A26-4884-BA7D-8A9E059F19EB}" type="pres">
      <dgm:prSet presAssocID="{0CD87A93-EC78-4690-8589-52DED6DBCAC0}" presName="parentText" presStyleLbl="node1" presStyleIdx="3" presStyleCnt="4" custLinFactY="94872" custLinFactNeighborY="100000">
        <dgm:presLayoutVars>
          <dgm:chMax val="0"/>
          <dgm:bulletEnabled val="1"/>
        </dgm:presLayoutVars>
      </dgm:prSet>
      <dgm:spPr/>
    </dgm:pt>
  </dgm:ptLst>
  <dgm:cxnLst>
    <dgm:cxn modelId="{418E3F06-393A-4237-B7AA-1F01DE91F810}" srcId="{4BE5B2AA-39E2-4A24-9CCF-7C9C0123E17C}" destId="{0CD87A93-EC78-4690-8589-52DED6DBCAC0}" srcOrd="3" destOrd="0" parTransId="{6F5DA41B-D99E-47C7-81A2-11C36686E4B2}" sibTransId="{911E8680-BEC1-44E1-A975-9C64B1225C74}"/>
    <dgm:cxn modelId="{77F00D0D-BBA7-4FF3-A5E7-A48B7F2324BD}" type="presOf" srcId="{5BF0891A-90B4-4D4F-BED5-F78E826673D2}" destId="{E49DD469-CA10-465D-A5E7-4E23EAF8C96B}" srcOrd="0" destOrd="0" presId="urn:microsoft.com/office/officeart/2005/8/layout/vList2"/>
    <dgm:cxn modelId="{134B2484-D82A-4785-960A-BC4C4108498B}" srcId="{4BE5B2AA-39E2-4A24-9CCF-7C9C0123E17C}" destId="{CABC8DB8-5DD3-42AC-B8AC-F5D213E0CABF}" srcOrd="1" destOrd="0" parTransId="{509A352B-0725-4258-B48E-71D19A606DC0}" sibTransId="{33786C5F-228A-47E5-9043-D33F669A51CE}"/>
    <dgm:cxn modelId="{9BD811A0-5E8F-4847-B60F-BA3A320AB176}" srcId="{4BE5B2AA-39E2-4A24-9CCF-7C9C0123E17C}" destId="{5BF0891A-90B4-4D4F-BED5-F78E826673D2}" srcOrd="2" destOrd="0" parTransId="{131FE36C-D76E-46D8-B812-59A128C28663}" sibTransId="{AF066C2E-3BB3-4D74-9108-4D1C9240D1D7}"/>
    <dgm:cxn modelId="{607468B3-76B2-4A19-B83F-8D29AA312ABB}" type="presOf" srcId="{CABC8DB8-5DD3-42AC-B8AC-F5D213E0CABF}" destId="{A8D991B7-0916-4049-AE22-D153D6954859}" srcOrd="0" destOrd="0" presId="urn:microsoft.com/office/officeart/2005/8/layout/vList2"/>
    <dgm:cxn modelId="{6A547FCF-5B38-4820-ADE7-9BE285D20D4F}" srcId="{4BE5B2AA-39E2-4A24-9CCF-7C9C0123E17C}" destId="{201E3715-479C-4400-BAEF-94005252B322}" srcOrd="0" destOrd="0" parTransId="{1127BC21-109D-4917-A3D0-AF4DD29B0960}" sibTransId="{377F0205-9005-48BA-8E4A-B6ECDFBCB8C6}"/>
    <dgm:cxn modelId="{AE36A2D3-3B51-4022-81E2-DB92AE052232}" type="presOf" srcId="{4BE5B2AA-39E2-4A24-9CCF-7C9C0123E17C}" destId="{84AF8ECF-6DA9-4C6D-BE26-F0EF3BCD3075}" srcOrd="0" destOrd="0" presId="urn:microsoft.com/office/officeart/2005/8/layout/vList2"/>
    <dgm:cxn modelId="{405037DB-E2DB-4999-913A-2C45288C99E2}" type="presOf" srcId="{201E3715-479C-4400-BAEF-94005252B322}" destId="{5D0463EF-A9EE-47D9-91C0-5206FA238CB3}" srcOrd="0" destOrd="0" presId="urn:microsoft.com/office/officeart/2005/8/layout/vList2"/>
    <dgm:cxn modelId="{9DEC68E8-3696-444D-844B-AC0DCC918244}" type="presOf" srcId="{0CD87A93-EC78-4690-8589-52DED6DBCAC0}" destId="{20E0ADD1-1A26-4884-BA7D-8A9E059F19EB}" srcOrd="0" destOrd="0" presId="urn:microsoft.com/office/officeart/2005/8/layout/vList2"/>
    <dgm:cxn modelId="{2EC3FD33-9082-4AC5-AF4A-8961A83D5F20}" type="presParOf" srcId="{84AF8ECF-6DA9-4C6D-BE26-F0EF3BCD3075}" destId="{5D0463EF-A9EE-47D9-91C0-5206FA238CB3}" srcOrd="0" destOrd="0" presId="urn:microsoft.com/office/officeart/2005/8/layout/vList2"/>
    <dgm:cxn modelId="{C2420F63-2737-42BD-8B8B-D8CAB42EEC8C}" type="presParOf" srcId="{84AF8ECF-6DA9-4C6D-BE26-F0EF3BCD3075}" destId="{9518E7BF-983E-4143-AFCE-7CDE2A1D7B5F}" srcOrd="1" destOrd="0" presId="urn:microsoft.com/office/officeart/2005/8/layout/vList2"/>
    <dgm:cxn modelId="{E74832D6-5086-4621-959A-391EF0C356D4}" type="presParOf" srcId="{84AF8ECF-6DA9-4C6D-BE26-F0EF3BCD3075}" destId="{A8D991B7-0916-4049-AE22-D153D6954859}" srcOrd="2" destOrd="0" presId="urn:microsoft.com/office/officeart/2005/8/layout/vList2"/>
    <dgm:cxn modelId="{9E2CCC91-14AA-4444-960F-E51D54EDDBED}" type="presParOf" srcId="{84AF8ECF-6DA9-4C6D-BE26-F0EF3BCD3075}" destId="{6DF5C8FF-4484-43CA-A306-FE1B92E6A30B}" srcOrd="3" destOrd="0" presId="urn:microsoft.com/office/officeart/2005/8/layout/vList2"/>
    <dgm:cxn modelId="{0268D1BC-CCA7-4CFD-94E7-9DBEE325F2FA}" type="presParOf" srcId="{84AF8ECF-6DA9-4C6D-BE26-F0EF3BCD3075}" destId="{E49DD469-CA10-465D-A5E7-4E23EAF8C96B}" srcOrd="4" destOrd="0" presId="urn:microsoft.com/office/officeart/2005/8/layout/vList2"/>
    <dgm:cxn modelId="{CEFA0D5C-241D-4D36-89EE-3C4833C00FC1}" type="presParOf" srcId="{84AF8ECF-6DA9-4C6D-BE26-F0EF3BCD3075}" destId="{1135139B-23CE-408D-81DF-B0E80B9EDFF4}" srcOrd="5" destOrd="0" presId="urn:microsoft.com/office/officeart/2005/8/layout/vList2"/>
    <dgm:cxn modelId="{BF6F9EE1-9F39-4839-926E-D429C41B677E}" type="presParOf" srcId="{84AF8ECF-6DA9-4C6D-BE26-F0EF3BCD3075}" destId="{20E0ADD1-1A26-4884-BA7D-8A9E059F19E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F2A00-4B2E-48B0-8829-6E7813B6718F}" type="doc">
      <dgm:prSet loTypeId="urn:microsoft.com/office/officeart/2005/8/layout/process2" loCatId="process" qsTypeId="urn:microsoft.com/office/officeart/2005/8/quickstyle/simple1" qsCatId="simple" csTypeId="urn:microsoft.com/office/officeart/2005/8/colors/accent1_2" csCatId="accent1" phldr="1"/>
      <dgm:spPr/>
    </dgm:pt>
    <dgm:pt modelId="{AA03E7F8-A6E8-4815-87A6-BA2A4261AE30}">
      <dgm:prSet phldrT="[Text]"/>
      <dgm:spPr>
        <a:solidFill>
          <a:srgbClr val="004065"/>
        </a:solidFill>
      </dgm:spPr>
      <dgm:t>
        <a:bodyPr/>
        <a:lstStyle/>
        <a:p>
          <a:r>
            <a:rPr lang="en-US" dirty="0"/>
            <a:t>Communication </a:t>
          </a:r>
        </a:p>
      </dgm:t>
    </dgm:pt>
    <dgm:pt modelId="{B0F6F0A5-CC98-47DF-9EE9-58CEC46BC102}" type="parTrans" cxnId="{E063DFD7-26E5-493E-BA7F-44251B97656E}">
      <dgm:prSet/>
      <dgm:spPr/>
      <dgm:t>
        <a:bodyPr/>
        <a:lstStyle/>
        <a:p>
          <a:endParaRPr lang="en-US"/>
        </a:p>
      </dgm:t>
    </dgm:pt>
    <dgm:pt modelId="{E5F03CBF-2CAF-4A5C-A5F7-9098BDC1A096}" type="sibTrans" cxnId="{E063DFD7-26E5-493E-BA7F-44251B97656E}">
      <dgm:prSet/>
      <dgm:spPr>
        <a:solidFill>
          <a:srgbClr val="C8B18B"/>
        </a:solidFill>
      </dgm:spPr>
      <dgm:t>
        <a:bodyPr/>
        <a:lstStyle/>
        <a:p>
          <a:endParaRPr lang="en-US"/>
        </a:p>
      </dgm:t>
    </dgm:pt>
    <dgm:pt modelId="{112B01D1-2D4D-454F-BEED-79CD9677DBB9}">
      <dgm:prSet phldrT="[Text]"/>
      <dgm:spPr>
        <a:solidFill>
          <a:srgbClr val="004065"/>
        </a:solidFill>
      </dgm:spPr>
      <dgm:t>
        <a:bodyPr/>
        <a:lstStyle/>
        <a:p>
          <a:r>
            <a:rPr lang="en-US" dirty="0"/>
            <a:t>Patient Satisfaction</a:t>
          </a:r>
        </a:p>
      </dgm:t>
    </dgm:pt>
    <dgm:pt modelId="{E9A252B4-0F67-4860-90BA-ED3801D6D9C5}" type="parTrans" cxnId="{7D81FCDB-A6A1-437E-ADBF-23732122942F}">
      <dgm:prSet/>
      <dgm:spPr/>
      <dgm:t>
        <a:bodyPr/>
        <a:lstStyle/>
        <a:p>
          <a:endParaRPr lang="en-US"/>
        </a:p>
      </dgm:t>
    </dgm:pt>
    <dgm:pt modelId="{BD276407-32F3-4E9E-8A87-0706824939AB}" type="sibTrans" cxnId="{7D81FCDB-A6A1-437E-ADBF-23732122942F}">
      <dgm:prSet/>
      <dgm:spPr>
        <a:solidFill>
          <a:srgbClr val="C8B18B"/>
        </a:solidFill>
      </dgm:spPr>
      <dgm:t>
        <a:bodyPr/>
        <a:lstStyle/>
        <a:p>
          <a:endParaRPr lang="en-US" dirty="0"/>
        </a:p>
      </dgm:t>
    </dgm:pt>
    <dgm:pt modelId="{192C8BA5-3853-47FE-927A-EC09F0AE617E}">
      <dgm:prSet phldrT="[Text]"/>
      <dgm:spPr>
        <a:solidFill>
          <a:srgbClr val="004065"/>
        </a:solidFill>
      </dgm:spPr>
      <dgm:t>
        <a:bodyPr/>
        <a:lstStyle/>
        <a:p>
          <a:r>
            <a:rPr lang="en-US" dirty="0"/>
            <a:t>Adherence </a:t>
          </a:r>
        </a:p>
      </dgm:t>
    </dgm:pt>
    <dgm:pt modelId="{9CD938E3-A01A-4CCE-904F-EA51FE1429A7}" type="parTrans" cxnId="{B8A085D4-2A5B-4613-804F-C389BEF15549}">
      <dgm:prSet/>
      <dgm:spPr/>
      <dgm:t>
        <a:bodyPr/>
        <a:lstStyle/>
        <a:p>
          <a:endParaRPr lang="en-US"/>
        </a:p>
      </dgm:t>
    </dgm:pt>
    <dgm:pt modelId="{B1068123-EBA1-4500-97A3-A8D2A34ACFAC}" type="sibTrans" cxnId="{B8A085D4-2A5B-4613-804F-C389BEF15549}">
      <dgm:prSet/>
      <dgm:spPr>
        <a:solidFill>
          <a:srgbClr val="C8B18B"/>
        </a:solidFill>
      </dgm:spPr>
      <dgm:t>
        <a:bodyPr/>
        <a:lstStyle/>
        <a:p>
          <a:endParaRPr lang="en-US"/>
        </a:p>
      </dgm:t>
    </dgm:pt>
    <dgm:pt modelId="{916ABC25-57D6-4171-95E1-3CE01674BFF9}">
      <dgm:prSet/>
      <dgm:spPr>
        <a:solidFill>
          <a:srgbClr val="004065"/>
        </a:solidFill>
      </dgm:spPr>
      <dgm:t>
        <a:bodyPr/>
        <a:lstStyle/>
        <a:p>
          <a:r>
            <a:rPr lang="en-US" dirty="0"/>
            <a:t>Health Outcomes</a:t>
          </a:r>
        </a:p>
      </dgm:t>
    </dgm:pt>
    <dgm:pt modelId="{5C2AC931-6B9C-46BD-9571-3AD7456B36BC}" type="parTrans" cxnId="{7332F2EB-D0D6-4EFB-AD31-4922465C774B}">
      <dgm:prSet/>
      <dgm:spPr/>
      <dgm:t>
        <a:bodyPr/>
        <a:lstStyle/>
        <a:p>
          <a:endParaRPr lang="en-US"/>
        </a:p>
      </dgm:t>
    </dgm:pt>
    <dgm:pt modelId="{78BF0C59-FAB0-4277-B831-7E02F6B2C418}" type="sibTrans" cxnId="{7332F2EB-D0D6-4EFB-AD31-4922465C774B}">
      <dgm:prSet/>
      <dgm:spPr/>
      <dgm:t>
        <a:bodyPr/>
        <a:lstStyle/>
        <a:p>
          <a:endParaRPr lang="en-US"/>
        </a:p>
      </dgm:t>
    </dgm:pt>
    <dgm:pt modelId="{B6B671A1-DEAC-48AB-BFDF-9725F6D8F039}" type="pres">
      <dgm:prSet presAssocID="{0F1F2A00-4B2E-48B0-8829-6E7813B6718F}" presName="linearFlow" presStyleCnt="0">
        <dgm:presLayoutVars>
          <dgm:resizeHandles val="exact"/>
        </dgm:presLayoutVars>
      </dgm:prSet>
      <dgm:spPr/>
    </dgm:pt>
    <dgm:pt modelId="{C7082B11-0833-46F3-B4E4-B5164D362411}" type="pres">
      <dgm:prSet presAssocID="{AA03E7F8-A6E8-4815-87A6-BA2A4261AE30}" presName="node" presStyleLbl="node1" presStyleIdx="0" presStyleCnt="4" custLinFactNeighborY="-1070">
        <dgm:presLayoutVars>
          <dgm:bulletEnabled val="1"/>
        </dgm:presLayoutVars>
      </dgm:prSet>
      <dgm:spPr/>
    </dgm:pt>
    <dgm:pt modelId="{60C99CDC-B42F-4906-A333-F8CABDC53B14}" type="pres">
      <dgm:prSet presAssocID="{E5F03CBF-2CAF-4A5C-A5F7-9098BDC1A096}" presName="sibTrans" presStyleLbl="sibTrans2D1" presStyleIdx="0" presStyleCnt="3"/>
      <dgm:spPr/>
    </dgm:pt>
    <dgm:pt modelId="{FB448A27-2CB2-48D0-B640-3E65024C1006}" type="pres">
      <dgm:prSet presAssocID="{E5F03CBF-2CAF-4A5C-A5F7-9098BDC1A096}" presName="connectorText" presStyleLbl="sibTrans2D1" presStyleIdx="0" presStyleCnt="3"/>
      <dgm:spPr/>
    </dgm:pt>
    <dgm:pt modelId="{8BC08589-3685-4E3C-8636-FF0A7F9F3DF5}" type="pres">
      <dgm:prSet presAssocID="{112B01D1-2D4D-454F-BEED-79CD9677DBB9}" presName="node" presStyleLbl="node1" presStyleIdx="1" presStyleCnt="4">
        <dgm:presLayoutVars>
          <dgm:bulletEnabled val="1"/>
        </dgm:presLayoutVars>
      </dgm:prSet>
      <dgm:spPr/>
    </dgm:pt>
    <dgm:pt modelId="{C5F0ABB0-A4A6-413A-8D81-DF532412F19C}" type="pres">
      <dgm:prSet presAssocID="{BD276407-32F3-4E9E-8A87-0706824939AB}" presName="sibTrans" presStyleLbl="sibTrans2D1" presStyleIdx="1" presStyleCnt="3"/>
      <dgm:spPr/>
    </dgm:pt>
    <dgm:pt modelId="{085AE05D-402F-4587-9BAF-5EA3739CAE21}" type="pres">
      <dgm:prSet presAssocID="{BD276407-32F3-4E9E-8A87-0706824939AB}" presName="connectorText" presStyleLbl="sibTrans2D1" presStyleIdx="1" presStyleCnt="3"/>
      <dgm:spPr/>
    </dgm:pt>
    <dgm:pt modelId="{F05C7150-77F9-46F0-B75E-3336FF83FE34}" type="pres">
      <dgm:prSet presAssocID="{192C8BA5-3853-47FE-927A-EC09F0AE617E}" presName="node" presStyleLbl="node1" presStyleIdx="2" presStyleCnt="4">
        <dgm:presLayoutVars>
          <dgm:bulletEnabled val="1"/>
        </dgm:presLayoutVars>
      </dgm:prSet>
      <dgm:spPr/>
    </dgm:pt>
    <dgm:pt modelId="{ED363474-C0AE-482D-92EA-29952036F967}" type="pres">
      <dgm:prSet presAssocID="{B1068123-EBA1-4500-97A3-A8D2A34ACFAC}" presName="sibTrans" presStyleLbl="sibTrans2D1" presStyleIdx="2" presStyleCnt="3"/>
      <dgm:spPr/>
    </dgm:pt>
    <dgm:pt modelId="{D7759241-C98D-4126-B672-EA9E12FE5E41}" type="pres">
      <dgm:prSet presAssocID="{B1068123-EBA1-4500-97A3-A8D2A34ACFAC}" presName="connectorText" presStyleLbl="sibTrans2D1" presStyleIdx="2" presStyleCnt="3"/>
      <dgm:spPr/>
    </dgm:pt>
    <dgm:pt modelId="{A36924C5-C680-454C-80EF-A84532A35B27}" type="pres">
      <dgm:prSet presAssocID="{916ABC25-57D6-4171-95E1-3CE01674BFF9}" presName="node" presStyleLbl="node1" presStyleIdx="3" presStyleCnt="4">
        <dgm:presLayoutVars>
          <dgm:bulletEnabled val="1"/>
        </dgm:presLayoutVars>
      </dgm:prSet>
      <dgm:spPr/>
    </dgm:pt>
  </dgm:ptLst>
  <dgm:cxnLst>
    <dgm:cxn modelId="{DC9F562E-32F1-4FB9-8589-602C25AA83D9}" type="presOf" srcId="{E5F03CBF-2CAF-4A5C-A5F7-9098BDC1A096}" destId="{60C99CDC-B42F-4906-A333-F8CABDC53B14}" srcOrd="0" destOrd="0" presId="urn:microsoft.com/office/officeart/2005/8/layout/process2"/>
    <dgm:cxn modelId="{3988C630-9521-40F9-AB98-8A5F2FF3FAD0}" type="presOf" srcId="{0F1F2A00-4B2E-48B0-8829-6E7813B6718F}" destId="{B6B671A1-DEAC-48AB-BFDF-9725F6D8F039}" srcOrd="0" destOrd="0" presId="urn:microsoft.com/office/officeart/2005/8/layout/process2"/>
    <dgm:cxn modelId="{4A6C6A50-EF3A-49B6-9AB6-78D0E5255B8F}" type="presOf" srcId="{AA03E7F8-A6E8-4815-87A6-BA2A4261AE30}" destId="{C7082B11-0833-46F3-B4E4-B5164D362411}" srcOrd="0" destOrd="0" presId="urn:microsoft.com/office/officeart/2005/8/layout/process2"/>
    <dgm:cxn modelId="{E71AF251-2447-4961-8B7D-1F7FDDF16B96}" type="presOf" srcId="{E5F03CBF-2CAF-4A5C-A5F7-9098BDC1A096}" destId="{FB448A27-2CB2-48D0-B640-3E65024C1006}" srcOrd="1" destOrd="0" presId="urn:microsoft.com/office/officeart/2005/8/layout/process2"/>
    <dgm:cxn modelId="{91E74484-1654-4982-A9DE-04B8847A86C2}" type="presOf" srcId="{916ABC25-57D6-4171-95E1-3CE01674BFF9}" destId="{A36924C5-C680-454C-80EF-A84532A35B27}" srcOrd="0" destOrd="0" presId="urn:microsoft.com/office/officeart/2005/8/layout/process2"/>
    <dgm:cxn modelId="{5FFE648B-BD19-414C-A4F3-3BA1DA25271F}" type="presOf" srcId="{192C8BA5-3853-47FE-927A-EC09F0AE617E}" destId="{F05C7150-77F9-46F0-B75E-3336FF83FE34}" srcOrd="0" destOrd="0" presId="urn:microsoft.com/office/officeart/2005/8/layout/process2"/>
    <dgm:cxn modelId="{982C258F-1F64-4995-B618-7AA3315FFB98}" type="presOf" srcId="{112B01D1-2D4D-454F-BEED-79CD9677DBB9}" destId="{8BC08589-3685-4E3C-8636-FF0A7F9F3DF5}" srcOrd="0" destOrd="0" presId="urn:microsoft.com/office/officeart/2005/8/layout/process2"/>
    <dgm:cxn modelId="{BDFA0199-949C-4E0F-8D87-A0916F77F9DA}" type="presOf" srcId="{BD276407-32F3-4E9E-8A87-0706824939AB}" destId="{C5F0ABB0-A4A6-413A-8D81-DF532412F19C}" srcOrd="0" destOrd="0" presId="urn:microsoft.com/office/officeart/2005/8/layout/process2"/>
    <dgm:cxn modelId="{ED9082AD-A27A-4F70-884D-D04363C3C73E}" type="presOf" srcId="{B1068123-EBA1-4500-97A3-A8D2A34ACFAC}" destId="{D7759241-C98D-4126-B672-EA9E12FE5E41}" srcOrd="1" destOrd="0" presId="urn:microsoft.com/office/officeart/2005/8/layout/process2"/>
    <dgm:cxn modelId="{699AD1D0-F358-432F-B4D9-840DD04DB1A8}" type="presOf" srcId="{BD276407-32F3-4E9E-8A87-0706824939AB}" destId="{085AE05D-402F-4587-9BAF-5EA3739CAE21}" srcOrd="1" destOrd="0" presId="urn:microsoft.com/office/officeart/2005/8/layout/process2"/>
    <dgm:cxn modelId="{B8A085D4-2A5B-4613-804F-C389BEF15549}" srcId="{0F1F2A00-4B2E-48B0-8829-6E7813B6718F}" destId="{192C8BA5-3853-47FE-927A-EC09F0AE617E}" srcOrd="2" destOrd="0" parTransId="{9CD938E3-A01A-4CCE-904F-EA51FE1429A7}" sibTransId="{B1068123-EBA1-4500-97A3-A8D2A34ACFAC}"/>
    <dgm:cxn modelId="{E063DFD7-26E5-493E-BA7F-44251B97656E}" srcId="{0F1F2A00-4B2E-48B0-8829-6E7813B6718F}" destId="{AA03E7F8-A6E8-4815-87A6-BA2A4261AE30}" srcOrd="0" destOrd="0" parTransId="{B0F6F0A5-CC98-47DF-9EE9-58CEC46BC102}" sibTransId="{E5F03CBF-2CAF-4A5C-A5F7-9098BDC1A096}"/>
    <dgm:cxn modelId="{7D81FCDB-A6A1-437E-ADBF-23732122942F}" srcId="{0F1F2A00-4B2E-48B0-8829-6E7813B6718F}" destId="{112B01D1-2D4D-454F-BEED-79CD9677DBB9}" srcOrd="1" destOrd="0" parTransId="{E9A252B4-0F67-4860-90BA-ED3801D6D9C5}" sibTransId="{BD276407-32F3-4E9E-8A87-0706824939AB}"/>
    <dgm:cxn modelId="{7332F2EB-D0D6-4EFB-AD31-4922465C774B}" srcId="{0F1F2A00-4B2E-48B0-8829-6E7813B6718F}" destId="{916ABC25-57D6-4171-95E1-3CE01674BFF9}" srcOrd="3" destOrd="0" parTransId="{5C2AC931-6B9C-46BD-9571-3AD7456B36BC}" sibTransId="{78BF0C59-FAB0-4277-B831-7E02F6B2C418}"/>
    <dgm:cxn modelId="{D10CE3FA-555D-4812-A82C-383F849E96F0}" type="presOf" srcId="{B1068123-EBA1-4500-97A3-A8D2A34ACFAC}" destId="{ED363474-C0AE-482D-92EA-29952036F967}" srcOrd="0" destOrd="0" presId="urn:microsoft.com/office/officeart/2005/8/layout/process2"/>
    <dgm:cxn modelId="{2C0436E1-C94C-4665-BBF8-DEABEE901F2A}" type="presParOf" srcId="{B6B671A1-DEAC-48AB-BFDF-9725F6D8F039}" destId="{C7082B11-0833-46F3-B4E4-B5164D362411}" srcOrd="0" destOrd="0" presId="urn:microsoft.com/office/officeart/2005/8/layout/process2"/>
    <dgm:cxn modelId="{BD7C4967-36FD-4FB8-9FA8-DB1140E477CE}" type="presParOf" srcId="{B6B671A1-DEAC-48AB-BFDF-9725F6D8F039}" destId="{60C99CDC-B42F-4906-A333-F8CABDC53B14}" srcOrd="1" destOrd="0" presId="urn:microsoft.com/office/officeart/2005/8/layout/process2"/>
    <dgm:cxn modelId="{8EE3DAD3-F2BF-4D7B-9DB3-0988AB571D0A}" type="presParOf" srcId="{60C99CDC-B42F-4906-A333-F8CABDC53B14}" destId="{FB448A27-2CB2-48D0-B640-3E65024C1006}" srcOrd="0" destOrd="0" presId="urn:microsoft.com/office/officeart/2005/8/layout/process2"/>
    <dgm:cxn modelId="{A4C59C4B-7E83-4020-BFFB-24173D5AC06E}" type="presParOf" srcId="{B6B671A1-DEAC-48AB-BFDF-9725F6D8F039}" destId="{8BC08589-3685-4E3C-8636-FF0A7F9F3DF5}" srcOrd="2" destOrd="0" presId="urn:microsoft.com/office/officeart/2005/8/layout/process2"/>
    <dgm:cxn modelId="{B697948D-E580-4FAC-9BA2-C6E406944B36}" type="presParOf" srcId="{B6B671A1-DEAC-48AB-BFDF-9725F6D8F039}" destId="{C5F0ABB0-A4A6-413A-8D81-DF532412F19C}" srcOrd="3" destOrd="0" presId="urn:microsoft.com/office/officeart/2005/8/layout/process2"/>
    <dgm:cxn modelId="{8A3ADCC6-6EF1-48B9-9EEC-6C09A578C76A}" type="presParOf" srcId="{C5F0ABB0-A4A6-413A-8D81-DF532412F19C}" destId="{085AE05D-402F-4587-9BAF-5EA3739CAE21}" srcOrd="0" destOrd="0" presId="urn:microsoft.com/office/officeart/2005/8/layout/process2"/>
    <dgm:cxn modelId="{0389C6CC-005D-49DC-BCBB-3E96840FADE7}" type="presParOf" srcId="{B6B671A1-DEAC-48AB-BFDF-9725F6D8F039}" destId="{F05C7150-77F9-46F0-B75E-3336FF83FE34}" srcOrd="4" destOrd="0" presId="urn:microsoft.com/office/officeart/2005/8/layout/process2"/>
    <dgm:cxn modelId="{AEABD8F1-924E-49BE-9054-7FCD0D698607}" type="presParOf" srcId="{B6B671A1-DEAC-48AB-BFDF-9725F6D8F039}" destId="{ED363474-C0AE-482D-92EA-29952036F967}" srcOrd="5" destOrd="0" presId="urn:microsoft.com/office/officeart/2005/8/layout/process2"/>
    <dgm:cxn modelId="{322FB98E-671B-45A8-AF2E-2BCFD89B9E6C}" type="presParOf" srcId="{ED363474-C0AE-482D-92EA-29952036F967}" destId="{D7759241-C98D-4126-B672-EA9E12FE5E41}" srcOrd="0" destOrd="0" presId="urn:microsoft.com/office/officeart/2005/8/layout/process2"/>
    <dgm:cxn modelId="{D61E9B7C-466E-479B-87F4-4316603C4907}" type="presParOf" srcId="{B6B671A1-DEAC-48AB-BFDF-9725F6D8F039}" destId="{A36924C5-C680-454C-80EF-A84532A35B2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3E93E-1800-4EFC-9EE7-D7C7DDA59C80}"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7C8FB755-E06B-4C46-AA95-2F9EC5CBCC31}">
      <dgm:prSet phldrT="[Text]"/>
      <dgm:spPr>
        <a:solidFill>
          <a:srgbClr val="033B57"/>
        </a:solidFill>
        <a:ln>
          <a:solidFill>
            <a:srgbClr val="365F91"/>
          </a:solidFill>
        </a:ln>
      </dgm:spPr>
      <dgm:t>
        <a:bodyPr/>
        <a:lstStyle/>
        <a:p>
          <a:r>
            <a:rPr lang="en-US" b="1" dirty="0"/>
            <a:t>Patient/Family</a:t>
          </a:r>
        </a:p>
      </dgm:t>
    </dgm:pt>
    <dgm:pt modelId="{FB575EAD-02A9-4DD2-A128-1EC857A07F98}" type="parTrans" cxnId="{696B1356-5028-4087-841D-4A1F6FA80AD8}">
      <dgm:prSet/>
      <dgm:spPr/>
      <dgm:t>
        <a:bodyPr/>
        <a:lstStyle/>
        <a:p>
          <a:endParaRPr lang="en-US"/>
        </a:p>
      </dgm:t>
    </dgm:pt>
    <dgm:pt modelId="{CEC6EFD3-EB00-4ECE-88E8-72BA232E9B8B}" type="sibTrans" cxnId="{696B1356-5028-4087-841D-4A1F6FA80AD8}">
      <dgm:prSet/>
      <dgm:spPr/>
      <dgm:t>
        <a:bodyPr/>
        <a:lstStyle/>
        <a:p>
          <a:endParaRPr lang="en-US"/>
        </a:p>
      </dgm:t>
    </dgm:pt>
    <dgm:pt modelId="{A77DC763-DC48-41BF-96B0-25BC89B648E0}">
      <dgm:prSet phldrT="[Text]"/>
      <dgm:spPr>
        <a:solidFill>
          <a:srgbClr val="FFFFFF">
            <a:alpha val="89804"/>
          </a:srgbClr>
        </a:solidFill>
        <a:ln>
          <a:solidFill>
            <a:srgbClr val="033B57">
              <a:alpha val="90000"/>
            </a:srgbClr>
          </a:solidFill>
        </a:ln>
      </dgm:spPr>
      <dgm:t>
        <a:bodyPr/>
        <a:lstStyle/>
        <a:p>
          <a:r>
            <a:rPr lang="en-US" dirty="0"/>
            <a:t>Someone to help patient meet health care needs</a:t>
          </a:r>
        </a:p>
      </dgm:t>
    </dgm:pt>
    <dgm:pt modelId="{9CF155B7-FA29-4C5A-B57D-9FBCD9BA6A40}" type="parTrans" cxnId="{165BFAB4-93B0-4721-A2CD-CCF23C79BC9D}">
      <dgm:prSet/>
      <dgm:spPr/>
      <dgm:t>
        <a:bodyPr/>
        <a:lstStyle/>
        <a:p>
          <a:endParaRPr lang="en-US"/>
        </a:p>
      </dgm:t>
    </dgm:pt>
    <dgm:pt modelId="{3B5B4AF7-BB36-430B-8F3E-10BB47B8507D}" type="sibTrans" cxnId="{165BFAB4-93B0-4721-A2CD-CCF23C79BC9D}">
      <dgm:prSet/>
      <dgm:spPr/>
      <dgm:t>
        <a:bodyPr/>
        <a:lstStyle/>
        <a:p>
          <a:endParaRPr lang="en-US"/>
        </a:p>
      </dgm:t>
    </dgm:pt>
    <dgm:pt modelId="{95C54799-BCE4-43CA-8967-C4E49FE528E6}">
      <dgm:prSet phldrT="[Text]"/>
      <dgm:spPr>
        <a:solidFill>
          <a:srgbClr val="033B57"/>
        </a:solidFill>
        <a:ln>
          <a:solidFill>
            <a:srgbClr val="365F91"/>
          </a:solidFill>
        </a:ln>
      </dgm:spPr>
      <dgm:t>
        <a:bodyPr/>
        <a:lstStyle/>
        <a:p>
          <a:r>
            <a:rPr lang="en-US" b="1" dirty="0"/>
            <a:t>Patient Navigator</a:t>
          </a:r>
        </a:p>
      </dgm:t>
    </dgm:pt>
    <dgm:pt modelId="{38F984B8-A3F4-4991-880B-C5E48C600EF6}" type="parTrans" cxnId="{1A4976BF-2059-480B-91BB-448203487A93}">
      <dgm:prSet/>
      <dgm:spPr/>
      <dgm:t>
        <a:bodyPr/>
        <a:lstStyle/>
        <a:p>
          <a:endParaRPr lang="en-US"/>
        </a:p>
      </dgm:t>
    </dgm:pt>
    <dgm:pt modelId="{190E35C1-359D-43CC-9276-F1FE4EE8E4E3}" type="sibTrans" cxnId="{1A4976BF-2059-480B-91BB-448203487A93}">
      <dgm:prSet/>
      <dgm:spPr/>
      <dgm:t>
        <a:bodyPr/>
        <a:lstStyle/>
        <a:p>
          <a:endParaRPr lang="en-US"/>
        </a:p>
      </dgm:t>
    </dgm:pt>
    <dgm:pt modelId="{39632CF3-5B0C-45E7-ABC8-E09F292C7DD9}">
      <dgm:prSet phldrT="[Text]"/>
      <dgm:spPr>
        <a:noFill/>
        <a:ln>
          <a:solidFill>
            <a:srgbClr val="033B57">
              <a:alpha val="90000"/>
            </a:srgbClr>
          </a:solidFill>
        </a:ln>
      </dgm:spPr>
      <dgm:t>
        <a:bodyPr/>
        <a:lstStyle/>
        <a:p>
          <a:r>
            <a:rPr lang="en-US" dirty="0"/>
            <a:t>Help patient access care through system</a:t>
          </a:r>
        </a:p>
      </dgm:t>
    </dgm:pt>
    <dgm:pt modelId="{BAE2B5A3-870E-4650-846B-F2E1314E4A06}" type="parTrans" cxnId="{A805D1D5-67B0-427A-9573-97D9C141AE9B}">
      <dgm:prSet/>
      <dgm:spPr/>
      <dgm:t>
        <a:bodyPr/>
        <a:lstStyle/>
        <a:p>
          <a:endParaRPr lang="en-US"/>
        </a:p>
      </dgm:t>
    </dgm:pt>
    <dgm:pt modelId="{2548326E-5725-4388-A845-33FD4DA1811B}" type="sibTrans" cxnId="{A805D1D5-67B0-427A-9573-97D9C141AE9B}">
      <dgm:prSet/>
      <dgm:spPr/>
      <dgm:t>
        <a:bodyPr/>
        <a:lstStyle/>
        <a:p>
          <a:endParaRPr lang="en-US"/>
        </a:p>
      </dgm:t>
    </dgm:pt>
    <dgm:pt modelId="{36E5BFFF-01F6-45E1-8003-9144DE3B5497}">
      <dgm:prSet phldrT="[Text]"/>
      <dgm:spPr>
        <a:solidFill>
          <a:srgbClr val="033B57"/>
        </a:solidFill>
        <a:ln>
          <a:solidFill>
            <a:srgbClr val="365F91"/>
          </a:solidFill>
        </a:ln>
      </dgm:spPr>
      <dgm:t>
        <a:bodyPr/>
        <a:lstStyle/>
        <a:p>
          <a:r>
            <a:rPr lang="en-US" b="1" dirty="0"/>
            <a:t>Health Care Professionals</a:t>
          </a:r>
        </a:p>
      </dgm:t>
    </dgm:pt>
    <dgm:pt modelId="{AA3D8902-E8A8-4160-B8E9-4A43C55F849C}" type="parTrans" cxnId="{5AF1E8C8-1A20-425C-A356-A714AFC73776}">
      <dgm:prSet/>
      <dgm:spPr/>
      <dgm:t>
        <a:bodyPr/>
        <a:lstStyle/>
        <a:p>
          <a:endParaRPr lang="en-US"/>
        </a:p>
      </dgm:t>
    </dgm:pt>
    <dgm:pt modelId="{1677D117-BD17-4C59-85C0-CF8C75DD816C}" type="sibTrans" cxnId="{5AF1E8C8-1A20-425C-A356-A714AFC73776}">
      <dgm:prSet/>
      <dgm:spPr/>
      <dgm:t>
        <a:bodyPr/>
        <a:lstStyle/>
        <a:p>
          <a:endParaRPr lang="en-US"/>
        </a:p>
      </dgm:t>
    </dgm:pt>
    <dgm:pt modelId="{4B782911-6AFA-466D-9C81-5399AF381771}">
      <dgm:prSet phldrT="[Text]"/>
      <dgm:spPr>
        <a:noFill/>
        <a:ln>
          <a:solidFill>
            <a:srgbClr val="033B57">
              <a:alpha val="90000"/>
            </a:srgbClr>
          </a:solidFill>
        </a:ln>
      </dgm:spPr>
      <dgm:t>
        <a:bodyPr/>
        <a:lstStyle/>
        <a:p>
          <a:r>
            <a:rPr lang="en-US" dirty="0"/>
            <a:t>Patient and family-centered, team-based activity to assess and meet needs of patients</a:t>
          </a:r>
        </a:p>
      </dgm:t>
    </dgm:pt>
    <dgm:pt modelId="{F20C35E0-4B57-4C17-A8D0-A6DC9A15E2EC}" type="parTrans" cxnId="{C29E0517-3624-424F-A1F1-8A4E420B18F2}">
      <dgm:prSet/>
      <dgm:spPr/>
      <dgm:t>
        <a:bodyPr/>
        <a:lstStyle/>
        <a:p>
          <a:endParaRPr lang="en-US"/>
        </a:p>
      </dgm:t>
    </dgm:pt>
    <dgm:pt modelId="{E53B4E73-0285-45BE-82F9-5538B5580363}" type="sibTrans" cxnId="{C29E0517-3624-424F-A1F1-8A4E420B18F2}">
      <dgm:prSet/>
      <dgm:spPr/>
      <dgm:t>
        <a:bodyPr/>
        <a:lstStyle/>
        <a:p>
          <a:endParaRPr lang="en-US"/>
        </a:p>
      </dgm:t>
    </dgm:pt>
    <dgm:pt modelId="{1C42AE4C-5BB4-48D3-93D1-A10742A60D42}">
      <dgm:prSet phldrT="[Text]"/>
      <dgm:spPr>
        <a:solidFill>
          <a:srgbClr val="033B57"/>
        </a:solidFill>
        <a:ln>
          <a:solidFill>
            <a:srgbClr val="365F91"/>
          </a:solidFill>
        </a:ln>
      </dgm:spPr>
      <dgm:t>
        <a:bodyPr/>
        <a:lstStyle/>
        <a:p>
          <a:r>
            <a:rPr lang="en-US" b="1" dirty="0"/>
            <a:t>Health Systems</a:t>
          </a:r>
        </a:p>
      </dgm:t>
    </dgm:pt>
    <dgm:pt modelId="{2608D304-B6C2-4A7A-A191-1E40209F3509}" type="parTrans" cxnId="{6E1FED36-AEFD-4C28-B582-58171A119DD6}">
      <dgm:prSet/>
      <dgm:spPr/>
      <dgm:t>
        <a:bodyPr/>
        <a:lstStyle/>
        <a:p>
          <a:endParaRPr lang="en-US"/>
        </a:p>
      </dgm:t>
    </dgm:pt>
    <dgm:pt modelId="{8DBCD6AD-CE24-41A0-AC40-E3E765E9B7DD}" type="sibTrans" cxnId="{6E1FED36-AEFD-4C28-B582-58171A119DD6}">
      <dgm:prSet/>
      <dgm:spPr/>
      <dgm:t>
        <a:bodyPr/>
        <a:lstStyle/>
        <a:p>
          <a:endParaRPr lang="en-US"/>
        </a:p>
      </dgm:t>
    </dgm:pt>
    <dgm:pt modelId="{42475977-1731-4411-BFCA-5A606FA8A22F}">
      <dgm:prSet/>
      <dgm:spPr>
        <a:solidFill>
          <a:srgbClr val="FFFFFF">
            <a:alpha val="89804"/>
          </a:srgbClr>
        </a:solidFill>
        <a:ln>
          <a:solidFill>
            <a:srgbClr val="033B57">
              <a:alpha val="90000"/>
            </a:srgbClr>
          </a:solidFill>
        </a:ln>
      </dgm:spPr>
      <dgm:t>
        <a:bodyPr/>
        <a:lstStyle/>
        <a:p>
          <a:r>
            <a:rPr lang="en-US" dirty="0"/>
            <a:t>Feel heard &amp; respected</a:t>
          </a:r>
        </a:p>
      </dgm:t>
    </dgm:pt>
    <dgm:pt modelId="{18071B4E-11BA-4C58-AB9E-2CD34207CA2A}" type="parTrans" cxnId="{93C80FF1-9AB0-4D9D-94BA-4C3331B495CF}">
      <dgm:prSet/>
      <dgm:spPr/>
      <dgm:t>
        <a:bodyPr/>
        <a:lstStyle/>
        <a:p>
          <a:endParaRPr lang="en-US"/>
        </a:p>
      </dgm:t>
    </dgm:pt>
    <dgm:pt modelId="{5C5E9239-CB30-485E-868D-39B9C3CA88FB}" type="sibTrans" cxnId="{93C80FF1-9AB0-4D9D-94BA-4C3331B495CF}">
      <dgm:prSet/>
      <dgm:spPr/>
      <dgm:t>
        <a:bodyPr/>
        <a:lstStyle/>
        <a:p>
          <a:endParaRPr lang="en-US"/>
        </a:p>
      </dgm:t>
    </dgm:pt>
    <dgm:pt modelId="{1EFBF71C-1959-4CD1-B9B2-90A65CC42EAE}">
      <dgm:prSet/>
      <dgm:spPr>
        <a:solidFill>
          <a:srgbClr val="FFFFFF">
            <a:alpha val="89804"/>
          </a:srgbClr>
        </a:solidFill>
        <a:ln>
          <a:solidFill>
            <a:srgbClr val="033B57">
              <a:alpha val="90000"/>
            </a:srgbClr>
          </a:solidFill>
        </a:ln>
      </dgm:spPr>
      <dgm:t>
        <a:bodyPr/>
        <a:lstStyle/>
        <a:p>
          <a:r>
            <a:rPr lang="en-US" dirty="0"/>
            <a:t>Receive medical services and available resources</a:t>
          </a:r>
        </a:p>
      </dgm:t>
    </dgm:pt>
    <dgm:pt modelId="{AAB0E3C2-2276-4041-8ABA-C2BC5BCF5AEA}" type="parTrans" cxnId="{1F2849B2-5210-4993-871A-1450C1C578F7}">
      <dgm:prSet/>
      <dgm:spPr/>
      <dgm:t>
        <a:bodyPr/>
        <a:lstStyle/>
        <a:p>
          <a:endParaRPr lang="en-US"/>
        </a:p>
      </dgm:t>
    </dgm:pt>
    <dgm:pt modelId="{AED99EDA-481D-47AA-9982-012CF1332524}" type="sibTrans" cxnId="{1F2849B2-5210-4993-871A-1450C1C578F7}">
      <dgm:prSet/>
      <dgm:spPr/>
      <dgm:t>
        <a:bodyPr/>
        <a:lstStyle/>
        <a:p>
          <a:endParaRPr lang="en-US"/>
        </a:p>
      </dgm:t>
    </dgm:pt>
    <dgm:pt modelId="{C5C0C765-D951-489B-BA98-617244414000}">
      <dgm:prSet/>
      <dgm:spPr>
        <a:solidFill>
          <a:srgbClr val="FFFFFF">
            <a:alpha val="89804"/>
          </a:srgbClr>
        </a:solidFill>
        <a:ln>
          <a:solidFill>
            <a:srgbClr val="033B57">
              <a:alpha val="90000"/>
            </a:srgbClr>
          </a:solidFill>
        </a:ln>
      </dgm:spPr>
      <dgm:t>
        <a:bodyPr/>
        <a:lstStyle/>
        <a:p>
          <a:r>
            <a:rPr lang="en-US" dirty="0"/>
            <a:t>Able to determine decision making role (active or passive)</a:t>
          </a:r>
        </a:p>
      </dgm:t>
    </dgm:pt>
    <dgm:pt modelId="{5EC708A2-CE36-477B-A52F-25D75A2A05C6}" type="parTrans" cxnId="{91125A3F-3ECC-4F52-8850-09FBA1B47CAA}">
      <dgm:prSet/>
      <dgm:spPr/>
      <dgm:t>
        <a:bodyPr/>
        <a:lstStyle/>
        <a:p>
          <a:endParaRPr lang="en-US"/>
        </a:p>
      </dgm:t>
    </dgm:pt>
    <dgm:pt modelId="{DF253437-D2E5-49D4-A04E-F5621447331C}" type="sibTrans" cxnId="{91125A3F-3ECC-4F52-8850-09FBA1B47CAA}">
      <dgm:prSet/>
      <dgm:spPr/>
      <dgm:t>
        <a:bodyPr/>
        <a:lstStyle/>
        <a:p>
          <a:endParaRPr lang="en-US"/>
        </a:p>
      </dgm:t>
    </dgm:pt>
    <dgm:pt modelId="{DEBABCC5-E33F-4085-8857-9924318D0AB1}">
      <dgm:prSet/>
      <dgm:spPr>
        <a:solidFill>
          <a:srgbClr val="FFFFFF">
            <a:alpha val="89804"/>
          </a:srgbClr>
        </a:solidFill>
        <a:ln>
          <a:solidFill>
            <a:srgbClr val="033B57">
              <a:alpha val="90000"/>
            </a:srgbClr>
          </a:solidFill>
        </a:ln>
      </dgm:spPr>
      <dgm:t>
        <a:bodyPr/>
        <a:lstStyle/>
        <a:p>
          <a:r>
            <a:rPr lang="en-US" dirty="0"/>
            <a:t>Be clear about expectations- financial costs, time, level of engagement</a:t>
          </a:r>
        </a:p>
      </dgm:t>
    </dgm:pt>
    <dgm:pt modelId="{23D52BDA-EADC-4BDE-B598-63EB2A2E4366}" type="parTrans" cxnId="{30DF095B-8BFF-4059-936E-8A4831D0268C}">
      <dgm:prSet/>
      <dgm:spPr/>
      <dgm:t>
        <a:bodyPr/>
        <a:lstStyle/>
        <a:p>
          <a:endParaRPr lang="en-US"/>
        </a:p>
      </dgm:t>
    </dgm:pt>
    <dgm:pt modelId="{64B66E8D-D323-42A9-92CB-6EF085C24BF9}" type="sibTrans" cxnId="{30DF095B-8BFF-4059-936E-8A4831D0268C}">
      <dgm:prSet/>
      <dgm:spPr/>
      <dgm:t>
        <a:bodyPr/>
        <a:lstStyle/>
        <a:p>
          <a:endParaRPr lang="en-US"/>
        </a:p>
      </dgm:t>
    </dgm:pt>
    <dgm:pt modelId="{5FB5FD30-9F43-4EA9-9BB5-620553DF23BE}">
      <dgm:prSet/>
      <dgm:spPr>
        <a:noFill/>
        <a:ln>
          <a:solidFill>
            <a:srgbClr val="033B57">
              <a:alpha val="90000"/>
            </a:srgbClr>
          </a:solidFill>
        </a:ln>
      </dgm:spPr>
      <dgm:t>
        <a:bodyPr/>
        <a:lstStyle/>
        <a:p>
          <a:r>
            <a:rPr lang="en-US" dirty="0"/>
            <a:t>Share responsibilities for patient care with patient and family and other care team</a:t>
          </a:r>
        </a:p>
      </dgm:t>
    </dgm:pt>
    <dgm:pt modelId="{AA4D4DAB-6B25-40AF-A77D-14E04A49504A}" type="parTrans" cxnId="{54257E98-6F5F-4E8F-B828-268296A371E8}">
      <dgm:prSet/>
      <dgm:spPr/>
      <dgm:t>
        <a:bodyPr/>
        <a:lstStyle/>
        <a:p>
          <a:endParaRPr lang="en-US"/>
        </a:p>
      </dgm:t>
    </dgm:pt>
    <dgm:pt modelId="{E5EF397C-B922-414F-B6D0-A236DB737AE6}" type="sibTrans" cxnId="{54257E98-6F5F-4E8F-B828-268296A371E8}">
      <dgm:prSet/>
      <dgm:spPr/>
      <dgm:t>
        <a:bodyPr/>
        <a:lstStyle/>
        <a:p>
          <a:endParaRPr lang="en-US"/>
        </a:p>
      </dgm:t>
    </dgm:pt>
    <dgm:pt modelId="{E1D82AEF-7B07-469C-A188-59346D52CFA2}">
      <dgm:prSet/>
      <dgm:spPr>
        <a:noFill/>
        <a:ln>
          <a:solidFill>
            <a:srgbClr val="033B57">
              <a:alpha val="90000"/>
            </a:srgbClr>
          </a:solidFill>
        </a:ln>
      </dgm:spPr>
      <dgm:t>
        <a:bodyPr/>
        <a:lstStyle/>
        <a:p>
          <a:r>
            <a:rPr lang="en-US" dirty="0"/>
            <a:t>Patient engagement</a:t>
          </a:r>
        </a:p>
      </dgm:t>
    </dgm:pt>
    <dgm:pt modelId="{FDDBF241-0668-4C9C-BDAD-A8AD7F1E984B}" type="parTrans" cxnId="{EB2EDE9B-DA58-4EBD-858C-69AA4D665E0E}">
      <dgm:prSet/>
      <dgm:spPr/>
      <dgm:t>
        <a:bodyPr/>
        <a:lstStyle/>
        <a:p>
          <a:endParaRPr lang="en-US"/>
        </a:p>
      </dgm:t>
    </dgm:pt>
    <dgm:pt modelId="{E935BC1B-DDFD-4F9D-ADB6-F4A053A15B02}" type="sibTrans" cxnId="{EB2EDE9B-DA58-4EBD-858C-69AA4D665E0E}">
      <dgm:prSet/>
      <dgm:spPr/>
      <dgm:t>
        <a:bodyPr/>
        <a:lstStyle/>
        <a:p>
          <a:endParaRPr lang="en-US"/>
        </a:p>
      </dgm:t>
    </dgm:pt>
    <dgm:pt modelId="{3CFA9AE9-4A9D-418E-B8CD-C5DFCAA0F0C3}">
      <dgm:prSet/>
      <dgm:spPr>
        <a:noFill/>
        <a:ln>
          <a:solidFill>
            <a:srgbClr val="033B57">
              <a:alpha val="90000"/>
            </a:srgbClr>
          </a:solidFill>
        </a:ln>
      </dgm:spPr>
      <dgm:t>
        <a:bodyPr/>
        <a:lstStyle/>
        <a:p>
          <a:r>
            <a:rPr lang="en-US" dirty="0"/>
            <a:t>Coordination among health care team so roles and responsibilities are respected and patient receives needed care</a:t>
          </a:r>
        </a:p>
      </dgm:t>
    </dgm:pt>
    <dgm:pt modelId="{6A071A2F-6A53-4085-A53D-A0C06D75ECDC}" type="parTrans" cxnId="{24796732-9140-4008-947F-EE08408D674F}">
      <dgm:prSet/>
      <dgm:spPr/>
      <dgm:t>
        <a:bodyPr/>
        <a:lstStyle/>
        <a:p>
          <a:endParaRPr lang="en-US"/>
        </a:p>
      </dgm:t>
    </dgm:pt>
    <dgm:pt modelId="{028B3FF4-D341-4FD0-8399-7450DFE49657}" type="sibTrans" cxnId="{24796732-9140-4008-947F-EE08408D674F}">
      <dgm:prSet/>
      <dgm:spPr/>
      <dgm:t>
        <a:bodyPr/>
        <a:lstStyle/>
        <a:p>
          <a:endParaRPr lang="en-US"/>
        </a:p>
      </dgm:t>
    </dgm:pt>
    <dgm:pt modelId="{57AD84EE-AC46-4669-9BCC-2A36A80144B9}">
      <dgm:prSet/>
      <dgm:spPr>
        <a:noFill/>
        <a:ln>
          <a:solidFill>
            <a:srgbClr val="033B57">
              <a:alpha val="90000"/>
            </a:srgbClr>
          </a:solidFill>
        </a:ln>
      </dgm:spPr>
      <dgm:t>
        <a:bodyPr/>
        <a:lstStyle/>
        <a:p>
          <a:r>
            <a:rPr lang="en-US" dirty="0"/>
            <a:t>Clinical coordination determines where to send patient, what info is important to share, how accountability and responsibility for patient is managed</a:t>
          </a:r>
        </a:p>
      </dgm:t>
    </dgm:pt>
    <dgm:pt modelId="{832D0401-E18F-418B-B922-41F90C892AC8}" type="parTrans" cxnId="{B17F84F9-0EA3-4071-8420-92712FFA5AF1}">
      <dgm:prSet/>
      <dgm:spPr/>
      <dgm:t>
        <a:bodyPr/>
        <a:lstStyle/>
        <a:p>
          <a:endParaRPr lang="en-US"/>
        </a:p>
      </dgm:t>
    </dgm:pt>
    <dgm:pt modelId="{D3B290DF-206D-4481-B14A-85F7AA20CF81}" type="sibTrans" cxnId="{B17F84F9-0EA3-4071-8420-92712FFA5AF1}">
      <dgm:prSet/>
      <dgm:spPr/>
      <dgm:t>
        <a:bodyPr/>
        <a:lstStyle/>
        <a:p>
          <a:endParaRPr lang="en-US"/>
        </a:p>
      </dgm:t>
    </dgm:pt>
    <dgm:pt modelId="{BB7880E4-A4DF-4ABF-B5E6-FD894A3D9784}">
      <dgm:prSet/>
      <dgm:spPr>
        <a:noFill/>
        <a:ln>
          <a:solidFill>
            <a:srgbClr val="033B57">
              <a:alpha val="90000"/>
            </a:srgbClr>
          </a:solidFill>
        </a:ln>
      </dgm:spPr>
      <dgm:t>
        <a:bodyPr/>
        <a:lstStyle/>
        <a:p>
          <a:r>
            <a:rPr lang="en-US" dirty="0"/>
            <a:t>Patient adherence to treatment recommendation</a:t>
          </a:r>
        </a:p>
      </dgm:t>
    </dgm:pt>
    <dgm:pt modelId="{D15C2E63-5A5E-4DBB-A794-8B4C65EBA425}" type="parTrans" cxnId="{5A6B502E-2AD7-463D-96DB-557A26D93453}">
      <dgm:prSet/>
      <dgm:spPr/>
      <dgm:t>
        <a:bodyPr/>
        <a:lstStyle/>
        <a:p>
          <a:endParaRPr lang="en-US"/>
        </a:p>
      </dgm:t>
    </dgm:pt>
    <dgm:pt modelId="{5D08CC97-9F13-48C7-A26D-4BD8DF33F472}" type="sibTrans" cxnId="{5A6B502E-2AD7-463D-96DB-557A26D93453}">
      <dgm:prSet/>
      <dgm:spPr/>
      <dgm:t>
        <a:bodyPr/>
        <a:lstStyle/>
        <a:p>
          <a:endParaRPr lang="en-US"/>
        </a:p>
      </dgm:t>
    </dgm:pt>
    <dgm:pt modelId="{0C40815E-6AD8-46C2-BE82-D033D686093D}">
      <dgm:prSet phldrT="[Text]"/>
      <dgm:spPr>
        <a:noFill/>
        <a:ln>
          <a:solidFill>
            <a:srgbClr val="033B57">
              <a:alpha val="90000"/>
            </a:srgbClr>
          </a:solidFill>
        </a:ln>
      </dgm:spPr>
      <dgm:t>
        <a:bodyPr/>
        <a:lstStyle/>
        <a:p>
          <a:r>
            <a:rPr lang="en-US" dirty="0"/>
            <a:t>High level of patient satisfaction</a:t>
          </a:r>
        </a:p>
      </dgm:t>
    </dgm:pt>
    <dgm:pt modelId="{0F100B35-15C6-4747-8D39-2900164AF749}" type="parTrans" cxnId="{C66EA7EC-E604-4074-8438-EF03BEC64EF3}">
      <dgm:prSet/>
      <dgm:spPr/>
      <dgm:t>
        <a:bodyPr/>
        <a:lstStyle/>
        <a:p>
          <a:endParaRPr lang="en-US"/>
        </a:p>
      </dgm:t>
    </dgm:pt>
    <dgm:pt modelId="{09004BBF-D1DF-4C60-A695-E15FB311E5F0}" type="sibTrans" cxnId="{C66EA7EC-E604-4074-8438-EF03BEC64EF3}">
      <dgm:prSet/>
      <dgm:spPr/>
      <dgm:t>
        <a:bodyPr/>
        <a:lstStyle/>
        <a:p>
          <a:endParaRPr lang="en-US"/>
        </a:p>
      </dgm:t>
    </dgm:pt>
    <dgm:pt modelId="{2C09C35A-81AB-4A0C-9120-1982EDB8B520}">
      <dgm:prSet/>
      <dgm:spPr>
        <a:noFill/>
        <a:ln>
          <a:solidFill>
            <a:srgbClr val="033B57">
              <a:alpha val="90000"/>
            </a:srgbClr>
          </a:solidFill>
        </a:ln>
      </dgm:spPr>
      <dgm:t>
        <a:bodyPr/>
        <a:lstStyle/>
        <a:p>
          <a:r>
            <a:rPr lang="en-US" dirty="0"/>
            <a:t>High quality services</a:t>
          </a:r>
        </a:p>
      </dgm:t>
    </dgm:pt>
    <dgm:pt modelId="{FC9771BD-19FD-4A15-BA9D-25F79FFD8F62}" type="parTrans" cxnId="{E0D679D4-6F51-48A0-A7F0-848587E9077F}">
      <dgm:prSet/>
      <dgm:spPr/>
      <dgm:t>
        <a:bodyPr/>
        <a:lstStyle/>
        <a:p>
          <a:endParaRPr lang="en-US"/>
        </a:p>
      </dgm:t>
    </dgm:pt>
    <dgm:pt modelId="{85C53B58-1052-48D0-BF4C-34609FCAFF25}" type="sibTrans" cxnId="{E0D679D4-6F51-48A0-A7F0-848587E9077F}">
      <dgm:prSet/>
      <dgm:spPr/>
      <dgm:t>
        <a:bodyPr/>
        <a:lstStyle/>
        <a:p>
          <a:endParaRPr lang="en-US"/>
        </a:p>
      </dgm:t>
    </dgm:pt>
    <dgm:pt modelId="{27A35C7F-D897-498C-AB4F-A04F263E2E40}">
      <dgm:prSet/>
      <dgm:spPr>
        <a:noFill/>
        <a:ln>
          <a:solidFill>
            <a:srgbClr val="033B57">
              <a:alpha val="90000"/>
            </a:srgbClr>
          </a:solidFill>
        </a:ln>
      </dgm:spPr>
      <dgm:t>
        <a:bodyPr/>
        <a:lstStyle/>
        <a:p>
          <a:r>
            <a:rPr lang="en-US" dirty="0"/>
            <a:t>Positive reputation</a:t>
          </a:r>
        </a:p>
      </dgm:t>
    </dgm:pt>
    <dgm:pt modelId="{0115B6A5-E7A7-46E0-B847-6DE78740FA46}" type="parTrans" cxnId="{C0DD0FFA-FDB7-465C-ABF2-B5AEB723A770}">
      <dgm:prSet/>
      <dgm:spPr/>
      <dgm:t>
        <a:bodyPr/>
        <a:lstStyle/>
        <a:p>
          <a:endParaRPr lang="en-US"/>
        </a:p>
      </dgm:t>
    </dgm:pt>
    <dgm:pt modelId="{3D18857F-DC4C-449C-9EF0-564CB164151F}" type="sibTrans" cxnId="{C0DD0FFA-FDB7-465C-ABF2-B5AEB723A770}">
      <dgm:prSet/>
      <dgm:spPr/>
      <dgm:t>
        <a:bodyPr/>
        <a:lstStyle/>
        <a:p>
          <a:endParaRPr lang="en-US"/>
        </a:p>
      </dgm:t>
    </dgm:pt>
    <dgm:pt modelId="{FFADBD6D-1B95-4D02-B650-AFA17E1FF6D6}">
      <dgm:prSet/>
      <dgm:spPr>
        <a:noFill/>
        <a:ln>
          <a:solidFill>
            <a:srgbClr val="033B57">
              <a:alpha val="90000"/>
            </a:srgbClr>
          </a:solidFill>
        </a:ln>
      </dgm:spPr>
      <dgm:t>
        <a:bodyPr/>
        <a:lstStyle/>
        <a:p>
          <a:r>
            <a:rPr lang="en-US" dirty="0"/>
            <a:t>Clear roles among service delivery (no duplication of services)</a:t>
          </a:r>
        </a:p>
      </dgm:t>
    </dgm:pt>
    <dgm:pt modelId="{09BBE3E6-B960-4C9D-9949-06C01FD4040D}" type="parTrans" cxnId="{CD9F6847-D42E-4E84-8F9D-8AD04532B061}">
      <dgm:prSet/>
      <dgm:spPr/>
      <dgm:t>
        <a:bodyPr/>
        <a:lstStyle/>
        <a:p>
          <a:endParaRPr lang="en-US"/>
        </a:p>
      </dgm:t>
    </dgm:pt>
    <dgm:pt modelId="{FF98B933-413B-4CD6-8DDA-570983A19E9C}" type="sibTrans" cxnId="{CD9F6847-D42E-4E84-8F9D-8AD04532B061}">
      <dgm:prSet/>
      <dgm:spPr/>
      <dgm:t>
        <a:bodyPr/>
        <a:lstStyle/>
        <a:p>
          <a:endParaRPr lang="en-US"/>
        </a:p>
      </dgm:t>
    </dgm:pt>
    <dgm:pt modelId="{4D0370CF-9CF2-4EFC-98FF-102DDFB963B7}" type="pres">
      <dgm:prSet presAssocID="{F9C3E93E-1800-4EFC-9EE7-D7C7DDA59C80}" presName="Name0" presStyleCnt="0">
        <dgm:presLayoutVars>
          <dgm:dir/>
          <dgm:animLvl val="lvl"/>
          <dgm:resizeHandles val="exact"/>
        </dgm:presLayoutVars>
      </dgm:prSet>
      <dgm:spPr/>
    </dgm:pt>
    <dgm:pt modelId="{D50F977B-CD6A-4221-B98C-7026035C0D35}" type="pres">
      <dgm:prSet presAssocID="{7C8FB755-E06B-4C46-AA95-2F9EC5CBCC31}" presName="composite" presStyleCnt="0"/>
      <dgm:spPr/>
    </dgm:pt>
    <dgm:pt modelId="{A5C857AA-3BF6-4F10-835C-C930D86120DC}" type="pres">
      <dgm:prSet presAssocID="{7C8FB755-E06B-4C46-AA95-2F9EC5CBCC31}" presName="parTx" presStyleLbl="alignNode1" presStyleIdx="0" presStyleCnt="4">
        <dgm:presLayoutVars>
          <dgm:chMax val="0"/>
          <dgm:chPref val="0"/>
          <dgm:bulletEnabled val="1"/>
        </dgm:presLayoutVars>
      </dgm:prSet>
      <dgm:spPr/>
    </dgm:pt>
    <dgm:pt modelId="{90125C16-20C6-4DBF-B3CC-7E0520B9D865}" type="pres">
      <dgm:prSet presAssocID="{7C8FB755-E06B-4C46-AA95-2F9EC5CBCC31}" presName="desTx" presStyleLbl="alignAccFollowNode1" presStyleIdx="0" presStyleCnt="4">
        <dgm:presLayoutVars>
          <dgm:bulletEnabled val="1"/>
        </dgm:presLayoutVars>
      </dgm:prSet>
      <dgm:spPr/>
    </dgm:pt>
    <dgm:pt modelId="{EA160DDA-4457-480A-80F1-DEE510DCD5E8}" type="pres">
      <dgm:prSet presAssocID="{CEC6EFD3-EB00-4ECE-88E8-72BA232E9B8B}" presName="space" presStyleCnt="0"/>
      <dgm:spPr/>
    </dgm:pt>
    <dgm:pt modelId="{11455CC6-4E0A-48D2-9F4F-A68240239775}" type="pres">
      <dgm:prSet presAssocID="{95C54799-BCE4-43CA-8967-C4E49FE528E6}" presName="composite" presStyleCnt="0"/>
      <dgm:spPr/>
    </dgm:pt>
    <dgm:pt modelId="{682FCC12-47E6-4040-B0FD-5A170BFF30D7}" type="pres">
      <dgm:prSet presAssocID="{95C54799-BCE4-43CA-8967-C4E49FE528E6}" presName="parTx" presStyleLbl="alignNode1" presStyleIdx="1" presStyleCnt="4">
        <dgm:presLayoutVars>
          <dgm:chMax val="0"/>
          <dgm:chPref val="0"/>
          <dgm:bulletEnabled val="1"/>
        </dgm:presLayoutVars>
      </dgm:prSet>
      <dgm:spPr/>
    </dgm:pt>
    <dgm:pt modelId="{247A851A-4E42-45A3-A08C-B0B65FB3F03B}" type="pres">
      <dgm:prSet presAssocID="{95C54799-BCE4-43CA-8967-C4E49FE528E6}" presName="desTx" presStyleLbl="alignAccFollowNode1" presStyleIdx="1" presStyleCnt="4">
        <dgm:presLayoutVars>
          <dgm:bulletEnabled val="1"/>
        </dgm:presLayoutVars>
      </dgm:prSet>
      <dgm:spPr/>
    </dgm:pt>
    <dgm:pt modelId="{5ADE1B9E-7F6A-45C8-8956-FBEE19371120}" type="pres">
      <dgm:prSet presAssocID="{190E35C1-359D-43CC-9276-F1FE4EE8E4E3}" presName="space" presStyleCnt="0"/>
      <dgm:spPr/>
    </dgm:pt>
    <dgm:pt modelId="{DD47F73B-A1F6-426C-A809-5E41DA03B993}" type="pres">
      <dgm:prSet presAssocID="{36E5BFFF-01F6-45E1-8003-9144DE3B5497}" presName="composite" presStyleCnt="0"/>
      <dgm:spPr/>
    </dgm:pt>
    <dgm:pt modelId="{C6E4FD4A-596B-479F-A96C-F9C799E42DDF}" type="pres">
      <dgm:prSet presAssocID="{36E5BFFF-01F6-45E1-8003-9144DE3B5497}" presName="parTx" presStyleLbl="alignNode1" presStyleIdx="2" presStyleCnt="4">
        <dgm:presLayoutVars>
          <dgm:chMax val="0"/>
          <dgm:chPref val="0"/>
          <dgm:bulletEnabled val="1"/>
        </dgm:presLayoutVars>
      </dgm:prSet>
      <dgm:spPr/>
    </dgm:pt>
    <dgm:pt modelId="{50B82EFA-B5B5-4325-9DF1-2C4BADF20885}" type="pres">
      <dgm:prSet presAssocID="{36E5BFFF-01F6-45E1-8003-9144DE3B5497}" presName="desTx" presStyleLbl="alignAccFollowNode1" presStyleIdx="2" presStyleCnt="4">
        <dgm:presLayoutVars>
          <dgm:bulletEnabled val="1"/>
        </dgm:presLayoutVars>
      </dgm:prSet>
      <dgm:spPr/>
    </dgm:pt>
    <dgm:pt modelId="{63F604C9-9377-4261-8B6A-749E42ACBB18}" type="pres">
      <dgm:prSet presAssocID="{1677D117-BD17-4C59-85C0-CF8C75DD816C}" presName="space" presStyleCnt="0"/>
      <dgm:spPr/>
    </dgm:pt>
    <dgm:pt modelId="{3236A9D6-2741-458A-B412-B27584131AB5}" type="pres">
      <dgm:prSet presAssocID="{1C42AE4C-5BB4-48D3-93D1-A10742A60D42}" presName="composite" presStyleCnt="0"/>
      <dgm:spPr/>
    </dgm:pt>
    <dgm:pt modelId="{63B87FAB-5295-4304-B714-F87A77F94E6F}" type="pres">
      <dgm:prSet presAssocID="{1C42AE4C-5BB4-48D3-93D1-A10742A60D42}" presName="parTx" presStyleLbl="alignNode1" presStyleIdx="3" presStyleCnt="4">
        <dgm:presLayoutVars>
          <dgm:chMax val="0"/>
          <dgm:chPref val="0"/>
          <dgm:bulletEnabled val="1"/>
        </dgm:presLayoutVars>
      </dgm:prSet>
      <dgm:spPr/>
    </dgm:pt>
    <dgm:pt modelId="{B4716169-8EC7-4B56-B249-0C2254AA2CCC}" type="pres">
      <dgm:prSet presAssocID="{1C42AE4C-5BB4-48D3-93D1-A10742A60D42}" presName="desTx" presStyleLbl="alignAccFollowNode1" presStyleIdx="3" presStyleCnt="4">
        <dgm:presLayoutVars>
          <dgm:bulletEnabled val="1"/>
        </dgm:presLayoutVars>
      </dgm:prSet>
      <dgm:spPr/>
    </dgm:pt>
  </dgm:ptLst>
  <dgm:cxnLst>
    <dgm:cxn modelId="{9D38C012-7A1C-4C07-8C61-581949D2F424}" type="presOf" srcId="{39632CF3-5B0C-45E7-ABC8-E09F292C7DD9}" destId="{247A851A-4E42-45A3-A08C-B0B65FB3F03B}" srcOrd="0" destOrd="0" presId="urn:microsoft.com/office/officeart/2005/8/layout/hList1"/>
    <dgm:cxn modelId="{C29E0517-3624-424F-A1F1-8A4E420B18F2}" srcId="{36E5BFFF-01F6-45E1-8003-9144DE3B5497}" destId="{4B782911-6AFA-466D-9C81-5399AF381771}" srcOrd="0" destOrd="0" parTransId="{F20C35E0-4B57-4C17-A8D0-A6DC9A15E2EC}" sibTransId="{E53B4E73-0285-45BE-82F9-5538B5580363}"/>
    <dgm:cxn modelId="{9F85BA1E-5462-47FA-BD66-EFE0A052FA8A}" type="presOf" srcId="{C5C0C765-D951-489B-BA98-617244414000}" destId="{90125C16-20C6-4DBF-B3CC-7E0520B9D865}" srcOrd="0" destOrd="3" presId="urn:microsoft.com/office/officeart/2005/8/layout/hList1"/>
    <dgm:cxn modelId="{8199392B-201A-4E44-BE9E-AD336560971A}" type="presOf" srcId="{36E5BFFF-01F6-45E1-8003-9144DE3B5497}" destId="{C6E4FD4A-596B-479F-A96C-F9C799E42DDF}" srcOrd="0" destOrd="0" presId="urn:microsoft.com/office/officeart/2005/8/layout/hList1"/>
    <dgm:cxn modelId="{F356942D-15DB-4E72-B716-4635049BD6E2}" type="presOf" srcId="{0C40815E-6AD8-46C2-BE82-D033D686093D}" destId="{B4716169-8EC7-4B56-B249-0C2254AA2CCC}" srcOrd="0" destOrd="0" presId="urn:microsoft.com/office/officeart/2005/8/layout/hList1"/>
    <dgm:cxn modelId="{5A6B502E-2AD7-463D-96DB-557A26D93453}" srcId="{36E5BFFF-01F6-45E1-8003-9144DE3B5497}" destId="{BB7880E4-A4DF-4ABF-B5E6-FD894A3D9784}" srcOrd="2" destOrd="0" parTransId="{D15C2E63-5A5E-4DBB-A794-8B4C65EBA425}" sibTransId="{5D08CC97-9F13-48C7-A26D-4BD8DF33F472}"/>
    <dgm:cxn modelId="{24796732-9140-4008-947F-EE08408D674F}" srcId="{95C54799-BCE4-43CA-8967-C4E49FE528E6}" destId="{3CFA9AE9-4A9D-418E-B8CD-C5DFCAA0F0C3}" srcOrd="3" destOrd="0" parTransId="{6A071A2F-6A53-4085-A53D-A0C06D75ECDC}" sibTransId="{028B3FF4-D341-4FD0-8399-7450DFE49657}"/>
    <dgm:cxn modelId="{6E1FED36-AEFD-4C28-B582-58171A119DD6}" srcId="{F9C3E93E-1800-4EFC-9EE7-D7C7DDA59C80}" destId="{1C42AE4C-5BB4-48D3-93D1-A10742A60D42}" srcOrd="3" destOrd="0" parTransId="{2608D304-B6C2-4A7A-A191-1E40209F3509}" sibTransId="{8DBCD6AD-CE24-41A0-AC40-E3E765E9B7DD}"/>
    <dgm:cxn modelId="{91125A3F-3ECC-4F52-8850-09FBA1B47CAA}" srcId="{7C8FB755-E06B-4C46-AA95-2F9EC5CBCC31}" destId="{C5C0C765-D951-489B-BA98-617244414000}" srcOrd="3" destOrd="0" parTransId="{5EC708A2-CE36-477B-A52F-25D75A2A05C6}" sibTransId="{DF253437-D2E5-49D4-A04E-F5621447331C}"/>
    <dgm:cxn modelId="{30DF095B-8BFF-4059-936E-8A4831D0268C}" srcId="{7C8FB755-E06B-4C46-AA95-2F9EC5CBCC31}" destId="{DEBABCC5-E33F-4085-8857-9924318D0AB1}" srcOrd="4" destOrd="0" parTransId="{23D52BDA-EADC-4BDE-B598-63EB2A2E4366}" sibTransId="{64B66E8D-D323-42A9-92CB-6EF085C24BF9}"/>
    <dgm:cxn modelId="{7050D941-1EC9-4111-A939-2BE1BB0F31DB}" type="presOf" srcId="{E1D82AEF-7B07-469C-A188-59346D52CFA2}" destId="{247A851A-4E42-45A3-A08C-B0B65FB3F03B}" srcOrd="0" destOrd="2" presId="urn:microsoft.com/office/officeart/2005/8/layout/hList1"/>
    <dgm:cxn modelId="{CD9F6847-D42E-4E84-8F9D-8AD04532B061}" srcId="{1C42AE4C-5BB4-48D3-93D1-A10742A60D42}" destId="{FFADBD6D-1B95-4D02-B650-AFA17E1FF6D6}" srcOrd="3" destOrd="0" parTransId="{09BBE3E6-B960-4C9D-9949-06C01FD4040D}" sibTransId="{FF98B933-413B-4CD6-8DDA-570983A19E9C}"/>
    <dgm:cxn modelId="{C3FC2E69-AB9E-4EE8-A88D-72594DFFCEA2}" type="presOf" srcId="{4B782911-6AFA-466D-9C81-5399AF381771}" destId="{50B82EFA-B5B5-4325-9DF1-2C4BADF20885}" srcOrd="0" destOrd="0" presId="urn:microsoft.com/office/officeart/2005/8/layout/hList1"/>
    <dgm:cxn modelId="{BFCFEE4A-1873-4491-B17A-F941D7170972}" type="presOf" srcId="{2C09C35A-81AB-4A0C-9120-1982EDB8B520}" destId="{B4716169-8EC7-4B56-B249-0C2254AA2CCC}" srcOrd="0" destOrd="1" presId="urn:microsoft.com/office/officeart/2005/8/layout/hList1"/>
    <dgm:cxn modelId="{5E86166B-41E7-4B4A-8765-1BC71DA475FF}" type="presOf" srcId="{95C54799-BCE4-43CA-8967-C4E49FE528E6}" destId="{682FCC12-47E6-4040-B0FD-5A170BFF30D7}" srcOrd="0" destOrd="0" presId="urn:microsoft.com/office/officeart/2005/8/layout/hList1"/>
    <dgm:cxn modelId="{F277ED52-2E56-44CD-B869-31D80940FD56}" type="presOf" srcId="{DEBABCC5-E33F-4085-8857-9924318D0AB1}" destId="{90125C16-20C6-4DBF-B3CC-7E0520B9D865}" srcOrd="0" destOrd="4" presId="urn:microsoft.com/office/officeart/2005/8/layout/hList1"/>
    <dgm:cxn modelId="{B12C5C74-2FA0-428D-9CE3-5BFDCB83D5DC}" type="presOf" srcId="{57AD84EE-AC46-4669-9BCC-2A36A80144B9}" destId="{50B82EFA-B5B5-4325-9DF1-2C4BADF20885}" srcOrd="0" destOrd="1" presId="urn:microsoft.com/office/officeart/2005/8/layout/hList1"/>
    <dgm:cxn modelId="{62788E54-5E45-42D5-B517-EEA8F82C855F}" type="presOf" srcId="{27A35C7F-D897-498C-AB4F-A04F263E2E40}" destId="{B4716169-8EC7-4B56-B249-0C2254AA2CCC}" srcOrd="0" destOrd="2" presId="urn:microsoft.com/office/officeart/2005/8/layout/hList1"/>
    <dgm:cxn modelId="{AF94B954-9B16-4D5D-831A-B128D1129B79}" type="presOf" srcId="{3CFA9AE9-4A9D-418E-B8CD-C5DFCAA0F0C3}" destId="{247A851A-4E42-45A3-A08C-B0B65FB3F03B}" srcOrd="0" destOrd="3" presId="urn:microsoft.com/office/officeart/2005/8/layout/hList1"/>
    <dgm:cxn modelId="{696B1356-5028-4087-841D-4A1F6FA80AD8}" srcId="{F9C3E93E-1800-4EFC-9EE7-D7C7DDA59C80}" destId="{7C8FB755-E06B-4C46-AA95-2F9EC5CBCC31}" srcOrd="0" destOrd="0" parTransId="{FB575EAD-02A9-4DD2-A128-1EC857A07F98}" sibTransId="{CEC6EFD3-EB00-4ECE-88E8-72BA232E9B8B}"/>
    <dgm:cxn modelId="{54257E98-6F5F-4E8F-B828-268296A371E8}" srcId="{95C54799-BCE4-43CA-8967-C4E49FE528E6}" destId="{5FB5FD30-9F43-4EA9-9BB5-620553DF23BE}" srcOrd="1" destOrd="0" parTransId="{AA4D4DAB-6B25-40AF-A77D-14E04A49504A}" sibTransId="{E5EF397C-B922-414F-B6D0-A236DB737AE6}"/>
    <dgm:cxn modelId="{EB2EDE9B-DA58-4EBD-858C-69AA4D665E0E}" srcId="{95C54799-BCE4-43CA-8967-C4E49FE528E6}" destId="{E1D82AEF-7B07-469C-A188-59346D52CFA2}" srcOrd="2" destOrd="0" parTransId="{FDDBF241-0668-4C9C-BDAD-A8AD7F1E984B}" sibTransId="{E935BC1B-DDFD-4F9D-ADB6-F4A053A15B02}"/>
    <dgm:cxn modelId="{3131B3A0-0268-413D-B414-6D91185D709E}" type="presOf" srcId="{1EFBF71C-1959-4CD1-B9B2-90A65CC42EAE}" destId="{90125C16-20C6-4DBF-B3CC-7E0520B9D865}" srcOrd="0" destOrd="2" presId="urn:microsoft.com/office/officeart/2005/8/layout/hList1"/>
    <dgm:cxn modelId="{B14B73B1-48DA-4C51-B1FF-45523F49B314}" type="presOf" srcId="{FFADBD6D-1B95-4D02-B650-AFA17E1FF6D6}" destId="{B4716169-8EC7-4B56-B249-0C2254AA2CCC}" srcOrd="0" destOrd="3" presId="urn:microsoft.com/office/officeart/2005/8/layout/hList1"/>
    <dgm:cxn modelId="{1F2849B2-5210-4993-871A-1450C1C578F7}" srcId="{7C8FB755-E06B-4C46-AA95-2F9EC5CBCC31}" destId="{1EFBF71C-1959-4CD1-B9B2-90A65CC42EAE}" srcOrd="2" destOrd="0" parTransId="{AAB0E3C2-2276-4041-8ABA-C2BC5BCF5AEA}" sibTransId="{AED99EDA-481D-47AA-9982-012CF1332524}"/>
    <dgm:cxn modelId="{0E9480B4-1BFC-4ACA-A70C-C664EDB118F3}" type="presOf" srcId="{BB7880E4-A4DF-4ABF-B5E6-FD894A3D9784}" destId="{50B82EFA-B5B5-4325-9DF1-2C4BADF20885}" srcOrd="0" destOrd="2" presId="urn:microsoft.com/office/officeart/2005/8/layout/hList1"/>
    <dgm:cxn modelId="{165BFAB4-93B0-4721-A2CD-CCF23C79BC9D}" srcId="{7C8FB755-E06B-4C46-AA95-2F9EC5CBCC31}" destId="{A77DC763-DC48-41BF-96B0-25BC89B648E0}" srcOrd="0" destOrd="0" parTransId="{9CF155B7-FA29-4C5A-B57D-9FBCD9BA6A40}" sibTransId="{3B5B4AF7-BB36-430B-8F3E-10BB47B8507D}"/>
    <dgm:cxn modelId="{0ECC7EBD-5AED-4200-9180-33900F5231BD}" type="presOf" srcId="{A77DC763-DC48-41BF-96B0-25BC89B648E0}" destId="{90125C16-20C6-4DBF-B3CC-7E0520B9D865}" srcOrd="0" destOrd="0" presId="urn:microsoft.com/office/officeart/2005/8/layout/hList1"/>
    <dgm:cxn modelId="{1A4976BF-2059-480B-91BB-448203487A93}" srcId="{F9C3E93E-1800-4EFC-9EE7-D7C7DDA59C80}" destId="{95C54799-BCE4-43CA-8967-C4E49FE528E6}" srcOrd="1" destOrd="0" parTransId="{38F984B8-A3F4-4991-880B-C5E48C600EF6}" sibTransId="{190E35C1-359D-43CC-9276-F1FE4EE8E4E3}"/>
    <dgm:cxn modelId="{5AF1E8C8-1A20-425C-A356-A714AFC73776}" srcId="{F9C3E93E-1800-4EFC-9EE7-D7C7DDA59C80}" destId="{36E5BFFF-01F6-45E1-8003-9144DE3B5497}" srcOrd="2" destOrd="0" parTransId="{AA3D8902-E8A8-4160-B8E9-4A43C55F849C}" sibTransId="{1677D117-BD17-4C59-85C0-CF8C75DD816C}"/>
    <dgm:cxn modelId="{A62374CA-9ACF-4AB0-AD2D-70690824F763}" type="presOf" srcId="{7C8FB755-E06B-4C46-AA95-2F9EC5CBCC31}" destId="{A5C857AA-3BF6-4F10-835C-C930D86120DC}" srcOrd="0" destOrd="0" presId="urn:microsoft.com/office/officeart/2005/8/layout/hList1"/>
    <dgm:cxn modelId="{6A2696CA-BEEA-4DEB-AFC2-794B47D8B257}" type="presOf" srcId="{42475977-1731-4411-BFCA-5A606FA8A22F}" destId="{90125C16-20C6-4DBF-B3CC-7E0520B9D865}" srcOrd="0" destOrd="1" presId="urn:microsoft.com/office/officeart/2005/8/layout/hList1"/>
    <dgm:cxn modelId="{BEE790CD-ADC5-4AA5-89F1-8FF505223BDA}" type="presOf" srcId="{5FB5FD30-9F43-4EA9-9BB5-620553DF23BE}" destId="{247A851A-4E42-45A3-A08C-B0B65FB3F03B}" srcOrd="0" destOrd="1" presId="urn:microsoft.com/office/officeart/2005/8/layout/hList1"/>
    <dgm:cxn modelId="{5A79B5D0-6D60-498B-BE52-45C026B6F824}" type="presOf" srcId="{F9C3E93E-1800-4EFC-9EE7-D7C7DDA59C80}" destId="{4D0370CF-9CF2-4EFC-98FF-102DDFB963B7}" srcOrd="0" destOrd="0" presId="urn:microsoft.com/office/officeart/2005/8/layout/hList1"/>
    <dgm:cxn modelId="{E0D679D4-6F51-48A0-A7F0-848587E9077F}" srcId="{1C42AE4C-5BB4-48D3-93D1-A10742A60D42}" destId="{2C09C35A-81AB-4A0C-9120-1982EDB8B520}" srcOrd="1" destOrd="0" parTransId="{FC9771BD-19FD-4A15-BA9D-25F79FFD8F62}" sibTransId="{85C53B58-1052-48D0-BF4C-34609FCAFF25}"/>
    <dgm:cxn modelId="{A805D1D5-67B0-427A-9573-97D9C141AE9B}" srcId="{95C54799-BCE4-43CA-8967-C4E49FE528E6}" destId="{39632CF3-5B0C-45E7-ABC8-E09F292C7DD9}" srcOrd="0" destOrd="0" parTransId="{BAE2B5A3-870E-4650-846B-F2E1314E4A06}" sibTransId="{2548326E-5725-4388-A845-33FD4DA1811B}"/>
    <dgm:cxn modelId="{C66EA7EC-E604-4074-8438-EF03BEC64EF3}" srcId="{1C42AE4C-5BB4-48D3-93D1-A10742A60D42}" destId="{0C40815E-6AD8-46C2-BE82-D033D686093D}" srcOrd="0" destOrd="0" parTransId="{0F100B35-15C6-4747-8D39-2900164AF749}" sibTransId="{09004BBF-D1DF-4C60-A695-E15FB311E5F0}"/>
    <dgm:cxn modelId="{93C80FF1-9AB0-4D9D-94BA-4C3331B495CF}" srcId="{7C8FB755-E06B-4C46-AA95-2F9EC5CBCC31}" destId="{42475977-1731-4411-BFCA-5A606FA8A22F}" srcOrd="1" destOrd="0" parTransId="{18071B4E-11BA-4C58-AB9E-2CD34207CA2A}" sibTransId="{5C5E9239-CB30-485E-868D-39B9C3CA88FB}"/>
    <dgm:cxn modelId="{20EC78F9-5052-4C38-B813-7E93C9E34F50}" type="presOf" srcId="{1C42AE4C-5BB4-48D3-93D1-A10742A60D42}" destId="{63B87FAB-5295-4304-B714-F87A77F94E6F}" srcOrd="0" destOrd="0" presId="urn:microsoft.com/office/officeart/2005/8/layout/hList1"/>
    <dgm:cxn modelId="{B17F84F9-0EA3-4071-8420-92712FFA5AF1}" srcId="{36E5BFFF-01F6-45E1-8003-9144DE3B5497}" destId="{57AD84EE-AC46-4669-9BCC-2A36A80144B9}" srcOrd="1" destOrd="0" parTransId="{832D0401-E18F-418B-B922-41F90C892AC8}" sibTransId="{D3B290DF-206D-4481-B14A-85F7AA20CF81}"/>
    <dgm:cxn modelId="{C0DD0FFA-FDB7-465C-ABF2-B5AEB723A770}" srcId="{1C42AE4C-5BB4-48D3-93D1-A10742A60D42}" destId="{27A35C7F-D897-498C-AB4F-A04F263E2E40}" srcOrd="2" destOrd="0" parTransId="{0115B6A5-E7A7-46E0-B847-6DE78740FA46}" sibTransId="{3D18857F-DC4C-449C-9EF0-564CB164151F}"/>
    <dgm:cxn modelId="{3FA21355-FB30-4920-A525-1FB14DD24715}" type="presParOf" srcId="{4D0370CF-9CF2-4EFC-98FF-102DDFB963B7}" destId="{D50F977B-CD6A-4221-B98C-7026035C0D35}" srcOrd="0" destOrd="0" presId="urn:microsoft.com/office/officeart/2005/8/layout/hList1"/>
    <dgm:cxn modelId="{258133A4-1E55-4BE3-81AA-1004B2710E3F}" type="presParOf" srcId="{D50F977B-CD6A-4221-B98C-7026035C0D35}" destId="{A5C857AA-3BF6-4F10-835C-C930D86120DC}" srcOrd="0" destOrd="0" presId="urn:microsoft.com/office/officeart/2005/8/layout/hList1"/>
    <dgm:cxn modelId="{FEF8C473-658C-4E38-97DA-C8CBCBF5E164}" type="presParOf" srcId="{D50F977B-CD6A-4221-B98C-7026035C0D35}" destId="{90125C16-20C6-4DBF-B3CC-7E0520B9D865}" srcOrd="1" destOrd="0" presId="urn:microsoft.com/office/officeart/2005/8/layout/hList1"/>
    <dgm:cxn modelId="{CA4A3C50-EAA9-45FD-8B3B-D4F267D32857}" type="presParOf" srcId="{4D0370CF-9CF2-4EFC-98FF-102DDFB963B7}" destId="{EA160DDA-4457-480A-80F1-DEE510DCD5E8}" srcOrd="1" destOrd="0" presId="urn:microsoft.com/office/officeart/2005/8/layout/hList1"/>
    <dgm:cxn modelId="{0BD7A807-CD3B-490F-BBEC-F26E72FEDBDB}" type="presParOf" srcId="{4D0370CF-9CF2-4EFC-98FF-102DDFB963B7}" destId="{11455CC6-4E0A-48D2-9F4F-A68240239775}" srcOrd="2" destOrd="0" presId="urn:microsoft.com/office/officeart/2005/8/layout/hList1"/>
    <dgm:cxn modelId="{855137F7-545B-45E3-9A79-37BFC6F30278}" type="presParOf" srcId="{11455CC6-4E0A-48D2-9F4F-A68240239775}" destId="{682FCC12-47E6-4040-B0FD-5A170BFF30D7}" srcOrd="0" destOrd="0" presId="urn:microsoft.com/office/officeart/2005/8/layout/hList1"/>
    <dgm:cxn modelId="{A8597ABB-6202-43C4-8BAA-22943697B443}" type="presParOf" srcId="{11455CC6-4E0A-48D2-9F4F-A68240239775}" destId="{247A851A-4E42-45A3-A08C-B0B65FB3F03B}" srcOrd="1" destOrd="0" presId="urn:microsoft.com/office/officeart/2005/8/layout/hList1"/>
    <dgm:cxn modelId="{BF08C8B1-4929-411D-8EF2-4BCE646D3709}" type="presParOf" srcId="{4D0370CF-9CF2-4EFC-98FF-102DDFB963B7}" destId="{5ADE1B9E-7F6A-45C8-8956-FBEE19371120}" srcOrd="3" destOrd="0" presId="urn:microsoft.com/office/officeart/2005/8/layout/hList1"/>
    <dgm:cxn modelId="{577FB40F-6834-4992-95DC-85F3739DF4BC}" type="presParOf" srcId="{4D0370CF-9CF2-4EFC-98FF-102DDFB963B7}" destId="{DD47F73B-A1F6-426C-A809-5E41DA03B993}" srcOrd="4" destOrd="0" presId="urn:microsoft.com/office/officeart/2005/8/layout/hList1"/>
    <dgm:cxn modelId="{BA9D3C50-F926-4901-9C51-81452365C124}" type="presParOf" srcId="{DD47F73B-A1F6-426C-A809-5E41DA03B993}" destId="{C6E4FD4A-596B-479F-A96C-F9C799E42DDF}" srcOrd="0" destOrd="0" presId="urn:microsoft.com/office/officeart/2005/8/layout/hList1"/>
    <dgm:cxn modelId="{67953F9E-BAB8-4B13-949D-36319C5E7B7C}" type="presParOf" srcId="{DD47F73B-A1F6-426C-A809-5E41DA03B993}" destId="{50B82EFA-B5B5-4325-9DF1-2C4BADF20885}" srcOrd="1" destOrd="0" presId="urn:microsoft.com/office/officeart/2005/8/layout/hList1"/>
    <dgm:cxn modelId="{709BB9FC-76BB-4750-A930-9AB14B6C6C79}" type="presParOf" srcId="{4D0370CF-9CF2-4EFC-98FF-102DDFB963B7}" destId="{63F604C9-9377-4261-8B6A-749E42ACBB18}" srcOrd="5" destOrd="0" presId="urn:microsoft.com/office/officeart/2005/8/layout/hList1"/>
    <dgm:cxn modelId="{DCD2577C-063B-4C34-AEB3-6D4D2CEEE4BF}" type="presParOf" srcId="{4D0370CF-9CF2-4EFC-98FF-102DDFB963B7}" destId="{3236A9D6-2741-458A-B412-B27584131AB5}" srcOrd="6" destOrd="0" presId="urn:microsoft.com/office/officeart/2005/8/layout/hList1"/>
    <dgm:cxn modelId="{A63498DD-084E-4AD4-BFFE-251E05956E28}" type="presParOf" srcId="{3236A9D6-2741-458A-B412-B27584131AB5}" destId="{63B87FAB-5295-4304-B714-F87A77F94E6F}" srcOrd="0" destOrd="0" presId="urn:microsoft.com/office/officeart/2005/8/layout/hList1"/>
    <dgm:cxn modelId="{447462D7-28EE-42EC-90AD-2F30F943FE6B}" type="presParOf" srcId="{3236A9D6-2741-458A-B412-B27584131AB5}" destId="{B4716169-8EC7-4B56-B249-0C2254AA2C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886C9-FAD0-4E17-8DCD-71C1E68D560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4B675CE-454C-4A33-8821-7722F4478BA6}">
      <dgm:prSet phldrT="[Text]"/>
      <dgm:spPr>
        <a:solidFill>
          <a:srgbClr val="033B57"/>
        </a:solidFill>
        <a:ln>
          <a:solidFill>
            <a:srgbClr val="0070C0"/>
          </a:solidFill>
        </a:ln>
      </dgm:spPr>
      <dgm:t>
        <a:bodyPr/>
        <a:lstStyle/>
        <a:p>
          <a:r>
            <a:rPr lang="en-US" dirty="0"/>
            <a:t>Stage 1</a:t>
          </a:r>
        </a:p>
      </dgm:t>
    </dgm:pt>
    <dgm:pt modelId="{CAFAC9C6-AC46-4EC7-A430-9686D054E516}" type="parTrans" cxnId="{E1ACCE81-D8EA-4DA3-B50F-0FDA7EE7DE2F}">
      <dgm:prSet/>
      <dgm:spPr/>
      <dgm:t>
        <a:bodyPr/>
        <a:lstStyle/>
        <a:p>
          <a:endParaRPr lang="en-US"/>
        </a:p>
      </dgm:t>
    </dgm:pt>
    <dgm:pt modelId="{A3098038-5C7C-49D5-A51B-F2E01ED15E46}" type="sibTrans" cxnId="{E1ACCE81-D8EA-4DA3-B50F-0FDA7EE7DE2F}">
      <dgm:prSet/>
      <dgm:spPr/>
      <dgm:t>
        <a:bodyPr/>
        <a:lstStyle/>
        <a:p>
          <a:endParaRPr lang="en-US"/>
        </a:p>
      </dgm:t>
    </dgm:pt>
    <dgm:pt modelId="{96E5DAC8-F9DB-485D-BBF1-0AFE1D786C09}">
      <dgm:prSet phldrT="[Text]"/>
      <dgm:spPr>
        <a:ln>
          <a:solidFill>
            <a:srgbClr val="0070C0"/>
          </a:solidFill>
        </a:ln>
      </dgm:spPr>
      <dgm:t>
        <a:bodyPr/>
        <a:lstStyle/>
        <a:p>
          <a:r>
            <a:rPr lang="en-US" dirty="0"/>
            <a:t>Unconscious incompetence (unaware of lack of knowledge)</a:t>
          </a:r>
        </a:p>
      </dgm:t>
    </dgm:pt>
    <dgm:pt modelId="{FE06B20A-B3CD-4801-981E-B957A501D1C0}" type="parTrans" cxnId="{376D5CAF-0458-44C2-AC48-05BCC300937F}">
      <dgm:prSet/>
      <dgm:spPr/>
      <dgm:t>
        <a:bodyPr/>
        <a:lstStyle/>
        <a:p>
          <a:endParaRPr lang="en-US"/>
        </a:p>
      </dgm:t>
    </dgm:pt>
    <dgm:pt modelId="{0D4FAFBC-6279-4DF5-AA4B-C4EF47516F40}" type="sibTrans" cxnId="{376D5CAF-0458-44C2-AC48-05BCC300937F}">
      <dgm:prSet/>
      <dgm:spPr/>
      <dgm:t>
        <a:bodyPr/>
        <a:lstStyle/>
        <a:p>
          <a:endParaRPr lang="en-US"/>
        </a:p>
      </dgm:t>
    </dgm:pt>
    <dgm:pt modelId="{4362A610-0069-45D0-9C3C-DD08DD8284C3}">
      <dgm:prSet phldrT="[Text]"/>
      <dgm:spPr>
        <a:solidFill>
          <a:srgbClr val="033B57"/>
        </a:solidFill>
        <a:ln>
          <a:solidFill>
            <a:srgbClr val="0070C0"/>
          </a:solidFill>
        </a:ln>
      </dgm:spPr>
      <dgm:t>
        <a:bodyPr/>
        <a:lstStyle/>
        <a:p>
          <a:r>
            <a:rPr lang="en-US" dirty="0"/>
            <a:t>Stage 2</a:t>
          </a:r>
        </a:p>
      </dgm:t>
    </dgm:pt>
    <dgm:pt modelId="{FF7BCF91-53ED-493E-8ACD-7A472455344A}" type="parTrans" cxnId="{1F9F09B8-5664-48BB-9D07-A0D263A0310F}">
      <dgm:prSet/>
      <dgm:spPr/>
      <dgm:t>
        <a:bodyPr/>
        <a:lstStyle/>
        <a:p>
          <a:endParaRPr lang="en-US"/>
        </a:p>
      </dgm:t>
    </dgm:pt>
    <dgm:pt modelId="{C9046667-F5C9-42D0-AA84-F9F6C616E561}" type="sibTrans" cxnId="{1F9F09B8-5664-48BB-9D07-A0D263A0310F}">
      <dgm:prSet/>
      <dgm:spPr/>
      <dgm:t>
        <a:bodyPr/>
        <a:lstStyle/>
        <a:p>
          <a:endParaRPr lang="en-US"/>
        </a:p>
      </dgm:t>
    </dgm:pt>
    <dgm:pt modelId="{77E39EA9-4423-4DA8-B0C2-586105C32634}">
      <dgm:prSet phldrT="[Text]"/>
      <dgm:spPr>
        <a:ln>
          <a:solidFill>
            <a:srgbClr val="0070C0"/>
          </a:solidFill>
        </a:ln>
      </dgm:spPr>
      <dgm:t>
        <a:bodyPr/>
        <a:lstStyle/>
        <a:p>
          <a:r>
            <a:rPr lang="en-US" dirty="0"/>
            <a:t>Conscious incompetence (aware that knowledge is lacking; do not know how to apply knowledge of various cultures into practice)</a:t>
          </a:r>
        </a:p>
      </dgm:t>
    </dgm:pt>
    <dgm:pt modelId="{F4F6D19A-AB48-4977-8630-432709EF9588}" type="parTrans" cxnId="{C03F6FFD-5B03-4AB8-8939-DB6B0DDB6DEC}">
      <dgm:prSet/>
      <dgm:spPr/>
      <dgm:t>
        <a:bodyPr/>
        <a:lstStyle/>
        <a:p>
          <a:endParaRPr lang="en-US"/>
        </a:p>
      </dgm:t>
    </dgm:pt>
    <dgm:pt modelId="{867EF76C-01AE-43A1-8EF9-E0D582D71200}" type="sibTrans" cxnId="{C03F6FFD-5B03-4AB8-8939-DB6B0DDB6DEC}">
      <dgm:prSet/>
      <dgm:spPr/>
      <dgm:t>
        <a:bodyPr/>
        <a:lstStyle/>
        <a:p>
          <a:endParaRPr lang="en-US"/>
        </a:p>
      </dgm:t>
    </dgm:pt>
    <dgm:pt modelId="{8D8E7589-BAD3-4BD8-A3F9-0B9C0C2411CB}">
      <dgm:prSet phldrT="[Text]"/>
      <dgm:spPr>
        <a:solidFill>
          <a:srgbClr val="033B57"/>
        </a:solidFill>
        <a:ln>
          <a:solidFill>
            <a:srgbClr val="0070C0"/>
          </a:solidFill>
        </a:ln>
      </dgm:spPr>
      <dgm:t>
        <a:bodyPr/>
        <a:lstStyle/>
        <a:p>
          <a:r>
            <a:rPr lang="en-US" dirty="0"/>
            <a:t>Stage 3</a:t>
          </a:r>
        </a:p>
      </dgm:t>
    </dgm:pt>
    <dgm:pt modelId="{2B592499-0161-46B5-AF10-FB6FF468F5DA}" type="parTrans" cxnId="{8C3691F0-D7C8-495F-A044-96DAF3D3C1F1}">
      <dgm:prSet/>
      <dgm:spPr/>
      <dgm:t>
        <a:bodyPr/>
        <a:lstStyle/>
        <a:p>
          <a:endParaRPr lang="en-US"/>
        </a:p>
      </dgm:t>
    </dgm:pt>
    <dgm:pt modelId="{28B61160-BAE9-4147-8111-782A9434D155}" type="sibTrans" cxnId="{8C3691F0-D7C8-495F-A044-96DAF3D3C1F1}">
      <dgm:prSet/>
      <dgm:spPr/>
      <dgm:t>
        <a:bodyPr/>
        <a:lstStyle/>
        <a:p>
          <a:endParaRPr lang="en-US"/>
        </a:p>
      </dgm:t>
    </dgm:pt>
    <dgm:pt modelId="{F2468B16-679D-412C-87AF-A44CCF54758E}">
      <dgm:prSet phldrT="[Text]"/>
      <dgm:spPr>
        <a:ln>
          <a:solidFill>
            <a:srgbClr val="0070C0"/>
          </a:solidFill>
        </a:ln>
      </dgm:spPr>
      <dgm:t>
        <a:bodyPr/>
        <a:lstStyle/>
        <a:p>
          <a:r>
            <a:rPr lang="en-US" dirty="0"/>
            <a:t>Conscious competence (intentional learning and practicing cultural sensitivity)</a:t>
          </a:r>
        </a:p>
      </dgm:t>
    </dgm:pt>
    <dgm:pt modelId="{545BA6FF-6D12-42AE-9BA5-F5775634E1F8}" type="parTrans" cxnId="{CB2F8ECF-54FB-4861-AAF2-B8F4472868B8}">
      <dgm:prSet/>
      <dgm:spPr/>
      <dgm:t>
        <a:bodyPr/>
        <a:lstStyle/>
        <a:p>
          <a:endParaRPr lang="en-US"/>
        </a:p>
      </dgm:t>
    </dgm:pt>
    <dgm:pt modelId="{B474A853-4181-4F30-B056-76A27AF2855F}" type="sibTrans" cxnId="{CB2F8ECF-54FB-4861-AAF2-B8F4472868B8}">
      <dgm:prSet/>
      <dgm:spPr/>
      <dgm:t>
        <a:bodyPr/>
        <a:lstStyle/>
        <a:p>
          <a:endParaRPr lang="en-US"/>
        </a:p>
      </dgm:t>
    </dgm:pt>
    <dgm:pt modelId="{C313995F-7511-4E3E-BECE-83136D4DE79B}">
      <dgm:prSet/>
      <dgm:spPr>
        <a:solidFill>
          <a:srgbClr val="033B57"/>
        </a:solidFill>
        <a:ln>
          <a:solidFill>
            <a:srgbClr val="0070C0"/>
          </a:solidFill>
        </a:ln>
      </dgm:spPr>
      <dgm:t>
        <a:bodyPr/>
        <a:lstStyle/>
        <a:p>
          <a:r>
            <a:rPr lang="en-US" dirty="0"/>
            <a:t>Stage 4</a:t>
          </a:r>
        </a:p>
      </dgm:t>
    </dgm:pt>
    <dgm:pt modelId="{4570A39F-56D0-4F7E-A94F-835706FE857A}" type="parTrans" cxnId="{1054CF5E-C44D-4A2E-90AE-D24E53F08743}">
      <dgm:prSet/>
      <dgm:spPr/>
      <dgm:t>
        <a:bodyPr/>
        <a:lstStyle/>
        <a:p>
          <a:endParaRPr lang="en-US"/>
        </a:p>
      </dgm:t>
    </dgm:pt>
    <dgm:pt modelId="{977F3C6C-1C78-4377-845A-7058DDA1060B}" type="sibTrans" cxnId="{1054CF5E-C44D-4A2E-90AE-D24E53F08743}">
      <dgm:prSet/>
      <dgm:spPr/>
      <dgm:t>
        <a:bodyPr/>
        <a:lstStyle/>
        <a:p>
          <a:endParaRPr lang="en-US"/>
        </a:p>
      </dgm:t>
    </dgm:pt>
    <dgm:pt modelId="{AF4D205E-FF69-414C-98AF-CB6DD9E44DC1}">
      <dgm:prSet/>
      <dgm:spPr>
        <a:ln>
          <a:solidFill>
            <a:srgbClr val="0070C0"/>
          </a:solidFill>
        </a:ln>
      </dgm:spPr>
      <dgm:t>
        <a:bodyPr/>
        <a:lstStyle/>
        <a:p>
          <a:r>
            <a:rPr lang="en-US" dirty="0"/>
            <a:t>Unconscious competence (provide culturally competent care without thinking about it)</a:t>
          </a:r>
        </a:p>
      </dgm:t>
    </dgm:pt>
    <dgm:pt modelId="{5216BA5B-28E9-4B60-9BA9-D521FF84EC6F}" type="parTrans" cxnId="{87F5B491-D51E-4BDF-BC81-232CD57B42BA}">
      <dgm:prSet/>
      <dgm:spPr/>
      <dgm:t>
        <a:bodyPr/>
        <a:lstStyle/>
        <a:p>
          <a:endParaRPr lang="en-US"/>
        </a:p>
      </dgm:t>
    </dgm:pt>
    <dgm:pt modelId="{C400B923-EA30-4570-91DD-91E264F43EE5}" type="sibTrans" cxnId="{87F5B491-D51E-4BDF-BC81-232CD57B42BA}">
      <dgm:prSet/>
      <dgm:spPr/>
      <dgm:t>
        <a:bodyPr/>
        <a:lstStyle/>
        <a:p>
          <a:endParaRPr lang="en-US"/>
        </a:p>
      </dgm:t>
    </dgm:pt>
    <dgm:pt modelId="{FE8B05C6-AC78-4F68-A704-F62CDFD16C82}" type="pres">
      <dgm:prSet presAssocID="{5F7886C9-FAD0-4E17-8DCD-71C1E68D560D}" presName="linearFlow" presStyleCnt="0">
        <dgm:presLayoutVars>
          <dgm:dir/>
          <dgm:animLvl val="lvl"/>
          <dgm:resizeHandles val="exact"/>
        </dgm:presLayoutVars>
      </dgm:prSet>
      <dgm:spPr/>
    </dgm:pt>
    <dgm:pt modelId="{6BBCD798-F153-421B-A08A-3C6211AE8953}" type="pres">
      <dgm:prSet presAssocID="{64B675CE-454C-4A33-8821-7722F4478BA6}" presName="composite" presStyleCnt="0"/>
      <dgm:spPr/>
    </dgm:pt>
    <dgm:pt modelId="{18D0F6AD-A4C7-4C1D-88B4-4DCAB4A69094}" type="pres">
      <dgm:prSet presAssocID="{64B675CE-454C-4A33-8821-7722F4478BA6}" presName="parentText" presStyleLbl="alignNode1" presStyleIdx="0" presStyleCnt="4">
        <dgm:presLayoutVars>
          <dgm:chMax val="1"/>
          <dgm:bulletEnabled val="1"/>
        </dgm:presLayoutVars>
      </dgm:prSet>
      <dgm:spPr/>
    </dgm:pt>
    <dgm:pt modelId="{BBE483E7-4607-49C1-9103-531E239D94BB}" type="pres">
      <dgm:prSet presAssocID="{64B675CE-454C-4A33-8821-7722F4478BA6}" presName="descendantText" presStyleLbl="alignAcc1" presStyleIdx="0" presStyleCnt="4" custLinFactNeighborX="0">
        <dgm:presLayoutVars>
          <dgm:bulletEnabled val="1"/>
        </dgm:presLayoutVars>
      </dgm:prSet>
      <dgm:spPr/>
    </dgm:pt>
    <dgm:pt modelId="{184B64D4-6FCB-40ED-969D-D8F0B85F1495}" type="pres">
      <dgm:prSet presAssocID="{A3098038-5C7C-49D5-A51B-F2E01ED15E46}" presName="sp" presStyleCnt="0"/>
      <dgm:spPr/>
    </dgm:pt>
    <dgm:pt modelId="{C567E418-909D-45FB-97E7-5EC39DABEB19}" type="pres">
      <dgm:prSet presAssocID="{4362A610-0069-45D0-9C3C-DD08DD8284C3}" presName="composite" presStyleCnt="0"/>
      <dgm:spPr/>
    </dgm:pt>
    <dgm:pt modelId="{B9288A02-7A0B-49FB-8CAC-31ACB31E5BF6}" type="pres">
      <dgm:prSet presAssocID="{4362A610-0069-45D0-9C3C-DD08DD8284C3}" presName="parentText" presStyleLbl="alignNode1" presStyleIdx="1" presStyleCnt="4">
        <dgm:presLayoutVars>
          <dgm:chMax val="1"/>
          <dgm:bulletEnabled val="1"/>
        </dgm:presLayoutVars>
      </dgm:prSet>
      <dgm:spPr/>
    </dgm:pt>
    <dgm:pt modelId="{C195B05D-35DC-47ED-9302-FF761D3855A5}" type="pres">
      <dgm:prSet presAssocID="{4362A610-0069-45D0-9C3C-DD08DD8284C3}" presName="descendantText" presStyleLbl="alignAcc1" presStyleIdx="1" presStyleCnt="4">
        <dgm:presLayoutVars>
          <dgm:bulletEnabled val="1"/>
        </dgm:presLayoutVars>
      </dgm:prSet>
      <dgm:spPr/>
    </dgm:pt>
    <dgm:pt modelId="{F9C63295-CA04-485B-B13E-AA9C53E43FF2}" type="pres">
      <dgm:prSet presAssocID="{C9046667-F5C9-42D0-AA84-F9F6C616E561}" presName="sp" presStyleCnt="0"/>
      <dgm:spPr/>
    </dgm:pt>
    <dgm:pt modelId="{F04E08E9-A20B-40E9-937E-05B97943DCF5}" type="pres">
      <dgm:prSet presAssocID="{8D8E7589-BAD3-4BD8-A3F9-0B9C0C2411CB}" presName="composite" presStyleCnt="0"/>
      <dgm:spPr/>
    </dgm:pt>
    <dgm:pt modelId="{7788B15D-13DB-469C-ACC9-57DEA4464AD7}" type="pres">
      <dgm:prSet presAssocID="{8D8E7589-BAD3-4BD8-A3F9-0B9C0C2411CB}" presName="parentText" presStyleLbl="alignNode1" presStyleIdx="2" presStyleCnt="4">
        <dgm:presLayoutVars>
          <dgm:chMax val="1"/>
          <dgm:bulletEnabled val="1"/>
        </dgm:presLayoutVars>
      </dgm:prSet>
      <dgm:spPr/>
    </dgm:pt>
    <dgm:pt modelId="{B92BFC45-A964-410E-BA8C-44CA65DF4BDB}" type="pres">
      <dgm:prSet presAssocID="{8D8E7589-BAD3-4BD8-A3F9-0B9C0C2411CB}" presName="descendantText" presStyleLbl="alignAcc1" presStyleIdx="2" presStyleCnt="4">
        <dgm:presLayoutVars>
          <dgm:bulletEnabled val="1"/>
        </dgm:presLayoutVars>
      </dgm:prSet>
      <dgm:spPr/>
    </dgm:pt>
    <dgm:pt modelId="{45330CC2-1A93-4535-8A27-2FB7D30474BC}" type="pres">
      <dgm:prSet presAssocID="{28B61160-BAE9-4147-8111-782A9434D155}" presName="sp" presStyleCnt="0"/>
      <dgm:spPr/>
    </dgm:pt>
    <dgm:pt modelId="{4B7FCE75-6658-4AE4-A323-62829A24059B}" type="pres">
      <dgm:prSet presAssocID="{C313995F-7511-4E3E-BECE-83136D4DE79B}" presName="composite" presStyleCnt="0"/>
      <dgm:spPr/>
    </dgm:pt>
    <dgm:pt modelId="{CC463183-D2C8-457C-A901-297557DBE4AF}" type="pres">
      <dgm:prSet presAssocID="{C313995F-7511-4E3E-BECE-83136D4DE79B}" presName="parentText" presStyleLbl="alignNode1" presStyleIdx="3" presStyleCnt="4">
        <dgm:presLayoutVars>
          <dgm:chMax val="1"/>
          <dgm:bulletEnabled val="1"/>
        </dgm:presLayoutVars>
      </dgm:prSet>
      <dgm:spPr/>
    </dgm:pt>
    <dgm:pt modelId="{E97FAFF8-80DB-4840-8341-11390DE0CA45}" type="pres">
      <dgm:prSet presAssocID="{C313995F-7511-4E3E-BECE-83136D4DE79B}" presName="descendantText" presStyleLbl="alignAcc1" presStyleIdx="3" presStyleCnt="4">
        <dgm:presLayoutVars>
          <dgm:bulletEnabled val="1"/>
        </dgm:presLayoutVars>
      </dgm:prSet>
      <dgm:spPr/>
    </dgm:pt>
  </dgm:ptLst>
  <dgm:cxnLst>
    <dgm:cxn modelId="{0038B006-7B6E-40B1-9C3B-2D88EE389F0E}" type="presOf" srcId="{4362A610-0069-45D0-9C3C-DD08DD8284C3}" destId="{B9288A02-7A0B-49FB-8CAC-31ACB31E5BF6}" srcOrd="0" destOrd="0" presId="urn:microsoft.com/office/officeart/2005/8/layout/chevron2"/>
    <dgm:cxn modelId="{72CEB206-E2F4-4970-8B46-487822EFED63}" type="presOf" srcId="{F2468B16-679D-412C-87AF-A44CCF54758E}" destId="{B92BFC45-A964-410E-BA8C-44CA65DF4BDB}" srcOrd="0" destOrd="0" presId="urn:microsoft.com/office/officeart/2005/8/layout/chevron2"/>
    <dgm:cxn modelId="{82F3B80B-3E5B-485A-97ED-EAA238B23716}" type="presOf" srcId="{77E39EA9-4423-4DA8-B0C2-586105C32634}" destId="{C195B05D-35DC-47ED-9302-FF761D3855A5}" srcOrd="0" destOrd="0" presId="urn:microsoft.com/office/officeart/2005/8/layout/chevron2"/>
    <dgm:cxn modelId="{A57EBF2E-9122-4AA6-9059-DBD13F65C1BA}" type="presOf" srcId="{64B675CE-454C-4A33-8821-7722F4478BA6}" destId="{18D0F6AD-A4C7-4C1D-88B4-4DCAB4A69094}" srcOrd="0" destOrd="0" presId="urn:microsoft.com/office/officeart/2005/8/layout/chevron2"/>
    <dgm:cxn modelId="{25F2A93D-28A5-459B-AA06-BAA17E139B2D}" type="presOf" srcId="{8D8E7589-BAD3-4BD8-A3F9-0B9C0C2411CB}" destId="{7788B15D-13DB-469C-ACC9-57DEA4464AD7}" srcOrd="0" destOrd="0" presId="urn:microsoft.com/office/officeart/2005/8/layout/chevron2"/>
    <dgm:cxn modelId="{1054CF5E-C44D-4A2E-90AE-D24E53F08743}" srcId="{5F7886C9-FAD0-4E17-8DCD-71C1E68D560D}" destId="{C313995F-7511-4E3E-BECE-83136D4DE79B}" srcOrd="3" destOrd="0" parTransId="{4570A39F-56D0-4F7E-A94F-835706FE857A}" sibTransId="{977F3C6C-1C78-4377-845A-7058DDA1060B}"/>
    <dgm:cxn modelId="{DE522E43-A680-4AD6-8CF5-ED59FFD12E65}" type="presOf" srcId="{C313995F-7511-4E3E-BECE-83136D4DE79B}" destId="{CC463183-D2C8-457C-A901-297557DBE4AF}" srcOrd="0" destOrd="0" presId="urn:microsoft.com/office/officeart/2005/8/layout/chevron2"/>
    <dgm:cxn modelId="{55AC1666-EE7E-4DF5-B593-C00C43A71B63}" type="presOf" srcId="{AF4D205E-FF69-414C-98AF-CB6DD9E44DC1}" destId="{E97FAFF8-80DB-4840-8341-11390DE0CA45}" srcOrd="0" destOrd="0" presId="urn:microsoft.com/office/officeart/2005/8/layout/chevron2"/>
    <dgm:cxn modelId="{F6738956-DFA9-4888-8E2F-7FF784C46830}" type="presOf" srcId="{5F7886C9-FAD0-4E17-8DCD-71C1E68D560D}" destId="{FE8B05C6-AC78-4F68-A704-F62CDFD16C82}" srcOrd="0" destOrd="0" presId="urn:microsoft.com/office/officeart/2005/8/layout/chevron2"/>
    <dgm:cxn modelId="{E1ACCE81-D8EA-4DA3-B50F-0FDA7EE7DE2F}" srcId="{5F7886C9-FAD0-4E17-8DCD-71C1E68D560D}" destId="{64B675CE-454C-4A33-8821-7722F4478BA6}" srcOrd="0" destOrd="0" parTransId="{CAFAC9C6-AC46-4EC7-A430-9686D054E516}" sibTransId="{A3098038-5C7C-49D5-A51B-F2E01ED15E46}"/>
    <dgm:cxn modelId="{87F5B491-D51E-4BDF-BC81-232CD57B42BA}" srcId="{C313995F-7511-4E3E-BECE-83136D4DE79B}" destId="{AF4D205E-FF69-414C-98AF-CB6DD9E44DC1}" srcOrd="0" destOrd="0" parTransId="{5216BA5B-28E9-4B60-9BA9-D521FF84EC6F}" sibTransId="{C400B923-EA30-4570-91DD-91E264F43EE5}"/>
    <dgm:cxn modelId="{376D5CAF-0458-44C2-AC48-05BCC300937F}" srcId="{64B675CE-454C-4A33-8821-7722F4478BA6}" destId="{96E5DAC8-F9DB-485D-BBF1-0AFE1D786C09}" srcOrd="0" destOrd="0" parTransId="{FE06B20A-B3CD-4801-981E-B957A501D1C0}" sibTransId="{0D4FAFBC-6279-4DF5-AA4B-C4EF47516F40}"/>
    <dgm:cxn modelId="{BC0468B6-D558-41F4-B694-CF469937263F}" type="presOf" srcId="{96E5DAC8-F9DB-485D-BBF1-0AFE1D786C09}" destId="{BBE483E7-4607-49C1-9103-531E239D94BB}" srcOrd="0" destOrd="0" presId="urn:microsoft.com/office/officeart/2005/8/layout/chevron2"/>
    <dgm:cxn modelId="{1F9F09B8-5664-48BB-9D07-A0D263A0310F}" srcId="{5F7886C9-FAD0-4E17-8DCD-71C1E68D560D}" destId="{4362A610-0069-45D0-9C3C-DD08DD8284C3}" srcOrd="1" destOrd="0" parTransId="{FF7BCF91-53ED-493E-8ACD-7A472455344A}" sibTransId="{C9046667-F5C9-42D0-AA84-F9F6C616E561}"/>
    <dgm:cxn modelId="{CB2F8ECF-54FB-4861-AAF2-B8F4472868B8}" srcId="{8D8E7589-BAD3-4BD8-A3F9-0B9C0C2411CB}" destId="{F2468B16-679D-412C-87AF-A44CCF54758E}" srcOrd="0" destOrd="0" parTransId="{545BA6FF-6D12-42AE-9BA5-F5775634E1F8}" sibTransId="{B474A853-4181-4F30-B056-76A27AF2855F}"/>
    <dgm:cxn modelId="{8C3691F0-D7C8-495F-A044-96DAF3D3C1F1}" srcId="{5F7886C9-FAD0-4E17-8DCD-71C1E68D560D}" destId="{8D8E7589-BAD3-4BD8-A3F9-0B9C0C2411CB}" srcOrd="2" destOrd="0" parTransId="{2B592499-0161-46B5-AF10-FB6FF468F5DA}" sibTransId="{28B61160-BAE9-4147-8111-782A9434D155}"/>
    <dgm:cxn modelId="{C03F6FFD-5B03-4AB8-8939-DB6B0DDB6DEC}" srcId="{4362A610-0069-45D0-9C3C-DD08DD8284C3}" destId="{77E39EA9-4423-4DA8-B0C2-586105C32634}" srcOrd="0" destOrd="0" parTransId="{F4F6D19A-AB48-4977-8630-432709EF9588}" sibTransId="{867EF76C-01AE-43A1-8EF9-E0D582D71200}"/>
    <dgm:cxn modelId="{7C64CA02-239D-4D15-A4F6-F63E7C105E64}" type="presParOf" srcId="{FE8B05C6-AC78-4F68-A704-F62CDFD16C82}" destId="{6BBCD798-F153-421B-A08A-3C6211AE8953}" srcOrd="0" destOrd="0" presId="urn:microsoft.com/office/officeart/2005/8/layout/chevron2"/>
    <dgm:cxn modelId="{4FD14A7F-14AF-4754-8089-D7DE1D5DECF8}" type="presParOf" srcId="{6BBCD798-F153-421B-A08A-3C6211AE8953}" destId="{18D0F6AD-A4C7-4C1D-88B4-4DCAB4A69094}" srcOrd="0" destOrd="0" presId="urn:microsoft.com/office/officeart/2005/8/layout/chevron2"/>
    <dgm:cxn modelId="{6D3AAB10-36ED-4E48-AB21-4F4A4953EE78}" type="presParOf" srcId="{6BBCD798-F153-421B-A08A-3C6211AE8953}" destId="{BBE483E7-4607-49C1-9103-531E239D94BB}" srcOrd="1" destOrd="0" presId="urn:microsoft.com/office/officeart/2005/8/layout/chevron2"/>
    <dgm:cxn modelId="{BDF43EAD-46D7-481F-8E40-8A45813597FA}" type="presParOf" srcId="{FE8B05C6-AC78-4F68-A704-F62CDFD16C82}" destId="{184B64D4-6FCB-40ED-969D-D8F0B85F1495}" srcOrd="1" destOrd="0" presId="urn:microsoft.com/office/officeart/2005/8/layout/chevron2"/>
    <dgm:cxn modelId="{930491D6-4811-4438-9559-6432DACE1B17}" type="presParOf" srcId="{FE8B05C6-AC78-4F68-A704-F62CDFD16C82}" destId="{C567E418-909D-45FB-97E7-5EC39DABEB19}" srcOrd="2" destOrd="0" presId="urn:microsoft.com/office/officeart/2005/8/layout/chevron2"/>
    <dgm:cxn modelId="{5BD34784-9F29-41CB-B4D1-818FBBC22F27}" type="presParOf" srcId="{C567E418-909D-45FB-97E7-5EC39DABEB19}" destId="{B9288A02-7A0B-49FB-8CAC-31ACB31E5BF6}" srcOrd="0" destOrd="0" presId="urn:microsoft.com/office/officeart/2005/8/layout/chevron2"/>
    <dgm:cxn modelId="{33613A63-CED3-49AB-AEAA-ACCAE401C289}" type="presParOf" srcId="{C567E418-909D-45FB-97E7-5EC39DABEB19}" destId="{C195B05D-35DC-47ED-9302-FF761D3855A5}" srcOrd="1" destOrd="0" presId="urn:microsoft.com/office/officeart/2005/8/layout/chevron2"/>
    <dgm:cxn modelId="{E67E3BB8-6A44-4996-9425-6711DC50657D}" type="presParOf" srcId="{FE8B05C6-AC78-4F68-A704-F62CDFD16C82}" destId="{F9C63295-CA04-485B-B13E-AA9C53E43FF2}" srcOrd="3" destOrd="0" presId="urn:microsoft.com/office/officeart/2005/8/layout/chevron2"/>
    <dgm:cxn modelId="{3610A67D-CF07-43C4-A7F2-36FF35F39AFE}" type="presParOf" srcId="{FE8B05C6-AC78-4F68-A704-F62CDFD16C82}" destId="{F04E08E9-A20B-40E9-937E-05B97943DCF5}" srcOrd="4" destOrd="0" presId="urn:microsoft.com/office/officeart/2005/8/layout/chevron2"/>
    <dgm:cxn modelId="{F8862724-B317-4A94-ABC5-C2061A459E7A}" type="presParOf" srcId="{F04E08E9-A20B-40E9-937E-05B97943DCF5}" destId="{7788B15D-13DB-469C-ACC9-57DEA4464AD7}" srcOrd="0" destOrd="0" presId="urn:microsoft.com/office/officeart/2005/8/layout/chevron2"/>
    <dgm:cxn modelId="{38CDECB0-EFCB-44C7-8F74-5C04A5ACFD8F}" type="presParOf" srcId="{F04E08E9-A20B-40E9-937E-05B97943DCF5}" destId="{B92BFC45-A964-410E-BA8C-44CA65DF4BDB}" srcOrd="1" destOrd="0" presId="urn:microsoft.com/office/officeart/2005/8/layout/chevron2"/>
    <dgm:cxn modelId="{BB18763A-C334-4C1C-A320-30018DEE3B5A}" type="presParOf" srcId="{FE8B05C6-AC78-4F68-A704-F62CDFD16C82}" destId="{45330CC2-1A93-4535-8A27-2FB7D30474BC}" srcOrd="5" destOrd="0" presId="urn:microsoft.com/office/officeart/2005/8/layout/chevron2"/>
    <dgm:cxn modelId="{E227021B-8AD7-47F5-80BA-04222AEE3692}" type="presParOf" srcId="{FE8B05C6-AC78-4F68-A704-F62CDFD16C82}" destId="{4B7FCE75-6658-4AE4-A323-62829A24059B}" srcOrd="6" destOrd="0" presId="urn:microsoft.com/office/officeart/2005/8/layout/chevron2"/>
    <dgm:cxn modelId="{DF9CC7F0-2730-4C06-AF3B-DEC5D5CA6510}" type="presParOf" srcId="{4B7FCE75-6658-4AE4-A323-62829A24059B}" destId="{CC463183-D2C8-457C-A901-297557DBE4AF}" srcOrd="0" destOrd="0" presId="urn:microsoft.com/office/officeart/2005/8/layout/chevron2"/>
    <dgm:cxn modelId="{93BCCA45-029F-4E4B-AC37-FD7A6FC7B06F}" type="presParOf" srcId="{4B7FCE75-6658-4AE4-A323-62829A24059B}" destId="{E97FAFF8-80DB-4840-8341-11390DE0CA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4A13DF-A6CB-4D34-AE32-4113D52E3A72}"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2E3E70B4-A912-4029-84BF-80AC906F15BC}">
      <dgm:prSet phldrT="[Text]" custT="1"/>
      <dgm:spPr>
        <a:solidFill>
          <a:schemeClr val="accent5">
            <a:alpha val="90000"/>
          </a:schemeClr>
        </a:solidFill>
      </dgm:spPr>
      <dgm:t>
        <a:bodyPr/>
        <a:lstStyle/>
        <a:p>
          <a:r>
            <a:rPr lang="en-GB" sz="1600" dirty="0"/>
            <a:t>Am I aware of my personal biases and prejudices towards cultural groups different than mine?</a:t>
          </a:r>
          <a:endParaRPr lang="en-US" sz="1600" dirty="0"/>
        </a:p>
      </dgm:t>
    </dgm:pt>
    <dgm:pt modelId="{01247299-712A-4C6A-8FD3-5DA5B03702A5}" type="parTrans" cxnId="{FBEB14F8-4185-4733-9CF0-CA0CFD811C73}">
      <dgm:prSet/>
      <dgm:spPr/>
      <dgm:t>
        <a:bodyPr/>
        <a:lstStyle/>
        <a:p>
          <a:endParaRPr lang="en-US"/>
        </a:p>
      </dgm:t>
    </dgm:pt>
    <dgm:pt modelId="{B6B98C1F-7EA0-4D91-9654-1AED08B57993}" type="sibTrans" cxnId="{FBEB14F8-4185-4733-9CF0-CA0CFD811C73}">
      <dgm:prSet/>
      <dgm:spPr/>
      <dgm:t>
        <a:bodyPr/>
        <a:lstStyle/>
        <a:p>
          <a:endParaRPr lang="en-US"/>
        </a:p>
      </dgm:t>
    </dgm:pt>
    <dgm:pt modelId="{B2951A23-6E9C-425C-97F4-31501862DB18}">
      <dgm:prSet/>
      <dgm:spPr>
        <a:solidFill>
          <a:srgbClr val="033B57"/>
        </a:solidFill>
      </dgm:spPr>
      <dgm:t>
        <a:bodyPr/>
        <a:lstStyle/>
        <a:p>
          <a:r>
            <a:rPr lang="en-GB" dirty="0"/>
            <a:t>Skill</a:t>
          </a:r>
          <a:endParaRPr lang="en-US" dirty="0"/>
        </a:p>
      </dgm:t>
    </dgm:pt>
    <dgm:pt modelId="{7EE59466-AD63-44DA-B0E1-940C81617557}" type="parTrans" cxnId="{B8F0A9AC-9065-4298-A34F-76A98E752805}">
      <dgm:prSet/>
      <dgm:spPr/>
      <dgm:t>
        <a:bodyPr/>
        <a:lstStyle/>
        <a:p>
          <a:endParaRPr lang="en-US"/>
        </a:p>
      </dgm:t>
    </dgm:pt>
    <dgm:pt modelId="{8A492FC8-B3FB-4FE8-8AEF-0476ABA38959}" type="sibTrans" cxnId="{B8F0A9AC-9065-4298-A34F-76A98E752805}">
      <dgm:prSet/>
      <dgm:spPr/>
      <dgm:t>
        <a:bodyPr/>
        <a:lstStyle/>
        <a:p>
          <a:endParaRPr lang="en-US"/>
        </a:p>
      </dgm:t>
    </dgm:pt>
    <dgm:pt modelId="{5112E833-3B55-4B52-98B3-E11DD2693462}">
      <dgm:prSet/>
      <dgm:spPr>
        <a:solidFill>
          <a:srgbClr val="033B57"/>
        </a:solidFill>
      </dgm:spPr>
      <dgm:t>
        <a:bodyPr/>
        <a:lstStyle/>
        <a:p>
          <a:r>
            <a:rPr lang="en-GB" dirty="0"/>
            <a:t>Knowledge</a:t>
          </a:r>
          <a:endParaRPr lang="en-US" dirty="0"/>
        </a:p>
      </dgm:t>
    </dgm:pt>
    <dgm:pt modelId="{3A200630-E067-4242-81EF-6B1BF3A07276}" type="parTrans" cxnId="{86926F1B-B254-447C-9817-EC64F42C0197}">
      <dgm:prSet/>
      <dgm:spPr/>
      <dgm:t>
        <a:bodyPr/>
        <a:lstStyle/>
        <a:p>
          <a:endParaRPr lang="en-US"/>
        </a:p>
      </dgm:t>
    </dgm:pt>
    <dgm:pt modelId="{01050751-FFF1-4EF1-92AA-A93EADC8F2F8}" type="sibTrans" cxnId="{86926F1B-B254-447C-9817-EC64F42C0197}">
      <dgm:prSet/>
      <dgm:spPr/>
      <dgm:t>
        <a:bodyPr/>
        <a:lstStyle/>
        <a:p>
          <a:endParaRPr lang="en-US"/>
        </a:p>
      </dgm:t>
    </dgm:pt>
    <dgm:pt modelId="{9C7970DB-39EC-4D7B-B40E-E5CEE44574B6}">
      <dgm:prSet/>
      <dgm:spPr>
        <a:solidFill>
          <a:srgbClr val="033B57"/>
        </a:solidFill>
      </dgm:spPr>
      <dgm:t>
        <a:bodyPr/>
        <a:lstStyle/>
        <a:p>
          <a:r>
            <a:rPr lang="en-GB" dirty="0"/>
            <a:t>Encounters</a:t>
          </a:r>
          <a:endParaRPr lang="en-US" dirty="0"/>
        </a:p>
      </dgm:t>
    </dgm:pt>
    <dgm:pt modelId="{5D30DFC9-6418-4733-97EF-C181CE7902CB}" type="parTrans" cxnId="{94FBA4AE-956D-4507-8AE3-A1C267996D14}">
      <dgm:prSet/>
      <dgm:spPr/>
      <dgm:t>
        <a:bodyPr/>
        <a:lstStyle/>
        <a:p>
          <a:endParaRPr lang="en-US"/>
        </a:p>
      </dgm:t>
    </dgm:pt>
    <dgm:pt modelId="{671C3A9C-5A1C-4CDD-8B97-5CB602C78781}" type="sibTrans" cxnId="{94FBA4AE-956D-4507-8AE3-A1C267996D14}">
      <dgm:prSet/>
      <dgm:spPr/>
      <dgm:t>
        <a:bodyPr/>
        <a:lstStyle/>
        <a:p>
          <a:endParaRPr lang="en-US"/>
        </a:p>
      </dgm:t>
    </dgm:pt>
    <dgm:pt modelId="{CDEB30C3-651B-4456-88F6-6EA54EB82D60}">
      <dgm:prSet/>
      <dgm:spPr>
        <a:solidFill>
          <a:srgbClr val="033B57"/>
        </a:solidFill>
      </dgm:spPr>
      <dgm:t>
        <a:bodyPr/>
        <a:lstStyle/>
        <a:p>
          <a:r>
            <a:rPr lang="en-GB" dirty="0"/>
            <a:t>Desire</a:t>
          </a:r>
          <a:endParaRPr lang="en-US" dirty="0"/>
        </a:p>
      </dgm:t>
    </dgm:pt>
    <dgm:pt modelId="{08AA6C1B-C70A-4617-8274-6DA5E94E3B7C}" type="parTrans" cxnId="{5BB6BA9D-D020-4266-9BA4-446873B7FEAB}">
      <dgm:prSet/>
      <dgm:spPr/>
      <dgm:t>
        <a:bodyPr/>
        <a:lstStyle/>
        <a:p>
          <a:endParaRPr lang="en-US"/>
        </a:p>
      </dgm:t>
    </dgm:pt>
    <dgm:pt modelId="{6DA67E01-1EFC-4688-BF4F-61A2CCF53E3F}" type="sibTrans" cxnId="{5BB6BA9D-D020-4266-9BA4-446873B7FEAB}">
      <dgm:prSet/>
      <dgm:spPr/>
      <dgm:t>
        <a:bodyPr/>
        <a:lstStyle/>
        <a:p>
          <a:endParaRPr lang="en-US"/>
        </a:p>
      </dgm:t>
    </dgm:pt>
    <dgm:pt modelId="{6DAA514B-61DE-49B2-8DE3-3ED4FC4129D5}">
      <dgm:prSet phldrT="[Text]"/>
      <dgm:spPr>
        <a:solidFill>
          <a:srgbClr val="033B57"/>
        </a:solidFill>
      </dgm:spPr>
      <dgm:t>
        <a:bodyPr/>
        <a:lstStyle/>
        <a:p>
          <a:r>
            <a:rPr lang="en-US" dirty="0"/>
            <a:t>Awareness</a:t>
          </a:r>
        </a:p>
      </dgm:t>
    </dgm:pt>
    <dgm:pt modelId="{A60709D2-C81F-4E99-9374-4377C2252528}" type="parTrans" cxnId="{870DFF13-F4C9-4179-B967-40675A36CFBB}">
      <dgm:prSet/>
      <dgm:spPr/>
      <dgm:t>
        <a:bodyPr/>
        <a:lstStyle/>
        <a:p>
          <a:endParaRPr lang="en-US"/>
        </a:p>
      </dgm:t>
    </dgm:pt>
    <dgm:pt modelId="{8AF277AE-E7D0-4852-B51C-24146F0B3C17}" type="sibTrans" cxnId="{870DFF13-F4C9-4179-B967-40675A36CFBB}">
      <dgm:prSet/>
      <dgm:spPr/>
      <dgm:t>
        <a:bodyPr/>
        <a:lstStyle/>
        <a:p>
          <a:endParaRPr lang="en-US"/>
        </a:p>
      </dgm:t>
    </dgm:pt>
    <dgm:pt modelId="{E8896F72-D04B-4CD0-AA0A-26FFA91383BB}">
      <dgm:prSet custT="1"/>
      <dgm:spPr>
        <a:solidFill>
          <a:schemeClr val="accent5">
            <a:alpha val="90000"/>
          </a:schemeClr>
        </a:solidFill>
      </dgm:spPr>
      <dgm:t>
        <a:bodyPr/>
        <a:lstStyle/>
        <a:p>
          <a:r>
            <a:rPr lang="en-US" sz="1400" dirty="0"/>
            <a:t>Do I have the skill to perform a culturally-based needs and strengths assessment in a sensitive manner?</a:t>
          </a:r>
        </a:p>
      </dgm:t>
    </dgm:pt>
    <dgm:pt modelId="{E4B1FEA0-3815-4AD6-8278-2FC53ED7D3CD}" type="parTrans" cxnId="{A24A3C08-94B8-4176-9AD7-E554B29E33FC}">
      <dgm:prSet/>
      <dgm:spPr/>
      <dgm:t>
        <a:bodyPr/>
        <a:lstStyle/>
        <a:p>
          <a:endParaRPr lang="en-US"/>
        </a:p>
      </dgm:t>
    </dgm:pt>
    <dgm:pt modelId="{774D7FB7-4067-46F3-A21E-D2CC19475D30}" type="sibTrans" cxnId="{A24A3C08-94B8-4176-9AD7-E554B29E33FC}">
      <dgm:prSet/>
      <dgm:spPr/>
      <dgm:t>
        <a:bodyPr/>
        <a:lstStyle/>
        <a:p>
          <a:endParaRPr lang="en-US"/>
        </a:p>
      </dgm:t>
    </dgm:pt>
    <dgm:pt modelId="{E5587EBD-694F-4E6D-BFA5-6BCD1D8D8E7D}">
      <dgm:prSet custT="1"/>
      <dgm:spPr>
        <a:solidFill>
          <a:schemeClr val="accent5">
            <a:alpha val="90000"/>
          </a:schemeClr>
        </a:solidFill>
      </dgm:spPr>
      <dgm:t>
        <a:bodyPr/>
        <a:lstStyle/>
        <a:p>
          <a:r>
            <a:rPr lang="en-GB" sz="1400" dirty="0"/>
            <a:t>Do I have knowledge of the patient’s world view? Do I have knowledge of the ways biology, culture, society and language interrelate to impact people?</a:t>
          </a:r>
          <a:endParaRPr lang="en-US" sz="1400" dirty="0"/>
        </a:p>
      </dgm:t>
    </dgm:pt>
    <dgm:pt modelId="{0A928549-B49E-4614-A3F8-DA413CB94188}" type="parTrans" cxnId="{23325D77-743A-4896-A6BE-8D8D7BF24010}">
      <dgm:prSet/>
      <dgm:spPr/>
      <dgm:t>
        <a:bodyPr/>
        <a:lstStyle/>
        <a:p>
          <a:endParaRPr lang="en-US"/>
        </a:p>
      </dgm:t>
    </dgm:pt>
    <dgm:pt modelId="{A97C91E7-4CE2-44F2-94D8-C157D66A8B7B}" type="sibTrans" cxnId="{23325D77-743A-4896-A6BE-8D8D7BF24010}">
      <dgm:prSet/>
      <dgm:spPr/>
      <dgm:t>
        <a:bodyPr/>
        <a:lstStyle/>
        <a:p>
          <a:endParaRPr lang="en-US"/>
        </a:p>
      </dgm:t>
    </dgm:pt>
    <dgm:pt modelId="{E0AD00AB-4EAE-40A3-9871-D841C1A4E73F}">
      <dgm:prSet custT="1"/>
      <dgm:spPr>
        <a:solidFill>
          <a:schemeClr val="accent5">
            <a:alpha val="90000"/>
          </a:schemeClr>
        </a:solidFill>
      </dgm:spPr>
      <dgm:t>
        <a:bodyPr/>
        <a:lstStyle/>
        <a:p>
          <a:r>
            <a:rPr lang="en-GB" sz="1400" dirty="0"/>
            <a:t>How many face-to-face encounters have I had with patients from diverse cultural backgrounds?</a:t>
          </a:r>
          <a:endParaRPr lang="en-US" sz="1400" dirty="0"/>
        </a:p>
      </dgm:t>
    </dgm:pt>
    <dgm:pt modelId="{D673D093-373B-4BA0-9A34-4FBF750F0E39}" type="parTrans" cxnId="{45D3FC8B-FF83-410F-99C8-A453D20D1DD1}">
      <dgm:prSet/>
      <dgm:spPr/>
      <dgm:t>
        <a:bodyPr/>
        <a:lstStyle/>
        <a:p>
          <a:endParaRPr lang="en-US"/>
        </a:p>
      </dgm:t>
    </dgm:pt>
    <dgm:pt modelId="{19D2EF83-D7C5-4673-8131-366F99DF3940}" type="sibTrans" cxnId="{45D3FC8B-FF83-410F-99C8-A453D20D1DD1}">
      <dgm:prSet/>
      <dgm:spPr/>
      <dgm:t>
        <a:bodyPr/>
        <a:lstStyle/>
        <a:p>
          <a:endParaRPr lang="en-US"/>
        </a:p>
      </dgm:t>
    </dgm:pt>
    <dgm:pt modelId="{0367860E-0CC8-48CE-B995-C09A5DBD6658}">
      <dgm:prSet custT="1"/>
      <dgm:spPr>
        <a:solidFill>
          <a:schemeClr val="accent5">
            <a:alpha val="90000"/>
          </a:schemeClr>
        </a:solidFill>
      </dgm:spPr>
      <dgm:t>
        <a:bodyPr/>
        <a:lstStyle/>
        <a:p>
          <a:r>
            <a:rPr lang="en-GB" sz="1400" dirty="0"/>
            <a:t>What is my genuine desire to “want to be” culturally competent?</a:t>
          </a:r>
          <a:endParaRPr lang="en-US" sz="1400" dirty="0"/>
        </a:p>
      </dgm:t>
    </dgm:pt>
    <dgm:pt modelId="{FACBCCF9-505C-4C47-AC47-84C249391F53}" type="parTrans" cxnId="{47746AF3-FD50-44D5-B463-683B07A8C67B}">
      <dgm:prSet/>
      <dgm:spPr/>
      <dgm:t>
        <a:bodyPr/>
        <a:lstStyle/>
        <a:p>
          <a:endParaRPr lang="en-US"/>
        </a:p>
      </dgm:t>
    </dgm:pt>
    <dgm:pt modelId="{5B5B2472-D420-49AB-92C4-B6F64CA72C9F}" type="sibTrans" cxnId="{47746AF3-FD50-44D5-B463-683B07A8C67B}">
      <dgm:prSet/>
      <dgm:spPr/>
      <dgm:t>
        <a:bodyPr/>
        <a:lstStyle/>
        <a:p>
          <a:endParaRPr lang="en-US"/>
        </a:p>
      </dgm:t>
    </dgm:pt>
    <dgm:pt modelId="{9FDCEE9F-D096-48CF-8ED0-C64058BD91DA}" type="pres">
      <dgm:prSet presAssocID="{C14A13DF-A6CB-4D34-AE32-4113D52E3A72}" presName="Name0" presStyleCnt="0">
        <dgm:presLayoutVars>
          <dgm:dir/>
          <dgm:animLvl val="lvl"/>
          <dgm:resizeHandles val="exact"/>
        </dgm:presLayoutVars>
      </dgm:prSet>
      <dgm:spPr/>
    </dgm:pt>
    <dgm:pt modelId="{FD2C02E7-58F2-4124-8362-FE670F1C4585}" type="pres">
      <dgm:prSet presAssocID="{6DAA514B-61DE-49B2-8DE3-3ED4FC4129D5}" presName="linNode" presStyleCnt="0"/>
      <dgm:spPr/>
    </dgm:pt>
    <dgm:pt modelId="{16E6C594-5371-44B6-8E9E-AE6C70D44A02}" type="pres">
      <dgm:prSet presAssocID="{6DAA514B-61DE-49B2-8DE3-3ED4FC4129D5}" presName="parentText" presStyleLbl="node1" presStyleIdx="0" presStyleCnt="5" custScaleX="54915">
        <dgm:presLayoutVars>
          <dgm:chMax val="1"/>
          <dgm:bulletEnabled val="1"/>
        </dgm:presLayoutVars>
      </dgm:prSet>
      <dgm:spPr/>
    </dgm:pt>
    <dgm:pt modelId="{6BA03B51-7E1C-41E2-86C1-BD9D9363E145}" type="pres">
      <dgm:prSet presAssocID="{6DAA514B-61DE-49B2-8DE3-3ED4FC4129D5}" presName="descendantText" presStyleLbl="alignAccFollowNode1" presStyleIdx="0" presStyleCnt="5" custLinFactNeighborX="0">
        <dgm:presLayoutVars>
          <dgm:bulletEnabled val="1"/>
        </dgm:presLayoutVars>
      </dgm:prSet>
      <dgm:spPr/>
    </dgm:pt>
    <dgm:pt modelId="{18653916-3921-4211-93DC-8440BF301922}" type="pres">
      <dgm:prSet presAssocID="{8AF277AE-E7D0-4852-B51C-24146F0B3C17}" presName="sp" presStyleCnt="0"/>
      <dgm:spPr/>
    </dgm:pt>
    <dgm:pt modelId="{544B3A5B-99B6-4F60-B145-A0600EA6E470}" type="pres">
      <dgm:prSet presAssocID="{B2951A23-6E9C-425C-97F4-31501862DB18}" presName="linNode" presStyleCnt="0"/>
      <dgm:spPr/>
    </dgm:pt>
    <dgm:pt modelId="{FAEBA0A4-5BC6-4042-8CE6-13F2370A4F68}" type="pres">
      <dgm:prSet presAssocID="{B2951A23-6E9C-425C-97F4-31501862DB18}" presName="parentText" presStyleLbl="node1" presStyleIdx="1" presStyleCnt="5" custScaleX="54915">
        <dgm:presLayoutVars>
          <dgm:chMax val="1"/>
          <dgm:bulletEnabled val="1"/>
        </dgm:presLayoutVars>
      </dgm:prSet>
      <dgm:spPr/>
    </dgm:pt>
    <dgm:pt modelId="{0CC7E85C-384F-4AE3-BDB9-DFBC0AC0991F}" type="pres">
      <dgm:prSet presAssocID="{B2951A23-6E9C-425C-97F4-31501862DB18}" presName="descendantText" presStyleLbl="alignAccFollowNode1" presStyleIdx="1" presStyleCnt="5">
        <dgm:presLayoutVars>
          <dgm:bulletEnabled val="1"/>
        </dgm:presLayoutVars>
      </dgm:prSet>
      <dgm:spPr/>
    </dgm:pt>
    <dgm:pt modelId="{DFCA373B-B243-4CB9-947B-6D55BEEE3259}" type="pres">
      <dgm:prSet presAssocID="{8A492FC8-B3FB-4FE8-8AEF-0476ABA38959}" presName="sp" presStyleCnt="0"/>
      <dgm:spPr/>
    </dgm:pt>
    <dgm:pt modelId="{A2D86831-57A3-417B-A30E-3D9D324F88DF}" type="pres">
      <dgm:prSet presAssocID="{5112E833-3B55-4B52-98B3-E11DD2693462}" presName="linNode" presStyleCnt="0"/>
      <dgm:spPr/>
    </dgm:pt>
    <dgm:pt modelId="{59C66FB9-5D5A-48A2-B4C2-10D13CDEA531}" type="pres">
      <dgm:prSet presAssocID="{5112E833-3B55-4B52-98B3-E11DD2693462}" presName="parentText" presStyleLbl="node1" presStyleIdx="2" presStyleCnt="5" custScaleX="54915">
        <dgm:presLayoutVars>
          <dgm:chMax val="1"/>
          <dgm:bulletEnabled val="1"/>
        </dgm:presLayoutVars>
      </dgm:prSet>
      <dgm:spPr/>
    </dgm:pt>
    <dgm:pt modelId="{7DA3932B-8C8A-4C96-99A9-D932CA6BA147}" type="pres">
      <dgm:prSet presAssocID="{5112E833-3B55-4B52-98B3-E11DD2693462}" presName="descendantText" presStyleLbl="alignAccFollowNode1" presStyleIdx="2" presStyleCnt="5">
        <dgm:presLayoutVars>
          <dgm:bulletEnabled val="1"/>
        </dgm:presLayoutVars>
      </dgm:prSet>
      <dgm:spPr/>
    </dgm:pt>
    <dgm:pt modelId="{5CE88B12-B3C2-45B2-8F8D-EC5A3DFBD203}" type="pres">
      <dgm:prSet presAssocID="{01050751-FFF1-4EF1-92AA-A93EADC8F2F8}" presName="sp" presStyleCnt="0"/>
      <dgm:spPr/>
    </dgm:pt>
    <dgm:pt modelId="{8142D9AE-0C0F-4B69-967C-B41CEFF9FBA2}" type="pres">
      <dgm:prSet presAssocID="{9C7970DB-39EC-4D7B-B40E-E5CEE44574B6}" presName="linNode" presStyleCnt="0"/>
      <dgm:spPr/>
    </dgm:pt>
    <dgm:pt modelId="{36AB977F-5564-4236-8628-9606EE086CFC}" type="pres">
      <dgm:prSet presAssocID="{9C7970DB-39EC-4D7B-B40E-E5CEE44574B6}" presName="parentText" presStyleLbl="node1" presStyleIdx="3" presStyleCnt="5" custScaleX="54915">
        <dgm:presLayoutVars>
          <dgm:chMax val="1"/>
          <dgm:bulletEnabled val="1"/>
        </dgm:presLayoutVars>
      </dgm:prSet>
      <dgm:spPr/>
    </dgm:pt>
    <dgm:pt modelId="{FB1C1ED6-6133-4400-834C-BA4412FEB100}" type="pres">
      <dgm:prSet presAssocID="{9C7970DB-39EC-4D7B-B40E-E5CEE44574B6}" presName="descendantText" presStyleLbl="alignAccFollowNode1" presStyleIdx="3" presStyleCnt="5" custLinFactNeighborY="13708">
        <dgm:presLayoutVars>
          <dgm:bulletEnabled val="1"/>
        </dgm:presLayoutVars>
      </dgm:prSet>
      <dgm:spPr/>
    </dgm:pt>
    <dgm:pt modelId="{1A4A4AA4-245F-48C7-BCF1-026E67E5C45D}" type="pres">
      <dgm:prSet presAssocID="{671C3A9C-5A1C-4CDD-8B97-5CB602C78781}" presName="sp" presStyleCnt="0"/>
      <dgm:spPr/>
    </dgm:pt>
    <dgm:pt modelId="{26062533-8ADD-49BF-A62C-50B50E839865}" type="pres">
      <dgm:prSet presAssocID="{CDEB30C3-651B-4456-88F6-6EA54EB82D60}" presName="linNode" presStyleCnt="0"/>
      <dgm:spPr/>
    </dgm:pt>
    <dgm:pt modelId="{1E73C7E4-40CA-42EE-8D24-77047AE49C1C}" type="pres">
      <dgm:prSet presAssocID="{CDEB30C3-651B-4456-88F6-6EA54EB82D60}" presName="parentText" presStyleLbl="node1" presStyleIdx="4" presStyleCnt="5" custScaleX="54915">
        <dgm:presLayoutVars>
          <dgm:chMax val="1"/>
          <dgm:bulletEnabled val="1"/>
        </dgm:presLayoutVars>
      </dgm:prSet>
      <dgm:spPr/>
    </dgm:pt>
    <dgm:pt modelId="{A7D14F11-DB58-4B58-9697-9CB9298F2DA9}" type="pres">
      <dgm:prSet presAssocID="{CDEB30C3-651B-4456-88F6-6EA54EB82D60}" presName="descendantText" presStyleLbl="alignAccFollowNode1" presStyleIdx="4" presStyleCnt="5">
        <dgm:presLayoutVars>
          <dgm:bulletEnabled val="1"/>
        </dgm:presLayoutVars>
      </dgm:prSet>
      <dgm:spPr/>
    </dgm:pt>
  </dgm:ptLst>
  <dgm:cxnLst>
    <dgm:cxn modelId="{DFD51B02-883A-4DD7-8800-41CAAF68DC6F}" type="presOf" srcId="{B2951A23-6E9C-425C-97F4-31501862DB18}" destId="{FAEBA0A4-5BC6-4042-8CE6-13F2370A4F68}" srcOrd="0" destOrd="0" presId="urn:microsoft.com/office/officeart/2005/8/layout/vList5"/>
    <dgm:cxn modelId="{A24A3C08-94B8-4176-9AD7-E554B29E33FC}" srcId="{B2951A23-6E9C-425C-97F4-31501862DB18}" destId="{E8896F72-D04B-4CD0-AA0A-26FFA91383BB}" srcOrd="0" destOrd="0" parTransId="{E4B1FEA0-3815-4AD6-8278-2FC53ED7D3CD}" sibTransId="{774D7FB7-4067-46F3-A21E-D2CC19475D30}"/>
    <dgm:cxn modelId="{2DCFF00E-E99A-40F3-8E6A-83E6C6EDDA42}" type="presOf" srcId="{6DAA514B-61DE-49B2-8DE3-3ED4FC4129D5}" destId="{16E6C594-5371-44B6-8E9E-AE6C70D44A02}" srcOrd="0" destOrd="0" presId="urn:microsoft.com/office/officeart/2005/8/layout/vList5"/>
    <dgm:cxn modelId="{870DFF13-F4C9-4179-B967-40675A36CFBB}" srcId="{C14A13DF-A6CB-4D34-AE32-4113D52E3A72}" destId="{6DAA514B-61DE-49B2-8DE3-3ED4FC4129D5}" srcOrd="0" destOrd="0" parTransId="{A60709D2-C81F-4E99-9374-4377C2252528}" sibTransId="{8AF277AE-E7D0-4852-B51C-24146F0B3C17}"/>
    <dgm:cxn modelId="{86926F1B-B254-447C-9817-EC64F42C0197}" srcId="{C14A13DF-A6CB-4D34-AE32-4113D52E3A72}" destId="{5112E833-3B55-4B52-98B3-E11DD2693462}" srcOrd="2" destOrd="0" parTransId="{3A200630-E067-4242-81EF-6B1BF3A07276}" sibTransId="{01050751-FFF1-4EF1-92AA-A93EADC8F2F8}"/>
    <dgm:cxn modelId="{DD6F7150-B925-459D-9348-CFB2A59D4CB1}" type="presOf" srcId="{0367860E-0CC8-48CE-B995-C09A5DBD6658}" destId="{A7D14F11-DB58-4B58-9697-9CB9298F2DA9}" srcOrd="0" destOrd="0" presId="urn:microsoft.com/office/officeart/2005/8/layout/vList5"/>
    <dgm:cxn modelId="{61324C54-CE6E-4F2F-94CA-D920CA5A0BA8}" type="presOf" srcId="{5112E833-3B55-4B52-98B3-E11DD2693462}" destId="{59C66FB9-5D5A-48A2-B4C2-10D13CDEA531}" srcOrd="0" destOrd="0" presId="urn:microsoft.com/office/officeart/2005/8/layout/vList5"/>
    <dgm:cxn modelId="{3F3C8B76-B7D4-4BA7-8376-41B5C2639508}" type="presOf" srcId="{9C7970DB-39EC-4D7B-B40E-E5CEE44574B6}" destId="{36AB977F-5564-4236-8628-9606EE086CFC}" srcOrd="0" destOrd="0" presId="urn:microsoft.com/office/officeart/2005/8/layout/vList5"/>
    <dgm:cxn modelId="{23325D77-743A-4896-A6BE-8D8D7BF24010}" srcId="{5112E833-3B55-4B52-98B3-E11DD2693462}" destId="{E5587EBD-694F-4E6D-BFA5-6BCD1D8D8E7D}" srcOrd="0" destOrd="0" parTransId="{0A928549-B49E-4614-A3F8-DA413CB94188}" sibTransId="{A97C91E7-4CE2-44F2-94D8-C157D66A8B7B}"/>
    <dgm:cxn modelId="{F2D67858-02B5-40C6-B08D-731E7AFF21C8}" type="presOf" srcId="{CDEB30C3-651B-4456-88F6-6EA54EB82D60}" destId="{1E73C7E4-40CA-42EE-8D24-77047AE49C1C}" srcOrd="0" destOrd="0" presId="urn:microsoft.com/office/officeart/2005/8/layout/vList5"/>
    <dgm:cxn modelId="{A663F38A-929E-4728-A889-DB18DF2FDCD9}" type="presOf" srcId="{C14A13DF-A6CB-4D34-AE32-4113D52E3A72}" destId="{9FDCEE9F-D096-48CF-8ED0-C64058BD91DA}" srcOrd="0" destOrd="0" presId="urn:microsoft.com/office/officeart/2005/8/layout/vList5"/>
    <dgm:cxn modelId="{45D3FC8B-FF83-410F-99C8-A453D20D1DD1}" srcId="{9C7970DB-39EC-4D7B-B40E-E5CEE44574B6}" destId="{E0AD00AB-4EAE-40A3-9871-D841C1A4E73F}" srcOrd="0" destOrd="0" parTransId="{D673D093-373B-4BA0-9A34-4FBF750F0E39}" sibTransId="{19D2EF83-D7C5-4673-8131-366F99DF3940}"/>
    <dgm:cxn modelId="{5BB6BA9D-D020-4266-9BA4-446873B7FEAB}" srcId="{C14A13DF-A6CB-4D34-AE32-4113D52E3A72}" destId="{CDEB30C3-651B-4456-88F6-6EA54EB82D60}" srcOrd="4" destOrd="0" parTransId="{08AA6C1B-C70A-4617-8274-6DA5E94E3B7C}" sibTransId="{6DA67E01-1EFC-4688-BF4F-61A2CCF53E3F}"/>
    <dgm:cxn modelId="{9E67A4AC-0ECE-46DD-8B94-2A85BA38B5E1}" type="presOf" srcId="{E8896F72-D04B-4CD0-AA0A-26FFA91383BB}" destId="{0CC7E85C-384F-4AE3-BDB9-DFBC0AC0991F}" srcOrd="0" destOrd="0" presId="urn:microsoft.com/office/officeart/2005/8/layout/vList5"/>
    <dgm:cxn modelId="{B8F0A9AC-9065-4298-A34F-76A98E752805}" srcId="{C14A13DF-A6CB-4D34-AE32-4113D52E3A72}" destId="{B2951A23-6E9C-425C-97F4-31501862DB18}" srcOrd="1" destOrd="0" parTransId="{7EE59466-AD63-44DA-B0E1-940C81617557}" sibTransId="{8A492FC8-B3FB-4FE8-8AEF-0476ABA38959}"/>
    <dgm:cxn modelId="{94FBA4AE-956D-4507-8AE3-A1C267996D14}" srcId="{C14A13DF-A6CB-4D34-AE32-4113D52E3A72}" destId="{9C7970DB-39EC-4D7B-B40E-E5CEE44574B6}" srcOrd="3" destOrd="0" parTransId="{5D30DFC9-6418-4733-97EF-C181CE7902CB}" sibTransId="{671C3A9C-5A1C-4CDD-8B97-5CB602C78781}"/>
    <dgm:cxn modelId="{B6A33FC4-6901-462F-91C3-8F45F8F11D80}" type="presOf" srcId="{E5587EBD-694F-4E6D-BFA5-6BCD1D8D8E7D}" destId="{7DA3932B-8C8A-4C96-99A9-D932CA6BA147}" srcOrd="0" destOrd="0" presId="urn:microsoft.com/office/officeart/2005/8/layout/vList5"/>
    <dgm:cxn modelId="{FF958FCE-474F-47B2-B7AF-85E62DED4E53}" type="presOf" srcId="{2E3E70B4-A912-4029-84BF-80AC906F15BC}" destId="{6BA03B51-7E1C-41E2-86C1-BD9D9363E145}" srcOrd="0" destOrd="0" presId="urn:microsoft.com/office/officeart/2005/8/layout/vList5"/>
    <dgm:cxn modelId="{4C0687D6-85E8-437C-9AC9-8D793C241955}" type="presOf" srcId="{E0AD00AB-4EAE-40A3-9871-D841C1A4E73F}" destId="{FB1C1ED6-6133-4400-834C-BA4412FEB100}" srcOrd="0" destOrd="0" presId="urn:microsoft.com/office/officeart/2005/8/layout/vList5"/>
    <dgm:cxn modelId="{47746AF3-FD50-44D5-B463-683B07A8C67B}" srcId="{CDEB30C3-651B-4456-88F6-6EA54EB82D60}" destId="{0367860E-0CC8-48CE-B995-C09A5DBD6658}" srcOrd="0" destOrd="0" parTransId="{FACBCCF9-505C-4C47-AC47-84C249391F53}" sibTransId="{5B5B2472-D420-49AB-92C4-B6F64CA72C9F}"/>
    <dgm:cxn modelId="{FBEB14F8-4185-4733-9CF0-CA0CFD811C73}" srcId="{6DAA514B-61DE-49B2-8DE3-3ED4FC4129D5}" destId="{2E3E70B4-A912-4029-84BF-80AC906F15BC}" srcOrd="0" destOrd="0" parTransId="{01247299-712A-4C6A-8FD3-5DA5B03702A5}" sibTransId="{B6B98C1F-7EA0-4D91-9654-1AED08B57993}"/>
    <dgm:cxn modelId="{00FD38C6-3007-4D2A-B8D9-9BADF7F1A3B8}" type="presParOf" srcId="{9FDCEE9F-D096-48CF-8ED0-C64058BD91DA}" destId="{FD2C02E7-58F2-4124-8362-FE670F1C4585}" srcOrd="0" destOrd="0" presId="urn:microsoft.com/office/officeart/2005/8/layout/vList5"/>
    <dgm:cxn modelId="{D33A7630-5C93-4961-87FD-88D2A25C0A64}" type="presParOf" srcId="{FD2C02E7-58F2-4124-8362-FE670F1C4585}" destId="{16E6C594-5371-44B6-8E9E-AE6C70D44A02}" srcOrd="0" destOrd="0" presId="urn:microsoft.com/office/officeart/2005/8/layout/vList5"/>
    <dgm:cxn modelId="{0AA7FFD7-208B-4EB8-B19C-3FA1AD506810}" type="presParOf" srcId="{FD2C02E7-58F2-4124-8362-FE670F1C4585}" destId="{6BA03B51-7E1C-41E2-86C1-BD9D9363E145}" srcOrd="1" destOrd="0" presId="urn:microsoft.com/office/officeart/2005/8/layout/vList5"/>
    <dgm:cxn modelId="{F3583F48-3B03-47EB-91A8-71F106CB7C8A}" type="presParOf" srcId="{9FDCEE9F-D096-48CF-8ED0-C64058BD91DA}" destId="{18653916-3921-4211-93DC-8440BF301922}" srcOrd="1" destOrd="0" presId="urn:microsoft.com/office/officeart/2005/8/layout/vList5"/>
    <dgm:cxn modelId="{AFC48D11-8CE8-41DE-A635-BA78DD438B1F}" type="presParOf" srcId="{9FDCEE9F-D096-48CF-8ED0-C64058BD91DA}" destId="{544B3A5B-99B6-4F60-B145-A0600EA6E470}" srcOrd="2" destOrd="0" presId="urn:microsoft.com/office/officeart/2005/8/layout/vList5"/>
    <dgm:cxn modelId="{60B71C15-353C-499E-9EE7-D220E76F5083}" type="presParOf" srcId="{544B3A5B-99B6-4F60-B145-A0600EA6E470}" destId="{FAEBA0A4-5BC6-4042-8CE6-13F2370A4F68}" srcOrd="0" destOrd="0" presId="urn:microsoft.com/office/officeart/2005/8/layout/vList5"/>
    <dgm:cxn modelId="{897D2538-8D04-4482-BBBD-89518C18F42A}" type="presParOf" srcId="{544B3A5B-99B6-4F60-B145-A0600EA6E470}" destId="{0CC7E85C-384F-4AE3-BDB9-DFBC0AC0991F}" srcOrd="1" destOrd="0" presId="urn:microsoft.com/office/officeart/2005/8/layout/vList5"/>
    <dgm:cxn modelId="{9A3ED4DF-1D9C-45BD-83C0-88A98CF38634}" type="presParOf" srcId="{9FDCEE9F-D096-48CF-8ED0-C64058BD91DA}" destId="{DFCA373B-B243-4CB9-947B-6D55BEEE3259}" srcOrd="3" destOrd="0" presId="urn:microsoft.com/office/officeart/2005/8/layout/vList5"/>
    <dgm:cxn modelId="{01501900-E762-4F10-88E3-59522CC827E5}" type="presParOf" srcId="{9FDCEE9F-D096-48CF-8ED0-C64058BD91DA}" destId="{A2D86831-57A3-417B-A30E-3D9D324F88DF}" srcOrd="4" destOrd="0" presId="urn:microsoft.com/office/officeart/2005/8/layout/vList5"/>
    <dgm:cxn modelId="{DD2E8112-FA22-4584-9742-F7E7971A984B}" type="presParOf" srcId="{A2D86831-57A3-417B-A30E-3D9D324F88DF}" destId="{59C66FB9-5D5A-48A2-B4C2-10D13CDEA531}" srcOrd="0" destOrd="0" presId="urn:microsoft.com/office/officeart/2005/8/layout/vList5"/>
    <dgm:cxn modelId="{3308975F-E6EC-426E-852C-26101BD94F74}" type="presParOf" srcId="{A2D86831-57A3-417B-A30E-3D9D324F88DF}" destId="{7DA3932B-8C8A-4C96-99A9-D932CA6BA147}" srcOrd="1" destOrd="0" presId="urn:microsoft.com/office/officeart/2005/8/layout/vList5"/>
    <dgm:cxn modelId="{924113D7-849E-4B2F-8CA4-71C78C9AC712}" type="presParOf" srcId="{9FDCEE9F-D096-48CF-8ED0-C64058BD91DA}" destId="{5CE88B12-B3C2-45B2-8F8D-EC5A3DFBD203}" srcOrd="5" destOrd="0" presId="urn:microsoft.com/office/officeart/2005/8/layout/vList5"/>
    <dgm:cxn modelId="{4FFC3CC3-3920-4C32-84F8-2DFBC19FF40E}" type="presParOf" srcId="{9FDCEE9F-D096-48CF-8ED0-C64058BD91DA}" destId="{8142D9AE-0C0F-4B69-967C-B41CEFF9FBA2}" srcOrd="6" destOrd="0" presId="urn:microsoft.com/office/officeart/2005/8/layout/vList5"/>
    <dgm:cxn modelId="{ABF7806A-A22B-4A76-912D-DD3959C4FEE1}" type="presParOf" srcId="{8142D9AE-0C0F-4B69-967C-B41CEFF9FBA2}" destId="{36AB977F-5564-4236-8628-9606EE086CFC}" srcOrd="0" destOrd="0" presId="urn:microsoft.com/office/officeart/2005/8/layout/vList5"/>
    <dgm:cxn modelId="{12668E26-E24A-486E-8B88-D660308EC5B1}" type="presParOf" srcId="{8142D9AE-0C0F-4B69-967C-B41CEFF9FBA2}" destId="{FB1C1ED6-6133-4400-834C-BA4412FEB100}" srcOrd="1" destOrd="0" presId="urn:microsoft.com/office/officeart/2005/8/layout/vList5"/>
    <dgm:cxn modelId="{621DB105-EF88-413C-8861-BC465FE7B501}" type="presParOf" srcId="{9FDCEE9F-D096-48CF-8ED0-C64058BD91DA}" destId="{1A4A4AA4-245F-48C7-BCF1-026E67E5C45D}" srcOrd="7" destOrd="0" presId="urn:microsoft.com/office/officeart/2005/8/layout/vList5"/>
    <dgm:cxn modelId="{7C7F6A14-B65D-4D03-AC83-14EED972CB28}" type="presParOf" srcId="{9FDCEE9F-D096-48CF-8ED0-C64058BD91DA}" destId="{26062533-8ADD-49BF-A62C-50B50E839865}" srcOrd="8" destOrd="0" presId="urn:microsoft.com/office/officeart/2005/8/layout/vList5"/>
    <dgm:cxn modelId="{39035219-9BB9-4EF1-90FA-E4FE5A428E80}" type="presParOf" srcId="{26062533-8ADD-49BF-A62C-50B50E839865}" destId="{1E73C7E4-40CA-42EE-8D24-77047AE49C1C}" srcOrd="0" destOrd="0" presId="urn:microsoft.com/office/officeart/2005/8/layout/vList5"/>
    <dgm:cxn modelId="{2BFBFD48-2E8F-4083-81C6-5C3F82AAD1B3}" type="presParOf" srcId="{26062533-8ADD-49BF-A62C-50B50E839865}" destId="{A7D14F11-DB58-4B58-9697-9CB9298F2D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83930-6699-4F36-B02A-4FD1DBCF77F8}" type="doc">
      <dgm:prSet loTypeId="urn:microsoft.com/office/officeart/2005/8/layout/architecture" loCatId="relationship" qsTypeId="urn:microsoft.com/office/officeart/2005/8/quickstyle/simple2" qsCatId="simple" csTypeId="urn:microsoft.com/office/officeart/2005/8/colors/accent1_2" csCatId="accent1" phldr="1"/>
      <dgm:spPr/>
      <dgm:t>
        <a:bodyPr/>
        <a:lstStyle/>
        <a:p>
          <a:endParaRPr lang="en-US"/>
        </a:p>
      </dgm:t>
    </dgm:pt>
    <dgm:pt modelId="{FAF601E6-EA24-4847-A4F3-BE35FC7AEF22}">
      <dgm:prSet phldrT="[Text]"/>
      <dgm:spPr>
        <a:solidFill>
          <a:srgbClr val="033B57"/>
        </a:solidFill>
      </dgm:spPr>
      <dgm:t>
        <a:bodyPr/>
        <a:lstStyle/>
        <a:p>
          <a:r>
            <a:rPr lang="en-US" dirty="0"/>
            <a:t>Counter-stereotypic imaging</a:t>
          </a:r>
        </a:p>
      </dgm:t>
    </dgm:pt>
    <dgm:pt modelId="{49E68EC0-651F-45E5-8F2C-B41998B1E446}" type="parTrans" cxnId="{DFFFCE75-CE1D-457C-B75E-0F0BDFFCB35E}">
      <dgm:prSet/>
      <dgm:spPr/>
      <dgm:t>
        <a:bodyPr/>
        <a:lstStyle/>
        <a:p>
          <a:endParaRPr lang="en-US"/>
        </a:p>
      </dgm:t>
    </dgm:pt>
    <dgm:pt modelId="{04EBC50F-9EF5-47F0-985A-2C546A61B03F}" type="sibTrans" cxnId="{DFFFCE75-CE1D-457C-B75E-0F0BDFFCB35E}">
      <dgm:prSet/>
      <dgm:spPr/>
      <dgm:t>
        <a:bodyPr/>
        <a:lstStyle/>
        <a:p>
          <a:endParaRPr lang="en-US"/>
        </a:p>
      </dgm:t>
    </dgm:pt>
    <dgm:pt modelId="{75229CC4-8C7E-4100-A932-FA67F32D8913}">
      <dgm:prSet phldrT="[Text]"/>
      <dgm:spPr>
        <a:solidFill>
          <a:srgbClr val="033B57"/>
        </a:solidFill>
      </dgm:spPr>
      <dgm:t>
        <a:bodyPr/>
        <a:lstStyle/>
        <a:p>
          <a:r>
            <a:rPr lang="en-US" dirty="0"/>
            <a:t>Stereotype replacement</a:t>
          </a:r>
        </a:p>
      </dgm:t>
    </dgm:pt>
    <dgm:pt modelId="{18295895-CC45-4B7E-86A4-7929DBB68747}" type="parTrans" cxnId="{3332566A-B011-4976-9384-CCD2C951471C}">
      <dgm:prSet/>
      <dgm:spPr/>
      <dgm:t>
        <a:bodyPr/>
        <a:lstStyle/>
        <a:p>
          <a:endParaRPr lang="en-US"/>
        </a:p>
      </dgm:t>
    </dgm:pt>
    <dgm:pt modelId="{38FBBB08-BF35-4DF9-9575-BF411EB37650}" type="sibTrans" cxnId="{3332566A-B011-4976-9384-CCD2C951471C}">
      <dgm:prSet/>
      <dgm:spPr/>
      <dgm:t>
        <a:bodyPr/>
        <a:lstStyle/>
        <a:p>
          <a:endParaRPr lang="en-US"/>
        </a:p>
      </dgm:t>
    </dgm:pt>
    <dgm:pt modelId="{B0E0B846-2652-42E7-8589-9C23875A4196}">
      <dgm:prSet phldrT="[Text]"/>
      <dgm:spPr>
        <a:solidFill>
          <a:srgbClr val="033B57"/>
        </a:solidFill>
      </dgm:spPr>
      <dgm:t>
        <a:bodyPr/>
        <a:lstStyle/>
        <a:p>
          <a:r>
            <a:rPr lang="en-US" dirty="0"/>
            <a:t>Perspective taking</a:t>
          </a:r>
        </a:p>
      </dgm:t>
    </dgm:pt>
    <dgm:pt modelId="{E9150504-B737-411D-92A1-85888D80F138}" type="parTrans" cxnId="{4A199D4A-0A8D-4F97-8A33-8DACB249DE0C}">
      <dgm:prSet/>
      <dgm:spPr/>
      <dgm:t>
        <a:bodyPr/>
        <a:lstStyle/>
        <a:p>
          <a:endParaRPr lang="en-US"/>
        </a:p>
      </dgm:t>
    </dgm:pt>
    <dgm:pt modelId="{03ABB268-25E1-4AAB-8209-5C6C6D03769A}" type="sibTrans" cxnId="{4A199D4A-0A8D-4F97-8A33-8DACB249DE0C}">
      <dgm:prSet/>
      <dgm:spPr/>
      <dgm:t>
        <a:bodyPr/>
        <a:lstStyle/>
        <a:p>
          <a:endParaRPr lang="en-US"/>
        </a:p>
      </dgm:t>
    </dgm:pt>
    <dgm:pt modelId="{6A381F1A-9E5F-46B0-8D66-93B5B6B27282}">
      <dgm:prSet phldrT="[Text]"/>
      <dgm:spPr>
        <a:solidFill>
          <a:srgbClr val="033B57"/>
        </a:solidFill>
      </dgm:spPr>
      <dgm:t>
        <a:bodyPr/>
        <a:lstStyle/>
        <a:p>
          <a:r>
            <a:rPr lang="en-US" dirty="0"/>
            <a:t>Individuation</a:t>
          </a:r>
        </a:p>
      </dgm:t>
    </dgm:pt>
    <dgm:pt modelId="{B66DA474-0265-4470-82A1-46FCA70E7D1F}" type="sibTrans" cxnId="{C2EBCB51-8EE9-42F0-91F4-998882AB8934}">
      <dgm:prSet/>
      <dgm:spPr/>
      <dgm:t>
        <a:bodyPr/>
        <a:lstStyle/>
        <a:p>
          <a:endParaRPr lang="en-US"/>
        </a:p>
      </dgm:t>
    </dgm:pt>
    <dgm:pt modelId="{36A3D88B-6865-44FD-AE06-86F82ED2CA2F}" type="parTrans" cxnId="{C2EBCB51-8EE9-42F0-91F4-998882AB8934}">
      <dgm:prSet/>
      <dgm:spPr/>
      <dgm:t>
        <a:bodyPr/>
        <a:lstStyle/>
        <a:p>
          <a:endParaRPr lang="en-US"/>
        </a:p>
      </dgm:t>
    </dgm:pt>
    <dgm:pt modelId="{99952CCF-94E1-4BC0-9823-D63458FC8EC4}">
      <dgm:prSet phldrT="[Text]" custT="1"/>
      <dgm:spPr>
        <a:solidFill>
          <a:srgbClr val="033B57"/>
        </a:solidFill>
      </dgm:spPr>
      <dgm:t>
        <a:bodyPr/>
        <a:lstStyle/>
        <a:p>
          <a:r>
            <a:rPr lang="en-US" sz="2800" dirty="0"/>
            <a:t>Increasing opportunities for contact </a:t>
          </a:r>
        </a:p>
      </dgm:t>
    </dgm:pt>
    <dgm:pt modelId="{593F6C25-0D83-4DE9-A718-58C86A544B7B}" type="sibTrans" cxnId="{5612A576-FD18-4665-B2F1-D2AF296A5D22}">
      <dgm:prSet/>
      <dgm:spPr/>
      <dgm:t>
        <a:bodyPr/>
        <a:lstStyle/>
        <a:p>
          <a:endParaRPr lang="en-US"/>
        </a:p>
      </dgm:t>
    </dgm:pt>
    <dgm:pt modelId="{2EB3C196-AE4D-4EA0-9172-CB59081C78FB}" type="parTrans" cxnId="{5612A576-FD18-4665-B2F1-D2AF296A5D22}">
      <dgm:prSet/>
      <dgm:spPr/>
      <dgm:t>
        <a:bodyPr/>
        <a:lstStyle/>
        <a:p>
          <a:endParaRPr lang="en-US"/>
        </a:p>
      </dgm:t>
    </dgm:pt>
    <dgm:pt modelId="{1901A16E-7AFA-45FE-823A-0964361209F3}" type="pres">
      <dgm:prSet presAssocID="{38183930-6699-4F36-B02A-4FD1DBCF77F8}" presName="Name0" presStyleCnt="0">
        <dgm:presLayoutVars>
          <dgm:chPref val="1"/>
          <dgm:dir/>
          <dgm:animOne val="branch"/>
          <dgm:animLvl val="lvl"/>
          <dgm:resizeHandles/>
        </dgm:presLayoutVars>
      </dgm:prSet>
      <dgm:spPr/>
    </dgm:pt>
    <dgm:pt modelId="{1FE92CD0-D39D-49E6-B5D7-957A59814B77}" type="pres">
      <dgm:prSet presAssocID="{99952CCF-94E1-4BC0-9823-D63458FC8EC4}" presName="vertOne" presStyleCnt="0"/>
      <dgm:spPr/>
    </dgm:pt>
    <dgm:pt modelId="{15F43A59-3BC8-4BD2-8ADB-7FBDDC4AF3DD}" type="pres">
      <dgm:prSet presAssocID="{99952CCF-94E1-4BC0-9823-D63458FC8EC4}" presName="txOne" presStyleLbl="node0" presStyleIdx="0" presStyleCnt="1">
        <dgm:presLayoutVars>
          <dgm:chPref val="3"/>
        </dgm:presLayoutVars>
      </dgm:prSet>
      <dgm:spPr/>
    </dgm:pt>
    <dgm:pt modelId="{96597562-4584-4AB6-B28C-8C64C30A5FEB}" type="pres">
      <dgm:prSet presAssocID="{99952CCF-94E1-4BC0-9823-D63458FC8EC4}" presName="parTransOne" presStyleCnt="0"/>
      <dgm:spPr/>
    </dgm:pt>
    <dgm:pt modelId="{33E4F54F-DEA1-4C1C-AE1E-ACE37050DCF6}" type="pres">
      <dgm:prSet presAssocID="{99952CCF-94E1-4BC0-9823-D63458FC8EC4}" presName="horzOne" presStyleCnt="0"/>
      <dgm:spPr/>
    </dgm:pt>
    <dgm:pt modelId="{22B20DED-165D-408A-B4D6-601243F8A1A2}" type="pres">
      <dgm:prSet presAssocID="{FAF601E6-EA24-4847-A4F3-BE35FC7AEF22}" presName="vertTwo" presStyleCnt="0"/>
      <dgm:spPr/>
    </dgm:pt>
    <dgm:pt modelId="{995B9C86-781A-4588-BA2D-604450C5BC86}" type="pres">
      <dgm:prSet presAssocID="{FAF601E6-EA24-4847-A4F3-BE35FC7AEF22}" presName="txTwo" presStyleLbl="node2" presStyleIdx="0" presStyleCnt="2">
        <dgm:presLayoutVars>
          <dgm:chPref val="3"/>
        </dgm:presLayoutVars>
      </dgm:prSet>
      <dgm:spPr/>
    </dgm:pt>
    <dgm:pt modelId="{E9DBE3DE-AAA2-4291-B734-CABD15A58893}" type="pres">
      <dgm:prSet presAssocID="{FAF601E6-EA24-4847-A4F3-BE35FC7AEF22}" presName="parTransTwo" presStyleCnt="0"/>
      <dgm:spPr/>
    </dgm:pt>
    <dgm:pt modelId="{D2326EC6-33D7-4B36-B034-5996DED63B87}" type="pres">
      <dgm:prSet presAssocID="{FAF601E6-EA24-4847-A4F3-BE35FC7AEF22}" presName="horzTwo" presStyleCnt="0"/>
      <dgm:spPr/>
    </dgm:pt>
    <dgm:pt modelId="{BDCE31EB-3539-49BD-A8A4-FF07E4EAB5D4}" type="pres">
      <dgm:prSet presAssocID="{75229CC4-8C7E-4100-A932-FA67F32D8913}" presName="vertThree" presStyleCnt="0"/>
      <dgm:spPr/>
    </dgm:pt>
    <dgm:pt modelId="{10CEEDCB-C838-4408-B921-D4152E4E1829}" type="pres">
      <dgm:prSet presAssocID="{75229CC4-8C7E-4100-A932-FA67F32D8913}" presName="txThree" presStyleLbl="node3" presStyleIdx="0" presStyleCnt="2">
        <dgm:presLayoutVars>
          <dgm:chPref val="3"/>
        </dgm:presLayoutVars>
      </dgm:prSet>
      <dgm:spPr/>
    </dgm:pt>
    <dgm:pt modelId="{B556EE86-CB40-4473-A60A-BA6F84124AE9}" type="pres">
      <dgm:prSet presAssocID="{75229CC4-8C7E-4100-A932-FA67F32D8913}" presName="horzThree" presStyleCnt="0"/>
      <dgm:spPr/>
    </dgm:pt>
    <dgm:pt modelId="{EA79C6C1-3D81-4742-86D4-E1FF576A8D00}" type="pres">
      <dgm:prSet presAssocID="{04EBC50F-9EF5-47F0-985A-2C546A61B03F}" presName="sibSpaceTwo" presStyleCnt="0"/>
      <dgm:spPr/>
    </dgm:pt>
    <dgm:pt modelId="{5E97AFF1-7668-4663-86AA-00A5985C04CD}" type="pres">
      <dgm:prSet presAssocID="{B0E0B846-2652-42E7-8589-9C23875A4196}" presName="vertTwo" presStyleCnt="0"/>
      <dgm:spPr/>
    </dgm:pt>
    <dgm:pt modelId="{0A3817E8-6C9F-4C01-9807-C93DA54B697C}" type="pres">
      <dgm:prSet presAssocID="{B0E0B846-2652-42E7-8589-9C23875A4196}" presName="txTwo" presStyleLbl="node2" presStyleIdx="1" presStyleCnt="2">
        <dgm:presLayoutVars>
          <dgm:chPref val="3"/>
        </dgm:presLayoutVars>
      </dgm:prSet>
      <dgm:spPr/>
    </dgm:pt>
    <dgm:pt modelId="{7A46FAE1-AEF9-4F93-9626-AA0CF213BB95}" type="pres">
      <dgm:prSet presAssocID="{B0E0B846-2652-42E7-8589-9C23875A4196}" presName="parTransTwo" presStyleCnt="0"/>
      <dgm:spPr/>
    </dgm:pt>
    <dgm:pt modelId="{60AA4E22-579C-4503-BE64-2D90A64E03C1}" type="pres">
      <dgm:prSet presAssocID="{B0E0B846-2652-42E7-8589-9C23875A4196}" presName="horzTwo" presStyleCnt="0"/>
      <dgm:spPr/>
    </dgm:pt>
    <dgm:pt modelId="{6D7B3486-C972-404D-B055-242FBBBFD082}" type="pres">
      <dgm:prSet presAssocID="{6A381F1A-9E5F-46B0-8D66-93B5B6B27282}" presName="vertThree" presStyleCnt="0"/>
      <dgm:spPr/>
    </dgm:pt>
    <dgm:pt modelId="{9257B06C-1C81-42F1-BC40-DBDB68E50414}" type="pres">
      <dgm:prSet presAssocID="{6A381F1A-9E5F-46B0-8D66-93B5B6B27282}" presName="txThree" presStyleLbl="node3" presStyleIdx="1" presStyleCnt="2">
        <dgm:presLayoutVars>
          <dgm:chPref val="3"/>
        </dgm:presLayoutVars>
      </dgm:prSet>
      <dgm:spPr/>
    </dgm:pt>
    <dgm:pt modelId="{664490B0-BB33-4C9A-9118-7161241E0EDE}" type="pres">
      <dgm:prSet presAssocID="{6A381F1A-9E5F-46B0-8D66-93B5B6B27282}" presName="horzThree" presStyleCnt="0"/>
      <dgm:spPr/>
    </dgm:pt>
  </dgm:ptLst>
  <dgm:cxnLst>
    <dgm:cxn modelId="{CB08EB1D-CE87-4C17-B7F0-ECCA6AF6CE36}" type="presOf" srcId="{B0E0B846-2652-42E7-8589-9C23875A4196}" destId="{0A3817E8-6C9F-4C01-9807-C93DA54B697C}" srcOrd="0" destOrd="0" presId="urn:microsoft.com/office/officeart/2005/8/layout/architecture"/>
    <dgm:cxn modelId="{3332566A-B011-4976-9384-CCD2C951471C}" srcId="{FAF601E6-EA24-4847-A4F3-BE35FC7AEF22}" destId="{75229CC4-8C7E-4100-A932-FA67F32D8913}" srcOrd="0" destOrd="0" parTransId="{18295895-CC45-4B7E-86A4-7929DBB68747}" sibTransId="{38FBBB08-BF35-4DF9-9575-BF411EB37650}"/>
    <dgm:cxn modelId="{4A199D4A-0A8D-4F97-8A33-8DACB249DE0C}" srcId="{99952CCF-94E1-4BC0-9823-D63458FC8EC4}" destId="{B0E0B846-2652-42E7-8589-9C23875A4196}" srcOrd="1" destOrd="0" parTransId="{E9150504-B737-411D-92A1-85888D80F138}" sibTransId="{03ABB268-25E1-4AAB-8209-5C6C6D03769A}"/>
    <dgm:cxn modelId="{2A0A9B71-1DC8-4D0B-BC76-183C63274BFD}" type="presOf" srcId="{6A381F1A-9E5F-46B0-8D66-93B5B6B27282}" destId="{9257B06C-1C81-42F1-BC40-DBDB68E50414}" srcOrd="0" destOrd="0" presId="urn:microsoft.com/office/officeart/2005/8/layout/architecture"/>
    <dgm:cxn modelId="{C2EBCB51-8EE9-42F0-91F4-998882AB8934}" srcId="{B0E0B846-2652-42E7-8589-9C23875A4196}" destId="{6A381F1A-9E5F-46B0-8D66-93B5B6B27282}" srcOrd="0" destOrd="0" parTransId="{36A3D88B-6865-44FD-AE06-86F82ED2CA2F}" sibTransId="{B66DA474-0265-4470-82A1-46FCA70E7D1F}"/>
    <dgm:cxn modelId="{DFFFCE75-CE1D-457C-B75E-0F0BDFFCB35E}" srcId="{99952CCF-94E1-4BC0-9823-D63458FC8EC4}" destId="{FAF601E6-EA24-4847-A4F3-BE35FC7AEF22}" srcOrd="0" destOrd="0" parTransId="{49E68EC0-651F-45E5-8F2C-B41998B1E446}" sibTransId="{04EBC50F-9EF5-47F0-985A-2C546A61B03F}"/>
    <dgm:cxn modelId="{5612A576-FD18-4665-B2F1-D2AF296A5D22}" srcId="{38183930-6699-4F36-B02A-4FD1DBCF77F8}" destId="{99952CCF-94E1-4BC0-9823-D63458FC8EC4}" srcOrd="0" destOrd="0" parTransId="{2EB3C196-AE4D-4EA0-9172-CB59081C78FB}" sibTransId="{593F6C25-0D83-4DE9-A718-58C86A544B7B}"/>
    <dgm:cxn modelId="{E2CB6492-6054-49E3-ADC9-CD29816469DA}" type="presOf" srcId="{38183930-6699-4F36-B02A-4FD1DBCF77F8}" destId="{1901A16E-7AFA-45FE-823A-0964361209F3}" srcOrd="0" destOrd="0" presId="urn:microsoft.com/office/officeart/2005/8/layout/architecture"/>
    <dgm:cxn modelId="{A3E2C6A8-71AB-4D4B-9DA7-929286915562}" type="presOf" srcId="{75229CC4-8C7E-4100-A932-FA67F32D8913}" destId="{10CEEDCB-C838-4408-B921-D4152E4E1829}" srcOrd="0" destOrd="0" presId="urn:microsoft.com/office/officeart/2005/8/layout/architecture"/>
    <dgm:cxn modelId="{1D5D90CF-FBB4-42E6-824B-212184AF9DE0}" type="presOf" srcId="{99952CCF-94E1-4BC0-9823-D63458FC8EC4}" destId="{15F43A59-3BC8-4BD2-8ADB-7FBDDC4AF3DD}" srcOrd="0" destOrd="0" presId="urn:microsoft.com/office/officeart/2005/8/layout/architecture"/>
    <dgm:cxn modelId="{AA4436DA-4DE7-4289-A19C-2247A1D2496C}" type="presOf" srcId="{FAF601E6-EA24-4847-A4F3-BE35FC7AEF22}" destId="{995B9C86-781A-4588-BA2D-604450C5BC86}" srcOrd="0" destOrd="0" presId="urn:microsoft.com/office/officeart/2005/8/layout/architecture"/>
    <dgm:cxn modelId="{C3B3BA74-E27D-44C0-9DFA-185868994F38}" type="presParOf" srcId="{1901A16E-7AFA-45FE-823A-0964361209F3}" destId="{1FE92CD0-D39D-49E6-B5D7-957A59814B77}" srcOrd="0" destOrd="0" presId="urn:microsoft.com/office/officeart/2005/8/layout/architecture"/>
    <dgm:cxn modelId="{600CD959-5317-4522-AE9E-06480A1E9293}" type="presParOf" srcId="{1FE92CD0-D39D-49E6-B5D7-957A59814B77}" destId="{15F43A59-3BC8-4BD2-8ADB-7FBDDC4AF3DD}" srcOrd="0" destOrd="0" presId="urn:microsoft.com/office/officeart/2005/8/layout/architecture"/>
    <dgm:cxn modelId="{45E44A98-B3D5-4A66-BC42-E289BCC2D556}" type="presParOf" srcId="{1FE92CD0-D39D-49E6-B5D7-957A59814B77}" destId="{96597562-4584-4AB6-B28C-8C64C30A5FEB}" srcOrd="1" destOrd="0" presId="urn:microsoft.com/office/officeart/2005/8/layout/architecture"/>
    <dgm:cxn modelId="{8FAE3140-77EB-46D1-BCDA-D220D9560731}" type="presParOf" srcId="{1FE92CD0-D39D-49E6-B5D7-957A59814B77}" destId="{33E4F54F-DEA1-4C1C-AE1E-ACE37050DCF6}" srcOrd="2" destOrd="0" presId="urn:microsoft.com/office/officeart/2005/8/layout/architecture"/>
    <dgm:cxn modelId="{950A5909-645B-4202-A729-A5DAF7CAA917}" type="presParOf" srcId="{33E4F54F-DEA1-4C1C-AE1E-ACE37050DCF6}" destId="{22B20DED-165D-408A-B4D6-601243F8A1A2}" srcOrd="0" destOrd="0" presId="urn:microsoft.com/office/officeart/2005/8/layout/architecture"/>
    <dgm:cxn modelId="{13EEDB28-D18C-448D-8A88-C92B8756D02C}" type="presParOf" srcId="{22B20DED-165D-408A-B4D6-601243F8A1A2}" destId="{995B9C86-781A-4588-BA2D-604450C5BC86}" srcOrd="0" destOrd="0" presId="urn:microsoft.com/office/officeart/2005/8/layout/architecture"/>
    <dgm:cxn modelId="{2D3AC2CC-22A6-4DF2-9B8C-11E83EDF3BE3}" type="presParOf" srcId="{22B20DED-165D-408A-B4D6-601243F8A1A2}" destId="{E9DBE3DE-AAA2-4291-B734-CABD15A58893}" srcOrd="1" destOrd="0" presId="urn:microsoft.com/office/officeart/2005/8/layout/architecture"/>
    <dgm:cxn modelId="{BEE53795-57AC-45F3-8D04-8AEFCB1937FE}" type="presParOf" srcId="{22B20DED-165D-408A-B4D6-601243F8A1A2}" destId="{D2326EC6-33D7-4B36-B034-5996DED63B87}" srcOrd="2" destOrd="0" presId="urn:microsoft.com/office/officeart/2005/8/layout/architecture"/>
    <dgm:cxn modelId="{2B25AA6A-29F2-4AD5-8535-06E285F9108D}" type="presParOf" srcId="{D2326EC6-33D7-4B36-B034-5996DED63B87}" destId="{BDCE31EB-3539-49BD-A8A4-FF07E4EAB5D4}" srcOrd="0" destOrd="0" presId="urn:microsoft.com/office/officeart/2005/8/layout/architecture"/>
    <dgm:cxn modelId="{8EB7E088-A3FF-40D3-9C42-72B5514165A0}" type="presParOf" srcId="{BDCE31EB-3539-49BD-A8A4-FF07E4EAB5D4}" destId="{10CEEDCB-C838-4408-B921-D4152E4E1829}" srcOrd="0" destOrd="0" presId="urn:microsoft.com/office/officeart/2005/8/layout/architecture"/>
    <dgm:cxn modelId="{9A5C97AE-D0FF-4AFE-98D0-90EC5D754C4B}" type="presParOf" srcId="{BDCE31EB-3539-49BD-A8A4-FF07E4EAB5D4}" destId="{B556EE86-CB40-4473-A60A-BA6F84124AE9}" srcOrd="1" destOrd="0" presId="urn:microsoft.com/office/officeart/2005/8/layout/architecture"/>
    <dgm:cxn modelId="{B65DBC0D-0025-447D-8EAF-CDA4E6B39078}" type="presParOf" srcId="{33E4F54F-DEA1-4C1C-AE1E-ACE37050DCF6}" destId="{EA79C6C1-3D81-4742-86D4-E1FF576A8D00}" srcOrd="1" destOrd="0" presId="urn:microsoft.com/office/officeart/2005/8/layout/architecture"/>
    <dgm:cxn modelId="{B513E58A-EB90-47C3-B5A7-4835683A5A14}" type="presParOf" srcId="{33E4F54F-DEA1-4C1C-AE1E-ACE37050DCF6}" destId="{5E97AFF1-7668-4663-86AA-00A5985C04CD}" srcOrd="2" destOrd="0" presId="urn:microsoft.com/office/officeart/2005/8/layout/architecture"/>
    <dgm:cxn modelId="{802D3C8B-CD9A-427B-91A1-FC1702AE2038}" type="presParOf" srcId="{5E97AFF1-7668-4663-86AA-00A5985C04CD}" destId="{0A3817E8-6C9F-4C01-9807-C93DA54B697C}" srcOrd="0" destOrd="0" presId="urn:microsoft.com/office/officeart/2005/8/layout/architecture"/>
    <dgm:cxn modelId="{83A4A4A3-CF09-402E-878E-483FFEE2715B}" type="presParOf" srcId="{5E97AFF1-7668-4663-86AA-00A5985C04CD}" destId="{7A46FAE1-AEF9-4F93-9626-AA0CF213BB95}" srcOrd="1" destOrd="0" presId="urn:microsoft.com/office/officeart/2005/8/layout/architecture"/>
    <dgm:cxn modelId="{45123F63-A806-4986-A281-D97794098FCE}" type="presParOf" srcId="{5E97AFF1-7668-4663-86AA-00A5985C04CD}" destId="{60AA4E22-579C-4503-BE64-2D90A64E03C1}" srcOrd="2" destOrd="0" presId="urn:microsoft.com/office/officeart/2005/8/layout/architecture"/>
    <dgm:cxn modelId="{71FC77C3-5798-4835-92C5-0F8EF7C58F2C}" type="presParOf" srcId="{60AA4E22-579C-4503-BE64-2D90A64E03C1}" destId="{6D7B3486-C972-404D-B055-242FBBBFD082}" srcOrd="0" destOrd="0" presId="urn:microsoft.com/office/officeart/2005/8/layout/architecture"/>
    <dgm:cxn modelId="{DA4323A6-742D-4377-B917-067A08B3E7DE}" type="presParOf" srcId="{6D7B3486-C972-404D-B055-242FBBBFD082}" destId="{9257B06C-1C81-42F1-BC40-DBDB68E50414}" srcOrd="0" destOrd="0" presId="urn:microsoft.com/office/officeart/2005/8/layout/architecture"/>
    <dgm:cxn modelId="{539CB231-9F3E-423F-AB40-802D973BD9F8}" type="presParOf" srcId="{6D7B3486-C972-404D-B055-242FBBBFD082}" destId="{664490B0-BB33-4C9A-9118-7161241E0ED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06FD6-B261-4A54-9A12-8BDE4CF5C3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8DD849-87DD-44C5-8D7A-CCAEDA5E4513}">
      <dgm:prSet phldrT="[Text]" custT="1"/>
      <dgm:spPr>
        <a:solidFill>
          <a:srgbClr val="033B57"/>
        </a:solidFill>
      </dgm:spPr>
      <dgm:t>
        <a:bodyPr/>
        <a:lstStyle/>
        <a:p>
          <a:r>
            <a:rPr lang="en-US" sz="1400" b="1" dirty="0"/>
            <a:t>Bias: </a:t>
          </a:r>
          <a:r>
            <a:rPr lang="en-US" sz="1400" dirty="0"/>
            <a:t>Overweight patient</a:t>
          </a:r>
        </a:p>
      </dgm:t>
    </dgm:pt>
    <dgm:pt modelId="{4125AABE-47DB-405F-94E4-B8A397836599}" type="parTrans" cxnId="{C8CF4119-034E-4FBC-9B92-2E948F427275}">
      <dgm:prSet/>
      <dgm:spPr/>
      <dgm:t>
        <a:bodyPr/>
        <a:lstStyle/>
        <a:p>
          <a:endParaRPr lang="en-US"/>
        </a:p>
      </dgm:t>
    </dgm:pt>
    <dgm:pt modelId="{198B610E-6546-404E-9D5D-5E9B2A10F110}" type="sibTrans" cxnId="{C8CF4119-034E-4FBC-9B92-2E948F427275}">
      <dgm:prSet/>
      <dgm:spPr/>
      <dgm:t>
        <a:bodyPr/>
        <a:lstStyle/>
        <a:p>
          <a:endParaRPr lang="en-US"/>
        </a:p>
      </dgm:t>
    </dgm:pt>
    <dgm:pt modelId="{2E09A564-CC1D-41A9-9CC2-43A0254C3221}">
      <dgm:prSet phldrT="[Text]" custT="1"/>
      <dgm:spPr>
        <a:solidFill>
          <a:srgbClr val="033B57"/>
        </a:solidFill>
      </dgm:spPr>
      <dgm:t>
        <a:bodyPr/>
        <a:lstStyle/>
        <a:p>
          <a:r>
            <a:rPr lang="en-US" sz="1400" b="1" dirty="0"/>
            <a:t>Stereotype replacement: </a:t>
          </a:r>
          <a:r>
            <a:rPr lang="en-US" sz="1400" dirty="0"/>
            <a:t>Acknowledge your bias. Think about why you made that assumption about their weight and how to avoid it in the future.</a:t>
          </a:r>
        </a:p>
      </dgm:t>
    </dgm:pt>
    <dgm:pt modelId="{DBB10798-D88D-4CCA-8D87-44802F651D9B}" type="parTrans" cxnId="{DBB569EB-1FE2-45AE-BF1C-4DE2AF52B1A4}">
      <dgm:prSet/>
      <dgm:spPr/>
      <dgm:t>
        <a:bodyPr/>
        <a:lstStyle/>
        <a:p>
          <a:endParaRPr lang="en-US"/>
        </a:p>
      </dgm:t>
    </dgm:pt>
    <dgm:pt modelId="{E32FDC62-0417-45C2-AB5C-8ECCAD4DD3F1}" type="sibTrans" cxnId="{DBB569EB-1FE2-45AE-BF1C-4DE2AF52B1A4}">
      <dgm:prSet/>
      <dgm:spPr/>
      <dgm:t>
        <a:bodyPr/>
        <a:lstStyle/>
        <a:p>
          <a:endParaRPr lang="en-US"/>
        </a:p>
      </dgm:t>
    </dgm:pt>
    <dgm:pt modelId="{79414D1E-E4CF-41F5-903E-FA1A202C33ED}">
      <dgm:prSet phldrT="[Text]" custT="1"/>
      <dgm:spPr>
        <a:solidFill>
          <a:srgbClr val="033B57"/>
        </a:solidFill>
      </dgm:spPr>
      <dgm:t>
        <a:bodyPr/>
        <a:lstStyle/>
        <a:p>
          <a:r>
            <a:rPr lang="en-US" sz="1400" b="1" dirty="0"/>
            <a:t>Counter-stereotypic imaging: </a:t>
          </a:r>
          <a:r>
            <a:rPr lang="en-US" sz="1400" dirty="0"/>
            <a:t>Picture the individuals that you know who may be overweight or received a cancer diagnosis despite eating healthy and exercising.</a:t>
          </a:r>
        </a:p>
      </dgm:t>
    </dgm:pt>
    <dgm:pt modelId="{296CA117-D554-4F39-AE11-F0127038F650}" type="parTrans" cxnId="{433D1695-09DA-47A6-8E79-5AAE9CCB86B3}">
      <dgm:prSet/>
      <dgm:spPr/>
      <dgm:t>
        <a:bodyPr/>
        <a:lstStyle/>
        <a:p>
          <a:endParaRPr lang="en-US"/>
        </a:p>
      </dgm:t>
    </dgm:pt>
    <dgm:pt modelId="{97B18F32-1A53-44EC-AD08-3680D9A4D5B2}" type="sibTrans" cxnId="{433D1695-09DA-47A6-8E79-5AAE9CCB86B3}">
      <dgm:prSet/>
      <dgm:spPr/>
      <dgm:t>
        <a:bodyPr/>
        <a:lstStyle/>
        <a:p>
          <a:endParaRPr lang="en-US"/>
        </a:p>
      </dgm:t>
    </dgm:pt>
    <dgm:pt modelId="{CC636BEC-6EE3-47C8-8236-D978D2ED22D1}">
      <dgm:prSet custT="1"/>
      <dgm:spPr>
        <a:solidFill>
          <a:srgbClr val="033B57"/>
        </a:solidFill>
      </dgm:spPr>
      <dgm:t>
        <a:bodyPr/>
        <a:lstStyle/>
        <a:p>
          <a:r>
            <a:rPr lang="en-US" sz="1400" b="1" dirty="0"/>
            <a:t>Individuation: </a:t>
          </a:r>
          <a:r>
            <a:rPr lang="en-US" sz="1400" dirty="0"/>
            <a:t>Take some time to get to know your patient as an individual.</a:t>
          </a:r>
        </a:p>
      </dgm:t>
    </dgm:pt>
    <dgm:pt modelId="{68D08B4A-4629-432B-932A-648450EBD3B2}" type="parTrans" cxnId="{E2FB375D-EFA0-4928-A31E-3C6A586C8E8D}">
      <dgm:prSet/>
      <dgm:spPr/>
      <dgm:t>
        <a:bodyPr/>
        <a:lstStyle/>
        <a:p>
          <a:endParaRPr lang="en-US"/>
        </a:p>
      </dgm:t>
    </dgm:pt>
    <dgm:pt modelId="{9EC6C22F-05F6-46B8-AE61-2D1CC4FE799D}" type="sibTrans" cxnId="{E2FB375D-EFA0-4928-A31E-3C6A586C8E8D}">
      <dgm:prSet/>
      <dgm:spPr/>
      <dgm:t>
        <a:bodyPr/>
        <a:lstStyle/>
        <a:p>
          <a:endParaRPr lang="en-US"/>
        </a:p>
      </dgm:t>
    </dgm:pt>
    <dgm:pt modelId="{616734A8-8735-4400-A7EA-3FD20A601002}">
      <dgm:prSet custT="1"/>
      <dgm:spPr>
        <a:solidFill>
          <a:srgbClr val="033B57"/>
        </a:solidFill>
      </dgm:spPr>
      <dgm:t>
        <a:bodyPr/>
        <a:lstStyle/>
        <a:p>
          <a:r>
            <a:rPr lang="en-US" sz="1400" b="1" dirty="0"/>
            <a:t>Perspective taking: </a:t>
          </a:r>
          <a:r>
            <a:rPr lang="en-US" sz="1400" dirty="0"/>
            <a:t>Imagine yourself living what your patient has experienced. </a:t>
          </a:r>
        </a:p>
      </dgm:t>
    </dgm:pt>
    <dgm:pt modelId="{9A9B6BF6-D88F-45B3-AAC8-60657BFC4620}" type="parTrans" cxnId="{C2950920-AA04-4203-8EBF-819D2F91FFB8}">
      <dgm:prSet/>
      <dgm:spPr/>
      <dgm:t>
        <a:bodyPr/>
        <a:lstStyle/>
        <a:p>
          <a:endParaRPr lang="en-US"/>
        </a:p>
      </dgm:t>
    </dgm:pt>
    <dgm:pt modelId="{6B2E0D78-CF01-4DE1-BCAC-44921D4CE755}" type="sibTrans" cxnId="{C2950920-AA04-4203-8EBF-819D2F91FFB8}">
      <dgm:prSet/>
      <dgm:spPr/>
      <dgm:t>
        <a:bodyPr/>
        <a:lstStyle/>
        <a:p>
          <a:endParaRPr lang="en-US"/>
        </a:p>
      </dgm:t>
    </dgm:pt>
    <dgm:pt modelId="{E0E97EDC-9062-45BF-B081-ED22CD8B24D2}">
      <dgm:prSet custT="1"/>
      <dgm:spPr>
        <a:solidFill>
          <a:srgbClr val="033B57"/>
        </a:solidFill>
      </dgm:spPr>
      <dgm:t>
        <a:bodyPr/>
        <a:lstStyle/>
        <a:p>
          <a:r>
            <a:rPr lang="en-US" sz="1400" b="1" dirty="0"/>
            <a:t>Increasing opportunities for contact: </a:t>
          </a:r>
          <a:r>
            <a:rPr lang="en-US" sz="1400" dirty="0"/>
            <a:t>Actively seek to interact with different groups of people. </a:t>
          </a:r>
        </a:p>
      </dgm:t>
    </dgm:pt>
    <dgm:pt modelId="{544769D2-9C07-4780-94FC-23F2DC6A78C8}" type="parTrans" cxnId="{A4A2B899-6BBC-42DA-BA15-8B00009ECB43}">
      <dgm:prSet/>
      <dgm:spPr/>
      <dgm:t>
        <a:bodyPr/>
        <a:lstStyle/>
        <a:p>
          <a:endParaRPr lang="en-US"/>
        </a:p>
      </dgm:t>
    </dgm:pt>
    <dgm:pt modelId="{00DD5819-23A1-4897-832B-8E86B656AB65}" type="sibTrans" cxnId="{A4A2B899-6BBC-42DA-BA15-8B00009ECB43}">
      <dgm:prSet/>
      <dgm:spPr/>
      <dgm:t>
        <a:bodyPr/>
        <a:lstStyle/>
        <a:p>
          <a:endParaRPr lang="en-US"/>
        </a:p>
      </dgm:t>
    </dgm:pt>
    <dgm:pt modelId="{CC7480DB-5DFF-485D-A6AD-2A2FD18B102C}" type="pres">
      <dgm:prSet presAssocID="{F0806FD6-B261-4A54-9A12-8BDE4CF5C3BF}" presName="linear" presStyleCnt="0">
        <dgm:presLayoutVars>
          <dgm:dir/>
          <dgm:animLvl val="lvl"/>
          <dgm:resizeHandles val="exact"/>
        </dgm:presLayoutVars>
      </dgm:prSet>
      <dgm:spPr/>
    </dgm:pt>
    <dgm:pt modelId="{089625DD-011A-44E5-AD5B-E4F42003E440}" type="pres">
      <dgm:prSet presAssocID="{A08DD849-87DD-44C5-8D7A-CCAEDA5E4513}" presName="parentLin" presStyleCnt="0"/>
      <dgm:spPr/>
    </dgm:pt>
    <dgm:pt modelId="{459DF6C5-4FE2-46C9-AFB5-E4A519E6856F}" type="pres">
      <dgm:prSet presAssocID="{A08DD849-87DD-44C5-8D7A-CCAEDA5E4513}" presName="parentLeftMargin" presStyleLbl="node1" presStyleIdx="0" presStyleCnt="6"/>
      <dgm:spPr/>
    </dgm:pt>
    <dgm:pt modelId="{ADCE2A8C-F9B3-46B7-966C-53632CFADACC}" type="pres">
      <dgm:prSet presAssocID="{A08DD849-87DD-44C5-8D7A-CCAEDA5E4513}" presName="parentText" presStyleLbl="node1" presStyleIdx="0" presStyleCnt="6" custScaleX="127330">
        <dgm:presLayoutVars>
          <dgm:chMax val="0"/>
          <dgm:bulletEnabled val="1"/>
        </dgm:presLayoutVars>
      </dgm:prSet>
      <dgm:spPr/>
    </dgm:pt>
    <dgm:pt modelId="{70FA1801-7C40-4017-8954-70AF0882C1E9}" type="pres">
      <dgm:prSet presAssocID="{A08DD849-87DD-44C5-8D7A-CCAEDA5E4513}" presName="negativeSpace" presStyleCnt="0"/>
      <dgm:spPr/>
    </dgm:pt>
    <dgm:pt modelId="{BAAE9E41-A087-4D5E-8F43-61B367DAB99A}" type="pres">
      <dgm:prSet presAssocID="{A08DD849-87DD-44C5-8D7A-CCAEDA5E4513}" presName="childText" presStyleLbl="conFgAcc1" presStyleIdx="0" presStyleCnt="6">
        <dgm:presLayoutVars>
          <dgm:bulletEnabled val="1"/>
        </dgm:presLayoutVars>
      </dgm:prSet>
      <dgm:spPr/>
    </dgm:pt>
    <dgm:pt modelId="{B6BCB8EB-E92B-43A0-961D-58EF3439FB31}" type="pres">
      <dgm:prSet presAssocID="{198B610E-6546-404E-9D5D-5E9B2A10F110}" presName="spaceBetweenRectangles" presStyleCnt="0"/>
      <dgm:spPr/>
    </dgm:pt>
    <dgm:pt modelId="{04F93A82-E08C-4998-933B-5FE9A0E1CCAB}" type="pres">
      <dgm:prSet presAssocID="{2E09A564-CC1D-41A9-9CC2-43A0254C3221}" presName="parentLin" presStyleCnt="0"/>
      <dgm:spPr/>
    </dgm:pt>
    <dgm:pt modelId="{D59A8964-D677-4EC2-B601-E17033106B8A}" type="pres">
      <dgm:prSet presAssocID="{2E09A564-CC1D-41A9-9CC2-43A0254C3221}" presName="parentLeftMargin" presStyleLbl="node1" presStyleIdx="0" presStyleCnt="6"/>
      <dgm:spPr/>
    </dgm:pt>
    <dgm:pt modelId="{A7D2AA07-9D40-40B5-B1D9-1116AD39802C}" type="pres">
      <dgm:prSet presAssocID="{2E09A564-CC1D-41A9-9CC2-43A0254C3221}" presName="parentText" presStyleLbl="node1" presStyleIdx="1" presStyleCnt="6" custScaleX="127330">
        <dgm:presLayoutVars>
          <dgm:chMax val="0"/>
          <dgm:bulletEnabled val="1"/>
        </dgm:presLayoutVars>
      </dgm:prSet>
      <dgm:spPr/>
    </dgm:pt>
    <dgm:pt modelId="{C3EA3DA2-E403-4A53-925C-3D9177679E8C}" type="pres">
      <dgm:prSet presAssocID="{2E09A564-CC1D-41A9-9CC2-43A0254C3221}" presName="negativeSpace" presStyleCnt="0"/>
      <dgm:spPr/>
    </dgm:pt>
    <dgm:pt modelId="{7A1EBCBF-17A6-4243-B732-BF9605A7137D}" type="pres">
      <dgm:prSet presAssocID="{2E09A564-CC1D-41A9-9CC2-43A0254C3221}" presName="childText" presStyleLbl="conFgAcc1" presStyleIdx="1" presStyleCnt="6">
        <dgm:presLayoutVars>
          <dgm:bulletEnabled val="1"/>
        </dgm:presLayoutVars>
      </dgm:prSet>
      <dgm:spPr/>
    </dgm:pt>
    <dgm:pt modelId="{B0D8911B-C1E7-4C14-89E2-9DAEB876A9F0}" type="pres">
      <dgm:prSet presAssocID="{E32FDC62-0417-45C2-AB5C-8ECCAD4DD3F1}" presName="spaceBetweenRectangles" presStyleCnt="0"/>
      <dgm:spPr/>
    </dgm:pt>
    <dgm:pt modelId="{5A1B3AE8-987D-4616-A5F4-3A62F2FE4B53}" type="pres">
      <dgm:prSet presAssocID="{79414D1E-E4CF-41F5-903E-FA1A202C33ED}" presName="parentLin" presStyleCnt="0"/>
      <dgm:spPr/>
    </dgm:pt>
    <dgm:pt modelId="{93E004D5-5C5F-419F-A267-D6CC20A3191E}" type="pres">
      <dgm:prSet presAssocID="{79414D1E-E4CF-41F5-903E-FA1A202C33ED}" presName="parentLeftMargin" presStyleLbl="node1" presStyleIdx="1" presStyleCnt="6"/>
      <dgm:spPr/>
    </dgm:pt>
    <dgm:pt modelId="{16FCC61A-B055-4D38-BBE3-AF4116F5D487}" type="pres">
      <dgm:prSet presAssocID="{79414D1E-E4CF-41F5-903E-FA1A202C33ED}" presName="parentText" presStyleLbl="node1" presStyleIdx="2" presStyleCnt="6" custScaleX="127330">
        <dgm:presLayoutVars>
          <dgm:chMax val="0"/>
          <dgm:bulletEnabled val="1"/>
        </dgm:presLayoutVars>
      </dgm:prSet>
      <dgm:spPr/>
    </dgm:pt>
    <dgm:pt modelId="{8CD29AF2-8F99-4F40-9EFC-FBC32C2F7B2F}" type="pres">
      <dgm:prSet presAssocID="{79414D1E-E4CF-41F5-903E-FA1A202C33ED}" presName="negativeSpace" presStyleCnt="0"/>
      <dgm:spPr/>
    </dgm:pt>
    <dgm:pt modelId="{573625FC-54D6-4E6C-9D2F-D58BFC12FD75}" type="pres">
      <dgm:prSet presAssocID="{79414D1E-E4CF-41F5-903E-FA1A202C33ED}" presName="childText" presStyleLbl="conFgAcc1" presStyleIdx="2" presStyleCnt="6">
        <dgm:presLayoutVars>
          <dgm:bulletEnabled val="1"/>
        </dgm:presLayoutVars>
      </dgm:prSet>
      <dgm:spPr/>
    </dgm:pt>
    <dgm:pt modelId="{CAF83903-504D-4821-B000-B8054C9E5584}" type="pres">
      <dgm:prSet presAssocID="{97B18F32-1A53-44EC-AD08-3680D9A4D5B2}" presName="spaceBetweenRectangles" presStyleCnt="0"/>
      <dgm:spPr/>
    </dgm:pt>
    <dgm:pt modelId="{6CBB95F1-9DDA-4B60-A7B1-ED03351A72F5}" type="pres">
      <dgm:prSet presAssocID="{CC636BEC-6EE3-47C8-8236-D978D2ED22D1}" presName="parentLin" presStyleCnt="0"/>
      <dgm:spPr/>
    </dgm:pt>
    <dgm:pt modelId="{0F183AD8-41FE-42B0-8F69-CE2AACD3F6CC}" type="pres">
      <dgm:prSet presAssocID="{CC636BEC-6EE3-47C8-8236-D978D2ED22D1}" presName="parentLeftMargin" presStyleLbl="node1" presStyleIdx="2" presStyleCnt="6"/>
      <dgm:spPr/>
    </dgm:pt>
    <dgm:pt modelId="{F7759E59-71D5-44C9-AB70-507470C5A4B0}" type="pres">
      <dgm:prSet presAssocID="{CC636BEC-6EE3-47C8-8236-D978D2ED22D1}" presName="parentText" presStyleLbl="node1" presStyleIdx="3" presStyleCnt="6" custScaleX="127330">
        <dgm:presLayoutVars>
          <dgm:chMax val="0"/>
          <dgm:bulletEnabled val="1"/>
        </dgm:presLayoutVars>
      </dgm:prSet>
      <dgm:spPr/>
    </dgm:pt>
    <dgm:pt modelId="{3BA61C79-AEF9-4B12-A7B6-DEC06C9FB3D7}" type="pres">
      <dgm:prSet presAssocID="{CC636BEC-6EE3-47C8-8236-D978D2ED22D1}" presName="negativeSpace" presStyleCnt="0"/>
      <dgm:spPr/>
    </dgm:pt>
    <dgm:pt modelId="{FB853A4A-887E-46D2-8A84-C0EF8915B387}" type="pres">
      <dgm:prSet presAssocID="{CC636BEC-6EE3-47C8-8236-D978D2ED22D1}" presName="childText" presStyleLbl="conFgAcc1" presStyleIdx="3" presStyleCnt="6">
        <dgm:presLayoutVars>
          <dgm:bulletEnabled val="1"/>
        </dgm:presLayoutVars>
      </dgm:prSet>
      <dgm:spPr/>
    </dgm:pt>
    <dgm:pt modelId="{D43FC98D-6E84-4685-9480-7FFF8B0CDE7E}" type="pres">
      <dgm:prSet presAssocID="{9EC6C22F-05F6-46B8-AE61-2D1CC4FE799D}" presName="spaceBetweenRectangles" presStyleCnt="0"/>
      <dgm:spPr/>
    </dgm:pt>
    <dgm:pt modelId="{52F8B450-7B28-472E-BD83-BE1C7B28DD1B}" type="pres">
      <dgm:prSet presAssocID="{616734A8-8735-4400-A7EA-3FD20A601002}" presName="parentLin" presStyleCnt="0"/>
      <dgm:spPr/>
    </dgm:pt>
    <dgm:pt modelId="{7EF3AE37-87DC-4312-9392-98DF25183CB4}" type="pres">
      <dgm:prSet presAssocID="{616734A8-8735-4400-A7EA-3FD20A601002}" presName="parentLeftMargin" presStyleLbl="node1" presStyleIdx="3" presStyleCnt="6"/>
      <dgm:spPr/>
    </dgm:pt>
    <dgm:pt modelId="{ABC01E8D-63C1-4C21-B210-D4038C34D40D}" type="pres">
      <dgm:prSet presAssocID="{616734A8-8735-4400-A7EA-3FD20A601002}" presName="parentText" presStyleLbl="node1" presStyleIdx="4" presStyleCnt="6" custScaleX="127330">
        <dgm:presLayoutVars>
          <dgm:chMax val="0"/>
          <dgm:bulletEnabled val="1"/>
        </dgm:presLayoutVars>
      </dgm:prSet>
      <dgm:spPr/>
    </dgm:pt>
    <dgm:pt modelId="{CD46AC2C-E751-448F-8A44-BF359AD77B25}" type="pres">
      <dgm:prSet presAssocID="{616734A8-8735-4400-A7EA-3FD20A601002}" presName="negativeSpace" presStyleCnt="0"/>
      <dgm:spPr/>
    </dgm:pt>
    <dgm:pt modelId="{AD341420-7E88-41C2-9B3B-716756A38BF4}" type="pres">
      <dgm:prSet presAssocID="{616734A8-8735-4400-A7EA-3FD20A601002}" presName="childText" presStyleLbl="conFgAcc1" presStyleIdx="4" presStyleCnt="6">
        <dgm:presLayoutVars>
          <dgm:bulletEnabled val="1"/>
        </dgm:presLayoutVars>
      </dgm:prSet>
      <dgm:spPr/>
    </dgm:pt>
    <dgm:pt modelId="{FEC90261-34A5-4029-B823-6BAB90F6037E}" type="pres">
      <dgm:prSet presAssocID="{6B2E0D78-CF01-4DE1-BCAC-44921D4CE755}" presName="spaceBetweenRectangles" presStyleCnt="0"/>
      <dgm:spPr/>
    </dgm:pt>
    <dgm:pt modelId="{30C25F25-755E-4E68-8E82-F669DCEAD10A}" type="pres">
      <dgm:prSet presAssocID="{E0E97EDC-9062-45BF-B081-ED22CD8B24D2}" presName="parentLin" presStyleCnt="0"/>
      <dgm:spPr/>
    </dgm:pt>
    <dgm:pt modelId="{1AC12C98-F58B-48CB-8533-893A9066B7F2}" type="pres">
      <dgm:prSet presAssocID="{E0E97EDC-9062-45BF-B081-ED22CD8B24D2}" presName="parentLeftMargin" presStyleLbl="node1" presStyleIdx="4" presStyleCnt="6"/>
      <dgm:spPr/>
    </dgm:pt>
    <dgm:pt modelId="{788326A1-C53E-48F3-8AD8-1BF5A9FA460A}" type="pres">
      <dgm:prSet presAssocID="{E0E97EDC-9062-45BF-B081-ED22CD8B24D2}" presName="parentText" presStyleLbl="node1" presStyleIdx="5" presStyleCnt="6" custScaleX="127330">
        <dgm:presLayoutVars>
          <dgm:chMax val="0"/>
          <dgm:bulletEnabled val="1"/>
        </dgm:presLayoutVars>
      </dgm:prSet>
      <dgm:spPr/>
    </dgm:pt>
    <dgm:pt modelId="{E25E7045-E6C3-4F86-AAC1-5215FF7E3E1D}" type="pres">
      <dgm:prSet presAssocID="{E0E97EDC-9062-45BF-B081-ED22CD8B24D2}" presName="negativeSpace" presStyleCnt="0"/>
      <dgm:spPr/>
    </dgm:pt>
    <dgm:pt modelId="{165B8BC9-CF20-479D-9D74-84A628EFCDDC}" type="pres">
      <dgm:prSet presAssocID="{E0E97EDC-9062-45BF-B081-ED22CD8B24D2}" presName="childText" presStyleLbl="conFgAcc1" presStyleIdx="5" presStyleCnt="6">
        <dgm:presLayoutVars>
          <dgm:bulletEnabled val="1"/>
        </dgm:presLayoutVars>
      </dgm:prSet>
      <dgm:spPr/>
    </dgm:pt>
  </dgm:ptLst>
  <dgm:cxnLst>
    <dgm:cxn modelId="{C8CF4119-034E-4FBC-9B92-2E948F427275}" srcId="{F0806FD6-B261-4A54-9A12-8BDE4CF5C3BF}" destId="{A08DD849-87DD-44C5-8D7A-CCAEDA5E4513}" srcOrd="0" destOrd="0" parTransId="{4125AABE-47DB-405F-94E4-B8A397836599}" sibTransId="{198B610E-6546-404E-9D5D-5E9B2A10F110}"/>
    <dgm:cxn modelId="{C2950920-AA04-4203-8EBF-819D2F91FFB8}" srcId="{F0806FD6-B261-4A54-9A12-8BDE4CF5C3BF}" destId="{616734A8-8735-4400-A7EA-3FD20A601002}" srcOrd="4" destOrd="0" parTransId="{9A9B6BF6-D88F-45B3-AAC8-60657BFC4620}" sibTransId="{6B2E0D78-CF01-4DE1-BCAC-44921D4CE755}"/>
    <dgm:cxn modelId="{BA702031-81AF-46F5-AC63-F7AA1DA7270B}" type="presOf" srcId="{E0E97EDC-9062-45BF-B081-ED22CD8B24D2}" destId="{1AC12C98-F58B-48CB-8533-893A9066B7F2}" srcOrd="0" destOrd="0" presId="urn:microsoft.com/office/officeart/2005/8/layout/list1"/>
    <dgm:cxn modelId="{E2FB375D-EFA0-4928-A31E-3C6A586C8E8D}" srcId="{F0806FD6-B261-4A54-9A12-8BDE4CF5C3BF}" destId="{CC636BEC-6EE3-47C8-8236-D978D2ED22D1}" srcOrd="3" destOrd="0" parTransId="{68D08B4A-4629-432B-932A-648450EBD3B2}" sibTransId="{9EC6C22F-05F6-46B8-AE61-2D1CC4FE799D}"/>
    <dgm:cxn modelId="{5919C35D-B6FD-43E0-AC61-D5DC206C8C17}" type="presOf" srcId="{A08DD849-87DD-44C5-8D7A-CCAEDA5E4513}" destId="{459DF6C5-4FE2-46C9-AFB5-E4A519E6856F}" srcOrd="0" destOrd="0" presId="urn:microsoft.com/office/officeart/2005/8/layout/list1"/>
    <dgm:cxn modelId="{E8CC1C43-29FC-4E19-B5B0-E5751759B4B6}" type="presOf" srcId="{F0806FD6-B261-4A54-9A12-8BDE4CF5C3BF}" destId="{CC7480DB-5DFF-485D-A6AD-2A2FD18B102C}" srcOrd="0" destOrd="0" presId="urn:microsoft.com/office/officeart/2005/8/layout/list1"/>
    <dgm:cxn modelId="{DEFC6166-1DC3-473C-8B66-42760A2391CB}" type="presOf" srcId="{79414D1E-E4CF-41F5-903E-FA1A202C33ED}" destId="{93E004D5-5C5F-419F-A267-D6CC20A3191E}" srcOrd="0" destOrd="0" presId="urn:microsoft.com/office/officeart/2005/8/layout/list1"/>
    <dgm:cxn modelId="{39204F68-A11C-4ABC-A307-69DADE4DA840}" type="presOf" srcId="{A08DD849-87DD-44C5-8D7A-CCAEDA5E4513}" destId="{ADCE2A8C-F9B3-46B7-966C-53632CFADACC}" srcOrd="1" destOrd="0" presId="urn:microsoft.com/office/officeart/2005/8/layout/list1"/>
    <dgm:cxn modelId="{3FD2927A-F8A9-4CF7-818E-C841BEEA2C40}" type="presOf" srcId="{2E09A564-CC1D-41A9-9CC2-43A0254C3221}" destId="{A7D2AA07-9D40-40B5-B1D9-1116AD39802C}" srcOrd="1" destOrd="0" presId="urn:microsoft.com/office/officeart/2005/8/layout/list1"/>
    <dgm:cxn modelId="{8036A680-A7CF-4C40-9000-EB5FBA89BAFB}" type="presOf" srcId="{616734A8-8735-4400-A7EA-3FD20A601002}" destId="{ABC01E8D-63C1-4C21-B210-D4038C34D40D}" srcOrd="1" destOrd="0" presId="urn:microsoft.com/office/officeart/2005/8/layout/list1"/>
    <dgm:cxn modelId="{97715785-24F7-436A-95A2-20AA88EC47EE}" type="presOf" srcId="{E0E97EDC-9062-45BF-B081-ED22CD8B24D2}" destId="{788326A1-C53E-48F3-8AD8-1BF5A9FA460A}" srcOrd="1" destOrd="0" presId="urn:microsoft.com/office/officeart/2005/8/layout/list1"/>
    <dgm:cxn modelId="{433D1695-09DA-47A6-8E79-5AAE9CCB86B3}" srcId="{F0806FD6-B261-4A54-9A12-8BDE4CF5C3BF}" destId="{79414D1E-E4CF-41F5-903E-FA1A202C33ED}" srcOrd="2" destOrd="0" parTransId="{296CA117-D554-4F39-AE11-F0127038F650}" sibTransId="{97B18F32-1A53-44EC-AD08-3680D9A4D5B2}"/>
    <dgm:cxn modelId="{A4A2B899-6BBC-42DA-BA15-8B00009ECB43}" srcId="{F0806FD6-B261-4A54-9A12-8BDE4CF5C3BF}" destId="{E0E97EDC-9062-45BF-B081-ED22CD8B24D2}" srcOrd="5" destOrd="0" parTransId="{544769D2-9C07-4780-94FC-23F2DC6A78C8}" sibTransId="{00DD5819-23A1-4897-832B-8E86B656AB65}"/>
    <dgm:cxn modelId="{661061AC-84D1-438A-AFC2-B2D0A6771E88}" type="presOf" srcId="{CC636BEC-6EE3-47C8-8236-D978D2ED22D1}" destId="{0F183AD8-41FE-42B0-8F69-CE2AACD3F6CC}" srcOrd="0" destOrd="0" presId="urn:microsoft.com/office/officeart/2005/8/layout/list1"/>
    <dgm:cxn modelId="{A16585B4-603F-4E15-95D8-AF5E401F2D79}" type="presOf" srcId="{CC636BEC-6EE3-47C8-8236-D978D2ED22D1}" destId="{F7759E59-71D5-44C9-AB70-507470C5A4B0}" srcOrd="1" destOrd="0" presId="urn:microsoft.com/office/officeart/2005/8/layout/list1"/>
    <dgm:cxn modelId="{485B71B9-9822-43CB-92E4-045BAD293AC0}" type="presOf" srcId="{79414D1E-E4CF-41F5-903E-FA1A202C33ED}" destId="{16FCC61A-B055-4D38-BBE3-AF4116F5D487}" srcOrd="1" destOrd="0" presId="urn:microsoft.com/office/officeart/2005/8/layout/list1"/>
    <dgm:cxn modelId="{81DF97D5-C412-4D7B-963E-44327A5807E0}" type="presOf" srcId="{616734A8-8735-4400-A7EA-3FD20A601002}" destId="{7EF3AE37-87DC-4312-9392-98DF25183CB4}" srcOrd="0" destOrd="0" presId="urn:microsoft.com/office/officeart/2005/8/layout/list1"/>
    <dgm:cxn modelId="{DBB569EB-1FE2-45AE-BF1C-4DE2AF52B1A4}" srcId="{F0806FD6-B261-4A54-9A12-8BDE4CF5C3BF}" destId="{2E09A564-CC1D-41A9-9CC2-43A0254C3221}" srcOrd="1" destOrd="0" parTransId="{DBB10798-D88D-4CCA-8D87-44802F651D9B}" sibTransId="{E32FDC62-0417-45C2-AB5C-8ECCAD4DD3F1}"/>
    <dgm:cxn modelId="{74CD4FF8-F764-4D00-BCD5-2DAC29F3EC2C}" type="presOf" srcId="{2E09A564-CC1D-41A9-9CC2-43A0254C3221}" destId="{D59A8964-D677-4EC2-B601-E17033106B8A}" srcOrd="0" destOrd="0" presId="urn:microsoft.com/office/officeart/2005/8/layout/list1"/>
    <dgm:cxn modelId="{B08E8F2C-C6A9-479F-8558-D1647E8E3E29}" type="presParOf" srcId="{CC7480DB-5DFF-485D-A6AD-2A2FD18B102C}" destId="{089625DD-011A-44E5-AD5B-E4F42003E440}" srcOrd="0" destOrd="0" presId="urn:microsoft.com/office/officeart/2005/8/layout/list1"/>
    <dgm:cxn modelId="{6675BDDC-55F0-4733-A1DD-5CEC6CD10452}" type="presParOf" srcId="{089625DD-011A-44E5-AD5B-E4F42003E440}" destId="{459DF6C5-4FE2-46C9-AFB5-E4A519E6856F}" srcOrd="0" destOrd="0" presId="urn:microsoft.com/office/officeart/2005/8/layout/list1"/>
    <dgm:cxn modelId="{64A3B22E-EC0E-4F31-B64F-87611BBA3693}" type="presParOf" srcId="{089625DD-011A-44E5-AD5B-E4F42003E440}" destId="{ADCE2A8C-F9B3-46B7-966C-53632CFADACC}" srcOrd="1" destOrd="0" presId="urn:microsoft.com/office/officeart/2005/8/layout/list1"/>
    <dgm:cxn modelId="{DD3EE752-76DD-46F6-9847-F98A20A47EF9}" type="presParOf" srcId="{CC7480DB-5DFF-485D-A6AD-2A2FD18B102C}" destId="{70FA1801-7C40-4017-8954-70AF0882C1E9}" srcOrd="1" destOrd="0" presId="urn:microsoft.com/office/officeart/2005/8/layout/list1"/>
    <dgm:cxn modelId="{FB41AFFA-45C0-4656-A592-B1489BE20895}" type="presParOf" srcId="{CC7480DB-5DFF-485D-A6AD-2A2FD18B102C}" destId="{BAAE9E41-A087-4D5E-8F43-61B367DAB99A}" srcOrd="2" destOrd="0" presId="urn:microsoft.com/office/officeart/2005/8/layout/list1"/>
    <dgm:cxn modelId="{B6E7C662-55A3-4103-A3E8-51FEF68F5A63}" type="presParOf" srcId="{CC7480DB-5DFF-485D-A6AD-2A2FD18B102C}" destId="{B6BCB8EB-E92B-43A0-961D-58EF3439FB31}" srcOrd="3" destOrd="0" presId="urn:microsoft.com/office/officeart/2005/8/layout/list1"/>
    <dgm:cxn modelId="{27069D39-47AB-4AD8-940E-E13C35B2A955}" type="presParOf" srcId="{CC7480DB-5DFF-485D-A6AD-2A2FD18B102C}" destId="{04F93A82-E08C-4998-933B-5FE9A0E1CCAB}" srcOrd="4" destOrd="0" presId="urn:microsoft.com/office/officeart/2005/8/layout/list1"/>
    <dgm:cxn modelId="{08A2F95D-B7A8-44A4-B458-7DADC236678B}" type="presParOf" srcId="{04F93A82-E08C-4998-933B-5FE9A0E1CCAB}" destId="{D59A8964-D677-4EC2-B601-E17033106B8A}" srcOrd="0" destOrd="0" presId="urn:microsoft.com/office/officeart/2005/8/layout/list1"/>
    <dgm:cxn modelId="{D561E331-62DD-4C8E-BB74-B7ED111708A3}" type="presParOf" srcId="{04F93A82-E08C-4998-933B-5FE9A0E1CCAB}" destId="{A7D2AA07-9D40-40B5-B1D9-1116AD39802C}" srcOrd="1" destOrd="0" presId="urn:microsoft.com/office/officeart/2005/8/layout/list1"/>
    <dgm:cxn modelId="{DC184752-29A9-4CD7-B36E-F71C1869C683}" type="presParOf" srcId="{CC7480DB-5DFF-485D-A6AD-2A2FD18B102C}" destId="{C3EA3DA2-E403-4A53-925C-3D9177679E8C}" srcOrd="5" destOrd="0" presId="urn:microsoft.com/office/officeart/2005/8/layout/list1"/>
    <dgm:cxn modelId="{BB8FFF8D-38BF-4682-9FA1-60CA205E2BF3}" type="presParOf" srcId="{CC7480DB-5DFF-485D-A6AD-2A2FD18B102C}" destId="{7A1EBCBF-17A6-4243-B732-BF9605A7137D}" srcOrd="6" destOrd="0" presId="urn:microsoft.com/office/officeart/2005/8/layout/list1"/>
    <dgm:cxn modelId="{6BBC276E-1FFA-4998-B91F-F46ABA2364BE}" type="presParOf" srcId="{CC7480DB-5DFF-485D-A6AD-2A2FD18B102C}" destId="{B0D8911B-C1E7-4C14-89E2-9DAEB876A9F0}" srcOrd="7" destOrd="0" presId="urn:microsoft.com/office/officeart/2005/8/layout/list1"/>
    <dgm:cxn modelId="{CF031012-F6C4-499F-9250-E16D746911F8}" type="presParOf" srcId="{CC7480DB-5DFF-485D-A6AD-2A2FD18B102C}" destId="{5A1B3AE8-987D-4616-A5F4-3A62F2FE4B53}" srcOrd="8" destOrd="0" presId="urn:microsoft.com/office/officeart/2005/8/layout/list1"/>
    <dgm:cxn modelId="{B6835C40-16B4-44F8-A1FF-3D7AC3931221}" type="presParOf" srcId="{5A1B3AE8-987D-4616-A5F4-3A62F2FE4B53}" destId="{93E004D5-5C5F-419F-A267-D6CC20A3191E}" srcOrd="0" destOrd="0" presId="urn:microsoft.com/office/officeart/2005/8/layout/list1"/>
    <dgm:cxn modelId="{F675C498-B485-4366-853E-4B82485DF4AE}" type="presParOf" srcId="{5A1B3AE8-987D-4616-A5F4-3A62F2FE4B53}" destId="{16FCC61A-B055-4D38-BBE3-AF4116F5D487}" srcOrd="1" destOrd="0" presId="urn:microsoft.com/office/officeart/2005/8/layout/list1"/>
    <dgm:cxn modelId="{C779CC0F-0BB8-429D-8F7B-D0628BF381EF}" type="presParOf" srcId="{CC7480DB-5DFF-485D-A6AD-2A2FD18B102C}" destId="{8CD29AF2-8F99-4F40-9EFC-FBC32C2F7B2F}" srcOrd="9" destOrd="0" presId="urn:microsoft.com/office/officeart/2005/8/layout/list1"/>
    <dgm:cxn modelId="{A0D0ABAC-3E59-43B4-ADF2-AF75A840931C}" type="presParOf" srcId="{CC7480DB-5DFF-485D-A6AD-2A2FD18B102C}" destId="{573625FC-54D6-4E6C-9D2F-D58BFC12FD75}" srcOrd="10" destOrd="0" presId="urn:microsoft.com/office/officeart/2005/8/layout/list1"/>
    <dgm:cxn modelId="{8B553A97-FDC8-420B-847D-1C08AE454C1B}" type="presParOf" srcId="{CC7480DB-5DFF-485D-A6AD-2A2FD18B102C}" destId="{CAF83903-504D-4821-B000-B8054C9E5584}" srcOrd="11" destOrd="0" presId="urn:microsoft.com/office/officeart/2005/8/layout/list1"/>
    <dgm:cxn modelId="{4337C648-D72C-4FD1-9667-8651FF15B1D8}" type="presParOf" srcId="{CC7480DB-5DFF-485D-A6AD-2A2FD18B102C}" destId="{6CBB95F1-9DDA-4B60-A7B1-ED03351A72F5}" srcOrd="12" destOrd="0" presId="urn:microsoft.com/office/officeart/2005/8/layout/list1"/>
    <dgm:cxn modelId="{F2164AEC-BFDF-401A-8F84-5FB0E284C9EC}" type="presParOf" srcId="{6CBB95F1-9DDA-4B60-A7B1-ED03351A72F5}" destId="{0F183AD8-41FE-42B0-8F69-CE2AACD3F6CC}" srcOrd="0" destOrd="0" presId="urn:microsoft.com/office/officeart/2005/8/layout/list1"/>
    <dgm:cxn modelId="{DF8889E5-5E01-421F-8C71-8A955667EF15}" type="presParOf" srcId="{6CBB95F1-9DDA-4B60-A7B1-ED03351A72F5}" destId="{F7759E59-71D5-44C9-AB70-507470C5A4B0}" srcOrd="1" destOrd="0" presId="urn:microsoft.com/office/officeart/2005/8/layout/list1"/>
    <dgm:cxn modelId="{59B8E7C5-0583-459B-B554-AC2F1AF51EB2}" type="presParOf" srcId="{CC7480DB-5DFF-485D-A6AD-2A2FD18B102C}" destId="{3BA61C79-AEF9-4B12-A7B6-DEC06C9FB3D7}" srcOrd="13" destOrd="0" presId="urn:microsoft.com/office/officeart/2005/8/layout/list1"/>
    <dgm:cxn modelId="{FC4598AE-CDDC-4C12-BFD7-81B28DD1DBC0}" type="presParOf" srcId="{CC7480DB-5DFF-485D-A6AD-2A2FD18B102C}" destId="{FB853A4A-887E-46D2-8A84-C0EF8915B387}" srcOrd="14" destOrd="0" presId="urn:microsoft.com/office/officeart/2005/8/layout/list1"/>
    <dgm:cxn modelId="{E865ECF9-A62E-470A-8577-3758F76ECA39}" type="presParOf" srcId="{CC7480DB-5DFF-485D-A6AD-2A2FD18B102C}" destId="{D43FC98D-6E84-4685-9480-7FFF8B0CDE7E}" srcOrd="15" destOrd="0" presId="urn:microsoft.com/office/officeart/2005/8/layout/list1"/>
    <dgm:cxn modelId="{47E67ADC-652D-4BD3-ADD6-40888696160B}" type="presParOf" srcId="{CC7480DB-5DFF-485D-A6AD-2A2FD18B102C}" destId="{52F8B450-7B28-472E-BD83-BE1C7B28DD1B}" srcOrd="16" destOrd="0" presId="urn:microsoft.com/office/officeart/2005/8/layout/list1"/>
    <dgm:cxn modelId="{15B29512-E513-4DE8-BB1D-39F1709743A5}" type="presParOf" srcId="{52F8B450-7B28-472E-BD83-BE1C7B28DD1B}" destId="{7EF3AE37-87DC-4312-9392-98DF25183CB4}" srcOrd="0" destOrd="0" presId="urn:microsoft.com/office/officeart/2005/8/layout/list1"/>
    <dgm:cxn modelId="{9C51F408-57F5-45EB-B821-B9B4F3FC8554}" type="presParOf" srcId="{52F8B450-7B28-472E-BD83-BE1C7B28DD1B}" destId="{ABC01E8D-63C1-4C21-B210-D4038C34D40D}" srcOrd="1" destOrd="0" presId="urn:microsoft.com/office/officeart/2005/8/layout/list1"/>
    <dgm:cxn modelId="{95E16992-3DDB-425F-893D-15663FDE707F}" type="presParOf" srcId="{CC7480DB-5DFF-485D-A6AD-2A2FD18B102C}" destId="{CD46AC2C-E751-448F-8A44-BF359AD77B25}" srcOrd="17" destOrd="0" presId="urn:microsoft.com/office/officeart/2005/8/layout/list1"/>
    <dgm:cxn modelId="{2023079F-3CF7-4E37-B9EE-BA9F9B3CCBA9}" type="presParOf" srcId="{CC7480DB-5DFF-485D-A6AD-2A2FD18B102C}" destId="{AD341420-7E88-41C2-9B3B-716756A38BF4}" srcOrd="18" destOrd="0" presId="urn:microsoft.com/office/officeart/2005/8/layout/list1"/>
    <dgm:cxn modelId="{7B0E10DF-7E91-444B-9046-C68994C1CBA0}" type="presParOf" srcId="{CC7480DB-5DFF-485D-A6AD-2A2FD18B102C}" destId="{FEC90261-34A5-4029-B823-6BAB90F6037E}" srcOrd="19" destOrd="0" presId="urn:microsoft.com/office/officeart/2005/8/layout/list1"/>
    <dgm:cxn modelId="{C1FD833F-34A7-4503-A366-07552058668F}" type="presParOf" srcId="{CC7480DB-5DFF-485D-A6AD-2A2FD18B102C}" destId="{30C25F25-755E-4E68-8E82-F669DCEAD10A}" srcOrd="20" destOrd="0" presId="urn:microsoft.com/office/officeart/2005/8/layout/list1"/>
    <dgm:cxn modelId="{871AE5E8-5BDA-4543-B03E-386F62C53E06}" type="presParOf" srcId="{30C25F25-755E-4E68-8E82-F669DCEAD10A}" destId="{1AC12C98-F58B-48CB-8533-893A9066B7F2}" srcOrd="0" destOrd="0" presId="urn:microsoft.com/office/officeart/2005/8/layout/list1"/>
    <dgm:cxn modelId="{EBCAB7A7-1D00-4974-BE96-3AAE3328AEB1}" type="presParOf" srcId="{30C25F25-755E-4E68-8E82-F669DCEAD10A}" destId="{788326A1-C53E-48F3-8AD8-1BF5A9FA460A}" srcOrd="1" destOrd="0" presId="urn:microsoft.com/office/officeart/2005/8/layout/list1"/>
    <dgm:cxn modelId="{D4C5884B-8C7D-449E-BD60-ECB31F6D0630}" type="presParOf" srcId="{CC7480DB-5DFF-485D-A6AD-2A2FD18B102C}" destId="{E25E7045-E6C3-4F86-AAC1-5215FF7E3E1D}" srcOrd="21" destOrd="0" presId="urn:microsoft.com/office/officeart/2005/8/layout/list1"/>
    <dgm:cxn modelId="{AC732B2F-6EAF-4677-8F3F-4DAF64FEC1CE}" type="presParOf" srcId="{CC7480DB-5DFF-485D-A6AD-2A2FD18B102C}" destId="{165B8BC9-CF20-479D-9D74-84A628EFCDD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A4298B-BBB3-44FE-9DEA-FFE1C51C83D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9050FA8F-CDAF-4DD9-98B8-B5D0BC82550B}">
      <dgm:prSet phldrT="[Text]"/>
      <dgm:spPr>
        <a:solidFill>
          <a:srgbClr val="033B57"/>
        </a:solidFill>
      </dgm:spPr>
      <dgm:t>
        <a:bodyPr/>
        <a:lstStyle/>
        <a:p>
          <a:r>
            <a:rPr lang="en-US" dirty="0"/>
            <a:t>Understand the patient’s situation, perspective and feelings</a:t>
          </a:r>
        </a:p>
      </dgm:t>
    </dgm:pt>
    <dgm:pt modelId="{322DD356-E21F-4621-8788-B90FA3E1B9CD}" type="parTrans" cxnId="{92F8C3FB-222A-4BBC-BC12-F6C45D422E9D}">
      <dgm:prSet/>
      <dgm:spPr/>
      <dgm:t>
        <a:bodyPr/>
        <a:lstStyle/>
        <a:p>
          <a:endParaRPr lang="en-US"/>
        </a:p>
      </dgm:t>
    </dgm:pt>
    <dgm:pt modelId="{1B72DF1C-AB1B-4FBD-8BC6-4A52EEA0A21A}" type="sibTrans" cxnId="{92F8C3FB-222A-4BBC-BC12-F6C45D422E9D}">
      <dgm:prSet/>
      <dgm:spPr>
        <a:solidFill>
          <a:srgbClr val="3A6497"/>
        </a:solidFill>
        <a:ln>
          <a:solidFill>
            <a:srgbClr val="FFC000"/>
          </a:solidFill>
        </a:ln>
      </dgm:spPr>
      <dgm:t>
        <a:bodyPr/>
        <a:lstStyle/>
        <a:p>
          <a:endParaRPr lang="en-US"/>
        </a:p>
      </dgm:t>
    </dgm:pt>
    <dgm:pt modelId="{321141D3-87DA-41B9-80CE-46F4833C20B9}">
      <dgm:prSet phldrT="[Text]"/>
      <dgm:spPr>
        <a:solidFill>
          <a:srgbClr val="033B57"/>
        </a:solidFill>
      </dgm:spPr>
      <dgm:t>
        <a:bodyPr/>
        <a:lstStyle/>
        <a:p>
          <a:r>
            <a:rPr lang="en-US" dirty="0"/>
            <a:t>Communicate that understanding and check its accuracy </a:t>
          </a:r>
        </a:p>
      </dgm:t>
    </dgm:pt>
    <dgm:pt modelId="{D9A07AD8-F3FF-4BE4-BEC1-22E72191078B}" type="parTrans" cxnId="{E55EDB8B-E77D-4D72-8D56-9E7036A214F5}">
      <dgm:prSet/>
      <dgm:spPr/>
      <dgm:t>
        <a:bodyPr/>
        <a:lstStyle/>
        <a:p>
          <a:endParaRPr lang="en-US"/>
        </a:p>
      </dgm:t>
    </dgm:pt>
    <dgm:pt modelId="{31F83675-AC61-4422-992C-7E57A5A549DB}" type="sibTrans" cxnId="{E55EDB8B-E77D-4D72-8D56-9E7036A214F5}">
      <dgm:prSet/>
      <dgm:spPr/>
      <dgm:t>
        <a:bodyPr/>
        <a:lstStyle/>
        <a:p>
          <a:endParaRPr lang="en-US"/>
        </a:p>
      </dgm:t>
    </dgm:pt>
    <dgm:pt modelId="{E2EDCCC7-55FF-4FF2-B4E3-710E7F44AA04}">
      <dgm:prSet phldrT="[Text]"/>
      <dgm:spPr>
        <a:solidFill>
          <a:srgbClr val="033B57"/>
        </a:solidFill>
      </dgm:spPr>
      <dgm:t>
        <a:bodyPr/>
        <a:lstStyle/>
        <a:p>
          <a:r>
            <a:rPr lang="en-US" dirty="0"/>
            <a:t>Act on that understanding with the patient in a helpful way</a:t>
          </a:r>
        </a:p>
      </dgm:t>
    </dgm:pt>
    <dgm:pt modelId="{47C5B2CC-2A95-4BE7-8BA2-270F134F7343}" type="parTrans" cxnId="{368AC17D-4667-45C2-AA5B-ED68AF908FA0}">
      <dgm:prSet/>
      <dgm:spPr/>
      <dgm:t>
        <a:bodyPr/>
        <a:lstStyle/>
        <a:p>
          <a:endParaRPr lang="en-US"/>
        </a:p>
      </dgm:t>
    </dgm:pt>
    <dgm:pt modelId="{2D77856C-3531-42A8-B7A6-C80D6E6620CB}" type="sibTrans" cxnId="{368AC17D-4667-45C2-AA5B-ED68AF908FA0}">
      <dgm:prSet/>
      <dgm:spPr/>
      <dgm:t>
        <a:bodyPr/>
        <a:lstStyle/>
        <a:p>
          <a:endParaRPr lang="en-US"/>
        </a:p>
      </dgm:t>
    </dgm:pt>
    <dgm:pt modelId="{42F96BD6-A834-4B90-9E34-265E93E208C7}">
      <dgm:prSet/>
      <dgm:spPr>
        <a:solidFill>
          <a:srgbClr val="033B57"/>
        </a:solidFill>
      </dgm:spPr>
      <dgm:t>
        <a:bodyPr/>
        <a:lstStyle/>
        <a:p>
          <a:r>
            <a:rPr lang="en-US" dirty="0"/>
            <a:t>Be willing to be wrong </a:t>
          </a:r>
        </a:p>
      </dgm:t>
    </dgm:pt>
    <dgm:pt modelId="{CD5446B3-97F1-4E68-8CB4-209EA11C7549}" type="parTrans" cxnId="{48C45919-01F9-4F7F-BB08-40B396149CC8}">
      <dgm:prSet/>
      <dgm:spPr/>
      <dgm:t>
        <a:bodyPr/>
        <a:lstStyle/>
        <a:p>
          <a:endParaRPr lang="en-US"/>
        </a:p>
      </dgm:t>
    </dgm:pt>
    <dgm:pt modelId="{4BF00EDF-7010-4179-AD16-1AC723CE9505}" type="sibTrans" cxnId="{48C45919-01F9-4F7F-BB08-40B396149CC8}">
      <dgm:prSet/>
      <dgm:spPr/>
      <dgm:t>
        <a:bodyPr/>
        <a:lstStyle/>
        <a:p>
          <a:endParaRPr lang="en-US"/>
        </a:p>
      </dgm:t>
    </dgm:pt>
    <dgm:pt modelId="{CE30AE59-C0CE-418E-8E63-D6911F05C0BF}" type="pres">
      <dgm:prSet presAssocID="{71A4298B-BBB3-44FE-9DEA-FFE1C51C83DB}" presName="Name0" presStyleCnt="0">
        <dgm:presLayoutVars>
          <dgm:chMax val="7"/>
          <dgm:chPref val="7"/>
          <dgm:dir/>
        </dgm:presLayoutVars>
      </dgm:prSet>
      <dgm:spPr/>
    </dgm:pt>
    <dgm:pt modelId="{2664A123-1FDB-48AD-801A-029EEF5E5533}" type="pres">
      <dgm:prSet presAssocID="{71A4298B-BBB3-44FE-9DEA-FFE1C51C83DB}" presName="Name1" presStyleCnt="0"/>
      <dgm:spPr/>
    </dgm:pt>
    <dgm:pt modelId="{10DF7D32-7334-4F9F-86D0-BA66FAF3F2DA}" type="pres">
      <dgm:prSet presAssocID="{71A4298B-BBB3-44FE-9DEA-FFE1C51C83DB}" presName="cycle" presStyleCnt="0"/>
      <dgm:spPr/>
    </dgm:pt>
    <dgm:pt modelId="{F1A1029C-5308-417C-9FEB-E879BE404447}" type="pres">
      <dgm:prSet presAssocID="{71A4298B-BBB3-44FE-9DEA-FFE1C51C83DB}" presName="srcNode" presStyleLbl="node1" presStyleIdx="0" presStyleCnt="4"/>
      <dgm:spPr/>
    </dgm:pt>
    <dgm:pt modelId="{06E586B2-A221-4ABB-85A9-ADC7979FDDAB}" type="pres">
      <dgm:prSet presAssocID="{71A4298B-BBB3-44FE-9DEA-FFE1C51C83DB}" presName="conn" presStyleLbl="parChTrans1D2" presStyleIdx="0" presStyleCnt="1"/>
      <dgm:spPr/>
    </dgm:pt>
    <dgm:pt modelId="{8D7EB18A-9C17-440D-A276-81747D2D31E3}" type="pres">
      <dgm:prSet presAssocID="{71A4298B-BBB3-44FE-9DEA-FFE1C51C83DB}" presName="extraNode" presStyleLbl="node1" presStyleIdx="0" presStyleCnt="4"/>
      <dgm:spPr/>
    </dgm:pt>
    <dgm:pt modelId="{C608E913-D40C-4C1E-990B-FC9037FF7CF5}" type="pres">
      <dgm:prSet presAssocID="{71A4298B-BBB3-44FE-9DEA-FFE1C51C83DB}" presName="dstNode" presStyleLbl="node1" presStyleIdx="0" presStyleCnt="4"/>
      <dgm:spPr/>
    </dgm:pt>
    <dgm:pt modelId="{B0484D1A-B18E-4B8A-9F80-333C78297C63}" type="pres">
      <dgm:prSet presAssocID="{9050FA8F-CDAF-4DD9-98B8-B5D0BC82550B}" presName="text_1" presStyleLbl="node1" presStyleIdx="0" presStyleCnt="4">
        <dgm:presLayoutVars>
          <dgm:bulletEnabled val="1"/>
        </dgm:presLayoutVars>
      </dgm:prSet>
      <dgm:spPr/>
    </dgm:pt>
    <dgm:pt modelId="{30776C24-C948-477F-AF3F-2C5778DEE1CA}" type="pres">
      <dgm:prSet presAssocID="{9050FA8F-CDAF-4DD9-98B8-B5D0BC82550B}" presName="accent_1" presStyleCnt="0"/>
      <dgm:spPr/>
    </dgm:pt>
    <dgm:pt modelId="{E440CF35-D4D7-4C85-AA32-A537D42E59D1}" type="pres">
      <dgm:prSet presAssocID="{9050FA8F-CDAF-4DD9-98B8-B5D0BC82550B}" presName="accentRepeatNode" presStyleLbl="solidFgAcc1" presStyleIdx="0" presStyleCnt="4"/>
      <dgm:spPr>
        <a:solidFill>
          <a:schemeClr val="bg1"/>
        </a:solidFill>
        <a:ln>
          <a:solidFill>
            <a:srgbClr val="033B57"/>
          </a:solidFill>
        </a:ln>
      </dgm:spPr>
    </dgm:pt>
    <dgm:pt modelId="{AED76274-054F-4BFF-9B10-81D452600347}" type="pres">
      <dgm:prSet presAssocID="{321141D3-87DA-41B9-80CE-46F4833C20B9}" presName="text_2" presStyleLbl="node1" presStyleIdx="1" presStyleCnt="4">
        <dgm:presLayoutVars>
          <dgm:bulletEnabled val="1"/>
        </dgm:presLayoutVars>
      </dgm:prSet>
      <dgm:spPr/>
    </dgm:pt>
    <dgm:pt modelId="{6DE35662-BD42-4F67-9ABB-FD33F401CEBD}" type="pres">
      <dgm:prSet presAssocID="{321141D3-87DA-41B9-80CE-46F4833C20B9}" presName="accent_2" presStyleCnt="0"/>
      <dgm:spPr/>
    </dgm:pt>
    <dgm:pt modelId="{61D8B8E5-A025-47CB-B7D4-DC78BBDCC7D4}" type="pres">
      <dgm:prSet presAssocID="{321141D3-87DA-41B9-80CE-46F4833C20B9}" presName="accentRepeatNode" presStyleLbl="solidFgAcc1" presStyleIdx="1" presStyleCnt="4"/>
      <dgm:spPr>
        <a:solidFill>
          <a:schemeClr val="bg1"/>
        </a:solidFill>
        <a:ln>
          <a:solidFill>
            <a:srgbClr val="033B57"/>
          </a:solidFill>
        </a:ln>
      </dgm:spPr>
    </dgm:pt>
    <dgm:pt modelId="{6D622CC4-E93C-49C8-AAA6-D1228F7D448F}" type="pres">
      <dgm:prSet presAssocID="{E2EDCCC7-55FF-4FF2-B4E3-710E7F44AA04}" presName="text_3" presStyleLbl="node1" presStyleIdx="2" presStyleCnt="4">
        <dgm:presLayoutVars>
          <dgm:bulletEnabled val="1"/>
        </dgm:presLayoutVars>
      </dgm:prSet>
      <dgm:spPr/>
    </dgm:pt>
    <dgm:pt modelId="{F0F1464C-31F3-46DD-BE86-4E82BD82074B}" type="pres">
      <dgm:prSet presAssocID="{E2EDCCC7-55FF-4FF2-B4E3-710E7F44AA04}" presName="accent_3" presStyleCnt="0"/>
      <dgm:spPr/>
    </dgm:pt>
    <dgm:pt modelId="{48CBAC2B-C05A-495D-9FCE-E1D70CF5C387}" type="pres">
      <dgm:prSet presAssocID="{E2EDCCC7-55FF-4FF2-B4E3-710E7F44AA04}" presName="accentRepeatNode" presStyleLbl="solidFgAcc1" presStyleIdx="2" presStyleCnt="4"/>
      <dgm:spPr>
        <a:solidFill>
          <a:schemeClr val="bg1"/>
        </a:solidFill>
        <a:ln>
          <a:solidFill>
            <a:srgbClr val="033B57"/>
          </a:solidFill>
        </a:ln>
      </dgm:spPr>
    </dgm:pt>
    <dgm:pt modelId="{5B20E6A5-C674-42AF-A5DA-DA556F20FC1A}" type="pres">
      <dgm:prSet presAssocID="{42F96BD6-A834-4B90-9E34-265E93E208C7}" presName="text_4" presStyleLbl="node1" presStyleIdx="3" presStyleCnt="4">
        <dgm:presLayoutVars>
          <dgm:bulletEnabled val="1"/>
        </dgm:presLayoutVars>
      </dgm:prSet>
      <dgm:spPr/>
    </dgm:pt>
    <dgm:pt modelId="{B817EE40-AD1D-4997-8D7C-6B2EE9CB894D}" type="pres">
      <dgm:prSet presAssocID="{42F96BD6-A834-4B90-9E34-265E93E208C7}" presName="accent_4" presStyleCnt="0"/>
      <dgm:spPr/>
    </dgm:pt>
    <dgm:pt modelId="{DF83D6B1-70E7-413D-8B70-332A16455DBE}" type="pres">
      <dgm:prSet presAssocID="{42F96BD6-A834-4B90-9E34-265E93E208C7}" presName="accentRepeatNode" presStyleLbl="solidFgAcc1" presStyleIdx="3" presStyleCnt="4"/>
      <dgm:spPr>
        <a:solidFill>
          <a:schemeClr val="bg1"/>
        </a:solidFill>
        <a:ln>
          <a:solidFill>
            <a:srgbClr val="033B57"/>
          </a:solidFill>
        </a:ln>
      </dgm:spPr>
    </dgm:pt>
  </dgm:ptLst>
  <dgm:cxnLst>
    <dgm:cxn modelId="{E68F7A0F-B376-4620-A543-F8965A3DD630}" type="presOf" srcId="{E2EDCCC7-55FF-4FF2-B4E3-710E7F44AA04}" destId="{6D622CC4-E93C-49C8-AAA6-D1228F7D448F}" srcOrd="0" destOrd="0" presId="urn:microsoft.com/office/officeart/2008/layout/VerticalCurvedList"/>
    <dgm:cxn modelId="{48C45919-01F9-4F7F-BB08-40B396149CC8}" srcId="{71A4298B-BBB3-44FE-9DEA-FFE1C51C83DB}" destId="{42F96BD6-A834-4B90-9E34-265E93E208C7}" srcOrd="3" destOrd="0" parTransId="{CD5446B3-97F1-4E68-8CB4-209EA11C7549}" sibTransId="{4BF00EDF-7010-4179-AD16-1AC723CE9505}"/>
    <dgm:cxn modelId="{ED38883E-D92F-4936-B4E7-C431612BF11E}" type="presOf" srcId="{321141D3-87DA-41B9-80CE-46F4833C20B9}" destId="{AED76274-054F-4BFF-9B10-81D452600347}" srcOrd="0" destOrd="0" presId="urn:microsoft.com/office/officeart/2008/layout/VerticalCurvedList"/>
    <dgm:cxn modelId="{B1D34E75-5467-42EB-81A1-24896BD531D3}" type="presOf" srcId="{1B72DF1C-AB1B-4FBD-8BC6-4A52EEA0A21A}" destId="{06E586B2-A221-4ABB-85A9-ADC7979FDDAB}" srcOrd="0" destOrd="0" presId="urn:microsoft.com/office/officeart/2008/layout/VerticalCurvedList"/>
    <dgm:cxn modelId="{AFCB7379-A397-46DA-8FDE-995C61D64D0F}" type="presOf" srcId="{9050FA8F-CDAF-4DD9-98B8-B5D0BC82550B}" destId="{B0484D1A-B18E-4B8A-9F80-333C78297C63}" srcOrd="0" destOrd="0" presId="urn:microsoft.com/office/officeart/2008/layout/VerticalCurvedList"/>
    <dgm:cxn modelId="{368AC17D-4667-45C2-AA5B-ED68AF908FA0}" srcId="{71A4298B-BBB3-44FE-9DEA-FFE1C51C83DB}" destId="{E2EDCCC7-55FF-4FF2-B4E3-710E7F44AA04}" srcOrd="2" destOrd="0" parTransId="{47C5B2CC-2A95-4BE7-8BA2-270F134F7343}" sibTransId="{2D77856C-3531-42A8-B7A6-C80D6E6620CB}"/>
    <dgm:cxn modelId="{E55EDB8B-E77D-4D72-8D56-9E7036A214F5}" srcId="{71A4298B-BBB3-44FE-9DEA-FFE1C51C83DB}" destId="{321141D3-87DA-41B9-80CE-46F4833C20B9}" srcOrd="1" destOrd="0" parTransId="{D9A07AD8-F3FF-4BE4-BEC1-22E72191078B}" sibTransId="{31F83675-AC61-4422-992C-7E57A5A549DB}"/>
    <dgm:cxn modelId="{E9956D8C-DE57-4432-BA07-BBD1A49076B1}" type="presOf" srcId="{42F96BD6-A834-4B90-9E34-265E93E208C7}" destId="{5B20E6A5-C674-42AF-A5DA-DA556F20FC1A}" srcOrd="0" destOrd="0" presId="urn:microsoft.com/office/officeart/2008/layout/VerticalCurvedList"/>
    <dgm:cxn modelId="{B36C638F-57D6-4BC8-91F4-551FFC1FAC90}" type="presOf" srcId="{71A4298B-BBB3-44FE-9DEA-FFE1C51C83DB}" destId="{CE30AE59-C0CE-418E-8E63-D6911F05C0BF}" srcOrd="0" destOrd="0" presId="urn:microsoft.com/office/officeart/2008/layout/VerticalCurvedList"/>
    <dgm:cxn modelId="{92F8C3FB-222A-4BBC-BC12-F6C45D422E9D}" srcId="{71A4298B-BBB3-44FE-9DEA-FFE1C51C83DB}" destId="{9050FA8F-CDAF-4DD9-98B8-B5D0BC82550B}" srcOrd="0" destOrd="0" parTransId="{322DD356-E21F-4621-8788-B90FA3E1B9CD}" sibTransId="{1B72DF1C-AB1B-4FBD-8BC6-4A52EEA0A21A}"/>
    <dgm:cxn modelId="{68A54CFD-279F-45E9-B535-98D0F9FF5175}" type="presParOf" srcId="{CE30AE59-C0CE-418E-8E63-D6911F05C0BF}" destId="{2664A123-1FDB-48AD-801A-029EEF5E5533}" srcOrd="0" destOrd="0" presId="urn:microsoft.com/office/officeart/2008/layout/VerticalCurvedList"/>
    <dgm:cxn modelId="{6B18B682-6C31-4105-9844-B6501EF00DFB}" type="presParOf" srcId="{2664A123-1FDB-48AD-801A-029EEF5E5533}" destId="{10DF7D32-7334-4F9F-86D0-BA66FAF3F2DA}" srcOrd="0" destOrd="0" presId="urn:microsoft.com/office/officeart/2008/layout/VerticalCurvedList"/>
    <dgm:cxn modelId="{5C6523B4-5972-4CA2-9552-CB734D12866A}" type="presParOf" srcId="{10DF7D32-7334-4F9F-86D0-BA66FAF3F2DA}" destId="{F1A1029C-5308-417C-9FEB-E879BE404447}" srcOrd="0" destOrd="0" presId="urn:microsoft.com/office/officeart/2008/layout/VerticalCurvedList"/>
    <dgm:cxn modelId="{1750017F-66EF-470F-A42B-BD58F1D6E094}" type="presParOf" srcId="{10DF7D32-7334-4F9F-86D0-BA66FAF3F2DA}" destId="{06E586B2-A221-4ABB-85A9-ADC7979FDDAB}" srcOrd="1" destOrd="0" presId="urn:microsoft.com/office/officeart/2008/layout/VerticalCurvedList"/>
    <dgm:cxn modelId="{066C6EFC-CFD7-4487-926F-6F7591EF5F76}" type="presParOf" srcId="{10DF7D32-7334-4F9F-86D0-BA66FAF3F2DA}" destId="{8D7EB18A-9C17-440D-A276-81747D2D31E3}" srcOrd="2" destOrd="0" presId="urn:microsoft.com/office/officeart/2008/layout/VerticalCurvedList"/>
    <dgm:cxn modelId="{23212A72-7D7D-4093-947C-DA20FAB86692}" type="presParOf" srcId="{10DF7D32-7334-4F9F-86D0-BA66FAF3F2DA}" destId="{C608E913-D40C-4C1E-990B-FC9037FF7CF5}" srcOrd="3" destOrd="0" presId="urn:microsoft.com/office/officeart/2008/layout/VerticalCurvedList"/>
    <dgm:cxn modelId="{0EE9E6EF-0D8B-4A7B-B925-63EEC4C77853}" type="presParOf" srcId="{2664A123-1FDB-48AD-801A-029EEF5E5533}" destId="{B0484D1A-B18E-4B8A-9F80-333C78297C63}" srcOrd="1" destOrd="0" presId="urn:microsoft.com/office/officeart/2008/layout/VerticalCurvedList"/>
    <dgm:cxn modelId="{054DD996-E57F-48A1-B14C-64C7279D451D}" type="presParOf" srcId="{2664A123-1FDB-48AD-801A-029EEF5E5533}" destId="{30776C24-C948-477F-AF3F-2C5778DEE1CA}" srcOrd="2" destOrd="0" presId="urn:microsoft.com/office/officeart/2008/layout/VerticalCurvedList"/>
    <dgm:cxn modelId="{EC7D7B49-89E7-4444-A8A2-3CCA23F5F5D5}" type="presParOf" srcId="{30776C24-C948-477F-AF3F-2C5778DEE1CA}" destId="{E440CF35-D4D7-4C85-AA32-A537D42E59D1}" srcOrd="0" destOrd="0" presId="urn:microsoft.com/office/officeart/2008/layout/VerticalCurvedList"/>
    <dgm:cxn modelId="{EDE365EC-F547-4733-AFF5-8EE5FF26AEE5}" type="presParOf" srcId="{2664A123-1FDB-48AD-801A-029EEF5E5533}" destId="{AED76274-054F-4BFF-9B10-81D452600347}" srcOrd="3" destOrd="0" presId="urn:microsoft.com/office/officeart/2008/layout/VerticalCurvedList"/>
    <dgm:cxn modelId="{CDCD21A9-54CA-467F-AC83-A2EBB897F533}" type="presParOf" srcId="{2664A123-1FDB-48AD-801A-029EEF5E5533}" destId="{6DE35662-BD42-4F67-9ABB-FD33F401CEBD}" srcOrd="4" destOrd="0" presId="urn:microsoft.com/office/officeart/2008/layout/VerticalCurvedList"/>
    <dgm:cxn modelId="{000F3541-AC7F-4068-977E-7DCBB16EF06A}" type="presParOf" srcId="{6DE35662-BD42-4F67-9ABB-FD33F401CEBD}" destId="{61D8B8E5-A025-47CB-B7D4-DC78BBDCC7D4}" srcOrd="0" destOrd="0" presId="urn:microsoft.com/office/officeart/2008/layout/VerticalCurvedList"/>
    <dgm:cxn modelId="{EE894A8C-DF9D-4BF4-B84E-A3DA8714676E}" type="presParOf" srcId="{2664A123-1FDB-48AD-801A-029EEF5E5533}" destId="{6D622CC4-E93C-49C8-AAA6-D1228F7D448F}" srcOrd="5" destOrd="0" presId="urn:microsoft.com/office/officeart/2008/layout/VerticalCurvedList"/>
    <dgm:cxn modelId="{F746A9D6-13E6-4BDB-9D5D-F7284FC58DC8}" type="presParOf" srcId="{2664A123-1FDB-48AD-801A-029EEF5E5533}" destId="{F0F1464C-31F3-46DD-BE86-4E82BD82074B}" srcOrd="6" destOrd="0" presId="urn:microsoft.com/office/officeart/2008/layout/VerticalCurvedList"/>
    <dgm:cxn modelId="{EE7DB32E-45C3-4AFC-AC6F-4E07A497808E}" type="presParOf" srcId="{F0F1464C-31F3-46DD-BE86-4E82BD82074B}" destId="{48CBAC2B-C05A-495D-9FCE-E1D70CF5C387}" srcOrd="0" destOrd="0" presId="urn:microsoft.com/office/officeart/2008/layout/VerticalCurvedList"/>
    <dgm:cxn modelId="{08505872-9746-48EF-BD59-273961B42492}" type="presParOf" srcId="{2664A123-1FDB-48AD-801A-029EEF5E5533}" destId="{5B20E6A5-C674-42AF-A5DA-DA556F20FC1A}" srcOrd="7" destOrd="0" presId="urn:microsoft.com/office/officeart/2008/layout/VerticalCurvedList"/>
    <dgm:cxn modelId="{5B44BF4A-BFD8-4FAC-8F36-3AEBC5A2305C}" type="presParOf" srcId="{2664A123-1FDB-48AD-801A-029EEF5E5533}" destId="{B817EE40-AD1D-4997-8D7C-6B2EE9CB894D}" srcOrd="8" destOrd="0" presId="urn:microsoft.com/office/officeart/2008/layout/VerticalCurvedList"/>
    <dgm:cxn modelId="{618193B0-8CD5-45B5-B434-50382C80A778}" type="presParOf" srcId="{B817EE40-AD1D-4997-8D7C-6B2EE9CB894D}" destId="{DF83D6B1-70E7-413D-8B70-332A16455D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272DC7-FA06-4584-A52F-7CD7593EA3D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5F1208E-E4FA-4C28-A483-67EA21431D69}">
      <dgm:prSet phldrT="[Text]"/>
      <dgm:spPr>
        <a:solidFill>
          <a:srgbClr val="033B57"/>
        </a:solidFill>
      </dgm:spPr>
      <dgm:t>
        <a:bodyPr/>
        <a:lstStyle/>
        <a:p>
          <a:r>
            <a:rPr lang="en-GB" dirty="0"/>
            <a:t>Slow down and speak clearly</a:t>
          </a:r>
          <a:endParaRPr lang="en-US" dirty="0"/>
        </a:p>
      </dgm:t>
    </dgm:pt>
    <dgm:pt modelId="{273D9C59-49A1-41F0-9617-9E79C345FDEE}" type="parTrans" cxnId="{6830BC29-9933-4773-9598-3B3AF92489C7}">
      <dgm:prSet/>
      <dgm:spPr/>
      <dgm:t>
        <a:bodyPr/>
        <a:lstStyle/>
        <a:p>
          <a:endParaRPr lang="en-US"/>
        </a:p>
      </dgm:t>
    </dgm:pt>
    <dgm:pt modelId="{5C8D697A-4A07-4D74-99ED-C50A2AFA37B4}" type="sibTrans" cxnId="{6830BC29-9933-4773-9598-3B3AF92489C7}">
      <dgm:prSet/>
      <dgm:spPr/>
      <dgm:t>
        <a:bodyPr/>
        <a:lstStyle/>
        <a:p>
          <a:endParaRPr lang="en-US"/>
        </a:p>
      </dgm:t>
    </dgm:pt>
    <dgm:pt modelId="{8DE49BC1-C94E-4C4B-AC64-32830903C7FC}">
      <dgm:prSet/>
      <dgm:spPr>
        <a:solidFill>
          <a:srgbClr val="033B57"/>
        </a:solidFill>
      </dgm:spPr>
      <dgm:t>
        <a:bodyPr/>
        <a:lstStyle/>
        <a:p>
          <a:r>
            <a:rPr lang="en-GB" dirty="0"/>
            <a:t>Avoid asking two questions at once; both questions may not have been comprehended </a:t>
          </a:r>
          <a:endParaRPr lang="en-US" dirty="0"/>
        </a:p>
      </dgm:t>
    </dgm:pt>
    <dgm:pt modelId="{395EF156-DC1A-4265-B0A9-C1C3A2F7CC8C}" type="parTrans" cxnId="{05D83D3F-1EBA-45D5-8D00-46DCBBCCB39C}">
      <dgm:prSet/>
      <dgm:spPr/>
      <dgm:t>
        <a:bodyPr/>
        <a:lstStyle/>
        <a:p>
          <a:endParaRPr lang="en-US"/>
        </a:p>
      </dgm:t>
    </dgm:pt>
    <dgm:pt modelId="{9A343408-7256-40DC-A1F1-A18F11559D76}" type="sibTrans" cxnId="{05D83D3F-1EBA-45D5-8D00-46DCBBCCB39C}">
      <dgm:prSet/>
      <dgm:spPr/>
      <dgm:t>
        <a:bodyPr/>
        <a:lstStyle/>
        <a:p>
          <a:endParaRPr lang="en-US"/>
        </a:p>
      </dgm:t>
    </dgm:pt>
    <dgm:pt modelId="{06185E9E-D712-4D36-8841-A47A88ACBFE2}">
      <dgm:prSet/>
      <dgm:spPr>
        <a:solidFill>
          <a:srgbClr val="033B57"/>
        </a:solidFill>
      </dgm:spPr>
      <dgm:t>
        <a:bodyPr/>
        <a:lstStyle/>
        <a:p>
          <a:r>
            <a:rPr lang="en-GB" dirty="0"/>
            <a:t>Take turns in your conversation, being sure to listen fully to responses</a:t>
          </a:r>
          <a:endParaRPr lang="en-US" dirty="0"/>
        </a:p>
      </dgm:t>
    </dgm:pt>
    <dgm:pt modelId="{D49B716A-ADED-4C90-AD2B-C88F736512F2}" type="parTrans" cxnId="{47A1E383-5B3C-414E-981C-A6C20ADD9511}">
      <dgm:prSet/>
      <dgm:spPr/>
      <dgm:t>
        <a:bodyPr/>
        <a:lstStyle/>
        <a:p>
          <a:endParaRPr lang="en-US"/>
        </a:p>
      </dgm:t>
    </dgm:pt>
    <dgm:pt modelId="{341B0674-D741-4CC1-9D16-44B451D524E7}" type="sibTrans" cxnId="{47A1E383-5B3C-414E-981C-A6C20ADD9511}">
      <dgm:prSet/>
      <dgm:spPr/>
      <dgm:t>
        <a:bodyPr/>
        <a:lstStyle/>
        <a:p>
          <a:endParaRPr lang="en-US"/>
        </a:p>
      </dgm:t>
    </dgm:pt>
    <dgm:pt modelId="{67FF3DAD-A459-4DA0-A25C-1EE75A5A8513}">
      <dgm:prSet/>
      <dgm:spPr>
        <a:solidFill>
          <a:srgbClr val="033B57"/>
        </a:solidFill>
      </dgm:spPr>
      <dgm:t>
        <a:bodyPr/>
        <a:lstStyle/>
        <a:p>
          <a:r>
            <a:rPr lang="en-GB" dirty="0"/>
            <a:t>Summarize and repeat what has been said</a:t>
          </a:r>
          <a:endParaRPr lang="en-US" dirty="0"/>
        </a:p>
      </dgm:t>
    </dgm:pt>
    <dgm:pt modelId="{60E81726-3531-4FD1-BC87-17C1098E79EE}" type="parTrans" cxnId="{2434A663-2F56-4B3F-9E16-007DD6CDE534}">
      <dgm:prSet/>
      <dgm:spPr/>
      <dgm:t>
        <a:bodyPr/>
        <a:lstStyle/>
        <a:p>
          <a:endParaRPr lang="en-US"/>
        </a:p>
      </dgm:t>
    </dgm:pt>
    <dgm:pt modelId="{9989F797-9CC1-4F6E-A8A6-7256E02D3A48}" type="sibTrans" cxnId="{2434A663-2F56-4B3F-9E16-007DD6CDE534}">
      <dgm:prSet/>
      <dgm:spPr/>
      <dgm:t>
        <a:bodyPr/>
        <a:lstStyle/>
        <a:p>
          <a:endParaRPr lang="en-US"/>
        </a:p>
      </dgm:t>
    </dgm:pt>
    <dgm:pt modelId="{F6E5C541-15B2-47B4-A4C2-1273DE1A8EC0}">
      <dgm:prSet/>
      <dgm:spPr>
        <a:solidFill>
          <a:srgbClr val="033B57"/>
        </a:solidFill>
      </dgm:spPr>
      <dgm:t>
        <a:bodyPr/>
        <a:lstStyle/>
        <a:p>
          <a:r>
            <a:rPr lang="en-GB" dirty="0"/>
            <a:t>Do not use slang, idioms and sayings</a:t>
          </a:r>
          <a:endParaRPr lang="en-US" dirty="0"/>
        </a:p>
      </dgm:t>
    </dgm:pt>
    <dgm:pt modelId="{060B5479-6464-4A5B-8A5C-2CA7EC538E70}" type="parTrans" cxnId="{B0306B8E-6B02-47B0-9A1D-508AFDE2984C}">
      <dgm:prSet/>
      <dgm:spPr/>
      <dgm:t>
        <a:bodyPr/>
        <a:lstStyle/>
        <a:p>
          <a:endParaRPr lang="en-US"/>
        </a:p>
      </dgm:t>
    </dgm:pt>
    <dgm:pt modelId="{8002CD21-93DC-456A-AA99-1C3A77F15F4A}" type="sibTrans" cxnId="{B0306B8E-6B02-47B0-9A1D-508AFDE2984C}">
      <dgm:prSet/>
      <dgm:spPr/>
      <dgm:t>
        <a:bodyPr/>
        <a:lstStyle/>
        <a:p>
          <a:endParaRPr lang="en-US"/>
        </a:p>
      </dgm:t>
    </dgm:pt>
    <dgm:pt modelId="{96A2AD4E-BE3E-4C1B-AF93-7F41F082C756}">
      <dgm:prSet/>
      <dgm:spPr>
        <a:solidFill>
          <a:srgbClr val="033B57"/>
        </a:solidFill>
      </dgm:spPr>
      <dgm:t>
        <a:bodyPr/>
        <a:lstStyle/>
        <a:p>
          <a:r>
            <a:rPr lang="en-GB" dirty="0"/>
            <a:t>Avoid </a:t>
          </a:r>
          <a:r>
            <a:rPr lang="en-GB" dirty="0" err="1"/>
            <a:t>humor</a:t>
          </a:r>
          <a:endParaRPr lang="en-US" dirty="0"/>
        </a:p>
      </dgm:t>
    </dgm:pt>
    <dgm:pt modelId="{65BDC9ED-3450-449F-820C-0515BF8FCD57}" type="parTrans" cxnId="{7E1857CE-09C7-41F4-BFF3-4FD18A5AF497}">
      <dgm:prSet/>
      <dgm:spPr/>
      <dgm:t>
        <a:bodyPr/>
        <a:lstStyle/>
        <a:p>
          <a:endParaRPr lang="en-US"/>
        </a:p>
      </dgm:t>
    </dgm:pt>
    <dgm:pt modelId="{26BF3D6E-7ECE-4BD4-A177-8AA1876798AC}" type="sibTrans" cxnId="{7E1857CE-09C7-41F4-BFF3-4FD18A5AF497}">
      <dgm:prSet/>
      <dgm:spPr/>
      <dgm:t>
        <a:bodyPr/>
        <a:lstStyle/>
        <a:p>
          <a:endParaRPr lang="en-US"/>
        </a:p>
      </dgm:t>
    </dgm:pt>
    <dgm:pt modelId="{8FF942DA-FFCF-473C-9715-A29F0D2D4C1E}">
      <dgm:prSet/>
      <dgm:spPr>
        <a:solidFill>
          <a:srgbClr val="033B57"/>
        </a:solidFill>
      </dgm:spPr>
      <dgm:t>
        <a:bodyPr/>
        <a:lstStyle/>
        <a:p>
          <a:r>
            <a:rPr lang="en-GB" dirty="0"/>
            <a:t>Avoid asking negative questions</a:t>
          </a:r>
          <a:endParaRPr lang="en-US" dirty="0"/>
        </a:p>
      </dgm:t>
    </dgm:pt>
    <dgm:pt modelId="{2B5D1DFB-A947-43BC-97DF-DA0D4FA185FB}" type="parTrans" cxnId="{D52FFEB6-4D60-4BB0-9EF3-15AAAF5349B9}">
      <dgm:prSet/>
      <dgm:spPr/>
      <dgm:t>
        <a:bodyPr/>
        <a:lstStyle/>
        <a:p>
          <a:endParaRPr lang="en-US"/>
        </a:p>
      </dgm:t>
    </dgm:pt>
    <dgm:pt modelId="{142D50BF-B0BD-4023-8FE6-87847E4E3F7C}" type="sibTrans" cxnId="{D52FFEB6-4D60-4BB0-9EF3-15AAAF5349B9}">
      <dgm:prSet/>
      <dgm:spPr/>
      <dgm:t>
        <a:bodyPr/>
        <a:lstStyle/>
        <a:p>
          <a:endParaRPr lang="en-US"/>
        </a:p>
      </dgm:t>
    </dgm:pt>
    <dgm:pt modelId="{84CA8F7F-F375-4289-B329-014B15B0CB0C}">
      <dgm:prSet/>
      <dgm:spPr>
        <a:solidFill>
          <a:srgbClr val="033B57"/>
        </a:solidFill>
      </dgm:spPr>
      <dgm:t>
        <a:bodyPr/>
        <a:lstStyle/>
        <a:p>
          <a:r>
            <a:rPr lang="en-GB" dirty="0"/>
            <a:t>Consider writing down something if you are unsure that it has been made clear</a:t>
          </a:r>
          <a:endParaRPr lang="en-US" dirty="0"/>
        </a:p>
      </dgm:t>
    </dgm:pt>
    <dgm:pt modelId="{FE0CED90-6034-4098-B843-534F703C8468}" type="parTrans" cxnId="{BABEB39E-3F6F-4F72-8706-7EF3BD124B37}">
      <dgm:prSet/>
      <dgm:spPr/>
      <dgm:t>
        <a:bodyPr/>
        <a:lstStyle/>
        <a:p>
          <a:endParaRPr lang="en-US"/>
        </a:p>
      </dgm:t>
    </dgm:pt>
    <dgm:pt modelId="{026A6CD7-E5AB-4EDB-AA2F-52AA6857FB6E}" type="sibTrans" cxnId="{BABEB39E-3F6F-4F72-8706-7EF3BD124B37}">
      <dgm:prSet/>
      <dgm:spPr/>
      <dgm:t>
        <a:bodyPr/>
        <a:lstStyle/>
        <a:p>
          <a:endParaRPr lang="en-US"/>
        </a:p>
      </dgm:t>
    </dgm:pt>
    <dgm:pt modelId="{D682398A-9C1D-4095-9EB5-B382B405F738}">
      <dgm:prSet/>
      <dgm:spPr>
        <a:solidFill>
          <a:srgbClr val="033B57"/>
        </a:solidFill>
      </dgm:spPr>
      <dgm:t>
        <a:bodyPr/>
        <a:lstStyle/>
        <a:p>
          <a:r>
            <a:rPr lang="en-US" dirty="0"/>
            <a:t>Encourage patients</a:t>
          </a:r>
        </a:p>
      </dgm:t>
    </dgm:pt>
    <dgm:pt modelId="{78E56371-4DDB-4DB9-83BE-BD96EB99F998}" type="parTrans" cxnId="{705354FA-B3B8-4F96-9165-860C0268BA6C}">
      <dgm:prSet/>
      <dgm:spPr/>
      <dgm:t>
        <a:bodyPr/>
        <a:lstStyle/>
        <a:p>
          <a:endParaRPr lang="en-US"/>
        </a:p>
      </dgm:t>
    </dgm:pt>
    <dgm:pt modelId="{74F19D8D-89BC-4727-9578-DBAA67C4FA0B}" type="sibTrans" cxnId="{705354FA-B3B8-4F96-9165-860C0268BA6C}">
      <dgm:prSet/>
      <dgm:spPr/>
      <dgm:t>
        <a:bodyPr/>
        <a:lstStyle/>
        <a:p>
          <a:endParaRPr lang="en-US"/>
        </a:p>
      </dgm:t>
    </dgm:pt>
    <dgm:pt modelId="{22B9BED8-F6E5-4842-BEC3-AE524683EDE6}" type="pres">
      <dgm:prSet presAssocID="{EB272DC7-FA06-4584-A52F-7CD7593EA3D7}" presName="linear" presStyleCnt="0">
        <dgm:presLayoutVars>
          <dgm:animLvl val="lvl"/>
          <dgm:resizeHandles val="exact"/>
        </dgm:presLayoutVars>
      </dgm:prSet>
      <dgm:spPr/>
    </dgm:pt>
    <dgm:pt modelId="{E72BDA49-B994-464D-9677-F57000654942}" type="pres">
      <dgm:prSet presAssocID="{15F1208E-E4FA-4C28-A483-67EA21431D69}" presName="parentText" presStyleLbl="node1" presStyleIdx="0" presStyleCnt="9">
        <dgm:presLayoutVars>
          <dgm:chMax val="0"/>
          <dgm:bulletEnabled val="1"/>
        </dgm:presLayoutVars>
      </dgm:prSet>
      <dgm:spPr/>
    </dgm:pt>
    <dgm:pt modelId="{AB4A7992-BA72-49D0-9C58-4DDF7B39BEDB}" type="pres">
      <dgm:prSet presAssocID="{5C8D697A-4A07-4D74-99ED-C50A2AFA37B4}" presName="spacer" presStyleCnt="0"/>
      <dgm:spPr/>
    </dgm:pt>
    <dgm:pt modelId="{3267E203-74A5-4C0C-AD5F-9AA22C33AA34}" type="pres">
      <dgm:prSet presAssocID="{D682398A-9C1D-4095-9EB5-B382B405F738}" presName="parentText" presStyleLbl="node1" presStyleIdx="1" presStyleCnt="9">
        <dgm:presLayoutVars>
          <dgm:chMax val="0"/>
          <dgm:bulletEnabled val="1"/>
        </dgm:presLayoutVars>
      </dgm:prSet>
      <dgm:spPr/>
    </dgm:pt>
    <dgm:pt modelId="{1E4B26AA-F55A-4339-AB0A-F21D02080617}" type="pres">
      <dgm:prSet presAssocID="{74F19D8D-89BC-4727-9578-DBAA67C4FA0B}" presName="spacer" presStyleCnt="0"/>
      <dgm:spPr/>
    </dgm:pt>
    <dgm:pt modelId="{257A2351-34A3-4582-A5E7-A228E5EDCC62}" type="pres">
      <dgm:prSet presAssocID="{F6E5C541-15B2-47B4-A4C2-1273DE1A8EC0}" presName="parentText" presStyleLbl="node1" presStyleIdx="2" presStyleCnt="9">
        <dgm:presLayoutVars>
          <dgm:chMax val="0"/>
          <dgm:bulletEnabled val="1"/>
        </dgm:presLayoutVars>
      </dgm:prSet>
      <dgm:spPr/>
    </dgm:pt>
    <dgm:pt modelId="{DF50B012-1DD4-41E9-B453-A1E338A2FB96}" type="pres">
      <dgm:prSet presAssocID="{8002CD21-93DC-456A-AA99-1C3A77F15F4A}" presName="spacer" presStyleCnt="0"/>
      <dgm:spPr/>
    </dgm:pt>
    <dgm:pt modelId="{59211418-BACF-4A8D-B728-5B2EF231A131}" type="pres">
      <dgm:prSet presAssocID="{96A2AD4E-BE3E-4C1B-AF93-7F41F082C756}" presName="parentText" presStyleLbl="node1" presStyleIdx="3" presStyleCnt="9">
        <dgm:presLayoutVars>
          <dgm:chMax val="0"/>
          <dgm:bulletEnabled val="1"/>
        </dgm:presLayoutVars>
      </dgm:prSet>
      <dgm:spPr/>
    </dgm:pt>
    <dgm:pt modelId="{F218AD57-85A4-43EA-80C3-725E6993DE2F}" type="pres">
      <dgm:prSet presAssocID="{26BF3D6E-7ECE-4BD4-A177-8AA1876798AC}" presName="spacer" presStyleCnt="0"/>
      <dgm:spPr/>
    </dgm:pt>
    <dgm:pt modelId="{3637229A-E502-4FD9-A9C4-C161E71C0890}" type="pres">
      <dgm:prSet presAssocID="{8DE49BC1-C94E-4C4B-AC64-32830903C7FC}" presName="parentText" presStyleLbl="node1" presStyleIdx="4" presStyleCnt="9">
        <dgm:presLayoutVars>
          <dgm:chMax val="0"/>
          <dgm:bulletEnabled val="1"/>
        </dgm:presLayoutVars>
      </dgm:prSet>
      <dgm:spPr/>
    </dgm:pt>
    <dgm:pt modelId="{B0C9D610-4C49-44E0-8FC6-CED27A3646BB}" type="pres">
      <dgm:prSet presAssocID="{9A343408-7256-40DC-A1F1-A18F11559D76}" presName="spacer" presStyleCnt="0"/>
      <dgm:spPr/>
    </dgm:pt>
    <dgm:pt modelId="{4E6CE429-45BD-4B3D-93B8-9C87225050AA}" type="pres">
      <dgm:prSet presAssocID="{8FF942DA-FFCF-473C-9715-A29F0D2D4C1E}" presName="parentText" presStyleLbl="node1" presStyleIdx="5" presStyleCnt="9">
        <dgm:presLayoutVars>
          <dgm:chMax val="0"/>
          <dgm:bulletEnabled val="1"/>
        </dgm:presLayoutVars>
      </dgm:prSet>
      <dgm:spPr/>
    </dgm:pt>
    <dgm:pt modelId="{321E2DA1-5498-4F40-8128-E8E1637074D2}" type="pres">
      <dgm:prSet presAssocID="{142D50BF-B0BD-4023-8FE6-87847E4E3F7C}" presName="spacer" presStyleCnt="0"/>
      <dgm:spPr/>
    </dgm:pt>
    <dgm:pt modelId="{9557F09B-B8B2-4BD2-8049-2DEA802A084E}" type="pres">
      <dgm:prSet presAssocID="{84CA8F7F-F375-4289-B329-014B15B0CB0C}" presName="parentText" presStyleLbl="node1" presStyleIdx="6" presStyleCnt="9">
        <dgm:presLayoutVars>
          <dgm:chMax val="0"/>
          <dgm:bulletEnabled val="1"/>
        </dgm:presLayoutVars>
      </dgm:prSet>
      <dgm:spPr/>
    </dgm:pt>
    <dgm:pt modelId="{9BC43EA8-515D-4ABF-A6B9-F424C9BA7756}" type="pres">
      <dgm:prSet presAssocID="{026A6CD7-E5AB-4EDB-AA2F-52AA6857FB6E}" presName="spacer" presStyleCnt="0"/>
      <dgm:spPr/>
    </dgm:pt>
    <dgm:pt modelId="{97D35A2B-2C49-4CDB-860A-2B63315C2BF7}" type="pres">
      <dgm:prSet presAssocID="{06185E9E-D712-4D36-8841-A47A88ACBFE2}" presName="parentText" presStyleLbl="node1" presStyleIdx="7" presStyleCnt="9">
        <dgm:presLayoutVars>
          <dgm:chMax val="0"/>
          <dgm:bulletEnabled val="1"/>
        </dgm:presLayoutVars>
      </dgm:prSet>
      <dgm:spPr/>
    </dgm:pt>
    <dgm:pt modelId="{D9A5DDA9-C651-44C2-8586-FECD44ED515A}" type="pres">
      <dgm:prSet presAssocID="{341B0674-D741-4CC1-9D16-44B451D524E7}" presName="spacer" presStyleCnt="0"/>
      <dgm:spPr/>
    </dgm:pt>
    <dgm:pt modelId="{D792B812-2A4B-40C2-BC33-884CEA2413E5}" type="pres">
      <dgm:prSet presAssocID="{67FF3DAD-A459-4DA0-A25C-1EE75A5A8513}" presName="parentText" presStyleLbl="node1" presStyleIdx="8" presStyleCnt="9">
        <dgm:presLayoutVars>
          <dgm:chMax val="0"/>
          <dgm:bulletEnabled val="1"/>
        </dgm:presLayoutVars>
      </dgm:prSet>
      <dgm:spPr/>
    </dgm:pt>
  </dgm:ptLst>
  <dgm:cxnLst>
    <dgm:cxn modelId="{6DE70006-B3BB-4C82-8208-4D6E88CA56F9}" type="presOf" srcId="{8FF942DA-FFCF-473C-9715-A29F0D2D4C1E}" destId="{4E6CE429-45BD-4B3D-93B8-9C87225050AA}" srcOrd="0" destOrd="0" presId="urn:microsoft.com/office/officeart/2005/8/layout/vList2"/>
    <dgm:cxn modelId="{AC3C7F07-F808-47BF-A9BC-71690B91A43C}" type="presOf" srcId="{8DE49BC1-C94E-4C4B-AC64-32830903C7FC}" destId="{3637229A-E502-4FD9-A9C4-C161E71C0890}" srcOrd="0" destOrd="0" presId="urn:microsoft.com/office/officeart/2005/8/layout/vList2"/>
    <dgm:cxn modelId="{6830BC29-9933-4773-9598-3B3AF92489C7}" srcId="{EB272DC7-FA06-4584-A52F-7CD7593EA3D7}" destId="{15F1208E-E4FA-4C28-A483-67EA21431D69}" srcOrd="0" destOrd="0" parTransId="{273D9C59-49A1-41F0-9617-9E79C345FDEE}" sibTransId="{5C8D697A-4A07-4D74-99ED-C50A2AFA37B4}"/>
    <dgm:cxn modelId="{F4EF1B2B-5C2C-4C1D-A1A8-D80EE9F7AE99}" type="presOf" srcId="{96A2AD4E-BE3E-4C1B-AF93-7F41F082C756}" destId="{59211418-BACF-4A8D-B728-5B2EF231A131}" srcOrd="0" destOrd="0" presId="urn:microsoft.com/office/officeart/2005/8/layout/vList2"/>
    <dgm:cxn modelId="{05D83D3F-1EBA-45D5-8D00-46DCBBCCB39C}" srcId="{EB272DC7-FA06-4584-A52F-7CD7593EA3D7}" destId="{8DE49BC1-C94E-4C4B-AC64-32830903C7FC}" srcOrd="4" destOrd="0" parTransId="{395EF156-DC1A-4265-B0A9-C1C3A2F7CC8C}" sibTransId="{9A343408-7256-40DC-A1F1-A18F11559D76}"/>
    <dgm:cxn modelId="{2434A663-2F56-4B3F-9E16-007DD6CDE534}" srcId="{EB272DC7-FA06-4584-A52F-7CD7593EA3D7}" destId="{67FF3DAD-A459-4DA0-A25C-1EE75A5A8513}" srcOrd="8" destOrd="0" parTransId="{60E81726-3531-4FD1-BC87-17C1098E79EE}" sibTransId="{9989F797-9CC1-4F6E-A8A6-7256E02D3A48}"/>
    <dgm:cxn modelId="{E57D5858-6F53-492C-92C0-33DF78491995}" type="presOf" srcId="{06185E9E-D712-4D36-8841-A47A88ACBFE2}" destId="{97D35A2B-2C49-4CDB-860A-2B63315C2BF7}" srcOrd="0" destOrd="0" presId="urn:microsoft.com/office/officeart/2005/8/layout/vList2"/>
    <dgm:cxn modelId="{3E76257F-D1F0-4D17-9B91-371C992B747D}" type="presOf" srcId="{F6E5C541-15B2-47B4-A4C2-1273DE1A8EC0}" destId="{257A2351-34A3-4582-A5E7-A228E5EDCC62}" srcOrd="0" destOrd="0" presId="urn:microsoft.com/office/officeart/2005/8/layout/vList2"/>
    <dgm:cxn modelId="{47A1E383-5B3C-414E-981C-A6C20ADD9511}" srcId="{EB272DC7-FA06-4584-A52F-7CD7593EA3D7}" destId="{06185E9E-D712-4D36-8841-A47A88ACBFE2}" srcOrd="7" destOrd="0" parTransId="{D49B716A-ADED-4C90-AD2B-C88F736512F2}" sibTransId="{341B0674-D741-4CC1-9D16-44B451D524E7}"/>
    <dgm:cxn modelId="{B6AA138A-587B-4338-BADD-0003EF43FE9C}" type="presOf" srcId="{15F1208E-E4FA-4C28-A483-67EA21431D69}" destId="{E72BDA49-B994-464D-9677-F57000654942}" srcOrd="0" destOrd="0" presId="urn:microsoft.com/office/officeart/2005/8/layout/vList2"/>
    <dgm:cxn modelId="{FB64C98D-8F10-449F-A355-FBBAD9DC3A6D}" type="presOf" srcId="{EB272DC7-FA06-4584-A52F-7CD7593EA3D7}" destId="{22B9BED8-F6E5-4842-BEC3-AE524683EDE6}" srcOrd="0" destOrd="0" presId="urn:microsoft.com/office/officeart/2005/8/layout/vList2"/>
    <dgm:cxn modelId="{B0306B8E-6B02-47B0-9A1D-508AFDE2984C}" srcId="{EB272DC7-FA06-4584-A52F-7CD7593EA3D7}" destId="{F6E5C541-15B2-47B4-A4C2-1273DE1A8EC0}" srcOrd="2" destOrd="0" parTransId="{060B5479-6464-4A5B-8A5C-2CA7EC538E70}" sibTransId="{8002CD21-93DC-456A-AA99-1C3A77F15F4A}"/>
    <dgm:cxn modelId="{BABEB39E-3F6F-4F72-8706-7EF3BD124B37}" srcId="{EB272DC7-FA06-4584-A52F-7CD7593EA3D7}" destId="{84CA8F7F-F375-4289-B329-014B15B0CB0C}" srcOrd="6" destOrd="0" parTransId="{FE0CED90-6034-4098-B843-534F703C8468}" sibTransId="{026A6CD7-E5AB-4EDB-AA2F-52AA6857FB6E}"/>
    <dgm:cxn modelId="{D52FFEB6-4D60-4BB0-9EF3-15AAAF5349B9}" srcId="{EB272DC7-FA06-4584-A52F-7CD7593EA3D7}" destId="{8FF942DA-FFCF-473C-9715-A29F0D2D4C1E}" srcOrd="5" destOrd="0" parTransId="{2B5D1DFB-A947-43BC-97DF-DA0D4FA185FB}" sibTransId="{142D50BF-B0BD-4023-8FE6-87847E4E3F7C}"/>
    <dgm:cxn modelId="{FAD67ABA-4D6A-4605-9619-855632DF2DE1}" type="presOf" srcId="{67FF3DAD-A459-4DA0-A25C-1EE75A5A8513}" destId="{D792B812-2A4B-40C2-BC33-884CEA2413E5}" srcOrd="0" destOrd="0" presId="urn:microsoft.com/office/officeart/2005/8/layout/vList2"/>
    <dgm:cxn modelId="{7E1857CE-09C7-41F4-BFF3-4FD18A5AF497}" srcId="{EB272DC7-FA06-4584-A52F-7CD7593EA3D7}" destId="{96A2AD4E-BE3E-4C1B-AF93-7F41F082C756}" srcOrd="3" destOrd="0" parTransId="{65BDC9ED-3450-449F-820C-0515BF8FCD57}" sibTransId="{26BF3D6E-7ECE-4BD4-A177-8AA1876798AC}"/>
    <dgm:cxn modelId="{47E3EAE3-2E69-47BE-8EE8-365186BAFEA5}" type="presOf" srcId="{84CA8F7F-F375-4289-B329-014B15B0CB0C}" destId="{9557F09B-B8B2-4BD2-8049-2DEA802A084E}" srcOrd="0" destOrd="0" presId="urn:microsoft.com/office/officeart/2005/8/layout/vList2"/>
    <dgm:cxn modelId="{68D572F4-036F-4551-8979-344CF0E29C21}" type="presOf" srcId="{D682398A-9C1D-4095-9EB5-B382B405F738}" destId="{3267E203-74A5-4C0C-AD5F-9AA22C33AA34}" srcOrd="0" destOrd="0" presId="urn:microsoft.com/office/officeart/2005/8/layout/vList2"/>
    <dgm:cxn modelId="{705354FA-B3B8-4F96-9165-860C0268BA6C}" srcId="{EB272DC7-FA06-4584-A52F-7CD7593EA3D7}" destId="{D682398A-9C1D-4095-9EB5-B382B405F738}" srcOrd="1" destOrd="0" parTransId="{78E56371-4DDB-4DB9-83BE-BD96EB99F998}" sibTransId="{74F19D8D-89BC-4727-9578-DBAA67C4FA0B}"/>
    <dgm:cxn modelId="{B6641039-B586-4A8C-B525-0C3E8A8A03F9}" type="presParOf" srcId="{22B9BED8-F6E5-4842-BEC3-AE524683EDE6}" destId="{E72BDA49-B994-464D-9677-F57000654942}" srcOrd="0" destOrd="0" presId="urn:microsoft.com/office/officeart/2005/8/layout/vList2"/>
    <dgm:cxn modelId="{50D5B30B-3830-4742-AD71-579BC1CF8538}" type="presParOf" srcId="{22B9BED8-F6E5-4842-BEC3-AE524683EDE6}" destId="{AB4A7992-BA72-49D0-9C58-4DDF7B39BEDB}" srcOrd="1" destOrd="0" presId="urn:microsoft.com/office/officeart/2005/8/layout/vList2"/>
    <dgm:cxn modelId="{01026F2E-9D23-4098-8422-B5882281215C}" type="presParOf" srcId="{22B9BED8-F6E5-4842-BEC3-AE524683EDE6}" destId="{3267E203-74A5-4C0C-AD5F-9AA22C33AA34}" srcOrd="2" destOrd="0" presId="urn:microsoft.com/office/officeart/2005/8/layout/vList2"/>
    <dgm:cxn modelId="{199D43E6-B224-4310-ABC4-78A3E3F6CFF9}" type="presParOf" srcId="{22B9BED8-F6E5-4842-BEC3-AE524683EDE6}" destId="{1E4B26AA-F55A-4339-AB0A-F21D02080617}" srcOrd="3" destOrd="0" presId="urn:microsoft.com/office/officeart/2005/8/layout/vList2"/>
    <dgm:cxn modelId="{D06E32D5-6AFD-4ED1-A87F-16439B5598C6}" type="presParOf" srcId="{22B9BED8-F6E5-4842-BEC3-AE524683EDE6}" destId="{257A2351-34A3-4582-A5E7-A228E5EDCC62}" srcOrd="4" destOrd="0" presId="urn:microsoft.com/office/officeart/2005/8/layout/vList2"/>
    <dgm:cxn modelId="{28636EEE-065D-48B5-84C9-F6CE07E02600}" type="presParOf" srcId="{22B9BED8-F6E5-4842-BEC3-AE524683EDE6}" destId="{DF50B012-1DD4-41E9-B453-A1E338A2FB96}" srcOrd="5" destOrd="0" presId="urn:microsoft.com/office/officeart/2005/8/layout/vList2"/>
    <dgm:cxn modelId="{8DB88831-D72B-4B0F-BB5D-8EBD058E35E5}" type="presParOf" srcId="{22B9BED8-F6E5-4842-BEC3-AE524683EDE6}" destId="{59211418-BACF-4A8D-B728-5B2EF231A131}" srcOrd="6" destOrd="0" presId="urn:microsoft.com/office/officeart/2005/8/layout/vList2"/>
    <dgm:cxn modelId="{9A04FA9B-1A3C-42A7-BBB9-D017666F1467}" type="presParOf" srcId="{22B9BED8-F6E5-4842-BEC3-AE524683EDE6}" destId="{F218AD57-85A4-43EA-80C3-725E6993DE2F}" srcOrd="7" destOrd="0" presId="urn:microsoft.com/office/officeart/2005/8/layout/vList2"/>
    <dgm:cxn modelId="{142BCEF0-7964-46F2-924F-EF2C51018F39}" type="presParOf" srcId="{22B9BED8-F6E5-4842-BEC3-AE524683EDE6}" destId="{3637229A-E502-4FD9-A9C4-C161E71C0890}" srcOrd="8" destOrd="0" presId="urn:microsoft.com/office/officeart/2005/8/layout/vList2"/>
    <dgm:cxn modelId="{D59B725D-470E-4677-A2BE-299DB1C21224}" type="presParOf" srcId="{22B9BED8-F6E5-4842-BEC3-AE524683EDE6}" destId="{B0C9D610-4C49-44E0-8FC6-CED27A3646BB}" srcOrd="9" destOrd="0" presId="urn:microsoft.com/office/officeart/2005/8/layout/vList2"/>
    <dgm:cxn modelId="{540AD32D-56A8-4E0E-AC17-E54AEEEF049C}" type="presParOf" srcId="{22B9BED8-F6E5-4842-BEC3-AE524683EDE6}" destId="{4E6CE429-45BD-4B3D-93B8-9C87225050AA}" srcOrd="10" destOrd="0" presId="urn:microsoft.com/office/officeart/2005/8/layout/vList2"/>
    <dgm:cxn modelId="{3519355A-8AD9-4AA4-9811-7123D154DFBC}" type="presParOf" srcId="{22B9BED8-F6E5-4842-BEC3-AE524683EDE6}" destId="{321E2DA1-5498-4F40-8128-E8E1637074D2}" srcOrd="11" destOrd="0" presId="urn:microsoft.com/office/officeart/2005/8/layout/vList2"/>
    <dgm:cxn modelId="{0086F38F-9A0D-40DD-8071-65E35690FF67}" type="presParOf" srcId="{22B9BED8-F6E5-4842-BEC3-AE524683EDE6}" destId="{9557F09B-B8B2-4BD2-8049-2DEA802A084E}" srcOrd="12" destOrd="0" presId="urn:microsoft.com/office/officeart/2005/8/layout/vList2"/>
    <dgm:cxn modelId="{82658525-E7F5-4C62-9EC2-48226D503485}" type="presParOf" srcId="{22B9BED8-F6E5-4842-BEC3-AE524683EDE6}" destId="{9BC43EA8-515D-4ABF-A6B9-F424C9BA7756}" srcOrd="13" destOrd="0" presId="urn:microsoft.com/office/officeart/2005/8/layout/vList2"/>
    <dgm:cxn modelId="{C40F4A26-24B4-4167-A05A-5A56949A12FC}" type="presParOf" srcId="{22B9BED8-F6E5-4842-BEC3-AE524683EDE6}" destId="{97D35A2B-2C49-4CDB-860A-2B63315C2BF7}" srcOrd="14" destOrd="0" presId="urn:microsoft.com/office/officeart/2005/8/layout/vList2"/>
    <dgm:cxn modelId="{94899A5D-FA22-4009-85A8-E4CF148CD318}" type="presParOf" srcId="{22B9BED8-F6E5-4842-BEC3-AE524683EDE6}" destId="{D9A5DDA9-C651-44C2-8586-FECD44ED515A}" srcOrd="15" destOrd="0" presId="urn:microsoft.com/office/officeart/2005/8/layout/vList2"/>
    <dgm:cxn modelId="{872F77D6-C58D-44F8-B0A4-8D3DFF835010}" type="presParOf" srcId="{22B9BED8-F6E5-4842-BEC3-AE524683EDE6}" destId="{D792B812-2A4B-40C2-BC33-884CEA2413E5}"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77FA-B8B9-4EF2-AB42-3D1149BC1F88}">
      <dsp:nvSpPr>
        <dsp:cNvPr id="0" name=""/>
        <dsp:cNvSpPr/>
      </dsp:nvSpPr>
      <dsp:spPr>
        <a:xfrm rot="5400000">
          <a:off x="2786176" y="109424"/>
          <a:ext cx="1683452" cy="1464603"/>
        </a:xfrm>
        <a:prstGeom prst="hexagon">
          <a:avLst>
            <a:gd name="adj" fmla="val 25000"/>
            <a:gd name="vf" fmla="val 115470"/>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Ethnic</a:t>
          </a:r>
        </a:p>
      </dsp:txBody>
      <dsp:txXfrm rot="-5400000">
        <a:off x="3123834" y="262338"/>
        <a:ext cx="1008135" cy="1158776"/>
      </dsp:txXfrm>
    </dsp:sp>
    <dsp:sp modelId="{C817A4D8-FE0C-4079-B653-A8D95D801674}">
      <dsp:nvSpPr>
        <dsp:cNvPr id="0" name=""/>
        <dsp:cNvSpPr/>
      </dsp:nvSpPr>
      <dsp:spPr>
        <a:xfrm>
          <a:off x="4428081" y="336960"/>
          <a:ext cx="1878733" cy="1010071"/>
        </a:xfrm>
        <a:prstGeom prst="rect">
          <a:avLst/>
        </a:prstGeom>
        <a:noFill/>
        <a:ln>
          <a:noFill/>
        </a:ln>
        <a:effectLst/>
      </dsp:spPr>
      <dsp:style>
        <a:lnRef idx="0">
          <a:scrgbClr r="0" g="0" b="0"/>
        </a:lnRef>
        <a:fillRef idx="0">
          <a:scrgbClr r="0" g="0" b="0"/>
        </a:fillRef>
        <a:effectRef idx="0">
          <a:scrgbClr r="0" g="0" b="0"/>
        </a:effectRef>
        <a:fontRef idx="minor"/>
      </dsp:style>
    </dsp:sp>
    <dsp:sp modelId="{088E7570-AAE0-482E-8CEA-719FB36CDD21}">
      <dsp:nvSpPr>
        <dsp:cNvPr id="0" name=""/>
        <dsp:cNvSpPr/>
      </dsp:nvSpPr>
      <dsp:spPr>
        <a:xfrm rot="5400000">
          <a:off x="1227837" y="109694"/>
          <a:ext cx="1683452" cy="1464603"/>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Personal</a:t>
          </a:r>
          <a:r>
            <a:rPr lang="en-US" sz="2300" kern="1200" dirty="0">
              <a:solidFill>
                <a:schemeClr val="tx1"/>
              </a:solidFill>
            </a:rPr>
            <a:t> </a:t>
          </a:r>
        </a:p>
      </dsp:txBody>
      <dsp:txXfrm rot="-5400000">
        <a:off x="1565495" y="262608"/>
        <a:ext cx="1008135" cy="1158776"/>
      </dsp:txXfrm>
    </dsp:sp>
    <dsp:sp modelId="{11F3ABB3-E636-42EA-B658-30405D8D5DEC}">
      <dsp:nvSpPr>
        <dsp:cNvPr id="0" name=""/>
        <dsp:cNvSpPr/>
      </dsp:nvSpPr>
      <dsp:spPr>
        <a:xfrm rot="5400000">
          <a:off x="2015693" y="1538609"/>
          <a:ext cx="1683452" cy="1464603"/>
        </a:xfrm>
        <a:prstGeom prst="hexagon">
          <a:avLst>
            <a:gd name="adj" fmla="val 25000"/>
            <a:gd name="vf" fmla="val 115470"/>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Cultural</a:t>
          </a:r>
          <a:r>
            <a:rPr lang="en-US" sz="2300" kern="1200" dirty="0"/>
            <a:t> </a:t>
          </a:r>
        </a:p>
      </dsp:txBody>
      <dsp:txXfrm rot="-5400000">
        <a:off x="2353351" y="1691523"/>
        <a:ext cx="1008135" cy="1158776"/>
      </dsp:txXfrm>
    </dsp:sp>
    <dsp:sp modelId="{F7E78AD5-96F4-4BDE-BDA5-EF453727AA69}">
      <dsp:nvSpPr>
        <dsp:cNvPr id="0" name=""/>
        <dsp:cNvSpPr/>
      </dsp:nvSpPr>
      <dsp:spPr>
        <a:xfrm>
          <a:off x="246384" y="1765875"/>
          <a:ext cx="1818129" cy="101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US" sz="3600" kern="1200" dirty="0"/>
        </a:p>
      </dsp:txBody>
      <dsp:txXfrm>
        <a:off x="246384" y="1765875"/>
        <a:ext cx="1818129" cy="1010071"/>
      </dsp:txXfrm>
    </dsp:sp>
    <dsp:sp modelId="{E9980001-97B5-4F6A-B819-98490034C605}">
      <dsp:nvSpPr>
        <dsp:cNvPr id="0" name=""/>
        <dsp:cNvSpPr/>
      </dsp:nvSpPr>
      <dsp:spPr>
        <a:xfrm rot="5400000">
          <a:off x="3597466" y="1538609"/>
          <a:ext cx="1683452" cy="1464603"/>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Attitudes</a:t>
          </a:r>
          <a:endParaRPr lang="en-US" sz="2000" kern="1200" dirty="0">
            <a:solidFill>
              <a:schemeClr val="tx1"/>
            </a:solidFill>
          </a:endParaRPr>
        </a:p>
      </dsp:txBody>
      <dsp:txXfrm rot="-5400000">
        <a:off x="3935124" y="1691523"/>
        <a:ext cx="1008135" cy="1158776"/>
      </dsp:txXfrm>
    </dsp:sp>
    <dsp:sp modelId="{0858540F-AB86-459E-BE45-D1FB6F3855E8}">
      <dsp:nvSpPr>
        <dsp:cNvPr id="0" name=""/>
        <dsp:cNvSpPr/>
      </dsp:nvSpPr>
      <dsp:spPr>
        <a:xfrm rot="5400000">
          <a:off x="2809610" y="2967523"/>
          <a:ext cx="1683452" cy="1464603"/>
        </a:xfrm>
        <a:prstGeom prst="hexagon">
          <a:avLst>
            <a:gd name="adj" fmla="val 25000"/>
            <a:gd name="vf" fmla="val 115470"/>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Behaviors</a:t>
          </a:r>
          <a:endParaRPr lang="en-US" sz="1400" b="0" kern="1200" dirty="0"/>
        </a:p>
      </dsp:txBody>
      <dsp:txXfrm rot="-5400000">
        <a:off x="3147268" y="3120437"/>
        <a:ext cx="1008135" cy="1158776"/>
      </dsp:txXfrm>
    </dsp:sp>
    <dsp:sp modelId="{AE4D9CDB-B078-444F-80F5-F15F94594F7E}">
      <dsp:nvSpPr>
        <dsp:cNvPr id="0" name=""/>
        <dsp:cNvSpPr/>
      </dsp:nvSpPr>
      <dsp:spPr>
        <a:xfrm>
          <a:off x="4428081" y="3194789"/>
          <a:ext cx="1878733" cy="1010071"/>
        </a:xfrm>
        <a:prstGeom prst="rect">
          <a:avLst/>
        </a:prstGeom>
        <a:noFill/>
        <a:ln>
          <a:noFill/>
        </a:ln>
        <a:effectLst/>
      </dsp:spPr>
      <dsp:style>
        <a:lnRef idx="0">
          <a:scrgbClr r="0" g="0" b="0"/>
        </a:lnRef>
        <a:fillRef idx="0">
          <a:scrgbClr r="0" g="0" b="0"/>
        </a:fillRef>
        <a:effectRef idx="0">
          <a:scrgbClr r="0" g="0" b="0"/>
        </a:effectRef>
        <a:fontRef idx="minor"/>
      </dsp:style>
    </dsp:sp>
    <dsp:sp modelId="{43903A23-155C-45A7-8981-B56D7EBF90D8}">
      <dsp:nvSpPr>
        <dsp:cNvPr id="0" name=""/>
        <dsp:cNvSpPr/>
      </dsp:nvSpPr>
      <dsp:spPr>
        <a:xfrm rot="5400000">
          <a:off x="1227837" y="2967523"/>
          <a:ext cx="1683452" cy="1464603"/>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Beliefs</a:t>
          </a:r>
          <a:endParaRPr lang="en-US" sz="2000" kern="1200" dirty="0">
            <a:solidFill>
              <a:schemeClr val="tx1"/>
            </a:solidFill>
          </a:endParaRPr>
        </a:p>
      </dsp:txBody>
      <dsp:txXfrm rot="-5400000">
        <a:off x="1565495" y="3120437"/>
        <a:ext cx="1008135" cy="1158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1D44E-BCF4-44C8-AB31-CD9F5A4CA197}">
      <dsp:nvSpPr>
        <dsp:cNvPr id="0" name=""/>
        <dsp:cNvSpPr/>
      </dsp:nvSpPr>
      <dsp:spPr>
        <a:xfrm>
          <a:off x="4241" y="370650"/>
          <a:ext cx="216957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t>Rapport</a:t>
          </a:r>
        </a:p>
      </dsp:txBody>
      <dsp:txXfrm>
        <a:off x="4241" y="370650"/>
        <a:ext cx="2169579" cy="277200"/>
      </dsp:txXfrm>
    </dsp:sp>
    <dsp:sp modelId="{AD60779A-31C7-40BF-9520-6D85B00D9D07}">
      <dsp:nvSpPr>
        <dsp:cNvPr id="0" name=""/>
        <dsp:cNvSpPr/>
      </dsp:nvSpPr>
      <dsp:spPr>
        <a:xfrm>
          <a:off x="2173820" y="41475"/>
          <a:ext cx="433915" cy="935550"/>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87D6B95-1122-4F27-83BA-1098D27D517C}">
      <dsp:nvSpPr>
        <dsp:cNvPr id="0" name=""/>
        <dsp:cNvSpPr/>
      </dsp:nvSpPr>
      <dsp:spPr>
        <a:xfrm>
          <a:off x="2781302" y="41475"/>
          <a:ext cx="5901255" cy="93555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Attempt to connect on a personal level</a:t>
          </a:r>
        </a:p>
        <a:p>
          <a:pPr marL="114300" lvl="1" indent="-114300" algn="l" defTabSz="622300">
            <a:lnSpc>
              <a:spcPct val="90000"/>
            </a:lnSpc>
            <a:spcBef>
              <a:spcPct val="0"/>
            </a:spcBef>
            <a:spcAft>
              <a:spcPct val="15000"/>
            </a:spcAft>
            <a:buChar char="•"/>
          </a:pPr>
          <a:r>
            <a:rPr lang="en-US" sz="1400" kern="1200" dirty="0"/>
            <a:t>Ask questions to get the person’s point of view</a:t>
          </a:r>
        </a:p>
        <a:p>
          <a:pPr marL="114300" lvl="1" indent="-114300" algn="l" defTabSz="622300">
            <a:lnSpc>
              <a:spcPct val="90000"/>
            </a:lnSpc>
            <a:spcBef>
              <a:spcPct val="0"/>
            </a:spcBef>
            <a:spcAft>
              <a:spcPct val="15000"/>
            </a:spcAft>
            <a:buChar char="•"/>
          </a:pPr>
          <a:r>
            <a:rPr lang="en-US" sz="1400" kern="1200" dirty="0"/>
            <a:t>Make a conscious effort to suspend judgment</a:t>
          </a:r>
        </a:p>
        <a:p>
          <a:pPr marL="114300" lvl="1" indent="-114300" algn="l" defTabSz="622300">
            <a:lnSpc>
              <a:spcPct val="90000"/>
            </a:lnSpc>
            <a:spcBef>
              <a:spcPct val="0"/>
            </a:spcBef>
            <a:spcAft>
              <a:spcPct val="15000"/>
            </a:spcAft>
            <a:buChar char="•"/>
          </a:pPr>
          <a:r>
            <a:rPr lang="en-US" sz="1400" kern="1200" dirty="0"/>
            <a:t>Realize when you are making assumptions and stop</a:t>
          </a:r>
        </a:p>
      </dsp:txBody>
      <dsp:txXfrm>
        <a:off x="2781302" y="41475"/>
        <a:ext cx="5901255" cy="935550"/>
      </dsp:txXfrm>
    </dsp:sp>
    <dsp:sp modelId="{71D02A68-A0F2-44FB-AEC5-4DC2B5225D05}">
      <dsp:nvSpPr>
        <dsp:cNvPr id="0" name=""/>
        <dsp:cNvSpPr/>
      </dsp:nvSpPr>
      <dsp:spPr>
        <a:xfrm>
          <a:off x="4241" y="1347937"/>
          <a:ext cx="216957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t>Empathy</a:t>
          </a:r>
        </a:p>
      </dsp:txBody>
      <dsp:txXfrm>
        <a:off x="4241" y="1347937"/>
        <a:ext cx="2169579" cy="277200"/>
      </dsp:txXfrm>
    </dsp:sp>
    <dsp:sp modelId="{963B6FF3-DE5F-4AD5-989A-854B494655BB}">
      <dsp:nvSpPr>
        <dsp:cNvPr id="0" name=""/>
        <dsp:cNvSpPr/>
      </dsp:nvSpPr>
      <dsp:spPr>
        <a:xfrm>
          <a:off x="2173820" y="1027425"/>
          <a:ext cx="433915" cy="918225"/>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8C9B06A-FD7A-4F61-A2B4-9F53D8EA9FD5}">
      <dsp:nvSpPr>
        <dsp:cNvPr id="0" name=""/>
        <dsp:cNvSpPr/>
      </dsp:nvSpPr>
      <dsp:spPr>
        <a:xfrm>
          <a:off x="2781302" y="1027425"/>
          <a:ext cx="5901255" cy="91822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Know that it is difficult for someone to ask for help</a:t>
          </a:r>
        </a:p>
        <a:p>
          <a:pPr marL="114300" lvl="1" indent="-114300" algn="l" defTabSz="622300">
            <a:lnSpc>
              <a:spcPct val="90000"/>
            </a:lnSpc>
            <a:spcBef>
              <a:spcPct val="0"/>
            </a:spcBef>
            <a:spcAft>
              <a:spcPct val="15000"/>
            </a:spcAft>
            <a:buChar char="•"/>
          </a:pPr>
          <a:r>
            <a:rPr lang="en-US" sz="1400" kern="1200" dirty="0"/>
            <a:t>Ask questions to understand the patient's reasons for behaviors or illness</a:t>
          </a:r>
        </a:p>
        <a:p>
          <a:pPr marL="114300" lvl="1" indent="-114300" algn="l" defTabSz="622300">
            <a:lnSpc>
              <a:spcPct val="90000"/>
            </a:lnSpc>
            <a:spcBef>
              <a:spcPct val="0"/>
            </a:spcBef>
            <a:spcAft>
              <a:spcPct val="15000"/>
            </a:spcAft>
            <a:buChar char="•"/>
          </a:pPr>
          <a:r>
            <a:rPr lang="en-US" sz="1400" kern="1200" dirty="0"/>
            <a:t>Verbalize acknowledgement and legitimize the patient's feelings</a:t>
          </a:r>
        </a:p>
      </dsp:txBody>
      <dsp:txXfrm>
        <a:off x="2781302" y="1027425"/>
        <a:ext cx="5901255" cy="918225"/>
      </dsp:txXfrm>
    </dsp:sp>
    <dsp:sp modelId="{7A12B98B-038A-4E09-A2E5-47B3934CB181}">
      <dsp:nvSpPr>
        <dsp:cNvPr id="0" name=""/>
        <dsp:cNvSpPr/>
      </dsp:nvSpPr>
      <dsp:spPr>
        <a:xfrm>
          <a:off x="4241" y="2221274"/>
          <a:ext cx="216957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t>Support</a:t>
          </a:r>
        </a:p>
      </dsp:txBody>
      <dsp:txXfrm>
        <a:off x="4241" y="2221274"/>
        <a:ext cx="2169579" cy="277200"/>
      </dsp:txXfrm>
    </dsp:sp>
    <dsp:sp modelId="{6215A782-9249-48C2-AFF8-13601491D852}">
      <dsp:nvSpPr>
        <dsp:cNvPr id="0" name=""/>
        <dsp:cNvSpPr/>
      </dsp:nvSpPr>
      <dsp:spPr>
        <a:xfrm>
          <a:off x="2173820" y="1996050"/>
          <a:ext cx="433915" cy="727650"/>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B90DE0A-05FF-4AA6-8545-B9EAA2A7CE4A}">
      <dsp:nvSpPr>
        <dsp:cNvPr id="0" name=""/>
        <dsp:cNvSpPr/>
      </dsp:nvSpPr>
      <dsp:spPr>
        <a:xfrm>
          <a:off x="2781302" y="1996050"/>
          <a:ext cx="5901255" cy="72765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Identify and reduce barriers to care</a:t>
          </a:r>
        </a:p>
        <a:p>
          <a:pPr marL="114300" lvl="1" indent="-114300" algn="l" defTabSz="622300">
            <a:lnSpc>
              <a:spcPct val="90000"/>
            </a:lnSpc>
            <a:spcBef>
              <a:spcPct val="0"/>
            </a:spcBef>
            <a:spcAft>
              <a:spcPct val="15000"/>
            </a:spcAft>
            <a:buChar char="•"/>
          </a:pPr>
          <a:r>
            <a:rPr lang="en-US" sz="1400" kern="1200" dirty="0"/>
            <a:t>Involve family members as desired</a:t>
          </a:r>
        </a:p>
        <a:p>
          <a:pPr marL="114300" lvl="1" indent="-114300" algn="l" defTabSz="622300">
            <a:lnSpc>
              <a:spcPct val="90000"/>
            </a:lnSpc>
            <a:spcBef>
              <a:spcPct val="0"/>
            </a:spcBef>
            <a:spcAft>
              <a:spcPct val="15000"/>
            </a:spcAft>
            <a:buChar char="•"/>
          </a:pPr>
          <a:r>
            <a:rPr lang="en-US" sz="1400" kern="1200" dirty="0"/>
            <a:t>Reassure the patient that your role is to provide assistance</a:t>
          </a:r>
        </a:p>
      </dsp:txBody>
      <dsp:txXfrm>
        <a:off x="2781302" y="1996050"/>
        <a:ext cx="5901255" cy="727650"/>
      </dsp:txXfrm>
    </dsp:sp>
    <dsp:sp modelId="{AB9FEDB2-899E-4431-9661-0E3D8D1CEE51}">
      <dsp:nvSpPr>
        <dsp:cNvPr id="0" name=""/>
        <dsp:cNvSpPr/>
      </dsp:nvSpPr>
      <dsp:spPr>
        <a:xfrm>
          <a:off x="4241" y="3094612"/>
          <a:ext cx="216957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t>Partnership</a:t>
          </a:r>
        </a:p>
      </dsp:txBody>
      <dsp:txXfrm>
        <a:off x="4241" y="3094612"/>
        <a:ext cx="2169579" cy="277200"/>
      </dsp:txXfrm>
    </dsp:sp>
    <dsp:sp modelId="{3CE16B22-F70B-46A7-AB7F-564A9954FE8C}">
      <dsp:nvSpPr>
        <dsp:cNvPr id="0" name=""/>
        <dsp:cNvSpPr/>
      </dsp:nvSpPr>
      <dsp:spPr>
        <a:xfrm>
          <a:off x="2173820" y="2774100"/>
          <a:ext cx="433915" cy="918225"/>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CB7CE08-6A97-48CD-B4C6-77554D093437}">
      <dsp:nvSpPr>
        <dsp:cNvPr id="0" name=""/>
        <dsp:cNvSpPr/>
      </dsp:nvSpPr>
      <dsp:spPr>
        <a:xfrm>
          <a:off x="2781302" y="2774100"/>
          <a:ext cx="5901255" cy="91822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 flexible with regard to issues of control</a:t>
          </a:r>
        </a:p>
        <a:p>
          <a:pPr marL="114300" lvl="1" indent="-114300" algn="l" defTabSz="622300">
            <a:lnSpc>
              <a:spcPct val="90000"/>
            </a:lnSpc>
            <a:spcBef>
              <a:spcPct val="0"/>
            </a:spcBef>
            <a:spcAft>
              <a:spcPct val="15000"/>
            </a:spcAft>
            <a:buChar char="•"/>
          </a:pPr>
          <a:r>
            <a:rPr lang="en-US" sz="1400" kern="1200" dirty="0"/>
            <a:t>Negotiate roles when necessary</a:t>
          </a:r>
        </a:p>
        <a:p>
          <a:pPr marL="114300" lvl="1" indent="-114300" algn="l" defTabSz="622300">
            <a:lnSpc>
              <a:spcPct val="90000"/>
            </a:lnSpc>
            <a:spcBef>
              <a:spcPct val="0"/>
            </a:spcBef>
            <a:spcAft>
              <a:spcPct val="15000"/>
            </a:spcAft>
            <a:buChar char="•"/>
          </a:pPr>
          <a:r>
            <a:rPr lang="en-US" sz="1400" kern="1200" dirty="0"/>
            <a:t>Stress that you will be working </a:t>
          </a:r>
          <a:r>
            <a:rPr lang="en-US" sz="1400" u="sng" kern="1200" dirty="0"/>
            <a:t>collaboratively</a:t>
          </a:r>
          <a:r>
            <a:rPr lang="en-US" sz="1400" kern="1200" dirty="0"/>
            <a:t> to address medical problems</a:t>
          </a:r>
        </a:p>
      </dsp:txBody>
      <dsp:txXfrm>
        <a:off x="2781302" y="2774100"/>
        <a:ext cx="5901255" cy="9182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B8727-7078-4AE2-B602-876277EBC877}">
      <dsp:nvSpPr>
        <dsp:cNvPr id="0" name=""/>
        <dsp:cNvSpPr/>
      </dsp:nvSpPr>
      <dsp:spPr>
        <a:xfrm>
          <a:off x="3906" y="241931"/>
          <a:ext cx="1998296"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Explanations</a:t>
          </a:r>
          <a:endParaRPr lang="en-US" sz="1600" kern="1200" dirty="0"/>
        </a:p>
      </dsp:txBody>
      <dsp:txXfrm>
        <a:off x="3906" y="241931"/>
        <a:ext cx="1998296" cy="316800"/>
      </dsp:txXfrm>
    </dsp:sp>
    <dsp:sp modelId="{5C062C73-AD9E-419E-B189-157B8571F7C3}">
      <dsp:nvSpPr>
        <dsp:cNvPr id="0" name=""/>
        <dsp:cNvSpPr/>
      </dsp:nvSpPr>
      <dsp:spPr>
        <a:xfrm>
          <a:off x="2002203" y="14231"/>
          <a:ext cx="399659" cy="772200"/>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5EE24314-DCF1-4397-AEBD-60D5A330D3BD}">
      <dsp:nvSpPr>
        <dsp:cNvPr id="0" name=""/>
        <dsp:cNvSpPr/>
      </dsp:nvSpPr>
      <dsp:spPr>
        <a:xfrm>
          <a:off x="2561726" y="14231"/>
          <a:ext cx="5435366" cy="7722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Assess and enhance comprehension and use appropriate language for linguistic preference and literacy level</a:t>
          </a:r>
        </a:p>
      </dsp:txBody>
      <dsp:txXfrm>
        <a:off x="2561726" y="14231"/>
        <a:ext cx="5435366" cy="772200"/>
      </dsp:txXfrm>
    </dsp:sp>
    <dsp:sp modelId="{109C36AA-C08C-49A3-9B09-74FC8B8BB89A}">
      <dsp:nvSpPr>
        <dsp:cNvPr id="0" name=""/>
        <dsp:cNvSpPr/>
      </dsp:nvSpPr>
      <dsp:spPr>
        <a:xfrm>
          <a:off x="3906" y="1579106"/>
          <a:ext cx="1998296"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Cultural Competence </a:t>
          </a:r>
          <a:r>
            <a:rPr lang="en-US" sz="1600" kern="1200" dirty="0"/>
            <a:t>(Humility)</a:t>
          </a:r>
        </a:p>
      </dsp:txBody>
      <dsp:txXfrm>
        <a:off x="3906" y="1579106"/>
        <a:ext cx="1998296" cy="712800"/>
      </dsp:txXfrm>
    </dsp:sp>
    <dsp:sp modelId="{3BFA9752-750F-4E12-AC01-FF2C34F6D99B}">
      <dsp:nvSpPr>
        <dsp:cNvPr id="0" name=""/>
        <dsp:cNvSpPr/>
      </dsp:nvSpPr>
      <dsp:spPr>
        <a:xfrm>
          <a:off x="2002203" y="844031"/>
          <a:ext cx="399659" cy="2182950"/>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4B42E7EC-CFD8-4B49-BBA6-FC4965497589}">
      <dsp:nvSpPr>
        <dsp:cNvPr id="0" name=""/>
        <dsp:cNvSpPr/>
      </dsp:nvSpPr>
      <dsp:spPr>
        <a:xfrm>
          <a:off x="2561726" y="844031"/>
          <a:ext cx="5435366" cy="218295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Demonstrate respect for person’s culture and cultural health beliefs</a:t>
          </a:r>
        </a:p>
        <a:p>
          <a:pPr marL="171450" lvl="1" indent="-171450" algn="l" defTabSz="711200">
            <a:lnSpc>
              <a:spcPct val="90000"/>
            </a:lnSpc>
            <a:spcBef>
              <a:spcPct val="0"/>
            </a:spcBef>
            <a:spcAft>
              <a:spcPct val="15000"/>
            </a:spcAft>
            <a:buChar char="•"/>
          </a:pPr>
          <a:r>
            <a:rPr lang="en-US" sz="1600" kern="1200" dirty="0"/>
            <a:t>Realize that the patient's view of you may be identified by ethnic or cultural stereotypes</a:t>
          </a:r>
        </a:p>
        <a:p>
          <a:pPr marL="171450" lvl="1" indent="-171450" algn="l" defTabSz="711200">
            <a:lnSpc>
              <a:spcPct val="90000"/>
            </a:lnSpc>
            <a:spcBef>
              <a:spcPct val="0"/>
            </a:spcBef>
            <a:spcAft>
              <a:spcPct val="15000"/>
            </a:spcAft>
            <a:buChar char="•"/>
          </a:pPr>
          <a:r>
            <a:rPr lang="en-US" sz="1600" kern="1200" dirty="0"/>
            <a:t>Become aware of your own biases and preconceptions</a:t>
          </a:r>
        </a:p>
        <a:p>
          <a:pPr marL="171450" lvl="1" indent="-171450" algn="l" defTabSz="711200">
            <a:lnSpc>
              <a:spcPct val="90000"/>
            </a:lnSpc>
            <a:spcBef>
              <a:spcPct val="0"/>
            </a:spcBef>
            <a:spcAft>
              <a:spcPct val="15000"/>
            </a:spcAft>
            <a:buChar char="•"/>
          </a:pPr>
          <a:r>
            <a:rPr lang="en-US" sz="1600" kern="1200" dirty="0"/>
            <a:t>Know your limitations in addressing issues across cultures and seek out others who can help you</a:t>
          </a:r>
        </a:p>
        <a:p>
          <a:pPr marL="171450" lvl="1" indent="-171450" algn="l" defTabSz="711200">
            <a:lnSpc>
              <a:spcPct val="90000"/>
            </a:lnSpc>
            <a:spcBef>
              <a:spcPct val="0"/>
            </a:spcBef>
            <a:spcAft>
              <a:spcPct val="15000"/>
            </a:spcAft>
            <a:buChar char="•"/>
          </a:pPr>
          <a:r>
            <a:rPr lang="en-US" sz="1600" kern="1200" dirty="0"/>
            <a:t>Understand your personal style and recognize when it may not be working with a given patient</a:t>
          </a:r>
        </a:p>
      </dsp:txBody>
      <dsp:txXfrm>
        <a:off x="2561726" y="844031"/>
        <a:ext cx="5435366" cy="2182950"/>
      </dsp:txXfrm>
    </dsp:sp>
    <dsp:sp modelId="{9EB5724A-141A-4412-BC1E-687D469871EA}">
      <dsp:nvSpPr>
        <dsp:cNvPr id="0" name=""/>
        <dsp:cNvSpPr/>
      </dsp:nvSpPr>
      <dsp:spPr>
        <a:xfrm>
          <a:off x="3906" y="3198431"/>
          <a:ext cx="1998296"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Trust</a:t>
          </a:r>
        </a:p>
      </dsp:txBody>
      <dsp:txXfrm>
        <a:off x="3906" y="3198431"/>
        <a:ext cx="1998296" cy="316800"/>
      </dsp:txXfrm>
    </dsp:sp>
    <dsp:sp modelId="{4D83C32C-0E1F-424C-8CB0-5605C02D3C69}">
      <dsp:nvSpPr>
        <dsp:cNvPr id="0" name=""/>
        <dsp:cNvSpPr/>
      </dsp:nvSpPr>
      <dsp:spPr>
        <a:xfrm>
          <a:off x="2002203" y="3084581"/>
          <a:ext cx="399659" cy="544500"/>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5965436-E544-40BC-9135-FE321BC3222F}">
      <dsp:nvSpPr>
        <dsp:cNvPr id="0" name=""/>
        <dsp:cNvSpPr/>
      </dsp:nvSpPr>
      <dsp:spPr>
        <a:xfrm>
          <a:off x="2561726" y="3084581"/>
          <a:ext cx="5435366" cy="5445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Take the necessary time and consciously work to establish trust</a:t>
          </a:r>
        </a:p>
      </dsp:txBody>
      <dsp:txXfrm>
        <a:off x="2561726" y="3084581"/>
        <a:ext cx="5435366" cy="544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1D44E-BCF4-44C8-AB31-CD9F5A4CA197}">
      <dsp:nvSpPr>
        <dsp:cNvPr id="0" name=""/>
        <dsp:cNvSpPr/>
      </dsp:nvSpPr>
      <dsp:spPr>
        <a:xfrm>
          <a:off x="4390" y="294239"/>
          <a:ext cx="224570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L</a:t>
          </a:r>
        </a:p>
      </dsp:txBody>
      <dsp:txXfrm>
        <a:off x="4390" y="294239"/>
        <a:ext cx="2245704" cy="376200"/>
      </dsp:txXfrm>
    </dsp:sp>
    <dsp:sp modelId="{AD60779A-31C7-40BF-9520-6D85B00D9D07}">
      <dsp:nvSpPr>
        <dsp:cNvPr id="0" name=""/>
        <dsp:cNvSpPr/>
      </dsp:nvSpPr>
      <dsp:spPr>
        <a:xfrm>
          <a:off x="2250095" y="159042"/>
          <a:ext cx="449140" cy="646593"/>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87D6B95-1122-4F27-83BA-1098D27D517C}">
      <dsp:nvSpPr>
        <dsp:cNvPr id="0" name=""/>
        <dsp:cNvSpPr/>
      </dsp:nvSpPr>
      <dsp:spPr>
        <a:xfrm>
          <a:off x="2878892" y="159042"/>
          <a:ext cx="6108317" cy="646593"/>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Listen</a:t>
          </a:r>
          <a:r>
            <a:rPr lang="en-GB" sz="1900" kern="1200" dirty="0"/>
            <a:t> to the patient, encourage the patient to talk with you, be open and non-judgemental.</a:t>
          </a:r>
          <a:endParaRPr lang="en-US" sz="1900" kern="1200" dirty="0"/>
        </a:p>
      </dsp:txBody>
      <dsp:txXfrm>
        <a:off x="2878892" y="159042"/>
        <a:ext cx="6108317" cy="646593"/>
      </dsp:txXfrm>
    </dsp:sp>
    <dsp:sp modelId="{71D02A68-A0F2-44FB-AEC5-4DC2B5225D05}">
      <dsp:nvSpPr>
        <dsp:cNvPr id="0" name=""/>
        <dsp:cNvSpPr/>
      </dsp:nvSpPr>
      <dsp:spPr>
        <a:xfrm>
          <a:off x="4390" y="885792"/>
          <a:ext cx="224570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E</a:t>
          </a:r>
        </a:p>
      </dsp:txBody>
      <dsp:txXfrm>
        <a:off x="4390" y="885792"/>
        <a:ext cx="2245704" cy="376200"/>
      </dsp:txXfrm>
    </dsp:sp>
    <dsp:sp modelId="{963B6FF3-DE5F-4AD5-989A-854B494655BB}">
      <dsp:nvSpPr>
        <dsp:cNvPr id="0" name=""/>
        <dsp:cNvSpPr/>
      </dsp:nvSpPr>
      <dsp:spPr>
        <a:xfrm>
          <a:off x="2250095" y="874035"/>
          <a:ext cx="449140" cy="399712"/>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8C9B06A-FD7A-4F61-A2B4-9F53D8EA9FD5}">
      <dsp:nvSpPr>
        <dsp:cNvPr id="0" name=""/>
        <dsp:cNvSpPr/>
      </dsp:nvSpPr>
      <dsp:spPr>
        <a:xfrm>
          <a:off x="2878892" y="874035"/>
          <a:ext cx="6108317" cy="399712"/>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Explain </a:t>
          </a:r>
          <a:r>
            <a:rPr lang="en-GB" sz="1900" kern="1200" dirty="0"/>
            <a:t>to the patient your perception of the problem.</a:t>
          </a:r>
          <a:endParaRPr lang="en-US" sz="1900" kern="1200" dirty="0"/>
        </a:p>
      </dsp:txBody>
      <dsp:txXfrm>
        <a:off x="2878892" y="874035"/>
        <a:ext cx="6108317" cy="399712"/>
      </dsp:txXfrm>
    </dsp:sp>
    <dsp:sp modelId="{7A12B98B-038A-4E09-A2E5-47B3934CB181}">
      <dsp:nvSpPr>
        <dsp:cNvPr id="0" name=""/>
        <dsp:cNvSpPr/>
      </dsp:nvSpPr>
      <dsp:spPr>
        <a:xfrm>
          <a:off x="4390" y="1477345"/>
          <a:ext cx="224570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GB" sz="1900" b="1" kern="1200" dirty="0"/>
            <a:t>A</a:t>
          </a:r>
          <a:endParaRPr lang="en-US" sz="1900" b="1" kern="1200" dirty="0"/>
        </a:p>
      </dsp:txBody>
      <dsp:txXfrm>
        <a:off x="4390" y="1477345"/>
        <a:ext cx="2245704" cy="376200"/>
      </dsp:txXfrm>
    </dsp:sp>
    <dsp:sp modelId="{6215A782-9249-48C2-AFF8-13601491D852}">
      <dsp:nvSpPr>
        <dsp:cNvPr id="0" name=""/>
        <dsp:cNvSpPr/>
      </dsp:nvSpPr>
      <dsp:spPr>
        <a:xfrm>
          <a:off x="2250095" y="1342148"/>
          <a:ext cx="449140" cy="646593"/>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B90DE0A-05FF-4AA6-8545-B9EAA2A7CE4A}">
      <dsp:nvSpPr>
        <dsp:cNvPr id="0" name=""/>
        <dsp:cNvSpPr/>
      </dsp:nvSpPr>
      <dsp:spPr>
        <a:xfrm>
          <a:off x="2878892" y="1342148"/>
          <a:ext cx="6108317" cy="646593"/>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Acknowledge</a:t>
          </a:r>
          <a:r>
            <a:rPr lang="en-GB" sz="1900" kern="1200" dirty="0"/>
            <a:t> differences AND similarities in your perception and the patient’s perception.</a:t>
          </a:r>
          <a:endParaRPr lang="en-US" sz="1900" kern="1200" dirty="0"/>
        </a:p>
      </dsp:txBody>
      <dsp:txXfrm>
        <a:off x="2878892" y="1342148"/>
        <a:ext cx="6108317" cy="646593"/>
      </dsp:txXfrm>
    </dsp:sp>
    <dsp:sp modelId="{AB9FEDB2-899E-4431-9661-0E3D8D1CEE51}">
      <dsp:nvSpPr>
        <dsp:cNvPr id="0" name=""/>
        <dsp:cNvSpPr/>
      </dsp:nvSpPr>
      <dsp:spPr>
        <a:xfrm>
          <a:off x="4390" y="2192339"/>
          <a:ext cx="224570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R</a:t>
          </a:r>
        </a:p>
      </dsp:txBody>
      <dsp:txXfrm>
        <a:off x="4390" y="2192339"/>
        <a:ext cx="2245704" cy="376200"/>
      </dsp:txXfrm>
    </dsp:sp>
    <dsp:sp modelId="{3CE16B22-F70B-46A7-AB7F-564A9954FE8C}">
      <dsp:nvSpPr>
        <dsp:cNvPr id="0" name=""/>
        <dsp:cNvSpPr/>
      </dsp:nvSpPr>
      <dsp:spPr>
        <a:xfrm>
          <a:off x="2250095" y="2057142"/>
          <a:ext cx="449140" cy="646593"/>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CB7CE08-6A97-48CD-B4C6-77554D093437}">
      <dsp:nvSpPr>
        <dsp:cNvPr id="0" name=""/>
        <dsp:cNvSpPr/>
      </dsp:nvSpPr>
      <dsp:spPr>
        <a:xfrm>
          <a:off x="2878892" y="2057142"/>
          <a:ext cx="6108317" cy="646593"/>
        </a:xfrm>
        <a:prstGeom prst="rect">
          <a:avLst/>
        </a:prstGeom>
        <a:solidFill>
          <a:srgbClr val="0040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Recommend</a:t>
          </a:r>
          <a:r>
            <a:rPr lang="en-GB" sz="1900" kern="1200" dirty="0"/>
            <a:t> solutions to the problem that involve the patient.</a:t>
          </a:r>
          <a:endParaRPr lang="en-US" sz="1900" kern="1200" dirty="0"/>
        </a:p>
      </dsp:txBody>
      <dsp:txXfrm>
        <a:off x="2878892" y="2057142"/>
        <a:ext cx="6108317" cy="646593"/>
      </dsp:txXfrm>
    </dsp:sp>
    <dsp:sp modelId="{F59BF652-E06A-4BDC-A740-43FC58B66B17}">
      <dsp:nvSpPr>
        <dsp:cNvPr id="0" name=""/>
        <dsp:cNvSpPr/>
      </dsp:nvSpPr>
      <dsp:spPr>
        <a:xfrm>
          <a:off x="4390" y="2907332"/>
          <a:ext cx="224570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N</a:t>
          </a:r>
        </a:p>
      </dsp:txBody>
      <dsp:txXfrm>
        <a:off x="4390" y="2907332"/>
        <a:ext cx="2245704" cy="376200"/>
      </dsp:txXfrm>
    </dsp:sp>
    <dsp:sp modelId="{A3D68AE1-DB8E-495C-8F4A-DCDA7D1439F0}">
      <dsp:nvSpPr>
        <dsp:cNvPr id="0" name=""/>
        <dsp:cNvSpPr/>
      </dsp:nvSpPr>
      <dsp:spPr>
        <a:xfrm>
          <a:off x="2250095" y="2772136"/>
          <a:ext cx="449140" cy="646593"/>
        </a:xfrm>
        <a:prstGeom prst="leftBrace">
          <a:avLst>
            <a:gd name="adj1" fmla="val 35000"/>
            <a:gd name="adj2" fmla="val 50000"/>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598B1B9-DD93-4C69-9930-28F933199783}">
      <dsp:nvSpPr>
        <dsp:cNvPr id="0" name=""/>
        <dsp:cNvSpPr/>
      </dsp:nvSpPr>
      <dsp:spPr>
        <a:xfrm>
          <a:off x="2878892" y="2772136"/>
          <a:ext cx="6108317" cy="646593"/>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t>Negotiate</a:t>
          </a:r>
          <a:r>
            <a:rPr lang="en-GB" sz="1900" kern="1200" dirty="0"/>
            <a:t> the action plan that accounts for the patient’s cultural needs and preferences.</a:t>
          </a:r>
          <a:endParaRPr lang="en-US" sz="1900" kern="1200" dirty="0"/>
        </a:p>
      </dsp:txBody>
      <dsp:txXfrm>
        <a:off x="2878892" y="2772136"/>
        <a:ext cx="6108317" cy="6465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63EF-A9EE-47D9-91C0-5206FA238CB3}">
      <dsp:nvSpPr>
        <dsp:cNvPr id="0" name=""/>
        <dsp:cNvSpPr/>
      </dsp:nvSpPr>
      <dsp:spPr>
        <a:xfrm>
          <a:off x="0" y="576839"/>
          <a:ext cx="7848600" cy="53820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Principal Standard</a:t>
          </a:r>
        </a:p>
      </dsp:txBody>
      <dsp:txXfrm>
        <a:off x="26273" y="603112"/>
        <a:ext cx="7796054" cy="485654"/>
      </dsp:txXfrm>
    </dsp:sp>
    <dsp:sp modelId="{A8D991B7-0916-4049-AE22-D153D6954859}">
      <dsp:nvSpPr>
        <dsp:cNvPr id="0" name=""/>
        <dsp:cNvSpPr/>
      </dsp:nvSpPr>
      <dsp:spPr>
        <a:xfrm>
          <a:off x="0" y="1371602"/>
          <a:ext cx="7848600" cy="53820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Governance, Leadership and Workforce</a:t>
          </a:r>
        </a:p>
      </dsp:txBody>
      <dsp:txXfrm>
        <a:off x="26273" y="1397875"/>
        <a:ext cx="7796054" cy="485654"/>
      </dsp:txXfrm>
    </dsp:sp>
    <dsp:sp modelId="{E49DD469-CA10-465D-A5E7-4E23EAF8C96B}">
      <dsp:nvSpPr>
        <dsp:cNvPr id="0" name=""/>
        <dsp:cNvSpPr/>
      </dsp:nvSpPr>
      <dsp:spPr>
        <a:xfrm>
          <a:off x="0" y="2128799"/>
          <a:ext cx="7848600" cy="53820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Communication and Language Assistance</a:t>
          </a:r>
        </a:p>
      </dsp:txBody>
      <dsp:txXfrm>
        <a:off x="26273" y="2155072"/>
        <a:ext cx="7796054" cy="485654"/>
      </dsp:txXfrm>
    </dsp:sp>
    <dsp:sp modelId="{20E0ADD1-1A26-4884-BA7D-8A9E059F19EB}">
      <dsp:nvSpPr>
        <dsp:cNvPr id="0" name=""/>
        <dsp:cNvSpPr/>
      </dsp:nvSpPr>
      <dsp:spPr>
        <a:xfrm>
          <a:off x="0" y="2966999"/>
          <a:ext cx="7848600" cy="538200"/>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Engagement, Continuous Improvement and Accountability</a:t>
          </a:r>
        </a:p>
      </dsp:txBody>
      <dsp:txXfrm>
        <a:off x="26273" y="2993272"/>
        <a:ext cx="7796054"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2B11-0833-46F3-B4E4-B5164D362411}">
      <dsp:nvSpPr>
        <dsp:cNvPr id="0" name=""/>
        <dsp:cNvSpPr/>
      </dsp:nvSpPr>
      <dsp:spPr>
        <a:xfrm>
          <a:off x="2658722" y="0"/>
          <a:ext cx="2150155" cy="622845"/>
        </a:xfrm>
        <a:prstGeom prst="roundRect">
          <a:avLst>
            <a:gd name="adj" fmla="val 10000"/>
          </a:avLst>
        </a:prstGeom>
        <a:solidFill>
          <a:srgbClr val="0040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Communication </a:t>
          </a:r>
        </a:p>
      </dsp:txBody>
      <dsp:txXfrm>
        <a:off x="2676965" y="18243"/>
        <a:ext cx="2113669" cy="586359"/>
      </dsp:txXfrm>
    </dsp:sp>
    <dsp:sp modelId="{60C99CDC-B42F-4906-A333-F8CABDC53B14}">
      <dsp:nvSpPr>
        <dsp:cNvPr id="0" name=""/>
        <dsp:cNvSpPr/>
      </dsp:nvSpPr>
      <dsp:spPr>
        <a:xfrm rot="5400000">
          <a:off x="3616388" y="639254"/>
          <a:ext cx="234822" cy="280280"/>
        </a:xfrm>
        <a:prstGeom prst="rightArrow">
          <a:avLst>
            <a:gd name="adj1" fmla="val 60000"/>
            <a:gd name="adj2" fmla="val 50000"/>
          </a:avLst>
        </a:prstGeom>
        <a:solidFill>
          <a:srgbClr val="C8B1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649716" y="661983"/>
        <a:ext cx="168168" cy="164375"/>
      </dsp:txXfrm>
    </dsp:sp>
    <dsp:sp modelId="{8BC08589-3685-4E3C-8636-FF0A7F9F3DF5}">
      <dsp:nvSpPr>
        <dsp:cNvPr id="0" name=""/>
        <dsp:cNvSpPr/>
      </dsp:nvSpPr>
      <dsp:spPr>
        <a:xfrm>
          <a:off x="2658722" y="935942"/>
          <a:ext cx="2150155" cy="622845"/>
        </a:xfrm>
        <a:prstGeom prst="roundRect">
          <a:avLst>
            <a:gd name="adj" fmla="val 10000"/>
          </a:avLst>
        </a:prstGeom>
        <a:solidFill>
          <a:srgbClr val="0040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Patient Satisfaction</a:t>
          </a:r>
        </a:p>
      </dsp:txBody>
      <dsp:txXfrm>
        <a:off x="2676965" y="954185"/>
        <a:ext cx="2113669" cy="586359"/>
      </dsp:txXfrm>
    </dsp:sp>
    <dsp:sp modelId="{C5F0ABB0-A4A6-413A-8D81-DF532412F19C}">
      <dsp:nvSpPr>
        <dsp:cNvPr id="0" name=""/>
        <dsp:cNvSpPr/>
      </dsp:nvSpPr>
      <dsp:spPr>
        <a:xfrm rot="5400000">
          <a:off x="3617016" y="1574359"/>
          <a:ext cx="233567" cy="280280"/>
        </a:xfrm>
        <a:prstGeom prst="rightArrow">
          <a:avLst>
            <a:gd name="adj1" fmla="val 60000"/>
            <a:gd name="adj2" fmla="val 50000"/>
          </a:avLst>
        </a:prstGeom>
        <a:solidFill>
          <a:srgbClr val="C8B1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5400000">
        <a:off x="3649716" y="1597715"/>
        <a:ext cx="168168" cy="163497"/>
      </dsp:txXfrm>
    </dsp:sp>
    <dsp:sp modelId="{F05C7150-77F9-46F0-B75E-3336FF83FE34}">
      <dsp:nvSpPr>
        <dsp:cNvPr id="0" name=""/>
        <dsp:cNvSpPr/>
      </dsp:nvSpPr>
      <dsp:spPr>
        <a:xfrm>
          <a:off x="2658722" y="1870211"/>
          <a:ext cx="2150155" cy="622845"/>
        </a:xfrm>
        <a:prstGeom prst="roundRect">
          <a:avLst>
            <a:gd name="adj" fmla="val 10000"/>
          </a:avLst>
        </a:prstGeom>
        <a:solidFill>
          <a:srgbClr val="0040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Adherence </a:t>
          </a:r>
        </a:p>
      </dsp:txBody>
      <dsp:txXfrm>
        <a:off x="2676965" y="1888454"/>
        <a:ext cx="2113669" cy="586359"/>
      </dsp:txXfrm>
    </dsp:sp>
    <dsp:sp modelId="{ED363474-C0AE-482D-92EA-29952036F967}">
      <dsp:nvSpPr>
        <dsp:cNvPr id="0" name=""/>
        <dsp:cNvSpPr/>
      </dsp:nvSpPr>
      <dsp:spPr>
        <a:xfrm rot="5400000">
          <a:off x="3617016" y="2508628"/>
          <a:ext cx="233567" cy="280280"/>
        </a:xfrm>
        <a:prstGeom prst="rightArrow">
          <a:avLst>
            <a:gd name="adj1" fmla="val 60000"/>
            <a:gd name="adj2" fmla="val 50000"/>
          </a:avLst>
        </a:prstGeom>
        <a:solidFill>
          <a:srgbClr val="C8B1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649716" y="2531984"/>
        <a:ext cx="168168" cy="163497"/>
      </dsp:txXfrm>
    </dsp:sp>
    <dsp:sp modelId="{A36924C5-C680-454C-80EF-A84532A35B27}">
      <dsp:nvSpPr>
        <dsp:cNvPr id="0" name=""/>
        <dsp:cNvSpPr/>
      </dsp:nvSpPr>
      <dsp:spPr>
        <a:xfrm>
          <a:off x="2658722" y="2804479"/>
          <a:ext cx="2150155" cy="622845"/>
        </a:xfrm>
        <a:prstGeom prst="roundRect">
          <a:avLst>
            <a:gd name="adj" fmla="val 10000"/>
          </a:avLst>
        </a:prstGeom>
        <a:solidFill>
          <a:srgbClr val="0040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 Outcomes</a:t>
          </a:r>
        </a:p>
      </dsp:txBody>
      <dsp:txXfrm>
        <a:off x="2676965" y="2822722"/>
        <a:ext cx="2113669" cy="586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857AA-3BF6-4F10-835C-C930D86120DC}">
      <dsp:nvSpPr>
        <dsp:cNvPr id="0" name=""/>
        <dsp:cNvSpPr/>
      </dsp:nvSpPr>
      <dsp:spPr>
        <a:xfrm>
          <a:off x="3151" y="145421"/>
          <a:ext cx="1894954" cy="491895"/>
        </a:xfrm>
        <a:prstGeom prst="rect">
          <a:avLst/>
        </a:prstGeom>
        <a:solidFill>
          <a:srgbClr val="033B57"/>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Patient/Family</a:t>
          </a:r>
        </a:p>
      </dsp:txBody>
      <dsp:txXfrm>
        <a:off x="3151" y="145421"/>
        <a:ext cx="1894954" cy="491895"/>
      </dsp:txXfrm>
    </dsp:sp>
    <dsp:sp modelId="{90125C16-20C6-4DBF-B3CC-7E0520B9D865}">
      <dsp:nvSpPr>
        <dsp:cNvPr id="0" name=""/>
        <dsp:cNvSpPr/>
      </dsp:nvSpPr>
      <dsp:spPr>
        <a:xfrm>
          <a:off x="3151" y="637317"/>
          <a:ext cx="1894954" cy="3408260"/>
        </a:xfrm>
        <a:prstGeom prst="rect">
          <a:avLst/>
        </a:prstGeom>
        <a:solidFill>
          <a:srgbClr val="FFFFFF">
            <a:alpha val="89804"/>
          </a:srgbClr>
        </a:solidFill>
        <a:ln w="25400" cap="flat" cmpd="sng" algn="ctr">
          <a:solidFill>
            <a:srgbClr val="033B5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Someone to help patient meet health care needs</a:t>
          </a:r>
        </a:p>
        <a:p>
          <a:pPr marL="114300" lvl="1" indent="-114300" algn="l" defTabSz="622300">
            <a:lnSpc>
              <a:spcPct val="90000"/>
            </a:lnSpc>
            <a:spcBef>
              <a:spcPct val="0"/>
            </a:spcBef>
            <a:spcAft>
              <a:spcPct val="15000"/>
            </a:spcAft>
            <a:buChar char="•"/>
          </a:pPr>
          <a:r>
            <a:rPr lang="en-US" sz="1400" kern="1200" dirty="0"/>
            <a:t>Feel heard &amp; respected</a:t>
          </a:r>
        </a:p>
        <a:p>
          <a:pPr marL="114300" lvl="1" indent="-114300" algn="l" defTabSz="622300">
            <a:lnSpc>
              <a:spcPct val="90000"/>
            </a:lnSpc>
            <a:spcBef>
              <a:spcPct val="0"/>
            </a:spcBef>
            <a:spcAft>
              <a:spcPct val="15000"/>
            </a:spcAft>
            <a:buChar char="•"/>
          </a:pPr>
          <a:r>
            <a:rPr lang="en-US" sz="1400" kern="1200" dirty="0"/>
            <a:t>Receive medical services and available resources</a:t>
          </a:r>
        </a:p>
        <a:p>
          <a:pPr marL="114300" lvl="1" indent="-114300" algn="l" defTabSz="622300">
            <a:lnSpc>
              <a:spcPct val="90000"/>
            </a:lnSpc>
            <a:spcBef>
              <a:spcPct val="0"/>
            </a:spcBef>
            <a:spcAft>
              <a:spcPct val="15000"/>
            </a:spcAft>
            <a:buChar char="•"/>
          </a:pPr>
          <a:r>
            <a:rPr lang="en-US" sz="1400" kern="1200" dirty="0"/>
            <a:t>Able to determine decision making role (active or passive)</a:t>
          </a:r>
        </a:p>
        <a:p>
          <a:pPr marL="114300" lvl="1" indent="-114300" algn="l" defTabSz="622300">
            <a:lnSpc>
              <a:spcPct val="90000"/>
            </a:lnSpc>
            <a:spcBef>
              <a:spcPct val="0"/>
            </a:spcBef>
            <a:spcAft>
              <a:spcPct val="15000"/>
            </a:spcAft>
            <a:buChar char="•"/>
          </a:pPr>
          <a:r>
            <a:rPr lang="en-US" sz="1400" kern="1200" dirty="0"/>
            <a:t>Be clear about expectations- financial costs, time, level of engagement</a:t>
          </a:r>
        </a:p>
      </dsp:txBody>
      <dsp:txXfrm>
        <a:off x="3151" y="637317"/>
        <a:ext cx="1894954" cy="3408260"/>
      </dsp:txXfrm>
    </dsp:sp>
    <dsp:sp modelId="{682FCC12-47E6-4040-B0FD-5A170BFF30D7}">
      <dsp:nvSpPr>
        <dsp:cNvPr id="0" name=""/>
        <dsp:cNvSpPr/>
      </dsp:nvSpPr>
      <dsp:spPr>
        <a:xfrm>
          <a:off x="2163399" y="145421"/>
          <a:ext cx="1894954" cy="491895"/>
        </a:xfrm>
        <a:prstGeom prst="rect">
          <a:avLst/>
        </a:prstGeom>
        <a:solidFill>
          <a:srgbClr val="033B57"/>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Patient Navigator</a:t>
          </a:r>
        </a:p>
      </dsp:txBody>
      <dsp:txXfrm>
        <a:off x="2163399" y="145421"/>
        <a:ext cx="1894954" cy="491895"/>
      </dsp:txXfrm>
    </dsp:sp>
    <dsp:sp modelId="{247A851A-4E42-45A3-A08C-B0B65FB3F03B}">
      <dsp:nvSpPr>
        <dsp:cNvPr id="0" name=""/>
        <dsp:cNvSpPr/>
      </dsp:nvSpPr>
      <dsp:spPr>
        <a:xfrm>
          <a:off x="2163399" y="637317"/>
          <a:ext cx="1894954" cy="3408260"/>
        </a:xfrm>
        <a:prstGeom prst="rect">
          <a:avLst/>
        </a:prstGeom>
        <a:noFill/>
        <a:ln w="25400" cap="flat" cmpd="sng" algn="ctr">
          <a:solidFill>
            <a:srgbClr val="033B5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Help patient access care through system</a:t>
          </a:r>
        </a:p>
        <a:p>
          <a:pPr marL="114300" lvl="1" indent="-114300" algn="l" defTabSz="622300">
            <a:lnSpc>
              <a:spcPct val="90000"/>
            </a:lnSpc>
            <a:spcBef>
              <a:spcPct val="0"/>
            </a:spcBef>
            <a:spcAft>
              <a:spcPct val="15000"/>
            </a:spcAft>
            <a:buChar char="•"/>
          </a:pPr>
          <a:r>
            <a:rPr lang="en-US" sz="1400" kern="1200" dirty="0"/>
            <a:t>Share responsibilities for patient care with patient and family and other care team</a:t>
          </a:r>
        </a:p>
        <a:p>
          <a:pPr marL="114300" lvl="1" indent="-114300" algn="l" defTabSz="622300">
            <a:lnSpc>
              <a:spcPct val="90000"/>
            </a:lnSpc>
            <a:spcBef>
              <a:spcPct val="0"/>
            </a:spcBef>
            <a:spcAft>
              <a:spcPct val="15000"/>
            </a:spcAft>
            <a:buChar char="•"/>
          </a:pPr>
          <a:r>
            <a:rPr lang="en-US" sz="1400" kern="1200" dirty="0"/>
            <a:t>Patient engagement</a:t>
          </a:r>
        </a:p>
        <a:p>
          <a:pPr marL="114300" lvl="1" indent="-114300" algn="l" defTabSz="622300">
            <a:lnSpc>
              <a:spcPct val="90000"/>
            </a:lnSpc>
            <a:spcBef>
              <a:spcPct val="0"/>
            </a:spcBef>
            <a:spcAft>
              <a:spcPct val="15000"/>
            </a:spcAft>
            <a:buChar char="•"/>
          </a:pPr>
          <a:r>
            <a:rPr lang="en-US" sz="1400" kern="1200" dirty="0"/>
            <a:t>Coordination among health care team so roles and responsibilities are respected and patient receives needed care</a:t>
          </a:r>
        </a:p>
      </dsp:txBody>
      <dsp:txXfrm>
        <a:off x="2163399" y="637317"/>
        <a:ext cx="1894954" cy="3408260"/>
      </dsp:txXfrm>
    </dsp:sp>
    <dsp:sp modelId="{C6E4FD4A-596B-479F-A96C-F9C799E42DDF}">
      <dsp:nvSpPr>
        <dsp:cNvPr id="0" name=""/>
        <dsp:cNvSpPr/>
      </dsp:nvSpPr>
      <dsp:spPr>
        <a:xfrm>
          <a:off x="4323646" y="145421"/>
          <a:ext cx="1894954" cy="491895"/>
        </a:xfrm>
        <a:prstGeom prst="rect">
          <a:avLst/>
        </a:prstGeom>
        <a:solidFill>
          <a:srgbClr val="033B57"/>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Health Care Professionals</a:t>
          </a:r>
        </a:p>
      </dsp:txBody>
      <dsp:txXfrm>
        <a:off x="4323646" y="145421"/>
        <a:ext cx="1894954" cy="491895"/>
      </dsp:txXfrm>
    </dsp:sp>
    <dsp:sp modelId="{50B82EFA-B5B5-4325-9DF1-2C4BADF20885}">
      <dsp:nvSpPr>
        <dsp:cNvPr id="0" name=""/>
        <dsp:cNvSpPr/>
      </dsp:nvSpPr>
      <dsp:spPr>
        <a:xfrm>
          <a:off x="4323646" y="637317"/>
          <a:ext cx="1894954" cy="3408260"/>
        </a:xfrm>
        <a:prstGeom prst="rect">
          <a:avLst/>
        </a:prstGeom>
        <a:noFill/>
        <a:ln w="25400" cap="flat" cmpd="sng" algn="ctr">
          <a:solidFill>
            <a:srgbClr val="033B5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Patient and family-centered, team-based activity to assess and meet needs of patients</a:t>
          </a:r>
        </a:p>
        <a:p>
          <a:pPr marL="114300" lvl="1" indent="-114300" algn="l" defTabSz="622300">
            <a:lnSpc>
              <a:spcPct val="90000"/>
            </a:lnSpc>
            <a:spcBef>
              <a:spcPct val="0"/>
            </a:spcBef>
            <a:spcAft>
              <a:spcPct val="15000"/>
            </a:spcAft>
            <a:buChar char="•"/>
          </a:pPr>
          <a:r>
            <a:rPr lang="en-US" sz="1400" kern="1200" dirty="0"/>
            <a:t>Clinical coordination determines where to send patient, what info is important to share, how accountability and responsibility for patient is managed</a:t>
          </a:r>
        </a:p>
        <a:p>
          <a:pPr marL="114300" lvl="1" indent="-114300" algn="l" defTabSz="622300">
            <a:lnSpc>
              <a:spcPct val="90000"/>
            </a:lnSpc>
            <a:spcBef>
              <a:spcPct val="0"/>
            </a:spcBef>
            <a:spcAft>
              <a:spcPct val="15000"/>
            </a:spcAft>
            <a:buChar char="•"/>
          </a:pPr>
          <a:r>
            <a:rPr lang="en-US" sz="1400" kern="1200" dirty="0"/>
            <a:t>Patient adherence to treatment recommendation</a:t>
          </a:r>
        </a:p>
      </dsp:txBody>
      <dsp:txXfrm>
        <a:off x="4323646" y="637317"/>
        <a:ext cx="1894954" cy="3408260"/>
      </dsp:txXfrm>
    </dsp:sp>
    <dsp:sp modelId="{63B87FAB-5295-4304-B714-F87A77F94E6F}">
      <dsp:nvSpPr>
        <dsp:cNvPr id="0" name=""/>
        <dsp:cNvSpPr/>
      </dsp:nvSpPr>
      <dsp:spPr>
        <a:xfrm>
          <a:off x="6483894" y="145421"/>
          <a:ext cx="1894954" cy="491895"/>
        </a:xfrm>
        <a:prstGeom prst="rect">
          <a:avLst/>
        </a:prstGeom>
        <a:solidFill>
          <a:srgbClr val="033B57"/>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Health Systems</a:t>
          </a:r>
        </a:p>
      </dsp:txBody>
      <dsp:txXfrm>
        <a:off x="6483894" y="145421"/>
        <a:ext cx="1894954" cy="491895"/>
      </dsp:txXfrm>
    </dsp:sp>
    <dsp:sp modelId="{B4716169-8EC7-4B56-B249-0C2254AA2CCC}">
      <dsp:nvSpPr>
        <dsp:cNvPr id="0" name=""/>
        <dsp:cNvSpPr/>
      </dsp:nvSpPr>
      <dsp:spPr>
        <a:xfrm>
          <a:off x="6483894" y="637317"/>
          <a:ext cx="1894954" cy="3408260"/>
        </a:xfrm>
        <a:prstGeom prst="rect">
          <a:avLst/>
        </a:prstGeom>
        <a:noFill/>
        <a:ln w="25400" cap="flat" cmpd="sng" algn="ctr">
          <a:solidFill>
            <a:srgbClr val="033B5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High level of patient satisfaction</a:t>
          </a:r>
        </a:p>
        <a:p>
          <a:pPr marL="114300" lvl="1" indent="-114300" algn="l" defTabSz="622300">
            <a:lnSpc>
              <a:spcPct val="90000"/>
            </a:lnSpc>
            <a:spcBef>
              <a:spcPct val="0"/>
            </a:spcBef>
            <a:spcAft>
              <a:spcPct val="15000"/>
            </a:spcAft>
            <a:buChar char="•"/>
          </a:pPr>
          <a:r>
            <a:rPr lang="en-US" sz="1400" kern="1200" dirty="0"/>
            <a:t>High quality services</a:t>
          </a:r>
        </a:p>
        <a:p>
          <a:pPr marL="114300" lvl="1" indent="-114300" algn="l" defTabSz="622300">
            <a:lnSpc>
              <a:spcPct val="90000"/>
            </a:lnSpc>
            <a:spcBef>
              <a:spcPct val="0"/>
            </a:spcBef>
            <a:spcAft>
              <a:spcPct val="15000"/>
            </a:spcAft>
            <a:buChar char="•"/>
          </a:pPr>
          <a:r>
            <a:rPr lang="en-US" sz="1400" kern="1200" dirty="0"/>
            <a:t>Positive reputation</a:t>
          </a:r>
        </a:p>
        <a:p>
          <a:pPr marL="114300" lvl="1" indent="-114300" algn="l" defTabSz="622300">
            <a:lnSpc>
              <a:spcPct val="90000"/>
            </a:lnSpc>
            <a:spcBef>
              <a:spcPct val="0"/>
            </a:spcBef>
            <a:spcAft>
              <a:spcPct val="15000"/>
            </a:spcAft>
            <a:buChar char="•"/>
          </a:pPr>
          <a:r>
            <a:rPr lang="en-US" sz="1400" kern="1200" dirty="0"/>
            <a:t>Clear roles among service delivery (no duplication of services)</a:t>
          </a:r>
        </a:p>
      </dsp:txBody>
      <dsp:txXfrm>
        <a:off x="6483894" y="637317"/>
        <a:ext cx="1894954" cy="3408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0F6AD-A4C7-4C1D-88B4-4DCAB4A69094}">
      <dsp:nvSpPr>
        <dsp:cNvPr id="0" name=""/>
        <dsp:cNvSpPr/>
      </dsp:nvSpPr>
      <dsp:spPr>
        <a:xfrm rot="5400000">
          <a:off x="-168012" y="170002"/>
          <a:ext cx="1120080" cy="784056"/>
        </a:xfrm>
        <a:prstGeom prst="chevron">
          <a:avLst/>
        </a:prstGeom>
        <a:solidFill>
          <a:srgbClr val="033B57"/>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Stage 1</a:t>
          </a:r>
        </a:p>
      </dsp:txBody>
      <dsp:txXfrm rot="-5400000">
        <a:off x="0" y="394018"/>
        <a:ext cx="784056" cy="336024"/>
      </dsp:txXfrm>
    </dsp:sp>
    <dsp:sp modelId="{BBE483E7-4607-49C1-9103-531E239D94BB}">
      <dsp:nvSpPr>
        <dsp:cNvPr id="0" name=""/>
        <dsp:cNvSpPr/>
      </dsp:nvSpPr>
      <dsp:spPr>
        <a:xfrm rot="5400000">
          <a:off x="3990402" y="-3204355"/>
          <a:ext cx="728052" cy="714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Unconscious incompetence (unaware of lack of knowledge)</a:t>
          </a:r>
        </a:p>
      </dsp:txBody>
      <dsp:txXfrm rot="-5400000">
        <a:off x="784057" y="37531"/>
        <a:ext cx="7105202" cy="656970"/>
      </dsp:txXfrm>
    </dsp:sp>
    <dsp:sp modelId="{B9288A02-7A0B-49FB-8CAC-31ACB31E5BF6}">
      <dsp:nvSpPr>
        <dsp:cNvPr id="0" name=""/>
        <dsp:cNvSpPr/>
      </dsp:nvSpPr>
      <dsp:spPr>
        <a:xfrm rot="5400000">
          <a:off x="-168012" y="1141515"/>
          <a:ext cx="1120080" cy="784056"/>
        </a:xfrm>
        <a:prstGeom prst="chevron">
          <a:avLst/>
        </a:prstGeom>
        <a:solidFill>
          <a:srgbClr val="033B57"/>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Stage 2</a:t>
          </a:r>
        </a:p>
      </dsp:txBody>
      <dsp:txXfrm rot="-5400000">
        <a:off x="0" y="1365531"/>
        <a:ext cx="784056" cy="336024"/>
      </dsp:txXfrm>
    </dsp:sp>
    <dsp:sp modelId="{C195B05D-35DC-47ED-9302-FF761D3855A5}">
      <dsp:nvSpPr>
        <dsp:cNvPr id="0" name=""/>
        <dsp:cNvSpPr/>
      </dsp:nvSpPr>
      <dsp:spPr>
        <a:xfrm rot="5400000">
          <a:off x="3990402" y="-2232842"/>
          <a:ext cx="728052" cy="714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Conscious incompetence (aware that knowledge is lacking; do not know how to apply knowledge of various cultures into practice)</a:t>
          </a:r>
        </a:p>
      </dsp:txBody>
      <dsp:txXfrm rot="-5400000">
        <a:off x="784057" y="1009044"/>
        <a:ext cx="7105202" cy="656970"/>
      </dsp:txXfrm>
    </dsp:sp>
    <dsp:sp modelId="{7788B15D-13DB-469C-ACC9-57DEA4464AD7}">
      <dsp:nvSpPr>
        <dsp:cNvPr id="0" name=""/>
        <dsp:cNvSpPr/>
      </dsp:nvSpPr>
      <dsp:spPr>
        <a:xfrm rot="5400000">
          <a:off x="-168012" y="2113028"/>
          <a:ext cx="1120080" cy="784056"/>
        </a:xfrm>
        <a:prstGeom prst="chevron">
          <a:avLst/>
        </a:prstGeom>
        <a:solidFill>
          <a:srgbClr val="033B57"/>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Stage 3</a:t>
          </a:r>
        </a:p>
      </dsp:txBody>
      <dsp:txXfrm rot="-5400000">
        <a:off x="0" y="2337044"/>
        <a:ext cx="784056" cy="336024"/>
      </dsp:txXfrm>
    </dsp:sp>
    <dsp:sp modelId="{B92BFC45-A964-410E-BA8C-44CA65DF4BDB}">
      <dsp:nvSpPr>
        <dsp:cNvPr id="0" name=""/>
        <dsp:cNvSpPr/>
      </dsp:nvSpPr>
      <dsp:spPr>
        <a:xfrm rot="5400000">
          <a:off x="3990402" y="-1261329"/>
          <a:ext cx="728052" cy="714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Conscious competence (intentional learning and practicing cultural sensitivity)</a:t>
          </a:r>
        </a:p>
      </dsp:txBody>
      <dsp:txXfrm rot="-5400000">
        <a:off x="784057" y="1980557"/>
        <a:ext cx="7105202" cy="656970"/>
      </dsp:txXfrm>
    </dsp:sp>
    <dsp:sp modelId="{CC463183-D2C8-457C-A901-297557DBE4AF}">
      <dsp:nvSpPr>
        <dsp:cNvPr id="0" name=""/>
        <dsp:cNvSpPr/>
      </dsp:nvSpPr>
      <dsp:spPr>
        <a:xfrm rot="5400000">
          <a:off x="-168012" y="3084541"/>
          <a:ext cx="1120080" cy="784056"/>
        </a:xfrm>
        <a:prstGeom prst="chevron">
          <a:avLst/>
        </a:prstGeom>
        <a:solidFill>
          <a:srgbClr val="033B57"/>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Stage 4</a:t>
          </a:r>
        </a:p>
      </dsp:txBody>
      <dsp:txXfrm rot="-5400000">
        <a:off x="0" y="3308557"/>
        <a:ext cx="784056" cy="336024"/>
      </dsp:txXfrm>
    </dsp:sp>
    <dsp:sp modelId="{E97FAFF8-80DB-4840-8341-11390DE0CA45}">
      <dsp:nvSpPr>
        <dsp:cNvPr id="0" name=""/>
        <dsp:cNvSpPr/>
      </dsp:nvSpPr>
      <dsp:spPr>
        <a:xfrm rot="5400000">
          <a:off x="3990402" y="-289816"/>
          <a:ext cx="728052" cy="714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Unconscious competence (provide culturally competent care without thinking about it)</a:t>
          </a:r>
        </a:p>
      </dsp:txBody>
      <dsp:txXfrm rot="-5400000">
        <a:off x="784057" y="2952070"/>
        <a:ext cx="7105202" cy="65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3B51-7E1C-41E2-86C1-BD9D9363E145}">
      <dsp:nvSpPr>
        <dsp:cNvPr id="0" name=""/>
        <dsp:cNvSpPr/>
      </dsp:nvSpPr>
      <dsp:spPr>
        <a:xfrm rot="5400000">
          <a:off x="4857756" y="-2380339"/>
          <a:ext cx="597351" cy="5510784"/>
        </a:xfrm>
        <a:prstGeom prst="round2SameRect">
          <a:avLst/>
        </a:prstGeom>
        <a:solidFill>
          <a:schemeClr val="accent5">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Am I aware of my personal biases and prejudices towards cultural groups different than mine?</a:t>
          </a:r>
          <a:endParaRPr lang="en-US" sz="1600" kern="1200" dirty="0"/>
        </a:p>
      </dsp:txBody>
      <dsp:txXfrm rot="-5400000">
        <a:off x="2401040" y="105537"/>
        <a:ext cx="5481624" cy="539031"/>
      </dsp:txXfrm>
    </dsp:sp>
    <dsp:sp modelId="{16E6C594-5371-44B6-8E9E-AE6C70D44A02}">
      <dsp:nvSpPr>
        <dsp:cNvPr id="0" name=""/>
        <dsp:cNvSpPr/>
      </dsp:nvSpPr>
      <dsp:spPr>
        <a:xfrm>
          <a:off x="698776" y="1707"/>
          <a:ext cx="1702263" cy="746689"/>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Awareness</a:t>
          </a:r>
        </a:p>
      </dsp:txBody>
      <dsp:txXfrm>
        <a:off x="735226" y="38157"/>
        <a:ext cx="1629363" cy="673789"/>
      </dsp:txXfrm>
    </dsp:sp>
    <dsp:sp modelId="{0CC7E85C-384F-4AE3-BDB9-DFBC0AC0991F}">
      <dsp:nvSpPr>
        <dsp:cNvPr id="0" name=""/>
        <dsp:cNvSpPr/>
      </dsp:nvSpPr>
      <dsp:spPr>
        <a:xfrm rot="5400000">
          <a:off x="4857756" y="-1596315"/>
          <a:ext cx="597351" cy="5510784"/>
        </a:xfrm>
        <a:prstGeom prst="round2SameRect">
          <a:avLst/>
        </a:prstGeom>
        <a:solidFill>
          <a:schemeClr val="accent5">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Do I have the skill to perform a culturally-based needs and strengths assessment in a sensitive manner?</a:t>
          </a:r>
        </a:p>
      </dsp:txBody>
      <dsp:txXfrm rot="-5400000">
        <a:off x="2401040" y="889561"/>
        <a:ext cx="5481624" cy="539031"/>
      </dsp:txXfrm>
    </dsp:sp>
    <dsp:sp modelId="{FAEBA0A4-5BC6-4042-8CE6-13F2370A4F68}">
      <dsp:nvSpPr>
        <dsp:cNvPr id="0" name=""/>
        <dsp:cNvSpPr/>
      </dsp:nvSpPr>
      <dsp:spPr>
        <a:xfrm>
          <a:off x="698776" y="785731"/>
          <a:ext cx="1702263" cy="746689"/>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Skill</a:t>
          </a:r>
          <a:endParaRPr lang="en-US" sz="2100" kern="1200" dirty="0"/>
        </a:p>
      </dsp:txBody>
      <dsp:txXfrm>
        <a:off x="735226" y="822181"/>
        <a:ext cx="1629363" cy="673789"/>
      </dsp:txXfrm>
    </dsp:sp>
    <dsp:sp modelId="{7DA3932B-8C8A-4C96-99A9-D932CA6BA147}">
      <dsp:nvSpPr>
        <dsp:cNvPr id="0" name=""/>
        <dsp:cNvSpPr/>
      </dsp:nvSpPr>
      <dsp:spPr>
        <a:xfrm rot="5400000">
          <a:off x="4857756" y="-812292"/>
          <a:ext cx="597351" cy="5510784"/>
        </a:xfrm>
        <a:prstGeom prst="round2SameRect">
          <a:avLst/>
        </a:prstGeom>
        <a:solidFill>
          <a:schemeClr val="accent5">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Do I have knowledge of the patient’s world view? Do I have knowledge of the ways biology, culture, society and language interrelate to impact people?</a:t>
          </a:r>
          <a:endParaRPr lang="en-US" sz="1400" kern="1200" dirty="0"/>
        </a:p>
      </dsp:txBody>
      <dsp:txXfrm rot="-5400000">
        <a:off x="2401040" y="1673584"/>
        <a:ext cx="5481624" cy="539031"/>
      </dsp:txXfrm>
    </dsp:sp>
    <dsp:sp modelId="{59C66FB9-5D5A-48A2-B4C2-10D13CDEA531}">
      <dsp:nvSpPr>
        <dsp:cNvPr id="0" name=""/>
        <dsp:cNvSpPr/>
      </dsp:nvSpPr>
      <dsp:spPr>
        <a:xfrm>
          <a:off x="698776" y="1569755"/>
          <a:ext cx="1702263" cy="746689"/>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Knowledge</a:t>
          </a:r>
          <a:endParaRPr lang="en-US" sz="2100" kern="1200" dirty="0"/>
        </a:p>
      </dsp:txBody>
      <dsp:txXfrm>
        <a:off x="735226" y="1606205"/>
        <a:ext cx="1629363" cy="673789"/>
      </dsp:txXfrm>
    </dsp:sp>
    <dsp:sp modelId="{FB1C1ED6-6133-4400-834C-BA4412FEB100}">
      <dsp:nvSpPr>
        <dsp:cNvPr id="0" name=""/>
        <dsp:cNvSpPr/>
      </dsp:nvSpPr>
      <dsp:spPr>
        <a:xfrm rot="5400000">
          <a:off x="4857756" y="53616"/>
          <a:ext cx="597351" cy="5510784"/>
        </a:xfrm>
        <a:prstGeom prst="round2SameRect">
          <a:avLst/>
        </a:prstGeom>
        <a:solidFill>
          <a:schemeClr val="accent5">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How many face-to-face encounters have I had with patients from diverse cultural backgrounds?</a:t>
          </a:r>
          <a:endParaRPr lang="en-US" sz="1400" kern="1200" dirty="0"/>
        </a:p>
      </dsp:txBody>
      <dsp:txXfrm rot="-5400000">
        <a:off x="2401040" y="2539492"/>
        <a:ext cx="5481624" cy="539031"/>
      </dsp:txXfrm>
    </dsp:sp>
    <dsp:sp modelId="{36AB977F-5564-4236-8628-9606EE086CFC}">
      <dsp:nvSpPr>
        <dsp:cNvPr id="0" name=""/>
        <dsp:cNvSpPr/>
      </dsp:nvSpPr>
      <dsp:spPr>
        <a:xfrm>
          <a:off x="698776" y="2353779"/>
          <a:ext cx="1702263" cy="746689"/>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Encounters</a:t>
          </a:r>
          <a:endParaRPr lang="en-US" sz="2100" kern="1200" dirty="0"/>
        </a:p>
      </dsp:txBody>
      <dsp:txXfrm>
        <a:off x="735226" y="2390229"/>
        <a:ext cx="1629363" cy="673789"/>
      </dsp:txXfrm>
    </dsp:sp>
    <dsp:sp modelId="{A7D14F11-DB58-4B58-9697-9CB9298F2DA9}">
      <dsp:nvSpPr>
        <dsp:cNvPr id="0" name=""/>
        <dsp:cNvSpPr/>
      </dsp:nvSpPr>
      <dsp:spPr>
        <a:xfrm rot="5400000">
          <a:off x="4857756" y="755755"/>
          <a:ext cx="597351" cy="5510784"/>
        </a:xfrm>
        <a:prstGeom prst="round2SameRect">
          <a:avLst/>
        </a:prstGeom>
        <a:solidFill>
          <a:schemeClr val="accent5">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What is my genuine desire to “want to be” culturally competent?</a:t>
          </a:r>
          <a:endParaRPr lang="en-US" sz="1400" kern="1200" dirty="0"/>
        </a:p>
      </dsp:txBody>
      <dsp:txXfrm rot="-5400000">
        <a:off x="2401040" y="3241631"/>
        <a:ext cx="5481624" cy="539031"/>
      </dsp:txXfrm>
    </dsp:sp>
    <dsp:sp modelId="{1E73C7E4-40CA-42EE-8D24-77047AE49C1C}">
      <dsp:nvSpPr>
        <dsp:cNvPr id="0" name=""/>
        <dsp:cNvSpPr/>
      </dsp:nvSpPr>
      <dsp:spPr>
        <a:xfrm>
          <a:off x="698776" y="3137802"/>
          <a:ext cx="1702263" cy="746689"/>
        </a:xfrm>
        <a:prstGeom prst="roundRect">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Desire</a:t>
          </a:r>
          <a:endParaRPr lang="en-US" sz="2100" kern="1200" dirty="0"/>
        </a:p>
      </dsp:txBody>
      <dsp:txXfrm>
        <a:off x="735226" y="3174252"/>
        <a:ext cx="1629363" cy="673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43A59-3BC8-4BD2-8ADB-7FBDDC4AF3DD}">
      <dsp:nvSpPr>
        <dsp:cNvPr id="0" name=""/>
        <dsp:cNvSpPr/>
      </dsp:nvSpPr>
      <dsp:spPr>
        <a:xfrm>
          <a:off x="1997" y="2332206"/>
          <a:ext cx="5406205" cy="1070272"/>
        </a:xfrm>
        <a:prstGeom prst="roundRect">
          <a:avLst>
            <a:gd name="adj" fmla="val 10000"/>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Increasing opportunities for contact </a:t>
          </a:r>
        </a:p>
      </dsp:txBody>
      <dsp:txXfrm>
        <a:off x="33344" y="2363553"/>
        <a:ext cx="5343511" cy="1007578"/>
      </dsp:txXfrm>
    </dsp:sp>
    <dsp:sp modelId="{995B9C86-781A-4588-BA2D-604450C5BC86}">
      <dsp:nvSpPr>
        <dsp:cNvPr id="0" name=""/>
        <dsp:cNvSpPr/>
      </dsp:nvSpPr>
      <dsp:spPr>
        <a:xfrm>
          <a:off x="1997" y="1166663"/>
          <a:ext cx="2594148" cy="1070272"/>
        </a:xfrm>
        <a:prstGeom prst="roundRect">
          <a:avLst>
            <a:gd name="adj" fmla="val 10000"/>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Counter-stereotypic imaging</a:t>
          </a:r>
        </a:p>
      </dsp:txBody>
      <dsp:txXfrm>
        <a:off x="33344" y="1198010"/>
        <a:ext cx="2531454" cy="1007578"/>
      </dsp:txXfrm>
    </dsp:sp>
    <dsp:sp modelId="{10CEEDCB-C838-4408-B921-D4152E4E1829}">
      <dsp:nvSpPr>
        <dsp:cNvPr id="0" name=""/>
        <dsp:cNvSpPr/>
      </dsp:nvSpPr>
      <dsp:spPr>
        <a:xfrm>
          <a:off x="1997" y="1120"/>
          <a:ext cx="2594148" cy="1070272"/>
        </a:xfrm>
        <a:prstGeom prst="roundRect">
          <a:avLst>
            <a:gd name="adj" fmla="val 10000"/>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Stereotype replacement</a:t>
          </a:r>
        </a:p>
      </dsp:txBody>
      <dsp:txXfrm>
        <a:off x="33344" y="32467"/>
        <a:ext cx="2531454" cy="1007578"/>
      </dsp:txXfrm>
    </dsp:sp>
    <dsp:sp modelId="{0A3817E8-6C9F-4C01-9807-C93DA54B697C}">
      <dsp:nvSpPr>
        <dsp:cNvPr id="0" name=""/>
        <dsp:cNvSpPr/>
      </dsp:nvSpPr>
      <dsp:spPr>
        <a:xfrm>
          <a:off x="2814054" y="1166663"/>
          <a:ext cx="2594148" cy="1070272"/>
        </a:xfrm>
        <a:prstGeom prst="roundRect">
          <a:avLst>
            <a:gd name="adj" fmla="val 10000"/>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Perspective taking</a:t>
          </a:r>
        </a:p>
      </dsp:txBody>
      <dsp:txXfrm>
        <a:off x="2845401" y="1198010"/>
        <a:ext cx="2531454" cy="1007578"/>
      </dsp:txXfrm>
    </dsp:sp>
    <dsp:sp modelId="{9257B06C-1C81-42F1-BC40-DBDB68E50414}">
      <dsp:nvSpPr>
        <dsp:cNvPr id="0" name=""/>
        <dsp:cNvSpPr/>
      </dsp:nvSpPr>
      <dsp:spPr>
        <a:xfrm>
          <a:off x="2814054" y="1120"/>
          <a:ext cx="2594148" cy="1070272"/>
        </a:xfrm>
        <a:prstGeom prst="roundRect">
          <a:avLst>
            <a:gd name="adj" fmla="val 10000"/>
          </a:avLst>
        </a:prstGeom>
        <a:solidFill>
          <a:srgbClr val="033B5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Individuation</a:t>
          </a:r>
        </a:p>
      </dsp:txBody>
      <dsp:txXfrm>
        <a:off x="2845401" y="32467"/>
        <a:ext cx="2531454" cy="1007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E9E41-A087-4D5E-8F43-61B367DAB99A}">
      <dsp:nvSpPr>
        <dsp:cNvPr id="0" name=""/>
        <dsp:cNvSpPr/>
      </dsp:nvSpPr>
      <dsp:spPr>
        <a:xfrm>
          <a:off x="0" y="31070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E2A8C-F9B3-46B7-966C-53632CFADACC}">
      <dsp:nvSpPr>
        <dsp:cNvPr id="0" name=""/>
        <dsp:cNvSpPr/>
      </dsp:nvSpPr>
      <dsp:spPr>
        <a:xfrm>
          <a:off x="424815" y="5978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Bias: </a:t>
          </a:r>
          <a:r>
            <a:rPr lang="en-US" sz="1400" kern="1200" dirty="0"/>
            <a:t>Overweight patient</a:t>
          </a:r>
        </a:p>
      </dsp:txBody>
      <dsp:txXfrm>
        <a:off x="449313" y="84285"/>
        <a:ext cx="7523841" cy="452844"/>
      </dsp:txXfrm>
    </dsp:sp>
    <dsp:sp modelId="{7A1EBCBF-17A6-4243-B732-BF9605A7137D}">
      <dsp:nvSpPr>
        <dsp:cNvPr id="0" name=""/>
        <dsp:cNvSpPr/>
      </dsp:nvSpPr>
      <dsp:spPr>
        <a:xfrm>
          <a:off x="0" y="108182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2AA07-9D40-40B5-B1D9-1116AD39802C}">
      <dsp:nvSpPr>
        <dsp:cNvPr id="0" name=""/>
        <dsp:cNvSpPr/>
      </dsp:nvSpPr>
      <dsp:spPr>
        <a:xfrm>
          <a:off x="424815" y="83090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Stereotype replacement: </a:t>
          </a:r>
          <a:r>
            <a:rPr lang="en-US" sz="1400" kern="1200" dirty="0"/>
            <a:t>Acknowledge your bias. Think about why you made that assumption about their weight and how to avoid it in the future.</a:t>
          </a:r>
        </a:p>
      </dsp:txBody>
      <dsp:txXfrm>
        <a:off x="449313" y="855405"/>
        <a:ext cx="7523841" cy="452844"/>
      </dsp:txXfrm>
    </dsp:sp>
    <dsp:sp modelId="{573625FC-54D6-4E6C-9D2F-D58BFC12FD75}">
      <dsp:nvSpPr>
        <dsp:cNvPr id="0" name=""/>
        <dsp:cNvSpPr/>
      </dsp:nvSpPr>
      <dsp:spPr>
        <a:xfrm>
          <a:off x="0" y="185294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CC61A-B055-4D38-BBE3-AF4116F5D487}">
      <dsp:nvSpPr>
        <dsp:cNvPr id="0" name=""/>
        <dsp:cNvSpPr/>
      </dsp:nvSpPr>
      <dsp:spPr>
        <a:xfrm>
          <a:off x="424815" y="160202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Counter-stereotypic imaging: </a:t>
          </a:r>
          <a:r>
            <a:rPr lang="en-US" sz="1400" kern="1200" dirty="0"/>
            <a:t>Picture the individuals that you know who may be overweight or received a cancer diagnosis despite eating healthy and exercising.</a:t>
          </a:r>
        </a:p>
      </dsp:txBody>
      <dsp:txXfrm>
        <a:off x="449313" y="1626525"/>
        <a:ext cx="7523841" cy="452844"/>
      </dsp:txXfrm>
    </dsp:sp>
    <dsp:sp modelId="{FB853A4A-887E-46D2-8A84-C0EF8915B387}">
      <dsp:nvSpPr>
        <dsp:cNvPr id="0" name=""/>
        <dsp:cNvSpPr/>
      </dsp:nvSpPr>
      <dsp:spPr>
        <a:xfrm>
          <a:off x="0" y="262406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59E59-71D5-44C9-AB70-507470C5A4B0}">
      <dsp:nvSpPr>
        <dsp:cNvPr id="0" name=""/>
        <dsp:cNvSpPr/>
      </dsp:nvSpPr>
      <dsp:spPr>
        <a:xfrm>
          <a:off x="424815" y="237314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Individuation: </a:t>
          </a:r>
          <a:r>
            <a:rPr lang="en-US" sz="1400" kern="1200" dirty="0"/>
            <a:t>Take some time to get to know your patient as an individual.</a:t>
          </a:r>
        </a:p>
      </dsp:txBody>
      <dsp:txXfrm>
        <a:off x="449313" y="2397645"/>
        <a:ext cx="7523841" cy="452844"/>
      </dsp:txXfrm>
    </dsp:sp>
    <dsp:sp modelId="{AD341420-7E88-41C2-9B3B-716756A38BF4}">
      <dsp:nvSpPr>
        <dsp:cNvPr id="0" name=""/>
        <dsp:cNvSpPr/>
      </dsp:nvSpPr>
      <dsp:spPr>
        <a:xfrm>
          <a:off x="0" y="339518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01E8D-63C1-4C21-B210-D4038C34D40D}">
      <dsp:nvSpPr>
        <dsp:cNvPr id="0" name=""/>
        <dsp:cNvSpPr/>
      </dsp:nvSpPr>
      <dsp:spPr>
        <a:xfrm>
          <a:off x="424815" y="314426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Perspective taking: </a:t>
          </a:r>
          <a:r>
            <a:rPr lang="en-US" sz="1400" kern="1200" dirty="0"/>
            <a:t>Imagine yourself living what your patient has experienced. </a:t>
          </a:r>
        </a:p>
      </dsp:txBody>
      <dsp:txXfrm>
        <a:off x="449313" y="3168765"/>
        <a:ext cx="7523841" cy="452844"/>
      </dsp:txXfrm>
    </dsp:sp>
    <dsp:sp modelId="{165B8BC9-CF20-479D-9D74-84A628EFCDDC}">
      <dsp:nvSpPr>
        <dsp:cNvPr id="0" name=""/>
        <dsp:cNvSpPr/>
      </dsp:nvSpPr>
      <dsp:spPr>
        <a:xfrm>
          <a:off x="0" y="4166307"/>
          <a:ext cx="84963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326A1-C53E-48F3-8AD8-1BF5A9FA460A}">
      <dsp:nvSpPr>
        <dsp:cNvPr id="0" name=""/>
        <dsp:cNvSpPr/>
      </dsp:nvSpPr>
      <dsp:spPr>
        <a:xfrm>
          <a:off x="424815" y="3915387"/>
          <a:ext cx="7572837" cy="50184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8" tIns="0" rIns="224798" bIns="0" numCol="1" spcCol="1270" anchor="ctr" anchorCtr="0">
          <a:noAutofit/>
        </a:bodyPr>
        <a:lstStyle/>
        <a:p>
          <a:pPr marL="0" lvl="0" indent="0" algn="l" defTabSz="622300">
            <a:lnSpc>
              <a:spcPct val="90000"/>
            </a:lnSpc>
            <a:spcBef>
              <a:spcPct val="0"/>
            </a:spcBef>
            <a:spcAft>
              <a:spcPct val="35000"/>
            </a:spcAft>
            <a:buNone/>
          </a:pPr>
          <a:r>
            <a:rPr lang="en-US" sz="1400" b="1" kern="1200" dirty="0"/>
            <a:t>Increasing opportunities for contact: </a:t>
          </a:r>
          <a:r>
            <a:rPr lang="en-US" sz="1400" kern="1200" dirty="0"/>
            <a:t>Actively seek to interact with different groups of people. </a:t>
          </a:r>
        </a:p>
      </dsp:txBody>
      <dsp:txXfrm>
        <a:off x="449313" y="3939885"/>
        <a:ext cx="7523841"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586B2-A221-4ABB-85A9-ADC7979FDDAB}">
      <dsp:nvSpPr>
        <dsp:cNvPr id="0" name=""/>
        <dsp:cNvSpPr/>
      </dsp:nvSpPr>
      <dsp:spPr>
        <a:xfrm>
          <a:off x="-4479387" y="-686932"/>
          <a:ext cx="5336265" cy="5336265"/>
        </a:xfrm>
        <a:prstGeom prst="blockArc">
          <a:avLst>
            <a:gd name="adj1" fmla="val 18900000"/>
            <a:gd name="adj2" fmla="val 2700000"/>
            <a:gd name="adj3" fmla="val 405"/>
          </a:avLst>
        </a:prstGeom>
        <a:solidFill>
          <a:srgbClr val="3A6497"/>
        </a:solid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0484D1A-B18E-4B8A-9F80-333C78297C63}">
      <dsp:nvSpPr>
        <dsp:cNvPr id="0" name=""/>
        <dsp:cNvSpPr/>
      </dsp:nvSpPr>
      <dsp:spPr>
        <a:xfrm>
          <a:off x="448850" y="304629"/>
          <a:ext cx="7346167" cy="6095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5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Understand the patient’s situation, perspective and feelings</a:t>
          </a:r>
        </a:p>
      </dsp:txBody>
      <dsp:txXfrm>
        <a:off x="448850" y="304629"/>
        <a:ext cx="7346167" cy="609575"/>
      </dsp:txXfrm>
    </dsp:sp>
    <dsp:sp modelId="{E440CF35-D4D7-4C85-AA32-A537D42E59D1}">
      <dsp:nvSpPr>
        <dsp:cNvPr id="0" name=""/>
        <dsp:cNvSpPr/>
      </dsp:nvSpPr>
      <dsp:spPr>
        <a:xfrm>
          <a:off x="67865" y="228432"/>
          <a:ext cx="761969" cy="761969"/>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AED76274-054F-4BFF-9B10-81D452600347}">
      <dsp:nvSpPr>
        <dsp:cNvPr id="0" name=""/>
        <dsp:cNvSpPr/>
      </dsp:nvSpPr>
      <dsp:spPr>
        <a:xfrm>
          <a:off x="798334" y="1219151"/>
          <a:ext cx="6996684" cy="6095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5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Communicate that understanding and check its accuracy </a:t>
          </a:r>
        </a:p>
      </dsp:txBody>
      <dsp:txXfrm>
        <a:off x="798334" y="1219151"/>
        <a:ext cx="6996684" cy="609575"/>
      </dsp:txXfrm>
    </dsp:sp>
    <dsp:sp modelId="{61D8B8E5-A025-47CB-B7D4-DC78BBDCC7D4}">
      <dsp:nvSpPr>
        <dsp:cNvPr id="0" name=""/>
        <dsp:cNvSpPr/>
      </dsp:nvSpPr>
      <dsp:spPr>
        <a:xfrm>
          <a:off x="417349" y="1142954"/>
          <a:ext cx="761969" cy="761969"/>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6D622CC4-E93C-49C8-AAA6-D1228F7D448F}">
      <dsp:nvSpPr>
        <dsp:cNvPr id="0" name=""/>
        <dsp:cNvSpPr/>
      </dsp:nvSpPr>
      <dsp:spPr>
        <a:xfrm>
          <a:off x="798334" y="2133673"/>
          <a:ext cx="6996684" cy="6095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5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Act on that understanding with the patient in a helpful way</a:t>
          </a:r>
        </a:p>
      </dsp:txBody>
      <dsp:txXfrm>
        <a:off x="798334" y="2133673"/>
        <a:ext cx="6996684" cy="609575"/>
      </dsp:txXfrm>
    </dsp:sp>
    <dsp:sp modelId="{48CBAC2B-C05A-495D-9FCE-E1D70CF5C387}">
      <dsp:nvSpPr>
        <dsp:cNvPr id="0" name=""/>
        <dsp:cNvSpPr/>
      </dsp:nvSpPr>
      <dsp:spPr>
        <a:xfrm>
          <a:off x="417349" y="2057476"/>
          <a:ext cx="761969" cy="761969"/>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5B20E6A5-C674-42AF-A5DA-DA556F20FC1A}">
      <dsp:nvSpPr>
        <dsp:cNvPr id="0" name=""/>
        <dsp:cNvSpPr/>
      </dsp:nvSpPr>
      <dsp:spPr>
        <a:xfrm>
          <a:off x="448850" y="3048195"/>
          <a:ext cx="7346167" cy="6095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5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Be willing to be wrong </a:t>
          </a:r>
        </a:p>
      </dsp:txBody>
      <dsp:txXfrm>
        <a:off x="448850" y="3048195"/>
        <a:ext cx="7346167" cy="609575"/>
      </dsp:txXfrm>
    </dsp:sp>
    <dsp:sp modelId="{DF83D6B1-70E7-413D-8B70-332A16455DBE}">
      <dsp:nvSpPr>
        <dsp:cNvPr id="0" name=""/>
        <dsp:cNvSpPr/>
      </dsp:nvSpPr>
      <dsp:spPr>
        <a:xfrm>
          <a:off x="67865" y="2971998"/>
          <a:ext cx="761969" cy="761969"/>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DA49-B994-464D-9677-F57000654942}">
      <dsp:nvSpPr>
        <dsp:cNvPr id="0" name=""/>
        <dsp:cNvSpPr/>
      </dsp:nvSpPr>
      <dsp:spPr>
        <a:xfrm>
          <a:off x="0" y="37046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Slow down and speak clearly</a:t>
          </a:r>
          <a:endParaRPr lang="en-US" sz="1600" kern="1200" dirty="0"/>
        </a:p>
      </dsp:txBody>
      <dsp:txXfrm>
        <a:off x="18277" y="388744"/>
        <a:ext cx="8040646" cy="337846"/>
      </dsp:txXfrm>
    </dsp:sp>
    <dsp:sp modelId="{3267E203-74A5-4C0C-AD5F-9AA22C33AA34}">
      <dsp:nvSpPr>
        <dsp:cNvPr id="0" name=""/>
        <dsp:cNvSpPr/>
      </dsp:nvSpPr>
      <dsp:spPr>
        <a:xfrm>
          <a:off x="0" y="79094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Encourage patients</a:t>
          </a:r>
        </a:p>
      </dsp:txBody>
      <dsp:txXfrm>
        <a:off x="18277" y="809224"/>
        <a:ext cx="8040646" cy="337846"/>
      </dsp:txXfrm>
    </dsp:sp>
    <dsp:sp modelId="{257A2351-34A3-4582-A5E7-A228E5EDCC62}">
      <dsp:nvSpPr>
        <dsp:cNvPr id="0" name=""/>
        <dsp:cNvSpPr/>
      </dsp:nvSpPr>
      <dsp:spPr>
        <a:xfrm>
          <a:off x="0" y="121142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Do not use slang, idioms and sayings</a:t>
          </a:r>
          <a:endParaRPr lang="en-US" sz="1600" kern="1200" dirty="0"/>
        </a:p>
      </dsp:txBody>
      <dsp:txXfrm>
        <a:off x="18277" y="1229704"/>
        <a:ext cx="8040646" cy="337846"/>
      </dsp:txXfrm>
    </dsp:sp>
    <dsp:sp modelId="{59211418-BACF-4A8D-B728-5B2EF231A131}">
      <dsp:nvSpPr>
        <dsp:cNvPr id="0" name=""/>
        <dsp:cNvSpPr/>
      </dsp:nvSpPr>
      <dsp:spPr>
        <a:xfrm>
          <a:off x="0" y="163190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Avoid </a:t>
          </a:r>
          <a:r>
            <a:rPr lang="en-GB" sz="1600" kern="1200" dirty="0" err="1"/>
            <a:t>humor</a:t>
          </a:r>
          <a:endParaRPr lang="en-US" sz="1600" kern="1200" dirty="0"/>
        </a:p>
      </dsp:txBody>
      <dsp:txXfrm>
        <a:off x="18277" y="1650184"/>
        <a:ext cx="8040646" cy="337846"/>
      </dsp:txXfrm>
    </dsp:sp>
    <dsp:sp modelId="{3637229A-E502-4FD9-A9C4-C161E71C0890}">
      <dsp:nvSpPr>
        <dsp:cNvPr id="0" name=""/>
        <dsp:cNvSpPr/>
      </dsp:nvSpPr>
      <dsp:spPr>
        <a:xfrm>
          <a:off x="0" y="205238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Avoid asking two questions at once; both questions may not have been comprehended </a:t>
          </a:r>
          <a:endParaRPr lang="en-US" sz="1600" kern="1200" dirty="0"/>
        </a:p>
      </dsp:txBody>
      <dsp:txXfrm>
        <a:off x="18277" y="2070664"/>
        <a:ext cx="8040646" cy="337846"/>
      </dsp:txXfrm>
    </dsp:sp>
    <dsp:sp modelId="{4E6CE429-45BD-4B3D-93B8-9C87225050AA}">
      <dsp:nvSpPr>
        <dsp:cNvPr id="0" name=""/>
        <dsp:cNvSpPr/>
      </dsp:nvSpPr>
      <dsp:spPr>
        <a:xfrm>
          <a:off x="0" y="247286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Avoid asking negative questions</a:t>
          </a:r>
          <a:endParaRPr lang="en-US" sz="1600" kern="1200" dirty="0"/>
        </a:p>
      </dsp:txBody>
      <dsp:txXfrm>
        <a:off x="18277" y="2491144"/>
        <a:ext cx="8040646" cy="337846"/>
      </dsp:txXfrm>
    </dsp:sp>
    <dsp:sp modelId="{9557F09B-B8B2-4BD2-8049-2DEA802A084E}">
      <dsp:nvSpPr>
        <dsp:cNvPr id="0" name=""/>
        <dsp:cNvSpPr/>
      </dsp:nvSpPr>
      <dsp:spPr>
        <a:xfrm>
          <a:off x="0" y="289334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Consider writing down something if you are unsure that it has been made clear</a:t>
          </a:r>
          <a:endParaRPr lang="en-US" sz="1600" kern="1200" dirty="0"/>
        </a:p>
      </dsp:txBody>
      <dsp:txXfrm>
        <a:off x="18277" y="2911624"/>
        <a:ext cx="8040646" cy="337846"/>
      </dsp:txXfrm>
    </dsp:sp>
    <dsp:sp modelId="{97D35A2B-2C49-4CDB-860A-2B63315C2BF7}">
      <dsp:nvSpPr>
        <dsp:cNvPr id="0" name=""/>
        <dsp:cNvSpPr/>
      </dsp:nvSpPr>
      <dsp:spPr>
        <a:xfrm>
          <a:off x="0" y="331382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Take turns in your conversation, being sure to listen fully to responses</a:t>
          </a:r>
          <a:endParaRPr lang="en-US" sz="1600" kern="1200" dirty="0"/>
        </a:p>
      </dsp:txBody>
      <dsp:txXfrm>
        <a:off x="18277" y="3332104"/>
        <a:ext cx="8040646" cy="337846"/>
      </dsp:txXfrm>
    </dsp:sp>
    <dsp:sp modelId="{D792B812-2A4B-40C2-BC33-884CEA2413E5}">
      <dsp:nvSpPr>
        <dsp:cNvPr id="0" name=""/>
        <dsp:cNvSpPr/>
      </dsp:nvSpPr>
      <dsp:spPr>
        <a:xfrm>
          <a:off x="0" y="3734307"/>
          <a:ext cx="80772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Summarize and repeat what has been said</a:t>
          </a:r>
          <a:endParaRPr lang="en-US" sz="1600" kern="1200" dirty="0"/>
        </a:p>
      </dsp:txBody>
      <dsp:txXfrm>
        <a:off x="18277" y="3752584"/>
        <a:ext cx="8040646" cy="3378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10/1/2021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Provider-patient communication is linked to satisfaction, adherence and outcomes. Cultural and linguistic barriers can negatively impact communication and trust, which then leads to worse satisfaction, adherence and outcomes. Failing to think about social and cultural factors</a:t>
            </a:r>
            <a:r>
              <a:rPr lang="en-US" baseline="0" dirty="0"/>
              <a:t> can lead to stereotyping, which impacts provider behavior and decision-making, and maybe even leads to biased or discriminatory treatment.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6357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Each person has their own experience and styles,</a:t>
            </a:r>
            <a:r>
              <a:rPr lang="en-US" baseline="0" dirty="0"/>
              <a:t> so it is important to reduce misperceptions, misinterpretations and misjudgment. Patient navigators must be aware of how they approach interactions and minimize any biases. Bias is defined as </a:t>
            </a:r>
            <a:r>
              <a:rPr lang="en-US" sz="1200" kern="1200" dirty="0">
                <a:solidFill>
                  <a:schemeClr val="tx1"/>
                </a:solidFill>
                <a:effectLst/>
                <a:latin typeface="+mn-lt"/>
                <a:ea typeface="+mn-ea"/>
                <a:cs typeface="+mn-cs"/>
              </a:rPr>
              <a:t>“the negative evaluation of one group and its members relative to another.” There are</a:t>
            </a:r>
            <a:r>
              <a:rPr lang="en-US" sz="1200" kern="1200" baseline="0" dirty="0">
                <a:solidFill>
                  <a:schemeClr val="tx1"/>
                </a:solidFill>
                <a:effectLst/>
                <a:latin typeface="+mn-lt"/>
                <a:ea typeface="+mn-ea"/>
                <a:cs typeface="+mn-cs"/>
              </a:rPr>
              <a:t> two types of biases: explicit and implicit. </a:t>
            </a:r>
            <a:r>
              <a:rPr lang="en-US" b="0" dirty="0"/>
              <a:t>Explicit bias implies that a person is aware of their negative evaluation of a group and acts on this evaluation. </a:t>
            </a:r>
            <a:r>
              <a:rPr lang="en-GB" sz="1200" kern="1200" baseline="0" dirty="0">
                <a:solidFill>
                  <a:schemeClr val="tx1"/>
                </a:solidFill>
                <a:effectLst/>
                <a:latin typeface="+mn-lt"/>
                <a:ea typeface="+mn-ea"/>
                <a:cs typeface="+mn-cs"/>
              </a:rPr>
              <a:t>The actions of</a:t>
            </a:r>
            <a:r>
              <a:rPr lang="en-GB" sz="1200" kern="1200" dirty="0">
                <a:solidFill>
                  <a:schemeClr val="tx1"/>
                </a:solidFill>
                <a:effectLst/>
                <a:latin typeface="+mn-lt"/>
                <a:ea typeface="+mn-ea"/>
                <a:cs typeface="+mn-cs"/>
              </a:rPr>
              <a:t> implicit bias are unintentional or unconscious. The person is unaware that certain situational cues have triggered certain </a:t>
            </a:r>
            <a:r>
              <a:rPr lang="en-US" sz="1200" kern="1200" dirty="0">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baseline="0" dirty="0"/>
              <a:t>The acknowledgment of bias is important, as it may impact decision-making and treatment outcomes, as interpersonal communication is impacted as patients also bring their own biases.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patient navigator, you need to be aware of your own biases. You also have a responsibility to speak out when you observe bias and inequity.  </a:t>
            </a:r>
            <a:endParaRPr lang="en-US" b="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4053038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how</a:t>
            </a:r>
            <a:r>
              <a:rPr lang="en-US" baseline="0" dirty="0"/>
              <a:t> other stakeholders’ needs are similar to and different from you and each other. </a:t>
            </a:r>
          </a:p>
          <a:p>
            <a:endParaRPr lang="en-US" baseline="0" dirty="0"/>
          </a:p>
          <a:p>
            <a:r>
              <a:rPr lang="en-US" baseline="0" dirty="0"/>
              <a:t>Patients and families want:</a:t>
            </a:r>
          </a:p>
          <a:p>
            <a:pPr marL="171450" lvl="0" indent="-171450">
              <a:buFont typeface="Arial" panose="020B0604020202020204" pitchFamily="34" charset="0"/>
              <a:buChar char="•"/>
            </a:pPr>
            <a:r>
              <a:rPr lang="en-US" dirty="0"/>
              <a:t>Someone to help the patient meet her</a:t>
            </a:r>
            <a:r>
              <a:rPr lang="en-US" baseline="0" dirty="0"/>
              <a:t> or his </a:t>
            </a:r>
            <a:r>
              <a:rPr lang="en-US" dirty="0"/>
              <a:t>health care needs</a:t>
            </a:r>
          </a:p>
          <a:p>
            <a:pPr marL="171450" lvl="0" indent="-171450">
              <a:buFont typeface="Arial" panose="020B0604020202020204" pitchFamily="34" charset="0"/>
              <a:buChar char="•"/>
            </a:pPr>
            <a:r>
              <a:rPr lang="en-US" dirty="0"/>
              <a:t>To</a:t>
            </a:r>
            <a:r>
              <a:rPr lang="en-US" baseline="0" dirty="0"/>
              <a:t> f</a:t>
            </a:r>
            <a:r>
              <a:rPr lang="en-US" dirty="0"/>
              <a:t>eel heard &amp; respected</a:t>
            </a:r>
          </a:p>
          <a:p>
            <a:pPr marL="171450" lvl="0" indent="-171450">
              <a:buFont typeface="Arial" panose="020B0604020202020204" pitchFamily="34" charset="0"/>
              <a:buChar char="•"/>
            </a:pPr>
            <a:r>
              <a:rPr lang="en-US" dirty="0"/>
              <a:t>To receive medical services and available resources</a:t>
            </a:r>
          </a:p>
          <a:p>
            <a:pPr marL="171450" lvl="0" indent="-171450">
              <a:buFont typeface="Arial" panose="020B0604020202020204" pitchFamily="34" charset="0"/>
              <a:buChar char="•"/>
            </a:pPr>
            <a:r>
              <a:rPr lang="en-US" dirty="0"/>
              <a:t>To be able to determine decision making role (active or passive)</a:t>
            </a:r>
          </a:p>
          <a:p>
            <a:pPr marL="171450" lvl="0" indent="-171450">
              <a:buFont typeface="Arial" panose="020B0604020202020204" pitchFamily="34" charset="0"/>
              <a:buChar char="•"/>
            </a:pPr>
            <a:r>
              <a:rPr lang="en-US" dirty="0"/>
              <a:t>To be clear about expectations,</a:t>
            </a:r>
            <a:r>
              <a:rPr lang="en-US" baseline="0" dirty="0"/>
              <a:t> such as</a:t>
            </a:r>
            <a:r>
              <a:rPr lang="en-US" dirty="0"/>
              <a:t> financial costs, time, level of engagement</a:t>
            </a:r>
          </a:p>
          <a:p>
            <a:pPr marL="171450" lvl="0" indent="-171450">
              <a:buFont typeface="Arial" panose="020B0604020202020204" pitchFamily="34" charset="0"/>
              <a:buChar char="•"/>
            </a:pPr>
            <a:r>
              <a:rPr lang="en-US" dirty="0"/>
              <a:t>To</a:t>
            </a:r>
            <a:r>
              <a:rPr lang="en-US" baseline="0" dirty="0"/>
              <a:t> have c</a:t>
            </a:r>
            <a:r>
              <a:rPr lang="en-US" dirty="0"/>
              <a:t>onfidentiality and privacy respected</a:t>
            </a:r>
          </a:p>
          <a:p>
            <a:pPr marL="171450" lvl="0" indent="-171450">
              <a:buFont typeface="Arial" panose="020B0604020202020204" pitchFamily="34" charset="0"/>
              <a:buChar char="•"/>
            </a:pPr>
            <a:r>
              <a:rPr lang="en-US" dirty="0"/>
              <a:t>To have</a:t>
            </a:r>
            <a:r>
              <a:rPr lang="en-US" baseline="0" dirty="0"/>
              <a:t> a</a:t>
            </a:r>
            <a:r>
              <a:rPr lang="en-US" dirty="0"/>
              <a:t>ccess to medical services</a:t>
            </a:r>
            <a:r>
              <a:rPr lang="en-US" baseline="0" dirty="0"/>
              <a:t> and </a:t>
            </a:r>
            <a:endParaRPr lang="en-US" dirty="0"/>
          </a:p>
          <a:p>
            <a:pPr marL="171450" lvl="0" indent="-171450">
              <a:buFont typeface="Arial" panose="020B0604020202020204" pitchFamily="34" charset="0"/>
              <a:buChar char="•"/>
            </a:pPr>
            <a:r>
              <a:rPr lang="en-US" dirty="0"/>
              <a:t>To have good communication with and among service providers regarding care</a:t>
            </a:r>
          </a:p>
          <a:p>
            <a:endParaRPr lang="en-US" baseline="0" dirty="0"/>
          </a:p>
          <a:p>
            <a:r>
              <a:rPr lang="en-US" baseline="0" dirty="0"/>
              <a:t>Patient navigators want:  </a:t>
            </a:r>
          </a:p>
          <a:p>
            <a:pPr marL="171450" lvl="0" indent="-171450">
              <a:buFont typeface="Arial" panose="020B0604020202020204" pitchFamily="34" charset="0"/>
              <a:buChar char="•"/>
            </a:pPr>
            <a:r>
              <a:rPr lang="en-US" dirty="0"/>
              <a:t>To help patients access care through the system</a:t>
            </a:r>
          </a:p>
          <a:p>
            <a:pPr marL="171450" lvl="0" indent="-171450">
              <a:buFont typeface="Arial" panose="020B0604020202020204" pitchFamily="34" charset="0"/>
              <a:buChar char="•"/>
            </a:pPr>
            <a:r>
              <a:rPr lang="en-US" dirty="0"/>
              <a:t>To share responsibilities for patient care with patient and family and other care team</a:t>
            </a:r>
          </a:p>
          <a:p>
            <a:pPr marL="171450" lvl="0" indent="-171450">
              <a:buFont typeface="Arial" panose="020B0604020202020204" pitchFamily="34" charset="0"/>
              <a:buChar char="•"/>
            </a:pPr>
            <a:r>
              <a:rPr lang="en-US" dirty="0"/>
              <a:t>To have engaged patients</a:t>
            </a:r>
          </a:p>
          <a:p>
            <a:pPr marL="171450" lvl="0" indent="-171450">
              <a:buFont typeface="Arial" panose="020B0604020202020204" pitchFamily="34" charset="0"/>
              <a:buChar char="•"/>
            </a:pPr>
            <a:r>
              <a:rPr lang="en-US" dirty="0"/>
              <a:t>To have coordination among the health care team members so roles and responsibilities are respected and the patient receives needed care</a:t>
            </a:r>
          </a:p>
          <a:p>
            <a:pPr marL="171450" lvl="0" indent="-171450">
              <a:buFont typeface="Arial" panose="020B0604020202020204" pitchFamily="34" charset="0"/>
              <a:buChar char="•"/>
            </a:pPr>
            <a:r>
              <a:rPr lang="en-US" dirty="0"/>
              <a:t>To have good communication with the patient and her</a:t>
            </a:r>
            <a:r>
              <a:rPr lang="en-US" baseline="0" dirty="0"/>
              <a:t> or his </a:t>
            </a:r>
            <a:r>
              <a:rPr lang="en-US" dirty="0"/>
              <a:t>support system</a:t>
            </a:r>
          </a:p>
          <a:p>
            <a:pPr marL="171450" lvl="0" indent="-171450">
              <a:buFont typeface="Arial" panose="020B0604020202020204" pitchFamily="34" charset="0"/>
              <a:buChar char="•"/>
            </a:pPr>
            <a:r>
              <a:rPr lang="en-US" dirty="0"/>
              <a:t>To have good communication with other members of care team and</a:t>
            </a:r>
          </a:p>
          <a:p>
            <a:pPr marL="171450" lvl="0" indent="-171450">
              <a:buFont typeface="Arial" panose="020B0604020202020204" pitchFamily="34" charset="0"/>
              <a:buChar char="•"/>
            </a:pPr>
            <a:r>
              <a:rPr lang="en-US" dirty="0"/>
              <a:t>To have the ability to access resources to meet patient needs</a:t>
            </a:r>
          </a:p>
          <a:p>
            <a:endParaRPr lang="en-US" baseline="0" dirty="0"/>
          </a:p>
          <a:p>
            <a:r>
              <a:rPr lang="en-US" baseline="0" dirty="0"/>
              <a:t>Clinicians want:</a:t>
            </a:r>
          </a:p>
          <a:p>
            <a:pPr marL="171450" lvl="0" indent="-171450">
              <a:buFont typeface="Arial" panose="020B0604020202020204" pitchFamily="34" charset="0"/>
              <a:buChar char="•"/>
            </a:pPr>
            <a:r>
              <a:rPr lang="en-US" dirty="0"/>
              <a:t>Patient and family-centered, team-based activity designed to assess and meet the needs of patients</a:t>
            </a:r>
          </a:p>
          <a:p>
            <a:pPr marL="171450" lvl="0" indent="-171450">
              <a:buFont typeface="Arial" panose="020B0604020202020204" pitchFamily="34" charset="0"/>
              <a:buChar char="•"/>
            </a:pPr>
            <a:r>
              <a:rPr lang="en-US" dirty="0"/>
              <a:t>Clinical coordination that determines where to send patient, what information is important to share</a:t>
            </a:r>
            <a:r>
              <a:rPr lang="en-US" baseline="0" dirty="0"/>
              <a:t> and</a:t>
            </a:r>
            <a:r>
              <a:rPr lang="en-US" dirty="0"/>
              <a:t> how accountability and responsibility for patient is managed</a:t>
            </a:r>
          </a:p>
          <a:p>
            <a:pPr marL="171450" lvl="0" indent="-171450">
              <a:buFont typeface="Arial" panose="020B0604020202020204" pitchFamily="34" charset="0"/>
              <a:buChar char="•"/>
            </a:pPr>
            <a:r>
              <a:rPr lang="en-US" dirty="0"/>
              <a:t>Patient adherence to treatment recommendation</a:t>
            </a:r>
          </a:p>
          <a:p>
            <a:pPr marL="171450" lvl="0" indent="-171450">
              <a:buFont typeface="Arial" panose="020B0604020202020204" pitchFamily="34" charset="0"/>
              <a:buChar char="•"/>
            </a:pPr>
            <a:r>
              <a:rPr lang="en-US" dirty="0"/>
              <a:t>Patients</a:t>
            </a:r>
            <a:r>
              <a:rPr lang="en-US" baseline="0" dirty="0"/>
              <a:t> with the ability</a:t>
            </a:r>
            <a:r>
              <a:rPr lang="en-US" dirty="0"/>
              <a:t> to conduct self-care management practices and </a:t>
            </a:r>
          </a:p>
          <a:p>
            <a:pPr marL="171450" lvl="0" indent="-171450">
              <a:buFont typeface="Arial" panose="020B0604020202020204" pitchFamily="34" charset="0"/>
              <a:buChar char="•"/>
            </a:pPr>
            <a:r>
              <a:rPr lang="en-US" dirty="0"/>
              <a:t>Ability to provide high quality care without barriers</a:t>
            </a:r>
            <a:endParaRPr lang="en-US" baseline="0" dirty="0"/>
          </a:p>
          <a:p>
            <a:endParaRPr lang="en-US" baseline="0" dirty="0"/>
          </a:p>
          <a:p>
            <a:r>
              <a:rPr lang="en-US" baseline="0" dirty="0"/>
              <a:t>Finally, health systems want:</a:t>
            </a:r>
          </a:p>
          <a:p>
            <a:pPr marL="171450" lvl="0" indent="-171450">
              <a:buFont typeface="Arial" panose="020B0604020202020204" pitchFamily="34" charset="0"/>
              <a:buChar char="•"/>
            </a:pPr>
            <a:r>
              <a:rPr lang="en-US" dirty="0"/>
              <a:t>To integrate personnel, information and other needed resources to carry out all patient care activities between and among participants</a:t>
            </a:r>
          </a:p>
          <a:p>
            <a:pPr marL="171450" lvl="0" indent="-171450">
              <a:buFont typeface="Arial" panose="020B0604020202020204" pitchFamily="34" charset="0"/>
              <a:buChar char="•"/>
            </a:pPr>
            <a:r>
              <a:rPr lang="en-US" dirty="0"/>
              <a:t>Facilitation of appropriate and efficient delivery of health care services within and across systems</a:t>
            </a:r>
          </a:p>
          <a:p>
            <a:pPr marL="171450" lvl="0" indent="-171450">
              <a:buFont typeface="Arial" panose="020B0604020202020204" pitchFamily="34" charset="0"/>
              <a:buChar char="•"/>
            </a:pPr>
            <a:r>
              <a:rPr lang="en-US" dirty="0"/>
              <a:t>To have access to payer sources for medical services rendered</a:t>
            </a:r>
          </a:p>
          <a:p>
            <a:pPr marL="171450" lvl="0" indent="-171450">
              <a:buFont typeface="Arial" panose="020B0604020202020204" pitchFamily="34" charset="0"/>
              <a:buChar char="•"/>
            </a:pPr>
            <a:r>
              <a:rPr lang="en-US" dirty="0"/>
              <a:t>High level of patient satisfaction</a:t>
            </a:r>
          </a:p>
          <a:p>
            <a:pPr marL="171450" lvl="0" indent="-171450">
              <a:buFont typeface="Arial" panose="020B0604020202020204" pitchFamily="34" charset="0"/>
              <a:buChar char="•"/>
            </a:pPr>
            <a:r>
              <a:rPr lang="en-US" dirty="0"/>
              <a:t>High quality services</a:t>
            </a:r>
          </a:p>
          <a:p>
            <a:pPr marL="171450" lvl="0" indent="-171450">
              <a:buFont typeface="Arial" panose="020B0604020202020204" pitchFamily="34" charset="0"/>
              <a:buChar char="•"/>
            </a:pPr>
            <a:r>
              <a:rPr lang="en-US" dirty="0"/>
              <a:t>Positive reputation and</a:t>
            </a:r>
          </a:p>
          <a:p>
            <a:pPr marL="171450" lvl="0" indent="-171450">
              <a:buFont typeface="Arial" panose="020B0604020202020204" pitchFamily="34" charset="0"/>
              <a:buChar char="•"/>
            </a:pPr>
            <a:r>
              <a:rPr lang="en-US" dirty="0"/>
              <a:t>Clear roles among service delivery, that includes no duplication of services</a:t>
            </a:r>
          </a:p>
          <a:p>
            <a:endParaRPr lang="en-US" baseline="0" dirty="0"/>
          </a:p>
          <a:p>
            <a:r>
              <a:rPr lang="en-US" dirty="0"/>
              <a:t>So, these stakeholders</a:t>
            </a:r>
            <a:r>
              <a:rPr lang="en-US" baseline="0" dirty="0"/>
              <a:t> are all interested in quality care, but they have other needs that differ across them.</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3318499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Understanding a patient’s “world view” can help the professional to understand how the patient views their illness and their thoughts and actions as a result. There are 4 stages of gaining cultural</a:t>
            </a:r>
            <a:r>
              <a:rPr lang="en-GB" sz="1200" kern="1200" baseline="0" dirty="0">
                <a:solidFill>
                  <a:schemeClr val="tx1"/>
                </a:solidFill>
                <a:effectLst/>
                <a:latin typeface="+mn-lt"/>
                <a:ea typeface="+mn-ea"/>
                <a:cs typeface="+mn-cs"/>
              </a:rPr>
              <a:t> knowledge. </a:t>
            </a:r>
            <a:endParaRPr lang="en-US" sz="1400" kern="1200" dirty="0">
              <a:solidFill>
                <a:schemeClr val="tx1"/>
              </a:solidFill>
              <a:effectLst/>
              <a:latin typeface="+mn-lt"/>
              <a:ea typeface="+mn-ea"/>
              <a:cs typeface="+mn-cs"/>
            </a:endParaRPr>
          </a:p>
          <a:p>
            <a:endParaRPr lang="en-US" dirty="0"/>
          </a:p>
          <a:p>
            <a:pPr lvl="0"/>
            <a:r>
              <a:rPr lang="en-US" dirty="0"/>
              <a:t>Stage 1</a:t>
            </a:r>
            <a:r>
              <a:rPr lang="en-US" baseline="0" dirty="0"/>
              <a:t> consists of </a:t>
            </a:r>
            <a:r>
              <a:rPr lang="en-GB" dirty="0"/>
              <a:t>unconscious incompetence where</a:t>
            </a:r>
            <a:r>
              <a:rPr lang="en-GB" baseline="0" dirty="0"/>
              <a:t> a person is </a:t>
            </a:r>
            <a:r>
              <a:rPr lang="en-GB" dirty="0"/>
              <a:t>unaware of their lack of knowledge</a:t>
            </a:r>
            <a:r>
              <a:rPr lang="en-GB" baseline="0" dirty="0"/>
              <a:t> about a culture.</a:t>
            </a:r>
            <a:endParaRPr lang="en-US" baseline="0" dirty="0"/>
          </a:p>
          <a:p>
            <a:pPr lvl="0"/>
            <a:endParaRPr lang="en-US" baseline="0" dirty="0"/>
          </a:p>
          <a:p>
            <a:pPr lvl="0"/>
            <a:r>
              <a:rPr lang="en-US" dirty="0"/>
              <a:t>Stage 2</a:t>
            </a:r>
            <a:r>
              <a:rPr lang="en-US" baseline="0" dirty="0"/>
              <a:t> consists of </a:t>
            </a:r>
            <a:r>
              <a:rPr lang="en-GB" dirty="0"/>
              <a:t>conscious incompetence,</a:t>
            </a:r>
            <a:r>
              <a:rPr lang="en-GB" baseline="0" dirty="0"/>
              <a:t> where a person is </a:t>
            </a:r>
            <a:r>
              <a:rPr lang="en-GB" dirty="0"/>
              <a:t>aware that their knowledge is lacking,</a:t>
            </a:r>
            <a:r>
              <a:rPr lang="en-GB" baseline="0" dirty="0"/>
              <a:t> but they</a:t>
            </a:r>
            <a:r>
              <a:rPr lang="en-GB" dirty="0"/>
              <a:t> do not know how to apply knowledge of various cultures to practice.</a:t>
            </a:r>
            <a:r>
              <a:rPr lang="en-GB" baseline="0" dirty="0"/>
              <a:t> </a:t>
            </a:r>
            <a:endParaRPr lang="en-GB" dirty="0"/>
          </a:p>
          <a:p>
            <a:pPr lvl="0"/>
            <a:endParaRPr lang="en-US" dirty="0"/>
          </a:p>
          <a:p>
            <a:pPr lvl="0"/>
            <a:r>
              <a:rPr lang="en-US" dirty="0"/>
              <a:t>Stage 3</a:t>
            </a:r>
            <a:r>
              <a:rPr lang="en-US" baseline="0" dirty="0"/>
              <a:t> consist of </a:t>
            </a:r>
            <a:r>
              <a:rPr lang="en-GB" dirty="0"/>
              <a:t>conscious competence, where a person intentionally learns and practices cultural sensitivity.</a:t>
            </a:r>
          </a:p>
          <a:p>
            <a:pPr lvl="0"/>
            <a:endParaRPr lang="en-US" dirty="0"/>
          </a:p>
          <a:p>
            <a:pPr lvl="0"/>
            <a:r>
              <a:rPr lang="en-US" dirty="0"/>
              <a:t>And Stage 4</a:t>
            </a:r>
            <a:r>
              <a:rPr lang="en-US" baseline="0" dirty="0"/>
              <a:t> </a:t>
            </a:r>
            <a:r>
              <a:rPr lang="en-GB" dirty="0"/>
              <a:t>consists of unconscious competence,</a:t>
            </a:r>
            <a:r>
              <a:rPr lang="en-GB" baseline="0" dirty="0"/>
              <a:t> where a person is able to provide culturally competent care to diverse patients without actively thinking about it.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224853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Assess your self-awareness of biases by asking these questions on awareness, skill, knowledge, encounters and desire. </a:t>
            </a:r>
          </a:p>
          <a:p>
            <a:endParaRPr lang="en-US" sz="1200" baseline="0" dirty="0"/>
          </a:p>
          <a:p>
            <a:pPr marL="742950" lvl="1" indent="-285750">
              <a:buFont typeface="Arial" panose="020B0604020202020204" pitchFamily="34" charset="0"/>
              <a:buChar char="•"/>
            </a:pPr>
            <a:r>
              <a:rPr lang="en-GB" sz="1200" dirty="0"/>
              <a:t>Am I aware of my personal biases and prejudices towards cultural groups different than mine?</a:t>
            </a:r>
            <a:endParaRPr lang="en-US" sz="1200" dirty="0"/>
          </a:p>
          <a:p>
            <a:pPr marL="742950" lvl="1" indent="-285750">
              <a:buFont typeface="Arial" panose="020B0604020202020204" pitchFamily="34" charset="0"/>
              <a:buChar char="•"/>
            </a:pPr>
            <a:r>
              <a:rPr lang="en-US" sz="1200" dirty="0"/>
              <a:t>Do I have the skill to perform a culturally-based needs and strengths assessment in a sensitive manner?</a:t>
            </a:r>
          </a:p>
          <a:p>
            <a:pPr marL="742950" lvl="1" indent="-285750">
              <a:buFont typeface="Arial" panose="020B0604020202020204" pitchFamily="34" charset="0"/>
              <a:buChar char="•"/>
            </a:pPr>
            <a:r>
              <a:rPr lang="en-GB" sz="1200" dirty="0"/>
              <a:t>Do I have knowledge of the patient’s world view and the field of bio cultural ecology, or the diverse ways that biology, culture, society and language interrelate to impact populations and individuals?</a:t>
            </a:r>
            <a:endParaRPr lang="en-US" sz="1200" dirty="0"/>
          </a:p>
          <a:p>
            <a:pPr marL="742950" lvl="1" indent="-285750">
              <a:buFont typeface="Arial" panose="020B0604020202020204" pitchFamily="34" charset="0"/>
              <a:buChar char="•"/>
            </a:pPr>
            <a:r>
              <a:rPr lang="en-GB" sz="1200" dirty="0"/>
              <a:t>How many face-to-face encounters have I had with patients from diverse cultural backgrounds?</a:t>
            </a:r>
            <a:endParaRPr lang="en-US" sz="1200" dirty="0"/>
          </a:p>
          <a:p>
            <a:pPr marL="742950" lvl="1" indent="-285750">
              <a:buFont typeface="Arial" panose="020B0604020202020204" pitchFamily="34" charset="0"/>
              <a:buChar char="•"/>
            </a:pPr>
            <a:r>
              <a:rPr lang="en-GB" sz="1200" dirty="0"/>
              <a:t>What is my genuine desire to “want to be” culturally competent?</a:t>
            </a:r>
            <a:endParaRPr lang="en-US" sz="12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382416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Checkpoint: true or false? Keeping a journal helps you examine you biases?</a:t>
            </a:r>
          </a:p>
          <a:p>
            <a:endParaRPr lang="en-US" dirty="0"/>
          </a:p>
          <a:p>
            <a:r>
              <a:rPr lang="en-US" dirty="0"/>
              <a:t>The correct answer is true. Let’s talk about other ways to examine your own biases.</a:t>
            </a:r>
          </a:p>
        </p:txBody>
      </p:sp>
      <p:sp>
        <p:nvSpPr>
          <p:cNvPr id="4" name="Slide Number Placeholder 3"/>
          <p:cNvSpPr>
            <a:spLocks noGrp="1"/>
          </p:cNvSpPr>
          <p:nvPr>
            <p:ph type="sldNum" sz="quarter" idx="5"/>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165583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Everyone has biases. It is important to understand</a:t>
            </a:r>
            <a:r>
              <a:rPr lang="en-US" sz="1200" kern="1200" baseline="0" dirty="0">
                <a:solidFill>
                  <a:schemeClr val="tx1"/>
                </a:solidFill>
                <a:effectLst/>
                <a:latin typeface="+mn-lt"/>
                <a:ea typeface="+mn-ea"/>
                <a:cs typeface="+mn-cs"/>
              </a:rPr>
              <a:t> your biases so you can minimize them. Some strategies for identifying your biases include: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Keeping a journal on your thoughts and feelings in working with particular patients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with other professionals to role-play difficult situations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Recording your encounters with patients to play back and critically review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Observing other professionals as they interact with patients similar to those that cause you to feel conflicted</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106628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identified your biases, here are</a:t>
            </a:r>
            <a:r>
              <a:rPr lang="en-US" baseline="0" dirty="0"/>
              <a:t> some strategies for dealing with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Stereotype replacement</a:t>
            </a:r>
            <a:r>
              <a:rPr lang="en-US" baseline="0" dirty="0"/>
              <a:t> starts with recognizing and acknowledging that </a:t>
            </a:r>
            <a:r>
              <a:rPr lang="en-US" dirty="0"/>
              <a:t>your response has its basis in a stereotype. Reflect on why that response has occurred. Then think about how to avoid future responses based on stereotypes and what would be an unbiased response. For example, Let’s say you realize</a:t>
            </a:r>
            <a:r>
              <a:rPr lang="en-US" baseline="0" dirty="0"/>
              <a:t> you have a stereotype that people with brown hair are rude. Once you recognize the stereotype you can label it as one and think about how it’s unfair. Then think about all of the people with brown hair you know who are actually nice.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Counter-stereotypic</a:t>
            </a:r>
            <a:r>
              <a:rPr lang="en-US" baseline="0" dirty="0"/>
              <a:t> imaging is the u</a:t>
            </a:r>
            <a:r>
              <a:rPr lang="en-US" dirty="0"/>
              <a:t>se of</a:t>
            </a:r>
            <a:r>
              <a:rPr lang="en-US" baseline="0" dirty="0"/>
              <a:t> </a:t>
            </a:r>
            <a:r>
              <a:rPr lang="en-US" dirty="0"/>
              <a:t>detailed imagery of counter-stereotypes that directly contradict or disconfirm the individual or group stereotypes. These images can be abstract such as a professional or celebrity (e.g., Presidential</a:t>
            </a:r>
            <a:r>
              <a:rPr lang="en-US" baseline="0" dirty="0"/>
              <a:t> or high level secretary in the government</a:t>
            </a:r>
            <a:r>
              <a:rPr lang="en-US" dirty="0"/>
              <a:t>), or a regular person (e.g., a personal friend). The strategy makes positive exemplars salient and accessible when challenging a stereotype’s validity. These positive examples are used to challenge the appearance of a stereotype. For example,</a:t>
            </a:r>
            <a:r>
              <a:rPr lang="en-US" baseline="0" dirty="0"/>
              <a:t> if you think people who are tall are lazy, think about the people you know, like your cousin, and how they are not lazy.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strategy of individuation seeks to prevent stereotypes by learning about individual group members. This</a:t>
            </a:r>
            <a:r>
              <a:rPr lang="en-US" baseline="0" dirty="0"/>
              <a:t> will help you </a:t>
            </a:r>
            <a:r>
              <a:rPr lang="en-US" dirty="0"/>
              <a:t>consider the target group based on individual and personal attributes rather than group-based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Perspective</a:t>
            </a:r>
            <a:r>
              <a:rPr lang="en-US" baseline="0" dirty="0"/>
              <a:t> taking </a:t>
            </a:r>
            <a:r>
              <a:rPr lang="en-US" dirty="0"/>
              <a:t>requires that you “walk in the other person’s shoes”.  Take on and actively consider</a:t>
            </a:r>
            <a:r>
              <a:rPr lang="en-US" baseline="0" dirty="0"/>
              <a:t> </a:t>
            </a:r>
            <a:r>
              <a:rPr lang="en-US" dirty="0"/>
              <a:t>the group member’s experiences from the group member’s perspective. This allows a psychological closeness and deepened understanding to prevent group-based evaluations and stereotypes.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Increasing</a:t>
            </a:r>
            <a:r>
              <a:rPr lang="en-US" baseline="0" dirty="0"/>
              <a:t> opportunities for contact means seeking out engagement with </a:t>
            </a:r>
            <a:r>
              <a:rPr lang="en-US" dirty="0"/>
              <a:t>different groups of people. Being around and interacting with other groups  can change the perception and representation of the group or directly improve</a:t>
            </a:r>
            <a:r>
              <a:rPr lang="en-US" baseline="0" dirty="0"/>
              <a:t> </a:t>
            </a:r>
            <a:r>
              <a:rPr lang="en-US" dirty="0"/>
              <a:t>how</a:t>
            </a:r>
            <a:r>
              <a:rPr lang="en-US" baseline="0" dirty="0"/>
              <a:t> you assess</a:t>
            </a:r>
            <a:r>
              <a:rPr lang="en-US" dirty="0"/>
              <a:t>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realize bias is impacting your ability to care for the patient, discuss with supervisor transferring case to another navigator if possible. A key focus when bias comes up in your own work with patients is empathy. This is why most individuals work in healthcare; they want to help and serve others. Getting your attention back to service and empathy can open space to learn more about a unique perspective of humanity. Be curious and wiling to learn about people different than you. We will talk more about empathy soon.</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164070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a:t>
            </a:r>
            <a:r>
              <a:rPr lang="en-US" baseline="0" dirty="0"/>
              <a:t> at an example of how you would apply the strategies to overcome your own biases.</a:t>
            </a:r>
          </a:p>
          <a:p>
            <a:endParaRPr lang="en-US" dirty="0"/>
          </a:p>
          <a:p>
            <a:r>
              <a:rPr lang="en-US" dirty="0"/>
              <a:t>Suppose you are meeting with a new patient who</a:t>
            </a:r>
            <a:r>
              <a:rPr lang="en-US" baseline="0" dirty="0"/>
              <a:t> is visibly overweight. You automatically assume that his cancer diagnosis is a result of poor lifestyle choices and a disregard for his own health. To overcome that bias you:</a:t>
            </a:r>
          </a:p>
          <a:p>
            <a:endParaRPr lang="en-US" baseline="0" dirty="0"/>
          </a:p>
          <a:p>
            <a:r>
              <a:rPr lang="en-US" baseline="0" dirty="0"/>
              <a:t>Stereotype replacement- Acknowledge your bias, and think about why you made that assumption about their weight and how to avoid it in the future. </a:t>
            </a:r>
          </a:p>
          <a:p>
            <a:r>
              <a:rPr lang="en-US" baseline="0" dirty="0"/>
              <a:t>Counter-stereotypic imaging- Picture individuals that you know of who may be overweight or received a cancer diagnosis despite eating healthy and exercising.</a:t>
            </a:r>
          </a:p>
          <a:p>
            <a:r>
              <a:rPr lang="en-US" baseline="0" dirty="0"/>
              <a:t>Individuation- by taking some time to get to know your patient as an individual so you know more about the person other than their weight. </a:t>
            </a:r>
          </a:p>
          <a:p>
            <a:r>
              <a:rPr lang="en-US" baseline="0" dirty="0"/>
              <a:t>Perspective taking- As you learn about your patient, imagine yourself living what they have experienced as someone who’s overweight. Consider how you would think and feel from that patient’s perspective. </a:t>
            </a:r>
          </a:p>
          <a:p>
            <a:r>
              <a:rPr lang="en-US" baseline="0" dirty="0"/>
              <a:t>Increasing opportunities for contact- by actively seeking to interact with different groups of people who may be overweight.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48733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a video from the Cleveland Clinic on empathy in health care. </a:t>
            </a:r>
          </a:p>
          <a:p>
            <a:endParaRPr lang="en-US" dirty="0"/>
          </a:p>
          <a:p>
            <a:r>
              <a:rPr lang="en-US" b="1" u="sng" dirty="0"/>
              <a:t>Video statements:</a:t>
            </a:r>
          </a:p>
          <a:p>
            <a:pPr lvl="0"/>
            <a:r>
              <a:rPr lang="en-US" sz="1200" kern="1200" dirty="0">
                <a:solidFill>
                  <a:schemeClr val="tx1"/>
                </a:solidFill>
                <a:effectLst/>
                <a:latin typeface="+mn-lt"/>
                <a:ea typeface="+mn-ea"/>
                <a:cs typeface="+mn-cs"/>
              </a:rPr>
              <a:t>“Could a greater miracle take place than for us to look through each other’s eyes.” – Henry David Thoreau</a:t>
            </a:r>
          </a:p>
          <a:p>
            <a:pPr lvl="0"/>
            <a:r>
              <a:rPr lang="en-US" sz="1200" kern="1200" dirty="0">
                <a:solidFill>
                  <a:schemeClr val="tx1"/>
                </a:solidFill>
                <a:effectLst/>
                <a:latin typeface="+mn-lt"/>
                <a:ea typeface="+mn-ea"/>
                <a:cs typeface="+mn-cs"/>
              </a:rPr>
              <a:t>“Has been dreading this appointment. Fears he waited too long.”</a:t>
            </a:r>
          </a:p>
          <a:p>
            <a:pPr lvl="0"/>
            <a:r>
              <a:rPr lang="en-US" sz="1200" kern="1200" dirty="0">
                <a:solidFill>
                  <a:schemeClr val="tx1"/>
                </a:solidFill>
                <a:effectLst/>
                <a:latin typeface="+mn-lt"/>
                <a:ea typeface="+mn-ea"/>
                <a:cs typeface="+mn-cs"/>
              </a:rPr>
              <a:t>“Wife’s surgery went well. Going home to rest.”</a:t>
            </a:r>
          </a:p>
          <a:p>
            <a:pPr lvl="0"/>
            <a:r>
              <a:rPr lang="en-US" sz="1200" kern="1200" dirty="0">
                <a:solidFill>
                  <a:schemeClr val="tx1"/>
                </a:solidFill>
                <a:effectLst/>
                <a:latin typeface="+mn-lt"/>
                <a:ea typeface="+mn-ea"/>
                <a:cs typeface="+mn-cs"/>
              </a:rPr>
              <a:t>“Day 29 waiting for a new heart.”</a:t>
            </a:r>
          </a:p>
          <a:p>
            <a:pPr lvl="0"/>
            <a:r>
              <a:rPr lang="en-US" sz="1200" kern="1200" dirty="0">
                <a:solidFill>
                  <a:schemeClr val="tx1"/>
                </a:solidFill>
                <a:effectLst/>
                <a:latin typeface="+mn-lt"/>
                <a:ea typeface="+mn-ea"/>
                <a:cs typeface="+mn-cs"/>
              </a:rPr>
              <a:t>“19-year-old son on life support.”</a:t>
            </a:r>
          </a:p>
          <a:p>
            <a:pPr lvl="0"/>
            <a:r>
              <a:rPr lang="en-US" sz="1200" kern="1200" dirty="0">
                <a:solidFill>
                  <a:schemeClr val="tx1"/>
                </a:solidFill>
                <a:effectLst/>
                <a:latin typeface="+mn-lt"/>
                <a:ea typeface="+mn-ea"/>
                <a:cs typeface="+mn-cs"/>
              </a:rPr>
              <a:t>“Doesn’t completely understand.”</a:t>
            </a:r>
          </a:p>
          <a:p>
            <a:pPr lvl="0"/>
            <a:r>
              <a:rPr lang="en-US" sz="1200" kern="1200" dirty="0">
                <a:solidFill>
                  <a:schemeClr val="tx1"/>
                </a:solidFill>
                <a:effectLst/>
                <a:latin typeface="+mn-lt"/>
                <a:ea typeface="+mn-ea"/>
                <a:cs typeface="+mn-cs"/>
              </a:rPr>
              <a:t>“Too shocked to comprehend treatment options.”</a:t>
            </a:r>
          </a:p>
          <a:p>
            <a:pPr lvl="0"/>
            <a:r>
              <a:rPr lang="en-US" sz="1200" kern="1200" dirty="0">
                <a:solidFill>
                  <a:schemeClr val="tx1"/>
                </a:solidFill>
                <a:effectLst/>
                <a:latin typeface="+mn-lt"/>
                <a:ea typeface="+mn-ea"/>
                <a:cs typeface="+mn-cs"/>
              </a:rPr>
              <a:t>“Waiting 3 hours.”</a:t>
            </a:r>
          </a:p>
          <a:p>
            <a:pPr lvl="0"/>
            <a:r>
              <a:rPr lang="en-US" sz="1200" kern="1200" dirty="0">
                <a:solidFill>
                  <a:schemeClr val="tx1"/>
                </a:solidFill>
                <a:effectLst/>
                <a:latin typeface="+mn-lt"/>
                <a:ea typeface="+mn-ea"/>
                <a:cs typeface="+mn-cs"/>
              </a:rPr>
              <a:t>“Husband is terminally ill. Visiting Dad for the last time.”</a:t>
            </a:r>
          </a:p>
          <a:p>
            <a:pPr lvl="0"/>
            <a:r>
              <a:rPr lang="en-US" sz="1200" kern="1200" dirty="0">
                <a:solidFill>
                  <a:schemeClr val="tx1"/>
                </a:solidFill>
                <a:effectLst/>
                <a:latin typeface="+mn-lt"/>
                <a:ea typeface="+mn-ea"/>
                <a:cs typeface="+mn-cs"/>
              </a:rPr>
              <a:t>“Celebrating 25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wedding anniversary.” </a:t>
            </a:r>
          </a:p>
          <a:p>
            <a:pPr lvl="0"/>
            <a:r>
              <a:rPr lang="en-US" sz="1200" kern="1200" dirty="0">
                <a:solidFill>
                  <a:schemeClr val="tx1"/>
                </a:solidFill>
                <a:effectLst/>
                <a:latin typeface="+mn-lt"/>
                <a:ea typeface="+mn-ea"/>
                <a:cs typeface="+mn-cs"/>
              </a:rPr>
              <a:t>“Wife had stroke. Worried how he will take care of her.”</a:t>
            </a:r>
          </a:p>
          <a:p>
            <a:pPr lvl="0"/>
            <a:r>
              <a:rPr lang="en-US" sz="1200" kern="1200" dirty="0">
                <a:solidFill>
                  <a:schemeClr val="tx1"/>
                </a:solidFill>
                <a:effectLst/>
                <a:latin typeface="+mn-lt"/>
                <a:ea typeface="+mn-ea"/>
                <a:cs typeface="+mn-cs"/>
              </a:rPr>
              <a:t>“Recently divorced.”</a:t>
            </a:r>
          </a:p>
          <a:p>
            <a:pPr lvl="0"/>
            <a:r>
              <a:rPr lang="en-US" sz="1200" kern="1200" dirty="0">
                <a:solidFill>
                  <a:schemeClr val="tx1"/>
                </a:solidFill>
                <a:effectLst/>
                <a:latin typeface="+mn-lt"/>
                <a:ea typeface="+mn-ea"/>
                <a:cs typeface="+mn-cs"/>
              </a:rPr>
              <a:t>“Just found he’s going to be a dad.”</a:t>
            </a:r>
          </a:p>
          <a:p>
            <a:pPr lvl="0"/>
            <a:r>
              <a:rPr lang="en-US" sz="1200" kern="1200" dirty="0">
                <a:solidFill>
                  <a:schemeClr val="tx1"/>
                </a:solidFill>
                <a:effectLst/>
                <a:latin typeface="+mn-lt"/>
                <a:ea typeface="+mn-ea"/>
                <a:cs typeface="+mn-cs"/>
              </a:rPr>
              <a:t>“Daughter is getting married on Saturday. Determined to be there”</a:t>
            </a:r>
          </a:p>
          <a:p>
            <a:pPr lvl="0"/>
            <a:r>
              <a:rPr lang="en-US" sz="1200" kern="1200" dirty="0">
                <a:solidFill>
                  <a:schemeClr val="tx1"/>
                </a:solidFill>
                <a:effectLst/>
                <a:latin typeface="+mn-lt"/>
                <a:ea typeface="+mn-ea"/>
                <a:cs typeface="+mn-cs"/>
              </a:rPr>
              <a:t>“Worried how he will pay for this.”</a:t>
            </a:r>
          </a:p>
          <a:p>
            <a:pPr lvl="0"/>
            <a:r>
              <a:rPr lang="en-US" sz="1200" kern="1200" dirty="0">
                <a:solidFill>
                  <a:schemeClr val="tx1"/>
                </a:solidFill>
                <a:effectLst/>
                <a:latin typeface="+mn-lt"/>
                <a:ea typeface="+mn-ea"/>
                <a:cs typeface="+mn-cs"/>
              </a:rPr>
              <a:t>“Tomorrow, first vacation in years.”</a:t>
            </a:r>
          </a:p>
          <a:p>
            <a:pPr lvl="0"/>
            <a:r>
              <a:rPr lang="en-US" sz="1200" kern="1200" dirty="0">
                <a:solidFill>
                  <a:schemeClr val="tx1"/>
                </a:solidFill>
                <a:effectLst/>
                <a:latin typeface="+mn-lt"/>
                <a:ea typeface="+mn-ea"/>
                <a:cs typeface="+mn-cs"/>
              </a:rPr>
              <a:t>“7,000 miles from home.”</a:t>
            </a:r>
          </a:p>
          <a:p>
            <a:pPr lvl="0"/>
            <a:r>
              <a:rPr lang="en-US" sz="1200" kern="1200" dirty="0">
                <a:solidFill>
                  <a:schemeClr val="tx1"/>
                </a:solidFill>
                <a:effectLst/>
                <a:latin typeface="+mn-lt"/>
                <a:ea typeface="+mn-ea"/>
                <a:cs typeface="+mn-cs"/>
              </a:rPr>
              <a:t>“Nearing the end of a 12-hour shift.”</a:t>
            </a:r>
          </a:p>
          <a:p>
            <a:pPr lvl="0"/>
            <a:r>
              <a:rPr lang="en-US" sz="1200" kern="1200" dirty="0">
                <a:solidFill>
                  <a:schemeClr val="tx1"/>
                </a:solidFill>
                <a:effectLst/>
                <a:latin typeface="+mn-lt"/>
                <a:ea typeface="+mn-ea"/>
                <a:cs typeface="+mn-cs"/>
              </a:rPr>
              <a:t>“7 years cancer free.”</a:t>
            </a:r>
          </a:p>
          <a:p>
            <a:pPr lvl="0"/>
            <a:r>
              <a:rPr lang="en-US" sz="1200" kern="1200" dirty="0">
                <a:solidFill>
                  <a:schemeClr val="tx1"/>
                </a:solidFill>
                <a:effectLst/>
                <a:latin typeface="+mn-lt"/>
                <a:ea typeface="+mn-ea"/>
                <a:cs typeface="+mn-cs"/>
              </a:rPr>
              <a:t>“Hoping to hold her today.”</a:t>
            </a:r>
          </a:p>
          <a:p>
            <a:pPr lvl="0"/>
            <a:r>
              <a:rPr lang="en-US" sz="1200" kern="1200" dirty="0">
                <a:solidFill>
                  <a:schemeClr val="tx1"/>
                </a:solidFill>
                <a:effectLst/>
                <a:latin typeface="+mn-lt"/>
                <a:ea typeface="+mn-ea"/>
                <a:cs typeface="+mn-cs"/>
              </a:rPr>
              <a:t>“They saw ‘something’ on her mammogram.”</a:t>
            </a:r>
          </a:p>
          <a:p>
            <a:pPr lvl="0"/>
            <a:r>
              <a:rPr lang="en-US" sz="1200" kern="1200" dirty="0">
                <a:solidFill>
                  <a:schemeClr val="tx1"/>
                </a:solidFill>
                <a:effectLst/>
                <a:latin typeface="+mn-lt"/>
                <a:ea typeface="+mn-ea"/>
                <a:cs typeface="+mn-cs"/>
              </a:rPr>
              <a:t>“Just signed DNR.”</a:t>
            </a:r>
          </a:p>
          <a:p>
            <a:pPr lvl="0"/>
            <a:r>
              <a:rPr lang="en-US" sz="1200" kern="1200" dirty="0">
                <a:solidFill>
                  <a:schemeClr val="tx1"/>
                </a:solidFill>
                <a:effectLst/>
                <a:latin typeface="+mn-lt"/>
                <a:ea typeface="+mn-ea"/>
                <a:cs typeface="+mn-cs"/>
              </a:rPr>
              <a:t>“Always wanted a child of her own.”</a:t>
            </a:r>
          </a:p>
          <a:p>
            <a:pPr lvl="0"/>
            <a:r>
              <a:rPr lang="en-US" sz="1200" kern="1200" dirty="0">
                <a:solidFill>
                  <a:schemeClr val="tx1"/>
                </a:solidFill>
                <a:effectLst/>
                <a:latin typeface="+mn-lt"/>
                <a:ea typeface="+mn-ea"/>
                <a:cs typeface="+mn-cs"/>
              </a:rPr>
              <a:t>“Ears all better. Finally!”</a:t>
            </a:r>
          </a:p>
          <a:p>
            <a:pPr lvl="0"/>
            <a:r>
              <a:rPr lang="en-US" sz="1200" kern="1200" dirty="0">
                <a:solidFill>
                  <a:schemeClr val="tx1"/>
                </a:solidFill>
                <a:effectLst/>
                <a:latin typeface="+mn-lt"/>
                <a:ea typeface="+mn-ea"/>
                <a:cs typeface="+mn-cs"/>
              </a:rPr>
              <a:t>“Car accident 6 months ago. Pain won’t go away”</a:t>
            </a:r>
          </a:p>
          <a:p>
            <a:pPr lvl="0"/>
            <a:r>
              <a:rPr lang="en-US" sz="1200" kern="1200" dirty="0">
                <a:solidFill>
                  <a:schemeClr val="tx1"/>
                </a:solidFill>
                <a:effectLst/>
                <a:latin typeface="+mn-lt"/>
                <a:ea typeface="+mn-ea"/>
                <a:cs typeface="+mn-cs"/>
              </a:rPr>
              <a:t>“Tumor was benign.”</a:t>
            </a:r>
          </a:p>
          <a:p>
            <a:pPr lvl="0"/>
            <a:r>
              <a:rPr lang="en-US" sz="1200" kern="1200" dirty="0">
                <a:solidFill>
                  <a:schemeClr val="tx1"/>
                </a:solidFill>
                <a:effectLst/>
                <a:latin typeface="+mn-lt"/>
                <a:ea typeface="+mn-ea"/>
                <a:cs typeface="+mn-cs"/>
              </a:rPr>
              <a:t>“Tumor was malignant.”</a:t>
            </a:r>
          </a:p>
          <a:p>
            <a:r>
              <a:rPr lang="en-US" sz="1200" kern="1200" dirty="0">
                <a:solidFill>
                  <a:schemeClr val="tx1"/>
                </a:solidFill>
                <a:effectLst/>
                <a:latin typeface="+mn-lt"/>
                <a:ea typeface="+mn-ea"/>
                <a:cs typeface="+mn-cs"/>
              </a:rPr>
              <a:t>“If you could stand in someone else’s shoes… Hear what they hear. See what they see. Feel what they feel. Would you treat them differently.”</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125078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would like to acknowledge the Centers for Disease Control and Prevention for supporting this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would also like to thank the Patient Navigator Training Collaborative of the Colorado School of Public Health for generously sharing materials from their in-person training, which we have adapted for this online training. </a:t>
            </a:r>
          </a:p>
          <a:p>
            <a:endParaRPr lang="en-US" dirty="0"/>
          </a:p>
          <a:p>
            <a:r>
              <a:rPr lang="en-US" sz="1200" kern="1200" dirty="0">
                <a:solidFill>
                  <a:schemeClr val="tx1"/>
                </a:solidFill>
                <a:effectLst/>
                <a:latin typeface="+mn-lt"/>
                <a:ea typeface="+mn-ea"/>
                <a:cs typeface="+mn-cs"/>
              </a:rPr>
              <a:t>The Cancer Survival Toolbox© is used with permission of the National Coalition for Cancer Survivorship.</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a:t>
            </a:fld>
            <a:endParaRPr lang="en-US"/>
          </a:p>
        </p:txBody>
      </p:sp>
    </p:spTree>
    <p:extLst>
      <p:ext uri="{BB962C8B-B14F-4D97-AF65-F5344CB8AC3E}">
        <p14:creationId xmlns:p14="http://schemas.microsoft.com/office/powerpoint/2010/main" val="413869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empathy as a form of professional interaction rather than an emotional experience or personality trait. To simplify, empathy can be thought of as a set of skills or competencies. Empathy involves an ability to understand the patient's situation, perspective, and feelings, and their attached meanings. Communicate that understanding and check its accuracy. Act on that understanding with the patient in a helpful way and be willing to be wrong.</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258640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EMPATHY is also a great acronym to remember to guide your non-verbal communication.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Although there are different cultural norms for eye contact, making meaningful eye contact is an element of patient engagement that is particularly important.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Empathy is also related to the ability to decode facial expressions. Looking engaged or concerned by using muscles of facial expression will make your patient feel heard and understood. Posture is a signal of positive and negative emotions, including stress and status. For example, sitting down with patients at eye level conveys both interest in and time for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Affect means moving from your mental state to that of your patient’s to help you better understand your patient’s emotional state.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Changing your tone of voice to one of concern and avoiding a paternalistic tone also helps you communicate in a way that is sensitive to the patients’ emotional state.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 can also “hear the whole patient,” which means thinking about all of the things that are going on in the patient’s life when interpreting non-verbal signals.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Your response to patients, especially in difficult encounters, is an indicator of how empathetic you are to your patient; for example, you don’t want to ever respond with anger, frustration or detachment.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a:t>
            </a:r>
            <a:r>
              <a:rPr lang="en-US" baseline="0" dirty="0"/>
              <a:t> i</a:t>
            </a:r>
            <a:r>
              <a:rPr lang="en-US" dirty="0"/>
              <a:t>t can be better to avoid saying “I understand,” because in many cases the navigator does not fully understand what the patient is going through. However, the navigator should still be empathetic. Touching may or may not be appropriate. When you are in doubt, do not touch the patient since there is a wide variety of interpretation and cultural experience. It is most important to start with learning about the patient.</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398745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being empathetic, these strategies can help you explain things effectively to patients from all cultures.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Speak</a:t>
            </a:r>
            <a:r>
              <a:rPr lang="en-US" baseline="0" dirty="0"/>
              <a:t> slowly and clearly to make sure the patient understands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Give encouragement to patients who are weak in the dominant language, which can increase their confidence, support and trust.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Do not</a:t>
            </a:r>
            <a:r>
              <a:rPr lang="en-GB" baseline="0" dirty="0"/>
              <a:t> use slang, idioms and sayings.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Also, some cultures do not appreciate </a:t>
            </a:r>
            <a:r>
              <a:rPr lang="en-GB" baseline="0" dirty="0" err="1"/>
              <a:t>humor</a:t>
            </a:r>
            <a:r>
              <a:rPr lang="en-GB" baseline="0" dirty="0"/>
              <a:t> during a crisis like cancer, so avoid using </a:t>
            </a:r>
            <a:r>
              <a:rPr lang="en-GB" baseline="0" dirty="0" err="1"/>
              <a:t>humor</a:t>
            </a:r>
            <a:r>
              <a:rPr lang="en-GB" baseline="0" dirty="0"/>
              <a:t>. It also may not be </a:t>
            </a:r>
            <a:r>
              <a:rPr lang="en-GB" dirty="0"/>
              <a:t>understood other cultures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you </a:t>
            </a:r>
            <a:r>
              <a:rPr lang="en-US" baseline="0" dirty="0"/>
              <a:t>ask questions, avoid asking more than one question at a time because both questions may not have been understood. </a:t>
            </a:r>
            <a:r>
              <a:rPr lang="en-GB" dirty="0"/>
              <a:t>Ask one question at a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Avoid</a:t>
            </a:r>
            <a:r>
              <a:rPr lang="en-GB" baseline="0" dirty="0"/>
              <a:t> asking negative questions. A patient may become defensive which will result in miscommunication.</a:t>
            </a:r>
            <a:r>
              <a:rPr lang="en-GB" b="1" baseline="0" dirty="0"/>
              <a:t> </a:t>
            </a:r>
            <a:r>
              <a:rPr lang="en-GB" b="0" baseline="0" dirty="0"/>
              <a:t>An example of this type of question can be “What makes you think you are not at risk?” or “Why can’t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Consider writing down something if you are unsure that </a:t>
            </a:r>
            <a:r>
              <a:rPr lang="en-US" baseline="0" dirty="0"/>
              <a:t>your patient has fully understood you. Reading may help overcome verbal barriers in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Be sure to engage in open discussions by taking turns in your conversation and listening fully to your patient’s responses.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Summarizing and repeating what has been said is a good strategy to ensure that you understand what your patient has shared with you. Also ask your patient to repeat back what you have said to ensure they have understood.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general, be yourself. Patients are aware when people are genuine. If the patient is using humor to cope, it is ok for you to follow along in moderation. Over time, you will develop your own style of engaging with patients and you will continue to learn about approaching unfamiliar cultures in your own way.</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263289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RESPECT Model of Cross-Cultural Communication can help improve</a:t>
            </a:r>
            <a:r>
              <a:rPr lang="en-US" baseline="0" dirty="0"/>
              <a:t> interactions. </a:t>
            </a:r>
          </a:p>
          <a:p>
            <a:endParaRPr lang="en-US" b="0" baseline="0" dirty="0"/>
          </a:p>
          <a:p>
            <a:pPr lvl="0"/>
            <a:r>
              <a:rPr lang="en-US" b="0" dirty="0"/>
              <a:t>The R stands for rapport, which means</a:t>
            </a:r>
          </a:p>
          <a:p>
            <a:pPr lvl="1"/>
            <a:r>
              <a:rPr lang="en-US" b="0" dirty="0"/>
              <a:t>Attempting to connect on a personal level</a:t>
            </a:r>
          </a:p>
          <a:p>
            <a:pPr lvl="1"/>
            <a:r>
              <a:rPr lang="en-US" b="0" dirty="0"/>
              <a:t>Asking questions to get the person’s point of view</a:t>
            </a:r>
          </a:p>
          <a:p>
            <a:pPr lvl="1"/>
            <a:r>
              <a:rPr lang="en-US" b="0" dirty="0"/>
              <a:t>Making a conscious effort to suspend judgment and</a:t>
            </a:r>
          </a:p>
          <a:p>
            <a:pPr lvl="1"/>
            <a:r>
              <a:rPr lang="en-US" b="0" dirty="0"/>
              <a:t>Realizing when you are making assumptions and stop</a:t>
            </a:r>
          </a:p>
          <a:p>
            <a:pPr lvl="0"/>
            <a:endParaRPr lang="en-US" b="0" dirty="0"/>
          </a:p>
          <a:p>
            <a:pPr lvl="0"/>
            <a:r>
              <a:rPr lang="en-US" b="0" dirty="0"/>
              <a:t>The first E stands for empathy, which means</a:t>
            </a:r>
          </a:p>
          <a:p>
            <a:pPr lvl="1"/>
            <a:r>
              <a:rPr lang="en-US" b="0" dirty="0"/>
              <a:t>Knowing that it is difficult for someone to ask for help, this person is asking for help and/or it is your job to provide assistance</a:t>
            </a:r>
          </a:p>
          <a:p>
            <a:pPr lvl="1"/>
            <a:r>
              <a:rPr lang="en-US" b="0" dirty="0"/>
              <a:t>Asking questions to understand the patient's reasons for behaviors or illness and</a:t>
            </a:r>
          </a:p>
          <a:p>
            <a:pPr lvl="1"/>
            <a:r>
              <a:rPr lang="en-US" b="0" dirty="0"/>
              <a:t>Verbalizing acknowledgement and  legitimizing the patient's feelings</a:t>
            </a:r>
          </a:p>
          <a:p>
            <a:pPr lvl="0"/>
            <a:endParaRPr lang="en-US" b="0" dirty="0"/>
          </a:p>
          <a:p>
            <a:pPr lvl="0"/>
            <a:r>
              <a:rPr lang="en-US" b="0" dirty="0"/>
              <a:t>The S stands for Support, which means</a:t>
            </a:r>
          </a:p>
          <a:p>
            <a:pPr lvl="1"/>
            <a:r>
              <a:rPr lang="en-US" b="0" dirty="0"/>
              <a:t>Identifying and reducing barriers to care</a:t>
            </a:r>
          </a:p>
          <a:p>
            <a:pPr lvl="1"/>
            <a:r>
              <a:rPr lang="en-US" b="0" dirty="0"/>
              <a:t>Involving family members as desired by the patient</a:t>
            </a:r>
            <a:r>
              <a:rPr lang="en-US" b="0" baseline="0" dirty="0"/>
              <a:t> </a:t>
            </a:r>
            <a:r>
              <a:rPr lang="en-US" b="0" dirty="0"/>
              <a:t>and</a:t>
            </a:r>
          </a:p>
          <a:p>
            <a:pPr lvl="1"/>
            <a:r>
              <a:rPr lang="en-US" b="0" dirty="0"/>
              <a:t>Reassuring the patient that your role is to provide assistance</a:t>
            </a:r>
          </a:p>
          <a:p>
            <a:pPr lvl="0"/>
            <a:endParaRPr lang="en-US" b="0" dirty="0"/>
          </a:p>
          <a:p>
            <a:pPr lvl="0"/>
            <a:r>
              <a:rPr lang="en-US" b="0" dirty="0"/>
              <a:t>The P stands for Partnership, which means</a:t>
            </a:r>
          </a:p>
          <a:p>
            <a:pPr lvl="1"/>
            <a:r>
              <a:rPr lang="en-US" b="0" dirty="0"/>
              <a:t>Being flexible with regard to issues of control</a:t>
            </a:r>
          </a:p>
          <a:p>
            <a:pPr lvl="1"/>
            <a:r>
              <a:rPr lang="en-US" b="0" dirty="0"/>
              <a:t>Negotiating roles when necessary and</a:t>
            </a:r>
          </a:p>
          <a:p>
            <a:pPr lvl="1"/>
            <a:r>
              <a:rPr lang="en-US" b="0" dirty="0"/>
              <a:t>Stressing that you will be working </a:t>
            </a:r>
            <a:r>
              <a:rPr lang="en-US" b="0" u="sng" dirty="0"/>
              <a:t>collaboratively</a:t>
            </a:r>
            <a:r>
              <a:rPr lang="en-US" b="0" dirty="0"/>
              <a:t> to address medical problems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3461583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E stands for Explanations, which means assessing and enhancing comprehension and using appropriate language for linguistic preference and literacy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 stands for Cultural Competence, or humility,</a:t>
            </a:r>
            <a:r>
              <a:rPr lang="en-US" baseline="0" dirty="0"/>
              <a:t> which means</a:t>
            </a:r>
            <a:endParaRPr lang="en-US" dirty="0"/>
          </a:p>
          <a:p>
            <a:pPr lvl="0"/>
            <a:r>
              <a:rPr lang="en-US" dirty="0"/>
              <a:t>Demonstrating respect for person’s culture and cultural health beliefs </a:t>
            </a:r>
          </a:p>
          <a:p>
            <a:pPr lvl="0"/>
            <a:r>
              <a:rPr lang="en-US" dirty="0"/>
              <a:t>Recognizing that the patient's view of you may be identified by ethnic or cultural stereotypes</a:t>
            </a:r>
          </a:p>
          <a:p>
            <a:pPr lvl="0"/>
            <a:r>
              <a:rPr lang="en-US" dirty="0"/>
              <a:t>Becoming aware of your own biases and preconceptions if you are not already aware</a:t>
            </a:r>
          </a:p>
          <a:p>
            <a:pPr lvl="0"/>
            <a:r>
              <a:rPr lang="en-US" dirty="0"/>
              <a:t>Knowing your limitations in addressing issues across cultures and seeking out others who can help you and</a:t>
            </a:r>
          </a:p>
          <a:p>
            <a:pPr lvl="0"/>
            <a:r>
              <a:rPr lang="en-US" dirty="0"/>
              <a:t>Understanding your personal style and recognizing when it may not be working with a given patient,</a:t>
            </a:r>
            <a:r>
              <a:rPr lang="en-US" baseline="0" dirty="0"/>
              <a:t> which means you should seek out help</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 stands for Trust, which means t</a:t>
            </a:r>
            <a:r>
              <a:rPr lang="en-US" dirty="0"/>
              <a:t>aking the necessary time and consciously work to establish trust.</a:t>
            </a:r>
          </a:p>
          <a:p>
            <a:pPr lvl="0"/>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153660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apply the RESPECT Model to a case study.</a:t>
            </a:r>
            <a:r>
              <a:rPr lang="en-US" baseline="0" dirty="0"/>
              <a:t> Consider Agnes, a 71 year old African American woman who lives below the federal poverty level. Agnes’s doctor has told her she is a good candidate for a clinical trial. When she meets with you, she expresses concern that she will be mistreated during the study despite receiving reassurance from her doctor. Agnes says she thinks the doctor is trying to experiment on her and she won’t be used as a “guinea pig.” How can you best help her?</a:t>
            </a:r>
          </a:p>
          <a:p>
            <a:endParaRPr lang="en-US" baseline="0" dirty="0"/>
          </a:p>
          <a:p>
            <a:r>
              <a:rPr lang="en-US" baseline="0" dirty="0"/>
              <a:t>While you may understand that the purpose of clinical trials is to investigate potential drugs to offer new and more effective treatment options, Agnes has concerns based on cultural beliefs. Your goal here is not to persuade Agnes to choose clinical trials as a treatment option, but to help her get all the information necessary for her to make an informed decision despite her reservations. Using the RESPECT model you would:</a:t>
            </a:r>
          </a:p>
          <a:p>
            <a:endParaRPr lang="en-US" baseline="0" dirty="0"/>
          </a:p>
          <a:p>
            <a:r>
              <a:rPr lang="en-US" baseline="0" dirty="0"/>
              <a:t>Rapport- Ask Agnes questions about her view of clinical trials. Make sure your questions are neutral.</a:t>
            </a:r>
          </a:p>
          <a:p>
            <a:r>
              <a:rPr lang="en-US" baseline="0" dirty="0"/>
              <a:t>Empathy- Listen to Agnes’s reasons for her viewpoints and acknowledge her feelings. Try not to make judgments about what she says.</a:t>
            </a:r>
          </a:p>
          <a:p>
            <a:r>
              <a:rPr lang="en-US" baseline="0" dirty="0"/>
              <a:t>Support- Let her know that you are there to provide support and offer to include family members to help her make a decision.</a:t>
            </a:r>
          </a:p>
          <a:p>
            <a:r>
              <a:rPr lang="en-US" baseline="0" dirty="0"/>
              <a:t>Partnership- Stress to Agnes that you are working with her to ensure she receives the treatment she needs.</a:t>
            </a:r>
          </a:p>
          <a:p>
            <a:r>
              <a:rPr lang="en-US" baseline="0" dirty="0"/>
              <a:t>Explanations- Assess Agnes’s understanding of what the doctor has shared with her about clinical trials and refer her to the appropriate resources for more information.</a:t>
            </a:r>
          </a:p>
          <a:p>
            <a:r>
              <a:rPr lang="en-US" baseline="0" dirty="0"/>
              <a:t>Cultural Competence- Understand how Agnes’s culture may impact her view of you and other health care professionals. If necessary, seek out the help of others on your team who may better understand her viewpoints and can provide more culturally appropriate information.</a:t>
            </a:r>
          </a:p>
          <a:p>
            <a:r>
              <a:rPr lang="en-US" baseline="0" dirty="0"/>
              <a:t>Trust- Take the time to build trust. Agnes may or may not change her mind about clinical trials, but your role is to support and to make sure she has what she needs to make her own decisions about her care.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139860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model that can help with cross-cultural</a:t>
            </a:r>
            <a:r>
              <a:rPr lang="en-GB" sz="1200" kern="1200" baseline="0" dirty="0">
                <a:solidFill>
                  <a:schemeClr val="tx1"/>
                </a:solidFill>
                <a:effectLst/>
                <a:latin typeface="+mn-lt"/>
                <a:ea typeface="+mn-ea"/>
                <a:cs typeface="+mn-cs"/>
              </a:rPr>
              <a:t> communication is</a:t>
            </a:r>
            <a:r>
              <a:rPr lang="en-GB" sz="1200" kern="1200" dirty="0">
                <a:solidFill>
                  <a:schemeClr val="tx1"/>
                </a:solidFill>
                <a:effectLst/>
                <a:latin typeface="+mn-lt"/>
                <a:ea typeface="+mn-ea"/>
                <a:cs typeface="+mn-cs"/>
              </a:rPr>
              <a:t> the LEARN model. You should</a:t>
            </a:r>
            <a:r>
              <a:rPr lang="en-GB" sz="1200" kern="1200" baseline="0" dirty="0">
                <a:solidFill>
                  <a:schemeClr val="tx1"/>
                </a:solidFill>
                <a:effectLst/>
                <a:latin typeface="+mn-lt"/>
                <a:ea typeface="+mn-ea"/>
                <a:cs typeface="+mn-cs"/>
              </a:rPr>
              <a:t> use the model that helps you most day-to-day. You can refer back to your resource guide for both models to think about how these can assist you when you are working with patients. In LEARN:</a:t>
            </a:r>
            <a:endParaRPr lang="en-GB"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L stands for </a:t>
            </a:r>
            <a:r>
              <a:rPr lang="en-GB" sz="1400" b="1" dirty="0"/>
              <a:t>listening</a:t>
            </a:r>
            <a:r>
              <a:rPr lang="en-GB" sz="1400" dirty="0"/>
              <a:t> to the patient, encouraging the patient to talk with you, and being open and non-judgemental.</a:t>
            </a:r>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E stands for </a:t>
            </a:r>
            <a:r>
              <a:rPr lang="en-GB" sz="1400" b="1" dirty="0"/>
              <a:t>explaining </a:t>
            </a:r>
            <a:r>
              <a:rPr lang="en-GB" sz="1400" dirty="0"/>
              <a:t>to the patient your perception of the problem.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400" dirty="0"/>
          </a:p>
          <a:p>
            <a:pPr lvl="0"/>
            <a:r>
              <a:rPr lang="en-GB" sz="1400" dirty="0"/>
              <a:t>The A stands for</a:t>
            </a:r>
            <a:r>
              <a:rPr lang="en-GB" sz="1400" baseline="0" dirty="0"/>
              <a:t> </a:t>
            </a:r>
            <a:r>
              <a:rPr lang="en-GB" b="1" dirty="0"/>
              <a:t>acknowledging</a:t>
            </a:r>
            <a:r>
              <a:rPr lang="en-GB" dirty="0"/>
              <a:t> differences AND similarities in your perception and the patient’s perception.</a:t>
            </a:r>
          </a:p>
          <a:p>
            <a:pPr lvl="0"/>
            <a:endParaRPr lang="en-GB" dirty="0"/>
          </a:p>
          <a:p>
            <a:pPr lvl="0"/>
            <a:r>
              <a:rPr lang="en-GB" dirty="0"/>
              <a:t>The R stands</a:t>
            </a:r>
            <a:r>
              <a:rPr lang="en-GB" baseline="0" dirty="0"/>
              <a:t> for </a:t>
            </a:r>
            <a:r>
              <a:rPr lang="en-GB" b="1" baseline="0" dirty="0"/>
              <a:t>recommending</a:t>
            </a:r>
            <a:r>
              <a:rPr lang="en-GB" baseline="0" dirty="0"/>
              <a:t> solutions to the problem that involve the patient.</a:t>
            </a:r>
          </a:p>
          <a:p>
            <a:pPr lvl="0"/>
            <a:endParaRPr lang="en-GB" baseline="0" dirty="0"/>
          </a:p>
          <a:p>
            <a:pPr lvl="0"/>
            <a:r>
              <a:rPr lang="en-GB" baseline="0" dirty="0"/>
              <a:t>And N stands for</a:t>
            </a:r>
            <a:r>
              <a:rPr lang="en-GB" b="1" baseline="0" dirty="0"/>
              <a:t> negotiating </a:t>
            </a:r>
            <a:r>
              <a:rPr lang="en-GB" baseline="0" dirty="0"/>
              <a:t>the action plan that accounts for the patient’s cultural needs and preferences.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2053032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is a case study using the LEARN model. Let’s say that </a:t>
            </a:r>
            <a:r>
              <a:rPr lang="en-US" sz="1200" dirty="0"/>
              <a:t>you have a patient who needs to start treatment. She tells you that she needs to first go home to go through a cleansing and prayer ritual. She is not sure how long it may take, perhaps weeks. You have worked on lining up the tests and treatment. The providers are urging you and the patient to begin treatment immediately. What do you do?</a:t>
            </a:r>
            <a:endParaRPr lang="en-US" sz="11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to step away from the idea that our way or the “Western medical way” is the only way. The purpose here is to negotiate parallel efforts so that we can respect personal and cultural health beliefs while helping the person get medical treatment. Often the health care team wants to ensure that herbs and other homeopathic treatments are not contraindicated, which means they may actually do harm. If there is no contraindication, then the person can potentially seek care under cultural health belief systems while also pursuing medical treatment. To negotiate this requires respect of cultural health beliefs.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using the LEARN model, you would:</a:t>
            </a:r>
          </a:p>
          <a:p>
            <a:pPr lvl="0"/>
            <a:r>
              <a:rPr lang="en-US" sz="1200" b="1" dirty="0"/>
              <a:t>Listen</a:t>
            </a:r>
            <a:r>
              <a:rPr lang="en-US" sz="1200" dirty="0"/>
              <a:t> with empathy and understanding of the patient's perception of the problem. Use</a:t>
            </a:r>
            <a:r>
              <a:rPr lang="en-US" sz="1200" baseline="0" dirty="0"/>
              <a:t> active listening skills as she talks about how important the cleansing is to her.</a:t>
            </a:r>
            <a:endParaRPr lang="en-US" sz="1200" dirty="0"/>
          </a:p>
          <a:p>
            <a:pPr lvl="0"/>
            <a:r>
              <a:rPr lang="en-US" sz="1200" b="1" dirty="0"/>
              <a:t>Explain </a:t>
            </a:r>
            <a:r>
              <a:rPr lang="en-US" sz="1200" dirty="0"/>
              <a:t>your perceptions of the problem</a:t>
            </a:r>
            <a:r>
              <a:rPr lang="en-US" sz="1200" baseline="0" dirty="0"/>
              <a:t> back to the patient. You tell her that it sounds like the cleansing is very important to her and she is worried that she will die if she does not do it before treatment. </a:t>
            </a:r>
            <a:endParaRPr lang="en-US" sz="1200" dirty="0"/>
          </a:p>
          <a:p>
            <a:pPr lvl="0"/>
            <a:r>
              <a:rPr lang="en-US" sz="1200" b="1" dirty="0"/>
              <a:t>Acknowledge </a:t>
            </a:r>
            <a:r>
              <a:rPr lang="en-US" sz="1200" dirty="0"/>
              <a:t>and discuss the differences and similarities between perceptions. You tell her that you</a:t>
            </a:r>
            <a:r>
              <a:rPr lang="en-US" sz="1200" baseline="0" dirty="0"/>
              <a:t> know that it’s important for her to do the cleansing before treatment and that the doctors think it’s important for her to start treatment as soon as possible. You point out that everyone wants to do what’s best for her.</a:t>
            </a:r>
            <a:endParaRPr lang="en-US" sz="1200" dirty="0"/>
          </a:p>
          <a:p>
            <a:pPr lvl="0"/>
            <a:r>
              <a:rPr lang="en-US" sz="1200" b="1" dirty="0"/>
              <a:t>Recommend </a:t>
            </a:r>
            <a:r>
              <a:rPr lang="en-US" sz="1200" dirty="0"/>
              <a:t>solutions. Reiterate what the medical provider recommended,</a:t>
            </a:r>
            <a:r>
              <a:rPr lang="en-US" sz="1200" baseline="0" dirty="0"/>
              <a:t> but don’t force a solution on the patient. Have a conversation with her about potential solutions so they aren’t all coming from you. </a:t>
            </a:r>
            <a:endParaRPr lang="en-US" sz="1200" dirty="0"/>
          </a:p>
          <a:p>
            <a:pPr lvl="0"/>
            <a:r>
              <a:rPr lang="en-US" sz="1200" b="1" dirty="0"/>
              <a:t>Negotiate </a:t>
            </a:r>
            <a:r>
              <a:rPr lang="en-US" sz="1200" dirty="0"/>
              <a:t>agreement</a:t>
            </a:r>
            <a:r>
              <a:rPr lang="en-US" sz="1200" baseline="0" dirty="0"/>
              <a:t> that is respectful of the patient’s beliefs. You both agree that she will talk with her spiritual adviser about the situation and you will call her in two days to check in. Again, your job is to support the patient through this process rather than trying to sway the patient or making treatment decisions for the patient. </a:t>
            </a:r>
            <a:endParaRPr lang="en-US" sz="12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237601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about CLAS standards. These were developed by the US Health and Human Services Office of Minority Health and are guidelines to support culturally and linguistically appropriate health services. </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409300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Checkpoint: </a:t>
            </a:r>
            <a:r>
              <a:rPr lang="en-US" sz="1200" kern="1200" dirty="0">
                <a:solidFill>
                  <a:schemeClr val="tx1"/>
                </a:solidFill>
                <a:effectLst/>
                <a:latin typeface="+mn-lt"/>
                <a:ea typeface="+mn-ea"/>
                <a:cs typeface="+mn-cs"/>
              </a:rPr>
              <a:t>true or false? CLAS standards require healthcare facilities to provide interpreter assistance to those who prefer to receive medical information during the consult in their own language, whether it's in-person interpreters or telephone interpreters.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correct answer is true. CLAS standards provide for the provision of communication and language assistance services for individuals with limited English proficiency or other communication needs. Let's explore more about the CLAS standards</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206873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None/>
            </a:pPr>
            <a:r>
              <a:rPr lang="en-US" sz="1200" dirty="0"/>
              <a:t>This lesson covers the following core competencies for patient navigators:</a:t>
            </a:r>
          </a:p>
          <a:p>
            <a:pPr marL="457200" indent="-457200">
              <a:buNone/>
            </a:pPr>
            <a:r>
              <a:rPr lang="en-US" sz="1200" dirty="0"/>
              <a:t>4.2 Communicate effectively with patients, families and the public to build trusting relationships across a broad range of socioeconomic cultural backgrounds</a:t>
            </a:r>
          </a:p>
          <a:p>
            <a:pPr marL="457200" indent="-457200">
              <a:buNone/>
            </a:pPr>
            <a:endParaRPr lang="en-US" sz="1200" dirty="0"/>
          </a:p>
          <a:p>
            <a:pPr marL="457200" indent="-457200">
              <a:buNone/>
            </a:pPr>
            <a:r>
              <a:rPr lang="en-US" sz="1200" dirty="0"/>
              <a:t>4.7 Know and support National Standards for Culturally and Linguistically Appropriate Services (CLAS) in Health and Health Care to advance health equity, improve quality and reduce health disparities</a:t>
            </a:r>
          </a:p>
          <a:p>
            <a:pPr marL="457200" indent="-457200">
              <a:buNone/>
            </a:pPr>
            <a:endParaRPr lang="en-US" sz="1200" dirty="0"/>
          </a:p>
          <a:p>
            <a:pPr marL="403225" indent="-403225">
              <a:buNone/>
            </a:pPr>
            <a:r>
              <a:rPr lang="en-US" sz="1200" dirty="0"/>
              <a:t>5.6 Demonstrate sensitivity and responsiveness to a diverse patient population, including but not limited to diversity in gender, age, culture, race, religion, abilities and sexual orientation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3960389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four sections</a:t>
            </a:r>
            <a:r>
              <a:rPr lang="en-GB" sz="1200" kern="1200" baseline="0" dirty="0">
                <a:solidFill>
                  <a:schemeClr val="tx1"/>
                </a:solidFill>
                <a:effectLst/>
                <a:latin typeface="+mn-lt"/>
                <a:ea typeface="+mn-ea"/>
                <a:cs typeface="+mn-cs"/>
              </a:rPr>
              <a:t> of standards: the principal standard; governance, leadership and workforce; communication and language assistance; and engagement, continuous improvement and accountability.</a:t>
            </a:r>
            <a:endParaRPr lang="en-US" sz="1200" kern="1200" dirty="0">
              <a:solidFill>
                <a:schemeClr val="tx1"/>
              </a:solidFill>
              <a:effectLst/>
              <a:latin typeface="+mn-lt"/>
              <a:ea typeface="+mn-ea"/>
              <a:cs typeface="+mn-cs"/>
            </a:endParaRPr>
          </a:p>
          <a:p>
            <a:endParaRPr lang="en-US" dirty="0"/>
          </a:p>
          <a:p>
            <a:r>
              <a:rPr lang="en-US" dirty="0"/>
              <a:t>Let’s walk</a:t>
            </a:r>
            <a:r>
              <a:rPr lang="en-US" baseline="0" dirty="0"/>
              <a:t> through each one.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101788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section is the principal standard,</a:t>
            </a:r>
            <a:r>
              <a:rPr lang="en-US" baseline="0" dirty="0"/>
              <a:t> which is to </a:t>
            </a:r>
            <a:r>
              <a:rPr lang="en-US" dirty="0"/>
              <a:t>provide effective, equitable, understandable, and respectful quality care and services that are responsive to diverse cultural health beliefs and practices, preferred languages, health literacy, and other communication needs.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2082670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second section is related to governance</a:t>
            </a:r>
            <a:r>
              <a:rPr lang="en-US" baseline="0" dirty="0"/>
              <a:t>, leadership and workforce. It includes: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lvl="0" indent="-171450">
              <a:buFont typeface="Arial" panose="020B0604020202020204" pitchFamily="34" charset="0"/>
              <a:buChar char="•"/>
            </a:pPr>
            <a:r>
              <a:rPr lang="en-US" dirty="0"/>
              <a:t>Advance and sustain organizational governance and leadership that promotes CLAS and health equity through policy, practices, and allocated resources</a:t>
            </a:r>
          </a:p>
          <a:p>
            <a:pPr marL="171450" lvl="0" indent="-171450">
              <a:buFont typeface="Arial" panose="020B0604020202020204" pitchFamily="34" charset="0"/>
              <a:buChar char="•"/>
            </a:pPr>
            <a:r>
              <a:rPr lang="en-US" dirty="0"/>
              <a:t>Recruit, promote, and support a culturally and linguistically diverse governance, leadership, and workforce that are responsive to the population in the service area and</a:t>
            </a:r>
          </a:p>
          <a:p>
            <a:pPr marL="171450" lvl="0" indent="-171450">
              <a:buFont typeface="Arial" panose="020B0604020202020204" pitchFamily="34" charset="0"/>
              <a:buChar char="•"/>
            </a:pPr>
            <a:r>
              <a:rPr lang="en-US" dirty="0"/>
              <a:t>Educate and train governance, leadership, and workforce in culturally and linguistically appropriate policies and practices on an ongoing basis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1268794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third section is communication and language</a:t>
            </a:r>
            <a:r>
              <a:rPr lang="en-US" baseline="0" dirty="0"/>
              <a:t> assistance</a:t>
            </a:r>
            <a:r>
              <a:rPr lang="en-US" dirty="0"/>
              <a:t>,</a:t>
            </a:r>
            <a:r>
              <a:rPr lang="en-US" baseline="0" dirty="0"/>
              <a:t> which includes: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dirty="0"/>
              <a:t>Offer language assistance to individuals who have limited English proficiency and/or other communication needs, at no cost to them, to facilitate timely access to all health care and services</a:t>
            </a:r>
          </a:p>
          <a:p>
            <a:pPr marL="171450" lvl="0" indent="-171450">
              <a:buFont typeface="Arial" panose="020B0604020202020204" pitchFamily="34" charset="0"/>
              <a:buChar char="•"/>
            </a:pPr>
            <a:r>
              <a:rPr lang="en-US" dirty="0"/>
              <a:t>Inform all individuals of the availability of language assistance services clearly and in their preferred language, verbally and in writing</a:t>
            </a:r>
          </a:p>
          <a:p>
            <a:pPr marL="171450" lvl="0" indent="-171450">
              <a:buFont typeface="Arial" panose="020B0604020202020204" pitchFamily="34" charset="0"/>
              <a:buChar char="•"/>
            </a:pPr>
            <a:r>
              <a:rPr lang="en-US" dirty="0"/>
              <a:t>Ensure the competence of individuals providing language assistance, recognizing that the use of untrained individuals and/or minors as interpreters should be avoided and </a:t>
            </a:r>
          </a:p>
          <a:p>
            <a:pPr marL="171450" lvl="0" indent="-171450">
              <a:buFont typeface="Arial" panose="020B0604020202020204" pitchFamily="34" charset="0"/>
              <a:buChar char="•"/>
            </a:pPr>
            <a:r>
              <a:rPr lang="en-US" dirty="0"/>
              <a:t>Provide easy-to-understand print and multimedia materials and signage in the languages commonly used by the populations in the service area</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4131487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fourth section is engagement, continuous</a:t>
            </a:r>
            <a:r>
              <a:rPr lang="en-US" baseline="0" dirty="0"/>
              <a:t> improvement and accountability. </a:t>
            </a:r>
            <a:r>
              <a:rPr lang="en-US" dirty="0"/>
              <a:t>It includes: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dirty="0"/>
              <a:t>Establish culturally and linguistically appropriate goals, policies, and management accountability, and infuse them throughout the organization's planning and operations</a:t>
            </a:r>
          </a:p>
          <a:p>
            <a:pPr marL="171450" lvl="0" indent="-171450">
              <a:buFont typeface="Arial" panose="020B0604020202020204" pitchFamily="34" charset="0"/>
              <a:buChar char="•"/>
            </a:pPr>
            <a:r>
              <a:rPr lang="en-US" dirty="0"/>
              <a:t>Conduct ongoing assessments of the organization's CLAS-related activities and integrate CLAS-related measures into measurement and continuous quality improvement activities</a:t>
            </a:r>
          </a:p>
          <a:p>
            <a:pPr marL="171450" lvl="0" indent="-171450">
              <a:buFont typeface="Arial" panose="020B0604020202020204" pitchFamily="34" charset="0"/>
              <a:buChar char="•"/>
            </a:pPr>
            <a:r>
              <a:rPr lang="en-US" dirty="0"/>
              <a:t>Collect and maintain accurate and reliable demographic data to monitor and evaluate the impact of CLAS on health equity and outcomes and to inform service delivery</a:t>
            </a:r>
          </a:p>
          <a:p>
            <a:pPr marL="171450" lvl="0" indent="-171450">
              <a:buFont typeface="Arial" panose="020B0604020202020204" pitchFamily="34" charset="0"/>
              <a:buChar char="•"/>
            </a:pPr>
            <a:r>
              <a:rPr lang="en-US" dirty="0"/>
              <a:t>Conduct regular assessments of community health assets and needs and use the results to plan and implement services that respond to the cultural and linguistic diversity of populations in the service area</a:t>
            </a:r>
          </a:p>
          <a:p>
            <a:pPr marL="171450" lvl="0" indent="-171450">
              <a:buFont typeface="Arial" panose="020B0604020202020204" pitchFamily="34" charset="0"/>
              <a:buChar char="•"/>
            </a:pPr>
            <a:r>
              <a:rPr lang="en-US" dirty="0"/>
              <a:t>Partner with the community to design, implement, and evaluate policies, practices, and services to ensure cultural and linguistic appropriateness</a:t>
            </a:r>
          </a:p>
          <a:p>
            <a:pPr marL="171450" lvl="0" indent="-171450">
              <a:buFont typeface="Arial" panose="020B0604020202020204" pitchFamily="34" charset="0"/>
              <a:buChar char="•"/>
            </a:pPr>
            <a:r>
              <a:rPr lang="en-US" dirty="0"/>
              <a:t>Create conflict and grievance resolution processes that are culturally and linguistically appropriate to identify, prevent, and resolve conflicts or complaints and</a:t>
            </a:r>
          </a:p>
          <a:p>
            <a:pPr marL="171450" lvl="0" indent="-171450">
              <a:buFont typeface="Arial" panose="020B0604020202020204" pitchFamily="34" charset="0"/>
              <a:buChar char="•"/>
            </a:pPr>
            <a:r>
              <a:rPr lang="en-US" dirty="0"/>
              <a:t>Communicate the organization's progress in implementing and sustaining CLAS to all stakeholders, constituents, and the general public</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3053585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as a navigator,</a:t>
            </a:r>
            <a:r>
              <a:rPr lang="en-US" baseline="0" dirty="0"/>
              <a:t> support CLAS standards at your institution?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a:t>
            </a:r>
          </a:p>
          <a:p>
            <a:pPr marL="0" indent="0">
              <a:spcBef>
                <a:spcPts val="600"/>
              </a:spcBef>
              <a:spcAft>
                <a:spcPts val="600"/>
              </a:spcAft>
              <a:buNone/>
            </a:pPr>
            <a:r>
              <a:rPr lang="en-US" sz="1200" dirty="0"/>
              <a:t>Make others aware of CLAS Standards</a:t>
            </a:r>
          </a:p>
          <a:p>
            <a:pPr marL="0" indent="0">
              <a:spcBef>
                <a:spcPts val="600"/>
              </a:spcBef>
              <a:spcAft>
                <a:spcPts val="600"/>
              </a:spcAft>
              <a:buNone/>
            </a:pPr>
            <a:r>
              <a:rPr lang="en-US" sz="1200" dirty="0"/>
              <a:t>Provide effective, equitable, respectful care and services</a:t>
            </a:r>
          </a:p>
          <a:p>
            <a:pPr marL="0" indent="0">
              <a:spcBef>
                <a:spcPts val="600"/>
              </a:spcBef>
              <a:spcAft>
                <a:spcPts val="600"/>
              </a:spcAft>
              <a:buNone/>
            </a:pPr>
            <a:r>
              <a:rPr lang="en-US" sz="1200" dirty="0"/>
              <a:t>Be responsive to diverse cultural beliefs and practices</a:t>
            </a:r>
          </a:p>
          <a:p>
            <a:pPr marL="0" indent="0">
              <a:spcBef>
                <a:spcPts val="600"/>
              </a:spcBef>
              <a:spcAft>
                <a:spcPts val="600"/>
              </a:spcAft>
              <a:buNone/>
            </a:pPr>
            <a:r>
              <a:rPr lang="en-US" sz="1200" dirty="0"/>
              <a:t>Support provision of services in the patient’s preferred language</a:t>
            </a:r>
          </a:p>
          <a:p>
            <a:pPr marL="0" indent="0">
              <a:spcBef>
                <a:spcPts val="600"/>
              </a:spcBef>
              <a:spcAft>
                <a:spcPts val="600"/>
              </a:spcAft>
              <a:buNone/>
            </a:pPr>
            <a:r>
              <a:rPr lang="en-US" sz="1200" dirty="0"/>
              <a:t>Assess and support health literacy and</a:t>
            </a:r>
          </a:p>
          <a:p>
            <a:pPr marL="0" indent="0">
              <a:spcBef>
                <a:spcPts val="600"/>
              </a:spcBef>
              <a:spcAft>
                <a:spcPts val="600"/>
              </a:spcAft>
              <a:buNone/>
            </a:pPr>
            <a:r>
              <a:rPr lang="en-US" sz="1200" dirty="0"/>
              <a:t>Communicate effectively and compassionately</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1324680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 this lesson you learned to:</a:t>
            </a:r>
          </a:p>
          <a:p>
            <a:r>
              <a:rPr lang="en-US" sz="1200" dirty="0"/>
              <a:t>Define cultural competency</a:t>
            </a:r>
          </a:p>
          <a:p>
            <a:r>
              <a:rPr lang="en-US" sz="1200" dirty="0"/>
              <a:t>Describe how personal, cultural, ethnic and spiritual beliefs shape an individual's interpretation and experience of his or her own disease and its treatment</a:t>
            </a:r>
          </a:p>
          <a:p>
            <a:r>
              <a:rPr lang="en-US" sz="1200" dirty="0"/>
              <a:t>Compare ways in which diverse stakeholders are similar to and different from you</a:t>
            </a:r>
          </a:p>
          <a:p>
            <a:r>
              <a:rPr lang="en-US" sz="1200" dirty="0"/>
              <a:t>Understand your own potential unconscious biases</a:t>
            </a:r>
          </a:p>
          <a:p>
            <a:r>
              <a:rPr lang="en-US" sz="1200" dirty="0"/>
              <a:t>Describe strategies for dealing with your own biases</a:t>
            </a:r>
          </a:p>
          <a:p>
            <a:r>
              <a:rPr lang="en-US" sz="1200" dirty="0"/>
              <a:t>Identify and implement strategies for communicating with empathy</a:t>
            </a:r>
          </a:p>
          <a:p>
            <a:r>
              <a:rPr lang="en-US" sz="1200" dirty="0"/>
              <a:t>Describe methods to enhance cross-cultural communication</a:t>
            </a:r>
          </a:p>
          <a:p>
            <a:r>
              <a:rPr lang="en-US" sz="1200" dirty="0"/>
              <a:t>Describe and apply Culturally &amp; Linguistically Appropriate Services (CLAS) standards</a:t>
            </a:r>
          </a:p>
          <a:p>
            <a:r>
              <a:rPr lang="en-US" sz="1200" dirty="0"/>
              <a:t>Demonstrate sensitivity in one's approach to interacting with patients and others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3779369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37</a:t>
            </a:fld>
            <a:endParaRPr lang="en-US"/>
          </a:p>
        </p:txBody>
      </p:sp>
    </p:spTree>
    <p:extLst>
      <p:ext uri="{BB962C8B-B14F-4D97-AF65-F5344CB8AC3E}">
        <p14:creationId xmlns:p14="http://schemas.microsoft.com/office/powerpoint/2010/main" val="321268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completing this lesson, you will be able to:</a:t>
            </a:r>
          </a:p>
          <a:p>
            <a:pPr marL="171450" indent="-171450">
              <a:buFont typeface="Arial" panose="020B0604020202020204" pitchFamily="34" charset="0"/>
              <a:buChar char="•"/>
            </a:pPr>
            <a:r>
              <a:rPr lang="en-US" dirty="0"/>
              <a:t>Define cultural competency</a:t>
            </a:r>
          </a:p>
          <a:p>
            <a:pPr marL="171450" indent="-171450">
              <a:buFont typeface="Arial" panose="020B0604020202020204" pitchFamily="34" charset="0"/>
              <a:buChar char="•"/>
            </a:pPr>
            <a:r>
              <a:rPr lang="en-US" dirty="0"/>
              <a:t>Describe how personal, cultural, ethnic and spiritual beliefs shape an individual's interpretation and experience of his or her own disease and its treatment</a:t>
            </a:r>
          </a:p>
          <a:p>
            <a:pPr marL="171450" indent="-171450">
              <a:buFont typeface="Arial" panose="020B0604020202020204" pitchFamily="34" charset="0"/>
              <a:buChar char="•"/>
            </a:pPr>
            <a:r>
              <a:rPr lang="en-US" dirty="0"/>
              <a:t>Compare ways in which diverse stakeholders are similar to and different from you</a:t>
            </a:r>
          </a:p>
          <a:p>
            <a:pPr marL="171450" indent="-171450">
              <a:buFont typeface="Arial" panose="020B0604020202020204" pitchFamily="34" charset="0"/>
              <a:buChar char="•"/>
            </a:pPr>
            <a:r>
              <a:rPr lang="en-US" dirty="0"/>
              <a:t>Understand your own potential unconscious biases</a:t>
            </a:r>
          </a:p>
          <a:p>
            <a:pPr marL="171450" indent="-171450">
              <a:buFont typeface="Arial" panose="020B0604020202020204" pitchFamily="34" charset="0"/>
              <a:buChar char="•"/>
            </a:pPr>
            <a:r>
              <a:rPr lang="en-US" dirty="0"/>
              <a:t>Describe strategies for dealing with your own biases</a:t>
            </a:r>
          </a:p>
          <a:p>
            <a:pPr marL="171450" indent="-171450">
              <a:buFont typeface="Arial" panose="020B0604020202020204" pitchFamily="34" charset="0"/>
              <a:buChar char="•"/>
            </a:pPr>
            <a:r>
              <a:rPr lang="en-US" dirty="0"/>
              <a:t>Identify and implement strategies for communicating with empathy</a:t>
            </a:r>
          </a:p>
          <a:p>
            <a:pPr marL="171450" indent="-171450">
              <a:buFont typeface="Arial" panose="020B0604020202020204" pitchFamily="34" charset="0"/>
              <a:buChar char="•"/>
            </a:pPr>
            <a:r>
              <a:rPr lang="en-US" dirty="0"/>
              <a:t>Describe methods to enhance cross-cultural communication</a:t>
            </a:r>
          </a:p>
          <a:p>
            <a:pPr marL="171450" indent="-171450">
              <a:buFont typeface="Arial" panose="020B0604020202020204" pitchFamily="34" charset="0"/>
              <a:buChar char="•"/>
            </a:pPr>
            <a:r>
              <a:rPr lang="en-US" dirty="0"/>
              <a:t>Describe and apply Culturally &amp; Linguistically Appropriate Services (CLAS) standards</a:t>
            </a:r>
          </a:p>
          <a:p>
            <a:pPr marL="171450" indent="-171450">
              <a:buFont typeface="Arial" panose="020B0604020202020204" pitchFamily="34" charset="0"/>
              <a:buChar char="•"/>
            </a:pPr>
            <a:r>
              <a:rPr lang="en-US" dirty="0"/>
              <a:t>Demonstrate sensitivity in one's approach to interacting with patients and others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147552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You'll see patients from a variety of backgrounds and cultures, so it's important to be sensitive to this not only to support the delivery of quality care, but also to help make sure they get the care that best suits their preferences and needs. This sensitivity is sometimes called cultural competency. A culturally competent healthcare system acknowledges and incorporates the importance of culture, assessment of cross-cultural relations, vigilance toward the dynamics that result from cultural differences, expansion of cultural knowledge and adaption of services to meet culturally unique needs. Keep in mind that cultural competence is not something that you acquire and permanently have. Cultural competence happens along a continuum, starting with cultural sensitivity and knowledge of your own perceptions and biases and growing with experience and an openness to learning and actively listening to your patients. </a:t>
            </a:r>
            <a:endParaRPr 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10175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hear from Maria Elena Martinez, who is 55 years old. She came from Mexico 10 years ago with her husband, Jose, and two of her four grown children. Maria speaks basic English pretty well, but Jose does not. Her surgeon has just telephoned Maria to tell her that her biopsy shows breast cancer. He has set up an appointment for her tomorrow so that he can tell her about the treatments.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&lt;When my doctor called, I was home all alone. I was so shocked to hear that I have cancer -- I didn't know what to do. Good thing that Jose came home soon. "How could this happen? What can I do?" I asked him. We didn't know, but decided not to tell the children until we had more time to think about it. I asked Jose to come to the clinic with me the next day. The surgeon talked so fast, with so many words we did not know. He said "You must have an operation, a mastectomy" He had already scheduled the operation for a few days later. We didn't know what to do, it was all happening so fast. I was brought up to show respect for important people, like this surgeon. He knows so much. But, I couldn't even look at him as he talked. All I knew was that I was unhappier than ever before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life. His nurse asked me to sign a consent form, to say it's OK to have the operation. If he thought it was the right thing to do, I would do it. Even though I wanted more time to think about it, I signed the form anyway. Otherwise, he might think that I do not respect him.&gt;</a:t>
            </a:r>
          </a:p>
          <a:p>
            <a:endParaRPr lang="en-US" dirty="0"/>
          </a:p>
          <a:p>
            <a:r>
              <a:rPr lang="en-US" baseline="0" dirty="0"/>
              <a:t>Being knowledgeable about cultural beliefs could help the navigator discuss with Maria that postponing the surgery would not mean she is disrespecting the surgeon. It also could help the navigator talk with the surgeon to make sure he understands that the patient has concerns but does not feel comfortable bringing them up.</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6</a:t>
            </a:fld>
            <a:endParaRPr lang="en-US"/>
          </a:p>
        </p:txBody>
      </p:sp>
    </p:spTree>
    <p:extLst>
      <p:ext uri="{BB962C8B-B14F-4D97-AF65-F5344CB8AC3E}">
        <p14:creationId xmlns:p14="http://schemas.microsoft.com/office/powerpoint/2010/main" val="192226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Let’s listen to Evelina talk about her experience. She is a 64-year old woman from the Philippines.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&lt;</a:t>
            </a:r>
            <a:r>
              <a:rPr lang="en-US" sz="1200" kern="1200" dirty="0">
                <a:solidFill>
                  <a:schemeClr val="tx1"/>
                </a:solidFill>
                <a:effectLst/>
                <a:latin typeface="+mn-lt"/>
                <a:ea typeface="+mn-ea"/>
                <a:cs typeface="+mn-cs"/>
              </a:rPr>
              <a:t>I had come to the United States to visit my brother and to stay for a while. I had not seen him for about 10 years. A couple of months before I was to return home, I started feeling tired all the time. My brother, who is a doctor, told me that I looked pale and drawn. He insisted that I get a checkup before going home to the Philippines. He made an appointment for me to see a doctor he knows. My physical exam showed a lump in my right breast. When the doctor asked me about it, I said, yes, I had felt that for about a year, but I thought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would go away. Of course, I did think that maybe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might be something that could get worse. The doctor suggested some more tests, including a biopsy. Well, the results showed that I had breast cancer. After some more tests, the doctor tells me that I need surgery, and maybe chemotherapy, too.&gt;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&lt;After my diagnosis, I wanted to go home to the Philippines and start faith healing, not this chemotherapy. Yes, I will have surgery, but, no, I won’t even talk about the chemotherapy. You see, I am a devout Catholic, I attend mass every day. I get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great comfort from spiritual support. I made a group of friends here who pray for my physical healing. During mass, the beautiful music and praying my rosary lift my spirits every day. I also have heard from my friends back home about faith healing. That is what I wanted, to go home and see a faith healer.&gt;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is not the patient navigator’s role to convince patients to choose</a:t>
            </a:r>
            <a:r>
              <a:rPr lang="en-US" sz="1200" kern="1200" baseline="0" dirty="0">
                <a:solidFill>
                  <a:schemeClr val="tx1"/>
                </a:solidFill>
                <a:effectLst/>
                <a:latin typeface="+mn-lt"/>
                <a:ea typeface="+mn-ea"/>
                <a:cs typeface="+mn-cs"/>
              </a:rPr>
              <a:t> a particular treatment, understanding the cultural and religious beliefs of the patient would help guide the navigator’s interaction and help the navigator identify appropriate resources for the patient.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412393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factors, such as person’s personal, cultural, ethnic and spiritual beliefs significantly</a:t>
            </a:r>
            <a:r>
              <a:rPr lang="en-US" baseline="0" dirty="0"/>
              <a:t> impact a person’s life and their future. As a culturally sensitive navigator, you must acknowledge this influence and use your understanding of a person’s beliefs, attitudes and behaviors to guide your interactions. This is easier said than done, though. We tend to use our own cultural way of life as our reference point and assume it is the standard experience. So it is important to be aware of this and aware of your own biases, especially when you work with patients from different cultures.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9901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a:t>
            </a:r>
            <a:r>
              <a:rPr lang="en-US" baseline="0" dirty="0"/>
              <a:t> more examples:</a:t>
            </a:r>
          </a:p>
          <a:p>
            <a:pPr marL="171450" indent="-171450">
              <a:buFont typeface="Arial" panose="020B0604020202020204" pitchFamily="34" charset="0"/>
              <a:buChar char="•"/>
            </a:pPr>
            <a:r>
              <a:rPr lang="en-US" sz="1200" baseline="0" dirty="0"/>
              <a:t>The </a:t>
            </a:r>
            <a:r>
              <a:rPr lang="en-US" sz="1200" dirty="0"/>
              <a:t>sex of the provider may be important in</a:t>
            </a:r>
            <a:r>
              <a:rPr lang="en-US" sz="1200" baseline="0" dirty="0"/>
              <a:t> some cultures. For example, many cultures prefer to have a provider of the same sex.</a:t>
            </a:r>
            <a:endParaRPr lang="en-US" sz="1200" dirty="0"/>
          </a:p>
          <a:p>
            <a:pPr marL="171450" indent="-171450">
              <a:buFont typeface="Arial" panose="020B0604020202020204" pitchFamily="34" charset="0"/>
              <a:buChar char="•"/>
            </a:pPr>
            <a:r>
              <a:rPr lang="en-US" sz="1200" dirty="0"/>
              <a:t>Some providers</a:t>
            </a:r>
            <a:r>
              <a:rPr lang="en-US" sz="1200" baseline="0" dirty="0"/>
              <a:t> or </a:t>
            </a:r>
            <a:r>
              <a:rPr lang="en-US" sz="1200" dirty="0"/>
              <a:t>navigators may assume that older patients have lower health literacy, but it</a:t>
            </a:r>
            <a:r>
              <a:rPr lang="en-US" sz="1200" baseline="0" dirty="0"/>
              <a:t> is important not to let age be a defining factor of a patient.</a:t>
            </a:r>
            <a:endParaRPr lang="en-US" sz="1200" dirty="0"/>
          </a:p>
          <a:p>
            <a:pPr marL="171450" indent="-171450">
              <a:buFont typeface="Arial" panose="020B0604020202020204" pitchFamily="34" charset="0"/>
              <a:buChar char="•"/>
            </a:pPr>
            <a:r>
              <a:rPr lang="en-US" sz="1200" dirty="0"/>
              <a:t>Some groups, such as younger</a:t>
            </a:r>
            <a:r>
              <a:rPr lang="en-US" sz="1200" baseline="0" dirty="0"/>
              <a:t> and older patients and some cultures, have a b</a:t>
            </a:r>
            <a:r>
              <a:rPr lang="en-US" sz="1200" dirty="0"/>
              <a:t>elief against questioning authority.</a:t>
            </a:r>
          </a:p>
          <a:p>
            <a:pPr marL="171450" indent="-171450">
              <a:buFont typeface="Arial" panose="020B0604020202020204" pitchFamily="34" charset="0"/>
              <a:buChar char="•"/>
            </a:pPr>
            <a:r>
              <a:rPr lang="en-US" sz="1200" dirty="0"/>
              <a:t>Some people may need to talk to a religious or spiritual person before starting treatment.</a:t>
            </a:r>
          </a:p>
          <a:p>
            <a:pPr marL="171450" indent="-171450">
              <a:buFont typeface="Arial" panose="020B0604020202020204" pitchFamily="34" charset="0"/>
              <a:buChar char="•"/>
            </a:pPr>
            <a:r>
              <a:rPr lang="en-US" sz="1200" dirty="0"/>
              <a:t>Some people</a:t>
            </a:r>
            <a:r>
              <a:rPr lang="en-US" sz="1200" baseline="0" dirty="0"/>
              <a:t> </a:t>
            </a:r>
            <a:r>
              <a:rPr lang="en-US" sz="1200" dirty="0"/>
              <a:t>do not believe in Western medicine and may refuse conventional treatment.</a:t>
            </a:r>
          </a:p>
          <a:p>
            <a:pPr marL="171450" indent="-171450">
              <a:buFont typeface="Arial" panose="020B0604020202020204" pitchFamily="34" charset="0"/>
              <a:buChar char="•"/>
            </a:pPr>
            <a:r>
              <a:rPr lang="en-US" sz="1200" dirty="0"/>
              <a:t>In</a:t>
            </a:r>
            <a:r>
              <a:rPr lang="en-US" sz="1200" baseline="0" dirty="0"/>
              <a:t> some cultures, </a:t>
            </a:r>
            <a:r>
              <a:rPr lang="en-US" sz="1200" dirty="0"/>
              <a:t>women need permission from their husbands for treatment.</a:t>
            </a:r>
          </a:p>
          <a:p>
            <a:pPr marL="171450" indent="-171450">
              <a:buFont typeface="Arial" panose="020B0604020202020204" pitchFamily="34" charset="0"/>
              <a:buChar char="•"/>
            </a:pPr>
            <a:r>
              <a:rPr lang="en-US" sz="1200" dirty="0"/>
              <a:t>Some cultures believe that cancer is their fault.</a:t>
            </a:r>
          </a:p>
          <a:p>
            <a:pPr marL="171450" indent="-171450">
              <a:buFont typeface="Arial" panose="020B0604020202020204" pitchFamily="34" charset="0"/>
              <a:buChar char="•"/>
            </a:pPr>
            <a:r>
              <a:rPr lang="en-US" sz="1200" dirty="0"/>
              <a:t>Some</a:t>
            </a:r>
            <a:r>
              <a:rPr lang="en-US" sz="1200" baseline="0" dirty="0"/>
              <a:t> cultures are o</a:t>
            </a:r>
            <a:r>
              <a:rPr lang="en-US" sz="1200" dirty="0"/>
              <a:t>pposed to surgery because of concerns about opening the body.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a:t>
            </a:r>
            <a:r>
              <a:rPr lang="en-US" sz="1200" baseline="0" dirty="0"/>
              <a:t> cultures also have i</a:t>
            </a:r>
            <a:r>
              <a:rPr lang="en-US" sz="1200" dirty="0"/>
              <a:t>ssues with touching.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people</a:t>
            </a:r>
            <a:r>
              <a:rPr lang="en-US" sz="1200" baseline="0" dirty="0"/>
              <a:t> may have </a:t>
            </a:r>
            <a:r>
              <a:rPr lang="en-US" sz="1200" dirty="0"/>
              <a:t>feelings of shame based on their cultural expectations. For example, you might have a patient</a:t>
            </a:r>
            <a:r>
              <a:rPr lang="en-US" sz="1200" baseline="0" dirty="0"/>
              <a:t> who hides her cancer from her fiancé because </a:t>
            </a:r>
            <a:r>
              <a:rPr lang="en-US" sz="1200" dirty="0"/>
              <a:t>she is ashamed and fearful of not being able to</a:t>
            </a:r>
            <a:r>
              <a:rPr lang="en-US" sz="1200" baseline="0" dirty="0"/>
              <a:t> have kids or get married.</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people may have trouble accepting illness.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Because</a:t>
            </a:r>
            <a:r>
              <a:rPr lang="en-US" sz="1200" baseline="0" dirty="0"/>
              <a:t> culture and background are such strong influences, there are many other examples like these.</a:t>
            </a:r>
            <a:endParaRPr lang="en-US" sz="12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429140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4572000" y="0"/>
            <a:ext cx="4568428" cy="6858000"/>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0" y="0"/>
            <a:ext cx="4568428" cy="6858000"/>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cDDWvj_q-o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ancercenter.gwu.edu/" TargetMode="External"/><Relationship Id="rId2" Type="http://schemas.openxmlformats.org/officeDocument/2006/relationships/hyperlink" Target="https://twitter.com/GWCancer" TargetMode="External"/><Relationship Id="rId1" Type="http://schemas.openxmlformats.org/officeDocument/2006/relationships/slideLayout" Target="../slideLayouts/slideLayout2.xml"/><Relationship Id="rId5" Type="http://schemas.openxmlformats.org/officeDocument/2006/relationships/hyperlink" Target="https://visitor.r20.constantcontact.com/manage/optin?v=001lLYlTIgswvK7TYd6aWfL4B6oWyhgywjtkMEmrvakuFwlJ0D8f2eKV6iMgu-GDGGkmGLxZDEweOtrnd57Rbz8YI8Tpbdsd1C1MR9BiAENfKY%3D" TargetMode="External"/><Relationship Id="rId4" Type="http://schemas.openxmlformats.org/officeDocument/2006/relationships/hyperlink" Target="https://visitor.r20.constantcontact.com/manage/optin?v=001lLYlTIgswvK7TYd6aWfL4Acy3Z0lNH2hCHbXC5wQHFOW5Fs64pTWI5uwpBAhqT_mQpHyRczMmUY-zUxoqnCu-cI2TYYzOIhcUyEKWdyB9zw%3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3: Culturally Competent Communication </a:t>
            </a:r>
          </a:p>
        </p:txBody>
      </p:sp>
      <p:sp>
        <p:nvSpPr>
          <p:cNvPr id="38915" name="Subtitle 1"/>
          <p:cNvSpPr>
            <a:spLocks noGrp="1"/>
          </p:cNvSpPr>
          <p:nvPr>
            <p:ph type="subTitle" idx="1"/>
          </p:nvPr>
        </p:nvSpPr>
        <p:spPr>
          <a:xfrm>
            <a:off x="1752600" y="3137687"/>
            <a:ext cx="7162799" cy="1752600"/>
          </a:xfrm>
        </p:spPr>
        <p:txBody>
          <a:bodyPr/>
          <a:lstStyle/>
          <a:p>
            <a:pPr eaLnBrk="1" hangingPunct="1"/>
            <a:r>
              <a:rPr lang="en-US" altLang="en-US" dirty="0">
                <a:solidFill>
                  <a:schemeClr val="bg1"/>
                </a:solidFill>
              </a:rPr>
              <a:t>Module 5: Enhancing Communication Oncology Patient Navigation Training: The Fundamentals </a:t>
            </a:r>
          </a:p>
        </p:txBody>
      </p:sp>
    </p:spTree>
    <p:extLst>
      <p:ext uri="{BB962C8B-B14F-4D97-AF65-F5344CB8AC3E}">
        <p14:creationId xmlns:p14="http://schemas.microsoft.com/office/powerpoint/2010/main" val="34843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1143000"/>
          </a:xfrm>
        </p:spPr>
        <p:txBody>
          <a:bodyPr>
            <a:normAutofit fontScale="90000"/>
          </a:bodyPr>
          <a:lstStyle/>
          <a:p>
            <a:r>
              <a:rPr lang="en-US" dirty="0"/>
              <a:t>Linking Communication to Health Outcomes </a:t>
            </a:r>
          </a:p>
        </p:txBody>
      </p:sp>
      <p:graphicFrame>
        <p:nvGraphicFramePr>
          <p:cNvPr id="4" name="Diagram 3" descr="Provider-patient communication is linked to patient satisfaction, adherence and health outcomes."/>
          <p:cNvGraphicFramePr/>
          <p:nvPr>
            <p:extLst>
              <p:ext uri="{D42A27DB-BD31-4B8C-83A1-F6EECF244321}">
                <p14:modId xmlns:p14="http://schemas.microsoft.com/office/powerpoint/2010/main" val="4093399451"/>
              </p:ext>
            </p:extLst>
          </p:nvPr>
        </p:nvGraphicFramePr>
        <p:xfrm>
          <a:off x="838200" y="1638300"/>
          <a:ext cx="7467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Left Arrow 5">
            <a:extLst>
              <a:ext uri="{C183D7F6-B498-43B3-948B-1728B52AA6E4}">
                <adec:decorative xmlns:adec="http://schemas.microsoft.com/office/drawing/2017/decorative" val="1"/>
              </a:ext>
            </a:extLst>
          </p:cNvPr>
          <p:cNvSpPr/>
          <p:nvPr/>
        </p:nvSpPr>
        <p:spPr>
          <a:xfrm>
            <a:off x="6019800" y="1447800"/>
            <a:ext cx="1828800" cy="3810000"/>
          </a:xfrm>
          <a:prstGeom prst="curvedLeftArrow">
            <a:avLst>
              <a:gd name="adj1" fmla="val 25000"/>
              <a:gd name="adj2" fmla="val 50000"/>
              <a:gd name="adj3" fmla="val 28677"/>
            </a:avLst>
          </a:prstGeom>
          <a:solidFill>
            <a:srgbClr val="C8B18B"/>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a:off x="1371600" y="1494865"/>
            <a:ext cx="1866900" cy="3762935"/>
          </a:xfrm>
          <a:prstGeom prst="curvedRightArrow">
            <a:avLst/>
          </a:prstGeom>
          <a:solidFill>
            <a:srgbClr val="C8B18B"/>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51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Implicit Bias and Health Disparities</a:t>
            </a:r>
          </a:p>
        </p:txBody>
      </p:sp>
      <p:sp>
        <p:nvSpPr>
          <p:cNvPr id="4" name="Rounded Rectangle 3"/>
          <p:cNvSpPr/>
          <p:nvPr/>
        </p:nvSpPr>
        <p:spPr>
          <a:xfrm>
            <a:off x="762000" y="2362200"/>
            <a:ext cx="2971800" cy="1828800"/>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Bias</a:t>
            </a:r>
            <a:r>
              <a:rPr lang="en-US" dirty="0">
                <a:solidFill>
                  <a:srgbClr val="000000"/>
                </a:solidFill>
              </a:rPr>
              <a:t> is “the negative evaluation of one group and its members relative to another.”</a:t>
            </a:r>
          </a:p>
        </p:txBody>
      </p:sp>
      <p:sp>
        <p:nvSpPr>
          <p:cNvPr id="5" name="Line Callout 1 4"/>
          <p:cNvSpPr/>
          <p:nvPr/>
        </p:nvSpPr>
        <p:spPr>
          <a:xfrm>
            <a:off x="5257800" y="1819835"/>
            <a:ext cx="3133164" cy="1084730"/>
          </a:xfrm>
          <a:prstGeom prst="borderCallout1">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Explicit bias </a:t>
            </a:r>
            <a:r>
              <a:rPr lang="en-US" dirty="0"/>
              <a:t>implies that a person is aware of their negative evaluation of a group.</a:t>
            </a:r>
          </a:p>
        </p:txBody>
      </p:sp>
      <p:sp>
        <p:nvSpPr>
          <p:cNvPr id="6" name="Line Callout 1 5"/>
          <p:cNvSpPr/>
          <p:nvPr/>
        </p:nvSpPr>
        <p:spPr>
          <a:xfrm>
            <a:off x="5262282" y="3429000"/>
            <a:ext cx="3128682" cy="1219200"/>
          </a:xfrm>
          <a:prstGeom prst="borderCallout1">
            <a:avLst>
              <a:gd name="adj1" fmla="val 93750"/>
              <a:gd name="adj2" fmla="val -10099"/>
              <a:gd name="adj3" fmla="val 28676"/>
              <a:gd name="adj4" fmla="val -39656"/>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actions of </a:t>
            </a:r>
            <a:r>
              <a:rPr lang="en-US" b="1" u="sng" dirty="0"/>
              <a:t>implicit bias </a:t>
            </a:r>
            <a:r>
              <a:rPr lang="en-US" dirty="0"/>
              <a:t>are unintentional or unconscious.</a:t>
            </a:r>
          </a:p>
        </p:txBody>
      </p:sp>
    </p:spTree>
    <p:extLst>
      <p:ext uri="{BB962C8B-B14F-4D97-AF65-F5344CB8AC3E}">
        <p14:creationId xmlns:p14="http://schemas.microsoft.com/office/powerpoint/2010/main" val="10860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2800" dirty="0"/>
              <a:t>Comparing Ways that Diverse Stakeholders are Similar to and Different from You</a:t>
            </a:r>
          </a:p>
        </p:txBody>
      </p:sp>
      <p:graphicFrame>
        <p:nvGraphicFramePr>
          <p:cNvPr id="4" name="Content Placeholder 3" descr="Comparing stakeholders and you:&#10;&#10;Patients and families want:&#10;Someone to help the patient meet her or his health care needs&#10;To feel heard &amp; respected&#10;To receive medical services and available resources&#10;To be able to determine decision making role (active or passive)&#10;To be clear about expectations, such as financial costs, time, level of engagement&#10;To have confidentiality and privacy respected&#10;To have access to medical services and &#10;To have good communication with and among service providers regarding care&#10;&#10;Patient navigators want:  &#10;To help patients access care through the system&#10;To share responsibilities for patient care with patient and family and other care team&#10;To have engaged patients&#10;To have coordination among the health care team members so roles and responsibilities are respected and the patient receives needed care&#10;To have good communication with the patient and her or his support system&#10;To have good communication with other members of care team and&#10;To have the ability to access resources to meet patient needs&#10;&#10;Clinicians want:&#10;Patient and family-centered, team-based activity designed to assess and meet the needs of patients&#10;Clinical coordination that determines where to send patient, what information is important to share and how accountability and responsibility for patient is managed&#10;Patient adherence to treatment recommendation&#10;Patients with the ability to conduct self-care management practices and &#10;Ability to provide high quality care without barriers&#10;&#10;Health systems want:&#10;To integrate personnel, information and other needed resources to carry out all patient care activities between and among participants&#10;Facilitation of appropriate and efficient delivery of health care services within and across systems&#10;To have access to payer sources for medical services rendered&#10;High level of patient satisfaction&#10;High quality services&#10;Positive reputation and&#10;Clear roles among service delivery, that includes no duplication of services&#10;"/>
          <p:cNvGraphicFramePr>
            <a:graphicFrameLocks noGrp="1"/>
          </p:cNvGraphicFramePr>
          <p:nvPr>
            <p:ph idx="1"/>
            <p:extLst>
              <p:ext uri="{D42A27DB-BD31-4B8C-83A1-F6EECF244321}">
                <p14:modId xmlns:p14="http://schemas.microsoft.com/office/powerpoint/2010/main" val="160085859"/>
              </p:ext>
            </p:extLst>
          </p:nvPr>
        </p:nvGraphicFramePr>
        <p:xfrm>
          <a:off x="381000" y="13716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Gaining Cultural Knowledge </a:t>
            </a:r>
          </a:p>
        </p:txBody>
      </p:sp>
      <p:graphicFrame>
        <p:nvGraphicFramePr>
          <p:cNvPr id="4" name="Diagram 3" descr="Four stages of gaining cultural knowledge: &#10;Stage 1 consists of unconscious incompetence where a person is unaware of their lack of knowledge about a culture.&#10;&#10;Stage 2 consists of conscious incompetence, where a person is aware that their knowledge is lacking, but they do not know how to apply knowledge of various cultures to practice. &#10;&#10;Stage 3 consist of conscious competence, where a person intentionally learns and practices cultural sensitivity.&#10;&#10;And Stage 4 consists of unconscious competence, where a person is able to provide culturally competent care to diverse patients without actively thinking about it. &#10;"/>
          <p:cNvGraphicFramePr/>
          <p:nvPr>
            <p:extLst>
              <p:ext uri="{D42A27DB-BD31-4B8C-83A1-F6EECF244321}">
                <p14:modId xmlns:p14="http://schemas.microsoft.com/office/powerpoint/2010/main" val="487284693"/>
              </p:ext>
            </p:extLst>
          </p:nvPr>
        </p:nvGraphicFramePr>
        <p:xfrm>
          <a:off x="609600" y="1371600"/>
          <a:ext cx="7924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68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 Your Self-Awareness</a:t>
            </a:r>
          </a:p>
        </p:txBody>
      </p:sp>
      <p:graphicFrame>
        <p:nvGraphicFramePr>
          <p:cNvPr id="4" name="Diagram 3" descr="Questions to ask in order to assess your self-awareness:&#10;&#10;Awareness: Am I aware of my personal biases and prejudices towards cultural groups different than mine?&#10;&#10;Skill: Do I have the skill to perform a culturally-based needs and strengths assessment in a sensitive manner?&#10;&#10;Knowledge: Do I have knowledge of the patient’s world view? Do I have knowledge of the ways biology, culture, society and language interrelate to impact people?&#10;&#10;Encounters: How many face-to-face encounters have I had with patients from diverse cultural backgrounds?&#10;&#10;Desire: What is my genuine desire to “want to be” culturally competent?&#10;&#10;"/>
          <p:cNvGraphicFramePr/>
          <p:nvPr>
            <p:extLst>
              <p:ext uri="{D42A27DB-BD31-4B8C-83A1-F6EECF244321}">
                <p14:modId xmlns:p14="http://schemas.microsoft.com/office/powerpoint/2010/main" val="747543065"/>
              </p:ext>
            </p:extLst>
          </p:nvPr>
        </p:nvGraphicFramePr>
        <p:xfrm>
          <a:off x="266700" y="1371600"/>
          <a:ext cx="8610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41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B2DB-A47C-45F9-B400-C095D8D4E3F7}"/>
              </a:ext>
            </a:extLst>
          </p:cNvPr>
          <p:cNvSpPr>
            <a:spLocks noGrp="1"/>
          </p:cNvSpPr>
          <p:nvPr>
            <p:ph type="title"/>
          </p:nvPr>
        </p:nvSpPr>
        <p:spPr/>
        <p:txBody>
          <a:bodyPr/>
          <a:lstStyle/>
          <a:p>
            <a:r>
              <a:rPr lang="en-US" sz="3600" dirty="0"/>
              <a:t>Checkpoint</a:t>
            </a:r>
            <a:endParaRPr lang="en-US" dirty="0"/>
          </a:p>
        </p:txBody>
      </p:sp>
      <p:sp>
        <p:nvSpPr>
          <p:cNvPr id="3" name="Content Placeholder 2">
            <a:extLst>
              <a:ext uri="{FF2B5EF4-FFF2-40B4-BE49-F238E27FC236}">
                <a16:creationId xmlns:a16="http://schemas.microsoft.com/office/drawing/2014/main" id="{DDAA2381-5B87-4142-8956-38F1F7DEB173}"/>
              </a:ext>
            </a:extLst>
          </p:cNvPr>
          <p:cNvSpPr>
            <a:spLocks noGrp="1"/>
          </p:cNvSpPr>
          <p:nvPr>
            <p:ph idx="1"/>
          </p:nvPr>
        </p:nvSpPr>
        <p:spPr/>
        <p:txBody>
          <a:bodyPr/>
          <a:lstStyle/>
          <a:p>
            <a:pPr marL="0" indent="0">
              <a:buNone/>
            </a:pPr>
            <a:r>
              <a:rPr lang="en-US" dirty="0"/>
              <a:t>Keeping a journal helps you examine your biases. True of false?</a:t>
            </a:r>
          </a:p>
        </p:txBody>
      </p:sp>
    </p:spTree>
    <p:extLst>
      <p:ext uri="{BB962C8B-B14F-4D97-AF65-F5344CB8AC3E}">
        <p14:creationId xmlns:p14="http://schemas.microsoft.com/office/powerpoint/2010/main" val="328558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Examine Your Biases </a:t>
            </a:r>
          </a:p>
        </p:txBody>
      </p:sp>
      <p:sp>
        <p:nvSpPr>
          <p:cNvPr id="3" name="Content Placeholder 2"/>
          <p:cNvSpPr>
            <a:spLocks noGrp="1"/>
          </p:cNvSpPr>
          <p:nvPr>
            <p:ph idx="1"/>
          </p:nvPr>
        </p:nvSpPr>
        <p:spPr/>
        <p:txBody>
          <a:bodyPr/>
          <a:lstStyle/>
          <a:p>
            <a:r>
              <a:rPr lang="en-US" dirty="0"/>
              <a:t>Keep a journal </a:t>
            </a:r>
          </a:p>
          <a:p>
            <a:r>
              <a:rPr lang="en-US" dirty="0"/>
              <a:t>Role-play difficult situations with colleagues</a:t>
            </a:r>
          </a:p>
          <a:p>
            <a:r>
              <a:rPr lang="en-US" dirty="0"/>
              <a:t>Record and critically review your encounters with patients</a:t>
            </a:r>
          </a:p>
          <a:p>
            <a:r>
              <a:rPr lang="en-US" dirty="0"/>
              <a:t>Observe how colleagues work with similar patients</a:t>
            </a:r>
          </a:p>
        </p:txBody>
      </p:sp>
    </p:spTree>
    <p:extLst>
      <p:ext uri="{BB962C8B-B14F-4D97-AF65-F5344CB8AC3E}">
        <p14:creationId xmlns:p14="http://schemas.microsoft.com/office/powerpoint/2010/main" val="20809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Dealing With Your Own Biases </a:t>
            </a:r>
          </a:p>
        </p:txBody>
      </p:sp>
      <p:graphicFrame>
        <p:nvGraphicFramePr>
          <p:cNvPr id="4" name="Diagram 3" descr="Strategies for dealing with your own biases:&#10;1. Stereotype replacement&#10;2. Individuation&#10;3. Counter-stereotyping imaging &#10;4. Perspective talking&#10;5. Increasing opportunities for contact&#10;"/>
          <p:cNvGraphicFramePr/>
          <p:nvPr>
            <p:extLst>
              <p:ext uri="{D42A27DB-BD31-4B8C-83A1-F6EECF244321}">
                <p14:modId xmlns:p14="http://schemas.microsoft.com/office/powerpoint/2010/main" val="187594075"/>
              </p:ext>
            </p:extLst>
          </p:nvPr>
        </p:nvGraphicFramePr>
        <p:xfrm>
          <a:off x="1866900" y="1676400"/>
          <a:ext cx="54102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05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noAutofit/>
          </a:bodyPr>
          <a:lstStyle/>
          <a:p>
            <a:r>
              <a:rPr lang="en-US" sz="2800" dirty="0"/>
              <a:t>Strategies for Dealing With Your Own Biases</a:t>
            </a:r>
          </a:p>
        </p:txBody>
      </p:sp>
      <p:graphicFrame>
        <p:nvGraphicFramePr>
          <p:cNvPr id="10" name="Diagram 9" descr="Strategies for dealing with your own biases:&#10;&#10;Bias: Overweight patient&#10;&#10;Stereotype replacement: Acknowledge your bias. Think about why you made that assumption about their weight and how to avoid it in the future.&#10;&#10;Counter-stereotypic imaging: Picture the individuals that you know who may be overweight or received a cancer diagnosis despite eating healthy and exercising.&#10;&#10;Individuation: Take some time to get to know your patient as an individual.&#10;&#10;Perspective taking: Imagine yourself living what your patient has experienced. &#10;&#10;Increasing opportunities for contact: Actively seek to interact with different groups of people. &#10;&#10;&#10;"/>
          <p:cNvGraphicFramePr/>
          <p:nvPr>
            <p:extLst>
              <p:ext uri="{D42A27DB-BD31-4B8C-83A1-F6EECF244321}">
                <p14:modId xmlns:p14="http://schemas.microsoft.com/office/powerpoint/2010/main" val="1084238985"/>
              </p:ext>
            </p:extLst>
          </p:nvPr>
        </p:nvGraphicFramePr>
        <p:xfrm>
          <a:off x="285750" y="914400"/>
          <a:ext cx="8496300" cy="465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37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143000"/>
          </a:xfrm>
        </p:spPr>
        <p:txBody>
          <a:bodyPr>
            <a:normAutofit/>
          </a:bodyPr>
          <a:lstStyle/>
          <a:p>
            <a:pPr algn="ctr"/>
            <a:r>
              <a:rPr lang="en-US" sz="3600" dirty="0"/>
              <a:t>Communicating with Empathy </a:t>
            </a:r>
          </a:p>
        </p:txBody>
      </p:sp>
      <p:pic>
        <p:nvPicPr>
          <p:cNvPr id="5" name="Content Placeholder 4" descr="Image depicting a hall in the hospital. A patient is walking with a nurse and a provider is standing on a side looking at a chart.">
            <a:extLst>
              <a:ext uri="{FF2B5EF4-FFF2-40B4-BE49-F238E27FC236}">
                <a16:creationId xmlns:a16="http://schemas.microsoft.com/office/drawing/2014/main" id="{D18791FB-5639-40AB-A696-46C4D99A122B}"/>
              </a:ext>
            </a:extLst>
          </p:cNvPr>
          <p:cNvPicPr>
            <a:picLocks noGrp="1" noChangeAspect="1"/>
          </p:cNvPicPr>
          <p:nvPr>
            <p:ph idx="1"/>
          </p:nvPr>
        </p:nvPicPr>
        <p:blipFill>
          <a:blip r:embed="rId3"/>
          <a:stretch>
            <a:fillRect/>
          </a:stretch>
        </p:blipFill>
        <p:spPr>
          <a:xfrm>
            <a:off x="1184731" y="1143000"/>
            <a:ext cx="6774537" cy="3810000"/>
          </a:xfrm>
          <a:prstGeom prst="rect">
            <a:avLst/>
          </a:prstGeom>
        </p:spPr>
      </p:pic>
      <p:sp>
        <p:nvSpPr>
          <p:cNvPr id="3" name="TextBox 2">
            <a:extLst>
              <a:ext uri="{FF2B5EF4-FFF2-40B4-BE49-F238E27FC236}">
                <a16:creationId xmlns:a16="http://schemas.microsoft.com/office/drawing/2014/main" id="{8080333A-8158-4FB3-B1E2-58603E3D19CF}"/>
              </a:ext>
            </a:extLst>
          </p:cNvPr>
          <p:cNvSpPr txBox="1"/>
          <p:nvPr/>
        </p:nvSpPr>
        <p:spPr>
          <a:xfrm>
            <a:off x="2933699" y="5105400"/>
            <a:ext cx="3276600" cy="369332"/>
          </a:xfrm>
          <a:prstGeom prst="rect">
            <a:avLst/>
          </a:prstGeom>
          <a:noFill/>
        </p:spPr>
        <p:txBody>
          <a:bodyPr wrap="square" rtlCol="0">
            <a:spAutoFit/>
          </a:bodyPr>
          <a:lstStyle/>
          <a:p>
            <a:r>
              <a:rPr lang="en-US" dirty="0"/>
              <a:t>Click </a:t>
            </a:r>
            <a:r>
              <a:rPr lang="en-US" dirty="0">
                <a:hlinkClick r:id="rId4"/>
              </a:rPr>
              <a:t>here</a:t>
            </a:r>
            <a:r>
              <a:rPr lang="en-US" dirty="0"/>
              <a:t> to watch the video</a:t>
            </a:r>
          </a:p>
        </p:txBody>
      </p:sp>
    </p:spTree>
    <p:extLst>
      <p:ext uri="{BB962C8B-B14F-4D97-AF65-F5344CB8AC3E}">
        <p14:creationId xmlns:p14="http://schemas.microsoft.com/office/powerpoint/2010/main" val="376654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Acknowledgments</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a:t>This work was supported by Cooperative Agreement #1U38DP004972-02 from the Centers for Disease Control and Prevention. Its contents are solely the responsibility of the authors and do not necessarily represent the official views of the Centers for Disease Control and Prevention.</a:t>
            </a:r>
          </a:p>
          <a:p>
            <a:pPr marL="0" indent="0">
              <a:buNone/>
            </a:pPr>
            <a:endParaRPr lang="en-US" sz="2400" dirty="0"/>
          </a:p>
          <a:p>
            <a:pPr marL="0" indent="0">
              <a:spcBef>
                <a:spcPts val="600"/>
              </a:spcBef>
              <a:spcAft>
                <a:spcPts val="600"/>
              </a:spcAft>
              <a:buNone/>
            </a:pPr>
            <a:r>
              <a:rPr lang="en-US" sz="2400" dirty="0"/>
              <a:t>Portions of this lesson have been adapted with permission from:</a:t>
            </a:r>
          </a:p>
          <a:p>
            <a:pPr lvl="1">
              <a:spcBef>
                <a:spcPts val="600"/>
              </a:spcBef>
              <a:spcAft>
                <a:spcPts val="600"/>
              </a:spcAft>
              <a:buFont typeface="Arial" panose="020B0604020202020204" pitchFamily="34" charset="0"/>
              <a:buChar char="•"/>
            </a:pPr>
            <a:r>
              <a:rPr lang="en-US" sz="2400" dirty="0"/>
              <a:t>The Patient Navigator Training Collaborative of the Colorado School of Public Health</a:t>
            </a:r>
          </a:p>
          <a:p>
            <a:pPr lvl="1">
              <a:spcBef>
                <a:spcPts val="600"/>
              </a:spcBef>
              <a:spcAft>
                <a:spcPts val="600"/>
              </a:spcAft>
              <a:buFont typeface="Arial" panose="020B0604020202020204" pitchFamily="34" charset="0"/>
              <a:buChar char="•"/>
            </a:pPr>
            <a:r>
              <a:rPr lang="en-US" sz="2400" dirty="0"/>
              <a:t>The National Coalition for Cancer Survivorship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29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866"/>
            <a:ext cx="8229600" cy="1143000"/>
          </a:xfrm>
        </p:spPr>
        <p:txBody>
          <a:bodyPr>
            <a:normAutofit fontScale="90000"/>
          </a:bodyPr>
          <a:lstStyle/>
          <a:p>
            <a:r>
              <a:rPr lang="en-US" dirty="0"/>
              <a:t>Strategies for Communicating with Empathy </a:t>
            </a:r>
          </a:p>
        </p:txBody>
      </p:sp>
      <p:graphicFrame>
        <p:nvGraphicFramePr>
          <p:cNvPr id="4" name="Diagram 3" descr="Strategies for communicating with empathy:&#10;1. Understand the patient’s situation, perspective and feelings&#10;2. Communicate that understanding and check its accuracy &#10;3. Act on that understanding with the patient in a helpful way&#10;4. Be willing to be wrong&#10;"/>
          <p:cNvGraphicFramePr/>
          <p:nvPr>
            <p:extLst>
              <p:ext uri="{D42A27DB-BD31-4B8C-83A1-F6EECF244321}">
                <p14:modId xmlns:p14="http://schemas.microsoft.com/office/powerpoint/2010/main" val="3699117869"/>
              </p:ext>
            </p:extLst>
          </p:nvPr>
        </p:nvGraphicFramePr>
        <p:xfrm>
          <a:off x="647700" y="1600200"/>
          <a:ext cx="7848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88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534400" cy="1143000"/>
          </a:xfrm>
        </p:spPr>
        <p:txBody>
          <a:bodyPr>
            <a:normAutofit fontScale="90000"/>
          </a:bodyPr>
          <a:lstStyle/>
          <a:p>
            <a:r>
              <a:rPr lang="en-US" dirty="0"/>
              <a:t>Strategies for Communicating with Empathy: Nonverbal communication:</a:t>
            </a:r>
            <a:br>
              <a:rPr lang="en-US" dirty="0"/>
            </a:br>
            <a:endParaRPr lang="en-US" dirty="0"/>
          </a:p>
        </p:txBody>
      </p:sp>
      <p:sp>
        <p:nvSpPr>
          <p:cNvPr id="3" name="Content Placeholder 2"/>
          <p:cNvSpPr>
            <a:spLocks noGrp="1"/>
          </p:cNvSpPr>
          <p:nvPr>
            <p:ph idx="1"/>
          </p:nvPr>
        </p:nvSpPr>
        <p:spPr/>
        <p:txBody>
          <a:bodyPr>
            <a:normAutofit/>
          </a:bodyPr>
          <a:lstStyle/>
          <a:p>
            <a:r>
              <a:rPr lang="en-US" sz="2600" b="1" dirty="0"/>
              <a:t>E</a:t>
            </a:r>
            <a:r>
              <a:rPr lang="en-US" sz="2600" dirty="0"/>
              <a:t>ye contact</a:t>
            </a:r>
          </a:p>
          <a:p>
            <a:r>
              <a:rPr lang="en-US" sz="2600" b="1" dirty="0"/>
              <a:t>M</a:t>
            </a:r>
            <a:r>
              <a:rPr lang="en-US" sz="2600" dirty="0"/>
              <a:t>uscle of facial expression</a:t>
            </a:r>
          </a:p>
          <a:p>
            <a:r>
              <a:rPr lang="en-US" sz="2600" b="1" dirty="0"/>
              <a:t>P</a:t>
            </a:r>
            <a:r>
              <a:rPr lang="en-US" sz="2600" dirty="0"/>
              <a:t>osture</a:t>
            </a:r>
          </a:p>
          <a:p>
            <a:r>
              <a:rPr lang="en-US" sz="2600" b="1" dirty="0"/>
              <a:t>A</a:t>
            </a:r>
            <a:r>
              <a:rPr lang="en-US" sz="2600" dirty="0"/>
              <a:t>ffect </a:t>
            </a:r>
          </a:p>
          <a:p>
            <a:r>
              <a:rPr lang="en-US" sz="2600" b="1" dirty="0"/>
              <a:t>T</a:t>
            </a:r>
            <a:r>
              <a:rPr lang="en-US" sz="2600" dirty="0"/>
              <a:t>one of voice</a:t>
            </a:r>
          </a:p>
          <a:p>
            <a:r>
              <a:rPr lang="en-US" sz="2600" b="1" dirty="0"/>
              <a:t>H</a:t>
            </a:r>
            <a:r>
              <a:rPr lang="en-US" sz="2600" dirty="0"/>
              <a:t>earing the whole patient</a:t>
            </a:r>
          </a:p>
          <a:p>
            <a:r>
              <a:rPr lang="en-US" sz="2600" b="1" dirty="0"/>
              <a:t>Y</a:t>
            </a:r>
            <a:r>
              <a:rPr lang="en-US" sz="2600" dirty="0"/>
              <a:t>our response </a:t>
            </a:r>
          </a:p>
        </p:txBody>
      </p:sp>
      <p:sp>
        <p:nvSpPr>
          <p:cNvPr id="6" name="TextBox 5"/>
          <p:cNvSpPr txBox="1"/>
          <p:nvPr/>
        </p:nvSpPr>
        <p:spPr>
          <a:xfrm>
            <a:off x="6934200" y="5301633"/>
            <a:ext cx="2057400" cy="276999"/>
          </a:xfrm>
          <a:prstGeom prst="rect">
            <a:avLst/>
          </a:prstGeom>
          <a:noFill/>
        </p:spPr>
        <p:txBody>
          <a:bodyPr wrap="square" rtlCol="0">
            <a:spAutoFit/>
          </a:bodyPr>
          <a:lstStyle/>
          <a:p>
            <a:r>
              <a:rPr lang="en-US" sz="1200" i="1" dirty="0">
                <a:solidFill>
                  <a:schemeClr val="bg1">
                    <a:lumMod val="50000"/>
                  </a:schemeClr>
                </a:solidFill>
              </a:rPr>
              <a:t>Source:</a:t>
            </a:r>
            <a:r>
              <a:rPr lang="en-US" sz="1200" dirty="0">
                <a:solidFill>
                  <a:schemeClr val="bg1">
                    <a:lumMod val="50000"/>
                  </a:schemeClr>
                </a:solidFill>
              </a:rPr>
              <a:t> </a:t>
            </a:r>
            <a:r>
              <a:rPr lang="en-US" sz="1200" i="1" dirty="0">
                <a:solidFill>
                  <a:schemeClr val="bg1">
                    <a:lumMod val="50000"/>
                  </a:schemeClr>
                </a:solidFill>
              </a:rPr>
              <a:t>Reiss et al. 2014</a:t>
            </a:r>
            <a:r>
              <a:rPr lang="en-US" sz="1100" dirty="0">
                <a:solidFill>
                  <a:schemeClr val="bg1">
                    <a:lumMod val="50000"/>
                  </a:schemeClr>
                </a:solidFill>
              </a:rPr>
              <a:t>. </a:t>
            </a:r>
          </a:p>
        </p:txBody>
      </p:sp>
    </p:spTree>
    <p:extLst>
      <p:ext uri="{BB962C8B-B14F-4D97-AF65-F5344CB8AC3E}">
        <p14:creationId xmlns:p14="http://schemas.microsoft.com/office/powerpoint/2010/main" val="3475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Cross-Cultural Communication </a:t>
            </a:r>
          </a:p>
        </p:txBody>
      </p:sp>
      <p:graphicFrame>
        <p:nvGraphicFramePr>
          <p:cNvPr id="4" name="Content Placeholder 4" descr="Cross cultural communication strategies:&#10;&#10;1. Slow down and speak clearly&#10;2. Encourage patients&#10;3. Do not use slang, idioms and sayings&#10;4. Avoid humor&#10;5. Avoid asking two questions at once; both questions may not have been comprehended &#10;6. Avoid asking negative questions&#10;7. Consider writing down something if you are unsure that it has been made clear&#10;8. Take turns in your conversation, being sure to listen fully to responses&#10;9. Summarize and repeat what has been said&#10;&#10;"/>
          <p:cNvGraphicFramePr>
            <a:graphicFrameLocks noGrp="1"/>
          </p:cNvGraphicFramePr>
          <p:nvPr>
            <p:ph idx="1"/>
            <p:extLst>
              <p:ext uri="{D42A27DB-BD31-4B8C-83A1-F6EECF244321}">
                <p14:modId xmlns:p14="http://schemas.microsoft.com/office/powerpoint/2010/main" val="2899253551"/>
              </p:ext>
            </p:extLst>
          </p:nvPr>
        </p:nvGraphicFramePr>
        <p:xfrm>
          <a:off x="533400" y="1219200"/>
          <a:ext cx="8077200" cy="447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0" y="5257800"/>
            <a:ext cx="1974669" cy="261610"/>
          </a:xfrm>
          <a:prstGeom prst="rect">
            <a:avLst/>
          </a:prstGeom>
          <a:noFill/>
        </p:spPr>
        <p:txBody>
          <a:bodyPr wrap="square" rtlCol="0">
            <a:spAutoFit/>
          </a:bodyPr>
          <a:lstStyle/>
          <a:p>
            <a:r>
              <a:rPr lang="en-US" sz="1100" i="1" dirty="0">
                <a:solidFill>
                  <a:schemeClr val="bg1">
                    <a:lumMod val="50000"/>
                  </a:schemeClr>
                </a:solidFill>
              </a:rPr>
              <a:t>Source: </a:t>
            </a:r>
            <a:r>
              <a:rPr lang="en-US" sz="1100" i="1" dirty="0" err="1">
                <a:solidFill>
                  <a:schemeClr val="bg1">
                    <a:lumMod val="50000"/>
                  </a:schemeClr>
                </a:solidFill>
              </a:rPr>
              <a:t>Kwintessential</a:t>
            </a:r>
            <a:r>
              <a:rPr lang="en-US" sz="1100" i="1" dirty="0">
                <a:solidFill>
                  <a:schemeClr val="bg1">
                    <a:lumMod val="50000"/>
                  </a:schemeClr>
                </a:solidFill>
              </a:rPr>
              <a:t>, n.d</a:t>
            </a:r>
            <a:r>
              <a:rPr lang="en-US" sz="1000" i="1" dirty="0">
                <a:solidFill>
                  <a:schemeClr val="tx1">
                    <a:lumMod val="65000"/>
                    <a:lumOff val="35000"/>
                  </a:schemeClr>
                </a:solidFill>
              </a:rPr>
              <a:t>.</a:t>
            </a:r>
          </a:p>
        </p:txBody>
      </p:sp>
    </p:spTree>
    <p:extLst>
      <p:ext uri="{BB962C8B-B14F-4D97-AF65-F5344CB8AC3E}">
        <p14:creationId xmlns:p14="http://schemas.microsoft.com/office/powerpoint/2010/main" val="3275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RESPECT Model of Cross-Cultural Communication </a:t>
            </a:r>
          </a:p>
        </p:txBody>
      </p:sp>
      <p:graphicFrame>
        <p:nvGraphicFramePr>
          <p:cNvPr id="4" name="Content Placeholder 3" descr="The RESPECT Model of Cross-Cultural Communication can help improve interactions. &#10;&#10;The R stands for rapport, which means: &#10;Attempting to connect on a personal level&#10;Asking questions to get the person’s point of view&#10;Making a conscious effort to suspend judgment and&#10;Realizing when you are making assumptions and stop&#10;&#10;The first E stands for empathy, which means:&#10;Knowing that it is difficult for someone to ask for help, this person is asking for help and/or it is your job to provide assistance&#10;Asking questions to understand the patient's reasons for behaviors or illness and&#10;Verbalizing acknowledgement and  legitimizing the patient's feelings&#10;&#10;The S stands for Support, which means:&#10;Identifying and reducing barriers to care&#10;Involving family members as desired by the patient and&#10;Reassuring the patient that your role is to provide assistance&#10;&#10;The P stands for Partnership, which means:&#10;Being flexible with regard to issues of control&#10;Negotiating roles when necessary and&#10;Stressing that you will be working collaboratively to address medical problems&#10;"/>
          <p:cNvGraphicFramePr>
            <a:graphicFrameLocks noGrp="1"/>
          </p:cNvGraphicFramePr>
          <p:nvPr>
            <p:ph idx="1"/>
            <p:extLst>
              <p:ext uri="{D42A27DB-BD31-4B8C-83A1-F6EECF244321}">
                <p14:modId xmlns:p14="http://schemas.microsoft.com/office/powerpoint/2010/main" val="3426619358"/>
              </p:ext>
            </p:extLst>
          </p:nvPr>
        </p:nvGraphicFramePr>
        <p:xfrm>
          <a:off x="-457200" y="1622946"/>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162800" y="5279395"/>
            <a:ext cx="1676400" cy="276999"/>
          </a:xfrm>
          <a:prstGeom prst="rect">
            <a:avLst/>
          </a:prstGeom>
          <a:noFill/>
        </p:spPr>
        <p:txBody>
          <a:bodyPr wrap="square" rtlCol="0">
            <a:spAutoFit/>
          </a:bodyPr>
          <a:lstStyle/>
          <a:p>
            <a:r>
              <a:rPr lang="en-US" sz="1200" i="1" dirty="0">
                <a:solidFill>
                  <a:schemeClr val="bg1">
                    <a:lumMod val="50000"/>
                  </a:schemeClr>
                </a:solidFill>
              </a:rPr>
              <a:t>Source: Welch, 1998</a:t>
            </a:r>
            <a:r>
              <a:rPr lang="en-US" sz="1200" i="1" dirty="0"/>
              <a:t>.</a:t>
            </a:r>
          </a:p>
        </p:txBody>
      </p:sp>
    </p:spTree>
    <p:extLst>
      <p:ext uri="{BB962C8B-B14F-4D97-AF65-F5344CB8AC3E}">
        <p14:creationId xmlns:p14="http://schemas.microsoft.com/office/powerpoint/2010/main" val="121891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RESPECT Model of Cross-Cultural Communication </a:t>
            </a:r>
          </a:p>
        </p:txBody>
      </p:sp>
      <p:graphicFrame>
        <p:nvGraphicFramePr>
          <p:cNvPr id="4" name="Diagram 3" descr="The second E stands for Explanations which means:&#10;Assess and enhance comprehension and use appropriate language for linguistic preference and literacy level&#10;&#10;The C stands for Cultural Competence, or humility, which means: &#10;Demonstrating respect for person’s culture and cultural health beliefs &#10;Recognizing that the patient's view of you may be identified by ethnic or cultural stereotypes&#10;Becoming aware of your own biases and preconceptions if you are not already aware&#10;Knowing your limitations in addressing issues across cultures and seeking out others who can help you and&#10;Understanding your personal style and recognizing when it may not be working with a given patient, which means you should seek out help&#10;&#10;The T stands for Trust, which means taking the necessary time and consciously work to establish trust.&#10;&#10;"/>
          <p:cNvGraphicFramePr/>
          <p:nvPr>
            <p:extLst>
              <p:ext uri="{D42A27DB-BD31-4B8C-83A1-F6EECF244321}">
                <p14:modId xmlns:p14="http://schemas.microsoft.com/office/powerpoint/2010/main" val="1610822582"/>
              </p:ext>
            </p:extLst>
          </p:nvPr>
        </p:nvGraphicFramePr>
        <p:xfrm>
          <a:off x="114300" y="1655999"/>
          <a:ext cx="8001000"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086600" y="5295900"/>
            <a:ext cx="1828800" cy="276999"/>
          </a:xfrm>
          <a:prstGeom prst="rect">
            <a:avLst/>
          </a:prstGeom>
          <a:noFill/>
        </p:spPr>
        <p:txBody>
          <a:bodyPr wrap="square" rtlCol="0">
            <a:spAutoFit/>
          </a:bodyPr>
          <a:lstStyle/>
          <a:p>
            <a:r>
              <a:rPr lang="en-US" sz="1200" i="1" dirty="0">
                <a:solidFill>
                  <a:schemeClr val="bg1">
                    <a:lumMod val="50000"/>
                  </a:schemeClr>
                </a:solidFill>
              </a:rPr>
              <a:t>Source: Welch, 1998</a:t>
            </a:r>
            <a:r>
              <a:rPr lang="en-US" sz="1200" i="1" dirty="0"/>
              <a:t>.</a:t>
            </a:r>
          </a:p>
        </p:txBody>
      </p:sp>
    </p:spTree>
    <p:extLst>
      <p:ext uri="{BB962C8B-B14F-4D97-AF65-F5344CB8AC3E}">
        <p14:creationId xmlns:p14="http://schemas.microsoft.com/office/powerpoint/2010/main" val="36170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a:t>
            </a:r>
          </a:p>
        </p:txBody>
      </p:sp>
      <p:sp>
        <p:nvSpPr>
          <p:cNvPr id="3" name="Content Placeholder 2"/>
          <p:cNvSpPr>
            <a:spLocks noGrp="1"/>
          </p:cNvSpPr>
          <p:nvPr>
            <p:ph idx="1"/>
          </p:nvPr>
        </p:nvSpPr>
        <p:spPr>
          <a:xfrm>
            <a:off x="609600" y="1476233"/>
            <a:ext cx="8229600" cy="4114800"/>
          </a:xfrm>
        </p:spPr>
        <p:txBody>
          <a:bodyPr>
            <a:normAutofit fontScale="92500" lnSpcReduction="10000"/>
          </a:bodyPr>
          <a:lstStyle/>
          <a:p>
            <a:pPr marL="0" indent="0">
              <a:buNone/>
            </a:pPr>
            <a:r>
              <a:rPr lang="en-US" sz="2000" b="1" dirty="0">
                <a:solidFill>
                  <a:srgbClr val="002060"/>
                </a:solidFill>
              </a:rPr>
              <a:t>Rapport</a:t>
            </a:r>
            <a:r>
              <a:rPr lang="en-US" sz="2000" dirty="0">
                <a:solidFill>
                  <a:srgbClr val="0096D6"/>
                </a:solidFill>
              </a:rPr>
              <a:t> </a:t>
            </a:r>
            <a:r>
              <a:rPr lang="en-US" sz="2000" dirty="0"/>
              <a:t>– Ask Agnes questions about her view of clinical trials.</a:t>
            </a:r>
          </a:p>
          <a:p>
            <a:pPr marL="0" indent="0">
              <a:buNone/>
            </a:pPr>
            <a:r>
              <a:rPr lang="en-US" sz="2000" b="1" dirty="0">
                <a:solidFill>
                  <a:srgbClr val="002060"/>
                </a:solidFill>
              </a:rPr>
              <a:t>Empathy</a:t>
            </a:r>
            <a:r>
              <a:rPr lang="en-US" sz="2000" dirty="0"/>
              <a:t> – Listen to Agnes’s reasons for her viewpoints and acknowledge her feelings. </a:t>
            </a:r>
          </a:p>
          <a:p>
            <a:pPr marL="0" indent="0">
              <a:buNone/>
            </a:pPr>
            <a:r>
              <a:rPr lang="en-US" sz="2000" b="1" dirty="0">
                <a:solidFill>
                  <a:srgbClr val="002060"/>
                </a:solidFill>
              </a:rPr>
              <a:t>Support</a:t>
            </a:r>
            <a:r>
              <a:rPr lang="en-US" sz="2000" dirty="0">
                <a:solidFill>
                  <a:srgbClr val="0096D6"/>
                </a:solidFill>
              </a:rPr>
              <a:t> </a:t>
            </a:r>
            <a:r>
              <a:rPr lang="en-US" sz="2000" dirty="0"/>
              <a:t>– Let her know that you are there to provide support and offer to include family members to help her make a decision.</a:t>
            </a:r>
          </a:p>
          <a:p>
            <a:pPr marL="0" indent="0">
              <a:buNone/>
            </a:pPr>
            <a:r>
              <a:rPr lang="en-US" sz="2000" b="1" dirty="0">
                <a:solidFill>
                  <a:srgbClr val="002060"/>
                </a:solidFill>
              </a:rPr>
              <a:t>Partnership</a:t>
            </a:r>
            <a:r>
              <a:rPr lang="en-US" sz="2000" dirty="0">
                <a:solidFill>
                  <a:srgbClr val="0096D6"/>
                </a:solidFill>
              </a:rPr>
              <a:t> </a:t>
            </a:r>
            <a:r>
              <a:rPr lang="en-US" sz="2000" dirty="0"/>
              <a:t>– Stress to Agnes that you are working with her to ensure she receives the treatment she needs. </a:t>
            </a:r>
          </a:p>
          <a:p>
            <a:pPr marL="0" indent="0">
              <a:buNone/>
            </a:pPr>
            <a:r>
              <a:rPr lang="en-US" sz="2000" b="1" dirty="0">
                <a:solidFill>
                  <a:srgbClr val="002060"/>
                </a:solidFill>
              </a:rPr>
              <a:t>Explanations</a:t>
            </a:r>
            <a:r>
              <a:rPr lang="en-US" sz="2000" dirty="0">
                <a:solidFill>
                  <a:srgbClr val="0096D6"/>
                </a:solidFill>
              </a:rPr>
              <a:t> </a:t>
            </a:r>
            <a:r>
              <a:rPr lang="en-US" sz="2000" dirty="0"/>
              <a:t>– Assess Agnes’s understanding of what the doctor has shared with her. Refer her to the appropriate resources for more information. </a:t>
            </a:r>
          </a:p>
          <a:p>
            <a:pPr marL="0" indent="0">
              <a:buNone/>
            </a:pPr>
            <a:r>
              <a:rPr lang="en-US" sz="2000" b="1" dirty="0">
                <a:solidFill>
                  <a:srgbClr val="002060"/>
                </a:solidFill>
              </a:rPr>
              <a:t>Cultural Competence </a:t>
            </a:r>
            <a:r>
              <a:rPr lang="en-US" sz="2000" dirty="0"/>
              <a:t>– Understand how Agnes’s culture may impact her view of you and other health care professionals.</a:t>
            </a:r>
          </a:p>
          <a:p>
            <a:pPr marL="0" indent="0">
              <a:buNone/>
            </a:pPr>
            <a:r>
              <a:rPr lang="en-US" sz="2000" b="1" dirty="0">
                <a:solidFill>
                  <a:srgbClr val="002060"/>
                </a:solidFill>
              </a:rPr>
              <a:t>Trust</a:t>
            </a:r>
            <a:r>
              <a:rPr lang="en-US" sz="2000" dirty="0"/>
              <a:t> – Take the time to build trust. </a:t>
            </a:r>
          </a:p>
        </p:txBody>
      </p:sp>
    </p:spTree>
    <p:extLst>
      <p:ext uri="{BB962C8B-B14F-4D97-AF65-F5344CB8AC3E}">
        <p14:creationId xmlns:p14="http://schemas.microsoft.com/office/powerpoint/2010/main" val="281922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237"/>
            <a:ext cx="8534400" cy="1143000"/>
          </a:xfrm>
        </p:spPr>
        <p:txBody>
          <a:bodyPr>
            <a:noAutofit/>
          </a:bodyPr>
          <a:lstStyle/>
          <a:p>
            <a:r>
              <a:rPr lang="en-US" sz="3600" dirty="0"/>
              <a:t>LEARN Model: Overcoming Obstacles in Cross-Cultural Communication </a:t>
            </a:r>
          </a:p>
        </p:txBody>
      </p:sp>
      <p:graphicFrame>
        <p:nvGraphicFramePr>
          <p:cNvPr id="4" name="Content Placeholder 3" descr="LEARN model:&#10;&#10;The L stands for listening to the patient, encouraging the patient to talk with you, and being open and non-judgemental.&#10;&#10;The E stands for explaining to the patient your perception of the problem.&#10;&#10;The A stands for acknowledging differences AND similarities in your perception and the patient’s perception.&#10;&#10;The R stands for recommending solutions to the problem that involve the patient.&#10;&#10;And N stands for negotiating the action plan that accounts for the patient’s cultural needs and preferences. &#10;"/>
          <p:cNvGraphicFramePr>
            <a:graphicFrameLocks noGrp="1"/>
          </p:cNvGraphicFramePr>
          <p:nvPr>
            <p:ph idx="1"/>
            <p:extLst>
              <p:ext uri="{D42A27DB-BD31-4B8C-83A1-F6EECF244321}">
                <p14:modId xmlns:p14="http://schemas.microsoft.com/office/powerpoint/2010/main" val="2135177722"/>
              </p:ext>
            </p:extLst>
          </p:nvPr>
        </p:nvGraphicFramePr>
        <p:xfrm>
          <a:off x="-990600" y="1598297"/>
          <a:ext cx="8991600" cy="357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39000" y="5259703"/>
            <a:ext cx="1752600" cy="276999"/>
          </a:xfrm>
          <a:prstGeom prst="rect">
            <a:avLst/>
          </a:prstGeom>
          <a:noFill/>
        </p:spPr>
        <p:txBody>
          <a:bodyPr wrap="square" rtlCol="0">
            <a:spAutoFit/>
          </a:bodyPr>
          <a:lstStyle/>
          <a:p>
            <a:r>
              <a:rPr lang="en-US" sz="1200" i="1" dirty="0">
                <a:solidFill>
                  <a:schemeClr val="bg1">
                    <a:lumMod val="50000"/>
                  </a:schemeClr>
                </a:solidFill>
              </a:rPr>
              <a:t>Source: Berlin, 1983</a:t>
            </a:r>
            <a:r>
              <a:rPr lang="en-US" sz="1200" i="1" dirty="0"/>
              <a:t>.</a:t>
            </a:r>
          </a:p>
        </p:txBody>
      </p:sp>
    </p:spTree>
    <p:extLst>
      <p:ext uri="{BB962C8B-B14F-4D97-AF65-F5344CB8AC3E}">
        <p14:creationId xmlns:p14="http://schemas.microsoft.com/office/powerpoint/2010/main" val="142097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a:t>
            </a:r>
          </a:p>
        </p:txBody>
      </p:sp>
      <p:sp>
        <p:nvSpPr>
          <p:cNvPr id="3" name="Content Placeholder 2"/>
          <p:cNvSpPr>
            <a:spLocks noGrp="1"/>
          </p:cNvSpPr>
          <p:nvPr>
            <p:ph idx="1"/>
          </p:nvPr>
        </p:nvSpPr>
        <p:spPr>
          <a:xfrm>
            <a:off x="457200" y="1600201"/>
            <a:ext cx="4343400" cy="3581399"/>
          </a:xfrm>
        </p:spPr>
        <p:txBody>
          <a:bodyPr/>
          <a:lstStyle/>
          <a:p>
            <a:pPr marL="0" indent="0">
              <a:buNone/>
            </a:pPr>
            <a:r>
              <a:rPr lang="en-US" sz="2000" b="1" dirty="0">
                <a:solidFill>
                  <a:srgbClr val="033B57"/>
                </a:solidFill>
              </a:rPr>
              <a:t>You have a patient who needs to start treatment. She tells you that she needs to first go home to go through a cleansing and prayer ritual. You have worked on lining up the tests and treatment. The providers are urging you and the patient to begin treatment immediately. </a:t>
            </a:r>
          </a:p>
          <a:p>
            <a:pPr marL="0" indent="0">
              <a:buNone/>
            </a:pPr>
            <a:endParaRPr lang="en-US" sz="2000" dirty="0">
              <a:solidFill>
                <a:srgbClr val="033B57"/>
              </a:solidFill>
            </a:endParaRPr>
          </a:p>
          <a:p>
            <a:pPr marL="0" indent="0">
              <a:buNone/>
            </a:pPr>
            <a:r>
              <a:rPr lang="en-US" sz="2000" b="1" dirty="0">
                <a:solidFill>
                  <a:srgbClr val="033B57"/>
                </a:solidFill>
              </a:rPr>
              <a:t>What do you do?</a:t>
            </a:r>
          </a:p>
          <a:p>
            <a:pPr marL="0" indent="0">
              <a:buNone/>
            </a:pPr>
            <a:endParaRPr lang="en-US" dirty="0"/>
          </a:p>
        </p:txBody>
      </p:sp>
      <p:sp>
        <p:nvSpPr>
          <p:cNvPr id="4" name="Rounded Rectangle 3"/>
          <p:cNvSpPr/>
          <p:nvPr/>
        </p:nvSpPr>
        <p:spPr>
          <a:xfrm>
            <a:off x="5029200" y="1752600"/>
            <a:ext cx="3352800" cy="2857499"/>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2400" b="1" dirty="0">
                <a:solidFill>
                  <a:schemeClr val="bg1"/>
                </a:solidFill>
              </a:rPr>
              <a:t>L</a:t>
            </a:r>
            <a:r>
              <a:rPr lang="en-US" sz="2400" dirty="0">
                <a:solidFill>
                  <a:schemeClr val="bg1"/>
                </a:solidFill>
              </a:rPr>
              <a:t>ISTEN</a:t>
            </a:r>
          </a:p>
          <a:p>
            <a:pPr marL="285750" indent="-285750">
              <a:buFont typeface="Wingdings" panose="05000000000000000000" pitchFamily="2" charset="2"/>
              <a:buChar char="ü"/>
            </a:pPr>
            <a:r>
              <a:rPr lang="en-US" sz="2400" b="1" dirty="0">
                <a:solidFill>
                  <a:schemeClr val="bg1"/>
                </a:solidFill>
              </a:rPr>
              <a:t>E</a:t>
            </a:r>
            <a:r>
              <a:rPr lang="en-US" sz="2400" dirty="0">
                <a:solidFill>
                  <a:schemeClr val="bg1"/>
                </a:solidFill>
              </a:rPr>
              <a:t>XPLAIN</a:t>
            </a:r>
          </a:p>
          <a:p>
            <a:pPr marL="285750" indent="-285750">
              <a:buFont typeface="Wingdings" panose="05000000000000000000" pitchFamily="2" charset="2"/>
              <a:buChar char="ü"/>
            </a:pPr>
            <a:r>
              <a:rPr lang="en-US" sz="2400" b="1" dirty="0">
                <a:solidFill>
                  <a:schemeClr val="bg1"/>
                </a:solidFill>
              </a:rPr>
              <a:t>A</a:t>
            </a:r>
            <a:r>
              <a:rPr lang="en-US" sz="2400" dirty="0">
                <a:solidFill>
                  <a:schemeClr val="bg1"/>
                </a:solidFill>
              </a:rPr>
              <a:t>CKNOWLEDGE</a:t>
            </a:r>
          </a:p>
          <a:p>
            <a:pPr marL="285750" indent="-285750">
              <a:buFont typeface="Wingdings" panose="05000000000000000000" pitchFamily="2" charset="2"/>
              <a:buChar char="ü"/>
            </a:pPr>
            <a:r>
              <a:rPr lang="en-US" sz="2400" b="1" dirty="0">
                <a:solidFill>
                  <a:schemeClr val="bg1"/>
                </a:solidFill>
              </a:rPr>
              <a:t>R</a:t>
            </a:r>
            <a:r>
              <a:rPr lang="en-US" sz="2400" dirty="0">
                <a:solidFill>
                  <a:schemeClr val="bg1"/>
                </a:solidFill>
              </a:rPr>
              <a:t>ECOMMEND</a:t>
            </a:r>
          </a:p>
          <a:p>
            <a:pPr marL="285750" indent="-285750">
              <a:buFont typeface="Wingdings" panose="05000000000000000000" pitchFamily="2" charset="2"/>
              <a:buChar char="ü"/>
            </a:pPr>
            <a:r>
              <a:rPr lang="en-US" sz="2400" b="1" dirty="0">
                <a:solidFill>
                  <a:schemeClr val="bg1"/>
                </a:solidFill>
              </a:rPr>
              <a:t>N</a:t>
            </a:r>
            <a:r>
              <a:rPr lang="en-US" sz="2400" dirty="0">
                <a:solidFill>
                  <a:schemeClr val="bg1"/>
                </a:solidFill>
              </a:rPr>
              <a:t>EGOTIATE </a:t>
            </a:r>
          </a:p>
        </p:txBody>
      </p:sp>
    </p:spTree>
    <p:extLst>
      <p:ext uri="{BB962C8B-B14F-4D97-AF65-F5344CB8AC3E}">
        <p14:creationId xmlns:p14="http://schemas.microsoft.com/office/powerpoint/2010/main" val="38032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B4EE-F85D-4CFD-BEAE-950BE5C7DBB8}"/>
              </a:ext>
            </a:extLst>
          </p:cNvPr>
          <p:cNvSpPr>
            <a:spLocks noGrp="1"/>
          </p:cNvSpPr>
          <p:nvPr>
            <p:ph type="title"/>
          </p:nvPr>
        </p:nvSpPr>
        <p:spPr/>
        <p:txBody>
          <a:bodyPr>
            <a:normAutofit/>
          </a:bodyPr>
          <a:lstStyle/>
          <a:p>
            <a:r>
              <a:rPr lang="en-US" sz="3600" dirty="0"/>
              <a:t>The National CLAS Standards</a:t>
            </a:r>
          </a:p>
        </p:txBody>
      </p:sp>
      <p:sp>
        <p:nvSpPr>
          <p:cNvPr id="3" name="Content Placeholder 2"/>
          <p:cNvSpPr>
            <a:spLocks noGrp="1"/>
          </p:cNvSpPr>
          <p:nvPr>
            <p:ph idx="1"/>
          </p:nvPr>
        </p:nvSpPr>
        <p:spPr/>
        <p:txBody>
          <a:bodyPr>
            <a:normAutofit/>
          </a:bodyPr>
          <a:lstStyle/>
          <a:p>
            <a:r>
              <a:rPr lang="en-US" dirty="0"/>
              <a:t>National standards for culturally appropriate services in health care</a:t>
            </a:r>
          </a:p>
          <a:p>
            <a:r>
              <a:rPr lang="en-US" dirty="0"/>
              <a:t>Developed by the US Health and Human Services Office of Minority Health</a:t>
            </a:r>
          </a:p>
        </p:txBody>
      </p:sp>
    </p:spTree>
    <p:extLst>
      <p:ext uri="{BB962C8B-B14F-4D97-AF65-F5344CB8AC3E}">
        <p14:creationId xmlns:p14="http://schemas.microsoft.com/office/powerpoint/2010/main" val="91613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B545-547A-4546-ABEE-AC4AF5E63BA5}"/>
              </a:ext>
            </a:extLst>
          </p:cNvPr>
          <p:cNvSpPr>
            <a:spLocks noGrp="1"/>
          </p:cNvSpPr>
          <p:nvPr>
            <p:ph type="title"/>
          </p:nvPr>
        </p:nvSpPr>
        <p:spPr/>
        <p:txBody>
          <a:bodyPr/>
          <a:lstStyle/>
          <a:p>
            <a:r>
              <a:rPr lang="en-US" sz="3600" dirty="0"/>
              <a:t>Checkpoint</a:t>
            </a:r>
            <a:endParaRPr lang="en-US" dirty="0"/>
          </a:p>
        </p:txBody>
      </p:sp>
      <p:sp>
        <p:nvSpPr>
          <p:cNvPr id="3" name="Content Placeholder 2">
            <a:extLst>
              <a:ext uri="{FF2B5EF4-FFF2-40B4-BE49-F238E27FC236}">
                <a16:creationId xmlns:a16="http://schemas.microsoft.com/office/drawing/2014/main" id="{5140B7A0-2127-410E-838F-05627AD91F26}"/>
              </a:ext>
            </a:extLst>
          </p:cNvPr>
          <p:cNvSpPr>
            <a:spLocks noGrp="1"/>
          </p:cNvSpPr>
          <p:nvPr>
            <p:ph idx="1"/>
          </p:nvPr>
        </p:nvSpPr>
        <p:spPr>
          <a:xfrm>
            <a:off x="457200" y="1447800"/>
            <a:ext cx="8229600" cy="3810000"/>
          </a:xfrm>
        </p:spPr>
        <p:txBody>
          <a:bodyPr>
            <a:normAutofit lnSpcReduction="10000"/>
          </a:bodyPr>
          <a:lstStyle/>
          <a:p>
            <a:pPr marL="0" indent="0">
              <a:buNone/>
            </a:pPr>
            <a:r>
              <a:rPr lang="en-US" dirty="0"/>
              <a:t>True or false? </a:t>
            </a:r>
          </a:p>
          <a:p>
            <a:pPr marL="0" indent="0">
              <a:buNone/>
            </a:pPr>
            <a:endParaRPr lang="en-US" dirty="0"/>
          </a:p>
          <a:p>
            <a:pPr marL="0" indent="0">
              <a:buNone/>
            </a:pPr>
            <a:r>
              <a:rPr lang="en-US" dirty="0"/>
              <a:t>CLAS standards require healthcare facilities to provide interpreter assistance to those who prefer to receive medical information during the consult in their own language, whether it's in-person interpreters or telephone interpreters.</a:t>
            </a:r>
          </a:p>
        </p:txBody>
      </p:sp>
    </p:spTree>
    <p:extLst>
      <p:ext uri="{BB962C8B-B14F-4D97-AF65-F5344CB8AC3E}">
        <p14:creationId xmlns:p14="http://schemas.microsoft.com/office/powerpoint/2010/main" val="10389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Competencies</a:t>
            </a:r>
          </a:p>
        </p:txBody>
      </p:sp>
      <p:sp>
        <p:nvSpPr>
          <p:cNvPr id="3" name="Content Placeholder 2"/>
          <p:cNvSpPr>
            <a:spLocks noGrp="1"/>
          </p:cNvSpPr>
          <p:nvPr>
            <p:ph idx="1"/>
          </p:nvPr>
        </p:nvSpPr>
        <p:spPr/>
        <p:txBody>
          <a:bodyPr>
            <a:normAutofit lnSpcReduction="10000"/>
          </a:bodyPr>
          <a:lstStyle/>
          <a:p>
            <a:pPr marL="457200" indent="-457200">
              <a:buNone/>
            </a:pPr>
            <a:r>
              <a:rPr lang="en-US" sz="2000" dirty="0"/>
              <a:t>4.2 Communicate effectively with patients, families and the public to build trusting relationships across a broad range of socioeconomic cultural backgrounds</a:t>
            </a:r>
          </a:p>
          <a:p>
            <a:pPr marL="457200" indent="-457200">
              <a:buNone/>
            </a:pPr>
            <a:endParaRPr lang="en-US" sz="2000" dirty="0"/>
          </a:p>
          <a:p>
            <a:pPr marL="457200" indent="-457200">
              <a:buNone/>
            </a:pPr>
            <a:r>
              <a:rPr lang="en-US" sz="2000" dirty="0"/>
              <a:t>4.7 Know and support National Standards for Culturally and Linguistically Appropriate Services (CLAS) in Health and Health Care to advance health equity, improve quality and reduce health disparities</a:t>
            </a:r>
          </a:p>
          <a:p>
            <a:pPr marL="457200" indent="-457200">
              <a:buNone/>
            </a:pPr>
            <a:endParaRPr lang="en-US" sz="2000" dirty="0"/>
          </a:p>
          <a:p>
            <a:pPr marL="403225" indent="-403225">
              <a:buNone/>
            </a:pPr>
            <a:r>
              <a:rPr lang="en-US" sz="2000" dirty="0"/>
              <a:t>5.6 Demonstrate sensitivity and responsiveness to a diverse patient population, including but not limited to diversity in gender, age, culture, race, religion, abilities and sexual orientation </a:t>
            </a:r>
          </a:p>
        </p:txBody>
      </p:sp>
    </p:spTree>
    <p:extLst>
      <p:ext uri="{BB962C8B-B14F-4D97-AF65-F5344CB8AC3E}">
        <p14:creationId xmlns:p14="http://schemas.microsoft.com/office/powerpoint/2010/main" val="131911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8229600" cy="1143000"/>
          </a:xfrm>
        </p:spPr>
        <p:txBody>
          <a:bodyPr>
            <a:noAutofit/>
          </a:bodyPr>
          <a:lstStyle/>
          <a:p>
            <a:r>
              <a:rPr lang="en-US" sz="2800" dirty="0"/>
              <a:t>National Standards for Culturally and Linguistically Appropriate Services in Health and Health Care (the National CLAS Standards)</a:t>
            </a:r>
          </a:p>
        </p:txBody>
      </p:sp>
      <p:graphicFrame>
        <p:nvGraphicFramePr>
          <p:cNvPr id="4" name="Content Placeholder 3" descr="The National CLAS standards:&#10;1. Principal Standard;&#10;2. Governance, Leadership and Workforce;&#10;3. Communication and Language Assistance;&#10;4. Engagement, Continuous Improvement and Accountability&#10;&#10;&#10;"/>
          <p:cNvGraphicFramePr>
            <a:graphicFrameLocks noGrp="1"/>
          </p:cNvGraphicFramePr>
          <p:nvPr>
            <p:ph idx="1"/>
            <p:extLst>
              <p:ext uri="{D42A27DB-BD31-4B8C-83A1-F6EECF244321}">
                <p14:modId xmlns:p14="http://schemas.microsoft.com/office/powerpoint/2010/main" val="2788918800"/>
              </p:ext>
            </p:extLst>
          </p:nvPr>
        </p:nvGraphicFramePr>
        <p:xfrm>
          <a:off x="715939" y="1447800"/>
          <a:ext cx="7848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0" y="5105400"/>
            <a:ext cx="3048000" cy="276999"/>
          </a:xfrm>
          <a:prstGeom prst="rect">
            <a:avLst/>
          </a:prstGeom>
          <a:noFill/>
        </p:spPr>
        <p:txBody>
          <a:bodyPr wrap="square" rtlCol="0">
            <a:spAutoFit/>
          </a:bodyPr>
          <a:lstStyle/>
          <a:p>
            <a:r>
              <a:rPr lang="en-US" sz="1200" i="1" dirty="0">
                <a:solidFill>
                  <a:schemeClr val="bg1">
                    <a:lumMod val="50000"/>
                  </a:schemeClr>
                </a:solidFill>
              </a:rPr>
              <a:t>Source: Health and Human Services, n.d.</a:t>
            </a:r>
          </a:p>
        </p:txBody>
      </p:sp>
    </p:spTree>
    <p:extLst>
      <p:ext uri="{BB962C8B-B14F-4D97-AF65-F5344CB8AC3E}">
        <p14:creationId xmlns:p14="http://schemas.microsoft.com/office/powerpoint/2010/main" val="164858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National CLAS Standards: Principal Standard</a:t>
            </a:r>
          </a:p>
        </p:txBody>
      </p:sp>
      <p:sp>
        <p:nvSpPr>
          <p:cNvPr id="3" name="Content Placeholder 2"/>
          <p:cNvSpPr>
            <a:spLocks noGrp="1"/>
          </p:cNvSpPr>
          <p:nvPr>
            <p:ph idx="1"/>
          </p:nvPr>
        </p:nvSpPr>
        <p:spPr/>
        <p:txBody>
          <a:bodyPr/>
          <a:lstStyle/>
          <a:p>
            <a:pPr lvl="0"/>
            <a:r>
              <a:rPr lang="en-US" dirty="0"/>
              <a:t>Provide effective, equitable, understandable and respectful quality care and services that are responsive to diverse cultural health beliefs and practices, preferred languages, health literacy and other communication needs</a:t>
            </a:r>
          </a:p>
        </p:txBody>
      </p:sp>
      <p:sp>
        <p:nvSpPr>
          <p:cNvPr id="4" name="TextBox 3"/>
          <p:cNvSpPr txBox="1"/>
          <p:nvPr/>
        </p:nvSpPr>
        <p:spPr>
          <a:xfrm>
            <a:off x="6019800" y="5148591"/>
            <a:ext cx="3124200" cy="276999"/>
          </a:xfrm>
          <a:prstGeom prst="rect">
            <a:avLst/>
          </a:prstGeom>
          <a:noFill/>
        </p:spPr>
        <p:txBody>
          <a:bodyPr wrap="square" rtlCol="0">
            <a:spAutoFit/>
          </a:bodyPr>
          <a:lstStyle/>
          <a:p>
            <a:r>
              <a:rPr lang="en-US" sz="1200" i="1" dirty="0">
                <a:solidFill>
                  <a:schemeClr val="bg1">
                    <a:lumMod val="50000"/>
                  </a:schemeClr>
                </a:solidFill>
              </a:rPr>
              <a:t>Source: Health and Human Services, n.d. </a:t>
            </a:r>
          </a:p>
        </p:txBody>
      </p:sp>
    </p:spTree>
    <p:extLst>
      <p:ext uri="{BB962C8B-B14F-4D97-AF65-F5344CB8AC3E}">
        <p14:creationId xmlns:p14="http://schemas.microsoft.com/office/powerpoint/2010/main" val="340146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2" y="457201"/>
            <a:ext cx="9034818" cy="1143000"/>
          </a:xfrm>
        </p:spPr>
        <p:txBody>
          <a:bodyPr>
            <a:noAutofit/>
          </a:bodyPr>
          <a:lstStyle/>
          <a:p>
            <a:r>
              <a:rPr lang="en-US" sz="3200" dirty="0"/>
              <a:t>The National CLAS Standards: Governance, Leadership and Workforce</a:t>
            </a:r>
          </a:p>
        </p:txBody>
      </p:sp>
      <p:sp>
        <p:nvSpPr>
          <p:cNvPr id="3" name="Content Placeholder 2"/>
          <p:cNvSpPr>
            <a:spLocks noGrp="1"/>
          </p:cNvSpPr>
          <p:nvPr>
            <p:ph idx="1"/>
          </p:nvPr>
        </p:nvSpPr>
        <p:spPr>
          <a:xfrm>
            <a:off x="457200" y="1752600"/>
            <a:ext cx="8229600" cy="3810000"/>
          </a:xfrm>
        </p:spPr>
        <p:txBody>
          <a:bodyPr>
            <a:normAutofit fontScale="77500" lnSpcReduction="20000"/>
          </a:bodyPr>
          <a:lstStyle/>
          <a:p>
            <a:pPr lvl="0"/>
            <a:r>
              <a:rPr lang="en-US" dirty="0"/>
              <a:t>Advance and sustain organizational governance and leadership that promotes CLAS and health equity through policy, practices and allocated resources</a:t>
            </a:r>
          </a:p>
          <a:p>
            <a:pPr lvl="0"/>
            <a:r>
              <a:rPr lang="en-US" dirty="0"/>
              <a:t>Recruit, promote and support a culturally and linguistically diverse governance, leadership and workforce that are responsive to the population in the service area</a:t>
            </a:r>
          </a:p>
          <a:p>
            <a:pPr lvl="0"/>
            <a:r>
              <a:rPr lang="en-US" dirty="0"/>
              <a:t>Educate and train governance, leadership and workforce in culturally and linguistically appropriate policies and practices on an ongoing basis</a:t>
            </a:r>
          </a:p>
          <a:p>
            <a:pPr marL="0" indent="0">
              <a:buNone/>
            </a:pPr>
            <a:endParaRPr lang="en-US" dirty="0"/>
          </a:p>
        </p:txBody>
      </p:sp>
      <p:sp>
        <p:nvSpPr>
          <p:cNvPr id="4" name="TextBox 3"/>
          <p:cNvSpPr txBox="1"/>
          <p:nvPr/>
        </p:nvSpPr>
        <p:spPr>
          <a:xfrm>
            <a:off x="6096000" y="5257298"/>
            <a:ext cx="3048000" cy="276999"/>
          </a:xfrm>
          <a:prstGeom prst="rect">
            <a:avLst/>
          </a:prstGeom>
          <a:noFill/>
        </p:spPr>
        <p:txBody>
          <a:bodyPr wrap="square" rtlCol="0">
            <a:spAutoFit/>
          </a:bodyPr>
          <a:lstStyle/>
          <a:p>
            <a:r>
              <a:rPr lang="en-US" sz="1200" i="1" dirty="0">
                <a:solidFill>
                  <a:schemeClr val="bg1">
                    <a:lumMod val="50000"/>
                  </a:schemeClr>
                </a:solidFill>
              </a:rPr>
              <a:t>Source: Health and Human Services, n.d. </a:t>
            </a:r>
          </a:p>
        </p:txBody>
      </p:sp>
    </p:spTree>
    <p:extLst>
      <p:ext uri="{BB962C8B-B14F-4D97-AF65-F5344CB8AC3E}">
        <p14:creationId xmlns:p14="http://schemas.microsoft.com/office/powerpoint/2010/main" val="364243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458200" cy="1143000"/>
          </a:xfrm>
        </p:spPr>
        <p:txBody>
          <a:bodyPr>
            <a:noAutofit/>
          </a:bodyPr>
          <a:lstStyle/>
          <a:p>
            <a:r>
              <a:rPr lang="en-US" sz="3200" dirty="0"/>
              <a:t>The National CLAS Standards: Communication and Language Assistance </a:t>
            </a:r>
          </a:p>
        </p:txBody>
      </p:sp>
      <p:sp>
        <p:nvSpPr>
          <p:cNvPr id="3" name="Content Placeholder 2"/>
          <p:cNvSpPr>
            <a:spLocks noGrp="1"/>
          </p:cNvSpPr>
          <p:nvPr>
            <p:ph idx="1"/>
          </p:nvPr>
        </p:nvSpPr>
        <p:spPr>
          <a:xfrm>
            <a:off x="457200" y="1687421"/>
            <a:ext cx="8229600" cy="3810000"/>
          </a:xfrm>
        </p:spPr>
        <p:txBody>
          <a:bodyPr>
            <a:normAutofit fontScale="85000" lnSpcReduction="10000"/>
          </a:bodyPr>
          <a:lstStyle/>
          <a:p>
            <a:pPr lvl="0"/>
            <a:r>
              <a:rPr lang="en-US" dirty="0"/>
              <a:t>Offer language assistance to individuals who have limited English proficiency</a:t>
            </a:r>
          </a:p>
          <a:p>
            <a:pPr lvl="0"/>
            <a:r>
              <a:rPr lang="en-US" dirty="0"/>
              <a:t>Inform all individuals of the availability of language assistance services clearly and in their preferred language, verbally and in writing</a:t>
            </a:r>
          </a:p>
          <a:p>
            <a:pPr lvl="0"/>
            <a:r>
              <a:rPr lang="en-US" dirty="0"/>
              <a:t>Ensure the competence of individuals providing language assistance</a:t>
            </a:r>
          </a:p>
          <a:p>
            <a:pPr lvl="0"/>
            <a:r>
              <a:rPr lang="en-US" dirty="0"/>
              <a:t>Provide easy-to-understand print and multimedia materials and signage </a:t>
            </a:r>
          </a:p>
        </p:txBody>
      </p:sp>
      <p:sp>
        <p:nvSpPr>
          <p:cNvPr id="4" name="TextBox 3"/>
          <p:cNvSpPr txBox="1"/>
          <p:nvPr/>
        </p:nvSpPr>
        <p:spPr>
          <a:xfrm>
            <a:off x="6019800" y="5232398"/>
            <a:ext cx="3124200" cy="276999"/>
          </a:xfrm>
          <a:prstGeom prst="rect">
            <a:avLst/>
          </a:prstGeom>
          <a:noFill/>
        </p:spPr>
        <p:txBody>
          <a:bodyPr wrap="square" rtlCol="0">
            <a:spAutoFit/>
          </a:bodyPr>
          <a:lstStyle/>
          <a:p>
            <a:r>
              <a:rPr lang="en-US" sz="1200" i="1" dirty="0">
                <a:solidFill>
                  <a:schemeClr val="bg1">
                    <a:lumMod val="50000"/>
                  </a:schemeClr>
                </a:solidFill>
              </a:rPr>
              <a:t>Source: Health and Human Services, n.d. </a:t>
            </a:r>
          </a:p>
        </p:txBody>
      </p:sp>
    </p:spTree>
    <p:extLst>
      <p:ext uri="{BB962C8B-B14F-4D97-AF65-F5344CB8AC3E}">
        <p14:creationId xmlns:p14="http://schemas.microsoft.com/office/powerpoint/2010/main" val="158590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554994"/>
            <a:ext cx="8229600" cy="1143000"/>
          </a:xfrm>
        </p:spPr>
        <p:txBody>
          <a:bodyPr>
            <a:noAutofit/>
          </a:bodyPr>
          <a:lstStyle/>
          <a:p>
            <a:r>
              <a:rPr lang="en-US" sz="3200" dirty="0"/>
              <a:t>The National CLAS Standards: Engagement, Continuous Improvement and Accountability </a:t>
            </a:r>
          </a:p>
        </p:txBody>
      </p:sp>
      <p:sp>
        <p:nvSpPr>
          <p:cNvPr id="3" name="Content Placeholder 2"/>
          <p:cNvSpPr>
            <a:spLocks noGrp="1"/>
          </p:cNvSpPr>
          <p:nvPr>
            <p:ph idx="1"/>
          </p:nvPr>
        </p:nvSpPr>
        <p:spPr>
          <a:xfrm>
            <a:off x="441278" y="2133600"/>
            <a:ext cx="8229600" cy="3581401"/>
          </a:xfrm>
        </p:spPr>
        <p:txBody>
          <a:bodyPr>
            <a:noAutofit/>
          </a:bodyPr>
          <a:lstStyle/>
          <a:p>
            <a:pPr lvl="0"/>
            <a:r>
              <a:rPr lang="en-US" sz="2200" dirty="0"/>
              <a:t>Establish culturally and linguistically appropriate goals, policies, management accountability and infuse them throughout the organization's planning and operations</a:t>
            </a:r>
          </a:p>
          <a:p>
            <a:pPr lvl="0"/>
            <a:r>
              <a:rPr lang="en-US" sz="2200" dirty="0"/>
              <a:t>Conduct ongoing assessments of the organization's CLAS-related activities and integrate CLAS-related measures into measurement and continuous quality improvement activities</a:t>
            </a:r>
          </a:p>
          <a:p>
            <a:pPr lvl="0"/>
            <a:r>
              <a:rPr lang="en-US" sz="2200" dirty="0"/>
              <a:t>Collect and maintain accurate and reliable demographic data to monitor and evaluate the impact of CLAS on health equity and outcomes and to inform service delivery</a:t>
            </a:r>
          </a:p>
        </p:txBody>
      </p:sp>
      <p:sp>
        <p:nvSpPr>
          <p:cNvPr id="4" name="TextBox 3"/>
          <p:cNvSpPr txBox="1"/>
          <p:nvPr/>
        </p:nvSpPr>
        <p:spPr>
          <a:xfrm>
            <a:off x="6019800" y="5279395"/>
            <a:ext cx="3124200" cy="276999"/>
          </a:xfrm>
          <a:prstGeom prst="rect">
            <a:avLst/>
          </a:prstGeom>
          <a:noFill/>
        </p:spPr>
        <p:txBody>
          <a:bodyPr wrap="square" rtlCol="0">
            <a:spAutoFit/>
          </a:bodyPr>
          <a:lstStyle/>
          <a:p>
            <a:r>
              <a:rPr lang="en-US" sz="1200" i="1" dirty="0">
                <a:solidFill>
                  <a:schemeClr val="bg1">
                    <a:lumMod val="50000"/>
                  </a:schemeClr>
                </a:solidFill>
              </a:rPr>
              <a:t>Source: Health and Human Services, n.d. </a:t>
            </a:r>
          </a:p>
        </p:txBody>
      </p:sp>
    </p:spTree>
    <p:extLst>
      <p:ext uri="{BB962C8B-B14F-4D97-AF65-F5344CB8AC3E}">
        <p14:creationId xmlns:p14="http://schemas.microsoft.com/office/powerpoint/2010/main" val="3498527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Supporting CLAS Standards </a:t>
            </a:r>
          </a:p>
        </p:txBody>
      </p:sp>
      <p:sp>
        <p:nvSpPr>
          <p:cNvPr id="3" name="Content Placeholder 2"/>
          <p:cNvSpPr>
            <a:spLocks noGrp="1"/>
          </p:cNvSpPr>
          <p:nvPr>
            <p:ph idx="1"/>
          </p:nvPr>
        </p:nvSpPr>
        <p:spPr/>
        <p:txBody>
          <a:bodyPr>
            <a:normAutofit fontScale="77500" lnSpcReduction="20000"/>
          </a:bodyPr>
          <a:lstStyle/>
          <a:p>
            <a:pPr>
              <a:spcBef>
                <a:spcPts val="600"/>
              </a:spcBef>
              <a:spcAft>
                <a:spcPts val="600"/>
              </a:spcAft>
            </a:pPr>
            <a:r>
              <a:rPr lang="en-US" dirty="0"/>
              <a:t>Make others aware of CLAS Standards</a:t>
            </a:r>
          </a:p>
          <a:p>
            <a:pPr>
              <a:spcBef>
                <a:spcPts val="600"/>
              </a:spcBef>
              <a:spcAft>
                <a:spcPts val="600"/>
              </a:spcAft>
            </a:pPr>
            <a:r>
              <a:rPr lang="en-US" dirty="0"/>
              <a:t>Provide effective, equitable, respectful care and services</a:t>
            </a:r>
          </a:p>
          <a:p>
            <a:pPr>
              <a:spcBef>
                <a:spcPts val="600"/>
              </a:spcBef>
              <a:spcAft>
                <a:spcPts val="600"/>
              </a:spcAft>
            </a:pPr>
            <a:r>
              <a:rPr lang="en-US" dirty="0"/>
              <a:t>Be responsive to diverse cultural beliefs and practices</a:t>
            </a:r>
          </a:p>
          <a:p>
            <a:pPr>
              <a:spcBef>
                <a:spcPts val="600"/>
              </a:spcBef>
              <a:spcAft>
                <a:spcPts val="600"/>
              </a:spcAft>
            </a:pPr>
            <a:r>
              <a:rPr lang="en-US" dirty="0"/>
              <a:t>Support provision of services in the patient’s preferred language</a:t>
            </a:r>
          </a:p>
          <a:p>
            <a:pPr>
              <a:spcBef>
                <a:spcPts val="600"/>
              </a:spcBef>
              <a:spcAft>
                <a:spcPts val="600"/>
              </a:spcAft>
            </a:pPr>
            <a:r>
              <a:rPr lang="en-US" dirty="0"/>
              <a:t>Assess and support health literacy </a:t>
            </a:r>
          </a:p>
          <a:p>
            <a:pPr>
              <a:spcBef>
                <a:spcPts val="600"/>
              </a:spcBef>
              <a:spcAft>
                <a:spcPts val="600"/>
              </a:spcAft>
            </a:pPr>
            <a:r>
              <a:rPr lang="en-US" dirty="0"/>
              <a:t>Communicate effectively and compassionately</a:t>
            </a:r>
          </a:p>
        </p:txBody>
      </p:sp>
    </p:spTree>
    <p:extLst>
      <p:ext uri="{BB962C8B-B14F-4D97-AF65-F5344CB8AC3E}">
        <p14:creationId xmlns:p14="http://schemas.microsoft.com/office/powerpoint/2010/main" val="326543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914"/>
            <a:ext cx="8229600" cy="1143000"/>
          </a:xfrm>
        </p:spPr>
        <p:txBody>
          <a:bodyPr>
            <a:normAutofit/>
          </a:bodyPr>
          <a:lstStyle/>
          <a:p>
            <a:r>
              <a:rPr lang="en-US" sz="3600" dirty="0"/>
              <a:t>Conclusion </a:t>
            </a:r>
          </a:p>
        </p:txBody>
      </p:sp>
      <p:sp>
        <p:nvSpPr>
          <p:cNvPr id="3" name="Content Placeholder 2"/>
          <p:cNvSpPr>
            <a:spLocks noGrp="1"/>
          </p:cNvSpPr>
          <p:nvPr>
            <p:ph idx="1"/>
          </p:nvPr>
        </p:nvSpPr>
        <p:spPr>
          <a:xfrm>
            <a:off x="457200" y="1295400"/>
            <a:ext cx="8458200" cy="4114801"/>
          </a:xfrm>
        </p:spPr>
        <p:txBody>
          <a:bodyPr>
            <a:noAutofit/>
          </a:bodyPr>
          <a:lstStyle/>
          <a:p>
            <a:pPr marL="0" indent="0">
              <a:spcBef>
                <a:spcPts val="600"/>
              </a:spcBef>
              <a:spcAft>
                <a:spcPts val="600"/>
              </a:spcAft>
              <a:buNone/>
            </a:pPr>
            <a:r>
              <a:rPr lang="en-US" sz="1800" dirty="0"/>
              <a:t>In this lesson you learned to:</a:t>
            </a:r>
          </a:p>
          <a:p>
            <a:pPr marL="685800" lvl="1">
              <a:spcBef>
                <a:spcPts val="0"/>
              </a:spcBef>
              <a:spcAft>
                <a:spcPts val="0"/>
              </a:spcAft>
              <a:buFont typeface="Arial" panose="020B0604020202020204" pitchFamily="34" charset="0"/>
              <a:buChar char="•"/>
            </a:pPr>
            <a:r>
              <a:rPr lang="en-US" sz="1800" dirty="0"/>
              <a:t>Define cultural competency</a:t>
            </a:r>
          </a:p>
          <a:p>
            <a:pPr marL="685800" lvl="1">
              <a:spcBef>
                <a:spcPts val="0"/>
              </a:spcBef>
              <a:spcAft>
                <a:spcPts val="0"/>
              </a:spcAft>
              <a:buFont typeface="Arial" panose="020B0604020202020204" pitchFamily="34" charset="0"/>
              <a:buChar char="•"/>
            </a:pPr>
            <a:r>
              <a:rPr lang="en-US" sz="1800" dirty="0"/>
              <a:t>Describe how personal, cultural, ethnic and spiritual beliefs shape an individual's interpretation and experience of his/ her disease and treatment</a:t>
            </a:r>
          </a:p>
          <a:p>
            <a:pPr marL="685800" lvl="1">
              <a:spcBef>
                <a:spcPts val="0"/>
              </a:spcBef>
              <a:spcAft>
                <a:spcPts val="0"/>
              </a:spcAft>
              <a:buFont typeface="Arial" panose="020B0604020202020204" pitchFamily="34" charset="0"/>
              <a:buChar char="•"/>
            </a:pPr>
            <a:r>
              <a:rPr lang="en-US" sz="1800" dirty="0"/>
              <a:t>Compare ways in which diverse stakeholders are similar to and different from you</a:t>
            </a:r>
          </a:p>
          <a:p>
            <a:pPr marL="685800" lvl="1">
              <a:spcBef>
                <a:spcPts val="0"/>
              </a:spcBef>
              <a:spcAft>
                <a:spcPts val="0"/>
              </a:spcAft>
              <a:buFont typeface="Arial" panose="020B0604020202020204" pitchFamily="34" charset="0"/>
              <a:buChar char="•"/>
            </a:pPr>
            <a:r>
              <a:rPr lang="en-US" sz="1800" dirty="0"/>
              <a:t>Understand your own potential unconscious biases</a:t>
            </a:r>
          </a:p>
          <a:p>
            <a:pPr marL="685800" lvl="1">
              <a:spcBef>
                <a:spcPts val="0"/>
              </a:spcBef>
              <a:spcAft>
                <a:spcPts val="0"/>
              </a:spcAft>
              <a:buFont typeface="Arial" panose="020B0604020202020204" pitchFamily="34" charset="0"/>
              <a:buChar char="•"/>
            </a:pPr>
            <a:r>
              <a:rPr lang="en-US" sz="1800" dirty="0"/>
              <a:t>Describe strategies for dealing with your own biases</a:t>
            </a:r>
          </a:p>
          <a:p>
            <a:pPr marL="685800" lvl="1">
              <a:spcBef>
                <a:spcPts val="0"/>
              </a:spcBef>
              <a:spcAft>
                <a:spcPts val="0"/>
              </a:spcAft>
              <a:buFont typeface="Arial" panose="020B0604020202020204" pitchFamily="34" charset="0"/>
              <a:buChar char="•"/>
            </a:pPr>
            <a:r>
              <a:rPr lang="en-US" sz="1800" dirty="0"/>
              <a:t>Identify and implement strategies for communicating with empathy</a:t>
            </a:r>
          </a:p>
          <a:p>
            <a:pPr marL="685800" lvl="1">
              <a:spcBef>
                <a:spcPts val="0"/>
              </a:spcBef>
              <a:spcAft>
                <a:spcPts val="0"/>
              </a:spcAft>
              <a:buFont typeface="Arial" panose="020B0604020202020204" pitchFamily="34" charset="0"/>
              <a:buChar char="•"/>
            </a:pPr>
            <a:r>
              <a:rPr lang="en-US" sz="1800" dirty="0"/>
              <a:t>Describe methods to enhance cross-cultural communication</a:t>
            </a:r>
          </a:p>
          <a:p>
            <a:pPr marL="685800" lvl="1">
              <a:spcBef>
                <a:spcPts val="0"/>
              </a:spcBef>
              <a:spcAft>
                <a:spcPts val="0"/>
              </a:spcAft>
              <a:buFont typeface="Arial" panose="020B0604020202020204" pitchFamily="34" charset="0"/>
              <a:buChar char="•"/>
            </a:pPr>
            <a:r>
              <a:rPr lang="en-US" sz="1800" dirty="0"/>
              <a:t>Describe and apply Culturally &amp; Linguistically Appropriate Services (CLAS) standards</a:t>
            </a:r>
          </a:p>
          <a:p>
            <a:pPr marL="685800" lvl="1">
              <a:spcBef>
                <a:spcPts val="0"/>
              </a:spcBef>
              <a:spcAft>
                <a:spcPts val="0"/>
              </a:spcAft>
              <a:buFont typeface="Arial" panose="020B0604020202020204" pitchFamily="34" charset="0"/>
              <a:buChar char="•"/>
            </a:pPr>
            <a:r>
              <a:rPr lang="en-US" sz="1800" dirty="0"/>
              <a:t>Demonstrate sensitivity in one's approach to interacting with patients and others</a:t>
            </a:r>
          </a:p>
          <a:p>
            <a:pPr marL="0" indent="0">
              <a:buNone/>
            </a:pPr>
            <a:endParaRPr lang="en-US" sz="1800" dirty="0"/>
          </a:p>
        </p:txBody>
      </p:sp>
    </p:spTree>
    <p:extLst>
      <p:ext uri="{BB962C8B-B14F-4D97-AF65-F5344CB8AC3E}">
        <p14:creationId xmlns:p14="http://schemas.microsoft.com/office/powerpoint/2010/main" val="3467443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C3A9-5C74-4687-9BE8-8B9E46A7FC22}"/>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9F4F3F95-9E87-4875-90BB-5866F15BEC28}"/>
              </a:ext>
            </a:extLst>
          </p:cNvPr>
          <p:cNvSpPr>
            <a:spLocks noGrp="1"/>
          </p:cNvSpPr>
          <p:nvPr>
            <p:ph idx="1"/>
          </p:nvPr>
        </p:nvSpPr>
        <p:spPr>
          <a:xfrm>
            <a:off x="458243" y="1448858"/>
            <a:ext cx="8229600" cy="3810000"/>
          </a:xfrm>
        </p:spPr>
        <p:txBody>
          <a:bodyPr>
            <a:noAutofit/>
          </a:bodyPr>
          <a:lstStyle/>
          <a:p>
            <a:r>
              <a:rPr lang="en-US" sz="1300" dirty="0"/>
              <a:t>Berlin E., &amp; Fowkes, W. A. (1983). A teaching framework for cross‐cultural health care: Application in family practice. </a:t>
            </a:r>
            <a:r>
              <a:rPr lang="en-US" sz="1300" i="1" dirty="0"/>
              <a:t>Western Journal of Medicine, 139</a:t>
            </a:r>
            <a:r>
              <a:rPr lang="en-US" sz="1300" dirty="0"/>
              <a:t>(6):934–938. Retrieved April 15, 2021, from </a:t>
            </a:r>
            <a:r>
              <a:rPr lang="en-US" sz="1300" dirty="0">
                <a:ea typeface="+mn-lt"/>
                <a:cs typeface="+mn-lt"/>
              </a:rPr>
              <a:t>https://www.ncbi.nlm.nih.gov/pmc/articles/PMC1011028/.</a:t>
            </a:r>
            <a:endParaRPr lang="en-US" sz="1300">
              <a:cs typeface="Arial"/>
            </a:endParaRPr>
          </a:p>
          <a:p>
            <a:r>
              <a:rPr lang="en-US" sz="1300" dirty="0"/>
              <a:t>Betancourt, J. R., Green, A. R., Carrillo, J. E., &amp; </a:t>
            </a:r>
            <a:r>
              <a:rPr lang="en-US" sz="1300" err="1"/>
              <a:t>Ananeh‐Firempong</a:t>
            </a:r>
            <a:r>
              <a:rPr lang="en-US" sz="1300" dirty="0"/>
              <a:t>, O. (2003). Defining cultural competence: A practical framework for addressing racial/ethnic disparities in health and health care. </a:t>
            </a:r>
            <a:r>
              <a:rPr lang="en-US" sz="1300" i="1" dirty="0"/>
              <a:t>Public Health Reports, 118</a:t>
            </a:r>
            <a:r>
              <a:rPr lang="en-US" sz="1300" dirty="0"/>
              <a:t>(4):293‐302. </a:t>
            </a:r>
            <a:r>
              <a:rPr lang="en-US" sz="1300" err="1"/>
              <a:t>doi</a:t>
            </a:r>
            <a:r>
              <a:rPr lang="en-US" sz="1300" dirty="0"/>
              <a:t>: </a:t>
            </a:r>
            <a:r>
              <a:rPr lang="en-US" sz="1300" dirty="0">
                <a:ea typeface="+mn-lt"/>
                <a:cs typeface="+mn-lt"/>
              </a:rPr>
              <a:t>10.1016/S0033-3549(04)50253-4</a:t>
            </a:r>
            <a:r>
              <a:rPr lang="en-US" sz="1300" dirty="0"/>
              <a:t>.  </a:t>
            </a:r>
            <a:endParaRPr lang="en-US" sz="1300">
              <a:cs typeface="Arial"/>
            </a:endParaRPr>
          </a:p>
          <a:p>
            <a:r>
              <a:rPr lang="en-US" sz="1300" dirty="0"/>
              <a:t>Birkenmaier, J., Berg‐Weger, M. (2007). </a:t>
            </a:r>
            <a:r>
              <a:rPr lang="en-US" sz="1300" i="1" dirty="0"/>
              <a:t>The Practicum Companion for Social Work</a:t>
            </a:r>
            <a:r>
              <a:rPr lang="en-US" sz="1300" dirty="0"/>
              <a:t>. </a:t>
            </a:r>
            <a:r>
              <a:rPr lang="en-US" sz="1300" i="1" dirty="0"/>
              <a:t>2nd ed</a:t>
            </a:r>
            <a:r>
              <a:rPr lang="en-US" sz="1300" dirty="0"/>
              <a:t>. Boston (MA): Pearson Education, Inc. ISBN‐10: 0205474829. </a:t>
            </a:r>
            <a:endParaRPr lang="en-US" sz="1300">
              <a:cs typeface="Arial"/>
            </a:endParaRPr>
          </a:p>
          <a:p>
            <a:r>
              <a:rPr lang="en-US" sz="1300" dirty="0"/>
              <a:t>Blair, I., Steiner, J., &amp; Havranek, E. (2011). Unconscious (implicit) bias and health disparities: Where do we go from here? </a:t>
            </a:r>
            <a:r>
              <a:rPr lang="en-US" sz="1300" i="1" dirty="0"/>
              <a:t>The Permanente Journal, 15</a:t>
            </a:r>
            <a:r>
              <a:rPr lang="en-US" sz="1300" dirty="0"/>
              <a:t>(2):71‐78. Retrieved April 15, 2021, from </a:t>
            </a:r>
            <a:r>
              <a:rPr lang="en-US" sz="1300" dirty="0">
                <a:ea typeface="+mn-lt"/>
                <a:cs typeface="+mn-lt"/>
              </a:rPr>
              <a:t>https://www.ncbi.nlm.nih.gov/pmc/articles/PMC3140753/.</a:t>
            </a:r>
            <a:r>
              <a:rPr lang="en-US" sz="1300" dirty="0"/>
              <a:t>  </a:t>
            </a:r>
            <a:endParaRPr lang="en-US" sz="1300">
              <a:cs typeface="Arial"/>
            </a:endParaRPr>
          </a:p>
          <a:p>
            <a:r>
              <a:rPr lang="en-US" sz="1300" dirty="0"/>
              <a:t>Blair, I., Ma, J., &amp; Lenton, A. (2001). Imagining stereotypes: The moderation of implicit stereotypes through mental imagery. </a:t>
            </a:r>
            <a:r>
              <a:rPr lang="en-US" sz="1300" i="1" dirty="0"/>
              <a:t>Journal of Personality and Social Psychology, 81</a:t>
            </a:r>
            <a:r>
              <a:rPr lang="en-US" sz="1300" dirty="0"/>
              <a:t>(5):828‐841. </a:t>
            </a:r>
            <a:r>
              <a:rPr lang="en-US" sz="1300" err="1"/>
              <a:t>doi</a:t>
            </a:r>
            <a:r>
              <a:rPr lang="en-US" sz="1300" dirty="0"/>
              <a:t>: 10.1037//0022‐3514.81.5.828. </a:t>
            </a:r>
            <a:endParaRPr lang="en-US" sz="1300">
              <a:cs typeface="Arial"/>
            </a:endParaRPr>
          </a:p>
          <a:p>
            <a:r>
              <a:rPr lang="en-US" sz="1300" dirty="0"/>
              <a:t>Brewer, M.B., Weber, J.G., &amp; Carini, B. (1995). Person memory in intergroup contexts: Categorization versus individuation. </a:t>
            </a:r>
            <a:r>
              <a:rPr lang="en-US" sz="1300" i="1" dirty="0"/>
              <a:t>Journal of Personality and Social Psychology, 69</a:t>
            </a:r>
            <a:r>
              <a:rPr lang="en-US" sz="1300" dirty="0"/>
              <a:t>(1):29‐40. </a:t>
            </a:r>
            <a:r>
              <a:rPr lang="en-US" sz="1300" dirty="0">
                <a:ea typeface="+mn-lt"/>
                <a:cs typeface="+mn-lt"/>
              </a:rPr>
              <a:t>https://doi.org/10.1037/0022-3514.69.1.29. </a:t>
            </a:r>
            <a:endParaRPr lang="en-US" sz="1300">
              <a:cs typeface="Arial"/>
            </a:endParaRPr>
          </a:p>
          <a:p>
            <a:r>
              <a:rPr lang="en-US" sz="1300" dirty="0"/>
              <a:t>Campinha‐Bacote, J. (2003). Many faces: Addressing diversity in health care. </a:t>
            </a:r>
            <a:r>
              <a:rPr lang="en-US" sz="1300" i="1" dirty="0"/>
              <a:t>Online Journal of Issues in Nursing, 8</a:t>
            </a:r>
            <a:r>
              <a:rPr lang="en-US" sz="1300" dirty="0"/>
              <a:t>(1) Manuscript 2. Retrieved April 15, 2021, from </a:t>
            </a:r>
            <a:r>
              <a:rPr lang="en-US" sz="1300" dirty="0">
                <a:ea typeface="+mn-lt"/>
                <a:cs typeface="+mn-lt"/>
              </a:rPr>
              <a:t>https://pubmed.ncbi.nlm.nih.gov/12729453/.</a:t>
            </a:r>
            <a:r>
              <a:rPr lang="en-US" sz="1300" dirty="0"/>
              <a:t>  </a:t>
            </a:r>
            <a:endParaRPr lang="en-US" sz="1300">
              <a:cs typeface="Arial"/>
            </a:endParaRPr>
          </a:p>
          <a:p>
            <a:endParaRPr lang="en-US" sz="1400" dirty="0"/>
          </a:p>
        </p:txBody>
      </p:sp>
    </p:spTree>
    <p:extLst>
      <p:ext uri="{BB962C8B-B14F-4D97-AF65-F5344CB8AC3E}">
        <p14:creationId xmlns:p14="http://schemas.microsoft.com/office/powerpoint/2010/main" val="169992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687C-BA0C-4016-8AD7-FC5BA72CDF3F}"/>
              </a:ext>
            </a:extLst>
          </p:cNvPr>
          <p:cNvSpPr>
            <a:spLocks noGrp="1"/>
          </p:cNvSpPr>
          <p:nvPr>
            <p:ph type="title"/>
          </p:nvPr>
        </p:nvSpPr>
        <p:spPr/>
        <p:txBody>
          <a:bodyPr>
            <a:normAutofit/>
          </a:bodyPr>
          <a:lstStyle/>
          <a:p>
            <a:r>
              <a:rPr lang="en-US" sz="3600" dirty="0"/>
              <a:t>References (Cont.)</a:t>
            </a:r>
          </a:p>
        </p:txBody>
      </p:sp>
      <p:sp>
        <p:nvSpPr>
          <p:cNvPr id="3" name="Content Placeholder 2">
            <a:extLst>
              <a:ext uri="{FF2B5EF4-FFF2-40B4-BE49-F238E27FC236}">
                <a16:creationId xmlns:a16="http://schemas.microsoft.com/office/drawing/2014/main" id="{25A3107F-C027-4A8F-86E2-CC7D87FA2DBD}"/>
              </a:ext>
            </a:extLst>
          </p:cNvPr>
          <p:cNvSpPr>
            <a:spLocks noGrp="1"/>
          </p:cNvSpPr>
          <p:nvPr>
            <p:ph idx="1"/>
          </p:nvPr>
        </p:nvSpPr>
        <p:spPr>
          <a:xfrm>
            <a:off x="457943" y="1448858"/>
            <a:ext cx="8229600" cy="3810000"/>
          </a:xfrm>
        </p:spPr>
        <p:txBody>
          <a:bodyPr>
            <a:noAutofit/>
          </a:bodyPr>
          <a:lstStyle/>
          <a:p>
            <a:r>
              <a:rPr lang="en-US" sz="1300" dirty="0"/>
              <a:t>Cleveland Clinic. (2013). </a:t>
            </a:r>
            <a:r>
              <a:rPr lang="en-US" sz="1300" i="1" dirty="0"/>
              <a:t>Empathy: The human connection to patient care </a:t>
            </a:r>
            <a:r>
              <a:rPr lang="en-US" sz="1300" dirty="0"/>
              <a:t>[Video file]. http://health.clevelandclinic.org/2013/03/empathy‐exploring‐human‐connection‐video/. </a:t>
            </a:r>
            <a:endParaRPr lang="en-US" sz="1300">
              <a:cs typeface="Arial"/>
            </a:endParaRPr>
          </a:p>
          <a:p>
            <a:r>
              <a:rPr lang="en-US" sz="1300" dirty="0"/>
              <a:t>Devine, P. H., Forscher, P. S., Austin, A. J., &amp; Cox, W. T. (2012). Long‐term reduction in implicit race bias: A prejudice habit‐breaking intervention. </a:t>
            </a:r>
            <a:r>
              <a:rPr lang="en-US" sz="1300" i="1" dirty="0"/>
              <a:t>Journal of Experimental Social Psychology, 48</a:t>
            </a:r>
            <a:r>
              <a:rPr lang="en-US" sz="1300" dirty="0"/>
              <a:t>(6):1267–1278. </a:t>
            </a:r>
            <a:r>
              <a:rPr lang="en-US" sz="1300" dirty="0" err="1"/>
              <a:t>doi</a:t>
            </a:r>
            <a:r>
              <a:rPr lang="en-US" sz="1300" dirty="0"/>
              <a:t>: </a:t>
            </a:r>
            <a:r>
              <a:rPr lang="en-US" sz="1300" dirty="0">
                <a:ea typeface="+mn-lt"/>
                <a:cs typeface="+mn-lt"/>
              </a:rPr>
              <a:t>10.1016/j.jesp.2012.06.003</a:t>
            </a:r>
            <a:r>
              <a:rPr lang="en-US" sz="1300" dirty="0"/>
              <a:t>.  </a:t>
            </a:r>
            <a:endParaRPr lang="en-US" sz="1300" dirty="0">
              <a:cs typeface="Arial"/>
            </a:endParaRPr>
          </a:p>
          <a:p>
            <a:r>
              <a:rPr lang="en-US" sz="1300" dirty="0"/>
              <a:t>Fiske, S. T., &amp; Neuberg, S. L. (1990). A continuum of impression formation, from category‐based to individuating processes: Influences of information and motivation on attention and interpretation. </a:t>
            </a:r>
            <a:r>
              <a:rPr lang="en-US" sz="1300" i="1" dirty="0"/>
              <a:t>Advances in Experimental Social Psychology, 23</a:t>
            </a:r>
            <a:r>
              <a:rPr lang="en-US" sz="1300" dirty="0"/>
              <a:t>:1‐74. </a:t>
            </a:r>
            <a:r>
              <a:rPr lang="en-US" sz="1300" dirty="0">
                <a:ea typeface="+mn-lt"/>
                <a:cs typeface="+mn-lt"/>
              </a:rPr>
              <a:t>https://doi.org/10.1016/S0065-2601(08)60317-2.</a:t>
            </a:r>
            <a:endParaRPr lang="en-US" sz="1300" dirty="0">
              <a:cs typeface="Arial"/>
            </a:endParaRPr>
          </a:p>
          <a:p>
            <a:r>
              <a:rPr lang="en-US" sz="1300" dirty="0"/>
              <a:t>Galinsky, A. D., &amp; Moskowitz, G. B. (2000). Perspective‐taking: Decreasing stereotype expression, stereotype accessibility, and in‐group favoritism. </a:t>
            </a:r>
            <a:r>
              <a:rPr lang="en-US" sz="1300" i="1" dirty="0"/>
              <a:t>Journal of Personality and Social Psychology, 78</a:t>
            </a:r>
            <a:r>
              <a:rPr lang="en-US" sz="1300" dirty="0"/>
              <a:t>(4):708‐724. </a:t>
            </a:r>
            <a:r>
              <a:rPr lang="en-US" sz="1300" dirty="0">
                <a:ea typeface="+mn-lt"/>
                <a:cs typeface="+mn-lt"/>
              </a:rPr>
              <a:t>https://doi.org/10.1037/0022-3514.78.4.708.</a:t>
            </a:r>
            <a:endParaRPr lang="en-US" sz="1300" dirty="0">
              <a:cs typeface="Arial"/>
            </a:endParaRPr>
          </a:p>
          <a:p>
            <a:r>
              <a:rPr lang="en-US" sz="1300" dirty="0" err="1"/>
              <a:t>Kwintessential</a:t>
            </a:r>
            <a:r>
              <a:rPr lang="en-US" sz="1300" dirty="0"/>
              <a:t>. (2014). </a:t>
            </a:r>
            <a:r>
              <a:rPr lang="en-US" sz="1300" i="1" dirty="0"/>
              <a:t>Ten tips for cross cultural communication</a:t>
            </a:r>
            <a:r>
              <a:rPr lang="en-US" sz="1300" dirty="0"/>
              <a:t>. http://www.kwintessential.co.uk/cultural‐services/articles/ten‐tips‐cross‐cultural‐ communication.html. </a:t>
            </a:r>
            <a:endParaRPr lang="en-US" sz="1300">
              <a:cs typeface="Arial"/>
            </a:endParaRPr>
          </a:p>
          <a:p>
            <a:r>
              <a:rPr lang="en-US" sz="1300" dirty="0"/>
              <a:t>Leavitt, R. (2011). </a:t>
            </a:r>
            <a:r>
              <a:rPr lang="en-US" sz="1300" i="1" dirty="0"/>
              <a:t>Developing cultural competence in a multicultural world</a:t>
            </a:r>
            <a:r>
              <a:rPr lang="en-US" sz="1300" dirty="0"/>
              <a:t>. American Physical Therapy Association. http://www.apta.org/Courses/Text/DevelopingCulturalCompetence/. </a:t>
            </a:r>
            <a:endParaRPr lang="en-US" sz="1300" dirty="0">
              <a:cs typeface="Arial"/>
            </a:endParaRPr>
          </a:p>
          <a:p>
            <a:r>
              <a:rPr lang="en-US" sz="1300" dirty="0"/>
              <a:t>National Coalition for Cancer Survivorship. (</a:t>
            </a:r>
            <a:r>
              <a:rPr lang="en-US" sz="1300" dirty="0" err="1"/>
              <a:t>n.d</a:t>
            </a:r>
            <a:r>
              <a:rPr lang="en-US" sz="1300" dirty="0"/>
              <a:t>). </a:t>
            </a:r>
            <a:r>
              <a:rPr lang="en-US" sz="1300" i="1" dirty="0"/>
              <a:t>Cancer survival toolbox©. </a:t>
            </a:r>
            <a:r>
              <a:rPr lang="en-US" sz="1300" dirty="0"/>
              <a:t> http://www.canceradvocacy.org/resources/cancer‐survival‐toolbox/. </a:t>
            </a:r>
            <a:endParaRPr lang="en-US" sz="1300">
              <a:cs typeface="Arial"/>
            </a:endParaRPr>
          </a:p>
          <a:p>
            <a:endParaRPr lang="en-US" sz="1400" dirty="0"/>
          </a:p>
          <a:p>
            <a:pPr marL="0" indent="0">
              <a:buNone/>
            </a:pPr>
            <a:endParaRPr lang="en-US" sz="1400" dirty="0"/>
          </a:p>
        </p:txBody>
      </p:sp>
    </p:spTree>
    <p:extLst>
      <p:ext uri="{BB962C8B-B14F-4D97-AF65-F5344CB8AC3E}">
        <p14:creationId xmlns:p14="http://schemas.microsoft.com/office/powerpoint/2010/main" val="1617613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B000-230B-4C4F-BB91-130E35C0B3D5}"/>
              </a:ext>
            </a:extLst>
          </p:cNvPr>
          <p:cNvSpPr>
            <a:spLocks noGrp="1"/>
          </p:cNvSpPr>
          <p:nvPr>
            <p:ph type="title"/>
          </p:nvPr>
        </p:nvSpPr>
        <p:spPr/>
        <p:txBody>
          <a:bodyPr>
            <a:normAutofit/>
          </a:bodyPr>
          <a:lstStyle/>
          <a:p>
            <a:r>
              <a:rPr lang="en-US" sz="3600" dirty="0"/>
              <a:t>References (Cont.)</a:t>
            </a:r>
          </a:p>
        </p:txBody>
      </p:sp>
      <p:sp>
        <p:nvSpPr>
          <p:cNvPr id="3" name="Content Placeholder 2">
            <a:extLst>
              <a:ext uri="{FF2B5EF4-FFF2-40B4-BE49-F238E27FC236}">
                <a16:creationId xmlns:a16="http://schemas.microsoft.com/office/drawing/2014/main" id="{057FD937-A83B-4258-B02F-699F6C04DDCA}"/>
              </a:ext>
            </a:extLst>
          </p:cNvPr>
          <p:cNvSpPr>
            <a:spLocks noGrp="1"/>
          </p:cNvSpPr>
          <p:nvPr>
            <p:ph idx="1"/>
          </p:nvPr>
        </p:nvSpPr>
        <p:spPr>
          <a:xfrm>
            <a:off x="457200" y="1446743"/>
            <a:ext cx="8229600" cy="3810000"/>
          </a:xfrm>
        </p:spPr>
        <p:txBody>
          <a:bodyPr>
            <a:noAutofit/>
          </a:bodyPr>
          <a:lstStyle/>
          <a:p>
            <a:r>
              <a:rPr lang="en-US" sz="1300" dirty="0"/>
              <a:t>Mercer, S. W., &amp; Reynolds, W. J. (2002). Empathy and quality of care. </a:t>
            </a:r>
            <a:r>
              <a:rPr lang="en-US" sz="1300" i="1" dirty="0"/>
              <a:t>British Journal of General Practice, 52</a:t>
            </a:r>
            <a:r>
              <a:rPr lang="en-US" sz="1300" dirty="0"/>
              <a:t>:9‐13. Retrieved April 15, 2021, from </a:t>
            </a:r>
            <a:r>
              <a:rPr lang="en-US" sz="1300" dirty="0">
                <a:ea typeface="+mn-lt"/>
                <a:cs typeface="+mn-lt"/>
              </a:rPr>
              <a:t>https://pubmed.ncbi.nlm.nih.gov/12389763/.</a:t>
            </a:r>
            <a:r>
              <a:rPr lang="en-US" sz="1300" dirty="0"/>
              <a:t> </a:t>
            </a:r>
            <a:endParaRPr lang="en-US" sz="1300" dirty="0">
              <a:cs typeface="Arial"/>
            </a:endParaRPr>
          </a:p>
          <a:p>
            <a:r>
              <a:rPr lang="en-US" sz="1300" dirty="0"/>
              <a:t>Monteith, M. J. (1993). Self‐regulation of prejudiced responses: Implications for progress in prejudice‐reduction efforts. </a:t>
            </a:r>
            <a:r>
              <a:rPr lang="en-US" sz="1300" i="1" dirty="0"/>
              <a:t>Journal of Personality and Social Psychology, 65</a:t>
            </a:r>
            <a:r>
              <a:rPr lang="en-US" sz="1300" dirty="0"/>
              <a:t>(3):469‐485. </a:t>
            </a:r>
            <a:r>
              <a:rPr lang="en-US" sz="1300" dirty="0">
                <a:ea typeface="+mn-lt"/>
                <a:cs typeface="+mn-lt"/>
              </a:rPr>
              <a:t>https://doi.org/10.1037/0022-3514.65.3.469.</a:t>
            </a:r>
            <a:endParaRPr lang="en-US" sz="1300">
              <a:cs typeface="Arial"/>
            </a:endParaRPr>
          </a:p>
          <a:p>
            <a:r>
              <a:rPr lang="en-US" sz="1300" dirty="0"/>
              <a:t>Patient Navigator Training Collaborative. (n.d.). http://patientnavigatortraining.org/.</a:t>
            </a:r>
            <a:endParaRPr lang="en-US" sz="1300">
              <a:cs typeface="Arial"/>
            </a:endParaRPr>
          </a:p>
          <a:p>
            <a:r>
              <a:rPr lang="en-US" sz="1300" dirty="0"/>
              <a:t>Riess, H., Kelley, J., Bailey, R., Dunn, E., &amp; Phillips, M. (2012). Empathy training for resident physicians: A randomized controlled trial of a neuroscience‐informed curriculum. </a:t>
            </a:r>
            <a:r>
              <a:rPr lang="en-US" sz="1300" i="1" dirty="0"/>
              <a:t>Journal of General Internal Medicine, 27</a:t>
            </a:r>
            <a:r>
              <a:rPr lang="en-US" sz="1300" dirty="0"/>
              <a:t>(10):1280‐1286. </a:t>
            </a:r>
            <a:r>
              <a:rPr lang="en-US" sz="1300" dirty="0" err="1"/>
              <a:t>doi</a:t>
            </a:r>
            <a:r>
              <a:rPr lang="en-US" sz="1300" dirty="0"/>
              <a:t>: 10.1007/s11606‐012‐2063‐z. </a:t>
            </a:r>
            <a:endParaRPr lang="en-US" sz="1300" dirty="0">
              <a:cs typeface="Arial"/>
            </a:endParaRPr>
          </a:p>
          <a:p>
            <a:r>
              <a:rPr lang="en-US" sz="1300" dirty="0"/>
              <a:t>Welch, M. (1998). </a:t>
            </a:r>
            <a:r>
              <a:rPr lang="en-US" sz="1300" i="1" dirty="0"/>
              <a:t>Enhancing awareness and improving cultural competence in health care. A partnership guide for teaching diversity and cross‐cultural concepts in heath professional training</a:t>
            </a:r>
            <a:r>
              <a:rPr lang="en-US" sz="1300" dirty="0"/>
              <a:t>. San Francisco: University of California at San Francisco.   </a:t>
            </a:r>
            <a:endParaRPr lang="en-US" sz="1300" dirty="0">
              <a:cs typeface="Arial"/>
            </a:endParaRPr>
          </a:p>
          <a:p>
            <a:r>
              <a:rPr lang="en-US" sz="1300" dirty="0"/>
              <a:t>U.S. Department of Health &amp; Human Services: Office of Minority Health. (n.d.). </a:t>
            </a:r>
            <a:r>
              <a:rPr lang="en-US" sz="1300" i="1" dirty="0"/>
              <a:t>Think Cultural Health: CLAS &amp; the CLAS Standards</a:t>
            </a:r>
            <a:r>
              <a:rPr lang="en-US" sz="1300" dirty="0"/>
              <a:t>. </a:t>
            </a:r>
            <a:r>
              <a:rPr lang="en-US" sz="1300" dirty="0">
                <a:ea typeface="+mn-lt"/>
                <a:cs typeface="+mn-lt"/>
              </a:rPr>
              <a:t>https://thinkculturalhealth.hhs.gov/</a:t>
            </a:r>
          </a:p>
          <a:p>
            <a:endParaRPr lang="en-US" sz="1300" dirty="0">
              <a:cs typeface="Arial"/>
            </a:endParaRPr>
          </a:p>
          <a:p>
            <a:endParaRPr lang="en-US" sz="1400" dirty="0"/>
          </a:p>
        </p:txBody>
      </p:sp>
    </p:spTree>
    <p:extLst>
      <p:ext uri="{BB962C8B-B14F-4D97-AF65-F5344CB8AC3E}">
        <p14:creationId xmlns:p14="http://schemas.microsoft.com/office/powerpoint/2010/main" val="199089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a:xfrm>
            <a:off x="152400" y="1447800"/>
            <a:ext cx="8534400" cy="3810000"/>
          </a:xfrm>
        </p:spPr>
        <p:txBody>
          <a:bodyPr>
            <a:noAutofit/>
          </a:bodyPr>
          <a:lstStyle/>
          <a:p>
            <a:pPr marL="685800" lvl="1">
              <a:spcBef>
                <a:spcPts val="0"/>
              </a:spcBef>
              <a:spcAft>
                <a:spcPts val="0"/>
              </a:spcAft>
              <a:buFont typeface="Arial" panose="020B0604020202020204" pitchFamily="34" charset="0"/>
              <a:buChar char="•"/>
            </a:pPr>
            <a:r>
              <a:rPr lang="en-US" sz="1800" dirty="0"/>
              <a:t>Define cultural competency</a:t>
            </a:r>
          </a:p>
          <a:p>
            <a:pPr marL="685800" lvl="1">
              <a:spcBef>
                <a:spcPts val="0"/>
              </a:spcBef>
              <a:spcAft>
                <a:spcPts val="0"/>
              </a:spcAft>
              <a:buFont typeface="Arial" panose="020B0604020202020204" pitchFamily="34" charset="0"/>
              <a:buChar char="•"/>
            </a:pPr>
            <a:r>
              <a:rPr lang="en-US" sz="1800" dirty="0"/>
              <a:t>Describe how personal, cultural, ethnic and spiritual beliefs shape an individual's interpretation and experience of his/ her disease and treatment</a:t>
            </a:r>
          </a:p>
          <a:p>
            <a:pPr marL="685800" lvl="1">
              <a:spcBef>
                <a:spcPts val="0"/>
              </a:spcBef>
              <a:spcAft>
                <a:spcPts val="0"/>
              </a:spcAft>
              <a:buFont typeface="Arial" panose="020B0604020202020204" pitchFamily="34" charset="0"/>
              <a:buChar char="•"/>
            </a:pPr>
            <a:r>
              <a:rPr lang="en-US" sz="1800" dirty="0"/>
              <a:t>Compare ways in which diverse stakeholders are similar to and different from you</a:t>
            </a:r>
          </a:p>
          <a:p>
            <a:pPr marL="685800" lvl="1">
              <a:spcBef>
                <a:spcPts val="0"/>
              </a:spcBef>
              <a:spcAft>
                <a:spcPts val="0"/>
              </a:spcAft>
              <a:buFont typeface="Arial" panose="020B0604020202020204" pitchFamily="34" charset="0"/>
              <a:buChar char="•"/>
            </a:pPr>
            <a:r>
              <a:rPr lang="en-US" sz="1800" dirty="0"/>
              <a:t>Understand your own potential unconscious biases</a:t>
            </a:r>
          </a:p>
          <a:p>
            <a:pPr marL="685800" lvl="1">
              <a:spcBef>
                <a:spcPts val="0"/>
              </a:spcBef>
              <a:spcAft>
                <a:spcPts val="0"/>
              </a:spcAft>
              <a:buFont typeface="Arial" panose="020B0604020202020204" pitchFamily="34" charset="0"/>
              <a:buChar char="•"/>
            </a:pPr>
            <a:r>
              <a:rPr lang="en-US" sz="1800" dirty="0"/>
              <a:t>Describe strategies for dealing with your own biases</a:t>
            </a:r>
          </a:p>
          <a:p>
            <a:pPr marL="685800" lvl="1">
              <a:spcBef>
                <a:spcPts val="0"/>
              </a:spcBef>
              <a:spcAft>
                <a:spcPts val="0"/>
              </a:spcAft>
              <a:buFont typeface="Arial" panose="020B0604020202020204" pitchFamily="34" charset="0"/>
              <a:buChar char="•"/>
            </a:pPr>
            <a:r>
              <a:rPr lang="en-US" sz="1800" dirty="0"/>
              <a:t>Identify and implement strategies for communicating with empathy</a:t>
            </a:r>
          </a:p>
          <a:p>
            <a:pPr marL="685800" lvl="1">
              <a:spcBef>
                <a:spcPts val="0"/>
              </a:spcBef>
              <a:spcAft>
                <a:spcPts val="0"/>
              </a:spcAft>
              <a:buFont typeface="Arial" panose="020B0604020202020204" pitchFamily="34" charset="0"/>
              <a:buChar char="•"/>
            </a:pPr>
            <a:r>
              <a:rPr lang="en-US" sz="1800" dirty="0"/>
              <a:t>Describe methods to enhance cross-cultural communication</a:t>
            </a:r>
          </a:p>
          <a:p>
            <a:pPr marL="685800" lvl="1">
              <a:spcBef>
                <a:spcPts val="0"/>
              </a:spcBef>
              <a:spcAft>
                <a:spcPts val="0"/>
              </a:spcAft>
              <a:buFont typeface="Arial" panose="020B0604020202020204" pitchFamily="34" charset="0"/>
              <a:buChar char="•"/>
            </a:pPr>
            <a:r>
              <a:rPr lang="en-US" sz="1800" dirty="0"/>
              <a:t>Describe and apply Culturally &amp; Linguistically Appropriate Services (CLAS) standards</a:t>
            </a:r>
          </a:p>
          <a:p>
            <a:pPr marL="685800" lvl="1">
              <a:spcBef>
                <a:spcPts val="0"/>
              </a:spcBef>
              <a:spcAft>
                <a:spcPts val="0"/>
              </a:spcAft>
              <a:buFont typeface="Arial" panose="020B0604020202020204" pitchFamily="34" charset="0"/>
              <a:buChar char="•"/>
            </a:pPr>
            <a:r>
              <a:rPr lang="en-US" sz="1800" dirty="0"/>
              <a:t>Demonstrate sensitivity in one's approach to interacting with patients and others</a:t>
            </a:r>
          </a:p>
        </p:txBody>
      </p:sp>
    </p:spTree>
    <p:extLst>
      <p:ext uri="{BB962C8B-B14F-4D97-AF65-F5344CB8AC3E}">
        <p14:creationId xmlns:p14="http://schemas.microsoft.com/office/powerpoint/2010/main" val="92640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Thank you!</a:t>
            </a:r>
          </a:p>
        </p:txBody>
      </p:sp>
      <p:sp>
        <p:nvSpPr>
          <p:cNvPr id="3" name="Content Placeholder 2"/>
          <p:cNvSpPr>
            <a:spLocks noGrp="1"/>
          </p:cNvSpPr>
          <p:nvPr>
            <p:ph idx="1"/>
          </p:nvPr>
        </p:nvSpPr>
        <p:spPr>
          <a:xfrm>
            <a:off x="457200" y="1371600"/>
            <a:ext cx="8229600" cy="3810000"/>
          </a:xfrm>
          <a:ln>
            <a:noFill/>
          </a:ln>
        </p:spPr>
        <p:txBody>
          <a:bodyPr/>
          <a:lstStyle/>
          <a:p>
            <a:pPr marL="0" indent="0" algn="ctr">
              <a:buNone/>
            </a:pPr>
            <a:br>
              <a:rPr lang="en-US" sz="2500" dirty="0"/>
            </a:br>
            <a:endParaRPr lang="en-US" sz="2500" dirty="0"/>
          </a:p>
          <a:p>
            <a:pPr marL="0" indent="0" algn="ctr">
              <a:buNone/>
            </a:pPr>
            <a:endParaRPr lang="en-US" dirty="0"/>
          </a:p>
          <a:p>
            <a:pPr marL="0" indent="0" algn="ctr">
              <a:buNone/>
            </a:pPr>
            <a:r>
              <a:rPr lang="en-US" dirty="0"/>
              <a:t>Follow us on Twitter: </a:t>
            </a:r>
            <a:r>
              <a:rPr lang="en-US" dirty="0">
                <a:solidFill>
                  <a:srgbClr val="0096D6"/>
                </a:solidFill>
                <a:hlinkClick r:id="rId2"/>
              </a:rPr>
              <a:t>@GWCancer</a:t>
            </a:r>
            <a:endParaRPr lang="en-US" dirty="0">
              <a:solidFill>
                <a:srgbClr val="0096D6"/>
              </a:solidFill>
            </a:endParaRPr>
          </a:p>
          <a:p>
            <a:pPr marL="0" indent="0" algn="ctr">
              <a:buNone/>
            </a:pPr>
            <a:r>
              <a:rPr lang="en-US" dirty="0">
                <a:solidFill>
                  <a:srgbClr val="0096D6"/>
                </a:solidFill>
                <a:hlinkClick r:id="rId3"/>
              </a:rPr>
              <a:t>www.gwcancercenter.org</a:t>
            </a:r>
            <a:endParaRPr lang="en-US" dirty="0">
              <a:solidFill>
                <a:srgbClr val="0096D6"/>
              </a:solidFill>
            </a:endParaRPr>
          </a:p>
          <a:p>
            <a:pPr marL="0" indent="0">
              <a:buNone/>
            </a:pPr>
            <a:endParaRPr lang="en-US" dirty="0"/>
          </a:p>
        </p:txBody>
      </p:sp>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hlinkClick r:id="rId4"/>
              </a:rPr>
              <a:t>bit.ly/</a:t>
            </a:r>
            <a:r>
              <a:rPr lang="en-US" sz="1500" b="1" dirty="0" err="1">
                <a:solidFill>
                  <a:srgbClr val="0096D6"/>
                </a:solidFill>
                <a:hlinkClick r:id="rId4"/>
              </a:rPr>
              <a:t>PNSurvEnews</a:t>
            </a:r>
            <a:r>
              <a:rPr lang="en-US" sz="1500" dirty="0">
                <a:solidFill>
                  <a:schemeClr val="tx1">
                    <a:lumMod val="75000"/>
                    <a:lumOff val="25000"/>
                  </a:schemeClr>
                </a:solidFill>
                <a:hlinkClick r:id="rId4"/>
              </a:rPr>
              <a:t>  </a:t>
            </a:r>
            <a:endParaRPr lang="en-US" sz="1500" dirty="0">
              <a:solidFill>
                <a:schemeClr val="tx1">
                  <a:lumMod val="75000"/>
                  <a:lumOff val="25000"/>
                </a:schemeClr>
              </a:solidFill>
            </a:endParaRP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hlinkClick r:id="rId5"/>
              </a:rPr>
              <a:t>bit.ly/</a:t>
            </a:r>
            <a:r>
              <a:rPr lang="en-US" sz="1500" b="1" dirty="0" err="1">
                <a:solidFill>
                  <a:srgbClr val="0096D6"/>
                </a:solidFill>
                <a:hlinkClick r:id="rId5"/>
              </a:rPr>
              <a:t>TAPenews</a:t>
            </a:r>
            <a:r>
              <a:rPr lang="en-US" sz="1500" b="1" dirty="0">
                <a:solidFill>
                  <a:srgbClr val="0096D6"/>
                </a:solidFill>
                <a:hlinkClick r:id="rId5"/>
              </a:rPr>
              <a:t> </a:t>
            </a:r>
            <a:endParaRPr lang="en-US" sz="1500" b="1" dirty="0">
              <a:solidFill>
                <a:srgbClr val="0096D6"/>
              </a:solidFill>
            </a:endParaRPr>
          </a:p>
        </p:txBody>
      </p:sp>
    </p:spTree>
    <p:extLst>
      <p:ext uri="{BB962C8B-B14F-4D97-AF65-F5344CB8AC3E}">
        <p14:creationId xmlns:p14="http://schemas.microsoft.com/office/powerpoint/2010/main" val="71183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Cultural Competency </a:t>
            </a:r>
          </a:p>
        </p:txBody>
      </p:sp>
      <p:sp>
        <p:nvSpPr>
          <p:cNvPr id="4" name="Cloud Callout 3"/>
          <p:cNvSpPr/>
          <p:nvPr/>
        </p:nvSpPr>
        <p:spPr>
          <a:xfrm>
            <a:off x="2286001" y="1447800"/>
            <a:ext cx="5410200" cy="3924300"/>
          </a:xfrm>
          <a:prstGeom prst="cloudCallout">
            <a:avLst>
              <a:gd name="adj1" fmla="val -51483"/>
              <a:gd name="adj2" fmla="val 37861"/>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culturally competent health care system acknowledges and incorporates the importance of culture, assessment of cross-cultural relations, vigilance toward the dynamics that result from cultural differences, expansion of cultural knowledge and adaptation of services to meet culturally unique needs.”</a:t>
            </a:r>
          </a:p>
        </p:txBody>
      </p:sp>
    </p:spTree>
    <p:extLst>
      <p:ext uri="{BB962C8B-B14F-4D97-AF65-F5344CB8AC3E}">
        <p14:creationId xmlns:p14="http://schemas.microsoft.com/office/powerpoint/2010/main" val="267645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Cultural Barriers: Example #1</a:t>
            </a:r>
          </a:p>
        </p:txBody>
      </p:sp>
      <p:sp>
        <p:nvSpPr>
          <p:cNvPr id="3" name="Content Placeholder 2"/>
          <p:cNvSpPr>
            <a:spLocks noGrp="1"/>
          </p:cNvSpPr>
          <p:nvPr>
            <p:ph idx="1"/>
          </p:nvPr>
        </p:nvSpPr>
        <p:spPr/>
        <p:txBody>
          <a:bodyPr>
            <a:normAutofit fontScale="92500" lnSpcReduction="20000"/>
          </a:bodyPr>
          <a:lstStyle/>
          <a:p>
            <a:r>
              <a:rPr lang="en-US" dirty="0"/>
              <a:t>Maria is 55 years old with a husband, Jose, and four children.</a:t>
            </a:r>
          </a:p>
          <a:p>
            <a:r>
              <a:rPr lang="en-US" dirty="0"/>
              <a:t>Maria speaks basic English but Jose does not.</a:t>
            </a:r>
          </a:p>
          <a:p>
            <a:r>
              <a:rPr lang="en-US" dirty="0"/>
              <a:t>Maria’s doctor calls to tell Maria her biopsy shows breast cancer.</a:t>
            </a:r>
          </a:p>
          <a:p>
            <a:r>
              <a:rPr lang="en-US" dirty="0"/>
              <a:t>The doctor sets up an appointment to discuss treatments. </a:t>
            </a:r>
          </a:p>
          <a:p>
            <a:r>
              <a:rPr lang="en-US" dirty="0"/>
              <a:t>Be knowledgeable about cultural beliefs </a:t>
            </a:r>
          </a:p>
        </p:txBody>
      </p:sp>
    </p:spTree>
    <p:extLst>
      <p:ext uri="{BB962C8B-B14F-4D97-AF65-F5344CB8AC3E}">
        <p14:creationId xmlns:p14="http://schemas.microsoft.com/office/powerpoint/2010/main" val="214892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Cultural Barriers: Example #2 </a:t>
            </a:r>
          </a:p>
        </p:txBody>
      </p:sp>
      <p:sp>
        <p:nvSpPr>
          <p:cNvPr id="3" name="Content Placeholder 2"/>
          <p:cNvSpPr>
            <a:spLocks noGrp="1"/>
          </p:cNvSpPr>
          <p:nvPr>
            <p:ph idx="1"/>
          </p:nvPr>
        </p:nvSpPr>
        <p:spPr/>
        <p:txBody>
          <a:bodyPr>
            <a:normAutofit fontScale="92500" lnSpcReduction="10000"/>
          </a:bodyPr>
          <a:lstStyle/>
          <a:p>
            <a:r>
              <a:rPr lang="en-US" dirty="0"/>
              <a:t>Evelina is a 64-year old Filipino woman.</a:t>
            </a:r>
          </a:p>
          <a:p>
            <a:r>
              <a:rPr lang="en-US" dirty="0"/>
              <a:t>Diagnosed with breast cancer and doctor tells her she needs surgery and chemotherapy.</a:t>
            </a:r>
          </a:p>
          <a:p>
            <a:r>
              <a:rPr lang="en-US" dirty="0"/>
              <a:t>Evelina returns to Philippines and starts faith healing. </a:t>
            </a:r>
          </a:p>
          <a:p>
            <a:r>
              <a:rPr lang="en-US" dirty="0"/>
              <a:t>Understand the cultural and religious beliefs of the patient to help identify appropriate resources. </a:t>
            </a:r>
          </a:p>
          <a:p>
            <a:endParaRPr lang="en-US" dirty="0"/>
          </a:p>
        </p:txBody>
      </p:sp>
    </p:spTree>
    <p:extLst>
      <p:ext uri="{BB962C8B-B14F-4D97-AF65-F5344CB8AC3E}">
        <p14:creationId xmlns:p14="http://schemas.microsoft.com/office/powerpoint/2010/main" val="39163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Object depicting factors that may impact a person's life and their future, such as personal, cultural, ethnic and spiritual beliefs"/>
          <p:cNvGraphicFramePr/>
          <p:nvPr>
            <p:extLst>
              <p:ext uri="{D42A27DB-BD31-4B8C-83A1-F6EECF244321}">
                <p14:modId xmlns:p14="http://schemas.microsoft.com/office/powerpoint/2010/main" val="1697559076"/>
              </p:ext>
            </p:extLst>
          </p:nvPr>
        </p:nvGraphicFramePr>
        <p:xfrm>
          <a:off x="2270312" y="529439"/>
          <a:ext cx="6553200" cy="454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5800" y="2171700"/>
            <a:ext cx="3169024" cy="1257300"/>
          </a:xfrm>
        </p:spPr>
        <p:txBody>
          <a:bodyPr>
            <a:normAutofit fontScale="90000"/>
          </a:bodyPr>
          <a:lstStyle/>
          <a:p>
            <a:r>
              <a:rPr lang="en-US" dirty="0"/>
              <a:t>Acknowledge the Influence of Culture</a:t>
            </a:r>
          </a:p>
        </p:txBody>
      </p:sp>
    </p:spTree>
    <p:extLst>
      <p:ext uri="{BB962C8B-B14F-4D97-AF65-F5344CB8AC3E}">
        <p14:creationId xmlns:p14="http://schemas.microsoft.com/office/powerpoint/2010/main" val="1970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Personal and Cultural Barriers </a:t>
            </a:r>
          </a:p>
        </p:txBody>
      </p:sp>
      <p:sp>
        <p:nvSpPr>
          <p:cNvPr id="3" name="Content Placeholder 2"/>
          <p:cNvSpPr>
            <a:spLocks noGrp="1"/>
          </p:cNvSpPr>
          <p:nvPr>
            <p:ph idx="1"/>
          </p:nvPr>
        </p:nvSpPr>
        <p:spPr>
          <a:xfrm>
            <a:off x="457200" y="1447800"/>
            <a:ext cx="8458200" cy="4038599"/>
          </a:xfrm>
        </p:spPr>
        <p:txBody>
          <a:bodyPr>
            <a:normAutofit fontScale="62500" lnSpcReduction="20000"/>
          </a:bodyPr>
          <a:lstStyle/>
          <a:p>
            <a:pPr>
              <a:spcBef>
                <a:spcPts val="300"/>
              </a:spcBef>
              <a:spcAft>
                <a:spcPts val="300"/>
              </a:spcAft>
            </a:pPr>
            <a:r>
              <a:rPr lang="en-US" sz="3400" dirty="0"/>
              <a:t>Sex of the provider</a:t>
            </a:r>
          </a:p>
          <a:p>
            <a:pPr>
              <a:spcBef>
                <a:spcPts val="300"/>
              </a:spcBef>
              <a:spcAft>
                <a:spcPts val="300"/>
              </a:spcAft>
            </a:pPr>
            <a:r>
              <a:rPr lang="en-US" sz="3400" dirty="0"/>
              <a:t>Older persons with limited health literacy</a:t>
            </a:r>
          </a:p>
          <a:p>
            <a:pPr>
              <a:spcBef>
                <a:spcPts val="300"/>
              </a:spcBef>
              <a:spcAft>
                <a:spcPts val="300"/>
              </a:spcAft>
            </a:pPr>
            <a:r>
              <a:rPr lang="en-US" sz="3400" dirty="0"/>
              <a:t>Belief against questioning authority</a:t>
            </a:r>
          </a:p>
          <a:p>
            <a:pPr>
              <a:spcBef>
                <a:spcPts val="300"/>
              </a:spcBef>
              <a:spcAft>
                <a:spcPts val="300"/>
              </a:spcAft>
            </a:pPr>
            <a:r>
              <a:rPr lang="en-US" sz="3400" dirty="0"/>
              <a:t>Need to talk to religious or spiritual advisor before starting treatment</a:t>
            </a:r>
          </a:p>
          <a:p>
            <a:pPr>
              <a:spcBef>
                <a:spcPts val="300"/>
              </a:spcBef>
              <a:spcAft>
                <a:spcPts val="300"/>
              </a:spcAft>
            </a:pPr>
            <a:r>
              <a:rPr lang="en-US" sz="3400" dirty="0"/>
              <a:t>People who do not believe in Western medicine</a:t>
            </a:r>
          </a:p>
          <a:p>
            <a:pPr>
              <a:spcBef>
                <a:spcPts val="300"/>
              </a:spcBef>
              <a:spcAft>
                <a:spcPts val="300"/>
              </a:spcAft>
            </a:pPr>
            <a:r>
              <a:rPr lang="en-US" sz="3400" dirty="0"/>
              <a:t>Women need permission from husbands for treatment</a:t>
            </a:r>
          </a:p>
          <a:p>
            <a:pPr>
              <a:spcBef>
                <a:spcPts val="300"/>
              </a:spcBef>
              <a:spcAft>
                <a:spcPts val="300"/>
              </a:spcAft>
            </a:pPr>
            <a:r>
              <a:rPr lang="en-US" sz="3400" dirty="0"/>
              <a:t>Belief that cancer is their fault</a:t>
            </a:r>
          </a:p>
          <a:p>
            <a:pPr>
              <a:spcBef>
                <a:spcPts val="300"/>
              </a:spcBef>
              <a:spcAft>
                <a:spcPts val="300"/>
              </a:spcAft>
            </a:pPr>
            <a:r>
              <a:rPr lang="en-US" sz="3400" dirty="0"/>
              <a:t>Opposition to surgery because of opening the body</a:t>
            </a:r>
          </a:p>
          <a:p>
            <a:pPr>
              <a:spcBef>
                <a:spcPts val="300"/>
              </a:spcBef>
              <a:spcAft>
                <a:spcPts val="300"/>
              </a:spcAft>
            </a:pPr>
            <a:r>
              <a:rPr lang="en-US" sz="3400" dirty="0"/>
              <a:t>Issues with touching</a:t>
            </a:r>
          </a:p>
          <a:p>
            <a:pPr>
              <a:spcBef>
                <a:spcPts val="300"/>
              </a:spcBef>
              <a:spcAft>
                <a:spcPts val="300"/>
              </a:spcAft>
            </a:pPr>
            <a:r>
              <a:rPr lang="en-US" sz="3400" dirty="0"/>
              <a:t>Feelings of shame</a:t>
            </a:r>
          </a:p>
          <a:p>
            <a:pPr>
              <a:spcBef>
                <a:spcPts val="300"/>
              </a:spcBef>
              <a:spcAft>
                <a:spcPts val="300"/>
              </a:spcAft>
            </a:pPr>
            <a:r>
              <a:rPr lang="en-US" sz="3400" dirty="0"/>
              <a:t>Accepting illness</a:t>
            </a:r>
          </a:p>
          <a:p>
            <a:pPr>
              <a:spcBef>
                <a:spcPts val="300"/>
              </a:spcBef>
              <a:spcAft>
                <a:spcPts val="300"/>
              </a:spcAft>
            </a:pPr>
            <a:endParaRPr lang="en-US" dirty="0"/>
          </a:p>
        </p:txBody>
      </p:sp>
    </p:spTree>
    <p:extLst>
      <p:ext uri="{BB962C8B-B14F-4D97-AF65-F5344CB8AC3E}">
        <p14:creationId xmlns:p14="http://schemas.microsoft.com/office/powerpoint/2010/main" val="4094025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Custom 1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65FEA-F8C2-4FDB-85AF-ED18738E37F8}"/>
</file>

<file path=customXml/itemProps2.xml><?xml version="1.0" encoding="utf-8"?>
<ds:datastoreItem xmlns:ds="http://schemas.openxmlformats.org/officeDocument/2006/customXml" ds:itemID="{30ECAE78-8709-4D04-888C-B1E969F6D45B}"/>
</file>

<file path=docProps/app.xml><?xml version="1.0" encoding="utf-8"?>
<Properties xmlns="http://schemas.openxmlformats.org/officeDocument/2006/extended-properties" xmlns:vt="http://schemas.openxmlformats.org/officeDocument/2006/docPropsVTypes">
  <Template>PCP ESeries Puchalski 2.02.14</Template>
  <TotalTime>9534</TotalTime>
  <Words>9322</Words>
  <Application>Microsoft Office PowerPoint</Application>
  <PresentationFormat>On-screen Show (4:3)</PresentationFormat>
  <Paragraphs>643</Paragraphs>
  <Slides>40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Trebuchet MS</vt:lpstr>
      <vt:lpstr>Wingdings</vt:lpstr>
      <vt:lpstr>3_Default Design</vt:lpstr>
      <vt:lpstr>Lesson 3: Culturally Competent Communication </vt:lpstr>
      <vt:lpstr>Acknowledgments</vt:lpstr>
      <vt:lpstr>Competencies</vt:lpstr>
      <vt:lpstr>Learning Objectives</vt:lpstr>
      <vt:lpstr>Cultural Competency </vt:lpstr>
      <vt:lpstr>Cultural Barriers: Example #1</vt:lpstr>
      <vt:lpstr>Cultural Barriers: Example #2 </vt:lpstr>
      <vt:lpstr>Acknowledge the Influence of Culture</vt:lpstr>
      <vt:lpstr>Personal and Cultural Barriers </vt:lpstr>
      <vt:lpstr>Linking Communication to Health Outcomes </vt:lpstr>
      <vt:lpstr>Implicit Bias and Health Disparities</vt:lpstr>
      <vt:lpstr>Comparing Ways that Diverse Stakeholders are Similar to and Different from You</vt:lpstr>
      <vt:lpstr>Gaining Cultural Knowledge </vt:lpstr>
      <vt:lpstr>Assess Your Self-Awareness</vt:lpstr>
      <vt:lpstr>Checkpoint</vt:lpstr>
      <vt:lpstr>Examine Your Biases </vt:lpstr>
      <vt:lpstr>Strategies for Dealing With Your Own Biases </vt:lpstr>
      <vt:lpstr>Strategies for Dealing With Your Own Biases</vt:lpstr>
      <vt:lpstr>Communicating with Empathy </vt:lpstr>
      <vt:lpstr>Strategies for Communicating with Empathy </vt:lpstr>
      <vt:lpstr>Strategies for Communicating with Empathy: Nonverbal communication: </vt:lpstr>
      <vt:lpstr>Strategies for Cross-Cultural Communication </vt:lpstr>
      <vt:lpstr>The RESPECT Model of Cross-Cultural Communication </vt:lpstr>
      <vt:lpstr>The RESPECT Model of Cross-Cultural Communication </vt:lpstr>
      <vt:lpstr>Case Study </vt:lpstr>
      <vt:lpstr>LEARN Model: Overcoming Obstacles in Cross-Cultural Communication </vt:lpstr>
      <vt:lpstr>Case Study </vt:lpstr>
      <vt:lpstr>The National CLAS Standards</vt:lpstr>
      <vt:lpstr>Checkpoint</vt:lpstr>
      <vt:lpstr>National Standards for Culturally and Linguistically Appropriate Services in Health and Health Care (the National CLAS Standards)</vt:lpstr>
      <vt:lpstr>The National CLAS Standards: Principal Standard</vt:lpstr>
      <vt:lpstr>The National CLAS Standards: Governance, Leadership and Workforce</vt:lpstr>
      <vt:lpstr>The National CLAS Standards: Communication and Language Assistance </vt:lpstr>
      <vt:lpstr>The National CLAS Standards: Engagement, Continuous Improvement and Accountability </vt:lpstr>
      <vt:lpstr>Supporting CLAS Standards </vt:lpstr>
      <vt:lpstr>Conclusion </vt:lpstr>
      <vt:lpstr>References</vt:lpstr>
      <vt:lpstr>References (Cont.)</vt:lpstr>
      <vt:lpstr>References (Cont.)</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Brazinskaite, Ruta</cp:lastModifiedBy>
  <cp:revision>553</cp:revision>
  <cp:lastPrinted>2014-06-13T20:14:55Z</cp:lastPrinted>
  <dcterms:created xsi:type="dcterms:W3CDTF">2014-05-08T22:31:29Z</dcterms:created>
  <dcterms:modified xsi:type="dcterms:W3CDTF">2021-10-01T10:17:32Z</dcterms:modified>
</cp:coreProperties>
</file>