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27.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diagrams/layout5.xml" ContentType="application/vnd.openxmlformats-officedocument.drawingml.diagramLayout+xml"/>
  <Override PartName="/ppt/diagrams/quickStyle5.xml" ContentType="application/vnd.openxmlformats-officedocument.drawingml.diagramStyle+xml"/>
  <Override PartName="/ppt/theme/theme2.xml" ContentType="application/vnd.openxmlformats-officedocument.theme+xml"/>
  <Override PartName="/ppt/diagrams/colors5.xml" ContentType="application/vnd.openxmlformats-officedocument.drawingml.diagramColors+xml"/>
  <Override PartName="/ppt/diagrams/drawing5.xml" ContentType="application/vnd.ms-office.drawingml.diagramDrawing+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colors7.xml" ContentType="application/vnd.openxmlformats-officedocument.drawingml.diagramColors+xml"/>
  <Override PartName="/ppt/diagrams/drawing7.xml" ContentType="application/vnd.ms-office.drawingml.diagramDrawing+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quickStyle7.xml" ContentType="application/vnd.openxmlformats-officedocument.drawingml.diagramStyle+xml"/>
  <Override PartName="/ppt/diagrams/layout6.xml" ContentType="application/vnd.openxmlformats-officedocument.drawingml.diagramLayout+xml"/>
  <Override PartName="/ppt/diagrams/layout7.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2.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38"/>
  </p:notesMasterIdLst>
  <p:handoutMasterIdLst>
    <p:handoutMasterId r:id="rId39"/>
  </p:handoutMasterIdLst>
  <p:sldIdLst>
    <p:sldId id="365" r:id="rId2"/>
    <p:sldId id="257" r:id="rId3"/>
    <p:sldId id="258" r:id="rId4"/>
    <p:sldId id="300" r:id="rId5"/>
    <p:sldId id="262" r:id="rId6"/>
    <p:sldId id="263" r:id="rId7"/>
    <p:sldId id="264" r:id="rId8"/>
    <p:sldId id="271" r:id="rId9"/>
    <p:sldId id="272" r:id="rId10"/>
    <p:sldId id="307" r:id="rId11"/>
    <p:sldId id="314" r:id="rId12"/>
    <p:sldId id="311" r:id="rId13"/>
    <p:sldId id="317" r:id="rId14"/>
    <p:sldId id="312" r:id="rId15"/>
    <p:sldId id="285" r:id="rId16"/>
    <p:sldId id="318" r:id="rId17"/>
    <p:sldId id="302" r:id="rId18"/>
    <p:sldId id="475" r:id="rId19"/>
    <p:sldId id="304" r:id="rId20"/>
    <p:sldId id="286" r:id="rId21"/>
    <p:sldId id="287" r:id="rId22"/>
    <p:sldId id="288" r:id="rId23"/>
    <p:sldId id="293" r:id="rId24"/>
    <p:sldId id="319" r:id="rId25"/>
    <p:sldId id="301" r:id="rId26"/>
    <p:sldId id="296" r:id="rId27"/>
    <p:sldId id="297" r:id="rId28"/>
    <p:sldId id="298" r:id="rId29"/>
    <p:sldId id="299" r:id="rId30"/>
    <p:sldId id="292" r:id="rId31"/>
    <p:sldId id="309" r:id="rId32"/>
    <p:sldId id="310" r:id="rId33"/>
    <p:sldId id="315" r:id="rId34"/>
    <p:sldId id="268" r:id="rId35"/>
    <p:sldId id="476" r:id="rId36"/>
    <p:sldId id="477"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E39857-C161-4AFE-9456-5F4BCAF0A083}">
          <p14:sldIdLst>
            <p14:sldId id="365"/>
            <p14:sldId id="257"/>
            <p14:sldId id="258"/>
            <p14:sldId id="300"/>
            <p14:sldId id="262"/>
            <p14:sldId id="263"/>
            <p14:sldId id="264"/>
            <p14:sldId id="271"/>
            <p14:sldId id="272"/>
            <p14:sldId id="307"/>
            <p14:sldId id="314"/>
            <p14:sldId id="311"/>
            <p14:sldId id="317"/>
            <p14:sldId id="312"/>
            <p14:sldId id="285"/>
            <p14:sldId id="318"/>
            <p14:sldId id="302"/>
            <p14:sldId id="475"/>
            <p14:sldId id="304"/>
            <p14:sldId id="286"/>
            <p14:sldId id="287"/>
            <p14:sldId id="288"/>
            <p14:sldId id="293"/>
            <p14:sldId id="319"/>
            <p14:sldId id="301"/>
            <p14:sldId id="296"/>
            <p14:sldId id="297"/>
            <p14:sldId id="298"/>
            <p14:sldId id="299"/>
            <p14:sldId id="292"/>
            <p14:sldId id="309"/>
            <p14:sldId id="310"/>
            <p14:sldId id="315"/>
            <p14:sldId id="268"/>
            <p14:sldId id="476"/>
            <p14:sldId id="47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B57"/>
    <a:srgbClr val="000000"/>
    <a:srgbClr val="3A6497"/>
    <a:srgbClr val="0096D6"/>
    <a:srgbClr val="00406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43" autoAdjust="0"/>
    <p:restoredTop sz="84885" autoAdjust="0"/>
  </p:normalViewPr>
  <p:slideViewPr>
    <p:cSldViewPr>
      <p:cViewPr varScale="1">
        <p:scale>
          <a:sx n="56" d="100"/>
          <a:sy n="56" d="100"/>
        </p:scale>
        <p:origin x="888" y="60"/>
      </p:cViewPr>
      <p:guideLst>
        <p:guide orient="horz" pos="2160"/>
        <p:guide pos="2880"/>
      </p:guideLst>
    </p:cSldViewPr>
  </p:slideViewPr>
  <p:outlineViewPr>
    <p:cViewPr>
      <p:scale>
        <a:sx n="33" d="100"/>
        <a:sy n="33" d="100"/>
      </p:scale>
      <p:origin x="0" y="186"/>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3420" y="5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0785FA-3B74-4EC4-B758-02A6EADBF19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FA6CC61-F977-4164-9609-98AE353EBF2B}">
      <dgm:prSet phldrT="[Text]"/>
      <dgm:spPr>
        <a:solidFill>
          <a:srgbClr val="033B57"/>
        </a:solidFill>
      </dgm:spPr>
      <dgm:t>
        <a:bodyPr/>
        <a:lstStyle/>
        <a:p>
          <a:r>
            <a:rPr lang="en-US"/>
            <a:t>Job loss</a:t>
          </a:r>
        </a:p>
      </dgm:t>
    </dgm:pt>
    <dgm:pt modelId="{3FE4D60A-94EF-4CA7-BEDD-3E8006CB3E14}" type="parTrans" cxnId="{0FAE7F48-338B-4DFA-A641-2FD7594CE96E}">
      <dgm:prSet/>
      <dgm:spPr/>
      <dgm:t>
        <a:bodyPr/>
        <a:lstStyle/>
        <a:p>
          <a:endParaRPr lang="en-US"/>
        </a:p>
      </dgm:t>
    </dgm:pt>
    <dgm:pt modelId="{63AAA2DA-EE99-49EC-8055-0A803741CB3F}" type="sibTrans" cxnId="{0FAE7F48-338B-4DFA-A641-2FD7594CE96E}">
      <dgm:prSet/>
      <dgm:spPr/>
      <dgm:t>
        <a:bodyPr/>
        <a:lstStyle/>
        <a:p>
          <a:endParaRPr lang="en-US"/>
        </a:p>
      </dgm:t>
    </dgm:pt>
    <dgm:pt modelId="{EF66E794-6132-41D1-84A4-6A1AC704413C}">
      <dgm:prSet/>
      <dgm:spPr>
        <a:solidFill>
          <a:srgbClr val="033B57"/>
        </a:solidFill>
      </dgm:spPr>
      <dgm:t>
        <a:bodyPr/>
        <a:lstStyle/>
        <a:p>
          <a:r>
            <a:rPr lang="en-US"/>
            <a:t>Lawsuit</a:t>
          </a:r>
          <a:endParaRPr lang="en-US" dirty="0"/>
        </a:p>
      </dgm:t>
    </dgm:pt>
    <dgm:pt modelId="{CCD49C7B-CE9D-44C8-BE95-ADA829F4EEC7}" type="parTrans" cxnId="{2D0DED7D-2CAC-46D6-839C-97FC756CC707}">
      <dgm:prSet/>
      <dgm:spPr/>
      <dgm:t>
        <a:bodyPr/>
        <a:lstStyle/>
        <a:p>
          <a:endParaRPr lang="en-US"/>
        </a:p>
      </dgm:t>
    </dgm:pt>
    <dgm:pt modelId="{6C780185-5A23-4381-8843-D9DA509EB73C}" type="sibTrans" cxnId="{2D0DED7D-2CAC-46D6-839C-97FC756CC707}">
      <dgm:prSet/>
      <dgm:spPr/>
      <dgm:t>
        <a:bodyPr/>
        <a:lstStyle/>
        <a:p>
          <a:endParaRPr lang="en-US"/>
        </a:p>
      </dgm:t>
    </dgm:pt>
    <dgm:pt modelId="{7AD8FF03-E971-4941-B163-D56DD65E3BF9}">
      <dgm:prSet/>
      <dgm:spPr>
        <a:solidFill>
          <a:srgbClr val="033B57"/>
        </a:solidFill>
      </dgm:spPr>
      <dgm:t>
        <a:bodyPr/>
        <a:lstStyle/>
        <a:p>
          <a:r>
            <a:rPr lang="en-US"/>
            <a:t>Loss of license</a:t>
          </a:r>
          <a:endParaRPr lang="en-US" dirty="0"/>
        </a:p>
      </dgm:t>
    </dgm:pt>
    <dgm:pt modelId="{19A1A12D-0980-4115-8424-7DA94F9AC710}" type="parTrans" cxnId="{1B4E2D3E-120D-48BB-A47F-5D9FFD337F0C}">
      <dgm:prSet/>
      <dgm:spPr/>
      <dgm:t>
        <a:bodyPr/>
        <a:lstStyle/>
        <a:p>
          <a:endParaRPr lang="en-US"/>
        </a:p>
      </dgm:t>
    </dgm:pt>
    <dgm:pt modelId="{053866BB-C1CC-46DD-83D0-EE86024E1E4E}" type="sibTrans" cxnId="{1B4E2D3E-120D-48BB-A47F-5D9FFD337F0C}">
      <dgm:prSet/>
      <dgm:spPr/>
      <dgm:t>
        <a:bodyPr/>
        <a:lstStyle/>
        <a:p>
          <a:endParaRPr lang="en-US"/>
        </a:p>
      </dgm:t>
    </dgm:pt>
    <dgm:pt modelId="{6433E703-725B-45B4-97D9-6B36EFB7608E}">
      <dgm:prSet/>
      <dgm:spPr>
        <a:solidFill>
          <a:srgbClr val="033B57"/>
        </a:solidFill>
      </dgm:spPr>
      <dgm:t>
        <a:bodyPr/>
        <a:lstStyle/>
        <a:p>
          <a:r>
            <a:rPr lang="en-US"/>
            <a:t>Fine</a:t>
          </a:r>
          <a:endParaRPr lang="en-US" dirty="0"/>
        </a:p>
      </dgm:t>
    </dgm:pt>
    <dgm:pt modelId="{C9E113F7-FBDB-45EE-9D24-7C11FDFC3731}" type="parTrans" cxnId="{AB7606D8-3A60-428F-9ECE-D39821AF4BF2}">
      <dgm:prSet/>
      <dgm:spPr/>
      <dgm:t>
        <a:bodyPr/>
        <a:lstStyle/>
        <a:p>
          <a:endParaRPr lang="en-US"/>
        </a:p>
      </dgm:t>
    </dgm:pt>
    <dgm:pt modelId="{47C831D2-6CB0-42BE-A41E-B5F89F2C5A2C}" type="sibTrans" cxnId="{AB7606D8-3A60-428F-9ECE-D39821AF4BF2}">
      <dgm:prSet/>
      <dgm:spPr/>
      <dgm:t>
        <a:bodyPr/>
        <a:lstStyle/>
        <a:p>
          <a:endParaRPr lang="en-US"/>
        </a:p>
      </dgm:t>
    </dgm:pt>
    <dgm:pt modelId="{D469F02F-D56B-403B-88C7-FCEB171BD74B}">
      <dgm:prSet/>
      <dgm:spPr>
        <a:solidFill>
          <a:srgbClr val="033B57"/>
        </a:solidFill>
      </dgm:spPr>
      <dgm:t>
        <a:bodyPr/>
        <a:lstStyle/>
        <a:p>
          <a:r>
            <a:rPr lang="en-US"/>
            <a:t>Jail time</a:t>
          </a:r>
          <a:endParaRPr lang="en-US" dirty="0"/>
        </a:p>
      </dgm:t>
    </dgm:pt>
    <dgm:pt modelId="{3369D5B8-A5AA-4DE6-B564-604890E44012}" type="parTrans" cxnId="{FF7FB7FD-9C09-45C0-8034-012E2F810210}">
      <dgm:prSet/>
      <dgm:spPr/>
      <dgm:t>
        <a:bodyPr/>
        <a:lstStyle/>
        <a:p>
          <a:endParaRPr lang="en-US"/>
        </a:p>
      </dgm:t>
    </dgm:pt>
    <dgm:pt modelId="{F68F02F4-4F17-41D4-8016-BE3ADC45244A}" type="sibTrans" cxnId="{FF7FB7FD-9C09-45C0-8034-012E2F810210}">
      <dgm:prSet/>
      <dgm:spPr/>
      <dgm:t>
        <a:bodyPr/>
        <a:lstStyle/>
        <a:p>
          <a:endParaRPr lang="en-US"/>
        </a:p>
      </dgm:t>
    </dgm:pt>
    <dgm:pt modelId="{0FFD8D83-1B9C-4673-8DBC-2A7313E98A2E}" type="pres">
      <dgm:prSet presAssocID="{A80785FA-3B74-4EC4-B758-02A6EADBF195}" presName="Name0" presStyleCnt="0">
        <dgm:presLayoutVars>
          <dgm:chMax val="7"/>
          <dgm:chPref val="7"/>
          <dgm:dir/>
        </dgm:presLayoutVars>
      </dgm:prSet>
      <dgm:spPr/>
    </dgm:pt>
    <dgm:pt modelId="{15D028E9-8587-428E-8542-7252418394C8}" type="pres">
      <dgm:prSet presAssocID="{A80785FA-3B74-4EC4-B758-02A6EADBF195}" presName="Name1" presStyleCnt="0"/>
      <dgm:spPr/>
    </dgm:pt>
    <dgm:pt modelId="{A332AF05-92D0-4F30-9264-A0052225E230}" type="pres">
      <dgm:prSet presAssocID="{A80785FA-3B74-4EC4-B758-02A6EADBF195}" presName="cycle" presStyleCnt="0"/>
      <dgm:spPr/>
    </dgm:pt>
    <dgm:pt modelId="{7FF90B67-9A71-44FB-BC3E-F1D4F0345DF8}" type="pres">
      <dgm:prSet presAssocID="{A80785FA-3B74-4EC4-B758-02A6EADBF195}" presName="srcNode" presStyleLbl="node1" presStyleIdx="0" presStyleCnt="5"/>
      <dgm:spPr/>
    </dgm:pt>
    <dgm:pt modelId="{894ECE7A-F8AC-4E2A-A121-A3B48036BFE5}" type="pres">
      <dgm:prSet presAssocID="{A80785FA-3B74-4EC4-B758-02A6EADBF195}" presName="conn" presStyleLbl="parChTrans1D2" presStyleIdx="0" presStyleCnt="1"/>
      <dgm:spPr/>
    </dgm:pt>
    <dgm:pt modelId="{B5A3E8E1-26C1-4CF0-A0E2-8C1DB01F77E2}" type="pres">
      <dgm:prSet presAssocID="{A80785FA-3B74-4EC4-B758-02A6EADBF195}" presName="extraNode" presStyleLbl="node1" presStyleIdx="0" presStyleCnt="5"/>
      <dgm:spPr/>
    </dgm:pt>
    <dgm:pt modelId="{17532E19-98B9-48C4-AEF2-5D0EC6A74319}" type="pres">
      <dgm:prSet presAssocID="{A80785FA-3B74-4EC4-B758-02A6EADBF195}" presName="dstNode" presStyleLbl="node1" presStyleIdx="0" presStyleCnt="5"/>
      <dgm:spPr/>
    </dgm:pt>
    <dgm:pt modelId="{509C1B35-402E-4107-869F-7117B16CC6D9}" type="pres">
      <dgm:prSet presAssocID="{5FA6CC61-F977-4164-9609-98AE353EBF2B}" presName="text_1" presStyleLbl="node1" presStyleIdx="0" presStyleCnt="5">
        <dgm:presLayoutVars>
          <dgm:bulletEnabled val="1"/>
        </dgm:presLayoutVars>
      </dgm:prSet>
      <dgm:spPr/>
    </dgm:pt>
    <dgm:pt modelId="{B53E6C67-A9C3-4FD6-856D-BEB77007FBBC}" type="pres">
      <dgm:prSet presAssocID="{5FA6CC61-F977-4164-9609-98AE353EBF2B}" presName="accent_1" presStyleCnt="0"/>
      <dgm:spPr/>
    </dgm:pt>
    <dgm:pt modelId="{C1526D9D-F41D-4CDC-80BB-ECADAF456455}" type="pres">
      <dgm:prSet presAssocID="{5FA6CC61-F977-4164-9609-98AE353EBF2B}" presName="accentRepeatNode" presStyleLbl="solidFgAcc1" presStyleIdx="0" presStyleCnt="5"/>
      <dgm:spPr/>
    </dgm:pt>
    <dgm:pt modelId="{22461C5B-D8C4-440B-BAAD-F0B596C85B90}" type="pres">
      <dgm:prSet presAssocID="{EF66E794-6132-41D1-84A4-6A1AC704413C}" presName="text_2" presStyleLbl="node1" presStyleIdx="1" presStyleCnt="5">
        <dgm:presLayoutVars>
          <dgm:bulletEnabled val="1"/>
        </dgm:presLayoutVars>
      </dgm:prSet>
      <dgm:spPr/>
    </dgm:pt>
    <dgm:pt modelId="{C20782AF-CC39-4B13-990F-DA44AD1A1842}" type="pres">
      <dgm:prSet presAssocID="{EF66E794-6132-41D1-84A4-6A1AC704413C}" presName="accent_2" presStyleCnt="0"/>
      <dgm:spPr/>
    </dgm:pt>
    <dgm:pt modelId="{63496EF7-47DA-4C89-B842-D19984C5570E}" type="pres">
      <dgm:prSet presAssocID="{EF66E794-6132-41D1-84A4-6A1AC704413C}" presName="accentRepeatNode" presStyleLbl="solidFgAcc1" presStyleIdx="1" presStyleCnt="5"/>
      <dgm:spPr/>
    </dgm:pt>
    <dgm:pt modelId="{1E53B29B-CB96-47CB-9AF2-50D7D71AE924}" type="pres">
      <dgm:prSet presAssocID="{7AD8FF03-E971-4941-B163-D56DD65E3BF9}" presName="text_3" presStyleLbl="node1" presStyleIdx="2" presStyleCnt="5">
        <dgm:presLayoutVars>
          <dgm:bulletEnabled val="1"/>
        </dgm:presLayoutVars>
      </dgm:prSet>
      <dgm:spPr/>
    </dgm:pt>
    <dgm:pt modelId="{A8712BBD-567D-44AB-AB4C-3683B5AC02BB}" type="pres">
      <dgm:prSet presAssocID="{7AD8FF03-E971-4941-B163-D56DD65E3BF9}" presName="accent_3" presStyleCnt="0"/>
      <dgm:spPr/>
    </dgm:pt>
    <dgm:pt modelId="{0F347AC9-8EE0-452B-BFBD-68C343E6E8A8}" type="pres">
      <dgm:prSet presAssocID="{7AD8FF03-E971-4941-B163-D56DD65E3BF9}" presName="accentRepeatNode" presStyleLbl="solidFgAcc1" presStyleIdx="2" presStyleCnt="5"/>
      <dgm:spPr/>
    </dgm:pt>
    <dgm:pt modelId="{0B3F882A-C8BE-4770-9F7B-0CA85340EA74}" type="pres">
      <dgm:prSet presAssocID="{6433E703-725B-45B4-97D9-6B36EFB7608E}" presName="text_4" presStyleLbl="node1" presStyleIdx="3" presStyleCnt="5">
        <dgm:presLayoutVars>
          <dgm:bulletEnabled val="1"/>
        </dgm:presLayoutVars>
      </dgm:prSet>
      <dgm:spPr/>
    </dgm:pt>
    <dgm:pt modelId="{11420203-08B1-4641-B82C-797B36226843}" type="pres">
      <dgm:prSet presAssocID="{6433E703-725B-45B4-97D9-6B36EFB7608E}" presName="accent_4" presStyleCnt="0"/>
      <dgm:spPr/>
    </dgm:pt>
    <dgm:pt modelId="{206CFF6E-B7F6-4DB5-B213-3BD30BAFD1E3}" type="pres">
      <dgm:prSet presAssocID="{6433E703-725B-45B4-97D9-6B36EFB7608E}" presName="accentRepeatNode" presStyleLbl="solidFgAcc1" presStyleIdx="3" presStyleCnt="5"/>
      <dgm:spPr/>
    </dgm:pt>
    <dgm:pt modelId="{9F22FF0D-6DA5-4C62-A202-13DB9ECCEDE6}" type="pres">
      <dgm:prSet presAssocID="{D469F02F-D56B-403B-88C7-FCEB171BD74B}" presName="text_5" presStyleLbl="node1" presStyleIdx="4" presStyleCnt="5">
        <dgm:presLayoutVars>
          <dgm:bulletEnabled val="1"/>
        </dgm:presLayoutVars>
      </dgm:prSet>
      <dgm:spPr/>
    </dgm:pt>
    <dgm:pt modelId="{FC5AB9CC-1CA1-43DE-B4B8-AA791DEC3CEC}" type="pres">
      <dgm:prSet presAssocID="{D469F02F-D56B-403B-88C7-FCEB171BD74B}" presName="accent_5" presStyleCnt="0"/>
      <dgm:spPr/>
    </dgm:pt>
    <dgm:pt modelId="{52F43B43-FA4C-4922-88E9-B82C1E73A499}" type="pres">
      <dgm:prSet presAssocID="{D469F02F-D56B-403B-88C7-FCEB171BD74B}" presName="accentRepeatNode" presStyleLbl="solidFgAcc1" presStyleIdx="4" presStyleCnt="5"/>
      <dgm:spPr/>
    </dgm:pt>
  </dgm:ptLst>
  <dgm:cxnLst>
    <dgm:cxn modelId="{FBBC1503-5226-42CD-88F5-8990D4D27024}" type="presOf" srcId="{D469F02F-D56B-403B-88C7-FCEB171BD74B}" destId="{9F22FF0D-6DA5-4C62-A202-13DB9ECCEDE6}" srcOrd="0" destOrd="0" presId="urn:microsoft.com/office/officeart/2008/layout/VerticalCurvedList"/>
    <dgm:cxn modelId="{1B4E2D3E-120D-48BB-A47F-5D9FFD337F0C}" srcId="{A80785FA-3B74-4EC4-B758-02A6EADBF195}" destId="{7AD8FF03-E971-4941-B163-D56DD65E3BF9}" srcOrd="2" destOrd="0" parTransId="{19A1A12D-0980-4115-8424-7DA94F9AC710}" sibTransId="{053866BB-C1CC-46DD-83D0-EE86024E1E4E}"/>
    <dgm:cxn modelId="{E0156962-82B3-43F0-9D3D-6B70C0AB1421}" type="presOf" srcId="{A80785FA-3B74-4EC4-B758-02A6EADBF195}" destId="{0FFD8D83-1B9C-4673-8DBC-2A7313E98A2E}" srcOrd="0" destOrd="0" presId="urn:microsoft.com/office/officeart/2008/layout/VerticalCurvedList"/>
    <dgm:cxn modelId="{F44C7B43-2EF6-48C2-945F-FC2C3A584CE8}" type="presOf" srcId="{7AD8FF03-E971-4941-B163-D56DD65E3BF9}" destId="{1E53B29B-CB96-47CB-9AF2-50D7D71AE924}" srcOrd="0" destOrd="0" presId="urn:microsoft.com/office/officeart/2008/layout/VerticalCurvedList"/>
    <dgm:cxn modelId="{0FAE7F48-338B-4DFA-A641-2FD7594CE96E}" srcId="{A80785FA-3B74-4EC4-B758-02A6EADBF195}" destId="{5FA6CC61-F977-4164-9609-98AE353EBF2B}" srcOrd="0" destOrd="0" parTransId="{3FE4D60A-94EF-4CA7-BEDD-3E8006CB3E14}" sibTransId="{63AAA2DA-EE99-49EC-8055-0A803741CB3F}"/>
    <dgm:cxn modelId="{2D0DED7D-2CAC-46D6-839C-97FC756CC707}" srcId="{A80785FA-3B74-4EC4-B758-02A6EADBF195}" destId="{EF66E794-6132-41D1-84A4-6A1AC704413C}" srcOrd="1" destOrd="0" parTransId="{CCD49C7B-CE9D-44C8-BE95-ADA829F4EEC7}" sibTransId="{6C780185-5A23-4381-8843-D9DA509EB73C}"/>
    <dgm:cxn modelId="{26E219A2-F31C-4885-B5A9-C05CE31A0644}" type="presOf" srcId="{EF66E794-6132-41D1-84A4-6A1AC704413C}" destId="{22461C5B-D8C4-440B-BAAD-F0B596C85B90}" srcOrd="0" destOrd="0" presId="urn:microsoft.com/office/officeart/2008/layout/VerticalCurvedList"/>
    <dgm:cxn modelId="{627932B8-DAFF-4695-8CE4-25646A379C7E}" type="presOf" srcId="{6433E703-725B-45B4-97D9-6B36EFB7608E}" destId="{0B3F882A-C8BE-4770-9F7B-0CA85340EA74}" srcOrd="0" destOrd="0" presId="urn:microsoft.com/office/officeart/2008/layout/VerticalCurvedList"/>
    <dgm:cxn modelId="{AB7606D8-3A60-428F-9ECE-D39821AF4BF2}" srcId="{A80785FA-3B74-4EC4-B758-02A6EADBF195}" destId="{6433E703-725B-45B4-97D9-6B36EFB7608E}" srcOrd="3" destOrd="0" parTransId="{C9E113F7-FBDB-45EE-9D24-7C11FDFC3731}" sibTransId="{47C831D2-6CB0-42BE-A41E-B5F89F2C5A2C}"/>
    <dgm:cxn modelId="{16060BDD-7161-40E1-AE78-86D663AC6415}" type="presOf" srcId="{63AAA2DA-EE99-49EC-8055-0A803741CB3F}" destId="{894ECE7A-F8AC-4E2A-A121-A3B48036BFE5}" srcOrd="0" destOrd="0" presId="urn:microsoft.com/office/officeart/2008/layout/VerticalCurvedList"/>
    <dgm:cxn modelId="{3662CEEA-4FFB-4F08-B203-9658159C33EF}" type="presOf" srcId="{5FA6CC61-F977-4164-9609-98AE353EBF2B}" destId="{509C1B35-402E-4107-869F-7117B16CC6D9}" srcOrd="0" destOrd="0" presId="urn:microsoft.com/office/officeart/2008/layout/VerticalCurvedList"/>
    <dgm:cxn modelId="{FF7FB7FD-9C09-45C0-8034-012E2F810210}" srcId="{A80785FA-3B74-4EC4-B758-02A6EADBF195}" destId="{D469F02F-D56B-403B-88C7-FCEB171BD74B}" srcOrd="4" destOrd="0" parTransId="{3369D5B8-A5AA-4DE6-B564-604890E44012}" sibTransId="{F68F02F4-4F17-41D4-8016-BE3ADC45244A}"/>
    <dgm:cxn modelId="{7F44F62C-92C5-44FE-BDD9-4AC3BA88A2AC}" type="presParOf" srcId="{0FFD8D83-1B9C-4673-8DBC-2A7313E98A2E}" destId="{15D028E9-8587-428E-8542-7252418394C8}" srcOrd="0" destOrd="0" presId="urn:microsoft.com/office/officeart/2008/layout/VerticalCurvedList"/>
    <dgm:cxn modelId="{A6B22D92-BE29-4C41-A5D3-7EA7D16A6ADD}" type="presParOf" srcId="{15D028E9-8587-428E-8542-7252418394C8}" destId="{A332AF05-92D0-4F30-9264-A0052225E230}" srcOrd="0" destOrd="0" presId="urn:microsoft.com/office/officeart/2008/layout/VerticalCurvedList"/>
    <dgm:cxn modelId="{4552FAEC-36E8-4340-BD82-4A14932C4A97}" type="presParOf" srcId="{A332AF05-92D0-4F30-9264-A0052225E230}" destId="{7FF90B67-9A71-44FB-BC3E-F1D4F0345DF8}" srcOrd="0" destOrd="0" presId="urn:microsoft.com/office/officeart/2008/layout/VerticalCurvedList"/>
    <dgm:cxn modelId="{2E78A4FE-4605-4A97-8D29-3EA4ACB363D4}" type="presParOf" srcId="{A332AF05-92D0-4F30-9264-A0052225E230}" destId="{894ECE7A-F8AC-4E2A-A121-A3B48036BFE5}" srcOrd="1" destOrd="0" presId="urn:microsoft.com/office/officeart/2008/layout/VerticalCurvedList"/>
    <dgm:cxn modelId="{F01F335E-A17A-4526-8D43-91288D2347CF}" type="presParOf" srcId="{A332AF05-92D0-4F30-9264-A0052225E230}" destId="{B5A3E8E1-26C1-4CF0-A0E2-8C1DB01F77E2}" srcOrd="2" destOrd="0" presId="urn:microsoft.com/office/officeart/2008/layout/VerticalCurvedList"/>
    <dgm:cxn modelId="{2747D5D7-BC40-4987-9943-D941F776A8D7}" type="presParOf" srcId="{A332AF05-92D0-4F30-9264-A0052225E230}" destId="{17532E19-98B9-48C4-AEF2-5D0EC6A74319}" srcOrd="3" destOrd="0" presId="urn:microsoft.com/office/officeart/2008/layout/VerticalCurvedList"/>
    <dgm:cxn modelId="{2A8F46DF-03FE-40DD-B900-66B47BB5EEAC}" type="presParOf" srcId="{15D028E9-8587-428E-8542-7252418394C8}" destId="{509C1B35-402E-4107-869F-7117B16CC6D9}" srcOrd="1" destOrd="0" presId="urn:microsoft.com/office/officeart/2008/layout/VerticalCurvedList"/>
    <dgm:cxn modelId="{F2157C7E-4603-4E73-9FBB-BC2D1597EB39}" type="presParOf" srcId="{15D028E9-8587-428E-8542-7252418394C8}" destId="{B53E6C67-A9C3-4FD6-856D-BEB77007FBBC}" srcOrd="2" destOrd="0" presId="urn:microsoft.com/office/officeart/2008/layout/VerticalCurvedList"/>
    <dgm:cxn modelId="{0E777139-E3B4-4EF8-BCA3-F38E961E40C2}" type="presParOf" srcId="{B53E6C67-A9C3-4FD6-856D-BEB77007FBBC}" destId="{C1526D9D-F41D-4CDC-80BB-ECADAF456455}" srcOrd="0" destOrd="0" presId="urn:microsoft.com/office/officeart/2008/layout/VerticalCurvedList"/>
    <dgm:cxn modelId="{4E1CA572-4121-4250-BC0A-3C9BF5549214}" type="presParOf" srcId="{15D028E9-8587-428E-8542-7252418394C8}" destId="{22461C5B-D8C4-440B-BAAD-F0B596C85B90}" srcOrd="3" destOrd="0" presId="urn:microsoft.com/office/officeart/2008/layout/VerticalCurvedList"/>
    <dgm:cxn modelId="{F63EEF9A-17BA-499B-9D18-5D11854BCB0E}" type="presParOf" srcId="{15D028E9-8587-428E-8542-7252418394C8}" destId="{C20782AF-CC39-4B13-990F-DA44AD1A1842}" srcOrd="4" destOrd="0" presId="urn:microsoft.com/office/officeart/2008/layout/VerticalCurvedList"/>
    <dgm:cxn modelId="{5C5A44E9-700F-4DE0-8A7B-6CEDA80AC07B}" type="presParOf" srcId="{C20782AF-CC39-4B13-990F-DA44AD1A1842}" destId="{63496EF7-47DA-4C89-B842-D19984C5570E}" srcOrd="0" destOrd="0" presId="urn:microsoft.com/office/officeart/2008/layout/VerticalCurvedList"/>
    <dgm:cxn modelId="{97BE915E-7764-4206-8EA9-8144EC6BA20D}" type="presParOf" srcId="{15D028E9-8587-428E-8542-7252418394C8}" destId="{1E53B29B-CB96-47CB-9AF2-50D7D71AE924}" srcOrd="5" destOrd="0" presId="urn:microsoft.com/office/officeart/2008/layout/VerticalCurvedList"/>
    <dgm:cxn modelId="{B577A312-7C98-450B-9DED-E0EC0C47D79D}" type="presParOf" srcId="{15D028E9-8587-428E-8542-7252418394C8}" destId="{A8712BBD-567D-44AB-AB4C-3683B5AC02BB}" srcOrd="6" destOrd="0" presId="urn:microsoft.com/office/officeart/2008/layout/VerticalCurvedList"/>
    <dgm:cxn modelId="{94D4A986-41AA-4A46-8468-1E39A126DC0E}" type="presParOf" srcId="{A8712BBD-567D-44AB-AB4C-3683B5AC02BB}" destId="{0F347AC9-8EE0-452B-BFBD-68C343E6E8A8}" srcOrd="0" destOrd="0" presId="urn:microsoft.com/office/officeart/2008/layout/VerticalCurvedList"/>
    <dgm:cxn modelId="{2B710AEA-FB14-4583-B995-182ED771E20D}" type="presParOf" srcId="{15D028E9-8587-428E-8542-7252418394C8}" destId="{0B3F882A-C8BE-4770-9F7B-0CA85340EA74}" srcOrd="7" destOrd="0" presId="urn:microsoft.com/office/officeart/2008/layout/VerticalCurvedList"/>
    <dgm:cxn modelId="{D6406005-719E-42C8-8449-DCF079FC6F0A}" type="presParOf" srcId="{15D028E9-8587-428E-8542-7252418394C8}" destId="{11420203-08B1-4641-B82C-797B36226843}" srcOrd="8" destOrd="0" presId="urn:microsoft.com/office/officeart/2008/layout/VerticalCurvedList"/>
    <dgm:cxn modelId="{79A357F2-92C2-497A-9DB1-3715784D3148}" type="presParOf" srcId="{11420203-08B1-4641-B82C-797B36226843}" destId="{206CFF6E-B7F6-4DB5-B213-3BD30BAFD1E3}" srcOrd="0" destOrd="0" presId="urn:microsoft.com/office/officeart/2008/layout/VerticalCurvedList"/>
    <dgm:cxn modelId="{74454C58-E5BC-4D96-9056-BBC22B1B39A0}" type="presParOf" srcId="{15D028E9-8587-428E-8542-7252418394C8}" destId="{9F22FF0D-6DA5-4C62-A202-13DB9ECCEDE6}" srcOrd="9" destOrd="0" presId="urn:microsoft.com/office/officeart/2008/layout/VerticalCurvedList"/>
    <dgm:cxn modelId="{23D973FE-8A76-41ED-B960-75ED1F73B2FD}" type="presParOf" srcId="{15D028E9-8587-428E-8542-7252418394C8}" destId="{FC5AB9CC-1CA1-43DE-B4B8-AA791DEC3CEC}" srcOrd="10" destOrd="0" presId="urn:microsoft.com/office/officeart/2008/layout/VerticalCurvedList"/>
    <dgm:cxn modelId="{12500914-3321-4331-81AF-D817363AD0D7}" type="presParOf" srcId="{FC5AB9CC-1CA1-43DE-B4B8-AA791DEC3CEC}" destId="{52F43B43-FA4C-4922-88E9-B82C1E73A49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D01ECC-CD91-4A19-9072-279C01744417}" type="doc">
      <dgm:prSet loTypeId="urn:microsoft.com/office/officeart/2005/8/layout/venn1" loCatId="relationship" qsTypeId="urn:microsoft.com/office/officeart/2005/8/quickstyle/simple1" qsCatId="simple" csTypeId="urn:microsoft.com/office/officeart/2005/8/colors/accent1_2" csCatId="accent1" phldr="1"/>
      <dgm:spPr/>
    </dgm:pt>
    <dgm:pt modelId="{9B17D7C7-4592-47A5-8640-CEEFD1737AF6}">
      <dgm:prSet phldrT="[Text]" custT="1"/>
      <dgm:spPr>
        <a:solidFill>
          <a:schemeClr val="accent3">
            <a:lumMod val="65000"/>
            <a:alpha val="50000"/>
          </a:schemeClr>
        </a:solidFill>
      </dgm:spPr>
      <dgm:t>
        <a:bodyPr/>
        <a:lstStyle/>
        <a:p>
          <a:pPr algn="just"/>
          <a:endParaRPr lang="en-US" sz="3600" dirty="0"/>
        </a:p>
      </dgm:t>
    </dgm:pt>
    <dgm:pt modelId="{918DBAB2-40F0-4745-848C-C44A90B7B89C}" type="parTrans" cxnId="{C0481B55-377C-402A-8CDE-601A03F7A0C2}">
      <dgm:prSet/>
      <dgm:spPr/>
      <dgm:t>
        <a:bodyPr/>
        <a:lstStyle/>
        <a:p>
          <a:endParaRPr lang="en-US"/>
        </a:p>
      </dgm:t>
    </dgm:pt>
    <dgm:pt modelId="{C6F36527-DBB6-4921-8872-6752969395D4}" type="sibTrans" cxnId="{C0481B55-377C-402A-8CDE-601A03F7A0C2}">
      <dgm:prSet/>
      <dgm:spPr/>
      <dgm:t>
        <a:bodyPr/>
        <a:lstStyle/>
        <a:p>
          <a:endParaRPr lang="en-US"/>
        </a:p>
      </dgm:t>
    </dgm:pt>
    <dgm:pt modelId="{A4D39AFD-6FBC-4A2B-865E-7036A81E8D55}">
      <dgm:prSet phldrT="[Text]" custT="1"/>
      <dgm:spPr>
        <a:solidFill>
          <a:schemeClr val="accent3">
            <a:lumMod val="65000"/>
            <a:alpha val="50000"/>
          </a:schemeClr>
        </a:solidFill>
      </dgm:spPr>
      <dgm:t>
        <a:bodyPr/>
        <a:lstStyle/>
        <a:p>
          <a:pPr algn="l"/>
          <a:endParaRPr lang="en-US" sz="3600" dirty="0"/>
        </a:p>
      </dgm:t>
    </dgm:pt>
    <dgm:pt modelId="{CFE59B43-40E5-483B-9627-BC1B66FB8477}" type="parTrans" cxnId="{C0F55F26-9FCB-4D05-8734-BF7AFBC0617D}">
      <dgm:prSet/>
      <dgm:spPr/>
      <dgm:t>
        <a:bodyPr/>
        <a:lstStyle/>
        <a:p>
          <a:endParaRPr lang="en-US"/>
        </a:p>
      </dgm:t>
    </dgm:pt>
    <dgm:pt modelId="{DE9A6BC7-32FC-42D4-9A6E-3863DCD6735E}" type="sibTrans" cxnId="{C0F55F26-9FCB-4D05-8734-BF7AFBC0617D}">
      <dgm:prSet/>
      <dgm:spPr/>
      <dgm:t>
        <a:bodyPr/>
        <a:lstStyle/>
        <a:p>
          <a:endParaRPr lang="en-US"/>
        </a:p>
      </dgm:t>
    </dgm:pt>
    <dgm:pt modelId="{1DB66966-6FDC-457E-9F45-7255F57CF106}" type="pres">
      <dgm:prSet presAssocID="{F7D01ECC-CD91-4A19-9072-279C01744417}" presName="compositeShape" presStyleCnt="0">
        <dgm:presLayoutVars>
          <dgm:chMax val="7"/>
          <dgm:dir/>
          <dgm:resizeHandles val="exact"/>
        </dgm:presLayoutVars>
      </dgm:prSet>
      <dgm:spPr/>
    </dgm:pt>
    <dgm:pt modelId="{874CE7BD-1928-4862-8E76-3F7BF79BF529}" type="pres">
      <dgm:prSet presAssocID="{9B17D7C7-4592-47A5-8640-CEEFD1737AF6}" presName="circ1" presStyleLbl="vennNode1" presStyleIdx="0" presStyleCnt="2" custScaleX="82519" custScaleY="71640" custLinFactNeighborX="-16967" custLinFactNeighborY="0"/>
      <dgm:spPr/>
    </dgm:pt>
    <dgm:pt modelId="{48B519A1-AEBC-4F6B-B49F-05BD5B39F252}" type="pres">
      <dgm:prSet presAssocID="{9B17D7C7-4592-47A5-8640-CEEFD1737AF6}" presName="circ1Tx" presStyleLbl="revTx" presStyleIdx="0" presStyleCnt="0">
        <dgm:presLayoutVars>
          <dgm:chMax val="0"/>
          <dgm:chPref val="0"/>
          <dgm:bulletEnabled val="1"/>
        </dgm:presLayoutVars>
      </dgm:prSet>
      <dgm:spPr/>
    </dgm:pt>
    <dgm:pt modelId="{0D60743D-CF43-41E2-94FB-9632E51B0BA1}" type="pres">
      <dgm:prSet presAssocID="{A4D39AFD-6FBC-4A2B-865E-7036A81E8D55}" presName="circ2" presStyleLbl="vennNode1" presStyleIdx="1" presStyleCnt="2" custScaleX="82519" custScaleY="71640" custLinFactNeighborX="18420" custLinFactNeighborY="0"/>
      <dgm:spPr/>
    </dgm:pt>
    <dgm:pt modelId="{6DF7AC3F-A31B-41C7-86B6-D10879FDDBA3}" type="pres">
      <dgm:prSet presAssocID="{A4D39AFD-6FBC-4A2B-865E-7036A81E8D55}" presName="circ2Tx" presStyleLbl="revTx" presStyleIdx="0" presStyleCnt="0">
        <dgm:presLayoutVars>
          <dgm:chMax val="0"/>
          <dgm:chPref val="0"/>
          <dgm:bulletEnabled val="1"/>
        </dgm:presLayoutVars>
      </dgm:prSet>
      <dgm:spPr/>
    </dgm:pt>
  </dgm:ptLst>
  <dgm:cxnLst>
    <dgm:cxn modelId="{10E4560E-2D9E-4AE2-BF7D-35FD501D01A7}" type="presOf" srcId="{9B17D7C7-4592-47A5-8640-CEEFD1737AF6}" destId="{874CE7BD-1928-4862-8E76-3F7BF79BF529}" srcOrd="0" destOrd="0" presId="urn:microsoft.com/office/officeart/2005/8/layout/venn1"/>
    <dgm:cxn modelId="{C0F55F26-9FCB-4D05-8734-BF7AFBC0617D}" srcId="{F7D01ECC-CD91-4A19-9072-279C01744417}" destId="{A4D39AFD-6FBC-4A2B-865E-7036A81E8D55}" srcOrd="1" destOrd="0" parTransId="{CFE59B43-40E5-483B-9627-BC1B66FB8477}" sibTransId="{DE9A6BC7-32FC-42D4-9A6E-3863DCD6735E}"/>
    <dgm:cxn modelId="{18551B2A-9651-4BAB-A4D4-EF265FEA5A91}" type="presOf" srcId="{A4D39AFD-6FBC-4A2B-865E-7036A81E8D55}" destId="{0D60743D-CF43-41E2-94FB-9632E51B0BA1}" srcOrd="0" destOrd="0" presId="urn:microsoft.com/office/officeart/2005/8/layout/venn1"/>
    <dgm:cxn modelId="{F279C833-8DDA-4105-ACAB-A46BF789710C}" type="presOf" srcId="{F7D01ECC-CD91-4A19-9072-279C01744417}" destId="{1DB66966-6FDC-457E-9F45-7255F57CF106}" srcOrd="0" destOrd="0" presId="urn:microsoft.com/office/officeart/2005/8/layout/venn1"/>
    <dgm:cxn modelId="{64A3B33E-7E93-4619-9123-BBE58DBBA091}" type="presOf" srcId="{A4D39AFD-6FBC-4A2B-865E-7036A81E8D55}" destId="{6DF7AC3F-A31B-41C7-86B6-D10879FDDBA3}" srcOrd="1" destOrd="0" presId="urn:microsoft.com/office/officeart/2005/8/layout/venn1"/>
    <dgm:cxn modelId="{C0481B55-377C-402A-8CDE-601A03F7A0C2}" srcId="{F7D01ECC-CD91-4A19-9072-279C01744417}" destId="{9B17D7C7-4592-47A5-8640-CEEFD1737AF6}" srcOrd="0" destOrd="0" parTransId="{918DBAB2-40F0-4745-848C-C44A90B7B89C}" sibTransId="{C6F36527-DBB6-4921-8872-6752969395D4}"/>
    <dgm:cxn modelId="{583D0BDD-EFD4-4001-9290-DB8B695C7037}" type="presOf" srcId="{9B17D7C7-4592-47A5-8640-CEEFD1737AF6}" destId="{48B519A1-AEBC-4F6B-B49F-05BD5B39F252}" srcOrd="1" destOrd="0" presId="urn:microsoft.com/office/officeart/2005/8/layout/venn1"/>
    <dgm:cxn modelId="{09B39460-1FD3-47DB-998E-255026D8369F}" type="presParOf" srcId="{1DB66966-6FDC-457E-9F45-7255F57CF106}" destId="{874CE7BD-1928-4862-8E76-3F7BF79BF529}" srcOrd="0" destOrd="0" presId="urn:microsoft.com/office/officeart/2005/8/layout/venn1"/>
    <dgm:cxn modelId="{F3F18C1B-97E6-4A54-A7DB-6583F217397D}" type="presParOf" srcId="{1DB66966-6FDC-457E-9F45-7255F57CF106}" destId="{48B519A1-AEBC-4F6B-B49F-05BD5B39F252}" srcOrd="1" destOrd="0" presId="urn:microsoft.com/office/officeart/2005/8/layout/venn1"/>
    <dgm:cxn modelId="{14984714-B06D-481D-B9B0-27970B2F2EEA}" type="presParOf" srcId="{1DB66966-6FDC-457E-9F45-7255F57CF106}" destId="{0D60743D-CF43-41E2-94FB-9632E51B0BA1}" srcOrd="2" destOrd="0" presId="urn:microsoft.com/office/officeart/2005/8/layout/venn1"/>
    <dgm:cxn modelId="{9A553B2E-4859-4191-BF7C-53341BF36950}" type="presParOf" srcId="{1DB66966-6FDC-457E-9F45-7255F57CF106}" destId="{6DF7AC3F-A31B-41C7-86B6-D10879FDDBA3}"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D18AA1-E807-4B71-97D9-48C3EE90338B}"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0B9ED971-E469-43CD-83EC-5B84B9B8431D}">
      <dgm:prSet phldrT="[Text]"/>
      <dgm:spPr>
        <a:solidFill>
          <a:srgbClr val="BBE0E3"/>
        </a:solidFill>
      </dgm:spPr>
      <dgm:t>
        <a:bodyPr/>
        <a:lstStyle/>
        <a:p>
          <a:pPr rtl="0"/>
          <a:r>
            <a:rPr lang="en-US" i="0" u="none" strike="noStrike" baseline="0" dirty="0">
              <a:solidFill>
                <a:schemeClr val="tx1"/>
              </a:solidFill>
              <a:latin typeface="+mn-lt"/>
            </a:rPr>
            <a:t>Impact your patient’s progress</a:t>
          </a:r>
          <a:endParaRPr lang="en-US" dirty="0">
            <a:solidFill>
              <a:schemeClr val="tx1"/>
            </a:solidFill>
          </a:endParaRPr>
        </a:p>
      </dgm:t>
    </dgm:pt>
    <dgm:pt modelId="{38ED787F-5AEA-4BA4-9D72-5E9A7F0B0EB6}" type="parTrans" cxnId="{533BC56A-50AB-4020-A98D-66BBAFD9E6B4}">
      <dgm:prSet/>
      <dgm:spPr/>
      <dgm:t>
        <a:bodyPr/>
        <a:lstStyle/>
        <a:p>
          <a:endParaRPr lang="en-US">
            <a:solidFill>
              <a:schemeClr val="tx1"/>
            </a:solidFill>
          </a:endParaRPr>
        </a:p>
      </dgm:t>
    </dgm:pt>
    <dgm:pt modelId="{60EF1689-33AB-4974-A0C8-433E55D05F1B}" type="sibTrans" cxnId="{533BC56A-50AB-4020-A98D-66BBAFD9E6B4}">
      <dgm:prSet/>
      <dgm:spPr/>
      <dgm:t>
        <a:bodyPr/>
        <a:lstStyle/>
        <a:p>
          <a:endParaRPr lang="en-US">
            <a:solidFill>
              <a:schemeClr val="tx1"/>
            </a:solidFill>
          </a:endParaRPr>
        </a:p>
      </dgm:t>
    </dgm:pt>
    <dgm:pt modelId="{6DD36206-4EF5-406A-8EB0-DC770C933A1E}">
      <dgm:prSet phldrT="[Text]"/>
      <dgm:spPr>
        <a:solidFill>
          <a:srgbClr val="BBE0E3"/>
        </a:solidFill>
      </dgm:spPr>
      <dgm:t>
        <a:bodyPr/>
        <a:lstStyle/>
        <a:p>
          <a:pPr rtl="0"/>
          <a:r>
            <a:rPr lang="en-US" i="0" u="none" strike="noStrike" baseline="0">
              <a:solidFill>
                <a:schemeClr val="tx1"/>
              </a:solidFill>
              <a:latin typeface="+mn-lt"/>
            </a:rPr>
            <a:t>Impact your ability to competently perform your duties</a:t>
          </a:r>
          <a:endParaRPr lang="en-US">
            <a:solidFill>
              <a:schemeClr val="tx1"/>
            </a:solidFill>
          </a:endParaRPr>
        </a:p>
      </dgm:t>
    </dgm:pt>
    <dgm:pt modelId="{007522F9-13C8-49D3-833E-5E09B88349D7}" type="parTrans" cxnId="{F2BD07EA-3CB7-4CF7-A091-8558AABB4F9E}">
      <dgm:prSet/>
      <dgm:spPr/>
      <dgm:t>
        <a:bodyPr/>
        <a:lstStyle/>
        <a:p>
          <a:endParaRPr lang="en-US">
            <a:solidFill>
              <a:schemeClr val="tx1"/>
            </a:solidFill>
          </a:endParaRPr>
        </a:p>
      </dgm:t>
    </dgm:pt>
    <dgm:pt modelId="{2BBC7D7E-8EAE-4BAE-807B-D59164202C66}" type="sibTrans" cxnId="{F2BD07EA-3CB7-4CF7-A091-8558AABB4F9E}">
      <dgm:prSet/>
      <dgm:spPr/>
      <dgm:t>
        <a:bodyPr/>
        <a:lstStyle/>
        <a:p>
          <a:endParaRPr lang="en-US">
            <a:solidFill>
              <a:schemeClr val="tx1"/>
            </a:solidFill>
          </a:endParaRPr>
        </a:p>
      </dgm:t>
    </dgm:pt>
    <dgm:pt modelId="{B0DAAEBE-44E7-489C-911A-50752B32FA3C}">
      <dgm:prSet phldrT="[Text]"/>
      <dgm:spPr>
        <a:solidFill>
          <a:srgbClr val="BBE0E3"/>
        </a:solidFill>
      </dgm:spPr>
      <dgm:t>
        <a:bodyPr/>
        <a:lstStyle/>
        <a:p>
          <a:pPr rtl="0"/>
          <a:r>
            <a:rPr lang="en-US" i="0" u="none" strike="noStrike" baseline="0">
              <a:solidFill>
                <a:schemeClr val="tx1"/>
              </a:solidFill>
              <a:latin typeface="+mn-lt"/>
            </a:rPr>
            <a:t>Could violate</a:t>
          </a:r>
          <a:r>
            <a:rPr lang="en-US" i="0" u="none" strike="noStrike">
              <a:solidFill>
                <a:schemeClr val="tx1"/>
              </a:solidFill>
              <a:latin typeface="+mn-lt"/>
            </a:rPr>
            <a:t> </a:t>
          </a:r>
          <a:r>
            <a:rPr lang="en-US" i="0" u="none" strike="noStrike" baseline="0">
              <a:solidFill>
                <a:schemeClr val="tx1"/>
              </a:solidFill>
              <a:latin typeface="+mn-lt"/>
            </a:rPr>
            <a:t>your patient’s confidentiality</a:t>
          </a:r>
          <a:endParaRPr lang="en-US">
            <a:solidFill>
              <a:schemeClr val="tx1"/>
            </a:solidFill>
          </a:endParaRPr>
        </a:p>
      </dgm:t>
    </dgm:pt>
    <dgm:pt modelId="{0243E670-7CBE-4038-82A9-79E839F241A4}" type="parTrans" cxnId="{D77F3E30-8555-455E-A770-7047275904CD}">
      <dgm:prSet/>
      <dgm:spPr/>
      <dgm:t>
        <a:bodyPr/>
        <a:lstStyle/>
        <a:p>
          <a:endParaRPr lang="en-US">
            <a:solidFill>
              <a:schemeClr val="tx1"/>
            </a:solidFill>
          </a:endParaRPr>
        </a:p>
      </dgm:t>
    </dgm:pt>
    <dgm:pt modelId="{4515A6FC-E24F-4644-90B7-6785A140A6BF}" type="sibTrans" cxnId="{D77F3E30-8555-455E-A770-7047275904CD}">
      <dgm:prSet/>
      <dgm:spPr/>
      <dgm:t>
        <a:bodyPr/>
        <a:lstStyle/>
        <a:p>
          <a:endParaRPr lang="en-US">
            <a:solidFill>
              <a:schemeClr val="tx1"/>
            </a:solidFill>
          </a:endParaRPr>
        </a:p>
      </dgm:t>
    </dgm:pt>
    <dgm:pt modelId="{83AB9DD8-EC2D-4EDF-AEB2-F05A669D40BD}">
      <dgm:prSet phldrT="[Text]"/>
      <dgm:spPr>
        <a:solidFill>
          <a:srgbClr val="BBE0E3"/>
        </a:solidFill>
      </dgm:spPr>
      <dgm:t>
        <a:bodyPr/>
        <a:lstStyle/>
        <a:p>
          <a:pPr rtl="0"/>
          <a:r>
            <a:rPr lang="en-US" i="0" u="none" strike="noStrike" baseline="0" dirty="0">
              <a:solidFill>
                <a:schemeClr val="tx1"/>
              </a:solidFill>
              <a:latin typeface="+mn-lt"/>
            </a:rPr>
            <a:t>Lead to unrealistic expectations</a:t>
          </a:r>
          <a:endParaRPr lang="en-US" dirty="0">
            <a:solidFill>
              <a:schemeClr val="tx1"/>
            </a:solidFill>
          </a:endParaRPr>
        </a:p>
      </dgm:t>
    </dgm:pt>
    <dgm:pt modelId="{DA57AAD8-C1E8-45B1-B94A-EA53C8FA4941}" type="parTrans" cxnId="{2B5A795F-5EB5-4C02-A5EE-AE8A09D71BBA}">
      <dgm:prSet/>
      <dgm:spPr/>
      <dgm:t>
        <a:bodyPr/>
        <a:lstStyle/>
        <a:p>
          <a:endParaRPr lang="en-US">
            <a:solidFill>
              <a:schemeClr val="tx1"/>
            </a:solidFill>
          </a:endParaRPr>
        </a:p>
      </dgm:t>
    </dgm:pt>
    <dgm:pt modelId="{E9E541CD-0A49-425E-A97E-FAF9C3AD5E52}" type="sibTrans" cxnId="{2B5A795F-5EB5-4C02-A5EE-AE8A09D71BBA}">
      <dgm:prSet/>
      <dgm:spPr/>
      <dgm:t>
        <a:bodyPr/>
        <a:lstStyle/>
        <a:p>
          <a:endParaRPr lang="en-US">
            <a:solidFill>
              <a:schemeClr val="tx1"/>
            </a:solidFill>
          </a:endParaRPr>
        </a:p>
      </dgm:t>
    </dgm:pt>
    <dgm:pt modelId="{47EDFB2A-2D1B-444F-9C26-E22202304915}" type="pres">
      <dgm:prSet presAssocID="{6ED18AA1-E807-4B71-97D9-48C3EE90338B}" presName="Name0" presStyleCnt="0">
        <dgm:presLayoutVars>
          <dgm:dir/>
          <dgm:resizeHandles val="exact"/>
        </dgm:presLayoutVars>
      </dgm:prSet>
      <dgm:spPr/>
    </dgm:pt>
    <dgm:pt modelId="{FCCBEA5B-B815-4635-BD6F-3EAD5E24107B}" type="pres">
      <dgm:prSet presAssocID="{0B9ED971-E469-43CD-83EC-5B84B9B8431D}" presName="node" presStyleLbl="node1" presStyleIdx="0" presStyleCnt="4">
        <dgm:presLayoutVars>
          <dgm:bulletEnabled val="1"/>
        </dgm:presLayoutVars>
      </dgm:prSet>
      <dgm:spPr/>
    </dgm:pt>
    <dgm:pt modelId="{61AFE2E9-CF82-45CB-819A-50301AD28DE8}" type="pres">
      <dgm:prSet presAssocID="{60EF1689-33AB-4974-A0C8-433E55D05F1B}" presName="sibTrans" presStyleCnt="0"/>
      <dgm:spPr/>
    </dgm:pt>
    <dgm:pt modelId="{214F1BA6-B376-4A69-A324-D7479A22B1B7}" type="pres">
      <dgm:prSet presAssocID="{6DD36206-4EF5-406A-8EB0-DC770C933A1E}" presName="node" presStyleLbl="node1" presStyleIdx="1" presStyleCnt="4">
        <dgm:presLayoutVars>
          <dgm:bulletEnabled val="1"/>
        </dgm:presLayoutVars>
      </dgm:prSet>
      <dgm:spPr/>
    </dgm:pt>
    <dgm:pt modelId="{E2083DCC-AA5B-4171-B967-C9A69EE01D95}" type="pres">
      <dgm:prSet presAssocID="{2BBC7D7E-8EAE-4BAE-807B-D59164202C66}" presName="sibTrans" presStyleCnt="0"/>
      <dgm:spPr/>
    </dgm:pt>
    <dgm:pt modelId="{60247520-B7D0-4AEA-8FC4-265DDF5777EF}" type="pres">
      <dgm:prSet presAssocID="{B0DAAEBE-44E7-489C-911A-50752B32FA3C}" presName="node" presStyleLbl="node1" presStyleIdx="2" presStyleCnt="4">
        <dgm:presLayoutVars>
          <dgm:bulletEnabled val="1"/>
        </dgm:presLayoutVars>
      </dgm:prSet>
      <dgm:spPr/>
    </dgm:pt>
    <dgm:pt modelId="{91FC8F51-95D1-49A4-8E13-E0698C2514D1}" type="pres">
      <dgm:prSet presAssocID="{4515A6FC-E24F-4644-90B7-6785A140A6BF}" presName="sibTrans" presStyleCnt="0"/>
      <dgm:spPr/>
    </dgm:pt>
    <dgm:pt modelId="{6D19FADF-9E10-420F-AC37-DD562F109446}" type="pres">
      <dgm:prSet presAssocID="{83AB9DD8-EC2D-4EDF-AEB2-F05A669D40BD}" presName="node" presStyleLbl="node1" presStyleIdx="3" presStyleCnt="4" custLinFactNeighborX="-3870" custLinFactNeighborY="-1875">
        <dgm:presLayoutVars>
          <dgm:bulletEnabled val="1"/>
        </dgm:presLayoutVars>
      </dgm:prSet>
      <dgm:spPr/>
    </dgm:pt>
  </dgm:ptLst>
  <dgm:cxnLst>
    <dgm:cxn modelId="{D77F3E30-8555-455E-A770-7047275904CD}" srcId="{6ED18AA1-E807-4B71-97D9-48C3EE90338B}" destId="{B0DAAEBE-44E7-489C-911A-50752B32FA3C}" srcOrd="2" destOrd="0" parTransId="{0243E670-7CBE-4038-82A9-79E839F241A4}" sibTransId="{4515A6FC-E24F-4644-90B7-6785A140A6BF}"/>
    <dgm:cxn modelId="{2B5A795F-5EB5-4C02-A5EE-AE8A09D71BBA}" srcId="{6ED18AA1-E807-4B71-97D9-48C3EE90338B}" destId="{83AB9DD8-EC2D-4EDF-AEB2-F05A669D40BD}" srcOrd="3" destOrd="0" parTransId="{DA57AAD8-C1E8-45B1-B94A-EA53C8FA4941}" sibTransId="{E9E541CD-0A49-425E-A97E-FAF9C3AD5E52}"/>
    <dgm:cxn modelId="{533BC56A-50AB-4020-A98D-66BBAFD9E6B4}" srcId="{6ED18AA1-E807-4B71-97D9-48C3EE90338B}" destId="{0B9ED971-E469-43CD-83EC-5B84B9B8431D}" srcOrd="0" destOrd="0" parTransId="{38ED787F-5AEA-4BA4-9D72-5E9A7F0B0EB6}" sibTransId="{60EF1689-33AB-4974-A0C8-433E55D05F1B}"/>
    <dgm:cxn modelId="{06E4DE6D-F0AD-459F-A7E0-FC4FA24395D3}" type="presOf" srcId="{83AB9DD8-EC2D-4EDF-AEB2-F05A669D40BD}" destId="{6D19FADF-9E10-420F-AC37-DD562F109446}" srcOrd="0" destOrd="0" presId="urn:microsoft.com/office/officeart/2005/8/layout/hList6"/>
    <dgm:cxn modelId="{93ACE673-5B9F-4035-A73A-15ED7F83591C}" type="presOf" srcId="{6DD36206-4EF5-406A-8EB0-DC770C933A1E}" destId="{214F1BA6-B376-4A69-A324-D7479A22B1B7}" srcOrd="0" destOrd="0" presId="urn:microsoft.com/office/officeart/2005/8/layout/hList6"/>
    <dgm:cxn modelId="{E5972684-D8DA-466C-8937-A6580BEC96B2}" type="presOf" srcId="{6ED18AA1-E807-4B71-97D9-48C3EE90338B}" destId="{47EDFB2A-2D1B-444F-9C26-E22202304915}" srcOrd="0" destOrd="0" presId="urn:microsoft.com/office/officeart/2005/8/layout/hList6"/>
    <dgm:cxn modelId="{0EBB98C9-12BB-4B57-8269-73F1E87C673B}" type="presOf" srcId="{0B9ED971-E469-43CD-83EC-5B84B9B8431D}" destId="{FCCBEA5B-B815-4635-BD6F-3EAD5E24107B}" srcOrd="0" destOrd="0" presId="urn:microsoft.com/office/officeart/2005/8/layout/hList6"/>
    <dgm:cxn modelId="{BB29D5CB-B07E-42A5-81DC-43DABF1D5F63}" type="presOf" srcId="{B0DAAEBE-44E7-489C-911A-50752B32FA3C}" destId="{60247520-B7D0-4AEA-8FC4-265DDF5777EF}" srcOrd="0" destOrd="0" presId="urn:microsoft.com/office/officeart/2005/8/layout/hList6"/>
    <dgm:cxn modelId="{F2BD07EA-3CB7-4CF7-A091-8558AABB4F9E}" srcId="{6ED18AA1-E807-4B71-97D9-48C3EE90338B}" destId="{6DD36206-4EF5-406A-8EB0-DC770C933A1E}" srcOrd="1" destOrd="0" parTransId="{007522F9-13C8-49D3-833E-5E09B88349D7}" sibTransId="{2BBC7D7E-8EAE-4BAE-807B-D59164202C66}"/>
    <dgm:cxn modelId="{940E6F58-1171-481C-A700-3BE4E38B4BDE}" type="presParOf" srcId="{47EDFB2A-2D1B-444F-9C26-E22202304915}" destId="{FCCBEA5B-B815-4635-BD6F-3EAD5E24107B}" srcOrd="0" destOrd="0" presId="urn:microsoft.com/office/officeart/2005/8/layout/hList6"/>
    <dgm:cxn modelId="{AECB819E-C1C2-405A-9C38-DBCEE5554D24}" type="presParOf" srcId="{47EDFB2A-2D1B-444F-9C26-E22202304915}" destId="{61AFE2E9-CF82-45CB-819A-50301AD28DE8}" srcOrd="1" destOrd="0" presId="urn:microsoft.com/office/officeart/2005/8/layout/hList6"/>
    <dgm:cxn modelId="{ADDC5645-64F3-4A7F-80EC-DF1D0B810072}" type="presParOf" srcId="{47EDFB2A-2D1B-444F-9C26-E22202304915}" destId="{214F1BA6-B376-4A69-A324-D7479A22B1B7}" srcOrd="2" destOrd="0" presId="urn:microsoft.com/office/officeart/2005/8/layout/hList6"/>
    <dgm:cxn modelId="{B463883E-FCA6-4A54-94D0-4F915AC0940B}" type="presParOf" srcId="{47EDFB2A-2D1B-444F-9C26-E22202304915}" destId="{E2083DCC-AA5B-4171-B967-C9A69EE01D95}" srcOrd="3" destOrd="0" presId="urn:microsoft.com/office/officeart/2005/8/layout/hList6"/>
    <dgm:cxn modelId="{D8F72C8C-2518-4F34-8C41-787E5716B8B8}" type="presParOf" srcId="{47EDFB2A-2D1B-444F-9C26-E22202304915}" destId="{60247520-B7D0-4AEA-8FC4-265DDF5777EF}" srcOrd="4" destOrd="0" presId="urn:microsoft.com/office/officeart/2005/8/layout/hList6"/>
    <dgm:cxn modelId="{EAEAF6A8-2500-4BC3-ACB9-12829A5F9F11}" type="presParOf" srcId="{47EDFB2A-2D1B-444F-9C26-E22202304915}" destId="{91FC8F51-95D1-49A4-8E13-E0698C2514D1}" srcOrd="5" destOrd="0" presId="urn:microsoft.com/office/officeart/2005/8/layout/hList6"/>
    <dgm:cxn modelId="{1BF04451-5926-488B-B999-FEADBD2CE0CA}" type="presParOf" srcId="{47EDFB2A-2D1B-444F-9C26-E22202304915}" destId="{6D19FADF-9E10-420F-AC37-DD562F109446}"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AD7C2D-6E17-4222-B35F-616B7701E2D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31938BF-420C-4C78-85A0-9872BFF32519}">
      <dgm:prSet phldrT="[Text]"/>
      <dgm:spPr>
        <a:solidFill>
          <a:srgbClr val="033B57"/>
        </a:solidFill>
      </dgm:spPr>
      <dgm:t>
        <a:bodyPr/>
        <a:lstStyle/>
        <a:p>
          <a:pPr rtl="0"/>
          <a:r>
            <a:rPr lang="en-US" dirty="0">
              <a:latin typeface="+mn-lt"/>
            </a:rPr>
            <a:t>A</a:t>
          </a:r>
          <a:r>
            <a:rPr lang="en-US" i="0" u="none" strike="noStrike" baseline="0" dirty="0">
              <a:latin typeface="+mn-lt"/>
            </a:rPr>
            <a:t>void dual relationships</a:t>
          </a:r>
          <a:endParaRPr lang="en-US" dirty="0"/>
        </a:p>
      </dgm:t>
    </dgm:pt>
    <dgm:pt modelId="{1AF06F3A-4E83-4D3C-8B4B-447CDAD4AFE4}" type="parTrans" cxnId="{87D915FC-DABC-41B1-91E3-154B4EC62F67}">
      <dgm:prSet/>
      <dgm:spPr/>
      <dgm:t>
        <a:bodyPr/>
        <a:lstStyle/>
        <a:p>
          <a:endParaRPr lang="en-US"/>
        </a:p>
      </dgm:t>
    </dgm:pt>
    <dgm:pt modelId="{4EE77390-A43E-4765-870A-F776E581D237}" type="sibTrans" cxnId="{87D915FC-DABC-41B1-91E3-154B4EC62F67}">
      <dgm:prSet/>
      <dgm:spPr/>
      <dgm:t>
        <a:bodyPr/>
        <a:lstStyle/>
        <a:p>
          <a:endParaRPr lang="en-US"/>
        </a:p>
      </dgm:t>
    </dgm:pt>
    <dgm:pt modelId="{E02821E9-0268-4CD3-BCEC-209AD2D89D94}">
      <dgm:prSet/>
      <dgm:spPr>
        <a:solidFill>
          <a:srgbClr val="033B57"/>
        </a:solidFill>
      </dgm:spPr>
      <dgm:t>
        <a:bodyPr/>
        <a:lstStyle/>
        <a:p>
          <a:pPr rtl="0"/>
          <a:r>
            <a:rPr lang="en-US" i="0" u="none" strike="noStrike" baseline="0" dirty="0">
              <a:latin typeface="+mn-lt"/>
            </a:rPr>
            <a:t>Seek help from a supervisor </a:t>
          </a:r>
        </a:p>
      </dgm:t>
    </dgm:pt>
    <dgm:pt modelId="{137A5CED-9191-4667-A42D-4E1830531F58}" type="parTrans" cxnId="{558FE130-B0C1-4877-94EC-B704EE0CE826}">
      <dgm:prSet/>
      <dgm:spPr/>
      <dgm:t>
        <a:bodyPr/>
        <a:lstStyle/>
        <a:p>
          <a:endParaRPr lang="en-US"/>
        </a:p>
      </dgm:t>
    </dgm:pt>
    <dgm:pt modelId="{E5C6ADF0-54BC-4299-9327-2946E8EB2145}" type="sibTrans" cxnId="{558FE130-B0C1-4877-94EC-B704EE0CE826}">
      <dgm:prSet/>
      <dgm:spPr/>
      <dgm:t>
        <a:bodyPr/>
        <a:lstStyle/>
        <a:p>
          <a:endParaRPr lang="en-US"/>
        </a:p>
      </dgm:t>
    </dgm:pt>
    <dgm:pt modelId="{DEB6A0AC-527B-4BCA-97D4-4AC739061552}">
      <dgm:prSet/>
      <dgm:spPr>
        <a:solidFill>
          <a:srgbClr val="033B57"/>
        </a:solidFill>
      </dgm:spPr>
      <dgm:t>
        <a:bodyPr/>
        <a:lstStyle/>
        <a:p>
          <a:pPr rtl="0"/>
          <a:r>
            <a:rPr lang="en-US" i="0" u="none" strike="noStrike" baseline="0" dirty="0">
              <a:latin typeface="+mn-lt"/>
            </a:rPr>
            <a:t>Seek help to work through memories triggered by patients </a:t>
          </a:r>
        </a:p>
      </dgm:t>
    </dgm:pt>
    <dgm:pt modelId="{68546AE5-220E-490E-9001-36F8D05ABB84}" type="parTrans" cxnId="{1D18E9AE-FE19-42CD-870C-0B310C3370E3}">
      <dgm:prSet/>
      <dgm:spPr/>
      <dgm:t>
        <a:bodyPr/>
        <a:lstStyle/>
        <a:p>
          <a:endParaRPr lang="en-US"/>
        </a:p>
      </dgm:t>
    </dgm:pt>
    <dgm:pt modelId="{11E75BA0-0965-4866-97E5-966555FA2CA6}" type="sibTrans" cxnId="{1D18E9AE-FE19-42CD-870C-0B310C3370E3}">
      <dgm:prSet/>
      <dgm:spPr/>
      <dgm:t>
        <a:bodyPr/>
        <a:lstStyle/>
        <a:p>
          <a:endParaRPr lang="en-US"/>
        </a:p>
      </dgm:t>
    </dgm:pt>
    <dgm:pt modelId="{13724EBA-DE1D-4184-84C2-20BC7BAA8BF8}" type="pres">
      <dgm:prSet presAssocID="{EFAD7C2D-6E17-4222-B35F-616B7701E2DD}" presName="linear" presStyleCnt="0">
        <dgm:presLayoutVars>
          <dgm:dir/>
          <dgm:animLvl val="lvl"/>
          <dgm:resizeHandles val="exact"/>
        </dgm:presLayoutVars>
      </dgm:prSet>
      <dgm:spPr/>
    </dgm:pt>
    <dgm:pt modelId="{DD6DC332-6490-48C1-875B-D0A9EC9D194F}" type="pres">
      <dgm:prSet presAssocID="{431938BF-420C-4C78-85A0-9872BFF32519}" presName="parentLin" presStyleCnt="0"/>
      <dgm:spPr/>
    </dgm:pt>
    <dgm:pt modelId="{BA22803F-BE65-42ED-A687-C256A97691A7}" type="pres">
      <dgm:prSet presAssocID="{431938BF-420C-4C78-85A0-9872BFF32519}" presName="parentLeftMargin" presStyleLbl="node1" presStyleIdx="0" presStyleCnt="3"/>
      <dgm:spPr/>
    </dgm:pt>
    <dgm:pt modelId="{A9186F89-4872-473C-8BD4-9D4CFCCFBCC1}" type="pres">
      <dgm:prSet presAssocID="{431938BF-420C-4C78-85A0-9872BFF32519}" presName="parentText" presStyleLbl="node1" presStyleIdx="0" presStyleCnt="3">
        <dgm:presLayoutVars>
          <dgm:chMax val="0"/>
          <dgm:bulletEnabled val="1"/>
        </dgm:presLayoutVars>
      </dgm:prSet>
      <dgm:spPr/>
    </dgm:pt>
    <dgm:pt modelId="{8FF916C7-F610-4703-9210-59C40D383DD0}" type="pres">
      <dgm:prSet presAssocID="{431938BF-420C-4C78-85A0-9872BFF32519}" presName="negativeSpace" presStyleCnt="0"/>
      <dgm:spPr/>
    </dgm:pt>
    <dgm:pt modelId="{AE9651CC-9395-4D3F-A955-681FB2501F27}" type="pres">
      <dgm:prSet presAssocID="{431938BF-420C-4C78-85A0-9872BFF32519}" presName="childText" presStyleLbl="conFgAcc1" presStyleIdx="0" presStyleCnt="3">
        <dgm:presLayoutVars>
          <dgm:bulletEnabled val="1"/>
        </dgm:presLayoutVars>
      </dgm:prSet>
      <dgm:spPr>
        <a:ln>
          <a:solidFill>
            <a:srgbClr val="365F91"/>
          </a:solidFill>
        </a:ln>
      </dgm:spPr>
    </dgm:pt>
    <dgm:pt modelId="{7936B91B-B5B5-4779-94D2-6EA2E7DBBB9E}" type="pres">
      <dgm:prSet presAssocID="{4EE77390-A43E-4765-870A-F776E581D237}" presName="spaceBetweenRectangles" presStyleCnt="0"/>
      <dgm:spPr/>
    </dgm:pt>
    <dgm:pt modelId="{558908CE-9CA9-460E-B3F6-95D126DF36B4}" type="pres">
      <dgm:prSet presAssocID="{E02821E9-0268-4CD3-BCEC-209AD2D89D94}" presName="parentLin" presStyleCnt="0"/>
      <dgm:spPr/>
    </dgm:pt>
    <dgm:pt modelId="{EBC1E0B3-F58F-4A11-8AB4-5E04AB960DB8}" type="pres">
      <dgm:prSet presAssocID="{E02821E9-0268-4CD3-BCEC-209AD2D89D94}" presName="parentLeftMargin" presStyleLbl="node1" presStyleIdx="0" presStyleCnt="3"/>
      <dgm:spPr/>
    </dgm:pt>
    <dgm:pt modelId="{D3735700-03E2-44DB-AA0A-FCFC94CB2668}" type="pres">
      <dgm:prSet presAssocID="{E02821E9-0268-4CD3-BCEC-209AD2D89D94}" presName="parentText" presStyleLbl="node1" presStyleIdx="1" presStyleCnt="3">
        <dgm:presLayoutVars>
          <dgm:chMax val="0"/>
          <dgm:bulletEnabled val="1"/>
        </dgm:presLayoutVars>
      </dgm:prSet>
      <dgm:spPr/>
    </dgm:pt>
    <dgm:pt modelId="{D575F1D6-5E19-4B66-9931-E3745874D25B}" type="pres">
      <dgm:prSet presAssocID="{E02821E9-0268-4CD3-BCEC-209AD2D89D94}" presName="negativeSpace" presStyleCnt="0"/>
      <dgm:spPr/>
    </dgm:pt>
    <dgm:pt modelId="{0F797ECC-3B0C-4576-A437-67A24F56E2C2}" type="pres">
      <dgm:prSet presAssocID="{E02821E9-0268-4CD3-BCEC-209AD2D89D94}" presName="childText" presStyleLbl="conFgAcc1" presStyleIdx="1" presStyleCnt="3">
        <dgm:presLayoutVars>
          <dgm:bulletEnabled val="1"/>
        </dgm:presLayoutVars>
      </dgm:prSet>
      <dgm:spPr>
        <a:ln>
          <a:solidFill>
            <a:srgbClr val="365F91"/>
          </a:solidFill>
        </a:ln>
      </dgm:spPr>
    </dgm:pt>
    <dgm:pt modelId="{53D7C19F-D9AB-4F31-B7A5-C9293EAD6ED9}" type="pres">
      <dgm:prSet presAssocID="{E5C6ADF0-54BC-4299-9327-2946E8EB2145}" presName="spaceBetweenRectangles" presStyleCnt="0"/>
      <dgm:spPr/>
    </dgm:pt>
    <dgm:pt modelId="{E1E62A8A-6773-4391-986E-C47403B26913}" type="pres">
      <dgm:prSet presAssocID="{DEB6A0AC-527B-4BCA-97D4-4AC739061552}" presName="parentLin" presStyleCnt="0"/>
      <dgm:spPr/>
    </dgm:pt>
    <dgm:pt modelId="{F261AE34-750A-4112-932A-32FD80263673}" type="pres">
      <dgm:prSet presAssocID="{DEB6A0AC-527B-4BCA-97D4-4AC739061552}" presName="parentLeftMargin" presStyleLbl="node1" presStyleIdx="1" presStyleCnt="3"/>
      <dgm:spPr/>
    </dgm:pt>
    <dgm:pt modelId="{F31022F7-E574-401D-8E6A-A5A2714BC314}" type="pres">
      <dgm:prSet presAssocID="{DEB6A0AC-527B-4BCA-97D4-4AC739061552}" presName="parentText" presStyleLbl="node1" presStyleIdx="2" presStyleCnt="3">
        <dgm:presLayoutVars>
          <dgm:chMax val="0"/>
          <dgm:bulletEnabled val="1"/>
        </dgm:presLayoutVars>
      </dgm:prSet>
      <dgm:spPr/>
    </dgm:pt>
    <dgm:pt modelId="{CA11A1DE-8355-4884-9341-1387DB4C0ED5}" type="pres">
      <dgm:prSet presAssocID="{DEB6A0AC-527B-4BCA-97D4-4AC739061552}" presName="negativeSpace" presStyleCnt="0"/>
      <dgm:spPr/>
    </dgm:pt>
    <dgm:pt modelId="{E91AE987-CAAD-4059-8102-3880A1C75A88}" type="pres">
      <dgm:prSet presAssocID="{DEB6A0AC-527B-4BCA-97D4-4AC739061552}" presName="childText" presStyleLbl="conFgAcc1" presStyleIdx="2" presStyleCnt="3">
        <dgm:presLayoutVars>
          <dgm:bulletEnabled val="1"/>
        </dgm:presLayoutVars>
      </dgm:prSet>
      <dgm:spPr>
        <a:ln>
          <a:solidFill>
            <a:srgbClr val="365F91"/>
          </a:solidFill>
        </a:ln>
      </dgm:spPr>
    </dgm:pt>
  </dgm:ptLst>
  <dgm:cxnLst>
    <dgm:cxn modelId="{94C65B09-7045-49F1-ACEA-AB4EE8D8A71F}" type="presOf" srcId="{431938BF-420C-4C78-85A0-9872BFF32519}" destId="{A9186F89-4872-473C-8BD4-9D4CFCCFBCC1}" srcOrd="1" destOrd="0" presId="urn:microsoft.com/office/officeart/2005/8/layout/list1"/>
    <dgm:cxn modelId="{BB49462A-4460-462D-9AC2-612EA267A5FE}" type="presOf" srcId="{DEB6A0AC-527B-4BCA-97D4-4AC739061552}" destId="{F31022F7-E574-401D-8E6A-A5A2714BC314}" srcOrd="1" destOrd="0" presId="urn:microsoft.com/office/officeart/2005/8/layout/list1"/>
    <dgm:cxn modelId="{9E9BD72B-E056-46F9-B20F-00DAB54D34D2}" type="presOf" srcId="{E02821E9-0268-4CD3-BCEC-209AD2D89D94}" destId="{D3735700-03E2-44DB-AA0A-FCFC94CB2668}" srcOrd="1" destOrd="0" presId="urn:microsoft.com/office/officeart/2005/8/layout/list1"/>
    <dgm:cxn modelId="{558FE130-B0C1-4877-94EC-B704EE0CE826}" srcId="{EFAD7C2D-6E17-4222-B35F-616B7701E2DD}" destId="{E02821E9-0268-4CD3-BCEC-209AD2D89D94}" srcOrd="1" destOrd="0" parTransId="{137A5CED-9191-4667-A42D-4E1830531F58}" sibTransId="{E5C6ADF0-54BC-4299-9327-2946E8EB2145}"/>
    <dgm:cxn modelId="{F1C6016F-C083-4DB0-B4A8-209F8A0AA356}" type="presOf" srcId="{431938BF-420C-4C78-85A0-9872BFF32519}" destId="{BA22803F-BE65-42ED-A687-C256A97691A7}" srcOrd="0" destOrd="0" presId="urn:microsoft.com/office/officeart/2005/8/layout/list1"/>
    <dgm:cxn modelId="{9FE94CAC-A722-4FBA-9550-A58E630DA2AA}" type="presOf" srcId="{E02821E9-0268-4CD3-BCEC-209AD2D89D94}" destId="{EBC1E0B3-F58F-4A11-8AB4-5E04AB960DB8}" srcOrd="0" destOrd="0" presId="urn:microsoft.com/office/officeart/2005/8/layout/list1"/>
    <dgm:cxn modelId="{427382AE-57DC-4A42-9DE5-E6507DD348DA}" type="presOf" srcId="{DEB6A0AC-527B-4BCA-97D4-4AC739061552}" destId="{F261AE34-750A-4112-932A-32FD80263673}" srcOrd="0" destOrd="0" presId="urn:microsoft.com/office/officeart/2005/8/layout/list1"/>
    <dgm:cxn modelId="{1D18E9AE-FE19-42CD-870C-0B310C3370E3}" srcId="{EFAD7C2D-6E17-4222-B35F-616B7701E2DD}" destId="{DEB6A0AC-527B-4BCA-97D4-4AC739061552}" srcOrd="2" destOrd="0" parTransId="{68546AE5-220E-490E-9001-36F8D05ABB84}" sibTransId="{11E75BA0-0965-4866-97E5-966555FA2CA6}"/>
    <dgm:cxn modelId="{5544F6EE-8832-4E1D-A0B6-558A59E7D433}" type="presOf" srcId="{EFAD7C2D-6E17-4222-B35F-616B7701E2DD}" destId="{13724EBA-DE1D-4184-84C2-20BC7BAA8BF8}" srcOrd="0" destOrd="0" presId="urn:microsoft.com/office/officeart/2005/8/layout/list1"/>
    <dgm:cxn modelId="{87D915FC-DABC-41B1-91E3-154B4EC62F67}" srcId="{EFAD7C2D-6E17-4222-B35F-616B7701E2DD}" destId="{431938BF-420C-4C78-85A0-9872BFF32519}" srcOrd="0" destOrd="0" parTransId="{1AF06F3A-4E83-4D3C-8B4B-447CDAD4AFE4}" sibTransId="{4EE77390-A43E-4765-870A-F776E581D237}"/>
    <dgm:cxn modelId="{E2D30E69-9F0B-4ABF-9AA7-1BB1A54A49D6}" type="presParOf" srcId="{13724EBA-DE1D-4184-84C2-20BC7BAA8BF8}" destId="{DD6DC332-6490-48C1-875B-D0A9EC9D194F}" srcOrd="0" destOrd="0" presId="urn:microsoft.com/office/officeart/2005/8/layout/list1"/>
    <dgm:cxn modelId="{E2F8891F-2BD1-4732-ABAE-C122FF916E14}" type="presParOf" srcId="{DD6DC332-6490-48C1-875B-D0A9EC9D194F}" destId="{BA22803F-BE65-42ED-A687-C256A97691A7}" srcOrd="0" destOrd="0" presId="urn:microsoft.com/office/officeart/2005/8/layout/list1"/>
    <dgm:cxn modelId="{D56F7062-CC43-487F-9ADD-C93F15E253E7}" type="presParOf" srcId="{DD6DC332-6490-48C1-875B-D0A9EC9D194F}" destId="{A9186F89-4872-473C-8BD4-9D4CFCCFBCC1}" srcOrd="1" destOrd="0" presId="urn:microsoft.com/office/officeart/2005/8/layout/list1"/>
    <dgm:cxn modelId="{23C57E81-6C4E-43A9-805C-84911153AF5B}" type="presParOf" srcId="{13724EBA-DE1D-4184-84C2-20BC7BAA8BF8}" destId="{8FF916C7-F610-4703-9210-59C40D383DD0}" srcOrd="1" destOrd="0" presId="urn:microsoft.com/office/officeart/2005/8/layout/list1"/>
    <dgm:cxn modelId="{1E5A1B53-F4C5-4DF3-BB13-1B422CAAE0C1}" type="presParOf" srcId="{13724EBA-DE1D-4184-84C2-20BC7BAA8BF8}" destId="{AE9651CC-9395-4D3F-A955-681FB2501F27}" srcOrd="2" destOrd="0" presId="urn:microsoft.com/office/officeart/2005/8/layout/list1"/>
    <dgm:cxn modelId="{04B1FC18-9C60-4026-B9C8-B80826C01982}" type="presParOf" srcId="{13724EBA-DE1D-4184-84C2-20BC7BAA8BF8}" destId="{7936B91B-B5B5-4779-94D2-6EA2E7DBBB9E}" srcOrd="3" destOrd="0" presId="urn:microsoft.com/office/officeart/2005/8/layout/list1"/>
    <dgm:cxn modelId="{E227529B-D434-41CA-AD03-7C485FC33893}" type="presParOf" srcId="{13724EBA-DE1D-4184-84C2-20BC7BAA8BF8}" destId="{558908CE-9CA9-460E-B3F6-95D126DF36B4}" srcOrd="4" destOrd="0" presId="urn:microsoft.com/office/officeart/2005/8/layout/list1"/>
    <dgm:cxn modelId="{9AD02259-9202-4B5E-B2C1-7A68B83D2115}" type="presParOf" srcId="{558908CE-9CA9-460E-B3F6-95D126DF36B4}" destId="{EBC1E0B3-F58F-4A11-8AB4-5E04AB960DB8}" srcOrd="0" destOrd="0" presId="urn:microsoft.com/office/officeart/2005/8/layout/list1"/>
    <dgm:cxn modelId="{EB04BFFE-E163-4E16-A1FB-9A28595536AC}" type="presParOf" srcId="{558908CE-9CA9-460E-B3F6-95D126DF36B4}" destId="{D3735700-03E2-44DB-AA0A-FCFC94CB2668}" srcOrd="1" destOrd="0" presId="urn:microsoft.com/office/officeart/2005/8/layout/list1"/>
    <dgm:cxn modelId="{88CDDAB1-DC97-40DA-A46C-87A8AA513E0A}" type="presParOf" srcId="{13724EBA-DE1D-4184-84C2-20BC7BAA8BF8}" destId="{D575F1D6-5E19-4B66-9931-E3745874D25B}" srcOrd="5" destOrd="0" presId="urn:microsoft.com/office/officeart/2005/8/layout/list1"/>
    <dgm:cxn modelId="{CA4E9C25-E14E-4A11-B2BF-B27D80228120}" type="presParOf" srcId="{13724EBA-DE1D-4184-84C2-20BC7BAA8BF8}" destId="{0F797ECC-3B0C-4576-A437-67A24F56E2C2}" srcOrd="6" destOrd="0" presId="urn:microsoft.com/office/officeart/2005/8/layout/list1"/>
    <dgm:cxn modelId="{D1B12287-2340-46CB-BFD8-DBC89102D55D}" type="presParOf" srcId="{13724EBA-DE1D-4184-84C2-20BC7BAA8BF8}" destId="{53D7C19F-D9AB-4F31-B7A5-C9293EAD6ED9}" srcOrd="7" destOrd="0" presId="urn:microsoft.com/office/officeart/2005/8/layout/list1"/>
    <dgm:cxn modelId="{C6F59804-CCEB-4BDD-A67B-911988AB9A91}" type="presParOf" srcId="{13724EBA-DE1D-4184-84C2-20BC7BAA8BF8}" destId="{E1E62A8A-6773-4391-986E-C47403B26913}" srcOrd="8" destOrd="0" presId="urn:microsoft.com/office/officeart/2005/8/layout/list1"/>
    <dgm:cxn modelId="{5A83AEE8-FD8C-4905-BFB2-8219F8C78729}" type="presParOf" srcId="{E1E62A8A-6773-4391-986E-C47403B26913}" destId="{F261AE34-750A-4112-932A-32FD80263673}" srcOrd="0" destOrd="0" presId="urn:microsoft.com/office/officeart/2005/8/layout/list1"/>
    <dgm:cxn modelId="{83A38C9F-88AA-4A1F-BC10-FEAA7C496F37}" type="presParOf" srcId="{E1E62A8A-6773-4391-986E-C47403B26913}" destId="{F31022F7-E574-401D-8E6A-A5A2714BC314}" srcOrd="1" destOrd="0" presId="urn:microsoft.com/office/officeart/2005/8/layout/list1"/>
    <dgm:cxn modelId="{E967BA19-0943-43CD-A20F-0AEAE2B2FACA}" type="presParOf" srcId="{13724EBA-DE1D-4184-84C2-20BC7BAA8BF8}" destId="{CA11A1DE-8355-4884-9341-1387DB4C0ED5}" srcOrd="9" destOrd="0" presId="urn:microsoft.com/office/officeart/2005/8/layout/list1"/>
    <dgm:cxn modelId="{B81FEF1F-BEF9-463C-B380-38AD2A6CD66C}" type="presParOf" srcId="{13724EBA-DE1D-4184-84C2-20BC7BAA8BF8}" destId="{E91AE987-CAAD-4059-8102-3880A1C75A8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B8E75F-8093-4A3E-94FA-F3FBAF0CEA2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42786DD-1233-46EA-8295-165ADCE287A4}">
      <dgm:prSet phldrT="[Text]"/>
      <dgm:spPr>
        <a:solidFill>
          <a:srgbClr val="033B57"/>
        </a:solidFill>
      </dgm:spPr>
      <dgm:t>
        <a:bodyPr/>
        <a:lstStyle/>
        <a:p>
          <a:r>
            <a:rPr lang="en-US" dirty="0">
              <a:solidFill>
                <a:schemeClr val="bg1"/>
              </a:solidFill>
            </a:rPr>
            <a:t>Dual relationships</a:t>
          </a:r>
        </a:p>
      </dgm:t>
    </dgm:pt>
    <dgm:pt modelId="{F2E807F3-E179-4B23-B55E-3A438DCF1B05}" type="parTrans" cxnId="{D4B707E6-99EC-4797-910E-4DC1F1FBAB3E}">
      <dgm:prSet/>
      <dgm:spPr/>
      <dgm:t>
        <a:bodyPr/>
        <a:lstStyle/>
        <a:p>
          <a:endParaRPr lang="en-US">
            <a:solidFill>
              <a:schemeClr val="tx1"/>
            </a:solidFill>
          </a:endParaRPr>
        </a:p>
      </dgm:t>
    </dgm:pt>
    <dgm:pt modelId="{3C8FF6E4-D60C-4D51-9E6F-AF9F46E05EF8}" type="sibTrans" cxnId="{D4B707E6-99EC-4797-910E-4DC1F1FBAB3E}">
      <dgm:prSet/>
      <dgm:spPr/>
      <dgm:t>
        <a:bodyPr/>
        <a:lstStyle/>
        <a:p>
          <a:endParaRPr lang="en-US">
            <a:solidFill>
              <a:schemeClr val="tx1"/>
            </a:solidFill>
          </a:endParaRPr>
        </a:p>
      </dgm:t>
    </dgm:pt>
    <dgm:pt modelId="{3DADD359-BD1C-4B06-B7A6-29127B2629D1}">
      <dgm:prSet phldrT="[Text]"/>
      <dgm:spPr>
        <a:solidFill>
          <a:srgbClr val="033B57"/>
        </a:solidFill>
      </dgm:spPr>
      <dgm:t>
        <a:bodyPr/>
        <a:lstStyle/>
        <a:p>
          <a:r>
            <a:rPr lang="en-US" dirty="0">
              <a:solidFill>
                <a:schemeClr val="bg1"/>
              </a:solidFill>
            </a:rPr>
            <a:t>Receiving commissions for sales of products recommended to patients</a:t>
          </a:r>
        </a:p>
      </dgm:t>
    </dgm:pt>
    <dgm:pt modelId="{30D9F65A-CE42-4988-8D51-5AF5AFC1F5A4}" type="parTrans" cxnId="{9A0B6746-5D04-4B87-80C5-629C731130C4}">
      <dgm:prSet/>
      <dgm:spPr/>
      <dgm:t>
        <a:bodyPr/>
        <a:lstStyle/>
        <a:p>
          <a:endParaRPr lang="en-US">
            <a:solidFill>
              <a:schemeClr val="tx1"/>
            </a:solidFill>
          </a:endParaRPr>
        </a:p>
      </dgm:t>
    </dgm:pt>
    <dgm:pt modelId="{976B2E6A-9B0B-4408-BAF7-1DD4ABDE11D0}" type="sibTrans" cxnId="{9A0B6746-5D04-4B87-80C5-629C731130C4}">
      <dgm:prSet/>
      <dgm:spPr/>
      <dgm:t>
        <a:bodyPr/>
        <a:lstStyle/>
        <a:p>
          <a:endParaRPr lang="en-US">
            <a:solidFill>
              <a:schemeClr val="tx1"/>
            </a:solidFill>
          </a:endParaRPr>
        </a:p>
      </dgm:t>
    </dgm:pt>
    <dgm:pt modelId="{5ACB3235-7C96-4067-AF64-6E51A5E90A62}">
      <dgm:prSet phldrT="[Text]"/>
      <dgm:spPr>
        <a:solidFill>
          <a:srgbClr val="033B57"/>
        </a:solidFill>
      </dgm:spPr>
      <dgm:t>
        <a:bodyPr/>
        <a:lstStyle/>
        <a:p>
          <a:r>
            <a:rPr lang="en-US" dirty="0">
              <a:solidFill>
                <a:schemeClr val="bg1"/>
              </a:solidFill>
            </a:rPr>
            <a:t>Loyalty to employer clashes with best interests of patient or ethical obligations</a:t>
          </a:r>
        </a:p>
      </dgm:t>
    </dgm:pt>
    <dgm:pt modelId="{7B8D018D-2D1A-481E-9649-4F32FAD64270}" type="parTrans" cxnId="{74E83656-FF3E-4118-9228-02DB6363945D}">
      <dgm:prSet/>
      <dgm:spPr/>
      <dgm:t>
        <a:bodyPr/>
        <a:lstStyle/>
        <a:p>
          <a:endParaRPr lang="en-US">
            <a:solidFill>
              <a:schemeClr val="tx1"/>
            </a:solidFill>
          </a:endParaRPr>
        </a:p>
      </dgm:t>
    </dgm:pt>
    <dgm:pt modelId="{042BD41D-B002-4652-97E9-3E058D554D09}" type="sibTrans" cxnId="{74E83656-FF3E-4118-9228-02DB6363945D}">
      <dgm:prSet/>
      <dgm:spPr/>
      <dgm:t>
        <a:bodyPr/>
        <a:lstStyle/>
        <a:p>
          <a:endParaRPr lang="en-US">
            <a:solidFill>
              <a:schemeClr val="tx1"/>
            </a:solidFill>
          </a:endParaRPr>
        </a:p>
      </dgm:t>
    </dgm:pt>
    <dgm:pt modelId="{602DC31F-2CD7-4C5F-8E1A-00DE2DC47E52}" type="pres">
      <dgm:prSet presAssocID="{FDB8E75F-8093-4A3E-94FA-F3FBAF0CEA21}" presName="linear" presStyleCnt="0">
        <dgm:presLayoutVars>
          <dgm:dir/>
          <dgm:animLvl val="lvl"/>
          <dgm:resizeHandles val="exact"/>
        </dgm:presLayoutVars>
      </dgm:prSet>
      <dgm:spPr/>
    </dgm:pt>
    <dgm:pt modelId="{ACF721B9-2866-4F7E-A6FC-EAD57D6A7CC0}" type="pres">
      <dgm:prSet presAssocID="{642786DD-1233-46EA-8295-165ADCE287A4}" presName="parentLin" presStyleCnt="0"/>
      <dgm:spPr/>
    </dgm:pt>
    <dgm:pt modelId="{DC7A2C11-133C-4319-AF2A-5EA772763523}" type="pres">
      <dgm:prSet presAssocID="{642786DD-1233-46EA-8295-165ADCE287A4}" presName="parentLeftMargin" presStyleLbl="node1" presStyleIdx="0" presStyleCnt="3"/>
      <dgm:spPr/>
    </dgm:pt>
    <dgm:pt modelId="{1D3224D3-72B8-4471-B56E-92E7C592BCA0}" type="pres">
      <dgm:prSet presAssocID="{642786DD-1233-46EA-8295-165ADCE287A4}" presName="parentText" presStyleLbl="node1" presStyleIdx="0" presStyleCnt="3">
        <dgm:presLayoutVars>
          <dgm:chMax val="0"/>
          <dgm:bulletEnabled val="1"/>
        </dgm:presLayoutVars>
      </dgm:prSet>
      <dgm:spPr/>
    </dgm:pt>
    <dgm:pt modelId="{83C23E40-D46B-4236-93E1-5877F95E2D52}" type="pres">
      <dgm:prSet presAssocID="{642786DD-1233-46EA-8295-165ADCE287A4}" presName="negativeSpace" presStyleCnt="0"/>
      <dgm:spPr/>
    </dgm:pt>
    <dgm:pt modelId="{EE50D654-7AD2-4795-B325-214CEA797A9A}" type="pres">
      <dgm:prSet presAssocID="{642786DD-1233-46EA-8295-165ADCE287A4}" presName="childText" presStyleLbl="conFgAcc1" presStyleIdx="0" presStyleCnt="3">
        <dgm:presLayoutVars>
          <dgm:bulletEnabled val="1"/>
        </dgm:presLayoutVars>
      </dgm:prSet>
      <dgm:spPr/>
    </dgm:pt>
    <dgm:pt modelId="{B41C4B80-CA4C-43E8-8497-721408DCA71E}" type="pres">
      <dgm:prSet presAssocID="{3C8FF6E4-D60C-4D51-9E6F-AF9F46E05EF8}" presName="spaceBetweenRectangles" presStyleCnt="0"/>
      <dgm:spPr/>
    </dgm:pt>
    <dgm:pt modelId="{EEB174C3-115D-47B1-9C7D-7034CF073E06}" type="pres">
      <dgm:prSet presAssocID="{3DADD359-BD1C-4B06-B7A6-29127B2629D1}" presName="parentLin" presStyleCnt="0"/>
      <dgm:spPr/>
    </dgm:pt>
    <dgm:pt modelId="{55F2702A-C92C-49D2-8140-FF7434BF26B5}" type="pres">
      <dgm:prSet presAssocID="{3DADD359-BD1C-4B06-B7A6-29127B2629D1}" presName="parentLeftMargin" presStyleLbl="node1" presStyleIdx="0" presStyleCnt="3"/>
      <dgm:spPr/>
    </dgm:pt>
    <dgm:pt modelId="{998BDC86-52BD-43CE-8DDA-6CB31DD310EA}" type="pres">
      <dgm:prSet presAssocID="{3DADD359-BD1C-4B06-B7A6-29127B2629D1}" presName="parentText" presStyleLbl="node1" presStyleIdx="1" presStyleCnt="3">
        <dgm:presLayoutVars>
          <dgm:chMax val="0"/>
          <dgm:bulletEnabled val="1"/>
        </dgm:presLayoutVars>
      </dgm:prSet>
      <dgm:spPr/>
    </dgm:pt>
    <dgm:pt modelId="{DA5E9D72-9E13-4EE8-985D-2E04C46B0591}" type="pres">
      <dgm:prSet presAssocID="{3DADD359-BD1C-4B06-B7A6-29127B2629D1}" presName="negativeSpace" presStyleCnt="0"/>
      <dgm:spPr/>
    </dgm:pt>
    <dgm:pt modelId="{D67F0936-CB2B-4FE6-A6FF-7199E214AF22}" type="pres">
      <dgm:prSet presAssocID="{3DADD359-BD1C-4B06-B7A6-29127B2629D1}" presName="childText" presStyleLbl="conFgAcc1" presStyleIdx="1" presStyleCnt="3">
        <dgm:presLayoutVars>
          <dgm:bulletEnabled val="1"/>
        </dgm:presLayoutVars>
      </dgm:prSet>
      <dgm:spPr/>
    </dgm:pt>
    <dgm:pt modelId="{68EEE469-0D5A-482A-8A1D-B87CB125E8DE}" type="pres">
      <dgm:prSet presAssocID="{976B2E6A-9B0B-4408-BAF7-1DD4ABDE11D0}" presName="spaceBetweenRectangles" presStyleCnt="0"/>
      <dgm:spPr/>
    </dgm:pt>
    <dgm:pt modelId="{FAD0A353-F8C1-4280-930E-476FEF4EFE35}" type="pres">
      <dgm:prSet presAssocID="{5ACB3235-7C96-4067-AF64-6E51A5E90A62}" presName="parentLin" presStyleCnt="0"/>
      <dgm:spPr/>
    </dgm:pt>
    <dgm:pt modelId="{8F93D4F7-B534-4E89-B9ED-29B393E9159C}" type="pres">
      <dgm:prSet presAssocID="{5ACB3235-7C96-4067-AF64-6E51A5E90A62}" presName="parentLeftMargin" presStyleLbl="node1" presStyleIdx="1" presStyleCnt="3"/>
      <dgm:spPr/>
    </dgm:pt>
    <dgm:pt modelId="{381F2E96-07CC-401A-B897-358EA69220F2}" type="pres">
      <dgm:prSet presAssocID="{5ACB3235-7C96-4067-AF64-6E51A5E90A62}" presName="parentText" presStyleLbl="node1" presStyleIdx="2" presStyleCnt="3">
        <dgm:presLayoutVars>
          <dgm:chMax val="0"/>
          <dgm:bulletEnabled val="1"/>
        </dgm:presLayoutVars>
      </dgm:prSet>
      <dgm:spPr/>
    </dgm:pt>
    <dgm:pt modelId="{AAFE4B25-4D66-49B9-9A8E-7940E0CD85E4}" type="pres">
      <dgm:prSet presAssocID="{5ACB3235-7C96-4067-AF64-6E51A5E90A62}" presName="negativeSpace" presStyleCnt="0"/>
      <dgm:spPr/>
    </dgm:pt>
    <dgm:pt modelId="{AFBEE78D-991D-4626-BF04-C91F0D5E02DD}" type="pres">
      <dgm:prSet presAssocID="{5ACB3235-7C96-4067-AF64-6E51A5E90A62}" presName="childText" presStyleLbl="conFgAcc1" presStyleIdx="2" presStyleCnt="3">
        <dgm:presLayoutVars>
          <dgm:bulletEnabled val="1"/>
        </dgm:presLayoutVars>
      </dgm:prSet>
      <dgm:spPr/>
    </dgm:pt>
  </dgm:ptLst>
  <dgm:cxnLst>
    <dgm:cxn modelId="{B24EDB19-665B-4AD3-AF30-D65F599813D5}" type="presOf" srcId="{5ACB3235-7C96-4067-AF64-6E51A5E90A62}" destId="{8F93D4F7-B534-4E89-B9ED-29B393E9159C}" srcOrd="0" destOrd="0" presId="urn:microsoft.com/office/officeart/2005/8/layout/list1"/>
    <dgm:cxn modelId="{F66B7A32-38F1-43E1-B0DD-66B0F594E702}" type="presOf" srcId="{3DADD359-BD1C-4B06-B7A6-29127B2629D1}" destId="{998BDC86-52BD-43CE-8DDA-6CB31DD310EA}" srcOrd="1" destOrd="0" presId="urn:microsoft.com/office/officeart/2005/8/layout/list1"/>
    <dgm:cxn modelId="{9A0B6746-5D04-4B87-80C5-629C731130C4}" srcId="{FDB8E75F-8093-4A3E-94FA-F3FBAF0CEA21}" destId="{3DADD359-BD1C-4B06-B7A6-29127B2629D1}" srcOrd="1" destOrd="0" parTransId="{30D9F65A-CE42-4988-8D51-5AF5AFC1F5A4}" sibTransId="{976B2E6A-9B0B-4408-BAF7-1DD4ABDE11D0}"/>
    <dgm:cxn modelId="{7AB7E26A-8F1D-43E3-B363-989D135CAA98}" type="presOf" srcId="{FDB8E75F-8093-4A3E-94FA-F3FBAF0CEA21}" destId="{602DC31F-2CD7-4C5F-8E1A-00DE2DC47E52}" srcOrd="0" destOrd="0" presId="urn:microsoft.com/office/officeart/2005/8/layout/list1"/>
    <dgm:cxn modelId="{74E83656-FF3E-4118-9228-02DB6363945D}" srcId="{FDB8E75F-8093-4A3E-94FA-F3FBAF0CEA21}" destId="{5ACB3235-7C96-4067-AF64-6E51A5E90A62}" srcOrd="2" destOrd="0" parTransId="{7B8D018D-2D1A-481E-9649-4F32FAD64270}" sibTransId="{042BD41D-B002-4652-97E9-3E058D554D09}"/>
    <dgm:cxn modelId="{611199B7-857D-4F9A-9F93-695C233A7ED6}" type="presOf" srcId="{3DADD359-BD1C-4B06-B7A6-29127B2629D1}" destId="{55F2702A-C92C-49D2-8140-FF7434BF26B5}" srcOrd="0" destOrd="0" presId="urn:microsoft.com/office/officeart/2005/8/layout/list1"/>
    <dgm:cxn modelId="{E186E0BD-B66E-44B9-976A-44B701D88BF9}" type="presOf" srcId="{5ACB3235-7C96-4067-AF64-6E51A5E90A62}" destId="{381F2E96-07CC-401A-B897-358EA69220F2}" srcOrd="1" destOrd="0" presId="urn:microsoft.com/office/officeart/2005/8/layout/list1"/>
    <dgm:cxn modelId="{5DF2E7C4-8C04-44E2-AE90-CE5F9D7A28E1}" type="presOf" srcId="{642786DD-1233-46EA-8295-165ADCE287A4}" destId="{DC7A2C11-133C-4319-AF2A-5EA772763523}" srcOrd="0" destOrd="0" presId="urn:microsoft.com/office/officeart/2005/8/layout/list1"/>
    <dgm:cxn modelId="{5ED188E3-D95C-4FBA-AA26-AFDF48C81B1D}" type="presOf" srcId="{642786DD-1233-46EA-8295-165ADCE287A4}" destId="{1D3224D3-72B8-4471-B56E-92E7C592BCA0}" srcOrd="1" destOrd="0" presId="urn:microsoft.com/office/officeart/2005/8/layout/list1"/>
    <dgm:cxn modelId="{D4B707E6-99EC-4797-910E-4DC1F1FBAB3E}" srcId="{FDB8E75F-8093-4A3E-94FA-F3FBAF0CEA21}" destId="{642786DD-1233-46EA-8295-165ADCE287A4}" srcOrd="0" destOrd="0" parTransId="{F2E807F3-E179-4B23-B55E-3A438DCF1B05}" sibTransId="{3C8FF6E4-D60C-4D51-9E6F-AF9F46E05EF8}"/>
    <dgm:cxn modelId="{3E880DF0-F3FC-42DD-A166-067E4D2EF8A8}" type="presParOf" srcId="{602DC31F-2CD7-4C5F-8E1A-00DE2DC47E52}" destId="{ACF721B9-2866-4F7E-A6FC-EAD57D6A7CC0}" srcOrd="0" destOrd="0" presId="urn:microsoft.com/office/officeart/2005/8/layout/list1"/>
    <dgm:cxn modelId="{39993298-83DC-44C7-9BDE-BD61AFE4C83C}" type="presParOf" srcId="{ACF721B9-2866-4F7E-A6FC-EAD57D6A7CC0}" destId="{DC7A2C11-133C-4319-AF2A-5EA772763523}" srcOrd="0" destOrd="0" presId="urn:microsoft.com/office/officeart/2005/8/layout/list1"/>
    <dgm:cxn modelId="{9C195387-ED09-405E-ACCD-59D4A2C34DCF}" type="presParOf" srcId="{ACF721B9-2866-4F7E-A6FC-EAD57D6A7CC0}" destId="{1D3224D3-72B8-4471-B56E-92E7C592BCA0}" srcOrd="1" destOrd="0" presId="urn:microsoft.com/office/officeart/2005/8/layout/list1"/>
    <dgm:cxn modelId="{24F88687-7E80-45D4-BDE6-3D520B22AF20}" type="presParOf" srcId="{602DC31F-2CD7-4C5F-8E1A-00DE2DC47E52}" destId="{83C23E40-D46B-4236-93E1-5877F95E2D52}" srcOrd="1" destOrd="0" presId="urn:microsoft.com/office/officeart/2005/8/layout/list1"/>
    <dgm:cxn modelId="{1CB29949-ACC7-4236-A117-03EB2D68A72A}" type="presParOf" srcId="{602DC31F-2CD7-4C5F-8E1A-00DE2DC47E52}" destId="{EE50D654-7AD2-4795-B325-214CEA797A9A}" srcOrd="2" destOrd="0" presId="urn:microsoft.com/office/officeart/2005/8/layout/list1"/>
    <dgm:cxn modelId="{D3E294E3-422E-4A1C-86CF-54138830D8C1}" type="presParOf" srcId="{602DC31F-2CD7-4C5F-8E1A-00DE2DC47E52}" destId="{B41C4B80-CA4C-43E8-8497-721408DCA71E}" srcOrd="3" destOrd="0" presId="urn:microsoft.com/office/officeart/2005/8/layout/list1"/>
    <dgm:cxn modelId="{749DD8F8-4273-4AED-A857-3BF160E47998}" type="presParOf" srcId="{602DC31F-2CD7-4C5F-8E1A-00DE2DC47E52}" destId="{EEB174C3-115D-47B1-9C7D-7034CF073E06}" srcOrd="4" destOrd="0" presId="urn:microsoft.com/office/officeart/2005/8/layout/list1"/>
    <dgm:cxn modelId="{430B64BE-7C66-48C8-B3BE-931CA0183277}" type="presParOf" srcId="{EEB174C3-115D-47B1-9C7D-7034CF073E06}" destId="{55F2702A-C92C-49D2-8140-FF7434BF26B5}" srcOrd="0" destOrd="0" presId="urn:microsoft.com/office/officeart/2005/8/layout/list1"/>
    <dgm:cxn modelId="{AF480771-9234-42EF-845A-A416939D61CF}" type="presParOf" srcId="{EEB174C3-115D-47B1-9C7D-7034CF073E06}" destId="{998BDC86-52BD-43CE-8DDA-6CB31DD310EA}" srcOrd="1" destOrd="0" presId="urn:microsoft.com/office/officeart/2005/8/layout/list1"/>
    <dgm:cxn modelId="{E10DEEDE-757C-47C5-B333-6269E34C591A}" type="presParOf" srcId="{602DC31F-2CD7-4C5F-8E1A-00DE2DC47E52}" destId="{DA5E9D72-9E13-4EE8-985D-2E04C46B0591}" srcOrd="5" destOrd="0" presId="urn:microsoft.com/office/officeart/2005/8/layout/list1"/>
    <dgm:cxn modelId="{47A51D82-53FA-4D6A-ADD5-5FD44A21A4A5}" type="presParOf" srcId="{602DC31F-2CD7-4C5F-8E1A-00DE2DC47E52}" destId="{D67F0936-CB2B-4FE6-A6FF-7199E214AF22}" srcOrd="6" destOrd="0" presId="urn:microsoft.com/office/officeart/2005/8/layout/list1"/>
    <dgm:cxn modelId="{9E8A56EA-3557-46D7-965F-CF5A60D9D16A}" type="presParOf" srcId="{602DC31F-2CD7-4C5F-8E1A-00DE2DC47E52}" destId="{68EEE469-0D5A-482A-8A1D-B87CB125E8DE}" srcOrd="7" destOrd="0" presId="urn:microsoft.com/office/officeart/2005/8/layout/list1"/>
    <dgm:cxn modelId="{8C59CBAC-3022-4D7D-ADE9-792A1A677DF1}" type="presParOf" srcId="{602DC31F-2CD7-4C5F-8E1A-00DE2DC47E52}" destId="{FAD0A353-F8C1-4280-930E-476FEF4EFE35}" srcOrd="8" destOrd="0" presId="urn:microsoft.com/office/officeart/2005/8/layout/list1"/>
    <dgm:cxn modelId="{F1E2B7D3-FD5D-4BE6-BBB3-40513653E54C}" type="presParOf" srcId="{FAD0A353-F8C1-4280-930E-476FEF4EFE35}" destId="{8F93D4F7-B534-4E89-B9ED-29B393E9159C}" srcOrd="0" destOrd="0" presId="urn:microsoft.com/office/officeart/2005/8/layout/list1"/>
    <dgm:cxn modelId="{0DD21C6B-15F4-4BDF-9AF6-5797C565F007}" type="presParOf" srcId="{FAD0A353-F8C1-4280-930E-476FEF4EFE35}" destId="{381F2E96-07CC-401A-B897-358EA69220F2}" srcOrd="1" destOrd="0" presId="urn:microsoft.com/office/officeart/2005/8/layout/list1"/>
    <dgm:cxn modelId="{03FEFF47-4E88-4265-BA7A-D2BA21CCB01E}" type="presParOf" srcId="{602DC31F-2CD7-4C5F-8E1A-00DE2DC47E52}" destId="{AAFE4B25-4D66-49B9-9A8E-7940E0CD85E4}" srcOrd="9" destOrd="0" presId="urn:microsoft.com/office/officeart/2005/8/layout/list1"/>
    <dgm:cxn modelId="{284C547A-3DB7-4D99-9B2E-3FA2CB1E0161}" type="presParOf" srcId="{602DC31F-2CD7-4C5F-8E1A-00DE2DC47E52}" destId="{AFBEE78D-991D-4626-BF04-C91F0D5E02D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64A5B9-A606-442F-B9A2-666ED19E249D}"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48991A04-BB0A-4A83-9B85-5E36A17EE3D9}">
      <dgm:prSet/>
      <dgm:spPr>
        <a:solidFill>
          <a:srgbClr val="033B57"/>
        </a:solidFill>
      </dgm:spPr>
      <dgm:t>
        <a:bodyPr/>
        <a:lstStyle/>
        <a:p>
          <a:pPr rtl="0"/>
          <a:r>
            <a:rPr lang="en-US" dirty="0"/>
            <a:t>Take steps to remedy the situation</a:t>
          </a:r>
        </a:p>
      </dgm:t>
    </dgm:pt>
    <dgm:pt modelId="{30FC06B2-2FE1-4AB7-AEDE-99D7BF960E0B}" type="parTrans" cxnId="{EA4B1947-64C8-4068-88F5-4CC70EFD244F}">
      <dgm:prSet/>
      <dgm:spPr/>
      <dgm:t>
        <a:bodyPr/>
        <a:lstStyle/>
        <a:p>
          <a:endParaRPr lang="en-US"/>
        </a:p>
      </dgm:t>
    </dgm:pt>
    <dgm:pt modelId="{930CB1E5-14F1-47A7-A135-E03CD28C3BB4}" type="sibTrans" cxnId="{EA4B1947-64C8-4068-88F5-4CC70EFD244F}">
      <dgm:prSet/>
      <dgm:spPr/>
      <dgm:t>
        <a:bodyPr/>
        <a:lstStyle/>
        <a:p>
          <a:endParaRPr lang="en-US"/>
        </a:p>
      </dgm:t>
    </dgm:pt>
    <dgm:pt modelId="{AF90EBAF-06FE-4019-8205-8C5ACAE9ADFE}">
      <dgm:prSet/>
      <dgm:spPr/>
      <dgm:t>
        <a:bodyPr/>
        <a:lstStyle/>
        <a:p>
          <a:pPr rtl="0"/>
          <a:endParaRPr lang="en-US" dirty="0"/>
        </a:p>
      </dgm:t>
    </dgm:pt>
    <dgm:pt modelId="{73536485-5298-4E3E-A376-8C90A9981E01}" type="parTrans" cxnId="{40CE2980-A6B5-4533-B308-FB81BBA17A0A}">
      <dgm:prSet/>
      <dgm:spPr/>
      <dgm:t>
        <a:bodyPr/>
        <a:lstStyle/>
        <a:p>
          <a:endParaRPr lang="en-US"/>
        </a:p>
      </dgm:t>
    </dgm:pt>
    <dgm:pt modelId="{66642E78-650E-42DB-9EC5-D789443E348D}" type="sibTrans" cxnId="{40CE2980-A6B5-4533-B308-FB81BBA17A0A}">
      <dgm:prSet/>
      <dgm:spPr/>
      <dgm:t>
        <a:bodyPr/>
        <a:lstStyle/>
        <a:p>
          <a:endParaRPr lang="en-US"/>
        </a:p>
      </dgm:t>
    </dgm:pt>
    <dgm:pt modelId="{C5AB8EE6-4B84-43F0-A6C4-E1824AF07398}">
      <dgm:prSet/>
      <dgm:spPr>
        <a:solidFill>
          <a:srgbClr val="033B57"/>
        </a:solidFill>
      </dgm:spPr>
      <dgm:t>
        <a:bodyPr/>
        <a:lstStyle/>
        <a:p>
          <a:pPr rtl="0"/>
          <a:r>
            <a:rPr lang="en-US" dirty="0"/>
            <a:t>Consult your supervisor and research any policies and procedures your organization may have in place</a:t>
          </a:r>
        </a:p>
      </dgm:t>
    </dgm:pt>
    <dgm:pt modelId="{826E110B-5CB9-4235-A679-6EA4008B78CA}" type="parTrans" cxnId="{5FEF8FB4-C9C4-4CEE-9924-FCE57C72FA2D}">
      <dgm:prSet/>
      <dgm:spPr/>
      <dgm:t>
        <a:bodyPr/>
        <a:lstStyle/>
        <a:p>
          <a:endParaRPr lang="en-US"/>
        </a:p>
      </dgm:t>
    </dgm:pt>
    <dgm:pt modelId="{1067FD4F-E19D-4A39-A8AE-09B8AA09B200}" type="sibTrans" cxnId="{5FEF8FB4-C9C4-4CEE-9924-FCE57C72FA2D}">
      <dgm:prSet/>
      <dgm:spPr/>
      <dgm:t>
        <a:bodyPr/>
        <a:lstStyle/>
        <a:p>
          <a:endParaRPr lang="en-US"/>
        </a:p>
      </dgm:t>
    </dgm:pt>
    <dgm:pt modelId="{0239969D-9DCF-4D35-ABA7-419B657F72DE}">
      <dgm:prSet/>
      <dgm:spPr>
        <a:solidFill>
          <a:srgbClr val="033B57"/>
        </a:solidFill>
      </dgm:spPr>
      <dgm:t>
        <a:bodyPr/>
        <a:lstStyle/>
        <a:p>
          <a:pPr rtl="0"/>
          <a:r>
            <a:rPr lang="en-US" dirty="0"/>
            <a:t>Actively avoid any situations that could be compromising</a:t>
          </a:r>
        </a:p>
      </dgm:t>
    </dgm:pt>
    <dgm:pt modelId="{EC346A17-BA19-460C-8EC5-CF62136A3305}" type="parTrans" cxnId="{6C66D889-5320-487E-A00C-96B9D2700667}">
      <dgm:prSet/>
      <dgm:spPr/>
      <dgm:t>
        <a:bodyPr/>
        <a:lstStyle/>
        <a:p>
          <a:endParaRPr lang="en-US"/>
        </a:p>
      </dgm:t>
    </dgm:pt>
    <dgm:pt modelId="{BBF3622F-AEA7-4D62-B18E-D10CF604C56C}" type="sibTrans" cxnId="{6C66D889-5320-487E-A00C-96B9D2700667}">
      <dgm:prSet/>
      <dgm:spPr/>
      <dgm:t>
        <a:bodyPr/>
        <a:lstStyle/>
        <a:p>
          <a:endParaRPr lang="en-US"/>
        </a:p>
      </dgm:t>
    </dgm:pt>
    <dgm:pt modelId="{97D596C4-C982-41AB-8289-53073EE21416}" type="pres">
      <dgm:prSet presAssocID="{C464A5B9-A606-442F-B9A2-666ED19E249D}" presName="linear" presStyleCnt="0">
        <dgm:presLayoutVars>
          <dgm:animLvl val="lvl"/>
          <dgm:resizeHandles val="exact"/>
        </dgm:presLayoutVars>
      </dgm:prSet>
      <dgm:spPr/>
    </dgm:pt>
    <dgm:pt modelId="{BB637D6D-636A-453A-9730-0F611C1B0602}" type="pres">
      <dgm:prSet presAssocID="{C5AB8EE6-4B84-43F0-A6C4-E1824AF07398}" presName="parentText" presStyleLbl="node1" presStyleIdx="0" presStyleCnt="3">
        <dgm:presLayoutVars>
          <dgm:chMax val="0"/>
          <dgm:bulletEnabled val="1"/>
        </dgm:presLayoutVars>
      </dgm:prSet>
      <dgm:spPr/>
    </dgm:pt>
    <dgm:pt modelId="{096E2F8D-14CE-48B2-AE1B-BA629F9FDC1C}" type="pres">
      <dgm:prSet presAssocID="{1067FD4F-E19D-4A39-A8AE-09B8AA09B200}" presName="spacer" presStyleCnt="0"/>
      <dgm:spPr/>
    </dgm:pt>
    <dgm:pt modelId="{CADC9318-87DB-47EF-9E07-15C01742896E}" type="pres">
      <dgm:prSet presAssocID="{0239969D-9DCF-4D35-ABA7-419B657F72DE}" presName="parentText" presStyleLbl="node1" presStyleIdx="1" presStyleCnt="3">
        <dgm:presLayoutVars>
          <dgm:chMax val="0"/>
          <dgm:bulletEnabled val="1"/>
        </dgm:presLayoutVars>
      </dgm:prSet>
      <dgm:spPr/>
    </dgm:pt>
    <dgm:pt modelId="{71584887-4822-4DBC-BB50-655A988B056E}" type="pres">
      <dgm:prSet presAssocID="{BBF3622F-AEA7-4D62-B18E-D10CF604C56C}" presName="spacer" presStyleCnt="0"/>
      <dgm:spPr/>
    </dgm:pt>
    <dgm:pt modelId="{C55CD2EF-DF5B-498C-8A32-716258E03F2F}" type="pres">
      <dgm:prSet presAssocID="{48991A04-BB0A-4A83-9B85-5E36A17EE3D9}" presName="parentText" presStyleLbl="node1" presStyleIdx="2" presStyleCnt="3">
        <dgm:presLayoutVars>
          <dgm:chMax val="0"/>
          <dgm:bulletEnabled val="1"/>
        </dgm:presLayoutVars>
      </dgm:prSet>
      <dgm:spPr/>
    </dgm:pt>
    <dgm:pt modelId="{1A5A0DEC-61FC-4F48-B437-2D758F1D5C3D}" type="pres">
      <dgm:prSet presAssocID="{48991A04-BB0A-4A83-9B85-5E36A17EE3D9}" presName="childText" presStyleLbl="revTx" presStyleIdx="0" presStyleCnt="1" custScaleY="105176">
        <dgm:presLayoutVars>
          <dgm:bulletEnabled val="1"/>
        </dgm:presLayoutVars>
      </dgm:prSet>
      <dgm:spPr/>
    </dgm:pt>
  </dgm:ptLst>
  <dgm:cxnLst>
    <dgm:cxn modelId="{93B0AF31-396E-4ABE-9AA2-11CC3D875893}" type="presOf" srcId="{C5AB8EE6-4B84-43F0-A6C4-E1824AF07398}" destId="{BB637D6D-636A-453A-9730-0F611C1B0602}" srcOrd="0" destOrd="0" presId="urn:microsoft.com/office/officeart/2005/8/layout/vList2"/>
    <dgm:cxn modelId="{EA4B1947-64C8-4068-88F5-4CC70EFD244F}" srcId="{C464A5B9-A606-442F-B9A2-666ED19E249D}" destId="{48991A04-BB0A-4A83-9B85-5E36A17EE3D9}" srcOrd="2" destOrd="0" parTransId="{30FC06B2-2FE1-4AB7-AEDE-99D7BF960E0B}" sibTransId="{930CB1E5-14F1-47A7-A135-E03CD28C3BB4}"/>
    <dgm:cxn modelId="{7463A06C-8130-4BED-9577-875D208B0377}" type="presOf" srcId="{AF90EBAF-06FE-4019-8205-8C5ACAE9ADFE}" destId="{1A5A0DEC-61FC-4F48-B437-2D758F1D5C3D}" srcOrd="0" destOrd="0" presId="urn:microsoft.com/office/officeart/2005/8/layout/vList2"/>
    <dgm:cxn modelId="{40CE2980-A6B5-4533-B308-FB81BBA17A0A}" srcId="{48991A04-BB0A-4A83-9B85-5E36A17EE3D9}" destId="{AF90EBAF-06FE-4019-8205-8C5ACAE9ADFE}" srcOrd="0" destOrd="0" parTransId="{73536485-5298-4E3E-A376-8C90A9981E01}" sibTransId="{66642E78-650E-42DB-9EC5-D789443E348D}"/>
    <dgm:cxn modelId="{6C66D889-5320-487E-A00C-96B9D2700667}" srcId="{C464A5B9-A606-442F-B9A2-666ED19E249D}" destId="{0239969D-9DCF-4D35-ABA7-419B657F72DE}" srcOrd="1" destOrd="0" parTransId="{EC346A17-BA19-460C-8EC5-CF62136A3305}" sibTransId="{BBF3622F-AEA7-4D62-B18E-D10CF604C56C}"/>
    <dgm:cxn modelId="{7E763499-25B0-4012-9AAE-24854D07DD98}" type="presOf" srcId="{48991A04-BB0A-4A83-9B85-5E36A17EE3D9}" destId="{C55CD2EF-DF5B-498C-8A32-716258E03F2F}" srcOrd="0" destOrd="0" presId="urn:microsoft.com/office/officeart/2005/8/layout/vList2"/>
    <dgm:cxn modelId="{5FEF8FB4-C9C4-4CEE-9924-FCE57C72FA2D}" srcId="{C464A5B9-A606-442F-B9A2-666ED19E249D}" destId="{C5AB8EE6-4B84-43F0-A6C4-E1824AF07398}" srcOrd="0" destOrd="0" parTransId="{826E110B-5CB9-4235-A679-6EA4008B78CA}" sibTransId="{1067FD4F-E19D-4A39-A8AE-09B8AA09B200}"/>
    <dgm:cxn modelId="{4E81E3BE-DB47-4F33-9738-4609CA91CF95}" type="presOf" srcId="{0239969D-9DCF-4D35-ABA7-419B657F72DE}" destId="{CADC9318-87DB-47EF-9E07-15C01742896E}" srcOrd="0" destOrd="0" presId="urn:microsoft.com/office/officeart/2005/8/layout/vList2"/>
    <dgm:cxn modelId="{16A2FCEA-D2C6-4771-BD43-2A578C1299DB}" type="presOf" srcId="{C464A5B9-A606-442F-B9A2-666ED19E249D}" destId="{97D596C4-C982-41AB-8289-53073EE21416}" srcOrd="0" destOrd="0" presId="urn:microsoft.com/office/officeart/2005/8/layout/vList2"/>
    <dgm:cxn modelId="{6B316052-11AF-4366-9D32-C742AD03A00E}" type="presParOf" srcId="{97D596C4-C982-41AB-8289-53073EE21416}" destId="{BB637D6D-636A-453A-9730-0F611C1B0602}" srcOrd="0" destOrd="0" presId="urn:microsoft.com/office/officeart/2005/8/layout/vList2"/>
    <dgm:cxn modelId="{72CE379A-46EB-4842-BA61-2D9538370C32}" type="presParOf" srcId="{97D596C4-C982-41AB-8289-53073EE21416}" destId="{096E2F8D-14CE-48B2-AE1B-BA629F9FDC1C}" srcOrd="1" destOrd="0" presId="urn:microsoft.com/office/officeart/2005/8/layout/vList2"/>
    <dgm:cxn modelId="{9380675D-2DC3-4E41-B16C-9115F05CE8F0}" type="presParOf" srcId="{97D596C4-C982-41AB-8289-53073EE21416}" destId="{CADC9318-87DB-47EF-9E07-15C01742896E}" srcOrd="2" destOrd="0" presId="urn:microsoft.com/office/officeart/2005/8/layout/vList2"/>
    <dgm:cxn modelId="{2DCC61FC-3360-43DA-85D6-3B34122BA728}" type="presParOf" srcId="{97D596C4-C982-41AB-8289-53073EE21416}" destId="{71584887-4822-4DBC-BB50-655A988B056E}" srcOrd="3" destOrd="0" presId="urn:microsoft.com/office/officeart/2005/8/layout/vList2"/>
    <dgm:cxn modelId="{E95539D0-B85E-467B-BA8C-8FF165AD3073}" type="presParOf" srcId="{97D596C4-C982-41AB-8289-53073EE21416}" destId="{C55CD2EF-DF5B-498C-8A32-716258E03F2F}" srcOrd="4" destOrd="0" presId="urn:microsoft.com/office/officeart/2005/8/layout/vList2"/>
    <dgm:cxn modelId="{A2D4893D-AAD7-4440-B1B5-E509DF0E7F06}" type="presParOf" srcId="{97D596C4-C982-41AB-8289-53073EE21416}" destId="{1A5A0DEC-61FC-4F48-B437-2D758F1D5C3D}"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437CF1-8C91-4934-996A-D5A094B5F72A}"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54E02D19-8F10-40F9-8692-280C1BB40D45}">
      <dgm:prSet phldrT="[Text]"/>
      <dgm:spPr/>
      <dgm:t>
        <a:bodyPr/>
        <a:lstStyle/>
        <a:p>
          <a:r>
            <a:rPr lang="en-US" dirty="0"/>
            <a:t>Follow your organization’s policies for reporting a conflict of interest</a:t>
          </a:r>
        </a:p>
      </dgm:t>
    </dgm:pt>
    <dgm:pt modelId="{EB8FB372-F8E6-405E-B704-481A1B7E0107}" type="parTrans" cxnId="{6E7FFA35-62C6-47C0-BC3D-031DA8E1C11B}">
      <dgm:prSet/>
      <dgm:spPr/>
      <dgm:t>
        <a:bodyPr/>
        <a:lstStyle/>
        <a:p>
          <a:endParaRPr lang="en-US"/>
        </a:p>
      </dgm:t>
    </dgm:pt>
    <dgm:pt modelId="{41A2AAC0-F6FC-4C33-A937-532127AD2FB6}" type="sibTrans" cxnId="{6E7FFA35-62C6-47C0-BC3D-031DA8E1C11B}">
      <dgm:prSet/>
      <dgm:spPr/>
      <dgm:t>
        <a:bodyPr/>
        <a:lstStyle/>
        <a:p>
          <a:endParaRPr lang="en-US"/>
        </a:p>
      </dgm:t>
    </dgm:pt>
    <dgm:pt modelId="{0DB004BF-75F8-445D-8691-C8E95C381F5D}">
      <dgm:prSet/>
      <dgm:spPr/>
      <dgm:t>
        <a:bodyPr/>
        <a:lstStyle/>
        <a:p>
          <a:r>
            <a:rPr lang="en-US"/>
            <a:t>Resolve the issue in a way that is in the best interests of your patients</a:t>
          </a:r>
          <a:endParaRPr lang="en-US" dirty="0"/>
        </a:p>
      </dgm:t>
    </dgm:pt>
    <dgm:pt modelId="{2B0DBA1D-51ED-47E6-9934-06A490F56385}" type="parTrans" cxnId="{6FD44274-F07C-40BE-A6B6-4D68606340CF}">
      <dgm:prSet/>
      <dgm:spPr/>
      <dgm:t>
        <a:bodyPr/>
        <a:lstStyle/>
        <a:p>
          <a:endParaRPr lang="en-US"/>
        </a:p>
      </dgm:t>
    </dgm:pt>
    <dgm:pt modelId="{27DDB10E-A8C5-4C63-BED5-273922BCD4A0}" type="sibTrans" cxnId="{6FD44274-F07C-40BE-A6B6-4D68606340CF}">
      <dgm:prSet/>
      <dgm:spPr/>
      <dgm:t>
        <a:bodyPr/>
        <a:lstStyle/>
        <a:p>
          <a:endParaRPr lang="en-US"/>
        </a:p>
      </dgm:t>
    </dgm:pt>
    <dgm:pt modelId="{130D70AA-3663-49D1-9AA7-439FE37FD922}">
      <dgm:prSet/>
      <dgm:spPr/>
      <dgm:t>
        <a:bodyPr/>
        <a:lstStyle/>
        <a:p>
          <a:r>
            <a:rPr lang="en-US"/>
            <a:t>End any dual relationships</a:t>
          </a:r>
          <a:endParaRPr lang="en-US" dirty="0"/>
        </a:p>
      </dgm:t>
    </dgm:pt>
    <dgm:pt modelId="{1A7702C8-6529-40BD-8AFE-73EF2B308639}" type="parTrans" cxnId="{64537B31-D9ED-42F7-A513-4DE4EAE7E432}">
      <dgm:prSet/>
      <dgm:spPr/>
      <dgm:t>
        <a:bodyPr/>
        <a:lstStyle/>
        <a:p>
          <a:endParaRPr lang="en-US"/>
        </a:p>
      </dgm:t>
    </dgm:pt>
    <dgm:pt modelId="{53B3387C-8410-46EF-92F4-F8EE5354BDB7}" type="sibTrans" cxnId="{64537B31-D9ED-42F7-A513-4DE4EAE7E432}">
      <dgm:prSet/>
      <dgm:spPr/>
      <dgm:t>
        <a:bodyPr/>
        <a:lstStyle/>
        <a:p>
          <a:endParaRPr lang="en-US"/>
        </a:p>
      </dgm:t>
    </dgm:pt>
    <dgm:pt modelId="{E0CB3A2B-46F0-4CF5-94A9-5E29C947AE5F}">
      <dgm:prSet/>
      <dgm:spPr/>
      <dgm:t>
        <a:bodyPr/>
        <a:lstStyle/>
        <a:p>
          <a:r>
            <a:rPr lang="en-US"/>
            <a:t>Return any gifts or money</a:t>
          </a:r>
          <a:endParaRPr lang="en-US" dirty="0"/>
        </a:p>
      </dgm:t>
    </dgm:pt>
    <dgm:pt modelId="{FA37B7D7-A2C8-4F0D-971A-38DACFCD61FB}" type="parTrans" cxnId="{1EC260F0-A2E5-4939-986A-EE16968C0739}">
      <dgm:prSet/>
      <dgm:spPr/>
      <dgm:t>
        <a:bodyPr/>
        <a:lstStyle/>
        <a:p>
          <a:endParaRPr lang="en-US"/>
        </a:p>
      </dgm:t>
    </dgm:pt>
    <dgm:pt modelId="{F56E8D30-04EE-4E72-A30E-27E921071D64}" type="sibTrans" cxnId="{1EC260F0-A2E5-4939-986A-EE16968C0739}">
      <dgm:prSet/>
      <dgm:spPr/>
      <dgm:t>
        <a:bodyPr/>
        <a:lstStyle/>
        <a:p>
          <a:endParaRPr lang="en-US"/>
        </a:p>
      </dgm:t>
    </dgm:pt>
    <dgm:pt modelId="{617E6F40-4CBD-46EE-8E45-237329477CFE}">
      <dgm:prSet/>
      <dgm:spPr/>
      <dgm:t>
        <a:bodyPr/>
        <a:lstStyle/>
        <a:p>
          <a:r>
            <a:rPr lang="en-US"/>
            <a:t>End the navigation relationship</a:t>
          </a:r>
          <a:endParaRPr lang="en-US" dirty="0"/>
        </a:p>
      </dgm:t>
    </dgm:pt>
    <dgm:pt modelId="{95D84A37-D9E8-402B-A3A6-2A8E4B3DF280}" type="parTrans" cxnId="{D3FE2D90-CAD8-4334-8B5E-EE6E1D1E10C6}">
      <dgm:prSet/>
      <dgm:spPr/>
      <dgm:t>
        <a:bodyPr/>
        <a:lstStyle/>
        <a:p>
          <a:endParaRPr lang="en-US"/>
        </a:p>
      </dgm:t>
    </dgm:pt>
    <dgm:pt modelId="{B43E946C-0937-4007-8030-AF5A97FF6C6B}" type="sibTrans" cxnId="{D3FE2D90-CAD8-4334-8B5E-EE6E1D1E10C6}">
      <dgm:prSet/>
      <dgm:spPr/>
      <dgm:t>
        <a:bodyPr/>
        <a:lstStyle/>
        <a:p>
          <a:endParaRPr lang="en-US"/>
        </a:p>
      </dgm:t>
    </dgm:pt>
    <dgm:pt modelId="{18828152-EB18-4362-AB5B-256D4AC057FD}">
      <dgm:prSet/>
      <dgm:spPr/>
      <dgm:t>
        <a:bodyPr/>
        <a:lstStyle/>
        <a:p>
          <a:r>
            <a:rPr lang="en-US" dirty="0"/>
            <a:t>Address any issues with employer policies conflicting with patient needs</a:t>
          </a:r>
        </a:p>
      </dgm:t>
    </dgm:pt>
    <dgm:pt modelId="{80828025-BCD5-4380-B404-0CAAECA6B046}" type="parTrans" cxnId="{95D7FD80-3F14-42C2-AE2E-E74015F35AA4}">
      <dgm:prSet/>
      <dgm:spPr/>
      <dgm:t>
        <a:bodyPr/>
        <a:lstStyle/>
        <a:p>
          <a:endParaRPr lang="en-US"/>
        </a:p>
      </dgm:t>
    </dgm:pt>
    <dgm:pt modelId="{16A1B7F6-F935-40E7-A7F7-CD1507DFB537}" type="sibTrans" cxnId="{95D7FD80-3F14-42C2-AE2E-E74015F35AA4}">
      <dgm:prSet/>
      <dgm:spPr/>
      <dgm:t>
        <a:bodyPr/>
        <a:lstStyle/>
        <a:p>
          <a:endParaRPr lang="en-US"/>
        </a:p>
      </dgm:t>
    </dgm:pt>
    <dgm:pt modelId="{7453EE6C-DE22-4239-8765-127273CF147C}" type="pres">
      <dgm:prSet presAssocID="{4A437CF1-8C91-4934-996A-D5A094B5F72A}" presName="Name0" presStyleCnt="0">
        <dgm:presLayoutVars>
          <dgm:chMax/>
          <dgm:chPref/>
          <dgm:dir/>
        </dgm:presLayoutVars>
      </dgm:prSet>
      <dgm:spPr/>
    </dgm:pt>
    <dgm:pt modelId="{F698094F-3ABA-4A89-AD45-53B609F2E2F0}" type="pres">
      <dgm:prSet presAssocID="{54E02D19-8F10-40F9-8692-280C1BB40D45}" presName="parenttextcomposite" presStyleCnt="0"/>
      <dgm:spPr/>
    </dgm:pt>
    <dgm:pt modelId="{7062E9DE-9B70-4FA3-83CF-3198B51F938B}" type="pres">
      <dgm:prSet presAssocID="{54E02D19-8F10-40F9-8692-280C1BB40D45}" presName="parenttext" presStyleLbl="revTx" presStyleIdx="0" presStyleCnt="6">
        <dgm:presLayoutVars>
          <dgm:chMax/>
          <dgm:chPref val="2"/>
          <dgm:bulletEnabled val="1"/>
        </dgm:presLayoutVars>
      </dgm:prSet>
      <dgm:spPr/>
    </dgm:pt>
    <dgm:pt modelId="{392C55E4-BBE8-4E09-B64B-E77B164A783D}" type="pres">
      <dgm:prSet presAssocID="{54E02D19-8F10-40F9-8692-280C1BB40D45}" presName="parallelogramComposite" presStyleCnt="0"/>
      <dgm:spPr/>
    </dgm:pt>
    <dgm:pt modelId="{CA125A33-B83C-455F-BADD-B556E4386975}" type="pres">
      <dgm:prSet presAssocID="{54E02D19-8F10-40F9-8692-280C1BB40D45}" presName="parallelogram1" presStyleLbl="alignNode1" presStyleIdx="0" presStyleCnt="42"/>
      <dgm:spPr>
        <a:solidFill>
          <a:srgbClr val="365F91"/>
        </a:solidFill>
      </dgm:spPr>
    </dgm:pt>
    <dgm:pt modelId="{AF49C759-BAD3-43E7-8973-788A6B5B5B49}" type="pres">
      <dgm:prSet presAssocID="{54E02D19-8F10-40F9-8692-280C1BB40D45}" presName="parallelogram2" presStyleLbl="alignNode1" presStyleIdx="1" presStyleCnt="42"/>
      <dgm:spPr>
        <a:solidFill>
          <a:srgbClr val="365F91"/>
        </a:solidFill>
      </dgm:spPr>
    </dgm:pt>
    <dgm:pt modelId="{6A9FABD2-068E-498E-9059-B335394A9DF8}" type="pres">
      <dgm:prSet presAssocID="{54E02D19-8F10-40F9-8692-280C1BB40D45}" presName="parallelogram3" presStyleLbl="alignNode1" presStyleIdx="2" presStyleCnt="42"/>
      <dgm:spPr>
        <a:solidFill>
          <a:srgbClr val="365F91"/>
        </a:solidFill>
      </dgm:spPr>
    </dgm:pt>
    <dgm:pt modelId="{24698664-6E59-474D-8757-E11271D14B73}" type="pres">
      <dgm:prSet presAssocID="{54E02D19-8F10-40F9-8692-280C1BB40D45}" presName="parallelogram4" presStyleLbl="alignNode1" presStyleIdx="3" presStyleCnt="42"/>
      <dgm:spPr>
        <a:solidFill>
          <a:srgbClr val="365F91"/>
        </a:solidFill>
      </dgm:spPr>
    </dgm:pt>
    <dgm:pt modelId="{5FE8E90C-37A8-4FBA-9A86-090D18229ADB}" type="pres">
      <dgm:prSet presAssocID="{54E02D19-8F10-40F9-8692-280C1BB40D45}" presName="parallelogram5" presStyleLbl="alignNode1" presStyleIdx="4" presStyleCnt="42"/>
      <dgm:spPr>
        <a:solidFill>
          <a:srgbClr val="365F91"/>
        </a:solidFill>
      </dgm:spPr>
    </dgm:pt>
    <dgm:pt modelId="{7FC1F902-D4CA-4E94-A264-06BD3C6E442F}" type="pres">
      <dgm:prSet presAssocID="{54E02D19-8F10-40F9-8692-280C1BB40D45}" presName="parallelogram6" presStyleLbl="alignNode1" presStyleIdx="5" presStyleCnt="42"/>
      <dgm:spPr>
        <a:solidFill>
          <a:srgbClr val="365F91"/>
        </a:solidFill>
      </dgm:spPr>
    </dgm:pt>
    <dgm:pt modelId="{A29E5874-B586-4CE7-8D21-580D8E424A1F}" type="pres">
      <dgm:prSet presAssocID="{54E02D19-8F10-40F9-8692-280C1BB40D45}" presName="parallelogram7" presStyleLbl="alignNode1" presStyleIdx="6" presStyleCnt="42"/>
      <dgm:spPr>
        <a:solidFill>
          <a:srgbClr val="365F91"/>
        </a:solidFill>
      </dgm:spPr>
    </dgm:pt>
    <dgm:pt modelId="{8152F8AF-89C5-498E-A0CB-C311F0D88C1D}" type="pres">
      <dgm:prSet presAssocID="{41A2AAC0-F6FC-4C33-A937-532127AD2FB6}" presName="sibTrans" presStyleCnt="0"/>
      <dgm:spPr/>
    </dgm:pt>
    <dgm:pt modelId="{4D4A9078-4460-4A2D-9A52-FC0A6E09BC37}" type="pres">
      <dgm:prSet presAssocID="{0DB004BF-75F8-445D-8691-C8E95C381F5D}" presName="parenttextcomposite" presStyleCnt="0"/>
      <dgm:spPr/>
    </dgm:pt>
    <dgm:pt modelId="{63DD0CE4-06C0-4D82-BBE6-C395A6110571}" type="pres">
      <dgm:prSet presAssocID="{0DB004BF-75F8-445D-8691-C8E95C381F5D}" presName="parenttext" presStyleLbl="revTx" presStyleIdx="1" presStyleCnt="6">
        <dgm:presLayoutVars>
          <dgm:chMax/>
          <dgm:chPref val="2"/>
          <dgm:bulletEnabled val="1"/>
        </dgm:presLayoutVars>
      </dgm:prSet>
      <dgm:spPr/>
    </dgm:pt>
    <dgm:pt modelId="{003E839C-1CB7-49B6-9CAF-81B7610CFD75}" type="pres">
      <dgm:prSet presAssocID="{0DB004BF-75F8-445D-8691-C8E95C381F5D}" presName="parallelogramComposite" presStyleCnt="0"/>
      <dgm:spPr/>
    </dgm:pt>
    <dgm:pt modelId="{8888D1DC-82AB-4554-BB83-705F1D670BC2}" type="pres">
      <dgm:prSet presAssocID="{0DB004BF-75F8-445D-8691-C8E95C381F5D}" presName="parallelogram1" presStyleLbl="alignNode1" presStyleIdx="7" presStyleCnt="42"/>
      <dgm:spPr>
        <a:solidFill>
          <a:srgbClr val="365F91"/>
        </a:solidFill>
      </dgm:spPr>
    </dgm:pt>
    <dgm:pt modelId="{AC08D08B-B03B-46FE-BD25-AEBA719379E8}" type="pres">
      <dgm:prSet presAssocID="{0DB004BF-75F8-445D-8691-C8E95C381F5D}" presName="parallelogram2" presStyleLbl="alignNode1" presStyleIdx="8" presStyleCnt="42"/>
      <dgm:spPr>
        <a:solidFill>
          <a:srgbClr val="365F91"/>
        </a:solidFill>
      </dgm:spPr>
    </dgm:pt>
    <dgm:pt modelId="{11362344-1453-4C8F-AD51-BBC862996245}" type="pres">
      <dgm:prSet presAssocID="{0DB004BF-75F8-445D-8691-C8E95C381F5D}" presName="parallelogram3" presStyleLbl="alignNode1" presStyleIdx="9" presStyleCnt="42"/>
      <dgm:spPr>
        <a:solidFill>
          <a:srgbClr val="365F91"/>
        </a:solidFill>
      </dgm:spPr>
    </dgm:pt>
    <dgm:pt modelId="{6F6243B6-0DE1-4B75-B8C1-82749DB0BF07}" type="pres">
      <dgm:prSet presAssocID="{0DB004BF-75F8-445D-8691-C8E95C381F5D}" presName="parallelogram4" presStyleLbl="alignNode1" presStyleIdx="10" presStyleCnt="42"/>
      <dgm:spPr>
        <a:solidFill>
          <a:srgbClr val="365F91"/>
        </a:solidFill>
      </dgm:spPr>
    </dgm:pt>
    <dgm:pt modelId="{8B6FDB42-89AF-4C3E-8079-9E529ADA557D}" type="pres">
      <dgm:prSet presAssocID="{0DB004BF-75F8-445D-8691-C8E95C381F5D}" presName="parallelogram5" presStyleLbl="alignNode1" presStyleIdx="11" presStyleCnt="42"/>
      <dgm:spPr>
        <a:solidFill>
          <a:srgbClr val="365F91"/>
        </a:solidFill>
      </dgm:spPr>
    </dgm:pt>
    <dgm:pt modelId="{85D83B78-6F21-4747-9829-2BF0CF0F2794}" type="pres">
      <dgm:prSet presAssocID="{0DB004BF-75F8-445D-8691-C8E95C381F5D}" presName="parallelogram6" presStyleLbl="alignNode1" presStyleIdx="12" presStyleCnt="42"/>
      <dgm:spPr>
        <a:solidFill>
          <a:srgbClr val="365F91"/>
        </a:solidFill>
      </dgm:spPr>
    </dgm:pt>
    <dgm:pt modelId="{620A35C5-192B-435A-80CD-2A8396BE66BE}" type="pres">
      <dgm:prSet presAssocID="{0DB004BF-75F8-445D-8691-C8E95C381F5D}" presName="parallelogram7" presStyleLbl="alignNode1" presStyleIdx="13" presStyleCnt="42"/>
      <dgm:spPr>
        <a:solidFill>
          <a:srgbClr val="365F91"/>
        </a:solidFill>
      </dgm:spPr>
    </dgm:pt>
    <dgm:pt modelId="{599A6C42-4DE6-44E2-8E8F-517436B34AEC}" type="pres">
      <dgm:prSet presAssocID="{27DDB10E-A8C5-4C63-BED5-273922BCD4A0}" presName="sibTrans" presStyleCnt="0"/>
      <dgm:spPr/>
    </dgm:pt>
    <dgm:pt modelId="{1929784D-689C-4107-A826-CBB084E1B9FD}" type="pres">
      <dgm:prSet presAssocID="{130D70AA-3663-49D1-9AA7-439FE37FD922}" presName="parenttextcomposite" presStyleCnt="0"/>
      <dgm:spPr/>
    </dgm:pt>
    <dgm:pt modelId="{1446FF45-439A-4B4E-A699-2B367934AD28}" type="pres">
      <dgm:prSet presAssocID="{130D70AA-3663-49D1-9AA7-439FE37FD922}" presName="parenttext" presStyleLbl="revTx" presStyleIdx="2" presStyleCnt="6">
        <dgm:presLayoutVars>
          <dgm:chMax/>
          <dgm:chPref val="2"/>
          <dgm:bulletEnabled val="1"/>
        </dgm:presLayoutVars>
      </dgm:prSet>
      <dgm:spPr/>
    </dgm:pt>
    <dgm:pt modelId="{C0F8E659-10C8-4057-8561-CAD623F151E1}" type="pres">
      <dgm:prSet presAssocID="{130D70AA-3663-49D1-9AA7-439FE37FD922}" presName="parallelogramComposite" presStyleCnt="0"/>
      <dgm:spPr/>
    </dgm:pt>
    <dgm:pt modelId="{055E824B-A686-4429-888D-CE8665953A70}" type="pres">
      <dgm:prSet presAssocID="{130D70AA-3663-49D1-9AA7-439FE37FD922}" presName="parallelogram1" presStyleLbl="alignNode1" presStyleIdx="14" presStyleCnt="42"/>
      <dgm:spPr>
        <a:solidFill>
          <a:srgbClr val="365F91"/>
        </a:solidFill>
      </dgm:spPr>
    </dgm:pt>
    <dgm:pt modelId="{06FDA62C-42B7-4BB4-B997-984F0A4EA1F5}" type="pres">
      <dgm:prSet presAssocID="{130D70AA-3663-49D1-9AA7-439FE37FD922}" presName="parallelogram2" presStyleLbl="alignNode1" presStyleIdx="15" presStyleCnt="42"/>
      <dgm:spPr>
        <a:solidFill>
          <a:srgbClr val="365F91"/>
        </a:solidFill>
      </dgm:spPr>
    </dgm:pt>
    <dgm:pt modelId="{00354B32-F6DD-400C-AB53-3272959A71CD}" type="pres">
      <dgm:prSet presAssocID="{130D70AA-3663-49D1-9AA7-439FE37FD922}" presName="parallelogram3" presStyleLbl="alignNode1" presStyleIdx="16" presStyleCnt="42"/>
      <dgm:spPr>
        <a:solidFill>
          <a:srgbClr val="365F91"/>
        </a:solidFill>
      </dgm:spPr>
    </dgm:pt>
    <dgm:pt modelId="{23EB63F7-9AF1-46A6-B79A-2A2661D10571}" type="pres">
      <dgm:prSet presAssocID="{130D70AA-3663-49D1-9AA7-439FE37FD922}" presName="parallelogram4" presStyleLbl="alignNode1" presStyleIdx="17" presStyleCnt="42"/>
      <dgm:spPr>
        <a:solidFill>
          <a:srgbClr val="365F91"/>
        </a:solidFill>
      </dgm:spPr>
    </dgm:pt>
    <dgm:pt modelId="{39966E6C-B027-4DF1-88DB-CC8F01AC0958}" type="pres">
      <dgm:prSet presAssocID="{130D70AA-3663-49D1-9AA7-439FE37FD922}" presName="parallelogram5" presStyleLbl="alignNode1" presStyleIdx="18" presStyleCnt="42"/>
      <dgm:spPr>
        <a:solidFill>
          <a:srgbClr val="365F91"/>
        </a:solidFill>
      </dgm:spPr>
    </dgm:pt>
    <dgm:pt modelId="{010EAD3A-BD58-4AC5-B45C-E333CA89B80F}" type="pres">
      <dgm:prSet presAssocID="{130D70AA-3663-49D1-9AA7-439FE37FD922}" presName="parallelogram6" presStyleLbl="alignNode1" presStyleIdx="19" presStyleCnt="42"/>
      <dgm:spPr>
        <a:solidFill>
          <a:srgbClr val="365F91"/>
        </a:solidFill>
      </dgm:spPr>
    </dgm:pt>
    <dgm:pt modelId="{9B61CC33-D0D7-48AA-AE0C-4AD68050F503}" type="pres">
      <dgm:prSet presAssocID="{130D70AA-3663-49D1-9AA7-439FE37FD922}" presName="parallelogram7" presStyleLbl="alignNode1" presStyleIdx="20" presStyleCnt="42"/>
      <dgm:spPr>
        <a:solidFill>
          <a:srgbClr val="365F91"/>
        </a:solidFill>
      </dgm:spPr>
    </dgm:pt>
    <dgm:pt modelId="{9E2BD98A-3E08-4DD3-8D41-188BBC61DA45}" type="pres">
      <dgm:prSet presAssocID="{53B3387C-8410-46EF-92F4-F8EE5354BDB7}" presName="sibTrans" presStyleCnt="0"/>
      <dgm:spPr/>
    </dgm:pt>
    <dgm:pt modelId="{CD8F6675-32C1-45CF-958B-47BA045005FD}" type="pres">
      <dgm:prSet presAssocID="{E0CB3A2B-46F0-4CF5-94A9-5E29C947AE5F}" presName="parenttextcomposite" presStyleCnt="0"/>
      <dgm:spPr/>
    </dgm:pt>
    <dgm:pt modelId="{602BDE5A-1BCC-4425-8EB7-89336F461794}" type="pres">
      <dgm:prSet presAssocID="{E0CB3A2B-46F0-4CF5-94A9-5E29C947AE5F}" presName="parenttext" presStyleLbl="revTx" presStyleIdx="3" presStyleCnt="6">
        <dgm:presLayoutVars>
          <dgm:chMax/>
          <dgm:chPref val="2"/>
          <dgm:bulletEnabled val="1"/>
        </dgm:presLayoutVars>
      </dgm:prSet>
      <dgm:spPr/>
    </dgm:pt>
    <dgm:pt modelId="{7DE3A5DC-DEF0-4FA9-969A-48B7B547B5B8}" type="pres">
      <dgm:prSet presAssocID="{E0CB3A2B-46F0-4CF5-94A9-5E29C947AE5F}" presName="parallelogramComposite" presStyleCnt="0"/>
      <dgm:spPr/>
    </dgm:pt>
    <dgm:pt modelId="{6589C9E0-0E15-4740-AE6C-19FEADF59F0C}" type="pres">
      <dgm:prSet presAssocID="{E0CB3A2B-46F0-4CF5-94A9-5E29C947AE5F}" presName="parallelogram1" presStyleLbl="alignNode1" presStyleIdx="21" presStyleCnt="42"/>
      <dgm:spPr>
        <a:solidFill>
          <a:srgbClr val="365F91"/>
        </a:solidFill>
      </dgm:spPr>
    </dgm:pt>
    <dgm:pt modelId="{59461CA2-3ED4-439D-821A-CD38C48890AA}" type="pres">
      <dgm:prSet presAssocID="{E0CB3A2B-46F0-4CF5-94A9-5E29C947AE5F}" presName="parallelogram2" presStyleLbl="alignNode1" presStyleIdx="22" presStyleCnt="42"/>
      <dgm:spPr>
        <a:solidFill>
          <a:srgbClr val="365F91"/>
        </a:solidFill>
      </dgm:spPr>
    </dgm:pt>
    <dgm:pt modelId="{79633797-2C48-450C-BA69-EB91499813F7}" type="pres">
      <dgm:prSet presAssocID="{E0CB3A2B-46F0-4CF5-94A9-5E29C947AE5F}" presName="parallelogram3" presStyleLbl="alignNode1" presStyleIdx="23" presStyleCnt="42"/>
      <dgm:spPr>
        <a:solidFill>
          <a:srgbClr val="365F91"/>
        </a:solidFill>
      </dgm:spPr>
    </dgm:pt>
    <dgm:pt modelId="{C89948FD-6280-4754-95A1-8F87000D8F5D}" type="pres">
      <dgm:prSet presAssocID="{E0CB3A2B-46F0-4CF5-94A9-5E29C947AE5F}" presName="parallelogram4" presStyleLbl="alignNode1" presStyleIdx="24" presStyleCnt="42"/>
      <dgm:spPr>
        <a:solidFill>
          <a:srgbClr val="365F91"/>
        </a:solidFill>
      </dgm:spPr>
    </dgm:pt>
    <dgm:pt modelId="{0B2906AF-5714-46EF-BC9D-47684F753ECE}" type="pres">
      <dgm:prSet presAssocID="{E0CB3A2B-46F0-4CF5-94A9-5E29C947AE5F}" presName="parallelogram5" presStyleLbl="alignNode1" presStyleIdx="25" presStyleCnt="42"/>
      <dgm:spPr>
        <a:solidFill>
          <a:srgbClr val="365F91"/>
        </a:solidFill>
      </dgm:spPr>
    </dgm:pt>
    <dgm:pt modelId="{53462772-AA72-47B0-95C1-12B3E95399E4}" type="pres">
      <dgm:prSet presAssocID="{E0CB3A2B-46F0-4CF5-94A9-5E29C947AE5F}" presName="parallelogram6" presStyleLbl="alignNode1" presStyleIdx="26" presStyleCnt="42"/>
      <dgm:spPr>
        <a:solidFill>
          <a:srgbClr val="365F91"/>
        </a:solidFill>
      </dgm:spPr>
    </dgm:pt>
    <dgm:pt modelId="{1CA1A1D6-0418-4B5D-A944-223E4630AE3F}" type="pres">
      <dgm:prSet presAssocID="{E0CB3A2B-46F0-4CF5-94A9-5E29C947AE5F}" presName="parallelogram7" presStyleLbl="alignNode1" presStyleIdx="27" presStyleCnt="42"/>
      <dgm:spPr>
        <a:solidFill>
          <a:srgbClr val="365F91"/>
        </a:solidFill>
      </dgm:spPr>
    </dgm:pt>
    <dgm:pt modelId="{7628366D-85A9-4540-8444-BF75E3C1E1D4}" type="pres">
      <dgm:prSet presAssocID="{F56E8D30-04EE-4E72-A30E-27E921071D64}" presName="sibTrans" presStyleCnt="0"/>
      <dgm:spPr/>
    </dgm:pt>
    <dgm:pt modelId="{6B6A5ACA-2D9F-40B4-8345-73567F4AAB94}" type="pres">
      <dgm:prSet presAssocID="{617E6F40-4CBD-46EE-8E45-237329477CFE}" presName="parenttextcomposite" presStyleCnt="0"/>
      <dgm:spPr/>
    </dgm:pt>
    <dgm:pt modelId="{86F8D436-0CBB-4AAB-B4E2-F13F0C31C923}" type="pres">
      <dgm:prSet presAssocID="{617E6F40-4CBD-46EE-8E45-237329477CFE}" presName="parenttext" presStyleLbl="revTx" presStyleIdx="4" presStyleCnt="6">
        <dgm:presLayoutVars>
          <dgm:chMax/>
          <dgm:chPref val="2"/>
          <dgm:bulletEnabled val="1"/>
        </dgm:presLayoutVars>
      </dgm:prSet>
      <dgm:spPr/>
    </dgm:pt>
    <dgm:pt modelId="{BDB3AB9C-E03B-402D-954C-B693DD824DBC}" type="pres">
      <dgm:prSet presAssocID="{617E6F40-4CBD-46EE-8E45-237329477CFE}" presName="parallelogramComposite" presStyleCnt="0"/>
      <dgm:spPr/>
    </dgm:pt>
    <dgm:pt modelId="{10D1A806-BBEF-41F7-A219-8D773E12A58A}" type="pres">
      <dgm:prSet presAssocID="{617E6F40-4CBD-46EE-8E45-237329477CFE}" presName="parallelogram1" presStyleLbl="alignNode1" presStyleIdx="28" presStyleCnt="42"/>
      <dgm:spPr>
        <a:solidFill>
          <a:srgbClr val="365F91"/>
        </a:solidFill>
      </dgm:spPr>
    </dgm:pt>
    <dgm:pt modelId="{6BF2985B-A7A6-4AF0-8011-AA3EE3793E91}" type="pres">
      <dgm:prSet presAssocID="{617E6F40-4CBD-46EE-8E45-237329477CFE}" presName="parallelogram2" presStyleLbl="alignNode1" presStyleIdx="29" presStyleCnt="42"/>
      <dgm:spPr>
        <a:solidFill>
          <a:srgbClr val="365F91"/>
        </a:solidFill>
      </dgm:spPr>
    </dgm:pt>
    <dgm:pt modelId="{AA58B66F-B4E9-478F-BD29-49ECC88E7F28}" type="pres">
      <dgm:prSet presAssocID="{617E6F40-4CBD-46EE-8E45-237329477CFE}" presName="parallelogram3" presStyleLbl="alignNode1" presStyleIdx="30" presStyleCnt="42"/>
      <dgm:spPr>
        <a:solidFill>
          <a:srgbClr val="365F91"/>
        </a:solidFill>
      </dgm:spPr>
    </dgm:pt>
    <dgm:pt modelId="{14272E69-D355-4FC7-AAC5-F750ADB389F6}" type="pres">
      <dgm:prSet presAssocID="{617E6F40-4CBD-46EE-8E45-237329477CFE}" presName="parallelogram4" presStyleLbl="alignNode1" presStyleIdx="31" presStyleCnt="42"/>
      <dgm:spPr>
        <a:solidFill>
          <a:srgbClr val="365F91"/>
        </a:solidFill>
      </dgm:spPr>
    </dgm:pt>
    <dgm:pt modelId="{74151F48-915F-47DE-A624-A1487445C03D}" type="pres">
      <dgm:prSet presAssocID="{617E6F40-4CBD-46EE-8E45-237329477CFE}" presName="parallelogram5" presStyleLbl="alignNode1" presStyleIdx="32" presStyleCnt="42"/>
      <dgm:spPr>
        <a:solidFill>
          <a:srgbClr val="365F91"/>
        </a:solidFill>
      </dgm:spPr>
    </dgm:pt>
    <dgm:pt modelId="{DD109ECE-344C-45B6-B2EE-43C9095F7C96}" type="pres">
      <dgm:prSet presAssocID="{617E6F40-4CBD-46EE-8E45-237329477CFE}" presName="parallelogram6" presStyleLbl="alignNode1" presStyleIdx="33" presStyleCnt="42"/>
      <dgm:spPr>
        <a:solidFill>
          <a:srgbClr val="365F91"/>
        </a:solidFill>
      </dgm:spPr>
    </dgm:pt>
    <dgm:pt modelId="{6151B1BC-C22C-4E09-8A57-21DA2F245F3F}" type="pres">
      <dgm:prSet presAssocID="{617E6F40-4CBD-46EE-8E45-237329477CFE}" presName="parallelogram7" presStyleLbl="alignNode1" presStyleIdx="34" presStyleCnt="42"/>
      <dgm:spPr>
        <a:solidFill>
          <a:srgbClr val="365F91"/>
        </a:solidFill>
      </dgm:spPr>
    </dgm:pt>
    <dgm:pt modelId="{C223EE0E-AA05-4C96-BE03-F161D9692A77}" type="pres">
      <dgm:prSet presAssocID="{B43E946C-0937-4007-8030-AF5A97FF6C6B}" presName="sibTrans" presStyleCnt="0"/>
      <dgm:spPr/>
    </dgm:pt>
    <dgm:pt modelId="{9B4B9122-7493-414E-AB5B-906914490A4B}" type="pres">
      <dgm:prSet presAssocID="{18828152-EB18-4362-AB5B-256D4AC057FD}" presName="parenttextcomposite" presStyleCnt="0"/>
      <dgm:spPr/>
    </dgm:pt>
    <dgm:pt modelId="{7BF78C69-4CBB-4110-BDC5-921B087FB2A0}" type="pres">
      <dgm:prSet presAssocID="{18828152-EB18-4362-AB5B-256D4AC057FD}" presName="parenttext" presStyleLbl="revTx" presStyleIdx="5" presStyleCnt="6">
        <dgm:presLayoutVars>
          <dgm:chMax/>
          <dgm:chPref val="2"/>
          <dgm:bulletEnabled val="1"/>
        </dgm:presLayoutVars>
      </dgm:prSet>
      <dgm:spPr/>
    </dgm:pt>
    <dgm:pt modelId="{8C688FF1-AC22-43D2-943F-0BEFDFBED968}" type="pres">
      <dgm:prSet presAssocID="{18828152-EB18-4362-AB5B-256D4AC057FD}" presName="parallelogramComposite" presStyleCnt="0"/>
      <dgm:spPr/>
    </dgm:pt>
    <dgm:pt modelId="{3FDC73E3-1735-4BC7-AF26-6172508F43A4}" type="pres">
      <dgm:prSet presAssocID="{18828152-EB18-4362-AB5B-256D4AC057FD}" presName="parallelogram1" presStyleLbl="alignNode1" presStyleIdx="35" presStyleCnt="42"/>
      <dgm:spPr>
        <a:solidFill>
          <a:srgbClr val="365F91"/>
        </a:solidFill>
      </dgm:spPr>
    </dgm:pt>
    <dgm:pt modelId="{DD8F096A-864F-44CF-9775-7DDA49F764EE}" type="pres">
      <dgm:prSet presAssocID="{18828152-EB18-4362-AB5B-256D4AC057FD}" presName="parallelogram2" presStyleLbl="alignNode1" presStyleIdx="36" presStyleCnt="42"/>
      <dgm:spPr>
        <a:solidFill>
          <a:srgbClr val="365F91"/>
        </a:solidFill>
      </dgm:spPr>
    </dgm:pt>
    <dgm:pt modelId="{6C66E5B2-667F-496C-94AD-62ECEB492A77}" type="pres">
      <dgm:prSet presAssocID="{18828152-EB18-4362-AB5B-256D4AC057FD}" presName="parallelogram3" presStyleLbl="alignNode1" presStyleIdx="37" presStyleCnt="42"/>
      <dgm:spPr>
        <a:solidFill>
          <a:srgbClr val="365F91"/>
        </a:solidFill>
      </dgm:spPr>
    </dgm:pt>
    <dgm:pt modelId="{971AD308-DFAC-4EAF-A01B-EF8C9E420525}" type="pres">
      <dgm:prSet presAssocID="{18828152-EB18-4362-AB5B-256D4AC057FD}" presName="parallelogram4" presStyleLbl="alignNode1" presStyleIdx="38" presStyleCnt="42"/>
      <dgm:spPr>
        <a:solidFill>
          <a:srgbClr val="365F91"/>
        </a:solidFill>
      </dgm:spPr>
    </dgm:pt>
    <dgm:pt modelId="{34A3FAA0-0E0F-481D-96C7-63E75EBA0DC8}" type="pres">
      <dgm:prSet presAssocID="{18828152-EB18-4362-AB5B-256D4AC057FD}" presName="parallelogram5" presStyleLbl="alignNode1" presStyleIdx="39" presStyleCnt="42"/>
      <dgm:spPr>
        <a:solidFill>
          <a:srgbClr val="365F91"/>
        </a:solidFill>
      </dgm:spPr>
    </dgm:pt>
    <dgm:pt modelId="{4DB30E17-E0B6-407E-B4C1-FA0D9C3D62B8}" type="pres">
      <dgm:prSet presAssocID="{18828152-EB18-4362-AB5B-256D4AC057FD}" presName="parallelogram6" presStyleLbl="alignNode1" presStyleIdx="40" presStyleCnt="42"/>
      <dgm:spPr>
        <a:solidFill>
          <a:srgbClr val="365F91"/>
        </a:solidFill>
      </dgm:spPr>
    </dgm:pt>
    <dgm:pt modelId="{B7820B9A-0C1E-431D-8394-3760D186E217}" type="pres">
      <dgm:prSet presAssocID="{18828152-EB18-4362-AB5B-256D4AC057FD}" presName="parallelogram7" presStyleLbl="alignNode1" presStyleIdx="41" presStyleCnt="42"/>
      <dgm:spPr>
        <a:solidFill>
          <a:srgbClr val="365F91"/>
        </a:solidFill>
      </dgm:spPr>
    </dgm:pt>
  </dgm:ptLst>
  <dgm:cxnLst>
    <dgm:cxn modelId="{A73CB610-AEA8-4B96-B0EE-D22725226421}" type="presOf" srcId="{617E6F40-4CBD-46EE-8E45-237329477CFE}" destId="{86F8D436-0CBB-4AAB-B4E2-F13F0C31C923}" srcOrd="0" destOrd="0" presId="urn:microsoft.com/office/officeart/2008/layout/VerticalAccentList"/>
    <dgm:cxn modelId="{64537B31-D9ED-42F7-A513-4DE4EAE7E432}" srcId="{4A437CF1-8C91-4934-996A-D5A094B5F72A}" destId="{130D70AA-3663-49D1-9AA7-439FE37FD922}" srcOrd="2" destOrd="0" parTransId="{1A7702C8-6529-40BD-8AFE-73EF2B308639}" sibTransId="{53B3387C-8410-46EF-92F4-F8EE5354BDB7}"/>
    <dgm:cxn modelId="{6E7FFA35-62C6-47C0-BC3D-031DA8E1C11B}" srcId="{4A437CF1-8C91-4934-996A-D5A094B5F72A}" destId="{54E02D19-8F10-40F9-8692-280C1BB40D45}" srcOrd="0" destOrd="0" parTransId="{EB8FB372-F8E6-405E-B704-481A1B7E0107}" sibTransId="{41A2AAC0-F6FC-4C33-A937-532127AD2FB6}"/>
    <dgm:cxn modelId="{98BED73D-90D0-45FD-8E09-188163CD401E}" type="presOf" srcId="{E0CB3A2B-46F0-4CF5-94A9-5E29C947AE5F}" destId="{602BDE5A-1BCC-4425-8EB7-89336F461794}" srcOrd="0" destOrd="0" presId="urn:microsoft.com/office/officeart/2008/layout/VerticalAccentList"/>
    <dgm:cxn modelId="{19EA9F69-8125-4B20-AE03-A507802B31FD}" type="presOf" srcId="{4A437CF1-8C91-4934-996A-D5A094B5F72A}" destId="{7453EE6C-DE22-4239-8765-127273CF147C}" srcOrd="0" destOrd="0" presId="urn:microsoft.com/office/officeart/2008/layout/VerticalAccentList"/>
    <dgm:cxn modelId="{0EFE1B70-153B-408C-8865-B06BF1F41303}" type="presOf" srcId="{0DB004BF-75F8-445D-8691-C8E95C381F5D}" destId="{63DD0CE4-06C0-4D82-BBE6-C395A6110571}" srcOrd="0" destOrd="0" presId="urn:microsoft.com/office/officeart/2008/layout/VerticalAccentList"/>
    <dgm:cxn modelId="{6FD44274-F07C-40BE-A6B6-4D68606340CF}" srcId="{4A437CF1-8C91-4934-996A-D5A094B5F72A}" destId="{0DB004BF-75F8-445D-8691-C8E95C381F5D}" srcOrd="1" destOrd="0" parTransId="{2B0DBA1D-51ED-47E6-9934-06A490F56385}" sibTransId="{27DDB10E-A8C5-4C63-BED5-273922BCD4A0}"/>
    <dgm:cxn modelId="{95D7FD80-3F14-42C2-AE2E-E74015F35AA4}" srcId="{4A437CF1-8C91-4934-996A-D5A094B5F72A}" destId="{18828152-EB18-4362-AB5B-256D4AC057FD}" srcOrd="5" destOrd="0" parTransId="{80828025-BCD5-4380-B404-0CAAECA6B046}" sibTransId="{16A1B7F6-F935-40E7-A7F7-CD1507DFB537}"/>
    <dgm:cxn modelId="{D3FE2D90-CAD8-4334-8B5E-EE6E1D1E10C6}" srcId="{4A437CF1-8C91-4934-996A-D5A094B5F72A}" destId="{617E6F40-4CBD-46EE-8E45-237329477CFE}" srcOrd="4" destOrd="0" parTransId="{95D84A37-D9E8-402B-A3A6-2A8E4B3DF280}" sibTransId="{B43E946C-0937-4007-8030-AF5A97FF6C6B}"/>
    <dgm:cxn modelId="{3C38A4E0-17CA-4087-9157-F41EC6802A3C}" type="presOf" srcId="{54E02D19-8F10-40F9-8692-280C1BB40D45}" destId="{7062E9DE-9B70-4FA3-83CF-3198B51F938B}" srcOrd="0" destOrd="0" presId="urn:microsoft.com/office/officeart/2008/layout/VerticalAccentList"/>
    <dgm:cxn modelId="{1EC260F0-A2E5-4939-986A-EE16968C0739}" srcId="{4A437CF1-8C91-4934-996A-D5A094B5F72A}" destId="{E0CB3A2B-46F0-4CF5-94A9-5E29C947AE5F}" srcOrd="3" destOrd="0" parTransId="{FA37B7D7-A2C8-4F0D-971A-38DACFCD61FB}" sibTransId="{F56E8D30-04EE-4E72-A30E-27E921071D64}"/>
    <dgm:cxn modelId="{1D9A9AF5-8A09-46D5-AC6D-EB35925ED6D9}" type="presOf" srcId="{130D70AA-3663-49D1-9AA7-439FE37FD922}" destId="{1446FF45-439A-4B4E-A699-2B367934AD28}" srcOrd="0" destOrd="0" presId="urn:microsoft.com/office/officeart/2008/layout/VerticalAccentList"/>
    <dgm:cxn modelId="{83A95CF8-AC47-4A2E-8F0B-52BC5E9CD2CC}" type="presOf" srcId="{18828152-EB18-4362-AB5B-256D4AC057FD}" destId="{7BF78C69-4CBB-4110-BDC5-921B087FB2A0}" srcOrd="0" destOrd="0" presId="urn:microsoft.com/office/officeart/2008/layout/VerticalAccentList"/>
    <dgm:cxn modelId="{4D4FE28A-BFEC-4269-8522-D935AA0DC42C}" type="presParOf" srcId="{7453EE6C-DE22-4239-8765-127273CF147C}" destId="{F698094F-3ABA-4A89-AD45-53B609F2E2F0}" srcOrd="0" destOrd="0" presId="urn:microsoft.com/office/officeart/2008/layout/VerticalAccentList"/>
    <dgm:cxn modelId="{D84777DD-469F-433C-ABC3-BC7E5A2B616A}" type="presParOf" srcId="{F698094F-3ABA-4A89-AD45-53B609F2E2F0}" destId="{7062E9DE-9B70-4FA3-83CF-3198B51F938B}" srcOrd="0" destOrd="0" presId="urn:microsoft.com/office/officeart/2008/layout/VerticalAccentList"/>
    <dgm:cxn modelId="{F479BA07-50AC-47C5-994D-863005371458}" type="presParOf" srcId="{7453EE6C-DE22-4239-8765-127273CF147C}" destId="{392C55E4-BBE8-4E09-B64B-E77B164A783D}" srcOrd="1" destOrd="0" presId="urn:microsoft.com/office/officeart/2008/layout/VerticalAccentList"/>
    <dgm:cxn modelId="{F0DD4F42-21D5-4AE0-9797-EA3715CC0A1E}" type="presParOf" srcId="{392C55E4-BBE8-4E09-B64B-E77B164A783D}" destId="{CA125A33-B83C-455F-BADD-B556E4386975}" srcOrd="0" destOrd="0" presId="urn:microsoft.com/office/officeart/2008/layout/VerticalAccentList"/>
    <dgm:cxn modelId="{A15255CD-3A5E-4B17-9814-FF1F639FC05E}" type="presParOf" srcId="{392C55E4-BBE8-4E09-B64B-E77B164A783D}" destId="{AF49C759-BAD3-43E7-8973-788A6B5B5B49}" srcOrd="1" destOrd="0" presId="urn:microsoft.com/office/officeart/2008/layout/VerticalAccentList"/>
    <dgm:cxn modelId="{9BF41ED2-C866-4E5C-A536-75E1FB9E5FF3}" type="presParOf" srcId="{392C55E4-BBE8-4E09-B64B-E77B164A783D}" destId="{6A9FABD2-068E-498E-9059-B335394A9DF8}" srcOrd="2" destOrd="0" presId="urn:microsoft.com/office/officeart/2008/layout/VerticalAccentList"/>
    <dgm:cxn modelId="{0B4BEB6E-DAE4-488E-95C1-4D89191115CE}" type="presParOf" srcId="{392C55E4-BBE8-4E09-B64B-E77B164A783D}" destId="{24698664-6E59-474D-8757-E11271D14B73}" srcOrd="3" destOrd="0" presId="urn:microsoft.com/office/officeart/2008/layout/VerticalAccentList"/>
    <dgm:cxn modelId="{A7C02C23-9F3E-4CBF-93CA-14F4EA7C7C89}" type="presParOf" srcId="{392C55E4-BBE8-4E09-B64B-E77B164A783D}" destId="{5FE8E90C-37A8-4FBA-9A86-090D18229ADB}" srcOrd="4" destOrd="0" presId="urn:microsoft.com/office/officeart/2008/layout/VerticalAccentList"/>
    <dgm:cxn modelId="{9350B8D4-569A-45CF-8883-9EA91B060B0C}" type="presParOf" srcId="{392C55E4-BBE8-4E09-B64B-E77B164A783D}" destId="{7FC1F902-D4CA-4E94-A264-06BD3C6E442F}" srcOrd="5" destOrd="0" presId="urn:microsoft.com/office/officeart/2008/layout/VerticalAccentList"/>
    <dgm:cxn modelId="{2090194B-C8EC-4598-BB8B-F612577FBC7A}" type="presParOf" srcId="{392C55E4-BBE8-4E09-B64B-E77B164A783D}" destId="{A29E5874-B586-4CE7-8D21-580D8E424A1F}" srcOrd="6" destOrd="0" presId="urn:microsoft.com/office/officeart/2008/layout/VerticalAccentList"/>
    <dgm:cxn modelId="{7C25BD66-DF59-4075-A39C-B4885E7F7CD3}" type="presParOf" srcId="{7453EE6C-DE22-4239-8765-127273CF147C}" destId="{8152F8AF-89C5-498E-A0CB-C311F0D88C1D}" srcOrd="2" destOrd="0" presId="urn:microsoft.com/office/officeart/2008/layout/VerticalAccentList"/>
    <dgm:cxn modelId="{78CEAB84-EDA4-4B3D-B4F9-4D90F9F91BA3}" type="presParOf" srcId="{7453EE6C-DE22-4239-8765-127273CF147C}" destId="{4D4A9078-4460-4A2D-9A52-FC0A6E09BC37}" srcOrd="3" destOrd="0" presId="urn:microsoft.com/office/officeart/2008/layout/VerticalAccentList"/>
    <dgm:cxn modelId="{500970C6-6D43-4D31-890C-54DE1C8E41C0}" type="presParOf" srcId="{4D4A9078-4460-4A2D-9A52-FC0A6E09BC37}" destId="{63DD0CE4-06C0-4D82-BBE6-C395A6110571}" srcOrd="0" destOrd="0" presId="urn:microsoft.com/office/officeart/2008/layout/VerticalAccentList"/>
    <dgm:cxn modelId="{A4BEDDC0-1C26-4101-AE54-FA200A21D185}" type="presParOf" srcId="{7453EE6C-DE22-4239-8765-127273CF147C}" destId="{003E839C-1CB7-49B6-9CAF-81B7610CFD75}" srcOrd="4" destOrd="0" presId="urn:microsoft.com/office/officeart/2008/layout/VerticalAccentList"/>
    <dgm:cxn modelId="{7194CEBD-A27D-4A5E-8BDC-77C67BBCDBF6}" type="presParOf" srcId="{003E839C-1CB7-49B6-9CAF-81B7610CFD75}" destId="{8888D1DC-82AB-4554-BB83-705F1D670BC2}" srcOrd="0" destOrd="0" presId="urn:microsoft.com/office/officeart/2008/layout/VerticalAccentList"/>
    <dgm:cxn modelId="{EAEB9866-65F6-4F06-96C8-E2E910BFCECB}" type="presParOf" srcId="{003E839C-1CB7-49B6-9CAF-81B7610CFD75}" destId="{AC08D08B-B03B-46FE-BD25-AEBA719379E8}" srcOrd="1" destOrd="0" presId="urn:microsoft.com/office/officeart/2008/layout/VerticalAccentList"/>
    <dgm:cxn modelId="{7AF99B8B-6E89-4A16-8B70-4FD317B87D37}" type="presParOf" srcId="{003E839C-1CB7-49B6-9CAF-81B7610CFD75}" destId="{11362344-1453-4C8F-AD51-BBC862996245}" srcOrd="2" destOrd="0" presId="urn:microsoft.com/office/officeart/2008/layout/VerticalAccentList"/>
    <dgm:cxn modelId="{2399F178-8A5E-40D3-AFD5-63DE0ACBE7F6}" type="presParOf" srcId="{003E839C-1CB7-49B6-9CAF-81B7610CFD75}" destId="{6F6243B6-0DE1-4B75-B8C1-82749DB0BF07}" srcOrd="3" destOrd="0" presId="urn:microsoft.com/office/officeart/2008/layout/VerticalAccentList"/>
    <dgm:cxn modelId="{E89F5EA1-55FD-476B-B9AF-CF50E0D74819}" type="presParOf" srcId="{003E839C-1CB7-49B6-9CAF-81B7610CFD75}" destId="{8B6FDB42-89AF-4C3E-8079-9E529ADA557D}" srcOrd="4" destOrd="0" presId="urn:microsoft.com/office/officeart/2008/layout/VerticalAccentList"/>
    <dgm:cxn modelId="{F63FB713-C8CE-4B28-8BF8-DB7FEED2A345}" type="presParOf" srcId="{003E839C-1CB7-49B6-9CAF-81B7610CFD75}" destId="{85D83B78-6F21-4747-9829-2BF0CF0F2794}" srcOrd="5" destOrd="0" presId="urn:microsoft.com/office/officeart/2008/layout/VerticalAccentList"/>
    <dgm:cxn modelId="{6644132E-1DFB-4215-87AA-A40238752BBD}" type="presParOf" srcId="{003E839C-1CB7-49B6-9CAF-81B7610CFD75}" destId="{620A35C5-192B-435A-80CD-2A8396BE66BE}" srcOrd="6" destOrd="0" presId="urn:microsoft.com/office/officeart/2008/layout/VerticalAccentList"/>
    <dgm:cxn modelId="{AB2CB275-F1FA-4B17-939F-2DB8921653BC}" type="presParOf" srcId="{7453EE6C-DE22-4239-8765-127273CF147C}" destId="{599A6C42-4DE6-44E2-8E8F-517436B34AEC}" srcOrd="5" destOrd="0" presId="urn:microsoft.com/office/officeart/2008/layout/VerticalAccentList"/>
    <dgm:cxn modelId="{0BBDBE84-1633-422F-93A9-1C33D950F252}" type="presParOf" srcId="{7453EE6C-DE22-4239-8765-127273CF147C}" destId="{1929784D-689C-4107-A826-CBB084E1B9FD}" srcOrd="6" destOrd="0" presId="urn:microsoft.com/office/officeart/2008/layout/VerticalAccentList"/>
    <dgm:cxn modelId="{987E9743-D303-47AB-99A6-2B4844499B55}" type="presParOf" srcId="{1929784D-689C-4107-A826-CBB084E1B9FD}" destId="{1446FF45-439A-4B4E-A699-2B367934AD28}" srcOrd="0" destOrd="0" presId="urn:microsoft.com/office/officeart/2008/layout/VerticalAccentList"/>
    <dgm:cxn modelId="{4E07377D-A4C1-4B71-BB52-4E9C9C817C42}" type="presParOf" srcId="{7453EE6C-DE22-4239-8765-127273CF147C}" destId="{C0F8E659-10C8-4057-8561-CAD623F151E1}" srcOrd="7" destOrd="0" presId="urn:microsoft.com/office/officeart/2008/layout/VerticalAccentList"/>
    <dgm:cxn modelId="{42E33157-317E-4C74-81B2-DC2C9A866821}" type="presParOf" srcId="{C0F8E659-10C8-4057-8561-CAD623F151E1}" destId="{055E824B-A686-4429-888D-CE8665953A70}" srcOrd="0" destOrd="0" presId="urn:microsoft.com/office/officeart/2008/layout/VerticalAccentList"/>
    <dgm:cxn modelId="{4A117E7B-FA52-45F7-9903-C954CF238366}" type="presParOf" srcId="{C0F8E659-10C8-4057-8561-CAD623F151E1}" destId="{06FDA62C-42B7-4BB4-B997-984F0A4EA1F5}" srcOrd="1" destOrd="0" presId="urn:microsoft.com/office/officeart/2008/layout/VerticalAccentList"/>
    <dgm:cxn modelId="{EA873CE2-A344-4A86-8433-CB0DFD2AE04B}" type="presParOf" srcId="{C0F8E659-10C8-4057-8561-CAD623F151E1}" destId="{00354B32-F6DD-400C-AB53-3272959A71CD}" srcOrd="2" destOrd="0" presId="urn:microsoft.com/office/officeart/2008/layout/VerticalAccentList"/>
    <dgm:cxn modelId="{9D2088CF-4F9C-4963-B56E-E2FBEC329412}" type="presParOf" srcId="{C0F8E659-10C8-4057-8561-CAD623F151E1}" destId="{23EB63F7-9AF1-46A6-B79A-2A2661D10571}" srcOrd="3" destOrd="0" presId="urn:microsoft.com/office/officeart/2008/layout/VerticalAccentList"/>
    <dgm:cxn modelId="{7C568348-7BD7-4DFF-B96D-32EAD68B549C}" type="presParOf" srcId="{C0F8E659-10C8-4057-8561-CAD623F151E1}" destId="{39966E6C-B027-4DF1-88DB-CC8F01AC0958}" srcOrd="4" destOrd="0" presId="urn:microsoft.com/office/officeart/2008/layout/VerticalAccentList"/>
    <dgm:cxn modelId="{9F895708-BA0B-470D-8134-AAA9D445A057}" type="presParOf" srcId="{C0F8E659-10C8-4057-8561-CAD623F151E1}" destId="{010EAD3A-BD58-4AC5-B45C-E333CA89B80F}" srcOrd="5" destOrd="0" presId="urn:microsoft.com/office/officeart/2008/layout/VerticalAccentList"/>
    <dgm:cxn modelId="{A23E22DA-82A6-4CD4-887F-90F0D8AEE53A}" type="presParOf" srcId="{C0F8E659-10C8-4057-8561-CAD623F151E1}" destId="{9B61CC33-D0D7-48AA-AE0C-4AD68050F503}" srcOrd="6" destOrd="0" presId="urn:microsoft.com/office/officeart/2008/layout/VerticalAccentList"/>
    <dgm:cxn modelId="{912A3781-99B2-41BD-AE10-700DD52ACC8B}" type="presParOf" srcId="{7453EE6C-DE22-4239-8765-127273CF147C}" destId="{9E2BD98A-3E08-4DD3-8D41-188BBC61DA45}" srcOrd="8" destOrd="0" presId="urn:microsoft.com/office/officeart/2008/layout/VerticalAccentList"/>
    <dgm:cxn modelId="{C5A9DCAF-751C-461C-806C-7C0331067DB2}" type="presParOf" srcId="{7453EE6C-DE22-4239-8765-127273CF147C}" destId="{CD8F6675-32C1-45CF-958B-47BA045005FD}" srcOrd="9" destOrd="0" presId="urn:microsoft.com/office/officeart/2008/layout/VerticalAccentList"/>
    <dgm:cxn modelId="{F1DC8706-1D40-46A1-9DF0-31E67B68E471}" type="presParOf" srcId="{CD8F6675-32C1-45CF-958B-47BA045005FD}" destId="{602BDE5A-1BCC-4425-8EB7-89336F461794}" srcOrd="0" destOrd="0" presId="urn:microsoft.com/office/officeart/2008/layout/VerticalAccentList"/>
    <dgm:cxn modelId="{AFF0C1F0-CF25-4F41-BAD7-F27FF2E4779D}" type="presParOf" srcId="{7453EE6C-DE22-4239-8765-127273CF147C}" destId="{7DE3A5DC-DEF0-4FA9-969A-48B7B547B5B8}" srcOrd="10" destOrd="0" presId="urn:microsoft.com/office/officeart/2008/layout/VerticalAccentList"/>
    <dgm:cxn modelId="{A179C462-0ADA-4E22-9152-7601E8BD32E0}" type="presParOf" srcId="{7DE3A5DC-DEF0-4FA9-969A-48B7B547B5B8}" destId="{6589C9E0-0E15-4740-AE6C-19FEADF59F0C}" srcOrd="0" destOrd="0" presId="urn:microsoft.com/office/officeart/2008/layout/VerticalAccentList"/>
    <dgm:cxn modelId="{841C6F6A-FC4A-49E5-9B9F-9D31947A212D}" type="presParOf" srcId="{7DE3A5DC-DEF0-4FA9-969A-48B7B547B5B8}" destId="{59461CA2-3ED4-439D-821A-CD38C48890AA}" srcOrd="1" destOrd="0" presId="urn:microsoft.com/office/officeart/2008/layout/VerticalAccentList"/>
    <dgm:cxn modelId="{57693BF7-9FCE-40D6-BF5B-536B319219AE}" type="presParOf" srcId="{7DE3A5DC-DEF0-4FA9-969A-48B7B547B5B8}" destId="{79633797-2C48-450C-BA69-EB91499813F7}" srcOrd="2" destOrd="0" presId="urn:microsoft.com/office/officeart/2008/layout/VerticalAccentList"/>
    <dgm:cxn modelId="{6E170486-B9D0-4A5D-A7E4-83E3C593AF8A}" type="presParOf" srcId="{7DE3A5DC-DEF0-4FA9-969A-48B7B547B5B8}" destId="{C89948FD-6280-4754-95A1-8F87000D8F5D}" srcOrd="3" destOrd="0" presId="urn:microsoft.com/office/officeart/2008/layout/VerticalAccentList"/>
    <dgm:cxn modelId="{C11FEBC1-7C40-499E-9A9F-DBF261D4637B}" type="presParOf" srcId="{7DE3A5DC-DEF0-4FA9-969A-48B7B547B5B8}" destId="{0B2906AF-5714-46EF-BC9D-47684F753ECE}" srcOrd="4" destOrd="0" presId="urn:microsoft.com/office/officeart/2008/layout/VerticalAccentList"/>
    <dgm:cxn modelId="{F84B40EE-096D-4A01-A2E8-9468619348E0}" type="presParOf" srcId="{7DE3A5DC-DEF0-4FA9-969A-48B7B547B5B8}" destId="{53462772-AA72-47B0-95C1-12B3E95399E4}" srcOrd="5" destOrd="0" presId="urn:microsoft.com/office/officeart/2008/layout/VerticalAccentList"/>
    <dgm:cxn modelId="{8AE07952-49D2-4253-B800-62FAE3625241}" type="presParOf" srcId="{7DE3A5DC-DEF0-4FA9-969A-48B7B547B5B8}" destId="{1CA1A1D6-0418-4B5D-A944-223E4630AE3F}" srcOrd="6" destOrd="0" presId="urn:microsoft.com/office/officeart/2008/layout/VerticalAccentList"/>
    <dgm:cxn modelId="{1A6AB367-C37E-4D96-BFAF-D9016D4688CB}" type="presParOf" srcId="{7453EE6C-DE22-4239-8765-127273CF147C}" destId="{7628366D-85A9-4540-8444-BF75E3C1E1D4}" srcOrd="11" destOrd="0" presId="urn:microsoft.com/office/officeart/2008/layout/VerticalAccentList"/>
    <dgm:cxn modelId="{838027C5-9C04-4739-81F3-5DEB4BD307C2}" type="presParOf" srcId="{7453EE6C-DE22-4239-8765-127273CF147C}" destId="{6B6A5ACA-2D9F-40B4-8345-73567F4AAB94}" srcOrd="12" destOrd="0" presId="urn:microsoft.com/office/officeart/2008/layout/VerticalAccentList"/>
    <dgm:cxn modelId="{34C1A27F-9743-4B8C-B973-4EF4ABA489E1}" type="presParOf" srcId="{6B6A5ACA-2D9F-40B4-8345-73567F4AAB94}" destId="{86F8D436-0CBB-4AAB-B4E2-F13F0C31C923}" srcOrd="0" destOrd="0" presId="urn:microsoft.com/office/officeart/2008/layout/VerticalAccentList"/>
    <dgm:cxn modelId="{EAACD39C-FC29-43CF-8854-A4ABF193F291}" type="presParOf" srcId="{7453EE6C-DE22-4239-8765-127273CF147C}" destId="{BDB3AB9C-E03B-402D-954C-B693DD824DBC}" srcOrd="13" destOrd="0" presId="urn:microsoft.com/office/officeart/2008/layout/VerticalAccentList"/>
    <dgm:cxn modelId="{45E7A4CB-18D7-4749-9CAE-E14BDB96D761}" type="presParOf" srcId="{BDB3AB9C-E03B-402D-954C-B693DD824DBC}" destId="{10D1A806-BBEF-41F7-A219-8D773E12A58A}" srcOrd="0" destOrd="0" presId="urn:microsoft.com/office/officeart/2008/layout/VerticalAccentList"/>
    <dgm:cxn modelId="{1EBBA475-905A-49B9-A1FB-B9F8BCB23AE2}" type="presParOf" srcId="{BDB3AB9C-E03B-402D-954C-B693DD824DBC}" destId="{6BF2985B-A7A6-4AF0-8011-AA3EE3793E91}" srcOrd="1" destOrd="0" presId="urn:microsoft.com/office/officeart/2008/layout/VerticalAccentList"/>
    <dgm:cxn modelId="{6EDFC39E-BBC1-4570-B160-BF7133D4EC90}" type="presParOf" srcId="{BDB3AB9C-E03B-402D-954C-B693DD824DBC}" destId="{AA58B66F-B4E9-478F-BD29-49ECC88E7F28}" srcOrd="2" destOrd="0" presId="urn:microsoft.com/office/officeart/2008/layout/VerticalAccentList"/>
    <dgm:cxn modelId="{FD6D5580-F1FE-4F50-9008-02BDEF9C87AC}" type="presParOf" srcId="{BDB3AB9C-E03B-402D-954C-B693DD824DBC}" destId="{14272E69-D355-4FC7-AAC5-F750ADB389F6}" srcOrd="3" destOrd="0" presId="urn:microsoft.com/office/officeart/2008/layout/VerticalAccentList"/>
    <dgm:cxn modelId="{89265ACD-83E2-48CA-8CCA-BD2CB2C35753}" type="presParOf" srcId="{BDB3AB9C-E03B-402D-954C-B693DD824DBC}" destId="{74151F48-915F-47DE-A624-A1487445C03D}" srcOrd="4" destOrd="0" presId="urn:microsoft.com/office/officeart/2008/layout/VerticalAccentList"/>
    <dgm:cxn modelId="{F49FF987-B0D3-47F0-BF2E-2B2E6DC8B281}" type="presParOf" srcId="{BDB3AB9C-E03B-402D-954C-B693DD824DBC}" destId="{DD109ECE-344C-45B6-B2EE-43C9095F7C96}" srcOrd="5" destOrd="0" presId="urn:microsoft.com/office/officeart/2008/layout/VerticalAccentList"/>
    <dgm:cxn modelId="{A0AC2346-B3A3-48C4-83B9-757A45D4906C}" type="presParOf" srcId="{BDB3AB9C-E03B-402D-954C-B693DD824DBC}" destId="{6151B1BC-C22C-4E09-8A57-21DA2F245F3F}" srcOrd="6" destOrd="0" presId="urn:microsoft.com/office/officeart/2008/layout/VerticalAccentList"/>
    <dgm:cxn modelId="{5DF5A9D1-C891-475A-A932-C5119EAC11CD}" type="presParOf" srcId="{7453EE6C-DE22-4239-8765-127273CF147C}" destId="{C223EE0E-AA05-4C96-BE03-F161D9692A77}" srcOrd="14" destOrd="0" presId="urn:microsoft.com/office/officeart/2008/layout/VerticalAccentList"/>
    <dgm:cxn modelId="{7492B73F-7F19-4CBA-BD9B-C4365D7C11BF}" type="presParOf" srcId="{7453EE6C-DE22-4239-8765-127273CF147C}" destId="{9B4B9122-7493-414E-AB5B-906914490A4B}" srcOrd="15" destOrd="0" presId="urn:microsoft.com/office/officeart/2008/layout/VerticalAccentList"/>
    <dgm:cxn modelId="{61AA3847-1592-410F-868E-779904DBC750}" type="presParOf" srcId="{9B4B9122-7493-414E-AB5B-906914490A4B}" destId="{7BF78C69-4CBB-4110-BDC5-921B087FB2A0}" srcOrd="0" destOrd="0" presId="urn:microsoft.com/office/officeart/2008/layout/VerticalAccentList"/>
    <dgm:cxn modelId="{ECA716C6-9D8D-4EED-9B83-25EEEE54B5B0}" type="presParOf" srcId="{7453EE6C-DE22-4239-8765-127273CF147C}" destId="{8C688FF1-AC22-43D2-943F-0BEFDFBED968}" srcOrd="16" destOrd="0" presId="urn:microsoft.com/office/officeart/2008/layout/VerticalAccentList"/>
    <dgm:cxn modelId="{5B27570E-8E2F-4CF5-8E44-0866D2BB7494}" type="presParOf" srcId="{8C688FF1-AC22-43D2-943F-0BEFDFBED968}" destId="{3FDC73E3-1735-4BC7-AF26-6172508F43A4}" srcOrd="0" destOrd="0" presId="urn:microsoft.com/office/officeart/2008/layout/VerticalAccentList"/>
    <dgm:cxn modelId="{03120A71-7E9E-41C7-8936-AC739497E717}" type="presParOf" srcId="{8C688FF1-AC22-43D2-943F-0BEFDFBED968}" destId="{DD8F096A-864F-44CF-9775-7DDA49F764EE}" srcOrd="1" destOrd="0" presId="urn:microsoft.com/office/officeart/2008/layout/VerticalAccentList"/>
    <dgm:cxn modelId="{E2701771-4945-47B2-9013-26B8042BAE30}" type="presParOf" srcId="{8C688FF1-AC22-43D2-943F-0BEFDFBED968}" destId="{6C66E5B2-667F-496C-94AD-62ECEB492A77}" srcOrd="2" destOrd="0" presId="urn:microsoft.com/office/officeart/2008/layout/VerticalAccentList"/>
    <dgm:cxn modelId="{93256CB2-87A0-4C12-9523-15D004BC6B98}" type="presParOf" srcId="{8C688FF1-AC22-43D2-943F-0BEFDFBED968}" destId="{971AD308-DFAC-4EAF-A01B-EF8C9E420525}" srcOrd="3" destOrd="0" presId="urn:microsoft.com/office/officeart/2008/layout/VerticalAccentList"/>
    <dgm:cxn modelId="{09A0CEB5-2DB2-44DA-81DE-667D81386FB9}" type="presParOf" srcId="{8C688FF1-AC22-43D2-943F-0BEFDFBED968}" destId="{34A3FAA0-0E0F-481D-96C7-63E75EBA0DC8}" srcOrd="4" destOrd="0" presId="urn:microsoft.com/office/officeart/2008/layout/VerticalAccentList"/>
    <dgm:cxn modelId="{12CDB4CA-B505-410C-80D0-A50F746A7693}" type="presParOf" srcId="{8C688FF1-AC22-43D2-943F-0BEFDFBED968}" destId="{4DB30E17-E0B6-407E-B4C1-FA0D9C3D62B8}" srcOrd="5" destOrd="0" presId="urn:microsoft.com/office/officeart/2008/layout/VerticalAccentList"/>
    <dgm:cxn modelId="{6F2B3F97-C8A6-4BEB-B079-560C1EBC1255}" type="presParOf" srcId="{8C688FF1-AC22-43D2-943F-0BEFDFBED968}" destId="{B7820B9A-0C1E-431D-8394-3760D186E217}"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ECE7A-F8AC-4E2A-A121-A3B48036BFE5}">
      <dsp:nvSpPr>
        <dsp:cNvPr id="0" name=""/>
        <dsp:cNvSpPr/>
      </dsp:nvSpPr>
      <dsp:spPr>
        <a:xfrm>
          <a:off x="-4910443" y="-752464"/>
          <a:ext cx="5848329" cy="5848329"/>
        </a:xfrm>
        <a:prstGeom prst="blockArc">
          <a:avLst>
            <a:gd name="adj1" fmla="val 18900000"/>
            <a:gd name="adj2" fmla="val 2700000"/>
            <a:gd name="adj3" fmla="val 36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9C1B35-402E-4107-869F-7117B16CC6D9}">
      <dsp:nvSpPr>
        <dsp:cNvPr id="0" name=""/>
        <dsp:cNvSpPr/>
      </dsp:nvSpPr>
      <dsp:spPr>
        <a:xfrm>
          <a:off x="410356" y="271375"/>
          <a:ext cx="6997644" cy="543098"/>
        </a:xfrm>
        <a:prstGeom prst="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08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a:t>Job loss</a:t>
          </a:r>
        </a:p>
      </dsp:txBody>
      <dsp:txXfrm>
        <a:off x="410356" y="271375"/>
        <a:ext cx="6997644" cy="543098"/>
      </dsp:txXfrm>
    </dsp:sp>
    <dsp:sp modelId="{C1526D9D-F41D-4CDC-80BB-ECADAF456455}">
      <dsp:nvSpPr>
        <dsp:cNvPr id="0" name=""/>
        <dsp:cNvSpPr/>
      </dsp:nvSpPr>
      <dsp:spPr>
        <a:xfrm>
          <a:off x="70919" y="203488"/>
          <a:ext cx="678873" cy="67887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461C5B-D8C4-440B-BAAD-F0B596C85B90}">
      <dsp:nvSpPr>
        <dsp:cNvPr id="0" name=""/>
        <dsp:cNvSpPr/>
      </dsp:nvSpPr>
      <dsp:spPr>
        <a:xfrm>
          <a:off x="799525" y="1085763"/>
          <a:ext cx="6608475" cy="543098"/>
        </a:xfrm>
        <a:prstGeom prst="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08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a:t>Lawsuit</a:t>
          </a:r>
          <a:endParaRPr lang="en-US" sz="2900" kern="1200" dirty="0"/>
        </a:p>
      </dsp:txBody>
      <dsp:txXfrm>
        <a:off x="799525" y="1085763"/>
        <a:ext cx="6608475" cy="543098"/>
      </dsp:txXfrm>
    </dsp:sp>
    <dsp:sp modelId="{63496EF7-47DA-4C89-B842-D19984C5570E}">
      <dsp:nvSpPr>
        <dsp:cNvPr id="0" name=""/>
        <dsp:cNvSpPr/>
      </dsp:nvSpPr>
      <dsp:spPr>
        <a:xfrm>
          <a:off x="460088" y="1017875"/>
          <a:ext cx="678873" cy="67887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53B29B-CB96-47CB-9AF2-50D7D71AE924}">
      <dsp:nvSpPr>
        <dsp:cNvPr id="0" name=""/>
        <dsp:cNvSpPr/>
      </dsp:nvSpPr>
      <dsp:spPr>
        <a:xfrm>
          <a:off x="918968" y="1900150"/>
          <a:ext cx="6489031" cy="543098"/>
        </a:xfrm>
        <a:prstGeom prst="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08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a:t>Loss of license</a:t>
          </a:r>
          <a:endParaRPr lang="en-US" sz="2900" kern="1200" dirty="0"/>
        </a:p>
      </dsp:txBody>
      <dsp:txXfrm>
        <a:off x="918968" y="1900150"/>
        <a:ext cx="6489031" cy="543098"/>
      </dsp:txXfrm>
    </dsp:sp>
    <dsp:sp modelId="{0F347AC9-8EE0-452B-BFBD-68C343E6E8A8}">
      <dsp:nvSpPr>
        <dsp:cNvPr id="0" name=""/>
        <dsp:cNvSpPr/>
      </dsp:nvSpPr>
      <dsp:spPr>
        <a:xfrm>
          <a:off x="579531" y="1832263"/>
          <a:ext cx="678873" cy="67887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3F882A-C8BE-4770-9F7B-0CA85340EA74}">
      <dsp:nvSpPr>
        <dsp:cNvPr id="0" name=""/>
        <dsp:cNvSpPr/>
      </dsp:nvSpPr>
      <dsp:spPr>
        <a:xfrm>
          <a:off x="799525" y="2714538"/>
          <a:ext cx="6608475" cy="543098"/>
        </a:xfrm>
        <a:prstGeom prst="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08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a:t>Fine</a:t>
          </a:r>
          <a:endParaRPr lang="en-US" sz="2900" kern="1200" dirty="0"/>
        </a:p>
      </dsp:txBody>
      <dsp:txXfrm>
        <a:off x="799525" y="2714538"/>
        <a:ext cx="6608475" cy="543098"/>
      </dsp:txXfrm>
    </dsp:sp>
    <dsp:sp modelId="{206CFF6E-B7F6-4DB5-B213-3BD30BAFD1E3}">
      <dsp:nvSpPr>
        <dsp:cNvPr id="0" name=""/>
        <dsp:cNvSpPr/>
      </dsp:nvSpPr>
      <dsp:spPr>
        <a:xfrm>
          <a:off x="460088" y="2646650"/>
          <a:ext cx="678873" cy="67887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22FF0D-6DA5-4C62-A202-13DB9ECCEDE6}">
      <dsp:nvSpPr>
        <dsp:cNvPr id="0" name=""/>
        <dsp:cNvSpPr/>
      </dsp:nvSpPr>
      <dsp:spPr>
        <a:xfrm>
          <a:off x="410356" y="3528925"/>
          <a:ext cx="6997644" cy="543098"/>
        </a:xfrm>
        <a:prstGeom prst="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08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a:t>Jail time</a:t>
          </a:r>
          <a:endParaRPr lang="en-US" sz="2900" kern="1200" dirty="0"/>
        </a:p>
      </dsp:txBody>
      <dsp:txXfrm>
        <a:off x="410356" y="3528925"/>
        <a:ext cx="6997644" cy="543098"/>
      </dsp:txXfrm>
    </dsp:sp>
    <dsp:sp modelId="{52F43B43-FA4C-4922-88E9-B82C1E73A499}">
      <dsp:nvSpPr>
        <dsp:cNvPr id="0" name=""/>
        <dsp:cNvSpPr/>
      </dsp:nvSpPr>
      <dsp:spPr>
        <a:xfrm>
          <a:off x="70919" y="3461038"/>
          <a:ext cx="678873" cy="67887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4CE7BD-1928-4862-8E76-3F7BF79BF529}">
      <dsp:nvSpPr>
        <dsp:cNvPr id="0" name=""/>
        <dsp:cNvSpPr/>
      </dsp:nvSpPr>
      <dsp:spPr>
        <a:xfrm>
          <a:off x="381010" y="584194"/>
          <a:ext cx="3335328" cy="2895611"/>
        </a:xfrm>
        <a:prstGeom prst="ellipse">
          <a:avLst/>
        </a:prstGeom>
        <a:solidFill>
          <a:schemeClr val="accent3">
            <a:lumMod val="6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just" defTabSz="1600200">
            <a:lnSpc>
              <a:spcPct val="90000"/>
            </a:lnSpc>
            <a:spcBef>
              <a:spcPct val="0"/>
            </a:spcBef>
            <a:spcAft>
              <a:spcPct val="35000"/>
            </a:spcAft>
            <a:buNone/>
          </a:pPr>
          <a:endParaRPr lang="en-US" sz="3600" kern="1200" dirty="0"/>
        </a:p>
      </dsp:txBody>
      <dsp:txXfrm>
        <a:off x="846754" y="925649"/>
        <a:ext cx="1923072" cy="2212701"/>
      </dsp:txXfrm>
    </dsp:sp>
    <dsp:sp modelId="{0D60743D-CF43-41E2-94FB-9632E51B0BA1}">
      <dsp:nvSpPr>
        <dsp:cNvPr id="0" name=""/>
        <dsp:cNvSpPr/>
      </dsp:nvSpPr>
      <dsp:spPr>
        <a:xfrm>
          <a:off x="4724389" y="584194"/>
          <a:ext cx="3335328" cy="2895611"/>
        </a:xfrm>
        <a:prstGeom prst="ellipse">
          <a:avLst/>
        </a:prstGeom>
        <a:solidFill>
          <a:schemeClr val="accent3">
            <a:lumMod val="6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1600200">
            <a:lnSpc>
              <a:spcPct val="90000"/>
            </a:lnSpc>
            <a:spcBef>
              <a:spcPct val="0"/>
            </a:spcBef>
            <a:spcAft>
              <a:spcPct val="35000"/>
            </a:spcAft>
            <a:buNone/>
          </a:pPr>
          <a:endParaRPr lang="en-US" sz="3600" kern="1200" dirty="0"/>
        </a:p>
      </dsp:txBody>
      <dsp:txXfrm>
        <a:off x="5670901" y="925649"/>
        <a:ext cx="1923072" cy="22127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BEA5B-B815-4635-BD6F-3EAD5E24107B}">
      <dsp:nvSpPr>
        <dsp:cNvPr id="0" name=""/>
        <dsp:cNvSpPr/>
      </dsp:nvSpPr>
      <dsp:spPr>
        <a:xfrm rot="16200000">
          <a:off x="-1124984" y="1126619"/>
          <a:ext cx="3857625" cy="1604385"/>
        </a:xfrm>
        <a:prstGeom prst="flowChartManualOperation">
          <a:avLst/>
        </a:prstGeom>
        <a:solidFill>
          <a:srgbClr val="BBE0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539" bIns="0" numCol="1" spcCol="1270" anchor="ctr" anchorCtr="0">
          <a:noAutofit/>
        </a:bodyPr>
        <a:lstStyle/>
        <a:p>
          <a:pPr marL="0" lvl="0" indent="0" algn="ctr" defTabSz="755650" rtl="0">
            <a:lnSpc>
              <a:spcPct val="90000"/>
            </a:lnSpc>
            <a:spcBef>
              <a:spcPct val="0"/>
            </a:spcBef>
            <a:spcAft>
              <a:spcPct val="35000"/>
            </a:spcAft>
            <a:buNone/>
          </a:pPr>
          <a:r>
            <a:rPr lang="en-US" sz="1700" i="0" u="none" strike="noStrike" kern="1200" baseline="0" dirty="0">
              <a:solidFill>
                <a:schemeClr val="tx1"/>
              </a:solidFill>
              <a:latin typeface="+mn-lt"/>
            </a:rPr>
            <a:t>Impact your patient’s progress</a:t>
          </a:r>
          <a:endParaRPr lang="en-US" sz="1700" kern="1200" dirty="0">
            <a:solidFill>
              <a:schemeClr val="tx1"/>
            </a:solidFill>
          </a:endParaRPr>
        </a:p>
      </dsp:txBody>
      <dsp:txXfrm rot="5400000">
        <a:off x="1636" y="771524"/>
        <a:ext cx="1604385" cy="2314575"/>
      </dsp:txXfrm>
    </dsp:sp>
    <dsp:sp modelId="{214F1BA6-B376-4A69-A324-D7479A22B1B7}">
      <dsp:nvSpPr>
        <dsp:cNvPr id="0" name=""/>
        <dsp:cNvSpPr/>
      </dsp:nvSpPr>
      <dsp:spPr>
        <a:xfrm rot="16200000">
          <a:off x="599730" y="1126619"/>
          <a:ext cx="3857625" cy="1604385"/>
        </a:xfrm>
        <a:prstGeom prst="flowChartManualOperation">
          <a:avLst/>
        </a:prstGeom>
        <a:solidFill>
          <a:srgbClr val="BBE0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539" bIns="0" numCol="1" spcCol="1270" anchor="ctr" anchorCtr="0">
          <a:noAutofit/>
        </a:bodyPr>
        <a:lstStyle/>
        <a:p>
          <a:pPr marL="0" lvl="0" indent="0" algn="ctr" defTabSz="755650" rtl="0">
            <a:lnSpc>
              <a:spcPct val="90000"/>
            </a:lnSpc>
            <a:spcBef>
              <a:spcPct val="0"/>
            </a:spcBef>
            <a:spcAft>
              <a:spcPct val="35000"/>
            </a:spcAft>
            <a:buNone/>
          </a:pPr>
          <a:r>
            <a:rPr lang="en-US" sz="1700" i="0" u="none" strike="noStrike" kern="1200" baseline="0">
              <a:solidFill>
                <a:schemeClr val="tx1"/>
              </a:solidFill>
              <a:latin typeface="+mn-lt"/>
            </a:rPr>
            <a:t>Impact your ability to competently perform your duties</a:t>
          </a:r>
          <a:endParaRPr lang="en-US" sz="1700" kern="1200">
            <a:solidFill>
              <a:schemeClr val="tx1"/>
            </a:solidFill>
          </a:endParaRPr>
        </a:p>
      </dsp:txBody>
      <dsp:txXfrm rot="5400000">
        <a:off x="1726350" y="771524"/>
        <a:ext cx="1604385" cy="2314575"/>
      </dsp:txXfrm>
    </dsp:sp>
    <dsp:sp modelId="{60247520-B7D0-4AEA-8FC4-265DDF5777EF}">
      <dsp:nvSpPr>
        <dsp:cNvPr id="0" name=""/>
        <dsp:cNvSpPr/>
      </dsp:nvSpPr>
      <dsp:spPr>
        <a:xfrm rot="16200000">
          <a:off x="2324444" y="1126619"/>
          <a:ext cx="3857625" cy="1604385"/>
        </a:xfrm>
        <a:prstGeom prst="flowChartManualOperation">
          <a:avLst/>
        </a:prstGeom>
        <a:solidFill>
          <a:srgbClr val="BBE0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539" bIns="0" numCol="1" spcCol="1270" anchor="ctr" anchorCtr="0">
          <a:noAutofit/>
        </a:bodyPr>
        <a:lstStyle/>
        <a:p>
          <a:pPr marL="0" lvl="0" indent="0" algn="ctr" defTabSz="755650" rtl="0">
            <a:lnSpc>
              <a:spcPct val="90000"/>
            </a:lnSpc>
            <a:spcBef>
              <a:spcPct val="0"/>
            </a:spcBef>
            <a:spcAft>
              <a:spcPct val="35000"/>
            </a:spcAft>
            <a:buNone/>
          </a:pPr>
          <a:r>
            <a:rPr lang="en-US" sz="1700" i="0" u="none" strike="noStrike" kern="1200" baseline="0">
              <a:solidFill>
                <a:schemeClr val="tx1"/>
              </a:solidFill>
              <a:latin typeface="+mn-lt"/>
            </a:rPr>
            <a:t>Could violate</a:t>
          </a:r>
          <a:r>
            <a:rPr lang="en-US" sz="1700" i="0" u="none" strike="noStrike" kern="1200">
              <a:solidFill>
                <a:schemeClr val="tx1"/>
              </a:solidFill>
              <a:latin typeface="+mn-lt"/>
            </a:rPr>
            <a:t> </a:t>
          </a:r>
          <a:r>
            <a:rPr lang="en-US" sz="1700" i="0" u="none" strike="noStrike" kern="1200" baseline="0">
              <a:solidFill>
                <a:schemeClr val="tx1"/>
              </a:solidFill>
              <a:latin typeface="+mn-lt"/>
            </a:rPr>
            <a:t>your patient’s confidentiality</a:t>
          </a:r>
          <a:endParaRPr lang="en-US" sz="1700" kern="1200">
            <a:solidFill>
              <a:schemeClr val="tx1"/>
            </a:solidFill>
          </a:endParaRPr>
        </a:p>
      </dsp:txBody>
      <dsp:txXfrm rot="5400000">
        <a:off x="3451064" y="771524"/>
        <a:ext cx="1604385" cy="2314575"/>
      </dsp:txXfrm>
    </dsp:sp>
    <dsp:sp modelId="{6D19FADF-9E10-420F-AC37-DD562F109446}">
      <dsp:nvSpPr>
        <dsp:cNvPr id="0" name=""/>
        <dsp:cNvSpPr/>
      </dsp:nvSpPr>
      <dsp:spPr>
        <a:xfrm rot="16200000">
          <a:off x="4044502" y="1126619"/>
          <a:ext cx="3857625" cy="1604385"/>
        </a:xfrm>
        <a:prstGeom prst="flowChartManualOperation">
          <a:avLst/>
        </a:prstGeom>
        <a:solidFill>
          <a:srgbClr val="BBE0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539" bIns="0" numCol="1" spcCol="1270" anchor="ctr" anchorCtr="0">
          <a:noAutofit/>
        </a:bodyPr>
        <a:lstStyle/>
        <a:p>
          <a:pPr marL="0" lvl="0" indent="0" algn="ctr" defTabSz="755650" rtl="0">
            <a:lnSpc>
              <a:spcPct val="90000"/>
            </a:lnSpc>
            <a:spcBef>
              <a:spcPct val="0"/>
            </a:spcBef>
            <a:spcAft>
              <a:spcPct val="35000"/>
            </a:spcAft>
            <a:buNone/>
          </a:pPr>
          <a:r>
            <a:rPr lang="en-US" sz="1700" i="0" u="none" strike="noStrike" kern="1200" baseline="0" dirty="0">
              <a:solidFill>
                <a:schemeClr val="tx1"/>
              </a:solidFill>
              <a:latin typeface="+mn-lt"/>
            </a:rPr>
            <a:t>Lead to unrealistic expectations</a:t>
          </a:r>
          <a:endParaRPr lang="en-US" sz="1700" kern="1200" dirty="0">
            <a:solidFill>
              <a:schemeClr val="tx1"/>
            </a:solidFill>
          </a:endParaRPr>
        </a:p>
      </dsp:txBody>
      <dsp:txXfrm rot="5400000">
        <a:off x="5171122" y="771524"/>
        <a:ext cx="1604385" cy="23145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651CC-9395-4D3F-A955-681FB2501F27}">
      <dsp:nvSpPr>
        <dsp:cNvPr id="0" name=""/>
        <dsp:cNvSpPr/>
      </dsp:nvSpPr>
      <dsp:spPr>
        <a:xfrm>
          <a:off x="0" y="450659"/>
          <a:ext cx="8382000" cy="705600"/>
        </a:xfrm>
        <a:prstGeom prst="rect">
          <a:avLst/>
        </a:prstGeom>
        <a:solidFill>
          <a:schemeClr val="lt1">
            <a:alpha val="90000"/>
            <a:hueOff val="0"/>
            <a:satOff val="0"/>
            <a:lumOff val="0"/>
            <a:alphaOff val="0"/>
          </a:schemeClr>
        </a:solidFill>
        <a:ln w="25400" cap="flat" cmpd="sng" algn="ctr">
          <a:solidFill>
            <a:srgbClr val="365F91"/>
          </a:solidFill>
          <a:prstDash val="solid"/>
        </a:ln>
        <a:effectLst/>
      </dsp:spPr>
      <dsp:style>
        <a:lnRef idx="2">
          <a:scrgbClr r="0" g="0" b="0"/>
        </a:lnRef>
        <a:fillRef idx="1">
          <a:scrgbClr r="0" g="0" b="0"/>
        </a:fillRef>
        <a:effectRef idx="0">
          <a:scrgbClr r="0" g="0" b="0"/>
        </a:effectRef>
        <a:fontRef idx="minor"/>
      </dsp:style>
    </dsp:sp>
    <dsp:sp modelId="{A9186F89-4872-473C-8BD4-9D4CFCCFBCC1}">
      <dsp:nvSpPr>
        <dsp:cNvPr id="0" name=""/>
        <dsp:cNvSpPr/>
      </dsp:nvSpPr>
      <dsp:spPr>
        <a:xfrm>
          <a:off x="419100" y="37379"/>
          <a:ext cx="5867400" cy="826560"/>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marL="0" lvl="0" indent="0" algn="l" defTabSz="1244600" rtl="0">
            <a:lnSpc>
              <a:spcPct val="90000"/>
            </a:lnSpc>
            <a:spcBef>
              <a:spcPct val="0"/>
            </a:spcBef>
            <a:spcAft>
              <a:spcPct val="35000"/>
            </a:spcAft>
            <a:buNone/>
          </a:pPr>
          <a:r>
            <a:rPr lang="en-US" sz="2800" kern="1200" dirty="0">
              <a:latin typeface="+mn-lt"/>
            </a:rPr>
            <a:t>A</a:t>
          </a:r>
          <a:r>
            <a:rPr lang="en-US" sz="2800" i="0" u="none" strike="noStrike" kern="1200" baseline="0" dirty="0">
              <a:latin typeface="+mn-lt"/>
            </a:rPr>
            <a:t>void dual relationships</a:t>
          </a:r>
          <a:endParaRPr lang="en-US" sz="2800" kern="1200" dirty="0"/>
        </a:p>
      </dsp:txBody>
      <dsp:txXfrm>
        <a:off x="459449" y="77728"/>
        <a:ext cx="5786702" cy="745862"/>
      </dsp:txXfrm>
    </dsp:sp>
    <dsp:sp modelId="{0F797ECC-3B0C-4576-A437-67A24F56E2C2}">
      <dsp:nvSpPr>
        <dsp:cNvPr id="0" name=""/>
        <dsp:cNvSpPr/>
      </dsp:nvSpPr>
      <dsp:spPr>
        <a:xfrm>
          <a:off x="0" y="1720740"/>
          <a:ext cx="8382000" cy="705600"/>
        </a:xfrm>
        <a:prstGeom prst="rect">
          <a:avLst/>
        </a:prstGeom>
        <a:solidFill>
          <a:schemeClr val="lt1">
            <a:alpha val="90000"/>
            <a:hueOff val="0"/>
            <a:satOff val="0"/>
            <a:lumOff val="0"/>
            <a:alphaOff val="0"/>
          </a:schemeClr>
        </a:solidFill>
        <a:ln w="25400" cap="flat" cmpd="sng" algn="ctr">
          <a:solidFill>
            <a:srgbClr val="365F91"/>
          </a:solidFill>
          <a:prstDash val="solid"/>
        </a:ln>
        <a:effectLst/>
      </dsp:spPr>
      <dsp:style>
        <a:lnRef idx="2">
          <a:scrgbClr r="0" g="0" b="0"/>
        </a:lnRef>
        <a:fillRef idx="1">
          <a:scrgbClr r="0" g="0" b="0"/>
        </a:fillRef>
        <a:effectRef idx="0">
          <a:scrgbClr r="0" g="0" b="0"/>
        </a:effectRef>
        <a:fontRef idx="minor"/>
      </dsp:style>
    </dsp:sp>
    <dsp:sp modelId="{D3735700-03E2-44DB-AA0A-FCFC94CB2668}">
      <dsp:nvSpPr>
        <dsp:cNvPr id="0" name=""/>
        <dsp:cNvSpPr/>
      </dsp:nvSpPr>
      <dsp:spPr>
        <a:xfrm>
          <a:off x="419100" y="1307459"/>
          <a:ext cx="5867400" cy="826560"/>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marL="0" lvl="0" indent="0" algn="l" defTabSz="1244600" rtl="0">
            <a:lnSpc>
              <a:spcPct val="90000"/>
            </a:lnSpc>
            <a:spcBef>
              <a:spcPct val="0"/>
            </a:spcBef>
            <a:spcAft>
              <a:spcPct val="35000"/>
            </a:spcAft>
            <a:buNone/>
          </a:pPr>
          <a:r>
            <a:rPr lang="en-US" sz="2800" i="0" u="none" strike="noStrike" kern="1200" baseline="0" dirty="0">
              <a:latin typeface="+mn-lt"/>
            </a:rPr>
            <a:t>Seek help from a supervisor </a:t>
          </a:r>
        </a:p>
      </dsp:txBody>
      <dsp:txXfrm>
        <a:off x="459449" y="1347808"/>
        <a:ext cx="5786702" cy="745862"/>
      </dsp:txXfrm>
    </dsp:sp>
    <dsp:sp modelId="{E91AE987-CAAD-4059-8102-3880A1C75A88}">
      <dsp:nvSpPr>
        <dsp:cNvPr id="0" name=""/>
        <dsp:cNvSpPr/>
      </dsp:nvSpPr>
      <dsp:spPr>
        <a:xfrm>
          <a:off x="0" y="2990820"/>
          <a:ext cx="8382000" cy="705600"/>
        </a:xfrm>
        <a:prstGeom prst="rect">
          <a:avLst/>
        </a:prstGeom>
        <a:solidFill>
          <a:schemeClr val="lt1">
            <a:alpha val="90000"/>
            <a:hueOff val="0"/>
            <a:satOff val="0"/>
            <a:lumOff val="0"/>
            <a:alphaOff val="0"/>
          </a:schemeClr>
        </a:solidFill>
        <a:ln w="25400" cap="flat" cmpd="sng" algn="ctr">
          <a:solidFill>
            <a:srgbClr val="365F91"/>
          </a:solidFill>
          <a:prstDash val="solid"/>
        </a:ln>
        <a:effectLst/>
      </dsp:spPr>
      <dsp:style>
        <a:lnRef idx="2">
          <a:scrgbClr r="0" g="0" b="0"/>
        </a:lnRef>
        <a:fillRef idx="1">
          <a:scrgbClr r="0" g="0" b="0"/>
        </a:fillRef>
        <a:effectRef idx="0">
          <a:scrgbClr r="0" g="0" b="0"/>
        </a:effectRef>
        <a:fontRef idx="minor"/>
      </dsp:style>
    </dsp:sp>
    <dsp:sp modelId="{F31022F7-E574-401D-8E6A-A5A2714BC314}">
      <dsp:nvSpPr>
        <dsp:cNvPr id="0" name=""/>
        <dsp:cNvSpPr/>
      </dsp:nvSpPr>
      <dsp:spPr>
        <a:xfrm>
          <a:off x="419100" y="2577540"/>
          <a:ext cx="5867400" cy="826560"/>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marL="0" lvl="0" indent="0" algn="l" defTabSz="1244600" rtl="0">
            <a:lnSpc>
              <a:spcPct val="90000"/>
            </a:lnSpc>
            <a:spcBef>
              <a:spcPct val="0"/>
            </a:spcBef>
            <a:spcAft>
              <a:spcPct val="35000"/>
            </a:spcAft>
            <a:buNone/>
          </a:pPr>
          <a:r>
            <a:rPr lang="en-US" sz="2800" i="0" u="none" strike="noStrike" kern="1200" baseline="0" dirty="0">
              <a:latin typeface="+mn-lt"/>
            </a:rPr>
            <a:t>Seek help to work through memories triggered by patients </a:t>
          </a:r>
        </a:p>
      </dsp:txBody>
      <dsp:txXfrm>
        <a:off x="459449" y="2617889"/>
        <a:ext cx="5786702" cy="7458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0D654-7AD2-4795-B325-214CEA797A9A}">
      <dsp:nvSpPr>
        <dsp:cNvPr id="0" name=""/>
        <dsp:cNvSpPr/>
      </dsp:nvSpPr>
      <dsp:spPr>
        <a:xfrm>
          <a:off x="0" y="1172139"/>
          <a:ext cx="6096000"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3224D3-72B8-4471-B56E-92E7C592BCA0}">
      <dsp:nvSpPr>
        <dsp:cNvPr id="0" name=""/>
        <dsp:cNvSpPr/>
      </dsp:nvSpPr>
      <dsp:spPr>
        <a:xfrm>
          <a:off x="304800" y="921220"/>
          <a:ext cx="4267200" cy="501840"/>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bg1"/>
              </a:solidFill>
            </a:rPr>
            <a:t>Dual relationships</a:t>
          </a:r>
        </a:p>
      </dsp:txBody>
      <dsp:txXfrm>
        <a:off x="329298" y="945718"/>
        <a:ext cx="4218204" cy="452844"/>
      </dsp:txXfrm>
    </dsp:sp>
    <dsp:sp modelId="{D67F0936-CB2B-4FE6-A6FF-7199E214AF22}">
      <dsp:nvSpPr>
        <dsp:cNvPr id="0" name=""/>
        <dsp:cNvSpPr/>
      </dsp:nvSpPr>
      <dsp:spPr>
        <a:xfrm>
          <a:off x="0" y="1943260"/>
          <a:ext cx="6096000"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8BDC86-52BD-43CE-8DDA-6CB31DD310EA}">
      <dsp:nvSpPr>
        <dsp:cNvPr id="0" name=""/>
        <dsp:cNvSpPr/>
      </dsp:nvSpPr>
      <dsp:spPr>
        <a:xfrm>
          <a:off x="304800" y="1692340"/>
          <a:ext cx="4267200" cy="501840"/>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bg1"/>
              </a:solidFill>
            </a:rPr>
            <a:t>Receiving commissions for sales of products recommended to patients</a:t>
          </a:r>
        </a:p>
      </dsp:txBody>
      <dsp:txXfrm>
        <a:off x="329298" y="1716838"/>
        <a:ext cx="4218204" cy="452844"/>
      </dsp:txXfrm>
    </dsp:sp>
    <dsp:sp modelId="{AFBEE78D-991D-4626-BF04-C91F0D5E02DD}">
      <dsp:nvSpPr>
        <dsp:cNvPr id="0" name=""/>
        <dsp:cNvSpPr/>
      </dsp:nvSpPr>
      <dsp:spPr>
        <a:xfrm>
          <a:off x="0" y="2714380"/>
          <a:ext cx="6096000"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1F2E96-07CC-401A-B897-358EA69220F2}">
      <dsp:nvSpPr>
        <dsp:cNvPr id="0" name=""/>
        <dsp:cNvSpPr/>
      </dsp:nvSpPr>
      <dsp:spPr>
        <a:xfrm>
          <a:off x="304800" y="2463460"/>
          <a:ext cx="4267200" cy="501840"/>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bg1"/>
              </a:solidFill>
            </a:rPr>
            <a:t>Loyalty to employer clashes with best interests of patient or ethical obligations</a:t>
          </a:r>
        </a:p>
      </dsp:txBody>
      <dsp:txXfrm>
        <a:off x="329298" y="2487958"/>
        <a:ext cx="4218204" cy="4528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37D6D-636A-453A-9730-0F611C1B0602}">
      <dsp:nvSpPr>
        <dsp:cNvPr id="0" name=""/>
        <dsp:cNvSpPr/>
      </dsp:nvSpPr>
      <dsp:spPr>
        <a:xfrm>
          <a:off x="0" y="4018"/>
          <a:ext cx="7391401" cy="1316250"/>
        </a:xfrm>
        <a:prstGeom prst="roundRect">
          <a:avLst/>
        </a:prstGeom>
        <a:solidFill>
          <a:srgbClr val="033B57"/>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dirty="0"/>
            <a:t>Consult your supervisor and research any policies and procedures your organization may have in place</a:t>
          </a:r>
        </a:p>
      </dsp:txBody>
      <dsp:txXfrm>
        <a:off x="64254" y="68272"/>
        <a:ext cx="7262893" cy="1187742"/>
      </dsp:txXfrm>
    </dsp:sp>
    <dsp:sp modelId="{CADC9318-87DB-47EF-9E07-15C01742896E}">
      <dsp:nvSpPr>
        <dsp:cNvPr id="0" name=""/>
        <dsp:cNvSpPr/>
      </dsp:nvSpPr>
      <dsp:spPr>
        <a:xfrm>
          <a:off x="0" y="1392268"/>
          <a:ext cx="7391401" cy="1316250"/>
        </a:xfrm>
        <a:prstGeom prst="roundRect">
          <a:avLst/>
        </a:prstGeom>
        <a:solidFill>
          <a:srgbClr val="033B57"/>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dirty="0"/>
            <a:t>Actively avoid any situations that could be compromising</a:t>
          </a:r>
        </a:p>
      </dsp:txBody>
      <dsp:txXfrm>
        <a:off x="64254" y="1456522"/>
        <a:ext cx="7262893" cy="1187742"/>
      </dsp:txXfrm>
    </dsp:sp>
    <dsp:sp modelId="{C55CD2EF-DF5B-498C-8A32-716258E03F2F}">
      <dsp:nvSpPr>
        <dsp:cNvPr id="0" name=""/>
        <dsp:cNvSpPr/>
      </dsp:nvSpPr>
      <dsp:spPr>
        <a:xfrm>
          <a:off x="0" y="2780518"/>
          <a:ext cx="7391401" cy="1316250"/>
        </a:xfrm>
        <a:prstGeom prst="roundRect">
          <a:avLst/>
        </a:prstGeom>
        <a:solidFill>
          <a:srgbClr val="033B57"/>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dirty="0"/>
            <a:t>Take steps to remedy the situation</a:t>
          </a:r>
        </a:p>
      </dsp:txBody>
      <dsp:txXfrm>
        <a:off x="64254" y="2844772"/>
        <a:ext cx="7262893" cy="1187742"/>
      </dsp:txXfrm>
    </dsp:sp>
    <dsp:sp modelId="{1A5A0DEC-61FC-4F48-B437-2D758F1D5C3D}">
      <dsp:nvSpPr>
        <dsp:cNvPr id="0" name=""/>
        <dsp:cNvSpPr/>
      </dsp:nvSpPr>
      <dsp:spPr>
        <a:xfrm>
          <a:off x="0" y="4096768"/>
          <a:ext cx="7391401" cy="43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77" tIns="31750" rIns="177800" bIns="31750" numCol="1" spcCol="1270" anchor="t" anchorCtr="0">
          <a:noAutofit/>
        </a:bodyPr>
        <a:lstStyle/>
        <a:p>
          <a:pPr marL="228600" lvl="1" indent="-228600" algn="l" defTabSz="889000" rtl="0">
            <a:lnSpc>
              <a:spcPct val="90000"/>
            </a:lnSpc>
            <a:spcBef>
              <a:spcPct val="0"/>
            </a:spcBef>
            <a:spcAft>
              <a:spcPct val="20000"/>
            </a:spcAft>
            <a:buChar char="•"/>
          </a:pPr>
          <a:endParaRPr lang="en-US" sz="2000" kern="1200" dirty="0"/>
        </a:p>
      </dsp:txBody>
      <dsp:txXfrm>
        <a:off x="0" y="4096768"/>
        <a:ext cx="7391401" cy="4354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2E9DE-9B70-4FA3-83CF-3198B51F938B}">
      <dsp:nvSpPr>
        <dsp:cNvPr id="0" name=""/>
        <dsp:cNvSpPr/>
      </dsp:nvSpPr>
      <dsp:spPr>
        <a:xfrm>
          <a:off x="980457" y="1068"/>
          <a:ext cx="5359451" cy="487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622300">
            <a:lnSpc>
              <a:spcPct val="90000"/>
            </a:lnSpc>
            <a:spcBef>
              <a:spcPct val="0"/>
            </a:spcBef>
            <a:spcAft>
              <a:spcPct val="35000"/>
            </a:spcAft>
            <a:buNone/>
          </a:pPr>
          <a:r>
            <a:rPr lang="en-US" sz="1400" kern="1200" dirty="0"/>
            <a:t>Follow your organization’s policies for reporting a conflict of interest</a:t>
          </a:r>
        </a:p>
      </dsp:txBody>
      <dsp:txXfrm>
        <a:off x="980457" y="1068"/>
        <a:ext cx="5359451" cy="487222"/>
      </dsp:txXfrm>
    </dsp:sp>
    <dsp:sp modelId="{CA125A33-B83C-455F-BADD-B556E4386975}">
      <dsp:nvSpPr>
        <dsp:cNvPr id="0" name=""/>
        <dsp:cNvSpPr/>
      </dsp:nvSpPr>
      <dsp:spPr>
        <a:xfrm>
          <a:off x="980457" y="488291"/>
          <a:ext cx="714593" cy="119098"/>
        </a:xfrm>
        <a:prstGeom prst="parallelogram">
          <a:avLst>
            <a:gd name="adj" fmla="val 140840"/>
          </a:avLst>
        </a:prstGeom>
        <a:solidFill>
          <a:srgbClr val="365F9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49C759-BAD3-43E7-8973-788A6B5B5B49}">
      <dsp:nvSpPr>
        <dsp:cNvPr id="0" name=""/>
        <dsp:cNvSpPr/>
      </dsp:nvSpPr>
      <dsp:spPr>
        <a:xfrm>
          <a:off x="1736735" y="488291"/>
          <a:ext cx="714593" cy="119098"/>
        </a:xfrm>
        <a:prstGeom prst="parallelogram">
          <a:avLst>
            <a:gd name="adj" fmla="val 140840"/>
          </a:avLst>
        </a:prstGeom>
        <a:solidFill>
          <a:srgbClr val="365F9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9FABD2-068E-498E-9059-B335394A9DF8}">
      <dsp:nvSpPr>
        <dsp:cNvPr id="0" name=""/>
        <dsp:cNvSpPr/>
      </dsp:nvSpPr>
      <dsp:spPr>
        <a:xfrm>
          <a:off x="2493013" y="488291"/>
          <a:ext cx="714593" cy="119098"/>
        </a:xfrm>
        <a:prstGeom prst="parallelogram">
          <a:avLst>
            <a:gd name="adj" fmla="val 140840"/>
          </a:avLst>
        </a:prstGeom>
        <a:solidFill>
          <a:srgbClr val="365F9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698664-6E59-474D-8757-E11271D14B73}">
      <dsp:nvSpPr>
        <dsp:cNvPr id="0" name=""/>
        <dsp:cNvSpPr/>
      </dsp:nvSpPr>
      <dsp:spPr>
        <a:xfrm>
          <a:off x="3249291" y="488291"/>
          <a:ext cx="714593" cy="119098"/>
        </a:xfrm>
        <a:prstGeom prst="parallelogram">
          <a:avLst>
            <a:gd name="adj" fmla="val 140840"/>
          </a:avLst>
        </a:prstGeom>
        <a:solidFill>
          <a:srgbClr val="365F9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E8E90C-37A8-4FBA-9A86-090D18229ADB}">
      <dsp:nvSpPr>
        <dsp:cNvPr id="0" name=""/>
        <dsp:cNvSpPr/>
      </dsp:nvSpPr>
      <dsp:spPr>
        <a:xfrm>
          <a:off x="4005569" y="488291"/>
          <a:ext cx="714593" cy="119098"/>
        </a:xfrm>
        <a:prstGeom prst="parallelogram">
          <a:avLst>
            <a:gd name="adj" fmla="val 140840"/>
          </a:avLst>
        </a:prstGeom>
        <a:solidFill>
          <a:srgbClr val="365F9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C1F902-D4CA-4E94-A264-06BD3C6E442F}">
      <dsp:nvSpPr>
        <dsp:cNvPr id="0" name=""/>
        <dsp:cNvSpPr/>
      </dsp:nvSpPr>
      <dsp:spPr>
        <a:xfrm>
          <a:off x="4761848" y="488291"/>
          <a:ext cx="714593" cy="119098"/>
        </a:xfrm>
        <a:prstGeom prst="parallelogram">
          <a:avLst>
            <a:gd name="adj" fmla="val 140840"/>
          </a:avLst>
        </a:prstGeom>
        <a:solidFill>
          <a:srgbClr val="365F9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9E5874-B586-4CE7-8D21-580D8E424A1F}">
      <dsp:nvSpPr>
        <dsp:cNvPr id="0" name=""/>
        <dsp:cNvSpPr/>
      </dsp:nvSpPr>
      <dsp:spPr>
        <a:xfrm>
          <a:off x="5518126" y="488291"/>
          <a:ext cx="714593" cy="119098"/>
        </a:xfrm>
        <a:prstGeom prst="parallelogram">
          <a:avLst>
            <a:gd name="adj" fmla="val 140840"/>
          </a:avLst>
        </a:prstGeom>
        <a:solidFill>
          <a:srgbClr val="365F9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DD0CE4-06C0-4D82-BBE6-C395A6110571}">
      <dsp:nvSpPr>
        <dsp:cNvPr id="0" name=""/>
        <dsp:cNvSpPr/>
      </dsp:nvSpPr>
      <dsp:spPr>
        <a:xfrm>
          <a:off x="980457" y="671856"/>
          <a:ext cx="5359451" cy="487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622300">
            <a:lnSpc>
              <a:spcPct val="90000"/>
            </a:lnSpc>
            <a:spcBef>
              <a:spcPct val="0"/>
            </a:spcBef>
            <a:spcAft>
              <a:spcPct val="35000"/>
            </a:spcAft>
            <a:buNone/>
          </a:pPr>
          <a:r>
            <a:rPr lang="en-US" sz="1400" kern="1200"/>
            <a:t>Resolve the issue in a way that is in the best interests of your patients</a:t>
          </a:r>
          <a:endParaRPr lang="en-US" sz="1400" kern="1200" dirty="0"/>
        </a:p>
      </dsp:txBody>
      <dsp:txXfrm>
        <a:off x="980457" y="671856"/>
        <a:ext cx="5359451" cy="487222"/>
      </dsp:txXfrm>
    </dsp:sp>
    <dsp:sp modelId="{8888D1DC-82AB-4554-BB83-705F1D670BC2}">
      <dsp:nvSpPr>
        <dsp:cNvPr id="0" name=""/>
        <dsp:cNvSpPr/>
      </dsp:nvSpPr>
      <dsp:spPr>
        <a:xfrm>
          <a:off x="980457" y="1159079"/>
          <a:ext cx="714593" cy="119098"/>
        </a:xfrm>
        <a:prstGeom prst="parallelogram">
          <a:avLst>
            <a:gd name="adj" fmla="val 140840"/>
          </a:avLst>
        </a:prstGeom>
        <a:solidFill>
          <a:srgbClr val="365F9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08D08B-B03B-46FE-BD25-AEBA719379E8}">
      <dsp:nvSpPr>
        <dsp:cNvPr id="0" name=""/>
        <dsp:cNvSpPr/>
      </dsp:nvSpPr>
      <dsp:spPr>
        <a:xfrm>
          <a:off x="1736735" y="1159079"/>
          <a:ext cx="714593" cy="119098"/>
        </a:xfrm>
        <a:prstGeom prst="parallelogram">
          <a:avLst>
            <a:gd name="adj" fmla="val 140840"/>
          </a:avLst>
        </a:prstGeom>
        <a:solidFill>
          <a:srgbClr val="365F9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362344-1453-4C8F-AD51-BBC862996245}">
      <dsp:nvSpPr>
        <dsp:cNvPr id="0" name=""/>
        <dsp:cNvSpPr/>
      </dsp:nvSpPr>
      <dsp:spPr>
        <a:xfrm>
          <a:off x="2493013" y="1159079"/>
          <a:ext cx="714593" cy="119098"/>
        </a:xfrm>
        <a:prstGeom prst="parallelogram">
          <a:avLst>
            <a:gd name="adj" fmla="val 140840"/>
          </a:avLst>
        </a:prstGeom>
        <a:solidFill>
          <a:srgbClr val="365F9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6243B6-0DE1-4B75-B8C1-82749DB0BF07}">
      <dsp:nvSpPr>
        <dsp:cNvPr id="0" name=""/>
        <dsp:cNvSpPr/>
      </dsp:nvSpPr>
      <dsp:spPr>
        <a:xfrm>
          <a:off x="3249291" y="1159079"/>
          <a:ext cx="714593" cy="119098"/>
        </a:xfrm>
        <a:prstGeom prst="parallelogram">
          <a:avLst>
            <a:gd name="adj" fmla="val 140840"/>
          </a:avLst>
        </a:prstGeom>
        <a:solidFill>
          <a:srgbClr val="365F9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6FDB42-89AF-4C3E-8079-9E529ADA557D}">
      <dsp:nvSpPr>
        <dsp:cNvPr id="0" name=""/>
        <dsp:cNvSpPr/>
      </dsp:nvSpPr>
      <dsp:spPr>
        <a:xfrm>
          <a:off x="4005569" y="1159079"/>
          <a:ext cx="714593" cy="119098"/>
        </a:xfrm>
        <a:prstGeom prst="parallelogram">
          <a:avLst>
            <a:gd name="adj" fmla="val 140840"/>
          </a:avLst>
        </a:prstGeom>
        <a:solidFill>
          <a:srgbClr val="365F9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D83B78-6F21-4747-9829-2BF0CF0F2794}">
      <dsp:nvSpPr>
        <dsp:cNvPr id="0" name=""/>
        <dsp:cNvSpPr/>
      </dsp:nvSpPr>
      <dsp:spPr>
        <a:xfrm>
          <a:off x="4761848" y="1159079"/>
          <a:ext cx="714593" cy="119098"/>
        </a:xfrm>
        <a:prstGeom prst="parallelogram">
          <a:avLst>
            <a:gd name="adj" fmla="val 140840"/>
          </a:avLst>
        </a:prstGeom>
        <a:solidFill>
          <a:srgbClr val="365F9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0A35C5-192B-435A-80CD-2A8396BE66BE}">
      <dsp:nvSpPr>
        <dsp:cNvPr id="0" name=""/>
        <dsp:cNvSpPr/>
      </dsp:nvSpPr>
      <dsp:spPr>
        <a:xfrm>
          <a:off x="5518126" y="1159079"/>
          <a:ext cx="714593" cy="119098"/>
        </a:xfrm>
        <a:prstGeom prst="parallelogram">
          <a:avLst>
            <a:gd name="adj" fmla="val 140840"/>
          </a:avLst>
        </a:prstGeom>
        <a:solidFill>
          <a:srgbClr val="365F9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46FF45-439A-4B4E-A699-2B367934AD28}">
      <dsp:nvSpPr>
        <dsp:cNvPr id="0" name=""/>
        <dsp:cNvSpPr/>
      </dsp:nvSpPr>
      <dsp:spPr>
        <a:xfrm>
          <a:off x="980457" y="1342645"/>
          <a:ext cx="5359451" cy="487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622300">
            <a:lnSpc>
              <a:spcPct val="90000"/>
            </a:lnSpc>
            <a:spcBef>
              <a:spcPct val="0"/>
            </a:spcBef>
            <a:spcAft>
              <a:spcPct val="35000"/>
            </a:spcAft>
            <a:buNone/>
          </a:pPr>
          <a:r>
            <a:rPr lang="en-US" sz="1400" kern="1200"/>
            <a:t>End any dual relationships</a:t>
          </a:r>
          <a:endParaRPr lang="en-US" sz="1400" kern="1200" dirty="0"/>
        </a:p>
      </dsp:txBody>
      <dsp:txXfrm>
        <a:off x="980457" y="1342645"/>
        <a:ext cx="5359451" cy="487222"/>
      </dsp:txXfrm>
    </dsp:sp>
    <dsp:sp modelId="{055E824B-A686-4429-888D-CE8665953A70}">
      <dsp:nvSpPr>
        <dsp:cNvPr id="0" name=""/>
        <dsp:cNvSpPr/>
      </dsp:nvSpPr>
      <dsp:spPr>
        <a:xfrm>
          <a:off x="980457" y="1829867"/>
          <a:ext cx="714593" cy="119098"/>
        </a:xfrm>
        <a:prstGeom prst="parallelogram">
          <a:avLst>
            <a:gd name="adj" fmla="val 140840"/>
          </a:avLst>
        </a:prstGeom>
        <a:solidFill>
          <a:srgbClr val="365F9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FDA62C-42B7-4BB4-B997-984F0A4EA1F5}">
      <dsp:nvSpPr>
        <dsp:cNvPr id="0" name=""/>
        <dsp:cNvSpPr/>
      </dsp:nvSpPr>
      <dsp:spPr>
        <a:xfrm>
          <a:off x="1736735" y="1829867"/>
          <a:ext cx="714593" cy="119098"/>
        </a:xfrm>
        <a:prstGeom prst="parallelogram">
          <a:avLst>
            <a:gd name="adj" fmla="val 140840"/>
          </a:avLst>
        </a:prstGeom>
        <a:solidFill>
          <a:srgbClr val="365F9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354B32-F6DD-400C-AB53-3272959A71CD}">
      <dsp:nvSpPr>
        <dsp:cNvPr id="0" name=""/>
        <dsp:cNvSpPr/>
      </dsp:nvSpPr>
      <dsp:spPr>
        <a:xfrm>
          <a:off x="2493013" y="1829867"/>
          <a:ext cx="714593" cy="119098"/>
        </a:xfrm>
        <a:prstGeom prst="parallelogram">
          <a:avLst>
            <a:gd name="adj" fmla="val 140840"/>
          </a:avLst>
        </a:prstGeom>
        <a:solidFill>
          <a:srgbClr val="365F9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EB63F7-9AF1-46A6-B79A-2A2661D10571}">
      <dsp:nvSpPr>
        <dsp:cNvPr id="0" name=""/>
        <dsp:cNvSpPr/>
      </dsp:nvSpPr>
      <dsp:spPr>
        <a:xfrm>
          <a:off x="3249291" y="1829867"/>
          <a:ext cx="714593" cy="119098"/>
        </a:xfrm>
        <a:prstGeom prst="parallelogram">
          <a:avLst>
            <a:gd name="adj" fmla="val 140840"/>
          </a:avLst>
        </a:prstGeom>
        <a:solidFill>
          <a:srgbClr val="365F9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966E6C-B027-4DF1-88DB-CC8F01AC0958}">
      <dsp:nvSpPr>
        <dsp:cNvPr id="0" name=""/>
        <dsp:cNvSpPr/>
      </dsp:nvSpPr>
      <dsp:spPr>
        <a:xfrm>
          <a:off x="4005569" y="1829867"/>
          <a:ext cx="714593" cy="119098"/>
        </a:xfrm>
        <a:prstGeom prst="parallelogram">
          <a:avLst>
            <a:gd name="adj" fmla="val 140840"/>
          </a:avLst>
        </a:prstGeom>
        <a:solidFill>
          <a:srgbClr val="365F9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0EAD3A-BD58-4AC5-B45C-E333CA89B80F}">
      <dsp:nvSpPr>
        <dsp:cNvPr id="0" name=""/>
        <dsp:cNvSpPr/>
      </dsp:nvSpPr>
      <dsp:spPr>
        <a:xfrm>
          <a:off x="4761848" y="1829867"/>
          <a:ext cx="714593" cy="119098"/>
        </a:xfrm>
        <a:prstGeom prst="parallelogram">
          <a:avLst>
            <a:gd name="adj" fmla="val 140840"/>
          </a:avLst>
        </a:prstGeom>
        <a:solidFill>
          <a:srgbClr val="365F9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61CC33-D0D7-48AA-AE0C-4AD68050F503}">
      <dsp:nvSpPr>
        <dsp:cNvPr id="0" name=""/>
        <dsp:cNvSpPr/>
      </dsp:nvSpPr>
      <dsp:spPr>
        <a:xfrm>
          <a:off x="5518126" y="1829867"/>
          <a:ext cx="714593" cy="119098"/>
        </a:xfrm>
        <a:prstGeom prst="parallelogram">
          <a:avLst>
            <a:gd name="adj" fmla="val 140840"/>
          </a:avLst>
        </a:prstGeom>
        <a:solidFill>
          <a:srgbClr val="365F9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2BDE5A-1BCC-4425-8EB7-89336F461794}">
      <dsp:nvSpPr>
        <dsp:cNvPr id="0" name=""/>
        <dsp:cNvSpPr/>
      </dsp:nvSpPr>
      <dsp:spPr>
        <a:xfrm>
          <a:off x="980457" y="2013433"/>
          <a:ext cx="5359451" cy="487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622300">
            <a:lnSpc>
              <a:spcPct val="90000"/>
            </a:lnSpc>
            <a:spcBef>
              <a:spcPct val="0"/>
            </a:spcBef>
            <a:spcAft>
              <a:spcPct val="35000"/>
            </a:spcAft>
            <a:buNone/>
          </a:pPr>
          <a:r>
            <a:rPr lang="en-US" sz="1400" kern="1200"/>
            <a:t>Return any gifts or money</a:t>
          </a:r>
          <a:endParaRPr lang="en-US" sz="1400" kern="1200" dirty="0"/>
        </a:p>
      </dsp:txBody>
      <dsp:txXfrm>
        <a:off x="980457" y="2013433"/>
        <a:ext cx="5359451" cy="487222"/>
      </dsp:txXfrm>
    </dsp:sp>
    <dsp:sp modelId="{6589C9E0-0E15-4740-AE6C-19FEADF59F0C}">
      <dsp:nvSpPr>
        <dsp:cNvPr id="0" name=""/>
        <dsp:cNvSpPr/>
      </dsp:nvSpPr>
      <dsp:spPr>
        <a:xfrm>
          <a:off x="980457" y="2500656"/>
          <a:ext cx="714593" cy="119098"/>
        </a:xfrm>
        <a:prstGeom prst="parallelogram">
          <a:avLst>
            <a:gd name="adj" fmla="val 140840"/>
          </a:avLst>
        </a:prstGeom>
        <a:solidFill>
          <a:srgbClr val="365F9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461CA2-3ED4-439D-821A-CD38C48890AA}">
      <dsp:nvSpPr>
        <dsp:cNvPr id="0" name=""/>
        <dsp:cNvSpPr/>
      </dsp:nvSpPr>
      <dsp:spPr>
        <a:xfrm>
          <a:off x="1736735" y="2500656"/>
          <a:ext cx="714593" cy="119098"/>
        </a:xfrm>
        <a:prstGeom prst="parallelogram">
          <a:avLst>
            <a:gd name="adj" fmla="val 140840"/>
          </a:avLst>
        </a:prstGeom>
        <a:solidFill>
          <a:srgbClr val="365F9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633797-2C48-450C-BA69-EB91499813F7}">
      <dsp:nvSpPr>
        <dsp:cNvPr id="0" name=""/>
        <dsp:cNvSpPr/>
      </dsp:nvSpPr>
      <dsp:spPr>
        <a:xfrm>
          <a:off x="2493013" y="2500656"/>
          <a:ext cx="714593" cy="119098"/>
        </a:xfrm>
        <a:prstGeom prst="parallelogram">
          <a:avLst>
            <a:gd name="adj" fmla="val 140840"/>
          </a:avLst>
        </a:prstGeom>
        <a:solidFill>
          <a:srgbClr val="365F9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9948FD-6280-4754-95A1-8F87000D8F5D}">
      <dsp:nvSpPr>
        <dsp:cNvPr id="0" name=""/>
        <dsp:cNvSpPr/>
      </dsp:nvSpPr>
      <dsp:spPr>
        <a:xfrm>
          <a:off x="3249291" y="2500656"/>
          <a:ext cx="714593" cy="119098"/>
        </a:xfrm>
        <a:prstGeom prst="parallelogram">
          <a:avLst>
            <a:gd name="adj" fmla="val 140840"/>
          </a:avLst>
        </a:prstGeom>
        <a:solidFill>
          <a:srgbClr val="365F9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2906AF-5714-46EF-BC9D-47684F753ECE}">
      <dsp:nvSpPr>
        <dsp:cNvPr id="0" name=""/>
        <dsp:cNvSpPr/>
      </dsp:nvSpPr>
      <dsp:spPr>
        <a:xfrm>
          <a:off x="4005569" y="2500656"/>
          <a:ext cx="714593" cy="119098"/>
        </a:xfrm>
        <a:prstGeom prst="parallelogram">
          <a:avLst>
            <a:gd name="adj" fmla="val 140840"/>
          </a:avLst>
        </a:prstGeom>
        <a:solidFill>
          <a:srgbClr val="365F9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462772-AA72-47B0-95C1-12B3E95399E4}">
      <dsp:nvSpPr>
        <dsp:cNvPr id="0" name=""/>
        <dsp:cNvSpPr/>
      </dsp:nvSpPr>
      <dsp:spPr>
        <a:xfrm>
          <a:off x="4761848" y="2500656"/>
          <a:ext cx="714593" cy="119098"/>
        </a:xfrm>
        <a:prstGeom prst="parallelogram">
          <a:avLst>
            <a:gd name="adj" fmla="val 140840"/>
          </a:avLst>
        </a:prstGeom>
        <a:solidFill>
          <a:srgbClr val="365F9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A1A1D6-0418-4B5D-A944-223E4630AE3F}">
      <dsp:nvSpPr>
        <dsp:cNvPr id="0" name=""/>
        <dsp:cNvSpPr/>
      </dsp:nvSpPr>
      <dsp:spPr>
        <a:xfrm>
          <a:off x="5518126" y="2500656"/>
          <a:ext cx="714593" cy="119098"/>
        </a:xfrm>
        <a:prstGeom prst="parallelogram">
          <a:avLst>
            <a:gd name="adj" fmla="val 140840"/>
          </a:avLst>
        </a:prstGeom>
        <a:solidFill>
          <a:srgbClr val="365F9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F8D436-0CBB-4AAB-B4E2-F13F0C31C923}">
      <dsp:nvSpPr>
        <dsp:cNvPr id="0" name=""/>
        <dsp:cNvSpPr/>
      </dsp:nvSpPr>
      <dsp:spPr>
        <a:xfrm>
          <a:off x="980457" y="2684221"/>
          <a:ext cx="5359451" cy="487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622300">
            <a:lnSpc>
              <a:spcPct val="90000"/>
            </a:lnSpc>
            <a:spcBef>
              <a:spcPct val="0"/>
            </a:spcBef>
            <a:spcAft>
              <a:spcPct val="35000"/>
            </a:spcAft>
            <a:buNone/>
          </a:pPr>
          <a:r>
            <a:rPr lang="en-US" sz="1400" kern="1200"/>
            <a:t>End the navigation relationship</a:t>
          </a:r>
          <a:endParaRPr lang="en-US" sz="1400" kern="1200" dirty="0"/>
        </a:p>
      </dsp:txBody>
      <dsp:txXfrm>
        <a:off x="980457" y="2684221"/>
        <a:ext cx="5359451" cy="487222"/>
      </dsp:txXfrm>
    </dsp:sp>
    <dsp:sp modelId="{10D1A806-BBEF-41F7-A219-8D773E12A58A}">
      <dsp:nvSpPr>
        <dsp:cNvPr id="0" name=""/>
        <dsp:cNvSpPr/>
      </dsp:nvSpPr>
      <dsp:spPr>
        <a:xfrm>
          <a:off x="980457" y="3171444"/>
          <a:ext cx="714593" cy="119098"/>
        </a:xfrm>
        <a:prstGeom prst="parallelogram">
          <a:avLst>
            <a:gd name="adj" fmla="val 140840"/>
          </a:avLst>
        </a:prstGeom>
        <a:solidFill>
          <a:srgbClr val="365F9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F2985B-A7A6-4AF0-8011-AA3EE3793E91}">
      <dsp:nvSpPr>
        <dsp:cNvPr id="0" name=""/>
        <dsp:cNvSpPr/>
      </dsp:nvSpPr>
      <dsp:spPr>
        <a:xfrm>
          <a:off x="1736735" y="3171444"/>
          <a:ext cx="714593" cy="119098"/>
        </a:xfrm>
        <a:prstGeom prst="parallelogram">
          <a:avLst>
            <a:gd name="adj" fmla="val 140840"/>
          </a:avLst>
        </a:prstGeom>
        <a:solidFill>
          <a:srgbClr val="365F9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58B66F-B4E9-478F-BD29-49ECC88E7F28}">
      <dsp:nvSpPr>
        <dsp:cNvPr id="0" name=""/>
        <dsp:cNvSpPr/>
      </dsp:nvSpPr>
      <dsp:spPr>
        <a:xfrm>
          <a:off x="2493013" y="3171444"/>
          <a:ext cx="714593" cy="119098"/>
        </a:xfrm>
        <a:prstGeom prst="parallelogram">
          <a:avLst>
            <a:gd name="adj" fmla="val 140840"/>
          </a:avLst>
        </a:prstGeom>
        <a:solidFill>
          <a:srgbClr val="365F9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272E69-D355-4FC7-AAC5-F750ADB389F6}">
      <dsp:nvSpPr>
        <dsp:cNvPr id="0" name=""/>
        <dsp:cNvSpPr/>
      </dsp:nvSpPr>
      <dsp:spPr>
        <a:xfrm>
          <a:off x="3249291" y="3171444"/>
          <a:ext cx="714593" cy="119098"/>
        </a:xfrm>
        <a:prstGeom prst="parallelogram">
          <a:avLst>
            <a:gd name="adj" fmla="val 140840"/>
          </a:avLst>
        </a:prstGeom>
        <a:solidFill>
          <a:srgbClr val="365F9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151F48-915F-47DE-A624-A1487445C03D}">
      <dsp:nvSpPr>
        <dsp:cNvPr id="0" name=""/>
        <dsp:cNvSpPr/>
      </dsp:nvSpPr>
      <dsp:spPr>
        <a:xfrm>
          <a:off x="4005569" y="3171444"/>
          <a:ext cx="714593" cy="119098"/>
        </a:xfrm>
        <a:prstGeom prst="parallelogram">
          <a:avLst>
            <a:gd name="adj" fmla="val 140840"/>
          </a:avLst>
        </a:prstGeom>
        <a:solidFill>
          <a:srgbClr val="365F9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109ECE-344C-45B6-B2EE-43C9095F7C96}">
      <dsp:nvSpPr>
        <dsp:cNvPr id="0" name=""/>
        <dsp:cNvSpPr/>
      </dsp:nvSpPr>
      <dsp:spPr>
        <a:xfrm>
          <a:off x="4761848" y="3171444"/>
          <a:ext cx="714593" cy="119098"/>
        </a:xfrm>
        <a:prstGeom prst="parallelogram">
          <a:avLst>
            <a:gd name="adj" fmla="val 140840"/>
          </a:avLst>
        </a:prstGeom>
        <a:solidFill>
          <a:srgbClr val="365F9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51B1BC-C22C-4E09-8A57-21DA2F245F3F}">
      <dsp:nvSpPr>
        <dsp:cNvPr id="0" name=""/>
        <dsp:cNvSpPr/>
      </dsp:nvSpPr>
      <dsp:spPr>
        <a:xfrm>
          <a:off x="5518126" y="3171444"/>
          <a:ext cx="714593" cy="119098"/>
        </a:xfrm>
        <a:prstGeom prst="parallelogram">
          <a:avLst>
            <a:gd name="adj" fmla="val 140840"/>
          </a:avLst>
        </a:prstGeom>
        <a:solidFill>
          <a:srgbClr val="365F9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F78C69-4CBB-4110-BDC5-921B087FB2A0}">
      <dsp:nvSpPr>
        <dsp:cNvPr id="0" name=""/>
        <dsp:cNvSpPr/>
      </dsp:nvSpPr>
      <dsp:spPr>
        <a:xfrm>
          <a:off x="980457" y="3355009"/>
          <a:ext cx="5359451" cy="487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622300">
            <a:lnSpc>
              <a:spcPct val="90000"/>
            </a:lnSpc>
            <a:spcBef>
              <a:spcPct val="0"/>
            </a:spcBef>
            <a:spcAft>
              <a:spcPct val="35000"/>
            </a:spcAft>
            <a:buNone/>
          </a:pPr>
          <a:r>
            <a:rPr lang="en-US" sz="1400" kern="1200" dirty="0"/>
            <a:t>Address any issues with employer policies conflicting with patient needs</a:t>
          </a:r>
        </a:p>
      </dsp:txBody>
      <dsp:txXfrm>
        <a:off x="980457" y="3355009"/>
        <a:ext cx="5359451" cy="487222"/>
      </dsp:txXfrm>
    </dsp:sp>
    <dsp:sp modelId="{3FDC73E3-1735-4BC7-AF26-6172508F43A4}">
      <dsp:nvSpPr>
        <dsp:cNvPr id="0" name=""/>
        <dsp:cNvSpPr/>
      </dsp:nvSpPr>
      <dsp:spPr>
        <a:xfrm>
          <a:off x="980457" y="3842232"/>
          <a:ext cx="714593" cy="119098"/>
        </a:xfrm>
        <a:prstGeom prst="parallelogram">
          <a:avLst>
            <a:gd name="adj" fmla="val 140840"/>
          </a:avLst>
        </a:prstGeom>
        <a:solidFill>
          <a:srgbClr val="365F9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8F096A-864F-44CF-9775-7DDA49F764EE}">
      <dsp:nvSpPr>
        <dsp:cNvPr id="0" name=""/>
        <dsp:cNvSpPr/>
      </dsp:nvSpPr>
      <dsp:spPr>
        <a:xfrm>
          <a:off x="1736735" y="3842232"/>
          <a:ext cx="714593" cy="119098"/>
        </a:xfrm>
        <a:prstGeom prst="parallelogram">
          <a:avLst>
            <a:gd name="adj" fmla="val 140840"/>
          </a:avLst>
        </a:prstGeom>
        <a:solidFill>
          <a:srgbClr val="365F9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66E5B2-667F-496C-94AD-62ECEB492A77}">
      <dsp:nvSpPr>
        <dsp:cNvPr id="0" name=""/>
        <dsp:cNvSpPr/>
      </dsp:nvSpPr>
      <dsp:spPr>
        <a:xfrm>
          <a:off x="2493013" y="3842232"/>
          <a:ext cx="714593" cy="119098"/>
        </a:xfrm>
        <a:prstGeom prst="parallelogram">
          <a:avLst>
            <a:gd name="adj" fmla="val 140840"/>
          </a:avLst>
        </a:prstGeom>
        <a:solidFill>
          <a:srgbClr val="365F9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1AD308-DFAC-4EAF-A01B-EF8C9E420525}">
      <dsp:nvSpPr>
        <dsp:cNvPr id="0" name=""/>
        <dsp:cNvSpPr/>
      </dsp:nvSpPr>
      <dsp:spPr>
        <a:xfrm>
          <a:off x="3249291" y="3842232"/>
          <a:ext cx="714593" cy="119098"/>
        </a:xfrm>
        <a:prstGeom prst="parallelogram">
          <a:avLst>
            <a:gd name="adj" fmla="val 140840"/>
          </a:avLst>
        </a:prstGeom>
        <a:solidFill>
          <a:srgbClr val="365F9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A3FAA0-0E0F-481D-96C7-63E75EBA0DC8}">
      <dsp:nvSpPr>
        <dsp:cNvPr id="0" name=""/>
        <dsp:cNvSpPr/>
      </dsp:nvSpPr>
      <dsp:spPr>
        <a:xfrm>
          <a:off x="4005569" y="3842232"/>
          <a:ext cx="714593" cy="119098"/>
        </a:xfrm>
        <a:prstGeom prst="parallelogram">
          <a:avLst>
            <a:gd name="adj" fmla="val 140840"/>
          </a:avLst>
        </a:prstGeom>
        <a:solidFill>
          <a:srgbClr val="365F9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B30E17-E0B6-407E-B4C1-FA0D9C3D62B8}">
      <dsp:nvSpPr>
        <dsp:cNvPr id="0" name=""/>
        <dsp:cNvSpPr/>
      </dsp:nvSpPr>
      <dsp:spPr>
        <a:xfrm>
          <a:off x="4761848" y="3842232"/>
          <a:ext cx="714593" cy="119098"/>
        </a:xfrm>
        <a:prstGeom prst="parallelogram">
          <a:avLst>
            <a:gd name="adj" fmla="val 140840"/>
          </a:avLst>
        </a:prstGeom>
        <a:solidFill>
          <a:srgbClr val="365F9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820B9A-0C1E-431D-8394-3760D186E217}">
      <dsp:nvSpPr>
        <dsp:cNvPr id="0" name=""/>
        <dsp:cNvSpPr/>
      </dsp:nvSpPr>
      <dsp:spPr>
        <a:xfrm>
          <a:off x="5518126" y="3842232"/>
          <a:ext cx="714593" cy="119098"/>
        </a:xfrm>
        <a:prstGeom prst="parallelogram">
          <a:avLst>
            <a:gd name="adj" fmla="val 140840"/>
          </a:avLst>
        </a:prstGeom>
        <a:solidFill>
          <a:srgbClr val="365F9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3D4A36D-E0E0-4A0D-958D-803778F20342}" type="datetimeFigureOut">
              <a:rPr lang="en-US" smtClean="0"/>
              <a:pPr/>
              <a:t>10/1/2021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76CD602-24D8-48F8-A1C6-50E859B70BB2}" type="slidenum">
              <a:rPr lang="en-US" smtClean="0"/>
              <a:pPr/>
              <a:t>‹#›</a:t>
            </a:fld>
            <a:endParaRPr lang="en-US"/>
          </a:p>
        </p:txBody>
      </p:sp>
    </p:spTree>
    <p:extLst>
      <p:ext uri="{BB962C8B-B14F-4D97-AF65-F5344CB8AC3E}">
        <p14:creationId xmlns:p14="http://schemas.microsoft.com/office/powerpoint/2010/main" val="2094588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361CCB2-BA87-4E65-9DDD-3A031EC89471}" type="datetimeFigureOut">
              <a:rPr lang="en-US" smtClean="0"/>
              <a:pPr/>
              <a:t>10/1/2021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86F15E9-0BE7-4FE3-9441-9D32F4679029}" type="slidenum">
              <a:rPr lang="en-US" smtClean="0"/>
              <a:pPr/>
              <a:t>‹#›</a:t>
            </a:fld>
            <a:endParaRPr lang="en-US"/>
          </a:p>
        </p:txBody>
      </p:sp>
    </p:spTree>
    <p:extLst>
      <p:ext uri="{BB962C8B-B14F-4D97-AF65-F5344CB8AC3E}">
        <p14:creationId xmlns:p14="http://schemas.microsoft.com/office/powerpoint/2010/main" val="2951864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a:t> </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15972" indent="-275373" eaLnBrk="0" hangingPunct="0">
              <a:defRPr>
                <a:solidFill>
                  <a:schemeClr val="tx1"/>
                </a:solidFill>
                <a:latin typeface="Arial" pitchFamily="34" charset="0"/>
                <a:cs typeface="Arial" pitchFamily="34" charset="0"/>
              </a:defRPr>
            </a:lvl2pPr>
            <a:lvl3pPr marL="1101495" indent="-220299" eaLnBrk="0" hangingPunct="0">
              <a:defRPr>
                <a:solidFill>
                  <a:schemeClr val="tx1"/>
                </a:solidFill>
                <a:latin typeface="Arial" pitchFamily="34" charset="0"/>
                <a:cs typeface="Arial" pitchFamily="34" charset="0"/>
              </a:defRPr>
            </a:lvl3pPr>
            <a:lvl4pPr marL="1542093" indent="-220299" eaLnBrk="0" hangingPunct="0">
              <a:defRPr>
                <a:solidFill>
                  <a:schemeClr val="tx1"/>
                </a:solidFill>
                <a:latin typeface="Arial" pitchFamily="34" charset="0"/>
                <a:cs typeface="Arial" pitchFamily="34" charset="0"/>
              </a:defRPr>
            </a:lvl4pPr>
            <a:lvl5pPr marL="1982690" indent="-220299" eaLnBrk="0" hangingPunct="0">
              <a:defRPr>
                <a:solidFill>
                  <a:schemeClr val="tx1"/>
                </a:solidFill>
                <a:latin typeface="Arial" pitchFamily="34" charset="0"/>
                <a:cs typeface="Arial" pitchFamily="34" charset="0"/>
              </a:defRPr>
            </a:lvl5pPr>
            <a:lvl6pPr marL="2423289" indent="-220299" eaLnBrk="0" fontAlgn="base" hangingPunct="0">
              <a:spcBef>
                <a:spcPct val="0"/>
              </a:spcBef>
              <a:spcAft>
                <a:spcPct val="0"/>
              </a:spcAft>
              <a:defRPr>
                <a:solidFill>
                  <a:schemeClr val="tx1"/>
                </a:solidFill>
                <a:latin typeface="Arial" pitchFamily="34" charset="0"/>
                <a:cs typeface="Arial" pitchFamily="34" charset="0"/>
              </a:defRPr>
            </a:lvl6pPr>
            <a:lvl7pPr marL="2863887" indent="-220299" eaLnBrk="0" fontAlgn="base" hangingPunct="0">
              <a:spcBef>
                <a:spcPct val="0"/>
              </a:spcBef>
              <a:spcAft>
                <a:spcPct val="0"/>
              </a:spcAft>
              <a:defRPr>
                <a:solidFill>
                  <a:schemeClr val="tx1"/>
                </a:solidFill>
                <a:latin typeface="Arial" pitchFamily="34" charset="0"/>
                <a:cs typeface="Arial" pitchFamily="34" charset="0"/>
              </a:defRPr>
            </a:lvl7pPr>
            <a:lvl8pPr marL="3304483" indent="-220299" eaLnBrk="0" fontAlgn="base" hangingPunct="0">
              <a:spcBef>
                <a:spcPct val="0"/>
              </a:spcBef>
              <a:spcAft>
                <a:spcPct val="0"/>
              </a:spcAft>
              <a:defRPr>
                <a:solidFill>
                  <a:schemeClr val="tx1"/>
                </a:solidFill>
                <a:latin typeface="Arial" pitchFamily="34" charset="0"/>
                <a:cs typeface="Arial" pitchFamily="34" charset="0"/>
              </a:defRPr>
            </a:lvl8pPr>
            <a:lvl9pPr marL="3745082" indent="-22029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D8AF9B5-D8FF-462F-8F03-FED22E4B7280}" type="slidenum">
              <a:rPr lang="en-US" altLang="en-US" smtClean="0"/>
              <a:pPr eaLnBrk="1" hangingPunct="1"/>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aseline="0" dirty="0"/>
              <a:t>Are any of the following activities appropriate for patient navigators to be doing?</a:t>
            </a:r>
          </a:p>
          <a:p>
            <a:endParaRPr lang="en-US" baseline="0" dirty="0"/>
          </a:p>
          <a:p>
            <a:pPr marL="171450" indent="-171450">
              <a:buFont typeface="Arial" panose="020B0604020202020204" pitchFamily="34" charset="0"/>
              <a:buChar char="•"/>
            </a:pPr>
            <a:r>
              <a:rPr lang="en-US" baseline="0" dirty="0"/>
              <a:t>Providing emotional support to a patient? Maybe. Patient navigators should always be supportive of and empathetic with patients – this is a way of showing emotional support, but patients with emotional concerns should be referred to a mental health provider.  </a:t>
            </a:r>
          </a:p>
          <a:p>
            <a:pPr marL="171450" indent="-171450">
              <a:buFont typeface="Arial" panose="020B0604020202020204" pitchFamily="34" charset="0"/>
              <a:buChar char="•"/>
            </a:pPr>
            <a:r>
              <a:rPr lang="en-US" baseline="0" dirty="0"/>
              <a:t>Calling the patient to discuss how to take a medicine? No. This should be done by a doctor, nurse or pharmacist</a:t>
            </a:r>
          </a:p>
          <a:p>
            <a:pPr marL="171450" indent="-171450">
              <a:buFont typeface="Arial" panose="020B0604020202020204" pitchFamily="34" charset="0"/>
              <a:buChar char="•"/>
            </a:pPr>
            <a:r>
              <a:rPr lang="en-US" baseline="0" dirty="0"/>
              <a:t>Tailoring information referrals based on patient’s needs and abilities?  Yes. This is a core function of a patient navigator. </a:t>
            </a:r>
          </a:p>
          <a:p>
            <a:pPr marL="171450" indent="-171450">
              <a:buFont typeface="Arial" panose="020B0604020202020204" pitchFamily="34" charset="0"/>
              <a:buChar char="•"/>
            </a:pPr>
            <a:r>
              <a:rPr lang="en-US" baseline="0" dirty="0"/>
              <a:t>Answering calls to the front desk? No. Unless this is specifically in your job description, answering the phone at the front desk should be performed by trained receptionists.</a:t>
            </a:r>
          </a:p>
          <a:p>
            <a:endParaRPr lang="en-US" baseline="0" dirty="0"/>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10</a:t>
            </a:fld>
            <a:endParaRPr lang="en-US"/>
          </a:p>
        </p:txBody>
      </p:sp>
    </p:spTree>
    <p:extLst>
      <p:ext uri="{BB962C8B-B14F-4D97-AF65-F5344CB8AC3E}">
        <p14:creationId xmlns:p14="http://schemas.microsoft.com/office/powerpoint/2010/main" val="25489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Acting</a:t>
            </a:r>
            <a:r>
              <a:rPr lang="en-US" baseline="0" dirty="0"/>
              <a:t> outside of your scope of practice can have serious implications. These consequences depend on the issue, your institution and state laws. For example, you could lose your job or a patient could file a lawsuit against you personally. Your supervisor might be at risk of losing her license if she is a licensed professional or losing her job. You might also face a fine or, in some cases, jail time.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It is important to know both your organizational policy and state laws on medical liability. This is something you should talk with your supervisor about and make sure you understand.</a:t>
            </a:r>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11</a:t>
            </a:fld>
            <a:endParaRPr lang="en-US"/>
          </a:p>
        </p:txBody>
      </p:sp>
    </p:spTree>
    <p:extLst>
      <p:ext uri="{BB962C8B-B14F-4D97-AF65-F5344CB8AC3E}">
        <p14:creationId xmlns:p14="http://schemas.microsoft.com/office/powerpoint/2010/main" val="2063589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previous section of this lesson, we explored</a:t>
            </a:r>
            <a:r>
              <a:rPr lang="en-US" baseline="0" dirty="0"/>
              <a:t> the duties that are within and beyond the scope of practice of a non-clinically licensed patient navigator. As you work to meet the needs of your patient, you may find yourself in situations that compromise your ability to act professionally. To help you resolve these issues, we will discuss professional boundaries. </a:t>
            </a:r>
            <a:endParaRPr lang="en-US" dirty="0"/>
          </a:p>
          <a:p>
            <a:endParaRPr lang="en-US" dirty="0"/>
          </a:p>
          <a:p>
            <a:r>
              <a:rPr lang="en-US" dirty="0"/>
              <a:t>You</a:t>
            </a:r>
            <a:r>
              <a:rPr lang="en-US" baseline="0" dirty="0"/>
              <a:t> can think of a</a:t>
            </a:r>
            <a:r>
              <a:rPr lang="en-US" dirty="0"/>
              <a:t> boundary as a line between what you should and should not be doing. Boundaries</a:t>
            </a:r>
            <a:r>
              <a:rPr lang="en-US" baseline="0" dirty="0"/>
              <a:t> are important to make sure that you stay within your scope of practice. If you do things that are outside of that scope, you may harm patients and you put your self at risk for legal and other consequences. </a:t>
            </a:r>
          </a:p>
          <a:p>
            <a:endParaRPr lang="en-US" baseline="0" dirty="0"/>
          </a:p>
          <a:p>
            <a:r>
              <a:rPr lang="en-US" baseline="0" dirty="0"/>
              <a:t>Maintaining boundaries with other health care professionals and with patients can be challenging. Let’s start with other professionals. Patient navigators are relatively new professionals, and, as we discussed earlier, there is currently not an agreed-upon standard of practice. So other care team members may not be familiar with your role and may ask you to do things you are not trained to do or are not legally allowed to do. Most of the time this is not intentional, but you might feel like you are challenging authority or doing something wrong. It is important, though, that you maintain appropriate boundaries.</a:t>
            </a:r>
          </a:p>
          <a:p>
            <a:endParaRPr lang="en-US" baseline="0" dirty="0"/>
          </a:p>
          <a:p>
            <a:r>
              <a:rPr lang="en-US" baseline="0" dirty="0"/>
              <a:t>For example, you know that you can’t prescribe medicine to patients. You have not been trained on this and it is illegal for you to do this. If a doctor asked you to prescribe medicine to a patient, you would likely have little problem saying no to the request. But what if the doctor asked you to interpret for a patient who is about to be diagnosed? What would you do? As we’ve discussed, only certified medical interpreters should interpret for patients. Even if you are fluent in the patient’s language, if you have not been trained in medical interpretation then you are putting the patient at risk. </a:t>
            </a:r>
          </a:p>
          <a:p>
            <a:endParaRPr lang="en-US" baseline="0" dirty="0"/>
          </a:p>
          <a:p>
            <a:r>
              <a:rPr lang="en-US" baseline="0" dirty="0"/>
              <a:t>What if the doctor asked you to call a patient with test results? Even though this may seem easy, if you are not trained to read test results and talk about them with the patient, then you should not do this. What if you unknowingly misread the test? That could harm the patient by impacting their decision making or by causing unnecessary stress. </a:t>
            </a:r>
          </a:p>
          <a:p>
            <a:endParaRPr lang="en-US" baseline="0" dirty="0"/>
          </a:p>
          <a:p>
            <a:r>
              <a:rPr lang="en-US" baseline="0" dirty="0"/>
              <a:t>When you are asked to do things outside your scope of practice, you may feel uncomfortable speaking up. But it is your responsibility to do so, even though it may feel difficult.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Let’s watch Pam as</a:t>
            </a:r>
            <a:r>
              <a:rPr lang="en-US" baseline="0" dirty="0"/>
              <a:t> she has to maintain her boundaries with a doctor. Think about what strategies she uses to help her.</a:t>
            </a:r>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12</a:t>
            </a:fld>
            <a:endParaRPr lang="en-US"/>
          </a:p>
        </p:txBody>
      </p:sp>
    </p:spTree>
    <p:extLst>
      <p:ext uri="{BB962C8B-B14F-4D97-AF65-F5344CB8AC3E}">
        <p14:creationId xmlns:p14="http://schemas.microsoft.com/office/powerpoint/2010/main" val="768448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Video transcript:</a:t>
            </a:r>
          </a:p>
          <a:p>
            <a:r>
              <a:rPr lang="en-US" sz="1200" kern="1200" dirty="0">
                <a:solidFill>
                  <a:schemeClr val="tx1"/>
                </a:solidFill>
                <a:effectLst/>
                <a:latin typeface="+mn-lt"/>
                <a:ea typeface="+mn-ea"/>
                <a:cs typeface="+mn-cs"/>
              </a:rPr>
              <a:t>D: Hey, Pam, do you have a second?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 Sure, how can I help you?</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 You’ve been working with Sheila Brown, right?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 Yes, she’s really nice.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 Okay, great.  I know you two have a great relationship.  I know she is very happy with you because you speak Spanish and you can, you’re her translator.  Anyway, I just got her test results in, and if you don’t mind calling her for me today. I am really </a:t>
            </a:r>
            <a:r>
              <a:rPr lang="en-US" sz="1200" kern="1200" dirty="0" err="1">
                <a:solidFill>
                  <a:schemeClr val="tx1"/>
                </a:solidFill>
                <a:effectLst/>
                <a:latin typeface="+mn-lt"/>
                <a:ea typeface="+mn-ea"/>
                <a:cs typeface="+mn-cs"/>
              </a:rPr>
              <a:t>really</a:t>
            </a:r>
            <a:r>
              <a:rPr lang="en-US" sz="1200" kern="1200" dirty="0">
                <a:solidFill>
                  <a:schemeClr val="tx1"/>
                </a:solidFill>
                <a:effectLst/>
                <a:latin typeface="+mn-lt"/>
                <a:ea typeface="+mn-ea"/>
                <a:cs typeface="+mn-cs"/>
              </a:rPr>
              <a:t> busy today and I need her to know her test results came back fine. I think she would really appreciate knowing, going into the weekend her test results are fine.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 I’m sure she would like to hear that good news, but I think she would like to get the results directly from you.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 Okay, I’m going to talk to her next week. I just don’t have the time to call her today. I have a backlog of patients and you understand that, right? I don’t have the time to deal with the translation issue today.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 Sure, I sympathize, but really, I’m not comfortable giving a patient their results.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 Okay, I’m, Pam, I think you’re overthinking it a little bit. It’s a test, it’s just reading test results to her that were fine. Her test results were fine, you’re not giving her any bad news, it’s Friday. You know, she’s going into the weekend, I think she would want to know going into the weekend that everything is okay. I just do not have time to fool with the translation, the Spanish-English translation today. I don’t have the time to do it. So, I’m telling you it’s fine, you can do it.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 Well, I appreciate the bode of confidence, but really, I think it’s outside my scope of practice. I can’t make that phone call for you, I’m sorry.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 Alright, well I guess she’s going to have to wait until next week until her appointment then. So…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 Okay, well I’m going to check with the front desk and find out when her appointment is and I’ll set up the translation so you’ll have that available when she comes in.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 Okay, alright. You have a good weekend.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 Okay, thanks.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13</a:t>
            </a:fld>
            <a:endParaRPr lang="en-US"/>
          </a:p>
        </p:txBody>
      </p:sp>
    </p:spTree>
    <p:extLst>
      <p:ext uri="{BB962C8B-B14F-4D97-AF65-F5344CB8AC3E}">
        <p14:creationId xmlns:p14="http://schemas.microsoft.com/office/powerpoint/2010/main" val="1569508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The doctor applies significant pressure to</a:t>
            </a:r>
            <a:r>
              <a:rPr lang="en-US" baseline="0" dirty="0"/>
              <a:t> Pam </a:t>
            </a:r>
            <a:r>
              <a:rPr lang="en-US" dirty="0"/>
              <a:t>and creates a serious conflict if Pam cannot maintain professional boundaries and cannot maintain the professional relationship with someone she relies on for referrals. How does Pam</a:t>
            </a:r>
            <a:r>
              <a:rPr lang="en-US" baseline="0" dirty="0"/>
              <a:t> maintain her boundaries? </a:t>
            </a:r>
            <a:endParaRPr lang="en-US" dirty="0"/>
          </a:p>
          <a:p>
            <a:endParaRPr lang="en-US" dirty="0"/>
          </a:p>
          <a:p>
            <a:r>
              <a:rPr lang="en-US" dirty="0"/>
              <a:t>Pam is firm </a:t>
            </a:r>
            <a:r>
              <a:rPr lang="en-US" sz="1200" dirty="0"/>
              <a:t>and</a:t>
            </a:r>
            <a:r>
              <a:rPr lang="en-US" sz="1200" baseline="0" dirty="0"/>
              <a:t> e</a:t>
            </a:r>
            <a:r>
              <a:rPr lang="en-US" sz="1200" dirty="0"/>
              <a:t>xplains that the task is outside her scope of practice and that the doctor’s request makes her uncomfortable. </a:t>
            </a:r>
            <a:r>
              <a:rPr lang="en-US" sz="1200" baseline="0" dirty="0"/>
              <a:t>She </a:t>
            </a:r>
            <a:r>
              <a:rPr lang="en-US" dirty="0"/>
              <a:t>remains focused on assisting the doctor with her patient instead of focusing on what she can or cannot do and possibly appearing rigid.</a:t>
            </a:r>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14</a:t>
            </a:fld>
            <a:endParaRPr lang="en-US"/>
          </a:p>
        </p:txBody>
      </p:sp>
    </p:spTree>
    <p:extLst>
      <p:ext uri="{BB962C8B-B14F-4D97-AF65-F5344CB8AC3E}">
        <p14:creationId xmlns:p14="http://schemas.microsoft.com/office/powerpoint/2010/main" val="768448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You also have to maintain boundaries with patients. Boundaries distinguish a</a:t>
            </a:r>
            <a:r>
              <a:rPr lang="en-US" baseline="0" dirty="0"/>
              <a:t> professional relationship from a social or personal relationship.</a:t>
            </a:r>
          </a:p>
          <a:p>
            <a:r>
              <a:rPr lang="en-US" dirty="0"/>
              <a:t>Establishing clear limitations helps to </a:t>
            </a:r>
          </a:p>
          <a:p>
            <a:pPr marL="171450" indent="-171450">
              <a:buFont typeface="Arial" panose="020B0604020202020204" pitchFamily="34" charset="0"/>
              <a:buChar char="•"/>
            </a:pPr>
            <a:r>
              <a:rPr lang="en-US" dirty="0"/>
              <a:t>Maintain focus on your goals and your patients’ goals for your relationship</a:t>
            </a:r>
          </a:p>
          <a:p>
            <a:pPr marL="171450" indent="-171450">
              <a:buFont typeface="Arial" panose="020B0604020202020204" pitchFamily="34" charset="0"/>
              <a:buChar char="•"/>
            </a:pPr>
            <a:r>
              <a:rPr lang="en-US" dirty="0"/>
              <a:t>Ensure confidentiality</a:t>
            </a:r>
            <a:r>
              <a:rPr lang="en-US" baseline="0" dirty="0"/>
              <a:t> </a:t>
            </a:r>
            <a:r>
              <a:rPr lang="en-US" dirty="0"/>
              <a:t>and</a:t>
            </a:r>
          </a:p>
          <a:p>
            <a:pPr marL="171450" indent="-171450">
              <a:buFont typeface="Arial" panose="020B0604020202020204" pitchFamily="34" charset="0"/>
              <a:buChar char="•"/>
            </a:pPr>
            <a:r>
              <a:rPr lang="en-US" dirty="0"/>
              <a:t>Prevent inappropriate or dual relationships</a:t>
            </a:r>
          </a:p>
          <a:p>
            <a:endParaRPr lang="en-US" dirty="0"/>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15</a:t>
            </a:fld>
            <a:endParaRPr lang="en-US"/>
          </a:p>
        </p:txBody>
      </p:sp>
    </p:spTree>
    <p:extLst>
      <p:ext uri="{BB962C8B-B14F-4D97-AF65-F5344CB8AC3E}">
        <p14:creationId xmlns:p14="http://schemas.microsoft.com/office/powerpoint/2010/main" val="2947634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watch Pam interact with a patient. Can you point out the boundary issue and Pam's approach?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Video transcript: 3A</a:t>
            </a:r>
          </a:p>
          <a:p>
            <a:r>
              <a:rPr lang="en-US" sz="1200" kern="1200" dirty="0">
                <a:solidFill>
                  <a:schemeClr val="tx1"/>
                </a:solidFill>
                <a:effectLst/>
                <a:latin typeface="+mn-lt"/>
                <a:ea typeface="+mn-ea"/>
                <a:cs typeface="+mn-cs"/>
              </a:rPr>
              <a:t>N: Well are you ready to start radiation next week?  Do you have your childcare lined up and transportation?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 Yeah, I’ve got that stuff done, but I am really anxious about this.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 Really, about starting radiation?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 Yeah! Yeah, it’s really stressing me out.  I’m not sleeping.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 Oh, I’m so sorry, that sounds hard. Would you want to talk to someone?  We have a really great social worker.  Joe can help people manage anxiety and cope with treatment.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 No, I don’t know Joe.  I don’t want to talk to anyone.  I just want to get it over with.  But will you be there next week?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 No, I’m sorry, I can’t be there, I’m going to be at a conference. I’ll be working but I won’t be at the hospital.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 Oh. Oh, I really don’t know if I can do this.  I at least thought you would be there and I could come and see you before I started.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 Well, let’s see, I can give you my cell phone number and, it’s my personal phone number and I always have it with me, and you can text me, or call me, at any time. And so when you get to the hospital next week, you can send me a message and just let me know how things are going. How’s that?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 Really?  I don’t want to bother you if you have to be at your conference…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 Trust me, its fine. I really don’t mind. I’m worried about you and I want to make sure things go okay.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 Yeah, alright. So, I’ll text you and let you know.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 Sounds good, sounds good. And stop worrying, you’ll beat this!</a:t>
            </a:r>
          </a:p>
          <a:p>
            <a:endParaRPr lang="en-US" dirty="0"/>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16</a:t>
            </a:fld>
            <a:endParaRPr lang="en-US"/>
          </a:p>
        </p:txBody>
      </p:sp>
    </p:spTree>
    <p:extLst>
      <p:ext uri="{BB962C8B-B14F-4D97-AF65-F5344CB8AC3E}">
        <p14:creationId xmlns:p14="http://schemas.microsoft.com/office/powerpoint/2010/main" val="1504636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Pam is well-meaning but doesn’t have appropriate boundaries. She is clearly torn but ultimately crosses a professional boundary in a misguided effort to help by offering the patient her personal cell phone number, which may also violate the organization’s policy in addition to professional ethical standards.</a:t>
            </a:r>
            <a:r>
              <a:rPr lang="en-US" baseline="0" dirty="0"/>
              <a:t> And did you notice what Pam said at the end: Don’t worry, you’ll beat this. It seems like Pam is trying to be the patient’s friend rather than the patient’s navigator. </a:t>
            </a:r>
            <a:endParaRPr lang="en-US" dirty="0"/>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17</a:t>
            </a:fld>
            <a:endParaRPr lang="en-US"/>
          </a:p>
        </p:txBody>
      </p:sp>
    </p:spTree>
    <p:extLst>
      <p:ext uri="{BB962C8B-B14F-4D97-AF65-F5344CB8AC3E}">
        <p14:creationId xmlns:p14="http://schemas.microsoft.com/office/powerpoint/2010/main" val="1252026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watch Pam try again. See if you can pick up on what she did differently.</a:t>
            </a:r>
          </a:p>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Video transcript: </a:t>
            </a:r>
          </a:p>
          <a:p>
            <a:r>
              <a:rPr lang="en-US" sz="1200" kern="1200" dirty="0">
                <a:solidFill>
                  <a:schemeClr val="tx1"/>
                </a:solidFill>
                <a:effectLst/>
                <a:latin typeface="+mn-lt"/>
                <a:ea typeface="+mn-ea"/>
                <a:cs typeface="+mn-cs"/>
              </a:rPr>
              <a:t>N: So, are you ready to start radiation next week?  Have your babysitting lined up and transportation?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 Yeah, I’ve got that stuff done, but I am really anxious about this.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 Really, about starting radiation?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 Yeah! Yeah, I’m really stressing me out.  Yeah, it’s really been stressing me out; I’m not sleeping.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 Oh man, do you want to talk to someone?  We have a great social worker.  Joe is wonderful at talking to people about managing their anxiety and coping with treatment.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 No, I don’t know Joe. And, I don’t want to talk to anyone.  I just want to get it over with.  But will you be there next week?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 You know, no.  I’ll be at a conference next week. I’ll be working but won’t be at the hospital.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 Oh. I really don’t know if I can do this.  I at least thought I could come in and talk to you before I started.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 I’m sorry.  I can’t miss the conference, but you don’t need me.  You are stronger than you think.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 (sigh) This is really stressing me out.  What if something happens?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 Well, I know you haven’t met Joe yet, but why don’t you meet him today?  He really is an expert helping people manage their anxiety.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 I don’t know.  I don’t want to be psychoanalyzed or whatever.  I don’t need that.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 Well, Joe talks to patients before, during and after treatment. Why don’t you meet with him today, meet with him once, and decide if it’s right for you. And if it doesn’t work, at least you can say you tried.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 Yeah, I guess I can meet him.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 Okay, great.  I think you’ll really like him.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 Alright…</a:t>
            </a:r>
          </a:p>
          <a:p>
            <a:endParaRPr lang="en-US"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18</a:t>
            </a:fld>
            <a:endParaRPr lang="en-US"/>
          </a:p>
        </p:txBody>
      </p:sp>
    </p:spTree>
    <p:extLst>
      <p:ext uri="{BB962C8B-B14F-4D97-AF65-F5344CB8AC3E}">
        <p14:creationId xmlns:p14="http://schemas.microsoft.com/office/powerpoint/2010/main" val="783312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Pam reinforces the</a:t>
            </a:r>
            <a:r>
              <a:rPr lang="en-US" baseline="0" dirty="0"/>
              <a:t> patient’s strength by reminding her that she’s stronger than she thinks. She also refers the patient to another professional to help with her anxiety.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Notice that Pam maintains boundaries and does not give her personal cell phone number to the patient. She may feel conflicted, but ultimately she maintained her boundaries effectively. </a:t>
            </a:r>
            <a:endParaRPr lang="en-US" dirty="0"/>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19</a:t>
            </a:fld>
            <a:endParaRPr lang="en-US"/>
          </a:p>
        </p:txBody>
      </p:sp>
    </p:spTree>
    <p:extLst>
      <p:ext uri="{BB962C8B-B14F-4D97-AF65-F5344CB8AC3E}">
        <p14:creationId xmlns:p14="http://schemas.microsoft.com/office/powerpoint/2010/main" val="1252026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94" name="Shape 94"/>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r>
              <a:rPr lang="en-US" sz="1200" kern="1200" dirty="0">
                <a:solidFill>
                  <a:schemeClr val="tx1"/>
                </a:solidFill>
                <a:effectLst/>
                <a:latin typeface="+mn-lt"/>
                <a:ea typeface="+mn-ea"/>
                <a:cs typeface="+mn-cs"/>
              </a:rPr>
              <a:t>We would like to acknowledge the Centers for Disease Control and Prevention for supporting this work.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would also like to thank the Patient Navigator Training Collaborative of the Colorado School of Public Health for generously sharing materials from their in-person training, which we have adapted for this online training. </a:t>
            </a:r>
          </a:p>
          <a:p>
            <a:endParaRPr lang="en-US" sz="1200" b="0" i="0" u="none" strike="noStrike" cap="none" baseline="0" dirty="0">
              <a:solidFill>
                <a:schemeClr val="dk1"/>
              </a:solidFill>
              <a:latin typeface="Calibri"/>
              <a:ea typeface="Calibri"/>
              <a:cs typeface="Calibri"/>
              <a:sym typeface="Calibri"/>
            </a:endParaRPr>
          </a:p>
          <a:p>
            <a:r>
              <a:rPr lang="en-US" sz="1200" dirty="0"/>
              <a:t>We would like to thank the GW Clinical Learning and Simulation Skills (CLASS) Center for providing space to film video simulations for this lesson. </a:t>
            </a:r>
          </a:p>
          <a:p>
            <a:endParaRPr lang="en-US" sz="1200" dirty="0"/>
          </a:p>
          <a:p>
            <a:r>
              <a:rPr lang="en-US" sz="1200" dirty="0"/>
              <a:t>We are grateful to Fernando </a:t>
            </a:r>
            <a:r>
              <a:rPr lang="en-US" sz="1200" dirty="0" err="1"/>
              <a:t>Ascencio</a:t>
            </a:r>
            <a:r>
              <a:rPr lang="en-US" sz="1200" dirty="0"/>
              <a:t> and Pamela Goetz for representing their patient navigation expertise in the simulation videos in this lesson.</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95" name="Shape 95"/>
          <p:cNvSpPr txBox="1">
            <a:spLocks noGrp="1"/>
          </p:cNvSpPr>
          <p:nvPr>
            <p:ph type="sldNum" idx="12"/>
          </p:nvPr>
        </p:nvSpPr>
        <p:spPr>
          <a:xfrm>
            <a:off x="3970337" y="8829675"/>
            <a:ext cx="3038475"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2</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We just mentioned dual relationships. Patients identify you by both your professional and nonprofessional roles. Dual relationships can occur before, during or after navigator-patient relationship. </a:t>
            </a:r>
            <a:r>
              <a:rPr lang="en-US" sz="1200" b="0" kern="1200" dirty="0">
                <a:solidFill>
                  <a:schemeClr val="tx1"/>
                </a:solidFill>
                <a:latin typeface="+mn-lt"/>
                <a:ea typeface="+mn-ea"/>
                <a:cs typeface="+mn-cs"/>
              </a:rPr>
              <a:t>Examples of dual relationships include:</a:t>
            </a:r>
          </a:p>
          <a:p>
            <a:endParaRPr lang="en-US" b="0" dirty="0">
              <a:latin typeface="+mj-lt"/>
            </a:endParaRPr>
          </a:p>
          <a:p>
            <a:pPr marL="171450" indent="-171450">
              <a:buFont typeface="Arial" panose="020B0604020202020204" pitchFamily="34" charset="0"/>
              <a:buChar char="•"/>
            </a:pPr>
            <a:r>
              <a:rPr lang="en-US" b="0" dirty="0">
                <a:latin typeface="+mj-lt"/>
              </a:rPr>
              <a:t>Settings where you are seen as a professional but want to participate as a peer,</a:t>
            </a:r>
            <a:r>
              <a:rPr lang="en-US" b="0" baseline="0" dirty="0">
                <a:latin typeface="+mj-lt"/>
              </a:rPr>
              <a:t> </a:t>
            </a:r>
            <a:r>
              <a:rPr lang="en-US" b="0" dirty="0">
                <a:latin typeface="+mj-lt"/>
              </a:rPr>
              <a:t>such as a support group</a:t>
            </a:r>
          </a:p>
          <a:p>
            <a:pPr marL="171450" indent="-171450">
              <a:buFont typeface="Arial" panose="020B0604020202020204" pitchFamily="34" charset="0"/>
              <a:buChar char="•"/>
            </a:pPr>
            <a:r>
              <a:rPr lang="en-US" b="0" dirty="0">
                <a:latin typeface="+mj-lt"/>
              </a:rPr>
              <a:t>S</a:t>
            </a:r>
            <a:r>
              <a:rPr lang="en-US" b="0" i="0" u="none" strike="noStrike" baseline="0" dirty="0">
                <a:latin typeface="+mj-lt"/>
              </a:rPr>
              <a:t>ocial relationships, such as friendships or intimate relationships </a:t>
            </a:r>
          </a:p>
          <a:p>
            <a:pPr marL="171450" indent="-171450">
              <a:buFont typeface="Arial" panose="020B0604020202020204" pitchFamily="34" charset="0"/>
              <a:buChar char="•"/>
            </a:pPr>
            <a:r>
              <a:rPr lang="en-US" b="0" i="0" u="none" strike="noStrike" baseline="0" dirty="0">
                <a:latin typeface="+mj-lt"/>
              </a:rPr>
              <a:t>Business-related relationships and</a:t>
            </a:r>
          </a:p>
          <a:p>
            <a:pPr marL="171450" indent="-171450">
              <a:buFont typeface="Arial" panose="020B0604020202020204" pitchFamily="34" charset="0"/>
              <a:buChar char="•"/>
            </a:pPr>
            <a:r>
              <a:rPr lang="en-US" b="0" i="0" u="none" strike="noStrike" baseline="0" dirty="0">
                <a:latin typeface="+mj-lt"/>
              </a:rPr>
              <a:t>Financial relationships  </a:t>
            </a:r>
          </a:p>
          <a:p>
            <a:endParaRPr lang="en-US" dirty="0"/>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20</a:t>
            </a:fld>
            <a:endParaRPr lang="en-US"/>
          </a:p>
        </p:txBody>
      </p:sp>
    </p:spTree>
    <p:extLst>
      <p:ext uri="{BB962C8B-B14F-4D97-AF65-F5344CB8AC3E}">
        <p14:creationId xmlns:p14="http://schemas.microsoft.com/office/powerpoint/2010/main" val="3174505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Dual relationships pose an ethical dilemma to the navigator, and they</a:t>
            </a:r>
            <a:r>
              <a:rPr lang="en-US" baseline="0" dirty="0"/>
              <a:t> may:</a:t>
            </a:r>
          </a:p>
          <a:p>
            <a:pPr marL="171450" marR="0" lvl="0" indent="-171450" rtl="0">
              <a:buFont typeface="Arial" panose="020B0604020202020204" pitchFamily="34" charset="0"/>
              <a:buChar char="•"/>
            </a:pPr>
            <a:r>
              <a:rPr lang="en-US" sz="1200" i="0" u="none" strike="noStrike" baseline="0" dirty="0">
                <a:latin typeface="+mn-lt"/>
              </a:rPr>
              <a:t>Impact your patient’s progress</a:t>
            </a:r>
          </a:p>
          <a:p>
            <a:pPr marL="171450" marR="0" lvl="0" indent="-171450" rtl="0">
              <a:buFont typeface="Arial" panose="020B0604020202020204" pitchFamily="34" charset="0"/>
              <a:buChar char="•"/>
            </a:pPr>
            <a:r>
              <a:rPr lang="en-US" sz="1200" i="0" u="none" strike="noStrike" baseline="0" dirty="0">
                <a:latin typeface="+mn-lt"/>
              </a:rPr>
              <a:t>Impact your ability to competently perform your duties</a:t>
            </a:r>
          </a:p>
          <a:p>
            <a:pPr marL="171450" marR="0" lvl="0" indent="-171450" rtl="0">
              <a:buFont typeface="Arial" panose="020B0604020202020204" pitchFamily="34" charset="0"/>
              <a:buChar char="•"/>
            </a:pPr>
            <a:r>
              <a:rPr lang="en-US" sz="1200" i="0" u="none" strike="noStrike" baseline="0" dirty="0">
                <a:latin typeface="+mn-lt"/>
              </a:rPr>
              <a:t>Could violate</a:t>
            </a:r>
            <a:r>
              <a:rPr lang="en-US" sz="1200" i="0" u="none" strike="noStrike" dirty="0">
                <a:latin typeface="+mn-lt"/>
              </a:rPr>
              <a:t> </a:t>
            </a:r>
            <a:r>
              <a:rPr lang="en-US" sz="1200" i="0" u="none" strike="noStrike" baseline="0" dirty="0">
                <a:latin typeface="+mn-lt"/>
              </a:rPr>
              <a:t>your patient’s confidentiality and</a:t>
            </a:r>
          </a:p>
          <a:p>
            <a:pPr marL="171450" marR="0" lvl="0" indent="-171450" rtl="0">
              <a:buFont typeface="Arial" panose="020B0604020202020204" pitchFamily="34" charset="0"/>
              <a:buChar char="•"/>
            </a:pPr>
            <a:r>
              <a:rPr lang="en-US" sz="1200" i="0" u="none" strike="noStrike" baseline="0" dirty="0">
                <a:latin typeface="+mn-lt"/>
              </a:rPr>
              <a:t>Could lead to unrealistic expectations for the navigator or the patient</a:t>
            </a:r>
          </a:p>
          <a:p>
            <a:endParaRPr lang="en-US" dirty="0"/>
          </a:p>
          <a:p>
            <a:r>
              <a:rPr lang="en-US" dirty="0"/>
              <a:t>We will discuss</a:t>
            </a:r>
            <a:r>
              <a:rPr lang="en-US" baseline="0" dirty="0"/>
              <a:t> ethics in greater detail in the next lesson.</a:t>
            </a:r>
            <a:endParaRPr lang="en-US" dirty="0"/>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21</a:t>
            </a:fld>
            <a:endParaRPr lang="en-US"/>
          </a:p>
        </p:txBody>
      </p:sp>
    </p:spTree>
    <p:extLst>
      <p:ext uri="{BB962C8B-B14F-4D97-AF65-F5344CB8AC3E}">
        <p14:creationId xmlns:p14="http://schemas.microsoft.com/office/powerpoint/2010/main" val="3742605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First and foremost, you should </a:t>
            </a:r>
            <a:r>
              <a:rPr lang="en-US" sz="1200" i="0" u="none" strike="noStrike" baseline="0" dirty="0">
                <a:latin typeface="+mn-lt"/>
              </a:rPr>
              <a:t>avoid dual relationships, even after your navigation of the patient ends. </a:t>
            </a:r>
            <a:r>
              <a:rPr lang="en-US" dirty="0"/>
              <a:t>It is important that you take immediate</a:t>
            </a:r>
            <a:r>
              <a:rPr lang="en-US" baseline="0" dirty="0"/>
              <a:t> action to address instances of dual relationships to remain within your professional boundaries.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u="none" strike="noStrike" baseline="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u="none" strike="noStrike" baseline="0" dirty="0">
                <a:latin typeface="+mn-lt"/>
              </a:rPr>
              <a:t>Seek help from a supervisor </a:t>
            </a:r>
            <a:r>
              <a:rPr lang="en-US" baseline="0" dirty="0"/>
              <a:t>if you are ever uncertain about whether or not a dual relationship exists </a:t>
            </a:r>
            <a:r>
              <a:rPr lang="en-US" sz="1200" i="0" u="none" strike="noStrike" baseline="0" dirty="0">
                <a:latin typeface="+mn-lt"/>
              </a:rPr>
              <a:t>to make sure you are following all organizational policies and laws. </a:t>
            </a:r>
          </a:p>
          <a:p>
            <a:pPr marR="0" lvl="0" rtl="0"/>
            <a:endParaRPr lang="en-US" sz="1200" i="0" u="none" strike="noStrike" baseline="0" dirty="0">
              <a:latin typeface="+mn-lt"/>
            </a:endParaRPr>
          </a:p>
          <a:p>
            <a:pPr marR="0" lvl="0" rtl="0"/>
            <a:r>
              <a:rPr lang="en-US" sz="1200" i="0" u="none" strike="noStrike" baseline="0" dirty="0">
                <a:latin typeface="+mn-lt"/>
              </a:rPr>
              <a:t>Realize that working with patients may bring about some old memories of traumatic times or past issues in your life. Seek help to work through these. </a:t>
            </a:r>
          </a:p>
          <a:p>
            <a:pPr marR="0" lvl="0" rtl="0"/>
            <a:endParaRPr lang="en-US" sz="1200" i="0" u="none" strike="noStrike" baseline="0" dirty="0">
              <a:latin typeface="+mn-lt"/>
            </a:endParaRPr>
          </a:p>
          <a:p>
            <a:pPr marR="0" lvl="0" rtl="0"/>
            <a:r>
              <a:rPr lang="en-US" sz="1200" i="0" u="none" strike="noStrike" baseline="0" dirty="0">
                <a:latin typeface="+mn-lt"/>
              </a:rPr>
              <a:t>Blurred boundaries are likely to happen no matter where you work. It is a good idea to plan to check in with your supervisor or colleagues when boundaries are in question. </a:t>
            </a:r>
          </a:p>
          <a:p>
            <a:pPr marR="0" lvl="0" rtl="0"/>
            <a:endParaRPr lang="en-US" sz="1200" i="0" u="none" strike="noStrike" baseline="0" dirty="0">
              <a:latin typeface="+mn-lt"/>
            </a:endParaRPr>
          </a:p>
          <a:p>
            <a:pPr marR="0" lvl="0" rtl="0"/>
            <a:endParaRPr lang="en-US" sz="1200" i="0" u="none" strike="noStrike" baseline="0" dirty="0">
              <a:latin typeface="+mn-lt"/>
            </a:endParaRPr>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22</a:t>
            </a:fld>
            <a:endParaRPr lang="en-US"/>
          </a:p>
        </p:txBody>
      </p:sp>
    </p:spTree>
    <p:extLst>
      <p:ext uri="{BB962C8B-B14F-4D97-AF65-F5344CB8AC3E}">
        <p14:creationId xmlns:p14="http://schemas.microsoft.com/office/powerpoint/2010/main" val="561583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57" name="Shape 157"/>
          <p:cNvSpPr txBox="1">
            <a:spLocks noGrp="1"/>
          </p:cNvSpPr>
          <p:nvPr>
            <p:ph type="body" idx="1"/>
          </p:nvPr>
        </p:nvSpPr>
        <p:spPr>
          <a:xfrm>
            <a:off x="701677" y="4416425"/>
            <a:ext cx="5607049" cy="4183063"/>
          </a:xfrm>
          <a:prstGeom prst="rect">
            <a:avLst/>
          </a:prstGeom>
          <a:noFill/>
          <a:ln>
            <a:noFill/>
          </a:ln>
        </p:spPr>
        <p:txBody>
          <a:bodyPr lIns="91420" tIns="45697" rIns="91420" bIns="45697" anchor="t" anchorCtr="0">
            <a:noAutofit/>
          </a:bodyPr>
          <a:lstStyle/>
          <a:p>
            <a:pPr>
              <a:buSzPct val="25000"/>
            </a:pPr>
            <a:r>
              <a:rPr lang="en-US" dirty="0">
                <a:solidFill>
                  <a:schemeClr val="dk1"/>
                </a:solidFill>
                <a:latin typeface="Calibri"/>
                <a:ea typeface="Calibri"/>
                <a:cs typeface="Calibri"/>
                <a:sym typeface="Calibri"/>
              </a:rPr>
              <a:t>In patient navigation there are some behaviors that can blur professional boundaries with patients. Here we’ll discuss four common challenges for navigators and some tips for helping you stay “in bounds.”  The first behavior that can blur your professional boundary is sharing personal information. It may be tempting to talk to your patient about your personal life or problems. Doing so may cause the patient to see you as a friend instead of seeing you as a health care professional. As a result, the patient may take on your worries, as well as their own. Some tips for staying in bounds include using caution when talking to a patient about your personal life, not sharing information because you need to talk or to help you feel better, and remembering that your relationship with the patient must be therapeutic, not social. </a:t>
            </a:r>
          </a:p>
          <a:p>
            <a:pPr>
              <a:buSzPct val="25000"/>
            </a:pPr>
            <a:endParaRPr lang="en-US" dirty="0">
              <a:solidFill>
                <a:schemeClr val="dk1"/>
              </a:solidFill>
              <a:latin typeface="Calibri"/>
              <a:ea typeface="Calibri"/>
              <a:cs typeface="Calibri"/>
              <a:sym typeface="Calibri"/>
            </a:endParaRPr>
          </a:p>
          <a:p>
            <a:pPr>
              <a:buSzPct val="25000"/>
            </a:pPr>
            <a:r>
              <a:rPr lang="en-US" dirty="0">
                <a:solidFill>
                  <a:schemeClr val="dk1"/>
                </a:solidFill>
                <a:latin typeface="Calibri"/>
                <a:ea typeface="Calibri"/>
                <a:cs typeface="Calibri"/>
                <a:sym typeface="Calibri"/>
              </a:rPr>
              <a:t>Giving or receiving gifts, or doing special favors, can also blur the line between a personal relationship and a professional one. Accepting a gift from a patient might be taken as fraud or theft by another person or family member. Here are some tips for staying in bounds: Follow your facility’s policy on gifts, Practice saying no graciously to a patient who offers a gift that is outside your facility’s boundaries. It’s ok to tell patients that you are not allowed to accept gift or tips. To protect yourself, report offers of unusual or large gifts to your supervisor. Over involvement,</a:t>
            </a:r>
            <a:r>
              <a:rPr lang="en-US" baseline="0" dirty="0">
                <a:solidFill>
                  <a:schemeClr val="dk1"/>
                </a:solidFill>
                <a:latin typeface="Calibri"/>
                <a:ea typeface="Calibri"/>
                <a:cs typeface="Calibri"/>
                <a:sym typeface="Calibri"/>
              </a:rPr>
              <a:t> such as </a:t>
            </a:r>
            <a:r>
              <a:rPr lang="en-US" dirty="0">
                <a:solidFill>
                  <a:schemeClr val="dk1"/>
                </a:solidFill>
                <a:latin typeface="Calibri"/>
                <a:ea typeface="Calibri"/>
                <a:cs typeface="Calibri"/>
                <a:sym typeface="Calibri"/>
              </a:rPr>
              <a:t>developing friendships</a:t>
            </a:r>
            <a:r>
              <a:rPr lang="en-US" baseline="0" dirty="0">
                <a:solidFill>
                  <a:schemeClr val="dk1"/>
                </a:solidFill>
                <a:latin typeface="Calibri"/>
                <a:ea typeface="Calibri"/>
                <a:cs typeface="Calibri"/>
                <a:sym typeface="Calibri"/>
              </a:rPr>
              <a:t> with patients,</a:t>
            </a:r>
            <a:r>
              <a:rPr lang="en-US" dirty="0">
                <a:solidFill>
                  <a:schemeClr val="dk1"/>
                </a:solidFill>
                <a:latin typeface="Calibri"/>
                <a:ea typeface="Calibri"/>
                <a:cs typeface="Calibri"/>
                <a:sym typeface="Calibri"/>
              </a:rPr>
              <a:t> can also blur the professional boundary. Signs of over involvement include spending inappropriate amounts of time with a particular patient, visiting the patient when off duty, trading assignments to be with the patient</a:t>
            </a:r>
            <a:r>
              <a:rPr lang="en-US" baseline="0" dirty="0">
                <a:solidFill>
                  <a:schemeClr val="dk1"/>
                </a:solidFill>
                <a:latin typeface="Calibri"/>
                <a:ea typeface="Calibri"/>
                <a:cs typeface="Calibri"/>
                <a:sym typeface="Calibri"/>
              </a:rPr>
              <a:t> or</a:t>
            </a:r>
            <a:r>
              <a:rPr lang="en-US" dirty="0">
                <a:solidFill>
                  <a:schemeClr val="dk1"/>
                </a:solidFill>
                <a:latin typeface="Calibri"/>
                <a:ea typeface="Calibri"/>
                <a:cs typeface="Calibri"/>
                <a:sym typeface="Calibri"/>
              </a:rPr>
              <a:t> thinking that you are the only navigator who can meet the patient’s needs. Under-involvement is the opposite of over-involvement and may include disinterest and neglect. </a:t>
            </a:r>
          </a:p>
          <a:p>
            <a:pPr>
              <a:buSzPct val="25000"/>
            </a:pPr>
            <a:endParaRPr lang="en-US" dirty="0">
              <a:solidFill>
                <a:schemeClr val="dk1"/>
              </a:solidFill>
              <a:latin typeface="Calibri"/>
              <a:ea typeface="Calibri"/>
              <a:cs typeface="Calibri"/>
              <a:sym typeface="Calibri"/>
            </a:endParaRPr>
          </a:p>
          <a:p>
            <a:pPr>
              <a:buSzPct val="25000"/>
            </a:pPr>
            <a:r>
              <a:rPr lang="en-US" dirty="0">
                <a:solidFill>
                  <a:schemeClr val="dk1"/>
                </a:solidFill>
                <a:latin typeface="Calibri"/>
                <a:ea typeface="Calibri"/>
                <a:cs typeface="Calibri"/>
                <a:sym typeface="Calibri"/>
              </a:rPr>
              <a:t>Here are some tips for staying in bounds: </a:t>
            </a:r>
          </a:p>
          <a:p>
            <a:pPr marL="171450" indent="-171450">
              <a:buSzPct val="25000"/>
              <a:buFont typeface="Arial" panose="020B0604020202020204" pitchFamily="34" charset="0"/>
              <a:buChar char="•"/>
            </a:pPr>
            <a:r>
              <a:rPr lang="en-US" dirty="0">
                <a:solidFill>
                  <a:schemeClr val="dk1"/>
                </a:solidFill>
                <a:latin typeface="Calibri"/>
                <a:ea typeface="Calibri"/>
                <a:cs typeface="Calibri"/>
                <a:sym typeface="Calibri"/>
              </a:rPr>
              <a:t>Focus on the needs of those in your care, rather than personalities, </a:t>
            </a:r>
          </a:p>
          <a:p>
            <a:pPr marL="171450" indent="-171450">
              <a:buSzPct val="25000"/>
              <a:buFont typeface="Arial" panose="020B0604020202020204" pitchFamily="34" charset="0"/>
              <a:buChar char="•"/>
            </a:pPr>
            <a:r>
              <a:rPr lang="en-US" dirty="0">
                <a:solidFill>
                  <a:schemeClr val="dk1"/>
                </a:solidFill>
                <a:latin typeface="Calibri"/>
                <a:ea typeface="Calibri"/>
                <a:cs typeface="Calibri"/>
                <a:sym typeface="Calibri"/>
              </a:rPr>
              <a:t>Don’t confuse the needs of the patient with your own needs, </a:t>
            </a:r>
          </a:p>
          <a:p>
            <a:pPr marL="171450" indent="-171450">
              <a:buSzPct val="25000"/>
              <a:buFont typeface="Arial" panose="020B0604020202020204" pitchFamily="34" charset="0"/>
              <a:buChar char="•"/>
            </a:pPr>
            <a:r>
              <a:rPr lang="en-US" dirty="0">
                <a:solidFill>
                  <a:schemeClr val="dk1"/>
                </a:solidFill>
                <a:latin typeface="Calibri"/>
                <a:ea typeface="Calibri"/>
                <a:cs typeface="Calibri"/>
                <a:sym typeface="Calibri"/>
              </a:rPr>
              <a:t>Maintain a helpful relationship, treating each patient with the same quality of care and attention, regardless of your emotional reaction to the patient, </a:t>
            </a:r>
          </a:p>
          <a:p>
            <a:pPr marL="171450" indent="-171450">
              <a:buSzPct val="25000"/>
              <a:buFont typeface="Arial" panose="020B0604020202020204" pitchFamily="34" charset="0"/>
              <a:buChar char="•"/>
            </a:pPr>
            <a:r>
              <a:rPr lang="en-US" dirty="0">
                <a:solidFill>
                  <a:schemeClr val="dk1"/>
                </a:solidFill>
                <a:latin typeface="Calibri"/>
                <a:ea typeface="Calibri"/>
                <a:cs typeface="Calibri"/>
                <a:sym typeface="Calibri"/>
              </a:rPr>
              <a:t>Ask yourself if you are becoming overly involved with the patient’s personal life.  If so, discuss your feelings with your supervisor.</a:t>
            </a:r>
          </a:p>
          <a:p>
            <a:pPr marL="171450" indent="-171450">
              <a:buSzPct val="25000"/>
              <a:buFont typeface="Arial" panose="020B0604020202020204" pitchFamily="34" charset="0"/>
              <a:buChar char="•"/>
            </a:pPr>
            <a:endParaRPr lang="en-US" dirty="0">
              <a:solidFill>
                <a:schemeClr val="dk1"/>
              </a:solidFill>
              <a:latin typeface="Calibri"/>
              <a:ea typeface="Calibri"/>
              <a:cs typeface="Calibri"/>
              <a:sym typeface="Calibri"/>
            </a:endParaRPr>
          </a:p>
          <a:p>
            <a:pPr marL="0" indent="0">
              <a:buSzPct val="25000"/>
              <a:buFont typeface="Arial" panose="020B0604020202020204" pitchFamily="34" charset="0"/>
              <a:buNone/>
            </a:pPr>
            <a:r>
              <a:rPr lang="en-US" dirty="0">
                <a:solidFill>
                  <a:schemeClr val="dk1"/>
                </a:solidFill>
                <a:latin typeface="Calibri"/>
                <a:ea typeface="Calibri"/>
                <a:cs typeface="Calibri"/>
                <a:sym typeface="Calibri"/>
              </a:rPr>
              <a:t>Finally, Physical Contact or Touch can definitely blur the bounds between a professional and personal relationship. Touch is a powerful tool. It can be healing and comforting or it can be confusing, hurtful, or simply unwelcome. Touch should be used sparingly and thoughtfully. Sexual or romantic contact with a patient or family member is never permitted. Here are some tips for staying in bounds: </a:t>
            </a:r>
          </a:p>
          <a:p>
            <a:pPr marL="171450" indent="-171450">
              <a:buSzPct val="25000"/>
              <a:buFont typeface="Arial" panose="020B0604020202020204" pitchFamily="34" charset="0"/>
              <a:buChar char="•"/>
            </a:pPr>
            <a:r>
              <a:rPr lang="en-US" dirty="0">
                <a:solidFill>
                  <a:schemeClr val="dk1"/>
                </a:solidFill>
                <a:latin typeface="Calibri"/>
                <a:ea typeface="Calibri"/>
                <a:cs typeface="Calibri"/>
                <a:sym typeface="Calibri"/>
              </a:rPr>
              <a:t>Touch initiated by the patient navigator is strongly discouraged. </a:t>
            </a:r>
          </a:p>
          <a:p>
            <a:pPr marL="171450" indent="-171450">
              <a:buSzPct val="25000"/>
              <a:buFont typeface="Arial" panose="020B0604020202020204" pitchFamily="34" charset="0"/>
              <a:buChar char="•"/>
            </a:pPr>
            <a:r>
              <a:rPr lang="en-US" dirty="0">
                <a:solidFill>
                  <a:schemeClr val="dk1"/>
                </a:solidFill>
                <a:latin typeface="Calibri"/>
                <a:ea typeface="Calibri"/>
                <a:cs typeface="Calibri"/>
                <a:sym typeface="Calibri"/>
              </a:rPr>
              <a:t>Allow the patient to initiate touch only if you are comfortable. </a:t>
            </a:r>
          </a:p>
          <a:p>
            <a:pPr marL="171450" indent="-171450">
              <a:buSzPct val="25000"/>
              <a:buFont typeface="Arial" panose="020B0604020202020204" pitchFamily="34" charset="0"/>
              <a:buChar char="•"/>
            </a:pPr>
            <a:r>
              <a:rPr lang="en-US" dirty="0">
                <a:solidFill>
                  <a:schemeClr val="dk1"/>
                </a:solidFill>
                <a:latin typeface="Calibri"/>
                <a:ea typeface="Calibri"/>
                <a:cs typeface="Calibri"/>
                <a:sym typeface="Calibri"/>
              </a:rPr>
              <a:t>Use touch only when it will serve a good purpose for the patient, </a:t>
            </a:r>
          </a:p>
          <a:p>
            <a:pPr marL="171450" indent="-171450">
              <a:buSzPct val="25000"/>
              <a:buFont typeface="Arial" panose="020B0604020202020204" pitchFamily="34" charset="0"/>
              <a:buChar char="•"/>
            </a:pPr>
            <a:r>
              <a:rPr lang="en-US" dirty="0">
                <a:solidFill>
                  <a:schemeClr val="dk1"/>
                </a:solidFill>
                <a:latin typeface="Calibri"/>
                <a:ea typeface="Calibri"/>
                <a:cs typeface="Calibri"/>
                <a:sym typeface="Calibri"/>
              </a:rPr>
              <a:t>Ask your patient if he/she is comfortable with your touch, </a:t>
            </a:r>
          </a:p>
          <a:p>
            <a:pPr marL="171450" indent="-171450">
              <a:buSzPct val="25000"/>
              <a:buFont typeface="Arial" panose="020B0604020202020204" pitchFamily="34" charset="0"/>
              <a:buChar char="•"/>
            </a:pPr>
            <a:r>
              <a:rPr lang="en-US" dirty="0">
                <a:solidFill>
                  <a:schemeClr val="dk1"/>
                </a:solidFill>
                <a:latin typeface="Calibri"/>
                <a:ea typeface="Calibri"/>
                <a:cs typeface="Calibri"/>
                <a:sym typeface="Calibri"/>
              </a:rPr>
              <a:t>Be aware that a patient may react differently to touch than you intend, </a:t>
            </a:r>
          </a:p>
          <a:p>
            <a:pPr marL="171450" indent="-171450">
              <a:buSzPct val="25000"/>
              <a:buFont typeface="Arial" panose="020B0604020202020204" pitchFamily="34" charset="0"/>
              <a:buChar char="•"/>
            </a:pPr>
            <a:r>
              <a:rPr lang="en-US" dirty="0">
                <a:solidFill>
                  <a:schemeClr val="dk1"/>
                </a:solidFill>
                <a:latin typeface="Calibri"/>
                <a:ea typeface="Calibri"/>
                <a:cs typeface="Calibri"/>
                <a:sym typeface="Calibri"/>
              </a:rPr>
              <a:t>When using touch, be sure that it is serving the patient’s needs and not your own, </a:t>
            </a:r>
          </a:p>
          <a:p>
            <a:pPr marL="171450" indent="-171450">
              <a:buSzPct val="25000"/>
              <a:buFont typeface="Arial" panose="020B0604020202020204" pitchFamily="34" charset="0"/>
              <a:buChar char="•"/>
            </a:pPr>
            <a:r>
              <a:rPr lang="en-US" dirty="0">
                <a:solidFill>
                  <a:schemeClr val="dk1"/>
                </a:solidFill>
                <a:latin typeface="Calibri"/>
                <a:ea typeface="Calibri"/>
                <a:cs typeface="Calibri"/>
                <a:sym typeface="Calibri"/>
              </a:rPr>
              <a:t>Discourage flirting behavior by your patient, </a:t>
            </a:r>
          </a:p>
          <a:p>
            <a:pPr marL="171450" indent="-171450">
              <a:buSzPct val="25000"/>
              <a:buFont typeface="Arial" panose="020B0604020202020204" pitchFamily="34" charset="0"/>
              <a:buChar char="•"/>
            </a:pPr>
            <a:r>
              <a:rPr lang="en-US" dirty="0">
                <a:solidFill>
                  <a:schemeClr val="dk1"/>
                </a:solidFill>
                <a:latin typeface="Calibri"/>
                <a:ea typeface="Calibri"/>
                <a:cs typeface="Calibri"/>
                <a:sym typeface="Calibri"/>
              </a:rPr>
              <a:t>If you feel you are becoming attracted to a patient, seek help from a supervisor right away.</a:t>
            </a:r>
          </a:p>
          <a:p>
            <a:pPr marL="171450" indent="-171450">
              <a:buSzPct val="25000"/>
              <a:buFont typeface="Arial" panose="020B0604020202020204" pitchFamily="34" charset="0"/>
              <a:buChar char="•"/>
            </a:pPr>
            <a:endParaRPr lang="en-US"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 typeface="Arial" panose="020B0604020202020204" pitchFamily="34" charset="0"/>
              <a:buNone/>
              <a:tabLst/>
              <a:defRPr/>
            </a:pPr>
            <a:r>
              <a:rPr lang="en-US" sz="1200" kern="1200" dirty="0">
                <a:solidFill>
                  <a:schemeClr val="tx1"/>
                </a:solidFill>
                <a:effectLst/>
                <a:latin typeface="+mn-lt"/>
                <a:ea typeface="+mn-ea"/>
                <a:cs typeface="+mn-cs"/>
              </a:rPr>
              <a:t>Remember to follow any guidelines from your facility or organization related to touch. </a:t>
            </a:r>
          </a:p>
        </p:txBody>
      </p:sp>
      <p:sp>
        <p:nvSpPr>
          <p:cNvPr id="158" name="Shape 158"/>
          <p:cNvSpPr txBox="1">
            <a:spLocks noGrp="1"/>
          </p:cNvSpPr>
          <p:nvPr>
            <p:ph type="sldNum" idx="12"/>
          </p:nvPr>
        </p:nvSpPr>
        <p:spPr>
          <a:xfrm>
            <a:off x="3970338" y="8829675"/>
            <a:ext cx="3038475" cy="465138"/>
          </a:xfrm>
          <a:prstGeom prst="rect">
            <a:avLst/>
          </a:prstGeom>
          <a:noFill/>
          <a:ln>
            <a:noFill/>
          </a:ln>
        </p:spPr>
        <p:txBody>
          <a:bodyPr lIns="91420" tIns="45697" rIns="91420" bIns="45697" anchor="b" anchorCtr="0">
            <a:noAutofit/>
          </a:bodyPr>
          <a:lstStyle/>
          <a:p>
            <a:pPr>
              <a:buSzPct val="25000"/>
            </a:pPr>
            <a:fld id="{00000000-1234-1234-1234-123412341234}" type="slidenum">
              <a:rPr lang="en-US">
                <a:solidFill>
                  <a:prstClr val="black"/>
                </a:solidFill>
                <a:latin typeface="Calibri"/>
                <a:ea typeface="Calibri"/>
                <a:cs typeface="Calibri"/>
                <a:sym typeface="Calibri"/>
              </a:rPr>
              <a:pPr>
                <a:buSzPct val="25000"/>
              </a:pPr>
              <a:t>23</a:t>
            </a:fld>
            <a:endParaRPr lang="en-US">
              <a:solidFill>
                <a:prstClr val="black"/>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baseline="0" dirty="0">
                <a:solidFill>
                  <a:schemeClr val="dk1"/>
                </a:solidFill>
                <a:latin typeface="+mn-lt"/>
                <a:ea typeface="Calibri"/>
                <a:cs typeface="Calibri"/>
                <a:sym typeface="Calibri"/>
              </a:rPr>
              <a:t>It can be easy to blur boundaries if you are not careful. Let’s watch Fernando interact with a patient who has bad news to discuss. As you watch, think about the different ways that Fernando could improve on maintaining his boundaries.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cap="none" baseline="0"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cap="none" baseline="0" dirty="0">
                <a:solidFill>
                  <a:schemeClr val="dk1"/>
                </a:solidFill>
                <a:latin typeface="+mn-lt"/>
                <a:ea typeface="Calibri"/>
                <a:cs typeface="Calibri"/>
                <a:sym typeface="Calibri"/>
              </a:rPr>
              <a:t>Video transcript:</a:t>
            </a:r>
          </a:p>
          <a:p>
            <a:r>
              <a:rPr lang="en-US" sz="1200" kern="1200" dirty="0">
                <a:solidFill>
                  <a:schemeClr val="tx1"/>
                </a:solidFill>
                <a:effectLst/>
                <a:latin typeface="+mn-lt"/>
                <a:ea typeface="+mn-ea"/>
                <a:cs typeface="+mn-cs"/>
              </a:rPr>
              <a:t>P: Hi, Fernando, I really need to talk to you about my visit with Dr. Luna today.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 Sure, what’s going 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 He told me the treatment isn’t working.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 No, what? How do you know?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 The tumor isn’t shrinking.  This one was kind of my last shot.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 This is horrible news. I’m sorry.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 I really don’t know what to think. He did say we could try one more experimental drug, that it could have a lot of side effects and might be risky.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 Well, what do you think? What are you going to do?</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 I don’t know.  If I’m dying, I don’t want to spend my last weeks or months too sick to do anything.  What would you do?</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 If it was me?  I don’t know.  I would guess I would do it, but if you don’t have any other options, then I guess do it.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 I’m so scared of dying. I don’t know how to tell my kids.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 Well, it sounds like you really should go and talk to your family at this point. I mean, it’s really the only option you have at this point.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cap="none" baseline="0" dirty="0">
              <a:solidFill>
                <a:schemeClr val="dk1"/>
              </a:solidFill>
              <a:latin typeface="+mn-lt"/>
              <a:ea typeface="Calibri"/>
              <a:cs typeface="Calibri"/>
              <a:sym typeface="Calibri"/>
            </a:endParaRPr>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24</a:t>
            </a:fld>
            <a:endParaRPr lang="en-US"/>
          </a:p>
        </p:txBody>
      </p:sp>
    </p:spTree>
    <p:extLst>
      <p:ext uri="{BB962C8B-B14F-4D97-AF65-F5344CB8AC3E}">
        <p14:creationId xmlns:p14="http://schemas.microsoft.com/office/powerpoint/2010/main" val="1744845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baseline="0" dirty="0">
                <a:solidFill>
                  <a:schemeClr val="dk1"/>
                </a:solidFill>
                <a:latin typeface="Calibri"/>
                <a:ea typeface="Calibri"/>
                <a:cs typeface="Calibri"/>
                <a:sym typeface="Calibri"/>
              </a:rPr>
              <a:t>How do you think Fernando could have improved? He began the interaction professionally and composed, but he quickly forgets his boundaries and feeds into the patient’s concerns. Instead of remaining calm and neutral, Fernando gets involved on a personal level, even offering opinions about what he might do in the patient’s situation. Fernando’s non-verbal communication and cues suggest he has forgotten the health professional/patient relationship entirely. He touches the patient and tells her to leave and be with their family rather than identifying a professional to help the patient deal with this difficult information. Some ways to improve might 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cap="none" baseline="0" dirty="0">
              <a:solidFill>
                <a:schemeClr val="dk1"/>
              </a:solidFill>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cap="none" baseline="0" dirty="0">
                <a:solidFill>
                  <a:schemeClr val="dk1"/>
                </a:solidFill>
                <a:latin typeface="Calibri"/>
                <a:ea typeface="Calibri"/>
                <a:cs typeface="Calibri"/>
                <a:sym typeface="Calibri"/>
              </a:rPr>
              <a:t>Acknowledge that this is a difficult situation for the patient: You might say “I’m sorry to hear this news. It has to be really difficult for you to manage. Would you like me to get assistance from our social worker? She is really great and I’m sure she would be helpful to you.”</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cap="none" baseline="0" dirty="0">
                <a:solidFill>
                  <a:schemeClr val="dk1"/>
                </a:solidFill>
                <a:latin typeface="Calibri"/>
                <a:ea typeface="Calibri"/>
                <a:cs typeface="Calibri"/>
                <a:sym typeface="Calibri"/>
              </a:rPr>
              <a:t>Focus on what the patient needs during this stressful time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cap="none" baseline="0" dirty="0">
                <a:solidFill>
                  <a:schemeClr val="dk1"/>
                </a:solidFill>
                <a:latin typeface="Calibri"/>
                <a:ea typeface="Calibri"/>
                <a:cs typeface="Calibri"/>
                <a:sym typeface="Calibri"/>
              </a:rPr>
              <a:t>Be self-aware about body language and his non-verbal cues; try not to look and sound surprised and upset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cap="none" baseline="0" dirty="0">
                <a:solidFill>
                  <a:schemeClr val="dk1"/>
                </a:solidFill>
                <a:latin typeface="Calibri"/>
                <a:ea typeface="Calibri"/>
                <a:cs typeface="Calibri"/>
                <a:sym typeface="Calibri"/>
              </a:rPr>
              <a:t>Do not touch the patient, especially without asking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cap="none" baseline="0" dirty="0">
                <a:solidFill>
                  <a:schemeClr val="dk1"/>
                </a:solidFill>
                <a:latin typeface="Calibri"/>
                <a:ea typeface="Calibri"/>
                <a:cs typeface="Calibri"/>
                <a:sym typeface="Calibri"/>
              </a:rPr>
              <a:t>Do not give advice or attempt to counsel the patient; refer to appropriate trained team member such as a social worker or clergy member</a:t>
            </a:r>
          </a:p>
          <a:p>
            <a:endParaRPr lang="en-US" dirty="0"/>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25</a:t>
            </a:fld>
            <a:endParaRPr lang="en-US"/>
          </a:p>
        </p:txBody>
      </p:sp>
    </p:spTree>
    <p:extLst>
      <p:ext uri="{BB962C8B-B14F-4D97-AF65-F5344CB8AC3E}">
        <p14:creationId xmlns:p14="http://schemas.microsoft.com/office/powerpoint/2010/main" val="1252026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203200" indent="0">
              <a:buNone/>
            </a:pPr>
            <a:r>
              <a:rPr lang="en-US" dirty="0"/>
              <a:t>As we’ve discussed, being a Patient</a:t>
            </a:r>
            <a:r>
              <a:rPr lang="en-US" baseline="0" dirty="0"/>
              <a:t> n</a:t>
            </a:r>
            <a:r>
              <a:rPr lang="en-US" dirty="0"/>
              <a:t>avigator</a:t>
            </a:r>
            <a:r>
              <a:rPr lang="en-US" baseline="0" dirty="0"/>
              <a:t> is different from being a patient’s friend. As a representative of this profession, it is important to behave in a way that is consistent with the role as defined by the profession and your facility or agency’s application of this service. Your role is to:</a:t>
            </a:r>
            <a:endParaRPr lang="en-US" dirty="0"/>
          </a:p>
          <a:p>
            <a:pPr marL="374650" indent="-171450">
              <a:buFont typeface="Arial" panose="020B0604020202020204" pitchFamily="34" charset="0"/>
              <a:buChar char="•"/>
            </a:pPr>
            <a:r>
              <a:rPr lang="en-US" dirty="0"/>
              <a:t>Use institutional and community resources to provide support and information to patients</a:t>
            </a:r>
          </a:p>
          <a:p>
            <a:pPr marL="374650" indent="-171450">
              <a:buFont typeface="Arial" panose="020B0604020202020204" pitchFamily="34" charset="0"/>
              <a:buChar char="•"/>
            </a:pPr>
            <a:r>
              <a:rPr lang="en-US" dirty="0"/>
              <a:t>Give that support effectively and</a:t>
            </a:r>
          </a:p>
          <a:p>
            <a:pPr marL="374650" indent="-171450">
              <a:buFont typeface="Arial" panose="020B0604020202020204" pitchFamily="34" charset="0"/>
              <a:buChar char="•"/>
            </a:pPr>
            <a:r>
              <a:rPr lang="en-US" dirty="0"/>
              <a:t>Establish a relationship with patients that is temporary</a:t>
            </a:r>
          </a:p>
          <a:p>
            <a:endParaRPr lang="en-US" dirty="0"/>
          </a:p>
          <a:p>
            <a:r>
              <a:rPr lang="en-US" dirty="0"/>
              <a:t>Navigators are not acting as individuals, with their own set of rules to govern the helping relationship. They are expected to demonstrate appropriate boundaries for the profession and the organization that they represent. </a:t>
            </a:r>
          </a:p>
          <a:p>
            <a:endParaRPr lang="en-US" dirty="0"/>
          </a:p>
          <a:p>
            <a:pPr marL="0" indent="0">
              <a:buFont typeface="Arial" panose="020B0604020202020204" pitchFamily="34" charset="0"/>
              <a:buNone/>
            </a:pPr>
            <a:endParaRPr lang="en-US" baseline="0" dirty="0"/>
          </a:p>
          <a:p>
            <a:endParaRPr lang="en-US" dirty="0"/>
          </a:p>
          <a:p>
            <a:r>
              <a:rPr lang="en-US" dirty="0"/>
              <a:t> </a:t>
            </a:r>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26</a:t>
            </a:fld>
            <a:endParaRPr lang="en-US"/>
          </a:p>
        </p:txBody>
      </p:sp>
    </p:spTree>
    <p:extLst>
      <p:ext uri="{BB962C8B-B14F-4D97-AF65-F5344CB8AC3E}">
        <p14:creationId xmlns:p14="http://schemas.microsoft.com/office/powerpoint/2010/main" val="31737884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Jean Watson developed a theory</a:t>
            </a:r>
            <a:r>
              <a:rPr lang="en-US" baseline="0" dirty="0"/>
              <a:t> that a caring relationship is a reciprocal or mutual one in terms of empathy. If you’re interested in the field of patient navigation, you hopefully enjoy helping people. In a “caring relationship” the professional, whose emotional predisposition is that of caring, connects with the emotions of the patient. This is empathy. The relationship is reciprocal and leads to a connectivity between the patient and the navigator, helping the patient to trust in the professional. </a:t>
            </a:r>
          </a:p>
          <a:p>
            <a:endParaRPr lang="en-US" baseline="0" dirty="0"/>
          </a:p>
          <a:p>
            <a:endParaRPr lang="en-US" baseline="0" dirty="0"/>
          </a:p>
          <a:p>
            <a:endParaRPr lang="en-US" dirty="0"/>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27</a:t>
            </a:fld>
            <a:endParaRPr lang="en-US"/>
          </a:p>
        </p:txBody>
      </p:sp>
    </p:spTree>
    <p:extLst>
      <p:ext uri="{BB962C8B-B14F-4D97-AF65-F5344CB8AC3E}">
        <p14:creationId xmlns:p14="http://schemas.microsoft.com/office/powerpoint/2010/main" val="19913754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However, there is no reciprocity</a:t>
            </a:r>
            <a:r>
              <a:rPr lang="en-US" baseline="0" dirty="0"/>
              <a:t> in the focus of the relationship. The goal of the encounter is to address the personal needs of the patient, not the needs of the professional. The patient is appropriately focused on how the patient navigator can help them- holding a “What’s in it for me?” mindset. The patient should remain self-oriented, while the professional is other-oriented, which means focused on the patient. </a:t>
            </a:r>
          </a:p>
          <a:p>
            <a:endParaRPr lang="en-US" baseline="0" dirty="0"/>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28</a:t>
            </a:fld>
            <a:endParaRPr lang="en-US"/>
          </a:p>
        </p:txBody>
      </p:sp>
    </p:spTree>
    <p:extLst>
      <p:ext uri="{BB962C8B-B14F-4D97-AF65-F5344CB8AC3E}">
        <p14:creationId xmlns:p14="http://schemas.microsoft.com/office/powerpoint/2010/main" val="33435914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And the Caring Relationship is also not reciprocal in perspective. This means that the relationship is not the same for the navigator as it is for the patient. For example:</a:t>
            </a:r>
          </a:p>
          <a:p>
            <a:endParaRPr lang="en-US" dirty="0"/>
          </a:p>
          <a:p>
            <a:pPr marL="171450" indent="-171450">
              <a:buFont typeface="Arial" panose="020B0604020202020204" pitchFamily="34" charset="0"/>
              <a:buChar char="•"/>
            </a:pPr>
            <a:r>
              <a:rPr lang="en-US" dirty="0"/>
              <a:t>For the navigator, the perspective is external</a:t>
            </a:r>
          </a:p>
          <a:p>
            <a:pPr marL="171450" indent="-171450">
              <a:buFont typeface="Arial" panose="020B0604020202020204" pitchFamily="34" charset="0"/>
              <a:buChar char="•"/>
            </a:pPr>
            <a:r>
              <a:rPr lang="en-US" dirty="0"/>
              <a:t>For the patient, the perspective is internal</a:t>
            </a:r>
          </a:p>
          <a:p>
            <a:pPr marL="171450" indent="-171450">
              <a:buFont typeface="Arial" panose="020B0604020202020204" pitchFamily="34" charset="0"/>
              <a:buChar char="•"/>
            </a:pPr>
            <a:endParaRPr lang="en-US" dirty="0"/>
          </a:p>
          <a:p>
            <a:r>
              <a:rPr lang="en-US" dirty="0"/>
              <a:t>This allows the navigator to combine:</a:t>
            </a:r>
          </a:p>
          <a:p>
            <a:pPr marL="171450" indent="-171450">
              <a:buFont typeface="Arial" panose="020B0604020202020204" pitchFamily="34" charset="0"/>
              <a:buChar char="•"/>
            </a:pPr>
            <a:r>
              <a:rPr lang="en-US" dirty="0"/>
              <a:t>Their observations of emotions and sense of commitment</a:t>
            </a:r>
          </a:p>
          <a:p>
            <a:pPr marL="171450" indent="-171450">
              <a:buFont typeface="Arial" panose="020B0604020202020204" pitchFamily="34" charset="0"/>
              <a:buChar char="•"/>
            </a:pPr>
            <a:r>
              <a:rPr lang="en-US" dirty="0"/>
              <a:t>With an objective view of the patient’s situation</a:t>
            </a:r>
          </a:p>
          <a:p>
            <a:endParaRPr lang="en-US" dirty="0"/>
          </a:p>
          <a:p>
            <a:r>
              <a:rPr lang="en-US" dirty="0"/>
              <a:t>As we mention in module 5</a:t>
            </a:r>
            <a:r>
              <a:rPr lang="en-US" baseline="0" dirty="0"/>
              <a:t>, i</a:t>
            </a:r>
            <a:r>
              <a:rPr lang="en-US" dirty="0"/>
              <a:t>t is important for the navigator to actively listen to the patient.</a:t>
            </a:r>
            <a:r>
              <a:rPr lang="en-US" baseline="0" dirty="0"/>
              <a:t> You must listen to what the patient feels is a need instead of imposing personal views on the patient. There is a tendency of some helpers to feel a strong “need to be needed” and unconsciously operate from this desire, rather than as an objective observer of genuine needs of the patient. This often shows as a strong desire to fix or rescue and to impose values or priorities that are not shared by the patient. It is important to know ourselves as helpers and what motivates us to do this work. We all seek some gratification from knowing that we are making a difference in the lives of others, but it should be maintained as a healthy “desired outcome,” not a “primary reason” for helping others. You may not always be able to change patient outcomes. The professional should remain focused externally, keeping an objective view of the patient’s situation, so practical support and resources can be offered. </a:t>
            </a:r>
            <a:endParaRPr lang="en-US" dirty="0"/>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29</a:t>
            </a:fld>
            <a:endParaRPr lang="en-US"/>
          </a:p>
        </p:txBody>
      </p:sp>
    </p:spTree>
    <p:extLst>
      <p:ext uri="{BB962C8B-B14F-4D97-AF65-F5344CB8AC3E}">
        <p14:creationId xmlns:p14="http://schemas.microsoft.com/office/powerpoint/2010/main" val="556604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01" name="Shape 101"/>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lvl="0"/>
            <a:r>
              <a:rPr lang="en-US" sz="1200" kern="1200" dirty="0">
                <a:solidFill>
                  <a:schemeClr val="tx1"/>
                </a:solidFill>
                <a:effectLst/>
                <a:latin typeface="+mn-lt"/>
                <a:ea typeface="+mn-ea"/>
                <a:cs typeface="+mn-cs"/>
              </a:rPr>
              <a:t>This lesson covers the following Core Competencies for Patient Navigators:</a:t>
            </a:r>
          </a:p>
          <a:p>
            <a:pPr marL="0" marR="0" lvl="0" indent="0" algn="l" rtl="0">
              <a:spcBef>
                <a:spcPts val="480"/>
              </a:spcBef>
              <a:spcAft>
                <a:spcPts val="0"/>
              </a:spcAft>
              <a:buClr>
                <a:schemeClr val="dk1"/>
              </a:buClr>
              <a:buSzPct val="100000"/>
              <a:buFont typeface="Arial"/>
              <a:buNone/>
            </a:pPr>
            <a:r>
              <a:rPr lang="en-US" sz="1200" b="0" i="0" u="none" strike="noStrike" cap="none" baseline="0" dirty="0">
                <a:solidFill>
                  <a:schemeClr val="dk1"/>
                </a:solidFill>
                <a:latin typeface="+mn-lt"/>
                <a:ea typeface="Arial"/>
                <a:cs typeface="Arial"/>
                <a:sym typeface="Arial"/>
              </a:rPr>
              <a:t>5.1 Apply knowledge of the difference in roles between clinically licensed and non-licensed professionals and act within professional boundaries.</a:t>
            </a:r>
          </a:p>
          <a:p>
            <a:pPr marL="0" marR="0" lvl="0" indent="0" algn="l" defTabSz="914400" rtl="0" eaLnBrk="1" fontAlgn="auto" latinLnBrk="0" hangingPunct="1">
              <a:lnSpc>
                <a:spcPct val="100000"/>
              </a:lnSpc>
              <a:spcBef>
                <a:spcPts val="480"/>
              </a:spcBef>
              <a:spcAft>
                <a:spcPts val="0"/>
              </a:spcAft>
              <a:buClr>
                <a:schemeClr val="dk1"/>
              </a:buClr>
              <a:buSzPct val="100000"/>
              <a:buFont typeface="Arial"/>
              <a:buNone/>
              <a:tabLst/>
              <a:defRPr/>
            </a:pPr>
            <a:r>
              <a:rPr lang="en-US" sz="1200" dirty="0"/>
              <a:t>7.2 Use knowledge of one’s role and the roles of other health professionals to appropriately assess and address the needs of patients and populations served to optimize health and wellness.</a:t>
            </a:r>
          </a:p>
          <a:p>
            <a:pPr marL="0" marR="0" lvl="0" indent="0" algn="l" rtl="0">
              <a:spcBef>
                <a:spcPts val="480"/>
              </a:spcBef>
              <a:spcAft>
                <a:spcPts val="0"/>
              </a:spcAft>
              <a:buClr>
                <a:schemeClr val="dk1"/>
              </a:buClr>
              <a:buSzPct val="100000"/>
              <a:buFont typeface="Arial"/>
              <a:buNone/>
            </a:pPr>
            <a:r>
              <a:rPr lang="en-US" sz="1200" dirty="0">
                <a:solidFill>
                  <a:schemeClr val="dk1"/>
                </a:solidFill>
              </a:rPr>
              <a:t>8</a:t>
            </a:r>
            <a:r>
              <a:rPr lang="en-US" sz="1200" b="0" i="0" u="none" strike="noStrike" cap="none" baseline="0" dirty="0">
                <a:solidFill>
                  <a:schemeClr val="dk1"/>
                </a:solidFill>
                <a:latin typeface="+mn-lt"/>
                <a:ea typeface="Arial"/>
                <a:cs typeface="Arial"/>
                <a:sym typeface="Arial"/>
              </a:rPr>
              <a:t>.3 </a:t>
            </a:r>
            <a:r>
              <a:rPr lang="en-US" sz="1200" dirty="0">
                <a:solidFill>
                  <a:schemeClr val="dk1"/>
                </a:solidFill>
              </a:rPr>
              <a:t>Manage possible and actual conflicts between personal and professional responsibilities</a:t>
            </a:r>
            <a:r>
              <a:rPr lang="en-US" sz="1200" b="0" i="0" u="none" strike="noStrike" cap="none" baseline="0" dirty="0">
                <a:solidFill>
                  <a:schemeClr val="dk1"/>
                </a:solidFill>
                <a:latin typeface="+mn-lt"/>
                <a:ea typeface="Arial"/>
                <a:cs typeface="Arial"/>
                <a:sym typeface="Arial"/>
              </a:rPr>
              <a:t>.</a:t>
            </a:r>
          </a:p>
        </p:txBody>
      </p:sp>
      <p:sp>
        <p:nvSpPr>
          <p:cNvPr id="102" name="Shape 102"/>
          <p:cNvSpPr txBox="1">
            <a:spLocks noGrp="1"/>
          </p:cNvSpPr>
          <p:nvPr>
            <p:ph type="sldNum" idx="12"/>
          </p:nvPr>
        </p:nvSpPr>
        <p:spPr>
          <a:xfrm>
            <a:off x="3970337" y="8829675"/>
            <a:ext cx="3038475"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3</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To remain within</a:t>
            </a:r>
            <a:r>
              <a:rPr lang="en-US" baseline="0" dirty="0"/>
              <a:t> your professional boundaries, you should continuously evaluate your behavior. Before acting, remember your patients see you as a representative of your profession and organization. </a:t>
            </a:r>
          </a:p>
          <a:p>
            <a:r>
              <a:rPr lang="en-US" baseline="0" dirty="0"/>
              <a:t>Ask yourself:</a:t>
            </a:r>
          </a:p>
          <a:p>
            <a:pPr marL="171450" indent="-171450">
              <a:buFont typeface="Arial" panose="020B0604020202020204" pitchFamily="34" charset="0"/>
              <a:buChar char="•"/>
            </a:pPr>
            <a:r>
              <a:rPr lang="en-US" baseline="0" dirty="0"/>
              <a:t>What are my intentions? How might others perceive my intentions? Whose needs am I meeting? Does the person expect this from a health care team member?</a:t>
            </a:r>
          </a:p>
          <a:p>
            <a:pPr marL="171450" indent="-171450">
              <a:buFont typeface="Arial" panose="020B0604020202020204" pitchFamily="34" charset="0"/>
              <a:buChar char="•"/>
            </a:pPr>
            <a:r>
              <a:rPr lang="en-US" baseline="0" dirty="0"/>
              <a:t>What are the likely intended or perceived consequences of my actions? For patients and for families? For other patients and their families? For other helpers? </a:t>
            </a:r>
          </a:p>
          <a:p>
            <a:pPr marL="171450" indent="-171450">
              <a:buFont typeface="Arial" panose="020B0604020202020204" pitchFamily="34" charset="0"/>
              <a:buChar char="•"/>
            </a:pPr>
            <a:r>
              <a:rPr lang="en-US" baseline="0" dirty="0"/>
              <a:t>Is my professional relationship being maintained? How does this decision reflect on the standards of conduct expected for my place of employment and my profession? </a:t>
            </a:r>
          </a:p>
          <a:p>
            <a:endParaRPr lang="en-US" dirty="0"/>
          </a:p>
          <a:p>
            <a:r>
              <a:rPr lang="en-US" dirty="0"/>
              <a:t>Navigators</a:t>
            </a:r>
            <a:r>
              <a:rPr lang="en-US" baseline="0" dirty="0"/>
              <a:t> need to recognize when emotions or experiences cause the focus or perspective to switch. Patients trust us to keep their best interests in mind. </a:t>
            </a:r>
            <a:endParaRPr lang="en-US" dirty="0"/>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30</a:t>
            </a:fld>
            <a:endParaRPr lang="en-US"/>
          </a:p>
        </p:txBody>
      </p:sp>
    </p:spTree>
    <p:extLst>
      <p:ext uri="{BB962C8B-B14F-4D97-AF65-F5344CB8AC3E}">
        <p14:creationId xmlns:p14="http://schemas.microsoft.com/office/powerpoint/2010/main" val="7684480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previous section of this lesson, we explored</a:t>
            </a:r>
            <a:r>
              <a:rPr lang="en-US" baseline="0" dirty="0"/>
              <a:t> the duties that are within the scope of practice of a non-clinically licensed patient navigator. As you work to meet the needs of your patient, you may find yourself in situations that compromise your ability to act professionally. To help you resolve these issues, we will discuss conflicts of interest in this portion of the lesson. </a:t>
            </a:r>
            <a:endParaRPr lang="en-US" dirty="0"/>
          </a:p>
          <a:p>
            <a:endParaRPr lang="en-US" dirty="0"/>
          </a:p>
          <a:p>
            <a:r>
              <a:rPr lang="en-US" dirty="0"/>
              <a:t>What are conflicts of interest? These are instances</a:t>
            </a:r>
            <a:r>
              <a:rPr lang="en-US" baseline="0" dirty="0"/>
              <a:t> when the needs or interests of a navigator impact the navigator’s abilities to act professionally and focus on the needs of the patient. Such instances can lead to a lapse in professional objectivity and make it harder to maintain professional judgment. </a:t>
            </a:r>
          </a:p>
          <a:p>
            <a:endParaRPr lang="en-US" baseline="0" dirty="0"/>
          </a:p>
          <a:p>
            <a:pPr lvl="0"/>
            <a:r>
              <a:rPr lang="en-US" baseline="0" dirty="0"/>
              <a:t>Dual relationships, such as navigating your friends or neighbors, could be an example of a conflict of interest. Another example is instances where providers </a:t>
            </a:r>
            <a:r>
              <a:rPr lang="en-US" sz="1200" baseline="0" dirty="0">
                <a:latin typeface="+mn-lt"/>
              </a:rPr>
              <a:t>re</a:t>
            </a:r>
            <a:r>
              <a:rPr lang="en-US" sz="1200" dirty="0">
                <a:latin typeface="+mn-lt"/>
              </a:rPr>
              <a:t>ceive commissions for sales of products that were recommended to patients. A</a:t>
            </a:r>
            <a:r>
              <a:rPr lang="en-US" sz="1200" baseline="0" dirty="0">
                <a:latin typeface="+mn-lt"/>
              </a:rPr>
              <a:t> conflict of interest could also occur when one’s l</a:t>
            </a:r>
            <a:r>
              <a:rPr lang="en-US" sz="1200" dirty="0">
                <a:latin typeface="+mn-lt"/>
              </a:rPr>
              <a:t>oyalty to their employer clashes with doing what is</a:t>
            </a:r>
            <a:r>
              <a:rPr lang="en-US" sz="1200" baseline="0" dirty="0">
                <a:latin typeface="+mn-lt"/>
              </a:rPr>
              <a:t> </a:t>
            </a:r>
            <a:r>
              <a:rPr lang="en-US" sz="1200" dirty="0">
                <a:latin typeface="+mn-lt"/>
              </a:rPr>
              <a:t>best for the patient or goes against ethical obligations.</a:t>
            </a:r>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31</a:t>
            </a:fld>
            <a:endParaRPr lang="en-US"/>
          </a:p>
        </p:txBody>
      </p:sp>
    </p:spTree>
    <p:extLst>
      <p:ext uri="{BB962C8B-B14F-4D97-AF65-F5344CB8AC3E}">
        <p14:creationId xmlns:p14="http://schemas.microsoft.com/office/powerpoint/2010/main" val="278395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Patient navigators can use various strategies to avoid and manage conflicts of interest. First and foremost, consult your supervisor and research any policies and procedures your organization may have in place. Organizations often have their own definition of conflicts of interest and specific steps employees should follow to prevent and address conflicts.</a:t>
            </a:r>
          </a:p>
          <a:p>
            <a:endParaRPr lang="en-US" dirty="0"/>
          </a:p>
          <a:p>
            <a:r>
              <a:rPr lang="en-US" dirty="0"/>
              <a:t>Once you are more informed on conflicts of interest, you should actively avoid any situations that could be compromising. Practice good professional boundaries, keep your patients’ best interests at the forefront of your work and follow your organization’s policies and procedures when interacting with patients and internal and external parties. </a:t>
            </a:r>
          </a:p>
          <a:p>
            <a:endParaRPr lang="en-US" dirty="0"/>
          </a:p>
          <a:p>
            <a:r>
              <a:rPr lang="en-US" dirty="0"/>
              <a:t>If you find yourself dealing with a conflict, you should take steps to remedy the situation. Let’s walk through some of those steps.</a:t>
            </a:r>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32</a:t>
            </a:fld>
            <a:endParaRPr lang="en-US"/>
          </a:p>
        </p:txBody>
      </p:sp>
    </p:spTree>
    <p:extLst>
      <p:ext uri="{BB962C8B-B14F-4D97-AF65-F5344CB8AC3E}">
        <p14:creationId xmlns:p14="http://schemas.microsoft.com/office/powerpoint/2010/main" val="12520264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Of course, always</a:t>
            </a:r>
            <a:r>
              <a:rPr lang="en-US" baseline="0" dirty="0"/>
              <a:t> f</a:t>
            </a:r>
            <a:r>
              <a:rPr lang="en-US" dirty="0"/>
              <a:t>ollow your organization’s policies for reporting a conflict of interest. You should be sure to inform your supervisor and depending on the conflict, you may need to inform any patients involved as well. </a:t>
            </a:r>
          </a:p>
          <a:p>
            <a:endParaRPr lang="en-US" dirty="0"/>
          </a:p>
          <a:p>
            <a:r>
              <a:rPr lang="en-US" dirty="0"/>
              <a:t>Resolve the issue in a way that is in the best interests of your patients. </a:t>
            </a:r>
          </a:p>
          <a:p>
            <a:endParaRPr lang="en-US" dirty="0"/>
          </a:p>
          <a:p>
            <a:r>
              <a:rPr lang="en-US" dirty="0"/>
              <a:t>End any dual relationships. </a:t>
            </a:r>
          </a:p>
          <a:p>
            <a:endParaRPr lang="en-US" dirty="0"/>
          </a:p>
          <a:p>
            <a:r>
              <a:rPr lang="en-US" dirty="0"/>
              <a:t>Return any gifts or money from parties that pose a conflict. </a:t>
            </a:r>
          </a:p>
          <a:p>
            <a:endParaRPr lang="en-US" dirty="0"/>
          </a:p>
          <a:p>
            <a:r>
              <a:rPr lang="en-US" dirty="0"/>
              <a:t>Speak with your supervisor if ending the navigation relationship is in the best interests of the patient. and</a:t>
            </a:r>
          </a:p>
          <a:p>
            <a:endParaRPr lang="en-US" dirty="0"/>
          </a:p>
          <a:p>
            <a:r>
              <a:rPr lang="en-US" dirty="0"/>
              <a:t>Work with your supervisor to address any issues with employer policies conflicting with patients’ needs. </a:t>
            </a:r>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33</a:t>
            </a:fld>
            <a:endParaRPr lang="en-US"/>
          </a:p>
        </p:txBody>
      </p:sp>
    </p:spTree>
    <p:extLst>
      <p:ext uri="{BB962C8B-B14F-4D97-AF65-F5344CB8AC3E}">
        <p14:creationId xmlns:p14="http://schemas.microsoft.com/office/powerpoint/2010/main" val="12520264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07" name="Shape 207"/>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200" dirty="0">
                <a:solidFill>
                  <a:schemeClr val="dk1"/>
                </a:solidFill>
              </a:rPr>
              <a:t>In this lesson you learned to:</a:t>
            </a:r>
            <a:endParaRPr lang="en-US" sz="1200" b="0" i="0" u="none" strike="noStrike" cap="none" baseline="0" dirty="0">
              <a:solidFill>
                <a:schemeClr val="dk1"/>
              </a:solidFill>
              <a:sym typeface="Arial"/>
            </a:endParaRPr>
          </a:p>
          <a:p>
            <a:pPr marL="171450" indent="-171450">
              <a:buSzPct val="100000"/>
              <a:buFont typeface="Arial" panose="020B0604020202020204" pitchFamily="34" charset="0"/>
              <a:buChar char="•"/>
            </a:pPr>
            <a:r>
              <a:rPr lang="en-US" sz="1200" dirty="0"/>
              <a:t>Compare the roles of different health care professionals</a:t>
            </a:r>
          </a:p>
          <a:p>
            <a:pPr marL="171450" indent="-171450">
              <a:buFont typeface="Arial" panose="020B0604020202020204" pitchFamily="34" charset="0"/>
              <a:buChar char="•"/>
            </a:pPr>
            <a:r>
              <a:rPr lang="en-US" sz="1200" dirty="0"/>
              <a:t>Describe professional boundaries</a:t>
            </a:r>
          </a:p>
          <a:p>
            <a:pPr marL="171450" indent="-171450">
              <a:buFont typeface="Arial" panose="020B0604020202020204" pitchFamily="34" charset="0"/>
              <a:buChar char="•"/>
            </a:pPr>
            <a:r>
              <a:rPr lang="en-US" sz="1200" dirty="0"/>
              <a:t>Identify and implement strategies for acting within professional boundaries</a:t>
            </a:r>
          </a:p>
          <a:p>
            <a:pPr marL="171450" indent="-171450">
              <a:buFont typeface="Arial" panose="020B0604020202020204" pitchFamily="34" charset="0"/>
              <a:buChar char="•"/>
            </a:pPr>
            <a:r>
              <a:rPr lang="en-US" sz="1200" dirty="0"/>
              <a:t>Define conflicts of interest</a:t>
            </a:r>
          </a:p>
          <a:p>
            <a:pPr marL="171450" indent="-171450">
              <a:buFont typeface="Arial" panose="020B0604020202020204" pitchFamily="34" charset="0"/>
              <a:buChar char="•"/>
            </a:pPr>
            <a:r>
              <a:rPr lang="en-US" sz="1200" dirty="0"/>
              <a:t>Identify potential conflicts of interest between personal and professional responsibilities</a:t>
            </a:r>
          </a:p>
          <a:p>
            <a:pPr marL="171450" indent="-171450">
              <a:buFont typeface="Arial" panose="020B0604020202020204" pitchFamily="34" charset="0"/>
              <a:buChar char="•"/>
            </a:pPr>
            <a:r>
              <a:rPr lang="en-US" sz="1200" dirty="0"/>
              <a:t>Identify and apply strategies for managing conflicts of interest</a:t>
            </a:r>
          </a:p>
        </p:txBody>
      </p:sp>
      <p:sp>
        <p:nvSpPr>
          <p:cNvPr id="208" name="Shape 208"/>
          <p:cNvSpPr txBox="1">
            <a:spLocks noGrp="1"/>
          </p:cNvSpPr>
          <p:nvPr>
            <p:ph type="sldNum" idx="12"/>
          </p:nvPr>
        </p:nvSpPr>
        <p:spPr>
          <a:xfrm>
            <a:off x="3970337" y="8829675"/>
            <a:ext cx="3038475"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34</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35</a:t>
            </a:fld>
            <a:endParaRPr lang="en-US"/>
          </a:p>
        </p:txBody>
      </p:sp>
    </p:spTree>
    <p:extLst>
      <p:ext uri="{BB962C8B-B14F-4D97-AF65-F5344CB8AC3E}">
        <p14:creationId xmlns:p14="http://schemas.microsoft.com/office/powerpoint/2010/main" val="28493095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6F15E9-0BE7-4FE3-9441-9D32F4679029}" type="slidenum">
              <a:rPr lang="en-US" smtClean="0"/>
              <a:pPr/>
              <a:t>36</a:t>
            </a:fld>
            <a:endParaRPr lang="en-US"/>
          </a:p>
        </p:txBody>
      </p:sp>
    </p:spTree>
    <p:extLst>
      <p:ext uri="{BB962C8B-B14F-4D97-AF65-F5344CB8AC3E}">
        <p14:creationId xmlns:p14="http://schemas.microsoft.com/office/powerpoint/2010/main" val="3990688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07" name="Shape 207"/>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lnSpc>
                <a:spcPct val="90000"/>
              </a:lnSpc>
              <a:spcBef>
                <a:spcPts val="590"/>
              </a:spcBef>
              <a:spcAft>
                <a:spcPts val="0"/>
              </a:spcAft>
              <a:buClr>
                <a:schemeClr val="dk1"/>
              </a:buClr>
              <a:buSzPct val="25000"/>
              <a:buFont typeface="Arial"/>
              <a:buNone/>
            </a:pPr>
            <a:r>
              <a:rPr lang="en-US" sz="1200" b="0" i="0" u="none" strike="noStrike" cap="none" baseline="0" dirty="0">
                <a:solidFill>
                  <a:schemeClr val="dk1"/>
                </a:solidFill>
                <a:sym typeface="Arial"/>
              </a:rPr>
              <a:t>After completing this lesson, you will be able to:</a:t>
            </a:r>
          </a:p>
          <a:p>
            <a:pPr marL="171450" indent="-171450">
              <a:buSzPct val="100000"/>
              <a:buFont typeface="Arial" panose="020B0604020202020204" pitchFamily="34" charset="0"/>
              <a:buChar char="•"/>
            </a:pPr>
            <a:r>
              <a:rPr lang="en-US" sz="1200" dirty="0"/>
              <a:t>Compare the roles of different health care professionals</a:t>
            </a:r>
          </a:p>
          <a:p>
            <a:pPr marL="171450" indent="-171450">
              <a:buFont typeface="Arial" panose="020B0604020202020204" pitchFamily="34" charset="0"/>
              <a:buChar char="•"/>
            </a:pPr>
            <a:r>
              <a:rPr lang="en-US" sz="1200" dirty="0"/>
              <a:t>Describe professional boundaries</a:t>
            </a:r>
          </a:p>
          <a:p>
            <a:pPr marL="171450" indent="-171450">
              <a:buFont typeface="Arial" panose="020B0604020202020204" pitchFamily="34" charset="0"/>
              <a:buChar char="•"/>
            </a:pPr>
            <a:r>
              <a:rPr lang="en-US" sz="1200" dirty="0"/>
              <a:t>Identify and implement strategies for acting within professional boundaries</a:t>
            </a:r>
          </a:p>
          <a:p>
            <a:pPr marL="171450" indent="-171450">
              <a:buFont typeface="Arial" panose="020B0604020202020204" pitchFamily="34" charset="0"/>
              <a:buChar char="•"/>
            </a:pPr>
            <a:r>
              <a:rPr lang="en-US" sz="1200" dirty="0"/>
              <a:t>Define conflicts of interest</a:t>
            </a:r>
          </a:p>
          <a:p>
            <a:pPr marL="171450" indent="-171450">
              <a:buFont typeface="Arial" panose="020B0604020202020204" pitchFamily="34" charset="0"/>
              <a:buChar char="•"/>
            </a:pPr>
            <a:r>
              <a:rPr lang="en-US" sz="1200" dirty="0"/>
              <a:t>Identify potential conflicts of interest between personal and professional responsibilities</a:t>
            </a:r>
          </a:p>
          <a:p>
            <a:pPr marL="171450" indent="-171450">
              <a:buFont typeface="Arial" panose="020B0604020202020204" pitchFamily="34" charset="0"/>
              <a:buChar char="•"/>
            </a:pPr>
            <a:r>
              <a:rPr lang="en-US" sz="1200" dirty="0"/>
              <a:t>Identify and apply strategies for managing conflicts of interest</a:t>
            </a:r>
          </a:p>
          <a:p>
            <a:pPr marL="171450" marR="0" lvl="0" indent="-171450" algn="l" rtl="0">
              <a:spcBef>
                <a:spcPts val="0"/>
              </a:spcBef>
              <a:buFont typeface="Arial" panose="020B0604020202020204" pitchFamily="34" charset="0"/>
              <a:buChar char="•"/>
            </a:pPr>
            <a:endParaRPr sz="1200" b="0" i="0" u="none" strike="noStrike" cap="none" baseline="0" dirty="0">
              <a:solidFill>
                <a:schemeClr val="dk1"/>
              </a:solidFill>
              <a:latin typeface="Calibri"/>
              <a:ea typeface="Calibri"/>
              <a:cs typeface="Calibri"/>
              <a:sym typeface="Calibri"/>
            </a:endParaRPr>
          </a:p>
        </p:txBody>
      </p:sp>
      <p:sp>
        <p:nvSpPr>
          <p:cNvPr id="208" name="Shape 208"/>
          <p:cNvSpPr txBox="1">
            <a:spLocks noGrp="1"/>
          </p:cNvSpPr>
          <p:nvPr>
            <p:ph type="sldNum" idx="12"/>
          </p:nvPr>
        </p:nvSpPr>
        <p:spPr>
          <a:xfrm>
            <a:off x="3970337" y="8829675"/>
            <a:ext cx="3038475"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4</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29" name="Shape 129"/>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indent="0" algn="l" defTabSz="914400" rtl="0" eaLnBrk="1" fontAlgn="auto" latinLnBrk="0" hangingPunct="1">
              <a:lnSpc>
                <a:spcPct val="80000"/>
              </a:lnSpc>
              <a:spcBef>
                <a:spcPts val="540"/>
              </a:spcBef>
              <a:spcAft>
                <a:spcPts val="0"/>
              </a:spcAft>
              <a:buClrTx/>
              <a:buSzPct val="100000"/>
              <a:buFont typeface="+mj-lt"/>
              <a:buNone/>
              <a:tabLst/>
              <a:defRPr/>
            </a:pPr>
            <a:r>
              <a:rPr lang="en-US" sz="1200" dirty="0">
                <a:solidFill>
                  <a:schemeClr val="dk1"/>
                </a:solidFill>
                <a:sym typeface="Calibri"/>
              </a:rPr>
              <a:t>Test your knowledge before beginning the lesson.</a:t>
            </a:r>
          </a:p>
          <a:p>
            <a:pPr marL="0" indent="0">
              <a:lnSpc>
                <a:spcPct val="80000"/>
              </a:lnSpc>
              <a:spcBef>
                <a:spcPts val="540"/>
              </a:spcBef>
              <a:buSzPct val="100000"/>
              <a:buFont typeface="+mj-lt"/>
              <a:buNone/>
            </a:pPr>
            <a:endParaRPr lang="en-US" sz="1200" dirty="0">
              <a:solidFill>
                <a:schemeClr val="dk1"/>
              </a:solidFill>
              <a:sym typeface="Calibri"/>
            </a:endParaRPr>
          </a:p>
          <a:p>
            <a:pPr marL="0" indent="0">
              <a:lnSpc>
                <a:spcPct val="80000"/>
              </a:lnSpc>
              <a:spcBef>
                <a:spcPts val="540"/>
              </a:spcBef>
              <a:buSzPct val="100000"/>
              <a:buFont typeface="+mj-lt"/>
              <a:buNone/>
            </a:pPr>
            <a:r>
              <a:rPr lang="en-US" sz="1200" dirty="0">
                <a:solidFill>
                  <a:schemeClr val="dk1"/>
                </a:solidFill>
                <a:sym typeface="Calibri"/>
              </a:rPr>
              <a:t>Which of the following activities is an appropriate role for a non-clinically licensed navigator?</a:t>
            </a:r>
          </a:p>
          <a:p>
            <a:pPr marL="0" indent="0">
              <a:lnSpc>
                <a:spcPct val="80000"/>
              </a:lnSpc>
              <a:spcBef>
                <a:spcPts val="540"/>
              </a:spcBef>
              <a:buSzPct val="100000"/>
              <a:buFont typeface="+mj-lt"/>
              <a:buNone/>
            </a:pPr>
            <a:endParaRPr lang="en-US" sz="1200" dirty="0">
              <a:solidFill>
                <a:schemeClr val="dk1"/>
              </a:solidFill>
              <a:sym typeface="Calibri"/>
            </a:endParaRPr>
          </a:p>
          <a:p>
            <a:pPr marL="228600" marR="0" lvl="0" indent="-228600" algn="l" rtl="0">
              <a:spcBef>
                <a:spcPts val="0"/>
              </a:spcBef>
              <a:buClr>
                <a:schemeClr val="dk1"/>
              </a:buClr>
              <a:buSzPct val="25000"/>
              <a:buFont typeface="Calibri"/>
              <a:buAutoNum type="alphaLcPeriod"/>
            </a:pPr>
            <a:r>
              <a:rPr lang="en-US" sz="1200" b="0" i="0" u="none" strike="noStrike" cap="none" baseline="0" dirty="0">
                <a:solidFill>
                  <a:schemeClr val="dk1"/>
                </a:solidFill>
                <a:latin typeface="Calibri"/>
                <a:ea typeface="Calibri"/>
                <a:cs typeface="Calibri"/>
                <a:sym typeface="Calibri"/>
              </a:rPr>
              <a:t>Helping coach a patient who wishes to lose weight </a:t>
            </a:r>
          </a:p>
          <a:p>
            <a:pPr marL="228600" marR="0" lvl="0" indent="-228600" algn="l" rtl="0">
              <a:spcBef>
                <a:spcPts val="0"/>
              </a:spcBef>
              <a:buClr>
                <a:schemeClr val="dk1"/>
              </a:buClr>
              <a:buSzPct val="25000"/>
              <a:buFont typeface="Calibri"/>
              <a:buAutoNum type="alphaLcPeriod"/>
            </a:pPr>
            <a:r>
              <a:rPr lang="en-US" sz="1200" b="0" i="0" u="none" strike="noStrike" cap="none" baseline="0" dirty="0">
                <a:solidFill>
                  <a:schemeClr val="dk1"/>
                </a:solidFill>
                <a:latin typeface="Calibri"/>
                <a:ea typeface="Calibri"/>
                <a:cs typeface="Calibri"/>
                <a:sym typeface="Calibri"/>
              </a:rPr>
              <a:t>Discussing specific treatment options with a patient</a:t>
            </a:r>
          </a:p>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c. Helping a patient find a community support group </a:t>
            </a:r>
          </a:p>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d. Making home visits to check on a patient. </a:t>
            </a:r>
          </a:p>
          <a:p>
            <a:pPr marL="0" marR="0" lvl="0" indent="0" algn="l" rtl="0">
              <a:spcBef>
                <a:spcPts val="0"/>
              </a:spcBef>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kern="1200" dirty="0">
                <a:solidFill>
                  <a:schemeClr val="tx1"/>
                </a:solidFill>
                <a:effectLst/>
                <a:latin typeface="+mn-lt"/>
                <a:ea typeface="+mn-ea"/>
                <a:cs typeface="+mn-cs"/>
              </a:rPr>
              <a:t>The correct answer is C. A key role of a patient navigator is to connect patients with sources of support, but remember as we discussed in module four, it is important to be aware of signs of distress and refer the patient to an appropriate mental health provider if necessary. Although a patient navigator should help coach people, coaching a patient wishing to lose weight should be done by someone who has been trained in this such as a dietitian and under the strict supervision of a doctor. While patient navigators help make sure that patients understand their treatment options in general, a patient should discuss specific treatment options with a doctor or nurse. Lastly patient navigators should not make home visits to check on patients unless it is specifically part of their job. </a:t>
            </a:r>
          </a:p>
          <a:p>
            <a:pPr marL="0" marR="0" lvl="0" indent="0" algn="l" rtl="0">
              <a:spcBef>
                <a:spcPts val="0"/>
              </a:spcBef>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p:txBody>
      </p:sp>
      <p:sp>
        <p:nvSpPr>
          <p:cNvPr id="130" name="Shape 130"/>
          <p:cNvSpPr txBox="1">
            <a:spLocks noGrp="1"/>
          </p:cNvSpPr>
          <p:nvPr>
            <p:ph type="sldNum" idx="12"/>
          </p:nvPr>
        </p:nvSpPr>
        <p:spPr>
          <a:xfrm>
            <a:off x="3970337" y="8829675"/>
            <a:ext cx="3038475"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5</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54" name="Shape 154"/>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dirty="0"/>
              <a:t>Let’s talk more about different roles,</a:t>
            </a:r>
            <a:r>
              <a:rPr lang="en-US" baseline="0" dirty="0"/>
              <a:t> starting with other health care professionals that you may interact with. </a:t>
            </a: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It is useful to know what’s in the scope of practice of other professionals on the healthcare team to better understand your unique role. We talked more in detail about these professionals in module 3. Let’s first review the scope of practice of some clinical professionals who typically hold licenses and/or certifications.</a:t>
            </a:r>
          </a:p>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Font typeface="Arial" pitchFamily="34" charset="0"/>
              <a:buNone/>
            </a:pPr>
            <a:r>
              <a:rPr lang="en-US" sz="1200" b="0" i="0" u="none" strike="noStrike" cap="none" baseline="0" dirty="0">
                <a:solidFill>
                  <a:schemeClr val="dk1"/>
                </a:solidFill>
                <a:latin typeface="Calibri"/>
                <a:ea typeface="Calibri"/>
                <a:cs typeface="Calibri"/>
                <a:sym typeface="Calibri"/>
              </a:rPr>
              <a:t>Physicians, Physician Assistants and Nurse Practitioners diagnose and treat disease by collecting a patient’s medical history, interpreting tests and employing the appropriate treatment plan. They also answer patients’ questions about treatment options as well as manage symptoms. </a:t>
            </a:r>
          </a:p>
          <a:p>
            <a:pPr marL="0" marR="0" lvl="0" indent="0" algn="l" rtl="0">
              <a:spcBef>
                <a:spcPts val="0"/>
              </a:spcBef>
              <a:buSzPct val="25000"/>
              <a:buFont typeface="Arial" pitchFamily="34" charset="0"/>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Font typeface="Arial" pitchFamily="34" charset="0"/>
              <a:buNone/>
            </a:pPr>
            <a:r>
              <a:rPr lang="en-US" sz="1200" b="0" i="0" u="none" strike="noStrike" cap="none" baseline="0" dirty="0">
                <a:solidFill>
                  <a:schemeClr val="dk1"/>
                </a:solidFill>
                <a:latin typeface="Calibri"/>
                <a:ea typeface="Calibri"/>
                <a:cs typeface="Calibri"/>
                <a:sym typeface="Calibri"/>
              </a:rPr>
              <a:t>Nurses work closely with patients to provide care. Nurses observe patients, perform diagnostic tests, collect medical records and administer treatment.</a:t>
            </a:r>
          </a:p>
          <a:p>
            <a:pPr marL="0" marR="0" lvl="0" indent="0" algn="l" rtl="0">
              <a:spcBef>
                <a:spcPts val="0"/>
              </a:spcBef>
              <a:buSzPct val="25000"/>
              <a:buFont typeface="Arial" pitchFamily="34" charset="0"/>
              <a:buNone/>
            </a:pPr>
            <a:endParaRPr lang="en-US" sz="1200" b="0" i="0" u="none" strike="noStrike" cap="none" baseline="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 typeface="Arial" pitchFamily="34" charset="0"/>
              <a:buNone/>
              <a:tabLst/>
              <a:defRPr/>
            </a:pPr>
            <a:r>
              <a:rPr lang="en-US" sz="1200" b="0" i="0" u="none" strike="noStrike" cap="none" baseline="0" dirty="0">
                <a:solidFill>
                  <a:schemeClr val="dk1"/>
                </a:solidFill>
                <a:latin typeface="Calibri"/>
                <a:ea typeface="Calibri"/>
                <a:cs typeface="Calibri"/>
                <a:sym typeface="Calibri"/>
              </a:rPr>
              <a:t>Clinical social workers are licensed in their state and treat mental health issues.</a:t>
            </a:r>
          </a:p>
          <a:p>
            <a:pPr marL="0" marR="0" lvl="0" indent="0" algn="l" defTabSz="914400" rtl="0" eaLnBrk="1" fontAlgn="auto" latinLnBrk="0" hangingPunct="1">
              <a:lnSpc>
                <a:spcPct val="100000"/>
              </a:lnSpc>
              <a:spcBef>
                <a:spcPts val="0"/>
              </a:spcBef>
              <a:spcAft>
                <a:spcPts val="0"/>
              </a:spcAft>
              <a:buClrTx/>
              <a:buSzPct val="25000"/>
              <a:buFont typeface="Arial" pitchFamily="34" charset="0"/>
              <a:buNone/>
              <a:tabLst/>
              <a:defRPr/>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Font typeface="Arial" pitchFamily="34" charset="0"/>
              <a:buNone/>
            </a:pPr>
            <a:r>
              <a:rPr lang="en-US" sz="1200" b="0" i="0" u="none" strike="noStrike" cap="none" baseline="0" dirty="0">
                <a:solidFill>
                  <a:schemeClr val="dk1"/>
                </a:solidFill>
                <a:latin typeface="Calibri"/>
                <a:ea typeface="Calibri"/>
                <a:cs typeface="Calibri"/>
                <a:sym typeface="Calibri"/>
              </a:rPr>
              <a:t>And allied health professionals can include technologists, technicians, therapists or rehabilitation specialists who run tests or assist in the administration of treatment plans.</a:t>
            </a:r>
          </a:p>
          <a:p>
            <a:pPr marL="0" marR="0" lvl="0" indent="0" algn="l" rtl="0">
              <a:spcBef>
                <a:spcPts val="0"/>
              </a:spcBef>
              <a:buSzPct val="25000"/>
              <a:buFont typeface="Arial" pitchFamily="34" charset="0"/>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Font typeface="Arial" pitchFamily="34" charset="0"/>
              <a:buNone/>
            </a:pPr>
            <a:r>
              <a:rPr lang="en-US" sz="1200" b="0" i="0" u="none" strike="noStrike" cap="none" baseline="0" dirty="0">
                <a:solidFill>
                  <a:schemeClr val="dk1"/>
                </a:solidFill>
                <a:latin typeface="Calibri"/>
                <a:ea typeface="Calibri"/>
                <a:cs typeface="Calibri"/>
                <a:sym typeface="Calibri"/>
              </a:rPr>
              <a:t>Each of these professions requires specialized training to be able to perform their functions. </a:t>
            </a:r>
            <a:endParaRPr sz="1200" b="0" i="0" u="none" strike="noStrike" cap="none" baseline="0" dirty="0">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970337" y="8829675"/>
            <a:ext cx="3038475"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6</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79" name="Shape 179"/>
          <p:cNvSpPr txBox="1">
            <a:spLocks noGrp="1"/>
          </p:cNvSpPr>
          <p:nvPr>
            <p:ph type="body" idx="1"/>
          </p:nvPr>
        </p:nvSpPr>
        <p:spPr>
          <a:xfrm>
            <a:off x="701675" y="4416425"/>
            <a:ext cx="5606999" cy="418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Now let’s review the scope of practice of some non-clinical health care professionals. You may find that there is some overlap between your role and these positions. </a:t>
            </a:r>
          </a:p>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baseline="0" dirty="0">
                <a:solidFill>
                  <a:schemeClr val="dk1"/>
                </a:solidFill>
                <a:latin typeface="Calibri"/>
                <a:ea typeface="Calibri"/>
                <a:cs typeface="Calibri"/>
                <a:sym typeface="Calibri"/>
              </a:rPr>
              <a:t>Direct service social workers coordinate services to help patients cope with emotional, physical and financial issues. Like clinical social workers, direct service social workers hold a Master’s degree and are licensed in their state. They may provide limited counseling to people who are basically mentally healthy, but they do not provide treatment. Community health workers promote prevention and screening efforts and are embedded in the community that they serve. Patient advocates generally seek to improve the healthcare system overall instead of focusing on the care that is being delivered to individual patients. Patient advocates provide support in resolving medical bills, job discrimination and healthcare issues. Case managers help patients stay well, manage disease and remain functional. Case managers are often clinical nurses or social workers and they are often disease specific. </a:t>
            </a:r>
          </a:p>
        </p:txBody>
      </p:sp>
      <p:sp>
        <p:nvSpPr>
          <p:cNvPr id="180" name="Shape 180"/>
          <p:cNvSpPr txBox="1">
            <a:spLocks noGrp="1"/>
          </p:cNvSpPr>
          <p:nvPr>
            <p:ph type="sldNum" idx="12"/>
          </p:nvPr>
        </p:nvSpPr>
        <p:spPr>
          <a:xfrm>
            <a:off x="3970337" y="8829675"/>
            <a:ext cx="3038399" cy="4650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7</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no current standard of practice used by all patient navigators, which may</a:t>
            </a:r>
            <a:r>
              <a:rPr lang="en-US" baseline="0" dirty="0"/>
              <a:t> make maintaining professional boundaries difficult. However, we have come one step closer to standardizing the role through the Oncology Patient Navigator Core Competencies available in the Resources section of this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a:t>
            </a:r>
            <a:r>
              <a:rPr lang="en-US" sz="1200" b="0" i="0" u="none" strike="noStrike" cap="none" baseline="0" dirty="0">
                <a:solidFill>
                  <a:schemeClr val="dk1"/>
                </a:solidFill>
                <a:latin typeface="Calibri"/>
                <a:ea typeface="Calibri"/>
                <a:cs typeface="Calibri"/>
                <a:sym typeface="Calibri"/>
              </a:rPr>
              <a:t>atient navigators may assist individual patients at a particular point in the continuum, or they may help individual patients across the continuum.</a:t>
            </a:r>
          </a:p>
          <a:p>
            <a:endParaRPr lang="en-US" baseline="0" dirty="0"/>
          </a:p>
          <a:p>
            <a:r>
              <a:rPr lang="en-US" baseline="0" dirty="0"/>
              <a:t>However, there are some general roles that patient navigators do play and we will soon discuss roles that the patient navigator does NOT play.</a:t>
            </a:r>
            <a:endParaRPr lang="en-US" dirty="0"/>
          </a:p>
          <a:p>
            <a:endParaRPr lang="en-US" dirty="0"/>
          </a:p>
          <a:p>
            <a:r>
              <a:rPr lang="en-US" dirty="0"/>
              <a:t>We discussed these activities in module</a:t>
            </a:r>
            <a:r>
              <a:rPr lang="en-US" baseline="0" dirty="0"/>
              <a:t> 4. All patient navigators remove barriers to care.</a:t>
            </a:r>
          </a:p>
          <a:p>
            <a:pPr marL="546100" lvl="0" indent="-342900" eaLnBrk="0" fontAlgn="base" hangingPunct="0">
              <a:spcBef>
                <a:spcPct val="20000"/>
              </a:spcBef>
              <a:spcAft>
                <a:spcPct val="0"/>
              </a:spcAft>
              <a:buClrTx/>
              <a:buFontTx/>
              <a:buChar char="•"/>
            </a:pPr>
            <a:r>
              <a:rPr lang="en-US" sz="1200" dirty="0">
                <a:ea typeface="+mn-ea"/>
                <a:cs typeface="+mn-cs"/>
              </a:rPr>
              <a:t>Those focused on prevention</a:t>
            </a:r>
            <a:r>
              <a:rPr lang="en-US" sz="1200" baseline="0" dirty="0">
                <a:ea typeface="+mn-ea"/>
                <a:cs typeface="+mn-cs"/>
              </a:rPr>
              <a:t> work with patients on</a:t>
            </a:r>
            <a:r>
              <a:rPr lang="en-US" sz="1200" dirty="0">
                <a:ea typeface="+mn-ea"/>
                <a:cs typeface="+mn-cs"/>
              </a:rPr>
              <a:t> adoption of healthy lifestyle</a:t>
            </a:r>
            <a:r>
              <a:rPr lang="en-US" sz="1200" baseline="0" dirty="0">
                <a:ea typeface="+mn-ea"/>
                <a:cs typeface="+mn-cs"/>
              </a:rPr>
              <a:t> behaviors and</a:t>
            </a:r>
            <a:r>
              <a:rPr lang="en-US" sz="1200" dirty="0">
                <a:ea typeface="+mn-ea"/>
                <a:cs typeface="+mn-cs"/>
              </a:rPr>
              <a:t> disease prevention</a:t>
            </a:r>
          </a:p>
          <a:p>
            <a:pPr marL="546100" lvl="0" indent="-342900" eaLnBrk="0" fontAlgn="base" hangingPunct="0">
              <a:spcBef>
                <a:spcPct val="20000"/>
              </a:spcBef>
              <a:spcAft>
                <a:spcPct val="0"/>
              </a:spcAft>
              <a:buClrTx/>
              <a:buFontTx/>
              <a:buChar char="•"/>
            </a:pPr>
            <a:r>
              <a:rPr lang="en-US" sz="1200" dirty="0">
                <a:ea typeface="+mn-ea"/>
                <a:cs typeface="+mn-cs"/>
              </a:rPr>
              <a:t>Those focused on screening</a:t>
            </a:r>
            <a:r>
              <a:rPr lang="en-US" sz="1200" baseline="0" dirty="0">
                <a:ea typeface="+mn-ea"/>
                <a:cs typeface="+mn-cs"/>
              </a:rPr>
              <a:t> and </a:t>
            </a:r>
            <a:r>
              <a:rPr lang="en-US" sz="1200" dirty="0">
                <a:ea typeface="+mn-ea"/>
                <a:cs typeface="+mn-cs"/>
              </a:rPr>
              <a:t>early detection</a:t>
            </a:r>
            <a:r>
              <a:rPr lang="en-US" sz="1200" baseline="0" dirty="0">
                <a:ea typeface="+mn-ea"/>
                <a:cs typeface="+mn-cs"/>
              </a:rPr>
              <a:t> r</a:t>
            </a:r>
            <a:r>
              <a:rPr lang="en-US" sz="1200" dirty="0">
                <a:ea typeface="+mn-ea"/>
                <a:cs typeface="+mn-cs"/>
              </a:rPr>
              <a:t>emove barriers to access to screening</a:t>
            </a:r>
          </a:p>
          <a:p>
            <a:pPr marL="546100" lvl="0" indent="-342900" eaLnBrk="0" fontAlgn="base" hangingPunct="0">
              <a:spcBef>
                <a:spcPct val="20000"/>
              </a:spcBef>
              <a:spcAft>
                <a:spcPct val="0"/>
              </a:spcAft>
              <a:buClrTx/>
              <a:buFontTx/>
              <a:buChar char="•"/>
            </a:pPr>
            <a:r>
              <a:rPr lang="en-US" sz="1200" dirty="0">
                <a:ea typeface="+mn-ea"/>
                <a:cs typeface="+mn-cs"/>
              </a:rPr>
              <a:t>Those focused on treatment</a:t>
            </a:r>
            <a:r>
              <a:rPr lang="en-US" sz="1200" baseline="0" dirty="0">
                <a:ea typeface="+mn-ea"/>
                <a:cs typeface="+mn-cs"/>
              </a:rPr>
              <a:t> </a:t>
            </a:r>
            <a:r>
              <a:rPr lang="en-US" sz="1200" dirty="0">
                <a:ea typeface="+mn-ea"/>
                <a:cs typeface="+mn-cs"/>
              </a:rPr>
              <a:t>provide non-clinical education, connect patients</a:t>
            </a:r>
            <a:r>
              <a:rPr lang="en-US" sz="1200" baseline="0" dirty="0">
                <a:ea typeface="+mn-ea"/>
                <a:cs typeface="+mn-cs"/>
              </a:rPr>
              <a:t> with </a:t>
            </a:r>
            <a:r>
              <a:rPr lang="en-US" sz="1200" dirty="0">
                <a:ea typeface="+mn-ea"/>
                <a:cs typeface="+mn-cs"/>
              </a:rPr>
              <a:t>support, coordinate multi-disciplinary care</a:t>
            </a:r>
            <a:r>
              <a:rPr lang="en-US" sz="1200" baseline="0" dirty="0">
                <a:ea typeface="+mn-ea"/>
                <a:cs typeface="+mn-cs"/>
              </a:rPr>
              <a:t> and provide</a:t>
            </a:r>
            <a:r>
              <a:rPr lang="en-US" sz="1200" dirty="0">
                <a:ea typeface="+mn-ea"/>
                <a:cs typeface="+mn-cs"/>
              </a:rPr>
              <a:t> resource referrals</a:t>
            </a:r>
          </a:p>
          <a:p>
            <a:pPr marL="546100" lvl="0" indent="-342900" eaLnBrk="0" fontAlgn="base" hangingPunct="0">
              <a:spcBef>
                <a:spcPct val="20000"/>
              </a:spcBef>
              <a:spcAft>
                <a:spcPct val="0"/>
              </a:spcAft>
              <a:buClrTx/>
              <a:buFontTx/>
              <a:buChar char="•"/>
            </a:pPr>
            <a:r>
              <a:rPr lang="en-US" sz="1200" dirty="0">
                <a:ea typeface="+mn-ea"/>
                <a:cs typeface="+mn-cs"/>
              </a:rPr>
              <a:t>Those focused on survivorship provide referrals for wellness and nutrition, help with stress management, provide education, support adherence to care plans</a:t>
            </a:r>
            <a:r>
              <a:rPr lang="en-US" sz="1200" baseline="0" dirty="0">
                <a:ea typeface="+mn-ea"/>
                <a:cs typeface="+mn-cs"/>
              </a:rPr>
              <a:t> and</a:t>
            </a:r>
            <a:r>
              <a:rPr lang="en-US" sz="1200" dirty="0">
                <a:ea typeface="+mn-ea"/>
                <a:cs typeface="+mn-cs"/>
              </a:rPr>
              <a:t> connect patients with support groups, retreats and other services</a:t>
            </a:r>
          </a:p>
          <a:p>
            <a:endParaRPr lang="en-US" baseline="0" dirty="0"/>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8</a:t>
            </a:fld>
            <a:endParaRPr lang="en-US"/>
          </a:p>
        </p:txBody>
      </p:sp>
    </p:spTree>
    <p:extLst>
      <p:ext uri="{BB962C8B-B14F-4D97-AF65-F5344CB8AC3E}">
        <p14:creationId xmlns:p14="http://schemas.microsoft.com/office/powerpoint/2010/main" val="25489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200" i="0" u="none" strike="noStrike" baseline="0" dirty="0">
                <a:latin typeface="+mn-lt"/>
              </a:rPr>
              <a:t>Here are a few things that patient navigators should avoid.</a:t>
            </a:r>
          </a:p>
          <a:p>
            <a:pPr marR="0" lvl="0" rtl="0">
              <a:spcBef>
                <a:spcPts val="600"/>
              </a:spcBef>
              <a:spcAft>
                <a:spcPts val="600"/>
              </a:spcAft>
              <a:buNone/>
            </a:pPr>
            <a:endParaRPr lang="en-US" sz="1200" i="0" u="none" strike="noStrike" baseline="0" dirty="0">
              <a:latin typeface="+mn-lt"/>
            </a:endParaRPr>
          </a:p>
          <a:p>
            <a:pPr marR="0" lvl="0" rtl="0">
              <a:spcBef>
                <a:spcPts val="600"/>
              </a:spcBef>
              <a:spcAft>
                <a:spcPts val="600"/>
              </a:spcAft>
              <a:buNone/>
            </a:pPr>
            <a:r>
              <a:rPr lang="en-US" sz="1200" i="0" u="none" strike="noStrike" baseline="0" dirty="0">
                <a:latin typeface="+mn-lt"/>
              </a:rPr>
              <a:t>Patient navigators do NOT provide healthcare services such as:</a:t>
            </a:r>
          </a:p>
          <a:p>
            <a:pPr lvl="1">
              <a:spcBef>
                <a:spcPts val="600"/>
              </a:spcBef>
              <a:spcAft>
                <a:spcPts val="600"/>
              </a:spcAft>
            </a:pPr>
            <a:r>
              <a:rPr lang="en-US" sz="1200" i="0" u="none" strike="noStrike" baseline="0" dirty="0">
                <a:latin typeface="+mn-lt"/>
              </a:rPr>
              <a:t>“Hands-on” patient care</a:t>
            </a:r>
          </a:p>
          <a:p>
            <a:pPr lvl="1">
              <a:spcBef>
                <a:spcPts val="600"/>
              </a:spcBef>
              <a:spcAft>
                <a:spcPts val="600"/>
              </a:spcAft>
            </a:pPr>
            <a:r>
              <a:rPr lang="en-US" sz="1200" i="0" u="none" strike="noStrike" baseline="0" dirty="0">
                <a:latin typeface="+mn-lt"/>
              </a:rPr>
              <a:t>Physical assessments, diagnoses or treatment</a:t>
            </a:r>
          </a:p>
          <a:p>
            <a:pPr lvl="1">
              <a:spcBef>
                <a:spcPts val="600"/>
              </a:spcBef>
              <a:spcAft>
                <a:spcPts val="600"/>
              </a:spcAft>
            </a:pPr>
            <a:r>
              <a:rPr lang="en-US" sz="1200" i="0" u="none" strike="noStrike" baseline="0" dirty="0">
                <a:latin typeface="+mn-lt"/>
              </a:rPr>
              <a:t>Counseling or</a:t>
            </a:r>
          </a:p>
          <a:p>
            <a:pPr lvl="1">
              <a:spcBef>
                <a:spcPts val="600"/>
              </a:spcBef>
              <a:spcAft>
                <a:spcPts val="600"/>
              </a:spcAft>
            </a:pPr>
            <a:r>
              <a:rPr lang="en-US" sz="1200" i="0" u="none" strike="noStrike" baseline="0" dirty="0">
                <a:latin typeface="+mn-lt"/>
              </a:rPr>
              <a:t>Interpretation,  unless you are a certified medical interpreter</a:t>
            </a:r>
          </a:p>
          <a:p>
            <a:pPr lvl="0">
              <a:spcBef>
                <a:spcPts val="600"/>
              </a:spcBef>
              <a:spcAft>
                <a:spcPts val="600"/>
              </a:spcAft>
            </a:pPr>
            <a:endParaRPr lang="en-US" sz="1200" i="0" u="none" strike="noStrike" baseline="0" dirty="0">
              <a:latin typeface="+mn-lt"/>
            </a:endParaRPr>
          </a:p>
          <a:p>
            <a:pPr lvl="0">
              <a:spcBef>
                <a:spcPts val="600"/>
              </a:spcBef>
              <a:spcAft>
                <a:spcPts val="600"/>
              </a:spcAft>
            </a:pPr>
            <a:r>
              <a:rPr lang="en-US" sz="1200" i="0" u="none" strike="noStrike" baseline="0" dirty="0">
                <a:latin typeface="+mn-lt"/>
              </a:rPr>
              <a:t>These activities should be conducted by licensed professionals. You and your supervisor may be liable for any harm to patients from these activities.</a:t>
            </a:r>
          </a:p>
          <a:p>
            <a:pPr lvl="0">
              <a:spcBef>
                <a:spcPts val="600"/>
              </a:spcBef>
              <a:spcAft>
                <a:spcPts val="600"/>
              </a:spcAft>
            </a:pPr>
            <a:endParaRPr lang="en-US" sz="1200" i="0" u="none" strike="noStrike" baseline="0" dirty="0">
              <a:latin typeface="+mn-lt"/>
            </a:endParaRPr>
          </a:p>
          <a:p>
            <a:pPr marR="0" lvl="0" rtl="0">
              <a:spcBef>
                <a:spcPts val="600"/>
              </a:spcBef>
              <a:spcAft>
                <a:spcPts val="600"/>
              </a:spcAft>
            </a:pPr>
            <a:r>
              <a:rPr lang="en-US" sz="1200" i="0" u="none" strike="noStrike" baseline="0" dirty="0">
                <a:latin typeface="+mn-lt"/>
              </a:rPr>
              <a:t>Also, patient navigators do NOT offer opinions or judgments about:</a:t>
            </a:r>
          </a:p>
          <a:p>
            <a:pPr lvl="1">
              <a:spcBef>
                <a:spcPts val="600"/>
              </a:spcBef>
              <a:spcAft>
                <a:spcPts val="600"/>
              </a:spcAft>
            </a:pPr>
            <a:r>
              <a:rPr lang="en-US" sz="1200" i="0" u="none" strike="noStrike" baseline="0" dirty="0">
                <a:latin typeface="+mn-lt"/>
              </a:rPr>
              <a:t>The quality of physicians or medical care</a:t>
            </a:r>
          </a:p>
          <a:p>
            <a:pPr lvl="1">
              <a:spcBef>
                <a:spcPts val="600"/>
              </a:spcBef>
              <a:spcAft>
                <a:spcPts val="600"/>
              </a:spcAft>
            </a:pPr>
            <a:r>
              <a:rPr lang="en-US" sz="1200" i="0" u="none" strike="noStrike" baseline="0" dirty="0">
                <a:latin typeface="+mn-lt"/>
              </a:rPr>
              <a:t>Diagnosis or treatment options</a:t>
            </a:r>
          </a:p>
          <a:p>
            <a:pPr lvl="1">
              <a:spcBef>
                <a:spcPts val="600"/>
              </a:spcBef>
              <a:spcAft>
                <a:spcPts val="600"/>
              </a:spcAft>
            </a:pPr>
            <a:r>
              <a:rPr lang="en-US" sz="1200" i="0" u="none" strike="noStrike" baseline="0" dirty="0">
                <a:latin typeface="+mn-lt"/>
              </a:rPr>
              <a:t>Any aspect of healthcare</a:t>
            </a:r>
          </a:p>
          <a:p>
            <a:pPr lvl="1">
              <a:spcBef>
                <a:spcPts val="600"/>
              </a:spcBef>
              <a:spcAft>
                <a:spcPts val="600"/>
              </a:spcAft>
            </a:pPr>
            <a:endParaRPr lang="en-US" sz="1200" i="0" u="none" strike="noStrike" baseline="0" dirty="0">
              <a:latin typeface="+mn-lt"/>
            </a:endParaRPr>
          </a:p>
          <a:p>
            <a:pPr marR="0" lvl="0" rtl="0">
              <a:spcBef>
                <a:spcPts val="600"/>
              </a:spcBef>
              <a:spcAft>
                <a:spcPts val="600"/>
              </a:spcAft>
              <a:buNone/>
            </a:pPr>
            <a:r>
              <a:rPr lang="en-US" sz="1200" i="0" u="none" strike="noStrike" baseline="0" dirty="0">
                <a:latin typeface="+mn-lt"/>
              </a:rPr>
              <a:t>For any of these issues it is critical that you refer to the appropriate licensed professional. Check with your supervisor or employer for other policies on what to avoid.</a:t>
            </a:r>
            <a:r>
              <a:rPr lang="en-US" sz="1200" baseline="0" dirty="0"/>
              <a:t> </a:t>
            </a:r>
            <a:endParaRPr lang="en-US" sz="1200" dirty="0"/>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9</a:t>
            </a:fld>
            <a:endParaRPr lang="en-US"/>
          </a:p>
        </p:txBody>
      </p:sp>
    </p:spTree>
    <p:extLst>
      <p:ext uri="{BB962C8B-B14F-4D97-AF65-F5344CB8AC3E}">
        <p14:creationId xmlns:p14="http://schemas.microsoft.com/office/powerpoint/2010/main" val="30306449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1">
    <p:spTree>
      <p:nvGrpSpPr>
        <p:cNvPr id="1" name=""/>
        <p:cNvGrpSpPr/>
        <p:nvPr/>
      </p:nvGrpSpPr>
      <p:grpSpPr>
        <a:xfrm>
          <a:off x="0" y="0"/>
          <a:ext cx="0" cy="0"/>
          <a:chOff x="0" y="0"/>
          <a:chExt cx="0" cy="0"/>
        </a:xfrm>
      </p:grpSpPr>
      <p:pic>
        <p:nvPicPr>
          <p:cNvPr id="3" name="Picture 2" descr="PPT-General7.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ubtitle 2"/>
          <p:cNvSpPr>
            <a:spLocks noGrp="1"/>
          </p:cNvSpPr>
          <p:nvPr>
            <p:ph type="subTitle" idx="1"/>
          </p:nvPr>
        </p:nvSpPr>
        <p:spPr>
          <a:xfrm>
            <a:off x="2590800"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2590800" y="457200"/>
            <a:ext cx="6324599" cy="2514600"/>
          </a:xfrm>
        </p:spPr>
        <p:txBody>
          <a:bodyPr/>
          <a:lstStyle>
            <a:lvl1pPr algn="l">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40897" y="5858870"/>
            <a:ext cx="3200400" cy="541930"/>
          </a:xfrm>
          <a:prstGeom prst="rect">
            <a:avLst/>
          </a:prstGeom>
        </p:spPr>
      </p:pic>
    </p:spTree>
    <p:extLst>
      <p:ext uri="{BB962C8B-B14F-4D97-AF65-F5344CB8AC3E}">
        <p14:creationId xmlns:p14="http://schemas.microsoft.com/office/powerpoint/2010/main" val="1265514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6075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8326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rgbClr val="0C52B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 name="Content Placeholder 2"/>
          <p:cNvSpPr>
            <a:spLocks noGrp="1"/>
          </p:cNvSpPr>
          <p:nvPr>
            <p:ph idx="1"/>
          </p:nvPr>
        </p:nvSpPr>
        <p:spPr>
          <a:xfrm>
            <a:off x="457200" y="1600201"/>
            <a:ext cx="8229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5679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5"/>
        <p:cNvGrpSpPr/>
        <p:nvPr/>
      </p:nvGrpSpPr>
      <p:grpSpPr>
        <a:xfrm>
          <a:off x="0" y="0"/>
          <a:ext cx="0" cy="0"/>
          <a:chOff x="0" y="0"/>
          <a:chExt cx="0" cy="0"/>
        </a:xfrm>
      </p:grpSpPr>
      <p:pic>
        <p:nvPicPr>
          <p:cNvPr id="26" name="Shape 26"/>
          <p:cNvPicPr preferRelativeResize="0"/>
          <p:nvPr/>
        </p:nvPicPr>
        <p:blipFill rotWithShape="1">
          <a:blip r:embed="rId2">
            <a:alphaModFix/>
          </a:blip>
          <a:srcRect/>
          <a:stretch/>
        </p:blipFill>
        <p:spPr>
          <a:xfrm>
            <a:off x="0" y="-19050"/>
            <a:ext cx="9144000" cy="323850"/>
          </a:xfrm>
          <a:prstGeom prst="rect">
            <a:avLst/>
          </a:prstGeom>
          <a:noFill/>
          <a:ln>
            <a:noFill/>
          </a:ln>
        </p:spPr>
      </p:pic>
      <p:sp>
        <p:nvSpPr>
          <p:cNvPr id="27" name="Shape 2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29" name="Shape 29"/>
          <p:cNvSpPr txBox="1">
            <a:spLocks noGrp="1"/>
          </p:cNvSpPr>
          <p:nvPr>
            <p:ph type="ftr" idx="11"/>
          </p:nvPr>
        </p:nvSpPr>
        <p:spPr>
          <a:xfrm>
            <a:off x="457200" y="6248400"/>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0" name="Shape 30"/>
          <p:cNvSpPr txBox="1">
            <a:spLocks noGrp="1"/>
          </p:cNvSpPr>
          <p:nvPr>
            <p:ph type="sldNum" idx="12"/>
          </p:nvPr>
        </p:nvSpPr>
        <p:spPr>
          <a:xfrm>
            <a:off x="8458200" y="6381750"/>
            <a:ext cx="685799" cy="476249"/>
          </a:xfrm>
          <a:prstGeom prst="rect">
            <a:avLst/>
          </a:prstGeom>
          <a:noFill/>
          <a:ln>
            <a:noFill/>
          </a:ln>
        </p:spPr>
        <p:txBody>
          <a:bodyPr lIns="91425" tIns="45700" rIns="91425" bIns="45700" anchor="t" anchorCtr="0">
            <a:noAutofit/>
          </a:bodyPr>
          <a:lstStyle>
            <a:lvl1pPr marL="0" marR="0" indent="0" algn="ctr" rtl="0">
              <a:spcBef>
                <a:spcPts val="0"/>
              </a:spcBef>
              <a:buNone/>
              <a:defRPr sz="1400" b="1"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extLst>
      <p:ext uri="{BB962C8B-B14F-4D97-AF65-F5344CB8AC3E}">
        <p14:creationId xmlns:p14="http://schemas.microsoft.com/office/powerpoint/2010/main" val="2210297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7"/>
        <p:cNvGrpSpPr/>
        <p:nvPr/>
      </p:nvGrpSpPr>
      <p:grpSpPr>
        <a:xfrm>
          <a:off x="0" y="0"/>
          <a:ext cx="0" cy="0"/>
          <a:chOff x="0" y="0"/>
          <a:chExt cx="0" cy="0"/>
        </a:xfrm>
      </p:grpSpPr>
      <p:pic>
        <p:nvPicPr>
          <p:cNvPr id="48" name="Shape 48"/>
          <p:cNvPicPr preferRelativeResize="0"/>
          <p:nvPr/>
        </p:nvPicPr>
        <p:blipFill rotWithShape="1">
          <a:blip r:embed="rId2">
            <a:alphaModFix/>
          </a:blip>
          <a:srcRect/>
          <a:stretch/>
        </p:blipFill>
        <p:spPr>
          <a:xfrm>
            <a:off x="0" y="-19050"/>
            <a:ext cx="9144000" cy="323850"/>
          </a:xfrm>
          <a:prstGeom prst="rect">
            <a:avLst/>
          </a:prstGeom>
          <a:noFill/>
          <a:ln>
            <a:noFill/>
          </a:ln>
        </p:spPr>
      </p:pic>
      <p:sp>
        <p:nvSpPr>
          <p:cNvPr id="49" name="Shape 49"/>
          <p:cNvSpPr txBox="1">
            <a:spLocks noGrp="1"/>
          </p:cNvSpPr>
          <p:nvPr>
            <p:ph type="title"/>
          </p:nvPr>
        </p:nvSpPr>
        <p:spPr>
          <a:xfrm>
            <a:off x="457200" y="304800"/>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50" name="Shape 50"/>
          <p:cNvSpPr txBox="1">
            <a:spLocks noGrp="1"/>
          </p:cNvSpPr>
          <p:nvPr>
            <p:ph type="ftr" idx="11"/>
          </p:nvPr>
        </p:nvSpPr>
        <p:spPr>
          <a:xfrm>
            <a:off x="457200" y="6248400"/>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sldNum" idx="12"/>
          </p:nvPr>
        </p:nvSpPr>
        <p:spPr>
          <a:xfrm>
            <a:off x="8458200" y="6381750"/>
            <a:ext cx="685799" cy="476249"/>
          </a:xfrm>
          <a:prstGeom prst="rect">
            <a:avLst/>
          </a:prstGeom>
          <a:noFill/>
          <a:ln>
            <a:noFill/>
          </a:ln>
        </p:spPr>
        <p:txBody>
          <a:bodyPr lIns="91425" tIns="45700" rIns="91425" bIns="45700" anchor="t" anchorCtr="0">
            <a:noAutofit/>
          </a:bodyPr>
          <a:lstStyle>
            <a:lvl1pPr marL="0" marR="0" indent="0" algn="ctr" rtl="0">
              <a:spcBef>
                <a:spcPts val="0"/>
              </a:spcBef>
              <a:buNone/>
              <a:defRPr sz="1400" b="1"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extLst>
      <p:ext uri="{BB962C8B-B14F-4D97-AF65-F5344CB8AC3E}">
        <p14:creationId xmlns:p14="http://schemas.microsoft.com/office/powerpoint/2010/main" val="3140336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PPT-General6.jpg"/>
          <p:cNvPicPr>
            <a:picLocks noChangeAspect="1"/>
          </p:cNvPicPr>
          <p:nvPr userDrawn="1"/>
        </p:nvPicPr>
        <p:blipFill rotWithShape="1">
          <a:blip r:embed="rId10" cstate="print">
            <a:extLst>
              <a:ext uri="{28A0092B-C50C-407E-A947-70E740481C1C}">
                <a14:useLocalDpi xmlns:a14="http://schemas.microsoft.com/office/drawing/2010/main" val="0"/>
              </a:ext>
            </a:extLst>
          </a:blip>
          <a:srcRect r="50039"/>
          <a:stretch/>
        </p:blipFill>
        <p:spPr>
          <a:xfrm>
            <a:off x="4572000" y="-66429"/>
            <a:ext cx="4663440" cy="7000629"/>
          </a:xfrm>
          <a:prstGeom prst="rect">
            <a:avLst/>
          </a:prstGeom>
        </p:spPr>
      </p:pic>
      <p:pic>
        <p:nvPicPr>
          <p:cNvPr id="8" name="Picture 7" descr="PPT-General6.jpg"/>
          <p:cNvPicPr>
            <a:picLocks noChangeAspect="1"/>
          </p:cNvPicPr>
          <p:nvPr userDrawn="1"/>
        </p:nvPicPr>
        <p:blipFill rotWithShape="1">
          <a:blip r:embed="rId10" cstate="print">
            <a:extLst>
              <a:ext uri="{28A0092B-C50C-407E-A947-70E740481C1C}">
                <a14:useLocalDpi xmlns:a14="http://schemas.microsoft.com/office/drawing/2010/main" val="0"/>
              </a:ext>
            </a:extLst>
          </a:blip>
          <a:srcRect r="50039"/>
          <a:stretch/>
        </p:blipFill>
        <p:spPr>
          <a:xfrm>
            <a:off x="0" y="-66429"/>
            <a:ext cx="4663440" cy="7000629"/>
          </a:xfrm>
          <a:prstGeom prst="rect">
            <a:avLst/>
          </a:prstGeom>
        </p:spPr>
      </p:pic>
      <p:sp>
        <p:nvSpPr>
          <p:cNvPr id="1026" name="Rectangle 2"/>
          <p:cNvSpPr>
            <a:spLocks noGrp="1" noChangeArrowheads="1"/>
          </p:cNvSpPr>
          <p:nvPr>
            <p:ph type="title"/>
            <p:custDataLst>
              <p:tags r:id="rId8"/>
            </p:custDataLst>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rgbClr val="0C52B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1027" name="Rectangle 3"/>
          <p:cNvSpPr>
            <a:spLocks noGrp="1" noChangeArrowheads="1"/>
          </p:cNvSpPr>
          <p:nvPr>
            <p:ph type="body" idx="1"/>
            <p:custDataLst>
              <p:tags r:id="rId9"/>
            </p:custDataLst>
          </p:nvPr>
        </p:nvSpPr>
        <p:spPr bwMode="auto">
          <a:xfrm>
            <a:off x="457200" y="1600201"/>
            <a:ext cx="82296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636004" y="5840274"/>
            <a:ext cx="3200400" cy="541932"/>
          </a:xfrm>
          <a:prstGeom prst="rect">
            <a:avLst/>
          </a:prstGeom>
        </p:spPr>
      </p:pic>
      <p:pic>
        <p:nvPicPr>
          <p:cNvPr id="3" name="Picture 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81000" y="5745480"/>
            <a:ext cx="960421" cy="731520"/>
          </a:xfrm>
          <a:prstGeom prst="rect">
            <a:avLst/>
          </a:prstGeom>
        </p:spPr>
      </p:pic>
    </p:spTree>
    <p:extLst>
      <p:ext uri="{BB962C8B-B14F-4D97-AF65-F5344CB8AC3E}">
        <p14:creationId xmlns:p14="http://schemas.microsoft.com/office/powerpoint/2010/main" val="3174618205"/>
      </p:ext>
    </p:extLst>
  </p:cSld>
  <p:clrMap bg1="lt1" tx1="dk1" bg2="lt2" tx2="dk2" accent1="accent1" accent2="accent2" accent3="accent3" accent4="accent4" accent5="accent5" accent6="accent6" hlink="hlink" folHlink="folHlink"/>
  <p:sldLayoutIdLst>
    <p:sldLayoutId id="2147483721" r:id="rId1"/>
    <p:sldLayoutId id="2147483708" r:id="rId2"/>
    <p:sldLayoutId id="2147483710" r:id="rId3"/>
    <p:sldLayoutId id="2147483718" r:id="rId4"/>
    <p:sldLayoutId id="2147483722" r:id="rId5"/>
    <p:sldLayoutId id="2147483723" r:id="rId6"/>
  </p:sldLayoutIdLst>
  <p:txStyles>
    <p:titleStyle>
      <a:lvl1pPr algn="ctr" rtl="0" eaLnBrk="0" fontAlgn="base" hangingPunct="0">
        <a:spcBef>
          <a:spcPct val="0"/>
        </a:spcBef>
        <a:spcAft>
          <a:spcPct val="0"/>
        </a:spcAft>
        <a:defRPr sz="4400" b="1">
          <a:solidFill>
            <a:schemeClr val="tx1">
              <a:lumMod val="75000"/>
              <a:lumOff val="25000"/>
            </a:schemeClr>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600">
          <a:solidFill>
            <a:srgbClr val="365F91"/>
          </a:solidFill>
          <a:latin typeface="Trebuchet MS" pitchFamily="34" charset="0"/>
        </a:defRPr>
      </a:lvl2pPr>
      <a:lvl3pPr algn="ctr" rtl="0" eaLnBrk="0" fontAlgn="base" hangingPunct="0">
        <a:spcBef>
          <a:spcPct val="0"/>
        </a:spcBef>
        <a:spcAft>
          <a:spcPct val="0"/>
        </a:spcAft>
        <a:defRPr sz="3600">
          <a:solidFill>
            <a:srgbClr val="365F91"/>
          </a:solidFill>
          <a:latin typeface="Trebuchet MS" pitchFamily="34" charset="0"/>
        </a:defRPr>
      </a:lvl3pPr>
      <a:lvl4pPr algn="ctr" rtl="0" eaLnBrk="0" fontAlgn="base" hangingPunct="0">
        <a:spcBef>
          <a:spcPct val="0"/>
        </a:spcBef>
        <a:spcAft>
          <a:spcPct val="0"/>
        </a:spcAft>
        <a:defRPr sz="3600">
          <a:solidFill>
            <a:srgbClr val="365F91"/>
          </a:solidFill>
          <a:latin typeface="Trebuchet MS" pitchFamily="34" charset="0"/>
        </a:defRPr>
      </a:lvl4pPr>
      <a:lvl5pPr algn="ctr" rtl="0" eaLnBrk="0" fontAlgn="base" hangingPunct="0">
        <a:spcBef>
          <a:spcPct val="0"/>
        </a:spcBef>
        <a:spcAft>
          <a:spcPct val="0"/>
        </a:spcAft>
        <a:defRPr sz="3600">
          <a:solidFill>
            <a:srgbClr val="365F91"/>
          </a:solidFill>
          <a:latin typeface="Trebuchet MS" pitchFamily="34" charset="0"/>
        </a:defRPr>
      </a:lvl5pPr>
      <a:lvl6pPr marL="457200" algn="ctr" rtl="0" fontAlgn="base">
        <a:spcBef>
          <a:spcPct val="0"/>
        </a:spcBef>
        <a:spcAft>
          <a:spcPct val="0"/>
        </a:spcAft>
        <a:defRPr sz="4400">
          <a:solidFill>
            <a:srgbClr val="365F91"/>
          </a:solidFill>
          <a:latin typeface="Arial" charset="0"/>
        </a:defRPr>
      </a:lvl6pPr>
      <a:lvl7pPr marL="914400" algn="ctr" rtl="0" fontAlgn="base">
        <a:spcBef>
          <a:spcPct val="0"/>
        </a:spcBef>
        <a:spcAft>
          <a:spcPct val="0"/>
        </a:spcAft>
        <a:defRPr sz="4400">
          <a:solidFill>
            <a:srgbClr val="365F91"/>
          </a:solidFill>
          <a:latin typeface="Arial" charset="0"/>
        </a:defRPr>
      </a:lvl7pPr>
      <a:lvl8pPr marL="1371600" algn="ctr" rtl="0" fontAlgn="base">
        <a:spcBef>
          <a:spcPct val="0"/>
        </a:spcBef>
        <a:spcAft>
          <a:spcPct val="0"/>
        </a:spcAft>
        <a:defRPr sz="4400">
          <a:solidFill>
            <a:srgbClr val="365F91"/>
          </a:solidFill>
          <a:latin typeface="Arial" charset="0"/>
        </a:defRPr>
      </a:lvl8pPr>
      <a:lvl9pPr marL="1828800" algn="ctr" rtl="0" fontAlgn="base">
        <a:spcBef>
          <a:spcPct val="0"/>
        </a:spcBef>
        <a:spcAft>
          <a:spcPct val="0"/>
        </a:spcAft>
        <a:defRPr sz="4400">
          <a:solidFill>
            <a:srgbClr val="365F9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lumMod val="75000"/>
              <a:lumOff val="25000"/>
            </a:schemeClr>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lumMod val="75000"/>
              <a:lumOff val="25000"/>
            </a:schemeClr>
          </a:solidFill>
          <a:latin typeface="+mn-lt"/>
        </a:defRPr>
      </a:lvl2pPr>
      <a:lvl3pPr marL="1143000" indent="-228600" algn="l" rtl="0" eaLnBrk="0" fontAlgn="base" hangingPunct="0">
        <a:spcBef>
          <a:spcPct val="20000"/>
        </a:spcBef>
        <a:spcAft>
          <a:spcPct val="0"/>
        </a:spcAft>
        <a:buChar char="•"/>
        <a:defRPr sz="2400">
          <a:solidFill>
            <a:schemeClr val="tx1">
              <a:lumMod val="75000"/>
              <a:lumOff val="25000"/>
            </a:schemeClr>
          </a:solidFill>
          <a:latin typeface="+mn-lt"/>
        </a:defRPr>
      </a:lvl3pPr>
      <a:lvl4pPr marL="1600200" indent="-228600" algn="l" rtl="0" eaLnBrk="0" fontAlgn="base" hangingPunct="0">
        <a:spcBef>
          <a:spcPct val="20000"/>
        </a:spcBef>
        <a:spcAft>
          <a:spcPct val="0"/>
        </a:spcAft>
        <a:buChar char="–"/>
        <a:defRPr sz="2000">
          <a:solidFill>
            <a:schemeClr val="tx1">
              <a:lumMod val="75000"/>
              <a:lumOff val="25000"/>
            </a:schemeClr>
          </a:solidFill>
          <a:latin typeface="+mn-lt"/>
        </a:defRPr>
      </a:lvl4pPr>
      <a:lvl5pPr marL="2057400" indent="-228600" algn="l" rtl="0" eaLnBrk="0" fontAlgn="base" hangingPunct="0">
        <a:spcBef>
          <a:spcPct val="20000"/>
        </a:spcBef>
        <a:spcAft>
          <a:spcPct val="0"/>
        </a:spcAft>
        <a:buChar char="»"/>
        <a:defRPr sz="2000">
          <a:solidFill>
            <a:schemeClr val="tx1">
              <a:lumMod val="75000"/>
              <a:lumOff val="25000"/>
            </a:schemeClr>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youtube.com/watch?v=8WyK5QKpbdU&amp;list=PLRIKI4g49d06ocKBZEcTHIiGy0uCuTenq&amp;index=10"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youtube.com/watch?v=kZR0whf3tHI&amp;list=PLRIKI4g49d06ocKBZEcTHIiGy0uCuTenq&amp;index=11"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youtube.com/watch?v=rUuYzh6Yuuo&amp;list=PLRIKI4g49d06ocKBZEcTHIiGy0uCuTenq&amp;index=12"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youtube.com/watch?v=r86lNfgC1JE&amp;list=PLRIKI4g49d06ocKBZEcTHIiGy0uCuTenq&amp;index=13"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twitter.com/GWCancer"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visitor.r20.constantcontact.com/manage/optin?v=001lLYlTIgswvK7TYd6aWfL4B6oWyhgywjtkMEmrvakuFwlJ0D8f2eKV6iMgu-GDGGkmGLxZDEweOtrnd57Rbz8YI8Tpbdsd1C1MR9BiAENfKY%3D" TargetMode="External"/><Relationship Id="rId5" Type="http://schemas.openxmlformats.org/officeDocument/2006/relationships/hyperlink" Target="https://visitor.r20.constantcontact.com/manage/optin?v=001lLYlTIgswvK7TYd6aWfL4Acy3Z0lNH2hCHbXC5wQHFOW5Fs64pTWI5uwpBAhqT_mQpHyRczMmUY-zUxoqnCu-cI2TYYzOIhcUyEKWdyB9zw%3D" TargetMode="External"/><Relationship Id="rId4" Type="http://schemas.openxmlformats.org/officeDocument/2006/relationships/hyperlink" Target="https://cancercenter.gwu.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a:latin typeface="+mj-lt"/>
                <a:ea typeface="Trebuchet MS"/>
                <a:cs typeface="Trebuchet MS"/>
                <a:sym typeface="Trebuchet MS"/>
              </a:rPr>
              <a:t>Lesson 1: Scope of Practice</a:t>
            </a:r>
            <a:endParaRPr lang="en-US" dirty="0">
              <a:latin typeface="+mj-lt"/>
            </a:endParaRPr>
          </a:p>
        </p:txBody>
      </p:sp>
      <p:sp>
        <p:nvSpPr>
          <p:cNvPr id="38915" name="Subtitle 1"/>
          <p:cNvSpPr>
            <a:spLocks noGrp="1"/>
          </p:cNvSpPr>
          <p:nvPr>
            <p:ph type="subTitle" idx="1"/>
          </p:nvPr>
        </p:nvSpPr>
        <p:spPr>
          <a:xfrm>
            <a:off x="1600200" y="3137687"/>
            <a:ext cx="7315199" cy="1752600"/>
          </a:xfrm>
        </p:spPr>
        <p:txBody>
          <a:bodyPr/>
          <a:lstStyle/>
          <a:p>
            <a:pPr lvl="0">
              <a:spcBef>
                <a:spcPts val="0"/>
              </a:spcBef>
              <a:buSzPct val="25000"/>
            </a:pPr>
            <a:r>
              <a:rPr lang="en-US" dirty="0">
                <a:solidFill>
                  <a:schemeClr val="bg1"/>
                </a:solidFill>
                <a:latin typeface="+mj-lt"/>
                <a:ea typeface="Times New Roman"/>
                <a:cs typeface="Times New Roman"/>
                <a:sym typeface="Times New Roman"/>
              </a:rPr>
              <a:t>Module 6: Professionalism</a:t>
            </a:r>
          </a:p>
          <a:p>
            <a:pPr lvl="0">
              <a:spcBef>
                <a:spcPts val="0"/>
              </a:spcBef>
              <a:buSzPct val="25000"/>
            </a:pPr>
            <a:r>
              <a:rPr lang="en-US" dirty="0">
                <a:solidFill>
                  <a:schemeClr val="bg1"/>
                </a:solidFill>
                <a:latin typeface="+mj-lt"/>
                <a:ea typeface="Times New Roman"/>
                <a:cs typeface="Times New Roman"/>
                <a:sym typeface="Times New Roman"/>
              </a:rPr>
              <a:t>Oncology Patient Navigator Training: The Fundamentals</a:t>
            </a:r>
          </a:p>
          <a:p>
            <a:pPr eaLnBrk="1" hangingPunct="1"/>
            <a:endParaRPr lang="en-US" altLang="en-US" dirty="0">
              <a:solidFill>
                <a:schemeClr val="bg1"/>
              </a:solidFill>
            </a:endParaRPr>
          </a:p>
        </p:txBody>
      </p:sp>
    </p:spTree>
    <p:extLst>
      <p:ext uri="{BB962C8B-B14F-4D97-AF65-F5344CB8AC3E}">
        <p14:creationId xmlns:p14="http://schemas.microsoft.com/office/powerpoint/2010/main" val="3484391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mj-lt"/>
                <a:ea typeface="Trebuchet MS"/>
                <a:cs typeface="Trebuchet MS"/>
                <a:sym typeface="Trebuchet MS"/>
              </a:rPr>
              <a:t>Patient Navigator Role?</a:t>
            </a:r>
            <a:endParaRPr lang="en-US" sz="3600" b="1" i="0" u="none" strike="noStrike" baseline="0" dirty="0">
              <a:latin typeface="+mj-lt"/>
            </a:endParaRPr>
          </a:p>
        </p:txBody>
      </p:sp>
      <p:sp>
        <p:nvSpPr>
          <p:cNvPr id="3" name="Text Placeholder 2"/>
          <p:cNvSpPr>
            <a:spLocks noGrp="1"/>
          </p:cNvSpPr>
          <p:nvPr>
            <p:ph type="body" idx="1"/>
          </p:nvPr>
        </p:nvSpPr>
        <p:spPr>
          <a:xfrm>
            <a:off x="304800" y="1600200"/>
            <a:ext cx="8229600" cy="3810000"/>
          </a:xfrm>
        </p:spPr>
        <p:txBody>
          <a:bodyPr>
            <a:normAutofit fontScale="92500" lnSpcReduction="20000"/>
          </a:bodyPr>
          <a:lstStyle/>
          <a:p>
            <a:pPr marL="203200" indent="0">
              <a:spcBef>
                <a:spcPts val="600"/>
              </a:spcBef>
              <a:spcAft>
                <a:spcPts val="600"/>
              </a:spcAft>
              <a:buNone/>
            </a:pPr>
            <a:r>
              <a:rPr lang="en-US" sz="3200" dirty="0"/>
              <a:t>Providing emotional support to a patient? </a:t>
            </a:r>
          </a:p>
          <a:p>
            <a:pPr marL="203200" indent="0">
              <a:spcBef>
                <a:spcPts val="600"/>
              </a:spcBef>
              <a:spcAft>
                <a:spcPts val="600"/>
              </a:spcAft>
              <a:buNone/>
            </a:pPr>
            <a:endParaRPr lang="en-US" sz="1000" dirty="0"/>
          </a:p>
          <a:p>
            <a:pPr marL="203200" indent="0">
              <a:spcBef>
                <a:spcPts val="600"/>
              </a:spcBef>
              <a:spcAft>
                <a:spcPts val="600"/>
              </a:spcAft>
              <a:buNone/>
            </a:pPr>
            <a:r>
              <a:rPr lang="en-US" sz="3200" dirty="0"/>
              <a:t>Calling the patient to discuss how to take medicine? </a:t>
            </a:r>
          </a:p>
          <a:p>
            <a:pPr marL="203200" indent="0">
              <a:spcBef>
                <a:spcPts val="600"/>
              </a:spcBef>
              <a:spcAft>
                <a:spcPts val="600"/>
              </a:spcAft>
              <a:buNone/>
            </a:pPr>
            <a:endParaRPr lang="en-US" sz="1000" dirty="0"/>
          </a:p>
          <a:p>
            <a:pPr marL="203200" indent="0">
              <a:spcBef>
                <a:spcPts val="600"/>
              </a:spcBef>
              <a:spcAft>
                <a:spcPts val="600"/>
              </a:spcAft>
              <a:buNone/>
            </a:pPr>
            <a:r>
              <a:rPr lang="en-US" sz="3200" dirty="0"/>
              <a:t>Tailoring information referrals based on patient’s needs and abilities?</a:t>
            </a:r>
          </a:p>
          <a:p>
            <a:pPr marL="203200" indent="0">
              <a:spcBef>
                <a:spcPts val="600"/>
              </a:spcBef>
              <a:spcAft>
                <a:spcPts val="600"/>
              </a:spcAft>
              <a:buNone/>
            </a:pPr>
            <a:endParaRPr lang="en-US" sz="1000" dirty="0"/>
          </a:p>
          <a:p>
            <a:pPr marL="203200" indent="0">
              <a:spcBef>
                <a:spcPts val="600"/>
              </a:spcBef>
              <a:spcAft>
                <a:spcPts val="600"/>
              </a:spcAft>
              <a:buNone/>
            </a:pPr>
            <a:r>
              <a:rPr lang="en-US" sz="3200" dirty="0"/>
              <a:t>Answering calls to the front desk?</a:t>
            </a:r>
          </a:p>
        </p:txBody>
      </p:sp>
    </p:spTree>
    <p:extLst>
      <p:ext uri="{BB962C8B-B14F-4D97-AF65-F5344CB8AC3E}">
        <p14:creationId xmlns:p14="http://schemas.microsoft.com/office/powerpoint/2010/main" val="3345220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ea typeface="Trebuchet MS"/>
                <a:cs typeface="Trebuchet MS"/>
              </a:rPr>
              <a:t>Medical Liability and its Implications</a:t>
            </a:r>
          </a:p>
        </p:txBody>
      </p:sp>
      <p:graphicFrame>
        <p:nvGraphicFramePr>
          <p:cNvPr id="4" name="Diagram 3" descr="Medical liability and its implications:&#10;job loss, lawsuit, loss of license, fine, jail time."/>
          <p:cNvGraphicFramePr/>
          <p:nvPr>
            <p:extLst>
              <p:ext uri="{D42A27DB-BD31-4B8C-83A1-F6EECF244321}">
                <p14:modId xmlns:p14="http://schemas.microsoft.com/office/powerpoint/2010/main" val="4243571127"/>
              </p:ext>
            </p:extLst>
          </p:nvPr>
        </p:nvGraphicFramePr>
        <p:xfrm>
          <a:off x="838200" y="1295400"/>
          <a:ext cx="7467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0568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R="0" rtl="0"/>
            <a:r>
              <a:rPr lang="en-US" sz="3600" i="0" u="none" strike="noStrike" baseline="0" dirty="0">
                <a:latin typeface="+mj-lt"/>
              </a:rPr>
              <a:t>Maintaining</a:t>
            </a:r>
            <a:r>
              <a:rPr lang="en-US" sz="3600" i="0" u="none" strike="noStrike" dirty="0">
                <a:latin typeface="+mj-lt"/>
              </a:rPr>
              <a:t> Boundaries with Other Professionals</a:t>
            </a:r>
            <a:endParaRPr lang="en-US" sz="3600" i="0" u="none" strike="noStrike" baseline="0" dirty="0">
              <a:latin typeface="+mj-lt"/>
            </a:endParaRPr>
          </a:p>
        </p:txBody>
      </p:sp>
      <p:graphicFrame>
        <p:nvGraphicFramePr>
          <p:cNvPr id="4" name="Diagram 3" descr="The slide is divided into two sections; one of them corresponds to what you should be doing and another one to what you should not be doing. "/>
          <p:cNvGraphicFramePr/>
          <p:nvPr>
            <p:extLst>
              <p:ext uri="{D42A27DB-BD31-4B8C-83A1-F6EECF244321}">
                <p14:modId xmlns:p14="http://schemas.microsoft.com/office/powerpoint/2010/main" val="2068330542"/>
              </p:ext>
            </p:extLst>
          </p:nvPr>
        </p:nvGraphicFramePr>
        <p:xfrm>
          <a:off x="228600" y="1397000"/>
          <a:ext cx="8382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Connector 7">
            <a:extLst>
              <a:ext uri="{C183D7F6-B498-43B3-948B-1728B52AA6E4}">
                <adec:decorative xmlns:adec="http://schemas.microsoft.com/office/drawing/2017/decorative" val="1"/>
              </a:ext>
            </a:extLst>
          </p:cNvPr>
          <p:cNvCxnSpPr/>
          <p:nvPr/>
        </p:nvCxnSpPr>
        <p:spPr>
          <a:xfrm>
            <a:off x="4343400" y="1676400"/>
            <a:ext cx="0" cy="3810000"/>
          </a:xfrm>
          <a:prstGeom prst="line">
            <a:avLst/>
          </a:prstGeom>
          <a:ln w="76200">
            <a:solidFill>
              <a:srgbClr val="3A6497"/>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42503CF-D144-4439-9241-4E16A5F721C9}"/>
              </a:ext>
            </a:extLst>
          </p:cNvPr>
          <p:cNvSpPr txBox="1"/>
          <p:nvPr/>
        </p:nvSpPr>
        <p:spPr>
          <a:xfrm>
            <a:off x="1035432" y="3223567"/>
            <a:ext cx="2501137" cy="461665"/>
          </a:xfrm>
          <a:prstGeom prst="rect">
            <a:avLst/>
          </a:prstGeom>
          <a:noFill/>
        </p:spPr>
        <p:txBody>
          <a:bodyPr wrap="square" rtlCol="0">
            <a:spAutoFit/>
          </a:bodyPr>
          <a:lstStyle/>
          <a:p>
            <a:r>
              <a:rPr lang="en-US" sz="2400" dirty="0"/>
              <a:t>Should be doing</a:t>
            </a:r>
          </a:p>
        </p:txBody>
      </p:sp>
      <p:sp>
        <p:nvSpPr>
          <p:cNvPr id="5" name="TextBox 4">
            <a:extLst>
              <a:ext uri="{FF2B5EF4-FFF2-40B4-BE49-F238E27FC236}">
                <a16:creationId xmlns:a16="http://schemas.microsoft.com/office/drawing/2014/main" id="{277C99AB-41B9-43B9-BB96-B81ECFA08930}"/>
              </a:ext>
            </a:extLst>
          </p:cNvPr>
          <p:cNvSpPr txBox="1"/>
          <p:nvPr/>
        </p:nvSpPr>
        <p:spPr>
          <a:xfrm>
            <a:off x="5069556" y="3223567"/>
            <a:ext cx="3397619" cy="461665"/>
          </a:xfrm>
          <a:prstGeom prst="rect">
            <a:avLst/>
          </a:prstGeom>
          <a:noFill/>
        </p:spPr>
        <p:txBody>
          <a:bodyPr wrap="square" rtlCol="0">
            <a:spAutoFit/>
          </a:bodyPr>
          <a:lstStyle/>
          <a:p>
            <a:r>
              <a:rPr lang="en-US" sz="2400" dirty="0"/>
              <a:t>Should NOT be doing</a:t>
            </a:r>
          </a:p>
        </p:txBody>
      </p:sp>
    </p:spTree>
    <p:extLst>
      <p:ext uri="{BB962C8B-B14F-4D97-AF65-F5344CB8AC3E}">
        <p14:creationId xmlns:p14="http://schemas.microsoft.com/office/powerpoint/2010/main" val="3001532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Video #1</a:t>
            </a:r>
          </a:p>
        </p:txBody>
      </p:sp>
      <p:pic>
        <p:nvPicPr>
          <p:cNvPr id="7" name="Content Placeholder 6" descr="Image depicting conversation between a doctor and patient navigator.">
            <a:extLst>
              <a:ext uri="{FF2B5EF4-FFF2-40B4-BE49-F238E27FC236}">
                <a16:creationId xmlns:a16="http://schemas.microsoft.com/office/drawing/2014/main" id="{B43A8EC8-93BE-4669-8CE3-5B3D3EDE96B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3999" y="1447800"/>
            <a:ext cx="6096001" cy="3200400"/>
          </a:xfrm>
        </p:spPr>
      </p:pic>
      <p:sp>
        <p:nvSpPr>
          <p:cNvPr id="8" name="TextBox 7">
            <a:extLst>
              <a:ext uri="{FF2B5EF4-FFF2-40B4-BE49-F238E27FC236}">
                <a16:creationId xmlns:a16="http://schemas.microsoft.com/office/drawing/2014/main" id="{24C48062-E381-4A40-88F1-8F65AC9F47D5}"/>
              </a:ext>
            </a:extLst>
          </p:cNvPr>
          <p:cNvSpPr txBox="1"/>
          <p:nvPr/>
        </p:nvSpPr>
        <p:spPr>
          <a:xfrm>
            <a:off x="3086099" y="4876800"/>
            <a:ext cx="2971800" cy="369332"/>
          </a:xfrm>
          <a:prstGeom prst="rect">
            <a:avLst/>
          </a:prstGeom>
          <a:noFill/>
        </p:spPr>
        <p:txBody>
          <a:bodyPr wrap="square" rtlCol="0">
            <a:spAutoFit/>
          </a:bodyPr>
          <a:lstStyle/>
          <a:p>
            <a:r>
              <a:rPr lang="en-US" dirty="0"/>
              <a:t>Click </a:t>
            </a:r>
            <a:r>
              <a:rPr lang="en-US" dirty="0">
                <a:hlinkClick r:id="rId4"/>
              </a:rPr>
              <a:t>here</a:t>
            </a:r>
            <a:r>
              <a:rPr lang="en-US" dirty="0"/>
              <a:t> to watch video</a:t>
            </a:r>
          </a:p>
        </p:txBody>
      </p:sp>
    </p:spTree>
    <p:extLst>
      <p:ext uri="{BB962C8B-B14F-4D97-AF65-F5344CB8AC3E}">
        <p14:creationId xmlns:p14="http://schemas.microsoft.com/office/powerpoint/2010/main" val="4101708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R="0" rtl="0"/>
            <a:r>
              <a:rPr lang="en-US" sz="3600" i="0" u="none" strike="noStrike" baseline="0" dirty="0">
                <a:latin typeface="+mj-lt"/>
              </a:rPr>
              <a:t>Maintaining</a:t>
            </a:r>
            <a:r>
              <a:rPr lang="en-US" sz="3600" i="0" u="none" strike="noStrike" dirty="0">
                <a:latin typeface="+mj-lt"/>
              </a:rPr>
              <a:t> Boundaries with Other Professionals</a:t>
            </a:r>
            <a:endParaRPr lang="en-US" sz="3600" i="0" u="none" strike="noStrike" baseline="0" dirty="0">
              <a:latin typeface="+mj-lt"/>
            </a:endParaRPr>
          </a:p>
        </p:txBody>
      </p:sp>
      <p:sp>
        <p:nvSpPr>
          <p:cNvPr id="4" name="Rectangle 3" descr="Strategies for maintaining professional boundaries: &#10;&#10;Remain firm;&#10;&#10;Explain that the task is outside your scope of practice and it makes you uncomfortable;&#10;&#10;Remain focused on assisting the doctor with the patient and offer to assist with a solution.&#10;"/>
          <p:cNvSpPr/>
          <p:nvPr/>
        </p:nvSpPr>
        <p:spPr>
          <a:xfrm>
            <a:off x="457200" y="2088775"/>
            <a:ext cx="8382000" cy="3352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600201"/>
            <a:ext cx="8229600" cy="3657599"/>
          </a:xfrm>
        </p:spPr>
        <p:txBody>
          <a:bodyPr>
            <a:normAutofit fontScale="85000" lnSpcReduction="10000"/>
          </a:bodyPr>
          <a:lstStyle/>
          <a:p>
            <a:pPr marL="203200" indent="0">
              <a:spcBef>
                <a:spcPts val="600"/>
              </a:spcBef>
              <a:spcAft>
                <a:spcPts val="600"/>
              </a:spcAft>
              <a:buNone/>
            </a:pPr>
            <a:r>
              <a:rPr lang="en-US" sz="3200" dirty="0"/>
              <a:t>Strategies: </a:t>
            </a:r>
          </a:p>
          <a:p>
            <a:pPr marL="660400" indent="-457200">
              <a:spcBef>
                <a:spcPts val="600"/>
              </a:spcBef>
              <a:spcAft>
                <a:spcPts val="600"/>
              </a:spcAft>
            </a:pPr>
            <a:r>
              <a:rPr lang="en-US" sz="3200" dirty="0"/>
              <a:t>Remain firm</a:t>
            </a:r>
          </a:p>
          <a:p>
            <a:pPr marL="374650" indent="-171450">
              <a:spcBef>
                <a:spcPts val="600"/>
              </a:spcBef>
              <a:spcAft>
                <a:spcPts val="600"/>
              </a:spcAft>
            </a:pPr>
            <a:endParaRPr lang="en-US" sz="1000" dirty="0"/>
          </a:p>
          <a:p>
            <a:pPr marL="660400" indent="-457200">
              <a:spcBef>
                <a:spcPts val="600"/>
              </a:spcBef>
              <a:spcAft>
                <a:spcPts val="600"/>
              </a:spcAft>
            </a:pPr>
            <a:r>
              <a:rPr lang="en-US" sz="3200" dirty="0"/>
              <a:t>Explain that the task is outside your scope of practice and it makes you uncomfortable</a:t>
            </a:r>
          </a:p>
          <a:p>
            <a:pPr marL="374650" indent="-171450">
              <a:spcBef>
                <a:spcPts val="600"/>
              </a:spcBef>
              <a:spcAft>
                <a:spcPts val="600"/>
              </a:spcAft>
            </a:pPr>
            <a:endParaRPr lang="en-US" sz="1000" dirty="0"/>
          </a:p>
          <a:p>
            <a:pPr marL="660400" indent="-457200">
              <a:spcBef>
                <a:spcPts val="600"/>
              </a:spcBef>
              <a:spcAft>
                <a:spcPts val="600"/>
              </a:spcAft>
            </a:pPr>
            <a:r>
              <a:rPr lang="en-US" sz="3200" dirty="0"/>
              <a:t>Remain focused on assisting the doctor with the patient and offer to assist with a solution</a:t>
            </a:r>
          </a:p>
          <a:p>
            <a:pPr marL="203200" lvl="0" indent="0">
              <a:buNone/>
            </a:pPr>
            <a:endParaRPr lang="en-US" sz="1800" i="0" u="none" strike="noStrike" baseline="0" dirty="0">
              <a:latin typeface="+mn-lt"/>
            </a:endParaRPr>
          </a:p>
        </p:txBody>
      </p:sp>
    </p:spTree>
    <p:extLst>
      <p:ext uri="{BB962C8B-B14F-4D97-AF65-F5344CB8AC3E}">
        <p14:creationId xmlns:p14="http://schemas.microsoft.com/office/powerpoint/2010/main" val="2759816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R="0" rtl="0"/>
            <a:r>
              <a:rPr lang="en-US" sz="3600" dirty="0">
                <a:latin typeface="+mj-lt"/>
              </a:rPr>
              <a:t>Understanding Professional Boundaries with Patients </a:t>
            </a:r>
          </a:p>
        </p:txBody>
      </p:sp>
      <p:sp>
        <p:nvSpPr>
          <p:cNvPr id="3" name="Text Placeholder 2"/>
          <p:cNvSpPr>
            <a:spLocks noGrp="1"/>
          </p:cNvSpPr>
          <p:nvPr>
            <p:ph type="body" idx="1"/>
          </p:nvPr>
        </p:nvSpPr>
        <p:spPr>
          <a:xfrm>
            <a:off x="304800" y="1600201"/>
            <a:ext cx="8382000" cy="3810000"/>
          </a:xfrm>
        </p:spPr>
        <p:txBody>
          <a:bodyPr>
            <a:normAutofit/>
          </a:bodyPr>
          <a:lstStyle/>
          <a:p>
            <a:pPr marL="203200" marR="0" lvl="0" indent="0" rtl="0">
              <a:spcBef>
                <a:spcPts val="600"/>
              </a:spcBef>
              <a:spcAft>
                <a:spcPts val="600"/>
              </a:spcAft>
              <a:buNone/>
            </a:pPr>
            <a:r>
              <a:rPr lang="en-US" sz="2800" i="0" u="none" strike="noStrike" baseline="0" dirty="0">
                <a:latin typeface="+mn-lt"/>
              </a:rPr>
              <a:t>Boundaries distinguish a professional relationship from a social/personal relationship</a:t>
            </a:r>
          </a:p>
          <a:p>
            <a:pPr marL="203200" marR="0" lvl="0" indent="0" rtl="0">
              <a:spcBef>
                <a:spcPts val="600"/>
              </a:spcBef>
              <a:spcAft>
                <a:spcPts val="600"/>
              </a:spcAft>
              <a:buNone/>
            </a:pPr>
            <a:r>
              <a:rPr lang="en-US" sz="2800" i="0" u="none" strike="noStrike" baseline="0" dirty="0">
                <a:latin typeface="+mn-lt"/>
              </a:rPr>
              <a:t>Establishin</a:t>
            </a:r>
            <a:r>
              <a:rPr lang="en-US" sz="2800" dirty="0">
                <a:latin typeface="+mn-lt"/>
              </a:rPr>
              <a:t>g </a:t>
            </a:r>
            <a:r>
              <a:rPr lang="en-US" sz="2800" i="0" u="none" strike="noStrike" baseline="0" dirty="0">
                <a:latin typeface="+mn-lt"/>
              </a:rPr>
              <a:t>clear limitations helps to: </a:t>
            </a:r>
            <a:endParaRPr lang="en-US" sz="2800" dirty="0"/>
          </a:p>
          <a:p>
            <a:pPr marL="660400" indent="-457200">
              <a:spcBef>
                <a:spcPts val="600"/>
              </a:spcBef>
              <a:spcAft>
                <a:spcPts val="600"/>
              </a:spcAft>
            </a:pPr>
            <a:r>
              <a:rPr lang="en-US" sz="2800" i="0" u="none" strike="noStrike" baseline="0" dirty="0">
                <a:latin typeface="+mn-lt"/>
              </a:rPr>
              <a:t>Maintain focus on your goals &amp; your patient’s goals for your relationship</a:t>
            </a:r>
          </a:p>
          <a:p>
            <a:pPr marL="660400" indent="-457200">
              <a:spcBef>
                <a:spcPts val="600"/>
              </a:spcBef>
              <a:spcAft>
                <a:spcPts val="600"/>
              </a:spcAft>
            </a:pPr>
            <a:r>
              <a:rPr lang="en-US" sz="2800" i="0" u="none" strike="noStrike" baseline="0" dirty="0">
                <a:latin typeface="+mn-lt"/>
              </a:rPr>
              <a:t>Ensure confidentiality</a:t>
            </a:r>
          </a:p>
          <a:p>
            <a:pPr marL="660400" indent="-457200">
              <a:spcBef>
                <a:spcPts val="600"/>
              </a:spcBef>
              <a:spcAft>
                <a:spcPts val="600"/>
              </a:spcAft>
            </a:pPr>
            <a:r>
              <a:rPr lang="en-US" sz="2800" i="0" u="none" strike="noStrike" baseline="0" dirty="0">
                <a:latin typeface="+mn-lt"/>
              </a:rPr>
              <a:t>Prevent inappropriate or dual relationships</a:t>
            </a:r>
          </a:p>
        </p:txBody>
      </p:sp>
      <p:sp>
        <p:nvSpPr>
          <p:cNvPr id="4" name="TextBox 3"/>
          <p:cNvSpPr txBox="1"/>
          <p:nvPr/>
        </p:nvSpPr>
        <p:spPr>
          <a:xfrm>
            <a:off x="6172209" y="5271701"/>
            <a:ext cx="2971791" cy="276999"/>
          </a:xfrm>
          <a:prstGeom prst="rect">
            <a:avLst/>
          </a:prstGeom>
          <a:noFill/>
        </p:spPr>
        <p:txBody>
          <a:bodyPr wrap="square" rtlCol="0">
            <a:spAutoFit/>
          </a:bodyPr>
          <a:lstStyle/>
          <a:p>
            <a:pPr algn="r"/>
            <a:r>
              <a:rPr lang="en-US" sz="1200" i="1" dirty="0">
                <a:solidFill>
                  <a:schemeClr val="bg1">
                    <a:lumMod val="50000"/>
                  </a:schemeClr>
                </a:solidFill>
              </a:rPr>
              <a:t>Source: </a:t>
            </a:r>
            <a:r>
              <a:rPr lang="en-US" sz="1200" i="1" dirty="0" err="1">
                <a:solidFill>
                  <a:schemeClr val="bg1">
                    <a:lumMod val="50000"/>
                  </a:schemeClr>
                </a:solidFill>
              </a:rPr>
              <a:t>Birkenmaier</a:t>
            </a:r>
            <a:r>
              <a:rPr lang="en-US" sz="1200" i="1" dirty="0">
                <a:solidFill>
                  <a:schemeClr val="bg1">
                    <a:lumMod val="50000"/>
                  </a:schemeClr>
                </a:solidFill>
              </a:rPr>
              <a:t> et al. 2007.</a:t>
            </a:r>
          </a:p>
        </p:txBody>
      </p:sp>
    </p:spTree>
    <p:extLst>
      <p:ext uri="{BB962C8B-B14F-4D97-AF65-F5344CB8AC3E}">
        <p14:creationId xmlns:p14="http://schemas.microsoft.com/office/powerpoint/2010/main" val="4182746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Video #2</a:t>
            </a:r>
          </a:p>
        </p:txBody>
      </p:sp>
      <p:pic>
        <p:nvPicPr>
          <p:cNvPr id="7" name="Content Placeholder 6" descr="Image depicting conversation between a patient and patient navigator.">
            <a:extLst>
              <a:ext uri="{FF2B5EF4-FFF2-40B4-BE49-F238E27FC236}">
                <a16:creationId xmlns:a16="http://schemas.microsoft.com/office/drawing/2014/main" id="{5DFD6331-5303-4583-9F8D-E0F1FE4B0E4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9725" y="1447800"/>
            <a:ext cx="5924550" cy="3199760"/>
          </a:xfrm>
        </p:spPr>
      </p:pic>
      <p:sp>
        <p:nvSpPr>
          <p:cNvPr id="8" name="TextBox 7">
            <a:extLst>
              <a:ext uri="{FF2B5EF4-FFF2-40B4-BE49-F238E27FC236}">
                <a16:creationId xmlns:a16="http://schemas.microsoft.com/office/drawing/2014/main" id="{9665D25F-AE78-4460-8C98-E3DAAE57F981}"/>
              </a:ext>
            </a:extLst>
          </p:cNvPr>
          <p:cNvSpPr txBox="1"/>
          <p:nvPr/>
        </p:nvSpPr>
        <p:spPr>
          <a:xfrm>
            <a:off x="3009900" y="5040868"/>
            <a:ext cx="3124200" cy="369332"/>
          </a:xfrm>
          <a:prstGeom prst="rect">
            <a:avLst/>
          </a:prstGeom>
          <a:noFill/>
        </p:spPr>
        <p:txBody>
          <a:bodyPr wrap="square" rtlCol="0">
            <a:spAutoFit/>
          </a:bodyPr>
          <a:lstStyle/>
          <a:p>
            <a:r>
              <a:rPr lang="en-US" dirty="0"/>
              <a:t>Click </a:t>
            </a:r>
            <a:r>
              <a:rPr lang="en-US" dirty="0">
                <a:hlinkClick r:id="rId4"/>
              </a:rPr>
              <a:t>here</a:t>
            </a:r>
            <a:r>
              <a:rPr lang="en-US" dirty="0"/>
              <a:t> to watch the video</a:t>
            </a:r>
          </a:p>
        </p:txBody>
      </p:sp>
    </p:spTree>
    <p:extLst>
      <p:ext uri="{BB962C8B-B14F-4D97-AF65-F5344CB8AC3E}">
        <p14:creationId xmlns:p14="http://schemas.microsoft.com/office/powerpoint/2010/main" val="820859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R="0" rtl="0"/>
            <a:r>
              <a:rPr lang="en-US" sz="3600" dirty="0">
                <a:latin typeface="+mj-lt"/>
              </a:rPr>
              <a:t>Understanding </a:t>
            </a:r>
            <a:r>
              <a:rPr lang="en-US" sz="3600" i="0" u="none" strike="noStrike" baseline="0" dirty="0">
                <a:latin typeface="+mj-lt"/>
              </a:rPr>
              <a:t>Professional Boundaries with</a:t>
            </a:r>
            <a:r>
              <a:rPr lang="en-US" sz="3600" i="0" u="none" strike="noStrike" dirty="0">
                <a:latin typeface="+mj-lt"/>
              </a:rPr>
              <a:t> Patients</a:t>
            </a:r>
            <a:endParaRPr lang="en-US" sz="3600" i="0" u="none" strike="noStrike" baseline="0" dirty="0">
              <a:latin typeface="+mj-lt"/>
            </a:endParaRPr>
          </a:p>
        </p:txBody>
      </p:sp>
      <p:sp>
        <p:nvSpPr>
          <p:cNvPr id="4" name="Rectangle 3" descr="Actions outside of professional boundaries:&#10;&#10;Giving patients your personal cell phone number;&#10;&#10;Trying to be the patient’s friend.&#10;"/>
          <p:cNvSpPr/>
          <p:nvPr/>
        </p:nvSpPr>
        <p:spPr>
          <a:xfrm>
            <a:off x="571500" y="2675966"/>
            <a:ext cx="8001000" cy="274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524000"/>
            <a:ext cx="8229600" cy="3810000"/>
          </a:xfrm>
        </p:spPr>
        <p:txBody>
          <a:bodyPr>
            <a:normAutofit/>
          </a:bodyPr>
          <a:lstStyle/>
          <a:p>
            <a:pPr marL="203200" indent="0">
              <a:spcBef>
                <a:spcPts val="600"/>
              </a:spcBef>
              <a:spcAft>
                <a:spcPts val="600"/>
              </a:spcAft>
              <a:buNone/>
            </a:pPr>
            <a:r>
              <a:rPr lang="en-US" sz="3600" dirty="0">
                <a:latin typeface="+mn-lt"/>
              </a:rPr>
              <a:t>Actions outside professional boundaries:</a:t>
            </a:r>
            <a:r>
              <a:rPr lang="en-US" sz="3600" i="0" u="none" strike="noStrike" baseline="0" dirty="0">
                <a:latin typeface="+mn-lt"/>
              </a:rPr>
              <a:t> </a:t>
            </a:r>
          </a:p>
          <a:p>
            <a:pPr marL="774700" indent="-571500">
              <a:spcBef>
                <a:spcPts val="600"/>
              </a:spcBef>
              <a:spcAft>
                <a:spcPts val="600"/>
              </a:spcAft>
            </a:pPr>
            <a:r>
              <a:rPr lang="en-US" sz="3600" i="0" u="none" strike="noStrike" baseline="0" dirty="0">
                <a:latin typeface="+mn-lt"/>
              </a:rPr>
              <a:t>Giving patients your personal cell phone number</a:t>
            </a:r>
          </a:p>
          <a:p>
            <a:pPr marL="374650" indent="-171450">
              <a:spcBef>
                <a:spcPts val="600"/>
              </a:spcBef>
              <a:spcAft>
                <a:spcPts val="600"/>
              </a:spcAft>
            </a:pPr>
            <a:endParaRPr lang="en-US" sz="1000" i="0" u="none" strike="noStrike" baseline="0" dirty="0">
              <a:latin typeface="+mn-lt"/>
            </a:endParaRPr>
          </a:p>
          <a:p>
            <a:pPr marL="774700" indent="-571500">
              <a:spcBef>
                <a:spcPts val="600"/>
              </a:spcBef>
              <a:spcAft>
                <a:spcPts val="600"/>
              </a:spcAft>
            </a:pPr>
            <a:r>
              <a:rPr lang="en-US" sz="3600" dirty="0">
                <a:latin typeface="+mn-lt"/>
              </a:rPr>
              <a:t>Trying to be the patient’s friend</a:t>
            </a:r>
            <a:endParaRPr lang="en-US" sz="3600" i="0" u="none" strike="noStrike" baseline="0" dirty="0">
              <a:latin typeface="+mn-lt"/>
            </a:endParaRPr>
          </a:p>
        </p:txBody>
      </p:sp>
    </p:spTree>
    <p:extLst>
      <p:ext uri="{BB962C8B-B14F-4D97-AF65-F5344CB8AC3E}">
        <p14:creationId xmlns:p14="http://schemas.microsoft.com/office/powerpoint/2010/main" val="2754735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43956-1715-44DA-9A9B-AA65896E5FC9}"/>
              </a:ext>
            </a:extLst>
          </p:cNvPr>
          <p:cNvSpPr>
            <a:spLocks noGrp="1"/>
          </p:cNvSpPr>
          <p:nvPr>
            <p:ph type="title"/>
          </p:nvPr>
        </p:nvSpPr>
        <p:spPr/>
        <p:txBody>
          <a:bodyPr>
            <a:normAutofit/>
          </a:bodyPr>
          <a:lstStyle/>
          <a:p>
            <a:r>
              <a:rPr lang="en-US" sz="3600" dirty="0"/>
              <a:t>Video #3</a:t>
            </a:r>
          </a:p>
        </p:txBody>
      </p:sp>
      <p:pic>
        <p:nvPicPr>
          <p:cNvPr id="7" name="Content Placeholder 6" descr="Image depicting conversation between a patient and patient navigator.">
            <a:extLst>
              <a:ext uri="{FF2B5EF4-FFF2-40B4-BE49-F238E27FC236}">
                <a16:creationId xmlns:a16="http://schemas.microsoft.com/office/drawing/2014/main" id="{4D46FAFF-91F4-4D25-95BB-9BDFC3FFBDF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62100" y="1447800"/>
            <a:ext cx="6019800" cy="3199760"/>
          </a:xfrm>
        </p:spPr>
      </p:pic>
      <p:sp>
        <p:nvSpPr>
          <p:cNvPr id="8" name="TextBox 7">
            <a:extLst>
              <a:ext uri="{FF2B5EF4-FFF2-40B4-BE49-F238E27FC236}">
                <a16:creationId xmlns:a16="http://schemas.microsoft.com/office/drawing/2014/main" id="{9A646F85-5F03-49F9-9587-6EF9D9384395}"/>
              </a:ext>
            </a:extLst>
          </p:cNvPr>
          <p:cNvSpPr txBox="1"/>
          <p:nvPr/>
        </p:nvSpPr>
        <p:spPr>
          <a:xfrm>
            <a:off x="2971800" y="5036203"/>
            <a:ext cx="3200400" cy="369332"/>
          </a:xfrm>
          <a:prstGeom prst="rect">
            <a:avLst/>
          </a:prstGeom>
          <a:noFill/>
        </p:spPr>
        <p:txBody>
          <a:bodyPr wrap="square" rtlCol="0">
            <a:spAutoFit/>
          </a:bodyPr>
          <a:lstStyle/>
          <a:p>
            <a:r>
              <a:rPr lang="en-US" dirty="0"/>
              <a:t>Click </a:t>
            </a:r>
            <a:r>
              <a:rPr lang="en-US" dirty="0">
                <a:hlinkClick r:id="rId4"/>
              </a:rPr>
              <a:t>here</a:t>
            </a:r>
            <a:r>
              <a:rPr lang="en-US" dirty="0"/>
              <a:t> to watch the video</a:t>
            </a:r>
          </a:p>
        </p:txBody>
      </p:sp>
    </p:spTree>
    <p:extLst>
      <p:ext uri="{BB962C8B-B14F-4D97-AF65-F5344CB8AC3E}">
        <p14:creationId xmlns:p14="http://schemas.microsoft.com/office/powerpoint/2010/main" val="2256177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52400"/>
            <a:ext cx="8229600" cy="1143000"/>
          </a:xfrm>
        </p:spPr>
        <p:txBody>
          <a:bodyPr>
            <a:noAutofit/>
          </a:bodyPr>
          <a:lstStyle/>
          <a:p>
            <a:pPr marR="0" rtl="0"/>
            <a:r>
              <a:rPr lang="en-US" sz="3600" i="0" u="none" strike="noStrike" baseline="0" dirty="0">
                <a:latin typeface="+mj-lt"/>
              </a:rPr>
              <a:t>Understanding Professional Boundaries with Patients </a:t>
            </a:r>
          </a:p>
        </p:txBody>
      </p:sp>
      <p:sp>
        <p:nvSpPr>
          <p:cNvPr id="4" name="Rectangle 3" descr="Strategies for maintaining professional boundaries with patients:&#10;&#10;Use a strengths-based approach;&#10;&#10;Refer to another professional;&#10;&#10;Do not give out your personal cell phone number.&#10;"/>
          <p:cNvSpPr/>
          <p:nvPr/>
        </p:nvSpPr>
        <p:spPr>
          <a:xfrm>
            <a:off x="400050" y="1996280"/>
            <a:ext cx="8267700" cy="34139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228600" y="1295399"/>
            <a:ext cx="8267700" cy="4525963"/>
          </a:xfrm>
        </p:spPr>
        <p:txBody>
          <a:bodyPr>
            <a:normAutofit/>
          </a:bodyPr>
          <a:lstStyle/>
          <a:p>
            <a:pPr marL="203200" indent="0">
              <a:spcBef>
                <a:spcPts val="600"/>
              </a:spcBef>
              <a:spcAft>
                <a:spcPts val="600"/>
              </a:spcAft>
              <a:buNone/>
            </a:pPr>
            <a:r>
              <a:rPr lang="en-US" sz="3600" i="0" u="none" strike="noStrike" dirty="0">
                <a:latin typeface="+mn-lt"/>
              </a:rPr>
              <a:t>Strategies: </a:t>
            </a:r>
            <a:endParaRPr lang="en-US" sz="3600" dirty="0">
              <a:latin typeface="+mn-lt"/>
            </a:endParaRPr>
          </a:p>
          <a:p>
            <a:pPr marL="774700" indent="-571500">
              <a:spcBef>
                <a:spcPts val="600"/>
              </a:spcBef>
              <a:spcAft>
                <a:spcPts val="600"/>
              </a:spcAft>
            </a:pPr>
            <a:r>
              <a:rPr lang="en-US" sz="3600" i="0" u="none" strike="noStrike" dirty="0">
                <a:latin typeface="+mn-lt"/>
              </a:rPr>
              <a:t>Use a strengths-based approach</a:t>
            </a:r>
          </a:p>
          <a:p>
            <a:pPr marL="374650" indent="-171450">
              <a:spcBef>
                <a:spcPts val="600"/>
              </a:spcBef>
              <a:spcAft>
                <a:spcPts val="600"/>
              </a:spcAft>
            </a:pPr>
            <a:endParaRPr lang="en-US" sz="1000" i="0" u="none" strike="noStrike" dirty="0">
              <a:latin typeface="+mn-lt"/>
            </a:endParaRPr>
          </a:p>
          <a:p>
            <a:pPr marL="774700" indent="-571500">
              <a:spcBef>
                <a:spcPts val="600"/>
              </a:spcBef>
              <a:spcAft>
                <a:spcPts val="600"/>
              </a:spcAft>
            </a:pPr>
            <a:r>
              <a:rPr lang="en-US" sz="3600" baseline="0" dirty="0">
                <a:latin typeface="+mn-lt"/>
              </a:rPr>
              <a:t>Refer to another professional</a:t>
            </a:r>
          </a:p>
          <a:p>
            <a:pPr marL="374650" indent="-171450">
              <a:spcBef>
                <a:spcPts val="600"/>
              </a:spcBef>
              <a:spcAft>
                <a:spcPts val="600"/>
              </a:spcAft>
            </a:pPr>
            <a:endParaRPr lang="en-US" sz="1000" baseline="0" dirty="0">
              <a:latin typeface="+mn-lt"/>
            </a:endParaRPr>
          </a:p>
          <a:p>
            <a:pPr marL="774700" indent="-571500">
              <a:spcBef>
                <a:spcPts val="600"/>
              </a:spcBef>
              <a:spcAft>
                <a:spcPts val="600"/>
              </a:spcAft>
            </a:pPr>
            <a:r>
              <a:rPr lang="en-US" sz="3600" dirty="0">
                <a:latin typeface="+mn-lt"/>
              </a:rPr>
              <a:t>Do not give out your personal cell phone number</a:t>
            </a:r>
            <a:endParaRPr lang="en-US" sz="3600" i="0" u="none" strike="noStrike" baseline="0" dirty="0">
              <a:latin typeface="+mn-lt"/>
            </a:endParaRPr>
          </a:p>
        </p:txBody>
      </p:sp>
    </p:spTree>
    <p:extLst>
      <p:ext uri="{BB962C8B-B14F-4D97-AF65-F5344CB8AC3E}">
        <p14:creationId xmlns:p14="http://schemas.microsoft.com/office/powerpoint/2010/main" val="1288824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rtl="0">
              <a:spcBef>
                <a:spcPts val="0"/>
              </a:spcBef>
              <a:spcAft>
                <a:spcPts val="0"/>
              </a:spcAft>
              <a:buSzPct val="25000"/>
              <a:buNone/>
            </a:pPr>
            <a:r>
              <a:rPr lang="en-US" sz="3600" i="0" u="none" strike="noStrike" cap="none" baseline="0" dirty="0">
                <a:latin typeface="+mj-lt"/>
                <a:ea typeface="Trebuchet MS"/>
                <a:cs typeface="Trebuchet MS"/>
                <a:sym typeface="Trebuchet MS"/>
              </a:rPr>
              <a:t>Acknowledgments</a:t>
            </a:r>
          </a:p>
        </p:txBody>
      </p:sp>
      <p:sp>
        <p:nvSpPr>
          <p:cNvPr id="91" name="Shape 91"/>
          <p:cNvSpPr txBox="1">
            <a:spLocks noGrp="1"/>
          </p:cNvSpPr>
          <p:nvPr>
            <p:ph type="body" idx="1"/>
          </p:nvPr>
        </p:nvSpPr>
        <p:spPr>
          <a:xfrm>
            <a:off x="190500" y="1219200"/>
            <a:ext cx="8763000" cy="4191000"/>
          </a:xfrm>
          <a:prstGeom prst="rect">
            <a:avLst/>
          </a:prstGeom>
          <a:noFill/>
          <a:ln>
            <a:noFill/>
          </a:ln>
        </p:spPr>
        <p:txBody>
          <a:bodyPr lIns="91425" tIns="45700" rIns="91425" bIns="45700" anchor="t" anchorCtr="0">
            <a:noAutofit/>
          </a:bodyPr>
          <a:lstStyle/>
          <a:p>
            <a:pPr marL="203200" indent="0">
              <a:spcBef>
                <a:spcPts val="600"/>
              </a:spcBef>
              <a:spcAft>
                <a:spcPts val="600"/>
              </a:spcAft>
              <a:buNone/>
            </a:pPr>
            <a:r>
              <a:rPr lang="en-US" sz="2000" dirty="0"/>
              <a:t>This work was supported by Cooperative Agreement #1U38DP004972-02 from the Centers for Disease Control and Prevention. Its contents are solely the responsibility of the authors and do not necessarily represent the official views of the Centers for Disease Control and Prevention.</a:t>
            </a:r>
          </a:p>
          <a:p>
            <a:pPr marL="203200" indent="0">
              <a:spcBef>
                <a:spcPts val="600"/>
              </a:spcBef>
              <a:spcAft>
                <a:spcPts val="600"/>
              </a:spcAft>
              <a:buNone/>
            </a:pPr>
            <a:r>
              <a:rPr lang="en-US" sz="2000" dirty="0"/>
              <a:t>Portions of this lesson have been adapted with permission from:</a:t>
            </a:r>
          </a:p>
          <a:p>
            <a:pPr marL="488950" indent="-285750">
              <a:spcBef>
                <a:spcPts val="600"/>
              </a:spcBef>
              <a:spcAft>
                <a:spcPts val="600"/>
              </a:spcAft>
            </a:pPr>
            <a:r>
              <a:rPr lang="en-US" sz="1800" dirty="0"/>
              <a:t>The Patient Navigator Training Collaborative of the Colorado School of Public Health</a:t>
            </a:r>
          </a:p>
          <a:p>
            <a:pPr marL="203200" indent="0">
              <a:spcBef>
                <a:spcPts val="600"/>
              </a:spcBef>
              <a:spcAft>
                <a:spcPts val="600"/>
              </a:spcAft>
              <a:buNone/>
            </a:pPr>
            <a:r>
              <a:rPr lang="en-US" sz="2000" dirty="0"/>
              <a:t>We would like to thank: </a:t>
            </a:r>
          </a:p>
          <a:p>
            <a:pPr marL="488950" indent="-285750">
              <a:spcBef>
                <a:spcPts val="600"/>
              </a:spcBef>
              <a:spcAft>
                <a:spcPts val="600"/>
              </a:spcAft>
            </a:pPr>
            <a:r>
              <a:rPr lang="en-US" sz="1800" dirty="0"/>
              <a:t>The GW Clinical Learning and Simulation Skills (CLASS) Center for providing space to film video simulations for this lesson</a:t>
            </a:r>
          </a:p>
          <a:p>
            <a:pPr marL="488950" indent="-285750">
              <a:spcBef>
                <a:spcPts val="600"/>
              </a:spcBef>
              <a:spcAft>
                <a:spcPts val="600"/>
              </a:spcAft>
            </a:pPr>
            <a:r>
              <a:rPr lang="en-US" sz="1800" dirty="0"/>
              <a:t>Patient navigator actors in the simulation video: Fernando </a:t>
            </a:r>
            <a:r>
              <a:rPr lang="en-US" sz="1800" dirty="0" err="1"/>
              <a:t>Ascencio</a:t>
            </a:r>
            <a:r>
              <a:rPr lang="en-US" sz="1800" dirty="0"/>
              <a:t> and Pamela Goetz</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sz="3600" i="0" u="none" strike="noStrike" baseline="0" dirty="0">
                <a:latin typeface="+mj-lt"/>
              </a:rPr>
              <a:t>Dual Relationships</a:t>
            </a:r>
          </a:p>
        </p:txBody>
      </p:sp>
      <p:sp>
        <p:nvSpPr>
          <p:cNvPr id="3" name="Text Placeholder 2"/>
          <p:cNvSpPr>
            <a:spLocks noGrp="1"/>
          </p:cNvSpPr>
          <p:nvPr>
            <p:ph type="body" idx="1"/>
          </p:nvPr>
        </p:nvSpPr>
        <p:spPr/>
        <p:txBody>
          <a:bodyPr>
            <a:normAutofit lnSpcReduction="10000"/>
          </a:bodyPr>
          <a:lstStyle/>
          <a:p>
            <a:pPr marL="203200" indent="0">
              <a:spcBef>
                <a:spcPts val="600"/>
              </a:spcBef>
              <a:spcAft>
                <a:spcPts val="600"/>
              </a:spcAft>
              <a:buNone/>
            </a:pPr>
            <a:r>
              <a:rPr lang="en-US" sz="2800" dirty="0">
                <a:latin typeface="+mn-lt"/>
              </a:rPr>
              <a:t>Relationships formed in settings where you are seen as a professional but want to participate as a peer </a:t>
            </a:r>
          </a:p>
          <a:p>
            <a:pPr marL="203200" indent="0">
              <a:spcBef>
                <a:spcPts val="600"/>
              </a:spcBef>
              <a:spcAft>
                <a:spcPts val="600"/>
              </a:spcAft>
              <a:buNone/>
            </a:pPr>
            <a:endParaRPr lang="en-US" sz="1100" dirty="0">
              <a:latin typeface="+mn-lt"/>
            </a:endParaRPr>
          </a:p>
          <a:p>
            <a:pPr marL="203200" indent="0">
              <a:spcBef>
                <a:spcPts val="600"/>
              </a:spcBef>
              <a:spcAft>
                <a:spcPts val="600"/>
              </a:spcAft>
              <a:buNone/>
            </a:pPr>
            <a:r>
              <a:rPr lang="en-US" sz="2800" i="0" u="none" strike="noStrike" baseline="0" dirty="0">
                <a:latin typeface="+mn-lt"/>
              </a:rPr>
              <a:t>Social</a:t>
            </a:r>
            <a:r>
              <a:rPr lang="en-US" sz="2800" i="0" u="none" strike="noStrike" dirty="0">
                <a:latin typeface="+mn-lt"/>
              </a:rPr>
              <a:t> </a:t>
            </a:r>
            <a:r>
              <a:rPr lang="en-US" sz="2800" i="0" u="none" strike="noStrike" baseline="0" dirty="0">
                <a:latin typeface="+mn-lt"/>
              </a:rPr>
              <a:t>relationships</a:t>
            </a:r>
          </a:p>
          <a:p>
            <a:pPr marL="203200" indent="0">
              <a:spcBef>
                <a:spcPts val="600"/>
              </a:spcBef>
              <a:spcAft>
                <a:spcPts val="600"/>
              </a:spcAft>
              <a:buNone/>
            </a:pPr>
            <a:endParaRPr lang="en-US" sz="1100" i="0" u="none" strike="noStrike" baseline="0" dirty="0">
              <a:latin typeface="+mn-lt"/>
            </a:endParaRPr>
          </a:p>
          <a:p>
            <a:pPr marL="203200" indent="0">
              <a:spcBef>
                <a:spcPts val="600"/>
              </a:spcBef>
              <a:spcAft>
                <a:spcPts val="600"/>
              </a:spcAft>
              <a:buNone/>
            </a:pPr>
            <a:r>
              <a:rPr lang="en-US" sz="2800" i="0" u="none" strike="noStrike" baseline="0" dirty="0">
                <a:latin typeface="+mn-lt"/>
              </a:rPr>
              <a:t>Business-related relationships</a:t>
            </a:r>
          </a:p>
          <a:p>
            <a:pPr marL="203200" indent="0">
              <a:spcBef>
                <a:spcPts val="600"/>
              </a:spcBef>
              <a:spcAft>
                <a:spcPts val="600"/>
              </a:spcAft>
              <a:buNone/>
            </a:pPr>
            <a:endParaRPr lang="en-US" sz="1100" i="0" u="none" strike="noStrike" baseline="0" dirty="0">
              <a:latin typeface="+mn-lt"/>
            </a:endParaRPr>
          </a:p>
          <a:p>
            <a:pPr marL="203200" indent="0">
              <a:spcBef>
                <a:spcPts val="600"/>
              </a:spcBef>
              <a:spcAft>
                <a:spcPts val="600"/>
              </a:spcAft>
              <a:buNone/>
            </a:pPr>
            <a:r>
              <a:rPr lang="en-US" sz="2800" i="0" u="none" strike="noStrike" baseline="0" dirty="0">
                <a:latin typeface="+mn-lt"/>
              </a:rPr>
              <a:t>Financial relationships</a:t>
            </a:r>
          </a:p>
        </p:txBody>
      </p:sp>
      <p:sp>
        <p:nvSpPr>
          <p:cNvPr id="4" name="TextBox 3"/>
          <p:cNvSpPr txBox="1"/>
          <p:nvPr/>
        </p:nvSpPr>
        <p:spPr>
          <a:xfrm>
            <a:off x="6196021" y="5285603"/>
            <a:ext cx="2971791" cy="276999"/>
          </a:xfrm>
          <a:prstGeom prst="rect">
            <a:avLst/>
          </a:prstGeom>
          <a:noFill/>
        </p:spPr>
        <p:txBody>
          <a:bodyPr wrap="square" rtlCol="0">
            <a:spAutoFit/>
          </a:bodyPr>
          <a:lstStyle/>
          <a:p>
            <a:pPr algn="r"/>
            <a:r>
              <a:rPr lang="en-US" sz="1200" i="1" dirty="0">
                <a:solidFill>
                  <a:schemeClr val="bg1">
                    <a:lumMod val="50000"/>
                  </a:schemeClr>
                </a:solidFill>
              </a:rPr>
              <a:t>Source: </a:t>
            </a:r>
            <a:r>
              <a:rPr lang="en-US" sz="1200" i="1" dirty="0" err="1">
                <a:solidFill>
                  <a:schemeClr val="bg1">
                    <a:lumMod val="50000"/>
                  </a:schemeClr>
                </a:solidFill>
              </a:rPr>
              <a:t>Birkenmaier</a:t>
            </a:r>
            <a:r>
              <a:rPr lang="en-US" sz="1200" i="1" dirty="0">
                <a:solidFill>
                  <a:schemeClr val="bg1">
                    <a:lumMod val="50000"/>
                  </a:schemeClr>
                </a:solidFill>
              </a:rPr>
              <a:t> et al. 2007.</a:t>
            </a:r>
          </a:p>
        </p:txBody>
      </p:sp>
    </p:spTree>
    <p:extLst>
      <p:ext uri="{BB962C8B-B14F-4D97-AF65-F5344CB8AC3E}">
        <p14:creationId xmlns:p14="http://schemas.microsoft.com/office/powerpoint/2010/main" val="2991195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R="0" rtl="0"/>
            <a:r>
              <a:rPr lang="en-US" sz="3600" dirty="0">
                <a:latin typeface="+mj-lt"/>
              </a:rPr>
              <a:t>The Ethical Dilemma of Dual Relationships</a:t>
            </a:r>
          </a:p>
        </p:txBody>
      </p:sp>
      <p:sp>
        <p:nvSpPr>
          <p:cNvPr id="4" name="TextBox 3"/>
          <p:cNvSpPr txBox="1"/>
          <p:nvPr/>
        </p:nvSpPr>
        <p:spPr>
          <a:xfrm>
            <a:off x="6286504" y="5243125"/>
            <a:ext cx="2971791" cy="276999"/>
          </a:xfrm>
          <a:prstGeom prst="rect">
            <a:avLst/>
          </a:prstGeom>
          <a:noFill/>
        </p:spPr>
        <p:txBody>
          <a:bodyPr wrap="square" rtlCol="0">
            <a:spAutoFit/>
          </a:bodyPr>
          <a:lstStyle/>
          <a:p>
            <a:pPr algn="r"/>
            <a:r>
              <a:rPr lang="en-US" sz="1200" i="1" dirty="0">
                <a:solidFill>
                  <a:schemeClr val="bg1">
                    <a:lumMod val="50000"/>
                  </a:schemeClr>
                </a:solidFill>
              </a:rPr>
              <a:t>Source: </a:t>
            </a:r>
            <a:r>
              <a:rPr lang="en-US" sz="1200" i="1" dirty="0" err="1">
                <a:solidFill>
                  <a:schemeClr val="bg1">
                    <a:lumMod val="50000"/>
                  </a:schemeClr>
                </a:solidFill>
              </a:rPr>
              <a:t>Birkenmaier</a:t>
            </a:r>
            <a:r>
              <a:rPr lang="en-US" sz="1200" i="1" dirty="0">
                <a:solidFill>
                  <a:schemeClr val="bg1">
                    <a:lumMod val="50000"/>
                  </a:schemeClr>
                </a:solidFill>
              </a:rPr>
              <a:t> et al. 2007.</a:t>
            </a:r>
          </a:p>
        </p:txBody>
      </p:sp>
      <p:graphicFrame>
        <p:nvGraphicFramePr>
          <p:cNvPr id="6" name="Diagram 5" descr="Dual relationships pose an ethical dilemma to the navigator, and they may:&#10;Impact your patient’s progress&#10;Impact your ability to competently perform your duties&#10;Could violate your patient’s confidentiality and&#10;Could lead to unrealistic expectations for the navigator or the patient&#10;"/>
          <p:cNvGraphicFramePr/>
          <p:nvPr>
            <p:extLst>
              <p:ext uri="{D42A27DB-BD31-4B8C-83A1-F6EECF244321}">
                <p14:modId xmlns:p14="http://schemas.microsoft.com/office/powerpoint/2010/main" val="3027904577"/>
              </p:ext>
            </p:extLst>
          </p:nvPr>
        </p:nvGraphicFramePr>
        <p:xfrm>
          <a:off x="990600" y="1476375"/>
          <a:ext cx="6781800" cy="3857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8078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70638"/>
            <a:ext cx="8229600" cy="1143000"/>
          </a:xfrm>
        </p:spPr>
        <p:txBody>
          <a:bodyPr>
            <a:normAutofit/>
          </a:bodyPr>
          <a:lstStyle/>
          <a:p>
            <a:pPr marR="0" rtl="0"/>
            <a:r>
              <a:rPr lang="en-US" sz="3600" dirty="0">
                <a:latin typeface="+mj-lt"/>
              </a:rPr>
              <a:t>How to Address Dual Relationships</a:t>
            </a:r>
          </a:p>
        </p:txBody>
      </p:sp>
      <p:sp>
        <p:nvSpPr>
          <p:cNvPr id="4" name="TextBox 3"/>
          <p:cNvSpPr txBox="1"/>
          <p:nvPr/>
        </p:nvSpPr>
        <p:spPr>
          <a:xfrm>
            <a:off x="6172209" y="5334000"/>
            <a:ext cx="2971791" cy="276999"/>
          </a:xfrm>
          <a:prstGeom prst="rect">
            <a:avLst/>
          </a:prstGeom>
          <a:noFill/>
        </p:spPr>
        <p:txBody>
          <a:bodyPr wrap="square" rtlCol="0">
            <a:spAutoFit/>
          </a:bodyPr>
          <a:lstStyle/>
          <a:p>
            <a:pPr algn="r"/>
            <a:r>
              <a:rPr lang="en-US" sz="1200" i="1" dirty="0">
                <a:solidFill>
                  <a:schemeClr val="bg1">
                    <a:lumMod val="50000"/>
                  </a:schemeClr>
                </a:solidFill>
              </a:rPr>
              <a:t>Source: </a:t>
            </a:r>
            <a:r>
              <a:rPr lang="en-US" sz="1200" i="1" dirty="0" err="1">
                <a:solidFill>
                  <a:schemeClr val="bg1">
                    <a:lumMod val="50000"/>
                  </a:schemeClr>
                </a:solidFill>
              </a:rPr>
              <a:t>Birkenmaier</a:t>
            </a:r>
            <a:r>
              <a:rPr lang="en-US" sz="1200" i="1" dirty="0">
                <a:solidFill>
                  <a:schemeClr val="bg1">
                    <a:lumMod val="50000"/>
                  </a:schemeClr>
                </a:solidFill>
              </a:rPr>
              <a:t> et al. 2007.</a:t>
            </a:r>
          </a:p>
        </p:txBody>
      </p:sp>
      <p:graphicFrame>
        <p:nvGraphicFramePr>
          <p:cNvPr id="5" name="Diagram 4" descr="How to address dual relationships:&#10;&#10;1. Avoid dual relationships&#10;2. Seek help from a supervisor &#10;3. Seek help to work through memories triggered by patients &#10;&#10;"/>
          <p:cNvGraphicFramePr/>
          <p:nvPr>
            <p:extLst>
              <p:ext uri="{D42A27DB-BD31-4B8C-83A1-F6EECF244321}">
                <p14:modId xmlns:p14="http://schemas.microsoft.com/office/powerpoint/2010/main" val="1099829195"/>
              </p:ext>
            </p:extLst>
          </p:nvPr>
        </p:nvGraphicFramePr>
        <p:xfrm>
          <a:off x="533400" y="1456919"/>
          <a:ext cx="83820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0675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246529" y="1435"/>
            <a:ext cx="8229600" cy="1143000"/>
          </a:xfrm>
          <a:prstGeom prst="rect">
            <a:avLst/>
          </a:prstGeom>
          <a:noFill/>
          <a:ln>
            <a:noFill/>
          </a:ln>
        </p:spPr>
        <p:txBody>
          <a:bodyPr lIns="91425" tIns="45700" rIns="91425" bIns="45700" anchor="ctr" anchorCtr="0">
            <a:noAutofit/>
          </a:bodyPr>
          <a:lstStyle/>
          <a:p>
            <a:pPr marL="0" marR="0" lvl="0" indent="0" rtl="0">
              <a:spcBef>
                <a:spcPts val="0"/>
              </a:spcBef>
              <a:spcAft>
                <a:spcPts val="0"/>
              </a:spcAft>
              <a:buSzPct val="25000"/>
              <a:buNone/>
            </a:pPr>
            <a:r>
              <a:rPr lang="en-US" sz="3600" i="0" u="none" strike="noStrike" cap="none" baseline="0" dirty="0">
                <a:latin typeface="+mj-lt"/>
                <a:ea typeface="Trebuchet MS"/>
                <a:cs typeface="Trebuchet MS"/>
                <a:sym typeface="Trebuchet MS"/>
              </a:rPr>
              <a:t>Blurring Boundaries</a:t>
            </a:r>
          </a:p>
        </p:txBody>
      </p:sp>
      <p:graphicFrame>
        <p:nvGraphicFramePr>
          <p:cNvPr id="154" name="Shape 154"/>
          <p:cNvGraphicFramePr/>
          <p:nvPr>
            <p:extLst>
              <p:ext uri="{D42A27DB-BD31-4B8C-83A1-F6EECF244321}">
                <p14:modId xmlns:p14="http://schemas.microsoft.com/office/powerpoint/2010/main" val="4169407925"/>
              </p:ext>
            </p:extLst>
          </p:nvPr>
        </p:nvGraphicFramePr>
        <p:xfrm>
          <a:off x="661146" y="1111778"/>
          <a:ext cx="7992036" cy="4102551"/>
        </p:xfrm>
        <a:graphic>
          <a:graphicData uri="http://schemas.openxmlformats.org/drawingml/2006/table">
            <a:tbl>
              <a:tblPr firstRow="1" bandRow="1">
                <a:noFill/>
              </a:tblPr>
              <a:tblGrid>
                <a:gridCol w="2432359">
                  <a:extLst>
                    <a:ext uri="{9D8B030D-6E8A-4147-A177-3AD203B41FA5}">
                      <a16:colId xmlns:a16="http://schemas.microsoft.com/office/drawing/2014/main" val="20000"/>
                    </a:ext>
                  </a:extLst>
                </a:gridCol>
                <a:gridCol w="5559677">
                  <a:extLst>
                    <a:ext uri="{9D8B030D-6E8A-4147-A177-3AD203B41FA5}">
                      <a16:colId xmlns:a16="http://schemas.microsoft.com/office/drawing/2014/main" val="20001"/>
                    </a:ext>
                  </a:extLst>
                </a:gridCol>
              </a:tblGrid>
              <a:tr h="583775">
                <a:tc>
                  <a:txBody>
                    <a:bodyPr/>
                    <a:lstStyle/>
                    <a:p>
                      <a:pPr marL="0" marR="0" lvl="0" indent="0" algn="l" rtl="0">
                        <a:spcBef>
                          <a:spcPts val="0"/>
                        </a:spcBef>
                        <a:buSzPct val="25000"/>
                        <a:buNone/>
                      </a:pPr>
                      <a:r>
                        <a:rPr lang="en-US" sz="1600" u="none" strike="noStrike" cap="none" baseline="0" dirty="0">
                          <a:solidFill>
                            <a:schemeClr val="bg1"/>
                          </a:solidFill>
                        </a:rPr>
                        <a:t>Behavior that Blurs Boundaries</a:t>
                      </a:r>
                    </a:p>
                  </a:txBody>
                  <a:tcPr marL="83404" marR="83404" marT="41702" marB="41702">
                    <a:solidFill>
                      <a:srgbClr val="033B57"/>
                    </a:solidFill>
                  </a:tcPr>
                </a:tc>
                <a:tc>
                  <a:txBody>
                    <a:bodyPr/>
                    <a:lstStyle/>
                    <a:p>
                      <a:pPr marL="0" marR="0" lvl="0" indent="0" algn="l" rtl="0">
                        <a:spcBef>
                          <a:spcPts val="0"/>
                        </a:spcBef>
                        <a:buSzPct val="25000"/>
                        <a:buNone/>
                      </a:pPr>
                      <a:r>
                        <a:rPr lang="en-US" sz="1600" u="none" strike="noStrike" cap="none" baseline="0" dirty="0">
                          <a:solidFill>
                            <a:schemeClr val="bg1"/>
                          </a:solidFill>
                        </a:rPr>
                        <a:t>Tips for Staying in Bounds</a:t>
                      </a:r>
                    </a:p>
                  </a:txBody>
                  <a:tcPr marL="83404" marR="83404" marT="41702" marB="41702">
                    <a:solidFill>
                      <a:srgbClr val="033B57"/>
                    </a:solidFill>
                  </a:tcPr>
                </a:tc>
                <a:extLst>
                  <a:ext uri="{0D108BD9-81ED-4DB2-BD59-A6C34878D82A}">
                    <a16:rowId xmlns:a16="http://schemas.microsoft.com/office/drawing/2014/main" val="10000"/>
                  </a:ext>
                </a:extLst>
              </a:tr>
              <a:tr h="583775">
                <a:tc>
                  <a:txBody>
                    <a:bodyPr/>
                    <a:lstStyle/>
                    <a:p>
                      <a:pPr marL="0" marR="0" lvl="0" indent="0" algn="l" rtl="0">
                        <a:lnSpc>
                          <a:spcPct val="100000"/>
                        </a:lnSpc>
                        <a:spcBef>
                          <a:spcPts val="0"/>
                        </a:spcBef>
                        <a:spcAft>
                          <a:spcPts val="0"/>
                        </a:spcAft>
                        <a:buClr>
                          <a:schemeClr val="dk1"/>
                        </a:buClr>
                        <a:buSzPct val="25000"/>
                        <a:buFont typeface="Arial"/>
                        <a:buNone/>
                      </a:pPr>
                      <a:r>
                        <a:rPr lang="en-US" sz="1100" b="0" u="none" strike="noStrike" cap="none" baseline="0" dirty="0">
                          <a:solidFill>
                            <a:schemeClr val="dk1"/>
                          </a:solidFill>
                          <a:latin typeface="Arial"/>
                          <a:ea typeface="Arial"/>
                          <a:cs typeface="Arial"/>
                          <a:sym typeface="Arial"/>
                        </a:rPr>
                        <a:t>Sharing Personal Information/ Self-Disclosure/ Too much information (TMI)</a:t>
                      </a:r>
                    </a:p>
                  </a:txBody>
                  <a:tcPr marL="83404" marR="83404" marT="41702" marB="41702"/>
                </a:tc>
                <a:tc>
                  <a:txBody>
                    <a:bodyPr/>
                    <a:lstStyle/>
                    <a:p>
                      <a:pPr marL="285750" marR="0" lvl="0" indent="-285750" algn="l" rtl="0">
                        <a:spcBef>
                          <a:spcPts val="0"/>
                        </a:spcBef>
                        <a:buClr>
                          <a:schemeClr val="dk1"/>
                        </a:buClr>
                        <a:buSzPct val="100000"/>
                        <a:buFont typeface="Arial"/>
                        <a:buChar char="•"/>
                      </a:pPr>
                      <a:r>
                        <a:rPr lang="en-US" sz="1100" u="none" strike="noStrike" cap="none" baseline="0" dirty="0">
                          <a:solidFill>
                            <a:schemeClr val="dk1"/>
                          </a:solidFill>
                          <a:latin typeface="Arial"/>
                          <a:ea typeface="Arial"/>
                          <a:cs typeface="Arial"/>
                          <a:sym typeface="Arial"/>
                        </a:rPr>
                        <a:t>Use caution when talking to a patient about your personal life</a:t>
                      </a:r>
                    </a:p>
                    <a:p>
                      <a:pPr marL="285750" marR="0" lvl="0" indent="-285750" algn="l" rtl="0">
                        <a:spcBef>
                          <a:spcPts val="0"/>
                        </a:spcBef>
                        <a:buClr>
                          <a:schemeClr val="dk1"/>
                        </a:buClr>
                        <a:buSzPct val="100000"/>
                        <a:buFont typeface="Arial"/>
                        <a:buChar char="•"/>
                      </a:pPr>
                      <a:r>
                        <a:rPr lang="en-US" sz="1100" u="none" strike="noStrike" cap="none" baseline="0" dirty="0">
                          <a:solidFill>
                            <a:schemeClr val="dk1"/>
                          </a:solidFill>
                          <a:latin typeface="Arial"/>
                          <a:ea typeface="Arial"/>
                          <a:cs typeface="Arial"/>
                          <a:sym typeface="Arial"/>
                        </a:rPr>
                        <a:t>Stay outwardly focused</a:t>
                      </a:r>
                    </a:p>
                    <a:p>
                      <a:pPr marL="285750" marR="0" lvl="0" indent="-285750" algn="l" rtl="0">
                        <a:spcBef>
                          <a:spcPts val="0"/>
                        </a:spcBef>
                        <a:buClr>
                          <a:schemeClr val="dk1"/>
                        </a:buClr>
                        <a:buSzPct val="100000"/>
                        <a:buFont typeface="Arial"/>
                        <a:buChar char="•"/>
                      </a:pPr>
                      <a:r>
                        <a:rPr lang="en-US" sz="1100" u="none" strike="noStrike" cap="none" baseline="0" dirty="0">
                          <a:solidFill>
                            <a:schemeClr val="dk1"/>
                          </a:solidFill>
                          <a:latin typeface="Arial"/>
                          <a:ea typeface="Arial"/>
                          <a:cs typeface="Arial"/>
                          <a:sym typeface="Arial"/>
                        </a:rPr>
                        <a:t>Therapeutic, not social relationship</a:t>
                      </a:r>
                    </a:p>
                  </a:txBody>
                  <a:tcPr marL="83404" marR="83404" marT="41702" marB="41702"/>
                </a:tc>
                <a:extLst>
                  <a:ext uri="{0D108BD9-81ED-4DB2-BD59-A6C34878D82A}">
                    <a16:rowId xmlns:a16="http://schemas.microsoft.com/office/drawing/2014/main" val="10001"/>
                  </a:ext>
                </a:extLst>
              </a:tr>
              <a:tr h="750566">
                <a:tc>
                  <a:txBody>
                    <a:bodyPr/>
                    <a:lstStyle/>
                    <a:p>
                      <a:pPr marL="0" marR="0" lvl="0" indent="0" algn="l" rtl="0">
                        <a:lnSpc>
                          <a:spcPct val="100000"/>
                        </a:lnSpc>
                        <a:spcBef>
                          <a:spcPts val="0"/>
                        </a:spcBef>
                        <a:spcAft>
                          <a:spcPts val="0"/>
                        </a:spcAft>
                        <a:buClr>
                          <a:schemeClr val="dk1"/>
                        </a:buClr>
                        <a:buSzPct val="25000"/>
                        <a:buFont typeface="Arial"/>
                        <a:buNone/>
                      </a:pPr>
                      <a:r>
                        <a:rPr lang="en-US" sz="1100" b="0" u="none" strike="noStrike" cap="none" baseline="0" dirty="0">
                          <a:solidFill>
                            <a:schemeClr val="dk1"/>
                          </a:solidFill>
                          <a:latin typeface="Arial"/>
                          <a:ea typeface="Arial"/>
                          <a:cs typeface="Arial"/>
                          <a:sym typeface="Arial"/>
                        </a:rPr>
                        <a:t>Gifts/Favors </a:t>
                      </a:r>
                    </a:p>
                    <a:p>
                      <a:pPr marL="0" marR="0" lvl="0" indent="0" algn="l" rtl="0">
                        <a:lnSpc>
                          <a:spcPct val="100000"/>
                        </a:lnSpc>
                        <a:spcBef>
                          <a:spcPts val="0"/>
                        </a:spcBef>
                        <a:spcAft>
                          <a:spcPts val="0"/>
                        </a:spcAft>
                        <a:buClr>
                          <a:schemeClr val="dk1"/>
                        </a:buClr>
                        <a:buSzPct val="25000"/>
                        <a:buFont typeface="Arial"/>
                        <a:buNone/>
                      </a:pPr>
                      <a:r>
                        <a:rPr lang="en-US" sz="1100" b="0" u="none" strike="noStrike" cap="none" baseline="0" dirty="0">
                          <a:solidFill>
                            <a:schemeClr val="dk1"/>
                          </a:solidFill>
                          <a:latin typeface="Arial"/>
                          <a:ea typeface="Arial"/>
                          <a:cs typeface="Arial"/>
                          <a:sym typeface="Arial"/>
                        </a:rPr>
                        <a:t>(Giving and Receiving)</a:t>
                      </a:r>
                    </a:p>
                  </a:txBody>
                  <a:tcPr marL="83404" marR="83404" marT="41702" marB="41702"/>
                </a:tc>
                <a:tc>
                  <a:txBody>
                    <a:bodyPr/>
                    <a:lstStyle/>
                    <a:p>
                      <a:pPr marL="285750" marR="0" lvl="0" indent="-285750" algn="l" rtl="0">
                        <a:spcBef>
                          <a:spcPts val="0"/>
                        </a:spcBef>
                        <a:buClr>
                          <a:schemeClr val="dk1"/>
                        </a:buClr>
                        <a:buSzPct val="100000"/>
                        <a:buFont typeface="Arial"/>
                        <a:buChar char="•"/>
                      </a:pPr>
                      <a:r>
                        <a:rPr lang="en-US" sz="1100" u="none" strike="noStrike" cap="none" baseline="0" dirty="0">
                          <a:solidFill>
                            <a:schemeClr val="dk1"/>
                          </a:solidFill>
                          <a:latin typeface="Arial"/>
                          <a:ea typeface="Arial"/>
                          <a:cs typeface="Arial"/>
                          <a:sym typeface="Arial"/>
                        </a:rPr>
                        <a:t>Gifts policy?</a:t>
                      </a:r>
                    </a:p>
                    <a:p>
                      <a:pPr marL="285750" marR="0" lvl="0" indent="-285750" algn="l" rtl="0">
                        <a:spcBef>
                          <a:spcPts val="0"/>
                        </a:spcBef>
                        <a:buClr>
                          <a:schemeClr val="dk1"/>
                        </a:buClr>
                        <a:buSzPct val="100000"/>
                        <a:buFont typeface="Arial"/>
                        <a:buChar char="•"/>
                      </a:pPr>
                      <a:r>
                        <a:rPr lang="en-US" sz="1100" u="none" strike="noStrike" cap="none" baseline="0" dirty="0">
                          <a:solidFill>
                            <a:schemeClr val="dk1"/>
                          </a:solidFill>
                          <a:latin typeface="Arial"/>
                          <a:ea typeface="Arial"/>
                          <a:cs typeface="Arial"/>
                          <a:sym typeface="Arial"/>
                        </a:rPr>
                        <a:t>Practice saying no graciously</a:t>
                      </a:r>
                    </a:p>
                    <a:p>
                      <a:pPr marL="285750" marR="0" lvl="0" indent="-285750" algn="l" rtl="0">
                        <a:spcBef>
                          <a:spcPts val="0"/>
                        </a:spcBef>
                        <a:buClr>
                          <a:schemeClr val="dk1"/>
                        </a:buClr>
                        <a:buSzPct val="100000"/>
                        <a:buFont typeface="Arial"/>
                        <a:buChar char="•"/>
                      </a:pPr>
                      <a:r>
                        <a:rPr lang="en-US" sz="1100" u="none" strike="noStrike" cap="none" baseline="0" dirty="0">
                          <a:solidFill>
                            <a:schemeClr val="dk1"/>
                          </a:solidFill>
                          <a:latin typeface="Arial"/>
                          <a:ea typeface="Arial"/>
                          <a:cs typeface="Arial"/>
                          <a:sym typeface="Arial"/>
                        </a:rPr>
                        <a:t>Explain that you are not allowed to accept gifts, tips</a:t>
                      </a:r>
                    </a:p>
                    <a:p>
                      <a:pPr marL="285750" marR="0" lvl="0" indent="-285750" algn="l" rtl="0">
                        <a:spcBef>
                          <a:spcPts val="0"/>
                        </a:spcBef>
                        <a:buClr>
                          <a:schemeClr val="dk1"/>
                        </a:buClr>
                        <a:buSzPct val="100000"/>
                        <a:buFont typeface="Arial"/>
                        <a:buChar char="•"/>
                      </a:pPr>
                      <a:r>
                        <a:rPr lang="en-US" sz="1100" u="none" strike="noStrike" cap="none" baseline="0" dirty="0">
                          <a:solidFill>
                            <a:schemeClr val="dk1"/>
                          </a:solidFill>
                          <a:latin typeface="Arial"/>
                          <a:ea typeface="Arial"/>
                          <a:cs typeface="Arial"/>
                          <a:sym typeface="Arial"/>
                        </a:rPr>
                        <a:t>To protect yourself, report offers of unusual or large gifts to your supervisor</a:t>
                      </a:r>
                    </a:p>
                  </a:txBody>
                  <a:tcPr marL="83404" marR="83404" marT="41702" marB="41702"/>
                </a:tc>
                <a:extLst>
                  <a:ext uri="{0D108BD9-81ED-4DB2-BD59-A6C34878D82A}">
                    <a16:rowId xmlns:a16="http://schemas.microsoft.com/office/drawing/2014/main" val="10002"/>
                  </a:ext>
                </a:extLst>
              </a:tr>
              <a:tr h="750566">
                <a:tc>
                  <a:txBody>
                    <a:bodyPr/>
                    <a:lstStyle/>
                    <a:p>
                      <a:pPr marL="0" marR="0" lvl="0" indent="0" algn="l" rtl="0">
                        <a:lnSpc>
                          <a:spcPct val="100000"/>
                        </a:lnSpc>
                        <a:spcBef>
                          <a:spcPts val="0"/>
                        </a:spcBef>
                        <a:spcAft>
                          <a:spcPts val="0"/>
                        </a:spcAft>
                        <a:buClr>
                          <a:schemeClr val="dk1"/>
                        </a:buClr>
                        <a:buSzPct val="25000"/>
                        <a:buFont typeface="Arial"/>
                        <a:buNone/>
                      </a:pPr>
                      <a:r>
                        <a:rPr lang="en-US" sz="1100" b="0" u="none" strike="noStrike" cap="none" baseline="0" dirty="0">
                          <a:solidFill>
                            <a:schemeClr val="dk1"/>
                          </a:solidFill>
                          <a:latin typeface="Arial"/>
                          <a:ea typeface="Arial"/>
                          <a:cs typeface="Arial"/>
                          <a:sym typeface="Arial"/>
                        </a:rPr>
                        <a:t>Over Involvement </a:t>
                      </a:r>
                    </a:p>
                    <a:p>
                      <a:pPr marL="0" marR="0" lvl="0" indent="0" algn="l" rtl="0">
                        <a:lnSpc>
                          <a:spcPct val="100000"/>
                        </a:lnSpc>
                        <a:spcBef>
                          <a:spcPts val="0"/>
                        </a:spcBef>
                        <a:spcAft>
                          <a:spcPts val="0"/>
                        </a:spcAft>
                        <a:buClr>
                          <a:schemeClr val="dk1"/>
                        </a:buClr>
                        <a:buSzPct val="25000"/>
                        <a:buFont typeface="Arial"/>
                        <a:buNone/>
                      </a:pPr>
                      <a:r>
                        <a:rPr lang="en-US" sz="1100" b="0" u="none" strike="noStrike" cap="none" baseline="0" dirty="0">
                          <a:solidFill>
                            <a:schemeClr val="dk1"/>
                          </a:solidFill>
                          <a:latin typeface="Arial"/>
                          <a:ea typeface="Arial"/>
                          <a:cs typeface="Arial"/>
                          <a:sym typeface="Arial"/>
                        </a:rPr>
                        <a:t>(Developing Friendships)</a:t>
                      </a:r>
                    </a:p>
                  </a:txBody>
                  <a:tcPr marL="83404" marR="83404" marT="41702" marB="41702"/>
                </a:tc>
                <a:tc>
                  <a:txBody>
                    <a:bodyPr/>
                    <a:lstStyle/>
                    <a:p>
                      <a:pPr marL="285750" marR="0" lvl="0" indent="-285750" algn="l" rtl="0">
                        <a:spcBef>
                          <a:spcPts val="0"/>
                        </a:spcBef>
                        <a:buClr>
                          <a:schemeClr val="dk1"/>
                        </a:buClr>
                        <a:buSzPct val="100000"/>
                        <a:buFont typeface="Arial"/>
                        <a:buChar char="•"/>
                      </a:pPr>
                      <a:r>
                        <a:rPr lang="en-US" sz="1100" u="none" strike="noStrike" cap="none" baseline="0" dirty="0">
                          <a:solidFill>
                            <a:schemeClr val="dk1"/>
                          </a:solidFill>
                          <a:latin typeface="Arial"/>
                          <a:ea typeface="Arial"/>
                          <a:cs typeface="Arial"/>
                          <a:sym typeface="Arial"/>
                        </a:rPr>
                        <a:t>Focus on patient needs not personalities</a:t>
                      </a:r>
                    </a:p>
                    <a:p>
                      <a:pPr marL="285750" marR="0" lvl="0" indent="-285750" algn="l" rtl="0">
                        <a:spcBef>
                          <a:spcPts val="0"/>
                        </a:spcBef>
                        <a:buClr>
                          <a:schemeClr val="dk1"/>
                        </a:buClr>
                        <a:buSzPct val="100000"/>
                        <a:buFont typeface="Arial"/>
                        <a:buChar char="•"/>
                      </a:pPr>
                      <a:r>
                        <a:rPr lang="en-US" sz="1100" u="none" strike="noStrike" cap="none" baseline="0" dirty="0">
                          <a:solidFill>
                            <a:schemeClr val="dk1"/>
                          </a:solidFill>
                          <a:latin typeface="Arial"/>
                          <a:ea typeface="Arial"/>
                          <a:cs typeface="Arial"/>
                          <a:sym typeface="Arial"/>
                        </a:rPr>
                        <a:t>Don’t confuse patient needs with your own</a:t>
                      </a:r>
                    </a:p>
                    <a:p>
                      <a:pPr marL="285750" marR="0" lvl="0" indent="-285750" algn="l" rtl="0">
                        <a:spcBef>
                          <a:spcPts val="0"/>
                        </a:spcBef>
                        <a:buClr>
                          <a:schemeClr val="dk1"/>
                        </a:buClr>
                        <a:buSzPct val="100000"/>
                        <a:buFont typeface="Arial"/>
                        <a:buChar char="•"/>
                      </a:pPr>
                      <a:r>
                        <a:rPr lang="en-US" sz="1100" u="none" strike="noStrike" cap="none" baseline="0" dirty="0">
                          <a:solidFill>
                            <a:schemeClr val="dk1"/>
                          </a:solidFill>
                          <a:latin typeface="Arial"/>
                          <a:ea typeface="Arial"/>
                          <a:cs typeface="Arial"/>
                          <a:sym typeface="Arial"/>
                        </a:rPr>
                        <a:t>Maintain a helpful relationship</a:t>
                      </a:r>
                    </a:p>
                    <a:p>
                      <a:pPr marL="285750" marR="0" lvl="0" indent="-285750" algn="l" rtl="0">
                        <a:spcBef>
                          <a:spcPts val="0"/>
                        </a:spcBef>
                        <a:buClr>
                          <a:schemeClr val="dk1"/>
                        </a:buClr>
                        <a:buSzPct val="100000"/>
                        <a:buFont typeface="Arial"/>
                        <a:buChar char="•"/>
                      </a:pPr>
                      <a:r>
                        <a:rPr lang="en-US" sz="1100" u="none" strike="noStrike" cap="none" baseline="0" dirty="0">
                          <a:solidFill>
                            <a:schemeClr val="dk1"/>
                          </a:solidFill>
                          <a:latin typeface="Arial"/>
                          <a:ea typeface="Arial"/>
                          <a:cs typeface="Arial"/>
                          <a:sym typeface="Arial"/>
                        </a:rPr>
                        <a:t>Be self-aware</a:t>
                      </a:r>
                    </a:p>
                  </a:txBody>
                  <a:tcPr marL="83404" marR="83404" marT="41702" marB="41702"/>
                </a:tc>
                <a:extLst>
                  <a:ext uri="{0D108BD9-81ED-4DB2-BD59-A6C34878D82A}">
                    <a16:rowId xmlns:a16="http://schemas.microsoft.com/office/drawing/2014/main" val="10003"/>
                  </a:ext>
                </a:extLst>
              </a:tr>
              <a:tr h="1417727">
                <a:tc>
                  <a:txBody>
                    <a:bodyPr/>
                    <a:lstStyle/>
                    <a:p>
                      <a:pPr marL="0" marR="0" lvl="0" indent="0" algn="l" rtl="0">
                        <a:lnSpc>
                          <a:spcPct val="100000"/>
                        </a:lnSpc>
                        <a:spcBef>
                          <a:spcPts val="0"/>
                        </a:spcBef>
                        <a:spcAft>
                          <a:spcPts val="0"/>
                        </a:spcAft>
                        <a:buClr>
                          <a:schemeClr val="dk1"/>
                        </a:buClr>
                        <a:buSzPct val="25000"/>
                        <a:buFont typeface="Arial"/>
                        <a:buNone/>
                      </a:pPr>
                      <a:r>
                        <a:rPr lang="en-US" sz="1100" b="0" u="none" strike="noStrike" cap="none" baseline="0" dirty="0">
                          <a:solidFill>
                            <a:schemeClr val="dk1"/>
                          </a:solidFill>
                          <a:latin typeface="Arial"/>
                          <a:ea typeface="Arial"/>
                          <a:cs typeface="Arial"/>
                          <a:sym typeface="Arial"/>
                        </a:rPr>
                        <a:t>Physical Contact/ Touch</a:t>
                      </a:r>
                    </a:p>
                  </a:txBody>
                  <a:tcPr marL="83404" marR="83404" marT="41702" marB="41702"/>
                </a:tc>
                <a:tc>
                  <a:txBody>
                    <a:bodyPr/>
                    <a:lstStyle/>
                    <a:p>
                      <a:pPr marL="285750" marR="0" lvl="0" indent="-285750" algn="l" rtl="0">
                        <a:spcBef>
                          <a:spcPts val="0"/>
                        </a:spcBef>
                        <a:buClr>
                          <a:schemeClr val="dk1"/>
                        </a:buClr>
                        <a:buSzPct val="100000"/>
                        <a:buFont typeface="Arial"/>
                        <a:buChar char="•"/>
                      </a:pPr>
                      <a:r>
                        <a:rPr lang="en-US" sz="1100" u="none" strike="noStrike" cap="none" baseline="0" dirty="0">
                          <a:solidFill>
                            <a:schemeClr val="dk1"/>
                          </a:solidFill>
                          <a:latin typeface="+mn-lt"/>
                          <a:ea typeface="Arial"/>
                          <a:cs typeface="Arial"/>
                          <a:sym typeface="Arial"/>
                        </a:rPr>
                        <a:t>Sexual or romantic contact with a patient or family member is never permitted</a:t>
                      </a:r>
                    </a:p>
                    <a:p>
                      <a:pPr marL="285750" marR="0" lvl="0" indent="-285750" algn="l" rtl="0">
                        <a:spcBef>
                          <a:spcPts val="0"/>
                        </a:spcBef>
                        <a:buClr>
                          <a:schemeClr val="dk1"/>
                        </a:buClr>
                        <a:buSzPct val="100000"/>
                        <a:buFont typeface="Arial"/>
                        <a:buChar char="•"/>
                      </a:pPr>
                      <a:r>
                        <a:rPr lang="en-US" sz="1100" u="none" strike="noStrike" cap="none" baseline="0" dirty="0">
                          <a:solidFill>
                            <a:schemeClr val="dk1"/>
                          </a:solidFill>
                          <a:latin typeface="Arial"/>
                          <a:ea typeface="Arial"/>
                          <a:cs typeface="Arial"/>
                          <a:sym typeface="Arial"/>
                        </a:rPr>
                        <a:t>Touch initiated by the patient navigator is strongly discouraged</a:t>
                      </a:r>
                    </a:p>
                    <a:p>
                      <a:pPr marL="285750" marR="0" lvl="0" indent="-285750" algn="l" rtl="0">
                        <a:spcBef>
                          <a:spcPts val="0"/>
                        </a:spcBef>
                        <a:buClr>
                          <a:schemeClr val="dk1"/>
                        </a:buClr>
                        <a:buSzPct val="100000"/>
                        <a:buFont typeface="Arial"/>
                        <a:buChar char="•"/>
                      </a:pPr>
                      <a:r>
                        <a:rPr lang="en-US" sz="1100" u="none" strike="noStrike" cap="none" baseline="0" dirty="0">
                          <a:solidFill>
                            <a:schemeClr val="dk1"/>
                          </a:solidFill>
                          <a:latin typeface="Arial"/>
                          <a:ea typeface="Arial"/>
                          <a:cs typeface="Arial"/>
                          <a:sym typeface="Arial"/>
                        </a:rPr>
                        <a:t>Allow the patient to initiate touch only if you are comfortable</a:t>
                      </a:r>
                    </a:p>
                    <a:p>
                      <a:pPr marL="285750" marR="0" lvl="0" indent="-285750" algn="l" rtl="0">
                        <a:spcBef>
                          <a:spcPts val="0"/>
                        </a:spcBef>
                        <a:buClr>
                          <a:schemeClr val="dk1"/>
                        </a:buClr>
                        <a:buSzPct val="100000"/>
                        <a:buFont typeface="Arial"/>
                        <a:buChar char="•"/>
                      </a:pPr>
                      <a:r>
                        <a:rPr lang="en-US" sz="1100" u="none" strike="noStrike" cap="none" baseline="0" dirty="0">
                          <a:solidFill>
                            <a:schemeClr val="dk1"/>
                          </a:solidFill>
                          <a:latin typeface="Arial"/>
                          <a:ea typeface="Arial"/>
                          <a:cs typeface="Arial"/>
                          <a:sym typeface="Arial"/>
                        </a:rPr>
                        <a:t>Use touch only when it will serve a good purpose for the patient</a:t>
                      </a:r>
                    </a:p>
                    <a:p>
                      <a:pPr marL="285750" marR="0" lvl="0" indent="-285750" algn="l" rtl="0">
                        <a:spcBef>
                          <a:spcPts val="0"/>
                        </a:spcBef>
                        <a:buClr>
                          <a:schemeClr val="dk1"/>
                        </a:buClr>
                        <a:buSzPct val="100000"/>
                        <a:buFont typeface="Arial"/>
                        <a:buChar char="•"/>
                      </a:pPr>
                      <a:r>
                        <a:rPr lang="en-US" sz="1100" u="none" strike="noStrike" cap="none" baseline="0" dirty="0">
                          <a:solidFill>
                            <a:schemeClr val="dk1"/>
                          </a:solidFill>
                          <a:latin typeface="Arial"/>
                          <a:ea typeface="Arial"/>
                          <a:cs typeface="Arial"/>
                          <a:sym typeface="Arial"/>
                        </a:rPr>
                        <a:t>Be aware that a patient may react differently to touch than you intend</a:t>
                      </a:r>
                    </a:p>
                    <a:p>
                      <a:pPr marL="285750" marR="0" lvl="0" indent="-285750" algn="l" rtl="0">
                        <a:spcBef>
                          <a:spcPts val="0"/>
                        </a:spcBef>
                        <a:buClr>
                          <a:schemeClr val="dk1"/>
                        </a:buClr>
                        <a:buSzPct val="100000"/>
                        <a:buFont typeface="Arial"/>
                        <a:buChar char="•"/>
                      </a:pPr>
                      <a:r>
                        <a:rPr lang="en-US" sz="1100" u="none" strike="noStrike" cap="none" baseline="0" dirty="0">
                          <a:solidFill>
                            <a:schemeClr val="dk1"/>
                          </a:solidFill>
                          <a:latin typeface="Arial"/>
                          <a:ea typeface="Arial"/>
                          <a:cs typeface="Arial"/>
                          <a:sym typeface="Arial"/>
                        </a:rPr>
                        <a:t>When using touch, be sure that it is serving the patient’s needs and not your own</a:t>
                      </a:r>
                    </a:p>
                    <a:p>
                      <a:pPr marL="285750" marR="0" lvl="0" indent="-285750" algn="l" rtl="0">
                        <a:spcBef>
                          <a:spcPts val="0"/>
                        </a:spcBef>
                        <a:buClr>
                          <a:schemeClr val="dk1"/>
                        </a:buClr>
                        <a:buSzPct val="100000"/>
                        <a:buFont typeface="Arial"/>
                        <a:buChar char="•"/>
                      </a:pPr>
                      <a:r>
                        <a:rPr lang="en-US" sz="1100" u="none" strike="noStrike" cap="none" baseline="0" dirty="0">
                          <a:solidFill>
                            <a:schemeClr val="dk1"/>
                          </a:solidFill>
                          <a:latin typeface="Arial"/>
                          <a:ea typeface="Arial"/>
                          <a:cs typeface="Arial"/>
                          <a:sym typeface="Arial"/>
                        </a:rPr>
                        <a:t>Discourage flirting behavior by your patient</a:t>
                      </a:r>
                    </a:p>
                    <a:p>
                      <a:pPr marL="285750" marR="0" lvl="0" indent="-285750" algn="l" rtl="0">
                        <a:spcBef>
                          <a:spcPts val="0"/>
                        </a:spcBef>
                        <a:buClr>
                          <a:schemeClr val="dk1"/>
                        </a:buClr>
                        <a:buSzPct val="100000"/>
                        <a:buFont typeface="Arial"/>
                        <a:buChar char="•"/>
                      </a:pPr>
                      <a:r>
                        <a:rPr lang="en-US" sz="1100" u="none" strike="noStrike" cap="none" baseline="0" dirty="0">
                          <a:solidFill>
                            <a:schemeClr val="dk1"/>
                          </a:solidFill>
                          <a:latin typeface="Arial"/>
                          <a:ea typeface="Arial"/>
                          <a:cs typeface="Arial"/>
                          <a:sym typeface="Arial"/>
                        </a:rPr>
                        <a:t>Be self-aware</a:t>
                      </a:r>
                    </a:p>
                  </a:txBody>
                  <a:tcPr marL="83404" marR="83404" marT="41702" marB="41702"/>
                </a:tc>
                <a:extLst>
                  <a:ext uri="{0D108BD9-81ED-4DB2-BD59-A6C34878D82A}">
                    <a16:rowId xmlns:a16="http://schemas.microsoft.com/office/drawing/2014/main" val="10004"/>
                  </a:ext>
                </a:extLst>
              </a:tr>
            </a:tbl>
          </a:graphicData>
        </a:graphic>
      </p:graphicFrame>
      <p:sp>
        <p:nvSpPr>
          <p:cNvPr id="4" name="TextBox 3"/>
          <p:cNvSpPr txBox="1"/>
          <p:nvPr/>
        </p:nvSpPr>
        <p:spPr>
          <a:xfrm>
            <a:off x="4657164" y="5348209"/>
            <a:ext cx="4419600" cy="276999"/>
          </a:xfrm>
          <a:prstGeom prst="rect">
            <a:avLst/>
          </a:prstGeom>
          <a:noFill/>
        </p:spPr>
        <p:txBody>
          <a:bodyPr wrap="square" rtlCol="0">
            <a:spAutoFit/>
          </a:bodyPr>
          <a:lstStyle/>
          <a:p>
            <a:pPr algn="r"/>
            <a:r>
              <a:rPr lang="en-US" sz="1200" i="1" dirty="0">
                <a:solidFill>
                  <a:schemeClr val="bg1">
                    <a:lumMod val="50000"/>
                  </a:schemeClr>
                </a:solidFill>
              </a:rPr>
              <a:t>Source: PNTC</a:t>
            </a:r>
          </a:p>
        </p:txBody>
      </p:sp>
    </p:spTree>
    <p:extLst>
      <p:ext uri="{BB962C8B-B14F-4D97-AF65-F5344CB8AC3E}">
        <p14:creationId xmlns:p14="http://schemas.microsoft.com/office/powerpoint/2010/main" val="4178098559"/>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Video #4</a:t>
            </a:r>
          </a:p>
        </p:txBody>
      </p:sp>
      <p:pic>
        <p:nvPicPr>
          <p:cNvPr id="7" name="Content Placeholder 6" descr="Image depicting conversation between a patient and patient navigator.">
            <a:extLst>
              <a:ext uri="{FF2B5EF4-FFF2-40B4-BE49-F238E27FC236}">
                <a16:creationId xmlns:a16="http://schemas.microsoft.com/office/drawing/2014/main" id="{4F210EB9-607F-4248-B148-B0207830447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86865" y="1447800"/>
            <a:ext cx="5970270" cy="3380656"/>
          </a:xfrm>
        </p:spPr>
      </p:pic>
      <p:sp>
        <p:nvSpPr>
          <p:cNvPr id="8" name="TextBox 7">
            <a:extLst>
              <a:ext uri="{FF2B5EF4-FFF2-40B4-BE49-F238E27FC236}">
                <a16:creationId xmlns:a16="http://schemas.microsoft.com/office/drawing/2014/main" id="{52D75B91-8AB4-4802-9A72-A9AD6554215E}"/>
              </a:ext>
            </a:extLst>
          </p:cNvPr>
          <p:cNvSpPr txBox="1"/>
          <p:nvPr/>
        </p:nvSpPr>
        <p:spPr>
          <a:xfrm>
            <a:off x="2971800" y="5040868"/>
            <a:ext cx="3200400" cy="369332"/>
          </a:xfrm>
          <a:prstGeom prst="rect">
            <a:avLst/>
          </a:prstGeom>
          <a:noFill/>
        </p:spPr>
        <p:txBody>
          <a:bodyPr wrap="square" rtlCol="0">
            <a:spAutoFit/>
          </a:bodyPr>
          <a:lstStyle/>
          <a:p>
            <a:r>
              <a:rPr lang="en-US" dirty="0"/>
              <a:t>Click </a:t>
            </a:r>
            <a:r>
              <a:rPr lang="en-US" dirty="0">
                <a:hlinkClick r:id="rId4"/>
              </a:rPr>
              <a:t>here</a:t>
            </a:r>
            <a:r>
              <a:rPr lang="en-US" dirty="0"/>
              <a:t> to watch the video</a:t>
            </a:r>
          </a:p>
        </p:txBody>
      </p:sp>
    </p:spTree>
    <p:extLst>
      <p:ext uri="{BB962C8B-B14F-4D97-AF65-F5344CB8AC3E}">
        <p14:creationId xmlns:p14="http://schemas.microsoft.com/office/powerpoint/2010/main" val="3976848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471"/>
            <a:ext cx="8229600" cy="1143000"/>
          </a:xfrm>
        </p:spPr>
        <p:txBody>
          <a:bodyPr/>
          <a:lstStyle/>
          <a:p>
            <a:pPr marR="0" rtl="0"/>
            <a:r>
              <a:rPr lang="en-US" sz="3600" i="0" u="none" strike="noStrike" baseline="0" dirty="0">
                <a:latin typeface="+mj-lt"/>
              </a:rPr>
              <a:t>Blurring Boundaries</a:t>
            </a:r>
          </a:p>
        </p:txBody>
      </p:sp>
      <p:sp>
        <p:nvSpPr>
          <p:cNvPr id="3" name="Text Placeholder 2"/>
          <p:cNvSpPr>
            <a:spLocks noGrp="1"/>
          </p:cNvSpPr>
          <p:nvPr>
            <p:ph type="body" idx="1"/>
          </p:nvPr>
        </p:nvSpPr>
        <p:spPr>
          <a:xfrm>
            <a:off x="457200" y="1295400"/>
            <a:ext cx="8229600" cy="4525963"/>
          </a:xfrm>
        </p:spPr>
        <p:txBody>
          <a:bodyPr>
            <a:normAutofit fontScale="92500" lnSpcReduction="10000"/>
          </a:bodyPr>
          <a:lstStyle/>
          <a:p>
            <a:pPr marL="0" lvl="0" indent="0">
              <a:spcBef>
                <a:spcPts val="600"/>
              </a:spcBef>
              <a:spcAft>
                <a:spcPts val="600"/>
              </a:spcAft>
              <a:buClrTx/>
              <a:buNone/>
              <a:defRPr/>
            </a:pPr>
            <a:r>
              <a:rPr lang="en-US" sz="3200" dirty="0">
                <a:solidFill>
                  <a:schemeClr val="dk1"/>
                </a:solidFill>
                <a:ea typeface="Calibri"/>
                <a:cs typeface="Calibri"/>
                <a:sym typeface="Calibri"/>
              </a:rPr>
              <a:t>Focus on what the patient needs</a:t>
            </a:r>
          </a:p>
          <a:p>
            <a:pPr marL="0" lvl="0" indent="0">
              <a:spcBef>
                <a:spcPts val="600"/>
              </a:spcBef>
              <a:spcAft>
                <a:spcPts val="600"/>
              </a:spcAft>
              <a:buClrTx/>
              <a:buNone/>
              <a:defRPr/>
            </a:pPr>
            <a:endParaRPr lang="en-US" sz="1000" dirty="0">
              <a:solidFill>
                <a:schemeClr val="dk1"/>
              </a:solidFill>
              <a:ea typeface="Calibri"/>
              <a:cs typeface="Calibri"/>
              <a:sym typeface="Calibri"/>
            </a:endParaRPr>
          </a:p>
          <a:p>
            <a:pPr marL="0" lvl="0" indent="0">
              <a:spcBef>
                <a:spcPts val="600"/>
              </a:spcBef>
              <a:spcAft>
                <a:spcPts val="600"/>
              </a:spcAft>
              <a:buClrTx/>
              <a:buNone/>
              <a:defRPr/>
            </a:pPr>
            <a:r>
              <a:rPr lang="en-US" sz="3200" dirty="0">
                <a:solidFill>
                  <a:schemeClr val="dk1"/>
                </a:solidFill>
                <a:ea typeface="Calibri"/>
                <a:cs typeface="Calibri"/>
                <a:sym typeface="Calibri"/>
              </a:rPr>
              <a:t>Be self-aware about body language and his non-verbal cues</a:t>
            </a:r>
          </a:p>
          <a:p>
            <a:pPr marL="0" lvl="0" indent="0">
              <a:spcBef>
                <a:spcPts val="600"/>
              </a:spcBef>
              <a:spcAft>
                <a:spcPts val="600"/>
              </a:spcAft>
              <a:buClrTx/>
              <a:buNone/>
              <a:defRPr/>
            </a:pPr>
            <a:endParaRPr lang="en-US" sz="1000" dirty="0">
              <a:solidFill>
                <a:schemeClr val="dk1"/>
              </a:solidFill>
              <a:ea typeface="Calibri"/>
              <a:cs typeface="Calibri"/>
              <a:sym typeface="Calibri"/>
            </a:endParaRPr>
          </a:p>
          <a:p>
            <a:pPr marL="0" lvl="0" indent="0">
              <a:spcBef>
                <a:spcPts val="600"/>
              </a:spcBef>
              <a:spcAft>
                <a:spcPts val="600"/>
              </a:spcAft>
              <a:buClrTx/>
              <a:buNone/>
              <a:defRPr/>
            </a:pPr>
            <a:r>
              <a:rPr lang="en-US" sz="3200" dirty="0">
                <a:solidFill>
                  <a:schemeClr val="dk1"/>
                </a:solidFill>
                <a:ea typeface="Calibri"/>
                <a:cs typeface="Calibri"/>
                <a:sym typeface="Calibri"/>
              </a:rPr>
              <a:t>Do not touch the patient</a:t>
            </a:r>
          </a:p>
          <a:p>
            <a:pPr marL="0" lvl="0" indent="0">
              <a:spcBef>
                <a:spcPts val="600"/>
              </a:spcBef>
              <a:spcAft>
                <a:spcPts val="600"/>
              </a:spcAft>
              <a:buClrTx/>
              <a:buNone/>
              <a:defRPr/>
            </a:pPr>
            <a:endParaRPr lang="en-US" sz="1000" dirty="0">
              <a:solidFill>
                <a:schemeClr val="dk1"/>
              </a:solidFill>
              <a:ea typeface="Calibri"/>
              <a:cs typeface="Calibri"/>
              <a:sym typeface="Calibri"/>
            </a:endParaRPr>
          </a:p>
          <a:p>
            <a:pPr marL="0" lvl="0" indent="0">
              <a:spcBef>
                <a:spcPts val="600"/>
              </a:spcBef>
              <a:spcAft>
                <a:spcPts val="600"/>
              </a:spcAft>
              <a:buClrTx/>
              <a:buNone/>
              <a:defRPr/>
            </a:pPr>
            <a:r>
              <a:rPr lang="en-US" sz="3200" dirty="0">
                <a:solidFill>
                  <a:schemeClr val="dk1"/>
                </a:solidFill>
                <a:ea typeface="Calibri"/>
                <a:cs typeface="Calibri"/>
                <a:sym typeface="Calibri"/>
              </a:rPr>
              <a:t>Do not give advice or attempt to counsel the patient; refer to appropriate trained team member</a:t>
            </a:r>
          </a:p>
          <a:p>
            <a:pPr marL="203200" marR="0" lvl="0" indent="0" rtl="0">
              <a:buNone/>
            </a:pPr>
            <a:endParaRPr lang="en-US" sz="2000" i="0" u="none" strike="noStrike" baseline="0" dirty="0">
              <a:latin typeface="+mn-lt"/>
            </a:endParaRPr>
          </a:p>
        </p:txBody>
      </p:sp>
    </p:spTree>
    <p:extLst>
      <p:ext uri="{BB962C8B-B14F-4D97-AF65-F5344CB8AC3E}">
        <p14:creationId xmlns:p14="http://schemas.microsoft.com/office/powerpoint/2010/main" val="3564104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mj-lt"/>
              </a:rPr>
              <a:t>Being a Navigator is Different from Being a Friend</a:t>
            </a:r>
          </a:p>
        </p:txBody>
      </p:sp>
      <p:pic>
        <p:nvPicPr>
          <p:cNvPr id="5" name="Picture 2" descr="Being a navigator is different from a friend.&#10;&#10;Navigators:&#10;Represent society's support for the patient;&#10;Are trained to give that support effectively;&#10;This relationship is tempo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511220"/>
            <a:ext cx="4384702" cy="3906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24400" y="5279092"/>
            <a:ext cx="4419600" cy="276999"/>
          </a:xfrm>
          <a:prstGeom prst="rect">
            <a:avLst/>
          </a:prstGeom>
          <a:noFill/>
        </p:spPr>
        <p:txBody>
          <a:bodyPr wrap="square" rtlCol="0">
            <a:spAutoFit/>
          </a:bodyPr>
          <a:lstStyle/>
          <a:p>
            <a:pPr algn="r"/>
            <a:r>
              <a:rPr lang="en-US" sz="1200" i="1" dirty="0">
                <a:solidFill>
                  <a:schemeClr val="bg1">
                    <a:lumMod val="50000"/>
                  </a:schemeClr>
                </a:solidFill>
              </a:rPr>
              <a:t>Source: PNTC</a:t>
            </a:r>
          </a:p>
        </p:txBody>
      </p:sp>
    </p:spTree>
    <p:extLst>
      <p:ext uri="{BB962C8B-B14F-4D97-AF65-F5344CB8AC3E}">
        <p14:creationId xmlns:p14="http://schemas.microsoft.com/office/powerpoint/2010/main" val="367618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sz="3600" dirty="0">
                <a:latin typeface="+mj-lt"/>
              </a:rPr>
              <a:t>Caring Relationship</a:t>
            </a:r>
          </a:p>
        </p:txBody>
      </p:sp>
      <p:sp>
        <p:nvSpPr>
          <p:cNvPr id="4" name="TextBox 3"/>
          <p:cNvSpPr txBox="1"/>
          <p:nvPr/>
        </p:nvSpPr>
        <p:spPr>
          <a:xfrm>
            <a:off x="5077732" y="5334000"/>
            <a:ext cx="4099605" cy="276999"/>
          </a:xfrm>
          <a:prstGeom prst="rect">
            <a:avLst/>
          </a:prstGeom>
          <a:noFill/>
        </p:spPr>
        <p:txBody>
          <a:bodyPr wrap="square" rtlCol="0">
            <a:spAutoFit/>
          </a:bodyPr>
          <a:lstStyle/>
          <a:p>
            <a:pPr algn="r"/>
            <a:r>
              <a:rPr lang="en-US" sz="1200" i="1" dirty="0">
                <a:solidFill>
                  <a:schemeClr val="bg1">
                    <a:lumMod val="50000"/>
                  </a:schemeClr>
                </a:solidFill>
              </a:rPr>
              <a:t>Source: Watson Caring Science Institute. 2010. </a:t>
            </a:r>
          </a:p>
        </p:txBody>
      </p:sp>
      <p:pic>
        <p:nvPicPr>
          <p:cNvPr id="6" name="Picture 5" descr="A &quot;Caring relationship&quot; is reciprocal, or mutual, in terms of empathy. The navigator understands the emotions that the patient is feeling, which gains the patient's trust and creates a sense of commitment in the Navigator.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3050" y="859415"/>
            <a:ext cx="6057900" cy="4474585"/>
          </a:xfrm>
          <a:prstGeom prst="rect">
            <a:avLst/>
          </a:prstGeom>
          <a:noFill/>
          <a:ln>
            <a:noFill/>
          </a:ln>
        </p:spPr>
      </p:pic>
    </p:spTree>
    <p:extLst>
      <p:ext uri="{BB962C8B-B14F-4D97-AF65-F5344CB8AC3E}">
        <p14:creationId xmlns:p14="http://schemas.microsoft.com/office/powerpoint/2010/main" val="3975113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8612"/>
            <a:ext cx="8229600" cy="1143000"/>
          </a:xfrm>
        </p:spPr>
        <p:txBody>
          <a:bodyPr>
            <a:noAutofit/>
          </a:bodyPr>
          <a:lstStyle/>
          <a:p>
            <a:r>
              <a:rPr lang="en-US" sz="3600" dirty="0">
                <a:latin typeface="+mj-lt"/>
              </a:rPr>
              <a:t>A Caring Relationship is NOT Mutual in Focus…</a:t>
            </a:r>
          </a:p>
        </p:txBody>
      </p:sp>
      <p:sp>
        <p:nvSpPr>
          <p:cNvPr id="4" name="TextBox 3"/>
          <p:cNvSpPr txBox="1"/>
          <p:nvPr/>
        </p:nvSpPr>
        <p:spPr>
          <a:xfrm>
            <a:off x="4686300" y="5305819"/>
            <a:ext cx="4419600" cy="276999"/>
          </a:xfrm>
          <a:prstGeom prst="rect">
            <a:avLst/>
          </a:prstGeom>
          <a:noFill/>
        </p:spPr>
        <p:txBody>
          <a:bodyPr wrap="square" rtlCol="0">
            <a:spAutoFit/>
          </a:bodyPr>
          <a:lstStyle/>
          <a:p>
            <a:pPr algn="r"/>
            <a:r>
              <a:rPr lang="en-US" sz="1200" i="1" dirty="0">
                <a:solidFill>
                  <a:schemeClr val="bg1">
                    <a:lumMod val="50000"/>
                  </a:schemeClr>
                </a:solidFill>
              </a:rPr>
              <a:t>Source: PNTC</a:t>
            </a:r>
          </a:p>
        </p:txBody>
      </p:sp>
      <p:pic>
        <p:nvPicPr>
          <p:cNvPr id="5" name="Picture 4" descr="A caring relationship is not mutual in focus:&#10;&#10;For the patient, the focus is self-directed;&#10;&#10;For the navigator, the focus is other-directe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295400"/>
            <a:ext cx="4876800" cy="4010419"/>
          </a:xfrm>
          <a:prstGeom prst="rect">
            <a:avLst/>
          </a:prstGeom>
          <a:noFill/>
          <a:ln>
            <a:noFill/>
          </a:ln>
        </p:spPr>
      </p:pic>
    </p:spTree>
    <p:extLst>
      <p:ext uri="{BB962C8B-B14F-4D97-AF65-F5344CB8AC3E}">
        <p14:creationId xmlns:p14="http://schemas.microsoft.com/office/powerpoint/2010/main" val="791294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914"/>
            <a:ext cx="8229600" cy="1143000"/>
          </a:xfrm>
        </p:spPr>
        <p:txBody>
          <a:bodyPr>
            <a:noAutofit/>
          </a:bodyPr>
          <a:lstStyle/>
          <a:p>
            <a:r>
              <a:rPr lang="en-US" sz="3600" dirty="0">
                <a:latin typeface="+mj-lt"/>
              </a:rPr>
              <a:t>…And it is NOT Reciprocal in Perspective</a:t>
            </a:r>
          </a:p>
        </p:txBody>
      </p:sp>
      <p:sp>
        <p:nvSpPr>
          <p:cNvPr id="4" name="TextBox 3"/>
          <p:cNvSpPr txBox="1"/>
          <p:nvPr/>
        </p:nvSpPr>
        <p:spPr>
          <a:xfrm>
            <a:off x="4533900" y="5257800"/>
            <a:ext cx="4419600" cy="276999"/>
          </a:xfrm>
          <a:prstGeom prst="rect">
            <a:avLst/>
          </a:prstGeom>
          <a:noFill/>
        </p:spPr>
        <p:txBody>
          <a:bodyPr wrap="square" rtlCol="0">
            <a:spAutoFit/>
          </a:bodyPr>
          <a:lstStyle/>
          <a:p>
            <a:pPr algn="r"/>
            <a:r>
              <a:rPr lang="en-US" sz="1200" i="1" dirty="0">
                <a:solidFill>
                  <a:schemeClr val="bg1">
                    <a:lumMod val="50000"/>
                  </a:schemeClr>
                </a:solidFill>
              </a:rPr>
              <a:t>Source: PNTC</a:t>
            </a:r>
          </a:p>
        </p:txBody>
      </p:sp>
      <p:pic>
        <p:nvPicPr>
          <p:cNvPr id="5" name="Picture 4" descr="In addition, it is not reciprocal in perspective:&#10;&#10;For the Navigator, the perspective is external;&#10;For the patient, the perspective is internal.&#10;&#10;This allows the Navigator to combine:&#10;&#10;Their observation of emotions and sense of commitment with an objective view of the patient's situatio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1328736"/>
            <a:ext cx="5334000" cy="4081463"/>
          </a:xfrm>
          <a:prstGeom prst="rect">
            <a:avLst/>
          </a:prstGeom>
          <a:noFill/>
          <a:ln>
            <a:noFill/>
          </a:ln>
        </p:spPr>
      </p:pic>
    </p:spTree>
    <p:extLst>
      <p:ext uri="{BB962C8B-B14F-4D97-AF65-F5344CB8AC3E}">
        <p14:creationId xmlns:p14="http://schemas.microsoft.com/office/powerpoint/2010/main" val="3627442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rtl="0">
              <a:spcBef>
                <a:spcPts val="0"/>
              </a:spcBef>
              <a:spcAft>
                <a:spcPts val="0"/>
              </a:spcAft>
              <a:buSzPct val="25000"/>
              <a:buNone/>
            </a:pPr>
            <a:r>
              <a:rPr lang="en-US" sz="3600" i="0" u="none" strike="noStrike" cap="none" baseline="0" dirty="0">
                <a:latin typeface="+mj-lt"/>
                <a:ea typeface="Trebuchet MS"/>
                <a:cs typeface="Trebuchet MS"/>
                <a:sym typeface="Trebuchet MS"/>
              </a:rPr>
              <a:t>Competencies</a:t>
            </a:r>
          </a:p>
        </p:txBody>
      </p:sp>
      <p:sp>
        <p:nvSpPr>
          <p:cNvPr id="98" name="Shape 98"/>
          <p:cNvSpPr txBox="1">
            <a:spLocks noGrp="1"/>
          </p:cNvSpPr>
          <p:nvPr>
            <p:ph type="body" idx="1"/>
          </p:nvPr>
        </p:nvSpPr>
        <p:spPr>
          <a:prstGeom prst="rect">
            <a:avLst/>
          </a:prstGeom>
          <a:noFill/>
          <a:ln>
            <a:noFill/>
          </a:ln>
        </p:spPr>
        <p:txBody>
          <a:bodyPr lIns="91425" tIns="45700" rIns="91425" bIns="45700" anchor="t" anchorCtr="0">
            <a:noAutofit/>
          </a:bodyPr>
          <a:lstStyle/>
          <a:p>
            <a:pPr marL="0" marR="0" lvl="0" indent="0" algn="l" rtl="0">
              <a:spcBef>
                <a:spcPts val="600"/>
              </a:spcBef>
              <a:spcAft>
                <a:spcPts val="600"/>
              </a:spcAft>
              <a:buClr>
                <a:schemeClr val="dk1"/>
              </a:buClr>
              <a:buSzPct val="100000"/>
              <a:buNone/>
            </a:pPr>
            <a:r>
              <a:rPr lang="en-US" sz="2400" b="0" i="0" u="none" strike="noStrike" cap="none" baseline="0" dirty="0">
                <a:solidFill>
                  <a:schemeClr val="dk1"/>
                </a:solidFill>
                <a:latin typeface="Arial"/>
                <a:ea typeface="Arial"/>
                <a:cs typeface="Arial"/>
                <a:sym typeface="Arial"/>
              </a:rPr>
              <a:t>5.1 Apply knowledge of the difference in roles between clinically licensed and non-licensed professionals and act within professional boundaries</a:t>
            </a:r>
          </a:p>
          <a:p>
            <a:pPr marL="0" indent="0">
              <a:spcBef>
                <a:spcPts val="600"/>
              </a:spcBef>
              <a:spcAft>
                <a:spcPts val="600"/>
              </a:spcAft>
              <a:buSzPct val="100000"/>
              <a:buNone/>
            </a:pPr>
            <a:r>
              <a:rPr lang="en-US" sz="2400" dirty="0"/>
              <a:t>7.2 Use knowledge of one’s role and the roles of other health professionals to appropriately assess and address the needs of patients and populations served to optimize health and wellness</a:t>
            </a:r>
          </a:p>
          <a:p>
            <a:pPr marL="0" marR="0" lvl="0" indent="0" algn="l" rtl="0">
              <a:spcBef>
                <a:spcPts val="600"/>
              </a:spcBef>
              <a:spcAft>
                <a:spcPts val="600"/>
              </a:spcAft>
              <a:buClr>
                <a:schemeClr val="dk1"/>
              </a:buClr>
              <a:buSzPct val="100000"/>
              <a:buNone/>
            </a:pPr>
            <a:r>
              <a:rPr lang="en-US" sz="2400" dirty="0">
                <a:solidFill>
                  <a:schemeClr val="dk1"/>
                </a:solidFill>
              </a:rPr>
              <a:t>8</a:t>
            </a:r>
            <a:r>
              <a:rPr lang="en-US" sz="2400" b="0" i="0" u="none" strike="noStrike" cap="none" baseline="0" dirty="0">
                <a:solidFill>
                  <a:schemeClr val="dk1"/>
                </a:solidFill>
                <a:latin typeface="Arial"/>
                <a:ea typeface="Arial"/>
                <a:cs typeface="Arial"/>
                <a:sym typeface="Arial"/>
              </a:rPr>
              <a:t>.3 </a:t>
            </a:r>
            <a:r>
              <a:rPr lang="en-US" sz="2400" dirty="0">
                <a:solidFill>
                  <a:schemeClr val="dk1"/>
                </a:solidFill>
              </a:rPr>
              <a:t>Manage possible and actual conflicts between personal and professional responsibilities</a:t>
            </a:r>
            <a:endParaRPr lang="en-US" sz="2400" b="0" i="0" u="none" strike="noStrike" cap="none" baseline="0" dirty="0">
              <a:solidFill>
                <a:schemeClr val="dk1"/>
              </a:solidFill>
              <a:latin typeface="Arial"/>
              <a:ea typeface="Arial"/>
              <a:cs typeface="Arial"/>
              <a:sym typeface="Arial"/>
            </a:endParaRPr>
          </a:p>
          <a:p>
            <a:pPr marL="342900" marR="0" lvl="0" indent="-190500" algn="l" rtl="0">
              <a:spcBef>
                <a:spcPts val="480"/>
              </a:spcBef>
              <a:spcAft>
                <a:spcPts val="0"/>
              </a:spcAft>
              <a:buClr>
                <a:schemeClr val="dk1"/>
              </a:buClr>
              <a:buFont typeface="Arial"/>
              <a:buNone/>
            </a:pPr>
            <a:endParaRPr sz="2400" b="0" i="0" u="none" strike="noStrike" cap="none" baseline="0" dirty="0">
              <a:solidFill>
                <a:schemeClr val="dk1"/>
              </a:solidFill>
              <a:latin typeface="Arial"/>
              <a:ea typeface="Arial"/>
              <a:cs typeface="Arial"/>
              <a:sym typeface="Arial"/>
            </a:endParaRPr>
          </a:p>
          <a:p>
            <a:pPr marL="342900" marR="0" lvl="0" indent="-190500" algn="l" rtl="0">
              <a:spcBef>
                <a:spcPts val="480"/>
              </a:spcBef>
              <a:spcAft>
                <a:spcPts val="0"/>
              </a:spcAft>
              <a:buClr>
                <a:schemeClr val="dk1"/>
              </a:buClr>
              <a:buFont typeface="Arial"/>
              <a:buNone/>
            </a:pPr>
            <a:endParaRPr sz="2400" b="0" i="0" u="none" strike="noStrike" cap="none" baseline="0" dirty="0">
              <a:solidFill>
                <a:schemeClr val="dk1"/>
              </a:solidFill>
              <a:latin typeface="Arial"/>
              <a:ea typeface="Arial"/>
              <a:cs typeface="Arial"/>
              <a:sym typeface="Arial"/>
            </a:endParaRPr>
          </a:p>
          <a:p>
            <a:pPr marL="342900" marR="0" lvl="0" indent="-190500" algn="l" rtl="0">
              <a:spcBef>
                <a:spcPts val="480"/>
              </a:spcBef>
              <a:spcAft>
                <a:spcPts val="0"/>
              </a:spcAft>
              <a:buClr>
                <a:schemeClr val="dk1"/>
              </a:buClr>
              <a:buFont typeface="Arial"/>
              <a:buNone/>
            </a:pPr>
            <a:endParaRPr sz="24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sz="3600" i="0" u="none" strike="noStrike" baseline="0" dirty="0">
                <a:latin typeface="+mj-lt"/>
              </a:rPr>
              <a:t>Evaluating Your Behavior</a:t>
            </a:r>
          </a:p>
        </p:txBody>
      </p:sp>
      <p:sp>
        <p:nvSpPr>
          <p:cNvPr id="3" name="Text Placeholder 2"/>
          <p:cNvSpPr>
            <a:spLocks noGrp="1"/>
          </p:cNvSpPr>
          <p:nvPr>
            <p:ph type="body" idx="1"/>
          </p:nvPr>
        </p:nvSpPr>
        <p:spPr>
          <a:xfrm>
            <a:off x="304801" y="1295400"/>
            <a:ext cx="4419600" cy="4267200"/>
          </a:xfrm>
        </p:spPr>
        <p:txBody>
          <a:bodyPr>
            <a:noAutofit/>
          </a:bodyPr>
          <a:lstStyle/>
          <a:p>
            <a:pPr marL="203200" indent="0">
              <a:spcBef>
                <a:spcPts val="600"/>
              </a:spcBef>
              <a:spcAft>
                <a:spcPts val="600"/>
              </a:spcAft>
              <a:buNone/>
            </a:pPr>
            <a:r>
              <a:rPr lang="en-US" sz="1700" i="0" u="none" strike="noStrike" baseline="0" dirty="0">
                <a:latin typeface="+mn-lt"/>
              </a:rPr>
              <a:t>What are my intentions? How might others perceive my intentions? Whose needs am I meeting? Does the person expect this from a health care team member?</a:t>
            </a:r>
          </a:p>
          <a:p>
            <a:pPr marL="203200" indent="0">
              <a:spcBef>
                <a:spcPts val="600"/>
              </a:spcBef>
              <a:spcAft>
                <a:spcPts val="600"/>
              </a:spcAft>
              <a:buNone/>
            </a:pPr>
            <a:r>
              <a:rPr lang="en-US" sz="1700" i="0" u="none" strike="noStrike" baseline="0" dirty="0">
                <a:latin typeface="+mn-lt"/>
              </a:rPr>
              <a:t>What are the likely </a:t>
            </a:r>
            <a:r>
              <a:rPr lang="en-US" sz="1700" dirty="0">
                <a:latin typeface="+mn-lt"/>
              </a:rPr>
              <a:t>intended or perceived consequences </a:t>
            </a:r>
            <a:r>
              <a:rPr lang="en-US" sz="1700" i="0" u="none" strike="noStrike" baseline="0" dirty="0">
                <a:latin typeface="+mn-lt"/>
              </a:rPr>
              <a:t>of my actions? For patients and families? For other patients and families? For other helpers? </a:t>
            </a:r>
          </a:p>
          <a:p>
            <a:pPr marL="203200" indent="0">
              <a:spcBef>
                <a:spcPts val="600"/>
              </a:spcBef>
              <a:spcAft>
                <a:spcPts val="600"/>
              </a:spcAft>
              <a:buNone/>
            </a:pPr>
            <a:r>
              <a:rPr lang="en-US" sz="1700" i="0" u="none" strike="noStrike" baseline="0" dirty="0">
                <a:latin typeface="+mn-lt"/>
              </a:rPr>
              <a:t>Is my professional relationship being maintained? How does this decision reflect on the standards of conduct expected for my place of employment and my profession? </a:t>
            </a:r>
          </a:p>
        </p:txBody>
      </p:sp>
      <p:sp>
        <p:nvSpPr>
          <p:cNvPr id="4" name="TextBox 3"/>
          <p:cNvSpPr txBox="1"/>
          <p:nvPr/>
        </p:nvSpPr>
        <p:spPr>
          <a:xfrm>
            <a:off x="4710112" y="5280838"/>
            <a:ext cx="4419600" cy="276999"/>
          </a:xfrm>
          <a:prstGeom prst="rect">
            <a:avLst/>
          </a:prstGeom>
          <a:noFill/>
        </p:spPr>
        <p:txBody>
          <a:bodyPr wrap="square" rtlCol="0">
            <a:spAutoFit/>
          </a:bodyPr>
          <a:lstStyle/>
          <a:p>
            <a:pPr algn="r"/>
            <a:r>
              <a:rPr lang="en-US" sz="1200" i="1" dirty="0">
                <a:solidFill>
                  <a:schemeClr val="bg1">
                    <a:lumMod val="50000"/>
                  </a:schemeClr>
                </a:solidFill>
              </a:rPr>
              <a:t>Source: PNTC</a:t>
            </a:r>
          </a:p>
        </p:txBody>
      </p:sp>
      <p:pic>
        <p:nvPicPr>
          <p:cNvPr id="5" name="Picture 4" descr="Navigators need to recognize when shared emotions or experiences cause the focus or perspective to switch. &#10;&#10;They need a support system and constant learning to carry out their role effectivel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199" y="1636372"/>
            <a:ext cx="3924301" cy="3469028"/>
          </a:xfrm>
          <a:prstGeom prst="rect">
            <a:avLst/>
          </a:prstGeom>
          <a:noFill/>
          <a:ln>
            <a:noFill/>
          </a:ln>
        </p:spPr>
      </p:pic>
    </p:spTree>
    <p:extLst>
      <p:ext uri="{BB962C8B-B14F-4D97-AF65-F5344CB8AC3E}">
        <p14:creationId xmlns:p14="http://schemas.microsoft.com/office/powerpoint/2010/main" val="2807771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300"/>
            <a:ext cx="8229600" cy="1143000"/>
          </a:xfrm>
        </p:spPr>
        <p:txBody>
          <a:bodyPr/>
          <a:lstStyle/>
          <a:p>
            <a:pPr marR="0" rtl="0"/>
            <a:r>
              <a:rPr lang="en-US" sz="3600" i="0" u="none" strike="noStrike" baseline="0" dirty="0">
                <a:latin typeface="+mj-lt"/>
              </a:rPr>
              <a:t>Conflicts of Interest</a:t>
            </a:r>
          </a:p>
        </p:txBody>
      </p:sp>
      <p:sp>
        <p:nvSpPr>
          <p:cNvPr id="3" name="Text Placeholder 2"/>
          <p:cNvSpPr>
            <a:spLocks noGrp="1"/>
          </p:cNvSpPr>
          <p:nvPr>
            <p:ph type="body" idx="1"/>
          </p:nvPr>
        </p:nvSpPr>
        <p:spPr>
          <a:xfrm>
            <a:off x="457200" y="1295400"/>
            <a:ext cx="8229600" cy="3810000"/>
          </a:xfrm>
        </p:spPr>
        <p:txBody>
          <a:bodyPr/>
          <a:lstStyle/>
          <a:p>
            <a:pPr marL="203200" marR="0" lvl="0" indent="0" rtl="0">
              <a:spcBef>
                <a:spcPts val="600"/>
              </a:spcBef>
              <a:spcAft>
                <a:spcPts val="600"/>
              </a:spcAft>
              <a:buNone/>
            </a:pPr>
            <a:r>
              <a:rPr lang="en-US" sz="2400" i="0" u="none" strike="noStrike" baseline="0" dirty="0">
                <a:latin typeface="+mn-lt"/>
              </a:rPr>
              <a:t>When the needs or interests of </a:t>
            </a:r>
            <a:r>
              <a:rPr lang="en-US" sz="2400" dirty="0">
                <a:latin typeface="+mn-lt"/>
              </a:rPr>
              <a:t>a</a:t>
            </a:r>
            <a:r>
              <a:rPr lang="en-US" sz="2400" i="0" u="none" strike="noStrike" baseline="0" dirty="0">
                <a:latin typeface="+mn-lt"/>
              </a:rPr>
              <a:t> navigator impact the navigator’s abilities to act professionally and focus on the needs of the patient.</a:t>
            </a:r>
            <a:r>
              <a:rPr lang="en-US" sz="2400" i="0" u="none" strike="noStrike" dirty="0">
                <a:latin typeface="+mn-lt"/>
              </a:rPr>
              <a:t> </a:t>
            </a:r>
            <a:endParaRPr lang="en-US" sz="2400" dirty="0">
              <a:latin typeface="+mn-lt"/>
            </a:endParaRPr>
          </a:p>
          <a:p>
            <a:pPr marL="203200" marR="0" lvl="0" indent="0" rtl="0">
              <a:spcBef>
                <a:spcPts val="600"/>
              </a:spcBef>
              <a:spcAft>
                <a:spcPts val="600"/>
              </a:spcAft>
              <a:buNone/>
            </a:pPr>
            <a:r>
              <a:rPr lang="en-US" sz="2400" dirty="0">
                <a:latin typeface="+mn-lt"/>
              </a:rPr>
              <a:t>Examples include:</a:t>
            </a:r>
          </a:p>
          <a:p>
            <a:pPr marL="603250" lvl="1" indent="0">
              <a:spcBef>
                <a:spcPts val="600"/>
              </a:spcBef>
              <a:spcAft>
                <a:spcPts val="600"/>
              </a:spcAft>
              <a:buNone/>
            </a:pPr>
            <a:endParaRPr lang="en-US" sz="1800" dirty="0">
              <a:latin typeface="+mn-lt"/>
            </a:endParaRPr>
          </a:p>
          <a:p>
            <a:pPr marR="0" lvl="0" rtl="0"/>
            <a:endParaRPr lang="en-US" b="1" i="0" u="none" strike="noStrike" baseline="0" dirty="0">
              <a:latin typeface="Times New Roman"/>
            </a:endParaRPr>
          </a:p>
        </p:txBody>
      </p:sp>
      <p:graphicFrame>
        <p:nvGraphicFramePr>
          <p:cNvPr id="5" name="Diagram 4" descr="Examples of conflicts of interest:&#10;&#10;Dual relationships;&#10;Receiving commissions for sales of products recommended to patients;&#10;Loyalty to employer clashes with best interests of patient or ethical obligations.&#10;&#10;"/>
          <p:cNvGraphicFramePr/>
          <p:nvPr>
            <p:extLst>
              <p:ext uri="{D42A27DB-BD31-4B8C-83A1-F6EECF244321}">
                <p14:modId xmlns:p14="http://schemas.microsoft.com/office/powerpoint/2010/main" val="3879761013"/>
              </p:ext>
            </p:extLst>
          </p:nvPr>
        </p:nvGraphicFramePr>
        <p:xfrm>
          <a:off x="1371600" y="211296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6199103" y="5285601"/>
            <a:ext cx="2971791" cy="276999"/>
          </a:xfrm>
          <a:prstGeom prst="rect">
            <a:avLst/>
          </a:prstGeom>
          <a:noFill/>
        </p:spPr>
        <p:txBody>
          <a:bodyPr wrap="square" rtlCol="0">
            <a:spAutoFit/>
          </a:bodyPr>
          <a:lstStyle/>
          <a:p>
            <a:pPr algn="r"/>
            <a:r>
              <a:rPr lang="en-US" sz="1200" i="1" dirty="0">
                <a:solidFill>
                  <a:schemeClr val="bg1">
                    <a:lumMod val="50000"/>
                  </a:schemeClr>
                </a:solidFill>
              </a:rPr>
              <a:t>Source: Strom-Gottfried. </a:t>
            </a:r>
            <a:r>
              <a:rPr lang="en-US" sz="1200" i="1" dirty="0" err="1">
                <a:solidFill>
                  <a:schemeClr val="bg1">
                    <a:lumMod val="50000"/>
                  </a:schemeClr>
                </a:solidFill>
              </a:rPr>
              <a:t>n.d.</a:t>
            </a:r>
            <a:r>
              <a:rPr lang="en-US" sz="1200" i="1" dirty="0">
                <a:solidFill>
                  <a:schemeClr val="bg1">
                    <a:lumMod val="50000"/>
                  </a:schemeClr>
                </a:solidFill>
              </a:rPr>
              <a:t> </a:t>
            </a:r>
          </a:p>
        </p:txBody>
      </p:sp>
    </p:spTree>
    <p:extLst>
      <p:ext uri="{BB962C8B-B14F-4D97-AF65-F5344CB8AC3E}">
        <p14:creationId xmlns:p14="http://schemas.microsoft.com/office/powerpoint/2010/main" val="4112081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41"/>
            <a:ext cx="8229600" cy="1143000"/>
          </a:xfrm>
        </p:spPr>
        <p:txBody>
          <a:bodyPr/>
          <a:lstStyle/>
          <a:p>
            <a:pPr marR="0" rtl="0"/>
            <a:r>
              <a:rPr lang="en-US" sz="3600" i="0" u="none" strike="noStrike" baseline="0" dirty="0">
                <a:latin typeface="+mj-lt"/>
              </a:rPr>
              <a:t>Managing Conflicts of Interest</a:t>
            </a:r>
          </a:p>
        </p:txBody>
      </p:sp>
      <p:graphicFrame>
        <p:nvGraphicFramePr>
          <p:cNvPr id="5" name="Diagram 4" descr="Strategies to manage conflicts of interest:&#10;&#10;Consult your supervisor and research any policies and procedures your organization may have in place;&#10;&#10;Actively avoid any situations that could be compromising;&#10;&#10;Take steps to remedy the situation.&#10;&#10;&#10;&#10;"/>
          <p:cNvGraphicFramePr/>
          <p:nvPr>
            <p:extLst>
              <p:ext uri="{D42A27DB-BD31-4B8C-83A1-F6EECF244321}">
                <p14:modId xmlns:p14="http://schemas.microsoft.com/office/powerpoint/2010/main" val="693688404"/>
              </p:ext>
            </p:extLst>
          </p:nvPr>
        </p:nvGraphicFramePr>
        <p:xfrm>
          <a:off x="838200" y="1107441"/>
          <a:ext cx="7391401" cy="4536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6172209" y="5334000"/>
            <a:ext cx="2971791" cy="276999"/>
          </a:xfrm>
          <a:prstGeom prst="rect">
            <a:avLst/>
          </a:prstGeom>
          <a:noFill/>
        </p:spPr>
        <p:txBody>
          <a:bodyPr wrap="square" rtlCol="0">
            <a:spAutoFit/>
          </a:bodyPr>
          <a:lstStyle/>
          <a:p>
            <a:pPr algn="r"/>
            <a:r>
              <a:rPr lang="en-US" sz="1200" i="1" dirty="0">
                <a:solidFill>
                  <a:schemeClr val="bg1">
                    <a:lumMod val="50000"/>
                  </a:schemeClr>
                </a:solidFill>
              </a:rPr>
              <a:t>Source: Strom-Gottfried. </a:t>
            </a:r>
            <a:r>
              <a:rPr lang="en-US" sz="1200" i="1" dirty="0" err="1">
                <a:solidFill>
                  <a:schemeClr val="bg1">
                    <a:lumMod val="50000"/>
                  </a:schemeClr>
                </a:solidFill>
              </a:rPr>
              <a:t>n.d.</a:t>
            </a:r>
            <a:endParaRPr lang="en-US" sz="1200" i="1" dirty="0">
              <a:solidFill>
                <a:schemeClr val="bg1">
                  <a:lumMod val="50000"/>
                </a:schemeClr>
              </a:solidFill>
            </a:endParaRPr>
          </a:p>
        </p:txBody>
      </p:sp>
    </p:spTree>
    <p:extLst>
      <p:ext uri="{BB962C8B-B14F-4D97-AF65-F5344CB8AC3E}">
        <p14:creationId xmlns:p14="http://schemas.microsoft.com/office/powerpoint/2010/main" val="3939606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73"/>
            <a:ext cx="8229600" cy="1143000"/>
          </a:xfrm>
        </p:spPr>
        <p:txBody>
          <a:bodyPr/>
          <a:lstStyle/>
          <a:p>
            <a:pPr marR="0" rtl="0"/>
            <a:r>
              <a:rPr lang="en-US" sz="3600" i="0" u="none" strike="noStrike" baseline="0" dirty="0">
                <a:latin typeface="+mj-lt"/>
              </a:rPr>
              <a:t>How to Manage Conflicts of Interest</a:t>
            </a:r>
          </a:p>
        </p:txBody>
      </p:sp>
      <p:sp>
        <p:nvSpPr>
          <p:cNvPr id="4" name="TextBox 3"/>
          <p:cNvSpPr txBox="1"/>
          <p:nvPr/>
        </p:nvSpPr>
        <p:spPr>
          <a:xfrm>
            <a:off x="6172209" y="5334000"/>
            <a:ext cx="2971791" cy="276999"/>
          </a:xfrm>
          <a:prstGeom prst="rect">
            <a:avLst/>
          </a:prstGeom>
          <a:noFill/>
        </p:spPr>
        <p:txBody>
          <a:bodyPr wrap="square" rtlCol="0">
            <a:spAutoFit/>
          </a:bodyPr>
          <a:lstStyle/>
          <a:p>
            <a:pPr algn="r"/>
            <a:r>
              <a:rPr lang="en-US" sz="1200" i="1" dirty="0">
                <a:solidFill>
                  <a:schemeClr val="bg1">
                    <a:lumMod val="50000"/>
                  </a:schemeClr>
                </a:solidFill>
              </a:rPr>
              <a:t>Source: Strom-Gottfried. </a:t>
            </a:r>
            <a:r>
              <a:rPr lang="en-US" sz="1200" i="1" dirty="0" err="1">
                <a:solidFill>
                  <a:schemeClr val="bg1">
                    <a:lumMod val="50000"/>
                  </a:schemeClr>
                </a:solidFill>
              </a:rPr>
              <a:t>n.d.</a:t>
            </a:r>
            <a:endParaRPr lang="en-US" sz="1200" i="1" dirty="0">
              <a:solidFill>
                <a:schemeClr val="bg1">
                  <a:lumMod val="50000"/>
                </a:schemeClr>
              </a:solidFill>
            </a:endParaRPr>
          </a:p>
        </p:txBody>
      </p:sp>
      <p:graphicFrame>
        <p:nvGraphicFramePr>
          <p:cNvPr id="8" name="Diagram 7" descr="Ways to manage conflicts of interest:&#10;&#10;Follow your organization’s policies for reporting a conflict of interest; &#10;&#10;Resolve the issue in a way that is in the best interests of your patients;&#10;&#10;End any dual relationships;&#10;&#10;Return any gifts or money;&#10;&#10;End the navigation relationship; &#10;&#10;Address any issues with employer policies conflicting with patients’ needs. &#10;"/>
          <p:cNvGraphicFramePr/>
          <p:nvPr>
            <p:extLst>
              <p:ext uri="{D42A27DB-BD31-4B8C-83A1-F6EECF244321}">
                <p14:modId xmlns:p14="http://schemas.microsoft.com/office/powerpoint/2010/main" val="437665028"/>
              </p:ext>
            </p:extLst>
          </p:nvPr>
        </p:nvGraphicFramePr>
        <p:xfrm>
          <a:off x="685800" y="1263386"/>
          <a:ext cx="7320366"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6953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457200" y="58877"/>
            <a:ext cx="8229600" cy="1143000"/>
          </a:xfrm>
          <a:prstGeom prst="rect">
            <a:avLst/>
          </a:prstGeom>
          <a:noFill/>
          <a:ln>
            <a:noFill/>
          </a:ln>
        </p:spPr>
        <p:txBody>
          <a:bodyPr lIns="91425" tIns="45700" rIns="91425" bIns="45700" anchor="ctr" anchorCtr="0">
            <a:noAutofit/>
          </a:bodyPr>
          <a:lstStyle/>
          <a:p>
            <a:pPr marL="0" marR="0" lvl="0" indent="0" rtl="0">
              <a:spcBef>
                <a:spcPts val="0"/>
              </a:spcBef>
              <a:spcAft>
                <a:spcPts val="0"/>
              </a:spcAft>
              <a:buSzPct val="25000"/>
              <a:buNone/>
            </a:pPr>
            <a:r>
              <a:rPr lang="en-US" sz="3600" i="0" u="none" strike="noStrike" cap="none" baseline="0" dirty="0">
                <a:latin typeface="+mj-lt"/>
                <a:ea typeface="Trebuchet MS"/>
                <a:cs typeface="Trebuchet MS"/>
                <a:sym typeface="Trebuchet MS"/>
              </a:rPr>
              <a:t>Conclusion</a:t>
            </a:r>
          </a:p>
        </p:txBody>
      </p:sp>
      <p:sp>
        <p:nvSpPr>
          <p:cNvPr id="204" name="Shape 204"/>
          <p:cNvSpPr txBox="1">
            <a:spLocks noGrp="1"/>
          </p:cNvSpPr>
          <p:nvPr>
            <p:ph type="body" idx="1"/>
          </p:nvPr>
        </p:nvSpPr>
        <p:spPr>
          <a:xfrm>
            <a:off x="152400" y="1166018"/>
            <a:ext cx="8991600" cy="4525963"/>
          </a:xfrm>
          <a:prstGeom prst="rect">
            <a:avLst/>
          </a:prstGeom>
          <a:noFill/>
          <a:ln>
            <a:noFill/>
          </a:ln>
        </p:spPr>
        <p:txBody>
          <a:bodyPr lIns="91425" tIns="45700" rIns="91425" bIns="45700" anchor="t" anchorCtr="0">
            <a:noAutofit/>
          </a:bodyPr>
          <a:lstStyle/>
          <a:p>
            <a:pPr marL="546100">
              <a:spcBef>
                <a:spcPts val="600"/>
              </a:spcBef>
              <a:spcAft>
                <a:spcPts val="600"/>
              </a:spcAft>
              <a:buSzPct val="100000"/>
            </a:pPr>
            <a:r>
              <a:rPr lang="en-US" sz="2400" dirty="0"/>
              <a:t>Compare the roles of different health care professionals</a:t>
            </a:r>
          </a:p>
          <a:p>
            <a:pPr marL="546100">
              <a:spcBef>
                <a:spcPts val="600"/>
              </a:spcBef>
              <a:spcAft>
                <a:spcPts val="600"/>
              </a:spcAft>
            </a:pPr>
            <a:r>
              <a:rPr lang="en-US" sz="2400" dirty="0"/>
              <a:t>Describe professional boundaries</a:t>
            </a:r>
          </a:p>
          <a:p>
            <a:pPr marL="546100">
              <a:spcBef>
                <a:spcPts val="600"/>
              </a:spcBef>
              <a:spcAft>
                <a:spcPts val="600"/>
              </a:spcAft>
            </a:pPr>
            <a:r>
              <a:rPr lang="en-US" sz="2400" dirty="0"/>
              <a:t>Identify and implement strategies for acting within professional boundaries</a:t>
            </a:r>
          </a:p>
          <a:p>
            <a:pPr marL="546100">
              <a:spcBef>
                <a:spcPts val="600"/>
              </a:spcBef>
              <a:spcAft>
                <a:spcPts val="600"/>
              </a:spcAft>
            </a:pPr>
            <a:r>
              <a:rPr lang="en-US" sz="2400" dirty="0"/>
              <a:t>Define conflicts of interest</a:t>
            </a:r>
          </a:p>
          <a:p>
            <a:pPr marL="546100">
              <a:spcBef>
                <a:spcPts val="600"/>
              </a:spcBef>
              <a:spcAft>
                <a:spcPts val="600"/>
              </a:spcAft>
            </a:pPr>
            <a:r>
              <a:rPr lang="en-US" sz="2400" dirty="0"/>
              <a:t>Identify potential conflicts of interest between personal and professional responsibilities</a:t>
            </a:r>
          </a:p>
          <a:p>
            <a:pPr marL="546100">
              <a:spcBef>
                <a:spcPts val="600"/>
              </a:spcBef>
              <a:spcAft>
                <a:spcPts val="600"/>
              </a:spcAft>
            </a:pPr>
            <a:r>
              <a:rPr lang="en-US" sz="2400" dirty="0"/>
              <a:t>Identify and apply strategies for managing conflicts of interest</a:t>
            </a:r>
          </a:p>
          <a:p>
            <a:pPr marL="0" marR="0" lvl="0" indent="0" algn="l" rtl="0">
              <a:spcBef>
                <a:spcPts val="600"/>
              </a:spcBef>
              <a:spcAft>
                <a:spcPts val="600"/>
              </a:spcAft>
              <a:buClr>
                <a:schemeClr val="dk1"/>
              </a:buClr>
              <a:buSzPct val="100000"/>
              <a:buNone/>
            </a:pPr>
            <a:endParaRPr lang="en-US" sz="1800" b="0" i="0" u="none" strike="noStrike" cap="none" baseline="0" dirty="0">
              <a:solidFill>
                <a:schemeClr val="dk1"/>
              </a:solidFill>
              <a:sym typeface="Arial"/>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5BE60-62EA-4D01-97E4-38B7C46A7D98}"/>
              </a:ext>
            </a:extLst>
          </p:cNvPr>
          <p:cNvSpPr>
            <a:spLocks noGrp="1"/>
          </p:cNvSpPr>
          <p:nvPr>
            <p:ph type="title"/>
          </p:nvPr>
        </p:nvSpPr>
        <p:spPr/>
        <p:txBody>
          <a:bodyPr>
            <a:normAutofit/>
          </a:bodyPr>
          <a:lstStyle/>
          <a:p>
            <a:r>
              <a:rPr lang="en-US" sz="3600" dirty="0"/>
              <a:t>References</a:t>
            </a:r>
          </a:p>
        </p:txBody>
      </p:sp>
      <p:sp>
        <p:nvSpPr>
          <p:cNvPr id="3" name="Content Placeholder 2">
            <a:extLst>
              <a:ext uri="{FF2B5EF4-FFF2-40B4-BE49-F238E27FC236}">
                <a16:creationId xmlns:a16="http://schemas.microsoft.com/office/drawing/2014/main" id="{1DE053E5-EA4F-4033-9B63-50D573A88D70}"/>
              </a:ext>
            </a:extLst>
          </p:cNvPr>
          <p:cNvSpPr>
            <a:spLocks noGrp="1"/>
          </p:cNvSpPr>
          <p:nvPr>
            <p:ph idx="1"/>
          </p:nvPr>
        </p:nvSpPr>
        <p:spPr/>
        <p:txBody>
          <a:bodyPr>
            <a:normAutofit/>
          </a:bodyPr>
          <a:lstStyle/>
          <a:p>
            <a:r>
              <a:rPr lang="en-US" sz="1400" dirty="0"/>
              <a:t>Birkenmaier, J., &amp; Berg‐Weger, M. (2006). </a:t>
            </a:r>
            <a:r>
              <a:rPr lang="en-US" sz="1400" i="1" dirty="0"/>
              <a:t>The practicum companion for social work: Integrating class and fieldwork. 3rd ed</a:t>
            </a:r>
            <a:r>
              <a:rPr lang="en-US" sz="1400" dirty="0"/>
              <a:t>. Boston (MA): Pearson Education, Inc. ISBN‐10: 0205795412. </a:t>
            </a:r>
            <a:endParaRPr lang="en-US"/>
          </a:p>
          <a:p>
            <a:r>
              <a:rPr lang="en-US" sz="1400" dirty="0"/>
              <a:t>Bureau of Labor Statistics, U.S. Department of Labor. (2015). </a:t>
            </a:r>
            <a:r>
              <a:rPr lang="en-US" sz="1400" i="1" dirty="0"/>
              <a:t>Occupational outlook handbook, 2014‐ 2015 edition, teacher’s guide</a:t>
            </a:r>
            <a:r>
              <a:rPr lang="en-US" sz="1400" dirty="0"/>
              <a:t>. http://www.bls.gov/ooh/about/teachers‐ guide.htm. </a:t>
            </a:r>
            <a:endParaRPr lang="en-US"/>
          </a:p>
          <a:p>
            <a:r>
              <a:rPr lang="en-US" sz="1400" dirty="0"/>
              <a:t>Patient Navigator Training Collaborative. (</a:t>
            </a:r>
            <a:r>
              <a:rPr lang="en-US" sz="1400" dirty="0" err="1"/>
              <a:t>n.d</a:t>
            </a:r>
            <a:r>
              <a:rPr lang="en-US" sz="1400" dirty="0"/>
              <a:t>). http://patientnavigatortraining.org/.   </a:t>
            </a:r>
          </a:p>
          <a:p>
            <a:r>
              <a:rPr lang="en-US" sz="1400" dirty="0"/>
              <a:t>Strom‐Gottfried, K. (2014). </a:t>
            </a:r>
            <a:r>
              <a:rPr lang="en-US" sz="1400" i="1" dirty="0"/>
              <a:t>Straight talk about professional ethics. 2nd ed</a:t>
            </a:r>
            <a:r>
              <a:rPr lang="en-US" sz="1400" dirty="0"/>
              <a:t>. Chapter 5. 136‐ 155. Chicago (IL): Lyceum Books. ISBN‐10: 1935871463. </a:t>
            </a:r>
          </a:p>
          <a:p>
            <a:r>
              <a:rPr lang="en-US" sz="1400" dirty="0"/>
              <a:t>Watson Caring Science Institute. (2010). </a:t>
            </a:r>
            <a:r>
              <a:rPr lang="en-US" sz="1400" i="1" dirty="0"/>
              <a:t>Caring science theory and research</a:t>
            </a:r>
            <a:r>
              <a:rPr lang="en-US" sz="1400" dirty="0"/>
              <a:t>.  http://watsoncaringscience.org/about‐us/caring‐science‐definitions‐processes‐theory/. </a:t>
            </a:r>
          </a:p>
          <a:p>
            <a:r>
              <a:rPr lang="en-US" sz="1400" dirty="0"/>
              <a:t>Wells, K. J., Battaglia, T. A., Dudley, D. J., Garcia, R., Greene, A., Calhoun, E., </a:t>
            </a:r>
            <a:r>
              <a:rPr lang="en-US" sz="1400" dirty="0" err="1"/>
              <a:t>Mandelblatt</a:t>
            </a:r>
            <a:r>
              <a:rPr lang="en-US" sz="1400" dirty="0"/>
              <a:t>, J. S., Paskett, E. D., Raich, P. C., &amp; Patient Navigation Research Program. (2008). Patient navigation: State of the art or is it science? </a:t>
            </a:r>
            <a:r>
              <a:rPr lang="en-US" sz="1400" i="1" dirty="0"/>
              <a:t>Cancer, 113</a:t>
            </a:r>
            <a:r>
              <a:rPr lang="en-US" sz="1400" dirty="0"/>
              <a:t>(8):1999‐2010. </a:t>
            </a:r>
            <a:r>
              <a:rPr lang="en-US" sz="1400" dirty="0" err="1"/>
              <a:t>doi</a:t>
            </a:r>
            <a:r>
              <a:rPr lang="en-US" sz="1400" dirty="0"/>
              <a:t>: 10.1002/cncr.23815.</a:t>
            </a:r>
            <a:endParaRPr lang="en-US">
              <a:cs typeface="Arial"/>
            </a:endParaRPr>
          </a:p>
        </p:txBody>
      </p:sp>
    </p:spTree>
    <p:extLst>
      <p:ext uri="{BB962C8B-B14F-4D97-AF65-F5344CB8AC3E}">
        <p14:creationId xmlns:p14="http://schemas.microsoft.com/office/powerpoint/2010/main" val="11648572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Thank you!</a:t>
            </a:r>
          </a:p>
        </p:txBody>
      </p:sp>
      <p:sp>
        <p:nvSpPr>
          <p:cNvPr id="3" name="Content Placeholder 2"/>
          <p:cNvSpPr>
            <a:spLocks noGrp="1"/>
          </p:cNvSpPr>
          <p:nvPr>
            <p:ph idx="1"/>
          </p:nvPr>
        </p:nvSpPr>
        <p:spPr>
          <a:xfrm>
            <a:off x="457200" y="1371600"/>
            <a:ext cx="8229600" cy="3810000"/>
          </a:xfrm>
          <a:ln>
            <a:noFill/>
          </a:ln>
        </p:spPr>
        <p:txBody>
          <a:bodyPr/>
          <a:lstStyle/>
          <a:p>
            <a:pPr marL="0" indent="0" algn="ctr">
              <a:buNone/>
            </a:pPr>
            <a:br>
              <a:rPr lang="en-US" sz="2500" dirty="0"/>
            </a:br>
            <a:endParaRPr lang="en-US" sz="2500" dirty="0"/>
          </a:p>
          <a:p>
            <a:pPr marL="0" indent="0" algn="ctr">
              <a:buNone/>
            </a:pPr>
            <a:endParaRPr lang="en-US" dirty="0"/>
          </a:p>
          <a:p>
            <a:pPr marL="0" indent="0" algn="ctr">
              <a:buNone/>
            </a:pPr>
            <a:r>
              <a:rPr lang="en-US" dirty="0"/>
              <a:t>Follow us on Twitter: </a:t>
            </a:r>
            <a:r>
              <a:rPr lang="en-US" dirty="0">
                <a:solidFill>
                  <a:srgbClr val="0096D6"/>
                </a:solidFill>
                <a:hlinkClick r:id="rId3"/>
              </a:rPr>
              <a:t>@GWCancer</a:t>
            </a:r>
            <a:endParaRPr lang="en-US" dirty="0">
              <a:solidFill>
                <a:srgbClr val="0096D6"/>
              </a:solidFill>
            </a:endParaRPr>
          </a:p>
          <a:p>
            <a:pPr marL="0" indent="0" algn="ctr">
              <a:buNone/>
            </a:pPr>
            <a:r>
              <a:rPr lang="en-US" dirty="0">
                <a:solidFill>
                  <a:srgbClr val="0096D6"/>
                </a:solidFill>
                <a:hlinkClick r:id="rId4"/>
              </a:rPr>
              <a:t>www.gwcancercenter.org</a:t>
            </a:r>
            <a:endParaRPr lang="en-US" dirty="0">
              <a:solidFill>
                <a:srgbClr val="0096D6"/>
              </a:solidFill>
            </a:endParaRPr>
          </a:p>
          <a:p>
            <a:pPr marL="0" indent="0">
              <a:buNone/>
            </a:pPr>
            <a:endParaRPr lang="en-US" dirty="0"/>
          </a:p>
        </p:txBody>
      </p:sp>
      <p:sp>
        <p:nvSpPr>
          <p:cNvPr id="6" name="TextBox 5"/>
          <p:cNvSpPr txBox="1"/>
          <p:nvPr/>
        </p:nvSpPr>
        <p:spPr>
          <a:xfrm>
            <a:off x="0" y="4239161"/>
            <a:ext cx="9179169" cy="1246495"/>
          </a:xfrm>
          <a:prstGeom prst="rect">
            <a:avLst/>
          </a:prstGeom>
          <a:noFill/>
        </p:spPr>
        <p:txBody>
          <a:bodyPr wrap="square" rtlCol="0">
            <a:spAutoFit/>
          </a:bodyPr>
          <a:lstStyle/>
          <a:p>
            <a:pPr algn="ctr"/>
            <a:r>
              <a:rPr lang="en-US" sz="1500" i="1" dirty="0">
                <a:solidFill>
                  <a:schemeClr val="tx1">
                    <a:lumMod val="75000"/>
                    <a:lumOff val="25000"/>
                  </a:schemeClr>
                </a:solidFill>
              </a:rPr>
              <a:t>Sign-up for the GW Cancer Center’s Patient Navigation </a:t>
            </a:r>
            <a:br>
              <a:rPr lang="en-US" sz="1500" i="1" dirty="0">
                <a:solidFill>
                  <a:schemeClr val="tx1">
                    <a:lumMod val="75000"/>
                    <a:lumOff val="25000"/>
                  </a:schemeClr>
                </a:solidFill>
              </a:rPr>
            </a:br>
            <a:r>
              <a:rPr lang="en-US" sz="1500" i="1" dirty="0">
                <a:solidFill>
                  <a:schemeClr val="tx1">
                    <a:lumMod val="75000"/>
                    <a:lumOff val="25000"/>
                  </a:schemeClr>
                </a:solidFill>
              </a:rPr>
              <a:t>and Survivorship E-Newsletter</a:t>
            </a:r>
            <a:r>
              <a:rPr lang="en-US" sz="1500" dirty="0">
                <a:solidFill>
                  <a:schemeClr val="tx1">
                    <a:lumMod val="75000"/>
                    <a:lumOff val="25000"/>
                  </a:schemeClr>
                </a:solidFill>
              </a:rPr>
              <a:t>: </a:t>
            </a:r>
            <a:r>
              <a:rPr lang="en-US" sz="1500" b="1" dirty="0">
                <a:solidFill>
                  <a:srgbClr val="0096D6"/>
                </a:solidFill>
                <a:hlinkClick r:id="rId5"/>
              </a:rPr>
              <a:t>bit.ly/</a:t>
            </a:r>
            <a:r>
              <a:rPr lang="en-US" sz="1500" b="1" dirty="0" err="1">
                <a:solidFill>
                  <a:srgbClr val="0096D6"/>
                </a:solidFill>
                <a:hlinkClick r:id="rId5"/>
              </a:rPr>
              <a:t>PNSurvEnews</a:t>
            </a:r>
            <a:r>
              <a:rPr lang="en-US" sz="1500" dirty="0">
                <a:solidFill>
                  <a:schemeClr val="tx1">
                    <a:lumMod val="75000"/>
                    <a:lumOff val="25000"/>
                  </a:schemeClr>
                </a:solidFill>
                <a:hlinkClick r:id="rId5"/>
              </a:rPr>
              <a:t>  </a:t>
            </a:r>
            <a:endParaRPr lang="en-US" sz="1500" dirty="0">
              <a:solidFill>
                <a:schemeClr val="tx1">
                  <a:lumMod val="75000"/>
                  <a:lumOff val="25000"/>
                </a:schemeClr>
              </a:solidFill>
            </a:endParaRPr>
          </a:p>
          <a:p>
            <a:pPr algn="ctr"/>
            <a:endParaRPr lang="en-US" sz="1500" dirty="0">
              <a:solidFill>
                <a:schemeClr val="tx1">
                  <a:lumMod val="75000"/>
                  <a:lumOff val="25000"/>
                </a:schemeClr>
              </a:solidFill>
            </a:endParaRPr>
          </a:p>
          <a:p>
            <a:pPr algn="ctr"/>
            <a:r>
              <a:rPr lang="en-US" sz="1500" dirty="0">
                <a:solidFill>
                  <a:schemeClr val="tx1">
                    <a:lumMod val="75000"/>
                    <a:lumOff val="25000"/>
                  </a:schemeClr>
                </a:solidFill>
              </a:rPr>
              <a:t>S</a:t>
            </a:r>
            <a:r>
              <a:rPr lang="en-US" sz="1500" i="1" dirty="0">
                <a:solidFill>
                  <a:schemeClr val="tx1">
                    <a:lumMod val="75000"/>
                    <a:lumOff val="25000"/>
                  </a:schemeClr>
                </a:solidFill>
              </a:rPr>
              <a:t>ign-up for the GW Cancer Center’s Cancer Control </a:t>
            </a:r>
            <a:br>
              <a:rPr lang="en-US" sz="1500" i="1" dirty="0">
                <a:solidFill>
                  <a:schemeClr val="tx1">
                    <a:lumMod val="75000"/>
                    <a:lumOff val="25000"/>
                  </a:schemeClr>
                </a:solidFill>
              </a:rPr>
            </a:br>
            <a:r>
              <a:rPr lang="en-US" sz="1500" i="1" dirty="0">
                <a:solidFill>
                  <a:schemeClr val="tx1">
                    <a:lumMod val="75000"/>
                    <a:lumOff val="25000"/>
                  </a:schemeClr>
                </a:solidFill>
              </a:rPr>
              <a:t>Technical </a:t>
            </a:r>
            <a:r>
              <a:rPr lang="en-US" altLang="en-US" sz="1500" i="1" dirty="0">
                <a:solidFill>
                  <a:schemeClr val="tx1">
                    <a:lumMod val="75000"/>
                    <a:lumOff val="25000"/>
                  </a:schemeClr>
                </a:solidFill>
              </a:rPr>
              <a:t>Assistance E-Newsletter</a:t>
            </a:r>
            <a:r>
              <a:rPr lang="en-US" altLang="en-US" sz="1500" dirty="0">
                <a:solidFill>
                  <a:schemeClr val="tx1">
                    <a:lumMod val="75000"/>
                    <a:lumOff val="25000"/>
                  </a:schemeClr>
                </a:solidFill>
              </a:rPr>
              <a:t>: </a:t>
            </a:r>
            <a:r>
              <a:rPr lang="en-US" sz="1500" b="1" dirty="0">
                <a:solidFill>
                  <a:srgbClr val="0096D6"/>
                </a:solidFill>
                <a:hlinkClick r:id="rId6"/>
              </a:rPr>
              <a:t>bit.ly/</a:t>
            </a:r>
            <a:r>
              <a:rPr lang="en-US" sz="1500" b="1" dirty="0" err="1">
                <a:solidFill>
                  <a:srgbClr val="0096D6"/>
                </a:solidFill>
                <a:hlinkClick r:id="rId6"/>
              </a:rPr>
              <a:t>TAPenews</a:t>
            </a:r>
            <a:r>
              <a:rPr lang="en-US" sz="1500" b="1" dirty="0">
                <a:solidFill>
                  <a:srgbClr val="0096D6"/>
                </a:solidFill>
                <a:hlinkClick r:id="rId6"/>
              </a:rPr>
              <a:t> </a:t>
            </a:r>
            <a:endParaRPr lang="en-US" sz="1500" b="1" dirty="0">
              <a:solidFill>
                <a:srgbClr val="0096D6"/>
              </a:solidFill>
            </a:endParaRPr>
          </a:p>
        </p:txBody>
      </p:sp>
    </p:spTree>
    <p:extLst>
      <p:ext uri="{BB962C8B-B14F-4D97-AF65-F5344CB8AC3E}">
        <p14:creationId xmlns:p14="http://schemas.microsoft.com/office/powerpoint/2010/main" val="1331264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rtl="0">
              <a:spcBef>
                <a:spcPts val="0"/>
              </a:spcBef>
              <a:spcAft>
                <a:spcPts val="0"/>
              </a:spcAft>
              <a:buSzPct val="25000"/>
              <a:buNone/>
            </a:pPr>
            <a:r>
              <a:rPr lang="en-US" sz="3600" i="0" u="none" strike="noStrike" cap="none" baseline="0" dirty="0">
                <a:latin typeface="+mj-lt"/>
                <a:ea typeface="Trebuchet MS"/>
                <a:cs typeface="Trebuchet MS"/>
                <a:sym typeface="Trebuchet MS"/>
              </a:rPr>
              <a:t>Learning Objectives</a:t>
            </a:r>
          </a:p>
        </p:txBody>
      </p:sp>
      <p:sp>
        <p:nvSpPr>
          <p:cNvPr id="204" name="Shape 204"/>
          <p:cNvSpPr txBox="1">
            <a:spLocks noGrp="1"/>
          </p:cNvSpPr>
          <p:nvPr>
            <p:ph type="body" idx="1"/>
          </p:nvPr>
        </p:nvSpPr>
        <p:spPr>
          <a:xfrm>
            <a:off x="228600" y="1295400"/>
            <a:ext cx="8686800" cy="4525963"/>
          </a:xfrm>
          <a:prstGeom prst="rect">
            <a:avLst/>
          </a:prstGeom>
          <a:noFill/>
          <a:ln>
            <a:noFill/>
          </a:ln>
        </p:spPr>
        <p:txBody>
          <a:bodyPr lIns="91425" tIns="45700" rIns="91425" bIns="45700" anchor="t" anchorCtr="0">
            <a:noAutofit/>
          </a:bodyPr>
          <a:lstStyle/>
          <a:p>
            <a:pPr marL="546100">
              <a:spcBef>
                <a:spcPts val="600"/>
              </a:spcBef>
              <a:spcAft>
                <a:spcPts val="600"/>
              </a:spcAft>
              <a:buSzPct val="100000"/>
              <a:buFont typeface="Arial" panose="020B0604020202020204" pitchFamily="34" charset="0"/>
              <a:buChar char="•"/>
            </a:pPr>
            <a:r>
              <a:rPr lang="en-US" sz="2400" dirty="0"/>
              <a:t>Compare the roles of different health care professionals</a:t>
            </a:r>
          </a:p>
          <a:p>
            <a:pPr marL="546100">
              <a:spcBef>
                <a:spcPts val="600"/>
              </a:spcBef>
              <a:spcAft>
                <a:spcPts val="600"/>
              </a:spcAft>
              <a:buFont typeface="Arial" panose="020B0604020202020204" pitchFamily="34" charset="0"/>
              <a:buChar char="•"/>
            </a:pPr>
            <a:r>
              <a:rPr lang="en-US" sz="2400" dirty="0"/>
              <a:t>Describe professional boundaries</a:t>
            </a:r>
          </a:p>
          <a:p>
            <a:pPr marL="546100">
              <a:spcBef>
                <a:spcPts val="600"/>
              </a:spcBef>
              <a:spcAft>
                <a:spcPts val="600"/>
              </a:spcAft>
              <a:buFont typeface="Arial" panose="020B0604020202020204" pitchFamily="34" charset="0"/>
              <a:buChar char="•"/>
            </a:pPr>
            <a:r>
              <a:rPr lang="en-US" sz="2400" dirty="0"/>
              <a:t>Identify and implement strategies for acting within professional boundaries</a:t>
            </a:r>
          </a:p>
          <a:p>
            <a:pPr marL="546100">
              <a:spcBef>
                <a:spcPts val="600"/>
              </a:spcBef>
              <a:spcAft>
                <a:spcPts val="600"/>
              </a:spcAft>
              <a:buFont typeface="Arial" panose="020B0604020202020204" pitchFamily="34" charset="0"/>
              <a:buChar char="•"/>
            </a:pPr>
            <a:r>
              <a:rPr lang="en-US" sz="2400" dirty="0"/>
              <a:t>Define conflicts of interest</a:t>
            </a:r>
          </a:p>
          <a:p>
            <a:pPr marL="546100">
              <a:spcBef>
                <a:spcPts val="600"/>
              </a:spcBef>
              <a:spcAft>
                <a:spcPts val="600"/>
              </a:spcAft>
              <a:buFont typeface="Arial" panose="020B0604020202020204" pitchFamily="34" charset="0"/>
              <a:buChar char="•"/>
            </a:pPr>
            <a:r>
              <a:rPr lang="en-US" sz="2400" dirty="0"/>
              <a:t>Identify potential conflicts of interest between personal and professional responsibilities</a:t>
            </a:r>
          </a:p>
          <a:p>
            <a:pPr marL="546100">
              <a:spcBef>
                <a:spcPts val="600"/>
              </a:spcBef>
              <a:spcAft>
                <a:spcPts val="600"/>
              </a:spcAft>
              <a:buFont typeface="Arial" panose="020B0604020202020204" pitchFamily="34" charset="0"/>
              <a:buChar char="•"/>
            </a:pPr>
            <a:r>
              <a:rPr lang="en-US" sz="2400" dirty="0"/>
              <a:t>Identify and apply strategies for managing conflicts of interest</a:t>
            </a:r>
          </a:p>
          <a:p>
            <a:pPr marL="0" marR="0" lvl="0" indent="0" algn="l" rtl="0">
              <a:spcBef>
                <a:spcPts val="640"/>
              </a:spcBef>
              <a:spcAft>
                <a:spcPts val="0"/>
              </a:spcAft>
              <a:buClr>
                <a:schemeClr val="dk1"/>
              </a:buClr>
              <a:buSzPct val="100000"/>
              <a:buNone/>
            </a:pPr>
            <a:endParaRPr lang="en-US" sz="2000" b="0" i="0" u="none" strike="noStrike" cap="none" baseline="0" dirty="0">
              <a:solidFill>
                <a:schemeClr val="dk1"/>
              </a:solidFill>
              <a:sym typeface="Arial"/>
            </a:endParaRPr>
          </a:p>
        </p:txBody>
      </p:sp>
    </p:spTree>
    <p:extLst>
      <p:ext uri="{BB962C8B-B14F-4D97-AF65-F5344CB8AC3E}">
        <p14:creationId xmlns:p14="http://schemas.microsoft.com/office/powerpoint/2010/main" val="3236947107"/>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rtl="0">
              <a:spcBef>
                <a:spcPts val="0"/>
              </a:spcBef>
              <a:spcAft>
                <a:spcPts val="0"/>
              </a:spcAft>
              <a:buSzPct val="25000"/>
              <a:buNone/>
            </a:pPr>
            <a:r>
              <a:rPr lang="en-US" sz="3600" i="0" u="none" strike="noStrike" cap="none" baseline="0" dirty="0">
                <a:latin typeface="+mj-lt"/>
                <a:ea typeface="Trebuchet MS"/>
                <a:cs typeface="Trebuchet MS"/>
                <a:sym typeface="Trebuchet MS"/>
              </a:rPr>
              <a:t>Checkpoint</a:t>
            </a:r>
          </a:p>
        </p:txBody>
      </p:sp>
      <p:sp>
        <p:nvSpPr>
          <p:cNvPr id="126" name="Shape 126"/>
          <p:cNvSpPr txBox="1">
            <a:spLocks noGrp="1"/>
          </p:cNvSpPr>
          <p:nvPr>
            <p:ph type="body" idx="1"/>
          </p:nvPr>
        </p:nvSpPr>
        <p:spPr>
          <a:prstGeom prst="rect">
            <a:avLst/>
          </a:prstGeom>
          <a:noFill/>
          <a:ln>
            <a:noFill/>
          </a:ln>
        </p:spPr>
        <p:txBody>
          <a:bodyPr lIns="91425" tIns="45700" rIns="91425" bIns="45700" anchor="t" anchorCtr="0">
            <a:noAutofit/>
          </a:bodyPr>
          <a:lstStyle/>
          <a:p>
            <a:pPr marL="0" indent="0">
              <a:lnSpc>
                <a:spcPct val="80000"/>
              </a:lnSpc>
              <a:spcBef>
                <a:spcPts val="600"/>
              </a:spcBef>
              <a:spcAft>
                <a:spcPts val="600"/>
              </a:spcAft>
              <a:buSzPct val="100000"/>
              <a:buNone/>
            </a:pPr>
            <a:r>
              <a:rPr lang="en-US" sz="2700" dirty="0">
                <a:solidFill>
                  <a:schemeClr val="dk1"/>
                </a:solidFill>
                <a:sym typeface="Calibri"/>
              </a:rPr>
              <a:t>Which of the following activities is an appropriate role for a non-clinically licensed navigator?</a:t>
            </a:r>
          </a:p>
          <a:p>
            <a:pPr marL="514350" indent="-514350">
              <a:lnSpc>
                <a:spcPct val="80000"/>
              </a:lnSpc>
              <a:spcBef>
                <a:spcPts val="600"/>
              </a:spcBef>
              <a:spcAft>
                <a:spcPts val="600"/>
              </a:spcAft>
              <a:buSzPct val="100000"/>
              <a:buFont typeface="+mj-lt"/>
              <a:buAutoNum type="alphaLcParenR"/>
            </a:pPr>
            <a:r>
              <a:rPr lang="en-US" sz="2700" dirty="0">
                <a:solidFill>
                  <a:schemeClr val="dk1"/>
                </a:solidFill>
                <a:sym typeface="Calibri"/>
              </a:rPr>
              <a:t>Helping coach a patient who wishes to lose weight</a:t>
            </a:r>
          </a:p>
          <a:p>
            <a:pPr marL="514350" indent="-514350">
              <a:lnSpc>
                <a:spcPct val="80000"/>
              </a:lnSpc>
              <a:spcBef>
                <a:spcPts val="600"/>
              </a:spcBef>
              <a:spcAft>
                <a:spcPts val="600"/>
              </a:spcAft>
              <a:buSzPct val="100000"/>
              <a:buFont typeface="+mj-lt"/>
              <a:buAutoNum type="alphaLcParenR"/>
            </a:pPr>
            <a:r>
              <a:rPr lang="en-US" sz="2700" dirty="0">
                <a:solidFill>
                  <a:schemeClr val="dk1"/>
                </a:solidFill>
                <a:sym typeface="Calibri"/>
              </a:rPr>
              <a:t>Discussing specific treatment options with a patient</a:t>
            </a:r>
          </a:p>
          <a:p>
            <a:pPr marL="514350" indent="-514350">
              <a:lnSpc>
                <a:spcPct val="80000"/>
              </a:lnSpc>
              <a:spcBef>
                <a:spcPts val="600"/>
              </a:spcBef>
              <a:spcAft>
                <a:spcPts val="600"/>
              </a:spcAft>
              <a:buSzPct val="100000"/>
              <a:buFont typeface="+mj-lt"/>
              <a:buAutoNum type="alphaLcParenR"/>
            </a:pPr>
            <a:r>
              <a:rPr lang="en-US" sz="2700" dirty="0">
                <a:solidFill>
                  <a:schemeClr val="dk1"/>
                </a:solidFill>
                <a:sym typeface="Calibri"/>
              </a:rPr>
              <a:t>Helping a patient find a community support group</a:t>
            </a:r>
          </a:p>
          <a:p>
            <a:pPr marL="514350" indent="-514350">
              <a:lnSpc>
                <a:spcPct val="80000"/>
              </a:lnSpc>
              <a:spcBef>
                <a:spcPts val="600"/>
              </a:spcBef>
              <a:spcAft>
                <a:spcPts val="600"/>
              </a:spcAft>
              <a:buSzPct val="100000"/>
              <a:buFont typeface="+mj-lt"/>
              <a:buAutoNum type="alphaLcParenR"/>
            </a:pPr>
            <a:r>
              <a:rPr lang="en-US" sz="2700" dirty="0">
                <a:solidFill>
                  <a:schemeClr val="dk1"/>
                </a:solidFill>
                <a:sym typeface="Calibri"/>
              </a:rPr>
              <a:t>Making home visits to check on a patient</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290574" y="152791"/>
            <a:ext cx="9227362" cy="1143000"/>
          </a:xfrm>
          <a:prstGeom prst="rect">
            <a:avLst/>
          </a:prstGeom>
          <a:noFill/>
          <a:ln>
            <a:noFill/>
          </a:ln>
        </p:spPr>
        <p:txBody>
          <a:bodyPr lIns="91425" tIns="45700" rIns="91425" bIns="45700" anchor="ctr" anchorCtr="0">
            <a:noAutofit/>
          </a:bodyPr>
          <a:lstStyle/>
          <a:p>
            <a:pPr marL="0" marR="0" lvl="0" indent="0" rtl="0">
              <a:spcBef>
                <a:spcPts val="0"/>
              </a:spcBef>
              <a:spcAft>
                <a:spcPts val="0"/>
              </a:spcAft>
              <a:buSzPct val="25000"/>
              <a:buNone/>
            </a:pPr>
            <a:r>
              <a:rPr lang="en-US" sz="3600" i="0" u="none" strike="noStrike" cap="none" baseline="0" dirty="0">
                <a:latin typeface="+mj-lt"/>
                <a:ea typeface="Trebuchet MS"/>
                <a:cs typeface="Trebuchet MS"/>
                <a:sym typeface="Trebuchet MS"/>
              </a:rPr>
              <a:t>Scope of Practice for Clinical Professionals</a:t>
            </a:r>
          </a:p>
        </p:txBody>
      </p:sp>
      <p:grpSp>
        <p:nvGrpSpPr>
          <p:cNvPr id="133" name="Shape 133" descr="Scope of practice for clinical professionals:&#10;&#10;Physician/Physician Assistant/Nurse Practitioner: diagnose and treat disease; manage symptoms&#10;&#10;Nurses: work closely with patients to provide care; administer treatment&#10;&#10;allied Health Professionals: Technologists, technicians, therapists or rehabilitation specialists&#10;&#10;Clinical Social Workers: counsel and treat mental health issues&#10;&#10;&#10;&#10;&#10;"/>
          <p:cNvGrpSpPr/>
          <p:nvPr/>
        </p:nvGrpSpPr>
        <p:grpSpPr>
          <a:xfrm>
            <a:off x="1243292" y="1524000"/>
            <a:ext cx="6901725" cy="3967981"/>
            <a:chOff x="401815" y="0"/>
            <a:chExt cx="7335372" cy="4496315"/>
          </a:xfrm>
        </p:grpSpPr>
        <p:sp>
          <p:nvSpPr>
            <p:cNvPr id="134" name="Shape 134"/>
            <p:cNvSpPr/>
            <p:nvPr/>
          </p:nvSpPr>
          <p:spPr>
            <a:xfrm>
              <a:off x="4724391" y="3048007"/>
              <a:ext cx="3012796" cy="1448308"/>
            </a:xfrm>
            <a:prstGeom prst="roundRect">
              <a:avLst>
                <a:gd name="adj" fmla="val 10000"/>
              </a:avLst>
            </a:prstGeom>
            <a:solidFill>
              <a:schemeClr val="lt1">
                <a:alpha val="89803"/>
              </a:schemeClr>
            </a:solidFill>
            <a:ln w="25400" cap="flat">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5" name="Shape 135"/>
            <p:cNvSpPr txBox="1"/>
            <p:nvPr/>
          </p:nvSpPr>
          <p:spPr>
            <a:xfrm>
              <a:off x="5660044" y="3441900"/>
              <a:ext cx="2045327" cy="1022601"/>
            </a:xfrm>
            <a:prstGeom prst="rect">
              <a:avLst/>
            </a:prstGeom>
            <a:noFill/>
            <a:ln>
              <a:noFill/>
            </a:ln>
          </p:spPr>
          <p:txBody>
            <a:bodyPr lIns="53325" tIns="53325" rIns="53325" bIns="53325" anchor="t" anchorCtr="0">
              <a:noAutofit/>
            </a:bodyPr>
            <a:lstStyle/>
            <a:p>
              <a:pPr marL="0" marR="0" lvl="1" algn="l" rtl="0">
                <a:lnSpc>
                  <a:spcPct val="90000"/>
                </a:lnSpc>
                <a:spcBef>
                  <a:spcPts val="0"/>
                </a:spcBef>
                <a:spcAft>
                  <a:spcPts val="210"/>
                </a:spcAft>
                <a:buClr>
                  <a:schemeClr val="dk1"/>
                </a:buClr>
                <a:buSzPct val="100000"/>
              </a:pPr>
              <a:r>
                <a:rPr lang="en-US" sz="1400" b="0" i="0" u="none" strike="noStrike" cap="none" baseline="0" dirty="0">
                  <a:solidFill>
                    <a:schemeClr val="dk1"/>
                  </a:solidFill>
                  <a:latin typeface="Arial"/>
                  <a:ea typeface="Arial"/>
                  <a:cs typeface="Arial"/>
                  <a:sym typeface="Arial"/>
                </a:rPr>
                <a:t>Counsel and treat mental health issues</a:t>
              </a:r>
            </a:p>
          </p:txBody>
        </p:sp>
        <p:sp>
          <p:nvSpPr>
            <p:cNvPr id="136" name="Shape 136"/>
            <p:cNvSpPr/>
            <p:nvPr/>
          </p:nvSpPr>
          <p:spPr>
            <a:xfrm>
              <a:off x="457197" y="3048007"/>
              <a:ext cx="2935191" cy="1448308"/>
            </a:xfrm>
            <a:prstGeom prst="roundRect">
              <a:avLst>
                <a:gd name="adj" fmla="val 10000"/>
              </a:avLst>
            </a:prstGeom>
            <a:solidFill>
              <a:schemeClr val="lt1">
                <a:alpha val="89803"/>
              </a:schemeClr>
            </a:solidFill>
            <a:ln w="25400" cap="flat">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7" name="Shape 137"/>
            <p:cNvSpPr txBox="1"/>
            <p:nvPr/>
          </p:nvSpPr>
          <p:spPr>
            <a:xfrm>
              <a:off x="524227" y="3245380"/>
              <a:ext cx="1991003" cy="1022601"/>
            </a:xfrm>
            <a:prstGeom prst="rect">
              <a:avLst/>
            </a:prstGeom>
            <a:noFill/>
            <a:ln>
              <a:noFill/>
            </a:ln>
          </p:spPr>
          <p:txBody>
            <a:bodyPr lIns="53325" tIns="53325" rIns="53325" bIns="53325" anchor="t" anchorCtr="0">
              <a:noAutofit/>
            </a:bodyPr>
            <a:lstStyle/>
            <a:p>
              <a:pPr marL="0" marR="0" lvl="1" algn="l" rtl="0">
                <a:lnSpc>
                  <a:spcPct val="90000"/>
                </a:lnSpc>
                <a:spcBef>
                  <a:spcPts val="0"/>
                </a:spcBef>
                <a:spcAft>
                  <a:spcPts val="210"/>
                </a:spcAft>
                <a:buClr>
                  <a:schemeClr val="dk1"/>
                </a:buClr>
                <a:buSzPct val="100000"/>
              </a:pPr>
              <a:r>
                <a:rPr lang="en-US" sz="1400" b="0" i="0" u="none" strike="noStrike" cap="none" baseline="0" dirty="0">
                  <a:solidFill>
                    <a:schemeClr val="dk1"/>
                  </a:solidFill>
                  <a:latin typeface="Arial"/>
                  <a:ea typeface="Arial"/>
                  <a:cs typeface="Arial"/>
                  <a:sym typeface="Arial"/>
                </a:rPr>
                <a:t>Technologists, technicians, therapists</a:t>
              </a:r>
              <a:r>
                <a:rPr lang="en-US" sz="1400" b="0" i="0" u="none" strike="noStrike" cap="none" dirty="0">
                  <a:solidFill>
                    <a:schemeClr val="dk1"/>
                  </a:solidFill>
                  <a:latin typeface="Arial"/>
                  <a:ea typeface="Arial"/>
                  <a:cs typeface="Arial"/>
                  <a:sym typeface="Arial"/>
                </a:rPr>
                <a:t> or rehabilitation specialists</a:t>
              </a:r>
              <a:endParaRPr lang="en-US" sz="1400" b="0" i="0" u="none" strike="noStrike" cap="none" baseline="0" dirty="0">
                <a:solidFill>
                  <a:schemeClr val="dk1"/>
                </a:solidFill>
                <a:latin typeface="Arial"/>
                <a:ea typeface="Arial"/>
                <a:cs typeface="Arial"/>
                <a:sym typeface="Arial"/>
              </a:endParaRPr>
            </a:p>
          </p:txBody>
        </p:sp>
        <p:sp>
          <p:nvSpPr>
            <p:cNvPr id="138" name="Shape 138"/>
            <p:cNvSpPr/>
            <p:nvPr/>
          </p:nvSpPr>
          <p:spPr>
            <a:xfrm>
              <a:off x="4801448" y="0"/>
              <a:ext cx="2935739" cy="1448308"/>
            </a:xfrm>
            <a:prstGeom prst="roundRect">
              <a:avLst>
                <a:gd name="adj" fmla="val 10000"/>
              </a:avLst>
            </a:prstGeom>
            <a:solidFill>
              <a:schemeClr val="lt1">
                <a:alpha val="89803"/>
              </a:schemeClr>
            </a:solidFill>
            <a:ln w="25400" cap="flat">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9" name="Shape 139"/>
            <p:cNvSpPr txBox="1"/>
            <p:nvPr/>
          </p:nvSpPr>
          <p:spPr>
            <a:xfrm>
              <a:off x="5810858" y="275288"/>
              <a:ext cx="1894513" cy="1022602"/>
            </a:xfrm>
            <a:prstGeom prst="rect">
              <a:avLst/>
            </a:prstGeom>
            <a:noFill/>
            <a:ln>
              <a:noFill/>
            </a:ln>
          </p:spPr>
          <p:txBody>
            <a:bodyPr lIns="53325" tIns="53325" rIns="53325" bIns="53325" anchor="t" anchorCtr="0">
              <a:noAutofit/>
            </a:bodyPr>
            <a:lstStyle/>
            <a:p>
              <a:pPr marL="0" marR="0" lvl="1" algn="l" rtl="0">
                <a:lnSpc>
                  <a:spcPct val="90000"/>
                </a:lnSpc>
                <a:spcBef>
                  <a:spcPts val="0"/>
                </a:spcBef>
                <a:spcAft>
                  <a:spcPts val="210"/>
                </a:spcAft>
                <a:buClr>
                  <a:schemeClr val="dk1"/>
                </a:buClr>
                <a:buSzPct val="100000"/>
              </a:pPr>
              <a:r>
                <a:rPr lang="en-US" sz="1400" b="0" i="0" u="none" strike="noStrike" cap="none" baseline="0" dirty="0">
                  <a:solidFill>
                    <a:schemeClr val="dk1"/>
                  </a:solidFill>
                  <a:latin typeface="Arial"/>
                  <a:ea typeface="Arial"/>
                  <a:cs typeface="Arial"/>
                  <a:sym typeface="Arial"/>
                </a:rPr>
                <a:t>Work closely with patients</a:t>
              </a:r>
              <a:r>
                <a:rPr lang="en-US" sz="1400" b="0" i="0" u="none" strike="noStrike" cap="none" dirty="0">
                  <a:solidFill>
                    <a:schemeClr val="dk1"/>
                  </a:solidFill>
                  <a:latin typeface="Arial"/>
                  <a:ea typeface="Arial"/>
                  <a:cs typeface="Arial"/>
                  <a:sym typeface="Arial"/>
                </a:rPr>
                <a:t> to provide care; administer treatment</a:t>
              </a:r>
              <a:endParaRPr lang="en-US" sz="1400" b="0" i="0" u="none" strike="noStrike" cap="none" baseline="0" dirty="0">
                <a:solidFill>
                  <a:schemeClr val="dk1"/>
                </a:solidFill>
                <a:latin typeface="Arial"/>
                <a:ea typeface="Arial"/>
                <a:cs typeface="Arial"/>
                <a:sym typeface="Arial"/>
              </a:endParaRPr>
            </a:p>
          </p:txBody>
        </p:sp>
        <p:sp>
          <p:nvSpPr>
            <p:cNvPr id="140" name="Shape 140"/>
            <p:cNvSpPr/>
            <p:nvPr/>
          </p:nvSpPr>
          <p:spPr>
            <a:xfrm>
              <a:off x="401815" y="52456"/>
              <a:ext cx="2235825" cy="1448308"/>
            </a:xfrm>
            <a:prstGeom prst="roundRect">
              <a:avLst>
                <a:gd name="adj" fmla="val 10000"/>
              </a:avLst>
            </a:prstGeom>
            <a:solidFill>
              <a:schemeClr val="lt1">
                <a:alpha val="89803"/>
              </a:schemeClr>
            </a:solidFill>
            <a:ln w="25400" cap="flat">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1" name="Shape 141"/>
            <p:cNvSpPr txBox="1"/>
            <p:nvPr/>
          </p:nvSpPr>
          <p:spPr>
            <a:xfrm>
              <a:off x="509111" y="291522"/>
              <a:ext cx="2162559" cy="1022602"/>
            </a:xfrm>
            <a:prstGeom prst="rect">
              <a:avLst/>
            </a:prstGeom>
            <a:noFill/>
            <a:ln>
              <a:noFill/>
            </a:ln>
          </p:spPr>
          <p:txBody>
            <a:bodyPr lIns="53325" tIns="53325" rIns="53325" bIns="53325" anchor="t" anchorCtr="0">
              <a:noAutofit/>
            </a:bodyPr>
            <a:lstStyle/>
            <a:p>
              <a:pPr marL="0" marR="0" lvl="1" algn="l" rtl="0">
                <a:lnSpc>
                  <a:spcPct val="90000"/>
                </a:lnSpc>
                <a:spcBef>
                  <a:spcPts val="0"/>
                </a:spcBef>
                <a:spcAft>
                  <a:spcPts val="210"/>
                </a:spcAft>
                <a:buClr>
                  <a:schemeClr val="dk1"/>
                </a:buClr>
                <a:buSzPct val="100000"/>
              </a:pPr>
              <a:r>
                <a:rPr lang="en-US" sz="1400" b="0" i="0" u="none" strike="noStrike" cap="none" baseline="0" dirty="0">
                  <a:solidFill>
                    <a:schemeClr val="dk1"/>
                  </a:solidFill>
                  <a:latin typeface="Arial"/>
                  <a:ea typeface="Arial"/>
                  <a:cs typeface="Arial"/>
                  <a:sym typeface="Arial"/>
                </a:rPr>
                <a:t>Diagnose and treat disease; manage symptoms</a:t>
              </a:r>
            </a:p>
          </p:txBody>
        </p:sp>
        <p:sp>
          <p:nvSpPr>
            <p:cNvPr id="142" name="Shape 142"/>
            <p:cNvSpPr/>
            <p:nvPr/>
          </p:nvSpPr>
          <p:spPr>
            <a:xfrm>
              <a:off x="2084180" y="257979"/>
              <a:ext cx="1959740" cy="195974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chemeClr val="accent1"/>
            </a:solidFill>
            <a:ln w="254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3" name="Shape 143"/>
            <p:cNvSpPr txBox="1"/>
            <p:nvPr/>
          </p:nvSpPr>
          <p:spPr>
            <a:xfrm>
              <a:off x="2097186" y="786589"/>
              <a:ext cx="2316939" cy="1385746"/>
            </a:xfrm>
            <a:prstGeom prst="rect">
              <a:avLst/>
            </a:prstGeom>
            <a:noFill/>
            <a:ln>
              <a:noFill/>
            </a:ln>
          </p:spPr>
          <p:txBody>
            <a:bodyPr lIns="113775" tIns="113775" rIns="113775" bIns="113775" anchor="ctr" anchorCtr="0">
              <a:noAutofit/>
            </a:bodyPr>
            <a:lstStyle/>
            <a:p>
              <a:pPr marL="0" marR="0" lvl="0" indent="0" algn="ctr" rtl="0">
                <a:lnSpc>
                  <a:spcPct val="90000"/>
                </a:lnSpc>
                <a:spcBef>
                  <a:spcPts val="0"/>
                </a:spcBef>
                <a:spcAft>
                  <a:spcPts val="560"/>
                </a:spcAft>
                <a:buSzPct val="25000"/>
                <a:buNone/>
              </a:pPr>
              <a:r>
                <a:rPr lang="en-US" sz="1600" b="1" i="0" u="none" strike="noStrike" cap="none" baseline="0" dirty="0">
                  <a:solidFill>
                    <a:srgbClr val="000000"/>
                  </a:solidFill>
                  <a:latin typeface="Arial"/>
                  <a:ea typeface="Arial"/>
                  <a:cs typeface="Arial"/>
                  <a:sym typeface="Arial"/>
                </a:rPr>
                <a:t>Physician/             Physician</a:t>
              </a:r>
              <a:r>
                <a:rPr lang="en-US" sz="1600" b="1" i="0" u="none" strike="noStrike" cap="none" dirty="0">
                  <a:solidFill>
                    <a:srgbClr val="000000"/>
                  </a:solidFill>
                  <a:latin typeface="Arial"/>
                  <a:ea typeface="Arial"/>
                  <a:cs typeface="Arial"/>
                  <a:sym typeface="Arial"/>
                </a:rPr>
                <a:t> Assistant/Nurse Practitioner</a:t>
              </a:r>
              <a:endParaRPr lang="en-US" sz="1600" b="1" i="0" u="none" strike="noStrike" cap="none" baseline="0" dirty="0">
                <a:solidFill>
                  <a:srgbClr val="000000"/>
                </a:solidFill>
                <a:latin typeface="Arial"/>
                <a:ea typeface="Arial"/>
                <a:cs typeface="Arial"/>
                <a:sym typeface="Arial"/>
              </a:endParaRPr>
            </a:p>
          </p:txBody>
        </p:sp>
        <p:sp>
          <p:nvSpPr>
            <p:cNvPr id="144" name="Shape 144"/>
            <p:cNvSpPr/>
            <p:nvPr/>
          </p:nvSpPr>
          <p:spPr>
            <a:xfrm rot="5400000">
              <a:off x="4160059" y="257979"/>
              <a:ext cx="1959740" cy="195974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chemeClr val="accent1"/>
            </a:solidFill>
            <a:ln w="254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145" name="Shape 145"/>
            <p:cNvSpPr txBox="1"/>
            <p:nvPr/>
          </p:nvSpPr>
          <p:spPr>
            <a:xfrm>
              <a:off x="4317541" y="699072"/>
              <a:ext cx="1385746" cy="1385746"/>
            </a:xfrm>
            <a:prstGeom prst="rect">
              <a:avLst/>
            </a:prstGeom>
            <a:noFill/>
            <a:ln>
              <a:noFill/>
            </a:ln>
          </p:spPr>
          <p:txBody>
            <a:bodyPr lIns="113775" tIns="113775" rIns="113775" bIns="113775" anchor="ctr" anchorCtr="0">
              <a:noAutofit/>
            </a:bodyPr>
            <a:lstStyle/>
            <a:p>
              <a:pPr marL="0" marR="0" lvl="0" indent="0" algn="ctr" rtl="0">
                <a:lnSpc>
                  <a:spcPct val="90000"/>
                </a:lnSpc>
                <a:spcBef>
                  <a:spcPts val="0"/>
                </a:spcBef>
                <a:spcAft>
                  <a:spcPts val="560"/>
                </a:spcAft>
                <a:buSzPct val="25000"/>
                <a:buNone/>
              </a:pPr>
              <a:r>
                <a:rPr lang="en-US" sz="1600" b="1" i="0" u="none" strike="noStrike" cap="none" baseline="0" dirty="0">
                  <a:solidFill>
                    <a:srgbClr val="000000"/>
                  </a:solidFill>
                  <a:latin typeface="Arial"/>
                  <a:ea typeface="Arial"/>
                  <a:cs typeface="Arial"/>
                  <a:sym typeface="Arial"/>
                </a:rPr>
                <a:t>Nurses</a:t>
              </a:r>
            </a:p>
          </p:txBody>
        </p:sp>
        <p:sp>
          <p:nvSpPr>
            <p:cNvPr id="146" name="Shape 146"/>
            <p:cNvSpPr/>
            <p:nvPr/>
          </p:nvSpPr>
          <p:spPr>
            <a:xfrm rot="10800000">
              <a:off x="4160059" y="2308242"/>
              <a:ext cx="1959740" cy="195974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chemeClr val="accent1"/>
            </a:solidFill>
            <a:ln w="254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7" name="Shape 147"/>
            <p:cNvSpPr txBox="1"/>
            <p:nvPr/>
          </p:nvSpPr>
          <p:spPr>
            <a:xfrm>
              <a:off x="4285086" y="2632864"/>
              <a:ext cx="1385746" cy="1385746"/>
            </a:xfrm>
            <a:prstGeom prst="rect">
              <a:avLst/>
            </a:prstGeom>
            <a:noFill/>
            <a:ln>
              <a:noFill/>
            </a:ln>
          </p:spPr>
          <p:txBody>
            <a:bodyPr lIns="113775" tIns="113775" rIns="113775" bIns="113775" anchor="ctr" anchorCtr="0">
              <a:noAutofit/>
            </a:bodyPr>
            <a:lstStyle/>
            <a:p>
              <a:pPr algn="ctr">
                <a:lnSpc>
                  <a:spcPct val="90000"/>
                </a:lnSpc>
                <a:spcAft>
                  <a:spcPts val="560"/>
                </a:spcAft>
                <a:buSzPct val="25000"/>
              </a:pPr>
              <a:r>
                <a:rPr lang="en-US" sz="1600" b="1" dirty="0">
                  <a:solidFill>
                    <a:srgbClr val="000000"/>
                  </a:solidFill>
                </a:rPr>
                <a:t>Clinical Social Workers</a:t>
              </a:r>
            </a:p>
            <a:p>
              <a:pPr marL="0" marR="0" lvl="0" indent="0" algn="ctr" rtl="0">
                <a:lnSpc>
                  <a:spcPct val="90000"/>
                </a:lnSpc>
                <a:spcBef>
                  <a:spcPts val="0"/>
                </a:spcBef>
                <a:spcAft>
                  <a:spcPts val="560"/>
                </a:spcAft>
                <a:buSzPct val="25000"/>
                <a:buNone/>
              </a:pPr>
              <a:endParaRPr lang="en-US" sz="1600" b="1" i="0" u="none" strike="noStrike" cap="none" baseline="0" dirty="0">
                <a:solidFill>
                  <a:srgbClr val="000000"/>
                </a:solidFill>
                <a:latin typeface="Arial"/>
                <a:ea typeface="Arial"/>
                <a:cs typeface="Arial"/>
                <a:sym typeface="Arial"/>
              </a:endParaRPr>
            </a:p>
          </p:txBody>
        </p:sp>
        <p:sp>
          <p:nvSpPr>
            <p:cNvPr id="148" name="Shape 148"/>
            <p:cNvSpPr/>
            <p:nvPr/>
          </p:nvSpPr>
          <p:spPr>
            <a:xfrm rot="-5400000">
              <a:off x="2109798" y="2308241"/>
              <a:ext cx="1959740" cy="195974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chemeClr val="accent1"/>
            </a:solidFill>
            <a:ln w="254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9" name="Shape 149"/>
            <p:cNvSpPr txBox="1"/>
            <p:nvPr/>
          </p:nvSpPr>
          <p:spPr>
            <a:xfrm>
              <a:off x="2396795" y="2308242"/>
              <a:ext cx="1672743" cy="1385746"/>
            </a:xfrm>
            <a:prstGeom prst="rect">
              <a:avLst/>
            </a:prstGeom>
            <a:noFill/>
            <a:ln>
              <a:noFill/>
            </a:ln>
          </p:spPr>
          <p:txBody>
            <a:bodyPr lIns="113775" tIns="113775" rIns="113775" bIns="113775" anchor="ctr" anchorCtr="0">
              <a:noAutofit/>
            </a:bodyPr>
            <a:lstStyle/>
            <a:p>
              <a:pPr marL="0" marR="0" lvl="0" indent="0" algn="ctr" rtl="0">
                <a:lnSpc>
                  <a:spcPct val="90000"/>
                </a:lnSpc>
                <a:spcBef>
                  <a:spcPts val="0"/>
                </a:spcBef>
                <a:spcAft>
                  <a:spcPts val="560"/>
                </a:spcAft>
                <a:buSzPct val="25000"/>
                <a:buNone/>
              </a:pPr>
              <a:r>
                <a:rPr lang="en-US" sz="1600" b="1" i="0" u="none" strike="noStrike" cap="none" baseline="0" dirty="0">
                  <a:solidFill>
                    <a:srgbClr val="000000"/>
                  </a:solidFill>
                  <a:latin typeface="Arial"/>
                  <a:ea typeface="Arial"/>
                  <a:cs typeface="Arial"/>
                  <a:sym typeface="Arial"/>
                </a:rPr>
                <a:t>Allied Health Professionals</a:t>
              </a:r>
            </a:p>
          </p:txBody>
        </p:sp>
        <p:sp>
          <p:nvSpPr>
            <p:cNvPr id="150" name="Shape 150"/>
            <p:cNvSpPr/>
            <p:nvPr/>
          </p:nvSpPr>
          <p:spPr>
            <a:xfrm>
              <a:off x="3776483" y="1855643"/>
              <a:ext cx="676630" cy="588375"/>
            </a:xfrm>
            <a:custGeom>
              <a:avLst/>
              <a:gdLst/>
              <a:ahLst/>
              <a:cxnLst/>
              <a:rect l="0" t="0" r="0" b="0"/>
              <a:pathLst>
                <a:path w="120000" h="120000" extrusionOk="0">
                  <a:moveTo>
                    <a:pt x="6521" y="60000"/>
                  </a:moveTo>
                  <a:lnTo>
                    <a:pt x="6521" y="60000"/>
                  </a:lnTo>
                  <a:cubicBezTo>
                    <a:pt x="6521" y="34373"/>
                    <a:pt x="25367" y="12492"/>
                    <a:pt x="51107" y="8230"/>
                  </a:cubicBezTo>
                  <a:cubicBezTo>
                    <a:pt x="76847" y="3969"/>
                    <a:pt x="101960" y="18574"/>
                    <a:pt x="110520" y="42783"/>
                  </a:cubicBezTo>
                  <a:lnTo>
                    <a:pt x="116427" y="42783"/>
                  </a:lnTo>
                  <a:lnTo>
                    <a:pt x="106956" y="59999"/>
                  </a:lnTo>
                  <a:lnTo>
                    <a:pt x="90340" y="42783"/>
                  </a:lnTo>
                  <a:lnTo>
                    <a:pt x="95921" y="42783"/>
                  </a:lnTo>
                  <a:cubicBezTo>
                    <a:pt x="87358" y="27415"/>
                    <a:pt x="68571" y="19474"/>
                    <a:pt x="50447" y="23561"/>
                  </a:cubicBezTo>
                  <a:cubicBezTo>
                    <a:pt x="32323" y="27648"/>
                    <a:pt x="19565" y="42701"/>
                    <a:pt x="19565" y="60000"/>
                  </a:cubicBezTo>
                  <a:close/>
                </a:path>
              </a:pathLst>
            </a:custGeom>
            <a:solidFill>
              <a:srgbClr val="E8F4F5"/>
            </a:solidFill>
            <a:ln w="254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51" name="Shape 151"/>
            <p:cNvSpPr/>
            <p:nvPr/>
          </p:nvSpPr>
          <p:spPr>
            <a:xfrm rot="10800000">
              <a:off x="3776483" y="2081941"/>
              <a:ext cx="676630" cy="588375"/>
            </a:xfrm>
            <a:custGeom>
              <a:avLst/>
              <a:gdLst/>
              <a:ahLst/>
              <a:cxnLst/>
              <a:rect l="0" t="0" r="0" b="0"/>
              <a:pathLst>
                <a:path w="120000" h="120000" extrusionOk="0">
                  <a:moveTo>
                    <a:pt x="6521" y="60000"/>
                  </a:moveTo>
                  <a:lnTo>
                    <a:pt x="6521" y="60000"/>
                  </a:lnTo>
                  <a:cubicBezTo>
                    <a:pt x="6521" y="34373"/>
                    <a:pt x="25367" y="12492"/>
                    <a:pt x="51107" y="8230"/>
                  </a:cubicBezTo>
                  <a:cubicBezTo>
                    <a:pt x="76847" y="3969"/>
                    <a:pt x="101960" y="18574"/>
                    <a:pt x="110520" y="42783"/>
                  </a:cubicBezTo>
                  <a:lnTo>
                    <a:pt x="116427" y="42783"/>
                  </a:lnTo>
                  <a:lnTo>
                    <a:pt x="106956" y="59999"/>
                  </a:lnTo>
                  <a:lnTo>
                    <a:pt x="90340" y="42783"/>
                  </a:lnTo>
                  <a:lnTo>
                    <a:pt x="95921" y="42783"/>
                  </a:lnTo>
                  <a:cubicBezTo>
                    <a:pt x="87358" y="27415"/>
                    <a:pt x="68571" y="19474"/>
                    <a:pt x="50447" y="23561"/>
                  </a:cubicBezTo>
                  <a:cubicBezTo>
                    <a:pt x="32323" y="27648"/>
                    <a:pt x="19565" y="42701"/>
                    <a:pt x="19565" y="60000"/>
                  </a:cubicBezTo>
                  <a:close/>
                </a:path>
              </a:pathLst>
            </a:custGeom>
            <a:solidFill>
              <a:srgbClr val="E8F4F5"/>
            </a:solidFill>
            <a:ln w="254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2" name="TextBox 1"/>
          <p:cNvSpPr txBox="1"/>
          <p:nvPr/>
        </p:nvSpPr>
        <p:spPr>
          <a:xfrm>
            <a:off x="5305372" y="5353482"/>
            <a:ext cx="3962400" cy="276999"/>
          </a:xfrm>
          <a:prstGeom prst="rect">
            <a:avLst/>
          </a:prstGeom>
          <a:noFill/>
        </p:spPr>
        <p:txBody>
          <a:bodyPr wrap="square" rtlCol="0">
            <a:spAutoFit/>
          </a:bodyPr>
          <a:lstStyle/>
          <a:p>
            <a:pPr algn="r"/>
            <a:r>
              <a:rPr lang="en-US" sz="1200" i="1" dirty="0">
                <a:solidFill>
                  <a:schemeClr val="bg1">
                    <a:lumMod val="50000"/>
                  </a:schemeClr>
                </a:solidFill>
              </a:rPr>
              <a:t>Source: Bureau of Labor Statistics. 2015. </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327129" y="166744"/>
            <a:ext cx="8960658" cy="1143000"/>
          </a:xfrm>
          <a:prstGeom prst="rect">
            <a:avLst/>
          </a:prstGeom>
          <a:noFill/>
          <a:ln>
            <a:noFill/>
          </a:ln>
        </p:spPr>
        <p:txBody>
          <a:bodyPr lIns="91425" tIns="45700" rIns="91425" bIns="45700" anchor="ctr" anchorCtr="0">
            <a:noAutofit/>
          </a:bodyPr>
          <a:lstStyle/>
          <a:p>
            <a:pPr marL="0" marR="0" lvl="0" indent="0" rtl="0">
              <a:spcBef>
                <a:spcPts val="0"/>
              </a:spcBef>
              <a:spcAft>
                <a:spcPts val="0"/>
              </a:spcAft>
              <a:buSzPct val="25000"/>
              <a:buNone/>
            </a:pPr>
            <a:r>
              <a:rPr lang="en-US" sz="3600" i="0" u="none" strike="noStrike" cap="none" baseline="0" dirty="0">
                <a:latin typeface="+mj-lt"/>
                <a:ea typeface="Trebuchet MS"/>
                <a:cs typeface="Trebuchet MS"/>
                <a:sym typeface="Trebuchet MS"/>
              </a:rPr>
              <a:t>Scope of Practice for Other Professionals</a:t>
            </a:r>
          </a:p>
        </p:txBody>
      </p:sp>
      <p:grpSp>
        <p:nvGrpSpPr>
          <p:cNvPr id="158" name="Shape 158" descr="Scope of practice for clinical professionals:&#10;&#10;Direct Service Social Workers: coordinate services to help patients cope with emotional, physical and financial issues&#10;&#10;Community Health Workers: promote prevention and screening&#10;&#10;Case Managers: help patients achieve “optimal wellness, self-management and functional capability”&#10;&#10;Patient Advocates: support resolving medical bills, job discrimination, and healthcare issues&#10;&#10;&#10;&#10;&#10;&#10;&#10;"/>
          <p:cNvGrpSpPr/>
          <p:nvPr/>
        </p:nvGrpSpPr>
        <p:grpSpPr>
          <a:xfrm>
            <a:off x="1066800" y="1309744"/>
            <a:ext cx="6614550" cy="4100370"/>
            <a:chOff x="454221" y="0"/>
            <a:chExt cx="7283069" cy="4496407"/>
          </a:xfrm>
        </p:grpSpPr>
        <p:sp>
          <p:nvSpPr>
            <p:cNvPr id="159" name="Shape 159"/>
            <p:cNvSpPr/>
            <p:nvPr/>
          </p:nvSpPr>
          <p:spPr>
            <a:xfrm>
              <a:off x="4724391" y="3048007"/>
              <a:ext cx="3012899" cy="1448400"/>
            </a:xfrm>
            <a:prstGeom prst="roundRect">
              <a:avLst>
                <a:gd name="adj" fmla="val 10000"/>
              </a:avLst>
            </a:prstGeom>
            <a:solidFill>
              <a:schemeClr val="lt1">
                <a:alpha val="89800"/>
              </a:schemeClr>
            </a:solidFill>
            <a:ln w="25400" cap="flat">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60" name="Shape 160"/>
            <p:cNvSpPr txBox="1"/>
            <p:nvPr/>
          </p:nvSpPr>
          <p:spPr>
            <a:xfrm>
              <a:off x="5660044" y="3441900"/>
              <a:ext cx="2045400" cy="1022700"/>
            </a:xfrm>
            <a:prstGeom prst="rect">
              <a:avLst/>
            </a:prstGeom>
            <a:noFill/>
            <a:ln>
              <a:noFill/>
            </a:ln>
          </p:spPr>
          <p:txBody>
            <a:bodyPr lIns="53325" tIns="53325" rIns="53325" bIns="53325" anchor="t" anchorCtr="0">
              <a:noAutofit/>
            </a:bodyPr>
            <a:lstStyle/>
            <a:p>
              <a:pPr marL="0" marR="0" lvl="1" algn="l" rtl="0">
                <a:lnSpc>
                  <a:spcPct val="90000"/>
                </a:lnSpc>
                <a:spcBef>
                  <a:spcPts val="0"/>
                </a:spcBef>
                <a:spcAft>
                  <a:spcPts val="210"/>
                </a:spcAft>
                <a:buClr>
                  <a:schemeClr val="dk1"/>
                </a:buClr>
                <a:buSzPct val="100000"/>
              </a:pPr>
              <a:r>
                <a:rPr lang="en-US" sz="1400" b="0" i="0" u="none" strike="noStrike" cap="none" baseline="0" dirty="0">
                  <a:solidFill>
                    <a:schemeClr val="dk1"/>
                  </a:solidFill>
                  <a:latin typeface="Arial"/>
                  <a:ea typeface="Arial"/>
                  <a:cs typeface="Arial"/>
                  <a:sym typeface="Arial"/>
                </a:rPr>
                <a:t>Support resolving medical bills, job discrimination, and healthcare issues</a:t>
              </a:r>
            </a:p>
          </p:txBody>
        </p:sp>
        <p:sp>
          <p:nvSpPr>
            <p:cNvPr id="161" name="Shape 161"/>
            <p:cNvSpPr/>
            <p:nvPr/>
          </p:nvSpPr>
          <p:spPr>
            <a:xfrm>
              <a:off x="457197" y="3048007"/>
              <a:ext cx="2935199" cy="1448400"/>
            </a:xfrm>
            <a:prstGeom prst="roundRect">
              <a:avLst>
                <a:gd name="adj" fmla="val 10000"/>
              </a:avLst>
            </a:prstGeom>
            <a:solidFill>
              <a:schemeClr val="lt1">
                <a:alpha val="89800"/>
              </a:schemeClr>
            </a:solidFill>
            <a:ln w="25400" cap="flat">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62" name="Shape 162"/>
            <p:cNvSpPr txBox="1"/>
            <p:nvPr/>
          </p:nvSpPr>
          <p:spPr>
            <a:xfrm>
              <a:off x="501521" y="3276305"/>
              <a:ext cx="2165181" cy="1022700"/>
            </a:xfrm>
            <a:prstGeom prst="rect">
              <a:avLst/>
            </a:prstGeom>
            <a:noFill/>
            <a:ln>
              <a:noFill/>
            </a:ln>
          </p:spPr>
          <p:txBody>
            <a:bodyPr lIns="53325" tIns="53325" rIns="53325" bIns="53325" anchor="t" anchorCtr="0">
              <a:noAutofit/>
            </a:bodyPr>
            <a:lstStyle/>
            <a:p>
              <a:pPr marL="0" marR="0" lvl="1" algn="l" rtl="0">
                <a:lnSpc>
                  <a:spcPct val="90000"/>
                </a:lnSpc>
                <a:spcBef>
                  <a:spcPts val="0"/>
                </a:spcBef>
                <a:spcAft>
                  <a:spcPts val="210"/>
                </a:spcAft>
                <a:buClr>
                  <a:schemeClr val="dk1"/>
                </a:buClr>
                <a:buSzPct val="100000"/>
              </a:pPr>
              <a:r>
                <a:rPr lang="en-US" sz="1400" b="0" i="0" u="none" strike="noStrike" cap="none" baseline="0" dirty="0">
                  <a:solidFill>
                    <a:schemeClr val="dk1"/>
                  </a:solidFill>
                  <a:latin typeface="Arial"/>
                  <a:ea typeface="Arial"/>
                  <a:cs typeface="Arial"/>
                  <a:sym typeface="Arial"/>
                </a:rPr>
                <a:t>Help patients achieve “optimal wellness, self-management and functional capability”</a:t>
              </a:r>
            </a:p>
          </p:txBody>
        </p:sp>
        <p:sp>
          <p:nvSpPr>
            <p:cNvPr id="163" name="Shape 163"/>
            <p:cNvSpPr/>
            <p:nvPr/>
          </p:nvSpPr>
          <p:spPr>
            <a:xfrm>
              <a:off x="4801447" y="0"/>
              <a:ext cx="2903996" cy="1448400"/>
            </a:xfrm>
            <a:prstGeom prst="roundRect">
              <a:avLst>
                <a:gd name="adj" fmla="val 10000"/>
              </a:avLst>
            </a:prstGeom>
            <a:solidFill>
              <a:schemeClr val="lt1">
                <a:alpha val="89800"/>
              </a:schemeClr>
            </a:solidFill>
            <a:ln w="25400" cap="flat">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64" name="Shape 164"/>
            <p:cNvSpPr txBox="1"/>
            <p:nvPr/>
          </p:nvSpPr>
          <p:spPr>
            <a:xfrm>
              <a:off x="5504009" y="31814"/>
              <a:ext cx="2027816" cy="1022700"/>
            </a:xfrm>
            <a:prstGeom prst="rect">
              <a:avLst/>
            </a:prstGeom>
            <a:noFill/>
            <a:ln>
              <a:noFill/>
            </a:ln>
          </p:spPr>
          <p:txBody>
            <a:bodyPr lIns="53325" tIns="53325" rIns="53325" bIns="53325" anchor="t" anchorCtr="0">
              <a:noAutofit/>
            </a:bodyPr>
            <a:lstStyle/>
            <a:p>
              <a:pPr marL="0" marR="0" lvl="1" algn="l" rtl="0">
                <a:lnSpc>
                  <a:spcPct val="90000"/>
                </a:lnSpc>
                <a:spcBef>
                  <a:spcPts val="0"/>
                </a:spcBef>
                <a:spcAft>
                  <a:spcPts val="210"/>
                </a:spcAft>
                <a:buClr>
                  <a:schemeClr val="dk1"/>
                </a:buClr>
                <a:buSzPct val="100000"/>
              </a:pPr>
              <a:r>
                <a:rPr lang="en-US" sz="1400" b="0" i="0" u="none" strike="noStrike" cap="none" baseline="0" dirty="0">
                  <a:solidFill>
                    <a:schemeClr val="dk1"/>
                  </a:solidFill>
                  <a:latin typeface="Arial"/>
                  <a:ea typeface="Arial"/>
                  <a:cs typeface="Arial"/>
                  <a:sym typeface="Arial"/>
                </a:rPr>
                <a:t>Promote prevention and screening</a:t>
              </a:r>
            </a:p>
          </p:txBody>
        </p:sp>
        <p:sp>
          <p:nvSpPr>
            <p:cNvPr id="165" name="Shape 165"/>
            <p:cNvSpPr/>
            <p:nvPr/>
          </p:nvSpPr>
          <p:spPr>
            <a:xfrm>
              <a:off x="454221" y="0"/>
              <a:ext cx="2935199" cy="1448400"/>
            </a:xfrm>
            <a:prstGeom prst="roundRect">
              <a:avLst>
                <a:gd name="adj" fmla="val 10000"/>
              </a:avLst>
            </a:prstGeom>
            <a:solidFill>
              <a:schemeClr val="lt1">
                <a:alpha val="89800"/>
              </a:schemeClr>
            </a:solidFill>
            <a:ln w="25400" cap="flat">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66" name="Shape 166"/>
            <p:cNvSpPr txBox="1"/>
            <p:nvPr/>
          </p:nvSpPr>
          <p:spPr>
            <a:xfrm>
              <a:off x="524154" y="31814"/>
              <a:ext cx="2523938" cy="1143000"/>
            </a:xfrm>
            <a:prstGeom prst="rect">
              <a:avLst/>
            </a:prstGeom>
            <a:noFill/>
            <a:ln>
              <a:noFill/>
            </a:ln>
          </p:spPr>
          <p:txBody>
            <a:bodyPr lIns="53325" tIns="53325" rIns="53325" bIns="53325" anchor="t" anchorCtr="0">
              <a:noAutofit/>
            </a:bodyPr>
            <a:lstStyle/>
            <a:p>
              <a:pPr marL="0" lvl="1">
                <a:lnSpc>
                  <a:spcPct val="90000"/>
                </a:lnSpc>
                <a:spcAft>
                  <a:spcPts val="210"/>
                </a:spcAft>
                <a:buClr>
                  <a:schemeClr val="dk1"/>
                </a:buClr>
                <a:buSzPct val="100000"/>
              </a:pPr>
              <a:r>
                <a:rPr lang="en-US" sz="1400" dirty="0">
                  <a:solidFill>
                    <a:schemeClr val="dk1"/>
                  </a:solidFill>
                </a:rPr>
                <a:t>Coordinate services to help patients cope with emotional, physical and financial issues</a:t>
              </a:r>
              <a:endParaRPr lang="en-US" sz="1400" b="0" i="0" u="none" strike="noStrike" cap="none" baseline="0" dirty="0">
                <a:solidFill>
                  <a:schemeClr val="dk1"/>
                </a:solidFill>
                <a:latin typeface="Arial"/>
                <a:ea typeface="Arial"/>
                <a:cs typeface="Arial"/>
                <a:sym typeface="Arial"/>
              </a:endParaRPr>
            </a:p>
          </p:txBody>
        </p:sp>
        <p:sp>
          <p:nvSpPr>
            <p:cNvPr id="167" name="Shape 167"/>
            <p:cNvSpPr/>
            <p:nvPr/>
          </p:nvSpPr>
          <p:spPr>
            <a:xfrm>
              <a:off x="2109798" y="257979"/>
              <a:ext cx="1959599" cy="1959599"/>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chemeClr val="accent1"/>
            </a:solidFill>
            <a:ln w="254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68" name="Shape 168"/>
            <p:cNvSpPr txBox="1"/>
            <p:nvPr/>
          </p:nvSpPr>
          <p:spPr>
            <a:xfrm>
              <a:off x="2683792" y="831974"/>
              <a:ext cx="1385699" cy="1385699"/>
            </a:xfrm>
            <a:prstGeom prst="rect">
              <a:avLst/>
            </a:prstGeom>
            <a:noFill/>
            <a:ln>
              <a:noFill/>
            </a:ln>
          </p:spPr>
          <p:txBody>
            <a:bodyPr lIns="113775" tIns="113775" rIns="113775" bIns="113775" anchor="ctr" anchorCtr="0">
              <a:noAutofit/>
            </a:bodyPr>
            <a:lstStyle/>
            <a:p>
              <a:pPr marL="0" marR="0" lvl="0" indent="0" algn="ctr" rtl="0">
                <a:lnSpc>
                  <a:spcPct val="90000"/>
                </a:lnSpc>
                <a:spcBef>
                  <a:spcPts val="0"/>
                </a:spcBef>
                <a:spcAft>
                  <a:spcPts val="560"/>
                </a:spcAft>
                <a:buSzPct val="25000"/>
                <a:buNone/>
              </a:pPr>
              <a:r>
                <a:rPr lang="en-US" sz="1600" b="1" i="0" u="none" strike="noStrike" cap="none" baseline="0" dirty="0">
                  <a:solidFill>
                    <a:srgbClr val="000000"/>
                  </a:solidFill>
                  <a:latin typeface="Arial"/>
                  <a:ea typeface="Arial"/>
                  <a:cs typeface="Arial"/>
                  <a:sym typeface="Arial"/>
                </a:rPr>
                <a:t>Direct Service Social Workers</a:t>
              </a:r>
            </a:p>
          </p:txBody>
        </p:sp>
        <p:sp>
          <p:nvSpPr>
            <p:cNvPr id="169" name="Shape 169"/>
            <p:cNvSpPr/>
            <p:nvPr/>
          </p:nvSpPr>
          <p:spPr>
            <a:xfrm rot="5400000">
              <a:off x="4160200" y="257979"/>
              <a:ext cx="1959599" cy="1959599"/>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chemeClr val="accent1"/>
            </a:solidFill>
            <a:ln w="254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70" name="Shape 170"/>
            <p:cNvSpPr txBox="1"/>
            <p:nvPr/>
          </p:nvSpPr>
          <p:spPr>
            <a:xfrm>
              <a:off x="4160058" y="831974"/>
              <a:ext cx="1550387" cy="1385699"/>
            </a:xfrm>
            <a:prstGeom prst="rect">
              <a:avLst/>
            </a:prstGeom>
            <a:noFill/>
            <a:ln>
              <a:noFill/>
            </a:ln>
          </p:spPr>
          <p:txBody>
            <a:bodyPr lIns="113775" tIns="113775" rIns="113775" bIns="113775" anchor="ctr" anchorCtr="0">
              <a:noAutofit/>
            </a:bodyPr>
            <a:lstStyle/>
            <a:p>
              <a:pPr marL="0" marR="0" lvl="0" indent="0" algn="ctr" rtl="0">
                <a:lnSpc>
                  <a:spcPct val="90000"/>
                </a:lnSpc>
                <a:spcBef>
                  <a:spcPts val="0"/>
                </a:spcBef>
                <a:spcAft>
                  <a:spcPts val="560"/>
                </a:spcAft>
                <a:buSzPct val="25000"/>
                <a:buNone/>
              </a:pPr>
              <a:r>
                <a:rPr lang="en-US" sz="1600" b="1" i="0" u="none" strike="noStrike" cap="none" baseline="0" dirty="0">
                  <a:solidFill>
                    <a:srgbClr val="000000"/>
                  </a:solidFill>
                  <a:latin typeface="Arial"/>
                  <a:ea typeface="Arial"/>
                  <a:cs typeface="Arial"/>
                  <a:sym typeface="Arial"/>
                </a:rPr>
                <a:t>Community Health Workers</a:t>
              </a:r>
            </a:p>
          </p:txBody>
        </p:sp>
        <p:sp>
          <p:nvSpPr>
            <p:cNvPr id="171" name="Shape 171"/>
            <p:cNvSpPr/>
            <p:nvPr/>
          </p:nvSpPr>
          <p:spPr>
            <a:xfrm rot="10800000">
              <a:off x="4160200" y="2308382"/>
              <a:ext cx="1959599" cy="1959599"/>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chemeClr val="accent1"/>
            </a:solidFill>
            <a:ln w="254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72" name="Shape 172"/>
            <p:cNvSpPr txBox="1"/>
            <p:nvPr/>
          </p:nvSpPr>
          <p:spPr>
            <a:xfrm>
              <a:off x="4275324" y="2401956"/>
              <a:ext cx="1385699" cy="1385699"/>
            </a:xfrm>
            <a:prstGeom prst="rect">
              <a:avLst/>
            </a:prstGeom>
            <a:noFill/>
            <a:ln>
              <a:noFill/>
            </a:ln>
          </p:spPr>
          <p:txBody>
            <a:bodyPr lIns="113775" tIns="113775" rIns="113775" bIns="113775" anchor="ctr" anchorCtr="0">
              <a:noAutofit/>
            </a:bodyPr>
            <a:lstStyle/>
            <a:p>
              <a:pPr marL="0" marR="0" lvl="0" indent="0" algn="ctr" rtl="0">
                <a:lnSpc>
                  <a:spcPct val="90000"/>
                </a:lnSpc>
                <a:spcBef>
                  <a:spcPts val="0"/>
                </a:spcBef>
                <a:spcAft>
                  <a:spcPts val="560"/>
                </a:spcAft>
                <a:buSzPct val="25000"/>
                <a:buNone/>
              </a:pPr>
              <a:r>
                <a:rPr lang="en-US" sz="1600" b="1" i="0" u="none" strike="noStrike" cap="none" baseline="0" dirty="0">
                  <a:solidFill>
                    <a:srgbClr val="000000"/>
                  </a:solidFill>
                  <a:latin typeface="Arial"/>
                  <a:ea typeface="Arial"/>
                  <a:cs typeface="Arial"/>
                  <a:sym typeface="Arial"/>
                </a:rPr>
                <a:t>Patient Advocates</a:t>
              </a:r>
            </a:p>
          </p:txBody>
        </p:sp>
        <p:sp>
          <p:nvSpPr>
            <p:cNvPr id="173" name="Shape 173"/>
            <p:cNvSpPr/>
            <p:nvPr/>
          </p:nvSpPr>
          <p:spPr>
            <a:xfrm rot="-5400000">
              <a:off x="2109798" y="2308382"/>
              <a:ext cx="1959599" cy="1959599"/>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chemeClr val="accent1"/>
            </a:solidFill>
            <a:ln w="254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74" name="Shape 174"/>
            <p:cNvSpPr txBox="1"/>
            <p:nvPr/>
          </p:nvSpPr>
          <p:spPr>
            <a:xfrm>
              <a:off x="2683792" y="2308241"/>
              <a:ext cx="1385699" cy="1385699"/>
            </a:xfrm>
            <a:prstGeom prst="rect">
              <a:avLst/>
            </a:prstGeom>
            <a:noFill/>
            <a:ln>
              <a:noFill/>
            </a:ln>
          </p:spPr>
          <p:txBody>
            <a:bodyPr lIns="113775" tIns="113775" rIns="113775" bIns="113775" anchor="ctr" anchorCtr="0">
              <a:noAutofit/>
            </a:bodyPr>
            <a:lstStyle/>
            <a:p>
              <a:pPr marL="0" marR="0" lvl="0" indent="0" algn="ctr" rtl="0">
                <a:lnSpc>
                  <a:spcPct val="90000"/>
                </a:lnSpc>
                <a:spcBef>
                  <a:spcPts val="0"/>
                </a:spcBef>
                <a:spcAft>
                  <a:spcPts val="560"/>
                </a:spcAft>
                <a:buSzPct val="25000"/>
                <a:buNone/>
              </a:pPr>
              <a:r>
                <a:rPr lang="en-US" sz="1600" b="1" i="0" u="none" strike="noStrike" cap="none" baseline="0" dirty="0">
                  <a:solidFill>
                    <a:srgbClr val="000000"/>
                  </a:solidFill>
                  <a:latin typeface="Arial"/>
                  <a:ea typeface="Arial"/>
                  <a:cs typeface="Arial"/>
                  <a:sym typeface="Arial"/>
                </a:rPr>
                <a:t>Case Managers</a:t>
              </a:r>
            </a:p>
          </p:txBody>
        </p:sp>
        <p:sp>
          <p:nvSpPr>
            <p:cNvPr id="175" name="Shape 175"/>
            <p:cNvSpPr/>
            <p:nvPr/>
          </p:nvSpPr>
          <p:spPr>
            <a:xfrm>
              <a:off x="3776483" y="1855643"/>
              <a:ext cx="676500" cy="588299"/>
            </a:xfrm>
            <a:custGeom>
              <a:avLst/>
              <a:gdLst/>
              <a:ahLst/>
              <a:cxnLst/>
              <a:rect l="0" t="0" r="0" b="0"/>
              <a:pathLst>
                <a:path w="120000" h="120000" extrusionOk="0">
                  <a:moveTo>
                    <a:pt x="6522" y="60000"/>
                  </a:moveTo>
                  <a:lnTo>
                    <a:pt x="6522" y="60000"/>
                  </a:lnTo>
                  <a:cubicBezTo>
                    <a:pt x="6522" y="34373"/>
                    <a:pt x="25367" y="12491"/>
                    <a:pt x="51108" y="8230"/>
                  </a:cubicBezTo>
                  <a:cubicBezTo>
                    <a:pt x="76848" y="3969"/>
                    <a:pt x="101961" y="18575"/>
                    <a:pt x="110520" y="42784"/>
                  </a:cubicBezTo>
                  <a:lnTo>
                    <a:pt x="116428" y="42784"/>
                  </a:lnTo>
                  <a:lnTo>
                    <a:pt x="106955" y="59999"/>
                  </a:lnTo>
                  <a:lnTo>
                    <a:pt x="90339" y="42784"/>
                  </a:lnTo>
                  <a:lnTo>
                    <a:pt x="95920" y="42784"/>
                  </a:lnTo>
                  <a:cubicBezTo>
                    <a:pt x="87358" y="27416"/>
                    <a:pt x="68572" y="19474"/>
                    <a:pt x="50448" y="23561"/>
                  </a:cubicBezTo>
                  <a:cubicBezTo>
                    <a:pt x="32324" y="27647"/>
                    <a:pt x="19566" y="42701"/>
                    <a:pt x="19566" y="60000"/>
                  </a:cubicBezTo>
                  <a:close/>
                </a:path>
              </a:pathLst>
            </a:custGeom>
            <a:solidFill>
              <a:srgbClr val="E8F4F5"/>
            </a:solidFill>
            <a:ln w="254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76" name="Shape 176"/>
            <p:cNvSpPr/>
            <p:nvPr/>
          </p:nvSpPr>
          <p:spPr>
            <a:xfrm rot="10800000">
              <a:off x="3776614" y="2082017"/>
              <a:ext cx="676500" cy="588299"/>
            </a:xfrm>
            <a:custGeom>
              <a:avLst/>
              <a:gdLst/>
              <a:ahLst/>
              <a:cxnLst/>
              <a:rect l="0" t="0" r="0" b="0"/>
              <a:pathLst>
                <a:path w="120000" h="120000" extrusionOk="0">
                  <a:moveTo>
                    <a:pt x="6522" y="60000"/>
                  </a:moveTo>
                  <a:lnTo>
                    <a:pt x="6522" y="60000"/>
                  </a:lnTo>
                  <a:cubicBezTo>
                    <a:pt x="6522" y="34373"/>
                    <a:pt x="25367" y="12491"/>
                    <a:pt x="51108" y="8230"/>
                  </a:cubicBezTo>
                  <a:cubicBezTo>
                    <a:pt x="76848" y="3969"/>
                    <a:pt x="101961" y="18575"/>
                    <a:pt x="110520" y="42784"/>
                  </a:cubicBezTo>
                  <a:lnTo>
                    <a:pt x="116428" y="42784"/>
                  </a:lnTo>
                  <a:lnTo>
                    <a:pt x="106955" y="59999"/>
                  </a:lnTo>
                  <a:lnTo>
                    <a:pt x="90339" y="42784"/>
                  </a:lnTo>
                  <a:lnTo>
                    <a:pt x="95920" y="42784"/>
                  </a:lnTo>
                  <a:cubicBezTo>
                    <a:pt x="87358" y="27416"/>
                    <a:pt x="68572" y="19474"/>
                    <a:pt x="50448" y="23561"/>
                  </a:cubicBezTo>
                  <a:cubicBezTo>
                    <a:pt x="32324" y="27647"/>
                    <a:pt x="19566" y="42701"/>
                    <a:pt x="19566" y="60000"/>
                  </a:cubicBezTo>
                  <a:close/>
                </a:path>
              </a:pathLst>
            </a:custGeom>
            <a:solidFill>
              <a:srgbClr val="E8F4F5"/>
            </a:solidFill>
            <a:ln w="254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22" name="TextBox 21"/>
          <p:cNvSpPr txBox="1"/>
          <p:nvPr/>
        </p:nvSpPr>
        <p:spPr>
          <a:xfrm>
            <a:off x="6318718" y="5344364"/>
            <a:ext cx="2971791" cy="276999"/>
          </a:xfrm>
          <a:prstGeom prst="rect">
            <a:avLst/>
          </a:prstGeom>
          <a:noFill/>
        </p:spPr>
        <p:txBody>
          <a:bodyPr wrap="square" rtlCol="0">
            <a:spAutoFit/>
          </a:bodyPr>
          <a:lstStyle/>
          <a:p>
            <a:pPr algn="r"/>
            <a:r>
              <a:rPr lang="en-US" sz="1200" i="1" dirty="0">
                <a:solidFill>
                  <a:schemeClr val="bg1">
                    <a:lumMod val="50000"/>
                  </a:schemeClr>
                </a:solidFill>
              </a:rPr>
              <a:t>Source: Wells et al. 2008.</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mj-lt"/>
                <a:ea typeface="Trebuchet MS"/>
                <a:cs typeface="Trebuchet MS"/>
                <a:sym typeface="Trebuchet MS"/>
              </a:rPr>
              <a:t>Scope of Practice Non-Clinically Licensed Patient Navigators</a:t>
            </a:r>
            <a:endParaRPr lang="en-US" sz="3600" b="1" i="0" u="none" strike="noStrike" baseline="0" dirty="0">
              <a:latin typeface="+mj-lt"/>
            </a:endParaRPr>
          </a:p>
        </p:txBody>
      </p:sp>
      <p:sp>
        <p:nvSpPr>
          <p:cNvPr id="3" name="Text Placeholder 2"/>
          <p:cNvSpPr>
            <a:spLocks noGrp="1"/>
          </p:cNvSpPr>
          <p:nvPr>
            <p:ph type="body" idx="1"/>
          </p:nvPr>
        </p:nvSpPr>
        <p:spPr/>
        <p:txBody>
          <a:bodyPr/>
          <a:lstStyle/>
          <a:p>
            <a:pPr marL="546100" lvl="0" indent="-342900" eaLnBrk="0" fontAlgn="base" hangingPunct="0">
              <a:spcBef>
                <a:spcPts val="600"/>
              </a:spcBef>
              <a:spcAft>
                <a:spcPts val="600"/>
              </a:spcAft>
              <a:buClrTx/>
              <a:buFontTx/>
              <a:buChar char="•"/>
            </a:pPr>
            <a:r>
              <a:rPr lang="en-US" sz="2100" dirty="0">
                <a:ea typeface="+mn-ea"/>
                <a:cs typeface="+mn-cs"/>
              </a:rPr>
              <a:t>Primary Prevention: Adoption of healthy lifestyle, disease prevention</a:t>
            </a:r>
          </a:p>
          <a:p>
            <a:pPr marL="546100" lvl="0" indent="-342900" eaLnBrk="0" fontAlgn="base" hangingPunct="0">
              <a:spcBef>
                <a:spcPts val="600"/>
              </a:spcBef>
              <a:spcAft>
                <a:spcPts val="600"/>
              </a:spcAft>
              <a:buClrTx/>
              <a:buFontTx/>
              <a:buChar char="•"/>
            </a:pPr>
            <a:r>
              <a:rPr lang="en-US" sz="2100" dirty="0">
                <a:ea typeface="+mn-ea"/>
                <a:cs typeface="+mn-cs"/>
              </a:rPr>
              <a:t>Screening/ Early Detection: Remove barriers to access to screening</a:t>
            </a:r>
          </a:p>
          <a:p>
            <a:pPr marL="546100" lvl="0" indent="-342900" eaLnBrk="0" fontAlgn="base" hangingPunct="0">
              <a:spcBef>
                <a:spcPts val="600"/>
              </a:spcBef>
              <a:spcAft>
                <a:spcPts val="600"/>
              </a:spcAft>
              <a:buClrTx/>
              <a:buFontTx/>
              <a:buChar char="•"/>
            </a:pPr>
            <a:r>
              <a:rPr lang="en-US" sz="2100" dirty="0">
                <a:ea typeface="+mn-ea"/>
                <a:cs typeface="+mn-cs"/>
              </a:rPr>
              <a:t>Treatment: Non-clinical education, support, coordination of multi-disciplinary care, resource referrals</a:t>
            </a:r>
          </a:p>
          <a:p>
            <a:pPr marL="546100" lvl="0" indent="-342900" eaLnBrk="0" fontAlgn="base" hangingPunct="0">
              <a:spcBef>
                <a:spcPts val="600"/>
              </a:spcBef>
              <a:spcAft>
                <a:spcPts val="600"/>
              </a:spcAft>
              <a:buClrTx/>
              <a:buFontTx/>
              <a:buChar char="•"/>
            </a:pPr>
            <a:r>
              <a:rPr lang="en-US" sz="2100" dirty="0">
                <a:ea typeface="+mn-ea"/>
                <a:cs typeface="+mn-cs"/>
              </a:rPr>
              <a:t>Survivorship: Referrals for wellness/ nutrition; stress management; education; survivorship care plans; support groups, retreats and other services</a:t>
            </a:r>
          </a:p>
          <a:p>
            <a:pPr marL="203200" lvl="0" indent="0" eaLnBrk="0" fontAlgn="base" hangingPunct="0">
              <a:spcBef>
                <a:spcPts val="600"/>
              </a:spcBef>
              <a:spcAft>
                <a:spcPts val="600"/>
              </a:spcAft>
              <a:buClrTx/>
              <a:buNone/>
            </a:pPr>
            <a:endParaRPr lang="en-US" sz="2100" dirty="0">
              <a:ea typeface="+mn-ea"/>
              <a:cs typeface="+mn-cs"/>
            </a:endParaRPr>
          </a:p>
        </p:txBody>
      </p:sp>
    </p:spTree>
    <p:extLst>
      <p:ext uri="{BB962C8B-B14F-4D97-AF65-F5344CB8AC3E}">
        <p14:creationId xmlns:p14="http://schemas.microsoft.com/office/powerpoint/2010/main" val="4011188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6224"/>
            <a:ext cx="8458200" cy="1143000"/>
          </a:xfrm>
        </p:spPr>
        <p:txBody>
          <a:bodyPr>
            <a:noAutofit/>
          </a:bodyPr>
          <a:lstStyle/>
          <a:p>
            <a:pPr marR="0" rtl="0"/>
            <a:r>
              <a:rPr lang="en-US" sz="3600" i="0" u="none" strike="noStrike" baseline="0" dirty="0">
                <a:latin typeface="+mj-lt"/>
              </a:rPr>
              <a:t>What Should Non-Clinically Licensed Patient Navigators NOT Do?</a:t>
            </a:r>
          </a:p>
        </p:txBody>
      </p:sp>
      <p:sp>
        <p:nvSpPr>
          <p:cNvPr id="3" name="Text Placeholder 2"/>
          <p:cNvSpPr>
            <a:spLocks noGrp="1"/>
          </p:cNvSpPr>
          <p:nvPr>
            <p:ph type="body" idx="1"/>
          </p:nvPr>
        </p:nvSpPr>
        <p:spPr/>
        <p:txBody>
          <a:bodyPr>
            <a:normAutofit fontScale="92500" lnSpcReduction="10000"/>
          </a:bodyPr>
          <a:lstStyle/>
          <a:p>
            <a:pPr marL="203200" marR="0" lvl="0" indent="0" rtl="0">
              <a:spcBef>
                <a:spcPts val="600"/>
              </a:spcBef>
              <a:spcAft>
                <a:spcPts val="600"/>
              </a:spcAft>
              <a:buNone/>
            </a:pPr>
            <a:r>
              <a:rPr lang="en-US" sz="1800" i="0" u="none" strike="noStrike" baseline="0" dirty="0">
                <a:latin typeface="+mn-lt"/>
              </a:rPr>
              <a:t>Do NOT provide healthcare services such as:</a:t>
            </a:r>
          </a:p>
          <a:p>
            <a:pPr marL="488950" indent="-285750">
              <a:spcBef>
                <a:spcPts val="600"/>
              </a:spcBef>
              <a:spcAft>
                <a:spcPts val="600"/>
              </a:spcAft>
            </a:pPr>
            <a:r>
              <a:rPr lang="en-US" sz="1800" i="0" u="none" strike="noStrike" baseline="0" dirty="0">
                <a:latin typeface="+mn-lt"/>
              </a:rPr>
              <a:t>“Hands-on” patient care</a:t>
            </a:r>
          </a:p>
          <a:p>
            <a:pPr marL="488950" indent="-285750">
              <a:spcBef>
                <a:spcPts val="600"/>
              </a:spcBef>
              <a:spcAft>
                <a:spcPts val="600"/>
              </a:spcAft>
            </a:pPr>
            <a:r>
              <a:rPr lang="en-US" sz="1800" i="0" u="none" strike="noStrike" baseline="0" dirty="0">
                <a:latin typeface="+mn-lt"/>
              </a:rPr>
              <a:t>Physical assessments, diagnoses or treatment</a:t>
            </a:r>
          </a:p>
          <a:p>
            <a:pPr marL="488950" indent="-285750">
              <a:spcBef>
                <a:spcPts val="600"/>
              </a:spcBef>
              <a:spcAft>
                <a:spcPts val="600"/>
              </a:spcAft>
            </a:pPr>
            <a:r>
              <a:rPr lang="en-US" sz="1800" i="0" u="none" strike="noStrike" baseline="0" dirty="0">
                <a:latin typeface="+mn-lt"/>
              </a:rPr>
              <a:t>Counseling</a:t>
            </a:r>
            <a:endParaRPr lang="en-US" sz="1800" dirty="0"/>
          </a:p>
          <a:p>
            <a:pPr marL="488950" indent="-285750">
              <a:spcBef>
                <a:spcPts val="600"/>
              </a:spcBef>
              <a:spcAft>
                <a:spcPts val="600"/>
              </a:spcAft>
            </a:pPr>
            <a:r>
              <a:rPr lang="en-US" sz="1800" dirty="0">
                <a:latin typeface="+mn-lt"/>
              </a:rPr>
              <a:t>Interpretation, unless you are a certified medical interpreter</a:t>
            </a:r>
            <a:endParaRPr lang="en-US" sz="1800" i="0" u="none" strike="noStrike" baseline="0" dirty="0">
              <a:latin typeface="+mn-lt"/>
            </a:endParaRPr>
          </a:p>
          <a:p>
            <a:pPr marL="203200" marR="0" lvl="0" indent="0" rtl="0">
              <a:spcBef>
                <a:spcPts val="600"/>
              </a:spcBef>
              <a:spcAft>
                <a:spcPts val="600"/>
              </a:spcAft>
              <a:buNone/>
            </a:pPr>
            <a:r>
              <a:rPr lang="en-US" sz="1800" i="0" u="none" strike="noStrike" baseline="0" dirty="0">
                <a:latin typeface="+mn-lt"/>
              </a:rPr>
              <a:t>Do NOT offer opinions or judgments about:</a:t>
            </a:r>
          </a:p>
          <a:p>
            <a:pPr marL="488950" indent="-285750">
              <a:spcBef>
                <a:spcPts val="600"/>
              </a:spcBef>
              <a:spcAft>
                <a:spcPts val="600"/>
              </a:spcAft>
            </a:pPr>
            <a:r>
              <a:rPr lang="en-US" sz="1800" i="0" u="none" strike="noStrike" baseline="0" dirty="0">
                <a:latin typeface="+mn-lt"/>
              </a:rPr>
              <a:t>The quality of physicians or medical care</a:t>
            </a:r>
          </a:p>
          <a:p>
            <a:pPr marL="488950" indent="-285750">
              <a:spcBef>
                <a:spcPts val="600"/>
              </a:spcBef>
              <a:spcAft>
                <a:spcPts val="600"/>
              </a:spcAft>
            </a:pPr>
            <a:r>
              <a:rPr lang="en-US" sz="1800" i="0" u="none" strike="noStrike" baseline="0" dirty="0">
                <a:latin typeface="+mn-lt"/>
              </a:rPr>
              <a:t>Diagnosis or treatment options</a:t>
            </a:r>
          </a:p>
          <a:p>
            <a:pPr marL="488950" indent="-285750">
              <a:spcBef>
                <a:spcPts val="600"/>
              </a:spcBef>
              <a:spcAft>
                <a:spcPts val="600"/>
              </a:spcAft>
            </a:pPr>
            <a:r>
              <a:rPr lang="en-US" sz="1800" i="0" u="none" strike="noStrike" baseline="0" dirty="0">
                <a:latin typeface="+mn-lt"/>
              </a:rPr>
              <a:t>Any aspect of healthcare</a:t>
            </a:r>
          </a:p>
          <a:p>
            <a:pPr marL="488950" indent="-285750">
              <a:spcBef>
                <a:spcPts val="600"/>
              </a:spcBef>
              <a:spcAft>
                <a:spcPts val="600"/>
              </a:spcAft>
            </a:pPr>
            <a:r>
              <a:rPr lang="en-US" sz="1800" i="0" u="none" strike="noStrike" baseline="0" dirty="0">
                <a:latin typeface="+mn-lt"/>
              </a:rPr>
              <a:t>Check with your supervisor or employer for other policies on what to avoid.</a:t>
            </a:r>
          </a:p>
        </p:txBody>
      </p:sp>
      <p:sp>
        <p:nvSpPr>
          <p:cNvPr id="4" name="TextBox 3"/>
          <p:cNvSpPr txBox="1"/>
          <p:nvPr/>
        </p:nvSpPr>
        <p:spPr>
          <a:xfrm>
            <a:off x="4738687" y="5314179"/>
            <a:ext cx="4419600" cy="276999"/>
          </a:xfrm>
          <a:prstGeom prst="rect">
            <a:avLst/>
          </a:prstGeom>
          <a:noFill/>
        </p:spPr>
        <p:txBody>
          <a:bodyPr wrap="square" rtlCol="0">
            <a:spAutoFit/>
          </a:bodyPr>
          <a:lstStyle/>
          <a:p>
            <a:pPr algn="r"/>
            <a:r>
              <a:rPr lang="en-US" sz="1200" i="1" dirty="0">
                <a:solidFill>
                  <a:schemeClr val="bg1">
                    <a:lumMod val="50000"/>
                  </a:schemeClr>
                </a:solidFill>
              </a:rPr>
              <a:t>Source: PNTC</a:t>
            </a:r>
          </a:p>
        </p:txBody>
      </p:sp>
    </p:spTree>
    <p:extLst>
      <p:ext uri="{BB962C8B-B14F-4D97-AF65-F5344CB8AC3E}">
        <p14:creationId xmlns:p14="http://schemas.microsoft.com/office/powerpoint/2010/main" val="2849903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heme/theme1.xml><?xml version="1.0" encoding="utf-8"?>
<a:theme xmlns:a="http://schemas.openxmlformats.org/drawingml/2006/main" name="3_Default Design">
  <a:themeElements>
    <a:clrScheme name="Custom 19">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6D6"/>
      </a:hlink>
      <a:folHlink>
        <a:srgbClr val="0096D6"/>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21A26DAA24F54E83DB76BA94AA96FA" ma:contentTypeVersion="22" ma:contentTypeDescription="Create a new document." ma:contentTypeScope="" ma:versionID="09cbbd9241aa1aa9f9bebf2aacb2321b">
  <xsd:schema xmlns:xsd="http://www.w3.org/2001/XMLSchema" xmlns:xs="http://www.w3.org/2001/XMLSchema" xmlns:p="http://schemas.microsoft.com/office/2006/metadata/properties" xmlns:ns2="850ee731-bed9-4378-ae06-1f46e02b84c3" xmlns:ns3="0cd87418-b804-442c-b3a5-4fe8feb73552" targetNamespace="http://schemas.microsoft.com/office/2006/metadata/properties" ma:root="true" ma:fieldsID="44cacaf121310ee9757ef721645bbab1" ns2:_="" ns3:_="">
    <xsd:import namespace="850ee731-bed9-4378-ae06-1f46e02b84c3"/>
    <xsd:import namespace="0cd87418-b804-442c-b3a5-4fe8feb7355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2:MediaServiceLocation" minOccurs="0"/>
                <xsd:element ref="ns2:UsedStatus"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0ee731-bed9-4378-ae06-1f46e02b84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UsedStatus" ma:index="19" nillable="true" ma:displayName="Used Status" ma:format="Dropdown" ma:internalName="UsedStatus">
      <xsd:simpleType>
        <xsd:restriction base="dms:Text">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b62841-a237-4f24-ab3b-c58c5d8f12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d87418-b804-442c-b3a5-4fe8feb73552"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8967da8c-13b9-4e1a-97d7-3fd562d69bb7}" ma:internalName="TaxCatchAll" ma:showField="CatchAllData" ma:web="0cd87418-b804-442c-b3a5-4fe8feb73552">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1DD4E5-019B-4847-A8FF-8A6CDD08DC8E}"/>
</file>

<file path=customXml/itemProps2.xml><?xml version="1.0" encoding="utf-8"?>
<ds:datastoreItem xmlns:ds="http://schemas.openxmlformats.org/officeDocument/2006/customXml" ds:itemID="{19755B77-0934-4F52-B403-18EF6FAE90F0}"/>
</file>

<file path=docProps/app.xml><?xml version="1.0" encoding="utf-8"?>
<Properties xmlns="http://schemas.openxmlformats.org/officeDocument/2006/extended-properties" xmlns:vt="http://schemas.openxmlformats.org/officeDocument/2006/docPropsVTypes">
  <Template>PCP ESeries Puchalski 2.02.14</Template>
  <TotalTime>8371</TotalTime>
  <Words>7767</Words>
  <Application>Microsoft Office PowerPoint</Application>
  <PresentationFormat>On-screen Show (4:3)</PresentationFormat>
  <Paragraphs>592</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Times New Roman</vt:lpstr>
      <vt:lpstr>Trebuchet MS</vt:lpstr>
      <vt:lpstr>3_Default Design</vt:lpstr>
      <vt:lpstr>Lesson 1: Scope of Practice</vt:lpstr>
      <vt:lpstr>Acknowledgments</vt:lpstr>
      <vt:lpstr>Competencies</vt:lpstr>
      <vt:lpstr>Learning Objectives</vt:lpstr>
      <vt:lpstr>Checkpoint</vt:lpstr>
      <vt:lpstr>Scope of Practice for Clinical Professionals</vt:lpstr>
      <vt:lpstr>Scope of Practice for Other Professionals</vt:lpstr>
      <vt:lpstr>Scope of Practice Non-Clinically Licensed Patient Navigators</vt:lpstr>
      <vt:lpstr>What Should Non-Clinically Licensed Patient Navigators NOT Do?</vt:lpstr>
      <vt:lpstr>Patient Navigator Role?</vt:lpstr>
      <vt:lpstr>Medical Liability and its Implications</vt:lpstr>
      <vt:lpstr>Maintaining Boundaries with Other Professionals</vt:lpstr>
      <vt:lpstr>Video #1</vt:lpstr>
      <vt:lpstr>Maintaining Boundaries with Other Professionals</vt:lpstr>
      <vt:lpstr>Understanding Professional Boundaries with Patients </vt:lpstr>
      <vt:lpstr>Video #2</vt:lpstr>
      <vt:lpstr>Understanding Professional Boundaries with Patients</vt:lpstr>
      <vt:lpstr>Video #3</vt:lpstr>
      <vt:lpstr>Understanding Professional Boundaries with Patients </vt:lpstr>
      <vt:lpstr>Dual Relationships</vt:lpstr>
      <vt:lpstr>The Ethical Dilemma of Dual Relationships</vt:lpstr>
      <vt:lpstr>How to Address Dual Relationships</vt:lpstr>
      <vt:lpstr>Blurring Boundaries</vt:lpstr>
      <vt:lpstr>Video #4</vt:lpstr>
      <vt:lpstr>Blurring Boundaries</vt:lpstr>
      <vt:lpstr>Being a Navigator is Different from Being a Friend</vt:lpstr>
      <vt:lpstr>Caring Relationship</vt:lpstr>
      <vt:lpstr>A Caring Relationship is NOT Mutual in Focus…</vt:lpstr>
      <vt:lpstr>…And it is NOT Reciprocal in Perspective</vt:lpstr>
      <vt:lpstr>Evaluating Your Behavior</vt:lpstr>
      <vt:lpstr>Conflicts of Interest</vt:lpstr>
      <vt:lpstr>Managing Conflicts of Interest</vt:lpstr>
      <vt:lpstr>How to Manage Conflicts of Interest</vt:lpstr>
      <vt:lpstr>Conclusion</vt:lpstr>
      <vt:lpstr>References</vt:lpstr>
      <vt:lpstr>Thank you!</vt:lpstr>
    </vt:vector>
  </TitlesOfParts>
  <Company>The George Washington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GWU</dc:creator>
  <cp:lastModifiedBy>Brazinskaite, Ruta</cp:lastModifiedBy>
  <cp:revision>470</cp:revision>
  <cp:lastPrinted>2014-06-13T20:14:55Z</cp:lastPrinted>
  <dcterms:created xsi:type="dcterms:W3CDTF">2014-05-08T22:31:29Z</dcterms:created>
  <dcterms:modified xsi:type="dcterms:W3CDTF">2021-10-01T11:20:07Z</dcterms:modified>
</cp:coreProperties>
</file>