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notesSlides/notesSlide19.xml" ContentType="application/vnd.openxmlformats-officedocument.presentationml.notesSlide+xml"/>
  <Override PartName="/ppt/notesSlides/notesSlide15.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3.xml" ContentType="application/vnd.openxmlformats-officedocument.presentationml.notesSlide+xml"/>
  <Override PartName="/ppt/notesSlides/notesSlide3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7.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2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7.xml" ContentType="application/vnd.openxmlformats-officedocument.presentationml.notesSlide+xml"/>
  <Override PartName="/ppt/notesSlides/notesSlide8.xml" ContentType="application/vnd.openxmlformats-officedocument.presentationml.notesSlide+xml"/>
  <Override PartName="/ppt/notesSlides/notesSlide29.xml" ContentType="application/vnd.openxmlformats-officedocument.presentationml.notesSlide+xml"/>
  <Override PartName="/ppt/notesSlides/notesSlide9.xml" ContentType="application/vnd.openxmlformats-officedocument.presentationml.notesSlide+xml"/>
  <Override PartName="/ppt/notesSlides/notesSlide18.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4.xml" ContentType="application/vnd.openxmlformats-officedocument.presentationml.notesSlide+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4.xml" ContentType="application/vnd.openxmlformats-officedocument.drawingml.diagramStyle+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quickStyle6.xml" ContentType="application/vnd.openxmlformats-officedocument.drawingml.diagramStyle+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colors6.xml" ContentType="application/vnd.openxmlformats-officedocument.drawingml.diagramColors+xml"/>
  <Override PartName="/ppt/notesMasters/notesMaster1.xml" ContentType="application/vnd.openxmlformats-officedocument.presentationml.notesMaster+xml"/>
  <Override PartName="/ppt/diagrams/drawing6.xml" ContentType="application/vnd.ms-office.drawingml.diagramDrawing+xml"/>
  <Override PartName="/ppt/handoutMasters/handoutMaster1.xml" ContentType="application/vnd.openxmlformats-officedocument.presentationml.handoutMaster+xml"/>
  <Override PartName="/ppt/theme/theme1.xml" ContentType="application/vnd.openxmlformats-officedocument.theme+xml"/>
  <Override PartName="/ppt/diagrams/layout6.xml" ContentType="application/vnd.openxmlformats-officedocument.drawingml.diagramLayou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8"/>
  </p:notesMasterIdLst>
  <p:handoutMasterIdLst>
    <p:handoutMasterId r:id="rId39"/>
  </p:handoutMasterIdLst>
  <p:sldIdLst>
    <p:sldId id="365" r:id="rId2"/>
    <p:sldId id="257" r:id="rId3"/>
    <p:sldId id="258" r:id="rId4"/>
    <p:sldId id="291" r:id="rId5"/>
    <p:sldId id="277" r:id="rId6"/>
    <p:sldId id="287" r:id="rId7"/>
    <p:sldId id="278" r:id="rId8"/>
    <p:sldId id="273" r:id="rId9"/>
    <p:sldId id="301" r:id="rId10"/>
    <p:sldId id="279" r:id="rId11"/>
    <p:sldId id="280" r:id="rId12"/>
    <p:sldId id="281" r:id="rId13"/>
    <p:sldId id="282" r:id="rId14"/>
    <p:sldId id="283" r:id="rId15"/>
    <p:sldId id="296" r:id="rId16"/>
    <p:sldId id="285" r:id="rId17"/>
    <p:sldId id="264" r:id="rId18"/>
    <p:sldId id="266" r:id="rId19"/>
    <p:sldId id="259" r:id="rId20"/>
    <p:sldId id="267" r:id="rId21"/>
    <p:sldId id="268" r:id="rId22"/>
    <p:sldId id="269" r:id="rId23"/>
    <p:sldId id="270" r:id="rId24"/>
    <p:sldId id="288" r:id="rId25"/>
    <p:sldId id="289" r:id="rId26"/>
    <p:sldId id="271" r:id="rId27"/>
    <p:sldId id="290" r:id="rId28"/>
    <p:sldId id="292" r:id="rId29"/>
    <p:sldId id="294" r:id="rId30"/>
    <p:sldId id="295" r:id="rId31"/>
    <p:sldId id="298" r:id="rId32"/>
    <p:sldId id="297" r:id="rId33"/>
    <p:sldId id="299" r:id="rId34"/>
    <p:sldId id="275" r:id="rId35"/>
    <p:sldId id="475" r:id="rId36"/>
    <p:sldId id="476"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257"/>
            <p14:sldId id="258"/>
            <p14:sldId id="291"/>
            <p14:sldId id="277"/>
            <p14:sldId id="287"/>
            <p14:sldId id="278"/>
            <p14:sldId id="273"/>
            <p14:sldId id="301"/>
            <p14:sldId id="279"/>
            <p14:sldId id="280"/>
            <p14:sldId id="281"/>
            <p14:sldId id="282"/>
            <p14:sldId id="283"/>
            <p14:sldId id="296"/>
            <p14:sldId id="285"/>
            <p14:sldId id="264"/>
            <p14:sldId id="266"/>
            <p14:sldId id="259"/>
            <p14:sldId id="267"/>
            <p14:sldId id="268"/>
            <p14:sldId id="269"/>
            <p14:sldId id="270"/>
            <p14:sldId id="288"/>
            <p14:sldId id="289"/>
            <p14:sldId id="271"/>
            <p14:sldId id="290"/>
            <p14:sldId id="292"/>
            <p14:sldId id="294"/>
            <p14:sldId id="295"/>
            <p14:sldId id="298"/>
            <p14:sldId id="297"/>
            <p14:sldId id="299"/>
            <p14:sldId id="275"/>
            <p14:sldId id="475"/>
            <p14:sldId id="4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FFFFFF"/>
    <a:srgbClr val="000000"/>
    <a:srgbClr val="3A6497"/>
    <a:srgbClr val="0096D6"/>
    <a:srgbClr val="0040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01" autoAdjust="0"/>
    <p:restoredTop sz="57625" autoAdjust="0"/>
  </p:normalViewPr>
  <p:slideViewPr>
    <p:cSldViewPr>
      <p:cViewPr varScale="1">
        <p:scale>
          <a:sx n="65" d="100"/>
          <a:sy n="65" d="100"/>
        </p:scale>
        <p:origin x="2814" y="78"/>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F2F181-474F-4CD3-9FFE-6457DBB1F966}"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A0FBD00B-9711-4084-B95D-955AC719CC1A}">
      <dgm:prSet/>
      <dgm:spPr>
        <a:solidFill>
          <a:srgbClr val="033B57"/>
        </a:solidFill>
      </dgm:spPr>
      <dgm:t>
        <a:bodyPr/>
        <a:lstStyle/>
        <a:p>
          <a:pPr rtl="0"/>
          <a:r>
            <a:rPr lang="en-US" b="0" i="0" baseline="0" dirty="0"/>
            <a:t>Utilitarian Approach</a:t>
          </a:r>
          <a:endParaRPr lang="en-US" dirty="0"/>
        </a:p>
      </dgm:t>
    </dgm:pt>
    <dgm:pt modelId="{3DF6BC3A-6D85-4053-9B79-8F8A00365314}" type="parTrans" cxnId="{953E8C6D-4EE9-48EA-8242-C6FCEBD6465E}">
      <dgm:prSet/>
      <dgm:spPr/>
      <dgm:t>
        <a:bodyPr/>
        <a:lstStyle/>
        <a:p>
          <a:endParaRPr lang="en-US"/>
        </a:p>
      </dgm:t>
    </dgm:pt>
    <dgm:pt modelId="{40660F05-0F8E-4C36-8E16-E89F6ECAEBE5}" type="sibTrans" cxnId="{953E8C6D-4EE9-48EA-8242-C6FCEBD6465E}">
      <dgm:prSet/>
      <dgm:spPr/>
      <dgm:t>
        <a:bodyPr/>
        <a:lstStyle/>
        <a:p>
          <a:endParaRPr lang="en-US"/>
        </a:p>
      </dgm:t>
    </dgm:pt>
    <dgm:pt modelId="{B6F15C79-418E-4300-829B-3047D01F7D5D}">
      <dgm:prSet/>
      <dgm:spPr>
        <a:solidFill>
          <a:srgbClr val="033B57"/>
        </a:solidFill>
      </dgm:spPr>
      <dgm:t>
        <a:bodyPr/>
        <a:lstStyle/>
        <a:p>
          <a:pPr rtl="0"/>
          <a:r>
            <a:rPr lang="en-US" b="0" i="0" baseline="0"/>
            <a:t>Rights Approach</a:t>
          </a:r>
          <a:endParaRPr lang="en-US" dirty="0"/>
        </a:p>
      </dgm:t>
    </dgm:pt>
    <dgm:pt modelId="{3D3709E8-5CF5-44A2-BB82-1FDE538A086E}" type="parTrans" cxnId="{767B31C1-44BF-4655-9CF2-0C81056F2E42}">
      <dgm:prSet/>
      <dgm:spPr/>
      <dgm:t>
        <a:bodyPr/>
        <a:lstStyle/>
        <a:p>
          <a:endParaRPr lang="en-US"/>
        </a:p>
      </dgm:t>
    </dgm:pt>
    <dgm:pt modelId="{B75918C3-06FE-461F-A9A6-052A2D12D529}" type="sibTrans" cxnId="{767B31C1-44BF-4655-9CF2-0C81056F2E42}">
      <dgm:prSet/>
      <dgm:spPr/>
      <dgm:t>
        <a:bodyPr/>
        <a:lstStyle/>
        <a:p>
          <a:endParaRPr lang="en-US"/>
        </a:p>
      </dgm:t>
    </dgm:pt>
    <dgm:pt modelId="{647ACC58-B690-4D85-A6C6-A4973A8F99A7}">
      <dgm:prSet/>
      <dgm:spPr>
        <a:solidFill>
          <a:srgbClr val="033B57"/>
        </a:solidFill>
      </dgm:spPr>
      <dgm:t>
        <a:bodyPr/>
        <a:lstStyle/>
        <a:p>
          <a:pPr rtl="0"/>
          <a:r>
            <a:rPr lang="en-US" b="0" i="0" baseline="0" dirty="0"/>
            <a:t>Fairness or Justice Approach</a:t>
          </a:r>
          <a:endParaRPr lang="en-US" dirty="0"/>
        </a:p>
      </dgm:t>
    </dgm:pt>
    <dgm:pt modelId="{27F7C45B-1137-48E4-BE00-28DA155DD1A2}" type="parTrans" cxnId="{4A9035E1-A360-4CD7-9EBD-31448E6E086C}">
      <dgm:prSet/>
      <dgm:spPr/>
      <dgm:t>
        <a:bodyPr/>
        <a:lstStyle/>
        <a:p>
          <a:endParaRPr lang="en-US"/>
        </a:p>
      </dgm:t>
    </dgm:pt>
    <dgm:pt modelId="{A053425B-E505-463F-BAE3-87090C27310A}" type="sibTrans" cxnId="{4A9035E1-A360-4CD7-9EBD-31448E6E086C}">
      <dgm:prSet/>
      <dgm:spPr/>
      <dgm:t>
        <a:bodyPr/>
        <a:lstStyle/>
        <a:p>
          <a:endParaRPr lang="en-US"/>
        </a:p>
      </dgm:t>
    </dgm:pt>
    <dgm:pt modelId="{AFE65433-E661-4509-B2EE-762987B47496}">
      <dgm:prSet/>
      <dgm:spPr>
        <a:solidFill>
          <a:srgbClr val="033B57"/>
        </a:solidFill>
      </dgm:spPr>
      <dgm:t>
        <a:bodyPr/>
        <a:lstStyle/>
        <a:p>
          <a:pPr rtl="0"/>
          <a:r>
            <a:rPr lang="en-US" b="0" i="0" baseline="0" dirty="0"/>
            <a:t>Common Good Approach</a:t>
          </a:r>
          <a:endParaRPr lang="en-US" dirty="0"/>
        </a:p>
      </dgm:t>
    </dgm:pt>
    <dgm:pt modelId="{E99AA8FE-271E-43D8-B44C-F63A775F11CC}" type="parTrans" cxnId="{5D1E692D-CA72-42B0-87B8-EB11482F01E6}">
      <dgm:prSet/>
      <dgm:spPr/>
      <dgm:t>
        <a:bodyPr/>
        <a:lstStyle/>
        <a:p>
          <a:endParaRPr lang="en-US"/>
        </a:p>
      </dgm:t>
    </dgm:pt>
    <dgm:pt modelId="{2EA80C86-ABAC-43EF-8B3A-0E324BD4E829}" type="sibTrans" cxnId="{5D1E692D-CA72-42B0-87B8-EB11482F01E6}">
      <dgm:prSet/>
      <dgm:spPr/>
      <dgm:t>
        <a:bodyPr/>
        <a:lstStyle/>
        <a:p>
          <a:endParaRPr lang="en-US"/>
        </a:p>
      </dgm:t>
    </dgm:pt>
    <dgm:pt modelId="{1701078D-7B98-49FE-ABC0-9B51B487E1A4}">
      <dgm:prSet/>
      <dgm:spPr>
        <a:solidFill>
          <a:srgbClr val="033B57"/>
        </a:solidFill>
      </dgm:spPr>
      <dgm:t>
        <a:bodyPr/>
        <a:lstStyle/>
        <a:p>
          <a:pPr rtl="0"/>
          <a:r>
            <a:rPr lang="en-US" b="0" i="0" baseline="0" dirty="0"/>
            <a:t>Virtue Approach</a:t>
          </a:r>
          <a:endParaRPr lang="en-US" dirty="0"/>
        </a:p>
      </dgm:t>
    </dgm:pt>
    <dgm:pt modelId="{3F36EC0C-808F-4ADD-94EA-C1CD31BE9FBA}" type="parTrans" cxnId="{28F9236F-052E-4005-A25C-BA8129A5847F}">
      <dgm:prSet/>
      <dgm:spPr/>
      <dgm:t>
        <a:bodyPr/>
        <a:lstStyle/>
        <a:p>
          <a:endParaRPr lang="en-US"/>
        </a:p>
      </dgm:t>
    </dgm:pt>
    <dgm:pt modelId="{EDB08C2E-408D-403E-91A0-2627BA17F774}" type="sibTrans" cxnId="{28F9236F-052E-4005-A25C-BA8129A5847F}">
      <dgm:prSet/>
      <dgm:spPr/>
      <dgm:t>
        <a:bodyPr/>
        <a:lstStyle/>
        <a:p>
          <a:endParaRPr lang="en-US"/>
        </a:p>
      </dgm:t>
    </dgm:pt>
    <dgm:pt modelId="{294AAB2C-9BFE-4817-8027-DD9F22B6A4FE}" type="pres">
      <dgm:prSet presAssocID="{D5F2F181-474F-4CD3-9FFE-6457DBB1F966}" presName="linear" presStyleCnt="0">
        <dgm:presLayoutVars>
          <dgm:animLvl val="lvl"/>
          <dgm:resizeHandles val="exact"/>
        </dgm:presLayoutVars>
      </dgm:prSet>
      <dgm:spPr/>
    </dgm:pt>
    <dgm:pt modelId="{7E330837-14C9-4435-BB02-5F2EF970FDA8}" type="pres">
      <dgm:prSet presAssocID="{A0FBD00B-9711-4084-B95D-955AC719CC1A}" presName="parentText" presStyleLbl="node1" presStyleIdx="0" presStyleCnt="5" custLinFactY="-73123" custLinFactNeighborX="926" custLinFactNeighborY="-100000">
        <dgm:presLayoutVars>
          <dgm:chMax val="0"/>
          <dgm:bulletEnabled val="1"/>
        </dgm:presLayoutVars>
      </dgm:prSet>
      <dgm:spPr/>
    </dgm:pt>
    <dgm:pt modelId="{972C0B9C-68ED-46E8-8100-66756569A559}" type="pres">
      <dgm:prSet presAssocID="{40660F05-0F8E-4C36-8E16-E89F6ECAEBE5}" presName="spacer" presStyleCnt="0"/>
      <dgm:spPr/>
    </dgm:pt>
    <dgm:pt modelId="{E9646FF3-C272-44B7-BAB2-1E655D819824}" type="pres">
      <dgm:prSet presAssocID="{B6F15C79-418E-4300-829B-3047D01F7D5D}" presName="parentText" presStyleLbl="node1" presStyleIdx="1" presStyleCnt="5">
        <dgm:presLayoutVars>
          <dgm:chMax val="0"/>
          <dgm:bulletEnabled val="1"/>
        </dgm:presLayoutVars>
      </dgm:prSet>
      <dgm:spPr/>
    </dgm:pt>
    <dgm:pt modelId="{AECB4056-4DC3-4568-982A-83C8655E502E}" type="pres">
      <dgm:prSet presAssocID="{B75918C3-06FE-461F-A9A6-052A2D12D529}" presName="spacer" presStyleCnt="0"/>
      <dgm:spPr/>
    </dgm:pt>
    <dgm:pt modelId="{C163D158-311C-4D40-9FB3-557E9C436397}" type="pres">
      <dgm:prSet presAssocID="{647ACC58-B690-4D85-A6C6-A4973A8F99A7}" presName="parentText" presStyleLbl="node1" presStyleIdx="2" presStyleCnt="5">
        <dgm:presLayoutVars>
          <dgm:chMax val="0"/>
          <dgm:bulletEnabled val="1"/>
        </dgm:presLayoutVars>
      </dgm:prSet>
      <dgm:spPr/>
    </dgm:pt>
    <dgm:pt modelId="{DAD2FE1E-86F0-4B38-AF6F-53DD5D825018}" type="pres">
      <dgm:prSet presAssocID="{A053425B-E505-463F-BAE3-87090C27310A}" presName="spacer" presStyleCnt="0"/>
      <dgm:spPr/>
    </dgm:pt>
    <dgm:pt modelId="{0CCA7D1B-935C-4A8B-8069-B98E48E2EC0D}" type="pres">
      <dgm:prSet presAssocID="{AFE65433-E661-4509-B2EE-762987B47496}" presName="parentText" presStyleLbl="node1" presStyleIdx="3" presStyleCnt="5">
        <dgm:presLayoutVars>
          <dgm:chMax val="0"/>
          <dgm:bulletEnabled val="1"/>
        </dgm:presLayoutVars>
      </dgm:prSet>
      <dgm:spPr/>
    </dgm:pt>
    <dgm:pt modelId="{9699EDD1-01FB-4A2C-95C3-EEF1DE075EF2}" type="pres">
      <dgm:prSet presAssocID="{2EA80C86-ABAC-43EF-8B3A-0E324BD4E829}" presName="spacer" presStyleCnt="0"/>
      <dgm:spPr/>
    </dgm:pt>
    <dgm:pt modelId="{72F65859-EE96-458E-9FC0-B0A7EB685B9C}" type="pres">
      <dgm:prSet presAssocID="{1701078D-7B98-49FE-ABC0-9B51B487E1A4}" presName="parentText" presStyleLbl="node1" presStyleIdx="4" presStyleCnt="5">
        <dgm:presLayoutVars>
          <dgm:chMax val="0"/>
          <dgm:bulletEnabled val="1"/>
        </dgm:presLayoutVars>
      </dgm:prSet>
      <dgm:spPr/>
    </dgm:pt>
  </dgm:ptLst>
  <dgm:cxnLst>
    <dgm:cxn modelId="{63B15627-FAE6-415D-8304-467102525BEE}" type="presOf" srcId="{AFE65433-E661-4509-B2EE-762987B47496}" destId="{0CCA7D1B-935C-4A8B-8069-B98E48E2EC0D}" srcOrd="0" destOrd="0" presId="urn:microsoft.com/office/officeart/2005/8/layout/vList2"/>
    <dgm:cxn modelId="{5D1E692D-CA72-42B0-87B8-EB11482F01E6}" srcId="{D5F2F181-474F-4CD3-9FFE-6457DBB1F966}" destId="{AFE65433-E661-4509-B2EE-762987B47496}" srcOrd="3" destOrd="0" parTransId="{E99AA8FE-271E-43D8-B44C-F63A775F11CC}" sibTransId="{2EA80C86-ABAC-43EF-8B3A-0E324BD4E829}"/>
    <dgm:cxn modelId="{953E8C6D-4EE9-48EA-8242-C6FCEBD6465E}" srcId="{D5F2F181-474F-4CD3-9FFE-6457DBB1F966}" destId="{A0FBD00B-9711-4084-B95D-955AC719CC1A}" srcOrd="0" destOrd="0" parTransId="{3DF6BC3A-6D85-4053-9B79-8F8A00365314}" sibTransId="{40660F05-0F8E-4C36-8E16-E89F6ECAEBE5}"/>
    <dgm:cxn modelId="{28F9236F-052E-4005-A25C-BA8129A5847F}" srcId="{D5F2F181-474F-4CD3-9FFE-6457DBB1F966}" destId="{1701078D-7B98-49FE-ABC0-9B51B487E1A4}" srcOrd="4" destOrd="0" parTransId="{3F36EC0C-808F-4ADD-94EA-C1CD31BE9FBA}" sibTransId="{EDB08C2E-408D-403E-91A0-2627BA17F774}"/>
    <dgm:cxn modelId="{5CC051BB-45BD-444F-BBF4-048313118C0B}" type="presOf" srcId="{1701078D-7B98-49FE-ABC0-9B51B487E1A4}" destId="{72F65859-EE96-458E-9FC0-B0A7EB685B9C}" srcOrd="0" destOrd="0" presId="urn:microsoft.com/office/officeart/2005/8/layout/vList2"/>
    <dgm:cxn modelId="{767B31C1-44BF-4655-9CF2-0C81056F2E42}" srcId="{D5F2F181-474F-4CD3-9FFE-6457DBB1F966}" destId="{B6F15C79-418E-4300-829B-3047D01F7D5D}" srcOrd="1" destOrd="0" parTransId="{3D3709E8-5CF5-44A2-BB82-1FDE538A086E}" sibTransId="{B75918C3-06FE-461F-A9A6-052A2D12D529}"/>
    <dgm:cxn modelId="{32E058D4-1B99-4AF3-A90C-917E4ED2083F}" type="presOf" srcId="{B6F15C79-418E-4300-829B-3047D01F7D5D}" destId="{E9646FF3-C272-44B7-BAB2-1E655D819824}" srcOrd="0" destOrd="0" presId="urn:microsoft.com/office/officeart/2005/8/layout/vList2"/>
    <dgm:cxn modelId="{CFE103D5-78D4-4FCF-AFC8-787D66E9F918}" type="presOf" srcId="{A0FBD00B-9711-4084-B95D-955AC719CC1A}" destId="{7E330837-14C9-4435-BB02-5F2EF970FDA8}" srcOrd="0" destOrd="0" presId="urn:microsoft.com/office/officeart/2005/8/layout/vList2"/>
    <dgm:cxn modelId="{1D93FED9-E93C-435C-97D0-CF7B2A79114A}" type="presOf" srcId="{D5F2F181-474F-4CD3-9FFE-6457DBB1F966}" destId="{294AAB2C-9BFE-4817-8027-DD9F22B6A4FE}" srcOrd="0" destOrd="0" presId="urn:microsoft.com/office/officeart/2005/8/layout/vList2"/>
    <dgm:cxn modelId="{4A9035E1-A360-4CD7-9EBD-31448E6E086C}" srcId="{D5F2F181-474F-4CD3-9FFE-6457DBB1F966}" destId="{647ACC58-B690-4D85-A6C6-A4973A8F99A7}" srcOrd="2" destOrd="0" parTransId="{27F7C45B-1137-48E4-BE00-28DA155DD1A2}" sibTransId="{A053425B-E505-463F-BAE3-87090C27310A}"/>
    <dgm:cxn modelId="{278890E6-35BF-4A5E-883F-0A70AF5533F0}" type="presOf" srcId="{647ACC58-B690-4D85-A6C6-A4973A8F99A7}" destId="{C163D158-311C-4D40-9FB3-557E9C436397}" srcOrd="0" destOrd="0" presId="urn:microsoft.com/office/officeart/2005/8/layout/vList2"/>
    <dgm:cxn modelId="{C9B49396-1053-47CA-A6F9-9C45C24DE0D6}" type="presParOf" srcId="{294AAB2C-9BFE-4817-8027-DD9F22B6A4FE}" destId="{7E330837-14C9-4435-BB02-5F2EF970FDA8}" srcOrd="0" destOrd="0" presId="urn:microsoft.com/office/officeart/2005/8/layout/vList2"/>
    <dgm:cxn modelId="{34813385-58CC-4A02-A148-CCB479816A10}" type="presParOf" srcId="{294AAB2C-9BFE-4817-8027-DD9F22B6A4FE}" destId="{972C0B9C-68ED-46E8-8100-66756569A559}" srcOrd="1" destOrd="0" presId="urn:microsoft.com/office/officeart/2005/8/layout/vList2"/>
    <dgm:cxn modelId="{B25377EE-FDA2-43A1-A776-E3D038F70A00}" type="presParOf" srcId="{294AAB2C-9BFE-4817-8027-DD9F22B6A4FE}" destId="{E9646FF3-C272-44B7-BAB2-1E655D819824}" srcOrd="2" destOrd="0" presId="urn:microsoft.com/office/officeart/2005/8/layout/vList2"/>
    <dgm:cxn modelId="{8A489DE4-8C1D-4120-8928-4FD1C4A22DC5}" type="presParOf" srcId="{294AAB2C-9BFE-4817-8027-DD9F22B6A4FE}" destId="{AECB4056-4DC3-4568-982A-83C8655E502E}" srcOrd="3" destOrd="0" presId="urn:microsoft.com/office/officeart/2005/8/layout/vList2"/>
    <dgm:cxn modelId="{72E8BC30-99D9-4F7C-8EAC-70258276B406}" type="presParOf" srcId="{294AAB2C-9BFE-4817-8027-DD9F22B6A4FE}" destId="{C163D158-311C-4D40-9FB3-557E9C436397}" srcOrd="4" destOrd="0" presId="urn:microsoft.com/office/officeart/2005/8/layout/vList2"/>
    <dgm:cxn modelId="{130271EB-8A3F-4F58-85AC-DDF9D4CC4328}" type="presParOf" srcId="{294AAB2C-9BFE-4817-8027-DD9F22B6A4FE}" destId="{DAD2FE1E-86F0-4B38-AF6F-53DD5D825018}" srcOrd="5" destOrd="0" presId="urn:microsoft.com/office/officeart/2005/8/layout/vList2"/>
    <dgm:cxn modelId="{B0C8AF72-6BD8-416D-9F8B-252CC1332429}" type="presParOf" srcId="{294AAB2C-9BFE-4817-8027-DD9F22B6A4FE}" destId="{0CCA7D1B-935C-4A8B-8069-B98E48E2EC0D}" srcOrd="6" destOrd="0" presId="urn:microsoft.com/office/officeart/2005/8/layout/vList2"/>
    <dgm:cxn modelId="{35B4AA6E-AA45-4B62-BB4B-37B65B632B09}" type="presParOf" srcId="{294AAB2C-9BFE-4817-8027-DD9F22B6A4FE}" destId="{9699EDD1-01FB-4A2C-95C3-EEF1DE075EF2}" srcOrd="7" destOrd="0" presId="urn:microsoft.com/office/officeart/2005/8/layout/vList2"/>
    <dgm:cxn modelId="{DA3ECA70-2936-4DBD-8770-85E730CA8ED1}" type="presParOf" srcId="{294AAB2C-9BFE-4817-8027-DD9F22B6A4FE}" destId="{72F65859-EE96-458E-9FC0-B0A7EB685B9C}"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07B9EE-C9B0-42C1-9AB8-880E811112D3}"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0EE560FC-B80A-4C2C-A6D5-495319C37C0C}">
      <dgm:prSet phldrT="[Text]"/>
      <dgm:spPr/>
      <dgm:t>
        <a:bodyPr/>
        <a:lstStyle/>
        <a:p>
          <a:r>
            <a:rPr lang="en-US" dirty="0"/>
            <a:t>Recognize an ethical issue</a:t>
          </a:r>
        </a:p>
      </dgm:t>
    </dgm:pt>
    <dgm:pt modelId="{3222EFD4-6170-44E9-BC8A-61BF1C70B093}" type="parTrans" cxnId="{0EAFEC89-984D-46DC-888A-EBB5A06535EB}">
      <dgm:prSet/>
      <dgm:spPr/>
      <dgm:t>
        <a:bodyPr/>
        <a:lstStyle/>
        <a:p>
          <a:endParaRPr lang="en-US"/>
        </a:p>
      </dgm:t>
    </dgm:pt>
    <dgm:pt modelId="{C21D9873-E8F6-4F32-8F03-18F7AF7F9FE1}" type="sibTrans" cxnId="{0EAFEC89-984D-46DC-888A-EBB5A06535EB}">
      <dgm:prSet/>
      <dgm:spPr/>
      <dgm:t>
        <a:bodyPr/>
        <a:lstStyle/>
        <a:p>
          <a:endParaRPr lang="en-US"/>
        </a:p>
      </dgm:t>
    </dgm:pt>
    <dgm:pt modelId="{D66202A8-EBDB-4C66-8D91-76C1A7D6534E}">
      <dgm:prSet phldrT="[Text]"/>
      <dgm:spPr/>
      <dgm:t>
        <a:bodyPr/>
        <a:lstStyle/>
        <a:p>
          <a:r>
            <a:rPr lang="en-US" dirty="0"/>
            <a:t>Get the facts</a:t>
          </a:r>
        </a:p>
      </dgm:t>
    </dgm:pt>
    <dgm:pt modelId="{DE6902A7-0B9E-42B7-AEE0-02A72B078323}" type="parTrans" cxnId="{BA79EBC6-F148-4F84-9944-7D544BDFC37D}">
      <dgm:prSet/>
      <dgm:spPr/>
      <dgm:t>
        <a:bodyPr/>
        <a:lstStyle/>
        <a:p>
          <a:endParaRPr lang="en-US"/>
        </a:p>
      </dgm:t>
    </dgm:pt>
    <dgm:pt modelId="{C8CE7B65-8C54-498D-A478-50B2D811E50A}" type="sibTrans" cxnId="{BA79EBC6-F148-4F84-9944-7D544BDFC37D}">
      <dgm:prSet/>
      <dgm:spPr/>
      <dgm:t>
        <a:bodyPr/>
        <a:lstStyle/>
        <a:p>
          <a:endParaRPr lang="en-US"/>
        </a:p>
      </dgm:t>
    </dgm:pt>
    <dgm:pt modelId="{E2719096-5344-4E1C-82DC-1AA603BA923C}">
      <dgm:prSet phldrT="[Text]"/>
      <dgm:spPr/>
      <dgm:t>
        <a:bodyPr/>
        <a:lstStyle/>
        <a:p>
          <a:r>
            <a:rPr lang="en-US" dirty="0"/>
            <a:t>Evaluate alternative actions</a:t>
          </a:r>
        </a:p>
      </dgm:t>
    </dgm:pt>
    <dgm:pt modelId="{D5A04252-9D7A-4208-A1D9-54420BA830F2}" type="parTrans" cxnId="{E4A604DC-A41D-48C3-9FA7-2C8938D6BE62}">
      <dgm:prSet/>
      <dgm:spPr/>
      <dgm:t>
        <a:bodyPr/>
        <a:lstStyle/>
        <a:p>
          <a:endParaRPr lang="en-US"/>
        </a:p>
      </dgm:t>
    </dgm:pt>
    <dgm:pt modelId="{AA3BFBB0-E223-4D17-BEF4-6A9CF5AB8640}" type="sibTrans" cxnId="{E4A604DC-A41D-48C3-9FA7-2C8938D6BE62}">
      <dgm:prSet/>
      <dgm:spPr/>
      <dgm:t>
        <a:bodyPr/>
        <a:lstStyle/>
        <a:p>
          <a:endParaRPr lang="en-US"/>
        </a:p>
      </dgm:t>
    </dgm:pt>
    <dgm:pt modelId="{715C8719-072B-44A6-B7EF-5665D13EEABD}">
      <dgm:prSet phldrT="[Text]"/>
      <dgm:spPr/>
      <dgm:t>
        <a:bodyPr/>
        <a:lstStyle/>
        <a:p>
          <a:r>
            <a:rPr lang="en-US" dirty="0"/>
            <a:t>Make a decision and test it</a:t>
          </a:r>
        </a:p>
      </dgm:t>
    </dgm:pt>
    <dgm:pt modelId="{1E174212-E90F-4C66-8174-479A706E8C00}" type="parTrans" cxnId="{79B9CDAA-52DB-4BAD-9ADF-6A75249D6222}">
      <dgm:prSet/>
      <dgm:spPr/>
      <dgm:t>
        <a:bodyPr/>
        <a:lstStyle/>
        <a:p>
          <a:endParaRPr lang="en-US"/>
        </a:p>
      </dgm:t>
    </dgm:pt>
    <dgm:pt modelId="{CBF54E6E-2674-413D-AE38-5E9B4739317C}" type="sibTrans" cxnId="{79B9CDAA-52DB-4BAD-9ADF-6A75249D6222}">
      <dgm:prSet/>
      <dgm:spPr/>
      <dgm:t>
        <a:bodyPr/>
        <a:lstStyle/>
        <a:p>
          <a:endParaRPr lang="en-US"/>
        </a:p>
      </dgm:t>
    </dgm:pt>
    <dgm:pt modelId="{FB224477-8E0A-4490-B665-CDE3AF794FA7}">
      <dgm:prSet phldrT="[Text]"/>
      <dgm:spPr>
        <a:solidFill>
          <a:srgbClr val="033B57"/>
        </a:solidFill>
      </dgm:spPr>
      <dgm:t>
        <a:bodyPr/>
        <a:lstStyle/>
        <a:p>
          <a:r>
            <a:rPr lang="en-US" dirty="0"/>
            <a:t>Step 4</a:t>
          </a:r>
        </a:p>
      </dgm:t>
    </dgm:pt>
    <dgm:pt modelId="{586B5A58-FBA2-4A70-A2EE-03B9A2D64195}" type="parTrans" cxnId="{0A9C4E10-1D34-49F8-845D-ACD9F05E17E1}">
      <dgm:prSet/>
      <dgm:spPr/>
      <dgm:t>
        <a:bodyPr/>
        <a:lstStyle/>
        <a:p>
          <a:endParaRPr lang="en-US"/>
        </a:p>
      </dgm:t>
    </dgm:pt>
    <dgm:pt modelId="{129D1507-C0FB-478E-9FA6-DBBA30AE21DF}" type="sibTrans" cxnId="{0A9C4E10-1D34-49F8-845D-ACD9F05E17E1}">
      <dgm:prSet/>
      <dgm:spPr/>
      <dgm:t>
        <a:bodyPr/>
        <a:lstStyle/>
        <a:p>
          <a:endParaRPr lang="en-US"/>
        </a:p>
      </dgm:t>
    </dgm:pt>
    <dgm:pt modelId="{50F5D966-0888-40F6-BE98-0E10A8CC3562}">
      <dgm:prSet phldrT="[Text]"/>
      <dgm:spPr/>
      <dgm:t>
        <a:bodyPr/>
        <a:lstStyle/>
        <a:p>
          <a:r>
            <a:rPr lang="en-US" dirty="0"/>
            <a:t>Act and reflect on the outcome</a:t>
          </a:r>
        </a:p>
      </dgm:t>
    </dgm:pt>
    <dgm:pt modelId="{4872EA46-A1D0-49F8-9F8C-26F32CCD3E2C}" type="parTrans" cxnId="{81A7C09A-AF76-4607-9CEE-31884B111008}">
      <dgm:prSet/>
      <dgm:spPr/>
      <dgm:t>
        <a:bodyPr/>
        <a:lstStyle/>
        <a:p>
          <a:endParaRPr lang="en-US"/>
        </a:p>
      </dgm:t>
    </dgm:pt>
    <dgm:pt modelId="{68063EE7-07EE-49CD-AC19-81FDDD325EB9}" type="sibTrans" cxnId="{81A7C09A-AF76-4607-9CEE-31884B111008}">
      <dgm:prSet/>
      <dgm:spPr/>
      <dgm:t>
        <a:bodyPr/>
        <a:lstStyle/>
        <a:p>
          <a:endParaRPr lang="en-US"/>
        </a:p>
      </dgm:t>
    </dgm:pt>
    <dgm:pt modelId="{5DAFA127-E48C-456A-826B-E77B712587FA}">
      <dgm:prSet phldrT="[Text]"/>
      <dgm:spPr>
        <a:solidFill>
          <a:srgbClr val="033B57"/>
        </a:solidFill>
      </dgm:spPr>
      <dgm:t>
        <a:bodyPr/>
        <a:lstStyle/>
        <a:p>
          <a:r>
            <a:rPr lang="en-US" dirty="0"/>
            <a:t>Step 5</a:t>
          </a:r>
        </a:p>
      </dgm:t>
    </dgm:pt>
    <dgm:pt modelId="{D8A72138-E82A-4502-B005-C41C4F45E56F}" type="parTrans" cxnId="{3D2D0BE4-67CA-43EF-BF8E-5D4351AE59F7}">
      <dgm:prSet/>
      <dgm:spPr/>
      <dgm:t>
        <a:bodyPr/>
        <a:lstStyle/>
        <a:p>
          <a:endParaRPr lang="en-US"/>
        </a:p>
      </dgm:t>
    </dgm:pt>
    <dgm:pt modelId="{83AD00F2-67B7-43A1-8EB5-DDD2A615640E}" type="sibTrans" cxnId="{3D2D0BE4-67CA-43EF-BF8E-5D4351AE59F7}">
      <dgm:prSet/>
      <dgm:spPr/>
      <dgm:t>
        <a:bodyPr/>
        <a:lstStyle/>
        <a:p>
          <a:endParaRPr lang="en-US"/>
        </a:p>
      </dgm:t>
    </dgm:pt>
    <dgm:pt modelId="{6AFEF89A-C147-4730-B823-FFD6857A6BA3}">
      <dgm:prSet phldrT="[Text]"/>
      <dgm:spPr>
        <a:solidFill>
          <a:srgbClr val="033B57"/>
        </a:solidFill>
      </dgm:spPr>
      <dgm:t>
        <a:bodyPr/>
        <a:lstStyle/>
        <a:p>
          <a:r>
            <a:rPr lang="en-US" dirty="0"/>
            <a:t>Step 3</a:t>
          </a:r>
        </a:p>
      </dgm:t>
    </dgm:pt>
    <dgm:pt modelId="{7328C93A-AB91-4243-971D-F8D6E54EEDA0}" type="parTrans" cxnId="{1A904ECC-5CA8-4ED4-A552-42342C719B25}">
      <dgm:prSet/>
      <dgm:spPr/>
      <dgm:t>
        <a:bodyPr/>
        <a:lstStyle/>
        <a:p>
          <a:endParaRPr lang="en-US"/>
        </a:p>
      </dgm:t>
    </dgm:pt>
    <dgm:pt modelId="{080271E4-86D8-47E5-924F-DF0210B85B10}" type="sibTrans" cxnId="{1A904ECC-5CA8-4ED4-A552-42342C719B25}">
      <dgm:prSet/>
      <dgm:spPr/>
      <dgm:t>
        <a:bodyPr/>
        <a:lstStyle/>
        <a:p>
          <a:endParaRPr lang="en-US"/>
        </a:p>
      </dgm:t>
    </dgm:pt>
    <dgm:pt modelId="{B5467F7A-A6D9-418A-935A-071C1FFFA0CB}">
      <dgm:prSet phldrT="[Text]"/>
      <dgm:spPr>
        <a:solidFill>
          <a:srgbClr val="033B57"/>
        </a:solidFill>
      </dgm:spPr>
      <dgm:t>
        <a:bodyPr/>
        <a:lstStyle/>
        <a:p>
          <a:r>
            <a:rPr lang="en-US" dirty="0"/>
            <a:t>Step 2</a:t>
          </a:r>
        </a:p>
      </dgm:t>
    </dgm:pt>
    <dgm:pt modelId="{E48BDDF6-5641-4019-A4DA-2C06444005E1}" type="parTrans" cxnId="{9936EB10-492D-4E69-A0CD-AE414D68C103}">
      <dgm:prSet/>
      <dgm:spPr/>
      <dgm:t>
        <a:bodyPr/>
        <a:lstStyle/>
        <a:p>
          <a:endParaRPr lang="en-US"/>
        </a:p>
      </dgm:t>
    </dgm:pt>
    <dgm:pt modelId="{7DE7208D-FFD0-4703-9DEF-4F6EDC9600FA}" type="sibTrans" cxnId="{9936EB10-492D-4E69-A0CD-AE414D68C103}">
      <dgm:prSet/>
      <dgm:spPr/>
      <dgm:t>
        <a:bodyPr/>
        <a:lstStyle/>
        <a:p>
          <a:endParaRPr lang="en-US"/>
        </a:p>
      </dgm:t>
    </dgm:pt>
    <dgm:pt modelId="{790F5CE6-388F-4A7E-80C5-893F9D8F3EDB}">
      <dgm:prSet phldrT="[Text]"/>
      <dgm:spPr>
        <a:solidFill>
          <a:srgbClr val="033B57"/>
        </a:solidFill>
      </dgm:spPr>
      <dgm:t>
        <a:bodyPr/>
        <a:lstStyle/>
        <a:p>
          <a:r>
            <a:rPr lang="en-US" dirty="0"/>
            <a:t>Step 1</a:t>
          </a:r>
        </a:p>
      </dgm:t>
    </dgm:pt>
    <dgm:pt modelId="{DC7E5E0C-6B03-4EBC-AA6B-A183B2A97CF4}" type="parTrans" cxnId="{EADE3F1A-7DD5-4181-BABE-520D0EDACEDC}">
      <dgm:prSet/>
      <dgm:spPr/>
      <dgm:t>
        <a:bodyPr/>
        <a:lstStyle/>
        <a:p>
          <a:endParaRPr lang="en-US"/>
        </a:p>
      </dgm:t>
    </dgm:pt>
    <dgm:pt modelId="{47A6779F-D986-4A6C-A241-28B66C60097D}" type="sibTrans" cxnId="{EADE3F1A-7DD5-4181-BABE-520D0EDACEDC}">
      <dgm:prSet/>
      <dgm:spPr/>
      <dgm:t>
        <a:bodyPr/>
        <a:lstStyle/>
        <a:p>
          <a:endParaRPr lang="en-US"/>
        </a:p>
      </dgm:t>
    </dgm:pt>
    <dgm:pt modelId="{069CF48B-82F5-4D7F-8DD8-69358D78B5A7}" type="pres">
      <dgm:prSet presAssocID="{6707B9EE-C9B0-42C1-9AB8-880E811112D3}" presName="linearFlow" presStyleCnt="0">
        <dgm:presLayoutVars>
          <dgm:dir/>
          <dgm:animLvl val="lvl"/>
          <dgm:resizeHandles val="exact"/>
        </dgm:presLayoutVars>
      </dgm:prSet>
      <dgm:spPr/>
    </dgm:pt>
    <dgm:pt modelId="{917E1BB6-02A0-4EDD-8577-BCE40D1A0680}" type="pres">
      <dgm:prSet presAssocID="{790F5CE6-388F-4A7E-80C5-893F9D8F3EDB}" presName="composite" presStyleCnt="0"/>
      <dgm:spPr/>
    </dgm:pt>
    <dgm:pt modelId="{97F5D3A9-F9E1-4850-ACB3-4C5EF9776A3D}" type="pres">
      <dgm:prSet presAssocID="{790F5CE6-388F-4A7E-80C5-893F9D8F3EDB}" presName="parentText" presStyleLbl="alignNode1" presStyleIdx="0" presStyleCnt="5">
        <dgm:presLayoutVars>
          <dgm:chMax val="1"/>
          <dgm:bulletEnabled val="1"/>
        </dgm:presLayoutVars>
      </dgm:prSet>
      <dgm:spPr/>
    </dgm:pt>
    <dgm:pt modelId="{1E59BFA0-1CB2-4A70-86A2-5C6D9728EAB3}" type="pres">
      <dgm:prSet presAssocID="{790F5CE6-388F-4A7E-80C5-893F9D8F3EDB}" presName="descendantText" presStyleLbl="alignAcc1" presStyleIdx="0" presStyleCnt="5">
        <dgm:presLayoutVars>
          <dgm:bulletEnabled val="1"/>
        </dgm:presLayoutVars>
      </dgm:prSet>
      <dgm:spPr/>
    </dgm:pt>
    <dgm:pt modelId="{7EB3A2DB-225C-46DF-8742-EC0809A820E4}" type="pres">
      <dgm:prSet presAssocID="{47A6779F-D986-4A6C-A241-28B66C60097D}" presName="sp" presStyleCnt="0"/>
      <dgm:spPr/>
    </dgm:pt>
    <dgm:pt modelId="{64E23D29-E772-4521-8B85-E45E777825D1}" type="pres">
      <dgm:prSet presAssocID="{B5467F7A-A6D9-418A-935A-071C1FFFA0CB}" presName="composite" presStyleCnt="0"/>
      <dgm:spPr/>
    </dgm:pt>
    <dgm:pt modelId="{4C88AF40-84BB-4068-9B0F-322032244679}" type="pres">
      <dgm:prSet presAssocID="{B5467F7A-A6D9-418A-935A-071C1FFFA0CB}" presName="parentText" presStyleLbl="alignNode1" presStyleIdx="1" presStyleCnt="5">
        <dgm:presLayoutVars>
          <dgm:chMax val="1"/>
          <dgm:bulletEnabled val="1"/>
        </dgm:presLayoutVars>
      </dgm:prSet>
      <dgm:spPr/>
    </dgm:pt>
    <dgm:pt modelId="{E18F0469-91A7-4F2F-AABE-550B64C7E3A4}" type="pres">
      <dgm:prSet presAssocID="{B5467F7A-A6D9-418A-935A-071C1FFFA0CB}" presName="descendantText" presStyleLbl="alignAcc1" presStyleIdx="1" presStyleCnt="5">
        <dgm:presLayoutVars>
          <dgm:bulletEnabled val="1"/>
        </dgm:presLayoutVars>
      </dgm:prSet>
      <dgm:spPr/>
    </dgm:pt>
    <dgm:pt modelId="{269CBA30-6380-4042-AAA9-634CB516088A}" type="pres">
      <dgm:prSet presAssocID="{7DE7208D-FFD0-4703-9DEF-4F6EDC9600FA}" presName="sp" presStyleCnt="0"/>
      <dgm:spPr/>
    </dgm:pt>
    <dgm:pt modelId="{CBCB1442-8FE6-4275-BE04-0BA65613EBAB}" type="pres">
      <dgm:prSet presAssocID="{6AFEF89A-C147-4730-B823-FFD6857A6BA3}" presName="composite" presStyleCnt="0"/>
      <dgm:spPr/>
    </dgm:pt>
    <dgm:pt modelId="{A390258E-0DEC-485A-AFE8-59F306E0C542}" type="pres">
      <dgm:prSet presAssocID="{6AFEF89A-C147-4730-B823-FFD6857A6BA3}" presName="parentText" presStyleLbl="alignNode1" presStyleIdx="2" presStyleCnt="5">
        <dgm:presLayoutVars>
          <dgm:chMax val="1"/>
          <dgm:bulletEnabled val="1"/>
        </dgm:presLayoutVars>
      </dgm:prSet>
      <dgm:spPr/>
    </dgm:pt>
    <dgm:pt modelId="{CDA3A5C4-0675-472C-BD10-AAFEF50BD840}" type="pres">
      <dgm:prSet presAssocID="{6AFEF89A-C147-4730-B823-FFD6857A6BA3}" presName="descendantText" presStyleLbl="alignAcc1" presStyleIdx="2" presStyleCnt="5">
        <dgm:presLayoutVars>
          <dgm:bulletEnabled val="1"/>
        </dgm:presLayoutVars>
      </dgm:prSet>
      <dgm:spPr/>
    </dgm:pt>
    <dgm:pt modelId="{928B66C3-919D-4CF4-A03A-619BB40BE8F1}" type="pres">
      <dgm:prSet presAssocID="{080271E4-86D8-47E5-924F-DF0210B85B10}" presName="sp" presStyleCnt="0"/>
      <dgm:spPr/>
    </dgm:pt>
    <dgm:pt modelId="{61726327-0655-4CCE-B7A4-A19619E88396}" type="pres">
      <dgm:prSet presAssocID="{FB224477-8E0A-4490-B665-CDE3AF794FA7}" presName="composite" presStyleCnt="0"/>
      <dgm:spPr/>
    </dgm:pt>
    <dgm:pt modelId="{0EB3CED4-2B25-43A2-9B79-0A9D4E4E8A1F}" type="pres">
      <dgm:prSet presAssocID="{FB224477-8E0A-4490-B665-CDE3AF794FA7}" presName="parentText" presStyleLbl="alignNode1" presStyleIdx="3" presStyleCnt="5">
        <dgm:presLayoutVars>
          <dgm:chMax val="1"/>
          <dgm:bulletEnabled val="1"/>
        </dgm:presLayoutVars>
      </dgm:prSet>
      <dgm:spPr/>
    </dgm:pt>
    <dgm:pt modelId="{54B4DA42-57A9-42D3-BF39-D9EAFB719480}" type="pres">
      <dgm:prSet presAssocID="{FB224477-8E0A-4490-B665-CDE3AF794FA7}" presName="descendantText" presStyleLbl="alignAcc1" presStyleIdx="3" presStyleCnt="5">
        <dgm:presLayoutVars>
          <dgm:bulletEnabled val="1"/>
        </dgm:presLayoutVars>
      </dgm:prSet>
      <dgm:spPr/>
    </dgm:pt>
    <dgm:pt modelId="{3F9DE235-4E11-4048-8476-F273AEFBBA19}" type="pres">
      <dgm:prSet presAssocID="{129D1507-C0FB-478E-9FA6-DBBA30AE21DF}" presName="sp" presStyleCnt="0"/>
      <dgm:spPr/>
    </dgm:pt>
    <dgm:pt modelId="{5F708963-D7C1-4035-9559-2FC01DEC08DC}" type="pres">
      <dgm:prSet presAssocID="{5DAFA127-E48C-456A-826B-E77B712587FA}" presName="composite" presStyleCnt="0"/>
      <dgm:spPr/>
    </dgm:pt>
    <dgm:pt modelId="{6A1F3FA9-6826-4B30-9FD4-36910C6B141E}" type="pres">
      <dgm:prSet presAssocID="{5DAFA127-E48C-456A-826B-E77B712587FA}" presName="parentText" presStyleLbl="alignNode1" presStyleIdx="4" presStyleCnt="5">
        <dgm:presLayoutVars>
          <dgm:chMax val="1"/>
          <dgm:bulletEnabled val="1"/>
        </dgm:presLayoutVars>
      </dgm:prSet>
      <dgm:spPr/>
    </dgm:pt>
    <dgm:pt modelId="{52DF8950-8F9B-40BF-A76F-6EF80D497E12}" type="pres">
      <dgm:prSet presAssocID="{5DAFA127-E48C-456A-826B-E77B712587FA}" presName="descendantText" presStyleLbl="alignAcc1" presStyleIdx="4" presStyleCnt="5">
        <dgm:presLayoutVars>
          <dgm:bulletEnabled val="1"/>
        </dgm:presLayoutVars>
      </dgm:prSet>
      <dgm:spPr/>
    </dgm:pt>
  </dgm:ptLst>
  <dgm:cxnLst>
    <dgm:cxn modelId="{0A9C4E10-1D34-49F8-845D-ACD9F05E17E1}" srcId="{6707B9EE-C9B0-42C1-9AB8-880E811112D3}" destId="{FB224477-8E0A-4490-B665-CDE3AF794FA7}" srcOrd="3" destOrd="0" parTransId="{586B5A58-FBA2-4A70-A2EE-03B9A2D64195}" sibTransId="{129D1507-C0FB-478E-9FA6-DBBA30AE21DF}"/>
    <dgm:cxn modelId="{9936EB10-492D-4E69-A0CD-AE414D68C103}" srcId="{6707B9EE-C9B0-42C1-9AB8-880E811112D3}" destId="{B5467F7A-A6D9-418A-935A-071C1FFFA0CB}" srcOrd="1" destOrd="0" parTransId="{E48BDDF6-5641-4019-A4DA-2C06444005E1}" sibTransId="{7DE7208D-FFD0-4703-9DEF-4F6EDC9600FA}"/>
    <dgm:cxn modelId="{60BCB519-C990-4E71-A5C3-E23BFB1874AA}" type="presOf" srcId="{6707B9EE-C9B0-42C1-9AB8-880E811112D3}" destId="{069CF48B-82F5-4D7F-8DD8-69358D78B5A7}" srcOrd="0" destOrd="0" presId="urn:microsoft.com/office/officeart/2005/8/layout/chevron2"/>
    <dgm:cxn modelId="{EADE3F1A-7DD5-4181-BABE-520D0EDACEDC}" srcId="{6707B9EE-C9B0-42C1-9AB8-880E811112D3}" destId="{790F5CE6-388F-4A7E-80C5-893F9D8F3EDB}" srcOrd="0" destOrd="0" parTransId="{DC7E5E0C-6B03-4EBC-AA6B-A183B2A97CF4}" sibTransId="{47A6779F-D986-4A6C-A241-28B66C60097D}"/>
    <dgm:cxn modelId="{0C5C671A-EA62-4351-9166-B95E3FB8661A}" type="presOf" srcId="{6AFEF89A-C147-4730-B823-FFD6857A6BA3}" destId="{A390258E-0DEC-485A-AFE8-59F306E0C542}" srcOrd="0" destOrd="0" presId="urn:microsoft.com/office/officeart/2005/8/layout/chevron2"/>
    <dgm:cxn modelId="{F0883331-E6A7-405F-9C16-82A3ABEAAAE0}" type="presOf" srcId="{715C8719-072B-44A6-B7EF-5665D13EEABD}" destId="{54B4DA42-57A9-42D3-BF39-D9EAFB719480}" srcOrd="0" destOrd="0" presId="urn:microsoft.com/office/officeart/2005/8/layout/chevron2"/>
    <dgm:cxn modelId="{0C2D4741-7971-4FEE-896B-3D87CA6A9D89}" type="presOf" srcId="{5DAFA127-E48C-456A-826B-E77B712587FA}" destId="{6A1F3FA9-6826-4B30-9FD4-36910C6B141E}" srcOrd="0" destOrd="0" presId="urn:microsoft.com/office/officeart/2005/8/layout/chevron2"/>
    <dgm:cxn modelId="{0EAFEC89-984D-46DC-888A-EBB5A06535EB}" srcId="{790F5CE6-388F-4A7E-80C5-893F9D8F3EDB}" destId="{0EE560FC-B80A-4C2C-A6D5-495319C37C0C}" srcOrd="0" destOrd="0" parTransId="{3222EFD4-6170-44E9-BC8A-61BF1C70B093}" sibTransId="{C21D9873-E8F6-4F32-8F03-18F7AF7F9FE1}"/>
    <dgm:cxn modelId="{8FF6B88F-2B60-464B-AED1-6FA8AD6253DB}" type="presOf" srcId="{790F5CE6-388F-4A7E-80C5-893F9D8F3EDB}" destId="{97F5D3A9-F9E1-4850-ACB3-4C5EF9776A3D}" srcOrd="0" destOrd="0" presId="urn:microsoft.com/office/officeart/2005/8/layout/chevron2"/>
    <dgm:cxn modelId="{474CC48F-833A-4230-B269-EA74F88A926D}" type="presOf" srcId="{50F5D966-0888-40F6-BE98-0E10A8CC3562}" destId="{52DF8950-8F9B-40BF-A76F-6EF80D497E12}" srcOrd="0" destOrd="0" presId="urn:microsoft.com/office/officeart/2005/8/layout/chevron2"/>
    <dgm:cxn modelId="{81A7C09A-AF76-4607-9CEE-31884B111008}" srcId="{5DAFA127-E48C-456A-826B-E77B712587FA}" destId="{50F5D966-0888-40F6-BE98-0E10A8CC3562}" srcOrd="0" destOrd="0" parTransId="{4872EA46-A1D0-49F8-9F8C-26F32CCD3E2C}" sibTransId="{68063EE7-07EE-49CD-AC19-81FDDD325EB9}"/>
    <dgm:cxn modelId="{E0798EA0-81E1-4C2F-8EF5-EB527CD2D72C}" type="presOf" srcId="{D66202A8-EBDB-4C66-8D91-76C1A7D6534E}" destId="{E18F0469-91A7-4F2F-AABE-550B64C7E3A4}" srcOrd="0" destOrd="0" presId="urn:microsoft.com/office/officeart/2005/8/layout/chevron2"/>
    <dgm:cxn modelId="{79B9CDAA-52DB-4BAD-9ADF-6A75249D6222}" srcId="{FB224477-8E0A-4490-B665-CDE3AF794FA7}" destId="{715C8719-072B-44A6-B7EF-5665D13EEABD}" srcOrd="0" destOrd="0" parTransId="{1E174212-E90F-4C66-8174-479A706E8C00}" sibTransId="{CBF54E6E-2674-413D-AE38-5E9B4739317C}"/>
    <dgm:cxn modelId="{848240C4-3C99-4993-AE26-9A1436673A7C}" type="presOf" srcId="{B5467F7A-A6D9-418A-935A-071C1FFFA0CB}" destId="{4C88AF40-84BB-4068-9B0F-322032244679}" srcOrd="0" destOrd="0" presId="urn:microsoft.com/office/officeart/2005/8/layout/chevron2"/>
    <dgm:cxn modelId="{BA79EBC6-F148-4F84-9944-7D544BDFC37D}" srcId="{B5467F7A-A6D9-418A-935A-071C1FFFA0CB}" destId="{D66202A8-EBDB-4C66-8D91-76C1A7D6534E}" srcOrd="0" destOrd="0" parTransId="{DE6902A7-0B9E-42B7-AEE0-02A72B078323}" sibTransId="{C8CE7B65-8C54-498D-A478-50B2D811E50A}"/>
    <dgm:cxn modelId="{1A904ECC-5CA8-4ED4-A552-42342C719B25}" srcId="{6707B9EE-C9B0-42C1-9AB8-880E811112D3}" destId="{6AFEF89A-C147-4730-B823-FFD6857A6BA3}" srcOrd="2" destOrd="0" parTransId="{7328C93A-AB91-4243-971D-F8D6E54EEDA0}" sibTransId="{080271E4-86D8-47E5-924F-DF0210B85B10}"/>
    <dgm:cxn modelId="{E4A604DC-A41D-48C3-9FA7-2C8938D6BE62}" srcId="{6AFEF89A-C147-4730-B823-FFD6857A6BA3}" destId="{E2719096-5344-4E1C-82DC-1AA603BA923C}" srcOrd="0" destOrd="0" parTransId="{D5A04252-9D7A-4208-A1D9-54420BA830F2}" sibTransId="{AA3BFBB0-E223-4D17-BEF4-6A9CF5AB8640}"/>
    <dgm:cxn modelId="{3D2D0BE4-67CA-43EF-BF8E-5D4351AE59F7}" srcId="{6707B9EE-C9B0-42C1-9AB8-880E811112D3}" destId="{5DAFA127-E48C-456A-826B-E77B712587FA}" srcOrd="4" destOrd="0" parTransId="{D8A72138-E82A-4502-B005-C41C4F45E56F}" sibTransId="{83AD00F2-67B7-43A1-8EB5-DDD2A615640E}"/>
    <dgm:cxn modelId="{B9C48FF7-CA2A-4B47-AE04-E4B934757462}" type="presOf" srcId="{E2719096-5344-4E1C-82DC-1AA603BA923C}" destId="{CDA3A5C4-0675-472C-BD10-AAFEF50BD840}" srcOrd="0" destOrd="0" presId="urn:microsoft.com/office/officeart/2005/8/layout/chevron2"/>
    <dgm:cxn modelId="{958269FA-F5AE-401A-9876-3C34895DEEE6}" type="presOf" srcId="{0EE560FC-B80A-4C2C-A6D5-495319C37C0C}" destId="{1E59BFA0-1CB2-4A70-86A2-5C6D9728EAB3}" srcOrd="0" destOrd="0" presId="urn:microsoft.com/office/officeart/2005/8/layout/chevron2"/>
    <dgm:cxn modelId="{0B82F6FA-D899-46A5-89B0-518D8A235067}" type="presOf" srcId="{FB224477-8E0A-4490-B665-CDE3AF794FA7}" destId="{0EB3CED4-2B25-43A2-9B79-0A9D4E4E8A1F}" srcOrd="0" destOrd="0" presId="urn:microsoft.com/office/officeart/2005/8/layout/chevron2"/>
    <dgm:cxn modelId="{62B72803-4451-4A44-ABDC-D6C2102B90B3}" type="presParOf" srcId="{069CF48B-82F5-4D7F-8DD8-69358D78B5A7}" destId="{917E1BB6-02A0-4EDD-8577-BCE40D1A0680}" srcOrd="0" destOrd="0" presId="urn:microsoft.com/office/officeart/2005/8/layout/chevron2"/>
    <dgm:cxn modelId="{0FB3D6EF-718F-43E4-A998-37364E2CEE75}" type="presParOf" srcId="{917E1BB6-02A0-4EDD-8577-BCE40D1A0680}" destId="{97F5D3A9-F9E1-4850-ACB3-4C5EF9776A3D}" srcOrd="0" destOrd="0" presId="urn:microsoft.com/office/officeart/2005/8/layout/chevron2"/>
    <dgm:cxn modelId="{8DD3256A-0DC5-4955-A3C5-8ADCAFA953F1}" type="presParOf" srcId="{917E1BB6-02A0-4EDD-8577-BCE40D1A0680}" destId="{1E59BFA0-1CB2-4A70-86A2-5C6D9728EAB3}" srcOrd="1" destOrd="0" presId="urn:microsoft.com/office/officeart/2005/8/layout/chevron2"/>
    <dgm:cxn modelId="{5D110724-BACF-48C7-B68C-DBA77CFF8B27}" type="presParOf" srcId="{069CF48B-82F5-4D7F-8DD8-69358D78B5A7}" destId="{7EB3A2DB-225C-46DF-8742-EC0809A820E4}" srcOrd="1" destOrd="0" presId="urn:microsoft.com/office/officeart/2005/8/layout/chevron2"/>
    <dgm:cxn modelId="{D2B2AEB6-3C0C-45B9-926B-266A7DB0F986}" type="presParOf" srcId="{069CF48B-82F5-4D7F-8DD8-69358D78B5A7}" destId="{64E23D29-E772-4521-8B85-E45E777825D1}" srcOrd="2" destOrd="0" presId="urn:microsoft.com/office/officeart/2005/8/layout/chevron2"/>
    <dgm:cxn modelId="{8A38222A-A759-4F88-BD57-0B3756B6834D}" type="presParOf" srcId="{64E23D29-E772-4521-8B85-E45E777825D1}" destId="{4C88AF40-84BB-4068-9B0F-322032244679}" srcOrd="0" destOrd="0" presId="urn:microsoft.com/office/officeart/2005/8/layout/chevron2"/>
    <dgm:cxn modelId="{4AED14C3-124D-4990-A749-5C07AF63FAC0}" type="presParOf" srcId="{64E23D29-E772-4521-8B85-E45E777825D1}" destId="{E18F0469-91A7-4F2F-AABE-550B64C7E3A4}" srcOrd="1" destOrd="0" presId="urn:microsoft.com/office/officeart/2005/8/layout/chevron2"/>
    <dgm:cxn modelId="{528055AE-95CE-4F30-8A73-06D2B699F2B4}" type="presParOf" srcId="{069CF48B-82F5-4D7F-8DD8-69358D78B5A7}" destId="{269CBA30-6380-4042-AAA9-634CB516088A}" srcOrd="3" destOrd="0" presId="urn:microsoft.com/office/officeart/2005/8/layout/chevron2"/>
    <dgm:cxn modelId="{6F3BE478-A2DE-4DD0-9241-DE681941EB09}" type="presParOf" srcId="{069CF48B-82F5-4D7F-8DD8-69358D78B5A7}" destId="{CBCB1442-8FE6-4275-BE04-0BA65613EBAB}" srcOrd="4" destOrd="0" presId="urn:microsoft.com/office/officeart/2005/8/layout/chevron2"/>
    <dgm:cxn modelId="{3FB7CD12-E980-4581-9B7F-E9270A40BD9C}" type="presParOf" srcId="{CBCB1442-8FE6-4275-BE04-0BA65613EBAB}" destId="{A390258E-0DEC-485A-AFE8-59F306E0C542}" srcOrd="0" destOrd="0" presId="urn:microsoft.com/office/officeart/2005/8/layout/chevron2"/>
    <dgm:cxn modelId="{3CFC18DD-01A3-4264-9217-941F71014428}" type="presParOf" srcId="{CBCB1442-8FE6-4275-BE04-0BA65613EBAB}" destId="{CDA3A5C4-0675-472C-BD10-AAFEF50BD840}" srcOrd="1" destOrd="0" presId="urn:microsoft.com/office/officeart/2005/8/layout/chevron2"/>
    <dgm:cxn modelId="{701F1C4C-4870-4D24-B397-2B190380F587}" type="presParOf" srcId="{069CF48B-82F5-4D7F-8DD8-69358D78B5A7}" destId="{928B66C3-919D-4CF4-A03A-619BB40BE8F1}" srcOrd="5" destOrd="0" presId="urn:microsoft.com/office/officeart/2005/8/layout/chevron2"/>
    <dgm:cxn modelId="{DB779383-D054-4C7D-9DF1-0CCC75D5D396}" type="presParOf" srcId="{069CF48B-82F5-4D7F-8DD8-69358D78B5A7}" destId="{61726327-0655-4CCE-B7A4-A19619E88396}" srcOrd="6" destOrd="0" presId="urn:microsoft.com/office/officeart/2005/8/layout/chevron2"/>
    <dgm:cxn modelId="{7CCB9841-CF29-4534-A2BA-A68EA4C64C37}" type="presParOf" srcId="{61726327-0655-4CCE-B7A4-A19619E88396}" destId="{0EB3CED4-2B25-43A2-9B79-0A9D4E4E8A1F}" srcOrd="0" destOrd="0" presId="urn:microsoft.com/office/officeart/2005/8/layout/chevron2"/>
    <dgm:cxn modelId="{5C7275C0-C63D-43DE-9B6D-60BF75A400AB}" type="presParOf" srcId="{61726327-0655-4CCE-B7A4-A19619E88396}" destId="{54B4DA42-57A9-42D3-BF39-D9EAFB719480}" srcOrd="1" destOrd="0" presId="urn:microsoft.com/office/officeart/2005/8/layout/chevron2"/>
    <dgm:cxn modelId="{52C5597B-B11A-49F9-98BD-C14650A3FBB9}" type="presParOf" srcId="{069CF48B-82F5-4D7F-8DD8-69358D78B5A7}" destId="{3F9DE235-4E11-4048-8476-F273AEFBBA19}" srcOrd="7" destOrd="0" presId="urn:microsoft.com/office/officeart/2005/8/layout/chevron2"/>
    <dgm:cxn modelId="{92E7198B-308B-435E-A09D-1B7186DF647B}" type="presParOf" srcId="{069CF48B-82F5-4D7F-8DD8-69358D78B5A7}" destId="{5F708963-D7C1-4035-9559-2FC01DEC08DC}" srcOrd="8" destOrd="0" presId="urn:microsoft.com/office/officeart/2005/8/layout/chevron2"/>
    <dgm:cxn modelId="{BC44FD81-8FC6-4CA1-B02F-7A16B4401897}" type="presParOf" srcId="{5F708963-D7C1-4035-9559-2FC01DEC08DC}" destId="{6A1F3FA9-6826-4B30-9FD4-36910C6B141E}" srcOrd="0" destOrd="0" presId="urn:microsoft.com/office/officeart/2005/8/layout/chevron2"/>
    <dgm:cxn modelId="{E7A64098-A254-46B4-9595-95FCEBA8B6B2}" type="presParOf" srcId="{5F708963-D7C1-4035-9559-2FC01DEC08DC}" destId="{52DF8950-8F9B-40BF-A76F-6EF80D497E12}" srcOrd="1" destOrd="0" presId="urn:microsoft.com/office/officeart/2005/8/layout/chevron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17B550-F8AB-42BE-B8B7-5ADADE067DA5}"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F02F8E06-0CEB-4AFC-AEAE-B651AD1280F6}">
      <dgm:prSet/>
      <dgm:spPr/>
      <dgm:t>
        <a:bodyPr/>
        <a:lstStyle/>
        <a:p>
          <a:pPr rtl="0"/>
          <a:r>
            <a:rPr lang="en-US" b="0" i="0" baseline="0"/>
            <a:t>Which option will produce the most good and do the least harm? (Utilitarian Approach)</a:t>
          </a:r>
          <a:endParaRPr lang="en-US"/>
        </a:p>
      </dgm:t>
    </dgm:pt>
    <dgm:pt modelId="{2AE013B2-6874-4834-9538-42618E52A33D}" type="parTrans" cxnId="{0A7A5A83-4000-4641-AECB-153F683ACCAD}">
      <dgm:prSet/>
      <dgm:spPr/>
      <dgm:t>
        <a:bodyPr/>
        <a:lstStyle/>
        <a:p>
          <a:endParaRPr lang="en-US"/>
        </a:p>
      </dgm:t>
    </dgm:pt>
    <dgm:pt modelId="{A985526C-09D7-4C47-921D-E9535B3AB062}" type="sibTrans" cxnId="{0A7A5A83-4000-4641-AECB-153F683ACCAD}">
      <dgm:prSet/>
      <dgm:spPr/>
      <dgm:t>
        <a:bodyPr/>
        <a:lstStyle/>
        <a:p>
          <a:endParaRPr lang="en-US"/>
        </a:p>
      </dgm:t>
    </dgm:pt>
    <dgm:pt modelId="{07D790D3-4D92-41A7-B3B6-7806DE5AA745}">
      <dgm:prSet/>
      <dgm:spPr/>
      <dgm:t>
        <a:bodyPr/>
        <a:lstStyle/>
        <a:p>
          <a:pPr rtl="0"/>
          <a:r>
            <a:rPr lang="en-US" b="0" i="0" baseline="0"/>
            <a:t>Which option best respects the rights of all who have a stake? (Rights Approach)</a:t>
          </a:r>
          <a:endParaRPr lang="en-US"/>
        </a:p>
      </dgm:t>
    </dgm:pt>
    <dgm:pt modelId="{BACC632F-63A8-4BE9-874B-515BC62C4DA0}" type="parTrans" cxnId="{114F2E67-3930-4B8C-B828-FA44E8BADA07}">
      <dgm:prSet/>
      <dgm:spPr/>
      <dgm:t>
        <a:bodyPr/>
        <a:lstStyle/>
        <a:p>
          <a:endParaRPr lang="en-US"/>
        </a:p>
      </dgm:t>
    </dgm:pt>
    <dgm:pt modelId="{02F2E240-F77D-47E6-B810-542FA5CC841E}" type="sibTrans" cxnId="{114F2E67-3930-4B8C-B828-FA44E8BADA07}">
      <dgm:prSet/>
      <dgm:spPr/>
      <dgm:t>
        <a:bodyPr/>
        <a:lstStyle/>
        <a:p>
          <a:endParaRPr lang="en-US"/>
        </a:p>
      </dgm:t>
    </dgm:pt>
    <dgm:pt modelId="{AFF14BC7-75F5-4F5D-87AF-5BC880117281}">
      <dgm:prSet/>
      <dgm:spPr/>
      <dgm:t>
        <a:bodyPr/>
        <a:lstStyle/>
        <a:p>
          <a:pPr rtl="0"/>
          <a:r>
            <a:rPr lang="en-US" b="0" i="0" baseline="0"/>
            <a:t>Which option treats people equally or proportionately? (Justice Approach)</a:t>
          </a:r>
          <a:endParaRPr lang="en-US"/>
        </a:p>
      </dgm:t>
    </dgm:pt>
    <dgm:pt modelId="{6181F9DA-5F27-40A2-8FC4-C78088F94817}" type="parTrans" cxnId="{37B432A1-448A-477A-BAF3-D5664C00FE0A}">
      <dgm:prSet/>
      <dgm:spPr/>
      <dgm:t>
        <a:bodyPr/>
        <a:lstStyle/>
        <a:p>
          <a:endParaRPr lang="en-US"/>
        </a:p>
      </dgm:t>
    </dgm:pt>
    <dgm:pt modelId="{2298CDCE-FC53-4556-BE50-A598D1C89DBC}" type="sibTrans" cxnId="{37B432A1-448A-477A-BAF3-D5664C00FE0A}">
      <dgm:prSet/>
      <dgm:spPr/>
      <dgm:t>
        <a:bodyPr/>
        <a:lstStyle/>
        <a:p>
          <a:endParaRPr lang="en-US"/>
        </a:p>
      </dgm:t>
    </dgm:pt>
    <dgm:pt modelId="{1E3F7874-6D1E-4402-8B00-C9002F6609C1}">
      <dgm:prSet/>
      <dgm:spPr/>
      <dgm:t>
        <a:bodyPr/>
        <a:lstStyle/>
        <a:p>
          <a:pPr rtl="0"/>
          <a:r>
            <a:rPr lang="en-US" b="0" i="0" baseline="0" dirty="0"/>
            <a:t>Which option best serves the community as a whole, not just some members? (Common Good Approach)</a:t>
          </a:r>
          <a:endParaRPr lang="en-US" dirty="0"/>
        </a:p>
      </dgm:t>
    </dgm:pt>
    <dgm:pt modelId="{31E5E4C1-A088-4F97-BBDE-38F87707A74A}" type="parTrans" cxnId="{B2DA9298-6137-451F-99EC-0CFAB732C1DA}">
      <dgm:prSet/>
      <dgm:spPr/>
      <dgm:t>
        <a:bodyPr/>
        <a:lstStyle/>
        <a:p>
          <a:endParaRPr lang="en-US"/>
        </a:p>
      </dgm:t>
    </dgm:pt>
    <dgm:pt modelId="{842F02A0-7C91-4EE1-9398-C01A343A5290}" type="sibTrans" cxnId="{B2DA9298-6137-451F-99EC-0CFAB732C1DA}">
      <dgm:prSet/>
      <dgm:spPr/>
      <dgm:t>
        <a:bodyPr/>
        <a:lstStyle/>
        <a:p>
          <a:endParaRPr lang="en-US"/>
        </a:p>
      </dgm:t>
    </dgm:pt>
    <dgm:pt modelId="{263E7C9C-59D9-4E86-8F9E-3ADA8395EC1A}">
      <dgm:prSet/>
      <dgm:spPr/>
      <dgm:t>
        <a:bodyPr/>
        <a:lstStyle/>
        <a:p>
          <a:pPr rtl="0"/>
          <a:r>
            <a:rPr lang="en-US" b="0" i="0" baseline="0"/>
            <a:t>Which option leads me to act as the sort of person I want to be? (Virtue Approach)</a:t>
          </a:r>
          <a:endParaRPr lang="en-US"/>
        </a:p>
      </dgm:t>
    </dgm:pt>
    <dgm:pt modelId="{2B311575-9365-4DF0-B001-718D2E4AD646}" type="parTrans" cxnId="{AACEF654-290E-4C7E-B932-FB6D9F9D25A9}">
      <dgm:prSet/>
      <dgm:spPr/>
      <dgm:t>
        <a:bodyPr/>
        <a:lstStyle/>
        <a:p>
          <a:endParaRPr lang="en-US"/>
        </a:p>
      </dgm:t>
    </dgm:pt>
    <dgm:pt modelId="{AE7276D3-F289-481F-9DD6-11D65880B685}" type="sibTrans" cxnId="{AACEF654-290E-4C7E-B932-FB6D9F9D25A9}">
      <dgm:prSet/>
      <dgm:spPr/>
      <dgm:t>
        <a:bodyPr/>
        <a:lstStyle/>
        <a:p>
          <a:endParaRPr lang="en-US"/>
        </a:p>
      </dgm:t>
    </dgm:pt>
    <dgm:pt modelId="{8F9B6BCA-E6D1-44D5-8133-2B5BB54F718C}" type="pres">
      <dgm:prSet presAssocID="{FC17B550-F8AB-42BE-B8B7-5ADADE067DA5}" presName="Name0" presStyleCnt="0">
        <dgm:presLayoutVars>
          <dgm:dir/>
          <dgm:resizeHandles val="exact"/>
        </dgm:presLayoutVars>
      </dgm:prSet>
      <dgm:spPr/>
    </dgm:pt>
    <dgm:pt modelId="{19150013-4753-4A1F-928E-BF1A31E54EF9}" type="pres">
      <dgm:prSet presAssocID="{FC17B550-F8AB-42BE-B8B7-5ADADE067DA5}" presName="arrow" presStyleLbl="bgShp" presStyleIdx="0" presStyleCnt="1"/>
      <dgm:spPr>
        <a:solidFill>
          <a:srgbClr val="365F91"/>
        </a:solidFill>
      </dgm:spPr>
    </dgm:pt>
    <dgm:pt modelId="{27E5369A-CDE0-4462-9B04-F65B7F270C17}" type="pres">
      <dgm:prSet presAssocID="{FC17B550-F8AB-42BE-B8B7-5ADADE067DA5}" presName="points" presStyleCnt="0"/>
      <dgm:spPr/>
    </dgm:pt>
    <dgm:pt modelId="{4B87C3FB-30F2-458F-B10D-CC94A0AEB034}" type="pres">
      <dgm:prSet presAssocID="{F02F8E06-0CEB-4AFC-AEAE-B651AD1280F6}" presName="compositeA" presStyleCnt="0"/>
      <dgm:spPr/>
    </dgm:pt>
    <dgm:pt modelId="{93D77B7D-A0A4-4FBD-9B2D-AB3CA8EE65B5}" type="pres">
      <dgm:prSet presAssocID="{F02F8E06-0CEB-4AFC-AEAE-B651AD1280F6}" presName="textA" presStyleLbl="revTx" presStyleIdx="0" presStyleCnt="5">
        <dgm:presLayoutVars>
          <dgm:bulletEnabled val="1"/>
        </dgm:presLayoutVars>
      </dgm:prSet>
      <dgm:spPr/>
    </dgm:pt>
    <dgm:pt modelId="{FE6883FB-FBA0-44DA-9B79-31E71298635D}" type="pres">
      <dgm:prSet presAssocID="{F02F8E06-0CEB-4AFC-AEAE-B651AD1280F6}" presName="circleA" presStyleLbl="node1" presStyleIdx="0" presStyleCnt="5"/>
      <dgm:spPr>
        <a:solidFill>
          <a:srgbClr val="FFFFFF"/>
        </a:solidFill>
      </dgm:spPr>
    </dgm:pt>
    <dgm:pt modelId="{17B0BC6C-7AAC-4D4D-9DA7-D1AEC078EA09}" type="pres">
      <dgm:prSet presAssocID="{F02F8E06-0CEB-4AFC-AEAE-B651AD1280F6}" presName="spaceA" presStyleCnt="0"/>
      <dgm:spPr/>
    </dgm:pt>
    <dgm:pt modelId="{6CE95ABE-A318-4345-9490-2AE02241F41E}" type="pres">
      <dgm:prSet presAssocID="{A985526C-09D7-4C47-921D-E9535B3AB062}" presName="space" presStyleCnt="0"/>
      <dgm:spPr/>
    </dgm:pt>
    <dgm:pt modelId="{8282F3E5-1939-4EB6-A669-6A6FF152E721}" type="pres">
      <dgm:prSet presAssocID="{07D790D3-4D92-41A7-B3B6-7806DE5AA745}" presName="compositeB" presStyleCnt="0"/>
      <dgm:spPr/>
    </dgm:pt>
    <dgm:pt modelId="{99DDEFCE-2B92-41A7-928B-4F32EA15EC66}" type="pres">
      <dgm:prSet presAssocID="{07D790D3-4D92-41A7-B3B6-7806DE5AA745}" presName="textB" presStyleLbl="revTx" presStyleIdx="1" presStyleCnt="5">
        <dgm:presLayoutVars>
          <dgm:bulletEnabled val="1"/>
        </dgm:presLayoutVars>
      </dgm:prSet>
      <dgm:spPr/>
    </dgm:pt>
    <dgm:pt modelId="{25899410-8DDD-4670-97CA-A93F1C38A21A}" type="pres">
      <dgm:prSet presAssocID="{07D790D3-4D92-41A7-B3B6-7806DE5AA745}" presName="circleB" presStyleLbl="node1" presStyleIdx="1" presStyleCnt="5"/>
      <dgm:spPr>
        <a:solidFill>
          <a:srgbClr val="FFFFFF"/>
        </a:solidFill>
      </dgm:spPr>
    </dgm:pt>
    <dgm:pt modelId="{4C30A30B-0777-4131-99F2-957955BED856}" type="pres">
      <dgm:prSet presAssocID="{07D790D3-4D92-41A7-B3B6-7806DE5AA745}" presName="spaceB" presStyleCnt="0"/>
      <dgm:spPr/>
    </dgm:pt>
    <dgm:pt modelId="{089ADC80-49A1-4448-AE79-370848811899}" type="pres">
      <dgm:prSet presAssocID="{02F2E240-F77D-47E6-B810-542FA5CC841E}" presName="space" presStyleCnt="0"/>
      <dgm:spPr/>
    </dgm:pt>
    <dgm:pt modelId="{8F13EA96-D2BB-4A09-BFB7-C487DB5F3FB0}" type="pres">
      <dgm:prSet presAssocID="{AFF14BC7-75F5-4F5D-87AF-5BC880117281}" presName="compositeA" presStyleCnt="0"/>
      <dgm:spPr/>
    </dgm:pt>
    <dgm:pt modelId="{99B5EDE0-ED2E-4ABC-99B3-45D3DF30008A}" type="pres">
      <dgm:prSet presAssocID="{AFF14BC7-75F5-4F5D-87AF-5BC880117281}" presName="textA" presStyleLbl="revTx" presStyleIdx="2" presStyleCnt="5">
        <dgm:presLayoutVars>
          <dgm:bulletEnabled val="1"/>
        </dgm:presLayoutVars>
      </dgm:prSet>
      <dgm:spPr/>
    </dgm:pt>
    <dgm:pt modelId="{20B482B7-1906-42CB-A901-41C144B44246}" type="pres">
      <dgm:prSet presAssocID="{AFF14BC7-75F5-4F5D-87AF-5BC880117281}" presName="circleA" presStyleLbl="node1" presStyleIdx="2" presStyleCnt="5"/>
      <dgm:spPr>
        <a:solidFill>
          <a:srgbClr val="FFFFFF"/>
        </a:solidFill>
      </dgm:spPr>
    </dgm:pt>
    <dgm:pt modelId="{558BE67A-F28D-45B9-B856-BA559D50A7F8}" type="pres">
      <dgm:prSet presAssocID="{AFF14BC7-75F5-4F5D-87AF-5BC880117281}" presName="spaceA" presStyleCnt="0"/>
      <dgm:spPr/>
    </dgm:pt>
    <dgm:pt modelId="{B41C0A68-9D4B-42A8-925F-CC38E1AC01C1}" type="pres">
      <dgm:prSet presAssocID="{2298CDCE-FC53-4556-BE50-A598D1C89DBC}" presName="space" presStyleCnt="0"/>
      <dgm:spPr/>
    </dgm:pt>
    <dgm:pt modelId="{16812A23-202A-4A3D-9B78-0FA03B7E3406}" type="pres">
      <dgm:prSet presAssocID="{1E3F7874-6D1E-4402-8B00-C9002F6609C1}" presName="compositeB" presStyleCnt="0"/>
      <dgm:spPr/>
    </dgm:pt>
    <dgm:pt modelId="{62E86495-9629-4437-B395-F9F99C2783C7}" type="pres">
      <dgm:prSet presAssocID="{1E3F7874-6D1E-4402-8B00-C9002F6609C1}" presName="textB" presStyleLbl="revTx" presStyleIdx="3" presStyleCnt="5" custScaleX="134646">
        <dgm:presLayoutVars>
          <dgm:bulletEnabled val="1"/>
        </dgm:presLayoutVars>
      </dgm:prSet>
      <dgm:spPr/>
    </dgm:pt>
    <dgm:pt modelId="{BF07B26F-A218-4ECC-96D2-3A25AC746934}" type="pres">
      <dgm:prSet presAssocID="{1E3F7874-6D1E-4402-8B00-C9002F6609C1}" presName="circleB" presStyleLbl="node1" presStyleIdx="3" presStyleCnt="5"/>
      <dgm:spPr>
        <a:solidFill>
          <a:srgbClr val="FFFFFF"/>
        </a:solidFill>
      </dgm:spPr>
    </dgm:pt>
    <dgm:pt modelId="{C12EA8EB-A913-43FA-BBF5-0DFCA95E62A6}" type="pres">
      <dgm:prSet presAssocID="{1E3F7874-6D1E-4402-8B00-C9002F6609C1}" presName="spaceB" presStyleCnt="0"/>
      <dgm:spPr/>
    </dgm:pt>
    <dgm:pt modelId="{1EF0942F-C92B-411D-8066-31A9D8302A99}" type="pres">
      <dgm:prSet presAssocID="{842F02A0-7C91-4EE1-9398-C01A343A5290}" presName="space" presStyleCnt="0"/>
      <dgm:spPr/>
    </dgm:pt>
    <dgm:pt modelId="{45E8A584-5818-4E31-AEA5-93F38B3A4C92}" type="pres">
      <dgm:prSet presAssocID="{263E7C9C-59D9-4E86-8F9E-3ADA8395EC1A}" presName="compositeA" presStyleCnt="0"/>
      <dgm:spPr/>
    </dgm:pt>
    <dgm:pt modelId="{2358A64E-99B4-49E0-B58D-8A451DBAB1A4}" type="pres">
      <dgm:prSet presAssocID="{263E7C9C-59D9-4E86-8F9E-3ADA8395EC1A}" presName="textA" presStyleLbl="revTx" presStyleIdx="4" presStyleCnt="5">
        <dgm:presLayoutVars>
          <dgm:bulletEnabled val="1"/>
        </dgm:presLayoutVars>
      </dgm:prSet>
      <dgm:spPr/>
    </dgm:pt>
    <dgm:pt modelId="{B7AC7ABB-8878-4E2F-9872-44CF4BBEA21F}" type="pres">
      <dgm:prSet presAssocID="{263E7C9C-59D9-4E86-8F9E-3ADA8395EC1A}" presName="circleA" presStyleLbl="node1" presStyleIdx="4" presStyleCnt="5"/>
      <dgm:spPr>
        <a:solidFill>
          <a:srgbClr val="FFFFFF"/>
        </a:solidFill>
      </dgm:spPr>
    </dgm:pt>
    <dgm:pt modelId="{B63D4917-4B36-495E-9DD8-4356B313DE12}" type="pres">
      <dgm:prSet presAssocID="{263E7C9C-59D9-4E86-8F9E-3ADA8395EC1A}" presName="spaceA" presStyleCnt="0"/>
      <dgm:spPr/>
    </dgm:pt>
  </dgm:ptLst>
  <dgm:cxnLst>
    <dgm:cxn modelId="{FBECA903-361A-4267-A3FD-94DAE89F7AC6}" type="presOf" srcId="{FC17B550-F8AB-42BE-B8B7-5ADADE067DA5}" destId="{8F9B6BCA-E6D1-44D5-8133-2B5BB54F718C}" srcOrd="0" destOrd="0" presId="urn:microsoft.com/office/officeart/2005/8/layout/hProcess11"/>
    <dgm:cxn modelId="{8CE91F0C-C8C0-4BBC-879F-76062AEC1363}" type="presOf" srcId="{AFF14BC7-75F5-4F5D-87AF-5BC880117281}" destId="{99B5EDE0-ED2E-4ABC-99B3-45D3DF30008A}" srcOrd="0" destOrd="0" presId="urn:microsoft.com/office/officeart/2005/8/layout/hProcess11"/>
    <dgm:cxn modelId="{9A013D32-63FF-4AD4-A7CD-AD14DFC504AB}" type="presOf" srcId="{263E7C9C-59D9-4E86-8F9E-3ADA8395EC1A}" destId="{2358A64E-99B4-49E0-B58D-8A451DBAB1A4}" srcOrd="0" destOrd="0" presId="urn:microsoft.com/office/officeart/2005/8/layout/hProcess11"/>
    <dgm:cxn modelId="{17FE1963-C2CB-45D1-8C4E-44A4F2ECC3D6}" type="presOf" srcId="{1E3F7874-6D1E-4402-8B00-C9002F6609C1}" destId="{62E86495-9629-4437-B395-F9F99C2783C7}" srcOrd="0" destOrd="0" presId="urn:microsoft.com/office/officeart/2005/8/layout/hProcess11"/>
    <dgm:cxn modelId="{0269AA64-5030-46EC-8DB9-38EFCA871D2F}" type="presOf" srcId="{F02F8E06-0CEB-4AFC-AEAE-B651AD1280F6}" destId="{93D77B7D-A0A4-4FBD-9B2D-AB3CA8EE65B5}" srcOrd="0" destOrd="0" presId="urn:microsoft.com/office/officeart/2005/8/layout/hProcess11"/>
    <dgm:cxn modelId="{114F2E67-3930-4B8C-B828-FA44E8BADA07}" srcId="{FC17B550-F8AB-42BE-B8B7-5ADADE067DA5}" destId="{07D790D3-4D92-41A7-B3B6-7806DE5AA745}" srcOrd="1" destOrd="0" parTransId="{BACC632F-63A8-4BE9-874B-515BC62C4DA0}" sibTransId="{02F2E240-F77D-47E6-B810-542FA5CC841E}"/>
    <dgm:cxn modelId="{AACEF654-290E-4C7E-B932-FB6D9F9D25A9}" srcId="{FC17B550-F8AB-42BE-B8B7-5ADADE067DA5}" destId="{263E7C9C-59D9-4E86-8F9E-3ADA8395EC1A}" srcOrd="4" destOrd="0" parTransId="{2B311575-9365-4DF0-B001-718D2E4AD646}" sibTransId="{AE7276D3-F289-481F-9DD6-11D65880B685}"/>
    <dgm:cxn modelId="{0A7A5A83-4000-4641-AECB-153F683ACCAD}" srcId="{FC17B550-F8AB-42BE-B8B7-5ADADE067DA5}" destId="{F02F8E06-0CEB-4AFC-AEAE-B651AD1280F6}" srcOrd="0" destOrd="0" parTransId="{2AE013B2-6874-4834-9538-42618E52A33D}" sibTransId="{A985526C-09D7-4C47-921D-E9535B3AB062}"/>
    <dgm:cxn modelId="{B2DA9298-6137-451F-99EC-0CFAB732C1DA}" srcId="{FC17B550-F8AB-42BE-B8B7-5ADADE067DA5}" destId="{1E3F7874-6D1E-4402-8B00-C9002F6609C1}" srcOrd="3" destOrd="0" parTransId="{31E5E4C1-A088-4F97-BBDE-38F87707A74A}" sibTransId="{842F02A0-7C91-4EE1-9398-C01A343A5290}"/>
    <dgm:cxn modelId="{37B432A1-448A-477A-BAF3-D5664C00FE0A}" srcId="{FC17B550-F8AB-42BE-B8B7-5ADADE067DA5}" destId="{AFF14BC7-75F5-4F5D-87AF-5BC880117281}" srcOrd="2" destOrd="0" parTransId="{6181F9DA-5F27-40A2-8FC4-C78088F94817}" sibTransId="{2298CDCE-FC53-4556-BE50-A598D1C89DBC}"/>
    <dgm:cxn modelId="{682ADAD3-6EA9-4682-A44A-981F7B3FF6CF}" type="presOf" srcId="{07D790D3-4D92-41A7-B3B6-7806DE5AA745}" destId="{99DDEFCE-2B92-41A7-928B-4F32EA15EC66}" srcOrd="0" destOrd="0" presId="urn:microsoft.com/office/officeart/2005/8/layout/hProcess11"/>
    <dgm:cxn modelId="{3C8D95B0-6E77-43C0-B5D4-F5344850C13F}" type="presParOf" srcId="{8F9B6BCA-E6D1-44D5-8133-2B5BB54F718C}" destId="{19150013-4753-4A1F-928E-BF1A31E54EF9}" srcOrd="0" destOrd="0" presId="urn:microsoft.com/office/officeart/2005/8/layout/hProcess11"/>
    <dgm:cxn modelId="{90B66667-4539-452F-ACF7-FA7C65B3C58D}" type="presParOf" srcId="{8F9B6BCA-E6D1-44D5-8133-2B5BB54F718C}" destId="{27E5369A-CDE0-4462-9B04-F65B7F270C17}" srcOrd="1" destOrd="0" presId="urn:microsoft.com/office/officeart/2005/8/layout/hProcess11"/>
    <dgm:cxn modelId="{D01C289C-1AF7-4F20-9F4F-C1FD8C0A8231}" type="presParOf" srcId="{27E5369A-CDE0-4462-9B04-F65B7F270C17}" destId="{4B87C3FB-30F2-458F-B10D-CC94A0AEB034}" srcOrd="0" destOrd="0" presId="urn:microsoft.com/office/officeart/2005/8/layout/hProcess11"/>
    <dgm:cxn modelId="{24CFC385-FC2F-46DB-9E9D-8108CA0A810B}" type="presParOf" srcId="{4B87C3FB-30F2-458F-B10D-CC94A0AEB034}" destId="{93D77B7D-A0A4-4FBD-9B2D-AB3CA8EE65B5}" srcOrd="0" destOrd="0" presId="urn:microsoft.com/office/officeart/2005/8/layout/hProcess11"/>
    <dgm:cxn modelId="{63E138E0-1B7F-4F53-9779-8FD4B75BBD1C}" type="presParOf" srcId="{4B87C3FB-30F2-458F-B10D-CC94A0AEB034}" destId="{FE6883FB-FBA0-44DA-9B79-31E71298635D}" srcOrd="1" destOrd="0" presId="urn:microsoft.com/office/officeart/2005/8/layout/hProcess11"/>
    <dgm:cxn modelId="{10E51939-DE3E-46FF-A19F-90F16CCD63A9}" type="presParOf" srcId="{4B87C3FB-30F2-458F-B10D-CC94A0AEB034}" destId="{17B0BC6C-7AAC-4D4D-9DA7-D1AEC078EA09}" srcOrd="2" destOrd="0" presId="urn:microsoft.com/office/officeart/2005/8/layout/hProcess11"/>
    <dgm:cxn modelId="{6E65F52F-52E0-474D-AAF5-D39032AC80CD}" type="presParOf" srcId="{27E5369A-CDE0-4462-9B04-F65B7F270C17}" destId="{6CE95ABE-A318-4345-9490-2AE02241F41E}" srcOrd="1" destOrd="0" presId="urn:microsoft.com/office/officeart/2005/8/layout/hProcess11"/>
    <dgm:cxn modelId="{70F0FC82-B287-423B-B4E3-27204A069742}" type="presParOf" srcId="{27E5369A-CDE0-4462-9B04-F65B7F270C17}" destId="{8282F3E5-1939-4EB6-A669-6A6FF152E721}" srcOrd="2" destOrd="0" presId="urn:microsoft.com/office/officeart/2005/8/layout/hProcess11"/>
    <dgm:cxn modelId="{48F0D112-0CEE-414B-B095-E1B3B733C7F6}" type="presParOf" srcId="{8282F3E5-1939-4EB6-A669-6A6FF152E721}" destId="{99DDEFCE-2B92-41A7-928B-4F32EA15EC66}" srcOrd="0" destOrd="0" presId="urn:microsoft.com/office/officeart/2005/8/layout/hProcess11"/>
    <dgm:cxn modelId="{F34FADE1-C863-4368-9864-B8A202F16D20}" type="presParOf" srcId="{8282F3E5-1939-4EB6-A669-6A6FF152E721}" destId="{25899410-8DDD-4670-97CA-A93F1C38A21A}" srcOrd="1" destOrd="0" presId="urn:microsoft.com/office/officeart/2005/8/layout/hProcess11"/>
    <dgm:cxn modelId="{CD8F1F96-3E46-432F-8653-9DC922EA6342}" type="presParOf" srcId="{8282F3E5-1939-4EB6-A669-6A6FF152E721}" destId="{4C30A30B-0777-4131-99F2-957955BED856}" srcOrd="2" destOrd="0" presId="urn:microsoft.com/office/officeart/2005/8/layout/hProcess11"/>
    <dgm:cxn modelId="{BA9368BD-3EDE-42BD-AF01-4AD66FE2BEE6}" type="presParOf" srcId="{27E5369A-CDE0-4462-9B04-F65B7F270C17}" destId="{089ADC80-49A1-4448-AE79-370848811899}" srcOrd="3" destOrd="0" presId="urn:microsoft.com/office/officeart/2005/8/layout/hProcess11"/>
    <dgm:cxn modelId="{113300DD-2A97-4921-9C2E-255AC6BDE25F}" type="presParOf" srcId="{27E5369A-CDE0-4462-9B04-F65B7F270C17}" destId="{8F13EA96-D2BB-4A09-BFB7-C487DB5F3FB0}" srcOrd="4" destOrd="0" presId="urn:microsoft.com/office/officeart/2005/8/layout/hProcess11"/>
    <dgm:cxn modelId="{D0C5153B-29F5-470A-9817-1AEE960551FA}" type="presParOf" srcId="{8F13EA96-D2BB-4A09-BFB7-C487DB5F3FB0}" destId="{99B5EDE0-ED2E-4ABC-99B3-45D3DF30008A}" srcOrd="0" destOrd="0" presId="urn:microsoft.com/office/officeart/2005/8/layout/hProcess11"/>
    <dgm:cxn modelId="{FE1746A4-5CBB-4114-A1BB-50364ED48222}" type="presParOf" srcId="{8F13EA96-D2BB-4A09-BFB7-C487DB5F3FB0}" destId="{20B482B7-1906-42CB-A901-41C144B44246}" srcOrd="1" destOrd="0" presId="urn:microsoft.com/office/officeart/2005/8/layout/hProcess11"/>
    <dgm:cxn modelId="{DD35A19E-690A-4FBA-808B-C3C289930AE4}" type="presParOf" srcId="{8F13EA96-D2BB-4A09-BFB7-C487DB5F3FB0}" destId="{558BE67A-F28D-45B9-B856-BA559D50A7F8}" srcOrd="2" destOrd="0" presId="urn:microsoft.com/office/officeart/2005/8/layout/hProcess11"/>
    <dgm:cxn modelId="{70B5358A-1320-4348-A4EC-EC99DDB822D4}" type="presParOf" srcId="{27E5369A-CDE0-4462-9B04-F65B7F270C17}" destId="{B41C0A68-9D4B-42A8-925F-CC38E1AC01C1}" srcOrd="5" destOrd="0" presId="urn:microsoft.com/office/officeart/2005/8/layout/hProcess11"/>
    <dgm:cxn modelId="{3E3A00A6-E811-4042-9F16-C0341F7C7DC7}" type="presParOf" srcId="{27E5369A-CDE0-4462-9B04-F65B7F270C17}" destId="{16812A23-202A-4A3D-9B78-0FA03B7E3406}" srcOrd="6" destOrd="0" presId="urn:microsoft.com/office/officeart/2005/8/layout/hProcess11"/>
    <dgm:cxn modelId="{C8259452-086A-4C13-91AF-DC8DA3586433}" type="presParOf" srcId="{16812A23-202A-4A3D-9B78-0FA03B7E3406}" destId="{62E86495-9629-4437-B395-F9F99C2783C7}" srcOrd="0" destOrd="0" presId="urn:microsoft.com/office/officeart/2005/8/layout/hProcess11"/>
    <dgm:cxn modelId="{4F816854-2C99-4C7C-B586-77B5B6E44D97}" type="presParOf" srcId="{16812A23-202A-4A3D-9B78-0FA03B7E3406}" destId="{BF07B26F-A218-4ECC-96D2-3A25AC746934}" srcOrd="1" destOrd="0" presId="urn:microsoft.com/office/officeart/2005/8/layout/hProcess11"/>
    <dgm:cxn modelId="{BCBD19F7-7080-4503-826E-6CD07BF03872}" type="presParOf" srcId="{16812A23-202A-4A3D-9B78-0FA03B7E3406}" destId="{C12EA8EB-A913-43FA-BBF5-0DFCA95E62A6}" srcOrd="2" destOrd="0" presId="urn:microsoft.com/office/officeart/2005/8/layout/hProcess11"/>
    <dgm:cxn modelId="{AE1C59B3-146B-4472-8ADD-C42C819E590C}" type="presParOf" srcId="{27E5369A-CDE0-4462-9B04-F65B7F270C17}" destId="{1EF0942F-C92B-411D-8066-31A9D8302A99}" srcOrd="7" destOrd="0" presId="urn:microsoft.com/office/officeart/2005/8/layout/hProcess11"/>
    <dgm:cxn modelId="{F9BE10CF-2AC3-45A9-9590-DF3505671E46}" type="presParOf" srcId="{27E5369A-CDE0-4462-9B04-F65B7F270C17}" destId="{45E8A584-5818-4E31-AEA5-93F38B3A4C92}" srcOrd="8" destOrd="0" presId="urn:microsoft.com/office/officeart/2005/8/layout/hProcess11"/>
    <dgm:cxn modelId="{B425792A-1D0E-45B8-88B2-222F01DCB148}" type="presParOf" srcId="{45E8A584-5818-4E31-AEA5-93F38B3A4C92}" destId="{2358A64E-99B4-49E0-B58D-8A451DBAB1A4}" srcOrd="0" destOrd="0" presId="urn:microsoft.com/office/officeart/2005/8/layout/hProcess11"/>
    <dgm:cxn modelId="{558E7939-7FA4-43EE-B974-52ADCF407943}" type="presParOf" srcId="{45E8A584-5818-4E31-AEA5-93F38B3A4C92}" destId="{B7AC7ABB-8878-4E2F-9872-44CF4BBEA21F}" srcOrd="1" destOrd="0" presId="urn:microsoft.com/office/officeart/2005/8/layout/hProcess11"/>
    <dgm:cxn modelId="{720F7BCD-A44B-4BAB-84AC-344C8CBEB363}" type="presParOf" srcId="{45E8A584-5818-4E31-AEA5-93F38B3A4C92}" destId="{B63D4917-4B36-495E-9DD8-4356B313DE12}"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5CAD5E-9ACF-4F26-AE53-2C77EE41F13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256CF83-1B48-4AE7-9A22-2D6820FF78CB}">
      <dgm:prSet/>
      <dgm:spPr>
        <a:solidFill>
          <a:srgbClr val="033B57"/>
        </a:solidFill>
      </dgm:spPr>
      <dgm:t>
        <a:bodyPr/>
        <a:lstStyle/>
        <a:p>
          <a:pPr rtl="0"/>
          <a:r>
            <a:rPr lang="en-US" b="0" i="0" baseline="0" dirty="0"/>
            <a:t>How can my decision be implemented with the greatest care and attention to the concerns of all stakeholders?</a:t>
          </a:r>
          <a:endParaRPr lang="en-US" dirty="0"/>
        </a:p>
      </dgm:t>
    </dgm:pt>
    <dgm:pt modelId="{B5A7EEF8-65E8-4F13-8AF5-4F4CD3AB79E7}" type="parTrans" cxnId="{4EABD305-820B-4987-B7D6-4AC48C4E345E}">
      <dgm:prSet/>
      <dgm:spPr/>
      <dgm:t>
        <a:bodyPr/>
        <a:lstStyle/>
        <a:p>
          <a:endParaRPr lang="en-US"/>
        </a:p>
      </dgm:t>
    </dgm:pt>
    <dgm:pt modelId="{FD6F8268-A789-4111-8449-13B581B51009}" type="sibTrans" cxnId="{4EABD305-820B-4987-B7D6-4AC48C4E345E}">
      <dgm:prSet/>
      <dgm:spPr/>
      <dgm:t>
        <a:bodyPr/>
        <a:lstStyle/>
        <a:p>
          <a:endParaRPr lang="en-US"/>
        </a:p>
      </dgm:t>
    </dgm:pt>
    <dgm:pt modelId="{829900A8-5985-4A52-86FE-BD79DAD71DFB}">
      <dgm:prSet/>
      <dgm:spPr>
        <a:solidFill>
          <a:srgbClr val="033B57"/>
        </a:solidFill>
      </dgm:spPr>
      <dgm:t>
        <a:bodyPr/>
        <a:lstStyle/>
        <a:p>
          <a:pPr rtl="0"/>
          <a:r>
            <a:rPr lang="en-US" b="0" i="0" baseline="0" dirty="0"/>
            <a:t>How did my decision turn out and what have I learned from this specific situation?</a:t>
          </a:r>
          <a:endParaRPr lang="en-US" dirty="0"/>
        </a:p>
      </dgm:t>
    </dgm:pt>
    <dgm:pt modelId="{79A09580-9395-4248-97DF-5DE5FF4C4D19}" type="parTrans" cxnId="{C212BAD3-D36B-485A-9628-D7772AAD1226}">
      <dgm:prSet/>
      <dgm:spPr/>
      <dgm:t>
        <a:bodyPr/>
        <a:lstStyle/>
        <a:p>
          <a:endParaRPr lang="en-US"/>
        </a:p>
      </dgm:t>
    </dgm:pt>
    <dgm:pt modelId="{F1EF3782-0F49-447D-AB45-3DD68DF38555}" type="sibTrans" cxnId="{C212BAD3-D36B-485A-9628-D7772AAD1226}">
      <dgm:prSet/>
      <dgm:spPr/>
      <dgm:t>
        <a:bodyPr/>
        <a:lstStyle/>
        <a:p>
          <a:endParaRPr lang="en-US"/>
        </a:p>
      </dgm:t>
    </dgm:pt>
    <dgm:pt modelId="{A313A2C3-DF8C-4B1E-A4C8-4DE0985FC90C}" type="pres">
      <dgm:prSet presAssocID="{705CAD5E-9ACF-4F26-AE53-2C77EE41F13B}" presName="diagram" presStyleCnt="0">
        <dgm:presLayoutVars>
          <dgm:dir/>
          <dgm:resizeHandles val="exact"/>
        </dgm:presLayoutVars>
      </dgm:prSet>
      <dgm:spPr/>
    </dgm:pt>
    <dgm:pt modelId="{D4CC3E4C-A5C7-475A-88D4-CC28828F1C82}" type="pres">
      <dgm:prSet presAssocID="{3256CF83-1B48-4AE7-9A22-2D6820FF78CB}" presName="node" presStyleLbl="node1" presStyleIdx="0" presStyleCnt="2">
        <dgm:presLayoutVars>
          <dgm:bulletEnabled val="1"/>
        </dgm:presLayoutVars>
      </dgm:prSet>
      <dgm:spPr/>
    </dgm:pt>
    <dgm:pt modelId="{0F04D536-7447-4AD6-A334-DB492A8E8491}" type="pres">
      <dgm:prSet presAssocID="{FD6F8268-A789-4111-8449-13B581B51009}" presName="sibTrans" presStyleCnt="0"/>
      <dgm:spPr/>
    </dgm:pt>
    <dgm:pt modelId="{6DE8EEAC-4299-4E0F-8D42-0E1F2C7FE291}" type="pres">
      <dgm:prSet presAssocID="{829900A8-5985-4A52-86FE-BD79DAD71DFB}" presName="node" presStyleLbl="node1" presStyleIdx="1" presStyleCnt="2">
        <dgm:presLayoutVars>
          <dgm:bulletEnabled val="1"/>
        </dgm:presLayoutVars>
      </dgm:prSet>
      <dgm:spPr/>
    </dgm:pt>
  </dgm:ptLst>
  <dgm:cxnLst>
    <dgm:cxn modelId="{4EABD305-820B-4987-B7D6-4AC48C4E345E}" srcId="{705CAD5E-9ACF-4F26-AE53-2C77EE41F13B}" destId="{3256CF83-1B48-4AE7-9A22-2D6820FF78CB}" srcOrd="0" destOrd="0" parTransId="{B5A7EEF8-65E8-4F13-8AF5-4F4CD3AB79E7}" sibTransId="{FD6F8268-A789-4111-8449-13B581B51009}"/>
    <dgm:cxn modelId="{6C33B62E-2751-4CEE-90E7-7EF1410E7AB2}" type="presOf" srcId="{705CAD5E-9ACF-4F26-AE53-2C77EE41F13B}" destId="{A313A2C3-DF8C-4B1E-A4C8-4DE0985FC90C}" srcOrd="0" destOrd="0" presId="urn:microsoft.com/office/officeart/2005/8/layout/default"/>
    <dgm:cxn modelId="{16102577-3F67-461E-B809-062D4B154068}" type="presOf" srcId="{829900A8-5985-4A52-86FE-BD79DAD71DFB}" destId="{6DE8EEAC-4299-4E0F-8D42-0E1F2C7FE291}" srcOrd="0" destOrd="0" presId="urn:microsoft.com/office/officeart/2005/8/layout/default"/>
    <dgm:cxn modelId="{C212BAD3-D36B-485A-9628-D7772AAD1226}" srcId="{705CAD5E-9ACF-4F26-AE53-2C77EE41F13B}" destId="{829900A8-5985-4A52-86FE-BD79DAD71DFB}" srcOrd="1" destOrd="0" parTransId="{79A09580-9395-4248-97DF-5DE5FF4C4D19}" sibTransId="{F1EF3782-0F49-447D-AB45-3DD68DF38555}"/>
    <dgm:cxn modelId="{02356EDE-2EC9-4D34-830B-5AD8DCEF9106}" type="presOf" srcId="{3256CF83-1B48-4AE7-9A22-2D6820FF78CB}" destId="{D4CC3E4C-A5C7-475A-88D4-CC28828F1C82}" srcOrd="0" destOrd="0" presId="urn:microsoft.com/office/officeart/2005/8/layout/default"/>
    <dgm:cxn modelId="{749BA801-75B1-47FB-A230-59496D54551B}" type="presParOf" srcId="{A313A2C3-DF8C-4B1E-A4C8-4DE0985FC90C}" destId="{D4CC3E4C-A5C7-475A-88D4-CC28828F1C82}" srcOrd="0" destOrd="0" presId="urn:microsoft.com/office/officeart/2005/8/layout/default"/>
    <dgm:cxn modelId="{957A4776-E6AB-4275-89B7-2E5B762CF740}" type="presParOf" srcId="{A313A2C3-DF8C-4B1E-A4C8-4DE0985FC90C}" destId="{0F04D536-7447-4AD6-A334-DB492A8E8491}" srcOrd="1" destOrd="0" presId="urn:microsoft.com/office/officeart/2005/8/layout/default"/>
    <dgm:cxn modelId="{55D45B76-9DE1-4A87-8B76-FB0304B4ACAC}" type="presParOf" srcId="{A313A2C3-DF8C-4B1E-A4C8-4DE0985FC90C}" destId="{6DE8EEAC-4299-4E0F-8D42-0E1F2C7FE291}"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AD4D11-BCFF-48C1-977A-A2203F50D6FE}"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en-US"/>
        </a:p>
      </dgm:t>
    </dgm:pt>
    <dgm:pt modelId="{130CB666-C5F1-4FE2-AB66-945B2E5CBEC2}">
      <dgm:prSet/>
      <dgm:spPr>
        <a:solidFill>
          <a:srgbClr val="033B57"/>
        </a:solidFill>
      </dgm:spPr>
      <dgm:t>
        <a:bodyPr/>
        <a:lstStyle/>
        <a:p>
          <a:pPr rtl="0"/>
          <a:r>
            <a:rPr lang="en-US" b="0" i="0" baseline="0" dirty="0">
              <a:solidFill>
                <a:schemeClr val="bg1"/>
              </a:solidFill>
            </a:rPr>
            <a:t>Respect the rights and dignity of patients</a:t>
          </a:r>
          <a:endParaRPr lang="en-US" dirty="0">
            <a:solidFill>
              <a:schemeClr val="bg1"/>
            </a:solidFill>
          </a:endParaRPr>
        </a:p>
      </dgm:t>
    </dgm:pt>
    <dgm:pt modelId="{FB72EE5A-421F-4E04-9641-58EE82E3D8F5}" type="parTrans" cxnId="{72A8F669-FB50-467E-83D6-D6F4BC0E8729}">
      <dgm:prSet/>
      <dgm:spPr/>
      <dgm:t>
        <a:bodyPr/>
        <a:lstStyle/>
        <a:p>
          <a:endParaRPr lang="en-US"/>
        </a:p>
      </dgm:t>
    </dgm:pt>
    <dgm:pt modelId="{DE32B991-2F6E-456F-9129-E1B1442D131D}" type="sibTrans" cxnId="{72A8F669-FB50-467E-83D6-D6F4BC0E8729}">
      <dgm:prSet/>
      <dgm:spPr/>
      <dgm:t>
        <a:bodyPr/>
        <a:lstStyle/>
        <a:p>
          <a:endParaRPr lang="en-US"/>
        </a:p>
      </dgm:t>
    </dgm:pt>
    <dgm:pt modelId="{564EA952-C4E1-4E2C-83CF-B2B34E789791}">
      <dgm:prSet/>
      <dgm:spPr>
        <a:solidFill>
          <a:srgbClr val="033B57"/>
        </a:solidFill>
      </dgm:spPr>
      <dgm:t>
        <a:bodyPr/>
        <a:lstStyle/>
        <a:p>
          <a:pPr rtl="0"/>
          <a:r>
            <a:rPr lang="en-US" b="0" i="0" baseline="0" dirty="0">
              <a:solidFill>
                <a:schemeClr val="bg1"/>
              </a:solidFill>
            </a:rPr>
            <a:t>Respect clinician judgments</a:t>
          </a:r>
          <a:endParaRPr lang="en-US" dirty="0">
            <a:solidFill>
              <a:schemeClr val="bg1"/>
            </a:solidFill>
          </a:endParaRPr>
        </a:p>
      </dgm:t>
    </dgm:pt>
    <dgm:pt modelId="{1CE577A9-5B4F-4251-951E-F055C3E762C0}" type="parTrans" cxnId="{A754EB01-50AC-4F8E-BFD0-9F9BE11ADBBE}">
      <dgm:prSet/>
      <dgm:spPr/>
      <dgm:t>
        <a:bodyPr/>
        <a:lstStyle/>
        <a:p>
          <a:endParaRPr lang="en-US"/>
        </a:p>
      </dgm:t>
    </dgm:pt>
    <dgm:pt modelId="{1DE233A7-35EB-4B69-B1CD-F09BE1931C76}" type="sibTrans" cxnId="{A754EB01-50AC-4F8E-BFD0-9F9BE11ADBBE}">
      <dgm:prSet/>
      <dgm:spPr/>
      <dgm:t>
        <a:bodyPr/>
        <a:lstStyle/>
        <a:p>
          <a:endParaRPr lang="en-US"/>
        </a:p>
      </dgm:t>
    </dgm:pt>
    <dgm:pt modelId="{0FDEA975-CC5A-46FF-AAC6-3AFA958E39F8}">
      <dgm:prSet/>
      <dgm:spPr>
        <a:solidFill>
          <a:srgbClr val="033B57"/>
        </a:solidFill>
      </dgm:spPr>
      <dgm:t>
        <a:bodyPr/>
        <a:lstStyle/>
        <a:p>
          <a:pPr rtl="0"/>
          <a:r>
            <a:rPr lang="en-US" b="0" i="0" baseline="0" dirty="0">
              <a:solidFill>
                <a:schemeClr val="bg1"/>
              </a:solidFill>
            </a:rPr>
            <a:t>Provide optimal clinical care to each patient</a:t>
          </a:r>
          <a:endParaRPr lang="en-US" dirty="0">
            <a:solidFill>
              <a:schemeClr val="bg1"/>
            </a:solidFill>
          </a:endParaRPr>
        </a:p>
      </dgm:t>
    </dgm:pt>
    <dgm:pt modelId="{2B7844C8-3F59-4917-98A0-1228936B26EC}" type="parTrans" cxnId="{280156B7-94A1-4541-8266-7CFDA6266166}">
      <dgm:prSet/>
      <dgm:spPr/>
      <dgm:t>
        <a:bodyPr/>
        <a:lstStyle/>
        <a:p>
          <a:endParaRPr lang="en-US"/>
        </a:p>
      </dgm:t>
    </dgm:pt>
    <dgm:pt modelId="{B44A1802-E981-4C65-900F-E99B665AF1EC}" type="sibTrans" cxnId="{280156B7-94A1-4541-8266-7CFDA6266166}">
      <dgm:prSet/>
      <dgm:spPr/>
      <dgm:t>
        <a:bodyPr/>
        <a:lstStyle/>
        <a:p>
          <a:endParaRPr lang="en-US"/>
        </a:p>
      </dgm:t>
    </dgm:pt>
    <dgm:pt modelId="{B81F6869-6717-4BCD-BA0C-D74FA467E493}">
      <dgm:prSet/>
      <dgm:spPr>
        <a:solidFill>
          <a:srgbClr val="033B57"/>
        </a:solidFill>
      </dgm:spPr>
      <dgm:t>
        <a:bodyPr/>
        <a:lstStyle/>
        <a:p>
          <a:pPr rtl="0"/>
          <a:r>
            <a:rPr lang="en-US" b="0" i="0" baseline="0" dirty="0">
              <a:solidFill>
                <a:schemeClr val="bg1"/>
              </a:solidFill>
            </a:rPr>
            <a:t>Avoid imposing nonclinical risks and burdens on patients</a:t>
          </a:r>
          <a:endParaRPr lang="en-US" dirty="0">
            <a:solidFill>
              <a:schemeClr val="bg1"/>
            </a:solidFill>
          </a:endParaRPr>
        </a:p>
      </dgm:t>
    </dgm:pt>
    <dgm:pt modelId="{927531FE-F777-4ED3-B2A6-4A24306FD941}" type="parTrans" cxnId="{D11BEC24-062E-408F-B881-4B49386EC6F3}">
      <dgm:prSet/>
      <dgm:spPr/>
      <dgm:t>
        <a:bodyPr/>
        <a:lstStyle/>
        <a:p>
          <a:endParaRPr lang="en-US"/>
        </a:p>
      </dgm:t>
    </dgm:pt>
    <dgm:pt modelId="{B2C23BF9-83F2-46DC-8730-C1FDA83CF45A}" type="sibTrans" cxnId="{D11BEC24-062E-408F-B881-4B49386EC6F3}">
      <dgm:prSet/>
      <dgm:spPr/>
      <dgm:t>
        <a:bodyPr/>
        <a:lstStyle/>
        <a:p>
          <a:endParaRPr lang="en-US"/>
        </a:p>
      </dgm:t>
    </dgm:pt>
    <dgm:pt modelId="{AC2F94F7-15F7-4301-947A-78F0D20CD8C9}">
      <dgm:prSet/>
      <dgm:spPr>
        <a:solidFill>
          <a:srgbClr val="033B57"/>
        </a:solidFill>
      </dgm:spPr>
      <dgm:t>
        <a:bodyPr/>
        <a:lstStyle/>
        <a:p>
          <a:pPr rtl="0"/>
          <a:r>
            <a:rPr lang="en-US" b="0" i="0" baseline="0" dirty="0">
              <a:solidFill>
                <a:schemeClr val="bg1"/>
              </a:solidFill>
            </a:rPr>
            <a:t>Address health inequalities</a:t>
          </a:r>
          <a:endParaRPr lang="en-US" dirty="0">
            <a:solidFill>
              <a:schemeClr val="bg1"/>
            </a:solidFill>
          </a:endParaRPr>
        </a:p>
      </dgm:t>
    </dgm:pt>
    <dgm:pt modelId="{6CD453D7-ACE6-4134-B8F5-EDAC7F2090E8}" type="parTrans" cxnId="{5A87AB74-E570-4A4D-ABA5-8F2BB8295ADC}">
      <dgm:prSet/>
      <dgm:spPr/>
      <dgm:t>
        <a:bodyPr/>
        <a:lstStyle/>
        <a:p>
          <a:endParaRPr lang="en-US"/>
        </a:p>
      </dgm:t>
    </dgm:pt>
    <dgm:pt modelId="{973051A4-BB20-4FAF-B841-E85B3DDCD949}" type="sibTrans" cxnId="{5A87AB74-E570-4A4D-ABA5-8F2BB8295ADC}">
      <dgm:prSet/>
      <dgm:spPr/>
      <dgm:t>
        <a:bodyPr/>
        <a:lstStyle/>
        <a:p>
          <a:endParaRPr lang="en-US"/>
        </a:p>
      </dgm:t>
    </dgm:pt>
    <dgm:pt modelId="{42B9DBD8-08FC-43ED-996A-A362822BAFFB}">
      <dgm:prSet/>
      <dgm:spPr>
        <a:solidFill>
          <a:srgbClr val="033B57"/>
        </a:solidFill>
      </dgm:spPr>
      <dgm:t>
        <a:bodyPr/>
        <a:lstStyle/>
        <a:p>
          <a:pPr rtl="0"/>
          <a:r>
            <a:rPr lang="en-US" b="0" i="0" baseline="0" dirty="0">
              <a:solidFill>
                <a:schemeClr val="bg1"/>
              </a:solidFill>
            </a:rPr>
            <a:t>Conduct continuous learning activities that improve the quality of clinical care and health care systems</a:t>
          </a:r>
          <a:endParaRPr lang="en-US" dirty="0">
            <a:solidFill>
              <a:schemeClr val="bg1"/>
            </a:solidFill>
          </a:endParaRPr>
        </a:p>
      </dgm:t>
    </dgm:pt>
    <dgm:pt modelId="{75B62FC8-659A-4BF8-9981-067DFA332A56}" type="parTrans" cxnId="{50E6913F-E398-470F-9EB9-71FBB58034A6}">
      <dgm:prSet/>
      <dgm:spPr/>
      <dgm:t>
        <a:bodyPr/>
        <a:lstStyle/>
        <a:p>
          <a:endParaRPr lang="en-US"/>
        </a:p>
      </dgm:t>
    </dgm:pt>
    <dgm:pt modelId="{5907954E-A5DA-495B-9B2E-3FCE4CF4632A}" type="sibTrans" cxnId="{50E6913F-E398-470F-9EB9-71FBB58034A6}">
      <dgm:prSet/>
      <dgm:spPr/>
      <dgm:t>
        <a:bodyPr/>
        <a:lstStyle/>
        <a:p>
          <a:endParaRPr lang="en-US"/>
        </a:p>
      </dgm:t>
    </dgm:pt>
    <dgm:pt modelId="{558BE197-D8A6-4419-A919-7C88D72D43DB}">
      <dgm:prSet/>
      <dgm:spPr>
        <a:solidFill>
          <a:srgbClr val="033B57"/>
        </a:solidFill>
      </dgm:spPr>
      <dgm:t>
        <a:bodyPr/>
        <a:lstStyle/>
        <a:p>
          <a:pPr rtl="0"/>
          <a:r>
            <a:rPr lang="en-US" b="0" i="0" baseline="0" dirty="0">
              <a:solidFill>
                <a:schemeClr val="bg1"/>
              </a:solidFill>
            </a:rPr>
            <a:t>Contribute to the common purpose of improving the quality and value of clinical care and health care systems</a:t>
          </a:r>
          <a:endParaRPr lang="en-US" dirty="0">
            <a:solidFill>
              <a:schemeClr val="bg1"/>
            </a:solidFill>
          </a:endParaRPr>
        </a:p>
      </dgm:t>
    </dgm:pt>
    <dgm:pt modelId="{32DE9973-F120-4D1E-A7F5-27762389E986}" type="parTrans" cxnId="{C5C98D43-296E-43B9-9492-D1BEED3F862A}">
      <dgm:prSet/>
      <dgm:spPr/>
      <dgm:t>
        <a:bodyPr/>
        <a:lstStyle/>
        <a:p>
          <a:endParaRPr lang="en-US"/>
        </a:p>
      </dgm:t>
    </dgm:pt>
    <dgm:pt modelId="{71A4EBAB-663B-433B-AD86-6862062E935E}" type="sibTrans" cxnId="{C5C98D43-296E-43B9-9492-D1BEED3F862A}">
      <dgm:prSet/>
      <dgm:spPr/>
      <dgm:t>
        <a:bodyPr/>
        <a:lstStyle/>
        <a:p>
          <a:endParaRPr lang="en-US"/>
        </a:p>
      </dgm:t>
    </dgm:pt>
    <dgm:pt modelId="{DE41EC97-A2AD-4446-969A-29884872CF61}" type="pres">
      <dgm:prSet presAssocID="{08AD4D11-BCFF-48C1-977A-A2203F50D6FE}" presName="Name0" presStyleCnt="0">
        <dgm:presLayoutVars>
          <dgm:chMax val="7"/>
          <dgm:chPref val="7"/>
          <dgm:dir/>
        </dgm:presLayoutVars>
      </dgm:prSet>
      <dgm:spPr/>
    </dgm:pt>
    <dgm:pt modelId="{7B2B2236-976A-409A-90FD-87442F7C6B90}" type="pres">
      <dgm:prSet presAssocID="{08AD4D11-BCFF-48C1-977A-A2203F50D6FE}" presName="Name1" presStyleCnt="0"/>
      <dgm:spPr/>
    </dgm:pt>
    <dgm:pt modelId="{2E0C1FCE-7D48-456D-B58D-76C881F8F83E}" type="pres">
      <dgm:prSet presAssocID="{08AD4D11-BCFF-48C1-977A-A2203F50D6FE}" presName="cycle" presStyleCnt="0"/>
      <dgm:spPr/>
    </dgm:pt>
    <dgm:pt modelId="{68444BC4-098D-40FD-91C1-BD60F10A1731}" type="pres">
      <dgm:prSet presAssocID="{08AD4D11-BCFF-48C1-977A-A2203F50D6FE}" presName="srcNode" presStyleLbl="node1" presStyleIdx="0" presStyleCnt="7"/>
      <dgm:spPr/>
    </dgm:pt>
    <dgm:pt modelId="{AE1A5DAE-FF44-4ABD-9F80-9A0B938CDE13}" type="pres">
      <dgm:prSet presAssocID="{08AD4D11-BCFF-48C1-977A-A2203F50D6FE}" presName="conn" presStyleLbl="parChTrans1D2" presStyleIdx="0" presStyleCnt="1"/>
      <dgm:spPr/>
    </dgm:pt>
    <dgm:pt modelId="{06C753EF-B9FE-4C01-9099-F5B44EA0B618}" type="pres">
      <dgm:prSet presAssocID="{08AD4D11-BCFF-48C1-977A-A2203F50D6FE}" presName="extraNode" presStyleLbl="node1" presStyleIdx="0" presStyleCnt="7"/>
      <dgm:spPr/>
    </dgm:pt>
    <dgm:pt modelId="{46E12D6A-C793-4951-95DC-FE5D3EAD24A0}" type="pres">
      <dgm:prSet presAssocID="{08AD4D11-BCFF-48C1-977A-A2203F50D6FE}" presName="dstNode" presStyleLbl="node1" presStyleIdx="0" presStyleCnt="7"/>
      <dgm:spPr/>
    </dgm:pt>
    <dgm:pt modelId="{3BC7A992-3C78-4430-AF42-B46B98D1BC71}" type="pres">
      <dgm:prSet presAssocID="{130CB666-C5F1-4FE2-AB66-945B2E5CBEC2}" presName="text_1" presStyleLbl="node1" presStyleIdx="0" presStyleCnt="7">
        <dgm:presLayoutVars>
          <dgm:bulletEnabled val="1"/>
        </dgm:presLayoutVars>
      </dgm:prSet>
      <dgm:spPr/>
    </dgm:pt>
    <dgm:pt modelId="{88D60CCC-4801-467D-9BD5-D66339A1BA6E}" type="pres">
      <dgm:prSet presAssocID="{130CB666-C5F1-4FE2-AB66-945B2E5CBEC2}" presName="accent_1" presStyleCnt="0"/>
      <dgm:spPr/>
    </dgm:pt>
    <dgm:pt modelId="{23A970B1-8768-4DFB-A0F6-BC6888050EC9}" type="pres">
      <dgm:prSet presAssocID="{130CB666-C5F1-4FE2-AB66-945B2E5CBEC2}" presName="accentRepeatNode" presStyleLbl="solidFgAcc1" presStyleIdx="0" presStyleCnt="7"/>
      <dgm:spPr/>
    </dgm:pt>
    <dgm:pt modelId="{CDA27633-F0C4-4E92-A02A-295B077F5704}" type="pres">
      <dgm:prSet presAssocID="{564EA952-C4E1-4E2C-83CF-B2B34E789791}" presName="text_2" presStyleLbl="node1" presStyleIdx="1" presStyleCnt="7">
        <dgm:presLayoutVars>
          <dgm:bulletEnabled val="1"/>
        </dgm:presLayoutVars>
      </dgm:prSet>
      <dgm:spPr/>
    </dgm:pt>
    <dgm:pt modelId="{37B09F97-0362-413A-8D03-AD989B534ADA}" type="pres">
      <dgm:prSet presAssocID="{564EA952-C4E1-4E2C-83CF-B2B34E789791}" presName="accent_2" presStyleCnt="0"/>
      <dgm:spPr/>
    </dgm:pt>
    <dgm:pt modelId="{18B61844-2591-4DDA-AA50-CF6C7B68DFD7}" type="pres">
      <dgm:prSet presAssocID="{564EA952-C4E1-4E2C-83CF-B2B34E789791}" presName="accentRepeatNode" presStyleLbl="solidFgAcc1" presStyleIdx="1" presStyleCnt="7"/>
      <dgm:spPr/>
    </dgm:pt>
    <dgm:pt modelId="{BC3D6A9A-3D00-4214-A890-314735020D01}" type="pres">
      <dgm:prSet presAssocID="{0FDEA975-CC5A-46FF-AAC6-3AFA958E39F8}" presName="text_3" presStyleLbl="node1" presStyleIdx="2" presStyleCnt="7">
        <dgm:presLayoutVars>
          <dgm:bulletEnabled val="1"/>
        </dgm:presLayoutVars>
      </dgm:prSet>
      <dgm:spPr/>
    </dgm:pt>
    <dgm:pt modelId="{DE7C868C-E4FA-41E6-86B1-E84E288A58B4}" type="pres">
      <dgm:prSet presAssocID="{0FDEA975-CC5A-46FF-AAC6-3AFA958E39F8}" presName="accent_3" presStyleCnt="0"/>
      <dgm:spPr/>
    </dgm:pt>
    <dgm:pt modelId="{2F034725-7EE7-4745-AE49-3B9190A1C274}" type="pres">
      <dgm:prSet presAssocID="{0FDEA975-CC5A-46FF-AAC6-3AFA958E39F8}" presName="accentRepeatNode" presStyleLbl="solidFgAcc1" presStyleIdx="2" presStyleCnt="7"/>
      <dgm:spPr/>
    </dgm:pt>
    <dgm:pt modelId="{080A5845-F94E-4F31-AEEB-635562839CDE}" type="pres">
      <dgm:prSet presAssocID="{B81F6869-6717-4BCD-BA0C-D74FA467E493}" presName="text_4" presStyleLbl="node1" presStyleIdx="3" presStyleCnt="7">
        <dgm:presLayoutVars>
          <dgm:bulletEnabled val="1"/>
        </dgm:presLayoutVars>
      </dgm:prSet>
      <dgm:spPr/>
    </dgm:pt>
    <dgm:pt modelId="{1CC574A5-3BE4-42FF-AC08-FB3D3D848DB9}" type="pres">
      <dgm:prSet presAssocID="{B81F6869-6717-4BCD-BA0C-D74FA467E493}" presName="accent_4" presStyleCnt="0"/>
      <dgm:spPr/>
    </dgm:pt>
    <dgm:pt modelId="{A78BE274-A788-4D40-8B47-3B0803805C61}" type="pres">
      <dgm:prSet presAssocID="{B81F6869-6717-4BCD-BA0C-D74FA467E493}" presName="accentRepeatNode" presStyleLbl="solidFgAcc1" presStyleIdx="3" presStyleCnt="7"/>
      <dgm:spPr/>
    </dgm:pt>
    <dgm:pt modelId="{230A4D57-AF1A-4775-AFE1-C3051BD4A36C}" type="pres">
      <dgm:prSet presAssocID="{AC2F94F7-15F7-4301-947A-78F0D20CD8C9}" presName="text_5" presStyleLbl="node1" presStyleIdx="4" presStyleCnt="7">
        <dgm:presLayoutVars>
          <dgm:bulletEnabled val="1"/>
        </dgm:presLayoutVars>
      </dgm:prSet>
      <dgm:spPr/>
    </dgm:pt>
    <dgm:pt modelId="{1C49165A-90CE-41E8-BFD5-A0B64A0A083E}" type="pres">
      <dgm:prSet presAssocID="{AC2F94F7-15F7-4301-947A-78F0D20CD8C9}" presName="accent_5" presStyleCnt="0"/>
      <dgm:spPr/>
    </dgm:pt>
    <dgm:pt modelId="{88291ACC-3F4D-46DA-B86F-CF7B4B2DF853}" type="pres">
      <dgm:prSet presAssocID="{AC2F94F7-15F7-4301-947A-78F0D20CD8C9}" presName="accentRepeatNode" presStyleLbl="solidFgAcc1" presStyleIdx="4" presStyleCnt="7"/>
      <dgm:spPr/>
    </dgm:pt>
    <dgm:pt modelId="{F3CF4E98-E1C8-459F-9AF4-EE32BBD99377}" type="pres">
      <dgm:prSet presAssocID="{42B9DBD8-08FC-43ED-996A-A362822BAFFB}" presName="text_6" presStyleLbl="node1" presStyleIdx="5" presStyleCnt="7">
        <dgm:presLayoutVars>
          <dgm:bulletEnabled val="1"/>
        </dgm:presLayoutVars>
      </dgm:prSet>
      <dgm:spPr/>
    </dgm:pt>
    <dgm:pt modelId="{E4E5AD5E-E083-4581-A535-FC6AA725262C}" type="pres">
      <dgm:prSet presAssocID="{42B9DBD8-08FC-43ED-996A-A362822BAFFB}" presName="accent_6" presStyleCnt="0"/>
      <dgm:spPr/>
    </dgm:pt>
    <dgm:pt modelId="{21B4B2D0-CD3D-4AF2-8B70-D2E5D24B4494}" type="pres">
      <dgm:prSet presAssocID="{42B9DBD8-08FC-43ED-996A-A362822BAFFB}" presName="accentRepeatNode" presStyleLbl="solidFgAcc1" presStyleIdx="5" presStyleCnt="7"/>
      <dgm:spPr/>
    </dgm:pt>
    <dgm:pt modelId="{2CDE34CA-CE3F-4EDF-A746-E1A7B189E09E}" type="pres">
      <dgm:prSet presAssocID="{558BE197-D8A6-4419-A919-7C88D72D43DB}" presName="text_7" presStyleLbl="node1" presStyleIdx="6" presStyleCnt="7">
        <dgm:presLayoutVars>
          <dgm:bulletEnabled val="1"/>
        </dgm:presLayoutVars>
      </dgm:prSet>
      <dgm:spPr/>
    </dgm:pt>
    <dgm:pt modelId="{2CB9B1DB-F78E-47A5-AE53-993FAA89560B}" type="pres">
      <dgm:prSet presAssocID="{558BE197-D8A6-4419-A919-7C88D72D43DB}" presName="accent_7" presStyleCnt="0"/>
      <dgm:spPr/>
    </dgm:pt>
    <dgm:pt modelId="{7563C075-4416-448A-B203-FD099A5061AC}" type="pres">
      <dgm:prSet presAssocID="{558BE197-D8A6-4419-A919-7C88D72D43DB}" presName="accentRepeatNode" presStyleLbl="solidFgAcc1" presStyleIdx="6" presStyleCnt="7"/>
      <dgm:spPr/>
    </dgm:pt>
  </dgm:ptLst>
  <dgm:cxnLst>
    <dgm:cxn modelId="{A754EB01-50AC-4F8E-BFD0-9F9BE11ADBBE}" srcId="{08AD4D11-BCFF-48C1-977A-A2203F50D6FE}" destId="{564EA952-C4E1-4E2C-83CF-B2B34E789791}" srcOrd="1" destOrd="0" parTransId="{1CE577A9-5B4F-4251-951E-F055C3E762C0}" sibTransId="{1DE233A7-35EB-4B69-B1CD-F09BE1931C76}"/>
    <dgm:cxn modelId="{D11BEC24-062E-408F-B881-4B49386EC6F3}" srcId="{08AD4D11-BCFF-48C1-977A-A2203F50D6FE}" destId="{B81F6869-6717-4BCD-BA0C-D74FA467E493}" srcOrd="3" destOrd="0" parTransId="{927531FE-F777-4ED3-B2A6-4A24306FD941}" sibTransId="{B2C23BF9-83F2-46DC-8730-C1FDA83CF45A}"/>
    <dgm:cxn modelId="{50E6913F-E398-470F-9EB9-71FBB58034A6}" srcId="{08AD4D11-BCFF-48C1-977A-A2203F50D6FE}" destId="{42B9DBD8-08FC-43ED-996A-A362822BAFFB}" srcOrd="5" destOrd="0" parTransId="{75B62FC8-659A-4BF8-9981-067DFA332A56}" sibTransId="{5907954E-A5DA-495B-9B2E-3FCE4CF4632A}"/>
    <dgm:cxn modelId="{C5C98D43-296E-43B9-9492-D1BEED3F862A}" srcId="{08AD4D11-BCFF-48C1-977A-A2203F50D6FE}" destId="{558BE197-D8A6-4419-A919-7C88D72D43DB}" srcOrd="6" destOrd="0" parTransId="{32DE9973-F120-4D1E-A7F5-27762389E986}" sibTransId="{71A4EBAB-663B-433B-AD86-6862062E935E}"/>
    <dgm:cxn modelId="{72A8F669-FB50-467E-83D6-D6F4BC0E8729}" srcId="{08AD4D11-BCFF-48C1-977A-A2203F50D6FE}" destId="{130CB666-C5F1-4FE2-AB66-945B2E5CBEC2}" srcOrd="0" destOrd="0" parTransId="{FB72EE5A-421F-4E04-9641-58EE82E3D8F5}" sibTransId="{DE32B991-2F6E-456F-9129-E1B1442D131D}"/>
    <dgm:cxn modelId="{CFA5D94B-95A8-473D-A946-C2D58D6D0046}" type="presOf" srcId="{0FDEA975-CC5A-46FF-AAC6-3AFA958E39F8}" destId="{BC3D6A9A-3D00-4214-A890-314735020D01}" srcOrd="0" destOrd="0" presId="urn:microsoft.com/office/officeart/2008/layout/VerticalCurvedList"/>
    <dgm:cxn modelId="{E289CF6C-8BC4-4709-A233-FEDC1F379CD8}" type="presOf" srcId="{08AD4D11-BCFF-48C1-977A-A2203F50D6FE}" destId="{DE41EC97-A2AD-4446-969A-29884872CF61}" srcOrd="0" destOrd="0" presId="urn:microsoft.com/office/officeart/2008/layout/VerticalCurvedList"/>
    <dgm:cxn modelId="{5A87AB74-E570-4A4D-ABA5-8F2BB8295ADC}" srcId="{08AD4D11-BCFF-48C1-977A-A2203F50D6FE}" destId="{AC2F94F7-15F7-4301-947A-78F0D20CD8C9}" srcOrd="4" destOrd="0" parTransId="{6CD453D7-ACE6-4134-B8F5-EDAC7F2090E8}" sibTransId="{973051A4-BB20-4FAF-B841-E85B3DDCD949}"/>
    <dgm:cxn modelId="{7422868D-8B96-4E7D-A74C-41E64EC0773F}" type="presOf" srcId="{42B9DBD8-08FC-43ED-996A-A362822BAFFB}" destId="{F3CF4E98-E1C8-459F-9AF4-EE32BBD99377}" srcOrd="0" destOrd="0" presId="urn:microsoft.com/office/officeart/2008/layout/VerticalCurvedList"/>
    <dgm:cxn modelId="{EB2A8C90-17FE-4546-8802-470A072A1370}" type="presOf" srcId="{130CB666-C5F1-4FE2-AB66-945B2E5CBEC2}" destId="{3BC7A992-3C78-4430-AF42-B46B98D1BC71}" srcOrd="0" destOrd="0" presId="urn:microsoft.com/office/officeart/2008/layout/VerticalCurvedList"/>
    <dgm:cxn modelId="{280156B7-94A1-4541-8266-7CFDA6266166}" srcId="{08AD4D11-BCFF-48C1-977A-A2203F50D6FE}" destId="{0FDEA975-CC5A-46FF-AAC6-3AFA958E39F8}" srcOrd="2" destOrd="0" parTransId="{2B7844C8-3F59-4917-98A0-1228936B26EC}" sibTransId="{B44A1802-E981-4C65-900F-E99B665AF1EC}"/>
    <dgm:cxn modelId="{7678E7B8-4A39-4808-94AE-4296C2E92722}" type="presOf" srcId="{B81F6869-6717-4BCD-BA0C-D74FA467E493}" destId="{080A5845-F94E-4F31-AEEB-635562839CDE}" srcOrd="0" destOrd="0" presId="urn:microsoft.com/office/officeart/2008/layout/VerticalCurvedList"/>
    <dgm:cxn modelId="{88FC07C6-BE08-4613-A269-8999B3CA14F0}" type="presOf" srcId="{AC2F94F7-15F7-4301-947A-78F0D20CD8C9}" destId="{230A4D57-AF1A-4775-AFE1-C3051BD4A36C}" srcOrd="0" destOrd="0" presId="urn:microsoft.com/office/officeart/2008/layout/VerticalCurvedList"/>
    <dgm:cxn modelId="{907827CA-4F86-433C-8A4E-7CFA545BE472}" type="presOf" srcId="{DE32B991-2F6E-456F-9129-E1B1442D131D}" destId="{AE1A5DAE-FF44-4ABD-9F80-9A0B938CDE13}" srcOrd="0" destOrd="0" presId="urn:microsoft.com/office/officeart/2008/layout/VerticalCurvedList"/>
    <dgm:cxn modelId="{F8CA4FD0-8BE3-411C-BCC1-84777A39A7E5}" type="presOf" srcId="{558BE197-D8A6-4419-A919-7C88D72D43DB}" destId="{2CDE34CA-CE3F-4EDF-A746-E1A7B189E09E}" srcOrd="0" destOrd="0" presId="urn:microsoft.com/office/officeart/2008/layout/VerticalCurvedList"/>
    <dgm:cxn modelId="{C97865DF-209F-4647-95F4-DDC2C668F2DB}" type="presOf" srcId="{564EA952-C4E1-4E2C-83CF-B2B34E789791}" destId="{CDA27633-F0C4-4E92-A02A-295B077F5704}" srcOrd="0" destOrd="0" presId="urn:microsoft.com/office/officeart/2008/layout/VerticalCurvedList"/>
    <dgm:cxn modelId="{962DD01F-8139-44C8-8CB6-97626FE2C50C}" type="presParOf" srcId="{DE41EC97-A2AD-4446-969A-29884872CF61}" destId="{7B2B2236-976A-409A-90FD-87442F7C6B90}" srcOrd="0" destOrd="0" presId="urn:microsoft.com/office/officeart/2008/layout/VerticalCurvedList"/>
    <dgm:cxn modelId="{CC2003D4-A0CE-42C1-BACF-DF04B0FA8E92}" type="presParOf" srcId="{7B2B2236-976A-409A-90FD-87442F7C6B90}" destId="{2E0C1FCE-7D48-456D-B58D-76C881F8F83E}" srcOrd="0" destOrd="0" presId="urn:microsoft.com/office/officeart/2008/layout/VerticalCurvedList"/>
    <dgm:cxn modelId="{4F720837-FEA0-4277-9E8A-5A48D4EF5446}" type="presParOf" srcId="{2E0C1FCE-7D48-456D-B58D-76C881F8F83E}" destId="{68444BC4-098D-40FD-91C1-BD60F10A1731}" srcOrd="0" destOrd="0" presId="urn:microsoft.com/office/officeart/2008/layout/VerticalCurvedList"/>
    <dgm:cxn modelId="{D7D72518-14BA-480F-9A81-E9366AED2050}" type="presParOf" srcId="{2E0C1FCE-7D48-456D-B58D-76C881F8F83E}" destId="{AE1A5DAE-FF44-4ABD-9F80-9A0B938CDE13}" srcOrd="1" destOrd="0" presId="urn:microsoft.com/office/officeart/2008/layout/VerticalCurvedList"/>
    <dgm:cxn modelId="{01CC7467-19C0-406A-8065-831EDBBCE25B}" type="presParOf" srcId="{2E0C1FCE-7D48-456D-B58D-76C881F8F83E}" destId="{06C753EF-B9FE-4C01-9099-F5B44EA0B618}" srcOrd="2" destOrd="0" presId="urn:microsoft.com/office/officeart/2008/layout/VerticalCurvedList"/>
    <dgm:cxn modelId="{AB7B7764-9784-498E-B132-58639D41A5C9}" type="presParOf" srcId="{2E0C1FCE-7D48-456D-B58D-76C881F8F83E}" destId="{46E12D6A-C793-4951-95DC-FE5D3EAD24A0}" srcOrd="3" destOrd="0" presId="urn:microsoft.com/office/officeart/2008/layout/VerticalCurvedList"/>
    <dgm:cxn modelId="{B91A679F-A7CF-40EA-9B50-B84BCB88D119}" type="presParOf" srcId="{7B2B2236-976A-409A-90FD-87442F7C6B90}" destId="{3BC7A992-3C78-4430-AF42-B46B98D1BC71}" srcOrd="1" destOrd="0" presId="urn:microsoft.com/office/officeart/2008/layout/VerticalCurvedList"/>
    <dgm:cxn modelId="{6BA3F65E-5D62-4839-AF1B-CAFBA1916DC4}" type="presParOf" srcId="{7B2B2236-976A-409A-90FD-87442F7C6B90}" destId="{88D60CCC-4801-467D-9BD5-D66339A1BA6E}" srcOrd="2" destOrd="0" presId="urn:microsoft.com/office/officeart/2008/layout/VerticalCurvedList"/>
    <dgm:cxn modelId="{CF1480D3-B063-4CCB-B7C9-145685A2DD04}" type="presParOf" srcId="{88D60CCC-4801-467D-9BD5-D66339A1BA6E}" destId="{23A970B1-8768-4DFB-A0F6-BC6888050EC9}" srcOrd="0" destOrd="0" presId="urn:microsoft.com/office/officeart/2008/layout/VerticalCurvedList"/>
    <dgm:cxn modelId="{A270AA3F-F8DF-455A-BA99-F58B8D98BE60}" type="presParOf" srcId="{7B2B2236-976A-409A-90FD-87442F7C6B90}" destId="{CDA27633-F0C4-4E92-A02A-295B077F5704}" srcOrd="3" destOrd="0" presId="urn:microsoft.com/office/officeart/2008/layout/VerticalCurvedList"/>
    <dgm:cxn modelId="{80C7E5A0-5621-418E-A91B-C20FBE17054B}" type="presParOf" srcId="{7B2B2236-976A-409A-90FD-87442F7C6B90}" destId="{37B09F97-0362-413A-8D03-AD989B534ADA}" srcOrd="4" destOrd="0" presId="urn:microsoft.com/office/officeart/2008/layout/VerticalCurvedList"/>
    <dgm:cxn modelId="{32846E2D-1428-4D84-9DB2-FE827D17F58B}" type="presParOf" srcId="{37B09F97-0362-413A-8D03-AD989B534ADA}" destId="{18B61844-2591-4DDA-AA50-CF6C7B68DFD7}" srcOrd="0" destOrd="0" presId="urn:microsoft.com/office/officeart/2008/layout/VerticalCurvedList"/>
    <dgm:cxn modelId="{78DEA333-4F73-4017-8312-13A4D792E245}" type="presParOf" srcId="{7B2B2236-976A-409A-90FD-87442F7C6B90}" destId="{BC3D6A9A-3D00-4214-A890-314735020D01}" srcOrd="5" destOrd="0" presId="urn:microsoft.com/office/officeart/2008/layout/VerticalCurvedList"/>
    <dgm:cxn modelId="{3AA83134-A906-4B95-835E-D55D8F92CB90}" type="presParOf" srcId="{7B2B2236-976A-409A-90FD-87442F7C6B90}" destId="{DE7C868C-E4FA-41E6-86B1-E84E288A58B4}" srcOrd="6" destOrd="0" presId="urn:microsoft.com/office/officeart/2008/layout/VerticalCurvedList"/>
    <dgm:cxn modelId="{C113902F-09C9-4C45-9E01-F52F9A94E75B}" type="presParOf" srcId="{DE7C868C-E4FA-41E6-86B1-E84E288A58B4}" destId="{2F034725-7EE7-4745-AE49-3B9190A1C274}" srcOrd="0" destOrd="0" presId="urn:microsoft.com/office/officeart/2008/layout/VerticalCurvedList"/>
    <dgm:cxn modelId="{45BE285C-CFE6-4DBB-BF8C-CF57BA0353D3}" type="presParOf" srcId="{7B2B2236-976A-409A-90FD-87442F7C6B90}" destId="{080A5845-F94E-4F31-AEEB-635562839CDE}" srcOrd="7" destOrd="0" presId="urn:microsoft.com/office/officeart/2008/layout/VerticalCurvedList"/>
    <dgm:cxn modelId="{F6F68D8A-25A7-4673-8163-3C2FD8217F3E}" type="presParOf" srcId="{7B2B2236-976A-409A-90FD-87442F7C6B90}" destId="{1CC574A5-3BE4-42FF-AC08-FB3D3D848DB9}" srcOrd="8" destOrd="0" presId="urn:microsoft.com/office/officeart/2008/layout/VerticalCurvedList"/>
    <dgm:cxn modelId="{35421FBF-566A-4187-8EEA-6319F74B44E1}" type="presParOf" srcId="{1CC574A5-3BE4-42FF-AC08-FB3D3D848DB9}" destId="{A78BE274-A788-4D40-8B47-3B0803805C61}" srcOrd="0" destOrd="0" presId="urn:microsoft.com/office/officeart/2008/layout/VerticalCurvedList"/>
    <dgm:cxn modelId="{6C77120D-6BBB-4D5F-8B19-56748A874316}" type="presParOf" srcId="{7B2B2236-976A-409A-90FD-87442F7C6B90}" destId="{230A4D57-AF1A-4775-AFE1-C3051BD4A36C}" srcOrd="9" destOrd="0" presId="urn:microsoft.com/office/officeart/2008/layout/VerticalCurvedList"/>
    <dgm:cxn modelId="{C02D7C14-9EF7-4A7E-84DF-68534791FAE2}" type="presParOf" srcId="{7B2B2236-976A-409A-90FD-87442F7C6B90}" destId="{1C49165A-90CE-41E8-BFD5-A0B64A0A083E}" srcOrd="10" destOrd="0" presId="urn:microsoft.com/office/officeart/2008/layout/VerticalCurvedList"/>
    <dgm:cxn modelId="{06CB4565-8E9A-4701-8E36-90D0231C77B9}" type="presParOf" srcId="{1C49165A-90CE-41E8-BFD5-A0B64A0A083E}" destId="{88291ACC-3F4D-46DA-B86F-CF7B4B2DF853}" srcOrd="0" destOrd="0" presId="urn:microsoft.com/office/officeart/2008/layout/VerticalCurvedList"/>
    <dgm:cxn modelId="{CBE6959C-6011-4CED-AF22-546F64ECCB7F}" type="presParOf" srcId="{7B2B2236-976A-409A-90FD-87442F7C6B90}" destId="{F3CF4E98-E1C8-459F-9AF4-EE32BBD99377}" srcOrd="11" destOrd="0" presId="urn:microsoft.com/office/officeart/2008/layout/VerticalCurvedList"/>
    <dgm:cxn modelId="{350E6C62-2E7B-43F3-947F-9905B813C93F}" type="presParOf" srcId="{7B2B2236-976A-409A-90FD-87442F7C6B90}" destId="{E4E5AD5E-E083-4581-A535-FC6AA725262C}" srcOrd="12" destOrd="0" presId="urn:microsoft.com/office/officeart/2008/layout/VerticalCurvedList"/>
    <dgm:cxn modelId="{0B967AD5-BD3B-4836-B817-6B1EDE80142F}" type="presParOf" srcId="{E4E5AD5E-E083-4581-A535-FC6AA725262C}" destId="{21B4B2D0-CD3D-4AF2-8B70-D2E5D24B4494}" srcOrd="0" destOrd="0" presId="urn:microsoft.com/office/officeart/2008/layout/VerticalCurvedList"/>
    <dgm:cxn modelId="{227883EB-9108-4D2A-88E4-7C9F7D909812}" type="presParOf" srcId="{7B2B2236-976A-409A-90FD-87442F7C6B90}" destId="{2CDE34CA-CE3F-4EDF-A746-E1A7B189E09E}" srcOrd="13" destOrd="0" presId="urn:microsoft.com/office/officeart/2008/layout/VerticalCurvedList"/>
    <dgm:cxn modelId="{DBC72FEB-7F60-4A14-B6CF-889890C27F61}" type="presParOf" srcId="{7B2B2236-976A-409A-90FD-87442F7C6B90}" destId="{2CB9B1DB-F78E-47A5-AE53-993FAA89560B}" srcOrd="14" destOrd="0" presId="urn:microsoft.com/office/officeart/2008/layout/VerticalCurvedList"/>
    <dgm:cxn modelId="{EAE1E0B7-FB48-4CF0-90AD-86465D3D930A}" type="presParOf" srcId="{2CB9B1DB-F78E-47A5-AE53-993FAA89560B}" destId="{7563C075-4416-448A-B203-FD099A5061A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276C455-17B6-454C-B869-E13030B7D56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C06A834-01C5-4F1C-8583-C4EDB90F074C}">
      <dgm:prSet/>
      <dgm:spPr/>
      <dgm:t>
        <a:bodyPr/>
        <a:lstStyle/>
        <a:p>
          <a:pPr rtl="0"/>
          <a:r>
            <a:rPr lang="en-US" b="0" i="0" baseline="0" dirty="0">
              <a:solidFill>
                <a:schemeClr val="tx1"/>
              </a:solidFill>
            </a:rPr>
            <a:t>Healthcare Providers</a:t>
          </a:r>
          <a:endParaRPr lang="en-US" dirty="0">
            <a:solidFill>
              <a:schemeClr val="tx1"/>
            </a:solidFill>
          </a:endParaRPr>
        </a:p>
      </dgm:t>
    </dgm:pt>
    <dgm:pt modelId="{EFD52536-7CA0-48AE-88DC-C5B86F2399B9}" type="parTrans" cxnId="{D5B3F918-7467-4573-AB0F-9C46E43EDB26}">
      <dgm:prSet/>
      <dgm:spPr/>
      <dgm:t>
        <a:bodyPr/>
        <a:lstStyle/>
        <a:p>
          <a:endParaRPr lang="en-US"/>
        </a:p>
      </dgm:t>
    </dgm:pt>
    <dgm:pt modelId="{75F94ACB-D2E4-498F-8318-5B4BDA0B80AA}" type="sibTrans" cxnId="{D5B3F918-7467-4573-AB0F-9C46E43EDB26}">
      <dgm:prSet/>
      <dgm:spPr/>
      <dgm:t>
        <a:bodyPr/>
        <a:lstStyle/>
        <a:p>
          <a:endParaRPr lang="en-US"/>
        </a:p>
      </dgm:t>
    </dgm:pt>
    <dgm:pt modelId="{03CD2453-BBA2-4423-AD92-468BA31344B4}">
      <dgm:prSet/>
      <dgm:spPr/>
      <dgm:t>
        <a:bodyPr/>
        <a:lstStyle/>
        <a:p>
          <a:pPr rtl="0"/>
          <a:r>
            <a:rPr lang="en-US" b="0" i="0" baseline="0" dirty="0"/>
            <a:t>Doctors				</a:t>
          </a:r>
          <a:endParaRPr lang="en-US" dirty="0"/>
        </a:p>
      </dgm:t>
    </dgm:pt>
    <dgm:pt modelId="{CACA4C02-F339-4EF2-B26C-0F6DDFCAE8A4}" type="parTrans" cxnId="{80FE1F66-4602-4B86-806F-339481948C5B}">
      <dgm:prSet/>
      <dgm:spPr/>
      <dgm:t>
        <a:bodyPr/>
        <a:lstStyle/>
        <a:p>
          <a:endParaRPr lang="en-US"/>
        </a:p>
      </dgm:t>
    </dgm:pt>
    <dgm:pt modelId="{6ABF4CC4-36ED-4A9B-9F00-DF1AB63E503A}" type="sibTrans" cxnId="{80FE1F66-4602-4B86-806F-339481948C5B}">
      <dgm:prSet/>
      <dgm:spPr/>
      <dgm:t>
        <a:bodyPr/>
        <a:lstStyle/>
        <a:p>
          <a:endParaRPr lang="en-US"/>
        </a:p>
      </dgm:t>
    </dgm:pt>
    <dgm:pt modelId="{7338626B-6AFF-4D63-A43B-EC4350408149}">
      <dgm:prSet/>
      <dgm:spPr/>
      <dgm:t>
        <a:bodyPr/>
        <a:lstStyle/>
        <a:p>
          <a:pPr rtl="0"/>
          <a:r>
            <a:rPr lang="en-US" b="0" i="0" baseline="0" dirty="0"/>
            <a:t>Clinics					</a:t>
          </a:r>
          <a:endParaRPr lang="en-US" dirty="0"/>
        </a:p>
      </dgm:t>
    </dgm:pt>
    <dgm:pt modelId="{BEF58CC4-2DD7-4645-B804-2FD37BA4F405}" type="parTrans" cxnId="{D18CFE88-36F7-4EBA-93B6-BA3A153DFA37}">
      <dgm:prSet/>
      <dgm:spPr/>
      <dgm:t>
        <a:bodyPr/>
        <a:lstStyle/>
        <a:p>
          <a:endParaRPr lang="en-US"/>
        </a:p>
      </dgm:t>
    </dgm:pt>
    <dgm:pt modelId="{AE067C2C-6C2A-4F05-8BC8-46589359BC12}" type="sibTrans" cxnId="{D18CFE88-36F7-4EBA-93B6-BA3A153DFA37}">
      <dgm:prSet/>
      <dgm:spPr/>
      <dgm:t>
        <a:bodyPr/>
        <a:lstStyle/>
        <a:p>
          <a:endParaRPr lang="en-US"/>
        </a:p>
      </dgm:t>
    </dgm:pt>
    <dgm:pt modelId="{DBE97668-A7DD-46B0-A198-36839054360F}">
      <dgm:prSet/>
      <dgm:spPr/>
      <dgm:t>
        <a:bodyPr/>
        <a:lstStyle/>
        <a:p>
          <a:pPr rtl="0"/>
          <a:r>
            <a:rPr lang="en-US" b="0" i="0" baseline="0" dirty="0"/>
            <a:t>Hospitals						</a:t>
          </a:r>
          <a:endParaRPr lang="en-US" dirty="0"/>
        </a:p>
      </dgm:t>
    </dgm:pt>
    <dgm:pt modelId="{E59B043B-29AA-4387-8DA4-F9C3FEDFDDFB}" type="parTrans" cxnId="{B4F14A05-E0A1-45A8-A259-5DB50EE1E5B3}">
      <dgm:prSet/>
      <dgm:spPr/>
      <dgm:t>
        <a:bodyPr/>
        <a:lstStyle/>
        <a:p>
          <a:endParaRPr lang="en-US"/>
        </a:p>
      </dgm:t>
    </dgm:pt>
    <dgm:pt modelId="{C043C9A9-BE39-4604-8A86-46DABC15CBBB}" type="sibTrans" cxnId="{B4F14A05-E0A1-45A8-A259-5DB50EE1E5B3}">
      <dgm:prSet/>
      <dgm:spPr/>
      <dgm:t>
        <a:bodyPr/>
        <a:lstStyle/>
        <a:p>
          <a:endParaRPr lang="en-US"/>
        </a:p>
      </dgm:t>
    </dgm:pt>
    <dgm:pt modelId="{D11BA4EE-A82C-469A-801E-C2E9895AB16E}">
      <dgm:prSet/>
      <dgm:spPr/>
      <dgm:t>
        <a:bodyPr/>
        <a:lstStyle/>
        <a:p>
          <a:pPr rtl="0"/>
          <a:r>
            <a:rPr lang="en-US" b="0" i="0" baseline="0" dirty="0"/>
            <a:t>Psychologists	</a:t>
          </a:r>
          <a:endParaRPr lang="en-US" dirty="0"/>
        </a:p>
      </dgm:t>
    </dgm:pt>
    <dgm:pt modelId="{6DD3AAC8-FDAD-4DB8-91EB-A66D196CBD9E}" type="parTrans" cxnId="{EF38743B-75F1-4712-B58B-88CB5AB605FB}">
      <dgm:prSet/>
      <dgm:spPr/>
      <dgm:t>
        <a:bodyPr/>
        <a:lstStyle/>
        <a:p>
          <a:endParaRPr lang="en-US"/>
        </a:p>
      </dgm:t>
    </dgm:pt>
    <dgm:pt modelId="{04508006-6FCD-4706-8BAD-8E6A94394F9F}" type="sibTrans" cxnId="{EF38743B-75F1-4712-B58B-88CB5AB605FB}">
      <dgm:prSet/>
      <dgm:spPr/>
      <dgm:t>
        <a:bodyPr/>
        <a:lstStyle/>
        <a:p>
          <a:endParaRPr lang="en-US"/>
        </a:p>
      </dgm:t>
    </dgm:pt>
    <dgm:pt modelId="{EBF7813A-8CAC-426F-8032-16FB653C5D4E}">
      <dgm:prSet/>
      <dgm:spPr/>
      <dgm:t>
        <a:bodyPr/>
        <a:lstStyle/>
        <a:p>
          <a:pPr rtl="0"/>
          <a:r>
            <a:rPr lang="en-US" b="0" i="0" baseline="0" dirty="0">
              <a:solidFill>
                <a:schemeClr val="tx1"/>
              </a:solidFill>
            </a:rPr>
            <a:t>Health Insurers</a:t>
          </a:r>
          <a:endParaRPr lang="en-US" dirty="0">
            <a:solidFill>
              <a:schemeClr val="tx1"/>
            </a:solidFill>
          </a:endParaRPr>
        </a:p>
      </dgm:t>
    </dgm:pt>
    <dgm:pt modelId="{3A4550E9-E946-4DA0-9809-F5BA3F0CA39D}" type="parTrans" cxnId="{8EAB04D2-2C7B-4F83-A04A-B9069BB3DB3B}">
      <dgm:prSet/>
      <dgm:spPr/>
      <dgm:t>
        <a:bodyPr/>
        <a:lstStyle/>
        <a:p>
          <a:endParaRPr lang="en-US"/>
        </a:p>
      </dgm:t>
    </dgm:pt>
    <dgm:pt modelId="{C28C666A-D8C0-4E85-A208-42947484CF2E}" type="sibTrans" cxnId="{8EAB04D2-2C7B-4F83-A04A-B9069BB3DB3B}">
      <dgm:prSet/>
      <dgm:spPr/>
      <dgm:t>
        <a:bodyPr/>
        <a:lstStyle/>
        <a:p>
          <a:endParaRPr lang="en-US"/>
        </a:p>
      </dgm:t>
    </dgm:pt>
    <dgm:pt modelId="{2FB61E35-78E0-4CBB-82CA-06D932BE0794}">
      <dgm:prSet/>
      <dgm:spPr/>
      <dgm:t>
        <a:bodyPr/>
        <a:lstStyle/>
        <a:p>
          <a:pPr rtl="0"/>
          <a:r>
            <a:rPr lang="en-US" b="0" i="0" baseline="0"/>
            <a:t>Health insurance companies</a:t>
          </a:r>
          <a:endParaRPr lang="en-US" dirty="0"/>
        </a:p>
      </dgm:t>
    </dgm:pt>
    <dgm:pt modelId="{33B8279C-5060-4471-9334-BB422B04113F}" type="parTrans" cxnId="{16046ADA-C81E-418F-9960-5CE781496A6B}">
      <dgm:prSet/>
      <dgm:spPr/>
      <dgm:t>
        <a:bodyPr/>
        <a:lstStyle/>
        <a:p>
          <a:endParaRPr lang="en-US"/>
        </a:p>
      </dgm:t>
    </dgm:pt>
    <dgm:pt modelId="{A0660586-D24B-4499-828A-53C4E57031B6}" type="sibTrans" cxnId="{16046ADA-C81E-418F-9960-5CE781496A6B}">
      <dgm:prSet/>
      <dgm:spPr/>
      <dgm:t>
        <a:bodyPr/>
        <a:lstStyle/>
        <a:p>
          <a:endParaRPr lang="en-US"/>
        </a:p>
      </dgm:t>
    </dgm:pt>
    <dgm:pt modelId="{5A2311B8-182D-4956-A191-36923482CC91}">
      <dgm:prSet/>
      <dgm:spPr/>
      <dgm:t>
        <a:bodyPr/>
        <a:lstStyle/>
        <a:p>
          <a:pPr rtl="0"/>
          <a:r>
            <a:rPr lang="en-US" b="0" i="0" baseline="0" dirty="0"/>
            <a:t>Government Programs (Medicare and Medicaid)</a:t>
          </a:r>
          <a:endParaRPr lang="en-US" dirty="0"/>
        </a:p>
      </dgm:t>
    </dgm:pt>
    <dgm:pt modelId="{1C15CE6D-935A-4CCF-8768-320DB67CEBCE}" type="parTrans" cxnId="{B756ED91-2BA5-4429-A91F-F6566DC586E4}">
      <dgm:prSet/>
      <dgm:spPr/>
      <dgm:t>
        <a:bodyPr/>
        <a:lstStyle/>
        <a:p>
          <a:endParaRPr lang="en-US"/>
        </a:p>
      </dgm:t>
    </dgm:pt>
    <dgm:pt modelId="{D031EB1A-E169-4895-8607-4578DBF60163}" type="sibTrans" cxnId="{B756ED91-2BA5-4429-A91F-F6566DC586E4}">
      <dgm:prSet/>
      <dgm:spPr/>
      <dgm:t>
        <a:bodyPr/>
        <a:lstStyle/>
        <a:p>
          <a:endParaRPr lang="en-US"/>
        </a:p>
      </dgm:t>
    </dgm:pt>
    <dgm:pt modelId="{69370762-F601-4F90-AD25-CDEE1710542A}">
      <dgm:prSet/>
      <dgm:spPr/>
      <dgm:t>
        <a:bodyPr/>
        <a:lstStyle/>
        <a:p>
          <a:pPr rtl="0"/>
          <a:r>
            <a:rPr lang="en-US" b="0" i="0" baseline="0"/>
            <a:t>HMOs</a:t>
          </a:r>
          <a:endParaRPr lang="en-US"/>
        </a:p>
      </dgm:t>
    </dgm:pt>
    <dgm:pt modelId="{3BDDF622-51BD-4C52-AF8E-2D3D72C2CADA}" type="sibTrans" cxnId="{C50DAA29-6158-4D76-B682-9F84C6EF8B63}">
      <dgm:prSet/>
      <dgm:spPr/>
      <dgm:t>
        <a:bodyPr/>
        <a:lstStyle/>
        <a:p>
          <a:endParaRPr lang="en-US"/>
        </a:p>
      </dgm:t>
    </dgm:pt>
    <dgm:pt modelId="{C08F62D5-992E-46BD-A754-1331D492BE66}" type="parTrans" cxnId="{C50DAA29-6158-4D76-B682-9F84C6EF8B63}">
      <dgm:prSet/>
      <dgm:spPr/>
      <dgm:t>
        <a:bodyPr/>
        <a:lstStyle/>
        <a:p>
          <a:endParaRPr lang="en-US"/>
        </a:p>
      </dgm:t>
    </dgm:pt>
    <dgm:pt modelId="{8ED69B18-EBC4-4F35-8F33-CFBB4B9CEA61}">
      <dgm:prSet/>
      <dgm:spPr/>
      <dgm:t>
        <a:bodyPr/>
        <a:lstStyle/>
        <a:p>
          <a:pPr rtl="0"/>
          <a:r>
            <a:rPr lang="en-US" b="0" i="0" baseline="0" dirty="0"/>
            <a:t>Company Health Plans</a:t>
          </a:r>
          <a:endParaRPr lang="en-US" dirty="0"/>
        </a:p>
      </dgm:t>
    </dgm:pt>
    <dgm:pt modelId="{F72522B7-E3AB-4B3F-9B99-D5A8C924E6A1}" type="sibTrans" cxnId="{8132F5A7-CD2E-4910-BBDF-AD4B6DF2A3A9}">
      <dgm:prSet/>
      <dgm:spPr/>
      <dgm:t>
        <a:bodyPr/>
        <a:lstStyle/>
        <a:p>
          <a:endParaRPr lang="en-US"/>
        </a:p>
      </dgm:t>
    </dgm:pt>
    <dgm:pt modelId="{41B37587-F4FD-46BD-AE72-B4569AE2BCCE}" type="parTrans" cxnId="{8132F5A7-CD2E-4910-BBDF-AD4B6DF2A3A9}">
      <dgm:prSet/>
      <dgm:spPr/>
      <dgm:t>
        <a:bodyPr/>
        <a:lstStyle/>
        <a:p>
          <a:endParaRPr lang="en-US"/>
        </a:p>
      </dgm:t>
    </dgm:pt>
    <dgm:pt modelId="{46A95D81-9257-4A5E-BBC5-32215F51657B}">
      <dgm:prSet/>
      <dgm:spPr/>
      <dgm:t>
        <a:bodyPr/>
        <a:lstStyle/>
        <a:p>
          <a:pPr rtl="0"/>
          <a:r>
            <a:rPr lang="en-US" dirty="0"/>
            <a:t>Chiropractors</a:t>
          </a:r>
        </a:p>
      </dgm:t>
    </dgm:pt>
    <dgm:pt modelId="{00C49E0F-65C6-4C43-B111-3DA7BAE12BDE}" type="parTrans" cxnId="{FE1D89BC-4A0D-4F12-9D3E-5CDCBF6F3A66}">
      <dgm:prSet/>
      <dgm:spPr/>
      <dgm:t>
        <a:bodyPr/>
        <a:lstStyle/>
        <a:p>
          <a:endParaRPr lang="en-US"/>
        </a:p>
      </dgm:t>
    </dgm:pt>
    <dgm:pt modelId="{CE493B5E-0AD3-450F-8A53-5F2C83BDBBC1}" type="sibTrans" cxnId="{FE1D89BC-4A0D-4F12-9D3E-5CDCBF6F3A66}">
      <dgm:prSet/>
      <dgm:spPr/>
      <dgm:t>
        <a:bodyPr/>
        <a:lstStyle/>
        <a:p>
          <a:endParaRPr lang="en-US"/>
        </a:p>
      </dgm:t>
    </dgm:pt>
    <dgm:pt modelId="{EFB48B0F-E5E0-4015-BA57-2E6D2B02EC16}">
      <dgm:prSet/>
      <dgm:spPr/>
      <dgm:t>
        <a:bodyPr/>
        <a:lstStyle/>
        <a:p>
          <a:pPr rtl="0"/>
          <a:r>
            <a:rPr lang="en-US"/>
            <a:t>Nursing Homes</a:t>
          </a:r>
          <a:endParaRPr lang="en-US" dirty="0"/>
        </a:p>
      </dgm:t>
    </dgm:pt>
    <dgm:pt modelId="{1091CF15-ADC2-42CD-8C04-33067D3F758B}" type="parTrans" cxnId="{A42303DA-6344-4C37-A664-4C5B59F9E7CE}">
      <dgm:prSet/>
      <dgm:spPr/>
      <dgm:t>
        <a:bodyPr/>
        <a:lstStyle/>
        <a:p>
          <a:endParaRPr lang="en-US"/>
        </a:p>
      </dgm:t>
    </dgm:pt>
    <dgm:pt modelId="{95B3D1D6-C994-4907-8DCC-7BD2B8056D4C}" type="sibTrans" cxnId="{A42303DA-6344-4C37-A664-4C5B59F9E7CE}">
      <dgm:prSet/>
      <dgm:spPr/>
      <dgm:t>
        <a:bodyPr/>
        <a:lstStyle/>
        <a:p>
          <a:endParaRPr lang="en-US"/>
        </a:p>
      </dgm:t>
    </dgm:pt>
    <dgm:pt modelId="{DC31BFF4-EFB7-4D65-A919-3E309EC74ED8}">
      <dgm:prSet/>
      <dgm:spPr/>
      <dgm:t>
        <a:bodyPr/>
        <a:lstStyle/>
        <a:p>
          <a:pPr rtl="0"/>
          <a:r>
            <a:rPr lang="en-US"/>
            <a:t>Pharmacies</a:t>
          </a:r>
          <a:endParaRPr lang="en-US" dirty="0"/>
        </a:p>
      </dgm:t>
    </dgm:pt>
    <dgm:pt modelId="{E218DE9B-319B-417E-AD2F-434B73BFA734}" type="parTrans" cxnId="{74CBB8FD-BB1C-4280-8855-11752A60AC97}">
      <dgm:prSet/>
      <dgm:spPr/>
      <dgm:t>
        <a:bodyPr/>
        <a:lstStyle/>
        <a:p>
          <a:endParaRPr lang="en-US"/>
        </a:p>
      </dgm:t>
    </dgm:pt>
    <dgm:pt modelId="{8D27B0CB-276A-4B47-B645-3BD3B9315D50}" type="sibTrans" cxnId="{74CBB8FD-BB1C-4280-8855-11752A60AC97}">
      <dgm:prSet/>
      <dgm:spPr/>
      <dgm:t>
        <a:bodyPr/>
        <a:lstStyle/>
        <a:p>
          <a:endParaRPr lang="en-US"/>
        </a:p>
      </dgm:t>
    </dgm:pt>
    <dgm:pt modelId="{090FD4D9-7CCA-4B4F-A5E0-DD4F0215E8F5}">
      <dgm:prSet/>
      <dgm:spPr/>
      <dgm:t>
        <a:bodyPr/>
        <a:lstStyle/>
        <a:p>
          <a:pPr rtl="0"/>
          <a:r>
            <a:rPr lang="en-US" dirty="0"/>
            <a:t>Dentists</a:t>
          </a:r>
          <a:r>
            <a:rPr lang="en-US" b="0" i="0" baseline="0" dirty="0"/>
            <a:t>					</a:t>
          </a:r>
          <a:endParaRPr lang="en-US" dirty="0"/>
        </a:p>
      </dgm:t>
    </dgm:pt>
    <dgm:pt modelId="{0075CC75-4028-421F-8FB3-7718CBBEF82D}" type="parTrans" cxnId="{272E8AE0-8A26-40E6-B424-C53A7B7BB993}">
      <dgm:prSet/>
      <dgm:spPr/>
      <dgm:t>
        <a:bodyPr/>
        <a:lstStyle/>
        <a:p>
          <a:endParaRPr lang="en-US"/>
        </a:p>
      </dgm:t>
    </dgm:pt>
    <dgm:pt modelId="{1A928417-7DBE-40A2-9CDF-49AB65BDE4AA}" type="sibTrans" cxnId="{272E8AE0-8A26-40E6-B424-C53A7B7BB993}">
      <dgm:prSet/>
      <dgm:spPr/>
      <dgm:t>
        <a:bodyPr/>
        <a:lstStyle/>
        <a:p>
          <a:endParaRPr lang="en-US"/>
        </a:p>
      </dgm:t>
    </dgm:pt>
    <dgm:pt modelId="{8D845CEA-5DC8-44B7-9DA3-0B7AC848CB2D}" type="pres">
      <dgm:prSet presAssocID="{6276C455-17B6-454C-B869-E13030B7D560}" presName="linear" presStyleCnt="0">
        <dgm:presLayoutVars>
          <dgm:animLvl val="lvl"/>
          <dgm:resizeHandles val="exact"/>
        </dgm:presLayoutVars>
      </dgm:prSet>
      <dgm:spPr/>
    </dgm:pt>
    <dgm:pt modelId="{76F5D2AE-7A83-4B2E-9DE3-7A16F534DD53}" type="pres">
      <dgm:prSet presAssocID="{0C06A834-01C5-4F1C-8583-C4EDB90F074C}" presName="parentText" presStyleLbl="node1" presStyleIdx="0" presStyleCnt="2">
        <dgm:presLayoutVars>
          <dgm:chMax val="0"/>
          <dgm:bulletEnabled val="1"/>
        </dgm:presLayoutVars>
      </dgm:prSet>
      <dgm:spPr/>
    </dgm:pt>
    <dgm:pt modelId="{4E264E10-4837-4C75-BB41-B3D977B2E0F6}" type="pres">
      <dgm:prSet presAssocID="{0C06A834-01C5-4F1C-8583-C4EDB90F074C}" presName="childText" presStyleLbl="revTx" presStyleIdx="0" presStyleCnt="2">
        <dgm:presLayoutVars>
          <dgm:bulletEnabled val="1"/>
        </dgm:presLayoutVars>
      </dgm:prSet>
      <dgm:spPr/>
    </dgm:pt>
    <dgm:pt modelId="{18870F96-B3C8-4864-BA18-748BDAAF4338}" type="pres">
      <dgm:prSet presAssocID="{EBF7813A-8CAC-426F-8032-16FB653C5D4E}" presName="parentText" presStyleLbl="node1" presStyleIdx="1" presStyleCnt="2">
        <dgm:presLayoutVars>
          <dgm:chMax val="0"/>
          <dgm:bulletEnabled val="1"/>
        </dgm:presLayoutVars>
      </dgm:prSet>
      <dgm:spPr/>
    </dgm:pt>
    <dgm:pt modelId="{1D3687AC-A17D-48C6-81F5-C2545EE82391}" type="pres">
      <dgm:prSet presAssocID="{EBF7813A-8CAC-426F-8032-16FB653C5D4E}" presName="childText" presStyleLbl="revTx" presStyleIdx="1" presStyleCnt="2">
        <dgm:presLayoutVars>
          <dgm:bulletEnabled val="1"/>
        </dgm:presLayoutVars>
      </dgm:prSet>
      <dgm:spPr/>
    </dgm:pt>
  </dgm:ptLst>
  <dgm:cxnLst>
    <dgm:cxn modelId="{75B77000-5866-445A-90A5-F51CE82914D1}" type="presOf" srcId="{5A2311B8-182D-4956-A191-36923482CC91}" destId="{1D3687AC-A17D-48C6-81F5-C2545EE82391}" srcOrd="0" destOrd="3" presId="urn:microsoft.com/office/officeart/2005/8/layout/vList2"/>
    <dgm:cxn modelId="{B4F14A05-E0A1-45A8-A259-5DB50EE1E5B3}" srcId="{0C06A834-01C5-4F1C-8583-C4EDB90F074C}" destId="{DBE97668-A7DD-46B0-A198-36839054360F}" srcOrd="2" destOrd="0" parTransId="{E59B043B-29AA-4387-8DA4-F9C3FEDFDDFB}" sibTransId="{C043C9A9-BE39-4604-8A86-46DABC15CBBB}"/>
    <dgm:cxn modelId="{D5B3F918-7467-4573-AB0F-9C46E43EDB26}" srcId="{6276C455-17B6-454C-B869-E13030B7D560}" destId="{0C06A834-01C5-4F1C-8583-C4EDB90F074C}" srcOrd="0" destOrd="0" parTransId="{EFD52536-7CA0-48AE-88DC-C5B86F2399B9}" sibTransId="{75F94ACB-D2E4-498F-8318-5B4BDA0B80AA}"/>
    <dgm:cxn modelId="{3E0E8C1B-D4D4-4CCB-9CF9-7904BE7111C4}" type="presOf" srcId="{6276C455-17B6-454C-B869-E13030B7D560}" destId="{8D845CEA-5DC8-44B7-9DA3-0B7AC848CB2D}" srcOrd="0" destOrd="0" presId="urn:microsoft.com/office/officeart/2005/8/layout/vList2"/>
    <dgm:cxn modelId="{59EB8A1E-706A-4452-B27B-2731911E917A}" type="presOf" srcId="{DBE97668-A7DD-46B0-A198-36839054360F}" destId="{4E264E10-4837-4C75-BB41-B3D977B2E0F6}" srcOrd="0" destOrd="2" presId="urn:microsoft.com/office/officeart/2005/8/layout/vList2"/>
    <dgm:cxn modelId="{D60D5925-5F8F-47A7-A237-C33BA9A36AED}" type="presOf" srcId="{8ED69B18-EBC4-4F35-8F33-CFBB4B9CEA61}" destId="{1D3687AC-A17D-48C6-81F5-C2545EE82391}" srcOrd="0" destOrd="2" presId="urn:microsoft.com/office/officeart/2005/8/layout/vList2"/>
    <dgm:cxn modelId="{37B55D27-4486-4304-8286-53CB83E214F8}" type="presOf" srcId="{2FB61E35-78E0-4CBB-82CA-06D932BE0794}" destId="{1D3687AC-A17D-48C6-81F5-C2545EE82391}" srcOrd="0" destOrd="0" presId="urn:microsoft.com/office/officeart/2005/8/layout/vList2"/>
    <dgm:cxn modelId="{C50DAA29-6158-4D76-B682-9F84C6EF8B63}" srcId="{EBF7813A-8CAC-426F-8032-16FB653C5D4E}" destId="{69370762-F601-4F90-AD25-CDEE1710542A}" srcOrd="1" destOrd="0" parTransId="{C08F62D5-992E-46BD-A754-1331D492BE66}" sibTransId="{3BDDF622-51BD-4C52-AF8E-2D3D72C2CADA}"/>
    <dgm:cxn modelId="{EF38743B-75F1-4712-B58B-88CB5AB605FB}" srcId="{0C06A834-01C5-4F1C-8583-C4EDB90F074C}" destId="{D11BA4EE-A82C-469A-801E-C2E9895AB16E}" srcOrd="3" destOrd="0" parTransId="{6DD3AAC8-FDAD-4DB8-91EB-A66D196CBD9E}" sibTransId="{04508006-6FCD-4706-8BAD-8E6A94394F9F}"/>
    <dgm:cxn modelId="{9C10033F-F275-4B89-B734-4CC2131DE59F}" type="presOf" srcId="{46A95D81-9257-4A5E-BBC5-32215F51657B}" destId="{4E264E10-4837-4C75-BB41-B3D977B2E0F6}" srcOrd="0" destOrd="4" presId="urn:microsoft.com/office/officeart/2005/8/layout/vList2"/>
    <dgm:cxn modelId="{D173D042-4A82-4499-ACA3-E02A176EDFBE}" type="presOf" srcId="{EFB48B0F-E5E0-4015-BA57-2E6D2B02EC16}" destId="{4E264E10-4837-4C75-BB41-B3D977B2E0F6}" srcOrd="0" destOrd="5" presId="urn:microsoft.com/office/officeart/2005/8/layout/vList2"/>
    <dgm:cxn modelId="{80FE1F66-4602-4B86-806F-339481948C5B}" srcId="{0C06A834-01C5-4F1C-8583-C4EDB90F074C}" destId="{03CD2453-BBA2-4423-AD92-468BA31344B4}" srcOrd="0" destOrd="0" parTransId="{CACA4C02-F339-4EF2-B26C-0F6DDFCAE8A4}" sibTransId="{6ABF4CC4-36ED-4A9B-9F00-DF1AB63E503A}"/>
    <dgm:cxn modelId="{DAC31E71-E83F-474C-A2A1-0CC87ADD2F14}" type="presOf" srcId="{69370762-F601-4F90-AD25-CDEE1710542A}" destId="{1D3687AC-A17D-48C6-81F5-C2545EE82391}" srcOrd="0" destOrd="1" presId="urn:microsoft.com/office/officeart/2005/8/layout/vList2"/>
    <dgm:cxn modelId="{D18CFE88-36F7-4EBA-93B6-BA3A153DFA37}" srcId="{0C06A834-01C5-4F1C-8583-C4EDB90F074C}" destId="{7338626B-6AFF-4D63-A43B-EC4350408149}" srcOrd="1" destOrd="0" parTransId="{BEF58CC4-2DD7-4645-B804-2FD37BA4F405}" sibTransId="{AE067C2C-6C2A-4F05-8BC8-46589359BC12}"/>
    <dgm:cxn modelId="{0EA75790-6EA3-416C-B25F-BCE6484DDD37}" type="presOf" srcId="{D11BA4EE-A82C-469A-801E-C2E9895AB16E}" destId="{4E264E10-4837-4C75-BB41-B3D977B2E0F6}" srcOrd="0" destOrd="3" presId="urn:microsoft.com/office/officeart/2005/8/layout/vList2"/>
    <dgm:cxn modelId="{B756ED91-2BA5-4429-A91F-F6566DC586E4}" srcId="{EBF7813A-8CAC-426F-8032-16FB653C5D4E}" destId="{5A2311B8-182D-4956-A191-36923482CC91}" srcOrd="3" destOrd="0" parTransId="{1C15CE6D-935A-4CCF-8768-320DB67CEBCE}" sibTransId="{D031EB1A-E169-4895-8607-4578DBF60163}"/>
    <dgm:cxn modelId="{8132F5A7-CD2E-4910-BBDF-AD4B6DF2A3A9}" srcId="{EBF7813A-8CAC-426F-8032-16FB653C5D4E}" destId="{8ED69B18-EBC4-4F35-8F33-CFBB4B9CEA61}" srcOrd="2" destOrd="0" parTransId="{41B37587-F4FD-46BD-AE72-B4569AE2BCCE}" sibTransId="{F72522B7-E3AB-4B3F-9B99-D5A8C924E6A1}"/>
    <dgm:cxn modelId="{EADDBDB5-B100-40EE-AC62-B8942905794F}" type="presOf" srcId="{03CD2453-BBA2-4423-AD92-468BA31344B4}" destId="{4E264E10-4837-4C75-BB41-B3D977B2E0F6}" srcOrd="0" destOrd="0" presId="urn:microsoft.com/office/officeart/2005/8/layout/vList2"/>
    <dgm:cxn modelId="{FE1D89BC-4A0D-4F12-9D3E-5CDCBF6F3A66}" srcId="{0C06A834-01C5-4F1C-8583-C4EDB90F074C}" destId="{46A95D81-9257-4A5E-BBC5-32215F51657B}" srcOrd="4" destOrd="0" parTransId="{00C49E0F-65C6-4C43-B111-3DA7BAE12BDE}" sibTransId="{CE493B5E-0AD3-450F-8A53-5F2C83BDBBC1}"/>
    <dgm:cxn modelId="{CB3F2CBD-5A7D-4ADA-B5E8-C0645CE9EF90}" type="presOf" srcId="{DC31BFF4-EFB7-4D65-A919-3E309EC74ED8}" destId="{4E264E10-4837-4C75-BB41-B3D977B2E0F6}" srcOrd="0" destOrd="6" presId="urn:microsoft.com/office/officeart/2005/8/layout/vList2"/>
    <dgm:cxn modelId="{E49347C1-11D2-44BB-B83C-4224D176BF30}" type="presOf" srcId="{090FD4D9-7CCA-4B4F-A5E0-DD4F0215E8F5}" destId="{4E264E10-4837-4C75-BB41-B3D977B2E0F6}" srcOrd="0" destOrd="7" presId="urn:microsoft.com/office/officeart/2005/8/layout/vList2"/>
    <dgm:cxn modelId="{A7A829C5-4F49-4DE8-A8E0-9923BCC21512}" type="presOf" srcId="{7338626B-6AFF-4D63-A43B-EC4350408149}" destId="{4E264E10-4837-4C75-BB41-B3D977B2E0F6}" srcOrd="0" destOrd="1" presId="urn:microsoft.com/office/officeart/2005/8/layout/vList2"/>
    <dgm:cxn modelId="{8EAB04D2-2C7B-4F83-A04A-B9069BB3DB3B}" srcId="{6276C455-17B6-454C-B869-E13030B7D560}" destId="{EBF7813A-8CAC-426F-8032-16FB653C5D4E}" srcOrd="1" destOrd="0" parTransId="{3A4550E9-E946-4DA0-9809-F5BA3F0CA39D}" sibTransId="{C28C666A-D8C0-4E85-A208-42947484CF2E}"/>
    <dgm:cxn modelId="{A42303DA-6344-4C37-A664-4C5B59F9E7CE}" srcId="{0C06A834-01C5-4F1C-8583-C4EDB90F074C}" destId="{EFB48B0F-E5E0-4015-BA57-2E6D2B02EC16}" srcOrd="5" destOrd="0" parTransId="{1091CF15-ADC2-42CD-8C04-33067D3F758B}" sibTransId="{95B3D1D6-C994-4907-8DCC-7BD2B8056D4C}"/>
    <dgm:cxn modelId="{16046ADA-C81E-418F-9960-5CE781496A6B}" srcId="{EBF7813A-8CAC-426F-8032-16FB653C5D4E}" destId="{2FB61E35-78E0-4CBB-82CA-06D932BE0794}" srcOrd="0" destOrd="0" parTransId="{33B8279C-5060-4471-9334-BB422B04113F}" sibTransId="{A0660586-D24B-4499-828A-53C4E57031B6}"/>
    <dgm:cxn modelId="{272E8AE0-8A26-40E6-B424-C53A7B7BB993}" srcId="{0C06A834-01C5-4F1C-8583-C4EDB90F074C}" destId="{090FD4D9-7CCA-4B4F-A5E0-DD4F0215E8F5}" srcOrd="7" destOrd="0" parTransId="{0075CC75-4028-421F-8FB3-7718CBBEF82D}" sibTransId="{1A928417-7DBE-40A2-9CDF-49AB65BDE4AA}"/>
    <dgm:cxn modelId="{44944AE2-4A18-4765-B23F-F735638B71B9}" type="presOf" srcId="{0C06A834-01C5-4F1C-8583-C4EDB90F074C}" destId="{76F5D2AE-7A83-4B2E-9DE3-7A16F534DD53}" srcOrd="0" destOrd="0" presId="urn:microsoft.com/office/officeart/2005/8/layout/vList2"/>
    <dgm:cxn modelId="{193079E2-7453-48D5-811E-D52428E6671F}" type="presOf" srcId="{EBF7813A-8CAC-426F-8032-16FB653C5D4E}" destId="{18870F96-B3C8-4864-BA18-748BDAAF4338}" srcOrd="0" destOrd="0" presId="urn:microsoft.com/office/officeart/2005/8/layout/vList2"/>
    <dgm:cxn modelId="{74CBB8FD-BB1C-4280-8855-11752A60AC97}" srcId="{0C06A834-01C5-4F1C-8583-C4EDB90F074C}" destId="{DC31BFF4-EFB7-4D65-A919-3E309EC74ED8}" srcOrd="6" destOrd="0" parTransId="{E218DE9B-319B-417E-AD2F-434B73BFA734}" sibTransId="{8D27B0CB-276A-4B47-B645-3BD3B9315D50}"/>
    <dgm:cxn modelId="{F7846AE3-AA8A-46EE-9437-F70DB292B922}" type="presParOf" srcId="{8D845CEA-5DC8-44B7-9DA3-0B7AC848CB2D}" destId="{76F5D2AE-7A83-4B2E-9DE3-7A16F534DD53}" srcOrd="0" destOrd="0" presId="urn:microsoft.com/office/officeart/2005/8/layout/vList2"/>
    <dgm:cxn modelId="{55FEC0D8-42CA-4BF4-BD90-2FF35686C754}" type="presParOf" srcId="{8D845CEA-5DC8-44B7-9DA3-0B7AC848CB2D}" destId="{4E264E10-4837-4C75-BB41-B3D977B2E0F6}" srcOrd="1" destOrd="0" presId="urn:microsoft.com/office/officeart/2005/8/layout/vList2"/>
    <dgm:cxn modelId="{D4187A1F-5920-4168-98CB-8F038A6E0288}" type="presParOf" srcId="{8D845CEA-5DC8-44B7-9DA3-0B7AC848CB2D}" destId="{18870F96-B3C8-4864-BA18-748BDAAF4338}" srcOrd="2" destOrd="0" presId="urn:microsoft.com/office/officeart/2005/8/layout/vList2"/>
    <dgm:cxn modelId="{10566E11-122C-4AB8-A4E4-3B70F5FA3F72}" type="presParOf" srcId="{8D845CEA-5DC8-44B7-9DA3-0B7AC848CB2D}" destId="{1D3687AC-A17D-48C6-81F5-C2545EE82391}"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6FD5013-5495-4BCC-85E7-F337B24916E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54A881F-CFF6-4723-868D-741CB91C2394}">
      <dgm:prSet phldrT="[Text]"/>
      <dgm:spPr/>
      <dgm:t>
        <a:bodyPr/>
        <a:lstStyle/>
        <a:p>
          <a:r>
            <a:rPr lang="en-US" dirty="0">
              <a:solidFill>
                <a:schemeClr val="tx1"/>
              </a:solidFill>
            </a:rPr>
            <a:t>Identifiers connect a person to their medical information.</a:t>
          </a:r>
        </a:p>
      </dgm:t>
    </dgm:pt>
    <dgm:pt modelId="{80D953A6-0C61-4566-916C-528F7562B1F3}" type="parTrans" cxnId="{D8E7B708-4801-4435-B827-C94E31CE3106}">
      <dgm:prSet/>
      <dgm:spPr/>
      <dgm:t>
        <a:bodyPr/>
        <a:lstStyle/>
        <a:p>
          <a:endParaRPr lang="en-US"/>
        </a:p>
      </dgm:t>
    </dgm:pt>
    <dgm:pt modelId="{A5924D7A-C122-43F1-A820-7AD010886994}" type="sibTrans" cxnId="{D8E7B708-4801-4435-B827-C94E31CE3106}">
      <dgm:prSet/>
      <dgm:spPr/>
      <dgm:t>
        <a:bodyPr/>
        <a:lstStyle/>
        <a:p>
          <a:endParaRPr lang="en-US"/>
        </a:p>
      </dgm:t>
    </dgm:pt>
    <dgm:pt modelId="{11EFCAFA-DAF4-4646-AAC4-F3BAC3B5E9EB}">
      <dgm:prSet phldrT="[Text]"/>
      <dgm:spPr/>
      <dgm:t>
        <a:bodyPr/>
        <a:lstStyle/>
        <a:p>
          <a:r>
            <a:rPr lang="en-US" dirty="0">
              <a:solidFill>
                <a:schemeClr val="tx1"/>
              </a:solidFill>
            </a:rPr>
            <a:t>De-identified information has identifiers removed and is used by</a:t>
          </a:r>
        </a:p>
      </dgm:t>
    </dgm:pt>
    <dgm:pt modelId="{8EEC5D83-267D-44C2-9B8E-A8E9F5D53652}" type="parTrans" cxnId="{778D6835-6654-441A-B860-18671725A13F}">
      <dgm:prSet/>
      <dgm:spPr/>
      <dgm:t>
        <a:bodyPr/>
        <a:lstStyle/>
        <a:p>
          <a:endParaRPr lang="en-US"/>
        </a:p>
      </dgm:t>
    </dgm:pt>
    <dgm:pt modelId="{A5D7DD15-8AE2-478C-9DA3-CA75667AD2FE}" type="sibTrans" cxnId="{778D6835-6654-441A-B860-18671725A13F}">
      <dgm:prSet/>
      <dgm:spPr/>
      <dgm:t>
        <a:bodyPr/>
        <a:lstStyle/>
        <a:p>
          <a:endParaRPr lang="en-US"/>
        </a:p>
      </dgm:t>
    </dgm:pt>
    <dgm:pt modelId="{826E899F-00D6-4BFC-A410-B85322EEFA73}">
      <dgm:prSet phldrT="[Text]"/>
      <dgm:spPr/>
      <dgm:t>
        <a:bodyPr/>
        <a:lstStyle/>
        <a:p>
          <a:r>
            <a:rPr lang="en-US" dirty="0"/>
            <a:t>Name</a:t>
          </a:r>
        </a:p>
      </dgm:t>
    </dgm:pt>
    <dgm:pt modelId="{F988417F-2246-4002-A6F5-AAABFAC2D370}" type="parTrans" cxnId="{ADF922C5-5538-4666-A5BB-05FA24102346}">
      <dgm:prSet/>
      <dgm:spPr/>
      <dgm:t>
        <a:bodyPr/>
        <a:lstStyle/>
        <a:p>
          <a:endParaRPr lang="en-US"/>
        </a:p>
      </dgm:t>
    </dgm:pt>
    <dgm:pt modelId="{B58E6365-74E9-4C8B-844F-4BA7E03676E5}" type="sibTrans" cxnId="{ADF922C5-5538-4666-A5BB-05FA24102346}">
      <dgm:prSet/>
      <dgm:spPr/>
      <dgm:t>
        <a:bodyPr/>
        <a:lstStyle/>
        <a:p>
          <a:endParaRPr lang="en-US"/>
        </a:p>
      </dgm:t>
    </dgm:pt>
    <dgm:pt modelId="{6ECA68B3-0DD7-4B27-9A43-00612E43B654}">
      <dgm:prSet phldrT="[Text]"/>
      <dgm:spPr/>
      <dgm:t>
        <a:bodyPr/>
        <a:lstStyle/>
        <a:p>
          <a:r>
            <a:rPr lang="en-US" dirty="0"/>
            <a:t>Date of Birth</a:t>
          </a:r>
        </a:p>
      </dgm:t>
    </dgm:pt>
    <dgm:pt modelId="{790D0B42-00F4-4A4E-9A98-16A621B7F6CE}" type="parTrans" cxnId="{4F9E3D60-1D6B-417D-BA01-816B4F8F9AF4}">
      <dgm:prSet/>
      <dgm:spPr/>
      <dgm:t>
        <a:bodyPr/>
        <a:lstStyle/>
        <a:p>
          <a:endParaRPr lang="en-US"/>
        </a:p>
      </dgm:t>
    </dgm:pt>
    <dgm:pt modelId="{F0452AF5-1868-43C3-88B8-5D29956FF424}" type="sibTrans" cxnId="{4F9E3D60-1D6B-417D-BA01-816B4F8F9AF4}">
      <dgm:prSet/>
      <dgm:spPr/>
      <dgm:t>
        <a:bodyPr/>
        <a:lstStyle/>
        <a:p>
          <a:endParaRPr lang="en-US"/>
        </a:p>
      </dgm:t>
    </dgm:pt>
    <dgm:pt modelId="{0B898B40-AD12-412D-B439-3AB17EBC86F6}">
      <dgm:prSet phldrT="[Text]"/>
      <dgm:spPr/>
      <dgm:t>
        <a:bodyPr/>
        <a:lstStyle/>
        <a:p>
          <a:r>
            <a:rPr lang="en-US" dirty="0"/>
            <a:t>Treatment Date</a:t>
          </a:r>
        </a:p>
      </dgm:t>
    </dgm:pt>
    <dgm:pt modelId="{A24B6F35-5DC6-4282-8259-14E1053849FC}" type="parTrans" cxnId="{94C37672-6819-4EE8-B6AF-1607D4468897}">
      <dgm:prSet/>
      <dgm:spPr/>
      <dgm:t>
        <a:bodyPr/>
        <a:lstStyle/>
        <a:p>
          <a:endParaRPr lang="en-US"/>
        </a:p>
      </dgm:t>
    </dgm:pt>
    <dgm:pt modelId="{9DBECB93-F309-484D-9CAB-6853747A35FB}" type="sibTrans" cxnId="{94C37672-6819-4EE8-B6AF-1607D4468897}">
      <dgm:prSet/>
      <dgm:spPr/>
      <dgm:t>
        <a:bodyPr/>
        <a:lstStyle/>
        <a:p>
          <a:endParaRPr lang="en-US"/>
        </a:p>
      </dgm:t>
    </dgm:pt>
    <dgm:pt modelId="{5A695EAF-2B09-4DAD-ABC8-99D40752DC35}">
      <dgm:prSet phldrT="[Text]"/>
      <dgm:spPr/>
      <dgm:t>
        <a:bodyPr/>
        <a:lstStyle/>
        <a:p>
          <a:r>
            <a:rPr lang="en-US" dirty="0"/>
            <a:t>Social Security Number</a:t>
          </a:r>
        </a:p>
      </dgm:t>
    </dgm:pt>
    <dgm:pt modelId="{5B1EF2A3-8E59-41FA-9945-6F456BBF2F8A}" type="parTrans" cxnId="{C04A9668-F344-4FA7-A8F3-4080D9F55F70}">
      <dgm:prSet/>
      <dgm:spPr/>
      <dgm:t>
        <a:bodyPr/>
        <a:lstStyle/>
        <a:p>
          <a:endParaRPr lang="en-US"/>
        </a:p>
      </dgm:t>
    </dgm:pt>
    <dgm:pt modelId="{B9D1590D-8707-4DD0-B4C6-5421378DF9C1}" type="sibTrans" cxnId="{C04A9668-F344-4FA7-A8F3-4080D9F55F70}">
      <dgm:prSet/>
      <dgm:spPr/>
      <dgm:t>
        <a:bodyPr/>
        <a:lstStyle/>
        <a:p>
          <a:endParaRPr lang="en-US"/>
        </a:p>
      </dgm:t>
    </dgm:pt>
    <dgm:pt modelId="{5F12802F-1B57-4F12-8700-A8DCE9A589D4}">
      <dgm:prSet phldrT="[Text]"/>
      <dgm:spPr/>
      <dgm:t>
        <a:bodyPr/>
        <a:lstStyle/>
        <a:p>
          <a:r>
            <a:rPr lang="en-US" dirty="0"/>
            <a:t>Researchers</a:t>
          </a:r>
        </a:p>
      </dgm:t>
    </dgm:pt>
    <dgm:pt modelId="{DF04D1DF-8BC0-40E6-A03C-027B07739D46}" type="parTrans" cxnId="{771FDD6A-34F2-455C-9CA0-733B61AFD062}">
      <dgm:prSet/>
      <dgm:spPr/>
      <dgm:t>
        <a:bodyPr/>
        <a:lstStyle/>
        <a:p>
          <a:endParaRPr lang="en-US"/>
        </a:p>
      </dgm:t>
    </dgm:pt>
    <dgm:pt modelId="{5C54751C-EB4F-4F0B-B45C-1A363F1D1FEA}" type="sibTrans" cxnId="{771FDD6A-34F2-455C-9CA0-733B61AFD062}">
      <dgm:prSet/>
      <dgm:spPr/>
      <dgm:t>
        <a:bodyPr/>
        <a:lstStyle/>
        <a:p>
          <a:endParaRPr lang="en-US"/>
        </a:p>
      </dgm:t>
    </dgm:pt>
    <dgm:pt modelId="{B5235D06-5D03-4176-9C99-6C2000439E54}">
      <dgm:prSet phldrT="[Text]"/>
      <dgm:spPr/>
      <dgm:t>
        <a:bodyPr/>
        <a:lstStyle/>
        <a:p>
          <a:r>
            <a:rPr lang="en-US" dirty="0"/>
            <a:t>Medical Students</a:t>
          </a:r>
        </a:p>
      </dgm:t>
    </dgm:pt>
    <dgm:pt modelId="{A344DF52-35B4-4978-9C42-6FF8119F7445}" type="parTrans" cxnId="{4914511F-C772-4B59-81C1-64EC2638E021}">
      <dgm:prSet/>
      <dgm:spPr/>
      <dgm:t>
        <a:bodyPr/>
        <a:lstStyle/>
        <a:p>
          <a:endParaRPr lang="en-US"/>
        </a:p>
      </dgm:t>
    </dgm:pt>
    <dgm:pt modelId="{3763CA75-D058-4451-8765-7A3726729EC5}" type="sibTrans" cxnId="{4914511F-C772-4B59-81C1-64EC2638E021}">
      <dgm:prSet/>
      <dgm:spPr/>
      <dgm:t>
        <a:bodyPr/>
        <a:lstStyle/>
        <a:p>
          <a:endParaRPr lang="en-US"/>
        </a:p>
      </dgm:t>
    </dgm:pt>
    <dgm:pt modelId="{88AD7873-3FF9-4B19-876D-F4AB91D9B111}" type="pres">
      <dgm:prSet presAssocID="{E6FD5013-5495-4BCC-85E7-F337B24916E4}" presName="linear" presStyleCnt="0">
        <dgm:presLayoutVars>
          <dgm:animLvl val="lvl"/>
          <dgm:resizeHandles val="exact"/>
        </dgm:presLayoutVars>
      </dgm:prSet>
      <dgm:spPr/>
    </dgm:pt>
    <dgm:pt modelId="{EF9FCE5E-312C-42E1-A379-C9D737B34CAC}" type="pres">
      <dgm:prSet presAssocID="{A54A881F-CFF6-4723-868D-741CB91C2394}" presName="parentText" presStyleLbl="node1" presStyleIdx="0" presStyleCnt="2">
        <dgm:presLayoutVars>
          <dgm:chMax val="0"/>
          <dgm:bulletEnabled val="1"/>
        </dgm:presLayoutVars>
      </dgm:prSet>
      <dgm:spPr/>
    </dgm:pt>
    <dgm:pt modelId="{0B3A9D25-E287-46D0-A60C-05B25EA8C9AD}" type="pres">
      <dgm:prSet presAssocID="{A54A881F-CFF6-4723-868D-741CB91C2394}" presName="childText" presStyleLbl="revTx" presStyleIdx="0" presStyleCnt="2">
        <dgm:presLayoutVars>
          <dgm:bulletEnabled val="1"/>
        </dgm:presLayoutVars>
      </dgm:prSet>
      <dgm:spPr/>
    </dgm:pt>
    <dgm:pt modelId="{2A10868D-2BB9-48F5-B7EE-B4A0737D9E11}" type="pres">
      <dgm:prSet presAssocID="{11EFCAFA-DAF4-4646-AAC4-F3BAC3B5E9EB}" presName="parentText" presStyleLbl="node1" presStyleIdx="1" presStyleCnt="2">
        <dgm:presLayoutVars>
          <dgm:chMax val="0"/>
          <dgm:bulletEnabled val="1"/>
        </dgm:presLayoutVars>
      </dgm:prSet>
      <dgm:spPr/>
    </dgm:pt>
    <dgm:pt modelId="{64331362-346C-4753-B086-42EBA90A1EA0}" type="pres">
      <dgm:prSet presAssocID="{11EFCAFA-DAF4-4646-AAC4-F3BAC3B5E9EB}" presName="childText" presStyleLbl="revTx" presStyleIdx="1" presStyleCnt="2">
        <dgm:presLayoutVars>
          <dgm:bulletEnabled val="1"/>
        </dgm:presLayoutVars>
      </dgm:prSet>
      <dgm:spPr/>
    </dgm:pt>
  </dgm:ptLst>
  <dgm:cxnLst>
    <dgm:cxn modelId="{D8E7B708-4801-4435-B827-C94E31CE3106}" srcId="{E6FD5013-5495-4BCC-85E7-F337B24916E4}" destId="{A54A881F-CFF6-4723-868D-741CB91C2394}" srcOrd="0" destOrd="0" parTransId="{80D953A6-0C61-4566-916C-528F7562B1F3}" sibTransId="{A5924D7A-C122-43F1-A820-7AD010886994}"/>
    <dgm:cxn modelId="{4914511F-C772-4B59-81C1-64EC2638E021}" srcId="{11EFCAFA-DAF4-4646-AAC4-F3BAC3B5E9EB}" destId="{B5235D06-5D03-4176-9C99-6C2000439E54}" srcOrd="1" destOrd="0" parTransId="{A344DF52-35B4-4978-9C42-6FF8119F7445}" sibTransId="{3763CA75-D058-4451-8765-7A3726729EC5}"/>
    <dgm:cxn modelId="{6B820226-D622-4CEF-9A37-17A0986CE4C2}" type="presOf" srcId="{6ECA68B3-0DD7-4B27-9A43-00612E43B654}" destId="{0B3A9D25-E287-46D0-A60C-05B25EA8C9AD}" srcOrd="0" destOrd="1" presId="urn:microsoft.com/office/officeart/2005/8/layout/vList2"/>
    <dgm:cxn modelId="{778D6835-6654-441A-B860-18671725A13F}" srcId="{E6FD5013-5495-4BCC-85E7-F337B24916E4}" destId="{11EFCAFA-DAF4-4646-AAC4-F3BAC3B5E9EB}" srcOrd="1" destOrd="0" parTransId="{8EEC5D83-267D-44C2-9B8E-A8E9F5D53652}" sibTransId="{A5D7DD15-8AE2-478C-9DA3-CA75667AD2FE}"/>
    <dgm:cxn modelId="{C421063C-A9CA-4F4A-A325-8DACC82D885C}" type="presOf" srcId="{5A695EAF-2B09-4DAD-ABC8-99D40752DC35}" destId="{0B3A9D25-E287-46D0-A60C-05B25EA8C9AD}" srcOrd="0" destOrd="3" presId="urn:microsoft.com/office/officeart/2005/8/layout/vList2"/>
    <dgm:cxn modelId="{4F9E3D60-1D6B-417D-BA01-816B4F8F9AF4}" srcId="{A54A881F-CFF6-4723-868D-741CB91C2394}" destId="{6ECA68B3-0DD7-4B27-9A43-00612E43B654}" srcOrd="1" destOrd="0" parTransId="{790D0B42-00F4-4A4E-9A98-16A621B7F6CE}" sibTransId="{F0452AF5-1868-43C3-88B8-5D29956FF424}"/>
    <dgm:cxn modelId="{C04A9668-F344-4FA7-A8F3-4080D9F55F70}" srcId="{A54A881F-CFF6-4723-868D-741CB91C2394}" destId="{5A695EAF-2B09-4DAD-ABC8-99D40752DC35}" srcOrd="3" destOrd="0" parTransId="{5B1EF2A3-8E59-41FA-9945-6F456BBF2F8A}" sibTransId="{B9D1590D-8707-4DD0-B4C6-5421378DF9C1}"/>
    <dgm:cxn modelId="{771FDD6A-34F2-455C-9CA0-733B61AFD062}" srcId="{11EFCAFA-DAF4-4646-AAC4-F3BAC3B5E9EB}" destId="{5F12802F-1B57-4F12-8700-A8DCE9A589D4}" srcOrd="0" destOrd="0" parTransId="{DF04D1DF-8BC0-40E6-A03C-027B07739D46}" sibTransId="{5C54751C-EB4F-4F0B-B45C-1A363F1D1FEA}"/>
    <dgm:cxn modelId="{2409EB6A-DD84-4877-B8FA-C6AFCC1AC2CC}" type="presOf" srcId="{A54A881F-CFF6-4723-868D-741CB91C2394}" destId="{EF9FCE5E-312C-42E1-A379-C9D737B34CAC}" srcOrd="0" destOrd="0" presId="urn:microsoft.com/office/officeart/2005/8/layout/vList2"/>
    <dgm:cxn modelId="{2CB14D4C-F4F8-412F-9038-6CAAA0E5D2E0}" type="presOf" srcId="{B5235D06-5D03-4176-9C99-6C2000439E54}" destId="{64331362-346C-4753-B086-42EBA90A1EA0}" srcOrd="0" destOrd="1" presId="urn:microsoft.com/office/officeart/2005/8/layout/vList2"/>
    <dgm:cxn modelId="{94C37672-6819-4EE8-B6AF-1607D4468897}" srcId="{A54A881F-CFF6-4723-868D-741CB91C2394}" destId="{0B898B40-AD12-412D-B439-3AB17EBC86F6}" srcOrd="2" destOrd="0" parTransId="{A24B6F35-5DC6-4282-8259-14E1053849FC}" sibTransId="{9DBECB93-F309-484D-9CAB-6853747A35FB}"/>
    <dgm:cxn modelId="{CA07505A-8411-4436-BA14-A3B251A5D8F1}" type="presOf" srcId="{11EFCAFA-DAF4-4646-AAC4-F3BAC3B5E9EB}" destId="{2A10868D-2BB9-48F5-B7EE-B4A0737D9E11}" srcOrd="0" destOrd="0" presId="urn:microsoft.com/office/officeart/2005/8/layout/vList2"/>
    <dgm:cxn modelId="{BAC47898-975E-4846-A9B0-F464D210E417}" type="presOf" srcId="{0B898B40-AD12-412D-B439-3AB17EBC86F6}" destId="{0B3A9D25-E287-46D0-A60C-05B25EA8C9AD}" srcOrd="0" destOrd="2" presId="urn:microsoft.com/office/officeart/2005/8/layout/vList2"/>
    <dgm:cxn modelId="{1C5D0F9C-6EBF-47F6-A2C8-EF93814FF9F8}" type="presOf" srcId="{E6FD5013-5495-4BCC-85E7-F337B24916E4}" destId="{88AD7873-3FF9-4B19-876D-F4AB91D9B111}" srcOrd="0" destOrd="0" presId="urn:microsoft.com/office/officeart/2005/8/layout/vList2"/>
    <dgm:cxn modelId="{51CE15AB-3EF3-4068-8FD6-E8253606B6F1}" type="presOf" srcId="{5F12802F-1B57-4F12-8700-A8DCE9A589D4}" destId="{64331362-346C-4753-B086-42EBA90A1EA0}" srcOrd="0" destOrd="0" presId="urn:microsoft.com/office/officeart/2005/8/layout/vList2"/>
    <dgm:cxn modelId="{ADF922C5-5538-4666-A5BB-05FA24102346}" srcId="{A54A881F-CFF6-4723-868D-741CB91C2394}" destId="{826E899F-00D6-4BFC-A410-B85322EEFA73}" srcOrd="0" destOrd="0" parTransId="{F988417F-2246-4002-A6F5-AAABFAC2D370}" sibTransId="{B58E6365-74E9-4C8B-844F-4BA7E03676E5}"/>
    <dgm:cxn modelId="{18CA18F7-71E5-4878-9121-82621957E8EF}" type="presOf" srcId="{826E899F-00D6-4BFC-A410-B85322EEFA73}" destId="{0B3A9D25-E287-46D0-A60C-05B25EA8C9AD}" srcOrd="0" destOrd="0" presId="urn:microsoft.com/office/officeart/2005/8/layout/vList2"/>
    <dgm:cxn modelId="{B1AEA0A5-0483-45FF-A750-C074539655E6}" type="presParOf" srcId="{88AD7873-3FF9-4B19-876D-F4AB91D9B111}" destId="{EF9FCE5E-312C-42E1-A379-C9D737B34CAC}" srcOrd="0" destOrd="0" presId="urn:microsoft.com/office/officeart/2005/8/layout/vList2"/>
    <dgm:cxn modelId="{CB86B18D-52F3-4AAD-BDF6-231CAB3810E3}" type="presParOf" srcId="{88AD7873-3FF9-4B19-876D-F4AB91D9B111}" destId="{0B3A9D25-E287-46D0-A60C-05B25EA8C9AD}" srcOrd="1" destOrd="0" presId="urn:microsoft.com/office/officeart/2005/8/layout/vList2"/>
    <dgm:cxn modelId="{50BD7515-718C-454D-8800-33990C91AF21}" type="presParOf" srcId="{88AD7873-3FF9-4B19-876D-F4AB91D9B111}" destId="{2A10868D-2BB9-48F5-B7EE-B4A0737D9E11}" srcOrd="2" destOrd="0" presId="urn:microsoft.com/office/officeart/2005/8/layout/vList2"/>
    <dgm:cxn modelId="{E0E9E03F-3F7C-4766-9925-B6F8AD6B4975}" type="presParOf" srcId="{88AD7873-3FF9-4B19-876D-F4AB91D9B111}" destId="{64331362-346C-4753-B086-42EBA90A1EA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7ECFDDC-59C0-48F7-B1DC-A139A9797D29}"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5615DECB-99BC-4C12-8F09-8305DCA5B1AA}">
      <dgm:prSet phldrT="[Text]"/>
      <dgm:spPr>
        <a:solidFill>
          <a:srgbClr val="033B57"/>
        </a:solidFill>
      </dgm:spPr>
      <dgm:t>
        <a:bodyPr/>
        <a:lstStyle/>
        <a:p>
          <a:r>
            <a:rPr lang="en-US" dirty="0"/>
            <a:t>Duty to Warn</a:t>
          </a:r>
        </a:p>
      </dgm:t>
    </dgm:pt>
    <dgm:pt modelId="{E14BA907-5392-48BD-B1C4-954B83808BE4}" type="parTrans" cxnId="{7007B8DF-45CA-448E-B727-AD13D146237A}">
      <dgm:prSet/>
      <dgm:spPr/>
      <dgm:t>
        <a:bodyPr/>
        <a:lstStyle/>
        <a:p>
          <a:endParaRPr lang="en-US"/>
        </a:p>
      </dgm:t>
    </dgm:pt>
    <dgm:pt modelId="{154D7581-3744-4098-A6D1-3E68562EC5E8}" type="sibTrans" cxnId="{7007B8DF-45CA-448E-B727-AD13D146237A}">
      <dgm:prSet/>
      <dgm:spPr/>
      <dgm:t>
        <a:bodyPr/>
        <a:lstStyle/>
        <a:p>
          <a:endParaRPr lang="en-US"/>
        </a:p>
      </dgm:t>
    </dgm:pt>
    <dgm:pt modelId="{A694A70F-8D34-437A-9BF8-D65118A2BF16}">
      <dgm:prSet phldrT="[Text]"/>
      <dgm:spPr>
        <a:solidFill>
          <a:srgbClr val="033B57"/>
        </a:solidFill>
      </dgm:spPr>
      <dgm:t>
        <a:bodyPr/>
        <a:lstStyle/>
        <a:p>
          <a:r>
            <a:rPr lang="en-US" dirty="0"/>
            <a:t>Abuse reporting rules</a:t>
          </a:r>
        </a:p>
      </dgm:t>
    </dgm:pt>
    <dgm:pt modelId="{25C57FEF-1FC0-4B40-B348-3B0BDFBEEE3C}" type="parTrans" cxnId="{75E6A3BC-A251-4057-8B42-E9AD030FF95F}">
      <dgm:prSet/>
      <dgm:spPr/>
      <dgm:t>
        <a:bodyPr/>
        <a:lstStyle/>
        <a:p>
          <a:endParaRPr lang="en-US"/>
        </a:p>
      </dgm:t>
    </dgm:pt>
    <dgm:pt modelId="{FB84B7CD-4A05-420A-AEE0-0638ABC44DE6}" type="sibTrans" cxnId="{75E6A3BC-A251-4057-8B42-E9AD030FF95F}">
      <dgm:prSet/>
      <dgm:spPr/>
      <dgm:t>
        <a:bodyPr/>
        <a:lstStyle/>
        <a:p>
          <a:endParaRPr lang="en-US"/>
        </a:p>
      </dgm:t>
    </dgm:pt>
    <dgm:pt modelId="{DC4065C2-B17D-4AE0-B0D7-6B24C49E18BF}">
      <dgm:prSet phldrT="[Text]"/>
      <dgm:spPr>
        <a:solidFill>
          <a:srgbClr val="033B57"/>
        </a:solidFill>
      </dgm:spPr>
      <dgm:t>
        <a:bodyPr/>
        <a:lstStyle/>
        <a:p>
          <a:r>
            <a:rPr lang="en-US" dirty="0"/>
            <a:t>Safety Contracting</a:t>
          </a:r>
        </a:p>
      </dgm:t>
    </dgm:pt>
    <dgm:pt modelId="{2C00074C-1FD0-4EE2-8DCD-179DDCCFF176}" type="parTrans" cxnId="{A4FA5C2E-645B-4306-9438-ED1C649442B7}">
      <dgm:prSet/>
      <dgm:spPr/>
      <dgm:t>
        <a:bodyPr/>
        <a:lstStyle/>
        <a:p>
          <a:endParaRPr lang="en-US"/>
        </a:p>
      </dgm:t>
    </dgm:pt>
    <dgm:pt modelId="{82887373-05D4-43CD-89ED-2FDE8A567B14}" type="sibTrans" cxnId="{A4FA5C2E-645B-4306-9438-ED1C649442B7}">
      <dgm:prSet/>
      <dgm:spPr/>
      <dgm:t>
        <a:bodyPr/>
        <a:lstStyle/>
        <a:p>
          <a:endParaRPr lang="en-US"/>
        </a:p>
      </dgm:t>
    </dgm:pt>
    <dgm:pt modelId="{7FE2F45E-F87C-4E38-95A4-D78715EA656B}" type="pres">
      <dgm:prSet presAssocID="{27ECFDDC-59C0-48F7-B1DC-A139A9797D29}" presName="diagram" presStyleCnt="0">
        <dgm:presLayoutVars>
          <dgm:dir/>
          <dgm:resizeHandles val="exact"/>
        </dgm:presLayoutVars>
      </dgm:prSet>
      <dgm:spPr/>
    </dgm:pt>
    <dgm:pt modelId="{008FDD15-D073-4BC0-8A48-D4B218D1C39B}" type="pres">
      <dgm:prSet presAssocID="{5615DECB-99BC-4C12-8F09-8305DCA5B1AA}" presName="node" presStyleLbl="node1" presStyleIdx="0" presStyleCnt="3">
        <dgm:presLayoutVars>
          <dgm:bulletEnabled val="1"/>
        </dgm:presLayoutVars>
      </dgm:prSet>
      <dgm:spPr/>
    </dgm:pt>
    <dgm:pt modelId="{C4B80F75-41D5-4298-B1A6-4FF414BFE47A}" type="pres">
      <dgm:prSet presAssocID="{154D7581-3744-4098-A6D1-3E68562EC5E8}" presName="sibTrans" presStyleCnt="0"/>
      <dgm:spPr/>
    </dgm:pt>
    <dgm:pt modelId="{790F932F-E6D8-4565-BB9A-B1F8A8FD4FBF}" type="pres">
      <dgm:prSet presAssocID="{A694A70F-8D34-437A-9BF8-D65118A2BF16}" presName="node" presStyleLbl="node1" presStyleIdx="1" presStyleCnt="3">
        <dgm:presLayoutVars>
          <dgm:bulletEnabled val="1"/>
        </dgm:presLayoutVars>
      </dgm:prSet>
      <dgm:spPr/>
    </dgm:pt>
    <dgm:pt modelId="{05F0765F-EFFF-429E-9646-17133C8F8E2B}" type="pres">
      <dgm:prSet presAssocID="{FB84B7CD-4A05-420A-AEE0-0638ABC44DE6}" presName="sibTrans" presStyleCnt="0"/>
      <dgm:spPr/>
    </dgm:pt>
    <dgm:pt modelId="{E10B0562-4B51-40C3-ADF6-942ECE844693}" type="pres">
      <dgm:prSet presAssocID="{DC4065C2-B17D-4AE0-B0D7-6B24C49E18BF}" presName="node" presStyleLbl="node1" presStyleIdx="2" presStyleCnt="3">
        <dgm:presLayoutVars>
          <dgm:bulletEnabled val="1"/>
        </dgm:presLayoutVars>
      </dgm:prSet>
      <dgm:spPr/>
    </dgm:pt>
  </dgm:ptLst>
  <dgm:cxnLst>
    <dgm:cxn modelId="{A4FA5C2E-645B-4306-9438-ED1C649442B7}" srcId="{27ECFDDC-59C0-48F7-B1DC-A139A9797D29}" destId="{DC4065C2-B17D-4AE0-B0D7-6B24C49E18BF}" srcOrd="2" destOrd="0" parTransId="{2C00074C-1FD0-4EE2-8DCD-179DDCCFF176}" sibTransId="{82887373-05D4-43CD-89ED-2FDE8A567B14}"/>
    <dgm:cxn modelId="{7E555768-1EAE-4F2E-A265-5A5883AAC80B}" type="presOf" srcId="{5615DECB-99BC-4C12-8F09-8305DCA5B1AA}" destId="{008FDD15-D073-4BC0-8A48-D4B218D1C39B}" srcOrd="0" destOrd="0" presId="urn:microsoft.com/office/officeart/2005/8/layout/default"/>
    <dgm:cxn modelId="{F6F59A71-12C7-42C8-8821-CE949D741DC7}" type="presOf" srcId="{DC4065C2-B17D-4AE0-B0D7-6B24C49E18BF}" destId="{E10B0562-4B51-40C3-ADF6-942ECE844693}" srcOrd="0" destOrd="0" presId="urn:microsoft.com/office/officeart/2005/8/layout/default"/>
    <dgm:cxn modelId="{8EF6179B-23D8-45CB-872D-585E4203AD72}" type="presOf" srcId="{27ECFDDC-59C0-48F7-B1DC-A139A9797D29}" destId="{7FE2F45E-F87C-4E38-95A4-D78715EA656B}" srcOrd="0" destOrd="0" presId="urn:microsoft.com/office/officeart/2005/8/layout/default"/>
    <dgm:cxn modelId="{75E6A3BC-A251-4057-8B42-E9AD030FF95F}" srcId="{27ECFDDC-59C0-48F7-B1DC-A139A9797D29}" destId="{A694A70F-8D34-437A-9BF8-D65118A2BF16}" srcOrd="1" destOrd="0" parTransId="{25C57FEF-1FC0-4B40-B348-3B0BDFBEEE3C}" sibTransId="{FB84B7CD-4A05-420A-AEE0-0638ABC44DE6}"/>
    <dgm:cxn modelId="{4C73B6DE-A44E-4AD6-9BE0-6EC093ECEF91}" type="presOf" srcId="{A694A70F-8D34-437A-9BF8-D65118A2BF16}" destId="{790F932F-E6D8-4565-BB9A-B1F8A8FD4FBF}" srcOrd="0" destOrd="0" presId="urn:microsoft.com/office/officeart/2005/8/layout/default"/>
    <dgm:cxn modelId="{7007B8DF-45CA-448E-B727-AD13D146237A}" srcId="{27ECFDDC-59C0-48F7-B1DC-A139A9797D29}" destId="{5615DECB-99BC-4C12-8F09-8305DCA5B1AA}" srcOrd="0" destOrd="0" parTransId="{E14BA907-5392-48BD-B1C4-954B83808BE4}" sibTransId="{154D7581-3744-4098-A6D1-3E68562EC5E8}"/>
    <dgm:cxn modelId="{CFD1FD2B-2E8E-4ADC-B2C8-48BD22161E42}" type="presParOf" srcId="{7FE2F45E-F87C-4E38-95A4-D78715EA656B}" destId="{008FDD15-D073-4BC0-8A48-D4B218D1C39B}" srcOrd="0" destOrd="0" presId="urn:microsoft.com/office/officeart/2005/8/layout/default"/>
    <dgm:cxn modelId="{EA7DA347-56BE-4EE7-91BA-FA644FF19EBF}" type="presParOf" srcId="{7FE2F45E-F87C-4E38-95A4-D78715EA656B}" destId="{C4B80F75-41D5-4298-B1A6-4FF414BFE47A}" srcOrd="1" destOrd="0" presId="urn:microsoft.com/office/officeart/2005/8/layout/default"/>
    <dgm:cxn modelId="{074A846B-3C04-49BA-AEFE-9DFA6435D55C}" type="presParOf" srcId="{7FE2F45E-F87C-4E38-95A4-D78715EA656B}" destId="{790F932F-E6D8-4565-BB9A-B1F8A8FD4FBF}" srcOrd="2" destOrd="0" presId="urn:microsoft.com/office/officeart/2005/8/layout/default"/>
    <dgm:cxn modelId="{A877C6AB-46BD-4435-8C9E-7E6D632E226F}" type="presParOf" srcId="{7FE2F45E-F87C-4E38-95A4-D78715EA656B}" destId="{05F0765F-EFFF-429E-9646-17133C8F8E2B}" srcOrd="3" destOrd="0" presId="urn:microsoft.com/office/officeart/2005/8/layout/default"/>
    <dgm:cxn modelId="{E7D2A0EA-8C98-4346-80B0-5A5C129657F9}" type="presParOf" srcId="{7FE2F45E-F87C-4E38-95A4-D78715EA656B}" destId="{E10B0562-4B51-40C3-ADF6-942ECE844693}" srcOrd="4"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30837-14C9-4435-BB02-5F2EF970FDA8}">
      <dsp:nvSpPr>
        <dsp:cNvPr id="0" name=""/>
        <dsp:cNvSpPr/>
      </dsp:nvSpPr>
      <dsp:spPr>
        <a:xfrm>
          <a:off x="0" y="0"/>
          <a:ext cx="7772400" cy="678600"/>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b="0" i="0" kern="1200" baseline="0" dirty="0"/>
            <a:t>Utilitarian Approach</a:t>
          </a:r>
          <a:endParaRPr lang="en-US" sz="2900" kern="1200" dirty="0"/>
        </a:p>
      </dsp:txBody>
      <dsp:txXfrm>
        <a:off x="33127" y="33127"/>
        <a:ext cx="7706146" cy="612346"/>
      </dsp:txXfrm>
    </dsp:sp>
    <dsp:sp modelId="{E9646FF3-C272-44B7-BAB2-1E655D819824}">
      <dsp:nvSpPr>
        <dsp:cNvPr id="0" name=""/>
        <dsp:cNvSpPr/>
      </dsp:nvSpPr>
      <dsp:spPr>
        <a:xfrm>
          <a:off x="0" y="805017"/>
          <a:ext cx="7772400" cy="678600"/>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b="0" i="0" kern="1200" baseline="0"/>
            <a:t>Rights Approach</a:t>
          </a:r>
          <a:endParaRPr lang="en-US" sz="2900" kern="1200" dirty="0"/>
        </a:p>
      </dsp:txBody>
      <dsp:txXfrm>
        <a:off x="33127" y="838144"/>
        <a:ext cx="7706146" cy="612346"/>
      </dsp:txXfrm>
    </dsp:sp>
    <dsp:sp modelId="{C163D158-311C-4D40-9FB3-557E9C436397}">
      <dsp:nvSpPr>
        <dsp:cNvPr id="0" name=""/>
        <dsp:cNvSpPr/>
      </dsp:nvSpPr>
      <dsp:spPr>
        <a:xfrm>
          <a:off x="0" y="1567137"/>
          <a:ext cx="7772400" cy="678600"/>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b="0" i="0" kern="1200" baseline="0" dirty="0"/>
            <a:t>Fairness or Justice Approach</a:t>
          </a:r>
          <a:endParaRPr lang="en-US" sz="2900" kern="1200" dirty="0"/>
        </a:p>
      </dsp:txBody>
      <dsp:txXfrm>
        <a:off x="33127" y="1600264"/>
        <a:ext cx="7706146" cy="612346"/>
      </dsp:txXfrm>
    </dsp:sp>
    <dsp:sp modelId="{0CCA7D1B-935C-4A8B-8069-B98E48E2EC0D}">
      <dsp:nvSpPr>
        <dsp:cNvPr id="0" name=""/>
        <dsp:cNvSpPr/>
      </dsp:nvSpPr>
      <dsp:spPr>
        <a:xfrm>
          <a:off x="0" y="2329257"/>
          <a:ext cx="7772400" cy="678600"/>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b="0" i="0" kern="1200" baseline="0" dirty="0"/>
            <a:t>Common Good Approach</a:t>
          </a:r>
          <a:endParaRPr lang="en-US" sz="2900" kern="1200" dirty="0"/>
        </a:p>
      </dsp:txBody>
      <dsp:txXfrm>
        <a:off x="33127" y="2362384"/>
        <a:ext cx="7706146" cy="612346"/>
      </dsp:txXfrm>
    </dsp:sp>
    <dsp:sp modelId="{72F65859-EE96-458E-9FC0-B0A7EB685B9C}">
      <dsp:nvSpPr>
        <dsp:cNvPr id="0" name=""/>
        <dsp:cNvSpPr/>
      </dsp:nvSpPr>
      <dsp:spPr>
        <a:xfrm>
          <a:off x="0" y="3091377"/>
          <a:ext cx="7772400" cy="678600"/>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b="0" i="0" kern="1200" baseline="0" dirty="0"/>
            <a:t>Virtue Approach</a:t>
          </a:r>
          <a:endParaRPr lang="en-US" sz="2900" kern="1200" dirty="0"/>
        </a:p>
      </dsp:txBody>
      <dsp:txXfrm>
        <a:off x="33127" y="3124504"/>
        <a:ext cx="7706146" cy="6123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F5D3A9-F9E1-4850-ACB3-4C5EF9776A3D}">
      <dsp:nvSpPr>
        <dsp:cNvPr id="0" name=""/>
        <dsp:cNvSpPr/>
      </dsp:nvSpPr>
      <dsp:spPr>
        <a:xfrm rot="5400000">
          <a:off x="-130217" y="131230"/>
          <a:ext cx="868114" cy="607680"/>
        </a:xfrm>
        <a:prstGeom prst="chevron">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Step 1</a:t>
          </a:r>
        </a:p>
      </dsp:txBody>
      <dsp:txXfrm rot="-5400000">
        <a:off x="0" y="304853"/>
        <a:ext cx="607680" cy="260434"/>
      </dsp:txXfrm>
    </dsp:sp>
    <dsp:sp modelId="{1E59BFA0-1CB2-4A70-86A2-5C6D9728EAB3}">
      <dsp:nvSpPr>
        <dsp:cNvPr id="0" name=""/>
        <dsp:cNvSpPr/>
      </dsp:nvSpPr>
      <dsp:spPr>
        <a:xfrm rot="5400000">
          <a:off x="4174602" y="-3565909"/>
          <a:ext cx="564274" cy="76981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Recognize an ethical issue</a:t>
          </a:r>
        </a:p>
      </dsp:txBody>
      <dsp:txXfrm rot="-5400000">
        <a:off x="607680" y="28559"/>
        <a:ext cx="7670573" cy="509182"/>
      </dsp:txXfrm>
    </dsp:sp>
    <dsp:sp modelId="{4C88AF40-84BB-4068-9B0F-322032244679}">
      <dsp:nvSpPr>
        <dsp:cNvPr id="0" name=""/>
        <dsp:cNvSpPr/>
      </dsp:nvSpPr>
      <dsp:spPr>
        <a:xfrm rot="5400000">
          <a:off x="-130217" y="878895"/>
          <a:ext cx="868114" cy="607680"/>
        </a:xfrm>
        <a:prstGeom prst="chevron">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Step 2</a:t>
          </a:r>
        </a:p>
      </dsp:txBody>
      <dsp:txXfrm rot="-5400000">
        <a:off x="0" y="1052518"/>
        <a:ext cx="607680" cy="260434"/>
      </dsp:txXfrm>
    </dsp:sp>
    <dsp:sp modelId="{E18F0469-91A7-4F2F-AABE-550B64C7E3A4}">
      <dsp:nvSpPr>
        <dsp:cNvPr id="0" name=""/>
        <dsp:cNvSpPr/>
      </dsp:nvSpPr>
      <dsp:spPr>
        <a:xfrm rot="5400000">
          <a:off x="4174602" y="-2818244"/>
          <a:ext cx="564274" cy="76981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Get the facts</a:t>
          </a:r>
        </a:p>
      </dsp:txBody>
      <dsp:txXfrm rot="-5400000">
        <a:off x="607680" y="776224"/>
        <a:ext cx="7670573" cy="509182"/>
      </dsp:txXfrm>
    </dsp:sp>
    <dsp:sp modelId="{A390258E-0DEC-485A-AFE8-59F306E0C542}">
      <dsp:nvSpPr>
        <dsp:cNvPr id="0" name=""/>
        <dsp:cNvSpPr/>
      </dsp:nvSpPr>
      <dsp:spPr>
        <a:xfrm rot="5400000">
          <a:off x="-130217" y="1626559"/>
          <a:ext cx="868114" cy="607680"/>
        </a:xfrm>
        <a:prstGeom prst="chevron">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Step 3</a:t>
          </a:r>
        </a:p>
      </dsp:txBody>
      <dsp:txXfrm rot="-5400000">
        <a:off x="0" y="1800182"/>
        <a:ext cx="607680" cy="260434"/>
      </dsp:txXfrm>
    </dsp:sp>
    <dsp:sp modelId="{CDA3A5C4-0675-472C-BD10-AAFEF50BD840}">
      <dsp:nvSpPr>
        <dsp:cNvPr id="0" name=""/>
        <dsp:cNvSpPr/>
      </dsp:nvSpPr>
      <dsp:spPr>
        <a:xfrm rot="5400000">
          <a:off x="4174602" y="-2070579"/>
          <a:ext cx="564274" cy="76981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Evaluate alternative actions</a:t>
          </a:r>
        </a:p>
      </dsp:txBody>
      <dsp:txXfrm rot="-5400000">
        <a:off x="607680" y="1523889"/>
        <a:ext cx="7670573" cy="509182"/>
      </dsp:txXfrm>
    </dsp:sp>
    <dsp:sp modelId="{0EB3CED4-2B25-43A2-9B79-0A9D4E4E8A1F}">
      <dsp:nvSpPr>
        <dsp:cNvPr id="0" name=""/>
        <dsp:cNvSpPr/>
      </dsp:nvSpPr>
      <dsp:spPr>
        <a:xfrm rot="5400000">
          <a:off x="-130217" y="2374224"/>
          <a:ext cx="868114" cy="607680"/>
        </a:xfrm>
        <a:prstGeom prst="chevron">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Step 4</a:t>
          </a:r>
        </a:p>
      </dsp:txBody>
      <dsp:txXfrm rot="-5400000">
        <a:off x="0" y="2547847"/>
        <a:ext cx="607680" cy="260434"/>
      </dsp:txXfrm>
    </dsp:sp>
    <dsp:sp modelId="{54B4DA42-57A9-42D3-BF39-D9EAFB719480}">
      <dsp:nvSpPr>
        <dsp:cNvPr id="0" name=""/>
        <dsp:cNvSpPr/>
      </dsp:nvSpPr>
      <dsp:spPr>
        <a:xfrm rot="5400000">
          <a:off x="4174602" y="-1322915"/>
          <a:ext cx="564274" cy="76981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Make a decision and test it</a:t>
          </a:r>
        </a:p>
      </dsp:txBody>
      <dsp:txXfrm rot="-5400000">
        <a:off x="607680" y="2271553"/>
        <a:ext cx="7670573" cy="509182"/>
      </dsp:txXfrm>
    </dsp:sp>
    <dsp:sp modelId="{6A1F3FA9-6826-4B30-9FD4-36910C6B141E}">
      <dsp:nvSpPr>
        <dsp:cNvPr id="0" name=""/>
        <dsp:cNvSpPr/>
      </dsp:nvSpPr>
      <dsp:spPr>
        <a:xfrm rot="5400000">
          <a:off x="-130217" y="3121889"/>
          <a:ext cx="868114" cy="607680"/>
        </a:xfrm>
        <a:prstGeom prst="chevron">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Step 5</a:t>
          </a:r>
        </a:p>
      </dsp:txBody>
      <dsp:txXfrm rot="-5400000">
        <a:off x="0" y="3295512"/>
        <a:ext cx="607680" cy="260434"/>
      </dsp:txXfrm>
    </dsp:sp>
    <dsp:sp modelId="{52DF8950-8F9B-40BF-A76F-6EF80D497E12}">
      <dsp:nvSpPr>
        <dsp:cNvPr id="0" name=""/>
        <dsp:cNvSpPr/>
      </dsp:nvSpPr>
      <dsp:spPr>
        <a:xfrm rot="5400000">
          <a:off x="4174602" y="-575250"/>
          <a:ext cx="564274" cy="76981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Act and reflect on the outcome</a:t>
          </a:r>
        </a:p>
      </dsp:txBody>
      <dsp:txXfrm rot="-5400000">
        <a:off x="607680" y="3019218"/>
        <a:ext cx="7670573" cy="5091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150013-4753-4A1F-928E-BF1A31E54EF9}">
      <dsp:nvSpPr>
        <dsp:cNvPr id="0" name=""/>
        <dsp:cNvSpPr/>
      </dsp:nvSpPr>
      <dsp:spPr>
        <a:xfrm>
          <a:off x="0" y="1357788"/>
          <a:ext cx="8229600" cy="1810385"/>
        </a:xfrm>
        <a:prstGeom prst="notchedRightArrow">
          <a:avLst/>
        </a:prstGeom>
        <a:solidFill>
          <a:srgbClr val="365F91"/>
        </a:solidFill>
        <a:ln>
          <a:noFill/>
        </a:ln>
        <a:effectLst/>
      </dsp:spPr>
      <dsp:style>
        <a:lnRef idx="0">
          <a:scrgbClr r="0" g="0" b="0"/>
        </a:lnRef>
        <a:fillRef idx="1">
          <a:scrgbClr r="0" g="0" b="0"/>
        </a:fillRef>
        <a:effectRef idx="0">
          <a:scrgbClr r="0" g="0" b="0"/>
        </a:effectRef>
        <a:fontRef idx="minor"/>
      </dsp:style>
    </dsp:sp>
    <dsp:sp modelId="{93D77B7D-A0A4-4FBD-9B2D-AB3CA8EE65B5}">
      <dsp:nvSpPr>
        <dsp:cNvPr id="0" name=""/>
        <dsp:cNvSpPr/>
      </dsp:nvSpPr>
      <dsp:spPr>
        <a:xfrm>
          <a:off x="2452" y="0"/>
          <a:ext cx="133449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rtl="0">
            <a:lnSpc>
              <a:spcPct val="90000"/>
            </a:lnSpc>
            <a:spcBef>
              <a:spcPct val="0"/>
            </a:spcBef>
            <a:spcAft>
              <a:spcPct val="35000"/>
            </a:spcAft>
            <a:buNone/>
          </a:pPr>
          <a:r>
            <a:rPr lang="en-US" sz="1200" b="0" i="0" kern="1200" baseline="0"/>
            <a:t>Which option will produce the most good and do the least harm? (Utilitarian Approach)</a:t>
          </a:r>
          <a:endParaRPr lang="en-US" sz="1200" kern="1200"/>
        </a:p>
      </dsp:txBody>
      <dsp:txXfrm>
        <a:off x="2452" y="0"/>
        <a:ext cx="1334497" cy="1810385"/>
      </dsp:txXfrm>
    </dsp:sp>
    <dsp:sp modelId="{FE6883FB-FBA0-44DA-9B79-31E71298635D}">
      <dsp:nvSpPr>
        <dsp:cNvPr id="0" name=""/>
        <dsp:cNvSpPr/>
      </dsp:nvSpPr>
      <dsp:spPr>
        <a:xfrm>
          <a:off x="443402" y="2036683"/>
          <a:ext cx="452596" cy="452596"/>
        </a:xfrm>
        <a:prstGeom prst="ellipse">
          <a:avLst/>
        </a:prstGeom>
        <a:solidFill>
          <a:srgbClr val="FFFF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DDEFCE-2B92-41A7-928B-4F32EA15EC66}">
      <dsp:nvSpPr>
        <dsp:cNvPr id="0" name=""/>
        <dsp:cNvSpPr/>
      </dsp:nvSpPr>
      <dsp:spPr>
        <a:xfrm>
          <a:off x="1403674" y="2715577"/>
          <a:ext cx="133449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rtl="0">
            <a:lnSpc>
              <a:spcPct val="90000"/>
            </a:lnSpc>
            <a:spcBef>
              <a:spcPct val="0"/>
            </a:spcBef>
            <a:spcAft>
              <a:spcPct val="35000"/>
            </a:spcAft>
            <a:buNone/>
          </a:pPr>
          <a:r>
            <a:rPr lang="en-US" sz="1200" b="0" i="0" kern="1200" baseline="0"/>
            <a:t>Which option best respects the rights of all who have a stake? (Rights Approach)</a:t>
          </a:r>
          <a:endParaRPr lang="en-US" sz="1200" kern="1200"/>
        </a:p>
      </dsp:txBody>
      <dsp:txXfrm>
        <a:off x="1403674" y="2715577"/>
        <a:ext cx="1334497" cy="1810385"/>
      </dsp:txXfrm>
    </dsp:sp>
    <dsp:sp modelId="{25899410-8DDD-4670-97CA-A93F1C38A21A}">
      <dsp:nvSpPr>
        <dsp:cNvPr id="0" name=""/>
        <dsp:cNvSpPr/>
      </dsp:nvSpPr>
      <dsp:spPr>
        <a:xfrm>
          <a:off x="1844624" y="2036683"/>
          <a:ext cx="452596" cy="452596"/>
        </a:xfrm>
        <a:prstGeom prst="ellipse">
          <a:avLst/>
        </a:prstGeom>
        <a:solidFill>
          <a:srgbClr val="FFFF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B5EDE0-ED2E-4ABC-99B3-45D3DF30008A}">
      <dsp:nvSpPr>
        <dsp:cNvPr id="0" name=""/>
        <dsp:cNvSpPr/>
      </dsp:nvSpPr>
      <dsp:spPr>
        <a:xfrm>
          <a:off x="2804896" y="0"/>
          <a:ext cx="133449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rtl="0">
            <a:lnSpc>
              <a:spcPct val="90000"/>
            </a:lnSpc>
            <a:spcBef>
              <a:spcPct val="0"/>
            </a:spcBef>
            <a:spcAft>
              <a:spcPct val="35000"/>
            </a:spcAft>
            <a:buNone/>
          </a:pPr>
          <a:r>
            <a:rPr lang="en-US" sz="1200" b="0" i="0" kern="1200" baseline="0"/>
            <a:t>Which option treats people equally or proportionately? (Justice Approach)</a:t>
          </a:r>
          <a:endParaRPr lang="en-US" sz="1200" kern="1200"/>
        </a:p>
      </dsp:txBody>
      <dsp:txXfrm>
        <a:off x="2804896" y="0"/>
        <a:ext cx="1334497" cy="1810385"/>
      </dsp:txXfrm>
    </dsp:sp>
    <dsp:sp modelId="{20B482B7-1906-42CB-A901-41C144B44246}">
      <dsp:nvSpPr>
        <dsp:cNvPr id="0" name=""/>
        <dsp:cNvSpPr/>
      </dsp:nvSpPr>
      <dsp:spPr>
        <a:xfrm>
          <a:off x="3245846" y="2036683"/>
          <a:ext cx="452596" cy="452596"/>
        </a:xfrm>
        <a:prstGeom prst="ellipse">
          <a:avLst/>
        </a:prstGeom>
        <a:solidFill>
          <a:srgbClr val="FFFF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E86495-9629-4437-B395-F9F99C2783C7}">
      <dsp:nvSpPr>
        <dsp:cNvPr id="0" name=""/>
        <dsp:cNvSpPr/>
      </dsp:nvSpPr>
      <dsp:spPr>
        <a:xfrm>
          <a:off x="4206118" y="2715577"/>
          <a:ext cx="179684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rtl="0">
            <a:lnSpc>
              <a:spcPct val="90000"/>
            </a:lnSpc>
            <a:spcBef>
              <a:spcPct val="0"/>
            </a:spcBef>
            <a:spcAft>
              <a:spcPct val="35000"/>
            </a:spcAft>
            <a:buNone/>
          </a:pPr>
          <a:r>
            <a:rPr lang="en-US" sz="1200" b="0" i="0" kern="1200" baseline="0" dirty="0"/>
            <a:t>Which option best serves the community as a whole, not just some members? (Common Good Approach)</a:t>
          </a:r>
          <a:endParaRPr lang="en-US" sz="1200" kern="1200" dirty="0"/>
        </a:p>
      </dsp:txBody>
      <dsp:txXfrm>
        <a:off x="4206118" y="2715577"/>
        <a:ext cx="1796847" cy="1810385"/>
      </dsp:txXfrm>
    </dsp:sp>
    <dsp:sp modelId="{BF07B26F-A218-4ECC-96D2-3A25AC746934}">
      <dsp:nvSpPr>
        <dsp:cNvPr id="0" name=""/>
        <dsp:cNvSpPr/>
      </dsp:nvSpPr>
      <dsp:spPr>
        <a:xfrm>
          <a:off x="4878243" y="2036683"/>
          <a:ext cx="452596" cy="452596"/>
        </a:xfrm>
        <a:prstGeom prst="ellipse">
          <a:avLst/>
        </a:prstGeom>
        <a:solidFill>
          <a:srgbClr val="FFFF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58A64E-99B4-49E0-B58D-8A451DBAB1A4}">
      <dsp:nvSpPr>
        <dsp:cNvPr id="0" name=""/>
        <dsp:cNvSpPr/>
      </dsp:nvSpPr>
      <dsp:spPr>
        <a:xfrm>
          <a:off x="6069690" y="0"/>
          <a:ext cx="133449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rtl="0">
            <a:lnSpc>
              <a:spcPct val="90000"/>
            </a:lnSpc>
            <a:spcBef>
              <a:spcPct val="0"/>
            </a:spcBef>
            <a:spcAft>
              <a:spcPct val="35000"/>
            </a:spcAft>
            <a:buNone/>
          </a:pPr>
          <a:r>
            <a:rPr lang="en-US" sz="1200" b="0" i="0" kern="1200" baseline="0"/>
            <a:t>Which option leads me to act as the sort of person I want to be? (Virtue Approach)</a:t>
          </a:r>
          <a:endParaRPr lang="en-US" sz="1200" kern="1200"/>
        </a:p>
      </dsp:txBody>
      <dsp:txXfrm>
        <a:off x="6069690" y="0"/>
        <a:ext cx="1334497" cy="1810385"/>
      </dsp:txXfrm>
    </dsp:sp>
    <dsp:sp modelId="{B7AC7ABB-8878-4E2F-9872-44CF4BBEA21F}">
      <dsp:nvSpPr>
        <dsp:cNvPr id="0" name=""/>
        <dsp:cNvSpPr/>
      </dsp:nvSpPr>
      <dsp:spPr>
        <a:xfrm>
          <a:off x="6510640" y="2036683"/>
          <a:ext cx="452596" cy="452596"/>
        </a:xfrm>
        <a:prstGeom prst="ellipse">
          <a:avLst/>
        </a:prstGeom>
        <a:solidFill>
          <a:srgbClr val="FFFF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C3E4C-A5C7-475A-88D4-CC28828F1C82}">
      <dsp:nvSpPr>
        <dsp:cNvPr id="0" name=""/>
        <dsp:cNvSpPr/>
      </dsp:nvSpPr>
      <dsp:spPr>
        <a:xfrm>
          <a:off x="1004" y="1087611"/>
          <a:ext cx="3917900" cy="235074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rtl="0">
            <a:lnSpc>
              <a:spcPct val="90000"/>
            </a:lnSpc>
            <a:spcBef>
              <a:spcPct val="0"/>
            </a:spcBef>
            <a:spcAft>
              <a:spcPct val="35000"/>
            </a:spcAft>
            <a:buNone/>
          </a:pPr>
          <a:r>
            <a:rPr lang="en-US" sz="2700" b="0" i="0" kern="1200" baseline="0" dirty="0"/>
            <a:t>How can my decision be implemented with the greatest care and attention to the concerns of all stakeholders?</a:t>
          </a:r>
          <a:endParaRPr lang="en-US" sz="2700" kern="1200" dirty="0"/>
        </a:p>
      </dsp:txBody>
      <dsp:txXfrm>
        <a:off x="1004" y="1087611"/>
        <a:ext cx="3917900" cy="2350740"/>
      </dsp:txXfrm>
    </dsp:sp>
    <dsp:sp modelId="{6DE8EEAC-4299-4E0F-8D42-0E1F2C7FE291}">
      <dsp:nvSpPr>
        <dsp:cNvPr id="0" name=""/>
        <dsp:cNvSpPr/>
      </dsp:nvSpPr>
      <dsp:spPr>
        <a:xfrm>
          <a:off x="4310695" y="1087611"/>
          <a:ext cx="3917900" cy="235074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rtl="0">
            <a:lnSpc>
              <a:spcPct val="90000"/>
            </a:lnSpc>
            <a:spcBef>
              <a:spcPct val="0"/>
            </a:spcBef>
            <a:spcAft>
              <a:spcPct val="35000"/>
            </a:spcAft>
            <a:buNone/>
          </a:pPr>
          <a:r>
            <a:rPr lang="en-US" sz="2700" b="0" i="0" kern="1200" baseline="0" dirty="0"/>
            <a:t>How did my decision turn out and what have I learned from this specific situation?</a:t>
          </a:r>
          <a:endParaRPr lang="en-US" sz="2700" kern="1200" dirty="0"/>
        </a:p>
      </dsp:txBody>
      <dsp:txXfrm>
        <a:off x="4310695" y="1087611"/>
        <a:ext cx="3917900" cy="23507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1A5DAE-FF44-4ABD-9F80-9A0B938CDE13}">
      <dsp:nvSpPr>
        <dsp:cNvPr id="0" name=""/>
        <dsp:cNvSpPr/>
      </dsp:nvSpPr>
      <dsp:spPr>
        <a:xfrm>
          <a:off x="-5047872" y="-773648"/>
          <a:ext cx="6013860" cy="6013860"/>
        </a:xfrm>
        <a:prstGeom prst="blockArc">
          <a:avLst>
            <a:gd name="adj1" fmla="val 18900000"/>
            <a:gd name="adj2" fmla="val 2700000"/>
            <a:gd name="adj3" fmla="val 35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C7A992-3C78-4430-AF42-B46B98D1BC71}">
      <dsp:nvSpPr>
        <dsp:cNvPr id="0" name=""/>
        <dsp:cNvSpPr/>
      </dsp:nvSpPr>
      <dsp:spPr>
        <a:xfrm>
          <a:off x="313329" y="203049"/>
          <a:ext cx="7932841" cy="405921"/>
        </a:xfrm>
        <a:prstGeom prst="rect">
          <a:avLst/>
        </a:prstGeom>
        <a:solidFill>
          <a:srgbClr val="033B57"/>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200" tIns="30480" rIns="30480" bIns="3048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solidFill>
                <a:schemeClr val="bg1"/>
              </a:solidFill>
            </a:rPr>
            <a:t>Respect the rights and dignity of patients</a:t>
          </a:r>
          <a:endParaRPr lang="en-US" sz="1200" kern="1200" dirty="0">
            <a:solidFill>
              <a:schemeClr val="bg1"/>
            </a:solidFill>
          </a:endParaRPr>
        </a:p>
      </dsp:txBody>
      <dsp:txXfrm>
        <a:off x="313329" y="203049"/>
        <a:ext cx="7932841" cy="405921"/>
      </dsp:txXfrm>
    </dsp:sp>
    <dsp:sp modelId="{23A970B1-8768-4DFB-A0F6-BC6888050EC9}">
      <dsp:nvSpPr>
        <dsp:cNvPr id="0" name=""/>
        <dsp:cNvSpPr/>
      </dsp:nvSpPr>
      <dsp:spPr>
        <a:xfrm>
          <a:off x="59628" y="152309"/>
          <a:ext cx="507401" cy="50740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A27633-F0C4-4E92-A02A-295B077F5704}">
      <dsp:nvSpPr>
        <dsp:cNvPr id="0" name=""/>
        <dsp:cNvSpPr/>
      </dsp:nvSpPr>
      <dsp:spPr>
        <a:xfrm>
          <a:off x="680927" y="812289"/>
          <a:ext cx="7565243" cy="405921"/>
        </a:xfrm>
        <a:prstGeom prst="rect">
          <a:avLst/>
        </a:prstGeom>
        <a:solidFill>
          <a:srgbClr val="033B57"/>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200" tIns="30480" rIns="30480" bIns="3048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solidFill>
                <a:schemeClr val="bg1"/>
              </a:solidFill>
            </a:rPr>
            <a:t>Respect clinician judgments</a:t>
          </a:r>
          <a:endParaRPr lang="en-US" sz="1200" kern="1200" dirty="0">
            <a:solidFill>
              <a:schemeClr val="bg1"/>
            </a:solidFill>
          </a:endParaRPr>
        </a:p>
      </dsp:txBody>
      <dsp:txXfrm>
        <a:off x="680927" y="812289"/>
        <a:ext cx="7565243" cy="405921"/>
      </dsp:txXfrm>
    </dsp:sp>
    <dsp:sp modelId="{18B61844-2591-4DDA-AA50-CF6C7B68DFD7}">
      <dsp:nvSpPr>
        <dsp:cNvPr id="0" name=""/>
        <dsp:cNvSpPr/>
      </dsp:nvSpPr>
      <dsp:spPr>
        <a:xfrm>
          <a:off x="427226" y="761548"/>
          <a:ext cx="507401" cy="50740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3D6A9A-3D00-4214-A890-314735020D01}">
      <dsp:nvSpPr>
        <dsp:cNvPr id="0" name=""/>
        <dsp:cNvSpPr/>
      </dsp:nvSpPr>
      <dsp:spPr>
        <a:xfrm>
          <a:off x="882369" y="1421081"/>
          <a:ext cx="7363801" cy="405921"/>
        </a:xfrm>
        <a:prstGeom prst="rect">
          <a:avLst/>
        </a:prstGeom>
        <a:solidFill>
          <a:srgbClr val="033B57"/>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200" tIns="30480" rIns="30480" bIns="3048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solidFill>
                <a:schemeClr val="bg1"/>
              </a:solidFill>
            </a:rPr>
            <a:t>Provide optimal clinical care to each patient</a:t>
          </a:r>
          <a:endParaRPr lang="en-US" sz="1200" kern="1200" dirty="0">
            <a:solidFill>
              <a:schemeClr val="bg1"/>
            </a:solidFill>
          </a:endParaRPr>
        </a:p>
      </dsp:txBody>
      <dsp:txXfrm>
        <a:off x="882369" y="1421081"/>
        <a:ext cx="7363801" cy="405921"/>
      </dsp:txXfrm>
    </dsp:sp>
    <dsp:sp modelId="{2F034725-7EE7-4745-AE49-3B9190A1C274}">
      <dsp:nvSpPr>
        <dsp:cNvPr id="0" name=""/>
        <dsp:cNvSpPr/>
      </dsp:nvSpPr>
      <dsp:spPr>
        <a:xfrm>
          <a:off x="628668" y="1370341"/>
          <a:ext cx="507401" cy="50740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0A5845-F94E-4F31-AEEB-635562839CDE}">
      <dsp:nvSpPr>
        <dsp:cNvPr id="0" name=""/>
        <dsp:cNvSpPr/>
      </dsp:nvSpPr>
      <dsp:spPr>
        <a:xfrm>
          <a:off x="946688" y="2030320"/>
          <a:ext cx="7299483" cy="405921"/>
        </a:xfrm>
        <a:prstGeom prst="rect">
          <a:avLst/>
        </a:prstGeom>
        <a:solidFill>
          <a:srgbClr val="033B57"/>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200" tIns="30480" rIns="30480" bIns="3048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solidFill>
                <a:schemeClr val="bg1"/>
              </a:solidFill>
            </a:rPr>
            <a:t>Avoid imposing nonclinical risks and burdens on patients</a:t>
          </a:r>
          <a:endParaRPr lang="en-US" sz="1200" kern="1200" dirty="0">
            <a:solidFill>
              <a:schemeClr val="bg1"/>
            </a:solidFill>
          </a:endParaRPr>
        </a:p>
      </dsp:txBody>
      <dsp:txXfrm>
        <a:off x="946688" y="2030320"/>
        <a:ext cx="7299483" cy="405921"/>
      </dsp:txXfrm>
    </dsp:sp>
    <dsp:sp modelId="{A78BE274-A788-4D40-8B47-3B0803805C61}">
      <dsp:nvSpPr>
        <dsp:cNvPr id="0" name=""/>
        <dsp:cNvSpPr/>
      </dsp:nvSpPr>
      <dsp:spPr>
        <a:xfrm>
          <a:off x="692987" y="1979580"/>
          <a:ext cx="507401" cy="50740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30A4D57-AF1A-4775-AFE1-C3051BD4A36C}">
      <dsp:nvSpPr>
        <dsp:cNvPr id="0" name=""/>
        <dsp:cNvSpPr/>
      </dsp:nvSpPr>
      <dsp:spPr>
        <a:xfrm>
          <a:off x="882369" y="2639560"/>
          <a:ext cx="7363801" cy="405921"/>
        </a:xfrm>
        <a:prstGeom prst="rect">
          <a:avLst/>
        </a:prstGeom>
        <a:solidFill>
          <a:srgbClr val="033B57"/>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200" tIns="30480" rIns="30480" bIns="3048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solidFill>
                <a:schemeClr val="bg1"/>
              </a:solidFill>
            </a:rPr>
            <a:t>Address health inequalities</a:t>
          </a:r>
          <a:endParaRPr lang="en-US" sz="1200" kern="1200" dirty="0">
            <a:solidFill>
              <a:schemeClr val="bg1"/>
            </a:solidFill>
          </a:endParaRPr>
        </a:p>
      </dsp:txBody>
      <dsp:txXfrm>
        <a:off x="882369" y="2639560"/>
        <a:ext cx="7363801" cy="405921"/>
      </dsp:txXfrm>
    </dsp:sp>
    <dsp:sp modelId="{88291ACC-3F4D-46DA-B86F-CF7B4B2DF853}">
      <dsp:nvSpPr>
        <dsp:cNvPr id="0" name=""/>
        <dsp:cNvSpPr/>
      </dsp:nvSpPr>
      <dsp:spPr>
        <a:xfrm>
          <a:off x="628668" y="2588819"/>
          <a:ext cx="507401" cy="50740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CF4E98-E1C8-459F-9AF4-EE32BBD99377}">
      <dsp:nvSpPr>
        <dsp:cNvPr id="0" name=""/>
        <dsp:cNvSpPr/>
      </dsp:nvSpPr>
      <dsp:spPr>
        <a:xfrm>
          <a:off x="680927" y="3248352"/>
          <a:ext cx="7565243" cy="405921"/>
        </a:xfrm>
        <a:prstGeom prst="rect">
          <a:avLst/>
        </a:prstGeom>
        <a:solidFill>
          <a:srgbClr val="033B57"/>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200" tIns="30480" rIns="30480" bIns="3048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solidFill>
                <a:schemeClr val="bg1"/>
              </a:solidFill>
            </a:rPr>
            <a:t>Conduct continuous learning activities that improve the quality of clinical care and health care systems</a:t>
          </a:r>
          <a:endParaRPr lang="en-US" sz="1200" kern="1200" dirty="0">
            <a:solidFill>
              <a:schemeClr val="bg1"/>
            </a:solidFill>
          </a:endParaRPr>
        </a:p>
      </dsp:txBody>
      <dsp:txXfrm>
        <a:off x="680927" y="3248352"/>
        <a:ext cx="7565243" cy="405921"/>
      </dsp:txXfrm>
    </dsp:sp>
    <dsp:sp modelId="{21B4B2D0-CD3D-4AF2-8B70-D2E5D24B4494}">
      <dsp:nvSpPr>
        <dsp:cNvPr id="0" name=""/>
        <dsp:cNvSpPr/>
      </dsp:nvSpPr>
      <dsp:spPr>
        <a:xfrm>
          <a:off x="427226" y="3197612"/>
          <a:ext cx="507401" cy="50740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DE34CA-CE3F-4EDF-A746-E1A7B189E09E}">
      <dsp:nvSpPr>
        <dsp:cNvPr id="0" name=""/>
        <dsp:cNvSpPr/>
      </dsp:nvSpPr>
      <dsp:spPr>
        <a:xfrm>
          <a:off x="313329" y="3857591"/>
          <a:ext cx="7932841" cy="405921"/>
        </a:xfrm>
        <a:prstGeom prst="rect">
          <a:avLst/>
        </a:prstGeom>
        <a:solidFill>
          <a:srgbClr val="033B57"/>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200" tIns="30480" rIns="30480" bIns="3048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solidFill>
                <a:schemeClr val="bg1"/>
              </a:solidFill>
            </a:rPr>
            <a:t>Contribute to the common purpose of improving the quality and value of clinical care and health care systems</a:t>
          </a:r>
          <a:endParaRPr lang="en-US" sz="1200" kern="1200" dirty="0">
            <a:solidFill>
              <a:schemeClr val="bg1"/>
            </a:solidFill>
          </a:endParaRPr>
        </a:p>
      </dsp:txBody>
      <dsp:txXfrm>
        <a:off x="313329" y="3857591"/>
        <a:ext cx="7932841" cy="405921"/>
      </dsp:txXfrm>
    </dsp:sp>
    <dsp:sp modelId="{7563C075-4416-448A-B203-FD099A5061AC}">
      <dsp:nvSpPr>
        <dsp:cNvPr id="0" name=""/>
        <dsp:cNvSpPr/>
      </dsp:nvSpPr>
      <dsp:spPr>
        <a:xfrm>
          <a:off x="59628" y="3806851"/>
          <a:ext cx="507401" cy="50740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F5D2AE-7A83-4B2E-9DE3-7A16F534DD53}">
      <dsp:nvSpPr>
        <dsp:cNvPr id="0" name=""/>
        <dsp:cNvSpPr/>
      </dsp:nvSpPr>
      <dsp:spPr>
        <a:xfrm>
          <a:off x="0" y="39179"/>
          <a:ext cx="8305800" cy="491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0" i="0" kern="1200" baseline="0" dirty="0">
              <a:solidFill>
                <a:schemeClr val="tx1"/>
              </a:solidFill>
            </a:rPr>
            <a:t>Healthcare Providers</a:t>
          </a:r>
          <a:endParaRPr lang="en-US" sz="2100" kern="1200" dirty="0">
            <a:solidFill>
              <a:schemeClr val="tx1"/>
            </a:solidFill>
          </a:endParaRPr>
        </a:p>
      </dsp:txBody>
      <dsp:txXfrm>
        <a:off x="23988" y="63167"/>
        <a:ext cx="8257824" cy="443423"/>
      </dsp:txXfrm>
    </dsp:sp>
    <dsp:sp modelId="{4E264E10-4837-4C75-BB41-B3D977B2E0F6}">
      <dsp:nvSpPr>
        <dsp:cNvPr id="0" name=""/>
        <dsp:cNvSpPr/>
      </dsp:nvSpPr>
      <dsp:spPr>
        <a:xfrm>
          <a:off x="0" y="530579"/>
          <a:ext cx="8305800" cy="2086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3709"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b="0" i="0" kern="1200" baseline="0" dirty="0"/>
            <a:t>Doctors				</a:t>
          </a:r>
          <a:endParaRPr lang="en-US" sz="1600" kern="1200" dirty="0"/>
        </a:p>
        <a:p>
          <a:pPr marL="171450" lvl="1" indent="-171450" algn="l" defTabSz="711200" rtl="0">
            <a:lnSpc>
              <a:spcPct val="90000"/>
            </a:lnSpc>
            <a:spcBef>
              <a:spcPct val="0"/>
            </a:spcBef>
            <a:spcAft>
              <a:spcPct val="20000"/>
            </a:spcAft>
            <a:buChar char="•"/>
          </a:pPr>
          <a:r>
            <a:rPr lang="en-US" sz="1600" b="0" i="0" kern="1200" baseline="0" dirty="0"/>
            <a:t>Clinics					</a:t>
          </a:r>
          <a:endParaRPr lang="en-US" sz="1600" kern="1200" dirty="0"/>
        </a:p>
        <a:p>
          <a:pPr marL="171450" lvl="1" indent="-171450" algn="l" defTabSz="711200" rtl="0">
            <a:lnSpc>
              <a:spcPct val="90000"/>
            </a:lnSpc>
            <a:spcBef>
              <a:spcPct val="0"/>
            </a:spcBef>
            <a:spcAft>
              <a:spcPct val="20000"/>
            </a:spcAft>
            <a:buChar char="•"/>
          </a:pPr>
          <a:r>
            <a:rPr lang="en-US" sz="1600" b="0" i="0" kern="1200" baseline="0" dirty="0"/>
            <a:t>Hospitals						</a:t>
          </a:r>
          <a:endParaRPr lang="en-US" sz="1600" kern="1200" dirty="0"/>
        </a:p>
        <a:p>
          <a:pPr marL="171450" lvl="1" indent="-171450" algn="l" defTabSz="711200" rtl="0">
            <a:lnSpc>
              <a:spcPct val="90000"/>
            </a:lnSpc>
            <a:spcBef>
              <a:spcPct val="0"/>
            </a:spcBef>
            <a:spcAft>
              <a:spcPct val="20000"/>
            </a:spcAft>
            <a:buChar char="•"/>
          </a:pPr>
          <a:r>
            <a:rPr lang="en-US" sz="1600" b="0" i="0" kern="1200" baseline="0" dirty="0"/>
            <a:t>Psychologists	</a:t>
          </a:r>
          <a:endParaRPr lang="en-US" sz="1600" kern="1200" dirty="0"/>
        </a:p>
        <a:p>
          <a:pPr marL="171450" lvl="1" indent="-171450" algn="l" defTabSz="711200" rtl="0">
            <a:lnSpc>
              <a:spcPct val="90000"/>
            </a:lnSpc>
            <a:spcBef>
              <a:spcPct val="0"/>
            </a:spcBef>
            <a:spcAft>
              <a:spcPct val="20000"/>
            </a:spcAft>
            <a:buChar char="•"/>
          </a:pPr>
          <a:r>
            <a:rPr lang="en-US" sz="1600" kern="1200" dirty="0"/>
            <a:t>Chiropractors</a:t>
          </a:r>
        </a:p>
        <a:p>
          <a:pPr marL="171450" lvl="1" indent="-171450" algn="l" defTabSz="711200" rtl="0">
            <a:lnSpc>
              <a:spcPct val="90000"/>
            </a:lnSpc>
            <a:spcBef>
              <a:spcPct val="0"/>
            </a:spcBef>
            <a:spcAft>
              <a:spcPct val="20000"/>
            </a:spcAft>
            <a:buChar char="•"/>
          </a:pPr>
          <a:r>
            <a:rPr lang="en-US" sz="1600" kern="1200"/>
            <a:t>Nursing Homes</a:t>
          </a:r>
          <a:endParaRPr lang="en-US" sz="1600" kern="1200" dirty="0"/>
        </a:p>
        <a:p>
          <a:pPr marL="171450" lvl="1" indent="-171450" algn="l" defTabSz="711200" rtl="0">
            <a:lnSpc>
              <a:spcPct val="90000"/>
            </a:lnSpc>
            <a:spcBef>
              <a:spcPct val="0"/>
            </a:spcBef>
            <a:spcAft>
              <a:spcPct val="20000"/>
            </a:spcAft>
            <a:buChar char="•"/>
          </a:pPr>
          <a:r>
            <a:rPr lang="en-US" sz="1600" kern="1200"/>
            <a:t>Pharmacies</a:t>
          </a:r>
          <a:endParaRPr lang="en-US" sz="1600" kern="1200" dirty="0"/>
        </a:p>
        <a:p>
          <a:pPr marL="171450" lvl="1" indent="-171450" algn="l" defTabSz="711200" rtl="0">
            <a:lnSpc>
              <a:spcPct val="90000"/>
            </a:lnSpc>
            <a:spcBef>
              <a:spcPct val="0"/>
            </a:spcBef>
            <a:spcAft>
              <a:spcPct val="20000"/>
            </a:spcAft>
            <a:buChar char="•"/>
          </a:pPr>
          <a:r>
            <a:rPr lang="en-US" sz="1600" kern="1200" dirty="0"/>
            <a:t>Dentists</a:t>
          </a:r>
          <a:r>
            <a:rPr lang="en-US" sz="1600" b="0" i="0" kern="1200" baseline="0" dirty="0"/>
            <a:t>					</a:t>
          </a:r>
          <a:endParaRPr lang="en-US" sz="1600" kern="1200" dirty="0"/>
        </a:p>
      </dsp:txBody>
      <dsp:txXfrm>
        <a:off x="0" y="530579"/>
        <a:ext cx="8305800" cy="2086560"/>
      </dsp:txXfrm>
    </dsp:sp>
    <dsp:sp modelId="{18870F96-B3C8-4864-BA18-748BDAAF4338}">
      <dsp:nvSpPr>
        <dsp:cNvPr id="0" name=""/>
        <dsp:cNvSpPr/>
      </dsp:nvSpPr>
      <dsp:spPr>
        <a:xfrm>
          <a:off x="0" y="2617139"/>
          <a:ext cx="8305800" cy="491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0" i="0" kern="1200" baseline="0" dirty="0">
              <a:solidFill>
                <a:schemeClr val="tx1"/>
              </a:solidFill>
            </a:rPr>
            <a:t>Health Insurers</a:t>
          </a:r>
          <a:endParaRPr lang="en-US" sz="2100" kern="1200" dirty="0">
            <a:solidFill>
              <a:schemeClr val="tx1"/>
            </a:solidFill>
          </a:endParaRPr>
        </a:p>
      </dsp:txBody>
      <dsp:txXfrm>
        <a:off x="23988" y="2641127"/>
        <a:ext cx="8257824" cy="443423"/>
      </dsp:txXfrm>
    </dsp:sp>
    <dsp:sp modelId="{1D3687AC-A17D-48C6-81F5-C2545EE82391}">
      <dsp:nvSpPr>
        <dsp:cNvPr id="0" name=""/>
        <dsp:cNvSpPr/>
      </dsp:nvSpPr>
      <dsp:spPr>
        <a:xfrm>
          <a:off x="0" y="3108539"/>
          <a:ext cx="8305800" cy="10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3709"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b="0" i="0" kern="1200" baseline="0"/>
            <a:t>Health insurance companies</a:t>
          </a:r>
          <a:endParaRPr lang="en-US" sz="1600" kern="1200" dirty="0"/>
        </a:p>
        <a:p>
          <a:pPr marL="171450" lvl="1" indent="-171450" algn="l" defTabSz="711200" rtl="0">
            <a:lnSpc>
              <a:spcPct val="90000"/>
            </a:lnSpc>
            <a:spcBef>
              <a:spcPct val="0"/>
            </a:spcBef>
            <a:spcAft>
              <a:spcPct val="20000"/>
            </a:spcAft>
            <a:buChar char="•"/>
          </a:pPr>
          <a:r>
            <a:rPr lang="en-US" sz="1600" b="0" i="0" kern="1200" baseline="0"/>
            <a:t>HMOs</a:t>
          </a:r>
          <a:endParaRPr lang="en-US" sz="1600" kern="1200"/>
        </a:p>
        <a:p>
          <a:pPr marL="171450" lvl="1" indent="-171450" algn="l" defTabSz="711200" rtl="0">
            <a:lnSpc>
              <a:spcPct val="90000"/>
            </a:lnSpc>
            <a:spcBef>
              <a:spcPct val="0"/>
            </a:spcBef>
            <a:spcAft>
              <a:spcPct val="20000"/>
            </a:spcAft>
            <a:buChar char="•"/>
          </a:pPr>
          <a:r>
            <a:rPr lang="en-US" sz="1600" b="0" i="0" kern="1200" baseline="0" dirty="0"/>
            <a:t>Company Health Plans</a:t>
          </a:r>
          <a:endParaRPr lang="en-US" sz="1600" kern="1200" dirty="0"/>
        </a:p>
        <a:p>
          <a:pPr marL="171450" lvl="1" indent="-171450" algn="l" defTabSz="711200" rtl="0">
            <a:lnSpc>
              <a:spcPct val="90000"/>
            </a:lnSpc>
            <a:spcBef>
              <a:spcPct val="0"/>
            </a:spcBef>
            <a:spcAft>
              <a:spcPct val="20000"/>
            </a:spcAft>
            <a:buChar char="•"/>
          </a:pPr>
          <a:r>
            <a:rPr lang="en-US" sz="1600" b="0" i="0" kern="1200" baseline="0" dirty="0"/>
            <a:t>Government Programs (Medicare and Medicaid)</a:t>
          </a:r>
          <a:endParaRPr lang="en-US" sz="1600" kern="1200" dirty="0"/>
        </a:p>
      </dsp:txBody>
      <dsp:txXfrm>
        <a:off x="0" y="3108539"/>
        <a:ext cx="8305800" cy="10432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FCE5E-312C-42E1-A379-C9D737B34CAC}">
      <dsp:nvSpPr>
        <dsp:cNvPr id="0" name=""/>
        <dsp:cNvSpPr/>
      </dsp:nvSpPr>
      <dsp:spPr>
        <a:xfrm>
          <a:off x="0" y="76273"/>
          <a:ext cx="7200900" cy="10424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solidFill>
                <a:schemeClr val="tx1"/>
              </a:solidFill>
            </a:rPr>
            <a:t>Identifiers connect a person to their medical information.</a:t>
          </a:r>
        </a:p>
      </dsp:txBody>
      <dsp:txXfrm>
        <a:off x="50889" y="127162"/>
        <a:ext cx="7099122" cy="940692"/>
      </dsp:txXfrm>
    </dsp:sp>
    <dsp:sp modelId="{0B3A9D25-E287-46D0-A60C-05B25EA8C9AD}">
      <dsp:nvSpPr>
        <dsp:cNvPr id="0" name=""/>
        <dsp:cNvSpPr/>
      </dsp:nvSpPr>
      <dsp:spPr>
        <a:xfrm>
          <a:off x="0" y="1118743"/>
          <a:ext cx="7200900" cy="1369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29"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Name</a:t>
          </a:r>
        </a:p>
        <a:p>
          <a:pPr marL="228600" lvl="1" indent="-228600" algn="l" defTabSz="933450">
            <a:lnSpc>
              <a:spcPct val="90000"/>
            </a:lnSpc>
            <a:spcBef>
              <a:spcPct val="0"/>
            </a:spcBef>
            <a:spcAft>
              <a:spcPct val="20000"/>
            </a:spcAft>
            <a:buChar char="•"/>
          </a:pPr>
          <a:r>
            <a:rPr lang="en-US" sz="2100" kern="1200" dirty="0"/>
            <a:t>Date of Birth</a:t>
          </a:r>
        </a:p>
        <a:p>
          <a:pPr marL="228600" lvl="1" indent="-228600" algn="l" defTabSz="933450">
            <a:lnSpc>
              <a:spcPct val="90000"/>
            </a:lnSpc>
            <a:spcBef>
              <a:spcPct val="0"/>
            </a:spcBef>
            <a:spcAft>
              <a:spcPct val="20000"/>
            </a:spcAft>
            <a:buChar char="•"/>
          </a:pPr>
          <a:r>
            <a:rPr lang="en-US" sz="2100" kern="1200" dirty="0"/>
            <a:t>Treatment Date</a:t>
          </a:r>
        </a:p>
        <a:p>
          <a:pPr marL="228600" lvl="1" indent="-228600" algn="l" defTabSz="933450">
            <a:lnSpc>
              <a:spcPct val="90000"/>
            </a:lnSpc>
            <a:spcBef>
              <a:spcPct val="0"/>
            </a:spcBef>
            <a:spcAft>
              <a:spcPct val="20000"/>
            </a:spcAft>
            <a:buChar char="•"/>
          </a:pPr>
          <a:r>
            <a:rPr lang="en-US" sz="2100" kern="1200" dirty="0"/>
            <a:t>Social Security Number</a:t>
          </a:r>
        </a:p>
      </dsp:txBody>
      <dsp:txXfrm>
        <a:off x="0" y="1118743"/>
        <a:ext cx="7200900" cy="1369305"/>
      </dsp:txXfrm>
    </dsp:sp>
    <dsp:sp modelId="{2A10868D-2BB9-48F5-B7EE-B4A0737D9E11}">
      <dsp:nvSpPr>
        <dsp:cNvPr id="0" name=""/>
        <dsp:cNvSpPr/>
      </dsp:nvSpPr>
      <dsp:spPr>
        <a:xfrm>
          <a:off x="0" y="2488048"/>
          <a:ext cx="7200900" cy="10424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solidFill>
                <a:schemeClr val="tx1"/>
              </a:solidFill>
            </a:rPr>
            <a:t>De-identified information has identifiers removed and is used by</a:t>
          </a:r>
        </a:p>
      </dsp:txBody>
      <dsp:txXfrm>
        <a:off x="50889" y="2538937"/>
        <a:ext cx="7099122" cy="940692"/>
      </dsp:txXfrm>
    </dsp:sp>
    <dsp:sp modelId="{64331362-346C-4753-B086-42EBA90A1EA0}">
      <dsp:nvSpPr>
        <dsp:cNvPr id="0" name=""/>
        <dsp:cNvSpPr/>
      </dsp:nvSpPr>
      <dsp:spPr>
        <a:xfrm>
          <a:off x="0" y="3530518"/>
          <a:ext cx="7200900" cy="6846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29"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Researchers</a:t>
          </a:r>
        </a:p>
        <a:p>
          <a:pPr marL="228600" lvl="1" indent="-228600" algn="l" defTabSz="933450">
            <a:lnSpc>
              <a:spcPct val="90000"/>
            </a:lnSpc>
            <a:spcBef>
              <a:spcPct val="0"/>
            </a:spcBef>
            <a:spcAft>
              <a:spcPct val="20000"/>
            </a:spcAft>
            <a:buChar char="•"/>
          </a:pPr>
          <a:r>
            <a:rPr lang="en-US" sz="2100" kern="1200" dirty="0"/>
            <a:t>Medical Students</a:t>
          </a:r>
        </a:p>
      </dsp:txBody>
      <dsp:txXfrm>
        <a:off x="0" y="3530518"/>
        <a:ext cx="7200900" cy="6846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8FDD15-D073-4BC0-8A48-D4B218D1C39B}">
      <dsp:nvSpPr>
        <dsp:cNvPr id="0" name=""/>
        <dsp:cNvSpPr/>
      </dsp:nvSpPr>
      <dsp:spPr>
        <a:xfrm>
          <a:off x="744" y="145603"/>
          <a:ext cx="2902148" cy="1741289"/>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Duty to Warn</a:t>
          </a:r>
        </a:p>
      </dsp:txBody>
      <dsp:txXfrm>
        <a:off x="744" y="145603"/>
        <a:ext cx="2902148" cy="1741289"/>
      </dsp:txXfrm>
    </dsp:sp>
    <dsp:sp modelId="{790F932F-E6D8-4565-BB9A-B1F8A8FD4FBF}">
      <dsp:nvSpPr>
        <dsp:cNvPr id="0" name=""/>
        <dsp:cNvSpPr/>
      </dsp:nvSpPr>
      <dsp:spPr>
        <a:xfrm>
          <a:off x="3193107" y="145603"/>
          <a:ext cx="2902148" cy="1741289"/>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Abuse reporting rules</a:t>
          </a:r>
        </a:p>
      </dsp:txBody>
      <dsp:txXfrm>
        <a:off x="3193107" y="145603"/>
        <a:ext cx="2902148" cy="1741289"/>
      </dsp:txXfrm>
    </dsp:sp>
    <dsp:sp modelId="{E10B0562-4B51-40C3-ADF6-942ECE844693}">
      <dsp:nvSpPr>
        <dsp:cNvPr id="0" name=""/>
        <dsp:cNvSpPr/>
      </dsp:nvSpPr>
      <dsp:spPr>
        <a:xfrm>
          <a:off x="1596925" y="2177107"/>
          <a:ext cx="2902148" cy="1741289"/>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Safety Contracting</a:t>
          </a:r>
        </a:p>
      </dsp:txBody>
      <dsp:txXfrm>
        <a:off x="1596925" y="2177107"/>
        <a:ext cx="2902148" cy="174128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10/1/2021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10/1/2021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aseline="0" dirty="0"/>
              <a:t>The first step in the ethical decision-making framework is to get a better understanding of your situation. Recognize if you have an ethical issue. Ask yourself the following questions:</a:t>
            </a:r>
          </a:p>
          <a:p>
            <a:pPr marL="174708" indent="-174708">
              <a:buFont typeface="Arial" panose="020B0604020202020204" pitchFamily="34" charset="0"/>
              <a:buChar char="•"/>
            </a:pPr>
            <a:r>
              <a:rPr lang="en-US" dirty="0"/>
              <a:t>Could this decision or situation be damaging to someone or to some group? </a:t>
            </a:r>
          </a:p>
          <a:p>
            <a:pPr marL="174708" indent="-174708">
              <a:buFont typeface="Arial" panose="020B0604020202020204" pitchFamily="34" charset="0"/>
              <a:buChar char="•"/>
            </a:pPr>
            <a:r>
              <a:rPr lang="en-US" dirty="0"/>
              <a:t>Does this decision involve a choice between a good and bad alternative, or perhaps between two “goods” or between two “</a:t>
            </a:r>
            <a:r>
              <a:rPr lang="en-US" dirty="0" err="1"/>
              <a:t>bads</a:t>
            </a:r>
            <a:r>
              <a:rPr lang="en-US" dirty="0"/>
              <a:t>”?</a:t>
            </a:r>
          </a:p>
          <a:p>
            <a:pPr marL="174708" indent="-174708">
              <a:buFont typeface="Arial" panose="020B0604020202020204" pitchFamily="34" charset="0"/>
              <a:buChar char="•"/>
            </a:pPr>
            <a:r>
              <a:rPr lang="en-US" dirty="0"/>
              <a:t>Is this issue about more than what is legal or what is most efficient? If so, how?</a:t>
            </a:r>
          </a:p>
          <a:p>
            <a:endParaRPr lang="en-US" dirty="0"/>
          </a:p>
          <a:p>
            <a:r>
              <a:rPr lang="en-US" dirty="0"/>
              <a:t>Consider the video</a:t>
            </a:r>
            <a:r>
              <a:rPr lang="en-US" baseline="0" dirty="0"/>
              <a:t> you just watched: If Thelma falsifies the application, it could impact her ability to get future funding for patients. The alternative, however, may mean the patient cannot pay for care.</a:t>
            </a:r>
            <a:endParaRPr lang="en-US" dirty="0"/>
          </a:p>
        </p:txBody>
      </p:sp>
      <p:sp>
        <p:nvSpPr>
          <p:cNvPr id="4" name="Slide Number Placeholder 3"/>
          <p:cNvSpPr>
            <a:spLocks noGrp="1"/>
          </p:cNvSpPr>
          <p:nvPr>
            <p:ph type="sldNum" sz="quarter" idx="10"/>
          </p:nvPr>
        </p:nvSpPr>
        <p:spPr/>
        <p:txBody>
          <a:bodyPr/>
          <a:lstStyle/>
          <a:p>
            <a:fld id="{F5064027-6585-4AB8-8F16-651406455F37}" type="slidenum">
              <a:rPr lang="en-US" smtClean="0"/>
              <a:t>10</a:t>
            </a:fld>
            <a:endParaRPr lang="en-US"/>
          </a:p>
        </p:txBody>
      </p:sp>
    </p:spTree>
    <p:extLst>
      <p:ext uri="{BB962C8B-B14F-4D97-AF65-F5344CB8AC3E}">
        <p14:creationId xmlns:p14="http://schemas.microsoft.com/office/powerpoint/2010/main" val="219290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Step two of ethical decision-making requires that you get the facts.</a:t>
            </a:r>
          </a:p>
          <a:p>
            <a:r>
              <a:rPr lang="en-US" dirty="0"/>
              <a:t>Think about these questions. What are the relevant facts of the case? What facts are not known? Can I learn more about the situation? Do I know enough to make a decision?</a:t>
            </a:r>
          </a:p>
          <a:p>
            <a:r>
              <a:rPr lang="en-US" b="0" dirty="0">
                <a:effectLst/>
              </a:rPr>
              <a:t>Make sure that you collect all of the</a:t>
            </a:r>
            <a:r>
              <a:rPr lang="en-US" b="0" baseline="0" dirty="0">
                <a:effectLst/>
              </a:rPr>
              <a:t> relevant information you need to take action.</a:t>
            </a:r>
            <a:endParaRPr lang="en-US" b="0" dirty="0">
              <a:effectLst/>
            </a:endParaRPr>
          </a:p>
          <a:p>
            <a:endParaRPr lang="en-US" b="0" dirty="0">
              <a:effectLst/>
            </a:endParaRPr>
          </a:p>
          <a:p>
            <a:r>
              <a:rPr lang="en-US" dirty="0"/>
              <a:t>Also, what individuals and groups have an important stake in the outcome? Are some concerns more important? Why?</a:t>
            </a:r>
          </a:p>
          <a:p>
            <a:r>
              <a:rPr lang="en-US" b="0" dirty="0">
                <a:effectLst/>
              </a:rPr>
              <a:t>As</a:t>
            </a:r>
            <a:r>
              <a:rPr lang="en-US" b="0" baseline="0" dirty="0">
                <a:effectLst/>
              </a:rPr>
              <a:t> a patient navigator, your primary concern is your patient. Find out what concerns your patient, and how the patient is impacted by this situation.</a:t>
            </a:r>
            <a:endParaRPr lang="en-US" b="0" dirty="0">
              <a:effectLst/>
            </a:endParaRPr>
          </a:p>
          <a:p>
            <a:endParaRPr lang="en-US" b="0" dirty="0">
              <a:effectLst/>
            </a:endParaRPr>
          </a:p>
          <a:p>
            <a:r>
              <a:rPr lang="en-US" dirty="0"/>
              <a:t>Finally, ask yourself,</a:t>
            </a:r>
            <a:r>
              <a:rPr lang="en-US" baseline="0" dirty="0"/>
              <a:t> </a:t>
            </a:r>
            <a:r>
              <a:rPr lang="en-US" dirty="0"/>
              <a:t>What are the options for acting? Have all the relevant persons and groups been consulted? Have I identified creative options?</a:t>
            </a:r>
            <a:endParaRPr lang="en-US" b="0" dirty="0">
              <a:effectLst/>
            </a:endParaRPr>
          </a:p>
          <a:p>
            <a:r>
              <a:rPr lang="en-US" dirty="0"/>
              <a:t>Here’s where patient-centered</a:t>
            </a:r>
            <a:r>
              <a:rPr lang="en-US" baseline="0" dirty="0"/>
              <a:t> care is important. Talk to members of the healthcare team to inform them of the issue your patient is facing and get their opinions for addressing this situation. </a:t>
            </a:r>
          </a:p>
          <a:p>
            <a:endParaRPr lang="en-US" baseline="0" dirty="0"/>
          </a:p>
          <a:p>
            <a:r>
              <a:rPr lang="en-US" baseline="0" dirty="0"/>
              <a:t>In Thelma’s case, the facts are that:</a:t>
            </a:r>
          </a:p>
          <a:p>
            <a:pPr marL="171450" indent="-171450">
              <a:buFontTx/>
              <a:buChar char="-"/>
            </a:pPr>
            <a:r>
              <a:rPr lang="en-US" baseline="0" dirty="0"/>
              <a:t>The patient doesn’t meet the standards</a:t>
            </a:r>
          </a:p>
          <a:p>
            <a:pPr marL="171450" indent="-171450">
              <a:buFontTx/>
              <a:buChar char="-"/>
            </a:pPr>
            <a:r>
              <a:rPr lang="en-US" baseline="0" dirty="0"/>
              <a:t>Other resources may be available for the patient</a:t>
            </a:r>
          </a:p>
          <a:p>
            <a:pPr marL="171450" indent="-171450">
              <a:buFontTx/>
              <a:buChar char="-"/>
            </a:pPr>
            <a:r>
              <a:rPr lang="en-US" baseline="0" dirty="0"/>
              <a:t>The patient would like financial assistance</a:t>
            </a:r>
          </a:p>
          <a:p>
            <a:pPr marL="171450" indent="-171450">
              <a:buFontTx/>
              <a:buChar char="-"/>
            </a:pPr>
            <a:endParaRPr lang="en-US" baseline="0" dirty="0"/>
          </a:p>
          <a:p>
            <a:pPr marL="0" indent="0">
              <a:buFontTx/>
              <a:buNone/>
            </a:pPr>
            <a:r>
              <a:rPr lang="en-US" baseline="0" dirty="0"/>
              <a:t>In Thelma’s case, she could have misstated the patient’s income on the application or she could have identified other resources for which he qualifies.</a:t>
            </a:r>
            <a:endParaRPr lang="en-US" dirty="0"/>
          </a:p>
        </p:txBody>
      </p:sp>
      <p:sp>
        <p:nvSpPr>
          <p:cNvPr id="4" name="Slide Number Placeholder 3"/>
          <p:cNvSpPr>
            <a:spLocks noGrp="1"/>
          </p:cNvSpPr>
          <p:nvPr>
            <p:ph type="sldNum" sz="quarter" idx="10"/>
          </p:nvPr>
        </p:nvSpPr>
        <p:spPr/>
        <p:txBody>
          <a:bodyPr/>
          <a:lstStyle/>
          <a:p>
            <a:fld id="{F5064027-6585-4AB8-8F16-651406455F37}" type="slidenum">
              <a:rPr lang="en-US" smtClean="0"/>
              <a:t>11</a:t>
            </a:fld>
            <a:endParaRPr lang="en-US"/>
          </a:p>
        </p:txBody>
      </p:sp>
    </p:spTree>
    <p:extLst>
      <p:ext uri="{BB962C8B-B14F-4D97-AF65-F5344CB8AC3E}">
        <p14:creationId xmlns:p14="http://schemas.microsoft.com/office/powerpoint/2010/main" val="2457984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Step three calls for evaluating alternative actions.</a:t>
            </a:r>
            <a:r>
              <a:rPr lang="en-US" baseline="0" dirty="0"/>
              <a:t> You can use the five ethical standards to analyze all your options.</a:t>
            </a:r>
          </a:p>
          <a:p>
            <a:endParaRPr lang="en-US" baseline="0" dirty="0"/>
          </a:p>
          <a:p>
            <a:r>
              <a:rPr lang="en-US" dirty="0"/>
              <a:t>Ask yourself:</a:t>
            </a:r>
            <a:r>
              <a:rPr lang="en-US" baseline="0" dirty="0"/>
              <a:t> </a:t>
            </a:r>
            <a:r>
              <a:rPr lang="en-US" dirty="0"/>
              <a:t>Which option will produce the most good and do the least harm? This question speaks to the Utilitarian Approach</a:t>
            </a:r>
            <a:endParaRPr lang="en-US" b="0" dirty="0">
              <a:effectLst/>
            </a:endParaRPr>
          </a:p>
          <a:p>
            <a:endParaRPr lang="en-US" dirty="0"/>
          </a:p>
          <a:p>
            <a:r>
              <a:rPr lang="en-US" dirty="0"/>
              <a:t>Consider:</a:t>
            </a:r>
            <a:r>
              <a:rPr lang="en-US" baseline="0" dirty="0"/>
              <a:t> </a:t>
            </a:r>
            <a:r>
              <a:rPr lang="en-US" dirty="0"/>
              <a:t>Which option best respects the rights of all who have a stake? This is the Rights Approach to ethical decision-making</a:t>
            </a:r>
          </a:p>
          <a:p>
            <a:endParaRPr lang="en-US" b="0" dirty="0">
              <a:effectLst/>
            </a:endParaRPr>
          </a:p>
          <a:p>
            <a:r>
              <a:rPr lang="en-US" dirty="0"/>
              <a:t>Using the Justice Approach, ask yourself:</a:t>
            </a:r>
            <a:r>
              <a:rPr lang="en-US" baseline="0" dirty="0"/>
              <a:t> </a:t>
            </a:r>
            <a:r>
              <a:rPr lang="en-US" dirty="0"/>
              <a:t>Which option treats people equally or proportionately? </a:t>
            </a:r>
          </a:p>
          <a:p>
            <a:endParaRPr lang="en-US" dirty="0"/>
          </a:p>
          <a:p>
            <a:r>
              <a:rPr lang="en-US" dirty="0"/>
              <a:t>Take the Common Good Approach and consider: Which option best serves the community as a whole, not just some members?</a:t>
            </a:r>
          </a:p>
          <a:p>
            <a:endParaRPr lang="en-US" dirty="0"/>
          </a:p>
          <a:p>
            <a:r>
              <a:rPr lang="en-US" dirty="0"/>
              <a:t>Finally, ask yourself: Which option leads me to act as the sort of person I want to be? This is the Virtue Approach</a:t>
            </a:r>
          </a:p>
          <a:p>
            <a:endParaRPr lang="en-US" b="0" dirty="0">
              <a:effectLst/>
            </a:endParaRPr>
          </a:p>
          <a:p>
            <a:r>
              <a:rPr lang="en-US" b="0" dirty="0">
                <a:effectLst/>
              </a:rPr>
              <a:t>Based on each of</a:t>
            </a:r>
            <a:r>
              <a:rPr lang="en-US" b="0" baseline="0" dirty="0">
                <a:effectLst/>
              </a:rPr>
              <a:t> these standards, it seems that Thelma’s best option is to not falsify the application for the patient. </a:t>
            </a:r>
            <a:endParaRPr lang="en-US" b="0" dirty="0">
              <a:effectLst/>
            </a:endParaRPr>
          </a:p>
        </p:txBody>
      </p:sp>
      <p:sp>
        <p:nvSpPr>
          <p:cNvPr id="4" name="Slide Number Placeholder 3"/>
          <p:cNvSpPr>
            <a:spLocks noGrp="1"/>
          </p:cNvSpPr>
          <p:nvPr>
            <p:ph type="sldNum" sz="quarter" idx="10"/>
          </p:nvPr>
        </p:nvSpPr>
        <p:spPr/>
        <p:txBody>
          <a:bodyPr/>
          <a:lstStyle/>
          <a:p>
            <a:fld id="{F5064027-6585-4AB8-8F16-651406455F37}" type="slidenum">
              <a:rPr lang="en-US" smtClean="0"/>
              <a:t>12</a:t>
            </a:fld>
            <a:endParaRPr lang="en-US"/>
          </a:p>
        </p:txBody>
      </p:sp>
    </p:spTree>
    <p:extLst>
      <p:ext uri="{BB962C8B-B14F-4D97-AF65-F5344CB8AC3E}">
        <p14:creationId xmlns:p14="http://schemas.microsoft.com/office/powerpoint/2010/main" val="2204540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Step Four is</a:t>
            </a:r>
            <a:r>
              <a:rPr lang="en-US" baseline="0" dirty="0"/>
              <a:t> make a decision and test it. </a:t>
            </a:r>
            <a:r>
              <a:rPr lang="en-US" dirty="0"/>
              <a:t>Considering all these approaches, which option best addresses the situation?</a:t>
            </a:r>
            <a:endParaRPr lang="en-US" b="0" dirty="0">
              <a:effectLst/>
            </a:endParaRPr>
          </a:p>
          <a:p>
            <a:r>
              <a:rPr lang="en-US" dirty="0"/>
              <a:t>If I told someone I respect - or told a television audience - which option I have chosen, what would they say?</a:t>
            </a:r>
            <a:endParaRPr lang="en-US" b="0" dirty="0">
              <a:effectLst/>
            </a:endParaRPr>
          </a:p>
          <a:p>
            <a:endParaRPr lang="en-US" dirty="0"/>
          </a:p>
          <a:p>
            <a:r>
              <a:rPr lang="en-US" dirty="0"/>
              <a:t>Remember. It is important to make a decision that is in line with your organization’s policies. Consult with your supervisor before</a:t>
            </a:r>
            <a:r>
              <a:rPr lang="en-US" baseline="0" dirty="0"/>
              <a:t> taking action. </a:t>
            </a:r>
          </a:p>
          <a:p>
            <a:endParaRPr lang="en-US" baseline="0" dirty="0"/>
          </a:p>
          <a:p>
            <a:r>
              <a:rPr lang="en-US" dirty="0"/>
              <a:t>In Thelma’s case,</a:t>
            </a:r>
            <a:r>
              <a:rPr lang="en-US" baseline="0" dirty="0"/>
              <a:t> she may have been unable to test her decision, but she probably thought through her options and chose to do what she thought was best. </a:t>
            </a:r>
            <a:endParaRPr lang="en-US" dirty="0"/>
          </a:p>
        </p:txBody>
      </p:sp>
      <p:sp>
        <p:nvSpPr>
          <p:cNvPr id="4" name="Slide Number Placeholder 3"/>
          <p:cNvSpPr>
            <a:spLocks noGrp="1"/>
          </p:cNvSpPr>
          <p:nvPr>
            <p:ph type="sldNum" sz="quarter" idx="10"/>
          </p:nvPr>
        </p:nvSpPr>
        <p:spPr/>
        <p:txBody>
          <a:bodyPr/>
          <a:lstStyle/>
          <a:p>
            <a:fld id="{F5064027-6585-4AB8-8F16-651406455F37}" type="slidenum">
              <a:rPr lang="en-US" smtClean="0"/>
              <a:t>13</a:t>
            </a:fld>
            <a:endParaRPr lang="en-US"/>
          </a:p>
        </p:txBody>
      </p:sp>
    </p:spTree>
    <p:extLst>
      <p:ext uri="{BB962C8B-B14F-4D97-AF65-F5344CB8AC3E}">
        <p14:creationId xmlns:p14="http://schemas.microsoft.com/office/powerpoint/2010/main" val="8318604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Finally,</a:t>
            </a:r>
            <a:r>
              <a:rPr lang="en-US" baseline="0" dirty="0"/>
              <a:t> step 5 suggests that you act and then reflect on the outcome. Ask yourself:</a:t>
            </a:r>
          </a:p>
          <a:p>
            <a:pPr marL="171450" indent="-171450">
              <a:buFont typeface="Arial" panose="020B0604020202020204" pitchFamily="34" charset="0"/>
              <a:buChar char="•"/>
            </a:pPr>
            <a:r>
              <a:rPr lang="en-US" dirty="0"/>
              <a:t>How can my decision be implemented with the greatest care and attention to the concerns of all stakeholders?</a:t>
            </a:r>
            <a:endParaRPr lang="en-US" b="0" dirty="0">
              <a:effectLst/>
            </a:endParaRPr>
          </a:p>
          <a:p>
            <a:pPr marL="171450" indent="-171450">
              <a:buFont typeface="Arial" panose="020B0604020202020204" pitchFamily="34" charset="0"/>
              <a:buChar char="•"/>
            </a:pPr>
            <a:r>
              <a:rPr lang="en-US" dirty="0"/>
              <a:t>How did my decision turn out and what have I learned from this specific situation?</a:t>
            </a:r>
            <a:endParaRPr lang="en-US" b="0" dirty="0">
              <a:effectLst/>
            </a:endParaRPr>
          </a:p>
          <a:p>
            <a:endParaRPr lang="en-US" dirty="0"/>
          </a:p>
          <a:p>
            <a:r>
              <a:rPr lang="en-US" dirty="0"/>
              <a:t>Imagine you are Thelma? </a:t>
            </a:r>
          </a:p>
          <a:p>
            <a:pPr marL="171450" indent="-171450">
              <a:buFont typeface="Arial" panose="020B0604020202020204" pitchFamily="34" charset="0"/>
              <a:buChar char="•"/>
            </a:pPr>
            <a:r>
              <a:rPr lang="en-US" dirty="0"/>
              <a:t>How did the situation turn out? What did you learn from the interaction?</a:t>
            </a:r>
            <a:r>
              <a:rPr lang="en-US" baseline="0" dirty="0"/>
              <a:t> </a:t>
            </a:r>
            <a:endParaRPr lang="en-US" dirty="0"/>
          </a:p>
        </p:txBody>
      </p:sp>
      <p:sp>
        <p:nvSpPr>
          <p:cNvPr id="4" name="Slide Number Placeholder 3"/>
          <p:cNvSpPr>
            <a:spLocks noGrp="1"/>
          </p:cNvSpPr>
          <p:nvPr>
            <p:ph type="sldNum" sz="quarter" idx="10"/>
          </p:nvPr>
        </p:nvSpPr>
        <p:spPr/>
        <p:txBody>
          <a:bodyPr/>
          <a:lstStyle/>
          <a:p>
            <a:fld id="{F5064027-6585-4AB8-8F16-651406455F37}" type="slidenum">
              <a:rPr lang="en-US" smtClean="0"/>
              <a:t>14</a:t>
            </a:fld>
            <a:endParaRPr lang="en-US"/>
          </a:p>
        </p:txBody>
      </p:sp>
    </p:spTree>
    <p:extLst>
      <p:ext uri="{BB962C8B-B14F-4D97-AF65-F5344CB8AC3E}">
        <p14:creationId xmlns:p14="http://schemas.microsoft.com/office/powerpoint/2010/main" val="22324612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aseline="0" dirty="0"/>
              <a:t>Think back to the video with Thelma. Remember that ethical decisions do not take place in a vacuum. It is important to continue using many of the skills together that we have discussed in the other lessons. </a:t>
            </a:r>
          </a:p>
          <a:p>
            <a:endParaRPr lang="en-US" baseline="0" dirty="0"/>
          </a:p>
          <a:p>
            <a:r>
              <a:rPr lang="en-US" baseline="0" dirty="0"/>
              <a:t>What other strategies did you see her use that we have discussed in other modules?</a:t>
            </a:r>
          </a:p>
          <a:p>
            <a:r>
              <a:rPr lang="en-US" baseline="0" dirty="0"/>
              <a:t>She:</a:t>
            </a:r>
          </a:p>
          <a:p>
            <a:pPr marL="171450" indent="-171450">
              <a:buFont typeface="Arial" panose="020B0604020202020204" pitchFamily="34" charset="0"/>
              <a:buChar char="•"/>
            </a:pPr>
            <a:r>
              <a:rPr lang="en-US" baseline="0" dirty="0"/>
              <a:t>Evaluated appropriateness of resources for the patient</a:t>
            </a:r>
          </a:p>
          <a:p>
            <a:pPr marL="171450" indent="-171450">
              <a:buFont typeface="Arial" panose="020B0604020202020204" pitchFamily="34" charset="0"/>
              <a:buChar char="•"/>
            </a:pPr>
            <a:r>
              <a:rPr lang="en-US" baseline="0" dirty="0"/>
              <a:t>Stewarded resources</a:t>
            </a:r>
          </a:p>
          <a:p>
            <a:pPr marL="171450" indent="-171450">
              <a:buFont typeface="Arial" panose="020B0604020202020204" pitchFamily="34" charset="0"/>
              <a:buChar char="•"/>
            </a:pPr>
            <a:r>
              <a:rPr lang="en-US" baseline="0" dirty="0"/>
              <a:t>Used strategies for communicating with empathy</a:t>
            </a:r>
          </a:p>
          <a:p>
            <a:pPr marL="171450" indent="-171450">
              <a:buFont typeface="Arial" panose="020B0604020202020204" pitchFamily="34" charset="0"/>
              <a:buChar char="•"/>
            </a:pPr>
            <a:r>
              <a:rPr lang="en-US" baseline="0" dirty="0"/>
              <a:t>Used active listening methods, including  making eye contact and clarifying information</a:t>
            </a:r>
          </a:p>
        </p:txBody>
      </p:sp>
      <p:sp>
        <p:nvSpPr>
          <p:cNvPr id="4" name="Slide Number Placeholder 3"/>
          <p:cNvSpPr>
            <a:spLocks noGrp="1"/>
          </p:cNvSpPr>
          <p:nvPr>
            <p:ph type="sldNum" sz="quarter" idx="10"/>
          </p:nvPr>
        </p:nvSpPr>
        <p:spPr/>
        <p:txBody>
          <a:bodyPr/>
          <a:lstStyle/>
          <a:p>
            <a:fld id="{F5064027-6585-4AB8-8F16-651406455F37}" type="slidenum">
              <a:rPr lang="en-US" smtClean="0"/>
              <a:t>15</a:t>
            </a:fld>
            <a:endParaRPr lang="en-US"/>
          </a:p>
        </p:txBody>
      </p:sp>
    </p:spTree>
    <p:extLst>
      <p:ext uri="{BB962C8B-B14F-4D97-AF65-F5344CB8AC3E}">
        <p14:creationId xmlns:p14="http://schemas.microsoft.com/office/powerpoint/2010/main" val="8318604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that we’ve given you a brief introduction</a:t>
            </a:r>
            <a:r>
              <a:rPr lang="en-US" baseline="0" dirty="0"/>
              <a:t> on ethics, this next section of the lesson will discuss ethical principles as they relate to patient rights. </a:t>
            </a:r>
            <a:endParaRPr lang="en-US" dirty="0"/>
          </a:p>
          <a:p>
            <a:endParaRPr lang="en-US" dirty="0"/>
          </a:p>
          <a:p>
            <a:r>
              <a:rPr lang="en-US" dirty="0"/>
              <a:t>There</a:t>
            </a:r>
            <a:r>
              <a:rPr lang="en-US" baseline="0" dirty="0"/>
              <a:t> are standards that an ethical healthcare system upholds. The entire healthcare team, including the patient navigator, should strive to approach care delivery with these standards in mind.  </a:t>
            </a:r>
          </a:p>
          <a:p>
            <a:endParaRPr lang="en-US" baseline="0" dirty="0"/>
          </a:p>
          <a:p>
            <a:r>
              <a:rPr lang="en-US" baseline="0" dirty="0"/>
              <a:t>These include:</a:t>
            </a:r>
          </a:p>
          <a:p>
            <a:pPr marL="171450" indent="-171450">
              <a:buFont typeface="Arial" panose="020B0604020202020204" pitchFamily="34" charset="0"/>
              <a:buChar char="•"/>
            </a:pPr>
            <a:r>
              <a:rPr lang="en-US" dirty="0"/>
              <a:t>Respect the rights and dignity of patients</a:t>
            </a:r>
            <a:endParaRPr lang="en-US" b="0" dirty="0">
              <a:effectLst/>
            </a:endParaRPr>
          </a:p>
          <a:p>
            <a:pPr marL="171450" indent="-171450">
              <a:buFont typeface="Arial" panose="020B0604020202020204" pitchFamily="34" charset="0"/>
              <a:buChar char="•"/>
            </a:pPr>
            <a:r>
              <a:rPr lang="en-US" dirty="0"/>
              <a:t>Respect clinician judgments</a:t>
            </a:r>
            <a:endParaRPr lang="en-US" b="0" dirty="0">
              <a:effectLst/>
            </a:endParaRPr>
          </a:p>
          <a:p>
            <a:pPr marL="171450" indent="-171450">
              <a:buFont typeface="Arial" panose="020B0604020202020204" pitchFamily="34" charset="0"/>
              <a:buChar char="•"/>
            </a:pPr>
            <a:r>
              <a:rPr lang="en-US" dirty="0"/>
              <a:t>Provide optimal clinical care to each patient</a:t>
            </a:r>
            <a:endParaRPr lang="en-US" b="0" dirty="0">
              <a:effectLst/>
            </a:endParaRPr>
          </a:p>
          <a:p>
            <a:pPr marL="171450" indent="-171450">
              <a:buFont typeface="Arial" panose="020B0604020202020204" pitchFamily="34" charset="0"/>
              <a:buChar char="•"/>
            </a:pPr>
            <a:r>
              <a:rPr lang="en-US" dirty="0"/>
              <a:t>Avoid imposing nonclinical risks and burdens on the patients</a:t>
            </a:r>
            <a:endParaRPr lang="en-US" b="0" dirty="0">
              <a:effectLst/>
            </a:endParaRPr>
          </a:p>
          <a:p>
            <a:pPr marL="171450" indent="-171450">
              <a:buFont typeface="Arial" panose="020B0604020202020204" pitchFamily="34" charset="0"/>
              <a:buChar char="•"/>
            </a:pPr>
            <a:r>
              <a:rPr lang="en-US" dirty="0"/>
              <a:t>Address health inequalities</a:t>
            </a:r>
            <a:endParaRPr lang="en-US" b="0" dirty="0">
              <a:effectLst/>
            </a:endParaRPr>
          </a:p>
          <a:p>
            <a:pPr marL="171450" indent="-171450">
              <a:buFont typeface="Arial" panose="020B0604020202020204" pitchFamily="34" charset="0"/>
              <a:buChar char="•"/>
            </a:pPr>
            <a:r>
              <a:rPr lang="en-US" dirty="0"/>
              <a:t>Conduct continuous learning activities that improve the quality of clinical care and health care systems and</a:t>
            </a:r>
            <a:endParaRPr lang="en-US" b="0" dirty="0">
              <a:effectLst/>
            </a:endParaRPr>
          </a:p>
          <a:p>
            <a:pPr marL="171450" indent="-171450">
              <a:buFont typeface="Arial" panose="020B0604020202020204" pitchFamily="34" charset="0"/>
              <a:buChar char="•"/>
            </a:pPr>
            <a:r>
              <a:rPr lang="en-US" dirty="0"/>
              <a:t>Contribute to the common purpose of improving the quality and value of clinical care and health care systems</a:t>
            </a:r>
            <a:endParaRPr lang="en-US" b="0" dirty="0">
              <a:effectLst/>
            </a:endParaRPr>
          </a:p>
        </p:txBody>
      </p:sp>
      <p:sp>
        <p:nvSpPr>
          <p:cNvPr id="4" name="Slide Number Placeholder 3"/>
          <p:cNvSpPr>
            <a:spLocks noGrp="1"/>
          </p:cNvSpPr>
          <p:nvPr>
            <p:ph type="sldNum" sz="quarter" idx="10"/>
          </p:nvPr>
        </p:nvSpPr>
        <p:spPr/>
        <p:txBody>
          <a:bodyPr/>
          <a:lstStyle/>
          <a:p>
            <a:fld id="{F5064027-6585-4AB8-8F16-651406455F37}" type="slidenum">
              <a:rPr lang="en-US" smtClean="0"/>
              <a:t>16</a:t>
            </a:fld>
            <a:endParaRPr lang="en-US"/>
          </a:p>
        </p:txBody>
      </p:sp>
    </p:spTree>
    <p:extLst>
      <p:ext uri="{BB962C8B-B14F-4D97-AF65-F5344CB8AC3E}">
        <p14:creationId xmlns:p14="http://schemas.microsoft.com/office/powerpoint/2010/main" val="35153009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50" name="Shape 150"/>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Working closely with patients can be emotionally rewarding as well as challenging. Part of building trust and a successful career includes maintaining professional boundaries and looking out for your own well-being. As you work with patients to address barriers and find them services, you may learn about patients’ personal lives and develop trusting relationships with them. The line between professional and personal relationship can become unclear.</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Patients may ask for help that is beyond the professional role of a patient navigator. It may be difficult to say no to a patient’s request, but as we discussed in the previous lesson, it’s important to know the boundaries of your role and make that clear to patients. Check with your supervisor about what is appropriate in your setting.</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Going above the call of duty is not always a good idea. Getting involved with patients beyond your professional role may open you to personal liability and create unrealistic expectations. Unrealistic expectations can quickly get out of control. Examples of this may be giving a patient a ride in your car or giving or lending money. Here are some tips for keeping it professional: Be clear about your role upfront. Give them a list of your duties or clearly explain what you can and cannot do for them. This reduces your stress and lets patients know what to expect from you. Also, let patients know that your services will end at some time and that one of your goals is to help them learn to find services they need. This prepares patients to do things on their own.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Keep patient information private. You will hear patients talk about their conditions, treatment and side effects. Do not discuss patient information with others. This violates patient privacy laws and could have serious legal consequences. Also, when you meet with patients, be sure others cannot overhear your conversations. Close patient files on your desk and computer so others in your office or passing your desk are not able to see private patient information.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And be patient with patients. Some patients will not use the information or resources you provide. Others may choose to delay care or even refuse it. This may be frustrating, but patients are ultimately responsible for their own health. Treat all patients with respect, understanding and patience.</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Being clear about your role is important. Another important thing to know is how to communicate like a professional. Communicating well is one way to build strong relationships with patients. As we discussed in module 5, good navigator-patient communication includes active and reflective listening, focusing on the patient and providing accurate information.</a:t>
            </a:r>
          </a:p>
        </p:txBody>
      </p:sp>
      <p:sp>
        <p:nvSpPr>
          <p:cNvPr id="151" name="Shape 151"/>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17</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72" name="Shape 172"/>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Anyone who works with patients or medical records needs to know some important ethical and legal issues. In this section you will learn about the Patient Bill of Rights and patient responsibilities, HIPAA and informed consent. </a:t>
            </a:r>
            <a:endParaRPr sz="1200" b="0" i="0" u="none" strike="noStrike" cap="none" baseline="0" dirty="0">
              <a:solidFill>
                <a:schemeClr val="dk1"/>
              </a:solidFill>
              <a:latin typeface="Calibri"/>
              <a:ea typeface="Calibri"/>
              <a:cs typeface="Calibri"/>
              <a:sym typeface="Calibri"/>
            </a:endParaRPr>
          </a:p>
        </p:txBody>
      </p:sp>
      <p:sp>
        <p:nvSpPr>
          <p:cNvPr id="173" name="Shape 173"/>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18</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8" name="Shape 108"/>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158750" lvl="0" indent="0" rtl="0">
              <a:spcBef>
                <a:spcPts val="0"/>
              </a:spcBef>
              <a:buClr>
                <a:schemeClr val="dk1"/>
              </a:buClr>
              <a:buSzPct val="100000"/>
              <a:buFont typeface="Arial"/>
              <a:buNone/>
            </a:pPr>
            <a:r>
              <a:rPr lang="en-US" sz="1100" dirty="0">
                <a:solidFill>
                  <a:schemeClr val="dk1"/>
                </a:solidFill>
              </a:rPr>
              <a:t>Which of the following is a patient responsibility according to the Patient Bill of Rights?</a:t>
            </a:r>
          </a:p>
          <a:p>
            <a:pPr marL="914400" lvl="1" indent="-298450" rtl="0">
              <a:spcBef>
                <a:spcPts val="0"/>
              </a:spcBef>
              <a:buClr>
                <a:schemeClr val="dk1"/>
              </a:buClr>
              <a:buSzPct val="100000"/>
              <a:buFont typeface="Arial"/>
              <a:buAutoNum type="alphaLcPeriod"/>
            </a:pPr>
            <a:r>
              <a:rPr lang="en-US" sz="1100" dirty="0">
                <a:solidFill>
                  <a:schemeClr val="dk1"/>
                </a:solidFill>
              </a:rPr>
              <a:t>Request personal healthcare records </a:t>
            </a:r>
          </a:p>
          <a:p>
            <a:pPr marL="914400" lvl="1" indent="-298450" rtl="0">
              <a:spcBef>
                <a:spcPts val="0"/>
              </a:spcBef>
              <a:buClr>
                <a:schemeClr val="dk1"/>
              </a:buClr>
              <a:buSzPct val="100000"/>
              <a:buFont typeface="Arial"/>
              <a:buAutoNum type="alphaLcPeriod"/>
            </a:pPr>
            <a:r>
              <a:rPr lang="en-US" sz="1100" dirty="0">
                <a:solidFill>
                  <a:schemeClr val="dk1"/>
                </a:solidFill>
              </a:rPr>
              <a:t>Choose healthcare provider </a:t>
            </a:r>
          </a:p>
          <a:p>
            <a:pPr marL="914400" lvl="1" indent="-298450" rtl="0">
              <a:spcBef>
                <a:spcPts val="0"/>
              </a:spcBef>
              <a:buClr>
                <a:schemeClr val="dk1"/>
              </a:buClr>
              <a:buSzPct val="100000"/>
              <a:buFont typeface="Arial"/>
              <a:buAutoNum type="alphaLcPeriod"/>
            </a:pPr>
            <a:r>
              <a:rPr lang="en-US" sz="1100" dirty="0">
                <a:solidFill>
                  <a:schemeClr val="dk1"/>
                </a:solidFill>
              </a:rPr>
              <a:t>Disclose information about the patient’s health </a:t>
            </a:r>
          </a:p>
          <a:p>
            <a:pPr marL="914400" lvl="1" indent="-298450" rtl="0">
              <a:spcBef>
                <a:spcPts val="0"/>
              </a:spcBef>
              <a:buClr>
                <a:schemeClr val="dk1"/>
              </a:buClr>
              <a:buSzPct val="100000"/>
              <a:buFont typeface="Arial"/>
              <a:buAutoNum type="alphaLcPeriod"/>
            </a:pPr>
            <a:r>
              <a:rPr lang="en-US" sz="1100" dirty="0">
                <a:solidFill>
                  <a:schemeClr val="dk1"/>
                </a:solidFill>
              </a:rPr>
              <a:t>Complain about their healthcare </a:t>
            </a:r>
          </a:p>
          <a:p>
            <a:pPr marL="615950" lvl="1" indent="0" rtl="0">
              <a:spcBef>
                <a:spcPts val="0"/>
              </a:spcBef>
              <a:buClr>
                <a:schemeClr val="dk1"/>
              </a:buClr>
              <a:buSzPct val="100000"/>
              <a:buFont typeface="Arial"/>
              <a:buNone/>
            </a:pPr>
            <a:endParaRPr lang="en-US" sz="1100" dirty="0">
              <a:solidFill>
                <a:schemeClr val="dk1"/>
              </a:solidFill>
            </a:endParaRPr>
          </a:p>
          <a:p>
            <a:pPr marL="158750" lvl="0" indent="0" rtl="0">
              <a:spcBef>
                <a:spcPts val="0"/>
              </a:spcBef>
              <a:buClr>
                <a:schemeClr val="dk1"/>
              </a:buClr>
              <a:buSzPct val="100000"/>
              <a:buFont typeface="Arial"/>
              <a:buNone/>
            </a:pPr>
            <a:r>
              <a:rPr lang="en-US" sz="1200" kern="1200" dirty="0">
                <a:solidFill>
                  <a:schemeClr val="tx1"/>
                </a:solidFill>
                <a:effectLst/>
                <a:latin typeface="+mn-lt"/>
                <a:ea typeface="+mn-ea"/>
                <a:cs typeface="+mn-cs"/>
              </a:rPr>
              <a:t>The correct answer is C: it is the patient's responsibility to be open about his or her health status to providers to ensure that he or she receives the best treatment possible. Choice A is incorrect. Patients are welcome to request records but it is not a requirement of the patient Bill of Rights. Choice B is also incorrect. In some instances it is not feasible for a patient to choose a particular doctor. For example some health insurance programs appoint health care providers within their networks. Choice D is also incorrect. Patients should voice any concerns about their healthcare but this is not a requirement of the patient Bill of Rights.</a:t>
            </a:r>
            <a:endParaRPr lang="en-US" sz="1100" dirty="0">
              <a:solidFill>
                <a:schemeClr val="dk1"/>
              </a:solidFill>
            </a:endParaRPr>
          </a:p>
          <a:p>
            <a:pPr marL="158750" lvl="0" indent="0" rtl="0">
              <a:spcBef>
                <a:spcPts val="0"/>
              </a:spcBef>
              <a:buClr>
                <a:schemeClr val="dk1"/>
              </a:buClr>
              <a:buSzPct val="100000"/>
              <a:buFont typeface="Arial"/>
              <a:buNone/>
            </a:pPr>
            <a:endParaRPr lang="en-US" sz="1100" dirty="0">
              <a:solidFill>
                <a:schemeClr val="dk1"/>
              </a:solidFill>
            </a:endParaRPr>
          </a:p>
        </p:txBody>
      </p:sp>
      <p:sp>
        <p:nvSpPr>
          <p:cNvPr id="109" name="Shape 109"/>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19</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4" name="Shape 94"/>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r>
              <a:rPr lang="en-US" sz="1200" kern="1200" dirty="0">
                <a:solidFill>
                  <a:schemeClr val="tx1"/>
                </a:solidFill>
                <a:effectLst/>
                <a:latin typeface="+mn-lt"/>
                <a:ea typeface="+mn-ea"/>
                <a:cs typeface="+mn-cs"/>
              </a:rPr>
              <a:t>We would like to acknowledge the Centers for Disease Control and Prevention for supporting this work.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would also like to thank the Patient Navigator Training Collaborative of the Colorado School of Public Health for generously sharing materials from their in-person training, which we have adapted for this online training. </a:t>
            </a:r>
          </a:p>
          <a:p>
            <a:endParaRPr lang="en-US" sz="1200" kern="1200" dirty="0">
              <a:solidFill>
                <a:schemeClr val="tx1"/>
              </a:solidFill>
              <a:effectLst/>
              <a:latin typeface="+mn-lt"/>
              <a:ea typeface="+mn-ea"/>
              <a:cs typeface="+mn-cs"/>
            </a:endParaRPr>
          </a:p>
          <a:p>
            <a:r>
              <a:rPr lang="en-US" sz="1200" dirty="0"/>
              <a:t>We would like to thank the GW Clinical Learning and Simulation Skills (CLASS) Center for providing space to film video simulations for this lesson. </a:t>
            </a:r>
          </a:p>
          <a:p>
            <a:endParaRPr lang="en-US" sz="1200" dirty="0"/>
          </a:p>
          <a:p>
            <a:r>
              <a:rPr lang="en-US" sz="1200" dirty="0"/>
              <a:t>We are grateful to Thelma D. Jones for representing her patient navigation expertise in the simulation video in this lesson.</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79" name="Shape 179"/>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In 1997, President Clinton established the Advisory Commission on Consumer Protection and Quality in the Healthcare Industry to report on changes in the healthcare system and recommend ways to improve. The Commission drafted the Consumer Bill of Rights and Responsibilities to protect patients, ensure quality healthcare, and establish trust between patients and healthcare providers. It also protects healthcare workers and gives a way for patients to address problems with the healthcare system.</a:t>
            </a:r>
            <a:r>
              <a:rPr lang="en-US" sz="1600" b="0" i="0" u="none" strike="noStrike" cap="none" baseline="0" dirty="0">
                <a:solidFill>
                  <a:schemeClr val="dk1"/>
                </a:solidFill>
                <a:latin typeface="Calibri"/>
                <a:ea typeface="Calibri"/>
                <a:cs typeface="Calibri"/>
                <a:sym typeface="Calibri"/>
              </a:rPr>
              <a:t> </a:t>
            </a:r>
            <a:r>
              <a:rPr lang="en-US" sz="1200" b="0" i="0" u="none" strike="noStrike" cap="none" baseline="0" dirty="0">
                <a:solidFill>
                  <a:schemeClr val="dk1"/>
                </a:solidFill>
                <a:latin typeface="Calibri"/>
                <a:ea typeface="Calibri"/>
                <a:cs typeface="Calibri"/>
                <a:sym typeface="Calibri"/>
              </a:rPr>
              <a:t>Many healthcare systems have adopted or adapted the general principles of the Consumer Bill of Rights and Responsibilities. Check to see if your organization has its own. </a:t>
            </a:r>
          </a:p>
          <a:p>
            <a:pPr marL="0" marR="0" lvl="0" indent="0" algn="l" rtl="0">
              <a:lnSpc>
                <a:spcPct val="100000"/>
              </a:lnSpc>
              <a:spcBef>
                <a:spcPts val="0"/>
              </a:spcBef>
              <a:spcAft>
                <a:spcPts val="0"/>
              </a:spcAft>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Let’s walk through them now, starting with patient rights. Patients have a right to: </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See their healthcare records and get accurate and easy to understand information</a:t>
            </a:r>
            <a:r>
              <a:rPr lang="en-US" sz="1200" b="0" i="0" u="none" strike="noStrike" cap="none" baseline="0" dirty="0">
                <a:solidFill>
                  <a:schemeClr val="dk1"/>
                </a:solidFill>
                <a:latin typeface="Calibri"/>
                <a:ea typeface="Calibri"/>
                <a:cs typeface="Calibri"/>
                <a:sym typeface="Calibri"/>
              </a:rPr>
              <a:t> about their health and healthcare providers. If patients speak another language, have a physical or mental disability or don't understand something, assistance must be provided so they can make informed healthcare decisions.</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Choose their healthcare providers</a:t>
            </a:r>
            <a:r>
              <a:rPr lang="en-US" sz="1200" b="0" i="0" u="none" strike="noStrike" cap="none" baseline="0" dirty="0">
                <a:solidFill>
                  <a:schemeClr val="dk1"/>
                </a:solidFill>
                <a:latin typeface="Calibri"/>
                <a:ea typeface="Calibri"/>
                <a:cs typeface="Calibri"/>
                <a:sym typeface="Calibri"/>
              </a:rPr>
              <a:t> </a:t>
            </a:r>
            <a:r>
              <a:rPr lang="en-US" sz="1200" b="1" i="0" u="none" strike="noStrike" cap="none" baseline="0" dirty="0">
                <a:solidFill>
                  <a:schemeClr val="dk1"/>
                </a:solidFill>
                <a:latin typeface="Calibri"/>
                <a:ea typeface="Calibri"/>
                <a:cs typeface="Calibri"/>
                <a:sym typeface="Calibri"/>
              </a:rPr>
              <a:t>and plans </a:t>
            </a:r>
            <a:r>
              <a:rPr lang="en-US" sz="1200" b="0" i="0" u="none" strike="noStrike" cap="none" baseline="0" dirty="0">
                <a:solidFill>
                  <a:schemeClr val="dk1"/>
                </a:solidFill>
                <a:latin typeface="Calibri"/>
                <a:ea typeface="Calibri"/>
                <a:cs typeface="Calibri"/>
                <a:sym typeface="Calibri"/>
              </a:rPr>
              <a:t>that provide access to high-quality care.</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Access to emergency services</a:t>
            </a:r>
            <a:r>
              <a:rPr lang="en-US" sz="1200" b="0" i="0" u="none" strike="noStrike" cap="none" baseline="0" dirty="0">
                <a:solidFill>
                  <a:schemeClr val="dk1"/>
                </a:solidFill>
                <a:latin typeface="Calibri"/>
                <a:ea typeface="Calibri"/>
                <a:cs typeface="Calibri"/>
                <a:sym typeface="Calibri"/>
              </a:rPr>
              <a:t> whenever and wherever needed, without prior authorization or financial penalty.</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Know their treatment options and be part of treatment decisions </a:t>
            </a:r>
            <a:r>
              <a:rPr lang="en-US" sz="1200" b="0" i="0" u="none" strike="noStrike" cap="none" baseline="0" dirty="0">
                <a:solidFill>
                  <a:schemeClr val="dk1"/>
                </a:solidFill>
                <a:latin typeface="Calibri"/>
                <a:ea typeface="Calibri"/>
                <a:cs typeface="Calibri"/>
                <a:sym typeface="Calibri"/>
              </a:rPr>
              <a:t>about their care. If patients cannot make their own decisions, parents, guardians, family members or other designated individuals can represent them.</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Be treated with respect and without discrimination</a:t>
            </a:r>
            <a:r>
              <a:rPr lang="en-US" sz="1200" b="0" i="0" u="none" strike="noStrike" cap="none" baseline="0" dirty="0">
                <a:solidFill>
                  <a:schemeClr val="dk1"/>
                </a:solidFill>
                <a:latin typeface="Calibri"/>
                <a:ea typeface="Calibri"/>
                <a:cs typeface="Calibri"/>
                <a:sym typeface="Calibri"/>
              </a:rPr>
              <a:t> from healthcare providers and health plan administrators.</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Have their health information kept private</a:t>
            </a:r>
            <a:r>
              <a:rPr lang="en-US" sz="1200" b="0" i="0" u="none" strike="noStrike" cap="none" baseline="0" dirty="0">
                <a:solidFill>
                  <a:schemeClr val="dk1"/>
                </a:solidFill>
                <a:latin typeface="Calibri"/>
                <a:ea typeface="Calibri"/>
                <a:cs typeface="Calibri"/>
                <a:sym typeface="Calibri"/>
              </a:rPr>
              <a:t>. This means that patients have the right to talk privately with a doctor and that only people involved with their healthcare can see their medical records. Patients also have the right to review and copy their medical records and ask for their records be changed if they are not correct or complete.</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Complain about their healthcare</a:t>
            </a:r>
            <a:r>
              <a:rPr lang="en-US" sz="1200" b="0" i="0" u="none" strike="noStrike" cap="none" baseline="0" dirty="0">
                <a:solidFill>
                  <a:schemeClr val="dk1"/>
                </a:solidFill>
                <a:latin typeface="Calibri"/>
                <a:ea typeface="Calibri"/>
                <a:cs typeface="Calibri"/>
                <a:sym typeface="Calibri"/>
              </a:rPr>
              <a:t> or anything they feel dissatisfied with such as wait times, operating hours, the conduct of healthcare personnel or the quality of healthcare facilities. Patients also have a right to a fair, fast, and objective review of any complaint against their health plan, doctors, hospitals or other healthcare personnel.</a:t>
            </a:r>
          </a:p>
          <a:p>
            <a:pPr marL="0" marR="0" lvl="0" indent="0" algn="l" rtl="0">
              <a:lnSpc>
                <a:spcPct val="100000"/>
              </a:lnSpc>
              <a:spcBef>
                <a:spcPts val="0"/>
              </a:spcBef>
              <a:spcAft>
                <a:spcPts val="0"/>
              </a:spcAft>
              <a:buClr>
                <a:schemeClr val="dk1"/>
              </a:buClr>
              <a:buFont typeface="Calibri"/>
              <a:buNone/>
            </a:pPr>
            <a:endParaRPr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Patients not only have rights, but they also have responsibilities. According to the Consumer Bill of Rights and Responsibilities:</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Patients are responsible for their own health. </a:t>
            </a:r>
            <a:r>
              <a:rPr lang="en-US" sz="1200" b="0" i="0" u="none" strike="noStrike" cap="none" baseline="0" dirty="0">
                <a:solidFill>
                  <a:schemeClr val="dk1"/>
                </a:solidFill>
                <a:latin typeface="Calibri"/>
                <a:ea typeface="Calibri"/>
                <a:cs typeface="Calibri"/>
                <a:sym typeface="Calibri"/>
              </a:rPr>
              <a:t>This includes:</a:t>
            </a:r>
          </a:p>
          <a:p>
            <a:pPr marL="628650" marR="0" lvl="1"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Maximizing healthy habits such as exercising, not smoking, and eating a healthy diet.</a:t>
            </a:r>
          </a:p>
          <a:p>
            <a:pPr marL="628650" marR="0" lvl="1"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Preventing the spread of their disease.</a:t>
            </a:r>
          </a:p>
          <a:p>
            <a:pPr marL="628650" marR="0" lvl="1"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Working with healthcare providers to make healthcare decisions and carry out upon treatment plans, and</a:t>
            </a:r>
          </a:p>
          <a:p>
            <a:pPr marL="628650" marR="0" lvl="1"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Understanding the risks and limits of the science of medical care and that healthcare professionals can make mistakes.</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Patients must disclose information</a:t>
            </a:r>
            <a:r>
              <a:rPr lang="en-US" sz="1200" b="0" i="0" u="none" strike="noStrike" cap="none" baseline="0" dirty="0">
                <a:solidFill>
                  <a:schemeClr val="dk1"/>
                </a:solidFill>
                <a:latin typeface="Calibri"/>
                <a:ea typeface="Calibri"/>
                <a:cs typeface="Calibri"/>
                <a:sym typeface="Calibri"/>
              </a:rPr>
              <a:t> and let healthcare provider know what they want and need. They must also report wrongdoing or fraud to the appropriate people or legal authorities.</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Patients must be financially and administratively responsible. </a:t>
            </a:r>
            <a:r>
              <a:rPr lang="en-US" sz="1200" b="0" i="0" u="none" strike="noStrike" cap="none" baseline="0" dirty="0">
                <a:solidFill>
                  <a:schemeClr val="dk1"/>
                </a:solidFill>
                <a:latin typeface="Calibri"/>
                <a:ea typeface="Calibri"/>
                <a:cs typeface="Calibri"/>
                <a:sym typeface="Calibri"/>
              </a:rPr>
              <a:t>They must</a:t>
            </a:r>
            <a:endParaRPr lang="en-US" sz="1200" b="1" i="0" u="none" strike="noStrike" cap="none" baseline="0" dirty="0">
              <a:solidFill>
                <a:schemeClr val="dk1"/>
              </a:solidFill>
              <a:latin typeface="Calibri"/>
              <a:ea typeface="Calibri"/>
              <a:cs typeface="Calibri"/>
              <a:sym typeface="Calibri"/>
            </a:endParaRPr>
          </a:p>
          <a:p>
            <a:pPr marL="628650" marR="0" lvl="1"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Make a good-faith effort to meet financial obligations.</a:t>
            </a:r>
          </a:p>
          <a:p>
            <a:pPr marL="628650" marR="0" lvl="1"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Be knowledgeable about their health plan coverage and health plan options (when available) including all covered benefits, limitations, and exclusions, rules regarding use of network providers, coverage and referral rules, appropriate processes to secure additional information, and the process to appeal coverage decisions.</a:t>
            </a:r>
          </a:p>
          <a:p>
            <a:pPr marL="628650" marR="0" lvl="1"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Follow administrative procedures of health plans, healthcare providers, and Government health benefit programs.</a:t>
            </a:r>
          </a:p>
          <a:p>
            <a:pPr marL="171450" marR="0" lvl="0" indent="-171450" algn="l" rtl="0">
              <a:spcBef>
                <a:spcPts val="0"/>
              </a:spcBef>
              <a:buSzPct val="25000"/>
              <a:buFont typeface="Arial" panose="020B0604020202020204" pitchFamily="34" charset="0"/>
              <a:buChar char="•"/>
            </a:pPr>
            <a:r>
              <a:rPr lang="en-US" sz="1200" b="1" i="0" u="none" strike="noStrike" cap="none" baseline="0" dirty="0">
                <a:solidFill>
                  <a:schemeClr val="dk1"/>
                </a:solidFill>
                <a:latin typeface="Calibri"/>
                <a:ea typeface="Calibri"/>
                <a:cs typeface="Calibri"/>
                <a:sym typeface="Calibri"/>
              </a:rPr>
              <a:t>Patients must be respectful of others.</a:t>
            </a:r>
          </a:p>
          <a:p>
            <a:pPr marL="628650" marR="0" lvl="1"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Show respect for other patients and health workers.</a:t>
            </a:r>
          </a:p>
          <a:p>
            <a:pPr marL="628650" marR="0" lvl="1"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Be aware of a healthcare provider's obligation to be reasonably efficient and equitable in providing care to other patients and the community.</a:t>
            </a:r>
          </a:p>
        </p:txBody>
      </p:sp>
      <p:sp>
        <p:nvSpPr>
          <p:cNvPr id="180" name="Shape 180"/>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20</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86" name="Shape 186"/>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sz="1200" b="0" i="0" u="none" strike="noStrike" cap="none" baseline="0" dirty="0">
                <a:solidFill>
                  <a:schemeClr val="dk1"/>
                </a:solidFill>
                <a:latin typeface="Calibri"/>
                <a:ea typeface="Calibri"/>
                <a:cs typeface="Calibri"/>
                <a:sym typeface="Calibri"/>
              </a:rPr>
              <a:t>Federal laws require that patients give their </a:t>
            </a:r>
            <a:r>
              <a:rPr lang="en-US" sz="1200" b="0" i="1" u="none" strike="noStrike" cap="none" baseline="0" dirty="0">
                <a:solidFill>
                  <a:schemeClr val="dk1"/>
                </a:solidFill>
                <a:latin typeface="Calibri"/>
                <a:ea typeface="Calibri"/>
                <a:cs typeface="Calibri"/>
                <a:sym typeface="Calibri"/>
              </a:rPr>
              <a:t>informed consent</a:t>
            </a:r>
            <a:r>
              <a:rPr lang="en-US" sz="1200" b="0" i="0" u="none" strike="noStrike" cap="none" baseline="0" dirty="0">
                <a:solidFill>
                  <a:schemeClr val="dk1"/>
                </a:solidFill>
                <a:latin typeface="Calibri"/>
                <a:ea typeface="Calibri"/>
                <a:cs typeface="Calibri"/>
                <a:sym typeface="Calibri"/>
              </a:rPr>
              <a:t> to participate in a clinical trial. However, patients typically sign informed consent for any treatment, not just clinical trials. </a:t>
            </a:r>
          </a:p>
          <a:p>
            <a:pPr marL="0" marR="0" lvl="0" indent="0" algn="l" defTabSz="914400" rtl="0" eaLnBrk="1" fontAlgn="auto" latinLnBrk="0" hangingPunct="1">
              <a:lnSpc>
                <a:spcPct val="100000"/>
              </a:lnSpc>
              <a:spcBef>
                <a:spcPts val="0"/>
              </a:spcBef>
              <a:spcAft>
                <a:spcPts val="0"/>
              </a:spcAft>
              <a:buClrTx/>
              <a:buSzPct val="25000"/>
              <a:buFontTx/>
              <a:buNone/>
              <a:tabLst/>
              <a:defRPr/>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This means that they are </a:t>
            </a:r>
            <a:r>
              <a:rPr lang="en-US" sz="1200" b="0" i="1" u="none" strike="noStrike" cap="none" baseline="0" dirty="0">
                <a:solidFill>
                  <a:schemeClr val="dk1"/>
                </a:solidFill>
                <a:latin typeface="Calibri"/>
                <a:ea typeface="Calibri"/>
                <a:cs typeface="Calibri"/>
                <a:sym typeface="Calibri"/>
              </a:rPr>
              <a:t>informed</a:t>
            </a:r>
            <a:r>
              <a:rPr lang="en-US" sz="1200" b="0" i="0" u="none" strike="noStrike" cap="none" baseline="0" dirty="0">
                <a:solidFill>
                  <a:schemeClr val="dk1"/>
                </a:solidFill>
                <a:latin typeface="Calibri"/>
                <a:ea typeface="Calibri"/>
                <a:cs typeface="Calibri"/>
                <a:sym typeface="Calibri"/>
              </a:rPr>
              <a:t> of the study’s or treatment’s procedures, risks and benefits, and they agree, or give </a:t>
            </a:r>
            <a:r>
              <a:rPr lang="en-US" sz="1200" b="0" i="1" u="none" strike="noStrike" cap="none" baseline="0" dirty="0">
                <a:solidFill>
                  <a:schemeClr val="dk1"/>
                </a:solidFill>
                <a:latin typeface="Calibri"/>
                <a:ea typeface="Calibri"/>
                <a:cs typeface="Calibri"/>
                <a:sym typeface="Calibri"/>
              </a:rPr>
              <a:t>consent, </a:t>
            </a:r>
            <a:r>
              <a:rPr lang="en-US" sz="1200" b="0" i="0" u="none" strike="noStrike" cap="none" baseline="0" dirty="0">
                <a:solidFill>
                  <a:schemeClr val="dk1"/>
                </a:solidFill>
                <a:latin typeface="Calibri"/>
                <a:ea typeface="Calibri"/>
                <a:cs typeface="Calibri"/>
                <a:sym typeface="Calibri"/>
              </a:rPr>
              <a:t>to participate. Patients gives their informed consent by signing a document that states that they understand: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The purpose of the treatment or clinical trial,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What will happen during the treatment or clinical trial,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Benefits and risks of participating in treatment or the clinical trial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Patients rights and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Who to contact if the patient has questions or feels they have been mistreated. </a:t>
            </a:r>
          </a:p>
          <a:p>
            <a:pPr marL="171450" marR="0" lvl="0" indent="-171450" algn="l" rtl="0">
              <a:spcBef>
                <a:spcPts val="0"/>
              </a:spcBef>
              <a:buSzPct val="25000"/>
              <a:buFont typeface="Arial" panose="020B0604020202020204" pitchFamily="34" charset="0"/>
              <a:buChar char="•"/>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Font typeface="Arial" panose="020B0604020202020204" pitchFamily="34" charset="0"/>
              <a:buNone/>
            </a:pPr>
            <a:r>
              <a:rPr lang="en-US" sz="1200" b="0" i="0" u="none" strike="noStrike" cap="none" baseline="0" dirty="0">
                <a:solidFill>
                  <a:schemeClr val="dk1"/>
                </a:solidFill>
                <a:latin typeface="Calibri"/>
                <a:ea typeface="Calibri"/>
                <a:cs typeface="Calibri"/>
                <a:sym typeface="Calibri"/>
              </a:rPr>
              <a:t>Rules that guide informed consent are very strict. It is important that patients understand their treatment. For patients who do not speak English, the informed consent form must be written in their language.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p:txBody>
      </p:sp>
      <p:sp>
        <p:nvSpPr>
          <p:cNvPr id="187" name="Shape 187"/>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21</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02" name="Shape 202"/>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You will often have opportunities to support patients rights, including </a:t>
            </a:r>
          </a:p>
          <a:p>
            <a:pPr marL="171450" marR="0" lvl="0" indent="-171450" algn="l" defTabSz="914400" rtl="0" eaLnBrk="1" fontAlgn="auto" latinLnBrk="0" hangingPunct="1">
              <a:lnSpc>
                <a:spcPct val="100000"/>
              </a:lnSpc>
              <a:spcBef>
                <a:spcPts val="0"/>
              </a:spcBef>
              <a:spcAft>
                <a:spcPts val="0"/>
              </a:spcAft>
              <a:buClrTx/>
              <a:buSzPct val="25000"/>
              <a:buFont typeface="Arial" panose="020B0604020202020204" pitchFamily="34" charset="0"/>
              <a:buChar char="•"/>
              <a:tabLst/>
              <a:defRPr/>
            </a:pPr>
            <a:r>
              <a:rPr lang="en-US" sz="1200" b="0" i="0" u="none" strike="noStrike" cap="none" baseline="0" dirty="0">
                <a:solidFill>
                  <a:schemeClr val="dk1"/>
                </a:solidFill>
                <a:latin typeface="Calibri"/>
                <a:ea typeface="Calibri"/>
                <a:cs typeface="Calibri"/>
                <a:sym typeface="Calibri"/>
              </a:rPr>
              <a:t>Supporting patient understanding of his or her condition and treatment</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Supporting patient decision-making and</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Supporting access to a second opinion</a:t>
            </a:r>
          </a:p>
          <a:p>
            <a:pPr marL="171450" marR="0" lvl="0" indent="-171450" algn="l" rtl="0">
              <a:spcBef>
                <a:spcPts val="0"/>
              </a:spcBef>
              <a:buSzPct val="25000"/>
              <a:buFont typeface="Arial" panose="020B0604020202020204" pitchFamily="34" charset="0"/>
              <a:buChar char="•"/>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Font typeface="Arial" panose="020B0604020202020204" pitchFamily="34" charset="0"/>
              <a:buNone/>
            </a:pPr>
            <a:r>
              <a:rPr lang="en-US" sz="1200" b="0" i="0" u="none" strike="noStrike" cap="none" baseline="0" dirty="0">
                <a:solidFill>
                  <a:schemeClr val="dk1"/>
                </a:solidFill>
                <a:latin typeface="Calibri"/>
                <a:ea typeface="Calibri"/>
                <a:cs typeface="Calibri"/>
                <a:sym typeface="Calibri"/>
              </a:rPr>
              <a:t>You can support patients by providing resources, helping patients make lists of questions, helping them figure out what their needs are and helping them advocate for themselves.</a:t>
            </a:r>
          </a:p>
          <a:p>
            <a:pPr marL="171450" marR="0" lvl="0" indent="-171450" algn="l" rtl="0">
              <a:spcBef>
                <a:spcPts val="0"/>
              </a:spcBef>
              <a:buSzPct val="25000"/>
              <a:buFont typeface="Arial" panose="020B0604020202020204" pitchFamily="34" charset="0"/>
              <a:buChar char="•"/>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Font typeface="Arial" panose="020B0604020202020204" pitchFamily="34" charset="0"/>
              <a:buNone/>
            </a:pPr>
            <a:r>
              <a:rPr lang="en-US" sz="1200" b="0" i="0" u="none" strike="noStrike" cap="none" baseline="0" dirty="0">
                <a:solidFill>
                  <a:schemeClr val="dk1"/>
                </a:solidFill>
                <a:latin typeface="Calibri"/>
                <a:ea typeface="Calibri"/>
                <a:cs typeface="Calibri"/>
                <a:sym typeface="Calibri"/>
              </a:rPr>
              <a:t>Keep in mind, however, any questions about clinical information should be referred to a clinician and that a patient navigator should never try to make decisions for patients or steer them to a particular decision. </a:t>
            </a:r>
          </a:p>
        </p:txBody>
      </p:sp>
      <p:sp>
        <p:nvSpPr>
          <p:cNvPr id="203" name="Shape 203"/>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22</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79" name="Shape 279"/>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When a patient gets care, he or she may see doctors, nurses and other healthcare providers in different locations. Patient medical records and billing information are often moved from place to place or from computer to computer. Because private information about patients can be in many places, it is important to have a way to protect health information and keep it private. The Health Insurance Portability and Accountability Act or HIPAA, is a law created in 1996 to protect patient privacy. HIPAA Privacy Rules set limits on who has the right to use a patient's written, spoken or electronic health information. The rules also describe how healthcare organizations and insurance providers must protect health information including: How to handle protected health information, How to share information, What type of information can be shared, and With whom they can share information.</a:t>
            </a:r>
          </a:p>
          <a:p>
            <a:pPr marL="0" marR="0" lvl="0" indent="0" algn="l" rtl="0">
              <a:spcBef>
                <a:spcPts val="0"/>
              </a:spcBef>
              <a:buSzPct val="25000"/>
              <a:buNone/>
            </a:pPr>
            <a:r>
              <a:rPr lang="en-US" sz="1600" b="0" i="0" u="none" strike="noStrike" cap="none" baseline="0" dirty="0">
                <a:solidFill>
                  <a:schemeClr val="dk1"/>
                </a:solidFill>
                <a:latin typeface="Calibri"/>
                <a:ea typeface="Calibri"/>
                <a:cs typeface="Calibri"/>
                <a:sym typeface="Calibri"/>
              </a:rPr>
              <a:t> </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Breaking HIPAA rules can result in fines or prison terms. For accidental violations, an organization can be fined $100 each time a person's health information is not protected. When someone knows they are violating HIPAA rules, fines can be $250,000 with prison terms up to 10 years. HIPAA violations may also harm an organization’s image and their ability to get funding. The organization you work for may also have rules about how they punish HIPAA violations.</a:t>
            </a:r>
            <a:r>
              <a:rPr lang="en-US" sz="1600" b="0" i="0" u="none" strike="noStrike" cap="none" baseline="0" dirty="0">
                <a:solidFill>
                  <a:schemeClr val="dk1"/>
                </a:solidFill>
                <a:latin typeface="Calibri"/>
                <a:ea typeface="Calibri"/>
                <a:cs typeface="Calibri"/>
                <a:sym typeface="Calibri"/>
              </a:rPr>
              <a:t> </a:t>
            </a:r>
            <a:r>
              <a:rPr lang="en-US" sz="1200" b="1" i="0" u="none" strike="noStrike" cap="none" baseline="0" dirty="0">
                <a:solidFill>
                  <a:schemeClr val="dk1"/>
                </a:solidFill>
                <a:latin typeface="Calibri"/>
                <a:ea typeface="Calibri"/>
                <a:cs typeface="Calibri"/>
                <a:sym typeface="Calibri"/>
              </a:rPr>
              <a:t>This course provides only basic HIPAA information.</a:t>
            </a:r>
            <a:r>
              <a:rPr lang="en-US" sz="1800" b="1" i="0" u="none" strike="noStrike" cap="none" baseline="0" dirty="0">
                <a:solidFill>
                  <a:schemeClr val="dk1"/>
                </a:solidFill>
                <a:latin typeface="Calibri"/>
                <a:ea typeface="Calibri"/>
                <a:cs typeface="Calibri"/>
                <a:sym typeface="Calibri"/>
              </a:rPr>
              <a:t> </a:t>
            </a:r>
            <a:r>
              <a:rPr lang="en-US" sz="1200" b="0" i="0" u="none" strike="noStrike" cap="none" baseline="0" dirty="0">
                <a:solidFill>
                  <a:schemeClr val="dk1"/>
                </a:solidFill>
                <a:latin typeface="Calibri"/>
                <a:ea typeface="Calibri"/>
                <a:cs typeface="Calibri"/>
                <a:sym typeface="Calibri"/>
              </a:rPr>
              <a:t>Your organization may ask you to complete a HIPAA training course. If you have questions about protecting patient information, ask your supervisor.</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p:txBody>
      </p:sp>
      <p:sp>
        <p:nvSpPr>
          <p:cNvPr id="280" name="Shape 280"/>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23</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79" name="Shape 279"/>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Not every organization is subject to HIPAA rules. Many other organizations follow different or less strict rules for protecting health information.</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There are two major categories of organizations subject to HIPAA: Healthcare Providers including most doctors, clinics, hospitals, psychologists, chiropractors, nursing homes, pharmacies, and dentists and Health Insurers including health insurance companies, HMOs, company health plans, and government programs such as Medicare and Medicaid. The following entities do NOT need to follow HIPPA rules: Employers, Life insurance companies and workers compensation carriers, Schools and school districts, State agencies like child protective services, and Law enforcement agencies and municipal offices. Check to see if your organization is subject to HIPAA rules.</a:t>
            </a:r>
          </a:p>
          <a:p>
            <a:pPr marL="0" marR="0" lvl="0" indent="0" algn="l" rtl="0">
              <a:spcBef>
                <a:spcPts val="0"/>
              </a:spcBef>
              <a:buNone/>
            </a:pPr>
            <a:endParaRPr sz="1600" b="0" i="0" u="none" strike="noStrike" cap="none" baseline="0" dirty="0">
              <a:solidFill>
                <a:schemeClr val="dk1"/>
              </a:solidFill>
              <a:latin typeface="Calibri"/>
              <a:ea typeface="Calibri"/>
              <a:cs typeface="Calibri"/>
              <a:sym typeface="Calibri"/>
            </a:endParaRPr>
          </a:p>
        </p:txBody>
      </p:sp>
      <p:sp>
        <p:nvSpPr>
          <p:cNvPr id="280" name="Shape 280"/>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24</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79" name="Shape 279"/>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400" b="0" i="0" u="none" strike="noStrike" cap="none" baseline="0" dirty="0">
                <a:solidFill>
                  <a:schemeClr val="dk1"/>
                </a:solidFill>
                <a:latin typeface="Calibri"/>
                <a:ea typeface="Calibri"/>
                <a:cs typeface="Calibri"/>
                <a:sym typeface="Calibri"/>
              </a:rPr>
              <a:t>Information protected under HIPAA is called Protected Health Information, or PHI. PHI can be written, spoken or in an electronic format. For example, PHI can be in written or typed information added to medical records. It can also be in conversations between doctors and others about a patient’s care or treatment. Health insurance or computer files with patient billing information also includes PHI. The specific types of PHI that are protected under HIPAA are contact information; electronic contact information; dates related to a patient or their care; identifying numbers; device or vehicle numbers; pictures, finger prints or voice recordings; and any other characteristic that could uniquely identify the individual. </a:t>
            </a:r>
          </a:p>
          <a:p>
            <a:pPr marL="0" marR="0" lvl="0" indent="0" algn="l" rtl="0">
              <a:spcBef>
                <a:spcPts val="0"/>
              </a:spcBef>
              <a:buSzPct val="25000"/>
              <a:buNone/>
            </a:pPr>
            <a:endParaRPr lang="en-US" sz="14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400" b="0" i="0" u="none" strike="noStrike" cap="none" baseline="0" dirty="0">
                <a:solidFill>
                  <a:schemeClr val="dk1"/>
                </a:solidFill>
                <a:latin typeface="Calibri"/>
                <a:ea typeface="Calibri"/>
                <a:cs typeface="Calibri"/>
                <a:sym typeface="Calibri"/>
              </a:rPr>
              <a:t>Some examples in your work setting might include: clinic notes, lab results, or treatment records in a medical record, voice messages left on a patient's answering machine to confirm an appointment, conversations about patients between doctors or nurses, a doctor's recorded voice transcription of a patient's clinic visit, filled prescription bottles, or pictures of patients on a public website.</a:t>
            </a:r>
          </a:p>
        </p:txBody>
      </p:sp>
      <p:sp>
        <p:nvSpPr>
          <p:cNvPr id="280" name="Shape 280"/>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25</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98" name="Shape 298"/>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sz="1200" b="0" i="0" u="none" strike="noStrike" cap="none" baseline="0" dirty="0">
                <a:solidFill>
                  <a:schemeClr val="dk1"/>
                </a:solidFill>
                <a:latin typeface="Calibri"/>
                <a:ea typeface="Calibri"/>
                <a:cs typeface="Calibri"/>
                <a:sym typeface="Calibri"/>
              </a:rPr>
              <a:t>"Identifiers" can connect a person to their medical information, examples include: name, date of birth, treatment date and social security number. When the identifiers are removed it is "de-identified." De-identified information is sometimes used when researchers want to study a treatment, but they do not need patient's names. Medical students also study patient cases once the identifiers have been removed.</a:t>
            </a:r>
          </a:p>
        </p:txBody>
      </p:sp>
      <p:sp>
        <p:nvSpPr>
          <p:cNvPr id="299" name="Shape 299"/>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26</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98" name="Shape 298"/>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0" i="0" u="none" strike="noStrike" cap="none" baseline="0" dirty="0">
                <a:solidFill>
                  <a:schemeClr val="dk1"/>
                </a:solidFill>
                <a:latin typeface="Calibri"/>
                <a:ea typeface="Calibri"/>
                <a:cs typeface="Calibri"/>
                <a:sym typeface="Calibri"/>
              </a:rPr>
              <a:t>Here are some guidelines to help you protect PHI.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1" i="1" u="none" strike="noStrike" cap="none" baseline="0" dirty="0">
                <a:solidFill>
                  <a:schemeClr val="dk1"/>
                </a:solidFill>
                <a:latin typeface="Calibri"/>
                <a:ea typeface="Calibri"/>
                <a:cs typeface="Calibri"/>
                <a:sym typeface="Calibri"/>
              </a:rPr>
              <a:t>Guideline 1: Use only the minimum information needed to do your job.</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When you use patient information, use only what you need to do your job. If you have access to medical records, do not look at clinical notes or other parts of the record unless it is truly necessary to perform your job. When others request PHI, and you are authorized to share it, give them only the information they need. </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For example, a transportation service will only need appointment dates, times and locations, not information about a patient’s particular diagnosis. You can share information only with the patient’s explicit consent. This brings us to our next guideline.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1" i="1" u="none" strike="noStrike" cap="none" baseline="0" dirty="0">
                <a:solidFill>
                  <a:schemeClr val="dk1"/>
                </a:solidFill>
                <a:latin typeface="Calibri"/>
                <a:ea typeface="Calibri"/>
                <a:cs typeface="Calibri"/>
                <a:sym typeface="Calibri"/>
              </a:rPr>
              <a:t>Guideline 2: If in doubt about giving information, get patient authorization.</a:t>
            </a: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sz="1200" b="0" i="0" u="none" strike="noStrike" cap="none" baseline="0" dirty="0">
                <a:solidFill>
                  <a:schemeClr val="dk1"/>
                </a:solidFill>
                <a:latin typeface="Calibri"/>
                <a:ea typeface="Calibri"/>
                <a:cs typeface="Calibri"/>
                <a:sym typeface="Calibri"/>
              </a:rPr>
              <a:t>In general, the patient’s authorization is needed to share PHI with individuals or organizations not covered by HIPAA. If you don’t know if you should give PHI to a person or organization, talk with your supervisor and ask the patient to sign an authorization form. An authorization form gives you permission to release, or give out, information. Check to see if authorization forms may already be in a patient's file. If a family member, friend or other caregiver asks questions about the patient you can give information related to that person's part in the patient's care, but only if there is documented authorization from the patient to give information to this particular person. Check with your supervisor on your facility’s policy regarding documentation of authorization and how information can be shared.</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endParaRPr lang="en-US" sz="1200" b="1" i="1"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1" i="1" u="none" strike="noStrike" cap="none" baseline="0" dirty="0">
                <a:solidFill>
                  <a:schemeClr val="dk1"/>
                </a:solidFill>
                <a:latin typeface="Calibri"/>
                <a:ea typeface="Calibri"/>
                <a:cs typeface="Calibri"/>
                <a:sym typeface="Calibri"/>
              </a:rPr>
              <a:t>Guideline 3: Keep PHI secure.</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Keeping PHI secure means protecting it from being viewed by people who should not see it.</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Examples of how to keep PHI secure:</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If PHI is in a place where patients or others can see it, cover or move it</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If you work with PHI on your desk or on a computer, make sure no one can walk up behind you without you knowing it</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When PHI is not in use, store it in a locked office or a locked file cabinet</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Remove documents from faxes and copiers as soon as you can</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Do not talk about patients where others can hear you or in public areas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Close your office door when talking to patients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Do not take files or documents with PHI out of the office or clinic</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Shred PHI when documents or files are no longer needed</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When PHI is stored on a computer or storage device, use passwords, anti-virus software, data backups, and encryption</a:t>
            </a:r>
          </a:p>
        </p:txBody>
      </p:sp>
      <p:sp>
        <p:nvSpPr>
          <p:cNvPr id="299" name="Shape 299"/>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27</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HIPAA</a:t>
            </a:r>
            <a:r>
              <a:rPr lang="en-US" baseline="0" dirty="0"/>
              <a:t> breaches can have major consequences for those involved. </a:t>
            </a:r>
          </a:p>
          <a:p>
            <a:endParaRPr lang="en-US" baseline="0" dirty="0"/>
          </a:p>
          <a:p>
            <a:r>
              <a:rPr lang="en-US" baseline="0" dirty="0"/>
              <a:t>Some real examples include:</a:t>
            </a:r>
            <a:endParaRPr lang="en-US" sz="1200" baseline="0" dirty="0"/>
          </a:p>
          <a:p>
            <a:pPr marL="171450" indent="-171450">
              <a:buFont typeface="Arial" panose="020B0604020202020204" pitchFamily="34" charset="0"/>
              <a:buChar char="•"/>
            </a:pPr>
            <a:r>
              <a:rPr lang="en-US" sz="1200" dirty="0"/>
              <a:t>A health-system accidentally posted thousands of its patients medical records online.</a:t>
            </a:r>
          </a:p>
          <a:p>
            <a:pPr marL="171450" indent="-171450">
              <a:buFont typeface="Arial" panose="020B0604020202020204" pitchFamily="34" charset="0"/>
              <a:buChar char="•"/>
            </a:pPr>
            <a:r>
              <a:rPr lang="en-US" sz="1200" dirty="0"/>
              <a:t>A pharmacy’s used computer was resold while still containing customers’ prescription records. The data included names, addresses, social security numbers and medications purchased.</a:t>
            </a:r>
          </a:p>
          <a:p>
            <a:pPr marL="171450" indent="-171450">
              <a:buFont typeface="Arial" panose="020B0604020202020204" pitchFamily="34" charset="0"/>
              <a:buChar char="•"/>
            </a:pPr>
            <a:r>
              <a:rPr lang="en-US" sz="1200" dirty="0"/>
              <a:t>A county health board member, who was also a banker, accessed health records and identified cancer patients. The banker placed notices on their mortgages.</a:t>
            </a: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28</a:t>
            </a:fld>
            <a:endParaRPr lang="en-US"/>
          </a:p>
        </p:txBody>
      </p:sp>
    </p:spTree>
    <p:extLst>
      <p:ext uri="{BB962C8B-B14F-4D97-AF65-F5344CB8AC3E}">
        <p14:creationId xmlns:p14="http://schemas.microsoft.com/office/powerpoint/2010/main" val="28552473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indent="0">
              <a:buFontTx/>
              <a:buNone/>
            </a:pPr>
            <a:r>
              <a:rPr lang="en-US" sz="1200" baseline="0" dirty="0"/>
              <a:t>Now that you know more about HIPAA, can you figure out whether these examples are HIPAA breaches? </a:t>
            </a:r>
          </a:p>
          <a:p>
            <a:pPr marL="171450" indent="-171450">
              <a:buFontTx/>
              <a:buChar char="-"/>
            </a:pPr>
            <a:r>
              <a:rPr lang="en-US" sz="1200" baseline="0" dirty="0"/>
              <a:t>Taking home your notebook with all your patient information on the weekend? YES, patient information should never be brought home.  </a:t>
            </a:r>
          </a:p>
          <a:p>
            <a:pPr marL="171450" indent="-171450">
              <a:buFontTx/>
              <a:buChar char="-"/>
            </a:pPr>
            <a:r>
              <a:rPr lang="en-US" sz="1200" baseline="0" dirty="0"/>
              <a:t>Telling your partner about a patient? MAYBE – If you do not provide identifiable information then it is not a HIPAA breach. However, it is best not to discuss patients with anyone other than those who should have access to that information. </a:t>
            </a:r>
          </a:p>
          <a:p>
            <a:pPr marL="171450" indent="-171450">
              <a:buFontTx/>
              <a:buChar char="-"/>
            </a:pPr>
            <a:r>
              <a:rPr lang="en-US" sz="1200" baseline="0" dirty="0"/>
              <a:t>Checking the lab results of your next door neighbor, who you are not navigating? YES, you should not access information about patients who you are not directly helping. </a:t>
            </a:r>
          </a:p>
          <a:p>
            <a:pPr marL="171450" indent="-171450">
              <a:buFontTx/>
              <a:buChar char="-"/>
            </a:pPr>
            <a:r>
              <a:rPr lang="en-US" sz="1200" baseline="0" dirty="0"/>
              <a:t>Telling the social worker that you believe your patient is suicidal? NO, as we will discuss in a moment, you have an obligation to report a patient who may pose harm to himself or others.</a:t>
            </a:r>
            <a:endParaRPr lang="en-US" sz="1200" dirty="0"/>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29</a:t>
            </a:fld>
            <a:endParaRPr lang="en-US"/>
          </a:p>
        </p:txBody>
      </p:sp>
    </p:spTree>
    <p:extLst>
      <p:ext uri="{BB962C8B-B14F-4D97-AF65-F5344CB8AC3E}">
        <p14:creationId xmlns:p14="http://schemas.microsoft.com/office/powerpoint/2010/main" val="2855247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1" name="Shape 101"/>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lvl="0"/>
            <a:r>
              <a:rPr lang="en-US" sz="1200" kern="1200" dirty="0">
                <a:solidFill>
                  <a:schemeClr val="tx1"/>
                </a:solidFill>
                <a:effectLst/>
                <a:latin typeface="+mn-lt"/>
                <a:ea typeface="+mn-ea"/>
                <a:cs typeface="+mn-cs"/>
              </a:rPr>
              <a:t>This lesson covers the following Core Competencies for Patient Navigators:</a:t>
            </a:r>
          </a:p>
          <a:p>
            <a:pPr marL="457200" lvl="0" indent="-298450" rtl="0">
              <a:spcBef>
                <a:spcPts val="0"/>
              </a:spcBef>
              <a:buClr>
                <a:schemeClr val="dk1"/>
              </a:buClr>
              <a:buSzPct val="100000"/>
              <a:buFont typeface="Arial"/>
              <a:buChar char="•"/>
            </a:pPr>
            <a:r>
              <a:rPr lang="en-US" sz="1100" dirty="0">
                <a:solidFill>
                  <a:schemeClr val="dk1"/>
                </a:solidFill>
              </a:rPr>
              <a:t>5.4 Demonstrate responsiveness to patient needs within scope of practice and professional boundaries</a:t>
            </a:r>
          </a:p>
          <a:p>
            <a:pPr marL="457200" lvl="0" indent="-298450" rtl="0">
              <a:spcBef>
                <a:spcPts val="480"/>
              </a:spcBef>
              <a:buClr>
                <a:schemeClr val="dk1"/>
              </a:buClr>
              <a:buSzPct val="100000"/>
              <a:buFont typeface="Arial"/>
              <a:buChar char="•"/>
            </a:pPr>
            <a:r>
              <a:rPr lang="en-US" sz="1100" dirty="0">
                <a:solidFill>
                  <a:schemeClr val="dk1"/>
                </a:solidFill>
              </a:rPr>
              <a:t>5.5 Know and support patient rights</a:t>
            </a:r>
          </a:p>
          <a:p>
            <a:pPr marL="457200" lvl="0" indent="-298450" rtl="0">
              <a:spcBef>
                <a:spcPts val="480"/>
              </a:spcBef>
              <a:buClr>
                <a:schemeClr val="dk1"/>
              </a:buClr>
              <a:buSzPct val="100000"/>
              <a:buFont typeface="Arial"/>
              <a:buChar char="•"/>
            </a:pPr>
            <a:r>
              <a:rPr lang="en-US" sz="1100" dirty="0">
                <a:solidFill>
                  <a:schemeClr val="dk1"/>
                </a:solidFill>
              </a:rPr>
              <a:t>5.7 Demonstrate a commitment to ethical principles pertaining to confidentiality, informed consent, business practices and compliance with relevant laws, policies and regulations (such as HIPAA, agency abuse reporting rules, Duty to Warn, safety contracting)</a:t>
            </a:r>
          </a:p>
        </p:txBody>
      </p:sp>
      <p:sp>
        <p:nvSpPr>
          <p:cNvPr id="102" name="Shape 102"/>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3</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As part of the health team you too will need to understand the rules and regulations that most health professionals must abide by to protect patient rights and the rights of the public. </a:t>
            </a:r>
          </a:p>
          <a:p>
            <a:endParaRPr lang="en-US" baseline="0" dirty="0"/>
          </a:p>
          <a:p>
            <a:r>
              <a:rPr lang="en-US" baseline="0" dirty="0"/>
              <a:t>We will walk through 3 legal obligations: Duty to Warn, abuse reporting rules and safety contracting.</a:t>
            </a:r>
          </a:p>
          <a:p>
            <a:endParaRPr lang="en-US" baseline="0"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30</a:t>
            </a:fld>
            <a:endParaRPr lang="en-US"/>
          </a:p>
        </p:txBody>
      </p:sp>
    </p:spTree>
    <p:extLst>
      <p:ext uri="{BB962C8B-B14F-4D97-AF65-F5344CB8AC3E}">
        <p14:creationId xmlns:p14="http://schemas.microsoft.com/office/powerpoint/2010/main" val="28552473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aseline="0" dirty="0"/>
              <a:t>Duty to warn as defined by the National Conference of State Legislatures is a mandatory duty for certain professionals to report any suspicion that a patient may pose a danger to themselves or others. This law varies by state and may include certain civil and criminal protections for the professional. Speak with your supervisor about Duty to Warn and your organization’s reporting process. </a:t>
            </a: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31</a:t>
            </a:fld>
            <a:endParaRPr lang="en-US"/>
          </a:p>
        </p:txBody>
      </p:sp>
    </p:spTree>
    <p:extLst>
      <p:ext uri="{BB962C8B-B14F-4D97-AF65-F5344CB8AC3E}">
        <p14:creationId xmlns:p14="http://schemas.microsoft.com/office/powerpoint/2010/main" val="9338987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aseline="0" dirty="0"/>
              <a:t>Throughout this training you have learned that a patient navigator should support and encourage patients. Yet, the role of a patient navigator is not to counsel or advise your patients, and at times, this may be difficult. As with any interaction, once you establish rapport, a person may reveal important information that can arouse suspicion of abuse or neglect. Many professions are required or “mandated” to break patient confidentiality and report any suspicion of abuse or neglect. These include: </a:t>
            </a:r>
          </a:p>
          <a:p>
            <a:pPr marL="171450" indent="-171450">
              <a:buFont typeface="Arial" panose="020B0604020202020204" pitchFamily="34" charset="0"/>
              <a:buChar char="•"/>
            </a:pPr>
            <a:r>
              <a:rPr lang="en-US" baseline="0" dirty="0"/>
              <a:t>Human Services Providers such as social workers, mental health professionals, psychologists, therapists and counselors. </a:t>
            </a:r>
          </a:p>
          <a:p>
            <a:pPr marL="171450" indent="-171450">
              <a:buFont typeface="Arial" panose="020B0604020202020204" pitchFamily="34" charset="0"/>
              <a:buChar char="•"/>
            </a:pPr>
            <a:r>
              <a:rPr lang="en-US" baseline="0" dirty="0"/>
              <a:t>Health Care Providers such as hospital personnel, registered nurses, physicians, residents, interns, psychiatrist and medical examiners. </a:t>
            </a:r>
          </a:p>
          <a:p>
            <a:pPr marL="171450" indent="-171450">
              <a:buFont typeface="Arial" panose="020B0604020202020204" pitchFamily="34" charset="0"/>
              <a:buChar char="•"/>
            </a:pPr>
            <a:r>
              <a:rPr lang="en-US" baseline="0" dirty="0"/>
              <a:t>Child Care Providers such as day care providers, child or foster care workers and residential care takers.</a:t>
            </a:r>
          </a:p>
          <a:p>
            <a:pPr marL="171450" indent="-171450">
              <a:buFont typeface="Arial" panose="020B0604020202020204" pitchFamily="34" charset="0"/>
              <a:buChar char="•"/>
            </a:pPr>
            <a:r>
              <a:rPr lang="en-US" baseline="0" dirty="0"/>
              <a:t>Education providers such as teachers, assistant teachers, administrators, preschool staff. </a:t>
            </a:r>
          </a:p>
          <a:p>
            <a:pPr marL="171450" indent="-171450">
              <a:buFont typeface="Arial" panose="020B0604020202020204" pitchFamily="34" charset="0"/>
              <a:buChar char="•"/>
            </a:pPr>
            <a:r>
              <a:rPr lang="en-US" baseline="0" dirty="0"/>
              <a:t>And law enforcement such as police officers, peace officers.</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You may have little experience confirming suspicions about abuse or neglect or you just may be uncomfortable with the idea. Talk with your supervisor for the organization's process for reporting abuse, your legal obligations, legal protections, available trainings and address any concerns.</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Most states have hotlines or helplines in order for you to ensure your patient’s safety.  As a navigator, or even as an informed citizen, become familiar with your local and state laws and reporting agencies on abuse and neglect is helpful. You can find your state laws by doing an online search for mandated reporting and your state. </a:t>
            </a:r>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32</a:t>
            </a:fld>
            <a:endParaRPr lang="en-US"/>
          </a:p>
        </p:txBody>
      </p:sp>
    </p:spTree>
    <p:extLst>
      <p:ext uri="{BB962C8B-B14F-4D97-AF65-F5344CB8AC3E}">
        <p14:creationId xmlns:p14="http://schemas.microsoft.com/office/powerpoint/2010/main" val="14817662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aseline="0" dirty="0"/>
              <a:t>Having a contract for safety was a practice that began in 1973. It is a practice between a therapist and a patient that established a patient’s vow to not harm themselves on purpose or accidentally. Today, many doctors continue to use this contract for safety. As a patient navigator and as part of the health care team it is not your role to assess a patient’s intentions to harm themselves. While the assessment is the doctor’s responsibility, should the patient discuss any harmful intentions or express suicidal thoughts it is your responsibility to seek the doctor or your supervisor immediately. Again always follow your facility’s procedures for reporting any harmful intentions or suicidal thoughts.</a:t>
            </a:r>
            <a:endParaRPr lang="en-US" dirty="0"/>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33</a:t>
            </a:fld>
            <a:endParaRPr lang="en-US"/>
          </a:p>
        </p:txBody>
      </p:sp>
    </p:spTree>
    <p:extLst>
      <p:ext uri="{BB962C8B-B14F-4D97-AF65-F5344CB8AC3E}">
        <p14:creationId xmlns:p14="http://schemas.microsoft.com/office/powerpoint/2010/main" val="15047956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Shape 33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38" name="Shape 338"/>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In this lesson you learned to:</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Define ethical standards as it relates to the health care system</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Describe a process for ethical decision-making</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Discuss how to build ethical relationships with patients</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Describe the Patient's Bill of Rights </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Identify opportunities to support patient rights</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Identify ethical principles related to compliance with laws, policies and regulations</a:t>
            </a:r>
          </a:p>
        </p:txBody>
      </p:sp>
      <p:sp>
        <p:nvSpPr>
          <p:cNvPr id="339" name="Shape 339"/>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34</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Shape 33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38" name="Shape 338"/>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lnSpc>
                <a:spcPct val="90000"/>
              </a:lnSpc>
              <a:spcBef>
                <a:spcPts val="590"/>
              </a:spcBef>
              <a:spcAft>
                <a:spcPts val="0"/>
              </a:spcAft>
              <a:buClr>
                <a:schemeClr val="dk1"/>
              </a:buClr>
              <a:buSzPct val="25000"/>
              <a:buFont typeface="Arial"/>
              <a:buNone/>
            </a:pPr>
            <a:r>
              <a:rPr lang="en-US" sz="1200" b="0" i="0" u="none" strike="noStrike" cap="none" baseline="0" dirty="0">
                <a:solidFill>
                  <a:schemeClr val="dk1"/>
                </a:solidFill>
                <a:sym typeface="Arial"/>
              </a:rPr>
              <a:t>After completing this lesson, you will be able to:</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Define ethical standards related to the health care system</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Describe a process for ethical decision-making</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Discuss how to build ethical relationships with patients</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Describe the Patient's Bill of Rights </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Identify opportunities to support patient rights</a:t>
            </a:r>
          </a:p>
          <a:p>
            <a:pPr marL="171450" lvl="0" indent="-171450">
              <a:lnSpc>
                <a:spcPct val="90000"/>
              </a:lnSpc>
              <a:spcBef>
                <a:spcPts val="540"/>
              </a:spcBef>
              <a:buSzPct val="100000"/>
              <a:buFont typeface="Arial" panose="020B0604020202020204" pitchFamily="34" charset="0"/>
              <a:buChar char="•"/>
            </a:pPr>
            <a:r>
              <a:rPr lang="en-US" sz="1200" dirty="0">
                <a:solidFill>
                  <a:schemeClr val="dk1"/>
                </a:solidFill>
              </a:rPr>
              <a:t>Identify ethical principles related to compliance with laws, policies and regulations</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339" name="Shape 339"/>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4</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cap="none" baseline="0" dirty="0">
                <a:solidFill>
                  <a:schemeClr val="dk1"/>
                </a:solidFill>
                <a:latin typeface="+mn-lt"/>
                <a:ea typeface="Calibri"/>
                <a:cs typeface="Calibri"/>
                <a:sym typeface="Calibri"/>
              </a:rPr>
              <a:t>The first section of this lesson is designed to give you a general overview of ethics. We will provide you with an introduction to philosophical approaches to ethics and will walk you through a framework for making ethical decisions.</a:t>
            </a:r>
            <a:endParaRPr lang="en-US" dirty="0"/>
          </a:p>
          <a:p>
            <a:endParaRPr lang="en-US" dirty="0"/>
          </a:p>
          <a:p>
            <a:r>
              <a:rPr lang="en-US" dirty="0"/>
              <a:t>To better understand the term ethics,</a:t>
            </a:r>
            <a:r>
              <a:rPr lang="en-US" baseline="0" dirty="0"/>
              <a:t> it is important to talk about what ethics does NOT mean. </a:t>
            </a:r>
          </a:p>
          <a:p>
            <a:pPr marL="171450" indent="-171450">
              <a:buFont typeface="Arial" panose="020B0604020202020204" pitchFamily="34" charset="0"/>
              <a:buChar char="•"/>
            </a:pPr>
            <a:r>
              <a:rPr lang="en-US" dirty="0"/>
              <a:t>Ethics does not equal emotions. Our emotions may discourage us from doing what is right if it is hard to do.</a:t>
            </a:r>
            <a:endParaRPr lang="en-US" b="0" dirty="0">
              <a:effectLst/>
            </a:endParaRPr>
          </a:p>
          <a:p>
            <a:pPr marL="171450" indent="-171450">
              <a:buFont typeface="Arial" panose="020B0604020202020204" pitchFamily="34" charset="0"/>
              <a:buChar char="•"/>
            </a:pPr>
            <a:r>
              <a:rPr lang="en-US" dirty="0"/>
              <a:t>Ethics</a:t>
            </a:r>
            <a:r>
              <a:rPr lang="en-US" baseline="0" dirty="0"/>
              <a:t> does not equal religion. </a:t>
            </a:r>
            <a:r>
              <a:rPr lang="en-US" dirty="0"/>
              <a:t>Many people are not religious, but ethics is not based on religion. Ethics applies to everyone. </a:t>
            </a:r>
            <a:endParaRPr lang="en-US" b="0" dirty="0">
              <a:effectLst/>
              <a:latin typeface="+mn-lt"/>
            </a:endParaRPr>
          </a:p>
          <a:p>
            <a:pPr marL="171450" indent="-171450">
              <a:buFont typeface="Arial" panose="020B0604020202020204" pitchFamily="34" charset="0"/>
              <a:buChar char="•"/>
            </a:pPr>
            <a:r>
              <a:rPr lang="en-US" dirty="0"/>
              <a:t>Ethics</a:t>
            </a:r>
            <a:r>
              <a:rPr lang="en-US" baseline="0" dirty="0"/>
              <a:t> does not equal law. </a:t>
            </a:r>
            <a:r>
              <a:rPr lang="en-US" dirty="0"/>
              <a:t>The law may not uphold what is considered ethical.</a:t>
            </a:r>
          </a:p>
          <a:p>
            <a:pPr marL="171450" indent="-171450">
              <a:buFont typeface="Arial" panose="020B0604020202020204" pitchFamily="34" charset="0"/>
              <a:buChar char="•"/>
            </a:pPr>
            <a:r>
              <a:rPr lang="en-US" b="0" dirty="0">
                <a:effectLst/>
                <a:latin typeface="+mn-lt"/>
              </a:rPr>
              <a:t>Ethics does not equal</a:t>
            </a:r>
            <a:r>
              <a:rPr lang="en-US" b="0" baseline="0" dirty="0">
                <a:effectLst/>
                <a:latin typeface="+mn-lt"/>
              </a:rPr>
              <a:t> culture. Although an act may be considered a societal norm, it may not take into consideration ethical standards.</a:t>
            </a:r>
            <a:endParaRPr lang="en-US" b="0" dirty="0">
              <a:effectLst/>
              <a:latin typeface="+mn-lt"/>
            </a:endParaRPr>
          </a:p>
          <a:p>
            <a:pPr marL="171450" indent="-171450">
              <a:buFont typeface="Arial" panose="020B0604020202020204" pitchFamily="34" charset="0"/>
              <a:buChar char="•"/>
            </a:pPr>
            <a:r>
              <a:rPr lang="en-US" dirty="0"/>
              <a:t>Finally,</a:t>
            </a:r>
            <a:r>
              <a:rPr lang="en-US" baseline="0" dirty="0"/>
              <a:t> ethics does not equal science. </a:t>
            </a:r>
            <a:r>
              <a:rPr lang="en-US" dirty="0"/>
              <a:t>Science and ethics are not the same. Sciences describes human</a:t>
            </a:r>
            <a:r>
              <a:rPr lang="en-US" baseline="0" dirty="0"/>
              <a:t> behavior, but ethics provides a reason behind how people should behave. </a:t>
            </a:r>
            <a:endParaRPr lang="en-US" b="0" dirty="0">
              <a:effectLst/>
              <a:latin typeface="+mn-lt"/>
            </a:endParaRPr>
          </a:p>
          <a:p>
            <a:endParaRPr lang="en-US" dirty="0"/>
          </a:p>
        </p:txBody>
      </p:sp>
      <p:sp>
        <p:nvSpPr>
          <p:cNvPr id="4" name="Slide Number Placeholder 3"/>
          <p:cNvSpPr>
            <a:spLocks noGrp="1"/>
          </p:cNvSpPr>
          <p:nvPr>
            <p:ph type="sldNum" sz="quarter" idx="10"/>
          </p:nvPr>
        </p:nvSpPr>
        <p:spPr/>
        <p:txBody>
          <a:bodyPr/>
          <a:lstStyle/>
          <a:p>
            <a:fld id="{F5064027-6585-4AB8-8F16-651406455F37}" type="slidenum">
              <a:rPr lang="en-US" smtClean="0"/>
              <a:t>5</a:t>
            </a:fld>
            <a:endParaRPr lang="en-US"/>
          </a:p>
        </p:txBody>
      </p:sp>
    </p:spTree>
    <p:extLst>
      <p:ext uri="{BB962C8B-B14F-4D97-AF65-F5344CB8AC3E}">
        <p14:creationId xmlns:p14="http://schemas.microsoft.com/office/powerpoint/2010/main" val="3160997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200" dirty="0"/>
              <a:t>Ethics is </a:t>
            </a:r>
            <a:r>
              <a:rPr lang="en-US" sz="1200" baseline="0" dirty="0"/>
              <a:t>a</a:t>
            </a:r>
            <a:r>
              <a:rPr lang="en-US" sz="1200" dirty="0"/>
              <a:t> process of navigating and negotiating values in order to act with integrity as an individual, organization or society.</a:t>
            </a:r>
          </a:p>
          <a:p>
            <a:r>
              <a:rPr lang="en-US" sz="1200" dirty="0"/>
              <a:t>Whenever we experience values that are competing or conflicting, we are involved in the work of ethics. </a:t>
            </a:r>
          </a:p>
          <a:p>
            <a:endParaRPr lang="en-US" sz="1200" dirty="0"/>
          </a:p>
          <a:p>
            <a:r>
              <a:rPr lang="en-US" sz="1200" dirty="0"/>
              <a:t>When we are</a:t>
            </a:r>
            <a:r>
              <a:rPr lang="en-US" sz="1200" baseline="0" dirty="0"/>
              <a:t> thinking about what is “ethical,” we are not simply choosing what is the right thing to do. Ethics is about working through values conflicts. </a:t>
            </a:r>
            <a:endParaRPr lang="en-US" sz="1200"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6</a:t>
            </a:fld>
            <a:endParaRPr lang="en-US"/>
          </a:p>
        </p:txBody>
      </p:sp>
    </p:spTree>
    <p:extLst>
      <p:ext uri="{BB962C8B-B14F-4D97-AF65-F5344CB8AC3E}">
        <p14:creationId xmlns:p14="http://schemas.microsoft.com/office/powerpoint/2010/main" val="1133118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aseline="0" dirty="0"/>
              <a:t>Five sources for ethical standards can help determine how to approach complex situations. </a:t>
            </a:r>
            <a:r>
              <a:rPr lang="en-US" dirty="0"/>
              <a:t>These sources are not a one-size-fits-all approach, as people disagree about what a human right or a civil right is, what  “the common good” is or what is a good and a harm. Each approach does not define ethics in the same way. These approaches may often, however, lead to similar solutions to ethical dilemmas.</a:t>
            </a:r>
            <a:endParaRPr lang="en-US" b="0" dirty="0">
              <a:effectLst/>
            </a:endParaRPr>
          </a:p>
          <a:p>
            <a:endParaRPr lang="en-US" dirty="0"/>
          </a:p>
          <a:p>
            <a:r>
              <a:rPr lang="en-US" dirty="0"/>
              <a:t>The Utilitarian Approach</a:t>
            </a:r>
            <a:r>
              <a:rPr lang="en-US" baseline="0" dirty="0"/>
              <a:t> f</a:t>
            </a:r>
            <a:r>
              <a:rPr lang="en-US" dirty="0"/>
              <a:t>ocuses on consequences.</a:t>
            </a:r>
            <a:r>
              <a:rPr lang="en-US" baseline="0" dirty="0"/>
              <a:t> Think about </a:t>
            </a:r>
            <a:r>
              <a:rPr lang="en-US" dirty="0"/>
              <a:t>which possible action provides the least amount of harm and the most good.</a:t>
            </a:r>
            <a:endParaRPr lang="en-US" b="0" dirty="0">
              <a:effectLst/>
            </a:endParaRPr>
          </a:p>
          <a:p>
            <a:endParaRPr lang="en-US" dirty="0"/>
          </a:p>
          <a:p>
            <a:r>
              <a:rPr lang="en-US" dirty="0"/>
              <a:t>The</a:t>
            </a:r>
            <a:r>
              <a:rPr lang="en-US" baseline="0" dirty="0"/>
              <a:t> </a:t>
            </a:r>
            <a:r>
              <a:rPr lang="en-US" dirty="0"/>
              <a:t>Rights Approach assumes </a:t>
            </a:r>
            <a:r>
              <a:rPr lang="en-US" baseline="0" dirty="0"/>
              <a:t>that </a:t>
            </a:r>
            <a:r>
              <a:rPr lang="en-US" dirty="0"/>
              <a:t>we have a duty to respect the rights of others.</a:t>
            </a:r>
          </a:p>
          <a:p>
            <a:endParaRPr lang="en-US" b="0" dirty="0">
              <a:effectLst/>
            </a:endParaRPr>
          </a:p>
          <a:p>
            <a:r>
              <a:rPr lang="en-US" baseline="0" dirty="0"/>
              <a:t>The F</a:t>
            </a:r>
            <a:r>
              <a:rPr lang="en-US" dirty="0"/>
              <a:t>airness or Justice Approach focuses on</a:t>
            </a:r>
            <a:r>
              <a:rPr lang="en-US" baseline="0" dirty="0"/>
              <a:t> treating all people equally. If any human being is to be treated unequally, there must be some solid reason.</a:t>
            </a:r>
            <a:endParaRPr lang="en-US" b="0" dirty="0">
              <a:effectLst/>
            </a:endParaRPr>
          </a:p>
          <a:p>
            <a:endParaRPr lang="en-US" dirty="0"/>
          </a:p>
          <a:p>
            <a:r>
              <a:rPr lang="en-US" dirty="0"/>
              <a:t>The Common Good Approach</a:t>
            </a:r>
            <a:r>
              <a:rPr lang="en-US" baseline="0" dirty="0"/>
              <a:t> is</a:t>
            </a:r>
            <a:r>
              <a:rPr lang="en-US" dirty="0"/>
              <a:t> based on the connections of all people.</a:t>
            </a:r>
            <a:r>
              <a:rPr lang="en-US" baseline="0" dirty="0"/>
              <a:t> With this approach</a:t>
            </a:r>
            <a:r>
              <a:rPr lang="en-US" dirty="0"/>
              <a:t> all people should live in community and have respect and compassion for others, particularly for those who are considered</a:t>
            </a:r>
            <a:r>
              <a:rPr lang="en-US" baseline="0" dirty="0"/>
              <a:t> to be vulnerable. </a:t>
            </a:r>
            <a:endParaRPr lang="en-US" b="0" dirty="0">
              <a:effectLst/>
            </a:endParaRPr>
          </a:p>
          <a:p>
            <a:endParaRPr lang="en-US" dirty="0"/>
          </a:p>
          <a:p>
            <a:r>
              <a:rPr lang="en-US" dirty="0"/>
              <a:t>Finally the Virtue Approach, assumes</a:t>
            </a:r>
            <a:r>
              <a:rPr lang="en-US" baseline="0" dirty="0"/>
              <a:t> that actions should be based on universal ideals, or virtues. Examples include honesty, courage, fairness, compassion and prudence.</a:t>
            </a:r>
            <a:endParaRPr lang="en-US" b="0" dirty="0">
              <a:effectLst/>
            </a:endParaRPr>
          </a:p>
          <a:p>
            <a:endParaRPr lang="en-US" dirty="0"/>
          </a:p>
        </p:txBody>
      </p:sp>
      <p:sp>
        <p:nvSpPr>
          <p:cNvPr id="4" name="Slide Number Placeholder 3"/>
          <p:cNvSpPr>
            <a:spLocks noGrp="1"/>
          </p:cNvSpPr>
          <p:nvPr>
            <p:ph type="sldNum" sz="quarter" idx="10"/>
          </p:nvPr>
        </p:nvSpPr>
        <p:spPr/>
        <p:txBody>
          <a:bodyPr/>
          <a:lstStyle/>
          <a:p>
            <a:fld id="{F5064027-6585-4AB8-8F16-651406455F37}" type="slidenum">
              <a:rPr lang="en-US" smtClean="0"/>
              <a:t>7</a:t>
            </a:fld>
            <a:endParaRPr lang="en-US"/>
          </a:p>
        </p:txBody>
      </p:sp>
    </p:spTree>
    <p:extLst>
      <p:ext uri="{BB962C8B-B14F-4D97-AF65-F5344CB8AC3E}">
        <p14:creationId xmlns:p14="http://schemas.microsoft.com/office/powerpoint/2010/main" val="3670360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24" name="Shape 324"/>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None/>
            </a:pPr>
            <a:r>
              <a:rPr lang="en-US" sz="1200" b="1" i="0" u="none" strike="noStrike" cap="none" baseline="0" dirty="0">
                <a:solidFill>
                  <a:schemeClr val="dk1"/>
                </a:solidFill>
                <a:latin typeface="Calibri"/>
                <a:ea typeface="Calibri"/>
                <a:cs typeface="Calibri"/>
                <a:sym typeface="Calibri"/>
              </a:rPr>
              <a:t>Video 2</a:t>
            </a:r>
          </a:p>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Before video: Let’s watch Thelma handle a situation where a patient asks her to bend the rules for him.</a:t>
            </a:r>
          </a:p>
          <a:p>
            <a:pPr marL="0" marR="0" lvl="0" indent="0" algn="l" rtl="0">
              <a:spcBef>
                <a:spcPts val="0"/>
              </a:spcBef>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Video transcript:</a:t>
            </a:r>
          </a:p>
          <a:p>
            <a:r>
              <a:rPr lang="en-US" sz="1200" kern="1200" dirty="0">
                <a:solidFill>
                  <a:schemeClr val="tx1"/>
                </a:solidFill>
                <a:effectLst/>
                <a:latin typeface="+mn-lt"/>
                <a:ea typeface="+mn-ea"/>
                <a:cs typeface="+mn-cs"/>
              </a:rPr>
              <a:t>N: Alright, Christopher, I am happy to help you apply to assistance. Now to qualify, we’ll need to answer a few questions, and then I’ll sign and we can send it in.  Is that okay with you?</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Sounds like a plan.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Okay, tell what is your income before taxes?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Before taxes, I make, um, $46,000, before taxes.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That might be a little bit of a problem for this application.  For this one, you can’t make more than 200% of the Federal Poverty Line.  For a family of 3 in 2004, it would be $39,580.  Can you see it here?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Yes, I see that. But what does that mean for me?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That means that we can’t apply for assistance through this particular foundation, but I know of another group where there is no income limit so as long as they have funds they can give you, and the key is that there are funds available.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Well, truth be told I could really benefit from both right now.  I’m struggling to pay my copay. I have rent, the cost of transportation coming to and from here with gas and parking is astronomical, and my neighbor who does childcare for me let me know she’s going to have to start charging me. So, at this point, I’m pressed for money.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Wow, that must be really, really frustrating.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It’s extremely frustrating. And I’m really having a really hard time just trying to make ends meet. So, given I have extenuating circumstances, is there any way you can “deem” me to be a special case?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Wow, and I appreciate you asking that but I really wish I could.  I really, really do.  But we will start with the other group that I was telling you about, and we will definitely keep looking.  If this one isn’t right, but we will keep working until we find one that is. How’s that?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It would really, really benefit me if we can somehow make this work for me. If I had the means to pay bills maybe just for this month alone, I think from that point forward I could make it work. If I get assistance now.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Yeah, I know, and I really hear you, and I can tell that it would help a lot.  But there are other groups without income requirements. So, unfortunately, you don’t meet the guidelines for this one, or you don’t qualify, but I will do everything that I can to find some assistance for you.</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If all that is required for you to do is to simply sign the form to say that I’m eligible, and they’re not asking for any proof of income, how would they ever know?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That’s a good question, and I know you want me to be honest, and this is very, it’s a question of being ethical when I sign my name. And we’re going to be looking at other assistance, so it’s important that we start telling the truth now, so we can be consistent throughout. And I know, I really hear what you’re saying and understanding your situation. So this is why if this one, or the next one, doesn’t work, we keep trying, whether it’s this week or the next week, until we find something that will help you.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The truth today, the truth tomorrow, is that I desperately need this assistance. Is there any way you could just simply sign the form to say that I am eligible? You know my circumstance, you know how badly I need this? I’m not asking you to do anything dishonest. You know, yourself, how much I need this.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I do, and I really hope you understand that it’s important that I verify what you’re saying and you’re slightly over the income level. So I think we should just keep looking until we find something that’s suitable so that we both can be ethical in this, it’s not just me, it’s both of us.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But I’m barely, barely over the limit. And you’re here to help me, correct?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Yes, I am.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So, I’m only asking you to help. That’s all I’m asking of you.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And I’m asking that we help each other. You can help me by entrusting me with this in terms of finding a suitable situation for you. Here’s what I can do because I don’t want you to lose hope.  I can call you at the end of next week with ideas about our next steps.  And we’ll make a plan, which includes the application to some of the other groups that I told you about.  And we’ll be creative, and we’ll look for other resources to make it easier.  Does that work for you?</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 have no choice. I guess this is going to have to work. So, okay.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Well thank you, and I really know that you are overwhelmed. Your treatment- and all the other issues, with your rent, your childcare situation- and it will be easier to deal with if you have a strong support system and healthy ways to manage your stress.  Would you be willing to speak about this with our social worker? Specifically about managing your stress?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 don’t know. Maybe. Just about my stress level?</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Taking care of yourself while you’re in treatment is so very important.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Yeah, I understand that. But my struggle to get here for my regularly scheduled appointments is more than I can handle. So I don’t know how I will be able to work into my schedule, coming back to meet with a social worker on top of that.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Oh I see what you mean. No, no, I’m going to see if she is available now so that she can see you while you’re here and that’s going to eliminate that transportation issue back and forth. And if she can’t see you now, we’ll make sure when your next appointment comes, it’s scheduled around the same time so that you will only have to make one trip, and it won’t be added to your stress level. How’s that?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 can work with that. That sounds like a plan, I can definitely work with that.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Thank you, and I really appreciate the trust that you are instilling in me. And I promise you I will work with you until I find some assistance to help you because I really, really understand the situation you are in.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Thank you, I really appreciate that. Thank you. </a:t>
            </a:r>
          </a:p>
          <a:p>
            <a:pPr marL="0" marR="0" lvl="0" indent="0" algn="l" rtl="0">
              <a:spcBef>
                <a:spcPts val="0"/>
              </a:spcBef>
              <a:buNone/>
            </a:pPr>
            <a:endParaRPr lang="en-US" sz="1200" b="0" i="0" u="none" strike="noStrike" cap="none" baseline="0" dirty="0">
              <a:solidFill>
                <a:schemeClr val="dk1"/>
              </a:solidFill>
              <a:latin typeface="Calibri"/>
              <a:ea typeface="Calibri"/>
              <a:cs typeface="Calibri"/>
              <a:sym typeface="Calibri"/>
            </a:endParaRPr>
          </a:p>
        </p:txBody>
      </p:sp>
      <p:sp>
        <p:nvSpPr>
          <p:cNvPr id="325" name="Shape 325"/>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8</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24" name="Shape 324"/>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framework</a:t>
            </a:r>
            <a:r>
              <a:rPr lang="en-US" baseline="0" dirty="0"/>
              <a:t> was developed as a guide for ethical decision-making. You can use it as a tool when you are faced with making difficult decisions. We recommend that you consult with your manager or supervisor and familiarize yourself with your organization’s policies before attempting to implement any actions.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 </a:t>
            </a:r>
          </a:p>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Let’s walk through each step. </a:t>
            </a:r>
            <a:endParaRPr sz="1200" b="0" i="0" u="none" strike="noStrike" cap="none" baseline="0" dirty="0">
              <a:solidFill>
                <a:schemeClr val="dk1"/>
              </a:solidFill>
              <a:latin typeface="Calibri"/>
              <a:ea typeface="Calibri"/>
              <a:cs typeface="Calibri"/>
              <a:sym typeface="Calibri"/>
            </a:endParaRPr>
          </a:p>
        </p:txBody>
      </p:sp>
      <p:sp>
        <p:nvSpPr>
          <p:cNvPr id="325" name="Shape 325"/>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9</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5"/>
        <p:cNvGrpSpPr/>
        <p:nvPr/>
      </p:nvGrpSpPr>
      <p:grpSpPr>
        <a:xfrm>
          <a:off x="0" y="0"/>
          <a:ext cx="0" cy="0"/>
          <a:chOff x="0" y="0"/>
          <a:chExt cx="0" cy="0"/>
        </a:xfrm>
      </p:grpSpPr>
      <p:pic>
        <p:nvPicPr>
          <p:cNvPr id="26" name="Shape 26"/>
          <p:cNvPicPr preferRelativeResize="0"/>
          <p:nvPr/>
        </p:nvPicPr>
        <p:blipFill rotWithShape="1">
          <a:blip r:embed="rId2">
            <a:alphaModFix/>
          </a:blip>
          <a:srcRect/>
          <a:stretch/>
        </p:blipFill>
        <p:spPr>
          <a:xfrm>
            <a:off x="0" y="-19050"/>
            <a:ext cx="9144000" cy="323850"/>
          </a:xfrm>
          <a:prstGeom prst="rect">
            <a:avLst/>
          </a:prstGeom>
          <a:noFill/>
          <a:ln>
            <a:noFill/>
          </a:ln>
        </p:spPr>
      </p:pic>
      <p:sp>
        <p:nvSpPr>
          <p:cNvPr id="27" name="Shape 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9" name="Shape 29"/>
          <p:cNvSpPr txBox="1">
            <a:spLocks noGrp="1"/>
          </p:cNvSpPr>
          <p:nvPr>
            <p:ph type="ftr" idx="11"/>
          </p:nvPr>
        </p:nvSpPr>
        <p:spPr>
          <a:xfrm>
            <a:off x="457200" y="6248400"/>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0" name="Shape 30"/>
          <p:cNvSpPr txBox="1">
            <a:spLocks noGrp="1"/>
          </p:cNvSpPr>
          <p:nvPr>
            <p:ph type="sldNum" idx="12"/>
          </p:nvPr>
        </p:nvSpPr>
        <p:spPr>
          <a:xfrm>
            <a:off x="8458200" y="6381750"/>
            <a:ext cx="685799" cy="476249"/>
          </a:xfrm>
          <a:prstGeom prst="rect">
            <a:avLst/>
          </a:prstGeom>
          <a:noFill/>
          <a:ln>
            <a:noFill/>
          </a:ln>
        </p:spPr>
        <p:txBody>
          <a:bodyPr lIns="91425" tIns="45700" rIns="91425" bIns="45700" anchor="t" anchorCtr="0">
            <a:noAutofit/>
          </a:bodyPr>
          <a:lstStyle>
            <a:lvl1pPr marL="0" marR="0" indent="0" algn="ctr" rtl="0">
              <a:spcBef>
                <a:spcPts val="0"/>
              </a:spcBef>
              <a:buNone/>
              <a:defRPr sz="1400" b="1" i="0" u="none" strike="noStrike" cap="none" baseline="0">
                <a:solidFill>
                  <a:schemeClr val="dk1"/>
                </a:solidFill>
                <a:latin typeface="Arial"/>
                <a:ea typeface="Arial"/>
                <a:cs typeface="Arial"/>
                <a:sym typeface="Arial"/>
              </a:defRPr>
            </a:lvl1pPr>
          </a:lstStyle>
          <a:p>
            <a:pPr marL="0" lvl="0" indent="0">
              <a:spcBef>
                <a:spcPts val="0"/>
              </a:spcBef>
              <a:buSzPct val="25000"/>
              <a:buNone/>
            </a:pPr>
            <a:fld id="{00000000-1234-1234-1234-123412341234}" type="slidenum">
              <a:rPr lang="en-US"/>
              <a:t>‹#›</a:t>
            </a:fld>
            <a:endParaRPr lang="en-US"/>
          </a:p>
        </p:txBody>
      </p:sp>
    </p:spTree>
    <p:extLst>
      <p:ext uri="{BB962C8B-B14F-4D97-AF65-F5344CB8AC3E}">
        <p14:creationId xmlns:p14="http://schemas.microsoft.com/office/powerpoint/2010/main" val="1002616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9" cstate="print">
            <a:extLst>
              <a:ext uri="{28A0092B-C50C-407E-A947-70E740481C1C}">
                <a14:useLocalDpi xmlns:a14="http://schemas.microsoft.com/office/drawing/2010/main" val="0"/>
              </a:ext>
            </a:extLst>
          </a:blip>
          <a:srcRect r="50039"/>
          <a:stretch/>
        </p:blipFill>
        <p:spPr>
          <a:xfrm>
            <a:off x="4572000" y="-66429"/>
            <a:ext cx="4663440" cy="7000629"/>
          </a:xfrm>
          <a:prstGeom prst="rect">
            <a:avLst/>
          </a:prstGeom>
        </p:spPr>
      </p:pic>
      <p:pic>
        <p:nvPicPr>
          <p:cNvPr id="8" name="Picture 7" descr="PPT-General6.jpg"/>
          <p:cNvPicPr>
            <a:picLocks noChangeAspect="1"/>
          </p:cNvPicPr>
          <p:nvPr userDrawn="1"/>
        </p:nvPicPr>
        <p:blipFill rotWithShape="1">
          <a:blip r:embed="rId9" cstate="print">
            <a:extLst>
              <a:ext uri="{28A0092B-C50C-407E-A947-70E740481C1C}">
                <a14:useLocalDpi xmlns:a14="http://schemas.microsoft.com/office/drawing/2010/main" val="0"/>
              </a:ext>
            </a:extLst>
          </a:blip>
          <a:srcRect r="50039"/>
          <a:stretch/>
        </p:blipFill>
        <p:spPr>
          <a:xfrm>
            <a:off x="0" y="-66429"/>
            <a:ext cx="4663440" cy="7000629"/>
          </a:xfrm>
          <a:prstGeom prst="rect">
            <a:avLst/>
          </a:prstGeom>
        </p:spPr>
      </p:pic>
      <p:sp>
        <p:nvSpPr>
          <p:cNvPr id="1026" name="Rectangle 2"/>
          <p:cNvSpPr>
            <a:spLocks noGrp="1" noChangeArrowheads="1"/>
          </p:cNvSpPr>
          <p:nvPr>
            <p:ph type="title"/>
            <p:custDataLst>
              <p:tags r:id="rId7"/>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8"/>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 id="2147483722" r:id="rId5"/>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youtube.com/watch?v=uaV4Xw4kRGo&amp;list=PLRIKI4g49d06ocKBZEcTHIiGy0uCuTenq&amp;index=14" TargetMode="Externa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a:latin typeface="+mj-lt"/>
                <a:ea typeface="Trebuchet MS"/>
                <a:cs typeface="Trebuchet MS"/>
                <a:sym typeface="Trebuchet MS"/>
              </a:rPr>
              <a:t>Lesson 2: Ethics and Patient Rights</a:t>
            </a:r>
            <a:endParaRPr lang="en-US" b="0" dirty="0">
              <a:latin typeface="+mj-lt"/>
            </a:endParaRPr>
          </a:p>
        </p:txBody>
      </p:sp>
      <p:sp>
        <p:nvSpPr>
          <p:cNvPr id="38915" name="Subtitle 1"/>
          <p:cNvSpPr>
            <a:spLocks noGrp="1"/>
          </p:cNvSpPr>
          <p:nvPr>
            <p:ph type="subTitle" idx="1"/>
          </p:nvPr>
        </p:nvSpPr>
        <p:spPr>
          <a:xfrm>
            <a:off x="1752600" y="3137687"/>
            <a:ext cx="7162799" cy="1752600"/>
          </a:xfrm>
        </p:spPr>
        <p:txBody>
          <a:bodyPr/>
          <a:lstStyle/>
          <a:p>
            <a:pPr lvl="0">
              <a:spcBef>
                <a:spcPts val="0"/>
              </a:spcBef>
              <a:buSzPct val="25000"/>
            </a:pPr>
            <a:r>
              <a:rPr lang="en-US" dirty="0">
                <a:solidFill>
                  <a:schemeClr val="bg1"/>
                </a:solidFill>
                <a:latin typeface="+mn-lt"/>
                <a:ea typeface="Times New Roman"/>
                <a:cs typeface="Times New Roman"/>
                <a:sym typeface="Times New Roman"/>
              </a:rPr>
              <a:t>Module 6: Professionalism</a:t>
            </a:r>
          </a:p>
          <a:p>
            <a:pPr lvl="0">
              <a:spcBef>
                <a:spcPts val="0"/>
              </a:spcBef>
              <a:buSzPct val="25000"/>
            </a:pPr>
            <a:r>
              <a:rPr lang="en-US" dirty="0">
                <a:solidFill>
                  <a:schemeClr val="bg1"/>
                </a:solidFill>
                <a:latin typeface="+mn-lt"/>
                <a:ea typeface="Times New Roman"/>
                <a:cs typeface="Times New Roman"/>
                <a:sym typeface="Times New Roman"/>
              </a:rPr>
              <a:t>Oncology Patient Navigator Training: The Fundamentals</a:t>
            </a:r>
          </a:p>
          <a:p>
            <a:pPr eaLnBrk="1" hangingPunct="1"/>
            <a:endParaRPr lang="en-US" altLang="en-US" dirty="0">
              <a:solidFill>
                <a:schemeClr val="bg1"/>
              </a:solidFill>
            </a:endParaRP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534400" cy="1143000"/>
          </a:xfrm>
        </p:spPr>
        <p:txBody>
          <a:bodyPr>
            <a:normAutofit fontScale="90000"/>
          </a:bodyPr>
          <a:lstStyle/>
          <a:p>
            <a:pPr algn="l"/>
            <a:r>
              <a:rPr lang="en-US" dirty="0">
                <a:latin typeface="+mj-lt"/>
              </a:rPr>
              <a:t>Step One: Recognize an Ethical Issue</a:t>
            </a:r>
            <a:r>
              <a:rPr lang="en-US" sz="4000" b="0" i="0" u="none" strike="noStrike" kern="1200" dirty="0">
                <a:solidFill>
                  <a:schemeClr val="tx1"/>
                </a:solidFill>
                <a:effectLst/>
                <a:latin typeface="+mj-lt"/>
                <a:ea typeface="+mj-ea"/>
                <a:cs typeface="+mj-cs"/>
              </a:rPr>
              <a:t> </a:t>
            </a:r>
            <a:endParaRPr lang="en-US" sz="1200" dirty="0"/>
          </a:p>
        </p:txBody>
      </p:sp>
      <p:sp>
        <p:nvSpPr>
          <p:cNvPr id="3" name="Content Placeholder 2"/>
          <p:cNvSpPr>
            <a:spLocks noGrp="1"/>
          </p:cNvSpPr>
          <p:nvPr>
            <p:ph type="body" idx="1"/>
          </p:nvPr>
        </p:nvSpPr>
        <p:spPr>
          <a:xfrm>
            <a:off x="428625" y="1416263"/>
            <a:ext cx="8229600" cy="3810000"/>
          </a:xfrm>
          <a:noFill/>
          <a:ln>
            <a:noFill/>
          </a:ln>
        </p:spPr>
        <p:txBody>
          <a:bodyPr lIns="91425" tIns="45700" rIns="91425" bIns="45700" anchor="t" anchorCtr="0">
            <a:noAutofit/>
          </a:bodyPr>
          <a:lstStyle/>
          <a:p>
            <a:pPr>
              <a:spcBef>
                <a:spcPts val="0"/>
              </a:spcBef>
              <a:buSzPct val="25000"/>
            </a:pPr>
            <a:endParaRPr lang="en-US" sz="1000" dirty="0">
              <a:solidFill>
                <a:schemeClr val="dk1"/>
              </a:solidFill>
              <a:latin typeface="Trebuchet MS" panose="020B0603020202020204" pitchFamily="34" charset="0"/>
            </a:endParaRPr>
          </a:p>
          <a:p>
            <a:pPr>
              <a:lnSpc>
                <a:spcPct val="90000"/>
              </a:lnSpc>
              <a:spcBef>
                <a:spcPts val="600"/>
              </a:spcBef>
              <a:spcAft>
                <a:spcPts val="600"/>
              </a:spcAft>
              <a:buSzPct val="100000"/>
            </a:pPr>
            <a:r>
              <a:rPr lang="en-US" sz="2800" dirty="0">
                <a:solidFill>
                  <a:schemeClr val="dk1"/>
                </a:solidFill>
              </a:rPr>
              <a:t>Could this decision or situation be damaging to someone or to some group? </a:t>
            </a:r>
          </a:p>
          <a:p>
            <a:pPr>
              <a:lnSpc>
                <a:spcPct val="90000"/>
              </a:lnSpc>
              <a:spcBef>
                <a:spcPts val="600"/>
              </a:spcBef>
              <a:spcAft>
                <a:spcPts val="600"/>
              </a:spcAft>
              <a:buSzPct val="100000"/>
            </a:pPr>
            <a:endParaRPr lang="en-US" sz="1000" dirty="0">
              <a:solidFill>
                <a:schemeClr val="dk1"/>
              </a:solidFill>
            </a:endParaRPr>
          </a:p>
          <a:p>
            <a:pPr>
              <a:lnSpc>
                <a:spcPct val="90000"/>
              </a:lnSpc>
              <a:spcBef>
                <a:spcPts val="600"/>
              </a:spcBef>
              <a:spcAft>
                <a:spcPts val="600"/>
              </a:spcAft>
              <a:buSzPct val="100000"/>
            </a:pPr>
            <a:r>
              <a:rPr lang="en-US" sz="2800" dirty="0">
                <a:solidFill>
                  <a:schemeClr val="dk1"/>
                </a:solidFill>
              </a:rPr>
              <a:t>Does this decision involve a choice between a good and bad alternative, or perhaps between two “goods” or between two “</a:t>
            </a:r>
            <a:r>
              <a:rPr lang="en-US" sz="2800" dirty="0" err="1">
                <a:solidFill>
                  <a:schemeClr val="dk1"/>
                </a:solidFill>
              </a:rPr>
              <a:t>bads</a:t>
            </a:r>
            <a:r>
              <a:rPr lang="en-US" sz="2800" dirty="0">
                <a:solidFill>
                  <a:schemeClr val="dk1"/>
                </a:solidFill>
              </a:rPr>
              <a:t>”?</a:t>
            </a:r>
          </a:p>
          <a:p>
            <a:pPr>
              <a:lnSpc>
                <a:spcPct val="90000"/>
              </a:lnSpc>
              <a:spcBef>
                <a:spcPts val="600"/>
              </a:spcBef>
              <a:spcAft>
                <a:spcPts val="600"/>
              </a:spcAft>
              <a:buSzPct val="100000"/>
            </a:pPr>
            <a:endParaRPr lang="en-US" sz="1000" dirty="0">
              <a:solidFill>
                <a:schemeClr val="dk1"/>
              </a:solidFill>
            </a:endParaRPr>
          </a:p>
          <a:p>
            <a:pPr>
              <a:lnSpc>
                <a:spcPct val="90000"/>
              </a:lnSpc>
              <a:spcBef>
                <a:spcPts val="600"/>
              </a:spcBef>
              <a:spcAft>
                <a:spcPts val="600"/>
              </a:spcAft>
              <a:buSzPct val="100000"/>
            </a:pPr>
            <a:r>
              <a:rPr lang="en-US" sz="2800" dirty="0">
                <a:solidFill>
                  <a:schemeClr val="dk1"/>
                </a:solidFill>
              </a:rPr>
              <a:t>Is this issue about more than what is legal or what is most efficient? If so, how?</a:t>
            </a:r>
          </a:p>
          <a:p>
            <a:pPr marL="0" indent="0">
              <a:spcBef>
                <a:spcPts val="0"/>
              </a:spcBef>
              <a:buSzPct val="25000"/>
              <a:buNone/>
            </a:pPr>
            <a:endParaRPr lang="en-US" sz="2400" dirty="0">
              <a:solidFill>
                <a:schemeClr val="dk1"/>
              </a:solidFill>
            </a:endParaRPr>
          </a:p>
          <a:p>
            <a:pPr marL="0" indent="0">
              <a:spcBef>
                <a:spcPts val="0"/>
              </a:spcBef>
              <a:buSzPct val="25000"/>
              <a:buNone/>
            </a:pPr>
            <a:endParaRPr lang="en-US" sz="2400" dirty="0">
              <a:solidFill>
                <a:schemeClr val="dk1"/>
              </a:solidFill>
            </a:endParaRPr>
          </a:p>
        </p:txBody>
      </p:sp>
      <p:sp>
        <p:nvSpPr>
          <p:cNvPr id="4" name="TextBox 3"/>
          <p:cNvSpPr txBox="1"/>
          <p:nvPr/>
        </p:nvSpPr>
        <p:spPr>
          <a:xfrm>
            <a:off x="5257800" y="5271701"/>
            <a:ext cx="3886200" cy="276999"/>
          </a:xfrm>
          <a:prstGeom prst="rect">
            <a:avLst/>
          </a:prstGeom>
          <a:noFill/>
        </p:spPr>
        <p:txBody>
          <a:bodyPr wrap="square" rtlCol="0">
            <a:spAutoFit/>
          </a:bodyPr>
          <a:lstStyle/>
          <a:p>
            <a:pPr algn="r"/>
            <a:r>
              <a:rPr lang="en-US" sz="1200" i="1" dirty="0">
                <a:solidFill>
                  <a:schemeClr val="bg1">
                    <a:lumMod val="50000"/>
                  </a:schemeClr>
                </a:solidFill>
              </a:rPr>
              <a:t>Source: Santa Clara University.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219648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329"/>
            <a:ext cx="8229600" cy="1143000"/>
          </a:xfrm>
        </p:spPr>
        <p:txBody>
          <a:bodyPr>
            <a:normAutofit/>
          </a:bodyPr>
          <a:lstStyle/>
          <a:p>
            <a:pPr rtl="0"/>
            <a:r>
              <a:rPr lang="en-US" sz="3600" i="0" u="none" strike="noStrike" kern="1200" dirty="0">
                <a:effectLst/>
                <a:latin typeface="+mj-lt"/>
                <a:cs typeface="+mj-cs"/>
              </a:rPr>
              <a:t>Step Two: Get the Facts</a:t>
            </a:r>
            <a:endParaRPr lang="en-US" sz="3600" dirty="0">
              <a:effectLst/>
              <a:latin typeface="+mj-lt"/>
            </a:endParaRPr>
          </a:p>
        </p:txBody>
      </p:sp>
      <p:sp>
        <p:nvSpPr>
          <p:cNvPr id="11" name="Rectangle 10" descr="What are the options for acting? Have all the relevant persons and groups been consulted? Have I identified creative options?&#10;"/>
          <p:cNvSpPr/>
          <p:nvPr/>
        </p:nvSpPr>
        <p:spPr>
          <a:xfrm>
            <a:off x="587110" y="1121886"/>
            <a:ext cx="4061090" cy="1364273"/>
          </a:xfrm>
          <a:prstGeom prst="rect">
            <a:avLst/>
          </a:prstGeom>
          <a:solidFill>
            <a:srgbClr val="365F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TextBox 3"/>
          <p:cNvSpPr txBox="1"/>
          <p:nvPr/>
        </p:nvSpPr>
        <p:spPr>
          <a:xfrm>
            <a:off x="640470" y="1158329"/>
            <a:ext cx="4007730" cy="1400383"/>
          </a:xfrm>
          <a:prstGeom prst="rect">
            <a:avLst/>
          </a:prstGeom>
          <a:solidFill>
            <a:srgbClr val="033B57"/>
          </a:solidFill>
        </p:spPr>
        <p:txBody>
          <a:bodyPr wrap="square" rtlCol="0">
            <a:spAutoFit/>
          </a:bodyPr>
          <a:lstStyle/>
          <a:p>
            <a:r>
              <a:rPr lang="en-US" sz="1700" dirty="0">
                <a:solidFill>
                  <a:schemeClr val="bg1"/>
                </a:solidFill>
              </a:rPr>
              <a:t>What are the relevant facts of the case? What facts are not known? Can I learn more about the situation? Do I know enough to make a decision?</a:t>
            </a:r>
          </a:p>
          <a:p>
            <a:endParaRPr lang="en-US" sz="1700" dirty="0"/>
          </a:p>
        </p:txBody>
      </p:sp>
      <p:sp>
        <p:nvSpPr>
          <p:cNvPr id="13" name="Rectangle 12" descr="What individuals and groups have an important stake in the outcome? Are some concerns more important? Why?&#10;&#10;"/>
          <p:cNvSpPr/>
          <p:nvPr/>
        </p:nvSpPr>
        <p:spPr>
          <a:xfrm>
            <a:off x="587110" y="2628470"/>
            <a:ext cx="4061090" cy="1220665"/>
          </a:xfrm>
          <a:prstGeom prst="rect">
            <a:avLst/>
          </a:prstGeom>
          <a:solidFill>
            <a:srgbClr val="365F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TextBox 4"/>
          <p:cNvSpPr txBox="1"/>
          <p:nvPr/>
        </p:nvSpPr>
        <p:spPr>
          <a:xfrm>
            <a:off x="663660" y="2701023"/>
            <a:ext cx="3984539" cy="1138773"/>
          </a:xfrm>
          <a:prstGeom prst="rect">
            <a:avLst/>
          </a:prstGeom>
          <a:solidFill>
            <a:srgbClr val="033B57"/>
          </a:solidFill>
        </p:spPr>
        <p:txBody>
          <a:bodyPr wrap="square" rtlCol="0">
            <a:spAutoFit/>
          </a:bodyPr>
          <a:lstStyle/>
          <a:p>
            <a:r>
              <a:rPr lang="en-US" sz="1700" dirty="0">
                <a:solidFill>
                  <a:schemeClr val="bg1"/>
                </a:solidFill>
              </a:rPr>
              <a:t>What individuals and groups have an important stake in the outcome? Are some concerns more important? Why?</a:t>
            </a:r>
          </a:p>
          <a:p>
            <a:endParaRPr lang="en-US" sz="1700" dirty="0"/>
          </a:p>
        </p:txBody>
      </p:sp>
      <p:sp>
        <p:nvSpPr>
          <p:cNvPr id="14" name="Rectangle 13" descr="What are the relevant facts of the case? What facts are not known? Can I learn more about the situation? Do I know enough to make a decision?&#10;&#10;"/>
          <p:cNvSpPr/>
          <p:nvPr/>
        </p:nvSpPr>
        <p:spPr>
          <a:xfrm>
            <a:off x="606987" y="4006339"/>
            <a:ext cx="4041211" cy="1364273"/>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Content Placeholder 2"/>
          <p:cNvSpPr>
            <a:spLocks noGrp="1"/>
          </p:cNvSpPr>
          <p:nvPr>
            <p:ph idx="1"/>
          </p:nvPr>
        </p:nvSpPr>
        <p:spPr>
          <a:xfrm>
            <a:off x="663660" y="4114800"/>
            <a:ext cx="4064401" cy="1117312"/>
          </a:xfrm>
          <a:noFill/>
          <a:ln>
            <a:noFill/>
          </a:ln>
        </p:spPr>
        <p:txBody>
          <a:bodyPr lIns="91425" tIns="45700" rIns="91425" bIns="45700" anchor="t" anchorCtr="0">
            <a:noAutofit/>
          </a:bodyPr>
          <a:lstStyle/>
          <a:p>
            <a:pPr marL="0" indent="0">
              <a:lnSpc>
                <a:spcPct val="90000"/>
              </a:lnSpc>
              <a:spcBef>
                <a:spcPts val="600"/>
              </a:spcBef>
              <a:spcAft>
                <a:spcPts val="600"/>
              </a:spcAft>
              <a:buSzPct val="100000"/>
              <a:buNone/>
            </a:pPr>
            <a:r>
              <a:rPr lang="en-US" sz="1700" dirty="0">
                <a:solidFill>
                  <a:schemeClr val="bg1"/>
                </a:solidFill>
              </a:rPr>
              <a:t>What are the options for acting? Have all the relevant persons and groups been consulted? Have I identified creative options?</a:t>
            </a:r>
            <a:endParaRPr lang="en-US" sz="1700" dirty="0">
              <a:solidFill>
                <a:schemeClr val="dk1"/>
              </a:solidFill>
            </a:endParaRPr>
          </a:p>
        </p:txBody>
      </p:sp>
      <p:sp>
        <p:nvSpPr>
          <p:cNvPr id="10" name="Rectangle 9"/>
          <p:cNvSpPr/>
          <p:nvPr/>
        </p:nvSpPr>
        <p:spPr>
          <a:xfrm>
            <a:off x="5105400" y="1148976"/>
            <a:ext cx="2921876" cy="4154984"/>
          </a:xfrm>
          <a:prstGeom prst="rect">
            <a:avLst/>
          </a:prstGeom>
        </p:spPr>
        <p:txBody>
          <a:bodyPr wrap="square">
            <a:spAutoFit/>
          </a:bodyPr>
          <a:lstStyle/>
          <a:p>
            <a:pPr algn="ctr"/>
            <a:r>
              <a:rPr lang="en-US" sz="2400" dirty="0"/>
              <a:t>The patient doesn’t meet the standards</a:t>
            </a:r>
          </a:p>
          <a:p>
            <a:pPr algn="ctr"/>
            <a:endParaRPr lang="en-US" sz="2400" dirty="0"/>
          </a:p>
          <a:p>
            <a:pPr algn="ctr"/>
            <a:endParaRPr lang="en-US" sz="2400" dirty="0"/>
          </a:p>
          <a:p>
            <a:pPr algn="ctr"/>
            <a:r>
              <a:rPr lang="en-US" sz="2400" dirty="0"/>
              <a:t>Other resources may be available for the patient</a:t>
            </a:r>
          </a:p>
          <a:p>
            <a:pPr algn="ctr"/>
            <a:endParaRPr lang="en-US" sz="2400" dirty="0"/>
          </a:p>
          <a:p>
            <a:pPr algn="ctr"/>
            <a:r>
              <a:rPr lang="en-US" sz="2400" dirty="0"/>
              <a:t>The patient would like financial assistance</a:t>
            </a:r>
          </a:p>
        </p:txBody>
      </p:sp>
      <p:sp>
        <p:nvSpPr>
          <p:cNvPr id="9" name="TextBox 8"/>
          <p:cNvSpPr txBox="1"/>
          <p:nvPr/>
        </p:nvSpPr>
        <p:spPr>
          <a:xfrm>
            <a:off x="5145504" y="5232112"/>
            <a:ext cx="3886200" cy="276999"/>
          </a:xfrm>
          <a:prstGeom prst="rect">
            <a:avLst/>
          </a:prstGeom>
          <a:noFill/>
        </p:spPr>
        <p:txBody>
          <a:bodyPr wrap="square" rtlCol="0">
            <a:spAutoFit/>
          </a:bodyPr>
          <a:lstStyle/>
          <a:p>
            <a:pPr algn="r"/>
            <a:r>
              <a:rPr lang="en-US" sz="1200" i="1" dirty="0">
                <a:solidFill>
                  <a:schemeClr val="bg1">
                    <a:lumMod val="50000"/>
                  </a:schemeClr>
                </a:solidFill>
              </a:rPr>
              <a:t>Source: Santa Clara University.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3565135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0"/>
            <a:r>
              <a:rPr lang="en-US" sz="3600" i="0" u="none" strike="noStrike" kern="1200" dirty="0">
                <a:effectLst/>
                <a:latin typeface="+mj-lt"/>
                <a:cs typeface="+mj-cs"/>
              </a:rPr>
              <a:t>Step Three: </a:t>
            </a:r>
            <a:br>
              <a:rPr lang="en-US" sz="3600" i="0" u="none" strike="noStrike" kern="1200" dirty="0">
                <a:effectLst/>
                <a:latin typeface="+mj-lt"/>
                <a:cs typeface="+mj-cs"/>
              </a:rPr>
            </a:br>
            <a:r>
              <a:rPr lang="en-US" sz="3600" i="0" u="none" strike="noStrike" kern="1200" dirty="0">
                <a:effectLst/>
                <a:latin typeface="+mj-lt"/>
                <a:cs typeface="+mj-cs"/>
              </a:rPr>
              <a:t>Evaluate Alternative Actions</a:t>
            </a:r>
            <a:endParaRPr lang="en-US" sz="3200" dirty="0">
              <a:effectLst/>
              <a:latin typeface="+mj-lt"/>
            </a:endParaRPr>
          </a:p>
        </p:txBody>
      </p:sp>
      <p:graphicFrame>
        <p:nvGraphicFramePr>
          <p:cNvPr id="5" name="Content Placeholder 4">
            <a:extLs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585349566"/>
              </p:ext>
            </p:extLst>
          </p:nvPr>
        </p:nvGraphicFramePr>
        <p:xfrm>
          <a:off x="533400" y="1219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5181600" y="5257800"/>
            <a:ext cx="3886200" cy="276999"/>
          </a:xfrm>
          <a:prstGeom prst="rect">
            <a:avLst/>
          </a:prstGeom>
          <a:noFill/>
        </p:spPr>
        <p:txBody>
          <a:bodyPr wrap="square" rtlCol="0">
            <a:spAutoFit/>
          </a:bodyPr>
          <a:lstStyle/>
          <a:p>
            <a:pPr algn="r"/>
            <a:r>
              <a:rPr lang="en-US" sz="1200" i="1" dirty="0">
                <a:solidFill>
                  <a:schemeClr val="bg1">
                    <a:lumMod val="50000"/>
                  </a:schemeClr>
                </a:solidFill>
              </a:rPr>
              <a:t>Source: Santa Clara University.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3119672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0"/>
            <a:r>
              <a:rPr lang="en-US" sz="3600" i="0" u="none" strike="noStrike" kern="1200" dirty="0">
                <a:effectLst/>
                <a:latin typeface="+mj-lt"/>
                <a:cs typeface="+mj-cs"/>
              </a:rPr>
              <a:t>Step Four:</a:t>
            </a:r>
            <a:br>
              <a:rPr lang="en-US" sz="3600" i="0" u="none" strike="noStrike" kern="1200" dirty="0">
                <a:effectLst/>
                <a:latin typeface="+mj-lt"/>
                <a:cs typeface="+mj-cs"/>
              </a:rPr>
            </a:br>
            <a:r>
              <a:rPr lang="en-US" sz="3600" i="0" u="none" strike="noStrike" kern="1200" dirty="0">
                <a:effectLst/>
                <a:latin typeface="+mj-lt"/>
                <a:cs typeface="+mj-cs"/>
              </a:rPr>
              <a:t>Make a Decision and Test It</a:t>
            </a:r>
            <a:endParaRPr lang="en-US" sz="3200" dirty="0">
              <a:effectLst/>
              <a:latin typeface="+mj-lt"/>
            </a:endParaRPr>
          </a:p>
        </p:txBody>
      </p:sp>
      <p:sp>
        <p:nvSpPr>
          <p:cNvPr id="3" name="Content Placeholder 2"/>
          <p:cNvSpPr>
            <a:spLocks noGrp="1"/>
          </p:cNvSpPr>
          <p:nvPr>
            <p:ph idx="1"/>
          </p:nvPr>
        </p:nvSpPr>
        <p:spPr>
          <a:noFill/>
          <a:ln>
            <a:noFill/>
          </a:ln>
        </p:spPr>
        <p:txBody>
          <a:bodyPr lIns="91425" tIns="45700" rIns="91425" bIns="45700" anchor="t" anchorCtr="0">
            <a:noAutofit/>
          </a:bodyPr>
          <a:lstStyle/>
          <a:p>
            <a:pPr marL="0" indent="0">
              <a:spcBef>
                <a:spcPts val="600"/>
              </a:spcBef>
              <a:spcAft>
                <a:spcPts val="600"/>
              </a:spcAft>
              <a:buSzPct val="25000"/>
              <a:buNone/>
            </a:pPr>
            <a:r>
              <a:rPr lang="en-US" sz="2400" dirty="0">
                <a:solidFill>
                  <a:schemeClr val="dk1"/>
                </a:solidFill>
              </a:rPr>
              <a:t>Considering all these approaches, which option best addresses the situation?</a:t>
            </a:r>
          </a:p>
          <a:p>
            <a:pPr marL="0" indent="0">
              <a:spcBef>
                <a:spcPts val="600"/>
              </a:spcBef>
              <a:spcAft>
                <a:spcPts val="600"/>
              </a:spcAft>
              <a:buSzPct val="25000"/>
              <a:buNone/>
            </a:pPr>
            <a:endParaRPr lang="en-US" sz="2400" dirty="0">
              <a:solidFill>
                <a:schemeClr val="dk1"/>
              </a:solidFill>
            </a:endParaRPr>
          </a:p>
          <a:p>
            <a:pPr marL="0" indent="0">
              <a:spcBef>
                <a:spcPts val="600"/>
              </a:spcBef>
              <a:spcAft>
                <a:spcPts val="600"/>
              </a:spcAft>
              <a:buSzPct val="25000"/>
              <a:buNone/>
            </a:pPr>
            <a:r>
              <a:rPr lang="en-US" sz="2400" dirty="0">
                <a:solidFill>
                  <a:schemeClr val="dk1"/>
                </a:solidFill>
              </a:rPr>
              <a:t>If I told someone I respect - or told a television audience - which option I have chosen, what would they say?</a:t>
            </a:r>
          </a:p>
          <a:p>
            <a:pPr marL="0" indent="0">
              <a:spcBef>
                <a:spcPts val="0"/>
              </a:spcBef>
              <a:buSzPct val="25000"/>
              <a:buNone/>
            </a:pPr>
            <a:endParaRPr lang="en-US" sz="2400" dirty="0">
              <a:solidFill>
                <a:schemeClr val="dk1"/>
              </a:solidFill>
            </a:endParaRPr>
          </a:p>
        </p:txBody>
      </p:sp>
      <p:sp>
        <p:nvSpPr>
          <p:cNvPr id="5" name="TextBox 4"/>
          <p:cNvSpPr txBox="1"/>
          <p:nvPr/>
        </p:nvSpPr>
        <p:spPr>
          <a:xfrm>
            <a:off x="5257800" y="5271701"/>
            <a:ext cx="3886200" cy="276999"/>
          </a:xfrm>
          <a:prstGeom prst="rect">
            <a:avLst/>
          </a:prstGeom>
          <a:noFill/>
        </p:spPr>
        <p:txBody>
          <a:bodyPr wrap="square" rtlCol="0">
            <a:spAutoFit/>
          </a:bodyPr>
          <a:lstStyle/>
          <a:p>
            <a:pPr algn="r"/>
            <a:r>
              <a:rPr lang="en-US" sz="1200" i="1" dirty="0">
                <a:solidFill>
                  <a:schemeClr val="bg1">
                    <a:lumMod val="50000"/>
                  </a:schemeClr>
                </a:solidFill>
              </a:rPr>
              <a:t>Source: Santa Clara University.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1100477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0934"/>
            <a:ext cx="8229600" cy="1143000"/>
          </a:xfrm>
        </p:spPr>
        <p:txBody>
          <a:bodyPr>
            <a:noAutofit/>
          </a:bodyPr>
          <a:lstStyle/>
          <a:p>
            <a:pPr rtl="0"/>
            <a:r>
              <a:rPr lang="en-US" sz="3600" i="0" u="none" strike="noStrike" kern="1200" dirty="0">
                <a:effectLst/>
                <a:latin typeface="+mj-lt"/>
                <a:cs typeface="+mj-cs"/>
              </a:rPr>
              <a:t>Step Five: </a:t>
            </a:r>
            <a:br>
              <a:rPr lang="en-US" sz="3600" i="0" u="none" strike="noStrike" kern="1200" dirty="0">
                <a:effectLst/>
                <a:latin typeface="+mj-lt"/>
                <a:cs typeface="+mj-cs"/>
              </a:rPr>
            </a:br>
            <a:r>
              <a:rPr lang="en-US" sz="3600" i="0" u="none" strike="noStrike" kern="1200" dirty="0">
                <a:effectLst/>
                <a:latin typeface="+mj-lt"/>
                <a:cs typeface="+mj-cs"/>
              </a:rPr>
              <a:t>Act and Reflect on the Outcome</a:t>
            </a:r>
            <a:endParaRPr lang="en-US" sz="3200" dirty="0">
              <a:latin typeface="+mj-lt"/>
            </a:endParaRPr>
          </a:p>
        </p:txBody>
      </p:sp>
      <p:graphicFrame>
        <p:nvGraphicFramePr>
          <p:cNvPr id="5" name="Content Placeholder 4" descr="Step five:&#10;&#10;How can my decision be implemented with the greatest care and attention to the concerns of all stakeholders?&#10;&#10;How did my decision turn out and what have I learned from this specific situation?&#10;&#10;"/>
          <p:cNvGraphicFramePr>
            <a:graphicFrameLocks noGrp="1"/>
          </p:cNvGraphicFramePr>
          <p:nvPr>
            <p:ph idx="1"/>
            <p:extLst>
              <p:ext uri="{D42A27DB-BD31-4B8C-83A1-F6EECF244321}">
                <p14:modId xmlns:p14="http://schemas.microsoft.com/office/powerpoint/2010/main" val="2613057634"/>
              </p:ext>
            </p:extLst>
          </p:nvPr>
        </p:nvGraphicFramePr>
        <p:xfrm>
          <a:off x="457200" y="1008836"/>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5257800" y="5257800"/>
            <a:ext cx="3886200" cy="276999"/>
          </a:xfrm>
          <a:prstGeom prst="rect">
            <a:avLst/>
          </a:prstGeom>
          <a:noFill/>
        </p:spPr>
        <p:txBody>
          <a:bodyPr wrap="square" rtlCol="0">
            <a:spAutoFit/>
          </a:bodyPr>
          <a:lstStyle/>
          <a:p>
            <a:pPr algn="r"/>
            <a:r>
              <a:rPr lang="en-US" sz="1200" i="1" dirty="0">
                <a:solidFill>
                  <a:schemeClr val="bg1">
                    <a:lumMod val="50000"/>
                  </a:schemeClr>
                </a:solidFill>
              </a:rPr>
              <a:t>Source: Santa Clara University.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17338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sz="3600" kern="1200" dirty="0">
                <a:latin typeface="+mj-lt"/>
                <a:ea typeface="+mj-ea"/>
                <a:cs typeface="+mj-cs"/>
              </a:rPr>
              <a:t>Other Skills in Action</a:t>
            </a:r>
          </a:p>
        </p:txBody>
      </p:sp>
      <p:sp>
        <p:nvSpPr>
          <p:cNvPr id="3" name="Content Placeholder 2"/>
          <p:cNvSpPr>
            <a:spLocks noGrp="1"/>
          </p:cNvSpPr>
          <p:nvPr>
            <p:ph idx="1"/>
          </p:nvPr>
        </p:nvSpPr>
        <p:spPr>
          <a:xfrm>
            <a:off x="381000" y="1600200"/>
            <a:ext cx="8229600" cy="3810000"/>
          </a:xfrm>
          <a:noFill/>
          <a:ln>
            <a:noFill/>
          </a:ln>
        </p:spPr>
        <p:txBody>
          <a:bodyPr lIns="91425" tIns="45700" rIns="91425" bIns="45700" anchor="t" anchorCtr="0">
            <a:noAutofit/>
          </a:bodyPr>
          <a:lstStyle/>
          <a:p>
            <a:pPr marL="546100"/>
            <a:r>
              <a:rPr lang="en-US" sz="2400" dirty="0"/>
              <a:t>Evaluated appropriateness of resources for the patient</a:t>
            </a:r>
          </a:p>
          <a:p>
            <a:pPr marL="374650" indent="-171450"/>
            <a:endParaRPr lang="en-US" sz="1000" dirty="0"/>
          </a:p>
          <a:p>
            <a:pPr marL="546100"/>
            <a:r>
              <a:rPr lang="en-US" sz="2400" dirty="0"/>
              <a:t>Stewarded resources</a:t>
            </a:r>
          </a:p>
          <a:p>
            <a:pPr marL="374650" indent="-171450"/>
            <a:endParaRPr lang="en-US" sz="1000" dirty="0"/>
          </a:p>
          <a:p>
            <a:pPr marL="546100"/>
            <a:r>
              <a:rPr lang="en-US" sz="2400" dirty="0"/>
              <a:t>Used strategies for communicating with empathy</a:t>
            </a:r>
          </a:p>
          <a:p>
            <a:pPr marL="374650" indent="-171450"/>
            <a:endParaRPr lang="en-US" sz="1000" dirty="0"/>
          </a:p>
          <a:p>
            <a:pPr marL="546100"/>
            <a:r>
              <a:rPr lang="en-US" sz="2400" dirty="0"/>
              <a:t>Used active listening methods</a:t>
            </a:r>
            <a:endParaRPr lang="en-US" sz="2400" dirty="0">
              <a:solidFill>
                <a:schemeClr val="dk1"/>
              </a:solidFill>
            </a:endParaRPr>
          </a:p>
        </p:txBody>
      </p:sp>
    </p:spTree>
    <p:extLst>
      <p:ext uri="{BB962C8B-B14F-4D97-AF65-F5344CB8AC3E}">
        <p14:creationId xmlns:p14="http://schemas.microsoft.com/office/powerpoint/2010/main" val="4020962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sz="3600" i="0" u="none" strike="noStrike" kern="1200" dirty="0">
                <a:effectLst/>
                <a:latin typeface="+mj-lt"/>
                <a:cs typeface="+mj-cs"/>
              </a:rPr>
              <a:t>Ethics in the Healthcare System</a:t>
            </a:r>
            <a:endParaRPr lang="en-US" sz="3600" dirty="0">
              <a:effectLst/>
              <a:latin typeface="+mj-lt"/>
            </a:endParaRPr>
          </a:p>
          <a:p>
            <a:pPr rtl="0"/>
            <a:endParaRPr lang="en-US" dirty="0"/>
          </a:p>
        </p:txBody>
      </p:sp>
      <p:graphicFrame>
        <p:nvGraphicFramePr>
          <p:cNvPr id="5" name="Content Placeholder 4" descr="Care delivery and ethical standards:&#10;&#10;Respect the rights and dignity of patients;&#10;Respect clinician judgments;&#10;Provide optimal clinical care to each patient;&#10;Avoid imposing nonclinical risks and burdens on the patients;&#10;Address health inequalities;&#10;Conduct continuous learning activities that improve the quality of clinical care and health care systems;&#10;Contribute to the common purpose of improving the quality and value of clinical care and health care systems&#10;"/>
          <p:cNvGraphicFramePr>
            <a:graphicFrameLocks noGrp="1"/>
          </p:cNvGraphicFramePr>
          <p:nvPr>
            <p:ph idx="1"/>
            <p:extLst>
              <p:ext uri="{D42A27DB-BD31-4B8C-83A1-F6EECF244321}">
                <p14:modId xmlns:p14="http://schemas.microsoft.com/office/powerpoint/2010/main" val="41481015"/>
              </p:ext>
            </p:extLst>
          </p:nvPr>
        </p:nvGraphicFramePr>
        <p:xfrm>
          <a:off x="609600" y="1019837"/>
          <a:ext cx="8305800" cy="4466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7168331" y="5347900"/>
            <a:ext cx="1975669" cy="276999"/>
          </a:xfrm>
          <a:prstGeom prst="rect">
            <a:avLst/>
          </a:prstGeom>
        </p:spPr>
        <p:txBody>
          <a:bodyPr wrap="none">
            <a:spAutoFit/>
          </a:bodyPr>
          <a:lstStyle/>
          <a:p>
            <a:pPr algn="r"/>
            <a:r>
              <a:rPr lang="en-US" sz="1200" i="1" dirty="0">
                <a:solidFill>
                  <a:schemeClr val="bg1">
                    <a:lumMod val="50000"/>
                  </a:schemeClr>
                </a:solidFill>
              </a:rPr>
              <a:t>Source: Wells et al. 2008. </a:t>
            </a:r>
          </a:p>
        </p:txBody>
      </p:sp>
    </p:spTree>
    <p:extLst>
      <p:ext uri="{BB962C8B-B14F-4D97-AF65-F5344CB8AC3E}">
        <p14:creationId xmlns:p14="http://schemas.microsoft.com/office/powerpoint/2010/main" val="779013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57200" y="215743"/>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Building Strong Ethical Relationships with Patients</a:t>
            </a:r>
          </a:p>
        </p:txBody>
      </p:sp>
      <p:grpSp>
        <p:nvGrpSpPr>
          <p:cNvPr id="139" name="Shape 139" descr="Building strong ethical relationships with patients:&#10;&#10;1. Going above the call of duty is not always a good idea:&#10;Be clear about your role upfront;&#10;Keep patient information private;&#10;Be patient with patients.&#10;&#10;2. Communicate like a professional:&#10;Active, reflective listening;&#10;Focusing on the patient;&#10;Providing accurate information.&#10;&#10;&#10;&#10;&#10;"/>
          <p:cNvGrpSpPr/>
          <p:nvPr/>
        </p:nvGrpSpPr>
        <p:grpSpPr>
          <a:xfrm>
            <a:off x="457200" y="1441371"/>
            <a:ext cx="8229601" cy="3835400"/>
            <a:chOff x="0" y="53978"/>
            <a:chExt cx="8077199" cy="4010020"/>
          </a:xfrm>
        </p:grpSpPr>
        <p:sp>
          <p:nvSpPr>
            <p:cNvPr id="140" name="Shape 140"/>
            <p:cNvSpPr/>
            <p:nvPr/>
          </p:nvSpPr>
          <p:spPr>
            <a:xfrm>
              <a:off x="0" y="378698"/>
              <a:ext cx="8077199" cy="15939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1" name="Shape 141"/>
            <p:cNvSpPr txBox="1"/>
            <p:nvPr/>
          </p:nvSpPr>
          <p:spPr>
            <a:xfrm>
              <a:off x="0" y="378698"/>
              <a:ext cx="8077199" cy="1593900"/>
            </a:xfrm>
            <a:prstGeom prst="rect">
              <a:avLst/>
            </a:prstGeom>
            <a:noFill/>
            <a:ln>
              <a:noFill/>
            </a:ln>
          </p:spPr>
          <p:txBody>
            <a:bodyPr lIns="626875" tIns="458200" rIns="626875" bIns="156450" anchor="t" anchorCtr="0">
              <a:noAutofit/>
            </a:bodyPr>
            <a:lstStyle/>
            <a:p>
              <a:pPr marL="228600" marR="0" lvl="1" indent="-228600" algn="l" rtl="0">
                <a:lnSpc>
                  <a:spcPct val="90000"/>
                </a:lnSpc>
                <a:spcBef>
                  <a:spcPts val="0"/>
                </a:spcBef>
                <a:spcAft>
                  <a:spcPts val="0"/>
                </a:spcAft>
                <a:buClr>
                  <a:srgbClr val="3C8C92"/>
                </a:buClr>
                <a:buSzPct val="100000"/>
                <a:buFont typeface="Arial"/>
                <a:buChar char="•"/>
              </a:pPr>
              <a:r>
                <a:rPr lang="en-US" sz="2200" b="0" i="0" u="none" strike="noStrike" cap="none" baseline="0" dirty="0">
                  <a:latin typeface="Arial"/>
                  <a:ea typeface="Arial"/>
                  <a:cs typeface="Arial"/>
                  <a:sym typeface="Arial"/>
                </a:rPr>
                <a:t>Be clear about your role upfront</a:t>
              </a:r>
            </a:p>
            <a:p>
              <a:pPr marL="228600" marR="0" lvl="1" indent="-228600" algn="l" rtl="0">
                <a:lnSpc>
                  <a:spcPct val="90000"/>
                </a:lnSpc>
                <a:spcBef>
                  <a:spcPts val="330"/>
                </a:spcBef>
                <a:spcAft>
                  <a:spcPts val="0"/>
                </a:spcAft>
                <a:buClr>
                  <a:srgbClr val="3C8C92"/>
                </a:buClr>
                <a:buSzPct val="100000"/>
                <a:buFont typeface="Arial"/>
                <a:buChar char="•"/>
              </a:pPr>
              <a:r>
                <a:rPr lang="en-US" sz="2200" b="0" i="0" u="none" strike="noStrike" cap="none" baseline="0" dirty="0">
                  <a:latin typeface="Arial"/>
                  <a:ea typeface="Arial"/>
                  <a:cs typeface="Arial"/>
                  <a:sym typeface="Arial"/>
                </a:rPr>
                <a:t>Keep patient information private</a:t>
              </a:r>
            </a:p>
            <a:p>
              <a:pPr marL="228600" marR="0" lvl="1" indent="-228600" algn="l" rtl="0">
                <a:lnSpc>
                  <a:spcPct val="90000"/>
                </a:lnSpc>
                <a:spcBef>
                  <a:spcPts val="330"/>
                </a:spcBef>
                <a:spcAft>
                  <a:spcPts val="330"/>
                </a:spcAft>
                <a:buClr>
                  <a:srgbClr val="3C8C92"/>
                </a:buClr>
                <a:buSzPct val="100000"/>
                <a:buFont typeface="Arial"/>
                <a:buChar char="•"/>
              </a:pPr>
              <a:r>
                <a:rPr lang="en-US" sz="2200" b="0" i="0" u="none" strike="noStrike" cap="none" baseline="0" dirty="0">
                  <a:latin typeface="Arial"/>
                  <a:ea typeface="Arial"/>
                  <a:cs typeface="Arial"/>
                  <a:sym typeface="Arial"/>
                </a:rPr>
                <a:t>Be patient with patients</a:t>
              </a:r>
            </a:p>
          </p:txBody>
        </p:sp>
        <p:sp>
          <p:nvSpPr>
            <p:cNvPr id="142" name="Shape 142"/>
            <p:cNvSpPr/>
            <p:nvPr/>
          </p:nvSpPr>
          <p:spPr>
            <a:xfrm>
              <a:off x="403860" y="53978"/>
              <a:ext cx="5654040" cy="649440"/>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3" name="Shape 143"/>
            <p:cNvSpPr txBox="1"/>
            <p:nvPr/>
          </p:nvSpPr>
          <p:spPr>
            <a:xfrm>
              <a:off x="435562" y="85682"/>
              <a:ext cx="5590634" cy="586034"/>
            </a:xfrm>
            <a:prstGeom prst="rect">
              <a:avLst/>
            </a:prstGeom>
            <a:solidFill>
              <a:srgbClr val="033B57"/>
            </a:solidFill>
            <a:ln>
              <a:noFill/>
            </a:ln>
          </p:spPr>
          <p:txBody>
            <a:bodyPr lIns="213700" tIns="0" rIns="213700" bIns="0" anchor="ctr" anchorCtr="0">
              <a:noAutofit/>
            </a:bodyPr>
            <a:lstStyle/>
            <a:p>
              <a:pPr marL="0" marR="0" lvl="0" indent="0" algn="l" rtl="0">
                <a:lnSpc>
                  <a:spcPct val="90000"/>
                </a:lnSpc>
                <a:spcBef>
                  <a:spcPts val="0"/>
                </a:spcBef>
                <a:spcAft>
                  <a:spcPts val="770"/>
                </a:spcAft>
                <a:buSzPct val="25000"/>
                <a:buNone/>
              </a:pPr>
              <a:r>
                <a:rPr lang="en-US" sz="2200" b="1" i="0" u="none" strike="noStrike" cap="none" baseline="0" dirty="0">
                  <a:solidFill>
                    <a:schemeClr val="bg1"/>
                  </a:solidFill>
                  <a:latin typeface="Arial"/>
                  <a:ea typeface="Arial"/>
                  <a:cs typeface="Arial"/>
                  <a:sym typeface="Arial"/>
                </a:rPr>
                <a:t>Going above the call of duty is not always a good idea</a:t>
              </a:r>
            </a:p>
          </p:txBody>
        </p:sp>
        <p:sp>
          <p:nvSpPr>
            <p:cNvPr id="144" name="Shape 144"/>
            <p:cNvSpPr/>
            <p:nvPr/>
          </p:nvSpPr>
          <p:spPr>
            <a:xfrm>
              <a:off x="0" y="2470099"/>
              <a:ext cx="8077199" cy="15939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5" name="Shape 145"/>
            <p:cNvSpPr txBox="1"/>
            <p:nvPr/>
          </p:nvSpPr>
          <p:spPr>
            <a:xfrm>
              <a:off x="0" y="2470099"/>
              <a:ext cx="8077199" cy="1593900"/>
            </a:xfrm>
            <a:prstGeom prst="rect">
              <a:avLst/>
            </a:prstGeom>
            <a:noFill/>
            <a:ln>
              <a:noFill/>
            </a:ln>
          </p:spPr>
          <p:txBody>
            <a:bodyPr lIns="626875" tIns="458200" rIns="626875" bIns="156450" anchor="t" anchorCtr="0">
              <a:noAutofit/>
            </a:bodyPr>
            <a:lstStyle/>
            <a:p>
              <a:pPr marL="228600" marR="0" lvl="1" indent="-228600" algn="l" rtl="0">
                <a:lnSpc>
                  <a:spcPct val="90000"/>
                </a:lnSpc>
                <a:spcBef>
                  <a:spcPts val="0"/>
                </a:spcBef>
                <a:spcAft>
                  <a:spcPts val="0"/>
                </a:spcAft>
                <a:buClr>
                  <a:srgbClr val="3C8C92"/>
                </a:buClr>
                <a:buSzPct val="100000"/>
                <a:buFont typeface="Arial"/>
                <a:buChar char="•"/>
              </a:pPr>
              <a:r>
                <a:rPr lang="en-US" sz="2200" b="0" i="0" u="none" strike="noStrike" cap="none" baseline="0" dirty="0">
                  <a:latin typeface="Arial"/>
                  <a:ea typeface="Arial"/>
                  <a:cs typeface="Arial"/>
                  <a:sym typeface="Arial"/>
                </a:rPr>
                <a:t>Active, reflective listening</a:t>
              </a:r>
            </a:p>
            <a:p>
              <a:pPr marL="228600" marR="0" lvl="1" indent="-228600" algn="l" rtl="0">
                <a:lnSpc>
                  <a:spcPct val="90000"/>
                </a:lnSpc>
                <a:spcBef>
                  <a:spcPts val="330"/>
                </a:spcBef>
                <a:spcAft>
                  <a:spcPts val="0"/>
                </a:spcAft>
                <a:buClr>
                  <a:srgbClr val="3C8C92"/>
                </a:buClr>
                <a:buSzPct val="100000"/>
                <a:buFont typeface="Arial"/>
                <a:buChar char="•"/>
              </a:pPr>
              <a:r>
                <a:rPr lang="en-US" sz="2200" b="0" i="0" u="none" strike="noStrike" cap="none" baseline="0" dirty="0">
                  <a:latin typeface="Arial"/>
                  <a:ea typeface="Arial"/>
                  <a:cs typeface="Arial"/>
                  <a:sym typeface="Arial"/>
                </a:rPr>
                <a:t>Focusing on the patient</a:t>
              </a:r>
            </a:p>
            <a:p>
              <a:pPr marL="228600" marR="0" lvl="1" indent="-228600" algn="l" rtl="0">
                <a:lnSpc>
                  <a:spcPct val="90000"/>
                </a:lnSpc>
                <a:spcBef>
                  <a:spcPts val="330"/>
                </a:spcBef>
                <a:spcAft>
                  <a:spcPts val="330"/>
                </a:spcAft>
                <a:buClr>
                  <a:srgbClr val="3C8C92"/>
                </a:buClr>
                <a:buSzPct val="100000"/>
                <a:buFont typeface="Arial"/>
                <a:buChar char="•"/>
              </a:pPr>
              <a:r>
                <a:rPr lang="en-US" sz="2200" b="0" i="0" u="none" strike="noStrike" cap="none" baseline="0" dirty="0">
                  <a:latin typeface="Arial"/>
                  <a:ea typeface="Arial"/>
                  <a:cs typeface="Arial"/>
                  <a:sym typeface="Arial"/>
                </a:rPr>
                <a:t>Providing accurate information</a:t>
              </a:r>
            </a:p>
          </p:txBody>
        </p:sp>
        <p:sp>
          <p:nvSpPr>
            <p:cNvPr id="146" name="Shape 146"/>
            <p:cNvSpPr/>
            <p:nvPr/>
          </p:nvSpPr>
          <p:spPr>
            <a:xfrm>
              <a:off x="403860" y="2091399"/>
              <a:ext cx="5654040" cy="649440"/>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7" name="Shape 147"/>
            <p:cNvSpPr txBox="1"/>
            <p:nvPr/>
          </p:nvSpPr>
          <p:spPr>
            <a:xfrm>
              <a:off x="435562" y="2123101"/>
              <a:ext cx="5590634" cy="586034"/>
            </a:xfrm>
            <a:prstGeom prst="rect">
              <a:avLst/>
            </a:prstGeom>
            <a:solidFill>
              <a:srgbClr val="033B57"/>
            </a:solidFill>
            <a:ln>
              <a:noFill/>
            </a:ln>
          </p:spPr>
          <p:txBody>
            <a:bodyPr lIns="213700" tIns="0" rIns="213700" bIns="0" anchor="ctr" anchorCtr="0">
              <a:noAutofit/>
            </a:bodyPr>
            <a:lstStyle/>
            <a:p>
              <a:pPr marL="0" marR="0" lvl="0" indent="0" algn="l" rtl="0">
                <a:lnSpc>
                  <a:spcPct val="90000"/>
                </a:lnSpc>
                <a:spcBef>
                  <a:spcPts val="0"/>
                </a:spcBef>
                <a:spcAft>
                  <a:spcPts val="770"/>
                </a:spcAft>
                <a:buSzPct val="25000"/>
                <a:buNone/>
              </a:pPr>
              <a:r>
                <a:rPr lang="en-US" sz="2200" b="1" i="0" u="none" strike="noStrike" cap="none" baseline="0" dirty="0">
                  <a:solidFill>
                    <a:schemeClr val="bg1"/>
                  </a:solidFill>
                  <a:latin typeface="Arial"/>
                  <a:ea typeface="Arial"/>
                  <a:cs typeface="Arial"/>
                  <a:sym typeface="Arial"/>
                </a:rPr>
                <a:t>Communicate like a professional</a:t>
              </a:r>
            </a:p>
          </p:txBody>
        </p:sp>
      </p:grpSp>
      <p:sp>
        <p:nvSpPr>
          <p:cNvPr id="12" name="TextBox 11"/>
          <p:cNvSpPr txBox="1"/>
          <p:nvPr/>
        </p:nvSpPr>
        <p:spPr>
          <a:xfrm>
            <a:off x="4572000" y="5313215"/>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4572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Ethical Principles &amp; Compliance with Laws, Policies &amp; Regulations</a:t>
            </a:r>
          </a:p>
        </p:txBody>
      </p:sp>
      <p:grpSp>
        <p:nvGrpSpPr>
          <p:cNvPr id="161" name="Shape 161" descr="Object depicting Patient Bill of Rights, patient responsibilities, HIPAA and informed consent."/>
          <p:cNvGrpSpPr/>
          <p:nvPr/>
        </p:nvGrpSpPr>
        <p:grpSpPr>
          <a:xfrm>
            <a:off x="1524744" y="1828800"/>
            <a:ext cx="6094511" cy="3537397"/>
            <a:chOff x="744" y="145603"/>
            <a:chExt cx="6094511" cy="3772793"/>
          </a:xfrm>
          <a:solidFill>
            <a:srgbClr val="033B57"/>
          </a:solidFill>
        </p:grpSpPr>
        <p:sp>
          <p:nvSpPr>
            <p:cNvPr id="162" name="Shape 162"/>
            <p:cNvSpPr/>
            <p:nvPr/>
          </p:nvSpPr>
          <p:spPr>
            <a:xfrm>
              <a:off x="744" y="145603"/>
              <a:ext cx="2902148" cy="1741289"/>
            </a:xfrm>
            <a:prstGeom prst="rect">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365F91"/>
                </a:solidFill>
              </a:endParaRPr>
            </a:p>
          </p:txBody>
        </p:sp>
        <p:sp>
          <p:nvSpPr>
            <p:cNvPr id="163" name="Shape 163"/>
            <p:cNvSpPr txBox="1"/>
            <p:nvPr/>
          </p:nvSpPr>
          <p:spPr>
            <a:xfrm>
              <a:off x="744" y="145603"/>
              <a:ext cx="2902148" cy="1741289"/>
            </a:xfrm>
            <a:prstGeom prst="rect">
              <a:avLst/>
            </a:prstGeom>
            <a:grpFill/>
            <a:ln>
              <a:noFill/>
            </a:ln>
          </p:spPr>
          <p:txBody>
            <a:bodyPr lIns="114300" tIns="114300" rIns="114300" bIns="114300" anchor="ctr" anchorCtr="0">
              <a:noAutofit/>
            </a:bodyPr>
            <a:lstStyle/>
            <a:p>
              <a:pPr marL="0" marR="0" lvl="0" indent="0" algn="ctr" rtl="0">
                <a:lnSpc>
                  <a:spcPct val="90000"/>
                </a:lnSpc>
                <a:spcBef>
                  <a:spcPts val="0"/>
                </a:spcBef>
                <a:spcAft>
                  <a:spcPts val="1050"/>
                </a:spcAft>
                <a:buSzPct val="25000"/>
                <a:buNone/>
              </a:pPr>
              <a:r>
                <a:rPr lang="en-US" sz="3000" b="0" i="0" u="none" strike="noStrike" cap="none" baseline="0" dirty="0">
                  <a:solidFill>
                    <a:schemeClr val="bg1"/>
                  </a:solidFill>
                  <a:latin typeface="Arial"/>
                  <a:ea typeface="Arial"/>
                  <a:cs typeface="Arial"/>
                  <a:sym typeface="Arial"/>
                </a:rPr>
                <a:t>Patient Bill of Rights</a:t>
              </a:r>
            </a:p>
          </p:txBody>
        </p:sp>
        <p:sp>
          <p:nvSpPr>
            <p:cNvPr id="164" name="Shape 164"/>
            <p:cNvSpPr/>
            <p:nvPr/>
          </p:nvSpPr>
          <p:spPr>
            <a:xfrm>
              <a:off x="3193107" y="145603"/>
              <a:ext cx="2902148" cy="1741289"/>
            </a:xfrm>
            <a:prstGeom prst="rect">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365F91"/>
                </a:solidFill>
              </a:endParaRPr>
            </a:p>
          </p:txBody>
        </p:sp>
        <p:sp>
          <p:nvSpPr>
            <p:cNvPr id="165" name="Shape 165"/>
            <p:cNvSpPr txBox="1"/>
            <p:nvPr/>
          </p:nvSpPr>
          <p:spPr>
            <a:xfrm>
              <a:off x="3193107" y="145603"/>
              <a:ext cx="2902148" cy="1741289"/>
            </a:xfrm>
            <a:prstGeom prst="rect">
              <a:avLst/>
            </a:prstGeom>
            <a:grpFill/>
            <a:ln>
              <a:noFill/>
            </a:ln>
          </p:spPr>
          <p:txBody>
            <a:bodyPr lIns="114300" tIns="114300" rIns="114300" bIns="114300" anchor="ctr" anchorCtr="0">
              <a:noAutofit/>
            </a:bodyPr>
            <a:lstStyle/>
            <a:p>
              <a:pPr marL="0" marR="0" lvl="0" indent="0" algn="ctr" rtl="0">
                <a:lnSpc>
                  <a:spcPct val="90000"/>
                </a:lnSpc>
                <a:spcBef>
                  <a:spcPts val="0"/>
                </a:spcBef>
                <a:spcAft>
                  <a:spcPts val="1050"/>
                </a:spcAft>
                <a:buSzPct val="25000"/>
                <a:buNone/>
              </a:pPr>
              <a:r>
                <a:rPr lang="en-US" sz="3000" b="0" i="0" u="none" strike="noStrike" cap="none" baseline="0" dirty="0">
                  <a:solidFill>
                    <a:schemeClr val="bg1"/>
                  </a:solidFill>
                  <a:latin typeface="Arial"/>
                  <a:ea typeface="Arial"/>
                  <a:cs typeface="Arial"/>
                  <a:sym typeface="Arial"/>
                </a:rPr>
                <a:t>HIPAA</a:t>
              </a:r>
            </a:p>
          </p:txBody>
        </p:sp>
        <p:sp>
          <p:nvSpPr>
            <p:cNvPr id="166" name="Shape 166"/>
            <p:cNvSpPr/>
            <p:nvPr/>
          </p:nvSpPr>
          <p:spPr>
            <a:xfrm>
              <a:off x="744" y="2177107"/>
              <a:ext cx="2902148" cy="1741289"/>
            </a:xfrm>
            <a:prstGeom prst="rect">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365F91"/>
                </a:solidFill>
              </a:endParaRPr>
            </a:p>
          </p:txBody>
        </p:sp>
        <p:sp>
          <p:nvSpPr>
            <p:cNvPr id="167" name="Shape 167"/>
            <p:cNvSpPr txBox="1"/>
            <p:nvPr/>
          </p:nvSpPr>
          <p:spPr>
            <a:xfrm>
              <a:off x="744" y="2177107"/>
              <a:ext cx="2902148" cy="1741289"/>
            </a:xfrm>
            <a:prstGeom prst="rect">
              <a:avLst/>
            </a:prstGeom>
            <a:grpFill/>
            <a:ln>
              <a:noFill/>
            </a:ln>
          </p:spPr>
          <p:txBody>
            <a:bodyPr lIns="114300" tIns="114300" rIns="114300" bIns="114300" anchor="ctr" anchorCtr="0">
              <a:noAutofit/>
            </a:bodyPr>
            <a:lstStyle/>
            <a:p>
              <a:pPr marL="0" marR="0" lvl="0" indent="0" algn="ctr" rtl="0">
                <a:lnSpc>
                  <a:spcPct val="90000"/>
                </a:lnSpc>
                <a:spcBef>
                  <a:spcPts val="0"/>
                </a:spcBef>
                <a:spcAft>
                  <a:spcPts val="1050"/>
                </a:spcAft>
                <a:buSzPct val="25000"/>
                <a:buNone/>
              </a:pPr>
              <a:r>
                <a:rPr lang="en-US" sz="3000" b="0" i="0" u="none" strike="noStrike" cap="none" baseline="0">
                  <a:solidFill>
                    <a:schemeClr val="bg1"/>
                  </a:solidFill>
                  <a:latin typeface="Arial"/>
                  <a:ea typeface="Arial"/>
                  <a:cs typeface="Arial"/>
                  <a:sym typeface="Arial"/>
                </a:rPr>
                <a:t>Patient Responsibilities</a:t>
              </a:r>
            </a:p>
          </p:txBody>
        </p:sp>
        <p:sp>
          <p:nvSpPr>
            <p:cNvPr id="168" name="Shape 168"/>
            <p:cNvSpPr/>
            <p:nvPr/>
          </p:nvSpPr>
          <p:spPr>
            <a:xfrm>
              <a:off x="3193107" y="2177107"/>
              <a:ext cx="2902148" cy="1741289"/>
            </a:xfrm>
            <a:prstGeom prst="rect">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365F91"/>
                </a:solidFill>
              </a:endParaRPr>
            </a:p>
          </p:txBody>
        </p:sp>
        <p:sp>
          <p:nvSpPr>
            <p:cNvPr id="169" name="Shape 169"/>
            <p:cNvSpPr txBox="1"/>
            <p:nvPr/>
          </p:nvSpPr>
          <p:spPr>
            <a:xfrm>
              <a:off x="3193107" y="2177107"/>
              <a:ext cx="2902148" cy="1741289"/>
            </a:xfrm>
            <a:prstGeom prst="rect">
              <a:avLst/>
            </a:prstGeom>
            <a:grpFill/>
            <a:ln>
              <a:noFill/>
            </a:ln>
          </p:spPr>
          <p:txBody>
            <a:bodyPr lIns="114300" tIns="114300" rIns="114300" bIns="114300" anchor="ctr" anchorCtr="0">
              <a:noAutofit/>
            </a:bodyPr>
            <a:lstStyle/>
            <a:p>
              <a:pPr marL="0" marR="0" lvl="0" indent="0" algn="ctr" rtl="0">
                <a:lnSpc>
                  <a:spcPct val="90000"/>
                </a:lnSpc>
                <a:spcBef>
                  <a:spcPts val="0"/>
                </a:spcBef>
                <a:spcAft>
                  <a:spcPts val="1050"/>
                </a:spcAft>
                <a:buSzPct val="25000"/>
                <a:buNone/>
              </a:pPr>
              <a:r>
                <a:rPr lang="en-US" sz="3000" b="0" i="0" u="none" strike="noStrike" cap="none" baseline="0" dirty="0">
                  <a:solidFill>
                    <a:schemeClr val="bg1"/>
                  </a:solidFill>
                  <a:latin typeface="Arial"/>
                  <a:ea typeface="Arial"/>
                  <a:cs typeface="Arial"/>
                  <a:sym typeface="Arial"/>
                </a:rPr>
                <a:t>Informed Consent</a:t>
              </a:r>
            </a:p>
          </p:txBody>
        </p:sp>
      </p:gr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Checkpoint</a:t>
            </a:r>
          </a:p>
        </p:txBody>
      </p:sp>
      <p:sp>
        <p:nvSpPr>
          <p:cNvPr id="105" name="Shape 10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76200" lvl="0" indent="0" rtl="0">
              <a:spcBef>
                <a:spcPts val="0"/>
              </a:spcBef>
              <a:buClr>
                <a:schemeClr val="dk1"/>
              </a:buClr>
              <a:buSzPct val="100000"/>
              <a:buNone/>
            </a:pPr>
            <a:r>
              <a:rPr lang="en-US" sz="2400" dirty="0">
                <a:solidFill>
                  <a:schemeClr val="dk1"/>
                </a:solidFill>
              </a:rPr>
              <a:t>Which of the following is a patient responsibility according to the Patient Bill of Rights?</a:t>
            </a:r>
          </a:p>
          <a:p>
            <a:pPr marL="76200" lvl="0" indent="0" rtl="0">
              <a:spcBef>
                <a:spcPts val="0"/>
              </a:spcBef>
              <a:buClr>
                <a:schemeClr val="dk1"/>
              </a:buClr>
              <a:buSzPct val="100000"/>
              <a:buNone/>
            </a:pPr>
            <a:endParaRPr lang="en-US" sz="2400" dirty="0">
              <a:solidFill>
                <a:schemeClr val="dk1"/>
              </a:solidFill>
            </a:endParaRPr>
          </a:p>
          <a:p>
            <a:pPr marL="533400" lvl="0" indent="-457200" rtl="0">
              <a:spcBef>
                <a:spcPts val="0"/>
              </a:spcBef>
              <a:buClr>
                <a:schemeClr val="dk1"/>
              </a:buClr>
              <a:buSzPct val="100000"/>
              <a:buFont typeface="+mj-lt"/>
              <a:buAutoNum type="alphaLcParenR"/>
            </a:pPr>
            <a:r>
              <a:rPr lang="en-US" sz="2400" dirty="0">
                <a:solidFill>
                  <a:schemeClr val="dk1"/>
                </a:solidFill>
              </a:rPr>
              <a:t>Request personal healthcare records</a:t>
            </a:r>
          </a:p>
          <a:p>
            <a:pPr marL="533400" lvl="0" indent="-457200" rtl="0">
              <a:spcBef>
                <a:spcPts val="0"/>
              </a:spcBef>
              <a:buClr>
                <a:schemeClr val="dk1"/>
              </a:buClr>
              <a:buSzPct val="100000"/>
              <a:buFont typeface="+mj-lt"/>
              <a:buAutoNum type="alphaLcParenR"/>
            </a:pPr>
            <a:r>
              <a:rPr lang="en-US" sz="2400" dirty="0">
                <a:solidFill>
                  <a:schemeClr val="dk1"/>
                </a:solidFill>
              </a:rPr>
              <a:t>Choose healthcare provider</a:t>
            </a:r>
          </a:p>
          <a:p>
            <a:pPr marL="533400" lvl="0" indent="-457200" rtl="0">
              <a:spcBef>
                <a:spcPts val="0"/>
              </a:spcBef>
              <a:buClr>
                <a:schemeClr val="dk1"/>
              </a:buClr>
              <a:buSzPct val="100000"/>
              <a:buFont typeface="+mj-lt"/>
              <a:buAutoNum type="alphaLcParenR"/>
            </a:pPr>
            <a:r>
              <a:rPr lang="en-US" sz="2400" dirty="0">
                <a:solidFill>
                  <a:schemeClr val="dk1"/>
                </a:solidFill>
              </a:rPr>
              <a:t>Disclose information about their health</a:t>
            </a:r>
          </a:p>
          <a:p>
            <a:pPr marL="533400" lvl="0" indent="-457200" rtl="0">
              <a:spcBef>
                <a:spcPts val="0"/>
              </a:spcBef>
              <a:buClr>
                <a:schemeClr val="dk1"/>
              </a:buClr>
              <a:buSzPct val="100000"/>
              <a:buFont typeface="+mj-lt"/>
              <a:buAutoNum type="alphaLcParenR"/>
            </a:pPr>
            <a:r>
              <a:rPr lang="en-US" sz="2400" dirty="0">
                <a:solidFill>
                  <a:schemeClr val="dk1"/>
                </a:solidFill>
              </a:rPr>
              <a:t>Complain about their healthcare</a:t>
            </a:r>
          </a:p>
          <a:p>
            <a:pPr marL="342900" marR="0" lvl="0" indent="-139700" algn="l" rtl="0">
              <a:spcBef>
                <a:spcPts val="640"/>
              </a:spcBef>
              <a:spcAft>
                <a:spcPts val="0"/>
              </a:spcAft>
              <a:buClr>
                <a:schemeClr val="dk1"/>
              </a:buClr>
              <a:buFont typeface="Arial"/>
              <a:buNone/>
            </a:pPr>
            <a:endParaRPr sz="3200" b="0" i="0" u="none" strike="noStrike" cap="none" baseline="0" dirty="0">
              <a:solidFill>
                <a:schemeClr val="dk1"/>
              </a:solidFill>
              <a:latin typeface="Arial"/>
              <a:ea typeface="Arial"/>
              <a:cs typeface="Arial"/>
              <a:sym typeface="Aria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Acknowledgments</a:t>
            </a:r>
          </a:p>
        </p:txBody>
      </p:sp>
      <p:sp>
        <p:nvSpPr>
          <p:cNvPr id="91" name="Shape 91"/>
          <p:cNvSpPr txBox="1">
            <a:spLocks noGrp="1"/>
          </p:cNvSpPr>
          <p:nvPr>
            <p:ph type="body" idx="1"/>
          </p:nvPr>
        </p:nvSpPr>
        <p:spPr>
          <a:xfrm>
            <a:off x="457200" y="1219201"/>
            <a:ext cx="8229600" cy="4495799"/>
          </a:xfrm>
          <a:prstGeom prst="rect">
            <a:avLst/>
          </a:prstGeom>
          <a:noFill/>
          <a:ln>
            <a:noFill/>
          </a:ln>
        </p:spPr>
        <p:txBody>
          <a:bodyPr lIns="91425" tIns="45700" rIns="91425" bIns="45700" anchor="t" anchorCtr="0">
            <a:noAutofit/>
          </a:bodyPr>
          <a:lstStyle/>
          <a:p>
            <a:pPr marL="203200" indent="0">
              <a:buNone/>
            </a:pPr>
            <a:r>
              <a:rPr lang="en-US" sz="1800"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203200" indent="0">
              <a:buNone/>
            </a:pPr>
            <a:endParaRPr lang="en-US" sz="900" dirty="0"/>
          </a:p>
          <a:p>
            <a:pPr marL="203200" indent="0">
              <a:buNone/>
            </a:pPr>
            <a:r>
              <a:rPr lang="en-US" sz="1800" dirty="0"/>
              <a:t>Portions of this lesson have been adapted with permission from:</a:t>
            </a:r>
          </a:p>
          <a:p>
            <a:pPr marL="488950" indent="-285750"/>
            <a:r>
              <a:rPr lang="en-US" sz="1600" dirty="0"/>
              <a:t>The Patient Navigator Training Collaborative of the Colorado School of Public Health</a:t>
            </a:r>
          </a:p>
          <a:p>
            <a:pPr marL="635000" lvl="1" indent="0">
              <a:buNone/>
            </a:pPr>
            <a:endParaRPr lang="en-US" sz="1800" dirty="0"/>
          </a:p>
          <a:p>
            <a:pPr marL="203200" indent="0">
              <a:buNone/>
            </a:pPr>
            <a:r>
              <a:rPr lang="en-US" sz="1800" dirty="0"/>
              <a:t>We would like to thank: </a:t>
            </a:r>
          </a:p>
          <a:p>
            <a:pPr marL="488950" indent="-285750"/>
            <a:r>
              <a:rPr lang="en-US" sz="1600" dirty="0"/>
              <a:t>The GW Clinical Learning and Simulation Skills (CLASS) Center for providing space to film video simulations for this lesson</a:t>
            </a:r>
          </a:p>
          <a:p>
            <a:pPr marL="488950" indent="-285750"/>
            <a:r>
              <a:rPr lang="en-US" sz="1600" dirty="0"/>
              <a:t>Patient navigator actors in the simulation video: Thelma D. Jones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316480"/>
            <a:ext cx="8229600" cy="772864"/>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Patient Rights &amp; Responsibilities</a:t>
            </a:r>
          </a:p>
        </p:txBody>
      </p:sp>
      <p:graphicFrame>
        <p:nvGraphicFramePr>
          <p:cNvPr id="176" name="Shape 176"/>
          <p:cNvGraphicFramePr/>
          <p:nvPr>
            <p:extLst>
              <p:ext uri="{D42A27DB-BD31-4B8C-83A1-F6EECF244321}">
                <p14:modId xmlns:p14="http://schemas.microsoft.com/office/powerpoint/2010/main" val="3932196545"/>
              </p:ext>
            </p:extLst>
          </p:nvPr>
        </p:nvGraphicFramePr>
        <p:xfrm>
          <a:off x="1066800" y="1212906"/>
          <a:ext cx="7010400" cy="4027451"/>
        </p:xfrm>
        <a:graphic>
          <a:graphicData uri="http://schemas.openxmlformats.org/drawingml/2006/table">
            <a:tbl>
              <a:tblPr firstRow="1" bandRow="1">
                <a:noFill/>
              </a:tblPr>
              <a:tblGrid>
                <a:gridCol w="3245556">
                  <a:extLst>
                    <a:ext uri="{9D8B030D-6E8A-4147-A177-3AD203B41FA5}">
                      <a16:colId xmlns:a16="http://schemas.microsoft.com/office/drawing/2014/main" val="20000"/>
                    </a:ext>
                  </a:extLst>
                </a:gridCol>
                <a:gridCol w="584200">
                  <a:extLst>
                    <a:ext uri="{9D8B030D-6E8A-4147-A177-3AD203B41FA5}">
                      <a16:colId xmlns:a16="http://schemas.microsoft.com/office/drawing/2014/main" val="20001"/>
                    </a:ext>
                  </a:extLst>
                </a:gridCol>
                <a:gridCol w="3180644">
                  <a:extLst>
                    <a:ext uri="{9D8B030D-6E8A-4147-A177-3AD203B41FA5}">
                      <a16:colId xmlns:a16="http://schemas.microsoft.com/office/drawing/2014/main" val="20002"/>
                    </a:ext>
                  </a:extLst>
                </a:gridCol>
              </a:tblGrid>
              <a:tr h="320484">
                <a:tc>
                  <a:txBody>
                    <a:bodyPr/>
                    <a:lstStyle/>
                    <a:p>
                      <a:pPr marL="0" marR="0" lvl="0" indent="0" algn="l" rtl="0">
                        <a:spcBef>
                          <a:spcPts val="0"/>
                        </a:spcBef>
                        <a:buSzPct val="25000"/>
                        <a:buNone/>
                      </a:pPr>
                      <a:r>
                        <a:rPr lang="en-US" sz="1400" u="none" strike="noStrike" cap="none" baseline="0" dirty="0">
                          <a:solidFill>
                            <a:schemeClr val="bg1"/>
                          </a:solidFill>
                        </a:rPr>
                        <a:t>Patient Rights</a:t>
                      </a:r>
                    </a:p>
                  </a:txBody>
                  <a:tcPr marL="80128" marR="80128" marT="40064" marB="40064">
                    <a:solidFill>
                      <a:srgbClr val="033B57"/>
                    </a:solidFill>
                  </a:tcPr>
                </a:tc>
                <a:tc>
                  <a:txBody>
                    <a:bodyPr/>
                    <a:lstStyle/>
                    <a:p>
                      <a:pPr marL="0" marR="0" lvl="0" indent="0" algn="l" rtl="0">
                        <a:spcBef>
                          <a:spcPts val="0"/>
                        </a:spcBef>
                        <a:buNone/>
                      </a:pPr>
                      <a:endParaRPr sz="1600" u="none" strike="noStrike" cap="none" baseline="0">
                        <a:solidFill>
                          <a:srgbClr val="365F91"/>
                        </a:solidFill>
                      </a:endParaRPr>
                    </a:p>
                  </a:txBody>
                  <a:tcPr marL="80128" marR="80128" marT="40064" marB="40064">
                    <a:solidFill>
                      <a:schemeClr val="lt1"/>
                    </a:solidFill>
                  </a:tcPr>
                </a:tc>
                <a:tc>
                  <a:txBody>
                    <a:bodyPr/>
                    <a:lstStyle/>
                    <a:p>
                      <a:pPr marL="0" marR="0" lvl="0" indent="0" algn="l" rtl="0">
                        <a:spcBef>
                          <a:spcPts val="0"/>
                        </a:spcBef>
                        <a:buSzPct val="25000"/>
                        <a:buNone/>
                      </a:pPr>
                      <a:r>
                        <a:rPr lang="en-US" sz="1400" u="none" strike="noStrike" cap="none" baseline="0" dirty="0">
                          <a:solidFill>
                            <a:schemeClr val="bg1"/>
                          </a:solidFill>
                        </a:rPr>
                        <a:t>Patient Responsibilities</a:t>
                      </a:r>
                    </a:p>
                  </a:txBody>
                  <a:tcPr marL="80128" marR="80128" marT="40064" marB="40064">
                    <a:solidFill>
                      <a:srgbClr val="033B57"/>
                    </a:solidFill>
                  </a:tcPr>
                </a:tc>
                <a:extLst>
                  <a:ext uri="{0D108BD9-81ED-4DB2-BD59-A6C34878D82A}">
                    <a16:rowId xmlns:a16="http://schemas.microsoft.com/office/drawing/2014/main" val="10000"/>
                  </a:ext>
                </a:extLst>
              </a:tr>
              <a:tr h="751000">
                <a:tc>
                  <a:txBody>
                    <a:bodyPr/>
                    <a:lstStyle/>
                    <a:p>
                      <a:pPr marL="0" marR="0" lvl="0" indent="0" algn="l" rtl="0">
                        <a:spcBef>
                          <a:spcPts val="0"/>
                        </a:spcBef>
                        <a:buSzPct val="25000"/>
                        <a:buNone/>
                      </a:pPr>
                      <a:r>
                        <a:rPr lang="en-US" sz="1400" u="none" strike="noStrike" cap="none" baseline="0" dirty="0">
                          <a:solidFill>
                            <a:schemeClr val="tx1"/>
                          </a:solidFill>
                          <a:latin typeface="Arial"/>
                          <a:ea typeface="Arial"/>
                          <a:cs typeface="Arial"/>
                          <a:sym typeface="Arial"/>
                        </a:rPr>
                        <a:t>See their healthcare records and get accurate and easy to understand information</a:t>
                      </a:r>
                    </a:p>
                  </a:txBody>
                  <a:tcPr marL="80128" marR="80128" marT="40064" marB="40064"/>
                </a:tc>
                <a:tc>
                  <a:txBody>
                    <a:bodyPr/>
                    <a:lstStyle/>
                    <a:p>
                      <a:pPr marL="0" marR="0" lvl="0" indent="0" algn="l" rtl="0">
                        <a:spcBef>
                          <a:spcPts val="0"/>
                        </a:spcBef>
                        <a:buNone/>
                      </a:pPr>
                      <a:endParaRPr sz="1600" u="none" strike="noStrike" cap="none" baseline="0" dirty="0">
                        <a:solidFill>
                          <a:schemeClr val="tx1"/>
                        </a:solidFill>
                        <a:latin typeface="Arial"/>
                        <a:ea typeface="Arial"/>
                        <a:cs typeface="Arial"/>
                        <a:sym typeface="Arial"/>
                      </a:endParaRPr>
                    </a:p>
                  </a:txBody>
                  <a:tcPr marL="80128" marR="80128" marT="40064" marB="40064">
                    <a:solidFill>
                      <a:schemeClr val="lt1"/>
                    </a:solidFill>
                  </a:tcPr>
                </a:tc>
                <a:tc>
                  <a:txBody>
                    <a:bodyPr/>
                    <a:lstStyle/>
                    <a:p>
                      <a:pPr marL="0" marR="0" lvl="0" indent="0" algn="l" rtl="0">
                        <a:spcBef>
                          <a:spcPts val="0"/>
                        </a:spcBef>
                        <a:buSzPct val="25000"/>
                        <a:buNone/>
                      </a:pPr>
                      <a:r>
                        <a:rPr lang="en-US" sz="1400" u="none" strike="noStrike" cap="none" baseline="0">
                          <a:solidFill>
                            <a:schemeClr val="tx1"/>
                          </a:solidFill>
                          <a:latin typeface="Arial"/>
                          <a:ea typeface="Arial"/>
                          <a:cs typeface="Arial"/>
                          <a:sym typeface="Arial"/>
                        </a:rPr>
                        <a:t>Patients are responsible for their own health</a:t>
                      </a:r>
                    </a:p>
                  </a:txBody>
                  <a:tcPr marL="80128" marR="80128" marT="40064" marB="40064"/>
                </a:tc>
                <a:extLst>
                  <a:ext uri="{0D108BD9-81ED-4DB2-BD59-A6C34878D82A}">
                    <a16:rowId xmlns:a16="http://schemas.microsoft.com/office/drawing/2014/main" val="10001"/>
                  </a:ext>
                </a:extLst>
              </a:tr>
              <a:tr h="525703">
                <a:tc>
                  <a:txBody>
                    <a:bodyPr/>
                    <a:lstStyle/>
                    <a:p>
                      <a:pPr marL="0" marR="0" lvl="0" indent="0" algn="l" rtl="0">
                        <a:lnSpc>
                          <a:spcPct val="100000"/>
                        </a:lnSpc>
                        <a:spcBef>
                          <a:spcPts val="0"/>
                        </a:spcBef>
                        <a:spcAft>
                          <a:spcPts val="0"/>
                        </a:spcAft>
                        <a:buClr>
                          <a:srgbClr val="3C8C92"/>
                        </a:buClr>
                        <a:buSzPct val="25000"/>
                        <a:buFont typeface="Arial"/>
                        <a:buNone/>
                      </a:pPr>
                      <a:r>
                        <a:rPr lang="en-US" sz="1400" u="none" strike="noStrike" cap="none" baseline="0">
                          <a:solidFill>
                            <a:schemeClr val="tx1"/>
                          </a:solidFill>
                          <a:latin typeface="Arial"/>
                          <a:ea typeface="Arial"/>
                          <a:cs typeface="Arial"/>
                          <a:sym typeface="Arial"/>
                        </a:rPr>
                        <a:t>Choose their healthcare providers and plans</a:t>
                      </a:r>
                    </a:p>
                  </a:txBody>
                  <a:tcPr marL="80128" marR="80128" marT="40064" marB="40064"/>
                </a:tc>
                <a:tc>
                  <a:txBody>
                    <a:bodyPr/>
                    <a:lstStyle/>
                    <a:p>
                      <a:pPr marL="0" marR="0" lvl="0" indent="0" algn="l" rtl="0">
                        <a:lnSpc>
                          <a:spcPct val="100000"/>
                        </a:lnSpc>
                        <a:spcBef>
                          <a:spcPts val="0"/>
                        </a:spcBef>
                        <a:spcAft>
                          <a:spcPts val="0"/>
                        </a:spcAft>
                        <a:buClr>
                          <a:schemeClr val="dk1"/>
                        </a:buClr>
                        <a:buFont typeface="Arial"/>
                        <a:buNone/>
                      </a:pPr>
                      <a:endParaRPr sz="1600" u="none" strike="noStrike" cap="none" baseline="0" dirty="0">
                        <a:solidFill>
                          <a:schemeClr val="tx1"/>
                        </a:solidFill>
                        <a:latin typeface="Arial"/>
                        <a:ea typeface="Arial"/>
                        <a:cs typeface="Arial"/>
                        <a:sym typeface="Arial"/>
                      </a:endParaRPr>
                    </a:p>
                  </a:txBody>
                  <a:tcPr marL="80128" marR="80128" marT="40064" marB="40064">
                    <a:solidFill>
                      <a:schemeClr val="lt1"/>
                    </a:solidFill>
                  </a:tcPr>
                </a:tc>
                <a:tc>
                  <a:txBody>
                    <a:bodyPr/>
                    <a:lstStyle/>
                    <a:p>
                      <a:pPr marL="0" marR="0" lvl="0" indent="0" algn="l" rtl="0">
                        <a:lnSpc>
                          <a:spcPct val="100000"/>
                        </a:lnSpc>
                        <a:spcBef>
                          <a:spcPts val="0"/>
                        </a:spcBef>
                        <a:spcAft>
                          <a:spcPts val="0"/>
                        </a:spcAft>
                        <a:buClr>
                          <a:srgbClr val="3C8C92"/>
                        </a:buClr>
                        <a:buSzPct val="25000"/>
                        <a:buFont typeface="Arial"/>
                        <a:buNone/>
                      </a:pPr>
                      <a:r>
                        <a:rPr lang="en-US" sz="1400" u="none" strike="noStrike" cap="none" baseline="0">
                          <a:solidFill>
                            <a:schemeClr val="tx1"/>
                          </a:solidFill>
                          <a:latin typeface="Arial"/>
                          <a:ea typeface="Arial"/>
                          <a:cs typeface="Arial"/>
                          <a:sym typeface="Arial"/>
                        </a:rPr>
                        <a:t>Patients must disclose information</a:t>
                      </a:r>
                    </a:p>
                  </a:txBody>
                  <a:tcPr marL="80128" marR="80128" marT="40064" marB="40064"/>
                </a:tc>
                <a:extLst>
                  <a:ext uri="{0D108BD9-81ED-4DB2-BD59-A6C34878D82A}">
                    <a16:rowId xmlns:a16="http://schemas.microsoft.com/office/drawing/2014/main" val="10002"/>
                  </a:ext>
                </a:extLst>
              </a:tr>
              <a:tr h="525703">
                <a:tc>
                  <a:txBody>
                    <a:bodyPr/>
                    <a:lstStyle/>
                    <a:p>
                      <a:pPr marL="0" marR="0" lvl="0" indent="0" algn="l" rtl="0">
                        <a:lnSpc>
                          <a:spcPct val="100000"/>
                        </a:lnSpc>
                        <a:spcBef>
                          <a:spcPts val="0"/>
                        </a:spcBef>
                        <a:spcAft>
                          <a:spcPts val="0"/>
                        </a:spcAft>
                        <a:buClr>
                          <a:srgbClr val="3C8C92"/>
                        </a:buClr>
                        <a:buSzPct val="25000"/>
                        <a:buFont typeface="Arial"/>
                        <a:buNone/>
                      </a:pPr>
                      <a:r>
                        <a:rPr lang="en-US" sz="1400" u="none" strike="noStrike" cap="none" baseline="0" dirty="0">
                          <a:solidFill>
                            <a:schemeClr val="tx1"/>
                          </a:solidFill>
                          <a:latin typeface="Arial"/>
                          <a:ea typeface="Arial"/>
                          <a:cs typeface="Arial"/>
                          <a:sym typeface="Arial"/>
                        </a:rPr>
                        <a:t>Access emergency services</a:t>
                      </a:r>
                    </a:p>
                  </a:txBody>
                  <a:tcPr marL="80128" marR="80128" marT="40064" marB="40064"/>
                </a:tc>
                <a:tc>
                  <a:txBody>
                    <a:bodyPr/>
                    <a:lstStyle/>
                    <a:p>
                      <a:pPr marL="0" marR="0" lvl="0" indent="0" algn="l" rtl="0">
                        <a:lnSpc>
                          <a:spcPct val="100000"/>
                        </a:lnSpc>
                        <a:spcBef>
                          <a:spcPts val="0"/>
                        </a:spcBef>
                        <a:spcAft>
                          <a:spcPts val="0"/>
                        </a:spcAft>
                        <a:buClr>
                          <a:schemeClr val="dk1"/>
                        </a:buClr>
                        <a:buFont typeface="Arial"/>
                        <a:buNone/>
                      </a:pPr>
                      <a:endParaRPr sz="1600" u="none" strike="noStrike" cap="none" baseline="0">
                        <a:solidFill>
                          <a:schemeClr val="tx1"/>
                        </a:solidFill>
                        <a:latin typeface="Arial"/>
                        <a:ea typeface="Arial"/>
                        <a:cs typeface="Arial"/>
                        <a:sym typeface="Arial"/>
                      </a:endParaRPr>
                    </a:p>
                  </a:txBody>
                  <a:tcPr marL="80128" marR="80128" marT="40064" marB="40064">
                    <a:solidFill>
                      <a:schemeClr val="lt1"/>
                    </a:solidFill>
                  </a:tcPr>
                </a:tc>
                <a:tc>
                  <a:txBody>
                    <a:bodyPr/>
                    <a:lstStyle/>
                    <a:p>
                      <a:pPr marL="0" marR="0" lvl="0" indent="0" algn="l" rtl="0">
                        <a:spcBef>
                          <a:spcPts val="0"/>
                        </a:spcBef>
                        <a:buSzPct val="25000"/>
                        <a:buNone/>
                      </a:pPr>
                      <a:r>
                        <a:rPr lang="en-US" sz="1400" u="none" strike="noStrike" cap="none" baseline="0">
                          <a:solidFill>
                            <a:schemeClr val="tx1"/>
                          </a:solidFill>
                          <a:latin typeface="Arial"/>
                          <a:ea typeface="Arial"/>
                          <a:cs typeface="Arial"/>
                          <a:sym typeface="Arial"/>
                        </a:rPr>
                        <a:t>Patients must be financially and administratively responsible</a:t>
                      </a:r>
                    </a:p>
                  </a:txBody>
                  <a:tcPr marL="80128" marR="80128" marT="40064" marB="40064"/>
                </a:tc>
                <a:extLst>
                  <a:ext uri="{0D108BD9-81ED-4DB2-BD59-A6C34878D82A}">
                    <a16:rowId xmlns:a16="http://schemas.microsoft.com/office/drawing/2014/main" val="10003"/>
                  </a:ext>
                </a:extLst>
              </a:tr>
              <a:tr h="525703">
                <a:tc>
                  <a:txBody>
                    <a:bodyPr/>
                    <a:lstStyle/>
                    <a:p>
                      <a:pPr marL="0" marR="0" lvl="0" indent="0" algn="l" rtl="0">
                        <a:lnSpc>
                          <a:spcPct val="100000"/>
                        </a:lnSpc>
                        <a:spcBef>
                          <a:spcPts val="0"/>
                        </a:spcBef>
                        <a:spcAft>
                          <a:spcPts val="0"/>
                        </a:spcAft>
                        <a:buClr>
                          <a:srgbClr val="3C8C92"/>
                        </a:buClr>
                        <a:buSzPct val="25000"/>
                        <a:buFont typeface="Arial"/>
                        <a:buNone/>
                      </a:pPr>
                      <a:r>
                        <a:rPr lang="en-US" sz="1400" u="none" strike="noStrike" cap="none" baseline="0">
                          <a:solidFill>
                            <a:schemeClr val="tx1"/>
                          </a:solidFill>
                          <a:latin typeface="Arial"/>
                          <a:ea typeface="Arial"/>
                          <a:cs typeface="Arial"/>
                          <a:sym typeface="Arial"/>
                        </a:rPr>
                        <a:t>Be part of treatment decisions</a:t>
                      </a:r>
                    </a:p>
                  </a:txBody>
                  <a:tcPr marL="80128" marR="80128" marT="40064" marB="40064"/>
                </a:tc>
                <a:tc>
                  <a:txBody>
                    <a:bodyPr/>
                    <a:lstStyle/>
                    <a:p>
                      <a:pPr marL="0" marR="0" lvl="0" indent="0" algn="l" rtl="0">
                        <a:lnSpc>
                          <a:spcPct val="100000"/>
                        </a:lnSpc>
                        <a:spcBef>
                          <a:spcPts val="0"/>
                        </a:spcBef>
                        <a:spcAft>
                          <a:spcPts val="0"/>
                        </a:spcAft>
                        <a:buClr>
                          <a:schemeClr val="dk1"/>
                        </a:buClr>
                        <a:buFont typeface="Arial"/>
                        <a:buNone/>
                      </a:pPr>
                      <a:endParaRPr sz="1600" u="none" strike="noStrike" cap="none" baseline="0">
                        <a:solidFill>
                          <a:schemeClr val="tx1"/>
                        </a:solidFill>
                        <a:latin typeface="Arial"/>
                        <a:ea typeface="Arial"/>
                        <a:cs typeface="Arial"/>
                        <a:sym typeface="Arial"/>
                      </a:endParaRPr>
                    </a:p>
                  </a:txBody>
                  <a:tcPr marL="80128" marR="80128" marT="40064" marB="40064">
                    <a:solidFill>
                      <a:schemeClr val="lt1"/>
                    </a:solidFill>
                  </a:tcPr>
                </a:tc>
                <a:tc>
                  <a:txBody>
                    <a:bodyPr/>
                    <a:lstStyle/>
                    <a:p>
                      <a:pPr marL="0" marR="0" lvl="0" indent="0" algn="l" rtl="0">
                        <a:lnSpc>
                          <a:spcPct val="100000"/>
                        </a:lnSpc>
                        <a:spcBef>
                          <a:spcPts val="0"/>
                        </a:spcBef>
                        <a:spcAft>
                          <a:spcPts val="0"/>
                        </a:spcAft>
                        <a:buClr>
                          <a:srgbClr val="3C8C92"/>
                        </a:buClr>
                        <a:buSzPct val="25000"/>
                        <a:buFont typeface="Arial"/>
                        <a:buNone/>
                      </a:pPr>
                      <a:r>
                        <a:rPr lang="en-US" sz="1400" u="none" strike="noStrike" cap="none" baseline="0" dirty="0">
                          <a:solidFill>
                            <a:schemeClr val="tx1"/>
                          </a:solidFill>
                          <a:latin typeface="Arial"/>
                          <a:ea typeface="Arial"/>
                          <a:cs typeface="Arial"/>
                          <a:sym typeface="Arial"/>
                        </a:rPr>
                        <a:t>Patients must be respectful of others</a:t>
                      </a:r>
                    </a:p>
                  </a:txBody>
                  <a:tcPr marL="80128" marR="80128" marT="40064" marB="40064"/>
                </a:tc>
                <a:extLst>
                  <a:ext uri="{0D108BD9-81ED-4DB2-BD59-A6C34878D82A}">
                    <a16:rowId xmlns:a16="http://schemas.microsoft.com/office/drawing/2014/main" val="10004"/>
                  </a:ext>
                </a:extLst>
              </a:tr>
              <a:tr h="525703">
                <a:tc>
                  <a:txBody>
                    <a:bodyPr/>
                    <a:lstStyle/>
                    <a:p>
                      <a:pPr marL="0" marR="0" lvl="0" indent="0" algn="l" rtl="0">
                        <a:lnSpc>
                          <a:spcPct val="100000"/>
                        </a:lnSpc>
                        <a:spcBef>
                          <a:spcPts val="0"/>
                        </a:spcBef>
                        <a:spcAft>
                          <a:spcPts val="0"/>
                        </a:spcAft>
                        <a:buClr>
                          <a:srgbClr val="3C8C92"/>
                        </a:buClr>
                        <a:buSzPct val="25000"/>
                        <a:buFont typeface="Arial"/>
                        <a:buNone/>
                      </a:pPr>
                      <a:r>
                        <a:rPr lang="en-US" sz="1400" u="none" strike="noStrike" cap="none" baseline="0">
                          <a:solidFill>
                            <a:schemeClr val="tx1"/>
                          </a:solidFill>
                          <a:latin typeface="Arial"/>
                          <a:ea typeface="Arial"/>
                          <a:cs typeface="Arial"/>
                          <a:sym typeface="Arial"/>
                        </a:rPr>
                        <a:t>Be treated with respect and without discrimination</a:t>
                      </a:r>
                    </a:p>
                  </a:txBody>
                  <a:tcPr marL="80128" marR="80128" marT="40064" marB="40064"/>
                </a:tc>
                <a:tc>
                  <a:txBody>
                    <a:bodyPr/>
                    <a:lstStyle/>
                    <a:p>
                      <a:pPr marL="0" marR="0" lvl="0" indent="0" algn="l" rtl="0">
                        <a:lnSpc>
                          <a:spcPct val="100000"/>
                        </a:lnSpc>
                        <a:spcBef>
                          <a:spcPts val="0"/>
                        </a:spcBef>
                        <a:spcAft>
                          <a:spcPts val="0"/>
                        </a:spcAft>
                        <a:buClr>
                          <a:schemeClr val="dk1"/>
                        </a:buClr>
                        <a:buFont typeface="Arial"/>
                        <a:buNone/>
                      </a:pPr>
                      <a:endParaRPr sz="1600" u="none" strike="noStrike" cap="none" baseline="0">
                        <a:solidFill>
                          <a:schemeClr val="tx1"/>
                        </a:solidFill>
                        <a:latin typeface="Arial"/>
                        <a:ea typeface="Arial"/>
                        <a:cs typeface="Arial"/>
                        <a:sym typeface="Arial"/>
                      </a:endParaRPr>
                    </a:p>
                  </a:txBody>
                  <a:tcPr marL="80128" marR="80128" marT="40064" marB="40064">
                    <a:solidFill>
                      <a:schemeClr val="lt1"/>
                    </a:solidFill>
                  </a:tcPr>
                </a:tc>
                <a:tc>
                  <a:txBody>
                    <a:bodyPr/>
                    <a:lstStyle/>
                    <a:p>
                      <a:pPr marL="0" marR="0" lvl="0" indent="0" algn="l" rtl="0">
                        <a:spcBef>
                          <a:spcPts val="0"/>
                        </a:spcBef>
                        <a:buNone/>
                      </a:pPr>
                      <a:endParaRPr sz="1600" u="none" strike="noStrike" cap="none" baseline="0" dirty="0">
                        <a:solidFill>
                          <a:schemeClr val="tx1"/>
                        </a:solidFill>
                      </a:endParaRPr>
                    </a:p>
                  </a:txBody>
                  <a:tcPr marL="80128" marR="80128" marT="40064" marB="40064">
                    <a:solidFill>
                      <a:schemeClr val="lt1"/>
                    </a:solidFill>
                  </a:tcPr>
                </a:tc>
                <a:extLst>
                  <a:ext uri="{0D108BD9-81ED-4DB2-BD59-A6C34878D82A}">
                    <a16:rowId xmlns:a16="http://schemas.microsoft.com/office/drawing/2014/main" val="10005"/>
                  </a:ext>
                </a:extLst>
              </a:tr>
              <a:tr h="525703">
                <a:tc>
                  <a:txBody>
                    <a:bodyPr/>
                    <a:lstStyle/>
                    <a:p>
                      <a:pPr marL="0" marR="0" lvl="0" indent="0" algn="l" rtl="0">
                        <a:lnSpc>
                          <a:spcPct val="100000"/>
                        </a:lnSpc>
                        <a:spcBef>
                          <a:spcPts val="0"/>
                        </a:spcBef>
                        <a:spcAft>
                          <a:spcPts val="0"/>
                        </a:spcAft>
                        <a:buClr>
                          <a:srgbClr val="3C8C92"/>
                        </a:buClr>
                        <a:buSzPct val="25000"/>
                        <a:buFont typeface="Arial"/>
                        <a:buNone/>
                      </a:pPr>
                      <a:r>
                        <a:rPr lang="en-US" sz="1400" u="none" strike="noStrike" cap="none" baseline="0">
                          <a:solidFill>
                            <a:schemeClr val="tx1"/>
                          </a:solidFill>
                          <a:latin typeface="Arial"/>
                          <a:ea typeface="Arial"/>
                          <a:cs typeface="Arial"/>
                          <a:sym typeface="Arial"/>
                        </a:rPr>
                        <a:t>Have their health information kept private</a:t>
                      </a:r>
                    </a:p>
                  </a:txBody>
                  <a:tcPr marL="80128" marR="80128" marT="40064" marB="40064"/>
                </a:tc>
                <a:tc>
                  <a:txBody>
                    <a:bodyPr/>
                    <a:lstStyle/>
                    <a:p>
                      <a:pPr marL="0" marR="0" lvl="0" indent="0" algn="l" rtl="0">
                        <a:lnSpc>
                          <a:spcPct val="100000"/>
                        </a:lnSpc>
                        <a:spcBef>
                          <a:spcPts val="0"/>
                        </a:spcBef>
                        <a:spcAft>
                          <a:spcPts val="0"/>
                        </a:spcAft>
                        <a:buClr>
                          <a:schemeClr val="dk1"/>
                        </a:buClr>
                        <a:buFont typeface="Arial"/>
                        <a:buNone/>
                      </a:pPr>
                      <a:endParaRPr sz="1600" u="none" strike="noStrike" cap="none" baseline="0" dirty="0">
                        <a:solidFill>
                          <a:schemeClr val="tx1"/>
                        </a:solidFill>
                        <a:latin typeface="Arial"/>
                        <a:ea typeface="Arial"/>
                        <a:cs typeface="Arial"/>
                        <a:sym typeface="Arial"/>
                      </a:endParaRPr>
                    </a:p>
                  </a:txBody>
                  <a:tcPr marL="80128" marR="80128" marT="40064" marB="40064">
                    <a:solidFill>
                      <a:schemeClr val="lt1"/>
                    </a:solidFill>
                  </a:tcPr>
                </a:tc>
                <a:tc>
                  <a:txBody>
                    <a:bodyPr/>
                    <a:lstStyle/>
                    <a:p>
                      <a:pPr marL="0" marR="0" lvl="0" indent="0" algn="l" rtl="0">
                        <a:spcBef>
                          <a:spcPts val="0"/>
                        </a:spcBef>
                        <a:buNone/>
                      </a:pPr>
                      <a:endParaRPr sz="1600" u="none" strike="noStrike" cap="none" baseline="0" dirty="0">
                        <a:solidFill>
                          <a:schemeClr val="tx1"/>
                        </a:solidFill>
                      </a:endParaRPr>
                    </a:p>
                  </a:txBody>
                  <a:tcPr marL="80128" marR="80128" marT="40064" marB="40064">
                    <a:solidFill>
                      <a:schemeClr val="lt1"/>
                    </a:solidFill>
                  </a:tcPr>
                </a:tc>
                <a:extLst>
                  <a:ext uri="{0D108BD9-81ED-4DB2-BD59-A6C34878D82A}">
                    <a16:rowId xmlns:a16="http://schemas.microsoft.com/office/drawing/2014/main" val="10006"/>
                  </a:ext>
                </a:extLst>
              </a:tr>
              <a:tr h="320484">
                <a:tc>
                  <a:txBody>
                    <a:bodyPr/>
                    <a:lstStyle/>
                    <a:p>
                      <a:pPr marL="0" marR="0" lvl="0" indent="0" algn="l" rtl="0">
                        <a:lnSpc>
                          <a:spcPct val="100000"/>
                        </a:lnSpc>
                        <a:spcBef>
                          <a:spcPts val="0"/>
                        </a:spcBef>
                        <a:spcAft>
                          <a:spcPts val="0"/>
                        </a:spcAft>
                        <a:buClr>
                          <a:srgbClr val="3C8C92"/>
                        </a:buClr>
                        <a:buSzPct val="25000"/>
                        <a:buFont typeface="Arial"/>
                        <a:buNone/>
                      </a:pPr>
                      <a:r>
                        <a:rPr lang="en-US" sz="1400" u="none" strike="noStrike" cap="none" baseline="0" dirty="0">
                          <a:solidFill>
                            <a:schemeClr val="tx1"/>
                          </a:solidFill>
                          <a:latin typeface="Arial"/>
                          <a:ea typeface="Arial"/>
                          <a:cs typeface="Arial"/>
                          <a:sym typeface="Arial"/>
                        </a:rPr>
                        <a:t>Complain about their healthcare</a:t>
                      </a:r>
                    </a:p>
                  </a:txBody>
                  <a:tcPr marL="80128" marR="80128" marT="40064" marB="40064"/>
                </a:tc>
                <a:tc>
                  <a:txBody>
                    <a:bodyPr/>
                    <a:lstStyle/>
                    <a:p>
                      <a:pPr marL="0" marR="0" lvl="0" indent="0" algn="l" rtl="0">
                        <a:lnSpc>
                          <a:spcPct val="100000"/>
                        </a:lnSpc>
                        <a:spcBef>
                          <a:spcPts val="0"/>
                        </a:spcBef>
                        <a:spcAft>
                          <a:spcPts val="0"/>
                        </a:spcAft>
                        <a:buClr>
                          <a:schemeClr val="dk1"/>
                        </a:buClr>
                        <a:buFont typeface="Arial"/>
                        <a:buNone/>
                      </a:pPr>
                      <a:endParaRPr sz="1600" u="none" strike="noStrike" cap="none" baseline="0" dirty="0">
                        <a:solidFill>
                          <a:schemeClr val="tx1"/>
                        </a:solidFill>
                        <a:latin typeface="Arial"/>
                        <a:ea typeface="Arial"/>
                        <a:cs typeface="Arial"/>
                        <a:sym typeface="Arial"/>
                      </a:endParaRPr>
                    </a:p>
                  </a:txBody>
                  <a:tcPr marL="80128" marR="80128" marT="40064" marB="40064">
                    <a:solidFill>
                      <a:schemeClr val="lt1"/>
                    </a:solidFill>
                  </a:tcPr>
                </a:tc>
                <a:tc>
                  <a:txBody>
                    <a:bodyPr/>
                    <a:lstStyle/>
                    <a:p>
                      <a:pPr marL="0" marR="0" lvl="0" indent="0" algn="l" rtl="0">
                        <a:spcBef>
                          <a:spcPts val="0"/>
                        </a:spcBef>
                        <a:buNone/>
                      </a:pPr>
                      <a:endParaRPr sz="1600" u="none" strike="noStrike" cap="none" baseline="0" dirty="0">
                        <a:solidFill>
                          <a:schemeClr val="tx1"/>
                        </a:solidFill>
                      </a:endParaRPr>
                    </a:p>
                  </a:txBody>
                  <a:tcPr marL="80128" marR="80128" marT="40064" marB="40064">
                    <a:solidFill>
                      <a:schemeClr val="lt1"/>
                    </a:solidFill>
                  </a:tcPr>
                </a:tc>
                <a:extLst>
                  <a:ext uri="{0D108BD9-81ED-4DB2-BD59-A6C34878D82A}">
                    <a16:rowId xmlns:a16="http://schemas.microsoft.com/office/drawing/2014/main" val="10007"/>
                  </a:ext>
                </a:extLst>
              </a:tr>
            </a:tbl>
          </a:graphicData>
        </a:graphic>
      </p:graphicFrame>
      <p:sp>
        <p:nvSpPr>
          <p:cNvPr id="4" name="Rectangle 3"/>
          <p:cNvSpPr/>
          <p:nvPr/>
        </p:nvSpPr>
        <p:spPr>
          <a:xfrm>
            <a:off x="3349487" y="5296780"/>
            <a:ext cx="5791200" cy="276999"/>
          </a:xfrm>
          <a:prstGeom prst="rect">
            <a:avLst/>
          </a:prstGeom>
        </p:spPr>
        <p:txBody>
          <a:bodyPr wrap="square">
            <a:spAutoFit/>
          </a:bodyPr>
          <a:lstStyle/>
          <a:p>
            <a:pPr algn="r"/>
            <a:r>
              <a:rPr lang="en-US" sz="1200" i="1" dirty="0">
                <a:solidFill>
                  <a:schemeClr val="bg1">
                    <a:lumMod val="50000"/>
                  </a:schemeClr>
                </a:solidFill>
              </a:rPr>
              <a:t>Source: Consumer Bill of Rights and Responsibilities. 1998.</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304800"/>
            <a:ext cx="8229600" cy="762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Informed Consent</a:t>
            </a:r>
          </a:p>
        </p:txBody>
      </p:sp>
      <p:sp>
        <p:nvSpPr>
          <p:cNvPr id="183" name="Shape 183"/>
          <p:cNvSpPr txBox="1">
            <a:spLocks noGrp="1"/>
          </p:cNvSpPr>
          <p:nvPr>
            <p:ph type="body" idx="1"/>
          </p:nvPr>
        </p:nvSpPr>
        <p:spPr>
          <a:xfrm>
            <a:off x="457200" y="1219200"/>
            <a:ext cx="8229600" cy="40386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Arial"/>
              <a:buNone/>
            </a:pPr>
            <a:r>
              <a:rPr lang="en-US" sz="2600" b="0" i="0" u="none" strike="noStrike" cap="none" baseline="0" dirty="0">
                <a:solidFill>
                  <a:schemeClr val="dk1"/>
                </a:solidFill>
                <a:latin typeface="Arial"/>
                <a:ea typeface="Arial"/>
                <a:cs typeface="Arial"/>
                <a:sym typeface="Arial"/>
              </a:rPr>
              <a:t>A patient must understand:</a:t>
            </a:r>
          </a:p>
          <a:p>
            <a:pPr marR="0" lvl="1" algn="l" rtl="0">
              <a:spcBef>
                <a:spcPts val="560"/>
              </a:spcBef>
              <a:spcAft>
                <a:spcPts val="0"/>
              </a:spcAft>
              <a:buClr>
                <a:schemeClr val="dk1"/>
              </a:buClr>
              <a:buSzPct val="100000"/>
              <a:buFont typeface="Arial" panose="020B0604020202020204" pitchFamily="34" charset="0"/>
              <a:buChar char="•"/>
            </a:pPr>
            <a:r>
              <a:rPr lang="en-US" sz="2600" b="0" i="0" u="none" strike="noStrike" cap="none" baseline="0" dirty="0">
                <a:solidFill>
                  <a:schemeClr val="dk1"/>
                </a:solidFill>
                <a:latin typeface="Arial"/>
                <a:ea typeface="Arial"/>
                <a:cs typeface="Arial"/>
                <a:sym typeface="Arial"/>
              </a:rPr>
              <a:t>The purpose of the treatment/clinical trial</a:t>
            </a:r>
          </a:p>
          <a:p>
            <a:pPr marR="0" lvl="1" algn="l" rtl="0">
              <a:spcBef>
                <a:spcPts val="560"/>
              </a:spcBef>
              <a:spcAft>
                <a:spcPts val="0"/>
              </a:spcAft>
              <a:buClr>
                <a:schemeClr val="dk1"/>
              </a:buClr>
              <a:buSzPct val="100000"/>
              <a:buFont typeface="Arial" panose="020B0604020202020204" pitchFamily="34" charset="0"/>
              <a:buChar char="•"/>
            </a:pPr>
            <a:r>
              <a:rPr lang="en-US" sz="2600" b="0" i="0" u="none" strike="noStrike" cap="none" baseline="0" dirty="0">
                <a:solidFill>
                  <a:schemeClr val="dk1"/>
                </a:solidFill>
                <a:latin typeface="Arial"/>
                <a:ea typeface="Arial"/>
                <a:cs typeface="Arial"/>
                <a:sym typeface="Arial"/>
              </a:rPr>
              <a:t>What will happen during the treatment/clinical trial</a:t>
            </a:r>
          </a:p>
          <a:p>
            <a:pPr marR="0" lvl="1" algn="l" rtl="0">
              <a:spcBef>
                <a:spcPts val="560"/>
              </a:spcBef>
              <a:spcAft>
                <a:spcPts val="0"/>
              </a:spcAft>
              <a:buClr>
                <a:schemeClr val="dk1"/>
              </a:buClr>
              <a:buSzPct val="100000"/>
              <a:buFont typeface="Arial" panose="020B0604020202020204" pitchFamily="34" charset="0"/>
              <a:buChar char="•"/>
            </a:pPr>
            <a:r>
              <a:rPr lang="en-US" sz="2600" b="0" i="0" u="none" strike="noStrike" cap="none" baseline="0" dirty="0">
                <a:solidFill>
                  <a:schemeClr val="dk1"/>
                </a:solidFill>
                <a:latin typeface="Arial"/>
                <a:ea typeface="Arial"/>
                <a:cs typeface="Arial"/>
                <a:sym typeface="Arial"/>
              </a:rPr>
              <a:t>Benefits and risks of participating in treatment/the clinical trial</a:t>
            </a:r>
          </a:p>
          <a:p>
            <a:pPr marR="0" lvl="1" algn="l" rtl="0">
              <a:spcBef>
                <a:spcPts val="560"/>
              </a:spcBef>
              <a:spcAft>
                <a:spcPts val="0"/>
              </a:spcAft>
              <a:buClr>
                <a:schemeClr val="dk1"/>
              </a:buClr>
              <a:buSzPct val="100000"/>
              <a:buFont typeface="Arial" panose="020B0604020202020204" pitchFamily="34" charset="0"/>
              <a:buChar char="•"/>
            </a:pPr>
            <a:r>
              <a:rPr lang="en-US" sz="2600" b="0" i="0" u="none" strike="noStrike" cap="none" baseline="0" dirty="0">
                <a:solidFill>
                  <a:schemeClr val="dk1"/>
                </a:solidFill>
                <a:latin typeface="Arial"/>
                <a:ea typeface="Arial"/>
                <a:cs typeface="Arial"/>
                <a:sym typeface="Arial"/>
              </a:rPr>
              <a:t>Patient’s rights </a:t>
            </a:r>
          </a:p>
          <a:p>
            <a:pPr marR="0" lvl="1" algn="l" rtl="0">
              <a:spcBef>
                <a:spcPts val="560"/>
              </a:spcBef>
              <a:spcAft>
                <a:spcPts val="0"/>
              </a:spcAft>
              <a:buClr>
                <a:schemeClr val="dk1"/>
              </a:buClr>
              <a:buSzPct val="100000"/>
              <a:buFont typeface="Arial" panose="020B0604020202020204" pitchFamily="34" charset="0"/>
              <a:buChar char="•"/>
            </a:pPr>
            <a:r>
              <a:rPr lang="en-US" sz="2600" b="0" i="0" u="none" strike="noStrike" cap="none" baseline="0" dirty="0">
                <a:solidFill>
                  <a:schemeClr val="dk1"/>
                </a:solidFill>
                <a:latin typeface="Arial"/>
                <a:ea typeface="Arial"/>
                <a:cs typeface="Arial"/>
                <a:sym typeface="Arial"/>
              </a:rPr>
              <a:t>Who to contact if the patient has questions or feels they have been mistreated</a:t>
            </a:r>
          </a:p>
        </p:txBody>
      </p:sp>
      <p:sp>
        <p:nvSpPr>
          <p:cNvPr id="4" name="TextBox 3"/>
          <p:cNvSpPr txBox="1"/>
          <p:nvPr/>
        </p:nvSpPr>
        <p:spPr>
          <a:xfrm>
            <a:off x="4720389" y="5287089"/>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228600" y="106268"/>
            <a:ext cx="8991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Opportunities to Support Patient Rights</a:t>
            </a:r>
          </a:p>
        </p:txBody>
      </p:sp>
      <p:grpSp>
        <p:nvGrpSpPr>
          <p:cNvPr id="190" name="Shape 190" descr="Opportunities to support patients rights, including: &#10;Supporting patient understanding of his or her condition and treatment;&#10;Supporting patient decision-making;&#10;Supporting access to a second opinion.&#10;"/>
          <p:cNvGrpSpPr/>
          <p:nvPr/>
        </p:nvGrpSpPr>
        <p:grpSpPr>
          <a:xfrm>
            <a:off x="786537" y="1404519"/>
            <a:ext cx="7875726" cy="4048962"/>
            <a:chOff x="353871" y="238498"/>
            <a:chExt cx="7875726" cy="4048962"/>
          </a:xfrm>
        </p:grpSpPr>
        <p:sp>
          <p:nvSpPr>
            <p:cNvPr id="191" name="Shape 191"/>
            <p:cNvSpPr/>
            <p:nvPr/>
          </p:nvSpPr>
          <p:spPr>
            <a:xfrm>
              <a:off x="353871" y="238498"/>
              <a:ext cx="1349653" cy="1349653"/>
            </a:xfrm>
            <a:prstGeom prst="ellipse">
              <a:avLst/>
            </a:prstGeom>
            <a:solidFill>
              <a:srgbClr val="3A6497">
                <a:alpha val="49803"/>
              </a:srgbClr>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92" name="Shape 192"/>
            <p:cNvSpPr/>
            <p:nvPr/>
          </p:nvSpPr>
          <p:spPr>
            <a:xfrm>
              <a:off x="1028700" y="238498"/>
              <a:ext cx="7200898" cy="1349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193" name="Shape 193"/>
            <p:cNvSpPr txBox="1"/>
            <p:nvPr/>
          </p:nvSpPr>
          <p:spPr>
            <a:xfrm>
              <a:off x="1028700" y="238498"/>
              <a:ext cx="7200898" cy="1349653"/>
            </a:xfrm>
            <a:prstGeom prst="rect">
              <a:avLst/>
            </a:prstGeom>
            <a:noFill/>
            <a:ln>
              <a:noFill/>
            </a:ln>
          </p:spPr>
          <p:txBody>
            <a:bodyPr lIns="0" tIns="45700" rIns="0" bIns="45700" anchor="ctr" anchorCtr="0">
              <a:noAutofit/>
            </a:bodyPr>
            <a:lstStyle/>
            <a:p>
              <a:pPr marL="0" marR="0" lvl="0" indent="0" algn="l" rtl="0">
                <a:lnSpc>
                  <a:spcPct val="90000"/>
                </a:lnSpc>
                <a:spcBef>
                  <a:spcPts val="0"/>
                </a:spcBef>
                <a:spcAft>
                  <a:spcPts val="1260"/>
                </a:spcAft>
                <a:buSzPct val="25000"/>
                <a:buNone/>
              </a:pPr>
              <a:r>
                <a:rPr lang="en-US" sz="3600" b="0" i="0" u="none" strike="noStrike" cap="none" baseline="0" dirty="0">
                  <a:latin typeface="Arial"/>
                  <a:ea typeface="Arial"/>
                  <a:cs typeface="Arial"/>
                  <a:sym typeface="Arial"/>
                </a:rPr>
                <a:t>Support patient </a:t>
              </a:r>
              <a:r>
                <a:rPr lang="en-US" sz="3600" dirty="0"/>
                <a:t>u</a:t>
              </a:r>
              <a:r>
                <a:rPr lang="en-US" sz="3600" b="0" i="0" u="none" strike="noStrike" cap="none" baseline="0" dirty="0">
                  <a:latin typeface="Arial"/>
                  <a:ea typeface="Arial"/>
                  <a:cs typeface="Arial"/>
                  <a:sym typeface="Arial"/>
                </a:rPr>
                <a:t>nderstanding of condition and treatment</a:t>
              </a:r>
            </a:p>
          </p:txBody>
        </p:sp>
        <p:sp>
          <p:nvSpPr>
            <p:cNvPr id="194" name="Shape 194"/>
            <p:cNvSpPr/>
            <p:nvPr/>
          </p:nvSpPr>
          <p:spPr>
            <a:xfrm>
              <a:off x="353871" y="1588154"/>
              <a:ext cx="1349653" cy="1349653"/>
            </a:xfrm>
            <a:prstGeom prst="ellipse">
              <a:avLst/>
            </a:prstGeom>
            <a:solidFill>
              <a:srgbClr val="3A6497">
                <a:alpha val="49803"/>
              </a:srgbClr>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95" name="Shape 195"/>
            <p:cNvSpPr/>
            <p:nvPr/>
          </p:nvSpPr>
          <p:spPr>
            <a:xfrm>
              <a:off x="1028700" y="1588154"/>
              <a:ext cx="7200898" cy="1349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196" name="Shape 196"/>
            <p:cNvSpPr txBox="1"/>
            <p:nvPr/>
          </p:nvSpPr>
          <p:spPr>
            <a:xfrm>
              <a:off x="1028700" y="1588154"/>
              <a:ext cx="7200898" cy="1349653"/>
            </a:xfrm>
            <a:prstGeom prst="rect">
              <a:avLst/>
            </a:prstGeom>
            <a:noFill/>
            <a:ln>
              <a:noFill/>
            </a:ln>
          </p:spPr>
          <p:txBody>
            <a:bodyPr lIns="0" tIns="45700" rIns="0" bIns="45700" anchor="ctr" anchorCtr="0">
              <a:noAutofit/>
            </a:bodyPr>
            <a:lstStyle/>
            <a:p>
              <a:pPr marL="0" marR="0" lvl="0" indent="0" algn="l" rtl="0">
                <a:lnSpc>
                  <a:spcPct val="90000"/>
                </a:lnSpc>
                <a:spcBef>
                  <a:spcPts val="0"/>
                </a:spcBef>
                <a:spcAft>
                  <a:spcPts val="1260"/>
                </a:spcAft>
                <a:buSzPct val="25000"/>
                <a:buNone/>
              </a:pPr>
              <a:r>
                <a:rPr lang="en-US" sz="3600" b="0" i="0" u="none" strike="noStrike" cap="none" baseline="0" dirty="0">
                  <a:latin typeface="Arial"/>
                  <a:ea typeface="Arial"/>
                  <a:cs typeface="Arial"/>
                  <a:sym typeface="Arial"/>
                </a:rPr>
                <a:t>Support patient decision-making</a:t>
              </a:r>
            </a:p>
          </p:txBody>
        </p:sp>
        <p:sp>
          <p:nvSpPr>
            <p:cNvPr id="197" name="Shape 197"/>
            <p:cNvSpPr/>
            <p:nvPr/>
          </p:nvSpPr>
          <p:spPr>
            <a:xfrm>
              <a:off x="353871" y="2937808"/>
              <a:ext cx="1349653" cy="1349653"/>
            </a:xfrm>
            <a:prstGeom prst="ellipse">
              <a:avLst/>
            </a:prstGeom>
            <a:solidFill>
              <a:srgbClr val="3A6497">
                <a:alpha val="49803"/>
              </a:srgbClr>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98" name="Shape 198"/>
            <p:cNvSpPr/>
            <p:nvPr/>
          </p:nvSpPr>
          <p:spPr>
            <a:xfrm>
              <a:off x="1028700" y="2937808"/>
              <a:ext cx="7200898" cy="1349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199" name="Shape 199"/>
            <p:cNvSpPr txBox="1"/>
            <p:nvPr/>
          </p:nvSpPr>
          <p:spPr>
            <a:xfrm>
              <a:off x="1028700" y="2937808"/>
              <a:ext cx="7200898" cy="1349653"/>
            </a:xfrm>
            <a:prstGeom prst="rect">
              <a:avLst/>
            </a:prstGeom>
            <a:noFill/>
            <a:ln>
              <a:noFill/>
            </a:ln>
          </p:spPr>
          <p:txBody>
            <a:bodyPr lIns="0" tIns="45700" rIns="0" bIns="45700" anchor="ctr" anchorCtr="0">
              <a:noAutofit/>
            </a:bodyPr>
            <a:lstStyle/>
            <a:p>
              <a:pPr marL="0" marR="0" lvl="0" indent="0" algn="l" rtl="0">
                <a:lnSpc>
                  <a:spcPct val="90000"/>
                </a:lnSpc>
                <a:spcBef>
                  <a:spcPts val="0"/>
                </a:spcBef>
                <a:spcAft>
                  <a:spcPts val="1260"/>
                </a:spcAft>
                <a:buSzPct val="25000"/>
                <a:buNone/>
              </a:pPr>
              <a:r>
                <a:rPr lang="en-US" sz="3600" b="0" i="0" u="none" strike="noStrike" cap="none" baseline="0" dirty="0">
                  <a:latin typeface="Arial"/>
                  <a:ea typeface="Arial"/>
                  <a:cs typeface="Arial"/>
                  <a:sym typeface="Arial"/>
                </a:rPr>
                <a:t>Support access to second </a:t>
              </a:r>
              <a:r>
                <a:rPr lang="en-US" sz="3600" dirty="0"/>
                <a:t>o</a:t>
              </a:r>
              <a:r>
                <a:rPr lang="en-US" sz="3600" b="0" i="0" u="none" strike="noStrike" cap="none" baseline="0" dirty="0">
                  <a:latin typeface="Arial"/>
                  <a:ea typeface="Arial"/>
                  <a:cs typeface="Arial"/>
                  <a:sym typeface="Arial"/>
                </a:rPr>
                <a:t>pinion</a:t>
              </a:r>
            </a:p>
          </p:txBody>
        </p:sp>
      </p:grpSp>
      <p:sp>
        <p:nvSpPr>
          <p:cNvPr id="13" name="TextBox 12"/>
          <p:cNvSpPr txBox="1"/>
          <p:nvPr/>
        </p:nvSpPr>
        <p:spPr>
          <a:xfrm>
            <a:off x="4724400" y="5314982"/>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6" name="Shape 206"/>
          <p:cNvSpPr txBox="1">
            <a:spLocks noGrp="1"/>
          </p:cNvSpPr>
          <p:nvPr>
            <p:ph type="title"/>
          </p:nvPr>
        </p:nvSpPr>
        <p:spPr>
          <a:xfrm>
            <a:off x="457200" y="177225"/>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Health Insurance Portability</a:t>
            </a:r>
            <a:r>
              <a:rPr lang="en-US" sz="3600" i="0" u="none" strike="noStrike" cap="none" dirty="0">
                <a:latin typeface="+mj-lt"/>
                <a:ea typeface="Trebuchet MS"/>
                <a:cs typeface="Trebuchet MS"/>
                <a:sym typeface="Trebuchet MS"/>
              </a:rPr>
              <a:t> and Accountability Act (HIPAA)</a:t>
            </a:r>
            <a:endParaRPr lang="en-US" sz="3600" i="0" u="none" strike="noStrike" cap="none" baseline="0" dirty="0">
              <a:latin typeface="+mj-lt"/>
              <a:ea typeface="Trebuchet MS"/>
              <a:cs typeface="Trebuchet MS"/>
              <a:sym typeface="Trebuchet MS"/>
            </a:endParaRPr>
          </a:p>
        </p:txBody>
      </p:sp>
      <p:sp>
        <p:nvSpPr>
          <p:cNvPr id="2" name="Text Placeholder 1"/>
          <p:cNvSpPr>
            <a:spLocks noGrp="1"/>
          </p:cNvSpPr>
          <p:nvPr>
            <p:ph type="body" idx="1"/>
          </p:nvPr>
        </p:nvSpPr>
        <p:spPr>
          <a:xfrm>
            <a:off x="450574" y="1524000"/>
            <a:ext cx="8229600" cy="4267199"/>
          </a:xfrm>
        </p:spPr>
        <p:txBody>
          <a:bodyPr>
            <a:normAutofit/>
          </a:bodyPr>
          <a:lstStyle/>
          <a:p>
            <a:pPr marL="546100">
              <a:spcBef>
                <a:spcPts val="0"/>
              </a:spcBef>
              <a:spcAft>
                <a:spcPts val="0"/>
              </a:spcAft>
            </a:pPr>
            <a:r>
              <a:rPr lang="en-US" sz="2200" dirty="0">
                <a:solidFill>
                  <a:schemeClr val="dk1"/>
                </a:solidFill>
                <a:latin typeface="+mj-lt"/>
                <a:ea typeface="Calibri"/>
                <a:cs typeface="Calibri"/>
                <a:sym typeface="Calibri"/>
              </a:rPr>
              <a:t>Created in 1996 to protect patient privacy. HIPAA Privacy Rules:</a:t>
            </a:r>
          </a:p>
          <a:p>
            <a:pPr marL="977900" lvl="1" indent="-342900">
              <a:spcBef>
                <a:spcPts val="0"/>
              </a:spcBef>
              <a:spcAft>
                <a:spcPts val="0"/>
              </a:spcAft>
            </a:pPr>
            <a:r>
              <a:rPr lang="en-US" sz="2200" dirty="0">
                <a:solidFill>
                  <a:schemeClr val="dk1"/>
                </a:solidFill>
                <a:latin typeface="+mj-lt"/>
                <a:ea typeface="Calibri"/>
                <a:cs typeface="Calibri"/>
                <a:sym typeface="Calibri"/>
              </a:rPr>
              <a:t>Set limits on who has the right to use a patient's written, spoken or electronic health information</a:t>
            </a:r>
          </a:p>
          <a:p>
            <a:pPr marL="977900" lvl="1" indent="-342900">
              <a:spcBef>
                <a:spcPts val="0"/>
              </a:spcBef>
              <a:spcAft>
                <a:spcPts val="0"/>
              </a:spcAft>
            </a:pPr>
            <a:r>
              <a:rPr lang="en-US" sz="2200" dirty="0">
                <a:solidFill>
                  <a:schemeClr val="dk1"/>
                </a:solidFill>
                <a:latin typeface="+mj-lt"/>
                <a:ea typeface="Calibri"/>
                <a:cs typeface="Calibri"/>
                <a:sym typeface="Calibri"/>
              </a:rPr>
              <a:t>Describes how healthcare organizations and insurance providers must protect health information including: </a:t>
            </a:r>
          </a:p>
          <a:p>
            <a:pPr marL="1409700" lvl="2" indent="-342900">
              <a:spcBef>
                <a:spcPts val="0"/>
              </a:spcBef>
              <a:spcAft>
                <a:spcPts val="0"/>
              </a:spcAft>
            </a:pPr>
            <a:r>
              <a:rPr lang="en-US" sz="2200" dirty="0">
                <a:solidFill>
                  <a:schemeClr val="dk1"/>
                </a:solidFill>
                <a:latin typeface="+mj-lt"/>
                <a:ea typeface="Calibri"/>
                <a:cs typeface="Calibri"/>
                <a:sym typeface="Calibri"/>
              </a:rPr>
              <a:t>How to handle protected health information</a:t>
            </a:r>
          </a:p>
          <a:p>
            <a:pPr marL="1409700" lvl="2" indent="-342900">
              <a:spcBef>
                <a:spcPts val="0"/>
              </a:spcBef>
              <a:spcAft>
                <a:spcPts val="0"/>
              </a:spcAft>
            </a:pPr>
            <a:r>
              <a:rPr lang="en-US" sz="2200" dirty="0">
                <a:solidFill>
                  <a:schemeClr val="dk1"/>
                </a:solidFill>
                <a:latin typeface="+mj-lt"/>
                <a:ea typeface="Calibri"/>
                <a:cs typeface="Calibri"/>
                <a:sym typeface="Calibri"/>
              </a:rPr>
              <a:t>How to share information</a:t>
            </a:r>
          </a:p>
          <a:p>
            <a:pPr marL="1409700" lvl="2" indent="-342900">
              <a:spcBef>
                <a:spcPts val="0"/>
              </a:spcBef>
              <a:spcAft>
                <a:spcPts val="0"/>
              </a:spcAft>
            </a:pPr>
            <a:r>
              <a:rPr lang="en-US" sz="2200" dirty="0">
                <a:solidFill>
                  <a:schemeClr val="dk1"/>
                </a:solidFill>
                <a:latin typeface="+mj-lt"/>
                <a:ea typeface="Calibri"/>
                <a:cs typeface="Calibri"/>
                <a:sym typeface="Calibri"/>
              </a:rPr>
              <a:t>What type of information can be shared</a:t>
            </a:r>
          </a:p>
          <a:p>
            <a:pPr marL="1409700" lvl="2" indent="-342900">
              <a:spcBef>
                <a:spcPts val="0"/>
              </a:spcBef>
              <a:spcAft>
                <a:spcPts val="0"/>
              </a:spcAft>
            </a:pPr>
            <a:r>
              <a:rPr lang="en-US" sz="2200" dirty="0">
                <a:solidFill>
                  <a:schemeClr val="dk1"/>
                </a:solidFill>
                <a:latin typeface="+mj-lt"/>
                <a:ea typeface="Calibri"/>
                <a:cs typeface="Calibri"/>
                <a:sym typeface="Calibri"/>
              </a:rPr>
              <a:t>With whom they can share information</a:t>
            </a:r>
            <a:endParaRPr lang="en-US" sz="2200" dirty="0">
              <a:latin typeface="+mj-lt"/>
            </a:endParaRPr>
          </a:p>
        </p:txBody>
      </p:sp>
      <p:sp>
        <p:nvSpPr>
          <p:cNvPr id="4" name="TextBox 3"/>
          <p:cNvSpPr txBox="1"/>
          <p:nvPr/>
        </p:nvSpPr>
        <p:spPr>
          <a:xfrm>
            <a:off x="5791200" y="5105400"/>
            <a:ext cx="3276600" cy="461665"/>
          </a:xfrm>
          <a:prstGeom prst="rect">
            <a:avLst/>
          </a:prstGeom>
          <a:noFill/>
        </p:spPr>
        <p:txBody>
          <a:bodyPr wrap="square" rtlCol="0">
            <a:spAutoFit/>
          </a:bodyPr>
          <a:lstStyle/>
          <a:p>
            <a:pPr algn="r"/>
            <a:r>
              <a:rPr lang="en-US" sz="1200" i="1" dirty="0">
                <a:solidFill>
                  <a:schemeClr val="bg1">
                    <a:lumMod val="50000"/>
                  </a:schemeClr>
                </a:solidFill>
              </a:rPr>
              <a:t>Source: Department of Health and Human Services – Health Information Privacy. 2015. </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6" name="Shape 206"/>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Who is Subject to HIPAA</a:t>
            </a:r>
          </a:p>
        </p:txBody>
      </p:sp>
      <p:graphicFrame>
        <p:nvGraphicFramePr>
          <p:cNvPr id="3" name="Diagram 2" descr="Subjects to HIPAA are the following:&#10;&#10;1. Healthcare Providers:&#10;Doctors&#10;Clinics&#10;Hospitals&#10;Psychologists&#10;Chiropractors&#10;Nursing Homes&#10;Pharmacies&#10;Dentists&#10;&#10;2. Health Insurers:&#10;Health insurance companies&#10;HMOs&#10;Company Health Plans&#10;Government Programs (Medicare and Medicaid)&#10;&#10;"/>
          <p:cNvGraphicFramePr/>
          <p:nvPr>
            <p:extLst>
              <p:ext uri="{D42A27DB-BD31-4B8C-83A1-F6EECF244321}">
                <p14:modId xmlns:p14="http://schemas.microsoft.com/office/powerpoint/2010/main" val="2671599113"/>
              </p:ext>
            </p:extLst>
          </p:nvPr>
        </p:nvGraphicFramePr>
        <p:xfrm>
          <a:off x="457200" y="1371600"/>
          <a:ext cx="8305800" cy="4190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553200" y="4916268"/>
            <a:ext cx="2514600" cy="646331"/>
          </a:xfrm>
          <a:prstGeom prst="rect">
            <a:avLst/>
          </a:prstGeom>
          <a:noFill/>
        </p:spPr>
        <p:txBody>
          <a:bodyPr wrap="square" rtlCol="0">
            <a:spAutoFit/>
          </a:bodyPr>
          <a:lstStyle/>
          <a:p>
            <a:pPr algn="r"/>
            <a:r>
              <a:rPr lang="en-US" sz="1200" i="1" dirty="0">
                <a:solidFill>
                  <a:schemeClr val="bg1">
                    <a:lumMod val="50000"/>
                  </a:schemeClr>
                </a:solidFill>
              </a:rPr>
              <a:t>Source: Department of Health and Human Services – Health Information Privacy. 2015. </a:t>
            </a:r>
          </a:p>
        </p:txBody>
      </p:sp>
    </p:spTree>
    <p:extLst>
      <p:ext uri="{BB962C8B-B14F-4D97-AF65-F5344CB8AC3E}">
        <p14:creationId xmlns:p14="http://schemas.microsoft.com/office/powerpoint/2010/main" val="1265264598"/>
      </p:ext>
    </p:extLst>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6" name="Shape 206"/>
          <p:cNvSpPr txBox="1">
            <a:spLocks noGrp="1"/>
          </p:cNvSpPr>
          <p:nvPr>
            <p:ph type="title"/>
          </p:nvPr>
        </p:nvSpPr>
        <p:spPr>
          <a:xfrm>
            <a:off x="0" y="-214847"/>
            <a:ext cx="94488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400" i="0" u="none" strike="noStrike" cap="none" baseline="0" dirty="0">
                <a:latin typeface="+mj-lt"/>
                <a:ea typeface="Trebuchet MS"/>
                <a:cs typeface="Trebuchet MS"/>
                <a:sym typeface="Trebuchet MS"/>
              </a:rPr>
              <a:t>HIP</a:t>
            </a:r>
            <a:r>
              <a:rPr lang="en-US" sz="3400" dirty="0">
                <a:latin typeface="+mj-lt"/>
                <a:ea typeface="Trebuchet MS"/>
                <a:cs typeface="Trebuchet MS"/>
                <a:sym typeface="Trebuchet MS"/>
              </a:rPr>
              <a:t>A</a:t>
            </a:r>
            <a:r>
              <a:rPr lang="en-US" sz="3400" i="0" u="none" strike="noStrike" cap="none" baseline="0" dirty="0">
                <a:latin typeface="+mj-lt"/>
                <a:ea typeface="Trebuchet MS"/>
                <a:cs typeface="Trebuchet MS"/>
                <a:sym typeface="Trebuchet MS"/>
              </a:rPr>
              <a:t>A &amp; Protected Health Information (PHI)</a:t>
            </a:r>
          </a:p>
        </p:txBody>
      </p:sp>
      <p:grpSp>
        <p:nvGrpSpPr>
          <p:cNvPr id="207" name="Shape 207" descr="Object depicting an example PHI form, inquiring about contact information, electronic contact information, dates related to a patient or their care, identifying numbers, device or vehicle numbers, asking for pictures, fingerprints, voice recordings, and any other characteristic that could uniquely identify the individual."/>
          <p:cNvGrpSpPr/>
          <p:nvPr/>
        </p:nvGrpSpPr>
        <p:grpSpPr>
          <a:xfrm>
            <a:off x="457200" y="727844"/>
            <a:ext cx="8445500" cy="4910955"/>
            <a:chOff x="0" y="1432"/>
            <a:chExt cx="8991600" cy="5458132"/>
          </a:xfrm>
        </p:grpSpPr>
        <p:cxnSp>
          <p:nvCxnSpPr>
            <p:cNvPr id="208" name="Shape 208"/>
            <p:cNvCxnSpPr/>
            <p:nvPr/>
          </p:nvCxnSpPr>
          <p:spPr>
            <a:xfrm>
              <a:off x="0" y="1432"/>
              <a:ext cx="8991600"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09" name="Shape 209"/>
            <p:cNvSpPr/>
            <p:nvPr/>
          </p:nvSpPr>
          <p:spPr>
            <a:xfrm>
              <a:off x="0" y="1432"/>
              <a:ext cx="1798319" cy="937276"/>
            </a:xfrm>
            <a:prstGeom prst="rect">
              <a:avLst/>
            </a:prstGeom>
            <a:noFill/>
            <a:ln>
              <a:noFill/>
            </a:ln>
          </p:spPr>
          <p:txBody>
            <a:bodyPr lIns="91425" tIns="91425" rIns="91425" bIns="91425" anchor="ctr" anchorCtr="0">
              <a:noAutofit/>
            </a:bodyPr>
            <a:lstStyle/>
            <a:p>
              <a:pPr>
                <a:spcBef>
                  <a:spcPts val="0"/>
                </a:spcBef>
                <a:buNone/>
              </a:pPr>
              <a:endParaRPr/>
            </a:p>
          </p:txBody>
        </p:sp>
        <p:sp>
          <p:nvSpPr>
            <p:cNvPr id="210" name="Shape 210"/>
            <p:cNvSpPr txBox="1"/>
            <p:nvPr/>
          </p:nvSpPr>
          <p:spPr>
            <a:xfrm>
              <a:off x="0" y="1432"/>
              <a:ext cx="1798319" cy="937276"/>
            </a:xfrm>
            <a:prstGeom prst="rect">
              <a:avLst/>
            </a:prstGeom>
            <a:noFill/>
            <a:ln>
              <a:noFill/>
            </a:ln>
          </p:spPr>
          <p:txBody>
            <a:bodyPr lIns="53325" tIns="53325" rIns="53325" bIns="53325" anchor="t" anchorCtr="0">
              <a:noAutofit/>
            </a:bodyPr>
            <a:lstStyle/>
            <a:p>
              <a:pPr marL="0" marR="0" lvl="0" indent="0" algn="l" rtl="0">
                <a:lnSpc>
                  <a:spcPct val="90000"/>
                </a:lnSpc>
                <a:spcBef>
                  <a:spcPts val="0"/>
                </a:spcBef>
                <a:spcAft>
                  <a:spcPts val="490"/>
                </a:spcAft>
                <a:buSzPct val="25000"/>
                <a:buNone/>
              </a:pPr>
              <a:r>
                <a:rPr lang="en-US" sz="1400" b="0" i="0" u="none" strike="noStrike" cap="none" baseline="0">
                  <a:solidFill>
                    <a:schemeClr val="dk1"/>
                  </a:solidFill>
                  <a:latin typeface="Arial"/>
                  <a:ea typeface="Arial"/>
                  <a:cs typeface="Arial"/>
                  <a:sym typeface="Arial"/>
                </a:rPr>
                <a:t>Contact information</a:t>
              </a:r>
            </a:p>
          </p:txBody>
        </p:sp>
        <p:sp>
          <p:nvSpPr>
            <p:cNvPr id="211" name="Shape 211"/>
            <p:cNvSpPr/>
            <p:nvPr/>
          </p:nvSpPr>
          <p:spPr>
            <a:xfrm>
              <a:off x="1933192" y="10265"/>
              <a:ext cx="7058406" cy="176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212" name="Shape 212"/>
            <p:cNvSpPr txBox="1"/>
            <p:nvPr/>
          </p:nvSpPr>
          <p:spPr>
            <a:xfrm>
              <a:off x="1933192" y="10265"/>
              <a:ext cx="7058406" cy="176653"/>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Name</a:t>
              </a:r>
            </a:p>
          </p:txBody>
        </p:sp>
        <p:cxnSp>
          <p:nvCxnSpPr>
            <p:cNvPr id="213" name="Shape 213"/>
            <p:cNvCxnSpPr/>
            <p:nvPr/>
          </p:nvCxnSpPr>
          <p:spPr>
            <a:xfrm>
              <a:off x="1798318" y="186919"/>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14" name="Shape 214"/>
            <p:cNvSpPr/>
            <p:nvPr/>
          </p:nvSpPr>
          <p:spPr>
            <a:xfrm>
              <a:off x="1933192" y="195753"/>
              <a:ext cx="7058406" cy="176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215" name="Shape 215"/>
            <p:cNvSpPr txBox="1"/>
            <p:nvPr/>
          </p:nvSpPr>
          <p:spPr>
            <a:xfrm>
              <a:off x="1933192" y="195753"/>
              <a:ext cx="7058406" cy="176653"/>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dirty="0">
                  <a:solidFill>
                    <a:schemeClr val="dk1"/>
                  </a:solidFill>
                  <a:latin typeface="Arial"/>
                  <a:ea typeface="Arial"/>
                  <a:cs typeface="Arial"/>
                  <a:sym typeface="Arial"/>
                </a:rPr>
                <a:t>Address (all geographic subdivisions smaller than state, including street address, city, county, ZIP code)</a:t>
              </a:r>
            </a:p>
          </p:txBody>
        </p:sp>
        <p:cxnSp>
          <p:nvCxnSpPr>
            <p:cNvPr id="216" name="Shape 216"/>
            <p:cNvCxnSpPr/>
            <p:nvPr/>
          </p:nvCxnSpPr>
          <p:spPr>
            <a:xfrm>
              <a:off x="1798318" y="372407"/>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17" name="Shape 217"/>
            <p:cNvSpPr/>
            <p:nvPr/>
          </p:nvSpPr>
          <p:spPr>
            <a:xfrm>
              <a:off x="1933192" y="381239"/>
              <a:ext cx="7058406" cy="176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218" name="Shape 218"/>
            <p:cNvSpPr txBox="1"/>
            <p:nvPr/>
          </p:nvSpPr>
          <p:spPr>
            <a:xfrm>
              <a:off x="1933192" y="381239"/>
              <a:ext cx="7058406" cy="176653"/>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Telephone numbers</a:t>
              </a:r>
            </a:p>
          </p:txBody>
        </p:sp>
        <p:cxnSp>
          <p:nvCxnSpPr>
            <p:cNvPr id="219" name="Shape 219"/>
            <p:cNvCxnSpPr/>
            <p:nvPr/>
          </p:nvCxnSpPr>
          <p:spPr>
            <a:xfrm>
              <a:off x="1798318" y="557895"/>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20" name="Shape 220"/>
            <p:cNvSpPr/>
            <p:nvPr/>
          </p:nvSpPr>
          <p:spPr>
            <a:xfrm>
              <a:off x="1933192" y="566727"/>
              <a:ext cx="7058406" cy="176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221" name="Shape 221"/>
            <p:cNvSpPr txBox="1"/>
            <p:nvPr/>
          </p:nvSpPr>
          <p:spPr>
            <a:xfrm>
              <a:off x="1933192" y="566727"/>
              <a:ext cx="7058406" cy="176653"/>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dirty="0">
                  <a:solidFill>
                    <a:schemeClr val="dk1"/>
                  </a:solidFill>
                  <a:latin typeface="Arial"/>
                  <a:ea typeface="Arial"/>
                  <a:cs typeface="Arial"/>
                  <a:sym typeface="Arial"/>
                </a:rPr>
                <a:t>FAX number</a:t>
              </a:r>
            </a:p>
          </p:txBody>
        </p:sp>
        <p:cxnSp>
          <p:nvCxnSpPr>
            <p:cNvPr id="222" name="Shape 222"/>
            <p:cNvCxnSpPr/>
            <p:nvPr/>
          </p:nvCxnSpPr>
          <p:spPr>
            <a:xfrm>
              <a:off x="1798318" y="743381"/>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23" name="Shape 223"/>
            <p:cNvSpPr/>
            <p:nvPr/>
          </p:nvSpPr>
          <p:spPr>
            <a:xfrm>
              <a:off x="1933192" y="752214"/>
              <a:ext cx="7058406" cy="176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224" name="Shape 224"/>
            <p:cNvSpPr txBox="1"/>
            <p:nvPr/>
          </p:nvSpPr>
          <p:spPr>
            <a:xfrm>
              <a:off x="1933192" y="752214"/>
              <a:ext cx="7058406" cy="176653"/>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E-mail address</a:t>
              </a:r>
            </a:p>
          </p:txBody>
        </p:sp>
        <p:cxnSp>
          <p:nvCxnSpPr>
            <p:cNvPr id="225" name="Shape 225"/>
            <p:cNvCxnSpPr/>
            <p:nvPr/>
          </p:nvCxnSpPr>
          <p:spPr>
            <a:xfrm>
              <a:off x="1798318" y="928869"/>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26" name="Shape 226"/>
            <p:cNvCxnSpPr/>
            <p:nvPr/>
          </p:nvCxnSpPr>
          <p:spPr>
            <a:xfrm>
              <a:off x="0" y="938708"/>
              <a:ext cx="8991600"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27" name="Shape 227"/>
            <p:cNvSpPr/>
            <p:nvPr/>
          </p:nvSpPr>
          <p:spPr>
            <a:xfrm>
              <a:off x="0" y="938708"/>
              <a:ext cx="1798319" cy="937276"/>
            </a:xfrm>
            <a:prstGeom prst="rect">
              <a:avLst/>
            </a:prstGeom>
            <a:noFill/>
            <a:ln>
              <a:noFill/>
            </a:ln>
          </p:spPr>
          <p:txBody>
            <a:bodyPr lIns="91425" tIns="91425" rIns="91425" bIns="91425" anchor="ctr" anchorCtr="0">
              <a:noAutofit/>
            </a:bodyPr>
            <a:lstStyle/>
            <a:p>
              <a:pPr>
                <a:spcBef>
                  <a:spcPts val="0"/>
                </a:spcBef>
                <a:buNone/>
              </a:pPr>
              <a:endParaRPr/>
            </a:p>
          </p:txBody>
        </p:sp>
        <p:sp>
          <p:nvSpPr>
            <p:cNvPr id="228" name="Shape 228"/>
            <p:cNvSpPr txBox="1"/>
            <p:nvPr/>
          </p:nvSpPr>
          <p:spPr>
            <a:xfrm>
              <a:off x="0" y="938708"/>
              <a:ext cx="1798319" cy="937276"/>
            </a:xfrm>
            <a:prstGeom prst="rect">
              <a:avLst/>
            </a:prstGeom>
            <a:noFill/>
            <a:ln>
              <a:noFill/>
            </a:ln>
          </p:spPr>
          <p:txBody>
            <a:bodyPr lIns="53325" tIns="53325" rIns="53325" bIns="53325" anchor="t" anchorCtr="0">
              <a:noAutofit/>
            </a:bodyPr>
            <a:lstStyle/>
            <a:p>
              <a:pPr marL="0" marR="0" lvl="0" indent="0" algn="l" rtl="0">
                <a:lnSpc>
                  <a:spcPct val="90000"/>
                </a:lnSpc>
                <a:spcBef>
                  <a:spcPts val="0"/>
                </a:spcBef>
                <a:spcAft>
                  <a:spcPts val="490"/>
                </a:spcAft>
                <a:buSzPct val="25000"/>
                <a:buNone/>
              </a:pPr>
              <a:r>
                <a:rPr lang="en-US" sz="1400" b="0" i="0" u="none" strike="noStrike" cap="none" baseline="0">
                  <a:solidFill>
                    <a:schemeClr val="dk1"/>
                  </a:solidFill>
                  <a:latin typeface="Arial"/>
                  <a:ea typeface="Arial"/>
                  <a:cs typeface="Arial"/>
                  <a:sym typeface="Arial"/>
                </a:rPr>
                <a:t>Electronic contact information</a:t>
              </a:r>
            </a:p>
          </p:txBody>
        </p:sp>
        <p:sp>
          <p:nvSpPr>
            <p:cNvPr id="229" name="Shape 229"/>
            <p:cNvSpPr/>
            <p:nvPr/>
          </p:nvSpPr>
          <p:spPr>
            <a:xfrm>
              <a:off x="1933192" y="960492"/>
              <a:ext cx="7058406" cy="435686"/>
            </a:xfrm>
            <a:prstGeom prst="rect">
              <a:avLst/>
            </a:prstGeom>
            <a:noFill/>
            <a:ln>
              <a:noFill/>
            </a:ln>
          </p:spPr>
          <p:txBody>
            <a:bodyPr lIns="91425" tIns="91425" rIns="91425" bIns="91425" anchor="ctr" anchorCtr="0">
              <a:noAutofit/>
            </a:bodyPr>
            <a:lstStyle/>
            <a:p>
              <a:pPr>
                <a:spcBef>
                  <a:spcPts val="0"/>
                </a:spcBef>
                <a:buNone/>
              </a:pPr>
              <a:endParaRPr/>
            </a:p>
          </p:txBody>
        </p:sp>
        <p:sp>
          <p:nvSpPr>
            <p:cNvPr id="230" name="Shape 230"/>
            <p:cNvSpPr txBox="1"/>
            <p:nvPr/>
          </p:nvSpPr>
          <p:spPr>
            <a:xfrm>
              <a:off x="1933192" y="960492"/>
              <a:ext cx="7058406" cy="435686"/>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Web URL (web address)</a:t>
              </a:r>
            </a:p>
          </p:txBody>
        </p:sp>
        <p:cxnSp>
          <p:nvCxnSpPr>
            <p:cNvPr id="231" name="Shape 231"/>
            <p:cNvCxnSpPr/>
            <p:nvPr/>
          </p:nvCxnSpPr>
          <p:spPr>
            <a:xfrm>
              <a:off x="1798318" y="1396179"/>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32" name="Shape 232"/>
            <p:cNvSpPr/>
            <p:nvPr/>
          </p:nvSpPr>
          <p:spPr>
            <a:xfrm>
              <a:off x="1933192" y="1417963"/>
              <a:ext cx="7058406" cy="435686"/>
            </a:xfrm>
            <a:prstGeom prst="rect">
              <a:avLst/>
            </a:prstGeom>
            <a:noFill/>
            <a:ln>
              <a:noFill/>
            </a:ln>
          </p:spPr>
          <p:txBody>
            <a:bodyPr lIns="91425" tIns="91425" rIns="91425" bIns="91425" anchor="ctr" anchorCtr="0">
              <a:noAutofit/>
            </a:bodyPr>
            <a:lstStyle/>
            <a:p>
              <a:pPr>
                <a:spcBef>
                  <a:spcPts val="0"/>
                </a:spcBef>
                <a:buNone/>
              </a:pPr>
              <a:endParaRPr/>
            </a:p>
          </p:txBody>
        </p:sp>
        <p:sp>
          <p:nvSpPr>
            <p:cNvPr id="233" name="Shape 233"/>
            <p:cNvSpPr txBox="1"/>
            <p:nvPr/>
          </p:nvSpPr>
          <p:spPr>
            <a:xfrm>
              <a:off x="1933192" y="1417963"/>
              <a:ext cx="7058406" cy="435686"/>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Internet Protocol (IP) address numbers</a:t>
              </a:r>
            </a:p>
          </p:txBody>
        </p:sp>
        <p:cxnSp>
          <p:nvCxnSpPr>
            <p:cNvPr id="234" name="Shape 234"/>
            <p:cNvCxnSpPr/>
            <p:nvPr/>
          </p:nvCxnSpPr>
          <p:spPr>
            <a:xfrm>
              <a:off x="1798318" y="1853650"/>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35" name="Shape 235"/>
            <p:cNvCxnSpPr/>
            <p:nvPr/>
          </p:nvCxnSpPr>
          <p:spPr>
            <a:xfrm>
              <a:off x="0" y="1875984"/>
              <a:ext cx="8991600"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36" name="Shape 236"/>
            <p:cNvSpPr/>
            <p:nvPr/>
          </p:nvSpPr>
          <p:spPr>
            <a:xfrm>
              <a:off x="0" y="1875984"/>
              <a:ext cx="1798319" cy="937276"/>
            </a:xfrm>
            <a:prstGeom prst="rect">
              <a:avLst/>
            </a:prstGeom>
            <a:noFill/>
            <a:ln>
              <a:noFill/>
            </a:ln>
          </p:spPr>
          <p:txBody>
            <a:bodyPr lIns="91425" tIns="91425" rIns="91425" bIns="91425" anchor="ctr" anchorCtr="0">
              <a:noAutofit/>
            </a:bodyPr>
            <a:lstStyle/>
            <a:p>
              <a:pPr>
                <a:spcBef>
                  <a:spcPts val="0"/>
                </a:spcBef>
                <a:buNone/>
              </a:pPr>
              <a:endParaRPr/>
            </a:p>
          </p:txBody>
        </p:sp>
        <p:sp>
          <p:nvSpPr>
            <p:cNvPr id="237" name="Shape 237"/>
            <p:cNvSpPr txBox="1"/>
            <p:nvPr/>
          </p:nvSpPr>
          <p:spPr>
            <a:xfrm>
              <a:off x="0" y="1875984"/>
              <a:ext cx="1798319" cy="937276"/>
            </a:xfrm>
            <a:prstGeom prst="rect">
              <a:avLst/>
            </a:prstGeom>
            <a:noFill/>
            <a:ln>
              <a:noFill/>
            </a:ln>
          </p:spPr>
          <p:txBody>
            <a:bodyPr lIns="53325" tIns="53325" rIns="53325" bIns="53325" anchor="t" anchorCtr="0">
              <a:noAutofit/>
            </a:bodyPr>
            <a:lstStyle/>
            <a:p>
              <a:pPr marL="0" marR="0" lvl="0" indent="0" algn="l" rtl="0">
                <a:lnSpc>
                  <a:spcPct val="90000"/>
                </a:lnSpc>
                <a:spcBef>
                  <a:spcPts val="0"/>
                </a:spcBef>
                <a:spcAft>
                  <a:spcPts val="490"/>
                </a:spcAft>
                <a:buSzPct val="25000"/>
                <a:buNone/>
              </a:pPr>
              <a:r>
                <a:rPr lang="en-US" sz="1400" b="0" i="0" u="none" strike="noStrike" cap="none" baseline="0">
                  <a:solidFill>
                    <a:schemeClr val="dk1"/>
                  </a:solidFill>
                  <a:latin typeface="Arial"/>
                  <a:ea typeface="Arial"/>
                  <a:cs typeface="Arial"/>
                  <a:sym typeface="Arial"/>
                </a:rPr>
                <a:t>Dates related to a patient or their care</a:t>
              </a:r>
            </a:p>
          </p:txBody>
        </p:sp>
        <p:sp>
          <p:nvSpPr>
            <p:cNvPr id="238" name="Shape 238"/>
            <p:cNvSpPr/>
            <p:nvPr/>
          </p:nvSpPr>
          <p:spPr>
            <a:xfrm>
              <a:off x="1933192" y="1897768"/>
              <a:ext cx="7058406" cy="435686"/>
            </a:xfrm>
            <a:prstGeom prst="rect">
              <a:avLst/>
            </a:prstGeom>
            <a:noFill/>
            <a:ln>
              <a:noFill/>
            </a:ln>
          </p:spPr>
          <p:txBody>
            <a:bodyPr lIns="91425" tIns="91425" rIns="91425" bIns="91425" anchor="ctr" anchorCtr="0">
              <a:noAutofit/>
            </a:bodyPr>
            <a:lstStyle/>
            <a:p>
              <a:pPr>
                <a:spcBef>
                  <a:spcPts val="0"/>
                </a:spcBef>
                <a:buNone/>
              </a:pPr>
              <a:endParaRPr/>
            </a:p>
          </p:txBody>
        </p:sp>
        <p:sp>
          <p:nvSpPr>
            <p:cNvPr id="239" name="Shape 239"/>
            <p:cNvSpPr txBox="1"/>
            <p:nvPr/>
          </p:nvSpPr>
          <p:spPr>
            <a:xfrm>
              <a:off x="1933192" y="1897768"/>
              <a:ext cx="7058406" cy="435686"/>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Birth or death date</a:t>
              </a:r>
            </a:p>
          </p:txBody>
        </p:sp>
        <p:cxnSp>
          <p:nvCxnSpPr>
            <p:cNvPr id="240" name="Shape 240"/>
            <p:cNvCxnSpPr/>
            <p:nvPr/>
          </p:nvCxnSpPr>
          <p:spPr>
            <a:xfrm>
              <a:off x="1798318" y="2333456"/>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41" name="Shape 241"/>
            <p:cNvSpPr/>
            <p:nvPr/>
          </p:nvSpPr>
          <p:spPr>
            <a:xfrm>
              <a:off x="1933192" y="2355241"/>
              <a:ext cx="7058406" cy="435686"/>
            </a:xfrm>
            <a:prstGeom prst="rect">
              <a:avLst/>
            </a:prstGeom>
            <a:noFill/>
            <a:ln>
              <a:noFill/>
            </a:ln>
          </p:spPr>
          <p:txBody>
            <a:bodyPr lIns="91425" tIns="91425" rIns="91425" bIns="91425" anchor="ctr" anchorCtr="0">
              <a:noAutofit/>
            </a:bodyPr>
            <a:lstStyle/>
            <a:p>
              <a:pPr>
                <a:spcBef>
                  <a:spcPts val="0"/>
                </a:spcBef>
                <a:buNone/>
              </a:pPr>
              <a:endParaRPr/>
            </a:p>
          </p:txBody>
        </p:sp>
        <p:sp>
          <p:nvSpPr>
            <p:cNvPr id="242" name="Shape 242"/>
            <p:cNvSpPr txBox="1"/>
            <p:nvPr/>
          </p:nvSpPr>
          <p:spPr>
            <a:xfrm>
              <a:off x="1933192" y="2355241"/>
              <a:ext cx="7058406" cy="435686"/>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Admission or discharge date</a:t>
              </a:r>
            </a:p>
          </p:txBody>
        </p:sp>
        <p:cxnSp>
          <p:nvCxnSpPr>
            <p:cNvPr id="243" name="Shape 243"/>
            <p:cNvCxnSpPr/>
            <p:nvPr/>
          </p:nvCxnSpPr>
          <p:spPr>
            <a:xfrm>
              <a:off x="1798318" y="2790926"/>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44" name="Shape 244"/>
            <p:cNvCxnSpPr/>
            <p:nvPr/>
          </p:nvCxnSpPr>
          <p:spPr>
            <a:xfrm>
              <a:off x="0" y="2813260"/>
              <a:ext cx="8991600"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45" name="Shape 245"/>
            <p:cNvSpPr/>
            <p:nvPr/>
          </p:nvSpPr>
          <p:spPr>
            <a:xfrm>
              <a:off x="0" y="2813260"/>
              <a:ext cx="1798319" cy="937276"/>
            </a:xfrm>
            <a:prstGeom prst="rect">
              <a:avLst/>
            </a:prstGeom>
            <a:noFill/>
            <a:ln>
              <a:noFill/>
            </a:ln>
          </p:spPr>
          <p:txBody>
            <a:bodyPr lIns="91425" tIns="91425" rIns="91425" bIns="91425" anchor="ctr" anchorCtr="0">
              <a:noAutofit/>
            </a:bodyPr>
            <a:lstStyle/>
            <a:p>
              <a:pPr>
                <a:spcBef>
                  <a:spcPts val="0"/>
                </a:spcBef>
                <a:buNone/>
              </a:pPr>
              <a:endParaRPr/>
            </a:p>
          </p:txBody>
        </p:sp>
        <p:sp>
          <p:nvSpPr>
            <p:cNvPr id="246" name="Shape 246"/>
            <p:cNvSpPr txBox="1"/>
            <p:nvPr/>
          </p:nvSpPr>
          <p:spPr>
            <a:xfrm>
              <a:off x="0" y="2813260"/>
              <a:ext cx="1798319" cy="937276"/>
            </a:xfrm>
            <a:prstGeom prst="rect">
              <a:avLst/>
            </a:prstGeom>
            <a:noFill/>
            <a:ln>
              <a:noFill/>
            </a:ln>
          </p:spPr>
          <p:txBody>
            <a:bodyPr lIns="53325" tIns="53325" rIns="53325" bIns="53325" anchor="t" anchorCtr="0">
              <a:noAutofit/>
            </a:bodyPr>
            <a:lstStyle/>
            <a:p>
              <a:pPr marL="0" marR="0" lvl="0" indent="0" algn="l" rtl="0">
                <a:lnSpc>
                  <a:spcPct val="90000"/>
                </a:lnSpc>
                <a:spcBef>
                  <a:spcPts val="0"/>
                </a:spcBef>
                <a:spcAft>
                  <a:spcPts val="490"/>
                </a:spcAft>
                <a:buSzPct val="25000"/>
                <a:buNone/>
              </a:pPr>
              <a:r>
                <a:rPr lang="en-US" sz="1400" b="0" i="0" u="none" strike="noStrike" cap="none" baseline="0">
                  <a:solidFill>
                    <a:schemeClr val="dk1"/>
                  </a:solidFill>
                  <a:latin typeface="Arial"/>
                  <a:ea typeface="Arial"/>
                  <a:cs typeface="Arial"/>
                  <a:sym typeface="Arial"/>
                </a:rPr>
                <a:t>Identifying numbers</a:t>
              </a:r>
            </a:p>
          </p:txBody>
        </p:sp>
        <p:sp>
          <p:nvSpPr>
            <p:cNvPr id="247" name="Shape 247"/>
            <p:cNvSpPr/>
            <p:nvPr/>
          </p:nvSpPr>
          <p:spPr>
            <a:xfrm>
              <a:off x="1933192" y="2822093"/>
              <a:ext cx="7058406" cy="176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248" name="Shape 248"/>
            <p:cNvSpPr txBox="1"/>
            <p:nvPr/>
          </p:nvSpPr>
          <p:spPr>
            <a:xfrm>
              <a:off x="1933192" y="2822093"/>
              <a:ext cx="7058406" cy="176653"/>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Social Security Number</a:t>
              </a:r>
            </a:p>
          </p:txBody>
        </p:sp>
        <p:cxnSp>
          <p:nvCxnSpPr>
            <p:cNvPr id="249" name="Shape 249"/>
            <p:cNvCxnSpPr/>
            <p:nvPr/>
          </p:nvCxnSpPr>
          <p:spPr>
            <a:xfrm>
              <a:off x="1798318" y="2998748"/>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50" name="Shape 250"/>
            <p:cNvSpPr/>
            <p:nvPr/>
          </p:nvSpPr>
          <p:spPr>
            <a:xfrm>
              <a:off x="1933192" y="3007581"/>
              <a:ext cx="7058406" cy="176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251" name="Shape 251"/>
            <p:cNvSpPr txBox="1"/>
            <p:nvPr/>
          </p:nvSpPr>
          <p:spPr>
            <a:xfrm>
              <a:off x="1933192" y="3007581"/>
              <a:ext cx="7058406" cy="176653"/>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Medical record number</a:t>
              </a:r>
            </a:p>
          </p:txBody>
        </p:sp>
        <p:cxnSp>
          <p:nvCxnSpPr>
            <p:cNvPr id="252" name="Shape 252"/>
            <p:cNvCxnSpPr/>
            <p:nvPr/>
          </p:nvCxnSpPr>
          <p:spPr>
            <a:xfrm>
              <a:off x="1798318" y="3184235"/>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53" name="Shape 253"/>
            <p:cNvSpPr/>
            <p:nvPr/>
          </p:nvSpPr>
          <p:spPr>
            <a:xfrm>
              <a:off x="1933192" y="3193067"/>
              <a:ext cx="7058406" cy="176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254" name="Shape 254"/>
            <p:cNvSpPr txBox="1"/>
            <p:nvPr/>
          </p:nvSpPr>
          <p:spPr>
            <a:xfrm>
              <a:off x="1933192" y="3193067"/>
              <a:ext cx="7058406" cy="176653"/>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Health plan beneficiary number</a:t>
              </a:r>
            </a:p>
          </p:txBody>
        </p:sp>
        <p:cxnSp>
          <p:nvCxnSpPr>
            <p:cNvPr id="255" name="Shape 255"/>
            <p:cNvCxnSpPr/>
            <p:nvPr/>
          </p:nvCxnSpPr>
          <p:spPr>
            <a:xfrm>
              <a:off x="1798318" y="3369723"/>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56" name="Shape 256"/>
            <p:cNvSpPr/>
            <p:nvPr/>
          </p:nvSpPr>
          <p:spPr>
            <a:xfrm>
              <a:off x="1933192" y="3378555"/>
              <a:ext cx="7058406" cy="176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257" name="Shape 257"/>
            <p:cNvSpPr txBox="1"/>
            <p:nvPr/>
          </p:nvSpPr>
          <p:spPr>
            <a:xfrm>
              <a:off x="1933192" y="3378555"/>
              <a:ext cx="7058406" cy="176653"/>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Account number</a:t>
              </a:r>
            </a:p>
          </p:txBody>
        </p:sp>
        <p:cxnSp>
          <p:nvCxnSpPr>
            <p:cNvPr id="258" name="Shape 258"/>
            <p:cNvCxnSpPr/>
            <p:nvPr/>
          </p:nvCxnSpPr>
          <p:spPr>
            <a:xfrm>
              <a:off x="1798318" y="3555210"/>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59" name="Shape 259"/>
            <p:cNvSpPr/>
            <p:nvPr/>
          </p:nvSpPr>
          <p:spPr>
            <a:xfrm>
              <a:off x="1933192" y="3564042"/>
              <a:ext cx="7058406" cy="176653"/>
            </a:xfrm>
            <a:prstGeom prst="rect">
              <a:avLst/>
            </a:prstGeom>
            <a:noFill/>
            <a:ln>
              <a:noFill/>
            </a:ln>
          </p:spPr>
          <p:txBody>
            <a:bodyPr lIns="91425" tIns="91425" rIns="91425" bIns="91425" anchor="ctr" anchorCtr="0">
              <a:noAutofit/>
            </a:bodyPr>
            <a:lstStyle/>
            <a:p>
              <a:pPr>
                <a:spcBef>
                  <a:spcPts val="0"/>
                </a:spcBef>
                <a:buNone/>
              </a:pPr>
              <a:endParaRPr/>
            </a:p>
          </p:txBody>
        </p:sp>
        <p:sp>
          <p:nvSpPr>
            <p:cNvPr id="260" name="Shape 260"/>
            <p:cNvSpPr txBox="1"/>
            <p:nvPr/>
          </p:nvSpPr>
          <p:spPr>
            <a:xfrm>
              <a:off x="1933192" y="3564042"/>
              <a:ext cx="7058406" cy="176653"/>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Certificate/license number</a:t>
              </a:r>
            </a:p>
          </p:txBody>
        </p:sp>
        <p:cxnSp>
          <p:nvCxnSpPr>
            <p:cNvPr id="261" name="Shape 261"/>
            <p:cNvCxnSpPr/>
            <p:nvPr/>
          </p:nvCxnSpPr>
          <p:spPr>
            <a:xfrm>
              <a:off x="1798318" y="3740698"/>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62" name="Shape 262"/>
            <p:cNvCxnSpPr/>
            <p:nvPr/>
          </p:nvCxnSpPr>
          <p:spPr>
            <a:xfrm>
              <a:off x="0" y="3750537"/>
              <a:ext cx="8991600"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63" name="Shape 263"/>
            <p:cNvSpPr/>
            <p:nvPr/>
          </p:nvSpPr>
          <p:spPr>
            <a:xfrm>
              <a:off x="0" y="3750537"/>
              <a:ext cx="1798319" cy="937276"/>
            </a:xfrm>
            <a:prstGeom prst="rect">
              <a:avLst/>
            </a:prstGeom>
            <a:noFill/>
            <a:ln>
              <a:noFill/>
            </a:ln>
          </p:spPr>
          <p:txBody>
            <a:bodyPr lIns="91425" tIns="91425" rIns="91425" bIns="91425" anchor="ctr" anchorCtr="0">
              <a:noAutofit/>
            </a:bodyPr>
            <a:lstStyle/>
            <a:p>
              <a:pPr>
                <a:spcBef>
                  <a:spcPts val="0"/>
                </a:spcBef>
                <a:buNone/>
              </a:pPr>
              <a:endParaRPr/>
            </a:p>
          </p:txBody>
        </p:sp>
        <p:sp>
          <p:nvSpPr>
            <p:cNvPr id="264" name="Shape 264"/>
            <p:cNvSpPr txBox="1"/>
            <p:nvPr/>
          </p:nvSpPr>
          <p:spPr>
            <a:xfrm>
              <a:off x="0" y="3750537"/>
              <a:ext cx="1798319" cy="937276"/>
            </a:xfrm>
            <a:prstGeom prst="rect">
              <a:avLst/>
            </a:prstGeom>
            <a:noFill/>
            <a:ln>
              <a:noFill/>
            </a:ln>
          </p:spPr>
          <p:txBody>
            <a:bodyPr lIns="53325" tIns="53325" rIns="53325" bIns="53325" anchor="t" anchorCtr="0">
              <a:noAutofit/>
            </a:bodyPr>
            <a:lstStyle/>
            <a:p>
              <a:pPr marL="0" marR="0" lvl="0" indent="0" algn="l" rtl="0">
                <a:lnSpc>
                  <a:spcPct val="90000"/>
                </a:lnSpc>
                <a:spcBef>
                  <a:spcPts val="0"/>
                </a:spcBef>
                <a:spcAft>
                  <a:spcPts val="490"/>
                </a:spcAft>
                <a:buSzPct val="25000"/>
                <a:buNone/>
              </a:pPr>
              <a:r>
                <a:rPr lang="en-US" sz="1400" b="0" i="0" u="none" strike="noStrike" cap="none" baseline="0" dirty="0">
                  <a:solidFill>
                    <a:schemeClr val="dk1"/>
                  </a:solidFill>
                  <a:latin typeface="Arial"/>
                  <a:ea typeface="Arial"/>
                  <a:cs typeface="Arial"/>
                  <a:sym typeface="Arial"/>
                </a:rPr>
                <a:t>Device or vehicle numbers</a:t>
              </a:r>
            </a:p>
          </p:txBody>
        </p:sp>
        <p:sp>
          <p:nvSpPr>
            <p:cNvPr id="265" name="Shape 265"/>
            <p:cNvSpPr/>
            <p:nvPr/>
          </p:nvSpPr>
          <p:spPr>
            <a:xfrm>
              <a:off x="1933192" y="3772321"/>
              <a:ext cx="7058406" cy="435686"/>
            </a:xfrm>
            <a:prstGeom prst="rect">
              <a:avLst/>
            </a:prstGeom>
            <a:noFill/>
            <a:ln>
              <a:noFill/>
            </a:ln>
          </p:spPr>
          <p:txBody>
            <a:bodyPr lIns="91425" tIns="91425" rIns="91425" bIns="91425" anchor="ctr" anchorCtr="0">
              <a:noAutofit/>
            </a:bodyPr>
            <a:lstStyle/>
            <a:p>
              <a:pPr>
                <a:spcBef>
                  <a:spcPts val="0"/>
                </a:spcBef>
                <a:buNone/>
              </a:pPr>
              <a:endParaRPr/>
            </a:p>
          </p:txBody>
        </p:sp>
        <p:sp>
          <p:nvSpPr>
            <p:cNvPr id="266" name="Shape 266"/>
            <p:cNvSpPr txBox="1"/>
            <p:nvPr/>
          </p:nvSpPr>
          <p:spPr>
            <a:xfrm>
              <a:off x="1933192" y="3772321"/>
              <a:ext cx="7058406" cy="435686"/>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Device identifiers or serial numbers</a:t>
              </a:r>
            </a:p>
          </p:txBody>
        </p:sp>
        <p:cxnSp>
          <p:nvCxnSpPr>
            <p:cNvPr id="267" name="Shape 267"/>
            <p:cNvCxnSpPr/>
            <p:nvPr/>
          </p:nvCxnSpPr>
          <p:spPr>
            <a:xfrm>
              <a:off x="1798318" y="4208007"/>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sp>
          <p:nvSpPr>
            <p:cNvPr id="268" name="Shape 268"/>
            <p:cNvSpPr/>
            <p:nvPr/>
          </p:nvSpPr>
          <p:spPr>
            <a:xfrm>
              <a:off x="1933192" y="4229792"/>
              <a:ext cx="7058406" cy="435686"/>
            </a:xfrm>
            <a:prstGeom prst="rect">
              <a:avLst/>
            </a:prstGeom>
            <a:noFill/>
            <a:ln>
              <a:noFill/>
            </a:ln>
          </p:spPr>
          <p:txBody>
            <a:bodyPr lIns="91425" tIns="91425" rIns="91425" bIns="91425" anchor="ctr" anchorCtr="0">
              <a:noAutofit/>
            </a:bodyPr>
            <a:lstStyle/>
            <a:p>
              <a:pPr>
                <a:spcBef>
                  <a:spcPts val="0"/>
                </a:spcBef>
                <a:buNone/>
              </a:pPr>
              <a:endParaRPr/>
            </a:p>
          </p:txBody>
        </p:sp>
        <p:sp>
          <p:nvSpPr>
            <p:cNvPr id="269" name="Shape 269"/>
            <p:cNvSpPr txBox="1"/>
            <p:nvPr/>
          </p:nvSpPr>
          <p:spPr>
            <a:xfrm>
              <a:off x="1933192" y="4229792"/>
              <a:ext cx="7058406" cy="435686"/>
            </a:xfrm>
            <a:prstGeom prst="rect">
              <a:avLst/>
            </a:prstGeom>
            <a:noFill/>
            <a:ln>
              <a:noFill/>
            </a:ln>
          </p:spPr>
          <p:txBody>
            <a:bodyPr lIns="38100" tIns="38100" rIns="38100" bIns="38100" anchor="t" anchorCtr="0">
              <a:noAutofit/>
            </a:bodyPr>
            <a:lstStyle/>
            <a:p>
              <a:pPr marL="0" marR="0" lvl="0" indent="0" algn="l" rtl="0">
                <a:lnSpc>
                  <a:spcPct val="90000"/>
                </a:lnSpc>
                <a:spcBef>
                  <a:spcPts val="0"/>
                </a:spcBef>
                <a:spcAft>
                  <a:spcPts val="350"/>
                </a:spcAft>
                <a:buSzPct val="25000"/>
                <a:buNone/>
              </a:pPr>
              <a:r>
                <a:rPr lang="en-US" sz="1000" b="0" i="0" u="none" strike="noStrike" cap="none" baseline="0">
                  <a:solidFill>
                    <a:schemeClr val="dk1"/>
                  </a:solidFill>
                  <a:latin typeface="Arial"/>
                  <a:ea typeface="Arial"/>
                  <a:cs typeface="Arial"/>
                  <a:sym typeface="Arial"/>
                </a:rPr>
                <a:t>Any vehicle or other device serial number</a:t>
              </a:r>
            </a:p>
          </p:txBody>
        </p:sp>
        <p:cxnSp>
          <p:nvCxnSpPr>
            <p:cNvPr id="270" name="Shape 270"/>
            <p:cNvCxnSpPr/>
            <p:nvPr/>
          </p:nvCxnSpPr>
          <p:spPr>
            <a:xfrm>
              <a:off x="1798318" y="4665480"/>
              <a:ext cx="719327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71" name="Shape 271"/>
            <p:cNvCxnSpPr/>
            <p:nvPr/>
          </p:nvCxnSpPr>
          <p:spPr>
            <a:xfrm>
              <a:off x="0" y="4687812"/>
              <a:ext cx="8991600"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72" name="Shape 272"/>
            <p:cNvSpPr/>
            <p:nvPr/>
          </p:nvSpPr>
          <p:spPr>
            <a:xfrm>
              <a:off x="0" y="4687812"/>
              <a:ext cx="8991600" cy="372360"/>
            </a:xfrm>
            <a:prstGeom prst="rect">
              <a:avLst/>
            </a:prstGeom>
            <a:noFill/>
            <a:ln>
              <a:noFill/>
            </a:ln>
          </p:spPr>
          <p:txBody>
            <a:bodyPr lIns="91425" tIns="91425" rIns="91425" bIns="91425" anchor="ctr" anchorCtr="0">
              <a:noAutofit/>
            </a:bodyPr>
            <a:lstStyle/>
            <a:p>
              <a:pPr>
                <a:spcBef>
                  <a:spcPts val="0"/>
                </a:spcBef>
                <a:buNone/>
              </a:pPr>
              <a:endParaRPr/>
            </a:p>
          </p:txBody>
        </p:sp>
        <p:sp>
          <p:nvSpPr>
            <p:cNvPr id="273" name="Shape 273"/>
            <p:cNvSpPr txBox="1"/>
            <p:nvPr/>
          </p:nvSpPr>
          <p:spPr>
            <a:xfrm>
              <a:off x="0" y="4687812"/>
              <a:ext cx="8991600" cy="372360"/>
            </a:xfrm>
            <a:prstGeom prst="rect">
              <a:avLst/>
            </a:prstGeom>
            <a:noFill/>
            <a:ln>
              <a:noFill/>
            </a:ln>
          </p:spPr>
          <p:txBody>
            <a:bodyPr lIns="53325" tIns="53325" rIns="53325" bIns="53325" anchor="t" anchorCtr="0">
              <a:noAutofit/>
            </a:bodyPr>
            <a:lstStyle/>
            <a:p>
              <a:pPr marL="0" marR="0" lvl="0" indent="0" algn="l" rtl="0">
                <a:lnSpc>
                  <a:spcPct val="90000"/>
                </a:lnSpc>
                <a:spcBef>
                  <a:spcPts val="0"/>
                </a:spcBef>
                <a:spcAft>
                  <a:spcPts val="490"/>
                </a:spcAft>
                <a:buSzPct val="25000"/>
                <a:buNone/>
              </a:pPr>
              <a:r>
                <a:rPr lang="en-US" sz="1400" b="0" i="0" u="none" strike="noStrike" cap="none" baseline="0" dirty="0">
                  <a:solidFill>
                    <a:schemeClr val="dk1"/>
                  </a:solidFill>
                  <a:latin typeface="Arial"/>
                  <a:ea typeface="Arial"/>
                  <a:cs typeface="Arial"/>
                  <a:sym typeface="Arial"/>
                </a:rPr>
                <a:t>Pictures, fingerprints, voice recordings (digital or analog)</a:t>
              </a:r>
            </a:p>
          </p:txBody>
        </p:sp>
        <p:cxnSp>
          <p:nvCxnSpPr>
            <p:cNvPr id="274" name="Shape 274"/>
            <p:cNvCxnSpPr/>
            <p:nvPr/>
          </p:nvCxnSpPr>
          <p:spPr>
            <a:xfrm>
              <a:off x="0" y="5060173"/>
              <a:ext cx="8991600"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75" name="Shape 275"/>
            <p:cNvSpPr/>
            <p:nvPr/>
          </p:nvSpPr>
          <p:spPr>
            <a:xfrm>
              <a:off x="0" y="5060173"/>
              <a:ext cx="6431277" cy="399392"/>
            </a:xfrm>
            <a:prstGeom prst="rect">
              <a:avLst/>
            </a:prstGeom>
            <a:noFill/>
            <a:ln>
              <a:noFill/>
            </a:ln>
          </p:spPr>
          <p:txBody>
            <a:bodyPr lIns="91425" tIns="91425" rIns="91425" bIns="91425" anchor="ctr" anchorCtr="0">
              <a:noAutofit/>
            </a:bodyPr>
            <a:lstStyle/>
            <a:p>
              <a:pPr>
                <a:spcBef>
                  <a:spcPts val="0"/>
                </a:spcBef>
                <a:buNone/>
              </a:pPr>
              <a:endParaRPr/>
            </a:p>
          </p:txBody>
        </p:sp>
        <p:sp>
          <p:nvSpPr>
            <p:cNvPr id="276" name="Shape 276"/>
            <p:cNvSpPr txBox="1"/>
            <p:nvPr/>
          </p:nvSpPr>
          <p:spPr>
            <a:xfrm>
              <a:off x="0" y="5060173"/>
              <a:ext cx="6431277" cy="399392"/>
            </a:xfrm>
            <a:prstGeom prst="rect">
              <a:avLst/>
            </a:prstGeom>
            <a:noFill/>
            <a:ln>
              <a:noFill/>
            </a:ln>
          </p:spPr>
          <p:txBody>
            <a:bodyPr lIns="53325" tIns="53325" rIns="53325" bIns="53325" anchor="t" anchorCtr="0">
              <a:noAutofit/>
            </a:bodyPr>
            <a:lstStyle/>
            <a:p>
              <a:pPr marL="0" marR="0" lvl="0" indent="0" algn="l" rtl="0">
                <a:lnSpc>
                  <a:spcPct val="90000"/>
                </a:lnSpc>
                <a:spcBef>
                  <a:spcPts val="0"/>
                </a:spcBef>
                <a:spcAft>
                  <a:spcPts val="490"/>
                </a:spcAft>
                <a:buSzPct val="25000"/>
                <a:buNone/>
              </a:pPr>
              <a:r>
                <a:rPr lang="en-US" sz="1400" b="0" i="0" u="none" strike="noStrike" cap="none" baseline="0">
                  <a:solidFill>
                    <a:schemeClr val="dk1"/>
                  </a:solidFill>
                  <a:latin typeface="Arial"/>
                  <a:ea typeface="Arial"/>
                  <a:cs typeface="Arial"/>
                  <a:sym typeface="Arial"/>
                </a:rPr>
                <a:t>Any other characteristic that could uniquely identify the individual</a:t>
              </a:r>
            </a:p>
          </p:txBody>
        </p:sp>
      </p:grpSp>
      <p:sp>
        <p:nvSpPr>
          <p:cNvPr id="75" name="TextBox 74"/>
          <p:cNvSpPr txBox="1"/>
          <p:nvPr/>
        </p:nvSpPr>
        <p:spPr>
          <a:xfrm>
            <a:off x="5181600" y="5085426"/>
            <a:ext cx="3962400" cy="461665"/>
          </a:xfrm>
          <a:prstGeom prst="rect">
            <a:avLst/>
          </a:prstGeom>
          <a:noFill/>
        </p:spPr>
        <p:txBody>
          <a:bodyPr wrap="square" rtlCol="0">
            <a:spAutoFit/>
          </a:bodyPr>
          <a:lstStyle/>
          <a:p>
            <a:pPr algn="r"/>
            <a:r>
              <a:rPr lang="en-US" sz="1200" i="1" dirty="0">
                <a:solidFill>
                  <a:schemeClr val="bg1">
                    <a:lumMod val="50000"/>
                  </a:schemeClr>
                </a:solidFill>
              </a:rPr>
              <a:t>Source: Department of Health and Human Services – Health Information Privacy. 2015. </a:t>
            </a:r>
          </a:p>
        </p:txBody>
      </p:sp>
    </p:spTree>
    <p:extLst>
      <p:ext uri="{BB962C8B-B14F-4D97-AF65-F5344CB8AC3E}">
        <p14:creationId xmlns:p14="http://schemas.microsoft.com/office/powerpoint/2010/main" val="3843197979"/>
      </p:ext>
    </p:extLst>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Shape 282"/>
          <p:cNvSpPr txBox="1">
            <a:spLocks noGrp="1"/>
          </p:cNvSpPr>
          <p:nvPr>
            <p:ph type="title"/>
          </p:nvPr>
        </p:nvSpPr>
        <p:spPr>
          <a:xfrm>
            <a:off x="457200" y="53779"/>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Identifiers</a:t>
            </a:r>
          </a:p>
        </p:txBody>
      </p:sp>
      <p:graphicFrame>
        <p:nvGraphicFramePr>
          <p:cNvPr id="2" name="Diagram 1" descr="Identifiers connect a person to their medical information:&#10;Name&#10;Date of Birth&#10;Treatment Date&#10;Social Security Number&#10;&#10;De-identified information has identifiers removed and is used by:&#10;Researchers&#10;Medical Students&#10;&#10;&#10;&#10;"/>
          <p:cNvGraphicFramePr/>
          <p:nvPr>
            <p:extLst>
              <p:ext uri="{D42A27DB-BD31-4B8C-83A1-F6EECF244321}">
                <p14:modId xmlns:p14="http://schemas.microsoft.com/office/powerpoint/2010/main" val="490284444"/>
              </p:ext>
            </p:extLst>
          </p:nvPr>
        </p:nvGraphicFramePr>
        <p:xfrm>
          <a:off x="971550" y="1073332"/>
          <a:ext cx="7200900" cy="42914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105400" y="5029200"/>
            <a:ext cx="3962400" cy="461665"/>
          </a:xfrm>
          <a:prstGeom prst="rect">
            <a:avLst/>
          </a:prstGeom>
          <a:noFill/>
        </p:spPr>
        <p:txBody>
          <a:bodyPr wrap="square" rtlCol="0">
            <a:spAutoFit/>
          </a:bodyPr>
          <a:lstStyle/>
          <a:p>
            <a:pPr algn="r"/>
            <a:r>
              <a:rPr lang="en-US" sz="1200" i="1" dirty="0">
                <a:solidFill>
                  <a:schemeClr val="bg1">
                    <a:lumMod val="50000"/>
                  </a:schemeClr>
                </a:solidFill>
              </a:rPr>
              <a:t>Source: Department of Health and Human Services – Health Information Privacy. 2015. </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Shape 282"/>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Guidelines for Protecting Health Information</a:t>
            </a:r>
          </a:p>
        </p:txBody>
      </p:sp>
      <p:grpSp>
        <p:nvGrpSpPr>
          <p:cNvPr id="283" name="Shape 283" descr="Guidelines for protecting health information:&#10;1. Use only the minimum information needed to do your job:&#10;Share only amount needed by other service providers or family.&#10;&#10;2. If in doubt about giving information, get patient authorization:&#10;Signed form from patient.&#10;&#10;3. Keep PHI secure: &#10;Ensure only those who need to know, see or hear patient information are able to&#10;&#10;&#10;&#10;"/>
          <p:cNvGrpSpPr/>
          <p:nvPr/>
        </p:nvGrpSpPr>
        <p:grpSpPr>
          <a:xfrm>
            <a:off x="400050" y="1589040"/>
            <a:ext cx="8534399" cy="3679920"/>
            <a:chOff x="0" y="192039"/>
            <a:chExt cx="8534399" cy="3679920"/>
          </a:xfrm>
        </p:grpSpPr>
        <p:sp>
          <p:nvSpPr>
            <p:cNvPr id="284" name="Shape 284"/>
            <p:cNvSpPr/>
            <p:nvPr/>
          </p:nvSpPr>
          <p:spPr>
            <a:xfrm>
              <a:off x="0" y="472479"/>
              <a:ext cx="8534399" cy="793011"/>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5" name="Shape 285"/>
            <p:cNvSpPr txBox="1"/>
            <p:nvPr/>
          </p:nvSpPr>
          <p:spPr>
            <a:xfrm>
              <a:off x="0" y="472479"/>
              <a:ext cx="8534399" cy="793011"/>
            </a:xfrm>
            <a:prstGeom prst="rect">
              <a:avLst/>
            </a:prstGeom>
            <a:noFill/>
            <a:ln>
              <a:noFill/>
            </a:ln>
          </p:spPr>
          <p:txBody>
            <a:bodyPr lIns="662350" tIns="395725" rIns="662350" bIns="135125" anchor="t" anchorCtr="0">
              <a:noAutofit/>
            </a:bodyPr>
            <a:lstStyle/>
            <a:p>
              <a:pPr marL="171450" marR="0" lvl="1" indent="-171450" algn="l" rtl="0">
                <a:lnSpc>
                  <a:spcPct val="90000"/>
                </a:lnSpc>
                <a:spcBef>
                  <a:spcPts val="0"/>
                </a:spcBef>
                <a:spcAft>
                  <a:spcPts val="285"/>
                </a:spcAft>
                <a:buClr>
                  <a:srgbClr val="3C8C92"/>
                </a:buClr>
                <a:buSzPct val="100000"/>
                <a:buFont typeface="Arial"/>
                <a:buChar char="•"/>
              </a:pPr>
              <a:r>
                <a:rPr lang="en-US" sz="1900" b="0" i="0" u="none" strike="noStrike" cap="none" baseline="0" dirty="0">
                  <a:latin typeface="Arial"/>
                  <a:ea typeface="Arial"/>
                  <a:cs typeface="Arial"/>
                  <a:sym typeface="Arial"/>
                </a:rPr>
                <a:t>Share only amount needed by other service providers or family</a:t>
              </a:r>
            </a:p>
          </p:txBody>
        </p:sp>
        <p:sp>
          <p:nvSpPr>
            <p:cNvPr id="286" name="Shape 286"/>
            <p:cNvSpPr/>
            <p:nvPr/>
          </p:nvSpPr>
          <p:spPr>
            <a:xfrm>
              <a:off x="426720" y="192039"/>
              <a:ext cx="5974079" cy="56087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7" name="Shape 287"/>
            <p:cNvSpPr txBox="1"/>
            <p:nvPr/>
          </p:nvSpPr>
          <p:spPr>
            <a:xfrm>
              <a:off x="454100" y="219418"/>
              <a:ext cx="5919319" cy="506120"/>
            </a:xfrm>
            <a:prstGeom prst="rect">
              <a:avLst/>
            </a:prstGeom>
            <a:solidFill>
              <a:srgbClr val="033B57"/>
            </a:solidFill>
            <a:ln>
              <a:noFill/>
            </a:ln>
          </p:spPr>
          <p:txBody>
            <a:bodyPr lIns="225800" tIns="0" rIns="225800" bIns="0" anchor="ctr" anchorCtr="0">
              <a:noAutofit/>
            </a:bodyPr>
            <a:lstStyle/>
            <a:p>
              <a:pPr marL="0" marR="0" lvl="0" indent="0" algn="l" rtl="0">
                <a:lnSpc>
                  <a:spcPct val="90000"/>
                </a:lnSpc>
                <a:spcBef>
                  <a:spcPts val="0"/>
                </a:spcBef>
                <a:spcAft>
                  <a:spcPts val="665"/>
                </a:spcAft>
                <a:buSzPct val="25000"/>
                <a:buNone/>
              </a:pPr>
              <a:r>
                <a:rPr lang="en-US" sz="1900" b="0" i="0" u="none" strike="noStrike" cap="none" baseline="0" dirty="0">
                  <a:solidFill>
                    <a:schemeClr val="bg1"/>
                  </a:solidFill>
                  <a:latin typeface="Arial"/>
                  <a:ea typeface="Arial"/>
                  <a:cs typeface="Arial"/>
                  <a:sym typeface="Arial"/>
                </a:rPr>
                <a:t>1. Use only the minimum information needed to do your job</a:t>
              </a:r>
            </a:p>
          </p:txBody>
        </p:sp>
        <p:sp>
          <p:nvSpPr>
            <p:cNvPr id="288" name="Shape 288"/>
            <p:cNvSpPr/>
            <p:nvPr/>
          </p:nvSpPr>
          <p:spPr>
            <a:xfrm>
              <a:off x="0" y="1648532"/>
              <a:ext cx="8534399" cy="793011"/>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9" name="Shape 289"/>
            <p:cNvSpPr txBox="1"/>
            <p:nvPr/>
          </p:nvSpPr>
          <p:spPr>
            <a:xfrm>
              <a:off x="0" y="1648532"/>
              <a:ext cx="8534399" cy="793011"/>
            </a:xfrm>
            <a:prstGeom prst="rect">
              <a:avLst/>
            </a:prstGeom>
            <a:noFill/>
            <a:ln>
              <a:noFill/>
            </a:ln>
          </p:spPr>
          <p:txBody>
            <a:bodyPr lIns="662350" tIns="395725" rIns="662350" bIns="135125" anchor="t" anchorCtr="0">
              <a:noAutofit/>
            </a:bodyPr>
            <a:lstStyle/>
            <a:p>
              <a:pPr marL="171450" marR="0" lvl="1" indent="-171450" algn="l" rtl="0">
                <a:lnSpc>
                  <a:spcPct val="90000"/>
                </a:lnSpc>
                <a:spcBef>
                  <a:spcPts val="0"/>
                </a:spcBef>
                <a:spcAft>
                  <a:spcPts val="285"/>
                </a:spcAft>
                <a:buClr>
                  <a:srgbClr val="3C8C92"/>
                </a:buClr>
                <a:buSzPct val="100000"/>
                <a:buFont typeface="Arial"/>
                <a:buChar char="•"/>
              </a:pPr>
              <a:r>
                <a:rPr lang="en-US" sz="1900" b="0" i="0" u="none" strike="noStrike" cap="none" baseline="0" dirty="0">
                  <a:latin typeface="Arial"/>
                  <a:ea typeface="Arial"/>
                  <a:cs typeface="Arial"/>
                  <a:sym typeface="Arial"/>
                </a:rPr>
                <a:t>Signed form from patient</a:t>
              </a:r>
            </a:p>
          </p:txBody>
        </p:sp>
        <p:sp>
          <p:nvSpPr>
            <p:cNvPr id="290" name="Shape 290"/>
            <p:cNvSpPr/>
            <p:nvPr/>
          </p:nvSpPr>
          <p:spPr>
            <a:xfrm>
              <a:off x="426720" y="1368091"/>
              <a:ext cx="5974079" cy="56087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91" name="Shape 291"/>
            <p:cNvSpPr txBox="1"/>
            <p:nvPr/>
          </p:nvSpPr>
          <p:spPr>
            <a:xfrm>
              <a:off x="454100" y="1395471"/>
              <a:ext cx="5919319" cy="506120"/>
            </a:xfrm>
            <a:prstGeom prst="rect">
              <a:avLst/>
            </a:prstGeom>
            <a:solidFill>
              <a:srgbClr val="033B57"/>
            </a:solidFill>
            <a:ln>
              <a:noFill/>
            </a:ln>
          </p:spPr>
          <p:txBody>
            <a:bodyPr lIns="225800" tIns="0" rIns="225800" bIns="0" anchor="ctr" anchorCtr="0">
              <a:noAutofit/>
            </a:bodyPr>
            <a:lstStyle/>
            <a:p>
              <a:pPr marL="0" marR="0" lvl="0" indent="0" algn="l" rtl="0">
                <a:lnSpc>
                  <a:spcPct val="90000"/>
                </a:lnSpc>
                <a:spcBef>
                  <a:spcPts val="0"/>
                </a:spcBef>
                <a:spcAft>
                  <a:spcPts val="665"/>
                </a:spcAft>
                <a:buSzPct val="25000"/>
                <a:buNone/>
              </a:pPr>
              <a:r>
                <a:rPr lang="en-US" sz="1900" b="0" i="0" u="none" strike="noStrike" cap="none" baseline="0" dirty="0">
                  <a:solidFill>
                    <a:schemeClr val="bg1"/>
                  </a:solidFill>
                  <a:latin typeface="Arial"/>
                  <a:ea typeface="Arial"/>
                  <a:cs typeface="Arial"/>
                  <a:sym typeface="Arial"/>
                </a:rPr>
                <a:t>2. If in doubt about giving information, get patient authorization.</a:t>
              </a:r>
            </a:p>
          </p:txBody>
        </p:sp>
        <p:sp>
          <p:nvSpPr>
            <p:cNvPr id="292" name="Shape 292"/>
            <p:cNvSpPr/>
            <p:nvPr/>
          </p:nvSpPr>
          <p:spPr>
            <a:xfrm>
              <a:off x="0" y="2824584"/>
              <a:ext cx="8534399" cy="1047374"/>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93" name="Shape 293"/>
            <p:cNvSpPr txBox="1"/>
            <p:nvPr/>
          </p:nvSpPr>
          <p:spPr>
            <a:xfrm>
              <a:off x="0" y="2824584"/>
              <a:ext cx="8534399" cy="1047374"/>
            </a:xfrm>
            <a:prstGeom prst="rect">
              <a:avLst/>
            </a:prstGeom>
            <a:noFill/>
            <a:ln>
              <a:noFill/>
            </a:ln>
          </p:spPr>
          <p:txBody>
            <a:bodyPr lIns="662350" tIns="395725" rIns="662350" bIns="135125" anchor="t" anchorCtr="0">
              <a:noAutofit/>
            </a:bodyPr>
            <a:lstStyle/>
            <a:p>
              <a:pPr marL="171450" marR="0" lvl="1" indent="-171450" algn="l" rtl="0">
                <a:lnSpc>
                  <a:spcPct val="90000"/>
                </a:lnSpc>
                <a:spcBef>
                  <a:spcPts val="0"/>
                </a:spcBef>
                <a:spcAft>
                  <a:spcPts val="285"/>
                </a:spcAft>
                <a:buClr>
                  <a:srgbClr val="3C8C92"/>
                </a:buClr>
                <a:buSzPct val="100000"/>
                <a:buFont typeface="Arial"/>
                <a:buChar char="•"/>
              </a:pPr>
              <a:r>
                <a:rPr lang="en-US" sz="1900" b="0" i="0" u="none" strike="noStrike" cap="none" baseline="0" dirty="0">
                  <a:latin typeface="Arial"/>
                  <a:ea typeface="Arial"/>
                  <a:cs typeface="Arial"/>
                  <a:sym typeface="Arial"/>
                </a:rPr>
                <a:t>Ensure only those who need to know, see or hear patient information are able to</a:t>
              </a:r>
            </a:p>
          </p:txBody>
        </p:sp>
        <p:sp>
          <p:nvSpPr>
            <p:cNvPr id="294" name="Shape 294"/>
            <p:cNvSpPr/>
            <p:nvPr/>
          </p:nvSpPr>
          <p:spPr>
            <a:xfrm>
              <a:off x="426720" y="2544144"/>
              <a:ext cx="5974079" cy="56087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95" name="Shape 295"/>
            <p:cNvSpPr txBox="1"/>
            <p:nvPr/>
          </p:nvSpPr>
          <p:spPr>
            <a:xfrm>
              <a:off x="454100" y="2571525"/>
              <a:ext cx="5919319" cy="506120"/>
            </a:xfrm>
            <a:prstGeom prst="rect">
              <a:avLst/>
            </a:prstGeom>
            <a:solidFill>
              <a:srgbClr val="033B57"/>
            </a:solidFill>
            <a:ln>
              <a:noFill/>
            </a:ln>
          </p:spPr>
          <p:txBody>
            <a:bodyPr lIns="225800" tIns="0" rIns="225800" bIns="0" anchor="ctr" anchorCtr="0">
              <a:noAutofit/>
            </a:bodyPr>
            <a:lstStyle/>
            <a:p>
              <a:pPr marL="0" marR="0" lvl="0" indent="0" algn="l" rtl="0">
                <a:lnSpc>
                  <a:spcPct val="90000"/>
                </a:lnSpc>
                <a:spcBef>
                  <a:spcPts val="0"/>
                </a:spcBef>
                <a:spcAft>
                  <a:spcPts val="665"/>
                </a:spcAft>
                <a:buSzPct val="25000"/>
                <a:buNone/>
              </a:pPr>
              <a:r>
                <a:rPr lang="en-US" sz="1900" b="0" i="0" u="none" strike="noStrike" cap="none" baseline="0" dirty="0">
                  <a:solidFill>
                    <a:schemeClr val="bg1"/>
                  </a:solidFill>
                  <a:latin typeface="Arial"/>
                  <a:ea typeface="Arial"/>
                  <a:cs typeface="Arial"/>
                  <a:sym typeface="Arial"/>
                </a:rPr>
                <a:t>3. Keep PHI secure</a:t>
              </a:r>
            </a:p>
          </p:txBody>
        </p:sp>
      </p:grpSp>
      <p:sp>
        <p:nvSpPr>
          <p:cNvPr id="16" name="TextBox 15"/>
          <p:cNvSpPr txBox="1"/>
          <p:nvPr/>
        </p:nvSpPr>
        <p:spPr>
          <a:xfrm>
            <a:off x="4711700" y="5316378"/>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extLst>
      <p:ext uri="{BB962C8B-B14F-4D97-AF65-F5344CB8AC3E}">
        <p14:creationId xmlns:p14="http://schemas.microsoft.com/office/powerpoint/2010/main" val="3083485274"/>
      </p:ext>
    </p:extLst>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ea typeface="Trebuchet MS"/>
                <a:cs typeface="Segoe UI Semilight" panose="020B0402040204020203" pitchFamily="34" charset="0"/>
                <a:sym typeface="Trebuchet MS"/>
              </a:rPr>
              <a:t>Examples of HIPAA Breaches</a:t>
            </a:r>
            <a:endParaRPr lang="en-US" dirty="0">
              <a:latin typeface="+mj-lt"/>
              <a:cs typeface="Segoe UI Semilight" panose="020B0402040204020203" pitchFamily="34" charset="0"/>
            </a:endParaRPr>
          </a:p>
        </p:txBody>
      </p:sp>
      <p:sp>
        <p:nvSpPr>
          <p:cNvPr id="3" name="Text Placeholder 2"/>
          <p:cNvSpPr>
            <a:spLocks noGrp="1"/>
          </p:cNvSpPr>
          <p:nvPr>
            <p:ph type="body" idx="1"/>
          </p:nvPr>
        </p:nvSpPr>
        <p:spPr/>
        <p:txBody>
          <a:bodyPr>
            <a:normAutofit lnSpcReduction="10000"/>
          </a:bodyPr>
          <a:lstStyle/>
          <a:p>
            <a:pPr marL="546100">
              <a:spcBef>
                <a:spcPts val="600"/>
              </a:spcBef>
              <a:spcAft>
                <a:spcPts val="600"/>
              </a:spcAft>
            </a:pPr>
            <a:r>
              <a:rPr lang="en-US" sz="2400" dirty="0"/>
              <a:t>A health-system accidentally posted the thousands of its patients medical records online.</a:t>
            </a:r>
          </a:p>
          <a:p>
            <a:pPr marL="546100">
              <a:spcBef>
                <a:spcPts val="600"/>
              </a:spcBef>
              <a:spcAft>
                <a:spcPts val="600"/>
              </a:spcAft>
            </a:pPr>
            <a:r>
              <a:rPr lang="en-US" sz="2400" dirty="0"/>
              <a:t>A pharmacy’s used computer was resold while still containing customer’s prescription records. The data included names, addresses, social security numbers and medications purchased.</a:t>
            </a:r>
          </a:p>
          <a:p>
            <a:pPr marL="546100">
              <a:spcBef>
                <a:spcPts val="600"/>
              </a:spcBef>
              <a:spcAft>
                <a:spcPts val="600"/>
              </a:spcAft>
            </a:pPr>
            <a:r>
              <a:rPr lang="en-US" sz="2400" dirty="0"/>
              <a:t>A county health board member, who was also a banker, accessed health records and identified cancer patients. The banker placed notices on their mortgages.</a:t>
            </a:r>
          </a:p>
        </p:txBody>
      </p:sp>
      <p:sp>
        <p:nvSpPr>
          <p:cNvPr id="4" name="Rectangle 3"/>
          <p:cNvSpPr/>
          <p:nvPr/>
        </p:nvSpPr>
        <p:spPr>
          <a:xfrm>
            <a:off x="5136717" y="5285603"/>
            <a:ext cx="4021570" cy="276999"/>
          </a:xfrm>
          <a:prstGeom prst="rect">
            <a:avLst/>
          </a:prstGeom>
        </p:spPr>
        <p:txBody>
          <a:bodyPr wrap="square">
            <a:spAutoFit/>
          </a:bodyPr>
          <a:lstStyle/>
          <a:p>
            <a:pPr algn="r"/>
            <a:r>
              <a:rPr lang="en-US" sz="1200" i="1" dirty="0">
                <a:solidFill>
                  <a:schemeClr val="bg1">
                    <a:lumMod val="50000"/>
                  </a:schemeClr>
                </a:solidFill>
              </a:rPr>
              <a:t>Source: UC Davis Medical Center. 2015</a:t>
            </a:r>
            <a:r>
              <a:rPr lang="en-US" sz="1000" i="1" dirty="0">
                <a:solidFill>
                  <a:schemeClr val="bg1">
                    <a:lumMod val="50000"/>
                  </a:schemeClr>
                </a:solidFill>
              </a:rPr>
              <a:t>.</a:t>
            </a:r>
          </a:p>
        </p:txBody>
      </p:sp>
    </p:spTree>
    <p:extLst>
      <p:ext uri="{BB962C8B-B14F-4D97-AF65-F5344CB8AC3E}">
        <p14:creationId xmlns:p14="http://schemas.microsoft.com/office/powerpoint/2010/main" val="776693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90600"/>
            <a:ext cx="8229600" cy="4419600"/>
          </a:xfrm>
        </p:spPr>
        <p:txBody>
          <a:bodyPr>
            <a:normAutofit lnSpcReduction="10000"/>
          </a:bodyPr>
          <a:lstStyle/>
          <a:p>
            <a:pPr marL="0" indent="0">
              <a:buNone/>
            </a:pPr>
            <a:endParaRPr lang="en-US" sz="2400" dirty="0"/>
          </a:p>
          <a:p>
            <a:pPr marL="0" indent="0">
              <a:buNone/>
            </a:pPr>
            <a:r>
              <a:rPr lang="en-US" sz="2400" dirty="0"/>
              <a:t>Taking home your notebook with all your patient information on the weekend? </a:t>
            </a:r>
          </a:p>
          <a:p>
            <a:pPr marL="0" indent="0">
              <a:buNone/>
            </a:pPr>
            <a:endParaRPr lang="en-US" sz="2400" dirty="0"/>
          </a:p>
          <a:p>
            <a:pPr marL="0" indent="0">
              <a:buNone/>
            </a:pPr>
            <a:r>
              <a:rPr lang="en-US" sz="2400" dirty="0"/>
              <a:t>Telling your partner about a patient? </a:t>
            </a:r>
          </a:p>
          <a:p>
            <a:pPr marL="0" indent="0">
              <a:buNone/>
            </a:pPr>
            <a:endParaRPr lang="en-US" sz="2400" dirty="0"/>
          </a:p>
          <a:p>
            <a:pPr marL="0" indent="0">
              <a:buNone/>
            </a:pPr>
            <a:r>
              <a:rPr lang="en-US" sz="2400" dirty="0"/>
              <a:t>Checking the lab results of your next door neighbor, who you are not navigating? </a:t>
            </a:r>
          </a:p>
          <a:p>
            <a:pPr marL="0" indent="0">
              <a:buNone/>
            </a:pPr>
            <a:endParaRPr lang="en-US" sz="2400" dirty="0"/>
          </a:p>
          <a:p>
            <a:pPr marL="0" indent="0">
              <a:buNone/>
            </a:pPr>
            <a:r>
              <a:rPr lang="en-US" sz="2400" dirty="0"/>
              <a:t>Telling the social worker that you believe your patient is suicidal? </a:t>
            </a:r>
          </a:p>
        </p:txBody>
      </p:sp>
      <p:sp>
        <p:nvSpPr>
          <p:cNvPr id="4" name="Title 1"/>
          <p:cNvSpPr>
            <a:spLocks noGrp="1"/>
          </p:cNvSpPr>
          <p:nvPr>
            <p:ph type="title"/>
          </p:nvPr>
        </p:nvSpPr>
        <p:spPr>
          <a:xfrm>
            <a:off x="457200" y="228600"/>
            <a:ext cx="8229600" cy="1143000"/>
          </a:xfrm>
        </p:spPr>
        <p:txBody>
          <a:bodyPr/>
          <a:lstStyle/>
          <a:p>
            <a:r>
              <a:rPr lang="en-US" sz="3600" dirty="0">
                <a:latin typeface="+mj-lt"/>
                <a:ea typeface="Trebuchet MS"/>
                <a:cs typeface="Segoe UI Semilight" panose="020B0402040204020203" pitchFamily="34" charset="0"/>
                <a:sym typeface="Trebuchet MS"/>
              </a:rPr>
              <a:t>Is this a HIPAA Breach?</a:t>
            </a:r>
          </a:p>
        </p:txBody>
      </p:sp>
    </p:spTree>
    <p:extLst>
      <p:ext uri="{BB962C8B-B14F-4D97-AF65-F5344CB8AC3E}">
        <p14:creationId xmlns:p14="http://schemas.microsoft.com/office/powerpoint/2010/main" val="1884727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Competencies</a:t>
            </a:r>
          </a:p>
        </p:txBody>
      </p:sp>
      <p:sp>
        <p:nvSpPr>
          <p:cNvPr id="98" name="Shape 98"/>
          <p:cNvSpPr txBox="1">
            <a:spLocks noGrp="1"/>
          </p:cNvSpPr>
          <p:nvPr>
            <p:ph type="body" idx="1"/>
          </p:nvPr>
        </p:nvSpPr>
        <p:spPr>
          <a:xfrm>
            <a:off x="457200" y="1600201"/>
            <a:ext cx="8229600" cy="3962400"/>
          </a:xfrm>
          <a:prstGeom prst="rect">
            <a:avLst/>
          </a:prstGeom>
          <a:noFill/>
          <a:ln>
            <a:noFill/>
          </a:ln>
        </p:spPr>
        <p:txBody>
          <a:bodyPr lIns="91425" tIns="45700" rIns="91425" bIns="45700" anchor="t" anchorCtr="0">
            <a:noAutofit/>
          </a:bodyPr>
          <a:lstStyle/>
          <a:p>
            <a:pPr marL="76200" indent="0">
              <a:spcBef>
                <a:spcPts val="0"/>
              </a:spcBef>
              <a:buSzPct val="100000"/>
              <a:buNone/>
            </a:pPr>
            <a:r>
              <a:rPr lang="en-US" sz="2000" kern="1200" dirty="0">
                <a:solidFill>
                  <a:schemeClr val="tx1"/>
                </a:solidFill>
              </a:rPr>
              <a:t>This lesson covers the following Core Competencies for Patient Navigators:</a:t>
            </a:r>
          </a:p>
          <a:p>
            <a:pPr marL="76200" indent="0">
              <a:spcBef>
                <a:spcPts val="0"/>
              </a:spcBef>
              <a:buSzPct val="100000"/>
              <a:buNone/>
            </a:pPr>
            <a:endParaRPr lang="en-US" sz="2000" kern="1200" dirty="0">
              <a:solidFill>
                <a:schemeClr val="tx1"/>
              </a:solidFill>
            </a:endParaRPr>
          </a:p>
          <a:p>
            <a:pPr marL="76200" lvl="0" indent="0" rtl="0">
              <a:spcBef>
                <a:spcPts val="0"/>
              </a:spcBef>
              <a:buClr>
                <a:schemeClr val="dk1"/>
              </a:buClr>
              <a:buSzPct val="100000"/>
              <a:buNone/>
            </a:pPr>
            <a:r>
              <a:rPr lang="en-US" sz="2000" dirty="0">
                <a:solidFill>
                  <a:schemeClr val="dk1"/>
                </a:solidFill>
              </a:rPr>
              <a:t>5.4 Demonstrate responsiveness to patient needs within scope of practice and professional boundaries</a:t>
            </a:r>
          </a:p>
          <a:p>
            <a:pPr marL="76200" lvl="0" indent="0" rtl="0">
              <a:spcBef>
                <a:spcPts val="0"/>
              </a:spcBef>
              <a:buClr>
                <a:schemeClr val="dk1"/>
              </a:buClr>
              <a:buSzPct val="100000"/>
              <a:buNone/>
            </a:pPr>
            <a:endParaRPr lang="en-US" sz="2000" dirty="0">
              <a:solidFill>
                <a:schemeClr val="dk1"/>
              </a:solidFill>
            </a:endParaRPr>
          </a:p>
          <a:p>
            <a:pPr marL="76200" lvl="0" indent="0" rtl="0">
              <a:spcBef>
                <a:spcPts val="480"/>
              </a:spcBef>
              <a:buClr>
                <a:schemeClr val="dk1"/>
              </a:buClr>
              <a:buSzPct val="100000"/>
              <a:buNone/>
            </a:pPr>
            <a:r>
              <a:rPr lang="en-US" sz="2000" dirty="0">
                <a:solidFill>
                  <a:schemeClr val="dk1"/>
                </a:solidFill>
              </a:rPr>
              <a:t>5.5 Know and support patient rights</a:t>
            </a:r>
          </a:p>
          <a:p>
            <a:pPr marL="76200" lvl="0" indent="0" rtl="0">
              <a:spcBef>
                <a:spcPts val="480"/>
              </a:spcBef>
              <a:buClr>
                <a:schemeClr val="dk1"/>
              </a:buClr>
              <a:buSzPct val="100000"/>
              <a:buNone/>
            </a:pPr>
            <a:endParaRPr lang="en-US" sz="2000" dirty="0">
              <a:solidFill>
                <a:schemeClr val="dk1"/>
              </a:solidFill>
            </a:endParaRPr>
          </a:p>
          <a:p>
            <a:pPr marL="76200" lvl="0" indent="0" rtl="0">
              <a:spcBef>
                <a:spcPts val="480"/>
              </a:spcBef>
              <a:buClr>
                <a:schemeClr val="dk1"/>
              </a:buClr>
              <a:buSzPct val="100000"/>
              <a:buNone/>
            </a:pPr>
            <a:r>
              <a:rPr lang="en-US" sz="2000" dirty="0">
                <a:solidFill>
                  <a:schemeClr val="dk1"/>
                </a:solidFill>
              </a:rPr>
              <a:t>5.7 Demonstrate a commitment to ethical principles pertaining to confidentiality, informed consent, business practices and compliance with relevant laws, policies and regulations (e.g., HIPAA, agency abuse reporting rules, Duty to Warn, safety contracting)</a:t>
            </a:r>
          </a:p>
          <a:p>
            <a:pPr marL="342900" marR="0" lvl="0" indent="-190500" algn="l" rtl="0">
              <a:spcBef>
                <a:spcPts val="480"/>
              </a:spcBef>
              <a:spcAft>
                <a:spcPts val="0"/>
              </a:spcAft>
              <a:buClr>
                <a:schemeClr val="dk1"/>
              </a:buClr>
              <a:buFont typeface="Arial"/>
              <a:buNone/>
            </a:pPr>
            <a:endParaRPr sz="2400" b="0" i="0" u="none" strike="noStrike" cap="none" baseline="0" dirty="0">
              <a:solidFill>
                <a:schemeClr val="dk1"/>
              </a:solidFill>
              <a:latin typeface="Arial"/>
              <a:ea typeface="Arial"/>
              <a:cs typeface="Arial"/>
              <a:sym typeface="Arial"/>
            </a:endParaRPr>
          </a:p>
          <a:p>
            <a:pPr marL="342900" marR="0" lvl="0" indent="-190500" algn="l" rtl="0">
              <a:spcBef>
                <a:spcPts val="480"/>
              </a:spcBef>
              <a:spcAft>
                <a:spcPts val="0"/>
              </a:spcAft>
              <a:buClr>
                <a:schemeClr val="dk1"/>
              </a:buClr>
              <a:buFont typeface="Arial"/>
              <a:buNone/>
            </a:pPr>
            <a:endParaRPr sz="2400" b="0" i="0" u="none" strike="noStrike" cap="none" baseline="0" dirty="0">
              <a:solidFill>
                <a:schemeClr val="dk1"/>
              </a:solidFill>
              <a:latin typeface="Arial"/>
              <a:ea typeface="Arial"/>
              <a:cs typeface="Arial"/>
              <a:sym typeface="Arial"/>
            </a:endParaRPr>
          </a:p>
          <a:p>
            <a:pPr marL="342900" marR="0" lvl="0" indent="-190500" algn="l" rtl="0">
              <a:spcBef>
                <a:spcPts val="480"/>
              </a:spcBef>
              <a:spcAft>
                <a:spcPts val="0"/>
              </a:spcAft>
              <a:buClr>
                <a:schemeClr val="dk1"/>
              </a:buClr>
              <a:buFont typeface="Arial"/>
              <a:buNone/>
            </a:pPr>
            <a:endParaRPr sz="2400" b="0" i="0" u="none" strike="noStrike" cap="none" baseline="0" dirty="0">
              <a:solidFill>
                <a:schemeClr val="dk1"/>
              </a:solidFill>
              <a:latin typeface="Arial"/>
              <a:ea typeface="Arial"/>
              <a:cs typeface="Arial"/>
              <a:sym typeface="Arial"/>
            </a:endParaRP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ea typeface="Trebuchet MS"/>
                <a:cs typeface="Trebuchet MS"/>
                <a:sym typeface="Trebuchet MS"/>
              </a:rPr>
              <a:t>Legal Obligations</a:t>
            </a:r>
            <a:endParaRPr lang="en-US" dirty="0">
              <a:latin typeface="+mj-lt"/>
            </a:endParaRPr>
          </a:p>
        </p:txBody>
      </p:sp>
      <p:graphicFrame>
        <p:nvGraphicFramePr>
          <p:cNvPr id="4" name="Diagram 3" descr="Three legal obligations: Duty to Warn, Abuse reporting rules and Safety contracting.&#10;">
            <a:extLst>
              <a:ext uri="{FF2B5EF4-FFF2-40B4-BE49-F238E27FC236}">
                <a16:creationId xmlns:a16="http://schemas.microsoft.com/office/drawing/2014/main" id="{A7025414-6702-4685-ADA8-AEF21B8BB807}"/>
              </a:ext>
            </a:extLst>
          </p:cNvPr>
          <p:cNvGraphicFramePr/>
          <p:nvPr>
            <p:extLst>
              <p:ext uri="{D42A27DB-BD31-4B8C-83A1-F6EECF244321}">
                <p14:modId xmlns:p14="http://schemas.microsoft.com/office/powerpoint/2010/main" val="3910429406"/>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5370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ea typeface="Trebuchet MS"/>
                <a:cs typeface="Trebuchet MS"/>
              </a:rPr>
              <a:t>Duty to Warn </a:t>
            </a:r>
          </a:p>
        </p:txBody>
      </p:sp>
      <p:sp>
        <p:nvSpPr>
          <p:cNvPr id="5" name="Rectangle 4" descr="Duty to warn as defined by the National Conference of State Legislatures is a mandatory duty for certain professionals to report any suspicion that a patient may pose a danger to themselves or others.">
            <a:extLst>
              <a:ext uri="{FF2B5EF4-FFF2-40B4-BE49-F238E27FC236}">
                <a16:creationId xmlns:a16="http://schemas.microsoft.com/office/drawing/2014/main" id="{4CACA6CA-E056-4B3C-8867-B50F7582E267}"/>
              </a:ext>
            </a:extLst>
          </p:cNvPr>
          <p:cNvSpPr/>
          <p:nvPr/>
        </p:nvSpPr>
        <p:spPr>
          <a:xfrm>
            <a:off x="2133600" y="2362200"/>
            <a:ext cx="48768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552700" y="2743200"/>
            <a:ext cx="4038600" cy="1077218"/>
          </a:xfrm>
          <a:prstGeom prst="rect">
            <a:avLst/>
          </a:prstGeom>
          <a:noFill/>
        </p:spPr>
        <p:txBody>
          <a:bodyPr wrap="square" rtlCol="0">
            <a:spAutoFit/>
          </a:bodyPr>
          <a:lstStyle/>
          <a:p>
            <a:r>
              <a:rPr lang="en-US" sz="3200" dirty="0"/>
              <a:t>Pose a danger to themselves or others</a:t>
            </a:r>
          </a:p>
        </p:txBody>
      </p:sp>
      <p:sp>
        <p:nvSpPr>
          <p:cNvPr id="4" name="TextBox 3"/>
          <p:cNvSpPr txBox="1"/>
          <p:nvPr/>
        </p:nvSpPr>
        <p:spPr>
          <a:xfrm>
            <a:off x="4281487" y="5257800"/>
            <a:ext cx="4876800" cy="276999"/>
          </a:xfrm>
          <a:prstGeom prst="rect">
            <a:avLst/>
          </a:prstGeom>
          <a:noFill/>
        </p:spPr>
        <p:txBody>
          <a:bodyPr wrap="square" rtlCol="0">
            <a:spAutoFit/>
          </a:bodyPr>
          <a:lstStyle/>
          <a:p>
            <a:pPr algn="r"/>
            <a:r>
              <a:rPr lang="en-US" sz="1200" i="1" dirty="0">
                <a:solidFill>
                  <a:schemeClr val="bg1">
                    <a:lumMod val="50000"/>
                  </a:schemeClr>
                </a:solidFill>
              </a:rPr>
              <a:t>Source: National Conference of State Legislatures. 2013.</a:t>
            </a:r>
          </a:p>
        </p:txBody>
      </p:sp>
    </p:spTree>
    <p:extLst>
      <p:ext uri="{BB962C8B-B14F-4D97-AF65-F5344CB8AC3E}">
        <p14:creationId xmlns:p14="http://schemas.microsoft.com/office/powerpoint/2010/main" val="27956545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Reporting Abuse or Neglect </a:t>
            </a:r>
          </a:p>
        </p:txBody>
      </p:sp>
      <p:sp>
        <p:nvSpPr>
          <p:cNvPr id="3" name="Text Placeholder 2"/>
          <p:cNvSpPr>
            <a:spLocks noGrp="1"/>
          </p:cNvSpPr>
          <p:nvPr>
            <p:ph type="body" idx="1"/>
          </p:nvPr>
        </p:nvSpPr>
        <p:spPr>
          <a:xfrm>
            <a:off x="533400" y="1310144"/>
            <a:ext cx="3460531" cy="2041634"/>
          </a:xfrm>
          <a:solidFill>
            <a:srgbClr val="033B57"/>
          </a:solidFill>
          <a:ln w="19050">
            <a:solidFill>
              <a:srgbClr val="365F91"/>
            </a:solidFill>
          </a:ln>
        </p:spPr>
        <p:txBody>
          <a:bodyPr/>
          <a:lstStyle/>
          <a:p>
            <a:pPr marL="203200" indent="0">
              <a:buNone/>
            </a:pPr>
            <a:r>
              <a:rPr lang="en-US" sz="2000" dirty="0">
                <a:solidFill>
                  <a:schemeClr val="bg1"/>
                </a:solidFill>
              </a:rPr>
              <a:t>Human services providers </a:t>
            </a:r>
          </a:p>
          <a:p>
            <a:pPr marL="203200" indent="0">
              <a:buNone/>
            </a:pPr>
            <a:r>
              <a:rPr lang="en-US" sz="2000" dirty="0">
                <a:solidFill>
                  <a:schemeClr val="bg1"/>
                </a:solidFill>
              </a:rPr>
              <a:t>Health care providers </a:t>
            </a:r>
          </a:p>
          <a:p>
            <a:pPr marL="203200" indent="0">
              <a:buNone/>
            </a:pPr>
            <a:r>
              <a:rPr lang="en-US" sz="2000" dirty="0">
                <a:solidFill>
                  <a:schemeClr val="bg1"/>
                </a:solidFill>
              </a:rPr>
              <a:t>Child care providers</a:t>
            </a:r>
          </a:p>
          <a:p>
            <a:pPr marL="203200" indent="0">
              <a:buNone/>
            </a:pPr>
            <a:r>
              <a:rPr lang="en-US" sz="2000" dirty="0">
                <a:solidFill>
                  <a:schemeClr val="bg1"/>
                </a:solidFill>
              </a:rPr>
              <a:t>Education providers</a:t>
            </a:r>
          </a:p>
          <a:p>
            <a:pPr marL="203200" indent="0">
              <a:buNone/>
            </a:pPr>
            <a:r>
              <a:rPr lang="en-US" sz="2000" dirty="0">
                <a:solidFill>
                  <a:schemeClr val="bg1"/>
                </a:solidFill>
              </a:rPr>
              <a:t>Law enforcement</a:t>
            </a:r>
          </a:p>
        </p:txBody>
      </p:sp>
      <p:sp>
        <p:nvSpPr>
          <p:cNvPr id="6" name="Rectangle 5"/>
          <p:cNvSpPr/>
          <p:nvPr/>
        </p:nvSpPr>
        <p:spPr>
          <a:xfrm>
            <a:off x="533400" y="3506223"/>
            <a:ext cx="3429000" cy="19812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Become familiar with the local and state laws and  reporting agencies</a:t>
            </a:r>
          </a:p>
        </p:txBody>
      </p:sp>
      <p:sp>
        <p:nvSpPr>
          <p:cNvPr id="5" name="Rectangle 4"/>
          <p:cNvSpPr/>
          <p:nvPr/>
        </p:nvSpPr>
        <p:spPr>
          <a:xfrm>
            <a:off x="4267200" y="2202447"/>
            <a:ext cx="3352800" cy="20574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Talk with you supervisor about the organization’s process for reporting abuse </a:t>
            </a:r>
          </a:p>
        </p:txBody>
      </p:sp>
      <p:sp>
        <p:nvSpPr>
          <p:cNvPr id="4" name="Rectangle 3"/>
          <p:cNvSpPr/>
          <p:nvPr/>
        </p:nvSpPr>
        <p:spPr>
          <a:xfrm>
            <a:off x="6629400" y="5014494"/>
            <a:ext cx="2514600" cy="461665"/>
          </a:xfrm>
          <a:prstGeom prst="rect">
            <a:avLst/>
          </a:prstGeom>
        </p:spPr>
        <p:txBody>
          <a:bodyPr wrap="square">
            <a:spAutoFit/>
          </a:bodyPr>
          <a:lstStyle/>
          <a:p>
            <a:pPr algn="r"/>
            <a:r>
              <a:rPr lang="en-US" sz="1200" i="1" dirty="0">
                <a:solidFill>
                  <a:schemeClr val="bg1">
                    <a:lumMod val="50000"/>
                  </a:schemeClr>
                </a:solidFill>
              </a:rPr>
              <a:t>Source: New York State Office of Children and Family Services.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303296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Safety Contracting </a:t>
            </a:r>
          </a:p>
        </p:txBody>
      </p:sp>
      <p:sp>
        <p:nvSpPr>
          <p:cNvPr id="3" name="Content Placeholder 2">
            <a:extLst>
              <a:ext uri="{FF2B5EF4-FFF2-40B4-BE49-F238E27FC236}">
                <a16:creationId xmlns:a16="http://schemas.microsoft.com/office/drawing/2014/main" id="{2688ADE7-AEC9-4002-B1CB-689FE44529A8}"/>
              </a:ext>
            </a:extLst>
          </p:cNvPr>
          <p:cNvSpPr>
            <a:spLocks noGrp="1"/>
          </p:cNvSpPr>
          <p:nvPr>
            <p:ph idx="1"/>
          </p:nvPr>
        </p:nvSpPr>
        <p:spPr/>
        <p:txBody>
          <a:bodyPr>
            <a:normAutofit lnSpcReduction="10000"/>
          </a:bodyPr>
          <a:lstStyle/>
          <a:p>
            <a:r>
              <a:rPr lang="en-US" dirty="0"/>
              <a:t>Practice between therapist and patient that established a patient’s vow to not harm themselves on purpose or accidentally. </a:t>
            </a:r>
          </a:p>
          <a:p>
            <a:r>
              <a:rPr lang="en-US" dirty="0"/>
              <a:t>It is not the patient navigator’s role to assess a patient’s intentions to harm themselves. </a:t>
            </a:r>
          </a:p>
          <a:p>
            <a:r>
              <a:rPr lang="en-US" dirty="0"/>
              <a:t>It is your responsibility to seek doctor or supervisor immediately. </a:t>
            </a:r>
          </a:p>
        </p:txBody>
      </p:sp>
      <p:sp>
        <p:nvSpPr>
          <p:cNvPr id="4" name="TextBox 3"/>
          <p:cNvSpPr txBox="1"/>
          <p:nvPr/>
        </p:nvSpPr>
        <p:spPr>
          <a:xfrm>
            <a:off x="4062412" y="5334000"/>
            <a:ext cx="5105400" cy="276999"/>
          </a:xfrm>
          <a:prstGeom prst="rect">
            <a:avLst/>
          </a:prstGeom>
          <a:noFill/>
        </p:spPr>
        <p:txBody>
          <a:bodyPr wrap="square" rtlCol="0">
            <a:spAutoFit/>
          </a:bodyPr>
          <a:lstStyle/>
          <a:p>
            <a:pPr algn="r"/>
            <a:r>
              <a:rPr lang="en-US" sz="1200" i="1" dirty="0">
                <a:solidFill>
                  <a:schemeClr val="bg1">
                    <a:lumMod val="50000"/>
                  </a:schemeClr>
                </a:solidFill>
              </a:rPr>
              <a:t>Source: Garvey et al. 2009.</a:t>
            </a:r>
          </a:p>
        </p:txBody>
      </p:sp>
    </p:spTree>
    <p:extLst>
      <p:ext uri="{BB962C8B-B14F-4D97-AF65-F5344CB8AC3E}">
        <p14:creationId xmlns:p14="http://schemas.microsoft.com/office/powerpoint/2010/main" val="7855118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Shape 334"/>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Conclusion</a:t>
            </a:r>
          </a:p>
        </p:txBody>
      </p:sp>
      <p:sp>
        <p:nvSpPr>
          <p:cNvPr id="335" name="Shape 335"/>
          <p:cNvSpPr txBox="1">
            <a:spLocks noGrp="1"/>
          </p:cNvSpPr>
          <p:nvPr>
            <p:ph type="body" idx="1"/>
          </p:nvPr>
        </p:nvSpPr>
        <p:spPr>
          <a:xfrm>
            <a:off x="457200" y="1166019"/>
            <a:ext cx="8229600" cy="4396582"/>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Arial"/>
              <a:buNone/>
            </a:pPr>
            <a:r>
              <a:rPr lang="en-US" sz="2400" b="0" i="0" u="none" strike="noStrike" cap="none" baseline="0" dirty="0">
                <a:solidFill>
                  <a:schemeClr val="dk1"/>
                </a:solidFill>
                <a:sym typeface="Arial"/>
              </a:rPr>
              <a:t>In this </a:t>
            </a:r>
            <a:r>
              <a:rPr lang="en-US" sz="2400" dirty="0">
                <a:solidFill>
                  <a:schemeClr val="dk1"/>
                </a:solidFill>
              </a:rPr>
              <a:t>lesson</a:t>
            </a:r>
            <a:r>
              <a:rPr lang="en-US" sz="2400" b="0" i="0" u="none" strike="noStrike" cap="none" baseline="0" dirty="0">
                <a:solidFill>
                  <a:schemeClr val="dk1"/>
                </a:solidFill>
                <a:sym typeface="Arial"/>
              </a:rPr>
              <a:t> you learned to:</a:t>
            </a:r>
          </a:p>
          <a:p>
            <a:pPr>
              <a:lnSpc>
                <a:spcPct val="90000"/>
              </a:lnSpc>
              <a:spcBef>
                <a:spcPts val="540"/>
              </a:spcBef>
              <a:buSzPct val="100000"/>
            </a:pPr>
            <a:r>
              <a:rPr lang="en-US" sz="2400" dirty="0">
                <a:solidFill>
                  <a:schemeClr val="dk1"/>
                </a:solidFill>
              </a:rPr>
              <a:t>Define ethical standards as it relates to the health care system</a:t>
            </a:r>
          </a:p>
          <a:p>
            <a:pPr>
              <a:lnSpc>
                <a:spcPct val="90000"/>
              </a:lnSpc>
              <a:spcBef>
                <a:spcPts val="540"/>
              </a:spcBef>
              <a:buSzPct val="100000"/>
            </a:pPr>
            <a:r>
              <a:rPr lang="en-US" sz="2400" dirty="0">
                <a:solidFill>
                  <a:schemeClr val="dk1"/>
                </a:solidFill>
              </a:rPr>
              <a:t>Describe a process for ethical decision-making</a:t>
            </a:r>
          </a:p>
          <a:p>
            <a:pPr>
              <a:lnSpc>
                <a:spcPct val="90000"/>
              </a:lnSpc>
              <a:spcBef>
                <a:spcPts val="540"/>
              </a:spcBef>
              <a:buSzPct val="100000"/>
            </a:pPr>
            <a:r>
              <a:rPr lang="en-US" sz="2400" dirty="0">
                <a:solidFill>
                  <a:schemeClr val="dk1"/>
                </a:solidFill>
              </a:rPr>
              <a:t>Discuss how to build ethical relationships with patients</a:t>
            </a:r>
          </a:p>
          <a:p>
            <a:pPr>
              <a:lnSpc>
                <a:spcPct val="90000"/>
              </a:lnSpc>
              <a:spcBef>
                <a:spcPts val="540"/>
              </a:spcBef>
              <a:buSzPct val="100000"/>
            </a:pPr>
            <a:r>
              <a:rPr lang="en-US" sz="2400" dirty="0">
                <a:solidFill>
                  <a:schemeClr val="dk1"/>
                </a:solidFill>
              </a:rPr>
              <a:t>Describe the Patient's Bill of Rights </a:t>
            </a:r>
          </a:p>
          <a:p>
            <a:pPr>
              <a:lnSpc>
                <a:spcPct val="90000"/>
              </a:lnSpc>
              <a:spcBef>
                <a:spcPts val="540"/>
              </a:spcBef>
              <a:buSzPct val="100000"/>
            </a:pPr>
            <a:r>
              <a:rPr lang="en-US" sz="2400" dirty="0">
                <a:solidFill>
                  <a:schemeClr val="dk1"/>
                </a:solidFill>
              </a:rPr>
              <a:t>Identify opportunities to support patient rights</a:t>
            </a:r>
          </a:p>
          <a:p>
            <a:pPr>
              <a:lnSpc>
                <a:spcPct val="90000"/>
              </a:lnSpc>
              <a:spcBef>
                <a:spcPts val="540"/>
              </a:spcBef>
              <a:buSzPct val="100000"/>
            </a:pPr>
            <a:r>
              <a:rPr lang="en-US" sz="2400" dirty="0">
                <a:solidFill>
                  <a:schemeClr val="dk1"/>
                </a:solidFill>
              </a:rPr>
              <a:t>Identify ethical principles related to compliance with laws, policies and regulations</a:t>
            </a:r>
          </a:p>
          <a:p>
            <a:pPr lvl="0" indent="-342900">
              <a:lnSpc>
                <a:spcPct val="90000"/>
              </a:lnSpc>
              <a:spcBef>
                <a:spcPts val="540"/>
              </a:spcBef>
              <a:buSzPct val="100000"/>
            </a:pPr>
            <a:endParaRPr lang="en-US" sz="4000" dirty="0">
              <a:solidFill>
                <a:schemeClr val="dk1"/>
              </a:solidFill>
            </a:endParaRP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BC242-DEEF-41C2-A5E8-57FBE65CE242}"/>
              </a:ext>
            </a:extLst>
          </p:cNvPr>
          <p:cNvSpPr>
            <a:spLocks noGrp="1"/>
          </p:cNvSpPr>
          <p:nvPr>
            <p:ph type="title"/>
          </p:nvPr>
        </p:nvSpPr>
        <p:spPr/>
        <p:txBody>
          <a:bodyPr>
            <a:normAutofit/>
          </a:bodyPr>
          <a:lstStyle/>
          <a:p>
            <a:r>
              <a:rPr lang="en-US" sz="3600" dirty="0"/>
              <a:t>References</a:t>
            </a:r>
          </a:p>
        </p:txBody>
      </p:sp>
      <p:sp>
        <p:nvSpPr>
          <p:cNvPr id="3" name="Content Placeholder 2">
            <a:extLst>
              <a:ext uri="{FF2B5EF4-FFF2-40B4-BE49-F238E27FC236}">
                <a16:creationId xmlns:a16="http://schemas.microsoft.com/office/drawing/2014/main" id="{3592D1DA-E1A7-442C-BAAD-079115A5F3DB}"/>
              </a:ext>
            </a:extLst>
          </p:cNvPr>
          <p:cNvSpPr>
            <a:spLocks noGrp="1"/>
          </p:cNvSpPr>
          <p:nvPr>
            <p:ph idx="1"/>
          </p:nvPr>
        </p:nvSpPr>
        <p:spPr>
          <a:xfrm>
            <a:off x="457200" y="1371600"/>
            <a:ext cx="8534400" cy="4267200"/>
          </a:xfrm>
        </p:spPr>
        <p:txBody>
          <a:bodyPr>
            <a:noAutofit/>
          </a:bodyPr>
          <a:lstStyle/>
          <a:p>
            <a:r>
              <a:rPr lang="en-US" sz="1200" dirty="0"/>
              <a:t>Garvey, K. A., Penn, J. V., Campbell, A. L., Esposito‐</a:t>
            </a:r>
            <a:r>
              <a:rPr lang="en-US" sz="1200" err="1"/>
              <a:t>Symthers</a:t>
            </a:r>
            <a:r>
              <a:rPr lang="en-US" sz="1200" dirty="0"/>
              <a:t>, C., &amp; Spirito, A. (2009). Contracting for safety with patients: Clinical practice and forensic implications. </a:t>
            </a:r>
            <a:r>
              <a:rPr lang="en-US" sz="1200" i="1" dirty="0"/>
              <a:t>Journal of the American Academy of Psychiatry and the Law Online, 37</a:t>
            </a:r>
            <a:r>
              <a:rPr lang="en-US" sz="1200" dirty="0"/>
              <a:t>(3):363‐370. Retrieved April 15, 2021, from </a:t>
            </a:r>
            <a:r>
              <a:rPr lang="en-US" sz="1200" dirty="0">
                <a:ea typeface="+mn-lt"/>
                <a:cs typeface="+mn-lt"/>
              </a:rPr>
              <a:t>https://pubmed.ncbi.nlm.nih.gov/19767501/. </a:t>
            </a:r>
            <a:endParaRPr lang="en-US" sz="1200" dirty="0">
              <a:cs typeface="Arial"/>
            </a:endParaRPr>
          </a:p>
          <a:p>
            <a:r>
              <a:rPr lang="en-US" sz="1200" dirty="0"/>
              <a:t>National Conference of State Legislatures. (2013). </a:t>
            </a:r>
            <a:r>
              <a:rPr lang="en-US" sz="1200" i="1" dirty="0"/>
              <a:t>Mental health professionals’ duty to warn</a:t>
            </a:r>
            <a:r>
              <a:rPr lang="en-US" sz="1200" dirty="0"/>
              <a:t>. http://www.ncsl.org/research/health/mental‐health‐professionals‐duty‐to‐ warn.aspx.   </a:t>
            </a:r>
            <a:endParaRPr lang="en-US" sz="1200">
              <a:cs typeface="Arial"/>
            </a:endParaRPr>
          </a:p>
          <a:p>
            <a:r>
              <a:rPr lang="en-US" sz="1200" dirty="0"/>
              <a:t>New York State Office of Children and Family Services. (n.d.). </a:t>
            </a:r>
            <a:r>
              <a:rPr lang="en-US" sz="1200" i="1" dirty="0"/>
              <a:t>Reporting abuse or neglect</a:t>
            </a:r>
            <a:r>
              <a:rPr lang="en-US" sz="1200" dirty="0"/>
              <a:t>. http://ocfs.ny.gov/main/assets/CPS_Reporting_NYC_OCFS.pdf.   </a:t>
            </a:r>
            <a:endParaRPr lang="en-US" sz="1200">
              <a:cs typeface="Arial"/>
            </a:endParaRPr>
          </a:p>
          <a:p>
            <a:r>
              <a:rPr lang="en-US" sz="1200" dirty="0"/>
              <a:t>Patient Navigator Training Collaborative. (n.d.). http://patientnavigatortraining.org/.   </a:t>
            </a:r>
            <a:endParaRPr lang="en-US" sz="1200">
              <a:cs typeface="Arial"/>
            </a:endParaRPr>
          </a:p>
          <a:p>
            <a:r>
              <a:rPr lang="en-US" sz="1200" dirty="0"/>
              <a:t>Santa Clara University. (2009). </a:t>
            </a:r>
            <a:r>
              <a:rPr lang="en-US" sz="1200" i="1" dirty="0"/>
              <a:t>Ethical decision making: A framework for ethical decision making</a:t>
            </a:r>
            <a:r>
              <a:rPr lang="en-US" sz="1200" dirty="0"/>
              <a:t>. http://www.scu.edu/ethics/practicing/decision/.   </a:t>
            </a:r>
            <a:endParaRPr lang="en-US" sz="1200">
              <a:cs typeface="Arial"/>
            </a:endParaRPr>
          </a:p>
          <a:p>
            <a:r>
              <a:rPr lang="en-US" sz="1200" dirty="0"/>
              <a:t>U.S. Department of Health and Human Services. (1998). </a:t>
            </a:r>
            <a:r>
              <a:rPr lang="en-US" sz="1200" i="1" dirty="0"/>
              <a:t>President’s advisory commission on consumer protection and quality in the health care industry, appendix A: Consumer bill of rights and responsibilities</a:t>
            </a:r>
            <a:r>
              <a:rPr lang="en-US" sz="1200" dirty="0"/>
              <a:t>. http://archive.ahrq.gov/hcqual/final/append_a.html.  </a:t>
            </a:r>
            <a:r>
              <a:rPr lang="en-US" sz="1400" dirty="0"/>
              <a:t> </a:t>
            </a:r>
            <a:endParaRPr lang="en-US" sz="1400">
              <a:cs typeface="Arial"/>
            </a:endParaRPr>
          </a:p>
          <a:p>
            <a:r>
              <a:rPr lang="en-US" sz="1200" dirty="0"/>
              <a:t>UC Davis Medical Center. (2015). </a:t>
            </a:r>
            <a:r>
              <a:rPr lang="en-US" sz="1200" i="1" dirty="0"/>
              <a:t>Compliance program</a:t>
            </a:r>
            <a:r>
              <a:rPr lang="en-US" sz="1200" dirty="0"/>
              <a:t>.  http://www.ucdmc.ucdavis.edu/compliance/guidance/privacy/example.html.   </a:t>
            </a:r>
            <a:endParaRPr lang="en-US" sz="1200" dirty="0">
              <a:cs typeface="Arial"/>
            </a:endParaRPr>
          </a:p>
          <a:p>
            <a:r>
              <a:rPr lang="en-US" sz="1200" dirty="0">
                <a:solidFill>
                  <a:schemeClr val="bg2">
                    <a:lumMod val="50000"/>
                  </a:schemeClr>
                </a:solidFill>
              </a:rPr>
              <a:t>Wells, K. J., Battaglia, T. A., Dudley, D.J., Garcia, R., Greene, A., Calhoun, E., </a:t>
            </a:r>
            <a:r>
              <a:rPr lang="en-US" sz="1200" err="1">
                <a:solidFill>
                  <a:schemeClr val="bg2">
                    <a:lumMod val="50000"/>
                  </a:schemeClr>
                </a:solidFill>
              </a:rPr>
              <a:t>Mandelblatt</a:t>
            </a:r>
            <a:r>
              <a:rPr lang="en-US" sz="1200" dirty="0">
                <a:solidFill>
                  <a:schemeClr val="bg2">
                    <a:lumMod val="50000"/>
                  </a:schemeClr>
                </a:solidFill>
              </a:rPr>
              <a:t>, J. S., Paskett, E. D., Raich, P. C., &amp; Patient Research Program.(2008). Patient navigation: State of the art or is it science? </a:t>
            </a:r>
            <a:r>
              <a:rPr lang="en-US" sz="1200" i="1" dirty="0">
                <a:solidFill>
                  <a:schemeClr val="bg2">
                    <a:lumMod val="50000"/>
                  </a:schemeClr>
                </a:solidFill>
              </a:rPr>
              <a:t>Cancer,113</a:t>
            </a:r>
            <a:r>
              <a:rPr lang="en-US" sz="1200" dirty="0">
                <a:solidFill>
                  <a:schemeClr val="bg2">
                    <a:lumMod val="50000"/>
                  </a:schemeClr>
                </a:solidFill>
              </a:rPr>
              <a:t>(8):1999‐2010. </a:t>
            </a:r>
            <a:r>
              <a:rPr lang="en-US" sz="1200" err="1">
                <a:solidFill>
                  <a:schemeClr val="bg2">
                    <a:lumMod val="50000"/>
                  </a:schemeClr>
                </a:solidFill>
              </a:rPr>
              <a:t>doi</a:t>
            </a:r>
            <a:r>
              <a:rPr lang="en-US" sz="1200" dirty="0">
                <a:solidFill>
                  <a:schemeClr val="bg2">
                    <a:lumMod val="50000"/>
                  </a:schemeClr>
                </a:solidFill>
              </a:rPr>
              <a:t>: 10.1002/cncr.23815.</a:t>
            </a:r>
            <a:endParaRPr lang="en-US" sz="1200">
              <a:solidFill>
                <a:schemeClr val="bg2">
                  <a:lumMod val="50000"/>
                </a:schemeClr>
              </a:solidFill>
              <a:cs typeface="Arial"/>
            </a:endParaRPr>
          </a:p>
          <a:p>
            <a:endParaRPr lang="en-US" sz="1400" dirty="0">
              <a:cs typeface="Arial"/>
            </a:endParaRPr>
          </a:p>
        </p:txBody>
      </p:sp>
    </p:spTree>
    <p:extLst>
      <p:ext uri="{BB962C8B-B14F-4D97-AF65-F5344CB8AC3E}">
        <p14:creationId xmlns:p14="http://schemas.microsoft.com/office/powerpoint/2010/main" val="33934759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1676074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Shape 334"/>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Learning Objectives</a:t>
            </a:r>
          </a:p>
        </p:txBody>
      </p:sp>
      <p:sp>
        <p:nvSpPr>
          <p:cNvPr id="335" name="Shape 335"/>
          <p:cNvSpPr txBox="1">
            <a:spLocks noGrp="1"/>
          </p:cNvSpPr>
          <p:nvPr>
            <p:ph type="body" idx="1"/>
          </p:nvPr>
        </p:nvSpPr>
        <p:spPr>
          <a:xfrm>
            <a:off x="609600" y="1447800"/>
            <a:ext cx="8077200" cy="4267200"/>
          </a:xfrm>
          <a:prstGeom prst="rect">
            <a:avLst/>
          </a:prstGeom>
          <a:noFill/>
          <a:ln>
            <a:noFill/>
          </a:ln>
        </p:spPr>
        <p:txBody>
          <a:bodyPr lIns="91425" tIns="45700" rIns="91425" bIns="45700" anchor="t" anchorCtr="0">
            <a:noAutofit/>
          </a:bodyPr>
          <a:lstStyle/>
          <a:p>
            <a:pPr marL="0" indent="0">
              <a:lnSpc>
                <a:spcPct val="90000"/>
              </a:lnSpc>
              <a:spcBef>
                <a:spcPts val="590"/>
              </a:spcBef>
              <a:buSzPct val="25000"/>
              <a:buNone/>
            </a:pPr>
            <a:r>
              <a:rPr lang="en-US" sz="2400" dirty="0">
                <a:solidFill>
                  <a:schemeClr val="dk1"/>
                </a:solidFill>
              </a:rPr>
              <a:t>After completing this lesson, you will be able to:</a:t>
            </a:r>
          </a:p>
          <a:p>
            <a:pPr>
              <a:lnSpc>
                <a:spcPct val="90000"/>
              </a:lnSpc>
              <a:spcBef>
                <a:spcPts val="300"/>
              </a:spcBef>
              <a:spcAft>
                <a:spcPts val="300"/>
              </a:spcAft>
              <a:buSzPct val="100000"/>
            </a:pPr>
            <a:r>
              <a:rPr lang="en-US" sz="2400" dirty="0">
                <a:solidFill>
                  <a:schemeClr val="dk1"/>
                </a:solidFill>
              </a:rPr>
              <a:t>Define ethical standards as it relates to the health care system</a:t>
            </a:r>
          </a:p>
          <a:p>
            <a:pPr>
              <a:lnSpc>
                <a:spcPct val="90000"/>
              </a:lnSpc>
              <a:spcBef>
                <a:spcPts val="300"/>
              </a:spcBef>
              <a:spcAft>
                <a:spcPts val="300"/>
              </a:spcAft>
              <a:buSzPct val="100000"/>
            </a:pPr>
            <a:r>
              <a:rPr lang="en-US" sz="2400" dirty="0">
                <a:solidFill>
                  <a:schemeClr val="dk1"/>
                </a:solidFill>
              </a:rPr>
              <a:t>Describe a process for ethical decision-making</a:t>
            </a:r>
          </a:p>
          <a:p>
            <a:pPr>
              <a:lnSpc>
                <a:spcPct val="90000"/>
              </a:lnSpc>
              <a:spcBef>
                <a:spcPts val="300"/>
              </a:spcBef>
              <a:spcAft>
                <a:spcPts val="300"/>
              </a:spcAft>
              <a:buSzPct val="100000"/>
            </a:pPr>
            <a:r>
              <a:rPr lang="en-US" sz="2400" dirty="0">
                <a:solidFill>
                  <a:schemeClr val="dk1"/>
                </a:solidFill>
              </a:rPr>
              <a:t>Discuss how to build ethical relationships with patients</a:t>
            </a:r>
          </a:p>
          <a:p>
            <a:pPr>
              <a:lnSpc>
                <a:spcPct val="90000"/>
              </a:lnSpc>
              <a:spcBef>
                <a:spcPts val="300"/>
              </a:spcBef>
              <a:spcAft>
                <a:spcPts val="300"/>
              </a:spcAft>
              <a:buSzPct val="100000"/>
            </a:pPr>
            <a:r>
              <a:rPr lang="en-US" sz="2400" dirty="0">
                <a:solidFill>
                  <a:schemeClr val="dk1"/>
                </a:solidFill>
              </a:rPr>
              <a:t>Describe the Patient's Bill of Rights</a:t>
            </a:r>
          </a:p>
          <a:p>
            <a:pPr>
              <a:lnSpc>
                <a:spcPct val="90000"/>
              </a:lnSpc>
              <a:spcBef>
                <a:spcPts val="300"/>
              </a:spcBef>
              <a:spcAft>
                <a:spcPts val="300"/>
              </a:spcAft>
              <a:buSzPct val="100000"/>
            </a:pPr>
            <a:r>
              <a:rPr lang="en-US" sz="2400" dirty="0">
                <a:solidFill>
                  <a:schemeClr val="dk1"/>
                </a:solidFill>
              </a:rPr>
              <a:t>Identify opportunities to support patient rights</a:t>
            </a:r>
          </a:p>
          <a:p>
            <a:pPr>
              <a:lnSpc>
                <a:spcPct val="90000"/>
              </a:lnSpc>
              <a:spcBef>
                <a:spcPts val="300"/>
              </a:spcBef>
              <a:spcAft>
                <a:spcPts val="300"/>
              </a:spcAft>
              <a:buSzPct val="100000"/>
            </a:pPr>
            <a:r>
              <a:rPr lang="en-US" sz="2400" dirty="0">
                <a:solidFill>
                  <a:schemeClr val="dk1"/>
                </a:solidFill>
              </a:rPr>
              <a:t>Identify ethical principles related to compliance with laws, policies and regulations</a:t>
            </a:r>
          </a:p>
          <a:p>
            <a:pPr lvl="0" indent="-342900">
              <a:lnSpc>
                <a:spcPct val="90000"/>
              </a:lnSpc>
              <a:spcBef>
                <a:spcPts val="540"/>
              </a:spcBef>
              <a:buSzPct val="100000"/>
            </a:pPr>
            <a:endParaRPr lang="en-US" sz="2400" dirty="0">
              <a:solidFill>
                <a:schemeClr val="dk1"/>
              </a:solidFill>
            </a:endParaRPr>
          </a:p>
        </p:txBody>
      </p:sp>
    </p:spTree>
    <p:extLst>
      <p:ext uri="{BB962C8B-B14F-4D97-AF65-F5344CB8AC3E}">
        <p14:creationId xmlns:p14="http://schemas.microsoft.com/office/powerpoint/2010/main" val="1473351431"/>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sz="3600" i="0" u="none" strike="noStrike" kern="1200" dirty="0">
                <a:effectLst/>
                <a:latin typeface="+mj-lt"/>
                <a:cs typeface="+mj-cs"/>
              </a:rPr>
              <a:t>What is Ethics? </a:t>
            </a:r>
            <a:endParaRPr lang="en-US" sz="3600" dirty="0">
              <a:latin typeface="+mj-lt"/>
            </a:endParaRPr>
          </a:p>
        </p:txBody>
      </p:sp>
      <p:sp>
        <p:nvSpPr>
          <p:cNvPr id="5" name="Content Placeholder 4"/>
          <p:cNvSpPr>
            <a:spLocks noGrp="1"/>
          </p:cNvSpPr>
          <p:nvPr>
            <p:ph idx="1"/>
          </p:nvPr>
        </p:nvSpPr>
        <p:spPr/>
        <p:txBody>
          <a:bodyPr>
            <a:normAutofit/>
          </a:bodyPr>
          <a:lstStyle/>
          <a:p>
            <a:pPr marL="660400" indent="-457200"/>
            <a:r>
              <a:rPr lang="en-US" sz="3200" dirty="0"/>
              <a:t>Ethics does not equal:</a:t>
            </a:r>
          </a:p>
          <a:p>
            <a:pPr marL="1092200" lvl="1" indent="-457200"/>
            <a:r>
              <a:rPr lang="en-US" sz="3200" dirty="0"/>
              <a:t>Emotions</a:t>
            </a:r>
            <a:endParaRPr lang="en-US" sz="3200" b="0" dirty="0">
              <a:effectLst/>
            </a:endParaRPr>
          </a:p>
          <a:p>
            <a:pPr marL="1092200" lvl="1" indent="-457200"/>
            <a:r>
              <a:rPr lang="en-US" sz="3200" dirty="0"/>
              <a:t>Religion</a:t>
            </a:r>
            <a:endParaRPr lang="en-US" sz="3200" b="0" dirty="0">
              <a:effectLst/>
              <a:latin typeface="+mn-lt"/>
            </a:endParaRPr>
          </a:p>
          <a:p>
            <a:pPr marL="1092200" lvl="1" indent="-457200"/>
            <a:r>
              <a:rPr lang="en-US" sz="3200" dirty="0"/>
              <a:t>Law</a:t>
            </a:r>
          </a:p>
          <a:p>
            <a:pPr marL="1092200" lvl="1" indent="-457200"/>
            <a:r>
              <a:rPr lang="en-US" sz="3200" dirty="0"/>
              <a:t>Culture</a:t>
            </a:r>
          </a:p>
          <a:p>
            <a:pPr marL="1092200" lvl="1" indent="-457200"/>
            <a:r>
              <a:rPr lang="en-US" sz="3200" b="0" dirty="0">
                <a:effectLst/>
                <a:latin typeface="+mn-lt"/>
              </a:rPr>
              <a:t>Science</a:t>
            </a:r>
          </a:p>
        </p:txBody>
      </p:sp>
      <p:sp>
        <p:nvSpPr>
          <p:cNvPr id="6" name="TextBox 5"/>
          <p:cNvSpPr txBox="1"/>
          <p:nvPr/>
        </p:nvSpPr>
        <p:spPr>
          <a:xfrm>
            <a:off x="2590800" y="5233986"/>
            <a:ext cx="6477000" cy="276999"/>
          </a:xfrm>
          <a:prstGeom prst="rect">
            <a:avLst/>
          </a:prstGeom>
          <a:noFill/>
        </p:spPr>
        <p:txBody>
          <a:bodyPr wrap="square" rtlCol="0">
            <a:spAutoFit/>
          </a:bodyPr>
          <a:lstStyle/>
          <a:p>
            <a:pPr algn="r"/>
            <a:r>
              <a:rPr lang="en-US" sz="1200" i="1" dirty="0">
                <a:solidFill>
                  <a:schemeClr val="bg1">
                    <a:lumMod val="50000"/>
                  </a:schemeClr>
                </a:solidFill>
              </a:rPr>
              <a:t>Source: Santa Clara University. </a:t>
            </a:r>
            <a:r>
              <a:rPr lang="en-US" sz="1200" i="1" dirty="0" err="1">
                <a:solidFill>
                  <a:schemeClr val="bg1">
                    <a:lumMod val="50000"/>
                  </a:schemeClr>
                </a:solidFill>
              </a:rPr>
              <a:t>n.d.</a:t>
            </a:r>
            <a:r>
              <a:rPr lang="en-US" sz="1200" i="1" dirty="0">
                <a:solidFill>
                  <a:schemeClr val="bg1">
                    <a:lumMod val="50000"/>
                  </a:schemeClr>
                </a:solidFill>
              </a:rPr>
              <a:t> </a:t>
            </a:r>
          </a:p>
        </p:txBody>
      </p:sp>
    </p:spTree>
    <p:extLst>
      <p:ext uri="{BB962C8B-B14F-4D97-AF65-F5344CB8AC3E}">
        <p14:creationId xmlns:p14="http://schemas.microsoft.com/office/powerpoint/2010/main" val="521200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Definition of Ethics</a:t>
            </a:r>
          </a:p>
        </p:txBody>
      </p:sp>
      <p:sp>
        <p:nvSpPr>
          <p:cNvPr id="3" name="Text Placeholder 2"/>
          <p:cNvSpPr>
            <a:spLocks noGrp="1"/>
          </p:cNvSpPr>
          <p:nvPr>
            <p:ph type="body" idx="1"/>
          </p:nvPr>
        </p:nvSpPr>
        <p:spPr/>
        <p:txBody>
          <a:bodyPr/>
          <a:lstStyle/>
          <a:p>
            <a:pPr marL="203200" indent="0">
              <a:spcBef>
                <a:spcPts val="600"/>
              </a:spcBef>
              <a:spcAft>
                <a:spcPts val="600"/>
              </a:spcAft>
              <a:buNone/>
            </a:pPr>
            <a:r>
              <a:rPr lang="en-US" sz="2800" dirty="0"/>
              <a:t>A process of navigating and negotiating values in order to act with integrity as an individual, organization or society.</a:t>
            </a:r>
          </a:p>
        </p:txBody>
      </p:sp>
      <p:sp>
        <p:nvSpPr>
          <p:cNvPr id="4" name="TextBox 3"/>
          <p:cNvSpPr txBox="1"/>
          <p:nvPr/>
        </p:nvSpPr>
        <p:spPr>
          <a:xfrm>
            <a:off x="4591050" y="5271701"/>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extLst>
      <p:ext uri="{BB962C8B-B14F-4D97-AF65-F5344CB8AC3E}">
        <p14:creationId xmlns:p14="http://schemas.microsoft.com/office/powerpoint/2010/main" val="1775597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534400" cy="1143000"/>
          </a:xfrm>
        </p:spPr>
        <p:txBody>
          <a:bodyPr>
            <a:normAutofit/>
          </a:bodyPr>
          <a:lstStyle/>
          <a:p>
            <a:pPr rtl="0"/>
            <a:r>
              <a:rPr lang="en-US" sz="3600" i="0" u="none" strike="noStrike" kern="1200" dirty="0">
                <a:effectLst/>
                <a:latin typeface="+mj-lt"/>
                <a:cs typeface="+mj-cs"/>
              </a:rPr>
              <a:t>Five Sources of Ethical Standards</a:t>
            </a:r>
            <a:endParaRPr lang="en-US" sz="3200" dirty="0">
              <a:effectLst/>
              <a:latin typeface="+mj-lt"/>
            </a:endParaRPr>
          </a:p>
        </p:txBody>
      </p:sp>
      <p:graphicFrame>
        <p:nvGraphicFramePr>
          <p:cNvPr id="5" name="Content Placeholder 4" descr="Five sources of ethical standards:&#10;&#10;Utilitarian Approach;&#10;&#10;Rights Approach;&#10;&#10;Fairness or Justice Approach;&#10;&#10;Common Good Approach;&#10;&#10;Virtue Approach.&#10;&#10;&#10;&#10;"/>
          <p:cNvGraphicFramePr>
            <a:graphicFrameLocks noGrp="1"/>
          </p:cNvGraphicFramePr>
          <p:nvPr>
            <p:ph idx="1"/>
            <p:extLst>
              <p:ext uri="{D42A27DB-BD31-4B8C-83A1-F6EECF244321}">
                <p14:modId xmlns:p14="http://schemas.microsoft.com/office/powerpoint/2010/main" val="759820770"/>
              </p:ext>
            </p:extLst>
          </p:nvPr>
        </p:nvGraphicFramePr>
        <p:xfrm>
          <a:off x="609600" y="1514061"/>
          <a:ext cx="7772400" cy="3812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4058479" y="5326936"/>
            <a:ext cx="4952999" cy="276999"/>
          </a:xfrm>
          <a:prstGeom prst="rect">
            <a:avLst/>
          </a:prstGeom>
          <a:noFill/>
        </p:spPr>
        <p:txBody>
          <a:bodyPr wrap="square" rtlCol="0">
            <a:spAutoFit/>
          </a:bodyPr>
          <a:lstStyle/>
          <a:p>
            <a:pPr algn="r"/>
            <a:r>
              <a:rPr lang="en-US" sz="1200" i="1" dirty="0">
                <a:solidFill>
                  <a:schemeClr val="bg1">
                    <a:lumMod val="50000"/>
                  </a:schemeClr>
                </a:solidFill>
              </a:rPr>
              <a:t>Source: Santa Clara University. </a:t>
            </a:r>
            <a:r>
              <a:rPr lang="en-US" sz="1200" i="1" dirty="0" err="1">
                <a:solidFill>
                  <a:schemeClr val="bg1">
                    <a:lumMod val="50000"/>
                  </a:schemeClr>
                </a:solidFill>
              </a:rPr>
              <a:t>n.d.</a:t>
            </a:r>
            <a:r>
              <a:rPr lang="en-US" sz="1200" i="1" dirty="0">
                <a:solidFill>
                  <a:schemeClr val="bg1">
                    <a:lumMod val="50000"/>
                  </a:schemeClr>
                </a:solidFill>
              </a:rPr>
              <a:t> </a:t>
            </a:r>
          </a:p>
        </p:txBody>
      </p:sp>
    </p:spTree>
    <p:extLst>
      <p:ext uri="{BB962C8B-B14F-4D97-AF65-F5344CB8AC3E}">
        <p14:creationId xmlns:p14="http://schemas.microsoft.com/office/powerpoint/2010/main" val="1937147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Navigating an Ethical Dilemma</a:t>
            </a:r>
          </a:p>
        </p:txBody>
      </p:sp>
      <p:pic>
        <p:nvPicPr>
          <p:cNvPr id="6" name="Content Placeholder 5" descr="Image depicting a conversation between a patient and patient navigator.">
            <a:extLst>
              <a:ext uri="{FF2B5EF4-FFF2-40B4-BE49-F238E27FC236}">
                <a16:creationId xmlns:a16="http://schemas.microsoft.com/office/drawing/2014/main" id="{F8DB2AAD-99B1-4821-8806-5DE5834A144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82089" y="1447800"/>
            <a:ext cx="6179821" cy="3326130"/>
          </a:xfrm>
        </p:spPr>
      </p:pic>
      <p:sp>
        <p:nvSpPr>
          <p:cNvPr id="7" name="TextBox 6">
            <a:extLst>
              <a:ext uri="{FF2B5EF4-FFF2-40B4-BE49-F238E27FC236}">
                <a16:creationId xmlns:a16="http://schemas.microsoft.com/office/drawing/2014/main" id="{744BA582-DFC8-44CC-9258-315EFA92D0AC}"/>
              </a:ext>
            </a:extLst>
          </p:cNvPr>
          <p:cNvSpPr txBox="1"/>
          <p:nvPr/>
        </p:nvSpPr>
        <p:spPr>
          <a:xfrm>
            <a:off x="3009899" y="5040868"/>
            <a:ext cx="3124200" cy="369332"/>
          </a:xfrm>
          <a:prstGeom prst="rect">
            <a:avLst/>
          </a:prstGeom>
          <a:noFill/>
        </p:spPr>
        <p:txBody>
          <a:bodyPr wrap="square" rtlCol="0">
            <a:spAutoFit/>
          </a:bodyPr>
          <a:lstStyle/>
          <a:p>
            <a:r>
              <a:rPr lang="en-US" dirty="0"/>
              <a:t>Click </a:t>
            </a:r>
            <a:r>
              <a:rPr lang="en-US" dirty="0">
                <a:hlinkClick r:id="rId4"/>
              </a:rPr>
              <a:t>here</a:t>
            </a:r>
            <a:r>
              <a:rPr lang="en-US" dirty="0"/>
              <a:t> to watch the video</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a:spLocks noGrp="1"/>
          </p:cNvSpPr>
          <p:nvPr>
            <p:ph type="title"/>
          </p:nvPr>
        </p:nvSpPr>
        <p:spPr>
          <a:xfrm>
            <a:off x="190500" y="3250"/>
            <a:ext cx="88392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Framework for Ethical Decision-Making</a:t>
            </a:r>
          </a:p>
        </p:txBody>
      </p:sp>
      <p:graphicFrame>
        <p:nvGraphicFramePr>
          <p:cNvPr id="2" name="Diagram 1" descr="Framework for ethical decision-making:&#10;&#10;Step 1: Recognize an ethical issue&#10;Step 2: Get the Facts&#10;Step 3: Evaluate alternative actions&#10;Step 4: Make a decision and test it&#10;Step 5: Act and reflect on the outcome&#10;"/>
          <p:cNvGraphicFramePr/>
          <p:nvPr>
            <p:extLst>
              <p:ext uri="{D42A27DB-BD31-4B8C-83A1-F6EECF244321}">
                <p14:modId xmlns:p14="http://schemas.microsoft.com/office/powerpoint/2010/main" val="3010831573"/>
              </p:ext>
            </p:extLst>
          </p:nvPr>
        </p:nvGraphicFramePr>
        <p:xfrm>
          <a:off x="571500" y="1461700"/>
          <a:ext cx="8305800" cy="386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4724400" y="5322500"/>
            <a:ext cx="4419600" cy="276999"/>
          </a:xfrm>
          <a:prstGeom prst="rect">
            <a:avLst/>
          </a:prstGeom>
          <a:noFill/>
        </p:spPr>
        <p:txBody>
          <a:bodyPr wrap="square" rtlCol="0">
            <a:spAutoFit/>
          </a:bodyPr>
          <a:lstStyle/>
          <a:p>
            <a:pPr algn="r"/>
            <a:r>
              <a:rPr lang="en-US" sz="1200" i="1" dirty="0">
                <a:solidFill>
                  <a:schemeClr val="bg1">
                    <a:lumMod val="50000"/>
                  </a:schemeClr>
                </a:solidFill>
              </a:rPr>
              <a:t>Source: Santa Clara University.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2070536388"/>
      </p:ext>
    </p:extLst>
  </p:cSld>
  <p:clrMapOvr>
    <a:masterClrMapping/>
  </p:clrMapOvr>
  <p:transition spd="slow">
    <p:cut/>
  </p:transition>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20">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4CAF38-0F13-4345-A6CD-82B0415B5A3F}"/>
</file>

<file path=customXml/itemProps2.xml><?xml version="1.0" encoding="utf-8"?>
<ds:datastoreItem xmlns:ds="http://schemas.openxmlformats.org/officeDocument/2006/customXml" ds:itemID="{B7F8675D-A6EA-40EB-AA6E-EBAA19D91886}"/>
</file>

<file path=docProps/app.xml><?xml version="1.0" encoding="utf-8"?>
<Properties xmlns="http://schemas.openxmlformats.org/officeDocument/2006/extended-properties" xmlns:vt="http://schemas.openxmlformats.org/officeDocument/2006/docPropsVTypes">
  <Template>PCP ESeries Puchalski 2.02.14</Template>
  <TotalTime>8277</TotalTime>
  <Words>8868</Words>
  <Application>Microsoft Office PowerPoint</Application>
  <PresentationFormat>On-screen Show (4:3)</PresentationFormat>
  <Paragraphs>627</Paragraphs>
  <Slides>36</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Trebuchet MS</vt:lpstr>
      <vt:lpstr>3_Default Design</vt:lpstr>
      <vt:lpstr>Lesson 2: Ethics and Patient Rights</vt:lpstr>
      <vt:lpstr>Acknowledgments</vt:lpstr>
      <vt:lpstr>Competencies</vt:lpstr>
      <vt:lpstr>Learning Objectives</vt:lpstr>
      <vt:lpstr>What is Ethics? </vt:lpstr>
      <vt:lpstr>Definition of Ethics</vt:lpstr>
      <vt:lpstr>Five Sources of Ethical Standards</vt:lpstr>
      <vt:lpstr>Navigating an Ethical Dilemma</vt:lpstr>
      <vt:lpstr>Framework for Ethical Decision-Making</vt:lpstr>
      <vt:lpstr>Step One: Recognize an Ethical Issue </vt:lpstr>
      <vt:lpstr>Step Two: Get the Facts</vt:lpstr>
      <vt:lpstr>Step Three:  Evaluate Alternative Actions</vt:lpstr>
      <vt:lpstr>Step Four: Make a Decision and Test It</vt:lpstr>
      <vt:lpstr>Step Five:  Act and Reflect on the Outcome</vt:lpstr>
      <vt:lpstr>Other Skills in Action</vt:lpstr>
      <vt:lpstr>Ethics in the Healthcare System </vt:lpstr>
      <vt:lpstr>Building Strong Ethical Relationships with Patients</vt:lpstr>
      <vt:lpstr>Ethical Principles &amp; Compliance with Laws, Policies &amp; Regulations</vt:lpstr>
      <vt:lpstr>Checkpoint</vt:lpstr>
      <vt:lpstr>Patient Rights &amp; Responsibilities</vt:lpstr>
      <vt:lpstr>Informed Consent</vt:lpstr>
      <vt:lpstr>Opportunities to Support Patient Rights</vt:lpstr>
      <vt:lpstr>Health Insurance Portability and Accountability Act (HIPAA)</vt:lpstr>
      <vt:lpstr>Who is Subject to HIPAA</vt:lpstr>
      <vt:lpstr>HIPAA &amp; Protected Health Information (PHI)</vt:lpstr>
      <vt:lpstr>Identifiers</vt:lpstr>
      <vt:lpstr>Guidelines for Protecting Health Information</vt:lpstr>
      <vt:lpstr>Examples of HIPAA Breaches</vt:lpstr>
      <vt:lpstr>Is this a HIPAA Breach?</vt:lpstr>
      <vt:lpstr>Legal Obligations</vt:lpstr>
      <vt:lpstr>Duty to Warn </vt:lpstr>
      <vt:lpstr>Reporting Abuse or Neglect </vt:lpstr>
      <vt:lpstr>Safety Contracting </vt:lpstr>
      <vt:lpstr>Conclusion</vt:lpstr>
      <vt:lpstr>References</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473</cp:revision>
  <cp:lastPrinted>2014-06-13T20:14:55Z</cp:lastPrinted>
  <dcterms:created xsi:type="dcterms:W3CDTF">2014-05-08T22:31:29Z</dcterms:created>
  <dcterms:modified xsi:type="dcterms:W3CDTF">2021-10-01T12:26:38Z</dcterms:modified>
</cp:coreProperties>
</file>