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diagrams/data4.xml" ContentType="application/vnd.openxmlformats-officedocument.drawingml.diagramData+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diagrams/data5.xml" ContentType="application/vnd.openxmlformats-officedocument.drawingml.diagramData+xml"/>
  <Override PartName="/ppt/diagrams/data6.xml" ContentType="application/vnd.openxmlformats-officedocument.drawingml.diagramData+xml"/>
  <Override PartName="/ppt/diagrams/data1.xml" ContentType="application/vnd.openxmlformats-officedocument.drawingml.diagramData+xml"/>
  <Override PartName="/ppt/diagrams/data7.xml" ContentType="application/vnd.openxmlformats-officedocument.drawingml.diagramData+xml"/>
  <Override PartName="/ppt/diagrams/data8.xml" ContentType="application/vnd.openxmlformats-officedocument.drawingml.diagramData+xml"/>
  <Override PartName="/ppt/diagrams/data9.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slideMasters/slideMaster1.xml" ContentType="application/vnd.openxmlformats-officedocument.presentationml.slideMaster+xml"/>
  <Override PartName="/ppt/notesSlides/notesSlide15.xml" ContentType="application/vnd.openxmlformats-officedocument.presentationml.notesSlide+xml"/>
  <Override PartName="/ppt/notesSlides/notesSlide9.xml" ContentType="application/vnd.openxmlformats-officedocument.presentationml.notesSlide+xml"/>
  <Override PartName="/ppt/notesSlides/notesSlide16.xml" ContentType="application/vnd.openxmlformats-officedocument.presentationml.notesSlide+xml"/>
  <Override PartName="/ppt/notesSlides/notesSlide33.xml" ContentType="application/vnd.openxmlformats-officedocument.presentationml.notesSlide+xml"/>
  <Override PartName="/ppt/notesSlides/notesSlide32.xml" ContentType="application/vnd.openxmlformats-officedocument.presentationml.notesSlide+xml"/>
  <Override PartName="/ppt/notesSlides/notesSlide17.xml" ContentType="application/vnd.openxmlformats-officedocument.presentationml.notesSlide+xml"/>
  <Override PartName="/ppt/notesSlides/notesSlide3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notesSlides/notesSlide30.xml" ContentType="application/vnd.openxmlformats-officedocument.presentationml.notesSlide+xml"/>
  <Override PartName="/ppt/notesSlides/notesSlide29.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10.xml" ContentType="application/vnd.openxmlformats-officedocument.presentationml.notesSlide+xml"/>
  <Override PartName="/ppt/notesSlides/notesSlide25.xml" ContentType="application/vnd.openxmlformats-officedocument.presentationml.notesSlide+xml"/>
  <Override PartName="/ppt/notesSlides/notesSlide28.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27.xml" ContentType="application/vnd.openxmlformats-officedocument.presentationml.notesSlide+xml"/>
  <Override PartName="/ppt/notesSlides/notesSlide26.xml" ContentType="application/vnd.openxmlformats-officedocument.presentationml.notesSlide+xml"/>
  <Override PartName="/ppt/diagrams/layout7.xml" ContentType="application/vnd.openxmlformats-officedocument.drawingml.diagramLayout+xml"/>
  <Override PartName="/ppt/theme/theme1.xml" ContentType="application/vnd.openxmlformats-officedocument.theme+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theme/theme2.xml" ContentType="application/vnd.openxmlformats-officedocument.theme+xml"/>
  <Override PartName="/ppt/theme/theme3.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layout3.xml" ContentType="application/vnd.openxmlformats-officedocument.drawingml.diagramLayout+xml"/>
  <Override PartName="/ppt/diagrams/drawing6.xml" ContentType="application/vnd.ms-office.drawingml.diagramDrawing+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layout5.xml" ContentType="application/vnd.openxmlformats-officedocument.drawingml.diagramLayout+xml"/>
  <Override PartName="/ppt/diagrams/quickStyle5.xml" ContentType="application/vnd.openxmlformats-officedocument.drawingml.diagramStyle+xml"/>
  <Override PartName="/ppt/diagrams/drawing8.xml" ContentType="application/vnd.ms-office.drawingml.diagramDrawing+xml"/>
  <Override PartName="/ppt/diagrams/colors5.xml" ContentType="application/vnd.openxmlformats-officedocument.drawingml.diagramColors+xml"/>
  <Override PartName="/ppt/diagrams/drawing5.xml" ContentType="application/vnd.ms-office.drawingml.diagramDrawing+xml"/>
  <Override PartName="/ppt/diagrams/layout6.xml" ContentType="application/vnd.openxmlformats-officedocument.drawingml.diagramLayout+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diagrams/quickStyle6.xml" ContentType="application/vnd.openxmlformats-officedocument.drawingml.diagramStyle+xml"/>
  <Override PartName="/ppt/diagrams/colors6.xml" ContentType="application/vnd.openxmlformats-officedocument.drawingml.diagramColors+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tags/tag4.xml" ContentType="application/vnd.openxmlformats-officedocument.presentationml.tags+xml"/>
  <Override PartName="/ppt/tags/tag3.xml" ContentType="application/vnd.openxmlformats-officedocument.presentationml.tags+xml"/>
  <Override PartName="/ppt/tags/tag2.xml" ContentType="application/vnd.openxmlformats-officedocument.presentationml.tags+xml"/>
  <Override PartName="/ppt/tags/tag1.xml" ContentType="application/vnd.openxmlformats-officedocument.presentationml.tags+xml"/>
  <Override PartName="/ppt/changesInfos/changesInfo1.xml" ContentType="application/vnd.ms-powerpoint.changesinfo+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notesMasterIdLst>
    <p:notesMasterId r:id="rId39"/>
  </p:notesMasterIdLst>
  <p:handoutMasterIdLst>
    <p:handoutMasterId r:id="rId40"/>
  </p:handoutMasterIdLst>
  <p:sldIdLst>
    <p:sldId id="365" r:id="rId2"/>
    <p:sldId id="472" r:id="rId3"/>
    <p:sldId id="476" r:id="rId4"/>
    <p:sldId id="475" r:id="rId5"/>
    <p:sldId id="478" r:id="rId6"/>
    <p:sldId id="479" r:id="rId7"/>
    <p:sldId id="480" r:id="rId8"/>
    <p:sldId id="481" r:id="rId9"/>
    <p:sldId id="482" r:id="rId10"/>
    <p:sldId id="483" r:id="rId11"/>
    <p:sldId id="484" r:id="rId12"/>
    <p:sldId id="485" r:id="rId13"/>
    <p:sldId id="486" r:id="rId14"/>
    <p:sldId id="487" r:id="rId15"/>
    <p:sldId id="488" r:id="rId16"/>
    <p:sldId id="489" r:id="rId17"/>
    <p:sldId id="490" r:id="rId18"/>
    <p:sldId id="492" r:id="rId19"/>
    <p:sldId id="496" r:id="rId20"/>
    <p:sldId id="495" r:id="rId21"/>
    <p:sldId id="500" r:id="rId22"/>
    <p:sldId id="501" r:id="rId23"/>
    <p:sldId id="502" r:id="rId24"/>
    <p:sldId id="503" r:id="rId25"/>
    <p:sldId id="504" r:id="rId26"/>
    <p:sldId id="505" r:id="rId27"/>
    <p:sldId id="507" r:id="rId28"/>
    <p:sldId id="506" r:id="rId29"/>
    <p:sldId id="508" r:id="rId30"/>
    <p:sldId id="509" r:id="rId31"/>
    <p:sldId id="510" r:id="rId32"/>
    <p:sldId id="511" r:id="rId33"/>
    <p:sldId id="512" r:id="rId34"/>
    <p:sldId id="513" r:id="rId35"/>
    <p:sldId id="514" r:id="rId36"/>
    <p:sldId id="515" r:id="rId37"/>
    <p:sldId id="516" r:id="rId3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4E39857-C161-4AFE-9456-5F4BCAF0A083}">
          <p14:sldIdLst>
            <p14:sldId id="365"/>
            <p14:sldId id="472"/>
            <p14:sldId id="476"/>
            <p14:sldId id="475"/>
            <p14:sldId id="478"/>
            <p14:sldId id="479"/>
            <p14:sldId id="480"/>
            <p14:sldId id="481"/>
            <p14:sldId id="482"/>
            <p14:sldId id="483"/>
            <p14:sldId id="484"/>
            <p14:sldId id="485"/>
            <p14:sldId id="486"/>
            <p14:sldId id="487"/>
            <p14:sldId id="488"/>
            <p14:sldId id="489"/>
            <p14:sldId id="490"/>
            <p14:sldId id="492"/>
            <p14:sldId id="496"/>
            <p14:sldId id="495"/>
            <p14:sldId id="500"/>
            <p14:sldId id="501"/>
            <p14:sldId id="502"/>
            <p14:sldId id="503"/>
            <p14:sldId id="504"/>
            <p14:sldId id="505"/>
            <p14:sldId id="507"/>
            <p14:sldId id="506"/>
            <p14:sldId id="508"/>
            <p14:sldId id="509"/>
            <p14:sldId id="510"/>
            <p14:sldId id="511"/>
            <p14:sldId id="512"/>
            <p14:sldId id="513"/>
            <p14:sldId id="514"/>
            <p14:sldId id="515"/>
            <p14:sldId id="51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ne, Gema K" initials="LGK" lastIdx="12" clrIdx="0"/>
  <p:cmAuthor id="2" name="Harvey, Allison Camille" initials="HAC"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3B57"/>
    <a:srgbClr val="3A6497"/>
    <a:srgbClr val="C8B18B"/>
    <a:srgbClr val="0096D6"/>
    <a:srgbClr val="004065"/>
    <a:srgbClr val="A55121"/>
    <a:srgbClr val="FFFF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DC82ED0-65A7-4570-B5C9-5AF6A00EA399}" v="213" dt="2021-04-19T14:13:05.56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85" autoAdjust="0"/>
    <p:restoredTop sz="58989" autoAdjust="0"/>
  </p:normalViewPr>
  <p:slideViewPr>
    <p:cSldViewPr>
      <p:cViewPr varScale="1">
        <p:scale>
          <a:sx n="67" d="100"/>
          <a:sy n="67" d="100"/>
        </p:scale>
        <p:origin x="2184" y="66"/>
      </p:cViewPr>
      <p:guideLst>
        <p:guide orient="horz" pos="2160"/>
        <p:guide pos="2880"/>
      </p:guideLst>
    </p:cSldViewPr>
  </p:slideViewPr>
  <p:outlineViewPr>
    <p:cViewPr>
      <p:scale>
        <a:sx n="33" d="100"/>
        <a:sy n="33" d="100"/>
      </p:scale>
      <p:origin x="0" y="186"/>
    </p:cViewPr>
  </p:outlineViewPr>
  <p:notesTextViewPr>
    <p:cViewPr>
      <p:scale>
        <a:sx n="1" d="1"/>
        <a:sy n="1" d="1"/>
      </p:scale>
      <p:origin x="0" y="0"/>
    </p:cViewPr>
  </p:notesTextViewPr>
  <p:sorterViewPr>
    <p:cViewPr>
      <p:scale>
        <a:sx n="100" d="100"/>
        <a:sy n="100" d="100"/>
      </p:scale>
      <p:origin x="0" y="0"/>
    </p:cViewPr>
  </p:sorterViewPr>
  <p:notesViewPr>
    <p:cSldViewPr>
      <p:cViewPr>
        <p:scale>
          <a:sx n="100" d="100"/>
          <a:sy n="100" d="100"/>
        </p:scale>
        <p:origin x="-3420" y="50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47"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48" Type="http://schemas.openxmlformats.org/officeDocument/2006/relationships/customXml" Target="../customXml/item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chel Silber" clId="Web-{BDC82ED0-65A7-4570-B5C9-5AF6A00EA399}"/>
    <pc:docChg chg="modSld">
      <pc:chgData name="Rachel Silber" userId="" providerId="" clId="Web-{BDC82ED0-65A7-4570-B5C9-5AF6A00EA399}" dt="2021-04-19T14:13:05.566" v="209" actId="20577"/>
      <pc:docMkLst>
        <pc:docMk/>
      </pc:docMkLst>
      <pc:sldChg chg="modSp">
        <pc:chgData name="Rachel Silber" userId="" providerId="" clId="Web-{BDC82ED0-65A7-4570-B5C9-5AF6A00EA399}" dt="2021-04-19T14:12:59.847" v="208" actId="20577"/>
        <pc:sldMkLst>
          <pc:docMk/>
          <pc:sldMk cId="2927503254" sldId="514"/>
        </pc:sldMkLst>
        <pc:spChg chg="mod">
          <ac:chgData name="Rachel Silber" userId="" providerId="" clId="Web-{BDC82ED0-65A7-4570-B5C9-5AF6A00EA399}" dt="2021-04-19T14:12:59.847" v="208" actId="20577"/>
          <ac:spMkLst>
            <pc:docMk/>
            <pc:sldMk cId="2927503254" sldId="514"/>
            <ac:spMk id="3" creationId="{C78686EB-AC0F-4373-9ABF-01C7EF9310E1}"/>
          </ac:spMkLst>
        </pc:spChg>
      </pc:sldChg>
      <pc:sldChg chg="modSp">
        <pc:chgData name="Rachel Silber" userId="" providerId="" clId="Web-{BDC82ED0-65A7-4570-B5C9-5AF6A00EA399}" dt="2021-04-19T14:13:05.566" v="209" actId="20577"/>
        <pc:sldMkLst>
          <pc:docMk/>
          <pc:sldMk cId="1664106473" sldId="515"/>
        </pc:sldMkLst>
        <pc:spChg chg="mod">
          <ac:chgData name="Rachel Silber" userId="" providerId="" clId="Web-{BDC82ED0-65A7-4570-B5C9-5AF6A00EA399}" dt="2021-04-19T14:13:05.566" v="209" actId="20577"/>
          <ac:spMkLst>
            <pc:docMk/>
            <pc:sldMk cId="1664106473" sldId="515"/>
            <ac:spMk id="3" creationId="{E2362B4F-3819-4CEC-8003-5B970546915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75FAF76-46E7-41D6-ACDA-BF4D9F030BD0}"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en-US"/>
        </a:p>
      </dgm:t>
    </dgm:pt>
    <dgm:pt modelId="{838DBD11-AA82-4204-B881-42198AA2CA55}">
      <dgm:prSet phldrT="[Text]"/>
      <dgm:spPr>
        <a:solidFill>
          <a:srgbClr val="92D050"/>
        </a:solidFill>
      </dgm:spPr>
      <dgm:t>
        <a:bodyPr/>
        <a:lstStyle/>
        <a:p>
          <a:r>
            <a:rPr lang="en-US" dirty="0">
              <a:solidFill>
                <a:schemeClr val="tx1"/>
              </a:solidFill>
            </a:rPr>
            <a:t>Patient</a:t>
          </a:r>
        </a:p>
      </dgm:t>
    </dgm:pt>
    <dgm:pt modelId="{B142551F-DC1C-4C8F-86DC-F14F9CCC3EEF}" type="parTrans" cxnId="{98B196F4-9D38-4E5C-9C4A-A6A66920D201}">
      <dgm:prSet/>
      <dgm:spPr/>
      <dgm:t>
        <a:bodyPr/>
        <a:lstStyle/>
        <a:p>
          <a:endParaRPr lang="en-US"/>
        </a:p>
      </dgm:t>
    </dgm:pt>
    <dgm:pt modelId="{256C24D4-22E3-42EE-A4ED-EAE745076F9C}" type="sibTrans" cxnId="{98B196F4-9D38-4E5C-9C4A-A6A66920D201}">
      <dgm:prSet/>
      <dgm:spPr/>
      <dgm:t>
        <a:bodyPr/>
        <a:lstStyle/>
        <a:p>
          <a:endParaRPr lang="en-US"/>
        </a:p>
      </dgm:t>
    </dgm:pt>
    <dgm:pt modelId="{C320E0DE-75F9-44AA-BA66-9967BB94F000}">
      <dgm:prSet phldrT="[Text]"/>
      <dgm:spPr>
        <a:solidFill>
          <a:srgbClr val="033B57"/>
        </a:solidFill>
      </dgm:spPr>
      <dgm:t>
        <a:bodyPr/>
        <a:lstStyle/>
        <a:p>
          <a:r>
            <a:rPr lang="en-US" dirty="0"/>
            <a:t>Doctors</a:t>
          </a:r>
        </a:p>
      </dgm:t>
    </dgm:pt>
    <dgm:pt modelId="{CE691DC2-5EEF-4F8D-9DDA-D4B8718A0F39}" type="parTrans" cxnId="{7D33CC51-D319-40D3-B38C-A6A34F0D9A8A}">
      <dgm:prSet/>
      <dgm:spPr>
        <a:ln>
          <a:solidFill>
            <a:srgbClr val="004065"/>
          </a:solidFill>
        </a:ln>
      </dgm:spPr>
      <dgm:t>
        <a:bodyPr/>
        <a:lstStyle/>
        <a:p>
          <a:endParaRPr lang="en-US"/>
        </a:p>
      </dgm:t>
    </dgm:pt>
    <dgm:pt modelId="{C97C3A59-8884-45FA-AAF2-B63E86E40025}" type="sibTrans" cxnId="{7D33CC51-D319-40D3-B38C-A6A34F0D9A8A}">
      <dgm:prSet/>
      <dgm:spPr/>
      <dgm:t>
        <a:bodyPr/>
        <a:lstStyle/>
        <a:p>
          <a:endParaRPr lang="en-US"/>
        </a:p>
      </dgm:t>
    </dgm:pt>
    <dgm:pt modelId="{3FCE0079-3DEB-482A-AB6F-2F15EED6DA5D}">
      <dgm:prSet phldrT="[Text]"/>
      <dgm:spPr>
        <a:solidFill>
          <a:srgbClr val="033B57"/>
        </a:solidFill>
      </dgm:spPr>
      <dgm:t>
        <a:bodyPr/>
        <a:lstStyle/>
        <a:p>
          <a:r>
            <a:rPr lang="en-US" dirty="0"/>
            <a:t>Pharmacists</a:t>
          </a:r>
        </a:p>
      </dgm:t>
    </dgm:pt>
    <dgm:pt modelId="{802CAFD2-F674-4BEF-AF63-AD62C47214E3}" type="parTrans" cxnId="{3599E787-C53E-4EAF-86E7-F6268497A6DF}">
      <dgm:prSet/>
      <dgm:spPr>
        <a:ln>
          <a:solidFill>
            <a:srgbClr val="004065"/>
          </a:solidFill>
        </a:ln>
      </dgm:spPr>
      <dgm:t>
        <a:bodyPr/>
        <a:lstStyle/>
        <a:p>
          <a:endParaRPr lang="en-US"/>
        </a:p>
      </dgm:t>
    </dgm:pt>
    <dgm:pt modelId="{B28E9A5E-57E2-4378-B0FB-F71392E0AEE4}" type="sibTrans" cxnId="{3599E787-C53E-4EAF-86E7-F6268497A6DF}">
      <dgm:prSet/>
      <dgm:spPr/>
      <dgm:t>
        <a:bodyPr/>
        <a:lstStyle/>
        <a:p>
          <a:endParaRPr lang="en-US"/>
        </a:p>
      </dgm:t>
    </dgm:pt>
    <dgm:pt modelId="{ACBAC034-24BF-41D8-B566-D26EF2DF7655}">
      <dgm:prSet phldrT="[Text]"/>
      <dgm:spPr>
        <a:solidFill>
          <a:srgbClr val="033B57"/>
        </a:solidFill>
      </dgm:spPr>
      <dgm:t>
        <a:bodyPr/>
        <a:lstStyle/>
        <a:p>
          <a:r>
            <a:rPr lang="en-US" dirty="0"/>
            <a:t>Technologists &amp; Technicians </a:t>
          </a:r>
        </a:p>
      </dgm:t>
    </dgm:pt>
    <dgm:pt modelId="{DDCDF2A8-0D42-44DE-BF66-E66411FBF61C}" type="parTrans" cxnId="{E6914D7E-7FD7-4BDC-94F8-8B28D67500E8}">
      <dgm:prSet/>
      <dgm:spPr>
        <a:ln>
          <a:solidFill>
            <a:srgbClr val="004065"/>
          </a:solidFill>
        </a:ln>
      </dgm:spPr>
      <dgm:t>
        <a:bodyPr/>
        <a:lstStyle/>
        <a:p>
          <a:endParaRPr lang="en-US"/>
        </a:p>
      </dgm:t>
    </dgm:pt>
    <dgm:pt modelId="{02FF7468-C9F0-4866-9E8E-AA919DDE4F89}" type="sibTrans" cxnId="{E6914D7E-7FD7-4BDC-94F8-8B28D67500E8}">
      <dgm:prSet/>
      <dgm:spPr/>
      <dgm:t>
        <a:bodyPr/>
        <a:lstStyle/>
        <a:p>
          <a:endParaRPr lang="en-US"/>
        </a:p>
      </dgm:t>
    </dgm:pt>
    <dgm:pt modelId="{5426E23D-AC34-4EC1-9775-531D2C4396CF}">
      <dgm:prSet phldrT="[Text]"/>
      <dgm:spPr>
        <a:solidFill>
          <a:srgbClr val="033B57"/>
        </a:solidFill>
      </dgm:spPr>
      <dgm:t>
        <a:bodyPr/>
        <a:lstStyle/>
        <a:p>
          <a:r>
            <a:rPr lang="en-US" dirty="0"/>
            <a:t>Therapists &amp; Rehabilitation specialists</a:t>
          </a:r>
        </a:p>
      </dgm:t>
    </dgm:pt>
    <dgm:pt modelId="{0B65F92B-913F-44C6-BC10-927C9CD778DB}" type="parTrans" cxnId="{624C3E66-D6A5-4CCF-B95D-76EF0C919D8A}">
      <dgm:prSet/>
      <dgm:spPr>
        <a:ln>
          <a:solidFill>
            <a:srgbClr val="004065"/>
          </a:solidFill>
        </a:ln>
      </dgm:spPr>
      <dgm:t>
        <a:bodyPr/>
        <a:lstStyle/>
        <a:p>
          <a:endParaRPr lang="en-US"/>
        </a:p>
      </dgm:t>
    </dgm:pt>
    <dgm:pt modelId="{CE29502C-A35D-40C7-9734-FC27EF6DDE2E}" type="sibTrans" cxnId="{624C3E66-D6A5-4CCF-B95D-76EF0C919D8A}">
      <dgm:prSet/>
      <dgm:spPr/>
      <dgm:t>
        <a:bodyPr/>
        <a:lstStyle/>
        <a:p>
          <a:endParaRPr lang="en-US"/>
        </a:p>
      </dgm:t>
    </dgm:pt>
    <dgm:pt modelId="{A11094A6-5FE0-4B41-9420-AD72EEA7911B}">
      <dgm:prSet/>
      <dgm:spPr>
        <a:solidFill>
          <a:srgbClr val="033B57"/>
        </a:solidFill>
      </dgm:spPr>
      <dgm:t>
        <a:bodyPr/>
        <a:lstStyle/>
        <a:p>
          <a:r>
            <a:rPr lang="en-US" dirty="0"/>
            <a:t>Mid-level providers</a:t>
          </a:r>
        </a:p>
      </dgm:t>
    </dgm:pt>
    <dgm:pt modelId="{F0095C05-4AC5-4C25-9D7F-4E6316C4A174}" type="parTrans" cxnId="{147335DA-49C4-4D14-9EC7-651EF4CA540F}">
      <dgm:prSet/>
      <dgm:spPr>
        <a:ln>
          <a:solidFill>
            <a:srgbClr val="004065"/>
          </a:solidFill>
        </a:ln>
      </dgm:spPr>
      <dgm:t>
        <a:bodyPr/>
        <a:lstStyle/>
        <a:p>
          <a:endParaRPr lang="en-US"/>
        </a:p>
      </dgm:t>
    </dgm:pt>
    <dgm:pt modelId="{2B76617D-FA6D-4B8A-918F-287907E1FD92}" type="sibTrans" cxnId="{147335DA-49C4-4D14-9EC7-651EF4CA540F}">
      <dgm:prSet/>
      <dgm:spPr/>
      <dgm:t>
        <a:bodyPr/>
        <a:lstStyle/>
        <a:p>
          <a:endParaRPr lang="en-US"/>
        </a:p>
      </dgm:t>
    </dgm:pt>
    <dgm:pt modelId="{9B58F70A-0D8E-43B0-8A5D-4586A5EBCBE8}">
      <dgm:prSet/>
      <dgm:spPr>
        <a:solidFill>
          <a:srgbClr val="033B57"/>
        </a:solidFill>
      </dgm:spPr>
      <dgm:t>
        <a:bodyPr/>
        <a:lstStyle/>
        <a:p>
          <a:r>
            <a:rPr lang="en-US" dirty="0"/>
            <a:t>Nurses</a:t>
          </a:r>
        </a:p>
      </dgm:t>
    </dgm:pt>
    <dgm:pt modelId="{9DF3E0DB-171F-4E7B-98E8-1989872128DD}" type="parTrans" cxnId="{85EB23E5-1E5E-44B9-9203-0BC966DF2F34}">
      <dgm:prSet/>
      <dgm:spPr>
        <a:ln>
          <a:solidFill>
            <a:srgbClr val="004065"/>
          </a:solidFill>
        </a:ln>
      </dgm:spPr>
      <dgm:t>
        <a:bodyPr/>
        <a:lstStyle/>
        <a:p>
          <a:endParaRPr lang="en-US"/>
        </a:p>
      </dgm:t>
    </dgm:pt>
    <dgm:pt modelId="{D66756CD-0B36-4663-A0C1-8A1F0350FEAB}" type="sibTrans" cxnId="{85EB23E5-1E5E-44B9-9203-0BC966DF2F34}">
      <dgm:prSet/>
      <dgm:spPr/>
      <dgm:t>
        <a:bodyPr/>
        <a:lstStyle/>
        <a:p>
          <a:endParaRPr lang="en-US"/>
        </a:p>
      </dgm:t>
    </dgm:pt>
    <dgm:pt modelId="{7B099D94-A03D-41CB-BE6C-F19F4D827D0C}">
      <dgm:prSet/>
      <dgm:spPr>
        <a:solidFill>
          <a:srgbClr val="033B57"/>
        </a:solidFill>
      </dgm:spPr>
      <dgm:t>
        <a:bodyPr/>
        <a:lstStyle/>
        <a:p>
          <a:r>
            <a:rPr lang="en-US" dirty="0"/>
            <a:t>Patient navigators</a:t>
          </a:r>
        </a:p>
      </dgm:t>
    </dgm:pt>
    <dgm:pt modelId="{41D4CEFD-A919-4749-A5BA-344AE2B9A8B3}" type="parTrans" cxnId="{8C6150A4-FF98-4639-865C-C8DC2741A6A8}">
      <dgm:prSet/>
      <dgm:spPr>
        <a:ln>
          <a:solidFill>
            <a:srgbClr val="004065"/>
          </a:solidFill>
        </a:ln>
      </dgm:spPr>
      <dgm:t>
        <a:bodyPr/>
        <a:lstStyle/>
        <a:p>
          <a:endParaRPr lang="en-US"/>
        </a:p>
      </dgm:t>
    </dgm:pt>
    <dgm:pt modelId="{DB2FFF78-D49C-42AF-9700-EBECDB08AC9D}" type="sibTrans" cxnId="{8C6150A4-FF98-4639-865C-C8DC2741A6A8}">
      <dgm:prSet/>
      <dgm:spPr/>
      <dgm:t>
        <a:bodyPr/>
        <a:lstStyle/>
        <a:p>
          <a:endParaRPr lang="en-US"/>
        </a:p>
      </dgm:t>
    </dgm:pt>
    <dgm:pt modelId="{94AE73B5-10D7-4899-AC63-E23ECA2AD50B}" type="pres">
      <dgm:prSet presAssocID="{D75FAF76-46E7-41D6-ACDA-BF4D9F030BD0}" presName="cycle" presStyleCnt="0">
        <dgm:presLayoutVars>
          <dgm:chMax val="1"/>
          <dgm:dir/>
          <dgm:animLvl val="ctr"/>
          <dgm:resizeHandles val="exact"/>
        </dgm:presLayoutVars>
      </dgm:prSet>
      <dgm:spPr/>
    </dgm:pt>
    <dgm:pt modelId="{7EAEE133-F888-4B7A-8448-CB0A0BAAF2CC}" type="pres">
      <dgm:prSet presAssocID="{838DBD11-AA82-4204-B881-42198AA2CA55}" presName="centerShape" presStyleLbl="node0" presStyleIdx="0" presStyleCnt="1" custLinFactNeighborX="-2009" custLinFactNeighborY="4167"/>
      <dgm:spPr/>
    </dgm:pt>
    <dgm:pt modelId="{EDE38F27-6856-4A45-B01E-781B26E56C9D}" type="pres">
      <dgm:prSet presAssocID="{CE691DC2-5EEF-4F8D-9DDA-D4B8718A0F39}" presName="Name9" presStyleLbl="parChTrans1D2" presStyleIdx="0" presStyleCnt="7"/>
      <dgm:spPr/>
    </dgm:pt>
    <dgm:pt modelId="{D6FC4666-7668-4197-8C09-A12C86949C15}" type="pres">
      <dgm:prSet presAssocID="{CE691DC2-5EEF-4F8D-9DDA-D4B8718A0F39}" presName="connTx" presStyleLbl="parChTrans1D2" presStyleIdx="0" presStyleCnt="7"/>
      <dgm:spPr/>
    </dgm:pt>
    <dgm:pt modelId="{E04E4013-7A1B-4180-B2CA-91967A47E776}" type="pres">
      <dgm:prSet presAssocID="{C320E0DE-75F9-44AA-BA66-9967BB94F000}" presName="node" presStyleLbl="node1" presStyleIdx="0" presStyleCnt="7" custRadScaleRad="76134" custRadScaleInc="-11762">
        <dgm:presLayoutVars>
          <dgm:bulletEnabled val="1"/>
        </dgm:presLayoutVars>
      </dgm:prSet>
      <dgm:spPr>
        <a:prstGeom prst="roundRect">
          <a:avLst/>
        </a:prstGeom>
      </dgm:spPr>
    </dgm:pt>
    <dgm:pt modelId="{B333795C-DB4F-47EA-B499-F8AC1F47791B}" type="pres">
      <dgm:prSet presAssocID="{F0095C05-4AC5-4C25-9D7F-4E6316C4A174}" presName="Name9" presStyleLbl="parChTrans1D2" presStyleIdx="1" presStyleCnt="7"/>
      <dgm:spPr/>
    </dgm:pt>
    <dgm:pt modelId="{08732204-C04A-494F-B14E-7906AD37A4B8}" type="pres">
      <dgm:prSet presAssocID="{F0095C05-4AC5-4C25-9D7F-4E6316C4A174}" presName="connTx" presStyleLbl="parChTrans1D2" presStyleIdx="1" presStyleCnt="7"/>
      <dgm:spPr/>
    </dgm:pt>
    <dgm:pt modelId="{4AA482A5-E037-413E-9E6C-5F207E09389E}" type="pres">
      <dgm:prSet presAssocID="{A11094A6-5FE0-4B41-9420-AD72EEA7911B}" presName="node" presStyleLbl="node1" presStyleIdx="1" presStyleCnt="7" custRadScaleRad="116739" custRadScaleInc="20765">
        <dgm:presLayoutVars>
          <dgm:bulletEnabled val="1"/>
        </dgm:presLayoutVars>
      </dgm:prSet>
      <dgm:spPr>
        <a:prstGeom prst="roundRect">
          <a:avLst/>
        </a:prstGeom>
      </dgm:spPr>
    </dgm:pt>
    <dgm:pt modelId="{815D5A7F-EEF0-4DDF-9B3F-8EED26BC1DE7}" type="pres">
      <dgm:prSet presAssocID="{9DF3E0DB-171F-4E7B-98E8-1989872128DD}" presName="Name9" presStyleLbl="parChTrans1D2" presStyleIdx="2" presStyleCnt="7"/>
      <dgm:spPr/>
    </dgm:pt>
    <dgm:pt modelId="{EE11F4A4-AC0D-47FA-A78B-D730CCCACB1B}" type="pres">
      <dgm:prSet presAssocID="{9DF3E0DB-171F-4E7B-98E8-1989872128DD}" presName="connTx" presStyleLbl="parChTrans1D2" presStyleIdx="2" presStyleCnt="7"/>
      <dgm:spPr/>
    </dgm:pt>
    <dgm:pt modelId="{1E9DDB7B-5E65-48CD-9127-3A6A5EEDB2A7}" type="pres">
      <dgm:prSet presAssocID="{9B58F70A-0D8E-43B0-8A5D-4586A5EBCBE8}" presName="node" presStyleLbl="node1" presStyleIdx="2" presStyleCnt="7" custRadScaleRad="120236" custRadScaleInc="-4461">
        <dgm:presLayoutVars>
          <dgm:bulletEnabled val="1"/>
        </dgm:presLayoutVars>
      </dgm:prSet>
      <dgm:spPr>
        <a:prstGeom prst="roundRect">
          <a:avLst/>
        </a:prstGeom>
      </dgm:spPr>
    </dgm:pt>
    <dgm:pt modelId="{CCDB0059-3062-41DE-8644-0D015BCD98A1}" type="pres">
      <dgm:prSet presAssocID="{41D4CEFD-A919-4749-A5BA-344AE2B9A8B3}" presName="Name9" presStyleLbl="parChTrans1D2" presStyleIdx="3" presStyleCnt="7"/>
      <dgm:spPr/>
    </dgm:pt>
    <dgm:pt modelId="{35BCEFED-D457-4C08-B7AD-2A0436D6AE63}" type="pres">
      <dgm:prSet presAssocID="{41D4CEFD-A919-4749-A5BA-344AE2B9A8B3}" presName="connTx" presStyleLbl="parChTrans1D2" presStyleIdx="3" presStyleCnt="7"/>
      <dgm:spPr/>
    </dgm:pt>
    <dgm:pt modelId="{89A823FA-0C64-4875-BFD9-F3195842699A}" type="pres">
      <dgm:prSet presAssocID="{7B099D94-A03D-41CB-BE6C-F19F4D827D0C}" presName="node" presStyleLbl="node1" presStyleIdx="3" presStyleCnt="7" custRadScaleRad="114607" custRadScaleInc="-26191">
        <dgm:presLayoutVars>
          <dgm:bulletEnabled val="1"/>
        </dgm:presLayoutVars>
      </dgm:prSet>
      <dgm:spPr>
        <a:prstGeom prst="roundRect">
          <a:avLst/>
        </a:prstGeom>
      </dgm:spPr>
    </dgm:pt>
    <dgm:pt modelId="{C955C8E8-BA1D-4983-B291-84F24DE91D24}" type="pres">
      <dgm:prSet presAssocID="{802CAFD2-F674-4BEF-AF63-AD62C47214E3}" presName="Name9" presStyleLbl="parChTrans1D2" presStyleIdx="4" presStyleCnt="7"/>
      <dgm:spPr/>
    </dgm:pt>
    <dgm:pt modelId="{C8B62423-46AE-473F-BC75-E8157724AA37}" type="pres">
      <dgm:prSet presAssocID="{802CAFD2-F674-4BEF-AF63-AD62C47214E3}" presName="connTx" presStyleLbl="parChTrans1D2" presStyleIdx="4" presStyleCnt="7"/>
      <dgm:spPr/>
    </dgm:pt>
    <dgm:pt modelId="{68261C33-3C29-46EC-963D-EF224F5F01B4}" type="pres">
      <dgm:prSet presAssocID="{3FCE0079-3DEB-482A-AB6F-2F15EED6DA5D}" presName="node" presStyleLbl="node1" presStyleIdx="4" presStyleCnt="7" custRadScaleRad="107789" custRadScaleInc="19333">
        <dgm:presLayoutVars>
          <dgm:bulletEnabled val="1"/>
        </dgm:presLayoutVars>
      </dgm:prSet>
      <dgm:spPr>
        <a:prstGeom prst="roundRect">
          <a:avLst/>
        </a:prstGeom>
      </dgm:spPr>
    </dgm:pt>
    <dgm:pt modelId="{4DDC417F-B512-416B-AFE4-DC5B91D2329E}" type="pres">
      <dgm:prSet presAssocID="{DDCDF2A8-0D42-44DE-BF66-E66411FBF61C}" presName="Name9" presStyleLbl="parChTrans1D2" presStyleIdx="5" presStyleCnt="7"/>
      <dgm:spPr/>
    </dgm:pt>
    <dgm:pt modelId="{D79414D6-CCB3-4056-B765-231116ECE353}" type="pres">
      <dgm:prSet presAssocID="{DDCDF2A8-0D42-44DE-BF66-E66411FBF61C}" presName="connTx" presStyleLbl="parChTrans1D2" presStyleIdx="5" presStyleCnt="7"/>
      <dgm:spPr/>
    </dgm:pt>
    <dgm:pt modelId="{BE48F45A-DC03-4F43-BD6A-B0ABA710EA5A}" type="pres">
      <dgm:prSet presAssocID="{ACBAC034-24BF-41D8-B566-D26EF2DF7655}" presName="node" presStyleLbl="node1" presStyleIdx="5" presStyleCnt="7" custRadScaleRad="134375" custRadScaleInc="2516">
        <dgm:presLayoutVars>
          <dgm:bulletEnabled val="1"/>
        </dgm:presLayoutVars>
      </dgm:prSet>
      <dgm:spPr>
        <a:prstGeom prst="roundRect">
          <a:avLst/>
        </a:prstGeom>
      </dgm:spPr>
    </dgm:pt>
    <dgm:pt modelId="{8F8FDD46-B54B-4BB4-B07B-FAE3B26B83D5}" type="pres">
      <dgm:prSet presAssocID="{0B65F92B-913F-44C6-BC10-927C9CD778DB}" presName="Name9" presStyleLbl="parChTrans1D2" presStyleIdx="6" presStyleCnt="7"/>
      <dgm:spPr/>
    </dgm:pt>
    <dgm:pt modelId="{32A20CA5-FE18-4B64-8AA0-1D2CC31D60AB}" type="pres">
      <dgm:prSet presAssocID="{0B65F92B-913F-44C6-BC10-927C9CD778DB}" presName="connTx" presStyleLbl="parChTrans1D2" presStyleIdx="6" presStyleCnt="7"/>
      <dgm:spPr/>
    </dgm:pt>
    <dgm:pt modelId="{EC6BB928-8954-4B45-9BA4-C15B3E4B0F2B}" type="pres">
      <dgm:prSet presAssocID="{5426E23D-AC34-4EC1-9775-531D2C4396CF}" presName="node" presStyleLbl="node1" presStyleIdx="6" presStyleCnt="7" custRadScaleRad="115540" custRadScaleInc="-46144">
        <dgm:presLayoutVars>
          <dgm:bulletEnabled val="1"/>
        </dgm:presLayoutVars>
      </dgm:prSet>
      <dgm:spPr>
        <a:prstGeom prst="roundRect">
          <a:avLst/>
        </a:prstGeom>
      </dgm:spPr>
    </dgm:pt>
  </dgm:ptLst>
  <dgm:cxnLst>
    <dgm:cxn modelId="{25AC9011-D794-4062-A942-D013E37B6CD5}" type="presOf" srcId="{CE691DC2-5EEF-4F8D-9DDA-D4B8718A0F39}" destId="{EDE38F27-6856-4A45-B01E-781B26E56C9D}" srcOrd="0" destOrd="0" presId="urn:microsoft.com/office/officeart/2005/8/layout/radial1"/>
    <dgm:cxn modelId="{CF4A401A-620D-4A10-8515-9C405AF010AD}" type="presOf" srcId="{F0095C05-4AC5-4C25-9D7F-4E6316C4A174}" destId="{08732204-C04A-494F-B14E-7906AD37A4B8}" srcOrd="1" destOrd="0" presId="urn:microsoft.com/office/officeart/2005/8/layout/radial1"/>
    <dgm:cxn modelId="{EC1B7D24-995B-4D8D-9B5C-C3F3A1C65230}" type="presOf" srcId="{0B65F92B-913F-44C6-BC10-927C9CD778DB}" destId="{8F8FDD46-B54B-4BB4-B07B-FAE3B26B83D5}" srcOrd="0" destOrd="0" presId="urn:microsoft.com/office/officeart/2005/8/layout/radial1"/>
    <dgm:cxn modelId="{8E571326-B994-4D99-8416-3A99891E285B}" type="presOf" srcId="{0B65F92B-913F-44C6-BC10-927C9CD778DB}" destId="{32A20CA5-FE18-4B64-8AA0-1D2CC31D60AB}" srcOrd="1" destOrd="0" presId="urn:microsoft.com/office/officeart/2005/8/layout/radial1"/>
    <dgm:cxn modelId="{D2C9F938-8DC5-45DE-91CD-EE76EE9C2957}" type="presOf" srcId="{ACBAC034-24BF-41D8-B566-D26EF2DF7655}" destId="{BE48F45A-DC03-4F43-BD6A-B0ABA710EA5A}" srcOrd="0" destOrd="0" presId="urn:microsoft.com/office/officeart/2005/8/layout/radial1"/>
    <dgm:cxn modelId="{624C3E66-D6A5-4CCF-B95D-76EF0C919D8A}" srcId="{838DBD11-AA82-4204-B881-42198AA2CA55}" destId="{5426E23D-AC34-4EC1-9775-531D2C4396CF}" srcOrd="6" destOrd="0" parTransId="{0B65F92B-913F-44C6-BC10-927C9CD778DB}" sibTransId="{CE29502C-A35D-40C7-9734-FC27EF6DDE2E}"/>
    <dgm:cxn modelId="{37937E66-175C-41F9-9C5C-6DC89FB1205C}" type="presOf" srcId="{41D4CEFD-A919-4749-A5BA-344AE2B9A8B3}" destId="{CCDB0059-3062-41DE-8644-0D015BCD98A1}" srcOrd="0" destOrd="0" presId="urn:microsoft.com/office/officeart/2005/8/layout/radial1"/>
    <dgm:cxn modelId="{FB2C3867-C873-4511-B4CC-A5EA1730F056}" type="presOf" srcId="{9B58F70A-0D8E-43B0-8A5D-4586A5EBCBE8}" destId="{1E9DDB7B-5E65-48CD-9127-3A6A5EEDB2A7}" srcOrd="0" destOrd="0" presId="urn:microsoft.com/office/officeart/2005/8/layout/radial1"/>
    <dgm:cxn modelId="{06BBD26A-44AD-4871-B0C8-C900536B4622}" type="presOf" srcId="{DDCDF2A8-0D42-44DE-BF66-E66411FBF61C}" destId="{4DDC417F-B512-416B-AFE4-DC5B91D2329E}" srcOrd="0" destOrd="0" presId="urn:microsoft.com/office/officeart/2005/8/layout/radial1"/>
    <dgm:cxn modelId="{7D33CC51-D319-40D3-B38C-A6A34F0D9A8A}" srcId="{838DBD11-AA82-4204-B881-42198AA2CA55}" destId="{C320E0DE-75F9-44AA-BA66-9967BB94F000}" srcOrd="0" destOrd="0" parTransId="{CE691DC2-5EEF-4F8D-9DDA-D4B8718A0F39}" sibTransId="{C97C3A59-8884-45FA-AAF2-B63E86E40025}"/>
    <dgm:cxn modelId="{39A54A52-1AED-4DAD-AEDE-4077EDF7E939}" type="presOf" srcId="{9DF3E0DB-171F-4E7B-98E8-1989872128DD}" destId="{815D5A7F-EEF0-4DDF-9B3F-8EED26BC1DE7}" srcOrd="0" destOrd="0" presId="urn:microsoft.com/office/officeart/2005/8/layout/radial1"/>
    <dgm:cxn modelId="{39C9FF72-6824-4321-B7F8-AF97F63813E2}" type="presOf" srcId="{802CAFD2-F674-4BEF-AF63-AD62C47214E3}" destId="{C8B62423-46AE-473F-BC75-E8157724AA37}" srcOrd="1" destOrd="0" presId="urn:microsoft.com/office/officeart/2005/8/layout/radial1"/>
    <dgm:cxn modelId="{E6914D7E-7FD7-4BDC-94F8-8B28D67500E8}" srcId="{838DBD11-AA82-4204-B881-42198AA2CA55}" destId="{ACBAC034-24BF-41D8-B566-D26EF2DF7655}" srcOrd="5" destOrd="0" parTransId="{DDCDF2A8-0D42-44DE-BF66-E66411FBF61C}" sibTransId="{02FF7468-C9F0-4866-9E8E-AA919DDE4F89}"/>
    <dgm:cxn modelId="{3599E787-C53E-4EAF-86E7-F6268497A6DF}" srcId="{838DBD11-AA82-4204-B881-42198AA2CA55}" destId="{3FCE0079-3DEB-482A-AB6F-2F15EED6DA5D}" srcOrd="4" destOrd="0" parTransId="{802CAFD2-F674-4BEF-AF63-AD62C47214E3}" sibTransId="{B28E9A5E-57E2-4378-B0FB-F71392E0AEE4}"/>
    <dgm:cxn modelId="{8C6150A4-FF98-4639-865C-C8DC2741A6A8}" srcId="{838DBD11-AA82-4204-B881-42198AA2CA55}" destId="{7B099D94-A03D-41CB-BE6C-F19F4D827D0C}" srcOrd="3" destOrd="0" parTransId="{41D4CEFD-A919-4749-A5BA-344AE2B9A8B3}" sibTransId="{DB2FFF78-D49C-42AF-9700-EBECDB08AC9D}"/>
    <dgm:cxn modelId="{A75353A5-0391-4254-877C-C5267DC57B91}" type="presOf" srcId="{CE691DC2-5EEF-4F8D-9DDA-D4B8718A0F39}" destId="{D6FC4666-7668-4197-8C09-A12C86949C15}" srcOrd="1" destOrd="0" presId="urn:microsoft.com/office/officeart/2005/8/layout/radial1"/>
    <dgm:cxn modelId="{7FD30CA9-8A55-4216-90CB-6A6C25A23893}" type="presOf" srcId="{41D4CEFD-A919-4749-A5BA-344AE2B9A8B3}" destId="{35BCEFED-D457-4C08-B7AD-2A0436D6AE63}" srcOrd="1" destOrd="0" presId="urn:microsoft.com/office/officeart/2005/8/layout/radial1"/>
    <dgm:cxn modelId="{B1BF7BAC-1A4B-4680-B25A-D9E4D9EF7B88}" type="presOf" srcId="{3FCE0079-3DEB-482A-AB6F-2F15EED6DA5D}" destId="{68261C33-3C29-46EC-963D-EF224F5F01B4}" srcOrd="0" destOrd="0" presId="urn:microsoft.com/office/officeart/2005/8/layout/radial1"/>
    <dgm:cxn modelId="{539B26AE-6D3B-496F-A824-E36D4DBA0B94}" type="presOf" srcId="{F0095C05-4AC5-4C25-9D7F-4E6316C4A174}" destId="{B333795C-DB4F-47EA-B499-F8AC1F47791B}" srcOrd="0" destOrd="0" presId="urn:microsoft.com/office/officeart/2005/8/layout/radial1"/>
    <dgm:cxn modelId="{9CD454C1-2320-4749-A174-AFC51298F79D}" type="presOf" srcId="{DDCDF2A8-0D42-44DE-BF66-E66411FBF61C}" destId="{D79414D6-CCB3-4056-B765-231116ECE353}" srcOrd="1" destOrd="0" presId="urn:microsoft.com/office/officeart/2005/8/layout/radial1"/>
    <dgm:cxn modelId="{147335DA-49C4-4D14-9EC7-651EF4CA540F}" srcId="{838DBD11-AA82-4204-B881-42198AA2CA55}" destId="{A11094A6-5FE0-4B41-9420-AD72EEA7911B}" srcOrd="1" destOrd="0" parTransId="{F0095C05-4AC5-4C25-9D7F-4E6316C4A174}" sibTransId="{2B76617D-FA6D-4B8A-918F-287907E1FD92}"/>
    <dgm:cxn modelId="{99A8FEDC-0C46-46C5-BAC6-30B01E9A07DE}" type="presOf" srcId="{5426E23D-AC34-4EC1-9775-531D2C4396CF}" destId="{EC6BB928-8954-4B45-9BA4-C15B3E4B0F2B}" srcOrd="0" destOrd="0" presId="urn:microsoft.com/office/officeart/2005/8/layout/radial1"/>
    <dgm:cxn modelId="{EB7451E2-1D45-43FC-9467-4C2A5FB3175C}" type="presOf" srcId="{9DF3E0DB-171F-4E7B-98E8-1989872128DD}" destId="{EE11F4A4-AC0D-47FA-A78B-D730CCCACB1B}" srcOrd="1" destOrd="0" presId="urn:microsoft.com/office/officeart/2005/8/layout/radial1"/>
    <dgm:cxn modelId="{32F32FE4-3F96-417B-BF37-E8D2627F0D76}" type="presOf" srcId="{7B099D94-A03D-41CB-BE6C-F19F4D827D0C}" destId="{89A823FA-0C64-4875-BFD9-F3195842699A}" srcOrd="0" destOrd="0" presId="urn:microsoft.com/office/officeart/2005/8/layout/radial1"/>
    <dgm:cxn modelId="{85EB23E5-1E5E-44B9-9203-0BC966DF2F34}" srcId="{838DBD11-AA82-4204-B881-42198AA2CA55}" destId="{9B58F70A-0D8E-43B0-8A5D-4586A5EBCBE8}" srcOrd="2" destOrd="0" parTransId="{9DF3E0DB-171F-4E7B-98E8-1989872128DD}" sibTransId="{D66756CD-0B36-4663-A0C1-8A1F0350FEAB}"/>
    <dgm:cxn modelId="{E93539E6-0CF2-4A6A-891D-0A6EDC6AA3CD}" type="presOf" srcId="{A11094A6-5FE0-4B41-9420-AD72EEA7911B}" destId="{4AA482A5-E037-413E-9E6C-5F207E09389E}" srcOrd="0" destOrd="0" presId="urn:microsoft.com/office/officeart/2005/8/layout/radial1"/>
    <dgm:cxn modelId="{598648E8-182C-4A2D-808A-12C2DB82D839}" type="presOf" srcId="{C320E0DE-75F9-44AA-BA66-9967BB94F000}" destId="{E04E4013-7A1B-4180-B2CA-91967A47E776}" srcOrd="0" destOrd="0" presId="urn:microsoft.com/office/officeart/2005/8/layout/radial1"/>
    <dgm:cxn modelId="{58B85EE9-E8A8-4D34-AD1E-8C8233F0BC13}" type="presOf" srcId="{802CAFD2-F674-4BEF-AF63-AD62C47214E3}" destId="{C955C8E8-BA1D-4983-B291-84F24DE91D24}" srcOrd="0" destOrd="0" presId="urn:microsoft.com/office/officeart/2005/8/layout/radial1"/>
    <dgm:cxn modelId="{98B196F4-9D38-4E5C-9C4A-A6A66920D201}" srcId="{D75FAF76-46E7-41D6-ACDA-BF4D9F030BD0}" destId="{838DBD11-AA82-4204-B881-42198AA2CA55}" srcOrd="0" destOrd="0" parTransId="{B142551F-DC1C-4C8F-86DC-F14F9CCC3EEF}" sibTransId="{256C24D4-22E3-42EE-A4ED-EAE745076F9C}"/>
    <dgm:cxn modelId="{2D5574F6-8B2F-4CC7-ADDC-21D531F29A42}" type="presOf" srcId="{D75FAF76-46E7-41D6-ACDA-BF4D9F030BD0}" destId="{94AE73B5-10D7-4899-AC63-E23ECA2AD50B}" srcOrd="0" destOrd="0" presId="urn:microsoft.com/office/officeart/2005/8/layout/radial1"/>
    <dgm:cxn modelId="{57F22DF8-AB3C-426F-849F-6282B13426F9}" type="presOf" srcId="{838DBD11-AA82-4204-B881-42198AA2CA55}" destId="{7EAEE133-F888-4B7A-8448-CB0A0BAAF2CC}" srcOrd="0" destOrd="0" presId="urn:microsoft.com/office/officeart/2005/8/layout/radial1"/>
    <dgm:cxn modelId="{AE90D2FA-FCF4-49A7-A7C7-11BAF7837891}" type="presParOf" srcId="{94AE73B5-10D7-4899-AC63-E23ECA2AD50B}" destId="{7EAEE133-F888-4B7A-8448-CB0A0BAAF2CC}" srcOrd="0" destOrd="0" presId="urn:microsoft.com/office/officeart/2005/8/layout/radial1"/>
    <dgm:cxn modelId="{40099A1D-3F8B-4402-B4D7-6BBC163D9442}" type="presParOf" srcId="{94AE73B5-10D7-4899-AC63-E23ECA2AD50B}" destId="{EDE38F27-6856-4A45-B01E-781B26E56C9D}" srcOrd="1" destOrd="0" presId="urn:microsoft.com/office/officeart/2005/8/layout/radial1"/>
    <dgm:cxn modelId="{967140B9-3B39-4EFA-8819-28E4A430E73C}" type="presParOf" srcId="{EDE38F27-6856-4A45-B01E-781B26E56C9D}" destId="{D6FC4666-7668-4197-8C09-A12C86949C15}" srcOrd="0" destOrd="0" presId="urn:microsoft.com/office/officeart/2005/8/layout/radial1"/>
    <dgm:cxn modelId="{2FBDC19B-C8F1-4E5E-9860-5C0658EF58B1}" type="presParOf" srcId="{94AE73B5-10D7-4899-AC63-E23ECA2AD50B}" destId="{E04E4013-7A1B-4180-B2CA-91967A47E776}" srcOrd="2" destOrd="0" presId="urn:microsoft.com/office/officeart/2005/8/layout/radial1"/>
    <dgm:cxn modelId="{8683000A-6BEB-42F0-9A14-289A52517540}" type="presParOf" srcId="{94AE73B5-10D7-4899-AC63-E23ECA2AD50B}" destId="{B333795C-DB4F-47EA-B499-F8AC1F47791B}" srcOrd="3" destOrd="0" presId="urn:microsoft.com/office/officeart/2005/8/layout/radial1"/>
    <dgm:cxn modelId="{65D153B9-0427-4FEE-A5BE-89BD39EC5CA6}" type="presParOf" srcId="{B333795C-DB4F-47EA-B499-F8AC1F47791B}" destId="{08732204-C04A-494F-B14E-7906AD37A4B8}" srcOrd="0" destOrd="0" presId="urn:microsoft.com/office/officeart/2005/8/layout/radial1"/>
    <dgm:cxn modelId="{AD777B7A-170D-4E19-AA0E-3756F5D0FA7A}" type="presParOf" srcId="{94AE73B5-10D7-4899-AC63-E23ECA2AD50B}" destId="{4AA482A5-E037-413E-9E6C-5F207E09389E}" srcOrd="4" destOrd="0" presId="urn:microsoft.com/office/officeart/2005/8/layout/radial1"/>
    <dgm:cxn modelId="{8F7E0DFB-BFFA-4317-A0BC-AB6D64474F46}" type="presParOf" srcId="{94AE73B5-10D7-4899-AC63-E23ECA2AD50B}" destId="{815D5A7F-EEF0-4DDF-9B3F-8EED26BC1DE7}" srcOrd="5" destOrd="0" presId="urn:microsoft.com/office/officeart/2005/8/layout/radial1"/>
    <dgm:cxn modelId="{A55B9635-DC22-487F-ACA0-7447B956CE2F}" type="presParOf" srcId="{815D5A7F-EEF0-4DDF-9B3F-8EED26BC1DE7}" destId="{EE11F4A4-AC0D-47FA-A78B-D730CCCACB1B}" srcOrd="0" destOrd="0" presId="urn:microsoft.com/office/officeart/2005/8/layout/radial1"/>
    <dgm:cxn modelId="{D987B2E9-7397-48F1-AADA-1B76452269A2}" type="presParOf" srcId="{94AE73B5-10D7-4899-AC63-E23ECA2AD50B}" destId="{1E9DDB7B-5E65-48CD-9127-3A6A5EEDB2A7}" srcOrd="6" destOrd="0" presId="urn:microsoft.com/office/officeart/2005/8/layout/radial1"/>
    <dgm:cxn modelId="{5270F047-7C13-4DF5-A76B-E934A513F1DE}" type="presParOf" srcId="{94AE73B5-10D7-4899-AC63-E23ECA2AD50B}" destId="{CCDB0059-3062-41DE-8644-0D015BCD98A1}" srcOrd="7" destOrd="0" presId="urn:microsoft.com/office/officeart/2005/8/layout/radial1"/>
    <dgm:cxn modelId="{F1FD3BD6-7DA8-4166-8864-BD6493EA7D19}" type="presParOf" srcId="{CCDB0059-3062-41DE-8644-0D015BCD98A1}" destId="{35BCEFED-D457-4C08-B7AD-2A0436D6AE63}" srcOrd="0" destOrd="0" presId="urn:microsoft.com/office/officeart/2005/8/layout/radial1"/>
    <dgm:cxn modelId="{F2B88260-DF3D-4926-AA5C-4B4F163538D7}" type="presParOf" srcId="{94AE73B5-10D7-4899-AC63-E23ECA2AD50B}" destId="{89A823FA-0C64-4875-BFD9-F3195842699A}" srcOrd="8" destOrd="0" presId="urn:microsoft.com/office/officeart/2005/8/layout/radial1"/>
    <dgm:cxn modelId="{3BA01597-180A-45C5-B622-35E41ED6B18B}" type="presParOf" srcId="{94AE73B5-10D7-4899-AC63-E23ECA2AD50B}" destId="{C955C8E8-BA1D-4983-B291-84F24DE91D24}" srcOrd="9" destOrd="0" presId="urn:microsoft.com/office/officeart/2005/8/layout/radial1"/>
    <dgm:cxn modelId="{8F0CDB31-D1E9-4CE2-ADD5-72262D2FDC5D}" type="presParOf" srcId="{C955C8E8-BA1D-4983-B291-84F24DE91D24}" destId="{C8B62423-46AE-473F-BC75-E8157724AA37}" srcOrd="0" destOrd="0" presId="urn:microsoft.com/office/officeart/2005/8/layout/radial1"/>
    <dgm:cxn modelId="{C1D64627-B052-4174-B67B-73AB03C18988}" type="presParOf" srcId="{94AE73B5-10D7-4899-AC63-E23ECA2AD50B}" destId="{68261C33-3C29-46EC-963D-EF224F5F01B4}" srcOrd="10" destOrd="0" presId="urn:microsoft.com/office/officeart/2005/8/layout/radial1"/>
    <dgm:cxn modelId="{ABC13785-6530-482F-ADFD-73433394FAE0}" type="presParOf" srcId="{94AE73B5-10D7-4899-AC63-E23ECA2AD50B}" destId="{4DDC417F-B512-416B-AFE4-DC5B91D2329E}" srcOrd="11" destOrd="0" presId="urn:microsoft.com/office/officeart/2005/8/layout/radial1"/>
    <dgm:cxn modelId="{2D4966A5-5BB3-4D79-BE56-1A40B8050C22}" type="presParOf" srcId="{4DDC417F-B512-416B-AFE4-DC5B91D2329E}" destId="{D79414D6-CCB3-4056-B765-231116ECE353}" srcOrd="0" destOrd="0" presId="urn:microsoft.com/office/officeart/2005/8/layout/radial1"/>
    <dgm:cxn modelId="{53E609A1-E0B7-4DE1-8074-D2BE595BF5E8}" type="presParOf" srcId="{94AE73B5-10D7-4899-AC63-E23ECA2AD50B}" destId="{BE48F45A-DC03-4F43-BD6A-B0ABA710EA5A}" srcOrd="12" destOrd="0" presId="urn:microsoft.com/office/officeart/2005/8/layout/radial1"/>
    <dgm:cxn modelId="{D61C3321-48BA-4AE7-AE69-39241DC31A9E}" type="presParOf" srcId="{94AE73B5-10D7-4899-AC63-E23ECA2AD50B}" destId="{8F8FDD46-B54B-4BB4-B07B-FAE3B26B83D5}" srcOrd="13" destOrd="0" presId="urn:microsoft.com/office/officeart/2005/8/layout/radial1"/>
    <dgm:cxn modelId="{A3702537-C70B-4883-BEBD-45CA1CAED0F7}" type="presParOf" srcId="{8F8FDD46-B54B-4BB4-B07B-FAE3B26B83D5}" destId="{32A20CA5-FE18-4B64-8AA0-1D2CC31D60AB}" srcOrd="0" destOrd="0" presId="urn:microsoft.com/office/officeart/2005/8/layout/radial1"/>
    <dgm:cxn modelId="{F02FAFC4-B4CA-412A-9BA5-2CB160D8DBC3}" type="presParOf" srcId="{94AE73B5-10D7-4899-AC63-E23ECA2AD50B}" destId="{EC6BB928-8954-4B45-9BA4-C15B3E4B0F2B}" srcOrd="14"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E581CB0-BA62-4972-862E-8BF334D6C333}"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FE1250AD-73FA-4666-AEB4-C0B64604989A}">
      <dgm:prSet phldrT="[Text]" custT="1"/>
      <dgm:spPr>
        <a:solidFill>
          <a:srgbClr val="033B57"/>
        </a:solidFill>
      </dgm:spPr>
      <dgm:t>
        <a:bodyPr/>
        <a:lstStyle/>
        <a:p>
          <a:r>
            <a:rPr lang="en-US" sz="3600" dirty="0">
              <a:solidFill>
                <a:schemeClr val="bg1"/>
              </a:solidFill>
            </a:rPr>
            <a:t>Trust</a:t>
          </a:r>
        </a:p>
      </dgm:t>
    </dgm:pt>
    <dgm:pt modelId="{54C41154-F2C8-483A-87C4-5E2626E2D2B4}" type="parTrans" cxnId="{DF995C4E-7D7B-4660-9A0F-D478A5A256CC}">
      <dgm:prSet/>
      <dgm:spPr/>
      <dgm:t>
        <a:bodyPr/>
        <a:lstStyle/>
        <a:p>
          <a:endParaRPr lang="en-US"/>
        </a:p>
      </dgm:t>
    </dgm:pt>
    <dgm:pt modelId="{6AF19A6F-EF43-4634-A9A8-38E9B0ADA84F}" type="sibTrans" cxnId="{DF995C4E-7D7B-4660-9A0F-D478A5A256CC}">
      <dgm:prSet/>
      <dgm:spPr>
        <a:ln>
          <a:solidFill>
            <a:srgbClr val="033B57"/>
          </a:solidFill>
        </a:ln>
      </dgm:spPr>
      <dgm:t>
        <a:bodyPr/>
        <a:lstStyle/>
        <a:p>
          <a:endParaRPr lang="en-US"/>
        </a:p>
      </dgm:t>
    </dgm:pt>
    <dgm:pt modelId="{DD198296-47DD-4358-9177-0D6281C74455}">
      <dgm:prSet phldrT="[Text]" custT="1"/>
      <dgm:spPr>
        <a:solidFill>
          <a:srgbClr val="033B57"/>
        </a:solidFill>
      </dgm:spPr>
      <dgm:t>
        <a:bodyPr/>
        <a:lstStyle/>
        <a:p>
          <a:r>
            <a:rPr lang="en-US" sz="3600" dirty="0">
              <a:solidFill>
                <a:schemeClr val="bg1"/>
              </a:solidFill>
            </a:rPr>
            <a:t>Respect</a:t>
          </a:r>
        </a:p>
      </dgm:t>
    </dgm:pt>
    <dgm:pt modelId="{5D44A251-7792-4775-B222-FAB141E5E932}" type="parTrans" cxnId="{9D19066B-6DF7-491D-B843-0A22A57F61B7}">
      <dgm:prSet/>
      <dgm:spPr/>
      <dgm:t>
        <a:bodyPr/>
        <a:lstStyle/>
        <a:p>
          <a:endParaRPr lang="en-US"/>
        </a:p>
      </dgm:t>
    </dgm:pt>
    <dgm:pt modelId="{C1AA5F32-D9DB-472C-B54E-531AC4D54040}" type="sibTrans" cxnId="{9D19066B-6DF7-491D-B843-0A22A57F61B7}">
      <dgm:prSet/>
      <dgm:spPr/>
      <dgm:t>
        <a:bodyPr/>
        <a:lstStyle/>
        <a:p>
          <a:endParaRPr lang="en-US"/>
        </a:p>
      </dgm:t>
    </dgm:pt>
    <dgm:pt modelId="{3F143B00-EA8A-4A3C-9B66-635CFFF3F035}">
      <dgm:prSet phldrT="[Text]" custT="1"/>
      <dgm:spPr>
        <a:solidFill>
          <a:srgbClr val="033B57"/>
        </a:solidFill>
      </dgm:spPr>
      <dgm:t>
        <a:bodyPr/>
        <a:lstStyle/>
        <a:p>
          <a:r>
            <a:rPr lang="en-US" sz="3600" dirty="0">
              <a:solidFill>
                <a:schemeClr val="bg1"/>
              </a:solidFill>
            </a:rPr>
            <a:t>Collaboration</a:t>
          </a:r>
        </a:p>
      </dgm:t>
    </dgm:pt>
    <dgm:pt modelId="{A1C9B90F-13EF-4573-8CA6-491BCDF668DD}" type="parTrans" cxnId="{6B39B229-615B-4824-A710-C392CA5C12B2}">
      <dgm:prSet/>
      <dgm:spPr/>
      <dgm:t>
        <a:bodyPr/>
        <a:lstStyle/>
        <a:p>
          <a:endParaRPr lang="en-US"/>
        </a:p>
      </dgm:t>
    </dgm:pt>
    <dgm:pt modelId="{29195E6A-F2A9-448C-A0A6-C7B8E8665DBF}" type="sibTrans" cxnId="{6B39B229-615B-4824-A710-C392CA5C12B2}">
      <dgm:prSet/>
      <dgm:spPr/>
      <dgm:t>
        <a:bodyPr/>
        <a:lstStyle/>
        <a:p>
          <a:endParaRPr lang="en-US"/>
        </a:p>
      </dgm:t>
    </dgm:pt>
    <dgm:pt modelId="{D06D420B-FA10-40FF-BE70-BD162C8945E9}" type="pres">
      <dgm:prSet presAssocID="{1E581CB0-BA62-4972-862E-8BF334D6C333}" presName="Name0" presStyleCnt="0">
        <dgm:presLayoutVars>
          <dgm:chMax val="7"/>
          <dgm:chPref val="7"/>
          <dgm:dir/>
        </dgm:presLayoutVars>
      </dgm:prSet>
      <dgm:spPr/>
    </dgm:pt>
    <dgm:pt modelId="{FA26FA36-E61B-4D1E-A122-0DAF956B2842}" type="pres">
      <dgm:prSet presAssocID="{1E581CB0-BA62-4972-862E-8BF334D6C333}" presName="Name1" presStyleCnt="0"/>
      <dgm:spPr/>
    </dgm:pt>
    <dgm:pt modelId="{76BE2DDA-CA02-478F-96EB-583EFACC0D1E}" type="pres">
      <dgm:prSet presAssocID="{1E581CB0-BA62-4972-862E-8BF334D6C333}" presName="cycle" presStyleCnt="0"/>
      <dgm:spPr/>
    </dgm:pt>
    <dgm:pt modelId="{C2EDDBA9-114F-41FB-BD35-EF0974AB0858}" type="pres">
      <dgm:prSet presAssocID="{1E581CB0-BA62-4972-862E-8BF334D6C333}" presName="srcNode" presStyleLbl="node1" presStyleIdx="0" presStyleCnt="3"/>
      <dgm:spPr/>
    </dgm:pt>
    <dgm:pt modelId="{682E0534-0199-401F-B406-55216221FE70}" type="pres">
      <dgm:prSet presAssocID="{1E581CB0-BA62-4972-862E-8BF334D6C333}" presName="conn" presStyleLbl="parChTrans1D2" presStyleIdx="0" presStyleCnt="1"/>
      <dgm:spPr/>
    </dgm:pt>
    <dgm:pt modelId="{91EC9146-E01B-44E2-8FD2-20564920595D}" type="pres">
      <dgm:prSet presAssocID="{1E581CB0-BA62-4972-862E-8BF334D6C333}" presName="extraNode" presStyleLbl="node1" presStyleIdx="0" presStyleCnt="3"/>
      <dgm:spPr/>
    </dgm:pt>
    <dgm:pt modelId="{709D3F75-AD5F-47C1-8260-15F877C1B7B9}" type="pres">
      <dgm:prSet presAssocID="{1E581CB0-BA62-4972-862E-8BF334D6C333}" presName="dstNode" presStyleLbl="node1" presStyleIdx="0" presStyleCnt="3"/>
      <dgm:spPr/>
    </dgm:pt>
    <dgm:pt modelId="{A229729E-9AA1-423A-997B-A2EA1B51382A}" type="pres">
      <dgm:prSet presAssocID="{FE1250AD-73FA-4666-AEB4-C0B64604989A}" presName="text_1" presStyleLbl="node1" presStyleIdx="0" presStyleCnt="3">
        <dgm:presLayoutVars>
          <dgm:bulletEnabled val="1"/>
        </dgm:presLayoutVars>
      </dgm:prSet>
      <dgm:spPr/>
    </dgm:pt>
    <dgm:pt modelId="{635BF714-87A8-4A91-9B7C-67FBB99CE5F1}" type="pres">
      <dgm:prSet presAssocID="{FE1250AD-73FA-4666-AEB4-C0B64604989A}" presName="accent_1" presStyleCnt="0"/>
      <dgm:spPr/>
    </dgm:pt>
    <dgm:pt modelId="{3B0FA5B9-2729-404E-A6E8-CB42E2B80DAC}" type="pres">
      <dgm:prSet presAssocID="{FE1250AD-73FA-4666-AEB4-C0B64604989A}" presName="accentRepeatNode" presStyleLbl="solidFgAcc1" presStyleIdx="0" presStyleCnt="3"/>
      <dgm:spPr>
        <a:ln>
          <a:solidFill>
            <a:srgbClr val="033B57"/>
          </a:solidFill>
        </a:ln>
      </dgm:spPr>
    </dgm:pt>
    <dgm:pt modelId="{48E3F083-FF86-49C2-A43B-888C26A34937}" type="pres">
      <dgm:prSet presAssocID="{DD198296-47DD-4358-9177-0D6281C74455}" presName="text_2" presStyleLbl="node1" presStyleIdx="1" presStyleCnt="3">
        <dgm:presLayoutVars>
          <dgm:bulletEnabled val="1"/>
        </dgm:presLayoutVars>
      </dgm:prSet>
      <dgm:spPr/>
    </dgm:pt>
    <dgm:pt modelId="{C18AE7E1-A84C-4FD0-92DF-F63969CB98FF}" type="pres">
      <dgm:prSet presAssocID="{DD198296-47DD-4358-9177-0D6281C74455}" presName="accent_2" presStyleCnt="0"/>
      <dgm:spPr/>
    </dgm:pt>
    <dgm:pt modelId="{7DA13E2F-3955-4269-8BDC-D60E9829F185}" type="pres">
      <dgm:prSet presAssocID="{DD198296-47DD-4358-9177-0D6281C74455}" presName="accentRepeatNode" presStyleLbl="solidFgAcc1" presStyleIdx="1" presStyleCnt="3"/>
      <dgm:spPr>
        <a:ln>
          <a:solidFill>
            <a:srgbClr val="033B57"/>
          </a:solidFill>
        </a:ln>
      </dgm:spPr>
    </dgm:pt>
    <dgm:pt modelId="{2F1F3C07-DD41-4F2B-8135-C7B2290222EC}" type="pres">
      <dgm:prSet presAssocID="{3F143B00-EA8A-4A3C-9B66-635CFFF3F035}" presName="text_3" presStyleLbl="node1" presStyleIdx="2" presStyleCnt="3">
        <dgm:presLayoutVars>
          <dgm:bulletEnabled val="1"/>
        </dgm:presLayoutVars>
      </dgm:prSet>
      <dgm:spPr/>
    </dgm:pt>
    <dgm:pt modelId="{98A084F8-E187-4566-BAC3-3FFD91B4BFF8}" type="pres">
      <dgm:prSet presAssocID="{3F143B00-EA8A-4A3C-9B66-635CFFF3F035}" presName="accent_3" presStyleCnt="0"/>
      <dgm:spPr/>
    </dgm:pt>
    <dgm:pt modelId="{41E9160D-A270-4E2B-9D6C-2209917A4FEE}" type="pres">
      <dgm:prSet presAssocID="{3F143B00-EA8A-4A3C-9B66-635CFFF3F035}" presName="accentRepeatNode" presStyleLbl="solidFgAcc1" presStyleIdx="2" presStyleCnt="3"/>
      <dgm:spPr>
        <a:ln>
          <a:solidFill>
            <a:srgbClr val="033B57"/>
          </a:solidFill>
        </a:ln>
      </dgm:spPr>
    </dgm:pt>
  </dgm:ptLst>
  <dgm:cxnLst>
    <dgm:cxn modelId="{6B39B229-615B-4824-A710-C392CA5C12B2}" srcId="{1E581CB0-BA62-4972-862E-8BF334D6C333}" destId="{3F143B00-EA8A-4A3C-9B66-635CFFF3F035}" srcOrd="2" destOrd="0" parTransId="{A1C9B90F-13EF-4573-8CA6-491BCDF668DD}" sibTransId="{29195E6A-F2A9-448C-A0A6-C7B8E8665DBF}"/>
    <dgm:cxn modelId="{78CAD334-E4A9-47ED-BB4E-F7E3AAAF7DB6}" type="presOf" srcId="{1E581CB0-BA62-4972-862E-8BF334D6C333}" destId="{D06D420B-FA10-40FF-BE70-BD162C8945E9}" srcOrd="0" destOrd="0" presId="urn:microsoft.com/office/officeart/2008/layout/VerticalCurvedList"/>
    <dgm:cxn modelId="{439B3463-B9A6-4951-9EC4-71582D500508}" type="presOf" srcId="{FE1250AD-73FA-4666-AEB4-C0B64604989A}" destId="{A229729E-9AA1-423A-997B-A2EA1B51382A}" srcOrd="0" destOrd="0" presId="urn:microsoft.com/office/officeart/2008/layout/VerticalCurvedList"/>
    <dgm:cxn modelId="{9D19066B-6DF7-491D-B843-0A22A57F61B7}" srcId="{1E581CB0-BA62-4972-862E-8BF334D6C333}" destId="{DD198296-47DD-4358-9177-0D6281C74455}" srcOrd="1" destOrd="0" parTransId="{5D44A251-7792-4775-B222-FAB141E5E932}" sibTransId="{C1AA5F32-D9DB-472C-B54E-531AC4D54040}"/>
    <dgm:cxn modelId="{DF995C4E-7D7B-4660-9A0F-D478A5A256CC}" srcId="{1E581CB0-BA62-4972-862E-8BF334D6C333}" destId="{FE1250AD-73FA-4666-AEB4-C0B64604989A}" srcOrd="0" destOrd="0" parTransId="{54C41154-F2C8-483A-87C4-5E2626E2D2B4}" sibTransId="{6AF19A6F-EF43-4634-A9A8-38E9B0ADA84F}"/>
    <dgm:cxn modelId="{2C19A689-0733-47F2-BAFB-3A08A90007D5}" type="presOf" srcId="{3F143B00-EA8A-4A3C-9B66-635CFFF3F035}" destId="{2F1F3C07-DD41-4F2B-8135-C7B2290222EC}" srcOrd="0" destOrd="0" presId="urn:microsoft.com/office/officeart/2008/layout/VerticalCurvedList"/>
    <dgm:cxn modelId="{5DA971DB-6A6E-41E3-AD1A-744B2561AB35}" type="presOf" srcId="{DD198296-47DD-4358-9177-0D6281C74455}" destId="{48E3F083-FF86-49C2-A43B-888C26A34937}" srcOrd="0" destOrd="0" presId="urn:microsoft.com/office/officeart/2008/layout/VerticalCurvedList"/>
    <dgm:cxn modelId="{D84A7AFC-3901-4D5F-8ABC-86C5C4187544}" type="presOf" srcId="{6AF19A6F-EF43-4634-A9A8-38E9B0ADA84F}" destId="{682E0534-0199-401F-B406-55216221FE70}" srcOrd="0" destOrd="0" presId="urn:microsoft.com/office/officeart/2008/layout/VerticalCurvedList"/>
    <dgm:cxn modelId="{7593D095-440E-4C10-B5EB-97BD2300E31B}" type="presParOf" srcId="{D06D420B-FA10-40FF-BE70-BD162C8945E9}" destId="{FA26FA36-E61B-4D1E-A122-0DAF956B2842}" srcOrd="0" destOrd="0" presId="urn:microsoft.com/office/officeart/2008/layout/VerticalCurvedList"/>
    <dgm:cxn modelId="{5EFE85C2-80B2-4505-A998-A56A218D65AA}" type="presParOf" srcId="{FA26FA36-E61B-4D1E-A122-0DAF956B2842}" destId="{76BE2DDA-CA02-478F-96EB-583EFACC0D1E}" srcOrd="0" destOrd="0" presId="urn:microsoft.com/office/officeart/2008/layout/VerticalCurvedList"/>
    <dgm:cxn modelId="{24EDDD35-EDE7-4AED-B486-43500B95F10F}" type="presParOf" srcId="{76BE2DDA-CA02-478F-96EB-583EFACC0D1E}" destId="{C2EDDBA9-114F-41FB-BD35-EF0974AB0858}" srcOrd="0" destOrd="0" presId="urn:microsoft.com/office/officeart/2008/layout/VerticalCurvedList"/>
    <dgm:cxn modelId="{5996DB27-235A-435B-8017-4CF665DC0E42}" type="presParOf" srcId="{76BE2DDA-CA02-478F-96EB-583EFACC0D1E}" destId="{682E0534-0199-401F-B406-55216221FE70}" srcOrd="1" destOrd="0" presId="urn:microsoft.com/office/officeart/2008/layout/VerticalCurvedList"/>
    <dgm:cxn modelId="{7AE3D53A-B7A2-4F98-8579-FD6EAFAFFA6C}" type="presParOf" srcId="{76BE2DDA-CA02-478F-96EB-583EFACC0D1E}" destId="{91EC9146-E01B-44E2-8FD2-20564920595D}" srcOrd="2" destOrd="0" presId="urn:microsoft.com/office/officeart/2008/layout/VerticalCurvedList"/>
    <dgm:cxn modelId="{F24E8D2B-0895-46EC-953C-02E4FF8E7943}" type="presParOf" srcId="{76BE2DDA-CA02-478F-96EB-583EFACC0D1E}" destId="{709D3F75-AD5F-47C1-8260-15F877C1B7B9}" srcOrd="3" destOrd="0" presId="urn:microsoft.com/office/officeart/2008/layout/VerticalCurvedList"/>
    <dgm:cxn modelId="{F4AA05D4-03DD-42B3-A508-6BB114DBED1F}" type="presParOf" srcId="{FA26FA36-E61B-4D1E-A122-0DAF956B2842}" destId="{A229729E-9AA1-423A-997B-A2EA1B51382A}" srcOrd="1" destOrd="0" presId="urn:microsoft.com/office/officeart/2008/layout/VerticalCurvedList"/>
    <dgm:cxn modelId="{27080528-89FA-454F-812D-8F784FF99999}" type="presParOf" srcId="{FA26FA36-E61B-4D1E-A122-0DAF956B2842}" destId="{635BF714-87A8-4A91-9B7C-67FBB99CE5F1}" srcOrd="2" destOrd="0" presId="urn:microsoft.com/office/officeart/2008/layout/VerticalCurvedList"/>
    <dgm:cxn modelId="{9BA81A28-505B-4640-A681-E7CAC58E0F9B}" type="presParOf" srcId="{635BF714-87A8-4A91-9B7C-67FBB99CE5F1}" destId="{3B0FA5B9-2729-404E-A6E8-CB42E2B80DAC}" srcOrd="0" destOrd="0" presId="urn:microsoft.com/office/officeart/2008/layout/VerticalCurvedList"/>
    <dgm:cxn modelId="{DAC64A35-048D-4BB8-945E-9A8CE9CD0CAD}" type="presParOf" srcId="{FA26FA36-E61B-4D1E-A122-0DAF956B2842}" destId="{48E3F083-FF86-49C2-A43B-888C26A34937}" srcOrd="3" destOrd="0" presId="urn:microsoft.com/office/officeart/2008/layout/VerticalCurvedList"/>
    <dgm:cxn modelId="{375C5E34-AD39-4BE9-840C-ECB660FA064F}" type="presParOf" srcId="{FA26FA36-E61B-4D1E-A122-0DAF956B2842}" destId="{C18AE7E1-A84C-4FD0-92DF-F63969CB98FF}" srcOrd="4" destOrd="0" presId="urn:microsoft.com/office/officeart/2008/layout/VerticalCurvedList"/>
    <dgm:cxn modelId="{02BB7394-1992-4837-9776-6FABA1897285}" type="presParOf" srcId="{C18AE7E1-A84C-4FD0-92DF-F63969CB98FF}" destId="{7DA13E2F-3955-4269-8BDC-D60E9829F185}" srcOrd="0" destOrd="0" presId="urn:microsoft.com/office/officeart/2008/layout/VerticalCurvedList"/>
    <dgm:cxn modelId="{40D8ECCA-8392-4EBB-AF0B-D4CAF40A2BEF}" type="presParOf" srcId="{FA26FA36-E61B-4D1E-A122-0DAF956B2842}" destId="{2F1F3C07-DD41-4F2B-8135-C7B2290222EC}" srcOrd="5" destOrd="0" presId="urn:microsoft.com/office/officeart/2008/layout/VerticalCurvedList"/>
    <dgm:cxn modelId="{2D2F684A-D1F4-4F2A-B93B-CCD55623D0C6}" type="presParOf" srcId="{FA26FA36-E61B-4D1E-A122-0DAF956B2842}" destId="{98A084F8-E187-4566-BAC3-3FFD91B4BFF8}" srcOrd="6" destOrd="0" presId="urn:microsoft.com/office/officeart/2008/layout/VerticalCurvedList"/>
    <dgm:cxn modelId="{E16819B9-5901-4B76-B3EB-EF395A95A451}" type="presParOf" srcId="{98A084F8-E187-4566-BAC3-3FFD91B4BFF8}" destId="{41E9160D-A270-4E2B-9D6C-2209917A4FEE}" srcOrd="0" destOrd="0" presId="urn:microsoft.com/office/officeart/2008/layout/VerticalCurvedList"/>
  </dgm:cxnLst>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A28261B-356F-46E1-A43A-DFD9CD5AF6B3}"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491DFFB4-D821-4654-8AB1-63AD2B809BBF}">
      <dgm:prSet phldrT="[Text]"/>
      <dgm:spPr>
        <a:solidFill>
          <a:srgbClr val="033B57"/>
        </a:solidFill>
      </dgm:spPr>
      <dgm:t>
        <a:bodyPr/>
        <a:lstStyle/>
        <a:p>
          <a:pPr algn="l"/>
          <a:r>
            <a:rPr lang="en-US" dirty="0"/>
            <a:t>Work in silos</a:t>
          </a:r>
        </a:p>
      </dgm:t>
    </dgm:pt>
    <dgm:pt modelId="{BF0FAFDE-553A-413F-B787-C25EE9606059}" type="parTrans" cxnId="{6866AA65-010C-4FA0-8548-EF77EDF45177}">
      <dgm:prSet/>
      <dgm:spPr/>
      <dgm:t>
        <a:bodyPr/>
        <a:lstStyle/>
        <a:p>
          <a:endParaRPr lang="en-US"/>
        </a:p>
      </dgm:t>
    </dgm:pt>
    <dgm:pt modelId="{69E3C3AD-7E38-453A-AD11-CF06E7829A84}" type="sibTrans" cxnId="{6866AA65-010C-4FA0-8548-EF77EDF45177}">
      <dgm:prSet/>
      <dgm:spPr/>
      <dgm:t>
        <a:bodyPr/>
        <a:lstStyle/>
        <a:p>
          <a:endParaRPr lang="en-US"/>
        </a:p>
      </dgm:t>
    </dgm:pt>
    <dgm:pt modelId="{FD0D41EB-CB0E-4618-8FE2-1D4342A255CD}">
      <dgm:prSet phldrT="[Text]"/>
      <dgm:spPr>
        <a:solidFill>
          <a:srgbClr val="033B57"/>
        </a:solidFill>
      </dgm:spPr>
      <dgm:t>
        <a:bodyPr/>
        <a:lstStyle/>
        <a:p>
          <a:pPr algn="l"/>
          <a:r>
            <a:rPr lang="en-US" dirty="0"/>
            <a:t>Struggle with communicating with others of different disciplines</a:t>
          </a:r>
        </a:p>
      </dgm:t>
    </dgm:pt>
    <dgm:pt modelId="{DB4740CA-1737-4834-97AC-CC3269F7B8E4}" type="parTrans" cxnId="{027D6811-76B2-4725-91CB-8405715048B3}">
      <dgm:prSet/>
      <dgm:spPr/>
      <dgm:t>
        <a:bodyPr/>
        <a:lstStyle/>
        <a:p>
          <a:endParaRPr lang="en-US"/>
        </a:p>
      </dgm:t>
    </dgm:pt>
    <dgm:pt modelId="{F5702773-B5EA-4879-91A7-9B6EA9956F32}" type="sibTrans" cxnId="{027D6811-76B2-4725-91CB-8405715048B3}">
      <dgm:prSet/>
      <dgm:spPr/>
      <dgm:t>
        <a:bodyPr/>
        <a:lstStyle/>
        <a:p>
          <a:endParaRPr lang="en-US"/>
        </a:p>
      </dgm:t>
    </dgm:pt>
    <dgm:pt modelId="{D0661DAC-1D8D-415E-AE13-B2C2E757016D}">
      <dgm:prSet phldrT="[Text]"/>
      <dgm:spPr>
        <a:solidFill>
          <a:srgbClr val="033B57"/>
        </a:solidFill>
      </dgm:spPr>
      <dgm:t>
        <a:bodyPr/>
        <a:lstStyle/>
        <a:p>
          <a:pPr algn="l"/>
          <a:r>
            <a:rPr lang="en-US" dirty="0"/>
            <a:t>“In-group” and “Out-group”</a:t>
          </a:r>
        </a:p>
      </dgm:t>
    </dgm:pt>
    <dgm:pt modelId="{EF58F005-A764-472C-AC79-8BD03938AE6D}" type="parTrans" cxnId="{34E06C3B-5926-444B-9F07-46622311F387}">
      <dgm:prSet/>
      <dgm:spPr/>
      <dgm:t>
        <a:bodyPr/>
        <a:lstStyle/>
        <a:p>
          <a:endParaRPr lang="en-US"/>
        </a:p>
      </dgm:t>
    </dgm:pt>
    <dgm:pt modelId="{7E2B4D83-9E94-45B6-A9E8-BE4154ABBC15}" type="sibTrans" cxnId="{34E06C3B-5926-444B-9F07-46622311F387}">
      <dgm:prSet/>
      <dgm:spPr/>
      <dgm:t>
        <a:bodyPr/>
        <a:lstStyle/>
        <a:p>
          <a:endParaRPr lang="en-US"/>
        </a:p>
      </dgm:t>
    </dgm:pt>
    <dgm:pt modelId="{FE985163-7643-4D1A-B731-5A24AD65BFA0}" type="pres">
      <dgm:prSet presAssocID="{2A28261B-356F-46E1-A43A-DFD9CD5AF6B3}" presName="Name0" presStyleCnt="0">
        <dgm:presLayoutVars>
          <dgm:dir/>
          <dgm:animLvl val="lvl"/>
          <dgm:resizeHandles val="exact"/>
        </dgm:presLayoutVars>
      </dgm:prSet>
      <dgm:spPr/>
    </dgm:pt>
    <dgm:pt modelId="{702EE137-5A0A-4447-BFB7-238F6241EC9F}" type="pres">
      <dgm:prSet presAssocID="{491DFFB4-D821-4654-8AB1-63AD2B809BBF}" presName="linNode" presStyleCnt="0"/>
      <dgm:spPr/>
    </dgm:pt>
    <dgm:pt modelId="{D8DB4371-25CF-466C-AD7C-CD3A7C1D5163}" type="pres">
      <dgm:prSet presAssocID="{491DFFB4-D821-4654-8AB1-63AD2B809BBF}" presName="parentText" presStyleLbl="node1" presStyleIdx="0" presStyleCnt="3" custLinFactX="-12429" custLinFactY="3963" custLinFactNeighborX="-100000" custLinFactNeighborY="100000">
        <dgm:presLayoutVars>
          <dgm:chMax val="1"/>
          <dgm:bulletEnabled val="1"/>
        </dgm:presLayoutVars>
      </dgm:prSet>
      <dgm:spPr/>
    </dgm:pt>
    <dgm:pt modelId="{B44AE984-E6BB-4204-A336-CACF3783AEF0}" type="pres">
      <dgm:prSet presAssocID="{69E3C3AD-7E38-453A-AD11-CF06E7829A84}" presName="sp" presStyleCnt="0"/>
      <dgm:spPr/>
    </dgm:pt>
    <dgm:pt modelId="{77CD1DFC-5463-4814-B52E-20A1640CC1FB}" type="pres">
      <dgm:prSet presAssocID="{FD0D41EB-CB0E-4618-8FE2-1D4342A255CD}" presName="linNode" presStyleCnt="0"/>
      <dgm:spPr/>
    </dgm:pt>
    <dgm:pt modelId="{4A084980-1829-414C-92B3-5B266E95B1DC}" type="pres">
      <dgm:prSet presAssocID="{FD0D41EB-CB0E-4618-8FE2-1D4342A255CD}" presName="parentText" presStyleLbl="node1" presStyleIdx="1" presStyleCnt="3">
        <dgm:presLayoutVars>
          <dgm:chMax val="1"/>
          <dgm:bulletEnabled val="1"/>
        </dgm:presLayoutVars>
      </dgm:prSet>
      <dgm:spPr/>
    </dgm:pt>
    <dgm:pt modelId="{A5B4F3A9-9AF3-469A-952E-43385111B29A}" type="pres">
      <dgm:prSet presAssocID="{F5702773-B5EA-4879-91A7-9B6EA9956F32}" presName="sp" presStyleCnt="0"/>
      <dgm:spPr/>
    </dgm:pt>
    <dgm:pt modelId="{D0B1F3EA-E05B-4921-BF02-65EDEC70435A}" type="pres">
      <dgm:prSet presAssocID="{D0661DAC-1D8D-415E-AE13-B2C2E757016D}" presName="linNode" presStyleCnt="0"/>
      <dgm:spPr/>
    </dgm:pt>
    <dgm:pt modelId="{BB7F1BEC-A400-4405-B188-B8B4DFD8A9CE}" type="pres">
      <dgm:prSet presAssocID="{D0661DAC-1D8D-415E-AE13-B2C2E757016D}" presName="parentText" presStyleLbl="node1" presStyleIdx="2" presStyleCnt="3" custLinFactY="-5815" custLinFactNeighborX="88263" custLinFactNeighborY="-100000">
        <dgm:presLayoutVars>
          <dgm:chMax val="1"/>
          <dgm:bulletEnabled val="1"/>
        </dgm:presLayoutVars>
      </dgm:prSet>
      <dgm:spPr/>
    </dgm:pt>
  </dgm:ptLst>
  <dgm:cxnLst>
    <dgm:cxn modelId="{027D6811-76B2-4725-91CB-8405715048B3}" srcId="{2A28261B-356F-46E1-A43A-DFD9CD5AF6B3}" destId="{FD0D41EB-CB0E-4618-8FE2-1D4342A255CD}" srcOrd="1" destOrd="0" parTransId="{DB4740CA-1737-4834-97AC-CC3269F7B8E4}" sibTransId="{F5702773-B5EA-4879-91A7-9B6EA9956F32}"/>
    <dgm:cxn modelId="{73E2C61D-5E95-46AB-9471-BF850120BE3B}" type="presOf" srcId="{D0661DAC-1D8D-415E-AE13-B2C2E757016D}" destId="{BB7F1BEC-A400-4405-B188-B8B4DFD8A9CE}" srcOrd="0" destOrd="0" presId="urn:microsoft.com/office/officeart/2005/8/layout/vList5"/>
    <dgm:cxn modelId="{34E06C3B-5926-444B-9F07-46622311F387}" srcId="{2A28261B-356F-46E1-A43A-DFD9CD5AF6B3}" destId="{D0661DAC-1D8D-415E-AE13-B2C2E757016D}" srcOrd="2" destOrd="0" parTransId="{EF58F005-A764-472C-AC79-8BD03938AE6D}" sibTransId="{7E2B4D83-9E94-45B6-A9E8-BE4154ABBC15}"/>
    <dgm:cxn modelId="{6866AA65-010C-4FA0-8548-EF77EDF45177}" srcId="{2A28261B-356F-46E1-A43A-DFD9CD5AF6B3}" destId="{491DFFB4-D821-4654-8AB1-63AD2B809BBF}" srcOrd="0" destOrd="0" parTransId="{BF0FAFDE-553A-413F-B787-C25EE9606059}" sibTransId="{69E3C3AD-7E38-453A-AD11-CF06E7829A84}"/>
    <dgm:cxn modelId="{16389E6B-B101-4954-BB2A-63CDB7D1AAF6}" type="presOf" srcId="{491DFFB4-D821-4654-8AB1-63AD2B809BBF}" destId="{D8DB4371-25CF-466C-AD7C-CD3A7C1D5163}" srcOrd="0" destOrd="0" presId="urn:microsoft.com/office/officeart/2005/8/layout/vList5"/>
    <dgm:cxn modelId="{503697D9-0BED-484C-BD9B-940C69D8A9F7}" type="presOf" srcId="{2A28261B-356F-46E1-A43A-DFD9CD5AF6B3}" destId="{FE985163-7643-4D1A-B731-5A24AD65BFA0}" srcOrd="0" destOrd="0" presId="urn:microsoft.com/office/officeart/2005/8/layout/vList5"/>
    <dgm:cxn modelId="{72C8F1F7-E21E-403A-86B3-6DAA6B5AFFA6}" type="presOf" srcId="{FD0D41EB-CB0E-4618-8FE2-1D4342A255CD}" destId="{4A084980-1829-414C-92B3-5B266E95B1DC}" srcOrd="0" destOrd="0" presId="urn:microsoft.com/office/officeart/2005/8/layout/vList5"/>
    <dgm:cxn modelId="{8EF0488C-7B97-4D5D-8405-6E1B90EE001D}" type="presParOf" srcId="{FE985163-7643-4D1A-B731-5A24AD65BFA0}" destId="{702EE137-5A0A-4447-BFB7-238F6241EC9F}" srcOrd="0" destOrd="0" presId="urn:microsoft.com/office/officeart/2005/8/layout/vList5"/>
    <dgm:cxn modelId="{5ED76758-2500-4AD4-B1DB-ADFD527B5D5E}" type="presParOf" srcId="{702EE137-5A0A-4447-BFB7-238F6241EC9F}" destId="{D8DB4371-25CF-466C-AD7C-CD3A7C1D5163}" srcOrd="0" destOrd="0" presId="urn:microsoft.com/office/officeart/2005/8/layout/vList5"/>
    <dgm:cxn modelId="{EB16FBD8-4AC9-4B2B-A4A1-1E372FFC4211}" type="presParOf" srcId="{FE985163-7643-4D1A-B731-5A24AD65BFA0}" destId="{B44AE984-E6BB-4204-A336-CACF3783AEF0}" srcOrd="1" destOrd="0" presId="urn:microsoft.com/office/officeart/2005/8/layout/vList5"/>
    <dgm:cxn modelId="{E9A98838-8361-49D9-95D4-CB6ECAF4F464}" type="presParOf" srcId="{FE985163-7643-4D1A-B731-5A24AD65BFA0}" destId="{77CD1DFC-5463-4814-B52E-20A1640CC1FB}" srcOrd="2" destOrd="0" presId="urn:microsoft.com/office/officeart/2005/8/layout/vList5"/>
    <dgm:cxn modelId="{286EF26C-BDAD-41D6-AC7C-1FD51785266E}" type="presParOf" srcId="{77CD1DFC-5463-4814-B52E-20A1640CC1FB}" destId="{4A084980-1829-414C-92B3-5B266E95B1DC}" srcOrd="0" destOrd="0" presId="urn:microsoft.com/office/officeart/2005/8/layout/vList5"/>
    <dgm:cxn modelId="{81FEE837-709B-4818-9D1E-61BC5E0577F3}" type="presParOf" srcId="{FE985163-7643-4D1A-B731-5A24AD65BFA0}" destId="{A5B4F3A9-9AF3-469A-952E-43385111B29A}" srcOrd="3" destOrd="0" presId="urn:microsoft.com/office/officeart/2005/8/layout/vList5"/>
    <dgm:cxn modelId="{0CD92624-4035-40A9-8AFD-7E8C09E303E6}" type="presParOf" srcId="{FE985163-7643-4D1A-B731-5A24AD65BFA0}" destId="{D0B1F3EA-E05B-4921-BF02-65EDEC70435A}" srcOrd="4" destOrd="0" presId="urn:microsoft.com/office/officeart/2005/8/layout/vList5"/>
    <dgm:cxn modelId="{4DF2F57A-C122-4F51-A9B2-6146A9B8F99F}" type="presParOf" srcId="{D0B1F3EA-E05B-4921-BF02-65EDEC70435A}" destId="{BB7F1BEC-A400-4405-B188-B8B4DFD8A9CE}"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1B629BF-7CAA-4C1D-83B2-F21A26362E7E}" type="doc">
      <dgm:prSet loTypeId="urn:microsoft.com/office/officeart/2009/3/layout/DescendingProcess" loCatId="process" qsTypeId="urn:microsoft.com/office/officeart/2005/8/quickstyle/simple5" qsCatId="simple" csTypeId="urn:microsoft.com/office/officeart/2005/8/colors/accent1_2" csCatId="accent1" phldr="1"/>
      <dgm:spPr/>
      <dgm:t>
        <a:bodyPr/>
        <a:lstStyle/>
        <a:p>
          <a:endParaRPr lang="en-US"/>
        </a:p>
      </dgm:t>
    </dgm:pt>
    <dgm:pt modelId="{83D76214-48CF-44B0-B0F8-80A1A3EDA7C2}">
      <dgm:prSet phldrT="[Text]"/>
      <dgm:spPr/>
      <dgm:t>
        <a:bodyPr/>
        <a:lstStyle/>
        <a:p>
          <a:r>
            <a:rPr lang="en-US" dirty="0">
              <a:solidFill>
                <a:schemeClr val="tx1">
                  <a:lumMod val="75000"/>
                  <a:lumOff val="25000"/>
                </a:schemeClr>
              </a:solidFill>
            </a:rPr>
            <a:t>Low job satisfaction among staff</a:t>
          </a:r>
        </a:p>
      </dgm:t>
    </dgm:pt>
    <dgm:pt modelId="{3AF99772-C7A7-4997-AFA8-48B5B256966B}" type="parTrans" cxnId="{DDE72ED2-91C0-478C-AC26-905C000632C8}">
      <dgm:prSet/>
      <dgm:spPr/>
      <dgm:t>
        <a:bodyPr/>
        <a:lstStyle/>
        <a:p>
          <a:endParaRPr lang="en-US"/>
        </a:p>
      </dgm:t>
    </dgm:pt>
    <dgm:pt modelId="{F7B73321-BD74-4CBC-95D7-2C4D4D0B0145}" type="sibTrans" cxnId="{DDE72ED2-91C0-478C-AC26-905C000632C8}">
      <dgm:prSet/>
      <dgm:spPr/>
      <dgm:t>
        <a:bodyPr/>
        <a:lstStyle/>
        <a:p>
          <a:endParaRPr lang="en-US"/>
        </a:p>
      </dgm:t>
    </dgm:pt>
    <dgm:pt modelId="{F365DDEB-4946-4422-B1C0-69D8FF2882AA}">
      <dgm:prSet phldrT="[Text]"/>
      <dgm:spPr/>
      <dgm:t>
        <a:bodyPr/>
        <a:lstStyle/>
        <a:p>
          <a:r>
            <a:rPr lang="en-US" dirty="0">
              <a:solidFill>
                <a:schemeClr val="tx1">
                  <a:lumMod val="75000"/>
                  <a:lumOff val="25000"/>
                </a:schemeClr>
              </a:solidFill>
            </a:rPr>
            <a:t>Increased conflicts between health care professionals</a:t>
          </a:r>
        </a:p>
      </dgm:t>
    </dgm:pt>
    <dgm:pt modelId="{1B183185-1DCC-4F20-AD27-57F1561E83EA}" type="parTrans" cxnId="{58C64A1D-71E7-4D00-A23A-DF694E1D9A3E}">
      <dgm:prSet/>
      <dgm:spPr/>
      <dgm:t>
        <a:bodyPr/>
        <a:lstStyle/>
        <a:p>
          <a:endParaRPr lang="en-US"/>
        </a:p>
      </dgm:t>
    </dgm:pt>
    <dgm:pt modelId="{3D043D79-FA13-4852-814F-B3BDBD446029}" type="sibTrans" cxnId="{58C64A1D-71E7-4D00-A23A-DF694E1D9A3E}">
      <dgm:prSet/>
      <dgm:spPr/>
      <dgm:t>
        <a:bodyPr/>
        <a:lstStyle/>
        <a:p>
          <a:endParaRPr lang="en-US"/>
        </a:p>
      </dgm:t>
    </dgm:pt>
    <dgm:pt modelId="{73366D6F-41FD-4EC4-84BA-308635CD6FB6}">
      <dgm:prSet phldrT="[Text]"/>
      <dgm:spPr/>
      <dgm:t>
        <a:bodyPr/>
        <a:lstStyle/>
        <a:p>
          <a:r>
            <a:rPr lang="en-US" dirty="0">
              <a:solidFill>
                <a:schemeClr val="tx1">
                  <a:lumMod val="75000"/>
                  <a:lumOff val="25000"/>
                </a:schemeClr>
              </a:solidFill>
            </a:rPr>
            <a:t>Waste of resources</a:t>
          </a:r>
        </a:p>
      </dgm:t>
    </dgm:pt>
    <dgm:pt modelId="{28D10BD5-1F40-4C9B-8BAE-F83D6BB70C4F}" type="parTrans" cxnId="{683C73A9-7E87-4491-9A9F-88081B5DDB86}">
      <dgm:prSet/>
      <dgm:spPr/>
      <dgm:t>
        <a:bodyPr/>
        <a:lstStyle/>
        <a:p>
          <a:endParaRPr lang="en-US"/>
        </a:p>
      </dgm:t>
    </dgm:pt>
    <dgm:pt modelId="{54D08A9C-D095-4323-A0F8-08EE1499E696}" type="sibTrans" cxnId="{683C73A9-7E87-4491-9A9F-88081B5DDB86}">
      <dgm:prSet/>
      <dgm:spPr/>
      <dgm:t>
        <a:bodyPr/>
        <a:lstStyle/>
        <a:p>
          <a:endParaRPr lang="en-US"/>
        </a:p>
      </dgm:t>
    </dgm:pt>
    <dgm:pt modelId="{60A7E3F7-7BB5-4BB0-9550-A1368F8B82FF}">
      <dgm:prSet phldrT="[Text]"/>
      <dgm:spPr/>
      <dgm:t>
        <a:bodyPr/>
        <a:lstStyle/>
        <a:p>
          <a:r>
            <a:rPr lang="en-US" dirty="0">
              <a:solidFill>
                <a:schemeClr val="tx1">
                  <a:lumMod val="75000"/>
                  <a:lumOff val="25000"/>
                </a:schemeClr>
              </a:solidFill>
            </a:rPr>
            <a:t>Fragmented or duplicated care</a:t>
          </a:r>
        </a:p>
      </dgm:t>
    </dgm:pt>
    <dgm:pt modelId="{E3F415BD-760C-4FB1-BF26-42FDCF3C5AB2}" type="parTrans" cxnId="{84C1C8CD-008F-4618-8CFF-5897F5E02D85}">
      <dgm:prSet/>
      <dgm:spPr/>
      <dgm:t>
        <a:bodyPr/>
        <a:lstStyle/>
        <a:p>
          <a:endParaRPr lang="en-US"/>
        </a:p>
      </dgm:t>
    </dgm:pt>
    <dgm:pt modelId="{91BA157F-0264-4E83-ABF9-BC353F4EA888}" type="sibTrans" cxnId="{84C1C8CD-008F-4618-8CFF-5897F5E02D85}">
      <dgm:prSet/>
      <dgm:spPr/>
      <dgm:t>
        <a:bodyPr/>
        <a:lstStyle/>
        <a:p>
          <a:endParaRPr lang="en-US"/>
        </a:p>
      </dgm:t>
    </dgm:pt>
    <dgm:pt modelId="{A02F2336-65C8-4C81-BEC7-E71700A70DDF}">
      <dgm:prSet phldrT="[Text]"/>
      <dgm:spPr/>
      <dgm:t>
        <a:bodyPr/>
        <a:lstStyle/>
        <a:p>
          <a:r>
            <a:rPr lang="en-US" dirty="0">
              <a:solidFill>
                <a:schemeClr val="tx1">
                  <a:lumMod val="75000"/>
                  <a:lumOff val="25000"/>
                </a:schemeClr>
              </a:solidFill>
            </a:rPr>
            <a:t>Poor work environment </a:t>
          </a:r>
        </a:p>
      </dgm:t>
    </dgm:pt>
    <dgm:pt modelId="{03B70D6C-319C-49C4-B551-CF3D321B6F8F}" type="parTrans" cxnId="{29A0697D-D7EE-4564-AA93-78F673E2C025}">
      <dgm:prSet/>
      <dgm:spPr/>
      <dgm:t>
        <a:bodyPr/>
        <a:lstStyle/>
        <a:p>
          <a:endParaRPr lang="en-US"/>
        </a:p>
      </dgm:t>
    </dgm:pt>
    <dgm:pt modelId="{513915A4-3362-4C05-A5E0-3D77E12386CA}" type="sibTrans" cxnId="{29A0697D-D7EE-4564-AA93-78F673E2C025}">
      <dgm:prSet/>
      <dgm:spPr/>
      <dgm:t>
        <a:bodyPr/>
        <a:lstStyle/>
        <a:p>
          <a:endParaRPr lang="en-US"/>
        </a:p>
      </dgm:t>
    </dgm:pt>
    <dgm:pt modelId="{50F7A484-B06B-47A6-9E2B-826439DD5B57}">
      <dgm:prSet phldrT="[Text]"/>
      <dgm:spPr/>
      <dgm:t>
        <a:bodyPr/>
        <a:lstStyle/>
        <a:p>
          <a:r>
            <a:rPr lang="en-US" dirty="0">
              <a:solidFill>
                <a:schemeClr val="tx1">
                  <a:lumMod val="75000"/>
                  <a:lumOff val="25000"/>
                </a:schemeClr>
              </a:solidFill>
            </a:rPr>
            <a:t>Poor outcomes for patients</a:t>
          </a:r>
        </a:p>
      </dgm:t>
    </dgm:pt>
    <dgm:pt modelId="{507BD597-BC49-44F5-963A-78873FF45355}" type="parTrans" cxnId="{9CDDC850-3642-4121-9EC3-B8CD1C39DC0C}">
      <dgm:prSet/>
      <dgm:spPr/>
      <dgm:t>
        <a:bodyPr/>
        <a:lstStyle/>
        <a:p>
          <a:endParaRPr lang="en-US"/>
        </a:p>
      </dgm:t>
    </dgm:pt>
    <dgm:pt modelId="{033BA2AD-3893-4711-A8F6-05C92AE515D5}" type="sibTrans" cxnId="{9CDDC850-3642-4121-9EC3-B8CD1C39DC0C}">
      <dgm:prSet/>
      <dgm:spPr/>
      <dgm:t>
        <a:bodyPr/>
        <a:lstStyle/>
        <a:p>
          <a:endParaRPr lang="en-US"/>
        </a:p>
      </dgm:t>
    </dgm:pt>
    <dgm:pt modelId="{D6C72028-C55B-4EB7-AB2F-6BE65916D485}" type="pres">
      <dgm:prSet presAssocID="{81B629BF-7CAA-4C1D-83B2-F21A26362E7E}" presName="Name0" presStyleCnt="0">
        <dgm:presLayoutVars>
          <dgm:chMax val="7"/>
          <dgm:chPref val="5"/>
        </dgm:presLayoutVars>
      </dgm:prSet>
      <dgm:spPr/>
    </dgm:pt>
    <dgm:pt modelId="{F12D86AD-7E45-483B-A41C-B24244BE447E}" type="pres">
      <dgm:prSet presAssocID="{81B629BF-7CAA-4C1D-83B2-F21A26362E7E}" presName="arrowNode" presStyleLbl="node1" presStyleIdx="0" presStyleCnt="1" custScaleX="109320"/>
      <dgm:spPr>
        <a:solidFill>
          <a:srgbClr val="3A6497"/>
        </a:solidFill>
      </dgm:spPr>
    </dgm:pt>
    <dgm:pt modelId="{43D28CD3-D734-4661-8196-35D6E59AD167}" type="pres">
      <dgm:prSet presAssocID="{83D76214-48CF-44B0-B0F8-80A1A3EDA7C2}" presName="txNode1" presStyleLbl="revTx" presStyleIdx="0" presStyleCnt="6">
        <dgm:presLayoutVars>
          <dgm:bulletEnabled val="1"/>
        </dgm:presLayoutVars>
      </dgm:prSet>
      <dgm:spPr/>
    </dgm:pt>
    <dgm:pt modelId="{3FA9BCC1-57E1-400C-871E-FC669D1A11D2}" type="pres">
      <dgm:prSet presAssocID="{F365DDEB-4946-4422-B1C0-69D8FF2882AA}" presName="txNode2" presStyleLbl="revTx" presStyleIdx="1" presStyleCnt="6" custLinFactNeighborX="4637" custLinFactNeighborY="5191">
        <dgm:presLayoutVars>
          <dgm:bulletEnabled val="1"/>
        </dgm:presLayoutVars>
      </dgm:prSet>
      <dgm:spPr/>
    </dgm:pt>
    <dgm:pt modelId="{67F66924-323B-4B1E-8ED0-DBA486414D5B}" type="pres">
      <dgm:prSet presAssocID="{3D043D79-FA13-4852-814F-B3BDBD446029}" presName="dotNode2" presStyleCnt="0"/>
      <dgm:spPr/>
    </dgm:pt>
    <dgm:pt modelId="{5632E46F-7DDD-4C82-B2D6-9B5C1329C4C0}" type="pres">
      <dgm:prSet presAssocID="{3D043D79-FA13-4852-814F-B3BDBD446029}" presName="dotRepeatNode" presStyleLbl="fgShp" presStyleIdx="0" presStyleCnt="4"/>
      <dgm:spPr/>
    </dgm:pt>
    <dgm:pt modelId="{A67318DF-ECB4-4960-998A-558A4681F994}" type="pres">
      <dgm:prSet presAssocID="{73366D6F-41FD-4EC4-84BA-308635CD6FB6}" presName="txNode3" presStyleLbl="revTx" presStyleIdx="2" presStyleCnt="6" custLinFactNeighborX="-12726" custLinFactNeighborY="2266">
        <dgm:presLayoutVars>
          <dgm:bulletEnabled val="1"/>
        </dgm:presLayoutVars>
      </dgm:prSet>
      <dgm:spPr/>
    </dgm:pt>
    <dgm:pt modelId="{9E4999A1-41E4-4D8D-AFA6-67D3191D4E44}" type="pres">
      <dgm:prSet presAssocID="{54D08A9C-D095-4323-A0F8-08EE1499E696}" presName="dotNode3" presStyleCnt="0"/>
      <dgm:spPr/>
    </dgm:pt>
    <dgm:pt modelId="{D2B8F057-2AB8-4A93-BA3F-31046DBABB2A}" type="pres">
      <dgm:prSet presAssocID="{54D08A9C-D095-4323-A0F8-08EE1499E696}" presName="dotRepeatNode" presStyleLbl="fgShp" presStyleIdx="1" presStyleCnt="4"/>
      <dgm:spPr/>
    </dgm:pt>
    <dgm:pt modelId="{15234081-3316-4E81-A06F-E1F2AE9A5BE1}" type="pres">
      <dgm:prSet presAssocID="{60A7E3F7-7BB5-4BB0-9550-A1368F8B82FF}" presName="txNode4" presStyleLbl="revTx" presStyleIdx="3" presStyleCnt="6" custLinFactNeighborX="11210" custLinFactNeighborY="506">
        <dgm:presLayoutVars>
          <dgm:bulletEnabled val="1"/>
        </dgm:presLayoutVars>
      </dgm:prSet>
      <dgm:spPr/>
    </dgm:pt>
    <dgm:pt modelId="{7192B38D-27B1-42E9-9455-2A6072F12546}" type="pres">
      <dgm:prSet presAssocID="{91BA157F-0264-4E83-ABF9-BC353F4EA888}" presName="dotNode4" presStyleCnt="0"/>
      <dgm:spPr/>
    </dgm:pt>
    <dgm:pt modelId="{3D8C22ED-17D7-4AC8-97A4-FE7F6C86816A}" type="pres">
      <dgm:prSet presAssocID="{91BA157F-0264-4E83-ABF9-BC353F4EA888}" presName="dotRepeatNode" presStyleLbl="fgShp" presStyleIdx="2" presStyleCnt="4"/>
      <dgm:spPr/>
    </dgm:pt>
    <dgm:pt modelId="{4690BB16-2B1C-4FF1-9C1D-F5C667E19E0F}" type="pres">
      <dgm:prSet presAssocID="{50F7A484-B06B-47A6-9E2B-826439DD5B57}" presName="txNode5" presStyleLbl="revTx" presStyleIdx="4" presStyleCnt="6">
        <dgm:presLayoutVars>
          <dgm:bulletEnabled val="1"/>
        </dgm:presLayoutVars>
      </dgm:prSet>
      <dgm:spPr/>
    </dgm:pt>
    <dgm:pt modelId="{8AA1B466-2CCB-4C6F-A7B5-009DFFB618BF}" type="pres">
      <dgm:prSet presAssocID="{033BA2AD-3893-4711-A8F6-05C92AE515D5}" presName="dotNode5" presStyleCnt="0"/>
      <dgm:spPr/>
    </dgm:pt>
    <dgm:pt modelId="{CCA365C5-589B-4A1A-92E3-C12DE7053A22}" type="pres">
      <dgm:prSet presAssocID="{033BA2AD-3893-4711-A8F6-05C92AE515D5}" presName="dotRepeatNode" presStyleLbl="fgShp" presStyleIdx="3" presStyleCnt="4"/>
      <dgm:spPr/>
    </dgm:pt>
    <dgm:pt modelId="{C269FB31-ED54-47B1-92F1-8C14BE781E93}" type="pres">
      <dgm:prSet presAssocID="{A02F2336-65C8-4C81-BEC7-E71700A70DDF}" presName="txNode6" presStyleLbl="revTx" presStyleIdx="5" presStyleCnt="6">
        <dgm:presLayoutVars>
          <dgm:bulletEnabled val="1"/>
        </dgm:presLayoutVars>
      </dgm:prSet>
      <dgm:spPr/>
    </dgm:pt>
  </dgm:ptLst>
  <dgm:cxnLst>
    <dgm:cxn modelId="{58C64A1D-71E7-4D00-A23A-DF694E1D9A3E}" srcId="{81B629BF-7CAA-4C1D-83B2-F21A26362E7E}" destId="{F365DDEB-4946-4422-B1C0-69D8FF2882AA}" srcOrd="1" destOrd="0" parTransId="{1B183185-1DCC-4F20-AD27-57F1561E83EA}" sibTransId="{3D043D79-FA13-4852-814F-B3BDBD446029}"/>
    <dgm:cxn modelId="{6FDD4720-ADFF-4E63-A4D2-0F18DC4647F8}" type="presOf" srcId="{3D043D79-FA13-4852-814F-B3BDBD446029}" destId="{5632E46F-7DDD-4C82-B2D6-9B5C1329C4C0}" srcOrd="0" destOrd="0" presId="urn:microsoft.com/office/officeart/2009/3/layout/DescendingProcess"/>
    <dgm:cxn modelId="{DFCD035D-C0D6-48F1-B657-E7742AE07070}" type="presOf" srcId="{54D08A9C-D095-4323-A0F8-08EE1499E696}" destId="{D2B8F057-2AB8-4A93-BA3F-31046DBABB2A}" srcOrd="0" destOrd="0" presId="urn:microsoft.com/office/officeart/2009/3/layout/DescendingProcess"/>
    <dgm:cxn modelId="{95FFA64C-0D97-472C-9F9F-F897FFAE0DCE}" type="presOf" srcId="{F365DDEB-4946-4422-B1C0-69D8FF2882AA}" destId="{3FA9BCC1-57E1-400C-871E-FC669D1A11D2}" srcOrd="0" destOrd="0" presId="urn:microsoft.com/office/officeart/2009/3/layout/DescendingProcess"/>
    <dgm:cxn modelId="{9CDDC850-3642-4121-9EC3-B8CD1C39DC0C}" srcId="{81B629BF-7CAA-4C1D-83B2-F21A26362E7E}" destId="{50F7A484-B06B-47A6-9E2B-826439DD5B57}" srcOrd="4" destOrd="0" parTransId="{507BD597-BC49-44F5-963A-78873FF45355}" sibTransId="{033BA2AD-3893-4711-A8F6-05C92AE515D5}"/>
    <dgm:cxn modelId="{29A0697D-D7EE-4564-AA93-78F673E2C025}" srcId="{81B629BF-7CAA-4C1D-83B2-F21A26362E7E}" destId="{A02F2336-65C8-4C81-BEC7-E71700A70DDF}" srcOrd="5" destOrd="0" parTransId="{03B70D6C-319C-49C4-B551-CF3D321B6F8F}" sibTransId="{513915A4-3362-4C05-A5E0-3D77E12386CA}"/>
    <dgm:cxn modelId="{5E678784-99F6-4EE5-93AD-DA55D18D2EBA}" type="presOf" srcId="{91BA157F-0264-4E83-ABF9-BC353F4EA888}" destId="{3D8C22ED-17D7-4AC8-97A4-FE7F6C86816A}" srcOrd="0" destOrd="0" presId="urn:microsoft.com/office/officeart/2009/3/layout/DescendingProcess"/>
    <dgm:cxn modelId="{3DA28194-9CAB-41A3-8F25-D3F8F0B08866}" type="presOf" srcId="{83D76214-48CF-44B0-B0F8-80A1A3EDA7C2}" destId="{43D28CD3-D734-4661-8196-35D6E59AD167}" srcOrd="0" destOrd="0" presId="urn:microsoft.com/office/officeart/2009/3/layout/DescendingProcess"/>
    <dgm:cxn modelId="{01BCBEA5-9478-46BD-969A-821FDFDF499F}" type="presOf" srcId="{A02F2336-65C8-4C81-BEC7-E71700A70DDF}" destId="{C269FB31-ED54-47B1-92F1-8C14BE781E93}" srcOrd="0" destOrd="0" presId="urn:microsoft.com/office/officeart/2009/3/layout/DescendingProcess"/>
    <dgm:cxn modelId="{683C73A9-7E87-4491-9A9F-88081B5DDB86}" srcId="{81B629BF-7CAA-4C1D-83B2-F21A26362E7E}" destId="{73366D6F-41FD-4EC4-84BA-308635CD6FB6}" srcOrd="2" destOrd="0" parTransId="{28D10BD5-1F40-4C9B-8BAE-F83D6BB70C4F}" sibTransId="{54D08A9C-D095-4323-A0F8-08EE1499E696}"/>
    <dgm:cxn modelId="{4CA800B0-599B-4C01-A28D-B41589B54A72}" type="presOf" srcId="{81B629BF-7CAA-4C1D-83B2-F21A26362E7E}" destId="{D6C72028-C55B-4EB7-AB2F-6BE65916D485}" srcOrd="0" destOrd="0" presId="urn:microsoft.com/office/officeart/2009/3/layout/DescendingProcess"/>
    <dgm:cxn modelId="{97B638BA-90AE-4CFF-A4D7-A59DDE8EAF41}" type="presOf" srcId="{033BA2AD-3893-4711-A8F6-05C92AE515D5}" destId="{CCA365C5-589B-4A1A-92E3-C12DE7053A22}" srcOrd="0" destOrd="0" presId="urn:microsoft.com/office/officeart/2009/3/layout/DescendingProcess"/>
    <dgm:cxn modelId="{84C1C8CD-008F-4618-8CFF-5897F5E02D85}" srcId="{81B629BF-7CAA-4C1D-83B2-F21A26362E7E}" destId="{60A7E3F7-7BB5-4BB0-9550-A1368F8B82FF}" srcOrd="3" destOrd="0" parTransId="{E3F415BD-760C-4FB1-BF26-42FDCF3C5AB2}" sibTransId="{91BA157F-0264-4E83-ABF9-BC353F4EA888}"/>
    <dgm:cxn modelId="{DDE72ED2-91C0-478C-AC26-905C000632C8}" srcId="{81B629BF-7CAA-4C1D-83B2-F21A26362E7E}" destId="{83D76214-48CF-44B0-B0F8-80A1A3EDA7C2}" srcOrd="0" destOrd="0" parTransId="{3AF99772-C7A7-4997-AFA8-48B5B256966B}" sibTransId="{F7B73321-BD74-4CBC-95D7-2C4D4D0B0145}"/>
    <dgm:cxn modelId="{8A488DD7-C1F5-403A-9C78-EB6D12BDA3E0}" type="presOf" srcId="{73366D6F-41FD-4EC4-84BA-308635CD6FB6}" destId="{A67318DF-ECB4-4960-998A-558A4681F994}" srcOrd="0" destOrd="0" presId="urn:microsoft.com/office/officeart/2009/3/layout/DescendingProcess"/>
    <dgm:cxn modelId="{90EC81DF-CCD2-41CB-BFB2-4AD812FDA15F}" type="presOf" srcId="{60A7E3F7-7BB5-4BB0-9550-A1368F8B82FF}" destId="{15234081-3316-4E81-A06F-E1F2AE9A5BE1}" srcOrd="0" destOrd="0" presId="urn:microsoft.com/office/officeart/2009/3/layout/DescendingProcess"/>
    <dgm:cxn modelId="{733315E2-E48C-481E-B983-55D91EE9DCA2}" type="presOf" srcId="{50F7A484-B06B-47A6-9E2B-826439DD5B57}" destId="{4690BB16-2B1C-4FF1-9C1D-F5C667E19E0F}" srcOrd="0" destOrd="0" presId="urn:microsoft.com/office/officeart/2009/3/layout/DescendingProcess"/>
    <dgm:cxn modelId="{429B1E29-4916-4E7F-9734-BAADF9BFD537}" type="presParOf" srcId="{D6C72028-C55B-4EB7-AB2F-6BE65916D485}" destId="{F12D86AD-7E45-483B-A41C-B24244BE447E}" srcOrd="0" destOrd="0" presId="urn:microsoft.com/office/officeart/2009/3/layout/DescendingProcess"/>
    <dgm:cxn modelId="{9E56E536-06D0-423A-A0C0-BE5483EE6D2D}" type="presParOf" srcId="{D6C72028-C55B-4EB7-AB2F-6BE65916D485}" destId="{43D28CD3-D734-4661-8196-35D6E59AD167}" srcOrd="1" destOrd="0" presId="urn:microsoft.com/office/officeart/2009/3/layout/DescendingProcess"/>
    <dgm:cxn modelId="{476A0350-2A49-461A-A802-251ECBC2B96A}" type="presParOf" srcId="{D6C72028-C55B-4EB7-AB2F-6BE65916D485}" destId="{3FA9BCC1-57E1-400C-871E-FC669D1A11D2}" srcOrd="2" destOrd="0" presId="urn:microsoft.com/office/officeart/2009/3/layout/DescendingProcess"/>
    <dgm:cxn modelId="{1A181B52-4B58-45B9-8E2E-D59EF304FF92}" type="presParOf" srcId="{D6C72028-C55B-4EB7-AB2F-6BE65916D485}" destId="{67F66924-323B-4B1E-8ED0-DBA486414D5B}" srcOrd="3" destOrd="0" presId="urn:microsoft.com/office/officeart/2009/3/layout/DescendingProcess"/>
    <dgm:cxn modelId="{BE75D3FC-FCE1-44D5-B512-2AD905DD7F10}" type="presParOf" srcId="{67F66924-323B-4B1E-8ED0-DBA486414D5B}" destId="{5632E46F-7DDD-4C82-B2D6-9B5C1329C4C0}" srcOrd="0" destOrd="0" presId="urn:microsoft.com/office/officeart/2009/3/layout/DescendingProcess"/>
    <dgm:cxn modelId="{BE85F6C3-1526-4C95-BAE4-684E589ABC34}" type="presParOf" srcId="{D6C72028-C55B-4EB7-AB2F-6BE65916D485}" destId="{A67318DF-ECB4-4960-998A-558A4681F994}" srcOrd="4" destOrd="0" presId="urn:microsoft.com/office/officeart/2009/3/layout/DescendingProcess"/>
    <dgm:cxn modelId="{513AC408-57A6-4014-A057-CAFBDCF9144D}" type="presParOf" srcId="{D6C72028-C55B-4EB7-AB2F-6BE65916D485}" destId="{9E4999A1-41E4-4D8D-AFA6-67D3191D4E44}" srcOrd="5" destOrd="0" presId="urn:microsoft.com/office/officeart/2009/3/layout/DescendingProcess"/>
    <dgm:cxn modelId="{16E0469F-D173-42F5-959C-AE6DE41D4D86}" type="presParOf" srcId="{9E4999A1-41E4-4D8D-AFA6-67D3191D4E44}" destId="{D2B8F057-2AB8-4A93-BA3F-31046DBABB2A}" srcOrd="0" destOrd="0" presId="urn:microsoft.com/office/officeart/2009/3/layout/DescendingProcess"/>
    <dgm:cxn modelId="{FB256153-2866-4C15-AF6C-124B31663536}" type="presParOf" srcId="{D6C72028-C55B-4EB7-AB2F-6BE65916D485}" destId="{15234081-3316-4E81-A06F-E1F2AE9A5BE1}" srcOrd="6" destOrd="0" presId="urn:microsoft.com/office/officeart/2009/3/layout/DescendingProcess"/>
    <dgm:cxn modelId="{84782A66-91DE-41C9-8155-02860B47DA7C}" type="presParOf" srcId="{D6C72028-C55B-4EB7-AB2F-6BE65916D485}" destId="{7192B38D-27B1-42E9-9455-2A6072F12546}" srcOrd="7" destOrd="0" presId="urn:microsoft.com/office/officeart/2009/3/layout/DescendingProcess"/>
    <dgm:cxn modelId="{0B490736-92A8-4201-976F-A66A33599B50}" type="presParOf" srcId="{7192B38D-27B1-42E9-9455-2A6072F12546}" destId="{3D8C22ED-17D7-4AC8-97A4-FE7F6C86816A}" srcOrd="0" destOrd="0" presId="urn:microsoft.com/office/officeart/2009/3/layout/DescendingProcess"/>
    <dgm:cxn modelId="{E19C7814-6AFE-4AE8-9AE9-05BD08EE2C11}" type="presParOf" srcId="{D6C72028-C55B-4EB7-AB2F-6BE65916D485}" destId="{4690BB16-2B1C-4FF1-9C1D-F5C667E19E0F}" srcOrd="8" destOrd="0" presId="urn:microsoft.com/office/officeart/2009/3/layout/DescendingProcess"/>
    <dgm:cxn modelId="{EC27CCEB-EA10-4391-9A0B-77B1F9EBF5D9}" type="presParOf" srcId="{D6C72028-C55B-4EB7-AB2F-6BE65916D485}" destId="{8AA1B466-2CCB-4C6F-A7B5-009DFFB618BF}" srcOrd="9" destOrd="0" presId="urn:microsoft.com/office/officeart/2009/3/layout/DescendingProcess"/>
    <dgm:cxn modelId="{FCED75D6-51D5-4F1F-8841-74428D10982D}" type="presParOf" srcId="{8AA1B466-2CCB-4C6F-A7B5-009DFFB618BF}" destId="{CCA365C5-589B-4A1A-92E3-C12DE7053A22}" srcOrd="0" destOrd="0" presId="urn:microsoft.com/office/officeart/2009/3/layout/DescendingProcess"/>
    <dgm:cxn modelId="{E94CED20-F6C5-4E3B-A434-2246EBC4EBA0}" type="presParOf" srcId="{D6C72028-C55B-4EB7-AB2F-6BE65916D485}" destId="{C269FB31-ED54-47B1-92F1-8C14BE781E93}" srcOrd="10" destOrd="0" presId="urn:microsoft.com/office/officeart/2009/3/layout/Descending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3AE4668-271D-4776-8305-FD5BD4F43425}"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5FF04395-09A3-47A1-A028-2BA441C972A9}">
      <dgm:prSet phldrT="[Text]"/>
      <dgm:spPr>
        <a:solidFill>
          <a:srgbClr val="033B57"/>
        </a:solidFill>
      </dgm:spPr>
      <dgm:t>
        <a:bodyPr/>
        <a:lstStyle/>
        <a:p>
          <a:r>
            <a:rPr lang="en-US" dirty="0"/>
            <a:t>Immediate surgery</a:t>
          </a:r>
        </a:p>
      </dgm:t>
    </dgm:pt>
    <dgm:pt modelId="{A2831964-91D9-4B13-AD5C-B1F569D3EA97}" type="parTrans" cxnId="{4E132524-B6EA-4765-9844-3DE62C568E62}">
      <dgm:prSet/>
      <dgm:spPr/>
      <dgm:t>
        <a:bodyPr/>
        <a:lstStyle/>
        <a:p>
          <a:endParaRPr lang="en-US"/>
        </a:p>
      </dgm:t>
    </dgm:pt>
    <dgm:pt modelId="{A2BFD3D4-1782-4146-91D1-8C845EA577BD}" type="sibTrans" cxnId="{4E132524-B6EA-4765-9844-3DE62C568E62}">
      <dgm:prSet/>
      <dgm:spPr/>
      <dgm:t>
        <a:bodyPr/>
        <a:lstStyle/>
        <a:p>
          <a:endParaRPr lang="en-US"/>
        </a:p>
      </dgm:t>
    </dgm:pt>
    <dgm:pt modelId="{34EFE9A2-506E-4F0D-ACA2-CA939E346EBD}">
      <dgm:prSet phldrT="[Text]"/>
      <dgm:spPr>
        <a:solidFill>
          <a:srgbClr val="033B57"/>
        </a:solidFill>
      </dgm:spPr>
      <dgm:t>
        <a:bodyPr/>
        <a:lstStyle/>
        <a:p>
          <a:r>
            <a:rPr lang="en-US" dirty="0"/>
            <a:t>Eye contact</a:t>
          </a:r>
        </a:p>
      </dgm:t>
    </dgm:pt>
    <dgm:pt modelId="{B375752F-01B8-42BC-B599-685B347924F8}" type="parTrans" cxnId="{7DD99D2D-C8BF-45C1-AFC1-41F3E1F21B47}">
      <dgm:prSet/>
      <dgm:spPr/>
      <dgm:t>
        <a:bodyPr/>
        <a:lstStyle/>
        <a:p>
          <a:endParaRPr lang="en-US"/>
        </a:p>
      </dgm:t>
    </dgm:pt>
    <dgm:pt modelId="{568E2389-695B-40B4-967E-E37152625358}" type="sibTrans" cxnId="{7DD99D2D-C8BF-45C1-AFC1-41F3E1F21B47}">
      <dgm:prSet/>
      <dgm:spPr/>
      <dgm:t>
        <a:bodyPr/>
        <a:lstStyle/>
        <a:p>
          <a:endParaRPr lang="en-US"/>
        </a:p>
      </dgm:t>
    </dgm:pt>
    <dgm:pt modelId="{28867674-25A8-4FF3-8BB9-722F99038FCA}">
      <dgm:prSet phldrT="[Text]"/>
      <dgm:spPr>
        <a:solidFill>
          <a:srgbClr val="033B57"/>
        </a:solidFill>
      </dgm:spPr>
      <dgm:t>
        <a:bodyPr/>
        <a:lstStyle/>
        <a:p>
          <a:r>
            <a:rPr lang="en-US" dirty="0"/>
            <a:t>Medicaid</a:t>
          </a:r>
        </a:p>
      </dgm:t>
    </dgm:pt>
    <dgm:pt modelId="{DC0409CA-1FB4-4FEF-B5AA-27F3CBC0E060}" type="parTrans" cxnId="{4C21C867-9C1B-46B8-9A55-DB6F9A7D29E9}">
      <dgm:prSet/>
      <dgm:spPr/>
      <dgm:t>
        <a:bodyPr/>
        <a:lstStyle/>
        <a:p>
          <a:endParaRPr lang="en-US"/>
        </a:p>
      </dgm:t>
    </dgm:pt>
    <dgm:pt modelId="{424608A4-D615-480D-98B5-81EAA21AAE5C}" type="sibTrans" cxnId="{4C21C867-9C1B-46B8-9A55-DB6F9A7D29E9}">
      <dgm:prSet/>
      <dgm:spPr/>
      <dgm:t>
        <a:bodyPr/>
        <a:lstStyle/>
        <a:p>
          <a:endParaRPr lang="en-US"/>
        </a:p>
      </dgm:t>
    </dgm:pt>
    <dgm:pt modelId="{3B6E81E1-EA7F-4028-A956-25BAB637BEDE}" type="pres">
      <dgm:prSet presAssocID="{A3AE4668-271D-4776-8305-FD5BD4F43425}" presName="diagram" presStyleCnt="0">
        <dgm:presLayoutVars>
          <dgm:dir/>
          <dgm:resizeHandles val="exact"/>
        </dgm:presLayoutVars>
      </dgm:prSet>
      <dgm:spPr/>
    </dgm:pt>
    <dgm:pt modelId="{0C72553C-DE60-435E-8B8C-6564BB8B8B5F}" type="pres">
      <dgm:prSet presAssocID="{5FF04395-09A3-47A1-A028-2BA441C972A9}" presName="node" presStyleLbl="node1" presStyleIdx="0" presStyleCnt="3">
        <dgm:presLayoutVars>
          <dgm:bulletEnabled val="1"/>
        </dgm:presLayoutVars>
      </dgm:prSet>
      <dgm:spPr/>
    </dgm:pt>
    <dgm:pt modelId="{D7D77341-D3FB-4712-B121-E77F08D3494C}" type="pres">
      <dgm:prSet presAssocID="{A2BFD3D4-1782-4146-91D1-8C845EA577BD}" presName="sibTrans" presStyleCnt="0"/>
      <dgm:spPr/>
    </dgm:pt>
    <dgm:pt modelId="{61AFDF57-459C-4500-9813-FFEC12B5B608}" type="pres">
      <dgm:prSet presAssocID="{34EFE9A2-506E-4F0D-ACA2-CA939E346EBD}" presName="node" presStyleLbl="node1" presStyleIdx="1" presStyleCnt="3">
        <dgm:presLayoutVars>
          <dgm:bulletEnabled val="1"/>
        </dgm:presLayoutVars>
      </dgm:prSet>
      <dgm:spPr/>
    </dgm:pt>
    <dgm:pt modelId="{12C910A9-7914-4934-8170-DC97DE3B73CC}" type="pres">
      <dgm:prSet presAssocID="{568E2389-695B-40B4-967E-E37152625358}" presName="sibTrans" presStyleCnt="0"/>
      <dgm:spPr/>
    </dgm:pt>
    <dgm:pt modelId="{CF10FB73-8CE1-43E2-A105-09062E49B691}" type="pres">
      <dgm:prSet presAssocID="{28867674-25A8-4FF3-8BB9-722F99038FCA}" presName="node" presStyleLbl="node1" presStyleIdx="2" presStyleCnt="3">
        <dgm:presLayoutVars>
          <dgm:bulletEnabled val="1"/>
        </dgm:presLayoutVars>
      </dgm:prSet>
      <dgm:spPr/>
    </dgm:pt>
  </dgm:ptLst>
  <dgm:cxnLst>
    <dgm:cxn modelId="{EC024119-E258-403E-8D4C-F589822B96E6}" type="presOf" srcId="{34EFE9A2-506E-4F0D-ACA2-CA939E346EBD}" destId="{61AFDF57-459C-4500-9813-FFEC12B5B608}" srcOrd="0" destOrd="0" presId="urn:microsoft.com/office/officeart/2005/8/layout/default"/>
    <dgm:cxn modelId="{B011541D-469F-462B-829C-7DD5B168296E}" type="presOf" srcId="{28867674-25A8-4FF3-8BB9-722F99038FCA}" destId="{CF10FB73-8CE1-43E2-A105-09062E49B691}" srcOrd="0" destOrd="0" presId="urn:microsoft.com/office/officeart/2005/8/layout/default"/>
    <dgm:cxn modelId="{4E132524-B6EA-4765-9844-3DE62C568E62}" srcId="{A3AE4668-271D-4776-8305-FD5BD4F43425}" destId="{5FF04395-09A3-47A1-A028-2BA441C972A9}" srcOrd="0" destOrd="0" parTransId="{A2831964-91D9-4B13-AD5C-B1F569D3EA97}" sibTransId="{A2BFD3D4-1782-4146-91D1-8C845EA577BD}"/>
    <dgm:cxn modelId="{7DD99D2D-C8BF-45C1-AFC1-41F3E1F21B47}" srcId="{A3AE4668-271D-4776-8305-FD5BD4F43425}" destId="{34EFE9A2-506E-4F0D-ACA2-CA939E346EBD}" srcOrd="1" destOrd="0" parTransId="{B375752F-01B8-42BC-B599-685B347924F8}" sibTransId="{568E2389-695B-40B4-967E-E37152625358}"/>
    <dgm:cxn modelId="{3B03F15E-AE1A-4D41-AD4C-CF71A34FDA55}" type="presOf" srcId="{5FF04395-09A3-47A1-A028-2BA441C972A9}" destId="{0C72553C-DE60-435E-8B8C-6564BB8B8B5F}" srcOrd="0" destOrd="0" presId="urn:microsoft.com/office/officeart/2005/8/layout/default"/>
    <dgm:cxn modelId="{4C21C867-9C1B-46B8-9A55-DB6F9A7D29E9}" srcId="{A3AE4668-271D-4776-8305-FD5BD4F43425}" destId="{28867674-25A8-4FF3-8BB9-722F99038FCA}" srcOrd="2" destOrd="0" parTransId="{DC0409CA-1FB4-4FEF-B5AA-27F3CBC0E060}" sibTransId="{424608A4-D615-480D-98B5-81EAA21AAE5C}"/>
    <dgm:cxn modelId="{EF66167C-264C-45E1-BB64-9695197A8705}" type="presOf" srcId="{A3AE4668-271D-4776-8305-FD5BD4F43425}" destId="{3B6E81E1-EA7F-4028-A956-25BAB637BEDE}" srcOrd="0" destOrd="0" presId="urn:microsoft.com/office/officeart/2005/8/layout/default"/>
    <dgm:cxn modelId="{0446A77E-173F-4213-908A-4C839A3847DB}" type="presParOf" srcId="{3B6E81E1-EA7F-4028-A956-25BAB637BEDE}" destId="{0C72553C-DE60-435E-8B8C-6564BB8B8B5F}" srcOrd="0" destOrd="0" presId="urn:microsoft.com/office/officeart/2005/8/layout/default"/>
    <dgm:cxn modelId="{54DD4379-ADB4-4C72-9F00-9CCFDCFC8C98}" type="presParOf" srcId="{3B6E81E1-EA7F-4028-A956-25BAB637BEDE}" destId="{D7D77341-D3FB-4712-B121-E77F08D3494C}" srcOrd="1" destOrd="0" presId="urn:microsoft.com/office/officeart/2005/8/layout/default"/>
    <dgm:cxn modelId="{7E767237-276E-4B7D-AA25-6D48C8DC6B5F}" type="presParOf" srcId="{3B6E81E1-EA7F-4028-A956-25BAB637BEDE}" destId="{61AFDF57-459C-4500-9813-FFEC12B5B608}" srcOrd="2" destOrd="0" presId="urn:microsoft.com/office/officeart/2005/8/layout/default"/>
    <dgm:cxn modelId="{775C9137-8794-40AF-88F5-81B63B941303}" type="presParOf" srcId="{3B6E81E1-EA7F-4028-A956-25BAB637BEDE}" destId="{12C910A9-7914-4934-8170-DC97DE3B73CC}" srcOrd="3" destOrd="0" presId="urn:microsoft.com/office/officeart/2005/8/layout/default"/>
    <dgm:cxn modelId="{AE505ED3-DE43-4637-A1A1-5CFC8C2AD757}" type="presParOf" srcId="{3B6E81E1-EA7F-4028-A956-25BAB637BEDE}" destId="{CF10FB73-8CE1-43E2-A105-09062E49B691}" srcOrd="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97AE466-6B76-4350-AAC5-42E9C70CCD75}"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843C3211-EB56-46C6-8007-5B8CC7BA269C}">
      <dgm:prSet phldrT="[Text]" custT="1"/>
      <dgm:spPr>
        <a:solidFill>
          <a:srgbClr val="033B57"/>
        </a:solidFill>
      </dgm:spPr>
      <dgm:t>
        <a:bodyPr/>
        <a:lstStyle/>
        <a:p>
          <a:r>
            <a:rPr lang="en-US" sz="1800" dirty="0"/>
            <a:t>Patient needs not factored by doctor</a:t>
          </a:r>
        </a:p>
      </dgm:t>
    </dgm:pt>
    <dgm:pt modelId="{88F05AA1-294A-48D9-892B-B3AAA1393044}" type="parTrans" cxnId="{9A78586B-0A36-4436-8721-754E9E0430E5}">
      <dgm:prSet/>
      <dgm:spPr/>
      <dgm:t>
        <a:bodyPr/>
        <a:lstStyle/>
        <a:p>
          <a:endParaRPr lang="en-US"/>
        </a:p>
      </dgm:t>
    </dgm:pt>
    <dgm:pt modelId="{05B08EB1-2351-4A24-AA93-3BCB170999BC}" type="sibTrans" cxnId="{9A78586B-0A36-4436-8721-754E9E0430E5}">
      <dgm:prSet/>
      <dgm:spPr/>
      <dgm:t>
        <a:bodyPr/>
        <a:lstStyle/>
        <a:p>
          <a:endParaRPr lang="en-US"/>
        </a:p>
      </dgm:t>
    </dgm:pt>
    <dgm:pt modelId="{802198B5-B825-49DC-BA2C-CA4C3BF2DF71}">
      <dgm:prSet phldrT="[Text]" custT="1"/>
      <dgm:spPr>
        <a:solidFill>
          <a:srgbClr val="033B57"/>
        </a:solidFill>
      </dgm:spPr>
      <dgm:t>
        <a:bodyPr/>
        <a:lstStyle/>
        <a:p>
          <a:r>
            <a:rPr lang="en-US" sz="1800" dirty="0"/>
            <a:t>Lack of clarity around who is responsible</a:t>
          </a:r>
        </a:p>
      </dgm:t>
    </dgm:pt>
    <dgm:pt modelId="{B60B707E-B24B-4620-9864-A51F1798E89B}" type="parTrans" cxnId="{CB9F37F9-4DF2-42FB-ABF3-051CDAF3609E}">
      <dgm:prSet/>
      <dgm:spPr/>
      <dgm:t>
        <a:bodyPr/>
        <a:lstStyle/>
        <a:p>
          <a:endParaRPr lang="en-US"/>
        </a:p>
      </dgm:t>
    </dgm:pt>
    <dgm:pt modelId="{B5953BB4-7070-424D-9C5F-252C239B10EE}" type="sibTrans" cxnId="{CB9F37F9-4DF2-42FB-ABF3-051CDAF3609E}">
      <dgm:prSet/>
      <dgm:spPr/>
      <dgm:t>
        <a:bodyPr/>
        <a:lstStyle/>
        <a:p>
          <a:endParaRPr lang="en-US"/>
        </a:p>
      </dgm:t>
    </dgm:pt>
    <dgm:pt modelId="{8C9DFF0A-7FB7-4B5F-B309-25E133836C9A}">
      <dgm:prSet phldrT="[Text]" custT="1"/>
      <dgm:spPr>
        <a:solidFill>
          <a:srgbClr val="033B57"/>
        </a:solidFill>
      </dgm:spPr>
      <dgm:t>
        <a:bodyPr/>
        <a:lstStyle/>
        <a:p>
          <a:r>
            <a:rPr lang="en-US" sz="1800" dirty="0"/>
            <a:t>Needing help from another team member</a:t>
          </a:r>
        </a:p>
      </dgm:t>
    </dgm:pt>
    <dgm:pt modelId="{F252FCBC-74D0-4508-8F9C-6D02E2E8BA99}" type="parTrans" cxnId="{E19679AB-302B-43A1-B7F9-BC379A615D9E}">
      <dgm:prSet/>
      <dgm:spPr/>
      <dgm:t>
        <a:bodyPr/>
        <a:lstStyle/>
        <a:p>
          <a:endParaRPr lang="en-US"/>
        </a:p>
      </dgm:t>
    </dgm:pt>
    <dgm:pt modelId="{4F93F9E1-4326-42BA-9F30-43A6142DCEA6}" type="sibTrans" cxnId="{E19679AB-302B-43A1-B7F9-BC379A615D9E}">
      <dgm:prSet/>
      <dgm:spPr/>
      <dgm:t>
        <a:bodyPr/>
        <a:lstStyle/>
        <a:p>
          <a:endParaRPr lang="en-US"/>
        </a:p>
      </dgm:t>
    </dgm:pt>
    <dgm:pt modelId="{A39B8EAC-79EE-4169-B678-F909E318C2EF}">
      <dgm:prSet custT="1"/>
      <dgm:spPr>
        <a:solidFill>
          <a:srgbClr val="033B57"/>
        </a:solidFill>
      </dgm:spPr>
      <dgm:t>
        <a:bodyPr/>
        <a:lstStyle/>
        <a:p>
          <a:r>
            <a:rPr lang="en-US" sz="1800" dirty="0"/>
            <a:t>Who will work with the patient</a:t>
          </a:r>
        </a:p>
      </dgm:t>
    </dgm:pt>
    <dgm:pt modelId="{222B872D-5B2E-49CE-A63F-1080CCA42C81}" type="parTrans" cxnId="{574DD7A0-F731-46EF-A342-E00F18773E5C}">
      <dgm:prSet/>
      <dgm:spPr/>
      <dgm:t>
        <a:bodyPr/>
        <a:lstStyle/>
        <a:p>
          <a:endParaRPr lang="en-US"/>
        </a:p>
      </dgm:t>
    </dgm:pt>
    <dgm:pt modelId="{D046C822-C271-4912-BDE1-3C22391DD23F}" type="sibTrans" cxnId="{574DD7A0-F731-46EF-A342-E00F18773E5C}">
      <dgm:prSet/>
      <dgm:spPr/>
      <dgm:t>
        <a:bodyPr/>
        <a:lstStyle/>
        <a:p>
          <a:endParaRPr lang="en-US"/>
        </a:p>
      </dgm:t>
    </dgm:pt>
    <dgm:pt modelId="{EE4989DE-4F6F-4E66-94BB-D6EC9AFAD9BB}">
      <dgm:prSet custT="1"/>
      <dgm:spPr>
        <a:solidFill>
          <a:srgbClr val="033B57"/>
        </a:solidFill>
      </dgm:spPr>
      <dgm:t>
        <a:bodyPr/>
        <a:lstStyle/>
        <a:p>
          <a:r>
            <a:rPr lang="en-US" sz="1800" dirty="0"/>
            <a:t>Supervisor</a:t>
          </a:r>
        </a:p>
      </dgm:t>
    </dgm:pt>
    <dgm:pt modelId="{F5CAED08-D272-4FB6-9773-05E4F470928C}" type="parTrans" cxnId="{6A512930-4771-4694-83BE-EF3F634B27A4}">
      <dgm:prSet/>
      <dgm:spPr/>
      <dgm:t>
        <a:bodyPr/>
        <a:lstStyle/>
        <a:p>
          <a:endParaRPr lang="en-US"/>
        </a:p>
      </dgm:t>
    </dgm:pt>
    <dgm:pt modelId="{1F644E86-2AD2-4A0B-BEDD-06DB6B854569}" type="sibTrans" cxnId="{6A512930-4771-4694-83BE-EF3F634B27A4}">
      <dgm:prSet/>
      <dgm:spPr/>
      <dgm:t>
        <a:bodyPr/>
        <a:lstStyle/>
        <a:p>
          <a:endParaRPr lang="en-US"/>
        </a:p>
      </dgm:t>
    </dgm:pt>
    <dgm:pt modelId="{B8BA114F-DE56-4FAC-A167-3035F4591D42}">
      <dgm:prSet custT="1"/>
      <dgm:spPr>
        <a:solidFill>
          <a:srgbClr val="033B57"/>
        </a:solidFill>
      </dgm:spPr>
      <dgm:t>
        <a:bodyPr/>
        <a:lstStyle/>
        <a:p>
          <a:r>
            <a:rPr lang="en-US" sz="1800" dirty="0"/>
            <a:t>Dealing with different departments</a:t>
          </a:r>
        </a:p>
      </dgm:t>
    </dgm:pt>
    <dgm:pt modelId="{DCB7C786-A226-49A6-B8C4-01ED09A59933}" type="parTrans" cxnId="{94E04AFB-3AE6-4C0D-A21D-1900D8D36A7D}">
      <dgm:prSet/>
      <dgm:spPr/>
      <dgm:t>
        <a:bodyPr/>
        <a:lstStyle/>
        <a:p>
          <a:endParaRPr lang="en-US"/>
        </a:p>
      </dgm:t>
    </dgm:pt>
    <dgm:pt modelId="{F9BDA26D-493B-4756-9B29-99148BDBBC74}" type="sibTrans" cxnId="{94E04AFB-3AE6-4C0D-A21D-1900D8D36A7D}">
      <dgm:prSet/>
      <dgm:spPr/>
      <dgm:t>
        <a:bodyPr/>
        <a:lstStyle/>
        <a:p>
          <a:endParaRPr lang="en-US"/>
        </a:p>
      </dgm:t>
    </dgm:pt>
    <dgm:pt modelId="{ECBB3102-FFDC-4AA7-9D4E-6C88F51844CB}">
      <dgm:prSet custT="1"/>
      <dgm:spPr>
        <a:solidFill>
          <a:srgbClr val="033B57"/>
        </a:solidFill>
      </dgm:spPr>
      <dgm:t>
        <a:bodyPr/>
        <a:lstStyle/>
        <a:p>
          <a:r>
            <a:rPr lang="en-US" sz="1800" dirty="0"/>
            <a:t>Outside organizations</a:t>
          </a:r>
        </a:p>
      </dgm:t>
    </dgm:pt>
    <dgm:pt modelId="{65D2A83F-E3EA-484B-8462-AB03E854FD3D}" type="parTrans" cxnId="{799D8854-48B6-45F1-B31F-85577EEECAF4}">
      <dgm:prSet/>
      <dgm:spPr/>
      <dgm:t>
        <a:bodyPr/>
        <a:lstStyle/>
        <a:p>
          <a:endParaRPr lang="en-US"/>
        </a:p>
      </dgm:t>
    </dgm:pt>
    <dgm:pt modelId="{BFC46D3D-B288-4C33-B9A4-3A4DF0AACC3F}" type="sibTrans" cxnId="{799D8854-48B6-45F1-B31F-85577EEECAF4}">
      <dgm:prSet/>
      <dgm:spPr/>
      <dgm:t>
        <a:bodyPr/>
        <a:lstStyle/>
        <a:p>
          <a:endParaRPr lang="en-US"/>
        </a:p>
      </dgm:t>
    </dgm:pt>
    <dgm:pt modelId="{B4E533DE-8D6A-4863-8F20-8B2812D9CF21}" type="pres">
      <dgm:prSet presAssocID="{297AE466-6B76-4350-AAC5-42E9C70CCD75}" presName="linear" presStyleCnt="0">
        <dgm:presLayoutVars>
          <dgm:dir/>
          <dgm:animLvl val="lvl"/>
          <dgm:resizeHandles val="exact"/>
        </dgm:presLayoutVars>
      </dgm:prSet>
      <dgm:spPr/>
    </dgm:pt>
    <dgm:pt modelId="{69FD81C3-736A-423E-A3E5-3634D92A2418}" type="pres">
      <dgm:prSet presAssocID="{843C3211-EB56-46C6-8007-5B8CC7BA269C}" presName="parentLin" presStyleCnt="0"/>
      <dgm:spPr/>
    </dgm:pt>
    <dgm:pt modelId="{93815900-ABCF-413C-8D47-03321CBAD365}" type="pres">
      <dgm:prSet presAssocID="{843C3211-EB56-46C6-8007-5B8CC7BA269C}" presName="parentLeftMargin" presStyleLbl="node1" presStyleIdx="0" presStyleCnt="7"/>
      <dgm:spPr/>
    </dgm:pt>
    <dgm:pt modelId="{A3379331-0F14-481A-91DE-413A4CF88669}" type="pres">
      <dgm:prSet presAssocID="{843C3211-EB56-46C6-8007-5B8CC7BA269C}" presName="parentText" presStyleLbl="node1" presStyleIdx="0" presStyleCnt="7">
        <dgm:presLayoutVars>
          <dgm:chMax val="0"/>
          <dgm:bulletEnabled val="1"/>
        </dgm:presLayoutVars>
      </dgm:prSet>
      <dgm:spPr/>
    </dgm:pt>
    <dgm:pt modelId="{B17A8344-5584-4B93-B81E-2F25536AE275}" type="pres">
      <dgm:prSet presAssocID="{843C3211-EB56-46C6-8007-5B8CC7BA269C}" presName="negativeSpace" presStyleCnt="0"/>
      <dgm:spPr/>
    </dgm:pt>
    <dgm:pt modelId="{5B5E4BC7-069E-4973-B31C-C9EDFFF83687}" type="pres">
      <dgm:prSet presAssocID="{843C3211-EB56-46C6-8007-5B8CC7BA269C}" presName="childText" presStyleLbl="conFgAcc1" presStyleIdx="0" presStyleCnt="7">
        <dgm:presLayoutVars>
          <dgm:bulletEnabled val="1"/>
        </dgm:presLayoutVars>
      </dgm:prSet>
      <dgm:spPr>
        <a:ln>
          <a:solidFill>
            <a:srgbClr val="033B57"/>
          </a:solidFill>
        </a:ln>
      </dgm:spPr>
    </dgm:pt>
    <dgm:pt modelId="{D246DB9C-6BC8-41DC-91E9-075192C165E9}" type="pres">
      <dgm:prSet presAssocID="{05B08EB1-2351-4A24-AA93-3BCB170999BC}" presName="spaceBetweenRectangles" presStyleCnt="0"/>
      <dgm:spPr/>
    </dgm:pt>
    <dgm:pt modelId="{012FF018-5159-4A3D-ACED-668D6E69B228}" type="pres">
      <dgm:prSet presAssocID="{802198B5-B825-49DC-BA2C-CA4C3BF2DF71}" presName="parentLin" presStyleCnt="0"/>
      <dgm:spPr/>
    </dgm:pt>
    <dgm:pt modelId="{DC706589-0ADB-402C-83C3-E1D3C1A82031}" type="pres">
      <dgm:prSet presAssocID="{802198B5-B825-49DC-BA2C-CA4C3BF2DF71}" presName="parentLeftMargin" presStyleLbl="node1" presStyleIdx="0" presStyleCnt="7"/>
      <dgm:spPr/>
    </dgm:pt>
    <dgm:pt modelId="{E09B41FC-71DC-4EE5-83C3-768C3B90F02A}" type="pres">
      <dgm:prSet presAssocID="{802198B5-B825-49DC-BA2C-CA4C3BF2DF71}" presName="parentText" presStyleLbl="node1" presStyleIdx="1" presStyleCnt="7">
        <dgm:presLayoutVars>
          <dgm:chMax val="0"/>
          <dgm:bulletEnabled val="1"/>
        </dgm:presLayoutVars>
      </dgm:prSet>
      <dgm:spPr/>
    </dgm:pt>
    <dgm:pt modelId="{C785BAAC-EDC7-471D-AF6E-3820F25FB95E}" type="pres">
      <dgm:prSet presAssocID="{802198B5-B825-49DC-BA2C-CA4C3BF2DF71}" presName="negativeSpace" presStyleCnt="0"/>
      <dgm:spPr/>
    </dgm:pt>
    <dgm:pt modelId="{9BB3011D-C753-4272-B697-3CBB57DC4884}" type="pres">
      <dgm:prSet presAssocID="{802198B5-B825-49DC-BA2C-CA4C3BF2DF71}" presName="childText" presStyleLbl="conFgAcc1" presStyleIdx="1" presStyleCnt="7">
        <dgm:presLayoutVars>
          <dgm:bulletEnabled val="1"/>
        </dgm:presLayoutVars>
      </dgm:prSet>
      <dgm:spPr>
        <a:ln>
          <a:solidFill>
            <a:srgbClr val="033B57"/>
          </a:solidFill>
        </a:ln>
      </dgm:spPr>
    </dgm:pt>
    <dgm:pt modelId="{99A4D5D9-50A6-40AE-9789-86133B36A90A}" type="pres">
      <dgm:prSet presAssocID="{B5953BB4-7070-424D-9C5F-252C239B10EE}" presName="spaceBetweenRectangles" presStyleCnt="0"/>
      <dgm:spPr/>
    </dgm:pt>
    <dgm:pt modelId="{5892C686-41FC-41F9-9731-D86A13BD5949}" type="pres">
      <dgm:prSet presAssocID="{8C9DFF0A-7FB7-4B5F-B309-25E133836C9A}" presName="parentLin" presStyleCnt="0"/>
      <dgm:spPr/>
    </dgm:pt>
    <dgm:pt modelId="{A2528EAC-7905-4028-8722-8F6131D74101}" type="pres">
      <dgm:prSet presAssocID="{8C9DFF0A-7FB7-4B5F-B309-25E133836C9A}" presName="parentLeftMargin" presStyleLbl="node1" presStyleIdx="1" presStyleCnt="7"/>
      <dgm:spPr/>
    </dgm:pt>
    <dgm:pt modelId="{09C83C9E-B664-4AA4-99DA-6BF2017A487D}" type="pres">
      <dgm:prSet presAssocID="{8C9DFF0A-7FB7-4B5F-B309-25E133836C9A}" presName="parentText" presStyleLbl="node1" presStyleIdx="2" presStyleCnt="7">
        <dgm:presLayoutVars>
          <dgm:chMax val="0"/>
          <dgm:bulletEnabled val="1"/>
        </dgm:presLayoutVars>
      </dgm:prSet>
      <dgm:spPr/>
    </dgm:pt>
    <dgm:pt modelId="{797E2C64-4BCC-4315-9C34-7C50A9EA60AD}" type="pres">
      <dgm:prSet presAssocID="{8C9DFF0A-7FB7-4B5F-B309-25E133836C9A}" presName="negativeSpace" presStyleCnt="0"/>
      <dgm:spPr/>
    </dgm:pt>
    <dgm:pt modelId="{53214E78-AC9E-45AB-8179-32F1874CBAFE}" type="pres">
      <dgm:prSet presAssocID="{8C9DFF0A-7FB7-4B5F-B309-25E133836C9A}" presName="childText" presStyleLbl="conFgAcc1" presStyleIdx="2" presStyleCnt="7">
        <dgm:presLayoutVars>
          <dgm:bulletEnabled val="1"/>
        </dgm:presLayoutVars>
      </dgm:prSet>
      <dgm:spPr>
        <a:ln>
          <a:solidFill>
            <a:srgbClr val="033B57"/>
          </a:solidFill>
        </a:ln>
      </dgm:spPr>
    </dgm:pt>
    <dgm:pt modelId="{38892319-AB0D-4A0B-81DE-7E2BCACB433E}" type="pres">
      <dgm:prSet presAssocID="{4F93F9E1-4326-42BA-9F30-43A6142DCEA6}" presName="spaceBetweenRectangles" presStyleCnt="0"/>
      <dgm:spPr/>
    </dgm:pt>
    <dgm:pt modelId="{31B75441-D9BC-46F0-93C6-21A96087C1C4}" type="pres">
      <dgm:prSet presAssocID="{A39B8EAC-79EE-4169-B678-F909E318C2EF}" presName="parentLin" presStyleCnt="0"/>
      <dgm:spPr/>
    </dgm:pt>
    <dgm:pt modelId="{AB587791-15FE-4DC4-9564-4B235524D657}" type="pres">
      <dgm:prSet presAssocID="{A39B8EAC-79EE-4169-B678-F909E318C2EF}" presName="parentLeftMargin" presStyleLbl="node1" presStyleIdx="2" presStyleCnt="7"/>
      <dgm:spPr/>
    </dgm:pt>
    <dgm:pt modelId="{AF922532-72E2-45BF-84CF-21B039640BBF}" type="pres">
      <dgm:prSet presAssocID="{A39B8EAC-79EE-4169-B678-F909E318C2EF}" presName="parentText" presStyleLbl="node1" presStyleIdx="3" presStyleCnt="7">
        <dgm:presLayoutVars>
          <dgm:chMax val="0"/>
          <dgm:bulletEnabled val="1"/>
        </dgm:presLayoutVars>
      </dgm:prSet>
      <dgm:spPr/>
    </dgm:pt>
    <dgm:pt modelId="{3074555B-5529-4C86-966B-5EDE1F435D0E}" type="pres">
      <dgm:prSet presAssocID="{A39B8EAC-79EE-4169-B678-F909E318C2EF}" presName="negativeSpace" presStyleCnt="0"/>
      <dgm:spPr/>
    </dgm:pt>
    <dgm:pt modelId="{20E72E46-6B43-4F79-9B38-56E3E31CA27B}" type="pres">
      <dgm:prSet presAssocID="{A39B8EAC-79EE-4169-B678-F909E318C2EF}" presName="childText" presStyleLbl="conFgAcc1" presStyleIdx="3" presStyleCnt="7">
        <dgm:presLayoutVars>
          <dgm:bulletEnabled val="1"/>
        </dgm:presLayoutVars>
      </dgm:prSet>
      <dgm:spPr>
        <a:ln>
          <a:solidFill>
            <a:srgbClr val="033B57"/>
          </a:solidFill>
        </a:ln>
      </dgm:spPr>
    </dgm:pt>
    <dgm:pt modelId="{4E654016-9D14-4E4F-9C1D-E609C74CFF7B}" type="pres">
      <dgm:prSet presAssocID="{D046C822-C271-4912-BDE1-3C22391DD23F}" presName="spaceBetweenRectangles" presStyleCnt="0"/>
      <dgm:spPr/>
    </dgm:pt>
    <dgm:pt modelId="{BB5B2C32-2100-4671-8B10-B9002C92AE3B}" type="pres">
      <dgm:prSet presAssocID="{EE4989DE-4F6F-4E66-94BB-D6EC9AFAD9BB}" presName="parentLin" presStyleCnt="0"/>
      <dgm:spPr/>
    </dgm:pt>
    <dgm:pt modelId="{E1833152-604E-4923-A76D-2267C1F4DB05}" type="pres">
      <dgm:prSet presAssocID="{EE4989DE-4F6F-4E66-94BB-D6EC9AFAD9BB}" presName="parentLeftMargin" presStyleLbl="node1" presStyleIdx="3" presStyleCnt="7"/>
      <dgm:spPr/>
    </dgm:pt>
    <dgm:pt modelId="{1096B143-B071-4FE7-B52B-23A925D2AAA4}" type="pres">
      <dgm:prSet presAssocID="{EE4989DE-4F6F-4E66-94BB-D6EC9AFAD9BB}" presName="parentText" presStyleLbl="node1" presStyleIdx="4" presStyleCnt="7">
        <dgm:presLayoutVars>
          <dgm:chMax val="0"/>
          <dgm:bulletEnabled val="1"/>
        </dgm:presLayoutVars>
      </dgm:prSet>
      <dgm:spPr/>
    </dgm:pt>
    <dgm:pt modelId="{183E80C6-8839-42F3-B93E-E6D27F69F973}" type="pres">
      <dgm:prSet presAssocID="{EE4989DE-4F6F-4E66-94BB-D6EC9AFAD9BB}" presName="negativeSpace" presStyleCnt="0"/>
      <dgm:spPr/>
    </dgm:pt>
    <dgm:pt modelId="{3B8AE3D7-B9AC-453E-9BFE-1209F22A256B}" type="pres">
      <dgm:prSet presAssocID="{EE4989DE-4F6F-4E66-94BB-D6EC9AFAD9BB}" presName="childText" presStyleLbl="conFgAcc1" presStyleIdx="4" presStyleCnt="7">
        <dgm:presLayoutVars>
          <dgm:bulletEnabled val="1"/>
        </dgm:presLayoutVars>
      </dgm:prSet>
      <dgm:spPr>
        <a:ln>
          <a:solidFill>
            <a:srgbClr val="033B57"/>
          </a:solidFill>
        </a:ln>
      </dgm:spPr>
    </dgm:pt>
    <dgm:pt modelId="{BE54C283-480D-4AA3-A870-30BA6BD7403E}" type="pres">
      <dgm:prSet presAssocID="{1F644E86-2AD2-4A0B-BEDD-06DB6B854569}" presName="spaceBetweenRectangles" presStyleCnt="0"/>
      <dgm:spPr/>
    </dgm:pt>
    <dgm:pt modelId="{E1E42625-8B45-4E59-81AF-E6D9FF9E72A1}" type="pres">
      <dgm:prSet presAssocID="{B8BA114F-DE56-4FAC-A167-3035F4591D42}" presName="parentLin" presStyleCnt="0"/>
      <dgm:spPr/>
    </dgm:pt>
    <dgm:pt modelId="{A117B343-832D-4A31-8986-946ECC713648}" type="pres">
      <dgm:prSet presAssocID="{B8BA114F-DE56-4FAC-A167-3035F4591D42}" presName="parentLeftMargin" presStyleLbl="node1" presStyleIdx="4" presStyleCnt="7"/>
      <dgm:spPr/>
    </dgm:pt>
    <dgm:pt modelId="{472989D4-BB3C-496D-9519-19DD08083753}" type="pres">
      <dgm:prSet presAssocID="{B8BA114F-DE56-4FAC-A167-3035F4591D42}" presName="parentText" presStyleLbl="node1" presStyleIdx="5" presStyleCnt="7">
        <dgm:presLayoutVars>
          <dgm:chMax val="0"/>
          <dgm:bulletEnabled val="1"/>
        </dgm:presLayoutVars>
      </dgm:prSet>
      <dgm:spPr/>
    </dgm:pt>
    <dgm:pt modelId="{4E8E8BC2-110D-4808-A4A9-458C3C77B20B}" type="pres">
      <dgm:prSet presAssocID="{B8BA114F-DE56-4FAC-A167-3035F4591D42}" presName="negativeSpace" presStyleCnt="0"/>
      <dgm:spPr/>
    </dgm:pt>
    <dgm:pt modelId="{0A8D745F-9310-48EB-9CA4-B55CB8FD861D}" type="pres">
      <dgm:prSet presAssocID="{B8BA114F-DE56-4FAC-A167-3035F4591D42}" presName="childText" presStyleLbl="conFgAcc1" presStyleIdx="5" presStyleCnt="7">
        <dgm:presLayoutVars>
          <dgm:bulletEnabled val="1"/>
        </dgm:presLayoutVars>
      </dgm:prSet>
      <dgm:spPr>
        <a:ln>
          <a:solidFill>
            <a:srgbClr val="033B57"/>
          </a:solidFill>
        </a:ln>
      </dgm:spPr>
    </dgm:pt>
    <dgm:pt modelId="{61FCE309-E325-40DB-9542-4DF90C22EE8E}" type="pres">
      <dgm:prSet presAssocID="{F9BDA26D-493B-4756-9B29-99148BDBBC74}" presName="spaceBetweenRectangles" presStyleCnt="0"/>
      <dgm:spPr/>
    </dgm:pt>
    <dgm:pt modelId="{61D68518-70C9-414B-A255-CD7EA9B5A963}" type="pres">
      <dgm:prSet presAssocID="{ECBB3102-FFDC-4AA7-9D4E-6C88F51844CB}" presName="parentLin" presStyleCnt="0"/>
      <dgm:spPr/>
    </dgm:pt>
    <dgm:pt modelId="{C3F978DE-F46B-4335-8D0F-5A710E60EB7F}" type="pres">
      <dgm:prSet presAssocID="{ECBB3102-FFDC-4AA7-9D4E-6C88F51844CB}" presName="parentLeftMargin" presStyleLbl="node1" presStyleIdx="5" presStyleCnt="7"/>
      <dgm:spPr/>
    </dgm:pt>
    <dgm:pt modelId="{71E17A09-55AB-4FBE-957C-F16B436622BC}" type="pres">
      <dgm:prSet presAssocID="{ECBB3102-FFDC-4AA7-9D4E-6C88F51844CB}" presName="parentText" presStyleLbl="node1" presStyleIdx="6" presStyleCnt="7">
        <dgm:presLayoutVars>
          <dgm:chMax val="0"/>
          <dgm:bulletEnabled val="1"/>
        </dgm:presLayoutVars>
      </dgm:prSet>
      <dgm:spPr/>
    </dgm:pt>
    <dgm:pt modelId="{5F108E95-FD9D-4DF2-8893-BA6085257FEA}" type="pres">
      <dgm:prSet presAssocID="{ECBB3102-FFDC-4AA7-9D4E-6C88F51844CB}" presName="negativeSpace" presStyleCnt="0"/>
      <dgm:spPr/>
    </dgm:pt>
    <dgm:pt modelId="{D8B27745-4FFB-43C7-BE7D-6F7ABC533120}" type="pres">
      <dgm:prSet presAssocID="{ECBB3102-FFDC-4AA7-9D4E-6C88F51844CB}" presName="childText" presStyleLbl="conFgAcc1" presStyleIdx="6" presStyleCnt="7">
        <dgm:presLayoutVars>
          <dgm:bulletEnabled val="1"/>
        </dgm:presLayoutVars>
      </dgm:prSet>
      <dgm:spPr>
        <a:ln>
          <a:solidFill>
            <a:srgbClr val="033B57"/>
          </a:solidFill>
        </a:ln>
      </dgm:spPr>
    </dgm:pt>
  </dgm:ptLst>
  <dgm:cxnLst>
    <dgm:cxn modelId="{6E531102-99A4-40AD-A1E3-188EFDD18284}" type="presOf" srcId="{8C9DFF0A-7FB7-4B5F-B309-25E133836C9A}" destId="{09C83C9E-B664-4AA4-99DA-6BF2017A487D}" srcOrd="1" destOrd="0" presId="urn:microsoft.com/office/officeart/2005/8/layout/list1"/>
    <dgm:cxn modelId="{013C2A05-C10C-430D-9BCD-E7439AAF4461}" type="presOf" srcId="{B8BA114F-DE56-4FAC-A167-3035F4591D42}" destId="{A117B343-832D-4A31-8986-946ECC713648}" srcOrd="0" destOrd="0" presId="urn:microsoft.com/office/officeart/2005/8/layout/list1"/>
    <dgm:cxn modelId="{6A9B0B0A-C56B-4D78-A419-B131D66364AA}" type="presOf" srcId="{843C3211-EB56-46C6-8007-5B8CC7BA269C}" destId="{93815900-ABCF-413C-8D47-03321CBAD365}" srcOrd="0" destOrd="0" presId="urn:microsoft.com/office/officeart/2005/8/layout/list1"/>
    <dgm:cxn modelId="{32EEC427-399B-444B-97A9-A7B62286E7A1}" type="presOf" srcId="{B8BA114F-DE56-4FAC-A167-3035F4591D42}" destId="{472989D4-BB3C-496D-9519-19DD08083753}" srcOrd="1" destOrd="0" presId="urn:microsoft.com/office/officeart/2005/8/layout/list1"/>
    <dgm:cxn modelId="{B9C9E92C-7A0E-498E-ABAD-908CB631CAE8}" type="presOf" srcId="{297AE466-6B76-4350-AAC5-42E9C70CCD75}" destId="{B4E533DE-8D6A-4863-8F20-8B2812D9CF21}" srcOrd="0" destOrd="0" presId="urn:microsoft.com/office/officeart/2005/8/layout/list1"/>
    <dgm:cxn modelId="{6A512930-4771-4694-83BE-EF3F634B27A4}" srcId="{297AE466-6B76-4350-AAC5-42E9C70CCD75}" destId="{EE4989DE-4F6F-4E66-94BB-D6EC9AFAD9BB}" srcOrd="4" destOrd="0" parTransId="{F5CAED08-D272-4FB6-9773-05E4F470928C}" sibTransId="{1F644E86-2AD2-4A0B-BEDD-06DB6B854569}"/>
    <dgm:cxn modelId="{061BC73A-3644-4DD0-8222-EB98E2110762}" type="presOf" srcId="{843C3211-EB56-46C6-8007-5B8CC7BA269C}" destId="{A3379331-0F14-481A-91DE-413A4CF88669}" srcOrd="1" destOrd="0" presId="urn:microsoft.com/office/officeart/2005/8/layout/list1"/>
    <dgm:cxn modelId="{13A39D42-F766-4B9F-8785-F972603E2C0A}" type="presOf" srcId="{A39B8EAC-79EE-4169-B678-F909E318C2EF}" destId="{AF922532-72E2-45BF-84CF-21B039640BBF}" srcOrd="1" destOrd="0" presId="urn:microsoft.com/office/officeart/2005/8/layout/list1"/>
    <dgm:cxn modelId="{E3403347-CAD2-47D4-94BC-B4F90855E606}" type="presOf" srcId="{ECBB3102-FFDC-4AA7-9D4E-6C88F51844CB}" destId="{71E17A09-55AB-4FBE-957C-F16B436622BC}" srcOrd="1" destOrd="0" presId="urn:microsoft.com/office/officeart/2005/8/layout/list1"/>
    <dgm:cxn modelId="{43400B6A-6520-400B-8E50-A60D573573B7}" type="presOf" srcId="{ECBB3102-FFDC-4AA7-9D4E-6C88F51844CB}" destId="{C3F978DE-F46B-4335-8D0F-5A710E60EB7F}" srcOrd="0" destOrd="0" presId="urn:microsoft.com/office/officeart/2005/8/layout/list1"/>
    <dgm:cxn modelId="{220FC04A-6FDA-43A2-8428-65AC28D12459}" type="presOf" srcId="{802198B5-B825-49DC-BA2C-CA4C3BF2DF71}" destId="{DC706589-0ADB-402C-83C3-E1D3C1A82031}" srcOrd="0" destOrd="0" presId="urn:microsoft.com/office/officeart/2005/8/layout/list1"/>
    <dgm:cxn modelId="{9A78586B-0A36-4436-8721-754E9E0430E5}" srcId="{297AE466-6B76-4350-AAC5-42E9C70CCD75}" destId="{843C3211-EB56-46C6-8007-5B8CC7BA269C}" srcOrd="0" destOrd="0" parTransId="{88F05AA1-294A-48D9-892B-B3AAA1393044}" sibTransId="{05B08EB1-2351-4A24-AA93-3BCB170999BC}"/>
    <dgm:cxn modelId="{799D8854-48B6-45F1-B31F-85577EEECAF4}" srcId="{297AE466-6B76-4350-AAC5-42E9C70CCD75}" destId="{ECBB3102-FFDC-4AA7-9D4E-6C88F51844CB}" srcOrd="6" destOrd="0" parTransId="{65D2A83F-E3EA-484B-8462-AB03E854FD3D}" sibTransId="{BFC46D3D-B288-4C33-B9A4-3A4DF0AACC3F}"/>
    <dgm:cxn modelId="{6FE2F476-4E40-43C4-81E6-C22F3791CD89}" type="presOf" srcId="{802198B5-B825-49DC-BA2C-CA4C3BF2DF71}" destId="{E09B41FC-71DC-4EE5-83C3-768C3B90F02A}" srcOrd="1" destOrd="0" presId="urn:microsoft.com/office/officeart/2005/8/layout/list1"/>
    <dgm:cxn modelId="{FBF4F282-318F-4B97-8D7E-E07C9F98281B}" type="presOf" srcId="{EE4989DE-4F6F-4E66-94BB-D6EC9AFAD9BB}" destId="{E1833152-604E-4923-A76D-2267C1F4DB05}" srcOrd="0" destOrd="0" presId="urn:microsoft.com/office/officeart/2005/8/layout/list1"/>
    <dgm:cxn modelId="{396C5492-6265-40B0-81D7-5B171AE20707}" type="presOf" srcId="{EE4989DE-4F6F-4E66-94BB-D6EC9AFAD9BB}" destId="{1096B143-B071-4FE7-B52B-23A925D2AAA4}" srcOrd="1" destOrd="0" presId="urn:microsoft.com/office/officeart/2005/8/layout/list1"/>
    <dgm:cxn modelId="{574DD7A0-F731-46EF-A342-E00F18773E5C}" srcId="{297AE466-6B76-4350-AAC5-42E9C70CCD75}" destId="{A39B8EAC-79EE-4169-B678-F909E318C2EF}" srcOrd="3" destOrd="0" parTransId="{222B872D-5B2E-49CE-A63F-1080CCA42C81}" sibTransId="{D046C822-C271-4912-BDE1-3C22391DD23F}"/>
    <dgm:cxn modelId="{E19679AB-302B-43A1-B7F9-BC379A615D9E}" srcId="{297AE466-6B76-4350-AAC5-42E9C70CCD75}" destId="{8C9DFF0A-7FB7-4B5F-B309-25E133836C9A}" srcOrd="2" destOrd="0" parTransId="{F252FCBC-74D0-4508-8F9C-6D02E2E8BA99}" sibTransId="{4F93F9E1-4326-42BA-9F30-43A6142DCEA6}"/>
    <dgm:cxn modelId="{9376A3C8-C689-427C-9490-940D9A951735}" type="presOf" srcId="{A39B8EAC-79EE-4169-B678-F909E318C2EF}" destId="{AB587791-15FE-4DC4-9564-4B235524D657}" srcOrd="0" destOrd="0" presId="urn:microsoft.com/office/officeart/2005/8/layout/list1"/>
    <dgm:cxn modelId="{E38117E6-1FA7-47C9-9B0B-A7429A7FABE9}" type="presOf" srcId="{8C9DFF0A-7FB7-4B5F-B309-25E133836C9A}" destId="{A2528EAC-7905-4028-8722-8F6131D74101}" srcOrd="0" destOrd="0" presId="urn:microsoft.com/office/officeart/2005/8/layout/list1"/>
    <dgm:cxn modelId="{CB9F37F9-4DF2-42FB-ABF3-051CDAF3609E}" srcId="{297AE466-6B76-4350-AAC5-42E9C70CCD75}" destId="{802198B5-B825-49DC-BA2C-CA4C3BF2DF71}" srcOrd="1" destOrd="0" parTransId="{B60B707E-B24B-4620-9864-A51F1798E89B}" sibTransId="{B5953BB4-7070-424D-9C5F-252C239B10EE}"/>
    <dgm:cxn modelId="{94E04AFB-3AE6-4C0D-A21D-1900D8D36A7D}" srcId="{297AE466-6B76-4350-AAC5-42E9C70CCD75}" destId="{B8BA114F-DE56-4FAC-A167-3035F4591D42}" srcOrd="5" destOrd="0" parTransId="{DCB7C786-A226-49A6-B8C4-01ED09A59933}" sibTransId="{F9BDA26D-493B-4756-9B29-99148BDBBC74}"/>
    <dgm:cxn modelId="{ABF41500-1066-48FB-859C-A09BB9A84457}" type="presParOf" srcId="{B4E533DE-8D6A-4863-8F20-8B2812D9CF21}" destId="{69FD81C3-736A-423E-A3E5-3634D92A2418}" srcOrd="0" destOrd="0" presId="urn:microsoft.com/office/officeart/2005/8/layout/list1"/>
    <dgm:cxn modelId="{484F6043-F7CB-4A23-AA9F-AAA9FE2FF994}" type="presParOf" srcId="{69FD81C3-736A-423E-A3E5-3634D92A2418}" destId="{93815900-ABCF-413C-8D47-03321CBAD365}" srcOrd="0" destOrd="0" presId="urn:microsoft.com/office/officeart/2005/8/layout/list1"/>
    <dgm:cxn modelId="{A224EC37-17D2-4A75-981C-EE5D196E1F7F}" type="presParOf" srcId="{69FD81C3-736A-423E-A3E5-3634D92A2418}" destId="{A3379331-0F14-481A-91DE-413A4CF88669}" srcOrd="1" destOrd="0" presId="urn:microsoft.com/office/officeart/2005/8/layout/list1"/>
    <dgm:cxn modelId="{4DFF5AC2-2323-4D6E-9C27-766092FE7F5F}" type="presParOf" srcId="{B4E533DE-8D6A-4863-8F20-8B2812D9CF21}" destId="{B17A8344-5584-4B93-B81E-2F25536AE275}" srcOrd="1" destOrd="0" presId="urn:microsoft.com/office/officeart/2005/8/layout/list1"/>
    <dgm:cxn modelId="{E6056EDC-A8C3-4F03-A5F9-CE7AEB997F0A}" type="presParOf" srcId="{B4E533DE-8D6A-4863-8F20-8B2812D9CF21}" destId="{5B5E4BC7-069E-4973-B31C-C9EDFFF83687}" srcOrd="2" destOrd="0" presId="urn:microsoft.com/office/officeart/2005/8/layout/list1"/>
    <dgm:cxn modelId="{BA8BF61D-DB90-42FA-85E2-CA9A4AE65F69}" type="presParOf" srcId="{B4E533DE-8D6A-4863-8F20-8B2812D9CF21}" destId="{D246DB9C-6BC8-41DC-91E9-075192C165E9}" srcOrd="3" destOrd="0" presId="urn:microsoft.com/office/officeart/2005/8/layout/list1"/>
    <dgm:cxn modelId="{A505112D-60E7-4BE2-9E37-C43E52E1A7F6}" type="presParOf" srcId="{B4E533DE-8D6A-4863-8F20-8B2812D9CF21}" destId="{012FF018-5159-4A3D-ACED-668D6E69B228}" srcOrd="4" destOrd="0" presId="urn:microsoft.com/office/officeart/2005/8/layout/list1"/>
    <dgm:cxn modelId="{88FB0C68-96DC-4975-9F77-FE082C5B7054}" type="presParOf" srcId="{012FF018-5159-4A3D-ACED-668D6E69B228}" destId="{DC706589-0ADB-402C-83C3-E1D3C1A82031}" srcOrd="0" destOrd="0" presId="urn:microsoft.com/office/officeart/2005/8/layout/list1"/>
    <dgm:cxn modelId="{7902309B-A2D8-404C-BD6F-6D62DDC3211F}" type="presParOf" srcId="{012FF018-5159-4A3D-ACED-668D6E69B228}" destId="{E09B41FC-71DC-4EE5-83C3-768C3B90F02A}" srcOrd="1" destOrd="0" presId="urn:microsoft.com/office/officeart/2005/8/layout/list1"/>
    <dgm:cxn modelId="{2B98A9C0-17E9-4D7D-804E-B14D6FEA0C27}" type="presParOf" srcId="{B4E533DE-8D6A-4863-8F20-8B2812D9CF21}" destId="{C785BAAC-EDC7-471D-AF6E-3820F25FB95E}" srcOrd="5" destOrd="0" presId="urn:microsoft.com/office/officeart/2005/8/layout/list1"/>
    <dgm:cxn modelId="{E9A3548E-7246-409E-A26D-34FCA3ADF9A6}" type="presParOf" srcId="{B4E533DE-8D6A-4863-8F20-8B2812D9CF21}" destId="{9BB3011D-C753-4272-B697-3CBB57DC4884}" srcOrd="6" destOrd="0" presId="urn:microsoft.com/office/officeart/2005/8/layout/list1"/>
    <dgm:cxn modelId="{4389035A-96A5-4CDA-96B2-FBF9328A9449}" type="presParOf" srcId="{B4E533DE-8D6A-4863-8F20-8B2812D9CF21}" destId="{99A4D5D9-50A6-40AE-9789-86133B36A90A}" srcOrd="7" destOrd="0" presId="urn:microsoft.com/office/officeart/2005/8/layout/list1"/>
    <dgm:cxn modelId="{73FA0687-A649-4290-9CA3-1C74B68F7CF3}" type="presParOf" srcId="{B4E533DE-8D6A-4863-8F20-8B2812D9CF21}" destId="{5892C686-41FC-41F9-9731-D86A13BD5949}" srcOrd="8" destOrd="0" presId="urn:microsoft.com/office/officeart/2005/8/layout/list1"/>
    <dgm:cxn modelId="{2B51489B-7EAE-42B4-BF57-1691377AA668}" type="presParOf" srcId="{5892C686-41FC-41F9-9731-D86A13BD5949}" destId="{A2528EAC-7905-4028-8722-8F6131D74101}" srcOrd="0" destOrd="0" presId="urn:microsoft.com/office/officeart/2005/8/layout/list1"/>
    <dgm:cxn modelId="{2500046E-7F4F-48D5-B422-350CF516041D}" type="presParOf" srcId="{5892C686-41FC-41F9-9731-D86A13BD5949}" destId="{09C83C9E-B664-4AA4-99DA-6BF2017A487D}" srcOrd="1" destOrd="0" presId="urn:microsoft.com/office/officeart/2005/8/layout/list1"/>
    <dgm:cxn modelId="{6820E2F7-685B-4D8F-A868-B6B6DFFB7981}" type="presParOf" srcId="{B4E533DE-8D6A-4863-8F20-8B2812D9CF21}" destId="{797E2C64-4BCC-4315-9C34-7C50A9EA60AD}" srcOrd="9" destOrd="0" presId="urn:microsoft.com/office/officeart/2005/8/layout/list1"/>
    <dgm:cxn modelId="{2CB7D12B-C822-4085-BA8D-E75853665A50}" type="presParOf" srcId="{B4E533DE-8D6A-4863-8F20-8B2812D9CF21}" destId="{53214E78-AC9E-45AB-8179-32F1874CBAFE}" srcOrd="10" destOrd="0" presId="urn:microsoft.com/office/officeart/2005/8/layout/list1"/>
    <dgm:cxn modelId="{D5C02E72-7A4A-484C-9B9A-A3E99ED75719}" type="presParOf" srcId="{B4E533DE-8D6A-4863-8F20-8B2812D9CF21}" destId="{38892319-AB0D-4A0B-81DE-7E2BCACB433E}" srcOrd="11" destOrd="0" presId="urn:microsoft.com/office/officeart/2005/8/layout/list1"/>
    <dgm:cxn modelId="{05C95A7E-CC55-4B0D-ABC3-35B2C4ACB8AD}" type="presParOf" srcId="{B4E533DE-8D6A-4863-8F20-8B2812D9CF21}" destId="{31B75441-D9BC-46F0-93C6-21A96087C1C4}" srcOrd="12" destOrd="0" presId="urn:microsoft.com/office/officeart/2005/8/layout/list1"/>
    <dgm:cxn modelId="{94E8DE7A-093B-4DFB-8F80-01FFD4F0EF12}" type="presParOf" srcId="{31B75441-D9BC-46F0-93C6-21A96087C1C4}" destId="{AB587791-15FE-4DC4-9564-4B235524D657}" srcOrd="0" destOrd="0" presId="urn:microsoft.com/office/officeart/2005/8/layout/list1"/>
    <dgm:cxn modelId="{F991AE0C-5B17-4AEC-982E-8DD105D13BE9}" type="presParOf" srcId="{31B75441-D9BC-46F0-93C6-21A96087C1C4}" destId="{AF922532-72E2-45BF-84CF-21B039640BBF}" srcOrd="1" destOrd="0" presId="urn:microsoft.com/office/officeart/2005/8/layout/list1"/>
    <dgm:cxn modelId="{816D2A92-7586-4932-A999-641C5368376E}" type="presParOf" srcId="{B4E533DE-8D6A-4863-8F20-8B2812D9CF21}" destId="{3074555B-5529-4C86-966B-5EDE1F435D0E}" srcOrd="13" destOrd="0" presId="urn:microsoft.com/office/officeart/2005/8/layout/list1"/>
    <dgm:cxn modelId="{7F56AB8D-A83C-4A23-A54D-6885AA4C5DE9}" type="presParOf" srcId="{B4E533DE-8D6A-4863-8F20-8B2812D9CF21}" destId="{20E72E46-6B43-4F79-9B38-56E3E31CA27B}" srcOrd="14" destOrd="0" presId="urn:microsoft.com/office/officeart/2005/8/layout/list1"/>
    <dgm:cxn modelId="{812B5E98-8BC9-4049-8356-E6F58F1CD298}" type="presParOf" srcId="{B4E533DE-8D6A-4863-8F20-8B2812D9CF21}" destId="{4E654016-9D14-4E4F-9C1D-E609C74CFF7B}" srcOrd="15" destOrd="0" presId="urn:microsoft.com/office/officeart/2005/8/layout/list1"/>
    <dgm:cxn modelId="{404BFAF9-6220-4E76-961A-26C0709C2FF2}" type="presParOf" srcId="{B4E533DE-8D6A-4863-8F20-8B2812D9CF21}" destId="{BB5B2C32-2100-4671-8B10-B9002C92AE3B}" srcOrd="16" destOrd="0" presId="urn:microsoft.com/office/officeart/2005/8/layout/list1"/>
    <dgm:cxn modelId="{F95FA76A-4995-4904-A954-2F3057825C82}" type="presParOf" srcId="{BB5B2C32-2100-4671-8B10-B9002C92AE3B}" destId="{E1833152-604E-4923-A76D-2267C1F4DB05}" srcOrd="0" destOrd="0" presId="urn:microsoft.com/office/officeart/2005/8/layout/list1"/>
    <dgm:cxn modelId="{90B47812-0759-4436-BB6C-5131F3E0F3E0}" type="presParOf" srcId="{BB5B2C32-2100-4671-8B10-B9002C92AE3B}" destId="{1096B143-B071-4FE7-B52B-23A925D2AAA4}" srcOrd="1" destOrd="0" presId="urn:microsoft.com/office/officeart/2005/8/layout/list1"/>
    <dgm:cxn modelId="{46944B29-B977-4F61-8F4F-8EA75801433C}" type="presParOf" srcId="{B4E533DE-8D6A-4863-8F20-8B2812D9CF21}" destId="{183E80C6-8839-42F3-B93E-E6D27F69F973}" srcOrd="17" destOrd="0" presId="urn:microsoft.com/office/officeart/2005/8/layout/list1"/>
    <dgm:cxn modelId="{46C8D1E2-E224-4F10-95DE-574293E2E244}" type="presParOf" srcId="{B4E533DE-8D6A-4863-8F20-8B2812D9CF21}" destId="{3B8AE3D7-B9AC-453E-9BFE-1209F22A256B}" srcOrd="18" destOrd="0" presId="urn:microsoft.com/office/officeart/2005/8/layout/list1"/>
    <dgm:cxn modelId="{B1A6C85C-EFE8-4D30-9540-B0B962ABEF40}" type="presParOf" srcId="{B4E533DE-8D6A-4863-8F20-8B2812D9CF21}" destId="{BE54C283-480D-4AA3-A870-30BA6BD7403E}" srcOrd="19" destOrd="0" presId="urn:microsoft.com/office/officeart/2005/8/layout/list1"/>
    <dgm:cxn modelId="{F82A464D-D67C-4FDB-BC36-EDF6963EB469}" type="presParOf" srcId="{B4E533DE-8D6A-4863-8F20-8B2812D9CF21}" destId="{E1E42625-8B45-4E59-81AF-E6D9FF9E72A1}" srcOrd="20" destOrd="0" presId="urn:microsoft.com/office/officeart/2005/8/layout/list1"/>
    <dgm:cxn modelId="{D5DF66C4-867C-4AF1-A3B8-AA30E2D40618}" type="presParOf" srcId="{E1E42625-8B45-4E59-81AF-E6D9FF9E72A1}" destId="{A117B343-832D-4A31-8986-946ECC713648}" srcOrd="0" destOrd="0" presId="urn:microsoft.com/office/officeart/2005/8/layout/list1"/>
    <dgm:cxn modelId="{F1C85FDF-F866-4596-B8C7-B7DF9C586AFF}" type="presParOf" srcId="{E1E42625-8B45-4E59-81AF-E6D9FF9E72A1}" destId="{472989D4-BB3C-496D-9519-19DD08083753}" srcOrd="1" destOrd="0" presId="urn:microsoft.com/office/officeart/2005/8/layout/list1"/>
    <dgm:cxn modelId="{0C1D5C00-5389-4715-BAD4-A4D0C71D1A47}" type="presParOf" srcId="{B4E533DE-8D6A-4863-8F20-8B2812D9CF21}" destId="{4E8E8BC2-110D-4808-A4A9-458C3C77B20B}" srcOrd="21" destOrd="0" presId="urn:microsoft.com/office/officeart/2005/8/layout/list1"/>
    <dgm:cxn modelId="{9003FAA4-E090-4A0E-94B4-95EB73C0D9F4}" type="presParOf" srcId="{B4E533DE-8D6A-4863-8F20-8B2812D9CF21}" destId="{0A8D745F-9310-48EB-9CA4-B55CB8FD861D}" srcOrd="22" destOrd="0" presId="urn:microsoft.com/office/officeart/2005/8/layout/list1"/>
    <dgm:cxn modelId="{725B6CBB-8C8E-4DF0-B355-D6F34979F37C}" type="presParOf" srcId="{B4E533DE-8D6A-4863-8F20-8B2812D9CF21}" destId="{61FCE309-E325-40DB-9542-4DF90C22EE8E}" srcOrd="23" destOrd="0" presId="urn:microsoft.com/office/officeart/2005/8/layout/list1"/>
    <dgm:cxn modelId="{173B943E-2A79-45C5-9643-0BAA5717D62F}" type="presParOf" srcId="{B4E533DE-8D6A-4863-8F20-8B2812D9CF21}" destId="{61D68518-70C9-414B-A255-CD7EA9B5A963}" srcOrd="24" destOrd="0" presId="urn:microsoft.com/office/officeart/2005/8/layout/list1"/>
    <dgm:cxn modelId="{F30B1739-A336-4187-B2AD-990B8BB3DDBE}" type="presParOf" srcId="{61D68518-70C9-414B-A255-CD7EA9B5A963}" destId="{C3F978DE-F46B-4335-8D0F-5A710E60EB7F}" srcOrd="0" destOrd="0" presId="urn:microsoft.com/office/officeart/2005/8/layout/list1"/>
    <dgm:cxn modelId="{E33C8741-6C73-4B31-A752-BBBF00219167}" type="presParOf" srcId="{61D68518-70C9-414B-A255-CD7EA9B5A963}" destId="{71E17A09-55AB-4FBE-957C-F16B436622BC}" srcOrd="1" destOrd="0" presId="urn:microsoft.com/office/officeart/2005/8/layout/list1"/>
    <dgm:cxn modelId="{5AA76C3A-BCA1-429A-AB5F-0E3BED64B813}" type="presParOf" srcId="{B4E533DE-8D6A-4863-8F20-8B2812D9CF21}" destId="{5F108E95-FD9D-4DF2-8893-BA6085257FEA}" srcOrd="25" destOrd="0" presId="urn:microsoft.com/office/officeart/2005/8/layout/list1"/>
    <dgm:cxn modelId="{8BAFAFD1-2D55-4F0D-878A-4D0001C7E287}" type="presParOf" srcId="{B4E533DE-8D6A-4863-8F20-8B2812D9CF21}" destId="{D8B27745-4FFB-43C7-BE7D-6F7ABC533120}" srcOrd="2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9969892-9E75-4957-A635-BDF3DB7A073F}" type="doc">
      <dgm:prSet loTypeId="urn:microsoft.com/office/officeart/2005/8/layout/default" loCatId="list" qsTypeId="urn:microsoft.com/office/officeart/2005/8/quickstyle/simple2" qsCatId="simple" csTypeId="urn:microsoft.com/office/officeart/2005/8/colors/accent1_2" csCatId="accent1" phldr="1"/>
      <dgm:spPr/>
      <dgm:t>
        <a:bodyPr/>
        <a:lstStyle/>
        <a:p>
          <a:endParaRPr lang="en-US"/>
        </a:p>
      </dgm:t>
    </dgm:pt>
    <dgm:pt modelId="{13D90A69-E822-4EF1-B2B0-741C2236C991}">
      <dgm:prSet/>
      <dgm:spPr>
        <a:solidFill>
          <a:srgbClr val="033B57"/>
        </a:solidFill>
      </dgm:spPr>
      <dgm:t>
        <a:bodyPr/>
        <a:lstStyle/>
        <a:p>
          <a:pPr rtl="0"/>
          <a:r>
            <a:rPr lang="en-US" dirty="0"/>
            <a:t>SBAR</a:t>
          </a:r>
        </a:p>
      </dgm:t>
    </dgm:pt>
    <dgm:pt modelId="{D173BD07-31AE-4984-877C-B43929E5836F}" type="parTrans" cxnId="{A501EC3C-1D9C-411D-A896-6C1BE178B951}">
      <dgm:prSet/>
      <dgm:spPr/>
      <dgm:t>
        <a:bodyPr/>
        <a:lstStyle/>
        <a:p>
          <a:endParaRPr lang="en-US"/>
        </a:p>
      </dgm:t>
    </dgm:pt>
    <dgm:pt modelId="{5A6AD60E-5153-44F1-B8F4-5C46DB34A8A9}" type="sibTrans" cxnId="{A501EC3C-1D9C-411D-A896-6C1BE178B951}">
      <dgm:prSet/>
      <dgm:spPr/>
      <dgm:t>
        <a:bodyPr/>
        <a:lstStyle/>
        <a:p>
          <a:endParaRPr lang="en-US"/>
        </a:p>
      </dgm:t>
    </dgm:pt>
    <dgm:pt modelId="{11BB61B8-B58A-48F1-8E84-3EAA9AFFF280}">
      <dgm:prSet/>
      <dgm:spPr>
        <a:solidFill>
          <a:srgbClr val="033B57"/>
        </a:solidFill>
      </dgm:spPr>
      <dgm:t>
        <a:bodyPr/>
        <a:lstStyle/>
        <a:p>
          <a:pPr rtl="0"/>
          <a:r>
            <a:rPr lang="en-US" dirty="0"/>
            <a:t>Walk in the Woods</a:t>
          </a:r>
        </a:p>
      </dgm:t>
    </dgm:pt>
    <dgm:pt modelId="{7C658B00-67E5-40ED-B72F-3851EEF94AF3}" type="parTrans" cxnId="{819C0A0C-3D09-4DA6-9254-F2BF86D67430}">
      <dgm:prSet/>
      <dgm:spPr/>
      <dgm:t>
        <a:bodyPr/>
        <a:lstStyle/>
        <a:p>
          <a:endParaRPr lang="en-US"/>
        </a:p>
      </dgm:t>
    </dgm:pt>
    <dgm:pt modelId="{0B06B455-2A45-450C-872C-E302B4B918BF}" type="sibTrans" cxnId="{819C0A0C-3D09-4DA6-9254-F2BF86D67430}">
      <dgm:prSet/>
      <dgm:spPr/>
      <dgm:t>
        <a:bodyPr/>
        <a:lstStyle/>
        <a:p>
          <a:endParaRPr lang="en-US"/>
        </a:p>
      </dgm:t>
    </dgm:pt>
    <dgm:pt modelId="{7B5210E4-F36F-4211-B696-385A70014297}" type="pres">
      <dgm:prSet presAssocID="{B9969892-9E75-4957-A635-BDF3DB7A073F}" presName="diagram" presStyleCnt="0">
        <dgm:presLayoutVars>
          <dgm:dir/>
          <dgm:resizeHandles val="exact"/>
        </dgm:presLayoutVars>
      </dgm:prSet>
      <dgm:spPr/>
    </dgm:pt>
    <dgm:pt modelId="{C03759A2-C02E-488C-AD6A-DBE221B59904}" type="pres">
      <dgm:prSet presAssocID="{13D90A69-E822-4EF1-B2B0-741C2236C991}" presName="node" presStyleLbl="node1" presStyleIdx="0" presStyleCnt="2">
        <dgm:presLayoutVars>
          <dgm:bulletEnabled val="1"/>
        </dgm:presLayoutVars>
      </dgm:prSet>
      <dgm:spPr/>
    </dgm:pt>
    <dgm:pt modelId="{368E8506-3212-474A-A6A6-3D33C08C9742}" type="pres">
      <dgm:prSet presAssocID="{5A6AD60E-5153-44F1-B8F4-5C46DB34A8A9}" presName="sibTrans" presStyleCnt="0"/>
      <dgm:spPr/>
    </dgm:pt>
    <dgm:pt modelId="{869FBFF6-2FB3-4260-B8CF-50607C9CE131}" type="pres">
      <dgm:prSet presAssocID="{11BB61B8-B58A-48F1-8E84-3EAA9AFFF280}" presName="node" presStyleLbl="node1" presStyleIdx="1" presStyleCnt="2">
        <dgm:presLayoutVars>
          <dgm:bulletEnabled val="1"/>
        </dgm:presLayoutVars>
      </dgm:prSet>
      <dgm:spPr/>
    </dgm:pt>
  </dgm:ptLst>
  <dgm:cxnLst>
    <dgm:cxn modelId="{819C0A0C-3D09-4DA6-9254-F2BF86D67430}" srcId="{B9969892-9E75-4957-A635-BDF3DB7A073F}" destId="{11BB61B8-B58A-48F1-8E84-3EAA9AFFF280}" srcOrd="1" destOrd="0" parTransId="{7C658B00-67E5-40ED-B72F-3851EEF94AF3}" sibTransId="{0B06B455-2A45-450C-872C-E302B4B918BF}"/>
    <dgm:cxn modelId="{E7602512-9AE1-4D33-911E-1EEA743766DB}" type="presOf" srcId="{13D90A69-E822-4EF1-B2B0-741C2236C991}" destId="{C03759A2-C02E-488C-AD6A-DBE221B59904}" srcOrd="0" destOrd="0" presId="urn:microsoft.com/office/officeart/2005/8/layout/default"/>
    <dgm:cxn modelId="{D4BB852B-B123-4083-9CE1-189CEDB4257F}" type="presOf" srcId="{B9969892-9E75-4957-A635-BDF3DB7A073F}" destId="{7B5210E4-F36F-4211-B696-385A70014297}" srcOrd="0" destOrd="0" presId="urn:microsoft.com/office/officeart/2005/8/layout/default"/>
    <dgm:cxn modelId="{A501EC3C-1D9C-411D-A896-6C1BE178B951}" srcId="{B9969892-9E75-4957-A635-BDF3DB7A073F}" destId="{13D90A69-E822-4EF1-B2B0-741C2236C991}" srcOrd="0" destOrd="0" parTransId="{D173BD07-31AE-4984-877C-B43929E5836F}" sibTransId="{5A6AD60E-5153-44F1-B8F4-5C46DB34A8A9}"/>
    <dgm:cxn modelId="{12BB9AE7-C7A3-4857-89C2-0FCBD932CCEA}" type="presOf" srcId="{11BB61B8-B58A-48F1-8E84-3EAA9AFFF280}" destId="{869FBFF6-2FB3-4260-B8CF-50607C9CE131}" srcOrd="0" destOrd="0" presId="urn:microsoft.com/office/officeart/2005/8/layout/default"/>
    <dgm:cxn modelId="{18CB8365-DDA4-44ED-9C05-47AB4475439D}" type="presParOf" srcId="{7B5210E4-F36F-4211-B696-385A70014297}" destId="{C03759A2-C02E-488C-AD6A-DBE221B59904}" srcOrd="0" destOrd="0" presId="urn:microsoft.com/office/officeart/2005/8/layout/default"/>
    <dgm:cxn modelId="{C84F53A0-B124-46AB-B4E6-6471F8105730}" type="presParOf" srcId="{7B5210E4-F36F-4211-B696-385A70014297}" destId="{368E8506-3212-474A-A6A6-3D33C08C9742}" srcOrd="1" destOrd="0" presId="urn:microsoft.com/office/officeart/2005/8/layout/default"/>
    <dgm:cxn modelId="{2EC8E6F0-22B1-4816-B40A-4C668FAF279D}" type="presParOf" srcId="{7B5210E4-F36F-4211-B696-385A70014297}" destId="{869FBFF6-2FB3-4260-B8CF-50607C9CE131}" srcOrd="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B420CCD-5412-403F-81CD-BC26348ADEBA}"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C23C743E-149F-4542-838C-32BF27F90C61}">
      <dgm:prSet phldrT="[Text]" custT="1"/>
      <dgm:spPr>
        <a:solidFill>
          <a:srgbClr val="033B57"/>
        </a:solidFill>
      </dgm:spPr>
      <dgm:t>
        <a:bodyPr/>
        <a:lstStyle/>
        <a:p>
          <a:r>
            <a:rPr lang="en-US" sz="2800" b="1" dirty="0"/>
            <a:t>S</a:t>
          </a:r>
          <a:r>
            <a:rPr lang="en-US" sz="2200" dirty="0"/>
            <a:t>ituation</a:t>
          </a:r>
        </a:p>
      </dgm:t>
    </dgm:pt>
    <dgm:pt modelId="{10B394F3-AFEC-48E9-9D77-D9F1083520B7}" type="parTrans" cxnId="{E0E60776-3A02-461A-BF38-88361DAB40FB}">
      <dgm:prSet/>
      <dgm:spPr/>
      <dgm:t>
        <a:bodyPr/>
        <a:lstStyle/>
        <a:p>
          <a:endParaRPr lang="en-US"/>
        </a:p>
      </dgm:t>
    </dgm:pt>
    <dgm:pt modelId="{39DB1906-17A8-4B04-B9F2-8E161902683D}" type="sibTrans" cxnId="{E0E60776-3A02-461A-BF38-88361DAB40FB}">
      <dgm:prSet/>
      <dgm:spPr/>
      <dgm:t>
        <a:bodyPr/>
        <a:lstStyle/>
        <a:p>
          <a:endParaRPr lang="en-US"/>
        </a:p>
      </dgm:t>
    </dgm:pt>
    <dgm:pt modelId="{DA1CD687-2064-4D74-AFFF-1C7502467A63}">
      <dgm:prSet phldrT="[Text]" custT="1"/>
      <dgm:spPr/>
      <dgm:t>
        <a:bodyPr/>
        <a:lstStyle/>
        <a:p>
          <a:r>
            <a:rPr lang="en-US" sz="2400" dirty="0"/>
            <a:t>“What is going on with the patient?”</a:t>
          </a:r>
        </a:p>
      </dgm:t>
    </dgm:pt>
    <dgm:pt modelId="{4F4BF26D-C6EC-45F4-95E4-FD4804EC8ED2}" type="parTrans" cxnId="{5BA9E0C5-3CBB-41AD-A275-5EF2B804454F}">
      <dgm:prSet/>
      <dgm:spPr/>
      <dgm:t>
        <a:bodyPr/>
        <a:lstStyle/>
        <a:p>
          <a:endParaRPr lang="en-US"/>
        </a:p>
      </dgm:t>
    </dgm:pt>
    <dgm:pt modelId="{3ABF438D-DED9-4D09-9083-692277AE93E6}" type="sibTrans" cxnId="{5BA9E0C5-3CBB-41AD-A275-5EF2B804454F}">
      <dgm:prSet/>
      <dgm:spPr/>
      <dgm:t>
        <a:bodyPr/>
        <a:lstStyle/>
        <a:p>
          <a:endParaRPr lang="en-US"/>
        </a:p>
      </dgm:t>
    </dgm:pt>
    <dgm:pt modelId="{C894EEC5-9B4A-4E68-A70D-6470582045AF}">
      <dgm:prSet phldrT="[Text]" custT="1"/>
      <dgm:spPr>
        <a:solidFill>
          <a:srgbClr val="033B57"/>
        </a:solidFill>
      </dgm:spPr>
      <dgm:t>
        <a:bodyPr/>
        <a:lstStyle/>
        <a:p>
          <a:r>
            <a:rPr lang="en-US" sz="2800" b="1" dirty="0"/>
            <a:t>B</a:t>
          </a:r>
          <a:r>
            <a:rPr lang="en-US" sz="2200" dirty="0"/>
            <a:t>ackground</a:t>
          </a:r>
        </a:p>
      </dgm:t>
    </dgm:pt>
    <dgm:pt modelId="{106DC65B-DB81-47A5-A5C9-67EDFE13EF1F}" type="parTrans" cxnId="{7E5DBE32-7395-43A8-93A6-1B2EAFA1FBEA}">
      <dgm:prSet/>
      <dgm:spPr/>
      <dgm:t>
        <a:bodyPr/>
        <a:lstStyle/>
        <a:p>
          <a:endParaRPr lang="en-US"/>
        </a:p>
      </dgm:t>
    </dgm:pt>
    <dgm:pt modelId="{26333029-95A4-4C5F-8D29-9B91FA1EC0CD}" type="sibTrans" cxnId="{7E5DBE32-7395-43A8-93A6-1B2EAFA1FBEA}">
      <dgm:prSet/>
      <dgm:spPr/>
      <dgm:t>
        <a:bodyPr/>
        <a:lstStyle/>
        <a:p>
          <a:endParaRPr lang="en-US"/>
        </a:p>
      </dgm:t>
    </dgm:pt>
    <dgm:pt modelId="{F4BEF58A-04CD-4CE8-AD60-50AF391F7D9E}">
      <dgm:prSet phldrT="[Text]" custT="1"/>
      <dgm:spPr/>
      <dgm:t>
        <a:bodyPr/>
        <a:lstStyle/>
        <a:p>
          <a:r>
            <a:rPr lang="en-US" sz="2400" dirty="0"/>
            <a:t>“What is the context?”</a:t>
          </a:r>
        </a:p>
      </dgm:t>
    </dgm:pt>
    <dgm:pt modelId="{591A3374-1A90-458A-9D72-F9F51C15F61A}" type="parTrans" cxnId="{E75D5C0D-E3E7-4FB1-96DE-13CBF80FFB84}">
      <dgm:prSet/>
      <dgm:spPr/>
      <dgm:t>
        <a:bodyPr/>
        <a:lstStyle/>
        <a:p>
          <a:endParaRPr lang="en-US"/>
        </a:p>
      </dgm:t>
    </dgm:pt>
    <dgm:pt modelId="{E710745A-49F1-42E9-8C61-CF63D05AC39C}" type="sibTrans" cxnId="{E75D5C0D-E3E7-4FB1-96DE-13CBF80FFB84}">
      <dgm:prSet/>
      <dgm:spPr/>
      <dgm:t>
        <a:bodyPr/>
        <a:lstStyle/>
        <a:p>
          <a:endParaRPr lang="en-US"/>
        </a:p>
      </dgm:t>
    </dgm:pt>
    <dgm:pt modelId="{8B49CE61-5918-485C-8932-B8A55F8A3CB3}">
      <dgm:prSet phldrT="[Text]" custT="1"/>
      <dgm:spPr>
        <a:solidFill>
          <a:srgbClr val="033B57"/>
        </a:solidFill>
      </dgm:spPr>
      <dgm:t>
        <a:bodyPr/>
        <a:lstStyle/>
        <a:p>
          <a:r>
            <a:rPr lang="en-US" sz="2800" b="1" dirty="0"/>
            <a:t>A</a:t>
          </a:r>
          <a:r>
            <a:rPr lang="en-US" sz="2200" dirty="0"/>
            <a:t>ssessment</a:t>
          </a:r>
        </a:p>
      </dgm:t>
    </dgm:pt>
    <dgm:pt modelId="{9CCF19CA-9916-419F-91B1-C1FF7ADE1E87}" type="parTrans" cxnId="{2332A8C2-3440-4AD8-81F6-2367DA1E01EC}">
      <dgm:prSet/>
      <dgm:spPr/>
      <dgm:t>
        <a:bodyPr/>
        <a:lstStyle/>
        <a:p>
          <a:endParaRPr lang="en-US"/>
        </a:p>
      </dgm:t>
    </dgm:pt>
    <dgm:pt modelId="{110FB1BC-722C-4EEE-9BBB-ABCDEA2DB11B}" type="sibTrans" cxnId="{2332A8C2-3440-4AD8-81F6-2367DA1E01EC}">
      <dgm:prSet/>
      <dgm:spPr/>
      <dgm:t>
        <a:bodyPr/>
        <a:lstStyle/>
        <a:p>
          <a:endParaRPr lang="en-US"/>
        </a:p>
      </dgm:t>
    </dgm:pt>
    <dgm:pt modelId="{52D93194-8859-47B0-A063-E92DB0ADE005}">
      <dgm:prSet phldrT="[Text]" custT="1"/>
      <dgm:spPr/>
      <dgm:t>
        <a:bodyPr/>
        <a:lstStyle/>
        <a:p>
          <a:r>
            <a:rPr lang="en-US" sz="2400" dirty="0"/>
            <a:t>“What do you think the problem is?”</a:t>
          </a:r>
        </a:p>
      </dgm:t>
    </dgm:pt>
    <dgm:pt modelId="{5BD4C194-771D-44A6-A085-81D5FA01728E}" type="parTrans" cxnId="{EFAEB1E8-6957-49BE-BC92-6EC30D90E98B}">
      <dgm:prSet/>
      <dgm:spPr/>
      <dgm:t>
        <a:bodyPr/>
        <a:lstStyle/>
        <a:p>
          <a:endParaRPr lang="en-US"/>
        </a:p>
      </dgm:t>
    </dgm:pt>
    <dgm:pt modelId="{DE6565D0-FCE7-4FBB-8699-FA8C65F5EED8}" type="sibTrans" cxnId="{EFAEB1E8-6957-49BE-BC92-6EC30D90E98B}">
      <dgm:prSet/>
      <dgm:spPr/>
      <dgm:t>
        <a:bodyPr/>
        <a:lstStyle/>
        <a:p>
          <a:endParaRPr lang="en-US"/>
        </a:p>
      </dgm:t>
    </dgm:pt>
    <dgm:pt modelId="{E767212B-2FF4-4806-B159-D2D714C65482}">
      <dgm:prSet phldrT="[Text]" custT="1"/>
      <dgm:spPr>
        <a:solidFill>
          <a:srgbClr val="033B57"/>
        </a:solidFill>
      </dgm:spPr>
      <dgm:t>
        <a:bodyPr/>
        <a:lstStyle/>
        <a:p>
          <a:r>
            <a:rPr lang="en-US" sz="2150" b="1" dirty="0"/>
            <a:t>R</a:t>
          </a:r>
          <a:r>
            <a:rPr lang="en-US" sz="2150" dirty="0"/>
            <a:t>ecommendation</a:t>
          </a:r>
        </a:p>
      </dgm:t>
    </dgm:pt>
    <dgm:pt modelId="{7038F816-3046-40BB-9C55-6222028ABC90}" type="parTrans" cxnId="{1CC73665-E93D-42B6-8340-A2013B93AF13}">
      <dgm:prSet/>
      <dgm:spPr/>
      <dgm:t>
        <a:bodyPr/>
        <a:lstStyle/>
        <a:p>
          <a:endParaRPr lang="en-US"/>
        </a:p>
      </dgm:t>
    </dgm:pt>
    <dgm:pt modelId="{83F7E52B-4D1C-45DB-B000-175EF5D15062}" type="sibTrans" cxnId="{1CC73665-E93D-42B6-8340-A2013B93AF13}">
      <dgm:prSet/>
      <dgm:spPr/>
      <dgm:t>
        <a:bodyPr/>
        <a:lstStyle/>
        <a:p>
          <a:endParaRPr lang="en-US"/>
        </a:p>
      </dgm:t>
    </dgm:pt>
    <dgm:pt modelId="{04642E89-F4F4-4143-8917-7431B0DC7FD1}">
      <dgm:prSet phldrT="[Text]" custT="1"/>
      <dgm:spPr/>
      <dgm:t>
        <a:bodyPr/>
        <a:lstStyle/>
        <a:p>
          <a:r>
            <a:rPr lang="en-US" sz="2400" dirty="0"/>
            <a:t>“What would you do to correct the problem?”</a:t>
          </a:r>
        </a:p>
      </dgm:t>
    </dgm:pt>
    <dgm:pt modelId="{F9B56D3D-D437-4F3E-8ED9-92A2404B4A83}" type="parTrans" cxnId="{3F2F3928-373A-42BD-AD36-2E69F59D9FB9}">
      <dgm:prSet/>
      <dgm:spPr/>
      <dgm:t>
        <a:bodyPr/>
        <a:lstStyle/>
        <a:p>
          <a:endParaRPr lang="en-US"/>
        </a:p>
      </dgm:t>
    </dgm:pt>
    <dgm:pt modelId="{D9BE5823-5EB2-45B0-AA4A-4620F6EFDD58}" type="sibTrans" cxnId="{3F2F3928-373A-42BD-AD36-2E69F59D9FB9}">
      <dgm:prSet/>
      <dgm:spPr/>
      <dgm:t>
        <a:bodyPr/>
        <a:lstStyle/>
        <a:p>
          <a:endParaRPr lang="en-US"/>
        </a:p>
      </dgm:t>
    </dgm:pt>
    <dgm:pt modelId="{E6DD8BAD-8CF9-49AC-9B55-0FC657386ED0}" type="pres">
      <dgm:prSet presAssocID="{6B420CCD-5412-403F-81CD-BC26348ADEBA}" presName="Name0" presStyleCnt="0">
        <dgm:presLayoutVars>
          <dgm:dir/>
          <dgm:animLvl val="lvl"/>
          <dgm:resizeHandles/>
        </dgm:presLayoutVars>
      </dgm:prSet>
      <dgm:spPr/>
    </dgm:pt>
    <dgm:pt modelId="{3E51D6AF-EDF9-4723-8D17-263367E88BA6}" type="pres">
      <dgm:prSet presAssocID="{C23C743E-149F-4542-838C-32BF27F90C61}" presName="linNode" presStyleCnt="0"/>
      <dgm:spPr/>
    </dgm:pt>
    <dgm:pt modelId="{140F99B0-5399-4763-8FEB-E4583CC1FDD1}" type="pres">
      <dgm:prSet presAssocID="{C23C743E-149F-4542-838C-32BF27F90C61}" presName="parentShp" presStyleLbl="node1" presStyleIdx="0" presStyleCnt="4">
        <dgm:presLayoutVars>
          <dgm:bulletEnabled val="1"/>
        </dgm:presLayoutVars>
      </dgm:prSet>
      <dgm:spPr/>
    </dgm:pt>
    <dgm:pt modelId="{3786B744-0A25-44ED-B2E6-FA3E0133A7C9}" type="pres">
      <dgm:prSet presAssocID="{C23C743E-149F-4542-838C-32BF27F90C61}" presName="childShp" presStyleLbl="bgAccFollowNode1" presStyleIdx="0" presStyleCnt="4">
        <dgm:presLayoutVars>
          <dgm:bulletEnabled val="1"/>
        </dgm:presLayoutVars>
      </dgm:prSet>
      <dgm:spPr/>
    </dgm:pt>
    <dgm:pt modelId="{A26296E7-3082-4DA1-B591-3E943893F34C}" type="pres">
      <dgm:prSet presAssocID="{39DB1906-17A8-4B04-B9F2-8E161902683D}" presName="spacing" presStyleCnt="0"/>
      <dgm:spPr/>
    </dgm:pt>
    <dgm:pt modelId="{97D53BAA-A35F-4B52-A06C-547EDD1E557E}" type="pres">
      <dgm:prSet presAssocID="{C894EEC5-9B4A-4E68-A70D-6470582045AF}" presName="linNode" presStyleCnt="0"/>
      <dgm:spPr/>
    </dgm:pt>
    <dgm:pt modelId="{D6A6F366-3F1A-41B3-9A5D-427F748ECCEF}" type="pres">
      <dgm:prSet presAssocID="{C894EEC5-9B4A-4E68-A70D-6470582045AF}" presName="parentShp" presStyleLbl="node1" presStyleIdx="1" presStyleCnt="4">
        <dgm:presLayoutVars>
          <dgm:bulletEnabled val="1"/>
        </dgm:presLayoutVars>
      </dgm:prSet>
      <dgm:spPr/>
    </dgm:pt>
    <dgm:pt modelId="{F2A6B4EC-22C4-48F2-B089-CC5992308A59}" type="pres">
      <dgm:prSet presAssocID="{C894EEC5-9B4A-4E68-A70D-6470582045AF}" presName="childShp" presStyleLbl="bgAccFollowNode1" presStyleIdx="1" presStyleCnt="4">
        <dgm:presLayoutVars>
          <dgm:bulletEnabled val="1"/>
        </dgm:presLayoutVars>
      </dgm:prSet>
      <dgm:spPr/>
    </dgm:pt>
    <dgm:pt modelId="{177BFB0B-B86B-46FC-B5A5-35D7B72E5C7A}" type="pres">
      <dgm:prSet presAssocID="{26333029-95A4-4C5F-8D29-9B91FA1EC0CD}" presName="spacing" presStyleCnt="0"/>
      <dgm:spPr/>
    </dgm:pt>
    <dgm:pt modelId="{D8299311-5BBD-43E1-927F-47D040020EE9}" type="pres">
      <dgm:prSet presAssocID="{8B49CE61-5918-485C-8932-B8A55F8A3CB3}" presName="linNode" presStyleCnt="0"/>
      <dgm:spPr/>
    </dgm:pt>
    <dgm:pt modelId="{292E28EE-E9D7-48FE-B1C5-E3F1B5E1A686}" type="pres">
      <dgm:prSet presAssocID="{8B49CE61-5918-485C-8932-B8A55F8A3CB3}" presName="parentShp" presStyleLbl="node1" presStyleIdx="2" presStyleCnt="4">
        <dgm:presLayoutVars>
          <dgm:bulletEnabled val="1"/>
        </dgm:presLayoutVars>
      </dgm:prSet>
      <dgm:spPr/>
    </dgm:pt>
    <dgm:pt modelId="{57D29293-504A-4E25-B8F3-E07D4DA1A433}" type="pres">
      <dgm:prSet presAssocID="{8B49CE61-5918-485C-8932-B8A55F8A3CB3}" presName="childShp" presStyleLbl="bgAccFollowNode1" presStyleIdx="2" presStyleCnt="4">
        <dgm:presLayoutVars>
          <dgm:bulletEnabled val="1"/>
        </dgm:presLayoutVars>
      </dgm:prSet>
      <dgm:spPr/>
    </dgm:pt>
    <dgm:pt modelId="{4226B971-1CB4-41E0-AAAE-2A42127BA128}" type="pres">
      <dgm:prSet presAssocID="{110FB1BC-722C-4EEE-9BBB-ABCDEA2DB11B}" presName="spacing" presStyleCnt="0"/>
      <dgm:spPr/>
    </dgm:pt>
    <dgm:pt modelId="{1AB322D4-F9F2-4FF7-99EC-65C31A487DFB}" type="pres">
      <dgm:prSet presAssocID="{E767212B-2FF4-4806-B159-D2D714C65482}" presName="linNode" presStyleCnt="0"/>
      <dgm:spPr/>
    </dgm:pt>
    <dgm:pt modelId="{D13BA590-810A-456F-8743-AE1DDA2FA523}" type="pres">
      <dgm:prSet presAssocID="{E767212B-2FF4-4806-B159-D2D714C65482}" presName="parentShp" presStyleLbl="node1" presStyleIdx="3" presStyleCnt="4">
        <dgm:presLayoutVars>
          <dgm:bulletEnabled val="1"/>
        </dgm:presLayoutVars>
      </dgm:prSet>
      <dgm:spPr/>
    </dgm:pt>
    <dgm:pt modelId="{EC3E4ED9-B82E-4833-A0A5-307DDB05BA0C}" type="pres">
      <dgm:prSet presAssocID="{E767212B-2FF4-4806-B159-D2D714C65482}" presName="childShp" presStyleLbl="bgAccFollowNode1" presStyleIdx="3" presStyleCnt="4">
        <dgm:presLayoutVars>
          <dgm:bulletEnabled val="1"/>
        </dgm:presLayoutVars>
      </dgm:prSet>
      <dgm:spPr/>
    </dgm:pt>
  </dgm:ptLst>
  <dgm:cxnLst>
    <dgm:cxn modelId="{B00B690A-2ABF-4EFE-B857-5E0E367E2236}" type="presOf" srcId="{F4BEF58A-04CD-4CE8-AD60-50AF391F7D9E}" destId="{F2A6B4EC-22C4-48F2-B089-CC5992308A59}" srcOrd="0" destOrd="0" presId="urn:microsoft.com/office/officeart/2005/8/layout/vList6"/>
    <dgm:cxn modelId="{E75D5C0D-E3E7-4FB1-96DE-13CBF80FFB84}" srcId="{C894EEC5-9B4A-4E68-A70D-6470582045AF}" destId="{F4BEF58A-04CD-4CE8-AD60-50AF391F7D9E}" srcOrd="0" destOrd="0" parTransId="{591A3374-1A90-458A-9D72-F9F51C15F61A}" sibTransId="{E710745A-49F1-42E9-8C61-CF63D05AC39C}"/>
    <dgm:cxn modelId="{7DEAF713-C82B-4015-B7F4-36BE582629FE}" type="presOf" srcId="{E767212B-2FF4-4806-B159-D2D714C65482}" destId="{D13BA590-810A-456F-8743-AE1DDA2FA523}" srcOrd="0" destOrd="0" presId="urn:microsoft.com/office/officeart/2005/8/layout/vList6"/>
    <dgm:cxn modelId="{1F053922-E2ED-490D-999D-5B0C82E91D1A}" type="presOf" srcId="{C894EEC5-9B4A-4E68-A70D-6470582045AF}" destId="{D6A6F366-3F1A-41B3-9A5D-427F748ECCEF}" srcOrd="0" destOrd="0" presId="urn:microsoft.com/office/officeart/2005/8/layout/vList6"/>
    <dgm:cxn modelId="{3F2F3928-373A-42BD-AD36-2E69F59D9FB9}" srcId="{E767212B-2FF4-4806-B159-D2D714C65482}" destId="{04642E89-F4F4-4143-8917-7431B0DC7FD1}" srcOrd="0" destOrd="0" parTransId="{F9B56D3D-D437-4F3E-8ED9-92A2404B4A83}" sibTransId="{D9BE5823-5EB2-45B0-AA4A-4620F6EFDD58}"/>
    <dgm:cxn modelId="{1C8EBC29-BCE7-49F8-9EF9-0EB2DC6E124C}" type="presOf" srcId="{6B420CCD-5412-403F-81CD-BC26348ADEBA}" destId="{E6DD8BAD-8CF9-49AC-9B55-0FC657386ED0}" srcOrd="0" destOrd="0" presId="urn:microsoft.com/office/officeart/2005/8/layout/vList6"/>
    <dgm:cxn modelId="{7E5DBE32-7395-43A8-93A6-1B2EAFA1FBEA}" srcId="{6B420CCD-5412-403F-81CD-BC26348ADEBA}" destId="{C894EEC5-9B4A-4E68-A70D-6470582045AF}" srcOrd="1" destOrd="0" parTransId="{106DC65B-DB81-47A5-A5C9-67EDFE13EF1F}" sibTransId="{26333029-95A4-4C5F-8D29-9B91FA1EC0CD}"/>
    <dgm:cxn modelId="{1CC73665-E93D-42B6-8340-A2013B93AF13}" srcId="{6B420CCD-5412-403F-81CD-BC26348ADEBA}" destId="{E767212B-2FF4-4806-B159-D2D714C65482}" srcOrd="3" destOrd="0" parTransId="{7038F816-3046-40BB-9C55-6222028ABC90}" sibTransId="{83F7E52B-4D1C-45DB-B000-175EF5D15062}"/>
    <dgm:cxn modelId="{E0E60776-3A02-461A-BF38-88361DAB40FB}" srcId="{6B420CCD-5412-403F-81CD-BC26348ADEBA}" destId="{C23C743E-149F-4542-838C-32BF27F90C61}" srcOrd="0" destOrd="0" parTransId="{10B394F3-AFEC-48E9-9D77-D9F1083520B7}" sibTransId="{39DB1906-17A8-4B04-B9F2-8E161902683D}"/>
    <dgm:cxn modelId="{A4216583-BA4B-477A-9ED7-AE7863C76574}" type="presOf" srcId="{8B49CE61-5918-485C-8932-B8A55F8A3CB3}" destId="{292E28EE-E9D7-48FE-B1C5-E3F1B5E1A686}" srcOrd="0" destOrd="0" presId="urn:microsoft.com/office/officeart/2005/8/layout/vList6"/>
    <dgm:cxn modelId="{8402C194-648F-49F3-BBA8-64E27A04317B}" type="presOf" srcId="{04642E89-F4F4-4143-8917-7431B0DC7FD1}" destId="{EC3E4ED9-B82E-4833-A0A5-307DDB05BA0C}" srcOrd="0" destOrd="0" presId="urn:microsoft.com/office/officeart/2005/8/layout/vList6"/>
    <dgm:cxn modelId="{8A7D5EA7-98A6-4570-92A5-26D2644D9E62}" type="presOf" srcId="{DA1CD687-2064-4D74-AFFF-1C7502467A63}" destId="{3786B744-0A25-44ED-B2E6-FA3E0133A7C9}" srcOrd="0" destOrd="0" presId="urn:microsoft.com/office/officeart/2005/8/layout/vList6"/>
    <dgm:cxn modelId="{D932B3B2-7018-412F-B72B-A7D84B952D78}" type="presOf" srcId="{52D93194-8859-47B0-A063-E92DB0ADE005}" destId="{57D29293-504A-4E25-B8F3-E07D4DA1A433}" srcOrd="0" destOrd="0" presId="urn:microsoft.com/office/officeart/2005/8/layout/vList6"/>
    <dgm:cxn modelId="{2332A8C2-3440-4AD8-81F6-2367DA1E01EC}" srcId="{6B420CCD-5412-403F-81CD-BC26348ADEBA}" destId="{8B49CE61-5918-485C-8932-B8A55F8A3CB3}" srcOrd="2" destOrd="0" parTransId="{9CCF19CA-9916-419F-91B1-C1FF7ADE1E87}" sibTransId="{110FB1BC-722C-4EEE-9BBB-ABCDEA2DB11B}"/>
    <dgm:cxn modelId="{5BA9E0C5-3CBB-41AD-A275-5EF2B804454F}" srcId="{C23C743E-149F-4542-838C-32BF27F90C61}" destId="{DA1CD687-2064-4D74-AFFF-1C7502467A63}" srcOrd="0" destOrd="0" parTransId="{4F4BF26D-C6EC-45F4-95E4-FD4804EC8ED2}" sibTransId="{3ABF438D-DED9-4D09-9083-692277AE93E6}"/>
    <dgm:cxn modelId="{EFAEB1E8-6957-49BE-BC92-6EC30D90E98B}" srcId="{8B49CE61-5918-485C-8932-B8A55F8A3CB3}" destId="{52D93194-8859-47B0-A063-E92DB0ADE005}" srcOrd="0" destOrd="0" parTransId="{5BD4C194-771D-44A6-A085-81D5FA01728E}" sibTransId="{DE6565D0-FCE7-4FBB-8699-FA8C65F5EED8}"/>
    <dgm:cxn modelId="{0D9999EF-DABA-4081-97A3-8853DBC967F2}" type="presOf" srcId="{C23C743E-149F-4542-838C-32BF27F90C61}" destId="{140F99B0-5399-4763-8FEB-E4583CC1FDD1}" srcOrd="0" destOrd="0" presId="urn:microsoft.com/office/officeart/2005/8/layout/vList6"/>
    <dgm:cxn modelId="{ECBD57D5-88BA-430D-9808-86AE34B383D5}" type="presParOf" srcId="{E6DD8BAD-8CF9-49AC-9B55-0FC657386ED0}" destId="{3E51D6AF-EDF9-4723-8D17-263367E88BA6}" srcOrd="0" destOrd="0" presId="urn:microsoft.com/office/officeart/2005/8/layout/vList6"/>
    <dgm:cxn modelId="{DA6FA3E4-BCA7-408B-A6D0-6C0345710AA9}" type="presParOf" srcId="{3E51D6AF-EDF9-4723-8D17-263367E88BA6}" destId="{140F99B0-5399-4763-8FEB-E4583CC1FDD1}" srcOrd="0" destOrd="0" presId="urn:microsoft.com/office/officeart/2005/8/layout/vList6"/>
    <dgm:cxn modelId="{7D5089A2-5362-42F3-BC46-1509031DD92B}" type="presParOf" srcId="{3E51D6AF-EDF9-4723-8D17-263367E88BA6}" destId="{3786B744-0A25-44ED-B2E6-FA3E0133A7C9}" srcOrd="1" destOrd="0" presId="urn:microsoft.com/office/officeart/2005/8/layout/vList6"/>
    <dgm:cxn modelId="{ABE83476-F836-4206-957D-C9D9EC9DEADF}" type="presParOf" srcId="{E6DD8BAD-8CF9-49AC-9B55-0FC657386ED0}" destId="{A26296E7-3082-4DA1-B591-3E943893F34C}" srcOrd="1" destOrd="0" presId="urn:microsoft.com/office/officeart/2005/8/layout/vList6"/>
    <dgm:cxn modelId="{90333D93-9E79-4401-97DE-0E7869D816A9}" type="presParOf" srcId="{E6DD8BAD-8CF9-49AC-9B55-0FC657386ED0}" destId="{97D53BAA-A35F-4B52-A06C-547EDD1E557E}" srcOrd="2" destOrd="0" presId="urn:microsoft.com/office/officeart/2005/8/layout/vList6"/>
    <dgm:cxn modelId="{F6DE76A9-11AD-4724-8359-E53F8432AF13}" type="presParOf" srcId="{97D53BAA-A35F-4B52-A06C-547EDD1E557E}" destId="{D6A6F366-3F1A-41B3-9A5D-427F748ECCEF}" srcOrd="0" destOrd="0" presId="urn:microsoft.com/office/officeart/2005/8/layout/vList6"/>
    <dgm:cxn modelId="{3DFC41C0-E19A-4965-BF7B-F359E0174EDA}" type="presParOf" srcId="{97D53BAA-A35F-4B52-A06C-547EDD1E557E}" destId="{F2A6B4EC-22C4-48F2-B089-CC5992308A59}" srcOrd="1" destOrd="0" presId="urn:microsoft.com/office/officeart/2005/8/layout/vList6"/>
    <dgm:cxn modelId="{00602581-57B8-471B-9A1B-FAA3B7315CAC}" type="presParOf" srcId="{E6DD8BAD-8CF9-49AC-9B55-0FC657386ED0}" destId="{177BFB0B-B86B-46FC-B5A5-35D7B72E5C7A}" srcOrd="3" destOrd="0" presId="urn:microsoft.com/office/officeart/2005/8/layout/vList6"/>
    <dgm:cxn modelId="{F6AF8FF3-786E-4BE3-B692-EAB17BD64052}" type="presParOf" srcId="{E6DD8BAD-8CF9-49AC-9B55-0FC657386ED0}" destId="{D8299311-5BBD-43E1-927F-47D040020EE9}" srcOrd="4" destOrd="0" presId="urn:microsoft.com/office/officeart/2005/8/layout/vList6"/>
    <dgm:cxn modelId="{595467F1-4925-4AF3-A8D3-DD64B7B6512A}" type="presParOf" srcId="{D8299311-5BBD-43E1-927F-47D040020EE9}" destId="{292E28EE-E9D7-48FE-B1C5-E3F1B5E1A686}" srcOrd="0" destOrd="0" presId="urn:microsoft.com/office/officeart/2005/8/layout/vList6"/>
    <dgm:cxn modelId="{E16ACF2B-06C8-43C9-81AF-451F7AA0D81C}" type="presParOf" srcId="{D8299311-5BBD-43E1-927F-47D040020EE9}" destId="{57D29293-504A-4E25-B8F3-E07D4DA1A433}" srcOrd="1" destOrd="0" presId="urn:microsoft.com/office/officeart/2005/8/layout/vList6"/>
    <dgm:cxn modelId="{5D757226-63F6-49D1-B12C-8D2A9DC8337C}" type="presParOf" srcId="{E6DD8BAD-8CF9-49AC-9B55-0FC657386ED0}" destId="{4226B971-1CB4-41E0-AAAE-2A42127BA128}" srcOrd="5" destOrd="0" presId="urn:microsoft.com/office/officeart/2005/8/layout/vList6"/>
    <dgm:cxn modelId="{920A7FE2-C866-4B92-B047-2D5814CE0FBC}" type="presParOf" srcId="{E6DD8BAD-8CF9-49AC-9B55-0FC657386ED0}" destId="{1AB322D4-F9F2-4FF7-99EC-65C31A487DFB}" srcOrd="6" destOrd="0" presId="urn:microsoft.com/office/officeart/2005/8/layout/vList6"/>
    <dgm:cxn modelId="{3A599E42-2F95-4834-8114-B05CCD6A34EA}" type="presParOf" srcId="{1AB322D4-F9F2-4FF7-99EC-65C31A487DFB}" destId="{D13BA590-810A-456F-8743-AE1DDA2FA523}" srcOrd="0" destOrd="0" presId="urn:microsoft.com/office/officeart/2005/8/layout/vList6"/>
    <dgm:cxn modelId="{B9A68A18-9E37-4620-AB03-DE930DC7188E}" type="presParOf" srcId="{1AB322D4-F9F2-4FF7-99EC-65C31A487DFB}" destId="{EC3E4ED9-B82E-4833-A0A5-307DDB05BA0C}"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6612F44-18FC-4014-974F-400E2D2FD6EF}"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14CC08F5-2E07-432A-94E7-261B10B77C84}">
      <dgm:prSet phldrT="[Text]"/>
      <dgm:spPr>
        <a:solidFill>
          <a:srgbClr val="033B57"/>
        </a:solidFill>
        <a:ln>
          <a:solidFill>
            <a:srgbClr val="033B57"/>
          </a:solidFill>
        </a:ln>
      </dgm:spPr>
      <dgm:t>
        <a:bodyPr/>
        <a:lstStyle/>
        <a:p>
          <a:r>
            <a:rPr lang="en-US" dirty="0"/>
            <a:t>Step 1</a:t>
          </a:r>
        </a:p>
      </dgm:t>
    </dgm:pt>
    <dgm:pt modelId="{68BA4C3F-49E2-427E-9D0E-7326DB8FFE99}" type="parTrans" cxnId="{E68FC69B-9E92-4DC7-931B-79B7B4C60ACF}">
      <dgm:prSet/>
      <dgm:spPr/>
      <dgm:t>
        <a:bodyPr/>
        <a:lstStyle/>
        <a:p>
          <a:endParaRPr lang="en-US"/>
        </a:p>
      </dgm:t>
    </dgm:pt>
    <dgm:pt modelId="{8EA0AEA7-8D1F-473D-AD13-D517D458CB44}" type="sibTrans" cxnId="{E68FC69B-9E92-4DC7-931B-79B7B4C60ACF}">
      <dgm:prSet/>
      <dgm:spPr/>
      <dgm:t>
        <a:bodyPr/>
        <a:lstStyle/>
        <a:p>
          <a:endParaRPr lang="en-US"/>
        </a:p>
      </dgm:t>
    </dgm:pt>
    <dgm:pt modelId="{F3F7E86E-866D-41F1-83BD-0004A67066B1}">
      <dgm:prSet phldrT="[Text]" custT="1"/>
      <dgm:spPr>
        <a:ln>
          <a:solidFill>
            <a:srgbClr val="033B57"/>
          </a:solidFill>
        </a:ln>
      </dgm:spPr>
      <dgm:t>
        <a:bodyPr/>
        <a:lstStyle/>
        <a:p>
          <a:r>
            <a:rPr lang="en-US" sz="2400" dirty="0"/>
            <a:t>Self-Interests</a:t>
          </a:r>
        </a:p>
      </dgm:t>
    </dgm:pt>
    <dgm:pt modelId="{BB6855CD-576A-40E7-B774-C2132779EBDD}" type="parTrans" cxnId="{B173A9F4-7FE2-4038-90F2-4ED5E2C82FF4}">
      <dgm:prSet/>
      <dgm:spPr/>
      <dgm:t>
        <a:bodyPr/>
        <a:lstStyle/>
        <a:p>
          <a:endParaRPr lang="en-US"/>
        </a:p>
      </dgm:t>
    </dgm:pt>
    <dgm:pt modelId="{66B6AFD0-DBFC-4A18-B767-A05CB45D48C3}" type="sibTrans" cxnId="{B173A9F4-7FE2-4038-90F2-4ED5E2C82FF4}">
      <dgm:prSet/>
      <dgm:spPr/>
      <dgm:t>
        <a:bodyPr/>
        <a:lstStyle/>
        <a:p>
          <a:endParaRPr lang="en-US"/>
        </a:p>
      </dgm:t>
    </dgm:pt>
    <dgm:pt modelId="{7156DF93-6524-49AE-86BF-84ADE9E70CDF}">
      <dgm:prSet phldrT="[Text]"/>
      <dgm:spPr>
        <a:solidFill>
          <a:srgbClr val="033B57"/>
        </a:solidFill>
        <a:ln>
          <a:solidFill>
            <a:srgbClr val="033B57"/>
          </a:solidFill>
        </a:ln>
      </dgm:spPr>
      <dgm:t>
        <a:bodyPr/>
        <a:lstStyle/>
        <a:p>
          <a:r>
            <a:rPr lang="en-US" dirty="0"/>
            <a:t>Step 2</a:t>
          </a:r>
        </a:p>
      </dgm:t>
    </dgm:pt>
    <dgm:pt modelId="{138D15D4-5470-4146-BF49-ECC00C7E242F}" type="parTrans" cxnId="{48FCA8E3-0AC4-4A63-8F97-D1DDF2847193}">
      <dgm:prSet/>
      <dgm:spPr/>
      <dgm:t>
        <a:bodyPr/>
        <a:lstStyle/>
        <a:p>
          <a:endParaRPr lang="en-US"/>
        </a:p>
      </dgm:t>
    </dgm:pt>
    <dgm:pt modelId="{42D65FF5-9070-4F7E-8644-AB2BB048A9E1}" type="sibTrans" cxnId="{48FCA8E3-0AC4-4A63-8F97-D1DDF2847193}">
      <dgm:prSet/>
      <dgm:spPr/>
      <dgm:t>
        <a:bodyPr/>
        <a:lstStyle/>
        <a:p>
          <a:endParaRPr lang="en-US"/>
        </a:p>
      </dgm:t>
    </dgm:pt>
    <dgm:pt modelId="{2EA06934-C61C-434E-ADFF-B1976FC41419}">
      <dgm:prSet phldrT="[Text]" custT="1"/>
      <dgm:spPr>
        <a:ln>
          <a:solidFill>
            <a:srgbClr val="033B57"/>
          </a:solidFill>
        </a:ln>
      </dgm:spPr>
      <dgm:t>
        <a:bodyPr/>
        <a:lstStyle/>
        <a:p>
          <a:r>
            <a:rPr lang="en-US" sz="2400" dirty="0"/>
            <a:t>Enlarged Interests</a:t>
          </a:r>
        </a:p>
      </dgm:t>
    </dgm:pt>
    <dgm:pt modelId="{033E6D5A-0F21-4951-BBDA-709F1C1BB4D7}" type="parTrans" cxnId="{5240BA01-DD9F-4636-B770-EF3F7556C2B4}">
      <dgm:prSet/>
      <dgm:spPr/>
      <dgm:t>
        <a:bodyPr/>
        <a:lstStyle/>
        <a:p>
          <a:endParaRPr lang="en-US"/>
        </a:p>
      </dgm:t>
    </dgm:pt>
    <dgm:pt modelId="{52C28E48-E8FB-4C44-8E0C-B48F9B43632C}" type="sibTrans" cxnId="{5240BA01-DD9F-4636-B770-EF3F7556C2B4}">
      <dgm:prSet/>
      <dgm:spPr/>
      <dgm:t>
        <a:bodyPr/>
        <a:lstStyle/>
        <a:p>
          <a:endParaRPr lang="en-US"/>
        </a:p>
      </dgm:t>
    </dgm:pt>
    <dgm:pt modelId="{5EB48840-E773-43DF-9E08-B76FA2F42EB6}">
      <dgm:prSet phldrT="[Text]"/>
      <dgm:spPr>
        <a:solidFill>
          <a:srgbClr val="033B57"/>
        </a:solidFill>
        <a:ln>
          <a:solidFill>
            <a:srgbClr val="033B57"/>
          </a:solidFill>
        </a:ln>
      </dgm:spPr>
      <dgm:t>
        <a:bodyPr/>
        <a:lstStyle/>
        <a:p>
          <a:r>
            <a:rPr lang="en-US" dirty="0"/>
            <a:t>Step 3</a:t>
          </a:r>
        </a:p>
      </dgm:t>
    </dgm:pt>
    <dgm:pt modelId="{F05B92C8-ED6C-4FB7-997F-366323BBA2D0}" type="parTrans" cxnId="{99D48C56-701B-4707-B530-EF15FE638095}">
      <dgm:prSet/>
      <dgm:spPr/>
      <dgm:t>
        <a:bodyPr/>
        <a:lstStyle/>
        <a:p>
          <a:endParaRPr lang="en-US"/>
        </a:p>
      </dgm:t>
    </dgm:pt>
    <dgm:pt modelId="{14F0B234-6742-4812-83C0-7F003B2F6F6E}" type="sibTrans" cxnId="{99D48C56-701B-4707-B530-EF15FE638095}">
      <dgm:prSet/>
      <dgm:spPr/>
      <dgm:t>
        <a:bodyPr/>
        <a:lstStyle/>
        <a:p>
          <a:endParaRPr lang="en-US"/>
        </a:p>
      </dgm:t>
    </dgm:pt>
    <dgm:pt modelId="{6FBC0FE7-6B50-4C8D-A099-2482B773973F}">
      <dgm:prSet phldrT="[Text]" custT="1"/>
      <dgm:spPr>
        <a:ln>
          <a:solidFill>
            <a:srgbClr val="033B57"/>
          </a:solidFill>
        </a:ln>
      </dgm:spPr>
      <dgm:t>
        <a:bodyPr/>
        <a:lstStyle/>
        <a:p>
          <a:r>
            <a:rPr lang="en-US" sz="2400" dirty="0"/>
            <a:t>Enlightened Interests</a:t>
          </a:r>
        </a:p>
      </dgm:t>
    </dgm:pt>
    <dgm:pt modelId="{B9D1B05B-196A-4711-A802-C0DB5227B1D8}" type="parTrans" cxnId="{D61017A2-BAA0-44C5-A484-588442A47BC4}">
      <dgm:prSet/>
      <dgm:spPr/>
      <dgm:t>
        <a:bodyPr/>
        <a:lstStyle/>
        <a:p>
          <a:endParaRPr lang="en-US"/>
        </a:p>
      </dgm:t>
    </dgm:pt>
    <dgm:pt modelId="{687A65CF-7F3B-41FF-8FDF-6BAF5F4E868B}" type="sibTrans" cxnId="{D61017A2-BAA0-44C5-A484-588442A47BC4}">
      <dgm:prSet/>
      <dgm:spPr/>
      <dgm:t>
        <a:bodyPr/>
        <a:lstStyle/>
        <a:p>
          <a:endParaRPr lang="en-US"/>
        </a:p>
      </dgm:t>
    </dgm:pt>
    <dgm:pt modelId="{57996DD5-E1D3-4ED7-AC90-A0A45778B2BA}">
      <dgm:prSet/>
      <dgm:spPr>
        <a:solidFill>
          <a:srgbClr val="033B57"/>
        </a:solidFill>
        <a:ln>
          <a:solidFill>
            <a:srgbClr val="033B57"/>
          </a:solidFill>
        </a:ln>
      </dgm:spPr>
      <dgm:t>
        <a:bodyPr/>
        <a:lstStyle/>
        <a:p>
          <a:r>
            <a:rPr lang="en-US" dirty="0"/>
            <a:t>Step 4</a:t>
          </a:r>
        </a:p>
      </dgm:t>
    </dgm:pt>
    <dgm:pt modelId="{F16C2B78-7F1E-4814-B033-2BBCC80D3D4E}" type="parTrans" cxnId="{717E5288-7453-4708-B09B-499CAEAD376E}">
      <dgm:prSet/>
      <dgm:spPr/>
      <dgm:t>
        <a:bodyPr/>
        <a:lstStyle/>
        <a:p>
          <a:endParaRPr lang="en-US"/>
        </a:p>
      </dgm:t>
    </dgm:pt>
    <dgm:pt modelId="{44934F20-A7A3-4C57-9B95-A65D01F3D0B5}" type="sibTrans" cxnId="{717E5288-7453-4708-B09B-499CAEAD376E}">
      <dgm:prSet/>
      <dgm:spPr/>
      <dgm:t>
        <a:bodyPr/>
        <a:lstStyle/>
        <a:p>
          <a:endParaRPr lang="en-US"/>
        </a:p>
      </dgm:t>
    </dgm:pt>
    <dgm:pt modelId="{2F9CE80D-1591-481D-AD95-F7B856736BC3}">
      <dgm:prSet custT="1"/>
      <dgm:spPr>
        <a:ln>
          <a:solidFill>
            <a:srgbClr val="033B57"/>
          </a:solidFill>
        </a:ln>
      </dgm:spPr>
      <dgm:t>
        <a:bodyPr/>
        <a:lstStyle/>
        <a:p>
          <a:r>
            <a:rPr lang="en-US" sz="2400" dirty="0"/>
            <a:t>Aligned Interests</a:t>
          </a:r>
        </a:p>
      </dgm:t>
    </dgm:pt>
    <dgm:pt modelId="{574AA877-50BF-4EF5-9C92-6DC6D6799331}" type="parTrans" cxnId="{0922E42C-EBF3-4784-BC3F-9C2CDD12270B}">
      <dgm:prSet/>
      <dgm:spPr/>
      <dgm:t>
        <a:bodyPr/>
        <a:lstStyle/>
        <a:p>
          <a:endParaRPr lang="en-US"/>
        </a:p>
      </dgm:t>
    </dgm:pt>
    <dgm:pt modelId="{89250663-8CD1-4F01-8B43-DEA63757BDE5}" type="sibTrans" cxnId="{0922E42C-EBF3-4784-BC3F-9C2CDD12270B}">
      <dgm:prSet/>
      <dgm:spPr/>
      <dgm:t>
        <a:bodyPr/>
        <a:lstStyle/>
        <a:p>
          <a:endParaRPr lang="en-US"/>
        </a:p>
      </dgm:t>
    </dgm:pt>
    <dgm:pt modelId="{90C645EB-CE66-43E9-AA71-C3DDF45A6509}" type="pres">
      <dgm:prSet presAssocID="{86612F44-18FC-4014-974F-400E2D2FD6EF}" presName="linearFlow" presStyleCnt="0">
        <dgm:presLayoutVars>
          <dgm:dir/>
          <dgm:animLvl val="lvl"/>
          <dgm:resizeHandles val="exact"/>
        </dgm:presLayoutVars>
      </dgm:prSet>
      <dgm:spPr/>
    </dgm:pt>
    <dgm:pt modelId="{FD57FD3E-7B86-4D09-9E91-20E6DCCBB010}" type="pres">
      <dgm:prSet presAssocID="{14CC08F5-2E07-432A-94E7-261B10B77C84}" presName="composite" presStyleCnt="0"/>
      <dgm:spPr/>
    </dgm:pt>
    <dgm:pt modelId="{29FF47FF-0FAB-4219-9D4A-861B9499F43E}" type="pres">
      <dgm:prSet presAssocID="{14CC08F5-2E07-432A-94E7-261B10B77C84}" presName="parentText" presStyleLbl="alignNode1" presStyleIdx="0" presStyleCnt="4">
        <dgm:presLayoutVars>
          <dgm:chMax val="1"/>
          <dgm:bulletEnabled val="1"/>
        </dgm:presLayoutVars>
      </dgm:prSet>
      <dgm:spPr/>
    </dgm:pt>
    <dgm:pt modelId="{2F80C59A-44F3-4B7E-B73E-ED5A835FCE22}" type="pres">
      <dgm:prSet presAssocID="{14CC08F5-2E07-432A-94E7-261B10B77C84}" presName="descendantText" presStyleLbl="alignAcc1" presStyleIdx="0" presStyleCnt="4">
        <dgm:presLayoutVars>
          <dgm:bulletEnabled val="1"/>
        </dgm:presLayoutVars>
      </dgm:prSet>
      <dgm:spPr/>
    </dgm:pt>
    <dgm:pt modelId="{34009243-55A6-43D8-90AC-ED7DB98309EE}" type="pres">
      <dgm:prSet presAssocID="{8EA0AEA7-8D1F-473D-AD13-D517D458CB44}" presName="sp" presStyleCnt="0"/>
      <dgm:spPr/>
    </dgm:pt>
    <dgm:pt modelId="{0012DE5E-59BC-4A6E-B447-430B7959416D}" type="pres">
      <dgm:prSet presAssocID="{7156DF93-6524-49AE-86BF-84ADE9E70CDF}" presName="composite" presStyleCnt="0"/>
      <dgm:spPr/>
    </dgm:pt>
    <dgm:pt modelId="{961F1C72-BE14-4DD5-A65D-F2C05360E9D1}" type="pres">
      <dgm:prSet presAssocID="{7156DF93-6524-49AE-86BF-84ADE9E70CDF}" presName="parentText" presStyleLbl="alignNode1" presStyleIdx="1" presStyleCnt="4">
        <dgm:presLayoutVars>
          <dgm:chMax val="1"/>
          <dgm:bulletEnabled val="1"/>
        </dgm:presLayoutVars>
      </dgm:prSet>
      <dgm:spPr/>
    </dgm:pt>
    <dgm:pt modelId="{D466713D-1F7C-46DF-B13B-D87030000167}" type="pres">
      <dgm:prSet presAssocID="{7156DF93-6524-49AE-86BF-84ADE9E70CDF}" presName="descendantText" presStyleLbl="alignAcc1" presStyleIdx="1" presStyleCnt="4">
        <dgm:presLayoutVars>
          <dgm:bulletEnabled val="1"/>
        </dgm:presLayoutVars>
      </dgm:prSet>
      <dgm:spPr/>
    </dgm:pt>
    <dgm:pt modelId="{EE8CE866-54DC-4FA7-9B95-CD56B733290C}" type="pres">
      <dgm:prSet presAssocID="{42D65FF5-9070-4F7E-8644-AB2BB048A9E1}" presName="sp" presStyleCnt="0"/>
      <dgm:spPr/>
    </dgm:pt>
    <dgm:pt modelId="{BE1F21D2-123B-44F5-814B-5DC5897274A4}" type="pres">
      <dgm:prSet presAssocID="{5EB48840-E773-43DF-9E08-B76FA2F42EB6}" presName="composite" presStyleCnt="0"/>
      <dgm:spPr/>
    </dgm:pt>
    <dgm:pt modelId="{FC9EDFFC-3967-42D7-9E9F-0E21DA55A55D}" type="pres">
      <dgm:prSet presAssocID="{5EB48840-E773-43DF-9E08-B76FA2F42EB6}" presName="parentText" presStyleLbl="alignNode1" presStyleIdx="2" presStyleCnt="4">
        <dgm:presLayoutVars>
          <dgm:chMax val="1"/>
          <dgm:bulletEnabled val="1"/>
        </dgm:presLayoutVars>
      </dgm:prSet>
      <dgm:spPr/>
    </dgm:pt>
    <dgm:pt modelId="{F6079A15-382B-487F-ADF2-68F6DF161E0C}" type="pres">
      <dgm:prSet presAssocID="{5EB48840-E773-43DF-9E08-B76FA2F42EB6}" presName="descendantText" presStyleLbl="alignAcc1" presStyleIdx="2" presStyleCnt="4">
        <dgm:presLayoutVars>
          <dgm:bulletEnabled val="1"/>
        </dgm:presLayoutVars>
      </dgm:prSet>
      <dgm:spPr/>
    </dgm:pt>
    <dgm:pt modelId="{4D915576-D899-42FC-8157-51B56988AC23}" type="pres">
      <dgm:prSet presAssocID="{14F0B234-6742-4812-83C0-7F003B2F6F6E}" presName="sp" presStyleCnt="0"/>
      <dgm:spPr/>
    </dgm:pt>
    <dgm:pt modelId="{A9BAD2A3-848E-456C-99E7-29E2E94FFCE6}" type="pres">
      <dgm:prSet presAssocID="{57996DD5-E1D3-4ED7-AC90-A0A45778B2BA}" presName="composite" presStyleCnt="0"/>
      <dgm:spPr/>
    </dgm:pt>
    <dgm:pt modelId="{B3EDEE5C-C710-4A9B-911E-249D2561A830}" type="pres">
      <dgm:prSet presAssocID="{57996DD5-E1D3-4ED7-AC90-A0A45778B2BA}" presName="parentText" presStyleLbl="alignNode1" presStyleIdx="3" presStyleCnt="4">
        <dgm:presLayoutVars>
          <dgm:chMax val="1"/>
          <dgm:bulletEnabled val="1"/>
        </dgm:presLayoutVars>
      </dgm:prSet>
      <dgm:spPr/>
    </dgm:pt>
    <dgm:pt modelId="{9BF9E155-70DF-440D-B306-337A5958CBCC}" type="pres">
      <dgm:prSet presAssocID="{57996DD5-E1D3-4ED7-AC90-A0A45778B2BA}" presName="descendantText" presStyleLbl="alignAcc1" presStyleIdx="3" presStyleCnt="4">
        <dgm:presLayoutVars>
          <dgm:bulletEnabled val="1"/>
        </dgm:presLayoutVars>
      </dgm:prSet>
      <dgm:spPr/>
    </dgm:pt>
  </dgm:ptLst>
  <dgm:cxnLst>
    <dgm:cxn modelId="{5240BA01-DD9F-4636-B770-EF3F7556C2B4}" srcId="{7156DF93-6524-49AE-86BF-84ADE9E70CDF}" destId="{2EA06934-C61C-434E-ADFF-B1976FC41419}" srcOrd="0" destOrd="0" parTransId="{033E6D5A-0F21-4951-BBDA-709F1C1BB4D7}" sibTransId="{52C28E48-E8FB-4C44-8E0C-B48F9B43632C}"/>
    <dgm:cxn modelId="{0922E42C-EBF3-4784-BC3F-9C2CDD12270B}" srcId="{57996DD5-E1D3-4ED7-AC90-A0A45778B2BA}" destId="{2F9CE80D-1591-481D-AD95-F7B856736BC3}" srcOrd="0" destOrd="0" parTransId="{574AA877-50BF-4EF5-9C92-6DC6D6799331}" sibTransId="{89250663-8CD1-4F01-8B43-DEA63757BDE5}"/>
    <dgm:cxn modelId="{F98BF32F-7314-492F-A3C4-B8E53615370E}" type="presOf" srcId="{14CC08F5-2E07-432A-94E7-261B10B77C84}" destId="{29FF47FF-0FAB-4219-9D4A-861B9499F43E}" srcOrd="0" destOrd="0" presId="urn:microsoft.com/office/officeart/2005/8/layout/chevron2"/>
    <dgm:cxn modelId="{66AAA64B-EC3E-47A3-AD71-5E52D67D8CAC}" type="presOf" srcId="{2F9CE80D-1591-481D-AD95-F7B856736BC3}" destId="{9BF9E155-70DF-440D-B306-337A5958CBCC}" srcOrd="0" destOrd="0" presId="urn:microsoft.com/office/officeart/2005/8/layout/chevron2"/>
    <dgm:cxn modelId="{36147970-1169-444C-A2E0-B3AEED6AD642}" type="presOf" srcId="{5EB48840-E773-43DF-9E08-B76FA2F42EB6}" destId="{FC9EDFFC-3967-42D7-9E9F-0E21DA55A55D}" srcOrd="0" destOrd="0" presId="urn:microsoft.com/office/officeart/2005/8/layout/chevron2"/>
    <dgm:cxn modelId="{99D48C56-701B-4707-B530-EF15FE638095}" srcId="{86612F44-18FC-4014-974F-400E2D2FD6EF}" destId="{5EB48840-E773-43DF-9E08-B76FA2F42EB6}" srcOrd="2" destOrd="0" parTransId="{F05B92C8-ED6C-4FB7-997F-366323BBA2D0}" sibTransId="{14F0B234-6742-4812-83C0-7F003B2F6F6E}"/>
    <dgm:cxn modelId="{717E5288-7453-4708-B09B-499CAEAD376E}" srcId="{86612F44-18FC-4014-974F-400E2D2FD6EF}" destId="{57996DD5-E1D3-4ED7-AC90-A0A45778B2BA}" srcOrd="3" destOrd="0" parTransId="{F16C2B78-7F1E-4814-B033-2BBCC80D3D4E}" sibTransId="{44934F20-A7A3-4C57-9B95-A65D01F3D0B5}"/>
    <dgm:cxn modelId="{3F6D8D94-9534-4F2C-8F83-9AEC936F16A7}" type="presOf" srcId="{2EA06934-C61C-434E-ADFF-B1976FC41419}" destId="{D466713D-1F7C-46DF-B13B-D87030000167}" srcOrd="0" destOrd="0" presId="urn:microsoft.com/office/officeart/2005/8/layout/chevron2"/>
    <dgm:cxn modelId="{E68FC69B-9E92-4DC7-931B-79B7B4C60ACF}" srcId="{86612F44-18FC-4014-974F-400E2D2FD6EF}" destId="{14CC08F5-2E07-432A-94E7-261B10B77C84}" srcOrd="0" destOrd="0" parTransId="{68BA4C3F-49E2-427E-9D0E-7326DB8FFE99}" sibTransId="{8EA0AEA7-8D1F-473D-AD13-D517D458CB44}"/>
    <dgm:cxn modelId="{D61017A2-BAA0-44C5-A484-588442A47BC4}" srcId="{5EB48840-E773-43DF-9E08-B76FA2F42EB6}" destId="{6FBC0FE7-6B50-4C8D-A099-2482B773973F}" srcOrd="0" destOrd="0" parTransId="{B9D1B05B-196A-4711-A802-C0DB5227B1D8}" sibTransId="{687A65CF-7F3B-41FF-8FDF-6BAF5F4E868B}"/>
    <dgm:cxn modelId="{68D80EA8-C43A-4B9C-B8A8-EB5C4EBAA993}" type="presOf" srcId="{57996DD5-E1D3-4ED7-AC90-A0A45778B2BA}" destId="{B3EDEE5C-C710-4A9B-911E-249D2561A830}" srcOrd="0" destOrd="0" presId="urn:microsoft.com/office/officeart/2005/8/layout/chevron2"/>
    <dgm:cxn modelId="{7F527FDB-D54E-44B7-9874-076BD1B43041}" type="presOf" srcId="{6FBC0FE7-6B50-4C8D-A099-2482B773973F}" destId="{F6079A15-382B-487F-ADF2-68F6DF161E0C}" srcOrd="0" destOrd="0" presId="urn:microsoft.com/office/officeart/2005/8/layout/chevron2"/>
    <dgm:cxn modelId="{48FCA8E3-0AC4-4A63-8F97-D1DDF2847193}" srcId="{86612F44-18FC-4014-974F-400E2D2FD6EF}" destId="{7156DF93-6524-49AE-86BF-84ADE9E70CDF}" srcOrd="1" destOrd="0" parTransId="{138D15D4-5470-4146-BF49-ECC00C7E242F}" sibTransId="{42D65FF5-9070-4F7E-8644-AB2BB048A9E1}"/>
    <dgm:cxn modelId="{C5977BED-443A-4D39-8BC1-E3AF542AC57F}" type="presOf" srcId="{86612F44-18FC-4014-974F-400E2D2FD6EF}" destId="{90C645EB-CE66-43E9-AA71-C3DDF45A6509}" srcOrd="0" destOrd="0" presId="urn:microsoft.com/office/officeart/2005/8/layout/chevron2"/>
    <dgm:cxn modelId="{174C22EE-081D-4B59-AFE9-14D799CF0365}" type="presOf" srcId="{F3F7E86E-866D-41F1-83BD-0004A67066B1}" destId="{2F80C59A-44F3-4B7E-B73E-ED5A835FCE22}" srcOrd="0" destOrd="0" presId="urn:microsoft.com/office/officeart/2005/8/layout/chevron2"/>
    <dgm:cxn modelId="{B173A9F4-7FE2-4038-90F2-4ED5E2C82FF4}" srcId="{14CC08F5-2E07-432A-94E7-261B10B77C84}" destId="{F3F7E86E-866D-41F1-83BD-0004A67066B1}" srcOrd="0" destOrd="0" parTransId="{BB6855CD-576A-40E7-B774-C2132779EBDD}" sibTransId="{66B6AFD0-DBFC-4A18-B767-A05CB45D48C3}"/>
    <dgm:cxn modelId="{6B6EE7F5-29B4-425C-95A8-8AC45C694871}" type="presOf" srcId="{7156DF93-6524-49AE-86BF-84ADE9E70CDF}" destId="{961F1C72-BE14-4DD5-A65D-F2C05360E9D1}" srcOrd="0" destOrd="0" presId="urn:microsoft.com/office/officeart/2005/8/layout/chevron2"/>
    <dgm:cxn modelId="{9D4F3355-1157-47BE-8B4C-937194402536}" type="presParOf" srcId="{90C645EB-CE66-43E9-AA71-C3DDF45A6509}" destId="{FD57FD3E-7B86-4D09-9E91-20E6DCCBB010}" srcOrd="0" destOrd="0" presId="urn:microsoft.com/office/officeart/2005/8/layout/chevron2"/>
    <dgm:cxn modelId="{78587BA2-FE59-4408-8E90-90B5A4710A8D}" type="presParOf" srcId="{FD57FD3E-7B86-4D09-9E91-20E6DCCBB010}" destId="{29FF47FF-0FAB-4219-9D4A-861B9499F43E}" srcOrd="0" destOrd="0" presId="urn:microsoft.com/office/officeart/2005/8/layout/chevron2"/>
    <dgm:cxn modelId="{40248EFA-2F16-49F6-88F1-FFCCA79AA33A}" type="presParOf" srcId="{FD57FD3E-7B86-4D09-9E91-20E6DCCBB010}" destId="{2F80C59A-44F3-4B7E-B73E-ED5A835FCE22}" srcOrd="1" destOrd="0" presId="urn:microsoft.com/office/officeart/2005/8/layout/chevron2"/>
    <dgm:cxn modelId="{D3185603-1164-4922-B976-53EC424F88CB}" type="presParOf" srcId="{90C645EB-CE66-43E9-AA71-C3DDF45A6509}" destId="{34009243-55A6-43D8-90AC-ED7DB98309EE}" srcOrd="1" destOrd="0" presId="urn:microsoft.com/office/officeart/2005/8/layout/chevron2"/>
    <dgm:cxn modelId="{E47C7AA9-D06E-4A74-83BB-E032BA0E5252}" type="presParOf" srcId="{90C645EB-CE66-43E9-AA71-C3DDF45A6509}" destId="{0012DE5E-59BC-4A6E-B447-430B7959416D}" srcOrd="2" destOrd="0" presId="urn:microsoft.com/office/officeart/2005/8/layout/chevron2"/>
    <dgm:cxn modelId="{F2E358B4-EE06-4761-9237-DA87EFA0B431}" type="presParOf" srcId="{0012DE5E-59BC-4A6E-B447-430B7959416D}" destId="{961F1C72-BE14-4DD5-A65D-F2C05360E9D1}" srcOrd="0" destOrd="0" presId="urn:microsoft.com/office/officeart/2005/8/layout/chevron2"/>
    <dgm:cxn modelId="{A0209D2F-B723-444A-A2F4-CA4891AAEAC6}" type="presParOf" srcId="{0012DE5E-59BC-4A6E-B447-430B7959416D}" destId="{D466713D-1F7C-46DF-B13B-D87030000167}" srcOrd="1" destOrd="0" presId="urn:microsoft.com/office/officeart/2005/8/layout/chevron2"/>
    <dgm:cxn modelId="{B7BB1281-82CE-4FB2-AD2B-F97FA4229B7E}" type="presParOf" srcId="{90C645EB-CE66-43E9-AA71-C3DDF45A6509}" destId="{EE8CE866-54DC-4FA7-9B95-CD56B733290C}" srcOrd="3" destOrd="0" presId="urn:microsoft.com/office/officeart/2005/8/layout/chevron2"/>
    <dgm:cxn modelId="{6D2EF2A3-9BC3-4C15-9CEC-CE9BD2BB7B4C}" type="presParOf" srcId="{90C645EB-CE66-43E9-AA71-C3DDF45A6509}" destId="{BE1F21D2-123B-44F5-814B-5DC5897274A4}" srcOrd="4" destOrd="0" presId="urn:microsoft.com/office/officeart/2005/8/layout/chevron2"/>
    <dgm:cxn modelId="{96344EC8-CF59-4107-9473-1D00EAD301A7}" type="presParOf" srcId="{BE1F21D2-123B-44F5-814B-5DC5897274A4}" destId="{FC9EDFFC-3967-42D7-9E9F-0E21DA55A55D}" srcOrd="0" destOrd="0" presId="urn:microsoft.com/office/officeart/2005/8/layout/chevron2"/>
    <dgm:cxn modelId="{B214BC68-211D-4F06-BAE8-A3840BDD3377}" type="presParOf" srcId="{BE1F21D2-123B-44F5-814B-5DC5897274A4}" destId="{F6079A15-382B-487F-ADF2-68F6DF161E0C}" srcOrd="1" destOrd="0" presId="urn:microsoft.com/office/officeart/2005/8/layout/chevron2"/>
    <dgm:cxn modelId="{CB6EEBBA-C76B-402F-B1E0-246E538EFF75}" type="presParOf" srcId="{90C645EB-CE66-43E9-AA71-C3DDF45A6509}" destId="{4D915576-D899-42FC-8157-51B56988AC23}" srcOrd="5" destOrd="0" presId="urn:microsoft.com/office/officeart/2005/8/layout/chevron2"/>
    <dgm:cxn modelId="{DE8F976D-EA77-4A67-8388-A61C9595C3BA}" type="presParOf" srcId="{90C645EB-CE66-43E9-AA71-C3DDF45A6509}" destId="{A9BAD2A3-848E-456C-99E7-29E2E94FFCE6}" srcOrd="6" destOrd="0" presId="urn:microsoft.com/office/officeart/2005/8/layout/chevron2"/>
    <dgm:cxn modelId="{64DC3F54-43E4-47D2-99B0-6A93ABBC746D}" type="presParOf" srcId="{A9BAD2A3-848E-456C-99E7-29E2E94FFCE6}" destId="{B3EDEE5C-C710-4A9B-911E-249D2561A830}" srcOrd="0" destOrd="0" presId="urn:microsoft.com/office/officeart/2005/8/layout/chevron2"/>
    <dgm:cxn modelId="{9ACFD2F1-6717-4745-AF4C-315B315A76F8}" type="presParOf" srcId="{A9BAD2A3-848E-456C-99E7-29E2E94FFCE6}" destId="{9BF9E155-70DF-440D-B306-337A5958CBCC}"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AEE133-F888-4B7A-8448-CB0A0BAAF2CC}">
      <dsp:nvSpPr>
        <dsp:cNvPr id="0" name=""/>
        <dsp:cNvSpPr/>
      </dsp:nvSpPr>
      <dsp:spPr>
        <a:xfrm>
          <a:off x="3069274" y="1896665"/>
          <a:ext cx="1167099" cy="1167099"/>
        </a:xfrm>
        <a:prstGeom prst="ellipse">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Patient</a:t>
          </a:r>
        </a:p>
      </dsp:txBody>
      <dsp:txXfrm>
        <a:off x="3240192" y="2067583"/>
        <a:ext cx="825263" cy="825263"/>
      </dsp:txXfrm>
    </dsp:sp>
    <dsp:sp modelId="{EDE38F27-6856-4A45-B01E-781B26E56C9D}">
      <dsp:nvSpPr>
        <dsp:cNvPr id="0" name=""/>
        <dsp:cNvSpPr/>
      </dsp:nvSpPr>
      <dsp:spPr>
        <a:xfrm rot="16200038">
          <a:off x="3498792" y="1728519"/>
          <a:ext cx="308079" cy="28212"/>
        </a:xfrm>
        <a:custGeom>
          <a:avLst/>
          <a:gdLst/>
          <a:ahLst/>
          <a:cxnLst/>
          <a:rect l="0" t="0" r="0" b="0"/>
          <a:pathLst>
            <a:path>
              <a:moveTo>
                <a:pt x="0" y="14106"/>
              </a:moveTo>
              <a:lnTo>
                <a:pt x="308079" y="14106"/>
              </a:lnTo>
            </a:path>
          </a:pathLst>
        </a:custGeom>
        <a:noFill/>
        <a:ln w="25400" cap="flat" cmpd="sng" algn="ctr">
          <a:solidFill>
            <a:srgbClr val="004065"/>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645130" y="1734923"/>
        <a:ext cx="15403" cy="15403"/>
      </dsp:txXfrm>
    </dsp:sp>
    <dsp:sp modelId="{E04E4013-7A1B-4180-B2CA-91967A47E776}">
      <dsp:nvSpPr>
        <dsp:cNvPr id="0" name=""/>
        <dsp:cNvSpPr/>
      </dsp:nvSpPr>
      <dsp:spPr>
        <a:xfrm>
          <a:off x="3069290" y="421486"/>
          <a:ext cx="1167099" cy="1167099"/>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Doctors</a:t>
          </a:r>
        </a:p>
      </dsp:txBody>
      <dsp:txXfrm>
        <a:off x="3126263" y="478459"/>
        <a:ext cx="1053153" cy="1053153"/>
      </dsp:txXfrm>
    </dsp:sp>
    <dsp:sp modelId="{B333795C-DB4F-47EA-B499-F8AC1F47791B}">
      <dsp:nvSpPr>
        <dsp:cNvPr id="0" name=""/>
        <dsp:cNvSpPr/>
      </dsp:nvSpPr>
      <dsp:spPr>
        <a:xfrm rot="19474643">
          <a:off x="4034469" y="1833888"/>
          <a:ext cx="1014463" cy="28212"/>
        </a:xfrm>
        <a:custGeom>
          <a:avLst/>
          <a:gdLst/>
          <a:ahLst/>
          <a:cxnLst/>
          <a:rect l="0" t="0" r="0" b="0"/>
          <a:pathLst>
            <a:path>
              <a:moveTo>
                <a:pt x="0" y="14106"/>
              </a:moveTo>
              <a:lnTo>
                <a:pt x="1014463" y="14106"/>
              </a:lnTo>
            </a:path>
          </a:pathLst>
        </a:custGeom>
        <a:noFill/>
        <a:ln w="25400" cap="flat" cmpd="sng" algn="ctr">
          <a:solidFill>
            <a:srgbClr val="004065"/>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516340" y="1822633"/>
        <a:ext cx="50723" cy="50723"/>
      </dsp:txXfrm>
    </dsp:sp>
    <dsp:sp modelId="{4AA482A5-E037-413E-9E6C-5F207E09389E}">
      <dsp:nvSpPr>
        <dsp:cNvPr id="0" name=""/>
        <dsp:cNvSpPr/>
      </dsp:nvSpPr>
      <dsp:spPr>
        <a:xfrm>
          <a:off x="4847028" y="632225"/>
          <a:ext cx="1167099" cy="1167099"/>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Mid-level providers</a:t>
          </a:r>
        </a:p>
      </dsp:txBody>
      <dsp:txXfrm>
        <a:off x="4904001" y="689198"/>
        <a:ext cx="1053153" cy="1053153"/>
      </dsp:txXfrm>
    </dsp:sp>
    <dsp:sp modelId="{815D5A7F-EEF0-4DDF-9B3F-8EED26BC1DE7}">
      <dsp:nvSpPr>
        <dsp:cNvPr id="0" name=""/>
        <dsp:cNvSpPr/>
      </dsp:nvSpPr>
      <dsp:spPr>
        <a:xfrm rot="451111">
          <a:off x="4227143" y="2606602"/>
          <a:ext cx="980348" cy="28212"/>
        </a:xfrm>
        <a:custGeom>
          <a:avLst/>
          <a:gdLst/>
          <a:ahLst/>
          <a:cxnLst/>
          <a:rect l="0" t="0" r="0" b="0"/>
          <a:pathLst>
            <a:path>
              <a:moveTo>
                <a:pt x="0" y="14106"/>
              </a:moveTo>
              <a:lnTo>
                <a:pt x="980348" y="14106"/>
              </a:lnTo>
            </a:path>
          </a:pathLst>
        </a:custGeom>
        <a:noFill/>
        <a:ln w="25400" cap="flat" cmpd="sng" algn="ctr">
          <a:solidFill>
            <a:srgbClr val="004065"/>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692808" y="2596199"/>
        <a:ext cx="49017" cy="49017"/>
      </dsp:txXfrm>
    </dsp:sp>
    <dsp:sp modelId="{1E9DDB7B-5E65-48CD-9127-3A6A5EEDB2A7}">
      <dsp:nvSpPr>
        <dsp:cNvPr id="0" name=""/>
        <dsp:cNvSpPr/>
      </dsp:nvSpPr>
      <dsp:spPr>
        <a:xfrm>
          <a:off x="5198260" y="2177652"/>
          <a:ext cx="1167099" cy="1167099"/>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Nurses</a:t>
          </a:r>
        </a:p>
      </dsp:txBody>
      <dsp:txXfrm>
        <a:off x="5255233" y="2234625"/>
        <a:ext cx="1053153" cy="1053153"/>
      </dsp:txXfrm>
    </dsp:sp>
    <dsp:sp modelId="{CCDB0059-3062-41DE-8644-0D015BCD98A1}">
      <dsp:nvSpPr>
        <dsp:cNvPr id="0" name=""/>
        <dsp:cNvSpPr/>
      </dsp:nvSpPr>
      <dsp:spPr>
        <a:xfrm rot="3080546">
          <a:off x="3892221" y="3182126"/>
          <a:ext cx="666742" cy="28212"/>
        </a:xfrm>
        <a:custGeom>
          <a:avLst/>
          <a:gdLst/>
          <a:ahLst/>
          <a:cxnLst/>
          <a:rect l="0" t="0" r="0" b="0"/>
          <a:pathLst>
            <a:path>
              <a:moveTo>
                <a:pt x="0" y="14106"/>
              </a:moveTo>
              <a:lnTo>
                <a:pt x="666742" y="14106"/>
              </a:lnTo>
            </a:path>
          </a:pathLst>
        </a:custGeom>
        <a:noFill/>
        <a:ln w="25400" cap="flat" cmpd="sng" algn="ctr">
          <a:solidFill>
            <a:srgbClr val="004065"/>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208923" y="3179564"/>
        <a:ext cx="33337" cy="33337"/>
      </dsp:txXfrm>
    </dsp:sp>
    <dsp:sp modelId="{89A823FA-0C64-4875-BFD9-F3195842699A}">
      <dsp:nvSpPr>
        <dsp:cNvPr id="0" name=""/>
        <dsp:cNvSpPr/>
      </dsp:nvSpPr>
      <dsp:spPr>
        <a:xfrm>
          <a:off x="4214810" y="3328700"/>
          <a:ext cx="1167099" cy="1167099"/>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Patient navigators</a:t>
          </a:r>
        </a:p>
      </dsp:txBody>
      <dsp:txXfrm>
        <a:off x="4271783" y="3385673"/>
        <a:ext cx="1053153" cy="1053153"/>
      </dsp:txXfrm>
    </dsp:sp>
    <dsp:sp modelId="{C955C8E8-BA1D-4983-B291-84F24DE91D24}">
      <dsp:nvSpPr>
        <dsp:cNvPr id="0" name=""/>
        <dsp:cNvSpPr/>
      </dsp:nvSpPr>
      <dsp:spPr>
        <a:xfrm rot="7314446">
          <a:off x="2947101" y="3182126"/>
          <a:ext cx="519824" cy="28212"/>
        </a:xfrm>
        <a:custGeom>
          <a:avLst/>
          <a:gdLst/>
          <a:ahLst/>
          <a:cxnLst/>
          <a:rect l="0" t="0" r="0" b="0"/>
          <a:pathLst>
            <a:path>
              <a:moveTo>
                <a:pt x="0" y="14106"/>
              </a:moveTo>
              <a:lnTo>
                <a:pt x="519824" y="14106"/>
              </a:lnTo>
            </a:path>
          </a:pathLst>
        </a:custGeom>
        <a:noFill/>
        <a:ln w="25400" cap="flat" cmpd="sng" algn="ctr">
          <a:solidFill>
            <a:srgbClr val="004065"/>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3194018" y="3183237"/>
        <a:ext cx="25991" cy="25991"/>
      </dsp:txXfrm>
    </dsp:sp>
    <dsp:sp modelId="{68261C33-3C29-46EC-963D-EF224F5F01B4}">
      <dsp:nvSpPr>
        <dsp:cNvPr id="0" name=""/>
        <dsp:cNvSpPr/>
      </dsp:nvSpPr>
      <dsp:spPr>
        <a:xfrm>
          <a:off x="2177653" y="3328700"/>
          <a:ext cx="1167099" cy="1167099"/>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Pharmacists</a:t>
          </a:r>
        </a:p>
      </dsp:txBody>
      <dsp:txXfrm>
        <a:off x="2234626" y="3385673"/>
        <a:ext cx="1053153" cy="1053153"/>
      </dsp:txXfrm>
    </dsp:sp>
    <dsp:sp modelId="{4DDC417F-B512-416B-AFE4-DC5B91D2329E}">
      <dsp:nvSpPr>
        <dsp:cNvPr id="0" name=""/>
        <dsp:cNvSpPr/>
      </dsp:nvSpPr>
      <dsp:spPr>
        <a:xfrm rot="10262081">
          <a:off x="1996297" y="2641724"/>
          <a:ext cx="1086744" cy="28212"/>
        </a:xfrm>
        <a:custGeom>
          <a:avLst/>
          <a:gdLst/>
          <a:ahLst/>
          <a:cxnLst/>
          <a:rect l="0" t="0" r="0" b="0"/>
          <a:pathLst>
            <a:path>
              <a:moveTo>
                <a:pt x="0" y="14106"/>
              </a:moveTo>
              <a:lnTo>
                <a:pt x="1086744" y="14106"/>
              </a:lnTo>
            </a:path>
          </a:pathLst>
        </a:custGeom>
        <a:noFill/>
        <a:ln w="25400" cap="flat" cmpd="sng" algn="ctr">
          <a:solidFill>
            <a:srgbClr val="004065"/>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2512501" y="2628662"/>
        <a:ext cx="54337" cy="54337"/>
      </dsp:txXfrm>
    </dsp:sp>
    <dsp:sp modelId="{BE48F45A-DC03-4F43-BD6A-B0ABA710EA5A}">
      <dsp:nvSpPr>
        <dsp:cNvPr id="0" name=""/>
        <dsp:cNvSpPr/>
      </dsp:nvSpPr>
      <dsp:spPr>
        <a:xfrm>
          <a:off x="842965" y="2247897"/>
          <a:ext cx="1167099" cy="1167099"/>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Technologists &amp; Technicians </a:t>
          </a:r>
        </a:p>
      </dsp:txBody>
      <dsp:txXfrm>
        <a:off x="899938" y="2304870"/>
        <a:ext cx="1053153" cy="1053153"/>
      </dsp:txXfrm>
    </dsp:sp>
    <dsp:sp modelId="{8F8FDD46-B54B-4BB4-B07B-FAE3B26B83D5}">
      <dsp:nvSpPr>
        <dsp:cNvPr id="0" name=""/>
        <dsp:cNvSpPr/>
      </dsp:nvSpPr>
      <dsp:spPr>
        <a:xfrm rot="12676638">
          <a:off x="2354304" y="1939256"/>
          <a:ext cx="862453" cy="28212"/>
        </a:xfrm>
        <a:custGeom>
          <a:avLst/>
          <a:gdLst/>
          <a:ahLst/>
          <a:cxnLst/>
          <a:rect l="0" t="0" r="0" b="0"/>
          <a:pathLst>
            <a:path>
              <a:moveTo>
                <a:pt x="0" y="14106"/>
              </a:moveTo>
              <a:lnTo>
                <a:pt x="862453" y="14106"/>
              </a:lnTo>
            </a:path>
          </a:pathLst>
        </a:custGeom>
        <a:noFill/>
        <a:ln w="25400" cap="flat" cmpd="sng" algn="ctr">
          <a:solidFill>
            <a:srgbClr val="004065"/>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2763969" y="1931801"/>
        <a:ext cx="43122" cy="43122"/>
      </dsp:txXfrm>
    </dsp:sp>
    <dsp:sp modelId="{EC6BB928-8954-4B45-9BA4-C15B3E4B0F2B}">
      <dsp:nvSpPr>
        <dsp:cNvPr id="0" name=""/>
        <dsp:cNvSpPr/>
      </dsp:nvSpPr>
      <dsp:spPr>
        <a:xfrm>
          <a:off x="1334687" y="842961"/>
          <a:ext cx="1167099" cy="1167099"/>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Therapists &amp; Rehabilitation specialists</a:t>
          </a:r>
        </a:p>
      </dsp:txBody>
      <dsp:txXfrm>
        <a:off x="1391660" y="899934"/>
        <a:ext cx="1053153" cy="105315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2E0534-0199-401F-B406-55216221FE70}">
      <dsp:nvSpPr>
        <dsp:cNvPr id="0" name=""/>
        <dsp:cNvSpPr/>
      </dsp:nvSpPr>
      <dsp:spPr>
        <a:xfrm>
          <a:off x="-4364438" y="-669457"/>
          <a:ext cx="5199715" cy="5199715"/>
        </a:xfrm>
        <a:prstGeom prst="blockArc">
          <a:avLst>
            <a:gd name="adj1" fmla="val 18900000"/>
            <a:gd name="adj2" fmla="val 2700000"/>
            <a:gd name="adj3" fmla="val 415"/>
          </a:avLst>
        </a:prstGeom>
        <a:noFill/>
        <a:ln w="25400" cap="flat" cmpd="sng" algn="ctr">
          <a:solidFill>
            <a:srgbClr val="033B57"/>
          </a:solidFill>
          <a:prstDash val="solid"/>
        </a:ln>
        <a:effectLst/>
      </dsp:spPr>
      <dsp:style>
        <a:lnRef idx="2">
          <a:scrgbClr r="0" g="0" b="0"/>
        </a:lnRef>
        <a:fillRef idx="0">
          <a:scrgbClr r="0" g="0" b="0"/>
        </a:fillRef>
        <a:effectRef idx="0">
          <a:scrgbClr r="0" g="0" b="0"/>
        </a:effectRef>
        <a:fontRef idx="minor"/>
      </dsp:style>
    </dsp:sp>
    <dsp:sp modelId="{A229729E-9AA1-423A-997B-A2EA1B51382A}">
      <dsp:nvSpPr>
        <dsp:cNvPr id="0" name=""/>
        <dsp:cNvSpPr/>
      </dsp:nvSpPr>
      <dsp:spPr>
        <a:xfrm>
          <a:off x="537180" y="386080"/>
          <a:ext cx="5202041" cy="772160"/>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12902" tIns="91440" rIns="91440" bIns="91440" numCol="1" spcCol="1270" anchor="ctr" anchorCtr="0">
          <a:noAutofit/>
        </a:bodyPr>
        <a:lstStyle/>
        <a:p>
          <a:pPr marL="0" lvl="0" indent="0" algn="l" defTabSz="1600200">
            <a:lnSpc>
              <a:spcPct val="90000"/>
            </a:lnSpc>
            <a:spcBef>
              <a:spcPct val="0"/>
            </a:spcBef>
            <a:spcAft>
              <a:spcPct val="35000"/>
            </a:spcAft>
            <a:buNone/>
          </a:pPr>
          <a:r>
            <a:rPr lang="en-US" sz="3600" kern="1200" dirty="0">
              <a:solidFill>
                <a:schemeClr val="bg1"/>
              </a:solidFill>
            </a:rPr>
            <a:t>Trust</a:t>
          </a:r>
        </a:p>
      </dsp:txBody>
      <dsp:txXfrm>
        <a:off x="537180" y="386080"/>
        <a:ext cx="5202041" cy="772160"/>
      </dsp:txXfrm>
    </dsp:sp>
    <dsp:sp modelId="{3B0FA5B9-2729-404E-A6E8-CB42E2B80DAC}">
      <dsp:nvSpPr>
        <dsp:cNvPr id="0" name=""/>
        <dsp:cNvSpPr/>
      </dsp:nvSpPr>
      <dsp:spPr>
        <a:xfrm>
          <a:off x="54580" y="289560"/>
          <a:ext cx="965200" cy="965200"/>
        </a:xfrm>
        <a:prstGeom prst="ellipse">
          <a:avLst/>
        </a:prstGeom>
        <a:solidFill>
          <a:schemeClr val="lt1">
            <a:hueOff val="0"/>
            <a:satOff val="0"/>
            <a:lumOff val="0"/>
            <a:alphaOff val="0"/>
          </a:schemeClr>
        </a:solidFill>
        <a:ln w="25400" cap="flat" cmpd="sng" algn="ctr">
          <a:solidFill>
            <a:srgbClr val="033B57"/>
          </a:solidFill>
          <a:prstDash val="solid"/>
        </a:ln>
        <a:effectLst/>
      </dsp:spPr>
      <dsp:style>
        <a:lnRef idx="2">
          <a:scrgbClr r="0" g="0" b="0"/>
        </a:lnRef>
        <a:fillRef idx="1">
          <a:scrgbClr r="0" g="0" b="0"/>
        </a:fillRef>
        <a:effectRef idx="0">
          <a:scrgbClr r="0" g="0" b="0"/>
        </a:effectRef>
        <a:fontRef idx="minor"/>
      </dsp:style>
    </dsp:sp>
    <dsp:sp modelId="{48E3F083-FF86-49C2-A43B-888C26A34937}">
      <dsp:nvSpPr>
        <dsp:cNvPr id="0" name=""/>
        <dsp:cNvSpPr/>
      </dsp:nvSpPr>
      <dsp:spPr>
        <a:xfrm>
          <a:off x="817860" y="1544320"/>
          <a:ext cx="4921361" cy="772160"/>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12902" tIns="91440" rIns="91440" bIns="91440" numCol="1" spcCol="1270" anchor="ctr" anchorCtr="0">
          <a:noAutofit/>
        </a:bodyPr>
        <a:lstStyle/>
        <a:p>
          <a:pPr marL="0" lvl="0" indent="0" algn="l" defTabSz="1600200">
            <a:lnSpc>
              <a:spcPct val="90000"/>
            </a:lnSpc>
            <a:spcBef>
              <a:spcPct val="0"/>
            </a:spcBef>
            <a:spcAft>
              <a:spcPct val="35000"/>
            </a:spcAft>
            <a:buNone/>
          </a:pPr>
          <a:r>
            <a:rPr lang="en-US" sz="3600" kern="1200" dirty="0">
              <a:solidFill>
                <a:schemeClr val="bg1"/>
              </a:solidFill>
            </a:rPr>
            <a:t>Respect</a:t>
          </a:r>
        </a:p>
      </dsp:txBody>
      <dsp:txXfrm>
        <a:off x="817860" y="1544320"/>
        <a:ext cx="4921361" cy="772160"/>
      </dsp:txXfrm>
    </dsp:sp>
    <dsp:sp modelId="{7DA13E2F-3955-4269-8BDC-D60E9829F185}">
      <dsp:nvSpPr>
        <dsp:cNvPr id="0" name=""/>
        <dsp:cNvSpPr/>
      </dsp:nvSpPr>
      <dsp:spPr>
        <a:xfrm>
          <a:off x="335260" y="1447800"/>
          <a:ext cx="965200" cy="965200"/>
        </a:xfrm>
        <a:prstGeom prst="ellipse">
          <a:avLst/>
        </a:prstGeom>
        <a:solidFill>
          <a:schemeClr val="lt1">
            <a:hueOff val="0"/>
            <a:satOff val="0"/>
            <a:lumOff val="0"/>
            <a:alphaOff val="0"/>
          </a:schemeClr>
        </a:solidFill>
        <a:ln w="25400" cap="flat" cmpd="sng" algn="ctr">
          <a:solidFill>
            <a:srgbClr val="033B57"/>
          </a:solidFill>
          <a:prstDash val="solid"/>
        </a:ln>
        <a:effectLst/>
      </dsp:spPr>
      <dsp:style>
        <a:lnRef idx="2">
          <a:scrgbClr r="0" g="0" b="0"/>
        </a:lnRef>
        <a:fillRef idx="1">
          <a:scrgbClr r="0" g="0" b="0"/>
        </a:fillRef>
        <a:effectRef idx="0">
          <a:scrgbClr r="0" g="0" b="0"/>
        </a:effectRef>
        <a:fontRef idx="minor"/>
      </dsp:style>
    </dsp:sp>
    <dsp:sp modelId="{2F1F3C07-DD41-4F2B-8135-C7B2290222EC}">
      <dsp:nvSpPr>
        <dsp:cNvPr id="0" name=""/>
        <dsp:cNvSpPr/>
      </dsp:nvSpPr>
      <dsp:spPr>
        <a:xfrm>
          <a:off x="537180" y="2702560"/>
          <a:ext cx="5202041" cy="772160"/>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12902" tIns="91440" rIns="91440" bIns="91440" numCol="1" spcCol="1270" anchor="ctr" anchorCtr="0">
          <a:noAutofit/>
        </a:bodyPr>
        <a:lstStyle/>
        <a:p>
          <a:pPr marL="0" lvl="0" indent="0" algn="l" defTabSz="1600200">
            <a:lnSpc>
              <a:spcPct val="90000"/>
            </a:lnSpc>
            <a:spcBef>
              <a:spcPct val="0"/>
            </a:spcBef>
            <a:spcAft>
              <a:spcPct val="35000"/>
            </a:spcAft>
            <a:buNone/>
          </a:pPr>
          <a:r>
            <a:rPr lang="en-US" sz="3600" kern="1200" dirty="0">
              <a:solidFill>
                <a:schemeClr val="bg1"/>
              </a:solidFill>
            </a:rPr>
            <a:t>Collaboration</a:t>
          </a:r>
        </a:p>
      </dsp:txBody>
      <dsp:txXfrm>
        <a:off x="537180" y="2702560"/>
        <a:ext cx="5202041" cy="772160"/>
      </dsp:txXfrm>
    </dsp:sp>
    <dsp:sp modelId="{41E9160D-A270-4E2B-9D6C-2209917A4FEE}">
      <dsp:nvSpPr>
        <dsp:cNvPr id="0" name=""/>
        <dsp:cNvSpPr/>
      </dsp:nvSpPr>
      <dsp:spPr>
        <a:xfrm>
          <a:off x="54580" y="2606040"/>
          <a:ext cx="965200" cy="965200"/>
        </a:xfrm>
        <a:prstGeom prst="ellipse">
          <a:avLst/>
        </a:prstGeom>
        <a:solidFill>
          <a:schemeClr val="lt1">
            <a:hueOff val="0"/>
            <a:satOff val="0"/>
            <a:lumOff val="0"/>
            <a:alphaOff val="0"/>
          </a:schemeClr>
        </a:solidFill>
        <a:ln w="25400" cap="flat" cmpd="sng" algn="ctr">
          <a:solidFill>
            <a:srgbClr val="033B57"/>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DB4371-25CF-466C-AD7C-CD3A7C1D5163}">
      <dsp:nvSpPr>
        <dsp:cNvPr id="0" name=""/>
        <dsp:cNvSpPr/>
      </dsp:nvSpPr>
      <dsp:spPr>
        <a:xfrm>
          <a:off x="0" y="1238349"/>
          <a:ext cx="2633472" cy="1189411"/>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marL="0" lvl="0" indent="0" algn="l" defTabSz="844550">
            <a:lnSpc>
              <a:spcPct val="90000"/>
            </a:lnSpc>
            <a:spcBef>
              <a:spcPct val="0"/>
            </a:spcBef>
            <a:spcAft>
              <a:spcPct val="35000"/>
            </a:spcAft>
            <a:buNone/>
          </a:pPr>
          <a:r>
            <a:rPr lang="en-US" sz="1900" kern="1200" dirty="0"/>
            <a:t>Work in silos</a:t>
          </a:r>
        </a:p>
      </dsp:txBody>
      <dsp:txXfrm>
        <a:off x="58062" y="1296411"/>
        <a:ext cx="2517348" cy="1073287"/>
      </dsp:txXfrm>
    </dsp:sp>
    <dsp:sp modelId="{4A084980-1829-414C-92B3-5B266E95B1DC}">
      <dsp:nvSpPr>
        <dsp:cNvPr id="0" name=""/>
        <dsp:cNvSpPr/>
      </dsp:nvSpPr>
      <dsp:spPr>
        <a:xfrm>
          <a:off x="2340864" y="1250683"/>
          <a:ext cx="2633472" cy="1189411"/>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marL="0" lvl="0" indent="0" algn="l" defTabSz="844550">
            <a:lnSpc>
              <a:spcPct val="90000"/>
            </a:lnSpc>
            <a:spcBef>
              <a:spcPct val="0"/>
            </a:spcBef>
            <a:spcAft>
              <a:spcPct val="35000"/>
            </a:spcAft>
            <a:buNone/>
          </a:pPr>
          <a:r>
            <a:rPr lang="en-US" sz="1900" kern="1200" dirty="0"/>
            <a:t>Struggle with communicating with others of different disciplines</a:t>
          </a:r>
        </a:p>
      </dsp:txBody>
      <dsp:txXfrm>
        <a:off x="2398926" y="1308745"/>
        <a:ext cx="2517348" cy="1073287"/>
      </dsp:txXfrm>
    </dsp:sp>
    <dsp:sp modelId="{BB7F1BEC-A400-4405-B188-B8B4DFD8A9CE}">
      <dsp:nvSpPr>
        <dsp:cNvPr id="0" name=""/>
        <dsp:cNvSpPr/>
      </dsp:nvSpPr>
      <dsp:spPr>
        <a:xfrm>
          <a:off x="4665245" y="1240990"/>
          <a:ext cx="2633472" cy="1189411"/>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marL="0" lvl="0" indent="0" algn="l" defTabSz="844550">
            <a:lnSpc>
              <a:spcPct val="90000"/>
            </a:lnSpc>
            <a:spcBef>
              <a:spcPct val="0"/>
            </a:spcBef>
            <a:spcAft>
              <a:spcPct val="35000"/>
            </a:spcAft>
            <a:buNone/>
          </a:pPr>
          <a:r>
            <a:rPr lang="en-US" sz="1900" kern="1200" dirty="0"/>
            <a:t>“In-group” and “Out-group”</a:t>
          </a:r>
        </a:p>
      </dsp:txBody>
      <dsp:txXfrm>
        <a:off x="4723307" y="1299052"/>
        <a:ext cx="2517348" cy="107328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2D86AD-7E45-483B-A41C-B24244BE447E}">
      <dsp:nvSpPr>
        <dsp:cNvPr id="0" name=""/>
        <dsp:cNvSpPr/>
      </dsp:nvSpPr>
      <dsp:spPr>
        <a:xfrm rot="4396374">
          <a:off x="1527166" y="602720"/>
          <a:ext cx="3256539" cy="2686520"/>
        </a:xfrm>
        <a:prstGeom prst="swooshArrow">
          <a:avLst>
            <a:gd name="adj1" fmla="val 16310"/>
            <a:gd name="adj2" fmla="val 31370"/>
          </a:avLst>
        </a:prstGeom>
        <a:solidFill>
          <a:srgbClr val="3A6497"/>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5632E46F-7DDD-4C82-B2D6-9B5C1329C4C0}">
      <dsp:nvSpPr>
        <dsp:cNvPr id="0" name=""/>
        <dsp:cNvSpPr/>
      </dsp:nvSpPr>
      <dsp:spPr>
        <a:xfrm>
          <a:off x="2620680" y="1005682"/>
          <a:ext cx="84844" cy="84844"/>
        </a:xfrm>
        <a:prstGeom prst="ellipse">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dsp:style>
    </dsp:sp>
    <dsp:sp modelId="{D2B8F057-2AB8-4A93-BA3F-31046DBABB2A}">
      <dsp:nvSpPr>
        <dsp:cNvPr id="0" name=""/>
        <dsp:cNvSpPr/>
      </dsp:nvSpPr>
      <dsp:spPr>
        <a:xfrm>
          <a:off x="3099742" y="1373473"/>
          <a:ext cx="84844" cy="84844"/>
        </a:xfrm>
        <a:prstGeom prst="ellipse">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dsp:style>
    </dsp:sp>
    <dsp:sp modelId="{3D8C22ED-17D7-4AC8-97A4-FE7F6C86816A}">
      <dsp:nvSpPr>
        <dsp:cNvPr id="0" name=""/>
        <dsp:cNvSpPr/>
      </dsp:nvSpPr>
      <dsp:spPr>
        <a:xfrm>
          <a:off x="3530426" y="1803923"/>
          <a:ext cx="84844" cy="84844"/>
        </a:xfrm>
        <a:prstGeom prst="ellipse">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dsp:style>
    </dsp:sp>
    <dsp:sp modelId="{43D28CD3-D734-4661-8196-35D6E59AD167}">
      <dsp:nvSpPr>
        <dsp:cNvPr id="0" name=""/>
        <dsp:cNvSpPr/>
      </dsp:nvSpPr>
      <dsp:spPr>
        <a:xfrm>
          <a:off x="1250321" y="0"/>
          <a:ext cx="1584028" cy="6227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b" anchorCtr="0">
          <a:noAutofit/>
        </a:bodyPr>
        <a:lstStyle/>
        <a:p>
          <a:pPr marL="0" lvl="0" indent="0" algn="ctr" defTabSz="622300">
            <a:lnSpc>
              <a:spcPct val="90000"/>
            </a:lnSpc>
            <a:spcBef>
              <a:spcPct val="0"/>
            </a:spcBef>
            <a:spcAft>
              <a:spcPct val="35000"/>
            </a:spcAft>
            <a:buNone/>
          </a:pPr>
          <a:r>
            <a:rPr lang="en-US" sz="1400" kern="1200" dirty="0">
              <a:solidFill>
                <a:schemeClr val="tx1">
                  <a:lumMod val="75000"/>
                  <a:lumOff val="25000"/>
                </a:schemeClr>
              </a:solidFill>
            </a:rPr>
            <a:t>Low job satisfaction among staff</a:t>
          </a:r>
        </a:p>
      </dsp:txBody>
      <dsp:txXfrm>
        <a:off x="1250321" y="0"/>
        <a:ext cx="1584028" cy="622713"/>
      </dsp:txXfrm>
    </dsp:sp>
    <dsp:sp modelId="{3FA9BCC1-57E1-400C-871E-FC669D1A11D2}">
      <dsp:nvSpPr>
        <dsp:cNvPr id="0" name=""/>
        <dsp:cNvSpPr/>
      </dsp:nvSpPr>
      <dsp:spPr>
        <a:xfrm>
          <a:off x="3286026" y="769073"/>
          <a:ext cx="2354636" cy="6227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l" defTabSz="622300">
            <a:lnSpc>
              <a:spcPct val="90000"/>
            </a:lnSpc>
            <a:spcBef>
              <a:spcPct val="0"/>
            </a:spcBef>
            <a:spcAft>
              <a:spcPct val="35000"/>
            </a:spcAft>
            <a:buNone/>
          </a:pPr>
          <a:r>
            <a:rPr lang="en-US" sz="1400" kern="1200" dirty="0">
              <a:solidFill>
                <a:schemeClr val="tx1">
                  <a:lumMod val="75000"/>
                  <a:lumOff val="25000"/>
                </a:schemeClr>
              </a:solidFill>
            </a:rPr>
            <a:t>Increased conflicts between health care professionals</a:t>
          </a:r>
        </a:p>
      </dsp:txBody>
      <dsp:txXfrm>
        <a:off x="3286026" y="769073"/>
        <a:ext cx="2354636" cy="622713"/>
      </dsp:txXfrm>
    </dsp:sp>
    <dsp:sp modelId="{A67318DF-ECB4-4960-998A-558A4681F994}">
      <dsp:nvSpPr>
        <dsp:cNvPr id="0" name=""/>
        <dsp:cNvSpPr/>
      </dsp:nvSpPr>
      <dsp:spPr>
        <a:xfrm>
          <a:off x="1048738" y="1118649"/>
          <a:ext cx="1584028" cy="6227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r" defTabSz="622300">
            <a:lnSpc>
              <a:spcPct val="90000"/>
            </a:lnSpc>
            <a:spcBef>
              <a:spcPct val="0"/>
            </a:spcBef>
            <a:spcAft>
              <a:spcPct val="35000"/>
            </a:spcAft>
            <a:buNone/>
          </a:pPr>
          <a:r>
            <a:rPr lang="en-US" sz="1400" kern="1200" dirty="0">
              <a:solidFill>
                <a:schemeClr val="tx1">
                  <a:lumMod val="75000"/>
                  <a:lumOff val="25000"/>
                </a:schemeClr>
              </a:solidFill>
            </a:rPr>
            <a:t>Waste of resources</a:t>
          </a:r>
        </a:p>
      </dsp:txBody>
      <dsp:txXfrm>
        <a:off x="1048738" y="1118649"/>
        <a:ext cx="1584028" cy="622713"/>
      </dsp:txXfrm>
    </dsp:sp>
    <dsp:sp modelId="{CCA365C5-589B-4A1A-92E3-C12DE7053A22}">
      <dsp:nvSpPr>
        <dsp:cNvPr id="0" name=""/>
        <dsp:cNvSpPr/>
      </dsp:nvSpPr>
      <dsp:spPr>
        <a:xfrm>
          <a:off x="3842095" y="2277575"/>
          <a:ext cx="84844" cy="84844"/>
        </a:xfrm>
        <a:prstGeom prst="ellipse">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dsp:style>
    </dsp:sp>
    <dsp:sp modelId="{15234081-3316-4E81-A06F-E1F2AE9A5BE1}">
      <dsp:nvSpPr>
        <dsp:cNvPr id="0" name=""/>
        <dsp:cNvSpPr/>
      </dsp:nvSpPr>
      <dsp:spPr>
        <a:xfrm>
          <a:off x="4125019" y="1538140"/>
          <a:ext cx="1584028" cy="6227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l" defTabSz="622300">
            <a:lnSpc>
              <a:spcPct val="90000"/>
            </a:lnSpc>
            <a:spcBef>
              <a:spcPct val="0"/>
            </a:spcBef>
            <a:spcAft>
              <a:spcPct val="35000"/>
            </a:spcAft>
            <a:buNone/>
          </a:pPr>
          <a:r>
            <a:rPr lang="en-US" sz="1400" kern="1200" dirty="0">
              <a:solidFill>
                <a:schemeClr val="tx1">
                  <a:lumMod val="75000"/>
                  <a:lumOff val="25000"/>
                </a:schemeClr>
              </a:solidFill>
            </a:rPr>
            <a:t>Fragmented or duplicated care</a:t>
          </a:r>
        </a:p>
      </dsp:txBody>
      <dsp:txXfrm>
        <a:off x="4125019" y="1538140"/>
        <a:ext cx="1584028" cy="622713"/>
      </dsp:txXfrm>
    </dsp:sp>
    <dsp:sp modelId="{4690BB16-2B1C-4FF1-9C1D-F5C667E19E0F}">
      <dsp:nvSpPr>
        <dsp:cNvPr id="0" name=""/>
        <dsp:cNvSpPr/>
      </dsp:nvSpPr>
      <dsp:spPr>
        <a:xfrm>
          <a:off x="1250321" y="2008641"/>
          <a:ext cx="2354636" cy="6227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r" defTabSz="622300">
            <a:lnSpc>
              <a:spcPct val="90000"/>
            </a:lnSpc>
            <a:spcBef>
              <a:spcPct val="0"/>
            </a:spcBef>
            <a:spcAft>
              <a:spcPct val="35000"/>
            </a:spcAft>
            <a:buNone/>
          </a:pPr>
          <a:r>
            <a:rPr lang="en-US" sz="1400" kern="1200" dirty="0">
              <a:solidFill>
                <a:schemeClr val="tx1">
                  <a:lumMod val="75000"/>
                  <a:lumOff val="25000"/>
                </a:schemeClr>
              </a:solidFill>
            </a:rPr>
            <a:t>Poor outcomes for patients</a:t>
          </a:r>
        </a:p>
      </dsp:txBody>
      <dsp:txXfrm>
        <a:off x="1250321" y="2008641"/>
        <a:ext cx="2354636" cy="622713"/>
      </dsp:txXfrm>
    </dsp:sp>
    <dsp:sp modelId="{C269FB31-ED54-47B1-92F1-8C14BE781E93}">
      <dsp:nvSpPr>
        <dsp:cNvPr id="0" name=""/>
        <dsp:cNvSpPr/>
      </dsp:nvSpPr>
      <dsp:spPr>
        <a:xfrm>
          <a:off x="3390900" y="3269247"/>
          <a:ext cx="2140578" cy="6227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t" anchorCtr="0">
          <a:noAutofit/>
        </a:bodyPr>
        <a:lstStyle/>
        <a:p>
          <a:pPr marL="0" lvl="0" indent="0" algn="ctr" defTabSz="622300">
            <a:lnSpc>
              <a:spcPct val="90000"/>
            </a:lnSpc>
            <a:spcBef>
              <a:spcPct val="0"/>
            </a:spcBef>
            <a:spcAft>
              <a:spcPct val="35000"/>
            </a:spcAft>
            <a:buNone/>
          </a:pPr>
          <a:r>
            <a:rPr lang="en-US" sz="1400" kern="1200" dirty="0">
              <a:solidFill>
                <a:schemeClr val="tx1">
                  <a:lumMod val="75000"/>
                  <a:lumOff val="25000"/>
                </a:schemeClr>
              </a:solidFill>
            </a:rPr>
            <a:t>Poor work environment </a:t>
          </a:r>
        </a:p>
      </dsp:txBody>
      <dsp:txXfrm>
        <a:off x="3390900" y="3269247"/>
        <a:ext cx="2140578" cy="62271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72553C-DE60-435E-8B8C-6564BB8B8B5F}">
      <dsp:nvSpPr>
        <dsp:cNvPr id="0" name=""/>
        <dsp:cNvSpPr/>
      </dsp:nvSpPr>
      <dsp:spPr>
        <a:xfrm>
          <a:off x="651" y="127403"/>
          <a:ext cx="2539379" cy="1523627"/>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ctr" defTabSz="1644650">
            <a:lnSpc>
              <a:spcPct val="90000"/>
            </a:lnSpc>
            <a:spcBef>
              <a:spcPct val="0"/>
            </a:spcBef>
            <a:spcAft>
              <a:spcPct val="35000"/>
            </a:spcAft>
            <a:buNone/>
          </a:pPr>
          <a:r>
            <a:rPr lang="en-US" sz="3700" kern="1200" dirty="0"/>
            <a:t>Immediate surgery</a:t>
          </a:r>
        </a:p>
      </dsp:txBody>
      <dsp:txXfrm>
        <a:off x="651" y="127403"/>
        <a:ext cx="2539379" cy="1523627"/>
      </dsp:txXfrm>
    </dsp:sp>
    <dsp:sp modelId="{61AFDF57-459C-4500-9813-FFEC12B5B608}">
      <dsp:nvSpPr>
        <dsp:cNvPr id="0" name=""/>
        <dsp:cNvSpPr/>
      </dsp:nvSpPr>
      <dsp:spPr>
        <a:xfrm>
          <a:off x="2793968" y="127403"/>
          <a:ext cx="2539379" cy="1523627"/>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ctr" defTabSz="1644650">
            <a:lnSpc>
              <a:spcPct val="90000"/>
            </a:lnSpc>
            <a:spcBef>
              <a:spcPct val="0"/>
            </a:spcBef>
            <a:spcAft>
              <a:spcPct val="35000"/>
            </a:spcAft>
            <a:buNone/>
          </a:pPr>
          <a:r>
            <a:rPr lang="en-US" sz="3700" kern="1200" dirty="0"/>
            <a:t>Eye contact</a:t>
          </a:r>
        </a:p>
      </dsp:txBody>
      <dsp:txXfrm>
        <a:off x="2793968" y="127403"/>
        <a:ext cx="2539379" cy="1523627"/>
      </dsp:txXfrm>
    </dsp:sp>
    <dsp:sp modelId="{CF10FB73-8CE1-43E2-A105-09062E49B691}">
      <dsp:nvSpPr>
        <dsp:cNvPr id="0" name=""/>
        <dsp:cNvSpPr/>
      </dsp:nvSpPr>
      <dsp:spPr>
        <a:xfrm>
          <a:off x="1397310" y="1904968"/>
          <a:ext cx="2539379" cy="1523627"/>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ctr" defTabSz="1644650">
            <a:lnSpc>
              <a:spcPct val="90000"/>
            </a:lnSpc>
            <a:spcBef>
              <a:spcPct val="0"/>
            </a:spcBef>
            <a:spcAft>
              <a:spcPct val="35000"/>
            </a:spcAft>
            <a:buNone/>
          </a:pPr>
          <a:r>
            <a:rPr lang="en-US" sz="3700" kern="1200" dirty="0"/>
            <a:t>Medicaid</a:t>
          </a:r>
        </a:p>
      </dsp:txBody>
      <dsp:txXfrm>
        <a:off x="1397310" y="1904968"/>
        <a:ext cx="2539379" cy="152362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5E4BC7-069E-4973-B31C-C9EDFFF83687}">
      <dsp:nvSpPr>
        <dsp:cNvPr id="0" name=""/>
        <dsp:cNvSpPr/>
      </dsp:nvSpPr>
      <dsp:spPr>
        <a:xfrm>
          <a:off x="0" y="225429"/>
          <a:ext cx="7239000" cy="302400"/>
        </a:xfrm>
        <a:prstGeom prst="rect">
          <a:avLst/>
        </a:prstGeom>
        <a:solidFill>
          <a:schemeClr val="lt1">
            <a:alpha val="90000"/>
            <a:hueOff val="0"/>
            <a:satOff val="0"/>
            <a:lumOff val="0"/>
            <a:alphaOff val="0"/>
          </a:schemeClr>
        </a:solidFill>
        <a:ln w="25400" cap="flat" cmpd="sng" algn="ctr">
          <a:solidFill>
            <a:srgbClr val="033B57"/>
          </a:solidFill>
          <a:prstDash val="solid"/>
        </a:ln>
        <a:effectLst/>
      </dsp:spPr>
      <dsp:style>
        <a:lnRef idx="2">
          <a:scrgbClr r="0" g="0" b="0"/>
        </a:lnRef>
        <a:fillRef idx="1">
          <a:scrgbClr r="0" g="0" b="0"/>
        </a:fillRef>
        <a:effectRef idx="0">
          <a:scrgbClr r="0" g="0" b="0"/>
        </a:effectRef>
        <a:fontRef idx="minor"/>
      </dsp:style>
    </dsp:sp>
    <dsp:sp modelId="{A3379331-0F14-481A-91DE-413A4CF88669}">
      <dsp:nvSpPr>
        <dsp:cNvPr id="0" name=""/>
        <dsp:cNvSpPr/>
      </dsp:nvSpPr>
      <dsp:spPr>
        <a:xfrm>
          <a:off x="361950" y="48309"/>
          <a:ext cx="5067300" cy="35424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1532" tIns="0" rIns="191532" bIns="0" numCol="1" spcCol="1270" anchor="ctr" anchorCtr="0">
          <a:noAutofit/>
        </a:bodyPr>
        <a:lstStyle/>
        <a:p>
          <a:pPr marL="0" lvl="0" indent="0" algn="l" defTabSz="800100">
            <a:lnSpc>
              <a:spcPct val="90000"/>
            </a:lnSpc>
            <a:spcBef>
              <a:spcPct val="0"/>
            </a:spcBef>
            <a:spcAft>
              <a:spcPct val="35000"/>
            </a:spcAft>
            <a:buNone/>
          </a:pPr>
          <a:r>
            <a:rPr lang="en-US" sz="1800" kern="1200" dirty="0"/>
            <a:t>Patient needs not factored by doctor</a:t>
          </a:r>
        </a:p>
      </dsp:txBody>
      <dsp:txXfrm>
        <a:off x="379243" y="65602"/>
        <a:ext cx="5032714" cy="319654"/>
      </dsp:txXfrm>
    </dsp:sp>
    <dsp:sp modelId="{9BB3011D-C753-4272-B697-3CBB57DC4884}">
      <dsp:nvSpPr>
        <dsp:cNvPr id="0" name=""/>
        <dsp:cNvSpPr/>
      </dsp:nvSpPr>
      <dsp:spPr>
        <a:xfrm>
          <a:off x="0" y="769749"/>
          <a:ext cx="7239000" cy="302400"/>
        </a:xfrm>
        <a:prstGeom prst="rect">
          <a:avLst/>
        </a:prstGeom>
        <a:solidFill>
          <a:schemeClr val="lt1">
            <a:alpha val="90000"/>
            <a:hueOff val="0"/>
            <a:satOff val="0"/>
            <a:lumOff val="0"/>
            <a:alphaOff val="0"/>
          </a:schemeClr>
        </a:solidFill>
        <a:ln w="25400" cap="flat" cmpd="sng" algn="ctr">
          <a:solidFill>
            <a:srgbClr val="033B57"/>
          </a:solidFill>
          <a:prstDash val="solid"/>
        </a:ln>
        <a:effectLst/>
      </dsp:spPr>
      <dsp:style>
        <a:lnRef idx="2">
          <a:scrgbClr r="0" g="0" b="0"/>
        </a:lnRef>
        <a:fillRef idx="1">
          <a:scrgbClr r="0" g="0" b="0"/>
        </a:fillRef>
        <a:effectRef idx="0">
          <a:scrgbClr r="0" g="0" b="0"/>
        </a:effectRef>
        <a:fontRef idx="minor"/>
      </dsp:style>
    </dsp:sp>
    <dsp:sp modelId="{E09B41FC-71DC-4EE5-83C3-768C3B90F02A}">
      <dsp:nvSpPr>
        <dsp:cNvPr id="0" name=""/>
        <dsp:cNvSpPr/>
      </dsp:nvSpPr>
      <dsp:spPr>
        <a:xfrm>
          <a:off x="361950" y="592629"/>
          <a:ext cx="5067300" cy="35424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1532" tIns="0" rIns="191532" bIns="0" numCol="1" spcCol="1270" anchor="ctr" anchorCtr="0">
          <a:noAutofit/>
        </a:bodyPr>
        <a:lstStyle/>
        <a:p>
          <a:pPr marL="0" lvl="0" indent="0" algn="l" defTabSz="800100">
            <a:lnSpc>
              <a:spcPct val="90000"/>
            </a:lnSpc>
            <a:spcBef>
              <a:spcPct val="0"/>
            </a:spcBef>
            <a:spcAft>
              <a:spcPct val="35000"/>
            </a:spcAft>
            <a:buNone/>
          </a:pPr>
          <a:r>
            <a:rPr lang="en-US" sz="1800" kern="1200" dirty="0"/>
            <a:t>Lack of clarity around who is responsible</a:t>
          </a:r>
        </a:p>
      </dsp:txBody>
      <dsp:txXfrm>
        <a:off x="379243" y="609922"/>
        <a:ext cx="5032714" cy="319654"/>
      </dsp:txXfrm>
    </dsp:sp>
    <dsp:sp modelId="{53214E78-AC9E-45AB-8179-32F1874CBAFE}">
      <dsp:nvSpPr>
        <dsp:cNvPr id="0" name=""/>
        <dsp:cNvSpPr/>
      </dsp:nvSpPr>
      <dsp:spPr>
        <a:xfrm>
          <a:off x="0" y="1314069"/>
          <a:ext cx="7239000" cy="302400"/>
        </a:xfrm>
        <a:prstGeom prst="rect">
          <a:avLst/>
        </a:prstGeom>
        <a:solidFill>
          <a:schemeClr val="lt1">
            <a:alpha val="90000"/>
            <a:hueOff val="0"/>
            <a:satOff val="0"/>
            <a:lumOff val="0"/>
            <a:alphaOff val="0"/>
          </a:schemeClr>
        </a:solidFill>
        <a:ln w="25400" cap="flat" cmpd="sng" algn="ctr">
          <a:solidFill>
            <a:srgbClr val="033B57"/>
          </a:solidFill>
          <a:prstDash val="solid"/>
        </a:ln>
        <a:effectLst/>
      </dsp:spPr>
      <dsp:style>
        <a:lnRef idx="2">
          <a:scrgbClr r="0" g="0" b="0"/>
        </a:lnRef>
        <a:fillRef idx="1">
          <a:scrgbClr r="0" g="0" b="0"/>
        </a:fillRef>
        <a:effectRef idx="0">
          <a:scrgbClr r="0" g="0" b="0"/>
        </a:effectRef>
        <a:fontRef idx="minor"/>
      </dsp:style>
    </dsp:sp>
    <dsp:sp modelId="{09C83C9E-B664-4AA4-99DA-6BF2017A487D}">
      <dsp:nvSpPr>
        <dsp:cNvPr id="0" name=""/>
        <dsp:cNvSpPr/>
      </dsp:nvSpPr>
      <dsp:spPr>
        <a:xfrm>
          <a:off x="361950" y="1136949"/>
          <a:ext cx="5067300" cy="35424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1532" tIns="0" rIns="191532" bIns="0" numCol="1" spcCol="1270" anchor="ctr" anchorCtr="0">
          <a:noAutofit/>
        </a:bodyPr>
        <a:lstStyle/>
        <a:p>
          <a:pPr marL="0" lvl="0" indent="0" algn="l" defTabSz="800100">
            <a:lnSpc>
              <a:spcPct val="90000"/>
            </a:lnSpc>
            <a:spcBef>
              <a:spcPct val="0"/>
            </a:spcBef>
            <a:spcAft>
              <a:spcPct val="35000"/>
            </a:spcAft>
            <a:buNone/>
          </a:pPr>
          <a:r>
            <a:rPr lang="en-US" sz="1800" kern="1200" dirty="0"/>
            <a:t>Needing help from another team member</a:t>
          </a:r>
        </a:p>
      </dsp:txBody>
      <dsp:txXfrm>
        <a:off x="379243" y="1154242"/>
        <a:ext cx="5032714" cy="319654"/>
      </dsp:txXfrm>
    </dsp:sp>
    <dsp:sp modelId="{20E72E46-6B43-4F79-9B38-56E3E31CA27B}">
      <dsp:nvSpPr>
        <dsp:cNvPr id="0" name=""/>
        <dsp:cNvSpPr/>
      </dsp:nvSpPr>
      <dsp:spPr>
        <a:xfrm>
          <a:off x="0" y="1858388"/>
          <a:ext cx="7239000" cy="302400"/>
        </a:xfrm>
        <a:prstGeom prst="rect">
          <a:avLst/>
        </a:prstGeom>
        <a:solidFill>
          <a:schemeClr val="lt1">
            <a:alpha val="90000"/>
            <a:hueOff val="0"/>
            <a:satOff val="0"/>
            <a:lumOff val="0"/>
            <a:alphaOff val="0"/>
          </a:schemeClr>
        </a:solidFill>
        <a:ln w="25400" cap="flat" cmpd="sng" algn="ctr">
          <a:solidFill>
            <a:srgbClr val="033B57"/>
          </a:solidFill>
          <a:prstDash val="solid"/>
        </a:ln>
        <a:effectLst/>
      </dsp:spPr>
      <dsp:style>
        <a:lnRef idx="2">
          <a:scrgbClr r="0" g="0" b="0"/>
        </a:lnRef>
        <a:fillRef idx="1">
          <a:scrgbClr r="0" g="0" b="0"/>
        </a:fillRef>
        <a:effectRef idx="0">
          <a:scrgbClr r="0" g="0" b="0"/>
        </a:effectRef>
        <a:fontRef idx="minor"/>
      </dsp:style>
    </dsp:sp>
    <dsp:sp modelId="{AF922532-72E2-45BF-84CF-21B039640BBF}">
      <dsp:nvSpPr>
        <dsp:cNvPr id="0" name=""/>
        <dsp:cNvSpPr/>
      </dsp:nvSpPr>
      <dsp:spPr>
        <a:xfrm>
          <a:off x="361950" y="1681269"/>
          <a:ext cx="5067300" cy="35424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1532" tIns="0" rIns="191532" bIns="0" numCol="1" spcCol="1270" anchor="ctr" anchorCtr="0">
          <a:noAutofit/>
        </a:bodyPr>
        <a:lstStyle/>
        <a:p>
          <a:pPr marL="0" lvl="0" indent="0" algn="l" defTabSz="800100">
            <a:lnSpc>
              <a:spcPct val="90000"/>
            </a:lnSpc>
            <a:spcBef>
              <a:spcPct val="0"/>
            </a:spcBef>
            <a:spcAft>
              <a:spcPct val="35000"/>
            </a:spcAft>
            <a:buNone/>
          </a:pPr>
          <a:r>
            <a:rPr lang="en-US" sz="1800" kern="1200" dirty="0"/>
            <a:t>Who will work with the patient</a:t>
          </a:r>
        </a:p>
      </dsp:txBody>
      <dsp:txXfrm>
        <a:off x="379243" y="1698562"/>
        <a:ext cx="5032714" cy="319654"/>
      </dsp:txXfrm>
    </dsp:sp>
    <dsp:sp modelId="{3B8AE3D7-B9AC-453E-9BFE-1209F22A256B}">
      <dsp:nvSpPr>
        <dsp:cNvPr id="0" name=""/>
        <dsp:cNvSpPr/>
      </dsp:nvSpPr>
      <dsp:spPr>
        <a:xfrm>
          <a:off x="0" y="2402708"/>
          <a:ext cx="7239000" cy="302400"/>
        </a:xfrm>
        <a:prstGeom prst="rect">
          <a:avLst/>
        </a:prstGeom>
        <a:solidFill>
          <a:schemeClr val="lt1">
            <a:alpha val="90000"/>
            <a:hueOff val="0"/>
            <a:satOff val="0"/>
            <a:lumOff val="0"/>
            <a:alphaOff val="0"/>
          </a:schemeClr>
        </a:solidFill>
        <a:ln w="25400" cap="flat" cmpd="sng" algn="ctr">
          <a:solidFill>
            <a:srgbClr val="033B57"/>
          </a:solidFill>
          <a:prstDash val="solid"/>
        </a:ln>
        <a:effectLst/>
      </dsp:spPr>
      <dsp:style>
        <a:lnRef idx="2">
          <a:scrgbClr r="0" g="0" b="0"/>
        </a:lnRef>
        <a:fillRef idx="1">
          <a:scrgbClr r="0" g="0" b="0"/>
        </a:fillRef>
        <a:effectRef idx="0">
          <a:scrgbClr r="0" g="0" b="0"/>
        </a:effectRef>
        <a:fontRef idx="minor"/>
      </dsp:style>
    </dsp:sp>
    <dsp:sp modelId="{1096B143-B071-4FE7-B52B-23A925D2AAA4}">
      <dsp:nvSpPr>
        <dsp:cNvPr id="0" name=""/>
        <dsp:cNvSpPr/>
      </dsp:nvSpPr>
      <dsp:spPr>
        <a:xfrm>
          <a:off x="361950" y="2225588"/>
          <a:ext cx="5067300" cy="35424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1532" tIns="0" rIns="191532" bIns="0" numCol="1" spcCol="1270" anchor="ctr" anchorCtr="0">
          <a:noAutofit/>
        </a:bodyPr>
        <a:lstStyle/>
        <a:p>
          <a:pPr marL="0" lvl="0" indent="0" algn="l" defTabSz="800100">
            <a:lnSpc>
              <a:spcPct val="90000"/>
            </a:lnSpc>
            <a:spcBef>
              <a:spcPct val="0"/>
            </a:spcBef>
            <a:spcAft>
              <a:spcPct val="35000"/>
            </a:spcAft>
            <a:buNone/>
          </a:pPr>
          <a:r>
            <a:rPr lang="en-US" sz="1800" kern="1200" dirty="0"/>
            <a:t>Supervisor</a:t>
          </a:r>
        </a:p>
      </dsp:txBody>
      <dsp:txXfrm>
        <a:off x="379243" y="2242881"/>
        <a:ext cx="5032714" cy="319654"/>
      </dsp:txXfrm>
    </dsp:sp>
    <dsp:sp modelId="{0A8D745F-9310-48EB-9CA4-B55CB8FD861D}">
      <dsp:nvSpPr>
        <dsp:cNvPr id="0" name=""/>
        <dsp:cNvSpPr/>
      </dsp:nvSpPr>
      <dsp:spPr>
        <a:xfrm>
          <a:off x="0" y="2947028"/>
          <a:ext cx="7239000" cy="302400"/>
        </a:xfrm>
        <a:prstGeom prst="rect">
          <a:avLst/>
        </a:prstGeom>
        <a:solidFill>
          <a:schemeClr val="lt1">
            <a:alpha val="90000"/>
            <a:hueOff val="0"/>
            <a:satOff val="0"/>
            <a:lumOff val="0"/>
            <a:alphaOff val="0"/>
          </a:schemeClr>
        </a:solidFill>
        <a:ln w="25400" cap="flat" cmpd="sng" algn="ctr">
          <a:solidFill>
            <a:srgbClr val="033B57"/>
          </a:solidFill>
          <a:prstDash val="solid"/>
        </a:ln>
        <a:effectLst/>
      </dsp:spPr>
      <dsp:style>
        <a:lnRef idx="2">
          <a:scrgbClr r="0" g="0" b="0"/>
        </a:lnRef>
        <a:fillRef idx="1">
          <a:scrgbClr r="0" g="0" b="0"/>
        </a:fillRef>
        <a:effectRef idx="0">
          <a:scrgbClr r="0" g="0" b="0"/>
        </a:effectRef>
        <a:fontRef idx="minor"/>
      </dsp:style>
    </dsp:sp>
    <dsp:sp modelId="{472989D4-BB3C-496D-9519-19DD08083753}">
      <dsp:nvSpPr>
        <dsp:cNvPr id="0" name=""/>
        <dsp:cNvSpPr/>
      </dsp:nvSpPr>
      <dsp:spPr>
        <a:xfrm>
          <a:off x="361950" y="2769908"/>
          <a:ext cx="5067300" cy="35424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1532" tIns="0" rIns="191532" bIns="0" numCol="1" spcCol="1270" anchor="ctr" anchorCtr="0">
          <a:noAutofit/>
        </a:bodyPr>
        <a:lstStyle/>
        <a:p>
          <a:pPr marL="0" lvl="0" indent="0" algn="l" defTabSz="800100">
            <a:lnSpc>
              <a:spcPct val="90000"/>
            </a:lnSpc>
            <a:spcBef>
              <a:spcPct val="0"/>
            </a:spcBef>
            <a:spcAft>
              <a:spcPct val="35000"/>
            </a:spcAft>
            <a:buNone/>
          </a:pPr>
          <a:r>
            <a:rPr lang="en-US" sz="1800" kern="1200" dirty="0"/>
            <a:t>Dealing with different departments</a:t>
          </a:r>
        </a:p>
      </dsp:txBody>
      <dsp:txXfrm>
        <a:off x="379243" y="2787201"/>
        <a:ext cx="5032714" cy="319654"/>
      </dsp:txXfrm>
    </dsp:sp>
    <dsp:sp modelId="{D8B27745-4FFB-43C7-BE7D-6F7ABC533120}">
      <dsp:nvSpPr>
        <dsp:cNvPr id="0" name=""/>
        <dsp:cNvSpPr/>
      </dsp:nvSpPr>
      <dsp:spPr>
        <a:xfrm>
          <a:off x="0" y="3491348"/>
          <a:ext cx="7239000" cy="302400"/>
        </a:xfrm>
        <a:prstGeom prst="rect">
          <a:avLst/>
        </a:prstGeom>
        <a:solidFill>
          <a:schemeClr val="lt1">
            <a:alpha val="90000"/>
            <a:hueOff val="0"/>
            <a:satOff val="0"/>
            <a:lumOff val="0"/>
            <a:alphaOff val="0"/>
          </a:schemeClr>
        </a:solidFill>
        <a:ln w="25400" cap="flat" cmpd="sng" algn="ctr">
          <a:solidFill>
            <a:srgbClr val="033B57"/>
          </a:solidFill>
          <a:prstDash val="solid"/>
        </a:ln>
        <a:effectLst/>
      </dsp:spPr>
      <dsp:style>
        <a:lnRef idx="2">
          <a:scrgbClr r="0" g="0" b="0"/>
        </a:lnRef>
        <a:fillRef idx="1">
          <a:scrgbClr r="0" g="0" b="0"/>
        </a:fillRef>
        <a:effectRef idx="0">
          <a:scrgbClr r="0" g="0" b="0"/>
        </a:effectRef>
        <a:fontRef idx="minor"/>
      </dsp:style>
    </dsp:sp>
    <dsp:sp modelId="{71E17A09-55AB-4FBE-957C-F16B436622BC}">
      <dsp:nvSpPr>
        <dsp:cNvPr id="0" name=""/>
        <dsp:cNvSpPr/>
      </dsp:nvSpPr>
      <dsp:spPr>
        <a:xfrm>
          <a:off x="361950" y="3314229"/>
          <a:ext cx="5067300" cy="35424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1532" tIns="0" rIns="191532" bIns="0" numCol="1" spcCol="1270" anchor="ctr" anchorCtr="0">
          <a:noAutofit/>
        </a:bodyPr>
        <a:lstStyle/>
        <a:p>
          <a:pPr marL="0" lvl="0" indent="0" algn="l" defTabSz="800100">
            <a:lnSpc>
              <a:spcPct val="90000"/>
            </a:lnSpc>
            <a:spcBef>
              <a:spcPct val="0"/>
            </a:spcBef>
            <a:spcAft>
              <a:spcPct val="35000"/>
            </a:spcAft>
            <a:buNone/>
          </a:pPr>
          <a:r>
            <a:rPr lang="en-US" sz="1800" kern="1200" dirty="0"/>
            <a:t>Outside organizations</a:t>
          </a:r>
        </a:p>
      </dsp:txBody>
      <dsp:txXfrm>
        <a:off x="379243" y="3331522"/>
        <a:ext cx="5032714" cy="31965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3759A2-C02E-488C-AD6A-DBE221B59904}">
      <dsp:nvSpPr>
        <dsp:cNvPr id="0" name=""/>
        <dsp:cNvSpPr/>
      </dsp:nvSpPr>
      <dsp:spPr>
        <a:xfrm>
          <a:off x="865" y="706895"/>
          <a:ext cx="3373747" cy="2024248"/>
        </a:xfrm>
        <a:prstGeom prst="rect">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86690" tIns="186690" rIns="186690" bIns="186690" numCol="1" spcCol="1270" anchor="ctr" anchorCtr="0">
          <a:noAutofit/>
        </a:bodyPr>
        <a:lstStyle/>
        <a:p>
          <a:pPr marL="0" lvl="0" indent="0" algn="ctr" defTabSz="2178050" rtl="0">
            <a:lnSpc>
              <a:spcPct val="90000"/>
            </a:lnSpc>
            <a:spcBef>
              <a:spcPct val="0"/>
            </a:spcBef>
            <a:spcAft>
              <a:spcPct val="35000"/>
            </a:spcAft>
            <a:buNone/>
          </a:pPr>
          <a:r>
            <a:rPr lang="en-US" sz="4900" kern="1200" dirty="0"/>
            <a:t>SBAR</a:t>
          </a:r>
        </a:p>
      </dsp:txBody>
      <dsp:txXfrm>
        <a:off x="865" y="706895"/>
        <a:ext cx="3373747" cy="2024248"/>
      </dsp:txXfrm>
    </dsp:sp>
    <dsp:sp modelId="{869FBFF6-2FB3-4260-B8CF-50607C9CE131}">
      <dsp:nvSpPr>
        <dsp:cNvPr id="0" name=""/>
        <dsp:cNvSpPr/>
      </dsp:nvSpPr>
      <dsp:spPr>
        <a:xfrm>
          <a:off x="3711987" y="706895"/>
          <a:ext cx="3373747" cy="2024248"/>
        </a:xfrm>
        <a:prstGeom prst="rect">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86690" tIns="186690" rIns="186690" bIns="186690" numCol="1" spcCol="1270" anchor="ctr" anchorCtr="0">
          <a:noAutofit/>
        </a:bodyPr>
        <a:lstStyle/>
        <a:p>
          <a:pPr marL="0" lvl="0" indent="0" algn="ctr" defTabSz="2178050" rtl="0">
            <a:lnSpc>
              <a:spcPct val="90000"/>
            </a:lnSpc>
            <a:spcBef>
              <a:spcPct val="0"/>
            </a:spcBef>
            <a:spcAft>
              <a:spcPct val="35000"/>
            </a:spcAft>
            <a:buNone/>
          </a:pPr>
          <a:r>
            <a:rPr lang="en-US" sz="4900" kern="1200" dirty="0"/>
            <a:t>Walk in the Woods</a:t>
          </a:r>
        </a:p>
      </dsp:txBody>
      <dsp:txXfrm>
        <a:off x="3711987" y="706895"/>
        <a:ext cx="3373747" cy="202424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86B744-0A25-44ED-B2E6-FA3E0133A7C9}">
      <dsp:nvSpPr>
        <dsp:cNvPr id="0" name=""/>
        <dsp:cNvSpPr/>
      </dsp:nvSpPr>
      <dsp:spPr>
        <a:xfrm>
          <a:off x="2434846" y="1068"/>
          <a:ext cx="3652269" cy="847807"/>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t" anchorCtr="0">
          <a:noAutofit/>
        </a:bodyPr>
        <a:lstStyle/>
        <a:p>
          <a:pPr marL="228600" lvl="1" indent="-228600" algn="l" defTabSz="1066800">
            <a:lnSpc>
              <a:spcPct val="90000"/>
            </a:lnSpc>
            <a:spcBef>
              <a:spcPct val="0"/>
            </a:spcBef>
            <a:spcAft>
              <a:spcPct val="15000"/>
            </a:spcAft>
            <a:buChar char="•"/>
          </a:pPr>
          <a:r>
            <a:rPr lang="en-US" sz="2400" kern="1200" dirty="0"/>
            <a:t>“What is going on with the patient?”</a:t>
          </a:r>
        </a:p>
      </dsp:txBody>
      <dsp:txXfrm>
        <a:off x="2434846" y="107044"/>
        <a:ext cx="3334341" cy="635855"/>
      </dsp:txXfrm>
    </dsp:sp>
    <dsp:sp modelId="{140F99B0-5399-4763-8FEB-E4583CC1FDD1}">
      <dsp:nvSpPr>
        <dsp:cNvPr id="0" name=""/>
        <dsp:cNvSpPr/>
      </dsp:nvSpPr>
      <dsp:spPr>
        <a:xfrm>
          <a:off x="0" y="1068"/>
          <a:ext cx="2434846" cy="847807"/>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sz="2800" b="1" kern="1200" dirty="0"/>
            <a:t>S</a:t>
          </a:r>
          <a:r>
            <a:rPr lang="en-US" sz="2200" kern="1200" dirty="0"/>
            <a:t>ituation</a:t>
          </a:r>
        </a:p>
      </dsp:txBody>
      <dsp:txXfrm>
        <a:off x="41387" y="42455"/>
        <a:ext cx="2352072" cy="765033"/>
      </dsp:txXfrm>
    </dsp:sp>
    <dsp:sp modelId="{F2A6B4EC-22C4-48F2-B089-CC5992308A59}">
      <dsp:nvSpPr>
        <dsp:cNvPr id="0" name=""/>
        <dsp:cNvSpPr/>
      </dsp:nvSpPr>
      <dsp:spPr>
        <a:xfrm>
          <a:off x="2434846" y="933657"/>
          <a:ext cx="3652269" cy="847807"/>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t" anchorCtr="0">
          <a:noAutofit/>
        </a:bodyPr>
        <a:lstStyle/>
        <a:p>
          <a:pPr marL="228600" lvl="1" indent="-228600" algn="l" defTabSz="1066800">
            <a:lnSpc>
              <a:spcPct val="90000"/>
            </a:lnSpc>
            <a:spcBef>
              <a:spcPct val="0"/>
            </a:spcBef>
            <a:spcAft>
              <a:spcPct val="15000"/>
            </a:spcAft>
            <a:buChar char="•"/>
          </a:pPr>
          <a:r>
            <a:rPr lang="en-US" sz="2400" kern="1200" dirty="0"/>
            <a:t>“What is the context?”</a:t>
          </a:r>
        </a:p>
      </dsp:txBody>
      <dsp:txXfrm>
        <a:off x="2434846" y="1039633"/>
        <a:ext cx="3334341" cy="635855"/>
      </dsp:txXfrm>
    </dsp:sp>
    <dsp:sp modelId="{D6A6F366-3F1A-41B3-9A5D-427F748ECCEF}">
      <dsp:nvSpPr>
        <dsp:cNvPr id="0" name=""/>
        <dsp:cNvSpPr/>
      </dsp:nvSpPr>
      <dsp:spPr>
        <a:xfrm>
          <a:off x="0" y="933657"/>
          <a:ext cx="2434846" cy="847807"/>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sz="2800" b="1" kern="1200" dirty="0"/>
            <a:t>B</a:t>
          </a:r>
          <a:r>
            <a:rPr lang="en-US" sz="2200" kern="1200" dirty="0"/>
            <a:t>ackground</a:t>
          </a:r>
        </a:p>
      </dsp:txBody>
      <dsp:txXfrm>
        <a:off x="41387" y="975044"/>
        <a:ext cx="2352072" cy="765033"/>
      </dsp:txXfrm>
    </dsp:sp>
    <dsp:sp modelId="{57D29293-504A-4E25-B8F3-E07D4DA1A433}">
      <dsp:nvSpPr>
        <dsp:cNvPr id="0" name=""/>
        <dsp:cNvSpPr/>
      </dsp:nvSpPr>
      <dsp:spPr>
        <a:xfrm>
          <a:off x="2434846" y="1866245"/>
          <a:ext cx="3652269" cy="847807"/>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t" anchorCtr="0">
          <a:noAutofit/>
        </a:bodyPr>
        <a:lstStyle/>
        <a:p>
          <a:pPr marL="228600" lvl="1" indent="-228600" algn="l" defTabSz="1066800">
            <a:lnSpc>
              <a:spcPct val="90000"/>
            </a:lnSpc>
            <a:spcBef>
              <a:spcPct val="0"/>
            </a:spcBef>
            <a:spcAft>
              <a:spcPct val="15000"/>
            </a:spcAft>
            <a:buChar char="•"/>
          </a:pPr>
          <a:r>
            <a:rPr lang="en-US" sz="2400" kern="1200" dirty="0"/>
            <a:t>“What do you think the problem is?”</a:t>
          </a:r>
        </a:p>
      </dsp:txBody>
      <dsp:txXfrm>
        <a:off x="2434846" y="1972221"/>
        <a:ext cx="3334341" cy="635855"/>
      </dsp:txXfrm>
    </dsp:sp>
    <dsp:sp modelId="{292E28EE-E9D7-48FE-B1C5-E3F1B5E1A686}">
      <dsp:nvSpPr>
        <dsp:cNvPr id="0" name=""/>
        <dsp:cNvSpPr/>
      </dsp:nvSpPr>
      <dsp:spPr>
        <a:xfrm>
          <a:off x="0" y="1866245"/>
          <a:ext cx="2434846" cy="847807"/>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sz="2800" b="1" kern="1200" dirty="0"/>
            <a:t>A</a:t>
          </a:r>
          <a:r>
            <a:rPr lang="en-US" sz="2200" kern="1200" dirty="0"/>
            <a:t>ssessment</a:t>
          </a:r>
        </a:p>
      </dsp:txBody>
      <dsp:txXfrm>
        <a:off x="41387" y="1907632"/>
        <a:ext cx="2352072" cy="765033"/>
      </dsp:txXfrm>
    </dsp:sp>
    <dsp:sp modelId="{EC3E4ED9-B82E-4833-A0A5-307DDB05BA0C}">
      <dsp:nvSpPr>
        <dsp:cNvPr id="0" name=""/>
        <dsp:cNvSpPr/>
      </dsp:nvSpPr>
      <dsp:spPr>
        <a:xfrm>
          <a:off x="2434846" y="2798833"/>
          <a:ext cx="3652269" cy="847807"/>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t" anchorCtr="0">
          <a:noAutofit/>
        </a:bodyPr>
        <a:lstStyle/>
        <a:p>
          <a:pPr marL="228600" lvl="1" indent="-228600" algn="l" defTabSz="1066800">
            <a:lnSpc>
              <a:spcPct val="90000"/>
            </a:lnSpc>
            <a:spcBef>
              <a:spcPct val="0"/>
            </a:spcBef>
            <a:spcAft>
              <a:spcPct val="15000"/>
            </a:spcAft>
            <a:buChar char="•"/>
          </a:pPr>
          <a:r>
            <a:rPr lang="en-US" sz="2400" kern="1200" dirty="0"/>
            <a:t>“What would you do to correct the problem?”</a:t>
          </a:r>
        </a:p>
      </dsp:txBody>
      <dsp:txXfrm>
        <a:off x="2434846" y="2904809"/>
        <a:ext cx="3334341" cy="635855"/>
      </dsp:txXfrm>
    </dsp:sp>
    <dsp:sp modelId="{D13BA590-810A-456F-8743-AE1DDA2FA523}">
      <dsp:nvSpPr>
        <dsp:cNvPr id="0" name=""/>
        <dsp:cNvSpPr/>
      </dsp:nvSpPr>
      <dsp:spPr>
        <a:xfrm>
          <a:off x="0" y="2798833"/>
          <a:ext cx="2434846" cy="847807"/>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55675">
            <a:lnSpc>
              <a:spcPct val="90000"/>
            </a:lnSpc>
            <a:spcBef>
              <a:spcPct val="0"/>
            </a:spcBef>
            <a:spcAft>
              <a:spcPct val="35000"/>
            </a:spcAft>
            <a:buNone/>
          </a:pPr>
          <a:r>
            <a:rPr lang="en-US" sz="2150" b="1" kern="1200" dirty="0"/>
            <a:t>R</a:t>
          </a:r>
          <a:r>
            <a:rPr lang="en-US" sz="2150" kern="1200" dirty="0"/>
            <a:t>ecommendation</a:t>
          </a:r>
        </a:p>
      </dsp:txBody>
      <dsp:txXfrm>
        <a:off x="41387" y="2840220"/>
        <a:ext cx="2352072" cy="765033"/>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FF47FF-0FAB-4219-9D4A-861B9499F43E}">
      <dsp:nvSpPr>
        <dsp:cNvPr id="0" name=""/>
        <dsp:cNvSpPr/>
      </dsp:nvSpPr>
      <dsp:spPr>
        <a:xfrm rot="5400000">
          <a:off x="-165420" y="167715"/>
          <a:ext cx="1102806" cy="771964"/>
        </a:xfrm>
        <a:prstGeom prst="chevron">
          <a:avLst/>
        </a:prstGeom>
        <a:solidFill>
          <a:srgbClr val="033B57"/>
        </a:solidFill>
        <a:ln w="25400" cap="flat" cmpd="sng" algn="ctr">
          <a:solidFill>
            <a:srgbClr val="033B57"/>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Step 1</a:t>
          </a:r>
        </a:p>
      </dsp:txBody>
      <dsp:txXfrm rot="-5400000">
        <a:off x="1" y="388276"/>
        <a:ext cx="771964" cy="330842"/>
      </dsp:txXfrm>
    </dsp:sp>
    <dsp:sp modelId="{2F80C59A-44F3-4B7E-B73E-ED5A835FCE22}">
      <dsp:nvSpPr>
        <dsp:cNvPr id="0" name=""/>
        <dsp:cNvSpPr/>
      </dsp:nvSpPr>
      <dsp:spPr>
        <a:xfrm rot="5400000">
          <a:off x="3266070" y="-2491811"/>
          <a:ext cx="716824" cy="5705035"/>
        </a:xfrm>
        <a:prstGeom prst="round2SameRect">
          <a:avLst/>
        </a:prstGeom>
        <a:solidFill>
          <a:schemeClr val="lt1">
            <a:alpha val="90000"/>
            <a:hueOff val="0"/>
            <a:satOff val="0"/>
            <a:lumOff val="0"/>
            <a:alphaOff val="0"/>
          </a:schemeClr>
        </a:solidFill>
        <a:ln w="25400" cap="flat" cmpd="sng" algn="ctr">
          <a:solidFill>
            <a:srgbClr val="033B57"/>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Self-Interests</a:t>
          </a:r>
        </a:p>
      </dsp:txBody>
      <dsp:txXfrm rot="-5400000">
        <a:off x="771965" y="37286"/>
        <a:ext cx="5670043" cy="646840"/>
      </dsp:txXfrm>
    </dsp:sp>
    <dsp:sp modelId="{961F1C72-BE14-4DD5-A65D-F2C05360E9D1}">
      <dsp:nvSpPr>
        <dsp:cNvPr id="0" name=""/>
        <dsp:cNvSpPr/>
      </dsp:nvSpPr>
      <dsp:spPr>
        <a:xfrm rot="5400000">
          <a:off x="-165420" y="1121692"/>
          <a:ext cx="1102806" cy="771964"/>
        </a:xfrm>
        <a:prstGeom prst="chevron">
          <a:avLst/>
        </a:prstGeom>
        <a:solidFill>
          <a:srgbClr val="033B57"/>
        </a:solidFill>
        <a:ln w="25400" cap="flat" cmpd="sng" algn="ctr">
          <a:solidFill>
            <a:srgbClr val="033B57"/>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Step 2</a:t>
          </a:r>
        </a:p>
      </dsp:txBody>
      <dsp:txXfrm rot="-5400000">
        <a:off x="1" y="1342253"/>
        <a:ext cx="771964" cy="330842"/>
      </dsp:txXfrm>
    </dsp:sp>
    <dsp:sp modelId="{D466713D-1F7C-46DF-B13B-D87030000167}">
      <dsp:nvSpPr>
        <dsp:cNvPr id="0" name=""/>
        <dsp:cNvSpPr/>
      </dsp:nvSpPr>
      <dsp:spPr>
        <a:xfrm rot="5400000">
          <a:off x="3266070" y="-1537833"/>
          <a:ext cx="716824" cy="5705035"/>
        </a:xfrm>
        <a:prstGeom prst="round2SameRect">
          <a:avLst/>
        </a:prstGeom>
        <a:solidFill>
          <a:schemeClr val="lt1">
            <a:alpha val="90000"/>
            <a:hueOff val="0"/>
            <a:satOff val="0"/>
            <a:lumOff val="0"/>
            <a:alphaOff val="0"/>
          </a:schemeClr>
        </a:solidFill>
        <a:ln w="25400" cap="flat" cmpd="sng" algn="ctr">
          <a:solidFill>
            <a:srgbClr val="033B57"/>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Enlarged Interests</a:t>
          </a:r>
        </a:p>
      </dsp:txBody>
      <dsp:txXfrm rot="-5400000">
        <a:off x="771965" y="991264"/>
        <a:ext cx="5670043" cy="646840"/>
      </dsp:txXfrm>
    </dsp:sp>
    <dsp:sp modelId="{FC9EDFFC-3967-42D7-9E9F-0E21DA55A55D}">
      <dsp:nvSpPr>
        <dsp:cNvPr id="0" name=""/>
        <dsp:cNvSpPr/>
      </dsp:nvSpPr>
      <dsp:spPr>
        <a:xfrm rot="5400000">
          <a:off x="-165420" y="2075669"/>
          <a:ext cx="1102806" cy="771964"/>
        </a:xfrm>
        <a:prstGeom prst="chevron">
          <a:avLst/>
        </a:prstGeom>
        <a:solidFill>
          <a:srgbClr val="033B57"/>
        </a:solidFill>
        <a:ln w="25400" cap="flat" cmpd="sng" algn="ctr">
          <a:solidFill>
            <a:srgbClr val="033B57"/>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Step 3</a:t>
          </a:r>
        </a:p>
      </dsp:txBody>
      <dsp:txXfrm rot="-5400000">
        <a:off x="1" y="2296230"/>
        <a:ext cx="771964" cy="330842"/>
      </dsp:txXfrm>
    </dsp:sp>
    <dsp:sp modelId="{F6079A15-382B-487F-ADF2-68F6DF161E0C}">
      <dsp:nvSpPr>
        <dsp:cNvPr id="0" name=""/>
        <dsp:cNvSpPr/>
      </dsp:nvSpPr>
      <dsp:spPr>
        <a:xfrm rot="5400000">
          <a:off x="3266070" y="-583856"/>
          <a:ext cx="716824" cy="5705035"/>
        </a:xfrm>
        <a:prstGeom prst="round2SameRect">
          <a:avLst/>
        </a:prstGeom>
        <a:solidFill>
          <a:schemeClr val="lt1">
            <a:alpha val="90000"/>
            <a:hueOff val="0"/>
            <a:satOff val="0"/>
            <a:lumOff val="0"/>
            <a:alphaOff val="0"/>
          </a:schemeClr>
        </a:solidFill>
        <a:ln w="25400" cap="flat" cmpd="sng" algn="ctr">
          <a:solidFill>
            <a:srgbClr val="033B57"/>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Enlightened Interests</a:t>
          </a:r>
        </a:p>
      </dsp:txBody>
      <dsp:txXfrm rot="-5400000">
        <a:off x="771965" y="1945241"/>
        <a:ext cx="5670043" cy="646840"/>
      </dsp:txXfrm>
    </dsp:sp>
    <dsp:sp modelId="{B3EDEE5C-C710-4A9B-911E-249D2561A830}">
      <dsp:nvSpPr>
        <dsp:cNvPr id="0" name=""/>
        <dsp:cNvSpPr/>
      </dsp:nvSpPr>
      <dsp:spPr>
        <a:xfrm rot="5400000">
          <a:off x="-165420" y="3029647"/>
          <a:ext cx="1102806" cy="771964"/>
        </a:xfrm>
        <a:prstGeom prst="chevron">
          <a:avLst/>
        </a:prstGeom>
        <a:solidFill>
          <a:srgbClr val="033B57"/>
        </a:solidFill>
        <a:ln w="25400" cap="flat" cmpd="sng" algn="ctr">
          <a:solidFill>
            <a:srgbClr val="033B57"/>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Step 4</a:t>
          </a:r>
        </a:p>
      </dsp:txBody>
      <dsp:txXfrm rot="-5400000">
        <a:off x="1" y="3250208"/>
        <a:ext cx="771964" cy="330842"/>
      </dsp:txXfrm>
    </dsp:sp>
    <dsp:sp modelId="{9BF9E155-70DF-440D-B306-337A5958CBCC}">
      <dsp:nvSpPr>
        <dsp:cNvPr id="0" name=""/>
        <dsp:cNvSpPr/>
      </dsp:nvSpPr>
      <dsp:spPr>
        <a:xfrm rot="5400000">
          <a:off x="3266070" y="370120"/>
          <a:ext cx="716824" cy="5705035"/>
        </a:xfrm>
        <a:prstGeom prst="round2SameRect">
          <a:avLst/>
        </a:prstGeom>
        <a:solidFill>
          <a:schemeClr val="lt1">
            <a:alpha val="90000"/>
            <a:hueOff val="0"/>
            <a:satOff val="0"/>
            <a:lumOff val="0"/>
            <a:alphaOff val="0"/>
          </a:schemeClr>
        </a:solidFill>
        <a:ln w="25400" cap="flat" cmpd="sng" algn="ctr">
          <a:solidFill>
            <a:srgbClr val="033B57"/>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Aligned Interests</a:t>
          </a:r>
        </a:p>
      </dsp:txBody>
      <dsp:txXfrm rot="-5400000">
        <a:off x="771965" y="2899217"/>
        <a:ext cx="5670043" cy="646840"/>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9/3/layout/DescendingProcess">
  <dgm:title val=""/>
  <dgm:desc val=""/>
  <dgm:catLst>
    <dgm:cat type="process" pri="23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clrData>
  <dgm:layoutNode name="Name0">
    <dgm:varLst>
      <dgm:chMax val="7"/>
      <dgm:chPref val="5"/>
    </dgm:varLst>
    <dgm:alg type="composite">
      <dgm:param type="ar" val="1.1"/>
    </dgm:alg>
    <dgm:shape xmlns:r="http://schemas.openxmlformats.org/officeDocument/2006/relationships" r:blip="">
      <dgm:adjLst/>
    </dgm:shape>
    <dgm:choose name="Name1">
      <dgm:if name="Name2" axis="ch" ptType="node" func="cnt" op="equ" val="1">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Lst>
      </dgm:if>
      <dgm:if name="Name3" axis="ch" ptType="node" func="cnt" op="equ" val="2">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
          <dgm:constr type="b" for="ch" forName="txNode2" refType="h"/>
          <dgm:constr type="r" for="ch" forName="txNode2" refType="w"/>
          <dgm:constr type="h" for="ch" forName="txNode2" refType="h" fact="0.16"/>
        </dgm:constrLst>
      </dgm:if>
      <dgm:if name="Name4" axis="ch" ptType="node" func="cnt" op="equ" val="3">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6"/>
          <dgm:constr type="ctrY" for="ch" forName="txNode2" refType="h" fact="0.3992"/>
          <dgm:constr type="r" for="ch" forName="txNode2" refType="w"/>
          <dgm:constr type="h" for="ch" forName="txNode2" refType="h" fact="0.16"/>
          <dgm:constr type="l" for="ch" forName="txNode3" refType="w" fact="0.5"/>
          <dgm:constr type="b" for="ch" forName="txNode3" refType="h"/>
          <dgm:constr type="r" for="ch" forName="txNode3" refType="w"/>
          <dgm:constr type="h" for="ch" forName="txNode3" refType="h" fact="0.16"/>
          <dgm:constr type="ctrX" for="ch" forName="dotNode2" refType="w" fact="0.4782"/>
          <dgm:constr type="ctrY" for="ch" forName="dotNode2" refType="h" fact="0.3992"/>
          <dgm:constr type="h" for="ch" forName="dotNode2" refType="h" fact="0.0218"/>
          <dgm:constr type="w" for="ch" forName="dotNode2" refType="h" refFor="ch" refForName="dotNode2"/>
        </dgm:constrLst>
      </dgm:if>
      <dgm:if name="Name5" axis="ch" ptType="node" func="cnt" op="equ" val="4">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9"/>
          <dgm:constr type="ctrY" for="ch" forName="txNode2" refType="h" fact="0.3153"/>
          <dgm:constr type="r" for="ch" forName="txNode2" refType="w"/>
          <dgm:constr type="h" for="ch" forName="txNode2" refType="h" fact="0.16"/>
          <dgm:constr type="l" for="ch" forName="txNode3" refType="w" fact="0"/>
          <dgm:constr type="ctrY" for="ch" forName="txNode3" refType="h" fact="0.5004"/>
          <dgm:constr type="r" for="ch" forName="txNode3" refType="w" fact="0.5"/>
          <dgm:constr type="h" for="ch" forName="txNode3" refType="h" fact="0.16"/>
          <dgm:constr type="l" for="ch" forName="txNode4" refType="w" fact="0.5"/>
          <dgm:constr type="b" for="ch" forName="txNode4" refType="h"/>
          <dgm:constr type="r" for="ch" forName="txNode4" refType="w"/>
          <dgm:constr type="h" for="ch" forName="txNode4" refType="h" fact="0.16"/>
          <dgm:constr type="ctrX" for="ch" forName="dotNode2" refType="w" fact="0.39"/>
          <dgm:constr type="ctrY" for="ch" forName="dotNode2" refType="h" fact="0.3153"/>
          <dgm:constr type="h" for="ch" forName="dotNode2" refType="h" fact="0.0218"/>
          <dgm:constr type="w" for="ch" forName="dotNode2" refType="h" refFor="ch" refForName="dotNode2"/>
          <dgm:constr type="ctrX" for="ch" forName="dotNode3" refType="w" fact="0.5626"/>
          <dgm:constr type="ctrY" for="ch" forName="dotNode3" refType="h" fact="0.5004"/>
          <dgm:constr type="h" for="ch" forName="dotNode3" refType="h" fact="0.0218"/>
          <dgm:constr type="w" for="ch" forName="dotNode3" refType="h" refFor="ch" refForName="dotNode3"/>
        </dgm:constrLst>
      </dgm:if>
      <dgm:if name="Name6" axis="ch" ptType="node" func="cnt" op="equ" val="5">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6"/>
          <dgm:constr type="ctrY" for="ch" forName="txNode2" refType="h" fact="0.2885"/>
          <dgm:constr type="r" for="ch" forName="txNode2" refType="w"/>
          <dgm:constr type="h" for="ch" forName="txNode2" refType="h" fact="0.16"/>
          <dgm:constr type="l" for="ch" forName="txNode3" refType="w" fact="0"/>
          <dgm:constr type="ctrY" for="ch" forName="txNode3" refType="h" fact="0.4089"/>
          <dgm:constr type="r" for="ch" forName="txNode3" refType="w" fact="0.43"/>
          <dgm:constr type="h" for="ch" forName="txNode3" refType="h" fact="0.16"/>
          <dgm:constr type="l" for="ch" forName="txNode4" refType="w" fact="0.67"/>
          <dgm:constr type="ctrY" for="ch" forName="txNode4" refType="h" fact="0.5497"/>
          <dgm:constr type="r" for="ch" forName="txNode4" refType="w"/>
          <dgm:constr type="h" for="ch" forName="txNode4" refType="h" fact="0.16"/>
          <dgm:constr type="l" for="ch" forName="txNode5" refType="w" fact="0.5"/>
          <dgm:constr type="b" for="ch" forName="txNode5" refType="h"/>
          <dgm:constr type="r" for="ch" forName="txNode5" refType="w"/>
          <dgm:constr type="h" for="ch" forName="txNode5" refType="h" fact="0.16"/>
          <dgm:constr type="ctrX" for="ch" forName="dotNode2" refType="w" fact="0.3565"/>
          <dgm:constr type="ctrY" for="ch" forName="dotNode2" refType="h" fact="0.2885"/>
          <dgm:constr type="h" for="ch" forName="dotNode2" refType="h" fact="0.0218"/>
          <dgm:constr type="w" for="ch" forName="dotNode2" refType="h" refFor="ch" refForName="dotNode2"/>
          <dgm:constr type="ctrX" for="ch" forName="dotNode3" refType="w" fact="0.4922"/>
          <dgm:constr type="ctrY" for="ch" forName="dotNode3" refType="h" fact="0.4089"/>
          <dgm:constr type="h" for="ch" forName="dotNode3" refType="h" fact="0.0218"/>
          <dgm:constr type="w" for="ch" forName="dotNode3" refType="h" refFor="ch" refForName="dotNode3"/>
          <dgm:constr type="ctrX" for="ch" forName="dotNode4" refType="w" fact="0.5939"/>
          <dgm:constr type="ctrY" for="ch" forName="dotNode4" refType="h" fact="0.5497"/>
          <dgm:constr type="h" for="ch" forName="dotNode4" refType="h" fact="0.0218"/>
          <dgm:constr type="w" for="ch" forName="dotNode4" refType="h" refFor="ch" refForName="dotNode4"/>
        </dgm:constrLst>
      </dgm:if>
      <dgm:if name="Name7" axis="ch" ptType="node" func="cnt" op="equ" val="6">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5"/>
          <dgm:constr type="ctrY" for="ch" forName="txNode2" refType="h" fact="0.2693"/>
          <dgm:constr type="r" for="ch" forName="txNode2" refType="w"/>
          <dgm:constr type="h" for="ch" forName="txNode2" refType="h" fact="0.16"/>
          <dgm:constr type="l" for="ch" forName="txNode3" refType="w" fact="0"/>
          <dgm:constr type="ctrY" for="ch" forName="txNode3" refType="h" fact="0.3638"/>
          <dgm:constr type="r" for="ch" forName="txNode3" refType="w" fact="0.37"/>
          <dgm:constr type="h" for="ch" forName="txNode3" refType="h" fact="0.16"/>
          <dgm:constr type="l" for="ch" forName="txNode4" refType="w" fact="0.63"/>
          <dgm:constr type="ctrY" for="ch" forName="txNode4" refType="h" fact="0.4744"/>
          <dgm:constr type="r" for="ch" forName="txNode4" refType="w"/>
          <dgm:constr type="h" for="ch" forName="txNode4" refType="h" fact="0.16"/>
          <dgm:constr type="l" for="ch" forName="txNode5" refType="w" fact="0"/>
          <dgm:constr type="ctrY" for="ch" forName="txNode5" refType="h" fact="0.5961"/>
          <dgm:constr type="r" for="ch" forName="txNode5" refType="w" fact="0.55"/>
          <dgm:constr type="h" for="ch" forName="txNode5" refType="h" fact="0.16"/>
          <dgm:constr type="l" for="ch" forName="txNode6" refType="w" fact="0.5"/>
          <dgm:constr type="b" for="ch" forName="txNode6" refType="h"/>
          <dgm:constr type="r" for="ch" forName="txNode6" refType="w"/>
          <dgm:constr type="h" for="ch" forName="txNode6"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419"/>
          <dgm:constr type="ctrY" for="ch" forName="dotNode3" refType="h" fact="0.3638"/>
          <dgm:constr type="h" for="ch" forName="dotNode3" refType="h" fact="0.0218"/>
          <dgm:constr type="w" for="ch" forName="dotNode3" refType="h" refFor="ch" refForName="dotNode3"/>
          <dgm:constr type="ctrX" for="ch" forName="dotNode4" refType="w" fact="0.5425"/>
          <dgm:constr type="ctrY" for="ch" forName="dotNode4" refType="h" fact="0.4744"/>
          <dgm:constr type="h" for="ch" forName="dotNode4" refType="h" fact="0.0218"/>
          <dgm:constr type="w" for="ch" forName="dotNode4" refType="h" refFor="ch" refForName="dotNode4"/>
          <dgm:constr type="ctrX" for="ch" forName="dotNode5" refType="w" fact="0.6153"/>
          <dgm:constr type="ctrY" for="ch" forName="dotNode5" refType="h" fact="0.5961"/>
          <dgm:constr type="h" for="ch" forName="dotNode5" refType="h" fact="0.0218"/>
          <dgm:constr type="w" for="ch" forName="dotNode5" refType="h" refFor="ch" refForName="dotNode5"/>
        </dgm:constrLst>
      </dgm:if>
      <dgm:else name="Name8">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4"/>
          <dgm:constr type="ctrY" for="ch" forName="txNode2" refType="h" fact="0.2693"/>
          <dgm:constr type="r" for="ch" forName="txNode2" refType="w"/>
          <dgm:constr type="h" for="ch" forName="txNode2" refType="h" fact="0.16"/>
          <dgm:constr type="l" for="ch" forName="txNode3" refType="w" fact="0"/>
          <dgm:constr type="ctrY" for="ch" forName="txNode3" refType="h" fact="0.3424"/>
          <dgm:constr type="r" for="ch" forName="txNode3" refType="w" fact="0.33"/>
          <dgm:constr type="h" for="ch" forName="txNode3" refType="h" fact="0.16"/>
          <dgm:constr type="l" for="ch" forName="txNode4" refType="w" fact="0.61"/>
          <dgm:constr type="ctrY" for="ch" forName="txNode4" refType="h" fact="0.4276"/>
          <dgm:constr type="r" for="ch" forName="txNode4" refType="w"/>
          <dgm:constr type="h" for="ch" forName="txNode4" refType="h" fact="0.16"/>
          <dgm:constr type="l" for="ch" forName="txNode5" refType="w" fact="0"/>
          <dgm:constr type="ctrY" for="ch" forName="txNode5" refType="h" fact="0.5218"/>
          <dgm:constr type="r" for="ch" forName="txNode5" refType="w" fact="0.5"/>
          <dgm:constr type="h" for="ch" forName="txNode5" refType="h" fact="0.16"/>
          <dgm:constr type="l" for="ch" forName="txNode6" refType="w" fact="0.71"/>
          <dgm:constr type="ctrY" for="ch" forName="txNode6" refType="h" fact="0.6179"/>
          <dgm:constr type="r" for="ch" forName="txNode6" refType="w"/>
          <dgm:constr type="h" for="ch" forName="txNode6" refType="h" fact="0.16"/>
          <dgm:constr type="l" for="ch" forName="txNode7" refType="w" fact="0.5"/>
          <dgm:constr type="b" for="ch" forName="txNode7" refType="h"/>
          <dgm:constr type="r" for="ch" forName="txNode7" refType="w"/>
          <dgm:constr type="h" for="ch" forName="txNode7"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25"/>
          <dgm:constr type="ctrY" for="ch" forName="dotNode3" refType="h" fact="0.3424"/>
          <dgm:constr type="h" for="ch" forName="dotNode3" refType="h" fact="0.0218"/>
          <dgm:constr type="w" for="ch" forName="dotNode3" refType="h" refFor="ch" refForName="dotNode3"/>
          <dgm:constr type="ctrX" for="ch" forName="dotNode4" refType="w" fact="0.505"/>
          <dgm:constr type="ctrY" for="ch" forName="dotNode4" refType="h" fact="0.4276"/>
          <dgm:constr type="h" for="ch" forName="dotNode4" refType="h" fact="0.0218"/>
          <dgm:constr type="w" for="ch" forName="dotNode4" refType="h" refFor="ch" refForName="dotNode4"/>
          <dgm:constr type="ctrX" for="ch" forName="dotNode5" refType="w" fact="0.5742"/>
          <dgm:constr type="ctrY" for="ch" forName="dotNode5" refType="h" fact="0.5218"/>
          <dgm:constr type="h" for="ch" forName="dotNode5" refType="h" fact="0.0218"/>
          <dgm:constr type="w" for="ch" forName="dotNode5" refType="h" refFor="ch" refForName="dotNode5"/>
          <dgm:constr type="ctrX" for="ch" forName="dotNode6" refType="w" fact="0.63"/>
          <dgm:constr type="ctrY" for="ch" forName="dotNode6" refType="h" fact="0.6179"/>
          <dgm:constr type="h" for="ch" forName="dotNode6" refType="h" fact="0.0218"/>
          <dgm:constr type="w" for="ch" forName="dotNode6" refType="h" refFor="ch" refForName="dotNode6"/>
        </dgm:constrLst>
      </dgm:else>
    </dgm:choose>
    <dgm:forEach name="Name9" axis="self" ptType="parTrans">
      <dgm:forEach name="Name10" axis="self" ptType="sibTrans" st="2">
        <dgm:forEach name="dotRepeat" axis="self">
          <dgm:layoutNode name="dotRepeatNode" styleLbl="fgShp">
            <dgm:alg type="sp"/>
            <dgm:shape xmlns:r="http://schemas.openxmlformats.org/officeDocument/2006/relationships" type="ellipse" r:blip="">
              <dgm:adjLst/>
            </dgm:shape>
            <dgm:presOf axis="self"/>
          </dgm:layoutNode>
        </dgm:forEach>
      </dgm:forEach>
    </dgm:forEach>
    <dgm:choose name="Name11">
      <dgm:if name="Name12" axis="ch" ptType="node" func="cnt" op="gte" val="1">
        <dgm:layoutNode name="arrowNode" styleLbl="node1">
          <dgm:alg type="sp"/>
          <dgm:shape xmlns:r="http://schemas.openxmlformats.org/officeDocument/2006/relationships" rot="73.2729" type="swooshArrow" r:blip="">
            <dgm:adjLst>
              <dgm:adj idx="1" val="0.1631"/>
              <dgm:adj idx="2" val="0.3137"/>
            </dgm:adjLst>
          </dgm:shape>
          <dgm:presOf/>
        </dgm:layoutNode>
      </dgm:if>
      <dgm:else name="Name13"/>
    </dgm:choose>
    <dgm:forEach name="Name14" axis="ch" ptType="node" cnt="1">
      <dgm:layoutNode name="txNode1" styleLbl="revTx">
        <dgm:varLst>
          <dgm:bulletEnabled val="1"/>
        </dgm:varLst>
        <dgm:alg type="tx">
          <dgm:param type="txAnchorVert" val="b"/>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5" axis="ch" ptType="node" st="2" cnt="1">
      <dgm:layoutNode name="txNode2" styleLbl="revTx">
        <dgm:varLst>
          <dgm:bulletEnabled val="1"/>
        </dgm:varLst>
        <dgm:choose name="Name16">
          <dgm:if name="Name17" axis="self" ptType="node" func="revPos" op="equ" val="1">
            <dgm:alg type="tx">
              <dgm:param type="txAnchorVert" val="t"/>
            </dgm:alg>
          </dgm:if>
          <dgm:if name="Name18" axis="self" ptType="node" func="posOdd" op="equ" val="1">
            <dgm:alg type="tx">
              <dgm:param type="parTxLTRAlign" val="r"/>
              <dgm:param type="parTxRTLAlign" val="r"/>
            </dgm:alg>
          </dgm:if>
          <dgm:else name="Name1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0">
        <dgm:if name="Name21" axis="par ch" ptType="all node" func="cnt" op="neq" val="2">
          <dgm:forEach name="Name22" axis="follow" ptType="sibTrans" cnt="1">
            <dgm:layoutNode name="dotNode2">
              <dgm:alg type="sp"/>
              <dgm:shape xmlns:r="http://schemas.openxmlformats.org/officeDocument/2006/relationships" r:blip="">
                <dgm:adjLst/>
              </dgm:shape>
              <dgm:presOf/>
              <dgm:forEach name="Name23" ref="dotRepeat"/>
            </dgm:layoutNode>
          </dgm:forEach>
        </dgm:if>
        <dgm:else name="Name24"/>
      </dgm:choose>
    </dgm:forEach>
    <dgm:forEach name="Name25" axis="ch" ptType="node" st="3" cnt="1">
      <dgm:layoutNode name="txNode3" styleLbl="revTx">
        <dgm:varLst>
          <dgm:bulletEnabled val="1"/>
        </dgm:varLst>
        <dgm:choose name="Name26">
          <dgm:if name="Name27" axis="self" ptType="node" func="revPos" op="equ" val="1">
            <dgm:alg type="tx">
              <dgm:param type="txAnchorVert" val="t"/>
            </dgm:alg>
          </dgm:if>
          <dgm:if name="Name28" axis="self" ptType="node" func="posOdd" op="equ" val="1">
            <dgm:alg type="tx">
              <dgm:param type="parTxLTRAlign" val="r"/>
              <dgm:param type="parTxRTLAlign" val="r"/>
            </dgm:alg>
          </dgm:if>
          <dgm:else name="Name2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30">
        <dgm:if name="Name31" axis="par ch" ptType="all node" func="cnt" op="neq" val="3">
          <dgm:forEach name="Name32" axis="follow" ptType="sibTrans" cnt="1">
            <dgm:layoutNode name="dotNode3">
              <dgm:alg type="sp"/>
              <dgm:shape xmlns:r="http://schemas.openxmlformats.org/officeDocument/2006/relationships" r:blip="">
                <dgm:adjLst/>
              </dgm:shape>
              <dgm:presOf/>
              <dgm:forEach name="Name33" ref="dotRepeat"/>
            </dgm:layoutNode>
          </dgm:forEach>
        </dgm:if>
        <dgm:else name="Name34"/>
      </dgm:choose>
    </dgm:forEach>
    <dgm:forEach name="Name35" axis="ch" ptType="node" st="4" cnt="1">
      <dgm:layoutNode name="txNode4" styleLbl="revTx">
        <dgm:varLst>
          <dgm:bulletEnabled val="1"/>
        </dgm:varLst>
        <dgm:choose name="Name36">
          <dgm:if name="Name37" axis="self" ptType="node" func="revPos" op="equ" val="1">
            <dgm:alg type="tx">
              <dgm:param type="txAnchorVert" val="t"/>
            </dgm:alg>
          </dgm:if>
          <dgm:if name="Name38" axis="self" ptType="node" func="posOdd" op="equ" val="1">
            <dgm:alg type="tx">
              <dgm:param type="parTxLTRAlign" val="r"/>
              <dgm:param type="parTxRTLAlign" val="r"/>
            </dgm:alg>
          </dgm:if>
          <dgm:else name="Name3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40">
        <dgm:if name="Name41" axis="par ch" ptType="all node" func="cnt" op="neq" val="4">
          <dgm:forEach name="Name42" axis="follow" ptType="sibTrans" cnt="1">
            <dgm:layoutNode name="dotNode4">
              <dgm:alg type="sp"/>
              <dgm:shape xmlns:r="http://schemas.openxmlformats.org/officeDocument/2006/relationships" r:blip="">
                <dgm:adjLst/>
              </dgm:shape>
              <dgm:presOf/>
              <dgm:forEach name="Name43" ref="dotRepeat"/>
            </dgm:layoutNode>
          </dgm:forEach>
        </dgm:if>
        <dgm:else name="Name44"/>
      </dgm:choose>
    </dgm:forEach>
    <dgm:forEach name="Name45" axis="ch" ptType="node" st="5" cnt="1">
      <dgm:layoutNode name="txNode5" styleLbl="revTx">
        <dgm:varLst>
          <dgm:bulletEnabled val="1"/>
        </dgm:varLst>
        <dgm:choose name="Name46">
          <dgm:if name="Name47" axis="self" ptType="node" func="revPos" op="equ" val="1">
            <dgm:alg type="tx">
              <dgm:param type="txAnchorVert" val="t"/>
            </dgm:alg>
          </dgm:if>
          <dgm:if name="Name48" axis="self" ptType="node" func="posOdd" op="equ" val="1">
            <dgm:alg type="tx">
              <dgm:param type="parTxLTRAlign" val="r"/>
              <dgm:param type="parTxRTLAlign" val="r"/>
            </dgm:alg>
          </dgm:if>
          <dgm:else name="Name4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50">
        <dgm:if name="Name51" axis="par ch" ptType="all node" func="cnt" op="neq" val="5">
          <dgm:forEach name="Name52" axis="follow" ptType="sibTrans" cnt="1">
            <dgm:layoutNode name="dotNode5">
              <dgm:alg type="sp"/>
              <dgm:shape xmlns:r="http://schemas.openxmlformats.org/officeDocument/2006/relationships" r:blip="">
                <dgm:adjLst/>
              </dgm:shape>
              <dgm:presOf/>
              <dgm:forEach name="Name53" ref="dotRepeat"/>
            </dgm:layoutNode>
          </dgm:forEach>
        </dgm:if>
        <dgm:else name="Name54"/>
      </dgm:choose>
    </dgm:forEach>
    <dgm:forEach name="Name55" axis="ch" ptType="node" st="6" cnt="1">
      <dgm:layoutNode name="txNode6" styleLbl="revTx">
        <dgm:varLst>
          <dgm:bulletEnabled val="1"/>
        </dgm:varLst>
        <dgm:choose name="Name56">
          <dgm:if name="Name57" axis="self" ptType="node" func="revPos" op="equ" val="1">
            <dgm:alg type="tx">
              <dgm:param type="txAnchorVert" val="t"/>
            </dgm:alg>
          </dgm:if>
          <dgm:if name="Name58" axis="self" ptType="node" func="posOdd" op="equ" val="1">
            <dgm:alg type="tx">
              <dgm:param type="parTxLTRAlign" val="r"/>
              <dgm:param type="parTxRTLAlign" val="r"/>
            </dgm:alg>
          </dgm:if>
          <dgm:else name="Name5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60">
        <dgm:if name="Name61" axis="par ch" ptType="all node" func="cnt" op="neq" val="6">
          <dgm:forEach name="Name62" axis="follow" ptType="sibTrans" cnt="1">
            <dgm:layoutNode name="dotNode6">
              <dgm:alg type="sp"/>
              <dgm:shape xmlns:r="http://schemas.openxmlformats.org/officeDocument/2006/relationships" r:blip="">
                <dgm:adjLst/>
              </dgm:shape>
              <dgm:presOf/>
              <dgm:forEach name="Name63" ref="dotRepeat"/>
            </dgm:layoutNode>
          </dgm:forEach>
        </dgm:if>
        <dgm:else name="Name64"/>
      </dgm:choose>
    </dgm:forEach>
    <dgm:forEach name="Name65" axis="ch" ptType="node" st="7" cnt="1">
      <dgm:layoutNode name="txNode7" styleLbl="revTx">
        <dgm:varLst>
          <dgm:bulletEnabled val="1"/>
        </dgm:varLst>
        <dgm:alg type="tx">
          <dgm:param type="txAnchorVert" val="t"/>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3D4A36D-E0E0-4A0D-958D-803778F20342}" type="datetimeFigureOut">
              <a:rPr lang="en-US" smtClean="0"/>
              <a:pPr/>
              <a:t>10/1/2021</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276CD602-24D8-48F8-A1C6-50E859B70BB2}" type="slidenum">
              <a:rPr lang="en-US" smtClean="0"/>
              <a:pPr/>
              <a:t>‹#›</a:t>
            </a:fld>
            <a:endParaRPr lang="en-US"/>
          </a:p>
        </p:txBody>
      </p:sp>
    </p:spTree>
    <p:extLst>
      <p:ext uri="{BB962C8B-B14F-4D97-AF65-F5344CB8AC3E}">
        <p14:creationId xmlns:p14="http://schemas.microsoft.com/office/powerpoint/2010/main" val="20945884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361CCB2-BA87-4E65-9DDD-3A031EC89471}" type="datetimeFigureOut">
              <a:rPr lang="en-US" smtClean="0"/>
              <a:pPr/>
              <a:t>10/1/2021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C86F15E9-0BE7-4FE3-9441-9D32F4679029}" type="slidenum">
              <a:rPr lang="en-US" smtClean="0"/>
              <a:pPr/>
              <a:t>‹#›</a:t>
            </a:fld>
            <a:endParaRPr lang="en-US"/>
          </a:p>
        </p:txBody>
      </p:sp>
    </p:spTree>
    <p:extLst>
      <p:ext uri="{BB962C8B-B14F-4D97-AF65-F5344CB8AC3E}">
        <p14:creationId xmlns:p14="http://schemas.microsoft.com/office/powerpoint/2010/main" val="29518648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r>
              <a:rPr lang="en-US" sz="1200" b="0" i="0" u="none" strike="noStrike" cap="none" baseline="0" dirty="0">
                <a:solidFill>
                  <a:schemeClr val="dk1"/>
                </a:solidFill>
                <a:latin typeface="+mn-lt"/>
                <a:ea typeface="Calibri"/>
                <a:cs typeface="Calibri"/>
                <a:sym typeface="Calibri"/>
              </a:rPr>
              <a:t>. </a:t>
            </a:r>
            <a:endParaRPr lang="en-US" dirty="0"/>
          </a:p>
        </p:txBody>
      </p:sp>
      <p:sp>
        <p:nvSpPr>
          <p:cNvPr id="921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15972" indent="-275373" eaLnBrk="0" hangingPunct="0">
              <a:defRPr>
                <a:solidFill>
                  <a:schemeClr val="tx1"/>
                </a:solidFill>
                <a:latin typeface="Arial" pitchFamily="34" charset="0"/>
                <a:cs typeface="Arial" pitchFamily="34" charset="0"/>
              </a:defRPr>
            </a:lvl2pPr>
            <a:lvl3pPr marL="1101495" indent="-220299" eaLnBrk="0" hangingPunct="0">
              <a:defRPr>
                <a:solidFill>
                  <a:schemeClr val="tx1"/>
                </a:solidFill>
                <a:latin typeface="Arial" pitchFamily="34" charset="0"/>
                <a:cs typeface="Arial" pitchFamily="34" charset="0"/>
              </a:defRPr>
            </a:lvl3pPr>
            <a:lvl4pPr marL="1542093" indent="-220299" eaLnBrk="0" hangingPunct="0">
              <a:defRPr>
                <a:solidFill>
                  <a:schemeClr val="tx1"/>
                </a:solidFill>
                <a:latin typeface="Arial" pitchFamily="34" charset="0"/>
                <a:cs typeface="Arial" pitchFamily="34" charset="0"/>
              </a:defRPr>
            </a:lvl4pPr>
            <a:lvl5pPr marL="1982690" indent="-220299" eaLnBrk="0" hangingPunct="0">
              <a:defRPr>
                <a:solidFill>
                  <a:schemeClr val="tx1"/>
                </a:solidFill>
                <a:latin typeface="Arial" pitchFamily="34" charset="0"/>
                <a:cs typeface="Arial" pitchFamily="34" charset="0"/>
              </a:defRPr>
            </a:lvl5pPr>
            <a:lvl6pPr marL="2423289" indent="-220299" eaLnBrk="0" fontAlgn="base" hangingPunct="0">
              <a:spcBef>
                <a:spcPct val="0"/>
              </a:spcBef>
              <a:spcAft>
                <a:spcPct val="0"/>
              </a:spcAft>
              <a:defRPr>
                <a:solidFill>
                  <a:schemeClr val="tx1"/>
                </a:solidFill>
                <a:latin typeface="Arial" pitchFamily="34" charset="0"/>
                <a:cs typeface="Arial" pitchFamily="34" charset="0"/>
              </a:defRPr>
            </a:lvl6pPr>
            <a:lvl7pPr marL="2863887" indent="-220299" eaLnBrk="0" fontAlgn="base" hangingPunct="0">
              <a:spcBef>
                <a:spcPct val="0"/>
              </a:spcBef>
              <a:spcAft>
                <a:spcPct val="0"/>
              </a:spcAft>
              <a:defRPr>
                <a:solidFill>
                  <a:schemeClr val="tx1"/>
                </a:solidFill>
                <a:latin typeface="Arial" pitchFamily="34" charset="0"/>
                <a:cs typeface="Arial" pitchFamily="34" charset="0"/>
              </a:defRPr>
            </a:lvl7pPr>
            <a:lvl8pPr marL="3304483" indent="-220299" eaLnBrk="0" fontAlgn="base" hangingPunct="0">
              <a:spcBef>
                <a:spcPct val="0"/>
              </a:spcBef>
              <a:spcAft>
                <a:spcPct val="0"/>
              </a:spcAft>
              <a:defRPr>
                <a:solidFill>
                  <a:schemeClr val="tx1"/>
                </a:solidFill>
                <a:latin typeface="Arial" pitchFamily="34" charset="0"/>
                <a:cs typeface="Arial" pitchFamily="34" charset="0"/>
              </a:defRPr>
            </a:lvl8pPr>
            <a:lvl9pPr marL="3745082" indent="-220299"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7D8AF9B5-D8FF-462F-8F03-FED22E4B7280}" type="slidenum">
              <a:rPr lang="en-US" altLang="en-US" smtClean="0"/>
              <a:pPr eaLnBrk="1" hangingPunct="1"/>
              <a:t>1</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Dysfunctional teams can lead to a poor work environment</a:t>
            </a:r>
            <a:r>
              <a:rPr lang="en-US" baseline="0" dirty="0"/>
              <a:t> due to low job satisfaction among staff, increased conflicts between health care professionals, waste of resources, fragmented or duplicated care and, perhaps most importantly, poor outcomes for patients.</a:t>
            </a:r>
            <a:endParaRPr lang="en-US" dirty="0"/>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10</a:t>
            </a:fld>
            <a:endParaRPr lang="en-US"/>
          </a:p>
        </p:txBody>
      </p:sp>
    </p:spTree>
    <p:extLst>
      <p:ext uri="{BB962C8B-B14F-4D97-AF65-F5344CB8AC3E}">
        <p14:creationId xmlns:p14="http://schemas.microsoft.com/office/powerpoint/2010/main" val="29214118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Collaborative</a:t>
            </a:r>
            <a:r>
              <a:rPr lang="en-US" baseline="0" dirty="0"/>
              <a:t> work environments consist of diverse teams that share knowledge, provide high quality health care that is patient-focused, offers effective clinical care and seeks improved patient outcomes. Employees who work in collaborative environments report increased job satisfaction, and there is a decrease in staff turnover and an overall reduction of health care costs in collaborative environments. </a:t>
            </a:r>
            <a:endParaRPr lang="en-US" dirty="0"/>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11</a:t>
            </a:fld>
            <a:endParaRPr lang="en-US"/>
          </a:p>
        </p:txBody>
      </p:sp>
    </p:spTree>
    <p:extLst>
      <p:ext uri="{BB962C8B-B14F-4D97-AF65-F5344CB8AC3E}">
        <p14:creationId xmlns:p14="http://schemas.microsoft.com/office/powerpoint/2010/main" val="2382210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Let’s watch what happens when Thelma, the patient navigator, works together with Brittney, the dietitian.</a:t>
            </a:r>
          </a:p>
          <a:p>
            <a:endParaRPr lang="en-US" baseline="0" dirty="0"/>
          </a:p>
          <a:p>
            <a:r>
              <a:rPr lang="en-US" b="1" u="sng" baseline="0" dirty="0"/>
              <a:t>Video transcript:</a:t>
            </a:r>
          </a:p>
          <a:p>
            <a:r>
              <a:rPr lang="en-US" sz="1200" kern="1200" dirty="0">
                <a:solidFill>
                  <a:schemeClr val="tx1"/>
                </a:solidFill>
                <a:effectLst/>
                <a:latin typeface="+mn-lt"/>
                <a:ea typeface="+mn-ea"/>
                <a:cs typeface="+mn-cs"/>
              </a:rPr>
              <a:t>Navigator: Good morning Amy, I’m so glad that I could connect you with the dietitian today. Are you ready to get started?</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Patient: Yes, I’m ready.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Dietitian: Good morning Amy, how are you?</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 I’m doing okay.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D: Well, looks like since the last time I’ve seen you, you’ve lost about 5lbs in that couple weeks. It’s really important to maintain your weight during treatment. Excessive weight loss and poor appetite can lead to a variety of issues.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 Yeah, I know, I feel like I lost some weight.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D: So one thing you can try, you know if you feel like you’re not able to eat three big meals every day, maybe having five or six small meals, might be something that works better for you. I am also going to give you a handout with a list of high calorie foods that you should try to add into your regular diet.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 Okay.</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D: So, what exactly do you feel like is contributing to your weight loss over these past couple of weeks?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 Well, I’m trying to continue to eat normally, but I guess I haven’t had a great appetite lately. I’m not sure why but I seem to be doing okay with drinking liquids but eating foods has been a bit of a struggle.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D: Okay, have you ever tried anything like a supplement like Ensure or Boost?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 I have thought about it. I remember my dad used to have those, but the problem is I’m not really sure I can afford them.</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 Oh actually, I can help you with that. I have some resources that I can share with you. Were you aware that you can use your SNAP benefits to buy Boost or Ensure?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 No, I didn’t know that, that’s really helpful, that’s a good idea. Thank you.</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 Well, after you’ve seen the doctor, then I can meet with you afterwards and we can go over some additional resources.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  Okay, great, thank you.</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D: Alright, it was nice to see you.</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 It was nice to see you too.</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D: Thank you so much, I didn’t know you were able to use SNAP benefits to buy supplements. That’s really helpful. You know, I’ve had this conversation with her a couple times but she never shared with me that it might be a financial issue.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 Thank you. And I’m so glad that you could help her. You know, one of the things I’ve learned in working with Amy is that in writing things down is so helpful. So over the time, I’ve tried to write things down and encourage her to write things down as well, and I find that she will remember it much more and she’s more likely to follow up if it’s written down with instructions.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D: Oh great, okay that’s helpful. I’ll definitely make sure to write down my recommendations for her so she can take them home with her.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 Thank you so much. </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12</a:t>
            </a:fld>
            <a:endParaRPr lang="en-US"/>
          </a:p>
        </p:txBody>
      </p:sp>
    </p:spTree>
    <p:extLst>
      <p:ext uri="{BB962C8B-B14F-4D97-AF65-F5344CB8AC3E}">
        <p14:creationId xmlns:p14="http://schemas.microsoft.com/office/powerpoint/2010/main" val="4226832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First, the navigator helps establish a relationship with the nutritionist. Thelma</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supports the health care team by providing resources along with information about patient’s needs and preferences for care to</a:t>
            </a:r>
            <a:r>
              <a:rPr lang="en-US" sz="1200" kern="1200" baseline="0" dirty="0">
                <a:solidFill>
                  <a:schemeClr val="tx1"/>
                </a:solidFill>
                <a:effectLst/>
                <a:latin typeface="+mn-lt"/>
                <a:ea typeface="+mn-ea"/>
                <a:cs typeface="+mn-cs"/>
              </a:rPr>
              <a:t> the nutritionist. </a:t>
            </a:r>
            <a:r>
              <a:rPr lang="en-US" baseline="0" dirty="0"/>
              <a:t>Thelma takes a backseat to the dietitian since Brittney is the appropriate professional to be working with the patient in this scenario.  Thelma’s role here is to provide support for both the patient and the dietitian, helping establish the relationship between the patient and the dietitian, encouraging the patient to use the dietitian and her expertise, and helping the dietician by providing resources and informing her about the patient’s specific needs and preferences for care.</a:t>
            </a:r>
          </a:p>
          <a:p>
            <a:endParaRPr lang="en-US" baseline="0" dirty="0"/>
          </a:p>
          <a:p>
            <a:r>
              <a:rPr lang="en-US" baseline="0" dirty="0"/>
              <a:t>The dietitian is professional, providing an accurate clinical assessment and giving the patient guidance and instructions for managing his/her diet while on treatment. The dietitian is supportive of the navigator accompanying the patient and is appreciative of the information about SNAP and information about why the patient has not adhered to recommendations in the past.</a:t>
            </a:r>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13</a:t>
            </a:fld>
            <a:endParaRPr lang="en-US"/>
          </a:p>
        </p:txBody>
      </p:sp>
    </p:spTree>
    <p:extLst>
      <p:ext uri="{BB962C8B-B14F-4D97-AF65-F5344CB8AC3E}">
        <p14:creationId xmlns:p14="http://schemas.microsoft.com/office/powerpoint/2010/main" val="42668061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Although team collaboration</a:t>
            </a:r>
            <a:r>
              <a:rPr lang="en-US" baseline="0" dirty="0"/>
              <a:t> can help improve patient satisfaction and health outcomes, there are some barriers to achieving a truly cohesive interdisciplinary clinical team. It may take extra time to build a collaborative environment and rearrange workflows as coworkers may perceive a loss of autonomy or individual practice and decision making. Others may lack trust or confidence in other team members’ decisions, and perceptions of the situation or approaches to the solution might clash. There may be territorialism over scope of practice and roles, or a lack of awareness of one team member of the education and skills of another member from a different professional discipline. As we discussed in module 6, this last barrier may be particularly relevant for patient navigators. For example, a physical therapist may be unaware that the navigator can play role in patient getting durable medical equipment, such as a walker or wheelchair. </a:t>
            </a:r>
          </a:p>
          <a:p>
            <a:endParaRPr lang="en-US" baseline="0" dirty="0"/>
          </a:p>
          <a:p>
            <a:r>
              <a:rPr lang="en-US" baseline="0" dirty="0"/>
              <a:t>These barriers can be overcome, in time, through the development of an environment and work culture that supports and values team collaboration and attitudes of openness and mutual respect among team members. </a:t>
            </a:r>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14</a:t>
            </a:fld>
            <a:endParaRPr lang="en-US"/>
          </a:p>
        </p:txBody>
      </p:sp>
    </p:spTree>
    <p:extLst>
      <p:ext uri="{BB962C8B-B14F-4D97-AF65-F5344CB8AC3E}">
        <p14:creationId xmlns:p14="http://schemas.microsoft.com/office/powerpoint/2010/main" val="42893199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The clinical care team is primarily responsible for the transition of care, and patient navigators can be supportive in this process. Problems often present that can prevent a smooth transition for patients to different points in care. Here are some examples.</a:t>
            </a:r>
          </a:p>
          <a:p>
            <a:endParaRPr lang="en-US" baseline="0" dirty="0"/>
          </a:p>
          <a:p>
            <a:r>
              <a:rPr lang="en-US" baseline="0" dirty="0"/>
              <a:t>There may be some confusion for patients as they transition between patient navigators. Some navigators may only support patients at certain points of care, for example screening navigators or treatment navigators. In these instances, the current navigator can help the patient to get in touch with their new navigator so that they know who will be supporting them in the next phase.</a:t>
            </a:r>
          </a:p>
          <a:p>
            <a:endParaRPr lang="en-US" baseline="0" dirty="0"/>
          </a:p>
          <a:p>
            <a:r>
              <a:rPr lang="en-US" baseline="0" dirty="0"/>
              <a:t>Medical insurance may also cause issues in the care continuum. Different procedures may need to be performed at a facility outside of the one where the patient navigator is employed. The patient navigator can make sure the patient has all the information they need to get in touch with the outside facility in preparation for procedures.</a:t>
            </a:r>
          </a:p>
          <a:p>
            <a:endParaRPr lang="en-US" baseline="0" dirty="0"/>
          </a:p>
          <a:p>
            <a:r>
              <a:rPr lang="en-US" baseline="0" dirty="0"/>
              <a:t>Patient’s may also have a lack of understanding about the next steps in their care. For example, at diagnosis the patient may not know who to call for scheduling treatments and testing. They may be overwhelmed by the news that they have cancer. The patient navigator can help direct the patient in the right direction to make sure they stay on the course for care. Likewise, at survivorship or end-of-life, the patient may not know about next steps. The patient navigator can ask the patient if they have been informed about palliative care options, or referred to a survivorship care clinic. The navigator can then inform the clinical care team about any points of clarification the patient needs to make decisions about their next steps. </a:t>
            </a:r>
          </a:p>
          <a:p>
            <a:endParaRPr lang="en-US" baseline="0"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15</a:t>
            </a:fld>
            <a:endParaRPr lang="en-US"/>
          </a:p>
        </p:txBody>
      </p:sp>
    </p:spTree>
    <p:extLst>
      <p:ext uri="{BB962C8B-B14F-4D97-AF65-F5344CB8AC3E}">
        <p14:creationId xmlns:p14="http://schemas.microsoft.com/office/powerpoint/2010/main" val="32229913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Barriers</a:t>
            </a:r>
            <a:r>
              <a:rPr lang="en-US" baseline="0" dirty="0"/>
              <a:t> to team collaboration can extend to impact the smooth transition of patients across the cancer care continuum. As your patients move through different phases of their cancer journey, from screening to diagnosis, active treatment, survivorship and/or end-of-life care, other providers may join the team and steps will need to be taken to continue to foster communication and cooperation among everyone.</a:t>
            </a:r>
          </a:p>
          <a:p>
            <a:endParaRPr lang="en-US" baseline="0" dirty="0"/>
          </a:p>
          <a:p>
            <a:r>
              <a:rPr lang="en-US" baseline="0" dirty="0"/>
              <a:t>When patients transition there may be confusion about who continues with care. As the patient navigator, you can work with team members to identify who gets the handoff and when and how it should occur as your patient moves through care.</a:t>
            </a:r>
          </a:p>
          <a:p>
            <a:endParaRPr lang="en-US" baseline="0" dirty="0"/>
          </a:p>
          <a:p>
            <a:r>
              <a:rPr lang="en-US" baseline="0" dirty="0"/>
              <a:t>Other team members may be misinformed about next steps for patients. Patient navigators are in the unique position to communicate with all team members to ensure that everyone knows about the transitions.</a:t>
            </a:r>
          </a:p>
          <a:p>
            <a:endParaRPr lang="en-US" baseline="0" dirty="0"/>
          </a:p>
          <a:p>
            <a:r>
              <a:rPr lang="en-US" baseline="0" dirty="0"/>
              <a:t>As team members change, the patient may feel that the support system is shrinking. Although it is true that the navigation relationship will end, patient navigators can continue to advocate for the patient to make sure they have all the resources they need as they enter the next phase.</a:t>
            </a:r>
            <a:endParaRPr lang="en-US" dirty="0"/>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16</a:t>
            </a:fld>
            <a:endParaRPr lang="en-US"/>
          </a:p>
        </p:txBody>
      </p:sp>
    </p:spTree>
    <p:extLst>
      <p:ext uri="{BB962C8B-B14F-4D97-AF65-F5344CB8AC3E}">
        <p14:creationId xmlns:p14="http://schemas.microsoft.com/office/powerpoint/2010/main" val="31133712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numerous</a:t>
            </a:r>
            <a:r>
              <a:rPr lang="en-US" baseline="0" dirty="0"/>
              <a:t> components of successful teamwork including:</a:t>
            </a:r>
          </a:p>
          <a:p>
            <a:endParaRPr lang="en-US" baseline="0" dirty="0"/>
          </a:p>
          <a:p>
            <a:pPr marL="171450" lvl="0" indent="-171450">
              <a:buFont typeface="Arial" panose="020B0604020202020204" pitchFamily="34" charset="0"/>
              <a:buChar char="•"/>
            </a:pPr>
            <a:r>
              <a:rPr lang="en-US" b="0" dirty="0">
                <a:solidFill>
                  <a:schemeClr val="accent1">
                    <a:lumMod val="50000"/>
                  </a:schemeClr>
                </a:solidFill>
              </a:rPr>
              <a:t>Open communication</a:t>
            </a:r>
          </a:p>
          <a:p>
            <a:pPr marL="171450" lvl="0" indent="-171450">
              <a:buFont typeface="Arial" panose="020B0604020202020204" pitchFamily="34" charset="0"/>
              <a:buChar char="•"/>
            </a:pPr>
            <a:r>
              <a:rPr lang="en-US" b="0" dirty="0">
                <a:solidFill>
                  <a:schemeClr val="accent1">
                    <a:lumMod val="50000"/>
                  </a:schemeClr>
                </a:solidFill>
              </a:rPr>
              <a:t>Non-punitive environment</a:t>
            </a:r>
            <a:r>
              <a:rPr lang="en-US" b="0" baseline="0" dirty="0">
                <a:solidFill>
                  <a:schemeClr val="accent1">
                    <a:lumMod val="50000"/>
                  </a:schemeClr>
                </a:solidFill>
              </a:rPr>
              <a:t> that does not seek to blame or punish people</a:t>
            </a:r>
            <a:endParaRPr lang="en-US" b="0" dirty="0">
              <a:solidFill>
                <a:schemeClr val="accent1">
                  <a:lumMod val="50000"/>
                </a:schemeClr>
              </a:solidFill>
            </a:endParaRPr>
          </a:p>
          <a:p>
            <a:pPr marL="171450" lvl="0" indent="-171450">
              <a:buFont typeface="Arial" panose="020B0604020202020204" pitchFamily="34" charset="0"/>
              <a:buChar char="•"/>
            </a:pPr>
            <a:r>
              <a:rPr lang="en-US" b="0" dirty="0">
                <a:solidFill>
                  <a:schemeClr val="accent1">
                    <a:lumMod val="50000"/>
                  </a:schemeClr>
                </a:solidFill>
              </a:rPr>
              <a:t>Clear direction</a:t>
            </a:r>
          </a:p>
          <a:p>
            <a:pPr marL="171450" lvl="0" indent="-171450">
              <a:buFont typeface="Arial" panose="020B0604020202020204" pitchFamily="34" charset="0"/>
              <a:buChar char="•"/>
            </a:pPr>
            <a:r>
              <a:rPr lang="en-US" b="0" dirty="0">
                <a:solidFill>
                  <a:schemeClr val="accent1">
                    <a:lumMod val="50000"/>
                  </a:schemeClr>
                </a:solidFill>
              </a:rPr>
              <a:t>Clear and known roles and tasks</a:t>
            </a:r>
          </a:p>
          <a:p>
            <a:pPr marL="171450" lvl="0" indent="-171450">
              <a:buFont typeface="Arial" panose="020B0604020202020204" pitchFamily="34" charset="0"/>
              <a:buChar char="•"/>
            </a:pPr>
            <a:r>
              <a:rPr lang="en-US" b="0" dirty="0">
                <a:solidFill>
                  <a:schemeClr val="accent1">
                    <a:lumMod val="50000"/>
                  </a:schemeClr>
                </a:solidFill>
              </a:rPr>
              <a:t>Respectful atmosphere</a:t>
            </a:r>
          </a:p>
          <a:p>
            <a:pPr marL="171450" lvl="0" indent="-171450">
              <a:buFont typeface="Arial" panose="020B0604020202020204" pitchFamily="34" charset="0"/>
              <a:buChar char="•"/>
            </a:pPr>
            <a:r>
              <a:rPr lang="en-US" b="0" dirty="0">
                <a:solidFill>
                  <a:schemeClr val="accent1">
                    <a:lumMod val="50000"/>
                  </a:schemeClr>
                </a:solidFill>
              </a:rPr>
              <a:t>Shared responsibility for team success</a:t>
            </a:r>
          </a:p>
          <a:p>
            <a:pPr marL="171450" lvl="0" indent="-171450">
              <a:buFont typeface="Arial" panose="020B0604020202020204" pitchFamily="34" charset="0"/>
              <a:buChar char="•"/>
            </a:pPr>
            <a:r>
              <a:rPr lang="en-US" b="0" dirty="0">
                <a:solidFill>
                  <a:schemeClr val="accent1">
                    <a:lumMod val="50000"/>
                  </a:schemeClr>
                </a:solidFill>
              </a:rPr>
              <a:t>Appropriate balance of member participation for the task at hand</a:t>
            </a:r>
          </a:p>
          <a:p>
            <a:pPr marL="171450" lvl="0" indent="-171450">
              <a:buFont typeface="Arial" panose="020B0604020202020204" pitchFamily="34" charset="0"/>
              <a:buChar char="•"/>
            </a:pPr>
            <a:r>
              <a:rPr lang="en-US" b="0" dirty="0">
                <a:solidFill>
                  <a:schemeClr val="accent1">
                    <a:lumMod val="50000"/>
                  </a:schemeClr>
                </a:solidFill>
              </a:rPr>
              <a:t>Acknowledgement and processing of conflict</a:t>
            </a:r>
          </a:p>
          <a:p>
            <a:pPr marL="171450" lvl="0" indent="-171450">
              <a:buFont typeface="Arial" panose="020B0604020202020204" pitchFamily="34" charset="0"/>
              <a:buChar char="•"/>
            </a:pPr>
            <a:r>
              <a:rPr lang="en-US" b="0" dirty="0">
                <a:solidFill>
                  <a:schemeClr val="accent1">
                    <a:lumMod val="50000"/>
                  </a:schemeClr>
                </a:solidFill>
              </a:rPr>
              <a:t>Clear specifications regarding authority and accountability</a:t>
            </a:r>
          </a:p>
          <a:p>
            <a:pPr marL="171450" lvl="0" indent="-171450">
              <a:buFont typeface="Arial" panose="020B0604020202020204" pitchFamily="34" charset="0"/>
              <a:buChar char="•"/>
            </a:pPr>
            <a:r>
              <a:rPr lang="en-US" b="0" dirty="0">
                <a:solidFill>
                  <a:schemeClr val="accent1">
                    <a:lumMod val="50000"/>
                  </a:schemeClr>
                </a:solidFill>
              </a:rPr>
              <a:t>Clear and known decision-making procedures</a:t>
            </a:r>
          </a:p>
          <a:p>
            <a:pPr marL="171450" lvl="0" indent="-171450">
              <a:buFont typeface="Arial" panose="020B0604020202020204" pitchFamily="34" charset="0"/>
              <a:buChar char="•"/>
            </a:pPr>
            <a:r>
              <a:rPr lang="en-US" b="0" dirty="0">
                <a:solidFill>
                  <a:schemeClr val="accent1">
                    <a:lumMod val="50000"/>
                  </a:schemeClr>
                </a:solidFill>
              </a:rPr>
              <a:t>Regular and routine communication and information sharing</a:t>
            </a:r>
          </a:p>
          <a:p>
            <a:pPr marL="171450" lvl="0" indent="-171450">
              <a:buFont typeface="Arial" panose="020B0604020202020204" pitchFamily="34" charset="0"/>
              <a:buChar char="•"/>
            </a:pPr>
            <a:r>
              <a:rPr lang="en-US" b="0" dirty="0">
                <a:solidFill>
                  <a:schemeClr val="accent1">
                    <a:lumMod val="50000"/>
                  </a:schemeClr>
                </a:solidFill>
              </a:rPr>
              <a:t>Enabling environment, including access to needed resources</a:t>
            </a:r>
          </a:p>
          <a:p>
            <a:pPr marL="171450" lvl="0" indent="-171450">
              <a:buFont typeface="Arial" panose="020B0604020202020204" pitchFamily="34" charset="0"/>
              <a:buChar char="•"/>
            </a:pPr>
            <a:r>
              <a:rPr lang="en-US" b="0" dirty="0">
                <a:solidFill>
                  <a:schemeClr val="accent1">
                    <a:lumMod val="50000"/>
                  </a:schemeClr>
                </a:solidFill>
              </a:rPr>
              <a:t>Mechanism to evaluate outcomes and adjust accordingly</a:t>
            </a:r>
          </a:p>
          <a:p>
            <a:endParaRPr lang="en-US" baseline="0" dirty="0"/>
          </a:p>
          <a:p>
            <a:r>
              <a:rPr lang="en-US" baseline="0" dirty="0"/>
              <a:t>Although as the patient navigator you may not have control of all these factors, think about which of these you can contribute to, like open communication, being respectful and routine communication and information sharing. </a:t>
            </a:r>
          </a:p>
          <a:p>
            <a:endParaRPr lang="en-US" baseline="0"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17</a:t>
            </a:fld>
            <a:endParaRPr lang="en-US"/>
          </a:p>
        </p:txBody>
      </p:sp>
    </p:spTree>
    <p:extLst>
      <p:ext uri="{BB962C8B-B14F-4D97-AF65-F5344CB8AC3E}">
        <p14:creationId xmlns:p14="http://schemas.microsoft.com/office/powerpoint/2010/main" val="8875673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baseline="0" dirty="0"/>
              <a:t>Let’s look at a case study on teamwork. Commission on cancer accredited institutions are required to provide patients who have completed treatment for cancer with a survivorship care plan, which is a treatment summary and plan for follow up care going forward. Survivorship care plans also include recommendations for health living. The standard is being phased in over several years. </a:t>
            </a:r>
          </a:p>
          <a:p>
            <a:endParaRPr lang="en-US" b="0" baseline="0" dirty="0"/>
          </a:p>
          <a:p>
            <a:r>
              <a:rPr lang="en-US" b="0" baseline="0" dirty="0"/>
              <a:t>At your institution, you’ve been asked to be part of a team that will establish a process for identifying patients who need a survivorship care plan and for delivering the care plans. As the patient navigator, you see your role  on the team as being the advocate for a process that is patient centered. </a:t>
            </a:r>
          </a:p>
          <a:p>
            <a:endParaRPr lang="en-US" b="0" baseline="0" dirty="0"/>
          </a:p>
          <a:p>
            <a:r>
              <a:rPr lang="en-US" b="0" baseline="0" dirty="0"/>
              <a:t>The team includes oncologists, surgeons, nurses, IT professionals and administrators. You help maintain a respectful atmosphere by listening to others, asking for clarification when something is unclear, and presenting your ideas in a calm and respectful tone. One member suggests that the care plan should be the responsibility of the patient to make sure that the treatment summary is completed by the medical oncologist, surgeon, and radiation oncologist. You respectfully suggest that patients are often overwhelmed by having to coordinate so many appointments with different providers. Having to maintain this document and having the burden of asking their providers for this information may be stressful for the patient. The committee agrees that a better solution would be to build a document in the Electronic Medical Record that all departments can update.</a:t>
            </a:r>
          </a:p>
          <a:p>
            <a:endParaRPr lang="en-US" b="0" baseline="0" dirty="0"/>
          </a:p>
          <a:p>
            <a:r>
              <a:rPr lang="en-US" b="0" baseline="0" dirty="0"/>
              <a:t>It is decided that you will help identify patients who are appropriate to receive a SCP and coordinate with the patient’s oncologist, who will be the one to deliver the care plan. You establish clear specifications for accountability by working directly with the oncologists to establish a protocol. You work with the IT department to create a way to identify when a patient is completing chemotherapy in the EMR. You help to create a process where you send a secure message to the oncologists to alert them in advance that the survivorship care plan should be created, reviewed and delivered to the patient in an upcoming visit. </a:t>
            </a:r>
          </a:p>
          <a:p>
            <a:endParaRPr lang="en-US" b="0" baseline="0" dirty="0"/>
          </a:p>
          <a:p>
            <a:r>
              <a:rPr lang="en-US" b="0" baseline="0" dirty="0"/>
              <a:t>You establish regular communication by setting up a trial period for the process. You‘ll touch base with the oncologists at their monthly meeting to check in on the process. The committee as a whole will meet every 6 months to ensure that the standard is being met. You are open to feedback from the team and share your perspective on what’s working well and what could be improved. You feel ownership for meeting this standard and share in the responsibility for the team’s success. </a:t>
            </a:r>
            <a:endParaRPr lang="en-US" b="0" dirty="0"/>
          </a:p>
          <a:p>
            <a:endParaRPr lang="en-US" dirty="0"/>
          </a:p>
          <a:p>
            <a:r>
              <a:rPr lang="en-US" dirty="0"/>
              <a:t>NOTE: The </a:t>
            </a:r>
            <a:r>
              <a:rPr lang="en-US" dirty="0" err="1"/>
              <a:t>CoC</a:t>
            </a:r>
            <a:r>
              <a:rPr lang="en-US" dirty="0"/>
              <a:t> standard for Survivorship has changed since publication of this training. Check for the latest standards here: https://</a:t>
            </a:r>
            <a:r>
              <a:rPr lang="en-US" dirty="0" err="1"/>
              <a:t>www.facs.org</a:t>
            </a:r>
            <a:r>
              <a:rPr lang="en-US" dirty="0"/>
              <a:t>/Quality-Programs/Cancer/</a:t>
            </a:r>
            <a:r>
              <a:rPr lang="en-US" dirty="0" err="1"/>
              <a:t>CoC</a:t>
            </a:r>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18</a:t>
            </a:fld>
            <a:endParaRPr lang="en-US"/>
          </a:p>
        </p:txBody>
      </p:sp>
    </p:spTree>
    <p:extLst>
      <p:ext uri="{BB962C8B-B14F-4D97-AF65-F5344CB8AC3E}">
        <p14:creationId xmlns:p14="http://schemas.microsoft.com/office/powerpoint/2010/main" val="23117049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Let’s take a closer look into how diversity</a:t>
            </a:r>
            <a:r>
              <a:rPr lang="en-US" baseline="0" dirty="0"/>
              <a:t> can impact patient care and the workplace in both bad and good ways. Consider the following scenarios: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Immediate surgery: </a:t>
            </a:r>
            <a:r>
              <a:rPr lang="en-US" sz="1200" kern="1200" dirty="0">
                <a:solidFill>
                  <a:schemeClr val="tx1"/>
                </a:solidFill>
                <a:effectLst/>
                <a:latin typeface="+mn-lt"/>
                <a:ea typeface="+mn-ea"/>
                <a:cs typeface="+mn-cs"/>
              </a:rPr>
              <a:t>a Mexican woman requires immediate surgery. Her patient navigator who is Mexican-American suggests that the physician contacts her husband for consent as men are generally the decision-makers in the Mexican household.</a:t>
            </a:r>
            <a:r>
              <a:rPr lang="en-US" sz="110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If the physician does not appreciate diversity, then he will discard the advice and go directly to the patient, who will refuse surgery and possibly die. If the physician appreciates diversity, he will work with the patient navigator to contact the husband, so that the surgery can take place, which means the patient is getting better care.</a:t>
            </a:r>
            <a:endParaRPr lang="en-US" baseline="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Eye contact: </a:t>
            </a:r>
            <a:r>
              <a:rPr lang="en-US" sz="1200" kern="1200" dirty="0">
                <a:solidFill>
                  <a:schemeClr val="tx1"/>
                </a:solidFill>
                <a:effectLst/>
                <a:latin typeface="+mn-lt"/>
                <a:ea typeface="+mn-ea"/>
                <a:cs typeface="+mn-cs"/>
              </a:rPr>
              <a:t>Elsa is a patient navigator who is from a culture where avoiding eye contact with people of authority is considered respectful. When she talks with her supervisor she avoids eye contact. If her supervisor does not appreciate diversity, then she may think Elsa is showing signs of distrust and be less likely to support her in working with her patients. If her supervisor appreciates diversity then she understands that Elsa's eye contact is related to her culture and continues to appreciate the work she's doing. </a:t>
            </a:r>
            <a:endParaRPr lang="en-US" sz="1200" kern="1200" baseline="0" dirty="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Medicaid: </a:t>
            </a:r>
            <a:r>
              <a:rPr lang="en-US" sz="1200" kern="1200" dirty="0">
                <a:solidFill>
                  <a:schemeClr val="tx1"/>
                </a:solidFill>
                <a:effectLst/>
                <a:latin typeface="+mn-lt"/>
                <a:ea typeface="+mn-ea"/>
                <a:cs typeface="+mn-cs"/>
              </a:rPr>
              <a:t>Carol, a single mother of three who relied on public assistance briefly while raising her children, is talking with another patient navigator about suggestions for working with the patient to find insurance on the insurance exchange that is better than the patient's current Medicaid policy. If our co-worker does not appreciate diversity, she may say something like "once someone's on public assistance they never get off. I don't know why you are wasting your time there." However if the co-worker appreciates diversity, she may say something like that is great for you to recognize that the patient might be eligible for other insurance. I have a list of other resources that might be helpful for your patient.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While it will not be possible for everyone on the health care team to know about every culture or religion, it is helpful to become educated when dealing with someone of a different background. Patient navigators can respectfully ask team members of different cultures and religions about their values and beliefs and inform other health care providers about the attitudes of patients of various backgrounds and how they may impact their care.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baseline="0" dirty="0"/>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19</a:t>
            </a:fld>
            <a:endParaRPr lang="en-US"/>
          </a:p>
        </p:txBody>
      </p:sp>
    </p:spTree>
    <p:extLst>
      <p:ext uri="{BB962C8B-B14F-4D97-AF65-F5344CB8AC3E}">
        <p14:creationId xmlns:p14="http://schemas.microsoft.com/office/powerpoint/2010/main" val="21134760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This work was supported by Cooperative Agreement #1U38DP004972-02 from the Centers for Disease Control and Prevention. Its contents are solely the responsibility of the authors and do not necessarily represent the official views of the Centers for Disease Control and Prevention.</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Portions of this lesson have been adapted with permission from the Patient Navigator Training Collaborative of the Colorado School of Public Health.</a:t>
            </a:r>
          </a:p>
          <a:p>
            <a:endParaRPr lang="en-US" sz="1200" kern="1200" dirty="0">
              <a:solidFill>
                <a:schemeClr val="tx1"/>
              </a:solidFill>
              <a:effectLst/>
              <a:latin typeface="+mn-lt"/>
              <a:ea typeface="+mn-ea"/>
              <a:cs typeface="+mn-cs"/>
            </a:endParaRPr>
          </a:p>
          <a:p>
            <a:r>
              <a:rPr lang="en-US" sz="1200" dirty="0"/>
              <a:t>We would like to thank the GW Clinical Learning and Simulation Skills (CLASS) Center for providing space to film video simulations for this lesson. </a:t>
            </a:r>
          </a:p>
          <a:p>
            <a:endParaRPr lang="en-US" sz="1200" dirty="0"/>
          </a:p>
          <a:p>
            <a:r>
              <a:rPr lang="en-US" sz="1200" dirty="0"/>
              <a:t>We are grateful Thelma D. Jones for representing her patient navigation expertise and Brittney </a:t>
            </a:r>
            <a:r>
              <a:rPr lang="en-US" sz="1200" dirty="0" err="1"/>
              <a:t>Stretsbery</a:t>
            </a:r>
            <a:r>
              <a:rPr lang="en-US" sz="1200" dirty="0"/>
              <a:t> for representing her dietitian experience in the simulation video in this lesson.</a:t>
            </a:r>
          </a:p>
          <a:p>
            <a:endParaRPr lang="en-US" dirty="0"/>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2</a:t>
            </a:fld>
            <a:endParaRPr lang="en-US"/>
          </a:p>
        </p:txBody>
      </p:sp>
    </p:spTree>
    <p:extLst>
      <p:ext uri="{BB962C8B-B14F-4D97-AF65-F5344CB8AC3E}">
        <p14:creationId xmlns:p14="http://schemas.microsoft.com/office/powerpoint/2010/main" val="20296996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Although conflict and miscommunication can arise on diverse teams due to role and cultural differences, which we just discussed, learning about</a:t>
            </a:r>
            <a:r>
              <a:rPr lang="en-US" sz="1200" baseline="0" dirty="0"/>
              <a:t> team dynamics and conflict resolution can mitigate these adverse effects.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p>
          <a:p>
            <a:r>
              <a:rPr lang="en-US" dirty="0"/>
              <a:t>Diverse health care teams create better working environments and </a:t>
            </a:r>
            <a:r>
              <a:rPr lang="en-US" sz="1200" dirty="0"/>
              <a:t>teams with diversity across race, sex, culture, training and experience are more creative and solve problems better. </a:t>
            </a:r>
          </a:p>
          <a:p>
            <a:endParaRPr lang="en-US" sz="1200" dirty="0"/>
          </a:p>
          <a:p>
            <a:r>
              <a:rPr lang="en-US" sz="1200" dirty="0"/>
              <a:t>Health</a:t>
            </a:r>
            <a:r>
              <a:rPr lang="en-US" sz="1200" baseline="0" dirty="0"/>
              <a:t> care professionals with similar backgrounds can also help bridge th</a:t>
            </a:r>
            <a:r>
              <a:rPr lang="en-US" sz="1200" dirty="0"/>
              <a:t>e gap between clinical and cultural knowledge. </a:t>
            </a:r>
          </a:p>
          <a:p>
            <a:endParaRPr lang="en-US" sz="1200" dirty="0"/>
          </a:p>
          <a:p>
            <a:r>
              <a:rPr lang="en-US" sz="1200" dirty="0"/>
              <a:t>Culturally</a:t>
            </a:r>
            <a:r>
              <a:rPr lang="en-US" sz="1200" baseline="0" dirty="0"/>
              <a:t> sensitive</a:t>
            </a:r>
            <a:r>
              <a:rPr lang="en-US" sz="1200" dirty="0"/>
              <a:t> providers are informed about the environment in which their patients live, which helps address the whole patient. </a:t>
            </a:r>
          </a:p>
          <a:p>
            <a:endParaRPr lang="en-US" dirty="0"/>
          </a:p>
          <a:p>
            <a:r>
              <a:rPr lang="en-US" baseline="0" dirty="0"/>
              <a:t>And, learning about differences can mitigate conflicts from cultural differences. </a:t>
            </a:r>
            <a:br>
              <a:rPr lang="en-US" baseline="0" dirty="0"/>
            </a:br>
            <a:endParaRPr lang="en-US" baseline="0" dirty="0"/>
          </a:p>
          <a:p>
            <a:r>
              <a:rPr lang="en-US" baseline="0" dirty="0"/>
              <a:t>As you come to appreciate diversity on health care teams, think about how these differences can be seen as strengths. </a:t>
            </a:r>
            <a:endParaRPr lang="en-US" dirty="0"/>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20</a:t>
            </a:fld>
            <a:endParaRPr lang="en-US"/>
          </a:p>
        </p:txBody>
      </p:sp>
    </p:spTree>
    <p:extLst>
      <p:ext uri="{BB962C8B-B14F-4D97-AF65-F5344CB8AC3E}">
        <p14:creationId xmlns:p14="http://schemas.microsoft.com/office/powerpoint/2010/main" val="42797319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Now let’s talk about specific strategies to</a:t>
            </a:r>
            <a:r>
              <a:rPr lang="en-US" baseline="0" dirty="0"/>
              <a:t> help you improve collaboration. </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module 5 we discussed communication challenges with</a:t>
            </a:r>
            <a:r>
              <a:rPr lang="en-US" baseline="0" dirty="0"/>
              <a:t> patients. Although there may be some overlap, these are challenges that often occur with other professionals.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Some barriers include: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Personality differences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Generational differences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Differences in language and jargon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Differences in schedules and professional routines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Complexity of care</a:t>
            </a:r>
          </a:p>
        </p:txBody>
      </p:sp>
      <p:sp>
        <p:nvSpPr>
          <p:cNvPr id="4" name="Slide Number Placeholder 3"/>
          <p:cNvSpPr>
            <a:spLocks noGrp="1"/>
          </p:cNvSpPr>
          <p:nvPr>
            <p:ph type="sldNum" sz="quarter" idx="10"/>
          </p:nvPr>
        </p:nvSpPr>
        <p:spPr/>
        <p:txBody>
          <a:bodyPr/>
          <a:lstStyle/>
          <a:p>
            <a:fld id="{C86F15E9-0BE7-4FE3-9441-9D32F4679029}" type="slidenum">
              <a:rPr lang="en-US" smtClean="0"/>
              <a:pPr/>
              <a:t>21</a:t>
            </a:fld>
            <a:endParaRPr lang="en-US"/>
          </a:p>
        </p:txBody>
      </p:sp>
    </p:spTree>
    <p:extLst>
      <p:ext uri="{BB962C8B-B14F-4D97-AF65-F5344CB8AC3E}">
        <p14:creationId xmlns:p14="http://schemas.microsoft.com/office/powerpoint/2010/main" val="15148902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To </a:t>
            </a:r>
            <a:r>
              <a:rPr lang="en-US" baseline="0" dirty="0"/>
              <a:t>mitigate barriers that impact communication, patient navigators should foster a culture of common purpose, intent, trust, respect and collaboration. You can accomplish this by starting with something in common - like a goal. For example, you and team members all strive to provide high quality patient care. As you work with others, you can think about and emphasize this goal to help everyone feel they are working together. It’s also important to be in tune with yourself: be self-aware of your own personal biases and beliefs. These may play a hand in your contribution to communication issues. </a:t>
            </a:r>
            <a:endParaRPr lang="en-US" dirty="0"/>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22</a:t>
            </a:fld>
            <a:endParaRPr lang="en-US"/>
          </a:p>
        </p:txBody>
      </p:sp>
    </p:spTree>
    <p:extLst>
      <p:ext uri="{BB962C8B-B14F-4D97-AF65-F5344CB8AC3E}">
        <p14:creationId xmlns:p14="http://schemas.microsoft.com/office/powerpoint/2010/main" val="35155516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Understanding conflict and conflict resolution</a:t>
            </a:r>
            <a:r>
              <a:rPr lang="en-US" baseline="0" dirty="0"/>
              <a:t> strategies can help address issues of ineffective communication on health care teams.</a:t>
            </a:r>
          </a:p>
          <a:p>
            <a:endParaRPr lang="en-US" dirty="0"/>
          </a:p>
          <a:p>
            <a:r>
              <a:rPr lang="en-US" dirty="0"/>
              <a:t>To have conflict you must have:</a:t>
            </a:r>
          </a:p>
          <a:p>
            <a:endParaRPr lang="en-US" dirty="0"/>
          </a:p>
          <a:p>
            <a:pPr marL="628650" lvl="1" indent="-171450">
              <a:buFont typeface="Arial" panose="020B0604020202020204" pitchFamily="34" charset="0"/>
              <a:buChar char="•"/>
            </a:pPr>
            <a:r>
              <a:rPr lang="en-US" dirty="0"/>
              <a:t>At least 2 parties,</a:t>
            </a:r>
          </a:p>
          <a:p>
            <a:pPr marL="628650" lvl="1" indent="-171450">
              <a:buFont typeface="Arial" panose="020B0604020202020204" pitchFamily="34" charset="0"/>
              <a:buChar char="•"/>
            </a:pPr>
            <a:r>
              <a:rPr lang="en-US" dirty="0"/>
              <a:t>Parties must be interdependent,</a:t>
            </a:r>
            <a:r>
              <a:rPr lang="en-US" baseline="0" dirty="0"/>
              <a:t> </a:t>
            </a:r>
            <a:r>
              <a:rPr lang="en-US" dirty="0"/>
              <a:t>meaning they need each other, and have</a:t>
            </a:r>
          </a:p>
          <a:p>
            <a:pPr marL="1085850" lvl="2" indent="-171450">
              <a:buFont typeface="Courier New" panose="02070309020205020404" pitchFamily="49" charset="0"/>
              <a:buChar char="o"/>
            </a:pPr>
            <a:r>
              <a:rPr lang="en-US" dirty="0"/>
              <a:t>Perceived incompatible goals,</a:t>
            </a:r>
          </a:p>
          <a:p>
            <a:pPr marL="1085850" lvl="2" indent="-171450">
              <a:buFont typeface="Courier New" panose="02070309020205020404" pitchFamily="49" charset="0"/>
              <a:buChar char="o"/>
            </a:pPr>
            <a:r>
              <a:rPr lang="en-US" dirty="0"/>
              <a:t>Perceived scarce resources or</a:t>
            </a:r>
          </a:p>
          <a:p>
            <a:pPr marL="1085850" lvl="2" indent="-171450">
              <a:buFont typeface="Courier New" panose="02070309020205020404" pitchFamily="49" charset="0"/>
              <a:buChar char="o"/>
            </a:pPr>
            <a:r>
              <a:rPr lang="en-US" dirty="0"/>
              <a:t>Perceived interference.</a:t>
            </a:r>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23</a:t>
            </a:fld>
            <a:endParaRPr lang="en-US"/>
          </a:p>
        </p:txBody>
      </p:sp>
    </p:spTree>
    <p:extLst>
      <p:ext uri="{BB962C8B-B14F-4D97-AF65-F5344CB8AC3E}">
        <p14:creationId xmlns:p14="http://schemas.microsoft.com/office/powerpoint/2010/main" val="42946271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a:t>
            </a:r>
            <a:r>
              <a:rPr lang="en-US" baseline="0" dirty="0"/>
              <a:t> are some examples of conflicts that can happen in the workplace.</a:t>
            </a:r>
          </a:p>
          <a:p>
            <a:pPr marL="171450" indent="-171450">
              <a:buFont typeface="Arial" panose="020B0604020202020204" pitchFamily="34" charset="0"/>
              <a:buChar char="•"/>
            </a:pPr>
            <a:r>
              <a:rPr lang="en-US" baseline="0" dirty="0"/>
              <a:t>Conflict may arise if you believe that the p</a:t>
            </a:r>
            <a:r>
              <a:rPr lang="en-US" dirty="0"/>
              <a:t>atient’s needs were not factored in by the doctor.</a:t>
            </a:r>
          </a:p>
          <a:p>
            <a:pPr marL="171450" indent="-171450">
              <a:buFont typeface="Arial" panose="020B0604020202020204" pitchFamily="34" charset="0"/>
              <a:buChar char="•"/>
            </a:pPr>
            <a:r>
              <a:rPr lang="en-US" dirty="0"/>
              <a:t>Sometimes there may</a:t>
            </a:r>
            <a:r>
              <a:rPr lang="en-US" baseline="0" dirty="0"/>
              <a:t> be </a:t>
            </a:r>
            <a:r>
              <a:rPr lang="en-US" dirty="0"/>
              <a:t>lack of clarity around who is responsible for doing something, such as calling an</a:t>
            </a:r>
            <a:r>
              <a:rPr lang="en-US" baseline="0" dirty="0"/>
              <a:t> insurance company.</a:t>
            </a:r>
            <a:endParaRPr lang="en-US" dirty="0"/>
          </a:p>
          <a:p>
            <a:pPr marL="171450" indent="-171450">
              <a:buFont typeface="Arial" panose="020B0604020202020204" pitchFamily="34" charset="0"/>
              <a:buChar char="•"/>
            </a:pPr>
            <a:r>
              <a:rPr lang="en-US" dirty="0"/>
              <a:t>You may need</a:t>
            </a:r>
            <a:r>
              <a:rPr lang="en-US" baseline="0" dirty="0"/>
              <a:t> </a:t>
            </a:r>
            <a:r>
              <a:rPr lang="en-US" dirty="0"/>
              <a:t>help from another team member but feel they are not being supportive.</a:t>
            </a:r>
          </a:p>
          <a:p>
            <a:pPr marL="171450" indent="-171450">
              <a:buFont typeface="Arial" panose="020B0604020202020204" pitchFamily="34" charset="0"/>
              <a:buChar char="•"/>
            </a:pPr>
            <a:r>
              <a:rPr lang="en-US" dirty="0"/>
              <a:t>If</a:t>
            </a:r>
            <a:r>
              <a:rPr lang="en-US" baseline="0" dirty="0"/>
              <a:t> you work with other navigators, there may be conflict about </a:t>
            </a:r>
            <a:r>
              <a:rPr lang="en-US" dirty="0"/>
              <a:t>who will work with which patients.</a:t>
            </a:r>
          </a:p>
          <a:p>
            <a:pPr marL="171450" indent="-171450">
              <a:buFont typeface="Arial" panose="020B0604020202020204" pitchFamily="34" charset="0"/>
              <a:buChar char="•"/>
            </a:pPr>
            <a:r>
              <a:rPr lang="en-US" dirty="0"/>
              <a:t>As in any profession, you may have conflict with your supervisor.</a:t>
            </a:r>
          </a:p>
          <a:p>
            <a:pPr marL="171450" indent="-171450">
              <a:buFont typeface="Arial" panose="020B0604020202020204" pitchFamily="34" charset="0"/>
              <a:buChar char="•"/>
            </a:pPr>
            <a:r>
              <a:rPr lang="en-US" dirty="0"/>
              <a:t>Because of care fragmentation, you may have</a:t>
            </a:r>
            <a:r>
              <a:rPr lang="en-US" baseline="0" dirty="0"/>
              <a:t> conflict d</a:t>
            </a:r>
            <a:r>
              <a:rPr lang="en-US" dirty="0"/>
              <a:t>ealing with different departments. For example,</a:t>
            </a:r>
            <a:r>
              <a:rPr lang="en-US" baseline="0" dirty="0"/>
              <a:t> you may need medical records from another department but find that they are slow to assist.</a:t>
            </a:r>
            <a:endParaRPr lang="en-US" dirty="0"/>
          </a:p>
          <a:p>
            <a:pPr marL="171450" indent="-171450">
              <a:buFont typeface="Arial" panose="020B0604020202020204" pitchFamily="34" charset="0"/>
              <a:buChar char="•"/>
            </a:pPr>
            <a:r>
              <a:rPr lang="en-US" dirty="0"/>
              <a:t>And you might have conflict with outside organizations like an insurance</a:t>
            </a:r>
            <a:r>
              <a:rPr lang="en-US" baseline="0" dirty="0"/>
              <a:t> provider.</a:t>
            </a:r>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24</a:t>
            </a:fld>
            <a:endParaRPr lang="en-US"/>
          </a:p>
        </p:txBody>
      </p:sp>
    </p:spTree>
    <p:extLst>
      <p:ext uri="{BB962C8B-B14F-4D97-AF65-F5344CB8AC3E}">
        <p14:creationId xmlns:p14="http://schemas.microsoft.com/office/powerpoint/2010/main" val="395235682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review the conflict resolution strategies</a:t>
            </a:r>
            <a:r>
              <a:rPr lang="en-US" baseline="0" dirty="0"/>
              <a:t> you already learned about in module 5. </a:t>
            </a:r>
          </a:p>
          <a:p>
            <a:endParaRPr lang="en-US" baseline="0" dirty="0"/>
          </a:p>
          <a:p>
            <a:pPr marL="171450" indent="-171450">
              <a:buFont typeface="Arial" panose="020B0604020202020204" pitchFamily="34" charset="0"/>
              <a:buChar char="•"/>
            </a:pPr>
            <a:r>
              <a:rPr lang="en-US" dirty="0"/>
              <a:t>Work at talking about the issues</a:t>
            </a:r>
          </a:p>
          <a:p>
            <a:pPr marL="171450" indent="-171450">
              <a:buFont typeface="Arial" panose="020B0604020202020204" pitchFamily="34" charset="0"/>
              <a:buChar char="•"/>
            </a:pPr>
            <a:r>
              <a:rPr lang="en-US" dirty="0"/>
              <a:t>Recognize the value of the conflict</a:t>
            </a:r>
          </a:p>
          <a:p>
            <a:pPr marL="171450" indent="-171450">
              <a:buFont typeface="Arial" panose="020B0604020202020204" pitchFamily="34" charset="0"/>
              <a:buChar char="•"/>
            </a:pPr>
            <a:r>
              <a:rPr lang="en-US" dirty="0"/>
              <a:t>Recognize conflict is a spiral and you can change the direction of the spiral</a:t>
            </a:r>
          </a:p>
          <a:p>
            <a:pPr marL="171450" indent="-171450">
              <a:buFont typeface="Arial" panose="020B0604020202020204" pitchFamily="34" charset="0"/>
              <a:buChar char="•"/>
            </a:pPr>
            <a:r>
              <a:rPr lang="en-US" dirty="0"/>
              <a:t>Emphasize common goals</a:t>
            </a:r>
          </a:p>
          <a:p>
            <a:pPr marL="171450" indent="-171450">
              <a:buFont typeface="Arial" panose="020B0604020202020204" pitchFamily="34" charset="0"/>
              <a:buChar char="•"/>
            </a:pPr>
            <a:r>
              <a:rPr lang="en-US" dirty="0"/>
              <a:t>Check perceptions</a:t>
            </a:r>
          </a:p>
          <a:p>
            <a:pPr marL="171450" indent="-171450">
              <a:buFont typeface="Arial" panose="020B0604020202020204" pitchFamily="34" charset="0"/>
              <a:buChar char="•"/>
            </a:pPr>
            <a:r>
              <a:rPr lang="en-US" dirty="0"/>
              <a:t>Use competent communication techniques</a:t>
            </a:r>
          </a:p>
          <a:p>
            <a:pPr marL="171450" indent="-171450">
              <a:buFont typeface="Arial" panose="020B0604020202020204" pitchFamily="34" charset="0"/>
              <a:buChar char="•"/>
            </a:pPr>
            <a:r>
              <a:rPr lang="en-US" dirty="0"/>
              <a:t>Agree to disagree and</a:t>
            </a:r>
          </a:p>
          <a:p>
            <a:pPr marL="171450" indent="-171450">
              <a:buFont typeface="Arial" panose="020B0604020202020204" pitchFamily="34" charset="0"/>
              <a:buChar char="•"/>
            </a:pPr>
            <a:r>
              <a:rPr lang="en-US" dirty="0"/>
              <a:t>Attack the problem, not the person</a:t>
            </a:r>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25</a:t>
            </a:fld>
            <a:endParaRPr lang="en-US"/>
          </a:p>
        </p:txBody>
      </p:sp>
    </p:spTree>
    <p:extLst>
      <p:ext uri="{BB962C8B-B14F-4D97-AF65-F5344CB8AC3E}">
        <p14:creationId xmlns:p14="http://schemas.microsoft.com/office/powerpoint/2010/main" val="56485012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We will now discuss two</a:t>
            </a:r>
            <a:r>
              <a:rPr lang="en-US" baseline="0" dirty="0"/>
              <a:t> </a:t>
            </a:r>
            <a:r>
              <a:rPr lang="en-US" dirty="0"/>
              <a:t>specific methods</a:t>
            </a:r>
            <a:r>
              <a:rPr lang="en-US" baseline="0" dirty="0"/>
              <a:t> for solving conflicts. These can be used to resolve conflicts on your health care team and to help your patients communicate with providers. These are SBAR and Walk in the Woods. </a:t>
            </a:r>
            <a:endParaRPr lang="en-US" dirty="0"/>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26</a:t>
            </a:fld>
            <a:endParaRPr lang="en-US"/>
          </a:p>
        </p:txBody>
      </p:sp>
    </p:spTree>
    <p:extLst>
      <p:ext uri="{BB962C8B-B14F-4D97-AF65-F5344CB8AC3E}">
        <p14:creationId xmlns:p14="http://schemas.microsoft.com/office/powerpoint/2010/main" val="319291722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SBAR method is used </a:t>
            </a:r>
            <a:r>
              <a:rPr lang="en-US" baseline="0" dirty="0"/>
              <a:t>for communicating with team members and to bridge differences in communication styles. SBAR is often used in clinical settings, but applies to patient navigators in providing a strategy for communicating with clinicians in a way that they are familiar with. SBAR stands for situation, background, assessment and recommendation.</a:t>
            </a:r>
          </a:p>
          <a:p>
            <a:endParaRPr lang="en-US" baseline="0" dirty="0"/>
          </a:p>
          <a:p>
            <a:r>
              <a:rPr lang="en-US" baseline="0" dirty="0"/>
              <a:t>Let’s say you are working with a patient and the doctor is upset because the patient wants to delay treatment. She asks you to tell the patient that he must start treatment immediately. You have talked with the patient, however, and he would like to wait 2 months so he can travel to his son’s wedding. As a patient navigator, your role is to advocate for your patient’s needs, but the doctor does not agree. </a:t>
            </a:r>
          </a:p>
          <a:p>
            <a:endParaRPr lang="en-US" baseline="0" dirty="0"/>
          </a:p>
          <a:p>
            <a:r>
              <a:rPr lang="en-US" baseline="0" dirty="0"/>
              <a:t>How can you use the SBAR method in this situation?</a:t>
            </a:r>
          </a:p>
          <a:p>
            <a:pPr marL="171450" indent="-171450">
              <a:buFont typeface="Arial" panose="020B0604020202020204" pitchFamily="34" charset="0"/>
              <a:buChar char="•"/>
            </a:pPr>
            <a:r>
              <a:rPr lang="en-US" baseline="0" dirty="0"/>
              <a:t>Situation – what is going on with the patient? The patient would like to delay treatment to travel to his son’s wedding, but the doctor believes the patient needs to start immediately.</a:t>
            </a:r>
          </a:p>
          <a:p>
            <a:pPr marL="171450" indent="-171450">
              <a:buFont typeface="Arial" panose="020B0604020202020204" pitchFamily="34" charset="0"/>
              <a:buChar char="•"/>
            </a:pPr>
            <a:r>
              <a:rPr lang="en-US" baseline="0" dirty="0"/>
              <a:t>Background – what is the context? The patient is concerned that he will not be able to attend a major life event but has not mentioned this to the doctor.</a:t>
            </a:r>
          </a:p>
          <a:p>
            <a:pPr marL="171450" indent="-171450">
              <a:buFont typeface="Arial" panose="020B0604020202020204" pitchFamily="34" charset="0"/>
              <a:buChar char="•"/>
            </a:pPr>
            <a:r>
              <a:rPr lang="en-US" baseline="0" dirty="0"/>
              <a:t>Assessment – What do you think the problem is? The patient and the doctor have not communicated with each other. </a:t>
            </a:r>
          </a:p>
          <a:p>
            <a:pPr marL="171450" indent="-171450">
              <a:buFont typeface="Arial" panose="020B0604020202020204" pitchFamily="34" charset="0"/>
              <a:buChar char="•"/>
            </a:pPr>
            <a:r>
              <a:rPr lang="en-US" baseline="0" dirty="0"/>
              <a:t>Recommendation - The patient needs to discuss his needs with the doctor and the doctor needs to consider whether a delay is feasible. The patient navigator can help to make sure the patient understands treatment options and the implications of delaying treatment.  </a:t>
            </a:r>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27</a:t>
            </a:fld>
            <a:endParaRPr lang="en-US"/>
          </a:p>
        </p:txBody>
      </p:sp>
    </p:spTree>
    <p:extLst>
      <p:ext uri="{BB962C8B-B14F-4D97-AF65-F5344CB8AC3E}">
        <p14:creationId xmlns:p14="http://schemas.microsoft.com/office/powerpoint/2010/main" val="40714709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Walk in the Woods</a:t>
            </a:r>
            <a:r>
              <a:rPr lang="en-US" baseline="0" dirty="0"/>
              <a:t> is a </a:t>
            </a:r>
            <a:r>
              <a:rPr lang="en-US" dirty="0"/>
              <a:t>4 step negotiation process to solve conflicts in health care settings. It encourages understanding of similarities and differences of opinions. The approach is solutions-oriented and it helps all parties involved put aside personal interests for an overall positive outcome. This approach can be effective with large teams of providers, or helping your patients work through differences with their</a:t>
            </a:r>
            <a:r>
              <a:rPr lang="en-US" baseline="0" dirty="0"/>
              <a:t> health care team. </a:t>
            </a:r>
          </a:p>
          <a:p>
            <a:endParaRPr lang="en-US" baseline="0" dirty="0"/>
          </a:p>
          <a:p>
            <a:r>
              <a:rPr lang="en-US" baseline="0" dirty="0"/>
              <a:t>We will walk through this process using an example. Consider the following scenario:</a:t>
            </a:r>
          </a:p>
          <a:p>
            <a:endParaRPr lang="en-US" baseline="0" dirty="0"/>
          </a:p>
          <a:p>
            <a:r>
              <a:rPr lang="en-US" baseline="0" dirty="0"/>
              <a:t>The cancer center director has just told you that you need to come up with a survivorship care planning process to meet a new accreditation standard, but you have no new resources to do this. </a:t>
            </a:r>
            <a:endParaRPr lang="en-US" dirty="0"/>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28</a:t>
            </a:fld>
            <a:endParaRPr lang="en-US"/>
          </a:p>
        </p:txBody>
      </p:sp>
    </p:spTree>
    <p:extLst>
      <p:ext uri="{BB962C8B-B14F-4D97-AF65-F5344CB8AC3E}">
        <p14:creationId xmlns:p14="http://schemas.microsoft.com/office/powerpoint/2010/main" val="286778574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In the Walk in the Woods method</a:t>
            </a:r>
            <a:r>
              <a:rPr lang="en-US" sz="1200" baseline="0" dirty="0"/>
              <a:t> of problem solving, first you should identify self-interests.</a:t>
            </a:r>
          </a:p>
          <a:p>
            <a:endParaRPr lang="en-US" sz="1200" baseline="0" dirty="0"/>
          </a:p>
          <a:p>
            <a:r>
              <a:rPr lang="en-US" sz="1200" dirty="0"/>
              <a:t>Self-interest is not to be confused with selfish interest, or being concerned with personal advancement at the expense of others</a:t>
            </a:r>
          </a:p>
          <a:p>
            <a:pPr marL="628650" lvl="1" indent="-171450">
              <a:buFont typeface="Arial" panose="020B0604020202020204" pitchFamily="34" charset="0"/>
              <a:buChar char="•"/>
            </a:pPr>
            <a:r>
              <a:rPr lang="en-US" sz="1200" dirty="0"/>
              <a:t>Start by defining the problem and then think about</a:t>
            </a:r>
          </a:p>
          <a:p>
            <a:pPr marL="628650" lvl="1" indent="-171450">
              <a:buFont typeface="Arial" panose="020B0604020202020204" pitchFamily="34" charset="0"/>
              <a:buChar char="•"/>
            </a:pPr>
            <a:r>
              <a:rPr lang="en-US" sz="1200" dirty="0"/>
              <a:t>Who has a stake in the problem, or who has a say and who will be impacted by the outcome?</a:t>
            </a:r>
          </a:p>
          <a:p>
            <a:r>
              <a:rPr lang="en-US" sz="1200" dirty="0"/>
              <a:t>Each party should define the problem, what interests they have in the matter and their end-goal for negotiations. All parties are encouraged to listen to each other and not to be judgmental. Everyone should show interest in what others have to say.</a:t>
            </a:r>
          </a:p>
          <a:p>
            <a:endParaRPr lang="en-US" sz="1200" dirty="0"/>
          </a:p>
          <a:p>
            <a:r>
              <a:rPr lang="en-US" sz="1200" dirty="0"/>
              <a:t>In our</a:t>
            </a:r>
            <a:r>
              <a:rPr lang="en-US" sz="1200" baseline="0" dirty="0"/>
              <a:t> example, the problem is creating a new process that requires uncompensated time. Health care team members, the patient and family members and administrators all have a stake in the issue.</a:t>
            </a:r>
          </a:p>
          <a:p>
            <a:endParaRPr lang="en-US" sz="1200" baseline="0" dirty="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The cancer center director wants to see a process created within three months.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The oncologists are pressured to see as many patients as possible. Many of them believe a new process is unnecessary since they already chart in the patient’s record. They believe they can provide the best care possible if they minimize the amount of paperwork they are tasked with doing. If this requirement is necessary, they believe the nurses should do the work.</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The nurses are concerned that patients do not know how to manage impacts of their treatment. They favor creation of survivorship care plans, but have no time to do this.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The patient navigator would like what is best for the patient. However, the patient navigator is not sure how to help.</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The cancer center administrator is concerned about lost productivity and new expenses that will not be recovered from insurers or payers.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The patient simply wants to understand how their cancer experience will impact them in the future. And they want to know that their various health care providers are communicating with each other to best coordinate his or her care.</a:t>
            </a:r>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29</a:t>
            </a:fld>
            <a:endParaRPr lang="en-US"/>
          </a:p>
        </p:txBody>
      </p:sp>
    </p:spTree>
    <p:extLst>
      <p:ext uri="{BB962C8B-B14F-4D97-AF65-F5344CB8AC3E}">
        <p14:creationId xmlns:p14="http://schemas.microsoft.com/office/powerpoint/2010/main" val="22370532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7150" indent="0">
              <a:buNone/>
            </a:pPr>
            <a:r>
              <a:rPr lang="en-US" sz="1200" dirty="0"/>
              <a:t>This lesson covers the following Core Competencies for Patient Navigators:</a:t>
            </a:r>
          </a:p>
          <a:p>
            <a:pPr marL="57150" indent="0">
              <a:buNone/>
            </a:pPr>
            <a:endParaRPr lang="en-US" sz="1200" dirty="0"/>
          </a:p>
          <a:p>
            <a:pPr marL="57150" indent="0">
              <a:buNone/>
            </a:pPr>
            <a:r>
              <a:rPr lang="en-US" sz="1200" dirty="0"/>
              <a:t>4.5 Communicate effectively with navigator colleagues, health professionals and health related agencies to promote patient navigation services and leverage community resources to assist patients</a:t>
            </a:r>
          </a:p>
          <a:p>
            <a:pPr marL="57150" indent="0">
              <a:buNone/>
            </a:pPr>
            <a:r>
              <a:rPr lang="en-US" sz="1200" dirty="0"/>
              <a:t>6.1 Support a smooth transition of patients across screening, diagnosis, active treatment, survivorship and/or end-of-life care, working with the patient’s clinical team</a:t>
            </a:r>
          </a:p>
          <a:p>
            <a:pPr marL="57150" indent="0">
              <a:buNone/>
            </a:pPr>
            <a:r>
              <a:rPr lang="en-US" sz="1200" dirty="0"/>
              <a:t>7.1 Work with other health professionals to establish and maintain a climate of mutual respect, dignity, diversity, ethical integrity and trust</a:t>
            </a:r>
          </a:p>
          <a:p>
            <a:pPr marL="57150" indent="0">
              <a:buNone/>
            </a:pPr>
            <a:r>
              <a:rPr lang="en-US" sz="1200" dirty="0"/>
              <a:t>7.3 Participate in interprofessional teams to provide patient-and population-centered care that is safe, timely, efficient, effective and equitable</a:t>
            </a:r>
          </a:p>
          <a:p>
            <a:endParaRPr lang="en-US" dirty="0"/>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3</a:t>
            </a:fld>
            <a:endParaRPr lang="en-US"/>
          </a:p>
        </p:txBody>
      </p:sp>
    </p:spTree>
    <p:extLst>
      <p:ext uri="{BB962C8B-B14F-4D97-AF65-F5344CB8AC3E}">
        <p14:creationId xmlns:p14="http://schemas.microsoft.com/office/powerpoint/2010/main" val="415837674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a:t>
            </a:r>
            <a:r>
              <a:rPr lang="en-US" baseline="0" dirty="0"/>
              <a:t> step 2, each person or group i</a:t>
            </a:r>
            <a:r>
              <a:rPr lang="en-US" dirty="0"/>
              <a:t>dentifies what everyone agrees on to reframe the problem and what everyone disagrees on. The idea is that by first identifying what everyone agrees on, it is much easier to resolve disagreements, which may now seem unimportant. Parties can focus on what they have in common and in what ways they are united.</a:t>
            </a:r>
          </a:p>
          <a:p>
            <a:endParaRPr lang="en-US" dirty="0"/>
          </a:p>
          <a:p>
            <a:r>
              <a:rPr lang="en-US" dirty="0"/>
              <a:t>In our</a:t>
            </a:r>
            <a:r>
              <a:rPr lang="en-US" baseline="0" dirty="0"/>
              <a:t> example, what do all stakeholders agree on? </a:t>
            </a:r>
          </a:p>
          <a:p>
            <a:pPr marL="171450" indent="-171450">
              <a:buFont typeface="Arial" panose="020B0604020202020204" pitchFamily="34" charset="0"/>
              <a:buChar char="•"/>
            </a:pPr>
            <a:r>
              <a:rPr lang="en-US" baseline="0" dirty="0"/>
              <a:t>Everyone wants to provide excellent and efficient patient care.</a:t>
            </a:r>
          </a:p>
          <a:p>
            <a:pPr marL="171450" indent="-171450">
              <a:buFont typeface="Arial" panose="020B0604020202020204" pitchFamily="34" charset="0"/>
              <a:buChar char="•"/>
            </a:pPr>
            <a:r>
              <a:rPr lang="en-US" baseline="0" dirty="0"/>
              <a:t>Most members of the health care team agree that they do not have time to create survivorship care plans for every patient.</a:t>
            </a:r>
          </a:p>
          <a:p>
            <a:pPr marL="171450" indent="-171450">
              <a:buFont typeface="Arial" panose="020B0604020202020204" pitchFamily="34" charset="0"/>
              <a:buChar char="•"/>
            </a:pPr>
            <a:endParaRPr lang="en-US" baseline="0" dirty="0"/>
          </a:p>
          <a:p>
            <a:pPr marL="0" indent="0">
              <a:buFont typeface="Arial" panose="020B0604020202020204" pitchFamily="34" charset="0"/>
              <a:buNone/>
            </a:pPr>
            <a:r>
              <a:rPr lang="en-US" baseline="0" dirty="0"/>
              <a:t>What do the stakeholders disagree on?</a:t>
            </a:r>
          </a:p>
          <a:p>
            <a:pPr marL="171450" indent="-171450">
              <a:buFont typeface="Arial" panose="020B0604020202020204" pitchFamily="34" charset="0"/>
              <a:buChar char="•"/>
            </a:pPr>
            <a:r>
              <a:rPr lang="en-US" baseline="0" dirty="0"/>
              <a:t>The stakeholders involved disagree on whether the new requirement is necessary, and if it is necessary, who has time to do the work. </a:t>
            </a:r>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30</a:t>
            </a:fld>
            <a:endParaRPr lang="en-US"/>
          </a:p>
        </p:txBody>
      </p:sp>
    </p:spTree>
    <p:extLst>
      <p:ext uri="{BB962C8B-B14F-4D97-AF65-F5344CB8AC3E}">
        <p14:creationId xmlns:p14="http://schemas.microsoft.com/office/powerpoint/2010/main" val="389826936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a:t>
            </a:r>
            <a:r>
              <a:rPr lang="en-US" baseline="0" dirty="0"/>
              <a:t> step three, a</a:t>
            </a:r>
            <a:r>
              <a:rPr lang="en-US" dirty="0"/>
              <a:t>ll parties</a:t>
            </a:r>
            <a:r>
              <a:rPr lang="en-US" baseline="0" dirty="0"/>
              <a:t> </a:t>
            </a:r>
            <a:r>
              <a:rPr lang="en-US" dirty="0"/>
              <a:t>freely brainstorm new and creative ideas to solve the problem.</a:t>
            </a:r>
            <a:r>
              <a:rPr lang="en-US" baseline="0" dirty="0"/>
              <a:t> </a:t>
            </a:r>
            <a:r>
              <a:rPr lang="en-US" dirty="0"/>
              <a:t>No one should judge or comment on the ideas offered. Everyone should think about solutions in light of how detrimental things could be if the problem is not resolved. </a:t>
            </a:r>
          </a:p>
          <a:p>
            <a:endParaRPr lang="en-US" dirty="0"/>
          </a:p>
          <a:p>
            <a:r>
              <a:rPr lang="en-US" sz="1200" dirty="0"/>
              <a:t>Once everyone has offered some solutions, each one is ranked as follows</a:t>
            </a:r>
          </a:p>
          <a:p>
            <a:pPr marL="514350" indent="-514350">
              <a:buFont typeface="+mj-lt"/>
              <a:buAutoNum type="arabicPeriod"/>
            </a:pPr>
            <a:r>
              <a:rPr lang="en-US" sz="1200" dirty="0"/>
              <a:t>Unanimous agreement</a:t>
            </a:r>
          </a:p>
          <a:p>
            <a:pPr marL="514350" indent="-514350">
              <a:buFont typeface="+mj-lt"/>
              <a:buAutoNum type="arabicPeriod"/>
            </a:pPr>
            <a:r>
              <a:rPr lang="en-US" sz="1200" dirty="0"/>
              <a:t>Ambiguity or</a:t>
            </a:r>
          </a:p>
          <a:p>
            <a:pPr marL="514350" indent="-514350">
              <a:buFont typeface="+mj-lt"/>
              <a:buAutoNum type="arabicPeriod"/>
            </a:pPr>
            <a:r>
              <a:rPr lang="en-US" sz="1200" dirty="0"/>
              <a:t>Clear disagreement</a:t>
            </a:r>
          </a:p>
          <a:p>
            <a:endParaRPr lang="en-US" sz="1200" dirty="0"/>
          </a:p>
          <a:p>
            <a:r>
              <a:rPr lang="en-US" sz="1200" dirty="0"/>
              <a:t>Solutions</a:t>
            </a:r>
            <a:r>
              <a:rPr lang="en-US" sz="1200" baseline="0" dirty="0"/>
              <a:t> might also be ranked </a:t>
            </a:r>
            <a:r>
              <a:rPr lang="en-US" sz="1200" dirty="0"/>
              <a:t>based on feasibility, time-frame, buy-in from important parties (for instance, buy-in</a:t>
            </a:r>
            <a:r>
              <a:rPr lang="en-US" sz="1200" baseline="0" dirty="0"/>
              <a:t> from the </a:t>
            </a:r>
            <a:r>
              <a:rPr lang="en-US" sz="1200" dirty="0"/>
              <a:t>board of directors). After ranking, review those marked with a two to see if they can be reclassified as one or three. Those marked at a one are the solutions that move to the final stage of negotiation.</a:t>
            </a:r>
          </a:p>
          <a:p>
            <a:endParaRPr lang="en-US" dirty="0"/>
          </a:p>
          <a:p>
            <a:r>
              <a:rPr lang="en-US" dirty="0"/>
              <a:t>In our example, consider that </a:t>
            </a:r>
          </a:p>
          <a:p>
            <a:pPr marL="171450" indent="-171450">
              <a:buFont typeface="Arial" panose="020B0604020202020204" pitchFamily="34" charset="0"/>
              <a:buChar char="•"/>
            </a:pPr>
            <a:r>
              <a:rPr lang="en-US" dirty="0"/>
              <a:t>All team members unanimously agree</a:t>
            </a:r>
            <a:r>
              <a:rPr lang="en-US" baseline="0" dirty="0"/>
              <a:t> that they want patients to have excellent care</a:t>
            </a:r>
          </a:p>
          <a:p>
            <a:pPr marL="171450" indent="-171450">
              <a:buFont typeface="Arial" panose="020B0604020202020204" pitchFamily="34" charset="0"/>
              <a:buChar char="•"/>
            </a:pPr>
            <a:r>
              <a:rPr lang="en-US" baseline="0" dirty="0"/>
              <a:t>Team members are ambiguous about whether the new survivorship care planning is necessary and who should perform this work if it is</a:t>
            </a:r>
          </a:p>
          <a:p>
            <a:pPr marL="171450" indent="-171450">
              <a:buFont typeface="Arial" panose="020B0604020202020204" pitchFamily="34" charset="0"/>
              <a:buChar char="•"/>
            </a:pPr>
            <a:r>
              <a:rPr lang="en-US" baseline="0" dirty="0"/>
              <a:t>There is clear disagreement between the oncologists and the nurses about how much time the nurses have. There is clear disagreement between the cancer center director and the oncologists regarding the necessity of the new standard.</a:t>
            </a:r>
          </a:p>
          <a:p>
            <a:pPr marL="171450" indent="-171450">
              <a:buFont typeface="Arial" panose="020B0604020202020204" pitchFamily="34" charset="0"/>
              <a:buChar char="•"/>
            </a:pPr>
            <a:endParaRPr lang="en-US" baseline="0"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31</a:t>
            </a:fld>
            <a:endParaRPr lang="en-US"/>
          </a:p>
        </p:txBody>
      </p:sp>
    </p:spTree>
    <p:extLst>
      <p:ext uri="{BB962C8B-B14F-4D97-AF65-F5344CB8AC3E}">
        <p14:creationId xmlns:p14="http://schemas.microsoft.com/office/powerpoint/2010/main" val="327055817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In this final phase, the parties work together to come to a solution of mutual agreement. All parties begin by defining their priorities. Parties share what they “must, want and would like to receive”, and what they are “eager, willing and unwilling to give” in the deal. The idea is that all parties remember why they are having the discussion and what their shared interests are. Once these are defined, parties discuss what they will and will not commit to, how they will meet their objectives and what are the implications for the proposed deal. The agreement should be</a:t>
            </a:r>
            <a:r>
              <a:rPr lang="en-US" sz="1200" baseline="0" dirty="0"/>
              <a:t> written down</a:t>
            </a:r>
            <a:r>
              <a:rPr lang="en-US" sz="1200" dirty="0"/>
              <a:t>. Each party should gain something out of the deal.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In our example,</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The oncologists</a:t>
            </a:r>
            <a:r>
              <a:rPr lang="en-US" sz="1200" baseline="0" dirty="0"/>
              <a:t> say that they would like to delegate the duty to another health care team member. They are unwilling to give up time with newly diagnosed patients to create a survivorship care plan for those finishing treatment. They are also unwilling to give up autonomy in deciding what is best for each patient after their cancer is complete.</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The nurses say they</a:t>
            </a:r>
            <a:r>
              <a:rPr lang="en-US" sz="1200" baseline="0" dirty="0"/>
              <a:t> want to create the care plans, but they don’t have the time. They are eager to contribute to the solution, but unwilling to work longer hours.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aseline="0" dirty="0"/>
              <a:t>The patient navigator has some time available and is willing to help with the new survivorship care planning process, but is unwilling to violate her scope of practice.</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aseline="0" dirty="0"/>
              <a:t>The </a:t>
            </a:r>
            <a:r>
              <a:rPr lang="en-US" sz="1200" dirty="0"/>
              <a:t>cancer</a:t>
            </a:r>
            <a:r>
              <a:rPr lang="en-US" sz="1200" baseline="0" dirty="0"/>
              <a:t> center administrator would like to protect the oncologists’ time and is willing to pay for software and one nurse FTE to maintain accreditation and create an efficient process.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aseline="0" dirty="0"/>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aseline="0" dirty="0"/>
              <a:t>Given these factors, your team decides to invest in survivorship care planning software that pulls treatment related information into a summary. The nurses create a task force to review typical post-treatment protocols for the patients seen in their clinic and come up with common algorithms for post-treatment care. They review these algorithms and refine them with the oncologists. The protocols are then pre-populated in the survivorship care planning software. The oncologists ask for the ability to overwrite the protocols in certain situations. The patient navigator helps to ensure that all of the patient information is in the Electronic Medical Record before the data is pulled into the survivorship care planning tool. The nurses adjust their shifts with the addition of the new nurse FTE. Each nurse creates care plans for an equal number of patients completing treatment. The oncologist reviews each care plan and signs off on it before the nurse explains the care plan to the patient.</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aseline="0" dirty="0"/>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aseline="0" dirty="0"/>
              <a:t>While this situation required an investment of time and money, more time and money was saved by ensuring that each team members’ interests were respected and every person on the team operated at their highest level of licensure to provide excellent patient care.</a:t>
            </a:r>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32</a:t>
            </a:fld>
            <a:endParaRPr lang="en-US"/>
          </a:p>
        </p:txBody>
      </p:sp>
    </p:spTree>
    <p:extLst>
      <p:ext uri="{BB962C8B-B14F-4D97-AF65-F5344CB8AC3E}">
        <p14:creationId xmlns:p14="http://schemas.microsoft.com/office/powerpoint/2010/main" val="41074417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a:t>
            </a:r>
            <a:r>
              <a:rPr lang="en-US" baseline="0" dirty="0"/>
              <a:t> you work to resolve conflicts, it might be helpful to change your perspective on success.</a:t>
            </a:r>
          </a:p>
          <a:p>
            <a:endParaRPr lang="en-US" baseline="0" dirty="0"/>
          </a:p>
          <a:p>
            <a:r>
              <a:rPr lang="en-US" dirty="0"/>
              <a:t>Success is defined as:</a:t>
            </a:r>
          </a:p>
          <a:p>
            <a:pPr lvl="1">
              <a:buNone/>
            </a:pPr>
            <a:r>
              <a:rPr lang="en-US" dirty="0"/>
              <a:t>“If I succeed, you succeed; and if you succeed, I succeed. Therefore, let’s work toward achieving mutual success.”</a:t>
            </a:r>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33</a:t>
            </a:fld>
            <a:endParaRPr lang="en-US"/>
          </a:p>
        </p:txBody>
      </p:sp>
    </p:spTree>
    <p:extLst>
      <p:ext uri="{BB962C8B-B14F-4D97-AF65-F5344CB8AC3E}">
        <p14:creationId xmlns:p14="http://schemas.microsoft.com/office/powerpoint/2010/main" val="155471409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t>In this lesson you learned to:</a:t>
            </a:r>
          </a:p>
          <a:p>
            <a:pPr marL="457200" indent="-457200">
              <a:spcBef>
                <a:spcPts val="0"/>
              </a:spcBef>
              <a:spcAft>
                <a:spcPts val="0"/>
              </a:spcAft>
            </a:pPr>
            <a:endParaRPr lang="en-US" sz="1200" dirty="0"/>
          </a:p>
          <a:p>
            <a:pPr marL="457200" indent="-457200">
              <a:spcBef>
                <a:spcPts val="0"/>
              </a:spcBef>
              <a:spcAft>
                <a:spcPts val="0"/>
              </a:spcAft>
              <a:buFont typeface="Arial" panose="020B0604020202020204" pitchFamily="34" charset="0"/>
              <a:buChar char="•"/>
            </a:pPr>
            <a:r>
              <a:rPr lang="en-US" sz="1200" dirty="0"/>
              <a:t>Work in cooperation with those who receive care, those who provide care, and others who contribute to or support the delivery of prevention and health services to forge interdependent relationships to improve care and advance learning</a:t>
            </a:r>
          </a:p>
          <a:p>
            <a:pPr marL="457200" indent="-457200">
              <a:spcBef>
                <a:spcPts val="0"/>
              </a:spcBef>
              <a:spcAft>
                <a:spcPts val="0"/>
              </a:spcAft>
              <a:buFont typeface="Arial" panose="020B0604020202020204" pitchFamily="34" charset="0"/>
              <a:buChar char="•"/>
            </a:pPr>
            <a:r>
              <a:rPr lang="en-US" sz="1200" dirty="0"/>
              <a:t>Contribute to a positive working atmosphere</a:t>
            </a:r>
          </a:p>
          <a:p>
            <a:pPr marL="457200" indent="-457200">
              <a:spcBef>
                <a:spcPts val="0"/>
              </a:spcBef>
              <a:spcAft>
                <a:spcPts val="0"/>
              </a:spcAft>
              <a:buFont typeface="Arial" panose="020B0604020202020204" pitchFamily="34" charset="0"/>
              <a:buChar char="•"/>
            </a:pPr>
            <a:r>
              <a:rPr lang="en-US" sz="1200" dirty="0"/>
              <a:t>Identify potential barriers to a smooth transition of patients across screening, diagnosis, active treatment, survivorship and/or end-of-life care, working with the patient’s clinical team</a:t>
            </a:r>
          </a:p>
          <a:p>
            <a:pPr marL="457200" indent="-457200">
              <a:spcBef>
                <a:spcPts val="0"/>
              </a:spcBef>
              <a:spcAft>
                <a:spcPts val="0"/>
              </a:spcAft>
              <a:buFont typeface="Arial" panose="020B0604020202020204" pitchFamily="34" charset="0"/>
              <a:buChar char="•"/>
            </a:pPr>
            <a:r>
              <a:rPr lang="en-US" sz="1200" dirty="0"/>
              <a:t>Describe how culture, background, religious beliefs and attitudes impact patient care and the working environment</a:t>
            </a:r>
          </a:p>
          <a:p>
            <a:pPr marL="457200" indent="-457200">
              <a:spcBef>
                <a:spcPts val="0"/>
              </a:spcBef>
              <a:spcAft>
                <a:spcPts val="0"/>
              </a:spcAft>
              <a:buFont typeface="Arial" panose="020B0604020202020204" pitchFamily="34" charset="0"/>
              <a:buChar char="•"/>
            </a:pPr>
            <a:r>
              <a:rPr lang="en-US" sz="1200" dirty="0"/>
              <a:t>Solve conflicts and enable a constructive negotiation in a healthcare team</a:t>
            </a:r>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34</a:t>
            </a:fld>
            <a:endParaRPr lang="en-US"/>
          </a:p>
        </p:txBody>
      </p:sp>
    </p:spTree>
    <p:extLst>
      <p:ext uri="{BB962C8B-B14F-4D97-AF65-F5344CB8AC3E}">
        <p14:creationId xmlns:p14="http://schemas.microsoft.com/office/powerpoint/2010/main" val="305383074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6F15E9-0BE7-4FE3-9441-9D32F4679029}" type="slidenum">
              <a:rPr lang="en-US" smtClean="0"/>
              <a:pPr/>
              <a:t>35</a:t>
            </a:fld>
            <a:endParaRPr lang="en-US"/>
          </a:p>
        </p:txBody>
      </p:sp>
    </p:spTree>
    <p:extLst>
      <p:ext uri="{BB962C8B-B14F-4D97-AF65-F5344CB8AC3E}">
        <p14:creationId xmlns:p14="http://schemas.microsoft.com/office/powerpoint/2010/main" val="258520646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6F15E9-0BE7-4FE3-9441-9D32F4679029}" type="slidenum">
              <a:rPr lang="en-US" smtClean="0"/>
              <a:pPr/>
              <a:t>36</a:t>
            </a:fld>
            <a:endParaRPr lang="en-US"/>
          </a:p>
        </p:txBody>
      </p:sp>
    </p:spTree>
    <p:extLst>
      <p:ext uri="{BB962C8B-B14F-4D97-AF65-F5344CB8AC3E}">
        <p14:creationId xmlns:p14="http://schemas.microsoft.com/office/powerpoint/2010/main" val="37217565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t>In this lesson you will learn how to:</a:t>
            </a:r>
          </a:p>
          <a:p>
            <a:pPr marL="457200" lvl="1" indent="0">
              <a:buNone/>
            </a:pPr>
            <a:r>
              <a:rPr lang="en-US" dirty="0"/>
              <a:t>Work in cooperation with those who receive care, those who provide care, and others who contribute to or support the delivery of prevention and health services to forge interdependent relationships to improve care and advance learning.</a:t>
            </a:r>
          </a:p>
          <a:p>
            <a:pPr marL="457200" lvl="1" indent="0">
              <a:buNone/>
            </a:pPr>
            <a:r>
              <a:rPr lang="en-US" dirty="0"/>
              <a:t>Contribute to a positive working atmosphere.</a:t>
            </a:r>
          </a:p>
          <a:p>
            <a:pPr marL="457200" lvl="1" indent="0">
              <a:buNone/>
            </a:pPr>
            <a:r>
              <a:rPr lang="en-US" dirty="0"/>
              <a:t>Identify potential barriers to a smooth transition of patients across screening, diagnosis, active treatment, survivorship and/or end-of-life care, working with the patient’s clinical team.</a:t>
            </a:r>
          </a:p>
          <a:p>
            <a:pPr marL="457200" lvl="1" indent="0">
              <a:buNone/>
            </a:pPr>
            <a:r>
              <a:rPr lang="en-US" dirty="0"/>
              <a:t>Describe how culture, background, religious beliefs and attitudes impact patient care and the working environment.</a:t>
            </a:r>
          </a:p>
          <a:p>
            <a:pPr marL="457200" lvl="1" indent="0">
              <a:buNone/>
            </a:pPr>
            <a:r>
              <a:rPr lang="en-US" dirty="0"/>
              <a:t>Solve conflicts and enable a constructive negotiation in a healthcare team.</a:t>
            </a:r>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4</a:t>
            </a:fld>
            <a:endParaRPr lang="en-US"/>
          </a:p>
        </p:txBody>
      </p:sp>
    </p:spTree>
    <p:extLst>
      <p:ext uri="{BB962C8B-B14F-4D97-AF65-F5344CB8AC3E}">
        <p14:creationId xmlns:p14="http://schemas.microsoft.com/office/powerpoint/2010/main" val="37830078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first section of this lesson gives you an overview of healthcare team dynamics. We will discuss the characteristics of effective teams and how to collaborate with other healthcare providers. </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Module 3, you were introduced to various professionals</a:t>
            </a:r>
            <a:r>
              <a:rPr lang="en-US" baseline="0" dirty="0"/>
              <a:t> that make up the health care team in cancer. Some of the many health care professionals you may encounter in your work as a patient navigator include doctors, mid-level providers like physician assistants and nurse practitioners, nurses, pharmacists, technologists and technicians, therapists and rehabilitation specialists and emotional, social and spiritual support providers. It is important that you understand the roles of the individuals providing care for your patients so that you know who to reach out to as you address barriers to care.</a:t>
            </a:r>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5</a:t>
            </a:fld>
            <a:endParaRPr lang="en-US"/>
          </a:p>
        </p:txBody>
      </p:sp>
    </p:spTree>
    <p:extLst>
      <p:ext uri="{BB962C8B-B14F-4D97-AF65-F5344CB8AC3E}">
        <p14:creationId xmlns:p14="http://schemas.microsoft.com/office/powerpoint/2010/main" val="40275971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Teams are 2 or more people working together or collaborating</a:t>
            </a:r>
            <a:r>
              <a:rPr lang="en-US" baseline="0" dirty="0"/>
              <a:t> </a:t>
            </a:r>
            <a:r>
              <a:rPr lang="en-US" dirty="0"/>
              <a:t>to accomplish a common goal by applying </a:t>
            </a:r>
            <a:r>
              <a:rPr lang="en-US" baseline="0" dirty="0"/>
              <a:t>their particular skills and knowledge. Teamwork and collaboration are not the same thing. Professionals can work together to meet the needs of their patients without identifying as a part of a team. Teams, however, can’t be effective unless all members collaborate on their work. Team members agree to give up working independently and allow their work to be coordinated by the group, monitoring the activities of others and taking responsibility to manage conflicts. </a:t>
            </a:r>
            <a:endParaRPr lang="en-US" dirty="0"/>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6</a:t>
            </a:fld>
            <a:endParaRPr lang="en-US"/>
          </a:p>
        </p:txBody>
      </p:sp>
    </p:spTree>
    <p:extLst>
      <p:ext uri="{BB962C8B-B14F-4D97-AF65-F5344CB8AC3E}">
        <p14:creationId xmlns:p14="http://schemas.microsoft.com/office/powerpoint/2010/main" val="32795024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a:t>
            </a:r>
            <a:r>
              <a:rPr lang="en-US" baseline="0" dirty="0"/>
              <a:t> are generally two types of teams in health care. </a:t>
            </a:r>
            <a:r>
              <a:rPr lang="en-US" baseline="0" dirty="0" err="1"/>
              <a:t>Interprofessional</a:t>
            </a:r>
            <a:r>
              <a:rPr lang="en-US" baseline="0" dirty="0"/>
              <a:t> teams are made up of individuals who identify with different specialties or disciplines who work together and communicate to make well-informed decisions.</a:t>
            </a:r>
          </a:p>
          <a:p>
            <a:endParaRPr lang="en-US" baseline="0" dirty="0"/>
          </a:p>
          <a:p>
            <a:r>
              <a:rPr lang="en-US" baseline="0" dirty="0"/>
              <a:t>Multidisciplinary teams are also made up of members who come from various disciplines and specialties, but they tend to work independently, conducting assessments and treatment on their own and then sharing the information with the team afterwards.</a:t>
            </a:r>
          </a:p>
          <a:p>
            <a:endParaRPr lang="en-US" baseline="0" dirty="0"/>
          </a:p>
          <a:p>
            <a:r>
              <a:rPr lang="en-US" baseline="0" dirty="0"/>
              <a:t>Diverse teams should strive to operate as </a:t>
            </a:r>
            <a:r>
              <a:rPr lang="en-US" baseline="0" dirty="0" err="1"/>
              <a:t>interprofessional</a:t>
            </a:r>
            <a:r>
              <a:rPr lang="en-US" baseline="0" dirty="0"/>
              <a:t> teams as much as possible. </a:t>
            </a:r>
            <a:endParaRPr lang="en-US" dirty="0"/>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7</a:t>
            </a:fld>
            <a:endParaRPr lang="en-US"/>
          </a:p>
        </p:txBody>
      </p:sp>
    </p:spTree>
    <p:extLst>
      <p:ext uri="{BB962C8B-B14F-4D97-AF65-F5344CB8AC3E}">
        <p14:creationId xmlns:p14="http://schemas.microsoft.com/office/powerpoint/2010/main" val="35006089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Effective teams are based on mutual</a:t>
            </a:r>
            <a:r>
              <a:rPr lang="en-US" baseline="0" dirty="0"/>
              <a:t> trust, respect and collaboration. </a:t>
            </a:r>
            <a:r>
              <a:rPr lang="en-US" dirty="0"/>
              <a:t>Collaboration in health care means that health care professionals assume complementary roles and cooperate, sharing responsibility for problem-solving and making decisions to make and carry out plans for patient care.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Teamwork requires members to work together toward a common aim. When health care professionals participate in </a:t>
            </a:r>
            <a:r>
              <a:rPr lang="en-US" sz="1200" b="0" i="0" u="none" strike="noStrike" kern="1200" baseline="0" dirty="0" err="1">
                <a:solidFill>
                  <a:schemeClr val="tx1"/>
                </a:solidFill>
                <a:latin typeface="+mn-lt"/>
                <a:ea typeface="+mn-ea"/>
                <a:cs typeface="+mn-cs"/>
              </a:rPr>
              <a:t>interprofessional</a:t>
            </a:r>
            <a:r>
              <a:rPr lang="en-US" sz="1200" b="0" i="0" u="none" strike="noStrike" kern="1200" baseline="0" dirty="0">
                <a:solidFill>
                  <a:schemeClr val="tx1"/>
                </a:solidFill>
                <a:latin typeface="+mn-lt"/>
                <a:ea typeface="+mn-ea"/>
                <a:cs typeface="+mn-cs"/>
              </a:rPr>
              <a:t> teams, patients benefit from easier communication with a cohesive team, rather than having to interact with individuals without knowledge of what other individuals are doing to manage the patient’s needs. </a:t>
            </a:r>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8</a:t>
            </a:fld>
            <a:endParaRPr lang="en-US"/>
          </a:p>
        </p:txBody>
      </p:sp>
    </p:spTree>
    <p:extLst>
      <p:ext uri="{BB962C8B-B14F-4D97-AF65-F5344CB8AC3E}">
        <p14:creationId xmlns:p14="http://schemas.microsoft.com/office/powerpoint/2010/main" val="32591934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Health</a:t>
            </a:r>
            <a:r>
              <a:rPr lang="en-US" baseline="0" dirty="0"/>
              <a:t> care professionals often tend to work in silos, mainly consulting with those who are within their own profession. For example, doctors may only consult with other doctors. Often times, health care professionals struggle with communicating with others of different disciplines. And, because health care professionals develop strong ties within their discipline, they may think within categories of “in-group” and “out-group”. Those in the in-group, or of the same profession, trust and favor each other and tend to withhold information from others of different professions who are in the out-group. It should be noted that this doesn’t mean professionals behaving this way do it intentionally.  Some behaviors, like working in silos, are part of an organization’s culture so it may be hard for individuals to break down silos. </a:t>
            </a:r>
            <a:endParaRPr lang="en-US" dirty="0"/>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9</a:t>
            </a:fld>
            <a:endParaRPr lang="en-US"/>
          </a:p>
        </p:txBody>
      </p:sp>
    </p:spTree>
    <p:extLst>
      <p:ext uri="{BB962C8B-B14F-4D97-AF65-F5344CB8AC3E}">
        <p14:creationId xmlns:p14="http://schemas.microsoft.com/office/powerpoint/2010/main" val="57058170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ags" Target="../tags/tag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1">
    <p:spTree>
      <p:nvGrpSpPr>
        <p:cNvPr id="1" name=""/>
        <p:cNvGrpSpPr/>
        <p:nvPr/>
      </p:nvGrpSpPr>
      <p:grpSpPr>
        <a:xfrm>
          <a:off x="0" y="0"/>
          <a:ext cx="0" cy="0"/>
          <a:chOff x="0" y="0"/>
          <a:chExt cx="0" cy="0"/>
        </a:xfrm>
      </p:grpSpPr>
      <p:pic>
        <p:nvPicPr>
          <p:cNvPr id="3" name="Picture 2" descr="PPT-General7.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Subtitle 2"/>
          <p:cNvSpPr>
            <a:spLocks noGrp="1"/>
          </p:cNvSpPr>
          <p:nvPr>
            <p:ph type="subTitle" idx="1"/>
          </p:nvPr>
        </p:nvSpPr>
        <p:spPr>
          <a:xfrm>
            <a:off x="2590800" y="3137687"/>
            <a:ext cx="6324599" cy="1752600"/>
          </a:xfrm>
          <a:prstGeom prst="rect">
            <a:avLst/>
          </a:prstGeom>
        </p:spPr>
        <p:txBody>
          <a:bodyPr/>
          <a:lstStyle>
            <a:lvl1pPr marL="0" indent="0" algn="l">
              <a:buNone/>
              <a:defRPr>
                <a:solidFill>
                  <a:srgbClr val="ECE9C6"/>
                </a:solidFill>
                <a:effectLst>
                  <a:outerShdw blurRad="34925" dist="12700" dir="14400000" rotWithShape="0">
                    <a:prstClr val="black">
                      <a:alpha val="21000"/>
                    </a:prstClr>
                  </a:outerShdw>
                </a:effectLst>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9" name="Title 8"/>
          <p:cNvSpPr>
            <a:spLocks noGrp="1"/>
          </p:cNvSpPr>
          <p:nvPr>
            <p:ph type="title"/>
          </p:nvPr>
        </p:nvSpPr>
        <p:spPr>
          <a:xfrm>
            <a:off x="2590800" y="457200"/>
            <a:ext cx="6324599" cy="2514600"/>
          </a:xfrm>
        </p:spPr>
        <p:txBody>
          <a:bodyPr/>
          <a:lstStyle>
            <a:lvl1pPr algn="l">
              <a:defRPr>
                <a:solidFill>
                  <a:schemeClr val="bg1"/>
                </a:solidFill>
              </a:defRPr>
            </a:lvl1pPr>
          </a:lstStyle>
          <a:p>
            <a:r>
              <a:rPr lang="en-US" dirty="0"/>
              <a:t>Click to edit Master title style</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640897" y="5858870"/>
            <a:ext cx="3200400" cy="541930"/>
          </a:xfrm>
          <a:prstGeom prst="rect">
            <a:avLst/>
          </a:prstGeom>
        </p:spPr>
      </p:pic>
    </p:spTree>
    <p:extLst>
      <p:ext uri="{BB962C8B-B14F-4D97-AF65-F5344CB8AC3E}">
        <p14:creationId xmlns:p14="http://schemas.microsoft.com/office/powerpoint/2010/main" val="1265514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a:bodyPr>
          <a:lstStyle>
            <a:lvl1pPr algn="l">
              <a:defRPr sz="4000"/>
            </a:lvl1pPr>
          </a:lstStyle>
          <a:p>
            <a:r>
              <a:rPr lang="en-US" dirty="0"/>
              <a:t>Click to edit Master title style</a:t>
            </a:r>
          </a:p>
        </p:txBody>
      </p:sp>
      <p:sp>
        <p:nvSpPr>
          <p:cNvPr id="3" name="Content Placeholder 2"/>
          <p:cNvSpPr>
            <a:spLocks noGrp="1"/>
          </p:cNvSpPr>
          <p:nvPr>
            <p:ph idx="1"/>
            <p:custDataLst>
              <p:tags r:id="rId2"/>
            </p:custDataLst>
          </p:nvPr>
        </p:nvSpPr>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96075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1600201"/>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1"/>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48326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1_Blank">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bwMode="auto">
          <a:xfrm>
            <a:off x="457200" y="304800"/>
            <a:ext cx="8229600" cy="1143000"/>
          </a:xfrm>
          <a:prstGeom prst="rect">
            <a:avLst/>
          </a:prstGeom>
          <a:noFill/>
          <a:ln>
            <a:noFill/>
          </a:ln>
          <a:effectLst/>
          <a:extLst>
            <a:ext uri="{909E8E84-426E-40DD-AFC4-6F175D3DCCD1}">
              <a14:hiddenFill xmlns:a14="http://schemas.microsoft.com/office/drawing/2010/main">
                <a:solidFill>
                  <a:srgbClr val="0C52B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8" name="Content Placeholder 2"/>
          <p:cNvSpPr>
            <a:spLocks noGrp="1"/>
          </p:cNvSpPr>
          <p:nvPr>
            <p:ph idx="1"/>
          </p:nvPr>
        </p:nvSpPr>
        <p:spPr>
          <a:xfrm>
            <a:off x="457200" y="1600201"/>
            <a:ext cx="8229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95679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ags" Target="../tags/tag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1.xml"/><Relationship Id="rId5" Type="http://schemas.openxmlformats.org/officeDocument/2006/relationships/theme" Target="../theme/theme1.xml"/><Relationship Id="rId10"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9" name="Picture 8" descr="PPT-General6.jpg"/>
          <p:cNvPicPr>
            <a:picLocks noChangeAspect="1"/>
          </p:cNvPicPr>
          <p:nvPr userDrawn="1"/>
        </p:nvPicPr>
        <p:blipFill rotWithShape="1">
          <a:blip r:embed="rId8" cstate="print">
            <a:extLst>
              <a:ext uri="{28A0092B-C50C-407E-A947-70E740481C1C}">
                <a14:useLocalDpi xmlns:a14="http://schemas.microsoft.com/office/drawing/2010/main" val="0"/>
              </a:ext>
            </a:extLst>
          </a:blip>
          <a:srcRect r="50039"/>
          <a:stretch/>
        </p:blipFill>
        <p:spPr>
          <a:xfrm>
            <a:off x="4572000" y="0"/>
            <a:ext cx="4568428" cy="6858000"/>
          </a:xfrm>
          <a:prstGeom prst="rect">
            <a:avLst/>
          </a:prstGeom>
        </p:spPr>
      </p:pic>
      <p:pic>
        <p:nvPicPr>
          <p:cNvPr id="8" name="Picture 7" descr="PPT-General6.jpg"/>
          <p:cNvPicPr>
            <a:picLocks noChangeAspect="1"/>
          </p:cNvPicPr>
          <p:nvPr userDrawn="1"/>
        </p:nvPicPr>
        <p:blipFill rotWithShape="1">
          <a:blip r:embed="rId8" cstate="print">
            <a:extLst>
              <a:ext uri="{28A0092B-C50C-407E-A947-70E740481C1C}">
                <a14:useLocalDpi xmlns:a14="http://schemas.microsoft.com/office/drawing/2010/main" val="0"/>
              </a:ext>
            </a:extLst>
          </a:blip>
          <a:srcRect r="50039"/>
          <a:stretch/>
        </p:blipFill>
        <p:spPr>
          <a:xfrm>
            <a:off x="0" y="0"/>
            <a:ext cx="4568428" cy="6858000"/>
          </a:xfrm>
          <a:prstGeom prst="rect">
            <a:avLst/>
          </a:prstGeom>
        </p:spPr>
      </p:pic>
      <p:sp>
        <p:nvSpPr>
          <p:cNvPr id="1026" name="Rectangle 2"/>
          <p:cNvSpPr>
            <a:spLocks noGrp="1" noChangeArrowheads="1"/>
          </p:cNvSpPr>
          <p:nvPr>
            <p:ph type="title"/>
            <p:custDataLst>
              <p:tags r:id="rId6"/>
            </p:custDataLst>
          </p:nvPr>
        </p:nvSpPr>
        <p:spPr bwMode="auto">
          <a:xfrm>
            <a:off x="457200" y="304800"/>
            <a:ext cx="8229600" cy="1143000"/>
          </a:xfrm>
          <a:prstGeom prst="rect">
            <a:avLst/>
          </a:prstGeom>
          <a:noFill/>
          <a:ln>
            <a:noFill/>
          </a:ln>
          <a:effectLst/>
          <a:extLst>
            <a:ext uri="{909E8E84-426E-40DD-AFC4-6F175D3DCCD1}">
              <a14:hiddenFill xmlns:a14="http://schemas.microsoft.com/office/drawing/2010/main">
                <a:solidFill>
                  <a:srgbClr val="0C52B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rmAutofit/>
          </a:bodyPr>
          <a:lstStyle/>
          <a:p>
            <a:pPr lvl="0"/>
            <a:r>
              <a:rPr lang="en-US" dirty="0"/>
              <a:t>Click to edit Master title style</a:t>
            </a:r>
          </a:p>
        </p:txBody>
      </p:sp>
      <p:sp>
        <p:nvSpPr>
          <p:cNvPr id="1027" name="Rectangle 3"/>
          <p:cNvSpPr>
            <a:spLocks noGrp="1" noChangeArrowheads="1"/>
          </p:cNvSpPr>
          <p:nvPr>
            <p:ph type="body" idx="1"/>
            <p:custDataLst>
              <p:tags r:id="rId7"/>
            </p:custDataLst>
          </p:nvPr>
        </p:nvSpPr>
        <p:spPr bwMode="auto">
          <a:xfrm>
            <a:off x="457200" y="1600201"/>
            <a:ext cx="822960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5636004" y="5840274"/>
            <a:ext cx="3200400" cy="541932"/>
          </a:xfrm>
          <a:prstGeom prst="rect">
            <a:avLst/>
          </a:prstGeom>
        </p:spPr>
      </p:pic>
      <p:pic>
        <p:nvPicPr>
          <p:cNvPr id="3" name="Picture 2"/>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381000" y="5745480"/>
            <a:ext cx="960421" cy="731520"/>
          </a:xfrm>
          <a:prstGeom prst="rect">
            <a:avLst/>
          </a:prstGeom>
        </p:spPr>
      </p:pic>
    </p:spTree>
    <p:extLst>
      <p:ext uri="{BB962C8B-B14F-4D97-AF65-F5344CB8AC3E}">
        <p14:creationId xmlns:p14="http://schemas.microsoft.com/office/powerpoint/2010/main" val="3174618205"/>
      </p:ext>
    </p:extLst>
  </p:cSld>
  <p:clrMap bg1="lt1" tx1="dk1" bg2="lt2" tx2="dk2" accent1="accent1" accent2="accent2" accent3="accent3" accent4="accent4" accent5="accent5" accent6="accent6" hlink="hlink" folHlink="folHlink"/>
  <p:sldLayoutIdLst>
    <p:sldLayoutId id="2147483721" r:id="rId1"/>
    <p:sldLayoutId id="2147483708" r:id="rId2"/>
    <p:sldLayoutId id="2147483710" r:id="rId3"/>
    <p:sldLayoutId id="2147483718" r:id="rId4"/>
  </p:sldLayoutIdLst>
  <p:txStyles>
    <p:titleStyle>
      <a:lvl1pPr algn="ctr" rtl="0" eaLnBrk="0" fontAlgn="base" hangingPunct="0">
        <a:spcBef>
          <a:spcPct val="0"/>
        </a:spcBef>
        <a:spcAft>
          <a:spcPct val="0"/>
        </a:spcAft>
        <a:defRPr sz="4400" b="1">
          <a:solidFill>
            <a:schemeClr val="tx1">
              <a:lumMod val="75000"/>
              <a:lumOff val="25000"/>
            </a:schemeClr>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600">
          <a:solidFill>
            <a:srgbClr val="365F91"/>
          </a:solidFill>
          <a:latin typeface="Trebuchet MS" pitchFamily="34" charset="0"/>
        </a:defRPr>
      </a:lvl2pPr>
      <a:lvl3pPr algn="ctr" rtl="0" eaLnBrk="0" fontAlgn="base" hangingPunct="0">
        <a:spcBef>
          <a:spcPct val="0"/>
        </a:spcBef>
        <a:spcAft>
          <a:spcPct val="0"/>
        </a:spcAft>
        <a:defRPr sz="3600">
          <a:solidFill>
            <a:srgbClr val="365F91"/>
          </a:solidFill>
          <a:latin typeface="Trebuchet MS" pitchFamily="34" charset="0"/>
        </a:defRPr>
      </a:lvl3pPr>
      <a:lvl4pPr algn="ctr" rtl="0" eaLnBrk="0" fontAlgn="base" hangingPunct="0">
        <a:spcBef>
          <a:spcPct val="0"/>
        </a:spcBef>
        <a:spcAft>
          <a:spcPct val="0"/>
        </a:spcAft>
        <a:defRPr sz="3600">
          <a:solidFill>
            <a:srgbClr val="365F91"/>
          </a:solidFill>
          <a:latin typeface="Trebuchet MS" pitchFamily="34" charset="0"/>
        </a:defRPr>
      </a:lvl4pPr>
      <a:lvl5pPr algn="ctr" rtl="0" eaLnBrk="0" fontAlgn="base" hangingPunct="0">
        <a:spcBef>
          <a:spcPct val="0"/>
        </a:spcBef>
        <a:spcAft>
          <a:spcPct val="0"/>
        </a:spcAft>
        <a:defRPr sz="3600">
          <a:solidFill>
            <a:srgbClr val="365F91"/>
          </a:solidFill>
          <a:latin typeface="Trebuchet MS" pitchFamily="34" charset="0"/>
        </a:defRPr>
      </a:lvl5pPr>
      <a:lvl6pPr marL="457200" algn="ctr" rtl="0" fontAlgn="base">
        <a:spcBef>
          <a:spcPct val="0"/>
        </a:spcBef>
        <a:spcAft>
          <a:spcPct val="0"/>
        </a:spcAft>
        <a:defRPr sz="4400">
          <a:solidFill>
            <a:srgbClr val="365F91"/>
          </a:solidFill>
          <a:latin typeface="Arial" charset="0"/>
        </a:defRPr>
      </a:lvl6pPr>
      <a:lvl7pPr marL="914400" algn="ctr" rtl="0" fontAlgn="base">
        <a:spcBef>
          <a:spcPct val="0"/>
        </a:spcBef>
        <a:spcAft>
          <a:spcPct val="0"/>
        </a:spcAft>
        <a:defRPr sz="4400">
          <a:solidFill>
            <a:srgbClr val="365F91"/>
          </a:solidFill>
          <a:latin typeface="Arial" charset="0"/>
        </a:defRPr>
      </a:lvl7pPr>
      <a:lvl8pPr marL="1371600" algn="ctr" rtl="0" fontAlgn="base">
        <a:spcBef>
          <a:spcPct val="0"/>
        </a:spcBef>
        <a:spcAft>
          <a:spcPct val="0"/>
        </a:spcAft>
        <a:defRPr sz="4400">
          <a:solidFill>
            <a:srgbClr val="365F91"/>
          </a:solidFill>
          <a:latin typeface="Arial" charset="0"/>
        </a:defRPr>
      </a:lvl8pPr>
      <a:lvl9pPr marL="1828800" algn="ctr" rtl="0" fontAlgn="base">
        <a:spcBef>
          <a:spcPct val="0"/>
        </a:spcBef>
        <a:spcAft>
          <a:spcPct val="0"/>
        </a:spcAft>
        <a:defRPr sz="4400">
          <a:solidFill>
            <a:srgbClr val="365F91"/>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lumMod val="75000"/>
              <a:lumOff val="25000"/>
            </a:schemeClr>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lumMod val="75000"/>
              <a:lumOff val="25000"/>
            </a:schemeClr>
          </a:solidFill>
          <a:latin typeface="+mn-lt"/>
        </a:defRPr>
      </a:lvl2pPr>
      <a:lvl3pPr marL="1143000" indent="-228600" algn="l" rtl="0" eaLnBrk="0" fontAlgn="base" hangingPunct="0">
        <a:spcBef>
          <a:spcPct val="20000"/>
        </a:spcBef>
        <a:spcAft>
          <a:spcPct val="0"/>
        </a:spcAft>
        <a:buChar char="•"/>
        <a:defRPr sz="2400">
          <a:solidFill>
            <a:schemeClr val="tx1">
              <a:lumMod val="75000"/>
              <a:lumOff val="25000"/>
            </a:schemeClr>
          </a:solidFill>
          <a:latin typeface="+mn-lt"/>
        </a:defRPr>
      </a:lvl3pPr>
      <a:lvl4pPr marL="1600200" indent="-228600" algn="l" rtl="0" eaLnBrk="0" fontAlgn="base" hangingPunct="0">
        <a:spcBef>
          <a:spcPct val="20000"/>
        </a:spcBef>
        <a:spcAft>
          <a:spcPct val="0"/>
        </a:spcAft>
        <a:buChar char="–"/>
        <a:defRPr sz="2000">
          <a:solidFill>
            <a:schemeClr val="tx1">
              <a:lumMod val="75000"/>
              <a:lumOff val="25000"/>
            </a:schemeClr>
          </a:solidFill>
          <a:latin typeface="+mn-lt"/>
        </a:defRPr>
      </a:lvl4pPr>
      <a:lvl5pPr marL="2057400" indent="-228600" algn="l" rtl="0" eaLnBrk="0" fontAlgn="base" hangingPunct="0">
        <a:spcBef>
          <a:spcPct val="20000"/>
        </a:spcBef>
        <a:spcAft>
          <a:spcPct val="0"/>
        </a:spcAft>
        <a:buChar char="»"/>
        <a:defRPr sz="2000">
          <a:solidFill>
            <a:schemeClr val="tx1">
              <a:lumMod val="75000"/>
              <a:lumOff val="25000"/>
            </a:schemeClr>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www.youtube.com/watch?v=wDb3jwo1ZWE&amp;list=PLRIKI4g49d06ocKBZEcTHIiGy0uCuTenq&amp;index=15"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cancercenter.gwu.edu/" TargetMode="External"/><Relationship Id="rId2" Type="http://schemas.openxmlformats.org/officeDocument/2006/relationships/hyperlink" Target="https://twitter.com/GWCancer" TargetMode="External"/><Relationship Id="rId1" Type="http://schemas.openxmlformats.org/officeDocument/2006/relationships/slideLayout" Target="../slideLayouts/slideLayout2.xml"/><Relationship Id="rId5" Type="http://schemas.openxmlformats.org/officeDocument/2006/relationships/hyperlink" Target="https://visitor.r20.constantcontact.com/manage/optin?v=001lLYlTIgswvK7TYd6aWfL4B6oWyhgywjtkMEmrvakuFwlJ0D8f2eKV6iMgu-GDGGkmGLxZDEweOtrnd57Rbz8YI8Tpbdsd1C1MR9BiAENfKY%3D" TargetMode="External"/><Relationship Id="rId4" Type="http://schemas.openxmlformats.org/officeDocument/2006/relationships/hyperlink" Target="https://visitor.r20.constantcontact.com/manage/optin?v=001lLYlTIgswvK7TYd6aWfL4Acy3Z0lNH2hCHbXC5wQHFOW5Fs64pTWI5uwpBAhqT_mQpHyRczMmUY-zUxoqnCu-cI2TYYzOIhcUyEKWdyB9zw%3D"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Lesson 2: Health Care Team Collaboration </a:t>
            </a:r>
          </a:p>
        </p:txBody>
      </p:sp>
      <p:sp>
        <p:nvSpPr>
          <p:cNvPr id="38915" name="Subtitle 1"/>
          <p:cNvSpPr>
            <a:spLocks noGrp="1"/>
          </p:cNvSpPr>
          <p:nvPr>
            <p:ph type="subTitle" idx="1"/>
          </p:nvPr>
        </p:nvSpPr>
        <p:spPr>
          <a:xfrm>
            <a:off x="1676400" y="3137687"/>
            <a:ext cx="7238999" cy="1752600"/>
          </a:xfrm>
        </p:spPr>
        <p:txBody>
          <a:bodyPr/>
          <a:lstStyle/>
          <a:p>
            <a:pPr eaLnBrk="1" hangingPunct="1"/>
            <a:r>
              <a:rPr lang="en-US" altLang="en-US" dirty="0">
                <a:solidFill>
                  <a:schemeClr val="bg1"/>
                </a:solidFill>
              </a:rPr>
              <a:t>Module 7: Enhancing Practice</a:t>
            </a:r>
          </a:p>
          <a:p>
            <a:pPr eaLnBrk="1" hangingPunct="1"/>
            <a:r>
              <a:rPr lang="en-US" altLang="en-US" dirty="0">
                <a:solidFill>
                  <a:schemeClr val="bg1"/>
                </a:solidFill>
              </a:rPr>
              <a:t>Oncology Patient Navigator Training: The Fundamentals</a:t>
            </a:r>
          </a:p>
        </p:txBody>
      </p:sp>
    </p:spTree>
    <p:extLst>
      <p:ext uri="{BB962C8B-B14F-4D97-AF65-F5344CB8AC3E}">
        <p14:creationId xmlns:p14="http://schemas.microsoft.com/office/powerpoint/2010/main" val="34843915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sz="3600" dirty="0"/>
              <a:t>Impact of Dysfunctional Teams</a:t>
            </a:r>
          </a:p>
        </p:txBody>
      </p:sp>
      <p:graphicFrame>
        <p:nvGraphicFramePr>
          <p:cNvPr id="4" name="Diagram 3" descr="Dysfunctional teams can lead to a poor work environment due to low job satisfaction among staff, increased conflicts between health care professionals, waste of resources, fragmented or duplicated care and, perhaps most importantly, poor outcomes for patients.&#10;"/>
          <p:cNvGraphicFramePr/>
          <p:nvPr>
            <p:extLst>
              <p:ext uri="{D42A27DB-BD31-4B8C-83A1-F6EECF244321}">
                <p14:modId xmlns:p14="http://schemas.microsoft.com/office/powerpoint/2010/main" val="2517315609"/>
              </p:ext>
            </p:extLst>
          </p:nvPr>
        </p:nvGraphicFramePr>
        <p:xfrm>
          <a:off x="1219200" y="1383751"/>
          <a:ext cx="6781800" cy="389196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5638800" y="5255422"/>
            <a:ext cx="3352800" cy="276999"/>
          </a:xfrm>
          <a:prstGeom prst="rect">
            <a:avLst/>
          </a:prstGeom>
          <a:noFill/>
        </p:spPr>
        <p:txBody>
          <a:bodyPr wrap="square" rtlCol="0">
            <a:spAutoFit/>
          </a:bodyPr>
          <a:lstStyle/>
          <a:p>
            <a:pPr algn="r"/>
            <a:r>
              <a:rPr lang="en-US" sz="1200" i="1" dirty="0">
                <a:solidFill>
                  <a:schemeClr val="bg1">
                    <a:lumMod val="50000"/>
                  </a:schemeClr>
                </a:solidFill>
              </a:rPr>
              <a:t>Source: Mitchell et al., 2010; Lee et al., 2010.  </a:t>
            </a:r>
          </a:p>
        </p:txBody>
      </p:sp>
    </p:spTree>
    <p:extLst>
      <p:ext uri="{BB962C8B-B14F-4D97-AF65-F5344CB8AC3E}">
        <p14:creationId xmlns:p14="http://schemas.microsoft.com/office/powerpoint/2010/main" val="39863582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Collaborative Work Environment</a:t>
            </a:r>
          </a:p>
        </p:txBody>
      </p:sp>
      <p:sp>
        <p:nvSpPr>
          <p:cNvPr id="3" name="Content Placeholder 2"/>
          <p:cNvSpPr>
            <a:spLocks noGrp="1"/>
          </p:cNvSpPr>
          <p:nvPr>
            <p:ph idx="1"/>
          </p:nvPr>
        </p:nvSpPr>
        <p:spPr>
          <a:xfrm>
            <a:off x="457200" y="1676400"/>
            <a:ext cx="8229600" cy="3810000"/>
          </a:xfrm>
        </p:spPr>
        <p:txBody>
          <a:bodyPr>
            <a:normAutofit/>
          </a:bodyPr>
          <a:lstStyle/>
          <a:p>
            <a:r>
              <a:rPr lang="en-US" sz="2800" dirty="0"/>
              <a:t>Diverse teams that share knowledge</a:t>
            </a:r>
          </a:p>
          <a:p>
            <a:r>
              <a:rPr lang="en-US" sz="2800" dirty="0"/>
              <a:t>High quality health care</a:t>
            </a:r>
          </a:p>
          <a:p>
            <a:pPr marL="400050" lvl="1" indent="-400050">
              <a:buFont typeface="Arial" panose="020B0604020202020204" pitchFamily="34" charset="0"/>
              <a:buChar char="•"/>
            </a:pPr>
            <a:r>
              <a:rPr lang="en-US" dirty="0"/>
              <a:t>Increase in job satisfaction</a:t>
            </a:r>
          </a:p>
          <a:p>
            <a:pPr marL="400050" lvl="1" indent="-400050">
              <a:buFont typeface="Arial" panose="020B0604020202020204" pitchFamily="34" charset="0"/>
              <a:buChar char="•"/>
            </a:pPr>
            <a:r>
              <a:rPr lang="en-US" dirty="0"/>
              <a:t>Decrease in staff turnover</a:t>
            </a:r>
          </a:p>
          <a:p>
            <a:pPr marL="400050" lvl="1" indent="-400050">
              <a:buFont typeface="Arial" panose="020B0604020202020204" pitchFamily="34" charset="0"/>
              <a:buChar char="•"/>
            </a:pPr>
            <a:r>
              <a:rPr lang="en-US" dirty="0"/>
              <a:t>Reduction of health care costs</a:t>
            </a:r>
          </a:p>
        </p:txBody>
      </p:sp>
      <p:sp>
        <p:nvSpPr>
          <p:cNvPr id="4" name="TextBox 3"/>
          <p:cNvSpPr txBox="1"/>
          <p:nvPr/>
        </p:nvSpPr>
        <p:spPr>
          <a:xfrm>
            <a:off x="5410200" y="5257801"/>
            <a:ext cx="3505200" cy="276999"/>
          </a:xfrm>
          <a:prstGeom prst="rect">
            <a:avLst/>
          </a:prstGeom>
          <a:noFill/>
        </p:spPr>
        <p:txBody>
          <a:bodyPr wrap="square" rtlCol="0">
            <a:spAutoFit/>
          </a:bodyPr>
          <a:lstStyle/>
          <a:p>
            <a:pPr algn="r"/>
            <a:r>
              <a:rPr lang="en-US" sz="1200" i="1" dirty="0">
                <a:solidFill>
                  <a:schemeClr val="bg1">
                    <a:lumMod val="50000"/>
                  </a:schemeClr>
                </a:solidFill>
              </a:rPr>
              <a:t>Source: Mitchell et al., 2010; Lee et al., 2010.  </a:t>
            </a:r>
          </a:p>
        </p:txBody>
      </p:sp>
      <p:sp>
        <p:nvSpPr>
          <p:cNvPr id="6" name="Rounded Rectangular Callout 5"/>
          <p:cNvSpPr/>
          <p:nvPr/>
        </p:nvSpPr>
        <p:spPr>
          <a:xfrm>
            <a:off x="6172200" y="2209800"/>
            <a:ext cx="2590800" cy="2438399"/>
          </a:xfrm>
          <a:prstGeom prst="wedgeRoundRectCallout">
            <a:avLst>
              <a:gd name="adj1" fmla="val -102769"/>
              <a:gd name="adj2" fmla="val -39869"/>
              <a:gd name="adj3" fmla="val 16667"/>
            </a:avLst>
          </a:prstGeom>
          <a:solidFill>
            <a:srgbClr val="033B57"/>
          </a:solidFill>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a:t>Patient-focused</a:t>
            </a:r>
          </a:p>
          <a:p>
            <a:pPr marL="285750" indent="-285750">
              <a:buFont typeface="Arial" panose="020B0604020202020204" pitchFamily="34" charset="0"/>
              <a:buChar char="•"/>
            </a:pPr>
            <a:r>
              <a:rPr lang="en-US" dirty="0"/>
              <a:t>Offers effective clinical care</a:t>
            </a:r>
          </a:p>
          <a:p>
            <a:pPr marL="285750" indent="-285750">
              <a:buFont typeface="Arial" panose="020B0604020202020204" pitchFamily="34" charset="0"/>
              <a:buChar char="•"/>
            </a:pPr>
            <a:r>
              <a:rPr lang="en-US" dirty="0"/>
              <a:t>Improved patient-outcomes</a:t>
            </a:r>
          </a:p>
        </p:txBody>
      </p:sp>
    </p:spTree>
    <p:extLst>
      <p:ext uri="{BB962C8B-B14F-4D97-AF65-F5344CB8AC3E}">
        <p14:creationId xmlns:p14="http://schemas.microsoft.com/office/powerpoint/2010/main" val="866767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Video</a:t>
            </a:r>
            <a:r>
              <a:rPr lang="en-US" dirty="0"/>
              <a:t> </a:t>
            </a:r>
          </a:p>
        </p:txBody>
      </p:sp>
      <p:pic>
        <p:nvPicPr>
          <p:cNvPr id="7" name="Content Placeholder 6" descr="Image depicting a conversation between patient, patient navigator and dietitian. ">
            <a:extLst>
              <a:ext uri="{FF2B5EF4-FFF2-40B4-BE49-F238E27FC236}">
                <a16:creationId xmlns:a16="http://schemas.microsoft.com/office/drawing/2014/main" id="{7D033B63-CDB8-40FA-8816-F40742B127D2}"/>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284166" y="1447800"/>
            <a:ext cx="6575667" cy="3375196"/>
          </a:xfrm>
        </p:spPr>
      </p:pic>
      <p:sp>
        <p:nvSpPr>
          <p:cNvPr id="8" name="TextBox 7">
            <a:extLst>
              <a:ext uri="{FF2B5EF4-FFF2-40B4-BE49-F238E27FC236}">
                <a16:creationId xmlns:a16="http://schemas.microsoft.com/office/drawing/2014/main" id="{84F95C88-53F7-45EC-BA2C-93161E1BBCAF}"/>
              </a:ext>
            </a:extLst>
          </p:cNvPr>
          <p:cNvSpPr txBox="1"/>
          <p:nvPr/>
        </p:nvSpPr>
        <p:spPr>
          <a:xfrm>
            <a:off x="2971800" y="5042005"/>
            <a:ext cx="3200400" cy="369332"/>
          </a:xfrm>
          <a:prstGeom prst="rect">
            <a:avLst/>
          </a:prstGeom>
          <a:noFill/>
        </p:spPr>
        <p:txBody>
          <a:bodyPr wrap="square" rtlCol="0">
            <a:spAutoFit/>
          </a:bodyPr>
          <a:lstStyle/>
          <a:p>
            <a:r>
              <a:rPr lang="en-US" dirty="0"/>
              <a:t>Click </a:t>
            </a:r>
            <a:r>
              <a:rPr lang="en-US" dirty="0">
                <a:hlinkClick r:id="rId4"/>
              </a:rPr>
              <a:t>here</a:t>
            </a:r>
            <a:r>
              <a:rPr lang="en-US" dirty="0"/>
              <a:t> to watch the video</a:t>
            </a:r>
          </a:p>
        </p:txBody>
      </p:sp>
    </p:spTree>
    <p:extLst>
      <p:ext uri="{BB962C8B-B14F-4D97-AF65-F5344CB8AC3E}">
        <p14:creationId xmlns:p14="http://schemas.microsoft.com/office/powerpoint/2010/main" val="35190987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Collaborative Work Environment </a:t>
            </a:r>
          </a:p>
        </p:txBody>
      </p:sp>
      <p:sp>
        <p:nvSpPr>
          <p:cNvPr id="3" name="Content Placeholder 2"/>
          <p:cNvSpPr>
            <a:spLocks noGrp="1"/>
          </p:cNvSpPr>
          <p:nvPr>
            <p:ph idx="1"/>
          </p:nvPr>
        </p:nvSpPr>
        <p:spPr/>
        <p:txBody>
          <a:bodyPr/>
          <a:lstStyle/>
          <a:p>
            <a:r>
              <a:rPr lang="en-US" dirty="0"/>
              <a:t>Helps establish relationship</a:t>
            </a:r>
          </a:p>
          <a:p>
            <a:r>
              <a:rPr lang="en-US" dirty="0"/>
              <a:t>Encourages patients to use other members of the health care team</a:t>
            </a:r>
          </a:p>
          <a:p>
            <a:r>
              <a:rPr lang="en-US" dirty="0"/>
              <a:t>Helps health care colleagues by providing resources and informing them about the patient’s specific needs and preferences for care</a:t>
            </a:r>
          </a:p>
        </p:txBody>
      </p:sp>
    </p:spTree>
    <p:extLst>
      <p:ext uri="{BB962C8B-B14F-4D97-AF65-F5344CB8AC3E}">
        <p14:creationId xmlns:p14="http://schemas.microsoft.com/office/powerpoint/2010/main" val="14608757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Barriers to Team Collaboration</a:t>
            </a:r>
          </a:p>
        </p:txBody>
      </p:sp>
      <p:sp>
        <p:nvSpPr>
          <p:cNvPr id="7" name="Rounded Rectangle 6"/>
          <p:cNvSpPr/>
          <p:nvPr/>
        </p:nvSpPr>
        <p:spPr>
          <a:xfrm>
            <a:off x="2628900" y="1733550"/>
            <a:ext cx="3886200" cy="3390900"/>
          </a:xfrm>
          <a:prstGeom prst="roundRect">
            <a:avLst>
              <a:gd name="adj" fmla="val 491"/>
            </a:avLst>
          </a:prstGeom>
          <a:solidFill>
            <a:srgbClr val="033B5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t>It takes time</a:t>
            </a:r>
          </a:p>
          <a:p>
            <a:endParaRPr lang="en-US" b="1" dirty="0"/>
          </a:p>
          <a:p>
            <a:r>
              <a:rPr lang="en-US" b="1" dirty="0"/>
              <a:t>Perceived loss of autonomy</a:t>
            </a:r>
          </a:p>
          <a:p>
            <a:endParaRPr lang="en-US" b="1" dirty="0"/>
          </a:p>
          <a:p>
            <a:r>
              <a:rPr lang="en-US" b="1" dirty="0"/>
              <a:t>Lack of trust </a:t>
            </a:r>
          </a:p>
          <a:p>
            <a:endParaRPr lang="en-US" b="1" dirty="0"/>
          </a:p>
          <a:p>
            <a:r>
              <a:rPr lang="en-US" b="1" dirty="0"/>
              <a:t>Clashing perceptions/approaches</a:t>
            </a:r>
          </a:p>
          <a:p>
            <a:endParaRPr lang="en-US" b="1" dirty="0"/>
          </a:p>
          <a:p>
            <a:r>
              <a:rPr lang="en-US" b="1" dirty="0"/>
              <a:t>Territorialism</a:t>
            </a:r>
          </a:p>
          <a:p>
            <a:endParaRPr lang="en-US" b="1" dirty="0"/>
          </a:p>
          <a:p>
            <a:r>
              <a:rPr lang="en-US" b="1" dirty="0"/>
              <a:t>Lack of awareness</a:t>
            </a:r>
          </a:p>
        </p:txBody>
      </p:sp>
      <p:sp>
        <p:nvSpPr>
          <p:cNvPr id="5" name="TextBox 4"/>
          <p:cNvSpPr txBox="1"/>
          <p:nvPr/>
        </p:nvSpPr>
        <p:spPr>
          <a:xfrm>
            <a:off x="6705600" y="5257800"/>
            <a:ext cx="2171700" cy="276999"/>
          </a:xfrm>
          <a:prstGeom prst="rect">
            <a:avLst/>
          </a:prstGeom>
          <a:noFill/>
        </p:spPr>
        <p:txBody>
          <a:bodyPr wrap="square" rtlCol="0">
            <a:spAutoFit/>
          </a:bodyPr>
          <a:lstStyle/>
          <a:p>
            <a:pPr algn="r"/>
            <a:r>
              <a:rPr lang="en-US" sz="1200" i="1" dirty="0">
                <a:solidFill>
                  <a:schemeClr val="bg1">
                    <a:lumMod val="50000"/>
                  </a:schemeClr>
                </a:solidFill>
              </a:rPr>
              <a:t>Source: </a:t>
            </a:r>
            <a:r>
              <a:rPr lang="en-US" sz="1200" i="1" dirty="0" err="1">
                <a:solidFill>
                  <a:schemeClr val="bg1">
                    <a:lumMod val="50000"/>
                  </a:schemeClr>
                </a:solidFill>
              </a:rPr>
              <a:t>O’Daniel</a:t>
            </a:r>
            <a:r>
              <a:rPr lang="en-US" sz="1200" i="1" dirty="0">
                <a:solidFill>
                  <a:schemeClr val="bg1">
                    <a:lumMod val="50000"/>
                  </a:schemeClr>
                </a:solidFill>
              </a:rPr>
              <a:t> et al., 2008.</a:t>
            </a:r>
          </a:p>
        </p:txBody>
      </p:sp>
    </p:spTree>
    <p:extLst>
      <p:ext uri="{BB962C8B-B14F-4D97-AF65-F5344CB8AC3E}">
        <p14:creationId xmlns:p14="http://schemas.microsoft.com/office/powerpoint/2010/main" val="42575220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Barriers to Team Transition </a:t>
            </a:r>
          </a:p>
        </p:txBody>
      </p:sp>
      <p:sp>
        <p:nvSpPr>
          <p:cNvPr id="5" name="Rectangle 4"/>
          <p:cNvSpPr/>
          <p:nvPr/>
        </p:nvSpPr>
        <p:spPr>
          <a:xfrm>
            <a:off x="2017712" y="1888496"/>
            <a:ext cx="5108575" cy="3081008"/>
          </a:xfrm>
          <a:prstGeom prst="rect">
            <a:avLst/>
          </a:prstGeom>
          <a:solidFill>
            <a:srgbClr val="033B5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sz="2000" b="1" dirty="0">
                <a:solidFill>
                  <a:schemeClr val="bg1"/>
                </a:solidFill>
              </a:rPr>
              <a:t>Transition between patient navigators</a:t>
            </a:r>
          </a:p>
          <a:p>
            <a:pPr marL="285750" indent="-285750">
              <a:buFont typeface="Arial" panose="020B0604020202020204" pitchFamily="34" charset="0"/>
              <a:buChar char="•"/>
            </a:pPr>
            <a:endParaRPr lang="en-US" sz="2000" b="1" dirty="0">
              <a:solidFill>
                <a:schemeClr val="bg1"/>
              </a:solidFill>
            </a:endParaRPr>
          </a:p>
          <a:p>
            <a:pPr marL="285750" indent="-285750">
              <a:buFont typeface="Arial" panose="020B0604020202020204" pitchFamily="34" charset="0"/>
              <a:buChar char="•"/>
            </a:pPr>
            <a:r>
              <a:rPr lang="en-US" sz="2000" b="1" dirty="0">
                <a:solidFill>
                  <a:schemeClr val="bg1"/>
                </a:solidFill>
              </a:rPr>
              <a:t>Medical insurance issues</a:t>
            </a:r>
          </a:p>
          <a:p>
            <a:pPr marL="285750" indent="-285750">
              <a:buFont typeface="Arial" panose="020B0604020202020204" pitchFamily="34" charset="0"/>
              <a:buChar char="•"/>
            </a:pPr>
            <a:endParaRPr lang="en-US" sz="2000" b="1" dirty="0">
              <a:solidFill>
                <a:schemeClr val="bg1"/>
              </a:solidFill>
            </a:endParaRPr>
          </a:p>
          <a:p>
            <a:pPr marL="285750" indent="-285750">
              <a:buFont typeface="Arial" panose="020B0604020202020204" pitchFamily="34" charset="0"/>
              <a:buChar char="•"/>
            </a:pPr>
            <a:r>
              <a:rPr lang="en-US" sz="2000" b="1" dirty="0">
                <a:solidFill>
                  <a:schemeClr val="bg1"/>
                </a:solidFill>
              </a:rPr>
              <a:t>Patient’s lack of understanding of next steps:</a:t>
            </a:r>
          </a:p>
          <a:p>
            <a:pPr marL="742950" lvl="1" indent="-285750">
              <a:buFont typeface="Arial" panose="020B0604020202020204" pitchFamily="34" charset="0"/>
              <a:buChar char="•"/>
            </a:pPr>
            <a:r>
              <a:rPr lang="en-US" sz="2000" b="1" dirty="0">
                <a:solidFill>
                  <a:schemeClr val="bg1"/>
                </a:solidFill>
              </a:rPr>
              <a:t>Diagnosis</a:t>
            </a:r>
          </a:p>
          <a:p>
            <a:pPr marL="742950" lvl="1" indent="-285750">
              <a:buFont typeface="Arial" panose="020B0604020202020204" pitchFamily="34" charset="0"/>
              <a:buChar char="•"/>
            </a:pPr>
            <a:r>
              <a:rPr lang="en-US" sz="2000" b="1" dirty="0">
                <a:solidFill>
                  <a:schemeClr val="bg1"/>
                </a:solidFill>
              </a:rPr>
              <a:t>Survivorship</a:t>
            </a:r>
          </a:p>
          <a:p>
            <a:pPr marL="742950" lvl="1" indent="-285750">
              <a:buFont typeface="Arial" panose="020B0604020202020204" pitchFamily="34" charset="0"/>
              <a:buChar char="•"/>
            </a:pPr>
            <a:r>
              <a:rPr lang="en-US" sz="2000" b="1" dirty="0">
                <a:solidFill>
                  <a:schemeClr val="bg1"/>
                </a:solidFill>
              </a:rPr>
              <a:t>End-of-Life</a:t>
            </a:r>
          </a:p>
        </p:txBody>
      </p:sp>
    </p:spTree>
    <p:extLst>
      <p:ext uri="{BB962C8B-B14F-4D97-AF65-F5344CB8AC3E}">
        <p14:creationId xmlns:p14="http://schemas.microsoft.com/office/powerpoint/2010/main" val="12011262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Supporting a Smooth Care Transition</a:t>
            </a:r>
          </a:p>
        </p:txBody>
      </p:sp>
      <p:graphicFrame>
        <p:nvGraphicFramePr>
          <p:cNvPr id="3" name="Table 2"/>
          <p:cNvGraphicFramePr>
            <a:graphicFrameLocks noGrp="1"/>
          </p:cNvGraphicFramePr>
          <p:nvPr>
            <p:extLst>
              <p:ext uri="{D42A27DB-BD31-4B8C-83A1-F6EECF244321}">
                <p14:modId xmlns:p14="http://schemas.microsoft.com/office/powerpoint/2010/main" val="1208794028"/>
              </p:ext>
            </p:extLst>
          </p:nvPr>
        </p:nvGraphicFramePr>
        <p:xfrm>
          <a:off x="1104900" y="1562100"/>
          <a:ext cx="6934200" cy="3733799"/>
        </p:xfrm>
        <a:graphic>
          <a:graphicData uri="http://schemas.openxmlformats.org/drawingml/2006/table">
            <a:tbl>
              <a:tblPr firstRow="1" bandRow="1">
                <a:tableStyleId>{5C22544A-7EE6-4342-B048-85BDC9FD1C3A}</a:tableStyleId>
              </a:tblPr>
              <a:tblGrid>
                <a:gridCol w="3467100">
                  <a:extLst>
                    <a:ext uri="{9D8B030D-6E8A-4147-A177-3AD203B41FA5}">
                      <a16:colId xmlns:a16="http://schemas.microsoft.com/office/drawing/2014/main" val="1058864001"/>
                    </a:ext>
                  </a:extLst>
                </a:gridCol>
                <a:gridCol w="3467100">
                  <a:extLst>
                    <a:ext uri="{9D8B030D-6E8A-4147-A177-3AD203B41FA5}">
                      <a16:colId xmlns:a16="http://schemas.microsoft.com/office/drawing/2014/main" val="2459563673"/>
                    </a:ext>
                  </a:extLst>
                </a:gridCol>
              </a:tblGrid>
              <a:tr h="527488">
                <a:tc>
                  <a:txBody>
                    <a:bodyPr/>
                    <a:lstStyle/>
                    <a:p>
                      <a:pPr algn="ctr"/>
                      <a:r>
                        <a:rPr lang="en-US" dirty="0"/>
                        <a:t>Barriers</a:t>
                      </a:r>
                    </a:p>
                  </a:txBody>
                  <a:tcPr>
                    <a:solidFill>
                      <a:srgbClr val="033B57"/>
                    </a:solidFill>
                  </a:tcPr>
                </a:tc>
                <a:tc>
                  <a:txBody>
                    <a:bodyPr/>
                    <a:lstStyle/>
                    <a:p>
                      <a:pPr algn="ctr"/>
                      <a:r>
                        <a:rPr lang="en-US" dirty="0"/>
                        <a:t>Solutions</a:t>
                      </a:r>
                    </a:p>
                  </a:txBody>
                  <a:tcPr>
                    <a:solidFill>
                      <a:srgbClr val="033B57"/>
                    </a:solidFill>
                  </a:tcPr>
                </a:tc>
                <a:extLst>
                  <a:ext uri="{0D108BD9-81ED-4DB2-BD59-A6C34878D82A}">
                    <a16:rowId xmlns:a16="http://schemas.microsoft.com/office/drawing/2014/main" val="1247457316"/>
                  </a:ext>
                </a:extLst>
              </a:tr>
              <a:tr h="910459">
                <a:tc>
                  <a:txBody>
                    <a:bodyPr/>
                    <a:lstStyle/>
                    <a:p>
                      <a:r>
                        <a:rPr lang="en-US" dirty="0"/>
                        <a:t>Confusion</a:t>
                      </a:r>
                      <a:r>
                        <a:rPr lang="en-US" baseline="0" dirty="0"/>
                        <a:t> about who continues with care </a:t>
                      </a:r>
                      <a:endParaRPr lang="en-US" dirty="0"/>
                    </a:p>
                  </a:txBody>
                  <a:tcPr/>
                </a:tc>
                <a:tc>
                  <a:txBody>
                    <a:bodyPr/>
                    <a:lstStyle/>
                    <a:p>
                      <a:pPr marL="285750" indent="-285750" algn="l">
                        <a:buFont typeface="Wingdings" panose="05000000000000000000" pitchFamily="2" charset="2"/>
                        <a:buChar char="ü"/>
                      </a:pPr>
                      <a:r>
                        <a:rPr lang="en-US" dirty="0"/>
                        <a:t>Identify who gets the handoff</a:t>
                      </a:r>
                    </a:p>
                  </a:txBody>
                  <a:tcPr/>
                </a:tc>
                <a:extLst>
                  <a:ext uri="{0D108BD9-81ED-4DB2-BD59-A6C34878D82A}">
                    <a16:rowId xmlns:a16="http://schemas.microsoft.com/office/drawing/2014/main" val="2736120429"/>
                  </a:ext>
                </a:extLst>
              </a:tr>
              <a:tr h="1300654">
                <a:tc>
                  <a:txBody>
                    <a:bodyPr/>
                    <a:lstStyle/>
                    <a:p>
                      <a:r>
                        <a:rPr lang="en-US" dirty="0"/>
                        <a:t>Team members may be misinformed about next steps</a:t>
                      </a:r>
                    </a:p>
                  </a:txBody>
                  <a:tcPr/>
                </a:tc>
                <a:tc>
                  <a:txBody>
                    <a:bodyPr/>
                    <a:lstStyle/>
                    <a:p>
                      <a:pPr marL="285750" indent="-285750" algn="l">
                        <a:buFont typeface="Wingdings" panose="05000000000000000000" pitchFamily="2" charset="2"/>
                        <a:buChar char="ü"/>
                      </a:pPr>
                      <a:r>
                        <a:rPr lang="en-US" dirty="0"/>
                        <a:t>Ensure that everyone knows about</a:t>
                      </a:r>
                      <a:r>
                        <a:rPr lang="en-US" baseline="0" dirty="0"/>
                        <a:t> the transition</a:t>
                      </a:r>
                      <a:endParaRPr lang="en-US" dirty="0"/>
                    </a:p>
                  </a:txBody>
                  <a:tcPr/>
                </a:tc>
                <a:extLst>
                  <a:ext uri="{0D108BD9-81ED-4DB2-BD59-A6C34878D82A}">
                    <a16:rowId xmlns:a16="http://schemas.microsoft.com/office/drawing/2014/main" val="3771967421"/>
                  </a:ext>
                </a:extLst>
              </a:tr>
              <a:tr h="995198">
                <a:tc>
                  <a:txBody>
                    <a:bodyPr/>
                    <a:lstStyle/>
                    <a:p>
                      <a:r>
                        <a:rPr lang="en-US" dirty="0"/>
                        <a:t>Patient may feel that the support system is shrinking</a:t>
                      </a:r>
                      <a:r>
                        <a:rPr lang="en-US" baseline="0" dirty="0"/>
                        <a:t> </a:t>
                      </a:r>
                      <a:endParaRPr lang="en-US" dirty="0"/>
                    </a:p>
                  </a:txBody>
                  <a:tcPr/>
                </a:tc>
                <a:tc>
                  <a:txBody>
                    <a:bodyPr/>
                    <a:lstStyle/>
                    <a:p>
                      <a:pPr marL="285750" indent="-285750" algn="l">
                        <a:buFont typeface="Wingdings" panose="05000000000000000000" pitchFamily="2" charset="2"/>
                        <a:buChar char="ü"/>
                      </a:pPr>
                      <a:r>
                        <a:rPr lang="en-US" dirty="0"/>
                        <a:t>Continue to advocate </a:t>
                      </a:r>
                    </a:p>
                    <a:p>
                      <a:pPr marL="0" indent="0" algn="l">
                        <a:buFont typeface="Wingdings" panose="05000000000000000000" pitchFamily="2" charset="2"/>
                        <a:buNone/>
                      </a:pPr>
                      <a:r>
                        <a:rPr lang="en-US" dirty="0"/>
                        <a:t>     for the patient</a:t>
                      </a:r>
                    </a:p>
                  </a:txBody>
                  <a:tcPr/>
                </a:tc>
                <a:extLst>
                  <a:ext uri="{0D108BD9-81ED-4DB2-BD59-A6C34878D82A}">
                    <a16:rowId xmlns:a16="http://schemas.microsoft.com/office/drawing/2014/main" val="2987843081"/>
                  </a:ext>
                </a:extLst>
              </a:tr>
            </a:tbl>
          </a:graphicData>
        </a:graphic>
      </p:graphicFrame>
    </p:spTree>
    <p:extLst>
      <p:ext uri="{BB962C8B-B14F-4D97-AF65-F5344CB8AC3E}">
        <p14:creationId xmlns:p14="http://schemas.microsoft.com/office/powerpoint/2010/main" val="37540209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Components of Successful Teamwork</a:t>
            </a:r>
          </a:p>
        </p:txBody>
      </p:sp>
      <p:sp>
        <p:nvSpPr>
          <p:cNvPr id="4" name="TextBox 3"/>
          <p:cNvSpPr txBox="1"/>
          <p:nvPr/>
        </p:nvSpPr>
        <p:spPr>
          <a:xfrm>
            <a:off x="457200" y="1474573"/>
            <a:ext cx="8229600" cy="3416320"/>
          </a:xfrm>
          <a:prstGeom prst="rect">
            <a:avLst/>
          </a:prstGeom>
          <a:noFill/>
        </p:spPr>
        <p:txBody>
          <a:bodyPr wrap="square" rtlCol="0">
            <a:spAutoFit/>
          </a:bodyPr>
          <a:lstStyle/>
          <a:p>
            <a:pPr marL="285750" indent="-285750">
              <a:buFont typeface="Arial" panose="020B0604020202020204" pitchFamily="34" charset="0"/>
              <a:buChar char="•"/>
            </a:pPr>
            <a:r>
              <a:rPr lang="en-US" sz="2400" dirty="0">
                <a:solidFill>
                  <a:schemeClr val="tx1">
                    <a:lumMod val="75000"/>
                    <a:lumOff val="25000"/>
                  </a:schemeClr>
                </a:solidFill>
              </a:rPr>
              <a:t>Non-punitive environment</a:t>
            </a:r>
          </a:p>
          <a:p>
            <a:pPr marL="285750" indent="-285750">
              <a:buFont typeface="Arial" panose="020B0604020202020204" pitchFamily="34" charset="0"/>
              <a:buChar char="•"/>
            </a:pPr>
            <a:r>
              <a:rPr lang="en-US" sz="2400" dirty="0">
                <a:solidFill>
                  <a:schemeClr val="tx1">
                    <a:lumMod val="75000"/>
                    <a:lumOff val="25000"/>
                  </a:schemeClr>
                </a:solidFill>
              </a:rPr>
              <a:t>Clear direction</a:t>
            </a:r>
          </a:p>
          <a:p>
            <a:pPr marL="285750" indent="-285750">
              <a:buFont typeface="Arial" panose="020B0604020202020204" pitchFamily="34" charset="0"/>
              <a:buChar char="•"/>
            </a:pPr>
            <a:r>
              <a:rPr lang="en-US" sz="2400" dirty="0">
                <a:solidFill>
                  <a:schemeClr val="tx1">
                    <a:lumMod val="75000"/>
                    <a:lumOff val="25000"/>
                  </a:schemeClr>
                </a:solidFill>
              </a:rPr>
              <a:t>Clear and know roles and tasks</a:t>
            </a:r>
          </a:p>
          <a:p>
            <a:pPr marL="285750" indent="-285750">
              <a:buFont typeface="Arial" panose="020B0604020202020204" pitchFamily="34" charset="0"/>
              <a:buChar char="•"/>
            </a:pPr>
            <a:r>
              <a:rPr lang="en-US" sz="2400" dirty="0">
                <a:solidFill>
                  <a:schemeClr val="tx1">
                    <a:lumMod val="75000"/>
                    <a:lumOff val="25000"/>
                  </a:schemeClr>
                </a:solidFill>
              </a:rPr>
              <a:t>Respectful atmosphere</a:t>
            </a:r>
          </a:p>
          <a:p>
            <a:pPr marL="285750" indent="-285750">
              <a:buFont typeface="Arial" panose="020B0604020202020204" pitchFamily="34" charset="0"/>
              <a:buChar char="•"/>
            </a:pPr>
            <a:r>
              <a:rPr lang="en-US" sz="2400" dirty="0">
                <a:solidFill>
                  <a:schemeClr val="tx1">
                    <a:lumMod val="75000"/>
                    <a:lumOff val="25000"/>
                  </a:schemeClr>
                </a:solidFill>
              </a:rPr>
              <a:t>Shared responsibility</a:t>
            </a:r>
          </a:p>
          <a:p>
            <a:pPr marL="285750" indent="-285750">
              <a:buFont typeface="Arial" panose="020B0604020202020204" pitchFamily="34" charset="0"/>
              <a:buChar char="•"/>
            </a:pPr>
            <a:r>
              <a:rPr lang="en-US" sz="2400" dirty="0">
                <a:solidFill>
                  <a:schemeClr val="tx1">
                    <a:lumMod val="75000"/>
                    <a:lumOff val="25000"/>
                  </a:schemeClr>
                </a:solidFill>
              </a:rPr>
              <a:t>Acknowledgement and processing of conflict</a:t>
            </a:r>
          </a:p>
          <a:p>
            <a:pPr marL="285750" indent="-285750">
              <a:buFont typeface="Arial" panose="020B0604020202020204" pitchFamily="34" charset="0"/>
              <a:buChar char="•"/>
            </a:pPr>
            <a:r>
              <a:rPr lang="en-US" sz="2400" dirty="0">
                <a:solidFill>
                  <a:schemeClr val="tx1">
                    <a:lumMod val="75000"/>
                    <a:lumOff val="25000"/>
                  </a:schemeClr>
                </a:solidFill>
              </a:rPr>
              <a:t>Clear specifications regarding authority and accountability</a:t>
            </a:r>
          </a:p>
          <a:p>
            <a:pPr marL="285750" indent="-285750">
              <a:buFont typeface="Arial" panose="020B0604020202020204" pitchFamily="34" charset="0"/>
              <a:buChar char="•"/>
            </a:pPr>
            <a:r>
              <a:rPr lang="en-US" sz="2400" dirty="0">
                <a:solidFill>
                  <a:schemeClr val="tx1">
                    <a:lumMod val="75000"/>
                    <a:lumOff val="25000"/>
                  </a:schemeClr>
                </a:solidFill>
              </a:rPr>
              <a:t>Clear and known decision-making procedures</a:t>
            </a:r>
          </a:p>
        </p:txBody>
      </p:sp>
      <p:sp>
        <p:nvSpPr>
          <p:cNvPr id="5" name="TextBox 4"/>
          <p:cNvSpPr txBox="1"/>
          <p:nvPr/>
        </p:nvSpPr>
        <p:spPr>
          <a:xfrm>
            <a:off x="6477000" y="5257800"/>
            <a:ext cx="2438400" cy="276999"/>
          </a:xfrm>
          <a:prstGeom prst="rect">
            <a:avLst/>
          </a:prstGeom>
          <a:noFill/>
        </p:spPr>
        <p:txBody>
          <a:bodyPr wrap="square" rtlCol="0">
            <a:spAutoFit/>
          </a:bodyPr>
          <a:lstStyle/>
          <a:p>
            <a:pPr algn="r"/>
            <a:r>
              <a:rPr lang="en-US" sz="1200" i="1" dirty="0">
                <a:solidFill>
                  <a:schemeClr val="bg1">
                    <a:lumMod val="50000"/>
                  </a:schemeClr>
                </a:solidFill>
              </a:rPr>
              <a:t>Source: </a:t>
            </a:r>
            <a:r>
              <a:rPr lang="en-US" sz="1200" i="1" dirty="0" err="1">
                <a:solidFill>
                  <a:schemeClr val="bg1">
                    <a:lumMod val="50000"/>
                  </a:schemeClr>
                </a:solidFill>
              </a:rPr>
              <a:t>O’Daniel</a:t>
            </a:r>
            <a:r>
              <a:rPr lang="en-US" sz="1200" i="1" dirty="0">
                <a:solidFill>
                  <a:schemeClr val="bg1">
                    <a:lumMod val="50000"/>
                  </a:schemeClr>
                </a:solidFill>
              </a:rPr>
              <a:t> et al., 2008.</a:t>
            </a:r>
          </a:p>
        </p:txBody>
      </p:sp>
    </p:spTree>
    <p:extLst>
      <p:ext uri="{BB962C8B-B14F-4D97-AF65-F5344CB8AC3E}">
        <p14:creationId xmlns:p14="http://schemas.microsoft.com/office/powerpoint/2010/main" val="11191282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Case Study</a:t>
            </a:r>
          </a:p>
        </p:txBody>
      </p:sp>
      <p:sp>
        <p:nvSpPr>
          <p:cNvPr id="3" name="Content Placeholder 2"/>
          <p:cNvSpPr>
            <a:spLocks noGrp="1"/>
          </p:cNvSpPr>
          <p:nvPr>
            <p:ph idx="1"/>
          </p:nvPr>
        </p:nvSpPr>
        <p:spPr/>
        <p:txBody>
          <a:bodyPr>
            <a:normAutofit fontScale="92500" lnSpcReduction="10000"/>
          </a:bodyPr>
          <a:lstStyle/>
          <a:p>
            <a:r>
              <a:rPr lang="en-US" dirty="0"/>
              <a:t>You are asked to be on a committee to help your institution meet the Commission on Cancer Survivorship standard.</a:t>
            </a:r>
          </a:p>
          <a:p>
            <a:r>
              <a:rPr lang="en-US" dirty="0"/>
              <a:t>Your role is to advocate for a process that is patient-centered. You are asked to help identify patients who have completed treatment and should get a survivorship care plan.</a:t>
            </a:r>
          </a:p>
        </p:txBody>
      </p:sp>
    </p:spTree>
    <p:extLst>
      <p:ext uri="{BB962C8B-B14F-4D97-AF65-F5344CB8AC3E}">
        <p14:creationId xmlns:p14="http://schemas.microsoft.com/office/powerpoint/2010/main" val="33507746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Scenarios: Diversity in the Workplace</a:t>
            </a:r>
          </a:p>
        </p:txBody>
      </p:sp>
      <p:graphicFrame>
        <p:nvGraphicFramePr>
          <p:cNvPr id="5" name="Diagram 4" descr="Consider the following scenarios:&#10;Immediate surgery, eye contact and Medicaid."/>
          <p:cNvGraphicFramePr/>
          <p:nvPr>
            <p:extLst>
              <p:ext uri="{D42A27DB-BD31-4B8C-83A1-F6EECF244321}">
                <p14:modId xmlns:p14="http://schemas.microsoft.com/office/powerpoint/2010/main" val="3927223397"/>
              </p:ext>
            </p:extLst>
          </p:nvPr>
        </p:nvGraphicFramePr>
        <p:xfrm>
          <a:off x="1981200" y="1752600"/>
          <a:ext cx="5334000" cy="3556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a:off x="6248400" y="5257800"/>
            <a:ext cx="2971800" cy="276999"/>
          </a:xfrm>
          <a:prstGeom prst="rect">
            <a:avLst/>
          </a:prstGeom>
          <a:noFill/>
        </p:spPr>
        <p:txBody>
          <a:bodyPr wrap="square" rtlCol="0">
            <a:spAutoFit/>
          </a:bodyPr>
          <a:lstStyle/>
          <a:p>
            <a:r>
              <a:rPr lang="en-US" sz="1200" i="1" dirty="0">
                <a:solidFill>
                  <a:schemeClr val="bg1">
                    <a:lumMod val="50000"/>
                  </a:schemeClr>
                </a:solidFill>
              </a:rPr>
              <a:t>Source: </a:t>
            </a:r>
            <a:r>
              <a:rPr lang="en-US" sz="1200" i="1" dirty="0" err="1">
                <a:solidFill>
                  <a:schemeClr val="bg1">
                    <a:lumMod val="50000"/>
                  </a:schemeClr>
                </a:solidFill>
              </a:rPr>
              <a:t>Galanti</a:t>
            </a:r>
            <a:r>
              <a:rPr lang="en-US" sz="1200" i="1" dirty="0">
                <a:solidFill>
                  <a:schemeClr val="bg1">
                    <a:lumMod val="50000"/>
                  </a:schemeClr>
                </a:solidFill>
              </a:rPr>
              <a:t>, n.d.; Jeffreys, 2008.</a:t>
            </a:r>
          </a:p>
        </p:txBody>
      </p:sp>
    </p:spTree>
    <p:extLst>
      <p:ext uri="{BB962C8B-B14F-4D97-AF65-F5344CB8AC3E}">
        <p14:creationId xmlns:p14="http://schemas.microsoft.com/office/powerpoint/2010/main" val="17368683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Acknowledgments</a:t>
            </a:r>
          </a:p>
        </p:txBody>
      </p:sp>
      <p:sp>
        <p:nvSpPr>
          <p:cNvPr id="3" name="Content Placeholder 2"/>
          <p:cNvSpPr>
            <a:spLocks noGrp="1"/>
          </p:cNvSpPr>
          <p:nvPr>
            <p:ph idx="1"/>
          </p:nvPr>
        </p:nvSpPr>
        <p:spPr/>
        <p:txBody>
          <a:bodyPr>
            <a:normAutofit fontScale="55000" lnSpcReduction="20000"/>
          </a:bodyPr>
          <a:lstStyle/>
          <a:p>
            <a:pPr marL="0" indent="0">
              <a:buNone/>
            </a:pPr>
            <a:r>
              <a:rPr lang="en-US" dirty="0"/>
              <a:t>This work was supported by Cooperative Agreement #1U38DP004972-02 from the Centers for Disease Control and Prevention. Its contents are solely the responsibility of the authors and do not necessarily represent the official views of the Centers for Disease Control and Prevention. </a:t>
            </a:r>
          </a:p>
          <a:p>
            <a:pPr marL="0" indent="0">
              <a:buNone/>
            </a:pPr>
            <a:endParaRPr lang="en-US" dirty="0"/>
          </a:p>
          <a:p>
            <a:pPr marL="0" indent="0">
              <a:buNone/>
            </a:pPr>
            <a:r>
              <a:rPr lang="en-US" dirty="0"/>
              <a:t>Portions of this lesson have been adapted with permission from the Patient Navigator Training Collaborative of the Colorado School of Public Health. </a:t>
            </a:r>
          </a:p>
          <a:p>
            <a:pPr marL="0" indent="0">
              <a:buNone/>
            </a:pPr>
            <a:endParaRPr lang="en-US" dirty="0"/>
          </a:p>
          <a:p>
            <a:pPr marL="0" indent="0">
              <a:buNone/>
            </a:pPr>
            <a:r>
              <a:rPr lang="en-US" dirty="0"/>
              <a:t>We would like to thank:</a:t>
            </a:r>
          </a:p>
          <a:p>
            <a:r>
              <a:rPr lang="en-US" dirty="0"/>
              <a:t>The GW Clinical Learning and Simulation Skills (CLASS) Center for providing space to film video simulations for this lesson.</a:t>
            </a:r>
          </a:p>
          <a:p>
            <a:r>
              <a:rPr lang="en-US" dirty="0"/>
              <a:t>Actors in the simulation videos: Thelma D. Jones (patient navigator) and Brittney </a:t>
            </a:r>
            <a:r>
              <a:rPr lang="en-US" dirty="0" err="1"/>
              <a:t>Stretsbery</a:t>
            </a:r>
            <a:r>
              <a:rPr lang="en-US" dirty="0"/>
              <a:t> (dietitian).</a:t>
            </a:r>
          </a:p>
        </p:txBody>
      </p:sp>
    </p:spTree>
    <p:extLst>
      <p:ext uri="{BB962C8B-B14F-4D97-AF65-F5344CB8AC3E}">
        <p14:creationId xmlns:p14="http://schemas.microsoft.com/office/powerpoint/2010/main" val="22429738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Diversity on Health Care Teams</a:t>
            </a:r>
          </a:p>
        </p:txBody>
      </p:sp>
      <p:sp>
        <p:nvSpPr>
          <p:cNvPr id="3" name="Content Placeholder 2"/>
          <p:cNvSpPr>
            <a:spLocks noGrp="1"/>
          </p:cNvSpPr>
          <p:nvPr>
            <p:ph idx="1"/>
          </p:nvPr>
        </p:nvSpPr>
        <p:spPr>
          <a:xfrm>
            <a:off x="457200" y="1600201"/>
            <a:ext cx="8229600" cy="3562291"/>
          </a:xfrm>
        </p:spPr>
        <p:txBody>
          <a:bodyPr>
            <a:normAutofit lnSpcReduction="10000"/>
          </a:bodyPr>
          <a:lstStyle/>
          <a:p>
            <a:r>
              <a:rPr lang="en-US" dirty="0"/>
              <a:t>Better working environments</a:t>
            </a:r>
          </a:p>
          <a:p>
            <a:r>
              <a:rPr lang="en-US" dirty="0"/>
              <a:t>Better problem solving</a:t>
            </a:r>
          </a:p>
          <a:p>
            <a:r>
              <a:rPr lang="en-US" dirty="0"/>
              <a:t>Bridge the gap between clinical and cultural knowledge</a:t>
            </a:r>
          </a:p>
          <a:p>
            <a:r>
              <a:rPr lang="en-US" dirty="0"/>
              <a:t>Informed about patient environment</a:t>
            </a:r>
            <a:br>
              <a:rPr lang="en-US" dirty="0"/>
            </a:br>
            <a:r>
              <a:rPr lang="en-US" dirty="0"/>
              <a:t>Learning about differences can mitigate conflicts from cultural differences</a:t>
            </a:r>
          </a:p>
          <a:p>
            <a:pPr marL="0" indent="0">
              <a:buNone/>
            </a:pPr>
            <a:endParaRPr lang="en-US" dirty="0"/>
          </a:p>
        </p:txBody>
      </p:sp>
      <p:sp>
        <p:nvSpPr>
          <p:cNvPr id="4" name="TextBox 3"/>
          <p:cNvSpPr txBox="1"/>
          <p:nvPr/>
        </p:nvSpPr>
        <p:spPr>
          <a:xfrm>
            <a:off x="3733800" y="5257800"/>
            <a:ext cx="5334000" cy="276999"/>
          </a:xfrm>
          <a:prstGeom prst="rect">
            <a:avLst/>
          </a:prstGeom>
          <a:noFill/>
        </p:spPr>
        <p:txBody>
          <a:bodyPr wrap="square" rtlCol="0">
            <a:spAutoFit/>
          </a:bodyPr>
          <a:lstStyle/>
          <a:p>
            <a:r>
              <a:rPr lang="en-US" sz="1200" i="1" dirty="0">
                <a:solidFill>
                  <a:schemeClr val="bg1">
                    <a:lumMod val="50000"/>
                  </a:schemeClr>
                </a:solidFill>
              </a:rPr>
              <a:t>Source: </a:t>
            </a:r>
            <a:r>
              <a:rPr lang="en-US" sz="1200" i="1" dirty="0" err="1">
                <a:solidFill>
                  <a:schemeClr val="bg1">
                    <a:lumMod val="50000"/>
                  </a:schemeClr>
                </a:solidFill>
              </a:rPr>
              <a:t>Dreachslin</a:t>
            </a:r>
            <a:r>
              <a:rPr lang="en-US" sz="1200" i="1" dirty="0">
                <a:solidFill>
                  <a:schemeClr val="bg1">
                    <a:lumMod val="50000"/>
                  </a:schemeClr>
                </a:solidFill>
              </a:rPr>
              <a:t> et al, 2000; Roth et al., 2012; Shaw-Taylor et al., 1998</a:t>
            </a:r>
            <a:r>
              <a:rPr lang="en-US" sz="1000" dirty="0">
                <a:solidFill>
                  <a:schemeClr val="bg1">
                    <a:lumMod val="50000"/>
                  </a:schemeClr>
                </a:solidFill>
              </a:rPr>
              <a:t>. </a:t>
            </a:r>
          </a:p>
        </p:txBody>
      </p:sp>
    </p:spTree>
    <p:extLst>
      <p:ext uri="{BB962C8B-B14F-4D97-AF65-F5344CB8AC3E}">
        <p14:creationId xmlns:p14="http://schemas.microsoft.com/office/powerpoint/2010/main" val="42430311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229600" cy="1143000"/>
          </a:xfrm>
        </p:spPr>
        <p:txBody>
          <a:bodyPr>
            <a:normAutofit fontScale="90000"/>
          </a:bodyPr>
          <a:lstStyle/>
          <a:p>
            <a:r>
              <a:rPr lang="en-US" dirty="0"/>
              <a:t>Barriers to Effective Communication</a:t>
            </a:r>
          </a:p>
        </p:txBody>
      </p:sp>
      <p:sp>
        <p:nvSpPr>
          <p:cNvPr id="4" name="TextBox 3"/>
          <p:cNvSpPr txBox="1"/>
          <p:nvPr/>
        </p:nvSpPr>
        <p:spPr>
          <a:xfrm>
            <a:off x="7543800" y="5257800"/>
            <a:ext cx="1447800" cy="246221"/>
          </a:xfrm>
          <a:prstGeom prst="rect">
            <a:avLst/>
          </a:prstGeom>
          <a:noFill/>
        </p:spPr>
        <p:txBody>
          <a:bodyPr wrap="square" rtlCol="0">
            <a:spAutoFit/>
          </a:bodyPr>
          <a:lstStyle/>
          <a:p>
            <a:r>
              <a:rPr lang="en-US" sz="1000" dirty="0" err="1">
                <a:solidFill>
                  <a:schemeClr val="bg1">
                    <a:lumMod val="50000"/>
                  </a:schemeClr>
                </a:solidFill>
              </a:rPr>
              <a:t>O’Daniel</a:t>
            </a:r>
            <a:r>
              <a:rPr lang="en-US" sz="1000" dirty="0">
                <a:solidFill>
                  <a:schemeClr val="bg1">
                    <a:lumMod val="50000"/>
                  </a:schemeClr>
                </a:solidFill>
              </a:rPr>
              <a:t> et al., 2008. </a:t>
            </a:r>
          </a:p>
        </p:txBody>
      </p:sp>
      <p:graphicFrame>
        <p:nvGraphicFramePr>
          <p:cNvPr id="5" name="Table 4">
            <a:extLst>
              <a:ext uri="{FF2B5EF4-FFF2-40B4-BE49-F238E27FC236}">
                <a16:creationId xmlns:a16="http://schemas.microsoft.com/office/drawing/2014/main" id="{8FCEEA39-D2E0-48B2-AC85-950A48AF62F2}"/>
              </a:ext>
            </a:extLst>
          </p:cNvPr>
          <p:cNvGraphicFramePr>
            <a:graphicFrameLocks noGrp="1"/>
          </p:cNvGraphicFramePr>
          <p:nvPr>
            <p:extLst>
              <p:ext uri="{D42A27DB-BD31-4B8C-83A1-F6EECF244321}">
                <p14:modId xmlns:p14="http://schemas.microsoft.com/office/powerpoint/2010/main" val="902770741"/>
              </p:ext>
            </p:extLst>
          </p:nvPr>
        </p:nvGraphicFramePr>
        <p:xfrm>
          <a:off x="381000" y="1024347"/>
          <a:ext cx="8377646" cy="4233453"/>
        </p:xfrm>
        <a:graphic>
          <a:graphicData uri="http://schemas.openxmlformats.org/drawingml/2006/table">
            <a:tbl>
              <a:tblPr firstRow="1" bandRow="1">
                <a:tableStyleId>{69CF1AB2-1976-4502-BF36-3FF5EA218861}</a:tableStyleId>
              </a:tblPr>
              <a:tblGrid>
                <a:gridCol w="4188823">
                  <a:extLst>
                    <a:ext uri="{9D8B030D-6E8A-4147-A177-3AD203B41FA5}">
                      <a16:colId xmlns:a16="http://schemas.microsoft.com/office/drawing/2014/main" val="2940320138"/>
                    </a:ext>
                  </a:extLst>
                </a:gridCol>
                <a:gridCol w="4188823">
                  <a:extLst>
                    <a:ext uri="{9D8B030D-6E8A-4147-A177-3AD203B41FA5}">
                      <a16:colId xmlns:a16="http://schemas.microsoft.com/office/drawing/2014/main" val="2850633366"/>
                    </a:ext>
                  </a:extLst>
                </a:gridCol>
              </a:tblGrid>
              <a:tr h="536169">
                <a:tc>
                  <a:txBody>
                    <a:bodyPr/>
                    <a:lstStyle/>
                    <a:p>
                      <a:r>
                        <a:rPr lang="en-US" sz="1300" b="0" dirty="0"/>
                        <a:t>Personal values and expectations</a:t>
                      </a:r>
                    </a:p>
                  </a:txBody>
                  <a:tcPr marL="86708" marR="86708" marT="43354" marB="43354"/>
                </a:tc>
                <a:tc>
                  <a:txBody>
                    <a:bodyPr/>
                    <a:lstStyle/>
                    <a:p>
                      <a:r>
                        <a:rPr lang="en-US" sz="1300" b="0" dirty="0"/>
                        <a:t>Differences in schedules and professional routines</a:t>
                      </a:r>
                    </a:p>
                  </a:txBody>
                  <a:tcPr marL="86708" marR="86708" marT="43354" marB="43354"/>
                </a:tc>
                <a:extLst>
                  <a:ext uri="{0D108BD9-81ED-4DB2-BD59-A6C34878D82A}">
                    <a16:rowId xmlns:a16="http://schemas.microsoft.com/office/drawing/2014/main" val="1391937509"/>
                  </a:ext>
                </a:extLst>
              </a:tr>
              <a:tr h="536169">
                <a:tc>
                  <a:txBody>
                    <a:bodyPr/>
                    <a:lstStyle/>
                    <a:p>
                      <a:r>
                        <a:rPr lang="en-US" sz="1300" dirty="0"/>
                        <a:t>Personality differences	</a:t>
                      </a:r>
                    </a:p>
                  </a:txBody>
                  <a:tcPr marL="86708" marR="86708" marT="43354" marB="43354"/>
                </a:tc>
                <a:tc>
                  <a:txBody>
                    <a:bodyPr/>
                    <a:lstStyle/>
                    <a:p>
                      <a:r>
                        <a:rPr lang="en-US" sz="1300" dirty="0"/>
                        <a:t>Varying levels of preparation, qualifications and status</a:t>
                      </a:r>
                    </a:p>
                  </a:txBody>
                  <a:tcPr marL="86708" marR="86708" marT="43354" marB="43354"/>
                </a:tc>
                <a:extLst>
                  <a:ext uri="{0D108BD9-81ED-4DB2-BD59-A6C34878D82A}">
                    <a16:rowId xmlns:a16="http://schemas.microsoft.com/office/drawing/2014/main" val="1491591376"/>
                  </a:ext>
                </a:extLst>
              </a:tr>
              <a:tr h="633459">
                <a:tc>
                  <a:txBody>
                    <a:bodyPr/>
                    <a:lstStyle/>
                    <a:p>
                      <a:r>
                        <a:rPr lang="en-US" sz="1300" dirty="0"/>
                        <a:t>Hierarchy</a:t>
                      </a:r>
                    </a:p>
                  </a:txBody>
                  <a:tcPr marL="86708" marR="86708" marT="43354" marB="43354"/>
                </a:tc>
                <a:tc>
                  <a:txBody>
                    <a:bodyPr/>
                    <a:lstStyle/>
                    <a:p>
                      <a:r>
                        <a:rPr lang="en-US" sz="1300" dirty="0"/>
                        <a:t>Differences in requirements, regulations and norms of professional education</a:t>
                      </a:r>
                    </a:p>
                  </a:txBody>
                  <a:tcPr marL="86708" marR="86708" marT="43354" marB="43354"/>
                </a:tc>
                <a:extLst>
                  <a:ext uri="{0D108BD9-81ED-4DB2-BD59-A6C34878D82A}">
                    <a16:rowId xmlns:a16="http://schemas.microsoft.com/office/drawing/2014/main" val="3105036433"/>
                  </a:ext>
                </a:extLst>
              </a:tr>
              <a:tr h="306383">
                <a:tc>
                  <a:txBody>
                    <a:bodyPr/>
                    <a:lstStyle/>
                    <a:p>
                      <a:r>
                        <a:rPr lang="en-US" sz="1300" dirty="0"/>
                        <a:t>Disruptive behavior	</a:t>
                      </a:r>
                    </a:p>
                  </a:txBody>
                  <a:tcPr marL="86708" marR="86708" marT="43354" marB="43354"/>
                </a:tc>
                <a:tc>
                  <a:txBody>
                    <a:bodyPr/>
                    <a:lstStyle/>
                    <a:p>
                      <a:r>
                        <a:rPr lang="en-US" sz="1300" dirty="0"/>
                        <a:t>Fears of diluted professional identity</a:t>
                      </a:r>
                    </a:p>
                  </a:txBody>
                  <a:tcPr marL="86708" marR="86708" marT="43354" marB="43354"/>
                </a:tc>
                <a:extLst>
                  <a:ext uri="{0D108BD9-81ED-4DB2-BD59-A6C34878D82A}">
                    <a16:rowId xmlns:a16="http://schemas.microsoft.com/office/drawing/2014/main" val="1005332725"/>
                  </a:ext>
                </a:extLst>
              </a:tr>
              <a:tr h="536169">
                <a:tc>
                  <a:txBody>
                    <a:bodyPr/>
                    <a:lstStyle/>
                    <a:p>
                      <a:r>
                        <a:rPr lang="en-US" sz="1300" dirty="0"/>
                        <a:t>Culture and ethnicity</a:t>
                      </a:r>
                    </a:p>
                  </a:txBody>
                  <a:tcPr marL="86708" marR="86708" marT="43354" marB="43354"/>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t>Differences in accountability, payment and rewards </a:t>
                      </a:r>
                    </a:p>
                  </a:txBody>
                  <a:tcPr marL="86708" marR="86708" marT="43354" marB="43354"/>
                </a:tc>
                <a:extLst>
                  <a:ext uri="{0D108BD9-81ED-4DB2-BD59-A6C34878D82A}">
                    <a16:rowId xmlns:a16="http://schemas.microsoft.com/office/drawing/2014/main" val="1390102036"/>
                  </a:ext>
                </a:extLst>
              </a:tr>
              <a:tr h="536169">
                <a:tc>
                  <a:txBody>
                    <a:bodyPr/>
                    <a:lstStyle/>
                    <a:p>
                      <a:r>
                        <a:rPr lang="en-US" sz="1300" dirty="0"/>
                        <a:t>Generational differences</a:t>
                      </a:r>
                    </a:p>
                  </a:txBody>
                  <a:tcPr marL="86708" marR="86708" marT="43354" marB="43354"/>
                </a:tc>
                <a:tc>
                  <a:txBody>
                    <a:bodyPr/>
                    <a:lstStyle/>
                    <a:p>
                      <a:r>
                        <a:rPr lang="en-US" sz="1300" dirty="0"/>
                        <a:t>Concerns regarding clinical responsibility</a:t>
                      </a:r>
                    </a:p>
                  </a:txBody>
                  <a:tcPr marL="86708" marR="86708" marT="43354" marB="43354"/>
                </a:tc>
                <a:extLst>
                  <a:ext uri="{0D108BD9-81ED-4DB2-BD59-A6C34878D82A}">
                    <a16:rowId xmlns:a16="http://schemas.microsoft.com/office/drawing/2014/main" val="121791600"/>
                  </a:ext>
                </a:extLst>
              </a:tr>
              <a:tr h="306383">
                <a:tc>
                  <a:txBody>
                    <a:bodyPr/>
                    <a:lstStyle/>
                    <a:p>
                      <a:r>
                        <a:rPr lang="en-US" sz="1300" dirty="0"/>
                        <a:t>Gender</a:t>
                      </a:r>
                    </a:p>
                  </a:txBody>
                  <a:tcPr marL="86708" marR="86708" marT="43354" marB="43354"/>
                </a:tc>
                <a:tc>
                  <a:txBody>
                    <a:bodyPr/>
                    <a:lstStyle/>
                    <a:p>
                      <a:r>
                        <a:rPr lang="en-US" sz="1300" dirty="0"/>
                        <a:t>Complexity of care</a:t>
                      </a:r>
                    </a:p>
                  </a:txBody>
                  <a:tcPr marL="86708" marR="86708" marT="43354" marB="43354"/>
                </a:tc>
                <a:extLst>
                  <a:ext uri="{0D108BD9-81ED-4DB2-BD59-A6C34878D82A}">
                    <a16:rowId xmlns:a16="http://schemas.microsoft.com/office/drawing/2014/main" val="3920202132"/>
                  </a:ext>
                </a:extLst>
              </a:tr>
              <a:tr h="536169">
                <a:tc>
                  <a:txBody>
                    <a:bodyPr/>
                    <a:lstStyle/>
                    <a:p>
                      <a:pPr marL="0" indent="0">
                        <a:buNone/>
                      </a:pPr>
                      <a:r>
                        <a:rPr lang="en-US" sz="1300" dirty="0"/>
                        <a:t>Historical interprofessional and </a:t>
                      </a:r>
                      <a:r>
                        <a:rPr lang="en-US" sz="1300" dirty="0" err="1"/>
                        <a:t>intraprofessional</a:t>
                      </a:r>
                      <a:r>
                        <a:rPr lang="en-US" sz="1300" dirty="0"/>
                        <a:t> rivalries</a:t>
                      </a:r>
                    </a:p>
                  </a:txBody>
                  <a:tcPr marL="86708" marR="86708" marT="43354" marB="43354"/>
                </a:tc>
                <a:tc>
                  <a:txBody>
                    <a:bodyPr/>
                    <a:lstStyle/>
                    <a:p>
                      <a:r>
                        <a:rPr lang="en-US" sz="1300" dirty="0"/>
                        <a:t>Emphasis on rapid decision-making</a:t>
                      </a:r>
                    </a:p>
                  </a:txBody>
                  <a:tcPr marL="86708" marR="86708" marT="43354" marB="43354"/>
                </a:tc>
                <a:extLst>
                  <a:ext uri="{0D108BD9-81ED-4DB2-BD59-A6C34878D82A}">
                    <a16:rowId xmlns:a16="http://schemas.microsoft.com/office/drawing/2014/main" val="824888712"/>
                  </a:ext>
                </a:extLst>
              </a:tr>
              <a:tr h="3063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t>Differences in language and jargon</a:t>
                      </a:r>
                    </a:p>
                  </a:txBody>
                  <a:tcPr marL="86708" marR="86708" marT="43354" marB="43354"/>
                </a:tc>
                <a:tc>
                  <a:txBody>
                    <a:bodyPr/>
                    <a:lstStyle/>
                    <a:p>
                      <a:endParaRPr lang="en-US" sz="1300" dirty="0"/>
                    </a:p>
                  </a:txBody>
                  <a:tcPr marL="86708" marR="86708" marT="43354" marB="43354"/>
                </a:tc>
                <a:extLst>
                  <a:ext uri="{0D108BD9-81ED-4DB2-BD59-A6C34878D82A}">
                    <a16:rowId xmlns:a16="http://schemas.microsoft.com/office/drawing/2014/main" val="3663812690"/>
                  </a:ext>
                </a:extLst>
              </a:tr>
            </a:tbl>
          </a:graphicData>
        </a:graphic>
      </p:graphicFrame>
    </p:spTree>
    <p:extLst>
      <p:ext uri="{BB962C8B-B14F-4D97-AF65-F5344CB8AC3E}">
        <p14:creationId xmlns:p14="http://schemas.microsoft.com/office/powerpoint/2010/main" val="41698928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8492"/>
            <a:ext cx="8458200" cy="1143000"/>
          </a:xfrm>
        </p:spPr>
        <p:txBody>
          <a:bodyPr>
            <a:noAutofit/>
          </a:bodyPr>
          <a:lstStyle/>
          <a:p>
            <a:r>
              <a:rPr lang="en-US" sz="3600" dirty="0"/>
              <a:t>Solutions for Effective Communication</a:t>
            </a:r>
          </a:p>
        </p:txBody>
      </p:sp>
      <p:sp>
        <p:nvSpPr>
          <p:cNvPr id="4" name="Rectangular Callout 3"/>
          <p:cNvSpPr/>
          <p:nvPr/>
        </p:nvSpPr>
        <p:spPr>
          <a:xfrm>
            <a:off x="1066800" y="2544041"/>
            <a:ext cx="2468880" cy="1716837"/>
          </a:xfrm>
          <a:custGeom>
            <a:avLst/>
            <a:gdLst>
              <a:gd name="connsiteX0" fmla="*/ 0 w 2743200"/>
              <a:gd name="connsiteY0" fmla="*/ 0 h 1905000"/>
              <a:gd name="connsiteX1" fmla="*/ 457200 w 2743200"/>
              <a:gd name="connsiteY1" fmla="*/ 0 h 1905000"/>
              <a:gd name="connsiteX2" fmla="*/ 457200 w 2743200"/>
              <a:gd name="connsiteY2" fmla="*/ 0 h 1905000"/>
              <a:gd name="connsiteX3" fmla="*/ 1143000 w 2743200"/>
              <a:gd name="connsiteY3" fmla="*/ 0 h 1905000"/>
              <a:gd name="connsiteX4" fmla="*/ 2743200 w 2743200"/>
              <a:gd name="connsiteY4" fmla="*/ 0 h 1905000"/>
              <a:gd name="connsiteX5" fmla="*/ 2743200 w 2743200"/>
              <a:gd name="connsiteY5" fmla="*/ 1111250 h 1905000"/>
              <a:gd name="connsiteX6" fmla="*/ 2743200 w 2743200"/>
              <a:gd name="connsiteY6" fmla="*/ 1111250 h 1905000"/>
              <a:gd name="connsiteX7" fmla="*/ 2743200 w 2743200"/>
              <a:gd name="connsiteY7" fmla="*/ 1587500 h 1905000"/>
              <a:gd name="connsiteX8" fmla="*/ 2743200 w 2743200"/>
              <a:gd name="connsiteY8" fmla="*/ 1905000 h 1905000"/>
              <a:gd name="connsiteX9" fmla="*/ 1143000 w 2743200"/>
              <a:gd name="connsiteY9" fmla="*/ 1905000 h 1905000"/>
              <a:gd name="connsiteX10" fmla="*/ 800109 w 2743200"/>
              <a:gd name="connsiteY10" fmla="*/ 2143125 h 1905000"/>
              <a:gd name="connsiteX11" fmla="*/ 457200 w 2743200"/>
              <a:gd name="connsiteY11" fmla="*/ 1905000 h 1905000"/>
              <a:gd name="connsiteX12" fmla="*/ 0 w 2743200"/>
              <a:gd name="connsiteY12" fmla="*/ 1905000 h 1905000"/>
              <a:gd name="connsiteX13" fmla="*/ 0 w 2743200"/>
              <a:gd name="connsiteY13" fmla="*/ 1587500 h 1905000"/>
              <a:gd name="connsiteX14" fmla="*/ 0 w 2743200"/>
              <a:gd name="connsiteY14" fmla="*/ 1111250 h 1905000"/>
              <a:gd name="connsiteX15" fmla="*/ 0 w 2743200"/>
              <a:gd name="connsiteY15" fmla="*/ 1111250 h 1905000"/>
              <a:gd name="connsiteX16" fmla="*/ 0 w 2743200"/>
              <a:gd name="connsiteY16" fmla="*/ 0 h 1905000"/>
              <a:gd name="connsiteX0" fmla="*/ 0 w 2743200"/>
              <a:gd name="connsiteY0" fmla="*/ 0 h 1949161"/>
              <a:gd name="connsiteX1" fmla="*/ 457200 w 2743200"/>
              <a:gd name="connsiteY1" fmla="*/ 0 h 1949161"/>
              <a:gd name="connsiteX2" fmla="*/ 457200 w 2743200"/>
              <a:gd name="connsiteY2" fmla="*/ 0 h 1949161"/>
              <a:gd name="connsiteX3" fmla="*/ 1143000 w 2743200"/>
              <a:gd name="connsiteY3" fmla="*/ 0 h 1949161"/>
              <a:gd name="connsiteX4" fmla="*/ 2743200 w 2743200"/>
              <a:gd name="connsiteY4" fmla="*/ 0 h 1949161"/>
              <a:gd name="connsiteX5" fmla="*/ 2743200 w 2743200"/>
              <a:gd name="connsiteY5" fmla="*/ 1111250 h 1949161"/>
              <a:gd name="connsiteX6" fmla="*/ 2743200 w 2743200"/>
              <a:gd name="connsiteY6" fmla="*/ 1111250 h 1949161"/>
              <a:gd name="connsiteX7" fmla="*/ 2743200 w 2743200"/>
              <a:gd name="connsiteY7" fmla="*/ 1587500 h 1949161"/>
              <a:gd name="connsiteX8" fmla="*/ 2743200 w 2743200"/>
              <a:gd name="connsiteY8" fmla="*/ 1905000 h 1949161"/>
              <a:gd name="connsiteX9" fmla="*/ 1143000 w 2743200"/>
              <a:gd name="connsiteY9" fmla="*/ 1905000 h 1949161"/>
              <a:gd name="connsiteX10" fmla="*/ 800109 w 2743200"/>
              <a:gd name="connsiteY10" fmla="*/ 1949161 h 1949161"/>
              <a:gd name="connsiteX11" fmla="*/ 457200 w 2743200"/>
              <a:gd name="connsiteY11" fmla="*/ 1905000 h 1949161"/>
              <a:gd name="connsiteX12" fmla="*/ 0 w 2743200"/>
              <a:gd name="connsiteY12" fmla="*/ 1905000 h 1949161"/>
              <a:gd name="connsiteX13" fmla="*/ 0 w 2743200"/>
              <a:gd name="connsiteY13" fmla="*/ 1587500 h 1949161"/>
              <a:gd name="connsiteX14" fmla="*/ 0 w 2743200"/>
              <a:gd name="connsiteY14" fmla="*/ 1111250 h 1949161"/>
              <a:gd name="connsiteX15" fmla="*/ 0 w 2743200"/>
              <a:gd name="connsiteY15" fmla="*/ 1111250 h 1949161"/>
              <a:gd name="connsiteX16" fmla="*/ 0 w 2743200"/>
              <a:gd name="connsiteY16" fmla="*/ 0 h 1949161"/>
              <a:gd name="connsiteX0" fmla="*/ 0 w 2743200"/>
              <a:gd name="connsiteY0" fmla="*/ 0 h 1921452"/>
              <a:gd name="connsiteX1" fmla="*/ 457200 w 2743200"/>
              <a:gd name="connsiteY1" fmla="*/ 0 h 1921452"/>
              <a:gd name="connsiteX2" fmla="*/ 457200 w 2743200"/>
              <a:gd name="connsiteY2" fmla="*/ 0 h 1921452"/>
              <a:gd name="connsiteX3" fmla="*/ 1143000 w 2743200"/>
              <a:gd name="connsiteY3" fmla="*/ 0 h 1921452"/>
              <a:gd name="connsiteX4" fmla="*/ 2743200 w 2743200"/>
              <a:gd name="connsiteY4" fmla="*/ 0 h 1921452"/>
              <a:gd name="connsiteX5" fmla="*/ 2743200 w 2743200"/>
              <a:gd name="connsiteY5" fmla="*/ 1111250 h 1921452"/>
              <a:gd name="connsiteX6" fmla="*/ 2743200 w 2743200"/>
              <a:gd name="connsiteY6" fmla="*/ 1111250 h 1921452"/>
              <a:gd name="connsiteX7" fmla="*/ 2743200 w 2743200"/>
              <a:gd name="connsiteY7" fmla="*/ 1587500 h 1921452"/>
              <a:gd name="connsiteX8" fmla="*/ 2743200 w 2743200"/>
              <a:gd name="connsiteY8" fmla="*/ 1905000 h 1921452"/>
              <a:gd name="connsiteX9" fmla="*/ 1143000 w 2743200"/>
              <a:gd name="connsiteY9" fmla="*/ 1905000 h 1921452"/>
              <a:gd name="connsiteX10" fmla="*/ 800109 w 2743200"/>
              <a:gd name="connsiteY10" fmla="*/ 1921452 h 1921452"/>
              <a:gd name="connsiteX11" fmla="*/ 457200 w 2743200"/>
              <a:gd name="connsiteY11" fmla="*/ 1905000 h 1921452"/>
              <a:gd name="connsiteX12" fmla="*/ 0 w 2743200"/>
              <a:gd name="connsiteY12" fmla="*/ 1905000 h 1921452"/>
              <a:gd name="connsiteX13" fmla="*/ 0 w 2743200"/>
              <a:gd name="connsiteY13" fmla="*/ 1587500 h 1921452"/>
              <a:gd name="connsiteX14" fmla="*/ 0 w 2743200"/>
              <a:gd name="connsiteY14" fmla="*/ 1111250 h 1921452"/>
              <a:gd name="connsiteX15" fmla="*/ 0 w 2743200"/>
              <a:gd name="connsiteY15" fmla="*/ 1111250 h 1921452"/>
              <a:gd name="connsiteX16" fmla="*/ 0 w 2743200"/>
              <a:gd name="connsiteY16" fmla="*/ 0 h 1921452"/>
              <a:gd name="connsiteX0" fmla="*/ 0 w 2743200"/>
              <a:gd name="connsiteY0" fmla="*/ 0 h 1921452"/>
              <a:gd name="connsiteX1" fmla="*/ 457200 w 2743200"/>
              <a:gd name="connsiteY1" fmla="*/ 0 h 1921452"/>
              <a:gd name="connsiteX2" fmla="*/ 457200 w 2743200"/>
              <a:gd name="connsiteY2" fmla="*/ 0 h 1921452"/>
              <a:gd name="connsiteX3" fmla="*/ 1143000 w 2743200"/>
              <a:gd name="connsiteY3" fmla="*/ 0 h 1921452"/>
              <a:gd name="connsiteX4" fmla="*/ 2743200 w 2743200"/>
              <a:gd name="connsiteY4" fmla="*/ 0 h 1921452"/>
              <a:gd name="connsiteX5" fmla="*/ 2743200 w 2743200"/>
              <a:gd name="connsiteY5" fmla="*/ 1111250 h 1921452"/>
              <a:gd name="connsiteX6" fmla="*/ 2743200 w 2743200"/>
              <a:gd name="connsiteY6" fmla="*/ 1111250 h 1921452"/>
              <a:gd name="connsiteX7" fmla="*/ 2743200 w 2743200"/>
              <a:gd name="connsiteY7" fmla="*/ 1587500 h 1921452"/>
              <a:gd name="connsiteX8" fmla="*/ 2743200 w 2743200"/>
              <a:gd name="connsiteY8" fmla="*/ 1905000 h 1921452"/>
              <a:gd name="connsiteX9" fmla="*/ 1143000 w 2743200"/>
              <a:gd name="connsiteY9" fmla="*/ 1905000 h 1921452"/>
              <a:gd name="connsiteX10" fmla="*/ 827818 w 2743200"/>
              <a:gd name="connsiteY10" fmla="*/ 1921452 h 1921452"/>
              <a:gd name="connsiteX11" fmla="*/ 457200 w 2743200"/>
              <a:gd name="connsiteY11" fmla="*/ 1905000 h 1921452"/>
              <a:gd name="connsiteX12" fmla="*/ 0 w 2743200"/>
              <a:gd name="connsiteY12" fmla="*/ 1905000 h 1921452"/>
              <a:gd name="connsiteX13" fmla="*/ 0 w 2743200"/>
              <a:gd name="connsiteY13" fmla="*/ 1587500 h 1921452"/>
              <a:gd name="connsiteX14" fmla="*/ 0 w 2743200"/>
              <a:gd name="connsiteY14" fmla="*/ 1111250 h 1921452"/>
              <a:gd name="connsiteX15" fmla="*/ 0 w 2743200"/>
              <a:gd name="connsiteY15" fmla="*/ 1111250 h 1921452"/>
              <a:gd name="connsiteX16" fmla="*/ 0 w 2743200"/>
              <a:gd name="connsiteY16" fmla="*/ 0 h 1921452"/>
              <a:gd name="connsiteX0" fmla="*/ 0 w 2743200"/>
              <a:gd name="connsiteY0" fmla="*/ 0 h 1905000"/>
              <a:gd name="connsiteX1" fmla="*/ 457200 w 2743200"/>
              <a:gd name="connsiteY1" fmla="*/ 0 h 1905000"/>
              <a:gd name="connsiteX2" fmla="*/ 457200 w 2743200"/>
              <a:gd name="connsiteY2" fmla="*/ 0 h 1905000"/>
              <a:gd name="connsiteX3" fmla="*/ 1143000 w 2743200"/>
              <a:gd name="connsiteY3" fmla="*/ 0 h 1905000"/>
              <a:gd name="connsiteX4" fmla="*/ 2743200 w 2743200"/>
              <a:gd name="connsiteY4" fmla="*/ 0 h 1905000"/>
              <a:gd name="connsiteX5" fmla="*/ 2743200 w 2743200"/>
              <a:gd name="connsiteY5" fmla="*/ 1111250 h 1905000"/>
              <a:gd name="connsiteX6" fmla="*/ 2743200 w 2743200"/>
              <a:gd name="connsiteY6" fmla="*/ 1111250 h 1905000"/>
              <a:gd name="connsiteX7" fmla="*/ 2743200 w 2743200"/>
              <a:gd name="connsiteY7" fmla="*/ 1587500 h 1905000"/>
              <a:gd name="connsiteX8" fmla="*/ 2743200 w 2743200"/>
              <a:gd name="connsiteY8" fmla="*/ 1905000 h 1905000"/>
              <a:gd name="connsiteX9" fmla="*/ 1143000 w 2743200"/>
              <a:gd name="connsiteY9" fmla="*/ 1905000 h 1905000"/>
              <a:gd name="connsiteX10" fmla="*/ 841673 w 2743200"/>
              <a:gd name="connsiteY10" fmla="*/ 1879888 h 1905000"/>
              <a:gd name="connsiteX11" fmla="*/ 457200 w 2743200"/>
              <a:gd name="connsiteY11" fmla="*/ 1905000 h 1905000"/>
              <a:gd name="connsiteX12" fmla="*/ 0 w 2743200"/>
              <a:gd name="connsiteY12" fmla="*/ 1905000 h 1905000"/>
              <a:gd name="connsiteX13" fmla="*/ 0 w 2743200"/>
              <a:gd name="connsiteY13" fmla="*/ 1587500 h 1905000"/>
              <a:gd name="connsiteX14" fmla="*/ 0 w 2743200"/>
              <a:gd name="connsiteY14" fmla="*/ 1111250 h 1905000"/>
              <a:gd name="connsiteX15" fmla="*/ 0 w 2743200"/>
              <a:gd name="connsiteY15" fmla="*/ 1111250 h 1905000"/>
              <a:gd name="connsiteX16" fmla="*/ 0 w 2743200"/>
              <a:gd name="connsiteY16" fmla="*/ 0 h 1905000"/>
              <a:gd name="connsiteX0" fmla="*/ 0 w 2743200"/>
              <a:gd name="connsiteY0" fmla="*/ 0 h 1907597"/>
              <a:gd name="connsiteX1" fmla="*/ 457200 w 2743200"/>
              <a:gd name="connsiteY1" fmla="*/ 0 h 1907597"/>
              <a:gd name="connsiteX2" fmla="*/ 457200 w 2743200"/>
              <a:gd name="connsiteY2" fmla="*/ 0 h 1907597"/>
              <a:gd name="connsiteX3" fmla="*/ 1143000 w 2743200"/>
              <a:gd name="connsiteY3" fmla="*/ 0 h 1907597"/>
              <a:gd name="connsiteX4" fmla="*/ 2743200 w 2743200"/>
              <a:gd name="connsiteY4" fmla="*/ 0 h 1907597"/>
              <a:gd name="connsiteX5" fmla="*/ 2743200 w 2743200"/>
              <a:gd name="connsiteY5" fmla="*/ 1111250 h 1907597"/>
              <a:gd name="connsiteX6" fmla="*/ 2743200 w 2743200"/>
              <a:gd name="connsiteY6" fmla="*/ 1111250 h 1907597"/>
              <a:gd name="connsiteX7" fmla="*/ 2743200 w 2743200"/>
              <a:gd name="connsiteY7" fmla="*/ 1587500 h 1907597"/>
              <a:gd name="connsiteX8" fmla="*/ 2743200 w 2743200"/>
              <a:gd name="connsiteY8" fmla="*/ 1905000 h 1907597"/>
              <a:gd name="connsiteX9" fmla="*/ 1143000 w 2743200"/>
              <a:gd name="connsiteY9" fmla="*/ 1905000 h 1907597"/>
              <a:gd name="connsiteX10" fmla="*/ 841673 w 2743200"/>
              <a:gd name="connsiteY10" fmla="*/ 1907597 h 1907597"/>
              <a:gd name="connsiteX11" fmla="*/ 457200 w 2743200"/>
              <a:gd name="connsiteY11" fmla="*/ 1905000 h 1907597"/>
              <a:gd name="connsiteX12" fmla="*/ 0 w 2743200"/>
              <a:gd name="connsiteY12" fmla="*/ 1905000 h 1907597"/>
              <a:gd name="connsiteX13" fmla="*/ 0 w 2743200"/>
              <a:gd name="connsiteY13" fmla="*/ 1587500 h 1907597"/>
              <a:gd name="connsiteX14" fmla="*/ 0 w 2743200"/>
              <a:gd name="connsiteY14" fmla="*/ 1111250 h 1907597"/>
              <a:gd name="connsiteX15" fmla="*/ 0 w 2743200"/>
              <a:gd name="connsiteY15" fmla="*/ 1111250 h 1907597"/>
              <a:gd name="connsiteX16" fmla="*/ 0 w 2743200"/>
              <a:gd name="connsiteY16" fmla="*/ 0 h 1907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743200" h="1907597">
                <a:moveTo>
                  <a:pt x="0" y="0"/>
                </a:moveTo>
                <a:lnTo>
                  <a:pt x="457200" y="0"/>
                </a:lnTo>
                <a:lnTo>
                  <a:pt x="457200" y="0"/>
                </a:lnTo>
                <a:lnTo>
                  <a:pt x="1143000" y="0"/>
                </a:lnTo>
                <a:lnTo>
                  <a:pt x="2743200" y="0"/>
                </a:lnTo>
                <a:lnTo>
                  <a:pt x="2743200" y="1111250"/>
                </a:lnTo>
                <a:lnTo>
                  <a:pt x="2743200" y="1111250"/>
                </a:lnTo>
                <a:lnTo>
                  <a:pt x="2743200" y="1587500"/>
                </a:lnTo>
                <a:lnTo>
                  <a:pt x="2743200" y="1905000"/>
                </a:lnTo>
                <a:lnTo>
                  <a:pt x="1143000" y="1905000"/>
                </a:lnTo>
                <a:lnTo>
                  <a:pt x="841673" y="1907597"/>
                </a:lnTo>
                <a:lnTo>
                  <a:pt x="457200" y="1905000"/>
                </a:lnTo>
                <a:lnTo>
                  <a:pt x="0" y="1905000"/>
                </a:lnTo>
                <a:lnTo>
                  <a:pt x="0" y="1587500"/>
                </a:lnTo>
                <a:lnTo>
                  <a:pt x="0" y="1111250"/>
                </a:lnTo>
                <a:lnTo>
                  <a:pt x="0" y="1111250"/>
                </a:lnTo>
                <a:lnTo>
                  <a:pt x="0" y="0"/>
                </a:lnTo>
                <a:close/>
              </a:path>
            </a:pathLst>
          </a:custGeom>
          <a:solidFill>
            <a:srgbClr val="033B57"/>
          </a:solidFill>
          <a:ln>
            <a:solidFill>
              <a:srgbClr val="C8B18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Foster a culture of common purpose, intent, trust, respect and collaboration</a:t>
            </a:r>
          </a:p>
        </p:txBody>
      </p:sp>
      <p:sp>
        <p:nvSpPr>
          <p:cNvPr id="5" name="Rectangular Callout 4"/>
          <p:cNvSpPr/>
          <p:nvPr/>
        </p:nvSpPr>
        <p:spPr>
          <a:xfrm>
            <a:off x="4953000" y="1676400"/>
            <a:ext cx="2743200" cy="1783080"/>
          </a:xfrm>
          <a:prstGeom prst="wedgeRectCallout">
            <a:avLst>
              <a:gd name="adj1" fmla="val -29015"/>
              <a:gd name="adj2" fmla="val -66871"/>
            </a:avLst>
          </a:prstGeom>
          <a:solidFill>
            <a:srgbClr val="033B57"/>
          </a:solidFill>
          <a:ln>
            <a:solidFill>
              <a:srgbClr val="3A6497"/>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Start with common goal = high quality patient care</a:t>
            </a:r>
          </a:p>
        </p:txBody>
      </p:sp>
      <p:sp>
        <p:nvSpPr>
          <p:cNvPr id="6" name="Rectangular Callout 5"/>
          <p:cNvSpPr/>
          <p:nvPr/>
        </p:nvSpPr>
        <p:spPr>
          <a:xfrm>
            <a:off x="4954188" y="3990703"/>
            <a:ext cx="2400300" cy="1097280"/>
          </a:xfrm>
          <a:prstGeom prst="wedgeRectCallout">
            <a:avLst>
              <a:gd name="adj1" fmla="val -24470"/>
              <a:gd name="adj2" fmla="val -69318"/>
            </a:avLst>
          </a:prstGeom>
          <a:solidFill>
            <a:srgbClr val="033B57"/>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Be self-aware of personal biases and beliefs</a:t>
            </a:r>
          </a:p>
        </p:txBody>
      </p:sp>
      <p:sp>
        <p:nvSpPr>
          <p:cNvPr id="7" name="TextBox 6"/>
          <p:cNvSpPr txBox="1"/>
          <p:nvPr/>
        </p:nvSpPr>
        <p:spPr>
          <a:xfrm>
            <a:off x="6781800" y="5257800"/>
            <a:ext cx="2362200" cy="276999"/>
          </a:xfrm>
          <a:prstGeom prst="rect">
            <a:avLst/>
          </a:prstGeom>
          <a:noFill/>
        </p:spPr>
        <p:txBody>
          <a:bodyPr wrap="square" rtlCol="0">
            <a:spAutoFit/>
          </a:bodyPr>
          <a:lstStyle/>
          <a:p>
            <a:r>
              <a:rPr lang="en-US" sz="1200" i="1" dirty="0">
                <a:solidFill>
                  <a:schemeClr val="bg1">
                    <a:lumMod val="50000"/>
                  </a:schemeClr>
                </a:solidFill>
              </a:rPr>
              <a:t>Source: </a:t>
            </a:r>
            <a:r>
              <a:rPr lang="en-US" sz="1200" i="1" dirty="0" err="1">
                <a:solidFill>
                  <a:schemeClr val="bg1">
                    <a:lumMod val="50000"/>
                  </a:schemeClr>
                </a:solidFill>
              </a:rPr>
              <a:t>O’Daniel</a:t>
            </a:r>
            <a:r>
              <a:rPr lang="en-US" sz="1200" i="1" dirty="0">
                <a:solidFill>
                  <a:schemeClr val="bg1">
                    <a:lumMod val="50000"/>
                  </a:schemeClr>
                </a:solidFill>
              </a:rPr>
              <a:t> et al., 2008. </a:t>
            </a:r>
          </a:p>
        </p:txBody>
      </p:sp>
    </p:spTree>
    <p:extLst>
      <p:ext uri="{BB962C8B-B14F-4D97-AF65-F5344CB8AC3E}">
        <p14:creationId xmlns:p14="http://schemas.microsoft.com/office/powerpoint/2010/main" val="22896396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Understanding Conflict</a:t>
            </a:r>
          </a:p>
        </p:txBody>
      </p:sp>
      <p:sp>
        <p:nvSpPr>
          <p:cNvPr id="4" name="Rounded Rectangle 3"/>
          <p:cNvSpPr/>
          <p:nvPr/>
        </p:nvSpPr>
        <p:spPr>
          <a:xfrm>
            <a:off x="1409700" y="2057400"/>
            <a:ext cx="6324600" cy="2057400"/>
          </a:xfrm>
          <a:prstGeom prst="roundRect">
            <a:avLst/>
          </a:prstGeom>
          <a:solidFill>
            <a:srgbClr val="033B57"/>
          </a:solidFill>
          <a:effectLst>
            <a:outerShdw blurRad="152400" dist="317500" dir="5400000" sx="90000" sy="-19000" rotWithShape="0">
              <a:prstClr val="black">
                <a:alpha val="15000"/>
              </a:prstClr>
            </a:outerShdw>
          </a:effectLst>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To understand conflict you must have:</a:t>
            </a:r>
          </a:p>
          <a:p>
            <a:pPr marL="1657350" lvl="3" indent="-285750">
              <a:buFont typeface="Arial" panose="020B0604020202020204" pitchFamily="34" charset="0"/>
              <a:buChar char="•"/>
            </a:pPr>
            <a:r>
              <a:rPr lang="en-US" dirty="0"/>
              <a:t>At least 2 parties</a:t>
            </a:r>
          </a:p>
          <a:p>
            <a:pPr marL="1657350" lvl="3" indent="-285750">
              <a:buFont typeface="Arial" panose="020B0604020202020204" pitchFamily="34" charset="0"/>
              <a:buChar char="•"/>
            </a:pPr>
            <a:r>
              <a:rPr lang="en-US" dirty="0"/>
              <a:t>Parties must be interdependent (need each other)</a:t>
            </a:r>
          </a:p>
          <a:p>
            <a:pPr marL="2114550" lvl="4" indent="-285750">
              <a:buFont typeface="Arial" panose="020B0604020202020204" pitchFamily="34" charset="0"/>
              <a:buChar char="•"/>
            </a:pPr>
            <a:r>
              <a:rPr lang="en-US" dirty="0"/>
              <a:t>Perceived incompatible goals</a:t>
            </a:r>
          </a:p>
          <a:p>
            <a:pPr marL="2114550" lvl="4" indent="-285750">
              <a:buFont typeface="Arial" panose="020B0604020202020204" pitchFamily="34" charset="0"/>
              <a:buChar char="•"/>
            </a:pPr>
            <a:r>
              <a:rPr lang="en-US" dirty="0"/>
              <a:t>Perceived scare resources </a:t>
            </a:r>
          </a:p>
          <a:p>
            <a:pPr marL="2114550" lvl="4" indent="-285750">
              <a:buFont typeface="Arial" panose="020B0604020202020204" pitchFamily="34" charset="0"/>
              <a:buChar char="•"/>
            </a:pPr>
            <a:r>
              <a:rPr lang="en-US" dirty="0"/>
              <a:t>Perceived interference</a:t>
            </a:r>
          </a:p>
        </p:txBody>
      </p:sp>
    </p:spTree>
    <p:extLst>
      <p:ext uri="{BB962C8B-B14F-4D97-AF65-F5344CB8AC3E}">
        <p14:creationId xmlns:p14="http://schemas.microsoft.com/office/powerpoint/2010/main" val="14107364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254000"/>
            <a:ext cx="8610600" cy="1143000"/>
          </a:xfrm>
        </p:spPr>
        <p:txBody>
          <a:bodyPr>
            <a:noAutofit/>
          </a:bodyPr>
          <a:lstStyle/>
          <a:p>
            <a:r>
              <a:rPr lang="en-US" sz="3600" dirty="0"/>
              <a:t>Examples of Conflict in the Workplace</a:t>
            </a:r>
          </a:p>
        </p:txBody>
      </p:sp>
      <p:graphicFrame>
        <p:nvGraphicFramePr>
          <p:cNvPr id="4" name="Diagram 3" descr="Examples of conflicts at work:&#10;1. Patient needs not factored by doctor;&#10;2. Lack of clarity around who is responsible;&#10;3. Needing help from another team member;&#10;4. Who will work with the patient;&#10;5. Supervisor;&#10;6. Dealing with different departments;&#10;7. Outside organizations.&#10;&#10;&#10;&#10;&#10;&#10;"/>
          <p:cNvGraphicFramePr/>
          <p:nvPr>
            <p:extLst>
              <p:ext uri="{D42A27DB-BD31-4B8C-83A1-F6EECF244321}">
                <p14:modId xmlns:p14="http://schemas.microsoft.com/office/powerpoint/2010/main" val="359062761"/>
              </p:ext>
            </p:extLst>
          </p:nvPr>
        </p:nvGraphicFramePr>
        <p:xfrm>
          <a:off x="1066800" y="1371600"/>
          <a:ext cx="7239000" cy="38420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145404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Resolving Conflict</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872982232"/>
              </p:ext>
            </p:extLst>
          </p:nvPr>
        </p:nvGraphicFramePr>
        <p:xfrm>
          <a:off x="457200" y="1600200"/>
          <a:ext cx="8229600" cy="3444240"/>
        </p:xfrm>
        <a:graphic>
          <a:graphicData uri="http://schemas.openxmlformats.org/drawingml/2006/table">
            <a:tbl>
              <a:tblPr firstRow="1" bandRow="1">
                <a:effectLst/>
                <a:tableStyleId>{5C22544A-7EE6-4342-B048-85BDC9FD1C3A}</a:tableStyleId>
              </a:tblPr>
              <a:tblGrid>
                <a:gridCol w="4114800">
                  <a:extLst>
                    <a:ext uri="{9D8B030D-6E8A-4147-A177-3AD203B41FA5}">
                      <a16:colId xmlns:a16="http://schemas.microsoft.com/office/drawing/2014/main" val="330137098"/>
                    </a:ext>
                  </a:extLst>
                </a:gridCol>
                <a:gridCol w="4114800">
                  <a:extLst>
                    <a:ext uri="{9D8B030D-6E8A-4147-A177-3AD203B41FA5}">
                      <a16:colId xmlns:a16="http://schemas.microsoft.com/office/drawing/2014/main" val="1397891458"/>
                    </a:ext>
                  </a:extLst>
                </a:gridCol>
              </a:tblGrid>
              <a:tr h="3200400">
                <a:tc>
                  <a:txBody>
                    <a:bodyPr/>
                    <a:lstStyle/>
                    <a:p>
                      <a:pPr marL="171450" indent="-171450">
                        <a:buFont typeface="Arial" panose="020B0604020202020204" pitchFamily="34" charset="0"/>
                        <a:buChar char="•"/>
                      </a:pPr>
                      <a:r>
                        <a:rPr lang="en-US" sz="2000" b="0" dirty="0"/>
                        <a:t>Work at talking about the issues</a:t>
                      </a:r>
                    </a:p>
                    <a:p>
                      <a:pPr marL="0" indent="0">
                        <a:buFont typeface="Arial" panose="020B0604020202020204" pitchFamily="34" charset="0"/>
                        <a:buNone/>
                      </a:pPr>
                      <a:endParaRPr lang="en-US" sz="2000" b="0" dirty="0"/>
                    </a:p>
                    <a:p>
                      <a:pPr marL="171450" indent="-171450">
                        <a:buFont typeface="Arial" panose="020B0604020202020204" pitchFamily="34" charset="0"/>
                        <a:buChar char="•"/>
                      </a:pPr>
                      <a:r>
                        <a:rPr lang="en-US" sz="2000" b="0" dirty="0"/>
                        <a:t>Recognize the value of the conflict</a:t>
                      </a:r>
                    </a:p>
                    <a:p>
                      <a:pPr marL="0" indent="0">
                        <a:buFont typeface="Arial" panose="020B0604020202020204" pitchFamily="34" charset="0"/>
                        <a:buNone/>
                      </a:pPr>
                      <a:endParaRPr lang="en-US" sz="2000" b="0" dirty="0"/>
                    </a:p>
                    <a:p>
                      <a:pPr marL="171450" indent="-171450">
                        <a:buFont typeface="Arial" panose="020B0604020202020204" pitchFamily="34" charset="0"/>
                        <a:buChar char="•"/>
                      </a:pPr>
                      <a:r>
                        <a:rPr lang="en-US" sz="2000" b="0" dirty="0"/>
                        <a:t>Recognize conflict is a spiral and you can change the direction of the spiral</a:t>
                      </a:r>
                    </a:p>
                    <a:p>
                      <a:pPr marL="0" indent="0">
                        <a:buFont typeface="Arial" panose="020B0604020202020204" pitchFamily="34" charset="0"/>
                        <a:buNone/>
                      </a:pPr>
                      <a:endParaRPr lang="en-US" sz="2000" b="0" dirty="0"/>
                    </a:p>
                    <a:p>
                      <a:pPr marL="171450" indent="-171450">
                        <a:buFont typeface="Arial" panose="020B0604020202020204" pitchFamily="34" charset="0"/>
                        <a:buChar char="•"/>
                      </a:pPr>
                      <a:r>
                        <a:rPr lang="en-US" sz="2000" b="0" dirty="0"/>
                        <a:t>Emphasize common goals</a:t>
                      </a:r>
                    </a:p>
                    <a:p>
                      <a:endParaRPr lang="en-US" sz="2000" b="0" dirty="0"/>
                    </a:p>
                  </a:txBody>
                  <a:tcPr>
                    <a:solidFill>
                      <a:srgbClr val="033B57"/>
                    </a:solidFill>
                  </a:tcPr>
                </a:tc>
                <a:tc>
                  <a:txBody>
                    <a:bodyPr/>
                    <a:lstStyle/>
                    <a:p>
                      <a:pPr marL="171450" indent="-171450">
                        <a:buFont typeface="Arial" panose="020B0604020202020204" pitchFamily="34" charset="0"/>
                        <a:buChar char="•"/>
                      </a:pPr>
                      <a:r>
                        <a:rPr lang="en-US" sz="2000" b="0" dirty="0">
                          <a:solidFill>
                            <a:schemeClr val="bg1"/>
                          </a:solidFill>
                        </a:rPr>
                        <a:t>Check perceptions</a:t>
                      </a:r>
                    </a:p>
                    <a:p>
                      <a:pPr marL="171450" indent="-171450">
                        <a:buFont typeface="Arial" panose="020B0604020202020204" pitchFamily="34" charset="0"/>
                        <a:buChar char="•"/>
                      </a:pPr>
                      <a:endParaRPr lang="en-US" sz="2000" b="0" dirty="0">
                        <a:solidFill>
                          <a:schemeClr val="bg1"/>
                        </a:solidFill>
                      </a:endParaRPr>
                    </a:p>
                    <a:p>
                      <a:pPr marL="171450" indent="-171450">
                        <a:buFont typeface="Arial" panose="020B0604020202020204" pitchFamily="34" charset="0"/>
                        <a:buChar char="•"/>
                      </a:pPr>
                      <a:r>
                        <a:rPr lang="en-US" sz="2000" b="0" dirty="0">
                          <a:solidFill>
                            <a:schemeClr val="bg1"/>
                          </a:solidFill>
                        </a:rPr>
                        <a:t>Use competent communication techniques</a:t>
                      </a:r>
                    </a:p>
                    <a:p>
                      <a:pPr marL="171450" indent="-171450">
                        <a:buFont typeface="Arial" panose="020B0604020202020204" pitchFamily="34" charset="0"/>
                        <a:buChar char="•"/>
                      </a:pPr>
                      <a:endParaRPr lang="en-US" sz="2000" b="0" dirty="0">
                        <a:solidFill>
                          <a:schemeClr val="bg1"/>
                        </a:solidFill>
                      </a:endParaRPr>
                    </a:p>
                    <a:p>
                      <a:pPr marL="171450" indent="-171450">
                        <a:buFont typeface="Arial" panose="020B0604020202020204" pitchFamily="34" charset="0"/>
                        <a:buChar char="•"/>
                      </a:pPr>
                      <a:r>
                        <a:rPr lang="en-US" sz="2000" b="0" dirty="0">
                          <a:solidFill>
                            <a:schemeClr val="bg1"/>
                          </a:solidFill>
                        </a:rPr>
                        <a:t>Agree to disagree and</a:t>
                      </a:r>
                    </a:p>
                    <a:p>
                      <a:pPr marL="171450" indent="-171450">
                        <a:buFont typeface="Arial" panose="020B0604020202020204" pitchFamily="34" charset="0"/>
                        <a:buChar char="•"/>
                      </a:pPr>
                      <a:endParaRPr lang="en-US" sz="2000" b="0" dirty="0">
                        <a:solidFill>
                          <a:schemeClr val="bg1"/>
                        </a:solidFill>
                      </a:endParaRPr>
                    </a:p>
                    <a:p>
                      <a:pPr marL="171450" indent="-171450">
                        <a:buFont typeface="Arial" panose="020B0604020202020204" pitchFamily="34" charset="0"/>
                        <a:buChar char="•"/>
                      </a:pPr>
                      <a:r>
                        <a:rPr lang="en-US" sz="2000" b="0" dirty="0">
                          <a:solidFill>
                            <a:schemeClr val="bg1"/>
                          </a:solidFill>
                        </a:rPr>
                        <a:t>Attack the problem, not the person</a:t>
                      </a:r>
                    </a:p>
                    <a:p>
                      <a:endParaRPr lang="en-US" sz="2000" b="0" dirty="0"/>
                    </a:p>
                  </a:txBody>
                  <a:tcPr>
                    <a:solidFill>
                      <a:srgbClr val="033B57"/>
                    </a:solidFill>
                  </a:tcPr>
                </a:tc>
                <a:extLst>
                  <a:ext uri="{0D108BD9-81ED-4DB2-BD59-A6C34878D82A}">
                    <a16:rowId xmlns:a16="http://schemas.microsoft.com/office/drawing/2014/main" val="1249305878"/>
                  </a:ext>
                </a:extLst>
              </a:tr>
            </a:tbl>
          </a:graphicData>
        </a:graphic>
      </p:graphicFrame>
    </p:spTree>
    <p:extLst>
      <p:ext uri="{BB962C8B-B14F-4D97-AF65-F5344CB8AC3E}">
        <p14:creationId xmlns:p14="http://schemas.microsoft.com/office/powerpoint/2010/main" val="30007003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Methods for Solving Conflict</a:t>
            </a:r>
          </a:p>
        </p:txBody>
      </p:sp>
      <p:graphicFrame>
        <p:nvGraphicFramePr>
          <p:cNvPr id="5" name="Content Placeholder 3" descr="Two methods of solving conflicts: SBAR and Walk in the Woods. "/>
          <p:cNvGraphicFramePr>
            <a:graphicFrameLocks noGrp="1"/>
          </p:cNvGraphicFramePr>
          <p:nvPr>
            <p:ph idx="1"/>
            <p:extLst>
              <p:ext uri="{D42A27DB-BD31-4B8C-83A1-F6EECF244321}">
                <p14:modId xmlns:p14="http://schemas.microsoft.com/office/powerpoint/2010/main" val="1584507547"/>
              </p:ext>
            </p:extLst>
          </p:nvPr>
        </p:nvGraphicFramePr>
        <p:xfrm>
          <a:off x="914400" y="1524000"/>
          <a:ext cx="7086600" cy="34380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630629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SBAR Method</a:t>
            </a:r>
          </a:p>
        </p:txBody>
      </p:sp>
      <p:graphicFrame>
        <p:nvGraphicFramePr>
          <p:cNvPr id="9" name="Diagram 8" descr="SBAR method:&#10;S stands for Situation: “What is going on with the patient?”&#10;B stands for Background: “What is the context?”&#10;A stands for Assessment: “What do you think the problem is?”&#10;R stands for Recommendation: &quot;What would you do to correct the problem?”&#10;">
            <a:extLst>
              <a:ext uri="{FF2B5EF4-FFF2-40B4-BE49-F238E27FC236}">
                <a16:creationId xmlns:a16="http://schemas.microsoft.com/office/drawing/2014/main" id="{118093EA-9050-4633-B944-08372428E6D6}"/>
              </a:ext>
            </a:extLst>
          </p:cNvPr>
          <p:cNvGraphicFramePr/>
          <p:nvPr>
            <p:extLst>
              <p:ext uri="{D42A27DB-BD31-4B8C-83A1-F6EECF244321}">
                <p14:modId xmlns:p14="http://schemas.microsoft.com/office/powerpoint/2010/main" val="3154268972"/>
              </p:ext>
            </p:extLst>
          </p:nvPr>
        </p:nvGraphicFramePr>
        <p:xfrm>
          <a:off x="1600200" y="1524000"/>
          <a:ext cx="6087116" cy="36477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p:cNvSpPr txBox="1"/>
          <p:nvPr/>
        </p:nvSpPr>
        <p:spPr>
          <a:xfrm>
            <a:off x="6931129" y="5277348"/>
            <a:ext cx="2292143" cy="276999"/>
          </a:xfrm>
          <a:prstGeom prst="rect">
            <a:avLst/>
          </a:prstGeom>
          <a:noFill/>
        </p:spPr>
        <p:txBody>
          <a:bodyPr wrap="square" rtlCol="0">
            <a:spAutoFit/>
          </a:bodyPr>
          <a:lstStyle/>
          <a:p>
            <a:r>
              <a:rPr lang="en-US" sz="1200" i="1" dirty="0">
                <a:solidFill>
                  <a:schemeClr val="bg1">
                    <a:lumMod val="50000"/>
                  </a:schemeClr>
                </a:solidFill>
              </a:rPr>
              <a:t>Source: </a:t>
            </a:r>
            <a:r>
              <a:rPr lang="en-US" sz="1200" i="1" dirty="0" err="1">
                <a:solidFill>
                  <a:schemeClr val="bg1">
                    <a:lumMod val="50000"/>
                  </a:schemeClr>
                </a:solidFill>
              </a:rPr>
              <a:t>O’Daniel</a:t>
            </a:r>
            <a:r>
              <a:rPr lang="en-US" sz="1200" i="1" dirty="0">
                <a:solidFill>
                  <a:schemeClr val="bg1">
                    <a:lumMod val="50000"/>
                  </a:schemeClr>
                </a:solidFill>
              </a:rPr>
              <a:t> et al., 2008.</a:t>
            </a:r>
          </a:p>
        </p:txBody>
      </p:sp>
    </p:spTree>
    <p:extLst>
      <p:ext uri="{BB962C8B-B14F-4D97-AF65-F5344CB8AC3E}">
        <p14:creationId xmlns:p14="http://schemas.microsoft.com/office/powerpoint/2010/main" val="20480272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Walk in the Woods</a:t>
            </a:r>
          </a:p>
        </p:txBody>
      </p:sp>
      <p:graphicFrame>
        <p:nvGraphicFramePr>
          <p:cNvPr id="6" name="Diagram 5" descr="Walk in the Woods is a 4 step negotiation process to solve conflicts in health care settings: &#10;Step 1: Self-interests;&#10;Step 2: Enlarged interests; &#10;Step 3: Enlightened interests;&#10;Step 4: Aligned Interests."/>
          <p:cNvGraphicFramePr/>
          <p:nvPr>
            <p:extLst>
              <p:ext uri="{D42A27DB-BD31-4B8C-83A1-F6EECF244321}">
                <p14:modId xmlns:p14="http://schemas.microsoft.com/office/powerpoint/2010/main" val="1823799022"/>
              </p:ext>
            </p:extLst>
          </p:nvPr>
        </p:nvGraphicFramePr>
        <p:xfrm>
          <a:off x="1333500" y="1440873"/>
          <a:ext cx="6477000" cy="39693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a:off x="5791200" y="5210144"/>
            <a:ext cx="3289119" cy="276999"/>
          </a:xfrm>
          <a:prstGeom prst="rect">
            <a:avLst/>
          </a:prstGeom>
          <a:noFill/>
        </p:spPr>
        <p:txBody>
          <a:bodyPr wrap="square" rtlCol="0">
            <a:spAutoFit/>
          </a:bodyPr>
          <a:lstStyle/>
          <a:p>
            <a:r>
              <a:rPr lang="en-US" sz="1200" i="1" dirty="0">
                <a:solidFill>
                  <a:schemeClr val="bg1">
                    <a:lumMod val="50000"/>
                  </a:schemeClr>
                </a:solidFill>
              </a:rPr>
              <a:t>Source: Marcus, 2002; Marcus et al., 2012. </a:t>
            </a:r>
          </a:p>
        </p:txBody>
      </p:sp>
    </p:spTree>
    <p:extLst>
      <p:ext uri="{BB962C8B-B14F-4D97-AF65-F5344CB8AC3E}">
        <p14:creationId xmlns:p14="http://schemas.microsoft.com/office/powerpoint/2010/main" val="14397887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Step One: Self Interest </a:t>
            </a:r>
          </a:p>
        </p:txBody>
      </p:sp>
      <p:sp>
        <p:nvSpPr>
          <p:cNvPr id="5" name="Rounded Rectangle 4"/>
          <p:cNvSpPr/>
          <p:nvPr/>
        </p:nvSpPr>
        <p:spPr>
          <a:xfrm>
            <a:off x="914400" y="2362200"/>
            <a:ext cx="3505200" cy="1905000"/>
          </a:xfrm>
          <a:prstGeom prst="roundRect">
            <a:avLst/>
          </a:prstGeom>
          <a:solidFill>
            <a:srgbClr val="033B5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Define the problem </a:t>
            </a:r>
          </a:p>
        </p:txBody>
      </p:sp>
      <p:sp>
        <p:nvSpPr>
          <p:cNvPr id="6" name="Rounded Rectangle 5"/>
          <p:cNvSpPr/>
          <p:nvPr/>
        </p:nvSpPr>
        <p:spPr>
          <a:xfrm>
            <a:off x="4551218" y="2362200"/>
            <a:ext cx="3602182" cy="1905000"/>
          </a:xfrm>
          <a:prstGeom prst="roundRect">
            <a:avLst/>
          </a:prstGeom>
          <a:solidFill>
            <a:srgbClr val="033B5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Who has a stake in the problem or who has a say and who will be impacted by the outcome?</a:t>
            </a:r>
          </a:p>
        </p:txBody>
      </p:sp>
      <p:sp>
        <p:nvSpPr>
          <p:cNvPr id="7" name="TextBox 6"/>
          <p:cNvSpPr txBox="1"/>
          <p:nvPr/>
        </p:nvSpPr>
        <p:spPr>
          <a:xfrm>
            <a:off x="5867400" y="5257800"/>
            <a:ext cx="3314700" cy="276999"/>
          </a:xfrm>
          <a:prstGeom prst="rect">
            <a:avLst/>
          </a:prstGeom>
          <a:noFill/>
        </p:spPr>
        <p:txBody>
          <a:bodyPr wrap="square" rtlCol="0">
            <a:spAutoFit/>
          </a:bodyPr>
          <a:lstStyle/>
          <a:p>
            <a:r>
              <a:rPr lang="en-US" sz="1200" i="1" dirty="0">
                <a:solidFill>
                  <a:schemeClr val="bg1">
                    <a:lumMod val="50000"/>
                  </a:schemeClr>
                </a:solidFill>
              </a:rPr>
              <a:t>Source: Marcus, 2002; Marcus et al., 2012. </a:t>
            </a:r>
          </a:p>
        </p:txBody>
      </p:sp>
    </p:spTree>
    <p:extLst>
      <p:ext uri="{BB962C8B-B14F-4D97-AF65-F5344CB8AC3E}">
        <p14:creationId xmlns:p14="http://schemas.microsoft.com/office/powerpoint/2010/main" val="21246303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Competencies</a:t>
            </a:r>
          </a:p>
        </p:txBody>
      </p:sp>
      <p:sp>
        <p:nvSpPr>
          <p:cNvPr id="3" name="Content Placeholder 2"/>
          <p:cNvSpPr>
            <a:spLocks noGrp="1"/>
          </p:cNvSpPr>
          <p:nvPr>
            <p:ph idx="1"/>
          </p:nvPr>
        </p:nvSpPr>
        <p:spPr/>
        <p:txBody>
          <a:bodyPr/>
          <a:lstStyle/>
          <a:p>
            <a:pPr marL="0" indent="0">
              <a:buNone/>
            </a:pPr>
            <a:r>
              <a:rPr lang="en-US" sz="1600" dirty="0"/>
              <a:t>4.5 Communicate effectively with navigator colleagues, health professionals and health related agencies to promote patient navigation services and leverage community resources to assist patients. </a:t>
            </a:r>
          </a:p>
          <a:p>
            <a:pPr marL="0" indent="0">
              <a:buNone/>
            </a:pPr>
            <a:endParaRPr lang="en-US" sz="1600" dirty="0"/>
          </a:p>
          <a:p>
            <a:pPr marL="0" indent="0">
              <a:buNone/>
            </a:pPr>
            <a:r>
              <a:rPr lang="en-US" sz="1600" dirty="0"/>
              <a:t>6.1 Support a smooth transition of patients across screening, diagnosis, active treatment, survivorship and/or end-of-life, working with the patient’s clinical team.</a:t>
            </a:r>
          </a:p>
          <a:p>
            <a:pPr marL="0" indent="0">
              <a:buNone/>
            </a:pPr>
            <a:endParaRPr lang="en-US" sz="1600" dirty="0"/>
          </a:p>
          <a:p>
            <a:pPr marL="0" indent="0">
              <a:buNone/>
            </a:pPr>
            <a:r>
              <a:rPr lang="en-US" sz="1600" dirty="0"/>
              <a:t>7.1 Work with other health professionals to establish and maintain a climate of mutual respect, dignity, ethical integrity and trust</a:t>
            </a:r>
          </a:p>
          <a:p>
            <a:pPr marL="0" indent="0">
              <a:buNone/>
            </a:pPr>
            <a:endParaRPr lang="en-US" sz="1600" dirty="0"/>
          </a:p>
          <a:p>
            <a:pPr marL="0" indent="0">
              <a:buNone/>
            </a:pPr>
            <a:r>
              <a:rPr lang="en-US" sz="1600" dirty="0"/>
              <a:t>7.3 Participate in interpersonal teams to provide patient-and population-centered care that is safe, timely, efficient and equitable.</a:t>
            </a:r>
            <a:endParaRPr lang="en-US" dirty="0"/>
          </a:p>
        </p:txBody>
      </p:sp>
    </p:spTree>
    <p:extLst>
      <p:ext uri="{BB962C8B-B14F-4D97-AF65-F5344CB8AC3E}">
        <p14:creationId xmlns:p14="http://schemas.microsoft.com/office/powerpoint/2010/main" val="37202784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Step Two: Enlarged Interests</a:t>
            </a:r>
          </a:p>
        </p:txBody>
      </p:sp>
      <p:sp>
        <p:nvSpPr>
          <p:cNvPr id="4" name="Rounded Rectangle 3"/>
          <p:cNvSpPr/>
          <p:nvPr/>
        </p:nvSpPr>
        <p:spPr>
          <a:xfrm>
            <a:off x="3124199" y="1600200"/>
            <a:ext cx="3378061" cy="1078105"/>
          </a:xfrm>
          <a:prstGeom prst="roundRect">
            <a:avLst/>
          </a:prstGeom>
          <a:solidFill>
            <a:srgbClr val="033B5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bg1"/>
                </a:solidFill>
              </a:rPr>
              <a:t>Identify </a:t>
            </a:r>
          </a:p>
        </p:txBody>
      </p:sp>
      <p:sp>
        <p:nvSpPr>
          <p:cNvPr id="5" name="Wave 4"/>
          <p:cNvSpPr/>
          <p:nvPr/>
        </p:nvSpPr>
        <p:spPr>
          <a:xfrm>
            <a:off x="3047998" y="3396256"/>
            <a:ext cx="3521809" cy="1709143"/>
          </a:xfrm>
          <a:prstGeom prst="wave">
            <a:avLst/>
          </a:prstGeom>
          <a:solidFill>
            <a:srgbClr val="033B5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b="1" dirty="0"/>
              <a:t>What everyone agrees on to reframe the problem </a:t>
            </a:r>
          </a:p>
          <a:p>
            <a:pPr marL="285750" indent="-285750">
              <a:buFont typeface="Arial" panose="020B0604020202020204" pitchFamily="34" charset="0"/>
              <a:buChar char="•"/>
            </a:pPr>
            <a:r>
              <a:rPr lang="en-US" b="1" dirty="0"/>
              <a:t>What everyone agrees on</a:t>
            </a:r>
          </a:p>
        </p:txBody>
      </p:sp>
      <p:sp>
        <p:nvSpPr>
          <p:cNvPr id="6" name="TextBox 5"/>
          <p:cNvSpPr txBox="1"/>
          <p:nvPr/>
        </p:nvSpPr>
        <p:spPr>
          <a:xfrm>
            <a:off x="5867400" y="5257800"/>
            <a:ext cx="3295135" cy="276999"/>
          </a:xfrm>
          <a:prstGeom prst="rect">
            <a:avLst/>
          </a:prstGeom>
          <a:noFill/>
        </p:spPr>
        <p:txBody>
          <a:bodyPr wrap="square" rtlCol="0">
            <a:spAutoFit/>
          </a:bodyPr>
          <a:lstStyle/>
          <a:p>
            <a:r>
              <a:rPr lang="en-US" sz="1200" i="1" dirty="0">
                <a:solidFill>
                  <a:schemeClr val="bg1">
                    <a:lumMod val="50000"/>
                  </a:schemeClr>
                </a:solidFill>
              </a:rPr>
              <a:t>Source: Marcus, 2002; Marcus et al., 2012. </a:t>
            </a:r>
          </a:p>
        </p:txBody>
      </p:sp>
    </p:spTree>
    <p:extLst>
      <p:ext uri="{BB962C8B-B14F-4D97-AF65-F5344CB8AC3E}">
        <p14:creationId xmlns:p14="http://schemas.microsoft.com/office/powerpoint/2010/main" val="409769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Step Three: Enlightened Interests </a:t>
            </a:r>
          </a:p>
        </p:txBody>
      </p:sp>
      <p:sp>
        <p:nvSpPr>
          <p:cNvPr id="3" name="Rectangle 2"/>
          <p:cNvSpPr/>
          <p:nvPr/>
        </p:nvSpPr>
        <p:spPr>
          <a:xfrm>
            <a:off x="1752600" y="1752600"/>
            <a:ext cx="5638800" cy="2751432"/>
          </a:xfrm>
          <a:prstGeom prst="rect">
            <a:avLst/>
          </a:prstGeom>
          <a:solidFill>
            <a:srgbClr val="033B5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t>All parties freely brainstorm new and creative ideas to solve the problem. Rank solutions as follows:</a:t>
            </a:r>
          </a:p>
          <a:p>
            <a:endParaRPr lang="en-US" sz="2000" dirty="0"/>
          </a:p>
          <a:p>
            <a:pPr marL="285750" indent="-285750">
              <a:buFont typeface="Arial" panose="020B0604020202020204" pitchFamily="34" charset="0"/>
              <a:buChar char="•"/>
            </a:pPr>
            <a:r>
              <a:rPr lang="en-US" sz="2000" dirty="0"/>
              <a:t>Unanimous agreement</a:t>
            </a:r>
          </a:p>
          <a:p>
            <a:pPr marL="285750" indent="-285750">
              <a:buFont typeface="Arial" panose="020B0604020202020204" pitchFamily="34" charset="0"/>
              <a:buChar char="•"/>
            </a:pPr>
            <a:r>
              <a:rPr lang="en-US" sz="2000" dirty="0"/>
              <a:t>Ambiguity</a:t>
            </a:r>
          </a:p>
          <a:p>
            <a:pPr marL="285750" indent="-285750">
              <a:buFont typeface="Arial" panose="020B0604020202020204" pitchFamily="34" charset="0"/>
              <a:buChar char="•"/>
            </a:pPr>
            <a:r>
              <a:rPr lang="en-US" sz="2000" dirty="0"/>
              <a:t>Clear disagreement</a:t>
            </a:r>
          </a:p>
        </p:txBody>
      </p:sp>
      <p:sp>
        <p:nvSpPr>
          <p:cNvPr id="5" name="TextBox 4"/>
          <p:cNvSpPr txBox="1"/>
          <p:nvPr/>
        </p:nvSpPr>
        <p:spPr>
          <a:xfrm>
            <a:off x="6053764" y="5072436"/>
            <a:ext cx="1676400" cy="400110"/>
          </a:xfrm>
          <a:prstGeom prst="rect">
            <a:avLst/>
          </a:prstGeom>
          <a:noFill/>
        </p:spPr>
        <p:txBody>
          <a:bodyPr wrap="square" rtlCol="0">
            <a:spAutoFit/>
          </a:bodyPr>
          <a:lstStyle/>
          <a:p>
            <a:r>
              <a:rPr lang="en-US" sz="1000" dirty="0">
                <a:solidFill>
                  <a:schemeClr val="bg1"/>
                </a:solidFill>
              </a:rPr>
              <a:t>Marcus, 2002; Marcus et al., 2012. </a:t>
            </a:r>
          </a:p>
        </p:txBody>
      </p:sp>
    </p:spTree>
    <p:extLst>
      <p:ext uri="{BB962C8B-B14F-4D97-AF65-F5344CB8AC3E}">
        <p14:creationId xmlns:p14="http://schemas.microsoft.com/office/powerpoint/2010/main" val="42678938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Step Four: Aligned Interests</a:t>
            </a:r>
          </a:p>
        </p:txBody>
      </p:sp>
      <p:sp>
        <p:nvSpPr>
          <p:cNvPr id="3" name="Content Placeholder 2"/>
          <p:cNvSpPr>
            <a:spLocks noGrp="1"/>
          </p:cNvSpPr>
          <p:nvPr>
            <p:ph idx="1"/>
          </p:nvPr>
        </p:nvSpPr>
        <p:spPr/>
        <p:txBody>
          <a:bodyPr>
            <a:normAutofit fontScale="85000" lnSpcReduction="10000"/>
          </a:bodyPr>
          <a:lstStyle/>
          <a:p>
            <a:r>
              <a:rPr lang="en-US" dirty="0"/>
              <a:t>Parties share what they “must, want and would like to receive,” and what they are “eager, willing and unwilling to give” in the deal</a:t>
            </a:r>
          </a:p>
          <a:p>
            <a:r>
              <a:rPr lang="en-US" dirty="0"/>
              <a:t>Discuss what they will and will not commit to, how they will meet their objectives and what are the implications for the proposed deal</a:t>
            </a:r>
          </a:p>
          <a:p>
            <a:r>
              <a:rPr lang="en-US" dirty="0"/>
              <a:t>Agreement should be written down</a:t>
            </a:r>
          </a:p>
          <a:p>
            <a:r>
              <a:rPr lang="en-US" dirty="0"/>
              <a:t>Each party should gain something out of the deal</a:t>
            </a:r>
          </a:p>
        </p:txBody>
      </p:sp>
      <p:sp>
        <p:nvSpPr>
          <p:cNvPr id="4" name="TextBox 3"/>
          <p:cNvSpPr txBox="1"/>
          <p:nvPr/>
        </p:nvSpPr>
        <p:spPr>
          <a:xfrm>
            <a:off x="5791200" y="5192812"/>
            <a:ext cx="3505200" cy="276999"/>
          </a:xfrm>
          <a:prstGeom prst="rect">
            <a:avLst/>
          </a:prstGeom>
          <a:noFill/>
        </p:spPr>
        <p:txBody>
          <a:bodyPr wrap="square" rtlCol="0">
            <a:spAutoFit/>
          </a:bodyPr>
          <a:lstStyle/>
          <a:p>
            <a:r>
              <a:rPr lang="en-US" sz="1200" i="1" dirty="0">
                <a:solidFill>
                  <a:schemeClr val="bg1">
                    <a:lumMod val="50000"/>
                  </a:schemeClr>
                </a:solidFill>
              </a:rPr>
              <a:t>Source: Marcus, 2002; Marcus et al., 2012. </a:t>
            </a:r>
          </a:p>
        </p:txBody>
      </p:sp>
    </p:spTree>
    <p:extLst>
      <p:ext uri="{BB962C8B-B14F-4D97-AF65-F5344CB8AC3E}">
        <p14:creationId xmlns:p14="http://schemas.microsoft.com/office/powerpoint/2010/main" val="21322431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Success</a:t>
            </a:r>
          </a:p>
        </p:txBody>
      </p:sp>
      <p:sp>
        <p:nvSpPr>
          <p:cNvPr id="4" name="Cloud Callout 3"/>
          <p:cNvSpPr/>
          <p:nvPr/>
        </p:nvSpPr>
        <p:spPr>
          <a:xfrm>
            <a:off x="2362200" y="1828800"/>
            <a:ext cx="5410200" cy="2895600"/>
          </a:xfrm>
          <a:prstGeom prst="cloudCallout">
            <a:avLst>
              <a:gd name="adj1" fmla="val -47384"/>
              <a:gd name="adj2" fmla="val -51014"/>
            </a:avLst>
          </a:prstGeom>
          <a:solidFill>
            <a:srgbClr val="033B57"/>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“If I succeed, you succeed; and if you succeed, I succeed. Therefore, let’s work toward achieving mutual success.”</a:t>
            </a:r>
          </a:p>
        </p:txBody>
      </p:sp>
      <p:sp>
        <p:nvSpPr>
          <p:cNvPr id="5" name="TextBox 4"/>
          <p:cNvSpPr txBox="1"/>
          <p:nvPr/>
        </p:nvSpPr>
        <p:spPr>
          <a:xfrm>
            <a:off x="5791200" y="5257800"/>
            <a:ext cx="3352800" cy="276999"/>
          </a:xfrm>
          <a:prstGeom prst="rect">
            <a:avLst/>
          </a:prstGeom>
          <a:noFill/>
        </p:spPr>
        <p:txBody>
          <a:bodyPr wrap="square" rtlCol="0">
            <a:spAutoFit/>
          </a:bodyPr>
          <a:lstStyle/>
          <a:p>
            <a:r>
              <a:rPr lang="en-US" sz="1200" i="1" dirty="0">
                <a:solidFill>
                  <a:schemeClr val="bg1">
                    <a:lumMod val="50000"/>
                  </a:schemeClr>
                </a:solidFill>
              </a:rPr>
              <a:t>Source: Marcus, 2002; Marcus et al., 2012. </a:t>
            </a:r>
          </a:p>
        </p:txBody>
      </p:sp>
    </p:spTree>
    <p:extLst>
      <p:ext uri="{BB962C8B-B14F-4D97-AF65-F5344CB8AC3E}">
        <p14:creationId xmlns:p14="http://schemas.microsoft.com/office/powerpoint/2010/main" val="26749345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Conclusion</a:t>
            </a:r>
          </a:p>
        </p:txBody>
      </p:sp>
      <p:sp>
        <p:nvSpPr>
          <p:cNvPr id="3" name="Content Placeholder 2"/>
          <p:cNvSpPr>
            <a:spLocks noGrp="1"/>
          </p:cNvSpPr>
          <p:nvPr>
            <p:ph idx="1"/>
          </p:nvPr>
        </p:nvSpPr>
        <p:spPr>
          <a:xfrm>
            <a:off x="457200" y="1524000"/>
            <a:ext cx="8229600" cy="3810000"/>
          </a:xfrm>
        </p:spPr>
        <p:txBody>
          <a:bodyPr>
            <a:normAutofit fontScale="25000" lnSpcReduction="20000"/>
          </a:bodyPr>
          <a:lstStyle/>
          <a:p>
            <a:pPr marL="0" indent="0">
              <a:spcBef>
                <a:spcPts val="600"/>
              </a:spcBef>
              <a:spcAft>
                <a:spcPts val="600"/>
              </a:spcAft>
              <a:buNone/>
            </a:pPr>
            <a:r>
              <a:rPr lang="en-US" sz="7200" dirty="0"/>
              <a:t>In this lesson you learned to:</a:t>
            </a:r>
          </a:p>
          <a:p>
            <a:pPr marL="457200" indent="-457200">
              <a:spcBef>
                <a:spcPts val="600"/>
              </a:spcBef>
              <a:spcAft>
                <a:spcPts val="600"/>
              </a:spcAft>
            </a:pPr>
            <a:r>
              <a:rPr lang="en-US" sz="7200" dirty="0"/>
              <a:t>Work in cooperation with those who receive care, those who provide care, and others who contribute to or support the delivery of prevention and health services to forge interdependent relationships to improve care and advance learning</a:t>
            </a:r>
          </a:p>
          <a:p>
            <a:pPr marL="457200" indent="-457200">
              <a:spcBef>
                <a:spcPts val="600"/>
              </a:spcBef>
              <a:spcAft>
                <a:spcPts val="600"/>
              </a:spcAft>
            </a:pPr>
            <a:r>
              <a:rPr lang="en-US" sz="7200" dirty="0"/>
              <a:t>Contribute to a positive working atmosphere</a:t>
            </a:r>
          </a:p>
          <a:p>
            <a:pPr marL="457200" indent="-457200">
              <a:spcBef>
                <a:spcPts val="600"/>
              </a:spcBef>
              <a:spcAft>
                <a:spcPts val="600"/>
              </a:spcAft>
            </a:pPr>
            <a:r>
              <a:rPr lang="en-US" sz="7200" dirty="0"/>
              <a:t>Identify potential barriers to a smooth transition of patients across screening, diagnosis, active treatment, survivorship and/or end-of-life care, working with the patient’s clinical team</a:t>
            </a:r>
          </a:p>
          <a:p>
            <a:pPr marL="457200" indent="-457200">
              <a:spcBef>
                <a:spcPts val="600"/>
              </a:spcBef>
              <a:spcAft>
                <a:spcPts val="600"/>
              </a:spcAft>
            </a:pPr>
            <a:r>
              <a:rPr lang="en-US" sz="7200" dirty="0"/>
              <a:t>Describe how culture, background, religious beliefs and attitudes impact patient care and the working environment</a:t>
            </a:r>
          </a:p>
          <a:p>
            <a:pPr marL="457200" indent="-457200">
              <a:spcBef>
                <a:spcPts val="600"/>
              </a:spcBef>
              <a:spcAft>
                <a:spcPts val="600"/>
              </a:spcAft>
            </a:pPr>
            <a:r>
              <a:rPr lang="en-US" sz="7200" dirty="0"/>
              <a:t>Solve conflicts and enable a constructive negotiation in a healthcare team</a:t>
            </a:r>
          </a:p>
          <a:p>
            <a:pPr marL="0" indent="0">
              <a:spcBef>
                <a:spcPts val="600"/>
              </a:spcBef>
              <a:spcAft>
                <a:spcPts val="600"/>
              </a:spcAft>
              <a:buNone/>
            </a:pPr>
            <a:endParaRPr lang="en-US" dirty="0"/>
          </a:p>
        </p:txBody>
      </p:sp>
    </p:spTree>
    <p:extLst>
      <p:ext uri="{BB962C8B-B14F-4D97-AF65-F5344CB8AC3E}">
        <p14:creationId xmlns:p14="http://schemas.microsoft.com/office/powerpoint/2010/main" val="31798065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F5F92-E12C-4228-A65B-3F58E5775C8D}"/>
              </a:ext>
            </a:extLst>
          </p:cNvPr>
          <p:cNvSpPr>
            <a:spLocks noGrp="1"/>
          </p:cNvSpPr>
          <p:nvPr>
            <p:ph type="title"/>
          </p:nvPr>
        </p:nvSpPr>
        <p:spPr/>
        <p:txBody>
          <a:bodyPr>
            <a:normAutofit/>
          </a:bodyPr>
          <a:lstStyle/>
          <a:p>
            <a:r>
              <a:rPr lang="en-US" sz="3600" dirty="0"/>
              <a:t>References</a:t>
            </a:r>
          </a:p>
        </p:txBody>
      </p:sp>
      <p:sp>
        <p:nvSpPr>
          <p:cNvPr id="3" name="Content Placeholder 2">
            <a:extLst>
              <a:ext uri="{FF2B5EF4-FFF2-40B4-BE49-F238E27FC236}">
                <a16:creationId xmlns:a16="http://schemas.microsoft.com/office/drawing/2014/main" id="{C78686EB-AC0F-4373-9ABF-01C7EF9310E1}"/>
              </a:ext>
            </a:extLst>
          </p:cNvPr>
          <p:cNvSpPr>
            <a:spLocks noGrp="1"/>
          </p:cNvSpPr>
          <p:nvPr>
            <p:ph idx="1"/>
          </p:nvPr>
        </p:nvSpPr>
        <p:spPr/>
        <p:txBody>
          <a:bodyPr>
            <a:noAutofit/>
          </a:bodyPr>
          <a:lstStyle/>
          <a:p>
            <a:r>
              <a:rPr lang="en-US" sz="1300" dirty="0"/>
              <a:t>Clements, D., Dault, M., &amp; Priest, A. (2007). Effective teamwork in healthcare: Research and reality. </a:t>
            </a:r>
            <a:r>
              <a:rPr lang="en-US" sz="1300" i="1" dirty="0"/>
              <a:t>Healthcare Papers, 7</a:t>
            </a:r>
            <a:r>
              <a:rPr lang="en-US" sz="1300" dirty="0"/>
              <a:t> Spec No:26‐34. </a:t>
            </a:r>
            <a:r>
              <a:rPr lang="en-US" sz="1300" dirty="0" err="1"/>
              <a:t>doi</a:t>
            </a:r>
            <a:r>
              <a:rPr lang="en-US" sz="1300" dirty="0"/>
              <a:t>: </a:t>
            </a:r>
            <a:r>
              <a:rPr lang="en-US" sz="1300" dirty="0">
                <a:ea typeface="+mn-lt"/>
                <a:cs typeface="+mn-lt"/>
              </a:rPr>
              <a:t>10.12927/hcpap.2013.18669.</a:t>
            </a:r>
            <a:endParaRPr lang="en-US" sz="1300">
              <a:cs typeface="Arial"/>
            </a:endParaRPr>
          </a:p>
          <a:p>
            <a:r>
              <a:rPr lang="en-US" sz="1300" dirty="0" err="1"/>
              <a:t>Dreachslin</a:t>
            </a:r>
            <a:r>
              <a:rPr lang="en-US" sz="1300" dirty="0"/>
              <a:t>, J. L., Hunt, P. L., &amp; </a:t>
            </a:r>
            <a:r>
              <a:rPr lang="en-US" sz="1300" dirty="0" err="1"/>
              <a:t>Sprainer</a:t>
            </a:r>
            <a:r>
              <a:rPr lang="en-US" sz="1300" dirty="0"/>
              <a:t>, E. (2000). Workforce diversity: Implications for the effectiveness of health care delivery teams. </a:t>
            </a:r>
            <a:r>
              <a:rPr lang="en-US" sz="1300" i="1" dirty="0"/>
              <a:t>Social Science &amp; Medicine, 50</a:t>
            </a:r>
            <a:r>
              <a:rPr lang="en-US" sz="1300" dirty="0"/>
              <a:t>(10):1403‐1414. </a:t>
            </a:r>
            <a:r>
              <a:rPr lang="en-US" sz="1300" dirty="0" err="1"/>
              <a:t>doi</a:t>
            </a:r>
            <a:r>
              <a:rPr lang="en-US" sz="1300" dirty="0"/>
              <a:t>: </a:t>
            </a:r>
            <a:r>
              <a:rPr lang="en-US" sz="1300" dirty="0">
                <a:ea typeface="+mn-lt"/>
                <a:cs typeface="+mn-lt"/>
              </a:rPr>
              <a:t>10.1016/s0277-9536(99)00396-2. </a:t>
            </a:r>
            <a:endParaRPr lang="en-US" sz="1300">
              <a:cs typeface="Arial"/>
            </a:endParaRPr>
          </a:p>
          <a:p>
            <a:r>
              <a:rPr lang="en-US" sz="1300" dirty="0"/>
              <a:t>Galanti, G‐A. (2001). The challenge of serving and working with diverse populations in American hospitals. </a:t>
            </a:r>
            <a:r>
              <a:rPr lang="en-US" sz="1300" i="1" dirty="0"/>
              <a:t>Diversity Factor, 9</a:t>
            </a:r>
            <a:r>
              <a:rPr lang="en-US" sz="1300" dirty="0"/>
              <a:t>(3):21‐26. Retrieved April 15, 2021, from </a:t>
            </a:r>
            <a:r>
              <a:rPr lang="en-US" sz="1300" dirty="0">
                <a:ea typeface="+mn-lt"/>
                <a:cs typeface="+mn-lt"/>
              </a:rPr>
              <a:t>https://hsc.unm.edu/community/toolkit/docs8/culturaldiversity.pdf</a:t>
            </a:r>
            <a:r>
              <a:rPr lang="en-US" sz="1300" dirty="0"/>
              <a:t>.  </a:t>
            </a:r>
            <a:endParaRPr lang="en-US" sz="1300">
              <a:cs typeface="Arial"/>
            </a:endParaRPr>
          </a:p>
          <a:p>
            <a:r>
              <a:rPr lang="en-US" sz="1300" dirty="0"/>
              <a:t>Jeffreys, M. (2008). Dynamics of diversity: Becoming better nurses through diversity awareness. </a:t>
            </a:r>
            <a:r>
              <a:rPr lang="en-US" sz="1300" i="1" dirty="0"/>
              <a:t>Imprint, 55</a:t>
            </a:r>
            <a:r>
              <a:rPr lang="en-US" sz="1300" dirty="0"/>
              <a:t>(5):36‐41. Retrieved </a:t>
            </a:r>
            <a:r>
              <a:rPr lang="en-US" sz="1300" dirty="0" err="1"/>
              <a:t>Aprril</a:t>
            </a:r>
            <a:r>
              <a:rPr lang="en-US" sz="1300" dirty="0"/>
              <a:t> 15, 2021, from </a:t>
            </a:r>
            <a:r>
              <a:rPr lang="en-US" sz="1300" dirty="0">
                <a:ea typeface="+mn-lt"/>
                <a:cs typeface="+mn-lt"/>
              </a:rPr>
              <a:t>https://pubmed.ncbi.nlm.nih.gov/19177982/.</a:t>
            </a:r>
            <a:r>
              <a:rPr lang="en-US" sz="1300" dirty="0"/>
              <a:t>  </a:t>
            </a:r>
            <a:endParaRPr lang="en-US" sz="1300">
              <a:cs typeface="Arial"/>
            </a:endParaRPr>
          </a:p>
          <a:p>
            <a:r>
              <a:rPr lang="en-US" sz="1300" dirty="0"/>
              <a:t>Lee, J. I., Cutugno, C., Pickering, S. P., Press, M. J., Richardson, J. E., Unterbrink, M., Kelser, M. E., &amp; Evans, A. T. (2013). The patient care circle: A descriptive framework for understanding care transitions. </a:t>
            </a:r>
            <a:r>
              <a:rPr lang="en-US" sz="1300" i="1" dirty="0"/>
              <a:t>Journal of Hospital Medicine, 8</a:t>
            </a:r>
            <a:r>
              <a:rPr lang="en-US" sz="1300" dirty="0"/>
              <a:t>(11):619‐626. </a:t>
            </a:r>
            <a:r>
              <a:rPr lang="en-US" sz="1300" err="1"/>
              <a:t>doi</a:t>
            </a:r>
            <a:r>
              <a:rPr lang="en-US" sz="1300" dirty="0"/>
              <a:t>: 10.1002/jhm.2084. </a:t>
            </a:r>
            <a:endParaRPr lang="en-US" sz="1300">
              <a:cs typeface="Arial"/>
            </a:endParaRPr>
          </a:p>
          <a:p>
            <a:r>
              <a:rPr lang="en-US" sz="1300" dirty="0"/>
              <a:t>Marcus, L. J. (2002). A culture of conflict: Lessons from </a:t>
            </a:r>
            <a:r>
              <a:rPr lang="en-US" sz="1300" err="1"/>
              <a:t>renegotiationg</a:t>
            </a:r>
            <a:r>
              <a:rPr lang="en-US" sz="1300" dirty="0"/>
              <a:t> health care. </a:t>
            </a:r>
            <a:r>
              <a:rPr lang="en-US" sz="1300" i="1" dirty="0"/>
              <a:t>Journal of Health Care Law &amp; Policy, 5</a:t>
            </a:r>
            <a:r>
              <a:rPr lang="en-US" sz="1300" dirty="0"/>
              <a:t>(20): 447‐478. Retrieved April 15, 2021, from </a:t>
            </a:r>
            <a:r>
              <a:rPr lang="en-US" sz="1300" dirty="0">
                <a:ea typeface="+mn-lt"/>
                <a:cs typeface="+mn-lt"/>
              </a:rPr>
              <a:t>https://digitalcommons.law.umaryland.edu/jhclp/vol5/iss2/6/. </a:t>
            </a:r>
            <a:endParaRPr lang="en-US" sz="1300" dirty="0">
              <a:cs typeface="Arial"/>
            </a:endParaRPr>
          </a:p>
        </p:txBody>
      </p:sp>
    </p:spTree>
    <p:extLst>
      <p:ext uri="{BB962C8B-B14F-4D97-AF65-F5344CB8AC3E}">
        <p14:creationId xmlns:p14="http://schemas.microsoft.com/office/powerpoint/2010/main" val="29275032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7E982-9D07-4272-A0F5-0C804DFB6400}"/>
              </a:ext>
            </a:extLst>
          </p:cNvPr>
          <p:cNvSpPr>
            <a:spLocks noGrp="1"/>
          </p:cNvSpPr>
          <p:nvPr>
            <p:ph type="title"/>
          </p:nvPr>
        </p:nvSpPr>
        <p:spPr/>
        <p:txBody>
          <a:bodyPr>
            <a:normAutofit/>
          </a:bodyPr>
          <a:lstStyle/>
          <a:p>
            <a:r>
              <a:rPr lang="en-US" sz="3600" dirty="0"/>
              <a:t>References (Cont.)</a:t>
            </a:r>
          </a:p>
        </p:txBody>
      </p:sp>
      <p:sp>
        <p:nvSpPr>
          <p:cNvPr id="3" name="Content Placeholder 2">
            <a:extLst>
              <a:ext uri="{FF2B5EF4-FFF2-40B4-BE49-F238E27FC236}">
                <a16:creationId xmlns:a16="http://schemas.microsoft.com/office/drawing/2014/main" id="{E2362B4F-3819-4CEC-8003-5B9705469150}"/>
              </a:ext>
            </a:extLst>
          </p:cNvPr>
          <p:cNvSpPr>
            <a:spLocks noGrp="1"/>
          </p:cNvSpPr>
          <p:nvPr>
            <p:ph idx="1"/>
          </p:nvPr>
        </p:nvSpPr>
        <p:spPr>
          <a:xfrm>
            <a:off x="457200" y="1600201"/>
            <a:ext cx="8229600" cy="3810000"/>
          </a:xfrm>
        </p:spPr>
        <p:txBody>
          <a:bodyPr>
            <a:noAutofit/>
          </a:bodyPr>
          <a:lstStyle/>
          <a:p>
            <a:r>
              <a:rPr lang="en-US" sz="1300" dirty="0">
                <a:ea typeface="+mn-lt"/>
                <a:cs typeface="+mn-lt"/>
              </a:rPr>
              <a:t>Marcus, L. J., Barry, C. D., &amp; McNulty, E. J. (2012). The walk in the woods: A step‐by‐step method for facilitating interest‐based negotiation and conflict resolution. </a:t>
            </a:r>
            <a:r>
              <a:rPr lang="en-US" sz="1300" i="1" dirty="0">
                <a:ea typeface="+mn-lt"/>
                <a:cs typeface="+mn-lt"/>
              </a:rPr>
              <a:t>Negotiation Journal, 28</a:t>
            </a:r>
            <a:r>
              <a:rPr lang="en-US" sz="1300" dirty="0">
                <a:ea typeface="+mn-lt"/>
                <a:cs typeface="+mn-lt"/>
              </a:rPr>
              <a:t>(3):337‐349. https://doi.org/10.1111/j.1571-9979.2012.00343.x.</a:t>
            </a:r>
          </a:p>
          <a:p>
            <a:r>
              <a:rPr lang="en-US" sz="1300" dirty="0"/>
              <a:t>Mitchell, R., Parker, V., Giles, M., White, N. (2010). Review: Toward realizing the potential of diversity in composition of interprofessional health care teams: An examination of the cognitive and psychosocial dynamics of interprofessional collaboration. </a:t>
            </a:r>
            <a:r>
              <a:rPr lang="en-US" sz="1300" i="1" dirty="0"/>
              <a:t>Medical Care Research &amp; Review, 67</a:t>
            </a:r>
            <a:r>
              <a:rPr lang="en-US" sz="1300" dirty="0"/>
              <a:t>(1):3‐26. </a:t>
            </a:r>
            <a:r>
              <a:rPr lang="en-US" sz="1300" dirty="0" err="1"/>
              <a:t>doi</a:t>
            </a:r>
            <a:r>
              <a:rPr lang="en-US" sz="1300" dirty="0"/>
              <a:t>: 10.1177/1077558709338478.   </a:t>
            </a:r>
            <a:endParaRPr lang="en-US" sz="1300" dirty="0">
              <a:cs typeface="Arial"/>
            </a:endParaRPr>
          </a:p>
          <a:p>
            <a:r>
              <a:rPr lang="en-US" sz="1300" dirty="0"/>
              <a:t>O’Daniel, M., &amp; Rosenstein, A. (2008). Chapter 33. Professional Communication and Team Collaboration</a:t>
            </a:r>
            <a:r>
              <a:rPr lang="en-US" sz="1300" i="1" dirty="0"/>
              <a:t>.</a:t>
            </a:r>
            <a:r>
              <a:rPr lang="en-US" sz="1300" dirty="0"/>
              <a:t> In Hughes RG (Ed.) </a:t>
            </a:r>
            <a:r>
              <a:rPr lang="en-US" sz="1300" i="1" dirty="0"/>
              <a:t>Patient Safety and Quality: An Evidence‐Based Handbook for Nurses.</a:t>
            </a:r>
            <a:r>
              <a:rPr lang="en-US" sz="1300" dirty="0"/>
              <a:t> Rockville (MD): Agency for Healthcare Research and Quality (US). Retrieved from: http://www.ncbi.nlm.nih.gov/books/NBK2637/. </a:t>
            </a:r>
            <a:endParaRPr lang="en-US" sz="1300" dirty="0">
              <a:cs typeface="Arial"/>
            </a:endParaRPr>
          </a:p>
          <a:p>
            <a:r>
              <a:rPr lang="en-US" sz="1300" dirty="0"/>
              <a:t>Patient Navigator Training Collaborative. (n.d.). http://patientnavigatortraining.org/. </a:t>
            </a:r>
            <a:endParaRPr lang="en-US" sz="1300">
              <a:cs typeface="Arial"/>
            </a:endParaRPr>
          </a:p>
          <a:p>
            <a:r>
              <a:rPr lang="en-US" sz="1300" dirty="0"/>
              <a:t>Roth, L. M., Markova, T. (2012). Essentials for great teams: Trust, diversity, communication ... and joy. </a:t>
            </a:r>
            <a:r>
              <a:rPr lang="en-US" sz="1300" i="1" dirty="0"/>
              <a:t>Journal of the American Board of Family Medicine, 25</a:t>
            </a:r>
            <a:r>
              <a:rPr lang="en-US" sz="1300" dirty="0"/>
              <a:t>(2):146‐148. </a:t>
            </a:r>
            <a:r>
              <a:rPr lang="en-US" sz="1300" dirty="0" err="1"/>
              <a:t>doi</a:t>
            </a:r>
            <a:r>
              <a:rPr lang="en-US" sz="1300" dirty="0"/>
              <a:t>: 10.3122/jabfm.2012.02.110330. </a:t>
            </a:r>
            <a:endParaRPr lang="en-US" sz="1300" dirty="0">
              <a:cs typeface="Arial"/>
            </a:endParaRPr>
          </a:p>
          <a:p>
            <a:r>
              <a:rPr lang="en-US" sz="1300" dirty="0"/>
              <a:t>Shaw‐Taylor, Y., &amp; Benesch, B. (1998). Workforce diversity and cultural competence in healthcare. </a:t>
            </a:r>
            <a:r>
              <a:rPr lang="en-US" sz="1300" i="1" dirty="0"/>
              <a:t>Journal of Cultural Diversity, 5</a:t>
            </a:r>
            <a:r>
              <a:rPr lang="en-US" sz="1300" dirty="0"/>
              <a:t>(4):138‐146. Retrieved April 15, 2021, from </a:t>
            </a:r>
            <a:r>
              <a:rPr lang="en-US" sz="1300" dirty="0">
                <a:ea typeface="+mn-lt"/>
                <a:cs typeface="+mn-lt"/>
              </a:rPr>
              <a:t>https://pubmed.ncbi.nlm.nih.gov/10196937/. </a:t>
            </a:r>
            <a:endParaRPr lang="en-US" sz="1300">
              <a:cs typeface="Arial"/>
            </a:endParaRPr>
          </a:p>
        </p:txBody>
      </p:sp>
    </p:spTree>
    <p:extLst>
      <p:ext uri="{BB962C8B-B14F-4D97-AF65-F5344CB8AC3E}">
        <p14:creationId xmlns:p14="http://schemas.microsoft.com/office/powerpoint/2010/main" val="16641064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Thank you!</a:t>
            </a:r>
          </a:p>
        </p:txBody>
      </p:sp>
      <p:sp>
        <p:nvSpPr>
          <p:cNvPr id="3" name="Content Placeholder 2"/>
          <p:cNvSpPr>
            <a:spLocks noGrp="1"/>
          </p:cNvSpPr>
          <p:nvPr>
            <p:ph idx="1"/>
          </p:nvPr>
        </p:nvSpPr>
        <p:spPr>
          <a:xfrm>
            <a:off x="457200" y="1371600"/>
            <a:ext cx="8229600" cy="3810000"/>
          </a:xfrm>
          <a:ln>
            <a:noFill/>
          </a:ln>
        </p:spPr>
        <p:txBody>
          <a:bodyPr/>
          <a:lstStyle/>
          <a:p>
            <a:pPr marL="0" indent="0" algn="ctr">
              <a:buNone/>
            </a:pPr>
            <a:br>
              <a:rPr lang="en-US" sz="2500" dirty="0"/>
            </a:br>
            <a:endParaRPr lang="en-US" sz="2500" dirty="0"/>
          </a:p>
          <a:p>
            <a:pPr marL="0" indent="0" algn="ctr">
              <a:buNone/>
            </a:pPr>
            <a:endParaRPr lang="en-US" dirty="0"/>
          </a:p>
          <a:p>
            <a:pPr marL="0" indent="0" algn="ctr">
              <a:buNone/>
            </a:pPr>
            <a:r>
              <a:rPr lang="en-US" dirty="0"/>
              <a:t>Follow us on Twitter: </a:t>
            </a:r>
            <a:r>
              <a:rPr lang="en-US" dirty="0">
                <a:solidFill>
                  <a:srgbClr val="0096D6"/>
                </a:solidFill>
                <a:hlinkClick r:id="rId2"/>
              </a:rPr>
              <a:t>@GWCancer</a:t>
            </a:r>
            <a:endParaRPr lang="en-US" dirty="0">
              <a:solidFill>
                <a:srgbClr val="0096D6"/>
              </a:solidFill>
            </a:endParaRPr>
          </a:p>
          <a:p>
            <a:pPr marL="0" indent="0" algn="ctr">
              <a:buNone/>
            </a:pPr>
            <a:r>
              <a:rPr lang="en-US" dirty="0">
                <a:solidFill>
                  <a:srgbClr val="0096D6"/>
                </a:solidFill>
                <a:hlinkClick r:id="rId3"/>
              </a:rPr>
              <a:t>www.gwcancercenter.org</a:t>
            </a:r>
            <a:endParaRPr lang="en-US" dirty="0">
              <a:solidFill>
                <a:srgbClr val="0096D6"/>
              </a:solidFill>
            </a:endParaRPr>
          </a:p>
          <a:p>
            <a:pPr marL="0" indent="0">
              <a:buNone/>
            </a:pPr>
            <a:endParaRPr lang="en-US" dirty="0"/>
          </a:p>
        </p:txBody>
      </p:sp>
      <p:sp>
        <p:nvSpPr>
          <p:cNvPr id="6" name="TextBox 5"/>
          <p:cNvSpPr txBox="1"/>
          <p:nvPr/>
        </p:nvSpPr>
        <p:spPr>
          <a:xfrm>
            <a:off x="0" y="4239161"/>
            <a:ext cx="9179169" cy="1246495"/>
          </a:xfrm>
          <a:prstGeom prst="rect">
            <a:avLst/>
          </a:prstGeom>
          <a:noFill/>
        </p:spPr>
        <p:txBody>
          <a:bodyPr wrap="square" rtlCol="0">
            <a:spAutoFit/>
          </a:bodyPr>
          <a:lstStyle/>
          <a:p>
            <a:pPr algn="ctr"/>
            <a:r>
              <a:rPr lang="en-US" sz="1500" i="1" dirty="0">
                <a:solidFill>
                  <a:schemeClr val="tx1">
                    <a:lumMod val="75000"/>
                    <a:lumOff val="25000"/>
                  </a:schemeClr>
                </a:solidFill>
              </a:rPr>
              <a:t>Sign-up for the GW Cancer Center’s Patient Navigation </a:t>
            </a:r>
            <a:br>
              <a:rPr lang="en-US" sz="1500" i="1" dirty="0">
                <a:solidFill>
                  <a:schemeClr val="tx1">
                    <a:lumMod val="75000"/>
                    <a:lumOff val="25000"/>
                  </a:schemeClr>
                </a:solidFill>
              </a:rPr>
            </a:br>
            <a:r>
              <a:rPr lang="en-US" sz="1500" i="1" dirty="0">
                <a:solidFill>
                  <a:schemeClr val="tx1">
                    <a:lumMod val="75000"/>
                    <a:lumOff val="25000"/>
                  </a:schemeClr>
                </a:solidFill>
              </a:rPr>
              <a:t>and Survivorship E-Newsletter</a:t>
            </a:r>
            <a:r>
              <a:rPr lang="en-US" sz="1500" dirty="0">
                <a:solidFill>
                  <a:schemeClr val="tx1">
                    <a:lumMod val="75000"/>
                    <a:lumOff val="25000"/>
                  </a:schemeClr>
                </a:solidFill>
              </a:rPr>
              <a:t>: </a:t>
            </a:r>
            <a:r>
              <a:rPr lang="en-US" sz="1500" b="1" dirty="0">
                <a:solidFill>
                  <a:srgbClr val="0096D6"/>
                </a:solidFill>
                <a:hlinkClick r:id="rId4"/>
              </a:rPr>
              <a:t>bit.ly/</a:t>
            </a:r>
            <a:r>
              <a:rPr lang="en-US" sz="1500" b="1" dirty="0" err="1">
                <a:solidFill>
                  <a:srgbClr val="0096D6"/>
                </a:solidFill>
                <a:hlinkClick r:id="rId4"/>
              </a:rPr>
              <a:t>PNSurvEnews</a:t>
            </a:r>
            <a:r>
              <a:rPr lang="en-US" sz="1500" dirty="0">
                <a:solidFill>
                  <a:schemeClr val="tx1">
                    <a:lumMod val="75000"/>
                    <a:lumOff val="25000"/>
                  </a:schemeClr>
                </a:solidFill>
                <a:hlinkClick r:id="rId4"/>
              </a:rPr>
              <a:t>  </a:t>
            </a:r>
            <a:endParaRPr lang="en-US" sz="1500" dirty="0">
              <a:solidFill>
                <a:schemeClr val="tx1">
                  <a:lumMod val="75000"/>
                  <a:lumOff val="25000"/>
                </a:schemeClr>
              </a:solidFill>
            </a:endParaRPr>
          </a:p>
          <a:p>
            <a:pPr algn="ctr"/>
            <a:endParaRPr lang="en-US" sz="1500" dirty="0">
              <a:solidFill>
                <a:schemeClr val="tx1">
                  <a:lumMod val="75000"/>
                  <a:lumOff val="25000"/>
                </a:schemeClr>
              </a:solidFill>
            </a:endParaRPr>
          </a:p>
          <a:p>
            <a:pPr algn="ctr"/>
            <a:r>
              <a:rPr lang="en-US" sz="1500" dirty="0">
                <a:solidFill>
                  <a:schemeClr val="tx1">
                    <a:lumMod val="75000"/>
                    <a:lumOff val="25000"/>
                  </a:schemeClr>
                </a:solidFill>
              </a:rPr>
              <a:t>S</a:t>
            </a:r>
            <a:r>
              <a:rPr lang="en-US" sz="1500" i="1" dirty="0">
                <a:solidFill>
                  <a:schemeClr val="tx1">
                    <a:lumMod val="75000"/>
                    <a:lumOff val="25000"/>
                  </a:schemeClr>
                </a:solidFill>
              </a:rPr>
              <a:t>ign-up for the GW Cancer Center’s Cancer Control </a:t>
            </a:r>
            <a:br>
              <a:rPr lang="en-US" sz="1500" i="1" dirty="0">
                <a:solidFill>
                  <a:schemeClr val="tx1">
                    <a:lumMod val="75000"/>
                    <a:lumOff val="25000"/>
                  </a:schemeClr>
                </a:solidFill>
              </a:rPr>
            </a:br>
            <a:r>
              <a:rPr lang="en-US" sz="1500" i="1" dirty="0">
                <a:solidFill>
                  <a:schemeClr val="tx1">
                    <a:lumMod val="75000"/>
                    <a:lumOff val="25000"/>
                  </a:schemeClr>
                </a:solidFill>
              </a:rPr>
              <a:t>Technical </a:t>
            </a:r>
            <a:r>
              <a:rPr lang="en-US" altLang="en-US" sz="1500" i="1" dirty="0">
                <a:solidFill>
                  <a:schemeClr val="tx1">
                    <a:lumMod val="75000"/>
                    <a:lumOff val="25000"/>
                  </a:schemeClr>
                </a:solidFill>
              </a:rPr>
              <a:t>Assistance E-Newsletter</a:t>
            </a:r>
            <a:r>
              <a:rPr lang="en-US" altLang="en-US" sz="1500" dirty="0">
                <a:solidFill>
                  <a:schemeClr val="tx1">
                    <a:lumMod val="75000"/>
                    <a:lumOff val="25000"/>
                  </a:schemeClr>
                </a:solidFill>
              </a:rPr>
              <a:t>: </a:t>
            </a:r>
            <a:r>
              <a:rPr lang="en-US" sz="1500" b="1" dirty="0">
                <a:solidFill>
                  <a:srgbClr val="0096D6"/>
                </a:solidFill>
                <a:hlinkClick r:id="rId5"/>
              </a:rPr>
              <a:t>bit.ly/</a:t>
            </a:r>
            <a:r>
              <a:rPr lang="en-US" sz="1500" b="1" dirty="0" err="1">
                <a:solidFill>
                  <a:srgbClr val="0096D6"/>
                </a:solidFill>
                <a:hlinkClick r:id="rId5"/>
              </a:rPr>
              <a:t>TAPenews</a:t>
            </a:r>
            <a:r>
              <a:rPr lang="en-US" sz="1500" b="1" dirty="0">
                <a:solidFill>
                  <a:srgbClr val="0096D6"/>
                </a:solidFill>
                <a:hlinkClick r:id="rId5"/>
              </a:rPr>
              <a:t> </a:t>
            </a:r>
            <a:endParaRPr lang="en-US" sz="1500" b="1" dirty="0">
              <a:solidFill>
                <a:srgbClr val="0096D6"/>
              </a:solidFill>
            </a:endParaRPr>
          </a:p>
        </p:txBody>
      </p:sp>
    </p:spTree>
    <p:extLst>
      <p:ext uri="{BB962C8B-B14F-4D97-AF65-F5344CB8AC3E}">
        <p14:creationId xmlns:p14="http://schemas.microsoft.com/office/powerpoint/2010/main" val="3124219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Learning Objectives</a:t>
            </a:r>
          </a:p>
        </p:txBody>
      </p:sp>
      <p:sp>
        <p:nvSpPr>
          <p:cNvPr id="3" name="Content Placeholder 2"/>
          <p:cNvSpPr>
            <a:spLocks noGrp="1"/>
          </p:cNvSpPr>
          <p:nvPr>
            <p:ph idx="1"/>
          </p:nvPr>
        </p:nvSpPr>
        <p:spPr>
          <a:xfrm>
            <a:off x="76200" y="1371600"/>
            <a:ext cx="8458200" cy="3810000"/>
          </a:xfrm>
        </p:spPr>
        <p:txBody>
          <a:bodyPr>
            <a:normAutofit fontScale="92500" lnSpcReduction="20000"/>
          </a:bodyPr>
          <a:lstStyle/>
          <a:p>
            <a:pPr lvl="1" indent="-342900">
              <a:spcBef>
                <a:spcPts val="600"/>
              </a:spcBef>
              <a:spcAft>
                <a:spcPts val="600"/>
              </a:spcAft>
              <a:buFont typeface="Arial" panose="020B0604020202020204" pitchFamily="34" charset="0"/>
              <a:buChar char="•"/>
            </a:pPr>
            <a:r>
              <a:rPr lang="en-US" sz="2000" dirty="0"/>
              <a:t>Work in cooperation with those who receive care, those who provide care, and others who contribute to or support the delivery of prevention and health services to forge interdependent relationships to improve care and advance learning</a:t>
            </a:r>
          </a:p>
          <a:p>
            <a:pPr lvl="1" indent="-342900">
              <a:spcBef>
                <a:spcPts val="600"/>
              </a:spcBef>
              <a:spcAft>
                <a:spcPts val="600"/>
              </a:spcAft>
              <a:buFont typeface="Arial" panose="020B0604020202020204" pitchFamily="34" charset="0"/>
              <a:buChar char="•"/>
            </a:pPr>
            <a:r>
              <a:rPr lang="en-US" sz="2000" dirty="0"/>
              <a:t>Contribute to a positive working atmosphere</a:t>
            </a:r>
          </a:p>
          <a:p>
            <a:pPr lvl="1" indent="-342900">
              <a:spcBef>
                <a:spcPts val="600"/>
              </a:spcBef>
              <a:spcAft>
                <a:spcPts val="600"/>
              </a:spcAft>
              <a:buFont typeface="Arial" panose="020B0604020202020204" pitchFamily="34" charset="0"/>
              <a:buChar char="•"/>
            </a:pPr>
            <a:r>
              <a:rPr lang="en-US" sz="2000" dirty="0"/>
              <a:t>Identify potential barriers to a smooth transition of patients across screening, diagnosis, active treatment, survivorship and/or end-of-life care, working with the patient’s clinical team</a:t>
            </a:r>
          </a:p>
          <a:p>
            <a:pPr lvl="1" indent="-342900">
              <a:spcBef>
                <a:spcPts val="600"/>
              </a:spcBef>
              <a:spcAft>
                <a:spcPts val="600"/>
              </a:spcAft>
              <a:buFont typeface="Arial" panose="020B0604020202020204" pitchFamily="34" charset="0"/>
              <a:buChar char="•"/>
            </a:pPr>
            <a:r>
              <a:rPr lang="en-US" sz="2000" dirty="0"/>
              <a:t>Describe how culture, background, religious beliefs and attitudes impact patient care and the working environment</a:t>
            </a:r>
          </a:p>
          <a:p>
            <a:pPr lvl="1" indent="-342900">
              <a:spcBef>
                <a:spcPts val="600"/>
              </a:spcBef>
              <a:spcAft>
                <a:spcPts val="600"/>
              </a:spcAft>
              <a:buFont typeface="Arial" panose="020B0604020202020204" pitchFamily="34" charset="0"/>
              <a:buChar char="•"/>
            </a:pPr>
            <a:r>
              <a:rPr lang="en-US" sz="2000" dirty="0"/>
              <a:t>Solve conflicts and enable a constructive negotiation in a healthcare team</a:t>
            </a:r>
          </a:p>
          <a:p>
            <a:pPr>
              <a:spcBef>
                <a:spcPts val="600"/>
              </a:spcBef>
              <a:spcAft>
                <a:spcPts val="600"/>
              </a:spcAft>
            </a:pPr>
            <a:endParaRPr lang="en-US" dirty="0"/>
          </a:p>
        </p:txBody>
      </p:sp>
    </p:spTree>
    <p:extLst>
      <p:ext uri="{BB962C8B-B14F-4D97-AF65-F5344CB8AC3E}">
        <p14:creationId xmlns:p14="http://schemas.microsoft.com/office/powerpoint/2010/main" val="926404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
            <a:ext cx="8229600" cy="1143000"/>
          </a:xfrm>
        </p:spPr>
        <p:txBody>
          <a:bodyPr>
            <a:normAutofit/>
          </a:bodyPr>
          <a:lstStyle/>
          <a:p>
            <a:r>
              <a:rPr lang="en-US" sz="3600" dirty="0"/>
              <a:t>Health Care Professionals</a:t>
            </a:r>
          </a:p>
        </p:txBody>
      </p:sp>
      <p:graphicFrame>
        <p:nvGraphicFramePr>
          <p:cNvPr id="4" name="Diagram 3" descr="Object depicting healthcare professionals involved in patient care, such as doctors, mid-level providers, nurses, patient navigators, pharmacists, technologists and technicians, and therapists and rehabilitation specialists. "/>
          <p:cNvGraphicFramePr/>
          <p:nvPr>
            <p:extLst>
              <p:ext uri="{D42A27DB-BD31-4B8C-83A1-F6EECF244321}">
                <p14:modId xmlns:p14="http://schemas.microsoft.com/office/powerpoint/2010/main" val="3656631993"/>
              </p:ext>
            </p:extLst>
          </p:nvPr>
        </p:nvGraphicFramePr>
        <p:xfrm>
          <a:off x="848915" y="762000"/>
          <a:ext cx="7446169"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413490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Teamwork</a:t>
            </a:r>
            <a:r>
              <a:rPr lang="en-US" dirty="0"/>
              <a:t> </a:t>
            </a:r>
          </a:p>
        </p:txBody>
      </p:sp>
      <p:sp>
        <p:nvSpPr>
          <p:cNvPr id="3" name="Content Placeholder 2"/>
          <p:cNvSpPr>
            <a:spLocks noGrp="1"/>
          </p:cNvSpPr>
          <p:nvPr>
            <p:ph idx="1"/>
          </p:nvPr>
        </p:nvSpPr>
        <p:spPr>
          <a:xfrm>
            <a:off x="457200" y="1600201"/>
            <a:ext cx="8001000" cy="3451027"/>
          </a:xfrm>
        </p:spPr>
        <p:txBody>
          <a:bodyPr>
            <a:normAutofit/>
          </a:bodyPr>
          <a:lstStyle/>
          <a:p>
            <a:pPr marL="0" indent="0">
              <a:buNone/>
            </a:pPr>
            <a:r>
              <a:rPr lang="en-US" dirty="0"/>
              <a:t>Teams are two or more people working together (collaborating) to accomplish a common goal.</a:t>
            </a:r>
          </a:p>
          <a:p>
            <a:pPr marL="0" indent="0">
              <a:buNone/>
            </a:pPr>
            <a:endParaRPr lang="en-US" dirty="0"/>
          </a:p>
        </p:txBody>
      </p:sp>
      <p:sp>
        <p:nvSpPr>
          <p:cNvPr id="5" name="TextBox 4"/>
          <p:cNvSpPr txBox="1"/>
          <p:nvPr/>
        </p:nvSpPr>
        <p:spPr>
          <a:xfrm>
            <a:off x="6172200" y="5248276"/>
            <a:ext cx="2667000" cy="276999"/>
          </a:xfrm>
          <a:prstGeom prst="rect">
            <a:avLst/>
          </a:prstGeom>
          <a:noFill/>
        </p:spPr>
        <p:txBody>
          <a:bodyPr wrap="square" rtlCol="0">
            <a:spAutoFit/>
          </a:bodyPr>
          <a:lstStyle/>
          <a:p>
            <a:pPr algn="r"/>
            <a:r>
              <a:rPr lang="en-US" sz="1200" i="1" dirty="0">
                <a:solidFill>
                  <a:schemeClr val="bg1">
                    <a:lumMod val="50000"/>
                  </a:schemeClr>
                </a:solidFill>
              </a:rPr>
              <a:t>Source: Clements, n.d</a:t>
            </a:r>
            <a:r>
              <a:rPr lang="en-US" sz="1200" i="1" dirty="0"/>
              <a:t>. </a:t>
            </a:r>
          </a:p>
        </p:txBody>
      </p:sp>
    </p:spTree>
    <p:extLst>
      <p:ext uri="{BB962C8B-B14F-4D97-AF65-F5344CB8AC3E}">
        <p14:creationId xmlns:p14="http://schemas.microsoft.com/office/powerpoint/2010/main" val="27993726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Types of Teams</a:t>
            </a:r>
          </a:p>
        </p:txBody>
      </p:sp>
      <p:sp>
        <p:nvSpPr>
          <p:cNvPr id="4" name="Rounded Rectangle 3"/>
          <p:cNvSpPr/>
          <p:nvPr/>
        </p:nvSpPr>
        <p:spPr>
          <a:xfrm>
            <a:off x="826657" y="2286000"/>
            <a:ext cx="3484880" cy="2133600"/>
          </a:xfrm>
          <a:prstGeom prst="roundRect">
            <a:avLst/>
          </a:prstGeom>
          <a:solidFill>
            <a:srgbClr val="033B5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err="1">
                <a:solidFill>
                  <a:schemeClr val="bg1"/>
                </a:solidFill>
              </a:rPr>
              <a:t>Interprofessional</a:t>
            </a:r>
            <a:r>
              <a:rPr lang="en-US" sz="3200" dirty="0">
                <a:solidFill>
                  <a:schemeClr val="bg1"/>
                </a:solidFill>
              </a:rPr>
              <a:t> Teams</a:t>
            </a:r>
          </a:p>
        </p:txBody>
      </p:sp>
      <p:sp>
        <p:nvSpPr>
          <p:cNvPr id="5" name="Rounded Rectangle 4"/>
          <p:cNvSpPr/>
          <p:nvPr/>
        </p:nvSpPr>
        <p:spPr>
          <a:xfrm>
            <a:off x="4865257" y="2286000"/>
            <a:ext cx="3413760" cy="2133600"/>
          </a:xfrm>
          <a:prstGeom prst="roundRect">
            <a:avLst/>
          </a:prstGeom>
          <a:solidFill>
            <a:srgbClr val="033B5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Multidisciplinary Teams</a:t>
            </a:r>
          </a:p>
        </p:txBody>
      </p:sp>
      <p:sp>
        <p:nvSpPr>
          <p:cNvPr id="3" name="TextBox 2"/>
          <p:cNvSpPr txBox="1"/>
          <p:nvPr/>
        </p:nvSpPr>
        <p:spPr>
          <a:xfrm>
            <a:off x="6572137" y="5257800"/>
            <a:ext cx="2400300" cy="276999"/>
          </a:xfrm>
          <a:prstGeom prst="rect">
            <a:avLst/>
          </a:prstGeom>
          <a:noFill/>
        </p:spPr>
        <p:txBody>
          <a:bodyPr wrap="square" rtlCol="0">
            <a:spAutoFit/>
          </a:bodyPr>
          <a:lstStyle/>
          <a:p>
            <a:pPr algn="r"/>
            <a:r>
              <a:rPr lang="en-US" sz="1200" i="1" dirty="0">
                <a:solidFill>
                  <a:schemeClr val="bg1">
                    <a:lumMod val="50000"/>
                  </a:schemeClr>
                </a:solidFill>
              </a:rPr>
              <a:t>Source: Mitchell et al., 2010</a:t>
            </a:r>
            <a:r>
              <a:rPr lang="en-US" sz="1200" b="1" dirty="0">
                <a:solidFill>
                  <a:schemeClr val="bg1">
                    <a:lumMod val="50000"/>
                  </a:schemeClr>
                </a:solidFill>
              </a:rPr>
              <a:t>. </a:t>
            </a:r>
          </a:p>
        </p:txBody>
      </p:sp>
    </p:spTree>
    <p:extLst>
      <p:ext uri="{BB962C8B-B14F-4D97-AF65-F5344CB8AC3E}">
        <p14:creationId xmlns:p14="http://schemas.microsoft.com/office/powerpoint/2010/main" val="1089844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Characteristics of Effective Teams</a:t>
            </a:r>
          </a:p>
        </p:txBody>
      </p:sp>
      <p:graphicFrame>
        <p:nvGraphicFramePr>
          <p:cNvPr id="3" name="Diagram 2" descr="Effective teams have the following characteristics: trust, respect and collaboration. "/>
          <p:cNvGraphicFramePr/>
          <p:nvPr>
            <p:extLst>
              <p:ext uri="{D42A27DB-BD31-4B8C-83A1-F6EECF244321}">
                <p14:modId xmlns:p14="http://schemas.microsoft.com/office/powerpoint/2010/main" val="3203235776"/>
              </p:ext>
            </p:extLst>
          </p:nvPr>
        </p:nvGraphicFramePr>
        <p:xfrm>
          <a:off x="1524000" y="1457269"/>
          <a:ext cx="5791200" cy="3860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6400800" y="5257800"/>
            <a:ext cx="2588623" cy="276999"/>
          </a:xfrm>
          <a:prstGeom prst="rect">
            <a:avLst/>
          </a:prstGeom>
          <a:noFill/>
        </p:spPr>
        <p:txBody>
          <a:bodyPr wrap="square" rtlCol="0">
            <a:spAutoFit/>
          </a:bodyPr>
          <a:lstStyle/>
          <a:p>
            <a:pPr algn="r"/>
            <a:r>
              <a:rPr lang="en-US" sz="1200" i="1" dirty="0">
                <a:solidFill>
                  <a:schemeClr val="bg1">
                    <a:lumMod val="50000"/>
                  </a:schemeClr>
                </a:solidFill>
              </a:rPr>
              <a:t>Source: </a:t>
            </a:r>
            <a:r>
              <a:rPr lang="en-US" sz="1200" i="1" dirty="0" err="1">
                <a:solidFill>
                  <a:schemeClr val="bg1">
                    <a:lumMod val="50000"/>
                  </a:schemeClr>
                </a:solidFill>
              </a:rPr>
              <a:t>O’Daniel</a:t>
            </a:r>
            <a:r>
              <a:rPr lang="en-US" sz="1200" i="1" dirty="0">
                <a:solidFill>
                  <a:schemeClr val="bg1">
                    <a:lumMod val="50000"/>
                  </a:schemeClr>
                </a:solidFill>
              </a:rPr>
              <a:t> et al., 2008.</a:t>
            </a:r>
          </a:p>
        </p:txBody>
      </p:sp>
    </p:spTree>
    <p:extLst>
      <p:ext uri="{BB962C8B-B14F-4D97-AF65-F5344CB8AC3E}">
        <p14:creationId xmlns:p14="http://schemas.microsoft.com/office/powerpoint/2010/main" val="9134848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5267"/>
            <a:ext cx="8229600" cy="1143000"/>
          </a:xfrm>
        </p:spPr>
        <p:txBody>
          <a:bodyPr>
            <a:normAutofit fontScale="90000"/>
          </a:bodyPr>
          <a:lstStyle/>
          <a:p>
            <a:r>
              <a:rPr lang="en-US" dirty="0"/>
              <a:t>What Prevents </a:t>
            </a:r>
            <a:r>
              <a:rPr lang="en-US" dirty="0" err="1"/>
              <a:t>Interprofessional</a:t>
            </a:r>
            <a:r>
              <a:rPr lang="en-US" dirty="0"/>
              <a:t> Teamwork in Health Care?</a:t>
            </a:r>
          </a:p>
        </p:txBody>
      </p:sp>
      <p:graphicFrame>
        <p:nvGraphicFramePr>
          <p:cNvPr id="4" name="Diagram 3" descr="Interprofessional teamwork in healthcare is prevented by: &#10;1. Working in silos&#10;2. Struggling with communication with others of different disciplines&#10;3. &quot;In-group&quot; and &quot;our-group&quot;."/>
          <p:cNvGraphicFramePr/>
          <p:nvPr>
            <p:extLst>
              <p:ext uri="{D42A27DB-BD31-4B8C-83A1-F6EECF244321}">
                <p14:modId xmlns:p14="http://schemas.microsoft.com/office/powerpoint/2010/main" val="1254481894"/>
              </p:ext>
            </p:extLst>
          </p:nvPr>
        </p:nvGraphicFramePr>
        <p:xfrm>
          <a:off x="685800" y="1524000"/>
          <a:ext cx="7315200" cy="369077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6705600" y="5235333"/>
            <a:ext cx="2253049" cy="276999"/>
          </a:xfrm>
          <a:prstGeom prst="rect">
            <a:avLst/>
          </a:prstGeom>
          <a:noFill/>
        </p:spPr>
        <p:txBody>
          <a:bodyPr wrap="square" rtlCol="0">
            <a:spAutoFit/>
          </a:bodyPr>
          <a:lstStyle/>
          <a:p>
            <a:pPr algn="r"/>
            <a:r>
              <a:rPr lang="en-US" sz="1200" i="1" dirty="0">
                <a:solidFill>
                  <a:schemeClr val="bg1">
                    <a:lumMod val="50000"/>
                  </a:schemeClr>
                </a:solidFill>
              </a:rPr>
              <a:t>Source: Mitchell et al., 2010. </a:t>
            </a:r>
          </a:p>
        </p:txBody>
      </p:sp>
    </p:spTree>
    <p:extLst>
      <p:ext uri="{BB962C8B-B14F-4D97-AF65-F5344CB8AC3E}">
        <p14:creationId xmlns:p14="http://schemas.microsoft.com/office/powerpoint/2010/main" val="64982836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3&quot;/&gt;&lt;lineCharCount val=&quot;13&quot;/&gt;&lt;lineCharCount val=&quot;12&quot;/&gt;&lt;lineCharCount val=&quot;13&quot;/&gt;&lt;lineCharCount val=&quot;11&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3&quot;/&gt;&lt;lineCharCount val=&quot;13&quot;/&gt;&lt;lineCharCount val=&quot;12&quot;/&gt;&lt;lineCharCount val=&quot;13&quot;/&gt;&lt;lineCharCount val=&quot;11&quot;/&gt;&lt;/TableIndex&gt;&lt;/ShapeTextInfo&gt;"/>
</p:tagLst>
</file>

<file path=ppt/theme/theme1.xml><?xml version="1.0" encoding="utf-8"?>
<a:theme xmlns:a="http://schemas.openxmlformats.org/drawingml/2006/main" name="3_Default Design">
  <a:themeElements>
    <a:clrScheme name="Custom 22">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6D6"/>
      </a:hlink>
      <a:folHlink>
        <a:srgbClr val="0096D6"/>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E21A26DAA24F54E83DB76BA94AA96FA" ma:contentTypeVersion="22" ma:contentTypeDescription="Create a new document." ma:contentTypeScope="" ma:versionID="09cbbd9241aa1aa9f9bebf2aacb2321b">
  <xsd:schema xmlns:xsd="http://www.w3.org/2001/XMLSchema" xmlns:xs="http://www.w3.org/2001/XMLSchema" xmlns:p="http://schemas.microsoft.com/office/2006/metadata/properties" xmlns:ns2="850ee731-bed9-4378-ae06-1f46e02b84c3" xmlns:ns3="0cd87418-b804-442c-b3a5-4fe8feb73552" targetNamespace="http://schemas.microsoft.com/office/2006/metadata/properties" ma:root="true" ma:fieldsID="44cacaf121310ee9757ef721645bbab1" ns2:_="" ns3:_="">
    <xsd:import namespace="850ee731-bed9-4378-ae06-1f46e02b84c3"/>
    <xsd:import namespace="0cd87418-b804-442c-b3a5-4fe8feb7355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AutoKeyPoints" minOccurs="0"/>
                <xsd:element ref="ns2:MediaServiceKeyPoints" minOccurs="0"/>
                <xsd:element ref="ns2:MediaServiceLocation" minOccurs="0"/>
                <xsd:element ref="ns2:UsedStatus" minOccurs="0"/>
                <xsd:element ref="ns2:lcf76f155ced4ddcb4097134ff3c332f" minOccurs="0"/>
                <xsd:element ref="ns3:TaxCatchAll" minOccurs="0"/>
                <xsd:element ref="ns2:MediaServiceObjectDetectorVersions"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50ee731-bed9-4378-ae06-1f46e02b84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UsedStatus" ma:index="19" nillable="true" ma:displayName="Used Status" ma:format="Dropdown" ma:internalName="UsedStatus">
      <xsd:simpleType>
        <xsd:restriction base="dms:Text">
          <xsd:maxLength value="255"/>
        </xsd:restrictio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99b62841-a237-4f24-ab3b-c58c5d8f122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cd87418-b804-442c-b3a5-4fe8feb73552" elementFormDefault="qualified">
    <xsd:import namespace="http://schemas.microsoft.com/office/2006/documentManagement/types"/>
    <xsd:import namespace="http://schemas.microsoft.com/office/infopath/2007/PartnerControls"/>
    <xsd:element name="TaxCatchAll" ma:index="22" nillable="true" ma:displayName="Taxonomy Catch All Column" ma:hidden="true" ma:list="{8967da8c-13b9-4e1a-97d7-3fd562d69bb7}" ma:internalName="TaxCatchAll" ma:showField="CatchAllData" ma:web="0cd87418-b804-442c-b3a5-4fe8feb73552">
      <xsd:complexType>
        <xsd:complexContent>
          <xsd:extension base="dms:MultiChoiceLookup">
            <xsd:sequence>
              <xsd:element name="Value" type="dms:Lookup" maxOccurs="unbounded" minOccurs="0" nillable="true"/>
            </xsd:sequence>
          </xsd:extension>
        </xsd:complexContent>
      </xsd:complexType>
    </xsd:element>
    <xsd:element name="SharedWithUsers" ma:index="2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50581AA-DB71-4405-AEDD-1643E5766B6D}"/>
</file>

<file path=customXml/itemProps2.xml><?xml version="1.0" encoding="utf-8"?>
<ds:datastoreItem xmlns:ds="http://schemas.openxmlformats.org/officeDocument/2006/customXml" ds:itemID="{794310F6-BFD9-4946-9692-355CFBDC000A}"/>
</file>

<file path=docProps/app.xml><?xml version="1.0" encoding="utf-8"?>
<Properties xmlns="http://schemas.openxmlformats.org/officeDocument/2006/extended-properties" xmlns:vt="http://schemas.openxmlformats.org/officeDocument/2006/docPropsVTypes">
  <Template>PCP ESeries Puchalski 2.02.14</Template>
  <TotalTime>8639</TotalTime>
  <Words>8197</Words>
  <Application>Microsoft Office PowerPoint</Application>
  <PresentationFormat>On-screen Show (4:3)</PresentationFormat>
  <Paragraphs>555</Paragraphs>
  <Slides>37</Slides>
  <Notes>36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37</vt:i4>
      </vt:variant>
    </vt:vector>
  </HeadingPairs>
  <TitlesOfParts>
    <vt:vector size="43" baseType="lpstr">
      <vt:lpstr>Arial</vt:lpstr>
      <vt:lpstr>Calibri</vt:lpstr>
      <vt:lpstr>Courier New</vt:lpstr>
      <vt:lpstr>Trebuchet MS</vt:lpstr>
      <vt:lpstr>Wingdings</vt:lpstr>
      <vt:lpstr>3_Default Design</vt:lpstr>
      <vt:lpstr>Lesson 2: Health Care Team Collaboration </vt:lpstr>
      <vt:lpstr>Acknowledgments</vt:lpstr>
      <vt:lpstr>Competencies</vt:lpstr>
      <vt:lpstr>Learning Objectives</vt:lpstr>
      <vt:lpstr>Health Care Professionals</vt:lpstr>
      <vt:lpstr>Teamwork </vt:lpstr>
      <vt:lpstr>Types of Teams</vt:lpstr>
      <vt:lpstr>Characteristics of Effective Teams</vt:lpstr>
      <vt:lpstr>What Prevents Interprofessional Teamwork in Health Care?</vt:lpstr>
      <vt:lpstr>Impact of Dysfunctional Teams</vt:lpstr>
      <vt:lpstr>Collaborative Work Environment</vt:lpstr>
      <vt:lpstr>Video </vt:lpstr>
      <vt:lpstr>Collaborative Work Environment </vt:lpstr>
      <vt:lpstr>Barriers to Team Collaboration</vt:lpstr>
      <vt:lpstr>Barriers to Team Transition </vt:lpstr>
      <vt:lpstr>Supporting a Smooth Care Transition</vt:lpstr>
      <vt:lpstr>Components of Successful Teamwork</vt:lpstr>
      <vt:lpstr>Case Study</vt:lpstr>
      <vt:lpstr>Scenarios: Diversity in the Workplace</vt:lpstr>
      <vt:lpstr>Diversity on Health Care Teams</vt:lpstr>
      <vt:lpstr>Barriers to Effective Communication</vt:lpstr>
      <vt:lpstr>Solutions for Effective Communication</vt:lpstr>
      <vt:lpstr>Understanding Conflict</vt:lpstr>
      <vt:lpstr>Examples of Conflict in the Workplace</vt:lpstr>
      <vt:lpstr>Resolving Conflict</vt:lpstr>
      <vt:lpstr>Methods for Solving Conflict</vt:lpstr>
      <vt:lpstr>SBAR Method</vt:lpstr>
      <vt:lpstr>Walk in the Woods</vt:lpstr>
      <vt:lpstr>Step One: Self Interest </vt:lpstr>
      <vt:lpstr>Step Two: Enlarged Interests</vt:lpstr>
      <vt:lpstr>Step Three: Enlightened Interests </vt:lpstr>
      <vt:lpstr>Step Four: Aligned Interests</vt:lpstr>
      <vt:lpstr>Success</vt:lpstr>
      <vt:lpstr>Conclusion</vt:lpstr>
      <vt:lpstr>References</vt:lpstr>
      <vt:lpstr>References (Cont.)</vt:lpstr>
      <vt:lpstr>Thank you!</vt:lpstr>
    </vt:vector>
  </TitlesOfParts>
  <Company>The George Washington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GWU</dc:creator>
  <cp:lastModifiedBy>Brazinskaite, Ruta</cp:lastModifiedBy>
  <cp:revision>525</cp:revision>
  <cp:lastPrinted>2014-06-13T20:14:55Z</cp:lastPrinted>
  <dcterms:created xsi:type="dcterms:W3CDTF">2014-05-08T22:31:29Z</dcterms:created>
  <dcterms:modified xsi:type="dcterms:W3CDTF">2021-10-01T13:55:40Z</dcterms:modified>
</cp:coreProperties>
</file>