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drawing6.xml" ContentType="application/vnd.ms-office.drawingml.diagramDrawing+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quickStyle5.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5.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2.xml" ContentType="application/vnd.openxmlformats-officedocument.drawingml.diagramColors+xml"/>
  <Override PartName="/ppt/diagrams/colors6.xml" ContentType="application/vnd.openxmlformats-officedocument.drawingml.diagramColors+xml"/>
  <Override PartName="/ppt/diagrams/drawing5.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layout5.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1"/>
  </p:notesMasterIdLst>
  <p:handoutMasterIdLst>
    <p:handoutMasterId r:id="rId42"/>
  </p:handoutMasterIdLst>
  <p:sldIdLst>
    <p:sldId id="365" r:id="rId2"/>
    <p:sldId id="472" r:id="rId3"/>
    <p:sldId id="476" r:id="rId4"/>
    <p:sldId id="475" r:id="rId5"/>
    <p:sldId id="478" r:id="rId6"/>
    <p:sldId id="479" r:id="rId7"/>
    <p:sldId id="480" r:id="rId8"/>
    <p:sldId id="481" r:id="rId9"/>
    <p:sldId id="482" r:id="rId10"/>
    <p:sldId id="483" r:id="rId11"/>
    <p:sldId id="484" r:id="rId12"/>
    <p:sldId id="485" r:id="rId13"/>
    <p:sldId id="486" r:id="rId14"/>
    <p:sldId id="487" r:id="rId15"/>
    <p:sldId id="488" r:id="rId16"/>
    <p:sldId id="490" r:id="rId17"/>
    <p:sldId id="489" r:id="rId18"/>
    <p:sldId id="289" r:id="rId19"/>
    <p:sldId id="292" r:id="rId20"/>
    <p:sldId id="495" r:id="rId21"/>
    <p:sldId id="496" r:id="rId22"/>
    <p:sldId id="497" r:id="rId23"/>
    <p:sldId id="498" r:id="rId24"/>
    <p:sldId id="499" r:id="rId25"/>
    <p:sldId id="500" r:id="rId26"/>
    <p:sldId id="503" r:id="rId27"/>
    <p:sldId id="504" r:id="rId28"/>
    <p:sldId id="505" r:id="rId29"/>
    <p:sldId id="506" r:id="rId30"/>
    <p:sldId id="507" r:id="rId31"/>
    <p:sldId id="509" r:id="rId32"/>
    <p:sldId id="517" r:id="rId33"/>
    <p:sldId id="510" r:id="rId34"/>
    <p:sldId id="511" r:id="rId35"/>
    <p:sldId id="512" r:id="rId36"/>
    <p:sldId id="502" r:id="rId37"/>
    <p:sldId id="518" r:id="rId38"/>
    <p:sldId id="519" r:id="rId39"/>
    <p:sldId id="47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39857-C161-4AFE-9456-5F4BCAF0A083}">
          <p14:sldIdLst>
            <p14:sldId id="365"/>
            <p14:sldId id="472"/>
            <p14:sldId id="476"/>
            <p14:sldId id="475"/>
            <p14:sldId id="478"/>
            <p14:sldId id="479"/>
            <p14:sldId id="480"/>
            <p14:sldId id="481"/>
            <p14:sldId id="482"/>
            <p14:sldId id="483"/>
            <p14:sldId id="484"/>
            <p14:sldId id="485"/>
            <p14:sldId id="486"/>
            <p14:sldId id="487"/>
            <p14:sldId id="488"/>
            <p14:sldId id="490"/>
            <p14:sldId id="489"/>
            <p14:sldId id="289"/>
            <p14:sldId id="292"/>
            <p14:sldId id="495"/>
            <p14:sldId id="496"/>
            <p14:sldId id="497"/>
            <p14:sldId id="498"/>
            <p14:sldId id="499"/>
            <p14:sldId id="500"/>
            <p14:sldId id="503"/>
            <p14:sldId id="504"/>
            <p14:sldId id="505"/>
            <p14:sldId id="506"/>
            <p14:sldId id="507"/>
            <p14:sldId id="509"/>
            <p14:sldId id="517"/>
            <p14:sldId id="510"/>
            <p14:sldId id="511"/>
            <p14:sldId id="512"/>
            <p14:sldId id="502"/>
            <p14:sldId id="518"/>
            <p14:sldId id="519"/>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B57"/>
    <a:srgbClr val="0096D6"/>
    <a:srgbClr val="008367"/>
    <a:srgbClr val="004065"/>
    <a:srgbClr val="3A6497"/>
    <a:srgbClr val="C8B18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58637" autoAdjust="0"/>
  </p:normalViewPr>
  <p:slideViewPr>
    <p:cSldViewPr>
      <p:cViewPr varScale="1">
        <p:scale>
          <a:sx n="67" d="100"/>
          <a:sy n="67" d="100"/>
        </p:scale>
        <p:origin x="1710" y="60"/>
      </p:cViewPr>
      <p:guideLst>
        <p:guide orient="horz" pos="2160"/>
        <p:guide pos="2880"/>
      </p:guideLst>
    </p:cSldViewPr>
  </p:slideViewPr>
  <p:outlineViewPr>
    <p:cViewPr>
      <p:scale>
        <a:sx n="33" d="100"/>
        <a:sy n="33" d="100"/>
      </p:scale>
      <p:origin x="0" y="-582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420"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Graphs!$A$31:$A$45</c:f>
              <c:strCache>
                <c:ptCount val="15"/>
                <c:pt idx="0">
                  <c:v>Social/Practical</c:v>
                </c:pt>
                <c:pt idx="1">
                  <c:v>Financial</c:v>
                </c:pt>
                <c:pt idx="2">
                  <c:v>Language</c:v>
                </c:pt>
                <c:pt idx="3">
                  <c:v>Employment</c:v>
                </c:pt>
                <c:pt idx="4">
                  <c:v>Transportation</c:v>
                </c:pt>
                <c:pt idx="5">
                  <c:v>Location of facility</c:v>
                </c:pt>
                <c:pt idx="6">
                  <c:v>Other</c:v>
                </c:pt>
                <c:pt idx="7">
                  <c:v>Communication concerns</c:v>
                </c:pt>
                <c:pt idx="8">
                  <c:v>Fear/negative perceptions</c:v>
                </c:pt>
                <c:pt idx="9">
                  <c:v>Literacy</c:v>
                </c:pt>
                <c:pt idx="10">
                  <c:v>Co-morbidities</c:v>
                </c:pt>
                <c:pt idx="11">
                  <c:v>Disability</c:v>
                </c:pt>
                <c:pt idx="12">
                  <c:v>Anxiety</c:v>
                </c:pt>
                <c:pt idx="13">
                  <c:v>Dependent care</c:v>
                </c:pt>
                <c:pt idx="14">
                  <c:v>Housing</c:v>
                </c:pt>
              </c:strCache>
            </c:strRef>
          </c:cat>
          <c:val>
            <c:numRef>
              <c:f>Graphs!$B$31:$B$45</c:f>
              <c:numCache>
                <c:formatCode>General</c:formatCode>
                <c:ptCount val="15"/>
                <c:pt idx="0">
                  <c:v>2860</c:v>
                </c:pt>
                <c:pt idx="1">
                  <c:v>2442</c:v>
                </c:pt>
                <c:pt idx="2">
                  <c:v>1631</c:v>
                </c:pt>
                <c:pt idx="3">
                  <c:v>1140</c:v>
                </c:pt>
                <c:pt idx="4">
                  <c:v>1112</c:v>
                </c:pt>
                <c:pt idx="5">
                  <c:v>1096</c:v>
                </c:pt>
                <c:pt idx="6">
                  <c:v>995</c:v>
                </c:pt>
                <c:pt idx="7">
                  <c:v>919</c:v>
                </c:pt>
                <c:pt idx="8">
                  <c:v>887</c:v>
                </c:pt>
                <c:pt idx="9">
                  <c:v>330</c:v>
                </c:pt>
                <c:pt idx="10">
                  <c:v>298</c:v>
                </c:pt>
                <c:pt idx="11">
                  <c:v>274</c:v>
                </c:pt>
                <c:pt idx="12">
                  <c:v>179</c:v>
                </c:pt>
                <c:pt idx="13">
                  <c:v>128</c:v>
                </c:pt>
                <c:pt idx="14">
                  <c:v>118</c:v>
                </c:pt>
              </c:numCache>
            </c:numRef>
          </c:val>
          <c:extLst>
            <c:ext xmlns:c16="http://schemas.microsoft.com/office/drawing/2014/chart" uri="{C3380CC4-5D6E-409C-BE32-E72D297353CC}">
              <c16:uniqueId val="{00000000-B9D5-481C-B8F3-261A3F9C0CFB}"/>
            </c:ext>
          </c:extLst>
        </c:ser>
        <c:dLbls>
          <c:showLegendKey val="0"/>
          <c:showVal val="0"/>
          <c:showCatName val="0"/>
          <c:showSerName val="0"/>
          <c:showPercent val="0"/>
          <c:showBubbleSize val="0"/>
        </c:dLbls>
        <c:gapWidth val="150"/>
        <c:axId val="626314752"/>
        <c:axId val="570225728"/>
      </c:barChart>
      <c:catAx>
        <c:axId val="626314752"/>
        <c:scaling>
          <c:orientation val="minMax"/>
        </c:scaling>
        <c:delete val="0"/>
        <c:axPos val="b"/>
        <c:numFmt formatCode="General" sourceLinked="0"/>
        <c:majorTickMark val="out"/>
        <c:minorTickMark val="none"/>
        <c:tickLblPos val="nextTo"/>
        <c:crossAx val="570225728"/>
        <c:crosses val="autoZero"/>
        <c:auto val="1"/>
        <c:lblAlgn val="ctr"/>
        <c:lblOffset val="100"/>
        <c:noMultiLvlLbl val="0"/>
      </c:catAx>
      <c:valAx>
        <c:axId val="570225728"/>
        <c:scaling>
          <c:orientation val="minMax"/>
        </c:scaling>
        <c:delete val="0"/>
        <c:axPos val="l"/>
        <c:majorGridlines/>
        <c:numFmt formatCode="General" sourceLinked="1"/>
        <c:majorTickMark val="out"/>
        <c:minorTickMark val="none"/>
        <c:tickLblPos val="nextTo"/>
        <c:crossAx val="62631475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18DD2-49DD-40BF-9787-593157E695A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764E97-22B3-4F1B-AF2E-850930EDFB78}">
      <dgm:prSet phldrT="[Text]"/>
      <dgm:spPr>
        <a:solidFill>
          <a:srgbClr val="033B57"/>
        </a:solidFill>
      </dgm:spPr>
      <dgm:t>
        <a:bodyPr/>
        <a:lstStyle/>
        <a:p>
          <a:r>
            <a:rPr lang="en-US" dirty="0"/>
            <a:t>Program</a:t>
          </a:r>
        </a:p>
      </dgm:t>
    </dgm:pt>
    <dgm:pt modelId="{BC22676E-067A-482F-8F6E-4836F465EAAE}" type="parTrans" cxnId="{A920C09D-4ECA-4ECC-86B0-2BE5EEDF4596}">
      <dgm:prSet/>
      <dgm:spPr/>
      <dgm:t>
        <a:bodyPr/>
        <a:lstStyle/>
        <a:p>
          <a:endParaRPr lang="en-US"/>
        </a:p>
      </dgm:t>
    </dgm:pt>
    <dgm:pt modelId="{16AF3B20-EB13-4F7D-AF64-14F2EBAAEBA9}" type="sibTrans" cxnId="{A920C09D-4ECA-4ECC-86B0-2BE5EEDF4596}">
      <dgm:prSet/>
      <dgm:spPr/>
      <dgm:t>
        <a:bodyPr/>
        <a:lstStyle/>
        <a:p>
          <a:endParaRPr lang="en-US"/>
        </a:p>
      </dgm:t>
    </dgm:pt>
    <dgm:pt modelId="{0AB112A1-1DD0-488B-83DC-DA6156C081FF}">
      <dgm:prSet/>
      <dgm:spPr/>
      <dgm:t>
        <a:bodyPr/>
        <a:lstStyle/>
        <a:p>
          <a:r>
            <a:rPr lang="en-US" dirty="0"/>
            <a:t>A program is a group of resources and activities used together to fulfill one or more purposes</a:t>
          </a:r>
        </a:p>
      </dgm:t>
    </dgm:pt>
    <dgm:pt modelId="{4588FB9B-3230-4E11-8265-AF17101AC872}" type="parTrans" cxnId="{D930DC9A-2EF4-45CD-AFA0-22511C040484}">
      <dgm:prSet/>
      <dgm:spPr/>
      <dgm:t>
        <a:bodyPr/>
        <a:lstStyle/>
        <a:p>
          <a:endParaRPr lang="en-US"/>
        </a:p>
      </dgm:t>
    </dgm:pt>
    <dgm:pt modelId="{F61505EA-8F93-4A48-81A1-C5034CB011C1}" type="sibTrans" cxnId="{D930DC9A-2EF4-45CD-AFA0-22511C040484}">
      <dgm:prSet/>
      <dgm:spPr/>
      <dgm:t>
        <a:bodyPr/>
        <a:lstStyle/>
        <a:p>
          <a:endParaRPr lang="en-US"/>
        </a:p>
      </dgm:t>
    </dgm:pt>
    <dgm:pt modelId="{56A7B546-293A-4E28-9106-22EB1E0835D4}">
      <dgm:prSet/>
      <dgm:spPr>
        <a:solidFill>
          <a:srgbClr val="033B57"/>
        </a:solidFill>
      </dgm:spPr>
      <dgm:t>
        <a:bodyPr/>
        <a:lstStyle/>
        <a:p>
          <a:r>
            <a:rPr lang="en-US" dirty="0"/>
            <a:t>Program Evaluation</a:t>
          </a:r>
        </a:p>
      </dgm:t>
    </dgm:pt>
    <dgm:pt modelId="{102C1CA9-E897-4A25-8F29-CAA459A7B9A5}" type="parTrans" cxnId="{29D791E2-1F5B-46AD-A368-41D64965904A}">
      <dgm:prSet/>
      <dgm:spPr/>
      <dgm:t>
        <a:bodyPr/>
        <a:lstStyle/>
        <a:p>
          <a:endParaRPr lang="en-US"/>
        </a:p>
      </dgm:t>
    </dgm:pt>
    <dgm:pt modelId="{467EEFE2-C78C-4768-9D9B-3ED1C256DFB4}" type="sibTrans" cxnId="{29D791E2-1F5B-46AD-A368-41D64965904A}">
      <dgm:prSet/>
      <dgm:spPr/>
      <dgm:t>
        <a:bodyPr/>
        <a:lstStyle/>
        <a:p>
          <a:endParaRPr lang="en-US"/>
        </a:p>
      </dgm:t>
    </dgm:pt>
    <dgm:pt modelId="{76025FCE-1CF1-4C61-A925-275E30C93DC9}">
      <dgm:prSet/>
      <dgm:spPr/>
      <dgm:t>
        <a:bodyPr/>
        <a:lstStyle/>
        <a:p>
          <a:r>
            <a:rPr lang="en-US" dirty="0"/>
            <a:t>The systematic collection and analysis of information about some or all aspects of a program to guide judgments or decisions</a:t>
          </a:r>
        </a:p>
      </dgm:t>
    </dgm:pt>
    <dgm:pt modelId="{59ADEAD8-26F1-42D6-B13F-764D774CDF5D}" type="parTrans" cxnId="{BCDD0BBF-2755-445D-AD84-DA8E6E2986B3}">
      <dgm:prSet/>
      <dgm:spPr/>
      <dgm:t>
        <a:bodyPr/>
        <a:lstStyle/>
        <a:p>
          <a:endParaRPr lang="en-US"/>
        </a:p>
      </dgm:t>
    </dgm:pt>
    <dgm:pt modelId="{5B641911-4D67-412F-B83F-B25549F9048C}" type="sibTrans" cxnId="{BCDD0BBF-2755-445D-AD84-DA8E6E2986B3}">
      <dgm:prSet/>
      <dgm:spPr/>
      <dgm:t>
        <a:bodyPr/>
        <a:lstStyle/>
        <a:p>
          <a:endParaRPr lang="en-US"/>
        </a:p>
      </dgm:t>
    </dgm:pt>
    <dgm:pt modelId="{BAB593EB-2E63-41B7-92F1-A8B26561F7D1}">
      <dgm:prSet/>
      <dgm:spPr>
        <a:solidFill>
          <a:srgbClr val="033B57"/>
        </a:solidFill>
      </dgm:spPr>
      <dgm:t>
        <a:bodyPr/>
        <a:lstStyle/>
        <a:p>
          <a:r>
            <a:rPr lang="en-US" dirty="0"/>
            <a:t>Stakeholders</a:t>
          </a:r>
        </a:p>
      </dgm:t>
    </dgm:pt>
    <dgm:pt modelId="{B5B7D354-16ED-434B-BEAF-02C490A5EED9}" type="parTrans" cxnId="{D3D8C9BA-271D-4D12-BC5B-E201608212A7}">
      <dgm:prSet/>
      <dgm:spPr/>
      <dgm:t>
        <a:bodyPr/>
        <a:lstStyle/>
        <a:p>
          <a:endParaRPr lang="en-US"/>
        </a:p>
      </dgm:t>
    </dgm:pt>
    <dgm:pt modelId="{E120516F-EEF1-44D4-A077-F22B86613298}" type="sibTrans" cxnId="{D3D8C9BA-271D-4D12-BC5B-E201608212A7}">
      <dgm:prSet/>
      <dgm:spPr/>
      <dgm:t>
        <a:bodyPr/>
        <a:lstStyle/>
        <a:p>
          <a:endParaRPr lang="en-US"/>
        </a:p>
      </dgm:t>
    </dgm:pt>
    <dgm:pt modelId="{A312E518-66C6-49D1-962B-2E4E6F8C0134}">
      <dgm:prSet/>
      <dgm:spPr/>
      <dgm:t>
        <a:bodyPr/>
        <a:lstStyle/>
        <a:p>
          <a:r>
            <a:rPr lang="en-US" dirty="0"/>
            <a:t>Organizations, groups or individuals who have the power to influence your program, a political interest in your program, or would be impacted by your program’s evaluation or outcomes</a:t>
          </a:r>
        </a:p>
      </dgm:t>
    </dgm:pt>
    <dgm:pt modelId="{5CF65506-D0CE-4BC2-AB89-BB0A5DB15170}" type="parTrans" cxnId="{5FFACFBC-469E-4E2C-991C-7A152639F9C4}">
      <dgm:prSet/>
      <dgm:spPr/>
      <dgm:t>
        <a:bodyPr/>
        <a:lstStyle/>
        <a:p>
          <a:endParaRPr lang="en-US"/>
        </a:p>
      </dgm:t>
    </dgm:pt>
    <dgm:pt modelId="{F0F711AF-9DC5-4A1A-9C98-14BAA15171EA}" type="sibTrans" cxnId="{5FFACFBC-469E-4E2C-991C-7A152639F9C4}">
      <dgm:prSet/>
      <dgm:spPr/>
      <dgm:t>
        <a:bodyPr/>
        <a:lstStyle/>
        <a:p>
          <a:endParaRPr lang="en-US"/>
        </a:p>
      </dgm:t>
    </dgm:pt>
    <dgm:pt modelId="{7482E998-6F08-4487-AA55-CA73926FC978}" type="pres">
      <dgm:prSet presAssocID="{7E818DD2-49DD-40BF-9787-593157E695A4}" presName="Name0" presStyleCnt="0">
        <dgm:presLayoutVars>
          <dgm:dir/>
          <dgm:animLvl val="lvl"/>
          <dgm:resizeHandles val="exact"/>
        </dgm:presLayoutVars>
      </dgm:prSet>
      <dgm:spPr/>
    </dgm:pt>
    <dgm:pt modelId="{91809C20-43D1-4C1B-8796-04D200D0AF79}" type="pres">
      <dgm:prSet presAssocID="{30764E97-22B3-4F1B-AF2E-850930EDFB78}" presName="linNode" presStyleCnt="0"/>
      <dgm:spPr/>
    </dgm:pt>
    <dgm:pt modelId="{C0B3F100-28FF-45FA-BC53-4466A13D0014}" type="pres">
      <dgm:prSet presAssocID="{30764E97-22B3-4F1B-AF2E-850930EDFB78}" presName="parentText" presStyleLbl="node1" presStyleIdx="0" presStyleCnt="3" custLinFactNeighborY="214">
        <dgm:presLayoutVars>
          <dgm:chMax val="1"/>
          <dgm:bulletEnabled val="1"/>
        </dgm:presLayoutVars>
      </dgm:prSet>
      <dgm:spPr/>
    </dgm:pt>
    <dgm:pt modelId="{C2F4B643-92E3-4233-9411-3E3131CD5D06}" type="pres">
      <dgm:prSet presAssocID="{30764E97-22B3-4F1B-AF2E-850930EDFB78}" presName="descendantText" presStyleLbl="alignAccFollowNode1" presStyleIdx="0" presStyleCnt="3">
        <dgm:presLayoutVars>
          <dgm:bulletEnabled val="1"/>
        </dgm:presLayoutVars>
      </dgm:prSet>
      <dgm:spPr/>
    </dgm:pt>
    <dgm:pt modelId="{9AFE5E7F-0547-489B-9A2E-6D3C347A806C}" type="pres">
      <dgm:prSet presAssocID="{16AF3B20-EB13-4F7D-AF64-14F2EBAAEBA9}" presName="sp" presStyleCnt="0"/>
      <dgm:spPr/>
    </dgm:pt>
    <dgm:pt modelId="{CD87AE1A-7334-4D08-8D5F-A849390E1D85}" type="pres">
      <dgm:prSet presAssocID="{56A7B546-293A-4E28-9106-22EB1E0835D4}" presName="linNode" presStyleCnt="0"/>
      <dgm:spPr/>
    </dgm:pt>
    <dgm:pt modelId="{1C07600E-B657-4F68-9191-1CB07DAB9F46}" type="pres">
      <dgm:prSet presAssocID="{56A7B546-293A-4E28-9106-22EB1E0835D4}" presName="parentText" presStyleLbl="node1" presStyleIdx="1" presStyleCnt="3">
        <dgm:presLayoutVars>
          <dgm:chMax val="1"/>
          <dgm:bulletEnabled val="1"/>
        </dgm:presLayoutVars>
      </dgm:prSet>
      <dgm:spPr/>
    </dgm:pt>
    <dgm:pt modelId="{ABDD19D6-0453-4C87-B7D6-A3D4884E4C2B}" type="pres">
      <dgm:prSet presAssocID="{56A7B546-293A-4E28-9106-22EB1E0835D4}" presName="descendantText" presStyleLbl="alignAccFollowNode1" presStyleIdx="1" presStyleCnt="3">
        <dgm:presLayoutVars>
          <dgm:bulletEnabled val="1"/>
        </dgm:presLayoutVars>
      </dgm:prSet>
      <dgm:spPr/>
    </dgm:pt>
    <dgm:pt modelId="{4B5403FE-3E12-4B15-8DBD-A888CD9964EF}" type="pres">
      <dgm:prSet presAssocID="{467EEFE2-C78C-4768-9D9B-3ED1C256DFB4}" presName="sp" presStyleCnt="0"/>
      <dgm:spPr/>
    </dgm:pt>
    <dgm:pt modelId="{57B13A66-4D1B-4422-BFDB-C381F173FC5D}" type="pres">
      <dgm:prSet presAssocID="{BAB593EB-2E63-41B7-92F1-A8B26561F7D1}" presName="linNode" presStyleCnt="0"/>
      <dgm:spPr/>
    </dgm:pt>
    <dgm:pt modelId="{553387AC-784E-4B8E-B913-F11C87B8D1A7}" type="pres">
      <dgm:prSet presAssocID="{BAB593EB-2E63-41B7-92F1-A8B26561F7D1}" presName="parentText" presStyleLbl="node1" presStyleIdx="2" presStyleCnt="3">
        <dgm:presLayoutVars>
          <dgm:chMax val="1"/>
          <dgm:bulletEnabled val="1"/>
        </dgm:presLayoutVars>
      </dgm:prSet>
      <dgm:spPr/>
    </dgm:pt>
    <dgm:pt modelId="{4C164754-E4FE-4921-BAB9-260F0EC7936F}" type="pres">
      <dgm:prSet presAssocID="{BAB593EB-2E63-41B7-92F1-A8B26561F7D1}" presName="descendantText" presStyleLbl="alignAccFollowNode1" presStyleIdx="2" presStyleCnt="3">
        <dgm:presLayoutVars>
          <dgm:bulletEnabled val="1"/>
        </dgm:presLayoutVars>
      </dgm:prSet>
      <dgm:spPr/>
    </dgm:pt>
  </dgm:ptLst>
  <dgm:cxnLst>
    <dgm:cxn modelId="{FCBA5C1D-38E2-43FE-AC01-7C540AA67297}" type="presOf" srcId="{BAB593EB-2E63-41B7-92F1-A8B26561F7D1}" destId="{553387AC-784E-4B8E-B913-F11C87B8D1A7}" srcOrd="0" destOrd="0" presId="urn:microsoft.com/office/officeart/2005/8/layout/vList5"/>
    <dgm:cxn modelId="{6162EB2E-7046-475F-A70A-82B6001D3E49}" type="presOf" srcId="{7E818DD2-49DD-40BF-9787-593157E695A4}" destId="{7482E998-6F08-4487-AA55-CA73926FC978}" srcOrd="0" destOrd="0" presId="urn:microsoft.com/office/officeart/2005/8/layout/vList5"/>
    <dgm:cxn modelId="{17915C3D-D07D-4C88-AAAE-1FA461A8B8E9}" type="presOf" srcId="{0AB112A1-1DD0-488B-83DC-DA6156C081FF}" destId="{C2F4B643-92E3-4233-9411-3E3131CD5D06}" srcOrd="0" destOrd="0" presId="urn:microsoft.com/office/officeart/2005/8/layout/vList5"/>
    <dgm:cxn modelId="{616FF98D-5FAC-4880-A1D7-FA17371BDE54}" type="presOf" srcId="{56A7B546-293A-4E28-9106-22EB1E0835D4}" destId="{1C07600E-B657-4F68-9191-1CB07DAB9F46}" srcOrd="0" destOrd="0" presId="urn:microsoft.com/office/officeart/2005/8/layout/vList5"/>
    <dgm:cxn modelId="{D930DC9A-2EF4-45CD-AFA0-22511C040484}" srcId="{30764E97-22B3-4F1B-AF2E-850930EDFB78}" destId="{0AB112A1-1DD0-488B-83DC-DA6156C081FF}" srcOrd="0" destOrd="0" parTransId="{4588FB9B-3230-4E11-8265-AF17101AC872}" sibTransId="{F61505EA-8F93-4A48-81A1-C5034CB011C1}"/>
    <dgm:cxn modelId="{A920C09D-4ECA-4ECC-86B0-2BE5EEDF4596}" srcId="{7E818DD2-49DD-40BF-9787-593157E695A4}" destId="{30764E97-22B3-4F1B-AF2E-850930EDFB78}" srcOrd="0" destOrd="0" parTransId="{BC22676E-067A-482F-8F6E-4836F465EAAE}" sibTransId="{16AF3B20-EB13-4F7D-AF64-14F2EBAAEBA9}"/>
    <dgm:cxn modelId="{C1DA98A2-20EE-428E-A16C-7F3DE7D252EC}" type="presOf" srcId="{76025FCE-1CF1-4C61-A925-275E30C93DC9}" destId="{ABDD19D6-0453-4C87-B7D6-A3D4884E4C2B}" srcOrd="0" destOrd="0" presId="urn:microsoft.com/office/officeart/2005/8/layout/vList5"/>
    <dgm:cxn modelId="{D3D8C9BA-271D-4D12-BC5B-E201608212A7}" srcId="{7E818DD2-49DD-40BF-9787-593157E695A4}" destId="{BAB593EB-2E63-41B7-92F1-A8B26561F7D1}" srcOrd="2" destOrd="0" parTransId="{B5B7D354-16ED-434B-BEAF-02C490A5EED9}" sibTransId="{E120516F-EEF1-44D4-A077-F22B86613298}"/>
    <dgm:cxn modelId="{5FFACFBC-469E-4E2C-991C-7A152639F9C4}" srcId="{BAB593EB-2E63-41B7-92F1-A8B26561F7D1}" destId="{A312E518-66C6-49D1-962B-2E4E6F8C0134}" srcOrd="0" destOrd="0" parTransId="{5CF65506-D0CE-4BC2-AB89-BB0A5DB15170}" sibTransId="{F0F711AF-9DC5-4A1A-9C98-14BAA15171EA}"/>
    <dgm:cxn modelId="{BCDD0BBF-2755-445D-AD84-DA8E6E2986B3}" srcId="{56A7B546-293A-4E28-9106-22EB1E0835D4}" destId="{76025FCE-1CF1-4C61-A925-275E30C93DC9}" srcOrd="0" destOrd="0" parTransId="{59ADEAD8-26F1-42D6-B13F-764D774CDF5D}" sibTransId="{5B641911-4D67-412F-B83F-B25549F9048C}"/>
    <dgm:cxn modelId="{29D791E2-1F5B-46AD-A368-41D64965904A}" srcId="{7E818DD2-49DD-40BF-9787-593157E695A4}" destId="{56A7B546-293A-4E28-9106-22EB1E0835D4}" srcOrd="1" destOrd="0" parTransId="{102C1CA9-E897-4A25-8F29-CAA459A7B9A5}" sibTransId="{467EEFE2-C78C-4768-9D9B-3ED1C256DFB4}"/>
    <dgm:cxn modelId="{9A9F9CED-3C03-4F7F-BA56-B1EA19A0C14B}" type="presOf" srcId="{A312E518-66C6-49D1-962B-2E4E6F8C0134}" destId="{4C164754-E4FE-4921-BAB9-260F0EC7936F}" srcOrd="0" destOrd="0" presId="urn:microsoft.com/office/officeart/2005/8/layout/vList5"/>
    <dgm:cxn modelId="{A66626F7-8266-4F4B-BE0D-D351DF5FB1DB}" type="presOf" srcId="{30764E97-22B3-4F1B-AF2E-850930EDFB78}" destId="{C0B3F100-28FF-45FA-BC53-4466A13D0014}" srcOrd="0" destOrd="0" presId="urn:microsoft.com/office/officeart/2005/8/layout/vList5"/>
    <dgm:cxn modelId="{B437533F-31C7-45CF-B2A9-74EE4332380D}" type="presParOf" srcId="{7482E998-6F08-4487-AA55-CA73926FC978}" destId="{91809C20-43D1-4C1B-8796-04D200D0AF79}" srcOrd="0" destOrd="0" presId="urn:microsoft.com/office/officeart/2005/8/layout/vList5"/>
    <dgm:cxn modelId="{B0BE57D4-F969-4F2F-A09B-5B43898BA725}" type="presParOf" srcId="{91809C20-43D1-4C1B-8796-04D200D0AF79}" destId="{C0B3F100-28FF-45FA-BC53-4466A13D0014}" srcOrd="0" destOrd="0" presId="urn:microsoft.com/office/officeart/2005/8/layout/vList5"/>
    <dgm:cxn modelId="{64A5D1DC-46A4-4B75-A9A9-E88DCF265C58}" type="presParOf" srcId="{91809C20-43D1-4C1B-8796-04D200D0AF79}" destId="{C2F4B643-92E3-4233-9411-3E3131CD5D06}" srcOrd="1" destOrd="0" presId="urn:microsoft.com/office/officeart/2005/8/layout/vList5"/>
    <dgm:cxn modelId="{A043B256-2575-4171-9ED6-F6FF524F3F9F}" type="presParOf" srcId="{7482E998-6F08-4487-AA55-CA73926FC978}" destId="{9AFE5E7F-0547-489B-9A2E-6D3C347A806C}" srcOrd="1" destOrd="0" presId="urn:microsoft.com/office/officeart/2005/8/layout/vList5"/>
    <dgm:cxn modelId="{98792D33-F37B-4466-A0EF-50A918CFA6BF}" type="presParOf" srcId="{7482E998-6F08-4487-AA55-CA73926FC978}" destId="{CD87AE1A-7334-4D08-8D5F-A849390E1D85}" srcOrd="2" destOrd="0" presId="urn:microsoft.com/office/officeart/2005/8/layout/vList5"/>
    <dgm:cxn modelId="{1B400B24-563F-45E7-AA44-B0BDD7C19F82}" type="presParOf" srcId="{CD87AE1A-7334-4D08-8D5F-A849390E1D85}" destId="{1C07600E-B657-4F68-9191-1CB07DAB9F46}" srcOrd="0" destOrd="0" presId="urn:microsoft.com/office/officeart/2005/8/layout/vList5"/>
    <dgm:cxn modelId="{171F5ADE-73DE-4B6B-829C-6AB4097ACDE1}" type="presParOf" srcId="{CD87AE1A-7334-4D08-8D5F-A849390E1D85}" destId="{ABDD19D6-0453-4C87-B7D6-A3D4884E4C2B}" srcOrd="1" destOrd="0" presId="urn:microsoft.com/office/officeart/2005/8/layout/vList5"/>
    <dgm:cxn modelId="{0F501B43-E7AE-4E6B-AAA3-B70A05BA5008}" type="presParOf" srcId="{7482E998-6F08-4487-AA55-CA73926FC978}" destId="{4B5403FE-3E12-4B15-8DBD-A888CD9964EF}" srcOrd="3" destOrd="0" presId="urn:microsoft.com/office/officeart/2005/8/layout/vList5"/>
    <dgm:cxn modelId="{55645667-B249-447F-9C2C-CECC61F5A241}" type="presParOf" srcId="{7482E998-6F08-4487-AA55-CA73926FC978}" destId="{57B13A66-4D1B-4422-BFDB-C381F173FC5D}" srcOrd="4" destOrd="0" presId="urn:microsoft.com/office/officeart/2005/8/layout/vList5"/>
    <dgm:cxn modelId="{C6A5E558-FAAD-46D1-ACE5-58FEA63FD5D2}" type="presParOf" srcId="{57B13A66-4D1B-4422-BFDB-C381F173FC5D}" destId="{553387AC-784E-4B8E-B913-F11C87B8D1A7}" srcOrd="0" destOrd="0" presId="urn:microsoft.com/office/officeart/2005/8/layout/vList5"/>
    <dgm:cxn modelId="{EA0B4421-BB26-4EBF-A40F-2A410E5EA3A9}" type="presParOf" srcId="{57B13A66-4D1B-4422-BFDB-C381F173FC5D}" destId="{4C164754-E4FE-4921-BAB9-260F0EC793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E384A-0910-4038-803F-D6849CF1C273}" type="doc">
      <dgm:prSet loTypeId="urn:microsoft.com/office/officeart/2005/8/layout/hProcess9" loCatId="process" qsTypeId="urn:microsoft.com/office/officeart/2005/8/quickstyle/simple1" qsCatId="simple" csTypeId="urn:microsoft.com/office/officeart/2005/8/colors/accent1_2" csCatId="accent1" phldr="1"/>
      <dgm:spPr/>
    </dgm:pt>
    <dgm:pt modelId="{74C1F634-CB8D-4FA3-B727-62BB6E051582}">
      <dgm:prSet phldrT="[Text]" custT="1"/>
      <dgm:spPr>
        <a:solidFill>
          <a:srgbClr val="033B57"/>
        </a:solidFill>
      </dgm:spPr>
      <dgm:t>
        <a:bodyPr/>
        <a:lstStyle/>
        <a:p>
          <a:r>
            <a:rPr lang="en-US" sz="1200" dirty="0"/>
            <a:t>Conduct a community needs assessment at least once during the 3-year survey cycle</a:t>
          </a:r>
        </a:p>
      </dgm:t>
    </dgm:pt>
    <dgm:pt modelId="{AAAFB5D6-7875-41F2-A77F-F7DB443D821D}" type="parTrans" cxnId="{7A64587D-CCC0-4661-A689-B2180D737C60}">
      <dgm:prSet/>
      <dgm:spPr/>
      <dgm:t>
        <a:bodyPr/>
        <a:lstStyle/>
        <a:p>
          <a:endParaRPr lang="en-US"/>
        </a:p>
      </dgm:t>
    </dgm:pt>
    <dgm:pt modelId="{D2F2E0C5-7CC9-44AA-B389-F0F20CA3AB8D}" type="sibTrans" cxnId="{7A64587D-CCC0-4661-A689-B2180D737C60}">
      <dgm:prSet/>
      <dgm:spPr/>
      <dgm:t>
        <a:bodyPr/>
        <a:lstStyle/>
        <a:p>
          <a:endParaRPr lang="en-US"/>
        </a:p>
      </dgm:t>
    </dgm:pt>
    <dgm:pt modelId="{73111890-E920-41DE-A845-BACA2BD0715F}">
      <dgm:prSet custT="1"/>
      <dgm:spPr>
        <a:solidFill>
          <a:srgbClr val="033B57"/>
        </a:solidFill>
      </dgm:spPr>
      <dgm:t>
        <a:bodyPr/>
        <a:lstStyle/>
        <a:p>
          <a:r>
            <a:rPr lang="en-US" sz="1200" dirty="0"/>
            <a:t>Establish a patient navigation process that provides resources onsite or through a community organization to overcome barriers to cancer care </a:t>
          </a:r>
        </a:p>
      </dgm:t>
    </dgm:pt>
    <dgm:pt modelId="{79282106-549E-452C-A912-17E934C0ED09}" type="parTrans" cxnId="{832355B5-9ED0-4176-8FA4-886AF2F70089}">
      <dgm:prSet/>
      <dgm:spPr/>
      <dgm:t>
        <a:bodyPr/>
        <a:lstStyle/>
        <a:p>
          <a:endParaRPr lang="en-US"/>
        </a:p>
      </dgm:t>
    </dgm:pt>
    <dgm:pt modelId="{409A5097-9D4E-4C92-8466-D82950E143A9}" type="sibTrans" cxnId="{832355B5-9ED0-4176-8FA4-886AF2F70089}">
      <dgm:prSet/>
      <dgm:spPr/>
      <dgm:t>
        <a:bodyPr/>
        <a:lstStyle/>
        <a:p>
          <a:endParaRPr lang="en-US"/>
        </a:p>
      </dgm:t>
    </dgm:pt>
    <dgm:pt modelId="{D2831C8E-0E15-49E6-A22F-72115BE75C99}">
      <dgm:prSet custT="1"/>
      <dgm:spPr>
        <a:solidFill>
          <a:srgbClr val="033B57"/>
        </a:solidFill>
      </dgm:spPr>
      <dgm:t>
        <a:bodyPr/>
        <a:lstStyle/>
        <a:p>
          <a:r>
            <a:rPr lang="en-US" sz="1200" dirty="0"/>
            <a:t>Evaluate the patient navigation process each year</a:t>
          </a:r>
        </a:p>
      </dgm:t>
    </dgm:pt>
    <dgm:pt modelId="{D92C9AF2-A1EE-48E2-A45C-B85D34EB4C76}" type="parTrans" cxnId="{B2926A50-CA1F-4B94-8EF0-E4AB22FD2C4F}">
      <dgm:prSet/>
      <dgm:spPr/>
      <dgm:t>
        <a:bodyPr/>
        <a:lstStyle/>
        <a:p>
          <a:endParaRPr lang="en-US"/>
        </a:p>
      </dgm:t>
    </dgm:pt>
    <dgm:pt modelId="{0A38BB25-8AC1-4C7B-884A-D43D4F66973D}" type="sibTrans" cxnId="{B2926A50-CA1F-4B94-8EF0-E4AB22FD2C4F}">
      <dgm:prSet/>
      <dgm:spPr/>
      <dgm:t>
        <a:bodyPr/>
        <a:lstStyle/>
        <a:p>
          <a:endParaRPr lang="en-US"/>
        </a:p>
      </dgm:t>
    </dgm:pt>
    <dgm:pt modelId="{06F707E5-5B39-41B7-91C8-C2E51E21BF6A}">
      <dgm:prSet custT="1"/>
      <dgm:spPr>
        <a:solidFill>
          <a:srgbClr val="033B57"/>
        </a:solidFill>
      </dgm:spPr>
      <dgm:t>
        <a:bodyPr/>
        <a:lstStyle/>
        <a:p>
          <a:r>
            <a:rPr lang="en-US" sz="1200" dirty="0"/>
            <a:t>Modify the patient navigation process to address newly identified barriers to care</a:t>
          </a:r>
        </a:p>
      </dgm:t>
    </dgm:pt>
    <dgm:pt modelId="{F84833A1-A789-4C73-8E49-CCBCAF69BA19}" type="parTrans" cxnId="{B5DB6FB0-67CF-461D-A039-4BC4F8B18560}">
      <dgm:prSet/>
      <dgm:spPr/>
      <dgm:t>
        <a:bodyPr/>
        <a:lstStyle/>
        <a:p>
          <a:endParaRPr lang="en-US"/>
        </a:p>
      </dgm:t>
    </dgm:pt>
    <dgm:pt modelId="{9F85D5B4-A1C8-4F2D-80A2-4CA41472AE03}" type="sibTrans" cxnId="{B5DB6FB0-67CF-461D-A039-4BC4F8B18560}">
      <dgm:prSet/>
      <dgm:spPr/>
      <dgm:t>
        <a:bodyPr/>
        <a:lstStyle/>
        <a:p>
          <a:endParaRPr lang="en-US"/>
        </a:p>
      </dgm:t>
    </dgm:pt>
    <dgm:pt modelId="{FC9EDA2E-5EE3-4B73-9250-5DFDE581F29B}" type="pres">
      <dgm:prSet presAssocID="{DE5E384A-0910-4038-803F-D6849CF1C273}" presName="CompostProcess" presStyleCnt="0">
        <dgm:presLayoutVars>
          <dgm:dir/>
          <dgm:resizeHandles val="exact"/>
        </dgm:presLayoutVars>
      </dgm:prSet>
      <dgm:spPr/>
    </dgm:pt>
    <dgm:pt modelId="{E52E7DAE-E878-450A-9A98-75524B58C959}" type="pres">
      <dgm:prSet presAssocID="{DE5E384A-0910-4038-803F-D6849CF1C273}" presName="arrow" presStyleLbl="bgShp" presStyleIdx="0" presStyleCnt="1"/>
      <dgm:spPr>
        <a:solidFill>
          <a:srgbClr val="C8B18B"/>
        </a:solidFill>
      </dgm:spPr>
    </dgm:pt>
    <dgm:pt modelId="{6242AE8F-6ADB-475B-A5FB-DAF51F109689}" type="pres">
      <dgm:prSet presAssocID="{DE5E384A-0910-4038-803F-D6849CF1C273}" presName="linearProcess" presStyleCnt="0"/>
      <dgm:spPr/>
    </dgm:pt>
    <dgm:pt modelId="{16A99BB0-7EBE-4D0C-BCCB-2A3A1D07515B}" type="pres">
      <dgm:prSet presAssocID="{74C1F634-CB8D-4FA3-B727-62BB6E051582}" presName="textNode" presStyleLbl="node1" presStyleIdx="0" presStyleCnt="4">
        <dgm:presLayoutVars>
          <dgm:bulletEnabled val="1"/>
        </dgm:presLayoutVars>
      </dgm:prSet>
      <dgm:spPr/>
    </dgm:pt>
    <dgm:pt modelId="{D3C0A14F-26CB-4040-8807-A4F21D108956}" type="pres">
      <dgm:prSet presAssocID="{D2F2E0C5-7CC9-44AA-B389-F0F20CA3AB8D}" presName="sibTrans" presStyleCnt="0"/>
      <dgm:spPr/>
    </dgm:pt>
    <dgm:pt modelId="{61EAE801-1CDB-4FC5-A1D9-C665745402F1}" type="pres">
      <dgm:prSet presAssocID="{73111890-E920-41DE-A845-BACA2BD0715F}" presName="textNode" presStyleLbl="node1" presStyleIdx="1" presStyleCnt="4">
        <dgm:presLayoutVars>
          <dgm:bulletEnabled val="1"/>
        </dgm:presLayoutVars>
      </dgm:prSet>
      <dgm:spPr/>
    </dgm:pt>
    <dgm:pt modelId="{EF748FBC-987F-4154-A3F6-EFF8126E7828}" type="pres">
      <dgm:prSet presAssocID="{409A5097-9D4E-4C92-8466-D82950E143A9}" presName="sibTrans" presStyleCnt="0"/>
      <dgm:spPr/>
    </dgm:pt>
    <dgm:pt modelId="{6C7BDCC1-5447-465F-8E9C-5495EA735EC7}" type="pres">
      <dgm:prSet presAssocID="{D2831C8E-0E15-49E6-A22F-72115BE75C99}" presName="textNode" presStyleLbl="node1" presStyleIdx="2" presStyleCnt="4">
        <dgm:presLayoutVars>
          <dgm:bulletEnabled val="1"/>
        </dgm:presLayoutVars>
      </dgm:prSet>
      <dgm:spPr/>
    </dgm:pt>
    <dgm:pt modelId="{C71652E9-FF6E-4D6F-A648-D6E4B5E8A6F7}" type="pres">
      <dgm:prSet presAssocID="{0A38BB25-8AC1-4C7B-884A-D43D4F66973D}" presName="sibTrans" presStyleCnt="0"/>
      <dgm:spPr/>
    </dgm:pt>
    <dgm:pt modelId="{A2813D4B-35BD-42D3-956F-B5504853B48B}" type="pres">
      <dgm:prSet presAssocID="{06F707E5-5B39-41B7-91C8-C2E51E21BF6A}" presName="textNode" presStyleLbl="node1" presStyleIdx="3" presStyleCnt="4">
        <dgm:presLayoutVars>
          <dgm:bulletEnabled val="1"/>
        </dgm:presLayoutVars>
      </dgm:prSet>
      <dgm:spPr/>
    </dgm:pt>
  </dgm:ptLst>
  <dgm:cxnLst>
    <dgm:cxn modelId="{18A78B01-8657-43CD-AE96-8FC1CA378D50}" type="presOf" srcId="{DE5E384A-0910-4038-803F-D6849CF1C273}" destId="{FC9EDA2E-5EE3-4B73-9250-5DFDE581F29B}" srcOrd="0" destOrd="0" presId="urn:microsoft.com/office/officeart/2005/8/layout/hProcess9"/>
    <dgm:cxn modelId="{2A06CC17-CBC7-45BA-8EF8-F21079CCF2B8}" type="presOf" srcId="{D2831C8E-0E15-49E6-A22F-72115BE75C99}" destId="{6C7BDCC1-5447-465F-8E9C-5495EA735EC7}" srcOrd="0" destOrd="0" presId="urn:microsoft.com/office/officeart/2005/8/layout/hProcess9"/>
    <dgm:cxn modelId="{D3FD043B-1F80-44CE-8E33-782DFEBB9056}" type="presOf" srcId="{74C1F634-CB8D-4FA3-B727-62BB6E051582}" destId="{16A99BB0-7EBE-4D0C-BCCB-2A3A1D07515B}" srcOrd="0" destOrd="0" presId="urn:microsoft.com/office/officeart/2005/8/layout/hProcess9"/>
    <dgm:cxn modelId="{B2926A50-CA1F-4B94-8EF0-E4AB22FD2C4F}" srcId="{DE5E384A-0910-4038-803F-D6849CF1C273}" destId="{D2831C8E-0E15-49E6-A22F-72115BE75C99}" srcOrd="2" destOrd="0" parTransId="{D92C9AF2-A1EE-48E2-A45C-B85D34EB4C76}" sibTransId="{0A38BB25-8AC1-4C7B-884A-D43D4F66973D}"/>
    <dgm:cxn modelId="{7A64587D-CCC0-4661-A689-B2180D737C60}" srcId="{DE5E384A-0910-4038-803F-D6849CF1C273}" destId="{74C1F634-CB8D-4FA3-B727-62BB6E051582}" srcOrd="0" destOrd="0" parTransId="{AAAFB5D6-7875-41F2-A77F-F7DB443D821D}" sibTransId="{D2F2E0C5-7CC9-44AA-B389-F0F20CA3AB8D}"/>
    <dgm:cxn modelId="{B5DB6FB0-67CF-461D-A039-4BC4F8B18560}" srcId="{DE5E384A-0910-4038-803F-D6849CF1C273}" destId="{06F707E5-5B39-41B7-91C8-C2E51E21BF6A}" srcOrd="3" destOrd="0" parTransId="{F84833A1-A789-4C73-8E49-CCBCAF69BA19}" sibTransId="{9F85D5B4-A1C8-4F2D-80A2-4CA41472AE03}"/>
    <dgm:cxn modelId="{832355B5-9ED0-4176-8FA4-886AF2F70089}" srcId="{DE5E384A-0910-4038-803F-D6849CF1C273}" destId="{73111890-E920-41DE-A845-BACA2BD0715F}" srcOrd="1" destOrd="0" parTransId="{79282106-549E-452C-A912-17E934C0ED09}" sibTransId="{409A5097-9D4E-4C92-8466-D82950E143A9}"/>
    <dgm:cxn modelId="{E735D3D0-CC38-4BDC-AEA6-76D82817DE73}" type="presOf" srcId="{73111890-E920-41DE-A845-BACA2BD0715F}" destId="{61EAE801-1CDB-4FC5-A1D9-C665745402F1}" srcOrd="0" destOrd="0" presId="urn:microsoft.com/office/officeart/2005/8/layout/hProcess9"/>
    <dgm:cxn modelId="{FCCF90F4-5E2C-40AF-AA05-17F4F6E7F851}" type="presOf" srcId="{06F707E5-5B39-41B7-91C8-C2E51E21BF6A}" destId="{A2813D4B-35BD-42D3-956F-B5504853B48B}" srcOrd="0" destOrd="0" presId="urn:microsoft.com/office/officeart/2005/8/layout/hProcess9"/>
    <dgm:cxn modelId="{05DE1C59-D09F-48E0-A9DC-C1F30AE911E2}" type="presParOf" srcId="{FC9EDA2E-5EE3-4B73-9250-5DFDE581F29B}" destId="{E52E7DAE-E878-450A-9A98-75524B58C959}" srcOrd="0" destOrd="0" presId="urn:microsoft.com/office/officeart/2005/8/layout/hProcess9"/>
    <dgm:cxn modelId="{48B7CC86-BA93-4B45-AFA0-F1829DCEDFE7}" type="presParOf" srcId="{FC9EDA2E-5EE3-4B73-9250-5DFDE581F29B}" destId="{6242AE8F-6ADB-475B-A5FB-DAF51F109689}" srcOrd="1" destOrd="0" presId="urn:microsoft.com/office/officeart/2005/8/layout/hProcess9"/>
    <dgm:cxn modelId="{050686C1-2A66-4498-8251-67CC74005A1E}" type="presParOf" srcId="{6242AE8F-6ADB-475B-A5FB-DAF51F109689}" destId="{16A99BB0-7EBE-4D0C-BCCB-2A3A1D07515B}" srcOrd="0" destOrd="0" presId="urn:microsoft.com/office/officeart/2005/8/layout/hProcess9"/>
    <dgm:cxn modelId="{4CB20B37-40D5-4193-837A-EC707A27BBEE}" type="presParOf" srcId="{6242AE8F-6ADB-475B-A5FB-DAF51F109689}" destId="{D3C0A14F-26CB-4040-8807-A4F21D108956}" srcOrd="1" destOrd="0" presId="urn:microsoft.com/office/officeart/2005/8/layout/hProcess9"/>
    <dgm:cxn modelId="{8365C3B0-E2F6-45F7-8E53-49C1120E55BD}" type="presParOf" srcId="{6242AE8F-6ADB-475B-A5FB-DAF51F109689}" destId="{61EAE801-1CDB-4FC5-A1D9-C665745402F1}" srcOrd="2" destOrd="0" presId="urn:microsoft.com/office/officeart/2005/8/layout/hProcess9"/>
    <dgm:cxn modelId="{736721D1-EA17-4937-BB9C-2183E801FD28}" type="presParOf" srcId="{6242AE8F-6ADB-475B-A5FB-DAF51F109689}" destId="{EF748FBC-987F-4154-A3F6-EFF8126E7828}" srcOrd="3" destOrd="0" presId="urn:microsoft.com/office/officeart/2005/8/layout/hProcess9"/>
    <dgm:cxn modelId="{13102C3F-5835-4BF6-A66C-97405335936C}" type="presParOf" srcId="{6242AE8F-6ADB-475B-A5FB-DAF51F109689}" destId="{6C7BDCC1-5447-465F-8E9C-5495EA735EC7}" srcOrd="4" destOrd="0" presId="urn:microsoft.com/office/officeart/2005/8/layout/hProcess9"/>
    <dgm:cxn modelId="{2FE79E97-6A1A-4CBB-ADCF-9DA27186E68D}" type="presParOf" srcId="{6242AE8F-6ADB-475B-A5FB-DAF51F109689}" destId="{C71652E9-FF6E-4D6F-A648-D6E4B5E8A6F7}" srcOrd="5" destOrd="0" presId="urn:microsoft.com/office/officeart/2005/8/layout/hProcess9"/>
    <dgm:cxn modelId="{BD276703-178F-4622-9142-BCF3937289E6}" type="presParOf" srcId="{6242AE8F-6ADB-475B-A5FB-DAF51F109689}" destId="{A2813D4B-35BD-42D3-956F-B5504853B48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C3C75A-3EDE-4C5A-B230-28C4B5234A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25D6B65-CEFA-48B3-B681-22E6CAD0CAC5}">
      <dgm:prSet phldrT="[Text]"/>
      <dgm:spPr>
        <a:solidFill>
          <a:srgbClr val="033B57"/>
        </a:solidFill>
      </dgm:spPr>
      <dgm:t>
        <a:bodyPr/>
        <a:lstStyle/>
        <a:p>
          <a:r>
            <a:rPr lang="en-US" dirty="0"/>
            <a:t>Surveillance, Epidemiology and End Results (SEER)</a:t>
          </a:r>
        </a:p>
      </dgm:t>
    </dgm:pt>
    <dgm:pt modelId="{E341B2F8-BACB-4506-A6AE-98C346D34BDC}" type="parTrans" cxnId="{879AFFD5-0542-425D-8E90-E69F439024FF}">
      <dgm:prSet/>
      <dgm:spPr/>
      <dgm:t>
        <a:bodyPr/>
        <a:lstStyle/>
        <a:p>
          <a:endParaRPr lang="en-US"/>
        </a:p>
      </dgm:t>
    </dgm:pt>
    <dgm:pt modelId="{8C5FCF2E-4966-4AC4-A2C3-F2A4B1093FA8}" type="sibTrans" cxnId="{879AFFD5-0542-425D-8E90-E69F439024FF}">
      <dgm:prSet/>
      <dgm:spPr/>
      <dgm:t>
        <a:bodyPr/>
        <a:lstStyle/>
        <a:p>
          <a:endParaRPr lang="en-US"/>
        </a:p>
      </dgm:t>
    </dgm:pt>
    <dgm:pt modelId="{EC624FD5-EE1F-4897-891C-A0F60448141E}">
      <dgm:prSet phldrT="[Text]"/>
      <dgm:spPr>
        <a:solidFill>
          <a:srgbClr val="033B57"/>
        </a:solidFill>
      </dgm:spPr>
      <dgm:t>
        <a:bodyPr/>
        <a:lstStyle/>
        <a:p>
          <a:r>
            <a:rPr lang="en-US" dirty="0"/>
            <a:t>CDC/NCI State Cancer Profiles</a:t>
          </a:r>
        </a:p>
      </dgm:t>
    </dgm:pt>
    <dgm:pt modelId="{FB83319B-938C-46B3-9B96-AA712C4D5D9C}" type="parTrans" cxnId="{685D3E56-C824-4D27-A875-FBC7281C202D}">
      <dgm:prSet/>
      <dgm:spPr/>
      <dgm:t>
        <a:bodyPr/>
        <a:lstStyle/>
        <a:p>
          <a:endParaRPr lang="en-US"/>
        </a:p>
      </dgm:t>
    </dgm:pt>
    <dgm:pt modelId="{5C7068D9-8E07-4F29-BB02-5E263E65207D}" type="sibTrans" cxnId="{685D3E56-C824-4D27-A875-FBC7281C202D}">
      <dgm:prSet/>
      <dgm:spPr/>
      <dgm:t>
        <a:bodyPr/>
        <a:lstStyle/>
        <a:p>
          <a:endParaRPr lang="en-US"/>
        </a:p>
      </dgm:t>
    </dgm:pt>
    <dgm:pt modelId="{C73AE84C-1675-48FD-83D3-2216A05FE520}">
      <dgm:prSet phldrT="[Text]"/>
      <dgm:spPr>
        <a:solidFill>
          <a:srgbClr val="033B57"/>
        </a:solidFill>
      </dgm:spPr>
      <dgm:t>
        <a:bodyPr/>
        <a:lstStyle/>
        <a:p>
          <a:r>
            <a:rPr lang="en-US" dirty="0"/>
            <a:t>Comprehensive Cancer Control Plans</a:t>
          </a:r>
        </a:p>
      </dgm:t>
    </dgm:pt>
    <dgm:pt modelId="{6FBBA6EB-445D-4C98-BB88-42625C469D3F}" type="parTrans" cxnId="{A0A220EA-ADCB-4074-964C-E24989426A28}">
      <dgm:prSet/>
      <dgm:spPr/>
      <dgm:t>
        <a:bodyPr/>
        <a:lstStyle/>
        <a:p>
          <a:endParaRPr lang="en-US"/>
        </a:p>
      </dgm:t>
    </dgm:pt>
    <dgm:pt modelId="{DE0AF05C-A1A2-4DF9-AC90-07D9F755F3AA}" type="sibTrans" cxnId="{A0A220EA-ADCB-4074-964C-E24989426A28}">
      <dgm:prSet/>
      <dgm:spPr/>
      <dgm:t>
        <a:bodyPr/>
        <a:lstStyle/>
        <a:p>
          <a:endParaRPr lang="en-US"/>
        </a:p>
      </dgm:t>
    </dgm:pt>
    <dgm:pt modelId="{CA2EA53E-3D37-4B71-A1EB-5D7CA627ADD6}">
      <dgm:prSet phldrT="[Text]"/>
      <dgm:spPr>
        <a:solidFill>
          <a:srgbClr val="033B57"/>
        </a:solidFill>
      </dgm:spPr>
      <dgm:t>
        <a:bodyPr/>
        <a:lstStyle/>
        <a:p>
          <a:r>
            <a:rPr lang="en-US" dirty="0" err="1"/>
            <a:t>HealthyPeople</a:t>
          </a:r>
          <a:r>
            <a:rPr lang="en-US" dirty="0"/>
            <a:t> 2020</a:t>
          </a:r>
        </a:p>
      </dgm:t>
    </dgm:pt>
    <dgm:pt modelId="{3141920D-7604-4F8E-98A5-ABC3C4F1A8FE}" type="parTrans" cxnId="{D05F347D-7696-4BE0-AA99-94ED6BC2825E}">
      <dgm:prSet/>
      <dgm:spPr/>
      <dgm:t>
        <a:bodyPr/>
        <a:lstStyle/>
        <a:p>
          <a:endParaRPr lang="en-US"/>
        </a:p>
      </dgm:t>
    </dgm:pt>
    <dgm:pt modelId="{1F506351-F364-41DE-B6E9-3819A1FA28A8}" type="sibTrans" cxnId="{D05F347D-7696-4BE0-AA99-94ED6BC2825E}">
      <dgm:prSet/>
      <dgm:spPr/>
      <dgm:t>
        <a:bodyPr/>
        <a:lstStyle/>
        <a:p>
          <a:endParaRPr lang="en-US"/>
        </a:p>
      </dgm:t>
    </dgm:pt>
    <dgm:pt modelId="{21067F85-2309-4882-98CC-DDE159FD18E8}">
      <dgm:prSet phldrT="[Text]"/>
      <dgm:spPr>
        <a:solidFill>
          <a:srgbClr val="033B57"/>
        </a:solidFill>
      </dgm:spPr>
      <dgm:t>
        <a:bodyPr/>
        <a:lstStyle/>
        <a:p>
          <a:r>
            <a:rPr lang="en-US" dirty="0"/>
            <a:t>Your own program evaluation</a:t>
          </a:r>
        </a:p>
      </dgm:t>
    </dgm:pt>
    <dgm:pt modelId="{E83E0994-AC59-461A-961B-2C6DA4851A65}" type="parTrans" cxnId="{5AA471D0-B387-4DB4-9C3E-48384A842D2F}">
      <dgm:prSet/>
      <dgm:spPr/>
      <dgm:t>
        <a:bodyPr/>
        <a:lstStyle/>
        <a:p>
          <a:endParaRPr lang="en-US"/>
        </a:p>
      </dgm:t>
    </dgm:pt>
    <dgm:pt modelId="{4F59A94C-E28E-4CC7-B252-4883F9759202}" type="sibTrans" cxnId="{5AA471D0-B387-4DB4-9C3E-48384A842D2F}">
      <dgm:prSet/>
      <dgm:spPr/>
      <dgm:t>
        <a:bodyPr/>
        <a:lstStyle/>
        <a:p>
          <a:endParaRPr lang="en-US"/>
        </a:p>
      </dgm:t>
    </dgm:pt>
    <dgm:pt modelId="{8129CE86-B6FA-4511-8DF1-259F45F484E9}" type="pres">
      <dgm:prSet presAssocID="{BCC3C75A-3EDE-4C5A-B230-28C4B5234A43}" presName="diagram" presStyleCnt="0">
        <dgm:presLayoutVars>
          <dgm:dir/>
          <dgm:resizeHandles val="exact"/>
        </dgm:presLayoutVars>
      </dgm:prSet>
      <dgm:spPr/>
    </dgm:pt>
    <dgm:pt modelId="{8342FDA9-C154-4002-B439-35571B26AAC6}" type="pres">
      <dgm:prSet presAssocID="{125D6B65-CEFA-48B3-B681-22E6CAD0CAC5}" presName="node" presStyleLbl="node1" presStyleIdx="0" presStyleCnt="5">
        <dgm:presLayoutVars>
          <dgm:bulletEnabled val="1"/>
        </dgm:presLayoutVars>
      </dgm:prSet>
      <dgm:spPr/>
    </dgm:pt>
    <dgm:pt modelId="{7D140CC0-FD69-429B-A3CE-49D2E48B7E80}" type="pres">
      <dgm:prSet presAssocID="{8C5FCF2E-4966-4AC4-A2C3-F2A4B1093FA8}" presName="sibTrans" presStyleCnt="0"/>
      <dgm:spPr/>
    </dgm:pt>
    <dgm:pt modelId="{7A324E2A-29E4-4575-90C4-400444EA605F}" type="pres">
      <dgm:prSet presAssocID="{EC624FD5-EE1F-4897-891C-A0F60448141E}" presName="node" presStyleLbl="node1" presStyleIdx="1" presStyleCnt="5">
        <dgm:presLayoutVars>
          <dgm:bulletEnabled val="1"/>
        </dgm:presLayoutVars>
      </dgm:prSet>
      <dgm:spPr/>
    </dgm:pt>
    <dgm:pt modelId="{AEF79A66-A605-4198-9F85-32C4759F4161}" type="pres">
      <dgm:prSet presAssocID="{5C7068D9-8E07-4F29-BB02-5E263E65207D}" presName="sibTrans" presStyleCnt="0"/>
      <dgm:spPr/>
    </dgm:pt>
    <dgm:pt modelId="{10DCCE85-C5F4-40F3-A3D6-DB060231664D}" type="pres">
      <dgm:prSet presAssocID="{C73AE84C-1675-48FD-83D3-2216A05FE520}" presName="node" presStyleLbl="node1" presStyleIdx="2" presStyleCnt="5">
        <dgm:presLayoutVars>
          <dgm:bulletEnabled val="1"/>
        </dgm:presLayoutVars>
      </dgm:prSet>
      <dgm:spPr/>
    </dgm:pt>
    <dgm:pt modelId="{E6DC8369-0281-4243-9CF2-936CE2AB9FEA}" type="pres">
      <dgm:prSet presAssocID="{DE0AF05C-A1A2-4DF9-AC90-07D9F755F3AA}" presName="sibTrans" presStyleCnt="0"/>
      <dgm:spPr/>
    </dgm:pt>
    <dgm:pt modelId="{7F53ED45-4E73-4AD4-884C-8FBD542BE28E}" type="pres">
      <dgm:prSet presAssocID="{CA2EA53E-3D37-4B71-A1EB-5D7CA627ADD6}" presName="node" presStyleLbl="node1" presStyleIdx="3" presStyleCnt="5">
        <dgm:presLayoutVars>
          <dgm:bulletEnabled val="1"/>
        </dgm:presLayoutVars>
      </dgm:prSet>
      <dgm:spPr/>
    </dgm:pt>
    <dgm:pt modelId="{7A2B3E0A-BFAF-45B7-BFE6-F78F3F4DEE46}" type="pres">
      <dgm:prSet presAssocID="{1F506351-F364-41DE-B6E9-3819A1FA28A8}" presName="sibTrans" presStyleCnt="0"/>
      <dgm:spPr/>
    </dgm:pt>
    <dgm:pt modelId="{2FB6317E-1938-478B-87BA-B22637E5C6DF}" type="pres">
      <dgm:prSet presAssocID="{21067F85-2309-4882-98CC-DDE159FD18E8}" presName="node" presStyleLbl="node1" presStyleIdx="4" presStyleCnt="5">
        <dgm:presLayoutVars>
          <dgm:bulletEnabled val="1"/>
        </dgm:presLayoutVars>
      </dgm:prSet>
      <dgm:spPr/>
    </dgm:pt>
  </dgm:ptLst>
  <dgm:cxnLst>
    <dgm:cxn modelId="{94C89025-8202-4441-B8CC-7D472069725D}" type="presOf" srcId="{125D6B65-CEFA-48B3-B681-22E6CAD0CAC5}" destId="{8342FDA9-C154-4002-B439-35571B26AAC6}" srcOrd="0" destOrd="0" presId="urn:microsoft.com/office/officeart/2005/8/layout/default"/>
    <dgm:cxn modelId="{7079B06E-8CA4-439F-88ED-ECE336F07DC0}" type="presOf" srcId="{EC624FD5-EE1F-4897-891C-A0F60448141E}" destId="{7A324E2A-29E4-4575-90C4-400444EA605F}" srcOrd="0" destOrd="0" presId="urn:microsoft.com/office/officeart/2005/8/layout/default"/>
    <dgm:cxn modelId="{949E1851-A010-4856-AF8B-F2C2CFBCA1B1}" type="presOf" srcId="{CA2EA53E-3D37-4B71-A1EB-5D7CA627ADD6}" destId="{7F53ED45-4E73-4AD4-884C-8FBD542BE28E}" srcOrd="0" destOrd="0" presId="urn:microsoft.com/office/officeart/2005/8/layout/default"/>
    <dgm:cxn modelId="{4C549C54-8CEB-434A-9491-B8C2EEC1077F}" type="presOf" srcId="{21067F85-2309-4882-98CC-DDE159FD18E8}" destId="{2FB6317E-1938-478B-87BA-B22637E5C6DF}" srcOrd="0" destOrd="0" presId="urn:microsoft.com/office/officeart/2005/8/layout/default"/>
    <dgm:cxn modelId="{685D3E56-C824-4D27-A875-FBC7281C202D}" srcId="{BCC3C75A-3EDE-4C5A-B230-28C4B5234A43}" destId="{EC624FD5-EE1F-4897-891C-A0F60448141E}" srcOrd="1" destOrd="0" parTransId="{FB83319B-938C-46B3-9B96-AA712C4D5D9C}" sibTransId="{5C7068D9-8E07-4F29-BB02-5E263E65207D}"/>
    <dgm:cxn modelId="{D05F347D-7696-4BE0-AA99-94ED6BC2825E}" srcId="{BCC3C75A-3EDE-4C5A-B230-28C4B5234A43}" destId="{CA2EA53E-3D37-4B71-A1EB-5D7CA627ADD6}" srcOrd="3" destOrd="0" parTransId="{3141920D-7604-4F8E-98A5-ABC3C4F1A8FE}" sibTransId="{1F506351-F364-41DE-B6E9-3819A1FA28A8}"/>
    <dgm:cxn modelId="{5AA471D0-B387-4DB4-9C3E-48384A842D2F}" srcId="{BCC3C75A-3EDE-4C5A-B230-28C4B5234A43}" destId="{21067F85-2309-4882-98CC-DDE159FD18E8}" srcOrd="4" destOrd="0" parTransId="{E83E0994-AC59-461A-961B-2C6DA4851A65}" sibTransId="{4F59A94C-E28E-4CC7-B252-4883F9759202}"/>
    <dgm:cxn modelId="{879AFFD5-0542-425D-8E90-E69F439024FF}" srcId="{BCC3C75A-3EDE-4C5A-B230-28C4B5234A43}" destId="{125D6B65-CEFA-48B3-B681-22E6CAD0CAC5}" srcOrd="0" destOrd="0" parTransId="{E341B2F8-BACB-4506-A6AE-98C346D34BDC}" sibTransId="{8C5FCF2E-4966-4AC4-A2C3-F2A4B1093FA8}"/>
    <dgm:cxn modelId="{2075D8E5-577B-48E4-87CD-3E3600538840}" type="presOf" srcId="{BCC3C75A-3EDE-4C5A-B230-28C4B5234A43}" destId="{8129CE86-B6FA-4511-8DF1-259F45F484E9}" srcOrd="0" destOrd="0" presId="urn:microsoft.com/office/officeart/2005/8/layout/default"/>
    <dgm:cxn modelId="{A0A220EA-ADCB-4074-964C-E24989426A28}" srcId="{BCC3C75A-3EDE-4C5A-B230-28C4B5234A43}" destId="{C73AE84C-1675-48FD-83D3-2216A05FE520}" srcOrd="2" destOrd="0" parTransId="{6FBBA6EB-445D-4C98-BB88-42625C469D3F}" sibTransId="{DE0AF05C-A1A2-4DF9-AC90-07D9F755F3AA}"/>
    <dgm:cxn modelId="{F2F29FED-6879-46F6-9C73-7216B56638A1}" type="presOf" srcId="{C73AE84C-1675-48FD-83D3-2216A05FE520}" destId="{10DCCE85-C5F4-40F3-A3D6-DB060231664D}" srcOrd="0" destOrd="0" presId="urn:microsoft.com/office/officeart/2005/8/layout/default"/>
    <dgm:cxn modelId="{02A2BAF3-3EFD-4177-AE12-F8952F98881E}" type="presParOf" srcId="{8129CE86-B6FA-4511-8DF1-259F45F484E9}" destId="{8342FDA9-C154-4002-B439-35571B26AAC6}" srcOrd="0" destOrd="0" presId="urn:microsoft.com/office/officeart/2005/8/layout/default"/>
    <dgm:cxn modelId="{E1871538-92DE-47B1-A013-B02717B6CC2D}" type="presParOf" srcId="{8129CE86-B6FA-4511-8DF1-259F45F484E9}" destId="{7D140CC0-FD69-429B-A3CE-49D2E48B7E80}" srcOrd="1" destOrd="0" presId="urn:microsoft.com/office/officeart/2005/8/layout/default"/>
    <dgm:cxn modelId="{EB7989F3-B086-4216-83E2-945F3A2B6F55}" type="presParOf" srcId="{8129CE86-B6FA-4511-8DF1-259F45F484E9}" destId="{7A324E2A-29E4-4575-90C4-400444EA605F}" srcOrd="2" destOrd="0" presId="urn:microsoft.com/office/officeart/2005/8/layout/default"/>
    <dgm:cxn modelId="{44F6455C-8FCA-4B9E-B8DC-68E87EDF69C7}" type="presParOf" srcId="{8129CE86-B6FA-4511-8DF1-259F45F484E9}" destId="{AEF79A66-A605-4198-9F85-32C4759F4161}" srcOrd="3" destOrd="0" presId="urn:microsoft.com/office/officeart/2005/8/layout/default"/>
    <dgm:cxn modelId="{5EFF6F51-94E3-4ABF-8DDC-84F52EE561B2}" type="presParOf" srcId="{8129CE86-B6FA-4511-8DF1-259F45F484E9}" destId="{10DCCE85-C5F4-40F3-A3D6-DB060231664D}" srcOrd="4" destOrd="0" presId="urn:microsoft.com/office/officeart/2005/8/layout/default"/>
    <dgm:cxn modelId="{5616E8EB-A55F-464D-A19B-44AFDAD009D2}" type="presParOf" srcId="{8129CE86-B6FA-4511-8DF1-259F45F484E9}" destId="{E6DC8369-0281-4243-9CF2-936CE2AB9FEA}" srcOrd="5" destOrd="0" presId="urn:microsoft.com/office/officeart/2005/8/layout/default"/>
    <dgm:cxn modelId="{77296851-9AFC-48C6-95B9-E0E553ECBED9}" type="presParOf" srcId="{8129CE86-B6FA-4511-8DF1-259F45F484E9}" destId="{7F53ED45-4E73-4AD4-884C-8FBD542BE28E}" srcOrd="6" destOrd="0" presId="urn:microsoft.com/office/officeart/2005/8/layout/default"/>
    <dgm:cxn modelId="{14F3B4D4-EBD9-4AF6-AED5-41DFDCB09DC8}" type="presParOf" srcId="{8129CE86-B6FA-4511-8DF1-259F45F484E9}" destId="{7A2B3E0A-BFAF-45B7-BFE6-F78F3F4DEE46}" srcOrd="7" destOrd="0" presId="urn:microsoft.com/office/officeart/2005/8/layout/default"/>
    <dgm:cxn modelId="{49678903-F9F8-4AA7-8843-7324015E2203}" type="presParOf" srcId="{8129CE86-B6FA-4511-8DF1-259F45F484E9}" destId="{2FB6317E-1938-478B-87BA-B22637E5C6D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44BE5-5FDA-4AED-B73A-CDD496681A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6AEE97-E17A-46D9-8AD9-8473E7D50100}">
      <dgm:prSet phldrT="[Text]"/>
      <dgm:spPr>
        <a:solidFill>
          <a:srgbClr val="033B57"/>
        </a:solidFill>
      </dgm:spPr>
      <dgm:t>
        <a:bodyPr/>
        <a:lstStyle/>
        <a:p>
          <a:r>
            <a:rPr lang="en-US" dirty="0"/>
            <a:t>What was done?</a:t>
          </a:r>
        </a:p>
      </dgm:t>
    </dgm:pt>
    <dgm:pt modelId="{23B688B0-C857-41ED-8ED3-730D24AEF96C}" type="parTrans" cxnId="{0EA8D690-291F-4776-B651-E734689528CA}">
      <dgm:prSet/>
      <dgm:spPr/>
      <dgm:t>
        <a:bodyPr/>
        <a:lstStyle/>
        <a:p>
          <a:endParaRPr lang="en-US"/>
        </a:p>
      </dgm:t>
    </dgm:pt>
    <dgm:pt modelId="{DFA1CC9B-3E2D-485A-823F-442802510CA9}" type="sibTrans" cxnId="{0EA8D690-291F-4776-B651-E734689528CA}">
      <dgm:prSet/>
      <dgm:spPr/>
      <dgm:t>
        <a:bodyPr/>
        <a:lstStyle/>
        <a:p>
          <a:endParaRPr lang="en-US"/>
        </a:p>
      </dgm:t>
    </dgm:pt>
    <dgm:pt modelId="{C0707A7D-409A-40AA-95E8-6D34843B73FC}">
      <dgm:prSet phldrT="[Text]"/>
      <dgm:spPr>
        <a:solidFill>
          <a:srgbClr val="033B57"/>
        </a:solidFill>
      </dgm:spPr>
      <dgm:t>
        <a:bodyPr/>
        <a:lstStyle/>
        <a:p>
          <a:r>
            <a:rPr lang="en-US" dirty="0"/>
            <a:t>How was the program implemented?</a:t>
          </a:r>
        </a:p>
      </dgm:t>
    </dgm:pt>
    <dgm:pt modelId="{E3040654-648F-4317-8F2D-FD6735CFDF4E}" type="parTrans" cxnId="{0B4F6469-EC3C-47A6-9241-C0247B4F5E3A}">
      <dgm:prSet/>
      <dgm:spPr/>
      <dgm:t>
        <a:bodyPr/>
        <a:lstStyle/>
        <a:p>
          <a:endParaRPr lang="en-US"/>
        </a:p>
      </dgm:t>
    </dgm:pt>
    <dgm:pt modelId="{CCD16A69-A243-448E-BE78-35F5A5398F85}" type="sibTrans" cxnId="{0B4F6469-EC3C-47A6-9241-C0247B4F5E3A}">
      <dgm:prSet/>
      <dgm:spPr/>
      <dgm:t>
        <a:bodyPr/>
        <a:lstStyle/>
        <a:p>
          <a:endParaRPr lang="en-US"/>
        </a:p>
      </dgm:t>
    </dgm:pt>
    <dgm:pt modelId="{6E65FFEB-6E62-4D64-9B23-BB4C0AE42D04}">
      <dgm:prSet phldrT="[Text]"/>
      <dgm:spPr>
        <a:solidFill>
          <a:srgbClr val="033B57"/>
        </a:solidFill>
      </dgm:spPr>
      <dgm:t>
        <a:bodyPr/>
        <a:lstStyle/>
        <a:p>
          <a:r>
            <a:rPr lang="en-US" dirty="0"/>
            <a:t>How well was the program implemented?</a:t>
          </a:r>
        </a:p>
      </dgm:t>
    </dgm:pt>
    <dgm:pt modelId="{CB23142A-2CF4-482D-8550-1509C94D2F52}" type="parTrans" cxnId="{A1DB6948-DAC5-41FE-B49F-6B860F389D2B}">
      <dgm:prSet/>
      <dgm:spPr/>
      <dgm:t>
        <a:bodyPr/>
        <a:lstStyle/>
        <a:p>
          <a:endParaRPr lang="en-US"/>
        </a:p>
      </dgm:t>
    </dgm:pt>
    <dgm:pt modelId="{CEC4F0F2-816D-4D60-9DDE-61DEA0585246}" type="sibTrans" cxnId="{A1DB6948-DAC5-41FE-B49F-6B860F389D2B}">
      <dgm:prSet/>
      <dgm:spPr/>
      <dgm:t>
        <a:bodyPr/>
        <a:lstStyle/>
        <a:p>
          <a:endParaRPr lang="en-US"/>
        </a:p>
      </dgm:t>
    </dgm:pt>
    <dgm:pt modelId="{54E66FE0-FB47-41D3-8A75-6DEBA3940A0C}">
      <dgm:prSet phldrT="[Text]"/>
      <dgm:spPr>
        <a:solidFill>
          <a:srgbClr val="033B57"/>
        </a:solidFill>
      </dgm:spPr>
      <dgm:t>
        <a:bodyPr/>
        <a:lstStyle/>
        <a:p>
          <a:r>
            <a:rPr lang="en-US" dirty="0"/>
            <a:t>Was the program implemented as planned?</a:t>
          </a:r>
        </a:p>
      </dgm:t>
    </dgm:pt>
    <dgm:pt modelId="{DCDAFA2D-E34B-462A-AAF8-9196C17C4DE8}" type="parTrans" cxnId="{C59EC906-8957-4C93-B1E8-82F12C166A72}">
      <dgm:prSet/>
      <dgm:spPr/>
      <dgm:t>
        <a:bodyPr/>
        <a:lstStyle/>
        <a:p>
          <a:endParaRPr lang="en-US"/>
        </a:p>
      </dgm:t>
    </dgm:pt>
    <dgm:pt modelId="{ADF2CD3C-93FA-4AB2-8EA3-4B24D79FCC6B}" type="sibTrans" cxnId="{C59EC906-8957-4C93-B1E8-82F12C166A72}">
      <dgm:prSet/>
      <dgm:spPr/>
      <dgm:t>
        <a:bodyPr/>
        <a:lstStyle/>
        <a:p>
          <a:endParaRPr lang="en-US"/>
        </a:p>
      </dgm:t>
    </dgm:pt>
    <dgm:pt modelId="{567DDA72-8C91-4960-9050-710DF70D9333}">
      <dgm:prSet phldrT="[Text]"/>
      <dgm:spPr>
        <a:solidFill>
          <a:srgbClr val="033B57"/>
        </a:solidFill>
      </dgm:spPr>
      <dgm:t>
        <a:bodyPr/>
        <a:lstStyle/>
        <a:p>
          <a:r>
            <a:rPr lang="en-US" dirty="0"/>
            <a:t>How satisfied are patients or providers with the program?</a:t>
          </a:r>
        </a:p>
      </dgm:t>
    </dgm:pt>
    <dgm:pt modelId="{1C682316-589C-4B31-A0AE-0813F1C492C8}" type="parTrans" cxnId="{979D8E73-3302-497E-A1DE-5D63A7D1DD7B}">
      <dgm:prSet/>
      <dgm:spPr/>
      <dgm:t>
        <a:bodyPr/>
        <a:lstStyle/>
        <a:p>
          <a:endParaRPr lang="en-US"/>
        </a:p>
      </dgm:t>
    </dgm:pt>
    <dgm:pt modelId="{0826005F-B4C7-4E1C-B856-B0F3C8033579}" type="sibTrans" cxnId="{979D8E73-3302-497E-A1DE-5D63A7D1DD7B}">
      <dgm:prSet/>
      <dgm:spPr/>
      <dgm:t>
        <a:bodyPr/>
        <a:lstStyle/>
        <a:p>
          <a:endParaRPr lang="en-US"/>
        </a:p>
      </dgm:t>
    </dgm:pt>
    <dgm:pt modelId="{2A1CD497-80F0-4935-9390-ACEC875592E7}">
      <dgm:prSet phldrT="[Text]"/>
      <dgm:spPr>
        <a:solidFill>
          <a:srgbClr val="033B57"/>
        </a:solidFill>
      </dgm:spPr>
      <dgm:t>
        <a:bodyPr/>
        <a:lstStyle/>
        <a:p>
          <a:r>
            <a:rPr lang="en-US" dirty="0"/>
            <a:t>How can we demonstrate program implementation even before outcomes have been attained?</a:t>
          </a:r>
        </a:p>
      </dgm:t>
    </dgm:pt>
    <dgm:pt modelId="{63C7C7E4-46D5-4D16-B071-CB0FBD61CBA7}" type="parTrans" cxnId="{5F6C8ECE-FB02-4AB0-96A3-214AC7D25A0B}">
      <dgm:prSet/>
      <dgm:spPr/>
      <dgm:t>
        <a:bodyPr/>
        <a:lstStyle/>
        <a:p>
          <a:endParaRPr lang="en-US"/>
        </a:p>
      </dgm:t>
    </dgm:pt>
    <dgm:pt modelId="{818BE8EF-E546-4148-B43B-303EEAD2DAFB}" type="sibTrans" cxnId="{5F6C8ECE-FB02-4AB0-96A3-214AC7D25A0B}">
      <dgm:prSet/>
      <dgm:spPr/>
      <dgm:t>
        <a:bodyPr/>
        <a:lstStyle/>
        <a:p>
          <a:endParaRPr lang="en-US"/>
        </a:p>
      </dgm:t>
    </dgm:pt>
    <dgm:pt modelId="{F35D0274-DADF-4AC0-8010-B1DD03713FD4}" type="pres">
      <dgm:prSet presAssocID="{06844BE5-5FDA-4AED-B73A-CDD496681A36}" presName="linear" presStyleCnt="0">
        <dgm:presLayoutVars>
          <dgm:animLvl val="lvl"/>
          <dgm:resizeHandles val="exact"/>
        </dgm:presLayoutVars>
      </dgm:prSet>
      <dgm:spPr/>
    </dgm:pt>
    <dgm:pt modelId="{39D9C2F1-ADE7-40B8-8503-DAFA2375762D}" type="pres">
      <dgm:prSet presAssocID="{2C6AEE97-E17A-46D9-8AD9-8473E7D50100}" presName="parentText" presStyleLbl="node1" presStyleIdx="0" presStyleCnt="6" custLinFactNeighborY="-99564">
        <dgm:presLayoutVars>
          <dgm:chMax val="0"/>
          <dgm:bulletEnabled val="1"/>
        </dgm:presLayoutVars>
      </dgm:prSet>
      <dgm:spPr/>
    </dgm:pt>
    <dgm:pt modelId="{E51C90ED-9E73-48A5-818B-8EFBCB7BB096}" type="pres">
      <dgm:prSet presAssocID="{DFA1CC9B-3E2D-485A-823F-442802510CA9}" presName="spacer" presStyleCnt="0"/>
      <dgm:spPr/>
    </dgm:pt>
    <dgm:pt modelId="{BC5FE4B5-81F8-42E2-8EE2-4AD869C27EDD}" type="pres">
      <dgm:prSet presAssocID="{C0707A7D-409A-40AA-95E8-6D34843B73FC}" presName="parentText" presStyleLbl="node1" presStyleIdx="1" presStyleCnt="6">
        <dgm:presLayoutVars>
          <dgm:chMax val="0"/>
          <dgm:bulletEnabled val="1"/>
        </dgm:presLayoutVars>
      </dgm:prSet>
      <dgm:spPr/>
    </dgm:pt>
    <dgm:pt modelId="{C3EB552D-BE4D-4D92-A115-D6B580261894}" type="pres">
      <dgm:prSet presAssocID="{CCD16A69-A243-448E-BE78-35F5A5398F85}" presName="spacer" presStyleCnt="0"/>
      <dgm:spPr/>
    </dgm:pt>
    <dgm:pt modelId="{0C0D53F6-E18D-478A-B6AA-DEB4175C03D3}" type="pres">
      <dgm:prSet presAssocID="{6E65FFEB-6E62-4D64-9B23-BB4C0AE42D04}" presName="parentText" presStyleLbl="node1" presStyleIdx="2" presStyleCnt="6">
        <dgm:presLayoutVars>
          <dgm:chMax val="0"/>
          <dgm:bulletEnabled val="1"/>
        </dgm:presLayoutVars>
      </dgm:prSet>
      <dgm:spPr/>
    </dgm:pt>
    <dgm:pt modelId="{2C72B770-4505-4983-AAC6-CCA157FEE2A9}" type="pres">
      <dgm:prSet presAssocID="{CEC4F0F2-816D-4D60-9DDE-61DEA0585246}" presName="spacer" presStyleCnt="0"/>
      <dgm:spPr/>
    </dgm:pt>
    <dgm:pt modelId="{C20F3BC3-3364-4F46-B9A7-FBD21E99541B}" type="pres">
      <dgm:prSet presAssocID="{54E66FE0-FB47-41D3-8A75-6DEBA3940A0C}" presName="parentText" presStyleLbl="node1" presStyleIdx="3" presStyleCnt="6">
        <dgm:presLayoutVars>
          <dgm:chMax val="0"/>
          <dgm:bulletEnabled val="1"/>
        </dgm:presLayoutVars>
      </dgm:prSet>
      <dgm:spPr/>
    </dgm:pt>
    <dgm:pt modelId="{C489A900-0CFF-4A27-8D8E-369C9B602526}" type="pres">
      <dgm:prSet presAssocID="{ADF2CD3C-93FA-4AB2-8EA3-4B24D79FCC6B}" presName="spacer" presStyleCnt="0"/>
      <dgm:spPr/>
    </dgm:pt>
    <dgm:pt modelId="{5317F127-4186-4E36-A651-3047C4431D5C}" type="pres">
      <dgm:prSet presAssocID="{567DDA72-8C91-4960-9050-710DF70D9333}" presName="parentText" presStyleLbl="node1" presStyleIdx="4" presStyleCnt="6">
        <dgm:presLayoutVars>
          <dgm:chMax val="0"/>
          <dgm:bulletEnabled val="1"/>
        </dgm:presLayoutVars>
      </dgm:prSet>
      <dgm:spPr/>
    </dgm:pt>
    <dgm:pt modelId="{0627E5A7-9DB3-44EA-984C-5FD04F7E1314}" type="pres">
      <dgm:prSet presAssocID="{0826005F-B4C7-4E1C-B856-B0F3C8033579}" presName="spacer" presStyleCnt="0"/>
      <dgm:spPr/>
    </dgm:pt>
    <dgm:pt modelId="{F3C940C9-0005-421D-9D28-9602191FCF83}" type="pres">
      <dgm:prSet presAssocID="{2A1CD497-80F0-4935-9390-ACEC875592E7}" presName="parentText" presStyleLbl="node1" presStyleIdx="5" presStyleCnt="6">
        <dgm:presLayoutVars>
          <dgm:chMax val="0"/>
          <dgm:bulletEnabled val="1"/>
        </dgm:presLayoutVars>
      </dgm:prSet>
      <dgm:spPr/>
    </dgm:pt>
  </dgm:ptLst>
  <dgm:cxnLst>
    <dgm:cxn modelId="{32413D01-A215-4214-B601-D07571691A79}" type="presOf" srcId="{54E66FE0-FB47-41D3-8A75-6DEBA3940A0C}" destId="{C20F3BC3-3364-4F46-B9A7-FBD21E99541B}" srcOrd="0" destOrd="0" presId="urn:microsoft.com/office/officeart/2005/8/layout/vList2"/>
    <dgm:cxn modelId="{C59EC906-8957-4C93-B1E8-82F12C166A72}" srcId="{06844BE5-5FDA-4AED-B73A-CDD496681A36}" destId="{54E66FE0-FB47-41D3-8A75-6DEBA3940A0C}" srcOrd="3" destOrd="0" parTransId="{DCDAFA2D-E34B-462A-AAF8-9196C17C4DE8}" sibTransId="{ADF2CD3C-93FA-4AB2-8EA3-4B24D79FCC6B}"/>
    <dgm:cxn modelId="{DD366C07-25FF-4741-894F-4CB88DBC8040}" type="presOf" srcId="{2A1CD497-80F0-4935-9390-ACEC875592E7}" destId="{F3C940C9-0005-421D-9D28-9602191FCF83}" srcOrd="0" destOrd="0" presId="urn:microsoft.com/office/officeart/2005/8/layout/vList2"/>
    <dgm:cxn modelId="{7C0EC908-9F45-477A-852D-3D87EFD1DFFB}" type="presOf" srcId="{06844BE5-5FDA-4AED-B73A-CDD496681A36}" destId="{F35D0274-DADF-4AC0-8010-B1DD03713FD4}" srcOrd="0" destOrd="0" presId="urn:microsoft.com/office/officeart/2005/8/layout/vList2"/>
    <dgm:cxn modelId="{34DF5616-42A6-465F-8B70-6E5509D86653}" type="presOf" srcId="{6E65FFEB-6E62-4D64-9B23-BB4C0AE42D04}" destId="{0C0D53F6-E18D-478A-B6AA-DEB4175C03D3}" srcOrd="0" destOrd="0" presId="urn:microsoft.com/office/officeart/2005/8/layout/vList2"/>
    <dgm:cxn modelId="{A1DB6948-DAC5-41FE-B49F-6B860F389D2B}" srcId="{06844BE5-5FDA-4AED-B73A-CDD496681A36}" destId="{6E65FFEB-6E62-4D64-9B23-BB4C0AE42D04}" srcOrd="2" destOrd="0" parTransId="{CB23142A-2CF4-482D-8550-1509C94D2F52}" sibTransId="{CEC4F0F2-816D-4D60-9DDE-61DEA0585246}"/>
    <dgm:cxn modelId="{0B4F6469-EC3C-47A6-9241-C0247B4F5E3A}" srcId="{06844BE5-5FDA-4AED-B73A-CDD496681A36}" destId="{C0707A7D-409A-40AA-95E8-6D34843B73FC}" srcOrd="1" destOrd="0" parTransId="{E3040654-648F-4317-8F2D-FD6735CFDF4E}" sibTransId="{CCD16A69-A243-448E-BE78-35F5A5398F85}"/>
    <dgm:cxn modelId="{979D8E73-3302-497E-A1DE-5D63A7D1DD7B}" srcId="{06844BE5-5FDA-4AED-B73A-CDD496681A36}" destId="{567DDA72-8C91-4960-9050-710DF70D9333}" srcOrd="4" destOrd="0" parTransId="{1C682316-589C-4B31-A0AE-0813F1C492C8}" sibTransId="{0826005F-B4C7-4E1C-B856-B0F3C8033579}"/>
    <dgm:cxn modelId="{43616680-B749-4088-AC4C-D9BED3BC514D}" type="presOf" srcId="{C0707A7D-409A-40AA-95E8-6D34843B73FC}" destId="{BC5FE4B5-81F8-42E2-8EE2-4AD869C27EDD}" srcOrd="0" destOrd="0" presId="urn:microsoft.com/office/officeart/2005/8/layout/vList2"/>
    <dgm:cxn modelId="{0EA8D690-291F-4776-B651-E734689528CA}" srcId="{06844BE5-5FDA-4AED-B73A-CDD496681A36}" destId="{2C6AEE97-E17A-46D9-8AD9-8473E7D50100}" srcOrd="0" destOrd="0" parTransId="{23B688B0-C857-41ED-8ED3-730D24AEF96C}" sibTransId="{DFA1CC9B-3E2D-485A-823F-442802510CA9}"/>
    <dgm:cxn modelId="{3905C8B1-B145-4AD9-81D4-1905E946F885}" type="presOf" srcId="{2C6AEE97-E17A-46D9-8AD9-8473E7D50100}" destId="{39D9C2F1-ADE7-40B8-8503-DAFA2375762D}" srcOrd="0" destOrd="0" presId="urn:microsoft.com/office/officeart/2005/8/layout/vList2"/>
    <dgm:cxn modelId="{5F6C8ECE-FB02-4AB0-96A3-214AC7D25A0B}" srcId="{06844BE5-5FDA-4AED-B73A-CDD496681A36}" destId="{2A1CD497-80F0-4935-9390-ACEC875592E7}" srcOrd="5" destOrd="0" parTransId="{63C7C7E4-46D5-4D16-B071-CB0FBD61CBA7}" sibTransId="{818BE8EF-E546-4148-B43B-303EEAD2DAFB}"/>
    <dgm:cxn modelId="{D9C246FE-C39F-439B-94A6-6D0D8C3C1153}" type="presOf" srcId="{567DDA72-8C91-4960-9050-710DF70D9333}" destId="{5317F127-4186-4E36-A651-3047C4431D5C}" srcOrd="0" destOrd="0" presId="urn:microsoft.com/office/officeart/2005/8/layout/vList2"/>
    <dgm:cxn modelId="{FB417A0B-A6E9-411C-9C7E-0DA0731D0BC4}" type="presParOf" srcId="{F35D0274-DADF-4AC0-8010-B1DD03713FD4}" destId="{39D9C2F1-ADE7-40B8-8503-DAFA2375762D}" srcOrd="0" destOrd="0" presId="urn:microsoft.com/office/officeart/2005/8/layout/vList2"/>
    <dgm:cxn modelId="{CDBFA345-7045-47F4-B5D2-A9C96EE8F048}" type="presParOf" srcId="{F35D0274-DADF-4AC0-8010-B1DD03713FD4}" destId="{E51C90ED-9E73-48A5-818B-8EFBCB7BB096}" srcOrd="1" destOrd="0" presId="urn:microsoft.com/office/officeart/2005/8/layout/vList2"/>
    <dgm:cxn modelId="{8C35A84F-96E0-4219-8BFB-1B372F04B8CE}" type="presParOf" srcId="{F35D0274-DADF-4AC0-8010-B1DD03713FD4}" destId="{BC5FE4B5-81F8-42E2-8EE2-4AD869C27EDD}" srcOrd="2" destOrd="0" presId="urn:microsoft.com/office/officeart/2005/8/layout/vList2"/>
    <dgm:cxn modelId="{BA6ECD6E-4EFB-49E1-8A04-B42F3A824F0A}" type="presParOf" srcId="{F35D0274-DADF-4AC0-8010-B1DD03713FD4}" destId="{C3EB552D-BE4D-4D92-A115-D6B580261894}" srcOrd="3" destOrd="0" presId="urn:microsoft.com/office/officeart/2005/8/layout/vList2"/>
    <dgm:cxn modelId="{8C4D7EC4-80E8-48FD-8075-22688AC6D5AC}" type="presParOf" srcId="{F35D0274-DADF-4AC0-8010-B1DD03713FD4}" destId="{0C0D53F6-E18D-478A-B6AA-DEB4175C03D3}" srcOrd="4" destOrd="0" presId="urn:microsoft.com/office/officeart/2005/8/layout/vList2"/>
    <dgm:cxn modelId="{D63C9B1C-F56E-4AFF-A24A-0E4B95EB295E}" type="presParOf" srcId="{F35D0274-DADF-4AC0-8010-B1DD03713FD4}" destId="{2C72B770-4505-4983-AAC6-CCA157FEE2A9}" srcOrd="5" destOrd="0" presId="urn:microsoft.com/office/officeart/2005/8/layout/vList2"/>
    <dgm:cxn modelId="{9B7E7FD9-5DF8-44F8-9068-348D7F08D515}" type="presParOf" srcId="{F35D0274-DADF-4AC0-8010-B1DD03713FD4}" destId="{C20F3BC3-3364-4F46-B9A7-FBD21E99541B}" srcOrd="6" destOrd="0" presId="urn:microsoft.com/office/officeart/2005/8/layout/vList2"/>
    <dgm:cxn modelId="{2A5CB718-6B57-4A44-902E-6D52D1B4798C}" type="presParOf" srcId="{F35D0274-DADF-4AC0-8010-B1DD03713FD4}" destId="{C489A900-0CFF-4A27-8D8E-369C9B602526}" srcOrd="7" destOrd="0" presId="urn:microsoft.com/office/officeart/2005/8/layout/vList2"/>
    <dgm:cxn modelId="{28F43FEF-43D6-4751-BC2A-AB9DCD6FF7FC}" type="presParOf" srcId="{F35D0274-DADF-4AC0-8010-B1DD03713FD4}" destId="{5317F127-4186-4E36-A651-3047C4431D5C}" srcOrd="8" destOrd="0" presId="urn:microsoft.com/office/officeart/2005/8/layout/vList2"/>
    <dgm:cxn modelId="{5E89EC4D-DDD4-4161-A682-FC3C6495407D}" type="presParOf" srcId="{F35D0274-DADF-4AC0-8010-B1DD03713FD4}" destId="{0627E5A7-9DB3-44EA-984C-5FD04F7E1314}" srcOrd="9" destOrd="0" presId="urn:microsoft.com/office/officeart/2005/8/layout/vList2"/>
    <dgm:cxn modelId="{09F874EC-F928-44C3-99C0-69CFA17F571B}" type="presParOf" srcId="{F35D0274-DADF-4AC0-8010-B1DD03713FD4}" destId="{F3C940C9-0005-421D-9D28-9602191FCF8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A0A55-0E07-4DE8-BB7B-C741C8AA4DBC}" type="doc">
      <dgm:prSet loTypeId="urn:microsoft.com/office/officeart/2005/8/layout/hProcess11" loCatId="process" qsTypeId="urn:microsoft.com/office/officeart/2005/8/quickstyle/simple1" qsCatId="simple" csTypeId="urn:microsoft.com/office/officeart/2005/8/colors/accent1_2" csCatId="accent1" phldr="1"/>
      <dgm:spPr/>
    </dgm:pt>
    <dgm:pt modelId="{146D11FD-2408-4824-8DF5-ED7F82A4D1EA}">
      <dgm:prSet phldrT="[Text]"/>
      <dgm:spPr/>
      <dgm:t>
        <a:bodyPr/>
        <a:lstStyle/>
        <a:p>
          <a:r>
            <a:rPr lang="en-US" dirty="0"/>
            <a:t>Screening</a:t>
          </a:r>
        </a:p>
      </dgm:t>
    </dgm:pt>
    <dgm:pt modelId="{0F256B65-C299-40B3-A37E-87E4F6DCD10A}" type="parTrans" cxnId="{1FF52630-A52D-41B1-BE93-F118EF8731D8}">
      <dgm:prSet/>
      <dgm:spPr/>
      <dgm:t>
        <a:bodyPr/>
        <a:lstStyle/>
        <a:p>
          <a:endParaRPr lang="en-US"/>
        </a:p>
      </dgm:t>
    </dgm:pt>
    <dgm:pt modelId="{2A5DEBE5-6CA5-4F03-AC72-4FBA4EF7D6CD}" type="sibTrans" cxnId="{1FF52630-A52D-41B1-BE93-F118EF8731D8}">
      <dgm:prSet/>
      <dgm:spPr/>
      <dgm:t>
        <a:bodyPr/>
        <a:lstStyle/>
        <a:p>
          <a:endParaRPr lang="en-US"/>
        </a:p>
      </dgm:t>
    </dgm:pt>
    <dgm:pt modelId="{1BADB466-F1E6-47C2-BA2E-4C62F7D22618}">
      <dgm:prSet phldrT="[Text]"/>
      <dgm:spPr/>
      <dgm:t>
        <a:bodyPr/>
        <a:lstStyle/>
        <a:p>
          <a:r>
            <a:rPr lang="en-US" dirty="0"/>
            <a:t>Diagnosis</a:t>
          </a:r>
        </a:p>
      </dgm:t>
    </dgm:pt>
    <dgm:pt modelId="{A91FF073-182A-4BDC-894A-93FE97397490}" type="parTrans" cxnId="{7B9F5208-B71A-4DB0-8C22-AD85388667D7}">
      <dgm:prSet/>
      <dgm:spPr/>
      <dgm:t>
        <a:bodyPr/>
        <a:lstStyle/>
        <a:p>
          <a:endParaRPr lang="en-US"/>
        </a:p>
      </dgm:t>
    </dgm:pt>
    <dgm:pt modelId="{FE3DB9AD-66AB-4EAD-98F0-D71F93ABD235}" type="sibTrans" cxnId="{7B9F5208-B71A-4DB0-8C22-AD85388667D7}">
      <dgm:prSet/>
      <dgm:spPr/>
      <dgm:t>
        <a:bodyPr/>
        <a:lstStyle/>
        <a:p>
          <a:endParaRPr lang="en-US"/>
        </a:p>
      </dgm:t>
    </dgm:pt>
    <dgm:pt modelId="{218E89D1-52A1-4A2E-887F-E14AE971E1C8}">
      <dgm:prSet phldrT="[Text]"/>
      <dgm:spPr/>
      <dgm:t>
        <a:bodyPr/>
        <a:lstStyle/>
        <a:p>
          <a:r>
            <a:rPr lang="en-US" dirty="0"/>
            <a:t>Treatment</a:t>
          </a:r>
        </a:p>
      </dgm:t>
    </dgm:pt>
    <dgm:pt modelId="{41DD6F7F-F6C5-4D6F-B4A4-573A465AC529}" type="parTrans" cxnId="{BD0A938F-F4D8-41E9-B44C-98D290E35638}">
      <dgm:prSet/>
      <dgm:spPr/>
      <dgm:t>
        <a:bodyPr/>
        <a:lstStyle/>
        <a:p>
          <a:endParaRPr lang="en-US"/>
        </a:p>
      </dgm:t>
    </dgm:pt>
    <dgm:pt modelId="{B18418B0-7FE7-42BE-9C31-1EA77FBC8AEF}" type="sibTrans" cxnId="{BD0A938F-F4D8-41E9-B44C-98D290E35638}">
      <dgm:prSet/>
      <dgm:spPr/>
      <dgm:t>
        <a:bodyPr/>
        <a:lstStyle/>
        <a:p>
          <a:endParaRPr lang="en-US"/>
        </a:p>
      </dgm:t>
    </dgm:pt>
    <dgm:pt modelId="{380B3E7A-5324-43FE-8A89-EE68679F66D0}">
      <dgm:prSet/>
      <dgm:spPr/>
      <dgm:t>
        <a:bodyPr/>
        <a:lstStyle/>
        <a:p>
          <a:r>
            <a:rPr lang="en-US" dirty="0"/>
            <a:t>Post-Treatment</a:t>
          </a:r>
        </a:p>
      </dgm:t>
    </dgm:pt>
    <dgm:pt modelId="{C37F225A-039E-4DF5-BC17-60D717B100D9}" type="parTrans" cxnId="{CC6256C9-1D50-424B-B705-871BB78C82A5}">
      <dgm:prSet/>
      <dgm:spPr/>
      <dgm:t>
        <a:bodyPr/>
        <a:lstStyle/>
        <a:p>
          <a:endParaRPr lang="en-US"/>
        </a:p>
      </dgm:t>
    </dgm:pt>
    <dgm:pt modelId="{6E2E8C75-1D57-4C7F-BCD2-D95D11BC967C}" type="sibTrans" cxnId="{CC6256C9-1D50-424B-B705-871BB78C82A5}">
      <dgm:prSet/>
      <dgm:spPr/>
      <dgm:t>
        <a:bodyPr/>
        <a:lstStyle/>
        <a:p>
          <a:endParaRPr lang="en-US"/>
        </a:p>
      </dgm:t>
    </dgm:pt>
    <dgm:pt modelId="{C6C517F5-2B87-4E51-9106-B48975AB067F}" type="pres">
      <dgm:prSet presAssocID="{675A0A55-0E07-4DE8-BB7B-C741C8AA4DBC}" presName="Name0" presStyleCnt="0">
        <dgm:presLayoutVars>
          <dgm:dir/>
          <dgm:resizeHandles val="exact"/>
        </dgm:presLayoutVars>
      </dgm:prSet>
      <dgm:spPr/>
    </dgm:pt>
    <dgm:pt modelId="{1D48F36D-ED25-4922-8AC0-1A5F72121226}" type="pres">
      <dgm:prSet presAssocID="{675A0A55-0E07-4DE8-BB7B-C741C8AA4DBC}" presName="arrow" presStyleLbl="bgShp" presStyleIdx="0" presStyleCnt="1"/>
      <dgm:spPr>
        <a:solidFill>
          <a:srgbClr val="3A6497"/>
        </a:solidFill>
        <a:ln>
          <a:solidFill>
            <a:srgbClr val="0096D6"/>
          </a:solidFill>
        </a:ln>
      </dgm:spPr>
    </dgm:pt>
    <dgm:pt modelId="{0234C7EB-CF01-499E-94B4-8464F70C5713}" type="pres">
      <dgm:prSet presAssocID="{675A0A55-0E07-4DE8-BB7B-C741C8AA4DBC}" presName="points" presStyleCnt="0"/>
      <dgm:spPr/>
    </dgm:pt>
    <dgm:pt modelId="{2DE28B5B-9361-4A26-9A48-A0AB66982866}" type="pres">
      <dgm:prSet presAssocID="{146D11FD-2408-4824-8DF5-ED7F82A4D1EA}" presName="compositeA" presStyleCnt="0"/>
      <dgm:spPr/>
    </dgm:pt>
    <dgm:pt modelId="{46D49156-DB58-42EE-B4D4-7FE503C4DEB6}" type="pres">
      <dgm:prSet presAssocID="{146D11FD-2408-4824-8DF5-ED7F82A4D1EA}" presName="textA" presStyleLbl="revTx" presStyleIdx="0" presStyleCnt="4">
        <dgm:presLayoutVars>
          <dgm:bulletEnabled val="1"/>
        </dgm:presLayoutVars>
      </dgm:prSet>
      <dgm:spPr/>
    </dgm:pt>
    <dgm:pt modelId="{D2AECB98-7554-438B-B4D3-3A8812CEDFEA}" type="pres">
      <dgm:prSet presAssocID="{146D11FD-2408-4824-8DF5-ED7F82A4D1EA}" presName="circleA" presStyleLbl="node1" presStyleIdx="0" presStyleCnt="4"/>
      <dgm:spPr>
        <a:solidFill>
          <a:srgbClr val="C8B18B"/>
        </a:solidFill>
        <a:ln>
          <a:solidFill>
            <a:srgbClr val="C8B18B"/>
          </a:solidFill>
        </a:ln>
      </dgm:spPr>
    </dgm:pt>
    <dgm:pt modelId="{AEE7F211-46AB-4172-9B2D-DCFF2AB7F1B1}" type="pres">
      <dgm:prSet presAssocID="{146D11FD-2408-4824-8DF5-ED7F82A4D1EA}" presName="spaceA" presStyleCnt="0"/>
      <dgm:spPr/>
    </dgm:pt>
    <dgm:pt modelId="{44CB3F76-E1D7-4AAD-AAC7-E50AD4DCC033}" type="pres">
      <dgm:prSet presAssocID="{2A5DEBE5-6CA5-4F03-AC72-4FBA4EF7D6CD}" presName="space" presStyleCnt="0"/>
      <dgm:spPr/>
    </dgm:pt>
    <dgm:pt modelId="{FB6E9719-F1C3-4C95-84B7-8C44B15EE9BE}" type="pres">
      <dgm:prSet presAssocID="{1BADB466-F1E6-47C2-BA2E-4C62F7D22618}" presName="compositeB" presStyleCnt="0"/>
      <dgm:spPr/>
    </dgm:pt>
    <dgm:pt modelId="{78A5F184-7C69-494B-AB19-B619D6059732}" type="pres">
      <dgm:prSet presAssocID="{1BADB466-F1E6-47C2-BA2E-4C62F7D22618}" presName="textB" presStyleLbl="revTx" presStyleIdx="1" presStyleCnt="4">
        <dgm:presLayoutVars>
          <dgm:bulletEnabled val="1"/>
        </dgm:presLayoutVars>
      </dgm:prSet>
      <dgm:spPr/>
    </dgm:pt>
    <dgm:pt modelId="{01415CA3-9D0C-4E0D-A565-9AE89E214535}" type="pres">
      <dgm:prSet presAssocID="{1BADB466-F1E6-47C2-BA2E-4C62F7D22618}" presName="circleB" presStyleLbl="node1" presStyleIdx="1" presStyleCnt="4"/>
      <dgm:spPr>
        <a:solidFill>
          <a:srgbClr val="C8B18B"/>
        </a:solidFill>
        <a:ln>
          <a:solidFill>
            <a:srgbClr val="C8B18B"/>
          </a:solidFill>
        </a:ln>
      </dgm:spPr>
    </dgm:pt>
    <dgm:pt modelId="{98CC859C-816C-4019-8C21-1F487AE8F457}" type="pres">
      <dgm:prSet presAssocID="{1BADB466-F1E6-47C2-BA2E-4C62F7D22618}" presName="spaceB" presStyleCnt="0"/>
      <dgm:spPr/>
    </dgm:pt>
    <dgm:pt modelId="{E14B3D95-E1AC-4D16-A3FC-17F218D2B7C8}" type="pres">
      <dgm:prSet presAssocID="{FE3DB9AD-66AB-4EAD-98F0-D71F93ABD235}" presName="space" presStyleCnt="0"/>
      <dgm:spPr/>
    </dgm:pt>
    <dgm:pt modelId="{6FFDCC81-FDD2-4F37-8BC1-D6D4CCF2B840}" type="pres">
      <dgm:prSet presAssocID="{218E89D1-52A1-4A2E-887F-E14AE971E1C8}" presName="compositeA" presStyleCnt="0"/>
      <dgm:spPr/>
    </dgm:pt>
    <dgm:pt modelId="{26B7F5BC-DFC7-46C3-9CCA-4E6CCBA46B31}" type="pres">
      <dgm:prSet presAssocID="{218E89D1-52A1-4A2E-887F-E14AE971E1C8}" presName="textA" presStyleLbl="revTx" presStyleIdx="2" presStyleCnt="4">
        <dgm:presLayoutVars>
          <dgm:bulletEnabled val="1"/>
        </dgm:presLayoutVars>
      </dgm:prSet>
      <dgm:spPr/>
    </dgm:pt>
    <dgm:pt modelId="{E5BD9D79-1DCC-4F06-8973-DFA670231041}" type="pres">
      <dgm:prSet presAssocID="{218E89D1-52A1-4A2E-887F-E14AE971E1C8}" presName="circleA" presStyleLbl="node1" presStyleIdx="2" presStyleCnt="4"/>
      <dgm:spPr>
        <a:solidFill>
          <a:srgbClr val="C8B18B"/>
        </a:solidFill>
        <a:ln>
          <a:solidFill>
            <a:srgbClr val="C8B18B"/>
          </a:solidFill>
        </a:ln>
      </dgm:spPr>
    </dgm:pt>
    <dgm:pt modelId="{389ED7EC-5FA0-4DF1-A4BF-7D5645DA9293}" type="pres">
      <dgm:prSet presAssocID="{218E89D1-52A1-4A2E-887F-E14AE971E1C8}" presName="spaceA" presStyleCnt="0"/>
      <dgm:spPr/>
    </dgm:pt>
    <dgm:pt modelId="{CF66EBC0-E3B0-4DE1-A0C6-AA8E95BE15FF}" type="pres">
      <dgm:prSet presAssocID="{B18418B0-7FE7-42BE-9C31-1EA77FBC8AEF}" presName="space" presStyleCnt="0"/>
      <dgm:spPr/>
    </dgm:pt>
    <dgm:pt modelId="{5AFBE90B-E146-4566-AE71-6C641589DFDB}" type="pres">
      <dgm:prSet presAssocID="{380B3E7A-5324-43FE-8A89-EE68679F66D0}" presName="compositeB" presStyleCnt="0"/>
      <dgm:spPr/>
    </dgm:pt>
    <dgm:pt modelId="{CF1DA82E-D4E8-46C4-B21E-4E3B38D3C470}" type="pres">
      <dgm:prSet presAssocID="{380B3E7A-5324-43FE-8A89-EE68679F66D0}" presName="textB" presStyleLbl="revTx" presStyleIdx="3" presStyleCnt="4">
        <dgm:presLayoutVars>
          <dgm:bulletEnabled val="1"/>
        </dgm:presLayoutVars>
      </dgm:prSet>
      <dgm:spPr/>
    </dgm:pt>
    <dgm:pt modelId="{A082A6FB-A1DF-4176-BBC2-975F93C86590}" type="pres">
      <dgm:prSet presAssocID="{380B3E7A-5324-43FE-8A89-EE68679F66D0}" presName="circleB" presStyleLbl="node1" presStyleIdx="3" presStyleCnt="4"/>
      <dgm:spPr>
        <a:solidFill>
          <a:srgbClr val="C8B18B"/>
        </a:solidFill>
        <a:ln>
          <a:solidFill>
            <a:srgbClr val="C8B18B"/>
          </a:solidFill>
        </a:ln>
      </dgm:spPr>
    </dgm:pt>
    <dgm:pt modelId="{78A98B2A-0805-416C-AF98-68F48973A773}" type="pres">
      <dgm:prSet presAssocID="{380B3E7A-5324-43FE-8A89-EE68679F66D0}" presName="spaceB" presStyleCnt="0"/>
      <dgm:spPr/>
    </dgm:pt>
  </dgm:ptLst>
  <dgm:cxnLst>
    <dgm:cxn modelId="{7B9F5208-B71A-4DB0-8C22-AD85388667D7}" srcId="{675A0A55-0E07-4DE8-BB7B-C741C8AA4DBC}" destId="{1BADB466-F1E6-47C2-BA2E-4C62F7D22618}" srcOrd="1" destOrd="0" parTransId="{A91FF073-182A-4BDC-894A-93FE97397490}" sibTransId="{FE3DB9AD-66AB-4EAD-98F0-D71F93ABD235}"/>
    <dgm:cxn modelId="{1FF52630-A52D-41B1-BE93-F118EF8731D8}" srcId="{675A0A55-0E07-4DE8-BB7B-C741C8AA4DBC}" destId="{146D11FD-2408-4824-8DF5-ED7F82A4D1EA}" srcOrd="0" destOrd="0" parTransId="{0F256B65-C299-40B3-A37E-87E4F6DCD10A}" sibTransId="{2A5DEBE5-6CA5-4F03-AC72-4FBA4EF7D6CD}"/>
    <dgm:cxn modelId="{8FBE285C-3486-4004-A683-BF4CFFDD9DE3}" type="presOf" srcId="{1BADB466-F1E6-47C2-BA2E-4C62F7D22618}" destId="{78A5F184-7C69-494B-AB19-B619D6059732}" srcOrd="0" destOrd="0" presId="urn:microsoft.com/office/officeart/2005/8/layout/hProcess11"/>
    <dgm:cxn modelId="{FAF57261-5916-43E8-B200-0123A337E8E4}" type="presOf" srcId="{675A0A55-0E07-4DE8-BB7B-C741C8AA4DBC}" destId="{C6C517F5-2B87-4E51-9106-B48975AB067F}" srcOrd="0" destOrd="0" presId="urn:microsoft.com/office/officeart/2005/8/layout/hProcess11"/>
    <dgm:cxn modelId="{5740F364-FEB7-4AAD-A7BA-088D05BA153C}" type="presOf" srcId="{218E89D1-52A1-4A2E-887F-E14AE971E1C8}" destId="{26B7F5BC-DFC7-46C3-9CCA-4E6CCBA46B31}" srcOrd="0" destOrd="0" presId="urn:microsoft.com/office/officeart/2005/8/layout/hProcess11"/>
    <dgm:cxn modelId="{BD0A938F-F4D8-41E9-B44C-98D290E35638}" srcId="{675A0A55-0E07-4DE8-BB7B-C741C8AA4DBC}" destId="{218E89D1-52A1-4A2E-887F-E14AE971E1C8}" srcOrd="2" destOrd="0" parTransId="{41DD6F7F-F6C5-4D6F-B4A4-573A465AC529}" sibTransId="{B18418B0-7FE7-42BE-9C31-1EA77FBC8AEF}"/>
    <dgm:cxn modelId="{CC6256C9-1D50-424B-B705-871BB78C82A5}" srcId="{675A0A55-0E07-4DE8-BB7B-C741C8AA4DBC}" destId="{380B3E7A-5324-43FE-8A89-EE68679F66D0}" srcOrd="3" destOrd="0" parTransId="{C37F225A-039E-4DF5-BC17-60D717B100D9}" sibTransId="{6E2E8C75-1D57-4C7F-BCD2-D95D11BC967C}"/>
    <dgm:cxn modelId="{84D5FCDA-61BE-4531-BF7A-CE32F6BE616D}" type="presOf" srcId="{380B3E7A-5324-43FE-8A89-EE68679F66D0}" destId="{CF1DA82E-D4E8-46C4-B21E-4E3B38D3C470}" srcOrd="0" destOrd="0" presId="urn:microsoft.com/office/officeart/2005/8/layout/hProcess11"/>
    <dgm:cxn modelId="{93F4EBFF-8552-455E-B6F2-0F79BCB95BCF}" type="presOf" srcId="{146D11FD-2408-4824-8DF5-ED7F82A4D1EA}" destId="{46D49156-DB58-42EE-B4D4-7FE503C4DEB6}" srcOrd="0" destOrd="0" presId="urn:microsoft.com/office/officeart/2005/8/layout/hProcess11"/>
    <dgm:cxn modelId="{2800519C-9AE7-4B19-A255-ADDEDE18919B}" type="presParOf" srcId="{C6C517F5-2B87-4E51-9106-B48975AB067F}" destId="{1D48F36D-ED25-4922-8AC0-1A5F72121226}" srcOrd="0" destOrd="0" presId="urn:microsoft.com/office/officeart/2005/8/layout/hProcess11"/>
    <dgm:cxn modelId="{5D98F24F-1A82-4666-91EE-6FEAE99924F4}" type="presParOf" srcId="{C6C517F5-2B87-4E51-9106-B48975AB067F}" destId="{0234C7EB-CF01-499E-94B4-8464F70C5713}" srcOrd="1" destOrd="0" presId="urn:microsoft.com/office/officeart/2005/8/layout/hProcess11"/>
    <dgm:cxn modelId="{EEDBF32D-6792-4C2E-9C71-1E3391692BB5}" type="presParOf" srcId="{0234C7EB-CF01-499E-94B4-8464F70C5713}" destId="{2DE28B5B-9361-4A26-9A48-A0AB66982866}" srcOrd="0" destOrd="0" presId="urn:microsoft.com/office/officeart/2005/8/layout/hProcess11"/>
    <dgm:cxn modelId="{591182A9-DCC2-427C-9BAB-3CD88335A3BD}" type="presParOf" srcId="{2DE28B5B-9361-4A26-9A48-A0AB66982866}" destId="{46D49156-DB58-42EE-B4D4-7FE503C4DEB6}" srcOrd="0" destOrd="0" presId="urn:microsoft.com/office/officeart/2005/8/layout/hProcess11"/>
    <dgm:cxn modelId="{0DC3B7FA-56E4-4AC1-B7F8-ED07D798EEE8}" type="presParOf" srcId="{2DE28B5B-9361-4A26-9A48-A0AB66982866}" destId="{D2AECB98-7554-438B-B4D3-3A8812CEDFEA}" srcOrd="1" destOrd="0" presId="urn:microsoft.com/office/officeart/2005/8/layout/hProcess11"/>
    <dgm:cxn modelId="{2FE5B1A7-64E4-499A-ACFF-B581706B5547}" type="presParOf" srcId="{2DE28B5B-9361-4A26-9A48-A0AB66982866}" destId="{AEE7F211-46AB-4172-9B2D-DCFF2AB7F1B1}" srcOrd="2" destOrd="0" presId="urn:microsoft.com/office/officeart/2005/8/layout/hProcess11"/>
    <dgm:cxn modelId="{F08FBE50-581C-4146-A629-B60DA212D3F1}" type="presParOf" srcId="{0234C7EB-CF01-499E-94B4-8464F70C5713}" destId="{44CB3F76-E1D7-4AAD-AAC7-E50AD4DCC033}" srcOrd="1" destOrd="0" presId="urn:microsoft.com/office/officeart/2005/8/layout/hProcess11"/>
    <dgm:cxn modelId="{B138D196-2821-4FEC-B685-A5F6AAC9F2E3}" type="presParOf" srcId="{0234C7EB-CF01-499E-94B4-8464F70C5713}" destId="{FB6E9719-F1C3-4C95-84B7-8C44B15EE9BE}" srcOrd="2" destOrd="0" presId="urn:microsoft.com/office/officeart/2005/8/layout/hProcess11"/>
    <dgm:cxn modelId="{27C8C458-B150-4086-B51A-58B18F6C9B28}" type="presParOf" srcId="{FB6E9719-F1C3-4C95-84B7-8C44B15EE9BE}" destId="{78A5F184-7C69-494B-AB19-B619D6059732}" srcOrd="0" destOrd="0" presId="urn:microsoft.com/office/officeart/2005/8/layout/hProcess11"/>
    <dgm:cxn modelId="{68D9D3D4-76AE-4BCE-BB25-870FC68FFA28}" type="presParOf" srcId="{FB6E9719-F1C3-4C95-84B7-8C44B15EE9BE}" destId="{01415CA3-9D0C-4E0D-A565-9AE89E214535}" srcOrd="1" destOrd="0" presId="urn:microsoft.com/office/officeart/2005/8/layout/hProcess11"/>
    <dgm:cxn modelId="{E16727ED-63EA-44E2-BE31-8659132CF824}" type="presParOf" srcId="{FB6E9719-F1C3-4C95-84B7-8C44B15EE9BE}" destId="{98CC859C-816C-4019-8C21-1F487AE8F457}" srcOrd="2" destOrd="0" presId="urn:microsoft.com/office/officeart/2005/8/layout/hProcess11"/>
    <dgm:cxn modelId="{89C5246E-CE35-436D-AE17-29349E9F8D78}" type="presParOf" srcId="{0234C7EB-CF01-499E-94B4-8464F70C5713}" destId="{E14B3D95-E1AC-4D16-A3FC-17F218D2B7C8}" srcOrd="3" destOrd="0" presId="urn:microsoft.com/office/officeart/2005/8/layout/hProcess11"/>
    <dgm:cxn modelId="{D7545EC4-1C5F-4383-A5E0-19BCB0C9850B}" type="presParOf" srcId="{0234C7EB-CF01-499E-94B4-8464F70C5713}" destId="{6FFDCC81-FDD2-4F37-8BC1-D6D4CCF2B840}" srcOrd="4" destOrd="0" presId="urn:microsoft.com/office/officeart/2005/8/layout/hProcess11"/>
    <dgm:cxn modelId="{F9DA9C13-55AD-4B03-9908-9BB51DA0D6C2}" type="presParOf" srcId="{6FFDCC81-FDD2-4F37-8BC1-D6D4CCF2B840}" destId="{26B7F5BC-DFC7-46C3-9CCA-4E6CCBA46B31}" srcOrd="0" destOrd="0" presId="urn:microsoft.com/office/officeart/2005/8/layout/hProcess11"/>
    <dgm:cxn modelId="{66414642-0716-4AE6-AA34-0528A1E19367}" type="presParOf" srcId="{6FFDCC81-FDD2-4F37-8BC1-D6D4CCF2B840}" destId="{E5BD9D79-1DCC-4F06-8973-DFA670231041}" srcOrd="1" destOrd="0" presId="urn:microsoft.com/office/officeart/2005/8/layout/hProcess11"/>
    <dgm:cxn modelId="{CD4C6CFD-0734-4541-8271-665889806416}" type="presParOf" srcId="{6FFDCC81-FDD2-4F37-8BC1-D6D4CCF2B840}" destId="{389ED7EC-5FA0-4DF1-A4BF-7D5645DA9293}" srcOrd="2" destOrd="0" presId="urn:microsoft.com/office/officeart/2005/8/layout/hProcess11"/>
    <dgm:cxn modelId="{A478A768-DDE9-466C-9E51-4933922BFC13}" type="presParOf" srcId="{0234C7EB-CF01-499E-94B4-8464F70C5713}" destId="{CF66EBC0-E3B0-4DE1-A0C6-AA8E95BE15FF}" srcOrd="5" destOrd="0" presId="urn:microsoft.com/office/officeart/2005/8/layout/hProcess11"/>
    <dgm:cxn modelId="{A6207DD9-CAD1-4FD6-817A-38C443395836}" type="presParOf" srcId="{0234C7EB-CF01-499E-94B4-8464F70C5713}" destId="{5AFBE90B-E146-4566-AE71-6C641589DFDB}" srcOrd="6" destOrd="0" presId="urn:microsoft.com/office/officeart/2005/8/layout/hProcess11"/>
    <dgm:cxn modelId="{0E4F87B1-BB8C-4980-A637-C65EDD6D181B}" type="presParOf" srcId="{5AFBE90B-E146-4566-AE71-6C641589DFDB}" destId="{CF1DA82E-D4E8-46C4-B21E-4E3B38D3C470}" srcOrd="0" destOrd="0" presId="urn:microsoft.com/office/officeart/2005/8/layout/hProcess11"/>
    <dgm:cxn modelId="{7B35ED56-0795-4415-8085-3D07098E7CDB}" type="presParOf" srcId="{5AFBE90B-E146-4566-AE71-6C641589DFDB}" destId="{A082A6FB-A1DF-4176-BBC2-975F93C86590}" srcOrd="1" destOrd="0" presId="urn:microsoft.com/office/officeart/2005/8/layout/hProcess11"/>
    <dgm:cxn modelId="{923B2F8E-25ED-4688-88B6-C10519CF6489}" type="presParOf" srcId="{5AFBE90B-E146-4566-AE71-6C641589DFDB}" destId="{78A98B2A-0805-416C-AF98-68F48973A77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947CC0-AC6C-4C03-B647-34F32B53EC5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D2111D7-8F6B-4A0F-B1EE-E2C5E4ABA246}">
      <dgm:prSet phldrT="[Text]"/>
      <dgm:spPr>
        <a:solidFill>
          <a:srgbClr val="033B57"/>
        </a:solidFill>
      </dgm:spPr>
      <dgm:t>
        <a:bodyPr/>
        <a:lstStyle/>
        <a:p>
          <a:r>
            <a:rPr lang="en-US" dirty="0"/>
            <a:t>Plan</a:t>
          </a:r>
        </a:p>
      </dgm:t>
    </dgm:pt>
    <dgm:pt modelId="{F3AA667E-A13C-494A-BF74-BCB0902A89E4}" type="parTrans" cxnId="{FDE69CE2-A7FA-4EA3-BA7F-2736513F3446}">
      <dgm:prSet/>
      <dgm:spPr/>
      <dgm:t>
        <a:bodyPr/>
        <a:lstStyle/>
        <a:p>
          <a:endParaRPr lang="en-US"/>
        </a:p>
      </dgm:t>
    </dgm:pt>
    <dgm:pt modelId="{B3C5EB39-234E-4F1A-8387-BCD9F47F0AF4}" type="sibTrans" cxnId="{FDE69CE2-A7FA-4EA3-BA7F-2736513F3446}">
      <dgm:prSet/>
      <dgm:spPr>
        <a:ln>
          <a:solidFill>
            <a:srgbClr val="004065"/>
          </a:solidFill>
        </a:ln>
      </dgm:spPr>
      <dgm:t>
        <a:bodyPr/>
        <a:lstStyle/>
        <a:p>
          <a:endParaRPr lang="en-US"/>
        </a:p>
      </dgm:t>
    </dgm:pt>
    <dgm:pt modelId="{A87AB1D6-8663-43F9-A1B4-AA3DF07A55AF}">
      <dgm:prSet phldrT="[Text]"/>
      <dgm:spPr>
        <a:solidFill>
          <a:srgbClr val="92D050"/>
        </a:solidFill>
      </dgm:spPr>
      <dgm:t>
        <a:bodyPr/>
        <a:lstStyle/>
        <a:p>
          <a:r>
            <a:rPr lang="en-US" dirty="0">
              <a:solidFill>
                <a:schemeClr val="tx1"/>
              </a:solidFill>
            </a:rPr>
            <a:t>Do</a:t>
          </a:r>
        </a:p>
      </dgm:t>
    </dgm:pt>
    <dgm:pt modelId="{77544DED-FAFB-423C-B79E-919632CA4454}" type="parTrans" cxnId="{0AAD6AC5-03E7-4688-A6FF-4797BE8CB9C3}">
      <dgm:prSet/>
      <dgm:spPr/>
      <dgm:t>
        <a:bodyPr/>
        <a:lstStyle/>
        <a:p>
          <a:endParaRPr lang="en-US"/>
        </a:p>
      </dgm:t>
    </dgm:pt>
    <dgm:pt modelId="{7171830C-975C-419D-90C9-8B66EBC827F1}" type="sibTrans" cxnId="{0AAD6AC5-03E7-4688-A6FF-4797BE8CB9C3}">
      <dgm:prSet/>
      <dgm:spPr>
        <a:solidFill>
          <a:srgbClr val="033B57"/>
        </a:solidFill>
        <a:ln>
          <a:solidFill>
            <a:srgbClr val="033B57"/>
          </a:solidFill>
        </a:ln>
      </dgm:spPr>
      <dgm:t>
        <a:bodyPr/>
        <a:lstStyle/>
        <a:p>
          <a:endParaRPr lang="en-US"/>
        </a:p>
      </dgm:t>
    </dgm:pt>
    <dgm:pt modelId="{BDACD801-058E-414A-B44E-1C963999BBBF}">
      <dgm:prSet phldrT="[Text]"/>
      <dgm:spPr>
        <a:solidFill>
          <a:srgbClr val="033B57"/>
        </a:solidFill>
      </dgm:spPr>
      <dgm:t>
        <a:bodyPr/>
        <a:lstStyle/>
        <a:p>
          <a:r>
            <a:rPr lang="en-US" dirty="0"/>
            <a:t>Check/Study</a:t>
          </a:r>
        </a:p>
      </dgm:t>
    </dgm:pt>
    <dgm:pt modelId="{92D0CCB8-6F39-4DEE-A338-0660A06C3250}" type="parTrans" cxnId="{CEE7119E-4D13-4E58-9720-B963F7B82D95}">
      <dgm:prSet/>
      <dgm:spPr/>
      <dgm:t>
        <a:bodyPr/>
        <a:lstStyle/>
        <a:p>
          <a:endParaRPr lang="en-US"/>
        </a:p>
      </dgm:t>
    </dgm:pt>
    <dgm:pt modelId="{B138C73F-0B4D-4799-9B21-B9C75B7DCF86}" type="sibTrans" cxnId="{CEE7119E-4D13-4E58-9720-B963F7B82D95}">
      <dgm:prSet/>
      <dgm:spPr>
        <a:solidFill>
          <a:srgbClr val="033B57"/>
        </a:solidFill>
        <a:ln>
          <a:solidFill>
            <a:srgbClr val="004065"/>
          </a:solidFill>
        </a:ln>
      </dgm:spPr>
      <dgm:t>
        <a:bodyPr/>
        <a:lstStyle/>
        <a:p>
          <a:endParaRPr lang="en-US"/>
        </a:p>
      </dgm:t>
    </dgm:pt>
    <dgm:pt modelId="{E1DFE265-43C3-4B82-B547-B4F200852E0D}">
      <dgm:prSet phldrT="[Text]"/>
      <dgm:spPr>
        <a:solidFill>
          <a:srgbClr val="92D050"/>
        </a:solidFill>
      </dgm:spPr>
      <dgm:t>
        <a:bodyPr/>
        <a:lstStyle/>
        <a:p>
          <a:r>
            <a:rPr lang="en-US" dirty="0">
              <a:solidFill>
                <a:schemeClr val="tx1"/>
              </a:solidFill>
            </a:rPr>
            <a:t>Act</a:t>
          </a:r>
        </a:p>
      </dgm:t>
    </dgm:pt>
    <dgm:pt modelId="{2FFEAD7D-7633-404E-9506-1B25B4FF8DD3}" type="parTrans" cxnId="{E73D734E-3751-4E44-97F4-2E45DCB0212C}">
      <dgm:prSet/>
      <dgm:spPr/>
      <dgm:t>
        <a:bodyPr/>
        <a:lstStyle/>
        <a:p>
          <a:endParaRPr lang="en-US"/>
        </a:p>
      </dgm:t>
    </dgm:pt>
    <dgm:pt modelId="{60338394-2D87-4906-8EEC-3735DD40531D}" type="sibTrans" cxnId="{E73D734E-3751-4E44-97F4-2E45DCB0212C}">
      <dgm:prSet/>
      <dgm:spPr>
        <a:solidFill>
          <a:srgbClr val="004065"/>
        </a:solidFill>
        <a:ln>
          <a:solidFill>
            <a:srgbClr val="004065"/>
          </a:solidFill>
        </a:ln>
      </dgm:spPr>
      <dgm:t>
        <a:bodyPr/>
        <a:lstStyle/>
        <a:p>
          <a:endParaRPr lang="en-US"/>
        </a:p>
      </dgm:t>
    </dgm:pt>
    <dgm:pt modelId="{7B862E42-C4D9-4C7A-A8E2-EF410593D0EE}" type="pres">
      <dgm:prSet presAssocID="{06947CC0-AC6C-4C03-B647-34F32B53EC55}" presName="cycle" presStyleCnt="0">
        <dgm:presLayoutVars>
          <dgm:dir/>
          <dgm:resizeHandles val="exact"/>
        </dgm:presLayoutVars>
      </dgm:prSet>
      <dgm:spPr/>
    </dgm:pt>
    <dgm:pt modelId="{788A3C63-5C7B-456E-B8D9-28AB8C92D63B}" type="pres">
      <dgm:prSet presAssocID="{9D2111D7-8F6B-4A0F-B1EE-E2C5E4ABA246}" presName="node" presStyleLbl="node1" presStyleIdx="0" presStyleCnt="4">
        <dgm:presLayoutVars>
          <dgm:bulletEnabled val="1"/>
        </dgm:presLayoutVars>
      </dgm:prSet>
      <dgm:spPr/>
    </dgm:pt>
    <dgm:pt modelId="{CC94D668-E751-4771-9CC2-30CB5BCC2F49}" type="pres">
      <dgm:prSet presAssocID="{9D2111D7-8F6B-4A0F-B1EE-E2C5E4ABA246}" presName="spNode" presStyleCnt="0"/>
      <dgm:spPr/>
    </dgm:pt>
    <dgm:pt modelId="{44A72AC4-17B0-4CF6-BBE3-9F5383920A6C}" type="pres">
      <dgm:prSet presAssocID="{B3C5EB39-234E-4F1A-8387-BCD9F47F0AF4}" presName="sibTrans" presStyleLbl="sibTrans1D1" presStyleIdx="0" presStyleCnt="4"/>
      <dgm:spPr/>
    </dgm:pt>
    <dgm:pt modelId="{66174EF7-A5BA-4198-83AA-74F7701E7D3B}" type="pres">
      <dgm:prSet presAssocID="{A87AB1D6-8663-43F9-A1B4-AA3DF07A55AF}" presName="node" presStyleLbl="node1" presStyleIdx="1" presStyleCnt="4">
        <dgm:presLayoutVars>
          <dgm:bulletEnabled val="1"/>
        </dgm:presLayoutVars>
      </dgm:prSet>
      <dgm:spPr/>
    </dgm:pt>
    <dgm:pt modelId="{A285054D-9D5D-4FA1-B95A-977BA95D79E3}" type="pres">
      <dgm:prSet presAssocID="{A87AB1D6-8663-43F9-A1B4-AA3DF07A55AF}" presName="spNode" presStyleCnt="0"/>
      <dgm:spPr/>
    </dgm:pt>
    <dgm:pt modelId="{DFA3130F-67ED-41AC-B8F0-64B3B0E67745}" type="pres">
      <dgm:prSet presAssocID="{7171830C-975C-419D-90C9-8B66EBC827F1}" presName="sibTrans" presStyleLbl="sibTrans1D1" presStyleIdx="1" presStyleCnt="4"/>
      <dgm:spPr/>
    </dgm:pt>
    <dgm:pt modelId="{386A603F-D126-4B43-BCC8-1A89DACF81DC}" type="pres">
      <dgm:prSet presAssocID="{BDACD801-058E-414A-B44E-1C963999BBBF}" presName="node" presStyleLbl="node1" presStyleIdx="2" presStyleCnt="4">
        <dgm:presLayoutVars>
          <dgm:bulletEnabled val="1"/>
        </dgm:presLayoutVars>
      </dgm:prSet>
      <dgm:spPr/>
    </dgm:pt>
    <dgm:pt modelId="{D304468B-C392-4376-9BFD-B1D2ECE4FC3A}" type="pres">
      <dgm:prSet presAssocID="{BDACD801-058E-414A-B44E-1C963999BBBF}" presName="spNode" presStyleCnt="0"/>
      <dgm:spPr/>
    </dgm:pt>
    <dgm:pt modelId="{42561B85-7F3D-48E2-9DF4-3F43F6044031}" type="pres">
      <dgm:prSet presAssocID="{B138C73F-0B4D-4799-9B21-B9C75B7DCF86}" presName="sibTrans" presStyleLbl="sibTrans1D1" presStyleIdx="2" presStyleCnt="4"/>
      <dgm:spPr/>
    </dgm:pt>
    <dgm:pt modelId="{B5979AF3-8653-4F79-8D86-C318080EE246}" type="pres">
      <dgm:prSet presAssocID="{E1DFE265-43C3-4B82-B547-B4F200852E0D}" presName="node" presStyleLbl="node1" presStyleIdx="3" presStyleCnt="4">
        <dgm:presLayoutVars>
          <dgm:bulletEnabled val="1"/>
        </dgm:presLayoutVars>
      </dgm:prSet>
      <dgm:spPr/>
    </dgm:pt>
    <dgm:pt modelId="{47C47B88-DE3D-4BCE-BB6E-8386A8644478}" type="pres">
      <dgm:prSet presAssocID="{E1DFE265-43C3-4B82-B547-B4F200852E0D}" presName="spNode" presStyleCnt="0"/>
      <dgm:spPr/>
    </dgm:pt>
    <dgm:pt modelId="{067F10E0-9C77-4EF8-9736-3F0BF077D7BB}" type="pres">
      <dgm:prSet presAssocID="{60338394-2D87-4906-8EEC-3735DD40531D}" presName="sibTrans" presStyleLbl="sibTrans1D1" presStyleIdx="3" presStyleCnt="4"/>
      <dgm:spPr/>
    </dgm:pt>
  </dgm:ptLst>
  <dgm:cxnLst>
    <dgm:cxn modelId="{E7D0ED07-C12A-471A-96B8-0032C392596C}" type="presOf" srcId="{B138C73F-0B4D-4799-9B21-B9C75B7DCF86}" destId="{42561B85-7F3D-48E2-9DF4-3F43F6044031}" srcOrd="0" destOrd="0" presId="urn:microsoft.com/office/officeart/2005/8/layout/cycle5"/>
    <dgm:cxn modelId="{4E06651B-08F1-40EA-8DF3-96D51E5A43B7}" type="presOf" srcId="{B3C5EB39-234E-4F1A-8387-BCD9F47F0AF4}" destId="{44A72AC4-17B0-4CF6-BBE3-9F5383920A6C}" srcOrd="0" destOrd="0" presId="urn:microsoft.com/office/officeart/2005/8/layout/cycle5"/>
    <dgm:cxn modelId="{8EF1342B-7AEC-4973-B559-600263D1CE64}" type="presOf" srcId="{7171830C-975C-419D-90C9-8B66EBC827F1}" destId="{DFA3130F-67ED-41AC-B8F0-64B3B0E67745}" srcOrd="0" destOrd="0" presId="urn:microsoft.com/office/officeart/2005/8/layout/cycle5"/>
    <dgm:cxn modelId="{42B97433-5D01-4FD6-BB11-C9A6C5F67790}" type="presOf" srcId="{A87AB1D6-8663-43F9-A1B4-AA3DF07A55AF}" destId="{66174EF7-A5BA-4198-83AA-74F7701E7D3B}" srcOrd="0" destOrd="0" presId="urn:microsoft.com/office/officeart/2005/8/layout/cycle5"/>
    <dgm:cxn modelId="{E73D734E-3751-4E44-97F4-2E45DCB0212C}" srcId="{06947CC0-AC6C-4C03-B647-34F32B53EC55}" destId="{E1DFE265-43C3-4B82-B547-B4F200852E0D}" srcOrd="3" destOrd="0" parTransId="{2FFEAD7D-7633-404E-9506-1B25B4FF8DD3}" sibTransId="{60338394-2D87-4906-8EEC-3735DD40531D}"/>
    <dgm:cxn modelId="{3CB26B6F-F469-4758-A8EF-5EC187585F30}" type="presOf" srcId="{BDACD801-058E-414A-B44E-1C963999BBBF}" destId="{386A603F-D126-4B43-BCC8-1A89DACF81DC}" srcOrd="0" destOrd="0" presId="urn:microsoft.com/office/officeart/2005/8/layout/cycle5"/>
    <dgm:cxn modelId="{9A078C89-CF79-4623-A323-B908D1401C9C}" type="presOf" srcId="{E1DFE265-43C3-4B82-B547-B4F200852E0D}" destId="{B5979AF3-8653-4F79-8D86-C318080EE246}" srcOrd="0" destOrd="0" presId="urn:microsoft.com/office/officeart/2005/8/layout/cycle5"/>
    <dgm:cxn modelId="{CEE7119E-4D13-4E58-9720-B963F7B82D95}" srcId="{06947CC0-AC6C-4C03-B647-34F32B53EC55}" destId="{BDACD801-058E-414A-B44E-1C963999BBBF}" srcOrd="2" destOrd="0" parTransId="{92D0CCB8-6F39-4DEE-A338-0660A06C3250}" sibTransId="{B138C73F-0B4D-4799-9B21-B9C75B7DCF86}"/>
    <dgm:cxn modelId="{7E155CA2-1A59-4322-8995-19A683CC2265}" type="presOf" srcId="{60338394-2D87-4906-8EEC-3735DD40531D}" destId="{067F10E0-9C77-4EF8-9736-3F0BF077D7BB}" srcOrd="0" destOrd="0" presId="urn:microsoft.com/office/officeart/2005/8/layout/cycle5"/>
    <dgm:cxn modelId="{68208DB3-35FF-453E-9C74-17E834FCDDEB}" type="presOf" srcId="{06947CC0-AC6C-4C03-B647-34F32B53EC55}" destId="{7B862E42-C4D9-4C7A-A8E2-EF410593D0EE}" srcOrd="0" destOrd="0" presId="urn:microsoft.com/office/officeart/2005/8/layout/cycle5"/>
    <dgm:cxn modelId="{0AAD6AC5-03E7-4688-A6FF-4797BE8CB9C3}" srcId="{06947CC0-AC6C-4C03-B647-34F32B53EC55}" destId="{A87AB1D6-8663-43F9-A1B4-AA3DF07A55AF}" srcOrd="1" destOrd="0" parTransId="{77544DED-FAFB-423C-B79E-919632CA4454}" sibTransId="{7171830C-975C-419D-90C9-8B66EBC827F1}"/>
    <dgm:cxn modelId="{FDE69CE2-A7FA-4EA3-BA7F-2736513F3446}" srcId="{06947CC0-AC6C-4C03-B647-34F32B53EC55}" destId="{9D2111D7-8F6B-4A0F-B1EE-E2C5E4ABA246}" srcOrd="0" destOrd="0" parTransId="{F3AA667E-A13C-494A-BF74-BCB0902A89E4}" sibTransId="{B3C5EB39-234E-4F1A-8387-BCD9F47F0AF4}"/>
    <dgm:cxn modelId="{DBA8A0FC-54CD-4DD2-83AD-2C74DE91FE89}" type="presOf" srcId="{9D2111D7-8F6B-4A0F-B1EE-E2C5E4ABA246}" destId="{788A3C63-5C7B-456E-B8D9-28AB8C92D63B}" srcOrd="0" destOrd="0" presId="urn:microsoft.com/office/officeart/2005/8/layout/cycle5"/>
    <dgm:cxn modelId="{2A213609-D05D-49E5-BF51-F328444C3799}" type="presParOf" srcId="{7B862E42-C4D9-4C7A-A8E2-EF410593D0EE}" destId="{788A3C63-5C7B-456E-B8D9-28AB8C92D63B}" srcOrd="0" destOrd="0" presId="urn:microsoft.com/office/officeart/2005/8/layout/cycle5"/>
    <dgm:cxn modelId="{D0705339-64F9-4888-A3A0-9C9B12082386}" type="presParOf" srcId="{7B862E42-C4D9-4C7A-A8E2-EF410593D0EE}" destId="{CC94D668-E751-4771-9CC2-30CB5BCC2F49}" srcOrd="1" destOrd="0" presId="urn:microsoft.com/office/officeart/2005/8/layout/cycle5"/>
    <dgm:cxn modelId="{17C19933-5D3F-4D80-9EEA-B13938CE9CFC}" type="presParOf" srcId="{7B862E42-C4D9-4C7A-A8E2-EF410593D0EE}" destId="{44A72AC4-17B0-4CF6-BBE3-9F5383920A6C}" srcOrd="2" destOrd="0" presId="urn:microsoft.com/office/officeart/2005/8/layout/cycle5"/>
    <dgm:cxn modelId="{4B554632-A17C-4278-B46C-AA2CBD3FBCCB}" type="presParOf" srcId="{7B862E42-C4D9-4C7A-A8E2-EF410593D0EE}" destId="{66174EF7-A5BA-4198-83AA-74F7701E7D3B}" srcOrd="3" destOrd="0" presId="urn:microsoft.com/office/officeart/2005/8/layout/cycle5"/>
    <dgm:cxn modelId="{7DBB20F3-9DD3-472C-9883-008B241D9F92}" type="presParOf" srcId="{7B862E42-C4D9-4C7A-A8E2-EF410593D0EE}" destId="{A285054D-9D5D-4FA1-B95A-977BA95D79E3}" srcOrd="4" destOrd="0" presId="urn:microsoft.com/office/officeart/2005/8/layout/cycle5"/>
    <dgm:cxn modelId="{78FB01FA-9F63-4E99-959B-B66A2639F5D1}" type="presParOf" srcId="{7B862E42-C4D9-4C7A-A8E2-EF410593D0EE}" destId="{DFA3130F-67ED-41AC-B8F0-64B3B0E67745}" srcOrd="5" destOrd="0" presId="urn:microsoft.com/office/officeart/2005/8/layout/cycle5"/>
    <dgm:cxn modelId="{D539DF50-66B2-40C7-B18E-93FAAC9A840E}" type="presParOf" srcId="{7B862E42-C4D9-4C7A-A8E2-EF410593D0EE}" destId="{386A603F-D126-4B43-BCC8-1A89DACF81DC}" srcOrd="6" destOrd="0" presId="urn:microsoft.com/office/officeart/2005/8/layout/cycle5"/>
    <dgm:cxn modelId="{2D55A02E-F52C-4725-91C2-3DD5F7E6571B}" type="presParOf" srcId="{7B862E42-C4D9-4C7A-A8E2-EF410593D0EE}" destId="{D304468B-C392-4376-9BFD-B1D2ECE4FC3A}" srcOrd="7" destOrd="0" presId="urn:microsoft.com/office/officeart/2005/8/layout/cycle5"/>
    <dgm:cxn modelId="{848FE9B4-6438-473A-B1F7-12FCB26CA369}" type="presParOf" srcId="{7B862E42-C4D9-4C7A-A8E2-EF410593D0EE}" destId="{42561B85-7F3D-48E2-9DF4-3F43F6044031}" srcOrd="8" destOrd="0" presId="urn:microsoft.com/office/officeart/2005/8/layout/cycle5"/>
    <dgm:cxn modelId="{FD8EAA78-4A40-43B6-BA2A-22984DA3B6C8}" type="presParOf" srcId="{7B862E42-C4D9-4C7A-A8E2-EF410593D0EE}" destId="{B5979AF3-8653-4F79-8D86-C318080EE246}" srcOrd="9" destOrd="0" presId="urn:microsoft.com/office/officeart/2005/8/layout/cycle5"/>
    <dgm:cxn modelId="{1FEF6468-7C97-4CE8-B0F1-DA5206222406}" type="presParOf" srcId="{7B862E42-C4D9-4C7A-A8E2-EF410593D0EE}" destId="{47C47B88-DE3D-4BCE-BB6E-8386A8644478}" srcOrd="10" destOrd="0" presId="urn:microsoft.com/office/officeart/2005/8/layout/cycle5"/>
    <dgm:cxn modelId="{0AE5B2C8-18DF-4B7F-8A88-16B651C4D8CF}" type="presParOf" srcId="{7B862E42-C4D9-4C7A-A8E2-EF410593D0EE}" destId="{067F10E0-9C77-4EF8-9736-3F0BF077D7BB}"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8D4ADC-E19B-4A52-B048-D3354397747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4F11E047-54BC-4D92-8234-83D2C574FA87}">
      <dgm:prSet phldrT="[Text]" custT="1"/>
      <dgm:spPr>
        <a:solidFill>
          <a:srgbClr val="033B57"/>
        </a:solidFill>
      </dgm:spPr>
      <dgm:t>
        <a:bodyPr/>
        <a:lstStyle/>
        <a:p>
          <a:r>
            <a:rPr lang="en-US" sz="2400" dirty="0"/>
            <a:t>Internal stakeholders</a:t>
          </a:r>
        </a:p>
      </dgm:t>
    </dgm:pt>
    <dgm:pt modelId="{6F1E006B-143E-4009-909E-750A51D07D25}" type="parTrans" cxnId="{7FDA92C8-A44F-4165-AEF7-1EC170D518FA}">
      <dgm:prSet/>
      <dgm:spPr/>
      <dgm:t>
        <a:bodyPr/>
        <a:lstStyle/>
        <a:p>
          <a:endParaRPr lang="en-US" sz="2400"/>
        </a:p>
      </dgm:t>
    </dgm:pt>
    <dgm:pt modelId="{F0400818-7B14-49DD-A76A-5DC4073127C0}" type="sibTrans" cxnId="{7FDA92C8-A44F-4165-AEF7-1EC170D518FA}">
      <dgm:prSet/>
      <dgm:spPr/>
      <dgm:t>
        <a:bodyPr/>
        <a:lstStyle/>
        <a:p>
          <a:endParaRPr lang="en-US" sz="2400"/>
        </a:p>
      </dgm:t>
    </dgm:pt>
    <dgm:pt modelId="{4F6B3265-F734-46E2-BAAF-74F45C361C02}">
      <dgm:prSet custT="1"/>
      <dgm:spPr>
        <a:solidFill>
          <a:srgbClr val="92D050">
            <a:alpha val="90000"/>
          </a:srgbClr>
        </a:solidFill>
      </dgm:spPr>
      <dgm:t>
        <a:bodyPr/>
        <a:lstStyle/>
        <a:p>
          <a:r>
            <a:rPr lang="en-US" sz="2400" dirty="0"/>
            <a:t>Administration</a:t>
          </a:r>
        </a:p>
      </dgm:t>
    </dgm:pt>
    <dgm:pt modelId="{2C7D49D4-351A-441C-8CCD-C2CA61D45241}" type="parTrans" cxnId="{59865B7B-CA43-4A29-9E1D-5A5DF622402C}">
      <dgm:prSet/>
      <dgm:spPr/>
      <dgm:t>
        <a:bodyPr/>
        <a:lstStyle/>
        <a:p>
          <a:endParaRPr lang="en-US" sz="2400"/>
        </a:p>
      </dgm:t>
    </dgm:pt>
    <dgm:pt modelId="{81EDCAA1-251A-4DF0-B2BE-1FC390248630}" type="sibTrans" cxnId="{59865B7B-CA43-4A29-9E1D-5A5DF622402C}">
      <dgm:prSet/>
      <dgm:spPr/>
      <dgm:t>
        <a:bodyPr/>
        <a:lstStyle/>
        <a:p>
          <a:endParaRPr lang="en-US" sz="2400"/>
        </a:p>
      </dgm:t>
    </dgm:pt>
    <dgm:pt modelId="{D3C73FCB-D95F-47A6-9C25-6820CD81C1DE}">
      <dgm:prSet custT="1"/>
      <dgm:spPr>
        <a:solidFill>
          <a:srgbClr val="92D050">
            <a:alpha val="90000"/>
          </a:srgbClr>
        </a:solidFill>
      </dgm:spPr>
      <dgm:t>
        <a:bodyPr/>
        <a:lstStyle/>
        <a:p>
          <a:r>
            <a:rPr lang="en-US" sz="2400" dirty="0"/>
            <a:t>Clinicians</a:t>
          </a:r>
        </a:p>
      </dgm:t>
    </dgm:pt>
    <dgm:pt modelId="{53B50B3C-57A7-493C-ADF3-993CEF56DC5C}" type="parTrans" cxnId="{1235CAEF-2C23-400C-B781-D35100F37A6F}">
      <dgm:prSet/>
      <dgm:spPr/>
      <dgm:t>
        <a:bodyPr/>
        <a:lstStyle/>
        <a:p>
          <a:endParaRPr lang="en-US" sz="2400"/>
        </a:p>
      </dgm:t>
    </dgm:pt>
    <dgm:pt modelId="{58FC20B0-FF16-4ADB-B519-E9FA09C619BA}" type="sibTrans" cxnId="{1235CAEF-2C23-400C-B781-D35100F37A6F}">
      <dgm:prSet/>
      <dgm:spPr/>
      <dgm:t>
        <a:bodyPr/>
        <a:lstStyle/>
        <a:p>
          <a:endParaRPr lang="en-US" sz="2400"/>
        </a:p>
      </dgm:t>
    </dgm:pt>
    <dgm:pt modelId="{954D4C59-6D40-400D-8589-0E86272FDD3D}">
      <dgm:prSet custT="1"/>
      <dgm:spPr>
        <a:solidFill>
          <a:srgbClr val="92D050">
            <a:alpha val="90000"/>
          </a:srgbClr>
        </a:solidFill>
      </dgm:spPr>
      <dgm:t>
        <a:bodyPr/>
        <a:lstStyle/>
        <a:p>
          <a:r>
            <a:rPr lang="en-US" sz="2400" dirty="0"/>
            <a:t>Navigators</a:t>
          </a:r>
        </a:p>
      </dgm:t>
    </dgm:pt>
    <dgm:pt modelId="{562894F9-8E94-42F2-B93A-1E94316D36E0}" type="parTrans" cxnId="{503473FC-EA10-41BF-82C5-06681008F1A1}">
      <dgm:prSet/>
      <dgm:spPr/>
      <dgm:t>
        <a:bodyPr/>
        <a:lstStyle/>
        <a:p>
          <a:endParaRPr lang="en-US" sz="2400"/>
        </a:p>
      </dgm:t>
    </dgm:pt>
    <dgm:pt modelId="{FF75993C-45AD-4837-8130-73E637DEDECD}" type="sibTrans" cxnId="{503473FC-EA10-41BF-82C5-06681008F1A1}">
      <dgm:prSet/>
      <dgm:spPr/>
      <dgm:t>
        <a:bodyPr/>
        <a:lstStyle/>
        <a:p>
          <a:endParaRPr lang="en-US" sz="2400"/>
        </a:p>
      </dgm:t>
    </dgm:pt>
    <dgm:pt modelId="{E46C5D1C-4CB1-459A-AC9D-A8AA1210BC18}">
      <dgm:prSet custT="1"/>
      <dgm:spPr>
        <a:solidFill>
          <a:srgbClr val="033B57"/>
        </a:solidFill>
      </dgm:spPr>
      <dgm:t>
        <a:bodyPr/>
        <a:lstStyle/>
        <a:p>
          <a:r>
            <a:rPr lang="en-US" sz="2400" dirty="0"/>
            <a:t>External stakeholders</a:t>
          </a:r>
        </a:p>
      </dgm:t>
    </dgm:pt>
    <dgm:pt modelId="{0D60C87A-DE69-4137-8030-0AA3582DCE25}" type="parTrans" cxnId="{BE02FE05-A604-431F-BD4A-6D82EEEB413B}">
      <dgm:prSet/>
      <dgm:spPr/>
      <dgm:t>
        <a:bodyPr/>
        <a:lstStyle/>
        <a:p>
          <a:endParaRPr lang="en-US" sz="2400"/>
        </a:p>
      </dgm:t>
    </dgm:pt>
    <dgm:pt modelId="{A21DDE80-4ADC-4CF5-B786-65C1726BDB61}" type="sibTrans" cxnId="{BE02FE05-A604-431F-BD4A-6D82EEEB413B}">
      <dgm:prSet/>
      <dgm:spPr/>
      <dgm:t>
        <a:bodyPr/>
        <a:lstStyle/>
        <a:p>
          <a:endParaRPr lang="en-US" sz="2400"/>
        </a:p>
      </dgm:t>
    </dgm:pt>
    <dgm:pt modelId="{89384E7D-B827-4414-B425-4ECB5F22551F}">
      <dgm:prSet custT="1"/>
      <dgm:spPr>
        <a:solidFill>
          <a:srgbClr val="92D050">
            <a:alpha val="90000"/>
          </a:srgbClr>
        </a:solidFill>
      </dgm:spPr>
      <dgm:t>
        <a:bodyPr/>
        <a:lstStyle/>
        <a:p>
          <a:r>
            <a:rPr lang="en-US" sz="2400"/>
            <a:t>Funders</a:t>
          </a:r>
          <a:endParaRPr lang="en-US" sz="2400" dirty="0"/>
        </a:p>
      </dgm:t>
    </dgm:pt>
    <dgm:pt modelId="{1AB28EC7-2CE8-470A-A669-33F2616C2CFB}" type="parTrans" cxnId="{01450ED0-4B67-4D62-817F-8EC2EEB375B0}">
      <dgm:prSet/>
      <dgm:spPr/>
      <dgm:t>
        <a:bodyPr/>
        <a:lstStyle/>
        <a:p>
          <a:endParaRPr lang="en-US" sz="2400"/>
        </a:p>
      </dgm:t>
    </dgm:pt>
    <dgm:pt modelId="{FE2EDDB6-4272-4333-80AD-D445F4D05B68}" type="sibTrans" cxnId="{01450ED0-4B67-4D62-817F-8EC2EEB375B0}">
      <dgm:prSet/>
      <dgm:spPr/>
      <dgm:t>
        <a:bodyPr/>
        <a:lstStyle/>
        <a:p>
          <a:endParaRPr lang="en-US" sz="2400"/>
        </a:p>
      </dgm:t>
    </dgm:pt>
    <dgm:pt modelId="{ABEDC50F-4F06-4A0A-B221-43DBE3DA6C2F}">
      <dgm:prSet custT="1"/>
      <dgm:spPr>
        <a:solidFill>
          <a:srgbClr val="92D050">
            <a:alpha val="90000"/>
          </a:srgbClr>
        </a:solidFill>
      </dgm:spPr>
      <dgm:t>
        <a:bodyPr/>
        <a:lstStyle/>
        <a:p>
          <a:r>
            <a:rPr lang="en-US" sz="2400"/>
            <a:t>Partners </a:t>
          </a:r>
          <a:endParaRPr lang="en-US" sz="2400" dirty="0"/>
        </a:p>
      </dgm:t>
    </dgm:pt>
    <dgm:pt modelId="{456A1706-CFF0-489E-A4A5-1E4EB26C54C5}" type="parTrans" cxnId="{0C7F9AD5-535B-4B2F-B1A9-F34BB1B4BBEA}">
      <dgm:prSet/>
      <dgm:spPr/>
      <dgm:t>
        <a:bodyPr/>
        <a:lstStyle/>
        <a:p>
          <a:endParaRPr lang="en-US" sz="2400"/>
        </a:p>
      </dgm:t>
    </dgm:pt>
    <dgm:pt modelId="{61209CDA-7818-4BAF-9838-BBECA3E0C5C0}" type="sibTrans" cxnId="{0C7F9AD5-535B-4B2F-B1A9-F34BB1B4BBEA}">
      <dgm:prSet/>
      <dgm:spPr/>
      <dgm:t>
        <a:bodyPr/>
        <a:lstStyle/>
        <a:p>
          <a:endParaRPr lang="en-US" sz="2400"/>
        </a:p>
      </dgm:t>
    </dgm:pt>
    <dgm:pt modelId="{501C037B-DDBB-47BB-B78C-6E4CC024DA24}">
      <dgm:prSet custT="1"/>
      <dgm:spPr>
        <a:solidFill>
          <a:srgbClr val="92D050">
            <a:alpha val="90000"/>
          </a:srgbClr>
        </a:solidFill>
      </dgm:spPr>
      <dgm:t>
        <a:bodyPr/>
        <a:lstStyle/>
        <a:p>
          <a:r>
            <a:rPr lang="en-US" sz="2400"/>
            <a:t>Patients</a:t>
          </a:r>
          <a:endParaRPr lang="en-US" sz="2400" dirty="0"/>
        </a:p>
      </dgm:t>
    </dgm:pt>
    <dgm:pt modelId="{D94BA4AB-8AE7-422E-A1AA-A600BFDE8BA0}" type="parTrans" cxnId="{7DDD03C4-CEE7-49B7-8915-0F554B51D1FF}">
      <dgm:prSet/>
      <dgm:spPr/>
      <dgm:t>
        <a:bodyPr/>
        <a:lstStyle/>
        <a:p>
          <a:endParaRPr lang="en-US" sz="2400"/>
        </a:p>
      </dgm:t>
    </dgm:pt>
    <dgm:pt modelId="{8CC04F6F-01CE-4105-9FBA-A0CE86ECA264}" type="sibTrans" cxnId="{7DDD03C4-CEE7-49B7-8915-0F554B51D1FF}">
      <dgm:prSet/>
      <dgm:spPr/>
      <dgm:t>
        <a:bodyPr/>
        <a:lstStyle/>
        <a:p>
          <a:endParaRPr lang="en-US" sz="2400"/>
        </a:p>
      </dgm:t>
    </dgm:pt>
    <dgm:pt modelId="{2945BB64-48B1-4FCB-83FA-1B5E041D74F9}" type="pres">
      <dgm:prSet presAssocID="{988D4ADC-E19B-4A52-B048-D33543977475}" presName="Name0" presStyleCnt="0">
        <dgm:presLayoutVars>
          <dgm:dir/>
          <dgm:animLvl val="lvl"/>
          <dgm:resizeHandles val="exact"/>
        </dgm:presLayoutVars>
      </dgm:prSet>
      <dgm:spPr/>
    </dgm:pt>
    <dgm:pt modelId="{54144CA5-01EC-44EA-B3C8-C83A159930AD}" type="pres">
      <dgm:prSet presAssocID="{4F11E047-54BC-4D92-8234-83D2C574FA87}" presName="vertFlow" presStyleCnt="0"/>
      <dgm:spPr/>
    </dgm:pt>
    <dgm:pt modelId="{8E8F66FF-ACBC-47A9-8D29-C1DE058BED7F}" type="pres">
      <dgm:prSet presAssocID="{4F11E047-54BC-4D92-8234-83D2C574FA87}" presName="header" presStyleLbl="node1" presStyleIdx="0" presStyleCnt="2"/>
      <dgm:spPr/>
    </dgm:pt>
    <dgm:pt modelId="{621FA103-1328-4452-9805-F02405DF37EA}" type="pres">
      <dgm:prSet presAssocID="{2C7D49D4-351A-441C-8CCD-C2CA61D45241}" presName="parTrans" presStyleLbl="sibTrans2D1" presStyleIdx="0" presStyleCnt="6"/>
      <dgm:spPr/>
    </dgm:pt>
    <dgm:pt modelId="{145B75EC-85A2-44BE-8032-EFA66F06F9CD}" type="pres">
      <dgm:prSet presAssocID="{4F6B3265-F734-46E2-BAAF-74F45C361C02}" presName="child" presStyleLbl="alignAccFollowNode1" presStyleIdx="0" presStyleCnt="6">
        <dgm:presLayoutVars>
          <dgm:chMax val="0"/>
          <dgm:bulletEnabled val="1"/>
        </dgm:presLayoutVars>
      </dgm:prSet>
      <dgm:spPr/>
    </dgm:pt>
    <dgm:pt modelId="{038AD6FD-5389-44D6-AAA0-BA3C63168BF4}" type="pres">
      <dgm:prSet presAssocID="{81EDCAA1-251A-4DF0-B2BE-1FC390248630}" presName="sibTrans" presStyleLbl="sibTrans2D1" presStyleIdx="1" presStyleCnt="6"/>
      <dgm:spPr/>
    </dgm:pt>
    <dgm:pt modelId="{8C6054C8-1D96-4E97-90C4-5AF259E5EB53}" type="pres">
      <dgm:prSet presAssocID="{D3C73FCB-D95F-47A6-9C25-6820CD81C1DE}" presName="child" presStyleLbl="alignAccFollowNode1" presStyleIdx="1" presStyleCnt="6">
        <dgm:presLayoutVars>
          <dgm:chMax val="0"/>
          <dgm:bulletEnabled val="1"/>
        </dgm:presLayoutVars>
      </dgm:prSet>
      <dgm:spPr/>
    </dgm:pt>
    <dgm:pt modelId="{F0722024-92DF-442C-9B9B-AAC820EF83F8}" type="pres">
      <dgm:prSet presAssocID="{58FC20B0-FF16-4ADB-B519-E9FA09C619BA}" presName="sibTrans" presStyleLbl="sibTrans2D1" presStyleIdx="2" presStyleCnt="6"/>
      <dgm:spPr/>
    </dgm:pt>
    <dgm:pt modelId="{FA091DEE-AEF7-489B-8C38-F03662D14FD1}" type="pres">
      <dgm:prSet presAssocID="{954D4C59-6D40-400D-8589-0E86272FDD3D}" presName="child" presStyleLbl="alignAccFollowNode1" presStyleIdx="2" presStyleCnt="6">
        <dgm:presLayoutVars>
          <dgm:chMax val="0"/>
          <dgm:bulletEnabled val="1"/>
        </dgm:presLayoutVars>
      </dgm:prSet>
      <dgm:spPr/>
    </dgm:pt>
    <dgm:pt modelId="{E8077B78-B0B1-4C3F-B043-A8177B90D51D}" type="pres">
      <dgm:prSet presAssocID="{4F11E047-54BC-4D92-8234-83D2C574FA87}" presName="hSp" presStyleCnt="0"/>
      <dgm:spPr/>
    </dgm:pt>
    <dgm:pt modelId="{8F1D4B9C-4EBF-4277-9A05-5DAD113B328B}" type="pres">
      <dgm:prSet presAssocID="{E46C5D1C-4CB1-459A-AC9D-A8AA1210BC18}" presName="vertFlow" presStyleCnt="0"/>
      <dgm:spPr/>
    </dgm:pt>
    <dgm:pt modelId="{73366712-D472-44E1-998F-38EDC3311E39}" type="pres">
      <dgm:prSet presAssocID="{E46C5D1C-4CB1-459A-AC9D-A8AA1210BC18}" presName="header" presStyleLbl="node1" presStyleIdx="1" presStyleCnt="2"/>
      <dgm:spPr/>
    </dgm:pt>
    <dgm:pt modelId="{385F5D40-7BA1-4749-BF63-D437220E8ECD}" type="pres">
      <dgm:prSet presAssocID="{1AB28EC7-2CE8-470A-A669-33F2616C2CFB}" presName="parTrans" presStyleLbl="sibTrans2D1" presStyleIdx="3" presStyleCnt="6"/>
      <dgm:spPr/>
    </dgm:pt>
    <dgm:pt modelId="{A1C45D0B-8A23-4B6E-8CE3-3355D1CAD60F}" type="pres">
      <dgm:prSet presAssocID="{89384E7D-B827-4414-B425-4ECB5F22551F}" presName="child" presStyleLbl="alignAccFollowNode1" presStyleIdx="3" presStyleCnt="6">
        <dgm:presLayoutVars>
          <dgm:chMax val="0"/>
          <dgm:bulletEnabled val="1"/>
        </dgm:presLayoutVars>
      </dgm:prSet>
      <dgm:spPr/>
    </dgm:pt>
    <dgm:pt modelId="{067E56C7-30F7-4429-A5DD-76392F3C2EBD}" type="pres">
      <dgm:prSet presAssocID="{FE2EDDB6-4272-4333-80AD-D445F4D05B68}" presName="sibTrans" presStyleLbl="sibTrans2D1" presStyleIdx="4" presStyleCnt="6"/>
      <dgm:spPr/>
    </dgm:pt>
    <dgm:pt modelId="{0A863AD1-D4F6-425A-93FC-FFA9CDFF0331}" type="pres">
      <dgm:prSet presAssocID="{ABEDC50F-4F06-4A0A-B221-43DBE3DA6C2F}" presName="child" presStyleLbl="alignAccFollowNode1" presStyleIdx="4" presStyleCnt="6">
        <dgm:presLayoutVars>
          <dgm:chMax val="0"/>
          <dgm:bulletEnabled val="1"/>
        </dgm:presLayoutVars>
      </dgm:prSet>
      <dgm:spPr/>
    </dgm:pt>
    <dgm:pt modelId="{862AE59D-92B0-4952-9198-7A42869FE965}" type="pres">
      <dgm:prSet presAssocID="{61209CDA-7818-4BAF-9838-BBECA3E0C5C0}" presName="sibTrans" presStyleLbl="sibTrans2D1" presStyleIdx="5" presStyleCnt="6"/>
      <dgm:spPr/>
    </dgm:pt>
    <dgm:pt modelId="{F6EDFEF4-CDE3-4841-B1E5-B17AD2633E14}" type="pres">
      <dgm:prSet presAssocID="{501C037B-DDBB-47BB-B78C-6E4CC024DA24}" presName="child" presStyleLbl="alignAccFollowNode1" presStyleIdx="5" presStyleCnt="6">
        <dgm:presLayoutVars>
          <dgm:chMax val="0"/>
          <dgm:bulletEnabled val="1"/>
        </dgm:presLayoutVars>
      </dgm:prSet>
      <dgm:spPr/>
    </dgm:pt>
  </dgm:ptLst>
  <dgm:cxnLst>
    <dgm:cxn modelId="{BE02FE05-A604-431F-BD4A-6D82EEEB413B}" srcId="{988D4ADC-E19B-4A52-B048-D33543977475}" destId="{E46C5D1C-4CB1-459A-AC9D-A8AA1210BC18}" srcOrd="1" destOrd="0" parTransId="{0D60C87A-DE69-4137-8030-0AA3582DCE25}" sibTransId="{A21DDE80-4ADC-4CF5-B786-65C1726BDB61}"/>
    <dgm:cxn modelId="{DF8C7015-CAA3-455D-8C86-3BEE19842BDA}" type="presOf" srcId="{61209CDA-7818-4BAF-9838-BBECA3E0C5C0}" destId="{862AE59D-92B0-4952-9198-7A42869FE965}" srcOrd="0" destOrd="0" presId="urn:microsoft.com/office/officeart/2005/8/layout/lProcess1"/>
    <dgm:cxn modelId="{F189B717-77E9-43FA-AC95-8AC0219361D9}" type="presOf" srcId="{58FC20B0-FF16-4ADB-B519-E9FA09C619BA}" destId="{F0722024-92DF-442C-9B9B-AAC820EF83F8}" srcOrd="0" destOrd="0" presId="urn:microsoft.com/office/officeart/2005/8/layout/lProcess1"/>
    <dgm:cxn modelId="{41A6ED42-DF35-4276-8A2A-2EE930D839AC}" type="presOf" srcId="{D3C73FCB-D95F-47A6-9C25-6820CD81C1DE}" destId="{8C6054C8-1D96-4E97-90C4-5AF259E5EB53}" srcOrd="0" destOrd="0" presId="urn:microsoft.com/office/officeart/2005/8/layout/lProcess1"/>
    <dgm:cxn modelId="{D9A06543-BB4F-4BD4-A7DC-B9B53A240404}" type="presOf" srcId="{E46C5D1C-4CB1-459A-AC9D-A8AA1210BC18}" destId="{73366712-D472-44E1-998F-38EDC3311E39}" srcOrd="0" destOrd="0" presId="urn:microsoft.com/office/officeart/2005/8/layout/lProcess1"/>
    <dgm:cxn modelId="{D9920468-63AC-4C45-8E9F-A4B38EA37D2F}" type="presOf" srcId="{ABEDC50F-4F06-4A0A-B221-43DBE3DA6C2F}" destId="{0A863AD1-D4F6-425A-93FC-FFA9CDFF0331}" srcOrd="0" destOrd="0" presId="urn:microsoft.com/office/officeart/2005/8/layout/lProcess1"/>
    <dgm:cxn modelId="{B0BA6555-8D62-44CA-A762-8C0A5D8D619C}" type="presOf" srcId="{FE2EDDB6-4272-4333-80AD-D445F4D05B68}" destId="{067E56C7-30F7-4429-A5DD-76392F3C2EBD}" srcOrd="0" destOrd="0" presId="urn:microsoft.com/office/officeart/2005/8/layout/lProcess1"/>
    <dgm:cxn modelId="{FDFD4D57-0F5D-4D5E-A0F9-AC6E34917099}" type="presOf" srcId="{954D4C59-6D40-400D-8589-0E86272FDD3D}" destId="{FA091DEE-AEF7-489B-8C38-F03662D14FD1}" srcOrd="0" destOrd="0" presId="urn:microsoft.com/office/officeart/2005/8/layout/lProcess1"/>
    <dgm:cxn modelId="{59865B7B-CA43-4A29-9E1D-5A5DF622402C}" srcId="{4F11E047-54BC-4D92-8234-83D2C574FA87}" destId="{4F6B3265-F734-46E2-BAAF-74F45C361C02}" srcOrd="0" destOrd="0" parTransId="{2C7D49D4-351A-441C-8CCD-C2CA61D45241}" sibTransId="{81EDCAA1-251A-4DF0-B2BE-1FC390248630}"/>
    <dgm:cxn modelId="{C848259B-0D20-4BB6-A9A9-D714E375B585}" type="presOf" srcId="{89384E7D-B827-4414-B425-4ECB5F22551F}" destId="{A1C45D0B-8A23-4B6E-8CE3-3355D1CAD60F}" srcOrd="0" destOrd="0" presId="urn:microsoft.com/office/officeart/2005/8/layout/lProcess1"/>
    <dgm:cxn modelId="{EDAB5CA0-4EAF-427A-8B47-7197A342366C}" type="presOf" srcId="{1AB28EC7-2CE8-470A-A669-33F2616C2CFB}" destId="{385F5D40-7BA1-4749-BF63-D437220E8ECD}" srcOrd="0" destOrd="0" presId="urn:microsoft.com/office/officeart/2005/8/layout/lProcess1"/>
    <dgm:cxn modelId="{48D25EA6-75CA-4775-ADF5-501BD2547491}" type="presOf" srcId="{501C037B-DDBB-47BB-B78C-6E4CC024DA24}" destId="{F6EDFEF4-CDE3-4841-B1E5-B17AD2633E14}" srcOrd="0" destOrd="0" presId="urn:microsoft.com/office/officeart/2005/8/layout/lProcess1"/>
    <dgm:cxn modelId="{001CAFB4-2B0C-4021-B59B-FC4BCADF5E01}" type="presOf" srcId="{81EDCAA1-251A-4DF0-B2BE-1FC390248630}" destId="{038AD6FD-5389-44D6-AAA0-BA3C63168BF4}" srcOrd="0" destOrd="0" presId="urn:microsoft.com/office/officeart/2005/8/layout/lProcess1"/>
    <dgm:cxn modelId="{94933CBA-1DE6-4A95-B3FD-BC51C1938061}" type="presOf" srcId="{2C7D49D4-351A-441C-8CCD-C2CA61D45241}" destId="{621FA103-1328-4452-9805-F02405DF37EA}" srcOrd="0" destOrd="0" presId="urn:microsoft.com/office/officeart/2005/8/layout/lProcess1"/>
    <dgm:cxn modelId="{7DDD03C4-CEE7-49B7-8915-0F554B51D1FF}" srcId="{E46C5D1C-4CB1-459A-AC9D-A8AA1210BC18}" destId="{501C037B-DDBB-47BB-B78C-6E4CC024DA24}" srcOrd="2" destOrd="0" parTransId="{D94BA4AB-8AE7-422E-A1AA-A600BFDE8BA0}" sibTransId="{8CC04F6F-01CE-4105-9FBA-A0CE86ECA264}"/>
    <dgm:cxn modelId="{7FDA92C8-A44F-4165-AEF7-1EC170D518FA}" srcId="{988D4ADC-E19B-4A52-B048-D33543977475}" destId="{4F11E047-54BC-4D92-8234-83D2C574FA87}" srcOrd="0" destOrd="0" parTransId="{6F1E006B-143E-4009-909E-750A51D07D25}" sibTransId="{F0400818-7B14-49DD-A76A-5DC4073127C0}"/>
    <dgm:cxn modelId="{30D6D0CB-BFC3-434C-B696-41EF319C5918}" type="presOf" srcId="{4F6B3265-F734-46E2-BAAF-74F45C361C02}" destId="{145B75EC-85A2-44BE-8032-EFA66F06F9CD}" srcOrd="0" destOrd="0" presId="urn:microsoft.com/office/officeart/2005/8/layout/lProcess1"/>
    <dgm:cxn modelId="{01450ED0-4B67-4D62-817F-8EC2EEB375B0}" srcId="{E46C5D1C-4CB1-459A-AC9D-A8AA1210BC18}" destId="{89384E7D-B827-4414-B425-4ECB5F22551F}" srcOrd="0" destOrd="0" parTransId="{1AB28EC7-2CE8-470A-A669-33F2616C2CFB}" sibTransId="{FE2EDDB6-4272-4333-80AD-D445F4D05B68}"/>
    <dgm:cxn modelId="{0C7F9AD5-535B-4B2F-B1A9-F34BB1B4BBEA}" srcId="{E46C5D1C-4CB1-459A-AC9D-A8AA1210BC18}" destId="{ABEDC50F-4F06-4A0A-B221-43DBE3DA6C2F}" srcOrd="1" destOrd="0" parTransId="{456A1706-CFF0-489E-A4A5-1E4EB26C54C5}" sibTransId="{61209CDA-7818-4BAF-9838-BBECA3E0C5C0}"/>
    <dgm:cxn modelId="{1F3722ED-72EF-4F00-928B-34C894A45937}" type="presOf" srcId="{4F11E047-54BC-4D92-8234-83D2C574FA87}" destId="{8E8F66FF-ACBC-47A9-8D29-C1DE058BED7F}" srcOrd="0" destOrd="0" presId="urn:microsoft.com/office/officeart/2005/8/layout/lProcess1"/>
    <dgm:cxn modelId="{DC00F0ED-091D-4335-81F8-FE8DFC74D402}" type="presOf" srcId="{988D4ADC-E19B-4A52-B048-D33543977475}" destId="{2945BB64-48B1-4FCB-83FA-1B5E041D74F9}" srcOrd="0" destOrd="0" presId="urn:microsoft.com/office/officeart/2005/8/layout/lProcess1"/>
    <dgm:cxn modelId="{1235CAEF-2C23-400C-B781-D35100F37A6F}" srcId="{4F11E047-54BC-4D92-8234-83D2C574FA87}" destId="{D3C73FCB-D95F-47A6-9C25-6820CD81C1DE}" srcOrd="1" destOrd="0" parTransId="{53B50B3C-57A7-493C-ADF3-993CEF56DC5C}" sibTransId="{58FC20B0-FF16-4ADB-B519-E9FA09C619BA}"/>
    <dgm:cxn modelId="{503473FC-EA10-41BF-82C5-06681008F1A1}" srcId="{4F11E047-54BC-4D92-8234-83D2C574FA87}" destId="{954D4C59-6D40-400D-8589-0E86272FDD3D}" srcOrd="2" destOrd="0" parTransId="{562894F9-8E94-42F2-B93A-1E94316D36E0}" sibTransId="{FF75993C-45AD-4837-8130-73E637DEDECD}"/>
    <dgm:cxn modelId="{1A0219C0-5B1E-4196-AE14-9A3E1D9BE920}" type="presParOf" srcId="{2945BB64-48B1-4FCB-83FA-1B5E041D74F9}" destId="{54144CA5-01EC-44EA-B3C8-C83A159930AD}" srcOrd="0" destOrd="0" presId="urn:microsoft.com/office/officeart/2005/8/layout/lProcess1"/>
    <dgm:cxn modelId="{A5089151-8505-4264-A29A-F401D859A280}" type="presParOf" srcId="{54144CA5-01EC-44EA-B3C8-C83A159930AD}" destId="{8E8F66FF-ACBC-47A9-8D29-C1DE058BED7F}" srcOrd="0" destOrd="0" presId="urn:microsoft.com/office/officeart/2005/8/layout/lProcess1"/>
    <dgm:cxn modelId="{50E5FAE6-A58C-4E82-9F0F-C457287DD906}" type="presParOf" srcId="{54144CA5-01EC-44EA-B3C8-C83A159930AD}" destId="{621FA103-1328-4452-9805-F02405DF37EA}" srcOrd="1" destOrd="0" presId="urn:microsoft.com/office/officeart/2005/8/layout/lProcess1"/>
    <dgm:cxn modelId="{30079AF3-9F1E-422C-8ACF-3C89592E2951}" type="presParOf" srcId="{54144CA5-01EC-44EA-B3C8-C83A159930AD}" destId="{145B75EC-85A2-44BE-8032-EFA66F06F9CD}" srcOrd="2" destOrd="0" presId="urn:microsoft.com/office/officeart/2005/8/layout/lProcess1"/>
    <dgm:cxn modelId="{0642C40B-D222-40BE-BB2C-975A4B03A916}" type="presParOf" srcId="{54144CA5-01EC-44EA-B3C8-C83A159930AD}" destId="{038AD6FD-5389-44D6-AAA0-BA3C63168BF4}" srcOrd="3" destOrd="0" presId="urn:microsoft.com/office/officeart/2005/8/layout/lProcess1"/>
    <dgm:cxn modelId="{E23804B3-A672-46D8-B103-53A3C308B625}" type="presParOf" srcId="{54144CA5-01EC-44EA-B3C8-C83A159930AD}" destId="{8C6054C8-1D96-4E97-90C4-5AF259E5EB53}" srcOrd="4" destOrd="0" presId="urn:microsoft.com/office/officeart/2005/8/layout/lProcess1"/>
    <dgm:cxn modelId="{11F4B1CA-9F0E-47A5-8BD0-E95283682626}" type="presParOf" srcId="{54144CA5-01EC-44EA-B3C8-C83A159930AD}" destId="{F0722024-92DF-442C-9B9B-AAC820EF83F8}" srcOrd="5" destOrd="0" presId="urn:microsoft.com/office/officeart/2005/8/layout/lProcess1"/>
    <dgm:cxn modelId="{ABEB680B-8E11-429F-8BC5-2FA4E9E9ABD3}" type="presParOf" srcId="{54144CA5-01EC-44EA-B3C8-C83A159930AD}" destId="{FA091DEE-AEF7-489B-8C38-F03662D14FD1}" srcOrd="6" destOrd="0" presId="urn:microsoft.com/office/officeart/2005/8/layout/lProcess1"/>
    <dgm:cxn modelId="{343BC96E-B080-4D64-BD86-A6BB4A4B6FD4}" type="presParOf" srcId="{2945BB64-48B1-4FCB-83FA-1B5E041D74F9}" destId="{E8077B78-B0B1-4C3F-B043-A8177B90D51D}" srcOrd="1" destOrd="0" presId="urn:microsoft.com/office/officeart/2005/8/layout/lProcess1"/>
    <dgm:cxn modelId="{D7E4107C-9351-4796-9A6A-68C35318AB30}" type="presParOf" srcId="{2945BB64-48B1-4FCB-83FA-1B5E041D74F9}" destId="{8F1D4B9C-4EBF-4277-9A05-5DAD113B328B}" srcOrd="2" destOrd="0" presId="urn:microsoft.com/office/officeart/2005/8/layout/lProcess1"/>
    <dgm:cxn modelId="{45BA0E56-4521-4762-8763-FD4DDEDCDF11}" type="presParOf" srcId="{8F1D4B9C-4EBF-4277-9A05-5DAD113B328B}" destId="{73366712-D472-44E1-998F-38EDC3311E39}" srcOrd="0" destOrd="0" presId="urn:microsoft.com/office/officeart/2005/8/layout/lProcess1"/>
    <dgm:cxn modelId="{BC012B72-7FC0-4040-ADD1-11CFB21EB12E}" type="presParOf" srcId="{8F1D4B9C-4EBF-4277-9A05-5DAD113B328B}" destId="{385F5D40-7BA1-4749-BF63-D437220E8ECD}" srcOrd="1" destOrd="0" presId="urn:microsoft.com/office/officeart/2005/8/layout/lProcess1"/>
    <dgm:cxn modelId="{6E7F3BA6-55FE-4109-A5C1-2A3D4738B6D1}" type="presParOf" srcId="{8F1D4B9C-4EBF-4277-9A05-5DAD113B328B}" destId="{A1C45D0B-8A23-4B6E-8CE3-3355D1CAD60F}" srcOrd="2" destOrd="0" presId="urn:microsoft.com/office/officeart/2005/8/layout/lProcess1"/>
    <dgm:cxn modelId="{936954F6-BA9A-4A9F-8BC9-21B9EF8C492A}" type="presParOf" srcId="{8F1D4B9C-4EBF-4277-9A05-5DAD113B328B}" destId="{067E56C7-30F7-4429-A5DD-76392F3C2EBD}" srcOrd="3" destOrd="0" presId="urn:microsoft.com/office/officeart/2005/8/layout/lProcess1"/>
    <dgm:cxn modelId="{F5E62056-5FCC-4C1F-AB0D-16805DD64F37}" type="presParOf" srcId="{8F1D4B9C-4EBF-4277-9A05-5DAD113B328B}" destId="{0A863AD1-D4F6-425A-93FC-FFA9CDFF0331}" srcOrd="4" destOrd="0" presId="urn:microsoft.com/office/officeart/2005/8/layout/lProcess1"/>
    <dgm:cxn modelId="{6B1DEDF9-6815-4BE7-A1FE-6E72A950454E}" type="presParOf" srcId="{8F1D4B9C-4EBF-4277-9A05-5DAD113B328B}" destId="{862AE59D-92B0-4952-9198-7A42869FE965}" srcOrd="5" destOrd="0" presId="urn:microsoft.com/office/officeart/2005/8/layout/lProcess1"/>
    <dgm:cxn modelId="{DF8FC1D1-F100-4611-B5BD-CA0560784C53}" type="presParOf" srcId="{8F1D4B9C-4EBF-4277-9A05-5DAD113B328B}" destId="{F6EDFEF4-CDE3-4841-B1E5-B17AD2633E14}"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4B643-92E3-4233-9411-3E3131CD5D06}">
      <dsp:nvSpPr>
        <dsp:cNvPr id="0" name=""/>
        <dsp:cNvSpPr/>
      </dsp:nvSpPr>
      <dsp:spPr>
        <a:xfrm rot="5400000">
          <a:off x="5104995" y="-2017695"/>
          <a:ext cx="98226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 program is a group of resources and activities used together to fulfill one or more purposes</a:t>
          </a:r>
        </a:p>
      </dsp:txBody>
      <dsp:txXfrm rot="-5400000">
        <a:off x="2962656" y="172594"/>
        <a:ext cx="5218994" cy="886365"/>
      </dsp:txXfrm>
    </dsp:sp>
    <dsp:sp modelId="{C0B3F100-28FF-45FA-BC53-4466A13D0014}">
      <dsp:nvSpPr>
        <dsp:cNvPr id="0" name=""/>
        <dsp:cNvSpPr/>
      </dsp:nvSpPr>
      <dsp:spPr>
        <a:xfrm>
          <a:off x="0" y="4487"/>
          <a:ext cx="2962656" cy="122783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Program</a:t>
          </a:r>
        </a:p>
      </dsp:txBody>
      <dsp:txXfrm>
        <a:off x="59938" y="64425"/>
        <a:ext cx="2842780" cy="1107956"/>
      </dsp:txXfrm>
    </dsp:sp>
    <dsp:sp modelId="{ABDD19D6-0453-4C87-B7D6-A3D4884E4C2B}">
      <dsp:nvSpPr>
        <dsp:cNvPr id="0" name=""/>
        <dsp:cNvSpPr/>
      </dsp:nvSpPr>
      <dsp:spPr>
        <a:xfrm rot="5400000">
          <a:off x="5104995" y="-728472"/>
          <a:ext cx="98226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The systematic collection and analysis of information about some or all aspects of a program to guide judgments or decisions</a:t>
          </a:r>
        </a:p>
      </dsp:txBody>
      <dsp:txXfrm rot="-5400000">
        <a:off x="2962656" y="1461817"/>
        <a:ext cx="5218994" cy="886365"/>
      </dsp:txXfrm>
    </dsp:sp>
    <dsp:sp modelId="{1C07600E-B657-4F68-9191-1CB07DAB9F46}">
      <dsp:nvSpPr>
        <dsp:cNvPr id="0" name=""/>
        <dsp:cNvSpPr/>
      </dsp:nvSpPr>
      <dsp:spPr>
        <a:xfrm>
          <a:off x="0" y="1291083"/>
          <a:ext cx="2962656" cy="122783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Program Evaluation</a:t>
          </a:r>
        </a:p>
      </dsp:txBody>
      <dsp:txXfrm>
        <a:off x="59938" y="1351021"/>
        <a:ext cx="2842780" cy="1107956"/>
      </dsp:txXfrm>
    </dsp:sp>
    <dsp:sp modelId="{4C164754-E4FE-4921-BAB9-260F0EC7936F}">
      <dsp:nvSpPr>
        <dsp:cNvPr id="0" name=""/>
        <dsp:cNvSpPr/>
      </dsp:nvSpPr>
      <dsp:spPr>
        <a:xfrm rot="5400000">
          <a:off x="5104995" y="560751"/>
          <a:ext cx="98226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Organizations, groups or individuals who have the power to influence your program, a political interest in your program, or would be impacted by your program’s evaluation or outcomes</a:t>
          </a:r>
        </a:p>
      </dsp:txBody>
      <dsp:txXfrm rot="-5400000">
        <a:off x="2962656" y="2751040"/>
        <a:ext cx="5218994" cy="886365"/>
      </dsp:txXfrm>
    </dsp:sp>
    <dsp:sp modelId="{553387AC-784E-4B8E-B913-F11C87B8D1A7}">
      <dsp:nvSpPr>
        <dsp:cNvPr id="0" name=""/>
        <dsp:cNvSpPr/>
      </dsp:nvSpPr>
      <dsp:spPr>
        <a:xfrm>
          <a:off x="0" y="2580307"/>
          <a:ext cx="2962656" cy="122783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Stakeholders</a:t>
          </a:r>
        </a:p>
      </dsp:txBody>
      <dsp:txXfrm>
        <a:off x="59938" y="2640245"/>
        <a:ext cx="2842780" cy="1107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E7DAE-E878-450A-9A98-75524B58C959}">
      <dsp:nvSpPr>
        <dsp:cNvPr id="0" name=""/>
        <dsp:cNvSpPr/>
      </dsp:nvSpPr>
      <dsp:spPr>
        <a:xfrm>
          <a:off x="628649" y="0"/>
          <a:ext cx="7124700" cy="3835831"/>
        </a:xfrm>
        <a:prstGeom prst="rightArrow">
          <a:avLst/>
        </a:prstGeom>
        <a:solidFill>
          <a:srgbClr val="C8B18B"/>
        </a:solidFill>
        <a:ln>
          <a:noFill/>
        </a:ln>
        <a:effectLst/>
      </dsp:spPr>
      <dsp:style>
        <a:lnRef idx="0">
          <a:scrgbClr r="0" g="0" b="0"/>
        </a:lnRef>
        <a:fillRef idx="1">
          <a:scrgbClr r="0" g="0" b="0"/>
        </a:fillRef>
        <a:effectRef idx="0">
          <a:scrgbClr r="0" g="0" b="0"/>
        </a:effectRef>
        <a:fontRef idx="minor"/>
      </dsp:style>
    </dsp:sp>
    <dsp:sp modelId="{16A99BB0-7EBE-4D0C-BCCB-2A3A1D07515B}">
      <dsp:nvSpPr>
        <dsp:cNvPr id="0" name=""/>
        <dsp:cNvSpPr/>
      </dsp:nvSpPr>
      <dsp:spPr>
        <a:xfrm>
          <a:off x="2864" y="1150749"/>
          <a:ext cx="1861393" cy="153433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Conduct a community needs assessment at least once during the 3-year survey cycle</a:t>
          </a:r>
        </a:p>
      </dsp:txBody>
      <dsp:txXfrm>
        <a:off x="77764" y="1225649"/>
        <a:ext cx="1711593" cy="1384532"/>
      </dsp:txXfrm>
    </dsp:sp>
    <dsp:sp modelId="{61EAE801-1CDB-4FC5-A1D9-C665745402F1}">
      <dsp:nvSpPr>
        <dsp:cNvPr id="0" name=""/>
        <dsp:cNvSpPr/>
      </dsp:nvSpPr>
      <dsp:spPr>
        <a:xfrm>
          <a:off x="2174490" y="1150749"/>
          <a:ext cx="1861393" cy="153433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Establish a patient navigation process that provides resources onsite or through a community organization to overcome barriers to cancer care </a:t>
          </a:r>
        </a:p>
      </dsp:txBody>
      <dsp:txXfrm>
        <a:off x="2249390" y="1225649"/>
        <a:ext cx="1711593" cy="1384532"/>
      </dsp:txXfrm>
    </dsp:sp>
    <dsp:sp modelId="{6C7BDCC1-5447-465F-8E9C-5495EA735EC7}">
      <dsp:nvSpPr>
        <dsp:cNvPr id="0" name=""/>
        <dsp:cNvSpPr/>
      </dsp:nvSpPr>
      <dsp:spPr>
        <a:xfrm>
          <a:off x="4346116" y="1150749"/>
          <a:ext cx="1861393" cy="153433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Evaluate the patient navigation process each year</a:t>
          </a:r>
        </a:p>
      </dsp:txBody>
      <dsp:txXfrm>
        <a:off x="4421016" y="1225649"/>
        <a:ext cx="1711593" cy="1384532"/>
      </dsp:txXfrm>
    </dsp:sp>
    <dsp:sp modelId="{A2813D4B-35BD-42D3-956F-B5504853B48B}">
      <dsp:nvSpPr>
        <dsp:cNvPr id="0" name=""/>
        <dsp:cNvSpPr/>
      </dsp:nvSpPr>
      <dsp:spPr>
        <a:xfrm>
          <a:off x="6517741" y="1150749"/>
          <a:ext cx="1861393" cy="153433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Modify the patient navigation process to address newly identified barriers to care</a:t>
          </a:r>
        </a:p>
      </dsp:txBody>
      <dsp:txXfrm>
        <a:off x="6592641" y="1225649"/>
        <a:ext cx="1711593" cy="1384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FDA9-C154-4002-B439-35571B26AAC6}">
      <dsp:nvSpPr>
        <dsp:cNvPr id="0" name=""/>
        <dsp:cNvSpPr/>
      </dsp:nvSpPr>
      <dsp:spPr>
        <a:xfrm>
          <a:off x="0" y="515143"/>
          <a:ext cx="2333625" cy="14001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Surveillance, Epidemiology and End Results (SEER)</a:t>
          </a:r>
        </a:p>
      </dsp:txBody>
      <dsp:txXfrm>
        <a:off x="0" y="515143"/>
        <a:ext cx="2333625" cy="1400175"/>
      </dsp:txXfrm>
    </dsp:sp>
    <dsp:sp modelId="{7A324E2A-29E4-4575-90C4-400444EA605F}">
      <dsp:nvSpPr>
        <dsp:cNvPr id="0" name=""/>
        <dsp:cNvSpPr/>
      </dsp:nvSpPr>
      <dsp:spPr>
        <a:xfrm>
          <a:off x="2566987" y="515143"/>
          <a:ext cx="2333625" cy="14001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CDC/NCI State Cancer Profiles</a:t>
          </a:r>
        </a:p>
      </dsp:txBody>
      <dsp:txXfrm>
        <a:off x="2566987" y="515143"/>
        <a:ext cx="2333625" cy="1400175"/>
      </dsp:txXfrm>
    </dsp:sp>
    <dsp:sp modelId="{10DCCE85-C5F4-40F3-A3D6-DB060231664D}">
      <dsp:nvSpPr>
        <dsp:cNvPr id="0" name=""/>
        <dsp:cNvSpPr/>
      </dsp:nvSpPr>
      <dsp:spPr>
        <a:xfrm>
          <a:off x="5133975" y="515143"/>
          <a:ext cx="2333625" cy="14001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Comprehensive Cancer Control Plans</a:t>
          </a:r>
        </a:p>
      </dsp:txBody>
      <dsp:txXfrm>
        <a:off x="5133975" y="515143"/>
        <a:ext cx="2333625" cy="1400175"/>
      </dsp:txXfrm>
    </dsp:sp>
    <dsp:sp modelId="{7F53ED45-4E73-4AD4-884C-8FBD542BE28E}">
      <dsp:nvSpPr>
        <dsp:cNvPr id="0" name=""/>
        <dsp:cNvSpPr/>
      </dsp:nvSpPr>
      <dsp:spPr>
        <a:xfrm>
          <a:off x="1283493" y="2148681"/>
          <a:ext cx="2333625" cy="14001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HealthyPeople</a:t>
          </a:r>
          <a:r>
            <a:rPr lang="en-US" sz="2300" kern="1200" dirty="0"/>
            <a:t> 2020</a:t>
          </a:r>
        </a:p>
      </dsp:txBody>
      <dsp:txXfrm>
        <a:off x="1283493" y="2148681"/>
        <a:ext cx="2333625" cy="1400175"/>
      </dsp:txXfrm>
    </dsp:sp>
    <dsp:sp modelId="{2FB6317E-1938-478B-87BA-B22637E5C6DF}">
      <dsp:nvSpPr>
        <dsp:cNvPr id="0" name=""/>
        <dsp:cNvSpPr/>
      </dsp:nvSpPr>
      <dsp:spPr>
        <a:xfrm>
          <a:off x="3850481" y="2148681"/>
          <a:ext cx="2333625" cy="1400175"/>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Your own program evaluation</a:t>
          </a:r>
        </a:p>
      </dsp:txBody>
      <dsp:txXfrm>
        <a:off x="3850481" y="2148681"/>
        <a:ext cx="2333625" cy="1400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9C2F1-ADE7-40B8-8503-DAFA2375762D}">
      <dsp:nvSpPr>
        <dsp:cNvPr id="0" name=""/>
        <dsp:cNvSpPr/>
      </dsp:nvSpPr>
      <dsp:spPr>
        <a:xfrm>
          <a:off x="0" y="0"/>
          <a:ext cx="7315200" cy="608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What was done?</a:t>
          </a:r>
        </a:p>
      </dsp:txBody>
      <dsp:txXfrm>
        <a:off x="29700" y="29700"/>
        <a:ext cx="7255800" cy="549000"/>
      </dsp:txXfrm>
    </dsp:sp>
    <dsp:sp modelId="{BC5FE4B5-81F8-42E2-8EE2-4AD869C27EDD}">
      <dsp:nvSpPr>
        <dsp:cNvPr id="0" name=""/>
        <dsp:cNvSpPr/>
      </dsp:nvSpPr>
      <dsp:spPr>
        <a:xfrm>
          <a:off x="0" y="664799"/>
          <a:ext cx="7315200" cy="608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was the program implemented?</a:t>
          </a:r>
        </a:p>
      </dsp:txBody>
      <dsp:txXfrm>
        <a:off x="29700" y="694499"/>
        <a:ext cx="7255800" cy="549000"/>
      </dsp:txXfrm>
    </dsp:sp>
    <dsp:sp modelId="{0C0D53F6-E18D-478A-B6AA-DEB4175C03D3}">
      <dsp:nvSpPr>
        <dsp:cNvPr id="0" name=""/>
        <dsp:cNvSpPr/>
      </dsp:nvSpPr>
      <dsp:spPr>
        <a:xfrm>
          <a:off x="0" y="1319279"/>
          <a:ext cx="7315200" cy="608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well was the program implemented?</a:t>
          </a:r>
        </a:p>
      </dsp:txBody>
      <dsp:txXfrm>
        <a:off x="29700" y="1348979"/>
        <a:ext cx="7255800" cy="549000"/>
      </dsp:txXfrm>
    </dsp:sp>
    <dsp:sp modelId="{C20F3BC3-3364-4F46-B9A7-FBD21E99541B}">
      <dsp:nvSpPr>
        <dsp:cNvPr id="0" name=""/>
        <dsp:cNvSpPr/>
      </dsp:nvSpPr>
      <dsp:spPr>
        <a:xfrm>
          <a:off x="0" y="1973759"/>
          <a:ext cx="7315200" cy="608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Was the program implemented as planned?</a:t>
          </a:r>
        </a:p>
      </dsp:txBody>
      <dsp:txXfrm>
        <a:off x="29700" y="2003459"/>
        <a:ext cx="7255800" cy="549000"/>
      </dsp:txXfrm>
    </dsp:sp>
    <dsp:sp modelId="{5317F127-4186-4E36-A651-3047C4431D5C}">
      <dsp:nvSpPr>
        <dsp:cNvPr id="0" name=""/>
        <dsp:cNvSpPr/>
      </dsp:nvSpPr>
      <dsp:spPr>
        <a:xfrm>
          <a:off x="0" y="2628239"/>
          <a:ext cx="7315200" cy="608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satisfied are patients or providers with the program?</a:t>
          </a:r>
        </a:p>
      </dsp:txBody>
      <dsp:txXfrm>
        <a:off x="29700" y="2657939"/>
        <a:ext cx="7255800" cy="549000"/>
      </dsp:txXfrm>
    </dsp:sp>
    <dsp:sp modelId="{F3C940C9-0005-421D-9D28-9602191FCF83}">
      <dsp:nvSpPr>
        <dsp:cNvPr id="0" name=""/>
        <dsp:cNvSpPr/>
      </dsp:nvSpPr>
      <dsp:spPr>
        <a:xfrm>
          <a:off x="0" y="3282720"/>
          <a:ext cx="7315200" cy="608400"/>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can we demonstrate program implementation even before outcomes have been attained?</a:t>
          </a:r>
        </a:p>
      </dsp:txBody>
      <dsp:txXfrm>
        <a:off x="29700" y="3312420"/>
        <a:ext cx="7255800" cy="549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8F36D-ED25-4922-8AC0-1A5F72121226}">
      <dsp:nvSpPr>
        <dsp:cNvPr id="0" name=""/>
        <dsp:cNvSpPr/>
      </dsp:nvSpPr>
      <dsp:spPr>
        <a:xfrm>
          <a:off x="0" y="658905"/>
          <a:ext cx="7924800" cy="878541"/>
        </a:xfrm>
        <a:prstGeom prst="notchedRightArrow">
          <a:avLst/>
        </a:prstGeom>
        <a:solidFill>
          <a:srgbClr val="3A6497"/>
        </a:solidFill>
        <a:ln>
          <a:solidFill>
            <a:srgbClr val="0096D6"/>
          </a:solidFill>
        </a:ln>
        <a:effectLst/>
      </dsp:spPr>
      <dsp:style>
        <a:lnRef idx="0">
          <a:scrgbClr r="0" g="0" b="0"/>
        </a:lnRef>
        <a:fillRef idx="1">
          <a:scrgbClr r="0" g="0" b="0"/>
        </a:fillRef>
        <a:effectRef idx="0">
          <a:scrgbClr r="0" g="0" b="0"/>
        </a:effectRef>
        <a:fontRef idx="minor"/>
      </dsp:style>
    </dsp:sp>
    <dsp:sp modelId="{46D49156-DB58-42EE-B4D4-7FE503C4DEB6}">
      <dsp:nvSpPr>
        <dsp:cNvPr id="0" name=""/>
        <dsp:cNvSpPr/>
      </dsp:nvSpPr>
      <dsp:spPr>
        <a:xfrm>
          <a:off x="3569" y="0"/>
          <a:ext cx="1716911" cy="87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Screening</a:t>
          </a:r>
        </a:p>
      </dsp:txBody>
      <dsp:txXfrm>
        <a:off x="3569" y="0"/>
        <a:ext cx="1716911" cy="878541"/>
      </dsp:txXfrm>
    </dsp:sp>
    <dsp:sp modelId="{D2AECB98-7554-438B-B4D3-3A8812CEDFEA}">
      <dsp:nvSpPr>
        <dsp:cNvPr id="0" name=""/>
        <dsp:cNvSpPr/>
      </dsp:nvSpPr>
      <dsp:spPr>
        <a:xfrm>
          <a:off x="752207" y="988358"/>
          <a:ext cx="219635" cy="219635"/>
        </a:xfrm>
        <a:prstGeom prst="ellipse">
          <a:avLst/>
        </a:prstGeom>
        <a:solidFill>
          <a:srgbClr val="C8B18B"/>
        </a:solidFill>
        <a:ln w="25400" cap="flat" cmpd="sng" algn="ctr">
          <a:solidFill>
            <a:srgbClr val="C8B18B"/>
          </a:solidFill>
          <a:prstDash val="solid"/>
        </a:ln>
        <a:effectLst/>
      </dsp:spPr>
      <dsp:style>
        <a:lnRef idx="2">
          <a:scrgbClr r="0" g="0" b="0"/>
        </a:lnRef>
        <a:fillRef idx="1">
          <a:scrgbClr r="0" g="0" b="0"/>
        </a:fillRef>
        <a:effectRef idx="0">
          <a:scrgbClr r="0" g="0" b="0"/>
        </a:effectRef>
        <a:fontRef idx="minor">
          <a:schemeClr val="lt1"/>
        </a:fontRef>
      </dsp:style>
    </dsp:sp>
    <dsp:sp modelId="{78A5F184-7C69-494B-AB19-B619D6059732}">
      <dsp:nvSpPr>
        <dsp:cNvPr id="0" name=""/>
        <dsp:cNvSpPr/>
      </dsp:nvSpPr>
      <dsp:spPr>
        <a:xfrm>
          <a:off x="1806326" y="1317811"/>
          <a:ext cx="1716911" cy="87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Diagnosis</a:t>
          </a:r>
        </a:p>
      </dsp:txBody>
      <dsp:txXfrm>
        <a:off x="1806326" y="1317811"/>
        <a:ext cx="1716911" cy="878541"/>
      </dsp:txXfrm>
    </dsp:sp>
    <dsp:sp modelId="{01415CA3-9D0C-4E0D-A565-9AE89E214535}">
      <dsp:nvSpPr>
        <dsp:cNvPr id="0" name=""/>
        <dsp:cNvSpPr/>
      </dsp:nvSpPr>
      <dsp:spPr>
        <a:xfrm>
          <a:off x="2554964" y="988358"/>
          <a:ext cx="219635" cy="219635"/>
        </a:xfrm>
        <a:prstGeom prst="ellipse">
          <a:avLst/>
        </a:prstGeom>
        <a:solidFill>
          <a:srgbClr val="C8B18B"/>
        </a:solidFill>
        <a:ln w="25400" cap="flat" cmpd="sng" algn="ctr">
          <a:solidFill>
            <a:srgbClr val="C8B18B"/>
          </a:solidFill>
          <a:prstDash val="solid"/>
        </a:ln>
        <a:effectLst/>
      </dsp:spPr>
      <dsp:style>
        <a:lnRef idx="2">
          <a:scrgbClr r="0" g="0" b="0"/>
        </a:lnRef>
        <a:fillRef idx="1">
          <a:scrgbClr r="0" g="0" b="0"/>
        </a:fillRef>
        <a:effectRef idx="0">
          <a:scrgbClr r="0" g="0" b="0"/>
        </a:effectRef>
        <a:fontRef idx="minor">
          <a:schemeClr val="lt1"/>
        </a:fontRef>
      </dsp:style>
    </dsp:sp>
    <dsp:sp modelId="{26B7F5BC-DFC7-46C3-9CCA-4E6CCBA46B31}">
      <dsp:nvSpPr>
        <dsp:cNvPr id="0" name=""/>
        <dsp:cNvSpPr/>
      </dsp:nvSpPr>
      <dsp:spPr>
        <a:xfrm>
          <a:off x="3609082" y="0"/>
          <a:ext cx="1716911" cy="87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kern="1200" dirty="0"/>
            <a:t>Treatment</a:t>
          </a:r>
        </a:p>
      </dsp:txBody>
      <dsp:txXfrm>
        <a:off x="3609082" y="0"/>
        <a:ext cx="1716911" cy="878541"/>
      </dsp:txXfrm>
    </dsp:sp>
    <dsp:sp modelId="{E5BD9D79-1DCC-4F06-8973-DFA670231041}">
      <dsp:nvSpPr>
        <dsp:cNvPr id="0" name=""/>
        <dsp:cNvSpPr/>
      </dsp:nvSpPr>
      <dsp:spPr>
        <a:xfrm>
          <a:off x="4357720" y="988358"/>
          <a:ext cx="219635" cy="219635"/>
        </a:xfrm>
        <a:prstGeom prst="ellipse">
          <a:avLst/>
        </a:prstGeom>
        <a:solidFill>
          <a:srgbClr val="C8B18B"/>
        </a:solidFill>
        <a:ln w="25400" cap="flat" cmpd="sng" algn="ctr">
          <a:solidFill>
            <a:srgbClr val="C8B18B"/>
          </a:solidFill>
          <a:prstDash val="solid"/>
        </a:ln>
        <a:effectLst/>
      </dsp:spPr>
      <dsp:style>
        <a:lnRef idx="2">
          <a:scrgbClr r="0" g="0" b="0"/>
        </a:lnRef>
        <a:fillRef idx="1">
          <a:scrgbClr r="0" g="0" b="0"/>
        </a:fillRef>
        <a:effectRef idx="0">
          <a:scrgbClr r="0" g="0" b="0"/>
        </a:effectRef>
        <a:fontRef idx="minor">
          <a:schemeClr val="lt1"/>
        </a:fontRef>
      </dsp:style>
    </dsp:sp>
    <dsp:sp modelId="{CF1DA82E-D4E8-46C4-B21E-4E3B38D3C470}">
      <dsp:nvSpPr>
        <dsp:cNvPr id="0" name=""/>
        <dsp:cNvSpPr/>
      </dsp:nvSpPr>
      <dsp:spPr>
        <a:xfrm>
          <a:off x="5411839" y="1317811"/>
          <a:ext cx="1716911" cy="878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Post-Treatment</a:t>
          </a:r>
        </a:p>
      </dsp:txBody>
      <dsp:txXfrm>
        <a:off x="5411839" y="1317811"/>
        <a:ext cx="1716911" cy="878541"/>
      </dsp:txXfrm>
    </dsp:sp>
    <dsp:sp modelId="{A082A6FB-A1DF-4176-BBC2-975F93C86590}">
      <dsp:nvSpPr>
        <dsp:cNvPr id="0" name=""/>
        <dsp:cNvSpPr/>
      </dsp:nvSpPr>
      <dsp:spPr>
        <a:xfrm>
          <a:off x="6160477" y="988358"/>
          <a:ext cx="219635" cy="219635"/>
        </a:xfrm>
        <a:prstGeom prst="ellipse">
          <a:avLst/>
        </a:prstGeom>
        <a:solidFill>
          <a:srgbClr val="C8B18B"/>
        </a:solidFill>
        <a:ln w="25400" cap="flat" cmpd="sng" algn="ctr">
          <a:solidFill>
            <a:srgbClr val="C8B18B"/>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A3C63-5C7B-456E-B8D9-28AB8C92D63B}">
      <dsp:nvSpPr>
        <dsp:cNvPr id="0" name=""/>
        <dsp:cNvSpPr/>
      </dsp:nvSpPr>
      <dsp:spPr>
        <a:xfrm>
          <a:off x="2738344" y="1749"/>
          <a:ext cx="1381311" cy="89785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Plan</a:t>
          </a:r>
        </a:p>
      </dsp:txBody>
      <dsp:txXfrm>
        <a:off x="2782174" y="45579"/>
        <a:ext cx="1293651" cy="810192"/>
      </dsp:txXfrm>
    </dsp:sp>
    <dsp:sp modelId="{44A72AC4-17B0-4CF6-BBE3-9F5383920A6C}">
      <dsp:nvSpPr>
        <dsp:cNvPr id="0" name=""/>
        <dsp:cNvSpPr/>
      </dsp:nvSpPr>
      <dsp:spPr>
        <a:xfrm>
          <a:off x="1946303" y="450675"/>
          <a:ext cx="2965393" cy="2965393"/>
        </a:xfrm>
        <a:custGeom>
          <a:avLst/>
          <a:gdLst/>
          <a:ahLst/>
          <a:cxnLst/>
          <a:rect l="0" t="0" r="0" b="0"/>
          <a:pathLst>
            <a:path>
              <a:moveTo>
                <a:pt x="2363838" y="290229"/>
              </a:moveTo>
              <a:arcTo wR="1482696" hR="1482696" stAng="18387693" swAng="1632907"/>
            </a:path>
          </a:pathLst>
        </a:custGeom>
        <a:noFill/>
        <a:ln w="9525" cap="flat" cmpd="sng" algn="ctr">
          <a:solidFill>
            <a:srgbClr val="004065"/>
          </a:solidFill>
          <a:prstDash val="solid"/>
          <a:tailEnd type="arrow"/>
        </a:ln>
        <a:effectLst/>
      </dsp:spPr>
      <dsp:style>
        <a:lnRef idx="1">
          <a:scrgbClr r="0" g="0" b="0"/>
        </a:lnRef>
        <a:fillRef idx="0">
          <a:scrgbClr r="0" g="0" b="0"/>
        </a:fillRef>
        <a:effectRef idx="0">
          <a:scrgbClr r="0" g="0" b="0"/>
        </a:effectRef>
        <a:fontRef idx="minor"/>
      </dsp:style>
    </dsp:sp>
    <dsp:sp modelId="{66174EF7-A5BA-4198-83AA-74F7701E7D3B}">
      <dsp:nvSpPr>
        <dsp:cNvPr id="0" name=""/>
        <dsp:cNvSpPr/>
      </dsp:nvSpPr>
      <dsp:spPr>
        <a:xfrm>
          <a:off x="4221041" y="1484446"/>
          <a:ext cx="1381311" cy="89785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Do</a:t>
          </a:r>
        </a:p>
      </dsp:txBody>
      <dsp:txXfrm>
        <a:off x="4264871" y="1528276"/>
        <a:ext cx="1293651" cy="810192"/>
      </dsp:txXfrm>
    </dsp:sp>
    <dsp:sp modelId="{DFA3130F-67ED-41AC-B8F0-64B3B0E67745}">
      <dsp:nvSpPr>
        <dsp:cNvPr id="0" name=""/>
        <dsp:cNvSpPr/>
      </dsp:nvSpPr>
      <dsp:spPr>
        <a:xfrm>
          <a:off x="1946303" y="450675"/>
          <a:ext cx="2965393" cy="2965393"/>
        </a:xfrm>
        <a:custGeom>
          <a:avLst/>
          <a:gdLst/>
          <a:ahLst/>
          <a:cxnLst/>
          <a:rect l="0" t="0" r="0" b="0"/>
          <a:pathLst>
            <a:path>
              <a:moveTo>
                <a:pt x="2811647" y="2140178"/>
              </a:moveTo>
              <a:arcTo wR="1482696" hR="1482696" stAng="1579400" swAng="1632907"/>
            </a:path>
          </a:pathLst>
        </a:custGeom>
        <a:noFill/>
        <a:ln w="9525" cap="flat" cmpd="sng" algn="ctr">
          <a:solidFill>
            <a:srgbClr val="033B57"/>
          </a:solidFill>
          <a:prstDash val="solid"/>
          <a:tailEnd type="arrow"/>
        </a:ln>
        <a:effectLst/>
      </dsp:spPr>
      <dsp:style>
        <a:lnRef idx="1">
          <a:scrgbClr r="0" g="0" b="0"/>
        </a:lnRef>
        <a:fillRef idx="0">
          <a:scrgbClr r="0" g="0" b="0"/>
        </a:fillRef>
        <a:effectRef idx="0">
          <a:scrgbClr r="0" g="0" b="0"/>
        </a:effectRef>
        <a:fontRef idx="minor"/>
      </dsp:style>
    </dsp:sp>
    <dsp:sp modelId="{386A603F-D126-4B43-BCC8-1A89DACF81DC}">
      <dsp:nvSpPr>
        <dsp:cNvPr id="0" name=""/>
        <dsp:cNvSpPr/>
      </dsp:nvSpPr>
      <dsp:spPr>
        <a:xfrm>
          <a:off x="2738344" y="2967143"/>
          <a:ext cx="1381311" cy="897852"/>
        </a:xfrm>
        <a:prstGeom prst="round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Check/Study</a:t>
          </a:r>
        </a:p>
      </dsp:txBody>
      <dsp:txXfrm>
        <a:off x="2782174" y="3010973"/>
        <a:ext cx="1293651" cy="810192"/>
      </dsp:txXfrm>
    </dsp:sp>
    <dsp:sp modelId="{42561B85-7F3D-48E2-9DF4-3F43F6044031}">
      <dsp:nvSpPr>
        <dsp:cNvPr id="0" name=""/>
        <dsp:cNvSpPr/>
      </dsp:nvSpPr>
      <dsp:spPr>
        <a:xfrm>
          <a:off x="1946303" y="450675"/>
          <a:ext cx="2965393" cy="2965393"/>
        </a:xfrm>
        <a:custGeom>
          <a:avLst/>
          <a:gdLst/>
          <a:ahLst/>
          <a:cxnLst/>
          <a:rect l="0" t="0" r="0" b="0"/>
          <a:pathLst>
            <a:path>
              <a:moveTo>
                <a:pt x="601555" y="2675164"/>
              </a:moveTo>
              <a:arcTo wR="1482696" hR="1482696" stAng="7587693" swAng="1632907"/>
            </a:path>
          </a:pathLst>
        </a:custGeom>
        <a:noFill/>
        <a:ln w="9525" cap="flat" cmpd="sng" algn="ctr">
          <a:solidFill>
            <a:srgbClr val="004065"/>
          </a:solidFill>
          <a:prstDash val="solid"/>
          <a:tailEnd type="arrow"/>
        </a:ln>
        <a:effectLst/>
      </dsp:spPr>
      <dsp:style>
        <a:lnRef idx="1">
          <a:scrgbClr r="0" g="0" b="0"/>
        </a:lnRef>
        <a:fillRef idx="0">
          <a:scrgbClr r="0" g="0" b="0"/>
        </a:fillRef>
        <a:effectRef idx="0">
          <a:scrgbClr r="0" g="0" b="0"/>
        </a:effectRef>
        <a:fontRef idx="minor"/>
      </dsp:style>
    </dsp:sp>
    <dsp:sp modelId="{B5979AF3-8653-4F79-8D86-C318080EE246}">
      <dsp:nvSpPr>
        <dsp:cNvPr id="0" name=""/>
        <dsp:cNvSpPr/>
      </dsp:nvSpPr>
      <dsp:spPr>
        <a:xfrm>
          <a:off x="1255647" y="1484446"/>
          <a:ext cx="1381311" cy="89785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Act</a:t>
          </a:r>
        </a:p>
      </dsp:txBody>
      <dsp:txXfrm>
        <a:off x="1299477" y="1528276"/>
        <a:ext cx="1293651" cy="810192"/>
      </dsp:txXfrm>
    </dsp:sp>
    <dsp:sp modelId="{067F10E0-9C77-4EF8-9736-3F0BF077D7BB}">
      <dsp:nvSpPr>
        <dsp:cNvPr id="0" name=""/>
        <dsp:cNvSpPr/>
      </dsp:nvSpPr>
      <dsp:spPr>
        <a:xfrm>
          <a:off x="1946303" y="450675"/>
          <a:ext cx="2965393" cy="2965393"/>
        </a:xfrm>
        <a:custGeom>
          <a:avLst/>
          <a:gdLst/>
          <a:ahLst/>
          <a:cxnLst/>
          <a:rect l="0" t="0" r="0" b="0"/>
          <a:pathLst>
            <a:path>
              <a:moveTo>
                <a:pt x="153746" y="825215"/>
              </a:moveTo>
              <a:arcTo wR="1482696" hR="1482696" stAng="12379400" swAng="1632907"/>
            </a:path>
          </a:pathLst>
        </a:custGeom>
        <a:noFill/>
        <a:ln w="9525" cap="flat" cmpd="sng" algn="ctr">
          <a:solidFill>
            <a:srgbClr val="004065"/>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66FF-ACBC-47A9-8D29-C1DE058BED7F}">
      <dsp:nvSpPr>
        <dsp:cNvPr id="0" name=""/>
        <dsp:cNvSpPr/>
      </dsp:nvSpPr>
      <dsp:spPr>
        <a:xfrm>
          <a:off x="703124" y="201"/>
          <a:ext cx="2903621" cy="725905"/>
        </a:xfrm>
        <a:prstGeom prst="roundRect">
          <a:avLst>
            <a:gd name="adj" fmla="val 10000"/>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Internal stakeholders</a:t>
          </a:r>
        </a:p>
      </dsp:txBody>
      <dsp:txXfrm>
        <a:off x="724385" y="21462"/>
        <a:ext cx="2861099" cy="683383"/>
      </dsp:txXfrm>
    </dsp:sp>
    <dsp:sp modelId="{621FA103-1328-4452-9805-F02405DF37EA}">
      <dsp:nvSpPr>
        <dsp:cNvPr id="0" name=""/>
        <dsp:cNvSpPr/>
      </dsp:nvSpPr>
      <dsp:spPr>
        <a:xfrm rot="5400000">
          <a:off x="2091418" y="789623"/>
          <a:ext cx="127033" cy="1270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B75EC-85A2-44BE-8032-EFA66F06F9CD}">
      <dsp:nvSpPr>
        <dsp:cNvPr id="0" name=""/>
        <dsp:cNvSpPr/>
      </dsp:nvSpPr>
      <dsp:spPr>
        <a:xfrm>
          <a:off x="703124" y="980173"/>
          <a:ext cx="2903621" cy="725905"/>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Administration</a:t>
          </a:r>
        </a:p>
      </dsp:txBody>
      <dsp:txXfrm>
        <a:off x="724385" y="1001434"/>
        <a:ext cx="2861099" cy="683383"/>
      </dsp:txXfrm>
    </dsp:sp>
    <dsp:sp modelId="{038AD6FD-5389-44D6-AAA0-BA3C63168BF4}">
      <dsp:nvSpPr>
        <dsp:cNvPr id="0" name=""/>
        <dsp:cNvSpPr/>
      </dsp:nvSpPr>
      <dsp:spPr>
        <a:xfrm rot="5400000">
          <a:off x="2091418" y="1769595"/>
          <a:ext cx="127033" cy="1270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6054C8-1D96-4E97-90C4-5AF259E5EB53}">
      <dsp:nvSpPr>
        <dsp:cNvPr id="0" name=""/>
        <dsp:cNvSpPr/>
      </dsp:nvSpPr>
      <dsp:spPr>
        <a:xfrm>
          <a:off x="703124" y="1960145"/>
          <a:ext cx="2903621" cy="725905"/>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Clinicians</a:t>
          </a:r>
        </a:p>
      </dsp:txBody>
      <dsp:txXfrm>
        <a:off x="724385" y="1981406"/>
        <a:ext cx="2861099" cy="683383"/>
      </dsp:txXfrm>
    </dsp:sp>
    <dsp:sp modelId="{F0722024-92DF-442C-9B9B-AAC820EF83F8}">
      <dsp:nvSpPr>
        <dsp:cNvPr id="0" name=""/>
        <dsp:cNvSpPr/>
      </dsp:nvSpPr>
      <dsp:spPr>
        <a:xfrm rot="5400000">
          <a:off x="2091418" y="2749568"/>
          <a:ext cx="127033" cy="1270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091DEE-AEF7-489B-8C38-F03662D14FD1}">
      <dsp:nvSpPr>
        <dsp:cNvPr id="0" name=""/>
        <dsp:cNvSpPr/>
      </dsp:nvSpPr>
      <dsp:spPr>
        <a:xfrm>
          <a:off x="703124" y="2940118"/>
          <a:ext cx="2903621" cy="725905"/>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Navigators</a:t>
          </a:r>
        </a:p>
      </dsp:txBody>
      <dsp:txXfrm>
        <a:off x="724385" y="2961379"/>
        <a:ext cx="2861099" cy="683383"/>
      </dsp:txXfrm>
    </dsp:sp>
    <dsp:sp modelId="{73366712-D472-44E1-998F-38EDC3311E39}">
      <dsp:nvSpPr>
        <dsp:cNvPr id="0" name=""/>
        <dsp:cNvSpPr/>
      </dsp:nvSpPr>
      <dsp:spPr>
        <a:xfrm>
          <a:off x="4013253" y="201"/>
          <a:ext cx="2903621" cy="725905"/>
        </a:xfrm>
        <a:prstGeom prst="roundRect">
          <a:avLst>
            <a:gd name="adj" fmla="val 10000"/>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External stakeholders</a:t>
          </a:r>
        </a:p>
      </dsp:txBody>
      <dsp:txXfrm>
        <a:off x="4034514" y="21462"/>
        <a:ext cx="2861099" cy="683383"/>
      </dsp:txXfrm>
    </dsp:sp>
    <dsp:sp modelId="{385F5D40-7BA1-4749-BF63-D437220E8ECD}">
      <dsp:nvSpPr>
        <dsp:cNvPr id="0" name=""/>
        <dsp:cNvSpPr/>
      </dsp:nvSpPr>
      <dsp:spPr>
        <a:xfrm rot="5400000">
          <a:off x="5401547" y="789623"/>
          <a:ext cx="127033" cy="1270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C45D0B-8A23-4B6E-8CE3-3355D1CAD60F}">
      <dsp:nvSpPr>
        <dsp:cNvPr id="0" name=""/>
        <dsp:cNvSpPr/>
      </dsp:nvSpPr>
      <dsp:spPr>
        <a:xfrm>
          <a:off x="4013253" y="980173"/>
          <a:ext cx="2903621" cy="725905"/>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Funders</a:t>
          </a:r>
          <a:endParaRPr lang="en-US" sz="2400" kern="1200" dirty="0"/>
        </a:p>
      </dsp:txBody>
      <dsp:txXfrm>
        <a:off x="4034514" y="1001434"/>
        <a:ext cx="2861099" cy="683383"/>
      </dsp:txXfrm>
    </dsp:sp>
    <dsp:sp modelId="{067E56C7-30F7-4429-A5DD-76392F3C2EBD}">
      <dsp:nvSpPr>
        <dsp:cNvPr id="0" name=""/>
        <dsp:cNvSpPr/>
      </dsp:nvSpPr>
      <dsp:spPr>
        <a:xfrm rot="5400000">
          <a:off x="5401547" y="1769595"/>
          <a:ext cx="127033" cy="1270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63AD1-D4F6-425A-93FC-FFA9CDFF0331}">
      <dsp:nvSpPr>
        <dsp:cNvPr id="0" name=""/>
        <dsp:cNvSpPr/>
      </dsp:nvSpPr>
      <dsp:spPr>
        <a:xfrm>
          <a:off x="4013253" y="1960145"/>
          <a:ext cx="2903621" cy="725905"/>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Partners </a:t>
          </a:r>
          <a:endParaRPr lang="en-US" sz="2400" kern="1200" dirty="0"/>
        </a:p>
      </dsp:txBody>
      <dsp:txXfrm>
        <a:off x="4034514" y="1981406"/>
        <a:ext cx="2861099" cy="683383"/>
      </dsp:txXfrm>
    </dsp:sp>
    <dsp:sp modelId="{862AE59D-92B0-4952-9198-7A42869FE965}">
      <dsp:nvSpPr>
        <dsp:cNvPr id="0" name=""/>
        <dsp:cNvSpPr/>
      </dsp:nvSpPr>
      <dsp:spPr>
        <a:xfrm rot="5400000">
          <a:off x="5401547" y="2749568"/>
          <a:ext cx="127033" cy="1270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EDFEF4-CDE3-4841-B1E5-B17AD2633E14}">
      <dsp:nvSpPr>
        <dsp:cNvPr id="0" name=""/>
        <dsp:cNvSpPr/>
      </dsp:nvSpPr>
      <dsp:spPr>
        <a:xfrm>
          <a:off x="4013253" y="2940118"/>
          <a:ext cx="2903621" cy="725905"/>
        </a:xfrm>
        <a:prstGeom prst="roundRect">
          <a:avLst>
            <a:gd name="adj" fmla="val 1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Patients</a:t>
          </a:r>
          <a:endParaRPr lang="en-US" sz="2400" kern="1200" dirty="0"/>
        </a:p>
      </dsp:txBody>
      <dsp:txXfrm>
        <a:off x="4034514" y="2961379"/>
        <a:ext cx="2861099" cy="6833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10/1/2021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10/1/2021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None/>
            </a:pPr>
            <a:r>
              <a:rPr lang="en-US" sz="2800" dirty="0"/>
              <a:t>There are 3 different types</a:t>
            </a:r>
            <a:r>
              <a:rPr lang="en-US" sz="2800" baseline="0" dirty="0"/>
              <a:t> of evaluation. </a:t>
            </a:r>
            <a:r>
              <a:rPr lang="en-US" sz="2800" dirty="0"/>
              <a:t>Formative Evaluation is c</a:t>
            </a:r>
            <a:r>
              <a:rPr lang="en-US" sz="2400" dirty="0"/>
              <a:t>onducted during the program planning phase to determine how great the need is for the navigation program and how to deliver the program. </a:t>
            </a:r>
            <a:r>
              <a:rPr lang="en-US" altLang="en-US" sz="2800" dirty="0"/>
              <a:t>Formative evaluation is what happens</a:t>
            </a:r>
            <a:r>
              <a:rPr lang="en-US" altLang="en-US" sz="2800" baseline="0" dirty="0"/>
              <a:t> when you are forming, or developing, your program. </a:t>
            </a:r>
            <a:r>
              <a:rPr lang="en-US" sz="2800" dirty="0"/>
              <a:t>It helps you</a:t>
            </a:r>
            <a:r>
              <a:rPr lang="en-US" sz="2400" dirty="0"/>
              <a:t> figure out how great the need is for the navigation program and how to deliver the program. </a:t>
            </a:r>
            <a:r>
              <a:rPr lang="en-US" sz="1200" baseline="0" dirty="0"/>
              <a:t>An example of formative evaluation would be asking patients to fill out a survey about their greatest needs and what services they most need. You can also conduct formative evaluation when you are modifying activities. For example, rather in addition to asking patients about their needs, you could look through your documentation to see what resources patients have needed most often. You could use that information to help identify which patients should meet with you.</a:t>
            </a:r>
            <a:endParaRPr lang="en-US" dirty="0">
              <a:solidFill>
                <a:srgbClr val="003366"/>
              </a:solidFill>
              <a:ea typeface="ＭＳ Ｐゴシック" charset="0"/>
            </a:endParaRPr>
          </a:p>
          <a:p>
            <a:pPr marL="0" indent="0">
              <a:spcBef>
                <a:spcPts val="600"/>
              </a:spcBef>
              <a:spcAft>
                <a:spcPts val="600"/>
              </a:spcAft>
              <a:buNone/>
            </a:pPr>
            <a:endParaRPr lang="en-US" sz="2800" dirty="0"/>
          </a:p>
          <a:p>
            <a:pPr marL="0" indent="0">
              <a:spcBef>
                <a:spcPts val="600"/>
              </a:spcBef>
              <a:spcAft>
                <a:spcPts val="600"/>
              </a:spcAft>
              <a:buNone/>
            </a:pPr>
            <a:r>
              <a:rPr lang="en-US" sz="2800" dirty="0"/>
              <a:t>Process Evaluation involves o</a:t>
            </a:r>
            <a:r>
              <a:rPr lang="en-US" sz="2400" dirty="0"/>
              <a:t>ngoing assessment and documentation of the planning, development and implementation phases of an intervention. </a:t>
            </a:r>
            <a:r>
              <a:rPr lang="en-US" sz="2800" dirty="0"/>
              <a:t>In this type of evaluation, you are trying to see if the program is</a:t>
            </a:r>
            <a:r>
              <a:rPr lang="en-US" sz="2800" baseline="0" dirty="0"/>
              <a:t> being implemented the way you planned and how the program is going. </a:t>
            </a:r>
            <a:r>
              <a:rPr lang="en-US" sz="2800" dirty="0"/>
              <a:t>So you aren’t yet looking at how it impacts patients; rather, you are looking at the process for program implementation. An</a:t>
            </a:r>
            <a:r>
              <a:rPr lang="en-US" sz="2800" baseline="0" dirty="0"/>
              <a:t> example of process evaluation would be looking at whether you saw as many patients as you had planned. </a:t>
            </a:r>
            <a:endParaRPr lang="en-US" sz="2800" dirty="0"/>
          </a:p>
          <a:p>
            <a:pPr marL="0" indent="0">
              <a:spcBef>
                <a:spcPts val="600"/>
              </a:spcBef>
              <a:spcAft>
                <a:spcPts val="600"/>
              </a:spcAft>
              <a:buNone/>
            </a:pPr>
            <a:endParaRPr lang="en-US" sz="2800" dirty="0"/>
          </a:p>
          <a:p>
            <a:pPr marL="0" lvl="1" indent="0">
              <a:spcBef>
                <a:spcPts val="600"/>
              </a:spcBef>
              <a:spcAft>
                <a:spcPts val="600"/>
              </a:spcAft>
              <a:buNone/>
            </a:pPr>
            <a:r>
              <a:rPr lang="en-US" dirty="0">
                <a:ea typeface="+mn-ea"/>
                <a:cs typeface="+mn-cs"/>
              </a:rPr>
              <a:t>Outcome Evaluation asks, “</a:t>
            </a:r>
            <a:r>
              <a:rPr lang="en-US" sz="2400" dirty="0"/>
              <a:t>Did the intervention make a difference in the lives of the patients or the community?” Did patient’s adherence to treatment improve? Did</a:t>
            </a:r>
            <a:r>
              <a:rPr lang="en-US" sz="2400" baseline="0" dirty="0"/>
              <a:t> survival rates improve? Did the patient’s ability to advocate on their behalf improve?  </a:t>
            </a:r>
            <a:endParaRPr lang="en-US" sz="2400" dirty="0"/>
          </a:p>
          <a:p>
            <a:pPr marL="0" lvl="0" indent="-57150">
              <a:spcBef>
                <a:spcPts val="600"/>
              </a:spcBef>
              <a:spcAft>
                <a:spcPts val="600"/>
              </a:spcAft>
              <a:buNone/>
            </a:pPr>
            <a:endParaRPr lang="en-US" sz="2400" dirty="0"/>
          </a:p>
          <a:p>
            <a:r>
              <a:rPr lang="en-US" dirty="0"/>
              <a:t>As a patient navigator you may be asked to assist with</a:t>
            </a:r>
            <a:r>
              <a:rPr lang="en-US" baseline="0" dirty="0"/>
              <a:t> any or all of these types of evaluation. Let’s look more closely at each of these kinds of evaluation as they relate to patient navigation.</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10</a:t>
            </a:fld>
            <a:endParaRPr lang="en-US"/>
          </a:p>
        </p:txBody>
      </p:sp>
    </p:spTree>
    <p:extLst>
      <p:ext uri="{BB962C8B-B14F-4D97-AF65-F5344CB8AC3E}">
        <p14:creationId xmlns:p14="http://schemas.microsoft.com/office/powerpoint/2010/main" val="143520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is your part in evaluation? Although</a:t>
            </a:r>
            <a:r>
              <a:rPr lang="en-US" sz="1200" kern="1200" baseline="0" dirty="0">
                <a:solidFill>
                  <a:schemeClr val="tx1"/>
                </a:solidFill>
                <a:effectLst/>
                <a:latin typeface="+mn-lt"/>
                <a:ea typeface="+mn-ea"/>
                <a:cs typeface="+mn-cs"/>
              </a:rPr>
              <a:t> navigators focus on helping patients, documentation is important and should be prioritized.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r>
              <a:rPr lang="en-US" dirty="0"/>
              <a:t>You might be asked to collect data yourself, which might be about</a:t>
            </a:r>
          </a:p>
          <a:p>
            <a:pPr marL="628650" lvl="1" indent="-171450">
              <a:buFont typeface="Arial" panose="020B0604020202020204" pitchFamily="34" charset="0"/>
              <a:buChar char="•"/>
            </a:pPr>
            <a:r>
              <a:rPr lang="en-US" dirty="0"/>
              <a:t>Who your patients are, including</a:t>
            </a:r>
            <a:r>
              <a:rPr lang="en-US" baseline="0" dirty="0"/>
              <a:t> demographic information like race, gender and age</a:t>
            </a:r>
            <a:endParaRPr lang="en-US" dirty="0"/>
          </a:p>
          <a:p>
            <a:pPr marL="628650" lvl="1" indent="-171450">
              <a:buFont typeface="Arial" panose="020B0604020202020204" pitchFamily="34" charset="0"/>
              <a:buChar char="•"/>
            </a:pPr>
            <a:r>
              <a:rPr lang="en-US" dirty="0"/>
              <a:t>What services you are performing as a navigator, such as specific barriers you are removing and referrals you make</a:t>
            </a:r>
          </a:p>
          <a:p>
            <a:pPr marL="628650" lvl="1" indent="-171450">
              <a:buFont typeface="Arial" panose="020B0604020202020204" pitchFamily="34" charset="0"/>
              <a:buChar char="•"/>
            </a:pPr>
            <a:r>
              <a:rPr lang="en-US" dirty="0"/>
              <a:t>How well you are assisting your patients and meeting their needs. </a:t>
            </a:r>
          </a:p>
          <a:p>
            <a:pPr marL="628650" lvl="1" indent="-171450">
              <a:buFont typeface="Arial" panose="020B0604020202020204" pitchFamily="34" charset="0"/>
              <a:buChar char="•"/>
            </a:pPr>
            <a:r>
              <a:rPr lang="en-US" dirty="0"/>
              <a:t>The time it takes for you</a:t>
            </a:r>
            <a:r>
              <a:rPr lang="en-US" baseline="0" dirty="0"/>
              <a:t> to perform certain tasks</a:t>
            </a:r>
            <a:endParaRPr lang="en-US" dirty="0"/>
          </a:p>
          <a:p>
            <a:endParaRPr lang="en-US" dirty="0"/>
          </a:p>
          <a:p>
            <a:r>
              <a:rPr lang="en-US" dirty="0"/>
              <a:t>You</a:t>
            </a:r>
            <a:r>
              <a:rPr lang="en-US" baseline="0" dirty="0"/>
              <a:t> might also be asked to analyze the data and describe what trends you see in patient needs or areas of the program that you think could be improved.</a:t>
            </a:r>
          </a:p>
          <a:p>
            <a:endParaRPr lang="en-US" baseline="0" dirty="0"/>
          </a:p>
          <a:p>
            <a:r>
              <a:rPr lang="en-US" baseline="0" dirty="0"/>
              <a:t>Some navigators might also help with data reporting, which might mean helping to provide data for a funder report or for the Community Needs Assessment for your program.  Or it could mean pulling together data for a presentation. You are not expected to have professional data analysis skills, but you should be able to document patient needs and what you do about them and be able to quantify those actions, or show your actions through numbers, for your supervisor. You should also be willing to input data if you are trained to use a particular database or system. And only you can summarize the most frequent and most critical barriers to health care that you see patients face day to day.</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11</a:t>
            </a:fld>
            <a:endParaRPr lang="en-US"/>
          </a:p>
        </p:txBody>
      </p:sp>
    </p:spTree>
    <p:extLst>
      <p:ext uri="{BB962C8B-B14F-4D97-AF65-F5344CB8AC3E}">
        <p14:creationId xmlns:p14="http://schemas.microsoft.com/office/powerpoint/2010/main" val="255775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a:t>
            </a:r>
            <a:r>
              <a:rPr lang="en-US" altLang="en-US" baseline="0" dirty="0"/>
              <a:t> will have to think about where you can find the information you need to answer your evaluation questions – some sources of data are listed here and include patient records, your cancer registry database, tracking logs, administrative data, meeting summaries, notes and survey results.</a:t>
            </a:r>
            <a:endParaRPr lang="en-US" altLang="en-US" dirty="0"/>
          </a:p>
          <a:p>
            <a:endParaRPr lang="en-US" altLang="en-US" dirty="0"/>
          </a:p>
          <a:p>
            <a:r>
              <a:rPr lang="en-US" altLang="en-US" dirty="0"/>
              <a:t>Surveys can be done using pre and post tests, which collect data before</a:t>
            </a:r>
            <a:r>
              <a:rPr lang="en-US" altLang="en-US" baseline="0" dirty="0"/>
              <a:t> and after something happens. For example, a patient satisfaction survey could be filled out before the first meet with the patient navigator and after they have met with the patient navigator. Surveys might also</a:t>
            </a:r>
            <a:r>
              <a:rPr lang="en-US" altLang="en-US" dirty="0"/>
              <a:t> have closed or open ended questions.</a:t>
            </a:r>
            <a:r>
              <a:rPr lang="en-US" altLang="en-US" baseline="0" dirty="0"/>
              <a:t> Closed ended questions, which have a set of responses, might use a Likert scale – which just means a patient circles a number from 1-4 or 1-5. For example, you could ask a patient to rate their need for social support by circling a number between 1, which means not much need, and 5, which means a lot of need.</a:t>
            </a:r>
            <a:endParaRPr lang="en-US" alt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12</a:t>
            </a:fld>
            <a:endParaRPr lang="en-US"/>
          </a:p>
        </p:txBody>
      </p:sp>
    </p:spTree>
    <p:extLst>
      <p:ext uri="{BB962C8B-B14F-4D97-AF65-F5344CB8AC3E}">
        <p14:creationId xmlns:p14="http://schemas.microsoft.com/office/powerpoint/2010/main" val="133542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will also have to think about how you will collect data from your data sources. Will you get data from the medical record? Hand out surveys and then summarize the</a:t>
            </a:r>
            <a:r>
              <a:rPr lang="en-US" altLang="en-US" baseline="0" dirty="0"/>
              <a:t> data</a:t>
            </a:r>
            <a:r>
              <a:rPr lang="en-US" altLang="en-US" dirty="0"/>
              <a:t>? Keep a tracking log? Or Conduct a focus group?</a:t>
            </a:r>
          </a:p>
          <a:p>
            <a:endParaRPr lang="en-US" altLang="en-US" dirty="0"/>
          </a:p>
          <a:p>
            <a:r>
              <a:rPr lang="en-US" altLang="en-US" dirty="0"/>
              <a:t>Your evaluation might be quantitative</a:t>
            </a:r>
            <a:r>
              <a:rPr lang="en-US" altLang="en-US" baseline="0" dirty="0"/>
              <a:t> – which means looking at numbers – or qualitative which examines words. For example, a survey can include both types of data. Closed ended questions, which have answer choices, can be evaluated quantitatively by looking at the number of times people chose each response, and the open ended questions that let patients write in their own answers, can be evaluated qualitatively by finding themes in what people said.</a:t>
            </a:r>
            <a:endParaRPr lang="en-US" alt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13</a:t>
            </a:fld>
            <a:endParaRPr lang="en-US"/>
          </a:p>
        </p:txBody>
      </p:sp>
    </p:spTree>
    <p:extLst>
      <p:ext uri="{BB962C8B-B14F-4D97-AF65-F5344CB8AC3E}">
        <p14:creationId xmlns:p14="http://schemas.microsoft.com/office/powerpoint/2010/main" val="185757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Remember, formative evaluation</a:t>
            </a:r>
            <a:r>
              <a:rPr lang="en-US" altLang="en-US" baseline="0" dirty="0"/>
              <a:t> happens </a:t>
            </a:r>
            <a:r>
              <a:rPr lang="en-US" altLang="en-US" dirty="0"/>
              <a:t>during the building and</a:t>
            </a:r>
            <a:r>
              <a:rPr lang="en-US" altLang="en-US" baseline="0" dirty="0"/>
              <a:t> planning process. </a:t>
            </a:r>
            <a:r>
              <a:rPr lang="en-US" altLang="en-US" dirty="0"/>
              <a:t>Formative Evaluations help determine: </a:t>
            </a:r>
          </a:p>
          <a:p>
            <a:pPr eaLnBrk="1" fontAlgn="auto" hangingPunct="1">
              <a:spcAft>
                <a:spcPts val="0"/>
              </a:spcAft>
              <a:buFont typeface="Arial" pitchFamily="34" charset="0"/>
              <a:buChar char="•"/>
              <a:defRPr/>
            </a:pPr>
            <a:endParaRPr lang="en-US" dirty="0">
              <a:solidFill>
                <a:srgbClr val="003366"/>
              </a:solidFill>
              <a:ea typeface="+mn-ea"/>
            </a:endParaRPr>
          </a:p>
          <a:p>
            <a:pPr lvl="1" eaLnBrk="1" fontAlgn="auto" hangingPunct="1">
              <a:lnSpc>
                <a:spcPct val="150000"/>
              </a:lnSpc>
              <a:spcAft>
                <a:spcPts val="0"/>
              </a:spcAft>
              <a:buFont typeface="Arial" pitchFamily="34" charset="0"/>
              <a:buChar char="–"/>
              <a:defRPr/>
            </a:pPr>
            <a:r>
              <a:rPr lang="en-US" dirty="0">
                <a:solidFill>
                  <a:srgbClr val="003366"/>
                </a:solidFill>
                <a:ea typeface="ＭＳ Ｐゴシック" charset="0"/>
              </a:rPr>
              <a:t>How great is the need? Or</a:t>
            </a:r>
            <a:r>
              <a:rPr lang="en-US" baseline="0" dirty="0">
                <a:solidFill>
                  <a:srgbClr val="003366"/>
                </a:solidFill>
                <a:ea typeface="ＭＳ Ｐゴシック" charset="0"/>
              </a:rPr>
              <a:t> </a:t>
            </a:r>
            <a:r>
              <a:rPr lang="en-US" dirty="0">
                <a:solidFill>
                  <a:srgbClr val="003366"/>
                </a:solidFill>
                <a:ea typeface="ＭＳ Ｐゴシック" charset="0"/>
              </a:rPr>
              <a:t>What is the problem?</a:t>
            </a:r>
          </a:p>
          <a:p>
            <a:pPr lvl="1" eaLnBrk="1" fontAlgn="auto" hangingPunct="1">
              <a:lnSpc>
                <a:spcPct val="150000"/>
              </a:lnSpc>
              <a:spcAft>
                <a:spcPts val="0"/>
              </a:spcAft>
              <a:buFont typeface="Arial" pitchFamily="34" charset="0"/>
              <a:buChar char="–"/>
              <a:defRPr/>
            </a:pPr>
            <a:r>
              <a:rPr lang="en-US" dirty="0">
                <a:solidFill>
                  <a:srgbClr val="003366"/>
                </a:solidFill>
                <a:ea typeface="ＭＳ Ｐゴシック" charset="0"/>
              </a:rPr>
              <a:t>Who would benefit from our program?</a:t>
            </a:r>
          </a:p>
          <a:p>
            <a:pPr lvl="1" eaLnBrk="1" fontAlgn="auto" hangingPunct="1">
              <a:lnSpc>
                <a:spcPct val="150000"/>
              </a:lnSpc>
              <a:spcAft>
                <a:spcPts val="0"/>
              </a:spcAft>
              <a:buFont typeface="Arial" pitchFamily="34" charset="0"/>
              <a:buChar char="–"/>
              <a:defRPr/>
            </a:pPr>
            <a:r>
              <a:rPr lang="en-US" dirty="0">
                <a:solidFill>
                  <a:srgbClr val="003366"/>
                </a:solidFill>
                <a:ea typeface="ＭＳ Ｐゴシック" charset="0"/>
              </a:rPr>
              <a:t>What might work to meet the need?</a:t>
            </a:r>
          </a:p>
          <a:p>
            <a:pPr lvl="1" eaLnBrk="1" fontAlgn="auto" hangingPunct="1">
              <a:lnSpc>
                <a:spcPct val="150000"/>
              </a:lnSpc>
              <a:spcAft>
                <a:spcPts val="0"/>
              </a:spcAft>
              <a:buFont typeface="Arial" pitchFamily="34" charset="0"/>
              <a:buChar char="–"/>
              <a:defRPr/>
            </a:pPr>
            <a:r>
              <a:rPr lang="en-US" dirty="0">
                <a:solidFill>
                  <a:srgbClr val="003366"/>
                </a:solidFill>
                <a:ea typeface="ＭＳ Ｐゴシック" charset="0"/>
              </a:rPr>
              <a:t>How might we deliver the program activities?</a:t>
            </a:r>
          </a:p>
          <a:p>
            <a:pPr lvl="1" eaLnBrk="1" fontAlgn="auto" hangingPunct="1">
              <a:lnSpc>
                <a:spcPct val="150000"/>
              </a:lnSpc>
              <a:spcAft>
                <a:spcPts val="0"/>
              </a:spcAft>
              <a:buFont typeface="Arial" pitchFamily="34" charset="0"/>
              <a:buChar char="–"/>
              <a:defRPr/>
            </a:pPr>
            <a:r>
              <a:rPr lang="en-US" dirty="0">
                <a:solidFill>
                  <a:srgbClr val="003366"/>
                </a:solidFill>
                <a:ea typeface="ＭＳ Ｐゴシック" charset="0"/>
              </a:rPr>
              <a:t>Should we pilot test</a:t>
            </a:r>
            <a:r>
              <a:rPr lang="en-US" baseline="0" dirty="0">
                <a:solidFill>
                  <a:srgbClr val="003366"/>
                </a:solidFill>
                <a:ea typeface="ＭＳ Ｐゴシック" charset="0"/>
              </a:rPr>
              <a:t> or </a:t>
            </a:r>
            <a:r>
              <a:rPr lang="en-US" dirty="0">
                <a:solidFill>
                  <a:srgbClr val="003366"/>
                </a:solidFill>
                <a:ea typeface="ＭＳ Ｐゴシック" charset="0"/>
              </a:rPr>
              <a:t>refine the program?</a:t>
            </a:r>
          </a:p>
          <a:p>
            <a:endParaRPr lang="en-US" altLang="en-US" dirty="0"/>
          </a:p>
          <a:p>
            <a:r>
              <a:rPr lang="en-US" altLang="en-US" dirty="0"/>
              <a:t>Formative evaluation can</a:t>
            </a:r>
            <a:r>
              <a:rPr lang="en-US" altLang="en-US" baseline="0" dirty="0"/>
              <a:t> be</a:t>
            </a:r>
            <a:r>
              <a:rPr lang="en-US" altLang="en-US" dirty="0"/>
              <a:t> a community needs assessment – it tells you what your</a:t>
            </a:r>
            <a:r>
              <a:rPr lang="en-US" altLang="en-US" baseline="0" dirty="0"/>
              <a:t> patients need, who would benefit from patient navigation services and what you should focus on to meet the need. Community needs assessments can identify screening rates, rates of types of cancer and trends in stages of cancer diagnosed in the community in which your patients resides.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a:p>
        </p:txBody>
      </p:sp>
    </p:spTree>
    <p:extLst>
      <p:ext uri="{BB962C8B-B14F-4D97-AF65-F5344CB8AC3E}">
        <p14:creationId xmlns:p14="http://schemas.microsoft.com/office/powerpoint/2010/main" val="305376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Data for your community</a:t>
            </a:r>
            <a:r>
              <a:rPr lang="en-US" sz="1200" baseline="0" dirty="0"/>
              <a:t> needs assessment can come from a variety of sources. Here are a few: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National Cancer Institute provides cancer statistics at seer.cancer.gov which you can look at by type of cancer and demographics. The National Cancer Institute and the Centers for Disease Control and Prevention have state cancer statistics, and information on rates of specific cancers in your state compared to the national average are available. You can also see historical trends and graphs for five-year rate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National Comprehensive Cancer Control Program (NCCCP) requires all 50 states, the District of Columbia, 7 tribes and 7 U.S. territories to create comprehensive cancer control plans. Information about your state’s needs and specific goals of your state’s cancer control program are in the plans.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err="1"/>
              <a:t>HealthyPeople</a:t>
            </a:r>
            <a:r>
              <a:rPr lang="en-US" sz="1200" baseline="0" dirty="0"/>
              <a:t> 2020 has a list of key health indicators which are national goals and objectives for improving health, including indicators related to access to health care and cancer care. For example, one indicator is people who have health insurance.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You can also do your own evaluation and identify priorities based on findings from your assessment. We will talk more about this strategy next.</a:t>
            </a:r>
            <a:endParaRPr lang="en-US" sz="120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15</a:t>
            </a:fld>
            <a:endParaRPr lang="en-US"/>
          </a:p>
        </p:txBody>
      </p:sp>
    </p:spTree>
    <p:extLst>
      <p:ext uri="{BB962C8B-B14F-4D97-AF65-F5344CB8AC3E}">
        <p14:creationId xmlns:p14="http://schemas.microsoft.com/office/powerpoint/2010/main" val="1807177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Process evaluation measures program fidelity, or whether it is working how you thought it would, by assessing which activities were implemented, and the quality, strengths and weaknesses of the implementation. Health</a:t>
            </a:r>
            <a:r>
              <a:rPr lang="en-US" altLang="en-US" baseline="0" dirty="0"/>
              <a:t> care measures are often process measures, because it can be hard to measure patient outcomes. </a:t>
            </a:r>
          </a:p>
          <a:p>
            <a:endParaRPr lang="en-US" altLang="en-US" baseline="0" dirty="0"/>
          </a:p>
          <a:p>
            <a:r>
              <a:rPr lang="en-US" altLang="en-US" baseline="0" dirty="0"/>
              <a:t>Process evaluation asks: </a:t>
            </a:r>
          </a:p>
          <a:p>
            <a:pPr eaLnBrk="1" fontAlgn="auto" hangingPunct="1">
              <a:lnSpc>
                <a:spcPct val="150000"/>
              </a:lnSpc>
              <a:spcBef>
                <a:spcPts val="300"/>
              </a:spcBef>
              <a:spcAft>
                <a:spcPts val="0"/>
              </a:spcAft>
              <a:buFont typeface="Arial" pitchFamily="34" charset="0"/>
              <a:buChar char="–"/>
              <a:defRPr/>
            </a:pPr>
            <a:r>
              <a:rPr lang="en-US" dirty="0">
                <a:solidFill>
                  <a:srgbClr val="003366"/>
                </a:solidFill>
                <a:ea typeface="ＭＳ Ｐゴシック" charset="0"/>
              </a:rPr>
              <a:t>What was done?</a:t>
            </a:r>
          </a:p>
          <a:p>
            <a:pPr eaLnBrk="1" fontAlgn="auto" hangingPunct="1">
              <a:lnSpc>
                <a:spcPct val="150000"/>
              </a:lnSpc>
              <a:spcBef>
                <a:spcPts val="300"/>
              </a:spcBef>
              <a:spcAft>
                <a:spcPts val="0"/>
              </a:spcAft>
              <a:buFont typeface="Arial" pitchFamily="34" charset="0"/>
              <a:buChar char="–"/>
              <a:defRPr/>
            </a:pPr>
            <a:r>
              <a:rPr lang="en-US" dirty="0">
                <a:solidFill>
                  <a:srgbClr val="003366"/>
                </a:solidFill>
                <a:ea typeface="ＭＳ Ｐゴシック" charset="0"/>
              </a:rPr>
              <a:t>How was the program implemented?</a:t>
            </a:r>
          </a:p>
          <a:p>
            <a:pPr eaLnBrk="1" fontAlgn="auto" hangingPunct="1">
              <a:lnSpc>
                <a:spcPct val="150000"/>
              </a:lnSpc>
              <a:spcBef>
                <a:spcPts val="300"/>
              </a:spcBef>
              <a:spcAft>
                <a:spcPts val="0"/>
              </a:spcAft>
              <a:buFont typeface="Arial" pitchFamily="34" charset="0"/>
              <a:buChar char="–"/>
              <a:defRPr/>
            </a:pPr>
            <a:r>
              <a:rPr lang="en-US" dirty="0">
                <a:solidFill>
                  <a:srgbClr val="003366"/>
                </a:solidFill>
                <a:ea typeface="ＭＳ Ｐゴシック" charset="0"/>
              </a:rPr>
              <a:t>How well was the program implemented?</a:t>
            </a:r>
          </a:p>
          <a:p>
            <a:pPr eaLnBrk="1" fontAlgn="auto" hangingPunct="1">
              <a:lnSpc>
                <a:spcPct val="150000"/>
              </a:lnSpc>
              <a:spcBef>
                <a:spcPts val="300"/>
              </a:spcBef>
              <a:spcAft>
                <a:spcPts val="0"/>
              </a:spcAft>
              <a:buFont typeface="Arial" pitchFamily="34" charset="0"/>
              <a:buChar char="–"/>
              <a:defRPr/>
            </a:pPr>
            <a:r>
              <a:rPr lang="en-US" dirty="0">
                <a:solidFill>
                  <a:srgbClr val="003366"/>
                </a:solidFill>
                <a:ea typeface="ＭＳ Ｐゴシック" charset="0"/>
              </a:rPr>
              <a:t>Was program implemented as planned?</a:t>
            </a:r>
          </a:p>
          <a:p>
            <a:pPr eaLnBrk="1" fontAlgn="auto" hangingPunct="1">
              <a:lnSpc>
                <a:spcPct val="150000"/>
              </a:lnSpc>
              <a:spcBef>
                <a:spcPts val="300"/>
              </a:spcBef>
              <a:spcAft>
                <a:spcPts val="0"/>
              </a:spcAft>
              <a:buFont typeface="Arial" pitchFamily="34" charset="0"/>
              <a:buChar char="–"/>
              <a:defRPr/>
            </a:pPr>
            <a:r>
              <a:rPr lang="en-US" dirty="0">
                <a:solidFill>
                  <a:srgbClr val="003366"/>
                </a:solidFill>
                <a:ea typeface="ＭＳ Ｐゴシック" charset="0"/>
              </a:rPr>
              <a:t>How satisfied are patients or providers with the program?</a:t>
            </a:r>
          </a:p>
          <a:p>
            <a:pPr eaLnBrk="1" fontAlgn="auto" hangingPunct="1">
              <a:spcBef>
                <a:spcPts val="300"/>
              </a:spcBef>
              <a:spcAft>
                <a:spcPts val="0"/>
              </a:spcAft>
              <a:buFont typeface="Arial" pitchFamily="34" charset="0"/>
              <a:buChar char="–"/>
              <a:defRPr/>
            </a:pPr>
            <a:r>
              <a:rPr lang="en-US" dirty="0">
                <a:solidFill>
                  <a:srgbClr val="003366"/>
                </a:solidFill>
                <a:ea typeface="ＭＳ Ｐゴシック" charset="0"/>
              </a:rPr>
              <a:t>How can we demonstrate program implementation even before outcomes have been attained?</a:t>
            </a:r>
          </a:p>
          <a:p>
            <a:endParaRPr lang="en-US" altLang="en-US" baseline="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16</a:t>
            </a:fld>
            <a:endParaRPr lang="en-US"/>
          </a:p>
        </p:txBody>
      </p:sp>
    </p:spTree>
    <p:extLst>
      <p:ext uri="{BB962C8B-B14F-4D97-AF65-F5344CB8AC3E}">
        <p14:creationId xmlns:p14="http://schemas.microsoft.com/office/powerpoint/2010/main" val="192474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some examples of process measures that can easily be tracked. </a:t>
            </a:r>
            <a:r>
              <a:rPr lang="en-US" dirty="0"/>
              <a:t>The measures that you track should align with your program goals, the goals of the</a:t>
            </a:r>
            <a:r>
              <a:rPr lang="en-US" baseline="0" dirty="0"/>
              <a:t> program funder</a:t>
            </a:r>
            <a:r>
              <a:rPr lang="en-US" dirty="0"/>
              <a:t> and your ability to track them. </a:t>
            </a:r>
          </a:p>
          <a:p>
            <a:endParaRPr lang="en-US" altLang="en-US" dirty="0"/>
          </a:p>
          <a:p>
            <a:r>
              <a:rPr lang="en-US" altLang="en-US" baseline="0" dirty="0"/>
              <a:t>These measures may be just what a foundation or grantmaking organization is looking for. But process measures may not be enough to justify the continuation of your program to your boss or your boss’s boss.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17</a:t>
            </a:fld>
            <a:endParaRPr lang="en-US"/>
          </a:p>
        </p:txBody>
      </p:sp>
    </p:spTree>
    <p:extLst>
      <p:ext uri="{BB962C8B-B14F-4D97-AF65-F5344CB8AC3E}">
        <p14:creationId xmlns:p14="http://schemas.microsoft.com/office/powerpoint/2010/main" val="53044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revisit the tracking form we saw previously. </a:t>
            </a:r>
            <a:r>
              <a:rPr lang="en-US" baseline="0" dirty="0"/>
              <a:t>This information tells you WHO you are serving but not WHAT you are doing for the patient. This can be important to funders. This form is available for you to use or adapt. You can access this in the </a:t>
            </a:r>
            <a:r>
              <a:rPr lang="en-US" b="1" baseline="0" dirty="0"/>
              <a:t>Resources</a:t>
            </a:r>
            <a:r>
              <a:rPr lang="en-US" baseline="0" dirty="0"/>
              <a:t> section of the training.</a:t>
            </a:r>
          </a:p>
          <a:p>
            <a:endParaRPr lang="en-US" baseline="0" dirty="0"/>
          </a:p>
          <a:p>
            <a:endParaRPr lang="en-US" baseline="0" dirty="0"/>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18</a:t>
            </a:fld>
            <a:endParaRPr lang="en-US" dirty="0"/>
          </a:p>
        </p:txBody>
      </p:sp>
    </p:spTree>
    <p:extLst>
      <p:ext uri="{BB962C8B-B14F-4D97-AF65-F5344CB8AC3E}">
        <p14:creationId xmlns:p14="http://schemas.microsoft.com/office/powerpoint/2010/main" val="2148264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 image was also shown in the last lesson – these are the types of information collected by the Patient Navigation Barriers and Outcomes Tool or PN-BOT(TM). Worksheets include a barriers list to track specific types of barriers </a:t>
            </a:r>
            <a:r>
              <a:rPr lang="en-US" baseline="0" dirty="0"/>
              <a:t>– logistical, insurance-related, financial or employment. More specific logistical categories include transportation, housing, utilities, dependent care, food and nutrition, clothing and immigration status. Specific insurance barriers include being uninsured, underinsured or having high deductibles or co-pays. Specific financial barriers might be a need for financial planning, low financial literacy or other non-medical financial needs. Employment barriers include being unemployed, needing job accommodations, not being able to work through treatment or having family members with employment difficulties.</a:t>
            </a:r>
          </a:p>
          <a:p>
            <a:endParaRPr lang="en-US" baseline="0" dirty="0"/>
          </a:p>
          <a:p>
            <a:r>
              <a:rPr lang="en-US" baseline="0" dirty="0"/>
              <a:t>This tool provides fields to track when you identified this was a barrier for the patient, the date it was resolved, the action you took to address or resolve the barriers and the time it took you to resolve the barrier. This could be minutes or hours. </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19</a:t>
            </a:fld>
            <a:endParaRPr lang="en-US" dirty="0"/>
          </a:p>
        </p:txBody>
      </p:sp>
    </p:spTree>
    <p:extLst>
      <p:ext uri="{BB962C8B-B14F-4D97-AF65-F5344CB8AC3E}">
        <p14:creationId xmlns:p14="http://schemas.microsoft.com/office/powerpoint/2010/main" val="351229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would like to acknowledge the Centers for Disease Control and Prevention for supporting this work. </a:t>
            </a:r>
          </a:p>
          <a:p>
            <a:r>
              <a:rPr lang="en-US" sz="1200" kern="1200" dirty="0">
                <a:solidFill>
                  <a:schemeClr val="tx1"/>
                </a:solidFill>
                <a:effectLst/>
                <a:latin typeface="+mn-lt"/>
                <a:ea typeface="+mn-ea"/>
                <a:cs typeface="+mn-cs"/>
              </a:rPr>
              <a:t>We would also like to thank the Patient Navigator Training Collaborative of the Colorado School of Public Health for so generously sharing materials from their in-person training, which we have adapted for this online training.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a:t>
            </a:fld>
            <a:endParaRPr lang="en-US"/>
          </a:p>
        </p:txBody>
      </p:sp>
    </p:spTree>
    <p:extLst>
      <p:ext uri="{BB962C8B-B14F-4D97-AF65-F5344CB8AC3E}">
        <p14:creationId xmlns:p14="http://schemas.microsoft.com/office/powerpoint/2010/main" val="64466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a:t>
            </a:r>
            <a:r>
              <a:rPr lang="en-US" baseline="0" dirty="0"/>
              <a:t> sample data on the barriers for a navigation program that has several patient navigators.</a:t>
            </a:r>
          </a:p>
          <a:p>
            <a:endParaRPr lang="en-US" baseline="0" dirty="0"/>
          </a:p>
          <a:p>
            <a:r>
              <a:rPr lang="en-US" baseline="0" dirty="0"/>
              <a:t>In looking at the chart, you can see that the most common barriers that navigators helped with were social and practice barriers, such as referral to support groups; financial problems; and language issues. </a:t>
            </a:r>
          </a:p>
          <a:p>
            <a:endParaRPr lang="en-US" baseline="0" dirty="0"/>
          </a:p>
          <a:p>
            <a:r>
              <a:rPr lang="en-US" baseline="0" dirty="0"/>
              <a:t>How might this information be helpful?</a:t>
            </a:r>
          </a:p>
          <a:p>
            <a:endParaRPr lang="en-US" baseline="0" dirty="0"/>
          </a:p>
          <a:p>
            <a:r>
              <a:rPr lang="en-US" baseline="0" dirty="0"/>
              <a:t>It can be used to look at trends over time. If you look at data every 3 months, for example, you can see what has changed and what hasn’t. </a:t>
            </a:r>
          </a:p>
          <a:p>
            <a:r>
              <a:rPr lang="en-US" baseline="0" dirty="0"/>
              <a:t>It can help the organization prioritize resources. For example, by knowing that financial challenges are very common, the organization can start a financial assistance program to help patients pay for treatment.</a:t>
            </a:r>
          </a:p>
          <a:p>
            <a:r>
              <a:rPr lang="en-US" baseline="0" dirty="0"/>
              <a:t>It can help patient navigators identify which areas patients struggle with most and develop a list of resources to respond to those areas. Or</a:t>
            </a:r>
          </a:p>
          <a:p>
            <a:r>
              <a:rPr lang="en-US" baseline="0" dirty="0"/>
              <a:t>It can show funders or administrators what the patient navigators do. </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20</a:t>
            </a:fld>
            <a:endParaRPr lang="en-US"/>
          </a:p>
        </p:txBody>
      </p:sp>
    </p:spTree>
    <p:extLst>
      <p:ext uri="{BB962C8B-B14F-4D97-AF65-F5344CB8AC3E}">
        <p14:creationId xmlns:p14="http://schemas.microsoft.com/office/powerpoint/2010/main" val="1024542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Outcomes evaluation focuses on the changes that your</a:t>
            </a:r>
            <a:r>
              <a:rPr lang="en-US" altLang="en-US" baseline="0" dirty="0"/>
              <a:t> program will bring about in your target population or social condition. This evaluation is not focused on the program itself, but rather what happened to the people it served?</a:t>
            </a:r>
            <a:endParaRPr lang="en-US" altLang="en-US" dirty="0"/>
          </a:p>
          <a:p>
            <a:endParaRPr lang="en-US" altLang="en-US" dirty="0"/>
          </a:p>
          <a:p>
            <a:r>
              <a:rPr lang="en-US" altLang="en-US" dirty="0"/>
              <a:t>This type of evaluation asks the question, did we reach our program goals? How did the program impact the patient? And What evidence demonstrates that our administrators, funders and others should continue to support</a:t>
            </a:r>
            <a:r>
              <a:rPr lang="en-US" altLang="en-US" baseline="0" dirty="0"/>
              <a:t> or fund the program? For example, if you set up a program to reduce time to treatment, increase treatment adherence or increase the quality of life for your patients going through treatment, did you succeed in doing so?  </a:t>
            </a:r>
            <a:r>
              <a:rPr lang="en-US" altLang="en-US" dirty="0"/>
              <a:t>If you set up your program to keep patients within your system for a</a:t>
            </a:r>
            <a:r>
              <a:rPr lang="en-US" altLang="en-US" baseline="0" dirty="0"/>
              <a:t> better patient experience and more revenue for your cancer center, did your program do this? </a:t>
            </a:r>
            <a:r>
              <a:rPr lang="en-US" altLang="en-US" dirty="0"/>
              <a:t>If</a:t>
            </a:r>
            <a:r>
              <a:rPr lang="en-US" altLang="en-US" baseline="0" dirty="0"/>
              <a:t> your institution set up a patient navigation program to ensure that it remained accredited, did you maintain your accreditation? While this is not a patient outcome, it is an important outcome for your administrators.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21</a:t>
            </a:fld>
            <a:endParaRPr lang="en-US"/>
          </a:p>
        </p:txBody>
      </p:sp>
    </p:spTree>
    <p:extLst>
      <p:ext uri="{BB962C8B-B14F-4D97-AF65-F5344CB8AC3E}">
        <p14:creationId xmlns:p14="http://schemas.microsoft.com/office/powerpoint/2010/main" val="419453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a:t>
            </a:r>
            <a:r>
              <a:rPr lang="en-US" baseline="0" dirty="0"/>
              <a:t> possible outcome measures that could be tracked</a:t>
            </a:r>
          </a:p>
          <a:p>
            <a:endParaRPr lang="en-US" baseline="0" dirty="0"/>
          </a:p>
          <a:p>
            <a:pPr marL="171450" indent="-171450">
              <a:buFont typeface="Arial" panose="020B0604020202020204" pitchFamily="34" charset="0"/>
              <a:buChar char="•"/>
            </a:pPr>
            <a:r>
              <a:rPr lang="en-US" dirty="0"/>
              <a:t>Time from screening to diagnostic resolution, or how long it takes for someone who has been screened to know the results of that screening</a:t>
            </a:r>
          </a:p>
          <a:p>
            <a:pPr marL="171450" indent="-171450">
              <a:buFont typeface="Arial" panose="020B0604020202020204" pitchFamily="34" charset="0"/>
              <a:buChar char="•"/>
            </a:pPr>
            <a:r>
              <a:rPr lang="en-US" dirty="0"/>
              <a:t>Time from diagnosis to treatment</a:t>
            </a:r>
          </a:p>
          <a:p>
            <a:pPr marL="171450" indent="-171450">
              <a:buFont typeface="Arial" panose="020B0604020202020204" pitchFamily="34" charset="0"/>
              <a:buChar char="•"/>
            </a:pPr>
            <a:r>
              <a:rPr lang="en-US" dirty="0"/>
              <a:t>Patient adherence to scheduled appointments</a:t>
            </a:r>
          </a:p>
          <a:p>
            <a:pPr marL="171450" indent="-171450">
              <a:buFont typeface="Arial" panose="020B0604020202020204" pitchFamily="34" charset="0"/>
              <a:buChar char="•"/>
            </a:pPr>
            <a:r>
              <a:rPr lang="en-US" dirty="0"/>
              <a:t>Patient satisfaction with navigation and</a:t>
            </a:r>
          </a:p>
          <a:p>
            <a:pPr marL="171450" indent="-171450">
              <a:buFont typeface="Arial" panose="020B0604020202020204" pitchFamily="34" charset="0"/>
              <a:buChar char="•"/>
            </a:pPr>
            <a:r>
              <a:rPr lang="en-US" dirty="0"/>
              <a:t>Patient reported outcomes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Some of these can be tracked by accessing the patient record.</a:t>
            </a:r>
            <a:r>
              <a:rPr lang="en-US" baseline="0" dirty="0"/>
              <a:t> Others can be tracked by providing surveys to patients to ask about patient satisfaction or patient reported outcomes. All of these methods require more time than evaluating process measures. Keeping a tracking log and adding up columns and boxes for each patient does take time, but is fairly straight forward once you have a system and if you summarize your data at regular intervals.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Outcome measures require more time. You need time to look at the medical record, note the date of screening and the date of diagnosis and calculate the difference. You may be able to customize software to do this for you, but that will take up-front time. </a:t>
            </a:r>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22</a:t>
            </a:fld>
            <a:endParaRPr lang="en-US"/>
          </a:p>
        </p:txBody>
      </p:sp>
    </p:spTree>
    <p:extLst>
      <p:ext uri="{BB962C8B-B14F-4D97-AF65-F5344CB8AC3E}">
        <p14:creationId xmlns:p14="http://schemas.microsoft.com/office/powerpoint/2010/main" val="3517612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baseline="0" dirty="0"/>
              <a:t>here are some validated measures you can use. Validated measures have been tested to make sure they measure what they are supposed to measure.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The National Cancer Institute spent several years developing a Patient Experience Survey for Cancer and provides guidance on how to use their survey. You can access these materials in the Resources section of the training. You can also make up your own survey with just a few questions to see how patients experienced their cancer care and how satisfied they were with navigation services.</a:t>
            </a:r>
          </a:p>
          <a:p>
            <a:pPr marL="171450" indent="-171450">
              <a:buFont typeface="Arial" panose="020B0604020202020204" pitchFamily="34" charset="0"/>
              <a:buChar char="•"/>
            </a:pPr>
            <a:r>
              <a:rPr lang="en-US" baseline="0" dirty="0"/>
              <a:t>For patient reported outcomes, the FACT-C is an easy way to measure physical well-being, social/family well-being, emotional well-being and functional well-being.</a:t>
            </a:r>
            <a:r>
              <a:rPr lang="en-US" b="1" baseline="0" dirty="0"/>
              <a:t> </a:t>
            </a:r>
          </a:p>
          <a:p>
            <a:pPr marL="171450" indent="-171450">
              <a:buFont typeface="Arial" panose="020B0604020202020204" pitchFamily="34" charset="0"/>
              <a:buChar char="•"/>
            </a:pPr>
            <a:r>
              <a:rPr lang="en-US" b="0" baseline="0" dirty="0"/>
              <a:t>The National Institutes of Health also spent a great deal of time developing patient reported outcomes measures called PROMIS. These measures cover distress, cognition, fatigue, pain, physical function, sexual function, informational support and emotional support – and many other constructs. A link to the PROMIS web site is available in the </a:t>
            </a:r>
            <a:r>
              <a:rPr lang="en-US" b="1" baseline="0" dirty="0"/>
              <a:t>Resources</a:t>
            </a:r>
            <a:r>
              <a:rPr lang="en-US" b="0" baseline="0" dirty="0"/>
              <a:t> section of this training.</a:t>
            </a:r>
          </a:p>
          <a:p>
            <a:pPr marL="171450" indent="-171450">
              <a:buFont typeface="Arial" panose="020B0604020202020204" pitchFamily="34" charset="0"/>
              <a:buChar char="•"/>
            </a:pPr>
            <a:r>
              <a:rPr lang="en-US" b="0" baseline="0" dirty="0"/>
              <a:t>It can be helpful to access these tools, so you don’t have to start from scratch – but remember, you don’t have to do it all. Think about what is most important to your patients and your program leadership and measure THOSE outcomes so that your evaluation is manageable.</a:t>
            </a:r>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23</a:t>
            </a:fld>
            <a:endParaRPr lang="en-US"/>
          </a:p>
        </p:txBody>
      </p:sp>
    </p:spTree>
    <p:extLst>
      <p:ext uri="{BB962C8B-B14F-4D97-AF65-F5344CB8AC3E}">
        <p14:creationId xmlns:p14="http://schemas.microsoft.com/office/powerpoint/2010/main" val="2828844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if no one has</a:t>
            </a:r>
            <a:r>
              <a:rPr lang="en-US" baseline="0" dirty="0"/>
              <a:t> directly asked you to participate in program evaluation, it is important that you track your activities for your own records. And, you never know when someone, such as a funder or an administrator, will want this information. It is much easier to track it as you go along than having to pull together the information at the last minute. Remember in module 6 we talked about HIPAA and the need to keep patient information secure. Tracking data on your computer is also typically more secure than keeping patient records.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Talk with your supervisor about what information to track and how to best track it. Then make sure you consistently track that information. It helps to set aside a particular time of the day or the week to enter in data. Daily is best, but if that is not possible it should be done in less than a week from the patient encounter. If more than a week goes by, it is likely that you will have trouble accurately remembering patient information. Accuracy is important for several reasons. First, as we discussed in module 7, it can help you build trust with your coworkers. Second, the data can impact changes you make to the program, so you need to know that it is accurate to make those changes. And third, funding might be tied to your evaluation data. You may be violating the terms of the funding if your data is inaccurate, or you could risk that you will not be able to get funding in the future.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if</a:t>
            </a:r>
            <a:r>
              <a:rPr lang="en-US" baseline="0" dirty="0"/>
              <a:t> you do not have access to a computer to track data, make sure your data is legible, or able to be read by yourself and others. For example, if you use shorthand in your notes, make sure you know what the shorthand stands for so you are not confused. Although you should be careful sharing patient data, there may be some information that needs to be shared with others, so you should make sure it is written neatly so they do not misunderstand.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a:p>
        </p:txBody>
      </p:sp>
    </p:spTree>
    <p:extLst>
      <p:ext uri="{BB962C8B-B14F-4D97-AF65-F5344CB8AC3E}">
        <p14:creationId xmlns:p14="http://schemas.microsoft.com/office/powerpoint/2010/main" val="900188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 a case study of why tracking</a:t>
            </a:r>
            <a:r>
              <a:rPr lang="en-US" baseline="0" dirty="0"/>
              <a:t> data is so important. </a:t>
            </a:r>
            <a:r>
              <a:rPr lang="en-US" dirty="0"/>
              <a:t>Camilla is a great patient navigator loved by patients and providers. Her position is funded by a grant, and it is time to apply again for funding. In Scenario A,</a:t>
            </a:r>
            <a:r>
              <a:rPr lang="en-US" baseline="0" dirty="0"/>
              <a:t> Camilla and her supervisor struggle to find data to include. Camilla remembers 2 patient stories that they include. Her documentation in a notebook makes it hard to go back and get numbers, so they just present the patient stories.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Scenario B, Camilla has been keeping track of her numbers using a simple Excel spreadsheet. When her supervisor asks her for data for the report, she easily pulls out how many patients she’s seen, what types of barriers are most common and that delays in care have decreased by 22%. She also has collected some patient stories that she keeps in a locked place. When they submit the grant application, it includes all of this information.</a:t>
            </a:r>
          </a:p>
          <a:p>
            <a:endParaRPr lang="en-US" baseline="0" dirty="0"/>
          </a:p>
          <a:p>
            <a:r>
              <a:rPr lang="en-US" dirty="0"/>
              <a:t>If</a:t>
            </a:r>
            <a:r>
              <a:rPr lang="en-US" baseline="0" dirty="0"/>
              <a:t> you were a funded with limited money to give out, </a:t>
            </a:r>
            <a:r>
              <a:rPr lang="en-US" dirty="0"/>
              <a:t>which scenario would you fund? Being able to accurately document and easily access</a:t>
            </a:r>
            <a:r>
              <a:rPr lang="en-US" baseline="0" dirty="0"/>
              <a:t> evaluation data can help show your value and show funders why they should continue to fund your position.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25</a:t>
            </a:fld>
            <a:endParaRPr lang="en-US"/>
          </a:p>
        </p:txBody>
      </p:sp>
    </p:spTree>
    <p:extLst>
      <p:ext uri="{BB962C8B-B14F-4D97-AF65-F5344CB8AC3E}">
        <p14:creationId xmlns:p14="http://schemas.microsoft.com/office/powerpoint/2010/main" val="1941100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Program evaluation is closely tied to quality and process improvement. </a:t>
            </a:r>
          </a:p>
          <a:p>
            <a:endParaRPr lang="en-US" baseline="0" dirty="0"/>
          </a:p>
          <a:p>
            <a:r>
              <a:rPr lang="en-US" baseline="0" dirty="0"/>
              <a:t>Many institutions have staff that focus on quality improvement. Even if your institution has quality improvement staff, however, it is still helpful to know about some tools you can use on your own. </a:t>
            </a:r>
          </a:p>
          <a:p>
            <a:pPr eaLnBrk="1" hangingPunct="1"/>
            <a:endParaRPr lang="en-US" dirty="0">
              <a:latin typeface="Arial" charset="0"/>
            </a:endParaRPr>
          </a:p>
          <a:p>
            <a:pPr eaLnBrk="1" hangingPunct="1"/>
            <a:r>
              <a:rPr lang="en-US" dirty="0">
                <a:latin typeface="Arial" charset="0"/>
              </a:rPr>
              <a:t>Here are some tools that may be helpful. The American Society for Quality has many free tools that</a:t>
            </a:r>
            <a:r>
              <a:rPr lang="en-US" baseline="0" dirty="0">
                <a:latin typeface="Arial" charset="0"/>
              </a:rPr>
              <a:t> you can use. </a:t>
            </a:r>
            <a:endParaRPr lang="en-US" dirty="0">
              <a:latin typeface="Arial" charset="0"/>
            </a:endParaRPr>
          </a:p>
          <a:p>
            <a:pPr eaLnBrk="1" hangingPunct="1"/>
            <a:endParaRPr lang="en-US" dirty="0">
              <a:latin typeface="Arial" charset="0"/>
            </a:endParaRPr>
          </a:p>
          <a:p>
            <a:pPr eaLnBrk="1" hangingPunct="1"/>
            <a:r>
              <a:rPr lang="en-US" dirty="0">
                <a:latin typeface="Arial" charset="0"/>
              </a:rPr>
              <a:t>Let’s walk through them.</a:t>
            </a:r>
          </a:p>
        </p:txBody>
      </p:sp>
      <p:sp>
        <p:nvSpPr>
          <p:cNvPr id="4" name="Slide Number Placeholder 3"/>
          <p:cNvSpPr>
            <a:spLocks noGrp="1"/>
          </p:cNvSpPr>
          <p:nvPr>
            <p:ph type="sldNum" sz="quarter" idx="10"/>
          </p:nvPr>
        </p:nvSpPr>
        <p:spPr/>
        <p:txBody>
          <a:bodyPr/>
          <a:lstStyle/>
          <a:p>
            <a:fld id="{C86F15E9-0BE7-4FE3-9441-9D32F4679029}" type="slidenum">
              <a:rPr lang="en-US" smtClean="0"/>
              <a:pPr/>
              <a:t>26</a:t>
            </a:fld>
            <a:endParaRPr lang="en-US"/>
          </a:p>
        </p:txBody>
      </p:sp>
    </p:spTree>
    <p:extLst>
      <p:ext uri="{BB962C8B-B14F-4D97-AF65-F5344CB8AC3E}">
        <p14:creationId xmlns:p14="http://schemas.microsoft.com/office/powerpoint/2010/main" val="1870767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tool</a:t>
            </a:r>
            <a:r>
              <a:rPr lang="en-US" baseline="0" dirty="0"/>
              <a:t> is a patient flow diagram or a process map. It’s pretty much what it sounds like – you map a patient’s experience across the continuum of care, whether that’s in your institution or across a network. Questions you might ask are:</a:t>
            </a:r>
          </a:p>
          <a:p>
            <a:endParaRPr lang="en-US" baseline="0" dirty="0"/>
          </a:p>
          <a:p>
            <a:pPr marL="171450" indent="-171450" eaLnBrk="1" hangingPunct="1">
              <a:buFont typeface="Arial" panose="020B0604020202020204" pitchFamily="34" charset="0"/>
              <a:buChar char="•"/>
            </a:pPr>
            <a:r>
              <a:rPr lang="en-US" altLang="en-US" sz="1200" dirty="0"/>
              <a:t>How many times is the patient passed from one person to another?</a:t>
            </a:r>
          </a:p>
          <a:p>
            <a:pPr marL="171450" indent="-171450" eaLnBrk="1" hangingPunct="1">
              <a:buFont typeface="Arial" panose="020B0604020202020204" pitchFamily="34" charset="0"/>
              <a:buChar char="•"/>
            </a:pPr>
            <a:r>
              <a:rPr lang="en-US" altLang="en-US" sz="1200" dirty="0"/>
              <a:t>Where are delays, queues and waiting built into the process?</a:t>
            </a:r>
          </a:p>
          <a:p>
            <a:pPr marL="171450" indent="-171450" eaLnBrk="1" hangingPunct="1">
              <a:buFont typeface="Arial" panose="020B0604020202020204" pitchFamily="34" charset="0"/>
              <a:buChar char="•"/>
            </a:pPr>
            <a:r>
              <a:rPr lang="en-US" altLang="en-US" sz="1200" dirty="0"/>
              <a:t>Where are the bottlenecks?</a:t>
            </a:r>
          </a:p>
          <a:p>
            <a:pPr marL="171450" indent="-171450" eaLnBrk="1" hangingPunct="1">
              <a:buFont typeface="Arial" panose="020B0604020202020204" pitchFamily="34" charset="0"/>
              <a:buChar char="•"/>
            </a:pPr>
            <a:r>
              <a:rPr lang="en-US" altLang="en-US" sz="1200" dirty="0"/>
              <a:t>What are the longest delays?</a:t>
            </a:r>
          </a:p>
          <a:p>
            <a:pPr marL="171450" indent="-171450" eaLnBrk="1" hangingPunct="1">
              <a:buFont typeface="Arial" panose="020B0604020202020204" pitchFamily="34" charset="0"/>
              <a:buChar char="•"/>
            </a:pPr>
            <a:r>
              <a:rPr lang="en-US" altLang="en-US" sz="1200" dirty="0"/>
              <a:t>What is the approximate time taken for each step or task time?</a:t>
            </a:r>
          </a:p>
          <a:p>
            <a:pPr marL="171450" indent="-171450" eaLnBrk="1" hangingPunct="1">
              <a:buFont typeface="Arial" panose="020B0604020202020204" pitchFamily="34" charset="0"/>
              <a:buChar char="•"/>
            </a:pPr>
            <a:r>
              <a:rPr lang="en-US" altLang="en-US" sz="1200" dirty="0"/>
              <a:t>What is the approximate time between each step or wait time?</a:t>
            </a:r>
          </a:p>
          <a:p>
            <a:pPr marL="171450" indent="-171450" eaLnBrk="1" hangingPunct="1">
              <a:buFont typeface="Arial" panose="020B0604020202020204" pitchFamily="34" charset="0"/>
              <a:buChar char="•"/>
            </a:pPr>
            <a:r>
              <a:rPr lang="en-US" altLang="en-US" sz="1200" dirty="0"/>
              <a:t>How many steps are there for the patient?</a:t>
            </a:r>
          </a:p>
          <a:p>
            <a:pPr marL="171450" indent="-171450" eaLnBrk="1" hangingPunct="1">
              <a:buFont typeface="Arial" panose="020B0604020202020204" pitchFamily="34" charset="0"/>
              <a:buChar char="•"/>
            </a:pPr>
            <a:r>
              <a:rPr lang="en-US" altLang="en-US" sz="1200" dirty="0"/>
              <a:t>How many steps add no value for the patient?</a:t>
            </a:r>
          </a:p>
          <a:p>
            <a:pPr marL="171450" indent="-171450" eaLnBrk="1" hangingPunct="1">
              <a:buFont typeface="Arial" panose="020B0604020202020204" pitchFamily="34" charset="0"/>
              <a:buChar char="•"/>
            </a:pPr>
            <a:r>
              <a:rPr lang="en-US" altLang="en-US" sz="1200" dirty="0"/>
              <a:t>Are there things that are done more than once?</a:t>
            </a:r>
          </a:p>
          <a:p>
            <a:pPr marL="171450" indent="-171450" eaLnBrk="1" hangingPunct="1">
              <a:buFont typeface="Arial" panose="020B0604020202020204" pitchFamily="34" charset="0"/>
              <a:buChar char="•"/>
            </a:pPr>
            <a:r>
              <a:rPr lang="en-US" altLang="en-US" sz="1200" dirty="0"/>
              <a:t>Where are the problems for the patients?</a:t>
            </a:r>
          </a:p>
          <a:p>
            <a:pPr eaLnBrk="1" hangingPunct="1"/>
            <a:endParaRPr lang="en-US" altLang="en-US" sz="1200" dirty="0"/>
          </a:p>
          <a:p>
            <a:pPr eaLnBrk="1" hangingPunct="1"/>
            <a:r>
              <a:rPr lang="en-US" altLang="en-US" sz="1200" dirty="0"/>
              <a:t>Citation: Understanding the Patient Journey-Process Mapping,</a:t>
            </a:r>
            <a:r>
              <a:rPr lang="en-US" altLang="en-US" sz="1200" baseline="0" dirty="0"/>
              <a:t> </a:t>
            </a:r>
            <a:r>
              <a:rPr lang="en-US" altLang="en-US" sz="1200" dirty="0"/>
              <a:t>http://www.scotland.gov.uk/Resource/Doc/141079/0036023.pdf</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27</a:t>
            </a:fld>
            <a:endParaRPr lang="en-US"/>
          </a:p>
        </p:txBody>
      </p:sp>
    </p:spTree>
    <p:extLst>
      <p:ext uri="{BB962C8B-B14F-4D97-AF65-F5344CB8AC3E}">
        <p14:creationId xmlns:p14="http://schemas.microsoft.com/office/powerpoint/2010/main" val="2216625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This</a:t>
            </a:r>
            <a:r>
              <a:rPr lang="en-US" baseline="0" dirty="0">
                <a:latin typeface="Arial" charset="0"/>
              </a:rPr>
              <a:t> is just one way of thinking through a patient flow diagram. What happens to the patient at each of these stages?</a:t>
            </a:r>
          </a:p>
          <a:p>
            <a:pPr eaLnBrk="1" hangingPunct="1"/>
            <a:endParaRPr lang="en-US"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At screening, think about what happens to the patient – </a:t>
            </a:r>
            <a:r>
              <a:rPr lang="en-US" altLang="en-US" sz="1200" dirty="0"/>
              <a:t>How long does it take for patients to get test results? What are the biggest barriers?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At diagnosis, </a:t>
            </a:r>
            <a:r>
              <a:rPr lang="en-US" altLang="en-US" sz="1200" dirty="0"/>
              <a:t>How long does it take to get to diagnosis? When do patient navigators meet patients? What support or information do patients need at diagnosis? </a:t>
            </a:r>
            <a:endParaRPr lang="en-US" baseline="0" dirty="0">
              <a:latin typeface="Arial" charset="0"/>
            </a:endParaRPr>
          </a:p>
          <a:p>
            <a:pPr eaLnBrk="1" hangingPunct="1"/>
            <a:endParaRPr lang="en-US"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During treatment, </a:t>
            </a:r>
            <a:r>
              <a:rPr lang="en-US" altLang="en-US" sz="1200" dirty="0"/>
              <a:t>How long does it take for patients to start treatment? How many miss appointments and why? What administrative barriers to they face? </a:t>
            </a:r>
            <a:endParaRPr lang="en-US" altLang="en-US" sz="1200"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charset="0"/>
              </a:rPr>
              <a:t>And once treatment is completed, </a:t>
            </a:r>
            <a:r>
              <a:rPr lang="en-US" altLang="en-US" sz="1200" dirty="0"/>
              <a:t>Who helps transition the patient to survivorship? What informational needs to patients have? What resources are available?</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28</a:t>
            </a:fld>
            <a:endParaRPr lang="en-US"/>
          </a:p>
        </p:txBody>
      </p:sp>
    </p:spTree>
    <p:extLst>
      <p:ext uri="{BB962C8B-B14F-4D97-AF65-F5344CB8AC3E}">
        <p14:creationId xmlns:p14="http://schemas.microsoft.com/office/powerpoint/2010/main" val="2663288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way to create a patient flow diagram or process map is to use sticky notes. You can write down the different points you want to capture on sticky notes and move them around on a blank surface. Then you can copy the diagram and add arrows to indicate the flow.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29</a:t>
            </a:fld>
            <a:endParaRPr lang="en-US"/>
          </a:p>
        </p:txBody>
      </p:sp>
    </p:spTree>
    <p:extLst>
      <p:ext uri="{BB962C8B-B14F-4D97-AF65-F5344CB8AC3E}">
        <p14:creationId xmlns:p14="http://schemas.microsoft.com/office/powerpoint/2010/main" val="150729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None/>
            </a:pPr>
            <a:r>
              <a:rPr lang="en-US" sz="1200" dirty="0"/>
              <a:t>This lesson covers the following Core Competencies for Patient Navigators:</a:t>
            </a:r>
          </a:p>
          <a:p>
            <a:pPr marL="0" indent="0">
              <a:spcBef>
                <a:spcPts val="600"/>
              </a:spcBef>
              <a:spcAft>
                <a:spcPts val="600"/>
              </a:spcAft>
              <a:buNone/>
            </a:pPr>
            <a:endParaRPr lang="en-US" sz="1200" dirty="0"/>
          </a:p>
          <a:p>
            <a:pPr marL="171450" indent="-171450">
              <a:spcBef>
                <a:spcPts val="600"/>
              </a:spcBef>
              <a:spcAft>
                <a:spcPts val="600"/>
              </a:spcAft>
              <a:buFont typeface="Arial" panose="020B0604020202020204" pitchFamily="34" charset="0"/>
              <a:buChar char="•"/>
            </a:pPr>
            <a:r>
              <a:rPr lang="en-US" sz="1200" dirty="0"/>
              <a:t>3.1 Contribute to patient navigation program development, implementation and evaluation</a:t>
            </a:r>
          </a:p>
          <a:p>
            <a:pPr marL="171450" indent="-171450">
              <a:spcBef>
                <a:spcPts val="600"/>
              </a:spcBef>
              <a:spcAft>
                <a:spcPts val="600"/>
              </a:spcAft>
              <a:buFont typeface="Arial" panose="020B0604020202020204" pitchFamily="34" charset="0"/>
              <a:buChar char="•"/>
            </a:pPr>
            <a:r>
              <a:rPr lang="en-US" sz="1200" dirty="0"/>
              <a:t>3.2 Use evaluation data (barriers to care, patient encounters, resource provision, population health disparities and quality indicators) to collaboratively improve navigation process and participate in quality improvement</a:t>
            </a:r>
          </a:p>
          <a:p>
            <a:pPr marL="171450" lvl="0" indent="-171450">
              <a:spcBef>
                <a:spcPts val="600"/>
              </a:spcBef>
              <a:spcAft>
                <a:spcPts val="600"/>
              </a:spcAft>
              <a:buFont typeface="Arial" panose="020B0604020202020204" pitchFamily="34" charset="0"/>
              <a:buChar char="•"/>
            </a:pPr>
            <a:r>
              <a:rPr lang="en-US" sz="1200" dirty="0"/>
              <a:t>3.6 Maintain comprehensive, timely and legible records capturing ongoing patient barriers, patient interactions, barrier resolution and other evaluation metrics and report data to show value to administrators and funders</a:t>
            </a:r>
          </a:p>
          <a:p>
            <a:pPr marL="171450" indent="-171450">
              <a:spcBef>
                <a:spcPts val="600"/>
              </a:spcBef>
              <a:spcAft>
                <a:spcPts val="600"/>
              </a:spcAft>
              <a:buFont typeface="Arial" panose="020B0604020202020204" pitchFamily="34" charset="0"/>
              <a:buChar char="•"/>
            </a:pPr>
            <a:r>
              <a:rPr lang="en-US" sz="1200" dirty="0"/>
              <a:t>3.7 Promote navigation role, responsibilities and value to patients, providers and the larger community</a:t>
            </a:r>
          </a:p>
          <a:p>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a:t>
            </a:fld>
            <a:endParaRPr lang="en-US"/>
          </a:p>
        </p:txBody>
      </p:sp>
    </p:spTree>
    <p:extLst>
      <p:ext uri="{BB962C8B-B14F-4D97-AF65-F5344CB8AC3E}">
        <p14:creationId xmlns:p14="http://schemas.microsoft.com/office/powerpoint/2010/main" val="725946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tool is helpful </a:t>
            </a:r>
            <a:r>
              <a:rPr lang="en-US" baseline="0" dirty="0"/>
              <a:t>for improving a process. PDCA stands for Plan, Do, Check or Study, and Act.  Imagine that you looked at your flow diagram and found that you spend a lot of time helping patients prepare to talk with their doctors about treatment options. This is time consuming because you sit down with each patient, but you often times give them the same information. Maybe you decide to try something to streamline this process. Your idea is to create a patient binder that includes a lot of the information you give to each patient, but the binder would allow you to more efficiently provide the information to patients.</a:t>
            </a:r>
          </a:p>
          <a:p>
            <a:endParaRPr lang="en-US" baseline="0" dirty="0"/>
          </a:p>
          <a:p>
            <a:r>
              <a:rPr lang="en-US" baseline="0" dirty="0"/>
              <a:t>So you have planned a change, that’s the P. You want to start with a pilot, or a smaller version of your program, so you don’t throw all of your resources at a solution that may not work. So, in this example, you create the materials and give them to patients, that’s the D or Do. When you have data about your pilot, which might be a patient satisfaction survey or some informal interviews with the doctors and patients, you look at the results and figure out what you want to do. Do you want to expand the project so that all patients get the binder, alter it by changing some of the information or abandon it because it does not seem to be helping. For example, if patients tell you that something is missing from the binder, then you would decide in the Act phase to add the section to your binder. Then you could start over again with the new binder.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30</a:t>
            </a:fld>
            <a:endParaRPr lang="en-US"/>
          </a:p>
        </p:txBody>
      </p:sp>
    </p:spTree>
    <p:extLst>
      <p:ext uri="{BB962C8B-B14F-4D97-AF65-F5344CB8AC3E}">
        <p14:creationId xmlns:p14="http://schemas.microsoft.com/office/powerpoint/2010/main" val="261189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last section of the lesson, we will discuss ways to promote the value of patient navigation to internal</a:t>
            </a:r>
            <a:r>
              <a:rPr lang="en-US" baseline="0" dirty="0"/>
              <a:t> and external stakeholders, including patients, providers and the larger community.</a:t>
            </a:r>
            <a:endParaRPr lang="en-US" dirty="0"/>
          </a:p>
          <a:p>
            <a:endParaRPr lang="en-US" dirty="0"/>
          </a:p>
          <a:p>
            <a:r>
              <a:rPr lang="en-US" dirty="0"/>
              <a:t>Patient navigators</a:t>
            </a:r>
            <a:r>
              <a:rPr lang="en-US" baseline="0" dirty="0"/>
              <a:t> are valuable members of the health care team, although sometimes other members of the team are unaware of what patient navigators do. Patients or others in the community may also be unaware. So it is important that patient navigators be able to talk about what they do and why other people should find their work valuable. </a:t>
            </a:r>
            <a:r>
              <a:rPr lang="en-US" dirty="0"/>
              <a:t>When you have data to help justify the impact of the patient navigation program, this information can be used to help promote the program to internal and external stakeholders, including patients, providers and the larger community.</a:t>
            </a:r>
          </a:p>
          <a:p>
            <a:pPr rtl="0"/>
            <a:endParaRPr lang="en-US" baseline="0" dirty="0"/>
          </a:p>
          <a:p>
            <a:pPr rtl="0"/>
            <a:r>
              <a:rPr lang="en-US" dirty="0"/>
              <a:t>Here are some ways that patient navigation is valuable.</a:t>
            </a:r>
            <a:r>
              <a:rPr lang="en-US" baseline="0" dirty="0"/>
              <a:t> </a:t>
            </a:r>
          </a:p>
          <a:p>
            <a:pPr rtl="0"/>
            <a:endParaRPr lang="en-US" baseline="0" dirty="0"/>
          </a:p>
          <a:p>
            <a:pPr marL="0" marR="0" lvl="0" indent="0" rtl="0">
              <a:buNone/>
            </a:pPr>
            <a:r>
              <a:rPr lang="en-US" i="0" u="none" strike="noStrike" baseline="0" dirty="0">
                <a:latin typeface="Times New Roman"/>
              </a:rPr>
              <a:t>Patients may see you as independent of the healthcare system. Although you are a part of a healthcare team, because you are working as an intermediary for the patient you may be seen as separate from clinical and administrative staff.</a:t>
            </a:r>
          </a:p>
          <a:p>
            <a:pPr marL="0" marR="0" lvl="0" indent="0" rtl="0">
              <a:buNone/>
            </a:pPr>
            <a:endParaRPr lang="en-US" i="0" u="none" strike="noStrike" baseline="0" dirty="0">
              <a:latin typeface="Times New Roman"/>
            </a:endParaRPr>
          </a:p>
          <a:p>
            <a:pPr marL="0" marR="0" lvl="0" indent="0" rtl="0">
              <a:buNone/>
            </a:pPr>
            <a:r>
              <a:rPr lang="en-US" i="0" u="none" strike="noStrike" baseline="0" dirty="0">
                <a:latin typeface="Times New Roman"/>
              </a:rPr>
              <a:t>Because your role is to support the patient and provide for their needs, patient navigators build a strong alliance with patients.</a:t>
            </a:r>
          </a:p>
          <a:p>
            <a:pPr marL="0" marR="0" lvl="0" indent="0" rtl="0">
              <a:buNone/>
            </a:pPr>
            <a:endParaRPr lang="en-US" i="0" u="none" strike="noStrike" baseline="0" dirty="0">
              <a:latin typeface="Times New Roman"/>
            </a:endParaRPr>
          </a:p>
          <a:p>
            <a:pPr marL="0" marR="0" lvl="0" indent="0" rtl="0">
              <a:buNone/>
            </a:pPr>
            <a:r>
              <a:rPr lang="en-US" i="0" u="none" strike="noStrike" baseline="0" dirty="0">
                <a:latin typeface="Times New Roman"/>
              </a:rPr>
              <a:t>To be able to address barriers, you must have a solid knowledge of the healthcare system. This can build your patient’s confidence in you, and can be an asset to the healthcare team.</a:t>
            </a:r>
          </a:p>
          <a:p>
            <a:pPr marL="0" marR="0" lvl="0" indent="0" rtl="0">
              <a:buNone/>
            </a:pPr>
            <a:endParaRPr lang="en-US" i="0" u="none" strike="noStrike" baseline="0" dirty="0">
              <a:latin typeface="Times New Roman"/>
            </a:endParaRPr>
          </a:p>
          <a:p>
            <a:pPr marL="0" marR="0" lvl="0" indent="0" rtl="0">
              <a:buNone/>
            </a:pPr>
            <a:r>
              <a:rPr lang="en-US" i="0" u="none" strike="noStrike" baseline="0" dirty="0">
                <a:latin typeface="Times New Roman"/>
              </a:rPr>
              <a:t>As a navigator, you have clear intentions to get to know the patient. You will be able to learn about the patient on a level that other members of the healthcare team may not, and this puts you at an advantage to identify barriers for the patient. </a:t>
            </a:r>
          </a:p>
          <a:p>
            <a:pPr marL="0" marR="0" lvl="0" indent="0" rtl="0">
              <a:buNone/>
            </a:pPr>
            <a:endParaRPr lang="en-US" i="0" u="none" strike="noStrike" baseline="0" dirty="0">
              <a:latin typeface="Times New Roman"/>
            </a:endParaRPr>
          </a:p>
          <a:p>
            <a:pPr marL="0" marR="0" lvl="0" indent="0" rtl="0">
              <a:buNone/>
            </a:pPr>
            <a:r>
              <a:rPr lang="en-US" i="0" u="none" strike="noStrike" baseline="0" dirty="0">
                <a:latin typeface="Times New Roman"/>
              </a:rPr>
              <a:t>Patient navigators can offer the patient personalized assistance. You meet with patients individually, one at a time, and can focus on patients unique needs. </a:t>
            </a:r>
          </a:p>
          <a:p>
            <a:pPr marL="0" marR="0" lvl="0" indent="0" rtl="0">
              <a:buNone/>
            </a:pPr>
            <a:endParaRPr lang="en-US" i="0" u="none" strike="noStrike" baseline="0" dirty="0">
              <a:latin typeface="Times New Roman"/>
            </a:endParaRPr>
          </a:p>
          <a:p>
            <a:pPr marL="0" marR="0" lvl="0" indent="0" rtl="0">
              <a:buNone/>
            </a:pPr>
            <a:r>
              <a:rPr lang="en-US" dirty="0">
                <a:latin typeface="Times New Roman"/>
              </a:rPr>
              <a:t>Patient navigators can also facilitate care coordination. You can help to make sure the patient</a:t>
            </a:r>
            <a:r>
              <a:rPr lang="en-US" baseline="0" dirty="0">
                <a:latin typeface="Times New Roman"/>
              </a:rPr>
              <a:t> schedules clinical follow-up appointments and completes necessary paperwork to ensure that they continue to receive timely care.</a:t>
            </a:r>
          </a:p>
          <a:p>
            <a:pPr marL="0" marR="0" lvl="0" indent="0" rtl="0">
              <a:buNone/>
            </a:pPr>
            <a:endParaRPr lang="en-US" dirty="0">
              <a:latin typeface="Times New Roman"/>
            </a:endParaRPr>
          </a:p>
          <a:p>
            <a:pPr marL="0" marR="0" lvl="0" indent="0" rtl="0">
              <a:buNone/>
            </a:pPr>
            <a:r>
              <a:rPr lang="en-US" dirty="0">
                <a:latin typeface="Times New Roman"/>
              </a:rPr>
              <a:t>Finally,</a:t>
            </a:r>
            <a:r>
              <a:rPr lang="en-US" baseline="0" dirty="0">
                <a:latin typeface="Times New Roman"/>
              </a:rPr>
              <a:t> patient navigators are in the unique position to m</a:t>
            </a:r>
            <a:r>
              <a:rPr lang="en-US" dirty="0">
                <a:latin typeface="Times New Roman"/>
              </a:rPr>
              <a:t>ediate miscommunications between patients and providers. Patients may be more comfortable with telling you their</a:t>
            </a:r>
            <a:r>
              <a:rPr lang="en-US" baseline="0" dirty="0">
                <a:latin typeface="Times New Roman"/>
              </a:rPr>
              <a:t> concerns or misunderstandings about their care and you can help them to communicate with their providers and also share their concerns with their providers.</a:t>
            </a:r>
            <a:endParaRPr lang="en-US" dirty="0">
              <a:latin typeface="Times New Roman"/>
            </a:endParaRPr>
          </a:p>
          <a:p>
            <a:pPr rtl="0"/>
            <a:endParaRPr lang="en-US" dirty="0"/>
          </a:p>
          <a:p>
            <a:pPr rtl="0"/>
            <a:r>
              <a:rPr lang="en-US" dirty="0"/>
              <a:t>And of course, patient</a:t>
            </a:r>
            <a:r>
              <a:rPr lang="en-US" baseline="0" dirty="0"/>
              <a:t> navigators do many other important activities.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31</a:t>
            </a:fld>
            <a:endParaRPr lang="en-US"/>
          </a:p>
        </p:txBody>
      </p:sp>
    </p:spTree>
    <p:extLst>
      <p:ext uri="{BB962C8B-B14F-4D97-AF65-F5344CB8AC3E}">
        <p14:creationId xmlns:p14="http://schemas.microsoft.com/office/powerpoint/2010/main" val="4050467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pause for a check point: true or false: coming up with a single statement that describes your role is better than tailoring your statements to match your audience.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false. Let's talk about some different stakeholders and how to make sure your message matches the stakeholder and what they value. </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32</a:t>
            </a:fld>
            <a:endParaRPr lang="en-US"/>
          </a:p>
        </p:txBody>
      </p:sp>
    </p:spTree>
    <p:extLst>
      <p:ext uri="{BB962C8B-B14F-4D97-AF65-F5344CB8AC3E}">
        <p14:creationId xmlns:p14="http://schemas.microsoft.com/office/powerpoint/2010/main" val="2714952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Think about the different stakeholders that you</a:t>
            </a:r>
            <a:r>
              <a:rPr lang="en-US" baseline="0" dirty="0"/>
              <a:t> might want to know about what you do. For example, internal stakeholders are part of your organization and could include administration, clinicians and navigators. External stakeholders are outside of your organization and could include funders, partners and patients. </a:t>
            </a:r>
          </a:p>
          <a:p>
            <a:pPr eaLnBrk="1" hangingPunct="1"/>
            <a:endParaRPr lang="en-US" baseline="0" dirty="0"/>
          </a:p>
          <a:p>
            <a:pPr eaLnBrk="1" hangingPunct="1"/>
            <a:r>
              <a:rPr lang="en-US" baseline="0" dirty="0"/>
              <a:t>Think about what these stakeholders might find valuable and what differences there might be. For example, if you are telling a patient about what you do, you might say something like, “I help address barriers for you to make sure you get the care you need.” But if you were talking to a doctor, you might want to say something that shows how you specifically help the doctor. So maybe you would say something like, “I help take care of the barriers to help keep patients in treatment and so you can focus on their medical needs.” </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33</a:t>
            </a:fld>
            <a:endParaRPr lang="en-US"/>
          </a:p>
        </p:txBody>
      </p:sp>
    </p:spTree>
    <p:extLst>
      <p:ext uri="{BB962C8B-B14F-4D97-AF65-F5344CB8AC3E}">
        <p14:creationId xmlns:p14="http://schemas.microsoft.com/office/powerpoint/2010/main" val="142430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An elevator pitch is a term that</a:t>
            </a:r>
            <a:r>
              <a:rPr lang="en-US" baseline="0" dirty="0"/>
              <a:t> originated from the need to have something short and simple to say to someone in an elevator or over a short period of time, like 15 seconds. You can use the concept to think about how you can talk about what you do. An elevator pitch should always be short and simple. It generates excitement and should be compelling.</a:t>
            </a:r>
          </a:p>
          <a:p>
            <a:pPr eaLnBrk="1" hangingPunct="1"/>
            <a:endParaRPr lang="en-US" baseline="0" dirty="0"/>
          </a:p>
          <a:p>
            <a:pPr eaLnBrk="1" hangingPunct="1"/>
            <a:r>
              <a:rPr lang="en-US" baseline="0" dirty="0"/>
              <a:t>People often think of who they are, rather than what they do. For example, instead of saying, “I am a patient navigator,” it is better to describe what that means, such as, “I help cancer patients stay in treatment so they have better outcomes.” </a:t>
            </a:r>
          </a:p>
          <a:p>
            <a:pPr eaLnBrk="1" hangingPunct="1"/>
            <a:endParaRPr lang="en-US" baseline="0" dirty="0"/>
          </a:p>
          <a:p>
            <a:pPr eaLnBrk="1" hangingPunct="1"/>
            <a:r>
              <a:rPr lang="en-US" baseline="0" dirty="0"/>
              <a:t>As we just talked about, think about your value to the particular stakeholder. We’ll come back to this in a minute. To be able to do this, you need to know your audience and know what’s important to them. Also, it can help to have an action item at the end. If you are talking with a doctor, for example, you could say, “I would love to help you out, so please refer your patients to me.”</a:t>
            </a:r>
          </a:p>
          <a:p>
            <a:pPr eaLnBrk="1" hangingPunct="1"/>
            <a:endParaRPr lang="en-US" baseline="0" dirty="0"/>
          </a:p>
          <a:p>
            <a:pPr eaLnBrk="1" hangingPunct="1"/>
            <a:r>
              <a:rPr lang="en-US" baseline="0" dirty="0"/>
              <a:t>Lastly, it is important to practice your elevator pitch. You never know when you will need it.</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34</a:t>
            </a:fld>
            <a:endParaRPr lang="en-US"/>
          </a:p>
        </p:txBody>
      </p:sp>
    </p:spTree>
    <p:extLst>
      <p:ext uri="{BB962C8B-B14F-4D97-AF65-F5344CB8AC3E}">
        <p14:creationId xmlns:p14="http://schemas.microsoft.com/office/powerpoint/2010/main" val="2149949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effectLst/>
                <a:latin typeface="+mn-lt"/>
                <a:ea typeface="+mn-ea"/>
                <a:cs typeface="+mn-cs"/>
              </a:rPr>
              <a:t>Here are some example scenarios that you might encounter. Look at each one and think about how the stakeholder and the context might impact what you say about your role as a navigator.</a:t>
            </a:r>
          </a:p>
          <a:p>
            <a:pPr eaLnBrk="1" hangingPunct="1"/>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Scenario 1 you might mention that in the last year, you've helped decrease the no-show rate by 15 percent. In scenario 2 you might describe how you make sure patients know about important community resources that they may need.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scenario 3 you might explain that you work closely with patients to make sure they are able to get to the care they need by helping with things like insurance and transportation. In scenario 4, you might mention a patient story that shows how you helped address five buyers with one patient and then note that in the last year you navigated 312 patients who each had an average of four barriers.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35</a:t>
            </a:fld>
            <a:endParaRPr lang="en-US"/>
          </a:p>
        </p:txBody>
      </p:sp>
    </p:spTree>
    <p:extLst>
      <p:ext uri="{BB962C8B-B14F-4D97-AF65-F5344CB8AC3E}">
        <p14:creationId xmlns:p14="http://schemas.microsoft.com/office/powerpoint/2010/main" val="1684117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this lesson you learned to:</a:t>
            </a:r>
          </a:p>
          <a:p>
            <a:pPr marL="0" indent="0">
              <a:buNone/>
            </a:pPr>
            <a:endParaRPr lang="en-US" dirty="0"/>
          </a:p>
          <a:p>
            <a:pPr marL="171450" indent="-171450">
              <a:buFont typeface="Arial" panose="020B0604020202020204" pitchFamily="34" charset="0"/>
              <a:buChar char="•"/>
            </a:pPr>
            <a:r>
              <a:rPr lang="en-US" dirty="0"/>
              <a:t>Describe the importance of program evaluation</a:t>
            </a:r>
          </a:p>
          <a:p>
            <a:pPr marL="171450" indent="-171450">
              <a:buFont typeface="Arial" panose="020B0604020202020204" pitchFamily="34" charset="0"/>
              <a:buChar char="•"/>
            </a:pPr>
            <a:r>
              <a:rPr lang="en-US" dirty="0"/>
              <a:t>Describe potential roles for the patient navigator in evaluating programs</a:t>
            </a:r>
          </a:p>
          <a:p>
            <a:pPr marL="171450" indent="-171450">
              <a:buFont typeface="Arial" panose="020B0604020202020204" pitchFamily="34" charset="0"/>
              <a:buChar char="•"/>
            </a:pPr>
            <a:r>
              <a:rPr lang="en-US" dirty="0"/>
              <a:t>Identify opportunities for quality improvement based on metrics</a:t>
            </a:r>
          </a:p>
          <a:p>
            <a:pPr marL="171450" indent="-171450">
              <a:buFont typeface="Arial" panose="020B0604020202020204" pitchFamily="34" charset="0"/>
              <a:buChar char="•"/>
            </a:pPr>
            <a:r>
              <a:rPr lang="en-US" dirty="0"/>
              <a:t>Identify and implement strategies for quality improvement</a:t>
            </a:r>
          </a:p>
          <a:p>
            <a:pPr marL="171450" indent="-171450">
              <a:buFont typeface="Arial" panose="020B0604020202020204" pitchFamily="34" charset="0"/>
              <a:buChar char="•"/>
            </a:pPr>
            <a:r>
              <a:rPr lang="en-US" dirty="0"/>
              <a:t>Describe value of patient navigation to different stakeholders</a:t>
            </a:r>
          </a:p>
          <a:p>
            <a:pPr marL="171450" indent="-171450">
              <a:buFont typeface="Arial" panose="020B0604020202020204" pitchFamily="34" charset="0"/>
              <a:buChar char="•"/>
            </a:pPr>
            <a:r>
              <a:rPr lang="en-US" dirty="0"/>
              <a:t>Summarize patient navigation role and responsibility to different stakeholders</a:t>
            </a:r>
          </a:p>
          <a:p>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36</a:t>
            </a:fld>
            <a:endParaRPr lang="en-US"/>
          </a:p>
        </p:txBody>
      </p:sp>
    </p:spTree>
    <p:extLst>
      <p:ext uri="{BB962C8B-B14F-4D97-AF65-F5344CB8AC3E}">
        <p14:creationId xmlns:p14="http://schemas.microsoft.com/office/powerpoint/2010/main" val="218987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After completing this lesson, you will be able to:</a:t>
            </a:r>
          </a:p>
          <a:p>
            <a:pPr marL="0" indent="0">
              <a:buNone/>
            </a:pPr>
            <a:endParaRPr lang="en-US" dirty="0"/>
          </a:p>
          <a:p>
            <a:pPr marL="171450" indent="-171450">
              <a:buFont typeface="Arial" panose="020B0604020202020204" pitchFamily="34" charset="0"/>
              <a:buChar char="•"/>
            </a:pPr>
            <a:r>
              <a:rPr lang="en-US" dirty="0"/>
              <a:t>Describe the importance of program evaluation</a:t>
            </a:r>
          </a:p>
          <a:p>
            <a:pPr marL="171450" indent="-171450">
              <a:buFont typeface="Arial" panose="020B0604020202020204" pitchFamily="34" charset="0"/>
              <a:buChar char="•"/>
            </a:pPr>
            <a:r>
              <a:rPr lang="en-US" dirty="0"/>
              <a:t>Describe potential roles for the patient navigator in evaluating programs</a:t>
            </a:r>
          </a:p>
          <a:p>
            <a:pPr marL="171450" indent="-171450">
              <a:buFont typeface="Arial" panose="020B0604020202020204" pitchFamily="34" charset="0"/>
              <a:buChar char="•"/>
            </a:pPr>
            <a:r>
              <a:rPr lang="en-US" dirty="0"/>
              <a:t>Identify opportunities for quality improvement based on metrics</a:t>
            </a:r>
          </a:p>
          <a:p>
            <a:pPr marL="171450" indent="-171450">
              <a:buFont typeface="Arial" panose="020B0604020202020204" pitchFamily="34" charset="0"/>
              <a:buChar char="•"/>
            </a:pPr>
            <a:r>
              <a:rPr lang="en-US" dirty="0"/>
              <a:t>Identify and implement strategies for quality improvement</a:t>
            </a:r>
          </a:p>
          <a:p>
            <a:pPr marL="171450" indent="-171450">
              <a:buFont typeface="Arial" panose="020B0604020202020204" pitchFamily="34" charset="0"/>
              <a:buChar char="•"/>
            </a:pPr>
            <a:r>
              <a:rPr lang="en-US" dirty="0"/>
              <a:t>Describe value of patient navigation to different stakeholders</a:t>
            </a:r>
          </a:p>
          <a:p>
            <a:pPr marL="171450" indent="-171450">
              <a:buFont typeface="Arial" panose="020B0604020202020204" pitchFamily="34" charset="0"/>
              <a:buChar char="•"/>
            </a:pPr>
            <a:r>
              <a:rPr lang="en-US" dirty="0"/>
              <a:t>Summarize patient navigation role and responsibility to different stakeholders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4</a:t>
            </a:fld>
            <a:endParaRPr lang="en-US"/>
          </a:p>
        </p:txBody>
      </p:sp>
    </p:spTree>
    <p:extLst>
      <p:ext uri="{BB962C8B-B14F-4D97-AF65-F5344CB8AC3E}">
        <p14:creationId xmlns:p14="http://schemas.microsoft.com/office/powerpoint/2010/main" val="398383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of the lesson, we will introduce you to </a:t>
            </a:r>
            <a:r>
              <a:rPr lang="en-US" baseline="0" dirty="0"/>
              <a:t>program evaluation and potential roles for the patient navigator related to program evaluation. </a:t>
            </a:r>
            <a:endParaRPr lang="en-US" dirty="0"/>
          </a:p>
          <a:p>
            <a:endParaRPr lang="en-US" dirty="0"/>
          </a:p>
          <a:p>
            <a:r>
              <a:rPr lang="en-US" dirty="0"/>
              <a:t>Here are some key definitions</a:t>
            </a:r>
            <a:r>
              <a:rPr lang="en-US" baseline="0" dirty="0"/>
              <a:t> to remember for this lesson. </a:t>
            </a:r>
          </a:p>
          <a:p>
            <a:endParaRPr lang="en-US" baseline="0" dirty="0"/>
          </a:p>
          <a:p>
            <a:pPr marL="0" indent="0">
              <a:buNone/>
            </a:pPr>
            <a:r>
              <a:rPr lang="en-US" sz="2800" dirty="0"/>
              <a:t>Programs are generally</a:t>
            </a:r>
          </a:p>
          <a:p>
            <a:pPr marL="400050" lvl="1" indent="0">
              <a:buNone/>
            </a:pPr>
            <a:r>
              <a:rPr lang="en-US" sz="2400" dirty="0"/>
              <a:t>a group of resources and activities used together to fulfill one or more purposes, and a</a:t>
            </a:r>
            <a:r>
              <a:rPr lang="en-US" sz="2400" baseline="0" dirty="0"/>
              <a:t> program is usually u</a:t>
            </a:r>
            <a:r>
              <a:rPr lang="en-US" sz="2400" dirty="0"/>
              <a:t>nder the leadership of a manager or team.</a:t>
            </a:r>
          </a:p>
          <a:p>
            <a:pPr marL="0" indent="0">
              <a:buNone/>
            </a:pPr>
            <a:r>
              <a:rPr lang="en-US" sz="2800" dirty="0"/>
              <a:t>Program Evaluation is</a:t>
            </a:r>
          </a:p>
          <a:p>
            <a:pPr marL="400050" lvl="1" indent="0">
              <a:buNone/>
            </a:pPr>
            <a:r>
              <a:rPr lang="en-US" sz="2400" dirty="0"/>
              <a:t>The systematic collection and analysis of information about some or all aspects of a program to guide judgments or decisions.</a:t>
            </a:r>
          </a:p>
          <a:p>
            <a:pPr marL="0" indent="0">
              <a:buNone/>
            </a:pPr>
            <a:r>
              <a:rPr lang="en-US" sz="2800" dirty="0"/>
              <a:t>And Stakeholders are</a:t>
            </a:r>
          </a:p>
          <a:p>
            <a:pPr marL="400050" lvl="1" indent="0">
              <a:buNone/>
            </a:pPr>
            <a:r>
              <a:rPr lang="en-US" sz="2400" dirty="0"/>
              <a:t>Organizations, groups or individuals who have the power to influence your program, a political interest in your program, or would be impacted by your program’s evaluation or outcomes</a:t>
            </a:r>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5</a:t>
            </a:fld>
            <a:endParaRPr lang="en-US"/>
          </a:p>
        </p:txBody>
      </p:sp>
    </p:spTree>
    <p:extLst>
      <p:ext uri="{BB962C8B-B14F-4D97-AF65-F5344CB8AC3E}">
        <p14:creationId xmlns:p14="http://schemas.microsoft.com/office/powerpoint/2010/main" val="315934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 for collecting data on patient navigation</a:t>
            </a:r>
            <a:r>
              <a:rPr lang="en-US" baseline="0" dirty="0"/>
              <a:t> programs</a:t>
            </a:r>
            <a:r>
              <a:rPr lang="en-US" dirty="0"/>
              <a:t>. Some reasons include that the findings can be:</a:t>
            </a:r>
          </a:p>
          <a:p>
            <a:endParaRPr lang="en-US" dirty="0"/>
          </a:p>
          <a:p>
            <a:r>
              <a:rPr lang="en-US" dirty="0"/>
              <a:t>•</a:t>
            </a:r>
            <a:r>
              <a:rPr lang="en-US" baseline="0" dirty="0"/>
              <a:t> </a:t>
            </a:r>
            <a:r>
              <a:rPr lang="en-US" dirty="0"/>
              <a:t>Used to help improve the program</a:t>
            </a:r>
          </a:p>
          <a:p>
            <a:r>
              <a:rPr lang="en-US" dirty="0"/>
              <a:t>•</a:t>
            </a:r>
            <a:r>
              <a:rPr lang="en-US" baseline="0" dirty="0"/>
              <a:t> </a:t>
            </a:r>
            <a:r>
              <a:rPr lang="en-US" dirty="0"/>
              <a:t>Needed to be able to say if the program works</a:t>
            </a:r>
          </a:p>
          <a:p>
            <a:r>
              <a:rPr lang="en-US" dirty="0"/>
              <a:t>•</a:t>
            </a:r>
            <a:r>
              <a:rPr lang="en-US" baseline="0" dirty="0"/>
              <a:t> </a:t>
            </a:r>
            <a:r>
              <a:rPr lang="en-US" dirty="0"/>
              <a:t>Required for finding additional funding to sustain or</a:t>
            </a:r>
            <a:r>
              <a:rPr lang="en-US" baseline="0" dirty="0"/>
              <a:t> continue the program, or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a:t>
            </a:r>
            <a:r>
              <a:rPr lang="en-US" dirty="0"/>
              <a:t>A requirement of the funder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a:t>
            </a:r>
            <a:r>
              <a:rPr lang="en-US" dirty="0"/>
              <a:t>Used to help you describe what you do</a:t>
            </a:r>
            <a:r>
              <a:rPr lang="en-US" baseline="0" dirty="0"/>
              <a:t> and show the value of your role 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Evaluation data can help you meet new accreditation requirements for certain cancer programs</a:t>
            </a:r>
            <a:endParaRPr lang="en-US" dirty="0"/>
          </a:p>
          <a:p>
            <a:endParaRPr lang="en-US" dirty="0"/>
          </a:p>
          <a:p>
            <a:r>
              <a:rPr lang="en-US" dirty="0"/>
              <a:t>Having an</a:t>
            </a:r>
            <a:r>
              <a:rPr lang="en-US" baseline="0" dirty="0"/>
              <a:t> evaluation plan can help you with any or all of these</a:t>
            </a:r>
            <a:r>
              <a:rPr lang="en-US" dirty="0"/>
              <a:t>. The evaluation plan should be developed before starting the program and should be focused on what really needs to be evaluated and what can be evaluated. </a:t>
            </a:r>
          </a:p>
          <a:p>
            <a:endParaRPr lang="en-US" dirty="0"/>
          </a:p>
          <a:p>
            <a:r>
              <a:rPr lang="en-US" dirty="0"/>
              <a:t>As</a:t>
            </a:r>
            <a:r>
              <a:rPr lang="en-US" baseline="0" dirty="0"/>
              <a:t> a patient navigator, you may be responsible for contributing to program evaluation efforts. You might not need to develop a plan yourself, but it is helpful to understand why and how to evaluate your patient navigation program.</a:t>
            </a:r>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6</a:t>
            </a:fld>
            <a:endParaRPr lang="en-US"/>
          </a:p>
        </p:txBody>
      </p:sp>
    </p:spTree>
    <p:extLst>
      <p:ext uri="{BB962C8B-B14F-4D97-AF65-F5344CB8AC3E}">
        <p14:creationId xmlns:p14="http://schemas.microsoft.com/office/powerpoint/2010/main" val="145010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Commission on Cancer, or </a:t>
            </a:r>
            <a:r>
              <a:rPr lang="en-US" dirty="0" err="1"/>
              <a:t>CoC</a:t>
            </a:r>
            <a:r>
              <a:rPr lang="en-US" dirty="0"/>
              <a:t>,</a:t>
            </a:r>
            <a:r>
              <a:rPr lang="en-US" baseline="0" dirty="0"/>
              <a:t> </a:t>
            </a:r>
            <a:r>
              <a:rPr lang="en-US" dirty="0"/>
              <a:t>accredits about</a:t>
            </a:r>
            <a:r>
              <a:rPr lang="en-US" baseline="0" dirty="0"/>
              <a:t> 1,500 cancer programs across the country. Starting in 2015 the </a:t>
            </a:r>
            <a:r>
              <a:rPr lang="en-US" baseline="0" dirty="0" err="1"/>
              <a:t>CoC</a:t>
            </a:r>
            <a:r>
              <a:rPr lang="en-US" baseline="0" dirty="0"/>
              <a:t> added a new standard related to patient navigation that </a:t>
            </a:r>
            <a:r>
              <a:rPr lang="en-US" baseline="0" dirty="0" err="1"/>
              <a:t>CoC</a:t>
            </a:r>
            <a:r>
              <a:rPr lang="en-US" baseline="0" dirty="0"/>
              <a:t>-accredited programs must address. If you work in a </a:t>
            </a:r>
            <a:r>
              <a:rPr lang="en-US" baseline="0" dirty="0" err="1"/>
              <a:t>CoC</a:t>
            </a:r>
            <a:r>
              <a:rPr lang="en-US" baseline="0" dirty="0"/>
              <a:t>-accredited program, you may be involved in this process. And even if you do not work directly for a </a:t>
            </a:r>
            <a:r>
              <a:rPr lang="en-US" baseline="0" dirty="0" err="1"/>
              <a:t>CoC</a:t>
            </a:r>
            <a:r>
              <a:rPr lang="en-US" baseline="0" dirty="0"/>
              <a:t>-accredited program, you may be involved in the community needs assessment if you work with patients at a </a:t>
            </a:r>
            <a:r>
              <a:rPr lang="en-US" baseline="0" dirty="0" err="1"/>
              <a:t>CoC</a:t>
            </a:r>
            <a:r>
              <a:rPr lang="en-US" baseline="0" dirty="0"/>
              <a:t>-accredited institution.</a:t>
            </a:r>
          </a:p>
          <a:p>
            <a:endParaRPr lang="en-US" dirty="0"/>
          </a:p>
          <a:p>
            <a:r>
              <a:rPr lang="en-US" sz="1200" kern="1200" dirty="0">
                <a:solidFill>
                  <a:schemeClr val="tx1"/>
                </a:solidFill>
                <a:effectLst/>
                <a:latin typeface="+mn-lt"/>
                <a:ea typeface="+mn-ea"/>
                <a:cs typeface="+mn-cs"/>
              </a:rPr>
              <a:t>The COC standard requires that programs conduct a community needs assessment at least once during the three-year survey cycle; establish a patient navigation process that provides resources on-site or through a community organization to overcome barriers to cancer care; evaluate the patient navigation process each year with the findings documented and reported to the organization's cancer committee; and modify the patient navigation process to adjust newly identified barriers to care.</a:t>
            </a:r>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a:p>
        </p:txBody>
      </p:sp>
    </p:spTree>
    <p:extLst>
      <p:ext uri="{BB962C8B-B14F-4D97-AF65-F5344CB8AC3E}">
        <p14:creationId xmlns:p14="http://schemas.microsoft.com/office/powerpoint/2010/main" val="69315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Commission on Cancer clarified the Patient Navigation Standard,</a:t>
            </a:r>
            <a:r>
              <a:rPr lang="en-US" baseline="0" dirty="0"/>
              <a:t> 3.1, indicating that:</a:t>
            </a:r>
            <a:endParaRPr lang="en-US" dirty="0"/>
          </a:p>
          <a:p>
            <a:pPr marL="171450" indent="-171450">
              <a:buFont typeface="Arial" panose="020B0604020202020204" pitchFamily="34" charset="0"/>
              <a:buChar char="•"/>
            </a:pPr>
            <a:r>
              <a:rPr lang="en-US" sz="1200" dirty="0"/>
              <a:t>The</a:t>
            </a:r>
            <a:r>
              <a:rPr lang="en-US" sz="1200" baseline="0" dirty="0"/>
              <a:t> c</a:t>
            </a:r>
            <a:r>
              <a:rPr lang="en-US" sz="1200" dirty="0"/>
              <a:t>ancer committee defines the scope of the needs assessment and </a:t>
            </a:r>
            <a:r>
              <a:rPr lang="en-US" sz="1200" u="sng" dirty="0"/>
              <a:t>must be involved</a:t>
            </a:r>
            <a:r>
              <a:rPr lang="en-US" sz="1200" dirty="0"/>
              <a:t> in the design &amp; evaluation of the needs assessment</a:t>
            </a:r>
          </a:p>
          <a:p>
            <a:pPr marL="171450" indent="-171450">
              <a:buFont typeface="Arial" panose="020B0604020202020204" pitchFamily="34" charset="0"/>
              <a:buChar char="•"/>
            </a:pPr>
            <a:r>
              <a:rPr lang="en-US" sz="1200" dirty="0"/>
              <a:t>Cancer</a:t>
            </a:r>
            <a:r>
              <a:rPr lang="en-US" sz="1200" baseline="0" dirty="0"/>
              <a:t> programs are e</a:t>
            </a:r>
            <a:r>
              <a:rPr lang="en-US" sz="1200" dirty="0"/>
              <a:t>ncouraged to work with outreach &amp; marketing departments at the cancer center as well as community-based organizations outside the facility</a:t>
            </a:r>
          </a:p>
          <a:p>
            <a:pPr marL="171450" indent="-171450">
              <a:buFont typeface="Arial" panose="020B0604020202020204" pitchFamily="34" charset="0"/>
              <a:buChar char="•"/>
            </a:pPr>
            <a:r>
              <a:rPr lang="en-US" sz="1200" dirty="0"/>
              <a:t>The cancer committee should</a:t>
            </a:r>
            <a:r>
              <a:rPr lang="en-US" sz="1200" baseline="0" dirty="0"/>
              <a:t> determine which </a:t>
            </a:r>
            <a:r>
              <a:rPr lang="en-US" sz="1200" dirty="0"/>
              <a:t>system-wide barrier is the most important</a:t>
            </a:r>
            <a:r>
              <a:rPr lang="en-US" sz="1200" baseline="0" dirty="0"/>
              <a:t> concern for their patients and document efforts to address this barrier over the course of the year.</a:t>
            </a:r>
          </a:p>
          <a:p>
            <a:pPr marL="171450" indent="-171450">
              <a:buFont typeface="Arial" panose="020B0604020202020204" pitchFamily="34" charset="0"/>
              <a:buChar char="•"/>
            </a:pPr>
            <a:r>
              <a:rPr lang="en-US" sz="1200" baseline="0" dirty="0"/>
              <a:t>Progress must be reported annually. and </a:t>
            </a:r>
          </a:p>
          <a:p>
            <a:pPr marL="171450" indent="-171450">
              <a:buFont typeface="Arial" panose="020B0604020202020204" pitchFamily="34" charset="0"/>
              <a:buChar char="•"/>
            </a:pPr>
            <a:r>
              <a:rPr lang="en-US" sz="1200" dirty="0"/>
              <a:t>A new system-wide barrier must be selected each year. If the cancer committee decides</a:t>
            </a:r>
            <a:r>
              <a:rPr lang="en-US" sz="1200" baseline="0" dirty="0"/>
              <a:t> the priority for the year is still not resolved, that barrier can continue to be the focus for up to three years if necessary.</a:t>
            </a:r>
          </a:p>
          <a:p>
            <a:pPr marL="171450" indent="-171450">
              <a:buFont typeface="Arial" panose="020B0604020202020204" pitchFamily="34" charset="0"/>
              <a:buChar char="•"/>
            </a:pPr>
            <a:endParaRPr lang="en-US" sz="1200" baseline="0" dirty="0"/>
          </a:p>
          <a:p>
            <a:pPr marL="0" indent="0">
              <a:buFont typeface="Arial" panose="020B0604020202020204" pitchFamily="34" charset="0"/>
              <a:buNone/>
            </a:pPr>
            <a:r>
              <a:rPr lang="en-US" sz="1200" baseline="0" dirty="0"/>
              <a:t>We will come back to the community needs assessment in a few moments.</a:t>
            </a:r>
          </a:p>
          <a:p>
            <a:pPr marL="0" indent="0">
              <a:buFont typeface="Arial" panose="020B0604020202020204" pitchFamily="34" charset="0"/>
              <a:buNone/>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8</a:t>
            </a:fld>
            <a:endParaRPr lang="en-US"/>
          </a:p>
        </p:txBody>
      </p:sp>
    </p:spTree>
    <p:extLst>
      <p:ext uri="{BB962C8B-B14F-4D97-AF65-F5344CB8AC3E}">
        <p14:creationId xmlns:p14="http://schemas.microsoft.com/office/powerpoint/2010/main" val="129428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Evaluation </a:t>
            </a:r>
            <a:r>
              <a:rPr lang="en-US" altLang="en-US" baseline="0" dirty="0"/>
              <a:t>helps you answer:</a:t>
            </a:r>
          </a:p>
          <a:p>
            <a:pPr marL="0" indent="0">
              <a:buFont typeface="Arial" panose="020B0604020202020204" pitchFamily="34" charset="0"/>
              <a:buNone/>
            </a:pPr>
            <a:endParaRPr lang="en-US" altLang="en-US" baseline="0" dirty="0"/>
          </a:p>
          <a:p>
            <a:pPr marL="171450" lvl="0" indent="-171450" eaLnBrk="1" fontAlgn="auto" hangingPunct="1">
              <a:spcAft>
                <a:spcPts val="0"/>
              </a:spcAft>
              <a:buFont typeface="Arial" pitchFamily="34" charset="0"/>
              <a:buChar char="•"/>
              <a:defRPr/>
            </a:pPr>
            <a:r>
              <a:rPr lang="en-US" dirty="0">
                <a:solidFill>
                  <a:srgbClr val="003366"/>
                </a:solidFill>
                <a:ea typeface="ＭＳ Ｐゴシック" charset="0"/>
              </a:rPr>
              <a:t>Did we reach our program goals?</a:t>
            </a:r>
          </a:p>
          <a:p>
            <a:pPr marL="171450" lvl="0" indent="-171450" eaLnBrk="1" fontAlgn="auto" hangingPunct="1">
              <a:spcAft>
                <a:spcPts val="0"/>
              </a:spcAft>
              <a:buFont typeface="Arial" pitchFamily="34" charset="0"/>
              <a:buChar char="•"/>
              <a:defRPr/>
            </a:pPr>
            <a:r>
              <a:rPr lang="en-US" dirty="0">
                <a:solidFill>
                  <a:srgbClr val="003366"/>
                </a:solidFill>
                <a:ea typeface="ＭＳ Ｐゴシック" charset="0"/>
              </a:rPr>
              <a:t>Should we continue the program? If you have an established patient navigation program, this question may be less relevant. </a:t>
            </a:r>
          </a:p>
          <a:p>
            <a:pPr marL="171450" lvl="0" indent="-171450" eaLnBrk="1" fontAlgn="auto" hangingPunct="1">
              <a:spcAft>
                <a:spcPts val="0"/>
              </a:spcAft>
              <a:buFont typeface="Arial" pitchFamily="34" charset="0"/>
              <a:buChar char="•"/>
              <a:defRPr/>
            </a:pPr>
            <a:r>
              <a:rPr lang="en-US" dirty="0">
                <a:solidFill>
                  <a:srgbClr val="003366"/>
                </a:solidFill>
                <a:ea typeface="ＭＳ Ｐゴシック" charset="0"/>
              </a:rPr>
              <a:t>What can be changed to make the program more effective and improve outcomes? We will talk more about some strategies</a:t>
            </a:r>
            <a:r>
              <a:rPr lang="en-US" baseline="0" dirty="0">
                <a:solidFill>
                  <a:srgbClr val="003366"/>
                </a:solidFill>
                <a:ea typeface="ＭＳ Ｐゴシック" charset="0"/>
              </a:rPr>
              <a:t> that can be used to help identify and implement improvements.</a:t>
            </a:r>
            <a:endParaRPr lang="en-US" dirty="0">
              <a:solidFill>
                <a:srgbClr val="003366"/>
              </a:solidFill>
              <a:ea typeface="ＭＳ Ｐゴシック" charset="0"/>
            </a:endParaRPr>
          </a:p>
          <a:p>
            <a:pPr marL="171450" lvl="0" indent="-171450" eaLnBrk="1" fontAlgn="auto" hangingPunct="1">
              <a:spcAft>
                <a:spcPts val="0"/>
              </a:spcAft>
              <a:buFont typeface="Arial" pitchFamily="34" charset="0"/>
              <a:buChar char="•"/>
              <a:defRPr/>
            </a:pPr>
            <a:r>
              <a:rPr lang="en-US" dirty="0">
                <a:solidFill>
                  <a:srgbClr val="003366"/>
                </a:solidFill>
                <a:ea typeface="ＭＳ Ｐゴシック" charset="0"/>
              </a:rPr>
              <a:t>What evidence demonstrates that our administrators, funders, etc., should continue to support and fund the program? </a:t>
            </a:r>
          </a:p>
          <a:p>
            <a:endParaRPr lang="en-US" dirty="0"/>
          </a:p>
          <a:p>
            <a:endParaRPr lang="en-US"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a:p>
        </p:txBody>
      </p:sp>
    </p:spTree>
    <p:extLst>
      <p:ext uri="{BB962C8B-B14F-4D97-AF65-F5344CB8AC3E}">
        <p14:creationId xmlns:p14="http://schemas.microsoft.com/office/powerpoint/2010/main" val="2717761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4572000" y="0"/>
            <a:ext cx="4568428" cy="6858000"/>
          </a:xfrm>
          <a:prstGeom prst="rect">
            <a:avLst/>
          </a:prstGeom>
        </p:spPr>
      </p:pic>
      <p:pic>
        <p:nvPicPr>
          <p:cNvPr id="8" name="Picture 7"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0" y="0"/>
            <a:ext cx="4568428" cy="6858000"/>
          </a:xfrm>
          <a:prstGeom prst="rect">
            <a:avLst/>
          </a:prstGeom>
        </p:spPr>
      </p:pic>
      <p:sp>
        <p:nvSpPr>
          <p:cNvPr id="1026" name="Rectangle 2"/>
          <p:cNvSpPr>
            <a:spLocks noGrp="1" noChangeArrowheads="1"/>
          </p:cNvSpPr>
          <p:nvPr>
            <p:ph type="title"/>
            <p:custDataLst>
              <p:tags r:id="rId6"/>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7"/>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smhs.gwu.edu/cancercontroltap/sites/cancercontroltap/files/TEAM%20Patient%20Cards%20(English)%20FINAL1.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mhs.gwu.edu/gwci/BarriersToo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ancercenter.gwu.edu/" TargetMode="External"/><Relationship Id="rId2" Type="http://schemas.openxmlformats.org/officeDocument/2006/relationships/hyperlink" Target="https://twitter.com/GWCancer" TargetMode="External"/><Relationship Id="rId1" Type="http://schemas.openxmlformats.org/officeDocument/2006/relationships/slideLayout" Target="../slideLayouts/slideLayout2.xml"/><Relationship Id="rId5" Type="http://schemas.openxmlformats.org/officeDocument/2006/relationships/hyperlink" Target="https://visitor.r20.constantcontact.com/manage/optin?v=001lLYlTIgswvK7TYd6aWfL4B6oWyhgywjtkMEmrvakuFwlJ0D8f2eKV6iMgu-GDGGkmGLxZDEweOtrnd57Rbz8YI8Tpbdsd1C1MR9BiAENfKY%3D" TargetMode="External"/><Relationship Id="rId4" Type="http://schemas.openxmlformats.org/officeDocument/2006/relationships/hyperlink" Target="https://visitor.r20.constantcontact.com/manage/optin?v=001lLYlTIgswvK7TYd6aWfL4Acy3Z0lNH2hCHbXC5wQHFOW5Fs64pTWI5uwpBAhqT_mQpHyRczMmUY-zUxoqnCu-cI2TYYzOIhcUyEKWdyB9zw%3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 3: Program Evaluation and Quality Improvement </a:t>
            </a:r>
          </a:p>
        </p:txBody>
      </p:sp>
      <p:sp>
        <p:nvSpPr>
          <p:cNvPr id="38915" name="Subtitle 1"/>
          <p:cNvSpPr>
            <a:spLocks noGrp="1"/>
          </p:cNvSpPr>
          <p:nvPr>
            <p:ph type="subTitle" idx="1"/>
          </p:nvPr>
        </p:nvSpPr>
        <p:spPr>
          <a:xfrm>
            <a:off x="1676400" y="3137687"/>
            <a:ext cx="7238999" cy="1752600"/>
          </a:xfrm>
        </p:spPr>
        <p:txBody>
          <a:bodyPr/>
          <a:lstStyle/>
          <a:p>
            <a:pPr eaLnBrk="1" hangingPunct="1"/>
            <a:r>
              <a:rPr lang="en-US" altLang="en-US" dirty="0">
                <a:solidFill>
                  <a:schemeClr val="bg1"/>
                </a:solidFill>
              </a:rPr>
              <a:t>Module 7: Enhancing Practice</a:t>
            </a:r>
          </a:p>
          <a:p>
            <a:pPr eaLnBrk="1" hangingPunct="1"/>
            <a:r>
              <a:rPr lang="en-US" altLang="en-US" dirty="0">
                <a:solidFill>
                  <a:schemeClr val="bg1"/>
                </a:solidFill>
              </a:rPr>
              <a:t>Oncology Patient Navigator Training: The Fundamentals </a:t>
            </a:r>
          </a:p>
        </p:txBody>
      </p:sp>
    </p:spTree>
    <p:extLst>
      <p:ext uri="{BB962C8B-B14F-4D97-AF65-F5344CB8AC3E}">
        <p14:creationId xmlns:p14="http://schemas.microsoft.com/office/powerpoint/2010/main" val="34843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When Should Evaluation Occur? </a:t>
            </a:r>
          </a:p>
        </p:txBody>
      </p:sp>
      <p:sp>
        <p:nvSpPr>
          <p:cNvPr id="20" name="TextBox 19"/>
          <p:cNvSpPr txBox="1"/>
          <p:nvPr/>
        </p:nvSpPr>
        <p:spPr>
          <a:xfrm>
            <a:off x="304800" y="1752600"/>
            <a:ext cx="400110" cy="762000"/>
          </a:xfrm>
          <a:prstGeom prst="rect">
            <a:avLst/>
          </a:prstGeom>
          <a:noFill/>
        </p:spPr>
        <p:txBody>
          <a:bodyPr vert="vert270" wrap="square" rtlCol="0">
            <a:spAutoFit/>
          </a:bodyPr>
          <a:lstStyle/>
          <a:p>
            <a:r>
              <a:rPr lang="en-US" sz="1400" dirty="0">
                <a:solidFill>
                  <a:srgbClr val="FFFFFF"/>
                </a:solidFill>
              </a:rPr>
              <a:t>Phase 1</a:t>
            </a:r>
          </a:p>
        </p:txBody>
      </p:sp>
      <p:sp>
        <p:nvSpPr>
          <p:cNvPr id="21" name="TextBox 20"/>
          <p:cNvSpPr txBox="1"/>
          <p:nvPr/>
        </p:nvSpPr>
        <p:spPr>
          <a:xfrm>
            <a:off x="3657600" y="1763805"/>
            <a:ext cx="400110" cy="762000"/>
          </a:xfrm>
          <a:prstGeom prst="rect">
            <a:avLst/>
          </a:prstGeom>
          <a:noFill/>
        </p:spPr>
        <p:txBody>
          <a:bodyPr vert="vert270" wrap="square" rtlCol="0">
            <a:spAutoFit/>
          </a:bodyPr>
          <a:lstStyle/>
          <a:p>
            <a:r>
              <a:rPr lang="en-US" sz="1400" dirty="0">
                <a:solidFill>
                  <a:srgbClr val="FFFFFF"/>
                </a:solidFill>
              </a:rPr>
              <a:t>Phase 2</a:t>
            </a:r>
          </a:p>
        </p:txBody>
      </p:sp>
      <p:sp>
        <p:nvSpPr>
          <p:cNvPr id="22" name="TextBox 21"/>
          <p:cNvSpPr txBox="1"/>
          <p:nvPr/>
        </p:nvSpPr>
        <p:spPr>
          <a:xfrm>
            <a:off x="6457890" y="1770529"/>
            <a:ext cx="400110" cy="762000"/>
          </a:xfrm>
          <a:prstGeom prst="rect">
            <a:avLst/>
          </a:prstGeom>
          <a:noFill/>
        </p:spPr>
        <p:txBody>
          <a:bodyPr vert="vert270" wrap="square" rtlCol="0">
            <a:spAutoFit/>
          </a:bodyPr>
          <a:lstStyle/>
          <a:p>
            <a:r>
              <a:rPr lang="en-US" sz="1400" dirty="0">
                <a:solidFill>
                  <a:srgbClr val="FFFFFF"/>
                </a:solidFill>
              </a:rPr>
              <a:t>Phase 3</a:t>
            </a:r>
          </a:p>
        </p:txBody>
      </p:sp>
      <p:grpSp>
        <p:nvGrpSpPr>
          <p:cNvPr id="3" name="Group 2" descr="Formative Evaluation is conducted during the program planning phase to determine how great the need is for the navigation program and how to deliver the program.&#10;&#10;Process Evaluation involves ongoing assessment and documentation of the planning, development and implementation phases of an intervention. In this type of evaluation, you are trying to see if the program is being implemented the way you planned and how the program is going. &#10;&#10;">
            <a:extLst>
              <a:ext uri="{FF2B5EF4-FFF2-40B4-BE49-F238E27FC236}">
                <a16:creationId xmlns:a16="http://schemas.microsoft.com/office/drawing/2014/main" id="{F731FC00-5709-4611-86BD-C08093B53ADF}"/>
              </a:ext>
            </a:extLst>
          </p:cNvPr>
          <p:cNvGrpSpPr/>
          <p:nvPr/>
        </p:nvGrpSpPr>
        <p:grpSpPr>
          <a:xfrm>
            <a:off x="304800" y="1676400"/>
            <a:ext cx="8610600" cy="3581400"/>
            <a:chOff x="304800" y="1676400"/>
            <a:chExt cx="8610600" cy="3581400"/>
          </a:xfrm>
        </p:grpSpPr>
        <p:sp>
          <p:nvSpPr>
            <p:cNvPr id="4" name="Rounded Rectangle 3"/>
            <p:cNvSpPr/>
            <p:nvPr/>
          </p:nvSpPr>
          <p:spPr>
            <a:xfrm>
              <a:off x="304800" y="1676400"/>
              <a:ext cx="3200400" cy="838200"/>
            </a:xfrm>
            <a:prstGeom prst="roundRect">
              <a:avLst/>
            </a:prstGeom>
            <a:solidFill>
              <a:srgbClr val="033B57"/>
            </a:solidFill>
            <a:ln>
              <a:solidFill>
                <a:srgbClr val="008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Planning</a:t>
              </a:r>
            </a:p>
          </p:txBody>
        </p:sp>
        <p:sp>
          <p:nvSpPr>
            <p:cNvPr id="5" name="Rounded Rectangle 4"/>
            <p:cNvSpPr/>
            <p:nvPr/>
          </p:nvSpPr>
          <p:spPr>
            <a:xfrm>
              <a:off x="3657600" y="1692087"/>
              <a:ext cx="2590800" cy="822513"/>
            </a:xfrm>
            <a:prstGeom prst="roundRect">
              <a:avLst/>
            </a:prstGeom>
            <a:solidFill>
              <a:srgbClr val="033B57"/>
            </a:solidFill>
            <a:ln>
              <a:solidFill>
                <a:srgbClr val="008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Implementation</a:t>
              </a:r>
            </a:p>
          </p:txBody>
        </p:sp>
        <p:sp>
          <p:nvSpPr>
            <p:cNvPr id="6" name="Rounded Rectangle 5"/>
            <p:cNvSpPr/>
            <p:nvPr/>
          </p:nvSpPr>
          <p:spPr>
            <a:xfrm>
              <a:off x="6400800" y="1692087"/>
              <a:ext cx="2514600" cy="822513"/>
            </a:xfrm>
            <a:prstGeom prst="roundRect">
              <a:avLst/>
            </a:prstGeom>
            <a:solidFill>
              <a:srgbClr val="033B57"/>
            </a:solidFill>
            <a:ln>
              <a:solidFill>
                <a:srgbClr val="008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Outcomes</a:t>
              </a:r>
            </a:p>
          </p:txBody>
        </p:sp>
        <p:sp>
          <p:nvSpPr>
            <p:cNvPr id="7" name="Rounded Rectangle 6"/>
            <p:cNvSpPr/>
            <p:nvPr/>
          </p:nvSpPr>
          <p:spPr>
            <a:xfrm>
              <a:off x="304800" y="4191000"/>
              <a:ext cx="3886200" cy="1066800"/>
            </a:xfrm>
            <a:prstGeom prst="roundRect">
              <a:avLst/>
            </a:prstGeom>
            <a:solidFill>
              <a:srgbClr val="033B57"/>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Formative Evaluation</a:t>
              </a:r>
            </a:p>
          </p:txBody>
        </p:sp>
        <p:sp>
          <p:nvSpPr>
            <p:cNvPr id="8" name="Rounded Rectangle 7"/>
            <p:cNvSpPr/>
            <p:nvPr/>
          </p:nvSpPr>
          <p:spPr>
            <a:xfrm>
              <a:off x="4267200" y="4191000"/>
              <a:ext cx="2133600" cy="1066800"/>
            </a:xfrm>
            <a:prstGeom prst="roundRect">
              <a:avLst/>
            </a:prstGeom>
            <a:solidFill>
              <a:srgbClr val="033B57"/>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 Evaluation</a:t>
              </a:r>
            </a:p>
          </p:txBody>
        </p:sp>
        <p:sp>
          <p:nvSpPr>
            <p:cNvPr id="9" name="Rounded Rectangle 8"/>
            <p:cNvSpPr/>
            <p:nvPr/>
          </p:nvSpPr>
          <p:spPr>
            <a:xfrm>
              <a:off x="6477000" y="4191000"/>
              <a:ext cx="2133600" cy="1066800"/>
            </a:xfrm>
            <a:prstGeom prst="roundRect">
              <a:avLst/>
            </a:prstGeom>
            <a:solidFill>
              <a:srgbClr val="033B57"/>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 Evaluation</a:t>
              </a:r>
            </a:p>
          </p:txBody>
        </p:sp>
        <p:sp>
          <p:nvSpPr>
            <p:cNvPr id="10" name="Up Arrow 9"/>
            <p:cNvSpPr/>
            <p:nvPr/>
          </p:nvSpPr>
          <p:spPr>
            <a:xfrm>
              <a:off x="688041" y="3581400"/>
              <a:ext cx="376518" cy="533400"/>
            </a:xfrm>
            <a:prstGeom prst="up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04800" y="2743200"/>
              <a:ext cx="1116106" cy="762000"/>
            </a:xfrm>
            <a:prstGeom prst="round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Assess</a:t>
              </a:r>
            </a:p>
          </p:txBody>
        </p:sp>
        <p:sp>
          <p:nvSpPr>
            <p:cNvPr id="12" name="Rounded Rectangle 11"/>
            <p:cNvSpPr/>
            <p:nvPr/>
          </p:nvSpPr>
          <p:spPr>
            <a:xfrm>
              <a:off x="1714500" y="2743200"/>
              <a:ext cx="1116106" cy="762000"/>
            </a:xfrm>
            <a:prstGeom prst="round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Plan</a:t>
              </a:r>
            </a:p>
          </p:txBody>
        </p:sp>
        <p:sp>
          <p:nvSpPr>
            <p:cNvPr id="13" name="Rounded Rectangle 12"/>
            <p:cNvSpPr/>
            <p:nvPr/>
          </p:nvSpPr>
          <p:spPr>
            <a:xfrm>
              <a:off x="3124200" y="2743200"/>
              <a:ext cx="1143000" cy="762000"/>
            </a:xfrm>
            <a:prstGeom prst="round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Develop or modify activities</a:t>
              </a:r>
            </a:p>
          </p:txBody>
        </p:sp>
        <p:sp>
          <p:nvSpPr>
            <p:cNvPr id="14" name="Rounded Rectangle 13"/>
            <p:cNvSpPr/>
            <p:nvPr/>
          </p:nvSpPr>
          <p:spPr>
            <a:xfrm>
              <a:off x="4533900" y="2756647"/>
              <a:ext cx="1714500" cy="762000"/>
            </a:xfrm>
            <a:prstGeom prst="round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Implement Activities</a:t>
              </a:r>
            </a:p>
          </p:txBody>
        </p:sp>
        <p:sp>
          <p:nvSpPr>
            <p:cNvPr id="15" name="Rounded Rectangle 14"/>
            <p:cNvSpPr/>
            <p:nvPr/>
          </p:nvSpPr>
          <p:spPr>
            <a:xfrm>
              <a:off x="6541994" y="2756647"/>
              <a:ext cx="1714500" cy="762000"/>
            </a:xfrm>
            <a:prstGeom prst="round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What is expected to change?</a:t>
              </a:r>
            </a:p>
          </p:txBody>
        </p:sp>
        <p:sp>
          <p:nvSpPr>
            <p:cNvPr id="16" name="Up Arrow 15"/>
            <p:cNvSpPr/>
            <p:nvPr/>
          </p:nvSpPr>
          <p:spPr>
            <a:xfrm>
              <a:off x="2097741" y="3590365"/>
              <a:ext cx="376518" cy="533400"/>
            </a:xfrm>
            <a:prstGeom prst="up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a:off x="3469341" y="3590365"/>
              <a:ext cx="376518" cy="533400"/>
            </a:xfrm>
            <a:prstGeom prst="up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Up Arrow 17"/>
            <p:cNvSpPr/>
            <p:nvPr/>
          </p:nvSpPr>
          <p:spPr>
            <a:xfrm>
              <a:off x="5202891" y="3590365"/>
              <a:ext cx="376518" cy="533400"/>
            </a:xfrm>
            <a:prstGeom prst="up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Up Arrow 18"/>
            <p:cNvSpPr/>
            <p:nvPr/>
          </p:nvSpPr>
          <p:spPr>
            <a:xfrm>
              <a:off x="7210985" y="3626224"/>
              <a:ext cx="376518" cy="533400"/>
            </a:xfrm>
            <a:prstGeom prst="up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a:off x="1473013" y="2952750"/>
              <a:ext cx="337298" cy="342900"/>
            </a:xfrm>
            <a:prstGeom prst="right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2786902" y="2953871"/>
              <a:ext cx="337298" cy="342900"/>
            </a:xfrm>
            <a:prstGeom prst="right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267200" y="2940424"/>
              <a:ext cx="337298" cy="342900"/>
            </a:xfrm>
            <a:prstGeom prst="right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6308351" y="2940424"/>
              <a:ext cx="337298" cy="342900"/>
            </a:xfrm>
            <a:prstGeom prst="right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358402" y="1952625"/>
              <a:ext cx="337298" cy="342900"/>
            </a:xfrm>
            <a:prstGeom prst="right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6090838" y="1959909"/>
              <a:ext cx="337298" cy="342900"/>
            </a:xfrm>
            <a:prstGeom prst="rightArrow">
              <a:avLst/>
            </a:prstGeom>
            <a:solidFill>
              <a:srgbClr val="004065"/>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92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Navigator’s Role in Program Evaluation </a:t>
            </a:r>
          </a:p>
        </p:txBody>
      </p:sp>
      <p:sp>
        <p:nvSpPr>
          <p:cNvPr id="5" name="Rectangle 4"/>
          <p:cNvSpPr/>
          <p:nvPr/>
        </p:nvSpPr>
        <p:spPr>
          <a:xfrm>
            <a:off x="533400" y="1600200"/>
            <a:ext cx="2590800" cy="1143000"/>
          </a:xfrm>
          <a:prstGeom prst="rect">
            <a:avLst/>
          </a:prstGeom>
          <a:solidFill>
            <a:srgbClr val="004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sp>
        <p:nvSpPr>
          <p:cNvPr id="12" name="Rectangle 11"/>
          <p:cNvSpPr/>
          <p:nvPr/>
        </p:nvSpPr>
        <p:spPr>
          <a:xfrm>
            <a:off x="533400" y="1586753"/>
            <a:ext cx="2590800" cy="1143000"/>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Collection</a:t>
            </a:r>
          </a:p>
        </p:txBody>
      </p:sp>
      <p:sp>
        <p:nvSpPr>
          <p:cNvPr id="8" name="Rectangle 7"/>
          <p:cNvSpPr/>
          <p:nvPr/>
        </p:nvSpPr>
        <p:spPr>
          <a:xfrm>
            <a:off x="533400" y="2895600"/>
            <a:ext cx="2590800" cy="2438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Who are your patients?</a:t>
            </a:r>
          </a:p>
          <a:p>
            <a:pPr algn="ctr"/>
            <a:endParaRPr lang="en-US" sz="1600" b="1" dirty="0">
              <a:solidFill>
                <a:srgbClr val="000000"/>
              </a:solidFill>
            </a:endParaRPr>
          </a:p>
          <a:p>
            <a:pPr algn="ctr"/>
            <a:r>
              <a:rPr lang="en-US" sz="1600" b="1" dirty="0">
                <a:solidFill>
                  <a:srgbClr val="000000"/>
                </a:solidFill>
              </a:rPr>
              <a:t>What services are you providing?</a:t>
            </a:r>
          </a:p>
          <a:p>
            <a:pPr algn="ctr"/>
            <a:endParaRPr lang="en-US" sz="1600" b="1" dirty="0">
              <a:solidFill>
                <a:srgbClr val="000000"/>
              </a:solidFill>
            </a:endParaRPr>
          </a:p>
          <a:p>
            <a:pPr algn="ctr"/>
            <a:r>
              <a:rPr lang="en-US" sz="1600" b="1" dirty="0">
                <a:solidFill>
                  <a:srgbClr val="000000"/>
                </a:solidFill>
              </a:rPr>
              <a:t>How well are you assisting your patients?</a:t>
            </a:r>
          </a:p>
          <a:p>
            <a:pPr algn="ctr"/>
            <a:endParaRPr lang="en-US" sz="1600" b="1" dirty="0">
              <a:solidFill>
                <a:srgbClr val="000000"/>
              </a:solidFill>
            </a:endParaRPr>
          </a:p>
          <a:p>
            <a:pPr algn="ctr"/>
            <a:r>
              <a:rPr lang="en-US" sz="1600" b="1" dirty="0">
                <a:solidFill>
                  <a:srgbClr val="000000"/>
                </a:solidFill>
              </a:rPr>
              <a:t>How long do certain tasks take?</a:t>
            </a:r>
          </a:p>
        </p:txBody>
      </p:sp>
      <p:sp>
        <p:nvSpPr>
          <p:cNvPr id="6" name="Rectangle 5"/>
          <p:cNvSpPr/>
          <p:nvPr/>
        </p:nvSpPr>
        <p:spPr>
          <a:xfrm>
            <a:off x="3390900" y="1600200"/>
            <a:ext cx="2590800" cy="1143000"/>
          </a:xfrm>
          <a:prstGeom prst="rect">
            <a:avLst/>
          </a:prstGeom>
          <a:solidFill>
            <a:srgbClr val="0040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13" name="Rectangle 12"/>
          <p:cNvSpPr/>
          <p:nvPr/>
        </p:nvSpPr>
        <p:spPr>
          <a:xfrm>
            <a:off x="3390900" y="1586753"/>
            <a:ext cx="2590800" cy="1143000"/>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Analysis</a:t>
            </a:r>
          </a:p>
        </p:txBody>
      </p:sp>
      <p:sp>
        <p:nvSpPr>
          <p:cNvPr id="9" name="Rectangle 8"/>
          <p:cNvSpPr/>
          <p:nvPr/>
        </p:nvSpPr>
        <p:spPr>
          <a:xfrm>
            <a:off x="3381935" y="2895600"/>
            <a:ext cx="2590800" cy="2438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What are the trends?</a:t>
            </a:r>
          </a:p>
          <a:p>
            <a:pPr algn="ctr"/>
            <a:endParaRPr lang="en-US" sz="1600" b="1" dirty="0">
              <a:solidFill>
                <a:srgbClr val="000000"/>
              </a:solidFill>
            </a:endParaRPr>
          </a:p>
          <a:p>
            <a:pPr algn="ctr"/>
            <a:r>
              <a:rPr lang="en-US" sz="1600" b="1" dirty="0">
                <a:solidFill>
                  <a:srgbClr val="000000"/>
                </a:solidFill>
              </a:rPr>
              <a:t>Where are the areas for improvement?</a:t>
            </a:r>
          </a:p>
          <a:p>
            <a:pPr algn="ctr"/>
            <a:endParaRPr lang="en-US" sz="1600" b="1" dirty="0">
              <a:solidFill>
                <a:srgbClr val="000000"/>
              </a:solidFill>
            </a:endParaRPr>
          </a:p>
          <a:p>
            <a:pPr algn="ctr"/>
            <a:endParaRPr lang="en-US" sz="1600" b="1" dirty="0">
              <a:solidFill>
                <a:srgbClr val="000000"/>
              </a:solidFill>
            </a:endParaRPr>
          </a:p>
          <a:p>
            <a:pPr algn="ctr"/>
            <a:endParaRPr lang="en-US" sz="1600" b="1" dirty="0">
              <a:solidFill>
                <a:srgbClr val="000000"/>
              </a:solidFill>
            </a:endParaRPr>
          </a:p>
        </p:txBody>
      </p:sp>
      <p:sp>
        <p:nvSpPr>
          <p:cNvPr id="7" name="Rectangle 6"/>
          <p:cNvSpPr/>
          <p:nvPr/>
        </p:nvSpPr>
        <p:spPr>
          <a:xfrm>
            <a:off x="6248400" y="1600200"/>
            <a:ext cx="2590800" cy="1143000"/>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Reporting</a:t>
            </a:r>
          </a:p>
        </p:txBody>
      </p:sp>
      <p:sp>
        <p:nvSpPr>
          <p:cNvPr id="10" name="Rectangle 9"/>
          <p:cNvSpPr/>
          <p:nvPr/>
        </p:nvSpPr>
        <p:spPr>
          <a:xfrm>
            <a:off x="6230470" y="2895600"/>
            <a:ext cx="2590800" cy="2438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Report for stakeholders</a:t>
            </a:r>
          </a:p>
          <a:p>
            <a:pPr algn="ctr"/>
            <a:endParaRPr lang="en-US" sz="1600" b="1" dirty="0">
              <a:solidFill>
                <a:srgbClr val="000000"/>
              </a:solidFill>
            </a:endParaRPr>
          </a:p>
          <a:p>
            <a:pPr algn="ctr"/>
            <a:r>
              <a:rPr lang="en-US" sz="1600" b="1" dirty="0">
                <a:solidFill>
                  <a:srgbClr val="000000"/>
                </a:solidFill>
              </a:rPr>
              <a:t>Presentations</a:t>
            </a:r>
          </a:p>
          <a:p>
            <a:pPr algn="ctr"/>
            <a:endParaRPr lang="en-US" sz="1600" b="1" dirty="0">
              <a:solidFill>
                <a:srgbClr val="000000"/>
              </a:solidFill>
            </a:endParaRPr>
          </a:p>
          <a:p>
            <a:pPr algn="ctr"/>
            <a:endParaRPr lang="en-US" sz="1600" b="1" dirty="0">
              <a:solidFill>
                <a:srgbClr val="000000"/>
              </a:solidFill>
            </a:endParaRPr>
          </a:p>
          <a:p>
            <a:pPr algn="ctr"/>
            <a:endParaRPr lang="en-US" sz="1600" b="1" dirty="0">
              <a:solidFill>
                <a:srgbClr val="000000"/>
              </a:solidFill>
            </a:endParaRPr>
          </a:p>
          <a:p>
            <a:pPr algn="ctr"/>
            <a:endParaRPr lang="en-US" sz="1600" b="1" dirty="0">
              <a:solidFill>
                <a:srgbClr val="000000"/>
              </a:solidFill>
            </a:endParaRPr>
          </a:p>
        </p:txBody>
      </p:sp>
      <p:sp>
        <p:nvSpPr>
          <p:cNvPr id="11" name="TextBox 10"/>
          <p:cNvSpPr txBox="1"/>
          <p:nvPr/>
        </p:nvSpPr>
        <p:spPr>
          <a:xfrm>
            <a:off x="4572000" y="5316379"/>
            <a:ext cx="4495800" cy="276999"/>
          </a:xfrm>
          <a:prstGeom prst="rect">
            <a:avLst/>
          </a:prstGeom>
          <a:noFill/>
        </p:spPr>
        <p:txBody>
          <a:bodyPr wrap="square" rtlCol="0">
            <a:spAutoFit/>
          </a:bodyPr>
          <a:lstStyle/>
          <a:p>
            <a:pPr algn="r"/>
            <a:r>
              <a:rPr lang="en-US" sz="1200" i="1" dirty="0">
                <a:solidFill>
                  <a:schemeClr val="bg1">
                    <a:lumMod val="50000"/>
                  </a:schemeClr>
                </a:solidFill>
              </a:rPr>
              <a:t>Source: Patient Navigator Training Collaborative, n.d. </a:t>
            </a:r>
          </a:p>
        </p:txBody>
      </p:sp>
    </p:spTree>
    <p:extLst>
      <p:ext uri="{BB962C8B-B14F-4D97-AF65-F5344CB8AC3E}">
        <p14:creationId xmlns:p14="http://schemas.microsoft.com/office/powerpoint/2010/main" val="202126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Determine Evaluation Methods: Data Sources</a:t>
            </a:r>
          </a:p>
        </p:txBody>
      </p:sp>
      <p:sp>
        <p:nvSpPr>
          <p:cNvPr id="3" name="Content Placeholder 2"/>
          <p:cNvSpPr>
            <a:spLocks noGrp="1"/>
          </p:cNvSpPr>
          <p:nvPr>
            <p:ph idx="1"/>
          </p:nvPr>
        </p:nvSpPr>
        <p:spPr/>
        <p:txBody>
          <a:bodyPr>
            <a:normAutofit fontScale="85000" lnSpcReduction="10000"/>
          </a:bodyPr>
          <a:lstStyle/>
          <a:p>
            <a:pPr marL="0" indent="0">
              <a:spcAft>
                <a:spcPts val="200"/>
              </a:spcAft>
              <a:buNone/>
            </a:pPr>
            <a:r>
              <a:rPr lang="en-US" b="1" u="sng" dirty="0"/>
              <a:t>Where</a:t>
            </a:r>
            <a:r>
              <a:rPr lang="en-US" dirty="0"/>
              <a:t> can we find the information?</a:t>
            </a:r>
          </a:p>
          <a:p>
            <a:pPr>
              <a:spcAft>
                <a:spcPts val="200"/>
              </a:spcAft>
            </a:pPr>
            <a:r>
              <a:rPr lang="en-US" dirty="0"/>
              <a:t>Patient records</a:t>
            </a:r>
          </a:p>
          <a:p>
            <a:pPr>
              <a:spcAft>
                <a:spcPts val="200"/>
              </a:spcAft>
            </a:pPr>
            <a:r>
              <a:rPr lang="en-US" dirty="0"/>
              <a:t>Cancer registry database</a:t>
            </a:r>
          </a:p>
          <a:p>
            <a:pPr>
              <a:spcAft>
                <a:spcPts val="200"/>
              </a:spcAft>
            </a:pPr>
            <a:r>
              <a:rPr lang="en-US" dirty="0"/>
              <a:t>Tracking logs</a:t>
            </a:r>
          </a:p>
          <a:p>
            <a:pPr>
              <a:spcAft>
                <a:spcPts val="200"/>
              </a:spcAft>
            </a:pPr>
            <a:r>
              <a:rPr lang="en-US" dirty="0"/>
              <a:t>Administrative data</a:t>
            </a:r>
          </a:p>
          <a:p>
            <a:pPr>
              <a:spcAft>
                <a:spcPts val="200"/>
              </a:spcAft>
            </a:pPr>
            <a:r>
              <a:rPr lang="en-US" dirty="0"/>
              <a:t>Meeting summaries</a:t>
            </a:r>
          </a:p>
          <a:p>
            <a:pPr>
              <a:spcAft>
                <a:spcPts val="200"/>
              </a:spcAft>
            </a:pPr>
            <a:r>
              <a:rPr lang="en-US" dirty="0"/>
              <a:t>Interview transcripts; notes</a:t>
            </a:r>
          </a:p>
          <a:p>
            <a:pPr>
              <a:spcAft>
                <a:spcPts val="200"/>
              </a:spcAft>
            </a:pPr>
            <a:r>
              <a:rPr lang="en-US" dirty="0"/>
              <a:t>Survey results</a:t>
            </a:r>
          </a:p>
        </p:txBody>
      </p:sp>
    </p:spTree>
    <p:extLst>
      <p:ext uri="{BB962C8B-B14F-4D97-AF65-F5344CB8AC3E}">
        <p14:creationId xmlns:p14="http://schemas.microsoft.com/office/powerpoint/2010/main" val="96896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Determine Evaluation Methods: Data Collection</a:t>
            </a:r>
          </a:p>
        </p:txBody>
      </p:sp>
      <p:sp>
        <p:nvSpPr>
          <p:cNvPr id="3" name="Content Placeholder 2"/>
          <p:cNvSpPr>
            <a:spLocks noGrp="1"/>
          </p:cNvSpPr>
          <p:nvPr>
            <p:ph idx="1"/>
          </p:nvPr>
        </p:nvSpPr>
        <p:spPr/>
        <p:txBody>
          <a:bodyPr>
            <a:normAutofit fontScale="92500" lnSpcReduction="10000"/>
          </a:bodyPr>
          <a:lstStyle/>
          <a:p>
            <a:pPr marL="0" indent="0">
              <a:spcAft>
                <a:spcPts val="250"/>
              </a:spcAft>
              <a:buNone/>
            </a:pPr>
            <a:r>
              <a:rPr lang="en-US" b="1" u="sng" dirty="0"/>
              <a:t>How </a:t>
            </a:r>
            <a:r>
              <a:rPr lang="en-US" dirty="0"/>
              <a:t>can we obtain the information?</a:t>
            </a:r>
          </a:p>
          <a:p>
            <a:pPr>
              <a:spcAft>
                <a:spcPts val="250"/>
              </a:spcAft>
            </a:pPr>
            <a:r>
              <a:rPr lang="en-US" dirty="0"/>
              <a:t>Patient records abstraction</a:t>
            </a:r>
          </a:p>
          <a:p>
            <a:pPr>
              <a:spcAft>
                <a:spcPts val="250"/>
              </a:spcAft>
            </a:pPr>
            <a:r>
              <a:rPr lang="en-US" dirty="0"/>
              <a:t>Surveys/questionnaires</a:t>
            </a:r>
          </a:p>
          <a:p>
            <a:pPr>
              <a:spcAft>
                <a:spcPts val="250"/>
              </a:spcAft>
            </a:pPr>
            <a:r>
              <a:rPr lang="en-US" dirty="0"/>
              <a:t>Interviews</a:t>
            </a:r>
          </a:p>
          <a:p>
            <a:pPr>
              <a:spcAft>
                <a:spcPts val="250"/>
              </a:spcAft>
            </a:pPr>
            <a:r>
              <a:rPr lang="en-US" dirty="0"/>
              <a:t>Review of tracking logs</a:t>
            </a:r>
          </a:p>
          <a:p>
            <a:pPr>
              <a:spcAft>
                <a:spcPts val="250"/>
              </a:spcAft>
            </a:pPr>
            <a:r>
              <a:rPr lang="en-US" dirty="0"/>
              <a:t>Focus groups</a:t>
            </a:r>
          </a:p>
          <a:p>
            <a:pPr marL="0" indent="0">
              <a:spcAft>
                <a:spcPts val="250"/>
              </a:spcAft>
              <a:buNone/>
            </a:pPr>
            <a:r>
              <a:rPr lang="en-US" dirty="0"/>
              <a:t>Data Analysis: quantitative and/or qualitative</a:t>
            </a:r>
          </a:p>
        </p:txBody>
      </p:sp>
    </p:spTree>
    <p:extLst>
      <p:ext uri="{BB962C8B-B14F-4D97-AF65-F5344CB8AC3E}">
        <p14:creationId xmlns:p14="http://schemas.microsoft.com/office/powerpoint/2010/main" val="408519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Formative Evaluation </a:t>
            </a:r>
          </a:p>
        </p:txBody>
      </p:sp>
      <p:sp>
        <p:nvSpPr>
          <p:cNvPr id="4" name="Cloud Callout 3"/>
          <p:cNvSpPr/>
          <p:nvPr/>
        </p:nvSpPr>
        <p:spPr>
          <a:xfrm>
            <a:off x="457200" y="1447800"/>
            <a:ext cx="2384750" cy="1444439"/>
          </a:xfrm>
          <a:prstGeom prst="cloudCallout">
            <a:avLst>
              <a:gd name="adj1" fmla="val 51680"/>
              <a:gd name="adj2" fmla="val 5744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How great is the need? Or what is the problem?</a:t>
            </a:r>
          </a:p>
        </p:txBody>
      </p:sp>
      <p:sp>
        <p:nvSpPr>
          <p:cNvPr id="5" name="Rounded Rectangle 4"/>
          <p:cNvSpPr/>
          <p:nvPr/>
        </p:nvSpPr>
        <p:spPr>
          <a:xfrm>
            <a:off x="3085119" y="3710266"/>
            <a:ext cx="3064250" cy="1559298"/>
          </a:xfrm>
          <a:prstGeom prst="round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dirty="0"/>
              <a:t>Remember, formative evaluation happens during the building and planning process</a:t>
            </a:r>
          </a:p>
        </p:txBody>
      </p:sp>
      <p:sp>
        <p:nvSpPr>
          <p:cNvPr id="6" name="Cloud Callout 5"/>
          <p:cNvSpPr/>
          <p:nvPr/>
        </p:nvSpPr>
        <p:spPr>
          <a:xfrm>
            <a:off x="3367647" y="1371599"/>
            <a:ext cx="2118753" cy="1452281"/>
          </a:xfrm>
          <a:prstGeom prst="cloudCallout">
            <a:avLst>
              <a:gd name="adj1" fmla="val -11150"/>
              <a:gd name="adj2" fmla="val 88793"/>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Who would benefit from our program?</a:t>
            </a:r>
          </a:p>
        </p:txBody>
      </p:sp>
      <p:sp>
        <p:nvSpPr>
          <p:cNvPr id="7" name="Cloud Callout 6"/>
          <p:cNvSpPr/>
          <p:nvPr/>
        </p:nvSpPr>
        <p:spPr>
          <a:xfrm>
            <a:off x="5956066" y="762000"/>
            <a:ext cx="2197334" cy="1373840"/>
          </a:xfrm>
          <a:prstGeom prst="cloudCallout">
            <a:avLst>
              <a:gd name="adj1" fmla="val -40735"/>
              <a:gd name="adj2" fmla="val 9654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What might work to meet the need?</a:t>
            </a:r>
          </a:p>
        </p:txBody>
      </p:sp>
      <p:sp>
        <p:nvSpPr>
          <p:cNvPr id="8" name="Cloud Callout 7"/>
          <p:cNvSpPr/>
          <p:nvPr/>
        </p:nvSpPr>
        <p:spPr>
          <a:xfrm>
            <a:off x="6163657" y="2823880"/>
            <a:ext cx="2523144" cy="1405220"/>
          </a:xfrm>
          <a:prstGeom prst="cloudCallout">
            <a:avLst>
              <a:gd name="adj1" fmla="val -57125"/>
              <a:gd name="adj2" fmla="val 57336"/>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How might we deliver the program activities?</a:t>
            </a:r>
          </a:p>
        </p:txBody>
      </p:sp>
      <p:sp>
        <p:nvSpPr>
          <p:cNvPr id="9" name="Cloud Callout 8"/>
          <p:cNvSpPr/>
          <p:nvPr/>
        </p:nvSpPr>
        <p:spPr>
          <a:xfrm>
            <a:off x="136150" y="3200400"/>
            <a:ext cx="2149850" cy="1594596"/>
          </a:xfrm>
          <a:prstGeom prst="cloudCallout">
            <a:avLst>
              <a:gd name="adj1" fmla="val 69995"/>
              <a:gd name="adj2" fmla="val 42671"/>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Should we pilot test or refine the program?</a:t>
            </a:r>
          </a:p>
        </p:txBody>
      </p:sp>
    </p:spTree>
    <p:extLst>
      <p:ext uri="{BB962C8B-B14F-4D97-AF65-F5344CB8AC3E}">
        <p14:creationId xmlns:p14="http://schemas.microsoft.com/office/powerpoint/2010/main" val="32607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Sources for Community Needs Assessment</a:t>
            </a:r>
          </a:p>
        </p:txBody>
      </p:sp>
      <p:graphicFrame>
        <p:nvGraphicFramePr>
          <p:cNvPr id="4" name="Diagram 3" descr="Data sources for community needs assessment: Surveillance, Epidemiology and End Results (SEER); CDC/NCI State Cancer Profiles; Comprehensive Cancer Control Plans; HealthyPeople 2020; &#10;Your own program evaluation&#10;&#10;&#10;">
            <a:extLst>
              <a:ext uri="{FF2B5EF4-FFF2-40B4-BE49-F238E27FC236}">
                <a16:creationId xmlns:a16="http://schemas.microsoft.com/office/drawing/2014/main" id="{FDEAD14B-6AA6-46B6-BDDB-A21465CF3701}"/>
              </a:ext>
            </a:extLst>
          </p:cNvPr>
          <p:cNvGraphicFramePr/>
          <p:nvPr>
            <p:extLst>
              <p:ext uri="{D42A27DB-BD31-4B8C-83A1-F6EECF244321}">
                <p14:modId xmlns:p14="http://schemas.microsoft.com/office/powerpoint/2010/main" val="2106386098"/>
              </p:ext>
            </p:extLst>
          </p:nvPr>
        </p:nvGraphicFramePr>
        <p:xfrm>
          <a:off x="838200" y="1397000"/>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96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Evaluation </a:t>
            </a:r>
          </a:p>
        </p:txBody>
      </p:sp>
      <p:graphicFrame>
        <p:nvGraphicFramePr>
          <p:cNvPr id="4" name="Diagram 3" descr="Process evaluation asks: &#10;What was done?&#10;How was the program implemented?&#10;How well was the program implemented?&#10;Was program implemented as planned?&#10;How satisfied are patients or providers with the program?&#10;How can we demonstrate program implementation even before outcomes have been attained?&#10;">
            <a:extLst>
              <a:ext uri="{FF2B5EF4-FFF2-40B4-BE49-F238E27FC236}">
                <a16:creationId xmlns:a16="http://schemas.microsoft.com/office/drawing/2014/main" id="{F1A608F0-C88D-46A6-90D7-EA9E8375D604}"/>
              </a:ext>
            </a:extLst>
          </p:cNvPr>
          <p:cNvGraphicFramePr/>
          <p:nvPr>
            <p:extLst>
              <p:ext uri="{D42A27DB-BD31-4B8C-83A1-F6EECF244321}">
                <p14:modId xmlns:p14="http://schemas.microsoft.com/office/powerpoint/2010/main" val="1634533705"/>
              </p:ext>
            </p:extLst>
          </p:nvPr>
        </p:nvGraphicFramePr>
        <p:xfrm>
          <a:off x="762000" y="1447800"/>
          <a:ext cx="7315200" cy="3901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86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Navigation Process Measures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903170311"/>
              </p:ext>
            </p:extLst>
          </p:nvPr>
        </p:nvGraphicFramePr>
        <p:xfrm>
          <a:off x="762000" y="1371600"/>
          <a:ext cx="7848600" cy="383939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3544351398"/>
                    </a:ext>
                  </a:extLst>
                </a:gridCol>
                <a:gridCol w="3924300">
                  <a:extLst>
                    <a:ext uri="{9D8B030D-6E8A-4147-A177-3AD203B41FA5}">
                      <a16:colId xmlns:a16="http://schemas.microsoft.com/office/drawing/2014/main" val="4037722532"/>
                    </a:ext>
                  </a:extLst>
                </a:gridCol>
              </a:tblGrid>
              <a:tr h="436033">
                <a:tc>
                  <a:txBody>
                    <a:bodyPr/>
                    <a:lstStyle/>
                    <a:p>
                      <a:r>
                        <a:rPr lang="en-US" sz="2300" dirty="0"/>
                        <a:t>Measure Example</a:t>
                      </a:r>
                    </a:p>
                  </a:txBody>
                  <a:tcPr marL="87207" marR="87207" marT="43603" marB="43603">
                    <a:solidFill>
                      <a:srgbClr val="033B57"/>
                    </a:solidFill>
                  </a:tcPr>
                </a:tc>
                <a:tc>
                  <a:txBody>
                    <a:bodyPr/>
                    <a:lstStyle/>
                    <a:p>
                      <a:r>
                        <a:rPr lang="en-US" sz="2300" dirty="0"/>
                        <a:t>Data Source</a:t>
                      </a:r>
                    </a:p>
                  </a:txBody>
                  <a:tcPr marL="87207" marR="87207" marT="43603" marB="43603">
                    <a:solidFill>
                      <a:srgbClr val="033B57"/>
                    </a:solidFill>
                  </a:tcPr>
                </a:tc>
                <a:extLst>
                  <a:ext uri="{0D108BD9-81ED-4DB2-BD59-A6C34878D82A}">
                    <a16:rowId xmlns:a16="http://schemas.microsoft.com/office/drawing/2014/main" val="2927666979"/>
                  </a:ext>
                </a:extLst>
              </a:tr>
              <a:tr h="382841">
                <a:tc>
                  <a:txBody>
                    <a:bodyPr/>
                    <a:lstStyle/>
                    <a:p>
                      <a:r>
                        <a:rPr lang="en-US" sz="1500" dirty="0"/>
                        <a:t>Who provides the services</a:t>
                      </a:r>
                    </a:p>
                  </a:txBody>
                  <a:tcPr marL="87207" marR="87207" marT="43603" marB="43603"/>
                </a:tc>
                <a:tc>
                  <a:txBody>
                    <a:bodyPr/>
                    <a:lstStyle/>
                    <a:p>
                      <a:r>
                        <a:rPr lang="en-US" sz="1500" baseline="0" dirty="0"/>
                        <a:t>Descriptive data</a:t>
                      </a:r>
                      <a:endParaRPr lang="en-US" sz="1500" dirty="0"/>
                    </a:p>
                  </a:txBody>
                  <a:tcPr marL="87207" marR="87207" marT="43603" marB="43603"/>
                </a:tc>
                <a:extLst>
                  <a:ext uri="{0D108BD9-81ED-4DB2-BD59-A6C34878D82A}">
                    <a16:rowId xmlns:a16="http://schemas.microsoft.com/office/drawing/2014/main" val="667969802"/>
                  </a:ext>
                </a:extLst>
              </a:tr>
              <a:tr h="382841">
                <a:tc>
                  <a:txBody>
                    <a:bodyPr/>
                    <a:lstStyle/>
                    <a:p>
                      <a:r>
                        <a:rPr lang="en-US" sz="1500" dirty="0"/>
                        <a:t>Types of services provided</a:t>
                      </a:r>
                    </a:p>
                  </a:txBody>
                  <a:tcPr marL="87207" marR="87207" marT="43603" marB="43603"/>
                </a:tc>
                <a:tc>
                  <a:txBody>
                    <a:bodyPr/>
                    <a:lstStyle/>
                    <a:p>
                      <a:r>
                        <a:rPr lang="en-US" sz="1500" dirty="0"/>
                        <a:t>Tracking log</a:t>
                      </a:r>
                    </a:p>
                  </a:txBody>
                  <a:tcPr marL="87207" marR="87207" marT="43603" marB="43603"/>
                </a:tc>
                <a:extLst>
                  <a:ext uri="{0D108BD9-81ED-4DB2-BD59-A6C34878D82A}">
                    <a16:rowId xmlns:a16="http://schemas.microsoft.com/office/drawing/2014/main" val="736219203"/>
                  </a:ext>
                </a:extLst>
              </a:tr>
              <a:tr h="382841">
                <a:tc>
                  <a:txBody>
                    <a:bodyPr/>
                    <a:lstStyle/>
                    <a:p>
                      <a:r>
                        <a:rPr lang="en-US" sz="1500" dirty="0"/>
                        <a:t># of patients navigated</a:t>
                      </a:r>
                    </a:p>
                  </a:txBody>
                  <a:tcPr marL="87207" marR="87207" marT="43603" marB="43603"/>
                </a:tc>
                <a:tc>
                  <a:txBody>
                    <a:bodyPr/>
                    <a:lstStyle/>
                    <a:p>
                      <a:r>
                        <a:rPr lang="en-US" sz="1500" dirty="0"/>
                        <a:t>Tracking log</a:t>
                      </a:r>
                    </a:p>
                  </a:txBody>
                  <a:tcPr marL="87207" marR="87207" marT="43603" marB="43603"/>
                </a:tc>
                <a:extLst>
                  <a:ext uri="{0D108BD9-81ED-4DB2-BD59-A6C34878D82A}">
                    <a16:rowId xmlns:a16="http://schemas.microsoft.com/office/drawing/2014/main" val="2450891022"/>
                  </a:ext>
                </a:extLst>
              </a:tr>
              <a:tr h="382841">
                <a:tc>
                  <a:txBody>
                    <a:bodyPr/>
                    <a:lstStyle/>
                    <a:p>
                      <a:r>
                        <a:rPr lang="en-US" sz="1500" dirty="0"/>
                        <a:t># of patient barriers</a:t>
                      </a:r>
                    </a:p>
                  </a:txBody>
                  <a:tcPr marL="87207" marR="87207" marT="43603" marB="43603"/>
                </a:tc>
                <a:tc>
                  <a:txBody>
                    <a:bodyPr/>
                    <a:lstStyle/>
                    <a:p>
                      <a:r>
                        <a:rPr lang="en-US" sz="1500" dirty="0"/>
                        <a:t>Tracking log</a:t>
                      </a:r>
                    </a:p>
                  </a:txBody>
                  <a:tcPr marL="87207" marR="87207" marT="43603" marB="43603"/>
                </a:tc>
                <a:extLst>
                  <a:ext uri="{0D108BD9-81ED-4DB2-BD59-A6C34878D82A}">
                    <a16:rowId xmlns:a16="http://schemas.microsoft.com/office/drawing/2014/main" val="1150956084"/>
                  </a:ext>
                </a:extLst>
              </a:tr>
              <a:tr h="382841">
                <a:tc>
                  <a:txBody>
                    <a:bodyPr/>
                    <a:lstStyle/>
                    <a:p>
                      <a:r>
                        <a:rPr lang="en-US" sz="1500" dirty="0"/>
                        <a:t># of barriers resolved</a:t>
                      </a:r>
                    </a:p>
                  </a:txBody>
                  <a:tcPr marL="87207" marR="87207" marT="43603" marB="43603"/>
                </a:tc>
                <a:tc>
                  <a:txBody>
                    <a:bodyPr/>
                    <a:lstStyle/>
                    <a:p>
                      <a:r>
                        <a:rPr lang="en-US" sz="1500" dirty="0"/>
                        <a:t>Tracking log</a:t>
                      </a:r>
                    </a:p>
                  </a:txBody>
                  <a:tcPr marL="87207" marR="87207" marT="43603" marB="43603"/>
                </a:tc>
                <a:extLst>
                  <a:ext uri="{0D108BD9-81ED-4DB2-BD59-A6C34878D82A}">
                    <a16:rowId xmlns:a16="http://schemas.microsoft.com/office/drawing/2014/main" val="260971388"/>
                  </a:ext>
                </a:extLst>
              </a:tr>
              <a:tr h="552309">
                <a:tc>
                  <a:txBody>
                    <a:bodyPr/>
                    <a:lstStyle/>
                    <a:p>
                      <a:r>
                        <a:rPr lang="en-US" sz="1500" dirty="0"/>
                        <a:t># patient receiving</a:t>
                      </a:r>
                      <a:r>
                        <a:rPr lang="en-US" sz="1500" baseline="0" dirty="0"/>
                        <a:t> co-pay assistance due to navigation</a:t>
                      </a:r>
                      <a:endParaRPr lang="en-US" sz="1500" dirty="0"/>
                    </a:p>
                  </a:txBody>
                  <a:tcPr marL="87207" marR="87207" marT="43603" marB="43603"/>
                </a:tc>
                <a:tc>
                  <a:txBody>
                    <a:bodyPr/>
                    <a:lstStyle/>
                    <a:p>
                      <a:r>
                        <a:rPr lang="en-US" sz="1500" dirty="0"/>
                        <a:t>Tracking log</a:t>
                      </a:r>
                    </a:p>
                  </a:txBody>
                  <a:tcPr marL="87207" marR="87207" marT="43603" marB="43603"/>
                </a:tc>
                <a:extLst>
                  <a:ext uri="{0D108BD9-81ED-4DB2-BD59-A6C34878D82A}">
                    <a16:rowId xmlns:a16="http://schemas.microsoft.com/office/drawing/2014/main" val="2841410208"/>
                  </a:ext>
                </a:extLst>
              </a:tr>
              <a:tr h="552309">
                <a:tc>
                  <a:txBody>
                    <a:bodyPr/>
                    <a:lstStyle/>
                    <a:p>
                      <a:r>
                        <a:rPr lang="en-US" sz="1500" dirty="0"/>
                        <a:t>Communication between navigator and patients</a:t>
                      </a:r>
                    </a:p>
                  </a:txBody>
                  <a:tcPr marL="87207" marR="87207" marT="43603" marB="43603"/>
                </a:tc>
                <a:tc>
                  <a:txBody>
                    <a:bodyPr/>
                    <a:lstStyle/>
                    <a:p>
                      <a:r>
                        <a:rPr lang="en-US" sz="1500" dirty="0"/>
                        <a:t>Patient surveys</a:t>
                      </a:r>
                    </a:p>
                  </a:txBody>
                  <a:tcPr marL="87207" marR="87207" marT="43603" marB="43603"/>
                </a:tc>
                <a:extLst>
                  <a:ext uri="{0D108BD9-81ED-4DB2-BD59-A6C34878D82A}">
                    <a16:rowId xmlns:a16="http://schemas.microsoft.com/office/drawing/2014/main" val="613849475"/>
                  </a:ext>
                </a:extLst>
              </a:tr>
              <a:tr h="382841">
                <a:tc>
                  <a:txBody>
                    <a:bodyPr/>
                    <a:lstStyle/>
                    <a:p>
                      <a:r>
                        <a:rPr lang="en-US" sz="1500" dirty="0"/>
                        <a:t>Patient satisfaction</a:t>
                      </a:r>
                    </a:p>
                  </a:txBody>
                  <a:tcPr marL="87207" marR="87207" marT="43603" marB="43603"/>
                </a:tc>
                <a:tc>
                  <a:txBody>
                    <a:bodyPr/>
                    <a:lstStyle/>
                    <a:p>
                      <a:r>
                        <a:rPr lang="en-US" sz="1500" dirty="0"/>
                        <a:t>Patient surveys</a:t>
                      </a:r>
                    </a:p>
                  </a:txBody>
                  <a:tcPr marL="87207" marR="87207" marT="43603" marB="43603"/>
                </a:tc>
                <a:extLst>
                  <a:ext uri="{0D108BD9-81ED-4DB2-BD59-A6C34878D82A}">
                    <a16:rowId xmlns:a16="http://schemas.microsoft.com/office/drawing/2014/main" val="3693839423"/>
                  </a:ext>
                </a:extLst>
              </a:tr>
            </a:tbl>
          </a:graphicData>
        </a:graphic>
      </p:graphicFrame>
    </p:spTree>
    <p:extLst>
      <p:ext uri="{BB962C8B-B14F-4D97-AF65-F5344CB8AC3E}">
        <p14:creationId xmlns:p14="http://schemas.microsoft.com/office/powerpoint/2010/main" val="39997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pPr>
              <a:spcBef>
                <a:spcPts val="1000"/>
              </a:spcBef>
              <a:spcAft>
                <a:spcPts val="1000"/>
              </a:spcAft>
              <a:defRPr/>
            </a:pPr>
            <a:r>
              <a:rPr lang="en-US" sz="2800" dirty="0">
                <a:latin typeface="+mj-lt"/>
                <a:ea typeface="ＭＳ Ｐゴシック" charset="0"/>
                <a:cs typeface="+mj-cs"/>
              </a:rPr>
              <a:t>Sample Demographic Form</a:t>
            </a:r>
          </a:p>
        </p:txBody>
      </p:sp>
      <p:pic>
        <p:nvPicPr>
          <p:cNvPr id="4" name="Picture 3" descr="Object depicting &quot;I want you to know&quot; patient demographic card. It includes statements like: My name is ..., My pronouns are..., I am most comfortable using this language or languages:... I believe in: ... (religion/faith), I identify as a person who is ... (race/ethnicity), ... (sexual orientation), and etc.">
            <a:extLst>
              <a:ext uri="{FF2B5EF4-FFF2-40B4-BE49-F238E27FC236}">
                <a16:creationId xmlns:a16="http://schemas.microsoft.com/office/drawing/2014/main" id="{467DDC59-D13A-DC45-8A43-EC196B4AE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14" y="609600"/>
            <a:ext cx="4655929" cy="4735465"/>
          </a:xfrm>
          <a:prstGeom prst="rect">
            <a:avLst/>
          </a:prstGeom>
        </p:spPr>
      </p:pic>
      <p:sp>
        <p:nvSpPr>
          <p:cNvPr id="5" name="TextBox 4">
            <a:extLst>
              <a:ext uri="{FF2B5EF4-FFF2-40B4-BE49-F238E27FC236}">
                <a16:creationId xmlns:a16="http://schemas.microsoft.com/office/drawing/2014/main" id="{CCDEAD04-6B4E-CC4B-B5E7-1677CD44CA03}"/>
              </a:ext>
            </a:extLst>
          </p:cNvPr>
          <p:cNvSpPr txBox="1"/>
          <p:nvPr/>
        </p:nvSpPr>
        <p:spPr>
          <a:xfrm>
            <a:off x="5791200" y="1828800"/>
            <a:ext cx="2819400" cy="1569660"/>
          </a:xfrm>
          <a:prstGeom prst="rect">
            <a:avLst/>
          </a:prstGeom>
          <a:noFill/>
        </p:spPr>
        <p:txBody>
          <a:bodyPr wrap="square" rtlCol="0">
            <a:spAutoFit/>
          </a:bodyPr>
          <a:lstStyle/>
          <a:p>
            <a:r>
              <a:rPr lang="en-US" sz="3200" dirty="0"/>
              <a:t>Available free of charge </a:t>
            </a:r>
            <a:r>
              <a:rPr lang="en-US" sz="3200" dirty="0">
                <a:hlinkClick r:id="rId4"/>
              </a:rPr>
              <a:t>here</a:t>
            </a:r>
            <a:r>
              <a:rPr lang="en-US" sz="3200" dirty="0"/>
              <a:t>.</a:t>
            </a:r>
          </a:p>
        </p:txBody>
      </p:sp>
    </p:spTree>
    <p:extLst>
      <p:ext uri="{BB962C8B-B14F-4D97-AF65-F5344CB8AC3E}">
        <p14:creationId xmlns:p14="http://schemas.microsoft.com/office/powerpoint/2010/main" val="236343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6042EF-7D06-FE4E-98B4-E2AB1227C77F}"/>
              </a:ext>
            </a:extLst>
          </p:cNvPr>
          <p:cNvSpPr txBox="1">
            <a:spLocks noGrp="1"/>
          </p:cNvSpPr>
          <p:nvPr>
            <p:ph type="title" idx="4294967295"/>
          </p:nvPr>
        </p:nvSpPr>
        <p:spPr>
          <a:xfrm>
            <a:off x="6400800" y="1828800"/>
            <a:ext cx="2209800"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PN-BOT™ is available free of charge </a:t>
            </a:r>
            <a:r>
              <a:rPr kumimoji="0" lang="en-US" sz="3200" b="0" i="0" u="none" strike="noStrike" kern="1200" cap="none" spc="0" normalizeH="0" baseline="0" noProof="0" dirty="0">
                <a:ln>
                  <a:noFill/>
                </a:ln>
                <a:solidFill>
                  <a:schemeClr val="tx1"/>
                </a:solidFill>
                <a:effectLst/>
                <a:uLnTx/>
                <a:uFillTx/>
                <a:latin typeface="+mn-lt"/>
                <a:ea typeface="+mn-ea"/>
                <a:cs typeface="+mn-cs"/>
                <a:hlinkClick r:id="rId3"/>
              </a:rPr>
              <a:t>here</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Patient Navigation Barriers and Outcomes Tool or PN-BOT™ is composed of five main purposes:&#10;1. Miscellaneous sheets for navigation, usability and functionality (home, set up, reports list, reference, don't delete);&#10;2. Data entry sheets for data entry, modification and lookup (patient data entry, case data entry, encounters data entry, testimonials data entry);&#10;3. Lists sheets for raw data/database storage (patient, case, encounters, barriers and testimonials lists);&#10;4. Reports sheets for automatic report templates (patient, case, encounter and barriers reports);&#10;5. Pivot sheets for custom pivot table reports (patient, case, encounters and barriers pivots).">
            <a:extLst>
              <a:ext uri="{FF2B5EF4-FFF2-40B4-BE49-F238E27FC236}">
                <a16:creationId xmlns:a16="http://schemas.microsoft.com/office/drawing/2014/main" id="{5999FDEB-E151-F145-91AA-18242BDD3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0"/>
            <a:ext cx="5929823" cy="5410200"/>
          </a:xfrm>
          <a:prstGeom prst="rect">
            <a:avLst/>
          </a:prstGeom>
        </p:spPr>
      </p:pic>
    </p:spTree>
    <p:extLst>
      <p:ext uri="{BB962C8B-B14F-4D97-AF65-F5344CB8AC3E}">
        <p14:creationId xmlns:p14="http://schemas.microsoft.com/office/powerpoint/2010/main" val="323279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Acknowledgments</a:t>
            </a:r>
          </a:p>
        </p:txBody>
      </p:sp>
      <p:sp>
        <p:nvSpPr>
          <p:cNvPr id="3" name="Content Placeholder 2"/>
          <p:cNvSpPr>
            <a:spLocks noGrp="1"/>
          </p:cNvSpPr>
          <p:nvPr>
            <p:ph idx="1"/>
          </p:nvPr>
        </p:nvSpPr>
        <p:spPr/>
        <p:txBody>
          <a:bodyPr>
            <a:normAutofit fontScale="85000" lnSpcReduction="20000"/>
          </a:bodyPr>
          <a:lstStyle/>
          <a:p>
            <a:pPr marL="0" indent="0">
              <a:spcBef>
                <a:spcPts val="1000"/>
              </a:spcBef>
              <a:spcAft>
                <a:spcPts val="1000"/>
              </a:spcAft>
              <a:buNone/>
            </a:pPr>
            <a:r>
              <a:rPr lang="en-US" dirty="0"/>
              <a:t>This work was supported by Cooperative Agreement #1U38DP004972-02 from the Centers for Disease Control and Prevention. Its contents are solely the responsibility of the authors and do not necessarily represent the official views of the Centers for Disease Control and Prevention.</a:t>
            </a:r>
          </a:p>
          <a:p>
            <a:pPr marL="0" indent="0">
              <a:spcBef>
                <a:spcPts val="1000"/>
              </a:spcBef>
              <a:spcAft>
                <a:spcPts val="1000"/>
              </a:spcAft>
              <a:buNone/>
            </a:pPr>
            <a:r>
              <a:rPr lang="en-US" dirty="0"/>
              <a:t>Portions of this lesson have been adapted with permission from the Patient Navigator Training Collaborative of the Colorado School of Public Health.</a:t>
            </a:r>
          </a:p>
          <a:p>
            <a:pPr marL="0" indent="0">
              <a:buNone/>
            </a:pPr>
            <a:endParaRPr lang="en-US" dirty="0"/>
          </a:p>
        </p:txBody>
      </p:sp>
    </p:spTree>
    <p:extLst>
      <p:ext uri="{BB962C8B-B14F-4D97-AF65-F5344CB8AC3E}">
        <p14:creationId xmlns:p14="http://schemas.microsoft.com/office/powerpoint/2010/main" val="22429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Sample Data</a:t>
            </a:r>
          </a:p>
        </p:txBody>
      </p:sp>
      <p:graphicFrame>
        <p:nvGraphicFramePr>
          <p:cNvPr id="4" name="Content Placeholder 3" descr="Graph depicting sample data on the barriers for a navigation program that has several patient navigators. The following barriers are listed from the most experienced to the least: social/practical (2860), financial (2442), language (1631), employment (1140), transportation (1112), location of facility (1096), other (995), communication concerns (919), fear/negative perceptions (887), literacy (330), co-morbidities (289), anxiety (179), dependent care (128) and housing (118).&#10;"/>
          <p:cNvGraphicFramePr>
            <a:graphicFrameLocks noGrp="1"/>
          </p:cNvGraphicFramePr>
          <p:nvPr>
            <p:ph idx="1"/>
            <p:extLst>
              <p:ext uri="{D42A27DB-BD31-4B8C-83A1-F6EECF244321}">
                <p14:modId xmlns:p14="http://schemas.microsoft.com/office/powerpoint/2010/main" val="81470314"/>
              </p:ext>
            </p:extLst>
          </p:nvPr>
        </p:nvGraphicFramePr>
        <p:xfrm>
          <a:off x="381000" y="1447800"/>
          <a:ext cx="83058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622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Outcomes Evaluation </a:t>
            </a:r>
          </a:p>
        </p:txBody>
      </p:sp>
      <p:sp>
        <p:nvSpPr>
          <p:cNvPr id="3" name="Content Placeholder 2"/>
          <p:cNvSpPr>
            <a:spLocks noGrp="1"/>
          </p:cNvSpPr>
          <p:nvPr>
            <p:ph idx="1"/>
          </p:nvPr>
        </p:nvSpPr>
        <p:spPr>
          <a:xfrm>
            <a:off x="457200" y="1600201"/>
            <a:ext cx="8229600" cy="1371599"/>
          </a:xfrm>
        </p:spPr>
        <p:txBody>
          <a:bodyPr>
            <a:normAutofit/>
          </a:bodyPr>
          <a:lstStyle/>
          <a:p>
            <a:pPr marL="0" indent="0">
              <a:buNone/>
            </a:pPr>
            <a:r>
              <a:rPr lang="en-US" sz="2400" b="1" u="sng" dirty="0"/>
              <a:t>Outcome: </a:t>
            </a:r>
            <a:r>
              <a:rPr lang="en-US" sz="2400" dirty="0"/>
              <a:t>The change(s) that your program will bring in your </a:t>
            </a:r>
            <a:r>
              <a:rPr lang="en-US" sz="2400" dirty="0">
                <a:solidFill>
                  <a:srgbClr val="0096D6"/>
                </a:solidFill>
              </a:rPr>
              <a:t>target population </a:t>
            </a:r>
            <a:r>
              <a:rPr lang="en-US" sz="2400" dirty="0"/>
              <a:t>or </a:t>
            </a:r>
            <a:r>
              <a:rPr lang="en-US" sz="2400" dirty="0">
                <a:solidFill>
                  <a:srgbClr val="0096D6"/>
                </a:solidFill>
              </a:rPr>
              <a:t>social condition </a:t>
            </a:r>
            <a:r>
              <a:rPr lang="en-US" sz="2400" i="1" dirty="0"/>
              <a:t>(not the program itself).</a:t>
            </a:r>
          </a:p>
        </p:txBody>
      </p:sp>
      <p:sp>
        <p:nvSpPr>
          <p:cNvPr id="4" name="Rounded Rectangle 3"/>
          <p:cNvSpPr/>
          <p:nvPr/>
        </p:nvSpPr>
        <p:spPr>
          <a:xfrm>
            <a:off x="609600" y="2971800"/>
            <a:ext cx="7086600" cy="609600"/>
          </a:xfrm>
          <a:prstGeom prst="round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Did we reach our program goals?</a:t>
            </a:r>
          </a:p>
        </p:txBody>
      </p:sp>
      <p:sp>
        <p:nvSpPr>
          <p:cNvPr id="5" name="Rounded Rectangle 4"/>
          <p:cNvSpPr/>
          <p:nvPr/>
        </p:nvSpPr>
        <p:spPr>
          <a:xfrm>
            <a:off x="609600" y="3733799"/>
            <a:ext cx="7086600" cy="609600"/>
          </a:xfrm>
          <a:prstGeom prst="round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How did the program impact the patient?</a:t>
            </a:r>
          </a:p>
        </p:txBody>
      </p:sp>
      <p:sp>
        <p:nvSpPr>
          <p:cNvPr id="6" name="Rounded Rectangle 5"/>
          <p:cNvSpPr/>
          <p:nvPr/>
        </p:nvSpPr>
        <p:spPr>
          <a:xfrm>
            <a:off x="609600" y="4495798"/>
            <a:ext cx="7086600" cy="609600"/>
          </a:xfrm>
          <a:prstGeom prst="round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evidence demonstrates that our administrators, funders, etc. should continue to support and fund the program?</a:t>
            </a:r>
          </a:p>
        </p:txBody>
      </p:sp>
    </p:spTree>
    <p:extLst>
      <p:ext uri="{BB962C8B-B14F-4D97-AF65-F5344CB8AC3E}">
        <p14:creationId xmlns:p14="http://schemas.microsoft.com/office/powerpoint/2010/main" val="29526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Navigation Outcome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6209464"/>
              </p:ext>
            </p:extLst>
          </p:nvPr>
        </p:nvGraphicFramePr>
        <p:xfrm>
          <a:off x="457200" y="1447800"/>
          <a:ext cx="8229600" cy="3870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544351398"/>
                    </a:ext>
                  </a:extLst>
                </a:gridCol>
                <a:gridCol w="4114800">
                  <a:extLst>
                    <a:ext uri="{9D8B030D-6E8A-4147-A177-3AD203B41FA5}">
                      <a16:colId xmlns:a16="http://schemas.microsoft.com/office/drawing/2014/main" val="4037722532"/>
                    </a:ext>
                  </a:extLst>
                </a:gridCol>
              </a:tblGrid>
              <a:tr h="609600">
                <a:tc>
                  <a:txBody>
                    <a:bodyPr/>
                    <a:lstStyle/>
                    <a:p>
                      <a:r>
                        <a:rPr lang="en-US" sz="2400" dirty="0"/>
                        <a:t>Measure Example</a:t>
                      </a:r>
                    </a:p>
                  </a:txBody>
                  <a:tcPr>
                    <a:solidFill>
                      <a:srgbClr val="033B57"/>
                    </a:solidFill>
                  </a:tcPr>
                </a:tc>
                <a:tc>
                  <a:txBody>
                    <a:bodyPr/>
                    <a:lstStyle/>
                    <a:p>
                      <a:r>
                        <a:rPr lang="en-US" sz="2400" dirty="0"/>
                        <a:t>Data Source</a:t>
                      </a:r>
                    </a:p>
                  </a:txBody>
                  <a:tcPr>
                    <a:solidFill>
                      <a:srgbClr val="033B57"/>
                    </a:solidFill>
                  </a:tcPr>
                </a:tc>
                <a:extLst>
                  <a:ext uri="{0D108BD9-81ED-4DB2-BD59-A6C34878D82A}">
                    <a16:rowId xmlns:a16="http://schemas.microsoft.com/office/drawing/2014/main" val="2927666979"/>
                  </a:ext>
                </a:extLst>
              </a:tr>
              <a:tr h="609600">
                <a:tc>
                  <a:txBody>
                    <a:bodyPr/>
                    <a:lstStyle/>
                    <a:p>
                      <a:r>
                        <a:rPr lang="en-US" sz="1600" dirty="0"/>
                        <a:t>Time from screening to diagnostic resolution</a:t>
                      </a:r>
                    </a:p>
                  </a:txBody>
                  <a:tcPr/>
                </a:tc>
                <a:tc>
                  <a:txBody>
                    <a:bodyPr/>
                    <a:lstStyle/>
                    <a:p>
                      <a:r>
                        <a:rPr lang="en-US" sz="1600" dirty="0"/>
                        <a:t>Medical record abstraction</a:t>
                      </a:r>
                      <a:r>
                        <a:rPr lang="en-US" sz="1600" baseline="0" dirty="0"/>
                        <a:t> </a:t>
                      </a:r>
                    </a:p>
                    <a:p>
                      <a:r>
                        <a:rPr lang="en-US" sz="1600" baseline="0" dirty="0"/>
                        <a:t>Tracking log</a:t>
                      </a:r>
                      <a:endParaRPr lang="en-US" sz="1600" dirty="0"/>
                    </a:p>
                  </a:txBody>
                  <a:tcPr/>
                </a:tc>
                <a:extLst>
                  <a:ext uri="{0D108BD9-81ED-4DB2-BD59-A6C34878D82A}">
                    <a16:rowId xmlns:a16="http://schemas.microsoft.com/office/drawing/2014/main" val="667969802"/>
                  </a:ext>
                </a:extLst>
              </a:tr>
              <a:tr h="609600">
                <a:tc>
                  <a:txBody>
                    <a:bodyPr/>
                    <a:lstStyle/>
                    <a:p>
                      <a:r>
                        <a:rPr lang="en-US" sz="1600" dirty="0"/>
                        <a:t>Time from diagnosis to treatment</a:t>
                      </a:r>
                    </a:p>
                  </a:txBody>
                  <a:tcPr/>
                </a:tc>
                <a:tc>
                  <a:txBody>
                    <a:bodyPr/>
                    <a:lstStyle/>
                    <a:p>
                      <a:r>
                        <a:rPr lang="en-US" sz="1600" dirty="0"/>
                        <a:t>Medical record abstraction </a:t>
                      </a:r>
                    </a:p>
                    <a:p>
                      <a:r>
                        <a:rPr lang="en-US" sz="1600" dirty="0"/>
                        <a:t>Tracking</a:t>
                      </a:r>
                      <a:r>
                        <a:rPr lang="en-US" sz="1600" baseline="0" dirty="0"/>
                        <a:t> log</a:t>
                      </a:r>
                      <a:endParaRPr lang="en-US" sz="1600" dirty="0"/>
                    </a:p>
                  </a:txBody>
                  <a:tcPr/>
                </a:tc>
                <a:extLst>
                  <a:ext uri="{0D108BD9-81ED-4DB2-BD59-A6C34878D82A}">
                    <a16:rowId xmlns:a16="http://schemas.microsoft.com/office/drawing/2014/main" val="736219203"/>
                  </a:ext>
                </a:extLst>
              </a:tr>
              <a:tr h="609600">
                <a:tc>
                  <a:txBody>
                    <a:bodyPr/>
                    <a:lstStyle/>
                    <a:p>
                      <a:r>
                        <a:rPr lang="en-US" sz="1600" dirty="0"/>
                        <a:t>Patient adherence to scheduled</a:t>
                      </a:r>
                      <a:r>
                        <a:rPr lang="en-US" sz="1600" baseline="0" dirty="0"/>
                        <a:t> appointments</a:t>
                      </a:r>
                      <a:endParaRPr lang="en-US" sz="1600" dirty="0"/>
                    </a:p>
                  </a:txBody>
                  <a:tcPr/>
                </a:tc>
                <a:tc>
                  <a:txBody>
                    <a:bodyPr/>
                    <a:lstStyle/>
                    <a:p>
                      <a:r>
                        <a:rPr lang="en-US" sz="1600" dirty="0"/>
                        <a:t>Medical record abstraction</a:t>
                      </a:r>
                    </a:p>
                    <a:p>
                      <a:r>
                        <a:rPr lang="en-US" sz="1600" dirty="0"/>
                        <a:t>Medical Outcomes Study Adherence</a:t>
                      </a:r>
                    </a:p>
                    <a:p>
                      <a:r>
                        <a:rPr lang="en-US" sz="1600" dirty="0"/>
                        <a:t>Survey</a:t>
                      </a:r>
                    </a:p>
                  </a:txBody>
                  <a:tcPr/>
                </a:tc>
                <a:extLst>
                  <a:ext uri="{0D108BD9-81ED-4DB2-BD59-A6C34878D82A}">
                    <a16:rowId xmlns:a16="http://schemas.microsoft.com/office/drawing/2014/main" val="2450891022"/>
                  </a:ext>
                </a:extLst>
              </a:tr>
              <a:tr h="609600">
                <a:tc>
                  <a:txBody>
                    <a:bodyPr/>
                    <a:lstStyle/>
                    <a:p>
                      <a:r>
                        <a:rPr lang="en-US" sz="1600" dirty="0"/>
                        <a:t>Patient satisfaction</a:t>
                      </a:r>
                      <a:r>
                        <a:rPr lang="en-US" sz="1600" baseline="0" dirty="0"/>
                        <a:t> with navigation</a:t>
                      </a:r>
                      <a:endParaRPr lang="en-US" sz="1600" dirty="0"/>
                    </a:p>
                  </a:txBody>
                  <a:tcPr/>
                </a:tc>
                <a:tc>
                  <a:txBody>
                    <a:bodyPr/>
                    <a:lstStyle/>
                    <a:p>
                      <a:r>
                        <a:rPr lang="en-US" sz="1600" dirty="0"/>
                        <a:t>National Cancer Institute</a:t>
                      </a:r>
                      <a:r>
                        <a:rPr lang="en-US" sz="1600" baseline="0" dirty="0"/>
                        <a:t> Patient Experience Survey</a:t>
                      </a:r>
                      <a:endParaRPr lang="en-US" sz="1600" dirty="0"/>
                    </a:p>
                  </a:txBody>
                  <a:tcPr/>
                </a:tc>
                <a:extLst>
                  <a:ext uri="{0D108BD9-81ED-4DB2-BD59-A6C34878D82A}">
                    <a16:rowId xmlns:a16="http://schemas.microsoft.com/office/drawing/2014/main" val="1150956084"/>
                  </a:ext>
                </a:extLst>
              </a:tr>
              <a:tr h="609600">
                <a:tc>
                  <a:txBody>
                    <a:bodyPr/>
                    <a:lstStyle/>
                    <a:p>
                      <a:r>
                        <a:rPr lang="en-US" sz="1600" dirty="0"/>
                        <a:t>Patient reported outcomes:</a:t>
                      </a:r>
                      <a:r>
                        <a:rPr lang="en-US" sz="1600" baseline="0" dirty="0"/>
                        <a:t> fatigue, distress, pain, quality of life, functionality</a:t>
                      </a:r>
                      <a:endParaRPr lang="en-US" sz="1600" dirty="0"/>
                    </a:p>
                  </a:txBody>
                  <a:tcPr/>
                </a:tc>
                <a:tc>
                  <a:txBody>
                    <a:bodyPr/>
                    <a:lstStyle/>
                    <a:p>
                      <a:r>
                        <a:rPr lang="en-US" sz="1600" dirty="0"/>
                        <a:t>FACT-C</a:t>
                      </a:r>
                    </a:p>
                    <a:p>
                      <a:r>
                        <a:rPr lang="en-US" sz="1600" dirty="0"/>
                        <a:t>PROMIS</a:t>
                      </a:r>
                    </a:p>
                  </a:txBody>
                  <a:tcPr/>
                </a:tc>
                <a:extLst>
                  <a:ext uri="{0D108BD9-81ED-4DB2-BD59-A6C34878D82A}">
                    <a16:rowId xmlns:a16="http://schemas.microsoft.com/office/drawing/2014/main" val="260971388"/>
                  </a:ext>
                </a:extLst>
              </a:tr>
            </a:tbl>
          </a:graphicData>
        </a:graphic>
      </p:graphicFrame>
    </p:spTree>
    <p:extLst>
      <p:ext uri="{BB962C8B-B14F-4D97-AF65-F5344CB8AC3E}">
        <p14:creationId xmlns:p14="http://schemas.microsoft.com/office/powerpoint/2010/main" val="3609353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Navigation Outcome Measure</a:t>
            </a:r>
          </a:p>
        </p:txBody>
      </p:sp>
      <p:sp>
        <p:nvSpPr>
          <p:cNvPr id="7" name="Rectangle 6"/>
          <p:cNvSpPr/>
          <p:nvPr/>
        </p:nvSpPr>
        <p:spPr>
          <a:xfrm>
            <a:off x="1341574" y="1959017"/>
            <a:ext cx="2683033" cy="1559903"/>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Patient Experience Survey for Cancer</a:t>
            </a:r>
          </a:p>
        </p:txBody>
      </p:sp>
      <p:sp>
        <p:nvSpPr>
          <p:cNvPr id="8" name="Rectangle 7"/>
          <p:cNvSpPr/>
          <p:nvPr/>
        </p:nvSpPr>
        <p:spPr>
          <a:xfrm>
            <a:off x="4876800" y="1959017"/>
            <a:ext cx="2700618" cy="1570127"/>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FACT-C</a:t>
            </a:r>
          </a:p>
        </p:txBody>
      </p:sp>
      <p:sp>
        <p:nvSpPr>
          <p:cNvPr id="6" name="Rectangle 5"/>
          <p:cNvSpPr/>
          <p:nvPr/>
        </p:nvSpPr>
        <p:spPr>
          <a:xfrm>
            <a:off x="3048000" y="3810000"/>
            <a:ext cx="2662518" cy="1547976"/>
          </a:xfrm>
          <a:prstGeom prst="rect">
            <a:avLst/>
          </a:prstGeom>
          <a:solidFill>
            <a:srgbClr val="033B57"/>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PROMIS</a:t>
            </a:r>
          </a:p>
        </p:txBody>
      </p:sp>
    </p:spTree>
    <p:extLst>
      <p:ext uri="{BB962C8B-B14F-4D97-AF65-F5344CB8AC3E}">
        <p14:creationId xmlns:p14="http://schemas.microsoft.com/office/powerpoint/2010/main" val="17188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Tracking Data</a:t>
            </a:r>
          </a:p>
        </p:txBody>
      </p:sp>
      <p:sp>
        <p:nvSpPr>
          <p:cNvPr id="3" name="Content Placeholder 2"/>
          <p:cNvSpPr>
            <a:spLocks noGrp="1"/>
          </p:cNvSpPr>
          <p:nvPr>
            <p:ph idx="1"/>
          </p:nvPr>
        </p:nvSpPr>
        <p:spPr/>
        <p:txBody>
          <a:bodyPr/>
          <a:lstStyle/>
          <a:p>
            <a:r>
              <a:rPr lang="en-US" dirty="0"/>
              <a:t>Keep your own records</a:t>
            </a:r>
          </a:p>
          <a:p>
            <a:r>
              <a:rPr lang="en-US" dirty="0"/>
              <a:t>Use technology</a:t>
            </a:r>
          </a:p>
          <a:p>
            <a:r>
              <a:rPr lang="en-US" dirty="0"/>
              <a:t>Track consistently and regularly</a:t>
            </a:r>
          </a:p>
          <a:p>
            <a:r>
              <a:rPr lang="en-US" dirty="0"/>
              <a:t>Ensure data accuracy</a:t>
            </a:r>
          </a:p>
          <a:p>
            <a:r>
              <a:rPr lang="en-US" dirty="0"/>
              <a:t>Ensure legibility </a:t>
            </a:r>
          </a:p>
        </p:txBody>
      </p:sp>
    </p:spTree>
    <p:extLst>
      <p:ext uri="{BB962C8B-B14F-4D97-AF65-F5344CB8AC3E}">
        <p14:creationId xmlns:p14="http://schemas.microsoft.com/office/powerpoint/2010/main" val="671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Case Study </a:t>
            </a:r>
          </a:p>
        </p:txBody>
      </p:sp>
      <p:graphicFrame>
        <p:nvGraphicFramePr>
          <p:cNvPr id="4" name="Table 3"/>
          <p:cNvGraphicFramePr>
            <a:graphicFrameLocks noGrp="1"/>
          </p:cNvGraphicFramePr>
          <p:nvPr>
            <p:extLst>
              <p:ext uri="{D42A27DB-BD31-4B8C-83A1-F6EECF244321}">
                <p14:modId xmlns:p14="http://schemas.microsoft.com/office/powerpoint/2010/main" val="1896465174"/>
              </p:ext>
            </p:extLst>
          </p:nvPr>
        </p:nvGraphicFramePr>
        <p:xfrm>
          <a:off x="1371600" y="1560991"/>
          <a:ext cx="6400800" cy="373601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828171205"/>
                    </a:ext>
                  </a:extLst>
                </a:gridCol>
                <a:gridCol w="3200400">
                  <a:extLst>
                    <a:ext uri="{9D8B030D-6E8A-4147-A177-3AD203B41FA5}">
                      <a16:colId xmlns:a16="http://schemas.microsoft.com/office/drawing/2014/main" val="459946934"/>
                    </a:ext>
                  </a:extLst>
                </a:gridCol>
              </a:tblGrid>
              <a:tr h="660400">
                <a:tc>
                  <a:txBody>
                    <a:bodyPr/>
                    <a:lstStyle/>
                    <a:p>
                      <a:pPr algn="l"/>
                      <a:r>
                        <a:rPr lang="en-US" sz="2400" dirty="0">
                          <a:solidFill>
                            <a:schemeClr val="bg1"/>
                          </a:solidFill>
                        </a:rPr>
                        <a:t>Scenario A</a:t>
                      </a:r>
                    </a:p>
                  </a:txBody>
                  <a:tcPr>
                    <a:solidFill>
                      <a:srgbClr val="033B57"/>
                    </a:solidFill>
                  </a:tcPr>
                </a:tc>
                <a:tc>
                  <a:txBody>
                    <a:bodyPr/>
                    <a:lstStyle/>
                    <a:p>
                      <a:pPr algn="l"/>
                      <a:r>
                        <a:rPr lang="en-US" sz="2400" dirty="0">
                          <a:solidFill>
                            <a:schemeClr val="bg1"/>
                          </a:solidFill>
                        </a:rPr>
                        <a:t>Scenario</a:t>
                      </a:r>
                      <a:r>
                        <a:rPr lang="en-US" sz="2400" baseline="0" dirty="0">
                          <a:solidFill>
                            <a:schemeClr val="bg1"/>
                          </a:solidFill>
                        </a:rPr>
                        <a:t> B</a:t>
                      </a:r>
                    </a:p>
                    <a:p>
                      <a:pPr algn="l"/>
                      <a:endParaRPr lang="en-US" sz="2400" dirty="0">
                        <a:solidFill>
                          <a:schemeClr val="bg1"/>
                        </a:solidFill>
                      </a:endParaRPr>
                    </a:p>
                  </a:txBody>
                  <a:tcPr>
                    <a:solidFill>
                      <a:srgbClr val="033B57"/>
                    </a:solidFill>
                  </a:tcPr>
                </a:tc>
                <a:extLst>
                  <a:ext uri="{0D108BD9-81ED-4DB2-BD59-A6C34878D82A}">
                    <a16:rowId xmlns:a16="http://schemas.microsoft.com/office/drawing/2014/main" val="3333928586"/>
                  </a:ext>
                </a:extLst>
              </a:tr>
              <a:tr h="2913058">
                <a:tc>
                  <a:txBody>
                    <a:bodyPr/>
                    <a:lstStyle/>
                    <a:p>
                      <a:pPr marL="285750" indent="-285750">
                        <a:buFont typeface="Arial" panose="020B0604020202020204" pitchFamily="34" charset="0"/>
                        <a:buChar char="•"/>
                      </a:pPr>
                      <a:r>
                        <a:rPr lang="en-US" sz="2400" dirty="0">
                          <a:solidFill>
                            <a:schemeClr val="tx1"/>
                          </a:solidFill>
                        </a:rPr>
                        <a:t>Struggle to find data</a:t>
                      </a:r>
                    </a:p>
                    <a:p>
                      <a:pPr marL="285750" indent="-285750">
                        <a:buFont typeface="Arial" panose="020B0604020202020204" pitchFamily="34" charset="0"/>
                        <a:buChar char="•"/>
                      </a:pPr>
                      <a:r>
                        <a:rPr lang="en-US" sz="2400" dirty="0">
                          <a:solidFill>
                            <a:schemeClr val="tx1"/>
                          </a:solidFill>
                        </a:rPr>
                        <a:t>Submit 2 patient stories</a:t>
                      </a:r>
                    </a:p>
                    <a:p>
                      <a:pPr marL="285750" indent="-285750">
                        <a:buFont typeface="Arial" panose="020B0604020202020204" pitchFamily="34" charset="0"/>
                        <a:buChar char="•"/>
                      </a:pPr>
                      <a:r>
                        <a:rPr lang="en-US" sz="2400" dirty="0">
                          <a:solidFill>
                            <a:schemeClr val="tx1"/>
                          </a:solidFill>
                        </a:rPr>
                        <a:t>No numbers included</a:t>
                      </a:r>
                    </a:p>
                  </a:txBody>
                  <a:tcPr>
                    <a:solidFill>
                      <a:srgbClr val="FFFFFF"/>
                    </a:solidFill>
                  </a:tcPr>
                </a:tc>
                <a:tc>
                  <a:txBody>
                    <a:bodyPr/>
                    <a:lstStyle/>
                    <a:p>
                      <a:pPr marL="285750" indent="-285750">
                        <a:buFont typeface="Arial" panose="020B0604020202020204" pitchFamily="34" charset="0"/>
                        <a:buChar char="•"/>
                      </a:pPr>
                      <a:r>
                        <a:rPr lang="en-US" sz="2400" dirty="0">
                          <a:solidFill>
                            <a:schemeClr val="tx1"/>
                          </a:solidFill>
                        </a:rPr>
                        <a:t>Easily</a:t>
                      </a:r>
                      <a:r>
                        <a:rPr lang="en-US" sz="2400" baseline="0" dirty="0">
                          <a:solidFill>
                            <a:schemeClr val="tx1"/>
                          </a:solidFill>
                        </a:rPr>
                        <a:t> finds numbers</a:t>
                      </a:r>
                    </a:p>
                    <a:p>
                      <a:pPr marL="285750" indent="-285750">
                        <a:buFont typeface="Arial" panose="020B0604020202020204" pitchFamily="34" charset="0"/>
                        <a:buChar char="•"/>
                      </a:pPr>
                      <a:r>
                        <a:rPr lang="en-US" sz="2400" baseline="0" dirty="0">
                          <a:solidFill>
                            <a:schemeClr val="tx1"/>
                          </a:solidFill>
                        </a:rPr>
                        <a:t>Shows outcomes</a:t>
                      </a:r>
                    </a:p>
                    <a:p>
                      <a:pPr marL="285750" indent="-285750">
                        <a:buFont typeface="Arial" panose="020B0604020202020204" pitchFamily="34" charset="0"/>
                        <a:buChar char="•"/>
                      </a:pPr>
                      <a:r>
                        <a:rPr lang="en-US" sz="2400" baseline="0" dirty="0">
                          <a:solidFill>
                            <a:schemeClr val="tx1"/>
                          </a:solidFill>
                        </a:rPr>
                        <a:t>Includes patient stories</a:t>
                      </a:r>
                      <a:endParaRPr lang="en-US" sz="2400" dirty="0">
                        <a:solidFill>
                          <a:schemeClr val="tx1"/>
                        </a:solidFill>
                      </a:endParaRPr>
                    </a:p>
                  </a:txBody>
                  <a:tcPr>
                    <a:solidFill>
                      <a:srgbClr val="FFFFFF"/>
                    </a:solidFill>
                  </a:tcPr>
                </a:tc>
                <a:extLst>
                  <a:ext uri="{0D108BD9-81ED-4DB2-BD59-A6C34878D82A}">
                    <a16:rowId xmlns:a16="http://schemas.microsoft.com/office/drawing/2014/main" val="3608727373"/>
                  </a:ext>
                </a:extLst>
              </a:tr>
            </a:tbl>
          </a:graphicData>
        </a:graphic>
      </p:graphicFrame>
    </p:spTree>
    <p:extLst>
      <p:ext uri="{BB962C8B-B14F-4D97-AF65-F5344CB8AC3E}">
        <p14:creationId xmlns:p14="http://schemas.microsoft.com/office/powerpoint/2010/main" val="55632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Q/PI Tools</a:t>
            </a:r>
          </a:p>
        </p:txBody>
      </p:sp>
      <p:sp>
        <p:nvSpPr>
          <p:cNvPr id="4" name="Rounded Rectangle 3"/>
          <p:cNvSpPr/>
          <p:nvPr/>
        </p:nvSpPr>
        <p:spPr>
          <a:xfrm>
            <a:off x="1447800" y="1752600"/>
            <a:ext cx="6629400" cy="705254"/>
          </a:xfrm>
          <a:prstGeom prst="round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Understanding the problem</a:t>
            </a:r>
          </a:p>
        </p:txBody>
      </p:sp>
      <p:sp>
        <p:nvSpPr>
          <p:cNvPr id="3" name="Content Placeholder 2"/>
          <p:cNvSpPr>
            <a:spLocks noGrp="1"/>
          </p:cNvSpPr>
          <p:nvPr>
            <p:ph idx="1"/>
          </p:nvPr>
        </p:nvSpPr>
        <p:spPr>
          <a:xfrm>
            <a:off x="1447800" y="2734234"/>
            <a:ext cx="6629400" cy="705255"/>
          </a:xfrm>
        </p:spPr>
        <p:txBody>
          <a:bodyPr/>
          <a:lstStyle/>
          <a:p>
            <a:r>
              <a:rPr lang="en-US" dirty="0"/>
              <a:t>Patient Flow/Process Map</a:t>
            </a:r>
          </a:p>
        </p:txBody>
      </p:sp>
      <p:sp>
        <p:nvSpPr>
          <p:cNvPr id="5" name="Rounded Rectangle 4"/>
          <p:cNvSpPr/>
          <p:nvPr/>
        </p:nvSpPr>
        <p:spPr>
          <a:xfrm>
            <a:off x="1425388" y="3594848"/>
            <a:ext cx="6629400" cy="705254"/>
          </a:xfrm>
          <a:prstGeom prst="round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Planning for change</a:t>
            </a:r>
          </a:p>
        </p:txBody>
      </p:sp>
      <p:sp>
        <p:nvSpPr>
          <p:cNvPr id="6" name="Content Placeholder 2"/>
          <p:cNvSpPr txBox="1">
            <a:spLocks/>
          </p:cNvSpPr>
          <p:nvPr/>
        </p:nvSpPr>
        <p:spPr bwMode="auto">
          <a:xfrm>
            <a:off x="1479176" y="4477870"/>
            <a:ext cx="6629400" cy="70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PDCA (PDSA)</a:t>
            </a:r>
          </a:p>
        </p:txBody>
      </p:sp>
    </p:spTree>
    <p:extLst>
      <p:ext uri="{BB962C8B-B14F-4D97-AF65-F5344CB8AC3E}">
        <p14:creationId xmlns:p14="http://schemas.microsoft.com/office/powerpoint/2010/main" val="260590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Q/PI Tools: Patient Flow/ Process Map</a:t>
            </a:r>
          </a:p>
        </p:txBody>
      </p:sp>
      <p:sp>
        <p:nvSpPr>
          <p:cNvPr id="4" name="TextBox 3"/>
          <p:cNvSpPr txBox="1"/>
          <p:nvPr/>
        </p:nvSpPr>
        <p:spPr>
          <a:xfrm>
            <a:off x="4191000" y="5181600"/>
            <a:ext cx="4724400" cy="276999"/>
          </a:xfrm>
          <a:prstGeom prst="rect">
            <a:avLst/>
          </a:prstGeom>
          <a:noFill/>
        </p:spPr>
        <p:txBody>
          <a:bodyPr wrap="square" rtlCol="0">
            <a:spAutoFit/>
          </a:bodyPr>
          <a:lstStyle/>
          <a:p>
            <a:pPr algn="r"/>
            <a:r>
              <a:rPr lang="en-US" sz="1200" i="1" dirty="0">
                <a:solidFill>
                  <a:schemeClr val="bg1">
                    <a:lumMod val="50000"/>
                  </a:schemeClr>
                </a:solidFill>
              </a:rPr>
              <a:t>Source: Understanding the Patient Journey-Process Mapping, n.d. </a:t>
            </a:r>
          </a:p>
        </p:txBody>
      </p:sp>
      <p:graphicFrame>
        <p:nvGraphicFramePr>
          <p:cNvPr id="5" name="Table 4">
            <a:extLst>
              <a:ext uri="{FF2B5EF4-FFF2-40B4-BE49-F238E27FC236}">
                <a16:creationId xmlns:a16="http://schemas.microsoft.com/office/drawing/2014/main" id="{40827191-6AD8-49A6-BCA1-741273EDB2D5}"/>
              </a:ext>
            </a:extLst>
          </p:cNvPr>
          <p:cNvGraphicFramePr>
            <a:graphicFrameLocks noGrp="1"/>
          </p:cNvGraphicFramePr>
          <p:nvPr>
            <p:extLst>
              <p:ext uri="{D42A27DB-BD31-4B8C-83A1-F6EECF244321}">
                <p14:modId xmlns:p14="http://schemas.microsoft.com/office/powerpoint/2010/main" val="513922746"/>
              </p:ext>
            </p:extLst>
          </p:nvPr>
        </p:nvGraphicFramePr>
        <p:xfrm>
          <a:off x="1066800" y="1826260"/>
          <a:ext cx="7010400" cy="3205480"/>
        </p:xfrm>
        <a:graphic>
          <a:graphicData uri="http://schemas.openxmlformats.org/drawingml/2006/table">
            <a:tbl>
              <a:tblPr firstRow="1" bandRow="1">
                <a:tableStyleId>{69CF1AB2-1976-4502-BF36-3FF5EA218861}</a:tableStyleId>
              </a:tblPr>
              <a:tblGrid>
                <a:gridCol w="3505200">
                  <a:extLst>
                    <a:ext uri="{9D8B030D-6E8A-4147-A177-3AD203B41FA5}">
                      <a16:colId xmlns:a16="http://schemas.microsoft.com/office/drawing/2014/main" val="4282606857"/>
                    </a:ext>
                  </a:extLst>
                </a:gridCol>
                <a:gridCol w="3505200">
                  <a:extLst>
                    <a:ext uri="{9D8B030D-6E8A-4147-A177-3AD203B41FA5}">
                      <a16:colId xmlns:a16="http://schemas.microsoft.com/office/drawing/2014/main" val="37804971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How many times is the patient passed from one person to another (hand-off)?</a:t>
                      </a:r>
                      <a:endParaRPr lang="en-US" sz="18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Where are delays, queues and waiting built into the process?</a:t>
                      </a:r>
                      <a:endParaRPr lang="en-US" sz="1800" b="0" dirty="0">
                        <a:solidFill>
                          <a:schemeClr val="tx1"/>
                        </a:solidFill>
                      </a:endParaRPr>
                    </a:p>
                  </a:txBody>
                  <a:tcPr/>
                </a:tc>
                <a:extLst>
                  <a:ext uri="{0D108BD9-81ED-4DB2-BD59-A6C34878D82A}">
                    <a16:rowId xmlns:a16="http://schemas.microsoft.com/office/drawing/2014/main" val="2315755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Where are the bottlenecks?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are the longest delays?</a:t>
                      </a:r>
                    </a:p>
                  </a:txBody>
                  <a:tcPr/>
                </a:tc>
                <a:extLst>
                  <a:ext uri="{0D108BD9-81ED-4DB2-BD59-A6C34878D82A}">
                    <a16:rowId xmlns:a16="http://schemas.microsoft.com/office/drawing/2014/main" val="4092512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is the approximate time taken for each step (task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is the approximate time between each step (wait time)?</a:t>
                      </a:r>
                    </a:p>
                  </a:txBody>
                  <a:tcPr/>
                </a:tc>
                <a:extLst>
                  <a:ext uri="{0D108BD9-81ED-4DB2-BD59-A6C34878D82A}">
                    <a16:rowId xmlns:a16="http://schemas.microsoft.com/office/drawing/2014/main" val="1263004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How many steps are there for the patient?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How many steps add no value for the patient?</a:t>
                      </a:r>
                    </a:p>
                  </a:txBody>
                  <a:tcPr/>
                </a:tc>
                <a:extLst>
                  <a:ext uri="{0D108BD9-81ED-4DB2-BD59-A6C34878D82A}">
                    <a16:rowId xmlns:a16="http://schemas.microsoft.com/office/drawing/2014/main" val="14124057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Are there things that are done more than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Where are the problems for the patients?</a:t>
                      </a:r>
                    </a:p>
                  </a:txBody>
                  <a:tcPr/>
                </a:tc>
                <a:extLst>
                  <a:ext uri="{0D108BD9-81ED-4DB2-BD59-A6C34878D82A}">
                    <a16:rowId xmlns:a16="http://schemas.microsoft.com/office/drawing/2014/main" val="616399265"/>
                  </a:ext>
                </a:extLst>
              </a:tr>
            </a:tbl>
          </a:graphicData>
        </a:graphic>
      </p:graphicFrame>
    </p:spTree>
    <p:extLst>
      <p:ext uri="{BB962C8B-B14F-4D97-AF65-F5344CB8AC3E}">
        <p14:creationId xmlns:p14="http://schemas.microsoft.com/office/powerpoint/2010/main" val="71083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Q/PI Tools: Patient Flow</a:t>
            </a:r>
          </a:p>
        </p:txBody>
      </p:sp>
      <p:graphicFrame>
        <p:nvGraphicFramePr>
          <p:cNvPr id="4" name="Diagram 3" descr="Arrow depicting cancer continuum from screening, diagnosis to treatment and post-treatment."/>
          <p:cNvGraphicFramePr/>
          <p:nvPr>
            <p:extLst>
              <p:ext uri="{D42A27DB-BD31-4B8C-83A1-F6EECF244321}">
                <p14:modId xmlns:p14="http://schemas.microsoft.com/office/powerpoint/2010/main" val="4075792579"/>
              </p:ext>
            </p:extLst>
          </p:nvPr>
        </p:nvGraphicFramePr>
        <p:xfrm>
          <a:off x="457200" y="2299446"/>
          <a:ext cx="7924800" cy="2196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1333500"/>
            <a:ext cx="1828800" cy="1066800"/>
          </a:xfrm>
          <a:prstGeom prst="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How long does it take for patients to get test results?  What are the biggest barriers?</a:t>
            </a:r>
          </a:p>
        </p:txBody>
      </p:sp>
      <p:sp>
        <p:nvSpPr>
          <p:cNvPr id="6" name="Rectangle 5"/>
          <p:cNvSpPr/>
          <p:nvPr/>
        </p:nvSpPr>
        <p:spPr>
          <a:xfrm>
            <a:off x="2133600" y="4343400"/>
            <a:ext cx="1981200" cy="1066800"/>
          </a:xfrm>
          <a:prstGeom prst="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How long does it take to get to diagnosis? When do PN meet patients? What support or info do patients need at diagnosis?</a:t>
            </a:r>
          </a:p>
        </p:txBody>
      </p:sp>
      <p:sp>
        <p:nvSpPr>
          <p:cNvPr id="7" name="Rectangle 6"/>
          <p:cNvSpPr/>
          <p:nvPr/>
        </p:nvSpPr>
        <p:spPr>
          <a:xfrm>
            <a:off x="4114800" y="1343585"/>
            <a:ext cx="2133600" cy="1066800"/>
          </a:xfrm>
          <a:prstGeom prst="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How long does it take for patients to start treatment? How many miss appointments and why? What administrative barriers do the they face?</a:t>
            </a:r>
          </a:p>
        </p:txBody>
      </p:sp>
      <p:sp>
        <p:nvSpPr>
          <p:cNvPr id="8" name="Rectangle 7"/>
          <p:cNvSpPr/>
          <p:nvPr/>
        </p:nvSpPr>
        <p:spPr>
          <a:xfrm>
            <a:off x="5943600" y="4352365"/>
            <a:ext cx="2286000" cy="1066800"/>
          </a:xfrm>
          <a:prstGeom prst="rect">
            <a:avLst/>
          </a:prstGeom>
          <a:solidFill>
            <a:srgbClr val="92D050"/>
          </a:solidFill>
          <a:ln>
            <a:solidFill>
              <a:srgbClr val="C8B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Who helps transition the patient to survivorship? What informational needs do patients have? What resources are available?</a:t>
            </a:r>
          </a:p>
        </p:txBody>
      </p:sp>
      <p:cxnSp>
        <p:nvCxnSpPr>
          <p:cNvPr id="10" name="Straight Arrow Connector 9">
            <a:extLst>
              <a:ext uri="{C183D7F6-B498-43B3-948B-1728B52AA6E4}">
                <adec:decorative xmlns:adec="http://schemas.microsoft.com/office/drawing/2017/decorative" val="1"/>
              </a:ext>
            </a:extLst>
          </p:cNvPr>
          <p:cNvCxnSpPr/>
          <p:nvPr/>
        </p:nvCxnSpPr>
        <p:spPr>
          <a:xfrm>
            <a:off x="1371600" y="2514600"/>
            <a:ext cx="0" cy="228600"/>
          </a:xfrm>
          <a:prstGeom prst="straightConnector1">
            <a:avLst/>
          </a:prstGeom>
          <a:ln>
            <a:solidFill>
              <a:srgbClr val="0096D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p:nvPr/>
        </p:nvCxnSpPr>
        <p:spPr>
          <a:xfrm>
            <a:off x="5029200" y="2514600"/>
            <a:ext cx="0" cy="228600"/>
          </a:xfrm>
          <a:prstGeom prst="straightConnector1">
            <a:avLst/>
          </a:prstGeom>
          <a:ln>
            <a:solidFill>
              <a:srgbClr val="0096D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flipV="1">
            <a:off x="3124200" y="4038600"/>
            <a:ext cx="0" cy="228600"/>
          </a:xfrm>
          <a:prstGeom prst="straightConnector1">
            <a:avLst/>
          </a:prstGeom>
          <a:ln>
            <a:solidFill>
              <a:srgbClr val="0096D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V="1">
            <a:off x="7467600" y="4038600"/>
            <a:ext cx="0" cy="228600"/>
          </a:xfrm>
          <a:prstGeom prst="straightConnector1">
            <a:avLst/>
          </a:prstGeom>
          <a:ln>
            <a:solidFill>
              <a:srgbClr val="0096D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04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Flow Diagram/ Process Map</a:t>
            </a:r>
          </a:p>
        </p:txBody>
      </p:sp>
      <p:pic>
        <p:nvPicPr>
          <p:cNvPr id="4" name="Picture 3" descr="Sticky note with a word &quot;who?&quot; written on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04144"/>
            <a:ext cx="2511345" cy="2224856"/>
          </a:xfrm>
          <a:prstGeom prst="rect">
            <a:avLst/>
          </a:prstGeom>
        </p:spPr>
      </p:pic>
      <p:pic>
        <p:nvPicPr>
          <p:cNvPr id="5" name="Picture 4" descr="Sticky note with a word &quot;transportation&quot; written on 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326" y="1204144"/>
            <a:ext cx="2511345" cy="2218761"/>
          </a:xfrm>
          <a:prstGeom prst="rect">
            <a:avLst/>
          </a:prstGeom>
        </p:spPr>
      </p:pic>
      <p:pic>
        <p:nvPicPr>
          <p:cNvPr id="6" name="Picture 5" descr="Sticky note with a word &quot;post-treatment&quot; written on i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1204144"/>
            <a:ext cx="2511345" cy="2224856"/>
          </a:xfrm>
          <a:prstGeom prst="rect">
            <a:avLst/>
          </a:prstGeom>
        </p:spPr>
      </p:pic>
      <p:pic>
        <p:nvPicPr>
          <p:cNvPr id="7" name="Picture 6" descr="Sticky note with a word &quot;screening&quot; written on i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43" y="3215916"/>
            <a:ext cx="2511345" cy="2224856"/>
          </a:xfrm>
          <a:prstGeom prst="rect">
            <a:avLst/>
          </a:prstGeom>
        </p:spPr>
      </p:pic>
      <p:pic>
        <p:nvPicPr>
          <p:cNvPr id="8" name="Picture 7" descr="Sticky note with a word &quot;diagnosis&quot; written on i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6327" y="3215916"/>
            <a:ext cx="2511345" cy="2224856"/>
          </a:xfrm>
          <a:prstGeom prst="rect">
            <a:avLst/>
          </a:prstGeom>
        </p:spPr>
      </p:pic>
      <p:pic>
        <p:nvPicPr>
          <p:cNvPr id="9" name="Picture 8" descr="Sticky note with a word &quot;psychosocial needs&quot; written on i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4758" y="3215916"/>
            <a:ext cx="2511345" cy="2224856"/>
          </a:xfrm>
          <a:prstGeom prst="rect">
            <a:avLst/>
          </a:prstGeom>
        </p:spPr>
      </p:pic>
      <p:sp>
        <p:nvSpPr>
          <p:cNvPr id="10" name="Right Arrow 9">
            <a:extLst>
              <a:ext uri="{C183D7F6-B498-43B3-948B-1728B52AA6E4}">
                <adec:decorative xmlns:adec="http://schemas.microsoft.com/office/drawing/2017/decorative" val="1"/>
              </a:ext>
            </a:extLst>
          </p:cNvPr>
          <p:cNvSpPr/>
          <p:nvPr/>
        </p:nvSpPr>
        <p:spPr>
          <a:xfrm>
            <a:off x="2303674" y="2062110"/>
            <a:ext cx="726088" cy="502828"/>
          </a:xfrm>
          <a:prstGeom prst="rightArrow">
            <a:avLst/>
          </a:prstGeom>
          <a:solidFill>
            <a:srgbClr val="3A6497"/>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C183D7F6-B498-43B3-948B-1728B52AA6E4}">
                <adec:decorative xmlns:adec="http://schemas.microsoft.com/office/drawing/2017/decorative" val="1"/>
              </a:ext>
            </a:extLst>
          </p:cNvPr>
          <p:cNvSpPr/>
          <p:nvPr/>
        </p:nvSpPr>
        <p:spPr>
          <a:xfrm>
            <a:off x="5827671" y="2062110"/>
            <a:ext cx="726088" cy="502828"/>
          </a:xfrm>
          <a:prstGeom prst="rightArrow">
            <a:avLst/>
          </a:prstGeom>
          <a:solidFill>
            <a:srgbClr val="3A6497"/>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C183D7F6-B498-43B3-948B-1728B52AA6E4}">
                <adec:decorative xmlns:adec="http://schemas.microsoft.com/office/drawing/2017/decorative" val="1"/>
              </a:ext>
            </a:extLst>
          </p:cNvPr>
          <p:cNvSpPr/>
          <p:nvPr/>
        </p:nvSpPr>
        <p:spPr>
          <a:xfrm>
            <a:off x="2376197" y="4004120"/>
            <a:ext cx="726088" cy="502828"/>
          </a:xfrm>
          <a:prstGeom prst="rightArrow">
            <a:avLst/>
          </a:prstGeom>
          <a:solidFill>
            <a:srgbClr val="3A6497"/>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C183D7F6-B498-43B3-948B-1728B52AA6E4}">
                <adec:decorative xmlns:adec="http://schemas.microsoft.com/office/drawing/2017/decorative" val="1"/>
              </a:ext>
            </a:extLst>
          </p:cNvPr>
          <p:cNvSpPr/>
          <p:nvPr/>
        </p:nvSpPr>
        <p:spPr>
          <a:xfrm>
            <a:off x="5863023" y="3932058"/>
            <a:ext cx="726088" cy="502828"/>
          </a:xfrm>
          <a:prstGeom prst="rightArrow">
            <a:avLst/>
          </a:prstGeom>
          <a:solidFill>
            <a:srgbClr val="3A6497"/>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a:off x="7467600" y="3054095"/>
            <a:ext cx="420728" cy="374905"/>
          </a:xfrm>
          <a:prstGeom prst="downArrow">
            <a:avLst/>
          </a:prstGeom>
          <a:solidFill>
            <a:srgbClr val="3A6497"/>
          </a:solidFill>
          <a:ln>
            <a:solidFill>
              <a:srgbClr val="004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13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Competencies</a:t>
            </a:r>
          </a:p>
        </p:txBody>
      </p:sp>
      <p:sp>
        <p:nvSpPr>
          <p:cNvPr id="3" name="Content Placeholder 2"/>
          <p:cNvSpPr>
            <a:spLocks noGrp="1"/>
          </p:cNvSpPr>
          <p:nvPr>
            <p:ph idx="1"/>
          </p:nvPr>
        </p:nvSpPr>
        <p:spPr/>
        <p:txBody>
          <a:bodyPr>
            <a:normAutofit fontScale="55000" lnSpcReduction="20000"/>
          </a:bodyPr>
          <a:lstStyle/>
          <a:p>
            <a:pPr marL="0" indent="0">
              <a:spcBef>
                <a:spcPts val="1000"/>
              </a:spcBef>
              <a:spcAft>
                <a:spcPts val="1000"/>
              </a:spcAft>
              <a:buNone/>
            </a:pPr>
            <a:r>
              <a:rPr lang="en-US" dirty="0"/>
              <a:t>3.1 Contribute to patient navigation program development, implementation and evaluation</a:t>
            </a:r>
          </a:p>
          <a:p>
            <a:pPr marL="0" indent="0">
              <a:spcBef>
                <a:spcPts val="1000"/>
              </a:spcBef>
              <a:spcAft>
                <a:spcPts val="1000"/>
              </a:spcAft>
              <a:buNone/>
            </a:pPr>
            <a:r>
              <a:rPr lang="en-US" dirty="0"/>
              <a:t>3.2 Use evaluation data (barriers to care, patient encounters, resource provision, population health disparities and quality indicators) to collaboratively improve navigation process and participate in quality improvement</a:t>
            </a:r>
          </a:p>
          <a:p>
            <a:pPr marL="0" lvl="0" indent="0">
              <a:spcBef>
                <a:spcPts val="1000"/>
              </a:spcBef>
              <a:spcAft>
                <a:spcPts val="1000"/>
              </a:spcAft>
              <a:buNone/>
            </a:pPr>
            <a:r>
              <a:rPr lang="en-US" dirty="0"/>
              <a:t>3.6 Maintain comprehensive, timely and legible records capturing ongoing patient barriers, patient interactions, barrier resolution and other evaluation metrics and report data to show value to administrators and funders</a:t>
            </a:r>
          </a:p>
          <a:p>
            <a:pPr marL="0" indent="0">
              <a:spcBef>
                <a:spcPts val="1000"/>
              </a:spcBef>
              <a:spcAft>
                <a:spcPts val="1000"/>
              </a:spcAft>
              <a:buNone/>
            </a:pPr>
            <a:r>
              <a:rPr lang="en-US" dirty="0"/>
              <a:t>3.7 Promote navigation role, responsibilities and value to patients, providers and the larger community</a:t>
            </a:r>
          </a:p>
          <a:p>
            <a:pPr marL="0" indent="0">
              <a:buNone/>
            </a:pPr>
            <a:endParaRPr lang="en-US" dirty="0"/>
          </a:p>
        </p:txBody>
      </p:sp>
    </p:spTree>
    <p:extLst>
      <p:ext uri="{BB962C8B-B14F-4D97-AF65-F5344CB8AC3E}">
        <p14:creationId xmlns:p14="http://schemas.microsoft.com/office/powerpoint/2010/main" val="23677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459"/>
            <a:ext cx="8229600" cy="1143000"/>
          </a:xfrm>
        </p:spPr>
        <p:txBody>
          <a:bodyPr>
            <a:normAutofit/>
          </a:bodyPr>
          <a:lstStyle/>
          <a:p>
            <a:r>
              <a:rPr lang="en-US" sz="3600" dirty="0"/>
              <a:t>Q/PI Tools: PDCA</a:t>
            </a:r>
          </a:p>
        </p:txBody>
      </p:sp>
      <p:graphicFrame>
        <p:nvGraphicFramePr>
          <p:cNvPr id="4" name="Diagram 3" descr="PDCA stands for Plan, Do, Check/Study and Act."/>
          <p:cNvGraphicFramePr/>
          <p:nvPr>
            <p:extLst>
              <p:ext uri="{D42A27DB-BD31-4B8C-83A1-F6EECF244321}">
                <p14:modId xmlns:p14="http://schemas.microsoft.com/office/powerpoint/2010/main" val="2488214761"/>
              </p:ext>
            </p:extLst>
          </p:nvPr>
        </p:nvGraphicFramePr>
        <p:xfrm>
          <a:off x="-609600" y="1447800"/>
          <a:ext cx="6858000" cy="386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715000" y="2286000"/>
            <a:ext cx="2971800" cy="1981200"/>
          </a:xfrm>
          <a:prstGeom prst="roundRect">
            <a:avLst/>
          </a:prstGeom>
          <a:solidFill>
            <a:srgbClr val="033B57"/>
          </a:solidFill>
          <a:ln>
            <a:solidFill>
              <a:schemeClr val="bg1">
                <a:lumMod val="75000"/>
              </a:schemeClr>
            </a:solidFill>
          </a:ln>
          <a:effectLst>
            <a:outerShdw blurRad="152400" dist="317500" dir="5400000" sx="90000" sy="-19000" rotWithShape="0">
              <a:prstClr val="black">
                <a:alpha val="15000"/>
              </a:prstClr>
            </a:out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dirty="0"/>
              <a:t>Plan a change</a:t>
            </a:r>
          </a:p>
          <a:p>
            <a:pPr marL="285750" indent="-285750" algn="ctr">
              <a:buFont typeface="Wingdings" panose="05000000000000000000" pitchFamily="2" charset="2"/>
              <a:buChar char="ü"/>
            </a:pPr>
            <a:r>
              <a:rPr lang="en-US" dirty="0"/>
              <a:t>Test/pilot change</a:t>
            </a:r>
          </a:p>
          <a:p>
            <a:pPr marL="285750" indent="-285750" algn="ctr">
              <a:buFont typeface="Wingdings" panose="05000000000000000000" pitchFamily="2" charset="2"/>
              <a:buChar char="ü"/>
            </a:pPr>
            <a:r>
              <a:rPr lang="en-US" dirty="0"/>
              <a:t>Analyze results</a:t>
            </a:r>
          </a:p>
          <a:p>
            <a:pPr marL="285750" indent="-285750" algn="ctr">
              <a:buFont typeface="Wingdings" panose="05000000000000000000" pitchFamily="2" charset="2"/>
              <a:buChar char="ü"/>
            </a:pPr>
            <a:r>
              <a:rPr lang="en-US" dirty="0"/>
              <a:t>Make a decision: expand, alter, abandon</a:t>
            </a:r>
          </a:p>
        </p:txBody>
      </p:sp>
      <p:sp>
        <p:nvSpPr>
          <p:cNvPr id="8" name="TextBox 7"/>
          <p:cNvSpPr txBox="1"/>
          <p:nvPr/>
        </p:nvSpPr>
        <p:spPr>
          <a:xfrm>
            <a:off x="5726264" y="5176045"/>
            <a:ext cx="3200400" cy="276999"/>
          </a:xfrm>
          <a:prstGeom prst="rect">
            <a:avLst/>
          </a:prstGeom>
          <a:noFill/>
        </p:spPr>
        <p:txBody>
          <a:bodyPr wrap="square" rtlCol="0">
            <a:spAutoFit/>
          </a:bodyPr>
          <a:lstStyle/>
          <a:p>
            <a:pPr algn="r"/>
            <a:r>
              <a:rPr lang="en-US" sz="1200" i="1" dirty="0">
                <a:solidFill>
                  <a:schemeClr val="bg1">
                    <a:lumMod val="50000"/>
                  </a:schemeClr>
                </a:solidFill>
              </a:rPr>
              <a:t>Source: American Society for Quality, n.d. </a:t>
            </a:r>
          </a:p>
        </p:txBody>
      </p:sp>
    </p:spTree>
    <p:extLst>
      <p:ext uri="{BB962C8B-B14F-4D97-AF65-F5344CB8AC3E}">
        <p14:creationId xmlns:p14="http://schemas.microsoft.com/office/powerpoint/2010/main" val="3504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Value of the Patient Navigator</a:t>
            </a:r>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spcAft>
                <a:spcPts val="200"/>
              </a:spcAft>
            </a:pPr>
            <a:r>
              <a:rPr lang="en-US" dirty="0"/>
              <a:t>Patients may see you as independent of the health care system</a:t>
            </a:r>
          </a:p>
          <a:p>
            <a:pPr>
              <a:lnSpc>
                <a:spcPct val="120000"/>
              </a:lnSpc>
              <a:spcBef>
                <a:spcPts val="0"/>
              </a:spcBef>
              <a:spcAft>
                <a:spcPts val="200"/>
              </a:spcAft>
            </a:pPr>
            <a:r>
              <a:rPr lang="en-US" dirty="0"/>
              <a:t>Strong alliance with patients</a:t>
            </a:r>
          </a:p>
          <a:p>
            <a:pPr>
              <a:lnSpc>
                <a:spcPct val="120000"/>
              </a:lnSpc>
              <a:spcBef>
                <a:spcPts val="0"/>
              </a:spcBef>
              <a:spcAft>
                <a:spcPts val="200"/>
              </a:spcAft>
            </a:pPr>
            <a:r>
              <a:rPr lang="en-US" dirty="0"/>
              <a:t>Solid knowledge of health care system</a:t>
            </a:r>
          </a:p>
          <a:p>
            <a:pPr>
              <a:lnSpc>
                <a:spcPct val="120000"/>
              </a:lnSpc>
              <a:spcBef>
                <a:spcPts val="0"/>
              </a:spcBef>
              <a:spcAft>
                <a:spcPts val="200"/>
              </a:spcAft>
            </a:pPr>
            <a:r>
              <a:rPr lang="en-US" dirty="0"/>
              <a:t>Clear intentions to get to know the patient</a:t>
            </a:r>
          </a:p>
          <a:p>
            <a:pPr>
              <a:lnSpc>
                <a:spcPct val="120000"/>
              </a:lnSpc>
              <a:spcBef>
                <a:spcPts val="0"/>
              </a:spcBef>
              <a:spcAft>
                <a:spcPts val="200"/>
              </a:spcAft>
            </a:pPr>
            <a:r>
              <a:rPr lang="en-US" dirty="0"/>
              <a:t>Offer patient personalized assistance</a:t>
            </a:r>
          </a:p>
          <a:p>
            <a:pPr>
              <a:lnSpc>
                <a:spcPct val="120000"/>
              </a:lnSpc>
              <a:spcBef>
                <a:spcPts val="0"/>
              </a:spcBef>
              <a:spcAft>
                <a:spcPts val="200"/>
              </a:spcAft>
            </a:pPr>
            <a:r>
              <a:rPr lang="en-US" dirty="0"/>
              <a:t>Facilitate care coordination</a:t>
            </a:r>
          </a:p>
          <a:p>
            <a:pPr>
              <a:lnSpc>
                <a:spcPct val="120000"/>
              </a:lnSpc>
              <a:spcBef>
                <a:spcPts val="0"/>
              </a:spcBef>
              <a:spcAft>
                <a:spcPts val="200"/>
              </a:spcAft>
            </a:pPr>
            <a:r>
              <a:rPr lang="en-US" dirty="0"/>
              <a:t>Meditate miscommunications between patients and providers</a:t>
            </a:r>
          </a:p>
        </p:txBody>
      </p:sp>
      <p:sp>
        <p:nvSpPr>
          <p:cNvPr id="4" name="TextBox 3"/>
          <p:cNvSpPr txBox="1"/>
          <p:nvPr/>
        </p:nvSpPr>
        <p:spPr>
          <a:xfrm>
            <a:off x="6629400" y="5154405"/>
            <a:ext cx="2286000" cy="276999"/>
          </a:xfrm>
          <a:prstGeom prst="rect">
            <a:avLst/>
          </a:prstGeom>
          <a:noFill/>
        </p:spPr>
        <p:txBody>
          <a:bodyPr wrap="square" rtlCol="0">
            <a:spAutoFit/>
          </a:bodyPr>
          <a:lstStyle/>
          <a:p>
            <a:pPr algn="r"/>
            <a:r>
              <a:rPr lang="en-US" sz="1200" i="1" dirty="0">
                <a:solidFill>
                  <a:schemeClr val="bg1">
                    <a:lumMod val="50000"/>
                  </a:schemeClr>
                </a:solidFill>
              </a:rPr>
              <a:t>Source: Carroll et al, 2010. </a:t>
            </a:r>
          </a:p>
        </p:txBody>
      </p:sp>
    </p:spTree>
    <p:extLst>
      <p:ext uri="{BB962C8B-B14F-4D97-AF65-F5344CB8AC3E}">
        <p14:creationId xmlns:p14="http://schemas.microsoft.com/office/powerpoint/2010/main" val="2198749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0490-39A7-43BE-8888-4FE4F94EB81B}"/>
              </a:ext>
            </a:extLst>
          </p:cNvPr>
          <p:cNvSpPr>
            <a:spLocks noGrp="1"/>
          </p:cNvSpPr>
          <p:nvPr>
            <p:ph type="title"/>
          </p:nvPr>
        </p:nvSpPr>
        <p:spPr/>
        <p:txBody>
          <a:bodyPr>
            <a:normAutofit/>
          </a:bodyPr>
          <a:lstStyle/>
          <a:p>
            <a:r>
              <a:rPr lang="en-US" sz="3600" dirty="0"/>
              <a:t>Checkpoint</a:t>
            </a:r>
          </a:p>
        </p:txBody>
      </p:sp>
      <p:sp>
        <p:nvSpPr>
          <p:cNvPr id="3" name="Content Placeholder 2">
            <a:extLst>
              <a:ext uri="{FF2B5EF4-FFF2-40B4-BE49-F238E27FC236}">
                <a16:creationId xmlns:a16="http://schemas.microsoft.com/office/drawing/2014/main" id="{B07C8D39-6586-4205-BC2E-86EF87C68F4F}"/>
              </a:ext>
            </a:extLst>
          </p:cNvPr>
          <p:cNvSpPr>
            <a:spLocks noGrp="1"/>
          </p:cNvSpPr>
          <p:nvPr>
            <p:ph idx="1"/>
          </p:nvPr>
        </p:nvSpPr>
        <p:spPr/>
        <p:txBody>
          <a:bodyPr/>
          <a:lstStyle/>
          <a:p>
            <a:pPr marL="0" indent="0">
              <a:buNone/>
            </a:pPr>
            <a:r>
              <a:rPr lang="en-US" kern="1200" dirty="0">
                <a:solidFill>
                  <a:schemeClr val="tx1"/>
                </a:solidFill>
              </a:rPr>
              <a:t>True or False: </a:t>
            </a:r>
          </a:p>
          <a:p>
            <a:pPr marL="0" indent="0">
              <a:buNone/>
            </a:pPr>
            <a:r>
              <a:rPr lang="en-US" kern="1200" dirty="0">
                <a:solidFill>
                  <a:schemeClr val="tx1"/>
                </a:solidFill>
              </a:rPr>
              <a:t>Coming up with a single statement that describes your role is better than tailoring your statements to match your audience. </a:t>
            </a:r>
            <a:endParaRPr lang="en-US" dirty="0"/>
          </a:p>
        </p:txBody>
      </p:sp>
    </p:spTree>
    <p:extLst>
      <p:ext uri="{BB962C8B-B14F-4D97-AF65-F5344CB8AC3E}">
        <p14:creationId xmlns:p14="http://schemas.microsoft.com/office/powerpoint/2010/main" val="2826406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34779"/>
            <a:ext cx="8534400" cy="1143000"/>
          </a:xfrm>
        </p:spPr>
        <p:txBody>
          <a:bodyPr>
            <a:normAutofit fontScale="90000"/>
          </a:bodyPr>
          <a:lstStyle/>
          <a:p>
            <a:r>
              <a:rPr lang="en-US" dirty="0"/>
              <a:t>Demonstrating Value to Stakeholders</a:t>
            </a:r>
          </a:p>
        </p:txBody>
      </p:sp>
      <p:graphicFrame>
        <p:nvGraphicFramePr>
          <p:cNvPr id="4" name="Content Placeholder 1" descr="Internal stakeholders are part of your organization and could include administration, clinicians and navigators. External stakeholders are outside of your organization and could include funders, partners and patients. &#10;"/>
          <p:cNvGraphicFramePr>
            <a:graphicFrameLocks noGrp="1"/>
          </p:cNvGraphicFramePr>
          <p:nvPr>
            <p:ph idx="1"/>
            <p:extLst>
              <p:ext uri="{D42A27DB-BD31-4B8C-83A1-F6EECF244321}">
                <p14:modId xmlns:p14="http://schemas.microsoft.com/office/powerpoint/2010/main" val="1933061904"/>
              </p:ext>
            </p:extLst>
          </p:nvPr>
        </p:nvGraphicFramePr>
        <p:xfrm>
          <a:off x="685800" y="1441626"/>
          <a:ext cx="7620000" cy="366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315075" y="5181600"/>
            <a:ext cx="2667000" cy="276999"/>
          </a:xfrm>
          <a:prstGeom prst="rect">
            <a:avLst/>
          </a:prstGeom>
          <a:noFill/>
        </p:spPr>
        <p:txBody>
          <a:bodyPr wrap="square" rtlCol="0">
            <a:spAutoFit/>
          </a:bodyPr>
          <a:lstStyle/>
          <a:p>
            <a:pPr algn="r"/>
            <a:r>
              <a:rPr lang="en-US" sz="1200" i="1" dirty="0">
                <a:solidFill>
                  <a:schemeClr val="bg1">
                    <a:lumMod val="50000"/>
                  </a:schemeClr>
                </a:solidFill>
              </a:rPr>
              <a:t>Source: Wilcox &amp; Bruce, 2010.</a:t>
            </a:r>
          </a:p>
        </p:txBody>
      </p:sp>
    </p:spTree>
    <p:extLst>
      <p:ext uri="{BB962C8B-B14F-4D97-AF65-F5344CB8AC3E}">
        <p14:creationId xmlns:p14="http://schemas.microsoft.com/office/powerpoint/2010/main" val="2853313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Crafting an Elevator Pitch</a:t>
            </a:r>
          </a:p>
        </p:txBody>
      </p:sp>
      <p:sp>
        <p:nvSpPr>
          <p:cNvPr id="4" name="Rectangle 3"/>
          <p:cNvSpPr/>
          <p:nvPr/>
        </p:nvSpPr>
        <p:spPr>
          <a:xfrm>
            <a:off x="1447800" y="1600200"/>
            <a:ext cx="6515846" cy="3733800"/>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en-US" sz="2400" dirty="0"/>
              <a:t>Keep it short and simple</a:t>
            </a:r>
          </a:p>
          <a:p>
            <a:pPr marL="285750" indent="-285750">
              <a:lnSpc>
                <a:spcPct val="150000"/>
              </a:lnSpc>
              <a:buFont typeface="Wingdings" panose="05000000000000000000" pitchFamily="2" charset="2"/>
              <a:buChar char="ü"/>
            </a:pPr>
            <a:r>
              <a:rPr lang="en-US" sz="2400" dirty="0"/>
              <a:t>Should generate excitement</a:t>
            </a:r>
          </a:p>
          <a:p>
            <a:pPr marL="285750" indent="-285750">
              <a:lnSpc>
                <a:spcPct val="150000"/>
              </a:lnSpc>
              <a:buFont typeface="Wingdings" panose="05000000000000000000" pitchFamily="2" charset="2"/>
              <a:buChar char="ü"/>
            </a:pPr>
            <a:r>
              <a:rPr lang="en-US" sz="2400" dirty="0"/>
              <a:t>Be compelling</a:t>
            </a:r>
          </a:p>
          <a:p>
            <a:pPr marL="285750" indent="-285750">
              <a:lnSpc>
                <a:spcPct val="150000"/>
              </a:lnSpc>
              <a:buFont typeface="Wingdings" panose="05000000000000000000" pitchFamily="2" charset="2"/>
              <a:buChar char="ü"/>
            </a:pPr>
            <a:r>
              <a:rPr lang="en-US" sz="2400" dirty="0"/>
              <a:t>Include the value added to stakeholder</a:t>
            </a:r>
          </a:p>
          <a:p>
            <a:pPr marL="285750" indent="-285750">
              <a:lnSpc>
                <a:spcPct val="150000"/>
              </a:lnSpc>
              <a:buFont typeface="Wingdings" panose="05000000000000000000" pitchFamily="2" charset="2"/>
              <a:buChar char="ü"/>
            </a:pPr>
            <a:r>
              <a:rPr lang="en-US" sz="2400" dirty="0"/>
              <a:t>Know your audience</a:t>
            </a:r>
          </a:p>
          <a:p>
            <a:pPr marL="285750" indent="-285750">
              <a:lnSpc>
                <a:spcPct val="150000"/>
              </a:lnSpc>
              <a:buFont typeface="Wingdings" panose="05000000000000000000" pitchFamily="2" charset="2"/>
              <a:buChar char="ü"/>
            </a:pPr>
            <a:r>
              <a:rPr lang="en-US" sz="2400" dirty="0"/>
              <a:t>Have an action item at the end</a:t>
            </a:r>
          </a:p>
          <a:p>
            <a:pPr marL="285750" indent="-285750">
              <a:lnSpc>
                <a:spcPct val="150000"/>
              </a:lnSpc>
              <a:buFont typeface="Wingdings" panose="05000000000000000000" pitchFamily="2" charset="2"/>
              <a:buChar char="ü"/>
            </a:pPr>
            <a:r>
              <a:rPr lang="en-US" sz="2400" dirty="0"/>
              <a:t>Practice!</a:t>
            </a:r>
          </a:p>
        </p:txBody>
      </p:sp>
    </p:spTree>
    <p:extLst>
      <p:ext uri="{BB962C8B-B14F-4D97-AF65-F5344CB8AC3E}">
        <p14:creationId xmlns:p14="http://schemas.microsoft.com/office/powerpoint/2010/main" val="121838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Value to Stakeholders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5978467"/>
              </p:ext>
            </p:extLst>
          </p:nvPr>
        </p:nvGraphicFramePr>
        <p:xfrm>
          <a:off x="457200" y="1600200"/>
          <a:ext cx="8229600" cy="3314036"/>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4097289255"/>
                    </a:ext>
                  </a:extLst>
                </a:gridCol>
              </a:tblGrid>
              <a:tr h="685800">
                <a:tc>
                  <a:txBody>
                    <a:bodyPr/>
                    <a:lstStyle/>
                    <a:p>
                      <a:pPr algn="ctr">
                        <a:lnSpc>
                          <a:spcPct val="100000"/>
                        </a:lnSpc>
                        <a:spcAft>
                          <a:spcPts val="200"/>
                        </a:spcAft>
                      </a:pPr>
                      <a:r>
                        <a:rPr lang="en-US" sz="3200" dirty="0"/>
                        <a:t>Providers</a:t>
                      </a:r>
                    </a:p>
                  </a:txBody>
                  <a:tcPr>
                    <a:solidFill>
                      <a:srgbClr val="033B57"/>
                    </a:solidFill>
                  </a:tcPr>
                </a:tc>
                <a:extLst>
                  <a:ext uri="{0D108BD9-81ED-4DB2-BD59-A6C34878D82A}">
                    <a16:rowId xmlns:a16="http://schemas.microsoft.com/office/drawing/2014/main" val="544743297"/>
                  </a:ext>
                </a:extLst>
              </a:tr>
              <a:tr h="2628236">
                <a:tc>
                  <a:txBody>
                    <a:bodyPr/>
                    <a:lstStyle/>
                    <a:p>
                      <a:pPr marL="285750" indent="-285750">
                        <a:buFont typeface="Arial" panose="020B0604020202020204" pitchFamily="34" charset="0"/>
                        <a:buChar char="•"/>
                      </a:pPr>
                      <a:r>
                        <a:rPr lang="en-US" sz="2800" dirty="0">
                          <a:solidFill>
                            <a:srgbClr val="000000"/>
                          </a:solidFill>
                        </a:rPr>
                        <a:t>Reduce no-shows/missed appointments</a:t>
                      </a:r>
                      <a:r>
                        <a:rPr lang="en-US" sz="2800" baseline="0" dirty="0">
                          <a:solidFill>
                            <a:srgbClr val="000000"/>
                          </a:solidFill>
                        </a:rPr>
                        <a:t> </a:t>
                      </a:r>
                    </a:p>
                    <a:p>
                      <a:pPr marL="285750" indent="-285750">
                        <a:buFont typeface="Arial" panose="020B0604020202020204" pitchFamily="34" charset="0"/>
                        <a:buChar char="•"/>
                      </a:pPr>
                      <a:r>
                        <a:rPr lang="en-US" sz="2800" baseline="0" dirty="0">
                          <a:solidFill>
                            <a:srgbClr val="000000"/>
                          </a:solidFill>
                        </a:rPr>
                        <a:t>Adherence to treatment</a:t>
                      </a:r>
                    </a:p>
                    <a:p>
                      <a:pPr marL="285750" indent="-285750">
                        <a:buFont typeface="Arial" panose="020B0604020202020204" pitchFamily="34" charset="0"/>
                        <a:buChar char="•"/>
                      </a:pPr>
                      <a:r>
                        <a:rPr lang="en-US" sz="2800" baseline="0" dirty="0">
                          <a:solidFill>
                            <a:srgbClr val="000000"/>
                          </a:solidFill>
                        </a:rPr>
                        <a:t>Assist with nonclinical issues (administrative, financial and practical)</a:t>
                      </a:r>
                    </a:p>
                    <a:p>
                      <a:pPr marL="285750" indent="-285750">
                        <a:buFont typeface="Arial" panose="020B0604020202020204" pitchFamily="34" charset="0"/>
                        <a:buChar char="•"/>
                      </a:pPr>
                      <a:r>
                        <a:rPr lang="en-US" sz="2800" baseline="0" dirty="0">
                          <a:solidFill>
                            <a:srgbClr val="000000"/>
                          </a:solidFill>
                        </a:rPr>
                        <a:t>Free up their time to address clinical issues</a:t>
                      </a:r>
                      <a:endParaRPr lang="en-US" sz="2800" dirty="0">
                        <a:solidFill>
                          <a:srgbClr val="000000"/>
                        </a:solidFill>
                      </a:endParaRPr>
                    </a:p>
                  </a:txBody>
                  <a:tcPr/>
                </a:tc>
                <a:extLst>
                  <a:ext uri="{0D108BD9-81ED-4DB2-BD59-A6C34878D82A}">
                    <a16:rowId xmlns:a16="http://schemas.microsoft.com/office/drawing/2014/main" val="1325173495"/>
                  </a:ext>
                </a:extLst>
              </a:tr>
            </a:tbl>
          </a:graphicData>
        </a:graphic>
      </p:graphicFrame>
    </p:spTree>
    <p:extLst>
      <p:ext uri="{BB962C8B-B14F-4D97-AF65-F5344CB8AC3E}">
        <p14:creationId xmlns:p14="http://schemas.microsoft.com/office/powerpoint/2010/main" val="2945595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Conclusion</a:t>
            </a:r>
            <a:r>
              <a:rPr lang="en-US" dirty="0"/>
              <a:t> </a:t>
            </a:r>
          </a:p>
        </p:txBody>
      </p:sp>
      <p:sp>
        <p:nvSpPr>
          <p:cNvPr id="3" name="Content Placeholder 2"/>
          <p:cNvSpPr>
            <a:spLocks noGrp="1"/>
          </p:cNvSpPr>
          <p:nvPr>
            <p:ph idx="1"/>
          </p:nvPr>
        </p:nvSpPr>
        <p:spPr>
          <a:xfrm>
            <a:off x="457200" y="1476375"/>
            <a:ext cx="8229600" cy="3810000"/>
          </a:xfrm>
        </p:spPr>
        <p:txBody>
          <a:bodyPr>
            <a:noAutofit/>
          </a:bodyPr>
          <a:lstStyle/>
          <a:p>
            <a:pPr marL="0" indent="0">
              <a:lnSpc>
                <a:spcPct val="170000"/>
              </a:lnSpc>
              <a:spcBef>
                <a:spcPts val="0"/>
              </a:spcBef>
              <a:buNone/>
            </a:pPr>
            <a:r>
              <a:rPr lang="en-US" sz="1800" b="1" dirty="0"/>
              <a:t>In this lesson you learned to:</a:t>
            </a:r>
          </a:p>
          <a:p>
            <a:pPr>
              <a:lnSpc>
                <a:spcPct val="170000"/>
              </a:lnSpc>
              <a:spcBef>
                <a:spcPts val="0"/>
              </a:spcBef>
            </a:pPr>
            <a:r>
              <a:rPr lang="en-US" sz="1800" dirty="0"/>
              <a:t>Describe the importance of program evaluation </a:t>
            </a:r>
          </a:p>
          <a:p>
            <a:pPr>
              <a:lnSpc>
                <a:spcPct val="170000"/>
              </a:lnSpc>
              <a:spcBef>
                <a:spcPts val="0"/>
              </a:spcBef>
            </a:pPr>
            <a:r>
              <a:rPr lang="en-US" sz="1800" dirty="0"/>
              <a:t>Describe potential roles for the patient navigator in evaluating programs</a:t>
            </a:r>
          </a:p>
          <a:p>
            <a:pPr>
              <a:lnSpc>
                <a:spcPct val="170000"/>
              </a:lnSpc>
              <a:spcBef>
                <a:spcPts val="0"/>
              </a:spcBef>
            </a:pPr>
            <a:r>
              <a:rPr lang="en-US" sz="1800" dirty="0"/>
              <a:t>Identify opportunities for quality improvement based on metrics</a:t>
            </a:r>
          </a:p>
          <a:p>
            <a:pPr>
              <a:lnSpc>
                <a:spcPct val="170000"/>
              </a:lnSpc>
              <a:spcBef>
                <a:spcPts val="0"/>
              </a:spcBef>
            </a:pPr>
            <a:r>
              <a:rPr lang="en-US" sz="1800" dirty="0"/>
              <a:t>Identify and implement strategies for quality improvement</a:t>
            </a:r>
          </a:p>
          <a:p>
            <a:pPr>
              <a:lnSpc>
                <a:spcPct val="170000"/>
              </a:lnSpc>
              <a:spcBef>
                <a:spcPts val="0"/>
              </a:spcBef>
            </a:pPr>
            <a:r>
              <a:rPr lang="en-US" sz="1800" dirty="0"/>
              <a:t>Describe value of patient navigation to different stakeholders</a:t>
            </a:r>
          </a:p>
          <a:p>
            <a:pPr>
              <a:lnSpc>
                <a:spcPct val="170000"/>
              </a:lnSpc>
              <a:spcBef>
                <a:spcPts val="0"/>
              </a:spcBef>
            </a:pPr>
            <a:r>
              <a:rPr lang="en-US" sz="1800" dirty="0"/>
              <a:t>Summarize patient navigation role and responsibility to different stakeholders</a:t>
            </a:r>
          </a:p>
        </p:txBody>
      </p:sp>
    </p:spTree>
    <p:extLst>
      <p:ext uri="{BB962C8B-B14F-4D97-AF65-F5344CB8AC3E}">
        <p14:creationId xmlns:p14="http://schemas.microsoft.com/office/powerpoint/2010/main" val="3903419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57D4-B471-433C-AC2A-9F8BFCC884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2CC7086-5825-44F0-9413-BEB3463B0C4B}"/>
              </a:ext>
            </a:extLst>
          </p:cNvPr>
          <p:cNvSpPr>
            <a:spLocks noGrp="1"/>
          </p:cNvSpPr>
          <p:nvPr>
            <p:ph idx="1"/>
          </p:nvPr>
        </p:nvSpPr>
        <p:spPr/>
        <p:txBody>
          <a:bodyPr>
            <a:noAutofit/>
          </a:bodyPr>
          <a:lstStyle/>
          <a:p>
            <a:r>
              <a:rPr lang="en-US" sz="1400" dirty="0"/>
              <a:t>American Society for Quality. (</a:t>
            </a:r>
            <a:r>
              <a:rPr lang="en-US" sz="1400" dirty="0" err="1"/>
              <a:t>n.d</a:t>
            </a:r>
            <a:r>
              <a:rPr lang="en-US" sz="1400" dirty="0"/>
              <a:t>). </a:t>
            </a:r>
            <a:r>
              <a:rPr lang="en-US" sz="1400" i="1" dirty="0"/>
              <a:t>Plan‐Do‐Check‐Act (PDCA) cycle</a:t>
            </a:r>
            <a:r>
              <a:rPr lang="en-US" sz="1400" dirty="0"/>
              <a:t>. http://asq.org/learn‐about‐quality/project‐planning‐tools/overview/pdca‐cycle.html. </a:t>
            </a:r>
          </a:p>
          <a:p>
            <a:r>
              <a:rPr lang="en-US" sz="1400" dirty="0"/>
              <a:t>Carroll, J. K., Humiston, S. G., Meldrum, S. C., Salamone, C. M., Jean-Pierre, P., Epstein, R. M., &amp; Fiscella, K. (2012). Patients' experiences with navigation for cancer care. </a:t>
            </a:r>
            <a:r>
              <a:rPr lang="en-US" sz="1400" i="1" dirty="0"/>
              <a:t>Patient Education and Counseling, 80</a:t>
            </a:r>
            <a:r>
              <a:rPr lang="en-US" sz="1400" dirty="0"/>
              <a:t>(2):241‐247. </a:t>
            </a:r>
            <a:r>
              <a:rPr lang="en-US" sz="1400" dirty="0" err="1"/>
              <a:t>doi</a:t>
            </a:r>
            <a:r>
              <a:rPr lang="en-US" sz="1400" dirty="0"/>
              <a:t>: 10.1016/j.pec.2009.10.024. </a:t>
            </a:r>
            <a:endParaRPr lang="en-US">
              <a:cs typeface="Arial"/>
            </a:endParaRPr>
          </a:p>
          <a:p>
            <a:r>
              <a:rPr lang="en-US" sz="1400" dirty="0"/>
              <a:t>Commission on Cancer. (2014). </a:t>
            </a:r>
            <a:r>
              <a:rPr lang="en-US" sz="1400" i="1" dirty="0"/>
              <a:t>American College of Surgeons: Accreditation Committee Clarifications for Standards 3.1 Patient Navigation Process and 3.2 Psychosocial Distress Screening</a:t>
            </a:r>
            <a:r>
              <a:rPr lang="en-US" sz="1400" dirty="0"/>
              <a:t>. http://www.facs.org/publications/newsletters/coc‐source/special‐ source/standard3132. </a:t>
            </a:r>
          </a:p>
          <a:p>
            <a:r>
              <a:rPr lang="en-US" sz="1400" dirty="0"/>
              <a:t>FACIT.org. (2007). </a:t>
            </a:r>
            <a:r>
              <a:rPr lang="en-US" sz="1400" i="1" dirty="0"/>
              <a:t>FACT‐C version 4</a:t>
            </a:r>
            <a:r>
              <a:rPr lang="en-US" sz="1400" dirty="0"/>
              <a:t>. http://www.facit.org/LiteratureRetrieve.aspx?ID=42251. </a:t>
            </a:r>
          </a:p>
          <a:p>
            <a:r>
              <a:rPr lang="en-US" sz="1400" dirty="0"/>
              <a:t>National Institutes of Health. (n.d.). </a:t>
            </a:r>
            <a:r>
              <a:rPr lang="en-US" sz="1400" i="1" dirty="0"/>
              <a:t>PROMIS</a:t>
            </a:r>
            <a:r>
              <a:rPr lang="en-US" sz="1400" dirty="0"/>
              <a:t>. http://www.nihpromis.org/patients/measures?AspxAutoDetectCookieSupport=1. </a:t>
            </a:r>
          </a:p>
          <a:p>
            <a:r>
              <a:rPr lang="en-US" sz="1400" dirty="0"/>
              <a:t>Newcomer, K. E., </a:t>
            </a:r>
            <a:r>
              <a:rPr lang="en-US" sz="1400" dirty="0" err="1"/>
              <a:t>Hatry</a:t>
            </a:r>
            <a:r>
              <a:rPr lang="en-US" sz="1400" dirty="0"/>
              <a:t>, H. P., Wholey, J. S. (2010). Planning and designing useful evaluations. In Wholey, J. S., </a:t>
            </a:r>
            <a:r>
              <a:rPr lang="en-US" sz="1400" dirty="0" err="1"/>
              <a:t>Hatry</a:t>
            </a:r>
            <a:r>
              <a:rPr lang="en-US" sz="1400" dirty="0"/>
              <a:t>, H. P., Newcomer, K. E. (Eds.). </a:t>
            </a:r>
            <a:r>
              <a:rPr lang="en-US" sz="1400" i="1" dirty="0"/>
              <a:t>Handbook of Practical Program Evaluation. 3rd ed</a:t>
            </a:r>
            <a:r>
              <a:rPr lang="en-US" sz="1400" dirty="0"/>
              <a:t>. San Francisco (CA): Jossey‐Bass. ISBN‐13: 978‐0470522479.</a:t>
            </a:r>
          </a:p>
        </p:txBody>
      </p:sp>
    </p:spTree>
    <p:extLst>
      <p:ext uri="{BB962C8B-B14F-4D97-AF65-F5344CB8AC3E}">
        <p14:creationId xmlns:p14="http://schemas.microsoft.com/office/powerpoint/2010/main" val="1722847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0812-1D0D-4B5C-BF44-12B36902BE97}"/>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8EF12C32-D3DD-4F96-8571-0402BD1F082E}"/>
              </a:ext>
            </a:extLst>
          </p:cNvPr>
          <p:cNvSpPr>
            <a:spLocks noGrp="1"/>
          </p:cNvSpPr>
          <p:nvPr>
            <p:ph idx="1"/>
          </p:nvPr>
        </p:nvSpPr>
        <p:spPr/>
        <p:txBody>
          <a:bodyPr>
            <a:normAutofit/>
          </a:bodyPr>
          <a:lstStyle/>
          <a:p>
            <a:r>
              <a:rPr lang="en-US" sz="1400" dirty="0"/>
              <a:t>Patient Navigator Training Collaborative. (n.d.). http://patientnavigatortraining.org/. </a:t>
            </a:r>
          </a:p>
          <a:p>
            <a:r>
              <a:rPr lang="en-US" sz="1400" dirty="0"/>
              <a:t>RAND. (n.d.). </a:t>
            </a:r>
            <a:r>
              <a:rPr lang="en-US" sz="1400" i="1" dirty="0"/>
              <a:t>Measures of patient adherence: RAND medical outcomes study</a:t>
            </a:r>
            <a:r>
              <a:rPr lang="en-US" sz="1400" dirty="0"/>
              <a:t>.  http://www.rand.org/health/surveys_tools/mos/mos_adherence.html. </a:t>
            </a:r>
          </a:p>
          <a:p>
            <a:r>
              <a:rPr lang="en-US" sz="1400" dirty="0"/>
              <a:t>The Scottish Government. (n.d.). </a:t>
            </a:r>
            <a:r>
              <a:rPr lang="en-US" sz="1400" i="1" dirty="0"/>
              <a:t>Understanding the patient journey ‐  Process Mapping.</a:t>
            </a:r>
            <a:r>
              <a:rPr lang="en-US" sz="1400" dirty="0"/>
              <a:t> Retrieved from: http://www.gov.scot/resource/doc/141079/0036023.pdf. </a:t>
            </a:r>
          </a:p>
          <a:p>
            <a:r>
              <a:rPr lang="en-US" sz="1400" dirty="0"/>
              <a:t>Wilcox, B., &amp; Bruce, S. D. (2010). Patient navigation: A "win‐win" for all involved. </a:t>
            </a:r>
            <a:r>
              <a:rPr lang="en-US" sz="1400" i="1" dirty="0"/>
              <a:t>Oncology Nursing Forum, 37</a:t>
            </a:r>
            <a:r>
              <a:rPr lang="en-US" sz="1400" dirty="0"/>
              <a:t>(1):21‐25. </a:t>
            </a:r>
            <a:r>
              <a:rPr lang="en-US" sz="1400" dirty="0" err="1"/>
              <a:t>doi</a:t>
            </a:r>
            <a:r>
              <a:rPr lang="en-US" sz="1400" dirty="0"/>
              <a:t>: 10.1188/10.ONF.21‐25.</a:t>
            </a:r>
          </a:p>
        </p:txBody>
      </p:sp>
    </p:spTree>
    <p:extLst>
      <p:ext uri="{BB962C8B-B14F-4D97-AF65-F5344CB8AC3E}">
        <p14:creationId xmlns:p14="http://schemas.microsoft.com/office/powerpoint/2010/main" val="328990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Thank you!</a:t>
            </a:r>
          </a:p>
        </p:txBody>
      </p:sp>
      <p:sp>
        <p:nvSpPr>
          <p:cNvPr id="3" name="Content Placeholder 2"/>
          <p:cNvSpPr>
            <a:spLocks noGrp="1"/>
          </p:cNvSpPr>
          <p:nvPr>
            <p:ph idx="1"/>
          </p:nvPr>
        </p:nvSpPr>
        <p:spPr>
          <a:xfrm>
            <a:off x="457200" y="1371600"/>
            <a:ext cx="8229600" cy="3810000"/>
          </a:xfrm>
          <a:ln>
            <a:noFill/>
          </a:ln>
        </p:spPr>
        <p:txBody>
          <a:bodyPr/>
          <a:lstStyle/>
          <a:p>
            <a:pPr marL="0" indent="0" algn="ctr">
              <a:buNone/>
            </a:pPr>
            <a:br>
              <a:rPr lang="en-US" sz="2500" dirty="0"/>
            </a:br>
            <a:endParaRPr lang="en-US" sz="2500" dirty="0"/>
          </a:p>
          <a:p>
            <a:pPr marL="0" indent="0" algn="ctr">
              <a:buNone/>
            </a:pPr>
            <a:endParaRPr lang="en-US" dirty="0"/>
          </a:p>
          <a:p>
            <a:pPr marL="0" indent="0" algn="ctr">
              <a:buNone/>
            </a:pPr>
            <a:r>
              <a:rPr lang="en-US" dirty="0"/>
              <a:t>Follow us on Twitter: </a:t>
            </a:r>
            <a:r>
              <a:rPr lang="en-US" dirty="0">
                <a:solidFill>
                  <a:srgbClr val="0096D6"/>
                </a:solidFill>
                <a:hlinkClick r:id="rId2"/>
              </a:rPr>
              <a:t>@GWCancer</a:t>
            </a:r>
            <a:endParaRPr lang="en-US" dirty="0">
              <a:solidFill>
                <a:srgbClr val="0096D6"/>
              </a:solidFill>
            </a:endParaRPr>
          </a:p>
          <a:p>
            <a:pPr marL="0" indent="0" algn="ctr">
              <a:buNone/>
            </a:pPr>
            <a:r>
              <a:rPr lang="en-US" dirty="0">
                <a:solidFill>
                  <a:srgbClr val="0096D6"/>
                </a:solidFill>
                <a:hlinkClick r:id="rId3"/>
              </a:rPr>
              <a:t>www.gwcancercenter.org</a:t>
            </a:r>
            <a:endParaRPr lang="en-US" dirty="0">
              <a:solidFill>
                <a:srgbClr val="0096D6"/>
              </a:solidFill>
            </a:endParaRPr>
          </a:p>
          <a:p>
            <a:pPr marL="0" indent="0">
              <a:buNone/>
            </a:pPr>
            <a:endParaRPr lang="en-US" dirty="0"/>
          </a:p>
        </p:txBody>
      </p:sp>
      <p:sp>
        <p:nvSpPr>
          <p:cNvPr id="6" name="TextBox 5"/>
          <p:cNvSpPr txBox="1"/>
          <p:nvPr/>
        </p:nvSpPr>
        <p:spPr>
          <a:xfrm>
            <a:off x="0" y="4239161"/>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hlinkClick r:id="rId4"/>
              </a:rPr>
              <a:t>bit.ly/</a:t>
            </a:r>
            <a:r>
              <a:rPr lang="en-US" sz="1500" b="1" dirty="0" err="1">
                <a:solidFill>
                  <a:srgbClr val="0096D6"/>
                </a:solidFill>
                <a:hlinkClick r:id="rId4"/>
              </a:rPr>
              <a:t>PNSurvEnews</a:t>
            </a:r>
            <a:r>
              <a:rPr lang="en-US" sz="1500" dirty="0">
                <a:solidFill>
                  <a:schemeClr val="tx1">
                    <a:lumMod val="75000"/>
                    <a:lumOff val="25000"/>
                  </a:schemeClr>
                </a:solidFill>
                <a:hlinkClick r:id="rId4"/>
              </a:rPr>
              <a:t>  </a:t>
            </a:r>
            <a:endParaRPr lang="en-US" sz="1500" dirty="0">
              <a:solidFill>
                <a:schemeClr val="tx1">
                  <a:lumMod val="75000"/>
                  <a:lumOff val="25000"/>
                </a:schemeClr>
              </a:solidFill>
            </a:endParaRP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hlinkClick r:id="rId5"/>
              </a:rPr>
              <a:t>bit.ly/</a:t>
            </a:r>
            <a:r>
              <a:rPr lang="en-US" sz="1500" b="1" dirty="0" err="1">
                <a:solidFill>
                  <a:srgbClr val="0096D6"/>
                </a:solidFill>
                <a:hlinkClick r:id="rId5"/>
              </a:rPr>
              <a:t>TAPenews</a:t>
            </a:r>
            <a:r>
              <a:rPr lang="en-US" sz="1500" b="1" dirty="0">
                <a:solidFill>
                  <a:srgbClr val="0096D6"/>
                </a:solidFill>
                <a:hlinkClick r:id="rId5"/>
              </a:rPr>
              <a:t> </a:t>
            </a:r>
            <a:endParaRPr lang="en-US" sz="1500" b="1" dirty="0">
              <a:solidFill>
                <a:srgbClr val="0096D6"/>
              </a:solidFill>
            </a:endParaRPr>
          </a:p>
        </p:txBody>
      </p:sp>
    </p:spTree>
    <p:extLst>
      <p:ext uri="{BB962C8B-B14F-4D97-AF65-F5344CB8AC3E}">
        <p14:creationId xmlns:p14="http://schemas.microsoft.com/office/powerpoint/2010/main" val="316195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a:t>
            </a:r>
          </a:p>
        </p:txBody>
      </p:sp>
      <p:sp>
        <p:nvSpPr>
          <p:cNvPr id="3" name="Content Placeholder 2"/>
          <p:cNvSpPr>
            <a:spLocks noGrp="1"/>
          </p:cNvSpPr>
          <p:nvPr>
            <p:ph idx="1"/>
          </p:nvPr>
        </p:nvSpPr>
        <p:spPr>
          <a:xfrm>
            <a:off x="152400" y="1600200"/>
            <a:ext cx="8229600" cy="3810000"/>
          </a:xfrm>
        </p:spPr>
        <p:txBody>
          <a:bodyPr>
            <a:normAutofit fontScale="77500" lnSpcReduction="20000"/>
          </a:bodyPr>
          <a:lstStyle/>
          <a:p>
            <a:pPr marL="857250" lvl="1" indent="-457200">
              <a:spcBef>
                <a:spcPts val="600"/>
              </a:spcBef>
              <a:spcAft>
                <a:spcPts val="600"/>
              </a:spcAft>
              <a:buFont typeface="Arial" panose="020B0604020202020204" pitchFamily="34" charset="0"/>
              <a:buChar char="•"/>
            </a:pPr>
            <a:r>
              <a:rPr lang="en-US" dirty="0"/>
              <a:t>Describe the importance of program evaluation</a:t>
            </a:r>
          </a:p>
          <a:p>
            <a:pPr marL="857250" lvl="1" indent="-457200">
              <a:spcBef>
                <a:spcPts val="600"/>
              </a:spcBef>
              <a:spcAft>
                <a:spcPts val="600"/>
              </a:spcAft>
              <a:buFont typeface="Arial" panose="020B0604020202020204" pitchFamily="34" charset="0"/>
              <a:buChar char="•"/>
            </a:pPr>
            <a:r>
              <a:rPr lang="en-US" dirty="0"/>
              <a:t>Describe potential roles for the patient navigator in evaluating programs</a:t>
            </a:r>
          </a:p>
          <a:p>
            <a:pPr marL="857250" lvl="1" indent="-457200">
              <a:spcBef>
                <a:spcPts val="600"/>
              </a:spcBef>
              <a:spcAft>
                <a:spcPts val="600"/>
              </a:spcAft>
              <a:buFont typeface="Arial" panose="020B0604020202020204" pitchFamily="34" charset="0"/>
              <a:buChar char="•"/>
            </a:pPr>
            <a:r>
              <a:rPr lang="en-US" dirty="0"/>
              <a:t>Identify opportunities for quality improvement based on metrics</a:t>
            </a:r>
          </a:p>
          <a:p>
            <a:pPr marL="857250" lvl="1" indent="-457200">
              <a:spcBef>
                <a:spcPts val="600"/>
              </a:spcBef>
              <a:spcAft>
                <a:spcPts val="600"/>
              </a:spcAft>
              <a:buFont typeface="Arial" panose="020B0604020202020204" pitchFamily="34" charset="0"/>
              <a:buChar char="•"/>
            </a:pPr>
            <a:r>
              <a:rPr lang="en-US" dirty="0"/>
              <a:t>Identify and implement strategies for quality improvement</a:t>
            </a:r>
          </a:p>
          <a:p>
            <a:pPr marL="857250" lvl="1" indent="-457200">
              <a:spcBef>
                <a:spcPts val="600"/>
              </a:spcBef>
              <a:spcAft>
                <a:spcPts val="600"/>
              </a:spcAft>
              <a:buFont typeface="Arial" panose="020B0604020202020204" pitchFamily="34" charset="0"/>
              <a:buChar char="•"/>
            </a:pPr>
            <a:r>
              <a:rPr lang="en-US" dirty="0"/>
              <a:t>Describe value of patient navigation to different stakeholders</a:t>
            </a:r>
          </a:p>
          <a:p>
            <a:pPr marL="857250" lvl="1" indent="-457200">
              <a:spcBef>
                <a:spcPts val="600"/>
              </a:spcBef>
              <a:spcAft>
                <a:spcPts val="600"/>
              </a:spcAft>
              <a:buFont typeface="Arial" panose="020B0604020202020204" pitchFamily="34" charset="0"/>
              <a:buChar char="•"/>
            </a:pPr>
            <a:r>
              <a:rPr lang="en-US" dirty="0"/>
              <a:t>Summarize patient navigation role and responsibility to different stakeholders</a:t>
            </a:r>
          </a:p>
          <a:p>
            <a:pPr marL="0" indent="0">
              <a:spcBef>
                <a:spcPts val="600"/>
              </a:spcBef>
              <a:spcAft>
                <a:spcPts val="600"/>
              </a:spcAft>
              <a:buNone/>
            </a:pPr>
            <a:endParaRPr lang="en-US" dirty="0"/>
          </a:p>
        </p:txBody>
      </p:sp>
    </p:spTree>
    <p:extLst>
      <p:ext uri="{BB962C8B-B14F-4D97-AF65-F5344CB8AC3E}">
        <p14:creationId xmlns:p14="http://schemas.microsoft.com/office/powerpoint/2010/main" val="92640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Definitions </a:t>
            </a:r>
          </a:p>
        </p:txBody>
      </p:sp>
      <p:graphicFrame>
        <p:nvGraphicFramePr>
          <p:cNvPr id="4" name="Content Placeholder 4" descr="A few definitions for this lesson:&#10;Programs are generally&#10;a group of resources and activities used together to fulfill one or more purposes, and a program is usually under the leadership of a manager or team.&#10;Program Evaluation is the systematic collection and analysis of information about some or all aspects of a program to guide judgments or decisions.&#10;&#10;And Stakeholders are&#10;Organizations, groups or individuals who have the power to influence your program, a political interest in your program, or would be impacted by your program’s evaluation or outcomes&#10;"/>
          <p:cNvGraphicFramePr>
            <a:graphicFrameLocks noGrp="1"/>
          </p:cNvGraphicFramePr>
          <p:nvPr>
            <p:ph idx="1"/>
            <p:extLst>
              <p:ext uri="{D42A27DB-BD31-4B8C-83A1-F6EECF244321}">
                <p14:modId xmlns:p14="http://schemas.microsoft.com/office/powerpoint/2010/main" val="2232489623"/>
              </p:ext>
            </p:extLst>
          </p:nvPr>
        </p:nvGraphicFramePr>
        <p:xfrm>
          <a:off x="475129" y="1425388"/>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867400" y="5235388"/>
            <a:ext cx="3142129" cy="276999"/>
          </a:xfrm>
          <a:prstGeom prst="rect">
            <a:avLst/>
          </a:prstGeom>
          <a:noFill/>
        </p:spPr>
        <p:txBody>
          <a:bodyPr wrap="square" rtlCol="0">
            <a:spAutoFit/>
          </a:bodyPr>
          <a:lstStyle/>
          <a:p>
            <a:r>
              <a:rPr lang="en-US" sz="1200" i="1" dirty="0">
                <a:solidFill>
                  <a:schemeClr val="bg1">
                    <a:lumMod val="50000"/>
                  </a:schemeClr>
                </a:solidFill>
              </a:rPr>
              <a:t>Source: Newcomer, </a:t>
            </a:r>
            <a:r>
              <a:rPr lang="en-US" sz="1200" i="1" dirty="0" err="1">
                <a:solidFill>
                  <a:schemeClr val="bg1">
                    <a:lumMod val="50000"/>
                  </a:schemeClr>
                </a:solidFill>
              </a:rPr>
              <a:t>Hatry</a:t>
            </a:r>
            <a:r>
              <a:rPr lang="en-US" sz="1200" i="1" dirty="0">
                <a:solidFill>
                  <a:schemeClr val="bg1">
                    <a:lumMod val="50000"/>
                  </a:schemeClr>
                </a:solidFill>
              </a:rPr>
              <a:t> &amp; </a:t>
            </a:r>
            <a:r>
              <a:rPr lang="en-US" sz="1200" i="1" dirty="0" err="1">
                <a:solidFill>
                  <a:schemeClr val="bg1">
                    <a:lumMod val="50000"/>
                  </a:schemeClr>
                </a:solidFill>
              </a:rPr>
              <a:t>Wholey</a:t>
            </a:r>
            <a:r>
              <a:rPr lang="en-US" sz="1200" i="1" dirty="0">
                <a:solidFill>
                  <a:schemeClr val="bg1">
                    <a:lumMod val="50000"/>
                  </a:schemeClr>
                </a:solidFill>
              </a:rPr>
              <a:t>, 2010. </a:t>
            </a:r>
          </a:p>
        </p:txBody>
      </p:sp>
    </p:spTree>
    <p:extLst>
      <p:ext uri="{BB962C8B-B14F-4D97-AF65-F5344CB8AC3E}">
        <p14:creationId xmlns:p14="http://schemas.microsoft.com/office/powerpoint/2010/main" val="394796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Reasons to Evaluate </a:t>
            </a:r>
          </a:p>
        </p:txBody>
      </p:sp>
      <p:sp>
        <p:nvSpPr>
          <p:cNvPr id="3" name="Content Placeholder 2"/>
          <p:cNvSpPr>
            <a:spLocks noGrp="1"/>
          </p:cNvSpPr>
          <p:nvPr>
            <p:ph idx="1"/>
          </p:nvPr>
        </p:nvSpPr>
        <p:spPr/>
        <p:txBody>
          <a:bodyPr/>
          <a:lstStyle/>
          <a:p>
            <a:r>
              <a:rPr lang="en-US" dirty="0"/>
              <a:t>Improve the program</a:t>
            </a:r>
          </a:p>
          <a:p>
            <a:r>
              <a:rPr lang="en-US" dirty="0"/>
              <a:t>Say if the program works</a:t>
            </a:r>
          </a:p>
          <a:p>
            <a:r>
              <a:rPr lang="en-US" dirty="0"/>
              <a:t>Find additional funding</a:t>
            </a:r>
          </a:p>
          <a:p>
            <a:r>
              <a:rPr lang="en-US" dirty="0"/>
              <a:t>Report to funder</a:t>
            </a:r>
          </a:p>
          <a:p>
            <a:r>
              <a:rPr lang="en-US" dirty="0"/>
              <a:t>Describe what you do </a:t>
            </a:r>
          </a:p>
          <a:p>
            <a:r>
              <a:rPr lang="en-US" dirty="0"/>
              <a:t>Meet accreditation requirements </a:t>
            </a:r>
          </a:p>
        </p:txBody>
      </p:sp>
      <p:sp>
        <p:nvSpPr>
          <p:cNvPr id="4" name="TextBox 3"/>
          <p:cNvSpPr txBox="1"/>
          <p:nvPr/>
        </p:nvSpPr>
        <p:spPr>
          <a:xfrm>
            <a:off x="4876800" y="5163980"/>
            <a:ext cx="4114800" cy="276999"/>
          </a:xfrm>
          <a:prstGeom prst="rect">
            <a:avLst/>
          </a:prstGeom>
          <a:noFill/>
        </p:spPr>
        <p:txBody>
          <a:bodyPr wrap="square" rtlCol="0">
            <a:spAutoFit/>
          </a:bodyPr>
          <a:lstStyle/>
          <a:p>
            <a:pPr algn="r"/>
            <a:r>
              <a:rPr lang="en-US" sz="1200" i="1" dirty="0">
                <a:solidFill>
                  <a:schemeClr val="bg1">
                    <a:lumMod val="50000"/>
                  </a:schemeClr>
                </a:solidFill>
              </a:rPr>
              <a:t>Source: Patient Navigator Training Collaborative, n.d. </a:t>
            </a:r>
          </a:p>
        </p:txBody>
      </p:sp>
    </p:spTree>
    <p:extLst>
      <p:ext uri="{BB962C8B-B14F-4D97-AF65-F5344CB8AC3E}">
        <p14:creationId xmlns:p14="http://schemas.microsoft.com/office/powerpoint/2010/main" val="42803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Commission on Cancer Community Needs Assessment Standard</a:t>
            </a:r>
          </a:p>
        </p:txBody>
      </p:sp>
      <p:graphicFrame>
        <p:nvGraphicFramePr>
          <p:cNvPr id="4" name="Content Placeholder 3" descr="Commission on Cancer Community needs assessment standards:&#10;1. Conduct a community needs assessment at least once during the 3-year survey cycle;&#10;2. Establish a patient navigation process that provides resources onsite or through a community organization to overcome barriers to cancer care; &#10;3. Evaluate the patient navigation process each year;&#10;4. Modify the patient navigation process to address newly identified barriers to care.&#10;"/>
          <p:cNvGraphicFramePr>
            <a:graphicFrameLocks noGrp="1"/>
          </p:cNvGraphicFramePr>
          <p:nvPr>
            <p:ph idx="1"/>
            <p:extLst>
              <p:ext uri="{D42A27DB-BD31-4B8C-83A1-F6EECF244321}">
                <p14:modId xmlns:p14="http://schemas.microsoft.com/office/powerpoint/2010/main" val="369282295"/>
              </p:ext>
            </p:extLst>
          </p:nvPr>
        </p:nvGraphicFramePr>
        <p:xfrm>
          <a:off x="381000" y="1676400"/>
          <a:ext cx="8382000" cy="383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857999" y="5112277"/>
            <a:ext cx="1981201" cy="461665"/>
          </a:xfrm>
          <a:prstGeom prst="rect">
            <a:avLst/>
          </a:prstGeom>
          <a:noFill/>
        </p:spPr>
        <p:txBody>
          <a:bodyPr wrap="square" rtlCol="0">
            <a:spAutoFit/>
          </a:bodyPr>
          <a:lstStyle/>
          <a:p>
            <a:pPr algn="r"/>
            <a:r>
              <a:rPr lang="en-US" sz="1200" i="1" dirty="0">
                <a:solidFill>
                  <a:schemeClr val="bg1">
                    <a:lumMod val="50000"/>
                  </a:schemeClr>
                </a:solidFill>
              </a:rPr>
              <a:t>Source: Commission on Cancer, 2014.</a:t>
            </a:r>
          </a:p>
        </p:txBody>
      </p:sp>
    </p:spTree>
    <p:extLst>
      <p:ext uri="{BB962C8B-B14F-4D97-AF65-F5344CB8AC3E}">
        <p14:creationId xmlns:p14="http://schemas.microsoft.com/office/powerpoint/2010/main" val="15056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Community Needs Assessment </a:t>
            </a:r>
          </a:p>
        </p:txBody>
      </p:sp>
      <p:sp>
        <p:nvSpPr>
          <p:cNvPr id="5" name="Rectangle 4"/>
          <p:cNvSpPr/>
          <p:nvPr/>
        </p:nvSpPr>
        <p:spPr>
          <a:xfrm>
            <a:off x="723900" y="1425544"/>
            <a:ext cx="7696200" cy="825642"/>
          </a:xfrm>
          <a:prstGeom prst="rect">
            <a:avLst/>
          </a:prstGeom>
          <a:solidFill>
            <a:srgbClr val="033B57"/>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Cancer committee defines the scope of the needs assessment and must be involved in the design &amp; evaluation</a:t>
            </a:r>
          </a:p>
        </p:txBody>
      </p:sp>
      <p:sp>
        <p:nvSpPr>
          <p:cNvPr id="10" name="Rectangle 9"/>
          <p:cNvSpPr/>
          <p:nvPr/>
        </p:nvSpPr>
        <p:spPr>
          <a:xfrm>
            <a:off x="723900" y="2425339"/>
            <a:ext cx="7696200" cy="825642"/>
          </a:xfrm>
          <a:prstGeom prst="rect">
            <a:avLst/>
          </a:prstGeom>
          <a:solidFill>
            <a:srgbClr val="033B57"/>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Encouraged to work with outreach &amp; marketing at cancer centers as well as community-based organizations outside the facility</a:t>
            </a:r>
          </a:p>
        </p:txBody>
      </p:sp>
      <p:sp>
        <p:nvSpPr>
          <p:cNvPr id="11" name="Rectangle 10"/>
          <p:cNvSpPr/>
          <p:nvPr/>
        </p:nvSpPr>
        <p:spPr>
          <a:xfrm>
            <a:off x="723900" y="3425134"/>
            <a:ext cx="7696200" cy="825642"/>
          </a:xfrm>
          <a:prstGeom prst="rect">
            <a:avLst/>
          </a:prstGeom>
          <a:solidFill>
            <a:srgbClr val="033B57"/>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system-wide barrier that will have the largest impact on patients is selected each year for improvement</a:t>
            </a:r>
          </a:p>
        </p:txBody>
      </p:sp>
      <p:sp>
        <p:nvSpPr>
          <p:cNvPr id="12" name="Rectangle 11"/>
          <p:cNvSpPr/>
          <p:nvPr/>
        </p:nvSpPr>
        <p:spPr>
          <a:xfrm>
            <a:off x="723900" y="4387333"/>
            <a:ext cx="7696200" cy="825642"/>
          </a:xfrm>
          <a:prstGeom prst="rect">
            <a:avLst/>
          </a:prstGeom>
          <a:solidFill>
            <a:srgbClr val="033B57"/>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new system-wide barrier must be selected each year</a:t>
            </a:r>
          </a:p>
        </p:txBody>
      </p:sp>
      <p:sp>
        <p:nvSpPr>
          <p:cNvPr id="4" name="TextBox 3"/>
          <p:cNvSpPr txBox="1"/>
          <p:nvPr/>
        </p:nvSpPr>
        <p:spPr>
          <a:xfrm>
            <a:off x="5257800" y="5212975"/>
            <a:ext cx="3581401" cy="276999"/>
          </a:xfrm>
          <a:prstGeom prst="rect">
            <a:avLst/>
          </a:prstGeom>
          <a:noFill/>
        </p:spPr>
        <p:txBody>
          <a:bodyPr wrap="square" rtlCol="0">
            <a:spAutoFit/>
          </a:bodyPr>
          <a:lstStyle/>
          <a:p>
            <a:pPr algn="r"/>
            <a:r>
              <a:rPr lang="en-US" sz="1200" i="1" dirty="0">
                <a:solidFill>
                  <a:schemeClr val="bg1">
                    <a:lumMod val="50000"/>
                  </a:schemeClr>
                </a:solidFill>
              </a:rPr>
              <a:t>Source: Commission on Cancer, 2014.</a:t>
            </a:r>
          </a:p>
        </p:txBody>
      </p:sp>
    </p:spTree>
    <p:extLst>
      <p:ext uri="{BB962C8B-B14F-4D97-AF65-F5344CB8AC3E}">
        <p14:creationId xmlns:p14="http://schemas.microsoft.com/office/powerpoint/2010/main" val="389617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that Program Evaluation Answers</a:t>
            </a:r>
          </a:p>
        </p:txBody>
      </p:sp>
      <p:sp>
        <p:nvSpPr>
          <p:cNvPr id="4" name="Rectangle 3"/>
          <p:cNvSpPr/>
          <p:nvPr/>
        </p:nvSpPr>
        <p:spPr>
          <a:xfrm>
            <a:off x="1197351" y="1568967"/>
            <a:ext cx="3299012" cy="1658327"/>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Did we reach our program goals?</a:t>
            </a:r>
          </a:p>
        </p:txBody>
      </p:sp>
      <p:sp>
        <p:nvSpPr>
          <p:cNvPr id="5" name="Rectangle 4"/>
          <p:cNvSpPr/>
          <p:nvPr/>
        </p:nvSpPr>
        <p:spPr>
          <a:xfrm>
            <a:off x="4908739" y="1568823"/>
            <a:ext cx="3299012" cy="1649506"/>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Should we continue the program?</a:t>
            </a:r>
          </a:p>
        </p:txBody>
      </p:sp>
      <p:sp>
        <p:nvSpPr>
          <p:cNvPr id="7" name="Rectangle 6"/>
          <p:cNvSpPr/>
          <p:nvPr/>
        </p:nvSpPr>
        <p:spPr>
          <a:xfrm>
            <a:off x="1197351" y="3514165"/>
            <a:ext cx="3299012" cy="1649506"/>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can be changed to make the program more effective and improve outcomes?</a:t>
            </a:r>
          </a:p>
        </p:txBody>
      </p:sp>
      <p:sp>
        <p:nvSpPr>
          <p:cNvPr id="6" name="Rectangle 5"/>
          <p:cNvSpPr/>
          <p:nvPr/>
        </p:nvSpPr>
        <p:spPr>
          <a:xfrm>
            <a:off x="4931151" y="3482932"/>
            <a:ext cx="3299012" cy="1658327"/>
          </a:xfrm>
          <a:prstGeom prst="rect">
            <a:avLst/>
          </a:prstGeom>
          <a:solidFill>
            <a:srgbClr val="033B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evidence demonstrates that our administrators, funders, etc., should continue to support and fund the program?</a:t>
            </a:r>
          </a:p>
        </p:txBody>
      </p:sp>
      <p:sp>
        <p:nvSpPr>
          <p:cNvPr id="8" name="TextBox 7"/>
          <p:cNvSpPr txBox="1"/>
          <p:nvPr/>
        </p:nvSpPr>
        <p:spPr>
          <a:xfrm>
            <a:off x="4724400" y="5267362"/>
            <a:ext cx="4206686" cy="276999"/>
          </a:xfrm>
          <a:prstGeom prst="rect">
            <a:avLst/>
          </a:prstGeom>
          <a:noFill/>
        </p:spPr>
        <p:txBody>
          <a:bodyPr wrap="square" rtlCol="0">
            <a:spAutoFit/>
          </a:bodyPr>
          <a:lstStyle/>
          <a:p>
            <a:pPr algn="r"/>
            <a:r>
              <a:rPr lang="en-US" sz="1200" i="1" dirty="0">
                <a:solidFill>
                  <a:schemeClr val="bg1">
                    <a:lumMod val="50000"/>
                  </a:schemeClr>
                </a:solidFill>
              </a:rPr>
              <a:t>Source: Patient Navigator Training Collaborative, n.d. </a:t>
            </a:r>
          </a:p>
        </p:txBody>
      </p:sp>
    </p:spTree>
    <p:extLst>
      <p:ext uri="{BB962C8B-B14F-4D97-AF65-F5344CB8AC3E}">
        <p14:creationId xmlns:p14="http://schemas.microsoft.com/office/powerpoint/2010/main" val="622950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57C72-605F-4929-B954-6A0A93B6237E}"/>
</file>

<file path=customXml/itemProps2.xml><?xml version="1.0" encoding="utf-8"?>
<ds:datastoreItem xmlns:ds="http://schemas.openxmlformats.org/officeDocument/2006/customXml" ds:itemID="{275B3A9B-4B66-48B8-9740-23523A8F6B60}"/>
</file>

<file path=docProps/app.xml><?xml version="1.0" encoding="utf-8"?>
<Properties xmlns="http://schemas.openxmlformats.org/officeDocument/2006/extended-properties" xmlns:vt="http://schemas.openxmlformats.org/officeDocument/2006/docPropsVTypes">
  <Template>PCP ESeries Puchalski 2.02.14</Template>
  <TotalTime>8641</TotalTime>
  <Words>7923</Words>
  <Application>Microsoft Office PowerPoint</Application>
  <PresentationFormat>On-screen Show (4:3)</PresentationFormat>
  <Paragraphs>565</Paragraphs>
  <Slides>39</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Times New Roman</vt:lpstr>
      <vt:lpstr>Trebuchet MS</vt:lpstr>
      <vt:lpstr>Wingdings</vt:lpstr>
      <vt:lpstr>3_Default Design</vt:lpstr>
      <vt:lpstr>Lesson 3: Program Evaluation and Quality Improvement </vt:lpstr>
      <vt:lpstr>Acknowledgments</vt:lpstr>
      <vt:lpstr>Competencies</vt:lpstr>
      <vt:lpstr>Learning Objectives</vt:lpstr>
      <vt:lpstr>Definitions </vt:lpstr>
      <vt:lpstr>Reasons to Evaluate </vt:lpstr>
      <vt:lpstr>Commission on Cancer Community Needs Assessment Standard</vt:lpstr>
      <vt:lpstr>Community Needs Assessment </vt:lpstr>
      <vt:lpstr>Questions that Program Evaluation Answers</vt:lpstr>
      <vt:lpstr>When Should Evaluation Occur? </vt:lpstr>
      <vt:lpstr>Patient Navigator’s Role in Program Evaluation </vt:lpstr>
      <vt:lpstr>Determine Evaluation Methods: Data Sources</vt:lpstr>
      <vt:lpstr>Determine Evaluation Methods: Data Collection</vt:lpstr>
      <vt:lpstr>Formative Evaluation </vt:lpstr>
      <vt:lpstr>Data Sources for Community Needs Assessment</vt:lpstr>
      <vt:lpstr>Process Evaluation </vt:lpstr>
      <vt:lpstr>Navigation Process Measures</vt:lpstr>
      <vt:lpstr>Sample Demographic Form</vt:lpstr>
      <vt:lpstr>PN-BOT™ is available free of charge here.</vt:lpstr>
      <vt:lpstr>Sample Data</vt:lpstr>
      <vt:lpstr>Outcomes Evaluation </vt:lpstr>
      <vt:lpstr>Navigation Outcome Measures</vt:lpstr>
      <vt:lpstr>Navigation Outcome Measure</vt:lpstr>
      <vt:lpstr>Tracking Data</vt:lpstr>
      <vt:lpstr>Case Study </vt:lpstr>
      <vt:lpstr>Q/PI Tools</vt:lpstr>
      <vt:lpstr>Q/PI Tools: Patient Flow/ Process Map</vt:lpstr>
      <vt:lpstr>Q/PI Tools: Patient Flow</vt:lpstr>
      <vt:lpstr>Patient Flow Diagram/ Process Map</vt:lpstr>
      <vt:lpstr>Q/PI Tools: PDCA</vt:lpstr>
      <vt:lpstr>The Value of the Patient Navigator</vt:lpstr>
      <vt:lpstr>Checkpoint</vt:lpstr>
      <vt:lpstr>Demonstrating Value to Stakeholders</vt:lpstr>
      <vt:lpstr>Tips for Crafting an Elevator Pitch</vt:lpstr>
      <vt:lpstr>Value to Stakeholders</vt:lpstr>
      <vt:lpstr>Conclusion </vt:lpstr>
      <vt:lpstr>References</vt:lpstr>
      <vt:lpstr>References (Cont.)</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Brazinskaite, Ruta</cp:lastModifiedBy>
  <cp:revision>516</cp:revision>
  <cp:lastPrinted>2014-06-13T20:14:55Z</cp:lastPrinted>
  <dcterms:created xsi:type="dcterms:W3CDTF">2014-05-08T22:31:29Z</dcterms:created>
  <dcterms:modified xsi:type="dcterms:W3CDTF">2021-10-01T14:59:28Z</dcterms:modified>
</cp:coreProperties>
</file>