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diagrams/data5.xml" ContentType="application/vnd.openxmlformats-officedocument.drawingml.diagramData+xml"/>
  <Override PartName="/ppt/diagrams/data6.xml" ContentType="application/vnd.openxmlformats-officedocument.drawingml.diagramData+xml"/>
  <Override PartName="/ppt/diagrams/data7.xml" ContentType="application/vnd.openxmlformats-officedocument.drawingml.diagramData+xml"/>
  <Override PartName="/ppt/diagrams/data1.xml" ContentType="application/vnd.openxmlformats-officedocument.drawingml.diagramData+xml"/>
  <Override PartName="/ppt/diagrams/data8.xml" ContentType="application/vnd.openxmlformats-officedocument.drawingml.diagramData+xml"/>
  <Override PartName="/ppt/diagrams/data9.xml" ContentType="application/vnd.openxmlformats-officedocument.drawingml.diagramData+xml"/>
  <Override PartName="/ppt/diagrams/data10.xml" ContentType="application/vnd.openxmlformats-officedocument.drawingml.diagramData+xml"/>
  <Override PartName="/ppt/diagrams/data2.xml" ContentType="application/vnd.openxmlformats-officedocument.drawingml.diagramData+xml"/>
  <Override PartName="/ppt/diagrams/data11.xml" ContentType="application/vnd.openxmlformats-officedocument.drawingml.diagramData+xml"/>
  <Override PartName="/ppt/diagrams/data3.xml" ContentType="application/vnd.openxmlformats-officedocument.drawingml.diagramData+xml"/>
  <Override PartName="/ppt/diagrams/data4.xml" ContentType="application/vnd.openxmlformats-officedocument.drawingml.diagramData+xml"/>
  <Override PartName="/ppt/slideMasters/slideMaster1.xml" ContentType="application/vnd.openxmlformats-officedocument.presentationml.slideMaster+xml"/>
  <Override PartName="/ppt/notesSlides/notesSlide22.xml" ContentType="application/vnd.openxmlformats-officedocument.presentationml.notesSlide+xml"/>
  <Override PartName="/ppt/notesSlides/notesSlide26.xml" ContentType="application/vnd.openxmlformats-officedocument.presentationml.notesSlide+xml"/>
  <Override PartName="/ppt/notesSlides/notesSlide11.xml" ContentType="application/vnd.openxmlformats-officedocument.presentationml.notesSlide+xml"/>
  <Override PartName="/ppt/notesSlides/notesSlide47.xml" ContentType="application/vnd.openxmlformats-officedocument.presentationml.notesSlide+xml"/>
  <Override PartName="/ppt/notesSlides/notesSlide46.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notesSlides/notesSlide45.xml" ContentType="application/vnd.openxmlformats-officedocument.presentationml.notesSlide+xml"/>
  <Override PartName="/ppt/notesSlides/notesSlide44.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40.xml" ContentType="application/vnd.openxmlformats-officedocument.presentationml.notesSlide+xml"/>
  <Override PartName="/ppt/notesSlides/notesSlide30.xml" ContentType="application/vnd.openxmlformats-officedocument.presentationml.notesSlide+xml"/>
  <Override PartName="/ppt/notesSlides/notesSlide43.xml" ContentType="application/vnd.openxmlformats-officedocument.presentationml.notesSlide+xml"/>
  <Override PartName="/ppt/notesSlides/notesSlide42.xml" ContentType="application/vnd.openxmlformats-officedocument.presentationml.notesSlide+xml"/>
  <Override PartName="/ppt/notesSlides/notesSlide14.xml" ContentType="application/vnd.openxmlformats-officedocument.presentationml.notesSlide+xml"/>
  <Override PartName="/ppt/notesSlides/notesSlide27.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41.xml" ContentType="application/vnd.openxmlformats-officedocument.presentationml.notesSlide+xml"/>
  <Override PartName="/ppt/notesSlides/notesSlide7.xml" ContentType="application/vnd.openxmlformats-officedocument.presentationml.notesSlide+xml"/>
  <Override PartName="/ppt/notesSlides/notesSlide24.xml" ContentType="application/vnd.openxmlformats-officedocument.presentationml.notesSlide+xml"/>
  <Override PartName="/ppt/notesSlides/notesSlide8.xml" ContentType="application/vnd.openxmlformats-officedocument.presentationml.notesSlide+xml"/>
  <Override PartName="/ppt/notesSlides/notesSlide28.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9.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5.xml" ContentType="application/vnd.openxmlformats-officedocument.presentationml.notesSlide+xml"/>
  <Override PartName="/ppt/notesSlides/notesSlide10.xml" ContentType="application/vnd.openxmlformats-officedocument.presentationml.notesSlide+xml"/>
  <Override PartName="/ppt/notesSlides/notesSlide21.xml" ContentType="application/vnd.openxmlformats-officedocument.presentationml.notesSlide+xml"/>
  <Override PartName="/ppt/notesSlides/notesSlide29.xml" ContentType="application/vnd.openxmlformats-officedocument.presentationml.notesSlide+xml"/>
  <Override PartName="/ppt/notesSlides/notesSlide33.xml" ContentType="application/vnd.openxmlformats-officedocument.presentationml.notesSlide+xml"/>
  <Override PartName="/ppt/notesSlides/notesSlide48.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31.xml" ContentType="application/vnd.openxmlformats-officedocument.presentationml.notesSlide+xml"/>
  <Override PartName="/ppt/diagrams/drawing11.xml" ContentType="application/vnd.ms-office.drawingml.diagramDrawing+xml"/>
  <Override PartName="/ppt/handoutMasters/handoutMaster1.xml" ContentType="application/vnd.openxmlformats-officedocument.presentationml.handoutMaster+xml"/>
  <Override PartName="/ppt/diagrams/colors7.xml" ContentType="application/vnd.openxmlformats-officedocument.drawingml.diagramColors+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rts/chart1.xml" ContentType="application/vnd.openxmlformats-officedocument.drawingml.chart+xml"/>
  <Override PartName="/ppt/diagrams/drawing7.xml" ContentType="application/vnd.ms-office.drawingml.diagramDrawing+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layout7.xml" ContentType="application/vnd.openxmlformats-officedocument.drawingml.diagramLayout+xml"/>
  <Override PartName="/ppt/theme/theme3.xml" ContentType="application/vnd.openxmlformats-officedocument.theme+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Masters/notesMaster1.xml" ContentType="application/vnd.openxmlformats-officedocument.presentationml.notesMaster+xml"/>
  <Override PartName="/ppt/diagrams/layout11.xml" ContentType="application/vnd.openxmlformats-officedocument.drawingml.diagramLayout+xml"/>
  <Override PartName="/ppt/diagrams/quickStyle7.xml" ContentType="application/vnd.openxmlformats-officedocument.drawingml.diagramStyle+xml"/>
  <Override PartName="/ppt/diagrams/quickStyle11.xml" ContentType="application/vnd.openxmlformats-officedocument.drawingml.diagramStyle+xml"/>
  <Override PartName="/ppt/diagrams/colors11.xml" ContentType="application/vnd.openxmlformats-officedocument.drawingml.diagramColors+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app.xml" ContentType="application/vnd.openxmlformats-officedocument.extended-properties+xml"/>
  <Override PartName="/ppt/tags/tag4.xml" ContentType="application/vnd.openxmlformats-officedocument.presentationml.tags+xml"/>
  <Override PartName="/ppt/tags/tag3.xml" ContentType="application/vnd.openxmlformats-officedocument.presentationml.tags+xml"/>
  <Override PartName="/ppt/tags/tag2.xml" ContentType="application/vnd.openxmlformats-officedocument.presentationml.tags+xml"/>
  <Override PartName="/ppt/tags/tag1.xml" ContentType="application/vnd.openxmlformats-officedocument.presentationml.tag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6" r:id="rId1"/>
  </p:sldMasterIdLst>
  <p:notesMasterIdLst>
    <p:notesMasterId r:id="rId54"/>
  </p:notesMasterIdLst>
  <p:handoutMasterIdLst>
    <p:handoutMasterId r:id="rId55"/>
  </p:handoutMasterIdLst>
  <p:sldIdLst>
    <p:sldId id="365" r:id="rId2"/>
    <p:sldId id="362" r:id="rId3"/>
    <p:sldId id="363" r:id="rId4"/>
    <p:sldId id="364" r:id="rId5"/>
    <p:sldId id="371" r:id="rId6"/>
    <p:sldId id="368" r:id="rId7"/>
    <p:sldId id="411" r:id="rId8"/>
    <p:sldId id="367" r:id="rId9"/>
    <p:sldId id="324" r:id="rId10"/>
    <p:sldId id="325" r:id="rId11"/>
    <p:sldId id="330" r:id="rId12"/>
    <p:sldId id="377" r:id="rId13"/>
    <p:sldId id="374" r:id="rId14"/>
    <p:sldId id="412" r:id="rId15"/>
    <p:sldId id="334" r:id="rId16"/>
    <p:sldId id="335" r:id="rId17"/>
    <p:sldId id="336" r:id="rId18"/>
    <p:sldId id="337" r:id="rId19"/>
    <p:sldId id="338" r:id="rId20"/>
    <p:sldId id="339" r:id="rId21"/>
    <p:sldId id="340" r:id="rId22"/>
    <p:sldId id="341" r:id="rId23"/>
    <p:sldId id="342" r:id="rId24"/>
    <p:sldId id="413" r:id="rId25"/>
    <p:sldId id="343" r:id="rId26"/>
    <p:sldId id="344" r:id="rId27"/>
    <p:sldId id="345" r:id="rId28"/>
    <p:sldId id="346" r:id="rId29"/>
    <p:sldId id="347" r:id="rId30"/>
    <p:sldId id="414" r:id="rId31"/>
    <p:sldId id="400" r:id="rId32"/>
    <p:sldId id="401" r:id="rId33"/>
    <p:sldId id="348" r:id="rId34"/>
    <p:sldId id="349" r:id="rId35"/>
    <p:sldId id="350" r:id="rId36"/>
    <p:sldId id="351" r:id="rId37"/>
    <p:sldId id="352" r:id="rId38"/>
    <p:sldId id="404" r:id="rId39"/>
    <p:sldId id="403" r:id="rId40"/>
    <p:sldId id="405" r:id="rId41"/>
    <p:sldId id="353" r:id="rId42"/>
    <p:sldId id="354" r:id="rId43"/>
    <p:sldId id="355" r:id="rId44"/>
    <p:sldId id="356" r:id="rId45"/>
    <p:sldId id="357" r:id="rId46"/>
    <p:sldId id="358" r:id="rId47"/>
    <p:sldId id="415" r:id="rId48"/>
    <p:sldId id="309" r:id="rId49"/>
    <p:sldId id="476" r:id="rId50"/>
    <p:sldId id="475" r:id="rId51"/>
    <p:sldId id="477" r:id="rId52"/>
    <p:sldId id="478" r:id="rId5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4E39857-C161-4AFE-9456-5F4BCAF0A083}">
          <p14:sldIdLst>
            <p14:sldId id="365"/>
            <p14:sldId id="362"/>
            <p14:sldId id="363"/>
            <p14:sldId id="364"/>
            <p14:sldId id="371"/>
            <p14:sldId id="368"/>
            <p14:sldId id="411"/>
            <p14:sldId id="367"/>
            <p14:sldId id="324"/>
            <p14:sldId id="325"/>
            <p14:sldId id="330"/>
            <p14:sldId id="377"/>
            <p14:sldId id="374"/>
            <p14:sldId id="412"/>
            <p14:sldId id="334"/>
            <p14:sldId id="335"/>
            <p14:sldId id="336"/>
            <p14:sldId id="337"/>
            <p14:sldId id="338"/>
            <p14:sldId id="339"/>
            <p14:sldId id="340"/>
            <p14:sldId id="341"/>
            <p14:sldId id="342"/>
            <p14:sldId id="413"/>
            <p14:sldId id="343"/>
            <p14:sldId id="344"/>
            <p14:sldId id="345"/>
            <p14:sldId id="346"/>
            <p14:sldId id="347"/>
            <p14:sldId id="414"/>
            <p14:sldId id="400"/>
            <p14:sldId id="401"/>
            <p14:sldId id="348"/>
            <p14:sldId id="349"/>
            <p14:sldId id="350"/>
            <p14:sldId id="351"/>
            <p14:sldId id="352"/>
            <p14:sldId id="404"/>
            <p14:sldId id="403"/>
            <p14:sldId id="405"/>
            <p14:sldId id="353"/>
            <p14:sldId id="354"/>
            <p14:sldId id="355"/>
            <p14:sldId id="356"/>
            <p14:sldId id="357"/>
            <p14:sldId id="358"/>
            <p14:sldId id="415"/>
            <p14:sldId id="309"/>
            <p14:sldId id="476"/>
            <p14:sldId id="475"/>
            <p14:sldId id="477"/>
            <p14:sldId id="478"/>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razinskaite, Ruta" initials="BR" lastIdx="1" clrIdx="0">
    <p:extLst>
      <p:ext uri="{19B8F6BF-5375-455C-9EA6-DF929625EA0E}">
        <p15:presenceInfo xmlns:p15="http://schemas.microsoft.com/office/powerpoint/2012/main" userId="S-1-5-21-2551908886-1609939859-1204051493-40441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3B57"/>
    <a:srgbClr val="9BD45E"/>
    <a:srgbClr val="B30000"/>
    <a:srgbClr val="FFFFFF"/>
    <a:srgbClr val="365F91"/>
    <a:srgbClr val="0096D6"/>
    <a:srgbClr val="004065"/>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0111" autoAdjust="0"/>
    <p:restoredTop sz="56757" autoAdjust="0"/>
  </p:normalViewPr>
  <p:slideViewPr>
    <p:cSldViewPr>
      <p:cViewPr varScale="1">
        <p:scale>
          <a:sx n="38" d="100"/>
          <a:sy n="38" d="100"/>
        </p:scale>
        <p:origin x="1008" y="32"/>
      </p:cViewPr>
      <p:guideLst>
        <p:guide orient="horz" pos="2160"/>
        <p:guide pos="2880"/>
      </p:guideLst>
    </p:cSldViewPr>
  </p:slideViewPr>
  <p:outlineViewPr>
    <p:cViewPr>
      <p:scale>
        <a:sx n="33" d="100"/>
        <a:sy n="33" d="100"/>
      </p:scale>
      <p:origin x="0" y="186"/>
    </p:cViewPr>
  </p:outlineViewPr>
  <p:notesTextViewPr>
    <p:cViewPr>
      <p:scale>
        <a:sx n="1" d="1"/>
        <a:sy n="1" d="1"/>
      </p:scale>
      <p:origin x="0" y="0"/>
    </p:cViewPr>
  </p:notesTextViewPr>
  <p:sorterViewPr>
    <p:cViewPr>
      <p:scale>
        <a:sx n="100" d="100"/>
        <a:sy n="100" d="100"/>
      </p:scale>
      <p:origin x="0" y="0"/>
    </p:cViewPr>
  </p:sorterViewPr>
  <p:notesViewPr>
    <p:cSldViewPr>
      <p:cViewPr>
        <p:scale>
          <a:sx n="100" d="100"/>
          <a:sy n="100" d="100"/>
        </p:scale>
        <p:origin x="-3420" y="50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customXml" Target="../customXml/item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62"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spPr>
            <a:solidFill>
              <a:schemeClr val="accent2"/>
            </a:solidFill>
          </c:spPr>
          <c:dPt>
            <c:idx val="0"/>
            <c:bubble3D val="0"/>
            <c:spPr>
              <a:solidFill>
                <a:srgbClr val="365F91"/>
              </a:solidFill>
            </c:spPr>
            <c:extLst>
              <c:ext xmlns:c16="http://schemas.microsoft.com/office/drawing/2014/chart" uri="{C3380CC4-5D6E-409C-BE32-E72D297353CC}">
                <c16:uniqueId val="{00000001-9345-4D27-9C74-7823849AC4EF}"/>
              </c:ext>
            </c:extLst>
          </c:dPt>
          <c:dPt>
            <c:idx val="1"/>
            <c:bubble3D val="0"/>
            <c:spPr>
              <a:solidFill>
                <a:srgbClr val="BBE0E3"/>
              </a:solidFill>
            </c:spPr>
            <c:extLst>
              <c:ext xmlns:c16="http://schemas.microsoft.com/office/drawing/2014/chart" uri="{C3380CC4-5D6E-409C-BE32-E72D297353CC}">
                <c16:uniqueId val="{00000003-9345-4D27-9C74-7823849AC4EF}"/>
              </c:ext>
            </c:extLst>
          </c:dPt>
          <c:cat>
            <c:numRef>
              <c:f>Sheet1!$A$2:$A$3</c:f>
              <c:numCache>
                <c:formatCode>General</c:formatCode>
                <c:ptCount val="2"/>
              </c:numCache>
            </c:numRef>
          </c:cat>
          <c:val>
            <c:numRef>
              <c:f>Sheet1!$B$2:$B$3</c:f>
              <c:numCache>
                <c:formatCode>General</c:formatCode>
                <c:ptCount val="2"/>
                <c:pt idx="0">
                  <c:v>2</c:v>
                </c:pt>
                <c:pt idx="1">
                  <c:v>1</c:v>
                </c:pt>
              </c:numCache>
            </c:numRef>
          </c:val>
          <c:extLst>
            <c:ext xmlns:c16="http://schemas.microsoft.com/office/drawing/2014/chart" uri="{C3380CC4-5D6E-409C-BE32-E72D297353CC}">
              <c16:uniqueId val="{00000004-9345-4D27-9C74-7823849AC4EF}"/>
            </c:ext>
          </c:extLst>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CB27BFB-8EB0-4740-BF9C-96E43BDFD2AA}"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305BD74F-3AA3-4F94-AB0D-11A5066D6B86}">
      <dgm:prSet phldrT="[Text]"/>
      <dgm:spPr>
        <a:solidFill>
          <a:srgbClr val="033B57"/>
        </a:solidFill>
      </dgm:spPr>
      <dgm:t>
        <a:bodyPr/>
        <a:lstStyle/>
        <a:p>
          <a:r>
            <a:rPr lang="en-US" dirty="0">
              <a:solidFill>
                <a:schemeClr val="bg1"/>
              </a:solidFill>
            </a:rPr>
            <a:t>Benign</a:t>
          </a:r>
        </a:p>
      </dgm:t>
    </dgm:pt>
    <dgm:pt modelId="{AFC1C7BF-E189-4DBB-87BF-5F33165409AB}" type="parTrans" cxnId="{393EF9E3-95C1-4A7B-ACFF-66A45374873E}">
      <dgm:prSet/>
      <dgm:spPr/>
      <dgm:t>
        <a:bodyPr/>
        <a:lstStyle/>
        <a:p>
          <a:endParaRPr lang="en-US"/>
        </a:p>
      </dgm:t>
    </dgm:pt>
    <dgm:pt modelId="{79A9EF2C-AFAC-4AF2-8E1E-6835F075B1DA}" type="sibTrans" cxnId="{393EF9E3-95C1-4A7B-ACFF-66A45374873E}">
      <dgm:prSet/>
      <dgm:spPr/>
      <dgm:t>
        <a:bodyPr/>
        <a:lstStyle/>
        <a:p>
          <a:endParaRPr lang="en-US"/>
        </a:p>
      </dgm:t>
    </dgm:pt>
    <dgm:pt modelId="{D8D4A6C8-25C1-4C4A-A78C-8D01E2D557C3}">
      <dgm:prSet phldrT="[Text]"/>
      <dgm:spPr/>
      <dgm:t>
        <a:bodyPr/>
        <a:lstStyle/>
        <a:p>
          <a:r>
            <a:rPr lang="en-US" dirty="0"/>
            <a:t>Non-cancerous</a:t>
          </a:r>
        </a:p>
      </dgm:t>
    </dgm:pt>
    <dgm:pt modelId="{85620A0E-FE94-42CC-AE9E-E17EFCDD572F}" type="parTrans" cxnId="{0A34E575-8773-4BBB-9518-84FDC4706FB1}">
      <dgm:prSet/>
      <dgm:spPr/>
      <dgm:t>
        <a:bodyPr/>
        <a:lstStyle/>
        <a:p>
          <a:endParaRPr lang="en-US"/>
        </a:p>
      </dgm:t>
    </dgm:pt>
    <dgm:pt modelId="{AAC78C99-512C-462E-84E8-53FEA5F08614}" type="sibTrans" cxnId="{0A34E575-8773-4BBB-9518-84FDC4706FB1}">
      <dgm:prSet/>
      <dgm:spPr/>
      <dgm:t>
        <a:bodyPr/>
        <a:lstStyle/>
        <a:p>
          <a:endParaRPr lang="en-US"/>
        </a:p>
      </dgm:t>
    </dgm:pt>
    <dgm:pt modelId="{4ECD0C2E-A198-4A8F-8FCC-411124DAA9A9}">
      <dgm:prSet phldrT="[Text]"/>
      <dgm:spPr>
        <a:solidFill>
          <a:srgbClr val="033B57"/>
        </a:solidFill>
      </dgm:spPr>
      <dgm:t>
        <a:bodyPr/>
        <a:lstStyle/>
        <a:p>
          <a:r>
            <a:rPr lang="en-US" dirty="0">
              <a:solidFill>
                <a:schemeClr val="bg1"/>
              </a:solidFill>
            </a:rPr>
            <a:t>Malignant</a:t>
          </a:r>
        </a:p>
      </dgm:t>
    </dgm:pt>
    <dgm:pt modelId="{63ADD6B4-429B-42AE-8E72-BCC03171B379}" type="parTrans" cxnId="{E27F407C-DC4C-45BB-B4F1-72585F229039}">
      <dgm:prSet/>
      <dgm:spPr/>
      <dgm:t>
        <a:bodyPr/>
        <a:lstStyle/>
        <a:p>
          <a:endParaRPr lang="en-US"/>
        </a:p>
      </dgm:t>
    </dgm:pt>
    <dgm:pt modelId="{9F537190-00AC-4F0E-8D63-28BE77B3FC40}" type="sibTrans" cxnId="{E27F407C-DC4C-45BB-B4F1-72585F229039}">
      <dgm:prSet/>
      <dgm:spPr/>
      <dgm:t>
        <a:bodyPr/>
        <a:lstStyle/>
        <a:p>
          <a:endParaRPr lang="en-US"/>
        </a:p>
      </dgm:t>
    </dgm:pt>
    <dgm:pt modelId="{3ED7EC1D-C5D8-4B89-9FA4-14CCF368F30F}">
      <dgm:prSet phldrT="[Text]"/>
      <dgm:spPr/>
      <dgm:t>
        <a:bodyPr/>
        <a:lstStyle/>
        <a:p>
          <a:r>
            <a:rPr lang="en-US" dirty="0"/>
            <a:t>Cancerous</a:t>
          </a:r>
        </a:p>
      </dgm:t>
    </dgm:pt>
    <dgm:pt modelId="{E9FCE1C0-7CD4-4463-9DF2-741A917BF95C}" type="parTrans" cxnId="{ED1BBB74-0F3A-4E1E-AFE5-014C45F9E1FD}">
      <dgm:prSet/>
      <dgm:spPr/>
      <dgm:t>
        <a:bodyPr/>
        <a:lstStyle/>
        <a:p>
          <a:endParaRPr lang="en-US"/>
        </a:p>
      </dgm:t>
    </dgm:pt>
    <dgm:pt modelId="{6EE0C589-668F-4AD6-9C9E-C119301C865E}" type="sibTrans" cxnId="{ED1BBB74-0F3A-4E1E-AFE5-014C45F9E1FD}">
      <dgm:prSet/>
      <dgm:spPr/>
      <dgm:t>
        <a:bodyPr/>
        <a:lstStyle/>
        <a:p>
          <a:endParaRPr lang="en-US"/>
        </a:p>
      </dgm:t>
    </dgm:pt>
    <dgm:pt modelId="{F165AA3B-1A58-4F95-A994-BBBA6599570E}">
      <dgm:prSet phldrT="[Text]"/>
      <dgm:spPr/>
      <dgm:t>
        <a:bodyPr/>
        <a:lstStyle/>
        <a:p>
          <a:r>
            <a:rPr lang="en-US" dirty="0"/>
            <a:t>Invade tissue or spread</a:t>
          </a:r>
        </a:p>
      </dgm:t>
    </dgm:pt>
    <dgm:pt modelId="{D814A329-53D0-4E13-B8A0-1A9DA3E62A38}" type="parTrans" cxnId="{C7E3E0BB-1EEC-421F-9F10-BABDA6F32116}">
      <dgm:prSet/>
      <dgm:spPr/>
      <dgm:t>
        <a:bodyPr/>
        <a:lstStyle/>
        <a:p>
          <a:endParaRPr lang="en-US"/>
        </a:p>
      </dgm:t>
    </dgm:pt>
    <dgm:pt modelId="{46E769C7-603F-479E-B47E-50CBC7F6885B}" type="sibTrans" cxnId="{C7E3E0BB-1EEC-421F-9F10-BABDA6F32116}">
      <dgm:prSet/>
      <dgm:spPr/>
      <dgm:t>
        <a:bodyPr/>
        <a:lstStyle/>
        <a:p>
          <a:endParaRPr lang="en-US"/>
        </a:p>
      </dgm:t>
    </dgm:pt>
    <dgm:pt modelId="{0A3E9583-0E0D-4FB2-91DD-6E6E52EE8FBB}">
      <dgm:prSet phldrT="[Text]"/>
      <dgm:spPr/>
      <dgm:t>
        <a:bodyPr/>
        <a:lstStyle/>
        <a:p>
          <a:r>
            <a:rPr lang="en-US" dirty="0"/>
            <a:t>Do not grow into other tissue</a:t>
          </a:r>
        </a:p>
      </dgm:t>
    </dgm:pt>
    <dgm:pt modelId="{34C19249-5E03-463D-B4F7-F7B1B3BBE5CE}" type="parTrans" cxnId="{F796F7FD-46E3-4E69-8A68-9F6C34559DED}">
      <dgm:prSet/>
      <dgm:spPr/>
      <dgm:t>
        <a:bodyPr/>
        <a:lstStyle/>
        <a:p>
          <a:endParaRPr lang="en-US"/>
        </a:p>
      </dgm:t>
    </dgm:pt>
    <dgm:pt modelId="{0079D76B-0217-4A47-A26D-F6079942EF44}" type="sibTrans" cxnId="{F796F7FD-46E3-4E69-8A68-9F6C34559DED}">
      <dgm:prSet/>
      <dgm:spPr/>
      <dgm:t>
        <a:bodyPr/>
        <a:lstStyle/>
        <a:p>
          <a:endParaRPr lang="en-US"/>
        </a:p>
      </dgm:t>
    </dgm:pt>
    <dgm:pt modelId="{446D8098-16AE-4147-B0F6-A600543F3438}" type="pres">
      <dgm:prSet presAssocID="{ECB27BFB-8EB0-4740-BF9C-96E43BDFD2AA}" presName="Name0" presStyleCnt="0">
        <dgm:presLayoutVars>
          <dgm:dir/>
          <dgm:animLvl val="lvl"/>
          <dgm:resizeHandles val="exact"/>
        </dgm:presLayoutVars>
      </dgm:prSet>
      <dgm:spPr/>
    </dgm:pt>
    <dgm:pt modelId="{EB405E29-54E9-4665-BF55-FF326C492E11}" type="pres">
      <dgm:prSet presAssocID="{305BD74F-3AA3-4F94-AB0D-11A5066D6B86}" presName="composite" presStyleCnt="0"/>
      <dgm:spPr/>
    </dgm:pt>
    <dgm:pt modelId="{B219D52D-09B9-4FA3-A315-584464FE323C}" type="pres">
      <dgm:prSet presAssocID="{305BD74F-3AA3-4F94-AB0D-11A5066D6B86}" presName="parTx" presStyleLbl="alignNode1" presStyleIdx="0" presStyleCnt="2">
        <dgm:presLayoutVars>
          <dgm:chMax val="0"/>
          <dgm:chPref val="0"/>
          <dgm:bulletEnabled val="1"/>
        </dgm:presLayoutVars>
      </dgm:prSet>
      <dgm:spPr/>
    </dgm:pt>
    <dgm:pt modelId="{6AA4A6EC-FCF8-42D3-8878-4A93EC6CFEA7}" type="pres">
      <dgm:prSet presAssocID="{305BD74F-3AA3-4F94-AB0D-11A5066D6B86}" presName="desTx" presStyleLbl="alignAccFollowNode1" presStyleIdx="0" presStyleCnt="2">
        <dgm:presLayoutVars>
          <dgm:bulletEnabled val="1"/>
        </dgm:presLayoutVars>
      </dgm:prSet>
      <dgm:spPr/>
    </dgm:pt>
    <dgm:pt modelId="{339DEBB5-EA85-4F88-AECA-8FE87C514423}" type="pres">
      <dgm:prSet presAssocID="{79A9EF2C-AFAC-4AF2-8E1E-6835F075B1DA}" presName="space" presStyleCnt="0"/>
      <dgm:spPr/>
    </dgm:pt>
    <dgm:pt modelId="{B7D36448-3308-4756-93B9-C7A083FDA165}" type="pres">
      <dgm:prSet presAssocID="{4ECD0C2E-A198-4A8F-8FCC-411124DAA9A9}" presName="composite" presStyleCnt="0"/>
      <dgm:spPr/>
    </dgm:pt>
    <dgm:pt modelId="{FC088E25-FA4F-4E56-A9EA-8B20EB5F1985}" type="pres">
      <dgm:prSet presAssocID="{4ECD0C2E-A198-4A8F-8FCC-411124DAA9A9}" presName="parTx" presStyleLbl="alignNode1" presStyleIdx="1" presStyleCnt="2">
        <dgm:presLayoutVars>
          <dgm:chMax val="0"/>
          <dgm:chPref val="0"/>
          <dgm:bulletEnabled val="1"/>
        </dgm:presLayoutVars>
      </dgm:prSet>
      <dgm:spPr/>
    </dgm:pt>
    <dgm:pt modelId="{75D4764A-F843-4674-AFA3-D44509F65475}" type="pres">
      <dgm:prSet presAssocID="{4ECD0C2E-A198-4A8F-8FCC-411124DAA9A9}" presName="desTx" presStyleLbl="alignAccFollowNode1" presStyleIdx="1" presStyleCnt="2">
        <dgm:presLayoutVars>
          <dgm:bulletEnabled val="1"/>
        </dgm:presLayoutVars>
      </dgm:prSet>
      <dgm:spPr/>
    </dgm:pt>
  </dgm:ptLst>
  <dgm:cxnLst>
    <dgm:cxn modelId="{93D0440E-707E-4403-A1FB-974C0BB1F8FA}" type="presOf" srcId="{ECB27BFB-8EB0-4740-BF9C-96E43BDFD2AA}" destId="{446D8098-16AE-4147-B0F6-A600543F3438}" srcOrd="0" destOrd="0" presId="urn:microsoft.com/office/officeart/2005/8/layout/hList1"/>
    <dgm:cxn modelId="{97C0AA27-2EBB-4878-B1B1-10E5B4AE9A35}" type="presOf" srcId="{D8D4A6C8-25C1-4C4A-A78C-8D01E2D557C3}" destId="{6AA4A6EC-FCF8-42D3-8878-4A93EC6CFEA7}" srcOrd="0" destOrd="0" presId="urn:microsoft.com/office/officeart/2005/8/layout/hList1"/>
    <dgm:cxn modelId="{2D66F02C-7484-4F8C-BF1C-54ED96DF704A}" type="presOf" srcId="{F165AA3B-1A58-4F95-A994-BBBA6599570E}" destId="{75D4764A-F843-4674-AFA3-D44509F65475}" srcOrd="0" destOrd="1" presId="urn:microsoft.com/office/officeart/2005/8/layout/hList1"/>
    <dgm:cxn modelId="{EAD29263-2D98-464C-9905-D2C09DDECFA5}" type="presOf" srcId="{305BD74F-3AA3-4F94-AB0D-11A5066D6B86}" destId="{B219D52D-09B9-4FA3-A315-584464FE323C}" srcOrd="0" destOrd="0" presId="urn:microsoft.com/office/officeart/2005/8/layout/hList1"/>
    <dgm:cxn modelId="{2E47B34D-7507-4370-B263-65FB07591F9C}" type="presOf" srcId="{3ED7EC1D-C5D8-4B89-9FA4-14CCF368F30F}" destId="{75D4764A-F843-4674-AFA3-D44509F65475}" srcOrd="0" destOrd="0" presId="urn:microsoft.com/office/officeart/2005/8/layout/hList1"/>
    <dgm:cxn modelId="{ED1BBB74-0F3A-4E1E-AFE5-014C45F9E1FD}" srcId="{4ECD0C2E-A198-4A8F-8FCC-411124DAA9A9}" destId="{3ED7EC1D-C5D8-4B89-9FA4-14CCF368F30F}" srcOrd="0" destOrd="0" parTransId="{E9FCE1C0-7CD4-4463-9DF2-741A917BF95C}" sibTransId="{6EE0C589-668F-4AD6-9C9E-C119301C865E}"/>
    <dgm:cxn modelId="{0A34E575-8773-4BBB-9518-84FDC4706FB1}" srcId="{305BD74F-3AA3-4F94-AB0D-11A5066D6B86}" destId="{D8D4A6C8-25C1-4C4A-A78C-8D01E2D557C3}" srcOrd="0" destOrd="0" parTransId="{85620A0E-FE94-42CC-AE9E-E17EFCDD572F}" sibTransId="{AAC78C99-512C-462E-84E8-53FEA5F08614}"/>
    <dgm:cxn modelId="{FC4D8179-AEBB-43BD-8446-9C169EFDE6BA}" type="presOf" srcId="{0A3E9583-0E0D-4FB2-91DD-6E6E52EE8FBB}" destId="{6AA4A6EC-FCF8-42D3-8878-4A93EC6CFEA7}" srcOrd="0" destOrd="1" presId="urn:microsoft.com/office/officeart/2005/8/layout/hList1"/>
    <dgm:cxn modelId="{E27F407C-DC4C-45BB-B4F1-72585F229039}" srcId="{ECB27BFB-8EB0-4740-BF9C-96E43BDFD2AA}" destId="{4ECD0C2E-A198-4A8F-8FCC-411124DAA9A9}" srcOrd="1" destOrd="0" parTransId="{63ADD6B4-429B-42AE-8E72-BCC03171B379}" sibTransId="{9F537190-00AC-4F0E-8D63-28BE77B3FC40}"/>
    <dgm:cxn modelId="{8EEF75B2-3A79-4E19-BC82-E0FC7065D9A0}" type="presOf" srcId="{4ECD0C2E-A198-4A8F-8FCC-411124DAA9A9}" destId="{FC088E25-FA4F-4E56-A9EA-8B20EB5F1985}" srcOrd="0" destOrd="0" presId="urn:microsoft.com/office/officeart/2005/8/layout/hList1"/>
    <dgm:cxn modelId="{C7E3E0BB-1EEC-421F-9F10-BABDA6F32116}" srcId="{4ECD0C2E-A198-4A8F-8FCC-411124DAA9A9}" destId="{F165AA3B-1A58-4F95-A994-BBBA6599570E}" srcOrd="1" destOrd="0" parTransId="{D814A329-53D0-4E13-B8A0-1A9DA3E62A38}" sibTransId="{46E769C7-603F-479E-B47E-50CBC7F6885B}"/>
    <dgm:cxn modelId="{393EF9E3-95C1-4A7B-ACFF-66A45374873E}" srcId="{ECB27BFB-8EB0-4740-BF9C-96E43BDFD2AA}" destId="{305BD74F-3AA3-4F94-AB0D-11A5066D6B86}" srcOrd="0" destOrd="0" parTransId="{AFC1C7BF-E189-4DBB-87BF-5F33165409AB}" sibTransId="{79A9EF2C-AFAC-4AF2-8E1E-6835F075B1DA}"/>
    <dgm:cxn modelId="{F796F7FD-46E3-4E69-8A68-9F6C34559DED}" srcId="{305BD74F-3AA3-4F94-AB0D-11A5066D6B86}" destId="{0A3E9583-0E0D-4FB2-91DD-6E6E52EE8FBB}" srcOrd="1" destOrd="0" parTransId="{34C19249-5E03-463D-B4F7-F7B1B3BBE5CE}" sibTransId="{0079D76B-0217-4A47-A26D-F6079942EF44}"/>
    <dgm:cxn modelId="{21C586FA-6F85-45BC-8077-E363EB22927D}" type="presParOf" srcId="{446D8098-16AE-4147-B0F6-A600543F3438}" destId="{EB405E29-54E9-4665-BF55-FF326C492E11}" srcOrd="0" destOrd="0" presId="urn:microsoft.com/office/officeart/2005/8/layout/hList1"/>
    <dgm:cxn modelId="{FC2C30F5-A2ED-4DF1-A5D0-48E26E1D0D2B}" type="presParOf" srcId="{EB405E29-54E9-4665-BF55-FF326C492E11}" destId="{B219D52D-09B9-4FA3-A315-584464FE323C}" srcOrd="0" destOrd="0" presId="urn:microsoft.com/office/officeart/2005/8/layout/hList1"/>
    <dgm:cxn modelId="{D29CB4EB-D05D-4D30-9CBE-521C4D131470}" type="presParOf" srcId="{EB405E29-54E9-4665-BF55-FF326C492E11}" destId="{6AA4A6EC-FCF8-42D3-8878-4A93EC6CFEA7}" srcOrd="1" destOrd="0" presId="urn:microsoft.com/office/officeart/2005/8/layout/hList1"/>
    <dgm:cxn modelId="{056D67F5-3A90-4615-90FA-3A8DA6045CB2}" type="presParOf" srcId="{446D8098-16AE-4147-B0F6-A600543F3438}" destId="{339DEBB5-EA85-4F88-AECA-8FE87C514423}" srcOrd="1" destOrd="0" presId="urn:microsoft.com/office/officeart/2005/8/layout/hList1"/>
    <dgm:cxn modelId="{BC2E895D-3D67-4D9E-AE25-6E8D67C44109}" type="presParOf" srcId="{446D8098-16AE-4147-B0F6-A600543F3438}" destId="{B7D36448-3308-4756-93B9-C7A083FDA165}" srcOrd="2" destOrd="0" presId="urn:microsoft.com/office/officeart/2005/8/layout/hList1"/>
    <dgm:cxn modelId="{7C9CC3FF-49CF-445D-B7D0-F4E2BD01FA2E}" type="presParOf" srcId="{B7D36448-3308-4756-93B9-C7A083FDA165}" destId="{FC088E25-FA4F-4E56-A9EA-8B20EB5F1985}" srcOrd="0" destOrd="0" presId="urn:microsoft.com/office/officeart/2005/8/layout/hList1"/>
    <dgm:cxn modelId="{7B9C5403-9678-41A5-BF90-8BB9E8C42213}" type="presParOf" srcId="{B7D36448-3308-4756-93B9-C7A083FDA165}" destId="{75D4764A-F843-4674-AFA3-D44509F65475}"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76F0568-75F1-4A5A-ADE8-36F3F2289D46}" type="doc">
      <dgm:prSet loTypeId="urn:microsoft.com/office/officeart/2005/8/layout/list1" loCatId="list" qsTypeId="urn:microsoft.com/office/officeart/2005/8/quickstyle/3d2" qsCatId="3D" csTypeId="urn:microsoft.com/office/officeart/2005/8/colors/accent1_2" csCatId="accent1" phldr="1"/>
      <dgm:spPr/>
      <dgm:t>
        <a:bodyPr/>
        <a:lstStyle/>
        <a:p>
          <a:endParaRPr lang="en-US"/>
        </a:p>
      </dgm:t>
    </dgm:pt>
    <dgm:pt modelId="{3E3210CC-98C8-49D1-920C-694357D73D6A}">
      <dgm:prSet phldrT="[Text]"/>
      <dgm:spPr>
        <a:solidFill>
          <a:srgbClr val="033B57"/>
        </a:solidFill>
      </dgm:spPr>
      <dgm:t>
        <a:bodyPr/>
        <a:lstStyle/>
        <a:p>
          <a:r>
            <a:rPr lang="en-US"/>
            <a:t>Improve response to standard medical treatment</a:t>
          </a:r>
        </a:p>
      </dgm:t>
    </dgm:pt>
    <dgm:pt modelId="{306746F9-8491-4238-A171-CF956305F874}" type="parTrans" cxnId="{EF78505B-E818-4B74-A948-2BA6A6DD8A38}">
      <dgm:prSet/>
      <dgm:spPr/>
      <dgm:t>
        <a:bodyPr/>
        <a:lstStyle/>
        <a:p>
          <a:endParaRPr lang="en-US"/>
        </a:p>
      </dgm:t>
    </dgm:pt>
    <dgm:pt modelId="{0C3EFC85-4181-4AE3-8DE9-3E77E0C3E757}" type="sibTrans" cxnId="{EF78505B-E818-4B74-A948-2BA6A6DD8A38}">
      <dgm:prSet/>
      <dgm:spPr/>
      <dgm:t>
        <a:bodyPr/>
        <a:lstStyle/>
        <a:p>
          <a:endParaRPr lang="en-US"/>
        </a:p>
      </dgm:t>
    </dgm:pt>
    <dgm:pt modelId="{9846CCA2-43FE-4008-A53A-7F31081EE61F}">
      <dgm:prSet/>
      <dgm:spPr>
        <a:solidFill>
          <a:srgbClr val="033B57"/>
        </a:solidFill>
      </dgm:spPr>
      <dgm:t>
        <a:bodyPr/>
        <a:lstStyle/>
        <a:p>
          <a:r>
            <a:rPr lang="en-US" dirty="0"/>
            <a:t>Manage side effects of cancer treatment</a:t>
          </a:r>
        </a:p>
      </dgm:t>
    </dgm:pt>
    <dgm:pt modelId="{6148721C-E37B-4E74-A415-A8073292BC3C}" type="parTrans" cxnId="{6552AFFC-FF0D-458B-BD8A-C3601B62DC20}">
      <dgm:prSet/>
      <dgm:spPr/>
      <dgm:t>
        <a:bodyPr/>
        <a:lstStyle/>
        <a:p>
          <a:endParaRPr lang="en-US"/>
        </a:p>
      </dgm:t>
    </dgm:pt>
    <dgm:pt modelId="{C686B9F6-7EFF-4945-867E-4D5033C60C2C}" type="sibTrans" cxnId="{6552AFFC-FF0D-458B-BD8A-C3601B62DC20}">
      <dgm:prSet/>
      <dgm:spPr/>
      <dgm:t>
        <a:bodyPr/>
        <a:lstStyle/>
        <a:p>
          <a:endParaRPr lang="en-US"/>
        </a:p>
      </dgm:t>
    </dgm:pt>
    <dgm:pt modelId="{AEE1E143-C885-4F96-89F1-5A9177D2DDFC}">
      <dgm:prSet/>
      <dgm:spPr>
        <a:solidFill>
          <a:srgbClr val="033B57"/>
        </a:solidFill>
      </dgm:spPr>
      <dgm:t>
        <a:bodyPr/>
        <a:lstStyle/>
        <a:p>
          <a:r>
            <a:rPr lang="en-US" dirty="0"/>
            <a:t>Prevent or manage cancer symptoms</a:t>
          </a:r>
        </a:p>
      </dgm:t>
    </dgm:pt>
    <dgm:pt modelId="{790B6B22-781D-4CAD-949F-3AF3CBEE8F23}" type="parTrans" cxnId="{5E466A32-C6FA-45E9-ADE5-8734077B3304}">
      <dgm:prSet/>
      <dgm:spPr/>
      <dgm:t>
        <a:bodyPr/>
        <a:lstStyle/>
        <a:p>
          <a:endParaRPr lang="en-US"/>
        </a:p>
      </dgm:t>
    </dgm:pt>
    <dgm:pt modelId="{430B5900-46E7-4C84-B642-FF045CA377D0}" type="sibTrans" cxnId="{5E466A32-C6FA-45E9-ADE5-8734077B3304}">
      <dgm:prSet/>
      <dgm:spPr/>
      <dgm:t>
        <a:bodyPr/>
        <a:lstStyle/>
        <a:p>
          <a:endParaRPr lang="en-US"/>
        </a:p>
      </dgm:t>
    </dgm:pt>
    <dgm:pt modelId="{DEDD54BA-7C9C-409F-B658-B819EE108DCC}">
      <dgm:prSet/>
      <dgm:spPr>
        <a:solidFill>
          <a:srgbClr val="033B57"/>
        </a:solidFill>
      </dgm:spPr>
      <dgm:t>
        <a:bodyPr/>
        <a:lstStyle/>
        <a:p>
          <a:r>
            <a:rPr lang="en-US" dirty="0"/>
            <a:t>Improve survival</a:t>
          </a:r>
        </a:p>
      </dgm:t>
    </dgm:pt>
    <dgm:pt modelId="{F39D0B8F-029E-4A3F-B0A4-129B3283D83A}" type="parTrans" cxnId="{749CE117-FAB2-4FCC-AC99-B88DBB0A8249}">
      <dgm:prSet/>
      <dgm:spPr/>
      <dgm:t>
        <a:bodyPr/>
        <a:lstStyle/>
        <a:p>
          <a:endParaRPr lang="en-US"/>
        </a:p>
      </dgm:t>
    </dgm:pt>
    <dgm:pt modelId="{1FD9AE4D-44A3-420D-A5A1-FFAA47597629}" type="sibTrans" cxnId="{749CE117-FAB2-4FCC-AC99-B88DBB0A8249}">
      <dgm:prSet/>
      <dgm:spPr/>
      <dgm:t>
        <a:bodyPr/>
        <a:lstStyle/>
        <a:p>
          <a:endParaRPr lang="en-US"/>
        </a:p>
      </dgm:t>
    </dgm:pt>
    <dgm:pt modelId="{997390E6-4DAA-4F3E-A416-E0A6EDF118FC}">
      <dgm:prSet/>
      <dgm:spPr>
        <a:solidFill>
          <a:srgbClr val="033B57"/>
        </a:solidFill>
      </dgm:spPr>
      <dgm:t>
        <a:bodyPr/>
        <a:lstStyle/>
        <a:p>
          <a:r>
            <a:rPr lang="en-US" dirty="0"/>
            <a:t>Enhance a sense of well-being and quality of life</a:t>
          </a:r>
        </a:p>
      </dgm:t>
    </dgm:pt>
    <dgm:pt modelId="{51BF6364-59CC-4FB5-B436-BD46DA501C78}" type="parTrans" cxnId="{296F777C-E469-4C5F-9BA6-2F7700074AD4}">
      <dgm:prSet/>
      <dgm:spPr/>
      <dgm:t>
        <a:bodyPr/>
        <a:lstStyle/>
        <a:p>
          <a:endParaRPr lang="en-US"/>
        </a:p>
      </dgm:t>
    </dgm:pt>
    <dgm:pt modelId="{34147EC3-62EF-494E-9D2D-FCEE60E9ECF2}" type="sibTrans" cxnId="{296F777C-E469-4C5F-9BA6-2F7700074AD4}">
      <dgm:prSet/>
      <dgm:spPr/>
      <dgm:t>
        <a:bodyPr/>
        <a:lstStyle/>
        <a:p>
          <a:endParaRPr lang="en-US"/>
        </a:p>
      </dgm:t>
    </dgm:pt>
    <dgm:pt modelId="{71FB4835-B328-4187-BD07-34F7469B7B40}" type="pres">
      <dgm:prSet presAssocID="{A76F0568-75F1-4A5A-ADE8-36F3F2289D46}" presName="linear" presStyleCnt="0">
        <dgm:presLayoutVars>
          <dgm:dir/>
          <dgm:animLvl val="lvl"/>
          <dgm:resizeHandles val="exact"/>
        </dgm:presLayoutVars>
      </dgm:prSet>
      <dgm:spPr/>
    </dgm:pt>
    <dgm:pt modelId="{B449348F-E6F5-44CB-83FD-06193688B9B7}" type="pres">
      <dgm:prSet presAssocID="{3E3210CC-98C8-49D1-920C-694357D73D6A}" presName="parentLin" presStyleCnt="0"/>
      <dgm:spPr/>
    </dgm:pt>
    <dgm:pt modelId="{1CCC17E0-D342-4E43-BCD2-A833A12F35B7}" type="pres">
      <dgm:prSet presAssocID="{3E3210CC-98C8-49D1-920C-694357D73D6A}" presName="parentLeftMargin" presStyleLbl="node1" presStyleIdx="0" presStyleCnt="5"/>
      <dgm:spPr/>
    </dgm:pt>
    <dgm:pt modelId="{11866FEF-F24A-4164-B285-1285D66DCED8}" type="pres">
      <dgm:prSet presAssocID="{3E3210CC-98C8-49D1-920C-694357D73D6A}" presName="parentText" presStyleLbl="node1" presStyleIdx="0" presStyleCnt="5">
        <dgm:presLayoutVars>
          <dgm:chMax val="0"/>
          <dgm:bulletEnabled val="1"/>
        </dgm:presLayoutVars>
      </dgm:prSet>
      <dgm:spPr/>
    </dgm:pt>
    <dgm:pt modelId="{17839B7E-8C98-4B7B-91B5-BFBEB0CAA722}" type="pres">
      <dgm:prSet presAssocID="{3E3210CC-98C8-49D1-920C-694357D73D6A}" presName="negativeSpace" presStyleCnt="0"/>
      <dgm:spPr/>
    </dgm:pt>
    <dgm:pt modelId="{7BB01044-8CF6-44BC-82E6-7C9DE38A29A5}" type="pres">
      <dgm:prSet presAssocID="{3E3210CC-98C8-49D1-920C-694357D73D6A}" presName="childText" presStyleLbl="conFgAcc1" presStyleIdx="0" presStyleCnt="5">
        <dgm:presLayoutVars>
          <dgm:bulletEnabled val="1"/>
        </dgm:presLayoutVars>
      </dgm:prSet>
      <dgm:spPr/>
    </dgm:pt>
    <dgm:pt modelId="{6F166599-B879-4CA8-A36E-7A1423333232}" type="pres">
      <dgm:prSet presAssocID="{0C3EFC85-4181-4AE3-8DE9-3E77E0C3E757}" presName="spaceBetweenRectangles" presStyleCnt="0"/>
      <dgm:spPr/>
    </dgm:pt>
    <dgm:pt modelId="{5CA799DF-7B89-4A44-A422-DDFFA2DCBD9E}" type="pres">
      <dgm:prSet presAssocID="{9846CCA2-43FE-4008-A53A-7F31081EE61F}" presName="parentLin" presStyleCnt="0"/>
      <dgm:spPr/>
    </dgm:pt>
    <dgm:pt modelId="{EB603B2D-1A91-4E93-B99F-066F1F3F86DF}" type="pres">
      <dgm:prSet presAssocID="{9846CCA2-43FE-4008-A53A-7F31081EE61F}" presName="parentLeftMargin" presStyleLbl="node1" presStyleIdx="0" presStyleCnt="5"/>
      <dgm:spPr/>
    </dgm:pt>
    <dgm:pt modelId="{F7D8E8AE-1120-40EA-A6CE-5F074E17AD81}" type="pres">
      <dgm:prSet presAssocID="{9846CCA2-43FE-4008-A53A-7F31081EE61F}" presName="parentText" presStyleLbl="node1" presStyleIdx="1" presStyleCnt="5">
        <dgm:presLayoutVars>
          <dgm:chMax val="0"/>
          <dgm:bulletEnabled val="1"/>
        </dgm:presLayoutVars>
      </dgm:prSet>
      <dgm:spPr/>
    </dgm:pt>
    <dgm:pt modelId="{93F18941-5196-404C-B5FF-63C2D3D66A80}" type="pres">
      <dgm:prSet presAssocID="{9846CCA2-43FE-4008-A53A-7F31081EE61F}" presName="negativeSpace" presStyleCnt="0"/>
      <dgm:spPr/>
    </dgm:pt>
    <dgm:pt modelId="{F50262A3-B298-474A-929C-F1B8320FAFA6}" type="pres">
      <dgm:prSet presAssocID="{9846CCA2-43FE-4008-A53A-7F31081EE61F}" presName="childText" presStyleLbl="conFgAcc1" presStyleIdx="1" presStyleCnt="5">
        <dgm:presLayoutVars>
          <dgm:bulletEnabled val="1"/>
        </dgm:presLayoutVars>
      </dgm:prSet>
      <dgm:spPr/>
    </dgm:pt>
    <dgm:pt modelId="{25ECF518-690A-435B-9C32-54F53430803B}" type="pres">
      <dgm:prSet presAssocID="{C686B9F6-7EFF-4945-867E-4D5033C60C2C}" presName="spaceBetweenRectangles" presStyleCnt="0"/>
      <dgm:spPr/>
    </dgm:pt>
    <dgm:pt modelId="{2632F71C-46BC-425A-9033-50301558FCBE}" type="pres">
      <dgm:prSet presAssocID="{AEE1E143-C885-4F96-89F1-5A9177D2DDFC}" presName="parentLin" presStyleCnt="0"/>
      <dgm:spPr/>
    </dgm:pt>
    <dgm:pt modelId="{33867F85-27C3-454A-A24A-1EE92DF9DE47}" type="pres">
      <dgm:prSet presAssocID="{AEE1E143-C885-4F96-89F1-5A9177D2DDFC}" presName="parentLeftMargin" presStyleLbl="node1" presStyleIdx="1" presStyleCnt="5"/>
      <dgm:spPr/>
    </dgm:pt>
    <dgm:pt modelId="{06E39796-99C2-465F-B708-0385CF0F9575}" type="pres">
      <dgm:prSet presAssocID="{AEE1E143-C885-4F96-89F1-5A9177D2DDFC}" presName="parentText" presStyleLbl="node1" presStyleIdx="2" presStyleCnt="5">
        <dgm:presLayoutVars>
          <dgm:chMax val="0"/>
          <dgm:bulletEnabled val="1"/>
        </dgm:presLayoutVars>
      </dgm:prSet>
      <dgm:spPr/>
    </dgm:pt>
    <dgm:pt modelId="{EB72274F-FD35-4059-9C89-0E62886278D7}" type="pres">
      <dgm:prSet presAssocID="{AEE1E143-C885-4F96-89F1-5A9177D2DDFC}" presName="negativeSpace" presStyleCnt="0"/>
      <dgm:spPr/>
    </dgm:pt>
    <dgm:pt modelId="{6FB278B0-B5EA-4318-9DF3-A4A737418680}" type="pres">
      <dgm:prSet presAssocID="{AEE1E143-C885-4F96-89F1-5A9177D2DDFC}" presName="childText" presStyleLbl="conFgAcc1" presStyleIdx="2" presStyleCnt="5">
        <dgm:presLayoutVars>
          <dgm:bulletEnabled val="1"/>
        </dgm:presLayoutVars>
      </dgm:prSet>
      <dgm:spPr/>
    </dgm:pt>
    <dgm:pt modelId="{D94FC5D8-A478-4609-8B13-FBE422755679}" type="pres">
      <dgm:prSet presAssocID="{430B5900-46E7-4C84-B642-FF045CA377D0}" presName="spaceBetweenRectangles" presStyleCnt="0"/>
      <dgm:spPr/>
    </dgm:pt>
    <dgm:pt modelId="{7326CC13-1FDA-41F9-B959-803C60691D1C}" type="pres">
      <dgm:prSet presAssocID="{DEDD54BA-7C9C-409F-B658-B819EE108DCC}" presName="parentLin" presStyleCnt="0"/>
      <dgm:spPr/>
    </dgm:pt>
    <dgm:pt modelId="{3FB85BE2-C3FE-40F3-9FCD-B46B0AA0833B}" type="pres">
      <dgm:prSet presAssocID="{DEDD54BA-7C9C-409F-B658-B819EE108DCC}" presName="parentLeftMargin" presStyleLbl="node1" presStyleIdx="2" presStyleCnt="5"/>
      <dgm:spPr/>
    </dgm:pt>
    <dgm:pt modelId="{B30BFD46-0A37-4303-8F10-00DEC1065FDC}" type="pres">
      <dgm:prSet presAssocID="{DEDD54BA-7C9C-409F-B658-B819EE108DCC}" presName="parentText" presStyleLbl="node1" presStyleIdx="3" presStyleCnt="5">
        <dgm:presLayoutVars>
          <dgm:chMax val="0"/>
          <dgm:bulletEnabled val="1"/>
        </dgm:presLayoutVars>
      </dgm:prSet>
      <dgm:spPr/>
    </dgm:pt>
    <dgm:pt modelId="{C6C5E214-C2C1-4DB7-B657-9607A0BBEA5A}" type="pres">
      <dgm:prSet presAssocID="{DEDD54BA-7C9C-409F-B658-B819EE108DCC}" presName="negativeSpace" presStyleCnt="0"/>
      <dgm:spPr/>
    </dgm:pt>
    <dgm:pt modelId="{E3046352-347F-4CAF-8C2C-24036AFBACCE}" type="pres">
      <dgm:prSet presAssocID="{DEDD54BA-7C9C-409F-B658-B819EE108DCC}" presName="childText" presStyleLbl="conFgAcc1" presStyleIdx="3" presStyleCnt="5">
        <dgm:presLayoutVars>
          <dgm:bulletEnabled val="1"/>
        </dgm:presLayoutVars>
      </dgm:prSet>
      <dgm:spPr/>
    </dgm:pt>
    <dgm:pt modelId="{E945171A-5AC0-4A50-A224-77E4A121B5FD}" type="pres">
      <dgm:prSet presAssocID="{1FD9AE4D-44A3-420D-A5A1-FFAA47597629}" presName="spaceBetweenRectangles" presStyleCnt="0"/>
      <dgm:spPr/>
    </dgm:pt>
    <dgm:pt modelId="{C8061BBE-79E6-4565-99E1-1C1F56E4C261}" type="pres">
      <dgm:prSet presAssocID="{997390E6-4DAA-4F3E-A416-E0A6EDF118FC}" presName="parentLin" presStyleCnt="0"/>
      <dgm:spPr/>
    </dgm:pt>
    <dgm:pt modelId="{163047C0-3AAA-4C5A-9DD4-2F41A0309739}" type="pres">
      <dgm:prSet presAssocID="{997390E6-4DAA-4F3E-A416-E0A6EDF118FC}" presName="parentLeftMargin" presStyleLbl="node1" presStyleIdx="3" presStyleCnt="5"/>
      <dgm:spPr/>
    </dgm:pt>
    <dgm:pt modelId="{D8D681D5-AEBD-4D2C-AA97-35850C33CAF3}" type="pres">
      <dgm:prSet presAssocID="{997390E6-4DAA-4F3E-A416-E0A6EDF118FC}" presName="parentText" presStyleLbl="node1" presStyleIdx="4" presStyleCnt="5">
        <dgm:presLayoutVars>
          <dgm:chMax val="0"/>
          <dgm:bulletEnabled val="1"/>
        </dgm:presLayoutVars>
      </dgm:prSet>
      <dgm:spPr/>
    </dgm:pt>
    <dgm:pt modelId="{369BA040-F4D6-43C2-A010-9AEDE53DB8BB}" type="pres">
      <dgm:prSet presAssocID="{997390E6-4DAA-4F3E-A416-E0A6EDF118FC}" presName="negativeSpace" presStyleCnt="0"/>
      <dgm:spPr/>
    </dgm:pt>
    <dgm:pt modelId="{CD7DF1B9-67A6-4B1C-9508-B1667419A210}" type="pres">
      <dgm:prSet presAssocID="{997390E6-4DAA-4F3E-A416-E0A6EDF118FC}" presName="childText" presStyleLbl="conFgAcc1" presStyleIdx="4" presStyleCnt="5">
        <dgm:presLayoutVars>
          <dgm:bulletEnabled val="1"/>
        </dgm:presLayoutVars>
      </dgm:prSet>
      <dgm:spPr/>
    </dgm:pt>
  </dgm:ptLst>
  <dgm:cxnLst>
    <dgm:cxn modelId="{E636C117-70A3-43EA-9974-F1A46D93014F}" type="presOf" srcId="{9846CCA2-43FE-4008-A53A-7F31081EE61F}" destId="{EB603B2D-1A91-4E93-B99F-066F1F3F86DF}" srcOrd="0" destOrd="0" presId="urn:microsoft.com/office/officeart/2005/8/layout/list1"/>
    <dgm:cxn modelId="{749CE117-FAB2-4FCC-AC99-B88DBB0A8249}" srcId="{A76F0568-75F1-4A5A-ADE8-36F3F2289D46}" destId="{DEDD54BA-7C9C-409F-B658-B819EE108DCC}" srcOrd="3" destOrd="0" parTransId="{F39D0B8F-029E-4A3F-B0A4-129B3283D83A}" sibTransId="{1FD9AE4D-44A3-420D-A5A1-FFAA47597629}"/>
    <dgm:cxn modelId="{3224AE24-F5AB-4815-B6BB-BB19600ECED2}" type="presOf" srcId="{DEDD54BA-7C9C-409F-B658-B819EE108DCC}" destId="{B30BFD46-0A37-4303-8F10-00DEC1065FDC}" srcOrd="1" destOrd="0" presId="urn:microsoft.com/office/officeart/2005/8/layout/list1"/>
    <dgm:cxn modelId="{135F2429-BF58-41E4-BE24-E6E97302F7A4}" type="presOf" srcId="{997390E6-4DAA-4F3E-A416-E0A6EDF118FC}" destId="{163047C0-3AAA-4C5A-9DD4-2F41A0309739}" srcOrd="0" destOrd="0" presId="urn:microsoft.com/office/officeart/2005/8/layout/list1"/>
    <dgm:cxn modelId="{5E466A32-C6FA-45E9-ADE5-8734077B3304}" srcId="{A76F0568-75F1-4A5A-ADE8-36F3F2289D46}" destId="{AEE1E143-C885-4F96-89F1-5A9177D2DDFC}" srcOrd="2" destOrd="0" parTransId="{790B6B22-781D-4CAD-949F-3AF3CBEE8F23}" sibTransId="{430B5900-46E7-4C84-B642-FF045CA377D0}"/>
    <dgm:cxn modelId="{D6160533-CD4C-4D59-A06D-F8FB617F092A}" type="presOf" srcId="{997390E6-4DAA-4F3E-A416-E0A6EDF118FC}" destId="{D8D681D5-AEBD-4D2C-AA97-35850C33CAF3}" srcOrd="1" destOrd="0" presId="urn:microsoft.com/office/officeart/2005/8/layout/list1"/>
    <dgm:cxn modelId="{EF78505B-E818-4B74-A948-2BA6A6DD8A38}" srcId="{A76F0568-75F1-4A5A-ADE8-36F3F2289D46}" destId="{3E3210CC-98C8-49D1-920C-694357D73D6A}" srcOrd="0" destOrd="0" parTransId="{306746F9-8491-4238-A171-CF956305F874}" sibTransId="{0C3EFC85-4181-4AE3-8DE9-3E77E0C3E757}"/>
    <dgm:cxn modelId="{400A5144-1254-4F56-AE9A-002E0104F8C0}" type="presOf" srcId="{AEE1E143-C885-4F96-89F1-5A9177D2DDFC}" destId="{06E39796-99C2-465F-B708-0385CF0F9575}" srcOrd="1" destOrd="0" presId="urn:microsoft.com/office/officeart/2005/8/layout/list1"/>
    <dgm:cxn modelId="{296F777C-E469-4C5F-9BA6-2F7700074AD4}" srcId="{A76F0568-75F1-4A5A-ADE8-36F3F2289D46}" destId="{997390E6-4DAA-4F3E-A416-E0A6EDF118FC}" srcOrd="4" destOrd="0" parTransId="{51BF6364-59CC-4FB5-B436-BD46DA501C78}" sibTransId="{34147EC3-62EF-494E-9D2D-FCEE60E9ECF2}"/>
    <dgm:cxn modelId="{DDEAD6B5-D6A4-4ECC-81BC-4B49B4FC4C34}" type="presOf" srcId="{AEE1E143-C885-4F96-89F1-5A9177D2DDFC}" destId="{33867F85-27C3-454A-A24A-1EE92DF9DE47}" srcOrd="0" destOrd="0" presId="urn:microsoft.com/office/officeart/2005/8/layout/list1"/>
    <dgm:cxn modelId="{A2185BB6-1BF1-4431-9F3F-C76AD11343C4}" type="presOf" srcId="{3E3210CC-98C8-49D1-920C-694357D73D6A}" destId="{1CCC17E0-D342-4E43-BCD2-A833A12F35B7}" srcOrd="0" destOrd="0" presId="urn:microsoft.com/office/officeart/2005/8/layout/list1"/>
    <dgm:cxn modelId="{F63741C3-1A23-4A9D-A019-09398D8B364B}" type="presOf" srcId="{3E3210CC-98C8-49D1-920C-694357D73D6A}" destId="{11866FEF-F24A-4164-B285-1285D66DCED8}" srcOrd="1" destOrd="0" presId="urn:microsoft.com/office/officeart/2005/8/layout/list1"/>
    <dgm:cxn modelId="{099128CD-AE36-4429-BC38-C252CC667DAA}" type="presOf" srcId="{A76F0568-75F1-4A5A-ADE8-36F3F2289D46}" destId="{71FB4835-B328-4187-BD07-34F7469B7B40}" srcOrd="0" destOrd="0" presId="urn:microsoft.com/office/officeart/2005/8/layout/list1"/>
    <dgm:cxn modelId="{7D8327E2-BC7B-4B70-8AF5-B4BBE38C9E2F}" type="presOf" srcId="{9846CCA2-43FE-4008-A53A-7F31081EE61F}" destId="{F7D8E8AE-1120-40EA-A6CE-5F074E17AD81}" srcOrd="1" destOrd="0" presId="urn:microsoft.com/office/officeart/2005/8/layout/list1"/>
    <dgm:cxn modelId="{65DD4AFC-A80B-4915-BD49-8387ABA54704}" type="presOf" srcId="{DEDD54BA-7C9C-409F-B658-B819EE108DCC}" destId="{3FB85BE2-C3FE-40F3-9FCD-B46B0AA0833B}" srcOrd="0" destOrd="0" presId="urn:microsoft.com/office/officeart/2005/8/layout/list1"/>
    <dgm:cxn modelId="{6552AFFC-FF0D-458B-BD8A-C3601B62DC20}" srcId="{A76F0568-75F1-4A5A-ADE8-36F3F2289D46}" destId="{9846CCA2-43FE-4008-A53A-7F31081EE61F}" srcOrd="1" destOrd="0" parTransId="{6148721C-E37B-4E74-A415-A8073292BC3C}" sibTransId="{C686B9F6-7EFF-4945-867E-4D5033C60C2C}"/>
    <dgm:cxn modelId="{E7510300-545F-43FB-A3A0-FD4B28EBF5BD}" type="presParOf" srcId="{71FB4835-B328-4187-BD07-34F7469B7B40}" destId="{B449348F-E6F5-44CB-83FD-06193688B9B7}" srcOrd="0" destOrd="0" presId="urn:microsoft.com/office/officeart/2005/8/layout/list1"/>
    <dgm:cxn modelId="{24958442-F854-4BB3-9781-CFB03B24FE4D}" type="presParOf" srcId="{B449348F-E6F5-44CB-83FD-06193688B9B7}" destId="{1CCC17E0-D342-4E43-BCD2-A833A12F35B7}" srcOrd="0" destOrd="0" presId="urn:microsoft.com/office/officeart/2005/8/layout/list1"/>
    <dgm:cxn modelId="{3CBE9915-9AB9-48DD-A40C-7EC3093ACCFA}" type="presParOf" srcId="{B449348F-E6F5-44CB-83FD-06193688B9B7}" destId="{11866FEF-F24A-4164-B285-1285D66DCED8}" srcOrd="1" destOrd="0" presId="urn:microsoft.com/office/officeart/2005/8/layout/list1"/>
    <dgm:cxn modelId="{654BAEA6-20E2-47A8-A751-775DD974D99E}" type="presParOf" srcId="{71FB4835-B328-4187-BD07-34F7469B7B40}" destId="{17839B7E-8C98-4B7B-91B5-BFBEB0CAA722}" srcOrd="1" destOrd="0" presId="urn:microsoft.com/office/officeart/2005/8/layout/list1"/>
    <dgm:cxn modelId="{81EC548D-A7AF-4A2C-AC99-BF4997AFF1E4}" type="presParOf" srcId="{71FB4835-B328-4187-BD07-34F7469B7B40}" destId="{7BB01044-8CF6-44BC-82E6-7C9DE38A29A5}" srcOrd="2" destOrd="0" presId="urn:microsoft.com/office/officeart/2005/8/layout/list1"/>
    <dgm:cxn modelId="{E1386BA4-7627-40C7-9FFA-FF693B16F0AE}" type="presParOf" srcId="{71FB4835-B328-4187-BD07-34F7469B7B40}" destId="{6F166599-B879-4CA8-A36E-7A1423333232}" srcOrd="3" destOrd="0" presId="urn:microsoft.com/office/officeart/2005/8/layout/list1"/>
    <dgm:cxn modelId="{90111CAA-4212-4785-A0C6-355D4DCB7CAF}" type="presParOf" srcId="{71FB4835-B328-4187-BD07-34F7469B7B40}" destId="{5CA799DF-7B89-4A44-A422-DDFFA2DCBD9E}" srcOrd="4" destOrd="0" presId="urn:microsoft.com/office/officeart/2005/8/layout/list1"/>
    <dgm:cxn modelId="{013E50CE-0332-4630-8040-1D9F65A796CA}" type="presParOf" srcId="{5CA799DF-7B89-4A44-A422-DDFFA2DCBD9E}" destId="{EB603B2D-1A91-4E93-B99F-066F1F3F86DF}" srcOrd="0" destOrd="0" presId="urn:microsoft.com/office/officeart/2005/8/layout/list1"/>
    <dgm:cxn modelId="{0A7965DC-8EE1-468C-B305-E9AD5585C0B2}" type="presParOf" srcId="{5CA799DF-7B89-4A44-A422-DDFFA2DCBD9E}" destId="{F7D8E8AE-1120-40EA-A6CE-5F074E17AD81}" srcOrd="1" destOrd="0" presId="urn:microsoft.com/office/officeart/2005/8/layout/list1"/>
    <dgm:cxn modelId="{A37C2668-5253-4F98-98C6-ED77C245EC28}" type="presParOf" srcId="{71FB4835-B328-4187-BD07-34F7469B7B40}" destId="{93F18941-5196-404C-B5FF-63C2D3D66A80}" srcOrd="5" destOrd="0" presId="urn:microsoft.com/office/officeart/2005/8/layout/list1"/>
    <dgm:cxn modelId="{93C3B8DE-A812-4CF1-9A14-5A0D85E0583D}" type="presParOf" srcId="{71FB4835-B328-4187-BD07-34F7469B7B40}" destId="{F50262A3-B298-474A-929C-F1B8320FAFA6}" srcOrd="6" destOrd="0" presId="urn:microsoft.com/office/officeart/2005/8/layout/list1"/>
    <dgm:cxn modelId="{2583D9B1-F8D3-4285-A274-7E02EE8029AC}" type="presParOf" srcId="{71FB4835-B328-4187-BD07-34F7469B7B40}" destId="{25ECF518-690A-435B-9C32-54F53430803B}" srcOrd="7" destOrd="0" presId="urn:microsoft.com/office/officeart/2005/8/layout/list1"/>
    <dgm:cxn modelId="{A6BB4A06-ADC9-4959-8E94-5D23857923F3}" type="presParOf" srcId="{71FB4835-B328-4187-BD07-34F7469B7B40}" destId="{2632F71C-46BC-425A-9033-50301558FCBE}" srcOrd="8" destOrd="0" presId="urn:microsoft.com/office/officeart/2005/8/layout/list1"/>
    <dgm:cxn modelId="{B7F3C895-CEDB-485C-84D7-356D96F4D180}" type="presParOf" srcId="{2632F71C-46BC-425A-9033-50301558FCBE}" destId="{33867F85-27C3-454A-A24A-1EE92DF9DE47}" srcOrd="0" destOrd="0" presId="urn:microsoft.com/office/officeart/2005/8/layout/list1"/>
    <dgm:cxn modelId="{4EFC8A47-25BF-482F-B4C2-3C393899FF68}" type="presParOf" srcId="{2632F71C-46BC-425A-9033-50301558FCBE}" destId="{06E39796-99C2-465F-B708-0385CF0F9575}" srcOrd="1" destOrd="0" presId="urn:microsoft.com/office/officeart/2005/8/layout/list1"/>
    <dgm:cxn modelId="{30919134-DB2E-4313-85B9-14E9A1CBF797}" type="presParOf" srcId="{71FB4835-B328-4187-BD07-34F7469B7B40}" destId="{EB72274F-FD35-4059-9C89-0E62886278D7}" srcOrd="9" destOrd="0" presId="urn:microsoft.com/office/officeart/2005/8/layout/list1"/>
    <dgm:cxn modelId="{A99CE519-5A61-47B4-A823-1018B1F65391}" type="presParOf" srcId="{71FB4835-B328-4187-BD07-34F7469B7B40}" destId="{6FB278B0-B5EA-4318-9DF3-A4A737418680}" srcOrd="10" destOrd="0" presId="urn:microsoft.com/office/officeart/2005/8/layout/list1"/>
    <dgm:cxn modelId="{4E5B2153-27BA-42B8-AAD7-B6BF6C178B9E}" type="presParOf" srcId="{71FB4835-B328-4187-BD07-34F7469B7B40}" destId="{D94FC5D8-A478-4609-8B13-FBE422755679}" srcOrd="11" destOrd="0" presId="urn:microsoft.com/office/officeart/2005/8/layout/list1"/>
    <dgm:cxn modelId="{9D8162BB-04A5-46EC-88B0-BCE292FDAA9A}" type="presParOf" srcId="{71FB4835-B328-4187-BD07-34F7469B7B40}" destId="{7326CC13-1FDA-41F9-B959-803C60691D1C}" srcOrd="12" destOrd="0" presId="urn:microsoft.com/office/officeart/2005/8/layout/list1"/>
    <dgm:cxn modelId="{58650136-29BE-4964-BE3C-FC04ADDCABCB}" type="presParOf" srcId="{7326CC13-1FDA-41F9-B959-803C60691D1C}" destId="{3FB85BE2-C3FE-40F3-9FCD-B46B0AA0833B}" srcOrd="0" destOrd="0" presId="urn:microsoft.com/office/officeart/2005/8/layout/list1"/>
    <dgm:cxn modelId="{761CB038-9FA1-45E6-B9D2-AAD08C11084C}" type="presParOf" srcId="{7326CC13-1FDA-41F9-B959-803C60691D1C}" destId="{B30BFD46-0A37-4303-8F10-00DEC1065FDC}" srcOrd="1" destOrd="0" presId="urn:microsoft.com/office/officeart/2005/8/layout/list1"/>
    <dgm:cxn modelId="{D4F6C2BE-318E-4741-8BE1-1365B5B9C5E4}" type="presParOf" srcId="{71FB4835-B328-4187-BD07-34F7469B7B40}" destId="{C6C5E214-C2C1-4DB7-B657-9607A0BBEA5A}" srcOrd="13" destOrd="0" presId="urn:microsoft.com/office/officeart/2005/8/layout/list1"/>
    <dgm:cxn modelId="{8A9D8498-E27D-498D-9456-9849E36E88C8}" type="presParOf" srcId="{71FB4835-B328-4187-BD07-34F7469B7B40}" destId="{E3046352-347F-4CAF-8C2C-24036AFBACCE}" srcOrd="14" destOrd="0" presId="urn:microsoft.com/office/officeart/2005/8/layout/list1"/>
    <dgm:cxn modelId="{56CB188A-F094-47AC-840D-FDD94001B3AA}" type="presParOf" srcId="{71FB4835-B328-4187-BD07-34F7469B7B40}" destId="{E945171A-5AC0-4A50-A224-77E4A121B5FD}" srcOrd="15" destOrd="0" presId="urn:microsoft.com/office/officeart/2005/8/layout/list1"/>
    <dgm:cxn modelId="{84C9C6A0-9D9A-48C4-A9B1-6929D1724110}" type="presParOf" srcId="{71FB4835-B328-4187-BD07-34F7469B7B40}" destId="{C8061BBE-79E6-4565-99E1-1C1F56E4C261}" srcOrd="16" destOrd="0" presId="urn:microsoft.com/office/officeart/2005/8/layout/list1"/>
    <dgm:cxn modelId="{1383D2ED-4324-44EB-913E-78C683C4CE37}" type="presParOf" srcId="{C8061BBE-79E6-4565-99E1-1C1F56E4C261}" destId="{163047C0-3AAA-4C5A-9DD4-2F41A0309739}" srcOrd="0" destOrd="0" presId="urn:microsoft.com/office/officeart/2005/8/layout/list1"/>
    <dgm:cxn modelId="{F8DBFCC9-5093-458C-8B75-BB82B5DA13B7}" type="presParOf" srcId="{C8061BBE-79E6-4565-99E1-1C1F56E4C261}" destId="{D8D681D5-AEBD-4D2C-AA97-35850C33CAF3}" srcOrd="1" destOrd="0" presId="urn:microsoft.com/office/officeart/2005/8/layout/list1"/>
    <dgm:cxn modelId="{7DD908CF-C25B-4357-AC50-CAEBBA1C3B2D}" type="presParOf" srcId="{71FB4835-B328-4187-BD07-34F7469B7B40}" destId="{369BA040-F4D6-43C2-A010-9AEDE53DB8BB}" srcOrd="17" destOrd="0" presId="urn:microsoft.com/office/officeart/2005/8/layout/list1"/>
    <dgm:cxn modelId="{7CCC35D8-A5BC-4B92-87CE-A147F6E48D77}" type="presParOf" srcId="{71FB4835-B328-4187-BD07-34F7469B7B40}" destId="{CD7DF1B9-67A6-4B1C-9508-B1667419A210}" srcOrd="18"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F5A4D909-717B-4418-978B-997C2FBD67A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718C79D2-695E-41EC-B099-BAFCF45FCFE7}">
      <dgm:prSet phldrT="[Text]"/>
      <dgm:spPr>
        <a:solidFill>
          <a:srgbClr val="033B57"/>
        </a:solidFill>
      </dgm:spPr>
      <dgm:t>
        <a:bodyPr/>
        <a:lstStyle/>
        <a:p>
          <a:r>
            <a:rPr lang="en-US" dirty="0"/>
            <a:t>American Cancer Society</a:t>
          </a:r>
        </a:p>
      </dgm:t>
    </dgm:pt>
    <dgm:pt modelId="{7CA3B3E0-9370-4928-BCC4-57612A7954FD}" type="parTrans" cxnId="{6B1FBA3A-8DA3-4236-AFF0-272FECF6B0BE}">
      <dgm:prSet/>
      <dgm:spPr/>
      <dgm:t>
        <a:bodyPr/>
        <a:lstStyle/>
        <a:p>
          <a:endParaRPr lang="en-US"/>
        </a:p>
      </dgm:t>
    </dgm:pt>
    <dgm:pt modelId="{8B155536-9E00-4020-A84F-C258C837EECD}" type="sibTrans" cxnId="{6B1FBA3A-8DA3-4236-AFF0-272FECF6B0BE}">
      <dgm:prSet/>
      <dgm:spPr/>
      <dgm:t>
        <a:bodyPr/>
        <a:lstStyle/>
        <a:p>
          <a:endParaRPr lang="en-US"/>
        </a:p>
      </dgm:t>
    </dgm:pt>
    <dgm:pt modelId="{C877FEC4-1689-4EC2-A778-A57A57B9CCA8}">
      <dgm:prSet/>
      <dgm:spPr>
        <a:solidFill>
          <a:srgbClr val="033B57"/>
        </a:solidFill>
      </dgm:spPr>
      <dgm:t>
        <a:bodyPr/>
        <a:lstStyle/>
        <a:p>
          <a:r>
            <a:rPr lang="en-US" dirty="0"/>
            <a:t>American Society of Clinical Oncology</a:t>
          </a:r>
        </a:p>
      </dgm:t>
    </dgm:pt>
    <dgm:pt modelId="{14737991-A282-413C-B9ED-3E9D82605D7F}" type="parTrans" cxnId="{11DD1B74-80D8-4C4D-A680-2461BADC5E5C}">
      <dgm:prSet/>
      <dgm:spPr/>
      <dgm:t>
        <a:bodyPr/>
        <a:lstStyle/>
        <a:p>
          <a:endParaRPr lang="en-US"/>
        </a:p>
      </dgm:t>
    </dgm:pt>
    <dgm:pt modelId="{A388AA9B-C1A7-44E3-84E0-DEF2309AABF4}" type="sibTrans" cxnId="{11DD1B74-80D8-4C4D-A680-2461BADC5E5C}">
      <dgm:prSet/>
      <dgm:spPr/>
      <dgm:t>
        <a:bodyPr/>
        <a:lstStyle/>
        <a:p>
          <a:endParaRPr lang="en-US"/>
        </a:p>
      </dgm:t>
    </dgm:pt>
    <dgm:pt modelId="{F28F6DF0-0E1B-4364-A7AA-9A9EF61B00AE}">
      <dgm:prSet/>
      <dgm:spPr>
        <a:solidFill>
          <a:srgbClr val="033B57"/>
        </a:solidFill>
      </dgm:spPr>
      <dgm:t>
        <a:bodyPr/>
        <a:lstStyle/>
        <a:p>
          <a:r>
            <a:rPr lang="en-US" dirty="0"/>
            <a:t>Centers for Disease Control and Prevention</a:t>
          </a:r>
        </a:p>
      </dgm:t>
    </dgm:pt>
    <dgm:pt modelId="{2B556A00-2DE7-4F21-9EEA-D10BFFE15BCC}" type="parTrans" cxnId="{A6B44DF7-04B7-4406-8C22-623E8AC82D48}">
      <dgm:prSet/>
      <dgm:spPr/>
      <dgm:t>
        <a:bodyPr/>
        <a:lstStyle/>
        <a:p>
          <a:endParaRPr lang="en-US"/>
        </a:p>
      </dgm:t>
    </dgm:pt>
    <dgm:pt modelId="{22F066D7-58FE-4483-B33E-BE3211925D4C}" type="sibTrans" cxnId="{A6B44DF7-04B7-4406-8C22-623E8AC82D48}">
      <dgm:prSet/>
      <dgm:spPr/>
      <dgm:t>
        <a:bodyPr/>
        <a:lstStyle/>
        <a:p>
          <a:endParaRPr lang="en-US"/>
        </a:p>
      </dgm:t>
    </dgm:pt>
    <dgm:pt modelId="{CABD8D66-F35D-46B2-832A-87205B2BD450}">
      <dgm:prSet/>
      <dgm:spPr>
        <a:solidFill>
          <a:srgbClr val="033B57"/>
        </a:solidFill>
      </dgm:spPr>
      <dgm:t>
        <a:bodyPr/>
        <a:lstStyle/>
        <a:p>
          <a:r>
            <a:rPr lang="en-US" dirty="0"/>
            <a:t>LIVE</a:t>
          </a:r>
          <a:r>
            <a:rPr lang="en-US" b="1" dirty="0"/>
            <a:t>STRONG</a:t>
          </a:r>
          <a:endParaRPr lang="en-US" dirty="0"/>
        </a:p>
      </dgm:t>
    </dgm:pt>
    <dgm:pt modelId="{C1FAF827-A9EE-4A12-881E-DAADC0669278}" type="parTrans" cxnId="{5DA82FC2-31C3-426E-8ADF-6163E6C9159E}">
      <dgm:prSet/>
      <dgm:spPr/>
      <dgm:t>
        <a:bodyPr/>
        <a:lstStyle/>
        <a:p>
          <a:endParaRPr lang="en-US"/>
        </a:p>
      </dgm:t>
    </dgm:pt>
    <dgm:pt modelId="{BD8FE98A-1C30-4E51-9275-7F743FE0A808}" type="sibTrans" cxnId="{5DA82FC2-31C3-426E-8ADF-6163E6C9159E}">
      <dgm:prSet/>
      <dgm:spPr/>
      <dgm:t>
        <a:bodyPr/>
        <a:lstStyle/>
        <a:p>
          <a:endParaRPr lang="en-US"/>
        </a:p>
      </dgm:t>
    </dgm:pt>
    <dgm:pt modelId="{CB692E7F-10E7-4F84-962C-A12176A9FBDA}">
      <dgm:prSet/>
      <dgm:spPr>
        <a:solidFill>
          <a:srgbClr val="033B57"/>
        </a:solidFill>
      </dgm:spPr>
      <dgm:t>
        <a:bodyPr/>
        <a:lstStyle/>
        <a:p>
          <a:r>
            <a:rPr lang="en-US" dirty="0"/>
            <a:t>National Cancer Institute</a:t>
          </a:r>
        </a:p>
      </dgm:t>
    </dgm:pt>
    <dgm:pt modelId="{6501173D-9D07-42A1-BFC9-BA50237D84E5}" type="parTrans" cxnId="{1C882CCF-7D8B-4A8D-872C-BCD91F2F12AE}">
      <dgm:prSet/>
      <dgm:spPr/>
      <dgm:t>
        <a:bodyPr/>
        <a:lstStyle/>
        <a:p>
          <a:endParaRPr lang="en-US"/>
        </a:p>
      </dgm:t>
    </dgm:pt>
    <dgm:pt modelId="{276AA1A3-BCC3-400D-BC44-CF01695D9682}" type="sibTrans" cxnId="{1C882CCF-7D8B-4A8D-872C-BCD91F2F12AE}">
      <dgm:prSet/>
      <dgm:spPr/>
      <dgm:t>
        <a:bodyPr/>
        <a:lstStyle/>
        <a:p>
          <a:endParaRPr lang="en-US"/>
        </a:p>
      </dgm:t>
    </dgm:pt>
    <dgm:pt modelId="{C4ADEEE2-AE4D-4F30-8577-3BC0010F535F}">
      <dgm:prSet/>
      <dgm:spPr>
        <a:solidFill>
          <a:srgbClr val="033B57"/>
        </a:solidFill>
      </dgm:spPr>
      <dgm:t>
        <a:bodyPr/>
        <a:lstStyle/>
        <a:p>
          <a:r>
            <a:rPr lang="en-US" dirty="0"/>
            <a:t>U.S. Preventive Services Task Force</a:t>
          </a:r>
        </a:p>
      </dgm:t>
    </dgm:pt>
    <dgm:pt modelId="{E4E4E2E8-3DF1-4800-B070-40D368229EEE}" type="parTrans" cxnId="{ED96C16C-2417-4DA8-BF66-33CD0A24E581}">
      <dgm:prSet/>
      <dgm:spPr/>
      <dgm:t>
        <a:bodyPr/>
        <a:lstStyle/>
        <a:p>
          <a:endParaRPr lang="en-US"/>
        </a:p>
      </dgm:t>
    </dgm:pt>
    <dgm:pt modelId="{F2FDCFC4-1995-421F-8C09-32428C496D08}" type="sibTrans" cxnId="{ED96C16C-2417-4DA8-BF66-33CD0A24E581}">
      <dgm:prSet/>
      <dgm:spPr/>
      <dgm:t>
        <a:bodyPr/>
        <a:lstStyle/>
        <a:p>
          <a:endParaRPr lang="en-US"/>
        </a:p>
      </dgm:t>
    </dgm:pt>
    <dgm:pt modelId="{0C092D7C-6EEB-43B0-AF17-1ECC582DD9E5}">
      <dgm:prSet/>
      <dgm:spPr/>
      <dgm:t>
        <a:bodyPr/>
        <a:lstStyle/>
        <a:p>
          <a:r>
            <a:rPr lang="en-US" dirty="0"/>
            <a:t>http://www.uspreventiveservicestaskforce.org</a:t>
          </a:r>
        </a:p>
      </dgm:t>
    </dgm:pt>
    <dgm:pt modelId="{733B21AB-A74F-4394-8CB7-D876D11044FD}" type="parTrans" cxnId="{415D8692-14C8-4A42-A62F-EB2492CCDD8F}">
      <dgm:prSet/>
      <dgm:spPr/>
      <dgm:t>
        <a:bodyPr/>
        <a:lstStyle/>
        <a:p>
          <a:endParaRPr lang="en-US"/>
        </a:p>
      </dgm:t>
    </dgm:pt>
    <dgm:pt modelId="{FE2F0842-2B96-47A1-AB04-D3EC344E12CD}" type="sibTrans" cxnId="{415D8692-14C8-4A42-A62F-EB2492CCDD8F}">
      <dgm:prSet/>
      <dgm:spPr/>
      <dgm:t>
        <a:bodyPr/>
        <a:lstStyle/>
        <a:p>
          <a:endParaRPr lang="en-US"/>
        </a:p>
      </dgm:t>
    </dgm:pt>
    <dgm:pt modelId="{FAA9F665-386D-480F-9F08-2C533ED0F01D}">
      <dgm:prSet/>
      <dgm:spPr/>
      <dgm:t>
        <a:bodyPr/>
        <a:lstStyle/>
        <a:p>
          <a:r>
            <a:rPr lang="en-US" dirty="0"/>
            <a:t>cancer.gov</a:t>
          </a:r>
        </a:p>
      </dgm:t>
    </dgm:pt>
    <dgm:pt modelId="{DDC03DBC-7C68-4FC6-9574-642D79625FAA}" type="parTrans" cxnId="{6595FC61-AA7C-4442-8E2F-2847872E3813}">
      <dgm:prSet/>
      <dgm:spPr/>
      <dgm:t>
        <a:bodyPr/>
        <a:lstStyle/>
        <a:p>
          <a:endParaRPr lang="en-US"/>
        </a:p>
      </dgm:t>
    </dgm:pt>
    <dgm:pt modelId="{1F5A50FC-97AA-4E70-8230-468736963BEF}" type="sibTrans" cxnId="{6595FC61-AA7C-4442-8E2F-2847872E3813}">
      <dgm:prSet/>
      <dgm:spPr/>
      <dgm:t>
        <a:bodyPr/>
        <a:lstStyle/>
        <a:p>
          <a:endParaRPr lang="en-US"/>
        </a:p>
      </dgm:t>
    </dgm:pt>
    <dgm:pt modelId="{B5CD34B6-4A18-423B-8FE0-049C07AB3032}">
      <dgm:prSet/>
      <dgm:spPr/>
      <dgm:t>
        <a:bodyPr/>
        <a:lstStyle/>
        <a:p>
          <a:r>
            <a:rPr lang="en-US" dirty="0"/>
            <a:t>livestrong.org</a:t>
          </a:r>
        </a:p>
      </dgm:t>
    </dgm:pt>
    <dgm:pt modelId="{BEFEF325-F872-4951-9DFF-3416D07E0027}" type="parTrans" cxnId="{822EB574-422D-4664-B631-AE6F996B5511}">
      <dgm:prSet/>
      <dgm:spPr/>
      <dgm:t>
        <a:bodyPr/>
        <a:lstStyle/>
        <a:p>
          <a:endParaRPr lang="en-US"/>
        </a:p>
      </dgm:t>
    </dgm:pt>
    <dgm:pt modelId="{486EAD38-B434-4595-9E51-C22207DD543D}" type="sibTrans" cxnId="{822EB574-422D-4664-B631-AE6F996B5511}">
      <dgm:prSet/>
      <dgm:spPr/>
      <dgm:t>
        <a:bodyPr/>
        <a:lstStyle/>
        <a:p>
          <a:endParaRPr lang="en-US"/>
        </a:p>
      </dgm:t>
    </dgm:pt>
    <dgm:pt modelId="{15724B66-B78A-42EA-977A-6DEFD102794A}">
      <dgm:prSet/>
      <dgm:spPr/>
      <dgm:t>
        <a:bodyPr/>
        <a:lstStyle/>
        <a:p>
          <a:r>
            <a:rPr lang="en-US" dirty="0"/>
            <a:t>cdc.gov</a:t>
          </a:r>
        </a:p>
      </dgm:t>
    </dgm:pt>
    <dgm:pt modelId="{F8ECDB10-04EB-4721-803F-B6B44AD31A4A}" type="parTrans" cxnId="{72875E6B-0ABC-41C4-B9C2-D98563B8B7B0}">
      <dgm:prSet/>
      <dgm:spPr/>
      <dgm:t>
        <a:bodyPr/>
        <a:lstStyle/>
        <a:p>
          <a:endParaRPr lang="en-US"/>
        </a:p>
      </dgm:t>
    </dgm:pt>
    <dgm:pt modelId="{EE8F1569-FA4E-4FC0-9FD3-7F5B8820C60D}" type="sibTrans" cxnId="{72875E6B-0ABC-41C4-B9C2-D98563B8B7B0}">
      <dgm:prSet/>
      <dgm:spPr/>
      <dgm:t>
        <a:bodyPr/>
        <a:lstStyle/>
        <a:p>
          <a:endParaRPr lang="en-US"/>
        </a:p>
      </dgm:t>
    </dgm:pt>
    <dgm:pt modelId="{307C5324-2CA6-418C-BB08-AFA7315F92CC}">
      <dgm:prSet/>
      <dgm:spPr/>
      <dgm:t>
        <a:bodyPr/>
        <a:lstStyle/>
        <a:p>
          <a:r>
            <a:rPr lang="en-US" dirty="0"/>
            <a:t>cancer.net</a:t>
          </a:r>
        </a:p>
      </dgm:t>
    </dgm:pt>
    <dgm:pt modelId="{76C6E2CE-E722-4E3C-9EDB-B1F223470F5C}" type="parTrans" cxnId="{F559C194-57A5-4E05-9153-9CAD1E990D8D}">
      <dgm:prSet/>
      <dgm:spPr/>
      <dgm:t>
        <a:bodyPr/>
        <a:lstStyle/>
        <a:p>
          <a:endParaRPr lang="en-US"/>
        </a:p>
      </dgm:t>
    </dgm:pt>
    <dgm:pt modelId="{D335A007-B436-476B-B850-005C0A2CAAD1}" type="sibTrans" cxnId="{F559C194-57A5-4E05-9153-9CAD1E990D8D}">
      <dgm:prSet/>
      <dgm:spPr/>
      <dgm:t>
        <a:bodyPr/>
        <a:lstStyle/>
        <a:p>
          <a:endParaRPr lang="en-US"/>
        </a:p>
      </dgm:t>
    </dgm:pt>
    <dgm:pt modelId="{F0E0904E-9840-4DF6-A1D7-E110DD23B8AC}">
      <dgm:prSet phldrT="[Text]"/>
      <dgm:spPr/>
      <dgm:t>
        <a:bodyPr/>
        <a:lstStyle/>
        <a:p>
          <a:r>
            <a:rPr lang="en-US"/>
            <a:t>cancer.org</a:t>
          </a:r>
        </a:p>
      </dgm:t>
    </dgm:pt>
    <dgm:pt modelId="{C4B1E825-43C5-4BA7-92EC-EF75257242FC}" type="parTrans" cxnId="{9A293058-9AF3-4D1C-BEDF-FCF8D39B829A}">
      <dgm:prSet/>
      <dgm:spPr/>
      <dgm:t>
        <a:bodyPr/>
        <a:lstStyle/>
        <a:p>
          <a:endParaRPr lang="en-US"/>
        </a:p>
      </dgm:t>
    </dgm:pt>
    <dgm:pt modelId="{3E536FCB-7EC6-46D6-ACE3-0338957664BD}" type="sibTrans" cxnId="{9A293058-9AF3-4D1C-BEDF-FCF8D39B829A}">
      <dgm:prSet/>
      <dgm:spPr/>
      <dgm:t>
        <a:bodyPr/>
        <a:lstStyle/>
        <a:p>
          <a:endParaRPr lang="en-US"/>
        </a:p>
      </dgm:t>
    </dgm:pt>
    <dgm:pt modelId="{A7144EA0-75F0-4E8C-A351-1D0E7F77CD53}" type="pres">
      <dgm:prSet presAssocID="{F5A4D909-717B-4418-978B-997C2FBD67A8}" presName="linear" presStyleCnt="0">
        <dgm:presLayoutVars>
          <dgm:animLvl val="lvl"/>
          <dgm:resizeHandles val="exact"/>
        </dgm:presLayoutVars>
      </dgm:prSet>
      <dgm:spPr/>
    </dgm:pt>
    <dgm:pt modelId="{6AB73CCB-7DC2-4A9D-A286-2A927694F7C7}" type="pres">
      <dgm:prSet presAssocID="{718C79D2-695E-41EC-B099-BAFCF45FCFE7}" presName="parentText" presStyleLbl="node1" presStyleIdx="0" presStyleCnt="6" custLinFactNeighborY="-13694">
        <dgm:presLayoutVars>
          <dgm:chMax val="0"/>
          <dgm:bulletEnabled val="1"/>
        </dgm:presLayoutVars>
      </dgm:prSet>
      <dgm:spPr/>
    </dgm:pt>
    <dgm:pt modelId="{13143D52-CD0C-4F56-B314-E6732DAC8C0C}" type="pres">
      <dgm:prSet presAssocID="{718C79D2-695E-41EC-B099-BAFCF45FCFE7}" presName="childText" presStyleLbl="revTx" presStyleIdx="0" presStyleCnt="6">
        <dgm:presLayoutVars>
          <dgm:bulletEnabled val="1"/>
        </dgm:presLayoutVars>
      </dgm:prSet>
      <dgm:spPr/>
    </dgm:pt>
    <dgm:pt modelId="{AF2F5A19-3120-43CA-8574-85E03521FEDE}" type="pres">
      <dgm:prSet presAssocID="{C877FEC4-1689-4EC2-A778-A57A57B9CCA8}" presName="parentText" presStyleLbl="node1" presStyleIdx="1" presStyleCnt="6">
        <dgm:presLayoutVars>
          <dgm:chMax val="0"/>
          <dgm:bulletEnabled val="1"/>
        </dgm:presLayoutVars>
      </dgm:prSet>
      <dgm:spPr/>
    </dgm:pt>
    <dgm:pt modelId="{CB2E1BF3-A0C1-4E00-ADBB-05947DDB9F34}" type="pres">
      <dgm:prSet presAssocID="{C877FEC4-1689-4EC2-A778-A57A57B9CCA8}" presName="childText" presStyleLbl="revTx" presStyleIdx="1" presStyleCnt="6">
        <dgm:presLayoutVars>
          <dgm:bulletEnabled val="1"/>
        </dgm:presLayoutVars>
      </dgm:prSet>
      <dgm:spPr/>
    </dgm:pt>
    <dgm:pt modelId="{D54C5F4F-1EDC-40E4-A40C-7FE6F323D8BC}" type="pres">
      <dgm:prSet presAssocID="{F28F6DF0-0E1B-4364-A7AA-9A9EF61B00AE}" presName="parentText" presStyleLbl="node1" presStyleIdx="2" presStyleCnt="6" custLinFactNeighborY="-1550">
        <dgm:presLayoutVars>
          <dgm:chMax val="0"/>
          <dgm:bulletEnabled val="1"/>
        </dgm:presLayoutVars>
      </dgm:prSet>
      <dgm:spPr/>
    </dgm:pt>
    <dgm:pt modelId="{BA531884-530C-4FE1-B472-395C4AD9E8A1}" type="pres">
      <dgm:prSet presAssocID="{F28F6DF0-0E1B-4364-A7AA-9A9EF61B00AE}" presName="childText" presStyleLbl="revTx" presStyleIdx="2" presStyleCnt="6">
        <dgm:presLayoutVars>
          <dgm:bulletEnabled val="1"/>
        </dgm:presLayoutVars>
      </dgm:prSet>
      <dgm:spPr/>
    </dgm:pt>
    <dgm:pt modelId="{514A7967-41C6-42C0-B267-EC56394D19AA}" type="pres">
      <dgm:prSet presAssocID="{CABD8D66-F35D-46B2-832A-87205B2BD450}" presName="parentText" presStyleLbl="node1" presStyleIdx="3" presStyleCnt="6">
        <dgm:presLayoutVars>
          <dgm:chMax val="0"/>
          <dgm:bulletEnabled val="1"/>
        </dgm:presLayoutVars>
      </dgm:prSet>
      <dgm:spPr/>
    </dgm:pt>
    <dgm:pt modelId="{AB4CC9C2-BFD6-42F2-87C5-1A00CC936DB8}" type="pres">
      <dgm:prSet presAssocID="{CABD8D66-F35D-46B2-832A-87205B2BD450}" presName="childText" presStyleLbl="revTx" presStyleIdx="3" presStyleCnt="6">
        <dgm:presLayoutVars>
          <dgm:bulletEnabled val="1"/>
        </dgm:presLayoutVars>
      </dgm:prSet>
      <dgm:spPr/>
    </dgm:pt>
    <dgm:pt modelId="{4013E167-DC60-46D5-A637-4C01F2BDD2AB}" type="pres">
      <dgm:prSet presAssocID="{CB692E7F-10E7-4F84-962C-A12176A9FBDA}" presName="parentText" presStyleLbl="node1" presStyleIdx="4" presStyleCnt="6">
        <dgm:presLayoutVars>
          <dgm:chMax val="0"/>
          <dgm:bulletEnabled val="1"/>
        </dgm:presLayoutVars>
      </dgm:prSet>
      <dgm:spPr/>
    </dgm:pt>
    <dgm:pt modelId="{E3AA4817-A468-4FDD-AC5A-1CCC3C21A7A4}" type="pres">
      <dgm:prSet presAssocID="{CB692E7F-10E7-4F84-962C-A12176A9FBDA}" presName="childText" presStyleLbl="revTx" presStyleIdx="4" presStyleCnt="6">
        <dgm:presLayoutVars>
          <dgm:bulletEnabled val="1"/>
        </dgm:presLayoutVars>
      </dgm:prSet>
      <dgm:spPr/>
    </dgm:pt>
    <dgm:pt modelId="{64664755-F799-4C93-8074-0426E215A40E}" type="pres">
      <dgm:prSet presAssocID="{C4ADEEE2-AE4D-4F30-8577-3BC0010F535F}" presName="parentText" presStyleLbl="node1" presStyleIdx="5" presStyleCnt="6">
        <dgm:presLayoutVars>
          <dgm:chMax val="0"/>
          <dgm:bulletEnabled val="1"/>
        </dgm:presLayoutVars>
      </dgm:prSet>
      <dgm:spPr/>
    </dgm:pt>
    <dgm:pt modelId="{943AC660-3907-4EFF-95CA-0D447D054328}" type="pres">
      <dgm:prSet presAssocID="{C4ADEEE2-AE4D-4F30-8577-3BC0010F535F}" presName="childText" presStyleLbl="revTx" presStyleIdx="5" presStyleCnt="6">
        <dgm:presLayoutVars>
          <dgm:bulletEnabled val="1"/>
        </dgm:presLayoutVars>
      </dgm:prSet>
      <dgm:spPr/>
    </dgm:pt>
  </dgm:ptLst>
  <dgm:cxnLst>
    <dgm:cxn modelId="{2A274820-F57D-4948-BD8C-1B5D1565FDF9}" type="presOf" srcId="{307C5324-2CA6-418C-BB08-AFA7315F92CC}" destId="{CB2E1BF3-A0C1-4E00-ADBB-05947DDB9F34}" srcOrd="0" destOrd="0" presId="urn:microsoft.com/office/officeart/2005/8/layout/vList2"/>
    <dgm:cxn modelId="{6B1FBA3A-8DA3-4236-AFF0-272FECF6B0BE}" srcId="{F5A4D909-717B-4418-978B-997C2FBD67A8}" destId="{718C79D2-695E-41EC-B099-BAFCF45FCFE7}" srcOrd="0" destOrd="0" parTransId="{7CA3B3E0-9370-4928-BCC4-57612A7954FD}" sibTransId="{8B155536-9E00-4020-A84F-C258C837EECD}"/>
    <dgm:cxn modelId="{35E2D35B-3494-49FE-B70B-72B4FAC3C754}" type="presOf" srcId="{C877FEC4-1689-4EC2-A778-A57A57B9CCA8}" destId="{AF2F5A19-3120-43CA-8574-85E03521FEDE}" srcOrd="0" destOrd="0" presId="urn:microsoft.com/office/officeart/2005/8/layout/vList2"/>
    <dgm:cxn modelId="{6595FC61-AA7C-4442-8E2F-2847872E3813}" srcId="{CB692E7F-10E7-4F84-962C-A12176A9FBDA}" destId="{FAA9F665-386D-480F-9F08-2C533ED0F01D}" srcOrd="0" destOrd="0" parTransId="{DDC03DBC-7C68-4FC6-9574-642D79625FAA}" sibTransId="{1F5A50FC-97AA-4E70-8230-468736963BEF}"/>
    <dgm:cxn modelId="{72875E6B-0ABC-41C4-B9C2-D98563B8B7B0}" srcId="{F28F6DF0-0E1B-4364-A7AA-9A9EF61B00AE}" destId="{15724B66-B78A-42EA-977A-6DEFD102794A}" srcOrd="0" destOrd="0" parTransId="{F8ECDB10-04EB-4721-803F-B6B44AD31A4A}" sibTransId="{EE8F1569-FA4E-4FC0-9FD3-7F5B8820C60D}"/>
    <dgm:cxn modelId="{ED96C16C-2417-4DA8-BF66-33CD0A24E581}" srcId="{F5A4D909-717B-4418-978B-997C2FBD67A8}" destId="{C4ADEEE2-AE4D-4F30-8577-3BC0010F535F}" srcOrd="5" destOrd="0" parTransId="{E4E4E2E8-3DF1-4800-B070-40D368229EEE}" sibTransId="{F2FDCFC4-1995-421F-8C09-32428C496D08}"/>
    <dgm:cxn modelId="{11DD1B74-80D8-4C4D-A680-2461BADC5E5C}" srcId="{F5A4D909-717B-4418-978B-997C2FBD67A8}" destId="{C877FEC4-1689-4EC2-A778-A57A57B9CCA8}" srcOrd="1" destOrd="0" parTransId="{14737991-A282-413C-B9ED-3E9D82605D7F}" sibTransId="{A388AA9B-C1A7-44E3-84E0-DEF2309AABF4}"/>
    <dgm:cxn modelId="{822EB574-422D-4664-B631-AE6F996B5511}" srcId="{CABD8D66-F35D-46B2-832A-87205B2BD450}" destId="{B5CD34B6-4A18-423B-8FE0-049C07AB3032}" srcOrd="0" destOrd="0" parTransId="{BEFEF325-F872-4951-9DFF-3416D07E0027}" sibTransId="{486EAD38-B434-4595-9E51-C22207DD543D}"/>
    <dgm:cxn modelId="{7579C255-425A-4748-B5E5-F16F030509EC}" type="presOf" srcId="{0C092D7C-6EEB-43B0-AF17-1ECC582DD9E5}" destId="{943AC660-3907-4EFF-95CA-0D447D054328}" srcOrd="0" destOrd="0" presId="urn:microsoft.com/office/officeart/2005/8/layout/vList2"/>
    <dgm:cxn modelId="{9A293058-9AF3-4D1C-BEDF-FCF8D39B829A}" srcId="{718C79D2-695E-41EC-B099-BAFCF45FCFE7}" destId="{F0E0904E-9840-4DF6-A1D7-E110DD23B8AC}" srcOrd="0" destOrd="0" parTransId="{C4B1E825-43C5-4BA7-92EC-EF75257242FC}" sibTransId="{3E536FCB-7EC6-46D6-ACE3-0338957664BD}"/>
    <dgm:cxn modelId="{F256EF5A-18C8-40A9-B3CF-350D323A466A}" type="presOf" srcId="{15724B66-B78A-42EA-977A-6DEFD102794A}" destId="{BA531884-530C-4FE1-B472-395C4AD9E8A1}" srcOrd="0" destOrd="0" presId="urn:microsoft.com/office/officeart/2005/8/layout/vList2"/>
    <dgm:cxn modelId="{6522EA7F-A63F-460F-8BCD-F92E1028764F}" type="presOf" srcId="{F28F6DF0-0E1B-4364-A7AA-9A9EF61B00AE}" destId="{D54C5F4F-1EDC-40E4-A40C-7FE6F323D8BC}" srcOrd="0" destOrd="0" presId="urn:microsoft.com/office/officeart/2005/8/layout/vList2"/>
    <dgm:cxn modelId="{166B5088-7063-4E21-B866-D0914C029D32}" type="presOf" srcId="{F0E0904E-9840-4DF6-A1D7-E110DD23B8AC}" destId="{13143D52-CD0C-4F56-B314-E6732DAC8C0C}" srcOrd="0" destOrd="0" presId="urn:microsoft.com/office/officeart/2005/8/layout/vList2"/>
    <dgm:cxn modelId="{415D8692-14C8-4A42-A62F-EB2492CCDD8F}" srcId="{C4ADEEE2-AE4D-4F30-8577-3BC0010F535F}" destId="{0C092D7C-6EEB-43B0-AF17-1ECC582DD9E5}" srcOrd="0" destOrd="0" parTransId="{733B21AB-A74F-4394-8CB7-D876D11044FD}" sibTransId="{FE2F0842-2B96-47A1-AB04-D3EC344E12CD}"/>
    <dgm:cxn modelId="{F559C194-57A5-4E05-9153-9CAD1E990D8D}" srcId="{C877FEC4-1689-4EC2-A778-A57A57B9CCA8}" destId="{307C5324-2CA6-418C-BB08-AFA7315F92CC}" srcOrd="0" destOrd="0" parTransId="{76C6E2CE-E722-4E3C-9EDB-B1F223470F5C}" sibTransId="{D335A007-B436-476B-B850-005C0A2CAAD1}"/>
    <dgm:cxn modelId="{B2721496-ADF3-418F-9E76-DAC1A2B720E5}" type="presOf" srcId="{B5CD34B6-4A18-423B-8FE0-049C07AB3032}" destId="{AB4CC9C2-BFD6-42F2-87C5-1A00CC936DB8}" srcOrd="0" destOrd="0" presId="urn:microsoft.com/office/officeart/2005/8/layout/vList2"/>
    <dgm:cxn modelId="{8BCE1E96-BB99-464F-BBBB-301831610CB0}" type="presOf" srcId="{C4ADEEE2-AE4D-4F30-8577-3BC0010F535F}" destId="{64664755-F799-4C93-8074-0426E215A40E}" srcOrd="0" destOrd="0" presId="urn:microsoft.com/office/officeart/2005/8/layout/vList2"/>
    <dgm:cxn modelId="{2F15D0A1-BD7E-4159-B194-EF9BCE0F0780}" type="presOf" srcId="{F5A4D909-717B-4418-978B-997C2FBD67A8}" destId="{A7144EA0-75F0-4E8C-A351-1D0E7F77CD53}" srcOrd="0" destOrd="0" presId="urn:microsoft.com/office/officeart/2005/8/layout/vList2"/>
    <dgm:cxn modelId="{80578EAA-A754-4E82-BC01-818A0EEF2531}" type="presOf" srcId="{CB692E7F-10E7-4F84-962C-A12176A9FBDA}" destId="{4013E167-DC60-46D5-A637-4C01F2BDD2AB}" srcOrd="0" destOrd="0" presId="urn:microsoft.com/office/officeart/2005/8/layout/vList2"/>
    <dgm:cxn modelId="{F418BFB4-A195-4DF8-B386-D19CD71A84FB}" type="presOf" srcId="{FAA9F665-386D-480F-9F08-2C533ED0F01D}" destId="{E3AA4817-A468-4FDD-AC5A-1CCC3C21A7A4}" srcOrd="0" destOrd="0" presId="urn:microsoft.com/office/officeart/2005/8/layout/vList2"/>
    <dgm:cxn modelId="{5DA82FC2-31C3-426E-8ADF-6163E6C9159E}" srcId="{F5A4D909-717B-4418-978B-997C2FBD67A8}" destId="{CABD8D66-F35D-46B2-832A-87205B2BD450}" srcOrd="3" destOrd="0" parTransId="{C1FAF827-A9EE-4A12-881E-DAADC0669278}" sibTransId="{BD8FE98A-1C30-4E51-9275-7F743FE0A808}"/>
    <dgm:cxn modelId="{1C882CCF-7D8B-4A8D-872C-BCD91F2F12AE}" srcId="{F5A4D909-717B-4418-978B-997C2FBD67A8}" destId="{CB692E7F-10E7-4F84-962C-A12176A9FBDA}" srcOrd="4" destOrd="0" parTransId="{6501173D-9D07-42A1-BFC9-BA50237D84E5}" sibTransId="{276AA1A3-BCC3-400D-BC44-CF01695D9682}"/>
    <dgm:cxn modelId="{50AECFD5-60FD-4227-898D-D14C43ACCC64}" type="presOf" srcId="{718C79D2-695E-41EC-B099-BAFCF45FCFE7}" destId="{6AB73CCB-7DC2-4A9D-A286-2A927694F7C7}" srcOrd="0" destOrd="0" presId="urn:microsoft.com/office/officeart/2005/8/layout/vList2"/>
    <dgm:cxn modelId="{305F0BD9-60EE-40E5-9BFA-644F78F30929}" type="presOf" srcId="{CABD8D66-F35D-46B2-832A-87205B2BD450}" destId="{514A7967-41C6-42C0-B267-EC56394D19AA}" srcOrd="0" destOrd="0" presId="urn:microsoft.com/office/officeart/2005/8/layout/vList2"/>
    <dgm:cxn modelId="{A6B44DF7-04B7-4406-8C22-623E8AC82D48}" srcId="{F5A4D909-717B-4418-978B-997C2FBD67A8}" destId="{F28F6DF0-0E1B-4364-A7AA-9A9EF61B00AE}" srcOrd="2" destOrd="0" parTransId="{2B556A00-2DE7-4F21-9EEA-D10BFFE15BCC}" sibTransId="{22F066D7-58FE-4483-B33E-BE3211925D4C}"/>
    <dgm:cxn modelId="{F4173C2A-978D-480A-81E3-E7480F75F9C1}" type="presParOf" srcId="{A7144EA0-75F0-4E8C-A351-1D0E7F77CD53}" destId="{6AB73CCB-7DC2-4A9D-A286-2A927694F7C7}" srcOrd="0" destOrd="0" presId="urn:microsoft.com/office/officeart/2005/8/layout/vList2"/>
    <dgm:cxn modelId="{2777FA6E-318B-4740-9C9F-C55B49AB75B3}" type="presParOf" srcId="{A7144EA0-75F0-4E8C-A351-1D0E7F77CD53}" destId="{13143D52-CD0C-4F56-B314-E6732DAC8C0C}" srcOrd="1" destOrd="0" presId="urn:microsoft.com/office/officeart/2005/8/layout/vList2"/>
    <dgm:cxn modelId="{B1C19620-69DA-439D-866E-443BD937FA7A}" type="presParOf" srcId="{A7144EA0-75F0-4E8C-A351-1D0E7F77CD53}" destId="{AF2F5A19-3120-43CA-8574-85E03521FEDE}" srcOrd="2" destOrd="0" presId="urn:microsoft.com/office/officeart/2005/8/layout/vList2"/>
    <dgm:cxn modelId="{5E3DA001-9B3D-42BA-A1C4-1F1EE58268AF}" type="presParOf" srcId="{A7144EA0-75F0-4E8C-A351-1D0E7F77CD53}" destId="{CB2E1BF3-A0C1-4E00-ADBB-05947DDB9F34}" srcOrd="3" destOrd="0" presId="urn:microsoft.com/office/officeart/2005/8/layout/vList2"/>
    <dgm:cxn modelId="{B433AAE5-6457-4572-8FB1-6E95F6ABD047}" type="presParOf" srcId="{A7144EA0-75F0-4E8C-A351-1D0E7F77CD53}" destId="{D54C5F4F-1EDC-40E4-A40C-7FE6F323D8BC}" srcOrd="4" destOrd="0" presId="urn:microsoft.com/office/officeart/2005/8/layout/vList2"/>
    <dgm:cxn modelId="{4E86AA5D-C585-4E3D-A57C-7C5370BFECCD}" type="presParOf" srcId="{A7144EA0-75F0-4E8C-A351-1D0E7F77CD53}" destId="{BA531884-530C-4FE1-B472-395C4AD9E8A1}" srcOrd="5" destOrd="0" presId="urn:microsoft.com/office/officeart/2005/8/layout/vList2"/>
    <dgm:cxn modelId="{C3F2EB18-867B-46B0-B331-82D8DF7FF639}" type="presParOf" srcId="{A7144EA0-75F0-4E8C-A351-1D0E7F77CD53}" destId="{514A7967-41C6-42C0-B267-EC56394D19AA}" srcOrd="6" destOrd="0" presId="urn:microsoft.com/office/officeart/2005/8/layout/vList2"/>
    <dgm:cxn modelId="{88FA044A-FF07-4F30-9FD7-EF2B81FD3807}" type="presParOf" srcId="{A7144EA0-75F0-4E8C-A351-1D0E7F77CD53}" destId="{AB4CC9C2-BFD6-42F2-87C5-1A00CC936DB8}" srcOrd="7" destOrd="0" presId="urn:microsoft.com/office/officeart/2005/8/layout/vList2"/>
    <dgm:cxn modelId="{06BC79F6-9009-4232-A04D-A29000FDBA82}" type="presParOf" srcId="{A7144EA0-75F0-4E8C-A351-1D0E7F77CD53}" destId="{4013E167-DC60-46D5-A637-4C01F2BDD2AB}" srcOrd="8" destOrd="0" presId="urn:microsoft.com/office/officeart/2005/8/layout/vList2"/>
    <dgm:cxn modelId="{1D659E8E-4E23-4AD9-A571-F32A37B56A46}" type="presParOf" srcId="{A7144EA0-75F0-4E8C-A351-1D0E7F77CD53}" destId="{E3AA4817-A468-4FDD-AC5A-1CCC3C21A7A4}" srcOrd="9" destOrd="0" presId="urn:microsoft.com/office/officeart/2005/8/layout/vList2"/>
    <dgm:cxn modelId="{2F10FCB8-3187-4246-BAB4-8483F4B54C42}" type="presParOf" srcId="{A7144EA0-75F0-4E8C-A351-1D0E7F77CD53}" destId="{64664755-F799-4C93-8074-0426E215A40E}" srcOrd="10" destOrd="0" presId="urn:microsoft.com/office/officeart/2005/8/layout/vList2"/>
    <dgm:cxn modelId="{DA1D6110-C2A9-4FA5-A90F-B91E3D9EEBD2}" type="presParOf" srcId="{A7144EA0-75F0-4E8C-A351-1D0E7F77CD53}" destId="{943AC660-3907-4EFF-95CA-0D447D054328}" srcOrd="1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22E23DB-78EE-4A69-8915-8D109BB835BA}"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US"/>
        </a:p>
      </dgm:t>
    </dgm:pt>
    <dgm:pt modelId="{904A2088-842A-4A1D-8707-B6B44587549F}">
      <dgm:prSet phldrT="[Text]"/>
      <dgm:spPr>
        <a:solidFill>
          <a:srgbClr val="033B57"/>
        </a:solidFill>
      </dgm:spPr>
      <dgm:t>
        <a:bodyPr/>
        <a:lstStyle/>
        <a:p>
          <a:r>
            <a:rPr lang="en-US" dirty="0">
              <a:solidFill>
                <a:schemeClr val="bg1"/>
              </a:solidFill>
            </a:rPr>
            <a:t>Carcinomas</a:t>
          </a:r>
        </a:p>
      </dgm:t>
    </dgm:pt>
    <dgm:pt modelId="{7CEC4D68-731B-48C0-87FB-92C5465DCEB7}" type="parTrans" cxnId="{8E2F92DA-C863-45A1-984D-D9B2809FAA6B}">
      <dgm:prSet/>
      <dgm:spPr/>
      <dgm:t>
        <a:bodyPr/>
        <a:lstStyle/>
        <a:p>
          <a:endParaRPr lang="en-US"/>
        </a:p>
      </dgm:t>
    </dgm:pt>
    <dgm:pt modelId="{A85D2C65-2619-480E-B953-851E13604298}" type="sibTrans" cxnId="{8E2F92DA-C863-45A1-984D-D9B2809FAA6B}">
      <dgm:prSet/>
      <dgm:spPr/>
      <dgm:t>
        <a:bodyPr/>
        <a:lstStyle/>
        <a:p>
          <a:endParaRPr lang="en-US"/>
        </a:p>
      </dgm:t>
    </dgm:pt>
    <dgm:pt modelId="{371DE4DF-4075-4769-9AEC-84ABDF60DDE8}">
      <dgm:prSet phldrT="[Text]"/>
      <dgm:spPr/>
      <dgm:t>
        <a:bodyPr/>
        <a:lstStyle/>
        <a:p>
          <a:r>
            <a:rPr lang="en-US" dirty="0"/>
            <a:t>Start</a:t>
          </a:r>
          <a:r>
            <a:rPr lang="en-US" baseline="0" dirty="0"/>
            <a:t> in</a:t>
          </a:r>
          <a:r>
            <a:rPr lang="en-US" dirty="0"/>
            <a:t> the cells that cover external and internal organs</a:t>
          </a:r>
          <a:r>
            <a:rPr lang="en-US" baseline="0" dirty="0"/>
            <a:t> or glands</a:t>
          </a:r>
          <a:endParaRPr lang="en-US" dirty="0"/>
        </a:p>
      </dgm:t>
    </dgm:pt>
    <dgm:pt modelId="{1F0D2528-E095-4705-915A-C8B8D9DC018F}" type="parTrans" cxnId="{BE840AD1-21D0-49E5-8807-F428C5940A02}">
      <dgm:prSet/>
      <dgm:spPr/>
      <dgm:t>
        <a:bodyPr/>
        <a:lstStyle/>
        <a:p>
          <a:endParaRPr lang="en-US"/>
        </a:p>
      </dgm:t>
    </dgm:pt>
    <dgm:pt modelId="{42D9AFE5-9D7A-43F2-8883-C1C5064B9C62}" type="sibTrans" cxnId="{BE840AD1-21D0-49E5-8807-F428C5940A02}">
      <dgm:prSet/>
      <dgm:spPr/>
      <dgm:t>
        <a:bodyPr/>
        <a:lstStyle/>
        <a:p>
          <a:endParaRPr lang="en-US"/>
        </a:p>
      </dgm:t>
    </dgm:pt>
    <dgm:pt modelId="{B2F309F6-F5EB-44E7-AA4D-396957444A6C}">
      <dgm:prSet phldrT="[Text]"/>
      <dgm:spPr>
        <a:solidFill>
          <a:srgbClr val="033B57"/>
        </a:solidFill>
      </dgm:spPr>
      <dgm:t>
        <a:bodyPr/>
        <a:lstStyle/>
        <a:p>
          <a:r>
            <a:rPr lang="en-US" dirty="0">
              <a:solidFill>
                <a:schemeClr val="bg1"/>
              </a:solidFill>
            </a:rPr>
            <a:t>Sarcomas</a:t>
          </a:r>
        </a:p>
      </dgm:t>
    </dgm:pt>
    <dgm:pt modelId="{8D0DC3F7-69B0-4640-B7E0-87CC5833224B}" type="parTrans" cxnId="{AAD5BF8F-9A34-4095-BB43-835690B664B1}">
      <dgm:prSet/>
      <dgm:spPr/>
      <dgm:t>
        <a:bodyPr/>
        <a:lstStyle/>
        <a:p>
          <a:endParaRPr lang="en-US"/>
        </a:p>
      </dgm:t>
    </dgm:pt>
    <dgm:pt modelId="{95E2CB00-1FA7-4CBE-8749-84FE0A8473AF}" type="sibTrans" cxnId="{AAD5BF8F-9A34-4095-BB43-835690B664B1}">
      <dgm:prSet/>
      <dgm:spPr/>
      <dgm:t>
        <a:bodyPr/>
        <a:lstStyle/>
        <a:p>
          <a:endParaRPr lang="en-US"/>
        </a:p>
      </dgm:t>
    </dgm:pt>
    <dgm:pt modelId="{A6DE1C9A-4ACA-4968-ACE2-463184DD9E06}">
      <dgm:prSet phldrT="[Text]"/>
      <dgm:spPr/>
      <dgm:t>
        <a:bodyPr/>
        <a:lstStyle/>
        <a:p>
          <a:r>
            <a:rPr lang="en-US" dirty="0"/>
            <a:t>Start in the immature blood cells that grow in the bone marrow</a:t>
          </a:r>
        </a:p>
      </dgm:t>
    </dgm:pt>
    <dgm:pt modelId="{1FE154E3-9DA4-477F-8A8C-B9790EE4BB82}" type="parTrans" cxnId="{2FF664C7-A0FD-4713-B322-332375DF50DA}">
      <dgm:prSet/>
      <dgm:spPr/>
      <dgm:t>
        <a:bodyPr/>
        <a:lstStyle/>
        <a:p>
          <a:endParaRPr lang="en-US"/>
        </a:p>
      </dgm:t>
    </dgm:pt>
    <dgm:pt modelId="{817FBFAD-F502-4921-9D7E-EDCDE99E2F90}" type="sibTrans" cxnId="{2FF664C7-A0FD-4713-B322-332375DF50DA}">
      <dgm:prSet/>
      <dgm:spPr/>
      <dgm:t>
        <a:bodyPr/>
        <a:lstStyle/>
        <a:p>
          <a:endParaRPr lang="en-US"/>
        </a:p>
      </dgm:t>
    </dgm:pt>
    <dgm:pt modelId="{FBD6A2BF-5652-4249-A800-CF9BAB396E27}">
      <dgm:prSet phldrT="[Text]"/>
      <dgm:spPr>
        <a:solidFill>
          <a:srgbClr val="033B57"/>
        </a:solidFill>
      </dgm:spPr>
      <dgm:t>
        <a:bodyPr/>
        <a:lstStyle/>
        <a:p>
          <a:r>
            <a:rPr lang="en-US" dirty="0">
              <a:solidFill>
                <a:schemeClr val="bg1"/>
              </a:solidFill>
            </a:rPr>
            <a:t>Lymphomas</a:t>
          </a:r>
        </a:p>
      </dgm:t>
    </dgm:pt>
    <dgm:pt modelId="{E77BE973-0DF1-4FBA-8D97-620B48B56717}" type="parTrans" cxnId="{7E6E6195-C816-4F07-A96B-557630792EFF}">
      <dgm:prSet/>
      <dgm:spPr/>
      <dgm:t>
        <a:bodyPr/>
        <a:lstStyle/>
        <a:p>
          <a:endParaRPr lang="en-US"/>
        </a:p>
      </dgm:t>
    </dgm:pt>
    <dgm:pt modelId="{369E8187-C5CA-4FF2-986E-4D8F67C5C2C9}" type="sibTrans" cxnId="{7E6E6195-C816-4F07-A96B-557630792EFF}">
      <dgm:prSet/>
      <dgm:spPr/>
      <dgm:t>
        <a:bodyPr/>
        <a:lstStyle/>
        <a:p>
          <a:endParaRPr lang="en-US"/>
        </a:p>
      </dgm:t>
    </dgm:pt>
    <dgm:pt modelId="{BBE892F8-975E-44C2-BFD7-DC57F49A3D9B}">
      <dgm:prSet phldrT="[Text]"/>
      <dgm:spPr>
        <a:solidFill>
          <a:srgbClr val="033B57"/>
        </a:solidFill>
      </dgm:spPr>
      <dgm:t>
        <a:bodyPr/>
        <a:lstStyle/>
        <a:p>
          <a:r>
            <a:rPr lang="en-US" dirty="0" err="1">
              <a:solidFill>
                <a:schemeClr val="bg1"/>
              </a:solidFill>
            </a:rPr>
            <a:t>Leukemias</a:t>
          </a:r>
          <a:endParaRPr lang="en-US" dirty="0">
            <a:solidFill>
              <a:schemeClr val="bg1"/>
            </a:solidFill>
          </a:endParaRPr>
        </a:p>
      </dgm:t>
    </dgm:pt>
    <dgm:pt modelId="{A95EE2B5-76B8-4774-844E-AA1CD5AA4C6B}" type="parTrans" cxnId="{25BA7EBF-7799-435F-B6BB-7653C04CFDFC}">
      <dgm:prSet/>
      <dgm:spPr/>
      <dgm:t>
        <a:bodyPr/>
        <a:lstStyle/>
        <a:p>
          <a:endParaRPr lang="en-US"/>
        </a:p>
      </dgm:t>
    </dgm:pt>
    <dgm:pt modelId="{8824E1FB-CA61-4089-9384-51D9C2204408}" type="sibTrans" cxnId="{25BA7EBF-7799-435F-B6BB-7653C04CFDFC}">
      <dgm:prSet/>
      <dgm:spPr/>
      <dgm:t>
        <a:bodyPr/>
        <a:lstStyle/>
        <a:p>
          <a:endParaRPr lang="en-US"/>
        </a:p>
      </dgm:t>
    </dgm:pt>
    <dgm:pt modelId="{64F17115-AF79-4292-A3BE-037B243A7ABC}">
      <dgm:prSet phldrT="[Text]"/>
      <dgm:spPr/>
      <dgm:t>
        <a:bodyPr/>
        <a:lstStyle/>
        <a:p>
          <a:r>
            <a:rPr lang="en-US" dirty="0"/>
            <a:t>Start in cells in the supporting tissues of the body, such as bone, cartilage, fat, connective tissue, and muscle</a:t>
          </a:r>
        </a:p>
      </dgm:t>
    </dgm:pt>
    <dgm:pt modelId="{9255DA70-EC07-4FBF-AA5B-8C81F045D437}" type="parTrans" cxnId="{E7426D6C-369F-4ED9-9AAC-AFC163E5EC4F}">
      <dgm:prSet/>
      <dgm:spPr/>
      <dgm:t>
        <a:bodyPr/>
        <a:lstStyle/>
        <a:p>
          <a:endParaRPr lang="en-US"/>
        </a:p>
      </dgm:t>
    </dgm:pt>
    <dgm:pt modelId="{43328690-4542-40DE-98C6-64AE6E47673B}" type="sibTrans" cxnId="{E7426D6C-369F-4ED9-9AAC-AFC163E5EC4F}">
      <dgm:prSet/>
      <dgm:spPr/>
      <dgm:t>
        <a:bodyPr/>
        <a:lstStyle/>
        <a:p>
          <a:endParaRPr lang="en-US"/>
        </a:p>
      </dgm:t>
    </dgm:pt>
    <dgm:pt modelId="{F0FFC933-D3B8-4EC3-85BD-3CFB9693161E}">
      <dgm:prSet phldrT="[Text]"/>
      <dgm:spPr/>
      <dgm:t>
        <a:bodyPr/>
        <a:lstStyle/>
        <a:p>
          <a:r>
            <a:rPr lang="en-US" dirty="0"/>
            <a:t>Start in the lymph nodes and tissues of the body’s immune system</a:t>
          </a:r>
        </a:p>
      </dgm:t>
    </dgm:pt>
    <dgm:pt modelId="{1F80B070-1BA3-4C5C-8878-A46A453CC179}" type="parTrans" cxnId="{981FC058-9E54-45D3-9027-4C3F3582342F}">
      <dgm:prSet/>
      <dgm:spPr/>
      <dgm:t>
        <a:bodyPr/>
        <a:lstStyle/>
        <a:p>
          <a:endParaRPr lang="en-US"/>
        </a:p>
      </dgm:t>
    </dgm:pt>
    <dgm:pt modelId="{C87E97E4-CB78-45AA-BEC7-EE46F7D8D03C}" type="sibTrans" cxnId="{981FC058-9E54-45D3-9027-4C3F3582342F}">
      <dgm:prSet/>
      <dgm:spPr/>
      <dgm:t>
        <a:bodyPr/>
        <a:lstStyle/>
        <a:p>
          <a:endParaRPr lang="en-US"/>
        </a:p>
      </dgm:t>
    </dgm:pt>
    <dgm:pt modelId="{21B28B06-2DD6-4499-AAD4-79186060A895}" type="pres">
      <dgm:prSet presAssocID="{E22E23DB-78EE-4A69-8915-8D109BB835BA}" presName="Name0" presStyleCnt="0">
        <dgm:presLayoutVars>
          <dgm:dir/>
          <dgm:animLvl val="lvl"/>
          <dgm:resizeHandles/>
        </dgm:presLayoutVars>
      </dgm:prSet>
      <dgm:spPr/>
    </dgm:pt>
    <dgm:pt modelId="{4C4679CB-8E86-40B2-84F4-BEB524E38908}" type="pres">
      <dgm:prSet presAssocID="{904A2088-842A-4A1D-8707-B6B44587549F}" presName="linNode" presStyleCnt="0"/>
      <dgm:spPr/>
    </dgm:pt>
    <dgm:pt modelId="{5D2BDDCD-244C-498B-9628-FF993E5DA147}" type="pres">
      <dgm:prSet presAssocID="{904A2088-842A-4A1D-8707-B6B44587549F}" presName="parentShp" presStyleLbl="node1" presStyleIdx="0" presStyleCnt="4">
        <dgm:presLayoutVars>
          <dgm:bulletEnabled val="1"/>
        </dgm:presLayoutVars>
      </dgm:prSet>
      <dgm:spPr/>
    </dgm:pt>
    <dgm:pt modelId="{83D1B6F6-3716-4E24-B37F-3AD5D84669A3}" type="pres">
      <dgm:prSet presAssocID="{904A2088-842A-4A1D-8707-B6B44587549F}" presName="childShp" presStyleLbl="bgAccFollowNode1" presStyleIdx="0" presStyleCnt="4">
        <dgm:presLayoutVars>
          <dgm:bulletEnabled val="1"/>
        </dgm:presLayoutVars>
      </dgm:prSet>
      <dgm:spPr/>
    </dgm:pt>
    <dgm:pt modelId="{3D53806C-19EB-449C-A526-01E1C3E8F065}" type="pres">
      <dgm:prSet presAssocID="{A85D2C65-2619-480E-B953-851E13604298}" presName="spacing" presStyleCnt="0"/>
      <dgm:spPr/>
    </dgm:pt>
    <dgm:pt modelId="{7129EE2B-EEFE-4FD0-A4AF-2EEA0A36C017}" type="pres">
      <dgm:prSet presAssocID="{B2F309F6-F5EB-44E7-AA4D-396957444A6C}" presName="linNode" presStyleCnt="0"/>
      <dgm:spPr/>
    </dgm:pt>
    <dgm:pt modelId="{FB455745-6AB9-4CE2-A5D5-2DED52AD6916}" type="pres">
      <dgm:prSet presAssocID="{B2F309F6-F5EB-44E7-AA4D-396957444A6C}" presName="parentShp" presStyleLbl="node1" presStyleIdx="1" presStyleCnt="4">
        <dgm:presLayoutVars>
          <dgm:bulletEnabled val="1"/>
        </dgm:presLayoutVars>
      </dgm:prSet>
      <dgm:spPr/>
    </dgm:pt>
    <dgm:pt modelId="{C6BB8430-D604-4B23-9AEF-DAC7032E8E79}" type="pres">
      <dgm:prSet presAssocID="{B2F309F6-F5EB-44E7-AA4D-396957444A6C}" presName="childShp" presStyleLbl="bgAccFollowNode1" presStyleIdx="1" presStyleCnt="4">
        <dgm:presLayoutVars>
          <dgm:bulletEnabled val="1"/>
        </dgm:presLayoutVars>
      </dgm:prSet>
      <dgm:spPr/>
    </dgm:pt>
    <dgm:pt modelId="{81F10EC1-C894-41DF-8082-89196699119B}" type="pres">
      <dgm:prSet presAssocID="{95E2CB00-1FA7-4CBE-8749-84FE0A8473AF}" presName="spacing" presStyleCnt="0"/>
      <dgm:spPr/>
    </dgm:pt>
    <dgm:pt modelId="{0582B7C0-6BB3-44C2-B25B-69219BC7C5C7}" type="pres">
      <dgm:prSet presAssocID="{FBD6A2BF-5652-4249-A800-CF9BAB396E27}" presName="linNode" presStyleCnt="0"/>
      <dgm:spPr/>
    </dgm:pt>
    <dgm:pt modelId="{3B07B799-1388-45A1-950A-BD44F4E57218}" type="pres">
      <dgm:prSet presAssocID="{FBD6A2BF-5652-4249-A800-CF9BAB396E27}" presName="parentShp" presStyleLbl="node1" presStyleIdx="2" presStyleCnt="4">
        <dgm:presLayoutVars>
          <dgm:bulletEnabled val="1"/>
        </dgm:presLayoutVars>
      </dgm:prSet>
      <dgm:spPr/>
    </dgm:pt>
    <dgm:pt modelId="{F4926C32-620A-47E2-A0B6-4B160D8CE386}" type="pres">
      <dgm:prSet presAssocID="{FBD6A2BF-5652-4249-A800-CF9BAB396E27}" presName="childShp" presStyleLbl="bgAccFollowNode1" presStyleIdx="2" presStyleCnt="4">
        <dgm:presLayoutVars>
          <dgm:bulletEnabled val="1"/>
        </dgm:presLayoutVars>
      </dgm:prSet>
      <dgm:spPr/>
    </dgm:pt>
    <dgm:pt modelId="{AF00292E-1278-4312-8D9E-8D1C8D6DB8DE}" type="pres">
      <dgm:prSet presAssocID="{369E8187-C5CA-4FF2-986E-4D8F67C5C2C9}" presName="spacing" presStyleCnt="0"/>
      <dgm:spPr/>
    </dgm:pt>
    <dgm:pt modelId="{098C82BC-A60F-4107-AAE9-55E0FF66241A}" type="pres">
      <dgm:prSet presAssocID="{BBE892F8-975E-44C2-BFD7-DC57F49A3D9B}" presName="linNode" presStyleCnt="0"/>
      <dgm:spPr/>
    </dgm:pt>
    <dgm:pt modelId="{667189A5-4ACC-4D96-A608-C514A98A0649}" type="pres">
      <dgm:prSet presAssocID="{BBE892F8-975E-44C2-BFD7-DC57F49A3D9B}" presName="parentShp" presStyleLbl="node1" presStyleIdx="3" presStyleCnt="4">
        <dgm:presLayoutVars>
          <dgm:bulletEnabled val="1"/>
        </dgm:presLayoutVars>
      </dgm:prSet>
      <dgm:spPr/>
    </dgm:pt>
    <dgm:pt modelId="{F952AAA9-10B6-49E5-AF72-C96E6BF3423C}" type="pres">
      <dgm:prSet presAssocID="{BBE892F8-975E-44C2-BFD7-DC57F49A3D9B}" presName="childShp" presStyleLbl="bgAccFollowNode1" presStyleIdx="3" presStyleCnt="4">
        <dgm:presLayoutVars>
          <dgm:bulletEnabled val="1"/>
        </dgm:presLayoutVars>
      </dgm:prSet>
      <dgm:spPr/>
    </dgm:pt>
  </dgm:ptLst>
  <dgm:cxnLst>
    <dgm:cxn modelId="{9EA0690B-41D5-40E9-A6E0-0268564038F4}" type="presOf" srcId="{371DE4DF-4075-4769-9AEC-84ABDF60DDE8}" destId="{83D1B6F6-3716-4E24-B37F-3AD5D84669A3}" srcOrd="0" destOrd="0" presId="urn:microsoft.com/office/officeart/2005/8/layout/vList6"/>
    <dgm:cxn modelId="{17666B28-3157-4C79-AF0F-3893C632A1B3}" type="presOf" srcId="{FBD6A2BF-5652-4249-A800-CF9BAB396E27}" destId="{3B07B799-1388-45A1-950A-BD44F4E57218}" srcOrd="0" destOrd="0" presId="urn:microsoft.com/office/officeart/2005/8/layout/vList6"/>
    <dgm:cxn modelId="{2541EC3C-19E8-4092-9CEA-4E3DB846938B}" type="presOf" srcId="{B2F309F6-F5EB-44E7-AA4D-396957444A6C}" destId="{FB455745-6AB9-4CE2-A5D5-2DED52AD6916}" srcOrd="0" destOrd="0" presId="urn:microsoft.com/office/officeart/2005/8/layout/vList6"/>
    <dgm:cxn modelId="{E7426D6C-369F-4ED9-9AAC-AFC163E5EC4F}" srcId="{B2F309F6-F5EB-44E7-AA4D-396957444A6C}" destId="{64F17115-AF79-4292-A3BE-037B243A7ABC}" srcOrd="0" destOrd="0" parTransId="{9255DA70-EC07-4FBF-AA5B-8C81F045D437}" sibTransId="{43328690-4542-40DE-98C6-64AE6E47673B}"/>
    <dgm:cxn modelId="{5E017876-7541-4F14-8B2C-2B526F5BF5B7}" type="presOf" srcId="{F0FFC933-D3B8-4EC3-85BD-3CFB9693161E}" destId="{F4926C32-620A-47E2-A0B6-4B160D8CE386}" srcOrd="0" destOrd="0" presId="urn:microsoft.com/office/officeart/2005/8/layout/vList6"/>
    <dgm:cxn modelId="{981FC058-9E54-45D3-9027-4C3F3582342F}" srcId="{FBD6A2BF-5652-4249-A800-CF9BAB396E27}" destId="{F0FFC933-D3B8-4EC3-85BD-3CFB9693161E}" srcOrd="0" destOrd="0" parTransId="{1F80B070-1BA3-4C5C-8878-A46A453CC179}" sibTransId="{C87E97E4-CB78-45AA-BEC7-EE46F7D8D03C}"/>
    <dgm:cxn modelId="{5831BC7E-18FC-4E51-B5E9-AD812938FD68}" type="presOf" srcId="{E22E23DB-78EE-4A69-8915-8D109BB835BA}" destId="{21B28B06-2DD6-4499-AAD4-79186060A895}" srcOrd="0" destOrd="0" presId="urn:microsoft.com/office/officeart/2005/8/layout/vList6"/>
    <dgm:cxn modelId="{AAD5BF8F-9A34-4095-BB43-835690B664B1}" srcId="{E22E23DB-78EE-4A69-8915-8D109BB835BA}" destId="{B2F309F6-F5EB-44E7-AA4D-396957444A6C}" srcOrd="1" destOrd="0" parTransId="{8D0DC3F7-69B0-4640-B7E0-87CC5833224B}" sibTransId="{95E2CB00-1FA7-4CBE-8749-84FE0A8473AF}"/>
    <dgm:cxn modelId="{7E6E6195-C816-4F07-A96B-557630792EFF}" srcId="{E22E23DB-78EE-4A69-8915-8D109BB835BA}" destId="{FBD6A2BF-5652-4249-A800-CF9BAB396E27}" srcOrd="2" destOrd="0" parTransId="{E77BE973-0DF1-4FBA-8D97-620B48B56717}" sibTransId="{369E8187-C5CA-4FF2-986E-4D8F67C5C2C9}"/>
    <dgm:cxn modelId="{1C2BE5A2-BF81-456B-9CD5-00FF199E9B16}" type="presOf" srcId="{64F17115-AF79-4292-A3BE-037B243A7ABC}" destId="{C6BB8430-D604-4B23-9AEF-DAC7032E8E79}" srcOrd="0" destOrd="0" presId="urn:microsoft.com/office/officeart/2005/8/layout/vList6"/>
    <dgm:cxn modelId="{B217DEA8-7DC9-44F7-898E-DDC2D09786A0}" type="presOf" srcId="{904A2088-842A-4A1D-8707-B6B44587549F}" destId="{5D2BDDCD-244C-498B-9628-FF993E5DA147}" srcOrd="0" destOrd="0" presId="urn:microsoft.com/office/officeart/2005/8/layout/vList6"/>
    <dgm:cxn modelId="{25BA7EBF-7799-435F-B6BB-7653C04CFDFC}" srcId="{E22E23DB-78EE-4A69-8915-8D109BB835BA}" destId="{BBE892F8-975E-44C2-BFD7-DC57F49A3D9B}" srcOrd="3" destOrd="0" parTransId="{A95EE2B5-76B8-4774-844E-AA1CD5AA4C6B}" sibTransId="{8824E1FB-CA61-4089-9384-51D9C2204408}"/>
    <dgm:cxn modelId="{2FF664C7-A0FD-4713-B322-332375DF50DA}" srcId="{BBE892F8-975E-44C2-BFD7-DC57F49A3D9B}" destId="{A6DE1C9A-4ACA-4968-ACE2-463184DD9E06}" srcOrd="0" destOrd="0" parTransId="{1FE154E3-9DA4-477F-8A8C-B9790EE4BB82}" sibTransId="{817FBFAD-F502-4921-9D7E-EDCDE99E2F90}"/>
    <dgm:cxn modelId="{85EED1C9-7558-418D-85E0-BDCAB399E0E5}" type="presOf" srcId="{A6DE1C9A-4ACA-4968-ACE2-463184DD9E06}" destId="{F952AAA9-10B6-49E5-AF72-C96E6BF3423C}" srcOrd="0" destOrd="0" presId="urn:microsoft.com/office/officeart/2005/8/layout/vList6"/>
    <dgm:cxn modelId="{BE840AD1-21D0-49E5-8807-F428C5940A02}" srcId="{904A2088-842A-4A1D-8707-B6B44587549F}" destId="{371DE4DF-4075-4769-9AEC-84ABDF60DDE8}" srcOrd="0" destOrd="0" parTransId="{1F0D2528-E095-4705-915A-C8B8D9DC018F}" sibTransId="{42D9AFE5-9D7A-43F2-8883-C1C5064B9C62}"/>
    <dgm:cxn modelId="{8E2F92DA-C863-45A1-984D-D9B2809FAA6B}" srcId="{E22E23DB-78EE-4A69-8915-8D109BB835BA}" destId="{904A2088-842A-4A1D-8707-B6B44587549F}" srcOrd="0" destOrd="0" parTransId="{7CEC4D68-731B-48C0-87FB-92C5465DCEB7}" sibTransId="{A85D2C65-2619-480E-B953-851E13604298}"/>
    <dgm:cxn modelId="{8C7AA6F8-7D82-4AA2-BC9A-6ACD41933776}" type="presOf" srcId="{BBE892F8-975E-44C2-BFD7-DC57F49A3D9B}" destId="{667189A5-4ACC-4D96-A608-C514A98A0649}" srcOrd="0" destOrd="0" presId="urn:microsoft.com/office/officeart/2005/8/layout/vList6"/>
    <dgm:cxn modelId="{2811E5D0-76FA-44A8-B0F8-1CB8376D3094}" type="presParOf" srcId="{21B28B06-2DD6-4499-AAD4-79186060A895}" destId="{4C4679CB-8E86-40B2-84F4-BEB524E38908}" srcOrd="0" destOrd="0" presId="urn:microsoft.com/office/officeart/2005/8/layout/vList6"/>
    <dgm:cxn modelId="{3C4EC14D-FFDF-4F67-93C8-AAAC715E59F8}" type="presParOf" srcId="{4C4679CB-8E86-40B2-84F4-BEB524E38908}" destId="{5D2BDDCD-244C-498B-9628-FF993E5DA147}" srcOrd="0" destOrd="0" presId="urn:microsoft.com/office/officeart/2005/8/layout/vList6"/>
    <dgm:cxn modelId="{4EBEF8D8-2133-41CC-9C61-0289AB608866}" type="presParOf" srcId="{4C4679CB-8E86-40B2-84F4-BEB524E38908}" destId="{83D1B6F6-3716-4E24-B37F-3AD5D84669A3}" srcOrd="1" destOrd="0" presId="urn:microsoft.com/office/officeart/2005/8/layout/vList6"/>
    <dgm:cxn modelId="{C1B33206-4C60-4DC5-B1B4-6558D85E7966}" type="presParOf" srcId="{21B28B06-2DD6-4499-AAD4-79186060A895}" destId="{3D53806C-19EB-449C-A526-01E1C3E8F065}" srcOrd="1" destOrd="0" presId="urn:microsoft.com/office/officeart/2005/8/layout/vList6"/>
    <dgm:cxn modelId="{92B8BFF4-0C5F-49ED-80FC-6801E62DAA0E}" type="presParOf" srcId="{21B28B06-2DD6-4499-AAD4-79186060A895}" destId="{7129EE2B-EEFE-4FD0-A4AF-2EEA0A36C017}" srcOrd="2" destOrd="0" presId="urn:microsoft.com/office/officeart/2005/8/layout/vList6"/>
    <dgm:cxn modelId="{38D2D4F1-DE83-4333-BA2C-5A7A1769E9FF}" type="presParOf" srcId="{7129EE2B-EEFE-4FD0-A4AF-2EEA0A36C017}" destId="{FB455745-6AB9-4CE2-A5D5-2DED52AD6916}" srcOrd="0" destOrd="0" presId="urn:microsoft.com/office/officeart/2005/8/layout/vList6"/>
    <dgm:cxn modelId="{588A7D16-ABEC-4CBC-9D49-8811B86967D5}" type="presParOf" srcId="{7129EE2B-EEFE-4FD0-A4AF-2EEA0A36C017}" destId="{C6BB8430-D604-4B23-9AEF-DAC7032E8E79}" srcOrd="1" destOrd="0" presId="urn:microsoft.com/office/officeart/2005/8/layout/vList6"/>
    <dgm:cxn modelId="{EC3BF512-DF88-4E17-AB84-19C4D2EDD73F}" type="presParOf" srcId="{21B28B06-2DD6-4499-AAD4-79186060A895}" destId="{81F10EC1-C894-41DF-8082-89196699119B}" srcOrd="3" destOrd="0" presId="urn:microsoft.com/office/officeart/2005/8/layout/vList6"/>
    <dgm:cxn modelId="{13F79D9A-48A6-4D1C-8F9F-0456186484D5}" type="presParOf" srcId="{21B28B06-2DD6-4499-AAD4-79186060A895}" destId="{0582B7C0-6BB3-44C2-B25B-69219BC7C5C7}" srcOrd="4" destOrd="0" presId="urn:microsoft.com/office/officeart/2005/8/layout/vList6"/>
    <dgm:cxn modelId="{C611229D-12F2-4943-A012-C4EE676B006E}" type="presParOf" srcId="{0582B7C0-6BB3-44C2-B25B-69219BC7C5C7}" destId="{3B07B799-1388-45A1-950A-BD44F4E57218}" srcOrd="0" destOrd="0" presId="urn:microsoft.com/office/officeart/2005/8/layout/vList6"/>
    <dgm:cxn modelId="{DF76C7CC-0B54-4580-9AA6-A30190E61083}" type="presParOf" srcId="{0582B7C0-6BB3-44C2-B25B-69219BC7C5C7}" destId="{F4926C32-620A-47E2-A0B6-4B160D8CE386}" srcOrd="1" destOrd="0" presId="urn:microsoft.com/office/officeart/2005/8/layout/vList6"/>
    <dgm:cxn modelId="{EABE0D1B-5B0B-455F-99C6-71237C8ACEC1}" type="presParOf" srcId="{21B28B06-2DD6-4499-AAD4-79186060A895}" destId="{AF00292E-1278-4312-8D9E-8D1C8D6DB8DE}" srcOrd="5" destOrd="0" presId="urn:microsoft.com/office/officeart/2005/8/layout/vList6"/>
    <dgm:cxn modelId="{BA3F3BE0-0CDE-4416-B442-ECC05390A239}" type="presParOf" srcId="{21B28B06-2DD6-4499-AAD4-79186060A895}" destId="{098C82BC-A60F-4107-AAE9-55E0FF66241A}" srcOrd="6" destOrd="0" presId="urn:microsoft.com/office/officeart/2005/8/layout/vList6"/>
    <dgm:cxn modelId="{0E084E67-3FDB-4AD8-A810-235D94434E1E}" type="presParOf" srcId="{098C82BC-A60F-4107-AAE9-55E0FF66241A}" destId="{667189A5-4ACC-4D96-A608-C514A98A0649}" srcOrd="0" destOrd="0" presId="urn:microsoft.com/office/officeart/2005/8/layout/vList6"/>
    <dgm:cxn modelId="{D6BFA200-CD50-4FB2-B333-DAD0DE0BA995}" type="presParOf" srcId="{098C82BC-A60F-4107-AAE9-55E0FF66241A}" destId="{F952AAA9-10B6-49E5-AF72-C96E6BF3423C}"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95E9DEB-9A38-424E-9827-6F09C3F22F96}" type="doc">
      <dgm:prSet loTypeId="urn:diagrams.loki3.com/BracketList+Icon" loCatId="list" qsTypeId="urn:microsoft.com/office/officeart/2005/8/quickstyle/simple1" qsCatId="simple" csTypeId="urn:microsoft.com/office/officeart/2005/8/colors/accent1_2" csCatId="accent1" phldr="1"/>
      <dgm:spPr/>
      <dgm:t>
        <a:bodyPr/>
        <a:lstStyle/>
        <a:p>
          <a:endParaRPr lang="en-US"/>
        </a:p>
      </dgm:t>
    </dgm:pt>
    <dgm:pt modelId="{C6372951-596C-4827-A772-BC08795A55B2}">
      <dgm:prSet phldrT="[Text]"/>
      <dgm:spPr/>
      <dgm:t>
        <a:bodyPr/>
        <a:lstStyle/>
        <a:p>
          <a:pPr rtl="0"/>
          <a:r>
            <a:rPr lang="en-US" b="0" i="0" u="none" dirty="0" err="1"/>
            <a:t>adeno</a:t>
          </a:r>
          <a:r>
            <a:rPr lang="en-US" b="0" i="0" u="none" dirty="0"/>
            <a:t>-</a:t>
          </a:r>
          <a:endParaRPr lang="en-US" b="0" dirty="0"/>
        </a:p>
      </dgm:t>
    </dgm:pt>
    <dgm:pt modelId="{5C8CE9F6-8414-43F3-9656-8666DAD21A01}" type="parTrans" cxnId="{C9CE2AC8-B460-4D17-A875-1E28D904AE52}">
      <dgm:prSet/>
      <dgm:spPr/>
      <dgm:t>
        <a:bodyPr/>
        <a:lstStyle/>
        <a:p>
          <a:endParaRPr lang="en-US"/>
        </a:p>
      </dgm:t>
    </dgm:pt>
    <dgm:pt modelId="{87412EEE-5D30-491F-8A19-CB519AF81CA6}" type="sibTrans" cxnId="{C9CE2AC8-B460-4D17-A875-1E28D904AE52}">
      <dgm:prSet/>
      <dgm:spPr/>
      <dgm:t>
        <a:bodyPr/>
        <a:lstStyle/>
        <a:p>
          <a:endParaRPr lang="en-US"/>
        </a:p>
      </dgm:t>
    </dgm:pt>
    <dgm:pt modelId="{2F636DE7-054F-47F7-A424-DC16AEEBC22A}">
      <dgm:prSet/>
      <dgm:spPr>
        <a:solidFill>
          <a:srgbClr val="033B57"/>
        </a:solidFill>
      </dgm:spPr>
      <dgm:t>
        <a:bodyPr/>
        <a:lstStyle/>
        <a:p>
          <a:r>
            <a:rPr lang="en-US" dirty="0"/>
            <a:t>gland</a:t>
          </a:r>
        </a:p>
      </dgm:t>
    </dgm:pt>
    <dgm:pt modelId="{81CD7A34-C136-44FA-A03C-5269AA5D4180}" type="parTrans" cxnId="{79DBE9B9-CB6C-46F9-B73D-96C804330D90}">
      <dgm:prSet/>
      <dgm:spPr/>
      <dgm:t>
        <a:bodyPr/>
        <a:lstStyle/>
        <a:p>
          <a:endParaRPr lang="en-US"/>
        </a:p>
      </dgm:t>
    </dgm:pt>
    <dgm:pt modelId="{8F3BAB6E-47B1-4B02-8E60-AF432F2D707B}" type="sibTrans" cxnId="{79DBE9B9-CB6C-46F9-B73D-96C804330D90}">
      <dgm:prSet/>
      <dgm:spPr/>
      <dgm:t>
        <a:bodyPr/>
        <a:lstStyle/>
        <a:p>
          <a:endParaRPr lang="en-US"/>
        </a:p>
      </dgm:t>
    </dgm:pt>
    <dgm:pt modelId="{72EC5D7F-F812-4AC9-B866-04970DF390E0}">
      <dgm:prSet/>
      <dgm:spPr/>
      <dgm:t>
        <a:bodyPr/>
        <a:lstStyle/>
        <a:p>
          <a:pPr rtl="0"/>
          <a:r>
            <a:rPr lang="en-US" b="0" i="0" u="none" dirty="0" err="1"/>
            <a:t>chondro</a:t>
          </a:r>
          <a:r>
            <a:rPr lang="en-US" b="0" i="0" u="none" dirty="0"/>
            <a:t>-</a:t>
          </a:r>
        </a:p>
      </dgm:t>
    </dgm:pt>
    <dgm:pt modelId="{684D28B6-AB69-439D-96E0-DC38E2F33F7E}" type="parTrans" cxnId="{A634C8ED-2A12-4043-94C4-F95075BADBAE}">
      <dgm:prSet/>
      <dgm:spPr/>
      <dgm:t>
        <a:bodyPr/>
        <a:lstStyle/>
        <a:p>
          <a:endParaRPr lang="en-US"/>
        </a:p>
      </dgm:t>
    </dgm:pt>
    <dgm:pt modelId="{CA7E44AC-22B5-4298-BF38-FBC09E5C3D02}" type="sibTrans" cxnId="{A634C8ED-2A12-4043-94C4-F95075BADBAE}">
      <dgm:prSet/>
      <dgm:spPr/>
      <dgm:t>
        <a:bodyPr/>
        <a:lstStyle/>
        <a:p>
          <a:endParaRPr lang="en-US"/>
        </a:p>
      </dgm:t>
    </dgm:pt>
    <dgm:pt modelId="{1A6FA9FB-008D-44F5-93D3-78C50B528A5C}">
      <dgm:prSet/>
      <dgm:spPr>
        <a:solidFill>
          <a:srgbClr val="033B57"/>
        </a:solidFill>
      </dgm:spPr>
      <dgm:t>
        <a:bodyPr/>
        <a:lstStyle/>
        <a:p>
          <a:r>
            <a:rPr lang="en-US" dirty="0"/>
            <a:t>cartilage </a:t>
          </a:r>
        </a:p>
      </dgm:t>
    </dgm:pt>
    <dgm:pt modelId="{BF92C01A-4419-48E7-BB98-997B9F37D4B3}" type="parTrans" cxnId="{27C04639-6E5A-41F7-A9CB-BF459ED17696}">
      <dgm:prSet/>
      <dgm:spPr/>
      <dgm:t>
        <a:bodyPr/>
        <a:lstStyle/>
        <a:p>
          <a:endParaRPr lang="en-US"/>
        </a:p>
      </dgm:t>
    </dgm:pt>
    <dgm:pt modelId="{AE1557FD-FB2D-4E35-88B6-8D39EB6065B2}" type="sibTrans" cxnId="{27C04639-6E5A-41F7-A9CB-BF459ED17696}">
      <dgm:prSet/>
      <dgm:spPr/>
      <dgm:t>
        <a:bodyPr/>
        <a:lstStyle/>
        <a:p>
          <a:endParaRPr lang="en-US"/>
        </a:p>
      </dgm:t>
    </dgm:pt>
    <dgm:pt modelId="{956DDB24-B926-4949-B873-A7D0D2386377}">
      <dgm:prSet/>
      <dgm:spPr/>
      <dgm:t>
        <a:bodyPr/>
        <a:lstStyle/>
        <a:p>
          <a:pPr rtl="0"/>
          <a:r>
            <a:rPr lang="en-US" b="0" i="0" u="none" dirty="0" err="1"/>
            <a:t>erythro</a:t>
          </a:r>
          <a:r>
            <a:rPr lang="en-US" b="0" i="0" u="none" dirty="0"/>
            <a:t>-</a:t>
          </a:r>
        </a:p>
      </dgm:t>
    </dgm:pt>
    <dgm:pt modelId="{8F85786C-B7A4-444C-A718-6B01966F558D}" type="parTrans" cxnId="{5F44CF14-ECF9-4650-935B-60FED20B2628}">
      <dgm:prSet/>
      <dgm:spPr/>
      <dgm:t>
        <a:bodyPr/>
        <a:lstStyle/>
        <a:p>
          <a:endParaRPr lang="en-US"/>
        </a:p>
      </dgm:t>
    </dgm:pt>
    <dgm:pt modelId="{62ED4D19-6B2F-433D-9BFC-4C49EDCB175F}" type="sibTrans" cxnId="{5F44CF14-ECF9-4650-935B-60FED20B2628}">
      <dgm:prSet/>
      <dgm:spPr/>
      <dgm:t>
        <a:bodyPr/>
        <a:lstStyle/>
        <a:p>
          <a:endParaRPr lang="en-US"/>
        </a:p>
      </dgm:t>
    </dgm:pt>
    <dgm:pt modelId="{0EA470F5-1B86-4B61-AFBB-35B6162F4FB2}">
      <dgm:prSet/>
      <dgm:spPr>
        <a:solidFill>
          <a:srgbClr val="033B57"/>
        </a:solidFill>
      </dgm:spPr>
      <dgm:t>
        <a:bodyPr/>
        <a:lstStyle/>
        <a:p>
          <a:r>
            <a:rPr lang="en-US" dirty="0"/>
            <a:t>red blood cell</a:t>
          </a:r>
        </a:p>
      </dgm:t>
    </dgm:pt>
    <dgm:pt modelId="{9F2A67EC-0502-4D31-AED8-DA2077B952FB}" type="parTrans" cxnId="{7E95798E-68A2-4981-AAA9-ED7AD6287560}">
      <dgm:prSet/>
      <dgm:spPr/>
      <dgm:t>
        <a:bodyPr/>
        <a:lstStyle/>
        <a:p>
          <a:endParaRPr lang="en-US"/>
        </a:p>
      </dgm:t>
    </dgm:pt>
    <dgm:pt modelId="{BEC1C864-EEDB-4E24-8F61-2C990E8357C7}" type="sibTrans" cxnId="{7E95798E-68A2-4981-AAA9-ED7AD6287560}">
      <dgm:prSet/>
      <dgm:spPr/>
      <dgm:t>
        <a:bodyPr/>
        <a:lstStyle/>
        <a:p>
          <a:endParaRPr lang="en-US"/>
        </a:p>
      </dgm:t>
    </dgm:pt>
    <dgm:pt modelId="{2B96DA5F-7C2D-439F-B680-81E526618360}">
      <dgm:prSet/>
      <dgm:spPr/>
      <dgm:t>
        <a:bodyPr/>
        <a:lstStyle/>
        <a:p>
          <a:pPr rtl="0"/>
          <a:r>
            <a:rPr lang="en-US" b="0" i="0" u="none" dirty="0" err="1"/>
            <a:t>hemangio</a:t>
          </a:r>
          <a:r>
            <a:rPr lang="en-US" b="0" i="0" u="none" dirty="0"/>
            <a:t>-</a:t>
          </a:r>
        </a:p>
      </dgm:t>
    </dgm:pt>
    <dgm:pt modelId="{856D05F9-2298-4522-96D6-58F3DBE1373B}" type="parTrans" cxnId="{195A9425-8A52-4A7D-A9AC-FAB0E954CBF5}">
      <dgm:prSet/>
      <dgm:spPr/>
      <dgm:t>
        <a:bodyPr/>
        <a:lstStyle/>
        <a:p>
          <a:endParaRPr lang="en-US"/>
        </a:p>
      </dgm:t>
    </dgm:pt>
    <dgm:pt modelId="{BEFB598C-26D2-4B35-8FC5-636BFF8C9515}" type="sibTrans" cxnId="{195A9425-8A52-4A7D-A9AC-FAB0E954CBF5}">
      <dgm:prSet/>
      <dgm:spPr/>
      <dgm:t>
        <a:bodyPr/>
        <a:lstStyle/>
        <a:p>
          <a:endParaRPr lang="en-US"/>
        </a:p>
      </dgm:t>
    </dgm:pt>
    <dgm:pt modelId="{0D90D445-6DCD-42C5-9A02-657CEAF18C8A}">
      <dgm:prSet/>
      <dgm:spPr>
        <a:solidFill>
          <a:srgbClr val="033B57"/>
        </a:solidFill>
      </dgm:spPr>
      <dgm:t>
        <a:bodyPr/>
        <a:lstStyle/>
        <a:p>
          <a:r>
            <a:rPr lang="en-US" dirty="0"/>
            <a:t>blood vessels</a:t>
          </a:r>
        </a:p>
      </dgm:t>
    </dgm:pt>
    <dgm:pt modelId="{AF258259-71B5-4ABC-8086-71FC4AFA2C11}" type="parTrans" cxnId="{B84CA79F-55CB-4D5E-A142-4027BC7F7A77}">
      <dgm:prSet/>
      <dgm:spPr/>
      <dgm:t>
        <a:bodyPr/>
        <a:lstStyle/>
        <a:p>
          <a:endParaRPr lang="en-US"/>
        </a:p>
      </dgm:t>
    </dgm:pt>
    <dgm:pt modelId="{E1061526-BF70-45DD-B3B0-144EDBEA055B}" type="sibTrans" cxnId="{B84CA79F-55CB-4D5E-A142-4027BC7F7A77}">
      <dgm:prSet/>
      <dgm:spPr/>
      <dgm:t>
        <a:bodyPr/>
        <a:lstStyle/>
        <a:p>
          <a:endParaRPr lang="en-US"/>
        </a:p>
      </dgm:t>
    </dgm:pt>
    <dgm:pt modelId="{820242BE-3522-49A9-BD1F-EE2D3B66A52A}">
      <dgm:prSet/>
      <dgm:spPr/>
      <dgm:t>
        <a:bodyPr/>
        <a:lstStyle/>
        <a:p>
          <a:pPr rtl="0"/>
          <a:r>
            <a:rPr lang="en-US" b="0" i="0" u="none" dirty="0" err="1"/>
            <a:t>hepato</a:t>
          </a:r>
          <a:r>
            <a:rPr lang="en-US" b="0" i="0" u="none" dirty="0"/>
            <a:t>-</a:t>
          </a:r>
        </a:p>
      </dgm:t>
    </dgm:pt>
    <dgm:pt modelId="{CA48FEDE-F705-436C-93D1-51E36C82B31E}" type="parTrans" cxnId="{834B67AC-D75A-474A-BD46-DF9A2999F9EB}">
      <dgm:prSet/>
      <dgm:spPr/>
      <dgm:t>
        <a:bodyPr/>
        <a:lstStyle/>
        <a:p>
          <a:endParaRPr lang="en-US"/>
        </a:p>
      </dgm:t>
    </dgm:pt>
    <dgm:pt modelId="{22CC0BF4-D679-4439-9738-4EA8914479C3}" type="sibTrans" cxnId="{834B67AC-D75A-474A-BD46-DF9A2999F9EB}">
      <dgm:prSet/>
      <dgm:spPr/>
      <dgm:t>
        <a:bodyPr/>
        <a:lstStyle/>
        <a:p>
          <a:endParaRPr lang="en-US"/>
        </a:p>
      </dgm:t>
    </dgm:pt>
    <dgm:pt modelId="{A298E17B-2525-4CA1-939E-5DC6A8BF9F48}">
      <dgm:prSet/>
      <dgm:spPr/>
      <dgm:t>
        <a:bodyPr/>
        <a:lstStyle/>
        <a:p>
          <a:pPr rtl="0"/>
          <a:r>
            <a:rPr lang="en-US" b="0" i="0" u="none"/>
            <a:t>lipo-</a:t>
          </a:r>
        </a:p>
      </dgm:t>
    </dgm:pt>
    <dgm:pt modelId="{1B713EA3-F52A-4436-A8F1-B4797715752D}" type="parTrans" cxnId="{A9E8DFFD-177C-42D3-8C80-0779FED4262D}">
      <dgm:prSet/>
      <dgm:spPr/>
      <dgm:t>
        <a:bodyPr/>
        <a:lstStyle/>
        <a:p>
          <a:endParaRPr lang="en-US"/>
        </a:p>
      </dgm:t>
    </dgm:pt>
    <dgm:pt modelId="{497CBB96-9D91-4897-9DAE-F0C550C5B419}" type="sibTrans" cxnId="{A9E8DFFD-177C-42D3-8C80-0779FED4262D}">
      <dgm:prSet/>
      <dgm:spPr/>
      <dgm:t>
        <a:bodyPr/>
        <a:lstStyle/>
        <a:p>
          <a:endParaRPr lang="en-US"/>
        </a:p>
      </dgm:t>
    </dgm:pt>
    <dgm:pt modelId="{57A81984-0927-4097-9709-D48459DAC35A}">
      <dgm:prSet/>
      <dgm:spPr>
        <a:solidFill>
          <a:srgbClr val="033B57"/>
        </a:solidFill>
      </dgm:spPr>
      <dgm:t>
        <a:bodyPr/>
        <a:lstStyle/>
        <a:p>
          <a:r>
            <a:rPr lang="en-US" dirty="0"/>
            <a:t>fat</a:t>
          </a:r>
        </a:p>
      </dgm:t>
    </dgm:pt>
    <dgm:pt modelId="{26F061EC-3CB7-4242-B8CD-60B90A34CDEA}" type="parTrans" cxnId="{97A9FEE1-8579-43A0-BBC1-1AF17C79C87E}">
      <dgm:prSet/>
      <dgm:spPr/>
      <dgm:t>
        <a:bodyPr/>
        <a:lstStyle/>
        <a:p>
          <a:endParaRPr lang="en-US"/>
        </a:p>
      </dgm:t>
    </dgm:pt>
    <dgm:pt modelId="{EED67988-4C52-4ADB-95C1-E30599002F44}" type="sibTrans" cxnId="{97A9FEE1-8579-43A0-BBC1-1AF17C79C87E}">
      <dgm:prSet/>
      <dgm:spPr/>
      <dgm:t>
        <a:bodyPr/>
        <a:lstStyle/>
        <a:p>
          <a:endParaRPr lang="en-US"/>
        </a:p>
      </dgm:t>
    </dgm:pt>
    <dgm:pt modelId="{73B6C4CD-B8FC-46EE-8E52-D8C987C0BB06}">
      <dgm:prSet/>
      <dgm:spPr/>
      <dgm:t>
        <a:bodyPr/>
        <a:lstStyle/>
        <a:p>
          <a:pPr rtl="0"/>
          <a:r>
            <a:rPr lang="en-US" b="0" i="0" u="none"/>
            <a:t>lympho-</a:t>
          </a:r>
        </a:p>
      </dgm:t>
    </dgm:pt>
    <dgm:pt modelId="{FB49F126-FF85-49D3-A732-E0D0EC3B7891}" type="parTrans" cxnId="{5CC5292E-3A07-4DF3-B577-FBD564C4EB47}">
      <dgm:prSet/>
      <dgm:spPr/>
      <dgm:t>
        <a:bodyPr/>
        <a:lstStyle/>
        <a:p>
          <a:endParaRPr lang="en-US"/>
        </a:p>
      </dgm:t>
    </dgm:pt>
    <dgm:pt modelId="{200FC644-31C9-4B4E-A809-2C2EDF947F97}" type="sibTrans" cxnId="{5CC5292E-3A07-4DF3-B577-FBD564C4EB47}">
      <dgm:prSet/>
      <dgm:spPr/>
      <dgm:t>
        <a:bodyPr/>
        <a:lstStyle/>
        <a:p>
          <a:endParaRPr lang="en-US"/>
        </a:p>
      </dgm:t>
    </dgm:pt>
    <dgm:pt modelId="{63ADF3BB-800D-4920-9559-48E79C692B7E}">
      <dgm:prSet/>
      <dgm:spPr>
        <a:solidFill>
          <a:srgbClr val="033B57"/>
        </a:solidFill>
      </dgm:spPr>
      <dgm:t>
        <a:bodyPr/>
        <a:lstStyle/>
        <a:p>
          <a:r>
            <a:rPr lang="en-US" dirty="0"/>
            <a:t>lymphocyte</a:t>
          </a:r>
        </a:p>
      </dgm:t>
    </dgm:pt>
    <dgm:pt modelId="{C54D825E-5FC0-47DE-914E-17C3F1029309}" type="parTrans" cxnId="{A0D9FB77-3EC9-4D57-A188-84EA31FA3516}">
      <dgm:prSet/>
      <dgm:spPr/>
      <dgm:t>
        <a:bodyPr/>
        <a:lstStyle/>
        <a:p>
          <a:endParaRPr lang="en-US"/>
        </a:p>
      </dgm:t>
    </dgm:pt>
    <dgm:pt modelId="{4D78BA63-5F06-4DA4-80D9-8B525DE4C5F2}" type="sibTrans" cxnId="{A0D9FB77-3EC9-4D57-A188-84EA31FA3516}">
      <dgm:prSet/>
      <dgm:spPr/>
      <dgm:t>
        <a:bodyPr/>
        <a:lstStyle/>
        <a:p>
          <a:endParaRPr lang="en-US"/>
        </a:p>
      </dgm:t>
    </dgm:pt>
    <dgm:pt modelId="{08DEEB18-5B4A-4730-826E-57E5E338B68D}">
      <dgm:prSet/>
      <dgm:spPr/>
      <dgm:t>
        <a:bodyPr/>
        <a:lstStyle/>
        <a:p>
          <a:pPr rtl="0"/>
          <a:r>
            <a:rPr lang="en-US" b="0" i="0" u="none" dirty="0" err="1"/>
            <a:t>melano</a:t>
          </a:r>
          <a:r>
            <a:rPr lang="en-US" b="0" i="0" u="none" dirty="0"/>
            <a:t>-</a:t>
          </a:r>
        </a:p>
      </dgm:t>
    </dgm:pt>
    <dgm:pt modelId="{E556FE7C-8D2C-47E2-BFBA-1147458AEC85}" type="parTrans" cxnId="{E742DAAC-2B54-4F36-B183-DC94206B95F2}">
      <dgm:prSet/>
      <dgm:spPr/>
      <dgm:t>
        <a:bodyPr/>
        <a:lstStyle/>
        <a:p>
          <a:endParaRPr lang="en-US"/>
        </a:p>
      </dgm:t>
    </dgm:pt>
    <dgm:pt modelId="{9801F3AA-28F3-40AE-B955-BA11FAEEC4CB}" type="sibTrans" cxnId="{E742DAAC-2B54-4F36-B183-DC94206B95F2}">
      <dgm:prSet/>
      <dgm:spPr/>
      <dgm:t>
        <a:bodyPr/>
        <a:lstStyle/>
        <a:p>
          <a:endParaRPr lang="en-US"/>
        </a:p>
      </dgm:t>
    </dgm:pt>
    <dgm:pt modelId="{0ED88AB0-262E-47AF-B823-BB1058AB1D8B}">
      <dgm:prSet/>
      <dgm:spPr>
        <a:solidFill>
          <a:srgbClr val="033B57"/>
        </a:solidFill>
      </dgm:spPr>
      <dgm:t>
        <a:bodyPr/>
        <a:lstStyle/>
        <a:p>
          <a:r>
            <a:rPr lang="en-US" dirty="0"/>
            <a:t>pigment cell</a:t>
          </a:r>
        </a:p>
      </dgm:t>
    </dgm:pt>
    <dgm:pt modelId="{E9417F6D-C1C9-4782-B76B-69E5EF7A0765}" type="parTrans" cxnId="{1D104AC8-4E65-4A51-B3E2-C589D2243F98}">
      <dgm:prSet/>
      <dgm:spPr/>
      <dgm:t>
        <a:bodyPr/>
        <a:lstStyle/>
        <a:p>
          <a:endParaRPr lang="en-US"/>
        </a:p>
      </dgm:t>
    </dgm:pt>
    <dgm:pt modelId="{1E3599C3-A10D-483A-A39D-245BAA2B0A83}" type="sibTrans" cxnId="{1D104AC8-4E65-4A51-B3E2-C589D2243F98}">
      <dgm:prSet/>
      <dgm:spPr/>
      <dgm:t>
        <a:bodyPr/>
        <a:lstStyle/>
        <a:p>
          <a:endParaRPr lang="en-US"/>
        </a:p>
      </dgm:t>
    </dgm:pt>
    <dgm:pt modelId="{C8AEC139-C142-41CE-A484-D0B2829C5B88}">
      <dgm:prSet/>
      <dgm:spPr/>
      <dgm:t>
        <a:bodyPr/>
        <a:lstStyle/>
        <a:p>
          <a:pPr rtl="0"/>
          <a:r>
            <a:rPr lang="en-US" b="0" i="0" u="none"/>
            <a:t>myelo-</a:t>
          </a:r>
        </a:p>
      </dgm:t>
    </dgm:pt>
    <dgm:pt modelId="{256BD2BF-E7AB-4093-97E3-D9C4F699A85D}" type="parTrans" cxnId="{225F63CE-ED89-436B-BC62-A89F38BCF498}">
      <dgm:prSet/>
      <dgm:spPr/>
      <dgm:t>
        <a:bodyPr/>
        <a:lstStyle/>
        <a:p>
          <a:endParaRPr lang="en-US"/>
        </a:p>
      </dgm:t>
    </dgm:pt>
    <dgm:pt modelId="{65F1905B-03EF-4DC2-912C-2DA47B6634AE}" type="sibTrans" cxnId="{225F63CE-ED89-436B-BC62-A89F38BCF498}">
      <dgm:prSet/>
      <dgm:spPr/>
      <dgm:t>
        <a:bodyPr/>
        <a:lstStyle/>
        <a:p>
          <a:endParaRPr lang="en-US"/>
        </a:p>
      </dgm:t>
    </dgm:pt>
    <dgm:pt modelId="{244F25EE-F588-4725-B806-1493E9F8D8B4}">
      <dgm:prSet/>
      <dgm:spPr>
        <a:solidFill>
          <a:srgbClr val="033B57"/>
        </a:solidFill>
      </dgm:spPr>
      <dgm:t>
        <a:bodyPr/>
        <a:lstStyle/>
        <a:p>
          <a:r>
            <a:rPr lang="en-US" dirty="0"/>
            <a:t>bone marrow</a:t>
          </a:r>
        </a:p>
      </dgm:t>
    </dgm:pt>
    <dgm:pt modelId="{CB2A8879-5D52-4488-BA12-90528A6200AB}" type="parTrans" cxnId="{AAD8D94D-3799-43D7-874E-F064510CA9D0}">
      <dgm:prSet/>
      <dgm:spPr/>
      <dgm:t>
        <a:bodyPr/>
        <a:lstStyle/>
        <a:p>
          <a:endParaRPr lang="en-US"/>
        </a:p>
      </dgm:t>
    </dgm:pt>
    <dgm:pt modelId="{BE48FE72-6F75-4B57-AB7D-27267859316F}" type="sibTrans" cxnId="{AAD8D94D-3799-43D7-874E-F064510CA9D0}">
      <dgm:prSet/>
      <dgm:spPr/>
      <dgm:t>
        <a:bodyPr/>
        <a:lstStyle/>
        <a:p>
          <a:endParaRPr lang="en-US"/>
        </a:p>
      </dgm:t>
    </dgm:pt>
    <dgm:pt modelId="{188E3F3F-5479-4FBD-8787-43147FA9133C}">
      <dgm:prSet/>
      <dgm:spPr/>
      <dgm:t>
        <a:bodyPr/>
        <a:lstStyle/>
        <a:p>
          <a:pPr rtl="0"/>
          <a:r>
            <a:rPr lang="en-US" b="0" i="0" u="none"/>
            <a:t>myo-</a:t>
          </a:r>
        </a:p>
      </dgm:t>
    </dgm:pt>
    <dgm:pt modelId="{166059A0-969D-4EEB-8AA4-12E1ED3BBC1A}" type="parTrans" cxnId="{3A299246-9447-4ACB-90EE-22A653062681}">
      <dgm:prSet/>
      <dgm:spPr/>
      <dgm:t>
        <a:bodyPr/>
        <a:lstStyle/>
        <a:p>
          <a:endParaRPr lang="en-US"/>
        </a:p>
      </dgm:t>
    </dgm:pt>
    <dgm:pt modelId="{CD89708C-F1A7-4E2F-824F-4B5B66B943E8}" type="sibTrans" cxnId="{3A299246-9447-4ACB-90EE-22A653062681}">
      <dgm:prSet/>
      <dgm:spPr/>
      <dgm:t>
        <a:bodyPr/>
        <a:lstStyle/>
        <a:p>
          <a:endParaRPr lang="en-US"/>
        </a:p>
      </dgm:t>
    </dgm:pt>
    <dgm:pt modelId="{717E7BCB-E67D-4F88-9C24-78C6C9B9E0BF}">
      <dgm:prSet/>
      <dgm:spPr>
        <a:solidFill>
          <a:srgbClr val="033B57"/>
        </a:solidFill>
      </dgm:spPr>
      <dgm:t>
        <a:bodyPr/>
        <a:lstStyle/>
        <a:p>
          <a:r>
            <a:rPr lang="en-US" dirty="0"/>
            <a:t>muscle</a:t>
          </a:r>
        </a:p>
      </dgm:t>
    </dgm:pt>
    <dgm:pt modelId="{0173F106-3F92-449A-8E98-B656C8BB0565}" type="parTrans" cxnId="{B99F2ADA-1170-4C9F-B092-969A818DA4A0}">
      <dgm:prSet/>
      <dgm:spPr/>
      <dgm:t>
        <a:bodyPr/>
        <a:lstStyle/>
        <a:p>
          <a:endParaRPr lang="en-US"/>
        </a:p>
      </dgm:t>
    </dgm:pt>
    <dgm:pt modelId="{C96DA6C8-217D-4B48-B093-6583F38DAF4A}" type="sibTrans" cxnId="{B99F2ADA-1170-4C9F-B092-969A818DA4A0}">
      <dgm:prSet/>
      <dgm:spPr/>
      <dgm:t>
        <a:bodyPr/>
        <a:lstStyle/>
        <a:p>
          <a:endParaRPr lang="en-US"/>
        </a:p>
      </dgm:t>
    </dgm:pt>
    <dgm:pt modelId="{6DAF47B7-3961-40FD-B06A-430C96F179DF}">
      <dgm:prSet/>
      <dgm:spPr/>
      <dgm:t>
        <a:bodyPr/>
        <a:lstStyle/>
        <a:p>
          <a:pPr rtl="0"/>
          <a:r>
            <a:rPr lang="en-US" b="0" i="0" u="none" dirty="0" err="1"/>
            <a:t>osteo</a:t>
          </a:r>
          <a:r>
            <a:rPr lang="en-US" b="0" i="0" u="none" dirty="0"/>
            <a:t>-</a:t>
          </a:r>
        </a:p>
      </dgm:t>
    </dgm:pt>
    <dgm:pt modelId="{7E754A7A-03C6-4675-9040-A7BF2BCB4F73}" type="parTrans" cxnId="{BE3BA91C-04AB-4A45-9FA2-ADD5AD716741}">
      <dgm:prSet/>
      <dgm:spPr/>
      <dgm:t>
        <a:bodyPr/>
        <a:lstStyle/>
        <a:p>
          <a:endParaRPr lang="en-US"/>
        </a:p>
      </dgm:t>
    </dgm:pt>
    <dgm:pt modelId="{3CB7F151-BC30-46E9-9CA8-E5FE3F6B69ED}" type="sibTrans" cxnId="{BE3BA91C-04AB-4A45-9FA2-ADD5AD716741}">
      <dgm:prSet/>
      <dgm:spPr/>
      <dgm:t>
        <a:bodyPr/>
        <a:lstStyle/>
        <a:p>
          <a:endParaRPr lang="en-US"/>
        </a:p>
      </dgm:t>
    </dgm:pt>
    <dgm:pt modelId="{FB13F894-E6F1-4D93-A439-52A0966129BE}">
      <dgm:prSet/>
      <dgm:spPr>
        <a:solidFill>
          <a:srgbClr val="033B57"/>
        </a:solidFill>
      </dgm:spPr>
      <dgm:t>
        <a:bodyPr/>
        <a:lstStyle/>
        <a:p>
          <a:pPr rtl="0"/>
          <a:r>
            <a:rPr lang="en-US" b="0" i="0" u="none" dirty="0"/>
            <a:t>liver</a:t>
          </a:r>
        </a:p>
      </dgm:t>
    </dgm:pt>
    <dgm:pt modelId="{01C935F8-6291-4827-9A35-36EA4FD87751}" type="parTrans" cxnId="{9AAAD719-852D-4176-8116-1BE7937E1716}">
      <dgm:prSet/>
      <dgm:spPr/>
      <dgm:t>
        <a:bodyPr/>
        <a:lstStyle/>
        <a:p>
          <a:endParaRPr lang="en-US"/>
        </a:p>
      </dgm:t>
    </dgm:pt>
    <dgm:pt modelId="{8D8A6B5D-DB45-4921-A192-5BD5B09228C0}" type="sibTrans" cxnId="{9AAAD719-852D-4176-8116-1BE7937E1716}">
      <dgm:prSet/>
      <dgm:spPr/>
      <dgm:t>
        <a:bodyPr/>
        <a:lstStyle/>
        <a:p>
          <a:endParaRPr lang="en-US"/>
        </a:p>
      </dgm:t>
    </dgm:pt>
    <dgm:pt modelId="{F469092E-D4BA-45B6-82B4-DF025C276AD1}">
      <dgm:prSet/>
      <dgm:spPr>
        <a:solidFill>
          <a:srgbClr val="033B57"/>
        </a:solidFill>
      </dgm:spPr>
      <dgm:t>
        <a:bodyPr/>
        <a:lstStyle/>
        <a:p>
          <a:pPr rtl="0"/>
          <a:r>
            <a:rPr lang="en-US" b="0" i="0" u="none" dirty="0"/>
            <a:t>Bone</a:t>
          </a:r>
        </a:p>
      </dgm:t>
    </dgm:pt>
    <dgm:pt modelId="{A733AF5E-5F06-4F25-BD90-EBE3BC6D8156}" type="parTrans" cxnId="{1B0D1A03-AE8F-4858-A0D4-A29ABD9FFD34}">
      <dgm:prSet/>
      <dgm:spPr/>
      <dgm:t>
        <a:bodyPr/>
        <a:lstStyle/>
        <a:p>
          <a:endParaRPr lang="en-US"/>
        </a:p>
      </dgm:t>
    </dgm:pt>
    <dgm:pt modelId="{7AE34AA7-734E-4EA1-80F4-F52D83D7D4AF}" type="sibTrans" cxnId="{1B0D1A03-AE8F-4858-A0D4-A29ABD9FFD34}">
      <dgm:prSet/>
      <dgm:spPr/>
      <dgm:t>
        <a:bodyPr/>
        <a:lstStyle/>
        <a:p>
          <a:endParaRPr lang="en-US"/>
        </a:p>
      </dgm:t>
    </dgm:pt>
    <dgm:pt modelId="{7654DDC8-450F-426A-92B3-BAEBEF7153F4}" type="pres">
      <dgm:prSet presAssocID="{195E9DEB-9A38-424E-9827-6F09C3F22F96}" presName="Name0" presStyleCnt="0">
        <dgm:presLayoutVars>
          <dgm:dir/>
          <dgm:animLvl val="lvl"/>
          <dgm:resizeHandles val="exact"/>
        </dgm:presLayoutVars>
      </dgm:prSet>
      <dgm:spPr/>
    </dgm:pt>
    <dgm:pt modelId="{9DE78748-D1B7-4993-B8FA-C5333BF7590E}" type="pres">
      <dgm:prSet presAssocID="{C6372951-596C-4827-A772-BC08795A55B2}" presName="linNode" presStyleCnt="0"/>
      <dgm:spPr/>
    </dgm:pt>
    <dgm:pt modelId="{C402FDC1-CFAF-425B-BC12-3547A5465AF9}" type="pres">
      <dgm:prSet presAssocID="{C6372951-596C-4827-A772-BC08795A55B2}" presName="parTx" presStyleLbl="revTx" presStyleIdx="0" presStyleCnt="11">
        <dgm:presLayoutVars>
          <dgm:chMax val="1"/>
          <dgm:bulletEnabled val="1"/>
        </dgm:presLayoutVars>
      </dgm:prSet>
      <dgm:spPr/>
    </dgm:pt>
    <dgm:pt modelId="{F1AD0409-CB68-4F65-B935-863995C97DFE}" type="pres">
      <dgm:prSet presAssocID="{C6372951-596C-4827-A772-BC08795A55B2}" presName="bracket" presStyleLbl="parChTrans1D1" presStyleIdx="0" presStyleCnt="11"/>
      <dgm:spPr/>
    </dgm:pt>
    <dgm:pt modelId="{1CF848DD-FE7D-4F27-A579-A774811BBA0D}" type="pres">
      <dgm:prSet presAssocID="{C6372951-596C-4827-A772-BC08795A55B2}" presName="spH" presStyleCnt="0"/>
      <dgm:spPr/>
    </dgm:pt>
    <dgm:pt modelId="{ED3E1687-F3DD-473D-A7E2-D5ADAAF48A06}" type="pres">
      <dgm:prSet presAssocID="{C6372951-596C-4827-A772-BC08795A55B2}" presName="desTx" presStyleLbl="node1" presStyleIdx="0" presStyleCnt="11">
        <dgm:presLayoutVars>
          <dgm:bulletEnabled val="1"/>
        </dgm:presLayoutVars>
      </dgm:prSet>
      <dgm:spPr/>
    </dgm:pt>
    <dgm:pt modelId="{5EC26F32-5D41-4B50-B4C3-CC537A17C2AB}" type="pres">
      <dgm:prSet presAssocID="{87412EEE-5D30-491F-8A19-CB519AF81CA6}" presName="spV" presStyleCnt="0"/>
      <dgm:spPr/>
    </dgm:pt>
    <dgm:pt modelId="{4AABB329-E7B6-4A32-B511-BB28A44D7CDF}" type="pres">
      <dgm:prSet presAssocID="{72EC5D7F-F812-4AC9-B866-04970DF390E0}" presName="linNode" presStyleCnt="0"/>
      <dgm:spPr/>
    </dgm:pt>
    <dgm:pt modelId="{C80EF910-5805-4757-A6A1-E3B55CD9C914}" type="pres">
      <dgm:prSet presAssocID="{72EC5D7F-F812-4AC9-B866-04970DF390E0}" presName="parTx" presStyleLbl="revTx" presStyleIdx="1" presStyleCnt="11">
        <dgm:presLayoutVars>
          <dgm:chMax val="1"/>
          <dgm:bulletEnabled val="1"/>
        </dgm:presLayoutVars>
      </dgm:prSet>
      <dgm:spPr/>
    </dgm:pt>
    <dgm:pt modelId="{15B00F65-B150-4BD1-AC1A-7538CB29D8BA}" type="pres">
      <dgm:prSet presAssocID="{72EC5D7F-F812-4AC9-B866-04970DF390E0}" presName="bracket" presStyleLbl="parChTrans1D1" presStyleIdx="1" presStyleCnt="11"/>
      <dgm:spPr/>
    </dgm:pt>
    <dgm:pt modelId="{E8C1173B-7845-4126-8C05-52C3EDB15FB7}" type="pres">
      <dgm:prSet presAssocID="{72EC5D7F-F812-4AC9-B866-04970DF390E0}" presName="spH" presStyleCnt="0"/>
      <dgm:spPr/>
    </dgm:pt>
    <dgm:pt modelId="{A14AF784-2ABD-46EE-BC88-F27DC07260ED}" type="pres">
      <dgm:prSet presAssocID="{72EC5D7F-F812-4AC9-B866-04970DF390E0}" presName="desTx" presStyleLbl="node1" presStyleIdx="1" presStyleCnt="11">
        <dgm:presLayoutVars>
          <dgm:bulletEnabled val="1"/>
        </dgm:presLayoutVars>
      </dgm:prSet>
      <dgm:spPr/>
    </dgm:pt>
    <dgm:pt modelId="{E1FBB6E2-67AC-4BD6-B121-BA9FDDF56574}" type="pres">
      <dgm:prSet presAssocID="{CA7E44AC-22B5-4298-BF38-FBC09E5C3D02}" presName="spV" presStyleCnt="0"/>
      <dgm:spPr/>
    </dgm:pt>
    <dgm:pt modelId="{3C0C5BD2-DFAF-4250-A32A-2B5FF38AAB8A}" type="pres">
      <dgm:prSet presAssocID="{956DDB24-B926-4949-B873-A7D0D2386377}" presName="linNode" presStyleCnt="0"/>
      <dgm:spPr/>
    </dgm:pt>
    <dgm:pt modelId="{48A966A2-C3DA-4859-B359-4FCE0048BCBF}" type="pres">
      <dgm:prSet presAssocID="{956DDB24-B926-4949-B873-A7D0D2386377}" presName="parTx" presStyleLbl="revTx" presStyleIdx="2" presStyleCnt="11">
        <dgm:presLayoutVars>
          <dgm:chMax val="1"/>
          <dgm:bulletEnabled val="1"/>
        </dgm:presLayoutVars>
      </dgm:prSet>
      <dgm:spPr/>
    </dgm:pt>
    <dgm:pt modelId="{5635D9EB-563E-40BC-9A89-302CF1073707}" type="pres">
      <dgm:prSet presAssocID="{956DDB24-B926-4949-B873-A7D0D2386377}" presName="bracket" presStyleLbl="parChTrans1D1" presStyleIdx="2" presStyleCnt="11"/>
      <dgm:spPr/>
    </dgm:pt>
    <dgm:pt modelId="{291946C7-F7D3-4DC5-BE27-695157BFE6D3}" type="pres">
      <dgm:prSet presAssocID="{956DDB24-B926-4949-B873-A7D0D2386377}" presName="spH" presStyleCnt="0"/>
      <dgm:spPr/>
    </dgm:pt>
    <dgm:pt modelId="{1DC86510-89BE-4C41-84F8-E20C361D772C}" type="pres">
      <dgm:prSet presAssocID="{956DDB24-B926-4949-B873-A7D0D2386377}" presName="desTx" presStyleLbl="node1" presStyleIdx="2" presStyleCnt="11">
        <dgm:presLayoutVars>
          <dgm:bulletEnabled val="1"/>
        </dgm:presLayoutVars>
      </dgm:prSet>
      <dgm:spPr/>
    </dgm:pt>
    <dgm:pt modelId="{1510FC4F-7B2C-4C52-96A1-13E131824E0D}" type="pres">
      <dgm:prSet presAssocID="{62ED4D19-6B2F-433D-9BFC-4C49EDCB175F}" presName="spV" presStyleCnt="0"/>
      <dgm:spPr/>
    </dgm:pt>
    <dgm:pt modelId="{3037FE34-FFAF-436E-A114-20C14B8DCF5A}" type="pres">
      <dgm:prSet presAssocID="{2B96DA5F-7C2D-439F-B680-81E526618360}" presName="linNode" presStyleCnt="0"/>
      <dgm:spPr/>
    </dgm:pt>
    <dgm:pt modelId="{AFC9D3C0-FFFB-471E-BE21-E33DA768A28D}" type="pres">
      <dgm:prSet presAssocID="{2B96DA5F-7C2D-439F-B680-81E526618360}" presName="parTx" presStyleLbl="revTx" presStyleIdx="3" presStyleCnt="11">
        <dgm:presLayoutVars>
          <dgm:chMax val="1"/>
          <dgm:bulletEnabled val="1"/>
        </dgm:presLayoutVars>
      </dgm:prSet>
      <dgm:spPr/>
    </dgm:pt>
    <dgm:pt modelId="{12871061-3D8D-4230-9573-D3DB7BA3E95A}" type="pres">
      <dgm:prSet presAssocID="{2B96DA5F-7C2D-439F-B680-81E526618360}" presName="bracket" presStyleLbl="parChTrans1D1" presStyleIdx="3" presStyleCnt="11"/>
      <dgm:spPr/>
    </dgm:pt>
    <dgm:pt modelId="{8592C1A9-FEA7-4867-90E2-273E35A4D7A0}" type="pres">
      <dgm:prSet presAssocID="{2B96DA5F-7C2D-439F-B680-81E526618360}" presName="spH" presStyleCnt="0"/>
      <dgm:spPr/>
    </dgm:pt>
    <dgm:pt modelId="{606FCD35-807C-437A-AF1D-701F8532F055}" type="pres">
      <dgm:prSet presAssocID="{2B96DA5F-7C2D-439F-B680-81E526618360}" presName="desTx" presStyleLbl="node1" presStyleIdx="3" presStyleCnt="11">
        <dgm:presLayoutVars>
          <dgm:bulletEnabled val="1"/>
        </dgm:presLayoutVars>
      </dgm:prSet>
      <dgm:spPr/>
    </dgm:pt>
    <dgm:pt modelId="{3C17922F-76D4-410A-B7BC-336E57BB800A}" type="pres">
      <dgm:prSet presAssocID="{BEFB598C-26D2-4B35-8FC5-636BFF8C9515}" presName="spV" presStyleCnt="0"/>
      <dgm:spPr/>
    </dgm:pt>
    <dgm:pt modelId="{A4AB129C-42FC-4FDF-9C92-99612EAD03AD}" type="pres">
      <dgm:prSet presAssocID="{820242BE-3522-49A9-BD1F-EE2D3B66A52A}" presName="linNode" presStyleCnt="0"/>
      <dgm:spPr/>
    </dgm:pt>
    <dgm:pt modelId="{B93386F7-34E5-41D2-A02B-084AA5EAD929}" type="pres">
      <dgm:prSet presAssocID="{820242BE-3522-49A9-BD1F-EE2D3B66A52A}" presName="parTx" presStyleLbl="revTx" presStyleIdx="4" presStyleCnt="11">
        <dgm:presLayoutVars>
          <dgm:chMax val="1"/>
          <dgm:bulletEnabled val="1"/>
        </dgm:presLayoutVars>
      </dgm:prSet>
      <dgm:spPr/>
    </dgm:pt>
    <dgm:pt modelId="{E41F8A07-6B1C-4685-BC3E-D252060CF3C9}" type="pres">
      <dgm:prSet presAssocID="{820242BE-3522-49A9-BD1F-EE2D3B66A52A}" presName="bracket" presStyleLbl="parChTrans1D1" presStyleIdx="4" presStyleCnt="11"/>
      <dgm:spPr/>
    </dgm:pt>
    <dgm:pt modelId="{44F08299-2AC1-4500-8633-5344B7F32081}" type="pres">
      <dgm:prSet presAssocID="{820242BE-3522-49A9-BD1F-EE2D3B66A52A}" presName="spH" presStyleCnt="0"/>
      <dgm:spPr/>
    </dgm:pt>
    <dgm:pt modelId="{62883BA3-1F1B-4B2B-BB50-836798395299}" type="pres">
      <dgm:prSet presAssocID="{820242BE-3522-49A9-BD1F-EE2D3B66A52A}" presName="desTx" presStyleLbl="node1" presStyleIdx="4" presStyleCnt="11">
        <dgm:presLayoutVars>
          <dgm:bulletEnabled val="1"/>
        </dgm:presLayoutVars>
      </dgm:prSet>
      <dgm:spPr/>
    </dgm:pt>
    <dgm:pt modelId="{F947BB05-1AA1-4988-A296-7EF30C13D32C}" type="pres">
      <dgm:prSet presAssocID="{22CC0BF4-D679-4439-9738-4EA8914479C3}" presName="spV" presStyleCnt="0"/>
      <dgm:spPr/>
    </dgm:pt>
    <dgm:pt modelId="{E949E32C-FC30-4C16-B2C0-425111917B1C}" type="pres">
      <dgm:prSet presAssocID="{A298E17B-2525-4CA1-939E-5DC6A8BF9F48}" presName="linNode" presStyleCnt="0"/>
      <dgm:spPr/>
    </dgm:pt>
    <dgm:pt modelId="{69220AC0-1C42-4A47-B608-6A6DB20442DF}" type="pres">
      <dgm:prSet presAssocID="{A298E17B-2525-4CA1-939E-5DC6A8BF9F48}" presName="parTx" presStyleLbl="revTx" presStyleIdx="5" presStyleCnt="11">
        <dgm:presLayoutVars>
          <dgm:chMax val="1"/>
          <dgm:bulletEnabled val="1"/>
        </dgm:presLayoutVars>
      </dgm:prSet>
      <dgm:spPr/>
    </dgm:pt>
    <dgm:pt modelId="{2E5351F0-5068-4788-ABA2-5823662FE1B6}" type="pres">
      <dgm:prSet presAssocID="{A298E17B-2525-4CA1-939E-5DC6A8BF9F48}" presName="bracket" presStyleLbl="parChTrans1D1" presStyleIdx="5" presStyleCnt="11"/>
      <dgm:spPr/>
    </dgm:pt>
    <dgm:pt modelId="{D7F8646F-F495-4C69-9527-95EA6B5540C1}" type="pres">
      <dgm:prSet presAssocID="{A298E17B-2525-4CA1-939E-5DC6A8BF9F48}" presName="spH" presStyleCnt="0"/>
      <dgm:spPr/>
    </dgm:pt>
    <dgm:pt modelId="{1C171BA5-24E5-4704-A3FD-7165BB71F51C}" type="pres">
      <dgm:prSet presAssocID="{A298E17B-2525-4CA1-939E-5DC6A8BF9F48}" presName="desTx" presStyleLbl="node1" presStyleIdx="5" presStyleCnt="11">
        <dgm:presLayoutVars>
          <dgm:bulletEnabled val="1"/>
        </dgm:presLayoutVars>
      </dgm:prSet>
      <dgm:spPr/>
    </dgm:pt>
    <dgm:pt modelId="{4F7C847B-E8D5-46BA-96B2-F0272ADD43F3}" type="pres">
      <dgm:prSet presAssocID="{497CBB96-9D91-4897-9DAE-F0C550C5B419}" presName="spV" presStyleCnt="0"/>
      <dgm:spPr/>
    </dgm:pt>
    <dgm:pt modelId="{DACB8A56-DCFF-4F90-81EF-4584614CE197}" type="pres">
      <dgm:prSet presAssocID="{73B6C4CD-B8FC-46EE-8E52-D8C987C0BB06}" presName="linNode" presStyleCnt="0"/>
      <dgm:spPr/>
    </dgm:pt>
    <dgm:pt modelId="{CFF2BD07-3371-44C2-9B7C-E8CCA2E2524F}" type="pres">
      <dgm:prSet presAssocID="{73B6C4CD-B8FC-46EE-8E52-D8C987C0BB06}" presName="parTx" presStyleLbl="revTx" presStyleIdx="6" presStyleCnt="11">
        <dgm:presLayoutVars>
          <dgm:chMax val="1"/>
          <dgm:bulletEnabled val="1"/>
        </dgm:presLayoutVars>
      </dgm:prSet>
      <dgm:spPr/>
    </dgm:pt>
    <dgm:pt modelId="{19B350D2-0037-43AA-A5CD-A7F97C3FFA70}" type="pres">
      <dgm:prSet presAssocID="{73B6C4CD-B8FC-46EE-8E52-D8C987C0BB06}" presName="bracket" presStyleLbl="parChTrans1D1" presStyleIdx="6" presStyleCnt="11"/>
      <dgm:spPr/>
    </dgm:pt>
    <dgm:pt modelId="{D2A43F2A-264A-4097-ADD7-687165361852}" type="pres">
      <dgm:prSet presAssocID="{73B6C4CD-B8FC-46EE-8E52-D8C987C0BB06}" presName="spH" presStyleCnt="0"/>
      <dgm:spPr/>
    </dgm:pt>
    <dgm:pt modelId="{A7CF5B36-3552-43FA-82AC-AAA72EE0218C}" type="pres">
      <dgm:prSet presAssocID="{73B6C4CD-B8FC-46EE-8E52-D8C987C0BB06}" presName="desTx" presStyleLbl="node1" presStyleIdx="6" presStyleCnt="11">
        <dgm:presLayoutVars>
          <dgm:bulletEnabled val="1"/>
        </dgm:presLayoutVars>
      </dgm:prSet>
      <dgm:spPr/>
    </dgm:pt>
    <dgm:pt modelId="{BAA642FC-76D3-4634-A5F8-F6B0675E1AF9}" type="pres">
      <dgm:prSet presAssocID="{200FC644-31C9-4B4E-A809-2C2EDF947F97}" presName="spV" presStyleCnt="0"/>
      <dgm:spPr/>
    </dgm:pt>
    <dgm:pt modelId="{3F59C920-1D5B-46D1-B66C-33B84B62D8D9}" type="pres">
      <dgm:prSet presAssocID="{08DEEB18-5B4A-4730-826E-57E5E338B68D}" presName="linNode" presStyleCnt="0"/>
      <dgm:spPr/>
    </dgm:pt>
    <dgm:pt modelId="{4B196244-B849-494B-986A-225DE9D33218}" type="pres">
      <dgm:prSet presAssocID="{08DEEB18-5B4A-4730-826E-57E5E338B68D}" presName="parTx" presStyleLbl="revTx" presStyleIdx="7" presStyleCnt="11">
        <dgm:presLayoutVars>
          <dgm:chMax val="1"/>
          <dgm:bulletEnabled val="1"/>
        </dgm:presLayoutVars>
      </dgm:prSet>
      <dgm:spPr/>
    </dgm:pt>
    <dgm:pt modelId="{09A30279-2B77-4BC3-9D1F-0FE6B9E92EE4}" type="pres">
      <dgm:prSet presAssocID="{08DEEB18-5B4A-4730-826E-57E5E338B68D}" presName="bracket" presStyleLbl="parChTrans1D1" presStyleIdx="7" presStyleCnt="11"/>
      <dgm:spPr/>
    </dgm:pt>
    <dgm:pt modelId="{3D563A4A-3E5B-4CEF-BEBD-95F6ED7F8EB6}" type="pres">
      <dgm:prSet presAssocID="{08DEEB18-5B4A-4730-826E-57E5E338B68D}" presName="spH" presStyleCnt="0"/>
      <dgm:spPr/>
    </dgm:pt>
    <dgm:pt modelId="{B2BCC422-CB4F-41EB-B17D-495861478819}" type="pres">
      <dgm:prSet presAssocID="{08DEEB18-5B4A-4730-826E-57E5E338B68D}" presName="desTx" presStyleLbl="node1" presStyleIdx="7" presStyleCnt="11">
        <dgm:presLayoutVars>
          <dgm:bulletEnabled val="1"/>
        </dgm:presLayoutVars>
      </dgm:prSet>
      <dgm:spPr/>
    </dgm:pt>
    <dgm:pt modelId="{B0D6DBC1-9C39-4D83-B09A-15AAFE0D669B}" type="pres">
      <dgm:prSet presAssocID="{9801F3AA-28F3-40AE-B955-BA11FAEEC4CB}" presName="spV" presStyleCnt="0"/>
      <dgm:spPr/>
    </dgm:pt>
    <dgm:pt modelId="{B78784F9-DC49-452D-ADB0-E8C1494F0E85}" type="pres">
      <dgm:prSet presAssocID="{C8AEC139-C142-41CE-A484-D0B2829C5B88}" presName="linNode" presStyleCnt="0"/>
      <dgm:spPr/>
    </dgm:pt>
    <dgm:pt modelId="{85166246-57D5-4C5E-BF58-59643622C137}" type="pres">
      <dgm:prSet presAssocID="{C8AEC139-C142-41CE-A484-D0B2829C5B88}" presName="parTx" presStyleLbl="revTx" presStyleIdx="8" presStyleCnt="11">
        <dgm:presLayoutVars>
          <dgm:chMax val="1"/>
          <dgm:bulletEnabled val="1"/>
        </dgm:presLayoutVars>
      </dgm:prSet>
      <dgm:spPr/>
    </dgm:pt>
    <dgm:pt modelId="{F6835A63-50CB-49C2-9D24-575F95C33239}" type="pres">
      <dgm:prSet presAssocID="{C8AEC139-C142-41CE-A484-D0B2829C5B88}" presName="bracket" presStyleLbl="parChTrans1D1" presStyleIdx="8" presStyleCnt="11"/>
      <dgm:spPr/>
    </dgm:pt>
    <dgm:pt modelId="{6A6017CF-EE55-4E8F-820E-BC244567B8EB}" type="pres">
      <dgm:prSet presAssocID="{C8AEC139-C142-41CE-A484-D0B2829C5B88}" presName="spH" presStyleCnt="0"/>
      <dgm:spPr/>
    </dgm:pt>
    <dgm:pt modelId="{10BA5FDD-F00C-4824-9A8D-ABB52DABB112}" type="pres">
      <dgm:prSet presAssocID="{C8AEC139-C142-41CE-A484-D0B2829C5B88}" presName="desTx" presStyleLbl="node1" presStyleIdx="8" presStyleCnt="11">
        <dgm:presLayoutVars>
          <dgm:bulletEnabled val="1"/>
        </dgm:presLayoutVars>
      </dgm:prSet>
      <dgm:spPr/>
    </dgm:pt>
    <dgm:pt modelId="{46798FE6-7364-49B1-98CB-32C62BD796CF}" type="pres">
      <dgm:prSet presAssocID="{65F1905B-03EF-4DC2-912C-2DA47B6634AE}" presName="spV" presStyleCnt="0"/>
      <dgm:spPr/>
    </dgm:pt>
    <dgm:pt modelId="{D1944BB4-82B1-4D73-BD46-4E3BC4E59A52}" type="pres">
      <dgm:prSet presAssocID="{188E3F3F-5479-4FBD-8787-43147FA9133C}" presName="linNode" presStyleCnt="0"/>
      <dgm:spPr/>
    </dgm:pt>
    <dgm:pt modelId="{A3E7EE48-6E57-4E64-833A-99FC07EA4076}" type="pres">
      <dgm:prSet presAssocID="{188E3F3F-5479-4FBD-8787-43147FA9133C}" presName="parTx" presStyleLbl="revTx" presStyleIdx="9" presStyleCnt="11">
        <dgm:presLayoutVars>
          <dgm:chMax val="1"/>
          <dgm:bulletEnabled val="1"/>
        </dgm:presLayoutVars>
      </dgm:prSet>
      <dgm:spPr/>
    </dgm:pt>
    <dgm:pt modelId="{EA818181-86AF-46AC-B4A4-26931B573535}" type="pres">
      <dgm:prSet presAssocID="{188E3F3F-5479-4FBD-8787-43147FA9133C}" presName="bracket" presStyleLbl="parChTrans1D1" presStyleIdx="9" presStyleCnt="11"/>
      <dgm:spPr/>
    </dgm:pt>
    <dgm:pt modelId="{C9F03B83-B6A4-47D4-9200-3D8B3A9AA64F}" type="pres">
      <dgm:prSet presAssocID="{188E3F3F-5479-4FBD-8787-43147FA9133C}" presName="spH" presStyleCnt="0"/>
      <dgm:spPr/>
    </dgm:pt>
    <dgm:pt modelId="{BF377C89-67AD-43C6-A898-A329EEDCE69D}" type="pres">
      <dgm:prSet presAssocID="{188E3F3F-5479-4FBD-8787-43147FA9133C}" presName="desTx" presStyleLbl="node1" presStyleIdx="9" presStyleCnt="11">
        <dgm:presLayoutVars>
          <dgm:bulletEnabled val="1"/>
        </dgm:presLayoutVars>
      </dgm:prSet>
      <dgm:spPr/>
    </dgm:pt>
    <dgm:pt modelId="{4009F92E-480A-4CC3-9C74-C57B098CCA91}" type="pres">
      <dgm:prSet presAssocID="{CD89708C-F1A7-4E2F-824F-4B5B66B943E8}" presName="spV" presStyleCnt="0"/>
      <dgm:spPr/>
    </dgm:pt>
    <dgm:pt modelId="{31B64BFE-166F-45B6-A247-F8B86B903511}" type="pres">
      <dgm:prSet presAssocID="{6DAF47B7-3961-40FD-B06A-430C96F179DF}" presName="linNode" presStyleCnt="0"/>
      <dgm:spPr/>
    </dgm:pt>
    <dgm:pt modelId="{9EF7604C-5295-4321-85FC-54B8BEDD7D3A}" type="pres">
      <dgm:prSet presAssocID="{6DAF47B7-3961-40FD-B06A-430C96F179DF}" presName="parTx" presStyleLbl="revTx" presStyleIdx="10" presStyleCnt="11">
        <dgm:presLayoutVars>
          <dgm:chMax val="1"/>
          <dgm:bulletEnabled val="1"/>
        </dgm:presLayoutVars>
      </dgm:prSet>
      <dgm:spPr/>
    </dgm:pt>
    <dgm:pt modelId="{83883B77-4125-4C00-8A8D-85F8A530988C}" type="pres">
      <dgm:prSet presAssocID="{6DAF47B7-3961-40FD-B06A-430C96F179DF}" presName="bracket" presStyleLbl="parChTrans1D1" presStyleIdx="10" presStyleCnt="11"/>
      <dgm:spPr/>
    </dgm:pt>
    <dgm:pt modelId="{E321E351-3EF4-408F-80AB-04FB132948D0}" type="pres">
      <dgm:prSet presAssocID="{6DAF47B7-3961-40FD-B06A-430C96F179DF}" presName="spH" presStyleCnt="0"/>
      <dgm:spPr/>
    </dgm:pt>
    <dgm:pt modelId="{E9583280-5319-4692-9BD6-DC1537D48395}" type="pres">
      <dgm:prSet presAssocID="{6DAF47B7-3961-40FD-B06A-430C96F179DF}" presName="desTx" presStyleLbl="node1" presStyleIdx="10" presStyleCnt="11">
        <dgm:presLayoutVars>
          <dgm:bulletEnabled val="1"/>
        </dgm:presLayoutVars>
      </dgm:prSet>
      <dgm:spPr/>
    </dgm:pt>
  </dgm:ptLst>
  <dgm:cxnLst>
    <dgm:cxn modelId="{6C31DC02-E728-4C2C-B54E-CC94EADEEBAC}" type="presOf" srcId="{2B96DA5F-7C2D-439F-B680-81E526618360}" destId="{AFC9D3C0-FFFB-471E-BE21-E33DA768A28D}" srcOrd="0" destOrd="0" presId="urn:diagrams.loki3.com/BracketList+Icon"/>
    <dgm:cxn modelId="{1B0D1A03-AE8F-4858-A0D4-A29ABD9FFD34}" srcId="{6DAF47B7-3961-40FD-B06A-430C96F179DF}" destId="{F469092E-D4BA-45B6-82B4-DF025C276AD1}" srcOrd="0" destOrd="0" parTransId="{A733AF5E-5F06-4F25-BD90-EBE3BC6D8156}" sibTransId="{7AE34AA7-734E-4EA1-80F4-F52D83D7D4AF}"/>
    <dgm:cxn modelId="{5F44CF14-ECF9-4650-935B-60FED20B2628}" srcId="{195E9DEB-9A38-424E-9827-6F09C3F22F96}" destId="{956DDB24-B926-4949-B873-A7D0D2386377}" srcOrd="2" destOrd="0" parTransId="{8F85786C-B7A4-444C-A718-6B01966F558D}" sibTransId="{62ED4D19-6B2F-433D-9BFC-4C49EDCB175F}"/>
    <dgm:cxn modelId="{9AAAD719-852D-4176-8116-1BE7937E1716}" srcId="{820242BE-3522-49A9-BD1F-EE2D3B66A52A}" destId="{FB13F894-E6F1-4D93-A439-52A0966129BE}" srcOrd="0" destOrd="0" parTransId="{01C935F8-6291-4827-9A35-36EA4FD87751}" sibTransId="{8D8A6B5D-DB45-4921-A192-5BD5B09228C0}"/>
    <dgm:cxn modelId="{BE3BA91C-04AB-4A45-9FA2-ADD5AD716741}" srcId="{195E9DEB-9A38-424E-9827-6F09C3F22F96}" destId="{6DAF47B7-3961-40FD-B06A-430C96F179DF}" srcOrd="10" destOrd="0" parTransId="{7E754A7A-03C6-4675-9040-A7BF2BCB4F73}" sibTransId="{3CB7F151-BC30-46E9-9CA8-E5FE3F6B69ED}"/>
    <dgm:cxn modelId="{97542A21-83A3-4894-925D-6F94CCD25871}" type="presOf" srcId="{FB13F894-E6F1-4D93-A439-52A0966129BE}" destId="{62883BA3-1F1B-4B2B-BB50-836798395299}" srcOrd="0" destOrd="0" presId="urn:diagrams.loki3.com/BracketList+Icon"/>
    <dgm:cxn modelId="{195A9425-8A52-4A7D-A9AC-FAB0E954CBF5}" srcId="{195E9DEB-9A38-424E-9827-6F09C3F22F96}" destId="{2B96DA5F-7C2D-439F-B680-81E526618360}" srcOrd="3" destOrd="0" parTransId="{856D05F9-2298-4522-96D6-58F3DBE1373B}" sibTransId="{BEFB598C-26D2-4B35-8FC5-636BFF8C9515}"/>
    <dgm:cxn modelId="{5CC5292E-3A07-4DF3-B577-FBD564C4EB47}" srcId="{195E9DEB-9A38-424E-9827-6F09C3F22F96}" destId="{73B6C4CD-B8FC-46EE-8E52-D8C987C0BB06}" srcOrd="6" destOrd="0" parTransId="{FB49F126-FF85-49D3-A732-E0D0EC3B7891}" sibTransId="{200FC644-31C9-4B4E-A809-2C2EDF947F97}"/>
    <dgm:cxn modelId="{27C04639-6E5A-41F7-A9CB-BF459ED17696}" srcId="{72EC5D7F-F812-4AC9-B866-04970DF390E0}" destId="{1A6FA9FB-008D-44F5-93D3-78C50B528A5C}" srcOrd="0" destOrd="0" parTransId="{BF92C01A-4419-48E7-BB98-997B9F37D4B3}" sibTransId="{AE1557FD-FB2D-4E35-88B6-8D39EB6065B2}"/>
    <dgm:cxn modelId="{6F985E3A-8BF9-4E2F-9ED1-4613C802041D}" type="presOf" srcId="{72EC5D7F-F812-4AC9-B866-04970DF390E0}" destId="{C80EF910-5805-4757-A6A1-E3B55CD9C914}" srcOrd="0" destOrd="0" presId="urn:diagrams.loki3.com/BracketList+Icon"/>
    <dgm:cxn modelId="{3A299246-9447-4ACB-90EE-22A653062681}" srcId="{195E9DEB-9A38-424E-9827-6F09C3F22F96}" destId="{188E3F3F-5479-4FBD-8787-43147FA9133C}" srcOrd="9" destOrd="0" parTransId="{166059A0-969D-4EEB-8AA4-12E1ED3BBC1A}" sibTransId="{CD89708C-F1A7-4E2F-824F-4B5B66B943E8}"/>
    <dgm:cxn modelId="{AAD8D94D-3799-43D7-874E-F064510CA9D0}" srcId="{C8AEC139-C142-41CE-A484-D0B2829C5B88}" destId="{244F25EE-F588-4725-B806-1493E9F8D8B4}" srcOrd="0" destOrd="0" parTransId="{CB2A8879-5D52-4488-BA12-90528A6200AB}" sibTransId="{BE48FE72-6F75-4B57-AB7D-27267859316F}"/>
    <dgm:cxn modelId="{E9EC7C57-8F9A-411F-80F8-EB3D0C94998F}" type="presOf" srcId="{57A81984-0927-4097-9709-D48459DAC35A}" destId="{1C171BA5-24E5-4704-A3FD-7165BB71F51C}" srcOrd="0" destOrd="0" presId="urn:diagrams.loki3.com/BracketList+Icon"/>
    <dgm:cxn modelId="{A0D9FB77-3EC9-4D57-A188-84EA31FA3516}" srcId="{73B6C4CD-B8FC-46EE-8E52-D8C987C0BB06}" destId="{63ADF3BB-800D-4920-9559-48E79C692B7E}" srcOrd="0" destOrd="0" parTransId="{C54D825E-5FC0-47DE-914E-17C3F1029309}" sibTransId="{4D78BA63-5F06-4DA4-80D9-8B525DE4C5F2}"/>
    <dgm:cxn modelId="{37DA0A7C-C2EA-46A1-8899-6EBE70D21ED4}" type="presOf" srcId="{195E9DEB-9A38-424E-9827-6F09C3F22F96}" destId="{7654DDC8-450F-426A-92B3-BAEBEF7153F4}" srcOrd="0" destOrd="0" presId="urn:diagrams.loki3.com/BracketList+Icon"/>
    <dgm:cxn modelId="{67C15E82-FDC0-4B18-A5F9-115F7E072F48}" type="presOf" srcId="{A298E17B-2525-4CA1-939E-5DC6A8BF9F48}" destId="{69220AC0-1C42-4A47-B608-6A6DB20442DF}" srcOrd="0" destOrd="0" presId="urn:diagrams.loki3.com/BracketList+Icon"/>
    <dgm:cxn modelId="{EB416986-00A1-4049-A694-911A3C33F39C}" type="presOf" srcId="{73B6C4CD-B8FC-46EE-8E52-D8C987C0BB06}" destId="{CFF2BD07-3371-44C2-9B7C-E8CCA2E2524F}" srcOrd="0" destOrd="0" presId="urn:diagrams.loki3.com/BracketList+Icon"/>
    <dgm:cxn modelId="{54BE4B8A-02AC-404A-9518-CDF13180B8DF}" type="presOf" srcId="{F469092E-D4BA-45B6-82B4-DF025C276AD1}" destId="{E9583280-5319-4692-9BD6-DC1537D48395}" srcOrd="0" destOrd="0" presId="urn:diagrams.loki3.com/BracketList+Icon"/>
    <dgm:cxn modelId="{5EF5338E-854C-46D6-816B-93D2029B932D}" type="presOf" srcId="{C6372951-596C-4827-A772-BC08795A55B2}" destId="{C402FDC1-CFAF-425B-BC12-3547A5465AF9}" srcOrd="0" destOrd="0" presId="urn:diagrams.loki3.com/BracketList+Icon"/>
    <dgm:cxn modelId="{7E95798E-68A2-4981-AAA9-ED7AD6287560}" srcId="{956DDB24-B926-4949-B873-A7D0D2386377}" destId="{0EA470F5-1B86-4B61-AFBB-35B6162F4FB2}" srcOrd="0" destOrd="0" parTransId="{9F2A67EC-0502-4D31-AED8-DA2077B952FB}" sibTransId="{BEC1C864-EEDB-4E24-8F61-2C990E8357C7}"/>
    <dgm:cxn modelId="{5DB75794-5DFB-481F-970E-8667CB552A75}" type="presOf" srcId="{0D90D445-6DCD-42C5-9A02-657CEAF18C8A}" destId="{606FCD35-807C-437A-AF1D-701F8532F055}" srcOrd="0" destOrd="0" presId="urn:diagrams.loki3.com/BracketList+Icon"/>
    <dgm:cxn modelId="{1D20949C-92A2-4A91-A3DA-1A603A241600}" type="presOf" srcId="{C8AEC139-C142-41CE-A484-D0B2829C5B88}" destId="{85166246-57D5-4C5E-BF58-59643622C137}" srcOrd="0" destOrd="0" presId="urn:diagrams.loki3.com/BracketList+Icon"/>
    <dgm:cxn modelId="{B84CA79F-55CB-4D5E-A142-4027BC7F7A77}" srcId="{2B96DA5F-7C2D-439F-B680-81E526618360}" destId="{0D90D445-6DCD-42C5-9A02-657CEAF18C8A}" srcOrd="0" destOrd="0" parTransId="{AF258259-71B5-4ABC-8086-71FC4AFA2C11}" sibTransId="{E1061526-BF70-45DD-B3B0-144EDBEA055B}"/>
    <dgm:cxn modelId="{9D32BAA0-8A2B-46B4-BF00-DE6DA1C33C17}" type="presOf" srcId="{717E7BCB-E67D-4F88-9C24-78C6C9B9E0BF}" destId="{BF377C89-67AD-43C6-A898-A329EEDCE69D}" srcOrd="0" destOrd="0" presId="urn:diagrams.loki3.com/BracketList+Icon"/>
    <dgm:cxn modelId="{63E3B6A2-EED8-40F5-BF3B-104B5E94E717}" type="presOf" srcId="{188E3F3F-5479-4FBD-8787-43147FA9133C}" destId="{A3E7EE48-6E57-4E64-833A-99FC07EA4076}" srcOrd="0" destOrd="0" presId="urn:diagrams.loki3.com/BracketList+Icon"/>
    <dgm:cxn modelId="{D0F0A4A8-3CA7-47C6-BDD2-44DB22E666E9}" type="presOf" srcId="{63ADF3BB-800D-4920-9559-48E79C692B7E}" destId="{A7CF5B36-3552-43FA-82AC-AAA72EE0218C}" srcOrd="0" destOrd="0" presId="urn:diagrams.loki3.com/BracketList+Icon"/>
    <dgm:cxn modelId="{834B67AC-D75A-474A-BD46-DF9A2999F9EB}" srcId="{195E9DEB-9A38-424E-9827-6F09C3F22F96}" destId="{820242BE-3522-49A9-BD1F-EE2D3B66A52A}" srcOrd="4" destOrd="0" parTransId="{CA48FEDE-F705-436C-93D1-51E36C82B31E}" sibTransId="{22CC0BF4-D679-4439-9738-4EA8914479C3}"/>
    <dgm:cxn modelId="{FC9867AC-7C6A-4458-954F-2B5FC2EA17CE}" type="presOf" srcId="{08DEEB18-5B4A-4730-826E-57E5E338B68D}" destId="{4B196244-B849-494B-986A-225DE9D33218}" srcOrd="0" destOrd="0" presId="urn:diagrams.loki3.com/BracketList+Icon"/>
    <dgm:cxn modelId="{E742DAAC-2B54-4F36-B183-DC94206B95F2}" srcId="{195E9DEB-9A38-424E-9827-6F09C3F22F96}" destId="{08DEEB18-5B4A-4730-826E-57E5E338B68D}" srcOrd="7" destOrd="0" parTransId="{E556FE7C-8D2C-47E2-BFBA-1147458AEC85}" sibTransId="{9801F3AA-28F3-40AE-B955-BA11FAEEC4CB}"/>
    <dgm:cxn modelId="{79DBE9B9-CB6C-46F9-B73D-96C804330D90}" srcId="{C6372951-596C-4827-A772-BC08795A55B2}" destId="{2F636DE7-054F-47F7-A424-DC16AEEBC22A}" srcOrd="0" destOrd="0" parTransId="{81CD7A34-C136-44FA-A03C-5269AA5D4180}" sibTransId="{8F3BAB6E-47B1-4B02-8E60-AF432F2D707B}"/>
    <dgm:cxn modelId="{2D03AEC4-9CAA-4D2E-8BA5-025DA4C95187}" type="presOf" srcId="{0ED88AB0-262E-47AF-B823-BB1058AB1D8B}" destId="{B2BCC422-CB4F-41EB-B17D-495861478819}" srcOrd="0" destOrd="0" presId="urn:diagrams.loki3.com/BracketList+Icon"/>
    <dgm:cxn modelId="{F1DBC5C4-9AB8-4ABF-9FA4-04DCC66381E5}" type="presOf" srcId="{820242BE-3522-49A9-BD1F-EE2D3B66A52A}" destId="{B93386F7-34E5-41D2-A02B-084AA5EAD929}" srcOrd="0" destOrd="0" presId="urn:diagrams.loki3.com/BracketList+Icon"/>
    <dgm:cxn modelId="{C9CE2AC8-B460-4D17-A875-1E28D904AE52}" srcId="{195E9DEB-9A38-424E-9827-6F09C3F22F96}" destId="{C6372951-596C-4827-A772-BC08795A55B2}" srcOrd="0" destOrd="0" parTransId="{5C8CE9F6-8414-43F3-9656-8666DAD21A01}" sibTransId="{87412EEE-5D30-491F-8A19-CB519AF81CA6}"/>
    <dgm:cxn modelId="{1D104AC8-4E65-4A51-B3E2-C589D2243F98}" srcId="{08DEEB18-5B4A-4730-826E-57E5E338B68D}" destId="{0ED88AB0-262E-47AF-B823-BB1058AB1D8B}" srcOrd="0" destOrd="0" parTransId="{E9417F6D-C1C9-4782-B76B-69E5EF7A0765}" sibTransId="{1E3599C3-A10D-483A-A39D-245BAA2B0A83}"/>
    <dgm:cxn modelId="{225F63CE-ED89-436B-BC62-A89F38BCF498}" srcId="{195E9DEB-9A38-424E-9827-6F09C3F22F96}" destId="{C8AEC139-C142-41CE-A484-D0B2829C5B88}" srcOrd="8" destOrd="0" parTransId="{256BD2BF-E7AB-4093-97E3-D9C4F699A85D}" sibTransId="{65F1905B-03EF-4DC2-912C-2DA47B6634AE}"/>
    <dgm:cxn modelId="{83D890CE-F4D8-4EF2-A057-2D18F4C8A8AD}" type="presOf" srcId="{244F25EE-F588-4725-B806-1493E9F8D8B4}" destId="{10BA5FDD-F00C-4824-9A8D-ABB52DABB112}" srcOrd="0" destOrd="0" presId="urn:diagrams.loki3.com/BracketList+Icon"/>
    <dgm:cxn modelId="{418DDAD3-8B1E-4173-AA3C-D468AADE382B}" type="presOf" srcId="{2F636DE7-054F-47F7-A424-DC16AEEBC22A}" destId="{ED3E1687-F3DD-473D-A7E2-D5ADAAF48A06}" srcOrd="0" destOrd="0" presId="urn:diagrams.loki3.com/BracketList+Icon"/>
    <dgm:cxn modelId="{E0D262D5-CDA5-4835-94FA-BAC5045F6318}" type="presOf" srcId="{956DDB24-B926-4949-B873-A7D0D2386377}" destId="{48A966A2-C3DA-4859-B359-4FCE0048BCBF}" srcOrd="0" destOrd="0" presId="urn:diagrams.loki3.com/BracketList+Icon"/>
    <dgm:cxn modelId="{70372DD7-2B18-4734-98EC-FA2A7F748BFB}" type="presOf" srcId="{6DAF47B7-3961-40FD-B06A-430C96F179DF}" destId="{9EF7604C-5295-4321-85FC-54B8BEDD7D3A}" srcOrd="0" destOrd="0" presId="urn:diagrams.loki3.com/BracketList+Icon"/>
    <dgm:cxn modelId="{B99F2ADA-1170-4C9F-B092-969A818DA4A0}" srcId="{188E3F3F-5479-4FBD-8787-43147FA9133C}" destId="{717E7BCB-E67D-4F88-9C24-78C6C9B9E0BF}" srcOrd="0" destOrd="0" parTransId="{0173F106-3F92-449A-8E98-B656C8BB0565}" sibTransId="{C96DA6C8-217D-4B48-B093-6583F38DAF4A}"/>
    <dgm:cxn modelId="{D47E42E0-7D6D-404C-B132-3CC7CC2BD39D}" type="presOf" srcId="{1A6FA9FB-008D-44F5-93D3-78C50B528A5C}" destId="{A14AF784-2ABD-46EE-BC88-F27DC07260ED}" srcOrd="0" destOrd="0" presId="urn:diagrams.loki3.com/BracketList+Icon"/>
    <dgm:cxn modelId="{97A9FEE1-8579-43A0-BBC1-1AF17C79C87E}" srcId="{A298E17B-2525-4CA1-939E-5DC6A8BF9F48}" destId="{57A81984-0927-4097-9709-D48459DAC35A}" srcOrd="0" destOrd="0" parTransId="{26F061EC-3CB7-4242-B8CD-60B90A34CDEA}" sibTransId="{EED67988-4C52-4ADB-95C1-E30599002F44}"/>
    <dgm:cxn modelId="{A634C8ED-2A12-4043-94C4-F95075BADBAE}" srcId="{195E9DEB-9A38-424E-9827-6F09C3F22F96}" destId="{72EC5D7F-F812-4AC9-B866-04970DF390E0}" srcOrd="1" destOrd="0" parTransId="{684D28B6-AB69-439D-96E0-DC38E2F33F7E}" sibTransId="{CA7E44AC-22B5-4298-BF38-FBC09E5C3D02}"/>
    <dgm:cxn modelId="{FD9EAFF4-D7BC-48E7-9863-98FABFA05758}" type="presOf" srcId="{0EA470F5-1B86-4B61-AFBB-35B6162F4FB2}" destId="{1DC86510-89BE-4C41-84F8-E20C361D772C}" srcOrd="0" destOrd="0" presId="urn:diagrams.loki3.com/BracketList+Icon"/>
    <dgm:cxn modelId="{A9E8DFFD-177C-42D3-8C80-0779FED4262D}" srcId="{195E9DEB-9A38-424E-9827-6F09C3F22F96}" destId="{A298E17B-2525-4CA1-939E-5DC6A8BF9F48}" srcOrd="5" destOrd="0" parTransId="{1B713EA3-F52A-4436-A8F1-B4797715752D}" sibTransId="{497CBB96-9D91-4897-9DAE-F0C550C5B419}"/>
    <dgm:cxn modelId="{764FDBB8-7653-4E0F-93E7-D06340947738}" type="presParOf" srcId="{7654DDC8-450F-426A-92B3-BAEBEF7153F4}" destId="{9DE78748-D1B7-4993-B8FA-C5333BF7590E}" srcOrd="0" destOrd="0" presId="urn:diagrams.loki3.com/BracketList+Icon"/>
    <dgm:cxn modelId="{95784E52-E61A-434B-A1C1-D09138EC53B6}" type="presParOf" srcId="{9DE78748-D1B7-4993-B8FA-C5333BF7590E}" destId="{C402FDC1-CFAF-425B-BC12-3547A5465AF9}" srcOrd="0" destOrd="0" presId="urn:diagrams.loki3.com/BracketList+Icon"/>
    <dgm:cxn modelId="{4E94C24D-9216-4A6C-94BC-AA8C63287A63}" type="presParOf" srcId="{9DE78748-D1B7-4993-B8FA-C5333BF7590E}" destId="{F1AD0409-CB68-4F65-B935-863995C97DFE}" srcOrd="1" destOrd="0" presId="urn:diagrams.loki3.com/BracketList+Icon"/>
    <dgm:cxn modelId="{DCA54C81-671E-4B37-8C7A-AA47DA24332D}" type="presParOf" srcId="{9DE78748-D1B7-4993-B8FA-C5333BF7590E}" destId="{1CF848DD-FE7D-4F27-A579-A774811BBA0D}" srcOrd="2" destOrd="0" presId="urn:diagrams.loki3.com/BracketList+Icon"/>
    <dgm:cxn modelId="{40910092-6413-4D54-AD1E-B1C4BFF60F17}" type="presParOf" srcId="{9DE78748-D1B7-4993-B8FA-C5333BF7590E}" destId="{ED3E1687-F3DD-473D-A7E2-D5ADAAF48A06}" srcOrd="3" destOrd="0" presId="urn:diagrams.loki3.com/BracketList+Icon"/>
    <dgm:cxn modelId="{522E9FA8-3666-4CA6-9F0C-643D0D0C3C0F}" type="presParOf" srcId="{7654DDC8-450F-426A-92B3-BAEBEF7153F4}" destId="{5EC26F32-5D41-4B50-B4C3-CC537A17C2AB}" srcOrd="1" destOrd="0" presId="urn:diagrams.loki3.com/BracketList+Icon"/>
    <dgm:cxn modelId="{B133E497-7A29-43E0-99C4-119E053392BE}" type="presParOf" srcId="{7654DDC8-450F-426A-92B3-BAEBEF7153F4}" destId="{4AABB329-E7B6-4A32-B511-BB28A44D7CDF}" srcOrd="2" destOrd="0" presId="urn:diagrams.loki3.com/BracketList+Icon"/>
    <dgm:cxn modelId="{FA57470A-E6B9-4BDE-A9CD-55213741C445}" type="presParOf" srcId="{4AABB329-E7B6-4A32-B511-BB28A44D7CDF}" destId="{C80EF910-5805-4757-A6A1-E3B55CD9C914}" srcOrd="0" destOrd="0" presId="urn:diagrams.loki3.com/BracketList+Icon"/>
    <dgm:cxn modelId="{929786CA-E327-4921-A8A3-2858CA0072F0}" type="presParOf" srcId="{4AABB329-E7B6-4A32-B511-BB28A44D7CDF}" destId="{15B00F65-B150-4BD1-AC1A-7538CB29D8BA}" srcOrd="1" destOrd="0" presId="urn:diagrams.loki3.com/BracketList+Icon"/>
    <dgm:cxn modelId="{D9C85AA9-B4E4-4930-A0BA-9065775E9154}" type="presParOf" srcId="{4AABB329-E7B6-4A32-B511-BB28A44D7CDF}" destId="{E8C1173B-7845-4126-8C05-52C3EDB15FB7}" srcOrd="2" destOrd="0" presId="urn:diagrams.loki3.com/BracketList+Icon"/>
    <dgm:cxn modelId="{AECEE663-A62C-4F5C-B851-B7067EAE9174}" type="presParOf" srcId="{4AABB329-E7B6-4A32-B511-BB28A44D7CDF}" destId="{A14AF784-2ABD-46EE-BC88-F27DC07260ED}" srcOrd="3" destOrd="0" presId="urn:diagrams.loki3.com/BracketList+Icon"/>
    <dgm:cxn modelId="{6270F2B7-9593-411C-B033-02532DB51FB7}" type="presParOf" srcId="{7654DDC8-450F-426A-92B3-BAEBEF7153F4}" destId="{E1FBB6E2-67AC-4BD6-B121-BA9FDDF56574}" srcOrd="3" destOrd="0" presId="urn:diagrams.loki3.com/BracketList+Icon"/>
    <dgm:cxn modelId="{F5391A5E-1D11-44D2-89BC-B5C35B33668D}" type="presParOf" srcId="{7654DDC8-450F-426A-92B3-BAEBEF7153F4}" destId="{3C0C5BD2-DFAF-4250-A32A-2B5FF38AAB8A}" srcOrd="4" destOrd="0" presId="urn:diagrams.loki3.com/BracketList+Icon"/>
    <dgm:cxn modelId="{91A076BF-7262-4960-9609-B13E767CAD1E}" type="presParOf" srcId="{3C0C5BD2-DFAF-4250-A32A-2B5FF38AAB8A}" destId="{48A966A2-C3DA-4859-B359-4FCE0048BCBF}" srcOrd="0" destOrd="0" presId="urn:diagrams.loki3.com/BracketList+Icon"/>
    <dgm:cxn modelId="{FD07CE7F-C9EF-455B-8904-E35C341D1130}" type="presParOf" srcId="{3C0C5BD2-DFAF-4250-A32A-2B5FF38AAB8A}" destId="{5635D9EB-563E-40BC-9A89-302CF1073707}" srcOrd="1" destOrd="0" presId="urn:diagrams.loki3.com/BracketList+Icon"/>
    <dgm:cxn modelId="{ADA4D8B5-81F8-4BDA-BDDF-34EE39549C70}" type="presParOf" srcId="{3C0C5BD2-DFAF-4250-A32A-2B5FF38AAB8A}" destId="{291946C7-F7D3-4DC5-BE27-695157BFE6D3}" srcOrd="2" destOrd="0" presId="urn:diagrams.loki3.com/BracketList+Icon"/>
    <dgm:cxn modelId="{B90A6BEA-356D-4C9F-B1C0-9F91B542F1C1}" type="presParOf" srcId="{3C0C5BD2-DFAF-4250-A32A-2B5FF38AAB8A}" destId="{1DC86510-89BE-4C41-84F8-E20C361D772C}" srcOrd="3" destOrd="0" presId="urn:diagrams.loki3.com/BracketList+Icon"/>
    <dgm:cxn modelId="{D2BB9694-3612-4522-9160-A7058EA96FDD}" type="presParOf" srcId="{7654DDC8-450F-426A-92B3-BAEBEF7153F4}" destId="{1510FC4F-7B2C-4C52-96A1-13E131824E0D}" srcOrd="5" destOrd="0" presId="urn:diagrams.loki3.com/BracketList+Icon"/>
    <dgm:cxn modelId="{B83FE5E3-B7F0-4042-B56C-E66A7613C696}" type="presParOf" srcId="{7654DDC8-450F-426A-92B3-BAEBEF7153F4}" destId="{3037FE34-FFAF-436E-A114-20C14B8DCF5A}" srcOrd="6" destOrd="0" presId="urn:diagrams.loki3.com/BracketList+Icon"/>
    <dgm:cxn modelId="{FE104CEC-71CF-4400-8B89-78F0CB865CB1}" type="presParOf" srcId="{3037FE34-FFAF-436E-A114-20C14B8DCF5A}" destId="{AFC9D3C0-FFFB-471E-BE21-E33DA768A28D}" srcOrd="0" destOrd="0" presId="urn:diagrams.loki3.com/BracketList+Icon"/>
    <dgm:cxn modelId="{43736CD2-5176-46A1-8AC1-3C9B8201954C}" type="presParOf" srcId="{3037FE34-FFAF-436E-A114-20C14B8DCF5A}" destId="{12871061-3D8D-4230-9573-D3DB7BA3E95A}" srcOrd="1" destOrd="0" presId="urn:diagrams.loki3.com/BracketList+Icon"/>
    <dgm:cxn modelId="{D7CBB497-2E9D-4E6C-BEDC-7C977C34E043}" type="presParOf" srcId="{3037FE34-FFAF-436E-A114-20C14B8DCF5A}" destId="{8592C1A9-FEA7-4867-90E2-273E35A4D7A0}" srcOrd="2" destOrd="0" presId="urn:diagrams.loki3.com/BracketList+Icon"/>
    <dgm:cxn modelId="{398F9DFD-EA55-486C-A638-6564905071C5}" type="presParOf" srcId="{3037FE34-FFAF-436E-A114-20C14B8DCF5A}" destId="{606FCD35-807C-437A-AF1D-701F8532F055}" srcOrd="3" destOrd="0" presId="urn:diagrams.loki3.com/BracketList+Icon"/>
    <dgm:cxn modelId="{7BDAE972-F9E8-4D99-AECB-11DB327EAC40}" type="presParOf" srcId="{7654DDC8-450F-426A-92B3-BAEBEF7153F4}" destId="{3C17922F-76D4-410A-B7BC-336E57BB800A}" srcOrd="7" destOrd="0" presId="urn:diagrams.loki3.com/BracketList+Icon"/>
    <dgm:cxn modelId="{4524AB2D-F7B9-4DD6-9C98-F8FCA475CF92}" type="presParOf" srcId="{7654DDC8-450F-426A-92B3-BAEBEF7153F4}" destId="{A4AB129C-42FC-4FDF-9C92-99612EAD03AD}" srcOrd="8" destOrd="0" presId="urn:diagrams.loki3.com/BracketList+Icon"/>
    <dgm:cxn modelId="{94025F57-0CD0-4403-B3C3-1A579F4E1CA9}" type="presParOf" srcId="{A4AB129C-42FC-4FDF-9C92-99612EAD03AD}" destId="{B93386F7-34E5-41D2-A02B-084AA5EAD929}" srcOrd="0" destOrd="0" presId="urn:diagrams.loki3.com/BracketList+Icon"/>
    <dgm:cxn modelId="{75D591C5-A7B3-4786-9E0F-8D3ADB1D4862}" type="presParOf" srcId="{A4AB129C-42FC-4FDF-9C92-99612EAD03AD}" destId="{E41F8A07-6B1C-4685-BC3E-D252060CF3C9}" srcOrd="1" destOrd="0" presId="urn:diagrams.loki3.com/BracketList+Icon"/>
    <dgm:cxn modelId="{66274684-5DAA-4C84-8D70-A18C1A0E1D89}" type="presParOf" srcId="{A4AB129C-42FC-4FDF-9C92-99612EAD03AD}" destId="{44F08299-2AC1-4500-8633-5344B7F32081}" srcOrd="2" destOrd="0" presId="urn:diagrams.loki3.com/BracketList+Icon"/>
    <dgm:cxn modelId="{6F604E2A-D1B8-4275-BE1D-2D0912F53635}" type="presParOf" srcId="{A4AB129C-42FC-4FDF-9C92-99612EAD03AD}" destId="{62883BA3-1F1B-4B2B-BB50-836798395299}" srcOrd="3" destOrd="0" presId="urn:diagrams.loki3.com/BracketList+Icon"/>
    <dgm:cxn modelId="{54FDEF29-F758-483B-AFCE-808819602E62}" type="presParOf" srcId="{7654DDC8-450F-426A-92B3-BAEBEF7153F4}" destId="{F947BB05-1AA1-4988-A296-7EF30C13D32C}" srcOrd="9" destOrd="0" presId="urn:diagrams.loki3.com/BracketList+Icon"/>
    <dgm:cxn modelId="{7DCFB7A5-2AA1-4CE8-B7FB-639B98670B2D}" type="presParOf" srcId="{7654DDC8-450F-426A-92B3-BAEBEF7153F4}" destId="{E949E32C-FC30-4C16-B2C0-425111917B1C}" srcOrd="10" destOrd="0" presId="urn:diagrams.loki3.com/BracketList+Icon"/>
    <dgm:cxn modelId="{133B7D25-EDAC-47F6-8C7E-3A67C81296FE}" type="presParOf" srcId="{E949E32C-FC30-4C16-B2C0-425111917B1C}" destId="{69220AC0-1C42-4A47-B608-6A6DB20442DF}" srcOrd="0" destOrd="0" presId="urn:diagrams.loki3.com/BracketList+Icon"/>
    <dgm:cxn modelId="{BCA86E37-A99D-47A8-AA7F-C12FCAC38DCA}" type="presParOf" srcId="{E949E32C-FC30-4C16-B2C0-425111917B1C}" destId="{2E5351F0-5068-4788-ABA2-5823662FE1B6}" srcOrd="1" destOrd="0" presId="urn:diagrams.loki3.com/BracketList+Icon"/>
    <dgm:cxn modelId="{72BD5331-2102-4AB6-9C57-5AA53F8774B5}" type="presParOf" srcId="{E949E32C-FC30-4C16-B2C0-425111917B1C}" destId="{D7F8646F-F495-4C69-9527-95EA6B5540C1}" srcOrd="2" destOrd="0" presId="urn:diagrams.loki3.com/BracketList+Icon"/>
    <dgm:cxn modelId="{57AFDB91-FEF3-4343-8370-43BD124DE7C1}" type="presParOf" srcId="{E949E32C-FC30-4C16-B2C0-425111917B1C}" destId="{1C171BA5-24E5-4704-A3FD-7165BB71F51C}" srcOrd="3" destOrd="0" presId="urn:diagrams.loki3.com/BracketList+Icon"/>
    <dgm:cxn modelId="{5F6C89C2-7D58-4145-9B27-8BCF24AD799E}" type="presParOf" srcId="{7654DDC8-450F-426A-92B3-BAEBEF7153F4}" destId="{4F7C847B-E8D5-46BA-96B2-F0272ADD43F3}" srcOrd="11" destOrd="0" presId="urn:diagrams.loki3.com/BracketList+Icon"/>
    <dgm:cxn modelId="{030D1F3B-276F-4F2D-869F-0023B360A849}" type="presParOf" srcId="{7654DDC8-450F-426A-92B3-BAEBEF7153F4}" destId="{DACB8A56-DCFF-4F90-81EF-4584614CE197}" srcOrd="12" destOrd="0" presId="urn:diagrams.loki3.com/BracketList+Icon"/>
    <dgm:cxn modelId="{C5EF194C-CF78-4EA4-9A8E-A08BD3D88ED0}" type="presParOf" srcId="{DACB8A56-DCFF-4F90-81EF-4584614CE197}" destId="{CFF2BD07-3371-44C2-9B7C-E8CCA2E2524F}" srcOrd="0" destOrd="0" presId="urn:diagrams.loki3.com/BracketList+Icon"/>
    <dgm:cxn modelId="{7879D0A2-DB52-4FC4-AE09-61B13CD2BC6E}" type="presParOf" srcId="{DACB8A56-DCFF-4F90-81EF-4584614CE197}" destId="{19B350D2-0037-43AA-A5CD-A7F97C3FFA70}" srcOrd="1" destOrd="0" presId="urn:diagrams.loki3.com/BracketList+Icon"/>
    <dgm:cxn modelId="{3FD169BB-D65B-42AD-97DF-B2EB446F0FC5}" type="presParOf" srcId="{DACB8A56-DCFF-4F90-81EF-4584614CE197}" destId="{D2A43F2A-264A-4097-ADD7-687165361852}" srcOrd="2" destOrd="0" presId="urn:diagrams.loki3.com/BracketList+Icon"/>
    <dgm:cxn modelId="{8CE02669-2E42-446E-909F-0724063506BE}" type="presParOf" srcId="{DACB8A56-DCFF-4F90-81EF-4584614CE197}" destId="{A7CF5B36-3552-43FA-82AC-AAA72EE0218C}" srcOrd="3" destOrd="0" presId="urn:diagrams.loki3.com/BracketList+Icon"/>
    <dgm:cxn modelId="{121FC284-5A29-44EB-B123-F27C6A8D7BB6}" type="presParOf" srcId="{7654DDC8-450F-426A-92B3-BAEBEF7153F4}" destId="{BAA642FC-76D3-4634-A5F8-F6B0675E1AF9}" srcOrd="13" destOrd="0" presId="urn:diagrams.loki3.com/BracketList+Icon"/>
    <dgm:cxn modelId="{35191750-B9F4-4E94-93C6-AE54B9DBCA49}" type="presParOf" srcId="{7654DDC8-450F-426A-92B3-BAEBEF7153F4}" destId="{3F59C920-1D5B-46D1-B66C-33B84B62D8D9}" srcOrd="14" destOrd="0" presId="urn:diagrams.loki3.com/BracketList+Icon"/>
    <dgm:cxn modelId="{03D08769-E46B-428E-982F-ECD1E41D15CF}" type="presParOf" srcId="{3F59C920-1D5B-46D1-B66C-33B84B62D8D9}" destId="{4B196244-B849-494B-986A-225DE9D33218}" srcOrd="0" destOrd="0" presId="urn:diagrams.loki3.com/BracketList+Icon"/>
    <dgm:cxn modelId="{E224BDE0-E62B-4107-85BD-B1C52D61DD4F}" type="presParOf" srcId="{3F59C920-1D5B-46D1-B66C-33B84B62D8D9}" destId="{09A30279-2B77-4BC3-9D1F-0FE6B9E92EE4}" srcOrd="1" destOrd="0" presId="urn:diagrams.loki3.com/BracketList+Icon"/>
    <dgm:cxn modelId="{E3F14B5D-6B5F-4795-8927-8B640EBE83F9}" type="presParOf" srcId="{3F59C920-1D5B-46D1-B66C-33B84B62D8D9}" destId="{3D563A4A-3E5B-4CEF-BEBD-95F6ED7F8EB6}" srcOrd="2" destOrd="0" presId="urn:diagrams.loki3.com/BracketList+Icon"/>
    <dgm:cxn modelId="{4F20C004-93DD-46E9-A64C-7B68CC78E5C5}" type="presParOf" srcId="{3F59C920-1D5B-46D1-B66C-33B84B62D8D9}" destId="{B2BCC422-CB4F-41EB-B17D-495861478819}" srcOrd="3" destOrd="0" presId="urn:diagrams.loki3.com/BracketList+Icon"/>
    <dgm:cxn modelId="{7CB7351D-82CD-4608-A154-FEE3190851AC}" type="presParOf" srcId="{7654DDC8-450F-426A-92B3-BAEBEF7153F4}" destId="{B0D6DBC1-9C39-4D83-B09A-15AAFE0D669B}" srcOrd="15" destOrd="0" presId="urn:diagrams.loki3.com/BracketList+Icon"/>
    <dgm:cxn modelId="{8B9F007C-DB50-49E8-A7A2-FE3A4C78CAA5}" type="presParOf" srcId="{7654DDC8-450F-426A-92B3-BAEBEF7153F4}" destId="{B78784F9-DC49-452D-ADB0-E8C1494F0E85}" srcOrd="16" destOrd="0" presId="urn:diagrams.loki3.com/BracketList+Icon"/>
    <dgm:cxn modelId="{E1291E74-648E-4DAA-8D32-C46BF00B244E}" type="presParOf" srcId="{B78784F9-DC49-452D-ADB0-E8C1494F0E85}" destId="{85166246-57D5-4C5E-BF58-59643622C137}" srcOrd="0" destOrd="0" presId="urn:diagrams.loki3.com/BracketList+Icon"/>
    <dgm:cxn modelId="{DC286FD1-1D41-4A45-A56E-CC811F201D0C}" type="presParOf" srcId="{B78784F9-DC49-452D-ADB0-E8C1494F0E85}" destId="{F6835A63-50CB-49C2-9D24-575F95C33239}" srcOrd="1" destOrd="0" presId="urn:diagrams.loki3.com/BracketList+Icon"/>
    <dgm:cxn modelId="{19AB1799-97FA-4052-8DFA-35AB61BA8C2E}" type="presParOf" srcId="{B78784F9-DC49-452D-ADB0-E8C1494F0E85}" destId="{6A6017CF-EE55-4E8F-820E-BC244567B8EB}" srcOrd="2" destOrd="0" presId="urn:diagrams.loki3.com/BracketList+Icon"/>
    <dgm:cxn modelId="{DBC0E9EE-9285-4349-9792-B9BBF8C5B169}" type="presParOf" srcId="{B78784F9-DC49-452D-ADB0-E8C1494F0E85}" destId="{10BA5FDD-F00C-4824-9A8D-ABB52DABB112}" srcOrd="3" destOrd="0" presId="urn:diagrams.loki3.com/BracketList+Icon"/>
    <dgm:cxn modelId="{962E2663-91B8-44BC-B150-D52648708883}" type="presParOf" srcId="{7654DDC8-450F-426A-92B3-BAEBEF7153F4}" destId="{46798FE6-7364-49B1-98CB-32C62BD796CF}" srcOrd="17" destOrd="0" presId="urn:diagrams.loki3.com/BracketList+Icon"/>
    <dgm:cxn modelId="{969B046F-EB78-420D-A90F-8C195297A1A2}" type="presParOf" srcId="{7654DDC8-450F-426A-92B3-BAEBEF7153F4}" destId="{D1944BB4-82B1-4D73-BD46-4E3BC4E59A52}" srcOrd="18" destOrd="0" presId="urn:diagrams.loki3.com/BracketList+Icon"/>
    <dgm:cxn modelId="{F3E5E25B-F0F1-47AE-B5D8-36C5B8EA234B}" type="presParOf" srcId="{D1944BB4-82B1-4D73-BD46-4E3BC4E59A52}" destId="{A3E7EE48-6E57-4E64-833A-99FC07EA4076}" srcOrd="0" destOrd="0" presId="urn:diagrams.loki3.com/BracketList+Icon"/>
    <dgm:cxn modelId="{EFE6BD5C-33BF-46A3-99C6-B504F809FD0B}" type="presParOf" srcId="{D1944BB4-82B1-4D73-BD46-4E3BC4E59A52}" destId="{EA818181-86AF-46AC-B4A4-26931B573535}" srcOrd="1" destOrd="0" presId="urn:diagrams.loki3.com/BracketList+Icon"/>
    <dgm:cxn modelId="{CC63AB70-8FCC-46D7-9642-D8C7F0BB3678}" type="presParOf" srcId="{D1944BB4-82B1-4D73-BD46-4E3BC4E59A52}" destId="{C9F03B83-B6A4-47D4-9200-3D8B3A9AA64F}" srcOrd="2" destOrd="0" presId="urn:diagrams.loki3.com/BracketList+Icon"/>
    <dgm:cxn modelId="{B3558E5F-B76D-4BC3-B4E6-2BBEB61B8603}" type="presParOf" srcId="{D1944BB4-82B1-4D73-BD46-4E3BC4E59A52}" destId="{BF377C89-67AD-43C6-A898-A329EEDCE69D}" srcOrd="3" destOrd="0" presId="urn:diagrams.loki3.com/BracketList+Icon"/>
    <dgm:cxn modelId="{F48E6A77-3875-4364-8D73-72DA33A26E68}" type="presParOf" srcId="{7654DDC8-450F-426A-92B3-BAEBEF7153F4}" destId="{4009F92E-480A-4CC3-9C74-C57B098CCA91}" srcOrd="19" destOrd="0" presId="urn:diagrams.loki3.com/BracketList+Icon"/>
    <dgm:cxn modelId="{391F0C0C-61DF-4E42-B264-7FD7CBC11348}" type="presParOf" srcId="{7654DDC8-450F-426A-92B3-BAEBEF7153F4}" destId="{31B64BFE-166F-45B6-A247-F8B86B903511}" srcOrd="20" destOrd="0" presId="urn:diagrams.loki3.com/BracketList+Icon"/>
    <dgm:cxn modelId="{D412CFE2-454E-49C6-86BA-E38B609F58CF}" type="presParOf" srcId="{31B64BFE-166F-45B6-A247-F8B86B903511}" destId="{9EF7604C-5295-4321-85FC-54B8BEDD7D3A}" srcOrd="0" destOrd="0" presId="urn:diagrams.loki3.com/BracketList+Icon"/>
    <dgm:cxn modelId="{6ECE6405-E7DC-4404-A96E-BBFA14803C10}" type="presParOf" srcId="{31B64BFE-166F-45B6-A247-F8B86B903511}" destId="{83883B77-4125-4C00-8A8D-85F8A530988C}" srcOrd="1" destOrd="0" presId="urn:diagrams.loki3.com/BracketList+Icon"/>
    <dgm:cxn modelId="{A372435E-EFCA-4683-AB19-E48D1A064077}" type="presParOf" srcId="{31B64BFE-166F-45B6-A247-F8B86B903511}" destId="{E321E351-3EF4-408F-80AB-04FB132948D0}" srcOrd="2" destOrd="0" presId="urn:diagrams.loki3.com/BracketList+Icon"/>
    <dgm:cxn modelId="{14D18016-D87E-4A29-927D-FE41538ABC9C}" type="presParOf" srcId="{31B64BFE-166F-45B6-A247-F8B86B903511}" destId="{E9583280-5319-4692-9BD6-DC1537D48395}" srcOrd="3" destOrd="0" presId="urn:diagrams.loki3.com/BracketList+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9FA8C50-EA6D-4586-BC6C-B26887F31213}" type="doc">
      <dgm:prSet loTypeId="urn:microsoft.com/office/officeart/2005/8/layout/default" loCatId="list" qsTypeId="urn:microsoft.com/office/officeart/2005/8/quickstyle/3d2" qsCatId="3D" csTypeId="urn:microsoft.com/office/officeart/2005/8/colors/accent1_2" csCatId="accent1" phldr="1"/>
      <dgm:spPr/>
      <dgm:t>
        <a:bodyPr/>
        <a:lstStyle/>
        <a:p>
          <a:endParaRPr lang="en-US"/>
        </a:p>
      </dgm:t>
    </dgm:pt>
    <dgm:pt modelId="{BA1D7524-2CA0-4E5D-8D2F-D1DC72143EF5}">
      <dgm:prSet phldrT="[Text]"/>
      <dgm:spPr>
        <a:solidFill>
          <a:srgbClr val="033B57"/>
        </a:solidFill>
      </dgm:spPr>
      <dgm:t>
        <a:bodyPr/>
        <a:lstStyle/>
        <a:p>
          <a:r>
            <a:rPr lang="en-US" dirty="0"/>
            <a:t>BRCA 1</a:t>
          </a:r>
        </a:p>
      </dgm:t>
    </dgm:pt>
    <dgm:pt modelId="{07478EE6-82F6-4F3A-9192-577C5E616B99}" type="parTrans" cxnId="{E71BA3D5-07BC-480B-B3AE-77FA275BF67D}">
      <dgm:prSet/>
      <dgm:spPr/>
      <dgm:t>
        <a:bodyPr/>
        <a:lstStyle/>
        <a:p>
          <a:endParaRPr lang="en-US"/>
        </a:p>
      </dgm:t>
    </dgm:pt>
    <dgm:pt modelId="{CE618699-AF40-435F-A673-B9341BB1CAC3}" type="sibTrans" cxnId="{E71BA3D5-07BC-480B-B3AE-77FA275BF67D}">
      <dgm:prSet/>
      <dgm:spPr/>
      <dgm:t>
        <a:bodyPr/>
        <a:lstStyle/>
        <a:p>
          <a:endParaRPr lang="en-US"/>
        </a:p>
      </dgm:t>
    </dgm:pt>
    <dgm:pt modelId="{A34F3229-5ED5-4616-BF20-738C074B5AC9}">
      <dgm:prSet phldrT="[Text]"/>
      <dgm:spPr>
        <a:solidFill>
          <a:srgbClr val="033B57"/>
        </a:solidFill>
      </dgm:spPr>
      <dgm:t>
        <a:bodyPr/>
        <a:lstStyle/>
        <a:p>
          <a:r>
            <a:rPr lang="en-US"/>
            <a:t>BRCA 2</a:t>
          </a:r>
          <a:endParaRPr lang="en-US" dirty="0"/>
        </a:p>
      </dgm:t>
    </dgm:pt>
    <dgm:pt modelId="{69F641C2-8BF9-49AC-9C1E-72C32CA46102}" type="parTrans" cxnId="{949D005F-8CD0-4AB1-967C-5CACD98E3836}">
      <dgm:prSet/>
      <dgm:spPr/>
      <dgm:t>
        <a:bodyPr/>
        <a:lstStyle/>
        <a:p>
          <a:endParaRPr lang="en-US"/>
        </a:p>
      </dgm:t>
    </dgm:pt>
    <dgm:pt modelId="{3636582F-CE09-4DD3-AC8C-305A5FEB7849}" type="sibTrans" cxnId="{949D005F-8CD0-4AB1-967C-5CACD98E3836}">
      <dgm:prSet/>
      <dgm:spPr/>
      <dgm:t>
        <a:bodyPr/>
        <a:lstStyle/>
        <a:p>
          <a:endParaRPr lang="en-US"/>
        </a:p>
      </dgm:t>
    </dgm:pt>
    <dgm:pt modelId="{49A7D148-C633-4652-93BF-0176360D4C3C}">
      <dgm:prSet phldrT="[Text]"/>
      <dgm:spPr>
        <a:solidFill>
          <a:srgbClr val="033B57"/>
        </a:solidFill>
      </dgm:spPr>
      <dgm:t>
        <a:bodyPr/>
        <a:lstStyle/>
        <a:p>
          <a:r>
            <a:rPr lang="en-US" dirty="0"/>
            <a:t>Lynch Syndrome</a:t>
          </a:r>
        </a:p>
      </dgm:t>
    </dgm:pt>
    <dgm:pt modelId="{7AA7D429-8C86-49F3-98E7-7FD9CE995B39}" type="parTrans" cxnId="{BD3FE9C0-430C-4EEF-8058-85124BF7FD66}">
      <dgm:prSet/>
      <dgm:spPr/>
      <dgm:t>
        <a:bodyPr/>
        <a:lstStyle/>
        <a:p>
          <a:endParaRPr lang="en-US"/>
        </a:p>
      </dgm:t>
    </dgm:pt>
    <dgm:pt modelId="{3E04F221-3424-4DA2-A6B6-A3FBADB221D8}" type="sibTrans" cxnId="{BD3FE9C0-430C-4EEF-8058-85124BF7FD66}">
      <dgm:prSet/>
      <dgm:spPr/>
      <dgm:t>
        <a:bodyPr/>
        <a:lstStyle/>
        <a:p>
          <a:endParaRPr lang="en-US"/>
        </a:p>
      </dgm:t>
    </dgm:pt>
    <dgm:pt modelId="{E5299086-E903-4972-84E0-AE8968EBD1C0}" type="pres">
      <dgm:prSet presAssocID="{E9FA8C50-EA6D-4586-BC6C-B26887F31213}" presName="diagram" presStyleCnt="0">
        <dgm:presLayoutVars>
          <dgm:dir/>
          <dgm:resizeHandles val="exact"/>
        </dgm:presLayoutVars>
      </dgm:prSet>
      <dgm:spPr/>
    </dgm:pt>
    <dgm:pt modelId="{3CB2BB49-2D68-40ED-93ED-84C0CEAB60A9}" type="pres">
      <dgm:prSet presAssocID="{BA1D7524-2CA0-4E5D-8D2F-D1DC72143EF5}" presName="node" presStyleLbl="node1" presStyleIdx="0" presStyleCnt="3">
        <dgm:presLayoutVars>
          <dgm:bulletEnabled val="1"/>
        </dgm:presLayoutVars>
      </dgm:prSet>
      <dgm:spPr/>
    </dgm:pt>
    <dgm:pt modelId="{41D999DE-D314-4AB9-9766-775650887786}" type="pres">
      <dgm:prSet presAssocID="{CE618699-AF40-435F-A673-B9341BB1CAC3}" presName="sibTrans" presStyleCnt="0"/>
      <dgm:spPr/>
    </dgm:pt>
    <dgm:pt modelId="{656C4CD6-5AE4-4191-A687-85C6D431B248}" type="pres">
      <dgm:prSet presAssocID="{A34F3229-5ED5-4616-BF20-738C074B5AC9}" presName="node" presStyleLbl="node1" presStyleIdx="1" presStyleCnt="3">
        <dgm:presLayoutVars>
          <dgm:bulletEnabled val="1"/>
        </dgm:presLayoutVars>
      </dgm:prSet>
      <dgm:spPr/>
    </dgm:pt>
    <dgm:pt modelId="{3EE9EC73-5A98-4150-8A15-891603BAB6C1}" type="pres">
      <dgm:prSet presAssocID="{3636582F-CE09-4DD3-AC8C-305A5FEB7849}" presName="sibTrans" presStyleCnt="0"/>
      <dgm:spPr/>
    </dgm:pt>
    <dgm:pt modelId="{F053D40C-5686-4760-9F7E-CDFF6D4821CA}" type="pres">
      <dgm:prSet presAssocID="{49A7D148-C633-4652-93BF-0176360D4C3C}" presName="node" presStyleLbl="node1" presStyleIdx="2" presStyleCnt="3">
        <dgm:presLayoutVars>
          <dgm:bulletEnabled val="1"/>
        </dgm:presLayoutVars>
      </dgm:prSet>
      <dgm:spPr/>
    </dgm:pt>
  </dgm:ptLst>
  <dgm:cxnLst>
    <dgm:cxn modelId="{15CB3415-7B16-4F9D-9AD7-65750967A458}" type="presOf" srcId="{E9FA8C50-EA6D-4586-BC6C-B26887F31213}" destId="{E5299086-E903-4972-84E0-AE8968EBD1C0}" srcOrd="0" destOrd="0" presId="urn:microsoft.com/office/officeart/2005/8/layout/default"/>
    <dgm:cxn modelId="{949D005F-8CD0-4AB1-967C-5CACD98E3836}" srcId="{E9FA8C50-EA6D-4586-BC6C-B26887F31213}" destId="{A34F3229-5ED5-4616-BF20-738C074B5AC9}" srcOrd="1" destOrd="0" parTransId="{69F641C2-8BF9-49AC-9C1E-72C32CA46102}" sibTransId="{3636582F-CE09-4DD3-AC8C-305A5FEB7849}"/>
    <dgm:cxn modelId="{5C52CD44-543F-49E8-ACD2-26EEA62309CD}" type="presOf" srcId="{49A7D148-C633-4652-93BF-0176360D4C3C}" destId="{F053D40C-5686-4760-9F7E-CDFF6D4821CA}" srcOrd="0" destOrd="0" presId="urn:microsoft.com/office/officeart/2005/8/layout/default"/>
    <dgm:cxn modelId="{A2DACA90-F39E-40E3-A304-9E6927E16C21}" type="presOf" srcId="{BA1D7524-2CA0-4E5D-8D2F-D1DC72143EF5}" destId="{3CB2BB49-2D68-40ED-93ED-84C0CEAB60A9}" srcOrd="0" destOrd="0" presId="urn:microsoft.com/office/officeart/2005/8/layout/default"/>
    <dgm:cxn modelId="{027E41B0-D4D8-4B01-9463-EBE937D44469}" type="presOf" srcId="{A34F3229-5ED5-4616-BF20-738C074B5AC9}" destId="{656C4CD6-5AE4-4191-A687-85C6D431B248}" srcOrd="0" destOrd="0" presId="urn:microsoft.com/office/officeart/2005/8/layout/default"/>
    <dgm:cxn modelId="{BD3FE9C0-430C-4EEF-8058-85124BF7FD66}" srcId="{E9FA8C50-EA6D-4586-BC6C-B26887F31213}" destId="{49A7D148-C633-4652-93BF-0176360D4C3C}" srcOrd="2" destOrd="0" parTransId="{7AA7D429-8C86-49F3-98E7-7FD9CE995B39}" sibTransId="{3E04F221-3424-4DA2-A6B6-A3FBADB221D8}"/>
    <dgm:cxn modelId="{E71BA3D5-07BC-480B-B3AE-77FA275BF67D}" srcId="{E9FA8C50-EA6D-4586-BC6C-B26887F31213}" destId="{BA1D7524-2CA0-4E5D-8D2F-D1DC72143EF5}" srcOrd="0" destOrd="0" parTransId="{07478EE6-82F6-4F3A-9192-577C5E616B99}" sibTransId="{CE618699-AF40-435F-A673-B9341BB1CAC3}"/>
    <dgm:cxn modelId="{E3C9D23F-E246-4119-B075-EF4FBB100C72}" type="presParOf" srcId="{E5299086-E903-4972-84E0-AE8968EBD1C0}" destId="{3CB2BB49-2D68-40ED-93ED-84C0CEAB60A9}" srcOrd="0" destOrd="0" presId="urn:microsoft.com/office/officeart/2005/8/layout/default"/>
    <dgm:cxn modelId="{B82341E5-7579-4F66-9F20-92AA0B0B61D2}" type="presParOf" srcId="{E5299086-E903-4972-84E0-AE8968EBD1C0}" destId="{41D999DE-D314-4AB9-9766-775650887786}" srcOrd="1" destOrd="0" presId="urn:microsoft.com/office/officeart/2005/8/layout/default"/>
    <dgm:cxn modelId="{403F5ED8-F310-47FF-9677-7B613C3444E6}" type="presParOf" srcId="{E5299086-E903-4972-84E0-AE8968EBD1C0}" destId="{656C4CD6-5AE4-4191-A687-85C6D431B248}" srcOrd="2" destOrd="0" presId="urn:microsoft.com/office/officeart/2005/8/layout/default"/>
    <dgm:cxn modelId="{28764399-351C-4485-AC53-FE72CA27DE1D}" type="presParOf" srcId="{E5299086-E903-4972-84E0-AE8968EBD1C0}" destId="{3EE9EC73-5A98-4150-8A15-891603BAB6C1}" srcOrd="3" destOrd="0" presId="urn:microsoft.com/office/officeart/2005/8/layout/default"/>
    <dgm:cxn modelId="{38494154-8F04-44A2-A168-B5F74270404C}" type="presParOf" srcId="{E5299086-E903-4972-84E0-AE8968EBD1C0}" destId="{F053D40C-5686-4760-9F7E-CDFF6D4821CA}"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BC4A9D8-C781-4342-A534-FAB65F8D49D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2E6D3EEB-876E-4BC0-A6BA-682A72C9F208}">
      <dgm:prSet phldrT="[Text]"/>
      <dgm:spPr>
        <a:solidFill>
          <a:srgbClr val="033B57"/>
        </a:solidFill>
      </dgm:spPr>
      <dgm:t>
        <a:bodyPr/>
        <a:lstStyle/>
        <a:p>
          <a:r>
            <a:rPr lang="en-US" dirty="0">
              <a:solidFill>
                <a:schemeClr val="bg1"/>
              </a:solidFill>
            </a:rPr>
            <a:t>Fecal occult blood test (FOBT)</a:t>
          </a:r>
        </a:p>
      </dgm:t>
    </dgm:pt>
    <dgm:pt modelId="{622B28B2-ABCB-45C2-9C0D-DE1C5E605969}" type="parTrans" cxnId="{B6BC9052-D28D-4011-8E7D-4265F8763ACA}">
      <dgm:prSet/>
      <dgm:spPr/>
      <dgm:t>
        <a:bodyPr/>
        <a:lstStyle/>
        <a:p>
          <a:endParaRPr lang="en-US"/>
        </a:p>
      </dgm:t>
    </dgm:pt>
    <dgm:pt modelId="{3BFF83BC-35A2-4257-BDAC-87DE9180E683}" type="sibTrans" cxnId="{B6BC9052-D28D-4011-8E7D-4265F8763ACA}">
      <dgm:prSet/>
      <dgm:spPr/>
      <dgm:t>
        <a:bodyPr/>
        <a:lstStyle/>
        <a:p>
          <a:endParaRPr lang="en-US"/>
        </a:p>
      </dgm:t>
    </dgm:pt>
    <dgm:pt modelId="{12889A67-C0C2-4C2D-A156-82FE6DDC1C1E}">
      <dgm:prSet phldrT="[Text]"/>
      <dgm:spPr/>
      <dgm:t>
        <a:bodyPr/>
        <a:lstStyle/>
        <a:p>
          <a:r>
            <a:rPr lang="en-US" dirty="0"/>
            <a:t>Detects small amounts of blood in stool</a:t>
          </a:r>
        </a:p>
      </dgm:t>
    </dgm:pt>
    <dgm:pt modelId="{7AF4BB5D-0638-4A94-97F0-C5134B63020A}" type="parTrans" cxnId="{433083C9-2A9B-4832-9526-48BE2943AA6C}">
      <dgm:prSet/>
      <dgm:spPr/>
      <dgm:t>
        <a:bodyPr/>
        <a:lstStyle/>
        <a:p>
          <a:endParaRPr lang="en-US"/>
        </a:p>
      </dgm:t>
    </dgm:pt>
    <dgm:pt modelId="{839D89FB-D03F-4211-A345-010C18305CE1}" type="sibTrans" cxnId="{433083C9-2A9B-4832-9526-48BE2943AA6C}">
      <dgm:prSet/>
      <dgm:spPr/>
      <dgm:t>
        <a:bodyPr/>
        <a:lstStyle/>
        <a:p>
          <a:endParaRPr lang="en-US"/>
        </a:p>
      </dgm:t>
    </dgm:pt>
    <dgm:pt modelId="{0CD1FDDF-CC41-41BC-B17B-BE6F52520493}">
      <dgm:prSet phldrT="[Text]"/>
      <dgm:spPr>
        <a:solidFill>
          <a:srgbClr val="033B57"/>
        </a:solidFill>
      </dgm:spPr>
      <dgm:t>
        <a:bodyPr/>
        <a:lstStyle/>
        <a:p>
          <a:r>
            <a:rPr lang="en-US" dirty="0">
              <a:solidFill>
                <a:schemeClr val="bg1"/>
              </a:solidFill>
            </a:rPr>
            <a:t>Sigmoidoscopy</a:t>
          </a:r>
        </a:p>
      </dgm:t>
    </dgm:pt>
    <dgm:pt modelId="{1E8E719A-FC78-4316-98D8-D1A08EA960B9}" type="parTrans" cxnId="{EBB683E5-0B02-4809-9B24-C480D268E288}">
      <dgm:prSet/>
      <dgm:spPr/>
      <dgm:t>
        <a:bodyPr/>
        <a:lstStyle/>
        <a:p>
          <a:endParaRPr lang="en-US"/>
        </a:p>
      </dgm:t>
    </dgm:pt>
    <dgm:pt modelId="{80D78968-BA72-4467-B868-9152A757F16A}" type="sibTrans" cxnId="{EBB683E5-0B02-4809-9B24-C480D268E288}">
      <dgm:prSet/>
      <dgm:spPr/>
      <dgm:t>
        <a:bodyPr/>
        <a:lstStyle/>
        <a:p>
          <a:endParaRPr lang="en-US"/>
        </a:p>
      </dgm:t>
    </dgm:pt>
    <dgm:pt modelId="{EBCC1084-7454-4276-9825-7D913FAF169E}">
      <dgm:prSet phldrT="[Text]"/>
      <dgm:spPr/>
      <dgm:t>
        <a:bodyPr/>
        <a:lstStyle/>
        <a:p>
          <a:r>
            <a:rPr lang="en-US" dirty="0"/>
            <a:t>Uses lighted instrument in rectum and lower colon</a:t>
          </a:r>
        </a:p>
      </dgm:t>
    </dgm:pt>
    <dgm:pt modelId="{BD11EE80-2E19-4A26-A1BD-AA9AA06AC8F1}" type="parTrans" cxnId="{55B4933B-7305-405F-944B-CC560DA588E8}">
      <dgm:prSet/>
      <dgm:spPr/>
      <dgm:t>
        <a:bodyPr/>
        <a:lstStyle/>
        <a:p>
          <a:endParaRPr lang="en-US"/>
        </a:p>
      </dgm:t>
    </dgm:pt>
    <dgm:pt modelId="{22DE9ADD-A03C-4DCC-8C09-B2EAFEE75FA1}" type="sibTrans" cxnId="{55B4933B-7305-405F-944B-CC560DA588E8}">
      <dgm:prSet/>
      <dgm:spPr/>
      <dgm:t>
        <a:bodyPr/>
        <a:lstStyle/>
        <a:p>
          <a:endParaRPr lang="en-US"/>
        </a:p>
      </dgm:t>
    </dgm:pt>
    <dgm:pt modelId="{3523EE3E-28DB-410B-A7A8-04EDF588F15D}">
      <dgm:prSet phldrT="[Text]"/>
      <dgm:spPr>
        <a:solidFill>
          <a:srgbClr val="033B57"/>
        </a:solidFill>
      </dgm:spPr>
      <dgm:t>
        <a:bodyPr/>
        <a:lstStyle/>
        <a:p>
          <a:r>
            <a:rPr lang="en-US" dirty="0">
              <a:solidFill>
                <a:schemeClr val="bg1"/>
              </a:solidFill>
            </a:rPr>
            <a:t>Colonoscopy</a:t>
          </a:r>
        </a:p>
      </dgm:t>
    </dgm:pt>
    <dgm:pt modelId="{D2329121-C44F-43E4-95EA-6DC1C029F80A}" type="parTrans" cxnId="{BAAEC74F-07E1-45BF-93A3-13670AC89BC7}">
      <dgm:prSet/>
      <dgm:spPr/>
      <dgm:t>
        <a:bodyPr/>
        <a:lstStyle/>
        <a:p>
          <a:endParaRPr lang="en-US"/>
        </a:p>
      </dgm:t>
    </dgm:pt>
    <dgm:pt modelId="{F15116DF-0C64-4E02-B35C-AE63D2D94569}" type="sibTrans" cxnId="{BAAEC74F-07E1-45BF-93A3-13670AC89BC7}">
      <dgm:prSet/>
      <dgm:spPr/>
      <dgm:t>
        <a:bodyPr/>
        <a:lstStyle/>
        <a:p>
          <a:endParaRPr lang="en-US"/>
        </a:p>
      </dgm:t>
    </dgm:pt>
    <dgm:pt modelId="{69A8D43C-8A38-4907-844D-73A4A14D880A}">
      <dgm:prSet phldrT="[Text]"/>
      <dgm:spPr/>
      <dgm:t>
        <a:bodyPr/>
        <a:lstStyle/>
        <a:p>
          <a:r>
            <a:rPr lang="en-US" dirty="0"/>
            <a:t>Uses lighted instrument in colon, including upper colon</a:t>
          </a:r>
        </a:p>
      </dgm:t>
    </dgm:pt>
    <dgm:pt modelId="{BE455D9D-8F77-490C-9E2B-6B896D00C6C9}" type="parTrans" cxnId="{13692A12-A612-41B0-A090-B860924B6140}">
      <dgm:prSet/>
      <dgm:spPr/>
      <dgm:t>
        <a:bodyPr/>
        <a:lstStyle/>
        <a:p>
          <a:endParaRPr lang="en-US"/>
        </a:p>
      </dgm:t>
    </dgm:pt>
    <dgm:pt modelId="{BA852F29-CABC-4EC7-9C77-AEBB6212054A}" type="sibTrans" cxnId="{13692A12-A612-41B0-A090-B860924B6140}">
      <dgm:prSet/>
      <dgm:spPr/>
      <dgm:t>
        <a:bodyPr/>
        <a:lstStyle/>
        <a:p>
          <a:endParaRPr lang="en-US"/>
        </a:p>
      </dgm:t>
    </dgm:pt>
    <dgm:pt modelId="{41D198E3-D51F-4549-AE43-5EACE1431703}" type="pres">
      <dgm:prSet presAssocID="{8BC4A9D8-C781-4342-A534-FAB65F8D49DF}" presName="linear" presStyleCnt="0">
        <dgm:presLayoutVars>
          <dgm:animLvl val="lvl"/>
          <dgm:resizeHandles val="exact"/>
        </dgm:presLayoutVars>
      </dgm:prSet>
      <dgm:spPr/>
    </dgm:pt>
    <dgm:pt modelId="{BB8954F0-865B-48CF-9F69-15C9A9250AB7}" type="pres">
      <dgm:prSet presAssocID="{2E6D3EEB-876E-4BC0-A6BA-682A72C9F208}" presName="parentText" presStyleLbl="node1" presStyleIdx="0" presStyleCnt="3">
        <dgm:presLayoutVars>
          <dgm:chMax val="0"/>
          <dgm:bulletEnabled val="1"/>
        </dgm:presLayoutVars>
      </dgm:prSet>
      <dgm:spPr/>
    </dgm:pt>
    <dgm:pt modelId="{6CB5FCF4-D54E-4E16-83FD-C33A932BDE27}" type="pres">
      <dgm:prSet presAssocID="{2E6D3EEB-876E-4BC0-A6BA-682A72C9F208}" presName="childText" presStyleLbl="revTx" presStyleIdx="0" presStyleCnt="3">
        <dgm:presLayoutVars>
          <dgm:bulletEnabled val="1"/>
        </dgm:presLayoutVars>
      </dgm:prSet>
      <dgm:spPr/>
    </dgm:pt>
    <dgm:pt modelId="{61F3EE4D-E744-4547-906A-598CC5965570}" type="pres">
      <dgm:prSet presAssocID="{0CD1FDDF-CC41-41BC-B17B-BE6F52520493}" presName="parentText" presStyleLbl="node1" presStyleIdx="1" presStyleCnt="3">
        <dgm:presLayoutVars>
          <dgm:chMax val="0"/>
          <dgm:bulletEnabled val="1"/>
        </dgm:presLayoutVars>
      </dgm:prSet>
      <dgm:spPr/>
    </dgm:pt>
    <dgm:pt modelId="{B0856266-F141-4089-9AA2-73FE9D07C8E0}" type="pres">
      <dgm:prSet presAssocID="{0CD1FDDF-CC41-41BC-B17B-BE6F52520493}" presName="childText" presStyleLbl="revTx" presStyleIdx="1" presStyleCnt="3">
        <dgm:presLayoutVars>
          <dgm:bulletEnabled val="1"/>
        </dgm:presLayoutVars>
      </dgm:prSet>
      <dgm:spPr/>
    </dgm:pt>
    <dgm:pt modelId="{5AF0F9B0-9937-4EAF-92B8-27FE2B652608}" type="pres">
      <dgm:prSet presAssocID="{3523EE3E-28DB-410B-A7A8-04EDF588F15D}" presName="parentText" presStyleLbl="node1" presStyleIdx="2" presStyleCnt="3">
        <dgm:presLayoutVars>
          <dgm:chMax val="0"/>
          <dgm:bulletEnabled val="1"/>
        </dgm:presLayoutVars>
      </dgm:prSet>
      <dgm:spPr/>
    </dgm:pt>
    <dgm:pt modelId="{3C4FB683-63A4-4231-A804-B7BC36D54F49}" type="pres">
      <dgm:prSet presAssocID="{3523EE3E-28DB-410B-A7A8-04EDF588F15D}" presName="childText" presStyleLbl="revTx" presStyleIdx="2" presStyleCnt="3">
        <dgm:presLayoutVars>
          <dgm:bulletEnabled val="1"/>
        </dgm:presLayoutVars>
      </dgm:prSet>
      <dgm:spPr/>
    </dgm:pt>
  </dgm:ptLst>
  <dgm:cxnLst>
    <dgm:cxn modelId="{13692A12-A612-41B0-A090-B860924B6140}" srcId="{3523EE3E-28DB-410B-A7A8-04EDF588F15D}" destId="{69A8D43C-8A38-4907-844D-73A4A14D880A}" srcOrd="0" destOrd="0" parTransId="{BE455D9D-8F77-490C-9E2B-6B896D00C6C9}" sibTransId="{BA852F29-CABC-4EC7-9C77-AEBB6212054A}"/>
    <dgm:cxn modelId="{C59DDB18-0234-4F44-9430-7D300772CBEC}" type="presOf" srcId="{EBCC1084-7454-4276-9825-7D913FAF169E}" destId="{B0856266-F141-4089-9AA2-73FE9D07C8E0}" srcOrd="0" destOrd="0" presId="urn:microsoft.com/office/officeart/2005/8/layout/vList2"/>
    <dgm:cxn modelId="{E02AD61F-947D-444D-9DC7-41257F40E6C1}" type="presOf" srcId="{3523EE3E-28DB-410B-A7A8-04EDF588F15D}" destId="{5AF0F9B0-9937-4EAF-92B8-27FE2B652608}" srcOrd="0" destOrd="0" presId="urn:microsoft.com/office/officeart/2005/8/layout/vList2"/>
    <dgm:cxn modelId="{55B4933B-7305-405F-944B-CC560DA588E8}" srcId="{0CD1FDDF-CC41-41BC-B17B-BE6F52520493}" destId="{EBCC1084-7454-4276-9825-7D913FAF169E}" srcOrd="0" destOrd="0" parTransId="{BD11EE80-2E19-4A26-A1BD-AA9AA06AC8F1}" sibTransId="{22DE9ADD-A03C-4DCC-8C09-B2EAFEE75FA1}"/>
    <dgm:cxn modelId="{BAAEC74F-07E1-45BF-93A3-13670AC89BC7}" srcId="{8BC4A9D8-C781-4342-A534-FAB65F8D49DF}" destId="{3523EE3E-28DB-410B-A7A8-04EDF588F15D}" srcOrd="2" destOrd="0" parTransId="{D2329121-C44F-43E4-95EA-6DC1C029F80A}" sibTransId="{F15116DF-0C64-4E02-B35C-AE63D2D94569}"/>
    <dgm:cxn modelId="{B6BC9052-D28D-4011-8E7D-4265F8763ACA}" srcId="{8BC4A9D8-C781-4342-A534-FAB65F8D49DF}" destId="{2E6D3EEB-876E-4BC0-A6BA-682A72C9F208}" srcOrd="0" destOrd="0" parTransId="{622B28B2-ABCB-45C2-9C0D-DE1C5E605969}" sibTransId="{3BFF83BC-35A2-4257-BDAC-87DE9180E683}"/>
    <dgm:cxn modelId="{C1043058-4E17-4FDD-841D-306136D59C0B}" type="presOf" srcId="{12889A67-C0C2-4C2D-A156-82FE6DDC1C1E}" destId="{6CB5FCF4-D54E-4E16-83FD-C33A932BDE27}" srcOrd="0" destOrd="0" presId="urn:microsoft.com/office/officeart/2005/8/layout/vList2"/>
    <dgm:cxn modelId="{F794ED7D-9DFF-43A6-A915-AC5FF8CB501A}" type="presOf" srcId="{2E6D3EEB-876E-4BC0-A6BA-682A72C9F208}" destId="{BB8954F0-865B-48CF-9F69-15C9A9250AB7}" srcOrd="0" destOrd="0" presId="urn:microsoft.com/office/officeart/2005/8/layout/vList2"/>
    <dgm:cxn modelId="{3FC9D7B0-E9F2-4448-BDB6-B8B5C52F9240}" type="presOf" srcId="{8BC4A9D8-C781-4342-A534-FAB65F8D49DF}" destId="{41D198E3-D51F-4549-AE43-5EACE1431703}" srcOrd="0" destOrd="0" presId="urn:microsoft.com/office/officeart/2005/8/layout/vList2"/>
    <dgm:cxn modelId="{3F5F0FC1-15D2-4731-88BD-FC9F86E11E51}" type="presOf" srcId="{0CD1FDDF-CC41-41BC-B17B-BE6F52520493}" destId="{61F3EE4D-E744-4547-906A-598CC5965570}" srcOrd="0" destOrd="0" presId="urn:microsoft.com/office/officeart/2005/8/layout/vList2"/>
    <dgm:cxn modelId="{433083C9-2A9B-4832-9526-48BE2943AA6C}" srcId="{2E6D3EEB-876E-4BC0-A6BA-682A72C9F208}" destId="{12889A67-C0C2-4C2D-A156-82FE6DDC1C1E}" srcOrd="0" destOrd="0" parTransId="{7AF4BB5D-0638-4A94-97F0-C5134B63020A}" sibTransId="{839D89FB-D03F-4211-A345-010C18305CE1}"/>
    <dgm:cxn modelId="{EE1553D7-A8D1-4DAC-9D7A-8DDE4F16DB7C}" type="presOf" srcId="{69A8D43C-8A38-4907-844D-73A4A14D880A}" destId="{3C4FB683-63A4-4231-A804-B7BC36D54F49}" srcOrd="0" destOrd="0" presId="urn:microsoft.com/office/officeart/2005/8/layout/vList2"/>
    <dgm:cxn modelId="{EBB683E5-0B02-4809-9B24-C480D268E288}" srcId="{8BC4A9D8-C781-4342-A534-FAB65F8D49DF}" destId="{0CD1FDDF-CC41-41BC-B17B-BE6F52520493}" srcOrd="1" destOrd="0" parTransId="{1E8E719A-FC78-4316-98D8-D1A08EA960B9}" sibTransId="{80D78968-BA72-4467-B868-9152A757F16A}"/>
    <dgm:cxn modelId="{C96DE230-141C-4746-B8B4-A4DD727E328E}" type="presParOf" srcId="{41D198E3-D51F-4549-AE43-5EACE1431703}" destId="{BB8954F0-865B-48CF-9F69-15C9A9250AB7}" srcOrd="0" destOrd="0" presId="urn:microsoft.com/office/officeart/2005/8/layout/vList2"/>
    <dgm:cxn modelId="{BD1DFB97-13E7-45EF-BF44-F67308FAE8D0}" type="presParOf" srcId="{41D198E3-D51F-4549-AE43-5EACE1431703}" destId="{6CB5FCF4-D54E-4E16-83FD-C33A932BDE27}" srcOrd="1" destOrd="0" presId="urn:microsoft.com/office/officeart/2005/8/layout/vList2"/>
    <dgm:cxn modelId="{6595BE90-226F-4C6E-93CB-D45A70541D95}" type="presParOf" srcId="{41D198E3-D51F-4549-AE43-5EACE1431703}" destId="{61F3EE4D-E744-4547-906A-598CC5965570}" srcOrd="2" destOrd="0" presId="urn:microsoft.com/office/officeart/2005/8/layout/vList2"/>
    <dgm:cxn modelId="{9D53F92D-1B4E-4D37-B098-38A682671725}" type="presParOf" srcId="{41D198E3-D51F-4549-AE43-5EACE1431703}" destId="{B0856266-F141-4089-9AA2-73FE9D07C8E0}" srcOrd="3" destOrd="0" presId="urn:microsoft.com/office/officeart/2005/8/layout/vList2"/>
    <dgm:cxn modelId="{D4AC4B3A-AD9B-4FD1-9845-56253D8166D0}" type="presParOf" srcId="{41D198E3-D51F-4549-AE43-5EACE1431703}" destId="{5AF0F9B0-9937-4EAF-92B8-27FE2B652608}" srcOrd="4" destOrd="0" presId="urn:microsoft.com/office/officeart/2005/8/layout/vList2"/>
    <dgm:cxn modelId="{971701D5-9D6F-4179-BC76-B623C457E149}" type="presParOf" srcId="{41D198E3-D51F-4549-AE43-5EACE1431703}" destId="{3C4FB683-63A4-4231-A804-B7BC36D54F49}"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DBE37EB-2811-43DE-AD6D-F5FE438B1AB3}"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C6FD9E00-55B3-457E-B97A-E1A4C3D9E9B9}">
      <dgm:prSet phldrT="[Text]"/>
      <dgm:spPr>
        <a:solidFill>
          <a:srgbClr val="033B57"/>
        </a:solidFill>
      </dgm:spPr>
      <dgm:t>
        <a:bodyPr/>
        <a:lstStyle/>
        <a:p>
          <a:r>
            <a:rPr lang="en-US" dirty="0">
              <a:solidFill>
                <a:schemeClr val="bg1"/>
              </a:solidFill>
            </a:rPr>
            <a:t>T</a:t>
          </a:r>
        </a:p>
        <a:p>
          <a:r>
            <a:rPr lang="en-US" dirty="0">
              <a:solidFill>
                <a:schemeClr val="bg1"/>
              </a:solidFill>
            </a:rPr>
            <a:t>Amount of tumor</a:t>
          </a:r>
        </a:p>
      </dgm:t>
    </dgm:pt>
    <dgm:pt modelId="{391736E4-297C-4603-A05C-B2F3CD75AB51}" type="parTrans" cxnId="{65FFE806-3744-42B4-B431-20FD7425775E}">
      <dgm:prSet/>
      <dgm:spPr/>
      <dgm:t>
        <a:bodyPr/>
        <a:lstStyle/>
        <a:p>
          <a:endParaRPr lang="en-US"/>
        </a:p>
      </dgm:t>
    </dgm:pt>
    <dgm:pt modelId="{05F4EE36-5109-4ED6-B997-AE8C4303CDF0}" type="sibTrans" cxnId="{65FFE806-3744-42B4-B431-20FD7425775E}">
      <dgm:prSet/>
      <dgm:spPr/>
      <dgm:t>
        <a:bodyPr/>
        <a:lstStyle/>
        <a:p>
          <a:endParaRPr lang="en-US"/>
        </a:p>
      </dgm:t>
    </dgm:pt>
    <dgm:pt modelId="{6DFC36E4-BBB4-41E6-A5D7-CDED08D45B08}">
      <dgm:prSet phldrT="[Text]"/>
      <dgm:spPr/>
      <dgm:t>
        <a:bodyPr/>
        <a:lstStyle/>
        <a:p>
          <a:r>
            <a:rPr lang="en-US" dirty="0"/>
            <a:t>TX: Tumor cannot be evaluated</a:t>
          </a:r>
        </a:p>
      </dgm:t>
    </dgm:pt>
    <dgm:pt modelId="{5A1EF84D-E2C8-49A0-B4F8-D824ACFBE636}" type="parTrans" cxnId="{0BCFE741-3842-4CE0-8DD5-6DC87D811FF3}">
      <dgm:prSet/>
      <dgm:spPr/>
      <dgm:t>
        <a:bodyPr/>
        <a:lstStyle/>
        <a:p>
          <a:endParaRPr lang="en-US"/>
        </a:p>
      </dgm:t>
    </dgm:pt>
    <dgm:pt modelId="{6B001DD7-8D32-405B-9329-9B64DC5011DE}" type="sibTrans" cxnId="{0BCFE741-3842-4CE0-8DD5-6DC87D811FF3}">
      <dgm:prSet/>
      <dgm:spPr/>
      <dgm:t>
        <a:bodyPr/>
        <a:lstStyle/>
        <a:p>
          <a:endParaRPr lang="en-US"/>
        </a:p>
      </dgm:t>
    </dgm:pt>
    <dgm:pt modelId="{B9E61D32-D242-4021-A6F6-85D52BFAF1AE}">
      <dgm:prSet phldrT="[Text]"/>
      <dgm:spPr>
        <a:solidFill>
          <a:srgbClr val="033B57"/>
        </a:solidFill>
      </dgm:spPr>
      <dgm:t>
        <a:bodyPr/>
        <a:lstStyle/>
        <a:p>
          <a:r>
            <a:rPr lang="en-US" dirty="0">
              <a:solidFill>
                <a:schemeClr val="bg1"/>
              </a:solidFill>
            </a:rPr>
            <a:t>N</a:t>
          </a:r>
        </a:p>
        <a:p>
          <a:r>
            <a:rPr lang="en-US" dirty="0">
              <a:solidFill>
                <a:schemeClr val="bg1"/>
              </a:solidFill>
            </a:rPr>
            <a:t>Lymph nodes</a:t>
          </a:r>
        </a:p>
      </dgm:t>
    </dgm:pt>
    <dgm:pt modelId="{B881E9E4-E9C6-4932-A9B9-3E5C6536067B}" type="parTrans" cxnId="{D5ABD9B4-C3F3-4E14-8973-0CEB34B63F91}">
      <dgm:prSet/>
      <dgm:spPr/>
      <dgm:t>
        <a:bodyPr/>
        <a:lstStyle/>
        <a:p>
          <a:endParaRPr lang="en-US"/>
        </a:p>
      </dgm:t>
    </dgm:pt>
    <dgm:pt modelId="{ADF4540A-0FBA-4017-A5DD-6D77AFC46735}" type="sibTrans" cxnId="{D5ABD9B4-C3F3-4E14-8973-0CEB34B63F91}">
      <dgm:prSet/>
      <dgm:spPr/>
      <dgm:t>
        <a:bodyPr/>
        <a:lstStyle/>
        <a:p>
          <a:endParaRPr lang="en-US"/>
        </a:p>
      </dgm:t>
    </dgm:pt>
    <dgm:pt modelId="{3BAC8677-FB02-470B-9B6A-4C094D1DC3C8}">
      <dgm:prSet phldrT="[Text]"/>
      <dgm:spPr/>
      <dgm:t>
        <a:bodyPr/>
        <a:lstStyle/>
        <a:p>
          <a:r>
            <a:rPr lang="en-US" dirty="0"/>
            <a:t>NX: Lymph nodes cannot be evaluated</a:t>
          </a:r>
        </a:p>
      </dgm:t>
    </dgm:pt>
    <dgm:pt modelId="{C56384CF-B524-4F7E-9D58-E0200A56C8C8}" type="parTrans" cxnId="{42D3D6DF-673B-4379-87EB-BCF7A38AE8CD}">
      <dgm:prSet/>
      <dgm:spPr/>
      <dgm:t>
        <a:bodyPr/>
        <a:lstStyle/>
        <a:p>
          <a:endParaRPr lang="en-US"/>
        </a:p>
      </dgm:t>
    </dgm:pt>
    <dgm:pt modelId="{28FE6990-DDC2-466B-A3C3-51A8251FC62A}" type="sibTrans" cxnId="{42D3D6DF-673B-4379-87EB-BCF7A38AE8CD}">
      <dgm:prSet/>
      <dgm:spPr/>
      <dgm:t>
        <a:bodyPr/>
        <a:lstStyle/>
        <a:p>
          <a:endParaRPr lang="en-US"/>
        </a:p>
      </dgm:t>
    </dgm:pt>
    <dgm:pt modelId="{738369D7-E697-45CE-83BF-53A1C78BA316}">
      <dgm:prSet phldrT="[Text]"/>
      <dgm:spPr>
        <a:solidFill>
          <a:srgbClr val="033B57"/>
        </a:solidFill>
      </dgm:spPr>
      <dgm:t>
        <a:bodyPr/>
        <a:lstStyle/>
        <a:p>
          <a:r>
            <a:rPr lang="en-US" dirty="0">
              <a:solidFill>
                <a:schemeClr val="bg1"/>
              </a:solidFill>
            </a:rPr>
            <a:t>M</a:t>
          </a:r>
        </a:p>
        <a:p>
          <a:r>
            <a:rPr lang="en-US" dirty="0">
              <a:solidFill>
                <a:schemeClr val="bg1"/>
              </a:solidFill>
            </a:rPr>
            <a:t>Metastasis (spread)</a:t>
          </a:r>
        </a:p>
      </dgm:t>
    </dgm:pt>
    <dgm:pt modelId="{51837036-23C1-4031-A672-38ABDB123EAD}" type="parTrans" cxnId="{23556222-DC29-4920-B09C-D0671D3510FC}">
      <dgm:prSet/>
      <dgm:spPr/>
      <dgm:t>
        <a:bodyPr/>
        <a:lstStyle/>
        <a:p>
          <a:endParaRPr lang="en-US"/>
        </a:p>
      </dgm:t>
    </dgm:pt>
    <dgm:pt modelId="{23D0AC53-20DA-46E8-98CB-4908DE4A57BE}" type="sibTrans" cxnId="{23556222-DC29-4920-B09C-D0671D3510FC}">
      <dgm:prSet/>
      <dgm:spPr/>
      <dgm:t>
        <a:bodyPr/>
        <a:lstStyle/>
        <a:p>
          <a:endParaRPr lang="en-US"/>
        </a:p>
      </dgm:t>
    </dgm:pt>
    <dgm:pt modelId="{9FD71BA2-0A38-4E92-9660-50DDF719C697}">
      <dgm:prSet phldrT="[Text]"/>
      <dgm:spPr/>
      <dgm:t>
        <a:bodyPr/>
        <a:lstStyle/>
        <a:p>
          <a:r>
            <a:rPr lang="en-US" dirty="0"/>
            <a:t>MX: Metastasis cannot be evaluated</a:t>
          </a:r>
        </a:p>
      </dgm:t>
    </dgm:pt>
    <dgm:pt modelId="{57635C21-172F-4B5B-9BDC-E40AD1EB8A7D}" type="parTrans" cxnId="{303BA2AD-1B06-4A89-BACA-0E36E33B405F}">
      <dgm:prSet/>
      <dgm:spPr/>
      <dgm:t>
        <a:bodyPr/>
        <a:lstStyle/>
        <a:p>
          <a:endParaRPr lang="en-US"/>
        </a:p>
      </dgm:t>
    </dgm:pt>
    <dgm:pt modelId="{C79B830D-7C1E-4AF5-A2D9-7C60ACA639D9}" type="sibTrans" cxnId="{303BA2AD-1B06-4A89-BACA-0E36E33B405F}">
      <dgm:prSet/>
      <dgm:spPr/>
      <dgm:t>
        <a:bodyPr/>
        <a:lstStyle/>
        <a:p>
          <a:endParaRPr lang="en-US"/>
        </a:p>
      </dgm:t>
    </dgm:pt>
    <dgm:pt modelId="{A680DB4B-AE7D-4CD7-8433-ACF033DD4BEA}">
      <dgm:prSet phldrT="[Text]"/>
      <dgm:spPr/>
      <dgm:t>
        <a:bodyPr/>
        <a:lstStyle/>
        <a:p>
          <a:r>
            <a:rPr lang="en-US" dirty="0"/>
            <a:t>N0: No lymph node involvement</a:t>
          </a:r>
        </a:p>
      </dgm:t>
    </dgm:pt>
    <dgm:pt modelId="{C52CB0F3-8697-4DEE-BDE2-1486AA499048}" type="parTrans" cxnId="{677BCF2A-79A4-4800-9F60-657F63A719E5}">
      <dgm:prSet/>
      <dgm:spPr/>
      <dgm:t>
        <a:bodyPr/>
        <a:lstStyle/>
        <a:p>
          <a:endParaRPr lang="en-US"/>
        </a:p>
      </dgm:t>
    </dgm:pt>
    <dgm:pt modelId="{1CAB82C1-74AC-400A-B6E1-06793C9CA247}" type="sibTrans" cxnId="{677BCF2A-79A4-4800-9F60-657F63A719E5}">
      <dgm:prSet/>
      <dgm:spPr/>
      <dgm:t>
        <a:bodyPr/>
        <a:lstStyle/>
        <a:p>
          <a:endParaRPr lang="en-US"/>
        </a:p>
      </dgm:t>
    </dgm:pt>
    <dgm:pt modelId="{E6357B32-FCD9-44E6-B003-F1C14A1EFD75}">
      <dgm:prSet phldrT="[Text]"/>
      <dgm:spPr/>
      <dgm:t>
        <a:bodyPr/>
        <a:lstStyle/>
        <a:p>
          <a:r>
            <a:rPr lang="en-US" dirty="0"/>
            <a:t>M0: No metastasis</a:t>
          </a:r>
        </a:p>
      </dgm:t>
    </dgm:pt>
    <dgm:pt modelId="{29A997DF-2F54-4C8F-BE78-A1408E619460}" type="parTrans" cxnId="{979D3463-5E9A-41B1-9FE2-74498BBE63BC}">
      <dgm:prSet/>
      <dgm:spPr/>
      <dgm:t>
        <a:bodyPr/>
        <a:lstStyle/>
        <a:p>
          <a:endParaRPr lang="en-US"/>
        </a:p>
      </dgm:t>
    </dgm:pt>
    <dgm:pt modelId="{F019DFE0-6CEE-4B0F-9A20-242D94A404E9}" type="sibTrans" cxnId="{979D3463-5E9A-41B1-9FE2-74498BBE63BC}">
      <dgm:prSet/>
      <dgm:spPr/>
      <dgm:t>
        <a:bodyPr/>
        <a:lstStyle/>
        <a:p>
          <a:endParaRPr lang="en-US"/>
        </a:p>
      </dgm:t>
    </dgm:pt>
    <dgm:pt modelId="{5EB06D21-F58D-4C3C-9EB6-BB76D65B6474}">
      <dgm:prSet phldrT="[Text]"/>
      <dgm:spPr/>
      <dgm:t>
        <a:bodyPr/>
        <a:lstStyle/>
        <a:p>
          <a:r>
            <a:rPr lang="en-US" dirty="0"/>
            <a:t>M1: Metastasis is present</a:t>
          </a:r>
        </a:p>
      </dgm:t>
    </dgm:pt>
    <dgm:pt modelId="{3D020787-D137-4594-9435-493B62F14E54}" type="parTrans" cxnId="{A2F5DDA1-D753-4620-9339-166D1645326C}">
      <dgm:prSet/>
      <dgm:spPr/>
      <dgm:t>
        <a:bodyPr/>
        <a:lstStyle/>
        <a:p>
          <a:endParaRPr lang="en-US"/>
        </a:p>
      </dgm:t>
    </dgm:pt>
    <dgm:pt modelId="{D92C7271-120B-4520-9091-806870BA1F42}" type="sibTrans" cxnId="{A2F5DDA1-D753-4620-9339-166D1645326C}">
      <dgm:prSet/>
      <dgm:spPr/>
      <dgm:t>
        <a:bodyPr/>
        <a:lstStyle/>
        <a:p>
          <a:endParaRPr lang="en-US"/>
        </a:p>
      </dgm:t>
    </dgm:pt>
    <dgm:pt modelId="{8EB54DF6-862A-4483-A6EE-97BF5EB25ACD}">
      <dgm:prSet phldrT="[Text]"/>
      <dgm:spPr/>
      <dgm:t>
        <a:bodyPr/>
        <a:lstStyle/>
        <a:p>
          <a:r>
            <a:rPr lang="en-US" dirty="0"/>
            <a:t>T1-T4: Size/extent of tumor</a:t>
          </a:r>
        </a:p>
      </dgm:t>
    </dgm:pt>
    <dgm:pt modelId="{1AED0158-7EBB-4A7B-8DE5-C3F60BFB3326}" type="parTrans" cxnId="{2DB35370-2CF7-4731-9966-7975E5AD4818}">
      <dgm:prSet/>
      <dgm:spPr/>
      <dgm:t>
        <a:bodyPr/>
        <a:lstStyle/>
        <a:p>
          <a:endParaRPr lang="en-US"/>
        </a:p>
      </dgm:t>
    </dgm:pt>
    <dgm:pt modelId="{8D0D1099-67DD-4961-A177-F55E10DA20F6}" type="sibTrans" cxnId="{2DB35370-2CF7-4731-9966-7975E5AD4818}">
      <dgm:prSet/>
      <dgm:spPr/>
      <dgm:t>
        <a:bodyPr/>
        <a:lstStyle/>
        <a:p>
          <a:endParaRPr lang="en-US"/>
        </a:p>
      </dgm:t>
    </dgm:pt>
    <dgm:pt modelId="{EF7639E3-8DAC-4C7B-841C-2BF2AF3C5845}">
      <dgm:prSet phldrT="[Text]"/>
      <dgm:spPr/>
      <dgm:t>
        <a:bodyPr/>
        <a:lstStyle/>
        <a:p>
          <a:r>
            <a:rPr lang="en-US" dirty="0"/>
            <a:t>T0: No evidence of tumor</a:t>
          </a:r>
        </a:p>
      </dgm:t>
    </dgm:pt>
    <dgm:pt modelId="{46F3E36B-DBA4-46F6-BA9D-C717DB5366FB}" type="parTrans" cxnId="{0CB4AC82-5730-4B0E-A428-7706FB2D899B}">
      <dgm:prSet/>
      <dgm:spPr/>
      <dgm:t>
        <a:bodyPr/>
        <a:lstStyle/>
        <a:p>
          <a:endParaRPr lang="en-US"/>
        </a:p>
      </dgm:t>
    </dgm:pt>
    <dgm:pt modelId="{CC38BC1F-046A-4300-8E87-5F41D53308FA}" type="sibTrans" cxnId="{0CB4AC82-5730-4B0E-A428-7706FB2D899B}">
      <dgm:prSet/>
      <dgm:spPr/>
      <dgm:t>
        <a:bodyPr/>
        <a:lstStyle/>
        <a:p>
          <a:endParaRPr lang="en-US"/>
        </a:p>
      </dgm:t>
    </dgm:pt>
    <dgm:pt modelId="{D9813018-E66B-4E60-9C27-DB650C04AD49}">
      <dgm:prSet phldrT="[Text]"/>
      <dgm:spPr/>
      <dgm:t>
        <a:bodyPr/>
        <a:lstStyle/>
        <a:p>
          <a:r>
            <a:rPr lang="en-US" dirty="0"/>
            <a:t>Tis: Carcinoma in situ</a:t>
          </a:r>
        </a:p>
      </dgm:t>
    </dgm:pt>
    <dgm:pt modelId="{C7C6E765-7AEA-47D1-A1F9-07C88E7E5306}" type="parTrans" cxnId="{15200BB0-A4C5-49B2-83EA-848645EC3B89}">
      <dgm:prSet/>
      <dgm:spPr/>
      <dgm:t>
        <a:bodyPr/>
        <a:lstStyle/>
        <a:p>
          <a:endParaRPr lang="en-US"/>
        </a:p>
      </dgm:t>
    </dgm:pt>
    <dgm:pt modelId="{7B1AFBC3-FF05-47D1-A7E5-F27A10892C36}" type="sibTrans" cxnId="{15200BB0-A4C5-49B2-83EA-848645EC3B89}">
      <dgm:prSet/>
      <dgm:spPr/>
      <dgm:t>
        <a:bodyPr/>
        <a:lstStyle/>
        <a:p>
          <a:endParaRPr lang="en-US"/>
        </a:p>
      </dgm:t>
    </dgm:pt>
    <dgm:pt modelId="{A3B9DAEC-1844-4E99-9A58-37BDA0D71BE5}">
      <dgm:prSet phldrT="[Text]"/>
      <dgm:spPr/>
      <dgm:t>
        <a:bodyPr/>
        <a:lstStyle/>
        <a:p>
          <a:r>
            <a:rPr lang="en-US" dirty="0"/>
            <a:t>N1-N3: Degree of regional lymph node involvement</a:t>
          </a:r>
        </a:p>
      </dgm:t>
    </dgm:pt>
    <dgm:pt modelId="{34DFC72D-E84F-4DFE-977F-00B1006FEE78}" type="parTrans" cxnId="{0EB8FF0C-0263-4C54-910B-E91E1B1FD864}">
      <dgm:prSet/>
      <dgm:spPr/>
      <dgm:t>
        <a:bodyPr/>
        <a:lstStyle/>
        <a:p>
          <a:endParaRPr lang="en-US"/>
        </a:p>
      </dgm:t>
    </dgm:pt>
    <dgm:pt modelId="{48901E47-01C8-4AD7-A6E8-7F39C2334921}" type="sibTrans" cxnId="{0EB8FF0C-0263-4C54-910B-E91E1B1FD864}">
      <dgm:prSet/>
      <dgm:spPr/>
      <dgm:t>
        <a:bodyPr/>
        <a:lstStyle/>
        <a:p>
          <a:endParaRPr lang="en-US"/>
        </a:p>
      </dgm:t>
    </dgm:pt>
    <dgm:pt modelId="{3F48E3E4-347A-4019-B15A-2EE269C82F0D}" type="pres">
      <dgm:prSet presAssocID="{1DBE37EB-2811-43DE-AD6D-F5FE438B1AB3}" presName="Name0" presStyleCnt="0">
        <dgm:presLayoutVars>
          <dgm:dir/>
          <dgm:animLvl val="lvl"/>
          <dgm:resizeHandles val="exact"/>
        </dgm:presLayoutVars>
      </dgm:prSet>
      <dgm:spPr/>
    </dgm:pt>
    <dgm:pt modelId="{64396A24-C817-493A-A299-8E32D926E6A4}" type="pres">
      <dgm:prSet presAssocID="{C6FD9E00-55B3-457E-B97A-E1A4C3D9E9B9}" presName="composite" presStyleCnt="0"/>
      <dgm:spPr/>
    </dgm:pt>
    <dgm:pt modelId="{2025C764-8369-493C-9CDA-8941916D0345}" type="pres">
      <dgm:prSet presAssocID="{C6FD9E00-55B3-457E-B97A-E1A4C3D9E9B9}" presName="parTx" presStyleLbl="alignNode1" presStyleIdx="0" presStyleCnt="3">
        <dgm:presLayoutVars>
          <dgm:chMax val="0"/>
          <dgm:chPref val="0"/>
          <dgm:bulletEnabled val="1"/>
        </dgm:presLayoutVars>
      </dgm:prSet>
      <dgm:spPr/>
    </dgm:pt>
    <dgm:pt modelId="{395E18DC-870D-4074-A0D6-F8A79C0DDC74}" type="pres">
      <dgm:prSet presAssocID="{C6FD9E00-55B3-457E-B97A-E1A4C3D9E9B9}" presName="desTx" presStyleLbl="alignAccFollowNode1" presStyleIdx="0" presStyleCnt="3">
        <dgm:presLayoutVars>
          <dgm:bulletEnabled val="1"/>
        </dgm:presLayoutVars>
      </dgm:prSet>
      <dgm:spPr/>
    </dgm:pt>
    <dgm:pt modelId="{E9CB58E7-4173-4000-A0E5-1EBBD6F27A68}" type="pres">
      <dgm:prSet presAssocID="{05F4EE36-5109-4ED6-B997-AE8C4303CDF0}" presName="space" presStyleCnt="0"/>
      <dgm:spPr/>
    </dgm:pt>
    <dgm:pt modelId="{9D4E444F-6142-42FF-8800-C718EB47C7D2}" type="pres">
      <dgm:prSet presAssocID="{B9E61D32-D242-4021-A6F6-85D52BFAF1AE}" presName="composite" presStyleCnt="0"/>
      <dgm:spPr/>
    </dgm:pt>
    <dgm:pt modelId="{70748CF1-E7A5-4787-845B-BB373DEF2825}" type="pres">
      <dgm:prSet presAssocID="{B9E61D32-D242-4021-A6F6-85D52BFAF1AE}" presName="parTx" presStyleLbl="alignNode1" presStyleIdx="1" presStyleCnt="3">
        <dgm:presLayoutVars>
          <dgm:chMax val="0"/>
          <dgm:chPref val="0"/>
          <dgm:bulletEnabled val="1"/>
        </dgm:presLayoutVars>
      </dgm:prSet>
      <dgm:spPr/>
    </dgm:pt>
    <dgm:pt modelId="{DE1407A6-F6E4-4494-9BC6-70017DB90BE6}" type="pres">
      <dgm:prSet presAssocID="{B9E61D32-D242-4021-A6F6-85D52BFAF1AE}" presName="desTx" presStyleLbl="alignAccFollowNode1" presStyleIdx="1" presStyleCnt="3">
        <dgm:presLayoutVars>
          <dgm:bulletEnabled val="1"/>
        </dgm:presLayoutVars>
      </dgm:prSet>
      <dgm:spPr/>
    </dgm:pt>
    <dgm:pt modelId="{51BADDB9-9522-4B48-9961-1E2C43DBC35A}" type="pres">
      <dgm:prSet presAssocID="{ADF4540A-0FBA-4017-A5DD-6D77AFC46735}" presName="space" presStyleCnt="0"/>
      <dgm:spPr/>
    </dgm:pt>
    <dgm:pt modelId="{819C70E7-89FA-4EF3-BD6E-4A403C7D7533}" type="pres">
      <dgm:prSet presAssocID="{738369D7-E697-45CE-83BF-53A1C78BA316}" presName="composite" presStyleCnt="0"/>
      <dgm:spPr/>
    </dgm:pt>
    <dgm:pt modelId="{142A05EF-E0E2-45C2-89A5-FCB943120E58}" type="pres">
      <dgm:prSet presAssocID="{738369D7-E697-45CE-83BF-53A1C78BA316}" presName="parTx" presStyleLbl="alignNode1" presStyleIdx="2" presStyleCnt="3">
        <dgm:presLayoutVars>
          <dgm:chMax val="0"/>
          <dgm:chPref val="0"/>
          <dgm:bulletEnabled val="1"/>
        </dgm:presLayoutVars>
      </dgm:prSet>
      <dgm:spPr/>
    </dgm:pt>
    <dgm:pt modelId="{28A8DA58-34B4-4B10-801D-EA05CFCDB507}" type="pres">
      <dgm:prSet presAssocID="{738369D7-E697-45CE-83BF-53A1C78BA316}" presName="desTx" presStyleLbl="alignAccFollowNode1" presStyleIdx="2" presStyleCnt="3">
        <dgm:presLayoutVars>
          <dgm:bulletEnabled val="1"/>
        </dgm:presLayoutVars>
      </dgm:prSet>
      <dgm:spPr/>
    </dgm:pt>
  </dgm:ptLst>
  <dgm:cxnLst>
    <dgm:cxn modelId="{65FFE806-3744-42B4-B431-20FD7425775E}" srcId="{1DBE37EB-2811-43DE-AD6D-F5FE438B1AB3}" destId="{C6FD9E00-55B3-457E-B97A-E1A4C3D9E9B9}" srcOrd="0" destOrd="0" parTransId="{391736E4-297C-4603-A05C-B2F3CD75AB51}" sibTransId="{05F4EE36-5109-4ED6-B997-AE8C4303CDF0}"/>
    <dgm:cxn modelId="{0EB8FF0C-0263-4C54-910B-E91E1B1FD864}" srcId="{B9E61D32-D242-4021-A6F6-85D52BFAF1AE}" destId="{A3B9DAEC-1844-4E99-9A58-37BDA0D71BE5}" srcOrd="2" destOrd="0" parTransId="{34DFC72D-E84F-4DFE-977F-00B1006FEE78}" sibTransId="{48901E47-01C8-4AD7-A6E8-7F39C2334921}"/>
    <dgm:cxn modelId="{6420C81A-1796-4A6D-B370-EFA56CCF3434}" type="presOf" srcId="{6DFC36E4-BBB4-41E6-A5D7-CDED08D45B08}" destId="{395E18DC-870D-4074-A0D6-F8A79C0DDC74}" srcOrd="0" destOrd="0" presId="urn:microsoft.com/office/officeart/2005/8/layout/hList1"/>
    <dgm:cxn modelId="{23556222-DC29-4920-B09C-D0671D3510FC}" srcId="{1DBE37EB-2811-43DE-AD6D-F5FE438B1AB3}" destId="{738369D7-E697-45CE-83BF-53A1C78BA316}" srcOrd="2" destOrd="0" parTransId="{51837036-23C1-4031-A672-38ABDB123EAD}" sibTransId="{23D0AC53-20DA-46E8-98CB-4908DE4A57BE}"/>
    <dgm:cxn modelId="{677BCF2A-79A4-4800-9F60-657F63A719E5}" srcId="{B9E61D32-D242-4021-A6F6-85D52BFAF1AE}" destId="{A680DB4B-AE7D-4CD7-8433-ACF033DD4BEA}" srcOrd="1" destOrd="0" parTransId="{C52CB0F3-8697-4DEE-BDE2-1486AA499048}" sibTransId="{1CAB82C1-74AC-400A-B6E1-06793C9CA247}"/>
    <dgm:cxn modelId="{A4F0C137-5CB7-441B-9C82-0621B7EBBEDE}" type="presOf" srcId="{8EB54DF6-862A-4483-A6EE-97BF5EB25ACD}" destId="{395E18DC-870D-4074-A0D6-F8A79C0DDC74}" srcOrd="0" destOrd="3" presId="urn:microsoft.com/office/officeart/2005/8/layout/hList1"/>
    <dgm:cxn modelId="{0BCFE741-3842-4CE0-8DD5-6DC87D811FF3}" srcId="{C6FD9E00-55B3-457E-B97A-E1A4C3D9E9B9}" destId="{6DFC36E4-BBB4-41E6-A5D7-CDED08D45B08}" srcOrd="0" destOrd="0" parTransId="{5A1EF84D-E2C8-49A0-B4F8-D824ACFBE636}" sibTransId="{6B001DD7-8D32-405B-9329-9B64DC5011DE}"/>
    <dgm:cxn modelId="{979D3463-5E9A-41B1-9FE2-74498BBE63BC}" srcId="{738369D7-E697-45CE-83BF-53A1C78BA316}" destId="{E6357B32-FCD9-44E6-B003-F1C14A1EFD75}" srcOrd="1" destOrd="0" parTransId="{29A997DF-2F54-4C8F-BE78-A1408E619460}" sibTransId="{F019DFE0-6CEE-4B0F-9A20-242D94A404E9}"/>
    <dgm:cxn modelId="{7A445443-842D-446E-AAEC-D34E36E55C86}" type="presOf" srcId="{D9813018-E66B-4E60-9C27-DB650C04AD49}" destId="{395E18DC-870D-4074-A0D6-F8A79C0DDC74}" srcOrd="0" destOrd="2" presId="urn:microsoft.com/office/officeart/2005/8/layout/hList1"/>
    <dgm:cxn modelId="{2DB35370-2CF7-4731-9966-7975E5AD4818}" srcId="{C6FD9E00-55B3-457E-B97A-E1A4C3D9E9B9}" destId="{8EB54DF6-862A-4483-A6EE-97BF5EB25ACD}" srcOrd="3" destOrd="0" parTransId="{1AED0158-7EBB-4A7B-8DE5-C3F60BFB3326}" sibTransId="{8D0D1099-67DD-4961-A177-F55E10DA20F6}"/>
    <dgm:cxn modelId="{F8597C72-69EC-477E-9711-04DF9D46C361}" type="presOf" srcId="{E6357B32-FCD9-44E6-B003-F1C14A1EFD75}" destId="{28A8DA58-34B4-4B10-801D-EA05CFCDB507}" srcOrd="0" destOrd="1" presId="urn:microsoft.com/office/officeart/2005/8/layout/hList1"/>
    <dgm:cxn modelId="{55838679-8713-48F0-BD75-20F942F4B2B0}" type="presOf" srcId="{5EB06D21-F58D-4C3C-9EB6-BB76D65B6474}" destId="{28A8DA58-34B4-4B10-801D-EA05CFCDB507}" srcOrd="0" destOrd="2" presId="urn:microsoft.com/office/officeart/2005/8/layout/hList1"/>
    <dgm:cxn modelId="{0CB4AC82-5730-4B0E-A428-7706FB2D899B}" srcId="{C6FD9E00-55B3-457E-B97A-E1A4C3D9E9B9}" destId="{EF7639E3-8DAC-4C7B-841C-2BF2AF3C5845}" srcOrd="1" destOrd="0" parTransId="{46F3E36B-DBA4-46F6-BA9D-C717DB5366FB}" sibTransId="{CC38BC1F-046A-4300-8E87-5F41D53308FA}"/>
    <dgm:cxn modelId="{C856FF8A-C337-4F7A-933F-854D7359C340}" type="presOf" srcId="{3BAC8677-FB02-470B-9B6A-4C094D1DC3C8}" destId="{DE1407A6-F6E4-4494-9BC6-70017DB90BE6}" srcOrd="0" destOrd="0" presId="urn:microsoft.com/office/officeart/2005/8/layout/hList1"/>
    <dgm:cxn modelId="{8256E19F-51B5-455B-9B5C-8F9C2F8A7894}" type="presOf" srcId="{EF7639E3-8DAC-4C7B-841C-2BF2AF3C5845}" destId="{395E18DC-870D-4074-A0D6-F8A79C0DDC74}" srcOrd="0" destOrd="1" presId="urn:microsoft.com/office/officeart/2005/8/layout/hList1"/>
    <dgm:cxn modelId="{A2F5DDA1-D753-4620-9339-166D1645326C}" srcId="{738369D7-E697-45CE-83BF-53A1C78BA316}" destId="{5EB06D21-F58D-4C3C-9EB6-BB76D65B6474}" srcOrd="2" destOrd="0" parTransId="{3D020787-D137-4594-9435-493B62F14E54}" sibTransId="{D92C7271-120B-4520-9091-806870BA1F42}"/>
    <dgm:cxn modelId="{96A78FA7-7F34-4A0B-B737-55135C73C807}" type="presOf" srcId="{C6FD9E00-55B3-457E-B97A-E1A4C3D9E9B9}" destId="{2025C764-8369-493C-9CDA-8941916D0345}" srcOrd="0" destOrd="0" presId="urn:microsoft.com/office/officeart/2005/8/layout/hList1"/>
    <dgm:cxn modelId="{303BA2AD-1B06-4A89-BACA-0E36E33B405F}" srcId="{738369D7-E697-45CE-83BF-53A1C78BA316}" destId="{9FD71BA2-0A38-4E92-9660-50DDF719C697}" srcOrd="0" destOrd="0" parTransId="{57635C21-172F-4B5B-9BDC-E40AD1EB8A7D}" sibTransId="{C79B830D-7C1E-4AF5-A2D9-7C60ACA639D9}"/>
    <dgm:cxn modelId="{15200BB0-A4C5-49B2-83EA-848645EC3B89}" srcId="{C6FD9E00-55B3-457E-B97A-E1A4C3D9E9B9}" destId="{D9813018-E66B-4E60-9C27-DB650C04AD49}" srcOrd="2" destOrd="0" parTransId="{C7C6E765-7AEA-47D1-A1F9-07C88E7E5306}" sibTransId="{7B1AFBC3-FF05-47D1-A7E5-F27A10892C36}"/>
    <dgm:cxn modelId="{D5ABD9B4-C3F3-4E14-8973-0CEB34B63F91}" srcId="{1DBE37EB-2811-43DE-AD6D-F5FE438B1AB3}" destId="{B9E61D32-D242-4021-A6F6-85D52BFAF1AE}" srcOrd="1" destOrd="0" parTransId="{B881E9E4-E9C6-4932-A9B9-3E5C6536067B}" sibTransId="{ADF4540A-0FBA-4017-A5DD-6D77AFC46735}"/>
    <dgm:cxn modelId="{17EE15BE-061B-4A5A-AB4F-6E938350E8C4}" type="presOf" srcId="{9FD71BA2-0A38-4E92-9660-50DDF719C697}" destId="{28A8DA58-34B4-4B10-801D-EA05CFCDB507}" srcOrd="0" destOrd="0" presId="urn:microsoft.com/office/officeart/2005/8/layout/hList1"/>
    <dgm:cxn modelId="{929057BE-975C-4579-8B97-6B97B83F1161}" type="presOf" srcId="{A680DB4B-AE7D-4CD7-8433-ACF033DD4BEA}" destId="{DE1407A6-F6E4-4494-9BC6-70017DB90BE6}" srcOrd="0" destOrd="1" presId="urn:microsoft.com/office/officeart/2005/8/layout/hList1"/>
    <dgm:cxn modelId="{4B3DC5C8-A465-4D09-AB24-BAD2BA785B0F}" type="presOf" srcId="{1DBE37EB-2811-43DE-AD6D-F5FE438B1AB3}" destId="{3F48E3E4-347A-4019-B15A-2EE269C82F0D}" srcOrd="0" destOrd="0" presId="urn:microsoft.com/office/officeart/2005/8/layout/hList1"/>
    <dgm:cxn modelId="{C30BFFD9-19FB-45EF-9913-FFBB870EF9B8}" type="presOf" srcId="{B9E61D32-D242-4021-A6F6-85D52BFAF1AE}" destId="{70748CF1-E7A5-4787-845B-BB373DEF2825}" srcOrd="0" destOrd="0" presId="urn:microsoft.com/office/officeart/2005/8/layout/hList1"/>
    <dgm:cxn modelId="{42D3D6DF-673B-4379-87EB-BCF7A38AE8CD}" srcId="{B9E61D32-D242-4021-A6F6-85D52BFAF1AE}" destId="{3BAC8677-FB02-470B-9B6A-4C094D1DC3C8}" srcOrd="0" destOrd="0" parTransId="{C56384CF-B524-4F7E-9D58-E0200A56C8C8}" sibTransId="{28FE6990-DDC2-466B-A3C3-51A8251FC62A}"/>
    <dgm:cxn modelId="{0927BBE3-54AF-41AF-9342-1FE808E186EC}" type="presOf" srcId="{738369D7-E697-45CE-83BF-53A1C78BA316}" destId="{142A05EF-E0E2-45C2-89A5-FCB943120E58}" srcOrd="0" destOrd="0" presId="urn:microsoft.com/office/officeart/2005/8/layout/hList1"/>
    <dgm:cxn modelId="{DAD785F4-85BE-4863-8F6E-2615F555B1D3}" type="presOf" srcId="{A3B9DAEC-1844-4E99-9A58-37BDA0D71BE5}" destId="{DE1407A6-F6E4-4494-9BC6-70017DB90BE6}" srcOrd="0" destOrd="2" presId="urn:microsoft.com/office/officeart/2005/8/layout/hList1"/>
    <dgm:cxn modelId="{5E111E54-F7FE-484E-9D7C-5F64B2ED9006}" type="presParOf" srcId="{3F48E3E4-347A-4019-B15A-2EE269C82F0D}" destId="{64396A24-C817-493A-A299-8E32D926E6A4}" srcOrd="0" destOrd="0" presId="urn:microsoft.com/office/officeart/2005/8/layout/hList1"/>
    <dgm:cxn modelId="{BD817F8B-1E37-41B5-8DC7-EC384359C704}" type="presParOf" srcId="{64396A24-C817-493A-A299-8E32D926E6A4}" destId="{2025C764-8369-493C-9CDA-8941916D0345}" srcOrd="0" destOrd="0" presId="urn:microsoft.com/office/officeart/2005/8/layout/hList1"/>
    <dgm:cxn modelId="{4A289315-B87D-4068-8F8C-B54A9E11BAB7}" type="presParOf" srcId="{64396A24-C817-493A-A299-8E32D926E6A4}" destId="{395E18DC-870D-4074-A0D6-F8A79C0DDC74}" srcOrd="1" destOrd="0" presId="urn:microsoft.com/office/officeart/2005/8/layout/hList1"/>
    <dgm:cxn modelId="{51C35FEE-078D-4BC3-9AB2-3DD62908FA84}" type="presParOf" srcId="{3F48E3E4-347A-4019-B15A-2EE269C82F0D}" destId="{E9CB58E7-4173-4000-A0E5-1EBBD6F27A68}" srcOrd="1" destOrd="0" presId="urn:microsoft.com/office/officeart/2005/8/layout/hList1"/>
    <dgm:cxn modelId="{78400411-126A-4F88-B2F4-AC1F0FCB70EA}" type="presParOf" srcId="{3F48E3E4-347A-4019-B15A-2EE269C82F0D}" destId="{9D4E444F-6142-42FF-8800-C718EB47C7D2}" srcOrd="2" destOrd="0" presId="urn:microsoft.com/office/officeart/2005/8/layout/hList1"/>
    <dgm:cxn modelId="{C54683BC-1219-48D8-93A6-8AEE7BB12E84}" type="presParOf" srcId="{9D4E444F-6142-42FF-8800-C718EB47C7D2}" destId="{70748CF1-E7A5-4787-845B-BB373DEF2825}" srcOrd="0" destOrd="0" presId="urn:microsoft.com/office/officeart/2005/8/layout/hList1"/>
    <dgm:cxn modelId="{E7C2449D-4453-4DE1-AA23-6BDC3A047367}" type="presParOf" srcId="{9D4E444F-6142-42FF-8800-C718EB47C7D2}" destId="{DE1407A6-F6E4-4494-9BC6-70017DB90BE6}" srcOrd="1" destOrd="0" presId="urn:microsoft.com/office/officeart/2005/8/layout/hList1"/>
    <dgm:cxn modelId="{2C1D32F7-262E-4CF7-90F4-61DB92402B6F}" type="presParOf" srcId="{3F48E3E4-347A-4019-B15A-2EE269C82F0D}" destId="{51BADDB9-9522-4B48-9961-1E2C43DBC35A}" srcOrd="3" destOrd="0" presId="urn:microsoft.com/office/officeart/2005/8/layout/hList1"/>
    <dgm:cxn modelId="{660E8454-E6BF-476D-A3E2-F64B68B3EF4E}" type="presParOf" srcId="{3F48E3E4-347A-4019-B15A-2EE269C82F0D}" destId="{819C70E7-89FA-4EF3-BD6E-4A403C7D7533}" srcOrd="4" destOrd="0" presId="urn:microsoft.com/office/officeart/2005/8/layout/hList1"/>
    <dgm:cxn modelId="{8AC62DF3-88CE-4B06-B183-BF39BD8CDD8F}" type="presParOf" srcId="{819C70E7-89FA-4EF3-BD6E-4A403C7D7533}" destId="{142A05EF-E0E2-45C2-89A5-FCB943120E58}" srcOrd="0" destOrd="0" presId="urn:microsoft.com/office/officeart/2005/8/layout/hList1"/>
    <dgm:cxn modelId="{E62F7E58-7D69-4D81-B285-D6D832D07DED}" type="presParOf" srcId="{819C70E7-89FA-4EF3-BD6E-4A403C7D7533}" destId="{28A8DA58-34B4-4B10-801D-EA05CFCDB507}"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E79A816-99D5-4535-A265-7A7B7B8FBDAA}" type="doc">
      <dgm:prSet loTypeId="urn:diagrams.loki3.com/BracketList+Icon" loCatId="list" qsTypeId="urn:microsoft.com/office/officeart/2005/8/quickstyle/simple1" qsCatId="simple" csTypeId="urn:microsoft.com/office/officeart/2005/8/colors/accent1_2" csCatId="accent1" phldr="1"/>
      <dgm:spPr/>
      <dgm:t>
        <a:bodyPr/>
        <a:lstStyle/>
        <a:p>
          <a:endParaRPr lang="en-US"/>
        </a:p>
      </dgm:t>
    </dgm:pt>
    <dgm:pt modelId="{FFBD402F-4FF7-4B75-884D-C3D68872A2AE}">
      <dgm:prSet phldrT="[Text]"/>
      <dgm:spPr/>
      <dgm:t>
        <a:bodyPr/>
        <a:lstStyle/>
        <a:p>
          <a:r>
            <a:rPr lang="en-US" dirty="0"/>
            <a:t>Stage 0</a:t>
          </a:r>
        </a:p>
      </dgm:t>
    </dgm:pt>
    <dgm:pt modelId="{4391CBDE-4E49-4F29-9A28-E9FB27C14D65}" type="parTrans" cxnId="{111E2811-C024-404A-8791-F775AF1ACBAC}">
      <dgm:prSet/>
      <dgm:spPr/>
      <dgm:t>
        <a:bodyPr/>
        <a:lstStyle/>
        <a:p>
          <a:endParaRPr lang="en-US"/>
        </a:p>
      </dgm:t>
    </dgm:pt>
    <dgm:pt modelId="{5B120E1D-CD14-43C8-9D28-622FB19C5B69}" type="sibTrans" cxnId="{111E2811-C024-404A-8791-F775AF1ACBAC}">
      <dgm:prSet/>
      <dgm:spPr/>
      <dgm:t>
        <a:bodyPr/>
        <a:lstStyle/>
        <a:p>
          <a:endParaRPr lang="en-US"/>
        </a:p>
      </dgm:t>
    </dgm:pt>
    <dgm:pt modelId="{50335701-4A9C-4807-9ED1-A877C76F9C83}">
      <dgm:prSet phldrT="[Text]"/>
      <dgm:spPr>
        <a:solidFill>
          <a:srgbClr val="033B57"/>
        </a:solidFill>
      </dgm:spPr>
      <dgm:t>
        <a:bodyPr/>
        <a:lstStyle/>
        <a:p>
          <a:r>
            <a:rPr lang="en-US" dirty="0">
              <a:solidFill>
                <a:schemeClr val="bg1"/>
              </a:solidFill>
            </a:rPr>
            <a:t>Carcinoma in situ</a:t>
          </a:r>
        </a:p>
      </dgm:t>
    </dgm:pt>
    <dgm:pt modelId="{B68B0406-3267-40AA-AEB5-871D9C20FBA9}" type="parTrans" cxnId="{84B52A64-B06A-477E-B749-B78878796D2E}">
      <dgm:prSet/>
      <dgm:spPr/>
      <dgm:t>
        <a:bodyPr/>
        <a:lstStyle/>
        <a:p>
          <a:endParaRPr lang="en-US"/>
        </a:p>
      </dgm:t>
    </dgm:pt>
    <dgm:pt modelId="{068B9120-DACE-4BDE-986F-361B87CCD88A}" type="sibTrans" cxnId="{84B52A64-B06A-477E-B749-B78878796D2E}">
      <dgm:prSet/>
      <dgm:spPr/>
      <dgm:t>
        <a:bodyPr/>
        <a:lstStyle/>
        <a:p>
          <a:endParaRPr lang="en-US"/>
        </a:p>
      </dgm:t>
    </dgm:pt>
    <dgm:pt modelId="{48423C08-B56B-44B6-86D8-AE30D42B8DF0}">
      <dgm:prSet phldrT="[Text]"/>
      <dgm:spPr/>
      <dgm:t>
        <a:bodyPr/>
        <a:lstStyle/>
        <a:p>
          <a:r>
            <a:rPr lang="en-US" dirty="0"/>
            <a:t>Stage I,</a:t>
          </a:r>
          <a:br>
            <a:rPr lang="en-US" dirty="0"/>
          </a:br>
          <a:r>
            <a:rPr lang="en-US" dirty="0"/>
            <a:t>Stage II, Stage III</a:t>
          </a:r>
        </a:p>
      </dgm:t>
    </dgm:pt>
    <dgm:pt modelId="{93066D93-929B-4C4B-B5C3-6C213ED0A4A5}" type="parTrans" cxnId="{56A9A885-B032-477F-A488-C0D046E6B49C}">
      <dgm:prSet/>
      <dgm:spPr/>
      <dgm:t>
        <a:bodyPr/>
        <a:lstStyle/>
        <a:p>
          <a:endParaRPr lang="en-US"/>
        </a:p>
      </dgm:t>
    </dgm:pt>
    <dgm:pt modelId="{DE24C064-5D89-49D5-8E43-1C43EF062AEB}" type="sibTrans" cxnId="{56A9A885-B032-477F-A488-C0D046E6B49C}">
      <dgm:prSet/>
      <dgm:spPr/>
      <dgm:t>
        <a:bodyPr/>
        <a:lstStyle/>
        <a:p>
          <a:endParaRPr lang="en-US"/>
        </a:p>
      </dgm:t>
    </dgm:pt>
    <dgm:pt modelId="{D63EE00B-F281-4E6E-B114-7C91222A7784}">
      <dgm:prSet phldrT="[Text]"/>
      <dgm:spPr>
        <a:solidFill>
          <a:srgbClr val="033B57"/>
        </a:solidFill>
      </dgm:spPr>
      <dgm:t>
        <a:bodyPr/>
        <a:lstStyle/>
        <a:p>
          <a:r>
            <a:rPr lang="en-US" dirty="0">
              <a:solidFill>
                <a:schemeClr val="bg1"/>
              </a:solidFill>
            </a:rPr>
            <a:t>Higher numbers mean the disease is more extensive, such as larger tumor size and/or spread</a:t>
          </a:r>
        </a:p>
      </dgm:t>
    </dgm:pt>
    <dgm:pt modelId="{99ED6C0F-5997-487F-9061-FFA1F46E2AEE}" type="parTrans" cxnId="{F8FAE5B9-E5B4-419D-A0C8-B40EBE364EE0}">
      <dgm:prSet/>
      <dgm:spPr/>
      <dgm:t>
        <a:bodyPr/>
        <a:lstStyle/>
        <a:p>
          <a:endParaRPr lang="en-US"/>
        </a:p>
      </dgm:t>
    </dgm:pt>
    <dgm:pt modelId="{A37739BB-B0FF-4BF6-A503-1453232DEC1B}" type="sibTrans" cxnId="{F8FAE5B9-E5B4-419D-A0C8-B40EBE364EE0}">
      <dgm:prSet/>
      <dgm:spPr/>
      <dgm:t>
        <a:bodyPr/>
        <a:lstStyle/>
        <a:p>
          <a:endParaRPr lang="en-US"/>
        </a:p>
      </dgm:t>
    </dgm:pt>
    <dgm:pt modelId="{19036872-9E9D-4025-A551-12E18A852D9F}">
      <dgm:prSet phldrT="[Text]"/>
      <dgm:spPr/>
      <dgm:t>
        <a:bodyPr/>
        <a:lstStyle/>
        <a:p>
          <a:r>
            <a:rPr lang="en-US" dirty="0"/>
            <a:t>Stage IV</a:t>
          </a:r>
        </a:p>
      </dgm:t>
    </dgm:pt>
    <dgm:pt modelId="{0FBC1137-D516-4FA6-B6C1-D2DA7C476FD4}" type="parTrans" cxnId="{7E90080C-8A4D-45B3-AF9F-9CB45896475E}">
      <dgm:prSet/>
      <dgm:spPr/>
      <dgm:t>
        <a:bodyPr/>
        <a:lstStyle/>
        <a:p>
          <a:endParaRPr lang="en-US"/>
        </a:p>
      </dgm:t>
    </dgm:pt>
    <dgm:pt modelId="{1F13D5B8-3E2C-4A61-8440-557ABEE44F76}" type="sibTrans" cxnId="{7E90080C-8A4D-45B3-AF9F-9CB45896475E}">
      <dgm:prSet/>
      <dgm:spPr/>
      <dgm:t>
        <a:bodyPr/>
        <a:lstStyle/>
        <a:p>
          <a:endParaRPr lang="en-US"/>
        </a:p>
      </dgm:t>
    </dgm:pt>
    <dgm:pt modelId="{3EE61C63-8B1E-4B3C-8A34-FCCCA4495362}">
      <dgm:prSet phldrT="[Text]"/>
      <dgm:spPr>
        <a:solidFill>
          <a:srgbClr val="033B57"/>
        </a:solidFill>
      </dgm:spPr>
      <dgm:t>
        <a:bodyPr/>
        <a:lstStyle/>
        <a:p>
          <a:r>
            <a:rPr lang="en-US" dirty="0">
              <a:solidFill>
                <a:schemeClr val="bg1"/>
              </a:solidFill>
            </a:rPr>
            <a:t>Spread to distant tissues/organs</a:t>
          </a:r>
        </a:p>
      </dgm:t>
    </dgm:pt>
    <dgm:pt modelId="{82F1944D-7B0D-416A-93F5-5FA8C5897144}" type="parTrans" cxnId="{FD426D45-BDFE-4F69-9160-E67B911B965A}">
      <dgm:prSet/>
      <dgm:spPr/>
      <dgm:t>
        <a:bodyPr/>
        <a:lstStyle/>
        <a:p>
          <a:endParaRPr lang="en-US"/>
        </a:p>
      </dgm:t>
    </dgm:pt>
    <dgm:pt modelId="{DC26FA6E-888F-492C-BA3D-2CF7C7ABA0E3}" type="sibTrans" cxnId="{FD426D45-BDFE-4F69-9160-E67B911B965A}">
      <dgm:prSet/>
      <dgm:spPr/>
      <dgm:t>
        <a:bodyPr/>
        <a:lstStyle/>
        <a:p>
          <a:endParaRPr lang="en-US"/>
        </a:p>
      </dgm:t>
    </dgm:pt>
    <dgm:pt modelId="{F13DB3D4-E234-43E8-8E87-BC47AC498529}" type="pres">
      <dgm:prSet presAssocID="{2E79A816-99D5-4535-A265-7A7B7B8FBDAA}" presName="Name0" presStyleCnt="0">
        <dgm:presLayoutVars>
          <dgm:dir/>
          <dgm:animLvl val="lvl"/>
          <dgm:resizeHandles val="exact"/>
        </dgm:presLayoutVars>
      </dgm:prSet>
      <dgm:spPr/>
    </dgm:pt>
    <dgm:pt modelId="{2B5435BA-9851-4796-ACF5-44346154FD69}" type="pres">
      <dgm:prSet presAssocID="{FFBD402F-4FF7-4B75-884D-C3D68872A2AE}" presName="linNode" presStyleCnt="0"/>
      <dgm:spPr/>
    </dgm:pt>
    <dgm:pt modelId="{E1027D5E-915B-46EA-B848-648352B5E74B}" type="pres">
      <dgm:prSet presAssocID="{FFBD402F-4FF7-4B75-884D-C3D68872A2AE}" presName="parTx" presStyleLbl="revTx" presStyleIdx="0" presStyleCnt="3">
        <dgm:presLayoutVars>
          <dgm:chMax val="1"/>
          <dgm:bulletEnabled val="1"/>
        </dgm:presLayoutVars>
      </dgm:prSet>
      <dgm:spPr/>
    </dgm:pt>
    <dgm:pt modelId="{E64CCCB4-6073-4716-9FAC-E6300EB275B6}" type="pres">
      <dgm:prSet presAssocID="{FFBD402F-4FF7-4B75-884D-C3D68872A2AE}" presName="bracket" presStyleLbl="parChTrans1D1" presStyleIdx="0" presStyleCnt="3"/>
      <dgm:spPr/>
    </dgm:pt>
    <dgm:pt modelId="{D28EA87A-0313-4074-A77B-DF1AED3CAF53}" type="pres">
      <dgm:prSet presAssocID="{FFBD402F-4FF7-4B75-884D-C3D68872A2AE}" presName="spH" presStyleCnt="0"/>
      <dgm:spPr/>
    </dgm:pt>
    <dgm:pt modelId="{292577E0-9B0D-4BB8-BD5A-F533BB0C2A54}" type="pres">
      <dgm:prSet presAssocID="{FFBD402F-4FF7-4B75-884D-C3D68872A2AE}" presName="desTx" presStyleLbl="node1" presStyleIdx="0" presStyleCnt="3">
        <dgm:presLayoutVars>
          <dgm:bulletEnabled val="1"/>
        </dgm:presLayoutVars>
      </dgm:prSet>
      <dgm:spPr/>
    </dgm:pt>
    <dgm:pt modelId="{2293085A-7217-4F5C-A105-7617AD00AFE6}" type="pres">
      <dgm:prSet presAssocID="{5B120E1D-CD14-43C8-9D28-622FB19C5B69}" presName="spV" presStyleCnt="0"/>
      <dgm:spPr/>
    </dgm:pt>
    <dgm:pt modelId="{CFD4A76F-849D-41EF-B2C4-A8583F3DC528}" type="pres">
      <dgm:prSet presAssocID="{48423C08-B56B-44B6-86D8-AE30D42B8DF0}" presName="linNode" presStyleCnt="0"/>
      <dgm:spPr/>
    </dgm:pt>
    <dgm:pt modelId="{0D3C695A-5A34-489F-A087-630785F3F999}" type="pres">
      <dgm:prSet presAssocID="{48423C08-B56B-44B6-86D8-AE30D42B8DF0}" presName="parTx" presStyleLbl="revTx" presStyleIdx="1" presStyleCnt="3">
        <dgm:presLayoutVars>
          <dgm:chMax val="1"/>
          <dgm:bulletEnabled val="1"/>
        </dgm:presLayoutVars>
      </dgm:prSet>
      <dgm:spPr/>
    </dgm:pt>
    <dgm:pt modelId="{404BC743-94D3-4D0D-B4EA-763F7127C3F7}" type="pres">
      <dgm:prSet presAssocID="{48423C08-B56B-44B6-86D8-AE30D42B8DF0}" presName="bracket" presStyleLbl="parChTrans1D1" presStyleIdx="1" presStyleCnt="3"/>
      <dgm:spPr/>
    </dgm:pt>
    <dgm:pt modelId="{75A3E9A3-A06C-4DB7-8FE9-FCFDECFD4E6D}" type="pres">
      <dgm:prSet presAssocID="{48423C08-B56B-44B6-86D8-AE30D42B8DF0}" presName="spH" presStyleCnt="0"/>
      <dgm:spPr/>
    </dgm:pt>
    <dgm:pt modelId="{56EC5B4C-5E29-49C2-8AA0-08FB1C233E7B}" type="pres">
      <dgm:prSet presAssocID="{48423C08-B56B-44B6-86D8-AE30D42B8DF0}" presName="desTx" presStyleLbl="node1" presStyleIdx="1" presStyleCnt="3">
        <dgm:presLayoutVars>
          <dgm:bulletEnabled val="1"/>
        </dgm:presLayoutVars>
      </dgm:prSet>
      <dgm:spPr/>
    </dgm:pt>
    <dgm:pt modelId="{1B447577-D47B-45A1-81F5-89FBCDA9B87E}" type="pres">
      <dgm:prSet presAssocID="{DE24C064-5D89-49D5-8E43-1C43EF062AEB}" presName="spV" presStyleCnt="0"/>
      <dgm:spPr/>
    </dgm:pt>
    <dgm:pt modelId="{EC869CDE-2B08-4737-BF4B-20B0E3F18745}" type="pres">
      <dgm:prSet presAssocID="{19036872-9E9D-4025-A551-12E18A852D9F}" presName="linNode" presStyleCnt="0"/>
      <dgm:spPr/>
    </dgm:pt>
    <dgm:pt modelId="{FB835BE3-20A2-4D30-B460-EBEF70C4D736}" type="pres">
      <dgm:prSet presAssocID="{19036872-9E9D-4025-A551-12E18A852D9F}" presName="parTx" presStyleLbl="revTx" presStyleIdx="2" presStyleCnt="3">
        <dgm:presLayoutVars>
          <dgm:chMax val="1"/>
          <dgm:bulletEnabled val="1"/>
        </dgm:presLayoutVars>
      </dgm:prSet>
      <dgm:spPr/>
    </dgm:pt>
    <dgm:pt modelId="{A7EB4B1F-B0D8-4910-B8DB-2F167A99C56D}" type="pres">
      <dgm:prSet presAssocID="{19036872-9E9D-4025-A551-12E18A852D9F}" presName="bracket" presStyleLbl="parChTrans1D1" presStyleIdx="2" presStyleCnt="3"/>
      <dgm:spPr/>
    </dgm:pt>
    <dgm:pt modelId="{438D4AD0-0F7C-4EDA-AC19-F52950D069E4}" type="pres">
      <dgm:prSet presAssocID="{19036872-9E9D-4025-A551-12E18A852D9F}" presName="spH" presStyleCnt="0"/>
      <dgm:spPr/>
    </dgm:pt>
    <dgm:pt modelId="{B57E9CBB-710A-4420-B717-DD1841D8330F}" type="pres">
      <dgm:prSet presAssocID="{19036872-9E9D-4025-A551-12E18A852D9F}" presName="desTx" presStyleLbl="node1" presStyleIdx="2" presStyleCnt="3">
        <dgm:presLayoutVars>
          <dgm:bulletEnabled val="1"/>
        </dgm:presLayoutVars>
      </dgm:prSet>
      <dgm:spPr/>
    </dgm:pt>
  </dgm:ptLst>
  <dgm:cxnLst>
    <dgm:cxn modelId="{7E90080C-8A4D-45B3-AF9F-9CB45896475E}" srcId="{2E79A816-99D5-4535-A265-7A7B7B8FBDAA}" destId="{19036872-9E9D-4025-A551-12E18A852D9F}" srcOrd="2" destOrd="0" parTransId="{0FBC1137-D516-4FA6-B6C1-D2DA7C476FD4}" sibTransId="{1F13D5B8-3E2C-4A61-8440-557ABEE44F76}"/>
    <dgm:cxn modelId="{111E2811-C024-404A-8791-F775AF1ACBAC}" srcId="{2E79A816-99D5-4535-A265-7A7B7B8FBDAA}" destId="{FFBD402F-4FF7-4B75-884D-C3D68872A2AE}" srcOrd="0" destOrd="0" parTransId="{4391CBDE-4E49-4F29-9A28-E9FB27C14D65}" sibTransId="{5B120E1D-CD14-43C8-9D28-622FB19C5B69}"/>
    <dgm:cxn modelId="{38D07019-3DE7-4319-B6CF-F6B0DA88DAB7}" type="presOf" srcId="{FFBD402F-4FF7-4B75-884D-C3D68872A2AE}" destId="{E1027D5E-915B-46EA-B848-648352B5E74B}" srcOrd="0" destOrd="0" presId="urn:diagrams.loki3.com/BracketList+Icon"/>
    <dgm:cxn modelId="{51649433-804D-487B-9BA2-67808D1547F9}" type="presOf" srcId="{50335701-4A9C-4807-9ED1-A877C76F9C83}" destId="{292577E0-9B0D-4BB8-BD5A-F533BB0C2A54}" srcOrd="0" destOrd="0" presId="urn:diagrams.loki3.com/BracketList+Icon"/>
    <dgm:cxn modelId="{84B52A64-B06A-477E-B749-B78878796D2E}" srcId="{FFBD402F-4FF7-4B75-884D-C3D68872A2AE}" destId="{50335701-4A9C-4807-9ED1-A877C76F9C83}" srcOrd="0" destOrd="0" parTransId="{B68B0406-3267-40AA-AEB5-871D9C20FBA9}" sibTransId="{068B9120-DACE-4BDE-986F-361B87CCD88A}"/>
    <dgm:cxn modelId="{FD426D45-BDFE-4F69-9160-E67B911B965A}" srcId="{19036872-9E9D-4025-A551-12E18A852D9F}" destId="{3EE61C63-8B1E-4B3C-8A34-FCCCA4495362}" srcOrd="0" destOrd="0" parTransId="{82F1944D-7B0D-416A-93F5-5FA8C5897144}" sibTransId="{DC26FA6E-888F-492C-BA3D-2CF7C7ABA0E3}"/>
    <dgm:cxn modelId="{610C4251-66C9-49A2-966D-EC4116B3E5BD}" type="presOf" srcId="{D63EE00B-F281-4E6E-B114-7C91222A7784}" destId="{56EC5B4C-5E29-49C2-8AA0-08FB1C233E7B}" srcOrd="0" destOrd="0" presId="urn:diagrams.loki3.com/BracketList+Icon"/>
    <dgm:cxn modelId="{1A29357C-8350-44B3-B9E4-55C51949CB91}" type="presOf" srcId="{3EE61C63-8B1E-4B3C-8A34-FCCCA4495362}" destId="{B57E9CBB-710A-4420-B717-DD1841D8330F}" srcOrd="0" destOrd="0" presId="urn:diagrams.loki3.com/BracketList+Icon"/>
    <dgm:cxn modelId="{5DB48D7E-4A2C-4DCE-B0A6-561B4D052D07}" type="presOf" srcId="{2E79A816-99D5-4535-A265-7A7B7B8FBDAA}" destId="{F13DB3D4-E234-43E8-8E87-BC47AC498529}" srcOrd="0" destOrd="0" presId="urn:diagrams.loki3.com/BracketList+Icon"/>
    <dgm:cxn modelId="{56A9A885-B032-477F-A488-C0D046E6B49C}" srcId="{2E79A816-99D5-4535-A265-7A7B7B8FBDAA}" destId="{48423C08-B56B-44B6-86D8-AE30D42B8DF0}" srcOrd="1" destOrd="0" parTransId="{93066D93-929B-4C4B-B5C3-6C213ED0A4A5}" sibTransId="{DE24C064-5D89-49D5-8E43-1C43EF062AEB}"/>
    <dgm:cxn modelId="{FFBFB390-8EBE-4611-9328-BE5867CB1CAF}" type="presOf" srcId="{19036872-9E9D-4025-A551-12E18A852D9F}" destId="{FB835BE3-20A2-4D30-B460-EBEF70C4D736}" srcOrd="0" destOrd="0" presId="urn:diagrams.loki3.com/BracketList+Icon"/>
    <dgm:cxn modelId="{F8FAE5B9-E5B4-419D-A0C8-B40EBE364EE0}" srcId="{48423C08-B56B-44B6-86D8-AE30D42B8DF0}" destId="{D63EE00B-F281-4E6E-B114-7C91222A7784}" srcOrd="0" destOrd="0" parTransId="{99ED6C0F-5997-487F-9061-FFA1F46E2AEE}" sibTransId="{A37739BB-B0FF-4BF6-A503-1453232DEC1B}"/>
    <dgm:cxn modelId="{8D0D4EC7-15B8-4E4D-A450-A55C3AB9D776}" type="presOf" srcId="{48423C08-B56B-44B6-86D8-AE30D42B8DF0}" destId="{0D3C695A-5A34-489F-A087-630785F3F999}" srcOrd="0" destOrd="0" presId="urn:diagrams.loki3.com/BracketList+Icon"/>
    <dgm:cxn modelId="{80729091-7C51-4A84-B187-01370811DEE4}" type="presParOf" srcId="{F13DB3D4-E234-43E8-8E87-BC47AC498529}" destId="{2B5435BA-9851-4796-ACF5-44346154FD69}" srcOrd="0" destOrd="0" presId="urn:diagrams.loki3.com/BracketList+Icon"/>
    <dgm:cxn modelId="{55576AE5-7994-4A5F-ADA3-6E99720A2C58}" type="presParOf" srcId="{2B5435BA-9851-4796-ACF5-44346154FD69}" destId="{E1027D5E-915B-46EA-B848-648352B5E74B}" srcOrd="0" destOrd="0" presId="urn:diagrams.loki3.com/BracketList+Icon"/>
    <dgm:cxn modelId="{50F6DC1C-FAE6-4932-8398-1F862D3C5320}" type="presParOf" srcId="{2B5435BA-9851-4796-ACF5-44346154FD69}" destId="{E64CCCB4-6073-4716-9FAC-E6300EB275B6}" srcOrd="1" destOrd="0" presId="urn:diagrams.loki3.com/BracketList+Icon"/>
    <dgm:cxn modelId="{0F8D746B-0609-4BF7-BEAD-7B6525614C36}" type="presParOf" srcId="{2B5435BA-9851-4796-ACF5-44346154FD69}" destId="{D28EA87A-0313-4074-A77B-DF1AED3CAF53}" srcOrd="2" destOrd="0" presId="urn:diagrams.loki3.com/BracketList+Icon"/>
    <dgm:cxn modelId="{55D678AC-BA23-4E1E-8588-8276B21DFE6E}" type="presParOf" srcId="{2B5435BA-9851-4796-ACF5-44346154FD69}" destId="{292577E0-9B0D-4BB8-BD5A-F533BB0C2A54}" srcOrd="3" destOrd="0" presId="urn:diagrams.loki3.com/BracketList+Icon"/>
    <dgm:cxn modelId="{27976D01-363D-47C4-BAB5-3AE63609E9A3}" type="presParOf" srcId="{F13DB3D4-E234-43E8-8E87-BC47AC498529}" destId="{2293085A-7217-4F5C-A105-7617AD00AFE6}" srcOrd="1" destOrd="0" presId="urn:diagrams.loki3.com/BracketList+Icon"/>
    <dgm:cxn modelId="{C1715E69-4E2C-467D-AA01-84F43548EF5C}" type="presParOf" srcId="{F13DB3D4-E234-43E8-8E87-BC47AC498529}" destId="{CFD4A76F-849D-41EF-B2C4-A8583F3DC528}" srcOrd="2" destOrd="0" presId="urn:diagrams.loki3.com/BracketList+Icon"/>
    <dgm:cxn modelId="{028DD04D-F8C3-45B5-8AE7-516B23EA759F}" type="presParOf" srcId="{CFD4A76F-849D-41EF-B2C4-A8583F3DC528}" destId="{0D3C695A-5A34-489F-A087-630785F3F999}" srcOrd="0" destOrd="0" presId="urn:diagrams.loki3.com/BracketList+Icon"/>
    <dgm:cxn modelId="{35E46636-E7B1-416E-AA97-CA2EBAA0EBB8}" type="presParOf" srcId="{CFD4A76F-849D-41EF-B2C4-A8583F3DC528}" destId="{404BC743-94D3-4D0D-B4EA-763F7127C3F7}" srcOrd="1" destOrd="0" presId="urn:diagrams.loki3.com/BracketList+Icon"/>
    <dgm:cxn modelId="{91C6356F-E379-4AE8-A816-9AED84BC6F18}" type="presParOf" srcId="{CFD4A76F-849D-41EF-B2C4-A8583F3DC528}" destId="{75A3E9A3-A06C-4DB7-8FE9-FCFDECFD4E6D}" srcOrd="2" destOrd="0" presId="urn:diagrams.loki3.com/BracketList+Icon"/>
    <dgm:cxn modelId="{FA169E03-9141-402E-B23D-B83B5774C754}" type="presParOf" srcId="{CFD4A76F-849D-41EF-B2C4-A8583F3DC528}" destId="{56EC5B4C-5E29-49C2-8AA0-08FB1C233E7B}" srcOrd="3" destOrd="0" presId="urn:diagrams.loki3.com/BracketList+Icon"/>
    <dgm:cxn modelId="{2934AAC1-8502-40CB-835B-4D8FD548308F}" type="presParOf" srcId="{F13DB3D4-E234-43E8-8E87-BC47AC498529}" destId="{1B447577-D47B-45A1-81F5-89FBCDA9B87E}" srcOrd="3" destOrd="0" presId="urn:diagrams.loki3.com/BracketList+Icon"/>
    <dgm:cxn modelId="{6094D73E-D3D6-40DD-85EA-EEDF7A72D460}" type="presParOf" srcId="{F13DB3D4-E234-43E8-8E87-BC47AC498529}" destId="{EC869CDE-2B08-4737-BF4B-20B0E3F18745}" srcOrd="4" destOrd="0" presId="urn:diagrams.loki3.com/BracketList+Icon"/>
    <dgm:cxn modelId="{F1DDCC25-809B-4A3E-9D8F-E7BF55AA3660}" type="presParOf" srcId="{EC869CDE-2B08-4737-BF4B-20B0E3F18745}" destId="{FB835BE3-20A2-4D30-B460-EBEF70C4D736}" srcOrd="0" destOrd="0" presId="urn:diagrams.loki3.com/BracketList+Icon"/>
    <dgm:cxn modelId="{D711B967-B85B-414C-A9A2-D6F0DEACBD79}" type="presParOf" srcId="{EC869CDE-2B08-4737-BF4B-20B0E3F18745}" destId="{A7EB4B1F-B0D8-4910-B8DB-2F167A99C56D}" srcOrd="1" destOrd="0" presId="urn:diagrams.loki3.com/BracketList+Icon"/>
    <dgm:cxn modelId="{F6EDD530-C03B-42A4-89DA-99199BDDDF65}" type="presParOf" srcId="{EC869CDE-2B08-4737-BF4B-20B0E3F18745}" destId="{438D4AD0-0F7C-4EDA-AC19-F52950D069E4}" srcOrd="2" destOrd="0" presId="urn:diagrams.loki3.com/BracketList+Icon"/>
    <dgm:cxn modelId="{4EEC51F6-F48B-42E9-BE09-6045B41F4A3F}" type="presParOf" srcId="{EC869CDE-2B08-4737-BF4B-20B0E3F18745}" destId="{B57E9CBB-710A-4420-B717-DD1841D8330F}" srcOrd="3" destOrd="0" presId="urn:diagrams.loki3.com/BracketList+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9174624-8413-4F6B-9FE8-DD1241A67E8C}" type="doc">
      <dgm:prSet loTypeId="urn:microsoft.com/office/officeart/2005/8/layout/default" loCatId="list" qsTypeId="urn:microsoft.com/office/officeart/2005/8/quickstyle/3d2" qsCatId="3D" csTypeId="urn:microsoft.com/office/officeart/2005/8/colors/accent1_2" csCatId="accent1" phldr="1"/>
      <dgm:spPr/>
      <dgm:t>
        <a:bodyPr/>
        <a:lstStyle/>
        <a:p>
          <a:endParaRPr lang="en-US"/>
        </a:p>
      </dgm:t>
    </dgm:pt>
    <dgm:pt modelId="{0E26C4FE-781E-4BD8-9615-574B6EB1729E}">
      <dgm:prSet phldrT="[Text]"/>
      <dgm:spPr>
        <a:solidFill>
          <a:srgbClr val="033B57"/>
        </a:solidFill>
      </dgm:spPr>
      <dgm:t>
        <a:bodyPr/>
        <a:lstStyle/>
        <a:p>
          <a:r>
            <a:rPr lang="en-US" dirty="0"/>
            <a:t>Breast cancer</a:t>
          </a:r>
        </a:p>
      </dgm:t>
    </dgm:pt>
    <dgm:pt modelId="{ABB74D41-BB99-4559-BBBF-39060A31D89B}" type="parTrans" cxnId="{15731AF3-615A-4726-97D8-940872C19A17}">
      <dgm:prSet/>
      <dgm:spPr/>
      <dgm:t>
        <a:bodyPr/>
        <a:lstStyle/>
        <a:p>
          <a:endParaRPr lang="en-US"/>
        </a:p>
      </dgm:t>
    </dgm:pt>
    <dgm:pt modelId="{C924E0D9-1BB5-4623-9293-6FBC783E7E60}" type="sibTrans" cxnId="{15731AF3-615A-4726-97D8-940872C19A17}">
      <dgm:prSet/>
      <dgm:spPr/>
      <dgm:t>
        <a:bodyPr/>
        <a:lstStyle/>
        <a:p>
          <a:endParaRPr lang="en-US"/>
        </a:p>
      </dgm:t>
    </dgm:pt>
    <dgm:pt modelId="{FBB19575-F82C-4233-BEEC-5B7FB9683C95}">
      <dgm:prSet phldrT="[Text]"/>
      <dgm:spPr>
        <a:solidFill>
          <a:srgbClr val="033B57"/>
        </a:solidFill>
      </dgm:spPr>
      <dgm:t>
        <a:bodyPr/>
        <a:lstStyle/>
        <a:p>
          <a:r>
            <a:rPr lang="en-US" dirty="0"/>
            <a:t>Prostate cancer</a:t>
          </a:r>
        </a:p>
      </dgm:t>
    </dgm:pt>
    <dgm:pt modelId="{9EF1651E-29D8-4C95-AFA1-2604F8456A6D}" type="parTrans" cxnId="{106F6F2E-D8F9-423E-8787-3609FFE551A6}">
      <dgm:prSet/>
      <dgm:spPr/>
      <dgm:t>
        <a:bodyPr/>
        <a:lstStyle/>
        <a:p>
          <a:endParaRPr lang="en-US"/>
        </a:p>
      </dgm:t>
    </dgm:pt>
    <dgm:pt modelId="{0CF8820F-FE6E-4D9B-A88B-916BA54E73F8}" type="sibTrans" cxnId="{106F6F2E-D8F9-423E-8787-3609FFE551A6}">
      <dgm:prSet/>
      <dgm:spPr/>
      <dgm:t>
        <a:bodyPr/>
        <a:lstStyle/>
        <a:p>
          <a:endParaRPr lang="en-US"/>
        </a:p>
      </dgm:t>
    </dgm:pt>
    <dgm:pt modelId="{9FD1DE35-C516-4EEF-83E1-EC99120D1823}" type="pres">
      <dgm:prSet presAssocID="{89174624-8413-4F6B-9FE8-DD1241A67E8C}" presName="diagram" presStyleCnt="0">
        <dgm:presLayoutVars>
          <dgm:dir/>
          <dgm:resizeHandles val="exact"/>
        </dgm:presLayoutVars>
      </dgm:prSet>
      <dgm:spPr/>
    </dgm:pt>
    <dgm:pt modelId="{CA0603BA-88B8-4D95-B247-DA32163CC765}" type="pres">
      <dgm:prSet presAssocID="{0E26C4FE-781E-4BD8-9615-574B6EB1729E}" presName="node" presStyleLbl="node1" presStyleIdx="0" presStyleCnt="2" custLinFactNeighborX="-26" custLinFactNeighborY="-8348">
        <dgm:presLayoutVars>
          <dgm:bulletEnabled val="1"/>
        </dgm:presLayoutVars>
      </dgm:prSet>
      <dgm:spPr/>
    </dgm:pt>
    <dgm:pt modelId="{4E89C039-3A8B-40B8-BB86-D073B532F524}" type="pres">
      <dgm:prSet presAssocID="{C924E0D9-1BB5-4623-9293-6FBC783E7E60}" presName="sibTrans" presStyleCnt="0"/>
      <dgm:spPr/>
    </dgm:pt>
    <dgm:pt modelId="{E872A119-6297-458D-AB4F-3829E72ABC76}" type="pres">
      <dgm:prSet presAssocID="{FBB19575-F82C-4233-BEEC-5B7FB9683C95}" presName="node" presStyleLbl="node1" presStyleIdx="1" presStyleCnt="2" custLinFactNeighborX="386" custLinFactNeighborY="-8348">
        <dgm:presLayoutVars>
          <dgm:bulletEnabled val="1"/>
        </dgm:presLayoutVars>
      </dgm:prSet>
      <dgm:spPr/>
    </dgm:pt>
  </dgm:ptLst>
  <dgm:cxnLst>
    <dgm:cxn modelId="{425EBA2A-E83F-4069-9AD0-EC92CEC4C858}" type="presOf" srcId="{FBB19575-F82C-4233-BEEC-5B7FB9683C95}" destId="{E872A119-6297-458D-AB4F-3829E72ABC76}" srcOrd="0" destOrd="0" presId="urn:microsoft.com/office/officeart/2005/8/layout/default"/>
    <dgm:cxn modelId="{106F6F2E-D8F9-423E-8787-3609FFE551A6}" srcId="{89174624-8413-4F6B-9FE8-DD1241A67E8C}" destId="{FBB19575-F82C-4233-BEEC-5B7FB9683C95}" srcOrd="1" destOrd="0" parTransId="{9EF1651E-29D8-4C95-AFA1-2604F8456A6D}" sibTransId="{0CF8820F-FE6E-4D9B-A88B-916BA54E73F8}"/>
    <dgm:cxn modelId="{516003EC-1D54-4E32-BBA7-6E756654EBDC}" type="presOf" srcId="{0E26C4FE-781E-4BD8-9615-574B6EB1729E}" destId="{CA0603BA-88B8-4D95-B247-DA32163CC765}" srcOrd="0" destOrd="0" presId="urn:microsoft.com/office/officeart/2005/8/layout/default"/>
    <dgm:cxn modelId="{C3F971EF-54EF-446E-BE02-EB7D335454F7}" type="presOf" srcId="{89174624-8413-4F6B-9FE8-DD1241A67E8C}" destId="{9FD1DE35-C516-4EEF-83E1-EC99120D1823}" srcOrd="0" destOrd="0" presId="urn:microsoft.com/office/officeart/2005/8/layout/default"/>
    <dgm:cxn modelId="{15731AF3-615A-4726-97D8-940872C19A17}" srcId="{89174624-8413-4F6B-9FE8-DD1241A67E8C}" destId="{0E26C4FE-781E-4BD8-9615-574B6EB1729E}" srcOrd="0" destOrd="0" parTransId="{ABB74D41-BB99-4559-BBBF-39060A31D89B}" sibTransId="{C924E0D9-1BB5-4623-9293-6FBC783E7E60}"/>
    <dgm:cxn modelId="{7D8CF77F-3351-4E45-A63D-8A9BB920BB69}" type="presParOf" srcId="{9FD1DE35-C516-4EEF-83E1-EC99120D1823}" destId="{CA0603BA-88B8-4D95-B247-DA32163CC765}" srcOrd="0" destOrd="0" presId="urn:microsoft.com/office/officeart/2005/8/layout/default"/>
    <dgm:cxn modelId="{0701422B-5958-4810-AC12-78C60C480992}" type="presParOf" srcId="{9FD1DE35-C516-4EEF-83E1-EC99120D1823}" destId="{4E89C039-3A8B-40B8-BB86-D073B532F524}" srcOrd="1" destOrd="0" presId="urn:microsoft.com/office/officeart/2005/8/layout/default"/>
    <dgm:cxn modelId="{6CE56EDC-C509-40EE-9E5E-30EA1F12DD22}" type="presParOf" srcId="{9FD1DE35-C516-4EEF-83E1-EC99120D1823}" destId="{E872A119-6297-458D-AB4F-3829E72ABC76}" srcOrd="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29F9AB6-88FC-49BD-B8C0-B1D73A02E77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66583A4A-AD2C-4D23-9B7A-0E6919C147D9}">
      <dgm:prSet phldrT="[Text]"/>
      <dgm:spPr>
        <a:solidFill>
          <a:srgbClr val="033B57"/>
        </a:solidFill>
      </dgm:spPr>
      <dgm:t>
        <a:bodyPr/>
        <a:lstStyle/>
        <a:p>
          <a:r>
            <a:rPr lang="en-US" dirty="0"/>
            <a:t>Psychosocial support services</a:t>
          </a:r>
        </a:p>
      </dgm:t>
    </dgm:pt>
    <dgm:pt modelId="{D233CC89-A7C7-4AED-8735-63A109476DB8}" type="parTrans" cxnId="{1A5F40C6-762D-400C-94FD-8398A2307269}">
      <dgm:prSet/>
      <dgm:spPr/>
      <dgm:t>
        <a:bodyPr/>
        <a:lstStyle/>
        <a:p>
          <a:endParaRPr lang="en-US"/>
        </a:p>
      </dgm:t>
    </dgm:pt>
    <dgm:pt modelId="{5128FDCB-81DC-4CD0-A6DC-0E47AE6088DD}" type="sibTrans" cxnId="{1A5F40C6-762D-400C-94FD-8398A2307269}">
      <dgm:prSet/>
      <dgm:spPr/>
      <dgm:t>
        <a:bodyPr/>
        <a:lstStyle/>
        <a:p>
          <a:endParaRPr lang="en-US"/>
        </a:p>
      </dgm:t>
    </dgm:pt>
    <dgm:pt modelId="{4EC15CF8-DEDC-416A-B298-C947D73AE4F4}">
      <dgm:prSet/>
      <dgm:spPr>
        <a:solidFill>
          <a:srgbClr val="033B57"/>
        </a:solidFill>
      </dgm:spPr>
      <dgm:t>
        <a:bodyPr/>
        <a:lstStyle/>
        <a:p>
          <a:r>
            <a:rPr lang="en-US"/>
            <a:t>Rehabilitation</a:t>
          </a:r>
          <a:endParaRPr lang="en-US" dirty="0"/>
        </a:p>
      </dgm:t>
    </dgm:pt>
    <dgm:pt modelId="{3073A9F4-BCB2-45BC-A5B7-F600C69F3DD1}" type="parTrans" cxnId="{4BB3677C-3C7E-436F-88EE-BB55FF9C8D3E}">
      <dgm:prSet/>
      <dgm:spPr/>
      <dgm:t>
        <a:bodyPr/>
        <a:lstStyle/>
        <a:p>
          <a:endParaRPr lang="en-US"/>
        </a:p>
      </dgm:t>
    </dgm:pt>
    <dgm:pt modelId="{411407B5-439B-4B44-9E4B-924E4ECDCE6A}" type="sibTrans" cxnId="{4BB3677C-3C7E-436F-88EE-BB55FF9C8D3E}">
      <dgm:prSet/>
      <dgm:spPr/>
      <dgm:t>
        <a:bodyPr/>
        <a:lstStyle/>
        <a:p>
          <a:endParaRPr lang="en-US"/>
        </a:p>
      </dgm:t>
    </dgm:pt>
    <dgm:pt modelId="{10B6B5A9-735D-49B6-A210-BBF5283A6CE4}">
      <dgm:prSet/>
      <dgm:spPr/>
      <dgm:t>
        <a:bodyPr/>
        <a:lstStyle/>
        <a:p>
          <a:r>
            <a:rPr lang="en-US"/>
            <a:t>Lymphedema therapy</a:t>
          </a:r>
          <a:endParaRPr lang="en-US" dirty="0"/>
        </a:p>
      </dgm:t>
    </dgm:pt>
    <dgm:pt modelId="{63CBEF33-742A-4C66-8967-E768C9983AD1}" type="parTrans" cxnId="{D5B8509C-BC71-4BE8-A15F-78671890F32E}">
      <dgm:prSet/>
      <dgm:spPr/>
      <dgm:t>
        <a:bodyPr/>
        <a:lstStyle/>
        <a:p>
          <a:endParaRPr lang="en-US"/>
        </a:p>
      </dgm:t>
    </dgm:pt>
    <dgm:pt modelId="{AB9FC17B-32CE-43A0-8627-34DD3DEAC04E}" type="sibTrans" cxnId="{D5B8509C-BC71-4BE8-A15F-78671890F32E}">
      <dgm:prSet/>
      <dgm:spPr/>
      <dgm:t>
        <a:bodyPr/>
        <a:lstStyle/>
        <a:p>
          <a:endParaRPr lang="en-US"/>
        </a:p>
      </dgm:t>
    </dgm:pt>
    <dgm:pt modelId="{3601B75C-115B-4EDD-B25A-872F4BC80168}">
      <dgm:prSet/>
      <dgm:spPr/>
      <dgm:t>
        <a:bodyPr/>
        <a:lstStyle/>
        <a:p>
          <a:r>
            <a:rPr lang="en-US"/>
            <a:t>Physical therapy</a:t>
          </a:r>
          <a:endParaRPr lang="en-US" dirty="0"/>
        </a:p>
      </dgm:t>
    </dgm:pt>
    <dgm:pt modelId="{2BB5ECD7-5B43-4653-B3B4-F475605BA29C}" type="parTrans" cxnId="{1367E152-030C-41FE-8613-4DCB6C9BEF00}">
      <dgm:prSet/>
      <dgm:spPr/>
      <dgm:t>
        <a:bodyPr/>
        <a:lstStyle/>
        <a:p>
          <a:endParaRPr lang="en-US"/>
        </a:p>
      </dgm:t>
    </dgm:pt>
    <dgm:pt modelId="{71E6E646-59AA-43A5-829E-E3D535B67CC3}" type="sibTrans" cxnId="{1367E152-030C-41FE-8613-4DCB6C9BEF00}">
      <dgm:prSet/>
      <dgm:spPr/>
      <dgm:t>
        <a:bodyPr/>
        <a:lstStyle/>
        <a:p>
          <a:endParaRPr lang="en-US"/>
        </a:p>
      </dgm:t>
    </dgm:pt>
    <dgm:pt modelId="{36C9846A-2447-4B09-9D63-06636C93FBA9}">
      <dgm:prSet/>
      <dgm:spPr/>
      <dgm:t>
        <a:bodyPr/>
        <a:lstStyle/>
        <a:p>
          <a:r>
            <a:rPr lang="en-US"/>
            <a:t>Occupational therapy</a:t>
          </a:r>
          <a:endParaRPr lang="en-US" dirty="0"/>
        </a:p>
      </dgm:t>
    </dgm:pt>
    <dgm:pt modelId="{A2AB9916-5834-4766-AA57-A6C7892D6F21}" type="parTrans" cxnId="{E6DE4047-6C79-44D0-8F8B-21768C1FAB73}">
      <dgm:prSet/>
      <dgm:spPr/>
      <dgm:t>
        <a:bodyPr/>
        <a:lstStyle/>
        <a:p>
          <a:endParaRPr lang="en-US"/>
        </a:p>
      </dgm:t>
    </dgm:pt>
    <dgm:pt modelId="{987C9696-C5BB-4312-BF7B-FB22C5385974}" type="sibTrans" cxnId="{E6DE4047-6C79-44D0-8F8B-21768C1FAB73}">
      <dgm:prSet/>
      <dgm:spPr/>
      <dgm:t>
        <a:bodyPr/>
        <a:lstStyle/>
        <a:p>
          <a:endParaRPr lang="en-US"/>
        </a:p>
      </dgm:t>
    </dgm:pt>
    <dgm:pt modelId="{F78F796B-D43E-4CBF-A7FA-A580A92F8A1F}">
      <dgm:prSet/>
      <dgm:spPr/>
      <dgm:t>
        <a:bodyPr/>
        <a:lstStyle/>
        <a:p>
          <a:r>
            <a:rPr lang="en-US"/>
            <a:t>Speech therapy</a:t>
          </a:r>
          <a:endParaRPr lang="en-US" dirty="0"/>
        </a:p>
      </dgm:t>
    </dgm:pt>
    <dgm:pt modelId="{7655719E-8DCA-430E-BB54-0ADEFD7D2DE7}" type="parTrans" cxnId="{C1F5A28F-FB65-4A55-B6C8-ED11AD793A2B}">
      <dgm:prSet/>
      <dgm:spPr/>
      <dgm:t>
        <a:bodyPr/>
        <a:lstStyle/>
        <a:p>
          <a:endParaRPr lang="en-US"/>
        </a:p>
      </dgm:t>
    </dgm:pt>
    <dgm:pt modelId="{F58F9D6D-73ED-4062-9D96-CDEFEBEAC6FE}" type="sibTrans" cxnId="{C1F5A28F-FB65-4A55-B6C8-ED11AD793A2B}">
      <dgm:prSet/>
      <dgm:spPr/>
      <dgm:t>
        <a:bodyPr/>
        <a:lstStyle/>
        <a:p>
          <a:endParaRPr lang="en-US"/>
        </a:p>
      </dgm:t>
    </dgm:pt>
    <dgm:pt modelId="{0505D2BE-7CBB-43B8-804C-1679DE88D0D8}">
      <dgm:prSet/>
      <dgm:spPr>
        <a:solidFill>
          <a:srgbClr val="033B57"/>
        </a:solidFill>
      </dgm:spPr>
      <dgm:t>
        <a:bodyPr/>
        <a:lstStyle/>
        <a:p>
          <a:r>
            <a:rPr lang="en-US" dirty="0"/>
            <a:t>Spiritual support/chaplaincy services</a:t>
          </a:r>
        </a:p>
      </dgm:t>
    </dgm:pt>
    <dgm:pt modelId="{FB4E16F4-EBF7-45B6-A029-B076FAA7481F}" type="parTrans" cxnId="{8D340C8D-D633-40C4-A6F3-A3E4DD88F3A4}">
      <dgm:prSet/>
      <dgm:spPr/>
      <dgm:t>
        <a:bodyPr/>
        <a:lstStyle/>
        <a:p>
          <a:endParaRPr lang="en-US"/>
        </a:p>
      </dgm:t>
    </dgm:pt>
    <dgm:pt modelId="{5D52D571-ECFA-4F4C-8F7A-C78BE705F4D2}" type="sibTrans" cxnId="{8D340C8D-D633-40C4-A6F3-A3E4DD88F3A4}">
      <dgm:prSet/>
      <dgm:spPr/>
      <dgm:t>
        <a:bodyPr/>
        <a:lstStyle/>
        <a:p>
          <a:endParaRPr lang="en-US"/>
        </a:p>
      </dgm:t>
    </dgm:pt>
    <dgm:pt modelId="{B86EE48B-A2A8-4A97-B0EF-8CA7F142E3FA}">
      <dgm:prSet/>
      <dgm:spPr>
        <a:solidFill>
          <a:srgbClr val="033B57"/>
        </a:solidFill>
      </dgm:spPr>
      <dgm:t>
        <a:bodyPr/>
        <a:lstStyle/>
        <a:p>
          <a:r>
            <a:rPr lang="en-US"/>
            <a:t>Hospice </a:t>
          </a:r>
          <a:endParaRPr lang="en-US" dirty="0"/>
        </a:p>
      </dgm:t>
    </dgm:pt>
    <dgm:pt modelId="{8A942240-FF7E-42FA-8B0E-5E5E724913E7}" type="parTrans" cxnId="{F375648F-F864-40A3-B7B9-96AEF7C324A3}">
      <dgm:prSet/>
      <dgm:spPr/>
      <dgm:t>
        <a:bodyPr/>
        <a:lstStyle/>
        <a:p>
          <a:endParaRPr lang="en-US"/>
        </a:p>
      </dgm:t>
    </dgm:pt>
    <dgm:pt modelId="{073F476D-CB98-4F0E-A4B6-F6A5B22DACC7}" type="sibTrans" cxnId="{F375648F-F864-40A3-B7B9-96AEF7C324A3}">
      <dgm:prSet/>
      <dgm:spPr/>
      <dgm:t>
        <a:bodyPr/>
        <a:lstStyle/>
        <a:p>
          <a:endParaRPr lang="en-US"/>
        </a:p>
      </dgm:t>
    </dgm:pt>
    <dgm:pt modelId="{59AA3E8A-AD23-416C-B1B6-E2558B081C7C}" type="pres">
      <dgm:prSet presAssocID="{A29F9AB6-88FC-49BD-B8C0-B1D73A02E77A}" presName="linear" presStyleCnt="0">
        <dgm:presLayoutVars>
          <dgm:animLvl val="lvl"/>
          <dgm:resizeHandles val="exact"/>
        </dgm:presLayoutVars>
      </dgm:prSet>
      <dgm:spPr/>
    </dgm:pt>
    <dgm:pt modelId="{6E21D598-271B-4D4D-A070-4F759EBE5FBD}" type="pres">
      <dgm:prSet presAssocID="{66583A4A-AD2C-4D23-9B7A-0E6919C147D9}" presName="parentText" presStyleLbl="node1" presStyleIdx="0" presStyleCnt="4">
        <dgm:presLayoutVars>
          <dgm:chMax val="0"/>
          <dgm:bulletEnabled val="1"/>
        </dgm:presLayoutVars>
      </dgm:prSet>
      <dgm:spPr/>
    </dgm:pt>
    <dgm:pt modelId="{2F4CE642-7A56-4860-A6FD-EA053B39D8C7}" type="pres">
      <dgm:prSet presAssocID="{5128FDCB-81DC-4CD0-A6DC-0E47AE6088DD}" presName="spacer" presStyleCnt="0"/>
      <dgm:spPr/>
    </dgm:pt>
    <dgm:pt modelId="{B27544C5-099A-4E27-A14C-2CDAC909FC06}" type="pres">
      <dgm:prSet presAssocID="{4EC15CF8-DEDC-416A-B298-C947D73AE4F4}" presName="parentText" presStyleLbl="node1" presStyleIdx="1" presStyleCnt="4">
        <dgm:presLayoutVars>
          <dgm:chMax val="0"/>
          <dgm:bulletEnabled val="1"/>
        </dgm:presLayoutVars>
      </dgm:prSet>
      <dgm:spPr/>
    </dgm:pt>
    <dgm:pt modelId="{97BA300A-8B8D-418C-B5AB-B617B94903D6}" type="pres">
      <dgm:prSet presAssocID="{4EC15CF8-DEDC-416A-B298-C947D73AE4F4}" presName="childText" presStyleLbl="revTx" presStyleIdx="0" presStyleCnt="1">
        <dgm:presLayoutVars>
          <dgm:bulletEnabled val="1"/>
        </dgm:presLayoutVars>
      </dgm:prSet>
      <dgm:spPr/>
    </dgm:pt>
    <dgm:pt modelId="{7A24AFD7-9E28-4086-AEE8-1A3DBEDC16E8}" type="pres">
      <dgm:prSet presAssocID="{0505D2BE-7CBB-43B8-804C-1679DE88D0D8}" presName="parentText" presStyleLbl="node1" presStyleIdx="2" presStyleCnt="4">
        <dgm:presLayoutVars>
          <dgm:chMax val="0"/>
          <dgm:bulletEnabled val="1"/>
        </dgm:presLayoutVars>
      </dgm:prSet>
      <dgm:spPr/>
    </dgm:pt>
    <dgm:pt modelId="{88DE6A02-7573-4C79-9C11-34044407E07A}" type="pres">
      <dgm:prSet presAssocID="{5D52D571-ECFA-4F4C-8F7A-C78BE705F4D2}" presName="spacer" presStyleCnt="0"/>
      <dgm:spPr/>
    </dgm:pt>
    <dgm:pt modelId="{8B5561A1-DA00-4DCC-BC37-5DC48121EB63}" type="pres">
      <dgm:prSet presAssocID="{B86EE48B-A2A8-4A97-B0EF-8CA7F142E3FA}" presName="parentText" presStyleLbl="node1" presStyleIdx="3" presStyleCnt="4">
        <dgm:presLayoutVars>
          <dgm:chMax val="0"/>
          <dgm:bulletEnabled val="1"/>
        </dgm:presLayoutVars>
      </dgm:prSet>
      <dgm:spPr/>
    </dgm:pt>
  </dgm:ptLst>
  <dgm:cxnLst>
    <dgm:cxn modelId="{C26F1115-5AAD-4FA6-866B-C9B6A056F522}" type="presOf" srcId="{4EC15CF8-DEDC-416A-B298-C947D73AE4F4}" destId="{B27544C5-099A-4E27-A14C-2CDAC909FC06}" srcOrd="0" destOrd="0" presId="urn:microsoft.com/office/officeart/2005/8/layout/vList2"/>
    <dgm:cxn modelId="{2C8D0317-41F6-4A8D-B31E-44F1169C2CF1}" type="presOf" srcId="{0505D2BE-7CBB-43B8-804C-1679DE88D0D8}" destId="{7A24AFD7-9E28-4086-AEE8-1A3DBEDC16E8}" srcOrd="0" destOrd="0" presId="urn:microsoft.com/office/officeart/2005/8/layout/vList2"/>
    <dgm:cxn modelId="{0A28E033-165D-43A4-9C14-60EA37D41A2D}" type="presOf" srcId="{36C9846A-2447-4B09-9D63-06636C93FBA9}" destId="{97BA300A-8B8D-418C-B5AB-B617B94903D6}" srcOrd="0" destOrd="2" presId="urn:microsoft.com/office/officeart/2005/8/layout/vList2"/>
    <dgm:cxn modelId="{7826DC45-C60A-4489-90D5-B012B02DF196}" type="presOf" srcId="{66583A4A-AD2C-4D23-9B7A-0E6919C147D9}" destId="{6E21D598-271B-4D4D-A070-4F759EBE5FBD}" srcOrd="0" destOrd="0" presId="urn:microsoft.com/office/officeart/2005/8/layout/vList2"/>
    <dgm:cxn modelId="{E6DE4047-6C79-44D0-8F8B-21768C1FAB73}" srcId="{4EC15CF8-DEDC-416A-B298-C947D73AE4F4}" destId="{36C9846A-2447-4B09-9D63-06636C93FBA9}" srcOrd="2" destOrd="0" parTransId="{A2AB9916-5834-4766-AA57-A6C7892D6F21}" sibTransId="{987C9696-C5BB-4312-BF7B-FB22C5385974}"/>
    <dgm:cxn modelId="{F172AF51-DBBE-4CD3-B79C-D463FA1485B7}" type="presOf" srcId="{B86EE48B-A2A8-4A97-B0EF-8CA7F142E3FA}" destId="{8B5561A1-DA00-4DCC-BC37-5DC48121EB63}" srcOrd="0" destOrd="0" presId="urn:microsoft.com/office/officeart/2005/8/layout/vList2"/>
    <dgm:cxn modelId="{1367E152-030C-41FE-8613-4DCB6C9BEF00}" srcId="{4EC15CF8-DEDC-416A-B298-C947D73AE4F4}" destId="{3601B75C-115B-4EDD-B25A-872F4BC80168}" srcOrd="1" destOrd="0" parTransId="{2BB5ECD7-5B43-4653-B3B4-F475605BA29C}" sibTransId="{71E6E646-59AA-43A5-829E-E3D535B67CC3}"/>
    <dgm:cxn modelId="{2CC6237C-4558-442E-A797-41671E600610}" type="presOf" srcId="{3601B75C-115B-4EDD-B25A-872F4BC80168}" destId="{97BA300A-8B8D-418C-B5AB-B617B94903D6}" srcOrd="0" destOrd="1" presId="urn:microsoft.com/office/officeart/2005/8/layout/vList2"/>
    <dgm:cxn modelId="{4BB3677C-3C7E-436F-88EE-BB55FF9C8D3E}" srcId="{A29F9AB6-88FC-49BD-B8C0-B1D73A02E77A}" destId="{4EC15CF8-DEDC-416A-B298-C947D73AE4F4}" srcOrd="1" destOrd="0" parTransId="{3073A9F4-BCB2-45BC-A5B7-F600C69F3DD1}" sibTransId="{411407B5-439B-4B44-9E4B-924E4ECDCE6A}"/>
    <dgm:cxn modelId="{8D340C8D-D633-40C4-A6F3-A3E4DD88F3A4}" srcId="{A29F9AB6-88FC-49BD-B8C0-B1D73A02E77A}" destId="{0505D2BE-7CBB-43B8-804C-1679DE88D0D8}" srcOrd="2" destOrd="0" parTransId="{FB4E16F4-EBF7-45B6-A029-B076FAA7481F}" sibTransId="{5D52D571-ECFA-4F4C-8F7A-C78BE705F4D2}"/>
    <dgm:cxn modelId="{E01F788D-E1D0-464B-B52B-5DCF18E665DB}" type="presOf" srcId="{F78F796B-D43E-4CBF-A7FA-A580A92F8A1F}" destId="{97BA300A-8B8D-418C-B5AB-B617B94903D6}" srcOrd="0" destOrd="3" presId="urn:microsoft.com/office/officeart/2005/8/layout/vList2"/>
    <dgm:cxn modelId="{F375648F-F864-40A3-B7B9-96AEF7C324A3}" srcId="{A29F9AB6-88FC-49BD-B8C0-B1D73A02E77A}" destId="{B86EE48B-A2A8-4A97-B0EF-8CA7F142E3FA}" srcOrd="3" destOrd="0" parTransId="{8A942240-FF7E-42FA-8B0E-5E5E724913E7}" sibTransId="{073F476D-CB98-4F0E-A4B6-F6A5B22DACC7}"/>
    <dgm:cxn modelId="{C1F5A28F-FB65-4A55-B6C8-ED11AD793A2B}" srcId="{4EC15CF8-DEDC-416A-B298-C947D73AE4F4}" destId="{F78F796B-D43E-4CBF-A7FA-A580A92F8A1F}" srcOrd="3" destOrd="0" parTransId="{7655719E-8DCA-430E-BB54-0ADEFD7D2DE7}" sibTransId="{F58F9D6D-73ED-4062-9D96-CDEFEBEAC6FE}"/>
    <dgm:cxn modelId="{D5B8509C-BC71-4BE8-A15F-78671890F32E}" srcId="{4EC15CF8-DEDC-416A-B298-C947D73AE4F4}" destId="{10B6B5A9-735D-49B6-A210-BBF5283A6CE4}" srcOrd="0" destOrd="0" parTransId="{63CBEF33-742A-4C66-8967-E768C9983AD1}" sibTransId="{AB9FC17B-32CE-43A0-8627-34DD3DEAC04E}"/>
    <dgm:cxn modelId="{B8CA78BD-E0F0-44B1-AAA0-A8D1B224CD93}" type="presOf" srcId="{10B6B5A9-735D-49B6-A210-BBF5283A6CE4}" destId="{97BA300A-8B8D-418C-B5AB-B617B94903D6}" srcOrd="0" destOrd="0" presId="urn:microsoft.com/office/officeart/2005/8/layout/vList2"/>
    <dgm:cxn modelId="{1A5F40C6-762D-400C-94FD-8398A2307269}" srcId="{A29F9AB6-88FC-49BD-B8C0-B1D73A02E77A}" destId="{66583A4A-AD2C-4D23-9B7A-0E6919C147D9}" srcOrd="0" destOrd="0" parTransId="{D233CC89-A7C7-4AED-8735-63A109476DB8}" sibTransId="{5128FDCB-81DC-4CD0-A6DC-0E47AE6088DD}"/>
    <dgm:cxn modelId="{B705FED7-C49D-48F9-9342-268793CF1DCC}" type="presOf" srcId="{A29F9AB6-88FC-49BD-B8C0-B1D73A02E77A}" destId="{59AA3E8A-AD23-416C-B1B6-E2558B081C7C}" srcOrd="0" destOrd="0" presId="urn:microsoft.com/office/officeart/2005/8/layout/vList2"/>
    <dgm:cxn modelId="{3797336E-4E72-4F68-AE8B-126FC3C62F6A}" type="presParOf" srcId="{59AA3E8A-AD23-416C-B1B6-E2558B081C7C}" destId="{6E21D598-271B-4D4D-A070-4F759EBE5FBD}" srcOrd="0" destOrd="0" presId="urn:microsoft.com/office/officeart/2005/8/layout/vList2"/>
    <dgm:cxn modelId="{F1019D47-754B-4CA4-BCCD-FF7D59B1CF5F}" type="presParOf" srcId="{59AA3E8A-AD23-416C-B1B6-E2558B081C7C}" destId="{2F4CE642-7A56-4860-A6FD-EA053B39D8C7}" srcOrd="1" destOrd="0" presId="urn:microsoft.com/office/officeart/2005/8/layout/vList2"/>
    <dgm:cxn modelId="{75319355-A770-4497-8A4A-4CB5639303F4}" type="presParOf" srcId="{59AA3E8A-AD23-416C-B1B6-E2558B081C7C}" destId="{B27544C5-099A-4E27-A14C-2CDAC909FC06}" srcOrd="2" destOrd="0" presId="urn:microsoft.com/office/officeart/2005/8/layout/vList2"/>
    <dgm:cxn modelId="{27B266D9-769E-4210-88AB-18D4A6616349}" type="presParOf" srcId="{59AA3E8A-AD23-416C-B1B6-E2558B081C7C}" destId="{97BA300A-8B8D-418C-B5AB-B617B94903D6}" srcOrd="3" destOrd="0" presId="urn:microsoft.com/office/officeart/2005/8/layout/vList2"/>
    <dgm:cxn modelId="{08B44692-F522-410C-AAC0-CAD8B566AFD3}" type="presParOf" srcId="{59AA3E8A-AD23-416C-B1B6-E2558B081C7C}" destId="{7A24AFD7-9E28-4086-AEE8-1A3DBEDC16E8}" srcOrd="4" destOrd="0" presId="urn:microsoft.com/office/officeart/2005/8/layout/vList2"/>
    <dgm:cxn modelId="{F7BA6F3D-7AD9-4B72-B195-C726CE655A7C}" type="presParOf" srcId="{59AA3E8A-AD23-416C-B1B6-E2558B081C7C}" destId="{88DE6A02-7573-4C79-9C11-34044407E07A}" srcOrd="5" destOrd="0" presId="urn:microsoft.com/office/officeart/2005/8/layout/vList2"/>
    <dgm:cxn modelId="{0222B3F8-B70D-4F8E-BF60-54EEAA69A548}" type="presParOf" srcId="{59AA3E8A-AD23-416C-B1B6-E2558B081C7C}" destId="{8B5561A1-DA00-4DCC-BC37-5DC48121EB63}"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19D52D-09B9-4FA3-A315-584464FE323C}">
      <dsp:nvSpPr>
        <dsp:cNvPr id="0" name=""/>
        <dsp:cNvSpPr/>
      </dsp:nvSpPr>
      <dsp:spPr>
        <a:xfrm>
          <a:off x="40" y="278350"/>
          <a:ext cx="3881177" cy="1036800"/>
        </a:xfrm>
        <a:prstGeom prst="rect">
          <a:avLst/>
        </a:prstGeom>
        <a:solidFill>
          <a:srgbClr val="033B57"/>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146304" rIns="256032" bIns="146304" numCol="1" spcCol="1270" anchor="ctr" anchorCtr="0">
          <a:noAutofit/>
        </a:bodyPr>
        <a:lstStyle/>
        <a:p>
          <a:pPr marL="0" lvl="0" indent="0" algn="ctr" defTabSz="1600200">
            <a:lnSpc>
              <a:spcPct val="90000"/>
            </a:lnSpc>
            <a:spcBef>
              <a:spcPct val="0"/>
            </a:spcBef>
            <a:spcAft>
              <a:spcPct val="35000"/>
            </a:spcAft>
            <a:buNone/>
          </a:pPr>
          <a:r>
            <a:rPr lang="en-US" sz="3600" kern="1200" dirty="0">
              <a:solidFill>
                <a:schemeClr val="bg1"/>
              </a:solidFill>
            </a:rPr>
            <a:t>Benign</a:t>
          </a:r>
        </a:p>
      </dsp:txBody>
      <dsp:txXfrm>
        <a:off x="40" y="278350"/>
        <a:ext cx="3881177" cy="1036800"/>
      </dsp:txXfrm>
    </dsp:sp>
    <dsp:sp modelId="{6AA4A6EC-FCF8-42D3-8878-4A93EC6CFEA7}">
      <dsp:nvSpPr>
        <dsp:cNvPr id="0" name=""/>
        <dsp:cNvSpPr/>
      </dsp:nvSpPr>
      <dsp:spPr>
        <a:xfrm>
          <a:off x="40" y="1315150"/>
          <a:ext cx="3881177" cy="247050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2024" tIns="192024" rIns="256032" bIns="288036" numCol="1" spcCol="1270" anchor="t" anchorCtr="0">
          <a:noAutofit/>
        </a:bodyPr>
        <a:lstStyle/>
        <a:p>
          <a:pPr marL="285750" lvl="1" indent="-285750" algn="l" defTabSz="1600200">
            <a:lnSpc>
              <a:spcPct val="90000"/>
            </a:lnSpc>
            <a:spcBef>
              <a:spcPct val="0"/>
            </a:spcBef>
            <a:spcAft>
              <a:spcPct val="15000"/>
            </a:spcAft>
            <a:buChar char="•"/>
          </a:pPr>
          <a:r>
            <a:rPr lang="en-US" sz="3600" kern="1200" dirty="0"/>
            <a:t>Non-cancerous</a:t>
          </a:r>
        </a:p>
        <a:p>
          <a:pPr marL="285750" lvl="1" indent="-285750" algn="l" defTabSz="1600200">
            <a:lnSpc>
              <a:spcPct val="90000"/>
            </a:lnSpc>
            <a:spcBef>
              <a:spcPct val="0"/>
            </a:spcBef>
            <a:spcAft>
              <a:spcPct val="15000"/>
            </a:spcAft>
            <a:buChar char="•"/>
          </a:pPr>
          <a:r>
            <a:rPr lang="en-US" sz="3600" kern="1200" dirty="0"/>
            <a:t>Do not grow into other tissue</a:t>
          </a:r>
        </a:p>
      </dsp:txBody>
      <dsp:txXfrm>
        <a:off x="40" y="1315150"/>
        <a:ext cx="3881177" cy="2470500"/>
      </dsp:txXfrm>
    </dsp:sp>
    <dsp:sp modelId="{FC088E25-FA4F-4E56-A9EA-8B20EB5F1985}">
      <dsp:nvSpPr>
        <dsp:cNvPr id="0" name=""/>
        <dsp:cNvSpPr/>
      </dsp:nvSpPr>
      <dsp:spPr>
        <a:xfrm>
          <a:off x="4424582" y="278350"/>
          <a:ext cx="3881177" cy="1036800"/>
        </a:xfrm>
        <a:prstGeom prst="rect">
          <a:avLst/>
        </a:prstGeom>
        <a:solidFill>
          <a:srgbClr val="033B57"/>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146304" rIns="256032" bIns="146304" numCol="1" spcCol="1270" anchor="ctr" anchorCtr="0">
          <a:noAutofit/>
        </a:bodyPr>
        <a:lstStyle/>
        <a:p>
          <a:pPr marL="0" lvl="0" indent="0" algn="ctr" defTabSz="1600200">
            <a:lnSpc>
              <a:spcPct val="90000"/>
            </a:lnSpc>
            <a:spcBef>
              <a:spcPct val="0"/>
            </a:spcBef>
            <a:spcAft>
              <a:spcPct val="35000"/>
            </a:spcAft>
            <a:buNone/>
          </a:pPr>
          <a:r>
            <a:rPr lang="en-US" sz="3600" kern="1200" dirty="0">
              <a:solidFill>
                <a:schemeClr val="bg1"/>
              </a:solidFill>
            </a:rPr>
            <a:t>Malignant</a:t>
          </a:r>
        </a:p>
      </dsp:txBody>
      <dsp:txXfrm>
        <a:off x="4424582" y="278350"/>
        <a:ext cx="3881177" cy="1036800"/>
      </dsp:txXfrm>
    </dsp:sp>
    <dsp:sp modelId="{75D4764A-F843-4674-AFA3-D44509F65475}">
      <dsp:nvSpPr>
        <dsp:cNvPr id="0" name=""/>
        <dsp:cNvSpPr/>
      </dsp:nvSpPr>
      <dsp:spPr>
        <a:xfrm>
          <a:off x="4424582" y="1315150"/>
          <a:ext cx="3881177" cy="247050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2024" tIns="192024" rIns="256032" bIns="288036" numCol="1" spcCol="1270" anchor="t" anchorCtr="0">
          <a:noAutofit/>
        </a:bodyPr>
        <a:lstStyle/>
        <a:p>
          <a:pPr marL="285750" lvl="1" indent="-285750" algn="l" defTabSz="1600200">
            <a:lnSpc>
              <a:spcPct val="90000"/>
            </a:lnSpc>
            <a:spcBef>
              <a:spcPct val="0"/>
            </a:spcBef>
            <a:spcAft>
              <a:spcPct val="15000"/>
            </a:spcAft>
            <a:buChar char="•"/>
          </a:pPr>
          <a:r>
            <a:rPr lang="en-US" sz="3600" kern="1200" dirty="0"/>
            <a:t>Cancerous</a:t>
          </a:r>
        </a:p>
        <a:p>
          <a:pPr marL="285750" lvl="1" indent="-285750" algn="l" defTabSz="1600200">
            <a:lnSpc>
              <a:spcPct val="90000"/>
            </a:lnSpc>
            <a:spcBef>
              <a:spcPct val="0"/>
            </a:spcBef>
            <a:spcAft>
              <a:spcPct val="15000"/>
            </a:spcAft>
            <a:buChar char="•"/>
          </a:pPr>
          <a:r>
            <a:rPr lang="en-US" sz="3600" kern="1200" dirty="0"/>
            <a:t>Invade tissue or spread</a:t>
          </a:r>
        </a:p>
      </dsp:txBody>
      <dsp:txXfrm>
        <a:off x="4424582" y="1315150"/>
        <a:ext cx="3881177" cy="247050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B01044-8CF6-44BC-82E6-7C9DE38A29A5}">
      <dsp:nvSpPr>
        <dsp:cNvPr id="0" name=""/>
        <dsp:cNvSpPr/>
      </dsp:nvSpPr>
      <dsp:spPr>
        <a:xfrm>
          <a:off x="0" y="337401"/>
          <a:ext cx="8077200" cy="4032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11866FEF-F24A-4164-B285-1285D66DCED8}">
      <dsp:nvSpPr>
        <dsp:cNvPr id="0" name=""/>
        <dsp:cNvSpPr/>
      </dsp:nvSpPr>
      <dsp:spPr>
        <a:xfrm>
          <a:off x="403860" y="101241"/>
          <a:ext cx="5654040" cy="472320"/>
        </a:xfrm>
        <a:prstGeom prst="roundRect">
          <a:avLst/>
        </a:prstGeom>
        <a:solidFill>
          <a:srgbClr val="033B57"/>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13709" tIns="0" rIns="213709" bIns="0" numCol="1" spcCol="1270" anchor="ctr" anchorCtr="0">
          <a:noAutofit/>
        </a:bodyPr>
        <a:lstStyle/>
        <a:p>
          <a:pPr marL="0" lvl="0" indent="0" algn="l" defTabSz="711200">
            <a:lnSpc>
              <a:spcPct val="90000"/>
            </a:lnSpc>
            <a:spcBef>
              <a:spcPct val="0"/>
            </a:spcBef>
            <a:spcAft>
              <a:spcPct val="35000"/>
            </a:spcAft>
            <a:buNone/>
          </a:pPr>
          <a:r>
            <a:rPr lang="en-US" sz="1600" kern="1200"/>
            <a:t>Improve response to standard medical treatment</a:t>
          </a:r>
        </a:p>
      </dsp:txBody>
      <dsp:txXfrm>
        <a:off x="426917" y="124298"/>
        <a:ext cx="5607926" cy="426206"/>
      </dsp:txXfrm>
    </dsp:sp>
    <dsp:sp modelId="{F50262A3-B298-474A-929C-F1B8320FAFA6}">
      <dsp:nvSpPr>
        <dsp:cNvPr id="0" name=""/>
        <dsp:cNvSpPr/>
      </dsp:nvSpPr>
      <dsp:spPr>
        <a:xfrm>
          <a:off x="0" y="1063161"/>
          <a:ext cx="8077200" cy="4032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F7D8E8AE-1120-40EA-A6CE-5F074E17AD81}">
      <dsp:nvSpPr>
        <dsp:cNvPr id="0" name=""/>
        <dsp:cNvSpPr/>
      </dsp:nvSpPr>
      <dsp:spPr>
        <a:xfrm>
          <a:off x="403860" y="827001"/>
          <a:ext cx="5654040" cy="472320"/>
        </a:xfrm>
        <a:prstGeom prst="roundRect">
          <a:avLst/>
        </a:prstGeom>
        <a:solidFill>
          <a:srgbClr val="033B57"/>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13709" tIns="0" rIns="213709" bIns="0" numCol="1" spcCol="1270" anchor="ctr" anchorCtr="0">
          <a:noAutofit/>
        </a:bodyPr>
        <a:lstStyle/>
        <a:p>
          <a:pPr marL="0" lvl="0" indent="0" algn="l" defTabSz="711200">
            <a:lnSpc>
              <a:spcPct val="90000"/>
            </a:lnSpc>
            <a:spcBef>
              <a:spcPct val="0"/>
            </a:spcBef>
            <a:spcAft>
              <a:spcPct val="35000"/>
            </a:spcAft>
            <a:buNone/>
          </a:pPr>
          <a:r>
            <a:rPr lang="en-US" sz="1600" kern="1200" dirty="0"/>
            <a:t>Manage side effects of cancer treatment</a:t>
          </a:r>
        </a:p>
      </dsp:txBody>
      <dsp:txXfrm>
        <a:off x="426917" y="850058"/>
        <a:ext cx="5607926" cy="426206"/>
      </dsp:txXfrm>
    </dsp:sp>
    <dsp:sp modelId="{6FB278B0-B5EA-4318-9DF3-A4A737418680}">
      <dsp:nvSpPr>
        <dsp:cNvPr id="0" name=""/>
        <dsp:cNvSpPr/>
      </dsp:nvSpPr>
      <dsp:spPr>
        <a:xfrm>
          <a:off x="0" y="1788921"/>
          <a:ext cx="8077200" cy="4032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06E39796-99C2-465F-B708-0385CF0F9575}">
      <dsp:nvSpPr>
        <dsp:cNvPr id="0" name=""/>
        <dsp:cNvSpPr/>
      </dsp:nvSpPr>
      <dsp:spPr>
        <a:xfrm>
          <a:off x="403860" y="1552761"/>
          <a:ext cx="5654040" cy="472320"/>
        </a:xfrm>
        <a:prstGeom prst="roundRect">
          <a:avLst/>
        </a:prstGeom>
        <a:solidFill>
          <a:srgbClr val="033B57"/>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13709" tIns="0" rIns="213709" bIns="0" numCol="1" spcCol="1270" anchor="ctr" anchorCtr="0">
          <a:noAutofit/>
        </a:bodyPr>
        <a:lstStyle/>
        <a:p>
          <a:pPr marL="0" lvl="0" indent="0" algn="l" defTabSz="711200">
            <a:lnSpc>
              <a:spcPct val="90000"/>
            </a:lnSpc>
            <a:spcBef>
              <a:spcPct val="0"/>
            </a:spcBef>
            <a:spcAft>
              <a:spcPct val="35000"/>
            </a:spcAft>
            <a:buNone/>
          </a:pPr>
          <a:r>
            <a:rPr lang="en-US" sz="1600" kern="1200" dirty="0"/>
            <a:t>Prevent or manage cancer symptoms</a:t>
          </a:r>
        </a:p>
      </dsp:txBody>
      <dsp:txXfrm>
        <a:off x="426917" y="1575818"/>
        <a:ext cx="5607926" cy="426206"/>
      </dsp:txXfrm>
    </dsp:sp>
    <dsp:sp modelId="{E3046352-347F-4CAF-8C2C-24036AFBACCE}">
      <dsp:nvSpPr>
        <dsp:cNvPr id="0" name=""/>
        <dsp:cNvSpPr/>
      </dsp:nvSpPr>
      <dsp:spPr>
        <a:xfrm>
          <a:off x="0" y="2514681"/>
          <a:ext cx="8077200" cy="4032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B30BFD46-0A37-4303-8F10-00DEC1065FDC}">
      <dsp:nvSpPr>
        <dsp:cNvPr id="0" name=""/>
        <dsp:cNvSpPr/>
      </dsp:nvSpPr>
      <dsp:spPr>
        <a:xfrm>
          <a:off x="403860" y="2278521"/>
          <a:ext cx="5654040" cy="472320"/>
        </a:xfrm>
        <a:prstGeom prst="roundRect">
          <a:avLst/>
        </a:prstGeom>
        <a:solidFill>
          <a:srgbClr val="033B57"/>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13709" tIns="0" rIns="213709" bIns="0" numCol="1" spcCol="1270" anchor="ctr" anchorCtr="0">
          <a:noAutofit/>
        </a:bodyPr>
        <a:lstStyle/>
        <a:p>
          <a:pPr marL="0" lvl="0" indent="0" algn="l" defTabSz="711200">
            <a:lnSpc>
              <a:spcPct val="90000"/>
            </a:lnSpc>
            <a:spcBef>
              <a:spcPct val="0"/>
            </a:spcBef>
            <a:spcAft>
              <a:spcPct val="35000"/>
            </a:spcAft>
            <a:buNone/>
          </a:pPr>
          <a:r>
            <a:rPr lang="en-US" sz="1600" kern="1200" dirty="0"/>
            <a:t>Improve survival</a:t>
          </a:r>
        </a:p>
      </dsp:txBody>
      <dsp:txXfrm>
        <a:off x="426917" y="2301578"/>
        <a:ext cx="5607926" cy="426206"/>
      </dsp:txXfrm>
    </dsp:sp>
    <dsp:sp modelId="{CD7DF1B9-67A6-4B1C-9508-B1667419A210}">
      <dsp:nvSpPr>
        <dsp:cNvPr id="0" name=""/>
        <dsp:cNvSpPr/>
      </dsp:nvSpPr>
      <dsp:spPr>
        <a:xfrm>
          <a:off x="0" y="3240441"/>
          <a:ext cx="8077200" cy="4032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D8D681D5-AEBD-4D2C-AA97-35850C33CAF3}">
      <dsp:nvSpPr>
        <dsp:cNvPr id="0" name=""/>
        <dsp:cNvSpPr/>
      </dsp:nvSpPr>
      <dsp:spPr>
        <a:xfrm>
          <a:off x="403860" y="3004281"/>
          <a:ext cx="5654040" cy="472320"/>
        </a:xfrm>
        <a:prstGeom prst="roundRect">
          <a:avLst/>
        </a:prstGeom>
        <a:solidFill>
          <a:srgbClr val="033B57"/>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13709" tIns="0" rIns="213709" bIns="0" numCol="1" spcCol="1270" anchor="ctr" anchorCtr="0">
          <a:noAutofit/>
        </a:bodyPr>
        <a:lstStyle/>
        <a:p>
          <a:pPr marL="0" lvl="0" indent="0" algn="l" defTabSz="711200">
            <a:lnSpc>
              <a:spcPct val="90000"/>
            </a:lnSpc>
            <a:spcBef>
              <a:spcPct val="0"/>
            </a:spcBef>
            <a:spcAft>
              <a:spcPct val="35000"/>
            </a:spcAft>
            <a:buNone/>
          </a:pPr>
          <a:r>
            <a:rPr lang="en-US" sz="1600" kern="1200" dirty="0"/>
            <a:t>Enhance a sense of well-being and quality of life</a:t>
          </a:r>
        </a:p>
      </dsp:txBody>
      <dsp:txXfrm>
        <a:off x="426917" y="3027338"/>
        <a:ext cx="5607926" cy="42620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B73CCB-7DC2-4A9D-A286-2A927694F7C7}">
      <dsp:nvSpPr>
        <dsp:cNvPr id="0" name=""/>
        <dsp:cNvSpPr/>
      </dsp:nvSpPr>
      <dsp:spPr>
        <a:xfrm>
          <a:off x="0" y="0"/>
          <a:ext cx="7772400" cy="374400"/>
        </a:xfrm>
        <a:prstGeom prst="roundRect">
          <a:avLst/>
        </a:prstGeom>
        <a:solidFill>
          <a:srgbClr val="033B5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American Cancer Society</a:t>
          </a:r>
        </a:p>
      </dsp:txBody>
      <dsp:txXfrm>
        <a:off x="18277" y="18277"/>
        <a:ext cx="7735846" cy="337846"/>
      </dsp:txXfrm>
    </dsp:sp>
    <dsp:sp modelId="{13143D52-CD0C-4F56-B314-E6732DAC8C0C}">
      <dsp:nvSpPr>
        <dsp:cNvPr id="0" name=""/>
        <dsp:cNvSpPr/>
      </dsp:nvSpPr>
      <dsp:spPr>
        <a:xfrm>
          <a:off x="0" y="399419"/>
          <a:ext cx="7772400" cy="264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6774" tIns="20320" rIns="113792" bIns="20320" numCol="1" spcCol="1270" anchor="t" anchorCtr="0">
          <a:noAutofit/>
        </a:bodyPr>
        <a:lstStyle/>
        <a:p>
          <a:pPr marL="114300" lvl="1" indent="-114300" algn="l" defTabSz="533400">
            <a:lnSpc>
              <a:spcPct val="90000"/>
            </a:lnSpc>
            <a:spcBef>
              <a:spcPct val="0"/>
            </a:spcBef>
            <a:spcAft>
              <a:spcPct val="20000"/>
            </a:spcAft>
            <a:buChar char="•"/>
          </a:pPr>
          <a:r>
            <a:rPr lang="en-US" sz="1200" kern="1200"/>
            <a:t>cancer.org</a:t>
          </a:r>
        </a:p>
      </dsp:txBody>
      <dsp:txXfrm>
        <a:off x="0" y="399419"/>
        <a:ext cx="7772400" cy="264960"/>
      </dsp:txXfrm>
    </dsp:sp>
    <dsp:sp modelId="{AF2F5A19-3120-43CA-8574-85E03521FEDE}">
      <dsp:nvSpPr>
        <dsp:cNvPr id="0" name=""/>
        <dsp:cNvSpPr/>
      </dsp:nvSpPr>
      <dsp:spPr>
        <a:xfrm>
          <a:off x="0" y="664379"/>
          <a:ext cx="7772400" cy="374400"/>
        </a:xfrm>
        <a:prstGeom prst="roundRect">
          <a:avLst/>
        </a:prstGeom>
        <a:solidFill>
          <a:srgbClr val="033B5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American Society of Clinical Oncology</a:t>
          </a:r>
        </a:p>
      </dsp:txBody>
      <dsp:txXfrm>
        <a:off x="18277" y="682656"/>
        <a:ext cx="7735846" cy="337846"/>
      </dsp:txXfrm>
    </dsp:sp>
    <dsp:sp modelId="{CB2E1BF3-A0C1-4E00-ADBB-05947DDB9F34}">
      <dsp:nvSpPr>
        <dsp:cNvPr id="0" name=""/>
        <dsp:cNvSpPr/>
      </dsp:nvSpPr>
      <dsp:spPr>
        <a:xfrm>
          <a:off x="0" y="1038779"/>
          <a:ext cx="7772400" cy="264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6774" tIns="20320" rIns="113792" bIns="20320" numCol="1" spcCol="1270" anchor="t" anchorCtr="0">
          <a:noAutofit/>
        </a:bodyPr>
        <a:lstStyle/>
        <a:p>
          <a:pPr marL="114300" lvl="1" indent="-114300" algn="l" defTabSz="533400">
            <a:lnSpc>
              <a:spcPct val="90000"/>
            </a:lnSpc>
            <a:spcBef>
              <a:spcPct val="0"/>
            </a:spcBef>
            <a:spcAft>
              <a:spcPct val="20000"/>
            </a:spcAft>
            <a:buChar char="•"/>
          </a:pPr>
          <a:r>
            <a:rPr lang="en-US" sz="1200" kern="1200" dirty="0"/>
            <a:t>cancer.net</a:t>
          </a:r>
        </a:p>
      </dsp:txBody>
      <dsp:txXfrm>
        <a:off x="0" y="1038779"/>
        <a:ext cx="7772400" cy="264960"/>
      </dsp:txXfrm>
    </dsp:sp>
    <dsp:sp modelId="{D54C5F4F-1EDC-40E4-A40C-7FE6F323D8BC}">
      <dsp:nvSpPr>
        <dsp:cNvPr id="0" name=""/>
        <dsp:cNvSpPr/>
      </dsp:nvSpPr>
      <dsp:spPr>
        <a:xfrm>
          <a:off x="0" y="1299633"/>
          <a:ext cx="7772400" cy="374400"/>
        </a:xfrm>
        <a:prstGeom prst="roundRect">
          <a:avLst/>
        </a:prstGeom>
        <a:solidFill>
          <a:srgbClr val="033B5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Centers for Disease Control and Prevention</a:t>
          </a:r>
        </a:p>
      </dsp:txBody>
      <dsp:txXfrm>
        <a:off x="18277" y="1317910"/>
        <a:ext cx="7735846" cy="337846"/>
      </dsp:txXfrm>
    </dsp:sp>
    <dsp:sp modelId="{BA531884-530C-4FE1-B472-395C4AD9E8A1}">
      <dsp:nvSpPr>
        <dsp:cNvPr id="0" name=""/>
        <dsp:cNvSpPr/>
      </dsp:nvSpPr>
      <dsp:spPr>
        <a:xfrm>
          <a:off x="0" y="1678140"/>
          <a:ext cx="7772400" cy="264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6774" tIns="20320" rIns="113792" bIns="20320" numCol="1" spcCol="1270" anchor="t" anchorCtr="0">
          <a:noAutofit/>
        </a:bodyPr>
        <a:lstStyle/>
        <a:p>
          <a:pPr marL="114300" lvl="1" indent="-114300" algn="l" defTabSz="533400">
            <a:lnSpc>
              <a:spcPct val="90000"/>
            </a:lnSpc>
            <a:spcBef>
              <a:spcPct val="0"/>
            </a:spcBef>
            <a:spcAft>
              <a:spcPct val="20000"/>
            </a:spcAft>
            <a:buChar char="•"/>
          </a:pPr>
          <a:r>
            <a:rPr lang="en-US" sz="1200" kern="1200" dirty="0"/>
            <a:t>cdc.gov</a:t>
          </a:r>
        </a:p>
      </dsp:txBody>
      <dsp:txXfrm>
        <a:off x="0" y="1678140"/>
        <a:ext cx="7772400" cy="264960"/>
      </dsp:txXfrm>
    </dsp:sp>
    <dsp:sp modelId="{514A7967-41C6-42C0-B267-EC56394D19AA}">
      <dsp:nvSpPr>
        <dsp:cNvPr id="0" name=""/>
        <dsp:cNvSpPr/>
      </dsp:nvSpPr>
      <dsp:spPr>
        <a:xfrm>
          <a:off x="0" y="1943099"/>
          <a:ext cx="7772400" cy="374400"/>
        </a:xfrm>
        <a:prstGeom prst="roundRect">
          <a:avLst/>
        </a:prstGeom>
        <a:solidFill>
          <a:srgbClr val="033B5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LIVE</a:t>
          </a:r>
          <a:r>
            <a:rPr lang="en-US" sz="1600" b="1" kern="1200" dirty="0"/>
            <a:t>STRONG</a:t>
          </a:r>
          <a:endParaRPr lang="en-US" sz="1600" kern="1200" dirty="0"/>
        </a:p>
      </dsp:txBody>
      <dsp:txXfrm>
        <a:off x="18277" y="1961376"/>
        <a:ext cx="7735846" cy="337846"/>
      </dsp:txXfrm>
    </dsp:sp>
    <dsp:sp modelId="{AB4CC9C2-BFD6-42F2-87C5-1A00CC936DB8}">
      <dsp:nvSpPr>
        <dsp:cNvPr id="0" name=""/>
        <dsp:cNvSpPr/>
      </dsp:nvSpPr>
      <dsp:spPr>
        <a:xfrm>
          <a:off x="0" y="2317500"/>
          <a:ext cx="7772400" cy="264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6774" tIns="20320" rIns="113792" bIns="20320" numCol="1" spcCol="1270" anchor="t" anchorCtr="0">
          <a:noAutofit/>
        </a:bodyPr>
        <a:lstStyle/>
        <a:p>
          <a:pPr marL="114300" lvl="1" indent="-114300" algn="l" defTabSz="533400">
            <a:lnSpc>
              <a:spcPct val="90000"/>
            </a:lnSpc>
            <a:spcBef>
              <a:spcPct val="0"/>
            </a:spcBef>
            <a:spcAft>
              <a:spcPct val="20000"/>
            </a:spcAft>
            <a:buChar char="•"/>
          </a:pPr>
          <a:r>
            <a:rPr lang="en-US" sz="1200" kern="1200" dirty="0"/>
            <a:t>livestrong.org</a:t>
          </a:r>
        </a:p>
      </dsp:txBody>
      <dsp:txXfrm>
        <a:off x="0" y="2317500"/>
        <a:ext cx="7772400" cy="264960"/>
      </dsp:txXfrm>
    </dsp:sp>
    <dsp:sp modelId="{4013E167-DC60-46D5-A637-4C01F2BDD2AB}">
      <dsp:nvSpPr>
        <dsp:cNvPr id="0" name=""/>
        <dsp:cNvSpPr/>
      </dsp:nvSpPr>
      <dsp:spPr>
        <a:xfrm>
          <a:off x="0" y="2582460"/>
          <a:ext cx="7772400" cy="374400"/>
        </a:xfrm>
        <a:prstGeom prst="roundRect">
          <a:avLst/>
        </a:prstGeom>
        <a:solidFill>
          <a:srgbClr val="033B5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National Cancer Institute</a:t>
          </a:r>
        </a:p>
      </dsp:txBody>
      <dsp:txXfrm>
        <a:off x="18277" y="2600737"/>
        <a:ext cx="7735846" cy="337846"/>
      </dsp:txXfrm>
    </dsp:sp>
    <dsp:sp modelId="{E3AA4817-A468-4FDD-AC5A-1CCC3C21A7A4}">
      <dsp:nvSpPr>
        <dsp:cNvPr id="0" name=""/>
        <dsp:cNvSpPr/>
      </dsp:nvSpPr>
      <dsp:spPr>
        <a:xfrm>
          <a:off x="0" y="2956860"/>
          <a:ext cx="7772400" cy="264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6774" tIns="20320" rIns="113792" bIns="20320" numCol="1" spcCol="1270" anchor="t" anchorCtr="0">
          <a:noAutofit/>
        </a:bodyPr>
        <a:lstStyle/>
        <a:p>
          <a:pPr marL="114300" lvl="1" indent="-114300" algn="l" defTabSz="533400">
            <a:lnSpc>
              <a:spcPct val="90000"/>
            </a:lnSpc>
            <a:spcBef>
              <a:spcPct val="0"/>
            </a:spcBef>
            <a:spcAft>
              <a:spcPct val="20000"/>
            </a:spcAft>
            <a:buChar char="•"/>
          </a:pPr>
          <a:r>
            <a:rPr lang="en-US" sz="1200" kern="1200" dirty="0"/>
            <a:t>cancer.gov</a:t>
          </a:r>
        </a:p>
      </dsp:txBody>
      <dsp:txXfrm>
        <a:off x="0" y="2956860"/>
        <a:ext cx="7772400" cy="264960"/>
      </dsp:txXfrm>
    </dsp:sp>
    <dsp:sp modelId="{64664755-F799-4C93-8074-0426E215A40E}">
      <dsp:nvSpPr>
        <dsp:cNvPr id="0" name=""/>
        <dsp:cNvSpPr/>
      </dsp:nvSpPr>
      <dsp:spPr>
        <a:xfrm>
          <a:off x="0" y="3221820"/>
          <a:ext cx="7772400" cy="374400"/>
        </a:xfrm>
        <a:prstGeom prst="roundRect">
          <a:avLst/>
        </a:prstGeom>
        <a:solidFill>
          <a:srgbClr val="033B5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U.S. Preventive Services Task Force</a:t>
          </a:r>
        </a:p>
      </dsp:txBody>
      <dsp:txXfrm>
        <a:off x="18277" y="3240097"/>
        <a:ext cx="7735846" cy="337846"/>
      </dsp:txXfrm>
    </dsp:sp>
    <dsp:sp modelId="{943AC660-3907-4EFF-95CA-0D447D054328}">
      <dsp:nvSpPr>
        <dsp:cNvPr id="0" name=""/>
        <dsp:cNvSpPr/>
      </dsp:nvSpPr>
      <dsp:spPr>
        <a:xfrm>
          <a:off x="0" y="3596220"/>
          <a:ext cx="7772400" cy="264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6774" tIns="20320" rIns="113792" bIns="20320" numCol="1" spcCol="1270" anchor="t" anchorCtr="0">
          <a:noAutofit/>
        </a:bodyPr>
        <a:lstStyle/>
        <a:p>
          <a:pPr marL="114300" lvl="1" indent="-114300" algn="l" defTabSz="533400">
            <a:lnSpc>
              <a:spcPct val="90000"/>
            </a:lnSpc>
            <a:spcBef>
              <a:spcPct val="0"/>
            </a:spcBef>
            <a:spcAft>
              <a:spcPct val="20000"/>
            </a:spcAft>
            <a:buChar char="•"/>
          </a:pPr>
          <a:r>
            <a:rPr lang="en-US" sz="1200" kern="1200" dirty="0"/>
            <a:t>http://www.uspreventiveservicestaskforce.org</a:t>
          </a:r>
        </a:p>
      </dsp:txBody>
      <dsp:txXfrm>
        <a:off x="0" y="3596220"/>
        <a:ext cx="7772400" cy="2649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D1B6F6-3716-4E24-B37F-3AD5D84669A3}">
      <dsp:nvSpPr>
        <dsp:cNvPr id="0" name=""/>
        <dsp:cNvSpPr/>
      </dsp:nvSpPr>
      <dsp:spPr>
        <a:xfrm>
          <a:off x="3444240" y="1160"/>
          <a:ext cx="5166360" cy="920948"/>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Char char="•"/>
          </a:pPr>
          <a:r>
            <a:rPr lang="en-US" sz="1600" kern="1200" dirty="0"/>
            <a:t>Start</a:t>
          </a:r>
          <a:r>
            <a:rPr lang="en-US" sz="1600" kern="1200" baseline="0" dirty="0"/>
            <a:t> in</a:t>
          </a:r>
          <a:r>
            <a:rPr lang="en-US" sz="1600" kern="1200" dirty="0"/>
            <a:t> the cells that cover external and internal organs</a:t>
          </a:r>
          <a:r>
            <a:rPr lang="en-US" sz="1600" kern="1200" baseline="0" dirty="0"/>
            <a:t> or glands</a:t>
          </a:r>
          <a:endParaRPr lang="en-US" sz="1600" kern="1200" dirty="0"/>
        </a:p>
      </dsp:txBody>
      <dsp:txXfrm>
        <a:off x="3444240" y="116279"/>
        <a:ext cx="4821005" cy="690711"/>
      </dsp:txXfrm>
    </dsp:sp>
    <dsp:sp modelId="{5D2BDDCD-244C-498B-9628-FF993E5DA147}">
      <dsp:nvSpPr>
        <dsp:cNvPr id="0" name=""/>
        <dsp:cNvSpPr/>
      </dsp:nvSpPr>
      <dsp:spPr>
        <a:xfrm>
          <a:off x="0" y="1160"/>
          <a:ext cx="3444240" cy="920948"/>
        </a:xfrm>
        <a:prstGeom prst="roundRect">
          <a:avLst/>
        </a:prstGeom>
        <a:solidFill>
          <a:srgbClr val="033B5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76200" rIns="152400" bIns="76200" numCol="1" spcCol="1270" anchor="ctr" anchorCtr="0">
          <a:noAutofit/>
        </a:bodyPr>
        <a:lstStyle/>
        <a:p>
          <a:pPr marL="0" lvl="0" indent="0" algn="ctr" defTabSz="1778000">
            <a:lnSpc>
              <a:spcPct val="90000"/>
            </a:lnSpc>
            <a:spcBef>
              <a:spcPct val="0"/>
            </a:spcBef>
            <a:spcAft>
              <a:spcPct val="35000"/>
            </a:spcAft>
            <a:buNone/>
          </a:pPr>
          <a:r>
            <a:rPr lang="en-US" sz="4000" kern="1200" dirty="0">
              <a:solidFill>
                <a:schemeClr val="bg1"/>
              </a:solidFill>
            </a:rPr>
            <a:t>Carcinomas</a:t>
          </a:r>
        </a:p>
      </dsp:txBody>
      <dsp:txXfrm>
        <a:off x="44957" y="46117"/>
        <a:ext cx="3354326" cy="831034"/>
      </dsp:txXfrm>
    </dsp:sp>
    <dsp:sp modelId="{C6BB8430-D604-4B23-9AEF-DAC7032E8E79}">
      <dsp:nvSpPr>
        <dsp:cNvPr id="0" name=""/>
        <dsp:cNvSpPr/>
      </dsp:nvSpPr>
      <dsp:spPr>
        <a:xfrm>
          <a:off x="3444240" y="1014204"/>
          <a:ext cx="5166360" cy="920948"/>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Char char="•"/>
          </a:pPr>
          <a:r>
            <a:rPr lang="en-US" sz="1600" kern="1200" dirty="0"/>
            <a:t>Start in cells in the supporting tissues of the body, such as bone, cartilage, fat, connective tissue, and muscle</a:t>
          </a:r>
        </a:p>
      </dsp:txBody>
      <dsp:txXfrm>
        <a:off x="3444240" y="1129323"/>
        <a:ext cx="4821005" cy="690711"/>
      </dsp:txXfrm>
    </dsp:sp>
    <dsp:sp modelId="{FB455745-6AB9-4CE2-A5D5-2DED52AD6916}">
      <dsp:nvSpPr>
        <dsp:cNvPr id="0" name=""/>
        <dsp:cNvSpPr/>
      </dsp:nvSpPr>
      <dsp:spPr>
        <a:xfrm>
          <a:off x="0" y="1014204"/>
          <a:ext cx="3444240" cy="920948"/>
        </a:xfrm>
        <a:prstGeom prst="roundRect">
          <a:avLst/>
        </a:prstGeom>
        <a:solidFill>
          <a:srgbClr val="033B5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76200" rIns="152400" bIns="76200" numCol="1" spcCol="1270" anchor="ctr" anchorCtr="0">
          <a:noAutofit/>
        </a:bodyPr>
        <a:lstStyle/>
        <a:p>
          <a:pPr marL="0" lvl="0" indent="0" algn="ctr" defTabSz="1778000">
            <a:lnSpc>
              <a:spcPct val="90000"/>
            </a:lnSpc>
            <a:spcBef>
              <a:spcPct val="0"/>
            </a:spcBef>
            <a:spcAft>
              <a:spcPct val="35000"/>
            </a:spcAft>
            <a:buNone/>
          </a:pPr>
          <a:r>
            <a:rPr lang="en-US" sz="4000" kern="1200" dirty="0">
              <a:solidFill>
                <a:schemeClr val="bg1"/>
              </a:solidFill>
            </a:rPr>
            <a:t>Sarcomas</a:t>
          </a:r>
        </a:p>
      </dsp:txBody>
      <dsp:txXfrm>
        <a:off x="44957" y="1059161"/>
        <a:ext cx="3354326" cy="831034"/>
      </dsp:txXfrm>
    </dsp:sp>
    <dsp:sp modelId="{F4926C32-620A-47E2-A0B6-4B160D8CE386}">
      <dsp:nvSpPr>
        <dsp:cNvPr id="0" name=""/>
        <dsp:cNvSpPr/>
      </dsp:nvSpPr>
      <dsp:spPr>
        <a:xfrm>
          <a:off x="3444240" y="2027247"/>
          <a:ext cx="5166360" cy="920948"/>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Char char="•"/>
          </a:pPr>
          <a:r>
            <a:rPr lang="en-US" sz="1600" kern="1200" dirty="0"/>
            <a:t>Start in the lymph nodes and tissues of the body’s immune system</a:t>
          </a:r>
        </a:p>
      </dsp:txBody>
      <dsp:txXfrm>
        <a:off x="3444240" y="2142366"/>
        <a:ext cx="4821005" cy="690711"/>
      </dsp:txXfrm>
    </dsp:sp>
    <dsp:sp modelId="{3B07B799-1388-45A1-950A-BD44F4E57218}">
      <dsp:nvSpPr>
        <dsp:cNvPr id="0" name=""/>
        <dsp:cNvSpPr/>
      </dsp:nvSpPr>
      <dsp:spPr>
        <a:xfrm>
          <a:off x="0" y="2027247"/>
          <a:ext cx="3444240" cy="920948"/>
        </a:xfrm>
        <a:prstGeom prst="roundRect">
          <a:avLst/>
        </a:prstGeom>
        <a:solidFill>
          <a:srgbClr val="033B5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76200" rIns="152400" bIns="76200" numCol="1" spcCol="1270" anchor="ctr" anchorCtr="0">
          <a:noAutofit/>
        </a:bodyPr>
        <a:lstStyle/>
        <a:p>
          <a:pPr marL="0" lvl="0" indent="0" algn="ctr" defTabSz="1778000">
            <a:lnSpc>
              <a:spcPct val="90000"/>
            </a:lnSpc>
            <a:spcBef>
              <a:spcPct val="0"/>
            </a:spcBef>
            <a:spcAft>
              <a:spcPct val="35000"/>
            </a:spcAft>
            <a:buNone/>
          </a:pPr>
          <a:r>
            <a:rPr lang="en-US" sz="4000" kern="1200" dirty="0">
              <a:solidFill>
                <a:schemeClr val="bg1"/>
              </a:solidFill>
            </a:rPr>
            <a:t>Lymphomas</a:t>
          </a:r>
        </a:p>
      </dsp:txBody>
      <dsp:txXfrm>
        <a:off x="44957" y="2072204"/>
        <a:ext cx="3354326" cy="831034"/>
      </dsp:txXfrm>
    </dsp:sp>
    <dsp:sp modelId="{F952AAA9-10B6-49E5-AF72-C96E6BF3423C}">
      <dsp:nvSpPr>
        <dsp:cNvPr id="0" name=""/>
        <dsp:cNvSpPr/>
      </dsp:nvSpPr>
      <dsp:spPr>
        <a:xfrm>
          <a:off x="3444240" y="3040290"/>
          <a:ext cx="5166360" cy="920948"/>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Char char="•"/>
          </a:pPr>
          <a:r>
            <a:rPr lang="en-US" sz="1600" kern="1200" dirty="0"/>
            <a:t>Start in the immature blood cells that grow in the bone marrow</a:t>
          </a:r>
        </a:p>
      </dsp:txBody>
      <dsp:txXfrm>
        <a:off x="3444240" y="3155409"/>
        <a:ext cx="4821005" cy="690711"/>
      </dsp:txXfrm>
    </dsp:sp>
    <dsp:sp modelId="{667189A5-4ACC-4D96-A608-C514A98A0649}">
      <dsp:nvSpPr>
        <dsp:cNvPr id="0" name=""/>
        <dsp:cNvSpPr/>
      </dsp:nvSpPr>
      <dsp:spPr>
        <a:xfrm>
          <a:off x="0" y="3040290"/>
          <a:ext cx="3444240" cy="920948"/>
        </a:xfrm>
        <a:prstGeom prst="roundRect">
          <a:avLst/>
        </a:prstGeom>
        <a:solidFill>
          <a:srgbClr val="033B5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76200" rIns="152400" bIns="76200" numCol="1" spcCol="1270" anchor="ctr" anchorCtr="0">
          <a:noAutofit/>
        </a:bodyPr>
        <a:lstStyle/>
        <a:p>
          <a:pPr marL="0" lvl="0" indent="0" algn="ctr" defTabSz="1778000">
            <a:lnSpc>
              <a:spcPct val="90000"/>
            </a:lnSpc>
            <a:spcBef>
              <a:spcPct val="0"/>
            </a:spcBef>
            <a:spcAft>
              <a:spcPct val="35000"/>
            </a:spcAft>
            <a:buNone/>
          </a:pPr>
          <a:r>
            <a:rPr lang="en-US" sz="4000" kern="1200" dirty="0" err="1">
              <a:solidFill>
                <a:schemeClr val="bg1"/>
              </a:solidFill>
            </a:rPr>
            <a:t>Leukemias</a:t>
          </a:r>
          <a:endParaRPr lang="en-US" sz="4000" kern="1200" dirty="0">
            <a:solidFill>
              <a:schemeClr val="bg1"/>
            </a:solidFill>
          </a:endParaRPr>
        </a:p>
      </dsp:txBody>
      <dsp:txXfrm>
        <a:off x="44957" y="3085247"/>
        <a:ext cx="3354326" cy="83103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02FDC1-CFAF-425B-BC12-3547A5465AF9}">
      <dsp:nvSpPr>
        <dsp:cNvPr id="0" name=""/>
        <dsp:cNvSpPr/>
      </dsp:nvSpPr>
      <dsp:spPr>
        <a:xfrm>
          <a:off x="0" y="42300"/>
          <a:ext cx="2000250" cy="316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40640" rIns="113792" bIns="40640" numCol="1" spcCol="1270" anchor="ctr" anchorCtr="0">
          <a:noAutofit/>
        </a:bodyPr>
        <a:lstStyle/>
        <a:p>
          <a:pPr marL="0" lvl="0" indent="0" algn="r" defTabSz="711200" rtl="0">
            <a:lnSpc>
              <a:spcPct val="90000"/>
            </a:lnSpc>
            <a:spcBef>
              <a:spcPct val="0"/>
            </a:spcBef>
            <a:spcAft>
              <a:spcPct val="35000"/>
            </a:spcAft>
            <a:buNone/>
          </a:pPr>
          <a:r>
            <a:rPr lang="en-US" sz="1600" b="0" i="0" u="none" kern="1200" dirty="0" err="1"/>
            <a:t>adeno</a:t>
          </a:r>
          <a:r>
            <a:rPr lang="en-US" sz="1600" b="0" i="0" u="none" kern="1200" dirty="0"/>
            <a:t>-</a:t>
          </a:r>
          <a:endParaRPr lang="en-US" sz="1600" b="0" kern="1200" dirty="0"/>
        </a:p>
      </dsp:txBody>
      <dsp:txXfrm>
        <a:off x="0" y="42300"/>
        <a:ext cx="2000250" cy="316800"/>
      </dsp:txXfrm>
    </dsp:sp>
    <dsp:sp modelId="{F1AD0409-CB68-4F65-B935-863995C97DFE}">
      <dsp:nvSpPr>
        <dsp:cNvPr id="0" name=""/>
        <dsp:cNvSpPr/>
      </dsp:nvSpPr>
      <dsp:spPr>
        <a:xfrm>
          <a:off x="2000249" y="32400"/>
          <a:ext cx="400050" cy="336600"/>
        </a:xfrm>
        <a:prstGeom prst="leftBrace">
          <a:avLst>
            <a:gd name="adj1" fmla="val 35000"/>
            <a:gd name="adj2" fmla="val 5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D3E1687-F3DD-473D-A7E2-D5ADAAF48A06}">
      <dsp:nvSpPr>
        <dsp:cNvPr id="0" name=""/>
        <dsp:cNvSpPr/>
      </dsp:nvSpPr>
      <dsp:spPr>
        <a:xfrm>
          <a:off x="2560319" y="32400"/>
          <a:ext cx="5440680" cy="336600"/>
        </a:xfrm>
        <a:prstGeom prst="rect">
          <a:avLst/>
        </a:prstGeom>
        <a:solidFill>
          <a:srgbClr val="033B5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gland</a:t>
          </a:r>
        </a:p>
      </dsp:txBody>
      <dsp:txXfrm>
        <a:off x="2560319" y="32400"/>
        <a:ext cx="5440680" cy="336600"/>
      </dsp:txXfrm>
    </dsp:sp>
    <dsp:sp modelId="{C80EF910-5805-4757-A6A1-E3B55CD9C914}">
      <dsp:nvSpPr>
        <dsp:cNvPr id="0" name=""/>
        <dsp:cNvSpPr/>
      </dsp:nvSpPr>
      <dsp:spPr>
        <a:xfrm>
          <a:off x="0" y="436500"/>
          <a:ext cx="2000250" cy="316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40640" rIns="113792" bIns="40640" numCol="1" spcCol="1270" anchor="ctr" anchorCtr="0">
          <a:noAutofit/>
        </a:bodyPr>
        <a:lstStyle/>
        <a:p>
          <a:pPr marL="0" lvl="0" indent="0" algn="r" defTabSz="711200" rtl="0">
            <a:lnSpc>
              <a:spcPct val="90000"/>
            </a:lnSpc>
            <a:spcBef>
              <a:spcPct val="0"/>
            </a:spcBef>
            <a:spcAft>
              <a:spcPct val="35000"/>
            </a:spcAft>
            <a:buNone/>
          </a:pPr>
          <a:r>
            <a:rPr lang="en-US" sz="1600" b="0" i="0" u="none" kern="1200" dirty="0" err="1"/>
            <a:t>chondro</a:t>
          </a:r>
          <a:r>
            <a:rPr lang="en-US" sz="1600" b="0" i="0" u="none" kern="1200" dirty="0"/>
            <a:t>-</a:t>
          </a:r>
        </a:p>
      </dsp:txBody>
      <dsp:txXfrm>
        <a:off x="0" y="436500"/>
        <a:ext cx="2000250" cy="316800"/>
      </dsp:txXfrm>
    </dsp:sp>
    <dsp:sp modelId="{15B00F65-B150-4BD1-AC1A-7538CB29D8BA}">
      <dsp:nvSpPr>
        <dsp:cNvPr id="0" name=""/>
        <dsp:cNvSpPr/>
      </dsp:nvSpPr>
      <dsp:spPr>
        <a:xfrm>
          <a:off x="2000249" y="426600"/>
          <a:ext cx="400050" cy="336600"/>
        </a:xfrm>
        <a:prstGeom prst="leftBrace">
          <a:avLst>
            <a:gd name="adj1" fmla="val 35000"/>
            <a:gd name="adj2" fmla="val 5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14AF784-2ABD-46EE-BC88-F27DC07260ED}">
      <dsp:nvSpPr>
        <dsp:cNvPr id="0" name=""/>
        <dsp:cNvSpPr/>
      </dsp:nvSpPr>
      <dsp:spPr>
        <a:xfrm>
          <a:off x="2560319" y="426600"/>
          <a:ext cx="5440680" cy="336600"/>
        </a:xfrm>
        <a:prstGeom prst="rect">
          <a:avLst/>
        </a:prstGeom>
        <a:solidFill>
          <a:srgbClr val="033B5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cartilage </a:t>
          </a:r>
        </a:p>
      </dsp:txBody>
      <dsp:txXfrm>
        <a:off x="2560319" y="426600"/>
        <a:ext cx="5440680" cy="336600"/>
      </dsp:txXfrm>
    </dsp:sp>
    <dsp:sp modelId="{48A966A2-C3DA-4859-B359-4FCE0048BCBF}">
      <dsp:nvSpPr>
        <dsp:cNvPr id="0" name=""/>
        <dsp:cNvSpPr/>
      </dsp:nvSpPr>
      <dsp:spPr>
        <a:xfrm>
          <a:off x="0" y="830700"/>
          <a:ext cx="2000250" cy="316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40640" rIns="113792" bIns="40640" numCol="1" spcCol="1270" anchor="ctr" anchorCtr="0">
          <a:noAutofit/>
        </a:bodyPr>
        <a:lstStyle/>
        <a:p>
          <a:pPr marL="0" lvl="0" indent="0" algn="r" defTabSz="711200" rtl="0">
            <a:lnSpc>
              <a:spcPct val="90000"/>
            </a:lnSpc>
            <a:spcBef>
              <a:spcPct val="0"/>
            </a:spcBef>
            <a:spcAft>
              <a:spcPct val="35000"/>
            </a:spcAft>
            <a:buNone/>
          </a:pPr>
          <a:r>
            <a:rPr lang="en-US" sz="1600" b="0" i="0" u="none" kern="1200" dirty="0" err="1"/>
            <a:t>erythro</a:t>
          </a:r>
          <a:r>
            <a:rPr lang="en-US" sz="1600" b="0" i="0" u="none" kern="1200" dirty="0"/>
            <a:t>-</a:t>
          </a:r>
        </a:p>
      </dsp:txBody>
      <dsp:txXfrm>
        <a:off x="0" y="830700"/>
        <a:ext cx="2000250" cy="316800"/>
      </dsp:txXfrm>
    </dsp:sp>
    <dsp:sp modelId="{5635D9EB-563E-40BC-9A89-302CF1073707}">
      <dsp:nvSpPr>
        <dsp:cNvPr id="0" name=""/>
        <dsp:cNvSpPr/>
      </dsp:nvSpPr>
      <dsp:spPr>
        <a:xfrm>
          <a:off x="2000249" y="820800"/>
          <a:ext cx="400050" cy="336600"/>
        </a:xfrm>
        <a:prstGeom prst="leftBrace">
          <a:avLst>
            <a:gd name="adj1" fmla="val 35000"/>
            <a:gd name="adj2" fmla="val 5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DC86510-89BE-4C41-84F8-E20C361D772C}">
      <dsp:nvSpPr>
        <dsp:cNvPr id="0" name=""/>
        <dsp:cNvSpPr/>
      </dsp:nvSpPr>
      <dsp:spPr>
        <a:xfrm>
          <a:off x="2560319" y="820800"/>
          <a:ext cx="5440680" cy="336600"/>
        </a:xfrm>
        <a:prstGeom prst="rect">
          <a:avLst/>
        </a:prstGeom>
        <a:solidFill>
          <a:srgbClr val="033B5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red blood cell</a:t>
          </a:r>
        </a:p>
      </dsp:txBody>
      <dsp:txXfrm>
        <a:off x="2560319" y="820800"/>
        <a:ext cx="5440680" cy="336600"/>
      </dsp:txXfrm>
    </dsp:sp>
    <dsp:sp modelId="{AFC9D3C0-FFFB-471E-BE21-E33DA768A28D}">
      <dsp:nvSpPr>
        <dsp:cNvPr id="0" name=""/>
        <dsp:cNvSpPr/>
      </dsp:nvSpPr>
      <dsp:spPr>
        <a:xfrm>
          <a:off x="0" y="1224900"/>
          <a:ext cx="1998296" cy="316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40640" rIns="113792" bIns="40640" numCol="1" spcCol="1270" anchor="ctr" anchorCtr="0">
          <a:noAutofit/>
        </a:bodyPr>
        <a:lstStyle/>
        <a:p>
          <a:pPr marL="0" lvl="0" indent="0" algn="r" defTabSz="711200" rtl="0">
            <a:lnSpc>
              <a:spcPct val="90000"/>
            </a:lnSpc>
            <a:spcBef>
              <a:spcPct val="0"/>
            </a:spcBef>
            <a:spcAft>
              <a:spcPct val="35000"/>
            </a:spcAft>
            <a:buNone/>
          </a:pPr>
          <a:r>
            <a:rPr lang="en-US" sz="1600" b="0" i="0" u="none" kern="1200" dirty="0" err="1"/>
            <a:t>hemangio</a:t>
          </a:r>
          <a:r>
            <a:rPr lang="en-US" sz="1600" b="0" i="0" u="none" kern="1200" dirty="0"/>
            <a:t>-</a:t>
          </a:r>
        </a:p>
      </dsp:txBody>
      <dsp:txXfrm>
        <a:off x="0" y="1224900"/>
        <a:ext cx="1998296" cy="316800"/>
      </dsp:txXfrm>
    </dsp:sp>
    <dsp:sp modelId="{12871061-3D8D-4230-9573-D3DB7BA3E95A}">
      <dsp:nvSpPr>
        <dsp:cNvPr id="0" name=""/>
        <dsp:cNvSpPr/>
      </dsp:nvSpPr>
      <dsp:spPr>
        <a:xfrm>
          <a:off x="1998296" y="1215000"/>
          <a:ext cx="399659" cy="336600"/>
        </a:xfrm>
        <a:prstGeom prst="leftBrace">
          <a:avLst>
            <a:gd name="adj1" fmla="val 35000"/>
            <a:gd name="adj2" fmla="val 5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06FCD35-807C-437A-AF1D-701F8532F055}">
      <dsp:nvSpPr>
        <dsp:cNvPr id="0" name=""/>
        <dsp:cNvSpPr/>
      </dsp:nvSpPr>
      <dsp:spPr>
        <a:xfrm>
          <a:off x="2557819" y="1215000"/>
          <a:ext cx="5435366" cy="336600"/>
        </a:xfrm>
        <a:prstGeom prst="rect">
          <a:avLst/>
        </a:prstGeom>
        <a:solidFill>
          <a:srgbClr val="033B5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blood vessels</a:t>
          </a:r>
        </a:p>
      </dsp:txBody>
      <dsp:txXfrm>
        <a:off x="2557819" y="1215000"/>
        <a:ext cx="5435366" cy="336600"/>
      </dsp:txXfrm>
    </dsp:sp>
    <dsp:sp modelId="{B93386F7-34E5-41D2-A02B-084AA5EAD929}">
      <dsp:nvSpPr>
        <dsp:cNvPr id="0" name=""/>
        <dsp:cNvSpPr/>
      </dsp:nvSpPr>
      <dsp:spPr>
        <a:xfrm>
          <a:off x="0" y="1619100"/>
          <a:ext cx="2000250" cy="316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40640" rIns="113792" bIns="40640" numCol="1" spcCol="1270" anchor="ctr" anchorCtr="0">
          <a:noAutofit/>
        </a:bodyPr>
        <a:lstStyle/>
        <a:p>
          <a:pPr marL="0" lvl="0" indent="0" algn="r" defTabSz="711200" rtl="0">
            <a:lnSpc>
              <a:spcPct val="90000"/>
            </a:lnSpc>
            <a:spcBef>
              <a:spcPct val="0"/>
            </a:spcBef>
            <a:spcAft>
              <a:spcPct val="35000"/>
            </a:spcAft>
            <a:buNone/>
          </a:pPr>
          <a:r>
            <a:rPr lang="en-US" sz="1600" b="0" i="0" u="none" kern="1200" dirty="0" err="1"/>
            <a:t>hepato</a:t>
          </a:r>
          <a:r>
            <a:rPr lang="en-US" sz="1600" b="0" i="0" u="none" kern="1200" dirty="0"/>
            <a:t>-</a:t>
          </a:r>
        </a:p>
      </dsp:txBody>
      <dsp:txXfrm>
        <a:off x="0" y="1619100"/>
        <a:ext cx="2000250" cy="316800"/>
      </dsp:txXfrm>
    </dsp:sp>
    <dsp:sp modelId="{E41F8A07-6B1C-4685-BC3E-D252060CF3C9}">
      <dsp:nvSpPr>
        <dsp:cNvPr id="0" name=""/>
        <dsp:cNvSpPr/>
      </dsp:nvSpPr>
      <dsp:spPr>
        <a:xfrm>
          <a:off x="2000249" y="1609200"/>
          <a:ext cx="400050" cy="336600"/>
        </a:xfrm>
        <a:prstGeom prst="leftBrace">
          <a:avLst>
            <a:gd name="adj1" fmla="val 35000"/>
            <a:gd name="adj2" fmla="val 5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2883BA3-1F1B-4B2B-BB50-836798395299}">
      <dsp:nvSpPr>
        <dsp:cNvPr id="0" name=""/>
        <dsp:cNvSpPr/>
      </dsp:nvSpPr>
      <dsp:spPr>
        <a:xfrm>
          <a:off x="2560319" y="1609200"/>
          <a:ext cx="5440680" cy="336600"/>
        </a:xfrm>
        <a:prstGeom prst="rect">
          <a:avLst/>
        </a:prstGeom>
        <a:solidFill>
          <a:srgbClr val="033B5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171450" lvl="1" indent="-171450" algn="l" defTabSz="711200" rtl="0">
            <a:lnSpc>
              <a:spcPct val="90000"/>
            </a:lnSpc>
            <a:spcBef>
              <a:spcPct val="0"/>
            </a:spcBef>
            <a:spcAft>
              <a:spcPct val="15000"/>
            </a:spcAft>
            <a:buChar char="•"/>
          </a:pPr>
          <a:r>
            <a:rPr lang="en-US" sz="1600" b="0" i="0" u="none" kern="1200" dirty="0"/>
            <a:t>liver</a:t>
          </a:r>
        </a:p>
      </dsp:txBody>
      <dsp:txXfrm>
        <a:off x="2560319" y="1609200"/>
        <a:ext cx="5440680" cy="336600"/>
      </dsp:txXfrm>
    </dsp:sp>
    <dsp:sp modelId="{69220AC0-1C42-4A47-B608-6A6DB20442DF}">
      <dsp:nvSpPr>
        <dsp:cNvPr id="0" name=""/>
        <dsp:cNvSpPr/>
      </dsp:nvSpPr>
      <dsp:spPr>
        <a:xfrm>
          <a:off x="0" y="2013300"/>
          <a:ext cx="2000250" cy="316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40640" rIns="113792" bIns="40640" numCol="1" spcCol="1270" anchor="ctr" anchorCtr="0">
          <a:noAutofit/>
        </a:bodyPr>
        <a:lstStyle/>
        <a:p>
          <a:pPr marL="0" lvl="0" indent="0" algn="r" defTabSz="711200" rtl="0">
            <a:lnSpc>
              <a:spcPct val="90000"/>
            </a:lnSpc>
            <a:spcBef>
              <a:spcPct val="0"/>
            </a:spcBef>
            <a:spcAft>
              <a:spcPct val="35000"/>
            </a:spcAft>
            <a:buNone/>
          </a:pPr>
          <a:r>
            <a:rPr lang="en-US" sz="1600" b="0" i="0" u="none" kern="1200"/>
            <a:t>lipo-</a:t>
          </a:r>
        </a:p>
      </dsp:txBody>
      <dsp:txXfrm>
        <a:off x="0" y="2013300"/>
        <a:ext cx="2000250" cy="316800"/>
      </dsp:txXfrm>
    </dsp:sp>
    <dsp:sp modelId="{2E5351F0-5068-4788-ABA2-5823662FE1B6}">
      <dsp:nvSpPr>
        <dsp:cNvPr id="0" name=""/>
        <dsp:cNvSpPr/>
      </dsp:nvSpPr>
      <dsp:spPr>
        <a:xfrm>
          <a:off x="2000249" y="2003400"/>
          <a:ext cx="400050" cy="336600"/>
        </a:xfrm>
        <a:prstGeom prst="leftBrace">
          <a:avLst>
            <a:gd name="adj1" fmla="val 35000"/>
            <a:gd name="adj2" fmla="val 5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C171BA5-24E5-4704-A3FD-7165BB71F51C}">
      <dsp:nvSpPr>
        <dsp:cNvPr id="0" name=""/>
        <dsp:cNvSpPr/>
      </dsp:nvSpPr>
      <dsp:spPr>
        <a:xfrm>
          <a:off x="2560319" y="2003400"/>
          <a:ext cx="5440680" cy="336600"/>
        </a:xfrm>
        <a:prstGeom prst="rect">
          <a:avLst/>
        </a:prstGeom>
        <a:solidFill>
          <a:srgbClr val="033B5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fat</a:t>
          </a:r>
        </a:p>
      </dsp:txBody>
      <dsp:txXfrm>
        <a:off x="2560319" y="2003400"/>
        <a:ext cx="5440680" cy="336600"/>
      </dsp:txXfrm>
    </dsp:sp>
    <dsp:sp modelId="{CFF2BD07-3371-44C2-9B7C-E8CCA2E2524F}">
      <dsp:nvSpPr>
        <dsp:cNvPr id="0" name=""/>
        <dsp:cNvSpPr/>
      </dsp:nvSpPr>
      <dsp:spPr>
        <a:xfrm>
          <a:off x="0" y="2407500"/>
          <a:ext cx="2000250" cy="316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40640" rIns="113792" bIns="40640" numCol="1" spcCol="1270" anchor="ctr" anchorCtr="0">
          <a:noAutofit/>
        </a:bodyPr>
        <a:lstStyle/>
        <a:p>
          <a:pPr marL="0" lvl="0" indent="0" algn="r" defTabSz="711200" rtl="0">
            <a:lnSpc>
              <a:spcPct val="90000"/>
            </a:lnSpc>
            <a:spcBef>
              <a:spcPct val="0"/>
            </a:spcBef>
            <a:spcAft>
              <a:spcPct val="35000"/>
            </a:spcAft>
            <a:buNone/>
          </a:pPr>
          <a:r>
            <a:rPr lang="en-US" sz="1600" b="0" i="0" u="none" kern="1200"/>
            <a:t>lympho-</a:t>
          </a:r>
        </a:p>
      </dsp:txBody>
      <dsp:txXfrm>
        <a:off x="0" y="2407500"/>
        <a:ext cx="2000250" cy="316800"/>
      </dsp:txXfrm>
    </dsp:sp>
    <dsp:sp modelId="{19B350D2-0037-43AA-A5CD-A7F97C3FFA70}">
      <dsp:nvSpPr>
        <dsp:cNvPr id="0" name=""/>
        <dsp:cNvSpPr/>
      </dsp:nvSpPr>
      <dsp:spPr>
        <a:xfrm>
          <a:off x="2000249" y="2397600"/>
          <a:ext cx="400050" cy="336600"/>
        </a:xfrm>
        <a:prstGeom prst="leftBrace">
          <a:avLst>
            <a:gd name="adj1" fmla="val 35000"/>
            <a:gd name="adj2" fmla="val 5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7CF5B36-3552-43FA-82AC-AAA72EE0218C}">
      <dsp:nvSpPr>
        <dsp:cNvPr id="0" name=""/>
        <dsp:cNvSpPr/>
      </dsp:nvSpPr>
      <dsp:spPr>
        <a:xfrm>
          <a:off x="2560319" y="2397600"/>
          <a:ext cx="5440680" cy="336600"/>
        </a:xfrm>
        <a:prstGeom prst="rect">
          <a:avLst/>
        </a:prstGeom>
        <a:solidFill>
          <a:srgbClr val="033B5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lymphocyte</a:t>
          </a:r>
        </a:p>
      </dsp:txBody>
      <dsp:txXfrm>
        <a:off x="2560319" y="2397600"/>
        <a:ext cx="5440680" cy="336600"/>
      </dsp:txXfrm>
    </dsp:sp>
    <dsp:sp modelId="{4B196244-B849-494B-986A-225DE9D33218}">
      <dsp:nvSpPr>
        <dsp:cNvPr id="0" name=""/>
        <dsp:cNvSpPr/>
      </dsp:nvSpPr>
      <dsp:spPr>
        <a:xfrm>
          <a:off x="0" y="2801700"/>
          <a:ext cx="2000250" cy="316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40640" rIns="113792" bIns="40640" numCol="1" spcCol="1270" anchor="ctr" anchorCtr="0">
          <a:noAutofit/>
        </a:bodyPr>
        <a:lstStyle/>
        <a:p>
          <a:pPr marL="0" lvl="0" indent="0" algn="r" defTabSz="711200" rtl="0">
            <a:lnSpc>
              <a:spcPct val="90000"/>
            </a:lnSpc>
            <a:spcBef>
              <a:spcPct val="0"/>
            </a:spcBef>
            <a:spcAft>
              <a:spcPct val="35000"/>
            </a:spcAft>
            <a:buNone/>
          </a:pPr>
          <a:r>
            <a:rPr lang="en-US" sz="1600" b="0" i="0" u="none" kern="1200" dirty="0" err="1"/>
            <a:t>melano</a:t>
          </a:r>
          <a:r>
            <a:rPr lang="en-US" sz="1600" b="0" i="0" u="none" kern="1200" dirty="0"/>
            <a:t>-</a:t>
          </a:r>
        </a:p>
      </dsp:txBody>
      <dsp:txXfrm>
        <a:off x="0" y="2801700"/>
        <a:ext cx="2000250" cy="316800"/>
      </dsp:txXfrm>
    </dsp:sp>
    <dsp:sp modelId="{09A30279-2B77-4BC3-9D1F-0FE6B9E92EE4}">
      <dsp:nvSpPr>
        <dsp:cNvPr id="0" name=""/>
        <dsp:cNvSpPr/>
      </dsp:nvSpPr>
      <dsp:spPr>
        <a:xfrm>
          <a:off x="2000249" y="2791800"/>
          <a:ext cx="400050" cy="336600"/>
        </a:xfrm>
        <a:prstGeom prst="leftBrace">
          <a:avLst>
            <a:gd name="adj1" fmla="val 35000"/>
            <a:gd name="adj2" fmla="val 5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2BCC422-CB4F-41EB-B17D-495861478819}">
      <dsp:nvSpPr>
        <dsp:cNvPr id="0" name=""/>
        <dsp:cNvSpPr/>
      </dsp:nvSpPr>
      <dsp:spPr>
        <a:xfrm>
          <a:off x="2560319" y="2791800"/>
          <a:ext cx="5440680" cy="336600"/>
        </a:xfrm>
        <a:prstGeom prst="rect">
          <a:avLst/>
        </a:prstGeom>
        <a:solidFill>
          <a:srgbClr val="033B5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pigment cell</a:t>
          </a:r>
        </a:p>
      </dsp:txBody>
      <dsp:txXfrm>
        <a:off x="2560319" y="2791800"/>
        <a:ext cx="5440680" cy="336600"/>
      </dsp:txXfrm>
    </dsp:sp>
    <dsp:sp modelId="{85166246-57D5-4C5E-BF58-59643622C137}">
      <dsp:nvSpPr>
        <dsp:cNvPr id="0" name=""/>
        <dsp:cNvSpPr/>
      </dsp:nvSpPr>
      <dsp:spPr>
        <a:xfrm>
          <a:off x="0" y="3195900"/>
          <a:ext cx="2000250" cy="316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40640" rIns="113792" bIns="40640" numCol="1" spcCol="1270" anchor="ctr" anchorCtr="0">
          <a:noAutofit/>
        </a:bodyPr>
        <a:lstStyle/>
        <a:p>
          <a:pPr marL="0" lvl="0" indent="0" algn="r" defTabSz="711200" rtl="0">
            <a:lnSpc>
              <a:spcPct val="90000"/>
            </a:lnSpc>
            <a:spcBef>
              <a:spcPct val="0"/>
            </a:spcBef>
            <a:spcAft>
              <a:spcPct val="35000"/>
            </a:spcAft>
            <a:buNone/>
          </a:pPr>
          <a:r>
            <a:rPr lang="en-US" sz="1600" b="0" i="0" u="none" kern="1200"/>
            <a:t>myelo-</a:t>
          </a:r>
        </a:p>
      </dsp:txBody>
      <dsp:txXfrm>
        <a:off x="0" y="3195900"/>
        <a:ext cx="2000250" cy="316800"/>
      </dsp:txXfrm>
    </dsp:sp>
    <dsp:sp modelId="{F6835A63-50CB-49C2-9D24-575F95C33239}">
      <dsp:nvSpPr>
        <dsp:cNvPr id="0" name=""/>
        <dsp:cNvSpPr/>
      </dsp:nvSpPr>
      <dsp:spPr>
        <a:xfrm>
          <a:off x="2000249" y="3186000"/>
          <a:ext cx="400050" cy="336600"/>
        </a:xfrm>
        <a:prstGeom prst="leftBrace">
          <a:avLst>
            <a:gd name="adj1" fmla="val 35000"/>
            <a:gd name="adj2" fmla="val 5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0BA5FDD-F00C-4824-9A8D-ABB52DABB112}">
      <dsp:nvSpPr>
        <dsp:cNvPr id="0" name=""/>
        <dsp:cNvSpPr/>
      </dsp:nvSpPr>
      <dsp:spPr>
        <a:xfrm>
          <a:off x="2560319" y="3186000"/>
          <a:ext cx="5440680" cy="336600"/>
        </a:xfrm>
        <a:prstGeom prst="rect">
          <a:avLst/>
        </a:prstGeom>
        <a:solidFill>
          <a:srgbClr val="033B5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bone marrow</a:t>
          </a:r>
        </a:p>
      </dsp:txBody>
      <dsp:txXfrm>
        <a:off x="2560319" y="3186000"/>
        <a:ext cx="5440680" cy="336600"/>
      </dsp:txXfrm>
    </dsp:sp>
    <dsp:sp modelId="{A3E7EE48-6E57-4E64-833A-99FC07EA4076}">
      <dsp:nvSpPr>
        <dsp:cNvPr id="0" name=""/>
        <dsp:cNvSpPr/>
      </dsp:nvSpPr>
      <dsp:spPr>
        <a:xfrm>
          <a:off x="0" y="3590100"/>
          <a:ext cx="2000250" cy="316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40640" rIns="113792" bIns="40640" numCol="1" spcCol="1270" anchor="ctr" anchorCtr="0">
          <a:noAutofit/>
        </a:bodyPr>
        <a:lstStyle/>
        <a:p>
          <a:pPr marL="0" lvl="0" indent="0" algn="r" defTabSz="711200" rtl="0">
            <a:lnSpc>
              <a:spcPct val="90000"/>
            </a:lnSpc>
            <a:spcBef>
              <a:spcPct val="0"/>
            </a:spcBef>
            <a:spcAft>
              <a:spcPct val="35000"/>
            </a:spcAft>
            <a:buNone/>
          </a:pPr>
          <a:r>
            <a:rPr lang="en-US" sz="1600" b="0" i="0" u="none" kern="1200"/>
            <a:t>myo-</a:t>
          </a:r>
        </a:p>
      </dsp:txBody>
      <dsp:txXfrm>
        <a:off x="0" y="3590100"/>
        <a:ext cx="2000250" cy="316800"/>
      </dsp:txXfrm>
    </dsp:sp>
    <dsp:sp modelId="{EA818181-86AF-46AC-B4A4-26931B573535}">
      <dsp:nvSpPr>
        <dsp:cNvPr id="0" name=""/>
        <dsp:cNvSpPr/>
      </dsp:nvSpPr>
      <dsp:spPr>
        <a:xfrm>
          <a:off x="2000249" y="3580199"/>
          <a:ext cx="400050" cy="336600"/>
        </a:xfrm>
        <a:prstGeom prst="leftBrace">
          <a:avLst>
            <a:gd name="adj1" fmla="val 35000"/>
            <a:gd name="adj2" fmla="val 5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F377C89-67AD-43C6-A898-A329EEDCE69D}">
      <dsp:nvSpPr>
        <dsp:cNvPr id="0" name=""/>
        <dsp:cNvSpPr/>
      </dsp:nvSpPr>
      <dsp:spPr>
        <a:xfrm>
          <a:off x="2560319" y="3580199"/>
          <a:ext cx="5440680" cy="336600"/>
        </a:xfrm>
        <a:prstGeom prst="rect">
          <a:avLst/>
        </a:prstGeom>
        <a:solidFill>
          <a:srgbClr val="033B5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muscle</a:t>
          </a:r>
        </a:p>
      </dsp:txBody>
      <dsp:txXfrm>
        <a:off x="2560319" y="3580199"/>
        <a:ext cx="5440680" cy="336600"/>
      </dsp:txXfrm>
    </dsp:sp>
    <dsp:sp modelId="{9EF7604C-5295-4321-85FC-54B8BEDD7D3A}">
      <dsp:nvSpPr>
        <dsp:cNvPr id="0" name=""/>
        <dsp:cNvSpPr/>
      </dsp:nvSpPr>
      <dsp:spPr>
        <a:xfrm>
          <a:off x="0" y="3984299"/>
          <a:ext cx="2000250" cy="316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40640" rIns="113792" bIns="40640" numCol="1" spcCol="1270" anchor="ctr" anchorCtr="0">
          <a:noAutofit/>
        </a:bodyPr>
        <a:lstStyle/>
        <a:p>
          <a:pPr marL="0" lvl="0" indent="0" algn="r" defTabSz="711200" rtl="0">
            <a:lnSpc>
              <a:spcPct val="90000"/>
            </a:lnSpc>
            <a:spcBef>
              <a:spcPct val="0"/>
            </a:spcBef>
            <a:spcAft>
              <a:spcPct val="35000"/>
            </a:spcAft>
            <a:buNone/>
          </a:pPr>
          <a:r>
            <a:rPr lang="en-US" sz="1600" b="0" i="0" u="none" kern="1200" dirty="0" err="1"/>
            <a:t>osteo</a:t>
          </a:r>
          <a:r>
            <a:rPr lang="en-US" sz="1600" b="0" i="0" u="none" kern="1200" dirty="0"/>
            <a:t>-</a:t>
          </a:r>
        </a:p>
      </dsp:txBody>
      <dsp:txXfrm>
        <a:off x="0" y="3984299"/>
        <a:ext cx="2000250" cy="316800"/>
      </dsp:txXfrm>
    </dsp:sp>
    <dsp:sp modelId="{83883B77-4125-4C00-8A8D-85F8A530988C}">
      <dsp:nvSpPr>
        <dsp:cNvPr id="0" name=""/>
        <dsp:cNvSpPr/>
      </dsp:nvSpPr>
      <dsp:spPr>
        <a:xfrm>
          <a:off x="2000249" y="3974399"/>
          <a:ext cx="400050" cy="336600"/>
        </a:xfrm>
        <a:prstGeom prst="leftBrace">
          <a:avLst>
            <a:gd name="adj1" fmla="val 35000"/>
            <a:gd name="adj2" fmla="val 5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9583280-5319-4692-9BD6-DC1537D48395}">
      <dsp:nvSpPr>
        <dsp:cNvPr id="0" name=""/>
        <dsp:cNvSpPr/>
      </dsp:nvSpPr>
      <dsp:spPr>
        <a:xfrm>
          <a:off x="2560319" y="3974399"/>
          <a:ext cx="5440680" cy="336600"/>
        </a:xfrm>
        <a:prstGeom prst="rect">
          <a:avLst/>
        </a:prstGeom>
        <a:solidFill>
          <a:srgbClr val="033B5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171450" lvl="1" indent="-171450" algn="l" defTabSz="711200" rtl="0">
            <a:lnSpc>
              <a:spcPct val="90000"/>
            </a:lnSpc>
            <a:spcBef>
              <a:spcPct val="0"/>
            </a:spcBef>
            <a:spcAft>
              <a:spcPct val="15000"/>
            </a:spcAft>
            <a:buChar char="•"/>
          </a:pPr>
          <a:r>
            <a:rPr lang="en-US" sz="1600" b="0" i="0" u="none" kern="1200" dirty="0"/>
            <a:t>Bone</a:t>
          </a:r>
        </a:p>
      </dsp:txBody>
      <dsp:txXfrm>
        <a:off x="2560319" y="3974399"/>
        <a:ext cx="5440680" cy="3366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B2BB49-2D68-40ED-93ED-84C0CEAB60A9}">
      <dsp:nvSpPr>
        <dsp:cNvPr id="0" name=""/>
        <dsp:cNvSpPr/>
      </dsp:nvSpPr>
      <dsp:spPr>
        <a:xfrm>
          <a:off x="0" y="464343"/>
          <a:ext cx="1785937" cy="1071562"/>
        </a:xfrm>
        <a:prstGeom prst="rect">
          <a:avLst/>
        </a:prstGeom>
        <a:solidFill>
          <a:srgbClr val="033B57"/>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BRCA 1</a:t>
          </a:r>
        </a:p>
      </dsp:txBody>
      <dsp:txXfrm>
        <a:off x="0" y="464343"/>
        <a:ext cx="1785937" cy="1071562"/>
      </dsp:txXfrm>
    </dsp:sp>
    <dsp:sp modelId="{656C4CD6-5AE4-4191-A687-85C6D431B248}">
      <dsp:nvSpPr>
        <dsp:cNvPr id="0" name=""/>
        <dsp:cNvSpPr/>
      </dsp:nvSpPr>
      <dsp:spPr>
        <a:xfrm>
          <a:off x="1964531" y="464343"/>
          <a:ext cx="1785937" cy="1071562"/>
        </a:xfrm>
        <a:prstGeom prst="rect">
          <a:avLst/>
        </a:prstGeom>
        <a:solidFill>
          <a:srgbClr val="033B57"/>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a:t>BRCA 2</a:t>
          </a:r>
          <a:endParaRPr lang="en-US" sz="2700" kern="1200" dirty="0"/>
        </a:p>
      </dsp:txBody>
      <dsp:txXfrm>
        <a:off x="1964531" y="464343"/>
        <a:ext cx="1785937" cy="1071562"/>
      </dsp:txXfrm>
    </dsp:sp>
    <dsp:sp modelId="{F053D40C-5686-4760-9F7E-CDFF6D4821CA}">
      <dsp:nvSpPr>
        <dsp:cNvPr id="0" name=""/>
        <dsp:cNvSpPr/>
      </dsp:nvSpPr>
      <dsp:spPr>
        <a:xfrm>
          <a:off x="3929062" y="464343"/>
          <a:ext cx="1785937" cy="1071562"/>
        </a:xfrm>
        <a:prstGeom prst="rect">
          <a:avLst/>
        </a:prstGeom>
        <a:solidFill>
          <a:srgbClr val="033B57"/>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Lynch Syndrome</a:t>
          </a:r>
        </a:p>
      </dsp:txBody>
      <dsp:txXfrm>
        <a:off x="3929062" y="464343"/>
        <a:ext cx="1785937" cy="107156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8954F0-865B-48CF-9F69-15C9A9250AB7}">
      <dsp:nvSpPr>
        <dsp:cNvPr id="0" name=""/>
        <dsp:cNvSpPr/>
      </dsp:nvSpPr>
      <dsp:spPr>
        <a:xfrm>
          <a:off x="0" y="50729"/>
          <a:ext cx="8305800" cy="748800"/>
        </a:xfrm>
        <a:prstGeom prst="roundRect">
          <a:avLst/>
        </a:prstGeom>
        <a:solidFill>
          <a:srgbClr val="033B5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solidFill>
                <a:schemeClr val="bg1"/>
              </a:solidFill>
            </a:rPr>
            <a:t>Fecal occult blood test (FOBT)</a:t>
          </a:r>
        </a:p>
      </dsp:txBody>
      <dsp:txXfrm>
        <a:off x="36553" y="87282"/>
        <a:ext cx="8232694" cy="675694"/>
      </dsp:txXfrm>
    </dsp:sp>
    <dsp:sp modelId="{6CB5FCF4-D54E-4E16-83FD-C33A932BDE27}">
      <dsp:nvSpPr>
        <dsp:cNvPr id="0" name=""/>
        <dsp:cNvSpPr/>
      </dsp:nvSpPr>
      <dsp:spPr>
        <a:xfrm>
          <a:off x="0" y="799529"/>
          <a:ext cx="8305800" cy="529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3709" tIns="40640" rIns="227584" bIns="40640" numCol="1" spcCol="1270" anchor="t" anchorCtr="0">
          <a:noAutofit/>
        </a:bodyPr>
        <a:lstStyle/>
        <a:p>
          <a:pPr marL="228600" lvl="1" indent="-228600" algn="l" defTabSz="1111250">
            <a:lnSpc>
              <a:spcPct val="90000"/>
            </a:lnSpc>
            <a:spcBef>
              <a:spcPct val="0"/>
            </a:spcBef>
            <a:spcAft>
              <a:spcPct val="20000"/>
            </a:spcAft>
            <a:buChar char="•"/>
          </a:pPr>
          <a:r>
            <a:rPr lang="en-US" sz="2500" kern="1200" dirty="0"/>
            <a:t>Detects small amounts of blood in stool</a:t>
          </a:r>
        </a:p>
      </dsp:txBody>
      <dsp:txXfrm>
        <a:off x="0" y="799529"/>
        <a:ext cx="8305800" cy="529920"/>
      </dsp:txXfrm>
    </dsp:sp>
    <dsp:sp modelId="{61F3EE4D-E744-4547-906A-598CC5965570}">
      <dsp:nvSpPr>
        <dsp:cNvPr id="0" name=""/>
        <dsp:cNvSpPr/>
      </dsp:nvSpPr>
      <dsp:spPr>
        <a:xfrm>
          <a:off x="0" y="1329450"/>
          <a:ext cx="8305800" cy="748800"/>
        </a:xfrm>
        <a:prstGeom prst="roundRect">
          <a:avLst/>
        </a:prstGeom>
        <a:solidFill>
          <a:srgbClr val="033B5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solidFill>
                <a:schemeClr val="bg1"/>
              </a:solidFill>
            </a:rPr>
            <a:t>Sigmoidoscopy</a:t>
          </a:r>
        </a:p>
      </dsp:txBody>
      <dsp:txXfrm>
        <a:off x="36553" y="1366003"/>
        <a:ext cx="8232694" cy="675694"/>
      </dsp:txXfrm>
    </dsp:sp>
    <dsp:sp modelId="{B0856266-F141-4089-9AA2-73FE9D07C8E0}">
      <dsp:nvSpPr>
        <dsp:cNvPr id="0" name=""/>
        <dsp:cNvSpPr/>
      </dsp:nvSpPr>
      <dsp:spPr>
        <a:xfrm>
          <a:off x="0" y="2078250"/>
          <a:ext cx="8305800" cy="529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3709" tIns="40640" rIns="227584" bIns="40640" numCol="1" spcCol="1270" anchor="t" anchorCtr="0">
          <a:noAutofit/>
        </a:bodyPr>
        <a:lstStyle/>
        <a:p>
          <a:pPr marL="228600" lvl="1" indent="-228600" algn="l" defTabSz="1111250">
            <a:lnSpc>
              <a:spcPct val="90000"/>
            </a:lnSpc>
            <a:spcBef>
              <a:spcPct val="0"/>
            </a:spcBef>
            <a:spcAft>
              <a:spcPct val="20000"/>
            </a:spcAft>
            <a:buChar char="•"/>
          </a:pPr>
          <a:r>
            <a:rPr lang="en-US" sz="2500" kern="1200" dirty="0"/>
            <a:t>Uses lighted instrument in rectum and lower colon</a:t>
          </a:r>
        </a:p>
      </dsp:txBody>
      <dsp:txXfrm>
        <a:off x="0" y="2078250"/>
        <a:ext cx="8305800" cy="529920"/>
      </dsp:txXfrm>
    </dsp:sp>
    <dsp:sp modelId="{5AF0F9B0-9937-4EAF-92B8-27FE2B652608}">
      <dsp:nvSpPr>
        <dsp:cNvPr id="0" name=""/>
        <dsp:cNvSpPr/>
      </dsp:nvSpPr>
      <dsp:spPr>
        <a:xfrm>
          <a:off x="0" y="2608170"/>
          <a:ext cx="8305800" cy="748800"/>
        </a:xfrm>
        <a:prstGeom prst="roundRect">
          <a:avLst/>
        </a:prstGeom>
        <a:solidFill>
          <a:srgbClr val="033B5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solidFill>
                <a:schemeClr val="bg1"/>
              </a:solidFill>
            </a:rPr>
            <a:t>Colonoscopy</a:t>
          </a:r>
        </a:p>
      </dsp:txBody>
      <dsp:txXfrm>
        <a:off x="36553" y="2644723"/>
        <a:ext cx="8232694" cy="675694"/>
      </dsp:txXfrm>
    </dsp:sp>
    <dsp:sp modelId="{3C4FB683-63A4-4231-A804-B7BC36D54F49}">
      <dsp:nvSpPr>
        <dsp:cNvPr id="0" name=""/>
        <dsp:cNvSpPr/>
      </dsp:nvSpPr>
      <dsp:spPr>
        <a:xfrm>
          <a:off x="0" y="3356970"/>
          <a:ext cx="8305800" cy="745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3709" tIns="40640" rIns="227584" bIns="40640" numCol="1" spcCol="1270" anchor="t" anchorCtr="0">
          <a:noAutofit/>
        </a:bodyPr>
        <a:lstStyle/>
        <a:p>
          <a:pPr marL="228600" lvl="1" indent="-228600" algn="l" defTabSz="1111250">
            <a:lnSpc>
              <a:spcPct val="90000"/>
            </a:lnSpc>
            <a:spcBef>
              <a:spcPct val="0"/>
            </a:spcBef>
            <a:spcAft>
              <a:spcPct val="20000"/>
            </a:spcAft>
            <a:buChar char="•"/>
          </a:pPr>
          <a:r>
            <a:rPr lang="en-US" sz="2500" kern="1200" dirty="0"/>
            <a:t>Uses lighted instrument in colon, including upper colon</a:t>
          </a:r>
        </a:p>
      </dsp:txBody>
      <dsp:txXfrm>
        <a:off x="0" y="3356970"/>
        <a:ext cx="8305800" cy="74520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25C764-8369-493C-9CDA-8941916D0345}">
      <dsp:nvSpPr>
        <dsp:cNvPr id="0" name=""/>
        <dsp:cNvSpPr/>
      </dsp:nvSpPr>
      <dsp:spPr>
        <a:xfrm>
          <a:off x="2595" y="379695"/>
          <a:ext cx="2530673" cy="794134"/>
        </a:xfrm>
        <a:prstGeom prst="rect">
          <a:avLst/>
        </a:prstGeom>
        <a:solidFill>
          <a:srgbClr val="033B57"/>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rPr>
            <a:t>T</a:t>
          </a:r>
        </a:p>
        <a:p>
          <a:pPr marL="0" lvl="0" indent="0" algn="ctr" defTabSz="889000">
            <a:lnSpc>
              <a:spcPct val="90000"/>
            </a:lnSpc>
            <a:spcBef>
              <a:spcPct val="0"/>
            </a:spcBef>
            <a:spcAft>
              <a:spcPct val="35000"/>
            </a:spcAft>
            <a:buNone/>
          </a:pPr>
          <a:r>
            <a:rPr lang="en-US" sz="2000" kern="1200" dirty="0">
              <a:solidFill>
                <a:schemeClr val="bg1"/>
              </a:solidFill>
            </a:rPr>
            <a:t>Amount of tumor</a:t>
          </a:r>
        </a:p>
      </dsp:txBody>
      <dsp:txXfrm>
        <a:off x="2595" y="379695"/>
        <a:ext cx="2530673" cy="794134"/>
      </dsp:txXfrm>
    </dsp:sp>
    <dsp:sp modelId="{395E18DC-870D-4074-A0D6-F8A79C0DDC74}">
      <dsp:nvSpPr>
        <dsp:cNvPr id="0" name=""/>
        <dsp:cNvSpPr/>
      </dsp:nvSpPr>
      <dsp:spPr>
        <a:xfrm>
          <a:off x="2595" y="1173830"/>
          <a:ext cx="2530673" cy="279990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TX: Tumor cannot be evaluated</a:t>
          </a:r>
        </a:p>
        <a:p>
          <a:pPr marL="228600" lvl="1" indent="-228600" algn="l" defTabSz="889000">
            <a:lnSpc>
              <a:spcPct val="90000"/>
            </a:lnSpc>
            <a:spcBef>
              <a:spcPct val="0"/>
            </a:spcBef>
            <a:spcAft>
              <a:spcPct val="15000"/>
            </a:spcAft>
            <a:buChar char="•"/>
          </a:pPr>
          <a:r>
            <a:rPr lang="en-US" sz="2000" kern="1200" dirty="0"/>
            <a:t>T0: No evidence of tumor</a:t>
          </a:r>
        </a:p>
        <a:p>
          <a:pPr marL="228600" lvl="1" indent="-228600" algn="l" defTabSz="889000">
            <a:lnSpc>
              <a:spcPct val="90000"/>
            </a:lnSpc>
            <a:spcBef>
              <a:spcPct val="0"/>
            </a:spcBef>
            <a:spcAft>
              <a:spcPct val="15000"/>
            </a:spcAft>
            <a:buChar char="•"/>
          </a:pPr>
          <a:r>
            <a:rPr lang="en-US" sz="2000" kern="1200" dirty="0"/>
            <a:t>Tis: Carcinoma in situ</a:t>
          </a:r>
        </a:p>
        <a:p>
          <a:pPr marL="228600" lvl="1" indent="-228600" algn="l" defTabSz="889000">
            <a:lnSpc>
              <a:spcPct val="90000"/>
            </a:lnSpc>
            <a:spcBef>
              <a:spcPct val="0"/>
            </a:spcBef>
            <a:spcAft>
              <a:spcPct val="15000"/>
            </a:spcAft>
            <a:buChar char="•"/>
          </a:pPr>
          <a:r>
            <a:rPr lang="en-US" sz="2000" kern="1200" dirty="0"/>
            <a:t>T1-T4: Size/extent of tumor</a:t>
          </a:r>
        </a:p>
      </dsp:txBody>
      <dsp:txXfrm>
        <a:off x="2595" y="1173830"/>
        <a:ext cx="2530673" cy="2799900"/>
      </dsp:txXfrm>
    </dsp:sp>
    <dsp:sp modelId="{70748CF1-E7A5-4787-845B-BB373DEF2825}">
      <dsp:nvSpPr>
        <dsp:cNvPr id="0" name=""/>
        <dsp:cNvSpPr/>
      </dsp:nvSpPr>
      <dsp:spPr>
        <a:xfrm>
          <a:off x="2887563" y="379695"/>
          <a:ext cx="2530673" cy="794134"/>
        </a:xfrm>
        <a:prstGeom prst="rect">
          <a:avLst/>
        </a:prstGeom>
        <a:solidFill>
          <a:srgbClr val="033B57"/>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rPr>
            <a:t>N</a:t>
          </a:r>
        </a:p>
        <a:p>
          <a:pPr marL="0" lvl="0" indent="0" algn="ctr" defTabSz="889000">
            <a:lnSpc>
              <a:spcPct val="90000"/>
            </a:lnSpc>
            <a:spcBef>
              <a:spcPct val="0"/>
            </a:spcBef>
            <a:spcAft>
              <a:spcPct val="35000"/>
            </a:spcAft>
            <a:buNone/>
          </a:pPr>
          <a:r>
            <a:rPr lang="en-US" sz="2000" kern="1200" dirty="0">
              <a:solidFill>
                <a:schemeClr val="bg1"/>
              </a:solidFill>
            </a:rPr>
            <a:t>Lymph nodes</a:t>
          </a:r>
        </a:p>
      </dsp:txBody>
      <dsp:txXfrm>
        <a:off x="2887563" y="379695"/>
        <a:ext cx="2530673" cy="794134"/>
      </dsp:txXfrm>
    </dsp:sp>
    <dsp:sp modelId="{DE1407A6-F6E4-4494-9BC6-70017DB90BE6}">
      <dsp:nvSpPr>
        <dsp:cNvPr id="0" name=""/>
        <dsp:cNvSpPr/>
      </dsp:nvSpPr>
      <dsp:spPr>
        <a:xfrm>
          <a:off x="2887563" y="1173830"/>
          <a:ext cx="2530673" cy="279990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NX: Lymph nodes cannot be evaluated</a:t>
          </a:r>
        </a:p>
        <a:p>
          <a:pPr marL="228600" lvl="1" indent="-228600" algn="l" defTabSz="889000">
            <a:lnSpc>
              <a:spcPct val="90000"/>
            </a:lnSpc>
            <a:spcBef>
              <a:spcPct val="0"/>
            </a:spcBef>
            <a:spcAft>
              <a:spcPct val="15000"/>
            </a:spcAft>
            <a:buChar char="•"/>
          </a:pPr>
          <a:r>
            <a:rPr lang="en-US" sz="2000" kern="1200" dirty="0"/>
            <a:t>N0: No lymph node involvement</a:t>
          </a:r>
        </a:p>
        <a:p>
          <a:pPr marL="228600" lvl="1" indent="-228600" algn="l" defTabSz="889000">
            <a:lnSpc>
              <a:spcPct val="90000"/>
            </a:lnSpc>
            <a:spcBef>
              <a:spcPct val="0"/>
            </a:spcBef>
            <a:spcAft>
              <a:spcPct val="15000"/>
            </a:spcAft>
            <a:buChar char="•"/>
          </a:pPr>
          <a:r>
            <a:rPr lang="en-US" sz="2000" kern="1200" dirty="0"/>
            <a:t>N1-N3: Degree of regional lymph node involvement</a:t>
          </a:r>
        </a:p>
      </dsp:txBody>
      <dsp:txXfrm>
        <a:off x="2887563" y="1173830"/>
        <a:ext cx="2530673" cy="2799900"/>
      </dsp:txXfrm>
    </dsp:sp>
    <dsp:sp modelId="{142A05EF-E0E2-45C2-89A5-FCB943120E58}">
      <dsp:nvSpPr>
        <dsp:cNvPr id="0" name=""/>
        <dsp:cNvSpPr/>
      </dsp:nvSpPr>
      <dsp:spPr>
        <a:xfrm>
          <a:off x="5772530" y="379695"/>
          <a:ext cx="2530673" cy="794134"/>
        </a:xfrm>
        <a:prstGeom prst="rect">
          <a:avLst/>
        </a:prstGeom>
        <a:solidFill>
          <a:srgbClr val="033B57"/>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rPr>
            <a:t>M</a:t>
          </a:r>
        </a:p>
        <a:p>
          <a:pPr marL="0" lvl="0" indent="0" algn="ctr" defTabSz="889000">
            <a:lnSpc>
              <a:spcPct val="90000"/>
            </a:lnSpc>
            <a:spcBef>
              <a:spcPct val="0"/>
            </a:spcBef>
            <a:spcAft>
              <a:spcPct val="35000"/>
            </a:spcAft>
            <a:buNone/>
          </a:pPr>
          <a:r>
            <a:rPr lang="en-US" sz="2000" kern="1200" dirty="0">
              <a:solidFill>
                <a:schemeClr val="bg1"/>
              </a:solidFill>
            </a:rPr>
            <a:t>Metastasis (spread)</a:t>
          </a:r>
        </a:p>
      </dsp:txBody>
      <dsp:txXfrm>
        <a:off x="5772530" y="379695"/>
        <a:ext cx="2530673" cy="794134"/>
      </dsp:txXfrm>
    </dsp:sp>
    <dsp:sp modelId="{28A8DA58-34B4-4B10-801D-EA05CFCDB507}">
      <dsp:nvSpPr>
        <dsp:cNvPr id="0" name=""/>
        <dsp:cNvSpPr/>
      </dsp:nvSpPr>
      <dsp:spPr>
        <a:xfrm>
          <a:off x="5772530" y="1173830"/>
          <a:ext cx="2530673" cy="279990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MX: Metastasis cannot be evaluated</a:t>
          </a:r>
        </a:p>
        <a:p>
          <a:pPr marL="228600" lvl="1" indent="-228600" algn="l" defTabSz="889000">
            <a:lnSpc>
              <a:spcPct val="90000"/>
            </a:lnSpc>
            <a:spcBef>
              <a:spcPct val="0"/>
            </a:spcBef>
            <a:spcAft>
              <a:spcPct val="15000"/>
            </a:spcAft>
            <a:buChar char="•"/>
          </a:pPr>
          <a:r>
            <a:rPr lang="en-US" sz="2000" kern="1200" dirty="0"/>
            <a:t>M0: No metastasis</a:t>
          </a:r>
        </a:p>
        <a:p>
          <a:pPr marL="228600" lvl="1" indent="-228600" algn="l" defTabSz="889000">
            <a:lnSpc>
              <a:spcPct val="90000"/>
            </a:lnSpc>
            <a:spcBef>
              <a:spcPct val="0"/>
            </a:spcBef>
            <a:spcAft>
              <a:spcPct val="15000"/>
            </a:spcAft>
            <a:buChar char="•"/>
          </a:pPr>
          <a:r>
            <a:rPr lang="en-US" sz="2000" kern="1200" dirty="0"/>
            <a:t>M1: Metastasis is present</a:t>
          </a:r>
        </a:p>
      </dsp:txBody>
      <dsp:txXfrm>
        <a:off x="5772530" y="1173830"/>
        <a:ext cx="2530673" cy="279990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027D5E-915B-46EA-B848-648352B5E74B}">
      <dsp:nvSpPr>
        <dsp:cNvPr id="0" name=""/>
        <dsp:cNvSpPr/>
      </dsp:nvSpPr>
      <dsp:spPr>
        <a:xfrm>
          <a:off x="3869" y="64466"/>
          <a:ext cx="1979265" cy="574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248" tIns="73660" rIns="206248" bIns="73660" numCol="1" spcCol="1270" anchor="ctr" anchorCtr="0">
          <a:noAutofit/>
        </a:bodyPr>
        <a:lstStyle/>
        <a:p>
          <a:pPr marL="0" lvl="0" indent="0" algn="r" defTabSz="1289050">
            <a:lnSpc>
              <a:spcPct val="90000"/>
            </a:lnSpc>
            <a:spcBef>
              <a:spcPct val="0"/>
            </a:spcBef>
            <a:spcAft>
              <a:spcPct val="35000"/>
            </a:spcAft>
            <a:buNone/>
          </a:pPr>
          <a:r>
            <a:rPr lang="en-US" sz="2900" kern="1200" dirty="0"/>
            <a:t>Stage 0</a:t>
          </a:r>
        </a:p>
      </dsp:txBody>
      <dsp:txXfrm>
        <a:off x="3869" y="64466"/>
        <a:ext cx="1979265" cy="574200"/>
      </dsp:txXfrm>
    </dsp:sp>
    <dsp:sp modelId="{E64CCCB4-6073-4716-9FAC-E6300EB275B6}">
      <dsp:nvSpPr>
        <dsp:cNvPr id="0" name=""/>
        <dsp:cNvSpPr/>
      </dsp:nvSpPr>
      <dsp:spPr>
        <a:xfrm>
          <a:off x="1983134" y="46522"/>
          <a:ext cx="395853" cy="610087"/>
        </a:xfrm>
        <a:prstGeom prst="leftBrace">
          <a:avLst>
            <a:gd name="adj1" fmla="val 35000"/>
            <a:gd name="adj2" fmla="val 5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92577E0-9B0D-4BB8-BD5A-F533BB0C2A54}">
      <dsp:nvSpPr>
        <dsp:cNvPr id="0" name=""/>
        <dsp:cNvSpPr/>
      </dsp:nvSpPr>
      <dsp:spPr>
        <a:xfrm>
          <a:off x="2537329" y="46522"/>
          <a:ext cx="5383601" cy="610087"/>
        </a:xfrm>
        <a:prstGeom prst="rect">
          <a:avLst/>
        </a:prstGeom>
        <a:solidFill>
          <a:srgbClr val="033B5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285750" lvl="1" indent="-285750" algn="l" defTabSz="1289050">
            <a:lnSpc>
              <a:spcPct val="90000"/>
            </a:lnSpc>
            <a:spcBef>
              <a:spcPct val="0"/>
            </a:spcBef>
            <a:spcAft>
              <a:spcPct val="15000"/>
            </a:spcAft>
            <a:buChar char="•"/>
          </a:pPr>
          <a:r>
            <a:rPr lang="en-US" sz="2900" kern="1200" dirty="0">
              <a:solidFill>
                <a:schemeClr val="bg1"/>
              </a:solidFill>
            </a:rPr>
            <a:t>Carcinoma in situ</a:t>
          </a:r>
        </a:p>
      </dsp:txBody>
      <dsp:txXfrm>
        <a:off x="2537329" y="46522"/>
        <a:ext cx="5383601" cy="610087"/>
      </dsp:txXfrm>
    </dsp:sp>
    <dsp:sp modelId="{0D3C695A-5A34-489F-A087-630785F3F999}">
      <dsp:nvSpPr>
        <dsp:cNvPr id="0" name=""/>
        <dsp:cNvSpPr/>
      </dsp:nvSpPr>
      <dsp:spPr>
        <a:xfrm>
          <a:off x="3869" y="1003250"/>
          <a:ext cx="1979265" cy="12919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248" tIns="73660" rIns="206248" bIns="73660" numCol="1" spcCol="1270" anchor="ctr" anchorCtr="0">
          <a:noAutofit/>
        </a:bodyPr>
        <a:lstStyle/>
        <a:p>
          <a:pPr marL="0" lvl="0" indent="0" algn="r" defTabSz="1289050">
            <a:lnSpc>
              <a:spcPct val="90000"/>
            </a:lnSpc>
            <a:spcBef>
              <a:spcPct val="0"/>
            </a:spcBef>
            <a:spcAft>
              <a:spcPct val="35000"/>
            </a:spcAft>
            <a:buNone/>
          </a:pPr>
          <a:r>
            <a:rPr lang="en-US" sz="2900" kern="1200" dirty="0"/>
            <a:t>Stage I,</a:t>
          </a:r>
          <a:br>
            <a:rPr lang="en-US" sz="2900" kern="1200" dirty="0"/>
          </a:br>
          <a:r>
            <a:rPr lang="en-US" sz="2900" kern="1200" dirty="0"/>
            <a:t>Stage II, Stage III</a:t>
          </a:r>
        </a:p>
      </dsp:txBody>
      <dsp:txXfrm>
        <a:off x="3869" y="1003250"/>
        <a:ext cx="1979265" cy="1291950"/>
      </dsp:txXfrm>
    </dsp:sp>
    <dsp:sp modelId="{404BC743-94D3-4D0D-B4EA-763F7127C3F7}">
      <dsp:nvSpPr>
        <dsp:cNvPr id="0" name=""/>
        <dsp:cNvSpPr/>
      </dsp:nvSpPr>
      <dsp:spPr>
        <a:xfrm>
          <a:off x="1983134" y="761010"/>
          <a:ext cx="395853" cy="1776431"/>
        </a:xfrm>
        <a:prstGeom prst="leftBrace">
          <a:avLst>
            <a:gd name="adj1" fmla="val 35000"/>
            <a:gd name="adj2" fmla="val 5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6EC5B4C-5E29-49C2-8AA0-08FB1C233E7B}">
      <dsp:nvSpPr>
        <dsp:cNvPr id="0" name=""/>
        <dsp:cNvSpPr/>
      </dsp:nvSpPr>
      <dsp:spPr>
        <a:xfrm>
          <a:off x="2537329" y="761010"/>
          <a:ext cx="5383601" cy="1776431"/>
        </a:xfrm>
        <a:prstGeom prst="rect">
          <a:avLst/>
        </a:prstGeom>
        <a:solidFill>
          <a:srgbClr val="033B5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285750" lvl="1" indent="-285750" algn="l" defTabSz="1289050">
            <a:lnSpc>
              <a:spcPct val="90000"/>
            </a:lnSpc>
            <a:spcBef>
              <a:spcPct val="0"/>
            </a:spcBef>
            <a:spcAft>
              <a:spcPct val="15000"/>
            </a:spcAft>
            <a:buChar char="•"/>
          </a:pPr>
          <a:r>
            <a:rPr lang="en-US" sz="2900" kern="1200" dirty="0">
              <a:solidFill>
                <a:schemeClr val="bg1"/>
              </a:solidFill>
            </a:rPr>
            <a:t>Higher numbers mean the disease is more extensive, such as larger tumor size and/or spread</a:t>
          </a:r>
        </a:p>
      </dsp:txBody>
      <dsp:txXfrm>
        <a:off x="2537329" y="761010"/>
        <a:ext cx="5383601" cy="1776431"/>
      </dsp:txXfrm>
    </dsp:sp>
    <dsp:sp modelId="{FB835BE3-20A2-4D30-B460-EBEF70C4D736}">
      <dsp:nvSpPr>
        <dsp:cNvPr id="0" name=""/>
        <dsp:cNvSpPr/>
      </dsp:nvSpPr>
      <dsp:spPr>
        <a:xfrm>
          <a:off x="3869" y="2848194"/>
          <a:ext cx="1979265" cy="574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248" tIns="73660" rIns="206248" bIns="73660" numCol="1" spcCol="1270" anchor="ctr" anchorCtr="0">
          <a:noAutofit/>
        </a:bodyPr>
        <a:lstStyle/>
        <a:p>
          <a:pPr marL="0" lvl="0" indent="0" algn="r" defTabSz="1289050">
            <a:lnSpc>
              <a:spcPct val="90000"/>
            </a:lnSpc>
            <a:spcBef>
              <a:spcPct val="0"/>
            </a:spcBef>
            <a:spcAft>
              <a:spcPct val="35000"/>
            </a:spcAft>
            <a:buNone/>
          </a:pPr>
          <a:r>
            <a:rPr lang="en-US" sz="2900" kern="1200" dirty="0"/>
            <a:t>Stage IV</a:t>
          </a:r>
        </a:p>
      </dsp:txBody>
      <dsp:txXfrm>
        <a:off x="3869" y="2848194"/>
        <a:ext cx="1979265" cy="574200"/>
      </dsp:txXfrm>
    </dsp:sp>
    <dsp:sp modelId="{A7EB4B1F-B0D8-4910-B8DB-2F167A99C56D}">
      <dsp:nvSpPr>
        <dsp:cNvPr id="0" name=""/>
        <dsp:cNvSpPr/>
      </dsp:nvSpPr>
      <dsp:spPr>
        <a:xfrm>
          <a:off x="1983134" y="2641841"/>
          <a:ext cx="395853" cy="986906"/>
        </a:xfrm>
        <a:prstGeom prst="leftBrace">
          <a:avLst>
            <a:gd name="adj1" fmla="val 35000"/>
            <a:gd name="adj2" fmla="val 5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57E9CBB-710A-4420-B717-DD1841D8330F}">
      <dsp:nvSpPr>
        <dsp:cNvPr id="0" name=""/>
        <dsp:cNvSpPr/>
      </dsp:nvSpPr>
      <dsp:spPr>
        <a:xfrm>
          <a:off x="2537329" y="2641841"/>
          <a:ext cx="5383601" cy="986906"/>
        </a:xfrm>
        <a:prstGeom prst="rect">
          <a:avLst/>
        </a:prstGeom>
        <a:solidFill>
          <a:srgbClr val="033B5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285750" lvl="1" indent="-285750" algn="l" defTabSz="1289050">
            <a:lnSpc>
              <a:spcPct val="90000"/>
            </a:lnSpc>
            <a:spcBef>
              <a:spcPct val="0"/>
            </a:spcBef>
            <a:spcAft>
              <a:spcPct val="15000"/>
            </a:spcAft>
            <a:buChar char="•"/>
          </a:pPr>
          <a:r>
            <a:rPr lang="en-US" sz="2900" kern="1200" dirty="0">
              <a:solidFill>
                <a:schemeClr val="bg1"/>
              </a:solidFill>
            </a:rPr>
            <a:t>Spread to distant tissues/organs</a:t>
          </a:r>
        </a:p>
      </dsp:txBody>
      <dsp:txXfrm>
        <a:off x="2537329" y="2641841"/>
        <a:ext cx="5383601" cy="98690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0603BA-88B8-4D95-B247-DA32163CC765}">
      <dsp:nvSpPr>
        <dsp:cNvPr id="0" name=""/>
        <dsp:cNvSpPr/>
      </dsp:nvSpPr>
      <dsp:spPr>
        <a:xfrm>
          <a:off x="0" y="533393"/>
          <a:ext cx="2829594" cy="1697756"/>
        </a:xfrm>
        <a:prstGeom prst="rect">
          <a:avLst/>
        </a:prstGeom>
        <a:solidFill>
          <a:srgbClr val="033B57"/>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90500" tIns="190500" rIns="190500" bIns="190500" numCol="1" spcCol="1270" anchor="ctr" anchorCtr="0">
          <a:noAutofit/>
        </a:bodyPr>
        <a:lstStyle/>
        <a:p>
          <a:pPr marL="0" lvl="0" indent="0" algn="ctr" defTabSz="2222500">
            <a:lnSpc>
              <a:spcPct val="90000"/>
            </a:lnSpc>
            <a:spcBef>
              <a:spcPct val="0"/>
            </a:spcBef>
            <a:spcAft>
              <a:spcPct val="35000"/>
            </a:spcAft>
            <a:buNone/>
          </a:pPr>
          <a:r>
            <a:rPr lang="en-US" sz="5000" kern="1200" dirty="0"/>
            <a:t>Breast cancer</a:t>
          </a:r>
        </a:p>
      </dsp:txBody>
      <dsp:txXfrm>
        <a:off x="0" y="533393"/>
        <a:ext cx="2829594" cy="1697756"/>
      </dsp:txXfrm>
    </dsp:sp>
    <dsp:sp modelId="{E872A119-6297-458D-AB4F-3829E72ABC76}">
      <dsp:nvSpPr>
        <dsp:cNvPr id="0" name=""/>
        <dsp:cNvSpPr/>
      </dsp:nvSpPr>
      <dsp:spPr>
        <a:xfrm>
          <a:off x="3114005" y="533393"/>
          <a:ext cx="2829594" cy="1697756"/>
        </a:xfrm>
        <a:prstGeom prst="rect">
          <a:avLst/>
        </a:prstGeom>
        <a:solidFill>
          <a:srgbClr val="033B57"/>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90500" tIns="190500" rIns="190500" bIns="190500" numCol="1" spcCol="1270" anchor="ctr" anchorCtr="0">
          <a:noAutofit/>
        </a:bodyPr>
        <a:lstStyle/>
        <a:p>
          <a:pPr marL="0" lvl="0" indent="0" algn="ctr" defTabSz="2222500">
            <a:lnSpc>
              <a:spcPct val="90000"/>
            </a:lnSpc>
            <a:spcBef>
              <a:spcPct val="0"/>
            </a:spcBef>
            <a:spcAft>
              <a:spcPct val="35000"/>
            </a:spcAft>
            <a:buNone/>
          </a:pPr>
          <a:r>
            <a:rPr lang="en-US" sz="5000" kern="1200" dirty="0"/>
            <a:t>Prostate cancer</a:t>
          </a:r>
        </a:p>
      </dsp:txBody>
      <dsp:txXfrm>
        <a:off x="3114005" y="533393"/>
        <a:ext cx="2829594" cy="169775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21D598-271B-4D4D-A070-4F759EBE5FBD}">
      <dsp:nvSpPr>
        <dsp:cNvPr id="0" name=""/>
        <dsp:cNvSpPr/>
      </dsp:nvSpPr>
      <dsp:spPr>
        <a:xfrm>
          <a:off x="0" y="54225"/>
          <a:ext cx="8229600" cy="585000"/>
        </a:xfrm>
        <a:prstGeom prst="roundRect">
          <a:avLst/>
        </a:prstGeom>
        <a:solidFill>
          <a:srgbClr val="033B5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Psychosocial support services</a:t>
          </a:r>
        </a:p>
      </dsp:txBody>
      <dsp:txXfrm>
        <a:off x="28557" y="82782"/>
        <a:ext cx="8172486" cy="527886"/>
      </dsp:txXfrm>
    </dsp:sp>
    <dsp:sp modelId="{B27544C5-099A-4E27-A14C-2CDAC909FC06}">
      <dsp:nvSpPr>
        <dsp:cNvPr id="0" name=""/>
        <dsp:cNvSpPr/>
      </dsp:nvSpPr>
      <dsp:spPr>
        <a:xfrm>
          <a:off x="0" y="711225"/>
          <a:ext cx="8229600" cy="585000"/>
        </a:xfrm>
        <a:prstGeom prst="roundRect">
          <a:avLst/>
        </a:prstGeom>
        <a:solidFill>
          <a:srgbClr val="033B5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Rehabilitation</a:t>
          </a:r>
          <a:endParaRPr lang="en-US" sz="2500" kern="1200" dirty="0"/>
        </a:p>
      </dsp:txBody>
      <dsp:txXfrm>
        <a:off x="28557" y="739782"/>
        <a:ext cx="8172486" cy="527886"/>
      </dsp:txXfrm>
    </dsp:sp>
    <dsp:sp modelId="{97BA300A-8B8D-418C-B5AB-B617B94903D6}">
      <dsp:nvSpPr>
        <dsp:cNvPr id="0" name=""/>
        <dsp:cNvSpPr/>
      </dsp:nvSpPr>
      <dsp:spPr>
        <a:xfrm>
          <a:off x="0" y="1296225"/>
          <a:ext cx="8229600" cy="12937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31750" rIns="177800" bIns="31750" numCol="1" spcCol="1270" anchor="t" anchorCtr="0">
          <a:noAutofit/>
        </a:bodyPr>
        <a:lstStyle/>
        <a:p>
          <a:pPr marL="228600" lvl="1" indent="-228600" algn="l" defTabSz="889000">
            <a:lnSpc>
              <a:spcPct val="90000"/>
            </a:lnSpc>
            <a:spcBef>
              <a:spcPct val="0"/>
            </a:spcBef>
            <a:spcAft>
              <a:spcPct val="20000"/>
            </a:spcAft>
            <a:buChar char="•"/>
          </a:pPr>
          <a:r>
            <a:rPr lang="en-US" sz="2000" kern="1200"/>
            <a:t>Lymphedema therapy</a:t>
          </a:r>
          <a:endParaRPr lang="en-US" sz="2000" kern="1200" dirty="0"/>
        </a:p>
        <a:p>
          <a:pPr marL="228600" lvl="1" indent="-228600" algn="l" defTabSz="889000">
            <a:lnSpc>
              <a:spcPct val="90000"/>
            </a:lnSpc>
            <a:spcBef>
              <a:spcPct val="0"/>
            </a:spcBef>
            <a:spcAft>
              <a:spcPct val="20000"/>
            </a:spcAft>
            <a:buChar char="•"/>
          </a:pPr>
          <a:r>
            <a:rPr lang="en-US" sz="2000" kern="1200"/>
            <a:t>Physical therapy</a:t>
          </a:r>
          <a:endParaRPr lang="en-US" sz="2000" kern="1200" dirty="0"/>
        </a:p>
        <a:p>
          <a:pPr marL="228600" lvl="1" indent="-228600" algn="l" defTabSz="889000">
            <a:lnSpc>
              <a:spcPct val="90000"/>
            </a:lnSpc>
            <a:spcBef>
              <a:spcPct val="0"/>
            </a:spcBef>
            <a:spcAft>
              <a:spcPct val="20000"/>
            </a:spcAft>
            <a:buChar char="•"/>
          </a:pPr>
          <a:r>
            <a:rPr lang="en-US" sz="2000" kern="1200"/>
            <a:t>Occupational therapy</a:t>
          </a:r>
          <a:endParaRPr lang="en-US" sz="2000" kern="1200" dirty="0"/>
        </a:p>
        <a:p>
          <a:pPr marL="228600" lvl="1" indent="-228600" algn="l" defTabSz="889000">
            <a:lnSpc>
              <a:spcPct val="90000"/>
            </a:lnSpc>
            <a:spcBef>
              <a:spcPct val="0"/>
            </a:spcBef>
            <a:spcAft>
              <a:spcPct val="20000"/>
            </a:spcAft>
            <a:buChar char="•"/>
          </a:pPr>
          <a:r>
            <a:rPr lang="en-US" sz="2000" kern="1200"/>
            <a:t>Speech therapy</a:t>
          </a:r>
          <a:endParaRPr lang="en-US" sz="2000" kern="1200" dirty="0"/>
        </a:p>
      </dsp:txBody>
      <dsp:txXfrm>
        <a:off x="0" y="1296225"/>
        <a:ext cx="8229600" cy="1293750"/>
      </dsp:txXfrm>
    </dsp:sp>
    <dsp:sp modelId="{7A24AFD7-9E28-4086-AEE8-1A3DBEDC16E8}">
      <dsp:nvSpPr>
        <dsp:cNvPr id="0" name=""/>
        <dsp:cNvSpPr/>
      </dsp:nvSpPr>
      <dsp:spPr>
        <a:xfrm>
          <a:off x="0" y="2589974"/>
          <a:ext cx="8229600" cy="585000"/>
        </a:xfrm>
        <a:prstGeom prst="roundRect">
          <a:avLst/>
        </a:prstGeom>
        <a:solidFill>
          <a:srgbClr val="033B5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Spiritual support/chaplaincy services</a:t>
          </a:r>
        </a:p>
      </dsp:txBody>
      <dsp:txXfrm>
        <a:off x="28557" y="2618531"/>
        <a:ext cx="8172486" cy="527886"/>
      </dsp:txXfrm>
    </dsp:sp>
    <dsp:sp modelId="{8B5561A1-DA00-4DCC-BC37-5DC48121EB63}">
      <dsp:nvSpPr>
        <dsp:cNvPr id="0" name=""/>
        <dsp:cNvSpPr/>
      </dsp:nvSpPr>
      <dsp:spPr>
        <a:xfrm>
          <a:off x="0" y="3246974"/>
          <a:ext cx="8229600" cy="585000"/>
        </a:xfrm>
        <a:prstGeom prst="roundRect">
          <a:avLst/>
        </a:prstGeom>
        <a:solidFill>
          <a:srgbClr val="033B5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Hospice </a:t>
          </a:r>
          <a:endParaRPr lang="en-US" sz="2500" kern="1200" dirty="0"/>
        </a:p>
      </dsp:txBody>
      <dsp:txXfrm>
        <a:off x="28557" y="3275531"/>
        <a:ext cx="8172486" cy="527886"/>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diagrams.loki3.com/BracketList+Icon">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diagrams.loki3.com/BracketList+Icon">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23D4A36D-E0E0-4A0D-958D-803778F20342}" type="datetimeFigureOut">
              <a:rPr lang="en-US" smtClean="0"/>
              <a:pPr/>
              <a:t>10/1/2021</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276CD602-24D8-48F8-A1C6-50E859B70BB2}" type="slidenum">
              <a:rPr lang="en-US" smtClean="0"/>
              <a:pPr/>
              <a:t>‹#›</a:t>
            </a:fld>
            <a:endParaRPr lang="en-US"/>
          </a:p>
        </p:txBody>
      </p:sp>
    </p:spTree>
    <p:extLst>
      <p:ext uri="{BB962C8B-B14F-4D97-AF65-F5344CB8AC3E}">
        <p14:creationId xmlns:p14="http://schemas.microsoft.com/office/powerpoint/2010/main" val="20945884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2361CCB2-BA87-4E65-9DDD-3A031EC89471}" type="datetimeFigureOut">
              <a:rPr lang="en-US" smtClean="0"/>
              <a:pPr/>
              <a:t>10/1/2021</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C86F15E9-0BE7-4FE3-9441-9D32F4679029}" type="slidenum">
              <a:rPr lang="en-US" smtClean="0"/>
              <a:pPr/>
              <a:t>‹#›</a:t>
            </a:fld>
            <a:endParaRPr lang="en-US"/>
          </a:p>
        </p:txBody>
      </p:sp>
    </p:spTree>
    <p:extLst>
      <p:ext uri="{BB962C8B-B14F-4D97-AF65-F5344CB8AC3E}">
        <p14:creationId xmlns:p14="http://schemas.microsoft.com/office/powerpoint/2010/main" val="29518648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www.cancer.gov/Common/PopUps/popDefinition.aspx?id=CDR0000689078&amp;version=Patient&amp;language=English" TargetMode="External"/><Relationship Id="rId2" Type="http://schemas.openxmlformats.org/officeDocument/2006/relationships/slide" Target="../slides/slide23.xml"/><Relationship Id="rId1" Type="http://schemas.openxmlformats.org/officeDocument/2006/relationships/notesMaster" Target="../notesMasters/notesMaster1.xml"/><Relationship Id="rId5" Type="http://schemas.openxmlformats.org/officeDocument/2006/relationships/hyperlink" Target="http://www.cancer.gov/Common/PopUps/popDefinition.aspx?id=CDR0000730363&amp;version=Patient&amp;language=English" TargetMode="External"/><Relationship Id="rId4" Type="http://schemas.openxmlformats.org/officeDocument/2006/relationships/hyperlink" Target="http://www.cancer.gov/Common/PopUps/popDefinition.aspx?id=CDR0000302456&amp;version=Patient&amp;language=English" TargetMode="Externa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r>
              <a:rPr lang="en-US" dirty="0"/>
              <a:t> </a:t>
            </a:r>
          </a:p>
        </p:txBody>
      </p:sp>
      <p:sp>
        <p:nvSpPr>
          <p:cNvPr id="921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15972" indent="-275373" eaLnBrk="0" hangingPunct="0">
              <a:defRPr>
                <a:solidFill>
                  <a:schemeClr val="tx1"/>
                </a:solidFill>
                <a:latin typeface="Arial" pitchFamily="34" charset="0"/>
                <a:cs typeface="Arial" pitchFamily="34" charset="0"/>
              </a:defRPr>
            </a:lvl2pPr>
            <a:lvl3pPr marL="1101495" indent="-220299" eaLnBrk="0" hangingPunct="0">
              <a:defRPr>
                <a:solidFill>
                  <a:schemeClr val="tx1"/>
                </a:solidFill>
                <a:latin typeface="Arial" pitchFamily="34" charset="0"/>
                <a:cs typeface="Arial" pitchFamily="34" charset="0"/>
              </a:defRPr>
            </a:lvl3pPr>
            <a:lvl4pPr marL="1542093" indent="-220299" eaLnBrk="0" hangingPunct="0">
              <a:defRPr>
                <a:solidFill>
                  <a:schemeClr val="tx1"/>
                </a:solidFill>
                <a:latin typeface="Arial" pitchFamily="34" charset="0"/>
                <a:cs typeface="Arial" pitchFamily="34" charset="0"/>
              </a:defRPr>
            </a:lvl4pPr>
            <a:lvl5pPr marL="1982690" indent="-220299" eaLnBrk="0" hangingPunct="0">
              <a:defRPr>
                <a:solidFill>
                  <a:schemeClr val="tx1"/>
                </a:solidFill>
                <a:latin typeface="Arial" pitchFamily="34" charset="0"/>
                <a:cs typeface="Arial" pitchFamily="34" charset="0"/>
              </a:defRPr>
            </a:lvl5pPr>
            <a:lvl6pPr marL="2423289" indent="-220299" eaLnBrk="0" fontAlgn="base" hangingPunct="0">
              <a:spcBef>
                <a:spcPct val="0"/>
              </a:spcBef>
              <a:spcAft>
                <a:spcPct val="0"/>
              </a:spcAft>
              <a:defRPr>
                <a:solidFill>
                  <a:schemeClr val="tx1"/>
                </a:solidFill>
                <a:latin typeface="Arial" pitchFamily="34" charset="0"/>
                <a:cs typeface="Arial" pitchFamily="34" charset="0"/>
              </a:defRPr>
            </a:lvl6pPr>
            <a:lvl7pPr marL="2863887" indent="-220299" eaLnBrk="0" fontAlgn="base" hangingPunct="0">
              <a:spcBef>
                <a:spcPct val="0"/>
              </a:spcBef>
              <a:spcAft>
                <a:spcPct val="0"/>
              </a:spcAft>
              <a:defRPr>
                <a:solidFill>
                  <a:schemeClr val="tx1"/>
                </a:solidFill>
                <a:latin typeface="Arial" pitchFamily="34" charset="0"/>
                <a:cs typeface="Arial" pitchFamily="34" charset="0"/>
              </a:defRPr>
            </a:lvl7pPr>
            <a:lvl8pPr marL="3304483" indent="-220299" eaLnBrk="0" fontAlgn="base" hangingPunct="0">
              <a:spcBef>
                <a:spcPct val="0"/>
              </a:spcBef>
              <a:spcAft>
                <a:spcPct val="0"/>
              </a:spcAft>
              <a:defRPr>
                <a:solidFill>
                  <a:schemeClr val="tx1"/>
                </a:solidFill>
                <a:latin typeface="Arial" pitchFamily="34" charset="0"/>
                <a:cs typeface="Arial" pitchFamily="34" charset="0"/>
              </a:defRPr>
            </a:lvl8pPr>
            <a:lvl9pPr marL="3745082" indent="-220299"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7D8AF9B5-D8FF-462F-8F03-FED22E4B7280}" type="slidenum">
              <a:rPr lang="en-US" altLang="en-US" smtClean="0"/>
              <a:pPr eaLnBrk="1" hangingPunct="1"/>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Cancer can start almost anywhere in the body. </a:t>
            </a:r>
            <a:r>
              <a:rPr lang="en-US" baseline="0" dirty="0"/>
              <a:t> </a:t>
            </a:r>
            <a:r>
              <a:rPr lang="en-US" dirty="0"/>
              <a:t>Scientists use a variety of names to distinguish the different types of carcinomas, sarcomas, lymphomas, and </a:t>
            </a:r>
            <a:r>
              <a:rPr lang="en-US" dirty="0" err="1"/>
              <a:t>leukemias</a:t>
            </a:r>
            <a:r>
              <a:rPr lang="en-US" dirty="0"/>
              <a:t>. As</a:t>
            </a:r>
            <a:r>
              <a:rPr lang="en-US" baseline="0" dirty="0"/>
              <a:t> you learned in lesson 1, many of </a:t>
            </a:r>
            <a:r>
              <a:rPr lang="en-US" dirty="0"/>
              <a:t>these names use different Latin</a:t>
            </a:r>
            <a:r>
              <a:rPr lang="en-US" baseline="0" dirty="0"/>
              <a:t> and Greek</a:t>
            </a:r>
            <a:r>
              <a:rPr lang="en-US" dirty="0"/>
              <a:t> prefixes that stand for the location where the cancer began. For example, the prefix “</a:t>
            </a:r>
            <a:r>
              <a:rPr lang="en-US" dirty="0" err="1"/>
              <a:t>osteo</a:t>
            </a:r>
            <a:r>
              <a:rPr lang="en-US" dirty="0"/>
              <a:t>” means bone, so a cancer starting in bone is called an osteosarcoma. Similarly, the prefix “</a:t>
            </a:r>
            <a:r>
              <a:rPr lang="en-US" dirty="0" err="1"/>
              <a:t>adeno</a:t>
            </a:r>
            <a:r>
              <a:rPr lang="en-US" dirty="0"/>
              <a:t>” means gland, so a cancer of gland cells is called adenocarcinoma--for example, a breast adenocarcinoma.</a:t>
            </a:r>
          </a:p>
          <a:p>
            <a:endParaRPr lang="en-US" dirty="0"/>
          </a:p>
        </p:txBody>
      </p:sp>
      <p:sp>
        <p:nvSpPr>
          <p:cNvPr id="4" name="Slide Number Placeholder 3"/>
          <p:cNvSpPr>
            <a:spLocks noGrp="1"/>
          </p:cNvSpPr>
          <p:nvPr>
            <p:ph type="sldNum" sz="quarter" idx="10"/>
          </p:nvPr>
        </p:nvSpPr>
        <p:spPr/>
        <p:txBody>
          <a:bodyPr/>
          <a:lstStyle/>
          <a:p>
            <a:fld id="{C4664652-3942-4768-B6A6-49DC3B3CF52D}" type="slidenum">
              <a:rPr lang="en-US" smtClean="0"/>
              <a:t>10</a:t>
            </a:fld>
            <a:endParaRPr lang="en-US"/>
          </a:p>
        </p:txBody>
      </p:sp>
    </p:spTree>
    <p:extLst>
      <p:ext uri="{BB962C8B-B14F-4D97-AF65-F5344CB8AC3E}">
        <p14:creationId xmlns:p14="http://schemas.microsoft.com/office/powerpoint/2010/main" val="20354944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Cancers are capable of spreading throughout the body by two mechanisms: invasion and metastasis. Invasion refers to the direct migration and penetration by cancer cells into neighboring tissues. Metastasis refers to the ability of cancer cells to penetrate into lymphatic and blood vessels, circulate through the bloodstream or lymphatic</a:t>
            </a:r>
            <a:r>
              <a:rPr lang="en-US" baseline="0" dirty="0"/>
              <a:t> system</a:t>
            </a:r>
            <a:r>
              <a:rPr lang="en-US" dirty="0"/>
              <a:t>, and then invade normal tissues elsewhere in the body.</a:t>
            </a:r>
          </a:p>
          <a:p>
            <a:endParaRPr lang="en-US" dirty="0"/>
          </a:p>
        </p:txBody>
      </p:sp>
      <p:sp>
        <p:nvSpPr>
          <p:cNvPr id="4" name="Slide Number Placeholder 3"/>
          <p:cNvSpPr>
            <a:spLocks noGrp="1"/>
          </p:cNvSpPr>
          <p:nvPr>
            <p:ph type="sldNum" sz="quarter" idx="10"/>
          </p:nvPr>
        </p:nvSpPr>
        <p:spPr/>
        <p:txBody>
          <a:bodyPr/>
          <a:lstStyle/>
          <a:p>
            <a:fld id="{C4664652-3942-4768-B6A6-49DC3B3CF52D}" type="slidenum">
              <a:rPr lang="en-US" smtClean="0"/>
              <a:t>11</a:t>
            </a:fld>
            <a:endParaRPr lang="en-US"/>
          </a:p>
        </p:txBody>
      </p:sp>
    </p:spTree>
    <p:extLst>
      <p:ext uri="{BB962C8B-B14F-4D97-AF65-F5344CB8AC3E}">
        <p14:creationId xmlns:p14="http://schemas.microsoft.com/office/powerpoint/2010/main" val="836384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Checkpoint: What factors may increase risk for cancer?</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A: tobacco</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B: diet</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C: alcohol</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D: physical activity</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E: obesity</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F: all of the above</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Choice f is correct. All of the above are factors that may increase a person’s risk for cancer.</a:t>
            </a:r>
            <a:r>
              <a:rPr lang="en-US" baseline="0" dirty="0"/>
              <a:t> </a:t>
            </a:r>
            <a:r>
              <a:rPr lang="en-US" dirty="0"/>
              <a:t>Cancer is often thought of as a disease that strikes for no apparent reason. While scientists don’t yet know all the reasons, many </a:t>
            </a:r>
            <a:r>
              <a:rPr lang="en-US" baseline="0" dirty="0"/>
              <a:t>factors that may lead to </a:t>
            </a:r>
            <a:r>
              <a:rPr lang="en-US" dirty="0"/>
              <a:t>cancer have been identified. Some of the factors like the ones here, such as tobacco use, alcohol use, diet, and physical activity, are things that people have some control over.</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endParaRPr lang="en-US" dirty="0"/>
          </a:p>
        </p:txBody>
      </p:sp>
      <p:sp>
        <p:nvSpPr>
          <p:cNvPr id="4" name="Slide Number Placeholder 3"/>
          <p:cNvSpPr>
            <a:spLocks noGrp="1"/>
          </p:cNvSpPr>
          <p:nvPr>
            <p:ph type="sldNum" sz="quarter" idx="10"/>
          </p:nvPr>
        </p:nvSpPr>
        <p:spPr/>
        <p:txBody>
          <a:bodyPr/>
          <a:lstStyle/>
          <a:p>
            <a:fld id="{C4664652-3942-4768-B6A6-49DC3B3CF52D}" type="slidenum">
              <a:rPr lang="en-US" smtClean="0"/>
              <a:t>12</a:t>
            </a:fld>
            <a:endParaRPr lang="en-US"/>
          </a:p>
        </p:txBody>
      </p:sp>
    </p:spTree>
    <p:extLst>
      <p:ext uri="{BB962C8B-B14F-4D97-AF65-F5344CB8AC3E}">
        <p14:creationId xmlns:p14="http://schemas.microsoft.com/office/powerpoint/2010/main" val="9019990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According to the</a:t>
            </a:r>
            <a:r>
              <a:rPr lang="en-US" baseline="0" dirty="0"/>
              <a:t> </a:t>
            </a:r>
            <a:r>
              <a:rPr lang="en-US" dirty="0"/>
              <a:t>American Institute</a:t>
            </a:r>
            <a:r>
              <a:rPr lang="en-US" baseline="0" dirty="0"/>
              <a:t> for Cancer Research, </a:t>
            </a:r>
            <a:r>
              <a:rPr lang="en-US" dirty="0"/>
              <a:t>Americans can</a:t>
            </a:r>
            <a:r>
              <a:rPr lang="en-US" baseline="0" dirty="0"/>
              <a:t> prevent 1/3 of the most common cancers by staying lean, eating smart and moving more. For example, these healthy behaviors could prevent 1/3 of breast cancers, half of colorectal cancers and almost 2 thirds of esophageal cancers.</a:t>
            </a:r>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00A5BB77-DEED-4992-98BF-6428518291C8}" type="slidenum">
              <a:rPr lang="en-US" smtClean="0"/>
              <a:t>13</a:t>
            </a:fld>
            <a:endParaRPr lang="en-US"/>
          </a:p>
        </p:txBody>
      </p:sp>
    </p:spTree>
    <p:extLst>
      <p:ext uri="{BB962C8B-B14F-4D97-AF65-F5344CB8AC3E}">
        <p14:creationId xmlns:p14="http://schemas.microsoft.com/office/powerpoint/2010/main" val="20333353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Other risk factors for cancer include: </a:t>
            </a:r>
          </a:p>
          <a:p>
            <a:r>
              <a:rPr lang="en-US" dirty="0"/>
              <a:t>some infections, like HIV or HPV;</a:t>
            </a:r>
            <a:r>
              <a:rPr lang="en-US" baseline="0" dirty="0"/>
              <a:t> </a:t>
            </a:r>
          </a:p>
          <a:p>
            <a:r>
              <a:rPr lang="en-US" baseline="0" dirty="0"/>
              <a:t>Immunosuppressive medicines, such as those used for organ transplant; and</a:t>
            </a:r>
          </a:p>
          <a:p>
            <a:r>
              <a:rPr lang="en-US" baseline="0" dirty="0"/>
              <a:t>Radiation from the sun, medical radiation or radon gas;</a:t>
            </a:r>
          </a:p>
          <a:p>
            <a:endParaRPr lang="en-US" baseline="0" dirty="0"/>
          </a:p>
          <a:p>
            <a:r>
              <a:rPr lang="en-US" dirty="0"/>
              <a:t>Genetics can also play a role in whether some</a:t>
            </a:r>
            <a:r>
              <a:rPr lang="en-US" baseline="0" dirty="0"/>
              <a:t> one will develop cancer. The National Cancer Institute estimates that inherited gene mutations, or genes that are passed from one family member to another, play a major role in the development of 5-10% of cancers. For example, BRCA 1 and BRCA 2, also known as “</a:t>
            </a:r>
            <a:r>
              <a:rPr lang="en-US" baseline="0" dirty="0" err="1"/>
              <a:t>Braca</a:t>
            </a:r>
            <a:r>
              <a:rPr lang="en-US" baseline="0" dirty="0"/>
              <a:t> 1” and “</a:t>
            </a:r>
            <a:r>
              <a:rPr lang="en-US" baseline="0" dirty="0" err="1"/>
              <a:t>Braca</a:t>
            </a:r>
            <a:r>
              <a:rPr lang="en-US" baseline="0" dirty="0"/>
              <a:t> 2”, are gene mutations that increase the risk of female breast and ovarian cancers as well as other cancers. Another example is Lynch Syndrome, which is a genetic condition that increases a person’s risk of developing colorectal cancers and other related cancers. </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C4664652-3942-4768-B6A6-49DC3B3CF52D}" type="slidenum">
              <a:rPr lang="en-US" smtClean="0"/>
              <a:t>14</a:t>
            </a:fld>
            <a:endParaRPr lang="en-US"/>
          </a:p>
        </p:txBody>
      </p:sp>
    </p:spTree>
    <p:extLst>
      <p:ext uri="{BB962C8B-B14F-4D97-AF65-F5344CB8AC3E}">
        <p14:creationId xmlns:p14="http://schemas.microsoft.com/office/powerpoint/2010/main" val="30890155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Although there is no way to completely prevent a diagnosis of cancer, there are ways to reduce the risk for cancer.</a:t>
            </a:r>
          </a:p>
          <a:p>
            <a:endParaRPr lang="en-US" dirty="0"/>
          </a:p>
          <a:p>
            <a:pPr defTabSz="931774">
              <a:defRPr/>
            </a:pPr>
            <a:r>
              <a:rPr lang="en-US" dirty="0"/>
              <a:t>Exposure to carcinogens has been found to contribute to triggering most human cancers. Patients can reduce their cancer risk by taking steps to avoid such agents.</a:t>
            </a:r>
            <a:r>
              <a:rPr lang="en-US" baseline="0" dirty="0"/>
              <a:t> </a:t>
            </a:r>
            <a:r>
              <a:rPr lang="en-US" dirty="0"/>
              <a:t>According to the National</a:t>
            </a:r>
            <a:r>
              <a:rPr lang="en-US" baseline="0" dirty="0"/>
              <a:t> Cancer Institute, tobacco products are </a:t>
            </a:r>
            <a:r>
              <a:rPr lang="en-US" dirty="0"/>
              <a:t>the single largest cause of cancer death and</a:t>
            </a:r>
            <a:r>
              <a:rPr lang="en-US" baseline="0" dirty="0"/>
              <a:t> are</a:t>
            </a:r>
            <a:r>
              <a:rPr lang="en-US" dirty="0"/>
              <a:t> implicated in roughly one out of every three cancer deaths. Cigarette smoking is responsible for many, but not all, cases of lung cancer and has been linked to the</a:t>
            </a:r>
            <a:r>
              <a:rPr lang="en-US" baseline="0" dirty="0"/>
              <a:t> development of</a:t>
            </a:r>
            <a:r>
              <a:rPr lang="en-US" dirty="0"/>
              <a:t> cancer of the mouth, larynx, esophagus, stomach, pancreas, kidney, and bladder. </a:t>
            </a:r>
            <a:r>
              <a:rPr lang="en-US" baseline="0" dirty="0"/>
              <a:t>Smoking also i</a:t>
            </a:r>
            <a:r>
              <a:rPr lang="en-US" dirty="0"/>
              <a:t>ncreases cardiovascular side effects of radiation or chemotherapy,</a:t>
            </a:r>
            <a:r>
              <a:rPr lang="en-US" baseline="0" dirty="0"/>
              <a:t> r</a:t>
            </a:r>
            <a:r>
              <a:rPr lang="en-US" dirty="0"/>
              <a:t>educes quality of life and</a:t>
            </a:r>
            <a:r>
              <a:rPr lang="en-US" baseline="0" dirty="0"/>
              <a:t> i</a:t>
            </a:r>
            <a:r>
              <a:rPr lang="en-US" dirty="0"/>
              <a:t>ncreases mortality. In fact, a recent study found that up to 2/3</a:t>
            </a:r>
            <a:r>
              <a:rPr lang="en-US" baseline="0" dirty="0"/>
              <a:t> of smokers will die from the habit if they continue smoking. </a:t>
            </a:r>
            <a:r>
              <a:rPr lang="en-US" dirty="0"/>
              <a:t>Pipe smoke, cigars, and smokeless tobacco are risky as well. Avoiding tobacco is therefore the single most effective lifestyle decision any person can make to prevent cancer.</a:t>
            </a:r>
          </a:p>
          <a:p>
            <a:endParaRPr lang="en-US" dirty="0"/>
          </a:p>
          <a:p>
            <a:r>
              <a:rPr lang="en-US" dirty="0"/>
              <a:t>While some sunlight is good for health, skin cancer caused by excessive exposure to sunlight is not among the sun’s benefits. It is important to remember that a more serious form of skin cancer, called melanoma, is associated with excessive sun exposure. Melanomas are potentially lethal tumors. Risk of melanoma and other forms of skin cancer can be significantly reduced by avoiding excessive exposure to the sun, using sunscreen lotions, and wearing protective clothing to shield the skin from ultraviolet radiation. </a:t>
            </a:r>
          </a:p>
          <a:p>
            <a:endParaRPr lang="en-US" dirty="0"/>
          </a:p>
          <a:p>
            <a:r>
              <a:rPr lang="en-US" dirty="0"/>
              <a:t>Drinking large amounts of alcohol is linked to an increased risk for several kinds of cancer, especially those of the mouth, throat, and esophagus. The combination of alcohol and tobacco appears to be especially dangerous and significantly</a:t>
            </a:r>
            <a:r>
              <a:rPr lang="en-US" baseline="0" dirty="0"/>
              <a:t> increases the risk of cancer more than each risk factor alone.</a:t>
            </a:r>
            <a:r>
              <a:rPr lang="en-US" dirty="0"/>
              <a:t> </a:t>
            </a:r>
          </a:p>
          <a:p>
            <a:endParaRPr lang="en-US" dirty="0"/>
          </a:p>
          <a:p>
            <a:r>
              <a:rPr lang="en-US" dirty="0"/>
              <a:t>Actions can also be taken to avoid exposure to the small number of viruses that can lead to the development of cancers. A good example is the human papillomavirus,</a:t>
            </a:r>
            <a:r>
              <a:rPr lang="en-US" baseline="0" dirty="0"/>
              <a:t> or </a:t>
            </a:r>
            <a:r>
              <a:rPr lang="en-US" dirty="0"/>
              <a:t>HPV. Of the more than 150</a:t>
            </a:r>
            <a:r>
              <a:rPr lang="en-US" baseline="0" dirty="0"/>
              <a:t> </a:t>
            </a:r>
            <a:r>
              <a:rPr lang="en-US" dirty="0"/>
              <a:t>types of HPV, over 30 types can be passed from one person to another through sexual contact. Among these, there are 13 known high-risk types recognized as the major cause of cervical cancer. A</a:t>
            </a:r>
            <a:r>
              <a:rPr lang="en-US" baseline="0" dirty="0"/>
              <a:t> vaccine is now available to help prevent cancers caused by HPV. </a:t>
            </a:r>
          </a:p>
          <a:p>
            <a:endParaRPr lang="en-US" dirty="0"/>
          </a:p>
          <a:p>
            <a:r>
              <a:rPr lang="en-US" dirty="0"/>
              <a:t>Because people spend so much time at work, potential carcinogens in the work environment are studied carefully. Some occupational carcinogens have been identified because workers exposed to these same substances have developed a particular kind of cancer at an increased rate. For example, cancer rates in construction workers who handle asbestos have been found to be 10 times higher than normal. </a:t>
            </a:r>
          </a:p>
          <a:p>
            <a:endParaRPr lang="en-US" dirty="0"/>
          </a:p>
          <a:p>
            <a:r>
              <a:rPr lang="en-US" dirty="0"/>
              <a:t>While</a:t>
            </a:r>
            <a:r>
              <a:rPr lang="en-US" baseline="0" dirty="0"/>
              <a:t> nutritional components like</a:t>
            </a:r>
            <a:r>
              <a:rPr lang="en-US" dirty="0"/>
              <a:t> fat and calories appear to increase cancer risk, other dietary components may decrease cancer risk. Eating fruits and vegetables has been strongly correlated with a reduction in cancer risk. Eating five to nine servings of fruits and vegetables each day is recommended by many groups.</a:t>
            </a:r>
          </a:p>
          <a:p>
            <a:endParaRPr lang="en-US" dirty="0"/>
          </a:p>
          <a:p>
            <a:r>
              <a:rPr lang="en-US" dirty="0"/>
              <a:t>Regular</a:t>
            </a:r>
            <a:r>
              <a:rPr lang="en-US" baseline="0" dirty="0"/>
              <a:t> exercise and screening tests for some cancers also contribute to reducing overall risk.  </a:t>
            </a:r>
          </a:p>
          <a:p>
            <a:endParaRPr lang="en-US" baseline="0" dirty="0"/>
          </a:p>
          <a:p>
            <a:r>
              <a:rPr lang="en-US" baseline="0" dirty="0"/>
              <a:t>As healthy behaviors can prevent cancer, unhealthy behaviors, including l</a:t>
            </a:r>
            <a:r>
              <a:rPr lang="en-US" dirty="0"/>
              <a:t>ack of physical activity and being overweight, are risk factors for some</a:t>
            </a:r>
            <a:r>
              <a:rPr lang="en-US" baseline="0" dirty="0"/>
              <a:t> </a:t>
            </a:r>
            <a:r>
              <a:rPr lang="en-US" dirty="0"/>
              <a:t>cancers, such as cancers of the breast, colon, esophagus, kidney and uterus. </a:t>
            </a:r>
          </a:p>
          <a:p>
            <a:endParaRPr lang="en-US" baseline="0" dirty="0"/>
          </a:p>
          <a:p>
            <a:r>
              <a:rPr lang="en-US" baseline="0" dirty="0"/>
              <a:t>Even if someone has already had cancer, they are still at risk for these cancers that are linked to these behaviors.</a:t>
            </a:r>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C4664652-3942-4768-B6A6-49DC3B3CF52D}" type="slidenum">
              <a:rPr lang="en-US" smtClean="0"/>
              <a:t>15</a:t>
            </a:fld>
            <a:endParaRPr lang="en-US"/>
          </a:p>
        </p:txBody>
      </p:sp>
    </p:spTree>
    <p:extLst>
      <p:ext uri="{BB962C8B-B14F-4D97-AF65-F5344CB8AC3E}">
        <p14:creationId xmlns:p14="http://schemas.microsoft.com/office/powerpoint/2010/main" val="41846347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Someone with cancer may have general symptoms such as unexplained weight loss; fever; fatigue,</a:t>
            </a:r>
            <a:r>
              <a:rPr lang="en-US" baseline="0" dirty="0"/>
              <a:t> which is </a:t>
            </a:r>
            <a:r>
              <a:rPr lang="en-US" dirty="0"/>
              <a:t>extreme tiredness; pain; or changes in the skin or eyes. They may also have symptoms that vary and are related to the type of cancer they have. Always refer patients to a clinician or the health care team if asked to explain symptoms or diagnosis. </a:t>
            </a:r>
          </a:p>
        </p:txBody>
      </p:sp>
      <p:sp>
        <p:nvSpPr>
          <p:cNvPr id="4" name="Slide Number Placeholder 3"/>
          <p:cNvSpPr>
            <a:spLocks noGrp="1"/>
          </p:cNvSpPr>
          <p:nvPr>
            <p:ph type="sldNum" sz="quarter" idx="10"/>
          </p:nvPr>
        </p:nvSpPr>
        <p:spPr/>
        <p:txBody>
          <a:bodyPr/>
          <a:lstStyle/>
          <a:p>
            <a:fld id="{C4664652-3942-4768-B6A6-49DC3B3CF52D}" type="slidenum">
              <a:rPr lang="en-US" smtClean="0"/>
              <a:t>16</a:t>
            </a:fld>
            <a:endParaRPr lang="en-US"/>
          </a:p>
        </p:txBody>
      </p:sp>
    </p:spTree>
    <p:extLst>
      <p:ext uri="{BB962C8B-B14F-4D97-AF65-F5344CB8AC3E}">
        <p14:creationId xmlns:p14="http://schemas.microsoft.com/office/powerpoint/2010/main" val="27022625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patient</a:t>
            </a:r>
            <a:r>
              <a:rPr lang="en-US" baseline="0" dirty="0"/>
              <a:t>s may </a:t>
            </a:r>
            <a:r>
              <a:rPr lang="en-US" dirty="0"/>
              <a:t>visit the doctor only when they feel pain or when they notice changes like a lump in the breast or unusual bleeding or discharge. However, early cancer may not have any symptoms, which is why routine screenings</a:t>
            </a:r>
            <a:r>
              <a:rPr lang="en-US" baseline="0" dirty="0"/>
              <a:t> and doctor’s visits are so vital for early detection</a:t>
            </a:r>
            <a:r>
              <a:rPr lang="en-US" dirty="0"/>
              <a:t>. </a:t>
            </a:r>
          </a:p>
          <a:p>
            <a:endParaRPr lang="en-US" b="1" dirty="0"/>
          </a:p>
        </p:txBody>
      </p:sp>
      <p:sp>
        <p:nvSpPr>
          <p:cNvPr id="4" name="Slide Number Placeholder 3"/>
          <p:cNvSpPr>
            <a:spLocks noGrp="1"/>
          </p:cNvSpPr>
          <p:nvPr>
            <p:ph type="sldNum" sz="quarter" idx="10"/>
          </p:nvPr>
        </p:nvSpPr>
        <p:spPr/>
        <p:txBody>
          <a:bodyPr/>
          <a:lstStyle/>
          <a:p>
            <a:fld id="{C4664652-3942-4768-B6A6-49DC3B3CF52D}" type="slidenum">
              <a:rPr lang="en-US" smtClean="0"/>
              <a:t>17</a:t>
            </a:fld>
            <a:endParaRPr lang="en-US"/>
          </a:p>
        </p:txBody>
      </p:sp>
    </p:spTree>
    <p:extLst>
      <p:ext uri="{BB962C8B-B14F-4D97-AF65-F5344CB8AC3E}">
        <p14:creationId xmlns:p14="http://schemas.microsoft.com/office/powerpoint/2010/main" val="36775298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Cancer diagnosis depends on the type of cancer someone has. Cancer can be diagnosed with biopsies, blood tests, urine tests, colonoscopies or sigmoidoscopies, x-rays, ultrasounds, bone scans, CT scans, MRI’s and/or surgery. Sometimes several methods are used. Detecting cancer early can affect the outcome of the disease for some cancers. When cancer is found, a doctor will determine what type it is and how fast it is growing. He or she will also determine whether cancer cells have invaded nearby healthy tissue or spread to other parts of the body. In some cases, finding cancer early may decrease a person’s risk of dying from the cancer. For this reason, improving our methods for early detection is currently a high priority.</a:t>
            </a:r>
          </a:p>
          <a:p>
            <a:endParaRPr lang="en-US" dirty="0"/>
          </a:p>
        </p:txBody>
      </p:sp>
      <p:sp>
        <p:nvSpPr>
          <p:cNvPr id="4" name="Slide Number Placeholder 3"/>
          <p:cNvSpPr>
            <a:spLocks noGrp="1"/>
          </p:cNvSpPr>
          <p:nvPr>
            <p:ph type="sldNum" sz="quarter" idx="10"/>
          </p:nvPr>
        </p:nvSpPr>
        <p:spPr/>
        <p:txBody>
          <a:bodyPr/>
          <a:lstStyle/>
          <a:p>
            <a:fld id="{C4664652-3942-4768-B6A6-49DC3B3CF52D}" type="slidenum">
              <a:rPr lang="en-US" smtClean="0"/>
              <a:t>18</a:t>
            </a:fld>
            <a:endParaRPr lang="en-US"/>
          </a:p>
        </p:txBody>
      </p:sp>
    </p:spTree>
    <p:extLst>
      <p:ext uri="{BB962C8B-B14F-4D97-AF65-F5344CB8AC3E}">
        <p14:creationId xmlns:p14="http://schemas.microsoft.com/office/powerpoint/2010/main" val="18540061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Screening tests are done to find a condition or chronic disease early, which can make them easier to treat. Primary care doctors often do or recommend screening tests. Community health workers and patient navigators also work in communities or hospitals to help link people with doctors, financial help and the screening tests they need.</a:t>
            </a:r>
          </a:p>
          <a:p>
            <a:endParaRPr lang="en-US" dirty="0"/>
          </a:p>
          <a:p>
            <a:r>
              <a:rPr lang="en-US" dirty="0"/>
              <a:t>In general, the screening tests are based on the recommendations from national groups. Guidelines may come from national groups such as U.S. Preventive Services Task Force, the American Cancer Society or the American College of Obstetricians and Gynecologists. You</a:t>
            </a:r>
            <a:r>
              <a:rPr lang="en-US" baseline="0" dirty="0"/>
              <a:t> should be aware of which guidelines y</a:t>
            </a:r>
            <a:r>
              <a:rPr lang="en-US" dirty="0"/>
              <a:t>our clinic or</a:t>
            </a:r>
            <a:r>
              <a:rPr lang="en-US" baseline="0" dirty="0"/>
              <a:t> program are following. </a:t>
            </a:r>
            <a:endParaRPr lang="en-US" dirty="0"/>
          </a:p>
          <a:p>
            <a:endParaRPr lang="en-US" dirty="0"/>
          </a:p>
          <a:p>
            <a:r>
              <a:rPr lang="en-US" dirty="0"/>
              <a:t>The screening tests a person may need depends on their age, sex, and personal or family history of disease. It also depends on a their risk factors for disease.</a:t>
            </a:r>
            <a:r>
              <a:rPr lang="en-US" baseline="0" dirty="0"/>
              <a:t>  </a:t>
            </a:r>
          </a:p>
          <a:p>
            <a:r>
              <a:rPr lang="en-US" baseline="0" dirty="0"/>
              <a:t>Screening is especially important in early diagnosis of: </a:t>
            </a:r>
          </a:p>
          <a:p>
            <a:pPr marL="171450" indent="-171450">
              <a:buFont typeface="Arial" panose="020B0604020202020204" pitchFamily="34" charset="0"/>
              <a:buChar char="•"/>
            </a:pPr>
            <a:r>
              <a:rPr lang="en-US" baseline="0" dirty="0"/>
              <a:t>Cervical cancer</a:t>
            </a:r>
          </a:p>
          <a:p>
            <a:pPr marL="171450" indent="-171450">
              <a:buFont typeface="Arial" panose="020B0604020202020204" pitchFamily="34" charset="0"/>
              <a:buChar char="•"/>
            </a:pPr>
            <a:r>
              <a:rPr lang="en-US" baseline="0" dirty="0"/>
              <a:t>Breast cancer </a:t>
            </a:r>
          </a:p>
          <a:p>
            <a:pPr marL="171450" indent="-171450">
              <a:buFont typeface="Arial" panose="020B0604020202020204" pitchFamily="34" charset="0"/>
              <a:buChar char="•"/>
            </a:pPr>
            <a:r>
              <a:rPr lang="en-US" baseline="0" dirty="0"/>
              <a:t>Prostate cancer </a:t>
            </a:r>
          </a:p>
          <a:p>
            <a:pPr marL="171450" indent="-171450">
              <a:buFont typeface="Arial" panose="020B0604020202020204" pitchFamily="34" charset="0"/>
              <a:buChar char="•"/>
            </a:pPr>
            <a:r>
              <a:rPr lang="en-US" baseline="0" dirty="0"/>
              <a:t>Colorectal cancer and</a:t>
            </a:r>
          </a:p>
          <a:p>
            <a:pPr marL="171450" indent="-171450">
              <a:buFont typeface="Arial" panose="020B0604020202020204" pitchFamily="34" charset="0"/>
              <a:buChar char="•"/>
            </a:pPr>
            <a:r>
              <a:rPr lang="en-US" baseline="0" dirty="0"/>
              <a:t>Lung cancer </a:t>
            </a:r>
          </a:p>
        </p:txBody>
      </p:sp>
      <p:sp>
        <p:nvSpPr>
          <p:cNvPr id="4" name="Slide Number Placeholder 3"/>
          <p:cNvSpPr>
            <a:spLocks noGrp="1"/>
          </p:cNvSpPr>
          <p:nvPr>
            <p:ph type="sldNum" sz="quarter" idx="10"/>
          </p:nvPr>
        </p:nvSpPr>
        <p:spPr/>
        <p:txBody>
          <a:bodyPr/>
          <a:lstStyle/>
          <a:p>
            <a:fld id="{C4664652-3942-4768-B6A6-49DC3B3CF52D}" type="slidenum">
              <a:rPr lang="en-US" smtClean="0"/>
              <a:t>19</a:t>
            </a:fld>
            <a:endParaRPr lang="en-US"/>
          </a:p>
        </p:txBody>
      </p:sp>
    </p:spTree>
    <p:extLst>
      <p:ext uri="{BB962C8B-B14F-4D97-AF65-F5344CB8AC3E}">
        <p14:creationId xmlns:p14="http://schemas.microsoft.com/office/powerpoint/2010/main" val="3427947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 would like to acknowledge the Centers for Disease Control and Prevention for supporting this work. We would also like to thank the Patient Navigator Training Collaborative of the Colorado School of Public Health for so generously sharing materials from their in-person training, which we have adapted for this online training. Also, portions of this presentation are adapted from the National Cancer Institute’s Understanding Cancer presentation, which is available free of charge for educational purposes. Other </a:t>
            </a:r>
            <a:r>
              <a:rPr lang="en-US" sz="1200" dirty="0"/>
              <a:t>portions of this presentation are adapted from content developed by the Institute for Integrative Oncology Navigation at Smith Center for Healing and the Arts and is provided here courtesy of the institute. Other content</a:t>
            </a:r>
            <a:r>
              <a:rPr lang="en-US" sz="1200" baseline="0" dirty="0"/>
              <a:t> is taken from educational web sites and cited accordingly. </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4664652-3942-4768-B6A6-49DC3B3CF52D}" type="slidenum">
              <a:rPr lang="en-US" smtClean="0"/>
              <a:t>2</a:t>
            </a:fld>
            <a:endParaRPr lang="en-US"/>
          </a:p>
        </p:txBody>
      </p:sp>
    </p:spTree>
    <p:extLst>
      <p:ext uri="{BB962C8B-B14F-4D97-AF65-F5344CB8AC3E}">
        <p14:creationId xmlns:p14="http://schemas.microsoft.com/office/powerpoint/2010/main" val="34257455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screening technique called the Pap test (or Pap smear) allows early detection of cancer of the cervix. The cervix is the narrow portion of the uterus that extends down into the upper part of the vagina. In this procedure, a doctor uses a small brush or scraper to remove a sample of cells from the cervix and upper vagina. The cells are placed on</a:t>
            </a:r>
            <a:r>
              <a:rPr lang="en-US" baseline="0" dirty="0"/>
              <a:t> a slide or </a:t>
            </a:r>
            <a:r>
              <a:rPr lang="en-US" dirty="0"/>
              <a:t>in liquid</a:t>
            </a:r>
            <a:r>
              <a:rPr lang="en-US" baseline="0" dirty="0"/>
              <a:t> </a:t>
            </a:r>
            <a:r>
              <a:rPr lang="en-US" dirty="0"/>
              <a:t>and sent to a laboratory, where the</a:t>
            </a:r>
            <a:r>
              <a:rPr lang="en-US" baseline="0" dirty="0"/>
              <a:t> sample is checked </a:t>
            </a:r>
            <a:r>
              <a:rPr lang="en-US" dirty="0"/>
              <a:t>for abnormalities in the cervical cells. Since the 1930s, early detection using the Pap test has helped lower the death rate from cervical cancer more than 75 percent.</a:t>
            </a:r>
          </a:p>
          <a:p>
            <a:endParaRPr lang="en-US" dirty="0"/>
          </a:p>
          <a:p>
            <a:r>
              <a:rPr lang="en-US" dirty="0"/>
              <a:t>If abnormalities are found, additional tests or procedures may be necessary. There are now 13 high-risk types of HPV recognized as the major causes of cervical cancer. There are tests available to detect these high-risk</a:t>
            </a:r>
            <a:r>
              <a:rPr lang="en-US" baseline="0" dirty="0"/>
              <a:t> types of HPV. Some tests will identify the presence of any of the high-risk types of HPV and other tests are more specific to HPV strains 16 and 18 – the two types that cause the majority of cervical cancer. </a:t>
            </a:r>
          </a:p>
          <a:p>
            <a:endParaRPr lang="en-US" baseline="0" dirty="0"/>
          </a:p>
          <a:p>
            <a:r>
              <a:rPr lang="en-US" dirty="0"/>
              <a:t>These tests sometimes can detect the virus before they may cause any visible changes to the cervical cells.</a:t>
            </a:r>
          </a:p>
          <a:p>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C4664652-3942-4768-B6A6-49DC3B3CF52D}" type="slidenum">
              <a:rPr lang="en-US" smtClean="0"/>
              <a:t>20</a:t>
            </a:fld>
            <a:endParaRPr lang="en-US"/>
          </a:p>
        </p:txBody>
      </p:sp>
    </p:spTree>
    <p:extLst>
      <p:ext uri="{BB962C8B-B14F-4D97-AF65-F5344CB8AC3E}">
        <p14:creationId xmlns:p14="http://schemas.microsoft.com/office/powerpoint/2010/main" val="21019700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Breast cancer can sometimes be detected in its early stages using a mammogram, which is an X-ray of the breast. Mammography is most beneficial for most women as they age and undergo menopause. Mammography is a screening tool that can detect the possible presence of an abnormal tissue mass. By itself, it is not accurate enough to prove if</a:t>
            </a:r>
            <a:r>
              <a:rPr lang="en-US" baseline="0" dirty="0"/>
              <a:t> there is or isn’t</a:t>
            </a:r>
            <a:r>
              <a:rPr lang="en-US" dirty="0"/>
              <a:t> breast cancer. If a mammogram indicates the presence of an abnormality, further tests must be done to determine whether breast cancer actually is present.</a:t>
            </a:r>
          </a:p>
          <a:p>
            <a:endParaRPr lang="en-US" dirty="0"/>
          </a:p>
          <a:p>
            <a:endParaRPr lang="en-US" dirty="0"/>
          </a:p>
        </p:txBody>
      </p:sp>
      <p:sp>
        <p:nvSpPr>
          <p:cNvPr id="4" name="Slide Number Placeholder 3"/>
          <p:cNvSpPr>
            <a:spLocks noGrp="1"/>
          </p:cNvSpPr>
          <p:nvPr>
            <p:ph type="sldNum" sz="quarter" idx="10"/>
          </p:nvPr>
        </p:nvSpPr>
        <p:spPr/>
        <p:txBody>
          <a:bodyPr/>
          <a:lstStyle/>
          <a:p>
            <a:fld id="{C4664652-3942-4768-B6A6-49DC3B3CF52D}" type="slidenum">
              <a:rPr lang="en-US" smtClean="0"/>
              <a:t>21</a:t>
            </a:fld>
            <a:endParaRPr lang="en-US"/>
          </a:p>
        </p:txBody>
      </p:sp>
    </p:spTree>
    <p:extLst>
      <p:ext uri="{BB962C8B-B14F-4D97-AF65-F5344CB8AC3E}">
        <p14:creationId xmlns:p14="http://schemas.microsoft.com/office/powerpoint/2010/main" val="15334259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Doctors often use the Prostate Specific Antigen test (PSA) and Digital Rectal</a:t>
            </a:r>
            <a:r>
              <a:rPr lang="en-US" baseline="0" dirty="0"/>
              <a:t> </a:t>
            </a:r>
            <a:r>
              <a:rPr lang="en-US" dirty="0"/>
              <a:t>Exam (DRE) as prostate cancer screening tests. Prostate-specific antigen, or PSA, is a protein produced by cells of the prostate gland. The PSA test measures the level of PSA in a man’s blood. In a Digital Rectal</a:t>
            </a:r>
            <a:r>
              <a:rPr lang="en-US" baseline="0" dirty="0"/>
              <a:t> </a:t>
            </a:r>
            <a:r>
              <a:rPr lang="en-US" dirty="0"/>
              <a:t>Exam, as pictured here, the doctor puts a gloved, lubricated finger into the rectum to feel for lumps. Together, these tests can help doctors detect prostate cancer in men who have no symptoms of the disease. </a:t>
            </a:r>
          </a:p>
        </p:txBody>
      </p:sp>
      <p:sp>
        <p:nvSpPr>
          <p:cNvPr id="4" name="Slide Number Placeholder 3"/>
          <p:cNvSpPr>
            <a:spLocks noGrp="1"/>
          </p:cNvSpPr>
          <p:nvPr>
            <p:ph type="sldNum" sz="quarter" idx="10"/>
          </p:nvPr>
        </p:nvSpPr>
        <p:spPr/>
        <p:txBody>
          <a:bodyPr/>
          <a:lstStyle/>
          <a:p>
            <a:fld id="{C4664652-3942-4768-B6A6-49DC3B3CF52D}" type="slidenum">
              <a:rPr lang="en-US" smtClean="0"/>
              <a:t>22</a:t>
            </a:fld>
            <a:endParaRPr lang="en-US"/>
          </a:p>
        </p:txBody>
      </p:sp>
    </p:spTree>
    <p:extLst>
      <p:ext uri="{BB962C8B-B14F-4D97-AF65-F5344CB8AC3E}">
        <p14:creationId xmlns:p14="http://schemas.microsoft.com/office/powerpoint/2010/main" val="16509210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several types of test to screen for colorectal cancer. The most common</a:t>
            </a:r>
            <a:r>
              <a:rPr lang="en-US" baseline="0" dirty="0"/>
              <a:t> are fecal occult blood test, sigmoidoscopy and colonoscopy. </a:t>
            </a:r>
            <a:r>
              <a:rPr lang="en-US" dirty="0"/>
              <a:t>A fecal occult blood test (FOBT) detects invisible amounts of blood in the feces</a:t>
            </a:r>
            <a:r>
              <a:rPr lang="en-US" baseline="0" dirty="0"/>
              <a:t> or stool</a:t>
            </a:r>
            <a:r>
              <a:rPr lang="en-US" dirty="0"/>
              <a:t>, which is a possible sign of several disorders, including colorectal cancer. The test is painless and can be done at home or in the doctor’s office along with a rectal exam. With an applicator stick, a dab of a stool specimen is smeared on a chemically treated card, which is tested in a laboratory for evidence of blood.  Generally,</a:t>
            </a:r>
            <a:r>
              <a:rPr lang="en-US" baseline="0" dirty="0"/>
              <a:t> several samples are needed for accurate testing. </a:t>
            </a:r>
            <a:r>
              <a:rPr lang="en-US" dirty="0"/>
              <a:t>If blood is confirmed in the stool, more tests may be done to find the source of the bleeding.</a:t>
            </a:r>
          </a:p>
          <a:p>
            <a:endParaRPr lang="en-US" dirty="0"/>
          </a:p>
          <a:p>
            <a:r>
              <a:rPr lang="en-US" dirty="0"/>
              <a:t>Sigmoidoscopy uses a lighted instrument called a </a:t>
            </a:r>
            <a:r>
              <a:rPr lang="en-US" dirty="0" err="1"/>
              <a:t>sigmoidoscope</a:t>
            </a:r>
            <a:r>
              <a:rPr lang="en-US" dirty="0"/>
              <a:t> to find precancerous or cancerous growths in the rectum and lower colon. </a:t>
            </a:r>
          </a:p>
          <a:p>
            <a:endParaRPr lang="en-US" dirty="0"/>
          </a:p>
          <a:p>
            <a:r>
              <a:rPr lang="en-US" dirty="0"/>
              <a:t>Colonoscopy uses a lighted instrument called a </a:t>
            </a:r>
            <a:r>
              <a:rPr lang="en-US" dirty="0" err="1"/>
              <a:t>colonoscope</a:t>
            </a:r>
            <a:r>
              <a:rPr lang="en-US" dirty="0"/>
              <a:t> to find precancerous or cancerous growths throughout the colon, including the upper part. </a:t>
            </a:r>
          </a:p>
          <a:p>
            <a:endParaRPr lang="en-US" dirty="0"/>
          </a:p>
          <a:p>
            <a:r>
              <a:rPr lang="en-US" dirty="0"/>
              <a:t>The decision about which test to have usually takes into account several factors, including:</a:t>
            </a:r>
          </a:p>
          <a:p>
            <a:r>
              <a:rPr lang="en-US" dirty="0"/>
              <a:t>The person’s age, </a:t>
            </a:r>
            <a:r>
              <a:rPr lang="en-US" dirty="0">
                <a:hlinkClick r:id="rId3"/>
              </a:rPr>
              <a:t>medical history</a:t>
            </a:r>
            <a:r>
              <a:rPr lang="en-US" dirty="0"/>
              <a:t>, </a:t>
            </a:r>
            <a:r>
              <a:rPr lang="en-US" dirty="0">
                <a:hlinkClick r:id="rId4"/>
              </a:rPr>
              <a:t>family history</a:t>
            </a:r>
            <a:r>
              <a:rPr lang="en-US" dirty="0"/>
              <a:t>, and general health</a:t>
            </a:r>
          </a:p>
          <a:p>
            <a:r>
              <a:rPr lang="en-US" dirty="0"/>
              <a:t>The potential harms of the test</a:t>
            </a:r>
          </a:p>
          <a:p>
            <a:r>
              <a:rPr lang="en-US" dirty="0"/>
              <a:t>The preparation required for the test</a:t>
            </a:r>
          </a:p>
          <a:p>
            <a:r>
              <a:rPr lang="en-US" dirty="0"/>
              <a:t>Whether </a:t>
            </a:r>
            <a:r>
              <a:rPr lang="en-US" dirty="0">
                <a:hlinkClick r:id="rId5"/>
              </a:rPr>
              <a:t>sedation</a:t>
            </a:r>
            <a:r>
              <a:rPr lang="en-US" dirty="0"/>
              <a:t> may be needed</a:t>
            </a:r>
          </a:p>
          <a:p>
            <a:r>
              <a:rPr lang="en-US" dirty="0"/>
              <a:t>The follow-up care needed after the test</a:t>
            </a:r>
          </a:p>
          <a:p>
            <a:r>
              <a:rPr lang="en-US" dirty="0"/>
              <a:t>The convenience of the test and the cost of the test and the availability of insurance coverage may also be taken into consideration.</a:t>
            </a:r>
          </a:p>
          <a:p>
            <a:endParaRPr lang="en-US" dirty="0"/>
          </a:p>
          <a:p>
            <a:endParaRPr lang="en-US" dirty="0"/>
          </a:p>
        </p:txBody>
      </p:sp>
      <p:sp>
        <p:nvSpPr>
          <p:cNvPr id="4" name="Slide Number Placeholder 3"/>
          <p:cNvSpPr>
            <a:spLocks noGrp="1"/>
          </p:cNvSpPr>
          <p:nvPr>
            <p:ph type="sldNum" sz="quarter" idx="10"/>
          </p:nvPr>
        </p:nvSpPr>
        <p:spPr/>
        <p:txBody>
          <a:bodyPr/>
          <a:lstStyle/>
          <a:p>
            <a:fld id="{C4664652-3942-4768-B6A6-49DC3B3CF52D}" type="slidenum">
              <a:rPr lang="en-US" smtClean="0"/>
              <a:t>23</a:t>
            </a:fld>
            <a:endParaRPr lang="en-US"/>
          </a:p>
        </p:txBody>
      </p:sp>
    </p:spTree>
    <p:extLst>
      <p:ext uri="{BB962C8B-B14F-4D97-AF65-F5344CB8AC3E}">
        <p14:creationId xmlns:p14="http://schemas.microsoft.com/office/powerpoint/2010/main" val="39263090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Screening with </a:t>
            </a:r>
            <a:r>
              <a:rPr lang="en-US" baseline="0" dirty="0"/>
              <a:t>low-dose computed tomography, which is also called LDCT or low-dose CT scan, can help to detect lung cancer. Screening is recommended for adults between certain ages with an extensive smoking history who still smoke or quit smoking within the past 15 years. During this test an x-ray machine scans the patient’s body and makes detailed pictures of the lungs using low doses of radiation.</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C4664652-3942-4768-B6A6-49DC3B3CF52D}" type="slidenum">
              <a:rPr lang="en-US" smtClean="0"/>
              <a:t>24</a:t>
            </a:fld>
            <a:endParaRPr lang="en-US"/>
          </a:p>
        </p:txBody>
      </p:sp>
    </p:spTree>
    <p:extLst>
      <p:ext uri="{BB962C8B-B14F-4D97-AF65-F5344CB8AC3E}">
        <p14:creationId xmlns:p14="http://schemas.microsoft.com/office/powerpoint/2010/main" val="39263090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To diagnose the presence of cancer, generally a doctor must look at a sample of the affected tissue under the microscope. When preliminary symptoms, Pap test, mammogram, PSA test, FOBT, or other screening tests indicate the possible existence of cancer, a doctor must then perform a biopsy, which is the surgical removal of a small piece of tissue for microscopic examination. During a colonoscopy</a:t>
            </a:r>
            <a:r>
              <a:rPr lang="en-US" baseline="0" dirty="0"/>
              <a:t>, any polyps, or abnormal growths that are found are removed and biopsied at that time so a separate biopsy is generally not needed. </a:t>
            </a:r>
            <a:r>
              <a:rPr lang="en-US" dirty="0"/>
              <a:t>For </a:t>
            </a:r>
            <a:r>
              <a:rPr lang="en-US" dirty="0" err="1"/>
              <a:t>leukemias</a:t>
            </a:r>
            <a:r>
              <a:rPr lang="en-US" dirty="0"/>
              <a:t>, a small blood sample serves the same purpose. This microscopic examination will tell the doctor whether abnormal</a:t>
            </a:r>
            <a:r>
              <a:rPr lang="en-US" baseline="0" dirty="0"/>
              <a:t> cells are</a:t>
            </a:r>
            <a:r>
              <a:rPr lang="en-US" dirty="0"/>
              <a:t> actually present and, therefore, whether a</a:t>
            </a:r>
            <a:r>
              <a:rPr lang="en-US" baseline="0" dirty="0"/>
              <a:t> tumor</a:t>
            </a:r>
            <a:r>
              <a:rPr lang="en-US" dirty="0"/>
              <a:t> is malignant or benign. In addition, microarrays, which are</a:t>
            </a:r>
            <a:r>
              <a:rPr lang="en-US" baseline="0" dirty="0"/>
              <a:t> pieces of small DNA,</a:t>
            </a:r>
            <a:r>
              <a:rPr lang="en-US" dirty="0"/>
              <a:t> may be used to determine which genes are turned on or off in the sample, or proteomic profiles, which have information</a:t>
            </a:r>
            <a:r>
              <a:rPr lang="en-US" baseline="0" dirty="0"/>
              <a:t> about proteins in the blood, other body fluids or tissues,</a:t>
            </a:r>
            <a:r>
              <a:rPr lang="en-US" dirty="0"/>
              <a:t> may be collected. This information will help doctors to make a more accurate diagnosis and may even help to inform treatment planning.</a:t>
            </a:r>
          </a:p>
          <a:p>
            <a:endParaRPr lang="en-US" dirty="0"/>
          </a:p>
          <a:p>
            <a:r>
              <a:rPr lang="en-US" dirty="0"/>
              <a:t>The image on</a:t>
            </a:r>
            <a:r>
              <a:rPr lang="en-US" baseline="0" dirty="0"/>
              <a:t> the slide shows a sentinel lymph node biopsy. This may be done when breast cancer is suspected. A sample from the tumor and the first lymph node that the tumor drains to are examined for signs of cancer. </a:t>
            </a:r>
            <a:endParaRPr lang="en-US" dirty="0"/>
          </a:p>
        </p:txBody>
      </p:sp>
      <p:sp>
        <p:nvSpPr>
          <p:cNvPr id="4" name="Slide Number Placeholder 3"/>
          <p:cNvSpPr>
            <a:spLocks noGrp="1"/>
          </p:cNvSpPr>
          <p:nvPr>
            <p:ph type="sldNum" sz="quarter" idx="10"/>
          </p:nvPr>
        </p:nvSpPr>
        <p:spPr/>
        <p:txBody>
          <a:bodyPr/>
          <a:lstStyle/>
          <a:p>
            <a:fld id="{C4664652-3942-4768-B6A6-49DC3B3CF52D}" type="slidenum">
              <a:rPr lang="en-US" smtClean="0"/>
              <a:t>25</a:t>
            </a:fld>
            <a:endParaRPr lang="en-US"/>
          </a:p>
        </p:txBody>
      </p:sp>
    </p:spTree>
    <p:extLst>
      <p:ext uri="{BB962C8B-B14F-4D97-AF65-F5344CB8AC3E}">
        <p14:creationId xmlns:p14="http://schemas.microsoft.com/office/powerpoint/2010/main" val="40859884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Cancer tissue has a distinctive appearance under the microscope. Among the traits the doctor looks for are a large number of irregularly shaped dividing cells, variation in size and shape of the cell’s nucleus, variation in cell size and shape, loss of specialized cell features, loss of normal tissue organization, and a poorly defined tumor boundary.</a:t>
            </a:r>
          </a:p>
          <a:p>
            <a:endParaRPr lang="en-US" dirty="0"/>
          </a:p>
          <a:p>
            <a:r>
              <a:rPr lang="en-US" dirty="0"/>
              <a:t>The image on the left is of normal human connective tissue cells. The one on the right shows</a:t>
            </a:r>
            <a:r>
              <a:rPr lang="en-US" baseline="0" dirty="0"/>
              <a:t> cancerous connective tissue cells. </a:t>
            </a:r>
            <a:endParaRPr lang="en-US" dirty="0"/>
          </a:p>
        </p:txBody>
      </p:sp>
      <p:sp>
        <p:nvSpPr>
          <p:cNvPr id="4" name="Slide Number Placeholder 3"/>
          <p:cNvSpPr>
            <a:spLocks noGrp="1"/>
          </p:cNvSpPr>
          <p:nvPr>
            <p:ph type="sldNum" sz="quarter" idx="10"/>
          </p:nvPr>
        </p:nvSpPr>
        <p:spPr/>
        <p:txBody>
          <a:bodyPr/>
          <a:lstStyle/>
          <a:p>
            <a:fld id="{C4664652-3942-4768-B6A6-49DC3B3CF52D}" type="slidenum">
              <a:rPr lang="en-US" smtClean="0"/>
              <a:t>26</a:t>
            </a:fld>
            <a:endParaRPr lang="en-US"/>
          </a:p>
        </p:txBody>
      </p:sp>
    </p:spTree>
    <p:extLst>
      <p:ext uri="{BB962C8B-B14F-4D97-AF65-F5344CB8AC3E}">
        <p14:creationId xmlns:p14="http://schemas.microsoft.com/office/powerpoint/2010/main" val="1414956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Microscopic examination also provides information on the likely behavior of a tumor and its responsiveness to treatment. Cancers with highly abnormal cell appearance and large numbers of dividing cells tend to grow more quickly, spread to other organs more frequently, and be less responsive to therapy than cancers whose cells have a more normal appearance. Based on these differences in microscopic appearance, doctors assign a numerical “grade” to most cancers. In this grading system, a low number grade,</a:t>
            </a:r>
            <a:r>
              <a:rPr lang="en-US" baseline="0" dirty="0"/>
              <a:t> </a:t>
            </a:r>
            <a:r>
              <a:rPr lang="en-US" dirty="0"/>
              <a:t>grade I or II, refers to cancers with fewer cell abnormalities than those with higher numbers,</a:t>
            </a:r>
            <a:r>
              <a:rPr lang="en-US" baseline="0" dirty="0"/>
              <a:t> </a:t>
            </a:r>
            <a:r>
              <a:rPr lang="en-US" dirty="0"/>
              <a:t>grade III</a:t>
            </a:r>
            <a:r>
              <a:rPr lang="en-US" baseline="0" dirty="0"/>
              <a:t> or</a:t>
            </a:r>
            <a:r>
              <a:rPr lang="en-US" dirty="0"/>
              <a:t> IV.</a:t>
            </a:r>
          </a:p>
          <a:p>
            <a:endParaRPr lang="en-US" dirty="0"/>
          </a:p>
        </p:txBody>
      </p:sp>
      <p:sp>
        <p:nvSpPr>
          <p:cNvPr id="4" name="Slide Number Placeholder 3"/>
          <p:cNvSpPr>
            <a:spLocks noGrp="1"/>
          </p:cNvSpPr>
          <p:nvPr>
            <p:ph type="sldNum" sz="quarter" idx="10"/>
          </p:nvPr>
        </p:nvSpPr>
        <p:spPr/>
        <p:txBody>
          <a:bodyPr/>
          <a:lstStyle/>
          <a:p>
            <a:fld id="{C4664652-3942-4768-B6A6-49DC3B3CF52D}" type="slidenum">
              <a:rPr lang="en-US" smtClean="0"/>
              <a:t>27</a:t>
            </a:fld>
            <a:endParaRPr lang="en-US"/>
          </a:p>
        </p:txBody>
      </p:sp>
    </p:spTree>
    <p:extLst>
      <p:ext uri="{BB962C8B-B14F-4D97-AF65-F5344CB8AC3E}">
        <p14:creationId xmlns:p14="http://schemas.microsoft.com/office/powerpoint/2010/main" val="303133803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Cancer staging is an important part of cancer diagnosis because it affects treatment decisions. A cancer's stage depends on the tumor's size, the number of tumors or whether it has spread to another part of the body. </a:t>
            </a:r>
          </a:p>
          <a:p>
            <a:endParaRPr lang="en-US" dirty="0"/>
          </a:p>
          <a:p>
            <a:r>
              <a:rPr lang="en-US" dirty="0"/>
              <a:t>Staging is helpful to</a:t>
            </a:r>
            <a:r>
              <a:rPr lang="en-US" baseline="0" dirty="0"/>
              <a:t> a doctor when planning </a:t>
            </a:r>
            <a:r>
              <a:rPr lang="en-US" dirty="0"/>
              <a:t>the appropriate treatment. It is used when estimating a person’s chance of recovery. Staging can also aid in identifying appropriate clinical trials that are suitable for a patient. And it</a:t>
            </a:r>
            <a:r>
              <a:rPr lang="en-US" baseline="0" dirty="0"/>
              <a:t> i</a:t>
            </a:r>
            <a:r>
              <a:rPr lang="en-US" dirty="0"/>
              <a:t>s used to help care providers exchange information about a patient and any results of clinical trials.</a:t>
            </a:r>
          </a:p>
          <a:p>
            <a:endParaRPr lang="en-US" dirty="0"/>
          </a:p>
        </p:txBody>
      </p:sp>
      <p:sp>
        <p:nvSpPr>
          <p:cNvPr id="4" name="Slide Number Placeholder 3"/>
          <p:cNvSpPr>
            <a:spLocks noGrp="1"/>
          </p:cNvSpPr>
          <p:nvPr>
            <p:ph type="sldNum" sz="quarter" idx="10"/>
          </p:nvPr>
        </p:nvSpPr>
        <p:spPr/>
        <p:txBody>
          <a:bodyPr/>
          <a:lstStyle/>
          <a:p>
            <a:fld id="{C4664652-3942-4768-B6A6-49DC3B3CF52D}" type="slidenum">
              <a:rPr lang="en-US" smtClean="0"/>
              <a:t>28</a:t>
            </a:fld>
            <a:endParaRPr lang="en-US"/>
          </a:p>
        </p:txBody>
      </p:sp>
    </p:spTree>
    <p:extLst>
      <p:ext uri="{BB962C8B-B14F-4D97-AF65-F5344CB8AC3E}">
        <p14:creationId xmlns:p14="http://schemas.microsoft.com/office/powerpoint/2010/main" val="233094916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Most, but not all, types of cancer use the TNM Staging System. The TNM system is used to determine a cancer's stage. It is based on the size or amount of tumor,</a:t>
            </a:r>
            <a:r>
              <a:rPr lang="en-US" baseline="0" dirty="0"/>
              <a:t> which is the </a:t>
            </a:r>
            <a:r>
              <a:rPr lang="en-US" dirty="0"/>
              <a:t>T, whether it has spread to the lymph nodes, which is N, and whether it has metastasized, or spread, to other parts of the body,</a:t>
            </a:r>
            <a:r>
              <a:rPr lang="en-US" baseline="0" dirty="0"/>
              <a:t> which is the </a:t>
            </a:r>
            <a:r>
              <a:rPr lang="en-US" dirty="0"/>
              <a:t>M. A number is added to each letter to indicate the size or extent of the primary tumor and the extent of cancer spread. </a:t>
            </a:r>
          </a:p>
          <a:p>
            <a:endParaRPr lang="en-US" dirty="0"/>
          </a:p>
          <a:p>
            <a:r>
              <a:rPr lang="en-US" dirty="0"/>
              <a:t>Any of these letters followed by an X means it</a:t>
            </a:r>
            <a:r>
              <a:rPr lang="en-US" baseline="0" dirty="0"/>
              <a:t> can’t be evaluated. For example, NX means lymph nodes can’t be evaluated. Any of these letters followed by a zero means there is no evidence of it. For the T, or amount of tumor, T1-4 is used to describe the size or extent of the tumor. A T4 tumor is larger than a T2 tumor. For the N, or regional lymph node involvement, N1-3 is used to describe the degree of involvement, which means the number and location of lymph nodes. For M, or metastasis, M1 is used to note whether distant metastasis is present. </a:t>
            </a:r>
            <a:endParaRPr lang="en-US" dirty="0"/>
          </a:p>
          <a:p>
            <a:endParaRPr lang="en-US" dirty="0"/>
          </a:p>
          <a:p>
            <a:r>
              <a:rPr lang="en-US" dirty="0"/>
              <a:t>These</a:t>
            </a:r>
            <a:r>
              <a:rPr lang="en-US" baseline="0" dirty="0"/>
              <a:t> letters and numbers are then used together to classify a tumor. </a:t>
            </a:r>
            <a:r>
              <a:rPr lang="en-US" dirty="0"/>
              <a:t>For example, if</a:t>
            </a:r>
            <a:r>
              <a:rPr lang="en-US" baseline="0" dirty="0"/>
              <a:t> we were to classify bladder </a:t>
            </a:r>
            <a:r>
              <a:rPr lang="en-US" dirty="0"/>
              <a:t>cancer as T3 N2 M0 it means that there is a tumor large enough</a:t>
            </a:r>
            <a:r>
              <a:rPr lang="en-US" baseline="0" dirty="0"/>
              <a:t> to be seen on imaging tests, which is T3; </a:t>
            </a:r>
            <a:r>
              <a:rPr lang="en-US" dirty="0"/>
              <a:t>that it has spread outside the bladder to nearby lymph nodes and fatty tissue, which is N2; but not to other parts of the body, which is M0.</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C4664652-3942-4768-B6A6-49DC3B3CF52D}" type="slidenum">
              <a:rPr lang="en-US" smtClean="0"/>
              <a:t>29</a:t>
            </a:fld>
            <a:endParaRPr lang="en-US"/>
          </a:p>
        </p:txBody>
      </p:sp>
    </p:spTree>
    <p:extLst>
      <p:ext uri="{BB962C8B-B14F-4D97-AF65-F5344CB8AC3E}">
        <p14:creationId xmlns:p14="http://schemas.microsoft.com/office/powerpoint/2010/main" val="42703112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600" dirty="0"/>
              <a:t>This lesson covers the following Core Competencies for Patient Navigators:</a:t>
            </a:r>
          </a:p>
          <a:p>
            <a:pPr marL="0" indent="0">
              <a:buNone/>
            </a:pPr>
            <a:r>
              <a:rPr lang="en-US" sz="1200" dirty="0"/>
              <a:t>2.2 Demonstrate familiarity with and know how to access and reference evidence-based information regarding cancer screening, diagnosis, treatment and survivorship.</a:t>
            </a:r>
          </a:p>
          <a:p>
            <a:pPr marL="0" indent="0">
              <a:buNone/>
            </a:pPr>
            <a:r>
              <a:rPr lang="en-US" sz="1200" dirty="0"/>
              <a:t>2.3 Demonstrate basic knowledge of cancer, cancer treatment and supportive care options, including risks and benefits of clinical trials and integrative therapies.</a:t>
            </a:r>
            <a:endParaRPr lang="en-US" dirty="0"/>
          </a:p>
          <a:p>
            <a:endParaRPr lang="en-US" dirty="0"/>
          </a:p>
        </p:txBody>
      </p:sp>
      <p:sp>
        <p:nvSpPr>
          <p:cNvPr id="4" name="Slide Number Placeholder 3"/>
          <p:cNvSpPr>
            <a:spLocks noGrp="1"/>
          </p:cNvSpPr>
          <p:nvPr>
            <p:ph type="sldNum" sz="quarter" idx="10"/>
          </p:nvPr>
        </p:nvSpPr>
        <p:spPr/>
        <p:txBody>
          <a:bodyPr/>
          <a:lstStyle/>
          <a:p>
            <a:fld id="{C4664652-3942-4768-B6A6-49DC3B3CF52D}" type="slidenum">
              <a:rPr lang="en-US" smtClean="0"/>
              <a:t>3</a:t>
            </a:fld>
            <a:endParaRPr lang="en-US"/>
          </a:p>
        </p:txBody>
      </p:sp>
    </p:spTree>
    <p:extLst>
      <p:ext uri="{BB962C8B-B14F-4D97-AF65-F5344CB8AC3E}">
        <p14:creationId xmlns:p14="http://schemas.microsoft.com/office/powerpoint/2010/main" val="66779961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a:t>
            </a:r>
            <a:r>
              <a:rPr lang="en-US" baseline="0" dirty="0"/>
              <a:t> N and M can then be used to describe a stage of cancer for most types. The criteria for each stage are different based on the type of cancer. </a:t>
            </a:r>
          </a:p>
          <a:p>
            <a:endParaRPr lang="en-US" dirty="0"/>
          </a:p>
          <a:p>
            <a:r>
              <a:rPr lang="en-US" dirty="0"/>
              <a:t>Stage 0 means it is carcinoma in situ,</a:t>
            </a:r>
            <a:r>
              <a:rPr lang="en-US" baseline="0" dirty="0"/>
              <a:t> which is cancer that has stayed where it started and has not spread to nearby tissues.</a:t>
            </a:r>
            <a:endParaRPr lang="en-US" dirty="0"/>
          </a:p>
          <a:p>
            <a:endParaRPr lang="en-US" dirty="0"/>
          </a:p>
          <a:p>
            <a:r>
              <a:rPr lang="en-US" dirty="0"/>
              <a:t>As the stage</a:t>
            </a:r>
            <a:r>
              <a:rPr lang="en-US" baseline="0" dirty="0"/>
              <a:t> numbers get bigger</a:t>
            </a:r>
            <a:r>
              <a:rPr lang="en-US" dirty="0"/>
              <a:t>,</a:t>
            </a:r>
            <a:r>
              <a:rPr lang="en-US" baseline="0" dirty="0"/>
              <a:t> the higher the stage means the disease is more extensive. By stage III, the t</a:t>
            </a:r>
            <a:r>
              <a:rPr lang="en-US" dirty="0"/>
              <a:t>umor is larger and/or has spread to lymph nodes.</a:t>
            </a:r>
          </a:p>
          <a:p>
            <a:endParaRPr lang="en-US" dirty="0"/>
          </a:p>
          <a:p>
            <a:r>
              <a:rPr lang="en-US" dirty="0"/>
              <a:t>By stage IV,</a:t>
            </a:r>
            <a:r>
              <a:rPr lang="en-US" baseline="0" dirty="0"/>
              <a:t> c</a:t>
            </a:r>
            <a:r>
              <a:rPr lang="en-US" dirty="0"/>
              <a:t>ancer has spread to another organ.</a:t>
            </a:r>
          </a:p>
          <a:p>
            <a:endParaRPr lang="en-US" dirty="0"/>
          </a:p>
          <a:p>
            <a:r>
              <a:rPr lang="en-US" dirty="0"/>
              <a:t>Outcomes are generally better for people at earlier stages, or when the stage</a:t>
            </a:r>
            <a:r>
              <a:rPr lang="en-US" baseline="0" dirty="0"/>
              <a:t> numbers are lowest.</a:t>
            </a:r>
          </a:p>
          <a:p>
            <a:endParaRPr lang="en-US" baseline="0"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C4664652-3942-4768-B6A6-49DC3B3CF52D}" type="slidenum">
              <a:rPr lang="en-US" smtClean="0"/>
              <a:t>30</a:t>
            </a:fld>
            <a:endParaRPr lang="en-US"/>
          </a:p>
        </p:txBody>
      </p:sp>
    </p:spTree>
    <p:extLst>
      <p:ext uri="{BB962C8B-B14F-4D97-AF65-F5344CB8AC3E}">
        <p14:creationId xmlns:p14="http://schemas.microsoft.com/office/powerpoint/2010/main" val="427031121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a:t>In the past, most patients got the same medicine for the same type of cancer. But, not all patients had the same results with the same treatment. Researchers have discovered that genetics can tell us who might be at a higher risk for getting a certain cancer, who might respond better to certain treatments based on their genes or the genetic make up of their tumor and how their body might process a particular drug. This means that two patients with the same diagnosis and stage might get different treatments that will work best for them.</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a:t>These advances have led to what may be called “personalized” or “precision” medicine. Targeted therapy, which we will discuss in more detail in the treatment portion of this presentation, is an example a personalized medicine strategy.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b="0" baseline="0" dirty="0"/>
          </a:p>
          <a:p>
            <a:endParaRPr lang="en-US" b="1" dirty="0"/>
          </a:p>
        </p:txBody>
      </p:sp>
      <p:sp>
        <p:nvSpPr>
          <p:cNvPr id="4" name="Slide Number Placeholder 3"/>
          <p:cNvSpPr>
            <a:spLocks noGrp="1"/>
          </p:cNvSpPr>
          <p:nvPr>
            <p:ph type="sldNum" sz="quarter" idx="10"/>
          </p:nvPr>
        </p:nvSpPr>
        <p:spPr/>
        <p:txBody>
          <a:bodyPr/>
          <a:lstStyle/>
          <a:p>
            <a:fld id="{C4664652-3942-4768-B6A6-49DC3B3CF52D}" type="slidenum">
              <a:rPr lang="en-US" smtClean="0"/>
              <a:t>31</a:t>
            </a:fld>
            <a:endParaRPr lang="en-US"/>
          </a:p>
        </p:txBody>
      </p:sp>
    </p:spTree>
    <p:extLst>
      <p:ext uri="{BB962C8B-B14F-4D97-AF65-F5344CB8AC3E}">
        <p14:creationId xmlns:p14="http://schemas.microsoft.com/office/powerpoint/2010/main" val="241287352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Genetic</a:t>
            </a:r>
            <a:r>
              <a:rPr lang="en-US" baseline="0" dirty="0"/>
              <a:t> mutations play a role in how all cancers start. Most mutations occur during a person’s lifetime, but some mutations can be inherited from a person’s parents. Based on a person’s family and personal history of cancer and/or the characteristics of the tumor, he or she may be referred to a genetic counselor to discuss if genetic testing is appropriate. For example, if a young woman is diagnosed with breast cancer and her mother and aunt were also both diagnosed with breast cancer at a young age, her doctor may order genetic testing or may refer her to a genetic counselor for testing. If they find a known hereditary genetic mutation, such as a BRCA1 or BRCA2 mutation, she may also be at increased risk for a breast cancer recurrence or ovarian cancer. This information can help her care team determine the best treatment for her to help reduce her risks. It can also help her family members make decisions related to their own risk. </a:t>
            </a:r>
          </a:p>
          <a:p>
            <a:endParaRPr lang="en-US" baseline="0" dirty="0"/>
          </a:p>
        </p:txBody>
      </p:sp>
      <p:sp>
        <p:nvSpPr>
          <p:cNvPr id="4" name="Slide Number Placeholder 3"/>
          <p:cNvSpPr>
            <a:spLocks noGrp="1"/>
          </p:cNvSpPr>
          <p:nvPr>
            <p:ph type="sldNum" sz="quarter" idx="10"/>
          </p:nvPr>
        </p:nvSpPr>
        <p:spPr/>
        <p:txBody>
          <a:bodyPr/>
          <a:lstStyle/>
          <a:p>
            <a:fld id="{C4664652-3942-4768-B6A6-49DC3B3CF52D}" type="slidenum">
              <a:rPr lang="en-US" smtClean="0"/>
              <a:t>32</a:t>
            </a:fld>
            <a:endParaRPr lang="en-US"/>
          </a:p>
        </p:txBody>
      </p:sp>
    </p:spTree>
    <p:extLst>
      <p:ext uri="{BB962C8B-B14F-4D97-AF65-F5344CB8AC3E}">
        <p14:creationId xmlns:p14="http://schemas.microsoft.com/office/powerpoint/2010/main" val="17350262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that we’ve talked about how cancer is prevented,</a:t>
            </a:r>
            <a:r>
              <a:rPr lang="en-US" baseline="0" dirty="0"/>
              <a:t> found and diagnosed, </a:t>
            </a:r>
            <a:r>
              <a:rPr lang="en-US" dirty="0"/>
              <a:t>let’s talk about how cancer is treated. </a:t>
            </a:r>
          </a:p>
          <a:p>
            <a:endParaRPr lang="en-US" dirty="0"/>
          </a:p>
          <a:p>
            <a:r>
              <a:rPr lang="en-US" dirty="0"/>
              <a:t>Cancer treatment guidelines:</a:t>
            </a:r>
          </a:p>
          <a:p>
            <a:pPr marL="171450" indent="-171450">
              <a:buFontTx/>
              <a:buChar char="-"/>
            </a:pPr>
            <a:r>
              <a:rPr lang="en-US" baseline="0" dirty="0"/>
              <a:t>American Society of Clinical Oncology (ASCO): https://www.asco.org/research-guidelines/quality-guidelines/guidelines</a:t>
            </a:r>
          </a:p>
          <a:p>
            <a:pPr marL="171450" indent="-171450">
              <a:buFontTx/>
              <a:buChar char="-"/>
            </a:pPr>
            <a:r>
              <a:rPr lang="en-US" baseline="0" dirty="0"/>
              <a:t>National Comprehensive Cancer Network (NCCN): https://www.nccn.org/professionals/physician_gls/default.aspx#site</a:t>
            </a:r>
            <a:endParaRPr lang="en-US" dirty="0"/>
          </a:p>
          <a:p>
            <a:endParaRPr lang="en-US" dirty="0"/>
          </a:p>
        </p:txBody>
      </p:sp>
      <p:sp>
        <p:nvSpPr>
          <p:cNvPr id="4" name="Slide Number Placeholder 3"/>
          <p:cNvSpPr>
            <a:spLocks noGrp="1"/>
          </p:cNvSpPr>
          <p:nvPr>
            <p:ph type="sldNum" sz="quarter" idx="10"/>
          </p:nvPr>
        </p:nvSpPr>
        <p:spPr/>
        <p:txBody>
          <a:bodyPr/>
          <a:lstStyle/>
          <a:p>
            <a:fld id="{C4664652-3942-4768-B6A6-49DC3B3CF52D}" type="slidenum">
              <a:rPr lang="en-US" smtClean="0"/>
              <a:t>33</a:t>
            </a:fld>
            <a:endParaRPr lang="en-US"/>
          </a:p>
        </p:txBody>
      </p:sp>
    </p:spTree>
    <p:extLst>
      <p:ext uri="{BB962C8B-B14F-4D97-AF65-F5344CB8AC3E}">
        <p14:creationId xmlns:p14="http://schemas.microsoft.com/office/powerpoint/2010/main" val="220716520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Cancer treatment depends on the cancer type and stage. Cancer can be treated with surgery, radiation, chemotherapy, targeted</a:t>
            </a:r>
            <a:r>
              <a:rPr lang="en-US" baseline="0" dirty="0"/>
              <a:t> therapy, </a:t>
            </a:r>
            <a:r>
              <a:rPr lang="en-US" dirty="0"/>
              <a:t>hormone</a:t>
            </a:r>
            <a:r>
              <a:rPr lang="en-US" baseline="0" dirty="0"/>
              <a:t> therapy</a:t>
            </a:r>
            <a:r>
              <a:rPr lang="en-US" dirty="0"/>
              <a:t> or other types of treatment. Treatments may also be combined. For example, some tumors are removed with surgery which is then followed with radiation or chemotherapy. Sometimes radiation or chemotherapy is done before surgery as a way to shrink a tumor before the surgery. Some treatment is done, not to cure or remove a cancer, but to ease a patient’s symptoms or suffering. This is called palliative treatment.</a:t>
            </a:r>
          </a:p>
          <a:p>
            <a:endParaRPr lang="en-US" dirty="0"/>
          </a:p>
          <a:p>
            <a:endParaRPr lang="en-US" dirty="0"/>
          </a:p>
        </p:txBody>
      </p:sp>
      <p:sp>
        <p:nvSpPr>
          <p:cNvPr id="4" name="Slide Number Placeholder 3"/>
          <p:cNvSpPr>
            <a:spLocks noGrp="1"/>
          </p:cNvSpPr>
          <p:nvPr>
            <p:ph type="sldNum" sz="quarter" idx="10"/>
          </p:nvPr>
        </p:nvSpPr>
        <p:spPr/>
        <p:txBody>
          <a:bodyPr/>
          <a:lstStyle/>
          <a:p>
            <a:fld id="{C4664652-3942-4768-B6A6-49DC3B3CF52D}" type="slidenum">
              <a:rPr lang="en-US" smtClean="0"/>
              <a:t>34</a:t>
            </a:fld>
            <a:endParaRPr lang="en-US"/>
          </a:p>
        </p:txBody>
      </p:sp>
    </p:spTree>
    <p:extLst>
      <p:ext uri="{BB962C8B-B14F-4D97-AF65-F5344CB8AC3E}">
        <p14:creationId xmlns:p14="http://schemas.microsoft.com/office/powerpoint/2010/main" val="187819439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Surgery is an operation to remove a tumor.</a:t>
            </a: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Radiation therapy uses high-energy radiation to shrink tumors and kill cancer cells. Radiation can also damage normal cells</a:t>
            </a:r>
            <a:r>
              <a:rPr lang="en-US" baseline="0" dirty="0"/>
              <a:t> so p</a:t>
            </a:r>
            <a:r>
              <a:rPr lang="en-US" dirty="0"/>
              <a:t>ossible side effects</a:t>
            </a:r>
            <a:r>
              <a:rPr lang="en-US" baseline="0" dirty="0"/>
              <a:t> include: swelling, skin changes and fatigue. </a:t>
            </a:r>
            <a:r>
              <a:rPr lang="en-US" dirty="0"/>
              <a:t>Radiation can be given in several ways. It can be beamed at a cancer from a machine outside the body, like the</a:t>
            </a:r>
            <a:r>
              <a:rPr lang="en-US" baseline="0" dirty="0"/>
              <a:t> picture you see here</a:t>
            </a:r>
            <a:r>
              <a:rPr lang="en-US" dirty="0"/>
              <a:t>. It can also be swallowed, injected, or placed as a radioactive "seed" near the tumor. </a:t>
            </a:r>
          </a:p>
          <a:p>
            <a:endParaRPr lang="en-US" dirty="0"/>
          </a:p>
        </p:txBody>
      </p:sp>
      <p:sp>
        <p:nvSpPr>
          <p:cNvPr id="4" name="Slide Number Placeholder 3"/>
          <p:cNvSpPr>
            <a:spLocks noGrp="1"/>
          </p:cNvSpPr>
          <p:nvPr>
            <p:ph type="sldNum" sz="quarter" idx="10"/>
          </p:nvPr>
        </p:nvSpPr>
        <p:spPr/>
        <p:txBody>
          <a:bodyPr/>
          <a:lstStyle/>
          <a:p>
            <a:fld id="{C4664652-3942-4768-B6A6-49DC3B3CF52D}" type="slidenum">
              <a:rPr lang="en-US" smtClean="0"/>
              <a:t>35</a:t>
            </a:fld>
            <a:endParaRPr lang="en-US"/>
          </a:p>
        </p:txBody>
      </p:sp>
    </p:spTree>
    <p:extLst>
      <p:ext uri="{BB962C8B-B14F-4D97-AF65-F5344CB8AC3E}">
        <p14:creationId xmlns:p14="http://schemas.microsoft.com/office/powerpoint/2010/main" val="315857247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Chemotherapy</a:t>
            </a:r>
            <a:r>
              <a:rPr lang="en-US" baseline="0" dirty="0"/>
              <a:t> is a type</a:t>
            </a:r>
            <a:r>
              <a:rPr lang="en-US" dirty="0"/>
              <a:t> of treatment</a:t>
            </a:r>
            <a:r>
              <a:rPr lang="en-US" baseline="0" dirty="0"/>
              <a:t> that includes </a:t>
            </a:r>
            <a:r>
              <a:rPr lang="en-US" dirty="0"/>
              <a:t>drugs that can either kill cancer cells</a:t>
            </a:r>
            <a:r>
              <a:rPr lang="en-US" baseline="0" dirty="0"/>
              <a:t> or</a:t>
            </a:r>
            <a:r>
              <a:rPr lang="en-US" dirty="0"/>
              <a:t> slow or stop them from growing. Chemotherapy can also harm healthy cells. Side effects of chemotherapy are different for different people. Possible side effects depend on the</a:t>
            </a:r>
            <a:r>
              <a:rPr lang="en-US" baseline="0" dirty="0"/>
              <a:t> amount and types of drug received and </a:t>
            </a:r>
            <a:r>
              <a:rPr lang="en-US" dirty="0"/>
              <a:t>may include fatigue or tiredness, nausea, vomiting, hair loss, mouth sores or pain. Chemotherapy can be given orally, or by mouth, as a pill or liquid;</a:t>
            </a:r>
            <a:r>
              <a:rPr lang="en-US" baseline="0" dirty="0"/>
              <a:t> </a:t>
            </a:r>
            <a:r>
              <a:rPr lang="en-US" dirty="0"/>
              <a:t>injected as a shot; rubbed on skin as a cream; or given through a needle in a vein or artery.</a:t>
            </a:r>
          </a:p>
          <a:p>
            <a:endParaRPr lang="en-US" dirty="0"/>
          </a:p>
        </p:txBody>
      </p:sp>
      <p:sp>
        <p:nvSpPr>
          <p:cNvPr id="4" name="Slide Number Placeholder 3"/>
          <p:cNvSpPr>
            <a:spLocks noGrp="1"/>
          </p:cNvSpPr>
          <p:nvPr>
            <p:ph type="sldNum" sz="quarter" idx="10"/>
          </p:nvPr>
        </p:nvSpPr>
        <p:spPr/>
        <p:txBody>
          <a:bodyPr/>
          <a:lstStyle/>
          <a:p>
            <a:fld id="{C4664652-3942-4768-B6A6-49DC3B3CF52D}" type="slidenum">
              <a:rPr lang="en-US" smtClean="0"/>
              <a:t>36</a:t>
            </a:fld>
            <a:endParaRPr lang="en-US"/>
          </a:p>
        </p:txBody>
      </p:sp>
    </p:spTree>
    <p:extLst>
      <p:ext uri="{BB962C8B-B14F-4D97-AF65-F5344CB8AC3E}">
        <p14:creationId xmlns:p14="http://schemas.microsoft.com/office/powerpoint/2010/main" val="115277786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Neo-Adjuvant and </a:t>
            </a:r>
            <a:r>
              <a:rPr lang="en-US" dirty="0"/>
              <a:t>Adjuvant</a:t>
            </a:r>
            <a:r>
              <a:rPr lang="en-US" baseline="0" dirty="0"/>
              <a:t> treatment are other terms you may hear. Neo-adjuvant treatment is treatment given BEFORE a patient’s main treatment and as the first step to shrink a tumor. The main treatment is usually surgery. These neo-adjuvant treatments could include chemotherapy, radiation therapy and hormone therapy. </a:t>
            </a:r>
          </a:p>
          <a:p>
            <a:endParaRPr lang="en-US" baseline="0" dirty="0"/>
          </a:p>
          <a:p>
            <a:r>
              <a:rPr lang="en-US" baseline="0" dirty="0"/>
              <a:t>Adjuvant treatment is defined as additional cancer treatment to lower the risk that the cancer will come back and it is given AFTER the primary treatment, usually surgery. Adjuvant therapy may also include chemotherapy, radiation therapy, hormone therapy, targeted therapy, or biological therapy, which helps the immune system fight cancer or lessen the side effects of other cancer treatments. </a:t>
            </a:r>
          </a:p>
          <a:p>
            <a:endParaRPr lang="en-US" baseline="0" dirty="0"/>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C4664652-3942-4768-B6A6-49DC3B3CF52D}" type="slidenum">
              <a:rPr lang="en-US" smtClean="0"/>
              <a:t>37</a:t>
            </a:fld>
            <a:endParaRPr lang="en-US"/>
          </a:p>
        </p:txBody>
      </p:sp>
    </p:spTree>
    <p:extLst>
      <p:ext uri="{BB962C8B-B14F-4D97-AF65-F5344CB8AC3E}">
        <p14:creationId xmlns:p14="http://schemas.microsoft.com/office/powerpoint/2010/main" val="287465210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Targeted therapies interfere with specific molecules that contribute to</a:t>
            </a:r>
            <a:r>
              <a:rPr lang="en-US" baseline="0" dirty="0"/>
              <a:t> cancer’s growth and spread. They are sometimes called “molecularly targeted drugs” or “precision medicines.”</a:t>
            </a:r>
          </a:p>
          <a:p>
            <a:endParaRPr lang="en-US" dirty="0"/>
          </a:p>
          <a:p>
            <a:r>
              <a:rPr lang="en-US" dirty="0"/>
              <a:t>Usually a sample</a:t>
            </a:r>
            <a:r>
              <a:rPr lang="en-US" baseline="0" dirty="0"/>
              <a:t> of the tumor tissue is tested to see if any of the known targets are present in that particular tumor. If so, the person would be a candidate for the targeted therapy.</a:t>
            </a:r>
          </a:p>
          <a:p>
            <a:endParaRPr lang="en-US" baseline="0" dirty="0"/>
          </a:p>
          <a:p>
            <a:r>
              <a:rPr lang="en-US" baseline="0" dirty="0"/>
              <a:t>Standard chemotherapy drugs act against all rapidly dividing cells- normal cells and cancer cells. Targeted therapies act only on targets associated with cancer. However, targeted therapies can also have side effects, depending on the drug.</a:t>
            </a:r>
          </a:p>
          <a:p>
            <a:endParaRPr lang="en-US" baseline="0" dirty="0"/>
          </a:p>
          <a:p>
            <a:r>
              <a:rPr lang="en-US" baseline="0" dirty="0"/>
              <a:t>There are many types of targeted therapies that have  been approved for many different types of cancer, including hormone therapies, angiogenesis inhibitors (which block the blood supply to the tumor), immunotherapies (which trigger the immune system to fight cancer cells), and monoclonal antibodies (which deliver toxic molecules to cause the cancer cells to die). We’ll talk a little more about hormone therapy. </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C4664652-3942-4768-B6A6-49DC3B3CF52D}" type="slidenum">
              <a:rPr lang="en-US" smtClean="0"/>
              <a:t>38</a:t>
            </a:fld>
            <a:endParaRPr lang="en-US"/>
          </a:p>
        </p:txBody>
      </p:sp>
    </p:spTree>
    <p:extLst>
      <p:ext uri="{BB962C8B-B14F-4D97-AF65-F5344CB8AC3E}">
        <p14:creationId xmlns:p14="http://schemas.microsoft.com/office/powerpoint/2010/main" val="75893224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Hormones, which naturally occur in our bodies,</a:t>
            </a:r>
            <a:r>
              <a:rPr lang="en-US" baseline="0" dirty="0"/>
              <a:t> may help some cancers grow, such as some types of breast and prostate cancers. Hormone therapy is used to stop or slow the growth of these cancers. Hormone therapy may also be used to prevent breast cancer for women who are at high risk. In breast cancer, these drugs may also be used for 5-10 years after a cancer diagnosis to prevent a hormone-sensitive cancer from coming back. </a:t>
            </a:r>
            <a:r>
              <a:rPr lang="en-US" dirty="0"/>
              <a:t> </a:t>
            </a:r>
          </a:p>
          <a:p>
            <a:endParaRPr lang="en-US" dirty="0"/>
          </a:p>
          <a:p>
            <a:r>
              <a:rPr lang="en-US" dirty="0"/>
              <a:t>These therapies</a:t>
            </a:r>
            <a:r>
              <a:rPr lang="en-US" baseline="0" dirty="0"/>
              <a:t> do have possible side effects, which vary based on the drug. For women taking hormonal therapies for breast cancer, hot flashes, night sweats &amp; vaginal dryness may occur. For men, hormonal therapy for prostate cancer may lead to loss of interest in sex, erectile dysfunction, hot flashes or loss of bone density, depending on the treatment. </a:t>
            </a:r>
          </a:p>
          <a:p>
            <a:endParaRPr lang="en-US" baseline="0" dirty="0"/>
          </a:p>
        </p:txBody>
      </p:sp>
      <p:sp>
        <p:nvSpPr>
          <p:cNvPr id="4" name="Slide Number Placeholder 3"/>
          <p:cNvSpPr>
            <a:spLocks noGrp="1"/>
          </p:cNvSpPr>
          <p:nvPr>
            <p:ph type="sldNum" sz="quarter" idx="10"/>
          </p:nvPr>
        </p:nvSpPr>
        <p:spPr/>
        <p:txBody>
          <a:bodyPr/>
          <a:lstStyle/>
          <a:p>
            <a:fld id="{C4664652-3942-4768-B6A6-49DC3B3CF52D}" type="slidenum">
              <a:rPr lang="en-US" smtClean="0"/>
              <a:t>39</a:t>
            </a:fld>
            <a:endParaRPr lang="en-US"/>
          </a:p>
        </p:txBody>
      </p:sp>
    </p:spTree>
    <p:extLst>
      <p:ext uri="{BB962C8B-B14F-4D97-AF65-F5344CB8AC3E}">
        <p14:creationId xmlns:p14="http://schemas.microsoft.com/office/powerpoint/2010/main" val="35624981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After completing this lesson, you will be able to:</a:t>
            </a:r>
          </a:p>
          <a:p>
            <a:pPr marL="0" indent="0">
              <a:buNone/>
            </a:pPr>
            <a:endParaRPr lang="en-US" sz="800" dirty="0"/>
          </a:p>
          <a:p>
            <a:r>
              <a:rPr lang="en-US" dirty="0"/>
              <a:t>Demonstrate a basic understanding of cancer</a:t>
            </a:r>
          </a:p>
          <a:p>
            <a:r>
              <a:rPr lang="en-US" dirty="0"/>
              <a:t>Demonstrate a basic understanding of cancer screening and testing to detect cancer</a:t>
            </a:r>
          </a:p>
          <a:p>
            <a:r>
              <a:rPr lang="en-US" dirty="0"/>
              <a:t>Summarize basic cancer treatment options</a:t>
            </a:r>
          </a:p>
          <a:p>
            <a:r>
              <a:rPr lang="en-US" dirty="0"/>
              <a:t>Identify supportive care services and options that are generally available,</a:t>
            </a:r>
            <a:r>
              <a:rPr lang="en-US" baseline="0" dirty="0"/>
              <a:t> and </a:t>
            </a:r>
          </a:p>
          <a:p>
            <a:r>
              <a:rPr lang="en-US" baseline="0" dirty="0"/>
              <a:t>Identify and use professional resources</a:t>
            </a:r>
            <a:endParaRPr lang="en-US" dirty="0"/>
          </a:p>
          <a:p>
            <a:endParaRPr lang="en-US" dirty="0"/>
          </a:p>
        </p:txBody>
      </p:sp>
      <p:sp>
        <p:nvSpPr>
          <p:cNvPr id="4" name="Slide Number Placeholder 3"/>
          <p:cNvSpPr>
            <a:spLocks noGrp="1"/>
          </p:cNvSpPr>
          <p:nvPr>
            <p:ph type="sldNum" sz="quarter" idx="10"/>
          </p:nvPr>
        </p:nvSpPr>
        <p:spPr/>
        <p:txBody>
          <a:bodyPr/>
          <a:lstStyle/>
          <a:p>
            <a:fld id="{C4664652-3942-4768-B6A6-49DC3B3CF52D}" type="slidenum">
              <a:rPr lang="en-US" smtClean="0"/>
              <a:t>4</a:t>
            </a:fld>
            <a:endParaRPr lang="en-US"/>
          </a:p>
        </p:txBody>
      </p:sp>
    </p:spTree>
    <p:extLst>
      <p:ext uri="{BB962C8B-B14F-4D97-AF65-F5344CB8AC3E}">
        <p14:creationId xmlns:p14="http://schemas.microsoft.com/office/powerpoint/2010/main" val="350892483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Palliative care, which we previously discussed, focuses on providing patients with relief from their symptoms. It is a myth that palliative care can only be used at end of life. Palliative care is actually helpful throughout the cancer experience. A patient can receive palliative care at the same time as treatment. Pain management may benefit patients. Please take a few moments to check out this video from Get Palliative Care on David’s Palliative Care story.</a:t>
            </a:r>
          </a:p>
          <a:p>
            <a:endParaRPr lang="en-US" b="1" baseline="0" dirty="0"/>
          </a:p>
          <a:p>
            <a:r>
              <a:rPr lang="en-US" b="1" u="sng" baseline="0" dirty="0"/>
              <a:t>Video transcript:</a:t>
            </a:r>
          </a:p>
          <a:p>
            <a:r>
              <a:rPr lang="en-US" sz="1200" kern="1200" dirty="0">
                <a:solidFill>
                  <a:schemeClr val="tx1"/>
                </a:solidFill>
                <a:effectLst/>
                <a:latin typeface="+mn-lt"/>
                <a:ea typeface="+mn-ea"/>
                <a:cs typeface="+mn-cs"/>
              </a:rPr>
              <a:t>My name is David Easterling, I'm 73 years old. I've been married 51 years to my very beautiful helpful wife and her name is Gladys. We have five beautiful children and nine beautiful angels which are my grandchildren and I love them very much. My life was a disaster, all I could do was stay in the bed. David Easterling is the kind of person who everybody who encounters him just says what a nice man. It happens all the time and it's people that have never met him and it's people that worked with him like but even people speak to him on the phone. Any changes you know, am I sticking with</a:t>
            </a:r>
          </a:p>
          <a:p>
            <a:r>
              <a:rPr lang="en-US" sz="1200" kern="1200" dirty="0">
                <a:solidFill>
                  <a:schemeClr val="tx1"/>
                </a:solidFill>
                <a:effectLst/>
                <a:latin typeface="+mn-lt"/>
                <a:ea typeface="+mn-ea"/>
                <a:cs typeface="+mn-cs"/>
              </a:rPr>
              <a:t>my medication? How do I feel you know? I got depressed or whatever, it seems more it might be general questions but it seems like they are really </a:t>
            </a:r>
            <a:r>
              <a:rPr lang="en-US" sz="1200" kern="1200" dirty="0" err="1">
                <a:solidFill>
                  <a:schemeClr val="tx1"/>
                </a:solidFill>
                <a:effectLst/>
                <a:latin typeface="+mn-lt"/>
                <a:ea typeface="+mn-ea"/>
                <a:cs typeface="+mn-cs"/>
              </a:rPr>
              <a:t>really</a:t>
            </a:r>
            <a:r>
              <a:rPr lang="en-US" sz="1200" kern="1200" dirty="0">
                <a:solidFill>
                  <a:schemeClr val="tx1"/>
                </a:solidFill>
                <a:effectLst/>
                <a:latin typeface="+mn-lt"/>
                <a:ea typeface="+mn-ea"/>
                <a:cs typeface="+mn-cs"/>
              </a:rPr>
              <a:t> interested in me. They need that extra layer of support, they need that person, group of people to help navigate the system for palliative care. </a:t>
            </a:r>
          </a:p>
          <a:p>
            <a:r>
              <a:rPr lang="en-US" sz="1200" kern="1200" dirty="0">
                <a:solidFill>
                  <a:schemeClr val="tx1"/>
                </a:solidFill>
                <a:effectLst/>
                <a:latin typeface="+mn-lt"/>
                <a:ea typeface="+mn-ea"/>
                <a:cs typeface="+mn-cs"/>
              </a:rPr>
              <a:t>We can help listen to patients and say, oh none of those things is what you want. We can try that in the home. My quality of life is it's good, you know, we go to church we go shopping, we go see</a:t>
            </a:r>
          </a:p>
          <a:p>
            <a:r>
              <a:rPr lang="en-US" sz="1200" kern="1200" dirty="0">
                <a:solidFill>
                  <a:schemeClr val="tx1"/>
                </a:solidFill>
                <a:effectLst/>
                <a:latin typeface="+mn-lt"/>
                <a:ea typeface="+mn-ea"/>
                <a:cs typeface="+mn-cs"/>
              </a:rPr>
              <a:t>the children, and we, as far as that, if my health would like my life, then I would be I would be good. Having them being able to successfully go home when they have a serious complex medical illness</a:t>
            </a:r>
          </a:p>
          <a:p>
            <a:r>
              <a:rPr lang="en-US" sz="1200" kern="1200" dirty="0">
                <a:solidFill>
                  <a:schemeClr val="tx1"/>
                </a:solidFill>
                <a:effectLst/>
                <a:latin typeface="+mn-lt"/>
                <a:ea typeface="+mn-ea"/>
                <a:cs typeface="+mn-cs"/>
              </a:rPr>
              <a:t>and for them to be like, I made it home, I love home, and for us to help achieve that is great. The best parts are when that patients tell me that things are, that we've helped, that something is going better for them. The people are so nice and caring, very caring, you know. It's not every day the businesses or hospitals, set-up clinics that you can go to and feel comfortable. It's like, it's not really a treatment, it's a treat you know. Instead of going for a treatment I go for a treat. </a:t>
            </a:r>
          </a:p>
          <a:p>
            <a:endParaRPr lang="en-US" b="0" baseline="0" dirty="0"/>
          </a:p>
          <a:p>
            <a:endParaRPr lang="en-US" b="0" baseline="0" dirty="0"/>
          </a:p>
          <a:p>
            <a:r>
              <a:rPr lang="en-US" b="0" baseline="0" dirty="0"/>
              <a:t>http://getpalliativecare.org/videos-podcasts-livechats/</a:t>
            </a:r>
          </a:p>
          <a:p>
            <a:endParaRPr lang="en-US" b="1" baseline="0" dirty="0"/>
          </a:p>
        </p:txBody>
      </p:sp>
      <p:sp>
        <p:nvSpPr>
          <p:cNvPr id="4" name="Slide Number Placeholder 3"/>
          <p:cNvSpPr>
            <a:spLocks noGrp="1"/>
          </p:cNvSpPr>
          <p:nvPr>
            <p:ph type="sldNum" sz="quarter" idx="10"/>
          </p:nvPr>
        </p:nvSpPr>
        <p:spPr/>
        <p:txBody>
          <a:bodyPr/>
          <a:lstStyle/>
          <a:p>
            <a:fld id="{C4664652-3942-4768-B6A6-49DC3B3CF52D}" type="slidenum">
              <a:rPr lang="en-US" smtClean="0"/>
              <a:t>40</a:t>
            </a:fld>
            <a:endParaRPr lang="en-US"/>
          </a:p>
        </p:txBody>
      </p:sp>
    </p:spTree>
    <p:extLst>
      <p:ext uri="{BB962C8B-B14F-4D97-AF65-F5344CB8AC3E}">
        <p14:creationId xmlns:p14="http://schemas.microsoft.com/office/powerpoint/2010/main" val="230947804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In addition to pain management and palliative care, there are other supportive care services and options that are generally available. Psychosocial support services help patients with emotional and social issues that impact a patient, such as financial concerns that cause stress or family issues that increase anxiety.</a:t>
            </a:r>
          </a:p>
          <a:p>
            <a:endParaRPr lang="en-US" baseline="0" dirty="0"/>
          </a:p>
          <a:p>
            <a:r>
              <a:rPr lang="en-US" baseline="0" dirty="0"/>
              <a:t>Up to 90% of patients could benefit from some form of rehabilitation. There are several types of rehabilitation services. </a:t>
            </a:r>
          </a:p>
          <a:p>
            <a:r>
              <a:rPr lang="en-US" baseline="0" dirty="0"/>
              <a:t>Lymphedema therapy helps alleviate any swelling and decreases pain to improve a patient’s movement. </a:t>
            </a:r>
          </a:p>
          <a:p>
            <a:r>
              <a:rPr lang="en-US" baseline="0" dirty="0"/>
              <a:t>Physical therapy helps patients recover strength, flexibility, endurance and mobility.</a:t>
            </a:r>
          </a:p>
          <a:p>
            <a:r>
              <a:rPr lang="en-US" baseline="0" dirty="0"/>
              <a:t>Occupational therapy helps patients get back to usual activities such as bathing, dressing and returning to work. </a:t>
            </a:r>
          </a:p>
          <a:p>
            <a:r>
              <a:rPr lang="en-US" baseline="0" dirty="0"/>
              <a:t>Speech therapy helps with problems related to language comprehension or expression as well as swallowing. </a:t>
            </a:r>
          </a:p>
          <a:p>
            <a:endParaRPr lang="en-US" baseline="0" dirty="0"/>
          </a:p>
          <a:p>
            <a:r>
              <a:rPr lang="en-US" baseline="0" dirty="0"/>
              <a:t>Spiritual support or chaplaincy services may be used. </a:t>
            </a:r>
          </a:p>
          <a:p>
            <a:endParaRPr lang="en-US" baseline="0" dirty="0"/>
          </a:p>
          <a:p>
            <a:r>
              <a:rPr lang="en-US" baseline="0" dirty="0"/>
              <a:t>Hospice is another supportive care service. Hospice care is similar to palliative care but it is focused on the end of life. Hospice care is used when cancer treatment no longer controls the disease, and it helps to control pain and other symptoms of illness.</a:t>
            </a:r>
          </a:p>
          <a:p>
            <a:endParaRPr lang="en-US" baseline="0" dirty="0"/>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C4664652-3942-4768-B6A6-49DC3B3CF52D}" type="slidenum">
              <a:rPr lang="en-US" smtClean="0"/>
              <a:t>41</a:t>
            </a:fld>
            <a:endParaRPr lang="en-US"/>
          </a:p>
        </p:txBody>
      </p:sp>
    </p:spTree>
    <p:extLst>
      <p:ext uri="{BB962C8B-B14F-4D97-AF65-F5344CB8AC3E}">
        <p14:creationId xmlns:p14="http://schemas.microsoft.com/office/powerpoint/2010/main" val="306573595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Complementary and Alternative medicine or CAM can be helpful to many patients. CAM is defined by NIH’s National Center for Complimentary and Alternative Medicine (also known as NCCAM) as “a group of diverse medical and health care systems, practices and products that are not generally considered to be part of the conventional medicine.”  Conventional medicine is sometimes referred to as mainstream medicine or the type of medicine practiced here in the United States. </a:t>
            </a:r>
          </a:p>
          <a:p>
            <a:endParaRPr lang="en-US" baseline="0" dirty="0"/>
          </a:p>
        </p:txBody>
      </p:sp>
      <p:sp>
        <p:nvSpPr>
          <p:cNvPr id="4" name="Slide Number Placeholder 3"/>
          <p:cNvSpPr>
            <a:spLocks noGrp="1"/>
          </p:cNvSpPr>
          <p:nvPr>
            <p:ph type="sldNum" sz="quarter" idx="10"/>
          </p:nvPr>
        </p:nvSpPr>
        <p:spPr/>
        <p:txBody>
          <a:bodyPr/>
          <a:lstStyle/>
          <a:p>
            <a:fld id="{C4664652-3942-4768-B6A6-49DC3B3CF52D}" type="slidenum">
              <a:rPr lang="en-US" smtClean="0"/>
              <a:t>42</a:t>
            </a:fld>
            <a:endParaRPr lang="en-US"/>
          </a:p>
        </p:txBody>
      </p:sp>
    </p:spTree>
    <p:extLst>
      <p:ext uri="{BB962C8B-B14F-4D97-AF65-F5344CB8AC3E}">
        <p14:creationId xmlns:p14="http://schemas.microsoft.com/office/powerpoint/2010/main" val="396218673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Complementary and alternative</a:t>
            </a:r>
            <a:r>
              <a:rPr lang="en-US" baseline="0" dirty="0"/>
              <a:t> medicine is often used as one term, but it describes two different concepts.</a:t>
            </a:r>
            <a:endParaRPr lang="en-US" dirty="0"/>
          </a:p>
          <a:p>
            <a:endParaRPr lang="en-US" dirty="0"/>
          </a:p>
          <a:p>
            <a:r>
              <a:rPr lang="en-US" dirty="0"/>
              <a:t>“Complementary” generally refers to using a non-­mainstream approach together with conventional medicine. An example is the use of acupuncture</a:t>
            </a:r>
            <a:r>
              <a:rPr lang="en-US" baseline="0" dirty="0"/>
              <a:t> for pain management, while also using medication and physical therapy. </a:t>
            </a:r>
          </a:p>
          <a:p>
            <a:endParaRPr lang="en-US" baseline="0" dirty="0"/>
          </a:p>
          <a:p>
            <a:r>
              <a:rPr lang="en-US" dirty="0"/>
              <a:t>“Alternative” refers to using a non­‐mainstream approach in place of conventional medicine. An example is</a:t>
            </a:r>
            <a:r>
              <a:rPr lang="en-US" baseline="0" dirty="0"/>
              <a:t> the use of  traditional medicine from other cultures to treat cancer instead of chemotherapy, radiation or surgery recommended by a medical doctor.  </a:t>
            </a:r>
            <a:r>
              <a:rPr lang="en-US" dirty="0"/>
              <a:t>This is not common as most people use non-­mainstream approaches along with conventional treatments. </a:t>
            </a:r>
          </a:p>
        </p:txBody>
      </p:sp>
      <p:sp>
        <p:nvSpPr>
          <p:cNvPr id="4" name="Slide Number Placeholder 3"/>
          <p:cNvSpPr>
            <a:spLocks noGrp="1"/>
          </p:cNvSpPr>
          <p:nvPr>
            <p:ph type="sldNum" sz="quarter" idx="10"/>
          </p:nvPr>
        </p:nvSpPr>
        <p:spPr/>
        <p:txBody>
          <a:bodyPr/>
          <a:lstStyle/>
          <a:p>
            <a:fld id="{C4664652-3942-4768-B6A6-49DC3B3CF52D}" type="slidenum">
              <a:rPr lang="en-US" smtClean="0"/>
              <a:t>43</a:t>
            </a:fld>
            <a:endParaRPr lang="en-US"/>
          </a:p>
        </p:txBody>
      </p:sp>
    </p:spTree>
    <p:extLst>
      <p:ext uri="{BB962C8B-B14F-4D97-AF65-F5344CB8AC3E}">
        <p14:creationId xmlns:p14="http://schemas.microsoft.com/office/powerpoint/2010/main" val="218547282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Now NCCAM prefers to use the term “complementary health approaches” when discussing the practices and products we study for various health conditions. Complementary medicine includes natural products, such as dietary supplements, herbs and probiotics, as well as mind and body practices, such as meditation, chiropractic, acupuncture and massage.</a:t>
            </a:r>
          </a:p>
        </p:txBody>
      </p:sp>
      <p:sp>
        <p:nvSpPr>
          <p:cNvPr id="4" name="Slide Number Placeholder 3"/>
          <p:cNvSpPr>
            <a:spLocks noGrp="1"/>
          </p:cNvSpPr>
          <p:nvPr>
            <p:ph type="sldNum" sz="quarter" idx="10"/>
          </p:nvPr>
        </p:nvSpPr>
        <p:spPr/>
        <p:txBody>
          <a:bodyPr/>
          <a:lstStyle/>
          <a:p>
            <a:fld id="{C4664652-3942-4768-B6A6-49DC3B3CF52D}" type="slidenum">
              <a:rPr lang="en-US" smtClean="0"/>
              <a:t>44</a:t>
            </a:fld>
            <a:endParaRPr lang="en-US"/>
          </a:p>
        </p:txBody>
      </p:sp>
    </p:spTree>
    <p:extLst>
      <p:ext uri="{BB962C8B-B14F-4D97-AF65-F5344CB8AC3E}">
        <p14:creationId xmlns:p14="http://schemas.microsoft.com/office/powerpoint/2010/main" val="166109617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many benefits for</a:t>
            </a:r>
            <a:r>
              <a:rPr lang="en-US" baseline="0" dirty="0"/>
              <a:t> patients to integrate complementary and alternative methods to help reduce some of the emotional or physical impacts of treatment. Some studies indicate that some CAM therapies may: </a:t>
            </a:r>
          </a:p>
          <a:p>
            <a:pPr marL="171450" indent="-171450">
              <a:buFont typeface="Arial" panose="020B0604020202020204" pitchFamily="34" charset="0"/>
              <a:buChar char="•"/>
            </a:pPr>
            <a:r>
              <a:rPr lang="en-US" baseline="0" dirty="0"/>
              <a:t>Improve response to standard medical treatment</a:t>
            </a:r>
          </a:p>
          <a:p>
            <a:pPr marL="171450" indent="-171450">
              <a:buFont typeface="Arial" panose="020B0604020202020204" pitchFamily="34" charset="0"/>
              <a:buChar char="•"/>
            </a:pPr>
            <a:r>
              <a:rPr lang="en-US" baseline="0" dirty="0"/>
              <a:t>Manage side effects of cancer treatment</a:t>
            </a:r>
          </a:p>
          <a:p>
            <a:pPr marL="171450" indent="-171450">
              <a:buFont typeface="Arial" panose="020B0604020202020204" pitchFamily="34" charset="0"/>
              <a:buChar char="•"/>
            </a:pPr>
            <a:r>
              <a:rPr lang="en-US" baseline="0" dirty="0"/>
              <a:t>Prevent or manage cancer symptoms</a:t>
            </a:r>
          </a:p>
          <a:p>
            <a:pPr marL="171450" indent="-171450">
              <a:buFont typeface="Arial" panose="020B0604020202020204" pitchFamily="34" charset="0"/>
              <a:buChar char="•"/>
            </a:pPr>
            <a:r>
              <a:rPr lang="en-US" baseline="0" dirty="0"/>
              <a:t>Improve survival or</a:t>
            </a:r>
          </a:p>
          <a:p>
            <a:pPr marL="171450" indent="-171450">
              <a:buFont typeface="Arial" panose="020B0604020202020204" pitchFamily="34" charset="0"/>
              <a:buChar char="•"/>
            </a:pPr>
            <a:r>
              <a:rPr lang="en-US" baseline="0" dirty="0"/>
              <a:t>Enhance a sense of well-being and quality of life</a:t>
            </a:r>
          </a:p>
          <a:p>
            <a:endParaRPr lang="en-US" baseline="0" dirty="0"/>
          </a:p>
        </p:txBody>
      </p:sp>
      <p:sp>
        <p:nvSpPr>
          <p:cNvPr id="4" name="Slide Number Placeholder 3"/>
          <p:cNvSpPr>
            <a:spLocks noGrp="1"/>
          </p:cNvSpPr>
          <p:nvPr>
            <p:ph type="sldNum" sz="quarter" idx="10"/>
          </p:nvPr>
        </p:nvSpPr>
        <p:spPr/>
        <p:txBody>
          <a:bodyPr/>
          <a:lstStyle/>
          <a:p>
            <a:fld id="{C4664652-3942-4768-B6A6-49DC3B3CF52D}" type="slidenum">
              <a:rPr lang="en-US" smtClean="0"/>
              <a:t>45</a:t>
            </a:fld>
            <a:endParaRPr lang="en-US"/>
          </a:p>
        </p:txBody>
      </p:sp>
    </p:spTree>
    <p:extLst>
      <p:ext uri="{BB962C8B-B14F-4D97-AF65-F5344CB8AC3E}">
        <p14:creationId xmlns:p14="http://schemas.microsoft.com/office/powerpoint/2010/main" val="123717062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However, it is important to know that there are few studies that can demonstrate the safety and effectiveness of these types of therapies. </a:t>
            </a:r>
            <a:r>
              <a:rPr lang="en-US" sz="1200" dirty="0"/>
              <a:t>No approaches have been shown to work beyond a shadow of doubt. Some complementary</a:t>
            </a:r>
            <a:r>
              <a:rPr lang="en-US" sz="1200" baseline="0" dirty="0"/>
              <a:t> approaches can actually harm patients, even if they are derived from plants. For example, ephedra is a Chinese herbal product that was used in the US for weight loss, but it was found to increase a person’s risk for heart problems and stroke. Some products can also interfere with drugs and make them less effective. </a:t>
            </a:r>
          </a:p>
          <a:p>
            <a:endParaRPr lang="en-US" baseline="0" dirty="0"/>
          </a:p>
          <a:p>
            <a:r>
              <a:rPr lang="en-US" baseline="0" dirty="0"/>
              <a:t>As a navigator, you should direct any questions about the use of CAM to the patient’s doctor. You also might hear about a patient’s use of complementary approaches directly from the patient. In this case you should let the clinician know to make sure there are no risks to the patient. Even practices where there is evidence that they may be beneficial, such as yoga, should be generally supervised by the doctor.</a:t>
            </a:r>
          </a:p>
          <a:p>
            <a:endParaRPr lang="en-US" baseline="0" dirty="0"/>
          </a:p>
          <a:p>
            <a:r>
              <a:rPr lang="en-US" baseline="0" dirty="0"/>
              <a:t>You can however, help the patient prepare any questions he or she may have and provide the patient with resources for more information. </a:t>
            </a:r>
          </a:p>
          <a:p>
            <a:endParaRPr lang="en-US" baseline="0" dirty="0"/>
          </a:p>
        </p:txBody>
      </p:sp>
      <p:sp>
        <p:nvSpPr>
          <p:cNvPr id="4" name="Slide Number Placeholder 3"/>
          <p:cNvSpPr>
            <a:spLocks noGrp="1"/>
          </p:cNvSpPr>
          <p:nvPr>
            <p:ph type="sldNum" sz="quarter" idx="10"/>
          </p:nvPr>
        </p:nvSpPr>
        <p:spPr/>
        <p:txBody>
          <a:bodyPr/>
          <a:lstStyle/>
          <a:p>
            <a:fld id="{C4664652-3942-4768-B6A6-49DC3B3CF52D}" type="slidenum">
              <a:rPr lang="en-US" smtClean="0"/>
              <a:t>46</a:t>
            </a:fld>
            <a:endParaRPr lang="en-US"/>
          </a:p>
        </p:txBody>
      </p:sp>
    </p:spTree>
    <p:extLst>
      <p:ext uri="{BB962C8B-B14F-4D97-AF65-F5344CB8AC3E}">
        <p14:creationId xmlns:p14="http://schemas.microsoft.com/office/powerpoint/2010/main" val="123717062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a:t>
            </a:r>
            <a:r>
              <a:rPr lang="en-US" baseline="0" dirty="0"/>
              <a:t> you want to know more about cancer or information about a specific cancer, look for reputable web sites for cancer information. The American Cancer Society, the American Society of Clinical Oncology and the National Cancer Institute are good places to start. The CDC and LIVESTRONG area also great places to go for information. </a:t>
            </a:r>
          </a:p>
          <a:p>
            <a:endParaRPr lang="en-US" baseline="0" dirty="0"/>
          </a:p>
          <a:p>
            <a:r>
              <a:rPr lang="en-US" baseline="0" dirty="0"/>
              <a:t>If you want to know about specific screening recommendations, the US Preventive Services Task Force is a great place to go. The Affordable Care Act requires all screenings recommended with an A or B rating from the US Preventive Services Task Force to now be covered by insurance.</a:t>
            </a:r>
            <a:endParaRPr lang="en-US" dirty="0"/>
          </a:p>
        </p:txBody>
      </p:sp>
      <p:sp>
        <p:nvSpPr>
          <p:cNvPr id="4" name="Slide Number Placeholder 3"/>
          <p:cNvSpPr>
            <a:spLocks noGrp="1"/>
          </p:cNvSpPr>
          <p:nvPr>
            <p:ph type="sldNum" sz="quarter" idx="10"/>
          </p:nvPr>
        </p:nvSpPr>
        <p:spPr/>
        <p:txBody>
          <a:bodyPr/>
          <a:lstStyle/>
          <a:p>
            <a:fld id="{C4664652-3942-4768-B6A6-49DC3B3CF52D}" type="slidenum">
              <a:rPr lang="en-US" smtClean="0"/>
              <a:t>47</a:t>
            </a:fld>
            <a:endParaRPr lang="en-US"/>
          </a:p>
        </p:txBody>
      </p:sp>
    </p:spTree>
    <p:extLst>
      <p:ext uri="{BB962C8B-B14F-4D97-AF65-F5344CB8AC3E}">
        <p14:creationId xmlns:p14="http://schemas.microsoft.com/office/powerpoint/2010/main" val="314697720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Arial"/>
                <a:ea typeface="+mn-ea"/>
                <a:cs typeface="+mn-cs"/>
              </a:rPr>
              <a:t>In this lesson you learned to: </a:t>
            </a:r>
          </a:p>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200" b="0" i="0" u="none" strike="noStrike" kern="0" cap="none" spc="0" normalizeH="0" baseline="0" noProof="0" dirty="0">
                <a:ln>
                  <a:noFill/>
                </a:ln>
                <a:solidFill>
                  <a:srgbClr val="C00000"/>
                </a:solidFill>
                <a:effectLst/>
                <a:uLnTx/>
                <a:uFillTx/>
                <a:latin typeface="Arial"/>
                <a:ea typeface="+mn-ea"/>
                <a:cs typeface="+mn-cs"/>
              </a:rPr>
              <a:t>Demonstrate a basic understanding of cancer</a:t>
            </a:r>
          </a:p>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200" b="0" i="0" u="none" strike="noStrike" kern="0" cap="none" spc="0" normalizeH="0" baseline="0" noProof="0" dirty="0">
                <a:ln>
                  <a:noFill/>
                </a:ln>
                <a:solidFill>
                  <a:srgbClr val="C00000"/>
                </a:solidFill>
                <a:effectLst/>
                <a:uLnTx/>
                <a:uFillTx/>
                <a:latin typeface="Arial"/>
                <a:ea typeface="+mn-ea"/>
                <a:cs typeface="+mn-cs"/>
              </a:rPr>
              <a:t>Demonstrate a basic understanding of cancer screening and testing to detect cancer</a:t>
            </a:r>
          </a:p>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200" b="0" i="0" u="none" strike="noStrike" kern="0" cap="none" spc="0" normalizeH="0" baseline="0" noProof="0" dirty="0">
                <a:ln>
                  <a:noFill/>
                </a:ln>
                <a:solidFill>
                  <a:srgbClr val="C00000"/>
                </a:solidFill>
                <a:effectLst/>
                <a:uLnTx/>
                <a:uFillTx/>
                <a:latin typeface="Arial"/>
                <a:ea typeface="+mn-ea"/>
                <a:cs typeface="+mn-cs"/>
              </a:rPr>
              <a:t>Summarize basic cancer treatment options</a:t>
            </a:r>
          </a:p>
          <a:p>
            <a:pPr marL="0" indent="0">
              <a:buNone/>
            </a:pPr>
            <a:r>
              <a:rPr lang="en-US" dirty="0"/>
              <a:t>Identify supportive care services and options that are generally available </a:t>
            </a:r>
          </a:p>
          <a:p>
            <a:pPr marL="0" indent="0">
              <a:buNone/>
            </a:pPr>
            <a:endParaRPr lang="en-US" sz="800" dirty="0"/>
          </a:p>
          <a:p>
            <a:pPr marL="0" indent="0">
              <a:buNone/>
            </a:pPr>
            <a:r>
              <a:rPr lang="en-US" dirty="0"/>
              <a:t>Identify and use professional resources</a:t>
            </a:r>
          </a:p>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US" sz="1200" b="0" i="0" u="none" strike="noStrike" kern="0" cap="none" spc="0" normalizeH="0" baseline="0" noProof="0" dirty="0">
              <a:ln>
                <a:noFill/>
              </a:ln>
              <a:solidFill>
                <a:srgbClr val="C00000"/>
              </a:solidFill>
              <a:effectLst/>
              <a:uLnTx/>
              <a:uFillTx/>
              <a:latin typeface="Arial"/>
              <a:ea typeface="+mn-ea"/>
              <a:cs typeface="+mn-cs"/>
            </a:endParaRPr>
          </a:p>
        </p:txBody>
      </p:sp>
      <p:sp>
        <p:nvSpPr>
          <p:cNvPr id="4" name="Slide Number Placeholder 3"/>
          <p:cNvSpPr>
            <a:spLocks noGrp="1"/>
          </p:cNvSpPr>
          <p:nvPr>
            <p:ph type="sldNum" sz="quarter" idx="10"/>
          </p:nvPr>
        </p:nvSpPr>
        <p:spPr/>
        <p:txBody>
          <a:bodyPr/>
          <a:lstStyle/>
          <a:p>
            <a:fld id="{C4664652-3942-4768-B6A6-49DC3B3CF52D}" type="slidenum">
              <a:rPr lang="en-US" smtClean="0"/>
              <a:t>48</a:t>
            </a:fld>
            <a:endParaRPr lang="en-US"/>
          </a:p>
        </p:txBody>
      </p:sp>
    </p:spTree>
    <p:extLst>
      <p:ext uri="{BB962C8B-B14F-4D97-AF65-F5344CB8AC3E}">
        <p14:creationId xmlns:p14="http://schemas.microsoft.com/office/powerpoint/2010/main" val="30526773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Checkpoint: What is cancer? Is it…</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A: foreign cells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 uncontrolled cell growth</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 interacting cells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 lack of cells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The correct answer is B. Cancer is the</a:t>
            </a:r>
            <a:r>
              <a:rPr lang="en-US" baseline="0" dirty="0"/>
              <a:t> uncontrolled </a:t>
            </a:r>
            <a:r>
              <a:rPr lang="en-US" dirty="0"/>
              <a:t>growth of abnormal cells that divide and invade</a:t>
            </a:r>
            <a:r>
              <a:rPr lang="en-US" baseline="0" dirty="0"/>
              <a:t> others within a </a:t>
            </a:r>
            <a:r>
              <a:rPr lang="en-US" dirty="0"/>
              <a:t>person’s body.  Everyone has trillions</a:t>
            </a:r>
            <a:r>
              <a:rPr lang="en-US" baseline="0" dirty="0"/>
              <a:t> of cells in their body that grow and divide to make new cells and die in a controlled way. Cancer happens when cells become abnormal and start to grow out of control. This might mean that cells that are supposed to die don’t die when the cells are no longer needed. Or it could mean that abnormal cells replicate too rapidly and grow into other tissues. Growing out of control and growing into other tissues make cells cancerous. Choice A is incorrect. Cancer is made up of our own cells that have mutated, or changed, to become abnormal and invasive. Choice C is also incorrect. Normal cells also interact. Choice D is incorrect- it is not a lack of cells. </a:t>
            </a:r>
          </a:p>
        </p:txBody>
      </p:sp>
      <p:sp>
        <p:nvSpPr>
          <p:cNvPr id="4" name="Slide Number Placeholder 3"/>
          <p:cNvSpPr>
            <a:spLocks noGrp="1"/>
          </p:cNvSpPr>
          <p:nvPr>
            <p:ph type="sldNum" sz="quarter" idx="10"/>
          </p:nvPr>
        </p:nvSpPr>
        <p:spPr/>
        <p:txBody>
          <a:bodyPr/>
          <a:lstStyle/>
          <a:p>
            <a:fld id="{C4664652-3942-4768-B6A6-49DC3B3CF52D}" type="slidenum">
              <a:rPr lang="en-US" smtClean="0"/>
              <a:t>5</a:t>
            </a:fld>
            <a:endParaRPr lang="en-US"/>
          </a:p>
        </p:txBody>
      </p:sp>
    </p:spTree>
    <p:extLst>
      <p:ext uri="{BB962C8B-B14F-4D97-AF65-F5344CB8AC3E}">
        <p14:creationId xmlns:p14="http://schemas.microsoft.com/office/powerpoint/2010/main" val="20987188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There</a:t>
            </a:r>
            <a:r>
              <a:rPr lang="en-US" baseline="0" dirty="0"/>
              <a:t> are more than 100 different types of cancer that can begin almost anywhere in the body. Let’s w</a:t>
            </a:r>
            <a:r>
              <a:rPr lang="en-US" dirty="0"/>
              <a:t>atch</a:t>
            </a:r>
            <a:r>
              <a:rPr lang="en-US" baseline="0" dirty="0"/>
              <a:t> this informative video.</a:t>
            </a:r>
          </a:p>
          <a:p>
            <a:endParaRPr lang="en-US" b="0" baseline="0" dirty="0"/>
          </a:p>
          <a:p>
            <a:r>
              <a:rPr lang="en-US" b="1" u="sng" baseline="0" dirty="0"/>
              <a:t>Video transcript:</a:t>
            </a:r>
          </a:p>
          <a:p>
            <a:r>
              <a:rPr lang="en-US" sz="1200" kern="1200" dirty="0">
                <a:solidFill>
                  <a:schemeClr val="tx1"/>
                </a:solidFill>
                <a:effectLst/>
                <a:latin typeface="+mn-lt"/>
                <a:ea typeface="+mn-ea"/>
                <a:cs typeface="+mn-cs"/>
              </a:rPr>
              <a:t>Cancer is a group of over 100 diseases, characterized by abnormal, uncontrolled cell growth. In a healthy body, cells grow, die and are replaced in a very controlled way. Damage or change in the genetic material of cells by environmental or internal factors sometimes results in cells that do not die and continue to multiply until a mass of cancer cells or a tumor developed. Most cancer related deaths are due to metastasis: malignant cells that penetrate into the circulatory system and establish colonies in other parts of the body. Great advancements have been made but cancer is still the leading cause of death for people under the age of 85. In the United States one in every four people die from cancer.</a:t>
            </a:r>
          </a:p>
          <a:p>
            <a:endParaRPr lang="en-US" b="0" baseline="0" dirty="0"/>
          </a:p>
          <a:p>
            <a:endParaRPr lang="en-US" b="0" baseline="0" dirty="0"/>
          </a:p>
          <a:p>
            <a:endParaRPr lang="en-US" dirty="0"/>
          </a:p>
        </p:txBody>
      </p:sp>
      <p:sp>
        <p:nvSpPr>
          <p:cNvPr id="4" name="Slide Number Placeholder 3"/>
          <p:cNvSpPr>
            <a:spLocks noGrp="1"/>
          </p:cNvSpPr>
          <p:nvPr>
            <p:ph type="sldNum" sz="quarter" idx="10"/>
          </p:nvPr>
        </p:nvSpPr>
        <p:spPr/>
        <p:txBody>
          <a:bodyPr/>
          <a:lstStyle/>
          <a:p>
            <a:fld id="{C4664652-3942-4768-B6A6-49DC3B3CF52D}" type="slidenum">
              <a:rPr lang="en-US" smtClean="0"/>
              <a:t>6</a:t>
            </a:fld>
            <a:endParaRPr lang="en-US"/>
          </a:p>
        </p:txBody>
      </p:sp>
    </p:spTree>
    <p:extLst>
      <p:ext uri="{BB962C8B-B14F-4D97-AF65-F5344CB8AC3E}">
        <p14:creationId xmlns:p14="http://schemas.microsoft.com/office/powerpoint/2010/main" val="12509773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mn-lt"/>
                <a:ea typeface="+mn-ea"/>
                <a:cs typeface="+mn-cs"/>
              </a:rPr>
              <a:t>Normal cells in the body can become cancer cells</a:t>
            </a:r>
            <a:r>
              <a:rPr lang="en-US" sz="1200" kern="1200" baseline="0" dirty="0">
                <a:solidFill>
                  <a:schemeClr val="tx1"/>
                </a:solidFill>
                <a:latin typeface="+mn-lt"/>
                <a:ea typeface="+mn-ea"/>
                <a:cs typeface="+mn-cs"/>
              </a:rPr>
              <a:t> by going</a:t>
            </a:r>
            <a:r>
              <a:rPr lang="en-US" sz="1200" kern="1200" dirty="0">
                <a:solidFill>
                  <a:schemeClr val="tx1"/>
                </a:solidFill>
                <a:latin typeface="+mn-lt"/>
                <a:ea typeface="+mn-ea"/>
                <a:cs typeface="+mn-cs"/>
              </a:rPr>
              <a:t> through abnormal changes called hyperplasia and dysplasia. In hyperplasia, there is an increase in the number of cells in an organ or tissue. These cells</a:t>
            </a:r>
            <a:r>
              <a:rPr lang="en-US" sz="1200" kern="1200" baseline="0" dirty="0">
                <a:solidFill>
                  <a:schemeClr val="tx1"/>
                </a:solidFill>
                <a:latin typeface="+mn-lt"/>
                <a:ea typeface="+mn-ea"/>
                <a:cs typeface="+mn-cs"/>
              </a:rPr>
              <a:t> still</a:t>
            </a:r>
            <a:r>
              <a:rPr lang="en-US" sz="1200" kern="1200" dirty="0">
                <a:solidFill>
                  <a:schemeClr val="tx1"/>
                </a:solidFill>
                <a:latin typeface="+mn-lt"/>
                <a:ea typeface="+mn-ea"/>
                <a:cs typeface="+mn-cs"/>
              </a:rPr>
              <a:t> appear normal under a microscope. In dysplasia, the cells look abnormal under a microscope but are not considered cancer cells. Hyperplasia and dysplasia may or may not become cancer.</a:t>
            </a:r>
            <a:endParaRPr lang="en-US" dirty="0"/>
          </a:p>
        </p:txBody>
      </p:sp>
      <p:sp>
        <p:nvSpPr>
          <p:cNvPr id="4" name="Slide Number Placeholder 3"/>
          <p:cNvSpPr>
            <a:spLocks noGrp="1"/>
          </p:cNvSpPr>
          <p:nvPr>
            <p:ph type="sldNum" sz="quarter" idx="10"/>
          </p:nvPr>
        </p:nvSpPr>
        <p:spPr/>
        <p:txBody>
          <a:bodyPr/>
          <a:lstStyle/>
          <a:p>
            <a:fld id="{C4664652-3942-4768-B6A6-49DC3B3CF52D}" type="slidenum">
              <a:rPr lang="en-US" smtClean="0"/>
              <a:t>7</a:t>
            </a:fld>
            <a:endParaRPr lang="en-US"/>
          </a:p>
        </p:txBody>
      </p:sp>
    </p:spTree>
    <p:extLst>
      <p:ext uri="{BB962C8B-B14F-4D97-AF65-F5344CB8AC3E}">
        <p14:creationId xmlns:p14="http://schemas.microsoft.com/office/powerpoint/2010/main" val="1207128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tumor is a</a:t>
            </a:r>
            <a:r>
              <a:rPr lang="en-US" baseline="0" dirty="0"/>
              <a:t>n abnormal mass, or group, of cells. Tumors are benign—or non-cancerous--if they do not grow into other tissue. Benign tumors can still cause problems by putting pressure on other organs if they grow large, so even benign tumors may need to be removed surgically in some cases. Tumors are malignant—or cancerous– if they are made up of abnormal cells, invade tissue and/or spread to other places in the body.  Cancer spread is known as “metastasis.”</a:t>
            </a:r>
          </a:p>
        </p:txBody>
      </p:sp>
      <p:sp>
        <p:nvSpPr>
          <p:cNvPr id="4" name="Slide Number Placeholder 3"/>
          <p:cNvSpPr>
            <a:spLocks noGrp="1"/>
          </p:cNvSpPr>
          <p:nvPr>
            <p:ph type="sldNum" sz="quarter" idx="10"/>
          </p:nvPr>
        </p:nvSpPr>
        <p:spPr/>
        <p:txBody>
          <a:bodyPr/>
          <a:lstStyle/>
          <a:p>
            <a:fld id="{C4664652-3942-4768-B6A6-49DC3B3CF52D}" type="slidenum">
              <a:rPr lang="en-US" smtClean="0"/>
              <a:t>8</a:t>
            </a:fld>
            <a:endParaRPr lang="en-US"/>
          </a:p>
        </p:txBody>
      </p:sp>
    </p:spTree>
    <p:extLst>
      <p:ext uri="{BB962C8B-B14F-4D97-AF65-F5344CB8AC3E}">
        <p14:creationId xmlns:p14="http://schemas.microsoft.com/office/powerpoint/2010/main" val="37919768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several</a:t>
            </a:r>
            <a:r>
              <a:rPr lang="en-US" baseline="0" dirty="0"/>
              <a:t> different kinds of cancer. </a:t>
            </a:r>
            <a:endParaRPr lang="en-US" dirty="0"/>
          </a:p>
          <a:p>
            <a:r>
              <a:rPr lang="en-US" b="1" dirty="0"/>
              <a:t>Carcinomas,</a:t>
            </a:r>
            <a:r>
              <a:rPr lang="en-US" dirty="0"/>
              <a:t> the most common types of cancer, start</a:t>
            </a:r>
            <a:r>
              <a:rPr lang="en-US" baseline="0" dirty="0"/>
              <a:t> in</a:t>
            </a:r>
            <a:r>
              <a:rPr lang="en-US" dirty="0"/>
              <a:t> the cells that cover external and internal organs</a:t>
            </a:r>
            <a:r>
              <a:rPr lang="en-US" baseline="0" dirty="0"/>
              <a:t> or glands</a:t>
            </a:r>
            <a:r>
              <a:rPr lang="en-US" dirty="0"/>
              <a:t>. Lung, breast, prostate and colorectal are the most common cancers of this type in the United States.</a:t>
            </a:r>
          </a:p>
          <a:p>
            <a:r>
              <a:rPr lang="en-US" b="1" dirty="0"/>
              <a:t>Sarcomas</a:t>
            </a:r>
            <a:r>
              <a:rPr lang="en-US" dirty="0"/>
              <a:t> are cancers that start in cells in the supporting tissues of the body, such as bone, cartilage, fat, connective tissue, and muscle.</a:t>
            </a:r>
          </a:p>
          <a:p>
            <a:r>
              <a:rPr lang="en-US" b="1" dirty="0"/>
              <a:t>Lymphomas</a:t>
            </a:r>
            <a:r>
              <a:rPr lang="en-US" dirty="0"/>
              <a:t> are cancers that start in the lymph nodes and tissues of the body’s immune system.</a:t>
            </a:r>
          </a:p>
          <a:p>
            <a:r>
              <a:rPr lang="en-US" b="1" dirty="0" err="1"/>
              <a:t>Leukemias</a:t>
            </a:r>
            <a:r>
              <a:rPr lang="en-US" b="1" dirty="0"/>
              <a:t> </a:t>
            </a:r>
            <a:r>
              <a:rPr lang="en-US" dirty="0"/>
              <a:t>are cancers of the immature blood cells that grow in the bone marrow and tend to accumulate or gather in large numbers in the bloodstream.</a:t>
            </a:r>
          </a:p>
        </p:txBody>
      </p:sp>
      <p:sp>
        <p:nvSpPr>
          <p:cNvPr id="4" name="Slide Number Placeholder 3"/>
          <p:cNvSpPr>
            <a:spLocks noGrp="1"/>
          </p:cNvSpPr>
          <p:nvPr>
            <p:ph type="sldNum" sz="quarter" idx="10"/>
          </p:nvPr>
        </p:nvSpPr>
        <p:spPr/>
        <p:txBody>
          <a:bodyPr/>
          <a:lstStyle/>
          <a:p>
            <a:fld id="{C4664652-3942-4768-B6A6-49DC3B3CF52D}" type="slidenum">
              <a:rPr lang="en-US" smtClean="0"/>
              <a:t>9</a:t>
            </a:fld>
            <a:endParaRPr lang="en-US"/>
          </a:p>
        </p:txBody>
      </p:sp>
    </p:spTree>
    <p:extLst>
      <p:ext uri="{BB962C8B-B14F-4D97-AF65-F5344CB8AC3E}">
        <p14:creationId xmlns:p14="http://schemas.microsoft.com/office/powerpoint/2010/main" val="98592426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tags" Target="../tags/tag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1">
    <p:spTree>
      <p:nvGrpSpPr>
        <p:cNvPr id="1" name=""/>
        <p:cNvGrpSpPr/>
        <p:nvPr/>
      </p:nvGrpSpPr>
      <p:grpSpPr>
        <a:xfrm>
          <a:off x="0" y="0"/>
          <a:ext cx="0" cy="0"/>
          <a:chOff x="0" y="0"/>
          <a:chExt cx="0" cy="0"/>
        </a:xfrm>
      </p:grpSpPr>
      <p:pic>
        <p:nvPicPr>
          <p:cNvPr id="3" name="Picture 2" descr="PPT-General7.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Subtitle 2"/>
          <p:cNvSpPr>
            <a:spLocks noGrp="1"/>
          </p:cNvSpPr>
          <p:nvPr>
            <p:ph type="subTitle" idx="1"/>
          </p:nvPr>
        </p:nvSpPr>
        <p:spPr>
          <a:xfrm>
            <a:off x="2590800" y="3137687"/>
            <a:ext cx="6324599" cy="1752600"/>
          </a:xfrm>
          <a:prstGeom prst="rect">
            <a:avLst/>
          </a:prstGeom>
        </p:spPr>
        <p:txBody>
          <a:bodyPr/>
          <a:lstStyle>
            <a:lvl1pPr marL="0" indent="0" algn="l">
              <a:buNone/>
              <a:defRPr>
                <a:solidFill>
                  <a:srgbClr val="ECE9C6"/>
                </a:solidFill>
                <a:effectLst>
                  <a:outerShdw blurRad="34925" dist="12700" dir="14400000" rotWithShape="0">
                    <a:prstClr val="black">
                      <a:alpha val="21000"/>
                    </a:prstClr>
                  </a:outerShdw>
                </a:effectLst>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9" name="Title 8"/>
          <p:cNvSpPr>
            <a:spLocks noGrp="1"/>
          </p:cNvSpPr>
          <p:nvPr>
            <p:ph type="title"/>
          </p:nvPr>
        </p:nvSpPr>
        <p:spPr>
          <a:xfrm>
            <a:off x="2590800" y="457200"/>
            <a:ext cx="6324599" cy="2514600"/>
          </a:xfrm>
        </p:spPr>
        <p:txBody>
          <a:bodyPr/>
          <a:lstStyle>
            <a:lvl1pPr algn="l">
              <a:defRPr>
                <a:solidFill>
                  <a:schemeClr val="bg1"/>
                </a:solidFill>
              </a:defRPr>
            </a:lvl1pPr>
          </a:lstStyle>
          <a:p>
            <a:r>
              <a:rPr lang="en-US" dirty="0"/>
              <a:t>Click to edit Master title style</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640897" y="5858870"/>
            <a:ext cx="3200400" cy="541930"/>
          </a:xfrm>
          <a:prstGeom prst="rect">
            <a:avLst/>
          </a:prstGeom>
        </p:spPr>
      </p:pic>
    </p:spTree>
    <p:extLst>
      <p:ext uri="{BB962C8B-B14F-4D97-AF65-F5344CB8AC3E}">
        <p14:creationId xmlns:p14="http://schemas.microsoft.com/office/powerpoint/2010/main" val="12655148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a:bodyPr>
          <a:lstStyle>
            <a:lvl1pPr algn="l">
              <a:defRPr sz="4000"/>
            </a:lvl1pPr>
          </a:lstStyle>
          <a:p>
            <a:r>
              <a:rPr lang="en-US" dirty="0"/>
              <a:t>Click to edit Master title style</a:t>
            </a:r>
          </a:p>
        </p:txBody>
      </p:sp>
      <p:sp>
        <p:nvSpPr>
          <p:cNvPr id="3" name="Content Placeholder 2"/>
          <p:cNvSpPr>
            <a:spLocks noGrp="1"/>
          </p:cNvSpPr>
          <p:nvPr>
            <p:ph idx="1"/>
            <p:custDataLst>
              <p:tags r:id="rId2"/>
            </p:custDataLst>
          </p:nvPr>
        </p:nvSpPr>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960753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1600201"/>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1"/>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483264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1_Blank">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bwMode="auto">
          <a:xfrm>
            <a:off x="457200" y="304800"/>
            <a:ext cx="8229600" cy="1143000"/>
          </a:xfrm>
          <a:prstGeom prst="rect">
            <a:avLst/>
          </a:prstGeom>
          <a:noFill/>
          <a:ln>
            <a:noFill/>
          </a:ln>
          <a:effectLst/>
          <a:extLst>
            <a:ext uri="{909E8E84-426E-40DD-AFC4-6F175D3DCCD1}">
              <a14:hiddenFill xmlns:a14="http://schemas.microsoft.com/office/drawing/2010/main">
                <a:solidFill>
                  <a:srgbClr val="0C52B8"/>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8" name="Content Placeholder 2"/>
          <p:cNvSpPr>
            <a:spLocks noGrp="1"/>
          </p:cNvSpPr>
          <p:nvPr>
            <p:ph idx="1"/>
          </p:nvPr>
        </p:nvSpPr>
        <p:spPr>
          <a:xfrm>
            <a:off x="457200" y="1600201"/>
            <a:ext cx="8229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95679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pic>
        <p:nvPicPr>
          <p:cNvPr id="3" name="Picture 10"/>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9050"/>
            <a:ext cx="91440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a:t>Click to edit Master title style</a:t>
            </a:r>
          </a:p>
        </p:txBody>
      </p:sp>
      <p:sp>
        <p:nvSpPr>
          <p:cNvPr id="6" name="Rectangle 4"/>
          <p:cNvSpPr>
            <a:spLocks noGrp="1" noChangeArrowheads="1"/>
          </p:cNvSpPr>
          <p:nvPr>
            <p:ph type="ftr" sz="quarter" idx="10"/>
          </p:nvPr>
        </p:nvSpPr>
        <p:spPr/>
        <p:txBody>
          <a:bodyPr/>
          <a:lstStyle>
            <a:lvl1pPr>
              <a:defRPr/>
            </a:lvl1pPr>
          </a:lstStyle>
          <a:p>
            <a:pPr>
              <a:defRPr/>
            </a:pPr>
            <a:endParaRPr lang="en-US"/>
          </a:p>
        </p:txBody>
      </p:sp>
      <p:sp>
        <p:nvSpPr>
          <p:cNvPr id="7" name="Rectangle 5"/>
          <p:cNvSpPr>
            <a:spLocks noGrp="1" noChangeArrowheads="1"/>
          </p:cNvSpPr>
          <p:nvPr>
            <p:ph type="sldNum" sz="quarter" idx="11"/>
          </p:nvPr>
        </p:nvSpPr>
        <p:spPr/>
        <p:txBody>
          <a:bodyPr/>
          <a:lstStyle>
            <a:lvl1pPr>
              <a:defRPr/>
            </a:lvl1pPr>
          </a:lstStyle>
          <a:p>
            <a:pPr>
              <a:defRPr/>
            </a:pPr>
            <a:fld id="{3C064367-E758-4898-A742-DF6C50491138}" type="slidenum">
              <a:rPr lang="en-US"/>
              <a:pPr>
                <a:defRPr/>
              </a:pPr>
              <a:t>‹#›</a:t>
            </a:fld>
            <a:endParaRPr lang="en-US"/>
          </a:p>
        </p:txBody>
      </p:sp>
    </p:spTree>
    <p:extLst>
      <p:ext uri="{BB962C8B-B14F-4D97-AF65-F5344CB8AC3E}">
        <p14:creationId xmlns:p14="http://schemas.microsoft.com/office/powerpoint/2010/main" val="12490458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pic>
        <p:nvPicPr>
          <p:cNvPr id="4" name="Picture 10"/>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9050"/>
            <a:ext cx="91440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22313" y="4406900"/>
            <a:ext cx="7772400" cy="1362075"/>
          </a:xfrm>
        </p:spPr>
        <p:txBody>
          <a:bodyPr anchor="t"/>
          <a:lstStyle>
            <a:lvl1pPr algn="l">
              <a:defRPr sz="4000" b="0" cap="all"/>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7" name="Rectangle 4"/>
          <p:cNvSpPr>
            <a:spLocks noGrp="1" noChangeArrowheads="1"/>
          </p:cNvSpPr>
          <p:nvPr>
            <p:ph type="ftr" sz="quarter" idx="10"/>
          </p:nvPr>
        </p:nvSpPr>
        <p:spPr/>
        <p:txBody>
          <a:bodyPr/>
          <a:lstStyle>
            <a:lvl1pPr>
              <a:defRPr/>
            </a:lvl1pPr>
          </a:lstStyle>
          <a:p>
            <a:pPr>
              <a:defRPr/>
            </a:pPr>
            <a:endParaRPr lang="en-US"/>
          </a:p>
        </p:txBody>
      </p:sp>
      <p:sp>
        <p:nvSpPr>
          <p:cNvPr id="8" name="Rectangle 5"/>
          <p:cNvSpPr>
            <a:spLocks noGrp="1" noChangeArrowheads="1"/>
          </p:cNvSpPr>
          <p:nvPr>
            <p:ph type="sldNum" sz="quarter" idx="11"/>
          </p:nvPr>
        </p:nvSpPr>
        <p:spPr/>
        <p:txBody>
          <a:bodyPr/>
          <a:lstStyle>
            <a:lvl1pPr>
              <a:defRPr/>
            </a:lvl1pPr>
          </a:lstStyle>
          <a:p>
            <a:pPr>
              <a:defRPr/>
            </a:pPr>
            <a:fld id="{AB0E1DD1-5B1C-47D8-8020-27663BBEDAEE}" type="slidenum">
              <a:rPr lang="en-US"/>
              <a:pPr>
                <a:defRPr/>
              </a:pPr>
              <a:t>‹#›</a:t>
            </a:fld>
            <a:endParaRPr lang="en-US"/>
          </a:p>
        </p:txBody>
      </p:sp>
    </p:spTree>
    <p:extLst>
      <p:ext uri="{BB962C8B-B14F-4D97-AF65-F5344CB8AC3E}">
        <p14:creationId xmlns:p14="http://schemas.microsoft.com/office/powerpoint/2010/main" val="23619807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ags" Target="../tags/tag1.xml"/><Relationship Id="rId3" Type="http://schemas.openxmlformats.org/officeDocument/2006/relationships/slideLayout" Target="../slideLayouts/slideLayout3.xml"/><Relationship Id="rId7" Type="http://schemas.openxmlformats.org/officeDocument/2006/relationships/theme" Target="../theme/theme1.xml"/><Relationship Id="rId12"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 name="Picture 8" descr="PPT-General6.jpg"/>
          <p:cNvPicPr>
            <a:picLocks noChangeAspect="1"/>
          </p:cNvPicPr>
          <p:nvPr userDrawn="1"/>
        </p:nvPicPr>
        <p:blipFill rotWithShape="1">
          <a:blip r:embed="rId10" cstate="print">
            <a:extLst>
              <a:ext uri="{28A0092B-C50C-407E-A947-70E740481C1C}">
                <a14:useLocalDpi xmlns:a14="http://schemas.microsoft.com/office/drawing/2010/main" val="0"/>
              </a:ext>
            </a:extLst>
          </a:blip>
          <a:srcRect r="50039"/>
          <a:stretch/>
        </p:blipFill>
        <p:spPr>
          <a:xfrm>
            <a:off x="4572000" y="-66429"/>
            <a:ext cx="4663440" cy="7000629"/>
          </a:xfrm>
          <a:prstGeom prst="rect">
            <a:avLst/>
          </a:prstGeom>
        </p:spPr>
      </p:pic>
      <p:pic>
        <p:nvPicPr>
          <p:cNvPr id="8" name="Picture 7" descr="PPT-General6.jpg"/>
          <p:cNvPicPr>
            <a:picLocks noChangeAspect="1"/>
          </p:cNvPicPr>
          <p:nvPr userDrawn="1"/>
        </p:nvPicPr>
        <p:blipFill rotWithShape="1">
          <a:blip r:embed="rId10" cstate="print">
            <a:extLst>
              <a:ext uri="{28A0092B-C50C-407E-A947-70E740481C1C}">
                <a14:useLocalDpi xmlns:a14="http://schemas.microsoft.com/office/drawing/2010/main" val="0"/>
              </a:ext>
            </a:extLst>
          </a:blip>
          <a:srcRect r="50039"/>
          <a:stretch/>
        </p:blipFill>
        <p:spPr>
          <a:xfrm>
            <a:off x="0" y="-66429"/>
            <a:ext cx="4663440" cy="7000629"/>
          </a:xfrm>
          <a:prstGeom prst="rect">
            <a:avLst/>
          </a:prstGeom>
        </p:spPr>
      </p:pic>
      <p:sp>
        <p:nvSpPr>
          <p:cNvPr id="1026" name="Rectangle 2"/>
          <p:cNvSpPr>
            <a:spLocks noGrp="1" noChangeArrowheads="1"/>
          </p:cNvSpPr>
          <p:nvPr>
            <p:ph type="title"/>
            <p:custDataLst>
              <p:tags r:id="rId8"/>
            </p:custDataLst>
          </p:nvPr>
        </p:nvSpPr>
        <p:spPr bwMode="auto">
          <a:xfrm>
            <a:off x="457200" y="304800"/>
            <a:ext cx="8229600" cy="1143000"/>
          </a:xfrm>
          <a:prstGeom prst="rect">
            <a:avLst/>
          </a:prstGeom>
          <a:noFill/>
          <a:ln>
            <a:noFill/>
          </a:ln>
          <a:effectLst/>
          <a:extLst>
            <a:ext uri="{909E8E84-426E-40DD-AFC4-6F175D3DCCD1}">
              <a14:hiddenFill xmlns:a14="http://schemas.microsoft.com/office/drawing/2010/main">
                <a:solidFill>
                  <a:srgbClr val="0C52B8"/>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rmAutofit/>
          </a:bodyPr>
          <a:lstStyle/>
          <a:p>
            <a:pPr lvl="0"/>
            <a:r>
              <a:rPr lang="en-US" dirty="0"/>
              <a:t>Click to edit Master title style</a:t>
            </a:r>
          </a:p>
        </p:txBody>
      </p:sp>
      <p:sp>
        <p:nvSpPr>
          <p:cNvPr id="1027" name="Rectangle 3"/>
          <p:cNvSpPr>
            <a:spLocks noGrp="1" noChangeArrowheads="1"/>
          </p:cNvSpPr>
          <p:nvPr>
            <p:ph type="body" idx="1"/>
            <p:custDataLst>
              <p:tags r:id="rId9"/>
            </p:custDataLst>
          </p:nvPr>
        </p:nvSpPr>
        <p:spPr bwMode="auto">
          <a:xfrm>
            <a:off x="457200" y="1600201"/>
            <a:ext cx="8229600"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1" name="Picture 10"/>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5636004" y="5840274"/>
            <a:ext cx="3200400" cy="541932"/>
          </a:xfrm>
          <a:prstGeom prst="rect">
            <a:avLst/>
          </a:prstGeom>
        </p:spPr>
      </p:pic>
      <p:pic>
        <p:nvPicPr>
          <p:cNvPr id="3" name="Picture 2"/>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381000" y="5745480"/>
            <a:ext cx="960421" cy="731520"/>
          </a:xfrm>
          <a:prstGeom prst="rect">
            <a:avLst/>
          </a:prstGeom>
        </p:spPr>
      </p:pic>
    </p:spTree>
    <p:extLst>
      <p:ext uri="{BB962C8B-B14F-4D97-AF65-F5344CB8AC3E}">
        <p14:creationId xmlns:p14="http://schemas.microsoft.com/office/powerpoint/2010/main" val="3174618205"/>
      </p:ext>
    </p:extLst>
  </p:cSld>
  <p:clrMap bg1="lt1" tx1="dk1" bg2="lt2" tx2="dk2" accent1="accent1" accent2="accent2" accent3="accent3" accent4="accent4" accent5="accent5" accent6="accent6" hlink="hlink" folHlink="folHlink"/>
  <p:sldLayoutIdLst>
    <p:sldLayoutId id="2147483721" r:id="rId1"/>
    <p:sldLayoutId id="2147483708" r:id="rId2"/>
    <p:sldLayoutId id="2147483710" r:id="rId3"/>
    <p:sldLayoutId id="2147483718" r:id="rId4"/>
    <p:sldLayoutId id="2147483722" r:id="rId5"/>
    <p:sldLayoutId id="2147483723" r:id="rId6"/>
  </p:sldLayoutIdLst>
  <p:txStyles>
    <p:titleStyle>
      <a:lvl1pPr algn="ctr" rtl="0" eaLnBrk="0" fontAlgn="base" hangingPunct="0">
        <a:spcBef>
          <a:spcPct val="0"/>
        </a:spcBef>
        <a:spcAft>
          <a:spcPct val="0"/>
        </a:spcAft>
        <a:defRPr sz="4400" b="1">
          <a:solidFill>
            <a:schemeClr val="tx1">
              <a:lumMod val="75000"/>
              <a:lumOff val="25000"/>
            </a:schemeClr>
          </a:solidFill>
          <a:latin typeface="Arial" panose="020B0604020202020204" pitchFamily="34" charset="0"/>
          <a:ea typeface="+mj-ea"/>
          <a:cs typeface="Arial" panose="020B0604020202020204" pitchFamily="34" charset="0"/>
        </a:defRPr>
      </a:lvl1pPr>
      <a:lvl2pPr algn="ctr" rtl="0" eaLnBrk="0" fontAlgn="base" hangingPunct="0">
        <a:spcBef>
          <a:spcPct val="0"/>
        </a:spcBef>
        <a:spcAft>
          <a:spcPct val="0"/>
        </a:spcAft>
        <a:defRPr sz="3600">
          <a:solidFill>
            <a:srgbClr val="365F91"/>
          </a:solidFill>
          <a:latin typeface="Trebuchet MS" pitchFamily="34" charset="0"/>
        </a:defRPr>
      </a:lvl2pPr>
      <a:lvl3pPr algn="ctr" rtl="0" eaLnBrk="0" fontAlgn="base" hangingPunct="0">
        <a:spcBef>
          <a:spcPct val="0"/>
        </a:spcBef>
        <a:spcAft>
          <a:spcPct val="0"/>
        </a:spcAft>
        <a:defRPr sz="3600">
          <a:solidFill>
            <a:srgbClr val="365F91"/>
          </a:solidFill>
          <a:latin typeface="Trebuchet MS" pitchFamily="34" charset="0"/>
        </a:defRPr>
      </a:lvl3pPr>
      <a:lvl4pPr algn="ctr" rtl="0" eaLnBrk="0" fontAlgn="base" hangingPunct="0">
        <a:spcBef>
          <a:spcPct val="0"/>
        </a:spcBef>
        <a:spcAft>
          <a:spcPct val="0"/>
        </a:spcAft>
        <a:defRPr sz="3600">
          <a:solidFill>
            <a:srgbClr val="365F91"/>
          </a:solidFill>
          <a:latin typeface="Trebuchet MS" pitchFamily="34" charset="0"/>
        </a:defRPr>
      </a:lvl4pPr>
      <a:lvl5pPr algn="ctr" rtl="0" eaLnBrk="0" fontAlgn="base" hangingPunct="0">
        <a:spcBef>
          <a:spcPct val="0"/>
        </a:spcBef>
        <a:spcAft>
          <a:spcPct val="0"/>
        </a:spcAft>
        <a:defRPr sz="3600">
          <a:solidFill>
            <a:srgbClr val="365F91"/>
          </a:solidFill>
          <a:latin typeface="Trebuchet MS" pitchFamily="34" charset="0"/>
        </a:defRPr>
      </a:lvl5pPr>
      <a:lvl6pPr marL="457200" algn="ctr" rtl="0" fontAlgn="base">
        <a:spcBef>
          <a:spcPct val="0"/>
        </a:spcBef>
        <a:spcAft>
          <a:spcPct val="0"/>
        </a:spcAft>
        <a:defRPr sz="4400">
          <a:solidFill>
            <a:srgbClr val="365F91"/>
          </a:solidFill>
          <a:latin typeface="Arial" charset="0"/>
        </a:defRPr>
      </a:lvl6pPr>
      <a:lvl7pPr marL="914400" algn="ctr" rtl="0" fontAlgn="base">
        <a:spcBef>
          <a:spcPct val="0"/>
        </a:spcBef>
        <a:spcAft>
          <a:spcPct val="0"/>
        </a:spcAft>
        <a:defRPr sz="4400">
          <a:solidFill>
            <a:srgbClr val="365F91"/>
          </a:solidFill>
          <a:latin typeface="Arial" charset="0"/>
        </a:defRPr>
      </a:lvl7pPr>
      <a:lvl8pPr marL="1371600" algn="ctr" rtl="0" fontAlgn="base">
        <a:spcBef>
          <a:spcPct val="0"/>
        </a:spcBef>
        <a:spcAft>
          <a:spcPct val="0"/>
        </a:spcAft>
        <a:defRPr sz="4400">
          <a:solidFill>
            <a:srgbClr val="365F91"/>
          </a:solidFill>
          <a:latin typeface="Arial" charset="0"/>
        </a:defRPr>
      </a:lvl8pPr>
      <a:lvl9pPr marL="1828800" algn="ctr" rtl="0" fontAlgn="base">
        <a:spcBef>
          <a:spcPct val="0"/>
        </a:spcBef>
        <a:spcAft>
          <a:spcPct val="0"/>
        </a:spcAft>
        <a:defRPr sz="4400">
          <a:solidFill>
            <a:srgbClr val="365F91"/>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lumMod val="75000"/>
              <a:lumOff val="25000"/>
            </a:schemeClr>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lumMod val="75000"/>
              <a:lumOff val="25000"/>
            </a:schemeClr>
          </a:solidFill>
          <a:latin typeface="+mn-lt"/>
        </a:defRPr>
      </a:lvl2pPr>
      <a:lvl3pPr marL="1143000" indent="-228600" algn="l" rtl="0" eaLnBrk="0" fontAlgn="base" hangingPunct="0">
        <a:spcBef>
          <a:spcPct val="20000"/>
        </a:spcBef>
        <a:spcAft>
          <a:spcPct val="0"/>
        </a:spcAft>
        <a:buChar char="•"/>
        <a:defRPr sz="2400">
          <a:solidFill>
            <a:schemeClr val="tx1">
              <a:lumMod val="75000"/>
              <a:lumOff val="25000"/>
            </a:schemeClr>
          </a:solidFill>
          <a:latin typeface="+mn-lt"/>
        </a:defRPr>
      </a:lvl3pPr>
      <a:lvl4pPr marL="1600200" indent="-228600" algn="l" rtl="0" eaLnBrk="0" fontAlgn="base" hangingPunct="0">
        <a:spcBef>
          <a:spcPct val="20000"/>
        </a:spcBef>
        <a:spcAft>
          <a:spcPct val="0"/>
        </a:spcAft>
        <a:buChar char="–"/>
        <a:defRPr sz="2000">
          <a:solidFill>
            <a:schemeClr val="tx1">
              <a:lumMod val="75000"/>
              <a:lumOff val="25000"/>
            </a:schemeClr>
          </a:solidFill>
          <a:latin typeface="+mn-lt"/>
        </a:defRPr>
      </a:lvl4pPr>
      <a:lvl5pPr marL="2057400" indent="-228600" algn="l" rtl="0" eaLnBrk="0" fontAlgn="base" hangingPunct="0">
        <a:spcBef>
          <a:spcPct val="20000"/>
        </a:spcBef>
        <a:spcAft>
          <a:spcPct val="0"/>
        </a:spcAft>
        <a:buChar char="»"/>
        <a:defRPr sz="2000">
          <a:solidFill>
            <a:schemeClr val="tx1">
              <a:lumMod val="75000"/>
              <a:lumOff val="25000"/>
            </a:schemeClr>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uspreventiveservicestaskforce.org/uspstf/recommendation-topics/uspstf-and-b-recommendations"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hyperlink" Target="https://www.acog.org/search#q=cancer%20screening%20guidelines&amp;sort=relevancy" TargetMode="External"/><Relationship Id="rId4" Type="http://schemas.openxmlformats.org/officeDocument/2006/relationships/hyperlink" Target="https://www.cancer.org/healthy/find-cancer-early/cancer-screening-guidelines.html"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2.xml"/><Relationship Id="rId1" Type="http://schemas.openxmlformats.org/officeDocument/2006/relationships/video" Target="https://www.youtube.com/embed/rOn0oSAKarc" TargetMode="External"/><Relationship Id="rId5" Type="http://schemas.openxmlformats.org/officeDocument/2006/relationships/hyperlink" Target="https://www.youtube.com/watch?v=rOn0oSAKarc&amp;feature=emb_logo" TargetMode="External"/><Relationship Id="rId4" Type="http://schemas.openxmlformats.org/officeDocument/2006/relationships/image" Target="../media/image18.jpeg"/></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hyperlink" Target="http://www.cancer.gov/cancertopics/factsheet/Detection/mammograms"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http://www.gwcancercenter.org/" TargetMode="External"/><Relationship Id="rId2" Type="http://schemas.openxmlformats.org/officeDocument/2006/relationships/hyperlink" Target="https://twitter.com/GWCancer" TargetMode="External"/><Relationship Id="rId1" Type="http://schemas.openxmlformats.org/officeDocument/2006/relationships/slideLayout" Target="../slideLayouts/slideLayout2.xml"/><Relationship Id="rId5" Type="http://schemas.openxmlformats.org/officeDocument/2006/relationships/hyperlink" Target="https://visitor.r20.constantcontact.com/manage/optin?v=001lLYlTIgswvK7TYd6aWfL4B6oWyhgywjtkMEmrvakuFwlJ0D8f2eKV6iMgu-GDGGkmGLxZDEweOtrnd57Rbz8YI8Tpbdsd1C1MR9BiAENfKY%3D" TargetMode="External"/><Relationship Id="rId4" Type="http://schemas.openxmlformats.org/officeDocument/2006/relationships/hyperlink" Target="https://visitor.r20.constantcontact.com/manage/optin?v=001lLYlTIgswvK7TYd6aWfL4Acy3Z0lNH2hCHbXC5wQHFOW5Fs64pTWI5uwpBAhqT_mQpHyRczMmUY-zUxoqnCu-cI2TYYzOIhcUyEKWdyB9zw%3D" TargetMode="Externa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xml"/><Relationship Id="rId1" Type="http://schemas.openxmlformats.org/officeDocument/2006/relationships/video" Target="https://www.youtube.com/embed/LEpTTolebqo" TargetMode="External"/><Relationship Id="rId5" Type="http://schemas.openxmlformats.org/officeDocument/2006/relationships/hyperlink" Target="https://www.youtube.com/watch?v=LEpTTolebqo&amp;feature=emb_logo" TargetMode="Externa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Lesson 2: Cancer Basics</a:t>
            </a:r>
          </a:p>
        </p:txBody>
      </p:sp>
      <p:sp>
        <p:nvSpPr>
          <p:cNvPr id="38915" name="Subtitle 1"/>
          <p:cNvSpPr>
            <a:spLocks noGrp="1"/>
          </p:cNvSpPr>
          <p:nvPr>
            <p:ph type="subTitle" idx="1"/>
          </p:nvPr>
        </p:nvSpPr>
        <p:spPr>
          <a:xfrm>
            <a:off x="1828800" y="3137687"/>
            <a:ext cx="7086599" cy="1752600"/>
          </a:xfrm>
        </p:spPr>
        <p:txBody>
          <a:bodyPr/>
          <a:lstStyle/>
          <a:p>
            <a:r>
              <a:rPr lang="en-US" dirty="0">
                <a:solidFill>
                  <a:schemeClr val="bg1"/>
                </a:solidFill>
              </a:rPr>
              <a:t>Module 3: The Basics of Health Care</a:t>
            </a:r>
          </a:p>
          <a:p>
            <a:r>
              <a:rPr lang="en-US" dirty="0">
                <a:solidFill>
                  <a:schemeClr val="bg1"/>
                </a:solidFill>
              </a:rPr>
              <a:t>Oncology Patient Navigator Training: The Fundamentals</a:t>
            </a:r>
          </a:p>
          <a:p>
            <a:pPr eaLnBrk="1" hangingPunct="1"/>
            <a:endParaRPr lang="en-US" altLang="en-US" dirty="0">
              <a:solidFill>
                <a:schemeClr val="bg1"/>
              </a:solidFill>
            </a:endParaRPr>
          </a:p>
        </p:txBody>
      </p:sp>
    </p:spTree>
    <p:extLst>
      <p:ext uri="{BB962C8B-B14F-4D97-AF65-F5344CB8AC3E}">
        <p14:creationId xmlns:p14="http://schemas.microsoft.com/office/powerpoint/2010/main" val="34843915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84"/>
            <a:ext cx="8229600" cy="1143000"/>
          </a:xfrm>
        </p:spPr>
        <p:txBody>
          <a:bodyPr/>
          <a:lstStyle/>
          <a:p>
            <a:r>
              <a:rPr lang="en-US" sz="3600" dirty="0"/>
              <a:t>How are cancers named</a:t>
            </a:r>
            <a:r>
              <a:rPr lang="en-US" dirty="0"/>
              <a:t>?</a:t>
            </a:r>
          </a:p>
        </p:txBody>
      </p:sp>
      <p:sp>
        <p:nvSpPr>
          <p:cNvPr id="34" name="TextBox 33"/>
          <p:cNvSpPr txBox="1"/>
          <p:nvPr/>
        </p:nvSpPr>
        <p:spPr>
          <a:xfrm>
            <a:off x="6248400" y="5334000"/>
            <a:ext cx="2895600" cy="276999"/>
          </a:xfrm>
          <a:prstGeom prst="rect">
            <a:avLst/>
          </a:prstGeom>
          <a:noFill/>
        </p:spPr>
        <p:txBody>
          <a:bodyPr wrap="square" rtlCol="0">
            <a:spAutoFit/>
          </a:bodyPr>
          <a:lstStyle/>
          <a:p>
            <a:r>
              <a:rPr lang="en-US" sz="1200" i="1" dirty="0">
                <a:solidFill>
                  <a:schemeClr val="bg2"/>
                </a:solidFill>
              </a:rPr>
              <a:t>Source: National  Cancer Institute, 2009</a:t>
            </a:r>
          </a:p>
        </p:txBody>
      </p:sp>
      <p:graphicFrame>
        <p:nvGraphicFramePr>
          <p:cNvPr id="4" name="Diagram 3" descr="Table depicting cancer names."/>
          <p:cNvGraphicFramePr/>
          <p:nvPr>
            <p:extLst>
              <p:ext uri="{D42A27DB-BD31-4B8C-83A1-F6EECF244321}">
                <p14:modId xmlns:p14="http://schemas.microsoft.com/office/powerpoint/2010/main" val="1801175900"/>
              </p:ext>
            </p:extLst>
          </p:nvPr>
        </p:nvGraphicFramePr>
        <p:xfrm>
          <a:off x="381000" y="990600"/>
          <a:ext cx="8001000" cy="434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504720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Invasion and Metastasis</a:t>
            </a:r>
          </a:p>
        </p:txBody>
      </p:sp>
      <p:pic>
        <p:nvPicPr>
          <p:cNvPr id="3" name="Picture 2" descr="Human body and the process of metastasis from primary cancer to lung and brain metastasis. "/>
          <p:cNvPicPr>
            <a:picLocks noChangeAspect="1"/>
          </p:cNvPicPr>
          <p:nvPr/>
        </p:nvPicPr>
        <p:blipFill>
          <a:blip r:embed="rId3"/>
          <a:stretch>
            <a:fillRect/>
          </a:stretch>
        </p:blipFill>
        <p:spPr>
          <a:xfrm>
            <a:off x="1866900" y="1447800"/>
            <a:ext cx="5410200" cy="3837673"/>
          </a:xfrm>
          <a:prstGeom prst="rect">
            <a:avLst/>
          </a:prstGeom>
        </p:spPr>
      </p:pic>
      <p:sp>
        <p:nvSpPr>
          <p:cNvPr id="5" name="TextBox 4"/>
          <p:cNvSpPr txBox="1"/>
          <p:nvPr/>
        </p:nvSpPr>
        <p:spPr>
          <a:xfrm>
            <a:off x="6248400" y="5285473"/>
            <a:ext cx="3048000" cy="276999"/>
          </a:xfrm>
          <a:prstGeom prst="rect">
            <a:avLst/>
          </a:prstGeom>
          <a:noFill/>
        </p:spPr>
        <p:txBody>
          <a:bodyPr wrap="square" rtlCol="0">
            <a:spAutoFit/>
          </a:bodyPr>
          <a:lstStyle/>
          <a:p>
            <a:r>
              <a:rPr lang="en-US" sz="1200" i="1" dirty="0">
                <a:solidFill>
                  <a:schemeClr val="bg2"/>
                </a:solidFill>
              </a:rPr>
              <a:t>Source: National  Cancer Institute, 2014</a:t>
            </a:r>
          </a:p>
        </p:txBody>
      </p:sp>
    </p:spTree>
    <p:extLst>
      <p:ext uri="{BB962C8B-B14F-4D97-AF65-F5344CB8AC3E}">
        <p14:creationId xmlns:p14="http://schemas.microsoft.com/office/powerpoint/2010/main" val="11967804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Checkpoint </a:t>
            </a:r>
          </a:p>
        </p:txBody>
      </p:sp>
      <p:sp>
        <p:nvSpPr>
          <p:cNvPr id="3" name="Content Placeholder 2"/>
          <p:cNvSpPr>
            <a:spLocks noGrp="1"/>
          </p:cNvSpPr>
          <p:nvPr>
            <p:ph idx="1"/>
          </p:nvPr>
        </p:nvSpPr>
        <p:spPr/>
        <p:txBody>
          <a:bodyPr>
            <a:normAutofit fontScale="92500" lnSpcReduction="10000"/>
          </a:bodyPr>
          <a:lstStyle/>
          <a:p>
            <a:pPr marL="0" indent="0">
              <a:spcBef>
                <a:spcPts val="600"/>
              </a:spcBef>
              <a:spcAft>
                <a:spcPts val="600"/>
              </a:spcAft>
              <a:buNone/>
            </a:pPr>
            <a:r>
              <a:rPr lang="en-US" sz="3000" dirty="0"/>
              <a:t>What factors may increase risk for cancer?</a:t>
            </a:r>
          </a:p>
          <a:p>
            <a:pPr marL="514350" indent="-514350">
              <a:spcBef>
                <a:spcPts val="600"/>
              </a:spcBef>
              <a:spcAft>
                <a:spcPts val="600"/>
              </a:spcAft>
              <a:buFont typeface="+mj-lt"/>
              <a:buAutoNum type="alphaLcParenR"/>
            </a:pPr>
            <a:r>
              <a:rPr lang="en-US" sz="3000" dirty="0"/>
              <a:t>Tobacco</a:t>
            </a:r>
          </a:p>
          <a:p>
            <a:pPr marL="514350" indent="-514350">
              <a:spcBef>
                <a:spcPts val="600"/>
              </a:spcBef>
              <a:spcAft>
                <a:spcPts val="600"/>
              </a:spcAft>
              <a:buFont typeface="+mj-lt"/>
              <a:buAutoNum type="alphaLcParenR"/>
            </a:pPr>
            <a:r>
              <a:rPr lang="en-US" sz="3000" dirty="0"/>
              <a:t>Diet</a:t>
            </a:r>
          </a:p>
          <a:p>
            <a:pPr marL="514350" indent="-514350">
              <a:spcBef>
                <a:spcPts val="600"/>
              </a:spcBef>
              <a:spcAft>
                <a:spcPts val="600"/>
              </a:spcAft>
              <a:buFont typeface="+mj-lt"/>
              <a:buAutoNum type="alphaLcParenR"/>
            </a:pPr>
            <a:r>
              <a:rPr lang="en-US" sz="3000" dirty="0"/>
              <a:t>Alcohol</a:t>
            </a:r>
          </a:p>
          <a:p>
            <a:pPr marL="514350" indent="-514350">
              <a:spcBef>
                <a:spcPts val="600"/>
              </a:spcBef>
              <a:spcAft>
                <a:spcPts val="600"/>
              </a:spcAft>
              <a:buFont typeface="+mj-lt"/>
              <a:buAutoNum type="alphaLcParenR"/>
            </a:pPr>
            <a:r>
              <a:rPr lang="en-US" sz="3000" dirty="0"/>
              <a:t>Physical Activity</a:t>
            </a:r>
          </a:p>
          <a:p>
            <a:pPr marL="514350" indent="-514350">
              <a:spcBef>
                <a:spcPts val="600"/>
              </a:spcBef>
              <a:spcAft>
                <a:spcPts val="600"/>
              </a:spcAft>
              <a:buFont typeface="+mj-lt"/>
              <a:buAutoNum type="alphaLcParenR"/>
            </a:pPr>
            <a:r>
              <a:rPr lang="en-US" sz="3000" dirty="0"/>
              <a:t>Obesity</a:t>
            </a:r>
          </a:p>
          <a:p>
            <a:pPr marL="514350" indent="-514350">
              <a:spcBef>
                <a:spcPts val="600"/>
              </a:spcBef>
              <a:spcAft>
                <a:spcPts val="600"/>
              </a:spcAft>
              <a:buFont typeface="+mj-lt"/>
              <a:buAutoNum type="alphaLcParenR"/>
            </a:pPr>
            <a:r>
              <a:rPr lang="en-US" sz="3000" dirty="0"/>
              <a:t>All of the above</a:t>
            </a:r>
          </a:p>
        </p:txBody>
      </p:sp>
      <p:sp>
        <p:nvSpPr>
          <p:cNvPr id="4" name="Rectangle 3"/>
          <p:cNvSpPr/>
          <p:nvPr/>
        </p:nvSpPr>
        <p:spPr>
          <a:xfrm>
            <a:off x="6107591" y="5285603"/>
            <a:ext cx="3036409" cy="276999"/>
          </a:xfrm>
          <a:prstGeom prst="rect">
            <a:avLst/>
          </a:prstGeom>
        </p:spPr>
        <p:txBody>
          <a:bodyPr wrap="none">
            <a:spAutoFit/>
          </a:bodyPr>
          <a:lstStyle/>
          <a:p>
            <a:pPr lvl="0"/>
            <a:r>
              <a:rPr lang="en-US" sz="1200" i="1" dirty="0">
                <a:solidFill>
                  <a:srgbClr val="808080"/>
                </a:solidFill>
              </a:rPr>
              <a:t>Source: National  Cancer Institute, 2014. </a:t>
            </a:r>
          </a:p>
        </p:txBody>
      </p:sp>
    </p:spTree>
    <p:extLst>
      <p:ext uri="{BB962C8B-B14F-4D97-AF65-F5344CB8AC3E}">
        <p14:creationId xmlns:p14="http://schemas.microsoft.com/office/powerpoint/2010/main" val="29774025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Cancer Prevention</a:t>
            </a:r>
          </a:p>
        </p:txBody>
      </p:sp>
      <p:sp>
        <p:nvSpPr>
          <p:cNvPr id="3" name="TextBox 2"/>
          <p:cNvSpPr txBox="1"/>
          <p:nvPr/>
        </p:nvSpPr>
        <p:spPr>
          <a:xfrm>
            <a:off x="487017" y="1219200"/>
            <a:ext cx="6400800" cy="4662815"/>
          </a:xfrm>
          <a:prstGeom prst="rect">
            <a:avLst/>
          </a:prstGeom>
          <a:noFill/>
        </p:spPr>
        <p:txBody>
          <a:bodyPr wrap="square" rtlCol="0">
            <a:spAutoFit/>
          </a:bodyPr>
          <a:lstStyle/>
          <a:p>
            <a:pPr>
              <a:spcBef>
                <a:spcPts val="600"/>
              </a:spcBef>
              <a:spcAft>
                <a:spcPts val="600"/>
              </a:spcAft>
            </a:pPr>
            <a:r>
              <a:rPr lang="en-US" sz="2000" dirty="0"/>
              <a:t>Americans can prevent 1/3 of the most common cancers.</a:t>
            </a:r>
          </a:p>
          <a:p>
            <a:endParaRPr lang="en-US" sz="2000" dirty="0"/>
          </a:p>
          <a:p>
            <a:pPr marL="342900" indent="-342900">
              <a:spcBef>
                <a:spcPts val="600"/>
              </a:spcBef>
              <a:spcAft>
                <a:spcPts val="600"/>
              </a:spcAft>
              <a:buFont typeface="Arial" panose="020B0604020202020204" pitchFamily="34" charset="0"/>
              <a:buChar char="•"/>
            </a:pPr>
            <a:r>
              <a:rPr lang="en-US" sz="2000" dirty="0"/>
              <a:t>Staying lean</a:t>
            </a:r>
          </a:p>
          <a:p>
            <a:pPr marL="342900" indent="-342900">
              <a:spcBef>
                <a:spcPts val="600"/>
              </a:spcBef>
              <a:spcAft>
                <a:spcPts val="600"/>
              </a:spcAft>
              <a:buFont typeface="Arial" panose="020B0604020202020204" pitchFamily="34" charset="0"/>
              <a:buChar char="•"/>
            </a:pPr>
            <a:r>
              <a:rPr lang="en-US" sz="2000" dirty="0"/>
              <a:t>Eating smart</a:t>
            </a:r>
          </a:p>
          <a:p>
            <a:pPr marL="342900" indent="-342900">
              <a:spcBef>
                <a:spcPts val="600"/>
              </a:spcBef>
              <a:spcAft>
                <a:spcPts val="600"/>
              </a:spcAft>
              <a:buFont typeface="Arial" panose="020B0604020202020204" pitchFamily="34" charset="0"/>
              <a:buChar char="•"/>
            </a:pPr>
            <a:r>
              <a:rPr lang="en-US" sz="2000" dirty="0"/>
              <a:t>Moving more</a:t>
            </a:r>
          </a:p>
          <a:p>
            <a:endParaRPr lang="en-US" sz="2000" dirty="0"/>
          </a:p>
          <a:p>
            <a:pPr>
              <a:spcBef>
                <a:spcPts val="600"/>
              </a:spcBef>
              <a:spcAft>
                <a:spcPts val="600"/>
              </a:spcAft>
            </a:pPr>
            <a:r>
              <a:rPr lang="en-US" sz="2000" dirty="0"/>
              <a:t>1/3 of breast cancers</a:t>
            </a:r>
          </a:p>
          <a:p>
            <a:pPr>
              <a:spcBef>
                <a:spcPts val="600"/>
              </a:spcBef>
              <a:spcAft>
                <a:spcPts val="600"/>
              </a:spcAft>
            </a:pPr>
            <a:r>
              <a:rPr lang="en-US" sz="2000" dirty="0"/>
              <a:t>1/2 of colorectal cancers</a:t>
            </a:r>
          </a:p>
          <a:p>
            <a:pPr>
              <a:spcBef>
                <a:spcPts val="600"/>
              </a:spcBef>
              <a:spcAft>
                <a:spcPts val="600"/>
              </a:spcAft>
            </a:pPr>
            <a:r>
              <a:rPr lang="en-US" sz="2000" dirty="0"/>
              <a:t>2/3 of esophageal cancers</a:t>
            </a:r>
          </a:p>
          <a:p>
            <a:endParaRPr lang="en-US" sz="3200" dirty="0"/>
          </a:p>
        </p:txBody>
      </p:sp>
      <p:grpSp>
        <p:nvGrpSpPr>
          <p:cNvPr id="9" name="Group 8">
            <a:extLst>
              <a:ext uri="{C183D7F6-B498-43B3-948B-1728B52AA6E4}">
                <adec:decorative xmlns:adec="http://schemas.microsoft.com/office/drawing/2017/decorative" val="1"/>
              </a:ext>
            </a:extLst>
          </p:cNvPr>
          <p:cNvGrpSpPr/>
          <p:nvPr/>
        </p:nvGrpSpPr>
        <p:grpSpPr>
          <a:xfrm>
            <a:off x="5181600" y="1676400"/>
            <a:ext cx="3352800" cy="3657600"/>
            <a:chOff x="5791200" y="2057400"/>
            <a:chExt cx="3352800" cy="3657600"/>
          </a:xfrm>
        </p:grpSpPr>
        <p:graphicFrame>
          <p:nvGraphicFramePr>
            <p:cNvPr id="6" name="Chart 5">
              <a:extLs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82165848"/>
                </p:ext>
              </p:extLst>
            </p:nvPr>
          </p:nvGraphicFramePr>
          <p:xfrm>
            <a:off x="5791200" y="2057400"/>
            <a:ext cx="3352800" cy="36576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6019800" y="3126853"/>
              <a:ext cx="1524000" cy="646331"/>
            </a:xfrm>
            <a:prstGeom prst="rect">
              <a:avLst/>
            </a:prstGeom>
            <a:noFill/>
          </p:spPr>
          <p:txBody>
            <a:bodyPr wrap="square" rtlCol="0">
              <a:spAutoFit/>
            </a:bodyPr>
            <a:lstStyle/>
            <a:p>
              <a:r>
                <a:rPr lang="en-US" dirty="0"/>
                <a:t>Preventable Cancers</a:t>
              </a:r>
            </a:p>
          </p:txBody>
        </p:sp>
      </p:grpSp>
      <p:sp>
        <p:nvSpPr>
          <p:cNvPr id="8" name="TextBox 7"/>
          <p:cNvSpPr txBox="1"/>
          <p:nvPr/>
        </p:nvSpPr>
        <p:spPr>
          <a:xfrm>
            <a:off x="5181600" y="5249158"/>
            <a:ext cx="3962400" cy="276999"/>
          </a:xfrm>
          <a:prstGeom prst="rect">
            <a:avLst/>
          </a:prstGeom>
          <a:noFill/>
        </p:spPr>
        <p:txBody>
          <a:bodyPr wrap="square" rtlCol="0">
            <a:spAutoFit/>
          </a:bodyPr>
          <a:lstStyle/>
          <a:p>
            <a:r>
              <a:rPr lang="en-US" sz="1200" i="1" dirty="0">
                <a:solidFill>
                  <a:schemeClr val="bg2"/>
                </a:solidFill>
              </a:rPr>
              <a:t>Source: American Institute for Cancer Research. 2015.</a:t>
            </a:r>
          </a:p>
        </p:txBody>
      </p:sp>
    </p:spTree>
    <p:extLst>
      <p:ext uri="{BB962C8B-B14F-4D97-AF65-F5344CB8AC3E}">
        <p14:creationId xmlns:p14="http://schemas.microsoft.com/office/powerpoint/2010/main" val="16060349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Cancer Risk Factors</a:t>
            </a:r>
          </a:p>
        </p:txBody>
      </p:sp>
      <p:sp>
        <p:nvSpPr>
          <p:cNvPr id="3" name="Content Placeholder 2"/>
          <p:cNvSpPr>
            <a:spLocks noGrp="1"/>
          </p:cNvSpPr>
          <p:nvPr>
            <p:ph idx="1"/>
          </p:nvPr>
        </p:nvSpPr>
        <p:spPr>
          <a:xfrm>
            <a:off x="444062" y="1314270"/>
            <a:ext cx="8229600" cy="3810000"/>
          </a:xfrm>
        </p:spPr>
        <p:txBody>
          <a:bodyPr/>
          <a:lstStyle/>
          <a:p>
            <a:pPr>
              <a:spcBef>
                <a:spcPts val="600"/>
              </a:spcBef>
              <a:spcAft>
                <a:spcPts val="600"/>
              </a:spcAft>
            </a:pPr>
            <a:r>
              <a:rPr lang="en-US" dirty="0"/>
              <a:t>Some infections</a:t>
            </a:r>
          </a:p>
          <a:p>
            <a:pPr>
              <a:spcBef>
                <a:spcPts val="600"/>
              </a:spcBef>
              <a:spcAft>
                <a:spcPts val="600"/>
              </a:spcAft>
            </a:pPr>
            <a:r>
              <a:rPr lang="en-US" dirty="0"/>
              <a:t>Immunosuppressive medicine</a:t>
            </a:r>
          </a:p>
          <a:p>
            <a:pPr>
              <a:spcBef>
                <a:spcPts val="600"/>
              </a:spcBef>
              <a:spcAft>
                <a:spcPts val="600"/>
              </a:spcAft>
            </a:pPr>
            <a:r>
              <a:rPr lang="en-US" dirty="0"/>
              <a:t>Radiation</a:t>
            </a:r>
          </a:p>
          <a:p>
            <a:pPr>
              <a:spcBef>
                <a:spcPts val="600"/>
              </a:spcBef>
              <a:spcAft>
                <a:spcPts val="600"/>
              </a:spcAft>
            </a:pPr>
            <a:r>
              <a:rPr lang="en-US" dirty="0"/>
              <a:t>Inherited genes</a:t>
            </a:r>
          </a:p>
          <a:p>
            <a:endParaRPr lang="en-US" dirty="0"/>
          </a:p>
        </p:txBody>
      </p:sp>
      <p:graphicFrame>
        <p:nvGraphicFramePr>
          <p:cNvPr id="4" name="Diagram 3" descr="Three boxes with different conditions: BRCA 1, BRCA 2 and Lynch syndrome"/>
          <p:cNvGraphicFramePr/>
          <p:nvPr>
            <p:extLst>
              <p:ext uri="{D42A27DB-BD31-4B8C-83A1-F6EECF244321}">
                <p14:modId xmlns:p14="http://schemas.microsoft.com/office/powerpoint/2010/main" val="2555945210"/>
              </p:ext>
            </p:extLst>
          </p:nvPr>
        </p:nvGraphicFramePr>
        <p:xfrm>
          <a:off x="1828800" y="3505200"/>
          <a:ext cx="5715000" cy="20002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3810000" y="5134138"/>
            <a:ext cx="5638800" cy="461665"/>
          </a:xfrm>
          <a:prstGeom prst="rect">
            <a:avLst/>
          </a:prstGeom>
          <a:noFill/>
        </p:spPr>
        <p:txBody>
          <a:bodyPr wrap="square" rtlCol="0">
            <a:spAutoFit/>
          </a:bodyPr>
          <a:lstStyle/>
          <a:p>
            <a:r>
              <a:rPr lang="en-US" sz="1200" i="1" dirty="0">
                <a:solidFill>
                  <a:schemeClr val="bg2"/>
                </a:solidFill>
              </a:rPr>
              <a:t>Sources: National Cancer Institute, 2014; National Cancer Institute, 2015; American Society of Clinical Oncology, 2014; National Cancer Institute, 2013.</a:t>
            </a:r>
          </a:p>
        </p:txBody>
      </p:sp>
    </p:spTree>
    <p:extLst>
      <p:ext uri="{BB962C8B-B14F-4D97-AF65-F5344CB8AC3E}">
        <p14:creationId xmlns:p14="http://schemas.microsoft.com/office/powerpoint/2010/main" val="15502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sz="3600" dirty="0"/>
              <a:t>Cancer Prevention </a:t>
            </a:r>
          </a:p>
        </p:txBody>
      </p:sp>
      <p:sp>
        <p:nvSpPr>
          <p:cNvPr id="4" name="Rounded Rectangle 3"/>
          <p:cNvSpPr/>
          <p:nvPr/>
        </p:nvSpPr>
        <p:spPr>
          <a:xfrm>
            <a:off x="685800" y="1257300"/>
            <a:ext cx="7772400" cy="555457"/>
          </a:xfrm>
          <a:prstGeom prst="roundRect">
            <a:avLst/>
          </a:prstGeom>
          <a:solidFill>
            <a:srgbClr val="033B57"/>
          </a:solidFill>
          <a:ln w="57150">
            <a:solidFill>
              <a:srgbClr val="003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FFFF"/>
                </a:solidFill>
              </a:rPr>
              <a:t>Although there is no way to completely prevent a diagnosis of cancer, health behaviors can reduce the risk for cancer.</a:t>
            </a:r>
          </a:p>
        </p:txBody>
      </p:sp>
      <p:sp>
        <p:nvSpPr>
          <p:cNvPr id="3" name="Rounded Rectangle 2"/>
          <p:cNvSpPr/>
          <p:nvPr/>
        </p:nvSpPr>
        <p:spPr>
          <a:xfrm>
            <a:off x="685800" y="2113547"/>
            <a:ext cx="2209800" cy="916815"/>
          </a:xfrm>
          <a:prstGeom prst="roundRect">
            <a:avLst/>
          </a:prstGeom>
          <a:solidFill>
            <a:srgbClr val="B3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Avoid Tobacco</a:t>
            </a:r>
          </a:p>
        </p:txBody>
      </p:sp>
      <p:sp>
        <p:nvSpPr>
          <p:cNvPr id="5" name="Rounded Rectangle 4"/>
          <p:cNvSpPr/>
          <p:nvPr/>
        </p:nvSpPr>
        <p:spPr>
          <a:xfrm>
            <a:off x="3390900" y="2113547"/>
            <a:ext cx="2286000" cy="916815"/>
          </a:xfrm>
          <a:prstGeom prst="roundRect">
            <a:avLst/>
          </a:prstGeom>
          <a:solidFill>
            <a:srgbClr val="B3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Avoid Excessive Sun Exposure</a:t>
            </a:r>
          </a:p>
        </p:txBody>
      </p:sp>
      <p:sp>
        <p:nvSpPr>
          <p:cNvPr id="7" name="Rounded Rectangle 6"/>
          <p:cNvSpPr/>
          <p:nvPr/>
        </p:nvSpPr>
        <p:spPr>
          <a:xfrm>
            <a:off x="685800" y="3241917"/>
            <a:ext cx="2209800" cy="903964"/>
          </a:xfrm>
          <a:prstGeom prst="roundRect">
            <a:avLst/>
          </a:prstGeom>
          <a:solidFill>
            <a:srgbClr val="B3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Limit Alcohol </a:t>
            </a:r>
          </a:p>
        </p:txBody>
      </p:sp>
      <p:sp>
        <p:nvSpPr>
          <p:cNvPr id="10" name="Rounded Rectangle 9"/>
          <p:cNvSpPr/>
          <p:nvPr/>
        </p:nvSpPr>
        <p:spPr>
          <a:xfrm>
            <a:off x="3390900" y="3253917"/>
            <a:ext cx="2286000" cy="899953"/>
          </a:xfrm>
          <a:prstGeom prst="roundRect">
            <a:avLst/>
          </a:prstGeom>
          <a:solidFill>
            <a:srgbClr val="B3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Avoid Cancer Viruses</a:t>
            </a:r>
          </a:p>
        </p:txBody>
      </p:sp>
      <p:sp>
        <p:nvSpPr>
          <p:cNvPr id="11" name="Rounded Rectangle 10"/>
          <p:cNvSpPr/>
          <p:nvPr/>
        </p:nvSpPr>
        <p:spPr>
          <a:xfrm>
            <a:off x="2057400" y="4257108"/>
            <a:ext cx="2286000" cy="995579"/>
          </a:xfrm>
          <a:prstGeom prst="roundRect">
            <a:avLst/>
          </a:prstGeom>
          <a:solidFill>
            <a:srgbClr val="B3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Avoid Exposure to Carcinogens at Work </a:t>
            </a:r>
          </a:p>
        </p:txBody>
      </p:sp>
      <p:sp>
        <p:nvSpPr>
          <p:cNvPr id="8" name="Rounded Rectangle 7"/>
          <p:cNvSpPr/>
          <p:nvPr/>
        </p:nvSpPr>
        <p:spPr>
          <a:xfrm>
            <a:off x="6248400" y="2133600"/>
            <a:ext cx="2209800" cy="896762"/>
          </a:xfrm>
          <a:prstGeom prst="roundRect">
            <a:avLst/>
          </a:prstGeom>
          <a:solidFill>
            <a:srgbClr val="9BD45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003366"/>
                </a:solidFill>
              </a:rPr>
              <a:t>Consume Fruits and Vegetables </a:t>
            </a:r>
          </a:p>
        </p:txBody>
      </p:sp>
      <p:sp>
        <p:nvSpPr>
          <p:cNvPr id="9" name="Rounded Rectangle 8"/>
          <p:cNvSpPr/>
          <p:nvPr/>
        </p:nvSpPr>
        <p:spPr>
          <a:xfrm>
            <a:off x="6248400" y="3253917"/>
            <a:ext cx="2209800" cy="891964"/>
          </a:xfrm>
          <a:prstGeom prst="roundRect">
            <a:avLst/>
          </a:prstGeom>
          <a:solidFill>
            <a:srgbClr val="9BD45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003366"/>
                </a:solidFill>
              </a:rPr>
              <a:t>Exercise regularly</a:t>
            </a:r>
          </a:p>
        </p:txBody>
      </p:sp>
      <p:sp>
        <p:nvSpPr>
          <p:cNvPr id="13" name="Rounded Rectangle 12"/>
          <p:cNvSpPr/>
          <p:nvPr/>
        </p:nvSpPr>
        <p:spPr>
          <a:xfrm>
            <a:off x="6248400" y="4360312"/>
            <a:ext cx="2209800" cy="892375"/>
          </a:xfrm>
          <a:prstGeom prst="roundRect">
            <a:avLst/>
          </a:prstGeom>
          <a:solidFill>
            <a:srgbClr val="9BD45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003366"/>
                </a:solidFill>
              </a:rPr>
              <a:t>Get screening tests and go to check-ups</a:t>
            </a:r>
          </a:p>
        </p:txBody>
      </p:sp>
      <p:sp>
        <p:nvSpPr>
          <p:cNvPr id="14" name="TextBox 13"/>
          <p:cNvSpPr txBox="1"/>
          <p:nvPr/>
        </p:nvSpPr>
        <p:spPr>
          <a:xfrm>
            <a:off x="3962400" y="5328618"/>
            <a:ext cx="5499100" cy="276999"/>
          </a:xfrm>
          <a:prstGeom prst="rect">
            <a:avLst/>
          </a:prstGeom>
          <a:noFill/>
        </p:spPr>
        <p:txBody>
          <a:bodyPr wrap="square" rtlCol="0">
            <a:spAutoFit/>
          </a:bodyPr>
          <a:lstStyle/>
          <a:p>
            <a:r>
              <a:rPr lang="en-US" sz="1200" i="1" dirty="0">
                <a:solidFill>
                  <a:schemeClr val="bg2"/>
                </a:solidFill>
              </a:rPr>
              <a:t>Source: National  Cancer Institute – Understanding Cancer Series, 2009</a:t>
            </a:r>
          </a:p>
        </p:txBody>
      </p:sp>
    </p:spTree>
    <p:extLst>
      <p:ext uri="{BB962C8B-B14F-4D97-AF65-F5344CB8AC3E}">
        <p14:creationId xmlns:p14="http://schemas.microsoft.com/office/powerpoint/2010/main" val="40400399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610600" cy="1143000"/>
          </a:xfrm>
        </p:spPr>
        <p:txBody>
          <a:bodyPr>
            <a:normAutofit/>
          </a:bodyPr>
          <a:lstStyle/>
          <a:p>
            <a:r>
              <a:rPr lang="en-US" sz="3600" dirty="0"/>
              <a:t>Signs and Symptoms </a:t>
            </a:r>
          </a:p>
        </p:txBody>
      </p:sp>
      <p:sp>
        <p:nvSpPr>
          <p:cNvPr id="3" name="TextBox 2"/>
          <p:cNvSpPr txBox="1"/>
          <p:nvPr/>
        </p:nvSpPr>
        <p:spPr>
          <a:xfrm>
            <a:off x="533400" y="1447800"/>
            <a:ext cx="8382000" cy="3970318"/>
          </a:xfrm>
          <a:prstGeom prst="rect">
            <a:avLst/>
          </a:prstGeom>
          <a:noFill/>
        </p:spPr>
        <p:txBody>
          <a:bodyPr wrap="square" rtlCol="0">
            <a:spAutoFit/>
          </a:bodyPr>
          <a:lstStyle/>
          <a:p>
            <a:r>
              <a:rPr lang="en-US" sz="2800" dirty="0"/>
              <a:t>Someone with cancer may have general symptoms such as unexplained weight loss; fever; fatigue, which is extreme tiredness; pain; or changes in the skin or eyes. They may also have symptoms that vary and are related to the type of cancer they have. Always refer patients to a clinician or the health care team if asked to explain symptoms or diagnosis. </a:t>
            </a:r>
          </a:p>
          <a:p>
            <a:endParaRPr lang="en-US" sz="2800" dirty="0"/>
          </a:p>
        </p:txBody>
      </p:sp>
      <p:sp>
        <p:nvSpPr>
          <p:cNvPr id="6" name="TextBox 5"/>
          <p:cNvSpPr txBox="1"/>
          <p:nvPr/>
        </p:nvSpPr>
        <p:spPr>
          <a:xfrm>
            <a:off x="3962400" y="5259606"/>
            <a:ext cx="5499100" cy="276999"/>
          </a:xfrm>
          <a:prstGeom prst="rect">
            <a:avLst/>
          </a:prstGeom>
          <a:noFill/>
        </p:spPr>
        <p:txBody>
          <a:bodyPr wrap="square" rtlCol="0">
            <a:spAutoFit/>
          </a:bodyPr>
          <a:lstStyle/>
          <a:p>
            <a:r>
              <a:rPr lang="en-US" sz="1200" i="1" dirty="0">
                <a:solidFill>
                  <a:schemeClr val="bg2"/>
                </a:solidFill>
              </a:rPr>
              <a:t>Source: National  Cancer Institute – Understanding Cancer Series, 2009</a:t>
            </a:r>
          </a:p>
        </p:txBody>
      </p:sp>
    </p:spTree>
    <p:extLst>
      <p:ext uri="{BB962C8B-B14F-4D97-AF65-F5344CB8AC3E}">
        <p14:creationId xmlns:p14="http://schemas.microsoft.com/office/powerpoint/2010/main" val="20651890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Autofit/>
          </a:bodyPr>
          <a:lstStyle/>
          <a:p>
            <a:pPr algn="l"/>
            <a:r>
              <a:rPr lang="en-US" sz="3600" dirty="0"/>
              <a:t>Early Cancer May Not Have Any Symptoms </a:t>
            </a:r>
          </a:p>
        </p:txBody>
      </p:sp>
      <p:sp>
        <p:nvSpPr>
          <p:cNvPr id="4" name="TextBox 3"/>
          <p:cNvSpPr txBox="1"/>
          <p:nvPr/>
        </p:nvSpPr>
        <p:spPr>
          <a:xfrm>
            <a:off x="533400" y="1981200"/>
            <a:ext cx="8077200" cy="3539430"/>
          </a:xfrm>
          <a:prstGeom prst="rect">
            <a:avLst/>
          </a:prstGeom>
          <a:noFill/>
        </p:spPr>
        <p:txBody>
          <a:bodyPr wrap="square" rtlCol="0">
            <a:spAutoFit/>
          </a:bodyPr>
          <a:lstStyle/>
          <a:p>
            <a:r>
              <a:rPr lang="en-US" sz="2800" dirty="0"/>
              <a:t>Some patients may visit the doctor only when they feel pain or when they notice changes like a lump in the breast or unusual bleeding or discharge. However, early cancer may not have any symptoms, which is why routine screenings and doctor’s visits are so vital for early detection. </a:t>
            </a:r>
          </a:p>
          <a:p>
            <a:endParaRPr lang="en-US" sz="2800" b="1" dirty="0"/>
          </a:p>
          <a:p>
            <a:endParaRPr lang="en-US" sz="2800" dirty="0"/>
          </a:p>
        </p:txBody>
      </p:sp>
    </p:spTree>
    <p:extLst>
      <p:ext uri="{BB962C8B-B14F-4D97-AF65-F5344CB8AC3E}">
        <p14:creationId xmlns:p14="http://schemas.microsoft.com/office/powerpoint/2010/main" val="38245505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Cancer Detection and Diagnosis</a:t>
            </a:r>
          </a:p>
        </p:txBody>
      </p:sp>
      <p:sp>
        <p:nvSpPr>
          <p:cNvPr id="3" name="TextBox 2"/>
          <p:cNvSpPr txBox="1"/>
          <p:nvPr/>
        </p:nvSpPr>
        <p:spPr>
          <a:xfrm>
            <a:off x="609600" y="1371600"/>
            <a:ext cx="7696200" cy="4062651"/>
          </a:xfrm>
          <a:prstGeom prst="rect">
            <a:avLst/>
          </a:prstGeom>
          <a:noFill/>
        </p:spPr>
        <p:txBody>
          <a:bodyPr wrap="square" rtlCol="0">
            <a:spAutoFit/>
          </a:bodyPr>
          <a:lstStyle/>
          <a:p>
            <a:pPr marL="285750" indent="-285750">
              <a:buFont typeface="Arial" panose="020B0604020202020204" pitchFamily="34" charset="0"/>
              <a:buChar char="•"/>
            </a:pPr>
            <a:r>
              <a:rPr lang="en-US" sz="2400" dirty="0"/>
              <a:t>Cancer can be diagnosed with biopsies, blood tests, urine tests, colonoscopies or sigmoidoscopies, x-rays, ultrasounds, bone scans, CT scans, MRI’s and/or surgery. </a:t>
            </a:r>
          </a:p>
          <a:p>
            <a:pPr marL="285750" indent="-285750">
              <a:buFont typeface="Arial" panose="020B0604020202020204" pitchFamily="34" charset="0"/>
              <a:buChar char="•"/>
            </a:pPr>
            <a:r>
              <a:rPr lang="en-US" sz="2400" dirty="0"/>
              <a:t>When cancer is found, a doctor will determine what type it is and how fast it is growing. </a:t>
            </a:r>
          </a:p>
          <a:p>
            <a:pPr marL="285750" indent="-285750">
              <a:buFont typeface="Arial" panose="020B0604020202020204" pitchFamily="34" charset="0"/>
              <a:buChar char="•"/>
            </a:pPr>
            <a:r>
              <a:rPr lang="en-US" sz="2400" dirty="0"/>
              <a:t>In some cases, finding cancer early may decrease a person’s risk of dying from the cancer. For this reason, improving our methods for early detection is currently a high priority.</a:t>
            </a:r>
          </a:p>
          <a:p>
            <a:endParaRPr lang="en-US" dirty="0"/>
          </a:p>
        </p:txBody>
      </p:sp>
      <p:sp>
        <p:nvSpPr>
          <p:cNvPr id="5" name="TextBox 4"/>
          <p:cNvSpPr txBox="1"/>
          <p:nvPr/>
        </p:nvSpPr>
        <p:spPr>
          <a:xfrm>
            <a:off x="3962400" y="5259606"/>
            <a:ext cx="5499100" cy="276999"/>
          </a:xfrm>
          <a:prstGeom prst="rect">
            <a:avLst/>
          </a:prstGeom>
          <a:noFill/>
        </p:spPr>
        <p:txBody>
          <a:bodyPr wrap="square" rtlCol="0">
            <a:spAutoFit/>
          </a:bodyPr>
          <a:lstStyle/>
          <a:p>
            <a:r>
              <a:rPr lang="en-US" sz="1200" i="1" dirty="0">
                <a:solidFill>
                  <a:schemeClr val="bg2"/>
                </a:solidFill>
              </a:rPr>
              <a:t>Source: National  Cancer Institute – Understanding Cancer Series, 2009</a:t>
            </a:r>
          </a:p>
        </p:txBody>
      </p:sp>
    </p:spTree>
    <p:extLst>
      <p:ext uri="{BB962C8B-B14F-4D97-AF65-F5344CB8AC3E}">
        <p14:creationId xmlns:p14="http://schemas.microsoft.com/office/powerpoint/2010/main" val="36018474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780" y="228600"/>
            <a:ext cx="8448000" cy="1143000"/>
          </a:xfrm>
        </p:spPr>
        <p:txBody>
          <a:bodyPr>
            <a:normAutofit/>
          </a:bodyPr>
          <a:lstStyle/>
          <a:p>
            <a:r>
              <a:rPr lang="en-US" sz="3600" dirty="0"/>
              <a:t>Screening</a:t>
            </a:r>
          </a:p>
        </p:txBody>
      </p:sp>
      <p:sp>
        <p:nvSpPr>
          <p:cNvPr id="4" name="Content Placeholder 2"/>
          <p:cNvSpPr txBox="1">
            <a:spLocks/>
          </p:cNvSpPr>
          <p:nvPr/>
        </p:nvSpPr>
        <p:spPr bwMode="auto">
          <a:xfrm>
            <a:off x="762000" y="1170004"/>
            <a:ext cx="783956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spcBef>
                <a:spcPts val="600"/>
              </a:spcBef>
              <a:spcAft>
                <a:spcPts val="600"/>
              </a:spcAft>
              <a:buNone/>
            </a:pPr>
            <a:r>
              <a:rPr lang="en-US" sz="2400" kern="0" dirty="0">
                <a:hlinkClick r:id="rId3"/>
              </a:rPr>
              <a:t>U.S. Preventive Services Task Force (USPSTF)</a:t>
            </a:r>
            <a:endParaRPr lang="en-US" sz="2400" kern="0" dirty="0"/>
          </a:p>
          <a:p>
            <a:pPr marL="0" indent="0">
              <a:spcBef>
                <a:spcPts val="600"/>
              </a:spcBef>
              <a:spcAft>
                <a:spcPts val="600"/>
              </a:spcAft>
              <a:buNone/>
            </a:pPr>
            <a:r>
              <a:rPr lang="en-US" sz="2400" kern="0" dirty="0">
                <a:hlinkClick r:id="rId4"/>
              </a:rPr>
              <a:t>American Cancer Society (ACS) </a:t>
            </a:r>
            <a:endParaRPr lang="en-US" sz="2400" kern="0" dirty="0"/>
          </a:p>
          <a:p>
            <a:pPr marL="0" indent="0">
              <a:spcBef>
                <a:spcPts val="600"/>
              </a:spcBef>
              <a:spcAft>
                <a:spcPts val="600"/>
              </a:spcAft>
              <a:buNone/>
            </a:pPr>
            <a:r>
              <a:rPr lang="en-US" sz="2400" kern="0" dirty="0">
                <a:hlinkClick r:id="rId5"/>
              </a:rPr>
              <a:t>American College of Obstetricians and Gynecologists (ACOG) </a:t>
            </a:r>
            <a:endParaRPr lang="en-US" sz="2400" kern="0" dirty="0"/>
          </a:p>
          <a:p>
            <a:pPr marL="0" indent="0">
              <a:buNone/>
            </a:pPr>
            <a:endParaRPr lang="en-US" sz="2400" kern="0" dirty="0"/>
          </a:p>
        </p:txBody>
      </p:sp>
      <p:sp>
        <p:nvSpPr>
          <p:cNvPr id="6" name="Rectangle 5" descr="A rectangular box indicating that screening is critical for early detection of: cervical, breast, prostate, colorectal and lung cancer types."/>
          <p:cNvSpPr/>
          <p:nvPr/>
        </p:nvSpPr>
        <p:spPr>
          <a:xfrm>
            <a:off x="1752600" y="3183029"/>
            <a:ext cx="6028841" cy="2036090"/>
          </a:xfrm>
          <a:prstGeom prst="rect">
            <a:avLst/>
          </a:prstGeom>
          <a:solidFill>
            <a:srgbClr val="033B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7" name="TextBox 6"/>
          <p:cNvSpPr txBox="1"/>
          <p:nvPr/>
        </p:nvSpPr>
        <p:spPr>
          <a:xfrm>
            <a:off x="1907566" y="3276600"/>
            <a:ext cx="5850353" cy="830997"/>
          </a:xfrm>
          <a:prstGeom prst="rect">
            <a:avLst/>
          </a:prstGeom>
          <a:solidFill>
            <a:srgbClr val="033B57"/>
          </a:solidFill>
        </p:spPr>
        <p:txBody>
          <a:bodyPr wrap="square" rtlCol="0">
            <a:spAutoFit/>
          </a:bodyPr>
          <a:lstStyle/>
          <a:p>
            <a:r>
              <a:rPr lang="en-US" sz="2400" dirty="0">
                <a:solidFill>
                  <a:srgbClr val="FFFF00"/>
                </a:solidFill>
              </a:rPr>
              <a:t>Screening is critical for early detection of:</a:t>
            </a:r>
          </a:p>
          <a:p>
            <a:endParaRPr lang="en-US" sz="2400" dirty="0"/>
          </a:p>
        </p:txBody>
      </p:sp>
      <p:sp>
        <p:nvSpPr>
          <p:cNvPr id="3" name="Content Placeholder 2"/>
          <p:cNvSpPr>
            <a:spLocks noGrp="1"/>
          </p:cNvSpPr>
          <p:nvPr>
            <p:ph idx="1"/>
          </p:nvPr>
        </p:nvSpPr>
        <p:spPr>
          <a:xfrm>
            <a:off x="1996809" y="3799241"/>
            <a:ext cx="5671866" cy="1371600"/>
          </a:xfrm>
        </p:spPr>
        <p:txBody>
          <a:bodyPr numCol="2">
            <a:normAutofit fontScale="92500" lnSpcReduction="10000"/>
          </a:bodyPr>
          <a:lstStyle/>
          <a:p>
            <a:pPr marL="0" indent="0">
              <a:spcBef>
                <a:spcPts val="600"/>
              </a:spcBef>
              <a:spcAft>
                <a:spcPts val="600"/>
              </a:spcAft>
              <a:buNone/>
            </a:pPr>
            <a:r>
              <a:rPr lang="en-US" sz="2400" dirty="0">
                <a:solidFill>
                  <a:schemeClr val="bg1"/>
                </a:solidFill>
              </a:rPr>
              <a:t>Cervical cancer</a:t>
            </a:r>
          </a:p>
          <a:p>
            <a:pPr marL="0" indent="0">
              <a:spcBef>
                <a:spcPts val="600"/>
              </a:spcBef>
              <a:spcAft>
                <a:spcPts val="600"/>
              </a:spcAft>
              <a:buNone/>
            </a:pPr>
            <a:r>
              <a:rPr lang="en-US" sz="2400" dirty="0">
                <a:solidFill>
                  <a:schemeClr val="bg1"/>
                </a:solidFill>
              </a:rPr>
              <a:t>Breast cancer</a:t>
            </a:r>
          </a:p>
          <a:p>
            <a:pPr marL="0" indent="0">
              <a:spcBef>
                <a:spcPts val="600"/>
              </a:spcBef>
              <a:spcAft>
                <a:spcPts val="600"/>
              </a:spcAft>
              <a:buNone/>
            </a:pPr>
            <a:r>
              <a:rPr lang="en-US" sz="2400" dirty="0">
                <a:solidFill>
                  <a:schemeClr val="bg1"/>
                </a:solidFill>
              </a:rPr>
              <a:t>Prostate cancer</a:t>
            </a:r>
          </a:p>
          <a:p>
            <a:pPr marL="0" indent="0">
              <a:spcBef>
                <a:spcPts val="600"/>
              </a:spcBef>
              <a:spcAft>
                <a:spcPts val="600"/>
              </a:spcAft>
              <a:buNone/>
            </a:pPr>
            <a:r>
              <a:rPr lang="en-US" sz="2400" dirty="0">
                <a:solidFill>
                  <a:schemeClr val="bg1"/>
                </a:solidFill>
              </a:rPr>
              <a:t>Colorectal cancer</a:t>
            </a:r>
          </a:p>
          <a:p>
            <a:pPr marL="0" indent="0">
              <a:spcBef>
                <a:spcPts val="600"/>
              </a:spcBef>
              <a:spcAft>
                <a:spcPts val="600"/>
              </a:spcAft>
              <a:buNone/>
            </a:pPr>
            <a:r>
              <a:rPr lang="en-US" sz="2400" dirty="0">
                <a:solidFill>
                  <a:schemeClr val="bg1"/>
                </a:solidFill>
              </a:rPr>
              <a:t>Lung Cancer</a:t>
            </a:r>
          </a:p>
        </p:txBody>
      </p:sp>
      <p:sp>
        <p:nvSpPr>
          <p:cNvPr id="9" name="TextBox 8"/>
          <p:cNvSpPr txBox="1"/>
          <p:nvPr/>
        </p:nvSpPr>
        <p:spPr>
          <a:xfrm>
            <a:off x="3962400" y="5259606"/>
            <a:ext cx="5499100" cy="276999"/>
          </a:xfrm>
          <a:prstGeom prst="rect">
            <a:avLst/>
          </a:prstGeom>
          <a:noFill/>
        </p:spPr>
        <p:txBody>
          <a:bodyPr wrap="square" rtlCol="0">
            <a:spAutoFit/>
          </a:bodyPr>
          <a:lstStyle/>
          <a:p>
            <a:r>
              <a:rPr lang="en-US" sz="1200" i="1" dirty="0">
                <a:solidFill>
                  <a:schemeClr val="bg2"/>
                </a:solidFill>
              </a:rPr>
              <a:t>Source: National  Cancer Institute – Understanding Cancer Series, 2009</a:t>
            </a:r>
          </a:p>
        </p:txBody>
      </p:sp>
    </p:spTree>
    <p:extLst>
      <p:ext uri="{BB962C8B-B14F-4D97-AF65-F5344CB8AC3E}">
        <p14:creationId xmlns:p14="http://schemas.microsoft.com/office/powerpoint/2010/main" val="28386901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Acknowledgements</a:t>
            </a:r>
          </a:p>
        </p:txBody>
      </p:sp>
      <p:sp>
        <p:nvSpPr>
          <p:cNvPr id="3" name="Content Placeholder 2"/>
          <p:cNvSpPr>
            <a:spLocks noGrp="1"/>
          </p:cNvSpPr>
          <p:nvPr>
            <p:ph idx="1"/>
          </p:nvPr>
        </p:nvSpPr>
        <p:spPr>
          <a:xfrm>
            <a:off x="457200" y="1295401"/>
            <a:ext cx="8229600" cy="4114799"/>
          </a:xfrm>
        </p:spPr>
        <p:txBody>
          <a:bodyPr>
            <a:normAutofit fontScale="92500" lnSpcReduction="20000"/>
          </a:bodyPr>
          <a:lstStyle/>
          <a:p>
            <a:pPr marL="0" indent="0">
              <a:buNone/>
            </a:pPr>
            <a:r>
              <a:rPr lang="en-US" sz="1800" dirty="0"/>
              <a:t>This work was supported by Cooperative Agreement #1U38DP004972-02 from the Centers for Disease Control and Prevention. Its contents are solely the responsibility of the authors and do not necessarily represent the official views of the Centers for Disease Control and Prevention.</a:t>
            </a:r>
          </a:p>
          <a:p>
            <a:pPr marL="0" indent="0">
              <a:buNone/>
            </a:pPr>
            <a:endParaRPr lang="en-US" sz="1800" dirty="0"/>
          </a:p>
          <a:p>
            <a:pPr marL="0" indent="0">
              <a:buNone/>
            </a:pPr>
            <a:r>
              <a:rPr lang="en-US" sz="1800" dirty="0"/>
              <a:t>Portions of this lesson are adapted with permission from:</a:t>
            </a:r>
          </a:p>
          <a:p>
            <a:r>
              <a:rPr lang="en-US" sz="1800" dirty="0"/>
              <a:t>The Patient Navigator Training Collaborative of the Colorado School of Public Health.</a:t>
            </a:r>
          </a:p>
          <a:p>
            <a:r>
              <a:rPr lang="en-US" sz="1800" dirty="0"/>
              <a:t>The National Cancer Institute. </a:t>
            </a:r>
          </a:p>
          <a:p>
            <a:r>
              <a:rPr lang="en-US" sz="1800" dirty="0"/>
              <a:t>The Institute for Integrative Oncology Navigation at Smith Center for Healing and the Arts.</a:t>
            </a:r>
          </a:p>
          <a:p>
            <a:pPr marL="57150" indent="0">
              <a:buNone/>
            </a:pPr>
            <a:endParaRPr lang="en-US" sz="1800" dirty="0"/>
          </a:p>
          <a:p>
            <a:pPr marL="57150" indent="0">
              <a:buNone/>
            </a:pPr>
            <a:r>
              <a:rPr lang="en-US" sz="1800" dirty="0"/>
              <a:t>We would also like to thank:  </a:t>
            </a:r>
          </a:p>
          <a:p>
            <a:pPr indent="-285750"/>
            <a:r>
              <a:rPr lang="en-US" sz="1800" dirty="0"/>
              <a:t>The American Society of Clinical Oncology for giving us permission to use their video.</a:t>
            </a:r>
          </a:p>
          <a:p>
            <a:pPr indent="-285750"/>
            <a:r>
              <a:rPr lang="en-US" sz="1800" dirty="0"/>
              <a:t>GetPalliativeCare.org for giving us permission to use their video.</a:t>
            </a:r>
          </a:p>
        </p:txBody>
      </p:sp>
    </p:spTree>
    <p:extLst>
      <p:ext uri="{BB962C8B-B14F-4D97-AF65-F5344CB8AC3E}">
        <p14:creationId xmlns:p14="http://schemas.microsoft.com/office/powerpoint/2010/main" val="12264855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Cervical Cancer Screening </a:t>
            </a:r>
          </a:p>
        </p:txBody>
      </p:sp>
      <p:pic>
        <p:nvPicPr>
          <p:cNvPr id="3" name="Picture 2" descr="The object shows the process of Pap smear"/>
          <p:cNvPicPr>
            <a:picLocks noChangeAspect="1"/>
          </p:cNvPicPr>
          <p:nvPr/>
        </p:nvPicPr>
        <p:blipFill>
          <a:blip r:embed="rId3"/>
          <a:stretch>
            <a:fillRect/>
          </a:stretch>
        </p:blipFill>
        <p:spPr>
          <a:xfrm>
            <a:off x="2514600" y="1295400"/>
            <a:ext cx="4038600" cy="3782761"/>
          </a:xfrm>
          <a:prstGeom prst="rect">
            <a:avLst/>
          </a:prstGeom>
        </p:spPr>
      </p:pic>
      <p:sp>
        <p:nvSpPr>
          <p:cNvPr id="12" name="TextBox 11"/>
          <p:cNvSpPr txBox="1"/>
          <p:nvPr/>
        </p:nvSpPr>
        <p:spPr>
          <a:xfrm>
            <a:off x="6172200" y="5257800"/>
            <a:ext cx="5499100" cy="276999"/>
          </a:xfrm>
          <a:prstGeom prst="rect">
            <a:avLst/>
          </a:prstGeom>
          <a:noFill/>
        </p:spPr>
        <p:txBody>
          <a:bodyPr wrap="square" rtlCol="0">
            <a:spAutoFit/>
          </a:bodyPr>
          <a:lstStyle/>
          <a:p>
            <a:r>
              <a:rPr lang="en-US" sz="1200" i="1" dirty="0">
                <a:solidFill>
                  <a:schemeClr val="bg2"/>
                </a:solidFill>
              </a:rPr>
              <a:t>Source: National  Cancer Institute, 2009 </a:t>
            </a:r>
          </a:p>
        </p:txBody>
      </p:sp>
    </p:spTree>
    <p:extLst>
      <p:ext uri="{BB962C8B-B14F-4D97-AF65-F5344CB8AC3E}">
        <p14:creationId xmlns:p14="http://schemas.microsoft.com/office/powerpoint/2010/main" val="18409615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Breast Cancer Screening</a:t>
            </a:r>
          </a:p>
        </p:txBody>
      </p:sp>
      <p:pic>
        <p:nvPicPr>
          <p:cNvPr id="3" name="Picture 2" descr="A woman receiving mammography "/>
          <p:cNvPicPr>
            <a:picLocks noChangeAspect="1"/>
          </p:cNvPicPr>
          <p:nvPr/>
        </p:nvPicPr>
        <p:blipFill>
          <a:blip r:embed="rId3"/>
          <a:stretch>
            <a:fillRect/>
          </a:stretch>
        </p:blipFill>
        <p:spPr>
          <a:xfrm>
            <a:off x="2552700" y="1357897"/>
            <a:ext cx="4038599" cy="3518903"/>
          </a:xfrm>
          <a:prstGeom prst="rect">
            <a:avLst/>
          </a:prstGeom>
        </p:spPr>
      </p:pic>
      <p:sp>
        <p:nvSpPr>
          <p:cNvPr id="6" name="TextBox 5"/>
          <p:cNvSpPr txBox="1"/>
          <p:nvPr/>
        </p:nvSpPr>
        <p:spPr>
          <a:xfrm>
            <a:off x="5029200" y="5257800"/>
            <a:ext cx="4191000" cy="276999"/>
          </a:xfrm>
          <a:prstGeom prst="rect">
            <a:avLst/>
          </a:prstGeom>
          <a:noFill/>
        </p:spPr>
        <p:txBody>
          <a:bodyPr wrap="square" rtlCol="0">
            <a:spAutoFit/>
          </a:bodyPr>
          <a:lstStyle/>
          <a:p>
            <a:r>
              <a:rPr lang="en-US" sz="1200" i="1" dirty="0">
                <a:solidFill>
                  <a:schemeClr val="bg2"/>
                </a:solidFill>
              </a:rPr>
              <a:t>Source: National  Cancer Institute—Mammograms. 2014 </a:t>
            </a:r>
          </a:p>
        </p:txBody>
      </p:sp>
    </p:spTree>
    <p:extLst>
      <p:ext uri="{BB962C8B-B14F-4D97-AF65-F5344CB8AC3E}">
        <p14:creationId xmlns:p14="http://schemas.microsoft.com/office/powerpoint/2010/main" val="35081146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Prostate Cancer </a:t>
            </a:r>
          </a:p>
        </p:txBody>
      </p:sp>
      <p:sp>
        <p:nvSpPr>
          <p:cNvPr id="6" name="TextBox 5"/>
          <p:cNvSpPr txBox="1"/>
          <p:nvPr/>
        </p:nvSpPr>
        <p:spPr>
          <a:xfrm>
            <a:off x="4419600" y="5257800"/>
            <a:ext cx="5499100" cy="276999"/>
          </a:xfrm>
          <a:prstGeom prst="rect">
            <a:avLst/>
          </a:prstGeom>
          <a:noFill/>
        </p:spPr>
        <p:txBody>
          <a:bodyPr wrap="square" rtlCol="0">
            <a:spAutoFit/>
          </a:bodyPr>
          <a:lstStyle/>
          <a:p>
            <a:r>
              <a:rPr lang="en-US" sz="1200" i="1" dirty="0">
                <a:solidFill>
                  <a:schemeClr val="bg2"/>
                </a:solidFill>
              </a:rPr>
              <a:t>Source: National Cancer Institute – Alan </a:t>
            </a:r>
            <a:r>
              <a:rPr lang="en-US" sz="1200" i="1" dirty="0" err="1">
                <a:solidFill>
                  <a:schemeClr val="bg2"/>
                </a:solidFill>
              </a:rPr>
              <a:t>Hoofring</a:t>
            </a:r>
            <a:r>
              <a:rPr lang="en-US" sz="1200" i="1" dirty="0">
                <a:solidFill>
                  <a:schemeClr val="bg2"/>
                </a:solidFill>
              </a:rPr>
              <a:t> (Illustrator). </a:t>
            </a:r>
            <a:r>
              <a:rPr lang="en-US" sz="1200" i="1" dirty="0" err="1">
                <a:solidFill>
                  <a:schemeClr val="bg2"/>
                </a:solidFill>
              </a:rPr>
              <a:t>N.d.</a:t>
            </a:r>
            <a:endParaRPr lang="en-US" sz="1200" i="1" dirty="0">
              <a:solidFill>
                <a:schemeClr val="bg2"/>
              </a:solidFill>
            </a:endParaRPr>
          </a:p>
        </p:txBody>
      </p:sp>
      <p:pic>
        <p:nvPicPr>
          <p:cNvPr id="5" name="Content Placeholder 4" descr="Prostate exam"/>
          <p:cNvPicPr>
            <a:picLocks noGrp="1" noChangeAspect="1"/>
          </p:cNvPicPr>
          <p:nvPr>
            <p:ph idx="1"/>
          </p:nvPr>
        </p:nvPicPr>
        <p:blipFill>
          <a:blip r:embed="rId3"/>
          <a:srcRect t="22502" b="22502"/>
          <a:stretch>
            <a:fillRect/>
          </a:stretch>
        </p:blipFill>
        <p:spPr>
          <a:xfrm>
            <a:off x="1371600" y="1600200"/>
            <a:ext cx="6553200" cy="3033889"/>
          </a:xfrm>
        </p:spPr>
      </p:pic>
    </p:spTree>
    <p:extLst>
      <p:ext uri="{BB962C8B-B14F-4D97-AF65-F5344CB8AC3E}">
        <p14:creationId xmlns:p14="http://schemas.microsoft.com/office/powerpoint/2010/main" val="32154330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Colorectal Cancer Screening </a:t>
            </a:r>
          </a:p>
        </p:txBody>
      </p:sp>
      <p:sp>
        <p:nvSpPr>
          <p:cNvPr id="7" name="TextBox 6"/>
          <p:cNvSpPr txBox="1"/>
          <p:nvPr/>
        </p:nvSpPr>
        <p:spPr>
          <a:xfrm>
            <a:off x="4686300" y="5105400"/>
            <a:ext cx="4648200" cy="461665"/>
          </a:xfrm>
          <a:prstGeom prst="rect">
            <a:avLst/>
          </a:prstGeom>
          <a:noFill/>
        </p:spPr>
        <p:txBody>
          <a:bodyPr wrap="square" rtlCol="0">
            <a:spAutoFit/>
          </a:bodyPr>
          <a:lstStyle/>
          <a:p>
            <a:r>
              <a:rPr lang="en-US" sz="1200" i="1" dirty="0">
                <a:solidFill>
                  <a:schemeClr val="bg2"/>
                </a:solidFill>
              </a:rPr>
              <a:t>Source: National  Cancer Institute – Tests to Detect Colorectal Cancer and Polyps. 2014</a:t>
            </a:r>
          </a:p>
        </p:txBody>
      </p:sp>
      <p:graphicFrame>
        <p:nvGraphicFramePr>
          <p:cNvPr id="4" name="Diagram 3" descr="Table depicting colorectal cancer screening types, such as fecal occult blood test (detects small amounts of blood in stool), sigmoidoscopy (uses lighted instrument in rectum and lower colon) and colonoscopy (uses lighted instrument in colon, including upper colon)."/>
          <p:cNvGraphicFramePr/>
          <p:nvPr>
            <p:extLst>
              <p:ext uri="{D42A27DB-BD31-4B8C-83A1-F6EECF244321}">
                <p14:modId xmlns:p14="http://schemas.microsoft.com/office/powerpoint/2010/main" val="4022152524"/>
              </p:ext>
            </p:extLst>
          </p:nvPr>
        </p:nvGraphicFramePr>
        <p:xfrm>
          <a:off x="533400" y="1295400"/>
          <a:ext cx="8305800" cy="41529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846627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Lung Cancer Screening </a:t>
            </a:r>
          </a:p>
        </p:txBody>
      </p:sp>
      <p:pic>
        <p:nvPicPr>
          <p:cNvPr id="1026" name="Picture 2" descr="Upper human bod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6390" y="1447800"/>
            <a:ext cx="2559858" cy="365759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486400" y="5257800"/>
            <a:ext cx="4191000" cy="276999"/>
          </a:xfrm>
          <a:prstGeom prst="rect">
            <a:avLst/>
          </a:prstGeom>
          <a:noFill/>
        </p:spPr>
        <p:txBody>
          <a:bodyPr wrap="square" rtlCol="0">
            <a:spAutoFit/>
          </a:bodyPr>
          <a:lstStyle/>
          <a:p>
            <a:r>
              <a:rPr lang="en-US" sz="1200" i="1" dirty="0">
                <a:solidFill>
                  <a:schemeClr val="bg2"/>
                </a:solidFill>
              </a:rPr>
              <a:t>Source: US Preventive Services Task Force. 2013</a:t>
            </a:r>
          </a:p>
        </p:txBody>
      </p:sp>
    </p:spTree>
    <p:extLst>
      <p:ext uri="{BB962C8B-B14F-4D97-AF65-F5344CB8AC3E}">
        <p14:creationId xmlns:p14="http://schemas.microsoft.com/office/powerpoint/2010/main" val="39738685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Biopsy</a:t>
            </a:r>
          </a:p>
        </p:txBody>
      </p:sp>
      <p:pic>
        <p:nvPicPr>
          <p:cNvPr id="3" name="Picture 2" descr="Sentinel lymph node biopsy. A sample from the tumor and the first lymph node that the tumor drains to are examined for signs of cancer. "/>
          <p:cNvPicPr>
            <a:picLocks noChangeAspect="1"/>
          </p:cNvPicPr>
          <p:nvPr/>
        </p:nvPicPr>
        <p:blipFill>
          <a:blip r:embed="rId3"/>
          <a:stretch>
            <a:fillRect/>
          </a:stretch>
        </p:blipFill>
        <p:spPr>
          <a:xfrm>
            <a:off x="569181" y="1600200"/>
            <a:ext cx="8153400" cy="3163519"/>
          </a:xfrm>
          <a:prstGeom prst="rect">
            <a:avLst/>
          </a:prstGeom>
        </p:spPr>
      </p:pic>
      <p:sp>
        <p:nvSpPr>
          <p:cNvPr id="7" name="TextBox 6"/>
          <p:cNvSpPr txBox="1"/>
          <p:nvPr/>
        </p:nvSpPr>
        <p:spPr>
          <a:xfrm>
            <a:off x="6248400" y="5263572"/>
            <a:ext cx="5499100" cy="276999"/>
          </a:xfrm>
          <a:prstGeom prst="rect">
            <a:avLst/>
          </a:prstGeom>
          <a:noFill/>
        </p:spPr>
        <p:txBody>
          <a:bodyPr wrap="square" rtlCol="0">
            <a:spAutoFit/>
          </a:bodyPr>
          <a:lstStyle/>
          <a:p>
            <a:r>
              <a:rPr lang="en-US" sz="1200" i="1" dirty="0">
                <a:solidFill>
                  <a:schemeClr val="bg2"/>
                </a:solidFill>
              </a:rPr>
              <a:t>Source: National  Cancer Institute, 2010</a:t>
            </a:r>
          </a:p>
        </p:txBody>
      </p:sp>
    </p:spTree>
    <p:extLst>
      <p:ext uri="{BB962C8B-B14F-4D97-AF65-F5344CB8AC3E}">
        <p14:creationId xmlns:p14="http://schemas.microsoft.com/office/powerpoint/2010/main" val="36442652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7701"/>
            <a:ext cx="8610600" cy="1143000"/>
          </a:xfrm>
        </p:spPr>
        <p:txBody>
          <a:bodyPr>
            <a:noAutofit/>
          </a:bodyPr>
          <a:lstStyle/>
          <a:p>
            <a:pPr algn="l"/>
            <a:r>
              <a:rPr lang="en-US" sz="3500" dirty="0"/>
              <a:t>Microscopic Appearance of Cancer Cells</a:t>
            </a:r>
          </a:p>
        </p:txBody>
      </p:sp>
      <p:sp>
        <p:nvSpPr>
          <p:cNvPr id="3" name="TextBox 2"/>
          <p:cNvSpPr txBox="1"/>
          <p:nvPr/>
        </p:nvSpPr>
        <p:spPr>
          <a:xfrm>
            <a:off x="990600" y="1614267"/>
            <a:ext cx="2819400" cy="369332"/>
          </a:xfrm>
          <a:prstGeom prst="rect">
            <a:avLst/>
          </a:prstGeom>
          <a:noFill/>
        </p:spPr>
        <p:txBody>
          <a:bodyPr wrap="square" rtlCol="0">
            <a:spAutoFit/>
          </a:bodyPr>
          <a:lstStyle/>
          <a:p>
            <a:r>
              <a:rPr lang="en-US" dirty="0"/>
              <a:t>Normal connective tissue</a:t>
            </a:r>
          </a:p>
        </p:txBody>
      </p:sp>
      <p:pic>
        <p:nvPicPr>
          <p:cNvPr id="5" name="Content Placeholder 4" descr="Normal connective tissue&#10;"/>
          <p:cNvPicPr>
            <a:picLocks noGrp="1" noChangeAspect="1"/>
          </p:cNvPicPr>
          <p:nvPr>
            <p:ph sz="half" idx="1"/>
          </p:nvPr>
        </p:nvPicPr>
        <p:blipFill>
          <a:blip r:embed="rId3"/>
          <a:srcRect l="18174" r="18174"/>
          <a:stretch>
            <a:fillRect/>
          </a:stretch>
        </p:blipFill>
        <p:spPr>
          <a:xfrm>
            <a:off x="1111195" y="2286000"/>
            <a:ext cx="2555627" cy="2864030"/>
          </a:xfrm>
        </p:spPr>
      </p:pic>
      <p:sp>
        <p:nvSpPr>
          <p:cNvPr id="8" name="TextBox 7"/>
          <p:cNvSpPr txBox="1"/>
          <p:nvPr/>
        </p:nvSpPr>
        <p:spPr>
          <a:xfrm>
            <a:off x="4832405" y="1614267"/>
            <a:ext cx="3200400" cy="369332"/>
          </a:xfrm>
          <a:prstGeom prst="rect">
            <a:avLst/>
          </a:prstGeom>
          <a:noFill/>
        </p:spPr>
        <p:txBody>
          <a:bodyPr wrap="square" rtlCol="0">
            <a:spAutoFit/>
          </a:bodyPr>
          <a:lstStyle/>
          <a:p>
            <a:r>
              <a:rPr lang="en-US" dirty="0"/>
              <a:t>Cancerous connective tissue</a:t>
            </a:r>
          </a:p>
        </p:txBody>
      </p:sp>
      <p:pic>
        <p:nvPicPr>
          <p:cNvPr id="6" name="Content Placeholder 5" descr="Cancerous connective tissue&#10;"/>
          <p:cNvPicPr>
            <a:picLocks noGrp="1" noChangeAspect="1"/>
          </p:cNvPicPr>
          <p:nvPr>
            <p:ph sz="half" idx="2"/>
          </p:nvPr>
        </p:nvPicPr>
        <p:blipFill>
          <a:blip r:embed="rId4"/>
          <a:srcRect l="15377" r="15377"/>
          <a:stretch>
            <a:fillRect/>
          </a:stretch>
        </p:blipFill>
        <p:spPr>
          <a:xfrm>
            <a:off x="5105400" y="2246582"/>
            <a:ext cx="2590800" cy="2903448"/>
          </a:xfrm>
        </p:spPr>
      </p:pic>
      <p:sp>
        <p:nvSpPr>
          <p:cNvPr id="7" name="TextBox 6"/>
          <p:cNvSpPr txBox="1"/>
          <p:nvPr/>
        </p:nvSpPr>
        <p:spPr>
          <a:xfrm>
            <a:off x="4495800" y="5294997"/>
            <a:ext cx="5499100" cy="276999"/>
          </a:xfrm>
          <a:prstGeom prst="rect">
            <a:avLst/>
          </a:prstGeom>
          <a:noFill/>
        </p:spPr>
        <p:txBody>
          <a:bodyPr wrap="square" rtlCol="0">
            <a:spAutoFit/>
          </a:bodyPr>
          <a:lstStyle/>
          <a:p>
            <a:r>
              <a:rPr lang="en-US" sz="1200" i="1" dirty="0">
                <a:solidFill>
                  <a:schemeClr val="bg2"/>
                </a:solidFill>
              </a:rPr>
              <a:t>Source: National  Cancer Institute – Dr. Cecil Fox (Photographer)</a:t>
            </a:r>
          </a:p>
        </p:txBody>
      </p:sp>
    </p:spTree>
    <p:extLst>
      <p:ext uri="{BB962C8B-B14F-4D97-AF65-F5344CB8AC3E}">
        <p14:creationId xmlns:p14="http://schemas.microsoft.com/office/powerpoint/2010/main" val="15341049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Tumor Grading  </a:t>
            </a:r>
          </a:p>
        </p:txBody>
      </p:sp>
      <p:grpSp>
        <p:nvGrpSpPr>
          <p:cNvPr id="4" name="Group 3" descr="Graph indicating the decline of patient survival rate for high grade and low grade tumors. Low grade tumors increase the survival rate. "/>
          <p:cNvGrpSpPr/>
          <p:nvPr/>
        </p:nvGrpSpPr>
        <p:grpSpPr>
          <a:xfrm>
            <a:off x="1219200" y="1460523"/>
            <a:ext cx="6477000" cy="3949677"/>
            <a:chOff x="1230313" y="1174750"/>
            <a:chExt cx="7072312" cy="4564063"/>
          </a:xfrm>
        </p:grpSpPr>
        <p:pic>
          <p:nvPicPr>
            <p:cNvPr id="5" name="Picture 3" descr="2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35188" y="1774825"/>
              <a:ext cx="4843462" cy="330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a:spLocks noChangeArrowheads="1"/>
            </p:cNvSpPr>
            <p:nvPr/>
          </p:nvSpPr>
          <p:spPr bwMode="auto">
            <a:xfrm>
              <a:off x="2709863" y="1174750"/>
              <a:ext cx="3725862"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bg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sz="3600" b="1">
                  <a:solidFill>
                    <a:srgbClr val="FFFF00"/>
                  </a:solidFill>
                  <a:latin typeface="Arial" charset="0"/>
                </a:defRPr>
              </a:lvl1pPr>
              <a:lvl2pPr marL="742950" indent="-285750" eaLnBrk="0" hangingPunct="0">
                <a:defRPr sz="3600" b="1">
                  <a:solidFill>
                    <a:srgbClr val="FFFF00"/>
                  </a:solidFill>
                  <a:latin typeface="Arial" charset="0"/>
                </a:defRPr>
              </a:lvl2pPr>
              <a:lvl3pPr marL="1143000" indent="-228600" eaLnBrk="0" hangingPunct="0">
                <a:defRPr sz="3600" b="1">
                  <a:solidFill>
                    <a:srgbClr val="FFFF00"/>
                  </a:solidFill>
                  <a:latin typeface="Arial" charset="0"/>
                </a:defRPr>
              </a:lvl3pPr>
              <a:lvl4pPr marL="1600200" indent="-228600" eaLnBrk="0" hangingPunct="0">
                <a:defRPr sz="3600" b="1">
                  <a:solidFill>
                    <a:srgbClr val="FFFF00"/>
                  </a:solidFill>
                  <a:latin typeface="Arial" charset="0"/>
                </a:defRPr>
              </a:lvl4pPr>
              <a:lvl5pPr marL="2057400" indent="-228600" eaLnBrk="0" hangingPunct="0">
                <a:defRPr sz="3600" b="1">
                  <a:solidFill>
                    <a:srgbClr val="FFFF00"/>
                  </a:solidFill>
                  <a:latin typeface="Arial" charset="0"/>
                </a:defRPr>
              </a:lvl5pPr>
              <a:lvl6pPr marL="2514600" indent="-228600" eaLnBrk="0" fontAlgn="base" hangingPunct="0">
                <a:spcBef>
                  <a:spcPct val="0"/>
                </a:spcBef>
                <a:spcAft>
                  <a:spcPct val="0"/>
                </a:spcAft>
                <a:defRPr sz="3600" b="1">
                  <a:solidFill>
                    <a:srgbClr val="FFFF00"/>
                  </a:solidFill>
                  <a:latin typeface="Arial" charset="0"/>
                </a:defRPr>
              </a:lvl6pPr>
              <a:lvl7pPr marL="2971800" indent="-228600" eaLnBrk="0" fontAlgn="base" hangingPunct="0">
                <a:spcBef>
                  <a:spcPct val="0"/>
                </a:spcBef>
                <a:spcAft>
                  <a:spcPct val="0"/>
                </a:spcAft>
                <a:defRPr sz="3600" b="1">
                  <a:solidFill>
                    <a:srgbClr val="FFFF00"/>
                  </a:solidFill>
                  <a:latin typeface="Arial" charset="0"/>
                </a:defRPr>
              </a:lvl7pPr>
              <a:lvl8pPr marL="3429000" indent="-228600" eaLnBrk="0" fontAlgn="base" hangingPunct="0">
                <a:spcBef>
                  <a:spcPct val="0"/>
                </a:spcBef>
                <a:spcAft>
                  <a:spcPct val="0"/>
                </a:spcAft>
                <a:defRPr sz="3600" b="1">
                  <a:solidFill>
                    <a:srgbClr val="FFFF00"/>
                  </a:solidFill>
                  <a:latin typeface="Arial" charset="0"/>
                </a:defRPr>
              </a:lvl8pPr>
              <a:lvl9pPr marL="3886200" indent="-228600" eaLnBrk="0" fontAlgn="base" hangingPunct="0">
                <a:spcBef>
                  <a:spcPct val="0"/>
                </a:spcBef>
                <a:spcAft>
                  <a:spcPct val="0"/>
                </a:spcAft>
                <a:defRPr sz="3600" b="1">
                  <a:solidFill>
                    <a:srgbClr val="FFFF00"/>
                  </a:solidFill>
                  <a:latin typeface="Arial" charset="0"/>
                </a:defRPr>
              </a:lvl9pPr>
            </a:lstStyle>
            <a:p>
              <a:pPr algn="ctr">
                <a:lnSpc>
                  <a:spcPts val="2100"/>
                </a:lnSpc>
              </a:pPr>
              <a:r>
                <a:rPr lang="en-US" altLang="en-US" sz="2000" dirty="0">
                  <a:solidFill>
                    <a:srgbClr val="336699"/>
                  </a:solidFill>
                </a:rPr>
                <a:t>General Relationship Between </a:t>
              </a:r>
              <a:br>
                <a:rPr lang="en-US" altLang="en-US" sz="2000" dirty="0">
                  <a:solidFill>
                    <a:srgbClr val="336699"/>
                  </a:solidFill>
                </a:rPr>
              </a:br>
              <a:r>
                <a:rPr lang="en-US" altLang="en-US" sz="2000" dirty="0">
                  <a:solidFill>
                    <a:srgbClr val="336699"/>
                  </a:solidFill>
                </a:rPr>
                <a:t>Tumor Grade and Prognosis</a:t>
              </a:r>
            </a:p>
          </p:txBody>
        </p:sp>
        <p:sp>
          <p:nvSpPr>
            <p:cNvPr id="7" name="Rectangle 6"/>
            <p:cNvSpPr>
              <a:spLocks noChangeArrowheads="1"/>
            </p:cNvSpPr>
            <p:nvPr/>
          </p:nvSpPr>
          <p:spPr bwMode="auto">
            <a:xfrm>
              <a:off x="1230313" y="3021013"/>
              <a:ext cx="889000" cy="72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bg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sz="3600" b="1">
                  <a:solidFill>
                    <a:srgbClr val="FFFF00"/>
                  </a:solidFill>
                  <a:latin typeface="Arial" charset="0"/>
                </a:defRPr>
              </a:lvl1pPr>
              <a:lvl2pPr marL="742950" indent="-285750" eaLnBrk="0" hangingPunct="0">
                <a:defRPr sz="3600" b="1">
                  <a:solidFill>
                    <a:srgbClr val="FFFF00"/>
                  </a:solidFill>
                  <a:latin typeface="Arial" charset="0"/>
                </a:defRPr>
              </a:lvl2pPr>
              <a:lvl3pPr marL="1143000" indent="-228600" eaLnBrk="0" hangingPunct="0">
                <a:defRPr sz="3600" b="1">
                  <a:solidFill>
                    <a:srgbClr val="FFFF00"/>
                  </a:solidFill>
                  <a:latin typeface="Arial" charset="0"/>
                </a:defRPr>
              </a:lvl3pPr>
              <a:lvl4pPr marL="1600200" indent="-228600" eaLnBrk="0" hangingPunct="0">
                <a:defRPr sz="3600" b="1">
                  <a:solidFill>
                    <a:srgbClr val="FFFF00"/>
                  </a:solidFill>
                  <a:latin typeface="Arial" charset="0"/>
                </a:defRPr>
              </a:lvl4pPr>
              <a:lvl5pPr marL="2057400" indent="-228600" eaLnBrk="0" hangingPunct="0">
                <a:defRPr sz="3600" b="1">
                  <a:solidFill>
                    <a:srgbClr val="FFFF00"/>
                  </a:solidFill>
                  <a:latin typeface="Arial" charset="0"/>
                </a:defRPr>
              </a:lvl5pPr>
              <a:lvl6pPr marL="2514600" indent="-228600" eaLnBrk="0" fontAlgn="base" hangingPunct="0">
                <a:spcBef>
                  <a:spcPct val="0"/>
                </a:spcBef>
                <a:spcAft>
                  <a:spcPct val="0"/>
                </a:spcAft>
                <a:defRPr sz="3600" b="1">
                  <a:solidFill>
                    <a:srgbClr val="FFFF00"/>
                  </a:solidFill>
                  <a:latin typeface="Arial" charset="0"/>
                </a:defRPr>
              </a:lvl6pPr>
              <a:lvl7pPr marL="2971800" indent="-228600" eaLnBrk="0" fontAlgn="base" hangingPunct="0">
                <a:spcBef>
                  <a:spcPct val="0"/>
                </a:spcBef>
                <a:spcAft>
                  <a:spcPct val="0"/>
                </a:spcAft>
                <a:defRPr sz="3600" b="1">
                  <a:solidFill>
                    <a:srgbClr val="FFFF00"/>
                  </a:solidFill>
                  <a:latin typeface="Arial" charset="0"/>
                </a:defRPr>
              </a:lvl7pPr>
              <a:lvl8pPr marL="3429000" indent="-228600" eaLnBrk="0" fontAlgn="base" hangingPunct="0">
                <a:spcBef>
                  <a:spcPct val="0"/>
                </a:spcBef>
                <a:spcAft>
                  <a:spcPct val="0"/>
                </a:spcAft>
                <a:defRPr sz="3600" b="1">
                  <a:solidFill>
                    <a:srgbClr val="FFFF00"/>
                  </a:solidFill>
                  <a:latin typeface="Arial" charset="0"/>
                </a:defRPr>
              </a:lvl8pPr>
              <a:lvl9pPr marL="3886200" indent="-228600" eaLnBrk="0" fontAlgn="base" hangingPunct="0">
                <a:spcBef>
                  <a:spcPct val="0"/>
                </a:spcBef>
                <a:spcAft>
                  <a:spcPct val="0"/>
                </a:spcAft>
                <a:defRPr sz="3600" b="1">
                  <a:solidFill>
                    <a:srgbClr val="FFFF00"/>
                  </a:solidFill>
                  <a:latin typeface="Arial" charset="0"/>
                </a:defRPr>
              </a:lvl9pPr>
            </a:lstStyle>
            <a:p>
              <a:pPr algn="r">
                <a:lnSpc>
                  <a:spcPts val="1900"/>
                </a:lnSpc>
              </a:pPr>
              <a:r>
                <a:rPr lang="en-US" altLang="en-US" sz="1800" dirty="0">
                  <a:solidFill>
                    <a:srgbClr val="336699"/>
                  </a:solidFill>
                </a:rPr>
                <a:t>Patient</a:t>
              </a:r>
            </a:p>
            <a:p>
              <a:pPr algn="r">
                <a:lnSpc>
                  <a:spcPts val="1900"/>
                </a:lnSpc>
              </a:pPr>
              <a:r>
                <a:rPr lang="en-US" altLang="en-US" sz="1800" dirty="0">
                  <a:solidFill>
                    <a:srgbClr val="336699"/>
                  </a:solidFill>
                </a:rPr>
                <a:t>Survival</a:t>
              </a:r>
            </a:p>
            <a:p>
              <a:pPr algn="r">
                <a:lnSpc>
                  <a:spcPts val="1900"/>
                </a:lnSpc>
              </a:pPr>
              <a:r>
                <a:rPr lang="en-US" altLang="en-US" sz="1800" dirty="0">
                  <a:solidFill>
                    <a:srgbClr val="336699"/>
                  </a:solidFill>
                </a:rPr>
                <a:t>Rate</a:t>
              </a:r>
            </a:p>
          </p:txBody>
        </p:sp>
        <p:sp>
          <p:nvSpPr>
            <p:cNvPr id="8" name="Rectangle 7"/>
            <p:cNvSpPr>
              <a:spLocks noChangeArrowheads="1"/>
            </p:cNvSpPr>
            <p:nvPr/>
          </p:nvSpPr>
          <p:spPr bwMode="auto">
            <a:xfrm>
              <a:off x="4260850" y="5464175"/>
              <a:ext cx="6223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bg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sz="3600" b="1">
                  <a:solidFill>
                    <a:srgbClr val="FFFF00"/>
                  </a:solidFill>
                  <a:latin typeface="Arial" charset="0"/>
                </a:defRPr>
              </a:lvl1pPr>
              <a:lvl2pPr marL="742950" indent="-285750" eaLnBrk="0" hangingPunct="0">
                <a:defRPr sz="3600" b="1">
                  <a:solidFill>
                    <a:srgbClr val="FFFF00"/>
                  </a:solidFill>
                  <a:latin typeface="Arial" charset="0"/>
                </a:defRPr>
              </a:lvl2pPr>
              <a:lvl3pPr marL="1143000" indent="-228600" eaLnBrk="0" hangingPunct="0">
                <a:defRPr sz="3600" b="1">
                  <a:solidFill>
                    <a:srgbClr val="FFFF00"/>
                  </a:solidFill>
                  <a:latin typeface="Arial" charset="0"/>
                </a:defRPr>
              </a:lvl3pPr>
              <a:lvl4pPr marL="1600200" indent="-228600" eaLnBrk="0" hangingPunct="0">
                <a:defRPr sz="3600" b="1">
                  <a:solidFill>
                    <a:srgbClr val="FFFF00"/>
                  </a:solidFill>
                  <a:latin typeface="Arial" charset="0"/>
                </a:defRPr>
              </a:lvl4pPr>
              <a:lvl5pPr marL="2057400" indent="-228600" eaLnBrk="0" hangingPunct="0">
                <a:defRPr sz="3600" b="1">
                  <a:solidFill>
                    <a:srgbClr val="FFFF00"/>
                  </a:solidFill>
                  <a:latin typeface="Arial" charset="0"/>
                </a:defRPr>
              </a:lvl5pPr>
              <a:lvl6pPr marL="2514600" indent="-228600" eaLnBrk="0" fontAlgn="base" hangingPunct="0">
                <a:spcBef>
                  <a:spcPct val="0"/>
                </a:spcBef>
                <a:spcAft>
                  <a:spcPct val="0"/>
                </a:spcAft>
                <a:defRPr sz="3600" b="1">
                  <a:solidFill>
                    <a:srgbClr val="FFFF00"/>
                  </a:solidFill>
                  <a:latin typeface="Arial" charset="0"/>
                </a:defRPr>
              </a:lvl6pPr>
              <a:lvl7pPr marL="2971800" indent="-228600" eaLnBrk="0" fontAlgn="base" hangingPunct="0">
                <a:spcBef>
                  <a:spcPct val="0"/>
                </a:spcBef>
                <a:spcAft>
                  <a:spcPct val="0"/>
                </a:spcAft>
                <a:defRPr sz="3600" b="1">
                  <a:solidFill>
                    <a:srgbClr val="FFFF00"/>
                  </a:solidFill>
                  <a:latin typeface="Arial" charset="0"/>
                </a:defRPr>
              </a:lvl7pPr>
              <a:lvl8pPr marL="3429000" indent="-228600" eaLnBrk="0" fontAlgn="base" hangingPunct="0">
                <a:spcBef>
                  <a:spcPct val="0"/>
                </a:spcBef>
                <a:spcAft>
                  <a:spcPct val="0"/>
                </a:spcAft>
                <a:defRPr sz="3600" b="1">
                  <a:solidFill>
                    <a:srgbClr val="FFFF00"/>
                  </a:solidFill>
                  <a:latin typeface="Arial" charset="0"/>
                </a:defRPr>
              </a:lvl8pPr>
              <a:lvl9pPr marL="3886200" indent="-228600" eaLnBrk="0" fontAlgn="base" hangingPunct="0">
                <a:spcBef>
                  <a:spcPct val="0"/>
                </a:spcBef>
                <a:spcAft>
                  <a:spcPct val="0"/>
                </a:spcAft>
                <a:defRPr sz="3600" b="1">
                  <a:solidFill>
                    <a:srgbClr val="FFFF00"/>
                  </a:solidFill>
                  <a:latin typeface="Arial" charset="0"/>
                </a:defRPr>
              </a:lvl9pPr>
            </a:lstStyle>
            <a:p>
              <a:r>
                <a:rPr lang="en-US" altLang="en-US" sz="1800">
                  <a:solidFill>
                    <a:schemeClr val="bg1"/>
                  </a:solidFill>
                </a:rPr>
                <a:t>Years</a:t>
              </a:r>
            </a:p>
          </p:txBody>
        </p:sp>
        <p:sp>
          <p:nvSpPr>
            <p:cNvPr id="9" name="Rectangle 8"/>
            <p:cNvSpPr>
              <a:spLocks noChangeArrowheads="1"/>
            </p:cNvSpPr>
            <p:nvPr/>
          </p:nvSpPr>
          <p:spPr bwMode="auto">
            <a:xfrm>
              <a:off x="7108825" y="3759200"/>
              <a:ext cx="11938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bg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sz="3600" b="1">
                  <a:solidFill>
                    <a:srgbClr val="FFFF00"/>
                  </a:solidFill>
                  <a:latin typeface="Arial" charset="0"/>
                </a:defRPr>
              </a:lvl1pPr>
              <a:lvl2pPr marL="742950" indent="-285750" eaLnBrk="0" hangingPunct="0">
                <a:defRPr sz="3600" b="1">
                  <a:solidFill>
                    <a:srgbClr val="FFFF00"/>
                  </a:solidFill>
                  <a:latin typeface="Arial" charset="0"/>
                </a:defRPr>
              </a:lvl2pPr>
              <a:lvl3pPr marL="1143000" indent="-228600" eaLnBrk="0" hangingPunct="0">
                <a:defRPr sz="3600" b="1">
                  <a:solidFill>
                    <a:srgbClr val="FFFF00"/>
                  </a:solidFill>
                  <a:latin typeface="Arial" charset="0"/>
                </a:defRPr>
              </a:lvl3pPr>
              <a:lvl4pPr marL="1600200" indent="-228600" eaLnBrk="0" hangingPunct="0">
                <a:defRPr sz="3600" b="1">
                  <a:solidFill>
                    <a:srgbClr val="FFFF00"/>
                  </a:solidFill>
                  <a:latin typeface="Arial" charset="0"/>
                </a:defRPr>
              </a:lvl4pPr>
              <a:lvl5pPr marL="2057400" indent="-228600" eaLnBrk="0" hangingPunct="0">
                <a:defRPr sz="3600" b="1">
                  <a:solidFill>
                    <a:srgbClr val="FFFF00"/>
                  </a:solidFill>
                  <a:latin typeface="Arial" charset="0"/>
                </a:defRPr>
              </a:lvl5pPr>
              <a:lvl6pPr marL="2514600" indent="-228600" eaLnBrk="0" fontAlgn="base" hangingPunct="0">
                <a:spcBef>
                  <a:spcPct val="0"/>
                </a:spcBef>
                <a:spcAft>
                  <a:spcPct val="0"/>
                </a:spcAft>
                <a:defRPr sz="3600" b="1">
                  <a:solidFill>
                    <a:srgbClr val="FFFF00"/>
                  </a:solidFill>
                  <a:latin typeface="Arial" charset="0"/>
                </a:defRPr>
              </a:lvl6pPr>
              <a:lvl7pPr marL="2971800" indent="-228600" eaLnBrk="0" fontAlgn="base" hangingPunct="0">
                <a:spcBef>
                  <a:spcPct val="0"/>
                </a:spcBef>
                <a:spcAft>
                  <a:spcPct val="0"/>
                </a:spcAft>
                <a:defRPr sz="3600" b="1">
                  <a:solidFill>
                    <a:srgbClr val="FFFF00"/>
                  </a:solidFill>
                  <a:latin typeface="Arial" charset="0"/>
                </a:defRPr>
              </a:lvl7pPr>
              <a:lvl8pPr marL="3429000" indent="-228600" eaLnBrk="0" fontAlgn="base" hangingPunct="0">
                <a:spcBef>
                  <a:spcPct val="0"/>
                </a:spcBef>
                <a:spcAft>
                  <a:spcPct val="0"/>
                </a:spcAft>
                <a:defRPr sz="3600" b="1">
                  <a:solidFill>
                    <a:srgbClr val="FFFF00"/>
                  </a:solidFill>
                  <a:latin typeface="Arial" charset="0"/>
                </a:defRPr>
              </a:lvl8pPr>
              <a:lvl9pPr marL="3886200" indent="-228600" eaLnBrk="0" fontAlgn="base" hangingPunct="0">
                <a:spcBef>
                  <a:spcPct val="0"/>
                </a:spcBef>
                <a:spcAft>
                  <a:spcPct val="0"/>
                </a:spcAft>
                <a:defRPr sz="3600" b="1">
                  <a:solidFill>
                    <a:srgbClr val="FFFF00"/>
                  </a:solidFill>
                  <a:latin typeface="Arial" charset="0"/>
                </a:defRPr>
              </a:lvl9pPr>
            </a:lstStyle>
            <a:p>
              <a:r>
                <a:rPr lang="en-US" altLang="en-US" sz="1800" dirty="0">
                  <a:solidFill>
                    <a:srgbClr val="336699"/>
                  </a:solidFill>
                </a:rPr>
                <a:t>High grade</a:t>
              </a:r>
            </a:p>
          </p:txBody>
        </p:sp>
        <p:sp>
          <p:nvSpPr>
            <p:cNvPr id="10" name="Rectangle 9"/>
            <p:cNvSpPr>
              <a:spLocks noChangeArrowheads="1"/>
            </p:cNvSpPr>
            <p:nvPr/>
          </p:nvSpPr>
          <p:spPr bwMode="auto">
            <a:xfrm>
              <a:off x="7108825" y="2547938"/>
              <a:ext cx="11430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bg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sz="3600" b="1">
                  <a:solidFill>
                    <a:srgbClr val="FFFF00"/>
                  </a:solidFill>
                  <a:latin typeface="Arial" charset="0"/>
                </a:defRPr>
              </a:lvl1pPr>
              <a:lvl2pPr marL="742950" indent="-285750" eaLnBrk="0" hangingPunct="0">
                <a:defRPr sz="3600" b="1">
                  <a:solidFill>
                    <a:srgbClr val="FFFF00"/>
                  </a:solidFill>
                  <a:latin typeface="Arial" charset="0"/>
                </a:defRPr>
              </a:lvl2pPr>
              <a:lvl3pPr marL="1143000" indent="-228600" eaLnBrk="0" hangingPunct="0">
                <a:defRPr sz="3600" b="1">
                  <a:solidFill>
                    <a:srgbClr val="FFFF00"/>
                  </a:solidFill>
                  <a:latin typeface="Arial" charset="0"/>
                </a:defRPr>
              </a:lvl3pPr>
              <a:lvl4pPr marL="1600200" indent="-228600" eaLnBrk="0" hangingPunct="0">
                <a:defRPr sz="3600" b="1">
                  <a:solidFill>
                    <a:srgbClr val="FFFF00"/>
                  </a:solidFill>
                  <a:latin typeface="Arial" charset="0"/>
                </a:defRPr>
              </a:lvl4pPr>
              <a:lvl5pPr marL="2057400" indent="-228600" eaLnBrk="0" hangingPunct="0">
                <a:defRPr sz="3600" b="1">
                  <a:solidFill>
                    <a:srgbClr val="FFFF00"/>
                  </a:solidFill>
                  <a:latin typeface="Arial" charset="0"/>
                </a:defRPr>
              </a:lvl5pPr>
              <a:lvl6pPr marL="2514600" indent="-228600" eaLnBrk="0" fontAlgn="base" hangingPunct="0">
                <a:spcBef>
                  <a:spcPct val="0"/>
                </a:spcBef>
                <a:spcAft>
                  <a:spcPct val="0"/>
                </a:spcAft>
                <a:defRPr sz="3600" b="1">
                  <a:solidFill>
                    <a:srgbClr val="FFFF00"/>
                  </a:solidFill>
                  <a:latin typeface="Arial" charset="0"/>
                </a:defRPr>
              </a:lvl6pPr>
              <a:lvl7pPr marL="2971800" indent="-228600" eaLnBrk="0" fontAlgn="base" hangingPunct="0">
                <a:spcBef>
                  <a:spcPct val="0"/>
                </a:spcBef>
                <a:spcAft>
                  <a:spcPct val="0"/>
                </a:spcAft>
                <a:defRPr sz="3600" b="1">
                  <a:solidFill>
                    <a:srgbClr val="FFFF00"/>
                  </a:solidFill>
                  <a:latin typeface="Arial" charset="0"/>
                </a:defRPr>
              </a:lvl7pPr>
              <a:lvl8pPr marL="3429000" indent="-228600" eaLnBrk="0" fontAlgn="base" hangingPunct="0">
                <a:spcBef>
                  <a:spcPct val="0"/>
                </a:spcBef>
                <a:spcAft>
                  <a:spcPct val="0"/>
                </a:spcAft>
                <a:defRPr sz="3600" b="1">
                  <a:solidFill>
                    <a:srgbClr val="FFFF00"/>
                  </a:solidFill>
                  <a:latin typeface="Arial" charset="0"/>
                </a:defRPr>
              </a:lvl8pPr>
              <a:lvl9pPr marL="3886200" indent="-228600" eaLnBrk="0" fontAlgn="base" hangingPunct="0">
                <a:spcBef>
                  <a:spcPct val="0"/>
                </a:spcBef>
                <a:spcAft>
                  <a:spcPct val="0"/>
                </a:spcAft>
                <a:defRPr sz="3600" b="1">
                  <a:solidFill>
                    <a:srgbClr val="FFFF00"/>
                  </a:solidFill>
                  <a:latin typeface="Arial" charset="0"/>
                </a:defRPr>
              </a:lvl9pPr>
            </a:lstStyle>
            <a:p>
              <a:r>
                <a:rPr lang="en-US" altLang="en-US" sz="1800">
                  <a:solidFill>
                    <a:srgbClr val="336699"/>
                  </a:solidFill>
                </a:rPr>
                <a:t>Low grade</a:t>
              </a:r>
            </a:p>
          </p:txBody>
        </p:sp>
        <p:sp>
          <p:nvSpPr>
            <p:cNvPr id="11" name="Rectangle 10"/>
            <p:cNvSpPr>
              <a:spLocks noChangeArrowheads="1"/>
            </p:cNvSpPr>
            <p:nvPr/>
          </p:nvSpPr>
          <p:spPr bwMode="auto">
            <a:xfrm>
              <a:off x="1535113" y="1644650"/>
              <a:ext cx="5842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bg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sz="3600" b="1">
                  <a:solidFill>
                    <a:srgbClr val="FFFF00"/>
                  </a:solidFill>
                  <a:latin typeface="Arial" charset="0"/>
                </a:defRPr>
              </a:lvl1pPr>
              <a:lvl2pPr marL="742950" indent="-285750" eaLnBrk="0" hangingPunct="0">
                <a:defRPr sz="3600" b="1">
                  <a:solidFill>
                    <a:srgbClr val="FFFF00"/>
                  </a:solidFill>
                  <a:latin typeface="Arial" charset="0"/>
                </a:defRPr>
              </a:lvl2pPr>
              <a:lvl3pPr marL="1143000" indent="-228600" eaLnBrk="0" hangingPunct="0">
                <a:defRPr sz="3600" b="1">
                  <a:solidFill>
                    <a:srgbClr val="FFFF00"/>
                  </a:solidFill>
                  <a:latin typeface="Arial" charset="0"/>
                </a:defRPr>
              </a:lvl3pPr>
              <a:lvl4pPr marL="1600200" indent="-228600" eaLnBrk="0" hangingPunct="0">
                <a:defRPr sz="3600" b="1">
                  <a:solidFill>
                    <a:srgbClr val="FFFF00"/>
                  </a:solidFill>
                  <a:latin typeface="Arial" charset="0"/>
                </a:defRPr>
              </a:lvl4pPr>
              <a:lvl5pPr marL="2057400" indent="-228600" eaLnBrk="0" hangingPunct="0">
                <a:defRPr sz="3600" b="1">
                  <a:solidFill>
                    <a:srgbClr val="FFFF00"/>
                  </a:solidFill>
                  <a:latin typeface="Arial" charset="0"/>
                </a:defRPr>
              </a:lvl5pPr>
              <a:lvl6pPr marL="2514600" indent="-228600" eaLnBrk="0" fontAlgn="base" hangingPunct="0">
                <a:spcBef>
                  <a:spcPct val="0"/>
                </a:spcBef>
                <a:spcAft>
                  <a:spcPct val="0"/>
                </a:spcAft>
                <a:defRPr sz="3600" b="1">
                  <a:solidFill>
                    <a:srgbClr val="FFFF00"/>
                  </a:solidFill>
                  <a:latin typeface="Arial" charset="0"/>
                </a:defRPr>
              </a:lvl6pPr>
              <a:lvl7pPr marL="2971800" indent="-228600" eaLnBrk="0" fontAlgn="base" hangingPunct="0">
                <a:spcBef>
                  <a:spcPct val="0"/>
                </a:spcBef>
                <a:spcAft>
                  <a:spcPct val="0"/>
                </a:spcAft>
                <a:defRPr sz="3600" b="1">
                  <a:solidFill>
                    <a:srgbClr val="FFFF00"/>
                  </a:solidFill>
                  <a:latin typeface="Arial" charset="0"/>
                </a:defRPr>
              </a:lvl7pPr>
              <a:lvl8pPr marL="3429000" indent="-228600" eaLnBrk="0" fontAlgn="base" hangingPunct="0">
                <a:spcBef>
                  <a:spcPct val="0"/>
                </a:spcBef>
                <a:spcAft>
                  <a:spcPct val="0"/>
                </a:spcAft>
                <a:defRPr sz="3600" b="1">
                  <a:solidFill>
                    <a:srgbClr val="FFFF00"/>
                  </a:solidFill>
                  <a:latin typeface="Arial" charset="0"/>
                </a:defRPr>
              </a:lvl8pPr>
              <a:lvl9pPr marL="3886200" indent="-228600" eaLnBrk="0" fontAlgn="base" hangingPunct="0">
                <a:spcBef>
                  <a:spcPct val="0"/>
                </a:spcBef>
                <a:spcAft>
                  <a:spcPct val="0"/>
                </a:spcAft>
                <a:defRPr sz="3600" b="1">
                  <a:solidFill>
                    <a:srgbClr val="FFFF00"/>
                  </a:solidFill>
                  <a:latin typeface="Arial" charset="0"/>
                </a:defRPr>
              </a:lvl9pPr>
            </a:lstStyle>
            <a:p>
              <a:r>
                <a:rPr lang="en-US" altLang="en-US" sz="1800" dirty="0">
                  <a:solidFill>
                    <a:srgbClr val="336699"/>
                  </a:solidFill>
                </a:rPr>
                <a:t>100%</a:t>
              </a:r>
            </a:p>
          </p:txBody>
        </p:sp>
        <p:sp>
          <p:nvSpPr>
            <p:cNvPr id="12" name="Rectangle 13"/>
            <p:cNvSpPr>
              <a:spLocks noChangeArrowheads="1"/>
            </p:cNvSpPr>
            <p:nvPr/>
          </p:nvSpPr>
          <p:spPr bwMode="auto">
            <a:xfrm>
              <a:off x="3136900" y="5137150"/>
              <a:ext cx="1270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bg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sz="3600" b="1">
                  <a:solidFill>
                    <a:srgbClr val="FFFF00"/>
                  </a:solidFill>
                  <a:latin typeface="Arial" charset="0"/>
                </a:defRPr>
              </a:lvl1pPr>
              <a:lvl2pPr marL="742950" indent="-285750" eaLnBrk="0" hangingPunct="0">
                <a:defRPr sz="3600" b="1">
                  <a:solidFill>
                    <a:srgbClr val="FFFF00"/>
                  </a:solidFill>
                  <a:latin typeface="Arial" charset="0"/>
                </a:defRPr>
              </a:lvl2pPr>
              <a:lvl3pPr marL="1143000" indent="-228600" eaLnBrk="0" hangingPunct="0">
                <a:defRPr sz="3600" b="1">
                  <a:solidFill>
                    <a:srgbClr val="FFFF00"/>
                  </a:solidFill>
                  <a:latin typeface="Arial" charset="0"/>
                </a:defRPr>
              </a:lvl3pPr>
              <a:lvl4pPr marL="1600200" indent="-228600" eaLnBrk="0" hangingPunct="0">
                <a:defRPr sz="3600" b="1">
                  <a:solidFill>
                    <a:srgbClr val="FFFF00"/>
                  </a:solidFill>
                  <a:latin typeface="Arial" charset="0"/>
                </a:defRPr>
              </a:lvl4pPr>
              <a:lvl5pPr marL="2057400" indent="-228600" eaLnBrk="0" hangingPunct="0">
                <a:defRPr sz="3600" b="1">
                  <a:solidFill>
                    <a:srgbClr val="FFFF00"/>
                  </a:solidFill>
                  <a:latin typeface="Arial" charset="0"/>
                </a:defRPr>
              </a:lvl5pPr>
              <a:lvl6pPr marL="2514600" indent="-228600" eaLnBrk="0" fontAlgn="base" hangingPunct="0">
                <a:spcBef>
                  <a:spcPct val="0"/>
                </a:spcBef>
                <a:spcAft>
                  <a:spcPct val="0"/>
                </a:spcAft>
                <a:defRPr sz="3600" b="1">
                  <a:solidFill>
                    <a:srgbClr val="FFFF00"/>
                  </a:solidFill>
                  <a:latin typeface="Arial" charset="0"/>
                </a:defRPr>
              </a:lvl6pPr>
              <a:lvl7pPr marL="2971800" indent="-228600" eaLnBrk="0" fontAlgn="base" hangingPunct="0">
                <a:spcBef>
                  <a:spcPct val="0"/>
                </a:spcBef>
                <a:spcAft>
                  <a:spcPct val="0"/>
                </a:spcAft>
                <a:defRPr sz="3600" b="1">
                  <a:solidFill>
                    <a:srgbClr val="FFFF00"/>
                  </a:solidFill>
                  <a:latin typeface="Arial" charset="0"/>
                </a:defRPr>
              </a:lvl7pPr>
              <a:lvl8pPr marL="3429000" indent="-228600" eaLnBrk="0" fontAlgn="base" hangingPunct="0">
                <a:spcBef>
                  <a:spcPct val="0"/>
                </a:spcBef>
                <a:spcAft>
                  <a:spcPct val="0"/>
                </a:spcAft>
                <a:defRPr sz="3600" b="1">
                  <a:solidFill>
                    <a:srgbClr val="FFFF00"/>
                  </a:solidFill>
                  <a:latin typeface="Arial" charset="0"/>
                </a:defRPr>
              </a:lvl8pPr>
              <a:lvl9pPr marL="3886200" indent="-228600" eaLnBrk="0" fontAlgn="base" hangingPunct="0">
                <a:spcBef>
                  <a:spcPct val="0"/>
                </a:spcBef>
                <a:spcAft>
                  <a:spcPct val="0"/>
                </a:spcAft>
                <a:defRPr sz="3600" b="1">
                  <a:solidFill>
                    <a:srgbClr val="FFFF00"/>
                  </a:solidFill>
                  <a:latin typeface="Arial" charset="0"/>
                </a:defRPr>
              </a:lvl9pPr>
            </a:lstStyle>
            <a:p>
              <a:r>
                <a:rPr lang="en-US" altLang="en-US" sz="1800" dirty="0">
                  <a:solidFill>
                    <a:srgbClr val="336699"/>
                  </a:solidFill>
                </a:rPr>
                <a:t>1</a:t>
              </a:r>
            </a:p>
          </p:txBody>
        </p:sp>
        <p:sp>
          <p:nvSpPr>
            <p:cNvPr id="13" name="Rectangle 14"/>
            <p:cNvSpPr>
              <a:spLocks noChangeArrowheads="1"/>
            </p:cNvSpPr>
            <p:nvPr/>
          </p:nvSpPr>
          <p:spPr bwMode="auto">
            <a:xfrm>
              <a:off x="4076700" y="5137150"/>
              <a:ext cx="1270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bg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sz="3600" b="1">
                  <a:solidFill>
                    <a:srgbClr val="FFFF00"/>
                  </a:solidFill>
                  <a:latin typeface="Arial" charset="0"/>
                </a:defRPr>
              </a:lvl1pPr>
              <a:lvl2pPr marL="742950" indent="-285750" eaLnBrk="0" hangingPunct="0">
                <a:defRPr sz="3600" b="1">
                  <a:solidFill>
                    <a:srgbClr val="FFFF00"/>
                  </a:solidFill>
                  <a:latin typeface="Arial" charset="0"/>
                </a:defRPr>
              </a:lvl2pPr>
              <a:lvl3pPr marL="1143000" indent="-228600" eaLnBrk="0" hangingPunct="0">
                <a:defRPr sz="3600" b="1">
                  <a:solidFill>
                    <a:srgbClr val="FFFF00"/>
                  </a:solidFill>
                  <a:latin typeface="Arial" charset="0"/>
                </a:defRPr>
              </a:lvl3pPr>
              <a:lvl4pPr marL="1600200" indent="-228600" eaLnBrk="0" hangingPunct="0">
                <a:defRPr sz="3600" b="1">
                  <a:solidFill>
                    <a:srgbClr val="FFFF00"/>
                  </a:solidFill>
                  <a:latin typeface="Arial" charset="0"/>
                </a:defRPr>
              </a:lvl4pPr>
              <a:lvl5pPr marL="2057400" indent="-228600" eaLnBrk="0" hangingPunct="0">
                <a:defRPr sz="3600" b="1">
                  <a:solidFill>
                    <a:srgbClr val="FFFF00"/>
                  </a:solidFill>
                  <a:latin typeface="Arial" charset="0"/>
                </a:defRPr>
              </a:lvl5pPr>
              <a:lvl6pPr marL="2514600" indent="-228600" eaLnBrk="0" fontAlgn="base" hangingPunct="0">
                <a:spcBef>
                  <a:spcPct val="0"/>
                </a:spcBef>
                <a:spcAft>
                  <a:spcPct val="0"/>
                </a:spcAft>
                <a:defRPr sz="3600" b="1">
                  <a:solidFill>
                    <a:srgbClr val="FFFF00"/>
                  </a:solidFill>
                  <a:latin typeface="Arial" charset="0"/>
                </a:defRPr>
              </a:lvl6pPr>
              <a:lvl7pPr marL="2971800" indent="-228600" eaLnBrk="0" fontAlgn="base" hangingPunct="0">
                <a:spcBef>
                  <a:spcPct val="0"/>
                </a:spcBef>
                <a:spcAft>
                  <a:spcPct val="0"/>
                </a:spcAft>
                <a:defRPr sz="3600" b="1">
                  <a:solidFill>
                    <a:srgbClr val="FFFF00"/>
                  </a:solidFill>
                  <a:latin typeface="Arial" charset="0"/>
                </a:defRPr>
              </a:lvl7pPr>
              <a:lvl8pPr marL="3429000" indent="-228600" eaLnBrk="0" fontAlgn="base" hangingPunct="0">
                <a:spcBef>
                  <a:spcPct val="0"/>
                </a:spcBef>
                <a:spcAft>
                  <a:spcPct val="0"/>
                </a:spcAft>
                <a:defRPr sz="3600" b="1">
                  <a:solidFill>
                    <a:srgbClr val="FFFF00"/>
                  </a:solidFill>
                  <a:latin typeface="Arial" charset="0"/>
                </a:defRPr>
              </a:lvl8pPr>
              <a:lvl9pPr marL="3886200" indent="-228600" eaLnBrk="0" fontAlgn="base" hangingPunct="0">
                <a:spcBef>
                  <a:spcPct val="0"/>
                </a:spcBef>
                <a:spcAft>
                  <a:spcPct val="0"/>
                </a:spcAft>
                <a:defRPr sz="3600" b="1">
                  <a:solidFill>
                    <a:srgbClr val="FFFF00"/>
                  </a:solidFill>
                  <a:latin typeface="Arial" charset="0"/>
                </a:defRPr>
              </a:lvl9pPr>
            </a:lstStyle>
            <a:p>
              <a:r>
                <a:rPr lang="en-US" altLang="en-US" sz="1800" dirty="0">
                  <a:solidFill>
                    <a:srgbClr val="336699"/>
                  </a:solidFill>
                </a:rPr>
                <a:t>2</a:t>
              </a:r>
            </a:p>
          </p:txBody>
        </p:sp>
        <p:sp>
          <p:nvSpPr>
            <p:cNvPr id="14" name="Rectangle 15"/>
            <p:cNvSpPr>
              <a:spLocks noChangeArrowheads="1"/>
            </p:cNvSpPr>
            <p:nvPr/>
          </p:nvSpPr>
          <p:spPr bwMode="auto">
            <a:xfrm>
              <a:off x="5000625" y="5137150"/>
              <a:ext cx="1270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bg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sz="3600" b="1">
                  <a:solidFill>
                    <a:srgbClr val="FFFF00"/>
                  </a:solidFill>
                  <a:latin typeface="Arial" charset="0"/>
                </a:defRPr>
              </a:lvl1pPr>
              <a:lvl2pPr marL="742950" indent="-285750" eaLnBrk="0" hangingPunct="0">
                <a:defRPr sz="3600" b="1">
                  <a:solidFill>
                    <a:srgbClr val="FFFF00"/>
                  </a:solidFill>
                  <a:latin typeface="Arial" charset="0"/>
                </a:defRPr>
              </a:lvl2pPr>
              <a:lvl3pPr marL="1143000" indent="-228600" eaLnBrk="0" hangingPunct="0">
                <a:defRPr sz="3600" b="1">
                  <a:solidFill>
                    <a:srgbClr val="FFFF00"/>
                  </a:solidFill>
                  <a:latin typeface="Arial" charset="0"/>
                </a:defRPr>
              </a:lvl3pPr>
              <a:lvl4pPr marL="1600200" indent="-228600" eaLnBrk="0" hangingPunct="0">
                <a:defRPr sz="3600" b="1">
                  <a:solidFill>
                    <a:srgbClr val="FFFF00"/>
                  </a:solidFill>
                  <a:latin typeface="Arial" charset="0"/>
                </a:defRPr>
              </a:lvl4pPr>
              <a:lvl5pPr marL="2057400" indent="-228600" eaLnBrk="0" hangingPunct="0">
                <a:defRPr sz="3600" b="1">
                  <a:solidFill>
                    <a:srgbClr val="FFFF00"/>
                  </a:solidFill>
                  <a:latin typeface="Arial" charset="0"/>
                </a:defRPr>
              </a:lvl5pPr>
              <a:lvl6pPr marL="2514600" indent="-228600" eaLnBrk="0" fontAlgn="base" hangingPunct="0">
                <a:spcBef>
                  <a:spcPct val="0"/>
                </a:spcBef>
                <a:spcAft>
                  <a:spcPct val="0"/>
                </a:spcAft>
                <a:defRPr sz="3600" b="1">
                  <a:solidFill>
                    <a:srgbClr val="FFFF00"/>
                  </a:solidFill>
                  <a:latin typeface="Arial" charset="0"/>
                </a:defRPr>
              </a:lvl6pPr>
              <a:lvl7pPr marL="2971800" indent="-228600" eaLnBrk="0" fontAlgn="base" hangingPunct="0">
                <a:spcBef>
                  <a:spcPct val="0"/>
                </a:spcBef>
                <a:spcAft>
                  <a:spcPct val="0"/>
                </a:spcAft>
                <a:defRPr sz="3600" b="1">
                  <a:solidFill>
                    <a:srgbClr val="FFFF00"/>
                  </a:solidFill>
                  <a:latin typeface="Arial" charset="0"/>
                </a:defRPr>
              </a:lvl7pPr>
              <a:lvl8pPr marL="3429000" indent="-228600" eaLnBrk="0" fontAlgn="base" hangingPunct="0">
                <a:spcBef>
                  <a:spcPct val="0"/>
                </a:spcBef>
                <a:spcAft>
                  <a:spcPct val="0"/>
                </a:spcAft>
                <a:defRPr sz="3600" b="1">
                  <a:solidFill>
                    <a:srgbClr val="FFFF00"/>
                  </a:solidFill>
                  <a:latin typeface="Arial" charset="0"/>
                </a:defRPr>
              </a:lvl8pPr>
              <a:lvl9pPr marL="3886200" indent="-228600" eaLnBrk="0" fontAlgn="base" hangingPunct="0">
                <a:spcBef>
                  <a:spcPct val="0"/>
                </a:spcBef>
                <a:spcAft>
                  <a:spcPct val="0"/>
                </a:spcAft>
                <a:defRPr sz="3600" b="1">
                  <a:solidFill>
                    <a:srgbClr val="FFFF00"/>
                  </a:solidFill>
                  <a:latin typeface="Arial" charset="0"/>
                </a:defRPr>
              </a:lvl9pPr>
            </a:lstStyle>
            <a:p>
              <a:r>
                <a:rPr lang="en-US" altLang="en-US" sz="1800">
                  <a:solidFill>
                    <a:srgbClr val="336699"/>
                  </a:solidFill>
                </a:rPr>
                <a:t>3</a:t>
              </a:r>
            </a:p>
          </p:txBody>
        </p:sp>
        <p:sp>
          <p:nvSpPr>
            <p:cNvPr id="15" name="Rectangle 16"/>
            <p:cNvSpPr>
              <a:spLocks noChangeArrowheads="1"/>
            </p:cNvSpPr>
            <p:nvPr/>
          </p:nvSpPr>
          <p:spPr bwMode="auto">
            <a:xfrm>
              <a:off x="5940425" y="5137150"/>
              <a:ext cx="1270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bg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sz="3600" b="1">
                  <a:solidFill>
                    <a:srgbClr val="FFFF00"/>
                  </a:solidFill>
                  <a:latin typeface="Arial" charset="0"/>
                </a:defRPr>
              </a:lvl1pPr>
              <a:lvl2pPr marL="742950" indent="-285750" eaLnBrk="0" hangingPunct="0">
                <a:defRPr sz="3600" b="1">
                  <a:solidFill>
                    <a:srgbClr val="FFFF00"/>
                  </a:solidFill>
                  <a:latin typeface="Arial" charset="0"/>
                </a:defRPr>
              </a:lvl2pPr>
              <a:lvl3pPr marL="1143000" indent="-228600" eaLnBrk="0" hangingPunct="0">
                <a:defRPr sz="3600" b="1">
                  <a:solidFill>
                    <a:srgbClr val="FFFF00"/>
                  </a:solidFill>
                  <a:latin typeface="Arial" charset="0"/>
                </a:defRPr>
              </a:lvl3pPr>
              <a:lvl4pPr marL="1600200" indent="-228600" eaLnBrk="0" hangingPunct="0">
                <a:defRPr sz="3600" b="1">
                  <a:solidFill>
                    <a:srgbClr val="FFFF00"/>
                  </a:solidFill>
                  <a:latin typeface="Arial" charset="0"/>
                </a:defRPr>
              </a:lvl4pPr>
              <a:lvl5pPr marL="2057400" indent="-228600" eaLnBrk="0" hangingPunct="0">
                <a:defRPr sz="3600" b="1">
                  <a:solidFill>
                    <a:srgbClr val="FFFF00"/>
                  </a:solidFill>
                  <a:latin typeface="Arial" charset="0"/>
                </a:defRPr>
              </a:lvl5pPr>
              <a:lvl6pPr marL="2514600" indent="-228600" eaLnBrk="0" fontAlgn="base" hangingPunct="0">
                <a:spcBef>
                  <a:spcPct val="0"/>
                </a:spcBef>
                <a:spcAft>
                  <a:spcPct val="0"/>
                </a:spcAft>
                <a:defRPr sz="3600" b="1">
                  <a:solidFill>
                    <a:srgbClr val="FFFF00"/>
                  </a:solidFill>
                  <a:latin typeface="Arial" charset="0"/>
                </a:defRPr>
              </a:lvl6pPr>
              <a:lvl7pPr marL="2971800" indent="-228600" eaLnBrk="0" fontAlgn="base" hangingPunct="0">
                <a:spcBef>
                  <a:spcPct val="0"/>
                </a:spcBef>
                <a:spcAft>
                  <a:spcPct val="0"/>
                </a:spcAft>
                <a:defRPr sz="3600" b="1">
                  <a:solidFill>
                    <a:srgbClr val="FFFF00"/>
                  </a:solidFill>
                  <a:latin typeface="Arial" charset="0"/>
                </a:defRPr>
              </a:lvl7pPr>
              <a:lvl8pPr marL="3429000" indent="-228600" eaLnBrk="0" fontAlgn="base" hangingPunct="0">
                <a:spcBef>
                  <a:spcPct val="0"/>
                </a:spcBef>
                <a:spcAft>
                  <a:spcPct val="0"/>
                </a:spcAft>
                <a:defRPr sz="3600" b="1">
                  <a:solidFill>
                    <a:srgbClr val="FFFF00"/>
                  </a:solidFill>
                  <a:latin typeface="Arial" charset="0"/>
                </a:defRPr>
              </a:lvl8pPr>
              <a:lvl9pPr marL="3886200" indent="-228600" eaLnBrk="0" fontAlgn="base" hangingPunct="0">
                <a:spcBef>
                  <a:spcPct val="0"/>
                </a:spcBef>
                <a:spcAft>
                  <a:spcPct val="0"/>
                </a:spcAft>
                <a:defRPr sz="3600" b="1">
                  <a:solidFill>
                    <a:srgbClr val="FFFF00"/>
                  </a:solidFill>
                  <a:latin typeface="Arial" charset="0"/>
                </a:defRPr>
              </a:lvl9pPr>
            </a:lstStyle>
            <a:p>
              <a:r>
                <a:rPr lang="en-US" altLang="en-US" sz="1800">
                  <a:solidFill>
                    <a:srgbClr val="336699"/>
                  </a:solidFill>
                </a:rPr>
                <a:t>4</a:t>
              </a:r>
            </a:p>
          </p:txBody>
        </p:sp>
        <p:sp>
          <p:nvSpPr>
            <p:cNvPr id="16" name="Rectangle 17"/>
            <p:cNvSpPr>
              <a:spLocks noChangeArrowheads="1"/>
            </p:cNvSpPr>
            <p:nvPr/>
          </p:nvSpPr>
          <p:spPr bwMode="auto">
            <a:xfrm>
              <a:off x="6897688" y="5137150"/>
              <a:ext cx="1270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bg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sz="3600" b="1">
                  <a:solidFill>
                    <a:srgbClr val="FFFF00"/>
                  </a:solidFill>
                  <a:latin typeface="Arial" charset="0"/>
                </a:defRPr>
              </a:lvl1pPr>
              <a:lvl2pPr marL="742950" indent="-285750" eaLnBrk="0" hangingPunct="0">
                <a:defRPr sz="3600" b="1">
                  <a:solidFill>
                    <a:srgbClr val="FFFF00"/>
                  </a:solidFill>
                  <a:latin typeface="Arial" charset="0"/>
                </a:defRPr>
              </a:lvl2pPr>
              <a:lvl3pPr marL="1143000" indent="-228600" eaLnBrk="0" hangingPunct="0">
                <a:defRPr sz="3600" b="1">
                  <a:solidFill>
                    <a:srgbClr val="FFFF00"/>
                  </a:solidFill>
                  <a:latin typeface="Arial" charset="0"/>
                </a:defRPr>
              </a:lvl3pPr>
              <a:lvl4pPr marL="1600200" indent="-228600" eaLnBrk="0" hangingPunct="0">
                <a:defRPr sz="3600" b="1">
                  <a:solidFill>
                    <a:srgbClr val="FFFF00"/>
                  </a:solidFill>
                  <a:latin typeface="Arial" charset="0"/>
                </a:defRPr>
              </a:lvl4pPr>
              <a:lvl5pPr marL="2057400" indent="-228600" eaLnBrk="0" hangingPunct="0">
                <a:defRPr sz="3600" b="1">
                  <a:solidFill>
                    <a:srgbClr val="FFFF00"/>
                  </a:solidFill>
                  <a:latin typeface="Arial" charset="0"/>
                </a:defRPr>
              </a:lvl5pPr>
              <a:lvl6pPr marL="2514600" indent="-228600" eaLnBrk="0" fontAlgn="base" hangingPunct="0">
                <a:spcBef>
                  <a:spcPct val="0"/>
                </a:spcBef>
                <a:spcAft>
                  <a:spcPct val="0"/>
                </a:spcAft>
                <a:defRPr sz="3600" b="1">
                  <a:solidFill>
                    <a:srgbClr val="FFFF00"/>
                  </a:solidFill>
                  <a:latin typeface="Arial" charset="0"/>
                </a:defRPr>
              </a:lvl6pPr>
              <a:lvl7pPr marL="2971800" indent="-228600" eaLnBrk="0" fontAlgn="base" hangingPunct="0">
                <a:spcBef>
                  <a:spcPct val="0"/>
                </a:spcBef>
                <a:spcAft>
                  <a:spcPct val="0"/>
                </a:spcAft>
                <a:defRPr sz="3600" b="1">
                  <a:solidFill>
                    <a:srgbClr val="FFFF00"/>
                  </a:solidFill>
                  <a:latin typeface="Arial" charset="0"/>
                </a:defRPr>
              </a:lvl7pPr>
              <a:lvl8pPr marL="3429000" indent="-228600" eaLnBrk="0" fontAlgn="base" hangingPunct="0">
                <a:spcBef>
                  <a:spcPct val="0"/>
                </a:spcBef>
                <a:spcAft>
                  <a:spcPct val="0"/>
                </a:spcAft>
                <a:defRPr sz="3600" b="1">
                  <a:solidFill>
                    <a:srgbClr val="FFFF00"/>
                  </a:solidFill>
                  <a:latin typeface="Arial" charset="0"/>
                </a:defRPr>
              </a:lvl8pPr>
              <a:lvl9pPr marL="3886200" indent="-228600" eaLnBrk="0" fontAlgn="base" hangingPunct="0">
                <a:spcBef>
                  <a:spcPct val="0"/>
                </a:spcBef>
                <a:spcAft>
                  <a:spcPct val="0"/>
                </a:spcAft>
                <a:defRPr sz="3600" b="1">
                  <a:solidFill>
                    <a:srgbClr val="FFFF00"/>
                  </a:solidFill>
                  <a:latin typeface="Arial" charset="0"/>
                </a:defRPr>
              </a:lvl9pPr>
            </a:lstStyle>
            <a:p>
              <a:r>
                <a:rPr lang="en-US" altLang="en-US" sz="1800">
                  <a:solidFill>
                    <a:srgbClr val="336699"/>
                  </a:solidFill>
                </a:rPr>
                <a:t>5</a:t>
              </a:r>
            </a:p>
          </p:txBody>
        </p:sp>
      </p:grpSp>
      <p:sp>
        <p:nvSpPr>
          <p:cNvPr id="17" name="TextBox 16"/>
          <p:cNvSpPr txBox="1"/>
          <p:nvPr/>
        </p:nvSpPr>
        <p:spPr>
          <a:xfrm>
            <a:off x="3962400" y="5259606"/>
            <a:ext cx="5499100" cy="276999"/>
          </a:xfrm>
          <a:prstGeom prst="rect">
            <a:avLst/>
          </a:prstGeom>
          <a:noFill/>
        </p:spPr>
        <p:txBody>
          <a:bodyPr wrap="square" rtlCol="0">
            <a:spAutoFit/>
          </a:bodyPr>
          <a:lstStyle/>
          <a:p>
            <a:r>
              <a:rPr lang="en-US" sz="1200" i="1" dirty="0">
                <a:solidFill>
                  <a:schemeClr val="bg2"/>
                </a:solidFill>
              </a:rPr>
              <a:t>Source: National  Cancer Institute – Understanding Cancer Series, 2009</a:t>
            </a:r>
          </a:p>
        </p:txBody>
      </p:sp>
    </p:spTree>
    <p:extLst>
      <p:ext uri="{BB962C8B-B14F-4D97-AF65-F5344CB8AC3E}">
        <p14:creationId xmlns:p14="http://schemas.microsoft.com/office/powerpoint/2010/main" val="33787550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Cancer Staging </a:t>
            </a:r>
          </a:p>
        </p:txBody>
      </p:sp>
      <p:sp>
        <p:nvSpPr>
          <p:cNvPr id="3" name="Content Placeholder 2"/>
          <p:cNvSpPr>
            <a:spLocks noGrp="1"/>
          </p:cNvSpPr>
          <p:nvPr>
            <p:ph idx="1"/>
          </p:nvPr>
        </p:nvSpPr>
        <p:spPr>
          <a:xfrm>
            <a:off x="457200" y="1280300"/>
            <a:ext cx="8229600" cy="4267199"/>
          </a:xfrm>
        </p:spPr>
        <p:txBody>
          <a:bodyPr>
            <a:normAutofit/>
          </a:bodyPr>
          <a:lstStyle/>
          <a:p>
            <a:pPr>
              <a:spcBef>
                <a:spcPts val="0"/>
              </a:spcBef>
            </a:pPr>
            <a:r>
              <a:rPr lang="en-US" sz="2200" dirty="0"/>
              <a:t>Is helpful to a doctor when planning the appropriate treatment </a:t>
            </a:r>
          </a:p>
          <a:p>
            <a:pPr>
              <a:spcBef>
                <a:spcPts val="0"/>
              </a:spcBef>
            </a:pPr>
            <a:endParaRPr lang="en-US" sz="2200" dirty="0"/>
          </a:p>
          <a:p>
            <a:pPr>
              <a:spcBef>
                <a:spcPts val="0"/>
              </a:spcBef>
            </a:pPr>
            <a:r>
              <a:rPr lang="en-US" sz="2200" dirty="0"/>
              <a:t>Is used when estimating a person’s chance of recovery</a:t>
            </a:r>
          </a:p>
          <a:p>
            <a:pPr>
              <a:spcBef>
                <a:spcPts val="0"/>
              </a:spcBef>
            </a:pPr>
            <a:endParaRPr lang="en-US" sz="2200" dirty="0"/>
          </a:p>
          <a:p>
            <a:pPr>
              <a:spcBef>
                <a:spcPts val="0"/>
              </a:spcBef>
            </a:pPr>
            <a:r>
              <a:rPr lang="en-US" sz="2200" dirty="0"/>
              <a:t>Can aid in identifying appropriate clinical trials that are suitable for a patient</a:t>
            </a:r>
          </a:p>
          <a:p>
            <a:pPr>
              <a:spcBef>
                <a:spcPts val="0"/>
              </a:spcBef>
            </a:pPr>
            <a:endParaRPr lang="en-US" sz="2200" dirty="0"/>
          </a:p>
          <a:p>
            <a:pPr>
              <a:spcBef>
                <a:spcPts val="0"/>
              </a:spcBef>
            </a:pPr>
            <a:r>
              <a:rPr lang="en-US" sz="2200" dirty="0"/>
              <a:t>Is used to help care providers exchange information about a patient and any results of clinical trials</a:t>
            </a:r>
          </a:p>
        </p:txBody>
      </p:sp>
      <p:sp>
        <p:nvSpPr>
          <p:cNvPr id="6" name="TextBox 5"/>
          <p:cNvSpPr txBox="1"/>
          <p:nvPr/>
        </p:nvSpPr>
        <p:spPr>
          <a:xfrm>
            <a:off x="3962400" y="5259606"/>
            <a:ext cx="5499100" cy="276999"/>
          </a:xfrm>
          <a:prstGeom prst="rect">
            <a:avLst/>
          </a:prstGeom>
          <a:noFill/>
        </p:spPr>
        <p:txBody>
          <a:bodyPr wrap="square" rtlCol="0">
            <a:spAutoFit/>
          </a:bodyPr>
          <a:lstStyle/>
          <a:p>
            <a:r>
              <a:rPr lang="en-US" sz="1200" i="1" dirty="0">
                <a:solidFill>
                  <a:schemeClr val="bg2"/>
                </a:solidFill>
              </a:rPr>
              <a:t>Source: National  Cancer Institute – Understanding Cancer Series, 2009</a:t>
            </a:r>
          </a:p>
        </p:txBody>
      </p:sp>
    </p:spTree>
    <p:extLst>
      <p:ext uri="{BB962C8B-B14F-4D97-AF65-F5344CB8AC3E}">
        <p14:creationId xmlns:p14="http://schemas.microsoft.com/office/powerpoint/2010/main" val="10794344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TNM Staging System</a:t>
            </a:r>
          </a:p>
        </p:txBody>
      </p:sp>
      <p:sp>
        <p:nvSpPr>
          <p:cNvPr id="26" name="TextBox 25"/>
          <p:cNvSpPr txBox="1"/>
          <p:nvPr/>
        </p:nvSpPr>
        <p:spPr>
          <a:xfrm>
            <a:off x="4876800" y="5257800"/>
            <a:ext cx="5499100" cy="276999"/>
          </a:xfrm>
          <a:prstGeom prst="rect">
            <a:avLst/>
          </a:prstGeom>
          <a:noFill/>
        </p:spPr>
        <p:txBody>
          <a:bodyPr wrap="square" rtlCol="0">
            <a:spAutoFit/>
          </a:bodyPr>
          <a:lstStyle/>
          <a:p>
            <a:r>
              <a:rPr lang="en-US" sz="1200" i="1" dirty="0">
                <a:solidFill>
                  <a:schemeClr val="bg2"/>
                </a:solidFill>
              </a:rPr>
              <a:t>Source: National  Cancer Institute – Cancer Staging, 2015</a:t>
            </a:r>
          </a:p>
        </p:txBody>
      </p:sp>
      <p:graphicFrame>
        <p:nvGraphicFramePr>
          <p:cNvPr id="3" name="Diagram 2" descr="Table depicting TNM staging system, such as T (amount of tumor), N (lymph nodes) and M (metastasis).&#10;&#10;T - amount of tumor: &#10;TX: Tumor cannot be evaluated&#10;T0: No evidence of tumor&#10;Tis: Carcinoma in situ&#10;T1-T4: Size/extent of tumor&#10;&#10;N - Lymph nodes:&#10;NX: Lymph nodes cannot be evaluated&#10;N0: No lymph node involvement&#10;N1-N3: Degree of regional lymph node involvement&#10;&#10;M - metastasis: &#10;MX: Metastasis cannot be evaluated&#10;M0: No metastasis&#10;M1: Metastasis is present&#10;&#10;"/>
          <p:cNvGraphicFramePr/>
          <p:nvPr>
            <p:extLst>
              <p:ext uri="{D42A27DB-BD31-4B8C-83A1-F6EECF244321}">
                <p14:modId xmlns:p14="http://schemas.microsoft.com/office/powerpoint/2010/main" val="638217541"/>
              </p:ext>
            </p:extLst>
          </p:nvPr>
        </p:nvGraphicFramePr>
        <p:xfrm>
          <a:off x="457200" y="1042873"/>
          <a:ext cx="8305800" cy="4353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336423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sz="3600" dirty="0"/>
              <a:t>Competencies</a:t>
            </a:r>
          </a:p>
        </p:txBody>
      </p:sp>
      <p:sp>
        <p:nvSpPr>
          <p:cNvPr id="3" name="Content Placeholder 2"/>
          <p:cNvSpPr>
            <a:spLocks noGrp="1"/>
          </p:cNvSpPr>
          <p:nvPr>
            <p:ph idx="1"/>
          </p:nvPr>
        </p:nvSpPr>
        <p:spPr>
          <a:xfrm>
            <a:off x="457200" y="1066800"/>
            <a:ext cx="8839200" cy="4525963"/>
          </a:xfrm>
        </p:spPr>
        <p:txBody>
          <a:bodyPr/>
          <a:lstStyle/>
          <a:p>
            <a:pPr marL="0" indent="0">
              <a:spcBef>
                <a:spcPts val="600"/>
              </a:spcBef>
              <a:spcAft>
                <a:spcPts val="600"/>
              </a:spcAft>
              <a:buNone/>
            </a:pPr>
            <a:r>
              <a:rPr lang="en-US" sz="2800" dirty="0"/>
              <a:t>This lesson covers the following Core Competencies for Patient Navigators:</a:t>
            </a:r>
          </a:p>
          <a:p>
            <a:pPr marL="0" indent="0">
              <a:spcBef>
                <a:spcPts val="600"/>
              </a:spcBef>
              <a:spcAft>
                <a:spcPts val="600"/>
              </a:spcAft>
              <a:buNone/>
            </a:pPr>
            <a:endParaRPr lang="en-US" sz="1050" dirty="0"/>
          </a:p>
          <a:p>
            <a:pPr marL="0" indent="0">
              <a:spcBef>
                <a:spcPts val="600"/>
              </a:spcBef>
              <a:spcAft>
                <a:spcPts val="600"/>
              </a:spcAft>
              <a:buNone/>
            </a:pPr>
            <a:r>
              <a:rPr lang="en-US" sz="2400" dirty="0"/>
              <a:t>2.2 Demonstrate familiarity with and know how to access and reference evidence-based information regarding cancer screening, diagnosis, treatment and survivorship.</a:t>
            </a:r>
          </a:p>
          <a:p>
            <a:pPr marL="0" indent="0">
              <a:spcBef>
                <a:spcPts val="600"/>
              </a:spcBef>
              <a:spcAft>
                <a:spcPts val="600"/>
              </a:spcAft>
              <a:buNone/>
            </a:pPr>
            <a:endParaRPr lang="en-US" sz="2400" dirty="0"/>
          </a:p>
          <a:p>
            <a:pPr marL="0" indent="0">
              <a:spcBef>
                <a:spcPts val="600"/>
              </a:spcBef>
              <a:spcAft>
                <a:spcPts val="600"/>
              </a:spcAft>
              <a:buNone/>
            </a:pPr>
            <a:r>
              <a:rPr lang="en-US" sz="2400" dirty="0"/>
              <a:t>2.3 Demonstrate basic knowledge of cancer, cancer treatment and supportive care options, including risks and benefits of clinical trials and integrative therapies.</a:t>
            </a:r>
          </a:p>
        </p:txBody>
      </p:sp>
    </p:spTree>
    <p:extLst>
      <p:ext uri="{BB962C8B-B14F-4D97-AF65-F5344CB8AC3E}">
        <p14:creationId xmlns:p14="http://schemas.microsoft.com/office/powerpoint/2010/main" val="15727060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TNM Staging System </a:t>
            </a:r>
          </a:p>
        </p:txBody>
      </p:sp>
      <p:graphicFrame>
        <p:nvGraphicFramePr>
          <p:cNvPr id="4" name="Diagram 3" descr="Table depicting TNM staging system, such as stage 0, I, II, III and IV.&#10;&#10;Stage 0: Carcinoma in situ.&#10;Stage I, II, III: Higher numbers mean the disease is more extensive, such as larger tumor size and/or spread.&#10;Stage IV: Spread to distant tissues/organs.&#10;&#10;"/>
          <p:cNvGraphicFramePr/>
          <p:nvPr>
            <p:extLst>
              <p:ext uri="{D42A27DB-BD31-4B8C-83A1-F6EECF244321}">
                <p14:modId xmlns:p14="http://schemas.microsoft.com/office/powerpoint/2010/main" val="2346854903"/>
              </p:ext>
            </p:extLst>
          </p:nvPr>
        </p:nvGraphicFramePr>
        <p:xfrm>
          <a:off x="457200" y="1447800"/>
          <a:ext cx="7924800" cy="36752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4876800" y="5257800"/>
            <a:ext cx="5499100" cy="276999"/>
          </a:xfrm>
          <a:prstGeom prst="rect">
            <a:avLst/>
          </a:prstGeom>
          <a:noFill/>
        </p:spPr>
        <p:txBody>
          <a:bodyPr wrap="square" rtlCol="0">
            <a:spAutoFit/>
          </a:bodyPr>
          <a:lstStyle/>
          <a:p>
            <a:r>
              <a:rPr lang="en-US" sz="1200" i="1" dirty="0">
                <a:solidFill>
                  <a:schemeClr val="bg2"/>
                </a:solidFill>
              </a:rPr>
              <a:t>Source: National  Cancer Institute – Cancer Staging, 2015</a:t>
            </a:r>
          </a:p>
        </p:txBody>
      </p:sp>
    </p:spTree>
    <p:extLst>
      <p:ext uri="{BB962C8B-B14F-4D97-AF65-F5344CB8AC3E}">
        <p14:creationId xmlns:p14="http://schemas.microsoft.com/office/powerpoint/2010/main" val="28640038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Personalized Medicine</a:t>
            </a:r>
          </a:p>
        </p:txBody>
      </p:sp>
      <p:pic>
        <p:nvPicPr>
          <p:cNvPr id="1026" name="Picture 2" descr="National Cancer Institute poster on Precision medicine in cancer treatment. It indicates that discovering unique therapies that treat an individual's cancer based on the specific genetic abnormalities of that person's tumo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00400" y="1371600"/>
            <a:ext cx="2057400" cy="357987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5105400" y="5105400"/>
            <a:ext cx="4800600" cy="461665"/>
          </a:xfrm>
          <a:prstGeom prst="rect">
            <a:avLst/>
          </a:prstGeom>
        </p:spPr>
        <p:txBody>
          <a:bodyPr wrap="square">
            <a:spAutoFit/>
          </a:bodyPr>
          <a:lstStyle/>
          <a:p>
            <a:pPr lvl="0"/>
            <a:r>
              <a:rPr lang="en-US" sz="1200" i="1" dirty="0">
                <a:solidFill>
                  <a:srgbClr val="808080"/>
                </a:solidFill>
              </a:rPr>
              <a:t>Source: American Society of Clinical Oncology – What is Personalized Cancer Medicine? 2015</a:t>
            </a:r>
          </a:p>
        </p:txBody>
      </p:sp>
    </p:spTree>
    <p:extLst>
      <p:ext uri="{BB962C8B-B14F-4D97-AF65-F5344CB8AC3E}">
        <p14:creationId xmlns:p14="http://schemas.microsoft.com/office/powerpoint/2010/main" val="654716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600" dirty="0"/>
              <a:t>How are genetic tests used?</a:t>
            </a:r>
          </a:p>
        </p:txBody>
      </p:sp>
      <p:sp>
        <p:nvSpPr>
          <p:cNvPr id="5" name="Content Placeholder 4"/>
          <p:cNvSpPr>
            <a:spLocks noGrp="1"/>
          </p:cNvSpPr>
          <p:nvPr>
            <p:ph sz="half" idx="2"/>
          </p:nvPr>
        </p:nvSpPr>
        <p:spPr>
          <a:xfrm>
            <a:off x="457200" y="1524000"/>
            <a:ext cx="8001000" cy="2514600"/>
          </a:xfrm>
        </p:spPr>
        <p:txBody>
          <a:bodyPr/>
          <a:lstStyle/>
          <a:p>
            <a:pPr>
              <a:spcBef>
                <a:spcPts val="600"/>
              </a:spcBef>
              <a:spcAft>
                <a:spcPts val="600"/>
              </a:spcAft>
            </a:pPr>
            <a:r>
              <a:rPr lang="en-US" dirty="0"/>
              <a:t>Gene mutations play a role in the development of all cancers</a:t>
            </a:r>
          </a:p>
          <a:p>
            <a:pPr>
              <a:spcBef>
                <a:spcPts val="600"/>
              </a:spcBef>
              <a:spcAft>
                <a:spcPts val="600"/>
              </a:spcAft>
            </a:pPr>
            <a:r>
              <a:rPr lang="en-US" dirty="0"/>
              <a:t>In some cases, inherited mutations may play a major role </a:t>
            </a:r>
          </a:p>
          <a:p>
            <a:endParaRPr lang="en-US" dirty="0"/>
          </a:p>
        </p:txBody>
      </p:sp>
      <p:sp>
        <p:nvSpPr>
          <p:cNvPr id="6" name="TextBox 5"/>
          <p:cNvSpPr txBox="1"/>
          <p:nvPr/>
        </p:nvSpPr>
        <p:spPr>
          <a:xfrm>
            <a:off x="5638800" y="5024736"/>
            <a:ext cx="4343400" cy="461665"/>
          </a:xfrm>
          <a:prstGeom prst="rect">
            <a:avLst/>
          </a:prstGeom>
          <a:noFill/>
        </p:spPr>
        <p:txBody>
          <a:bodyPr wrap="square" rtlCol="0">
            <a:spAutoFit/>
          </a:bodyPr>
          <a:lstStyle/>
          <a:p>
            <a:pPr lvl="0"/>
            <a:r>
              <a:rPr lang="en-US" sz="1200" i="1" dirty="0">
                <a:solidFill>
                  <a:srgbClr val="808080"/>
                </a:solidFill>
              </a:rPr>
              <a:t>Source: National  Cancer Institute – Daniel </a:t>
            </a:r>
            <a:r>
              <a:rPr lang="en-US" sz="1200" i="1" dirty="0" err="1">
                <a:solidFill>
                  <a:srgbClr val="808080"/>
                </a:solidFill>
              </a:rPr>
              <a:t>Sone</a:t>
            </a:r>
            <a:r>
              <a:rPr lang="en-US" sz="1200" i="1" dirty="0">
                <a:solidFill>
                  <a:srgbClr val="808080"/>
                </a:solidFill>
              </a:rPr>
              <a:t> (Photographer)</a:t>
            </a:r>
          </a:p>
        </p:txBody>
      </p:sp>
    </p:spTree>
    <p:extLst>
      <p:ext uri="{BB962C8B-B14F-4D97-AF65-F5344CB8AC3E}">
        <p14:creationId xmlns:p14="http://schemas.microsoft.com/office/powerpoint/2010/main" val="6637861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04800"/>
            <a:ext cx="4267200" cy="1066800"/>
          </a:xfrm>
        </p:spPr>
        <p:txBody>
          <a:bodyPr>
            <a:normAutofit/>
          </a:bodyPr>
          <a:lstStyle/>
          <a:p>
            <a:pPr algn="l"/>
            <a:r>
              <a:rPr lang="en-US" sz="3600" dirty="0"/>
              <a:t>Cancer treatment</a:t>
            </a:r>
          </a:p>
        </p:txBody>
      </p:sp>
      <p:sp>
        <p:nvSpPr>
          <p:cNvPr id="3" name="TextBox 2"/>
          <p:cNvSpPr txBox="1"/>
          <p:nvPr/>
        </p:nvSpPr>
        <p:spPr>
          <a:xfrm>
            <a:off x="457200" y="1752600"/>
            <a:ext cx="7924800" cy="2062103"/>
          </a:xfrm>
          <a:prstGeom prst="rect">
            <a:avLst/>
          </a:prstGeom>
          <a:noFill/>
        </p:spPr>
        <p:txBody>
          <a:bodyPr wrap="square" rtlCol="0">
            <a:spAutoFit/>
          </a:bodyPr>
          <a:lstStyle/>
          <a:p>
            <a:r>
              <a:rPr lang="en-US" sz="3200" dirty="0"/>
              <a:t>Now that we’ve talked about how cancer is prevented, found and diagnosed, let’s talk about how cancer is treated. </a:t>
            </a:r>
          </a:p>
          <a:p>
            <a:endParaRPr lang="en-US" sz="3200" dirty="0"/>
          </a:p>
        </p:txBody>
      </p:sp>
    </p:spTree>
    <p:extLst>
      <p:ext uri="{BB962C8B-B14F-4D97-AF65-F5344CB8AC3E}">
        <p14:creationId xmlns:p14="http://schemas.microsoft.com/office/powerpoint/2010/main" val="36742775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Cancer Treatment </a:t>
            </a:r>
          </a:p>
        </p:txBody>
      </p:sp>
      <p:sp>
        <p:nvSpPr>
          <p:cNvPr id="3" name="Content Placeholder 2"/>
          <p:cNvSpPr>
            <a:spLocks noGrp="1"/>
          </p:cNvSpPr>
          <p:nvPr>
            <p:ph idx="1"/>
          </p:nvPr>
        </p:nvSpPr>
        <p:spPr>
          <a:xfrm>
            <a:off x="457200" y="1295400"/>
            <a:ext cx="8229600" cy="3810000"/>
          </a:xfrm>
        </p:spPr>
        <p:txBody>
          <a:bodyPr>
            <a:normAutofit/>
          </a:bodyPr>
          <a:lstStyle/>
          <a:p>
            <a:pPr marL="0" indent="0">
              <a:spcBef>
                <a:spcPts val="600"/>
              </a:spcBef>
              <a:spcAft>
                <a:spcPts val="600"/>
              </a:spcAft>
              <a:buNone/>
            </a:pPr>
            <a:r>
              <a:rPr lang="en-US" sz="3000" dirty="0"/>
              <a:t>Depends on cancer type and stage</a:t>
            </a:r>
          </a:p>
          <a:p>
            <a:pPr>
              <a:spcBef>
                <a:spcPts val="600"/>
              </a:spcBef>
              <a:spcAft>
                <a:spcPts val="600"/>
              </a:spcAft>
            </a:pPr>
            <a:r>
              <a:rPr lang="en-US" sz="3000" dirty="0"/>
              <a:t>Surgery </a:t>
            </a:r>
          </a:p>
          <a:p>
            <a:pPr>
              <a:spcBef>
                <a:spcPts val="600"/>
              </a:spcBef>
              <a:spcAft>
                <a:spcPts val="600"/>
              </a:spcAft>
            </a:pPr>
            <a:r>
              <a:rPr lang="en-US" sz="3000" dirty="0"/>
              <a:t>Radiation</a:t>
            </a:r>
          </a:p>
          <a:p>
            <a:pPr>
              <a:spcBef>
                <a:spcPts val="600"/>
              </a:spcBef>
              <a:spcAft>
                <a:spcPts val="600"/>
              </a:spcAft>
            </a:pPr>
            <a:r>
              <a:rPr lang="en-US" sz="3000" dirty="0"/>
              <a:t>Chemotherapy</a:t>
            </a:r>
          </a:p>
          <a:p>
            <a:pPr>
              <a:spcBef>
                <a:spcPts val="600"/>
              </a:spcBef>
              <a:spcAft>
                <a:spcPts val="600"/>
              </a:spcAft>
            </a:pPr>
            <a:r>
              <a:rPr lang="en-US" sz="3000" dirty="0"/>
              <a:t>Targeted therapy</a:t>
            </a:r>
          </a:p>
          <a:p>
            <a:pPr>
              <a:spcBef>
                <a:spcPts val="600"/>
              </a:spcBef>
              <a:spcAft>
                <a:spcPts val="600"/>
              </a:spcAft>
            </a:pPr>
            <a:r>
              <a:rPr lang="en-US" sz="3000" dirty="0"/>
              <a:t>Palliative treatment</a:t>
            </a:r>
          </a:p>
        </p:txBody>
      </p:sp>
      <p:sp>
        <p:nvSpPr>
          <p:cNvPr id="5" name="TextBox 4"/>
          <p:cNvSpPr txBox="1"/>
          <p:nvPr/>
        </p:nvSpPr>
        <p:spPr>
          <a:xfrm>
            <a:off x="3962400" y="5259606"/>
            <a:ext cx="5499100" cy="276999"/>
          </a:xfrm>
          <a:prstGeom prst="rect">
            <a:avLst/>
          </a:prstGeom>
          <a:noFill/>
        </p:spPr>
        <p:txBody>
          <a:bodyPr wrap="square" rtlCol="0">
            <a:spAutoFit/>
          </a:bodyPr>
          <a:lstStyle/>
          <a:p>
            <a:r>
              <a:rPr lang="en-US" sz="1200" i="1" dirty="0">
                <a:solidFill>
                  <a:schemeClr val="bg2"/>
                </a:solidFill>
              </a:rPr>
              <a:t>Source: National  Cancer Institute – Understanding Cancer Series, 2009</a:t>
            </a:r>
          </a:p>
        </p:txBody>
      </p:sp>
    </p:spTree>
    <p:extLst>
      <p:ext uri="{BB962C8B-B14F-4D97-AF65-F5344CB8AC3E}">
        <p14:creationId xmlns:p14="http://schemas.microsoft.com/office/powerpoint/2010/main" val="41969041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Surgery and Radiation </a:t>
            </a:r>
          </a:p>
        </p:txBody>
      </p:sp>
      <p:sp>
        <p:nvSpPr>
          <p:cNvPr id="3" name="Content Placeholder 2"/>
          <p:cNvSpPr>
            <a:spLocks noGrp="1"/>
          </p:cNvSpPr>
          <p:nvPr>
            <p:ph idx="1"/>
          </p:nvPr>
        </p:nvSpPr>
        <p:spPr/>
        <p:txBody>
          <a:bodyPr/>
          <a:lstStyle/>
          <a:p>
            <a:r>
              <a:rPr lang="en-US" dirty="0"/>
              <a:t>Surgery</a:t>
            </a:r>
          </a:p>
          <a:p>
            <a:r>
              <a:rPr lang="en-US" dirty="0"/>
              <a:t>Radiation </a:t>
            </a:r>
          </a:p>
          <a:p>
            <a:pPr marL="0" indent="0">
              <a:buNone/>
            </a:pPr>
            <a:r>
              <a:rPr lang="en-US" dirty="0"/>
              <a:t>	</a:t>
            </a:r>
          </a:p>
          <a:p>
            <a:pPr marL="0" indent="0">
              <a:buNone/>
            </a:pPr>
            <a:endParaRPr lang="en-US" dirty="0"/>
          </a:p>
        </p:txBody>
      </p:sp>
      <p:sp>
        <p:nvSpPr>
          <p:cNvPr id="6" name="Rectangle 5"/>
          <p:cNvSpPr/>
          <p:nvPr/>
        </p:nvSpPr>
        <p:spPr>
          <a:xfrm>
            <a:off x="838200" y="2819400"/>
            <a:ext cx="4724400" cy="2031325"/>
          </a:xfrm>
          <a:prstGeom prst="rect">
            <a:avLst/>
          </a:prstGeom>
        </p:spPr>
        <p:txBody>
          <a:bodyPr wrap="square">
            <a:spAutoFit/>
          </a:bodyPr>
          <a:lstStyle/>
          <a:p>
            <a:pPr>
              <a:spcBef>
                <a:spcPts val="600"/>
              </a:spcBef>
              <a:spcAft>
                <a:spcPts val="600"/>
              </a:spcAft>
            </a:pPr>
            <a:r>
              <a:rPr lang="en-US" sz="2400" dirty="0"/>
              <a:t>Possible side effects include: </a:t>
            </a:r>
          </a:p>
          <a:p>
            <a:pPr marL="285750" indent="-285750">
              <a:spcBef>
                <a:spcPts val="600"/>
              </a:spcBef>
              <a:spcAft>
                <a:spcPts val="600"/>
              </a:spcAft>
              <a:buFont typeface="Arial" panose="020B0604020202020204" pitchFamily="34" charset="0"/>
              <a:buChar char="•"/>
            </a:pPr>
            <a:r>
              <a:rPr lang="en-US" sz="2400" dirty="0"/>
              <a:t>swelling</a:t>
            </a:r>
          </a:p>
          <a:p>
            <a:pPr marL="285750" indent="-285750">
              <a:spcBef>
                <a:spcPts val="600"/>
              </a:spcBef>
              <a:spcAft>
                <a:spcPts val="600"/>
              </a:spcAft>
              <a:buFont typeface="Arial" panose="020B0604020202020204" pitchFamily="34" charset="0"/>
              <a:buChar char="•"/>
            </a:pPr>
            <a:r>
              <a:rPr lang="en-US" sz="2400" dirty="0"/>
              <a:t>skin changes</a:t>
            </a:r>
          </a:p>
          <a:p>
            <a:pPr marL="285750" indent="-285750">
              <a:spcBef>
                <a:spcPts val="600"/>
              </a:spcBef>
              <a:spcAft>
                <a:spcPts val="600"/>
              </a:spcAft>
              <a:buFont typeface="Arial" panose="020B0604020202020204" pitchFamily="34" charset="0"/>
              <a:buChar char="•"/>
            </a:pPr>
            <a:r>
              <a:rPr lang="en-US" sz="2400" dirty="0"/>
              <a:t>fatigue</a:t>
            </a:r>
          </a:p>
        </p:txBody>
      </p:sp>
      <p:sp>
        <p:nvSpPr>
          <p:cNvPr id="7" name="TextBox 6"/>
          <p:cNvSpPr txBox="1"/>
          <p:nvPr/>
        </p:nvSpPr>
        <p:spPr>
          <a:xfrm>
            <a:off x="3962400" y="5259606"/>
            <a:ext cx="5499100" cy="276999"/>
          </a:xfrm>
          <a:prstGeom prst="rect">
            <a:avLst/>
          </a:prstGeom>
          <a:noFill/>
        </p:spPr>
        <p:txBody>
          <a:bodyPr wrap="square" rtlCol="0">
            <a:spAutoFit/>
          </a:bodyPr>
          <a:lstStyle/>
          <a:p>
            <a:r>
              <a:rPr lang="en-US" sz="1200" i="1" dirty="0">
                <a:solidFill>
                  <a:schemeClr val="bg2"/>
                </a:solidFill>
              </a:rPr>
              <a:t>Source: National  Cancer Institute – Understanding Cancer Series, 2009</a:t>
            </a:r>
          </a:p>
        </p:txBody>
      </p:sp>
    </p:spTree>
    <p:extLst>
      <p:ext uri="{BB962C8B-B14F-4D97-AF65-F5344CB8AC3E}">
        <p14:creationId xmlns:p14="http://schemas.microsoft.com/office/powerpoint/2010/main" val="13152225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Chemotherapy </a:t>
            </a:r>
          </a:p>
        </p:txBody>
      </p:sp>
      <p:sp>
        <p:nvSpPr>
          <p:cNvPr id="3" name="Content Placeholder 2"/>
          <p:cNvSpPr>
            <a:spLocks noGrp="1"/>
          </p:cNvSpPr>
          <p:nvPr>
            <p:ph idx="1"/>
          </p:nvPr>
        </p:nvSpPr>
        <p:spPr/>
        <p:txBody>
          <a:bodyPr>
            <a:normAutofit fontScale="92500" lnSpcReduction="10000"/>
          </a:bodyPr>
          <a:lstStyle/>
          <a:p>
            <a:pPr marL="0" indent="0">
              <a:spcBef>
                <a:spcPts val="600"/>
              </a:spcBef>
              <a:spcAft>
                <a:spcPts val="600"/>
              </a:spcAft>
              <a:buNone/>
            </a:pPr>
            <a:r>
              <a:rPr lang="en-US" sz="3000" dirty="0"/>
              <a:t>Possible side effects: </a:t>
            </a:r>
          </a:p>
          <a:p>
            <a:pPr>
              <a:spcBef>
                <a:spcPts val="600"/>
              </a:spcBef>
              <a:spcAft>
                <a:spcPts val="600"/>
              </a:spcAft>
            </a:pPr>
            <a:r>
              <a:rPr lang="en-US" sz="3000" dirty="0"/>
              <a:t>Fatigue</a:t>
            </a:r>
          </a:p>
          <a:p>
            <a:pPr>
              <a:spcBef>
                <a:spcPts val="600"/>
              </a:spcBef>
              <a:spcAft>
                <a:spcPts val="600"/>
              </a:spcAft>
            </a:pPr>
            <a:r>
              <a:rPr lang="en-US" sz="3000" dirty="0"/>
              <a:t>Nausea</a:t>
            </a:r>
          </a:p>
          <a:p>
            <a:pPr>
              <a:spcBef>
                <a:spcPts val="600"/>
              </a:spcBef>
              <a:spcAft>
                <a:spcPts val="600"/>
              </a:spcAft>
            </a:pPr>
            <a:r>
              <a:rPr lang="en-US" sz="3000" dirty="0"/>
              <a:t>Vomiting</a:t>
            </a:r>
          </a:p>
          <a:p>
            <a:pPr>
              <a:spcBef>
                <a:spcPts val="600"/>
              </a:spcBef>
              <a:spcAft>
                <a:spcPts val="600"/>
              </a:spcAft>
            </a:pPr>
            <a:r>
              <a:rPr lang="en-US" sz="3000" dirty="0"/>
              <a:t>Hair Loss</a:t>
            </a:r>
          </a:p>
          <a:p>
            <a:pPr>
              <a:spcBef>
                <a:spcPts val="600"/>
              </a:spcBef>
              <a:spcAft>
                <a:spcPts val="600"/>
              </a:spcAft>
            </a:pPr>
            <a:r>
              <a:rPr lang="en-US" sz="3000" dirty="0"/>
              <a:t>Mouth sores</a:t>
            </a:r>
          </a:p>
          <a:p>
            <a:pPr>
              <a:spcBef>
                <a:spcPts val="600"/>
              </a:spcBef>
              <a:spcAft>
                <a:spcPts val="600"/>
              </a:spcAft>
            </a:pPr>
            <a:r>
              <a:rPr lang="en-US" sz="3000" dirty="0"/>
              <a:t>Pain</a:t>
            </a:r>
          </a:p>
          <a:p>
            <a:pPr marL="0" indent="0">
              <a:buNone/>
            </a:pPr>
            <a:endParaRPr lang="en-US" dirty="0"/>
          </a:p>
        </p:txBody>
      </p:sp>
      <p:sp>
        <p:nvSpPr>
          <p:cNvPr id="5" name="TextBox 4"/>
          <p:cNvSpPr txBox="1"/>
          <p:nvPr/>
        </p:nvSpPr>
        <p:spPr>
          <a:xfrm>
            <a:off x="3962400" y="5259606"/>
            <a:ext cx="5499100" cy="276999"/>
          </a:xfrm>
          <a:prstGeom prst="rect">
            <a:avLst/>
          </a:prstGeom>
          <a:noFill/>
        </p:spPr>
        <p:txBody>
          <a:bodyPr wrap="square" rtlCol="0">
            <a:spAutoFit/>
          </a:bodyPr>
          <a:lstStyle/>
          <a:p>
            <a:r>
              <a:rPr lang="en-US" sz="1200" i="1" dirty="0">
                <a:solidFill>
                  <a:schemeClr val="bg2"/>
                </a:solidFill>
              </a:rPr>
              <a:t>Source: National  Cancer Institute – Understanding Cancer Series, 2009</a:t>
            </a:r>
          </a:p>
        </p:txBody>
      </p:sp>
    </p:spTree>
    <p:extLst>
      <p:ext uri="{BB962C8B-B14F-4D97-AF65-F5344CB8AC3E}">
        <p14:creationId xmlns:p14="http://schemas.microsoft.com/office/powerpoint/2010/main" val="30321718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3143" y="236537"/>
            <a:ext cx="8537713" cy="1143000"/>
          </a:xfrm>
        </p:spPr>
        <p:txBody>
          <a:bodyPr>
            <a:normAutofit fontScale="90000"/>
          </a:bodyPr>
          <a:lstStyle/>
          <a:p>
            <a:r>
              <a:rPr lang="en-US" dirty="0"/>
              <a:t>Neo-adjuvant and Adjuvant Treatment </a:t>
            </a:r>
          </a:p>
        </p:txBody>
      </p:sp>
      <p:sp>
        <p:nvSpPr>
          <p:cNvPr id="4" name="Content Placeholder 2"/>
          <p:cNvSpPr txBox="1">
            <a:spLocks/>
          </p:cNvSpPr>
          <p:nvPr/>
        </p:nvSpPr>
        <p:spPr bwMode="auto">
          <a:xfrm>
            <a:off x="140367" y="1295400"/>
            <a:ext cx="441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spcBef>
                <a:spcPts val="600"/>
              </a:spcBef>
              <a:spcAft>
                <a:spcPts val="600"/>
              </a:spcAft>
              <a:buFontTx/>
              <a:buNone/>
            </a:pPr>
            <a:r>
              <a:rPr lang="en-US" kern="0" dirty="0"/>
              <a:t>	</a:t>
            </a:r>
            <a:r>
              <a:rPr lang="en-US" sz="2800" kern="0" dirty="0"/>
              <a:t>Neo-adjuvant</a:t>
            </a:r>
            <a:r>
              <a:rPr lang="en-US" kern="0" dirty="0"/>
              <a:t> </a:t>
            </a:r>
          </a:p>
          <a:p>
            <a:pPr marL="0" indent="0">
              <a:spcBef>
                <a:spcPts val="600"/>
              </a:spcBef>
              <a:spcAft>
                <a:spcPts val="600"/>
              </a:spcAft>
              <a:buFontTx/>
              <a:buNone/>
            </a:pPr>
            <a:r>
              <a:rPr lang="en-US" sz="2000" kern="0" dirty="0">
                <a:solidFill>
                  <a:srgbClr val="C00000"/>
                </a:solidFill>
              </a:rPr>
              <a:t>	</a:t>
            </a:r>
            <a:r>
              <a:rPr lang="en-US" sz="2000" kern="0" dirty="0"/>
              <a:t>      (Given before)</a:t>
            </a:r>
          </a:p>
          <a:p>
            <a:pPr marL="0" indent="0">
              <a:spcBef>
                <a:spcPts val="600"/>
              </a:spcBef>
              <a:spcAft>
                <a:spcPts val="600"/>
              </a:spcAft>
              <a:buFontTx/>
              <a:buNone/>
            </a:pPr>
            <a:r>
              <a:rPr lang="en-US" kern="0" dirty="0"/>
              <a:t>	</a:t>
            </a:r>
            <a:r>
              <a:rPr lang="en-US" sz="2400" kern="0" dirty="0"/>
              <a:t>Chemotherapy</a:t>
            </a:r>
          </a:p>
          <a:p>
            <a:pPr marL="0" indent="0">
              <a:spcBef>
                <a:spcPts val="600"/>
              </a:spcBef>
              <a:spcAft>
                <a:spcPts val="600"/>
              </a:spcAft>
              <a:buFontTx/>
              <a:buNone/>
            </a:pPr>
            <a:r>
              <a:rPr lang="en-US" sz="2400" kern="0" dirty="0"/>
              <a:t>	Radiation therapy</a:t>
            </a:r>
          </a:p>
          <a:p>
            <a:pPr marL="0" indent="0">
              <a:spcBef>
                <a:spcPts val="600"/>
              </a:spcBef>
              <a:spcAft>
                <a:spcPts val="600"/>
              </a:spcAft>
              <a:buFontTx/>
              <a:buNone/>
            </a:pPr>
            <a:r>
              <a:rPr lang="en-US" sz="2400" kern="0" dirty="0"/>
              <a:t>	Hormone therapy</a:t>
            </a:r>
          </a:p>
          <a:p>
            <a:pPr marL="0" indent="0">
              <a:buFontTx/>
              <a:buNone/>
            </a:pPr>
            <a:r>
              <a:rPr lang="en-US" kern="0" dirty="0"/>
              <a:t>	</a:t>
            </a:r>
          </a:p>
        </p:txBody>
      </p:sp>
      <p:sp>
        <p:nvSpPr>
          <p:cNvPr id="3" name="Content Placeholder 2"/>
          <p:cNvSpPr>
            <a:spLocks noGrp="1"/>
          </p:cNvSpPr>
          <p:nvPr>
            <p:ph idx="1"/>
          </p:nvPr>
        </p:nvSpPr>
        <p:spPr>
          <a:xfrm>
            <a:off x="4559967" y="1357333"/>
            <a:ext cx="4419600" cy="4525963"/>
          </a:xfrm>
        </p:spPr>
        <p:txBody>
          <a:bodyPr/>
          <a:lstStyle/>
          <a:p>
            <a:pPr marL="0" indent="0">
              <a:spcBef>
                <a:spcPts val="600"/>
              </a:spcBef>
              <a:spcAft>
                <a:spcPts val="600"/>
              </a:spcAft>
              <a:buNone/>
            </a:pPr>
            <a:r>
              <a:rPr lang="en-US" dirty="0"/>
              <a:t>	   </a:t>
            </a:r>
            <a:r>
              <a:rPr lang="en-US" sz="2800" dirty="0"/>
              <a:t>Adjuvant</a:t>
            </a:r>
            <a:r>
              <a:rPr lang="en-US" dirty="0"/>
              <a:t> </a:t>
            </a:r>
          </a:p>
          <a:p>
            <a:pPr marL="0" indent="0">
              <a:spcBef>
                <a:spcPts val="600"/>
              </a:spcBef>
              <a:spcAft>
                <a:spcPts val="600"/>
              </a:spcAft>
              <a:buNone/>
            </a:pPr>
            <a:r>
              <a:rPr lang="en-US" sz="2000" dirty="0">
                <a:solidFill>
                  <a:srgbClr val="C00000"/>
                </a:solidFill>
              </a:rPr>
              <a:t>	</a:t>
            </a:r>
            <a:r>
              <a:rPr lang="en-US" sz="2000" dirty="0">
                <a:solidFill>
                  <a:schemeClr val="tx1"/>
                </a:solidFill>
              </a:rPr>
              <a:t>      (Given after)</a:t>
            </a:r>
          </a:p>
          <a:p>
            <a:pPr marL="0" indent="0">
              <a:spcBef>
                <a:spcPts val="600"/>
              </a:spcBef>
              <a:spcAft>
                <a:spcPts val="600"/>
              </a:spcAft>
              <a:buNone/>
            </a:pPr>
            <a:r>
              <a:rPr lang="en-US" sz="2800" dirty="0"/>
              <a:t>	</a:t>
            </a:r>
            <a:r>
              <a:rPr lang="en-US" sz="2400" dirty="0"/>
              <a:t>Chemotherapy</a:t>
            </a:r>
          </a:p>
          <a:p>
            <a:pPr marL="0" indent="0">
              <a:spcBef>
                <a:spcPts val="600"/>
              </a:spcBef>
              <a:spcAft>
                <a:spcPts val="600"/>
              </a:spcAft>
              <a:buNone/>
            </a:pPr>
            <a:r>
              <a:rPr lang="en-US" sz="2400" dirty="0"/>
              <a:t>	Radiation therapy</a:t>
            </a:r>
          </a:p>
          <a:p>
            <a:pPr marL="0" indent="0">
              <a:spcBef>
                <a:spcPts val="600"/>
              </a:spcBef>
              <a:spcAft>
                <a:spcPts val="600"/>
              </a:spcAft>
              <a:buNone/>
            </a:pPr>
            <a:r>
              <a:rPr lang="en-US" sz="2400" dirty="0"/>
              <a:t>	Hormone therapy</a:t>
            </a:r>
          </a:p>
          <a:p>
            <a:pPr marL="0" indent="0">
              <a:spcBef>
                <a:spcPts val="600"/>
              </a:spcBef>
              <a:spcAft>
                <a:spcPts val="600"/>
              </a:spcAft>
              <a:buNone/>
            </a:pPr>
            <a:r>
              <a:rPr lang="en-US" sz="2400" dirty="0"/>
              <a:t>	Targeted therapy </a:t>
            </a:r>
          </a:p>
          <a:p>
            <a:pPr marL="0" indent="0">
              <a:spcBef>
                <a:spcPts val="600"/>
              </a:spcBef>
              <a:spcAft>
                <a:spcPts val="600"/>
              </a:spcAft>
              <a:buNone/>
            </a:pPr>
            <a:r>
              <a:rPr lang="en-US" sz="2400" dirty="0"/>
              <a:t>	Biological therapy </a:t>
            </a:r>
          </a:p>
        </p:txBody>
      </p:sp>
      <p:sp>
        <p:nvSpPr>
          <p:cNvPr id="6" name="TextBox 5"/>
          <p:cNvSpPr txBox="1"/>
          <p:nvPr/>
        </p:nvSpPr>
        <p:spPr>
          <a:xfrm>
            <a:off x="3962400" y="5259606"/>
            <a:ext cx="5499100" cy="276999"/>
          </a:xfrm>
          <a:prstGeom prst="rect">
            <a:avLst/>
          </a:prstGeom>
          <a:noFill/>
        </p:spPr>
        <p:txBody>
          <a:bodyPr wrap="square" rtlCol="0">
            <a:spAutoFit/>
          </a:bodyPr>
          <a:lstStyle/>
          <a:p>
            <a:r>
              <a:rPr lang="en-US" sz="1200" i="1" dirty="0">
                <a:solidFill>
                  <a:schemeClr val="bg2"/>
                </a:solidFill>
              </a:rPr>
              <a:t>Source: National  Cancer Institute – Understanding Cancer Series, 2009</a:t>
            </a:r>
          </a:p>
        </p:txBody>
      </p:sp>
    </p:spTree>
    <p:extLst>
      <p:ext uri="{BB962C8B-B14F-4D97-AF65-F5344CB8AC3E}">
        <p14:creationId xmlns:p14="http://schemas.microsoft.com/office/powerpoint/2010/main" val="249625380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Targeted Therapy</a:t>
            </a:r>
          </a:p>
        </p:txBody>
      </p:sp>
      <p:sp>
        <p:nvSpPr>
          <p:cNvPr id="3" name="Content Placeholder 2"/>
          <p:cNvSpPr>
            <a:spLocks noGrp="1"/>
          </p:cNvSpPr>
          <p:nvPr>
            <p:ph idx="1"/>
          </p:nvPr>
        </p:nvSpPr>
        <p:spPr>
          <a:xfrm>
            <a:off x="457200" y="1461701"/>
            <a:ext cx="8229600" cy="3810000"/>
          </a:xfrm>
        </p:spPr>
        <p:txBody>
          <a:bodyPr>
            <a:noAutofit/>
          </a:bodyPr>
          <a:lstStyle/>
          <a:p>
            <a:pPr>
              <a:spcBef>
                <a:spcPts val="600"/>
              </a:spcBef>
              <a:spcAft>
                <a:spcPts val="600"/>
              </a:spcAft>
            </a:pPr>
            <a:r>
              <a:rPr lang="en-US" sz="2800" dirty="0"/>
              <a:t>“Molecularly targeted drugs” or “precision medicines”</a:t>
            </a:r>
          </a:p>
          <a:p>
            <a:pPr>
              <a:spcBef>
                <a:spcPts val="600"/>
              </a:spcBef>
              <a:spcAft>
                <a:spcPts val="600"/>
              </a:spcAft>
            </a:pPr>
            <a:r>
              <a:rPr lang="en-US" sz="2800" dirty="0"/>
              <a:t>Tumor tissue is tested </a:t>
            </a:r>
          </a:p>
          <a:p>
            <a:pPr>
              <a:spcBef>
                <a:spcPts val="600"/>
              </a:spcBef>
              <a:spcAft>
                <a:spcPts val="600"/>
              </a:spcAft>
            </a:pPr>
            <a:r>
              <a:rPr lang="en-US" sz="2800" dirty="0"/>
              <a:t>Different from standard chemotherapy</a:t>
            </a:r>
          </a:p>
          <a:p>
            <a:pPr>
              <a:spcBef>
                <a:spcPts val="600"/>
              </a:spcBef>
              <a:spcAft>
                <a:spcPts val="600"/>
              </a:spcAft>
            </a:pPr>
            <a:r>
              <a:rPr lang="en-US" sz="2800" dirty="0"/>
              <a:t>Some types of targeted therapies:</a:t>
            </a:r>
          </a:p>
          <a:p>
            <a:pPr marL="457200" lvl="1" indent="0">
              <a:spcBef>
                <a:spcPts val="600"/>
              </a:spcBef>
              <a:spcAft>
                <a:spcPts val="600"/>
              </a:spcAft>
              <a:buNone/>
            </a:pPr>
            <a:r>
              <a:rPr lang="en-US" dirty="0"/>
              <a:t>- Hormone therapy, angiogenesis inhibitors,  immunotherapies, monoclonal antibodies</a:t>
            </a:r>
          </a:p>
        </p:txBody>
      </p:sp>
      <p:sp>
        <p:nvSpPr>
          <p:cNvPr id="4" name="TextBox 3"/>
          <p:cNvSpPr txBox="1"/>
          <p:nvPr/>
        </p:nvSpPr>
        <p:spPr>
          <a:xfrm>
            <a:off x="4191000" y="5271701"/>
            <a:ext cx="5499100" cy="276999"/>
          </a:xfrm>
          <a:prstGeom prst="rect">
            <a:avLst/>
          </a:prstGeom>
          <a:noFill/>
        </p:spPr>
        <p:txBody>
          <a:bodyPr wrap="square" rtlCol="0">
            <a:spAutoFit/>
          </a:bodyPr>
          <a:lstStyle/>
          <a:p>
            <a:r>
              <a:rPr lang="en-US" sz="1200" i="1" dirty="0">
                <a:solidFill>
                  <a:schemeClr val="bg2"/>
                </a:solidFill>
              </a:rPr>
              <a:t>Source: National  Cancer Institute – Targeted Cancer Therapies. 2013</a:t>
            </a:r>
          </a:p>
        </p:txBody>
      </p:sp>
    </p:spTree>
    <p:extLst>
      <p:ext uri="{BB962C8B-B14F-4D97-AF65-F5344CB8AC3E}">
        <p14:creationId xmlns:p14="http://schemas.microsoft.com/office/powerpoint/2010/main" val="22473927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Hormone Therapy</a:t>
            </a:r>
          </a:p>
        </p:txBody>
      </p:sp>
      <p:sp>
        <p:nvSpPr>
          <p:cNvPr id="3" name="Content Placeholder 2"/>
          <p:cNvSpPr>
            <a:spLocks noGrp="1"/>
          </p:cNvSpPr>
          <p:nvPr>
            <p:ph idx="1"/>
          </p:nvPr>
        </p:nvSpPr>
        <p:spPr>
          <a:xfrm>
            <a:off x="457200" y="1350666"/>
            <a:ext cx="8229600" cy="3810000"/>
          </a:xfrm>
        </p:spPr>
        <p:txBody>
          <a:bodyPr>
            <a:normAutofit lnSpcReduction="10000"/>
          </a:bodyPr>
          <a:lstStyle/>
          <a:p>
            <a:pPr marL="0" indent="0">
              <a:spcBef>
                <a:spcPts val="600"/>
              </a:spcBef>
              <a:spcAft>
                <a:spcPts val="600"/>
              </a:spcAft>
              <a:buNone/>
            </a:pPr>
            <a:r>
              <a:rPr lang="en-US" sz="3000" dirty="0"/>
              <a:t>Drugs given to block the body’s natural hormones to slow or stop the growth of cancer </a:t>
            </a:r>
          </a:p>
          <a:p>
            <a:pPr marL="0" indent="0">
              <a:spcBef>
                <a:spcPts val="600"/>
              </a:spcBef>
              <a:spcAft>
                <a:spcPts val="600"/>
              </a:spcAft>
              <a:buNone/>
            </a:pPr>
            <a:endParaRPr lang="en-US" sz="3000" dirty="0"/>
          </a:p>
          <a:p>
            <a:pPr marL="0" indent="0">
              <a:spcBef>
                <a:spcPts val="600"/>
              </a:spcBef>
              <a:spcAft>
                <a:spcPts val="600"/>
              </a:spcAft>
              <a:buNone/>
            </a:pPr>
            <a:endParaRPr lang="en-US" sz="3000" dirty="0"/>
          </a:p>
          <a:p>
            <a:pPr marL="0" indent="0">
              <a:spcBef>
                <a:spcPts val="600"/>
              </a:spcBef>
              <a:spcAft>
                <a:spcPts val="600"/>
              </a:spcAft>
              <a:buNone/>
            </a:pPr>
            <a:endParaRPr lang="en-US" sz="3000" dirty="0"/>
          </a:p>
          <a:p>
            <a:pPr marL="0" indent="0">
              <a:spcBef>
                <a:spcPts val="600"/>
              </a:spcBef>
              <a:spcAft>
                <a:spcPts val="600"/>
              </a:spcAft>
              <a:buNone/>
            </a:pPr>
            <a:endParaRPr lang="en-US" sz="3000" dirty="0"/>
          </a:p>
          <a:p>
            <a:pPr marL="0" indent="0">
              <a:spcBef>
                <a:spcPts val="600"/>
              </a:spcBef>
              <a:spcAft>
                <a:spcPts val="600"/>
              </a:spcAft>
              <a:buNone/>
            </a:pPr>
            <a:r>
              <a:rPr lang="en-US" sz="3000" dirty="0"/>
              <a:t>Side effects depend on the drug used</a:t>
            </a:r>
          </a:p>
        </p:txBody>
      </p:sp>
      <p:graphicFrame>
        <p:nvGraphicFramePr>
          <p:cNvPr id="5" name="Diagram 4" descr="Two boxes titled &quot;breast cancer&quot; and &quot;prostate cancer&quot;"/>
          <p:cNvGraphicFramePr/>
          <p:nvPr>
            <p:extLst>
              <p:ext uri="{D42A27DB-BD31-4B8C-83A1-F6EECF244321}">
                <p14:modId xmlns:p14="http://schemas.microsoft.com/office/powerpoint/2010/main" val="3345769298"/>
              </p:ext>
            </p:extLst>
          </p:nvPr>
        </p:nvGraphicFramePr>
        <p:xfrm>
          <a:off x="1371600" y="1981200"/>
          <a:ext cx="5943600" cy="30480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a:off x="3429000" y="5101205"/>
            <a:ext cx="5638800" cy="461665"/>
          </a:xfrm>
          <a:prstGeom prst="rect">
            <a:avLst/>
          </a:prstGeom>
          <a:noFill/>
        </p:spPr>
        <p:txBody>
          <a:bodyPr wrap="square" rtlCol="0">
            <a:spAutoFit/>
          </a:bodyPr>
          <a:lstStyle/>
          <a:p>
            <a:r>
              <a:rPr lang="en-US" sz="1200" i="1" dirty="0">
                <a:solidFill>
                  <a:schemeClr val="bg2"/>
                </a:solidFill>
              </a:rPr>
              <a:t>Sources: National  Cancer Institute – Hormone Therapy for Breast Cancer, 2012; National Cancer Institute – Hormone Therapy for Prostate Cancer, 2014</a:t>
            </a:r>
          </a:p>
        </p:txBody>
      </p:sp>
    </p:spTree>
    <p:extLst>
      <p:ext uri="{BB962C8B-B14F-4D97-AF65-F5344CB8AC3E}">
        <p14:creationId xmlns:p14="http://schemas.microsoft.com/office/powerpoint/2010/main" val="21125071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600" dirty="0"/>
              <a:t>Learning Objectives</a:t>
            </a:r>
          </a:p>
        </p:txBody>
      </p:sp>
      <p:sp>
        <p:nvSpPr>
          <p:cNvPr id="3" name="Content Placeholder 2"/>
          <p:cNvSpPr>
            <a:spLocks noGrp="1"/>
          </p:cNvSpPr>
          <p:nvPr>
            <p:ph idx="1"/>
          </p:nvPr>
        </p:nvSpPr>
        <p:spPr/>
        <p:txBody>
          <a:bodyPr/>
          <a:lstStyle/>
          <a:p>
            <a:pPr>
              <a:spcBef>
                <a:spcPts val="600"/>
              </a:spcBef>
              <a:spcAft>
                <a:spcPts val="600"/>
              </a:spcAft>
            </a:pPr>
            <a:r>
              <a:rPr lang="en-US" sz="2800" dirty="0"/>
              <a:t>Demonstrate a basic understanding of cancer</a:t>
            </a:r>
          </a:p>
          <a:p>
            <a:pPr>
              <a:spcBef>
                <a:spcPts val="600"/>
              </a:spcBef>
              <a:spcAft>
                <a:spcPts val="600"/>
              </a:spcAft>
            </a:pPr>
            <a:r>
              <a:rPr lang="en-US" sz="2800" dirty="0"/>
              <a:t>Demonstrate a basic understanding of cancer screening and testing to detect cancer</a:t>
            </a:r>
          </a:p>
          <a:p>
            <a:pPr>
              <a:spcBef>
                <a:spcPts val="600"/>
              </a:spcBef>
              <a:spcAft>
                <a:spcPts val="600"/>
              </a:spcAft>
            </a:pPr>
            <a:r>
              <a:rPr lang="en-US" sz="2800" dirty="0"/>
              <a:t>Summarize basic cancer treatment options</a:t>
            </a:r>
          </a:p>
          <a:p>
            <a:pPr>
              <a:spcBef>
                <a:spcPts val="600"/>
              </a:spcBef>
              <a:spcAft>
                <a:spcPts val="600"/>
              </a:spcAft>
            </a:pPr>
            <a:r>
              <a:rPr lang="en-US" sz="2800" dirty="0"/>
              <a:t>Identify supportive care services and options that are generally available </a:t>
            </a:r>
          </a:p>
          <a:p>
            <a:pPr>
              <a:spcBef>
                <a:spcPts val="600"/>
              </a:spcBef>
              <a:spcAft>
                <a:spcPts val="600"/>
              </a:spcAft>
            </a:pPr>
            <a:r>
              <a:rPr lang="en-US" sz="2800" dirty="0"/>
              <a:t>Identify and use professional resources</a:t>
            </a:r>
          </a:p>
        </p:txBody>
      </p:sp>
    </p:spTree>
    <p:extLst>
      <p:ext uri="{BB962C8B-B14F-4D97-AF65-F5344CB8AC3E}">
        <p14:creationId xmlns:p14="http://schemas.microsoft.com/office/powerpoint/2010/main" val="245558466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3600" dirty="0"/>
              <a:t>Palliative Medicine</a:t>
            </a:r>
          </a:p>
        </p:txBody>
      </p:sp>
      <p:pic>
        <p:nvPicPr>
          <p:cNvPr id="8" name="Online Media 7" descr="Video on palliative care story">
            <a:hlinkClick r:id="" action="ppaction://media"/>
            <a:extLst>
              <a:ext uri="{FF2B5EF4-FFF2-40B4-BE49-F238E27FC236}">
                <a16:creationId xmlns:a16="http://schemas.microsoft.com/office/drawing/2014/main" id="{F66BABF2-0916-4520-ABE7-05459F01439B}"/>
              </a:ext>
            </a:extLst>
          </p:cNvPr>
          <p:cNvPicPr>
            <a:picLocks noGrp="1" noRot="1" noChangeAspect="1"/>
          </p:cNvPicPr>
          <p:nvPr>
            <p:ph idx="1"/>
            <a:videoFile r:link="rId1"/>
          </p:nvPr>
        </p:nvPicPr>
        <p:blipFill>
          <a:blip r:embed="rId4"/>
          <a:stretch>
            <a:fillRect/>
          </a:stretch>
        </p:blipFill>
        <p:spPr>
          <a:xfrm>
            <a:off x="1222375" y="1143000"/>
            <a:ext cx="6699250" cy="3768329"/>
          </a:xfrm>
          <a:prstGeom prst="rect">
            <a:avLst/>
          </a:prstGeom>
        </p:spPr>
      </p:pic>
      <p:sp>
        <p:nvSpPr>
          <p:cNvPr id="3" name="TextBox 2">
            <a:extLst>
              <a:ext uri="{FF2B5EF4-FFF2-40B4-BE49-F238E27FC236}">
                <a16:creationId xmlns:a16="http://schemas.microsoft.com/office/drawing/2014/main" id="{81FB5DD3-3CD0-4489-804B-782B417F8940}"/>
              </a:ext>
            </a:extLst>
          </p:cNvPr>
          <p:cNvSpPr txBox="1"/>
          <p:nvPr/>
        </p:nvSpPr>
        <p:spPr>
          <a:xfrm>
            <a:off x="2781300" y="5055390"/>
            <a:ext cx="3581400" cy="369332"/>
          </a:xfrm>
          <a:prstGeom prst="rect">
            <a:avLst/>
          </a:prstGeom>
          <a:noFill/>
        </p:spPr>
        <p:txBody>
          <a:bodyPr wrap="square" rtlCol="0">
            <a:spAutoFit/>
          </a:bodyPr>
          <a:lstStyle/>
          <a:p>
            <a:r>
              <a:rPr lang="en-US" dirty="0"/>
              <a:t>Click </a:t>
            </a:r>
            <a:r>
              <a:rPr lang="en-US" dirty="0">
                <a:hlinkClick r:id="rId5"/>
              </a:rPr>
              <a:t>here</a:t>
            </a:r>
            <a:r>
              <a:rPr lang="en-US" dirty="0"/>
              <a:t> to watch the video</a:t>
            </a:r>
          </a:p>
        </p:txBody>
      </p:sp>
      <p:sp>
        <p:nvSpPr>
          <p:cNvPr id="4" name="TextBox 3"/>
          <p:cNvSpPr txBox="1"/>
          <p:nvPr/>
        </p:nvSpPr>
        <p:spPr>
          <a:xfrm>
            <a:off x="6858000" y="5240056"/>
            <a:ext cx="2514600" cy="276999"/>
          </a:xfrm>
          <a:prstGeom prst="rect">
            <a:avLst/>
          </a:prstGeom>
          <a:noFill/>
        </p:spPr>
        <p:txBody>
          <a:bodyPr wrap="square" rtlCol="0">
            <a:spAutoFit/>
          </a:bodyPr>
          <a:lstStyle/>
          <a:p>
            <a:r>
              <a:rPr lang="en-US" sz="1200" i="1" dirty="0">
                <a:solidFill>
                  <a:schemeClr val="bg2"/>
                </a:solidFill>
              </a:rPr>
              <a:t>Source: GetPalliativeCare.org</a:t>
            </a:r>
          </a:p>
        </p:txBody>
      </p:sp>
    </p:spTree>
    <p:extLst>
      <p:ext uri="{BB962C8B-B14F-4D97-AF65-F5344CB8AC3E}">
        <p14:creationId xmlns:p14="http://schemas.microsoft.com/office/powerpoint/2010/main" val="136494405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Supportive Care Services </a:t>
            </a:r>
          </a:p>
        </p:txBody>
      </p:sp>
      <p:graphicFrame>
        <p:nvGraphicFramePr>
          <p:cNvPr id="4" name="Content Placeholder 3" descr="Table depicting supportive care services, such as psychosocial support services, rehabilitation, spiritual support/chaplain services and hospice. "/>
          <p:cNvGraphicFramePr>
            <a:graphicFrameLocks noGrp="1"/>
          </p:cNvGraphicFramePr>
          <p:nvPr>
            <p:ph idx="1"/>
            <p:extLst>
              <p:ext uri="{D42A27DB-BD31-4B8C-83A1-F6EECF244321}">
                <p14:modId xmlns:p14="http://schemas.microsoft.com/office/powerpoint/2010/main" val="3751511847"/>
              </p:ext>
            </p:extLst>
          </p:nvPr>
        </p:nvGraphicFramePr>
        <p:xfrm>
          <a:off x="457200" y="1219200"/>
          <a:ext cx="8229600" cy="3886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5257800" y="5105400"/>
            <a:ext cx="3886200" cy="461665"/>
          </a:xfrm>
          <a:prstGeom prst="rect">
            <a:avLst/>
          </a:prstGeom>
          <a:noFill/>
        </p:spPr>
        <p:txBody>
          <a:bodyPr wrap="square" rtlCol="0">
            <a:spAutoFit/>
          </a:bodyPr>
          <a:lstStyle/>
          <a:p>
            <a:r>
              <a:rPr lang="en-US" sz="1200" i="1" dirty="0">
                <a:solidFill>
                  <a:schemeClr val="bg2"/>
                </a:solidFill>
              </a:rPr>
              <a:t>Sources: Smith Center for Healing and the Arts, 2014; Silver, 2013; LIVE</a:t>
            </a:r>
            <a:r>
              <a:rPr lang="en-US" sz="1200" b="1" i="1" dirty="0">
                <a:solidFill>
                  <a:schemeClr val="bg2"/>
                </a:solidFill>
              </a:rPr>
              <a:t>STRONG</a:t>
            </a:r>
            <a:r>
              <a:rPr lang="en-US" sz="1200" i="1" dirty="0">
                <a:solidFill>
                  <a:schemeClr val="bg2"/>
                </a:solidFill>
              </a:rPr>
              <a:t>. 2015</a:t>
            </a:r>
            <a:endParaRPr lang="en-US" sz="1200" b="1" i="1" dirty="0">
              <a:solidFill>
                <a:schemeClr val="bg2"/>
              </a:solidFill>
            </a:endParaRPr>
          </a:p>
        </p:txBody>
      </p:sp>
    </p:spTree>
    <p:extLst>
      <p:ext uri="{BB962C8B-B14F-4D97-AF65-F5344CB8AC3E}">
        <p14:creationId xmlns:p14="http://schemas.microsoft.com/office/powerpoint/2010/main" val="377889777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7499" y="223897"/>
            <a:ext cx="9143999" cy="1143000"/>
          </a:xfrm>
        </p:spPr>
        <p:txBody>
          <a:bodyPr>
            <a:normAutofit fontScale="90000"/>
          </a:bodyPr>
          <a:lstStyle/>
          <a:p>
            <a:r>
              <a:rPr lang="en-US" dirty="0"/>
              <a:t>Complementary and Alternative Medicine</a:t>
            </a:r>
          </a:p>
        </p:txBody>
      </p:sp>
      <p:sp>
        <p:nvSpPr>
          <p:cNvPr id="13" name="Rectangle 12"/>
          <p:cNvSpPr/>
          <p:nvPr/>
        </p:nvSpPr>
        <p:spPr>
          <a:xfrm>
            <a:off x="152400" y="2209800"/>
            <a:ext cx="8819691" cy="2062103"/>
          </a:xfrm>
          <a:prstGeom prst="rect">
            <a:avLst/>
          </a:prstGeom>
        </p:spPr>
        <p:txBody>
          <a:bodyPr wrap="square">
            <a:spAutoFit/>
          </a:bodyPr>
          <a:lstStyle/>
          <a:p>
            <a:pPr algn="ctr"/>
            <a:r>
              <a:rPr lang="en-US" sz="3200" i="1" dirty="0"/>
              <a:t>“A group of diverse medical and health care systems, practices and products that are not generally considered to be part of the conventional medicine.” </a:t>
            </a:r>
          </a:p>
        </p:txBody>
      </p:sp>
      <p:sp>
        <p:nvSpPr>
          <p:cNvPr id="14" name="TextBox 13"/>
          <p:cNvSpPr txBox="1"/>
          <p:nvPr/>
        </p:nvSpPr>
        <p:spPr>
          <a:xfrm>
            <a:off x="3975098" y="5114806"/>
            <a:ext cx="5486400" cy="461665"/>
          </a:xfrm>
          <a:prstGeom prst="rect">
            <a:avLst/>
          </a:prstGeom>
          <a:noFill/>
        </p:spPr>
        <p:txBody>
          <a:bodyPr wrap="square" rtlCol="0">
            <a:spAutoFit/>
          </a:bodyPr>
          <a:lstStyle/>
          <a:p>
            <a:r>
              <a:rPr lang="en-US" sz="1200" i="1" dirty="0">
                <a:solidFill>
                  <a:schemeClr val="bg1">
                    <a:lumMod val="50000"/>
                  </a:schemeClr>
                </a:solidFill>
              </a:rPr>
              <a:t>Sources: Smith Center for Healing and the Arts, 2014; National Center for Complimentary and Alternative Medicine, 2013</a:t>
            </a:r>
          </a:p>
        </p:txBody>
      </p:sp>
    </p:spTree>
    <p:extLst>
      <p:ext uri="{BB962C8B-B14F-4D97-AF65-F5344CB8AC3E}">
        <p14:creationId xmlns:p14="http://schemas.microsoft.com/office/powerpoint/2010/main" val="163035115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C183D7F6-B498-43B3-948B-1728B52AA6E4}">
                <adec:decorative xmlns:adec="http://schemas.microsoft.com/office/drawing/2017/decorative" val="1"/>
              </a:ext>
            </a:extLst>
          </p:cNvPr>
          <p:cNvSpPr/>
          <p:nvPr/>
        </p:nvSpPr>
        <p:spPr>
          <a:xfrm>
            <a:off x="716390" y="2222275"/>
            <a:ext cx="7810500" cy="2959326"/>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fontScale="90000"/>
          </a:bodyPr>
          <a:lstStyle/>
          <a:p>
            <a:r>
              <a:rPr lang="en-US" dirty="0"/>
              <a:t>Comparing Complementary and Alternative Medicine </a:t>
            </a:r>
          </a:p>
        </p:txBody>
      </p:sp>
      <p:sp>
        <p:nvSpPr>
          <p:cNvPr id="6" name="Rectangle 5">
            <a:extLst>
              <a:ext uri="{C183D7F6-B498-43B3-948B-1728B52AA6E4}">
                <adec:decorative xmlns:adec="http://schemas.microsoft.com/office/drawing/2017/decorative" val="1"/>
              </a:ext>
            </a:extLst>
          </p:cNvPr>
          <p:cNvSpPr/>
          <p:nvPr/>
        </p:nvSpPr>
        <p:spPr>
          <a:xfrm>
            <a:off x="716390" y="1595229"/>
            <a:ext cx="7810500" cy="622074"/>
          </a:xfrm>
          <a:prstGeom prst="rect">
            <a:avLst/>
          </a:prstGeom>
          <a:solidFill>
            <a:srgbClr val="033B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716390" y="1614107"/>
            <a:ext cx="4292600" cy="4572000"/>
          </a:xfrm>
        </p:spPr>
        <p:txBody>
          <a:bodyPr>
            <a:normAutofit/>
          </a:bodyPr>
          <a:lstStyle/>
          <a:p>
            <a:pPr marL="0" indent="0">
              <a:lnSpc>
                <a:spcPct val="150000"/>
              </a:lnSpc>
              <a:buNone/>
            </a:pPr>
            <a:r>
              <a:rPr lang="en-US" sz="2400" dirty="0">
                <a:solidFill>
                  <a:srgbClr val="FFFFFF"/>
                </a:solidFill>
              </a:rPr>
              <a:t>Complementary</a:t>
            </a:r>
          </a:p>
          <a:p>
            <a:pPr marL="0" indent="0">
              <a:lnSpc>
                <a:spcPct val="150000"/>
              </a:lnSpc>
              <a:spcBef>
                <a:spcPts val="600"/>
              </a:spcBef>
              <a:spcAft>
                <a:spcPts val="600"/>
              </a:spcAft>
              <a:buNone/>
            </a:pPr>
            <a:r>
              <a:rPr lang="en-US" sz="2000" dirty="0">
                <a:solidFill>
                  <a:schemeClr val="tx1"/>
                </a:solidFill>
              </a:rPr>
              <a:t>Used </a:t>
            </a:r>
            <a:r>
              <a:rPr lang="en-US" sz="2000" b="1" dirty="0">
                <a:solidFill>
                  <a:schemeClr val="tx1"/>
                </a:solidFill>
              </a:rPr>
              <a:t>together with </a:t>
            </a:r>
            <a:r>
              <a:rPr lang="en-US" sz="2000" dirty="0">
                <a:solidFill>
                  <a:schemeClr val="tx1"/>
                </a:solidFill>
              </a:rPr>
              <a:t>conventional medicine </a:t>
            </a:r>
          </a:p>
          <a:p>
            <a:pPr marL="0" indent="0">
              <a:spcBef>
                <a:spcPts val="600"/>
              </a:spcBef>
              <a:spcAft>
                <a:spcPts val="600"/>
              </a:spcAft>
              <a:buNone/>
            </a:pPr>
            <a:r>
              <a:rPr lang="en-US" sz="2000" dirty="0">
                <a:solidFill>
                  <a:schemeClr val="tx1"/>
                </a:solidFill>
              </a:rPr>
              <a:t>Example: Using acupuncture for pain management, while also using medications and physical therapy. </a:t>
            </a:r>
          </a:p>
        </p:txBody>
      </p:sp>
      <p:sp>
        <p:nvSpPr>
          <p:cNvPr id="5" name="Content Placeholder 2"/>
          <p:cNvSpPr txBox="1">
            <a:spLocks/>
          </p:cNvSpPr>
          <p:nvPr/>
        </p:nvSpPr>
        <p:spPr bwMode="auto">
          <a:xfrm>
            <a:off x="4876800" y="1440511"/>
            <a:ext cx="3517900" cy="3733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nSpc>
                <a:spcPct val="150000"/>
              </a:lnSpc>
              <a:buFontTx/>
              <a:buNone/>
            </a:pPr>
            <a:r>
              <a:rPr lang="en-US" sz="2400" kern="0" dirty="0">
                <a:solidFill>
                  <a:schemeClr val="bg1"/>
                </a:solidFill>
              </a:rPr>
              <a:t>Alternative</a:t>
            </a:r>
            <a:r>
              <a:rPr lang="en-US" kern="0" dirty="0">
                <a:solidFill>
                  <a:schemeClr val="bg1"/>
                </a:solidFill>
              </a:rPr>
              <a:t> </a:t>
            </a:r>
          </a:p>
          <a:p>
            <a:pPr marL="0" indent="0">
              <a:lnSpc>
                <a:spcPct val="150000"/>
              </a:lnSpc>
              <a:spcBef>
                <a:spcPts val="600"/>
              </a:spcBef>
              <a:spcAft>
                <a:spcPts val="600"/>
              </a:spcAft>
              <a:buFontTx/>
              <a:buNone/>
            </a:pPr>
            <a:r>
              <a:rPr lang="en-US" sz="2000" kern="0" dirty="0"/>
              <a:t>Used </a:t>
            </a:r>
            <a:r>
              <a:rPr lang="en-US" sz="2000" b="1" kern="0" dirty="0"/>
              <a:t>in place of </a:t>
            </a:r>
            <a:r>
              <a:rPr lang="en-US" sz="2000" kern="0" dirty="0"/>
              <a:t>conventional medicine </a:t>
            </a:r>
          </a:p>
          <a:p>
            <a:pPr marL="0" indent="0">
              <a:spcBef>
                <a:spcPts val="600"/>
              </a:spcBef>
              <a:spcAft>
                <a:spcPts val="600"/>
              </a:spcAft>
              <a:buFontTx/>
              <a:buNone/>
            </a:pPr>
            <a:r>
              <a:rPr lang="en-US" sz="2000" kern="0" dirty="0"/>
              <a:t>Example: Using traditional medicine from other cultures to treat cancer instead of chemotherapy, radiation or surgery recommended by a medical doctor </a:t>
            </a:r>
          </a:p>
        </p:txBody>
      </p:sp>
      <p:sp>
        <p:nvSpPr>
          <p:cNvPr id="10" name="TextBox 9"/>
          <p:cNvSpPr txBox="1"/>
          <p:nvPr/>
        </p:nvSpPr>
        <p:spPr>
          <a:xfrm>
            <a:off x="4724400" y="5174312"/>
            <a:ext cx="4763840" cy="461665"/>
          </a:xfrm>
          <a:prstGeom prst="rect">
            <a:avLst/>
          </a:prstGeom>
          <a:noFill/>
        </p:spPr>
        <p:txBody>
          <a:bodyPr wrap="square" rtlCol="0">
            <a:spAutoFit/>
          </a:bodyPr>
          <a:lstStyle/>
          <a:p>
            <a:r>
              <a:rPr lang="en-US" sz="1200" i="1" dirty="0">
                <a:solidFill>
                  <a:schemeClr val="bg1">
                    <a:lumMod val="50000"/>
                  </a:schemeClr>
                </a:solidFill>
              </a:rPr>
              <a:t>Sources: Smith Center for Healing and the Arts, 2014; National Center for Complimentary and Alternative Medicine, 2013</a:t>
            </a:r>
          </a:p>
        </p:txBody>
      </p:sp>
    </p:spTree>
    <p:extLst>
      <p:ext uri="{BB962C8B-B14F-4D97-AF65-F5344CB8AC3E}">
        <p14:creationId xmlns:p14="http://schemas.microsoft.com/office/powerpoint/2010/main" val="406284242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Complementary Health Approaches </a:t>
            </a:r>
          </a:p>
        </p:txBody>
      </p:sp>
      <p:sp>
        <p:nvSpPr>
          <p:cNvPr id="3" name="Content Placeholder 2"/>
          <p:cNvSpPr>
            <a:spLocks noGrp="1"/>
          </p:cNvSpPr>
          <p:nvPr>
            <p:ph idx="1"/>
          </p:nvPr>
        </p:nvSpPr>
        <p:spPr>
          <a:xfrm>
            <a:off x="685800" y="1495265"/>
            <a:ext cx="8229600" cy="3305335"/>
          </a:xfrm>
        </p:spPr>
        <p:txBody>
          <a:bodyPr>
            <a:normAutofit fontScale="92500" lnSpcReduction="10000"/>
          </a:bodyPr>
          <a:lstStyle/>
          <a:p>
            <a:pPr>
              <a:spcBef>
                <a:spcPts val="600"/>
              </a:spcBef>
              <a:spcAft>
                <a:spcPts val="600"/>
              </a:spcAft>
            </a:pPr>
            <a:r>
              <a:rPr lang="en-US" sz="2800" dirty="0"/>
              <a:t>Nutrition</a:t>
            </a:r>
          </a:p>
          <a:p>
            <a:pPr>
              <a:spcBef>
                <a:spcPts val="600"/>
              </a:spcBef>
              <a:spcAft>
                <a:spcPts val="600"/>
              </a:spcAft>
            </a:pPr>
            <a:r>
              <a:rPr lang="en-US" sz="2800" dirty="0"/>
              <a:t>Supplements</a:t>
            </a:r>
          </a:p>
          <a:p>
            <a:pPr>
              <a:spcBef>
                <a:spcPts val="600"/>
              </a:spcBef>
              <a:spcAft>
                <a:spcPts val="600"/>
              </a:spcAft>
            </a:pPr>
            <a:r>
              <a:rPr lang="en-US" sz="2800" dirty="0"/>
              <a:t>Meditation</a:t>
            </a:r>
          </a:p>
          <a:p>
            <a:pPr>
              <a:spcBef>
                <a:spcPts val="600"/>
              </a:spcBef>
              <a:spcAft>
                <a:spcPts val="600"/>
              </a:spcAft>
            </a:pPr>
            <a:r>
              <a:rPr lang="en-US" sz="2800" dirty="0"/>
              <a:t>Chiropractic</a:t>
            </a:r>
          </a:p>
          <a:p>
            <a:pPr>
              <a:spcBef>
                <a:spcPts val="600"/>
              </a:spcBef>
              <a:spcAft>
                <a:spcPts val="600"/>
              </a:spcAft>
            </a:pPr>
            <a:r>
              <a:rPr lang="en-US" sz="2800" dirty="0"/>
              <a:t>Acupuncture</a:t>
            </a:r>
          </a:p>
          <a:p>
            <a:pPr>
              <a:spcBef>
                <a:spcPts val="600"/>
              </a:spcBef>
              <a:spcAft>
                <a:spcPts val="600"/>
              </a:spcAft>
            </a:pPr>
            <a:r>
              <a:rPr lang="en-US" sz="2800" dirty="0"/>
              <a:t>Massage</a:t>
            </a:r>
          </a:p>
          <a:p>
            <a:pPr marL="0" indent="0">
              <a:buNone/>
            </a:pPr>
            <a:endParaRPr lang="en-US" dirty="0"/>
          </a:p>
        </p:txBody>
      </p:sp>
      <p:sp>
        <p:nvSpPr>
          <p:cNvPr id="5" name="TextBox 4"/>
          <p:cNvSpPr txBox="1"/>
          <p:nvPr/>
        </p:nvSpPr>
        <p:spPr>
          <a:xfrm>
            <a:off x="4724400" y="5100937"/>
            <a:ext cx="4763840" cy="461665"/>
          </a:xfrm>
          <a:prstGeom prst="rect">
            <a:avLst/>
          </a:prstGeom>
          <a:noFill/>
        </p:spPr>
        <p:txBody>
          <a:bodyPr wrap="square" rtlCol="0">
            <a:spAutoFit/>
          </a:bodyPr>
          <a:lstStyle/>
          <a:p>
            <a:r>
              <a:rPr lang="en-US" sz="1200" i="1" dirty="0">
                <a:solidFill>
                  <a:schemeClr val="bg1">
                    <a:lumMod val="50000"/>
                  </a:schemeClr>
                </a:solidFill>
              </a:rPr>
              <a:t>Sources: Smith Center for Healing and the Arts, 2014; National Center for Complimentary and Alternative Medicine, 2013</a:t>
            </a:r>
          </a:p>
        </p:txBody>
      </p:sp>
    </p:spTree>
    <p:extLst>
      <p:ext uri="{BB962C8B-B14F-4D97-AF65-F5344CB8AC3E}">
        <p14:creationId xmlns:p14="http://schemas.microsoft.com/office/powerpoint/2010/main" val="111031394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Possible Benefits of Complementary Approaches</a:t>
            </a:r>
          </a:p>
        </p:txBody>
      </p:sp>
      <p:graphicFrame>
        <p:nvGraphicFramePr>
          <p:cNvPr id="4" name="Content Placeholder 3" descr="Some studies indicate that some CAM therapies may: &#10;Improve response to standard medical treatment;&#10;Manage side effects of cancer treatment;&#10;Prevent or manage cancer symptoms;&#10;Improve survival;&#10;Enhance a sense of well-being and quality of life.&#10;"/>
          <p:cNvGraphicFramePr>
            <a:graphicFrameLocks noGrp="1"/>
          </p:cNvGraphicFramePr>
          <p:nvPr>
            <p:ph idx="1"/>
            <p:extLst>
              <p:ext uri="{D42A27DB-BD31-4B8C-83A1-F6EECF244321}">
                <p14:modId xmlns:p14="http://schemas.microsoft.com/office/powerpoint/2010/main" val="360970877"/>
              </p:ext>
            </p:extLst>
          </p:nvPr>
        </p:nvGraphicFramePr>
        <p:xfrm>
          <a:off x="685800" y="1604883"/>
          <a:ext cx="8077200" cy="37448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5334000" y="5334000"/>
            <a:ext cx="3733800" cy="276999"/>
          </a:xfrm>
          <a:prstGeom prst="rect">
            <a:avLst/>
          </a:prstGeom>
          <a:noFill/>
        </p:spPr>
        <p:txBody>
          <a:bodyPr wrap="square" rtlCol="0">
            <a:spAutoFit/>
          </a:bodyPr>
          <a:lstStyle/>
          <a:p>
            <a:r>
              <a:rPr lang="en-US" sz="1200" i="1" dirty="0">
                <a:solidFill>
                  <a:schemeClr val="bg1">
                    <a:lumMod val="50000"/>
                  </a:schemeClr>
                </a:solidFill>
              </a:rPr>
              <a:t>Source: Smith Center for Healing and the Arts, 2014</a:t>
            </a:r>
          </a:p>
        </p:txBody>
      </p:sp>
    </p:spTree>
    <p:extLst>
      <p:ext uri="{BB962C8B-B14F-4D97-AF65-F5344CB8AC3E}">
        <p14:creationId xmlns:p14="http://schemas.microsoft.com/office/powerpoint/2010/main" val="155924785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Possible Risks of Complementary Approaches</a:t>
            </a:r>
          </a:p>
        </p:txBody>
      </p:sp>
      <p:sp>
        <p:nvSpPr>
          <p:cNvPr id="3" name="Content Placeholder 2"/>
          <p:cNvSpPr>
            <a:spLocks noGrp="1"/>
          </p:cNvSpPr>
          <p:nvPr>
            <p:ph idx="1"/>
          </p:nvPr>
        </p:nvSpPr>
        <p:spPr>
          <a:xfrm>
            <a:off x="498282" y="1425934"/>
            <a:ext cx="8188518" cy="4525963"/>
          </a:xfrm>
        </p:spPr>
        <p:txBody>
          <a:bodyPr/>
          <a:lstStyle/>
          <a:p>
            <a:pPr marL="0" indent="0">
              <a:buNone/>
            </a:pPr>
            <a:endParaRPr lang="en-US" sz="2800" dirty="0"/>
          </a:p>
          <a:p>
            <a:pPr>
              <a:spcBef>
                <a:spcPts val="600"/>
              </a:spcBef>
              <a:spcAft>
                <a:spcPts val="600"/>
              </a:spcAft>
            </a:pPr>
            <a:r>
              <a:rPr lang="en-US" sz="2800" dirty="0"/>
              <a:t>Few studies on safety and effectiveness</a:t>
            </a:r>
          </a:p>
          <a:p>
            <a:pPr>
              <a:spcBef>
                <a:spcPts val="600"/>
              </a:spcBef>
              <a:spcAft>
                <a:spcPts val="600"/>
              </a:spcAft>
            </a:pPr>
            <a:r>
              <a:rPr lang="en-US" sz="2800" dirty="0"/>
              <a:t>No approaches work beyond a shadow of doubt</a:t>
            </a:r>
          </a:p>
          <a:p>
            <a:pPr>
              <a:spcBef>
                <a:spcPts val="600"/>
              </a:spcBef>
              <a:spcAft>
                <a:spcPts val="600"/>
              </a:spcAft>
            </a:pPr>
            <a:r>
              <a:rPr lang="en-US" sz="2800" dirty="0"/>
              <a:t>Can harm patients</a:t>
            </a:r>
          </a:p>
          <a:p>
            <a:pPr>
              <a:spcBef>
                <a:spcPts val="600"/>
              </a:spcBef>
              <a:spcAft>
                <a:spcPts val="600"/>
              </a:spcAft>
            </a:pPr>
            <a:r>
              <a:rPr lang="en-US" sz="2800" dirty="0"/>
              <a:t>Can interfere with drugs</a:t>
            </a:r>
          </a:p>
          <a:p>
            <a:pPr marL="0" indent="0">
              <a:buNone/>
            </a:pPr>
            <a:endParaRPr lang="en-US" sz="2800" dirty="0"/>
          </a:p>
        </p:txBody>
      </p:sp>
      <p:sp>
        <p:nvSpPr>
          <p:cNvPr id="4" name="TextBox 3"/>
          <p:cNvSpPr txBox="1"/>
          <p:nvPr/>
        </p:nvSpPr>
        <p:spPr>
          <a:xfrm>
            <a:off x="6324600" y="5257800"/>
            <a:ext cx="4267200" cy="276999"/>
          </a:xfrm>
          <a:prstGeom prst="rect">
            <a:avLst/>
          </a:prstGeom>
          <a:noFill/>
        </p:spPr>
        <p:txBody>
          <a:bodyPr wrap="square" rtlCol="0">
            <a:spAutoFit/>
          </a:bodyPr>
          <a:lstStyle/>
          <a:p>
            <a:r>
              <a:rPr lang="en-US" sz="1200" i="1" dirty="0">
                <a:solidFill>
                  <a:schemeClr val="bg1">
                    <a:lumMod val="50000"/>
                  </a:schemeClr>
                </a:solidFill>
              </a:rPr>
              <a:t>Source: Office of Women’s Health, </a:t>
            </a:r>
            <a:r>
              <a:rPr lang="en-US" sz="1200" i="1" dirty="0" err="1">
                <a:solidFill>
                  <a:schemeClr val="bg1">
                    <a:lumMod val="50000"/>
                  </a:schemeClr>
                </a:solidFill>
              </a:rPr>
              <a:t>n.d.</a:t>
            </a:r>
            <a:endParaRPr lang="en-US" sz="1200" i="1" dirty="0">
              <a:solidFill>
                <a:schemeClr val="bg1">
                  <a:lumMod val="50000"/>
                </a:schemeClr>
              </a:solidFill>
            </a:endParaRPr>
          </a:p>
        </p:txBody>
      </p:sp>
    </p:spTree>
    <p:extLst>
      <p:ext uri="{BB962C8B-B14F-4D97-AF65-F5344CB8AC3E}">
        <p14:creationId xmlns:p14="http://schemas.microsoft.com/office/powerpoint/2010/main" val="420685215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Evidence-based Cancer Information</a:t>
            </a:r>
          </a:p>
        </p:txBody>
      </p:sp>
      <p:sp>
        <p:nvSpPr>
          <p:cNvPr id="5" name="Content Placeholder 4">
            <a:extLst>
              <a:ext uri="{C183D7F6-B498-43B3-948B-1728B52AA6E4}">
                <adec:decorative xmlns:adec="http://schemas.microsoft.com/office/drawing/2017/decorative" val="1"/>
              </a:ext>
            </a:extLst>
          </p:cNvPr>
          <p:cNvSpPr>
            <a:spLocks noGrp="1"/>
          </p:cNvSpPr>
          <p:nvPr>
            <p:ph idx="1"/>
          </p:nvPr>
        </p:nvSpPr>
        <p:spPr/>
        <p:txBody>
          <a:bodyPr/>
          <a:lstStyle/>
          <a:p>
            <a:pPr marL="0" indent="0">
              <a:spcBef>
                <a:spcPts val="600"/>
              </a:spcBef>
              <a:spcAft>
                <a:spcPts val="600"/>
              </a:spcAft>
              <a:buNone/>
            </a:pPr>
            <a:endParaRPr lang="en-US" sz="2000" dirty="0"/>
          </a:p>
          <a:p>
            <a:pPr marL="0" indent="0">
              <a:spcBef>
                <a:spcPts val="600"/>
              </a:spcBef>
              <a:spcAft>
                <a:spcPts val="600"/>
              </a:spcAft>
              <a:buNone/>
            </a:pPr>
            <a:endParaRPr lang="en-US" sz="2000" dirty="0"/>
          </a:p>
        </p:txBody>
      </p:sp>
      <p:graphicFrame>
        <p:nvGraphicFramePr>
          <p:cNvPr id="3" name="Diagram 2" descr="Table depicting different organizations that provide evidence-based cancer information, such as American Cancer Society (cancer.org), American Society of Clinical Oncology (cancer.net), Centers for Disease Control and Prevention (cdc.gov), LiveSTRONG (livestrong.org), National Cancer Institute (cancer.gov), US Preventive Services Task Force (http://www.uspreventiveservicestaskforce.org)"/>
          <p:cNvGraphicFramePr/>
          <p:nvPr>
            <p:extLst>
              <p:ext uri="{D42A27DB-BD31-4B8C-83A1-F6EECF244321}">
                <p14:modId xmlns:p14="http://schemas.microsoft.com/office/powerpoint/2010/main" val="2084325416"/>
              </p:ext>
            </p:extLst>
          </p:nvPr>
        </p:nvGraphicFramePr>
        <p:xfrm>
          <a:off x="609600" y="1459064"/>
          <a:ext cx="7772400" cy="3886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1249815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Conclusion</a:t>
            </a:r>
            <a:r>
              <a:rPr lang="en-US" dirty="0"/>
              <a:t> </a:t>
            </a:r>
          </a:p>
        </p:txBody>
      </p:sp>
      <p:sp>
        <p:nvSpPr>
          <p:cNvPr id="3" name="Content Placeholder 2"/>
          <p:cNvSpPr>
            <a:spLocks noGrp="1"/>
          </p:cNvSpPr>
          <p:nvPr>
            <p:ph idx="1"/>
          </p:nvPr>
        </p:nvSpPr>
        <p:spPr>
          <a:xfrm>
            <a:off x="381000" y="1371600"/>
            <a:ext cx="8229600" cy="4525963"/>
          </a:xfrm>
        </p:spPr>
        <p:txBody>
          <a:bodyPr>
            <a:normAutofit/>
          </a:bodyPr>
          <a:lstStyle/>
          <a:p>
            <a:pPr>
              <a:spcBef>
                <a:spcPts val="600"/>
              </a:spcBef>
              <a:spcAft>
                <a:spcPts val="600"/>
              </a:spcAft>
            </a:pPr>
            <a:r>
              <a:rPr lang="en-US" sz="2400" dirty="0"/>
              <a:t>Demonstrate a basic understanding of cancer</a:t>
            </a:r>
          </a:p>
          <a:p>
            <a:pPr>
              <a:spcBef>
                <a:spcPts val="600"/>
              </a:spcBef>
              <a:spcAft>
                <a:spcPts val="600"/>
              </a:spcAft>
            </a:pPr>
            <a:r>
              <a:rPr lang="en-US" sz="2400" dirty="0"/>
              <a:t>Demonstrate a basic understanding of cancer screening and testing to detect cancer</a:t>
            </a:r>
          </a:p>
          <a:p>
            <a:pPr>
              <a:spcBef>
                <a:spcPts val="600"/>
              </a:spcBef>
              <a:spcAft>
                <a:spcPts val="600"/>
              </a:spcAft>
            </a:pPr>
            <a:r>
              <a:rPr lang="en-US" sz="2400" dirty="0"/>
              <a:t>Summarize basic cancer treatment options</a:t>
            </a:r>
          </a:p>
          <a:p>
            <a:pPr>
              <a:spcBef>
                <a:spcPts val="600"/>
              </a:spcBef>
              <a:spcAft>
                <a:spcPts val="600"/>
              </a:spcAft>
            </a:pPr>
            <a:r>
              <a:rPr lang="en-US" sz="2400" dirty="0"/>
              <a:t>Identify supportive care services and options that are generally available </a:t>
            </a:r>
          </a:p>
          <a:p>
            <a:pPr>
              <a:spcBef>
                <a:spcPts val="600"/>
              </a:spcBef>
              <a:spcAft>
                <a:spcPts val="600"/>
              </a:spcAft>
            </a:pPr>
            <a:r>
              <a:rPr lang="en-US" sz="2400" dirty="0"/>
              <a:t>Identify and use professional resources</a:t>
            </a:r>
          </a:p>
          <a:p>
            <a:pPr marL="0" indent="0">
              <a:buNone/>
            </a:pPr>
            <a:endParaRPr lang="en-US" sz="2400" dirty="0"/>
          </a:p>
          <a:p>
            <a:pPr marL="0" indent="0">
              <a:buNone/>
            </a:pPr>
            <a:endParaRPr lang="en-US" sz="2400" dirty="0"/>
          </a:p>
        </p:txBody>
      </p:sp>
    </p:spTree>
    <p:extLst>
      <p:ext uri="{BB962C8B-B14F-4D97-AF65-F5344CB8AC3E}">
        <p14:creationId xmlns:p14="http://schemas.microsoft.com/office/powerpoint/2010/main" val="208915224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References</a:t>
            </a:r>
          </a:p>
        </p:txBody>
      </p:sp>
      <p:sp>
        <p:nvSpPr>
          <p:cNvPr id="3" name="Content Placeholder 2"/>
          <p:cNvSpPr>
            <a:spLocks noGrp="1"/>
          </p:cNvSpPr>
          <p:nvPr>
            <p:ph idx="1"/>
          </p:nvPr>
        </p:nvSpPr>
        <p:spPr>
          <a:xfrm>
            <a:off x="457200" y="1295400"/>
            <a:ext cx="8534400" cy="4191000"/>
          </a:xfrm>
        </p:spPr>
        <p:txBody>
          <a:bodyPr>
            <a:noAutofit/>
          </a:bodyPr>
          <a:lstStyle/>
          <a:p>
            <a:r>
              <a:rPr lang="en-US" sz="1100" dirty="0"/>
              <a:t>American Cancer Society (n.d.). </a:t>
            </a:r>
            <a:r>
              <a:rPr lang="en-US" sz="1100" i="1" dirty="0"/>
              <a:t>Cancer screening guidelines</a:t>
            </a:r>
            <a:r>
              <a:rPr lang="en-US" sz="1100" dirty="0"/>
              <a:t>. https://www.cancer.org/healthy/find-cancer-early/cancer-screening-guidelines.html</a:t>
            </a:r>
            <a:endParaRPr lang="en-US" sz="1100" dirty="0">
              <a:cs typeface="Arial"/>
            </a:endParaRPr>
          </a:p>
          <a:p>
            <a:r>
              <a:rPr lang="en-US" sz="1100" dirty="0"/>
              <a:t>American Cancer Society. </a:t>
            </a:r>
            <a:r>
              <a:rPr lang="en-US" sz="1100" i="1" dirty="0"/>
              <a:t>What Is Cancer?</a:t>
            </a:r>
            <a:r>
              <a:rPr lang="en-US" sz="1100" dirty="0"/>
              <a:t> (2015). http://www.cancer.org/cancer/cancerbasics/what‐is‐cancer.   </a:t>
            </a:r>
            <a:endParaRPr lang="en-US" sz="1100" dirty="0">
              <a:cs typeface="Arial"/>
            </a:endParaRPr>
          </a:p>
          <a:p>
            <a:r>
              <a:rPr lang="en-US" sz="1100" dirty="0"/>
              <a:t>The American College of Obstetricians and Gynecologists. (n.d.). </a:t>
            </a:r>
            <a:r>
              <a:rPr lang="en-US" sz="1100" i="1" dirty="0"/>
              <a:t>Cancer screening guidelines</a:t>
            </a:r>
            <a:r>
              <a:rPr lang="en-US" sz="1100" dirty="0"/>
              <a:t>. https://www.acog.org/search#q=cancer%20screening%20guidelines&amp;sort=relevancy</a:t>
            </a:r>
            <a:endParaRPr lang="en-US" sz="1100" dirty="0">
              <a:cs typeface="Arial"/>
            </a:endParaRPr>
          </a:p>
          <a:p>
            <a:r>
              <a:rPr lang="en-US" sz="1100" dirty="0"/>
              <a:t>American Institute for Cancer Research. (2015). </a:t>
            </a:r>
            <a:r>
              <a:rPr lang="en-US" sz="1100" i="1" dirty="0"/>
              <a:t>How many? Americans can prevent 1/3 of the most common cancers</a:t>
            </a:r>
            <a:r>
              <a:rPr lang="en-US" sz="1100" dirty="0"/>
              <a:t>. http://www.aicr.org/learn‐more‐about‐ cancer/infographics‐cancer‐preventability.html.   </a:t>
            </a:r>
            <a:endParaRPr lang="en-US" sz="1100">
              <a:cs typeface="Arial"/>
            </a:endParaRPr>
          </a:p>
          <a:p>
            <a:r>
              <a:rPr lang="en-US" sz="1100" dirty="0"/>
              <a:t>American Society of Clinical Oncology. (n.d.). </a:t>
            </a:r>
            <a:r>
              <a:rPr lang="en-US" sz="1100" i="1" dirty="0"/>
              <a:t>Guidelines, tools, &amp; resources</a:t>
            </a:r>
            <a:r>
              <a:rPr lang="en-US" sz="1100" dirty="0"/>
              <a:t>. https://www.asco.org/research-guidelines/quality-guidelines/guidelines</a:t>
            </a:r>
            <a:endParaRPr lang="en-US" sz="1100" dirty="0">
              <a:cs typeface="Arial"/>
            </a:endParaRPr>
          </a:p>
          <a:p>
            <a:r>
              <a:rPr lang="en-US" sz="1100" dirty="0"/>
              <a:t>American Society of Clinical Oncology. (2012). </a:t>
            </a:r>
            <a:r>
              <a:rPr lang="en-US" sz="1100" i="1" dirty="0"/>
              <a:t>What is cancer? </a:t>
            </a:r>
            <a:r>
              <a:rPr lang="en-US" sz="1100" dirty="0"/>
              <a:t>http:// http://www.cancer.net/navigating-cancer-care/cancer-basics/what-cancer (Video link)</a:t>
            </a:r>
            <a:endParaRPr lang="en-US" sz="1100" dirty="0">
              <a:cs typeface="Arial"/>
            </a:endParaRPr>
          </a:p>
          <a:p>
            <a:r>
              <a:rPr lang="en-US" sz="1100" dirty="0"/>
              <a:t>BioDigital. (2008). </a:t>
            </a:r>
            <a:r>
              <a:rPr lang="en-US" sz="1100" i="1" dirty="0"/>
              <a:t>3D Medical animation‐what is cancer? </a:t>
            </a:r>
            <a:r>
              <a:rPr lang="en-US" sz="1100" dirty="0"/>
              <a:t>[Video file]. http://www.cancer.net/navigating‐cancer‐care/cancer‐basics/what‐cancer. </a:t>
            </a:r>
            <a:endParaRPr lang="en-US" sz="1100">
              <a:cs typeface="Arial"/>
            </a:endParaRPr>
          </a:p>
          <a:p>
            <a:r>
              <a:rPr lang="en-US" sz="1100" err="1"/>
              <a:t>Cancer.Net</a:t>
            </a:r>
            <a:r>
              <a:rPr lang="en-US" sz="1100" i="1" dirty="0"/>
              <a:t>. </a:t>
            </a:r>
            <a:r>
              <a:rPr lang="en-US" sz="1100" dirty="0"/>
              <a:t>(2014). </a:t>
            </a:r>
            <a:r>
              <a:rPr lang="en-US" sz="1100" i="1" dirty="0"/>
              <a:t>Lynch syndrome</a:t>
            </a:r>
            <a:r>
              <a:rPr lang="en-US" sz="1100" dirty="0"/>
              <a:t>. http://www.cancer.net/cancer‐ types/lynch‐syndrome.   </a:t>
            </a:r>
            <a:endParaRPr lang="en-US" sz="1100">
              <a:cs typeface="Arial"/>
            </a:endParaRPr>
          </a:p>
          <a:p>
            <a:r>
              <a:rPr lang="en-US" sz="1100" err="1"/>
              <a:t>Cancer.Net</a:t>
            </a:r>
            <a:r>
              <a:rPr lang="en-US" sz="1100" dirty="0"/>
              <a:t>. (2015). </a:t>
            </a:r>
            <a:r>
              <a:rPr lang="en-US" sz="1100" i="1" dirty="0"/>
              <a:t>What is personalized cancer medicine? </a:t>
            </a:r>
            <a:r>
              <a:rPr lang="en-US" sz="1100" dirty="0"/>
              <a:t>http://www.cancer.net/navigating‐cancer‐care/how‐cancer‐treated/personalized‐and‐targeted‐therapies/what‐personalized‐cancer‐medicine.   </a:t>
            </a:r>
            <a:endParaRPr lang="en-US" sz="1100">
              <a:cs typeface="Arial"/>
            </a:endParaRPr>
          </a:p>
          <a:p>
            <a:r>
              <a:rPr lang="en-US" sz="1100" dirty="0"/>
              <a:t>Center to Advance Palliative Care. (2014). </a:t>
            </a:r>
            <a:r>
              <a:rPr lang="en-US" sz="1100" i="1" dirty="0"/>
              <a:t>David’s Palliative Care Story </a:t>
            </a:r>
            <a:r>
              <a:rPr lang="en-US" sz="1100" dirty="0"/>
              <a:t>[Video file]. http://getpalliativecare.org/videos‐podcasts‐livechats/. LIVESTRONG Foundation.  </a:t>
            </a:r>
            <a:endParaRPr lang="en-US" sz="1100" dirty="0">
              <a:cs typeface="Arial"/>
            </a:endParaRPr>
          </a:p>
          <a:p>
            <a:r>
              <a:rPr lang="en-US" sz="1100">
                <a:ea typeface="+mn-lt"/>
                <a:cs typeface="+mn-lt"/>
              </a:rPr>
              <a:t>LIVESTRONG Foundation. </a:t>
            </a:r>
            <a:r>
              <a:rPr lang="en-US" sz="1100" i="1">
                <a:ea typeface="+mn-lt"/>
                <a:cs typeface="+mn-lt"/>
              </a:rPr>
              <a:t>Rehabilitation after cancer</a:t>
            </a:r>
            <a:r>
              <a:rPr lang="en-US" sz="1100">
                <a:ea typeface="+mn-lt"/>
                <a:cs typeface="+mn-lt"/>
              </a:rPr>
              <a:t>. (2015). http://www.livestrong.org/we‐can‐help/healthy‐living‐after‐treatment/rehabilitation‐after‐ cancer/.    </a:t>
            </a:r>
          </a:p>
          <a:p>
            <a:endParaRPr lang="en-US" sz="1200" dirty="0">
              <a:cs typeface="Arial"/>
            </a:endParaRPr>
          </a:p>
        </p:txBody>
      </p:sp>
    </p:spTree>
    <p:extLst>
      <p:ext uri="{BB962C8B-B14F-4D97-AF65-F5344CB8AC3E}">
        <p14:creationId xmlns:p14="http://schemas.microsoft.com/office/powerpoint/2010/main" val="17326571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Checkpoint</a:t>
            </a:r>
          </a:p>
        </p:txBody>
      </p:sp>
      <p:sp>
        <p:nvSpPr>
          <p:cNvPr id="3" name="Content Placeholder 2"/>
          <p:cNvSpPr>
            <a:spLocks noGrp="1"/>
          </p:cNvSpPr>
          <p:nvPr>
            <p:ph idx="1"/>
          </p:nvPr>
        </p:nvSpPr>
        <p:spPr/>
        <p:txBody>
          <a:bodyPr/>
          <a:lstStyle/>
          <a:p>
            <a:pPr marL="0" indent="0">
              <a:spcBef>
                <a:spcPts val="600"/>
              </a:spcBef>
              <a:spcAft>
                <a:spcPts val="600"/>
              </a:spcAft>
              <a:buNone/>
            </a:pPr>
            <a:r>
              <a:rPr lang="en-US" dirty="0"/>
              <a:t>What is cancer?</a:t>
            </a:r>
          </a:p>
          <a:p>
            <a:pPr marL="514350" indent="-514350">
              <a:spcBef>
                <a:spcPts val="600"/>
              </a:spcBef>
              <a:spcAft>
                <a:spcPts val="600"/>
              </a:spcAft>
              <a:buFont typeface="+mj-lt"/>
              <a:buAutoNum type="alphaLcParenR"/>
            </a:pPr>
            <a:r>
              <a:rPr lang="en-US" dirty="0"/>
              <a:t>Foreign cells</a:t>
            </a:r>
          </a:p>
          <a:p>
            <a:pPr marL="514350" indent="-514350">
              <a:spcBef>
                <a:spcPts val="600"/>
              </a:spcBef>
              <a:spcAft>
                <a:spcPts val="600"/>
              </a:spcAft>
              <a:buFont typeface="+mj-lt"/>
              <a:buAutoNum type="alphaLcParenR"/>
            </a:pPr>
            <a:r>
              <a:rPr lang="en-US" dirty="0"/>
              <a:t>Uncontrolled cell growth</a:t>
            </a:r>
          </a:p>
          <a:p>
            <a:pPr marL="514350" indent="-514350">
              <a:spcBef>
                <a:spcPts val="600"/>
              </a:spcBef>
              <a:spcAft>
                <a:spcPts val="600"/>
              </a:spcAft>
              <a:buFont typeface="+mj-lt"/>
              <a:buAutoNum type="alphaLcParenR"/>
            </a:pPr>
            <a:r>
              <a:rPr lang="en-US" dirty="0"/>
              <a:t>Interacting cells</a:t>
            </a:r>
          </a:p>
          <a:p>
            <a:pPr marL="514350" indent="-514350">
              <a:spcBef>
                <a:spcPts val="600"/>
              </a:spcBef>
              <a:spcAft>
                <a:spcPts val="600"/>
              </a:spcAft>
              <a:buFont typeface="+mj-lt"/>
              <a:buAutoNum type="alphaLcParenR"/>
            </a:pPr>
            <a:r>
              <a:rPr lang="en-US" dirty="0"/>
              <a:t>Lack of cells</a:t>
            </a:r>
          </a:p>
          <a:p>
            <a:endParaRPr lang="en-US" dirty="0"/>
          </a:p>
        </p:txBody>
      </p:sp>
    </p:spTree>
    <p:extLst>
      <p:ext uri="{BB962C8B-B14F-4D97-AF65-F5344CB8AC3E}">
        <p14:creationId xmlns:p14="http://schemas.microsoft.com/office/powerpoint/2010/main" val="426246724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References (cont.)</a:t>
            </a:r>
          </a:p>
        </p:txBody>
      </p:sp>
      <p:sp>
        <p:nvSpPr>
          <p:cNvPr id="3" name="Content Placeholder 2"/>
          <p:cNvSpPr>
            <a:spLocks noGrp="1"/>
          </p:cNvSpPr>
          <p:nvPr>
            <p:ph idx="1"/>
          </p:nvPr>
        </p:nvSpPr>
        <p:spPr>
          <a:xfrm>
            <a:off x="457200" y="1295400"/>
            <a:ext cx="8534400" cy="3810000"/>
          </a:xfrm>
        </p:spPr>
        <p:txBody>
          <a:bodyPr>
            <a:noAutofit/>
          </a:bodyPr>
          <a:lstStyle/>
          <a:p>
            <a:r>
              <a:rPr lang="en-US" sz="1100" dirty="0"/>
              <a:t>Medical News Today. (2015). </a:t>
            </a:r>
            <a:r>
              <a:rPr lang="en-US" sz="1100" i="1" dirty="0"/>
              <a:t>The numbers are in: As many as 2 in 3 smokers will die from their habit</a:t>
            </a:r>
            <a:r>
              <a:rPr lang="en-US" sz="1100" dirty="0"/>
              <a:t>. http://www.medicalnewstoday.com/releases/289925.php?tw.   </a:t>
            </a:r>
            <a:endParaRPr lang="en-US" sz="1100" dirty="0">
              <a:cs typeface="Arial"/>
            </a:endParaRPr>
          </a:p>
          <a:p>
            <a:r>
              <a:rPr lang="en-US" sz="1100" dirty="0"/>
              <a:t>MedicineNet.com. (2014). </a:t>
            </a:r>
            <a:r>
              <a:rPr lang="en-US" sz="1100" i="1" dirty="0"/>
              <a:t>Cancer causes: Poor diet, lack of physical activity or being overweight</a:t>
            </a:r>
            <a:r>
              <a:rPr lang="en-US" sz="1100" dirty="0"/>
              <a:t>. http://www.medicinenet.com/cancer_causes/page7.htm. </a:t>
            </a:r>
            <a:endParaRPr lang="en-US" sz="1100" dirty="0">
              <a:cs typeface="Arial"/>
            </a:endParaRPr>
          </a:p>
          <a:p>
            <a:r>
              <a:rPr lang="en-US" sz="1100" dirty="0"/>
              <a:t>National Cancer Institute. (2014). </a:t>
            </a:r>
            <a:r>
              <a:rPr lang="en-US" sz="1100" i="1" dirty="0"/>
              <a:t>BRCA1 &amp; BRCA2: Cancer risk &amp; genetic testing</a:t>
            </a:r>
            <a:r>
              <a:rPr lang="en-US" sz="1100" dirty="0"/>
              <a:t>. http://www.cancer.gov/cancertopics/genetics/brca‐fact‐sheet.   </a:t>
            </a:r>
            <a:endParaRPr lang="en-US" sz="1100" dirty="0">
              <a:cs typeface="Arial"/>
            </a:endParaRPr>
          </a:p>
          <a:p>
            <a:r>
              <a:rPr lang="en-US" sz="1100" dirty="0"/>
              <a:t>National Cancer Institute. (2015). </a:t>
            </a:r>
            <a:r>
              <a:rPr lang="en-US" sz="1100" i="1" dirty="0"/>
              <a:t>Cancer causes and risk factors</a:t>
            </a:r>
            <a:r>
              <a:rPr lang="en-US" sz="1100" dirty="0"/>
              <a:t>. http://www.cancer.gov/cancertopics/causes. </a:t>
            </a:r>
            <a:endParaRPr lang="en-US" sz="1100" dirty="0">
              <a:cs typeface="Arial"/>
            </a:endParaRPr>
          </a:p>
          <a:p>
            <a:r>
              <a:rPr lang="en-US" sz="1100" dirty="0"/>
              <a:t>National Cancer Institute. (2014). </a:t>
            </a:r>
            <a:r>
              <a:rPr lang="en-US" sz="1100" i="1" dirty="0"/>
              <a:t>Cancer prevention overview PDQ ®. </a:t>
            </a:r>
            <a:r>
              <a:rPr lang="en-US" sz="1100" dirty="0"/>
              <a:t> http://www.cancer.gov/cancertopics/pdq/prevention/overview/patient/page3. </a:t>
            </a:r>
            <a:endParaRPr lang="en-US" sz="1100" dirty="0">
              <a:cs typeface="Arial"/>
            </a:endParaRPr>
          </a:p>
          <a:p>
            <a:r>
              <a:rPr lang="en-US" sz="1100" dirty="0"/>
              <a:t>National Cancer Institute. (2015). </a:t>
            </a:r>
            <a:r>
              <a:rPr lang="en-US" sz="1100" i="1" dirty="0"/>
              <a:t>Cancer staging</a:t>
            </a:r>
            <a:r>
              <a:rPr lang="en-US" sz="1100" dirty="0"/>
              <a:t>. http://www.cancer.gov/cancertopics/factsheet/detection/staging.</a:t>
            </a:r>
            <a:endParaRPr lang="en-US" sz="1100" dirty="0">
              <a:cs typeface="Arial"/>
            </a:endParaRPr>
          </a:p>
          <a:p>
            <a:r>
              <a:rPr lang="en-US" sz="1100" dirty="0"/>
              <a:t>National Cancer Institute. (2013). </a:t>
            </a:r>
            <a:r>
              <a:rPr lang="en-US" sz="1100" i="1" dirty="0"/>
              <a:t>Genetic testing for hereditary cancer syndromes</a:t>
            </a:r>
            <a:r>
              <a:rPr lang="en-US" sz="1100" dirty="0"/>
              <a:t>. http://www.cancer.gov/cancertopics/genetics/genetic‐testing‐fact‐sheet</a:t>
            </a:r>
            <a:endParaRPr lang="en-US" sz="1100" dirty="0">
              <a:cs typeface="Arial"/>
            </a:endParaRPr>
          </a:p>
          <a:p>
            <a:r>
              <a:rPr lang="en-US" sz="1100" dirty="0"/>
              <a:t>National Cancer Institute. (2012). </a:t>
            </a:r>
            <a:r>
              <a:rPr lang="en-US" sz="1100" i="1" dirty="0"/>
              <a:t>Hormone therapy for breast cancer</a:t>
            </a:r>
            <a:r>
              <a:rPr lang="en-US" sz="1100" dirty="0"/>
              <a:t>.  http://www.cancer.gov/cancertopics/types/breast/breast‐hormone‐therapy‐fact‐sheet.</a:t>
            </a:r>
            <a:endParaRPr lang="en-US" sz="1100" dirty="0">
              <a:cs typeface="Arial"/>
            </a:endParaRPr>
          </a:p>
          <a:p>
            <a:r>
              <a:rPr lang="en-US" sz="1100" dirty="0"/>
              <a:t>National Cancer Institute. (2014). </a:t>
            </a:r>
            <a:r>
              <a:rPr lang="en-US" sz="1100" i="1" dirty="0"/>
              <a:t>Hormone therapy for prostate cancer</a:t>
            </a:r>
            <a:r>
              <a:rPr lang="en-US" sz="1100" dirty="0"/>
              <a:t>.  http://www.cancer.gov/cancertopics/types/prostate/prostate‐hormone‐therapy‐fact‐sheet.   </a:t>
            </a:r>
            <a:endParaRPr lang="en-US" sz="1100" dirty="0">
              <a:cs typeface="Arial"/>
            </a:endParaRPr>
          </a:p>
          <a:p>
            <a:r>
              <a:rPr lang="en-US" sz="1100">
                <a:ea typeface="+mn-lt"/>
                <a:cs typeface="+mn-lt"/>
              </a:rPr>
              <a:t>National Cancer Institute. (2014). </a:t>
            </a:r>
            <a:r>
              <a:rPr lang="en-US" sz="1100" i="1">
                <a:ea typeface="+mn-lt"/>
                <a:cs typeface="+mn-lt"/>
              </a:rPr>
              <a:t>Mammograms</a:t>
            </a:r>
            <a:r>
              <a:rPr lang="en-US" sz="1100">
                <a:ea typeface="+mn-lt"/>
                <a:cs typeface="+mn-lt"/>
              </a:rPr>
              <a:t>.  </a:t>
            </a:r>
            <a:r>
              <a:rPr lang="en-US" sz="1100" dirty="0">
                <a:ea typeface="+mn-lt"/>
                <a:cs typeface="+mn-lt"/>
                <a:hlinkClick r:id="rId2"/>
              </a:rPr>
              <a:t>http://www.cancer.gov/cancertopics/factsheet/Detection/mammograms</a:t>
            </a:r>
            <a:r>
              <a:rPr lang="en-US" sz="1100" dirty="0">
                <a:ea typeface="+mn-lt"/>
                <a:cs typeface="+mn-lt"/>
              </a:rPr>
              <a:t>.</a:t>
            </a:r>
          </a:p>
          <a:p>
            <a:r>
              <a:rPr lang="en-US" sz="1100">
                <a:ea typeface="+mn-lt"/>
                <a:cs typeface="+mn-lt"/>
              </a:rPr>
              <a:t>National Cancer Institute. (2014). </a:t>
            </a:r>
            <a:r>
              <a:rPr lang="en-US" sz="1100" i="1">
                <a:ea typeface="+mn-lt"/>
                <a:cs typeface="+mn-lt"/>
              </a:rPr>
              <a:t>Targeted cancer therapies</a:t>
            </a:r>
            <a:r>
              <a:rPr lang="en-US" sz="1100">
                <a:ea typeface="+mn-lt"/>
                <a:cs typeface="+mn-lt"/>
              </a:rPr>
              <a:t>. http://www.cancer.gov/cancertopics/treatment/types/targeted‐therapies/targeted‐therapies‐ fact‐sheet.   </a:t>
            </a:r>
          </a:p>
          <a:p>
            <a:endParaRPr lang="en-US" sz="1100" dirty="0">
              <a:cs typeface="Arial"/>
            </a:endParaRPr>
          </a:p>
          <a:p>
            <a:endParaRPr lang="en-US" sz="1200" dirty="0">
              <a:cs typeface="Arial"/>
            </a:endParaRPr>
          </a:p>
        </p:txBody>
      </p:sp>
    </p:spTree>
    <p:extLst>
      <p:ext uri="{BB962C8B-B14F-4D97-AF65-F5344CB8AC3E}">
        <p14:creationId xmlns:p14="http://schemas.microsoft.com/office/powerpoint/2010/main" val="224069813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References (cont.) </a:t>
            </a:r>
          </a:p>
        </p:txBody>
      </p:sp>
      <p:sp>
        <p:nvSpPr>
          <p:cNvPr id="3" name="Content Placeholder 2"/>
          <p:cNvSpPr>
            <a:spLocks noGrp="1"/>
          </p:cNvSpPr>
          <p:nvPr>
            <p:ph idx="1"/>
          </p:nvPr>
        </p:nvSpPr>
        <p:spPr>
          <a:xfrm>
            <a:off x="457200" y="1295400"/>
            <a:ext cx="8229600" cy="3810000"/>
          </a:xfrm>
        </p:spPr>
        <p:txBody>
          <a:bodyPr>
            <a:noAutofit/>
          </a:bodyPr>
          <a:lstStyle/>
          <a:p>
            <a:r>
              <a:rPr lang="en-US" sz="1100" dirty="0"/>
              <a:t>National Cancer Institute. (2014). </a:t>
            </a:r>
            <a:r>
              <a:rPr lang="en-US" sz="1100" i="1" dirty="0"/>
              <a:t>Tests to detect colorectal cancer and polyps</a:t>
            </a:r>
            <a:r>
              <a:rPr lang="en-US" sz="1100" dirty="0"/>
              <a:t>.  http://www.cancer.gov/cancertopics/factsheet/Detection/colorectal‐screening.   </a:t>
            </a:r>
            <a:endParaRPr lang="en-US" sz="1100" dirty="0">
              <a:cs typeface="Arial"/>
            </a:endParaRPr>
          </a:p>
          <a:p>
            <a:r>
              <a:rPr lang="en-US" sz="1100" dirty="0"/>
              <a:t>National Cancer Institute. (2009). </a:t>
            </a:r>
            <a:r>
              <a:rPr lang="en-US" sz="1100" i="1" dirty="0"/>
              <a:t>Understanding cancer series</a:t>
            </a:r>
            <a:r>
              <a:rPr lang="en-US" sz="1100" dirty="0"/>
              <a:t>. </a:t>
            </a:r>
            <a:r>
              <a:rPr lang="en-US" sz="1100" dirty="0">
                <a:ea typeface="+mn-lt"/>
                <a:cs typeface="+mn-lt"/>
              </a:rPr>
              <a:t>https://www.cancer.gov/about-cancer/understanding.</a:t>
            </a:r>
          </a:p>
          <a:p>
            <a:r>
              <a:rPr lang="en-US" sz="1100" dirty="0"/>
              <a:t>National Cancer Institute. (2015). </a:t>
            </a:r>
            <a:r>
              <a:rPr lang="en-US" sz="1100" i="1" dirty="0"/>
              <a:t>What is cancer?</a:t>
            </a:r>
            <a:r>
              <a:rPr lang="en-US" sz="1100" dirty="0"/>
              <a:t> Retrieved from: http://www.cancer.gov/cancertopics/what‐is‐cancer.   </a:t>
            </a:r>
            <a:endParaRPr lang="en-US" sz="1100" dirty="0">
              <a:cs typeface="Arial"/>
            </a:endParaRPr>
          </a:p>
          <a:p>
            <a:r>
              <a:rPr lang="en-US" sz="1100" dirty="0"/>
              <a:t>National Center for Complementary and Integrative Health. (2014). </a:t>
            </a:r>
            <a:r>
              <a:rPr lang="en-US" sz="1100" i="1" dirty="0"/>
              <a:t>Are you considering a complementary health approach? </a:t>
            </a:r>
            <a:r>
              <a:rPr lang="en-US" sz="1100" dirty="0"/>
              <a:t>Retrieved from: https://nccih.nih.gov/health/decisions/consideringcam.htm. </a:t>
            </a:r>
          </a:p>
          <a:p>
            <a:r>
              <a:rPr lang="en-US" sz="1100" dirty="0"/>
              <a:t>National Comprehensive Cancer Network. (n.d.). </a:t>
            </a:r>
            <a:r>
              <a:rPr lang="en-US" sz="1100" i="1" dirty="0"/>
              <a:t>NCCN guidelines and clinical resources</a:t>
            </a:r>
            <a:r>
              <a:rPr lang="en-US" sz="1100" dirty="0"/>
              <a:t>. Retrieved from: https://www.nccn.org/professionals/physician_gls/default.aspx#site</a:t>
            </a:r>
            <a:endParaRPr lang="en-US" sz="1100" dirty="0">
              <a:cs typeface="Arial"/>
            </a:endParaRPr>
          </a:p>
          <a:p>
            <a:r>
              <a:rPr lang="en-US" sz="1100" dirty="0"/>
              <a:t>Office of Women’s Health. (n.d.). </a:t>
            </a:r>
            <a:r>
              <a:rPr lang="en-US" sz="1100" i="1" dirty="0"/>
              <a:t>Complementary and alternative medicine</a:t>
            </a:r>
            <a:r>
              <a:rPr lang="en-US" sz="1100" dirty="0"/>
              <a:t>. Retrieved from: http://www.womenshealth.gov/publications/our‐publications/the‐healthy‐ woman/alternative_medicine.pdf.</a:t>
            </a:r>
            <a:endParaRPr lang="en-US" sz="1100" dirty="0">
              <a:cs typeface="Arial"/>
            </a:endParaRPr>
          </a:p>
          <a:p>
            <a:r>
              <a:rPr lang="en-US" sz="1100" dirty="0"/>
              <a:t>Silver, J.K., Baima, J., &amp; Mayer, R.S. (2013). Impairment‐driven cancer rehabilitation: An essential component of quality care and survivorship. </a:t>
            </a:r>
            <a:r>
              <a:rPr lang="en-US" sz="1100" i="1" dirty="0"/>
              <a:t>CA: A Cancer Journal for Clinicians</a:t>
            </a:r>
            <a:r>
              <a:rPr lang="en-US" sz="1100" dirty="0"/>
              <a:t>, </a:t>
            </a:r>
            <a:r>
              <a:rPr lang="en-US" sz="1100" i="1" dirty="0"/>
              <a:t>63</a:t>
            </a:r>
            <a:r>
              <a:rPr lang="en-US" sz="1100" dirty="0"/>
              <a:t>(5), 295–317. </a:t>
            </a:r>
            <a:r>
              <a:rPr lang="en-US" sz="1100" err="1"/>
              <a:t>doi</a:t>
            </a:r>
            <a:r>
              <a:rPr lang="en-US" sz="1100" dirty="0"/>
              <a:t>: 10.3322/caac.21186. </a:t>
            </a:r>
            <a:endParaRPr lang="en-US" sz="1100" dirty="0">
              <a:cs typeface="Arial"/>
            </a:endParaRPr>
          </a:p>
          <a:p>
            <a:r>
              <a:rPr lang="en-US" sz="1100" dirty="0"/>
              <a:t>U.S. Preventive Services Task Force. (2013). </a:t>
            </a:r>
            <a:r>
              <a:rPr lang="en-US" sz="1100" i="1" dirty="0"/>
              <a:t>Lung cancer screening: recommendation summary</a:t>
            </a:r>
            <a:r>
              <a:rPr lang="en-US" sz="1100" dirty="0"/>
              <a:t>. Retrieved from: http://www.uspreventiveservicestaskforce.org/Page/Topic/recommendation‐ summary/lung‐cancer‐screening.  </a:t>
            </a:r>
            <a:endParaRPr lang="en-US" sz="1100" dirty="0">
              <a:cs typeface="Arial"/>
            </a:endParaRPr>
          </a:p>
          <a:p>
            <a:r>
              <a:rPr lang="en-US" sz="1100" dirty="0"/>
              <a:t>U.S. Preventive Services Task Force. (n.d.). </a:t>
            </a:r>
            <a:r>
              <a:rPr lang="en-US" sz="1100" i="1"/>
              <a:t>Recommendation tools – A and B recommendations</a:t>
            </a:r>
            <a:r>
              <a:rPr lang="en-US" sz="1100"/>
              <a:t>. </a:t>
            </a:r>
            <a:endParaRPr lang="en-US" sz="1100" dirty="0">
              <a:cs typeface="Arial"/>
            </a:endParaRPr>
          </a:p>
          <a:p>
            <a:r>
              <a:rPr lang="en-US" sz="1100" dirty="0">
                <a:ea typeface="+mn-lt"/>
                <a:cs typeface="+mn-lt"/>
              </a:rPr>
              <a:t>https://www.uspreventiveservicestaskforce.org/uspstf/recommendation-topics/uspstf-and-b-recommendations#:~:text=The%20USPSTF%20recommends%20offering%20or,healthy%20diet%20and%20physical%20activity.&amp;text=The%20USPSTF%20recommends%20screening%20for%20hepatitis%20B%20virus%20(HBV)%20infection,at%20increased%20risk%20for%20infection.</a:t>
            </a:r>
            <a:endParaRPr lang="en-US" sz="1100">
              <a:cs typeface="Arial"/>
            </a:endParaRPr>
          </a:p>
          <a:p>
            <a:endParaRPr lang="en-US" sz="1200" dirty="0"/>
          </a:p>
        </p:txBody>
      </p:sp>
    </p:spTree>
    <p:extLst>
      <p:ext uri="{BB962C8B-B14F-4D97-AF65-F5344CB8AC3E}">
        <p14:creationId xmlns:p14="http://schemas.microsoft.com/office/powerpoint/2010/main" val="143155481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Thank you!</a:t>
            </a:r>
          </a:p>
        </p:txBody>
      </p:sp>
      <p:sp>
        <p:nvSpPr>
          <p:cNvPr id="3" name="Content Placeholder 2"/>
          <p:cNvSpPr>
            <a:spLocks noGrp="1"/>
          </p:cNvSpPr>
          <p:nvPr>
            <p:ph idx="1"/>
          </p:nvPr>
        </p:nvSpPr>
        <p:spPr>
          <a:xfrm>
            <a:off x="457200" y="1371600"/>
            <a:ext cx="8229600" cy="3810000"/>
          </a:xfrm>
          <a:ln>
            <a:noFill/>
          </a:ln>
        </p:spPr>
        <p:txBody>
          <a:bodyPr/>
          <a:lstStyle/>
          <a:p>
            <a:pPr marL="0" indent="0" algn="ctr">
              <a:buNone/>
            </a:pPr>
            <a:br>
              <a:rPr lang="en-US" sz="2500" dirty="0"/>
            </a:br>
            <a:endParaRPr lang="en-US" sz="2500" dirty="0"/>
          </a:p>
          <a:p>
            <a:pPr marL="0" indent="0" algn="ctr">
              <a:buNone/>
            </a:pPr>
            <a:endParaRPr lang="en-US" dirty="0"/>
          </a:p>
          <a:p>
            <a:pPr marL="0" indent="0" algn="ctr">
              <a:buNone/>
            </a:pPr>
            <a:r>
              <a:rPr lang="en-US" dirty="0"/>
              <a:t>Follow us on Twitter: </a:t>
            </a:r>
            <a:r>
              <a:rPr lang="en-US" dirty="0">
                <a:solidFill>
                  <a:srgbClr val="0096D6"/>
                </a:solidFill>
                <a:hlinkClick r:id="rId2"/>
              </a:rPr>
              <a:t>@GWCancer</a:t>
            </a:r>
            <a:endParaRPr lang="en-US" dirty="0">
              <a:solidFill>
                <a:srgbClr val="0096D6"/>
              </a:solidFill>
            </a:endParaRPr>
          </a:p>
          <a:p>
            <a:pPr marL="0" indent="0" algn="ctr">
              <a:buNone/>
            </a:pPr>
            <a:r>
              <a:rPr lang="en-US" dirty="0">
                <a:solidFill>
                  <a:srgbClr val="0096D6"/>
                </a:solidFill>
                <a:hlinkClick r:id="rId3"/>
              </a:rPr>
              <a:t>www.gwcancercenter.org</a:t>
            </a:r>
            <a:endParaRPr lang="en-US" dirty="0">
              <a:solidFill>
                <a:srgbClr val="0096D6"/>
              </a:solidFill>
            </a:endParaRPr>
          </a:p>
          <a:p>
            <a:pPr marL="0" indent="0" algn="ctr">
              <a:buNone/>
            </a:pPr>
            <a:endParaRPr lang="en-US" dirty="0">
              <a:solidFill>
                <a:srgbClr val="0096D6"/>
              </a:solidFill>
            </a:endParaRPr>
          </a:p>
          <a:p>
            <a:pPr marL="0" indent="0" algn="ctr">
              <a:buNone/>
            </a:pPr>
            <a:endParaRPr lang="en-US" dirty="0">
              <a:solidFill>
                <a:srgbClr val="0096D6"/>
              </a:solidFill>
            </a:endParaRPr>
          </a:p>
          <a:p>
            <a:pPr marL="0" indent="0">
              <a:buNone/>
            </a:pPr>
            <a:endParaRPr lang="en-US" dirty="0"/>
          </a:p>
        </p:txBody>
      </p:sp>
      <p:sp>
        <p:nvSpPr>
          <p:cNvPr id="6" name="TextBox 5"/>
          <p:cNvSpPr txBox="1"/>
          <p:nvPr/>
        </p:nvSpPr>
        <p:spPr>
          <a:xfrm>
            <a:off x="0" y="4239161"/>
            <a:ext cx="9179169" cy="1246495"/>
          </a:xfrm>
          <a:prstGeom prst="rect">
            <a:avLst/>
          </a:prstGeom>
          <a:noFill/>
        </p:spPr>
        <p:txBody>
          <a:bodyPr wrap="square" rtlCol="0">
            <a:spAutoFit/>
          </a:bodyPr>
          <a:lstStyle/>
          <a:p>
            <a:pPr algn="ctr"/>
            <a:r>
              <a:rPr lang="en-US" sz="1500" i="1" dirty="0">
                <a:solidFill>
                  <a:schemeClr val="tx1">
                    <a:lumMod val="75000"/>
                    <a:lumOff val="25000"/>
                  </a:schemeClr>
                </a:solidFill>
              </a:rPr>
              <a:t>Sign-up for the GW Cancer Center’s Patient Navigation </a:t>
            </a:r>
            <a:br>
              <a:rPr lang="en-US" sz="1500" i="1" dirty="0">
                <a:solidFill>
                  <a:schemeClr val="tx1">
                    <a:lumMod val="75000"/>
                    <a:lumOff val="25000"/>
                  </a:schemeClr>
                </a:solidFill>
              </a:rPr>
            </a:br>
            <a:r>
              <a:rPr lang="en-US" sz="1500" i="1" dirty="0">
                <a:solidFill>
                  <a:schemeClr val="tx1">
                    <a:lumMod val="75000"/>
                    <a:lumOff val="25000"/>
                  </a:schemeClr>
                </a:solidFill>
              </a:rPr>
              <a:t>and Survivorship E-Newsletter</a:t>
            </a:r>
            <a:r>
              <a:rPr lang="en-US" sz="1500" dirty="0">
                <a:solidFill>
                  <a:schemeClr val="tx1">
                    <a:lumMod val="75000"/>
                    <a:lumOff val="25000"/>
                  </a:schemeClr>
                </a:solidFill>
              </a:rPr>
              <a:t>: </a:t>
            </a:r>
            <a:r>
              <a:rPr lang="en-US" sz="1500" b="1" dirty="0">
                <a:solidFill>
                  <a:srgbClr val="0096D6"/>
                </a:solidFill>
                <a:hlinkClick r:id="rId4"/>
              </a:rPr>
              <a:t>bit.ly/</a:t>
            </a:r>
            <a:r>
              <a:rPr lang="en-US" sz="1500" b="1" dirty="0" err="1">
                <a:solidFill>
                  <a:srgbClr val="0096D6"/>
                </a:solidFill>
                <a:hlinkClick r:id="rId4"/>
              </a:rPr>
              <a:t>PNSurvEnews</a:t>
            </a:r>
            <a:r>
              <a:rPr lang="en-US" sz="1500" dirty="0">
                <a:solidFill>
                  <a:schemeClr val="tx1">
                    <a:lumMod val="75000"/>
                    <a:lumOff val="25000"/>
                  </a:schemeClr>
                </a:solidFill>
                <a:hlinkClick r:id="rId4"/>
              </a:rPr>
              <a:t>  </a:t>
            </a:r>
            <a:endParaRPr lang="en-US" sz="1500" dirty="0">
              <a:solidFill>
                <a:schemeClr val="tx1">
                  <a:lumMod val="75000"/>
                  <a:lumOff val="25000"/>
                </a:schemeClr>
              </a:solidFill>
            </a:endParaRPr>
          </a:p>
          <a:p>
            <a:pPr algn="ctr"/>
            <a:endParaRPr lang="en-US" sz="1500" dirty="0">
              <a:solidFill>
                <a:schemeClr val="tx1">
                  <a:lumMod val="75000"/>
                  <a:lumOff val="25000"/>
                </a:schemeClr>
              </a:solidFill>
            </a:endParaRPr>
          </a:p>
          <a:p>
            <a:pPr algn="ctr"/>
            <a:r>
              <a:rPr lang="en-US" sz="1500" dirty="0">
                <a:solidFill>
                  <a:schemeClr val="tx1">
                    <a:lumMod val="75000"/>
                    <a:lumOff val="25000"/>
                  </a:schemeClr>
                </a:solidFill>
              </a:rPr>
              <a:t>S</a:t>
            </a:r>
            <a:r>
              <a:rPr lang="en-US" sz="1500" i="1" dirty="0">
                <a:solidFill>
                  <a:schemeClr val="tx1">
                    <a:lumMod val="75000"/>
                    <a:lumOff val="25000"/>
                  </a:schemeClr>
                </a:solidFill>
              </a:rPr>
              <a:t>ign-up for the GW Cancer Center’s Cancer Control </a:t>
            </a:r>
            <a:br>
              <a:rPr lang="en-US" sz="1500" i="1" dirty="0">
                <a:solidFill>
                  <a:schemeClr val="tx1">
                    <a:lumMod val="75000"/>
                    <a:lumOff val="25000"/>
                  </a:schemeClr>
                </a:solidFill>
              </a:rPr>
            </a:br>
            <a:r>
              <a:rPr lang="en-US" sz="1500" i="1" dirty="0">
                <a:solidFill>
                  <a:schemeClr val="tx1">
                    <a:lumMod val="75000"/>
                    <a:lumOff val="25000"/>
                  </a:schemeClr>
                </a:solidFill>
              </a:rPr>
              <a:t>Technical </a:t>
            </a:r>
            <a:r>
              <a:rPr lang="en-US" altLang="en-US" sz="1500" i="1" dirty="0">
                <a:solidFill>
                  <a:schemeClr val="tx1">
                    <a:lumMod val="75000"/>
                    <a:lumOff val="25000"/>
                  </a:schemeClr>
                </a:solidFill>
              </a:rPr>
              <a:t>Assistance E-Newsletter</a:t>
            </a:r>
            <a:r>
              <a:rPr lang="en-US" altLang="en-US" sz="1500" dirty="0">
                <a:solidFill>
                  <a:schemeClr val="tx1">
                    <a:lumMod val="75000"/>
                    <a:lumOff val="25000"/>
                  </a:schemeClr>
                </a:solidFill>
              </a:rPr>
              <a:t>: </a:t>
            </a:r>
            <a:r>
              <a:rPr lang="en-US" sz="1500" b="1" dirty="0">
                <a:solidFill>
                  <a:srgbClr val="0096D6"/>
                </a:solidFill>
                <a:hlinkClick r:id="rId5"/>
              </a:rPr>
              <a:t>bit.ly/</a:t>
            </a:r>
            <a:r>
              <a:rPr lang="en-US" sz="1500" b="1" dirty="0" err="1">
                <a:solidFill>
                  <a:srgbClr val="0096D6"/>
                </a:solidFill>
                <a:hlinkClick r:id="rId5"/>
              </a:rPr>
              <a:t>TAPenews</a:t>
            </a:r>
            <a:r>
              <a:rPr lang="en-US" sz="1500" b="1" dirty="0">
                <a:solidFill>
                  <a:srgbClr val="0096D6"/>
                </a:solidFill>
                <a:hlinkClick r:id="rId5"/>
              </a:rPr>
              <a:t> </a:t>
            </a:r>
            <a:endParaRPr lang="en-US" sz="1500" b="1" dirty="0">
              <a:solidFill>
                <a:srgbClr val="0096D6"/>
              </a:solidFill>
            </a:endParaRPr>
          </a:p>
        </p:txBody>
      </p:sp>
    </p:spTree>
    <p:extLst>
      <p:ext uri="{BB962C8B-B14F-4D97-AF65-F5344CB8AC3E}">
        <p14:creationId xmlns:p14="http://schemas.microsoft.com/office/powerpoint/2010/main" val="36131030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0"/>
            <a:ext cx="8229600" cy="1143000"/>
          </a:xfrm>
        </p:spPr>
        <p:txBody>
          <a:bodyPr>
            <a:normAutofit/>
          </a:bodyPr>
          <a:lstStyle/>
          <a:p>
            <a:pPr algn="l"/>
            <a:r>
              <a:rPr lang="en-US" sz="3600" dirty="0"/>
              <a:t>What is Cancer? </a:t>
            </a:r>
          </a:p>
        </p:txBody>
      </p:sp>
      <p:pic>
        <p:nvPicPr>
          <p:cNvPr id="3" name="Online Media 2" title="3D Medical Animation - What is Cancer?">
            <a:hlinkClick r:id="" action="ppaction://media"/>
            <a:extLst>
              <a:ext uri="{FF2B5EF4-FFF2-40B4-BE49-F238E27FC236}">
                <a16:creationId xmlns:a16="http://schemas.microsoft.com/office/drawing/2014/main" id="{6F1332F3-7FA2-4D02-90CC-4FE8F0862AA5}"/>
              </a:ext>
            </a:extLst>
          </p:cNvPr>
          <p:cNvPicPr>
            <a:picLocks noRot="1" noChangeAspect="1"/>
          </p:cNvPicPr>
          <p:nvPr>
            <a:videoFile r:link="rId1"/>
          </p:nvPr>
        </p:nvPicPr>
        <p:blipFill>
          <a:blip r:embed="rId4"/>
          <a:stretch>
            <a:fillRect/>
          </a:stretch>
        </p:blipFill>
        <p:spPr>
          <a:xfrm>
            <a:off x="1432983" y="1119015"/>
            <a:ext cx="6278033" cy="3531394"/>
          </a:xfrm>
          <a:prstGeom prst="rect">
            <a:avLst/>
          </a:prstGeom>
        </p:spPr>
      </p:pic>
      <p:sp>
        <p:nvSpPr>
          <p:cNvPr id="4" name="TextBox 3">
            <a:extLst>
              <a:ext uri="{FF2B5EF4-FFF2-40B4-BE49-F238E27FC236}">
                <a16:creationId xmlns:a16="http://schemas.microsoft.com/office/drawing/2014/main" id="{F40C7E95-CA05-499A-AFEF-E2DE8142DBA5}"/>
              </a:ext>
            </a:extLst>
          </p:cNvPr>
          <p:cNvSpPr txBox="1"/>
          <p:nvPr/>
        </p:nvSpPr>
        <p:spPr>
          <a:xfrm>
            <a:off x="2857499" y="4794838"/>
            <a:ext cx="3429000" cy="369332"/>
          </a:xfrm>
          <a:prstGeom prst="rect">
            <a:avLst/>
          </a:prstGeom>
          <a:noFill/>
        </p:spPr>
        <p:txBody>
          <a:bodyPr wrap="square" rtlCol="0">
            <a:spAutoFit/>
          </a:bodyPr>
          <a:lstStyle/>
          <a:p>
            <a:r>
              <a:rPr lang="en-US" dirty="0"/>
              <a:t>Click </a:t>
            </a:r>
            <a:r>
              <a:rPr lang="en-US" dirty="0">
                <a:hlinkClick r:id="rId5"/>
              </a:rPr>
              <a:t>here</a:t>
            </a:r>
            <a:r>
              <a:rPr lang="en-US" dirty="0"/>
              <a:t> to watch the video</a:t>
            </a:r>
          </a:p>
        </p:txBody>
      </p:sp>
      <p:sp>
        <p:nvSpPr>
          <p:cNvPr id="14" name="TextBox 13"/>
          <p:cNvSpPr txBox="1"/>
          <p:nvPr/>
        </p:nvSpPr>
        <p:spPr>
          <a:xfrm>
            <a:off x="3048000" y="5285601"/>
            <a:ext cx="6278033" cy="276999"/>
          </a:xfrm>
          <a:prstGeom prst="rect">
            <a:avLst/>
          </a:prstGeom>
          <a:noFill/>
        </p:spPr>
        <p:txBody>
          <a:bodyPr wrap="square" rtlCol="0">
            <a:spAutoFit/>
          </a:bodyPr>
          <a:lstStyle/>
          <a:p>
            <a:r>
              <a:rPr lang="en-US" sz="1200" i="1" dirty="0">
                <a:solidFill>
                  <a:schemeClr val="bg2"/>
                </a:solidFill>
              </a:rPr>
              <a:t>Sources: American Society of Clinical Oncology, 2012; American Cancer Society, 2015.</a:t>
            </a:r>
          </a:p>
        </p:txBody>
      </p:sp>
    </p:spTree>
    <p:extLst>
      <p:ext uri="{BB962C8B-B14F-4D97-AF65-F5344CB8AC3E}">
        <p14:creationId xmlns:p14="http://schemas.microsoft.com/office/powerpoint/2010/main" val="25079088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Normal Cells versus Cancer Cells</a:t>
            </a:r>
          </a:p>
        </p:txBody>
      </p:sp>
      <p:pic>
        <p:nvPicPr>
          <p:cNvPr id="7" name="Content Placeholder 6" descr="Four different stages of cells, from normal to hyperplasia, dysplasia and cancer"/>
          <p:cNvPicPr>
            <a:picLocks noGrp="1" noChangeAspect="1"/>
          </p:cNvPicPr>
          <p:nvPr>
            <p:ph idx="1"/>
          </p:nvPr>
        </p:nvPicPr>
        <p:blipFill>
          <a:blip r:embed="rId3"/>
          <a:srcRect l="3902" r="3902"/>
          <a:stretch>
            <a:fillRect/>
          </a:stretch>
        </p:blipFill>
        <p:spPr>
          <a:xfrm>
            <a:off x="467139" y="1597537"/>
            <a:ext cx="8229600" cy="3810000"/>
          </a:xfrm>
        </p:spPr>
      </p:pic>
      <p:sp>
        <p:nvSpPr>
          <p:cNvPr id="3" name="Rectangle 2"/>
          <p:cNvSpPr/>
          <p:nvPr/>
        </p:nvSpPr>
        <p:spPr>
          <a:xfrm>
            <a:off x="6248400" y="5280275"/>
            <a:ext cx="4572000" cy="276999"/>
          </a:xfrm>
          <a:prstGeom prst="rect">
            <a:avLst/>
          </a:prstGeom>
        </p:spPr>
        <p:txBody>
          <a:bodyPr wrap="square">
            <a:spAutoFit/>
          </a:bodyPr>
          <a:lstStyle/>
          <a:p>
            <a:pPr lvl="0"/>
            <a:r>
              <a:rPr lang="en-US" sz="1200" i="1" dirty="0">
                <a:solidFill>
                  <a:srgbClr val="808080"/>
                </a:solidFill>
              </a:rPr>
              <a:t>Source: National  Cancer Institute,2014</a:t>
            </a:r>
          </a:p>
        </p:txBody>
      </p:sp>
    </p:spTree>
    <p:extLst>
      <p:ext uri="{BB962C8B-B14F-4D97-AF65-F5344CB8AC3E}">
        <p14:creationId xmlns:p14="http://schemas.microsoft.com/office/powerpoint/2010/main" val="20386628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algn="l"/>
            <a:r>
              <a:rPr lang="en-US" sz="3600" dirty="0"/>
              <a:t>Benign versus Malignant Tumors</a:t>
            </a:r>
          </a:p>
        </p:txBody>
      </p:sp>
      <p:graphicFrame>
        <p:nvGraphicFramePr>
          <p:cNvPr id="2" name="Diagram 1" descr="Two boxes depicting differences in benign and malignant tumors. Benign tumors are non-cancerous and do not grow into other tissue. Malignant tumors are cancerous and can invade tissue and spread. &#10;"/>
          <p:cNvGraphicFramePr/>
          <p:nvPr>
            <p:extLst>
              <p:ext uri="{D42A27DB-BD31-4B8C-83A1-F6EECF244321}">
                <p14:modId xmlns:p14="http://schemas.microsoft.com/office/powerpoint/2010/main" val="3481185816"/>
              </p:ext>
            </p:extLst>
          </p:nvPr>
        </p:nvGraphicFramePr>
        <p:xfrm>
          <a:off x="457200" y="1397000"/>
          <a:ext cx="83058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p:cNvSpPr/>
          <p:nvPr/>
        </p:nvSpPr>
        <p:spPr>
          <a:xfrm>
            <a:off x="4953000" y="5322500"/>
            <a:ext cx="4572000" cy="276999"/>
          </a:xfrm>
          <a:prstGeom prst="rect">
            <a:avLst/>
          </a:prstGeom>
        </p:spPr>
        <p:txBody>
          <a:bodyPr>
            <a:spAutoFit/>
          </a:bodyPr>
          <a:lstStyle/>
          <a:p>
            <a:pPr lvl="0"/>
            <a:r>
              <a:rPr lang="en-US" sz="1200" i="1" dirty="0">
                <a:solidFill>
                  <a:srgbClr val="808080"/>
                </a:solidFill>
              </a:rPr>
              <a:t>Source: National  Cancer Institute – What is Cancer. 2015. </a:t>
            </a:r>
          </a:p>
        </p:txBody>
      </p:sp>
    </p:spTree>
    <p:extLst>
      <p:ext uri="{BB962C8B-B14F-4D97-AF65-F5344CB8AC3E}">
        <p14:creationId xmlns:p14="http://schemas.microsoft.com/office/powerpoint/2010/main" val="35609457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3600" dirty="0"/>
              <a:t>Different Kinds of Cancer </a:t>
            </a:r>
          </a:p>
        </p:txBody>
      </p:sp>
      <p:graphicFrame>
        <p:nvGraphicFramePr>
          <p:cNvPr id="3" name="Diagram 2" descr="Table depicting differences in cancer types, such as carcinomas, sarcomas, lymphomas and leukemias. &#10;&#10;There are several different kinds of cancer. &#10;Carcinomas, the most common types of cancer, start in the cells that cover external and internal organs or glands. Lung, breast, prostate and colorectal are the most common cancers of this type in the United States.&#10;Sarcomas are cancers that start in cells in the supporting tissues of the body, such as bone, cartilage, fat, connective tissue, and muscle.&#10;Lymphomas are cancers that start in the lymph nodes and tissues of the body’s immune system.&#10;Leukemias are cancers of the immature blood cells that grow in the bone marrow and tend to accumulate or gather in large numbers in the bloodstream.&#10;"/>
          <p:cNvGraphicFramePr/>
          <p:nvPr>
            <p:extLst>
              <p:ext uri="{D42A27DB-BD31-4B8C-83A1-F6EECF244321}">
                <p14:modId xmlns:p14="http://schemas.microsoft.com/office/powerpoint/2010/main" val="2453009570"/>
              </p:ext>
            </p:extLst>
          </p:nvPr>
        </p:nvGraphicFramePr>
        <p:xfrm>
          <a:off x="266700" y="1348601"/>
          <a:ext cx="8610600" cy="3962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p:cNvSpPr/>
          <p:nvPr/>
        </p:nvSpPr>
        <p:spPr>
          <a:xfrm>
            <a:off x="4953000" y="5311001"/>
            <a:ext cx="4572000" cy="276999"/>
          </a:xfrm>
          <a:prstGeom prst="rect">
            <a:avLst/>
          </a:prstGeom>
        </p:spPr>
        <p:txBody>
          <a:bodyPr>
            <a:spAutoFit/>
          </a:bodyPr>
          <a:lstStyle/>
          <a:p>
            <a:pPr lvl="0"/>
            <a:r>
              <a:rPr lang="en-US" sz="1200" i="1" dirty="0">
                <a:solidFill>
                  <a:srgbClr val="808080"/>
                </a:solidFill>
              </a:rPr>
              <a:t>Source: National  Cancer Institute – What is Cancer. 2015. </a:t>
            </a:r>
          </a:p>
        </p:txBody>
      </p:sp>
    </p:spTree>
    <p:extLst>
      <p:ext uri="{BB962C8B-B14F-4D97-AF65-F5344CB8AC3E}">
        <p14:creationId xmlns:p14="http://schemas.microsoft.com/office/powerpoint/2010/main" val="290526320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heme/theme1.xml><?xml version="1.0" encoding="utf-8"?>
<a:theme xmlns:a="http://schemas.openxmlformats.org/drawingml/2006/main" name="3_Default Design">
  <a:themeElements>
    <a:clrScheme name="Custom 7">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7D5"/>
      </a:hlink>
      <a:folHlink>
        <a:srgbClr val="0098D7"/>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E21A26DAA24F54E83DB76BA94AA96FA" ma:contentTypeVersion="22" ma:contentTypeDescription="Create a new document." ma:contentTypeScope="" ma:versionID="09cbbd9241aa1aa9f9bebf2aacb2321b">
  <xsd:schema xmlns:xsd="http://www.w3.org/2001/XMLSchema" xmlns:xs="http://www.w3.org/2001/XMLSchema" xmlns:p="http://schemas.microsoft.com/office/2006/metadata/properties" xmlns:ns2="850ee731-bed9-4378-ae06-1f46e02b84c3" xmlns:ns3="0cd87418-b804-442c-b3a5-4fe8feb73552" targetNamespace="http://schemas.microsoft.com/office/2006/metadata/properties" ma:root="true" ma:fieldsID="44cacaf121310ee9757ef721645bbab1" ns2:_="" ns3:_="">
    <xsd:import namespace="850ee731-bed9-4378-ae06-1f46e02b84c3"/>
    <xsd:import namespace="0cd87418-b804-442c-b3a5-4fe8feb73552"/>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AutoKeyPoints" minOccurs="0"/>
                <xsd:element ref="ns2:MediaServiceKeyPoints" minOccurs="0"/>
                <xsd:element ref="ns2:MediaServiceLocation" minOccurs="0"/>
                <xsd:element ref="ns2:UsedStatus" minOccurs="0"/>
                <xsd:element ref="ns2:lcf76f155ced4ddcb4097134ff3c332f" minOccurs="0"/>
                <xsd:element ref="ns3:TaxCatchAll" minOccurs="0"/>
                <xsd:element ref="ns2:MediaServiceObjectDetectorVersions" minOccurs="0"/>
                <xsd:element ref="ns2:MediaServiceSearchPropertie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50ee731-bed9-4378-ae06-1f46e02b84c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UsedStatus" ma:index="19" nillable="true" ma:displayName="Used Status" ma:format="Dropdown" ma:internalName="UsedStatus">
      <xsd:simpleType>
        <xsd:restriction base="dms:Text">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99b62841-a237-4f24-ab3b-c58c5d8f122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cd87418-b804-442c-b3a5-4fe8feb73552" elementFormDefault="qualified">
    <xsd:import namespace="http://schemas.microsoft.com/office/2006/documentManagement/types"/>
    <xsd:import namespace="http://schemas.microsoft.com/office/infopath/2007/PartnerControls"/>
    <xsd:element name="TaxCatchAll" ma:index="22" nillable="true" ma:displayName="Taxonomy Catch All Column" ma:hidden="true" ma:list="{8967da8c-13b9-4e1a-97d7-3fd562d69bb7}" ma:internalName="TaxCatchAll" ma:showField="CatchAllData" ma:web="0cd87418-b804-442c-b3a5-4fe8feb73552">
      <xsd:complexType>
        <xsd:complexContent>
          <xsd:extension base="dms:MultiChoiceLookup">
            <xsd:sequence>
              <xsd:element name="Value" type="dms:Lookup" maxOccurs="unbounded" minOccurs="0" nillable="true"/>
            </xsd:sequence>
          </xsd:extension>
        </xsd:complexContent>
      </xsd:complexType>
    </xsd:element>
    <xsd:element name="SharedWithUsers" ma:index="2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9E7F816-593F-4472-AA62-69F59EAD8461}"/>
</file>

<file path=customXml/itemProps2.xml><?xml version="1.0" encoding="utf-8"?>
<ds:datastoreItem xmlns:ds="http://schemas.openxmlformats.org/officeDocument/2006/customXml" ds:itemID="{9AA74D0F-A398-4B4A-BA5F-C70311C72E52}"/>
</file>

<file path=docProps/app.xml><?xml version="1.0" encoding="utf-8"?>
<Properties xmlns="http://schemas.openxmlformats.org/officeDocument/2006/extended-properties" xmlns:vt="http://schemas.openxmlformats.org/officeDocument/2006/docPropsVTypes">
  <Template>PCP ESeries Puchalski 2.02.14</Template>
  <TotalTime>9203</TotalTime>
  <Words>9907</Words>
  <Application>Microsoft Office PowerPoint</Application>
  <PresentationFormat>On-screen Show (4:3)</PresentationFormat>
  <Paragraphs>655</Paragraphs>
  <Slides>52</Slides>
  <Notes>48</Notes>
  <HiddenSlides>0</HiddenSlides>
  <MMClips>2</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52</vt:i4>
      </vt:variant>
    </vt:vector>
  </HeadingPairs>
  <TitlesOfParts>
    <vt:vector size="56" baseType="lpstr">
      <vt:lpstr>Arial</vt:lpstr>
      <vt:lpstr>Calibri</vt:lpstr>
      <vt:lpstr>Trebuchet MS</vt:lpstr>
      <vt:lpstr>3_Default Design</vt:lpstr>
      <vt:lpstr>Lesson 2: Cancer Basics</vt:lpstr>
      <vt:lpstr>Acknowledgements</vt:lpstr>
      <vt:lpstr>Competencies</vt:lpstr>
      <vt:lpstr>Learning Objectives</vt:lpstr>
      <vt:lpstr>Checkpoint</vt:lpstr>
      <vt:lpstr>What is Cancer? </vt:lpstr>
      <vt:lpstr>Normal Cells versus Cancer Cells</vt:lpstr>
      <vt:lpstr>Benign versus Malignant Tumors</vt:lpstr>
      <vt:lpstr>Different Kinds of Cancer </vt:lpstr>
      <vt:lpstr>How are cancers named?</vt:lpstr>
      <vt:lpstr>Invasion and Metastasis</vt:lpstr>
      <vt:lpstr>Checkpoint </vt:lpstr>
      <vt:lpstr>Cancer Prevention</vt:lpstr>
      <vt:lpstr>Cancer Risk Factors</vt:lpstr>
      <vt:lpstr>Cancer Prevention </vt:lpstr>
      <vt:lpstr>Signs and Symptoms </vt:lpstr>
      <vt:lpstr>Early Cancer May Not Have Any Symptoms </vt:lpstr>
      <vt:lpstr>Cancer Detection and Diagnosis</vt:lpstr>
      <vt:lpstr>Screening</vt:lpstr>
      <vt:lpstr>Cervical Cancer Screening </vt:lpstr>
      <vt:lpstr>Breast Cancer Screening</vt:lpstr>
      <vt:lpstr>Prostate Cancer </vt:lpstr>
      <vt:lpstr>Colorectal Cancer Screening </vt:lpstr>
      <vt:lpstr>Lung Cancer Screening </vt:lpstr>
      <vt:lpstr>Biopsy</vt:lpstr>
      <vt:lpstr>Microscopic Appearance of Cancer Cells</vt:lpstr>
      <vt:lpstr>Tumor Grading  </vt:lpstr>
      <vt:lpstr>Cancer Staging </vt:lpstr>
      <vt:lpstr>TNM Staging System</vt:lpstr>
      <vt:lpstr>TNM Staging System </vt:lpstr>
      <vt:lpstr>Personalized Medicine</vt:lpstr>
      <vt:lpstr>How are genetic tests used?</vt:lpstr>
      <vt:lpstr>Cancer treatment</vt:lpstr>
      <vt:lpstr>Cancer Treatment </vt:lpstr>
      <vt:lpstr>Surgery and Radiation </vt:lpstr>
      <vt:lpstr>Chemotherapy </vt:lpstr>
      <vt:lpstr>Neo-adjuvant and Adjuvant Treatment </vt:lpstr>
      <vt:lpstr>Targeted Therapy</vt:lpstr>
      <vt:lpstr>Hormone Therapy</vt:lpstr>
      <vt:lpstr>Palliative Medicine</vt:lpstr>
      <vt:lpstr>Supportive Care Services </vt:lpstr>
      <vt:lpstr>Complementary and Alternative Medicine</vt:lpstr>
      <vt:lpstr>Comparing Complementary and Alternative Medicine </vt:lpstr>
      <vt:lpstr>Complementary Health Approaches </vt:lpstr>
      <vt:lpstr>Possible Benefits of Complementary Approaches</vt:lpstr>
      <vt:lpstr>Possible Risks of Complementary Approaches</vt:lpstr>
      <vt:lpstr>Evidence-based Cancer Information</vt:lpstr>
      <vt:lpstr>Conclusion </vt:lpstr>
      <vt:lpstr>References</vt:lpstr>
      <vt:lpstr>References (cont.)</vt:lpstr>
      <vt:lpstr>References (cont.) </vt:lpstr>
      <vt:lpstr>Thank you!</vt:lpstr>
    </vt:vector>
  </TitlesOfParts>
  <Company>The George Washington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GWU</dc:creator>
  <cp:lastModifiedBy>Brazinskaite, Ruta</cp:lastModifiedBy>
  <cp:revision>494</cp:revision>
  <cp:lastPrinted>2014-06-13T20:14:55Z</cp:lastPrinted>
  <dcterms:created xsi:type="dcterms:W3CDTF">2014-05-08T22:31:29Z</dcterms:created>
  <dcterms:modified xsi:type="dcterms:W3CDTF">2021-10-01T16:23:28Z</dcterms:modified>
</cp:coreProperties>
</file>