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slideMasters/slideMaster1.xml" ContentType="application/vnd.openxmlformats-officedocument.presentationml.slideMaster+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22.xml" ContentType="application/vnd.openxmlformats-officedocument.presentationml.notesSlide+xml"/>
  <Override PartName="/ppt/notesSlides/notesSlide1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1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layout6.xml" ContentType="application/vnd.openxmlformats-officedocument.drawingml.diagramLayout+xml"/>
  <Override PartName="/ppt/diagrams/quickStyle6.xml" ContentType="application/vnd.openxmlformats-officedocument.drawingml.diagramStyle+xml"/>
  <Override PartName="/ppt/theme/theme1.xml" ContentType="application/vnd.openxmlformats-officedocument.theme+xml"/>
  <Override PartName="/ppt/diagrams/quickStyle5.xml" ContentType="application/vnd.openxmlformats-officedocument.drawingml.diagramStyle+xml"/>
  <Override PartName="/ppt/diagrams/quickStyle2.xml" ContentType="application/vnd.openxmlformats-officedocument.drawingml.diagramStyle+xml"/>
  <Override PartName="/ppt/diagrams/drawing6.xml" ContentType="application/vnd.ms-office.drawingml.diagramDrawing+xml"/>
  <Override PartName="/ppt/diagrams/colors5.xml" ContentType="application/vnd.openxmlformats-officedocument.drawingml.diagramColors+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colors6.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quickStyle4.xml" ContentType="application/vnd.openxmlformats-officedocument.drawingml.diagramStyle+xml"/>
  <Override PartName="/ppt/diagrams/drawing5.xml" ContentType="application/vnd.ms-office.drawingml.diagramDrawing+xml"/>
  <Override PartName="/ppt/diagrams/layout4.xml" ContentType="application/vnd.openxmlformats-officedocument.drawingml.diagramLayout+xml"/>
  <Override PartName="/ppt/diagrams/drawing4.xml" ContentType="application/vnd.ms-office.drawingml.diagramDrawing+xml"/>
  <Override PartName="/ppt/diagrams/colors4.xml" ContentType="application/vnd.openxmlformats-officedocument.drawingml.diagramColors+xml"/>
  <Override PartName="/ppt/diagrams/layout5.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3.xml" ContentType="application/vnd.openxmlformats-officedocument.presentationml.tags+xml"/>
  <Override PartName="/ppt/tags/tag4.xml" ContentType="application/vnd.openxmlformats-officedocument.presentationml.tags+xml"/>
  <Override PartName="/ppt/tags/tag2.xml" ContentType="application/vnd.openxmlformats-officedocument.presentationml.tags+xml"/>
  <Override PartName="/ppt/revisionInfo.xml" ContentType="application/vnd.ms-powerpoint.revisioninfo+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26"/>
  </p:notesMasterIdLst>
  <p:handoutMasterIdLst>
    <p:handoutMasterId r:id="rId27"/>
  </p:handoutMasterIdLst>
  <p:sldIdLst>
    <p:sldId id="365" r:id="rId2"/>
    <p:sldId id="269" r:id="rId3"/>
    <p:sldId id="270" r:id="rId4"/>
    <p:sldId id="257" r:id="rId5"/>
    <p:sldId id="272" r:id="rId6"/>
    <p:sldId id="294" r:id="rId7"/>
    <p:sldId id="263" r:id="rId8"/>
    <p:sldId id="267" r:id="rId9"/>
    <p:sldId id="278" r:id="rId10"/>
    <p:sldId id="277" r:id="rId11"/>
    <p:sldId id="280" r:id="rId12"/>
    <p:sldId id="295" r:id="rId13"/>
    <p:sldId id="281" r:id="rId14"/>
    <p:sldId id="292" r:id="rId15"/>
    <p:sldId id="282" r:id="rId16"/>
    <p:sldId id="279" r:id="rId17"/>
    <p:sldId id="283" r:id="rId18"/>
    <p:sldId id="284" r:id="rId19"/>
    <p:sldId id="285" r:id="rId20"/>
    <p:sldId id="286" r:id="rId21"/>
    <p:sldId id="291" r:id="rId22"/>
    <p:sldId id="296" r:id="rId23"/>
    <p:sldId id="475" r:id="rId24"/>
    <p:sldId id="47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69"/>
            <p14:sldId id="270"/>
            <p14:sldId id="257"/>
            <p14:sldId id="272"/>
            <p14:sldId id="294"/>
            <p14:sldId id="263"/>
            <p14:sldId id="267"/>
            <p14:sldId id="278"/>
            <p14:sldId id="277"/>
            <p14:sldId id="280"/>
            <p14:sldId id="295"/>
            <p14:sldId id="281"/>
            <p14:sldId id="292"/>
            <p14:sldId id="282"/>
            <p14:sldId id="279"/>
            <p14:sldId id="283"/>
            <p14:sldId id="284"/>
            <p14:sldId id="285"/>
            <p14:sldId id="286"/>
            <p14:sldId id="291"/>
            <p14:sldId id="296"/>
            <p14:sldId id="475"/>
            <p14:sldId id="4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000000"/>
    <a:srgbClr val="0096D6"/>
    <a:srgbClr val="0040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9376A7-BE19-4B80-BD66-846DAC883356}" v="101" dt="2021-04-15T16:46:02.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68" autoAdjust="0"/>
    <p:restoredTop sz="37652" autoAdjust="0"/>
  </p:normalViewPr>
  <p:slideViewPr>
    <p:cSldViewPr>
      <p:cViewPr varScale="1">
        <p:scale>
          <a:sx n="25" d="100"/>
          <a:sy n="25" d="100"/>
        </p:scale>
        <p:origin x="2492" y="24"/>
      </p:cViewPr>
      <p:guideLst>
        <p:guide orient="horz" pos="2160"/>
        <p:guide pos="2880"/>
      </p:guideLst>
    </p:cSldViewPr>
  </p:slideViewPr>
  <p:outlineViewPr>
    <p:cViewPr>
      <p:scale>
        <a:sx n="33" d="100"/>
        <a:sy n="33" d="100"/>
      </p:scale>
      <p:origin x="0" y="-768"/>
    </p:cViewPr>
  </p:outlineViewPr>
  <p:notesTextViewPr>
    <p:cViewPr>
      <p:scale>
        <a:sx n="125" d="100"/>
        <a:sy n="125" d="100"/>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F5F4EC-6E56-4908-819C-D8012876EEB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1B8EABF-8C48-4B85-AC5C-EEFA301085AB}">
      <dgm:prSet phldrT="[Text]"/>
      <dgm:spPr>
        <a:solidFill>
          <a:srgbClr val="033B57"/>
        </a:solidFill>
      </dgm:spPr>
      <dgm:t>
        <a:bodyPr/>
        <a:lstStyle/>
        <a:p>
          <a:r>
            <a:rPr lang="en-US" dirty="0"/>
            <a:t>Participation in clinical trials is voluntary</a:t>
          </a:r>
        </a:p>
      </dgm:t>
    </dgm:pt>
    <dgm:pt modelId="{9813009A-B715-4BF3-B346-D7FBAA3299BF}" type="parTrans" cxnId="{E6F2DE69-D391-4182-93E1-E42D90C6133D}">
      <dgm:prSet/>
      <dgm:spPr/>
      <dgm:t>
        <a:bodyPr/>
        <a:lstStyle/>
        <a:p>
          <a:endParaRPr lang="en-US"/>
        </a:p>
      </dgm:t>
    </dgm:pt>
    <dgm:pt modelId="{C485F091-A189-4BDF-BEAC-1D0DE27018C0}" type="sibTrans" cxnId="{E6F2DE69-D391-4182-93E1-E42D90C6133D}">
      <dgm:prSet/>
      <dgm:spPr/>
      <dgm:t>
        <a:bodyPr/>
        <a:lstStyle/>
        <a:p>
          <a:endParaRPr lang="en-US"/>
        </a:p>
      </dgm:t>
    </dgm:pt>
    <dgm:pt modelId="{D04F91E5-1858-483A-9D0C-26EF5D0A4FD1}">
      <dgm:prSet/>
      <dgm:spPr>
        <a:solidFill>
          <a:srgbClr val="033B57"/>
        </a:solidFill>
      </dgm:spPr>
      <dgm:t>
        <a:bodyPr/>
        <a:lstStyle/>
        <a:p>
          <a:r>
            <a:rPr lang="en-US" dirty="0"/>
            <a:t>Patients can leave a clinical trial at any time</a:t>
          </a:r>
        </a:p>
      </dgm:t>
    </dgm:pt>
    <dgm:pt modelId="{0446C9BD-4A1A-4DE7-8122-20FBC725AC3A}" type="parTrans" cxnId="{80D22FF8-8011-4306-B5E1-6B958378DE50}">
      <dgm:prSet/>
      <dgm:spPr/>
      <dgm:t>
        <a:bodyPr/>
        <a:lstStyle/>
        <a:p>
          <a:endParaRPr lang="en-US"/>
        </a:p>
      </dgm:t>
    </dgm:pt>
    <dgm:pt modelId="{E35B0780-2FD6-4987-A2B2-BE5DEF5BAC0F}" type="sibTrans" cxnId="{80D22FF8-8011-4306-B5E1-6B958378DE50}">
      <dgm:prSet/>
      <dgm:spPr/>
      <dgm:t>
        <a:bodyPr/>
        <a:lstStyle/>
        <a:p>
          <a:endParaRPr lang="en-US"/>
        </a:p>
      </dgm:t>
    </dgm:pt>
    <dgm:pt modelId="{C67D72E5-695E-4074-A6E5-4EBF4DDFB7BD}">
      <dgm:prSet/>
      <dgm:spPr>
        <a:solidFill>
          <a:srgbClr val="033B57"/>
        </a:solidFill>
      </dgm:spPr>
      <dgm:t>
        <a:bodyPr/>
        <a:lstStyle/>
        <a:p>
          <a:r>
            <a:rPr lang="en-US" dirty="0"/>
            <a:t>Federal laws protect the rights of research participants</a:t>
          </a:r>
        </a:p>
      </dgm:t>
    </dgm:pt>
    <dgm:pt modelId="{A8CAE4B0-BDD5-42ED-9FE1-253C04251AAF}" type="parTrans" cxnId="{8F997B48-A9C7-4A23-9A63-F55F4306E259}">
      <dgm:prSet/>
      <dgm:spPr/>
      <dgm:t>
        <a:bodyPr/>
        <a:lstStyle/>
        <a:p>
          <a:endParaRPr lang="en-US"/>
        </a:p>
      </dgm:t>
    </dgm:pt>
    <dgm:pt modelId="{6DA6E651-B970-48A2-973C-338161BC4D31}" type="sibTrans" cxnId="{8F997B48-A9C7-4A23-9A63-F55F4306E259}">
      <dgm:prSet/>
      <dgm:spPr/>
      <dgm:t>
        <a:bodyPr/>
        <a:lstStyle/>
        <a:p>
          <a:endParaRPr lang="en-US"/>
        </a:p>
      </dgm:t>
    </dgm:pt>
    <dgm:pt modelId="{3098DDB7-DC49-4F24-9691-D25E598B1CCD}">
      <dgm:prSet/>
      <dgm:spPr>
        <a:solidFill>
          <a:srgbClr val="033B57"/>
        </a:solidFill>
      </dgm:spPr>
      <dgm:t>
        <a:bodyPr/>
        <a:lstStyle/>
        <a:p>
          <a:r>
            <a:rPr lang="en-US" dirty="0"/>
            <a:t>Clinical trials are not right for everyone </a:t>
          </a:r>
        </a:p>
      </dgm:t>
    </dgm:pt>
    <dgm:pt modelId="{5FEDFC1D-F11E-4796-BDC5-6A7DC6ED77CA}" type="parTrans" cxnId="{30F5A1FC-7765-4D2E-9162-81FF8F11DD3B}">
      <dgm:prSet/>
      <dgm:spPr/>
      <dgm:t>
        <a:bodyPr/>
        <a:lstStyle/>
        <a:p>
          <a:endParaRPr lang="en-US"/>
        </a:p>
      </dgm:t>
    </dgm:pt>
    <dgm:pt modelId="{699B90FA-B298-4173-A182-EF4514EA69FF}" type="sibTrans" cxnId="{30F5A1FC-7765-4D2E-9162-81FF8F11DD3B}">
      <dgm:prSet/>
      <dgm:spPr/>
      <dgm:t>
        <a:bodyPr/>
        <a:lstStyle/>
        <a:p>
          <a:endParaRPr lang="en-US"/>
        </a:p>
      </dgm:t>
    </dgm:pt>
    <dgm:pt modelId="{EB5938A6-98F5-4CF5-88DD-E719E1A44707}" type="pres">
      <dgm:prSet presAssocID="{60F5F4EC-6E56-4908-819C-D8012876EEB7}" presName="diagram" presStyleCnt="0">
        <dgm:presLayoutVars>
          <dgm:dir/>
          <dgm:resizeHandles val="exact"/>
        </dgm:presLayoutVars>
      </dgm:prSet>
      <dgm:spPr/>
    </dgm:pt>
    <dgm:pt modelId="{8C37F557-4572-45F4-B58D-BCA12D9871BB}" type="pres">
      <dgm:prSet presAssocID="{31B8EABF-8C48-4B85-AC5C-EEFA301085AB}" presName="node" presStyleLbl="node1" presStyleIdx="0" presStyleCnt="4">
        <dgm:presLayoutVars>
          <dgm:bulletEnabled val="1"/>
        </dgm:presLayoutVars>
      </dgm:prSet>
      <dgm:spPr/>
    </dgm:pt>
    <dgm:pt modelId="{D6670982-35DD-471D-9C9F-F20C501DCC60}" type="pres">
      <dgm:prSet presAssocID="{C485F091-A189-4BDF-BEAC-1D0DE27018C0}" presName="sibTrans" presStyleCnt="0"/>
      <dgm:spPr/>
    </dgm:pt>
    <dgm:pt modelId="{C9F32506-A3FE-46E3-9FD8-4E2AB612A650}" type="pres">
      <dgm:prSet presAssocID="{D04F91E5-1858-483A-9D0C-26EF5D0A4FD1}" presName="node" presStyleLbl="node1" presStyleIdx="1" presStyleCnt="4">
        <dgm:presLayoutVars>
          <dgm:bulletEnabled val="1"/>
        </dgm:presLayoutVars>
      </dgm:prSet>
      <dgm:spPr/>
    </dgm:pt>
    <dgm:pt modelId="{BE2B084F-C1BE-4EF9-87F4-A1F964916851}" type="pres">
      <dgm:prSet presAssocID="{E35B0780-2FD6-4987-A2B2-BE5DEF5BAC0F}" presName="sibTrans" presStyleCnt="0"/>
      <dgm:spPr/>
    </dgm:pt>
    <dgm:pt modelId="{D7521A07-F3C1-4DD9-9EEE-6AFAE7607112}" type="pres">
      <dgm:prSet presAssocID="{C67D72E5-695E-4074-A6E5-4EBF4DDFB7BD}" presName="node" presStyleLbl="node1" presStyleIdx="2" presStyleCnt="4">
        <dgm:presLayoutVars>
          <dgm:bulletEnabled val="1"/>
        </dgm:presLayoutVars>
      </dgm:prSet>
      <dgm:spPr/>
    </dgm:pt>
    <dgm:pt modelId="{84BD23D5-9668-459E-BA85-B4617D38353A}" type="pres">
      <dgm:prSet presAssocID="{6DA6E651-B970-48A2-973C-338161BC4D31}" presName="sibTrans" presStyleCnt="0"/>
      <dgm:spPr/>
    </dgm:pt>
    <dgm:pt modelId="{D45363FC-61DA-433B-AB15-990767D258D0}" type="pres">
      <dgm:prSet presAssocID="{3098DDB7-DC49-4F24-9691-D25E598B1CCD}" presName="node" presStyleLbl="node1" presStyleIdx="3" presStyleCnt="4">
        <dgm:presLayoutVars>
          <dgm:bulletEnabled val="1"/>
        </dgm:presLayoutVars>
      </dgm:prSet>
      <dgm:spPr/>
    </dgm:pt>
  </dgm:ptLst>
  <dgm:cxnLst>
    <dgm:cxn modelId="{E45A3246-AB02-4FEB-A94F-4698AFE6ECE7}" type="presOf" srcId="{31B8EABF-8C48-4B85-AC5C-EEFA301085AB}" destId="{8C37F557-4572-45F4-B58D-BCA12D9871BB}" srcOrd="0" destOrd="0" presId="urn:microsoft.com/office/officeart/2005/8/layout/default"/>
    <dgm:cxn modelId="{8F997B48-A9C7-4A23-9A63-F55F4306E259}" srcId="{60F5F4EC-6E56-4908-819C-D8012876EEB7}" destId="{C67D72E5-695E-4074-A6E5-4EBF4DDFB7BD}" srcOrd="2" destOrd="0" parTransId="{A8CAE4B0-BDD5-42ED-9FE1-253C04251AAF}" sibTransId="{6DA6E651-B970-48A2-973C-338161BC4D31}"/>
    <dgm:cxn modelId="{E6F2DE69-D391-4182-93E1-E42D90C6133D}" srcId="{60F5F4EC-6E56-4908-819C-D8012876EEB7}" destId="{31B8EABF-8C48-4B85-AC5C-EEFA301085AB}" srcOrd="0" destOrd="0" parTransId="{9813009A-B715-4BF3-B346-D7FBAA3299BF}" sibTransId="{C485F091-A189-4BDF-BEAC-1D0DE27018C0}"/>
    <dgm:cxn modelId="{A7A2B691-F9A7-4A75-A0C0-9A422E3A0724}" type="presOf" srcId="{D04F91E5-1858-483A-9D0C-26EF5D0A4FD1}" destId="{C9F32506-A3FE-46E3-9FD8-4E2AB612A650}" srcOrd="0" destOrd="0" presId="urn:microsoft.com/office/officeart/2005/8/layout/default"/>
    <dgm:cxn modelId="{B81E6694-2FC3-4D2F-80C4-44920BCA50CD}" type="presOf" srcId="{3098DDB7-DC49-4F24-9691-D25E598B1CCD}" destId="{D45363FC-61DA-433B-AB15-990767D258D0}" srcOrd="0" destOrd="0" presId="urn:microsoft.com/office/officeart/2005/8/layout/default"/>
    <dgm:cxn modelId="{880108A6-89BB-414E-87D9-2FA2F898E959}" type="presOf" srcId="{60F5F4EC-6E56-4908-819C-D8012876EEB7}" destId="{EB5938A6-98F5-4CF5-88DD-E719E1A44707}" srcOrd="0" destOrd="0" presId="urn:microsoft.com/office/officeart/2005/8/layout/default"/>
    <dgm:cxn modelId="{89DC9CF6-494E-4AD4-A1A1-658AC45DE2C3}" type="presOf" srcId="{C67D72E5-695E-4074-A6E5-4EBF4DDFB7BD}" destId="{D7521A07-F3C1-4DD9-9EEE-6AFAE7607112}" srcOrd="0" destOrd="0" presId="urn:microsoft.com/office/officeart/2005/8/layout/default"/>
    <dgm:cxn modelId="{80D22FF8-8011-4306-B5E1-6B958378DE50}" srcId="{60F5F4EC-6E56-4908-819C-D8012876EEB7}" destId="{D04F91E5-1858-483A-9D0C-26EF5D0A4FD1}" srcOrd="1" destOrd="0" parTransId="{0446C9BD-4A1A-4DE7-8122-20FBC725AC3A}" sibTransId="{E35B0780-2FD6-4987-A2B2-BE5DEF5BAC0F}"/>
    <dgm:cxn modelId="{30F5A1FC-7765-4D2E-9162-81FF8F11DD3B}" srcId="{60F5F4EC-6E56-4908-819C-D8012876EEB7}" destId="{3098DDB7-DC49-4F24-9691-D25E598B1CCD}" srcOrd="3" destOrd="0" parTransId="{5FEDFC1D-F11E-4796-BDC5-6A7DC6ED77CA}" sibTransId="{699B90FA-B298-4173-A182-EF4514EA69FF}"/>
    <dgm:cxn modelId="{8BB710FA-B4A3-4B0B-A83E-2C8BB9EB085E}" type="presParOf" srcId="{EB5938A6-98F5-4CF5-88DD-E719E1A44707}" destId="{8C37F557-4572-45F4-B58D-BCA12D9871BB}" srcOrd="0" destOrd="0" presId="urn:microsoft.com/office/officeart/2005/8/layout/default"/>
    <dgm:cxn modelId="{1F04F5AC-80CA-4CDF-8447-7DB58E2D630F}" type="presParOf" srcId="{EB5938A6-98F5-4CF5-88DD-E719E1A44707}" destId="{D6670982-35DD-471D-9C9F-F20C501DCC60}" srcOrd="1" destOrd="0" presId="urn:microsoft.com/office/officeart/2005/8/layout/default"/>
    <dgm:cxn modelId="{2879019E-860A-4071-BC69-7E4C22092992}" type="presParOf" srcId="{EB5938A6-98F5-4CF5-88DD-E719E1A44707}" destId="{C9F32506-A3FE-46E3-9FD8-4E2AB612A650}" srcOrd="2" destOrd="0" presId="urn:microsoft.com/office/officeart/2005/8/layout/default"/>
    <dgm:cxn modelId="{FE78B6AD-ABFB-4575-899D-78EC10B6EBDC}" type="presParOf" srcId="{EB5938A6-98F5-4CF5-88DD-E719E1A44707}" destId="{BE2B084F-C1BE-4EF9-87F4-A1F964916851}" srcOrd="3" destOrd="0" presId="urn:microsoft.com/office/officeart/2005/8/layout/default"/>
    <dgm:cxn modelId="{A7422394-4BE8-435F-A70F-25CF8D7D7174}" type="presParOf" srcId="{EB5938A6-98F5-4CF5-88DD-E719E1A44707}" destId="{D7521A07-F3C1-4DD9-9EEE-6AFAE7607112}" srcOrd="4" destOrd="0" presId="urn:microsoft.com/office/officeart/2005/8/layout/default"/>
    <dgm:cxn modelId="{A17416A5-D265-4917-B8FF-53EC7206961C}" type="presParOf" srcId="{EB5938A6-98F5-4CF5-88DD-E719E1A44707}" destId="{84BD23D5-9668-459E-BA85-B4617D38353A}" srcOrd="5" destOrd="0" presId="urn:microsoft.com/office/officeart/2005/8/layout/default"/>
    <dgm:cxn modelId="{4207BA2A-6684-4AF8-B292-E793000AD7A1}" type="presParOf" srcId="{EB5938A6-98F5-4CF5-88DD-E719E1A44707}" destId="{D45363FC-61DA-433B-AB15-990767D258D0}"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637372-E3C9-47FD-94D3-7C1D604501F5}" type="doc">
      <dgm:prSet loTypeId="urn:microsoft.com/office/officeart/2005/8/layout/process4" loCatId="list" qsTypeId="urn:microsoft.com/office/officeart/2005/8/quickstyle/simple1" qsCatId="simple" csTypeId="urn:microsoft.com/office/officeart/2005/8/colors/accent6_2" csCatId="accent6" phldr="1"/>
      <dgm:spPr/>
      <dgm:t>
        <a:bodyPr/>
        <a:lstStyle/>
        <a:p>
          <a:endParaRPr lang="en-US"/>
        </a:p>
      </dgm:t>
    </dgm:pt>
    <dgm:pt modelId="{64579F9B-7C3C-4CA9-8A05-0D241D09A796}">
      <dgm:prSet phldrT="[Text]"/>
      <dgm:spPr/>
      <dgm:t>
        <a:bodyPr/>
        <a:lstStyle/>
        <a:p>
          <a:r>
            <a:rPr lang="en-US" b="1">
              <a:ea typeface="+mj-ea"/>
              <a:cs typeface="+mj-cs"/>
            </a:rPr>
            <a:t>Which patients can join a clinical trial? </a:t>
          </a:r>
          <a:endParaRPr lang="en-US" b="1" dirty="0"/>
        </a:p>
      </dgm:t>
    </dgm:pt>
    <dgm:pt modelId="{B1ED72E3-9E85-49AC-90CE-5687AB035D4B}" type="parTrans" cxnId="{A52925AA-5150-4155-8880-A937A8055BB7}">
      <dgm:prSet/>
      <dgm:spPr/>
      <dgm:t>
        <a:bodyPr/>
        <a:lstStyle/>
        <a:p>
          <a:endParaRPr lang="en-US"/>
        </a:p>
      </dgm:t>
    </dgm:pt>
    <dgm:pt modelId="{40F9E31C-E641-4C4E-9B93-235D100628FC}" type="sibTrans" cxnId="{A52925AA-5150-4155-8880-A937A8055BB7}">
      <dgm:prSet/>
      <dgm:spPr/>
      <dgm:t>
        <a:bodyPr/>
        <a:lstStyle/>
        <a:p>
          <a:endParaRPr lang="en-US"/>
        </a:p>
      </dgm:t>
    </dgm:pt>
    <dgm:pt modelId="{08442386-E09E-4523-AE30-62F88999A392}">
      <dgm:prSet/>
      <dgm:spPr/>
      <dgm:t>
        <a:bodyPr/>
        <a:lstStyle/>
        <a:p>
          <a:r>
            <a:rPr lang="en-US">
              <a:latin typeface="Trebuchet MS" panose="020B0603020202020204" pitchFamily="34" charset="0"/>
            </a:rPr>
            <a:t>It depends</a:t>
          </a:r>
          <a:endParaRPr lang="en-US" dirty="0">
            <a:latin typeface="Trebuchet MS" panose="020B0603020202020204" pitchFamily="34" charset="0"/>
          </a:endParaRPr>
        </a:p>
      </dgm:t>
    </dgm:pt>
    <dgm:pt modelId="{07FCD1A6-CD86-4BFC-A8A6-2ACD7E610BBC}" type="parTrans" cxnId="{319F7AE4-36E8-4425-9813-2C14D1C140C4}">
      <dgm:prSet/>
      <dgm:spPr/>
      <dgm:t>
        <a:bodyPr/>
        <a:lstStyle/>
        <a:p>
          <a:endParaRPr lang="en-US"/>
        </a:p>
      </dgm:t>
    </dgm:pt>
    <dgm:pt modelId="{4AA64FE3-BF8E-47AA-9137-C1845885680F}" type="sibTrans" cxnId="{319F7AE4-36E8-4425-9813-2C14D1C140C4}">
      <dgm:prSet/>
      <dgm:spPr/>
      <dgm:t>
        <a:bodyPr/>
        <a:lstStyle/>
        <a:p>
          <a:endParaRPr lang="en-US"/>
        </a:p>
      </dgm:t>
    </dgm:pt>
    <dgm:pt modelId="{977F16B8-E77D-4DBB-A1B3-E4BF57DE4AE5}">
      <dgm:prSet/>
      <dgm:spPr/>
      <dgm:t>
        <a:bodyPr/>
        <a:lstStyle/>
        <a:p>
          <a:r>
            <a:rPr lang="en-US" b="1">
              <a:ea typeface="+mj-ea"/>
              <a:cs typeface="+mj-cs"/>
            </a:rPr>
            <a:t>Why do clinical trials need a variety of people to participate?</a:t>
          </a:r>
          <a:endParaRPr lang="en-US" b="1" dirty="0">
            <a:ea typeface="+mj-ea"/>
            <a:cs typeface="+mj-cs"/>
          </a:endParaRPr>
        </a:p>
      </dgm:t>
    </dgm:pt>
    <dgm:pt modelId="{77B06DD6-AFB8-40BF-BAA7-08F40110404D}" type="parTrans" cxnId="{171AC1EE-A333-422D-A1D7-666A028AB969}">
      <dgm:prSet/>
      <dgm:spPr/>
      <dgm:t>
        <a:bodyPr/>
        <a:lstStyle/>
        <a:p>
          <a:endParaRPr lang="en-US"/>
        </a:p>
      </dgm:t>
    </dgm:pt>
    <dgm:pt modelId="{7D5BD440-2020-48AE-BDB4-AF2003E7B0F0}" type="sibTrans" cxnId="{171AC1EE-A333-422D-A1D7-666A028AB969}">
      <dgm:prSet/>
      <dgm:spPr/>
      <dgm:t>
        <a:bodyPr/>
        <a:lstStyle/>
        <a:p>
          <a:endParaRPr lang="en-US"/>
        </a:p>
      </dgm:t>
    </dgm:pt>
    <dgm:pt modelId="{0AB6D401-9962-4E93-84D5-449E0B8126A1}">
      <dgm:prSet/>
      <dgm:spPr/>
      <dgm:t>
        <a:bodyPr/>
        <a:lstStyle/>
        <a:p>
          <a:r>
            <a:rPr lang="en-US" dirty="0">
              <a:latin typeface="Trebuchet MS" panose="020B0603020202020204" pitchFamily="34" charset="0"/>
            </a:rPr>
            <a:t>So we know that a treatment works on people with different characteristics</a:t>
          </a:r>
        </a:p>
      </dgm:t>
    </dgm:pt>
    <dgm:pt modelId="{59E69FAF-0265-4282-BDE8-E0379FD88BC9}" type="parTrans" cxnId="{519BABE7-A0E4-46C3-9526-B4ABFB107CF9}">
      <dgm:prSet/>
      <dgm:spPr/>
      <dgm:t>
        <a:bodyPr/>
        <a:lstStyle/>
        <a:p>
          <a:endParaRPr lang="en-US"/>
        </a:p>
      </dgm:t>
    </dgm:pt>
    <dgm:pt modelId="{966117A1-5AED-4166-A99D-7245E0F2CBFC}" type="sibTrans" cxnId="{519BABE7-A0E4-46C3-9526-B4ABFB107CF9}">
      <dgm:prSet/>
      <dgm:spPr/>
      <dgm:t>
        <a:bodyPr/>
        <a:lstStyle/>
        <a:p>
          <a:endParaRPr lang="en-US"/>
        </a:p>
      </dgm:t>
    </dgm:pt>
    <dgm:pt modelId="{F07A1317-D3C5-4272-BD34-3B09988886EF}">
      <dgm:prSet/>
      <dgm:spPr/>
      <dgm:t>
        <a:bodyPr/>
        <a:lstStyle/>
        <a:p>
          <a:r>
            <a:rPr lang="en-US" b="1" dirty="0">
              <a:ea typeface="+mj-ea"/>
              <a:cs typeface="+mj-cs"/>
            </a:rPr>
            <a:t>Why is it important to include underserved patients in clinical trials?</a:t>
          </a:r>
        </a:p>
      </dgm:t>
    </dgm:pt>
    <dgm:pt modelId="{BB2A8AB4-12B1-4C8D-81EA-2246F2946893}" type="parTrans" cxnId="{66066069-15AE-473D-9315-BDC4EA565209}">
      <dgm:prSet/>
      <dgm:spPr/>
      <dgm:t>
        <a:bodyPr/>
        <a:lstStyle/>
        <a:p>
          <a:endParaRPr lang="en-US"/>
        </a:p>
      </dgm:t>
    </dgm:pt>
    <dgm:pt modelId="{93FCC3B9-3CFA-4120-BAB3-F17C073432C9}" type="sibTrans" cxnId="{66066069-15AE-473D-9315-BDC4EA565209}">
      <dgm:prSet/>
      <dgm:spPr/>
      <dgm:t>
        <a:bodyPr/>
        <a:lstStyle/>
        <a:p>
          <a:endParaRPr lang="en-US"/>
        </a:p>
      </dgm:t>
    </dgm:pt>
    <dgm:pt modelId="{318FD9A6-E37C-47E8-9263-F1BDB5AA4790}">
      <dgm:prSet/>
      <dgm:spPr/>
      <dgm:t>
        <a:bodyPr/>
        <a:lstStyle/>
        <a:p>
          <a:r>
            <a:rPr lang="en-US" dirty="0">
              <a:latin typeface="Trebuchet MS" panose="020B0603020202020204" pitchFamily="34" charset="0"/>
            </a:rPr>
            <a:t>So we know whether treatment options work for that population</a:t>
          </a:r>
        </a:p>
      </dgm:t>
    </dgm:pt>
    <dgm:pt modelId="{726374A0-B2FA-464D-80DE-E0F69BBD2585}" type="parTrans" cxnId="{F1E0B0BA-24A5-4581-A527-6F02723496D5}">
      <dgm:prSet/>
      <dgm:spPr/>
      <dgm:t>
        <a:bodyPr/>
        <a:lstStyle/>
        <a:p>
          <a:endParaRPr lang="en-US"/>
        </a:p>
      </dgm:t>
    </dgm:pt>
    <dgm:pt modelId="{4F8B434D-07DB-4529-A086-A0B55325BAFB}" type="sibTrans" cxnId="{F1E0B0BA-24A5-4581-A527-6F02723496D5}">
      <dgm:prSet/>
      <dgm:spPr/>
      <dgm:t>
        <a:bodyPr/>
        <a:lstStyle/>
        <a:p>
          <a:endParaRPr lang="en-US"/>
        </a:p>
      </dgm:t>
    </dgm:pt>
    <dgm:pt modelId="{74076847-BEAA-42BE-8C00-B6EF21613B99}">
      <dgm:prSet/>
      <dgm:spPr/>
      <dgm:t>
        <a:bodyPr/>
        <a:lstStyle/>
        <a:p>
          <a:r>
            <a:rPr lang="en-US" b="1" dirty="0">
              <a:ea typeface="+mj-ea"/>
              <a:cs typeface="+mj-cs"/>
            </a:rPr>
            <a:t>Why are navigators important to underserved patients?</a:t>
          </a:r>
        </a:p>
      </dgm:t>
    </dgm:pt>
    <dgm:pt modelId="{A14A5761-47D3-49CC-B359-3751E201CD33}" type="parTrans" cxnId="{29D0D414-7898-4620-861E-33AF430B133B}">
      <dgm:prSet/>
      <dgm:spPr/>
      <dgm:t>
        <a:bodyPr/>
        <a:lstStyle/>
        <a:p>
          <a:endParaRPr lang="en-US"/>
        </a:p>
      </dgm:t>
    </dgm:pt>
    <dgm:pt modelId="{56177B2D-B901-4BFA-B03C-FB4D371E511B}" type="sibTrans" cxnId="{29D0D414-7898-4620-861E-33AF430B133B}">
      <dgm:prSet/>
      <dgm:spPr/>
      <dgm:t>
        <a:bodyPr/>
        <a:lstStyle/>
        <a:p>
          <a:endParaRPr lang="en-US"/>
        </a:p>
      </dgm:t>
    </dgm:pt>
    <dgm:pt modelId="{66BC9B3F-1EF6-448F-98D8-3D7F3068F1E1}">
      <dgm:prSet/>
      <dgm:spPr/>
      <dgm:t>
        <a:bodyPr/>
        <a:lstStyle/>
        <a:p>
          <a:r>
            <a:rPr lang="en-US" dirty="0">
              <a:latin typeface="Trebuchet MS" panose="020B0603020202020204" pitchFamily="34" charset="0"/>
            </a:rPr>
            <a:t>To address the barriers that help underserved patients join and stay in a clinical trial</a:t>
          </a:r>
        </a:p>
      </dgm:t>
    </dgm:pt>
    <dgm:pt modelId="{13ADF34C-F3BE-409D-8500-D722570842B6}" type="parTrans" cxnId="{72F16731-EBD7-4D74-AE2F-AE19EAB37A93}">
      <dgm:prSet/>
      <dgm:spPr/>
      <dgm:t>
        <a:bodyPr/>
        <a:lstStyle/>
        <a:p>
          <a:endParaRPr lang="en-US"/>
        </a:p>
      </dgm:t>
    </dgm:pt>
    <dgm:pt modelId="{7DA4D511-A65D-40D7-AFFD-85E7458F0BC9}" type="sibTrans" cxnId="{72F16731-EBD7-4D74-AE2F-AE19EAB37A93}">
      <dgm:prSet/>
      <dgm:spPr/>
      <dgm:t>
        <a:bodyPr/>
        <a:lstStyle/>
        <a:p>
          <a:endParaRPr lang="en-US"/>
        </a:p>
      </dgm:t>
    </dgm:pt>
    <dgm:pt modelId="{12E2815C-5591-4FA6-993E-E6D6CD947E84}" type="pres">
      <dgm:prSet presAssocID="{59637372-E3C9-47FD-94D3-7C1D604501F5}" presName="Name0" presStyleCnt="0">
        <dgm:presLayoutVars>
          <dgm:dir/>
          <dgm:animLvl val="lvl"/>
          <dgm:resizeHandles val="exact"/>
        </dgm:presLayoutVars>
      </dgm:prSet>
      <dgm:spPr/>
    </dgm:pt>
    <dgm:pt modelId="{F6D45398-3667-4DA8-AA0E-C9B0C6C39E49}" type="pres">
      <dgm:prSet presAssocID="{74076847-BEAA-42BE-8C00-B6EF21613B99}" presName="boxAndChildren" presStyleCnt="0"/>
      <dgm:spPr/>
    </dgm:pt>
    <dgm:pt modelId="{800A948A-3E62-4B4E-8D11-C4D88E70D41F}" type="pres">
      <dgm:prSet presAssocID="{74076847-BEAA-42BE-8C00-B6EF21613B99}" presName="parentTextBox" presStyleLbl="node1" presStyleIdx="0" presStyleCnt="4"/>
      <dgm:spPr/>
    </dgm:pt>
    <dgm:pt modelId="{78F1347A-6934-46C6-8EBF-FD79962538E7}" type="pres">
      <dgm:prSet presAssocID="{74076847-BEAA-42BE-8C00-B6EF21613B99}" presName="entireBox" presStyleLbl="node1" presStyleIdx="0" presStyleCnt="4"/>
      <dgm:spPr/>
    </dgm:pt>
    <dgm:pt modelId="{BB0588E7-B48B-4816-8DE0-8E597576B0DB}" type="pres">
      <dgm:prSet presAssocID="{74076847-BEAA-42BE-8C00-B6EF21613B99}" presName="descendantBox" presStyleCnt="0"/>
      <dgm:spPr/>
    </dgm:pt>
    <dgm:pt modelId="{99DB747B-2250-472B-ADDD-074A934027BB}" type="pres">
      <dgm:prSet presAssocID="{66BC9B3F-1EF6-448F-98D8-3D7F3068F1E1}" presName="childTextBox" presStyleLbl="fgAccFollowNode1" presStyleIdx="0" presStyleCnt="4">
        <dgm:presLayoutVars>
          <dgm:bulletEnabled val="1"/>
        </dgm:presLayoutVars>
      </dgm:prSet>
      <dgm:spPr/>
    </dgm:pt>
    <dgm:pt modelId="{C0774458-D8E3-4929-94CE-37E0D2B587CC}" type="pres">
      <dgm:prSet presAssocID="{93FCC3B9-3CFA-4120-BAB3-F17C073432C9}" presName="sp" presStyleCnt="0"/>
      <dgm:spPr/>
    </dgm:pt>
    <dgm:pt modelId="{2FD8AE24-8EB3-4C1D-97EC-9F52E2F4C5EC}" type="pres">
      <dgm:prSet presAssocID="{F07A1317-D3C5-4272-BD34-3B09988886EF}" presName="arrowAndChildren" presStyleCnt="0"/>
      <dgm:spPr/>
    </dgm:pt>
    <dgm:pt modelId="{29548888-B142-487D-BD11-0CD783D2A822}" type="pres">
      <dgm:prSet presAssocID="{F07A1317-D3C5-4272-BD34-3B09988886EF}" presName="parentTextArrow" presStyleLbl="node1" presStyleIdx="0" presStyleCnt="4"/>
      <dgm:spPr/>
    </dgm:pt>
    <dgm:pt modelId="{9692C645-E1A3-4259-A685-DD83FF2511A2}" type="pres">
      <dgm:prSet presAssocID="{F07A1317-D3C5-4272-BD34-3B09988886EF}" presName="arrow" presStyleLbl="node1" presStyleIdx="1" presStyleCnt="4"/>
      <dgm:spPr/>
    </dgm:pt>
    <dgm:pt modelId="{220AE745-49B7-479E-B41E-B8F886911DDE}" type="pres">
      <dgm:prSet presAssocID="{F07A1317-D3C5-4272-BD34-3B09988886EF}" presName="descendantArrow" presStyleCnt="0"/>
      <dgm:spPr/>
    </dgm:pt>
    <dgm:pt modelId="{EED70EF9-F6B2-41A1-8006-B2BFE2BDC1F8}" type="pres">
      <dgm:prSet presAssocID="{318FD9A6-E37C-47E8-9263-F1BDB5AA4790}" presName="childTextArrow" presStyleLbl="fgAccFollowNode1" presStyleIdx="1" presStyleCnt="4">
        <dgm:presLayoutVars>
          <dgm:bulletEnabled val="1"/>
        </dgm:presLayoutVars>
      </dgm:prSet>
      <dgm:spPr/>
    </dgm:pt>
    <dgm:pt modelId="{47BF63F2-DDF7-4E1D-9C9D-BE74F389931C}" type="pres">
      <dgm:prSet presAssocID="{7D5BD440-2020-48AE-BDB4-AF2003E7B0F0}" presName="sp" presStyleCnt="0"/>
      <dgm:spPr/>
    </dgm:pt>
    <dgm:pt modelId="{563943DB-25E7-405C-B860-BA13AB0CE2F1}" type="pres">
      <dgm:prSet presAssocID="{977F16B8-E77D-4DBB-A1B3-E4BF57DE4AE5}" presName="arrowAndChildren" presStyleCnt="0"/>
      <dgm:spPr/>
    </dgm:pt>
    <dgm:pt modelId="{2CBDC89D-E312-4596-A8BA-821C36C76F48}" type="pres">
      <dgm:prSet presAssocID="{977F16B8-E77D-4DBB-A1B3-E4BF57DE4AE5}" presName="parentTextArrow" presStyleLbl="node1" presStyleIdx="1" presStyleCnt="4"/>
      <dgm:spPr/>
    </dgm:pt>
    <dgm:pt modelId="{6C74B01E-CD33-48F8-B787-098879B7CC52}" type="pres">
      <dgm:prSet presAssocID="{977F16B8-E77D-4DBB-A1B3-E4BF57DE4AE5}" presName="arrow" presStyleLbl="node1" presStyleIdx="2" presStyleCnt="4"/>
      <dgm:spPr/>
    </dgm:pt>
    <dgm:pt modelId="{35FB709F-8A4D-4D27-B465-0C048F869EC5}" type="pres">
      <dgm:prSet presAssocID="{977F16B8-E77D-4DBB-A1B3-E4BF57DE4AE5}" presName="descendantArrow" presStyleCnt="0"/>
      <dgm:spPr/>
    </dgm:pt>
    <dgm:pt modelId="{14D22C44-92EB-4C31-A2F8-6BB1AAD2A30A}" type="pres">
      <dgm:prSet presAssocID="{0AB6D401-9962-4E93-84D5-449E0B8126A1}" presName="childTextArrow" presStyleLbl="fgAccFollowNode1" presStyleIdx="2" presStyleCnt="4">
        <dgm:presLayoutVars>
          <dgm:bulletEnabled val="1"/>
        </dgm:presLayoutVars>
      </dgm:prSet>
      <dgm:spPr/>
    </dgm:pt>
    <dgm:pt modelId="{FA175E50-8FC6-4D3D-ADB1-E7851CC221A3}" type="pres">
      <dgm:prSet presAssocID="{40F9E31C-E641-4C4E-9B93-235D100628FC}" presName="sp" presStyleCnt="0"/>
      <dgm:spPr/>
    </dgm:pt>
    <dgm:pt modelId="{FED15F05-3921-4C7C-AABF-8483D249C4C5}" type="pres">
      <dgm:prSet presAssocID="{64579F9B-7C3C-4CA9-8A05-0D241D09A796}" presName="arrowAndChildren" presStyleCnt="0"/>
      <dgm:spPr/>
    </dgm:pt>
    <dgm:pt modelId="{74485478-8AAA-4C04-8F31-76FCD11C3DAB}" type="pres">
      <dgm:prSet presAssocID="{64579F9B-7C3C-4CA9-8A05-0D241D09A796}" presName="parentTextArrow" presStyleLbl="node1" presStyleIdx="2" presStyleCnt="4"/>
      <dgm:spPr/>
    </dgm:pt>
    <dgm:pt modelId="{7CAE7169-EAC8-4875-B88C-D4B5937C5C19}" type="pres">
      <dgm:prSet presAssocID="{64579F9B-7C3C-4CA9-8A05-0D241D09A796}" presName="arrow" presStyleLbl="node1" presStyleIdx="3" presStyleCnt="4"/>
      <dgm:spPr/>
    </dgm:pt>
    <dgm:pt modelId="{70FE0574-216E-4AC9-847F-765135FFE6E9}" type="pres">
      <dgm:prSet presAssocID="{64579F9B-7C3C-4CA9-8A05-0D241D09A796}" presName="descendantArrow" presStyleCnt="0"/>
      <dgm:spPr/>
    </dgm:pt>
    <dgm:pt modelId="{0E4AEC97-A7FF-4A9B-8A33-54B14FB03852}" type="pres">
      <dgm:prSet presAssocID="{08442386-E09E-4523-AE30-62F88999A392}" presName="childTextArrow" presStyleLbl="fgAccFollowNode1" presStyleIdx="3" presStyleCnt="4">
        <dgm:presLayoutVars>
          <dgm:bulletEnabled val="1"/>
        </dgm:presLayoutVars>
      </dgm:prSet>
      <dgm:spPr/>
    </dgm:pt>
  </dgm:ptLst>
  <dgm:cxnLst>
    <dgm:cxn modelId="{29D0D414-7898-4620-861E-33AF430B133B}" srcId="{59637372-E3C9-47FD-94D3-7C1D604501F5}" destId="{74076847-BEAA-42BE-8C00-B6EF21613B99}" srcOrd="3" destOrd="0" parTransId="{A14A5761-47D3-49CC-B359-3751E201CD33}" sibTransId="{56177B2D-B901-4BFA-B03C-FB4D371E511B}"/>
    <dgm:cxn modelId="{4D48CF15-1B58-4476-9923-F329C731C674}" type="presOf" srcId="{74076847-BEAA-42BE-8C00-B6EF21613B99}" destId="{78F1347A-6934-46C6-8EBF-FD79962538E7}" srcOrd="1" destOrd="0" presId="urn:microsoft.com/office/officeart/2005/8/layout/process4"/>
    <dgm:cxn modelId="{92F6DD16-85A6-40E5-B12C-5FC83BF05F3D}" type="presOf" srcId="{F07A1317-D3C5-4272-BD34-3B09988886EF}" destId="{9692C645-E1A3-4259-A685-DD83FF2511A2}" srcOrd="1" destOrd="0" presId="urn:microsoft.com/office/officeart/2005/8/layout/process4"/>
    <dgm:cxn modelId="{296CA120-586C-496E-B088-1265F619CE75}" type="presOf" srcId="{74076847-BEAA-42BE-8C00-B6EF21613B99}" destId="{800A948A-3E62-4B4E-8D11-C4D88E70D41F}" srcOrd="0" destOrd="0" presId="urn:microsoft.com/office/officeart/2005/8/layout/process4"/>
    <dgm:cxn modelId="{29A3B62A-4843-4D08-B3C2-5B88EDC6AFD1}" type="presOf" srcId="{66BC9B3F-1EF6-448F-98D8-3D7F3068F1E1}" destId="{99DB747B-2250-472B-ADDD-074A934027BB}" srcOrd="0" destOrd="0" presId="urn:microsoft.com/office/officeart/2005/8/layout/process4"/>
    <dgm:cxn modelId="{72F16731-EBD7-4D74-AE2F-AE19EAB37A93}" srcId="{74076847-BEAA-42BE-8C00-B6EF21613B99}" destId="{66BC9B3F-1EF6-448F-98D8-3D7F3068F1E1}" srcOrd="0" destOrd="0" parTransId="{13ADF34C-F3BE-409D-8500-D722570842B6}" sibTransId="{7DA4D511-A65D-40D7-AFFD-85E7458F0BC9}"/>
    <dgm:cxn modelId="{CA06775B-A050-4C47-8B99-EE5785D7A55B}" type="presOf" srcId="{64579F9B-7C3C-4CA9-8A05-0D241D09A796}" destId="{74485478-8AAA-4C04-8F31-76FCD11C3DAB}" srcOrd="0" destOrd="0" presId="urn:microsoft.com/office/officeart/2005/8/layout/process4"/>
    <dgm:cxn modelId="{4CBB9E63-F30F-4551-83A8-6091EAE4996F}" type="presOf" srcId="{977F16B8-E77D-4DBB-A1B3-E4BF57DE4AE5}" destId="{2CBDC89D-E312-4596-A8BA-821C36C76F48}" srcOrd="0" destOrd="0" presId="urn:microsoft.com/office/officeart/2005/8/layout/process4"/>
    <dgm:cxn modelId="{67878264-BCE6-4E05-8F1B-3CB176B7BAE1}" type="presOf" srcId="{F07A1317-D3C5-4272-BD34-3B09988886EF}" destId="{29548888-B142-487D-BD11-0CD783D2A822}" srcOrd="0" destOrd="0" presId="urn:microsoft.com/office/officeart/2005/8/layout/process4"/>
    <dgm:cxn modelId="{66066069-15AE-473D-9315-BDC4EA565209}" srcId="{59637372-E3C9-47FD-94D3-7C1D604501F5}" destId="{F07A1317-D3C5-4272-BD34-3B09988886EF}" srcOrd="2" destOrd="0" parTransId="{BB2A8AB4-12B1-4C8D-81EA-2246F2946893}" sibTransId="{93FCC3B9-3CFA-4120-BAB3-F17C073432C9}"/>
    <dgm:cxn modelId="{D1D7454C-D5B9-45C9-8F6D-BC621446CD95}" type="presOf" srcId="{64579F9B-7C3C-4CA9-8A05-0D241D09A796}" destId="{7CAE7169-EAC8-4875-B88C-D4B5937C5C19}" srcOrd="1" destOrd="0" presId="urn:microsoft.com/office/officeart/2005/8/layout/process4"/>
    <dgm:cxn modelId="{3D9AD070-286F-4359-AC9D-146EEC5515E6}" type="presOf" srcId="{59637372-E3C9-47FD-94D3-7C1D604501F5}" destId="{12E2815C-5591-4FA6-993E-E6D6CD947E84}" srcOrd="0" destOrd="0" presId="urn:microsoft.com/office/officeart/2005/8/layout/process4"/>
    <dgm:cxn modelId="{39130954-E1EE-473B-885E-649FC7B275EF}" type="presOf" srcId="{08442386-E09E-4523-AE30-62F88999A392}" destId="{0E4AEC97-A7FF-4A9B-8A33-54B14FB03852}" srcOrd="0" destOrd="0" presId="urn:microsoft.com/office/officeart/2005/8/layout/process4"/>
    <dgm:cxn modelId="{A52925AA-5150-4155-8880-A937A8055BB7}" srcId="{59637372-E3C9-47FD-94D3-7C1D604501F5}" destId="{64579F9B-7C3C-4CA9-8A05-0D241D09A796}" srcOrd="0" destOrd="0" parTransId="{B1ED72E3-9E85-49AC-90CE-5687AB035D4B}" sibTransId="{40F9E31C-E641-4C4E-9B93-235D100628FC}"/>
    <dgm:cxn modelId="{F1E0B0BA-24A5-4581-A527-6F02723496D5}" srcId="{F07A1317-D3C5-4272-BD34-3B09988886EF}" destId="{318FD9A6-E37C-47E8-9263-F1BDB5AA4790}" srcOrd="0" destOrd="0" parTransId="{726374A0-B2FA-464D-80DE-E0F69BBD2585}" sibTransId="{4F8B434D-07DB-4529-A086-A0B55325BAFB}"/>
    <dgm:cxn modelId="{5D69FCCF-DC73-44B1-940C-58B658760C57}" type="presOf" srcId="{318FD9A6-E37C-47E8-9263-F1BDB5AA4790}" destId="{EED70EF9-F6B2-41A1-8006-B2BFE2BDC1F8}" srcOrd="0" destOrd="0" presId="urn:microsoft.com/office/officeart/2005/8/layout/process4"/>
    <dgm:cxn modelId="{C7B731E1-E253-4F50-922C-EC0AA897D30F}" type="presOf" srcId="{977F16B8-E77D-4DBB-A1B3-E4BF57DE4AE5}" destId="{6C74B01E-CD33-48F8-B787-098879B7CC52}" srcOrd="1" destOrd="0" presId="urn:microsoft.com/office/officeart/2005/8/layout/process4"/>
    <dgm:cxn modelId="{319F7AE4-36E8-4425-9813-2C14D1C140C4}" srcId="{64579F9B-7C3C-4CA9-8A05-0D241D09A796}" destId="{08442386-E09E-4523-AE30-62F88999A392}" srcOrd="0" destOrd="0" parTransId="{07FCD1A6-CD86-4BFC-A8A6-2ACD7E610BBC}" sibTransId="{4AA64FE3-BF8E-47AA-9137-C1845885680F}"/>
    <dgm:cxn modelId="{C0C85DE7-F47A-4A12-95A8-356B8FC136BC}" type="presOf" srcId="{0AB6D401-9962-4E93-84D5-449E0B8126A1}" destId="{14D22C44-92EB-4C31-A2F8-6BB1AAD2A30A}" srcOrd="0" destOrd="0" presId="urn:microsoft.com/office/officeart/2005/8/layout/process4"/>
    <dgm:cxn modelId="{519BABE7-A0E4-46C3-9526-B4ABFB107CF9}" srcId="{977F16B8-E77D-4DBB-A1B3-E4BF57DE4AE5}" destId="{0AB6D401-9962-4E93-84D5-449E0B8126A1}" srcOrd="0" destOrd="0" parTransId="{59E69FAF-0265-4282-BDE8-E0379FD88BC9}" sibTransId="{966117A1-5AED-4166-A99D-7245E0F2CBFC}"/>
    <dgm:cxn modelId="{171AC1EE-A333-422D-A1D7-666A028AB969}" srcId="{59637372-E3C9-47FD-94D3-7C1D604501F5}" destId="{977F16B8-E77D-4DBB-A1B3-E4BF57DE4AE5}" srcOrd="1" destOrd="0" parTransId="{77B06DD6-AFB8-40BF-BAA7-08F40110404D}" sibTransId="{7D5BD440-2020-48AE-BDB4-AF2003E7B0F0}"/>
    <dgm:cxn modelId="{594850DC-1D10-4019-8418-AA1FE1DB7F27}" type="presParOf" srcId="{12E2815C-5591-4FA6-993E-E6D6CD947E84}" destId="{F6D45398-3667-4DA8-AA0E-C9B0C6C39E49}" srcOrd="0" destOrd="0" presId="urn:microsoft.com/office/officeart/2005/8/layout/process4"/>
    <dgm:cxn modelId="{DDFF7C68-381B-4CBF-9B31-9C6199C69BF7}" type="presParOf" srcId="{F6D45398-3667-4DA8-AA0E-C9B0C6C39E49}" destId="{800A948A-3E62-4B4E-8D11-C4D88E70D41F}" srcOrd="0" destOrd="0" presId="urn:microsoft.com/office/officeart/2005/8/layout/process4"/>
    <dgm:cxn modelId="{D237317F-6AD0-44A7-9E23-A93E39C2DD3B}" type="presParOf" srcId="{F6D45398-3667-4DA8-AA0E-C9B0C6C39E49}" destId="{78F1347A-6934-46C6-8EBF-FD79962538E7}" srcOrd="1" destOrd="0" presId="urn:microsoft.com/office/officeart/2005/8/layout/process4"/>
    <dgm:cxn modelId="{FE42ADB7-594C-44BA-9A73-48734F29194F}" type="presParOf" srcId="{F6D45398-3667-4DA8-AA0E-C9B0C6C39E49}" destId="{BB0588E7-B48B-4816-8DE0-8E597576B0DB}" srcOrd="2" destOrd="0" presId="urn:microsoft.com/office/officeart/2005/8/layout/process4"/>
    <dgm:cxn modelId="{F4A90293-A786-4416-A2CF-6F27C520E9E4}" type="presParOf" srcId="{BB0588E7-B48B-4816-8DE0-8E597576B0DB}" destId="{99DB747B-2250-472B-ADDD-074A934027BB}" srcOrd="0" destOrd="0" presId="urn:microsoft.com/office/officeart/2005/8/layout/process4"/>
    <dgm:cxn modelId="{DB559C0F-6D40-4C7D-A417-82AF44CB0015}" type="presParOf" srcId="{12E2815C-5591-4FA6-993E-E6D6CD947E84}" destId="{C0774458-D8E3-4929-94CE-37E0D2B587CC}" srcOrd="1" destOrd="0" presId="urn:microsoft.com/office/officeart/2005/8/layout/process4"/>
    <dgm:cxn modelId="{822E4D75-7656-4381-A9E1-EED8942C53B1}" type="presParOf" srcId="{12E2815C-5591-4FA6-993E-E6D6CD947E84}" destId="{2FD8AE24-8EB3-4C1D-97EC-9F52E2F4C5EC}" srcOrd="2" destOrd="0" presId="urn:microsoft.com/office/officeart/2005/8/layout/process4"/>
    <dgm:cxn modelId="{2955EF1A-4A12-436A-8A0F-1DCFC3475528}" type="presParOf" srcId="{2FD8AE24-8EB3-4C1D-97EC-9F52E2F4C5EC}" destId="{29548888-B142-487D-BD11-0CD783D2A822}" srcOrd="0" destOrd="0" presId="urn:microsoft.com/office/officeart/2005/8/layout/process4"/>
    <dgm:cxn modelId="{478B6B96-3693-4BD5-9D41-F50050C17D2D}" type="presParOf" srcId="{2FD8AE24-8EB3-4C1D-97EC-9F52E2F4C5EC}" destId="{9692C645-E1A3-4259-A685-DD83FF2511A2}" srcOrd="1" destOrd="0" presId="urn:microsoft.com/office/officeart/2005/8/layout/process4"/>
    <dgm:cxn modelId="{905DB4DE-C186-4B52-9C3A-B177542F4C85}" type="presParOf" srcId="{2FD8AE24-8EB3-4C1D-97EC-9F52E2F4C5EC}" destId="{220AE745-49B7-479E-B41E-B8F886911DDE}" srcOrd="2" destOrd="0" presId="urn:microsoft.com/office/officeart/2005/8/layout/process4"/>
    <dgm:cxn modelId="{CCA5FC29-2546-4F11-A1B9-0850860FCDB0}" type="presParOf" srcId="{220AE745-49B7-479E-B41E-B8F886911DDE}" destId="{EED70EF9-F6B2-41A1-8006-B2BFE2BDC1F8}" srcOrd="0" destOrd="0" presId="urn:microsoft.com/office/officeart/2005/8/layout/process4"/>
    <dgm:cxn modelId="{E17A1186-AB63-4E8A-9757-D0C82AC4C68E}" type="presParOf" srcId="{12E2815C-5591-4FA6-993E-E6D6CD947E84}" destId="{47BF63F2-DDF7-4E1D-9C9D-BE74F389931C}" srcOrd="3" destOrd="0" presId="urn:microsoft.com/office/officeart/2005/8/layout/process4"/>
    <dgm:cxn modelId="{2C908063-98AE-44DD-A5F6-248940517C10}" type="presParOf" srcId="{12E2815C-5591-4FA6-993E-E6D6CD947E84}" destId="{563943DB-25E7-405C-B860-BA13AB0CE2F1}" srcOrd="4" destOrd="0" presId="urn:microsoft.com/office/officeart/2005/8/layout/process4"/>
    <dgm:cxn modelId="{DEB1BDFC-8A19-4957-A29C-A27EC8AEE26A}" type="presParOf" srcId="{563943DB-25E7-405C-B860-BA13AB0CE2F1}" destId="{2CBDC89D-E312-4596-A8BA-821C36C76F48}" srcOrd="0" destOrd="0" presId="urn:microsoft.com/office/officeart/2005/8/layout/process4"/>
    <dgm:cxn modelId="{7F8EE02C-F4D1-4A8A-818D-A5FDF2064CDB}" type="presParOf" srcId="{563943DB-25E7-405C-B860-BA13AB0CE2F1}" destId="{6C74B01E-CD33-48F8-B787-098879B7CC52}" srcOrd="1" destOrd="0" presId="urn:microsoft.com/office/officeart/2005/8/layout/process4"/>
    <dgm:cxn modelId="{4C42010F-F25A-4B8E-9714-FC8536B5BE98}" type="presParOf" srcId="{563943DB-25E7-405C-B860-BA13AB0CE2F1}" destId="{35FB709F-8A4D-4D27-B465-0C048F869EC5}" srcOrd="2" destOrd="0" presId="urn:microsoft.com/office/officeart/2005/8/layout/process4"/>
    <dgm:cxn modelId="{9FF1AD3C-4E23-40DE-8A88-F707D2430413}" type="presParOf" srcId="{35FB709F-8A4D-4D27-B465-0C048F869EC5}" destId="{14D22C44-92EB-4C31-A2F8-6BB1AAD2A30A}" srcOrd="0" destOrd="0" presId="urn:microsoft.com/office/officeart/2005/8/layout/process4"/>
    <dgm:cxn modelId="{A1E87D2D-A86B-4C59-9A6A-7592FF9A04B0}" type="presParOf" srcId="{12E2815C-5591-4FA6-993E-E6D6CD947E84}" destId="{FA175E50-8FC6-4D3D-ADB1-E7851CC221A3}" srcOrd="5" destOrd="0" presId="urn:microsoft.com/office/officeart/2005/8/layout/process4"/>
    <dgm:cxn modelId="{A7E211B5-E0DF-4478-94EC-54E13BC97D20}" type="presParOf" srcId="{12E2815C-5591-4FA6-993E-E6D6CD947E84}" destId="{FED15F05-3921-4C7C-AABF-8483D249C4C5}" srcOrd="6" destOrd="0" presId="urn:microsoft.com/office/officeart/2005/8/layout/process4"/>
    <dgm:cxn modelId="{B17F560D-4B74-4B9A-9DF5-A790D05F3188}" type="presParOf" srcId="{FED15F05-3921-4C7C-AABF-8483D249C4C5}" destId="{74485478-8AAA-4C04-8F31-76FCD11C3DAB}" srcOrd="0" destOrd="0" presId="urn:microsoft.com/office/officeart/2005/8/layout/process4"/>
    <dgm:cxn modelId="{E5AB1CAF-B4CA-43D8-86AC-9541CF0EFD2B}" type="presParOf" srcId="{FED15F05-3921-4C7C-AABF-8483D249C4C5}" destId="{7CAE7169-EAC8-4875-B88C-D4B5937C5C19}" srcOrd="1" destOrd="0" presId="urn:microsoft.com/office/officeart/2005/8/layout/process4"/>
    <dgm:cxn modelId="{2E14B64F-EACD-4CAD-896A-A1D9E0E6D096}" type="presParOf" srcId="{FED15F05-3921-4C7C-AABF-8483D249C4C5}" destId="{70FE0574-216E-4AC9-847F-765135FFE6E9}" srcOrd="2" destOrd="0" presId="urn:microsoft.com/office/officeart/2005/8/layout/process4"/>
    <dgm:cxn modelId="{5698597F-2739-40AA-915A-F348147F8FB5}" type="presParOf" srcId="{70FE0574-216E-4AC9-847F-765135FFE6E9}" destId="{0E4AEC97-A7FF-4A9B-8A33-54B14FB03852}"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F011C3-DD82-4C3B-A597-347A5C6C9E3F}"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n-US"/>
        </a:p>
      </dgm:t>
    </dgm:pt>
    <dgm:pt modelId="{1970FF64-2FED-4877-936A-0D1E7E5E44F1}">
      <dgm:prSet phldrT="[Text]"/>
      <dgm:spPr/>
      <dgm:t>
        <a:bodyPr/>
        <a:lstStyle/>
        <a:p>
          <a:pPr algn="l"/>
          <a:r>
            <a:rPr lang="en-US" dirty="0">
              <a:solidFill>
                <a:schemeClr val="bg1"/>
              </a:solidFill>
            </a:rPr>
            <a:t>Risks</a:t>
          </a:r>
        </a:p>
      </dgm:t>
    </dgm:pt>
    <dgm:pt modelId="{53CFE8AA-0535-4F3E-A277-E0A6EFB8530D}" type="parTrans" cxnId="{12F8C9A9-2570-4855-B227-8F88B34407DC}">
      <dgm:prSet/>
      <dgm:spPr/>
      <dgm:t>
        <a:bodyPr/>
        <a:lstStyle/>
        <a:p>
          <a:pPr algn="l"/>
          <a:endParaRPr lang="en-US"/>
        </a:p>
      </dgm:t>
    </dgm:pt>
    <dgm:pt modelId="{932A244B-5644-4C62-9134-ABA74E37D92C}" type="sibTrans" cxnId="{12F8C9A9-2570-4855-B227-8F88B34407DC}">
      <dgm:prSet/>
      <dgm:spPr/>
      <dgm:t>
        <a:bodyPr/>
        <a:lstStyle/>
        <a:p>
          <a:pPr algn="l"/>
          <a:endParaRPr lang="en-US"/>
        </a:p>
      </dgm:t>
    </dgm:pt>
    <dgm:pt modelId="{9844DC57-A791-4ACC-B5B0-D885CEED19FA}">
      <dgm:prSet phldrT="[Text]"/>
      <dgm:spPr/>
      <dgm:t>
        <a:bodyPr/>
        <a:lstStyle/>
        <a:p>
          <a:pPr algn="l"/>
          <a:r>
            <a:rPr lang="en-US" dirty="0">
              <a:solidFill>
                <a:schemeClr val="bg1"/>
              </a:solidFill>
            </a:rPr>
            <a:t>Benefits</a:t>
          </a:r>
        </a:p>
      </dgm:t>
    </dgm:pt>
    <dgm:pt modelId="{3C708EA5-CE06-4BEC-B357-D3984D02E261}" type="parTrans" cxnId="{BEA58CAD-90DF-4A32-8F0C-AA505AEAE4DA}">
      <dgm:prSet/>
      <dgm:spPr/>
      <dgm:t>
        <a:bodyPr/>
        <a:lstStyle/>
        <a:p>
          <a:pPr algn="l"/>
          <a:endParaRPr lang="en-US"/>
        </a:p>
      </dgm:t>
    </dgm:pt>
    <dgm:pt modelId="{1835B531-6ACB-4E6A-BB6C-ED75A7DDD56E}" type="sibTrans" cxnId="{BEA58CAD-90DF-4A32-8F0C-AA505AEAE4DA}">
      <dgm:prSet/>
      <dgm:spPr/>
      <dgm:t>
        <a:bodyPr/>
        <a:lstStyle/>
        <a:p>
          <a:pPr algn="l"/>
          <a:endParaRPr lang="en-US"/>
        </a:p>
      </dgm:t>
    </dgm:pt>
    <dgm:pt modelId="{4F36609B-8F1E-4B03-B5A6-806141AA7CC9}">
      <dgm:prSet phldrT="[Text]"/>
      <dgm:spPr/>
      <dgm:t>
        <a:bodyPr/>
        <a:lstStyle/>
        <a:p>
          <a:pPr algn="l"/>
          <a:r>
            <a:rPr lang="en-US" dirty="0">
              <a:solidFill>
                <a:schemeClr val="bg1"/>
              </a:solidFill>
            </a:rPr>
            <a:t>New treatments are not always better or may not work as well as treatments already being used</a:t>
          </a:r>
        </a:p>
      </dgm:t>
    </dgm:pt>
    <dgm:pt modelId="{87010E67-A034-4918-8EBA-5CB688450DF1}" type="parTrans" cxnId="{82A163DD-78C3-4AEE-8FFD-DE92BF8F7A0B}">
      <dgm:prSet/>
      <dgm:spPr/>
      <dgm:t>
        <a:bodyPr/>
        <a:lstStyle/>
        <a:p>
          <a:pPr algn="l"/>
          <a:endParaRPr lang="en-US"/>
        </a:p>
      </dgm:t>
    </dgm:pt>
    <dgm:pt modelId="{B6E2B76C-D20B-4431-BC8C-A9F04F00322B}" type="sibTrans" cxnId="{82A163DD-78C3-4AEE-8FFD-DE92BF8F7A0B}">
      <dgm:prSet/>
      <dgm:spPr/>
      <dgm:t>
        <a:bodyPr/>
        <a:lstStyle/>
        <a:p>
          <a:pPr algn="l"/>
          <a:endParaRPr lang="en-US"/>
        </a:p>
      </dgm:t>
    </dgm:pt>
    <dgm:pt modelId="{5C1B8EA1-AC74-4EC5-B488-C265FE82C045}">
      <dgm:prSet/>
      <dgm:spPr/>
      <dgm:t>
        <a:bodyPr/>
        <a:lstStyle/>
        <a:p>
          <a:pPr algn="l"/>
          <a:r>
            <a:rPr lang="en-US" dirty="0">
              <a:solidFill>
                <a:schemeClr val="bg1"/>
              </a:solidFill>
            </a:rPr>
            <a:t>New treatments may have unexpected or worse side effects than current treatments</a:t>
          </a:r>
        </a:p>
      </dgm:t>
    </dgm:pt>
    <dgm:pt modelId="{7E937C89-FBCB-47D4-A058-AE7FB3799704}" type="parTrans" cxnId="{D3E32955-6FC5-456E-8A7A-4C1814513188}">
      <dgm:prSet/>
      <dgm:spPr/>
      <dgm:t>
        <a:bodyPr/>
        <a:lstStyle/>
        <a:p>
          <a:pPr algn="l"/>
          <a:endParaRPr lang="en-US"/>
        </a:p>
      </dgm:t>
    </dgm:pt>
    <dgm:pt modelId="{9FF83466-363A-496C-9421-C101EDB0AC7A}" type="sibTrans" cxnId="{D3E32955-6FC5-456E-8A7A-4C1814513188}">
      <dgm:prSet/>
      <dgm:spPr/>
      <dgm:t>
        <a:bodyPr/>
        <a:lstStyle/>
        <a:p>
          <a:pPr algn="l"/>
          <a:endParaRPr lang="en-US"/>
        </a:p>
      </dgm:t>
    </dgm:pt>
    <dgm:pt modelId="{3FB9A67B-6C80-4C49-93B1-032B237083C5}">
      <dgm:prSet/>
      <dgm:spPr/>
      <dgm:t>
        <a:bodyPr/>
        <a:lstStyle/>
        <a:p>
          <a:pPr algn="l"/>
          <a:r>
            <a:rPr lang="en-US" dirty="0">
              <a:solidFill>
                <a:schemeClr val="bg1"/>
              </a:solidFill>
            </a:rPr>
            <a:t>Patients in a clinical trial may have more doctor visits, procedures or tests</a:t>
          </a:r>
        </a:p>
      </dgm:t>
    </dgm:pt>
    <dgm:pt modelId="{5CDFA1C5-6097-4E7F-AE23-D6820009D471}" type="parTrans" cxnId="{B12CC8A7-A3B1-4495-A63E-598BC1A4A243}">
      <dgm:prSet/>
      <dgm:spPr/>
      <dgm:t>
        <a:bodyPr/>
        <a:lstStyle/>
        <a:p>
          <a:pPr algn="l"/>
          <a:endParaRPr lang="en-US"/>
        </a:p>
      </dgm:t>
    </dgm:pt>
    <dgm:pt modelId="{8C0D996D-D251-4A14-B02B-EDD772759399}" type="sibTrans" cxnId="{B12CC8A7-A3B1-4495-A63E-598BC1A4A243}">
      <dgm:prSet/>
      <dgm:spPr/>
      <dgm:t>
        <a:bodyPr/>
        <a:lstStyle/>
        <a:p>
          <a:pPr algn="l"/>
          <a:endParaRPr lang="en-US"/>
        </a:p>
      </dgm:t>
    </dgm:pt>
    <dgm:pt modelId="{3075734E-4360-41F2-BE27-7CD82E8C8F35}">
      <dgm:prSet/>
      <dgm:spPr/>
      <dgm:t>
        <a:bodyPr/>
        <a:lstStyle/>
        <a:p>
          <a:pPr algn="l"/>
          <a:r>
            <a:rPr lang="en-US" dirty="0">
              <a:solidFill>
                <a:schemeClr val="bg1"/>
              </a:solidFill>
            </a:rPr>
            <a:t>Some costs may not be covered by health insurance or the study’s sponsor </a:t>
          </a:r>
        </a:p>
      </dgm:t>
    </dgm:pt>
    <dgm:pt modelId="{E93E2292-8A6B-4719-925A-941038E71D75}" type="parTrans" cxnId="{CC649F34-6CC6-4D7B-94D7-51C2FCA2DB69}">
      <dgm:prSet/>
      <dgm:spPr/>
      <dgm:t>
        <a:bodyPr/>
        <a:lstStyle/>
        <a:p>
          <a:pPr algn="l"/>
          <a:endParaRPr lang="en-US"/>
        </a:p>
      </dgm:t>
    </dgm:pt>
    <dgm:pt modelId="{6359C8BF-58FB-4932-895E-9CC1A990C9B9}" type="sibTrans" cxnId="{CC649F34-6CC6-4D7B-94D7-51C2FCA2DB69}">
      <dgm:prSet/>
      <dgm:spPr/>
      <dgm:t>
        <a:bodyPr/>
        <a:lstStyle/>
        <a:p>
          <a:pPr algn="l"/>
          <a:endParaRPr lang="en-US"/>
        </a:p>
      </dgm:t>
    </dgm:pt>
    <dgm:pt modelId="{4B045C51-7ED3-4B02-B9F4-3F43E3D422F7}">
      <dgm:prSet phldrT="[Text]"/>
      <dgm:spPr/>
      <dgm:t>
        <a:bodyPr/>
        <a:lstStyle/>
        <a:p>
          <a:pPr algn="l"/>
          <a:r>
            <a:rPr lang="en-US" dirty="0">
              <a:solidFill>
                <a:schemeClr val="bg1"/>
              </a:solidFill>
            </a:rPr>
            <a:t>New treatments may be more effective or safer than the current treatments</a:t>
          </a:r>
        </a:p>
      </dgm:t>
    </dgm:pt>
    <dgm:pt modelId="{FF20D6F6-D1A5-4999-8100-5FB942D3C23A}" type="parTrans" cxnId="{B361573A-556B-470A-8DA7-5CC21879E279}">
      <dgm:prSet/>
      <dgm:spPr/>
      <dgm:t>
        <a:bodyPr/>
        <a:lstStyle/>
        <a:p>
          <a:pPr algn="l"/>
          <a:endParaRPr lang="en-US"/>
        </a:p>
      </dgm:t>
    </dgm:pt>
    <dgm:pt modelId="{AEB74506-C996-4C11-B99B-0A237B711908}" type="sibTrans" cxnId="{B361573A-556B-470A-8DA7-5CC21879E279}">
      <dgm:prSet/>
      <dgm:spPr/>
      <dgm:t>
        <a:bodyPr/>
        <a:lstStyle/>
        <a:p>
          <a:pPr algn="l"/>
          <a:endParaRPr lang="en-US"/>
        </a:p>
      </dgm:t>
    </dgm:pt>
    <dgm:pt modelId="{BE34CCFE-10E7-4984-932C-6D3149C1C0E3}">
      <dgm:prSet/>
      <dgm:spPr/>
      <dgm:t>
        <a:bodyPr/>
        <a:lstStyle/>
        <a:p>
          <a:pPr algn="l"/>
          <a:r>
            <a:rPr lang="en-US" dirty="0">
              <a:solidFill>
                <a:schemeClr val="bg1"/>
              </a:solidFill>
            </a:rPr>
            <a:t>Patients in a clinical trial may be the first to benefit from new treatments before they are widely available</a:t>
          </a:r>
        </a:p>
      </dgm:t>
    </dgm:pt>
    <dgm:pt modelId="{03B41E81-B767-47AA-AC47-9CFF8E7ECA50}" type="parTrans" cxnId="{56F1AD33-5AB8-480C-92B7-31758D51DB7D}">
      <dgm:prSet/>
      <dgm:spPr/>
      <dgm:t>
        <a:bodyPr/>
        <a:lstStyle/>
        <a:p>
          <a:pPr algn="l"/>
          <a:endParaRPr lang="en-US"/>
        </a:p>
      </dgm:t>
    </dgm:pt>
    <dgm:pt modelId="{FF6C5D7D-5B44-486F-A80D-623014C58749}" type="sibTrans" cxnId="{56F1AD33-5AB8-480C-92B7-31758D51DB7D}">
      <dgm:prSet/>
      <dgm:spPr/>
      <dgm:t>
        <a:bodyPr/>
        <a:lstStyle/>
        <a:p>
          <a:pPr algn="l"/>
          <a:endParaRPr lang="en-US"/>
        </a:p>
      </dgm:t>
    </dgm:pt>
    <dgm:pt modelId="{6B5538F3-D582-4A57-87A5-04E9F797EB40}">
      <dgm:prSet/>
      <dgm:spPr/>
      <dgm:t>
        <a:bodyPr/>
        <a:lstStyle/>
        <a:p>
          <a:pPr algn="l"/>
          <a:r>
            <a:rPr lang="en-US" dirty="0">
              <a:solidFill>
                <a:schemeClr val="bg1"/>
              </a:solidFill>
            </a:rPr>
            <a:t>Patients get high quality care and are closely followed by doctors and other health professionals</a:t>
          </a:r>
        </a:p>
      </dgm:t>
    </dgm:pt>
    <dgm:pt modelId="{DFD058C4-43BA-4AF3-8435-FFAC7B10C96B}" type="parTrans" cxnId="{84782941-6613-48B8-925C-65AFC165F43E}">
      <dgm:prSet/>
      <dgm:spPr/>
      <dgm:t>
        <a:bodyPr/>
        <a:lstStyle/>
        <a:p>
          <a:pPr algn="l"/>
          <a:endParaRPr lang="en-US"/>
        </a:p>
      </dgm:t>
    </dgm:pt>
    <dgm:pt modelId="{CE2E3903-C463-4595-B7D3-E3A26391D4B6}" type="sibTrans" cxnId="{84782941-6613-48B8-925C-65AFC165F43E}">
      <dgm:prSet/>
      <dgm:spPr/>
      <dgm:t>
        <a:bodyPr/>
        <a:lstStyle/>
        <a:p>
          <a:pPr algn="l"/>
          <a:endParaRPr lang="en-US"/>
        </a:p>
      </dgm:t>
    </dgm:pt>
    <dgm:pt modelId="{ADEBF70C-B822-4957-ADBD-83AFA7EC5C28}">
      <dgm:prSet/>
      <dgm:spPr/>
      <dgm:t>
        <a:bodyPr/>
        <a:lstStyle/>
        <a:p>
          <a:pPr algn="l"/>
          <a:r>
            <a:rPr lang="en-US" dirty="0">
              <a:solidFill>
                <a:schemeClr val="bg1"/>
              </a:solidFill>
            </a:rPr>
            <a:t>Patients can help others by being part of medical research</a:t>
          </a:r>
        </a:p>
      </dgm:t>
    </dgm:pt>
    <dgm:pt modelId="{3E8D6CA0-7413-4496-85D0-57CBA5CC249D}" type="parTrans" cxnId="{F20AD228-9990-47E4-BBD9-9D09B8047130}">
      <dgm:prSet/>
      <dgm:spPr/>
      <dgm:t>
        <a:bodyPr/>
        <a:lstStyle/>
        <a:p>
          <a:pPr algn="l"/>
          <a:endParaRPr lang="en-US"/>
        </a:p>
      </dgm:t>
    </dgm:pt>
    <dgm:pt modelId="{3F155F31-336E-4D0C-86E1-EAFBCCC4C491}" type="sibTrans" cxnId="{F20AD228-9990-47E4-BBD9-9D09B8047130}">
      <dgm:prSet/>
      <dgm:spPr/>
      <dgm:t>
        <a:bodyPr/>
        <a:lstStyle/>
        <a:p>
          <a:pPr algn="l"/>
          <a:endParaRPr lang="en-US"/>
        </a:p>
      </dgm:t>
    </dgm:pt>
    <dgm:pt modelId="{C6F38D81-AEC1-4DF4-9F5D-C4DEA342F83D}" type="pres">
      <dgm:prSet presAssocID="{C2F011C3-DD82-4C3B-A597-347A5C6C9E3F}" presName="Name0" presStyleCnt="0">
        <dgm:presLayoutVars>
          <dgm:chMax val="2"/>
          <dgm:chPref val="2"/>
          <dgm:dir/>
          <dgm:animOne/>
          <dgm:resizeHandles val="exact"/>
        </dgm:presLayoutVars>
      </dgm:prSet>
      <dgm:spPr/>
    </dgm:pt>
    <dgm:pt modelId="{FAE078FD-D291-466E-8E22-994F5EB75063}" type="pres">
      <dgm:prSet presAssocID="{C2F011C3-DD82-4C3B-A597-347A5C6C9E3F}" presName="Background" presStyleLbl="bgImgPlace1" presStyleIdx="0" presStyleCnt="1"/>
      <dgm:spPr>
        <a:solidFill>
          <a:srgbClr val="033B57"/>
        </a:solidFill>
      </dgm:spPr>
    </dgm:pt>
    <dgm:pt modelId="{A24B2643-F6C1-47E1-861D-0FC041741605}" type="pres">
      <dgm:prSet presAssocID="{C2F011C3-DD82-4C3B-A597-347A5C6C9E3F}" presName="ParentText1" presStyleLbl="revTx" presStyleIdx="0" presStyleCnt="2">
        <dgm:presLayoutVars>
          <dgm:chMax val="0"/>
          <dgm:chPref val="0"/>
          <dgm:bulletEnabled val="1"/>
        </dgm:presLayoutVars>
      </dgm:prSet>
      <dgm:spPr/>
    </dgm:pt>
    <dgm:pt modelId="{9E4F8144-277F-4516-910B-3F81F2E20723}" type="pres">
      <dgm:prSet presAssocID="{C2F011C3-DD82-4C3B-A597-347A5C6C9E3F}" presName="ParentText2" presStyleLbl="revTx" presStyleIdx="1" presStyleCnt="2">
        <dgm:presLayoutVars>
          <dgm:chMax val="0"/>
          <dgm:chPref val="0"/>
          <dgm:bulletEnabled val="1"/>
        </dgm:presLayoutVars>
      </dgm:prSet>
      <dgm:spPr/>
    </dgm:pt>
    <dgm:pt modelId="{3DD02800-B8C1-4FA5-B044-C3EBCE20162C}" type="pres">
      <dgm:prSet presAssocID="{C2F011C3-DD82-4C3B-A597-347A5C6C9E3F}" presName="Plus" presStyleLbl="alignNode1" presStyleIdx="0" presStyleCnt="2" custScaleX="61900" custScaleY="61900" custLinFactX="205823" custLinFactNeighborX="300000" custLinFactNeighborY="5257"/>
      <dgm:spPr>
        <a:solidFill>
          <a:srgbClr val="167806"/>
        </a:solidFill>
        <a:ln>
          <a:solidFill>
            <a:srgbClr val="167806"/>
          </a:solidFill>
        </a:ln>
      </dgm:spPr>
    </dgm:pt>
    <dgm:pt modelId="{64D26D2D-40D7-4877-8FE5-F37249881BDC}" type="pres">
      <dgm:prSet presAssocID="{C2F011C3-DD82-4C3B-A597-347A5C6C9E3F}" presName="Minus" presStyleLbl="alignNode1" presStyleIdx="1" presStyleCnt="2" custScaleX="71066" custScaleY="86417" custLinFactX="-200000" custLinFactNeighborX="-297844" custLinFactNeighborY="10854"/>
      <dgm:spPr>
        <a:solidFill>
          <a:srgbClr val="C00000"/>
        </a:solidFill>
        <a:ln>
          <a:solidFill>
            <a:srgbClr val="C00000"/>
          </a:solidFill>
        </a:ln>
      </dgm:spPr>
    </dgm:pt>
    <dgm:pt modelId="{7D9B37A7-196C-4737-B2A1-EE06466A7EA3}" type="pres">
      <dgm:prSet presAssocID="{C2F011C3-DD82-4C3B-A597-347A5C6C9E3F}" presName="Divider" presStyleLbl="parChTrans1D1" presStyleIdx="0" presStyleCnt="1"/>
      <dgm:spPr/>
    </dgm:pt>
  </dgm:ptLst>
  <dgm:cxnLst>
    <dgm:cxn modelId="{D48E4010-FC85-49CE-8420-2B70388449F5}" type="presOf" srcId="{C2F011C3-DD82-4C3B-A597-347A5C6C9E3F}" destId="{C6F38D81-AEC1-4DF4-9F5D-C4DEA342F83D}" srcOrd="0" destOrd="0" presId="urn:microsoft.com/office/officeart/2009/3/layout/PlusandMinus"/>
    <dgm:cxn modelId="{F20AD228-9990-47E4-BBD9-9D09B8047130}" srcId="{9844DC57-A791-4ACC-B5B0-D885CEED19FA}" destId="{ADEBF70C-B822-4957-ADBD-83AFA7EC5C28}" srcOrd="3" destOrd="0" parTransId="{3E8D6CA0-7413-4496-85D0-57CBA5CC249D}" sibTransId="{3F155F31-336E-4D0C-86E1-EAFBCCC4C491}"/>
    <dgm:cxn modelId="{5CA2FC2E-9EC0-473D-96EF-119C3F4FDEA9}" type="presOf" srcId="{ADEBF70C-B822-4957-ADBD-83AFA7EC5C28}" destId="{9E4F8144-277F-4516-910B-3F81F2E20723}" srcOrd="0" destOrd="4" presId="urn:microsoft.com/office/officeart/2009/3/layout/PlusandMinus"/>
    <dgm:cxn modelId="{56F1AD33-5AB8-480C-92B7-31758D51DB7D}" srcId="{9844DC57-A791-4ACC-B5B0-D885CEED19FA}" destId="{BE34CCFE-10E7-4984-932C-6D3149C1C0E3}" srcOrd="1" destOrd="0" parTransId="{03B41E81-B767-47AA-AC47-9CFF8E7ECA50}" sibTransId="{FF6C5D7D-5B44-486F-A80D-623014C58749}"/>
    <dgm:cxn modelId="{CC649F34-6CC6-4D7B-94D7-51C2FCA2DB69}" srcId="{1970FF64-2FED-4877-936A-0D1E7E5E44F1}" destId="{3075734E-4360-41F2-BE27-7CD82E8C8F35}" srcOrd="3" destOrd="0" parTransId="{E93E2292-8A6B-4719-925A-941038E71D75}" sibTransId="{6359C8BF-58FB-4932-895E-9CC1A990C9B9}"/>
    <dgm:cxn modelId="{B361573A-556B-470A-8DA7-5CC21879E279}" srcId="{9844DC57-A791-4ACC-B5B0-D885CEED19FA}" destId="{4B045C51-7ED3-4B02-B9F4-3F43E3D422F7}" srcOrd="0" destOrd="0" parTransId="{FF20D6F6-D1A5-4999-8100-5FB942D3C23A}" sibTransId="{AEB74506-C996-4C11-B99B-0A237B711908}"/>
    <dgm:cxn modelId="{84782941-6613-48B8-925C-65AFC165F43E}" srcId="{9844DC57-A791-4ACC-B5B0-D885CEED19FA}" destId="{6B5538F3-D582-4A57-87A5-04E9F797EB40}" srcOrd="2" destOrd="0" parTransId="{DFD058C4-43BA-4AF3-8435-FFAC7B10C96B}" sibTransId="{CE2E3903-C463-4595-B7D3-E3A26391D4B6}"/>
    <dgm:cxn modelId="{2D0EFE73-279F-41F4-BD03-38BBB30E9A15}" type="presOf" srcId="{3075734E-4360-41F2-BE27-7CD82E8C8F35}" destId="{A24B2643-F6C1-47E1-861D-0FC041741605}" srcOrd="0" destOrd="4" presId="urn:microsoft.com/office/officeart/2009/3/layout/PlusandMinus"/>
    <dgm:cxn modelId="{D3E32955-6FC5-456E-8A7A-4C1814513188}" srcId="{1970FF64-2FED-4877-936A-0D1E7E5E44F1}" destId="{5C1B8EA1-AC74-4EC5-B488-C265FE82C045}" srcOrd="1" destOrd="0" parTransId="{7E937C89-FBCB-47D4-A058-AE7FB3799704}" sibTransId="{9FF83466-363A-496C-9421-C101EDB0AC7A}"/>
    <dgm:cxn modelId="{83AD9D86-030C-4D67-B4A9-FFEEF840CADA}" type="presOf" srcId="{BE34CCFE-10E7-4984-932C-6D3149C1C0E3}" destId="{9E4F8144-277F-4516-910B-3F81F2E20723}" srcOrd="0" destOrd="2" presId="urn:microsoft.com/office/officeart/2009/3/layout/PlusandMinus"/>
    <dgm:cxn modelId="{98BF33A3-4C23-4396-AD38-FA9431419336}" type="presOf" srcId="{1970FF64-2FED-4877-936A-0D1E7E5E44F1}" destId="{A24B2643-F6C1-47E1-861D-0FC041741605}" srcOrd="0" destOrd="0" presId="urn:microsoft.com/office/officeart/2009/3/layout/PlusandMinus"/>
    <dgm:cxn modelId="{B12CC8A7-A3B1-4495-A63E-598BC1A4A243}" srcId="{1970FF64-2FED-4877-936A-0D1E7E5E44F1}" destId="{3FB9A67B-6C80-4C49-93B1-032B237083C5}" srcOrd="2" destOrd="0" parTransId="{5CDFA1C5-6097-4E7F-AE23-D6820009D471}" sibTransId="{8C0D996D-D251-4A14-B02B-EDD772759399}"/>
    <dgm:cxn modelId="{12F8C9A9-2570-4855-B227-8F88B34407DC}" srcId="{C2F011C3-DD82-4C3B-A597-347A5C6C9E3F}" destId="{1970FF64-2FED-4877-936A-0D1E7E5E44F1}" srcOrd="0" destOrd="0" parTransId="{53CFE8AA-0535-4F3E-A277-E0A6EFB8530D}" sibTransId="{932A244B-5644-4C62-9134-ABA74E37D92C}"/>
    <dgm:cxn modelId="{BEA58CAD-90DF-4A32-8F0C-AA505AEAE4DA}" srcId="{C2F011C3-DD82-4C3B-A597-347A5C6C9E3F}" destId="{9844DC57-A791-4ACC-B5B0-D885CEED19FA}" srcOrd="1" destOrd="0" parTransId="{3C708EA5-CE06-4BEC-B357-D3984D02E261}" sibTransId="{1835B531-6ACB-4E6A-BB6C-ED75A7DDD56E}"/>
    <dgm:cxn modelId="{4B2D2BB8-7F3E-4110-B48B-F2E81E1DCB53}" type="presOf" srcId="{4B045C51-7ED3-4B02-B9F4-3F43E3D422F7}" destId="{9E4F8144-277F-4516-910B-3F81F2E20723}" srcOrd="0" destOrd="1" presId="urn:microsoft.com/office/officeart/2009/3/layout/PlusandMinus"/>
    <dgm:cxn modelId="{2AEF7CC7-CC13-4361-9948-09884E55B9F6}" type="presOf" srcId="{9844DC57-A791-4ACC-B5B0-D885CEED19FA}" destId="{9E4F8144-277F-4516-910B-3F81F2E20723}" srcOrd="0" destOrd="0" presId="urn:microsoft.com/office/officeart/2009/3/layout/PlusandMinus"/>
    <dgm:cxn modelId="{7D673AC9-159D-44BC-8635-61D7755F3130}" type="presOf" srcId="{5C1B8EA1-AC74-4EC5-B488-C265FE82C045}" destId="{A24B2643-F6C1-47E1-861D-0FC041741605}" srcOrd="0" destOrd="2" presId="urn:microsoft.com/office/officeart/2009/3/layout/PlusandMinus"/>
    <dgm:cxn modelId="{CAAF86D5-413F-434F-B8C3-4D0F66DEC609}" type="presOf" srcId="{6B5538F3-D582-4A57-87A5-04E9F797EB40}" destId="{9E4F8144-277F-4516-910B-3F81F2E20723}" srcOrd="0" destOrd="3" presId="urn:microsoft.com/office/officeart/2009/3/layout/PlusandMinus"/>
    <dgm:cxn modelId="{82A163DD-78C3-4AEE-8FFD-DE92BF8F7A0B}" srcId="{1970FF64-2FED-4877-936A-0D1E7E5E44F1}" destId="{4F36609B-8F1E-4B03-B5A6-806141AA7CC9}" srcOrd="0" destOrd="0" parTransId="{87010E67-A034-4918-8EBA-5CB688450DF1}" sibTransId="{B6E2B76C-D20B-4431-BC8C-A9F04F00322B}"/>
    <dgm:cxn modelId="{6221A3E6-C775-4894-A2AA-4333C2342DB4}" type="presOf" srcId="{3FB9A67B-6C80-4C49-93B1-032B237083C5}" destId="{A24B2643-F6C1-47E1-861D-0FC041741605}" srcOrd="0" destOrd="3" presId="urn:microsoft.com/office/officeart/2009/3/layout/PlusandMinus"/>
    <dgm:cxn modelId="{61A100F2-9CA0-470E-B823-579D1581CF55}" type="presOf" srcId="{4F36609B-8F1E-4B03-B5A6-806141AA7CC9}" destId="{A24B2643-F6C1-47E1-861D-0FC041741605}" srcOrd="0" destOrd="1" presId="urn:microsoft.com/office/officeart/2009/3/layout/PlusandMinus"/>
    <dgm:cxn modelId="{E7F1E6DD-6369-4696-9F7D-91F9E32BDD54}" type="presParOf" srcId="{C6F38D81-AEC1-4DF4-9F5D-C4DEA342F83D}" destId="{FAE078FD-D291-466E-8E22-994F5EB75063}" srcOrd="0" destOrd="0" presId="urn:microsoft.com/office/officeart/2009/3/layout/PlusandMinus"/>
    <dgm:cxn modelId="{A5120B1F-F18F-4CCA-9FE1-5C9E53636CC2}" type="presParOf" srcId="{C6F38D81-AEC1-4DF4-9F5D-C4DEA342F83D}" destId="{A24B2643-F6C1-47E1-861D-0FC041741605}" srcOrd="1" destOrd="0" presId="urn:microsoft.com/office/officeart/2009/3/layout/PlusandMinus"/>
    <dgm:cxn modelId="{35EC0837-AEEB-4608-9272-F06C2506DE9A}" type="presParOf" srcId="{C6F38D81-AEC1-4DF4-9F5D-C4DEA342F83D}" destId="{9E4F8144-277F-4516-910B-3F81F2E20723}" srcOrd="2" destOrd="0" presId="urn:microsoft.com/office/officeart/2009/3/layout/PlusandMinus"/>
    <dgm:cxn modelId="{DAA14569-3DC4-4D32-A073-BEA882944F74}" type="presParOf" srcId="{C6F38D81-AEC1-4DF4-9F5D-C4DEA342F83D}" destId="{3DD02800-B8C1-4FA5-B044-C3EBCE20162C}" srcOrd="3" destOrd="0" presId="urn:microsoft.com/office/officeart/2009/3/layout/PlusandMinus"/>
    <dgm:cxn modelId="{E7494233-DF31-4780-8238-A5E02A1A0588}" type="presParOf" srcId="{C6F38D81-AEC1-4DF4-9F5D-C4DEA342F83D}" destId="{64D26D2D-40D7-4877-8FE5-F37249881BDC}" srcOrd="4" destOrd="0" presId="urn:microsoft.com/office/officeart/2009/3/layout/PlusandMinus"/>
    <dgm:cxn modelId="{E31512BA-6942-46F6-976E-09A64B28E2AA}" type="presParOf" srcId="{C6F38D81-AEC1-4DF4-9F5D-C4DEA342F83D}" destId="{7D9B37A7-196C-4737-B2A1-EE06466A7EA3}"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64F493-B969-4E37-9F2B-A75E13BA180F}" type="doc">
      <dgm:prSet loTypeId="urn:microsoft.com/office/officeart/2008/layout/VerticalCurvedList" loCatId="list" qsTypeId="urn:microsoft.com/office/officeart/2005/8/quickstyle/3d2" qsCatId="3D" csTypeId="urn:microsoft.com/office/officeart/2005/8/colors/accent1_2" csCatId="accent1" phldr="1"/>
      <dgm:spPr/>
      <dgm:t>
        <a:bodyPr/>
        <a:lstStyle/>
        <a:p>
          <a:endParaRPr lang="en-US"/>
        </a:p>
      </dgm:t>
    </dgm:pt>
    <dgm:pt modelId="{E092483E-60F7-4BBB-BDE0-931C2B183751}">
      <dgm:prSet phldrT="[Text]"/>
      <dgm:spPr>
        <a:solidFill>
          <a:srgbClr val="033B57"/>
        </a:solidFill>
      </dgm:spPr>
      <dgm:t>
        <a:bodyPr/>
        <a:lstStyle/>
        <a:p>
          <a:r>
            <a:rPr lang="en-US" b="1"/>
            <a:t>What concerns you about this clinical trial?</a:t>
          </a:r>
        </a:p>
      </dgm:t>
    </dgm:pt>
    <dgm:pt modelId="{0B44E160-53ED-4318-8984-A45D4F6E13EB}" type="parTrans" cxnId="{BD93D5BD-B90F-411D-ADC3-46D10E9CC8C3}">
      <dgm:prSet/>
      <dgm:spPr/>
      <dgm:t>
        <a:bodyPr/>
        <a:lstStyle/>
        <a:p>
          <a:endParaRPr lang="en-US"/>
        </a:p>
      </dgm:t>
    </dgm:pt>
    <dgm:pt modelId="{E212E86D-643A-4E4B-BC0F-442B01CAB115}" type="sibTrans" cxnId="{BD93D5BD-B90F-411D-ADC3-46D10E9CC8C3}">
      <dgm:prSet/>
      <dgm:spPr/>
      <dgm:t>
        <a:bodyPr/>
        <a:lstStyle/>
        <a:p>
          <a:endParaRPr lang="en-US"/>
        </a:p>
      </dgm:t>
    </dgm:pt>
    <dgm:pt modelId="{26188AAB-D2B9-4935-8FA9-4214A80A7DF1}">
      <dgm:prSet/>
      <dgm:spPr>
        <a:solidFill>
          <a:srgbClr val="033B57"/>
        </a:solidFill>
      </dgm:spPr>
      <dgm:t>
        <a:bodyPr/>
        <a:lstStyle/>
        <a:p>
          <a:r>
            <a:rPr lang="en-US" b="1" dirty="0"/>
            <a:t>How could this clinical trial be good for you?</a:t>
          </a:r>
        </a:p>
      </dgm:t>
    </dgm:pt>
    <dgm:pt modelId="{E3C5330F-6AD9-4353-AD56-8E2F6842AD85}" type="parTrans" cxnId="{C5C33B2F-463B-4E2F-8470-B711822EC151}">
      <dgm:prSet/>
      <dgm:spPr/>
      <dgm:t>
        <a:bodyPr/>
        <a:lstStyle/>
        <a:p>
          <a:endParaRPr lang="en-US"/>
        </a:p>
      </dgm:t>
    </dgm:pt>
    <dgm:pt modelId="{3B6B29FF-A7DC-4D63-9FE4-AA73F8F13657}" type="sibTrans" cxnId="{C5C33B2F-463B-4E2F-8470-B711822EC151}">
      <dgm:prSet/>
      <dgm:spPr/>
      <dgm:t>
        <a:bodyPr/>
        <a:lstStyle/>
        <a:p>
          <a:endParaRPr lang="en-US"/>
        </a:p>
      </dgm:t>
    </dgm:pt>
    <dgm:pt modelId="{35541832-B6A8-4947-BE87-32A5DCC93ED9}">
      <dgm:prSet/>
      <dgm:spPr>
        <a:solidFill>
          <a:srgbClr val="033B57"/>
        </a:solidFill>
      </dgm:spPr>
      <dgm:t>
        <a:bodyPr/>
        <a:lstStyle/>
        <a:p>
          <a:r>
            <a:rPr lang="en-US" b="1"/>
            <a:t>What do you think are the risks?</a:t>
          </a:r>
          <a:endParaRPr lang="en-US" b="1" dirty="0"/>
        </a:p>
      </dgm:t>
    </dgm:pt>
    <dgm:pt modelId="{7C067F8A-5062-4CA8-8D02-468B310AA820}" type="parTrans" cxnId="{1E0FC6B4-24C6-48C6-AA63-64F420577284}">
      <dgm:prSet/>
      <dgm:spPr/>
      <dgm:t>
        <a:bodyPr/>
        <a:lstStyle/>
        <a:p>
          <a:endParaRPr lang="en-US"/>
        </a:p>
      </dgm:t>
    </dgm:pt>
    <dgm:pt modelId="{73DB6C6A-6441-4587-B7E5-FA5FD6AC7662}" type="sibTrans" cxnId="{1E0FC6B4-24C6-48C6-AA63-64F420577284}">
      <dgm:prSet/>
      <dgm:spPr/>
      <dgm:t>
        <a:bodyPr/>
        <a:lstStyle/>
        <a:p>
          <a:endParaRPr lang="en-US"/>
        </a:p>
      </dgm:t>
    </dgm:pt>
    <dgm:pt modelId="{74D6C94D-F0A4-41B9-875C-0BC484F16D89}">
      <dgm:prSet/>
      <dgm:spPr>
        <a:solidFill>
          <a:srgbClr val="033B57"/>
        </a:solidFill>
      </dgm:spPr>
      <dgm:t>
        <a:bodyPr/>
        <a:lstStyle/>
        <a:p>
          <a:r>
            <a:rPr lang="en-US" b="1"/>
            <a:t>What about this clinical trial may stop you from enrolling?</a:t>
          </a:r>
          <a:endParaRPr lang="en-US" b="1" dirty="0"/>
        </a:p>
      </dgm:t>
    </dgm:pt>
    <dgm:pt modelId="{50E27D84-C5E6-4FBC-A725-2F882F6C0A15}" type="parTrans" cxnId="{F7E87E9E-B5E0-4EC0-B810-EF6B07DAC26F}">
      <dgm:prSet/>
      <dgm:spPr/>
      <dgm:t>
        <a:bodyPr/>
        <a:lstStyle/>
        <a:p>
          <a:endParaRPr lang="en-US"/>
        </a:p>
      </dgm:t>
    </dgm:pt>
    <dgm:pt modelId="{2F8AC876-0710-4A56-A206-30579C53B1BC}" type="sibTrans" cxnId="{F7E87E9E-B5E0-4EC0-B810-EF6B07DAC26F}">
      <dgm:prSet/>
      <dgm:spPr/>
      <dgm:t>
        <a:bodyPr/>
        <a:lstStyle/>
        <a:p>
          <a:endParaRPr lang="en-US"/>
        </a:p>
      </dgm:t>
    </dgm:pt>
    <dgm:pt modelId="{ABC19A36-329E-4EFA-B821-814509C3DF2D}">
      <dgm:prSet/>
      <dgm:spPr>
        <a:solidFill>
          <a:srgbClr val="033B57"/>
        </a:solidFill>
      </dgm:spPr>
      <dgm:t>
        <a:bodyPr/>
        <a:lstStyle/>
        <a:p>
          <a:r>
            <a:rPr lang="en-US" b="1" dirty="0"/>
            <a:t>What do you hear about clinical trials that worries you?</a:t>
          </a:r>
        </a:p>
      </dgm:t>
    </dgm:pt>
    <dgm:pt modelId="{0E0D0096-0173-4AD3-96D0-1328FB40D45E}" type="parTrans" cxnId="{D0B059C4-7F9C-42F0-8006-9FA2C59DF7B2}">
      <dgm:prSet/>
      <dgm:spPr/>
      <dgm:t>
        <a:bodyPr/>
        <a:lstStyle/>
        <a:p>
          <a:endParaRPr lang="en-US"/>
        </a:p>
      </dgm:t>
    </dgm:pt>
    <dgm:pt modelId="{B5A26E98-48C9-4AE0-85E8-756EF2BE71FD}" type="sibTrans" cxnId="{D0B059C4-7F9C-42F0-8006-9FA2C59DF7B2}">
      <dgm:prSet/>
      <dgm:spPr/>
      <dgm:t>
        <a:bodyPr/>
        <a:lstStyle/>
        <a:p>
          <a:endParaRPr lang="en-US"/>
        </a:p>
      </dgm:t>
    </dgm:pt>
    <dgm:pt modelId="{962EA964-192D-436B-B807-058E3952AA06}">
      <dgm:prSet/>
      <dgm:spPr>
        <a:solidFill>
          <a:srgbClr val="033B57"/>
        </a:solidFill>
      </dgm:spPr>
      <dgm:t>
        <a:bodyPr/>
        <a:lstStyle/>
        <a:p>
          <a:r>
            <a:rPr lang="en-US" b="1" dirty="0"/>
            <a:t>What do you need to know to feel more comfortable about enrolling in this clinical trial?</a:t>
          </a:r>
        </a:p>
      </dgm:t>
    </dgm:pt>
    <dgm:pt modelId="{3F0F5098-9872-4D64-A857-443BB1FF570A}" type="parTrans" cxnId="{B33D5056-CC70-46C7-9F0B-367616A144E8}">
      <dgm:prSet/>
      <dgm:spPr/>
      <dgm:t>
        <a:bodyPr/>
        <a:lstStyle/>
        <a:p>
          <a:endParaRPr lang="en-US"/>
        </a:p>
      </dgm:t>
    </dgm:pt>
    <dgm:pt modelId="{CC39E9E7-619A-430F-96EC-934A7317B8A0}" type="sibTrans" cxnId="{B33D5056-CC70-46C7-9F0B-367616A144E8}">
      <dgm:prSet/>
      <dgm:spPr/>
      <dgm:t>
        <a:bodyPr/>
        <a:lstStyle/>
        <a:p>
          <a:endParaRPr lang="en-US"/>
        </a:p>
      </dgm:t>
    </dgm:pt>
    <dgm:pt modelId="{FCD18DFB-F120-472A-BCB9-663E9A569E3F}" type="pres">
      <dgm:prSet presAssocID="{FE64F493-B969-4E37-9F2B-A75E13BA180F}" presName="Name0" presStyleCnt="0">
        <dgm:presLayoutVars>
          <dgm:chMax val="7"/>
          <dgm:chPref val="7"/>
          <dgm:dir/>
        </dgm:presLayoutVars>
      </dgm:prSet>
      <dgm:spPr/>
    </dgm:pt>
    <dgm:pt modelId="{FCA950CB-A16D-44D2-AF39-BA69B72C2137}" type="pres">
      <dgm:prSet presAssocID="{FE64F493-B969-4E37-9F2B-A75E13BA180F}" presName="Name1" presStyleCnt="0"/>
      <dgm:spPr/>
    </dgm:pt>
    <dgm:pt modelId="{F873326D-7210-4B8C-B7FD-3B432EE7684E}" type="pres">
      <dgm:prSet presAssocID="{FE64F493-B969-4E37-9F2B-A75E13BA180F}" presName="cycle" presStyleCnt="0"/>
      <dgm:spPr/>
    </dgm:pt>
    <dgm:pt modelId="{4FD50898-ED6E-47CD-845A-AB0EB9FFE0C3}" type="pres">
      <dgm:prSet presAssocID="{FE64F493-B969-4E37-9F2B-A75E13BA180F}" presName="srcNode" presStyleLbl="node1" presStyleIdx="0" presStyleCnt="6"/>
      <dgm:spPr/>
    </dgm:pt>
    <dgm:pt modelId="{DE377153-DD10-4089-8907-4A139B9F4B31}" type="pres">
      <dgm:prSet presAssocID="{FE64F493-B969-4E37-9F2B-A75E13BA180F}" presName="conn" presStyleLbl="parChTrans1D2" presStyleIdx="0" presStyleCnt="1"/>
      <dgm:spPr/>
    </dgm:pt>
    <dgm:pt modelId="{D8B110C9-54D1-4168-9633-056A378C1996}" type="pres">
      <dgm:prSet presAssocID="{FE64F493-B969-4E37-9F2B-A75E13BA180F}" presName="extraNode" presStyleLbl="node1" presStyleIdx="0" presStyleCnt="6"/>
      <dgm:spPr/>
    </dgm:pt>
    <dgm:pt modelId="{1A72BD70-2C35-4509-9DF2-60F80023FE2C}" type="pres">
      <dgm:prSet presAssocID="{FE64F493-B969-4E37-9F2B-A75E13BA180F}" presName="dstNode" presStyleLbl="node1" presStyleIdx="0" presStyleCnt="6"/>
      <dgm:spPr/>
    </dgm:pt>
    <dgm:pt modelId="{E4EA4553-FBEC-4ADE-9176-68C7B91E78B8}" type="pres">
      <dgm:prSet presAssocID="{E092483E-60F7-4BBB-BDE0-931C2B183751}" presName="text_1" presStyleLbl="node1" presStyleIdx="0" presStyleCnt="6">
        <dgm:presLayoutVars>
          <dgm:bulletEnabled val="1"/>
        </dgm:presLayoutVars>
      </dgm:prSet>
      <dgm:spPr/>
    </dgm:pt>
    <dgm:pt modelId="{323ED115-99FE-4FFF-9B58-72D3B3F60F3F}" type="pres">
      <dgm:prSet presAssocID="{E092483E-60F7-4BBB-BDE0-931C2B183751}" presName="accent_1" presStyleCnt="0"/>
      <dgm:spPr/>
    </dgm:pt>
    <dgm:pt modelId="{DAA7FB9C-5BD4-474E-BB40-C6C1E01F0A7B}" type="pres">
      <dgm:prSet presAssocID="{E092483E-60F7-4BBB-BDE0-931C2B183751}" presName="accentRepeatNode" presStyleLbl="solidFgAcc1" presStyleIdx="0" presStyleCnt="6"/>
      <dgm:spPr/>
    </dgm:pt>
    <dgm:pt modelId="{26D46276-0AD1-4635-889F-5D50941F6C4E}" type="pres">
      <dgm:prSet presAssocID="{26188AAB-D2B9-4935-8FA9-4214A80A7DF1}" presName="text_2" presStyleLbl="node1" presStyleIdx="1" presStyleCnt="6">
        <dgm:presLayoutVars>
          <dgm:bulletEnabled val="1"/>
        </dgm:presLayoutVars>
      </dgm:prSet>
      <dgm:spPr/>
    </dgm:pt>
    <dgm:pt modelId="{C9B7B36D-72C6-4594-A476-57B2AD517F0E}" type="pres">
      <dgm:prSet presAssocID="{26188AAB-D2B9-4935-8FA9-4214A80A7DF1}" presName="accent_2" presStyleCnt="0"/>
      <dgm:spPr/>
    </dgm:pt>
    <dgm:pt modelId="{24D749DF-0D3F-4CA2-ACCD-B4162493ECA4}" type="pres">
      <dgm:prSet presAssocID="{26188AAB-D2B9-4935-8FA9-4214A80A7DF1}" presName="accentRepeatNode" presStyleLbl="solidFgAcc1" presStyleIdx="1" presStyleCnt="6"/>
      <dgm:spPr/>
    </dgm:pt>
    <dgm:pt modelId="{E185EC6D-E84C-415B-BF0F-AEDC946A8971}" type="pres">
      <dgm:prSet presAssocID="{35541832-B6A8-4947-BE87-32A5DCC93ED9}" presName="text_3" presStyleLbl="node1" presStyleIdx="2" presStyleCnt="6">
        <dgm:presLayoutVars>
          <dgm:bulletEnabled val="1"/>
        </dgm:presLayoutVars>
      </dgm:prSet>
      <dgm:spPr/>
    </dgm:pt>
    <dgm:pt modelId="{AB0236FE-9C8F-4525-A5BB-580C4207E5A5}" type="pres">
      <dgm:prSet presAssocID="{35541832-B6A8-4947-BE87-32A5DCC93ED9}" presName="accent_3" presStyleCnt="0"/>
      <dgm:spPr/>
    </dgm:pt>
    <dgm:pt modelId="{27A11DAB-BB60-49CC-ADDA-D05CE281CC06}" type="pres">
      <dgm:prSet presAssocID="{35541832-B6A8-4947-BE87-32A5DCC93ED9}" presName="accentRepeatNode" presStyleLbl="solidFgAcc1" presStyleIdx="2" presStyleCnt="6"/>
      <dgm:spPr/>
    </dgm:pt>
    <dgm:pt modelId="{3E00B1DB-C54E-43EE-A592-91BA50BC759D}" type="pres">
      <dgm:prSet presAssocID="{74D6C94D-F0A4-41B9-875C-0BC484F16D89}" presName="text_4" presStyleLbl="node1" presStyleIdx="3" presStyleCnt="6">
        <dgm:presLayoutVars>
          <dgm:bulletEnabled val="1"/>
        </dgm:presLayoutVars>
      </dgm:prSet>
      <dgm:spPr/>
    </dgm:pt>
    <dgm:pt modelId="{276810EA-7A4D-42E8-95D4-95B110914220}" type="pres">
      <dgm:prSet presAssocID="{74D6C94D-F0A4-41B9-875C-0BC484F16D89}" presName="accent_4" presStyleCnt="0"/>
      <dgm:spPr/>
    </dgm:pt>
    <dgm:pt modelId="{A7734804-FDB5-4067-BE2D-B0CEF2DE5DE0}" type="pres">
      <dgm:prSet presAssocID="{74D6C94D-F0A4-41B9-875C-0BC484F16D89}" presName="accentRepeatNode" presStyleLbl="solidFgAcc1" presStyleIdx="3" presStyleCnt="6"/>
      <dgm:spPr/>
    </dgm:pt>
    <dgm:pt modelId="{B62C0051-20B8-4CCC-B634-D58B317E74B6}" type="pres">
      <dgm:prSet presAssocID="{ABC19A36-329E-4EFA-B821-814509C3DF2D}" presName="text_5" presStyleLbl="node1" presStyleIdx="4" presStyleCnt="6">
        <dgm:presLayoutVars>
          <dgm:bulletEnabled val="1"/>
        </dgm:presLayoutVars>
      </dgm:prSet>
      <dgm:spPr/>
    </dgm:pt>
    <dgm:pt modelId="{8EAC16C6-94E5-4E29-BD96-EB09939B108C}" type="pres">
      <dgm:prSet presAssocID="{ABC19A36-329E-4EFA-B821-814509C3DF2D}" presName="accent_5" presStyleCnt="0"/>
      <dgm:spPr/>
    </dgm:pt>
    <dgm:pt modelId="{D2DB45CD-E5EF-4636-8517-8C537019BCB2}" type="pres">
      <dgm:prSet presAssocID="{ABC19A36-329E-4EFA-B821-814509C3DF2D}" presName="accentRepeatNode" presStyleLbl="solidFgAcc1" presStyleIdx="4" presStyleCnt="6"/>
      <dgm:spPr/>
    </dgm:pt>
    <dgm:pt modelId="{2EC4EC13-D4B4-4122-9C67-11E79D35E917}" type="pres">
      <dgm:prSet presAssocID="{962EA964-192D-436B-B807-058E3952AA06}" presName="text_6" presStyleLbl="node1" presStyleIdx="5" presStyleCnt="6">
        <dgm:presLayoutVars>
          <dgm:bulletEnabled val="1"/>
        </dgm:presLayoutVars>
      </dgm:prSet>
      <dgm:spPr/>
    </dgm:pt>
    <dgm:pt modelId="{C605BC12-5F7C-47D6-B667-6717A3CE7B21}" type="pres">
      <dgm:prSet presAssocID="{962EA964-192D-436B-B807-058E3952AA06}" presName="accent_6" presStyleCnt="0"/>
      <dgm:spPr/>
    </dgm:pt>
    <dgm:pt modelId="{2D6D45CB-7591-46AD-93DC-B83F6C1E6E7B}" type="pres">
      <dgm:prSet presAssocID="{962EA964-192D-436B-B807-058E3952AA06}" presName="accentRepeatNode" presStyleLbl="solidFgAcc1" presStyleIdx="5" presStyleCnt="6"/>
      <dgm:spPr/>
    </dgm:pt>
  </dgm:ptLst>
  <dgm:cxnLst>
    <dgm:cxn modelId="{C5C33B2F-463B-4E2F-8470-B711822EC151}" srcId="{FE64F493-B969-4E37-9F2B-A75E13BA180F}" destId="{26188AAB-D2B9-4935-8FA9-4214A80A7DF1}" srcOrd="1" destOrd="0" parTransId="{E3C5330F-6AD9-4353-AD56-8E2F6842AD85}" sibTransId="{3B6B29FF-A7DC-4D63-9FE4-AA73F8F13657}"/>
    <dgm:cxn modelId="{5375AA41-D7FF-4BDB-967D-2B204C1F6E92}" type="presOf" srcId="{26188AAB-D2B9-4935-8FA9-4214A80A7DF1}" destId="{26D46276-0AD1-4635-889F-5D50941F6C4E}" srcOrd="0" destOrd="0" presId="urn:microsoft.com/office/officeart/2008/layout/VerticalCurvedList"/>
    <dgm:cxn modelId="{1D340844-E8BF-45FF-8638-79D73421BC10}" type="presOf" srcId="{962EA964-192D-436B-B807-058E3952AA06}" destId="{2EC4EC13-D4B4-4122-9C67-11E79D35E917}" srcOrd="0" destOrd="0" presId="urn:microsoft.com/office/officeart/2008/layout/VerticalCurvedList"/>
    <dgm:cxn modelId="{20B8316D-9EA1-4653-8B40-678DD3DC0D7D}" type="presOf" srcId="{E212E86D-643A-4E4B-BC0F-442B01CAB115}" destId="{DE377153-DD10-4089-8907-4A139B9F4B31}" srcOrd="0" destOrd="0" presId="urn:microsoft.com/office/officeart/2008/layout/VerticalCurvedList"/>
    <dgm:cxn modelId="{B33D5056-CC70-46C7-9F0B-367616A144E8}" srcId="{FE64F493-B969-4E37-9F2B-A75E13BA180F}" destId="{962EA964-192D-436B-B807-058E3952AA06}" srcOrd="5" destOrd="0" parTransId="{3F0F5098-9872-4D64-A857-443BB1FF570A}" sibTransId="{CC39E9E7-619A-430F-96EC-934A7317B8A0}"/>
    <dgm:cxn modelId="{E7B0909A-857A-4B8E-BF8F-BECFD1507AAA}" type="presOf" srcId="{35541832-B6A8-4947-BE87-32A5DCC93ED9}" destId="{E185EC6D-E84C-415B-BF0F-AEDC946A8971}" srcOrd="0" destOrd="0" presId="urn:microsoft.com/office/officeart/2008/layout/VerticalCurvedList"/>
    <dgm:cxn modelId="{F7E87E9E-B5E0-4EC0-B810-EF6B07DAC26F}" srcId="{FE64F493-B969-4E37-9F2B-A75E13BA180F}" destId="{74D6C94D-F0A4-41B9-875C-0BC484F16D89}" srcOrd="3" destOrd="0" parTransId="{50E27D84-C5E6-4FBC-A725-2F882F6C0A15}" sibTransId="{2F8AC876-0710-4A56-A206-30579C53B1BC}"/>
    <dgm:cxn modelId="{E22130A1-E958-4D0D-BD1D-F5A63186CC6E}" type="presOf" srcId="{ABC19A36-329E-4EFA-B821-814509C3DF2D}" destId="{B62C0051-20B8-4CCC-B634-D58B317E74B6}" srcOrd="0" destOrd="0" presId="urn:microsoft.com/office/officeart/2008/layout/VerticalCurvedList"/>
    <dgm:cxn modelId="{1E0FC6B4-24C6-48C6-AA63-64F420577284}" srcId="{FE64F493-B969-4E37-9F2B-A75E13BA180F}" destId="{35541832-B6A8-4947-BE87-32A5DCC93ED9}" srcOrd="2" destOrd="0" parTransId="{7C067F8A-5062-4CA8-8D02-468B310AA820}" sibTransId="{73DB6C6A-6441-4587-B7E5-FA5FD6AC7662}"/>
    <dgm:cxn modelId="{BD93D5BD-B90F-411D-ADC3-46D10E9CC8C3}" srcId="{FE64F493-B969-4E37-9F2B-A75E13BA180F}" destId="{E092483E-60F7-4BBB-BDE0-931C2B183751}" srcOrd="0" destOrd="0" parTransId="{0B44E160-53ED-4318-8984-A45D4F6E13EB}" sibTransId="{E212E86D-643A-4E4B-BC0F-442B01CAB115}"/>
    <dgm:cxn modelId="{3A564DC4-9852-4FA0-9B28-C84C028300F5}" type="presOf" srcId="{FE64F493-B969-4E37-9F2B-A75E13BA180F}" destId="{FCD18DFB-F120-472A-BCB9-663E9A569E3F}" srcOrd="0" destOrd="0" presId="urn:microsoft.com/office/officeart/2008/layout/VerticalCurvedList"/>
    <dgm:cxn modelId="{D0B059C4-7F9C-42F0-8006-9FA2C59DF7B2}" srcId="{FE64F493-B969-4E37-9F2B-A75E13BA180F}" destId="{ABC19A36-329E-4EFA-B821-814509C3DF2D}" srcOrd="4" destOrd="0" parTransId="{0E0D0096-0173-4AD3-96D0-1328FB40D45E}" sibTransId="{B5A26E98-48C9-4AE0-85E8-756EF2BE71FD}"/>
    <dgm:cxn modelId="{2E40FFD8-C825-47A2-BA41-BB1DE94824D0}" type="presOf" srcId="{74D6C94D-F0A4-41B9-875C-0BC484F16D89}" destId="{3E00B1DB-C54E-43EE-A592-91BA50BC759D}" srcOrd="0" destOrd="0" presId="urn:microsoft.com/office/officeart/2008/layout/VerticalCurvedList"/>
    <dgm:cxn modelId="{B3B9A1EC-0110-403B-A324-602F7488E2D4}" type="presOf" srcId="{E092483E-60F7-4BBB-BDE0-931C2B183751}" destId="{E4EA4553-FBEC-4ADE-9176-68C7B91E78B8}" srcOrd="0" destOrd="0" presId="urn:microsoft.com/office/officeart/2008/layout/VerticalCurvedList"/>
    <dgm:cxn modelId="{784A362B-36F4-4CDA-B6F9-03640B0703E7}" type="presParOf" srcId="{FCD18DFB-F120-472A-BCB9-663E9A569E3F}" destId="{FCA950CB-A16D-44D2-AF39-BA69B72C2137}" srcOrd="0" destOrd="0" presId="urn:microsoft.com/office/officeart/2008/layout/VerticalCurvedList"/>
    <dgm:cxn modelId="{44B7FE86-4F19-4FB4-BE56-0050AA3903CC}" type="presParOf" srcId="{FCA950CB-A16D-44D2-AF39-BA69B72C2137}" destId="{F873326D-7210-4B8C-B7FD-3B432EE7684E}" srcOrd="0" destOrd="0" presId="urn:microsoft.com/office/officeart/2008/layout/VerticalCurvedList"/>
    <dgm:cxn modelId="{EA4206C6-F9AC-4B58-8EE4-6DE9B0572197}" type="presParOf" srcId="{F873326D-7210-4B8C-B7FD-3B432EE7684E}" destId="{4FD50898-ED6E-47CD-845A-AB0EB9FFE0C3}" srcOrd="0" destOrd="0" presId="urn:microsoft.com/office/officeart/2008/layout/VerticalCurvedList"/>
    <dgm:cxn modelId="{173DA44C-3C57-4721-A60F-169B79ECEAFF}" type="presParOf" srcId="{F873326D-7210-4B8C-B7FD-3B432EE7684E}" destId="{DE377153-DD10-4089-8907-4A139B9F4B31}" srcOrd="1" destOrd="0" presId="urn:microsoft.com/office/officeart/2008/layout/VerticalCurvedList"/>
    <dgm:cxn modelId="{EE1A6C30-3CD2-4B28-B92D-B31AAF1DCA13}" type="presParOf" srcId="{F873326D-7210-4B8C-B7FD-3B432EE7684E}" destId="{D8B110C9-54D1-4168-9633-056A378C1996}" srcOrd="2" destOrd="0" presId="urn:microsoft.com/office/officeart/2008/layout/VerticalCurvedList"/>
    <dgm:cxn modelId="{22AE5F82-5454-4A16-9F07-9990BEE858C4}" type="presParOf" srcId="{F873326D-7210-4B8C-B7FD-3B432EE7684E}" destId="{1A72BD70-2C35-4509-9DF2-60F80023FE2C}" srcOrd="3" destOrd="0" presId="urn:microsoft.com/office/officeart/2008/layout/VerticalCurvedList"/>
    <dgm:cxn modelId="{BF3952A8-6C48-48B8-AEA3-342219AED21B}" type="presParOf" srcId="{FCA950CB-A16D-44D2-AF39-BA69B72C2137}" destId="{E4EA4553-FBEC-4ADE-9176-68C7B91E78B8}" srcOrd="1" destOrd="0" presId="urn:microsoft.com/office/officeart/2008/layout/VerticalCurvedList"/>
    <dgm:cxn modelId="{EE6D273D-98CF-4729-9ED0-58AC70817691}" type="presParOf" srcId="{FCA950CB-A16D-44D2-AF39-BA69B72C2137}" destId="{323ED115-99FE-4FFF-9B58-72D3B3F60F3F}" srcOrd="2" destOrd="0" presId="urn:microsoft.com/office/officeart/2008/layout/VerticalCurvedList"/>
    <dgm:cxn modelId="{F2F75D46-9795-4C4B-B57E-A042F946B0DA}" type="presParOf" srcId="{323ED115-99FE-4FFF-9B58-72D3B3F60F3F}" destId="{DAA7FB9C-5BD4-474E-BB40-C6C1E01F0A7B}" srcOrd="0" destOrd="0" presId="urn:microsoft.com/office/officeart/2008/layout/VerticalCurvedList"/>
    <dgm:cxn modelId="{F3511DD3-96E9-4068-BDE8-D98F1AB13D61}" type="presParOf" srcId="{FCA950CB-A16D-44D2-AF39-BA69B72C2137}" destId="{26D46276-0AD1-4635-889F-5D50941F6C4E}" srcOrd="3" destOrd="0" presId="urn:microsoft.com/office/officeart/2008/layout/VerticalCurvedList"/>
    <dgm:cxn modelId="{7EC985D7-8F57-4BF4-BF0A-0BD39CE9DD80}" type="presParOf" srcId="{FCA950CB-A16D-44D2-AF39-BA69B72C2137}" destId="{C9B7B36D-72C6-4594-A476-57B2AD517F0E}" srcOrd="4" destOrd="0" presId="urn:microsoft.com/office/officeart/2008/layout/VerticalCurvedList"/>
    <dgm:cxn modelId="{5B2241C8-6B00-4C33-8A3E-B62022FD68BA}" type="presParOf" srcId="{C9B7B36D-72C6-4594-A476-57B2AD517F0E}" destId="{24D749DF-0D3F-4CA2-ACCD-B4162493ECA4}" srcOrd="0" destOrd="0" presId="urn:microsoft.com/office/officeart/2008/layout/VerticalCurvedList"/>
    <dgm:cxn modelId="{9A1A1FCB-72F3-4541-98D9-67C628F69FED}" type="presParOf" srcId="{FCA950CB-A16D-44D2-AF39-BA69B72C2137}" destId="{E185EC6D-E84C-415B-BF0F-AEDC946A8971}" srcOrd="5" destOrd="0" presId="urn:microsoft.com/office/officeart/2008/layout/VerticalCurvedList"/>
    <dgm:cxn modelId="{0315E76B-8802-4344-8C9E-3485062C0131}" type="presParOf" srcId="{FCA950CB-A16D-44D2-AF39-BA69B72C2137}" destId="{AB0236FE-9C8F-4525-A5BB-580C4207E5A5}" srcOrd="6" destOrd="0" presId="urn:microsoft.com/office/officeart/2008/layout/VerticalCurvedList"/>
    <dgm:cxn modelId="{D7BCFD53-E428-44B3-88DA-724DD6DB9897}" type="presParOf" srcId="{AB0236FE-9C8F-4525-A5BB-580C4207E5A5}" destId="{27A11DAB-BB60-49CC-ADDA-D05CE281CC06}" srcOrd="0" destOrd="0" presId="urn:microsoft.com/office/officeart/2008/layout/VerticalCurvedList"/>
    <dgm:cxn modelId="{05BFE1B2-8AE6-4F52-B315-861800BDF42B}" type="presParOf" srcId="{FCA950CB-A16D-44D2-AF39-BA69B72C2137}" destId="{3E00B1DB-C54E-43EE-A592-91BA50BC759D}" srcOrd="7" destOrd="0" presId="urn:microsoft.com/office/officeart/2008/layout/VerticalCurvedList"/>
    <dgm:cxn modelId="{22E0F9FB-7942-4E74-8BC5-07FB931D5997}" type="presParOf" srcId="{FCA950CB-A16D-44D2-AF39-BA69B72C2137}" destId="{276810EA-7A4D-42E8-95D4-95B110914220}" srcOrd="8" destOrd="0" presId="urn:microsoft.com/office/officeart/2008/layout/VerticalCurvedList"/>
    <dgm:cxn modelId="{D264314F-C62A-4B3F-8848-FA5873E2D015}" type="presParOf" srcId="{276810EA-7A4D-42E8-95D4-95B110914220}" destId="{A7734804-FDB5-4067-BE2D-B0CEF2DE5DE0}" srcOrd="0" destOrd="0" presId="urn:microsoft.com/office/officeart/2008/layout/VerticalCurvedList"/>
    <dgm:cxn modelId="{24227E4C-AD7D-4367-93B5-0895E384DBDB}" type="presParOf" srcId="{FCA950CB-A16D-44D2-AF39-BA69B72C2137}" destId="{B62C0051-20B8-4CCC-B634-D58B317E74B6}" srcOrd="9" destOrd="0" presId="urn:microsoft.com/office/officeart/2008/layout/VerticalCurvedList"/>
    <dgm:cxn modelId="{2639ED1A-F98F-4057-AE96-7755FD5E9A93}" type="presParOf" srcId="{FCA950CB-A16D-44D2-AF39-BA69B72C2137}" destId="{8EAC16C6-94E5-4E29-BD96-EB09939B108C}" srcOrd="10" destOrd="0" presId="urn:microsoft.com/office/officeart/2008/layout/VerticalCurvedList"/>
    <dgm:cxn modelId="{FA845083-3148-418D-8CAA-ED121859C0B6}" type="presParOf" srcId="{8EAC16C6-94E5-4E29-BD96-EB09939B108C}" destId="{D2DB45CD-E5EF-4636-8517-8C537019BCB2}" srcOrd="0" destOrd="0" presId="urn:microsoft.com/office/officeart/2008/layout/VerticalCurvedList"/>
    <dgm:cxn modelId="{18A07539-9B4B-4075-BA6C-B16CA36CEDF8}" type="presParOf" srcId="{FCA950CB-A16D-44D2-AF39-BA69B72C2137}" destId="{2EC4EC13-D4B4-4122-9C67-11E79D35E917}" srcOrd="11" destOrd="0" presId="urn:microsoft.com/office/officeart/2008/layout/VerticalCurvedList"/>
    <dgm:cxn modelId="{B7A313C5-C9EF-4703-8DFF-F1CF4EEA49CD}" type="presParOf" srcId="{FCA950CB-A16D-44D2-AF39-BA69B72C2137}" destId="{C605BC12-5F7C-47D6-B667-6717A3CE7B21}" srcOrd="12" destOrd="0" presId="urn:microsoft.com/office/officeart/2008/layout/VerticalCurvedList"/>
    <dgm:cxn modelId="{5BE101DC-E743-4581-99E5-24D8B3563D43}" type="presParOf" srcId="{C605BC12-5F7C-47D6-B667-6717A3CE7B21}" destId="{2D6D45CB-7591-46AD-93DC-B83F6C1E6E7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710F7A-0C23-42F0-8946-E469049AE92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96AA0EC-459E-41E7-BB20-FE4645F5FC2B}">
      <dgm:prSet phldrT="[Text]"/>
      <dgm:spPr>
        <a:solidFill>
          <a:srgbClr val="033B57"/>
        </a:solidFill>
      </dgm:spPr>
      <dgm:t>
        <a:bodyPr/>
        <a:lstStyle/>
        <a:p>
          <a:r>
            <a:rPr lang="en-US"/>
            <a:t>Quality of care</a:t>
          </a:r>
        </a:p>
      </dgm:t>
    </dgm:pt>
    <dgm:pt modelId="{AAEAE1AF-B950-44EE-A77D-B3DAA54C3870}" type="parTrans" cxnId="{402447E9-5BC3-4701-9249-F9B25F11867C}">
      <dgm:prSet/>
      <dgm:spPr/>
      <dgm:t>
        <a:bodyPr/>
        <a:lstStyle/>
        <a:p>
          <a:endParaRPr lang="en-US"/>
        </a:p>
      </dgm:t>
    </dgm:pt>
    <dgm:pt modelId="{BA40C5D7-A524-4C28-83CC-9A2D6944308F}" type="sibTrans" cxnId="{402447E9-5BC3-4701-9249-F9B25F11867C}">
      <dgm:prSet/>
      <dgm:spPr/>
      <dgm:t>
        <a:bodyPr/>
        <a:lstStyle/>
        <a:p>
          <a:endParaRPr lang="en-US"/>
        </a:p>
      </dgm:t>
    </dgm:pt>
    <dgm:pt modelId="{AB3ECB3F-2CC3-4A01-920B-9A635D431AC5}">
      <dgm:prSet/>
      <dgm:spPr>
        <a:solidFill>
          <a:srgbClr val="033B57"/>
        </a:solidFill>
      </dgm:spPr>
      <dgm:t>
        <a:bodyPr/>
        <a:lstStyle/>
        <a:p>
          <a:r>
            <a:rPr lang="en-US" dirty="0"/>
            <a:t>New treatment not working as well as standard treatment</a:t>
          </a:r>
        </a:p>
      </dgm:t>
    </dgm:pt>
    <dgm:pt modelId="{FE2478B8-B1C7-49E7-AC38-E9439280F383}" type="parTrans" cxnId="{C46E54A5-3581-41B0-8FE8-DFE88922669D}">
      <dgm:prSet/>
      <dgm:spPr/>
      <dgm:t>
        <a:bodyPr/>
        <a:lstStyle/>
        <a:p>
          <a:endParaRPr lang="en-US"/>
        </a:p>
      </dgm:t>
    </dgm:pt>
    <dgm:pt modelId="{D0A2A272-8E2E-493D-8D57-F805BBA85A5F}" type="sibTrans" cxnId="{C46E54A5-3581-41B0-8FE8-DFE88922669D}">
      <dgm:prSet/>
      <dgm:spPr/>
      <dgm:t>
        <a:bodyPr/>
        <a:lstStyle/>
        <a:p>
          <a:endParaRPr lang="en-US"/>
        </a:p>
      </dgm:t>
    </dgm:pt>
    <dgm:pt modelId="{AEE2A0E4-9BBE-4629-AFDD-4358E217116E}">
      <dgm:prSet/>
      <dgm:spPr>
        <a:solidFill>
          <a:srgbClr val="033B57"/>
        </a:solidFill>
      </dgm:spPr>
      <dgm:t>
        <a:bodyPr/>
        <a:lstStyle/>
        <a:p>
          <a:r>
            <a:rPr lang="en-US" dirty="0"/>
            <a:t>Mistrust of medical research and being used as a “guinea pig”</a:t>
          </a:r>
        </a:p>
      </dgm:t>
    </dgm:pt>
    <dgm:pt modelId="{4D8200A3-280E-4C2A-AD01-392E65DEF9E1}" type="parTrans" cxnId="{1033E426-FF06-4745-B899-DD4663298E49}">
      <dgm:prSet/>
      <dgm:spPr/>
      <dgm:t>
        <a:bodyPr/>
        <a:lstStyle/>
        <a:p>
          <a:endParaRPr lang="en-US"/>
        </a:p>
      </dgm:t>
    </dgm:pt>
    <dgm:pt modelId="{D4D41FA5-B78F-4B45-861E-C92B432F7B00}" type="sibTrans" cxnId="{1033E426-FF06-4745-B899-DD4663298E49}">
      <dgm:prSet/>
      <dgm:spPr/>
      <dgm:t>
        <a:bodyPr/>
        <a:lstStyle/>
        <a:p>
          <a:endParaRPr lang="en-US"/>
        </a:p>
      </dgm:t>
    </dgm:pt>
    <dgm:pt modelId="{121A6A27-FAE7-44EE-93B6-ACD3BA8DAF97}">
      <dgm:prSet/>
      <dgm:spPr>
        <a:solidFill>
          <a:srgbClr val="033B57"/>
        </a:solidFill>
      </dgm:spPr>
      <dgm:t>
        <a:bodyPr/>
        <a:lstStyle/>
        <a:p>
          <a:r>
            <a:rPr lang="en-US" dirty="0"/>
            <a:t>Getting a placebo (sugar pill) instead of “real treatment”</a:t>
          </a:r>
        </a:p>
      </dgm:t>
    </dgm:pt>
    <dgm:pt modelId="{83AF5FC1-D6CD-4336-B3C6-C30939F6400C}" type="parTrans" cxnId="{F495CD08-D5FB-44BB-9F57-47233A0EF234}">
      <dgm:prSet/>
      <dgm:spPr/>
      <dgm:t>
        <a:bodyPr/>
        <a:lstStyle/>
        <a:p>
          <a:endParaRPr lang="en-US"/>
        </a:p>
      </dgm:t>
    </dgm:pt>
    <dgm:pt modelId="{9949A11D-2809-46AE-8B78-E4F1B6693FBB}" type="sibTrans" cxnId="{F495CD08-D5FB-44BB-9F57-47233A0EF234}">
      <dgm:prSet/>
      <dgm:spPr/>
      <dgm:t>
        <a:bodyPr/>
        <a:lstStyle/>
        <a:p>
          <a:endParaRPr lang="en-US"/>
        </a:p>
      </dgm:t>
    </dgm:pt>
    <dgm:pt modelId="{356131A0-81D9-4BC1-981B-EAE35D9FA311}" type="pres">
      <dgm:prSet presAssocID="{C5710F7A-0C23-42F0-8946-E469049AE92F}" presName="diagram" presStyleCnt="0">
        <dgm:presLayoutVars>
          <dgm:dir/>
          <dgm:resizeHandles val="exact"/>
        </dgm:presLayoutVars>
      </dgm:prSet>
      <dgm:spPr/>
    </dgm:pt>
    <dgm:pt modelId="{6532F5F2-6EC7-4CE3-935C-4EFD751B01BC}" type="pres">
      <dgm:prSet presAssocID="{E96AA0EC-459E-41E7-BB20-FE4645F5FC2B}" presName="node" presStyleLbl="node1" presStyleIdx="0" presStyleCnt="4">
        <dgm:presLayoutVars>
          <dgm:bulletEnabled val="1"/>
        </dgm:presLayoutVars>
      </dgm:prSet>
      <dgm:spPr/>
    </dgm:pt>
    <dgm:pt modelId="{28F37DD9-0286-49F1-83C8-6A792A2B242B}" type="pres">
      <dgm:prSet presAssocID="{BA40C5D7-A524-4C28-83CC-9A2D6944308F}" presName="sibTrans" presStyleCnt="0"/>
      <dgm:spPr/>
    </dgm:pt>
    <dgm:pt modelId="{0C1C84D3-89E1-4150-9112-15FB0354C7B1}" type="pres">
      <dgm:prSet presAssocID="{AB3ECB3F-2CC3-4A01-920B-9A635D431AC5}" presName="node" presStyleLbl="node1" presStyleIdx="1" presStyleCnt="4">
        <dgm:presLayoutVars>
          <dgm:bulletEnabled val="1"/>
        </dgm:presLayoutVars>
      </dgm:prSet>
      <dgm:spPr/>
    </dgm:pt>
    <dgm:pt modelId="{9645CEE0-6468-4C9E-B0A0-444200F45525}" type="pres">
      <dgm:prSet presAssocID="{D0A2A272-8E2E-493D-8D57-F805BBA85A5F}" presName="sibTrans" presStyleCnt="0"/>
      <dgm:spPr/>
    </dgm:pt>
    <dgm:pt modelId="{2E13734B-6F54-4F92-97D8-23DD9B063DDF}" type="pres">
      <dgm:prSet presAssocID="{AEE2A0E4-9BBE-4629-AFDD-4358E217116E}" presName="node" presStyleLbl="node1" presStyleIdx="2" presStyleCnt="4">
        <dgm:presLayoutVars>
          <dgm:bulletEnabled val="1"/>
        </dgm:presLayoutVars>
      </dgm:prSet>
      <dgm:spPr/>
    </dgm:pt>
    <dgm:pt modelId="{B4381505-E993-4412-AFCD-A0A95DEF78D5}" type="pres">
      <dgm:prSet presAssocID="{D4D41FA5-B78F-4B45-861E-C92B432F7B00}" presName="sibTrans" presStyleCnt="0"/>
      <dgm:spPr/>
    </dgm:pt>
    <dgm:pt modelId="{CCB243B2-DBFC-47D5-A82F-7693DFB97340}" type="pres">
      <dgm:prSet presAssocID="{121A6A27-FAE7-44EE-93B6-ACD3BA8DAF97}" presName="node" presStyleLbl="node1" presStyleIdx="3" presStyleCnt="4">
        <dgm:presLayoutVars>
          <dgm:bulletEnabled val="1"/>
        </dgm:presLayoutVars>
      </dgm:prSet>
      <dgm:spPr/>
    </dgm:pt>
  </dgm:ptLst>
  <dgm:cxnLst>
    <dgm:cxn modelId="{8F0FD102-1030-46A6-949B-1F06D13AAFB4}" type="presOf" srcId="{AEE2A0E4-9BBE-4629-AFDD-4358E217116E}" destId="{2E13734B-6F54-4F92-97D8-23DD9B063DDF}" srcOrd="0" destOrd="0" presId="urn:microsoft.com/office/officeart/2005/8/layout/default"/>
    <dgm:cxn modelId="{F495CD08-D5FB-44BB-9F57-47233A0EF234}" srcId="{C5710F7A-0C23-42F0-8946-E469049AE92F}" destId="{121A6A27-FAE7-44EE-93B6-ACD3BA8DAF97}" srcOrd="3" destOrd="0" parTransId="{83AF5FC1-D6CD-4336-B3C6-C30939F6400C}" sibTransId="{9949A11D-2809-46AE-8B78-E4F1B6693FBB}"/>
    <dgm:cxn modelId="{294C3415-449D-4A13-992C-C1A21C3491BE}" type="presOf" srcId="{E96AA0EC-459E-41E7-BB20-FE4645F5FC2B}" destId="{6532F5F2-6EC7-4CE3-935C-4EFD751B01BC}" srcOrd="0" destOrd="0" presId="urn:microsoft.com/office/officeart/2005/8/layout/default"/>
    <dgm:cxn modelId="{1033E426-FF06-4745-B899-DD4663298E49}" srcId="{C5710F7A-0C23-42F0-8946-E469049AE92F}" destId="{AEE2A0E4-9BBE-4629-AFDD-4358E217116E}" srcOrd="2" destOrd="0" parTransId="{4D8200A3-280E-4C2A-AD01-392E65DEF9E1}" sibTransId="{D4D41FA5-B78F-4B45-861E-C92B432F7B00}"/>
    <dgm:cxn modelId="{B1728B28-3F78-483A-AE7D-68513C2CBF3B}" type="presOf" srcId="{121A6A27-FAE7-44EE-93B6-ACD3BA8DAF97}" destId="{CCB243B2-DBFC-47D5-A82F-7693DFB97340}" srcOrd="0" destOrd="0" presId="urn:microsoft.com/office/officeart/2005/8/layout/default"/>
    <dgm:cxn modelId="{6C006C34-5498-4D79-AC2A-A870AB6DB602}" type="presOf" srcId="{C5710F7A-0C23-42F0-8946-E469049AE92F}" destId="{356131A0-81D9-4BC1-981B-EAE35D9FA311}" srcOrd="0" destOrd="0" presId="urn:microsoft.com/office/officeart/2005/8/layout/default"/>
    <dgm:cxn modelId="{79941B3E-7A53-4032-92A5-8B1BBB918549}" type="presOf" srcId="{AB3ECB3F-2CC3-4A01-920B-9A635D431AC5}" destId="{0C1C84D3-89E1-4150-9112-15FB0354C7B1}" srcOrd="0" destOrd="0" presId="urn:microsoft.com/office/officeart/2005/8/layout/default"/>
    <dgm:cxn modelId="{C46E54A5-3581-41B0-8FE8-DFE88922669D}" srcId="{C5710F7A-0C23-42F0-8946-E469049AE92F}" destId="{AB3ECB3F-2CC3-4A01-920B-9A635D431AC5}" srcOrd="1" destOrd="0" parTransId="{FE2478B8-B1C7-49E7-AC38-E9439280F383}" sibTransId="{D0A2A272-8E2E-493D-8D57-F805BBA85A5F}"/>
    <dgm:cxn modelId="{402447E9-5BC3-4701-9249-F9B25F11867C}" srcId="{C5710F7A-0C23-42F0-8946-E469049AE92F}" destId="{E96AA0EC-459E-41E7-BB20-FE4645F5FC2B}" srcOrd="0" destOrd="0" parTransId="{AAEAE1AF-B950-44EE-A77D-B3DAA54C3870}" sibTransId="{BA40C5D7-A524-4C28-83CC-9A2D6944308F}"/>
    <dgm:cxn modelId="{ECB2BB99-6E46-49AA-A789-1CAC1908B7C7}" type="presParOf" srcId="{356131A0-81D9-4BC1-981B-EAE35D9FA311}" destId="{6532F5F2-6EC7-4CE3-935C-4EFD751B01BC}" srcOrd="0" destOrd="0" presId="urn:microsoft.com/office/officeart/2005/8/layout/default"/>
    <dgm:cxn modelId="{4258B5C2-30A0-4594-B752-8465808AEAC8}" type="presParOf" srcId="{356131A0-81D9-4BC1-981B-EAE35D9FA311}" destId="{28F37DD9-0286-49F1-83C8-6A792A2B242B}" srcOrd="1" destOrd="0" presId="urn:microsoft.com/office/officeart/2005/8/layout/default"/>
    <dgm:cxn modelId="{6FA84791-AE12-438D-AD06-4E07140EDEC1}" type="presParOf" srcId="{356131A0-81D9-4BC1-981B-EAE35D9FA311}" destId="{0C1C84D3-89E1-4150-9112-15FB0354C7B1}" srcOrd="2" destOrd="0" presId="urn:microsoft.com/office/officeart/2005/8/layout/default"/>
    <dgm:cxn modelId="{3BA7BD91-1451-4F48-ADF5-B59BD11C0D20}" type="presParOf" srcId="{356131A0-81D9-4BC1-981B-EAE35D9FA311}" destId="{9645CEE0-6468-4C9E-B0A0-444200F45525}" srcOrd="3" destOrd="0" presId="urn:microsoft.com/office/officeart/2005/8/layout/default"/>
    <dgm:cxn modelId="{B92FEFFC-1BD8-4C03-AF36-018A8029C977}" type="presParOf" srcId="{356131A0-81D9-4BC1-981B-EAE35D9FA311}" destId="{2E13734B-6F54-4F92-97D8-23DD9B063DDF}" srcOrd="4" destOrd="0" presId="urn:microsoft.com/office/officeart/2005/8/layout/default"/>
    <dgm:cxn modelId="{D63124F3-8A9D-43C8-94E9-813977DAA382}" type="presParOf" srcId="{356131A0-81D9-4BC1-981B-EAE35D9FA311}" destId="{B4381505-E993-4412-AFCD-A0A95DEF78D5}" srcOrd="5" destOrd="0" presId="urn:microsoft.com/office/officeart/2005/8/layout/default"/>
    <dgm:cxn modelId="{C909F9F2-51AA-4F7D-BDD0-264BF81ABCFB}" type="presParOf" srcId="{356131A0-81D9-4BC1-981B-EAE35D9FA311}" destId="{CCB243B2-DBFC-47D5-A82F-7693DFB97340}"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A732924-AADB-4F87-88D1-A416864AF0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9EB03A2-CBF2-4471-BF9B-5B0CC4D5A84B}">
      <dgm:prSet phldrT="[Text]"/>
      <dgm:spPr>
        <a:solidFill>
          <a:srgbClr val="033B57"/>
        </a:solidFill>
      </dgm:spPr>
      <dgm:t>
        <a:bodyPr/>
        <a:lstStyle/>
        <a:p>
          <a:r>
            <a:rPr lang="en-US" dirty="0"/>
            <a:t>National Cancer Institute: 			</a:t>
          </a:r>
        </a:p>
      </dgm:t>
    </dgm:pt>
    <dgm:pt modelId="{A019E571-3134-4A13-9E21-EECB1742079F}" type="parTrans" cxnId="{89BF2934-A5E9-4381-A24E-5F7A36712330}">
      <dgm:prSet/>
      <dgm:spPr/>
      <dgm:t>
        <a:bodyPr/>
        <a:lstStyle/>
        <a:p>
          <a:endParaRPr lang="en-US"/>
        </a:p>
      </dgm:t>
    </dgm:pt>
    <dgm:pt modelId="{BC3DD339-F5A3-432C-831D-1851F2FEAF07}" type="sibTrans" cxnId="{89BF2934-A5E9-4381-A24E-5F7A36712330}">
      <dgm:prSet/>
      <dgm:spPr/>
      <dgm:t>
        <a:bodyPr/>
        <a:lstStyle/>
        <a:p>
          <a:endParaRPr lang="en-US"/>
        </a:p>
      </dgm:t>
    </dgm:pt>
    <dgm:pt modelId="{4A5850A3-B909-4DCE-BFC8-F3883E2EB48D}">
      <dgm:prSet/>
      <dgm:spPr>
        <a:solidFill>
          <a:srgbClr val="033B57"/>
        </a:solidFill>
      </dgm:spPr>
      <dgm:t>
        <a:bodyPr/>
        <a:lstStyle/>
        <a:p>
          <a:r>
            <a:rPr lang="en-US" dirty="0"/>
            <a:t>American Cancer Society Clinical Trials Matching Service: </a:t>
          </a:r>
        </a:p>
      </dgm:t>
    </dgm:pt>
    <dgm:pt modelId="{6F0FADDA-A587-495B-B51A-5EFB7E79A3CB}" type="parTrans" cxnId="{3B1A2B68-2719-4064-8D78-F942C4BAD392}">
      <dgm:prSet/>
      <dgm:spPr/>
      <dgm:t>
        <a:bodyPr/>
        <a:lstStyle/>
        <a:p>
          <a:endParaRPr lang="en-US"/>
        </a:p>
      </dgm:t>
    </dgm:pt>
    <dgm:pt modelId="{C13C495B-CEC6-41FB-8A08-C525A74E39A9}" type="sibTrans" cxnId="{3B1A2B68-2719-4064-8D78-F942C4BAD392}">
      <dgm:prSet/>
      <dgm:spPr/>
      <dgm:t>
        <a:bodyPr/>
        <a:lstStyle/>
        <a:p>
          <a:endParaRPr lang="en-US"/>
        </a:p>
      </dgm:t>
    </dgm:pt>
    <dgm:pt modelId="{BBBAF7C7-F8F6-4079-80CA-7B3748869DAD}">
      <dgm:prSet/>
      <dgm:spPr/>
      <dgm:t>
        <a:bodyPr/>
        <a:lstStyle/>
        <a:p>
          <a:r>
            <a:rPr lang="en-US" dirty="0"/>
            <a:t>800-303-5691</a:t>
          </a:r>
        </a:p>
      </dgm:t>
    </dgm:pt>
    <dgm:pt modelId="{350F65A0-5786-4019-B33B-373FAE14253D}" type="parTrans" cxnId="{12EBDFA1-47C8-44BC-88A7-164F9E3519C2}">
      <dgm:prSet/>
      <dgm:spPr/>
      <dgm:t>
        <a:bodyPr/>
        <a:lstStyle/>
        <a:p>
          <a:endParaRPr lang="en-US"/>
        </a:p>
      </dgm:t>
    </dgm:pt>
    <dgm:pt modelId="{51530830-6C55-4A1C-BF99-0025264F50CF}" type="sibTrans" cxnId="{12EBDFA1-47C8-44BC-88A7-164F9E3519C2}">
      <dgm:prSet/>
      <dgm:spPr/>
      <dgm:t>
        <a:bodyPr/>
        <a:lstStyle/>
        <a:p>
          <a:endParaRPr lang="en-US"/>
        </a:p>
      </dgm:t>
    </dgm:pt>
    <dgm:pt modelId="{82746C6B-C90D-4F4E-A4F1-B401021A27CF}">
      <dgm:prSet/>
      <dgm:spPr>
        <a:solidFill>
          <a:srgbClr val="033B57"/>
        </a:solidFill>
      </dgm:spPr>
      <dgm:t>
        <a:bodyPr/>
        <a:lstStyle/>
        <a:p>
          <a:r>
            <a:rPr lang="en-US" dirty="0"/>
            <a:t>National Institutes of Health: 	</a:t>
          </a:r>
          <a:endParaRPr lang="en-US" dirty="0">
            <a:solidFill>
              <a:srgbClr val="365F91"/>
            </a:solidFill>
          </a:endParaRPr>
        </a:p>
      </dgm:t>
    </dgm:pt>
    <dgm:pt modelId="{C7EDC9D3-0937-4340-B2F3-68E092B031F8}" type="parTrans" cxnId="{F3DF6EF4-A007-4B55-A138-53F9174C0FF1}">
      <dgm:prSet/>
      <dgm:spPr/>
      <dgm:t>
        <a:bodyPr/>
        <a:lstStyle/>
        <a:p>
          <a:endParaRPr lang="en-US"/>
        </a:p>
      </dgm:t>
    </dgm:pt>
    <dgm:pt modelId="{6F283E0F-17DF-49F8-AF9C-DD60ACB2E9FB}" type="sibTrans" cxnId="{F3DF6EF4-A007-4B55-A138-53F9174C0FF1}">
      <dgm:prSet/>
      <dgm:spPr/>
      <dgm:t>
        <a:bodyPr/>
        <a:lstStyle/>
        <a:p>
          <a:endParaRPr lang="en-US"/>
        </a:p>
      </dgm:t>
    </dgm:pt>
    <dgm:pt modelId="{760B44E8-EE1E-4F78-96D9-DDF6E9CA00A1}">
      <dgm:prSet/>
      <dgm:spPr/>
      <dgm:t>
        <a:bodyPr/>
        <a:lstStyle/>
        <a:p>
          <a:r>
            <a:rPr lang="en-US" dirty="0">
              <a:solidFill>
                <a:schemeClr val="tx1"/>
              </a:solidFill>
            </a:rPr>
            <a:t>Clinicaltrials.gov</a:t>
          </a:r>
        </a:p>
      </dgm:t>
    </dgm:pt>
    <dgm:pt modelId="{1A06AF87-E8C5-49E4-B77F-E3E742A597CD}" type="parTrans" cxnId="{1113202B-DFFF-41B8-95F4-A8D51C42C90F}">
      <dgm:prSet/>
      <dgm:spPr/>
      <dgm:t>
        <a:bodyPr/>
        <a:lstStyle/>
        <a:p>
          <a:endParaRPr lang="en-US"/>
        </a:p>
      </dgm:t>
    </dgm:pt>
    <dgm:pt modelId="{2DC8D532-9CAC-4842-8541-34BC00265CF6}" type="sibTrans" cxnId="{1113202B-DFFF-41B8-95F4-A8D51C42C90F}">
      <dgm:prSet/>
      <dgm:spPr/>
      <dgm:t>
        <a:bodyPr/>
        <a:lstStyle/>
        <a:p>
          <a:endParaRPr lang="en-US"/>
        </a:p>
      </dgm:t>
    </dgm:pt>
    <dgm:pt modelId="{712D596B-4B3C-4CD6-843B-B5CCF0CAE41E}">
      <dgm:prSet phldrT="[Text]"/>
      <dgm:spPr/>
      <dgm:t>
        <a:bodyPr/>
        <a:lstStyle/>
        <a:p>
          <a:pPr algn="l">
            <a:buFont typeface="Arial" panose="020B0604020202020204" pitchFamily="34" charset="0"/>
            <a:buChar char="•"/>
          </a:pPr>
          <a:r>
            <a:rPr lang="en-US" dirty="0">
              <a:solidFill>
                <a:schemeClr val="tx1"/>
              </a:solidFill>
            </a:rPr>
            <a:t>Cancer.gov/</a:t>
          </a:r>
          <a:r>
            <a:rPr lang="en-US" dirty="0" err="1">
              <a:solidFill>
                <a:schemeClr val="tx1"/>
              </a:solidFill>
            </a:rPr>
            <a:t>clinicaltrials</a:t>
          </a:r>
          <a:endParaRPr lang="en-US" dirty="0"/>
        </a:p>
      </dgm:t>
    </dgm:pt>
    <dgm:pt modelId="{DBD47D4A-A0BE-498D-9C6A-7356B5D72C7C}" type="parTrans" cxnId="{D9B40017-4D79-4763-BAE8-AFC274CCDFB8}">
      <dgm:prSet/>
      <dgm:spPr/>
      <dgm:t>
        <a:bodyPr/>
        <a:lstStyle/>
        <a:p>
          <a:endParaRPr lang="en-US"/>
        </a:p>
      </dgm:t>
    </dgm:pt>
    <dgm:pt modelId="{3F281074-A60A-448B-8806-8D35B018BBED}" type="sibTrans" cxnId="{D9B40017-4D79-4763-BAE8-AFC274CCDFB8}">
      <dgm:prSet/>
      <dgm:spPr/>
      <dgm:t>
        <a:bodyPr/>
        <a:lstStyle/>
        <a:p>
          <a:endParaRPr lang="en-US"/>
        </a:p>
      </dgm:t>
    </dgm:pt>
    <dgm:pt modelId="{25DD89B3-6909-544F-9C8F-ED5558DF0D27}">
      <dgm:prSet phldrT="[Text]"/>
      <dgm:spPr/>
      <dgm:t>
        <a:bodyPr/>
        <a:lstStyle/>
        <a:p>
          <a:pPr algn="l">
            <a:buFont typeface="Arial" panose="020B0604020202020204" pitchFamily="34" charset="0"/>
            <a:buChar char="•"/>
          </a:pPr>
          <a:r>
            <a:rPr lang="en-US" dirty="0"/>
            <a:t>800-4-CANCER</a:t>
          </a:r>
        </a:p>
      </dgm:t>
    </dgm:pt>
    <dgm:pt modelId="{51D76B1F-CBA2-F14C-AA50-2EFF26D87639}" type="parTrans" cxnId="{7E3F5F72-C425-D542-BD19-FE7EE4B1745C}">
      <dgm:prSet/>
      <dgm:spPr/>
      <dgm:t>
        <a:bodyPr/>
        <a:lstStyle/>
        <a:p>
          <a:endParaRPr lang="en-US"/>
        </a:p>
      </dgm:t>
    </dgm:pt>
    <dgm:pt modelId="{F32E284C-6BAF-8449-B6C9-B3314B565A5A}" type="sibTrans" cxnId="{7E3F5F72-C425-D542-BD19-FE7EE4B1745C}">
      <dgm:prSet/>
      <dgm:spPr/>
      <dgm:t>
        <a:bodyPr/>
        <a:lstStyle/>
        <a:p>
          <a:endParaRPr lang="en-US"/>
        </a:p>
      </dgm:t>
    </dgm:pt>
    <dgm:pt modelId="{2DEE6CB4-4211-4ADA-9C96-8021756F18FA}" type="pres">
      <dgm:prSet presAssocID="{9A732924-AADB-4F87-88D1-A416864AF064}" presName="linear" presStyleCnt="0">
        <dgm:presLayoutVars>
          <dgm:animLvl val="lvl"/>
          <dgm:resizeHandles val="exact"/>
        </dgm:presLayoutVars>
      </dgm:prSet>
      <dgm:spPr/>
    </dgm:pt>
    <dgm:pt modelId="{95834518-03E3-48E5-A73D-3EAFCBB7B09B}" type="pres">
      <dgm:prSet presAssocID="{A9EB03A2-CBF2-4471-BF9B-5B0CC4D5A84B}" presName="parentText" presStyleLbl="node1" presStyleIdx="0" presStyleCnt="3">
        <dgm:presLayoutVars>
          <dgm:chMax val="0"/>
          <dgm:bulletEnabled val="1"/>
        </dgm:presLayoutVars>
      </dgm:prSet>
      <dgm:spPr/>
    </dgm:pt>
    <dgm:pt modelId="{40067413-24E0-48A9-A153-5E2F9469FB45}" type="pres">
      <dgm:prSet presAssocID="{A9EB03A2-CBF2-4471-BF9B-5B0CC4D5A84B}" presName="childText" presStyleLbl="revTx" presStyleIdx="0" presStyleCnt="3">
        <dgm:presLayoutVars>
          <dgm:bulletEnabled val="1"/>
        </dgm:presLayoutVars>
      </dgm:prSet>
      <dgm:spPr/>
    </dgm:pt>
    <dgm:pt modelId="{3D3D0DAD-A556-4D7C-B4E1-9514E7F8EB0E}" type="pres">
      <dgm:prSet presAssocID="{4A5850A3-B909-4DCE-BFC8-F3883E2EB48D}" presName="parentText" presStyleLbl="node1" presStyleIdx="1" presStyleCnt="3">
        <dgm:presLayoutVars>
          <dgm:chMax val="0"/>
          <dgm:bulletEnabled val="1"/>
        </dgm:presLayoutVars>
      </dgm:prSet>
      <dgm:spPr/>
    </dgm:pt>
    <dgm:pt modelId="{13B91FA2-0816-47FE-AB98-B5A56E607240}" type="pres">
      <dgm:prSet presAssocID="{4A5850A3-B909-4DCE-BFC8-F3883E2EB48D}" presName="childText" presStyleLbl="revTx" presStyleIdx="1" presStyleCnt="3">
        <dgm:presLayoutVars>
          <dgm:bulletEnabled val="1"/>
        </dgm:presLayoutVars>
      </dgm:prSet>
      <dgm:spPr/>
    </dgm:pt>
    <dgm:pt modelId="{5E062973-FC48-4C69-AA65-DDAF99C6E6D5}" type="pres">
      <dgm:prSet presAssocID="{82746C6B-C90D-4F4E-A4F1-B401021A27CF}" presName="parentText" presStyleLbl="node1" presStyleIdx="2" presStyleCnt="3">
        <dgm:presLayoutVars>
          <dgm:chMax val="0"/>
          <dgm:bulletEnabled val="1"/>
        </dgm:presLayoutVars>
      </dgm:prSet>
      <dgm:spPr/>
    </dgm:pt>
    <dgm:pt modelId="{8CB78516-9570-4B02-A5D4-AA794D611364}" type="pres">
      <dgm:prSet presAssocID="{82746C6B-C90D-4F4E-A4F1-B401021A27CF}" presName="childText" presStyleLbl="revTx" presStyleIdx="2" presStyleCnt="3">
        <dgm:presLayoutVars>
          <dgm:bulletEnabled val="1"/>
        </dgm:presLayoutVars>
      </dgm:prSet>
      <dgm:spPr/>
    </dgm:pt>
  </dgm:ptLst>
  <dgm:cxnLst>
    <dgm:cxn modelId="{FDA9C40E-1D0A-474E-B3F3-2BD8AE2D2452}" type="presOf" srcId="{712D596B-4B3C-4CD6-843B-B5CCF0CAE41E}" destId="{40067413-24E0-48A9-A153-5E2F9469FB45}" srcOrd="0" destOrd="0" presId="urn:microsoft.com/office/officeart/2005/8/layout/vList2"/>
    <dgm:cxn modelId="{A8CB540F-E375-A44C-B7D9-912CA1D828AE}" type="presOf" srcId="{25DD89B3-6909-544F-9C8F-ED5558DF0D27}" destId="{40067413-24E0-48A9-A153-5E2F9469FB45}" srcOrd="0" destOrd="1" presId="urn:microsoft.com/office/officeart/2005/8/layout/vList2"/>
    <dgm:cxn modelId="{D9B40017-4D79-4763-BAE8-AFC274CCDFB8}" srcId="{A9EB03A2-CBF2-4471-BF9B-5B0CC4D5A84B}" destId="{712D596B-4B3C-4CD6-843B-B5CCF0CAE41E}" srcOrd="0" destOrd="0" parTransId="{DBD47D4A-A0BE-498D-9C6A-7356B5D72C7C}" sibTransId="{3F281074-A60A-448B-8806-8D35B018BBED}"/>
    <dgm:cxn modelId="{1113202B-DFFF-41B8-95F4-A8D51C42C90F}" srcId="{82746C6B-C90D-4F4E-A4F1-B401021A27CF}" destId="{760B44E8-EE1E-4F78-96D9-DDF6E9CA00A1}" srcOrd="0" destOrd="0" parTransId="{1A06AF87-E8C5-49E4-B77F-E3E742A597CD}" sibTransId="{2DC8D532-9CAC-4842-8541-34BC00265CF6}"/>
    <dgm:cxn modelId="{89BF2934-A5E9-4381-A24E-5F7A36712330}" srcId="{9A732924-AADB-4F87-88D1-A416864AF064}" destId="{A9EB03A2-CBF2-4471-BF9B-5B0CC4D5A84B}" srcOrd="0" destOrd="0" parTransId="{A019E571-3134-4A13-9E21-EECB1742079F}" sibTransId="{BC3DD339-F5A3-432C-831D-1851F2FEAF07}"/>
    <dgm:cxn modelId="{FE42F23B-87B8-43CF-9468-A3BC97886C13}" type="presOf" srcId="{4A5850A3-B909-4DCE-BFC8-F3883E2EB48D}" destId="{3D3D0DAD-A556-4D7C-B4E1-9514E7F8EB0E}" srcOrd="0" destOrd="0" presId="urn:microsoft.com/office/officeart/2005/8/layout/vList2"/>
    <dgm:cxn modelId="{3B1A2B68-2719-4064-8D78-F942C4BAD392}" srcId="{9A732924-AADB-4F87-88D1-A416864AF064}" destId="{4A5850A3-B909-4DCE-BFC8-F3883E2EB48D}" srcOrd="1" destOrd="0" parTransId="{6F0FADDA-A587-495B-B51A-5EFB7E79A3CB}" sibTransId="{C13C495B-CEC6-41FB-8A08-C525A74E39A9}"/>
    <dgm:cxn modelId="{A6B7FE6A-8D6B-4D49-B8F3-DBC81599FF7E}" type="presOf" srcId="{9A732924-AADB-4F87-88D1-A416864AF064}" destId="{2DEE6CB4-4211-4ADA-9C96-8021756F18FA}" srcOrd="0" destOrd="0" presId="urn:microsoft.com/office/officeart/2005/8/layout/vList2"/>
    <dgm:cxn modelId="{7E3F5F72-C425-D542-BD19-FE7EE4B1745C}" srcId="{A9EB03A2-CBF2-4471-BF9B-5B0CC4D5A84B}" destId="{25DD89B3-6909-544F-9C8F-ED5558DF0D27}" srcOrd="1" destOrd="0" parTransId="{51D76B1F-CBA2-F14C-AA50-2EFF26D87639}" sibTransId="{F32E284C-6BAF-8449-B6C9-B3314B565A5A}"/>
    <dgm:cxn modelId="{D895567B-3E9A-465F-A7F9-7C525BB476E4}" type="presOf" srcId="{82746C6B-C90D-4F4E-A4F1-B401021A27CF}" destId="{5E062973-FC48-4C69-AA65-DDAF99C6E6D5}" srcOrd="0" destOrd="0" presId="urn:microsoft.com/office/officeart/2005/8/layout/vList2"/>
    <dgm:cxn modelId="{2D77077F-4B5B-4E51-AC67-098104EF889B}" type="presOf" srcId="{760B44E8-EE1E-4F78-96D9-DDF6E9CA00A1}" destId="{8CB78516-9570-4B02-A5D4-AA794D611364}" srcOrd="0" destOrd="0" presId="urn:microsoft.com/office/officeart/2005/8/layout/vList2"/>
    <dgm:cxn modelId="{12EBDFA1-47C8-44BC-88A7-164F9E3519C2}" srcId="{4A5850A3-B909-4DCE-BFC8-F3883E2EB48D}" destId="{BBBAF7C7-F8F6-4079-80CA-7B3748869DAD}" srcOrd="0" destOrd="0" parTransId="{350F65A0-5786-4019-B33B-373FAE14253D}" sibTransId="{51530830-6C55-4A1C-BF99-0025264F50CF}"/>
    <dgm:cxn modelId="{F86291DE-254C-4DD2-AF33-87B6659B4F28}" type="presOf" srcId="{BBBAF7C7-F8F6-4079-80CA-7B3748869DAD}" destId="{13B91FA2-0816-47FE-AB98-B5A56E607240}" srcOrd="0" destOrd="0" presId="urn:microsoft.com/office/officeart/2005/8/layout/vList2"/>
    <dgm:cxn modelId="{58E14BED-43C1-444A-A8F4-657689C6C82C}" type="presOf" srcId="{A9EB03A2-CBF2-4471-BF9B-5B0CC4D5A84B}" destId="{95834518-03E3-48E5-A73D-3EAFCBB7B09B}" srcOrd="0" destOrd="0" presId="urn:microsoft.com/office/officeart/2005/8/layout/vList2"/>
    <dgm:cxn modelId="{F3DF6EF4-A007-4B55-A138-53F9174C0FF1}" srcId="{9A732924-AADB-4F87-88D1-A416864AF064}" destId="{82746C6B-C90D-4F4E-A4F1-B401021A27CF}" srcOrd="2" destOrd="0" parTransId="{C7EDC9D3-0937-4340-B2F3-68E092B031F8}" sibTransId="{6F283E0F-17DF-49F8-AF9C-DD60ACB2E9FB}"/>
    <dgm:cxn modelId="{D62165A9-59F6-4704-9586-5DCD270ADD8F}" type="presParOf" srcId="{2DEE6CB4-4211-4ADA-9C96-8021756F18FA}" destId="{95834518-03E3-48E5-A73D-3EAFCBB7B09B}" srcOrd="0" destOrd="0" presId="urn:microsoft.com/office/officeart/2005/8/layout/vList2"/>
    <dgm:cxn modelId="{9005248B-B61B-45EB-9EAC-EFC166D03F51}" type="presParOf" srcId="{2DEE6CB4-4211-4ADA-9C96-8021756F18FA}" destId="{40067413-24E0-48A9-A153-5E2F9469FB45}" srcOrd="1" destOrd="0" presId="urn:microsoft.com/office/officeart/2005/8/layout/vList2"/>
    <dgm:cxn modelId="{5BC55C94-53E6-4C04-84E4-DBCA5381B7C4}" type="presParOf" srcId="{2DEE6CB4-4211-4ADA-9C96-8021756F18FA}" destId="{3D3D0DAD-A556-4D7C-B4E1-9514E7F8EB0E}" srcOrd="2" destOrd="0" presId="urn:microsoft.com/office/officeart/2005/8/layout/vList2"/>
    <dgm:cxn modelId="{8FEBA7EF-4108-4835-94CB-A6FFA2608625}" type="presParOf" srcId="{2DEE6CB4-4211-4ADA-9C96-8021756F18FA}" destId="{13B91FA2-0816-47FE-AB98-B5A56E607240}" srcOrd="3" destOrd="0" presId="urn:microsoft.com/office/officeart/2005/8/layout/vList2"/>
    <dgm:cxn modelId="{08E86662-F64D-464F-B0C6-9CB30769EC47}" type="presParOf" srcId="{2DEE6CB4-4211-4ADA-9C96-8021756F18FA}" destId="{5E062973-FC48-4C69-AA65-DDAF99C6E6D5}" srcOrd="4" destOrd="0" presId="urn:microsoft.com/office/officeart/2005/8/layout/vList2"/>
    <dgm:cxn modelId="{D832D1A7-56BD-4DC9-9B60-3BEF2F99CB16}" type="presParOf" srcId="{2DEE6CB4-4211-4ADA-9C96-8021756F18FA}" destId="{8CB78516-9570-4B02-A5D4-AA794D61136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37F557-4572-45F4-B58D-BCA12D9871BB}">
      <dsp:nvSpPr>
        <dsp:cNvPr id="0" name=""/>
        <dsp:cNvSpPr/>
      </dsp:nvSpPr>
      <dsp:spPr>
        <a:xfrm>
          <a:off x="630488" y="230"/>
          <a:ext cx="2901106" cy="174066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Participation in clinical trials is voluntary</a:t>
          </a:r>
        </a:p>
      </dsp:txBody>
      <dsp:txXfrm>
        <a:off x="630488" y="230"/>
        <a:ext cx="2901106" cy="1740663"/>
      </dsp:txXfrm>
    </dsp:sp>
    <dsp:sp modelId="{C9F32506-A3FE-46E3-9FD8-4E2AB612A650}">
      <dsp:nvSpPr>
        <dsp:cNvPr id="0" name=""/>
        <dsp:cNvSpPr/>
      </dsp:nvSpPr>
      <dsp:spPr>
        <a:xfrm>
          <a:off x="3821705" y="230"/>
          <a:ext cx="2901106" cy="174066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Patients can leave a clinical trial at any time</a:t>
          </a:r>
        </a:p>
      </dsp:txBody>
      <dsp:txXfrm>
        <a:off x="3821705" y="230"/>
        <a:ext cx="2901106" cy="1740663"/>
      </dsp:txXfrm>
    </dsp:sp>
    <dsp:sp modelId="{D7521A07-F3C1-4DD9-9EEE-6AFAE7607112}">
      <dsp:nvSpPr>
        <dsp:cNvPr id="0" name=""/>
        <dsp:cNvSpPr/>
      </dsp:nvSpPr>
      <dsp:spPr>
        <a:xfrm>
          <a:off x="630488" y="2031005"/>
          <a:ext cx="2901106" cy="174066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Federal laws protect the rights of research participants</a:t>
          </a:r>
        </a:p>
      </dsp:txBody>
      <dsp:txXfrm>
        <a:off x="630488" y="2031005"/>
        <a:ext cx="2901106" cy="1740663"/>
      </dsp:txXfrm>
    </dsp:sp>
    <dsp:sp modelId="{D45363FC-61DA-433B-AB15-990767D258D0}">
      <dsp:nvSpPr>
        <dsp:cNvPr id="0" name=""/>
        <dsp:cNvSpPr/>
      </dsp:nvSpPr>
      <dsp:spPr>
        <a:xfrm>
          <a:off x="3821705" y="2031005"/>
          <a:ext cx="2901106" cy="174066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Clinical trials are not right for everyone </a:t>
          </a:r>
        </a:p>
      </dsp:txBody>
      <dsp:txXfrm>
        <a:off x="3821705" y="2031005"/>
        <a:ext cx="2901106" cy="17406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1347A-6934-46C6-8EBF-FD79962538E7}">
      <dsp:nvSpPr>
        <dsp:cNvPr id="0" name=""/>
        <dsp:cNvSpPr/>
      </dsp:nvSpPr>
      <dsp:spPr>
        <a:xfrm>
          <a:off x="0" y="2937523"/>
          <a:ext cx="7848600" cy="64265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ea typeface="+mj-ea"/>
              <a:cs typeface="+mj-cs"/>
            </a:rPr>
            <a:t>Why are navigators important to underserved patients?</a:t>
          </a:r>
        </a:p>
      </dsp:txBody>
      <dsp:txXfrm>
        <a:off x="0" y="2937523"/>
        <a:ext cx="7848600" cy="347035"/>
      </dsp:txXfrm>
    </dsp:sp>
    <dsp:sp modelId="{99DB747B-2250-472B-ADDD-074A934027BB}">
      <dsp:nvSpPr>
        <dsp:cNvPr id="0" name=""/>
        <dsp:cNvSpPr/>
      </dsp:nvSpPr>
      <dsp:spPr>
        <a:xfrm>
          <a:off x="0" y="3271706"/>
          <a:ext cx="7848600" cy="295622"/>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rebuchet MS" panose="020B0603020202020204" pitchFamily="34" charset="0"/>
            </a:rPr>
            <a:t>To address the barriers that help underserved patients join and stay in a clinical trial</a:t>
          </a:r>
        </a:p>
      </dsp:txBody>
      <dsp:txXfrm>
        <a:off x="0" y="3271706"/>
        <a:ext cx="7848600" cy="295622"/>
      </dsp:txXfrm>
    </dsp:sp>
    <dsp:sp modelId="{9692C645-E1A3-4259-A685-DD83FF2511A2}">
      <dsp:nvSpPr>
        <dsp:cNvPr id="0" name=""/>
        <dsp:cNvSpPr/>
      </dsp:nvSpPr>
      <dsp:spPr>
        <a:xfrm rot="10800000">
          <a:off x="0" y="1958755"/>
          <a:ext cx="7848600" cy="988408"/>
        </a:xfrm>
        <a:prstGeom prst="upArrowCallou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ea typeface="+mj-ea"/>
              <a:cs typeface="+mj-cs"/>
            </a:rPr>
            <a:t>Why is it important to include underserved patients in clinical trials?</a:t>
          </a:r>
        </a:p>
      </dsp:txBody>
      <dsp:txXfrm rot="-10800000">
        <a:off x="0" y="1958755"/>
        <a:ext cx="7848600" cy="346931"/>
      </dsp:txXfrm>
    </dsp:sp>
    <dsp:sp modelId="{EED70EF9-F6B2-41A1-8006-B2BFE2BDC1F8}">
      <dsp:nvSpPr>
        <dsp:cNvPr id="0" name=""/>
        <dsp:cNvSpPr/>
      </dsp:nvSpPr>
      <dsp:spPr>
        <a:xfrm>
          <a:off x="0" y="2305686"/>
          <a:ext cx="7848600" cy="295534"/>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rebuchet MS" panose="020B0603020202020204" pitchFamily="34" charset="0"/>
            </a:rPr>
            <a:t>So we know whether treatment options work for that population</a:t>
          </a:r>
        </a:p>
      </dsp:txBody>
      <dsp:txXfrm>
        <a:off x="0" y="2305686"/>
        <a:ext cx="7848600" cy="295534"/>
      </dsp:txXfrm>
    </dsp:sp>
    <dsp:sp modelId="{6C74B01E-CD33-48F8-B787-098879B7CC52}">
      <dsp:nvSpPr>
        <dsp:cNvPr id="0" name=""/>
        <dsp:cNvSpPr/>
      </dsp:nvSpPr>
      <dsp:spPr>
        <a:xfrm rot="10800000">
          <a:off x="0" y="979986"/>
          <a:ext cx="7848600" cy="988408"/>
        </a:xfrm>
        <a:prstGeom prst="upArrowCallou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ea typeface="+mj-ea"/>
              <a:cs typeface="+mj-cs"/>
            </a:rPr>
            <a:t>Why do clinical trials need a variety of people to participate?</a:t>
          </a:r>
          <a:endParaRPr lang="en-US" sz="1200" b="1" kern="1200" dirty="0">
            <a:ea typeface="+mj-ea"/>
            <a:cs typeface="+mj-cs"/>
          </a:endParaRPr>
        </a:p>
      </dsp:txBody>
      <dsp:txXfrm rot="-10800000">
        <a:off x="0" y="979986"/>
        <a:ext cx="7848600" cy="346931"/>
      </dsp:txXfrm>
    </dsp:sp>
    <dsp:sp modelId="{14D22C44-92EB-4C31-A2F8-6BB1AAD2A30A}">
      <dsp:nvSpPr>
        <dsp:cNvPr id="0" name=""/>
        <dsp:cNvSpPr/>
      </dsp:nvSpPr>
      <dsp:spPr>
        <a:xfrm>
          <a:off x="0" y="1326917"/>
          <a:ext cx="7848600" cy="295534"/>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rebuchet MS" panose="020B0603020202020204" pitchFamily="34" charset="0"/>
            </a:rPr>
            <a:t>So we know that a treatment works on people with different characteristics</a:t>
          </a:r>
        </a:p>
      </dsp:txBody>
      <dsp:txXfrm>
        <a:off x="0" y="1326917"/>
        <a:ext cx="7848600" cy="295534"/>
      </dsp:txXfrm>
    </dsp:sp>
    <dsp:sp modelId="{7CAE7169-EAC8-4875-B88C-D4B5937C5C19}">
      <dsp:nvSpPr>
        <dsp:cNvPr id="0" name=""/>
        <dsp:cNvSpPr/>
      </dsp:nvSpPr>
      <dsp:spPr>
        <a:xfrm rot="10800000">
          <a:off x="0" y="1217"/>
          <a:ext cx="7848600" cy="988408"/>
        </a:xfrm>
        <a:prstGeom prst="upArrowCallou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ea typeface="+mj-ea"/>
              <a:cs typeface="+mj-cs"/>
            </a:rPr>
            <a:t>Which patients can join a clinical trial? </a:t>
          </a:r>
          <a:endParaRPr lang="en-US" sz="1200" b="1" kern="1200" dirty="0"/>
        </a:p>
      </dsp:txBody>
      <dsp:txXfrm rot="-10800000">
        <a:off x="0" y="1217"/>
        <a:ext cx="7848600" cy="346931"/>
      </dsp:txXfrm>
    </dsp:sp>
    <dsp:sp modelId="{0E4AEC97-A7FF-4A9B-8A33-54B14FB03852}">
      <dsp:nvSpPr>
        <dsp:cNvPr id="0" name=""/>
        <dsp:cNvSpPr/>
      </dsp:nvSpPr>
      <dsp:spPr>
        <a:xfrm>
          <a:off x="0" y="348149"/>
          <a:ext cx="7848600" cy="295534"/>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marL="0" lvl="0" indent="0" algn="ctr" defTabSz="666750">
            <a:lnSpc>
              <a:spcPct val="90000"/>
            </a:lnSpc>
            <a:spcBef>
              <a:spcPct val="0"/>
            </a:spcBef>
            <a:spcAft>
              <a:spcPct val="35000"/>
            </a:spcAft>
            <a:buNone/>
          </a:pPr>
          <a:r>
            <a:rPr lang="en-US" sz="1500" kern="1200">
              <a:latin typeface="Trebuchet MS" panose="020B0603020202020204" pitchFamily="34" charset="0"/>
            </a:rPr>
            <a:t>It depends</a:t>
          </a:r>
          <a:endParaRPr lang="en-US" sz="1500" kern="1200" dirty="0">
            <a:latin typeface="Trebuchet MS" panose="020B0603020202020204" pitchFamily="34" charset="0"/>
          </a:endParaRPr>
        </a:p>
      </dsp:txBody>
      <dsp:txXfrm>
        <a:off x="0" y="348149"/>
        <a:ext cx="7848600" cy="2955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078FD-D291-466E-8E22-994F5EB75063}">
      <dsp:nvSpPr>
        <dsp:cNvPr id="0" name=""/>
        <dsp:cNvSpPr/>
      </dsp:nvSpPr>
      <dsp:spPr>
        <a:xfrm>
          <a:off x="943428" y="605774"/>
          <a:ext cx="6744312" cy="348541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4B2643-F6C1-47E1-861D-0FC041741605}">
      <dsp:nvSpPr>
        <dsp:cNvPr id="0" name=""/>
        <dsp:cNvSpPr/>
      </dsp:nvSpPr>
      <dsp:spPr>
        <a:xfrm>
          <a:off x="1144982" y="1013399"/>
          <a:ext cx="3131841" cy="2981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rPr>
            <a:t>Risks</a:t>
          </a:r>
        </a:p>
        <a:p>
          <a:pPr marL="114300" lvl="1" indent="-114300" algn="l" defTabSz="666750">
            <a:lnSpc>
              <a:spcPct val="90000"/>
            </a:lnSpc>
            <a:spcBef>
              <a:spcPct val="0"/>
            </a:spcBef>
            <a:spcAft>
              <a:spcPct val="15000"/>
            </a:spcAft>
            <a:buChar char="•"/>
          </a:pPr>
          <a:r>
            <a:rPr lang="en-US" sz="1500" kern="1200" dirty="0">
              <a:solidFill>
                <a:schemeClr val="bg1"/>
              </a:solidFill>
            </a:rPr>
            <a:t>New treatments are not always better or may not work as well as treatments already being used</a:t>
          </a:r>
        </a:p>
        <a:p>
          <a:pPr marL="114300" lvl="1" indent="-114300" algn="l" defTabSz="666750">
            <a:lnSpc>
              <a:spcPct val="90000"/>
            </a:lnSpc>
            <a:spcBef>
              <a:spcPct val="0"/>
            </a:spcBef>
            <a:spcAft>
              <a:spcPct val="15000"/>
            </a:spcAft>
            <a:buChar char="•"/>
          </a:pPr>
          <a:r>
            <a:rPr lang="en-US" sz="1500" kern="1200" dirty="0">
              <a:solidFill>
                <a:schemeClr val="bg1"/>
              </a:solidFill>
            </a:rPr>
            <a:t>New treatments may have unexpected or worse side effects than current treatments</a:t>
          </a:r>
        </a:p>
        <a:p>
          <a:pPr marL="114300" lvl="1" indent="-114300" algn="l" defTabSz="666750">
            <a:lnSpc>
              <a:spcPct val="90000"/>
            </a:lnSpc>
            <a:spcBef>
              <a:spcPct val="0"/>
            </a:spcBef>
            <a:spcAft>
              <a:spcPct val="15000"/>
            </a:spcAft>
            <a:buChar char="•"/>
          </a:pPr>
          <a:r>
            <a:rPr lang="en-US" sz="1500" kern="1200" dirty="0">
              <a:solidFill>
                <a:schemeClr val="bg1"/>
              </a:solidFill>
            </a:rPr>
            <a:t>Patients in a clinical trial may have more doctor visits, procedures or tests</a:t>
          </a:r>
        </a:p>
        <a:p>
          <a:pPr marL="114300" lvl="1" indent="-114300" algn="l" defTabSz="666750">
            <a:lnSpc>
              <a:spcPct val="90000"/>
            </a:lnSpc>
            <a:spcBef>
              <a:spcPct val="0"/>
            </a:spcBef>
            <a:spcAft>
              <a:spcPct val="15000"/>
            </a:spcAft>
            <a:buChar char="•"/>
          </a:pPr>
          <a:r>
            <a:rPr lang="en-US" sz="1500" kern="1200" dirty="0">
              <a:solidFill>
                <a:schemeClr val="bg1"/>
              </a:solidFill>
            </a:rPr>
            <a:t>Some costs may not be covered by health insurance or the study’s sponsor </a:t>
          </a:r>
        </a:p>
      </dsp:txBody>
      <dsp:txXfrm>
        <a:off x="1144982" y="1013399"/>
        <a:ext cx="3131841" cy="2981734"/>
      </dsp:txXfrm>
    </dsp:sp>
    <dsp:sp modelId="{9E4F8144-277F-4516-910B-3F81F2E20723}">
      <dsp:nvSpPr>
        <dsp:cNvPr id="0" name=""/>
        <dsp:cNvSpPr/>
      </dsp:nvSpPr>
      <dsp:spPr>
        <a:xfrm>
          <a:off x="4346593" y="1013399"/>
          <a:ext cx="3131841" cy="2981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0" lvl="0" indent="0" algn="l" defTabSz="844550">
            <a:lnSpc>
              <a:spcPct val="90000"/>
            </a:lnSpc>
            <a:spcBef>
              <a:spcPct val="0"/>
            </a:spcBef>
            <a:spcAft>
              <a:spcPct val="35000"/>
            </a:spcAft>
            <a:buNone/>
          </a:pPr>
          <a:r>
            <a:rPr lang="en-US" sz="1900" kern="1200" dirty="0">
              <a:solidFill>
                <a:schemeClr val="bg1"/>
              </a:solidFill>
            </a:rPr>
            <a:t>Benefits</a:t>
          </a:r>
        </a:p>
        <a:p>
          <a:pPr marL="114300" lvl="1" indent="-114300" algn="l" defTabSz="666750">
            <a:lnSpc>
              <a:spcPct val="90000"/>
            </a:lnSpc>
            <a:spcBef>
              <a:spcPct val="0"/>
            </a:spcBef>
            <a:spcAft>
              <a:spcPct val="15000"/>
            </a:spcAft>
            <a:buChar char="•"/>
          </a:pPr>
          <a:r>
            <a:rPr lang="en-US" sz="1500" kern="1200" dirty="0">
              <a:solidFill>
                <a:schemeClr val="bg1"/>
              </a:solidFill>
            </a:rPr>
            <a:t>New treatments may be more effective or safer than the current treatments</a:t>
          </a:r>
        </a:p>
        <a:p>
          <a:pPr marL="114300" lvl="1" indent="-114300" algn="l" defTabSz="666750">
            <a:lnSpc>
              <a:spcPct val="90000"/>
            </a:lnSpc>
            <a:spcBef>
              <a:spcPct val="0"/>
            </a:spcBef>
            <a:spcAft>
              <a:spcPct val="15000"/>
            </a:spcAft>
            <a:buChar char="•"/>
          </a:pPr>
          <a:r>
            <a:rPr lang="en-US" sz="1500" kern="1200" dirty="0">
              <a:solidFill>
                <a:schemeClr val="bg1"/>
              </a:solidFill>
            </a:rPr>
            <a:t>Patients in a clinical trial may be the first to benefit from new treatments before they are widely available</a:t>
          </a:r>
        </a:p>
        <a:p>
          <a:pPr marL="114300" lvl="1" indent="-114300" algn="l" defTabSz="666750">
            <a:lnSpc>
              <a:spcPct val="90000"/>
            </a:lnSpc>
            <a:spcBef>
              <a:spcPct val="0"/>
            </a:spcBef>
            <a:spcAft>
              <a:spcPct val="15000"/>
            </a:spcAft>
            <a:buChar char="•"/>
          </a:pPr>
          <a:r>
            <a:rPr lang="en-US" sz="1500" kern="1200" dirty="0">
              <a:solidFill>
                <a:schemeClr val="bg1"/>
              </a:solidFill>
            </a:rPr>
            <a:t>Patients get high quality care and are closely followed by doctors and other health professionals</a:t>
          </a:r>
        </a:p>
        <a:p>
          <a:pPr marL="114300" lvl="1" indent="-114300" algn="l" defTabSz="666750">
            <a:lnSpc>
              <a:spcPct val="90000"/>
            </a:lnSpc>
            <a:spcBef>
              <a:spcPct val="0"/>
            </a:spcBef>
            <a:spcAft>
              <a:spcPct val="15000"/>
            </a:spcAft>
            <a:buChar char="•"/>
          </a:pPr>
          <a:r>
            <a:rPr lang="en-US" sz="1500" kern="1200" dirty="0">
              <a:solidFill>
                <a:schemeClr val="bg1"/>
              </a:solidFill>
            </a:rPr>
            <a:t>Patients can help others by being part of medical research</a:t>
          </a:r>
        </a:p>
      </dsp:txBody>
      <dsp:txXfrm>
        <a:off x="4346593" y="1013399"/>
        <a:ext cx="3131841" cy="2981734"/>
      </dsp:txXfrm>
    </dsp:sp>
    <dsp:sp modelId="{3DD02800-B8C1-4FA5-B044-C3EBCE20162C}">
      <dsp:nvSpPr>
        <dsp:cNvPr id="0" name=""/>
        <dsp:cNvSpPr/>
      </dsp:nvSpPr>
      <dsp:spPr>
        <a:xfrm>
          <a:off x="7162802" y="228596"/>
          <a:ext cx="815751" cy="815751"/>
        </a:xfrm>
        <a:prstGeom prst="plus">
          <a:avLst>
            <a:gd name="adj" fmla="val 32810"/>
          </a:avLst>
        </a:prstGeom>
        <a:solidFill>
          <a:srgbClr val="167806"/>
        </a:solidFill>
        <a:ln w="25400" cap="flat" cmpd="sng" algn="ctr">
          <a:solidFill>
            <a:srgbClr val="167806"/>
          </a:solidFill>
          <a:prstDash val="solid"/>
        </a:ln>
        <a:effectLst/>
      </dsp:spPr>
      <dsp:style>
        <a:lnRef idx="2">
          <a:scrgbClr r="0" g="0" b="0"/>
        </a:lnRef>
        <a:fillRef idx="1">
          <a:scrgbClr r="0" g="0" b="0"/>
        </a:fillRef>
        <a:effectRef idx="0">
          <a:scrgbClr r="0" g="0" b="0"/>
        </a:effectRef>
        <a:fontRef idx="minor">
          <a:schemeClr val="lt1"/>
        </a:fontRef>
      </dsp:style>
    </dsp:sp>
    <dsp:sp modelId="{64D26D2D-40D7-4877-8FE5-F37249881BDC}">
      <dsp:nvSpPr>
        <dsp:cNvPr id="0" name=""/>
        <dsp:cNvSpPr/>
      </dsp:nvSpPr>
      <dsp:spPr>
        <a:xfrm>
          <a:off x="762004" y="457200"/>
          <a:ext cx="881455" cy="367316"/>
        </a:xfrm>
        <a:prstGeom prst="rect">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sp>
    <dsp:sp modelId="{7D9B37A7-196C-4737-B2A1-EE06466A7EA3}">
      <dsp:nvSpPr>
        <dsp:cNvPr id="0" name=""/>
        <dsp:cNvSpPr/>
      </dsp:nvSpPr>
      <dsp:spPr>
        <a:xfrm>
          <a:off x="4315584" y="1019774"/>
          <a:ext cx="775" cy="2847843"/>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377153-DD10-4089-8907-4A139B9F4B31}">
      <dsp:nvSpPr>
        <dsp:cNvPr id="0" name=""/>
        <dsp:cNvSpPr/>
      </dsp:nvSpPr>
      <dsp:spPr>
        <a:xfrm>
          <a:off x="-4216972" y="-647038"/>
          <a:ext cx="5024535" cy="5024535"/>
        </a:xfrm>
        <a:prstGeom prst="blockArc">
          <a:avLst>
            <a:gd name="adj1" fmla="val 18900000"/>
            <a:gd name="adj2" fmla="val 2700000"/>
            <a:gd name="adj3" fmla="val 430"/>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4EA4553-FBEC-4ADE-9176-68C7B91E78B8}">
      <dsp:nvSpPr>
        <dsp:cNvPr id="0" name=""/>
        <dsp:cNvSpPr/>
      </dsp:nvSpPr>
      <dsp:spPr>
        <a:xfrm>
          <a:off x="301863" y="196445"/>
          <a:ext cx="7719875" cy="392742"/>
        </a:xfrm>
        <a:prstGeom prst="rect">
          <a:avLst/>
        </a:prstGeom>
        <a:solidFill>
          <a:srgbClr val="033B57"/>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173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a:t>What concerns you about this clinical trial?</a:t>
          </a:r>
        </a:p>
      </dsp:txBody>
      <dsp:txXfrm>
        <a:off x="301863" y="196445"/>
        <a:ext cx="7719875" cy="392742"/>
      </dsp:txXfrm>
    </dsp:sp>
    <dsp:sp modelId="{DAA7FB9C-5BD4-474E-BB40-C6C1E01F0A7B}">
      <dsp:nvSpPr>
        <dsp:cNvPr id="0" name=""/>
        <dsp:cNvSpPr/>
      </dsp:nvSpPr>
      <dsp:spPr>
        <a:xfrm>
          <a:off x="56399" y="147353"/>
          <a:ext cx="490928" cy="49092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26D46276-0AD1-4635-889F-5D50941F6C4E}">
      <dsp:nvSpPr>
        <dsp:cNvPr id="0" name=""/>
        <dsp:cNvSpPr/>
      </dsp:nvSpPr>
      <dsp:spPr>
        <a:xfrm>
          <a:off x="624921" y="785485"/>
          <a:ext cx="7396818" cy="392742"/>
        </a:xfrm>
        <a:prstGeom prst="rect">
          <a:avLst/>
        </a:prstGeom>
        <a:solidFill>
          <a:srgbClr val="033B57"/>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173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dirty="0"/>
            <a:t>How could this clinical trial be good for you?</a:t>
          </a:r>
        </a:p>
      </dsp:txBody>
      <dsp:txXfrm>
        <a:off x="624921" y="785485"/>
        <a:ext cx="7396818" cy="392742"/>
      </dsp:txXfrm>
    </dsp:sp>
    <dsp:sp modelId="{24D749DF-0D3F-4CA2-ACCD-B4162493ECA4}">
      <dsp:nvSpPr>
        <dsp:cNvPr id="0" name=""/>
        <dsp:cNvSpPr/>
      </dsp:nvSpPr>
      <dsp:spPr>
        <a:xfrm>
          <a:off x="379457" y="736392"/>
          <a:ext cx="490928" cy="49092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185EC6D-E84C-415B-BF0F-AEDC946A8971}">
      <dsp:nvSpPr>
        <dsp:cNvPr id="0" name=""/>
        <dsp:cNvSpPr/>
      </dsp:nvSpPr>
      <dsp:spPr>
        <a:xfrm>
          <a:off x="772647" y="1374524"/>
          <a:ext cx="7249092" cy="392742"/>
        </a:xfrm>
        <a:prstGeom prst="rect">
          <a:avLst/>
        </a:prstGeom>
        <a:solidFill>
          <a:srgbClr val="033B57"/>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173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a:t>What do you think are the risks?</a:t>
          </a:r>
          <a:endParaRPr lang="en-US" sz="1300" b="1" kern="1200" dirty="0"/>
        </a:p>
      </dsp:txBody>
      <dsp:txXfrm>
        <a:off x="772647" y="1374524"/>
        <a:ext cx="7249092" cy="392742"/>
      </dsp:txXfrm>
    </dsp:sp>
    <dsp:sp modelId="{27A11DAB-BB60-49CC-ADDA-D05CE281CC06}">
      <dsp:nvSpPr>
        <dsp:cNvPr id="0" name=""/>
        <dsp:cNvSpPr/>
      </dsp:nvSpPr>
      <dsp:spPr>
        <a:xfrm>
          <a:off x="527183" y="1325431"/>
          <a:ext cx="490928" cy="49092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E00B1DB-C54E-43EE-A592-91BA50BC759D}">
      <dsp:nvSpPr>
        <dsp:cNvPr id="0" name=""/>
        <dsp:cNvSpPr/>
      </dsp:nvSpPr>
      <dsp:spPr>
        <a:xfrm>
          <a:off x="772647" y="1963190"/>
          <a:ext cx="7249092" cy="392742"/>
        </a:xfrm>
        <a:prstGeom prst="rect">
          <a:avLst/>
        </a:prstGeom>
        <a:solidFill>
          <a:srgbClr val="033B57"/>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173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a:t>What about this clinical trial may stop you from enrolling?</a:t>
          </a:r>
          <a:endParaRPr lang="en-US" sz="1300" b="1" kern="1200" dirty="0"/>
        </a:p>
      </dsp:txBody>
      <dsp:txXfrm>
        <a:off x="772647" y="1963190"/>
        <a:ext cx="7249092" cy="392742"/>
      </dsp:txXfrm>
    </dsp:sp>
    <dsp:sp modelId="{A7734804-FDB5-4067-BE2D-B0CEF2DE5DE0}">
      <dsp:nvSpPr>
        <dsp:cNvPr id="0" name=""/>
        <dsp:cNvSpPr/>
      </dsp:nvSpPr>
      <dsp:spPr>
        <a:xfrm>
          <a:off x="527183" y="1914097"/>
          <a:ext cx="490928" cy="49092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62C0051-20B8-4CCC-B634-D58B317E74B6}">
      <dsp:nvSpPr>
        <dsp:cNvPr id="0" name=""/>
        <dsp:cNvSpPr/>
      </dsp:nvSpPr>
      <dsp:spPr>
        <a:xfrm>
          <a:off x="624921" y="2552230"/>
          <a:ext cx="7396818" cy="392742"/>
        </a:xfrm>
        <a:prstGeom prst="rect">
          <a:avLst/>
        </a:prstGeom>
        <a:solidFill>
          <a:srgbClr val="033B57"/>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173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dirty="0"/>
            <a:t>What do you hear about clinical trials that worries you?</a:t>
          </a:r>
        </a:p>
      </dsp:txBody>
      <dsp:txXfrm>
        <a:off x="624921" y="2552230"/>
        <a:ext cx="7396818" cy="392742"/>
      </dsp:txXfrm>
    </dsp:sp>
    <dsp:sp modelId="{D2DB45CD-E5EF-4636-8517-8C537019BCB2}">
      <dsp:nvSpPr>
        <dsp:cNvPr id="0" name=""/>
        <dsp:cNvSpPr/>
      </dsp:nvSpPr>
      <dsp:spPr>
        <a:xfrm>
          <a:off x="379457" y="2503137"/>
          <a:ext cx="490928" cy="49092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2EC4EC13-D4B4-4122-9C67-11E79D35E917}">
      <dsp:nvSpPr>
        <dsp:cNvPr id="0" name=""/>
        <dsp:cNvSpPr/>
      </dsp:nvSpPr>
      <dsp:spPr>
        <a:xfrm>
          <a:off x="301863" y="3141269"/>
          <a:ext cx="7719875" cy="392742"/>
        </a:xfrm>
        <a:prstGeom prst="rect">
          <a:avLst/>
        </a:prstGeom>
        <a:solidFill>
          <a:srgbClr val="033B57"/>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173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kern="1200" dirty="0"/>
            <a:t>What do you need to know to feel more comfortable about enrolling in this clinical trial?</a:t>
          </a:r>
        </a:p>
      </dsp:txBody>
      <dsp:txXfrm>
        <a:off x="301863" y="3141269"/>
        <a:ext cx="7719875" cy="392742"/>
      </dsp:txXfrm>
    </dsp:sp>
    <dsp:sp modelId="{2D6D45CB-7591-46AD-93DC-B83F6C1E6E7B}">
      <dsp:nvSpPr>
        <dsp:cNvPr id="0" name=""/>
        <dsp:cNvSpPr/>
      </dsp:nvSpPr>
      <dsp:spPr>
        <a:xfrm>
          <a:off x="56399" y="3092176"/>
          <a:ext cx="490928" cy="490928"/>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2F5F2-6EC7-4CE3-935C-4EFD751B01BC}">
      <dsp:nvSpPr>
        <dsp:cNvPr id="0" name=""/>
        <dsp:cNvSpPr/>
      </dsp:nvSpPr>
      <dsp:spPr>
        <a:xfrm>
          <a:off x="881334" y="1302"/>
          <a:ext cx="2928766" cy="17572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Quality of care</a:t>
          </a:r>
        </a:p>
      </dsp:txBody>
      <dsp:txXfrm>
        <a:off x="881334" y="1302"/>
        <a:ext cx="2928766" cy="1757259"/>
      </dsp:txXfrm>
    </dsp:sp>
    <dsp:sp modelId="{0C1C84D3-89E1-4150-9112-15FB0354C7B1}">
      <dsp:nvSpPr>
        <dsp:cNvPr id="0" name=""/>
        <dsp:cNvSpPr/>
      </dsp:nvSpPr>
      <dsp:spPr>
        <a:xfrm>
          <a:off x="4102977" y="1302"/>
          <a:ext cx="2928766" cy="17572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New treatment not working as well as standard treatment</a:t>
          </a:r>
        </a:p>
      </dsp:txBody>
      <dsp:txXfrm>
        <a:off x="4102977" y="1302"/>
        <a:ext cx="2928766" cy="1757259"/>
      </dsp:txXfrm>
    </dsp:sp>
    <dsp:sp modelId="{2E13734B-6F54-4F92-97D8-23DD9B063DDF}">
      <dsp:nvSpPr>
        <dsp:cNvPr id="0" name=""/>
        <dsp:cNvSpPr/>
      </dsp:nvSpPr>
      <dsp:spPr>
        <a:xfrm>
          <a:off x="881334" y="2051438"/>
          <a:ext cx="2928766" cy="17572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Mistrust of medical research and being used as a “guinea pig”</a:t>
          </a:r>
        </a:p>
      </dsp:txBody>
      <dsp:txXfrm>
        <a:off x="881334" y="2051438"/>
        <a:ext cx="2928766" cy="1757259"/>
      </dsp:txXfrm>
    </dsp:sp>
    <dsp:sp modelId="{CCB243B2-DBFC-47D5-A82F-7693DFB97340}">
      <dsp:nvSpPr>
        <dsp:cNvPr id="0" name=""/>
        <dsp:cNvSpPr/>
      </dsp:nvSpPr>
      <dsp:spPr>
        <a:xfrm>
          <a:off x="4102977" y="2051438"/>
          <a:ext cx="2928766" cy="1757259"/>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Getting a placebo (sugar pill) instead of “real treatment”</a:t>
          </a:r>
        </a:p>
      </dsp:txBody>
      <dsp:txXfrm>
        <a:off x="4102977" y="2051438"/>
        <a:ext cx="2928766" cy="17572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834518-03E3-48E5-A73D-3EAFCBB7B09B}">
      <dsp:nvSpPr>
        <dsp:cNvPr id="0" name=""/>
        <dsp:cNvSpPr/>
      </dsp:nvSpPr>
      <dsp:spPr>
        <a:xfrm>
          <a:off x="0" y="392759"/>
          <a:ext cx="8077200" cy="5615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National Cancer Institute: 			</a:t>
          </a:r>
        </a:p>
      </dsp:txBody>
      <dsp:txXfrm>
        <a:off x="27415" y="420174"/>
        <a:ext cx="8022370" cy="506769"/>
      </dsp:txXfrm>
    </dsp:sp>
    <dsp:sp modelId="{40067413-24E0-48A9-A153-5E2F9469FB45}">
      <dsp:nvSpPr>
        <dsp:cNvPr id="0" name=""/>
        <dsp:cNvSpPr/>
      </dsp:nvSpPr>
      <dsp:spPr>
        <a:xfrm>
          <a:off x="0" y="954359"/>
          <a:ext cx="8077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30480" rIns="170688" bIns="30480" numCol="1" spcCol="1270" anchor="t" anchorCtr="0">
          <a:noAutofit/>
        </a:bodyPr>
        <a:lstStyle/>
        <a:p>
          <a:pPr marL="171450" lvl="1" indent="-171450" algn="l" defTabSz="844550">
            <a:lnSpc>
              <a:spcPct val="90000"/>
            </a:lnSpc>
            <a:spcBef>
              <a:spcPct val="0"/>
            </a:spcBef>
            <a:spcAft>
              <a:spcPct val="20000"/>
            </a:spcAft>
            <a:buFont typeface="Arial" panose="020B0604020202020204" pitchFamily="34" charset="0"/>
            <a:buChar char="•"/>
          </a:pPr>
          <a:r>
            <a:rPr lang="en-US" sz="1900" kern="1200" dirty="0">
              <a:solidFill>
                <a:schemeClr val="tx1"/>
              </a:solidFill>
            </a:rPr>
            <a:t>Cancer.gov/</a:t>
          </a:r>
          <a:r>
            <a:rPr lang="en-US" sz="1900" kern="1200" dirty="0" err="1">
              <a:solidFill>
                <a:schemeClr val="tx1"/>
              </a:solidFill>
            </a:rPr>
            <a:t>clinicaltrials</a:t>
          </a:r>
          <a:endParaRPr lang="en-US" sz="1900" kern="1200" dirty="0"/>
        </a:p>
        <a:p>
          <a:pPr marL="171450" lvl="1" indent="-171450" algn="l" defTabSz="844550">
            <a:lnSpc>
              <a:spcPct val="90000"/>
            </a:lnSpc>
            <a:spcBef>
              <a:spcPct val="0"/>
            </a:spcBef>
            <a:spcAft>
              <a:spcPct val="20000"/>
            </a:spcAft>
            <a:buFont typeface="Arial" panose="020B0604020202020204" pitchFamily="34" charset="0"/>
            <a:buChar char="•"/>
          </a:pPr>
          <a:r>
            <a:rPr lang="en-US" sz="1900" kern="1200" dirty="0"/>
            <a:t>800-4-CANCER</a:t>
          </a:r>
        </a:p>
      </dsp:txBody>
      <dsp:txXfrm>
        <a:off x="0" y="954359"/>
        <a:ext cx="8077200" cy="621000"/>
      </dsp:txXfrm>
    </dsp:sp>
    <dsp:sp modelId="{3D3D0DAD-A556-4D7C-B4E1-9514E7F8EB0E}">
      <dsp:nvSpPr>
        <dsp:cNvPr id="0" name=""/>
        <dsp:cNvSpPr/>
      </dsp:nvSpPr>
      <dsp:spPr>
        <a:xfrm>
          <a:off x="0" y="1575360"/>
          <a:ext cx="8077200" cy="5615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American Cancer Society Clinical Trials Matching Service: </a:t>
          </a:r>
        </a:p>
      </dsp:txBody>
      <dsp:txXfrm>
        <a:off x="27415" y="1602775"/>
        <a:ext cx="8022370" cy="506769"/>
      </dsp:txXfrm>
    </dsp:sp>
    <dsp:sp modelId="{13B91FA2-0816-47FE-AB98-B5A56E607240}">
      <dsp:nvSpPr>
        <dsp:cNvPr id="0" name=""/>
        <dsp:cNvSpPr/>
      </dsp:nvSpPr>
      <dsp:spPr>
        <a:xfrm>
          <a:off x="0" y="2136960"/>
          <a:ext cx="80772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800-303-5691</a:t>
          </a:r>
        </a:p>
      </dsp:txBody>
      <dsp:txXfrm>
        <a:off x="0" y="2136960"/>
        <a:ext cx="8077200" cy="397440"/>
      </dsp:txXfrm>
    </dsp:sp>
    <dsp:sp modelId="{5E062973-FC48-4C69-AA65-DDAF99C6E6D5}">
      <dsp:nvSpPr>
        <dsp:cNvPr id="0" name=""/>
        <dsp:cNvSpPr/>
      </dsp:nvSpPr>
      <dsp:spPr>
        <a:xfrm>
          <a:off x="0" y="2534400"/>
          <a:ext cx="8077200" cy="561599"/>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National Institutes of Health: 	</a:t>
          </a:r>
          <a:endParaRPr lang="en-US" sz="2400" kern="1200" dirty="0">
            <a:solidFill>
              <a:srgbClr val="365F91"/>
            </a:solidFill>
          </a:endParaRPr>
        </a:p>
      </dsp:txBody>
      <dsp:txXfrm>
        <a:off x="27415" y="2561815"/>
        <a:ext cx="8022370" cy="506769"/>
      </dsp:txXfrm>
    </dsp:sp>
    <dsp:sp modelId="{8CB78516-9570-4B02-A5D4-AA794D611364}">
      <dsp:nvSpPr>
        <dsp:cNvPr id="0" name=""/>
        <dsp:cNvSpPr/>
      </dsp:nvSpPr>
      <dsp:spPr>
        <a:xfrm>
          <a:off x="0" y="3096000"/>
          <a:ext cx="80772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solidFill>
                <a:schemeClr val="tx1"/>
              </a:solidFill>
            </a:rPr>
            <a:t>Clinicaltrials.gov</a:t>
          </a:r>
        </a:p>
      </dsp:txBody>
      <dsp:txXfrm>
        <a:off x="0" y="3096000"/>
        <a:ext cx="8077200" cy="39744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way to compare treatments is through randomization. A randomized study is only one type of study used in clinical trials. It is called a “randomized” study because people are randomly put in groups. One group may be called the control group because this group does not get</a:t>
            </a:r>
            <a:r>
              <a:rPr lang="en-US" baseline="0" dirty="0"/>
              <a:t> the new treatment.</a:t>
            </a:r>
            <a:r>
              <a:rPr lang="en-US" dirty="0"/>
              <a:t> The group a patient is put in is random, meaning by chance—like the flip of a coin—only a computer usually does this. No one chooses a patient’s group. For some studies, even a patient’s doctor does not know which treatment the patient is receiving. This is called a double blind study</a:t>
            </a:r>
            <a:r>
              <a:rPr lang="en-US" baseline="0" dirty="0"/>
              <a:t> if the patient and the clinician don’t know which treatment the patient is getting.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10</a:t>
            </a:fld>
            <a:endParaRPr lang="en-US"/>
          </a:p>
        </p:txBody>
      </p:sp>
    </p:spTree>
    <p:extLst>
      <p:ext uri="{BB962C8B-B14F-4D97-AF65-F5344CB8AC3E}">
        <p14:creationId xmlns:p14="http://schemas.microsoft.com/office/powerpoint/2010/main" val="1362623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clinical</a:t>
            </a:r>
            <a:r>
              <a:rPr lang="en-US" baseline="0" dirty="0"/>
              <a:t> </a:t>
            </a:r>
            <a:r>
              <a:rPr lang="en-US" baseline="0" dirty="0">
                <a:solidFill>
                  <a:srgbClr val="FF0000"/>
                </a:solidFill>
              </a:rPr>
              <a:t>trial participation </a:t>
            </a:r>
            <a:r>
              <a:rPr lang="en-US" baseline="0" dirty="0"/>
              <a:t>facts: </a:t>
            </a:r>
          </a:p>
          <a:p>
            <a:pPr marL="171450" indent="-171450">
              <a:buFont typeface="Arial" panose="020B0604020202020204" pitchFamily="34" charset="0"/>
              <a:buChar char="•"/>
            </a:pPr>
            <a:r>
              <a:rPr lang="en-US" dirty="0"/>
              <a:t>Participation in clinical trials is voluntary</a:t>
            </a:r>
          </a:p>
          <a:p>
            <a:pPr marL="171450" indent="-171450">
              <a:buFont typeface="Arial" panose="020B0604020202020204" pitchFamily="34" charset="0"/>
              <a:buChar char="•"/>
            </a:pPr>
            <a:r>
              <a:rPr lang="en-US" dirty="0"/>
              <a:t>Patients can leave a clinical trial at any time and</a:t>
            </a:r>
          </a:p>
          <a:p>
            <a:pPr marL="171450" indent="-171450">
              <a:buFont typeface="Arial" panose="020B0604020202020204" pitchFamily="34" charset="0"/>
              <a:buChar char="•"/>
            </a:pPr>
            <a:r>
              <a:rPr lang="en-US" dirty="0"/>
              <a:t>Federal laws protect the rights of research participants</a:t>
            </a:r>
          </a:p>
          <a:p>
            <a:pPr marL="171450" indent="-171450">
              <a:buFont typeface="Arial" panose="020B0604020202020204" pitchFamily="34" charset="0"/>
              <a:buChar char="•"/>
            </a:pPr>
            <a:r>
              <a:rPr lang="en-US" dirty="0"/>
              <a:t>Clinical trials are not right for everyone </a:t>
            </a:r>
          </a:p>
          <a:p>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11</a:t>
            </a:fld>
            <a:endParaRPr lang="en-US"/>
          </a:p>
        </p:txBody>
      </p:sp>
    </p:spTree>
    <p:extLst>
      <p:ext uri="{BB962C8B-B14F-4D97-AF65-F5344CB8AC3E}">
        <p14:creationId xmlns:p14="http://schemas.microsoft.com/office/powerpoint/2010/main" val="1007723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Which patients can join a clinical trial? </a:t>
            </a:r>
          </a:p>
          <a:p>
            <a:r>
              <a:rPr lang="en-US" dirty="0"/>
              <a:t>It depends on the study. Clinical trials are scientific experiments and have strict requirements for who can join. Requirements may be based on many factors such as age, gender, disease or treatment history.  If a patient is eligible for a clinical trial, it means that they meet the requirements for who can participate in that study. Although clinical trials have eligibility requirements, it is also important that they include a wide variety of patients.</a:t>
            </a:r>
          </a:p>
          <a:p>
            <a:endParaRPr lang="en-US" dirty="0"/>
          </a:p>
          <a:p>
            <a:r>
              <a:rPr lang="en-US" b="1" dirty="0"/>
              <a:t>Why do clinical trials need a variety of people to participate?</a:t>
            </a:r>
          </a:p>
          <a:p>
            <a:r>
              <a:rPr lang="en-US" dirty="0"/>
              <a:t>Clinical trials need a wide variety of people to participate so we know that a treatment works on people with</a:t>
            </a:r>
            <a:r>
              <a:rPr lang="en-US" baseline="0" dirty="0"/>
              <a:t> different characteristics</a:t>
            </a:r>
            <a:r>
              <a:rPr lang="en-US" dirty="0"/>
              <a:t>. If a new treatment works but is only tested on one group of people, we know it works for that group, but it may not work for others. For example, if a clinical trial tests a new medication only on young Asian females, we can learn how well it works for young Asian females, but we don’t know how well it works for other age groups, races or males.</a:t>
            </a:r>
          </a:p>
          <a:p>
            <a:endParaRPr lang="en-US" dirty="0"/>
          </a:p>
          <a:p>
            <a:r>
              <a:rPr lang="en-US" b="1" dirty="0"/>
              <a:t>Why is it important to include underserved patients in clinical trials?</a:t>
            </a:r>
          </a:p>
          <a:p>
            <a:r>
              <a:rPr lang="en-US" dirty="0"/>
              <a:t>Underserved patients may be people in a racial or ethnic minority group or people who have low income or low education. Older adults, people who live in rural areas or patients who have a co-morbidity,</a:t>
            </a:r>
            <a:r>
              <a:rPr lang="en-US" baseline="0" dirty="0"/>
              <a:t> which means </a:t>
            </a:r>
            <a:r>
              <a:rPr lang="en-US" dirty="0"/>
              <a:t>more than one disease, can also be underserved. They must be included in trials so we know whether treatment options work for that population, and historically these populations have often been left out of</a:t>
            </a:r>
            <a:r>
              <a:rPr lang="en-US" baseline="0" dirty="0"/>
              <a:t> therapeutic trials.</a:t>
            </a:r>
            <a:endParaRPr lang="en-US" dirty="0"/>
          </a:p>
          <a:p>
            <a:endParaRPr lang="en-US" dirty="0"/>
          </a:p>
          <a:p>
            <a:r>
              <a:rPr lang="en-US" b="1" dirty="0"/>
              <a:t>Why are navigators important to underserved patients?</a:t>
            </a:r>
          </a:p>
          <a:p>
            <a:r>
              <a:rPr lang="en-US" dirty="0"/>
              <a:t>Clinical trials usually require that patients have health insurance, an address and phone number. Underserved patients do not always meet these requirements. This is why a patient navigator is so important: you may need to address the barriers that help underserved patients join and stay in a clinical trial.</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12</a:t>
            </a:fld>
            <a:endParaRPr lang="en-US"/>
          </a:p>
        </p:txBody>
      </p:sp>
    </p:spTree>
    <p:extLst>
      <p:ext uri="{BB962C8B-B14F-4D97-AF65-F5344CB8AC3E}">
        <p14:creationId xmlns:p14="http://schemas.microsoft.com/office/powerpoint/2010/main" val="1007723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clinical trial has different risks and benefits. Patients should learn about the risks and benefits of each treatment option when deciding whether to join a clinical trial. </a:t>
            </a:r>
            <a:r>
              <a:rPr lang="en-US" baseline="0" dirty="0"/>
              <a:t>More information about tools you can use to help your patients think about risks and benefits is </a:t>
            </a:r>
            <a:r>
              <a:rPr lang="en-US" dirty="0"/>
              <a:t>available </a:t>
            </a:r>
            <a:r>
              <a:rPr lang="en-US" baseline="0" dirty="0"/>
              <a:t>in the resources section of the learning management system. </a:t>
            </a:r>
            <a:endParaRPr lang="en-US" dirty="0"/>
          </a:p>
          <a:p>
            <a:endParaRPr lang="en-US" dirty="0"/>
          </a:p>
          <a:p>
            <a:r>
              <a:rPr lang="en-US" dirty="0"/>
              <a:t>Risks</a:t>
            </a:r>
          </a:p>
          <a:p>
            <a:pPr marL="171450" indent="-171450">
              <a:buFont typeface="Arial" panose="020B0604020202020204" pitchFamily="34" charset="0"/>
              <a:buChar char="•"/>
            </a:pPr>
            <a:r>
              <a:rPr lang="en-US" dirty="0"/>
              <a:t>New treatments are not always better or may not work as well as treatments already being used</a:t>
            </a:r>
          </a:p>
          <a:p>
            <a:pPr marL="171450" indent="-171450">
              <a:buFont typeface="Arial" panose="020B0604020202020204" pitchFamily="34" charset="0"/>
              <a:buChar char="•"/>
            </a:pPr>
            <a:r>
              <a:rPr lang="en-US" dirty="0"/>
              <a:t>New treatments may have unexpected or worse side effects than current treatments</a:t>
            </a:r>
          </a:p>
          <a:p>
            <a:pPr marL="171450" indent="-171450">
              <a:buFont typeface="Arial" panose="020B0604020202020204" pitchFamily="34" charset="0"/>
              <a:buChar char="•"/>
            </a:pPr>
            <a:r>
              <a:rPr lang="en-US" dirty="0"/>
              <a:t>Patients in a clinical trial may have more doctor visits, procedures or tests</a:t>
            </a:r>
          </a:p>
          <a:p>
            <a:pPr marL="171450" indent="-171450">
              <a:buFont typeface="Arial" panose="020B0604020202020204" pitchFamily="34" charset="0"/>
              <a:buChar char="•"/>
            </a:pPr>
            <a:r>
              <a:rPr lang="en-US" dirty="0"/>
              <a:t>Some costs may not be covered by health insurance or the study’s sponsor – but</a:t>
            </a:r>
            <a:r>
              <a:rPr lang="en-US" baseline="0" dirty="0"/>
              <a:t> the Affordable Care Act requires coverage for many of these costs by many insurers, so be sure to double check if costs can be covered </a:t>
            </a:r>
            <a:endParaRPr lang="en-US" dirty="0"/>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Benefits </a:t>
            </a:r>
          </a:p>
          <a:p>
            <a:pPr marL="171450" indent="-171450">
              <a:buFont typeface="Arial" panose="020B0604020202020204" pitchFamily="34" charset="0"/>
              <a:buChar char="•"/>
            </a:pPr>
            <a:r>
              <a:rPr lang="en-US" dirty="0"/>
              <a:t>New treatments may be more effective or safer than the current treatments</a:t>
            </a:r>
          </a:p>
          <a:p>
            <a:pPr marL="171450" indent="-171450">
              <a:buFont typeface="Arial" panose="020B0604020202020204" pitchFamily="34" charset="0"/>
              <a:buChar char="•"/>
            </a:pPr>
            <a:r>
              <a:rPr lang="en-US" dirty="0"/>
              <a:t>Patients in a clinical trial may be the first to benefit from new treatments before they are widely available</a:t>
            </a:r>
          </a:p>
          <a:p>
            <a:pPr marL="171450" indent="-171450">
              <a:buFont typeface="Arial" panose="020B0604020202020204" pitchFamily="34" charset="0"/>
              <a:buChar char="•"/>
            </a:pPr>
            <a:r>
              <a:rPr lang="en-US" dirty="0"/>
              <a:t>Patients get high quality care and are closely followed by doctors and other health professionals</a:t>
            </a:r>
          </a:p>
          <a:p>
            <a:pPr marL="171450" indent="-171450">
              <a:buFont typeface="Arial" panose="020B0604020202020204" pitchFamily="34" charset="0"/>
              <a:buChar char="•"/>
            </a:pPr>
            <a:r>
              <a:rPr lang="en-US" dirty="0"/>
              <a:t>Patients can help others by being part of medical research</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13</a:t>
            </a:fld>
            <a:endParaRPr lang="en-US"/>
          </a:p>
        </p:txBody>
      </p:sp>
    </p:spTree>
    <p:extLst>
      <p:ext uri="{BB962C8B-B14F-4D97-AF65-F5344CB8AC3E}">
        <p14:creationId xmlns:p14="http://schemas.microsoft.com/office/powerpoint/2010/main" val="2902923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Checkpoint: Which of the following is NOT an ethical principle that protects patients in research?</a:t>
            </a:r>
          </a:p>
          <a:p>
            <a:pPr marL="514350" indent="-514350">
              <a:buFont typeface="+mj-lt"/>
              <a:buAutoNum type="alphaUcPeriod"/>
            </a:pPr>
            <a:r>
              <a:rPr lang="en-US" dirty="0"/>
              <a:t>Support</a:t>
            </a:r>
          </a:p>
          <a:p>
            <a:pPr marL="514350" indent="-514350">
              <a:buFont typeface="+mj-lt"/>
              <a:buAutoNum type="alphaUcPeriod"/>
            </a:pPr>
            <a:r>
              <a:rPr lang="en-US" dirty="0"/>
              <a:t>Justice</a:t>
            </a:r>
          </a:p>
          <a:p>
            <a:pPr marL="514350" indent="-514350">
              <a:buFont typeface="+mj-lt"/>
              <a:buAutoNum type="alphaUcPeriod"/>
            </a:pPr>
            <a:r>
              <a:rPr lang="en-US" dirty="0"/>
              <a:t>Beneficence</a:t>
            </a:r>
          </a:p>
          <a:p>
            <a:pPr marL="514350" indent="-514350">
              <a:buFont typeface="+mj-lt"/>
              <a:buAutoNum type="alphaUcPeriod"/>
            </a:pPr>
            <a:r>
              <a:rPr lang="en-US" dirty="0"/>
              <a:t>Respect</a:t>
            </a:r>
          </a:p>
          <a:p>
            <a:endParaRPr lang="en-US" dirty="0"/>
          </a:p>
          <a:p>
            <a:r>
              <a:rPr lang="en-US" dirty="0"/>
              <a:t>The correct answer is A, support. Justice, beneficence and respect are the ethical 3</a:t>
            </a:r>
            <a:r>
              <a:rPr lang="en-US" baseline="0" dirty="0"/>
              <a:t> principles that protect patients. </a:t>
            </a:r>
            <a:r>
              <a:rPr lang="en-US" dirty="0"/>
              <a:t>Let’s walk</a:t>
            </a:r>
            <a:r>
              <a:rPr lang="en-US" baseline="0" dirty="0"/>
              <a:t> through these principles on the next slide.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14</a:t>
            </a:fld>
            <a:endParaRPr lang="en-US"/>
          </a:p>
        </p:txBody>
      </p:sp>
    </p:spTree>
    <p:extLst>
      <p:ext uri="{BB962C8B-B14F-4D97-AF65-F5344CB8AC3E}">
        <p14:creationId xmlns:p14="http://schemas.microsoft.com/office/powerpoint/2010/main" val="2755424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 safety and protection is very important in clinical trials. Before a clinical trial is approved, it goes through an ethical review process. Researchers must comply with laws that protect and inform people who take part in research studies. Thi</a:t>
            </a:r>
            <a:r>
              <a:rPr lang="en-US" baseline="0" dirty="0"/>
              <a:t>s is important to note because in the past, there were no guidelines or laws to protect people from harmful research studies. Some people were forced to be in research studies. Others agreed to take part in research but were not given treatment or information about their illness. </a:t>
            </a:r>
          </a:p>
          <a:p>
            <a:endParaRPr lang="en-US" baseline="0" dirty="0"/>
          </a:p>
          <a:p>
            <a:r>
              <a:rPr lang="en-US" dirty="0"/>
              <a:t>There are several procedures and laws that protect patients from unethical, or abusive, treatment in a clinical trial. Protections include:</a:t>
            </a:r>
          </a:p>
          <a:p>
            <a:endParaRPr lang="en-US" dirty="0"/>
          </a:p>
          <a:p>
            <a:r>
              <a:rPr lang="en-US" dirty="0"/>
              <a:t>Medical ethics. Because of unfair and abusive past research, the government and medical groups created these medical ethics principles that are described in what’s called the Belmont Report:</a:t>
            </a:r>
          </a:p>
          <a:p>
            <a:r>
              <a:rPr lang="en-US" dirty="0"/>
              <a:t>Respect for persons: Participants should be treated with courtesy and respect</a:t>
            </a:r>
          </a:p>
          <a:p>
            <a:r>
              <a:rPr lang="en-US" dirty="0"/>
              <a:t>Beneficence: Researchers should seek to maximize benefits and minimize risks to participants</a:t>
            </a:r>
          </a:p>
          <a:p>
            <a:r>
              <a:rPr lang="en-US" dirty="0"/>
              <a:t>Justice: Researchers should ensure that research is fair and benefits the participants</a:t>
            </a:r>
          </a:p>
          <a:p>
            <a:endParaRPr lang="en-US" dirty="0"/>
          </a:p>
          <a:p>
            <a:r>
              <a:rPr lang="en-US" dirty="0"/>
              <a:t>Scientific Review:</a:t>
            </a:r>
          </a:p>
          <a:p>
            <a:r>
              <a:rPr lang="en-US" dirty="0"/>
              <a:t>Before a clinical trial begins, the study must be reviewed by a group of researchers, doctors and other professionals to determine if the study is safe, ethical and well designed. The scientific review is done by a group called an Institutional Review Board, or IRB. An IRB is a committee of people where the study is taking place. The goal of an IRB is to protect patient safety. They do this by reviewing, approving and checking on clinical trials. Federal law requires IRBs and there are strict rules about who can serve on an IRB and how IRBs are run. Some institutions have</a:t>
            </a:r>
            <a:r>
              <a:rPr lang="en-US" baseline="0" dirty="0"/>
              <a:t> additional review committees that must also approve a study.</a:t>
            </a:r>
            <a:endParaRPr lang="en-US" dirty="0"/>
          </a:p>
          <a:p>
            <a:endParaRPr lang="en-US" dirty="0"/>
          </a:p>
          <a:p>
            <a:r>
              <a:rPr lang="en-US" dirty="0"/>
              <a:t>Strict Research Protocols. Clinical trials follow very strict rules about how they are carried out. These rules are spelled out in a document called a research protocol, a detailed plan about what researchers and doctors will do in a study.</a:t>
            </a:r>
          </a:p>
          <a:p>
            <a:endParaRPr lang="en-US" dirty="0"/>
          </a:p>
          <a:p>
            <a:r>
              <a:rPr lang="en-US" dirty="0"/>
              <a:t>Informed Consent. Federal laws require that patients give their informed consent to participate in a clinical trial. This means that they are informed of the study’s procedures, risks and benefits, and they agree, or give consent, to participate. A patient gives their informed consent by signing a document that states that they understand:</a:t>
            </a:r>
          </a:p>
          <a:p>
            <a:pPr marL="171450" indent="-171450">
              <a:buFont typeface="Arial" panose="020B0604020202020204" pitchFamily="34" charset="0"/>
              <a:buChar char="•"/>
            </a:pPr>
            <a:r>
              <a:rPr lang="en-US" dirty="0"/>
              <a:t>The purpose of the clinical trial</a:t>
            </a:r>
          </a:p>
          <a:p>
            <a:pPr marL="171450" indent="-171450">
              <a:buFont typeface="Arial" panose="020B0604020202020204" pitchFamily="34" charset="0"/>
              <a:buChar char="•"/>
            </a:pPr>
            <a:r>
              <a:rPr lang="en-US" dirty="0"/>
              <a:t>What will happen during the clinical trial</a:t>
            </a:r>
          </a:p>
          <a:p>
            <a:pPr marL="171450" indent="-171450">
              <a:buFont typeface="Arial" panose="020B0604020202020204" pitchFamily="34" charset="0"/>
              <a:buChar char="•"/>
            </a:pPr>
            <a:r>
              <a:rPr lang="en-US" dirty="0"/>
              <a:t>Benefits and risks</a:t>
            </a:r>
          </a:p>
          <a:p>
            <a:pPr marL="171450" indent="-171450">
              <a:buFont typeface="Arial" panose="020B0604020202020204" pitchFamily="34" charset="0"/>
              <a:buChar char="•"/>
            </a:pPr>
            <a:r>
              <a:rPr lang="en-US" dirty="0"/>
              <a:t>Patients’ rights and who to contact if the patient has questions or feels they have been mistreated</a:t>
            </a:r>
          </a:p>
          <a:p>
            <a:pPr marL="171450" indent="-171450">
              <a:buFont typeface="Arial" panose="020B0604020202020204" pitchFamily="34" charset="0"/>
              <a:buChar char="•"/>
            </a:pPr>
            <a:r>
              <a:rPr lang="en-US" dirty="0"/>
              <a:t>Rules that guide informed consent are very strict. It is important that patients understand the clinical trial. For patients who do not speak English, the informed consent form must be written in their language.</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15</a:t>
            </a:fld>
            <a:endParaRPr lang="en-US"/>
          </a:p>
        </p:txBody>
      </p:sp>
    </p:spTree>
    <p:extLst>
      <p:ext uri="{BB962C8B-B14F-4D97-AF65-F5344CB8AC3E}">
        <p14:creationId xmlns:p14="http://schemas.microsoft.com/office/powerpoint/2010/main" val="388412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us</a:t>
            </a:r>
            <a:r>
              <a:rPr lang="en-US" baseline="0" dirty="0"/>
              <a:t> take you through the process of a clinical trial for a patient. </a:t>
            </a:r>
            <a:endParaRPr lang="en-US" dirty="0"/>
          </a:p>
          <a:p>
            <a:endParaRPr lang="en-US" dirty="0"/>
          </a:p>
          <a:p>
            <a:pPr marL="228600" indent="-228600">
              <a:buAutoNum type="arabicPeriod"/>
            </a:pPr>
            <a:r>
              <a:rPr lang="en-US" dirty="0"/>
              <a:t>If a particular clinical trial is an option for a patient, the patient’s doctor will talk with them about the clinical trial. A clinical trial is only one option for a patient. The doctor will talk to the patient about all of their options. Patients are not pressured to join a clinical trial. Their decision is supported whether or not they choose not to participate. If they are interested in the clinical trial, the patient will get more information about it and can ask questions before they join.</a:t>
            </a:r>
          </a:p>
          <a:p>
            <a:endParaRPr lang="en-US" dirty="0"/>
          </a:p>
          <a:p>
            <a:r>
              <a:rPr lang="en-US" dirty="0"/>
              <a:t>2. The process of helping the patient understand the clinical trial is called Informed Consent. Once the patient fully understands a clinical trial, they are asked to sign an Informed Consent document. The document states that they understand the risks and benefits of the clinical trial and that they freely decide to participate.</a:t>
            </a:r>
          </a:p>
          <a:p>
            <a:endParaRPr lang="en-US" dirty="0"/>
          </a:p>
          <a:p>
            <a:r>
              <a:rPr lang="en-US" dirty="0"/>
              <a:t>3. Once enrolled in a clinical trial, the patient will receive either the new treatment or a treatment that is already available. This helps researchers decide which is more effective. Sometimes the current treatment is more effective than the new treatment.</a:t>
            </a:r>
          </a:p>
          <a:p>
            <a:endParaRPr lang="en-US" dirty="0"/>
          </a:p>
          <a:p>
            <a:r>
              <a:rPr lang="en-US" dirty="0"/>
              <a:t>4. During the clinical trial, the patient will continue to see their doctor or the nurse who is supervising the study. If the treatment is effective, patients may be able to continue the treatment after the clinical trial.</a:t>
            </a:r>
          </a:p>
          <a:p>
            <a:endParaRPr lang="en-US" dirty="0"/>
          </a:p>
          <a:p>
            <a:r>
              <a:rPr lang="en-US" dirty="0"/>
              <a:t>Although the results of the study will be shared with the medical community, the patient’s name is not used. Patient participation is always anonymous.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 far you have learned about clinical trials and how they work, their benefits and risks, and how patients in research studies are protected. Next,</a:t>
            </a:r>
            <a:r>
              <a:rPr lang="en-US" baseline="0" dirty="0"/>
              <a:t> </a:t>
            </a:r>
            <a:r>
              <a:rPr lang="en-US" dirty="0"/>
              <a:t>you will learn about the patient navigator’s role in clinical trials. You will also learn why patients may not want to join a clinical trial and how you can help them understand clinical trials. </a:t>
            </a:r>
          </a:p>
          <a:p>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16</a:t>
            </a:fld>
            <a:endParaRPr lang="en-US"/>
          </a:p>
        </p:txBody>
      </p:sp>
    </p:spTree>
    <p:extLst>
      <p:ext uri="{BB962C8B-B14F-4D97-AF65-F5344CB8AC3E}">
        <p14:creationId xmlns:p14="http://schemas.microsoft.com/office/powerpoint/2010/main" val="1231170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previously mentioned, p</a:t>
            </a:r>
            <a:r>
              <a:rPr lang="en-US" dirty="0"/>
              <a:t>atient navigators are important to the success of clinical trials. </a:t>
            </a:r>
          </a:p>
          <a:p>
            <a:r>
              <a:rPr lang="en-US" dirty="0"/>
              <a:t>There are a lot of rules about how clinical trials are conducted, so it is important to understand your role. Let’s look more closely at what IS and IS NOT typically</a:t>
            </a:r>
            <a:r>
              <a:rPr lang="en-US" baseline="0" dirty="0"/>
              <a:t> </a:t>
            </a:r>
            <a:r>
              <a:rPr lang="en-US" dirty="0"/>
              <a:t>part of a patient navigator’s job when it comes to clinical trials.</a:t>
            </a:r>
          </a:p>
          <a:p>
            <a:endParaRPr lang="en-US" dirty="0"/>
          </a:p>
          <a:p>
            <a:r>
              <a:rPr lang="en-US" dirty="0"/>
              <a:t>Navigators should:</a:t>
            </a:r>
          </a:p>
          <a:p>
            <a:r>
              <a:rPr lang="en-US" dirty="0"/>
              <a:t>• Explain clinical trials generally.</a:t>
            </a:r>
            <a:r>
              <a:rPr lang="en-US" baseline="0" dirty="0"/>
              <a:t> However, it might not appropriate to explain a clinical trial in depth to a patient – this responsibility may fall to a research nurse</a:t>
            </a:r>
            <a:r>
              <a:rPr lang="en-US" dirty="0"/>
              <a:t>. Your job is to know how most clinical trials work and be able to explain them to patients. Doing so will help increase patient interest</a:t>
            </a:r>
            <a:r>
              <a:rPr lang="en-US" baseline="0" dirty="0"/>
              <a:t> and help patients talk with their clinicians about whether a clinical trial is a treatment option. The navigator can help remove barriers to clinical trial participation by helping identify questions the patient can ask their doctor, helping patients meet qualifications, such as having health insurance, and providing resources to help patients better understand. </a:t>
            </a:r>
            <a:r>
              <a:rPr lang="en-US" dirty="0"/>
              <a:t>You should also know enough about the clinical trials in your</a:t>
            </a:r>
            <a:r>
              <a:rPr lang="en-US" baseline="0" dirty="0"/>
              <a:t> own </a:t>
            </a:r>
            <a:r>
              <a:rPr lang="en-US" dirty="0"/>
              <a:t>clinic so you</a:t>
            </a:r>
            <a:r>
              <a:rPr lang="en-US" baseline="0" dirty="0"/>
              <a:t> </a:t>
            </a:r>
            <a:r>
              <a:rPr lang="en-US" dirty="0"/>
              <a:t>can connect patients to the trial coordinators, help arrange appointments and keep patients on track with their care.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You may need</a:t>
            </a:r>
            <a:r>
              <a:rPr lang="en-US" baseline="0" dirty="0"/>
              <a:t> to know eligibility criteria for specific trials that are available, but a clinician should describe the specific risks and benefits of a therapeutic trial along with other treatment options. As a non-clinically licensed navigator, you should never answer medical questions that patients might have about a trial.</a:t>
            </a:r>
          </a:p>
          <a:p>
            <a:endParaRPr lang="en-US" dirty="0"/>
          </a:p>
          <a:p>
            <a:r>
              <a:rPr lang="en-US" dirty="0"/>
              <a:t>It is critical</a:t>
            </a:r>
            <a:r>
              <a:rPr lang="en-US" baseline="0" dirty="0"/>
              <a:t> to know that </a:t>
            </a:r>
            <a:r>
              <a:rPr lang="en-US" dirty="0"/>
              <a:t>it is NOT the navigator’s role to: </a:t>
            </a:r>
          </a:p>
          <a:p>
            <a:pPr marL="171450" indent="-171450">
              <a:buFont typeface="Arial" panose="020B0604020202020204" pitchFamily="34" charset="0"/>
              <a:buChar char="•"/>
            </a:pPr>
            <a:r>
              <a:rPr lang="en-US" baseline="0" dirty="0"/>
              <a:t>Encourage patients to join a clinical trial. Navigators help patients understand clinical trials in general and support them as they make a decision, whether they decide to join a clinical trial or not. The patient should talk about specific clinical trial options with their doctor.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Decide if a patient can join a clinical trial. It is important that you always refer your patient to their doctor when determining whether a clinical trial may be helpful. Doctors know a patient’s medical condition and whether a clinical trial may be helpful. If they believe the clinical trial could help a patient AND if the patient meets the eligibility requirements of the study, the doctor will explain the clinical trial and invite the patient to join. The patient’s doctor can answer medical questions about a clinical trial. They will also manage a patient’s care with the patient’s other doctors.</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A navigator will not enroll the patient in a clinical trial but will refer them to the clinical trials coordinator if this is part of the agreed-upon treatment plan. A clinical trials coordinator or a clinical coordinator is the person who meets with a patient to enroll them in a clinical trial and give them details such as costs, tests or appointments. Clinical coordinators can answer questions about a clinical trial. They may also talk with patients regularly while the patient is in the clinical trial.</a:t>
            </a:r>
          </a:p>
          <a:p>
            <a:r>
              <a:rPr lang="en-US" dirty="0"/>
              <a:t> </a:t>
            </a:r>
          </a:p>
          <a:p>
            <a:r>
              <a:rPr lang="en-US" dirty="0"/>
              <a:t>As</a:t>
            </a:r>
            <a:r>
              <a:rPr lang="en-US" baseline="0" dirty="0"/>
              <a:t> a navigator you will be most helpful if you can stay informed about the current clinical trials going on in your clinic. </a:t>
            </a:r>
          </a:p>
          <a:p>
            <a:r>
              <a:rPr lang="en-US" dirty="0"/>
              <a:t>You don’t need to know all the details, but learn about:</a:t>
            </a:r>
          </a:p>
          <a:p>
            <a:pPr marL="171450" indent="-171450">
              <a:buFont typeface="Arial" panose="020B0604020202020204" pitchFamily="34" charset="0"/>
              <a:buChar char="•"/>
            </a:pPr>
            <a:r>
              <a:rPr lang="en-US" dirty="0"/>
              <a:t>What type of patients can participate based</a:t>
            </a:r>
            <a:r>
              <a:rPr lang="en-US" baseline="0" dirty="0"/>
              <a:t> on their </a:t>
            </a:r>
            <a:r>
              <a:rPr lang="en-US" dirty="0"/>
              <a:t>medical conditions</a:t>
            </a:r>
          </a:p>
          <a:p>
            <a:pPr marL="171450" indent="-171450">
              <a:buFont typeface="Arial" panose="020B0604020202020204" pitchFamily="34" charset="0"/>
              <a:buChar char="•"/>
            </a:pPr>
            <a:r>
              <a:rPr lang="en-US" dirty="0"/>
              <a:t>Where to find information or brochures</a:t>
            </a:r>
          </a:p>
          <a:p>
            <a:pPr marL="171450" indent="-171450">
              <a:buFont typeface="Arial" panose="020B0604020202020204" pitchFamily="34" charset="0"/>
              <a:buChar char="•"/>
            </a:pPr>
            <a:r>
              <a:rPr lang="en-US" dirty="0"/>
              <a:t>What costs are covered and if there are costs to patients</a:t>
            </a:r>
          </a:p>
          <a:p>
            <a:pPr marL="171450" indent="-171450">
              <a:buFont typeface="Arial" panose="020B0604020202020204" pitchFamily="34" charset="0"/>
              <a:buChar char="•"/>
            </a:pPr>
            <a:r>
              <a:rPr lang="en-US" dirty="0"/>
              <a:t>Whether patients will get incentives such as money for their time or travel</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17</a:t>
            </a:fld>
            <a:endParaRPr lang="en-US"/>
          </a:p>
        </p:txBody>
      </p:sp>
    </p:spTree>
    <p:extLst>
      <p:ext uri="{BB962C8B-B14F-4D97-AF65-F5344CB8AC3E}">
        <p14:creationId xmlns:p14="http://schemas.microsoft.com/office/powerpoint/2010/main" val="10273400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people do not understand medical research. If a patient has been asked to join a clinical trial, it is important that they understand what clinical trials are and how they work. To decide whether to join a clinical trial they also need to understand the risks and benefits, costs, appointments and tests. When patients are asked to join a clinical trial, they are told verbally</a:t>
            </a:r>
            <a:r>
              <a:rPr lang="en-US" baseline="0" dirty="0"/>
              <a:t> </a:t>
            </a:r>
            <a:r>
              <a:rPr lang="en-US" dirty="0"/>
              <a:t>about the clinical trials by a doctor or clinical coordinator and given written information. </a:t>
            </a:r>
          </a:p>
          <a:p>
            <a:endParaRPr lang="en-US" dirty="0"/>
          </a:p>
          <a:p>
            <a:r>
              <a:rPr lang="en-US" dirty="0"/>
              <a:t>Patients may be overwhelmed by too much information, not understand medical terms or have language differences. Part of a navigator’s job is to help patients understand all information they get. Encourage</a:t>
            </a:r>
            <a:r>
              <a:rPr lang="en-US" baseline="0" dirty="0"/>
              <a:t> the patient to take notes and c</a:t>
            </a:r>
            <a:r>
              <a:rPr lang="en-US" dirty="0"/>
              <a:t>heck to see that patients understand the information. If they do not, help them get questions answered by the doctor or clinical coordinator. There are several ways to see if a patient understands information. “Teach Back” is a useful</a:t>
            </a:r>
            <a:r>
              <a:rPr lang="en-US" baseline="0" dirty="0"/>
              <a:t> strategy that asks the patient to put the information in their own words. For example, “tell me what you know about this trial”. Asking open-ended questions to help understand the patient’s knowledge and attitudes is another helpful strategy. For example: “How do you feel about joining the clinical trial?” </a:t>
            </a:r>
            <a:r>
              <a:rPr lang="en-US" dirty="0"/>
              <a:t> Use these tips when you check a patient’s understanding or give information. You can also use these tips to help a patient learn about a medical condition, test or treatment. You</a:t>
            </a:r>
            <a:r>
              <a:rPr lang="en-US" baseline="0" dirty="0"/>
              <a:t> can also connect a patient with the clinical coordinator to help them get more information.</a:t>
            </a:r>
            <a:endParaRPr lang="en-US" dirty="0"/>
          </a:p>
          <a:p>
            <a:endParaRPr lang="en-US" dirty="0"/>
          </a:p>
          <a:p>
            <a:r>
              <a:rPr lang="en-US" dirty="0"/>
              <a:t>Sometimes written information like brochures, documents and website links are given to patients who are interested in a clinical trial. Some of this information may be difficult to understand, especially if a patient does not read English well or if they do not know the medical terms. Review this information with patients to make sure they understand. When you talk with patients, use simple language with no technical or medical terms. If they</a:t>
            </a:r>
            <a:r>
              <a:rPr lang="en-US" baseline="0" dirty="0"/>
              <a:t> are unfamiliar with a term, write it down with its definition. </a:t>
            </a:r>
            <a:r>
              <a:rPr lang="en-US" dirty="0"/>
              <a:t>Find written information that is easy to understand and</a:t>
            </a:r>
            <a:r>
              <a:rPr lang="en-US" baseline="0" dirty="0"/>
              <a:t> try to f</a:t>
            </a:r>
            <a:r>
              <a:rPr lang="en-US" dirty="0"/>
              <a:t>ind information in other languages—clinical trial coordinators may have brochures in several languages. For</a:t>
            </a:r>
            <a:r>
              <a:rPr lang="en-US" baseline="0" dirty="0"/>
              <a:t> more detailed information about the study, consult with the clinical coordinator. Always refer the patients to the clinicians or clinical coordinators if they are unclear or seem to not have the correct information about a study.</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18</a:t>
            </a:fld>
            <a:endParaRPr lang="en-US"/>
          </a:p>
        </p:txBody>
      </p:sp>
    </p:spTree>
    <p:extLst>
      <p:ext uri="{BB962C8B-B14F-4D97-AF65-F5344CB8AC3E}">
        <p14:creationId xmlns:p14="http://schemas.microsoft.com/office/powerpoint/2010/main" val="1966221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patients may hesitate or not want to join a clinical trial because they have fears or do not understand a clinical trial. When patients hear of untrue stories, real abuses in the past or unusual stories in the news, their fears are reinforced. The best way to address hesitancy is to learn about a patient’s concerns and provide information specific to those concerns. Ask the patient how they feel about the clinical trial. Learn about specific fears or concerns. This will let you know how to address the fear or concern and what type of information a patient may need.</a:t>
            </a:r>
          </a:p>
          <a:p>
            <a:endParaRPr lang="en-US" dirty="0"/>
          </a:p>
          <a:p>
            <a:pPr marL="0" indent="0">
              <a:buFont typeface="Arial" panose="020B0604020202020204" pitchFamily="34" charset="0"/>
              <a:buNone/>
            </a:pPr>
            <a:r>
              <a:rPr lang="en-US" dirty="0"/>
              <a:t>Some possible questions</a:t>
            </a:r>
            <a:r>
              <a:rPr lang="en-US" baseline="0" dirty="0"/>
              <a:t> to find out about a patient’s questions or concerns are: </a:t>
            </a:r>
          </a:p>
          <a:p>
            <a:pPr marL="171450" indent="-171450">
              <a:buFont typeface="Arial" panose="020B0604020202020204" pitchFamily="34" charset="0"/>
              <a:buChar char="•"/>
            </a:pPr>
            <a:r>
              <a:rPr lang="en-US" dirty="0"/>
              <a:t>What concerns you about this clinical trial?</a:t>
            </a:r>
          </a:p>
          <a:p>
            <a:pPr marL="171450" indent="-171450">
              <a:buFont typeface="Arial" panose="020B0604020202020204" pitchFamily="34" charset="0"/>
              <a:buChar char="•"/>
            </a:pPr>
            <a:r>
              <a:rPr lang="en-US" dirty="0"/>
              <a:t>How could this clinical trial be good for you?</a:t>
            </a:r>
          </a:p>
          <a:p>
            <a:pPr marL="171450" indent="-171450">
              <a:buFont typeface="Arial" panose="020B0604020202020204" pitchFamily="34" charset="0"/>
              <a:buChar char="•"/>
            </a:pPr>
            <a:r>
              <a:rPr lang="en-US" dirty="0"/>
              <a:t>What do you think are the risks?</a:t>
            </a:r>
          </a:p>
          <a:p>
            <a:pPr marL="171450" indent="-171450">
              <a:buFont typeface="Arial" panose="020B0604020202020204" pitchFamily="34" charset="0"/>
              <a:buChar char="•"/>
            </a:pPr>
            <a:r>
              <a:rPr lang="en-US" dirty="0"/>
              <a:t>What about this clinical trial may stop you from enrolling?</a:t>
            </a:r>
          </a:p>
          <a:p>
            <a:pPr marL="171450" indent="-171450">
              <a:buFont typeface="Arial" panose="020B0604020202020204" pitchFamily="34" charset="0"/>
              <a:buChar char="•"/>
            </a:pPr>
            <a:r>
              <a:rPr lang="en-US" dirty="0"/>
              <a:t>What do you hear about clinical trials that worries you?</a:t>
            </a:r>
          </a:p>
          <a:p>
            <a:pPr marL="171450" indent="-171450">
              <a:buFont typeface="Arial" panose="020B0604020202020204" pitchFamily="34" charset="0"/>
              <a:buChar char="•"/>
            </a:pPr>
            <a:r>
              <a:rPr lang="en-US" dirty="0"/>
              <a:t>What do you need to know to feel more comfortable about enrolling in this clinical trial?</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19</a:t>
            </a:fld>
            <a:endParaRPr lang="en-US"/>
          </a:p>
        </p:txBody>
      </p:sp>
    </p:spTree>
    <p:extLst>
      <p:ext uri="{BB962C8B-B14F-4D97-AF65-F5344CB8AC3E}">
        <p14:creationId xmlns:p14="http://schemas.microsoft.com/office/powerpoint/2010/main" val="2412889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so generously sharing materials from their in-person training, which we have adapted for this module.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a:t>
            </a:fld>
            <a:endParaRPr lang="en-US"/>
          </a:p>
        </p:txBody>
      </p:sp>
    </p:spTree>
    <p:extLst>
      <p:ext uri="{BB962C8B-B14F-4D97-AF65-F5344CB8AC3E}">
        <p14:creationId xmlns:p14="http://schemas.microsoft.com/office/powerpoint/2010/main" val="3425745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reasons patients might</a:t>
            </a:r>
            <a:r>
              <a:rPr lang="en-US" baseline="0" dirty="0"/>
              <a:t> be </a:t>
            </a:r>
            <a:r>
              <a:rPr lang="en-US" dirty="0"/>
              <a:t>hesitant to enroll in</a:t>
            </a:r>
            <a:r>
              <a:rPr lang="en-US" baseline="0" dirty="0"/>
              <a:t> a</a:t>
            </a:r>
            <a:r>
              <a:rPr lang="en-US" dirty="0"/>
              <a:t> clinical trial. Some common fears and concerns relate to:</a:t>
            </a:r>
          </a:p>
          <a:p>
            <a:endParaRPr lang="en-US" dirty="0"/>
          </a:p>
          <a:p>
            <a:pPr marL="0" indent="0">
              <a:buFont typeface="Arial" panose="020B0604020202020204" pitchFamily="34" charset="0"/>
              <a:buNone/>
            </a:pPr>
            <a:r>
              <a:rPr lang="en-US" dirty="0"/>
              <a:t>Quality of care.</a:t>
            </a:r>
            <a:r>
              <a:rPr lang="en-US" baseline="0" dirty="0"/>
              <a:t> </a:t>
            </a:r>
            <a:r>
              <a:rPr lang="en-US" dirty="0"/>
              <a:t>Some patients may think they will not see their regular doctor. They may also worry that they will not be followed as closely.</a:t>
            </a:r>
            <a:r>
              <a:rPr lang="en-US" baseline="0" dirty="0"/>
              <a:t> </a:t>
            </a:r>
            <a:r>
              <a:rPr lang="en-US" dirty="0"/>
              <a:t>Patients in a clinical trial often get a very high level of care with more medical tests and follow up. Doctors need to follow patients closely so they can see how well a new treatment works. If a new treatment does not work, or if there are bad side effects, the doctor can change the patient’s treatment. If a patient in a clinical trial has a co-morbidity, which means more than one health condition, the doctor will work closely with the patient’s other doctors to make sure a new treatment does not interfere with other conditions or treatment.</a:t>
            </a:r>
          </a:p>
          <a:p>
            <a:pPr marL="0" indent="0">
              <a:buFont typeface="Arial" panose="020B0604020202020204" pitchFamily="34" charset="0"/>
              <a:buNone/>
            </a:pPr>
            <a:endParaRPr lang="en-US" dirty="0"/>
          </a:p>
          <a:p>
            <a:r>
              <a:rPr lang="en-US" dirty="0"/>
              <a:t>Some patients worry that a new treatment will not work as well as standard treatment.</a:t>
            </a:r>
            <a:r>
              <a:rPr lang="en-US" baseline="0" dirty="0"/>
              <a:t> </a:t>
            </a:r>
            <a:r>
              <a:rPr lang="en-US" dirty="0"/>
              <a:t>If a new treatment is being tested, it’s because researchers believe that it will work better than current treatments available. However, sometimes a new treatment does not work or does not work as well as a current treatment. Some people may have unexpected side effects. Because of the risks and benefits of any clinical trial, it is important that patients understand the possible risks and benefits of a study.</a:t>
            </a:r>
          </a:p>
          <a:p>
            <a:pPr marL="0" indent="0">
              <a:buFont typeface="Arial" panose="020B0604020202020204" pitchFamily="34" charset="0"/>
              <a:buNone/>
            </a:pPr>
            <a:endParaRPr lang="en-US" dirty="0"/>
          </a:p>
          <a:p>
            <a:r>
              <a:rPr lang="en-US" dirty="0"/>
              <a:t>Mistrust of medical research and being used as a “guinea pig.” </a:t>
            </a:r>
            <a:r>
              <a:rPr lang="en-US" baseline="0" dirty="0"/>
              <a:t>As previously mentioned, patients are protected by medical ethics principles, scientific review by a group of experts, strict rules and protocols and informed consent. Yet, many patients—especially those in ethnic minority groups—may have suspicion or mistrust of clinical trials. Some of the mistrust comes from past research studies that abused participants. Some patients are fearful of being "experimented upon" and not having control over their care. As a navigator you can reassure them that laws and ethical review processes were created to protect clinical trial participants. Researchers must follow these laws, and doctors must tell patients about not only the benefits of a clinical trial, but also the risks. It is important that the patient feel comfortable asking questions of the study doctor and clinical trial coordinator. The patient navigator can help the patient to make a list of questions to ask before enrolling in the study. If patients feel that they are being treated unfairly, they can leave a clinical trial at any time and continue to get care from their doctor.</a:t>
            </a:r>
            <a:endParaRPr lang="en-US" dirty="0"/>
          </a:p>
          <a:p>
            <a:pPr marL="0" indent="0">
              <a:buFont typeface="Arial" panose="020B0604020202020204" pitchFamily="34" charset="0"/>
              <a:buNone/>
            </a:pPr>
            <a:endParaRPr lang="en-US" dirty="0"/>
          </a:p>
          <a:p>
            <a:r>
              <a:rPr lang="en-US" dirty="0"/>
              <a:t>Getting a placebo (sugar pill) instead of “real treatment.“ Some patients may have heard of placebos (fake or sugar pills) and worry that they may get a “fake” medicine. Placebos are used only in studies where there is not a proven method of treatment. Most of the time in cancer treatment clinical trials, patients</a:t>
            </a:r>
            <a:r>
              <a:rPr lang="en-US" baseline="0" dirty="0"/>
              <a:t> will get either the standard treatment or the experimental treatment. A patient would never be given a placebo treatment if there is a treatment that exists that works.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20</a:t>
            </a:fld>
            <a:endParaRPr lang="en-US"/>
          </a:p>
        </p:txBody>
      </p:sp>
    </p:spTree>
    <p:extLst>
      <p:ext uri="{BB962C8B-B14F-4D97-AF65-F5344CB8AC3E}">
        <p14:creationId xmlns:p14="http://schemas.microsoft.com/office/powerpoint/2010/main" val="1867037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here are some resources</a:t>
            </a:r>
            <a:r>
              <a:rPr lang="en-US" baseline="0" dirty="0"/>
              <a:t> for patients who are looking for clinical trials. The National Cancer Institute lets you search through clinical trials and to learn more about clinical trials. Patients can search online, or they can call 800-4-CANCER to speak with someone who can help them.</a:t>
            </a:r>
          </a:p>
          <a:p>
            <a:endParaRPr lang="en-US" baseline="0" dirty="0"/>
          </a:p>
          <a:p>
            <a:r>
              <a:rPr lang="en-US" baseline="0" dirty="0"/>
              <a:t>The American Cancer Society also has a Clinical Trials Matching Service that is available by phone at 800-303-5691. </a:t>
            </a:r>
          </a:p>
          <a:p>
            <a:endParaRPr lang="en-US" baseline="0" dirty="0"/>
          </a:p>
          <a:p>
            <a:r>
              <a:rPr lang="en-US" baseline="0" dirty="0"/>
              <a:t>The National Institutes of Health also has an online search tool at clinicaltrials.gov.</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21</a:t>
            </a:fld>
            <a:endParaRPr lang="en-US"/>
          </a:p>
        </p:txBody>
      </p:sp>
    </p:spTree>
    <p:extLst>
      <p:ext uri="{BB962C8B-B14F-4D97-AF65-F5344CB8AC3E}">
        <p14:creationId xmlns:p14="http://schemas.microsoft.com/office/powerpoint/2010/main" val="195314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this lesson you learned to: describe clinical trials; identify the risks and benefits of clinical trials; discuss strategies for helping patients understand clinical trials; and identify resources for patients on how to learn more about clinical trials. </a:t>
            </a:r>
          </a:p>
          <a:p>
            <a:endParaRPr lang="en-US" dirty="0"/>
          </a:p>
        </p:txBody>
      </p:sp>
      <p:sp>
        <p:nvSpPr>
          <p:cNvPr id="4" name="Slide Number Placeholder 3"/>
          <p:cNvSpPr>
            <a:spLocks noGrp="1"/>
          </p:cNvSpPr>
          <p:nvPr>
            <p:ph type="sldNum" sz="quarter" idx="5"/>
          </p:nvPr>
        </p:nvSpPr>
        <p:spPr/>
        <p:txBody>
          <a:bodyPr/>
          <a:lstStyle/>
          <a:p>
            <a:fld id="{C4664652-3942-4768-B6A6-49DC3B3CF52D}" type="slidenum">
              <a:rPr lang="en-US" smtClean="0"/>
              <a:t>22</a:t>
            </a:fld>
            <a:endParaRPr lang="en-US"/>
          </a:p>
        </p:txBody>
      </p:sp>
    </p:spTree>
    <p:extLst>
      <p:ext uri="{BB962C8B-B14F-4D97-AF65-F5344CB8AC3E}">
        <p14:creationId xmlns:p14="http://schemas.microsoft.com/office/powerpoint/2010/main" val="4176876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This lesson covers the following Core Competency for Patient Navigators:</a:t>
            </a:r>
          </a:p>
          <a:p>
            <a:pPr marL="0" indent="0">
              <a:buNone/>
            </a:pPr>
            <a:endParaRPr lang="en-US" sz="1200" dirty="0">
              <a:solidFill>
                <a:srgbClr val="C00000"/>
              </a:solidFill>
            </a:endParaRPr>
          </a:p>
          <a:p>
            <a:pPr marL="0" indent="0">
              <a:buNone/>
            </a:pPr>
            <a:r>
              <a:rPr lang="en-US" sz="1200" dirty="0"/>
              <a:t>2.3 Demonstrate basic knowledge of cancer, cancer treatment and supportive care options, including risks and benefits of clinical trials and integrative therapies.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3</a:t>
            </a:fld>
            <a:endParaRPr lang="en-US"/>
          </a:p>
        </p:txBody>
      </p:sp>
    </p:spTree>
    <p:extLst>
      <p:ext uri="{BB962C8B-B14F-4D97-AF65-F5344CB8AC3E}">
        <p14:creationId xmlns:p14="http://schemas.microsoft.com/office/powerpoint/2010/main" val="353836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After completing this lesson, you will be able to:</a:t>
            </a:r>
          </a:p>
          <a:p>
            <a:pPr marL="0" indent="0">
              <a:buNone/>
            </a:pPr>
            <a:r>
              <a:rPr lang="en-US" dirty="0"/>
              <a:t>Describe clinical trials </a:t>
            </a:r>
          </a:p>
          <a:p>
            <a:pPr marL="0" indent="0">
              <a:buNone/>
            </a:pPr>
            <a:r>
              <a:rPr lang="en-US" dirty="0"/>
              <a:t>Identify the risks and benefits of clinical trials</a:t>
            </a:r>
          </a:p>
          <a:p>
            <a:pPr marL="0" indent="0">
              <a:buNone/>
            </a:pPr>
            <a:r>
              <a:rPr lang="en-US" dirty="0"/>
              <a:t>Discuss strategies for helping patients understand clinical trials</a:t>
            </a:r>
          </a:p>
          <a:p>
            <a:pPr marL="0" indent="0">
              <a:buNone/>
            </a:pPr>
            <a:r>
              <a:rPr lang="en-US" dirty="0"/>
              <a:t>Identify resources for patients on how to learn more about clinical trials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clinical trial is a medical research study that may improve patient health outcomes. The goal of a clinical trial is to find better and safer ways to prevent, screen for, diagnose or treat disease. A clinical trial may also look for ways to improve patients’ quality of life.</a:t>
            </a:r>
          </a:p>
          <a:p>
            <a:endParaRPr lang="en-US" baseline="0" dirty="0"/>
          </a:p>
          <a:p>
            <a:r>
              <a:rPr lang="en-US" baseline="0" dirty="0"/>
              <a:t>You may</a:t>
            </a:r>
            <a:r>
              <a:rPr lang="en-US" dirty="0"/>
              <a:t> play an important role in helping patients understand what clinical trials are and how</a:t>
            </a:r>
            <a:r>
              <a:rPr lang="en-US" baseline="0" dirty="0"/>
              <a:t> to find out about options for participating in a clinical trial. </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5</a:t>
            </a:fld>
            <a:endParaRPr lang="en-US"/>
          </a:p>
        </p:txBody>
      </p:sp>
    </p:spTree>
    <p:extLst>
      <p:ext uri="{BB962C8B-B14F-4D97-AF65-F5344CB8AC3E}">
        <p14:creationId xmlns:p14="http://schemas.microsoft.com/office/powerpoint/2010/main" val="2981756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watch this video</a:t>
            </a:r>
            <a:r>
              <a:rPr lang="en-US" baseline="0" dirty="0"/>
              <a:t> from the National Cancer Institute that provides an overview of clinical trials. You will learn about the phases of clinical trials, patient rights and considerations and common myths and misconceptions. </a:t>
            </a:r>
          </a:p>
          <a:p>
            <a:endParaRPr lang="en-US" baseline="0" dirty="0"/>
          </a:p>
          <a:p>
            <a:r>
              <a:rPr lang="en-US" b="1" u="sng" baseline="0" dirty="0"/>
              <a:t>Video transcript:</a:t>
            </a:r>
          </a:p>
          <a:p>
            <a:r>
              <a:rPr lang="en-US" sz="1200" kern="1200" dirty="0">
                <a:solidFill>
                  <a:schemeClr val="tx1"/>
                </a:solidFill>
                <a:effectLst/>
                <a:latin typeface="+mn-lt"/>
                <a:ea typeface="+mn-ea"/>
                <a:cs typeface="+mn-cs"/>
              </a:rPr>
              <a:t>Trials test promising new therapies with people in various stages of cancer from first diagnosis to advanced disease. Patients may learn about clinical trials from their doctor or on their own, through libraries, information lines, and the Internet. A clinical trial is a test to see if a drug or treatment will be effective in treating human disease. 100% of the people who take a medicine or treatment for a disease are standing on the shoulders of someone who participated in a clinical trial. Clinical trials are an essential part of proving that any new medicine or treatment works for the group that's intended to help. Many of today's accepted uses of medicines came through clinical trials. In the 1970s, for instance, doctors and nurses began to think that aspirin might save the lives of people who came to the hospital having a heart attack Because thousands of patients agreed to participate in the clinical trial of Aspirin more than 30 years ago, doctors today routinely give aspirin to hundreds of thousands of patients every year. A cancer clinical trial is one of the final stages in the careful process of cancer research that begins in the laboratory. When doctors first discover a promising approach it's often tested on animals, but treatments that work well on animals don't always work well on people so it's important to study them in cancer patients to find out whether they are safe and effective for people. For the patient's safety new treatments are tested in four phases. Each phase is designed to answer different research questions.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 phase one trial is done with a small number of people. Here we try to find a safe dosage,</a:t>
            </a:r>
          </a:p>
          <a:p>
            <a:r>
              <a:rPr lang="en-US" sz="1200" kern="1200" dirty="0">
                <a:solidFill>
                  <a:schemeClr val="tx1"/>
                </a:solidFill>
                <a:effectLst/>
                <a:latin typeface="+mn-lt"/>
                <a:ea typeface="+mn-ea"/>
                <a:cs typeface="+mn-cs"/>
              </a:rPr>
              <a:t>decide exactly how and when the new medicine should be given, and observe how the new treatment affects the body. Phase two trials determine the effect of the treatment on specific types of cancer. If a treatment shows potential benefits, it goes on to a phase three trial. These trials are open to large numbers of patients and the researchers use them to directly compare new treatments with standard treatments. This results in new standards for care. Finally phase four</a:t>
            </a:r>
          </a:p>
          <a:p>
            <a:r>
              <a:rPr lang="en-US" sz="1200" kern="1200" dirty="0">
                <a:solidFill>
                  <a:schemeClr val="tx1"/>
                </a:solidFill>
                <a:effectLst/>
                <a:latin typeface="+mn-lt"/>
                <a:ea typeface="+mn-ea"/>
                <a:cs typeface="+mn-cs"/>
              </a:rPr>
              <a:t>trials aim to further assess the long-term safety and effective of a new treatment. There are many types of clinical trials but all are designed to answer questions about new ways of finding and diagnosing, treating and preventing cancer. Cancer has many stages. It's a very complicated disease and at every stage of cancer we are able to have clinical trials. There are clinical trials for prevention of cancer. There are clinical trials for initial treatment, relapsing, relapsing the second</a:t>
            </a:r>
          </a:p>
          <a:p>
            <a:r>
              <a:rPr lang="en-US" sz="1200" kern="1200" dirty="0">
                <a:solidFill>
                  <a:schemeClr val="tx1"/>
                </a:solidFill>
                <a:effectLst/>
                <a:latin typeface="+mn-lt"/>
                <a:ea typeface="+mn-ea"/>
                <a:cs typeface="+mn-cs"/>
              </a:rPr>
              <a:t>time. It's not true that clinical trials are only for people in the final stages of the disease For some people with cancer, there are clinical trials that look at better ways to manage symptoms or improve their overall quality of life.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I've been fighting breast cancer and have had a lot of side effects from chemotherapy. I took part in a clinical trial to help me feel less tired from the chemo and it helped me. Before you're offered the option of participating in a clinical trial, there are many considerations: first researchers must determine whether you meet their trial’s specific eligibility criteria. Now this refers to a list of factors that a patient must have to ensure that the treatment is tested in similar people. The eligibility criteria vary for each trial and may include factors such as type and stage of cancer and whether the cancer patient has had prior cancer treatment or other health problems. Before you can participate in a trial you may need to visit the clinic for tests and have your current doctor work with the study team. Now this helps to ensure that a particular study is a good choice for you. You may find that even though you participate in a cancer clinical trial, you may not receive the new treatment. This is due to the process of randomization which helps ensure that</a:t>
            </a:r>
          </a:p>
          <a:p>
            <a:r>
              <a:rPr lang="en-US" sz="1200" kern="1200" dirty="0">
                <a:solidFill>
                  <a:schemeClr val="tx1"/>
                </a:solidFill>
                <a:effectLst/>
                <a:latin typeface="+mn-lt"/>
                <a:ea typeface="+mn-ea"/>
                <a:cs typeface="+mn-cs"/>
              </a:rPr>
              <a:t>different treatments are evaluated fairly. Randomization is done in all phase 3 and some phase 2 trials randomization means that patients are assigned to either an investigational group or a control group. Your assignment will be determined by chance through a computer program or a table of random numbers. If you're assigned to a control group, you will get standard treatment and if you are assigned to the investigational group, you will get the new agent or intervention being tested.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help protect participants and produce sound results, clinical trials are carried out according to strict scientific and ethical principles with many levels of review throughout the process. Participating in any research study has inherent risks. To protect patients, clinical trials follow strict</a:t>
            </a:r>
          </a:p>
          <a:p>
            <a:r>
              <a:rPr lang="en-US" sz="1200" kern="1200" dirty="0">
                <a:solidFill>
                  <a:schemeClr val="tx1"/>
                </a:solidFill>
                <a:effectLst/>
                <a:latin typeface="+mn-lt"/>
                <a:ea typeface="+mn-ea"/>
                <a:cs typeface="+mn-cs"/>
              </a:rPr>
              <a:t>Guidelines. These guidelines, called a protocol, act as a recipe for conducting a clinical trial. The protocol ensures that all patients in the study are treated in the same way. Also, for the</a:t>
            </a:r>
          </a:p>
          <a:p>
            <a:r>
              <a:rPr lang="en-US" sz="1200" kern="1200" dirty="0">
                <a:solidFill>
                  <a:schemeClr val="tx1"/>
                </a:solidFill>
                <a:effectLst/>
                <a:latin typeface="+mn-lt"/>
                <a:ea typeface="+mn-ea"/>
                <a:cs typeface="+mn-cs"/>
              </a:rPr>
              <a:t>patient's safety, each study must be first approved by an institutional review board or IRB made up of leading researchers and community leaders. Some trials continue to be monitored by a data safety and monitoring board to ensure the trial is being conducted correctly and to monitor the results closely.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 important part of a clinical trial is a process called informed consent. During this process, your doctor or nurse will explain to you in detail the terms and treatments in the study. They'll also answer any questions you may have. Now once you fully understand the study and its potential risks and benefits and your rights as a participant, you'll be asked to sign a consent form. This form makes sure you understand and agree to the terms of the study. You may want to discuss the form with family or friends or bring someone to the doctor's office with you. It is very important to keep asking questions until you fully understand the terms of the study. If you choose to participate in a clinical trial, you have the right to leave the study at any time, even after signing an informed consent agreement.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That was made clear from the beginning, that I don't have to go, I could say stop at any time, I don't have to go through anything that they, that I don't feel comfortable with or I'm afraid of. The safety of participants in the trial will continue to be monitored throughout the study. If the review board or data and safety monitoring board finds that a trial appears to be causing unexpected harm to the participants, the board can stop the trial. The idea that clinical trials are only for the very ill is one of many misconceptions surrounding clinical trials. Another myth based on fear is a myth that patients who enroll in clinical trials are treated like guinea pigs. That's actually been said to me before, you know I could never do that because you know they're just they're trying out weird stuff on people and that's really not true. Another misconception involves the use of placebos or sugar pills in place of treatments a patient may need. Placebos are almost never used in cancer treatment clinical trials. In some cases, a study may compare standard therapy plus a new therapy to standard therapy plus a placebo. You will be told if the study uses a placebo. At any point during the trial, if one of the groups is doing better than the other, the trial will be stopped and all patients will be offered the opportunity to receive the better treatment.</a:t>
            </a:r>
          </a:p>
          <a:p>
            <a:endParaRPr lang="en-US" b="0" u="none" baseline="0" dirty="0"/>
          </a:p>
          <a:p>
            <a:endParaRPr lang="en-US"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6</a:t>
            </a:fld>
            <a:endParaRPr lang="en-US"/>
          </a:p>
        </p:txBody>
      </p:sp>
    </p:spTree>
    <p:extLst>
      <p:ext uri="{BB962C8B-B14F-4D97-AF65-F5344CB8AC3E}">
        <p14:creationId xmlns:p14="http://schemas.microsoft.com/office/powerpoint/2010/main" val="2875315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While more than 60% of children diagnosed with cancer participate in clinical trials, only 3-5% of adult cancer patients choose to participate. Clinical trials are important options and may lead to new and better treatments. Patient navigators play an important role in helping patients to understand clinical trials. </a:t>
            </a:r>
            <a:r>
              <a:rPr lang="en-US" dirty="0"/>
              <a:t>Patient navigators often spend more time with patients than other healthcare team members and learn more about patients’ personal lives. Because of the trust they build, patients look to navigators for information and help. If navigators know about clinical trials, they can give patients information and guidance for talking with</a:t>
            </a:r>
            <a:r>
              <a:rPr lang="en-US" baseline="0" dirty="0"/>
              <a:t> clinicians about clinical trials as a treatment option</a:t>
            </a:r>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7</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Why are clinical trials important?</a:t>
            </a:r>
          </a:p>
          <a:p>
            <a:r>
              <a:rPr lang="en-US" dirty="0"/>
              <a:t>Clinical trials are important because they help us find ways to improve people’s health. Advances in medicine are the result of discoveries made through research. The treatments we use today were found to be safe and effective through clinical trials.</a:t>
            </a:r>
          </a:p>
          <a:p>
            <a:endParaRPr lang="en-US" b="1" dirty="0"/>
          </a:p>
          <a:p>
            <a:r>
              <a:rPr lang="en-US" b="1" dirty="0"/>
              <a:t>Who are the people involved in a clinical trial?</a:t>
            </a:r>
          </a:p>
          <a:p>
            <a:r>
              <a:rPr lang="en-US" dirty="0"/>
              <a:t>Although researchers collect data and study results, they are not the only people involved in a clinical trial. Clinical trials require a team of doctors, nurses, patient navigators, pharmacists, researchers, other healthcare team members and patients.</a:t>
            </a:r>
          </a:p>
          <a:p>
            <a:endParaRPr lang="en-US" dirty="0"/>
          </a:p>
          <a:p>
            <a:r>
              <a:rPr lang="en-US" b="1" dirty="0"/>
              <a:t>What do clinical trials study?</a:t>
            </a:r>
          </a:p>
          <a:p>
            <a:r>
              <a:rPr lang="en-US" dirty="0"/>
              <a:t>Clinical trials study a variety of ways to find, prevent, diagnose or treat disease:</a:t>
            </a:r>
          </a:p>
          <a:p>
            <a:endParaRPr lang="en-US" dirty="0"/>
          </a:p>
          <a:p>
            <a:pPr marL="171450" indent="-171450">
              <a:buFont typeface="Arial" panose="020B0604020202020204" pitchFamily="34" charset="0"/>
              <a:buChar char="•"/>
            </a:pPr>
            <a:r>
              <a:rPr lang="en-US" dirty="0"/>
              <a:t>Prevention trials explore ways to keep people from getting a disease. They also look for ways to keep a disease from returning. These studies may look at diet, exercise, preventive medicine, vitamins, vaccines or lifestyle changes.</a:t>
            </a:r>
          </a:p>
          <a:p>
            <a:pPr marL="171450" indent="-171450">
              <a:buFont typeface="Arial" panose="020B0604020202020204" pitchFamily="34" charset="0"/>
              <a:buChar char="•"/>
            </a:pPr>
            <a:r>
              <a:rPr lang="en-US" dirty="0"/>
              <a:t>Screening trials study the best ways to detect diseases or health conditions</a:t>
            </a:r>
          </a:p>
          <a:p>
            <a:pPr marL="171450" indent="-171450">
              <a:buFont typeface="Arial" panose="020B0604020202020204" pitchFamily="34" charset="0"/>
              <a:buChar char="•"/>
            </a:pPr>
            <a:r>
              <a:rPr lang="en-US" dirty="0"/>
              <a:t>Diagnosis trials look for better tests or procedures to diagnose a disease or health condition</a:t>
            </a:r>
          </a:p>
          <a:p>
            <a:pPr marL="171450" indent="-171450">
              <a:buFont typeface="Arial" panose="020B0604020202020204" pitchFamily="34" charset="0"/>
              <a:buChar char="•"/>
            </a:pPr>
            <a:r>
              <a:rPr lang="en-US" dirty="0"/>
              <a:t>Treatment trials test new drugs, treatments, surgery options or combinations of treatments</a:t>
            </a:r>
          </a:p>
          <a:p>
            <a:pPr marL="171450" indent="-171450">
              <a:buFont typeface="Arial" panose="020B0604020202020204" pitchFamily="34" charset="0"/>
              <a:buChar char="•"/>
            </a:pPr>
            <a:r>
              <a:rPr lang="en-US" dirty="0"/>
              <a:t>Quality of Life trials look for ways to assess and improve comfort or quality of life for individuals with a chronic disease or medical condition</a:t>
            </a:r>
          </a:p>
          <a:p>
            <a:pPr marL="171450" indent="-171450">
              <a:buFont typeface="Arial" panose="020B0604020202020204" pitchFamily="34" charset="0"/>
              <a:buChar char="•"/>
            </a:pPr>
            <a:endParaRPr lang="en-US" b="1" dirty="0"/>
          </a:p>
          <a:p>
            <a:pPr marL="0" indent="0">
              <a:buFont typeface="Arial" panose="020B0604020202020204" pitchFamily="34" charset="0"/>
              <a:buNone/>
            </a:pPr>
            <a:r>
              <a:rPr lang="en-US" b="1" dirty="0"/>
              <a:t>Who pays for a clinical trial? </a:t>
            </a:r>
          </a:p>
          <a:p>
            <a:pPr marL="0" indent="0">
              <a:buFont typeface="Arial" panose="020B0604020202020204" pitchFamily="34" charset="0"/>
              <a:buNone/>
            </a:pPr>
            <a:r>
              <a:rPr lang="en-US" b="0" dirty="0"/>
              <a:t>It</a:t>
            </a:r>
            <a:r>
              <a:rPr lang="en-US" b="0" baseline="0" dirty="0"/>
              <a:t> depends on the study. Every study is different, so be sure to check about who covers the costs of a clinical trial. The costs of a clinical trial could be covered by the:</a:t>
            </a:r>
          </a:p>
          <a:p>
            <a:pPr marL="171450" indent="-171450">
              <a:buFont typeface="Arial" panose="020B0604020202020204" pitchFamily="34" charset="0"/>
              <a:buChar char="•"/>
            </a:pPr>
            <a:r>
              <a:rPr lang="en-US" b="0" baseline="0" dirty="0"/>
              <a:t>The Sponsor of the study: Some clinical trial costs are paid for by the sponsor, which is the group doing the study. This could be the government, a drug maker or a medical technology company. They may pay for the treatment, special tests or extra doctor visits.</a:t>
            </a:r>
          </a:p>
          <a:p>
            <a:pPr marL="171450" indent="-171450">
              <a:buFont typeface="Arial" panose="020B0604020202020204" pitchFamily="34" charset="0"/>
              <a:buChar char="•"/>
            </a:pPr>
            <a:r>
              <a:rPr lang="en-US" b="0" baseline="0" dirty="0"/>
              <a:t>The Insurance company: Some clinical trial costs are covered by the patient’s insurance company</a:t>
            </a:r>
          </a:p>
          <a:p>
            <a:pPr marL="171450" indent="-171450">
              <a:buFont typeface="Arial" panose="020B0604020202020204" pitchFamily="34" charset="0"/>
              <a:buChar char="•"/>
            </a:pPr>
            <a:r>
              <a:rPr lang="en-US" b="0" baseline="0" dirty="0"/>
              <a:t>Medicare: Medicare will pay for routine costs for many clinical trials, including all trials funded by the National Institutes of Health, the Centers for Disease Control and the Veterans Affairs Medical system. </a:t>
            </a:r>
          </a:p>
          <a:p>
            <a:pPr marL="171450" indent="-171450">
              <a:buFont typeface="Arial" panose="020B0604020202020204" pitchFamily="34" charset="0"/>
              <a:buChar char="•"/>
            </a:pPr>
            <a:r>
              <a:rPr lang="en-US" b="0" baseline="0" dirty="0"/>
              <a:t>The Patient: Patients may need to pay some costs not covered by the sponsor or the insurance company, but the Affordable Care Act now requires commercial health insurance plans and the Federal Employee Health Benefits Plan to cover routine care costs for many clinical trials. </a:t>
            </a:r>
          </a:p>
          <a:p>
            <a:pPr marL="171450" indent="-171450">
              <a:buFont typeface="Arial" panose="020B0604020202020204" pitchFamily="34" charset="0"/>
              <a:buChar char="•"/>
            </a:pPr>
            <a:endParaRPr lang="en-US" b="0" baseline="0" dirty="0"/>
          </a:p>
          <a:p>
            <a:pPr marL="0" indent="0">
              <a:buFont typeface="Arial" panose="020B0604020202020204" pitchFamily="34" charset="0"/>
              <a:buNone/>
            </a:pPr>
            <a:endParaRPr lang="en-US" b="0" baseline="0" dirty="0"/>
          </a:p>
        </p:txBody>
      </p:sp>
      <p:sp>
        <p:nvSpPr>
          <p:cNvPr id="4" name="Slide Number Placeholder 3"/>
          <p:cNvSpPr>
            <a:spLocks noGrp="1"/>
          </p:cNvSpPr>
          <p:nvPr>
            <p:ph type="sldNum" sz="quarter" idx="10"/>
          </p:nvPr>
        </p:nvSpPr>
        <p:spPr/>
        <p:txBody>
          <a:bodyPr/>
          <a:lstStyle/>
          <a:p>
            <a:fld id="{C4664652-3942-4768-B6A6-49DC3B3CF52D}" type="slidenum">
              <a:rPr lang="en-US" smtClean="0"/>
              <a:t>8</a:t>
            </a:fld>
            <a:endParaRPr lang="en-US"/>
          </a:p>
        </p:txBody>
      </p:sp>
    </p:spTree>
    <p:extLst>
      <p:ext uri="{BB962C8B-B14F-4D97-AF65-F5344CB8AC3E}">
        <p14:creationId xmlns:p14="http://schemas.microsoft.com/office/powerpoint/2010/main" val="1250977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baseline="0" dirty="0"/>
              <a:t>Can a patient get paid to be in a clinical trial? </a:t>
            </a:r>
          </a:p>
          <a:p>
            <a:pPr marL="0" indent="0">
              <a:buFont typeface="Arial" panose="020B0604020202020204" pitchFamily="34" charset="0"/>
              <a:buNone/>
            </a:pPr>
            <a:r>
              <a:rPr lang="en-US" b="0" baseline="0" dirty="0"/>
              <a:t>Sometimes. Paying patients to be in a study can be unethical. However, some clinical trials pay small amounts of money for costs related to the clinical trial such as travel or day care expenses.</a:t>
            </a:r>
          </a:p>
          <a:p>
            <a:endParaRPr lang="en-US" b="1" dirty="0"/>
          </a:p>
          <a:p>
            <a:r>
              <a:rPr lang="en-US" b="1" dirty="0"/>
              <a:t>Do patients in a clinical trial still see their own doctor?</a:t>
            </a:r>
            <a:endParaRPr lang="en-US" dirty="0"/>
          </a:p>
          <a:p>
            <a:r>
              <a:rPr lang="en-US" dirty="0"/>
              <a:t>Generally the answer</a:t>
            </a:r>
            <a:r>
              <a:rPr lang="en-US" baseline="0" dirty="0"/>
              <a:t> is </a:t>
            </a:r>
            <a:r>
              <a:rPr lang="en-US" dirty="0"/>
              <a:t>Yes. The patient’s primary care doctor or specialist will likely follow their care closely. Patients will have regular appointments with their doctor to see how the new treatment is working and to make sure that it does not conflict with other medicines or treatments.</a:t>
            </a:r>
          </a:p>
          <a:p>
            <a:endParaRPr lang="en-US" dirty="0"/>
          </a:p>
          <a:p>
            <a:r>
              <a:rPr lang="en-US" b="1" dirty="0"/>
              <a:t>Can a patient leave a clinical trial after it starts? </a:t>
            </a:r>
          </a:p>
          <a:p>
            <a:r>
              <a:rPr lang="en-US" dirty="0"/>
              <a:t>Yes. A patient can leave a clinical trial at any time. If a patient decides to leave a clinical trial it is important that they talk to the doctor first. The doctor needs to know so they can:</a:t>
            </a:r>
          </a:p>
          <a:p>
            <a:pPr marL="171450" indent="-171450">
              <a:buFont typeface="Arial" panose="020B0604020202020204" pitchFamily="34" charset="0"/>
              <a:buChar char="•"/>
            </a:pPr>
            <a:r>
              <a:rPr lang="en-US" dirty="0"/>
              <a:t>Make sure there are no harmful effects of stopping treatment</a:t>
            </a:r>
          </a:p>
          <a:p>
            <a:pPr marL="171450" indent="-171450">
              <a:buFont typeface="Arial" panose="020B0604020202020204" pitchFamily="34" charset="0"/>
              <a:buChar char="•"/>
            </a:pPr>
            <a:r>
              <a:rPr lang="en-US" dirty="0"/>
              <a:t>Help the patient choose a different treatment</a:t>
            </a:r>
          </a:p>
          <a:p>
            <a:pPr marL="171450" indent="-171450">
              <a:buFont typeface="Arial" panose="020B0604020202020204" pitchFamily="34" charset="0"/>
              <a:buChar char="•"/>
            </a:pPr>
            <a:r>
              <a:rPr lang="en-US" dirty="0"/>
              <a:t>Let researchers know about any problems with the treatment</a:t>
            </a:r>
          </a:p>
          <a:p>
            <a:pPr marL="171450" indent="-171450">
              <a:buFont typeface="Arial" panose="020B0604020202020204" pitchFamily="34" charset="0"/>
              <a:buChar char="•"/>
            </a:pPr>
            <a:r>
              <a:rPr lang="en-US" dirty="0"/>
              <a:t>Monitor the patient’s treatment (some medications have harmful effects if a patients suddenly stops taking them)</a:t>
            </a:r>
          </a:p>
          <a:p>
            <a:endParaRPr lang="en-US" b="1" dirty="0"/>
          </a:p>
          <a:p>
            <a:r>
              <a:rPr lang="en-US" b="1" dirty="0"/>
              <a:t>Can some patients get a placebo or “sugar pill” instead of real treatment?</a:t>
            </a:r>
            <a:r>
              <a:rPr lang="en-US" dirty="0"/>
              <a:t> </a:t>
            </a:r>
          </a:p>
          <a:p>
            <a:r>
              <a:rPr lang="en-US" dirty="0"/>
              <a:t>Yes, sometimes. A placebo, “sugar pill,” or “fake pill” is a medicine that has no effect. Placebos are not used when patients need real treatment. However, if there is no known effective treatment for a condition, a placebo may be used. In this case, one group of patients is given the placebo and the other group is given the new treatment. Most</a:t>
            </a:r>
            <a:r>
              <a:rPr lang="en-US" baseline="0" dirty="0"/>
              <a:t> cancer treatment clinical trials provide the current standard of care as a comparison, meaning that one group of patients will get the usual treatment and another group will get the experimental treatment. Experimental treatments are always testing what researchers think will be an improvement to the standard of care.</a:t>
            </a:r>
            <a:endParaRPr lang="en-US" b="1" dirty="0"/>
          </a:p>
          <a:p>
            <a:pPr marL="171450" indent="-171450">
              <a:buFont typeface="Arial" panose="020B0604020202020204" pitchFamily="34" charset="0"/>
              <a:buChar char="•"/>
            </a:pPr>
            <a:endParaRPr lang="en-US" b="1" dirty="0"/>
          </a:p>
          <a:p>
            <a:pPr marL="0" indent="0">
              <a:buFont typeface="Arial" panose="020B0604020202020204" pitchFamily="34" charset="0"/>
              <a:buNone/>
            </a:pPr>
            <a:r>
              <a:rPr lang="en-US" sz="1200" b="1" dirty="0">
                <a:solidFill>
                  <a:srgbClr val="365F91"/>
                </a:solidFill>
                <a:cs typeface="Times New Roman" panose="02020603050405020304" pitchFamily="18" charset="0"/>
              </a:rPr>
              <a:t>If a patient chooses not to participate in a clinical trial, will he or she be treated differently? </a:t>
            </a:r>
            <a:r>
              <a:rPr lang="en-US" b="0" baseline="0" dirty="0"/>
              <a:t>No. It is entirely your choice to participate in a trial or not. You will not be treated any differently by your health care providers.</a:t>
            </a:r>
            <a:endParaRPr lang="en-US" b="1" dirty="0"/>
          </a:p>
        </p:txBody>
      </p:sp>
      <p:sp>
        <p:nvSpPr>
          <p:cNvPr id="4" name="Slide Number Placeholder 3"/>
          <p:cNvSpPr>
            <a:spLocks noGrp="1"/>
          </p:cNvSpPr>
          <p:nvPr>
            <p:ph type="sldNum" sz="quarter" idx="10"/>
          </p:nvPr>
        </p:nvSpPr>
        <p:spPr/>
        <p:txBody>
          <a:bodyPr/>
          <a:lstStyle/>
          <a:p>
            <a:fld id="{C4664652-3942-4768-B6A6-49DC3B3CF52D}" type="slidenum">
              <a:rPr lang="en-US" smtClean="0"/>
              <a:t>9</a:t>
            </a:fld>
            <a:endParaRPr lang="en-US"/>
          </a:p>
        </p:txBody>
      </p:sp>
    </p:spTree>
    <p:extLst>
      <p:ext uri="{BB962C8B-B14F-4D97-AF65-F5344CB8AC3E}">
        <p14:creationId xmlns:p14="http://schemas.microsoft.com/office/powerpoint/2010/main" val="17126609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Grp="1" noChangeArrowheads="1"/>
          </p:cNvSpPr>
          <p:nvPr>
            <p:ph type="ftr" sz="quarter" idx="10"/>
          </p:nvPr>
        </p:nvSpPr>
        <p:spPr/>
        <p:txBody>
          <a:bodyPr/>
          <a:lstStyle>
            <a:lvl1pPr>
              <a:defRPr/>
            </a:lvl1pPr>
          </a:lstStyle>
          <a:p>
            <a:pPr>
              <a:defRPr/>
            </a:pPr>
            <a:endParaRPr lang="en-US"/>
          </a:p>
        </p:txBody>
      </p:sp>
      <p:sp>
        <p:nvSpPr>
          <p:cNvPr id="6" name="Rectangle 5"/>
          <p:cNvSpPr>
            <a:spLocks noGrp="1" noChangeArrowheads="1"/>
          </p:cNvSpPr>
          <p:nvPr>
            <p:ph type="sldNum" sz="quarter" idx="11"/>
          </p:nvPr>
        </p:nvSpPr>
        <p:spPr/>
        <p:txBody>
          <a:bodyPr/>
          <a:lstStyle>
            <a:lvl1pPr>
              <a:defRPr/>
            </a:lvl1pPr>
          </a:lstStyle>
          <a:p>
            <a:pPr>
              <a:defRPr/>
            </a:pPr>
            <a:fld id="{0789BAB7-726A-460D-8B95-D700E0D424BD}" type="slidenum">
              <a:rPr lang="en-US"/>
              <a:pPr>
                <a:defRPr/>
              </a:pPr>
              <a:t>‹#›</a:t>
            </a:fld>
            <a:endParaRPr lang="en-US"/>
          </a:p>
        </p:txBody>
      </p:sp>
    </p:spTree>
    <p:extLst>
      <p:ext uri="{BB962C8B-B14F-4D97-AF65-F5344CB8AC3E}">
        <p14:creationId xmlns:p14="http://schemas.microsoft.com/office/powerpoint/2010/main" val="309110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7"/>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8"/>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youtube.com/watch?v=ZxwKggJ2AC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3: Clinical Trials </a:t>
            </a:r>
          </a:p>
        </p:txBody>
      </p:sp>
      <p:sp>
        <p:nvSpPr>
          <p:cNvPr id="38915" name="Subtitle 1"/>
          <p:cNvSpPr>
            <a:spLocks noGrp="1"/>
          </p:cNvSpPr>
          <p:nvPr>
            <p:ph type="subTitle" idx="1"/>
          </p:nvPr>
        </p:nvSpPr>
        <p:spPr>
          <a:xfrm>
            <a:off x="1905000" y="3137687"/>
            <a:ext cx="7010399" cy="1752600"/>
          </a:xfrm>
        </p:spPr>
        <p:txBody>
          <a:bodyPr/>
          <a:lstStyle/>
          <a:p>
            <a:r>
              <a:rPr lang="en-US" dirty="0">
                <a:solidFill>
                  <a:schemeClr val="bg1"/>
                </a:solidFill>
              </a:rPr>
              <a:t>Module 3: The Basics of Health Care</a:t>
            </a:r>
          </a:p>
          <a:p>
            <a:r>
              <a:rPr lang="en-US" dirty="0">
                <a:solidFill>
                  <a:schemeClr val="bg1"/>
                </a:solidFill>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7642"/>
            <a:ext cx="8229600" cy="1143000"/>
          </a:xfrm>
        </p:spPr>
        <p:txBody>
          <a:bodyPr>
            <a:normAutofit/>
          </a:bodyPr>
          <a:lstStyle/>
          <a:p>
            <a:pPr algn="l"/>
            <a:r>
              <a:rPr lang="en-US" sz="3600" dirty="0"/>
              <a:t>What is a randomized study?</a:t>
            </a:r>
          </a:p>
        </p:txBody>
      </p:sp>
      <p:pic>
        <p:nvPicPr>
          <p:cNvPr id="5" name="Picture 4" descr="random circles divided into two groups"/>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237089"/>
            <a:ext cx="3886200" cy="3805091"/>
          </a:xfrm>
          <a:prstGeom prst="rect">
            <a:avLst/>
          </a:prstGeom>
          <a:noFill/>
          <a:ln>
            <a:noFill/>
          </a:ln>
        </p:spPr>
      </p:pic>
      <p:sp>
        <p:nvSpPr>
          <p:cNvPr id="7" name="TextBox 6"/>
          <p:cNvSpPr txBox="1"/>
          <p:nvPr/>
        </p:nvSpPr>
        <p:spPr>
          <a:xfrm>
            <a:off x="3657600" y="5296385"/>
            <a:ext cx="5334000" cy="276999"/>
          </a:xfrm>
          <a:prstGeom prst="rect">
            <a:avLst/>
          </a:prstGeom>
          <a:noFill/>
        </p:spPr>
        <p:txBody>
          <a:bodyPr wrap="square" rtlCol="0">
            <a:spAutoFit/>
          </a:bodyPr>
          <a:lstStyle/>
          <a:p>
            <a:pPr algn="r"/>
            <a:r>
              <a:rPr lang="en-US" sz="1200" i="1" dirty="0">
                <a:solidFill>
                  <a:schemeClr val="bg1">
                    <a:lumMod val="50000"/>
                  </a:schemeClr>
                </a:solidFill>
              </a:rPr>
              <a:t>Source: National Cancer Institute- Clinical Trials, 2015</a:t>
            </a:r>
          </a:p>
        </p:txBody>
      </p:sp>
    </p:spTree>
    <p:extLst>
      <p:ext uri="{BB962C8B-B14F-4D97-AF65-F5344CB8AC3E}">
        <p14:creationId xmlns:p14="http://schemas.microsoft.com/office/powerpoint/2010/main" val="52167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Clinical Trial Participation</a:t>
            </a:r>
          </a:p>
        </p:txBody>
      </p:sp>
      <p:graphicFrame>
        <p:nvGraphicFramePr>
          <p:cNvPr id="7" name="Content Placeholder 6" descr="These are some clinical trial participation facts: &#10;Participation in clinical trials is voluntary;&#10;Patients can leave a clinical trial at any time;&#10;Federal laws protect the rights of research participants;&#10;Clinical trials are not right for everyone.&#10;">
            <a:extLst>
              <a:ext uri="{C183D7F6-B498-43B3-948B-1728B52AA6E4}">
                <adec:decorative xmlns:adec="http://schemas.microsoft.com/office/drawing/2017/decorative" val="0"/>
              </a:ext>
            </a:extLst>
          </p:cNvPr>
          <p:cNvGraphicFramePr>
            <a:graphicFrameLocks noGrp="1"/>
          </p:cNvGraphicFramePr>
          <p:nvPr>
            <p:ph sz="half" idx="2"/>
            <p:extLst>
              <p:ext uri="{D42A27DB-BD31-4B8C-83A1-F6EECF244321}">
                <p14:modId xmlns:p14="http://schemas.microsoft.com/office/powerpoint/2010/main" val="4292783024"/>
              </p:ext>
            </p:extLst>
          </p:nvPr>
        </p:nvGraphicFramePr>
        <p:xfrm>
          <a:off x="895350" y="1371600"/>
          <a:ext cx="7353300" cy="3771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702688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Clinical Trial Participation </a:t>
            </a:r>
          </a:p>
        </p:txBody>
      </p:sp>
      <p:graphicFrame>
        <p:nvGraphicFramePr>
          <p:cNvPr id="7" name="Diagram 6" descr="Common clinical trial participation questions:&#10;1. Which patients can join a clinical trial? It depends. &#10;2. Why do clinical trials need a variety of people to participate? So we know that a treatment works on people with different characteristics.&#10;3. Why is it important to include underserved patients in clinical trials? So we know whether treatment options work for that population.&#10;4. Why are navigators important to underserved patients? To address the barriers that help underserved patients join and stay in a clinical trial.&#10;&#10;&#10;&#10;&#10;&#10;">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497374715"/>
              </p:ext>
            </p:extLst>
          </p:nvPr>
        </p:nvGraphicFramePr>
        <p:xfrm>
          <a:off x="811876" y="1442258"/>
          <a:ext cx="78486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68028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graphicEl>
                                              <a:dgm id="{7CAE7169-EAC8-4875-B88C-D4B5937C5C19}"/>
                                            </p:graphicEl>
                                          </p:spTgt>
                                        </p:tgtEl>
                                        <p:attrNameLst>
                                          <p:attrName>style.visibility</p:attrName>
                                        </p:attrNameLst>
                                      </p:cBhvr>
                                      <p:to>
                                        <p:strVal val="visible"/>
                                      </p:to>
                                    </p:set>
                                    <p:animEffect transition="in" filter="fade">
                                      <p:cBhvr>
                                        <p:cTn id="7" dur="1000"/>
                                        <p:tgtEl>
                                          <p:spTgt spid="7">
                                            <p:graphicEl>
                                              <a:dgm id="{7CAE7169-EAC8-4875-B88C-D4B5937C5C19}"/>
                                            </p:graphicEl>
                                          </p:spTgt>
                                        </p:tgtEl>
                                      </p:cBhvr>
                                    </p:animEffect>
                                    <p:anim calcmode="lin" valueType="num">
                                      <p:cBhvr>
                                        <p:cTn id="8" dur="1000" fill="hold"/>
                                        <p:tgtEl>
                                          <p:spTgt spid="7">
                                            <p:graphicEl>
                                              <a:dgm id="{7CAE7169-EAC8-4875-B88C-D4B5937C5C19}"/>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7CAE7169-EAC8-4875-B88C-D4B5937C5C1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
                                            <p:graphicEl>
                                              <a:dgm id="{0E4AEC97-A7FF-4A9B-8A33-54B14FB03852}"/>
                                            </p:graphicEl>
                                          </p:spTgt>
                                        </p:tgtEl>
                                        <p:attrNameLst>
                                          <p:attrName>style.visibility</p:attrName>
                                        </p:attrNameLst>
                                      </p:cBhvr>
                                      <p:to>
                                        <p:strVal val="visible"/>
                                      </p:to>
                                    </p:set>
                                    <p:animEffect transition="in" filter="fade">
                                      <p:cBhvr>
                                        <p:cTn id="14" dur="1000"/>
                                        <p:tgtEl>
                                          <p:spTgt spid="7">
                                            <p:graphicEl>
                                              <a:dgm id="{0E4AEC97-A7FF-4A9B-8A33-54B14FB03852}"/>
                                            </p:graphicEl>
                                          </p:spTgt>
                                        </p:tgtEl>
                                      </p:cBhvr>
                                    </p:animEffect>
                                    <p:anim calcmode="lin" valueType="num">
                                      <p:cBhvr>
                                        <p:cTn id="15" dur="1000" fill="hold"/>
                                        <p:tgtEl>
                                          <p:spTgt spid="7">
                                            <p:graphicEl>
                                              <a:dgm id="{0E4AEC97-A7FF-4A9B-8A33-54B14FB03852}"/>
                                            </p:graphicEl>
                                          </p:spTgt>
                                        </p:tgtEl>
                                        <p:attrNameLst>
                                          <p:attrName>ppt_x</p:attrName>
                                        </p:attrNameLst>
                                      </p:cBhvr>
                                      <p:tavLst>
                                        <p:tav tm="0">
                                          <p:val>
                                            <p:strVal val="#ppt_x"/>
                                          </p:val>
                                        </p:tav>
                                        <p:tav tm="100000">
                                          <p:val>
                                            <p:strVal val="#ppt_x"/>
                                          </p:val>
                                        </p:tav>
                                      </p:tavLst>
                                    </p:anim>
                                    <p:anim calcmode="lin" valueType="num">
                                      <p:cBhvr>
                                        <p:cTn id="16" dur="1000" fill="hold"/>
                                        <p:tgtEl>
                                          <p:spTgt spid="7">
                                            <p:graphicEl>
                                              <a:dgm id="{0E4AEC97-A7FF-4A9B-8A33-54B14FB03852}"/>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7">
                                            <p:graphicEl>
                                              <a:dgm id="{6C74B01E-CD33-48F8-B787-098879B7CC52}"/>
                                            </p:graphicEl>
                                          </p:spTgt>
                                        </p:tgtEl>
                                        <p:attrNameLst>
                                          <p:attrName>style.visibility</p:attrName>
                                        </p:attrNameLst>
                                      </p:cBhvr>
                                      <p:to>
                                        <p:strVal val="visible"/>
                                      </p:to>
                                    </p:set>
                                    <p:animEffect transition="in" filter="fade">
                                      <p:cBhvr>
                                        <p:cTn id="21" dur="1000"/>
                                        <p:tgtEl>
                                          <p:spTgt spid="7">
                                            <p:graphicEl>
                                              <a:dgm id="{6C74B01E-CD33-48F8-B787-098879B7CC52}"/>
                                            </p:graphicEl>
                                          </p:spTgt>
                                        </p:tgtEl>
                                      </p:cBhvr>
                                    </p:animEffect>
                                    <p:anim calcmode="lin" valueType="num">
                                      <p:cBhvr>
                                        <p:cTn id="22" dur="1000" fill="hold"/>
                                        <p:tgtEl>
                                          <p:spTgt spid="7">
                                            <p:graphicEl>
                                              <a:dgm id="{6C74B01E-CD33-48F8-B787-098879B7CC52}"/>
                                            </p:graphicEl>
                                          </p:spTgt>
                                        </p:tgtEl>
                                        <p:attrNameLst>
                                          <p:attrName>ppt_x</p:attrName>
                                        </p:attrNameLst>
                                      </p:cBhvr>
                                      <p:tavLst>
                                        <p:tav tm="0">
                                          <p:val>
                                            <p:strVal val="#ppt_x"/>
                                          </p:val>
                                        </p:tav>
                                        <p:tav tm="100000">
                                          <p:val>
                                            <p:strVal val="#ppt_x"/>
                                          </p:val>
                                        </p:tav>
                                      </p:tavLst>
                                    </p:anim>
                                    <p:anim calcmode="lin" valueType="num">
                                      <p:cBhvr>
                                        <p:cTn id="23" dur="1000" fill="hold"/>
                                        <p:tgtEl>
                                          <p:spTgt spid="7">
                                            <p:graphicEl>
                                              <a:dgm id="{6C74B01E-CD33-48F8-B787-098879B7CC52}"/>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
                                            <p:graphicEl>
                                              <a:dgm id="{14D22C44-92EB-4C31-A2F8-6BB1AAD2A30A}"/>
                                            </p:graphicEl>
                                          </p:spTgt>
                                        </p:tgtEl>
                                        <p:attrNameLst>
                                          <p:attrName>style.visibility</p:attrName>
                                        </p:attrNameLst>
                                      </p:cBhvr>
                                      <p:to>
                                        <p:strVal val="visible"/>
                                      </p:to>
                                    </p:set>
                                    <p:animEffect transition="in" filter="fade">
                                      <p:cBhvr>
                                        <p:cTn id="28" dur="1000"/>
                                        <p:tgtEl>
                                          <p:spTgt spid="7">
                                            <p:graphicEl>
                                              <a:dgm id="{14D22C44-92EB-4C31-A2F8-6BB1AAD2A30A}"/>
                                            </p:graphicEl>
                                          </p:spTgt>
                                        </p:tgtEl>
                                      </p:cBhvr>
                                    </p:animEffect>
                                    <p:anim calcmode="lin" valueType="num">
                                      <p:cBhvr>
                                        <p:cTn id="29" dur="1000" fill="hold"/>
                                        <p:tgtEl>
                                          <p:spTgt spid="7">
                                            <p:graphicEl>
                                              <a:dgm id="{14D22C44-92EB-4C31-A2F8-6BB1AAD2A30A}"/>
                                            </p:graphicEl>
                                          </p:spTgt>
                                        </p:tgtEl>
                                        <p:attrNameLst>
                                          <p:attrName>ppt_x</p:attrName>
                                        </p:attrNameLst>
                                      </p:cBhvr>
                                      <p:tavLst>
                                        <p:tav tm="0">
                                          <p:val>
                                            <p:strVal val="#ppt_x"/>
                                          </p:val>
                                        </p:tav>
                                        <p:tav tm="100000">
                                          <p:val>
                                            <p:strVal val="#ppt_x"/>
                                          </p:val>
                                        </p:tav>
                                      </p:tavLst>
                                    </p:anim>
                                    <p:anim calcmode="lin" valueType="num">
                                      <p:cBhvr>
                                        <p:cTn id="30" dur="1000" fill="hold"/>
                                        <p:tgtEl>
                                          <p:spTgt spid="7">
                                            <p:graphicEl>
                                              <a:dgm id="{14D22C44-92EB-4C31-A2F8-6BB1AAD2A30A}"/>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7">
                                            <p:graphicEl>
                                              <a:dgm id="{9692C645-E1A3-4259-A685-DD83FF2511A2}"/>
                                            </p:graphicEl>
                                          </p:spTgt>
                                        </p:tgtEl>
                                        <p:attrNameLst>
                                          <p:attrName>style.visibility</p:attrName>
                                        </p:attrNameLst>
                                      </p:cBhvr>
                                      <p:to>
                                        <p:strVal val="visible"/>
                                      </p:to>
                                    </p:set>
                                    <p:animEffect transition="in" filter="fade">
                                      <p:cBhvr>
                                        <p:cTn id="35" dur="1000"/>
                                        <p:tgtEl>
                                          <p:spTgt spid="7">
                                            <p:graphicEl>
                                              <a:dgm id="{9692C645-E1A3-4259-A685-DD83FF2511A2}"/>
                                            </p:graphicEl>
                                          </p:spTgt>
                                        </p:tgtEl>
                                      </p:cBhvr>
                                    </p:animEffect>
                                    <p:anim calcmode="lin" valueType="num">
                                      <p:cBhvr>
                                        <p:cTn id="36" dur="1000" fill="hold"/>
                                        <p:tgtEl>
                                          <p:spTgt spid="7">
                                            <p:graphicEl>
                                              <a:dgm id="{9692C645-E1A3-4259-A685-DD83FF2511A2}"/>
                                            </p:graphicEl>
                                          </p:spTgt>
                                        </p:tgtEl>
                                        <p:attrNameLst>
                                          <p:attrName>ppt_x</p:attrName>
                                        </p:attrNameLst>
                                      </p:cBhvr>
                                      <p:tavLst>
                                        <p:tav tm="0">
                                          <p:val>
                                            <p:strVal val="#ppt_x"/>
                                          </p:val>
                                        </p:tav>
                                        <p:tav tm="100000">
                                          <p:val>
                                            <p:strVal val="#ppt_x"/>
                                          </p:val>
                                        </p:tav>
                                      </p:tavLst>
                                    </p:anim>
                                    <p:anim calcmode="lin" valueType="num">
                                      <p:cBhvr>
                                        <p:cTn id="37" dur="1000" fill="hold"/>
                                        <p:tgtEl>
                                          <p:spTgt spid="7">
                                            <p:graphicEl>
                                              <a:dgm id="{9692C645-E1A3-4259-A685-DD83FF2511A2}"/>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7">
                                            <p:graphicEl>
                                              <a:dgm id="{EED70EF9-F6B2-41A1-8006-B2BFE2BDC1F8}"/>
                                            </p:graphicEl>
                                          </p:spTgt>
                                        </p:tgtEl>
                                        <p:attrNameLst>
                                          <p:attrName>style.visibility</p:attrName>
                                        </p:attrNameLst>
                                      </p:cBhvr>
                                      <p:to>
                                        <p:strVal val="visible"/>
                                      </p:to>
                                    </p:set>
                                    <p:animEffect transition="in" filter="fade">
                                      <p:cBhvr>
                                        <p:cTn id="42" dur="1000"/>
                                        <p:tgtEl>
                                          <p:spTgt spid="7">
                                            <p:graphicEl>
                                              <a:dgm id="{EED70EF9-F6B2-41A1-8006-B2BFE2BDC1F8}"/>
                                            </p:graphicEl>
                                          </p:spTgt>
                                        </p:tgtEl>
                                      </p:cBhvr>
                                    </p:animEffect>
                                    <p:anim calcmode="lin" valueType="num">
                                      <p:cBhvr>
                                        <p:cTn id="43" dur="1000" fill="hold"/>
                                        <p:tgtEl>
                                          <p:spTgt spid="7">
                                            <p:graphicEl>
                                              <a:dgm id="{EED70EF9-F6B2-41A1-8006-B2BFE2BDC1F8}"/>
                                            </p:graphicEl>
                                          </p:spTgt>
                                        </p:tgtEl>
                                        <p:attrNameLst>
                                          <p:attrName>ppt_x</p:attrName>
                                        </p:attrNameLst>
                                      </p:cBhvr>
                                      <p:tavLst>
                                        <p:tav tm="0">
                                          <p:val>
                                            <p:strVal val="#ppt_x"/>
                                          </p:val>
                                        </p:tav>
                                        <p:tav tm="100000">
                                          <p:val>
                                            <p:strVal val="#ppt_x"/>
                                          </p:val>
                                        </p:tav>
                                      </p:tavLst>
                                    </p:anim>
                                    <p:anim calcmode="lin" valueType="num">
                                      <p:cBhvr>
                                        <p:cTn id="44" dur="1000" fill="hold"/>
                                        <p:tgtEl>
                                          <p:spTgt spid="7">
                                            <p:graphicEl>
                                              <a:dgm id="{EED70EF9-F6B2-41A1-8006-B2BFE2BDC1F8}"/>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7">
                                            <p:graphicEl>
                                              <a:dgm id="{78F1347A-6934-46C6-8EBF-FD79962538E7}"/>
                                            </p:graphicEl>
                                          </p:spTgt>
                                        </p:tgtEl>
                                        <p:attrNameLst>
                                          <p:attrName>style.visibility</p:attrName>
                                        </p:attrNameLst>
                                      </p:cBhvr>
                                      <p:to>
                                        <p:strVal val="visible"/>
                                      </p:to>
                                    </p:set>
                                    <p:animEffect transition="in" filter="fade">
                                      <p:cBhvr>
                                        <p:cTn id="49" dur="1000"/>
                                        <p:tgtEl>
                                          <p:spTgt spid="7">
                                            <p:graphicEl>
                                              <a:dgm id="{78F1347A-6934-46C6-8EBF-FD79962538E7}"/>
                                            </p:graphicEl>
                                          </p:spTgt>
                                        </p:tgtEl>
                                      </p:cBhvr>
                                    </p:animEffect>
                                    <p:anim calcmode="lin" valueType="num">
                                      <p:cBhvr>
                                        <p:cTn id="50" dur="1000" fill="hold"/>
                                        <p:tgtEl>
                                          <p:spTgt spid="7">
                                            <p:graphicEl>
                                              <a:dgm id="{78F1347A-6934-46C6-8EBF-FD79962538E7}"/>
                                            </p:graphicEl>
                                          </p:spTgt>
                                        </p:tgtEl>
                                        <p:attrNameLst>
                                          <p:attrName>ppt_x</p:attrName>
                                        </p:attrNameLst>
                                      </p:cBhvr>
                                      <p:tavLst>
                                        <p:tav tm="0">
                                          <p:val>
                                            <p:strVal val="#ppt_x"/>
                                          </p:val>
                                        </p:tav>
                                        <p:tav tm="100000">
                                          <p:val>
                                            <p:strVal val="#ppt_x"/>
                                          </p:val>
                                        </p:tav>
                                      </p:tavLst>
                                    </p:anim>
                                    <p:anim calcmode="lin" valueType="num">
                                      <p:cBhvr>
                                        <p:cTn id="51" dur="1000" fill="hold"/>
                                        <p:tgtEl>
                                          <p:spTgt spid="7">
                                            <p:graphicEl>
                                              <a:dgm id="{78F1347A-6934-46C6-8EBF-FD79962538E7}"/>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7">
                                            <p:graphicEl>
                                              <a:dgm id="{99DB747B-2250-472B-ADDD-074A934027BB}"/>
                                            </p:graphicEl>
                                          </p:spTgt>
                                        </p:tgtEl>
                                        <p:attrNameLst>
                                          <p:attrName>style.visibility</p:attrName>
                                        </p:attrNameLst>
                                      </p:cBhvr>
                                      <p:to>
                                        <p:strVal val="visible"/>
                                      </p:to>
                                    </p:set>
                                    <p:animEffect transition="in" filter="fade">
                                      <p:cBhvr>
                                        <p:cTn id="56" dur="1000"/>
                                        <p:tgtEl>
                                          <p:spTgt spid="7">
                                            <p:graphicEl>
                                              <a:dgm id="{99DB747B-2250-472B-ADDD-074A934027BB}"/>
                                            </p:graphicEl>
                                          </p:spTgt>
                                        </p:tgtEl>
                                      </p:cBhvr>
                                    </p:animEffect>
                                    <p:anim calcmode="lin" valueType="num">
                                      <p:cBhvr>
                                        <p:cTn id="57" dur="1000" fill="hold"/>
                                        <p:tgtEl>
                                          <p:spTgt spid="7">
                                            <p:graphicEl>
                                              <a:dgm id="{99DB747B-2250-472B-ADDD-074A934027BB}"/>
                                            </p:graphicEl>
                                          </p:spTgt>
                                        </p:tgtEl>
                                        <p:attrNameLst>
                                          <p:attrName>ppt_x</p:attrName>
                                        </p:attrNameLst>
                                      </p:cBhvr>
                                      <p:tavLst>
                                        <p:tav tm="0">
                                          <p:val>
                                            <p:strVal val="#ppt_x"/>
                                          </p:val>
                                        </p:tav>
                                        <p:tav tm="100000">
                                          <p:val>
                                            <p:strVal val="#ppt_x"/>
                                          </p:val>
                                        </p:tav>
                                      </p:tavLst>
                                    </p:anim>
                                    <p:anim calcmode="lin" valueType="num">
                                      <p:cBhvr>
                                        <p:cTn id="58" dur="1000" fill="hold"/>
                                        <p:tgtEl>
                                          <p:spTgt spid="7">
                                            <p:graphicEl>
                                              <a:dgm id="{99DB747B-2250-472B-ADDD-074A934027B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Clinical Trial Risks and Benefits </a:t>
            </a:r>
          </a:p>
        </p:txBody>
      </p:sp>
      <p:graphicFrame>
        <p:nvGraphicFramePr>
          <p:cNvPr id="5" name="Diagram 4" descr="Table depicting risks and benefits of clinical trials:&#10;&#10;Risks:&#10;New treatments are not always better or may not work as well as treatments already being used;&#10;New treatments may have unexpected or worse side effects than current treatments;&#10;Patients in a clinical trial may have more doctor visits, procedures or tests;&#10;Some costs may not be covered by health insurance or the study’s sponsor. &#10;&#10;Benefits: &#10;New treatments may be more effective or safer than the current treatments;&#10;Patients in a clinical trial may be the first to benefit from new treatments before they are widely available;&#10;Patients get high quality care and are closely followed by doctors and other health professionals;&#10;Patients can help others by being part of medical research.&#10;"/>
          <p:cNvGraphicFramePr/>
          <p:nvPr>
            <p:extLst>
              <p:ext uri="{D42A27DB-BD31-4B8C-83A1-F6EECF244321}">
                <p14:modId xmlns:p14="http://schemas.microsoft.com/office/powerpoint/2010/main" val="2357311927"/>
              </p:ext>
            </p:extLst>
          </p:nvPr>
        </p:nvGraphicFramePr>
        <p:xfrm>
          <a:off x="228600" y="1030633"/>
          <a:ext cx="8315178" cy="42505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657600" y="5296385"/>
            <a:ext cx="5334000" cy="276999"/>
          </a:xfrm>
          <a:prstGeom prst="rect">
            <a:avLst/>
          </a:prstGeom>
          <a:noFill/>
        </p:spPr>
        <p:txBody>
          <a:bodyPr wrap="square" rtlCol="0">
            <a:spAutoFit/>
          </a:bodyPr>
          <a:lstStyle/>
          <a:p>
            <a:pPr algn="r"/>
            <a:r>
              <a:rPr lang="en-US" sz="1200" i="1" dirty="0">
                <a:solidFill>
                  <a:schemeClr val="bg1">
                    <a:lumMod val="50000"/>
                  </a:schemeClr>
                </a:solidFill>
              </a:rPr>
              <a:t>Source: National Cancer Institute- Clinical Trials, 2015</a:t>
            </a:r>
          </a:p>
        </p:txBody>
      </p:sp>
    </p:spTree>
    <p:extLst>
      <p:ext uri="{BB962C8B-B14F-4D97-AF65-F5344CB8AC3E}">
        <p14:creationId xmlns:p14="http://schemas.microsoft.com/office/powerpoint/2010/main" val="1987983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dirty="0"/>
              <a:t>Checkpoint</a:t>
            </a:r>
          </a:p>
        </p:txBody>
      </p:sp>
      <p:sp>
        <p:nvSpPr>
          <p:cNvPr id="6" name="Content Placeholder 5"/>
          <p:cNvSpPr>
            <a:spLocks noGrp="1"/>
          </p:cNvSpPr>
          <p:nvPr>
            <p:ph idx="1"/>
          </p:nvPr>
        </p:nvSpPr>
        <p:spPr/>
        <p:txBody>
          <a:bodyPr>
            <a:normAutofit/>
          </a:bodyPr>
          <a:lstStyle/>
          <a:p>
            <a:pPr marL="0" indent="0">
              <a:spcBef>
                <a:spcPts val="600"/>
              </a:spcBef>
              <a:spcAft>
                <a:spcPts val="600"/>
              </a:spcAft>
              <a:buNone/>
            </a:pPr>
            <a:r>
              <a:rPr lang="en-US" sz="2800" dirty="0"/>
              <a:t>Which of the following is NOT an ethical principle that protects patients in research?</a:t>
            </a:r>
          </a:p>
          <a:p>
            <a:pPr marL="514350" indent="-514350">
              <a:spcBef>
                <a:spcPts val="600"/>
              </a:spcBef>
              <a:spcAft>
                <a:spcPts val="600"/>
              </a:spcAft>
              <a:buFont typeface="+mj-lt"/>
              <a:buAutoNum type="alphaLcParenR"/>
            </a:pPr>
            <a:r>
              <a:rPr lang="en-US" sz="2800" dirty="0"/>
              <a:t>Support</a:t>
            </a:r>
          </a:p>
          <a:p>
            <a:pPr marL="514350" indent="-514350">
              <a:spcBef>
                <a:spcPts val="600"/>
              </a:spcBef>
              <a:spcAft>
                <a:spcPts val="600"/>
              </a:spcAft>
              <a:buFont typeface="+mj-lt"/>
              <a:buAutoNum type="alphaLcParenR"/>
            </a:pPr>
            <a:r>
              <a:rPr lang="en-US" sz="2800" dirty="0"/>
              <a:t>Justice</a:t>
            </a:r>
          </a:p>
          <a:p>
            <a:pPr marL="514350" indent="-514350">
              <a:spcBef>
                <a:spcPts val="600"/>
              </a:spcBef>
              <a:spcAft>
                <a:spcPts val="600"/>
              </a:spcAft>
              <a:buFont typeface="+mj-lt"/>
              <a:buAutoNum type="alphaLcParenR"/>
            </a:pPr>
            <a:r>
              <a:rPr lang="en-US" sz="2800" dirty="0"/>
              <a:t>Beneficence</a:t>
            </a:r>
          </a:p>
          <a:p>
            <a:pPr marL="514350" indent="-514350">
              <a:spcBef>
                <a:spcPts val="600"/>
              </a:spcBef>
              <a:spcAft>
                <a:spcPts val="600"/>
              </a:spcAft>
              <a:buFont typeface="+mj-lt"/>
              <a:buAutoNum type="alphaLcParenR"/>
            </a:pPr>
            <a:r>
              <a:rPr lang="en-US" sz="2800" dirty="0"/>
              <a:t>Respect</a:t>
            </a:r>
          </a:p>
        </p:txBody>
      </p:sp>
      <p:sp>
        <p:nvSpPr>
          <p:cNvPr id="7" name="TextBox 6"/>
          <p:cNvSpPr txBox="1"/>
          <p:nvPr/>
        </p:nvSpPr>
        <p:spPr>
          <a:xfrm>
            <a:off x="3657600" y="5296385"/>
            <a:ext cx="5334000" cy="276999"/>
          </a:xfrm>
          <a:prstGeom prst="rect">
            <a:avLst/>
          </a:prstGeom>
          <a:noFill/>
        </p:spPr>
        <p:txBody>
          <a:bodyPr wrap="square" rtlCol="0">
            <a:spAutoFit/>
          </a:bodyPr>
          <a:lstStyle/>
          <a:p>
            <a:pPr algn="r"/>
            <a:r>
              <a:rPr lang="en-US" sz="1200" i="1" dirty="0">
                <a:solidFill>
                  <a:schemeClr val="bg1">
                    <a:lumMod val="50000"/>
                  </a:schemeClr>
                </a:solidFill>
              </a:rPr>
              <a:t>Source: National Cancer Institute- Clinical Trials, 2015</a:t>
            </a:r>
          </a:p>
        </p:txBody>
      </p:sp>
    </p:spTree>
    <p:extLst>
      <p:ext uri="{BB962C8B-B14F-4D97-AF65-F5344CB8AC3E}">
        <p14:creationId xmlns:p14="http://schemas.microsoft.com/office/powerpoint/2010/main" val="3548283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Patient Protection</a:t>
            </a:r>
          </a:p>
        </p:txBody>
      </p:sp>
      <p:sp>
        <p:nvSpPr>
          <p:cNvPr id="3" name="Content Placeholder 2"/>
          <p:cNvSpPr>
            <a:spLocks noGrp="1"/>
          </p:cNvSpPr>
          <p:nvPr>
            <p:ph sz="half" idx="1"/>
          </p:nvPr>
        </p:nvSpPr>
        <p:spPr/>
        <p:txBody>
          <a:bodyPr/>
          <a:lstStyle/>
          <a:p>
            <a:pPr marL="0" indent="0">
              <a:spcBef>
                <a:spcPts val="600"/>
              </a:spcBef>
              <a:spcAft>
                <a:spcPts val="600"/>
              </a:spcAft>
              <a:buNone/>
            </a:pPr>
            <a:r>
              <a:rPr lang="en-US" sz="2400" dirty="0"/>
              <a:t>Medical ethics (Belmont Report)</a:t>
            </a:r>
          </a:p>
          <a:p>
            <a:pPr>
              <a:spcBef>
                <a:spcPts val="600"/>
              </a:spcBef>
              <a:spcAft>
                <a:spcPts val="600"/>
              </a:spcAft>
            </a:pPr>
            <a:r>
              <a:rPr lang="en-US" sz="2000" dirty="0"/>
              <a:t>Respect</a:t>
            </a:r>
          </a:p>
          <a:p>
            <a:pPr>
              <a:spcBef>
                <a:spcPts val="600"/>
              </a:spcBef>
              <a:spcAft>
                <a:spcPts val="600"/>
              </a:spcAft>
            </a:pPr>
            <a:r>
              <a:rPr lang="en-US" sz="2000" dirty="0"/>
              <a:t>Beneficence</a:t>
            </a:r>
          </a:p>
          <a:p>
            <a:pPr>
              <a:spcBef>
                <a:spcPts val="600"/>
              </a:spcBef>
              <a:spcAft>
                <a:spcPts val="600"/>
              </a:spcAft>
            </a:pPr>
            <a:r>
              <a:rPr lang="en-US" sz="2000" dirty="0"/>
              <a:t>Justice	</a:t>
            </a:r>
          </a:p>
          <a:p>
            <a:pPr marL="0" indent="0">
              <a:spcBef>
                <a:spcPts val="600"/>
              </a:spcBef>
              <a:spcAft>
                <a:spcPts val="600"/>
              </a:spcAft>
              <a:buNone/>
            </a:pPr>
            <a:r>
              <a:rPr lang="en-US" sz="2000" dirty="0"/>
              <a:t>	</a:t>
            </a:r>
          </a:p>
          <a:p>
            <a:pPr marL="0" indent="0">
              <a:spcBef>
                <a:spcPts val="600"/>
              </a:spcBef>
              <a:spcAft>
                <a:spcPts val="600"/>
              </a:spcAft>
              <a:buNone/>
            </a:pPr>
            <a:r>
              <a:rPr lang="en-US" sz="2400" dirty="0"/>
              <a:t>Scientific Review</a:t>
            </a:r>
          </a:p>
          <a:p>
            <a:pPr>
              <a:spcBef>
                <a:spcPts val="600"/>
              </a:spcBef>
              <a:spcAft>
                <a:spcPts val="600"/>
              </a:spcAft>
            </a:pPr>
            <a:r>
              <a:rPr lang="en-US" sz="2000" dirty="0"/>
              <a:t>IRB</a:t>
            </a:r>
          </a:p>
          <a:p>
            <a:pPr marL="0" indent="0">
              <a:spcBef>
                <a:spcPts val="600"/>
              </a:spcBef>
              <a:spcAft>
                <a:spcPts val="600"/>
              </a:spcAft>
              <a:buNone/>
            </a:pPr>
            <a:r>
              <a:rPr lang="en-US" dirty="0"/>
              <a:t>		</a:t>
            </a:r>
          </a:p>
          <a:p>
            <a:pPr marL="0" indent="0">
              <a:buNone/>
            </a:pPr>
            <a:endParaRPr lang="en-US" dirty="0"/>
          </a:p>
          <a:p>
            <a:pPr marL="0" indent="0">
              <a:buNone/>
            </a:pPr>
            <a:r>
              <a:rPr lang="en-US" dirty="0"/>
              <a:t>	</a:t>
            </a:r>
          </a:p>
        </p:txBody>
      </p:sp>
      <p:sp>
        <p:nvSpPr>
          <p:cNvPr id="4" name="Content Placeholder 3"/>
          <p:cNvSpPr>
            <a:spLocks noGrp="1"/>
          </p:cNvSpPr>
          <p:nvPr>
            <p:ph sz="half" idx="2"/>
          </p:nvPr>
        </p:nvSpPr>
        <p:spPr>
          <a:xfrm>
            <a:off x="4648200" y="1600201"/>
            <a:ext cx="4267200" cy="4343400"/>
          </a:xfrm>
        </p:spPr>
        <p:txBody>
          <a:bodyPr/>
          <a:lstStyle/>
          <a:p>
            <a:pPr marL="0" indent="0">
              <a:spcBef>
                <a:spcPts val="600"/>
              </a:spcBef>
              <a:spcAft>
                <a:spcPts val="600"/>
              </a:spcAft>
              <a:buNone/>
            </a:pPr>
            <a:r>
              <a:rPr lang="en-US" sz="2400" dirty="0"/>
              <a:t>Strict Research Protocols</a:t>
            </a:r>
          </a:p>
          <a:p>
            <a:pPr marL="0" indent="0">
              <a:spcBef>
                <a:spcPts val="600"/>
              </a:spcBef>
              <a:spcAft>
                <a:spcPts val="600"/>
              </a:spcAft>
              <a:buNone/>
            </a:pPr>
            <a:r>
              <a:rPr lang="en-US" sz="2400" dirty="0"/>
              <a:t>Informed Consent </a:t>
            </a:r>
          </a:p>
          <a:p>
            <a:pPr>
              <a:spcBef>
                <a:spcPts val="600"/>
              </a:spcBef>
              <a:spcAft>
                <a:spcPts val="600"/>
              </a:spcAft>
            </a:pPr>
            <a:r>
              <a:rPr lang="en-US" sz="2400" dirty="0"/>
              <a:t>Purpose of trial</a:t>
            </a:r>
          </a:p>
          <a:p>
            <a:pPr>
              <a:spcBef>
                <a:spcPts val="600"/>
              </a:spcBef>
              <a:spcAft>
                <a:spcPts val="600"/>
              </a:spcAft>
            </a:pPr>
            <a:r>
              <a:rPr lang="en-US" sz="2400" dirty="0"/>
              <a:t>What will happen </a:t>
            </a:r>
          </a:p>
          <a:p>
            <a:pPr>
              <a:spcBef>
                <a:spcPts val="600"/>
              </a:spcBef>
              <a:spcAft>
                <a:spcPts val="600"/>
              </a:spcAft>
            </a:pPr>
            <a:r>
              <a:rPr lang="en-US" sz="2400" dirty="0"/>
              <a:t>Benefits and risks</a:t>
            </a:r>
          </a:p>
          <a:p>
            <a:pPr>
              <a:spcBef>
                <a:spcPts val="600"/>
              </a:spcBef>
              <a:spcAft>
                <a:spcPts val="600"/>
              </a:spcAft>
            </a:pPr>
            <a:r>
              <a:rPr lang="en-US" sz="2400" dirty="0"/>
              <a:t>Patients rights</a:t>
            </a:r>
          </a:p>
          <a:p>
            <a:pPr>
              <a:spcBef>
                <a:spcPts val="600"/>
              </a:spcBef>
              <a:spcAft>
                <a:spcPts val="600"/>
              </a:spcAft>
            </a:pPr>
            <a:r>
              <a:rPr lang="en-US" sz="2400" dirty="0"/>
              <a:t>Language accessible</a:t>
            </a:r>
          </a:p>
          <a:p>
            <a:pPr marL="0" indent="0">
              <a:buNone/>
            </a:pPr>
            <a:r>
              <a:rPr lang="en-US" sz="2400" dirty="0"/>
              <a:t>	</a:t>
            </a:r>
          </a:p>
        </p:txBody>
      </p:sp>
      <p:sp>
        <p:nvSpPr>
          <p:cNvPr id="6" name="TextBox 5"/>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825766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What is the process for the patient? </a:t>
            </a:r>
          </a:p>
        </p:txBody>
      </p:sp>
      <p:sp>
        <p:nvSpPr>
          <p:cNvPr id="4" name="TextBox 3"/>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
        <p:nvSpPr>
          <p:cNvPr id="3" name="TextBox 2"/>
          <p:cNvSpPr txBox="1"/>
          <p:nvPr/>
        </p:nvSpPr>
        <p:spPr>
          <a:xfrm>
            <a:off x="685800" y="1524000"/>
            <a:ext cx="8153400" cy="3724096"/>
          </a:xfrm>
          <a:prstGeom prst="rect">
            <a:avLst/>
          </a:prstGeom>
          <a:noFill/>
        </p:spPr>
        <p:txBody>
          <a:bodyPr wrap="square" rtlCol="0">
            <a:spAutoFit/>
          </a:bodyPr>
          <a:lstStyle/>
          <a:p>
            <a:pPr indent="-228600">
              <a:buAutoNum type="arabicPeriod"/>
            </a:pPr>
            <a:r>
              <a:rPr lang="en-US" sz="2400" dirty="0"/>
              <a:t>If a particular clinical trial is an option for a patient, the patient’s doctor will talk with them about the clinical trial. </a:t>
            </a:r>
          </a:p>
          <a:p>
            <a:r>
              <a:rPr lang="en-US" sz="2400" dirty="0"/>
              <a:t>2. The process of helping the patient understand the         clinical trial is called Informed Consent. </a:t>
            </a:r>
          </a:p>
          <a:p>
            <a:r>
              <a:rPr lang="en-US" sz="2400" dirty="0"/>
              <a:t>3. Once enrolled in a clinical trial, the patient will receive either the new treatment or a treatment that is already available. </a:t>
            </a:r>
          </a:p>
          <a:p>
            <a:r>
              <a:rPr lang="en-US" sz="2400" dirty="0"/>
              <a:t>4. If the treatment is effective, patients may be able to  continue the treatment after the clinical trial.</a:t>
            </a:r>
          </a:p>
          <a:p>
            <a:endParaRPr lang="en-US" sz="2000" dirty="0"/>
          </a:p>
        </p:txBody>
      </p:sp>
    </p:spTree>
    <p:extLst>
      <p:ext uri="{BB962C8B-B14F-4D97-AF65-F5344CB8AC3E}">
        <p14:creationId xmlns:p14="http://schemas.microsoft.com/office/powerpoint/2010/main" val="208639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The Navigator Role in Clinical Trials</a:t>
            </a:r>
          </a:p>
        </p:txBody>
      </p:sp>
      <p:sp>
        <p:nvSpPr>
          <p:cNvPr id="3" name="Content Placeholder 2"/>
          <p:cNvSpPr>
            <a:spLocks noGrp="1"/>
          </p:cNvSpPr>
          <p:nvPr>
            <p:ph sz="half" idx="1"/>
          </p:nvPr>
        </p:nvSpPr>
        <p:spPr>
          <a:xfrm>
            <a:off x="457200" y="1447801"/>
            <a:ext cx="4038600" cy="4191000"/>
          </a:xfrm>
        </p:spPr>
        <p:txBody>
          <a:bodyPr/>
          <a:lstStyle/>
          <a:p>
            <a:pPr marL="0" indent="0">
              <a:spcBef>
                <a:spcPts val="600"/>
              </a:spcBef>
              <a:spcAft>
                <a:spcPts val="600"/>
              </a:spcAft>
              <a:buNone/>
            </a:pPr>
            <a:r>
              <a:rPr lang="en-US" b="1" dirty="0">
                <a:solidFill>
                  <a:srgbClr val="167806"/>
                </a:solidFill>
              </a:rPr>
              <a:t>YES</a:t>
            </a:r>
            <a:r>
              <a:rPr lang="en-US" b="1" dirty="0">
                <a:solidFill>
                  <a:srgbClr val="49F42C"/>
                </a:solidFill>
              </a:rPr>
              <a:t> </a:t>
            </a:r>
            <a:endParaRPr lang="en-US" dirty="0">
              <a:solidFill>
                <a:srgbClr val="C00000"/>
              </a:solidFill>
            </a:endParaRPr>
          </a:p>
          <a:p>
            <a:pPr marL="0" indent="0">
              <a:spcBef>
                <a:spcPts val="600"/>
              </a:spcBef>
              <a:spcAft>
                <a:spcPts val="600"/>
              </a:spcAft>
              <a:buNone/>
            </a:pPr>
            <a:r>
              <a:rPr lang="en-US" sz="2200" dirty="0"/>
              <a:t>Increase patient interest </a:t>
            </a:r>
          </a:p>
          <a:p>
            <a:pPr marL="0" indent="0">
              <a:spcBef>
                <a:spcPts val="600"/>
              </a:spcBef>
              <a:spcAft>
                <a:spcPts val="600"/>
              </a:spcAft>
              <a:buNone/>
            </a:pPr>
            <a:r>
              <a:rPr lang="en-US" sz="2200" dirty="0"/>
              <a:t>Reduce barriers</a:t>
            </a:r>
          </a:p>
          <a:p>
            <a:pPr marL="0" indent="0">
              <a:spcBef>
                <a:spcPts val="600"/>
              </a:spcBef>
              <a:spcAft>
                <a:spcPts val="600"/>
              </a:spcAft>
              <a:buNone/>
            </a:pPr>
            <a:endParaRPr lang="en-US" sz="2400" dirty="0"/>
          </a:p>
          <a:p>
            <a:pPr marL="0" indent="0">
              <a:spcBef>
                <a:spcPts val="600"/>
              </a:spcBef>
              <a:spcAft>
                <a:spcPts val="600"/>
              </a:spcAft>
              <a:buNone/>
            </a:pPr>
            <a:r>
              <a:rPr lang="en-US" b="1" dirty="0">
                <a:solidFill>
                  <a:srgbClr val="6B5000"/>
                </a:solidFill>
              </a:rPr>
              <a:t>MAYBE</a:t>
            </a:r>
            <a:endParaRPr lang="en-US" sz="2400" dirty="0">
              <a:solidFill>
                <a:srgbClr val="6B5000"/>
              </a:solidFill>
            </a:endParaRPr>
          </a:p>
          <a:p>
            <a:pPr marL="0" indent="0">
              <a:spcBef>
                <a:spcPts val="600"/>
              </a:spcBef>
              <a:spcAft>
                <a:spcPts val="600"/>
              </a:spcAft>
              <a:buNone/>
            </a:pPr>
            <a:r>
              <a:rPr lang="en-US" sz="2200" dirty="0"/>
              <a:t>Explain clinical trials</a:t>
            </a:r>
          </a:p>
          <a:p>
            <a:pPr marL="0" indent="0">
              <a:buNone/>
            </a:pPr>
            <a:endParaRPr lang="en-US" sz="2400" dirty="0"/>
          </a:p>
        </p:txBody>
      </p:sp>
      <p:sp>
        <p:nvSpPr>
          <p:cNvPr id="4" name="Content Placeholder 3"/>
          <p:cNvSpPr>
            <a:spLocks noGrp="1"/>
          </p:cNvSpPr>
          <p:nvPr>
            <p:ph sz="half" idx="2"/>
          </p:nvPr>
        </p:nvSpPr>
        <p:spPr>
          <a:xfrm>
            <a:off x="4648200" y="1447801"/>
            <a:ext cx="4495800" cy="4038600"/>
          </a:xfrm>
        </p:spPr>
        <p:txBody>
          <a:bodyPr/>
          <a:lstStyle/>
          <a:p>
            <a:pPr marL="0" indent="0">
              <a:spcBef>
                <a:spcPts val="600"/>
              </a:spcBef>
              <a:spcAft>
                <a:spcPts val="600"/>
              </a:spcAft>
              <a:buNone/>
            </a:pPr>
            <a:r>
              <a:rPr lang="en-US" b="1" dirty="0">
                <a:solidFill>
                  <a:srgbClr val="C00000"/>
                </a:solidFill>
              </a:rPr>
              <a:t>NO</a:t>
            </a:r>
            <a:endParaRPr lang="en-US" sz="2400" dirty="0">
              <a:solidFill>
                <a:srgbClr val="00B050"/>
              </a:solidFill>
            </a:endParaRPr>
          </a:p>
          <a:p>
            <a:pPr marL="0" indent="0">
              <a:spcBef>
                <a:spcPts val="600"/>
              </a:spcBef>
              <a:spcAft>
                <a:spcPts val="600"/>
              </a:spcAft>
              <a:buNone/>
            </a:pPr>
            <a:r>
              <a:rPr lang="en-US" sz="2200" dirty="0"/>
              <a:t>Encourage patients to join clinical trial</a:t>
            </a:r>
          </a:p>
          <a:p>
            <a:pPr marL="0" indent="0">
              <a:spcBef>
                <a:spcPts val="600"/>
              </a:spcBef>
              <a:spcAft>
                <a:spcPts val="600"/>
              </a:spcAft>
              <a:buNone/>
            </a:pPr>
            <a:r>
              <a:rPr lang="en-US" sz="2200" dirty="0"/>
              <a:t>Decides if a patient can join a clinical trial </a:t>
            </a:r>
          </a:p>
          <a:p>
            <a:pPr marL="0" indent="0">
              <a:spcBef>
                <a:spcPts val="600"/>
              </a:spcBef>
              <a:spcAft>
                <a:spcPts val="600"/>
              </a:spcAft>
              <a:buNone/>
            </a:pPr>
            <a:r>
              <a:rPr lang="en-US" sz="2200" dirty="0"/>
              <a:t>Provide details about a specific trial</a:t>
            </a:r>
            <a:endParaRPr lang="en-US" sz="2200" dirty="0">
              <a:solidFill>
                <a:srgbClr val="00B050"/>
              </a:solidFill>
            </a:endParaRPr>
          </a:p>
        </p:txBody>
      </p:sp>
      <p:sp>
        <p:nvSpPr>
          <p:cNvPr id="6" name="TextBox 5"/>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3102665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758" y="152400"/>
            <a:ext cx="8305800" cy="990600"/>
          </a:xfrm>
        </p:spPr>
        <p:txBody>
          <a:bodyPr>
            <a:noAutofit/>
          </a:bodyPr>
          <a:lstStyle/>
          <a:p>
            <a:pPr algn="l"/>
            <a:r>
              <a:rPr lang="en-US" sz="3600" dirty="0"/>
              <a:t>Helping Patients Understand Clinical Trials </a:t>
            </a:r>
          </a:p>
        </p:txBody>
      </p:sp>
      <p:sp>
        <p:nvSpPr>
          <p:cNvPr id="3" name="Content Placeholder 2"/>
          <p:cNvSpPr>
            <a:spLocks noGrp="1"/>
          </p:cNvSpPr>
          <p:nvPr>
            <p:ph sz="half" idx="1"/>
          </p:nvPr>
        </p:nvSpPr>
        <p:spPr>
          <a:xfrm>
            <a:off x="288758" y="1143000"/>
            <a:ext cx="8702842" cy="4343399"/>
          </a:xfrm>
        </p:spPr>
        <p:txBody>
          <a:bodyPr/>
          <a:lstStyle/>
          <a:p>
            <a:pPr marL="0" indent="0">
              <a:buNone/>
            </a:pPr>
            <a:r>
              <a:rPr lang="en-US" sz="2000" dirty="0"/>
              <a:t>Verbal information</a:t>
            </a:r>
          </a:p>
          <a:p>
            <a:pPr>
              <a:spcBef>
                <a:spcPts val="600"/>
              </a:spcBef>
              <a:spcAft>
                <a:spcPts val="600"/>
              </a:spcAft>
            </a:pPr>
            <a:r>
              <a:rPr lang="en-US" sz="1800" dirty="0"/>
              <a:t>Take notes</a:t>
            </a:r>
          </a:p>
          <a:p>
            <a:pPr>
              <a:spcBef>
                <a:spcPts val="600"/>
              </a:spcBef>
              <a:spcAft>
                <a:spcPts val="600"/>
              </a:spcAft>
            </a:pPr>
            <a:r>
              <a:rPr lang="en-US" sz="1800" dirty="0"/>
              <a:t>Check understanding</a:t>
            </a:r>
          </a:p>
          <a:p>
            <a:pPr marL="0" indent="0">
              <a:spcBef>
                <a:spcPts val="600"/>
              </a:spcBef>
              <a:spcAft>
                <a:spcPts val="600"/>
              </a:spcAft>
              <a:buNone/>
            </a:pPr>
            <a:r>
              <a:rPr lang="en-US" sz="1800" dirty="0"/>
              <a:t>   - </a:t>
            </a:r>
            <a:r>
              <a:rPr lang="en-US" sz="1600" dirty="0"/>
              <a:t>Teach back  </a:t>
            </a:r>
            <a:r>
              <a:rPr lang="en-US" sz="1600" i="1" dirty="0"/>
              <a:t>“Tell me what you know about this trial”</a:t>
            </a:r>
          </a:p>
          <a:p>
            <a:pPr marL="0" indent="0">
              <a:spcBef>
                <a:spcPts val="600"/>
              </a:spcBef>
              <a:spcAft>
                <a:spcPts val="600"/>
              </a:spcAft>
              <a:buNone/>
            </a:pPr>
            <a:r>
              <a:rPr lang="en-US" sz="1600" dirty="0"/>
              <a:t>   - Open-ended questions </a:t>
            </a:r>
            <a:r>
              <a:rPr lang="en-US" sz="1600" i="1" dirty="0"/>
              <a:t>“How do you feel about joining”</a:t>
            </a:r>
          </a:p>
          <a:p>
            <a:pPr>
              <a:spcBef>
                <a:spcPts val="600"/>
              </a:spcBef>
              <a:spcAft>
                <a:spcPts val="600"/>
              </a:spcAft>
            </a:pPr>
            <a:r>
              <a:rPr lang="en-US" sz="1800" dirty="0"/>
              <a:t>Connect patients to clinical coordinator</a:t>
            </a:r>
            <a:endParaRPr lang="en-US" sz="1200" dirty="0"/>
          </a:p>
          <a:p>
            <a:pPr marL="0" indent="0">
              <a:buNone/>
            </a:pPr>
            <a:r>
              <a:rPr lang="en-US" sz="2000" dirty="0"/>
              <a:t>Written information</a:t>
            </a:r>
            <a:endParaRPr lang="en-US" sz="1800" dirty="0"/>
          </a:p>
          <a:p>
            <a:pPr>
              <a:spcBef>
                <a:spcPts val="600"/>
              </a:spcBef>
              <a:spcAft>
                <a:spcPts val="600"/>
              </a:spcAft>
            </a:pPr>
            <a:r>
              <a:rPr lang="en-US" sz="1800" dirty="0"/>
              <a:t>Review written materials with patients</a:t>
            </a:r>
          </a:p>
          <a:p>
            <a:pPr>
              <a:spcBef>
                <a:spcPts val="600"/>
              </a:spcBef>
              <a:spcAft>
                <a:spcPts val="600"/>
              </a:spcAft>
            </a:pPr>
            <a:r>
              <a:rPr lang="en-US" sz="1800" dirty="0"/>
              <a:t>Write down medical term definitions</a:t>
            </a:r>
          </a:p>
          <a:p>
            <a:pPr>
              <a:spcBef>
                <a:spcPts val="600"/>
              </a:spcBef>
              <a:spcAft>
                <a:spcPts val="600"/>
              </a:spcAft>
            </a:pPr>
            <a:r>
              <a:rPr lang="en-US" sz="1800" dirty="0"/>
              <a:t>Consult with clinical coordinator for answers</a:t>
            </a:r>
          </a:p>
          <a:p>
            <a:pPr marL="457200" lvl="1" indent="0">
              <a:buNone/>
            </a:pPr>
            <a:endParaRPr lang="en-US" dirty="0"/>
          </a:p>
          <a:p>
            <a:pPr marL="457200" lvl="1" indent="0">
              <a:buNone/>
            </a:pPr>
            <a:endParaRPr lang="en-US" dirty="0"/>
          </a:p>
        </p:txBody>
      </p:sp>
      <p:sp>
        <p:nvSpPr>
          <p:cNvPr id="6" name="TextBox 5"/>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2565918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Reduce Fear or Reluctance About Clinical Trials </a:t>
            </a:r>
          </a:p>
        </p:txBody>
      </p:sp>
      <p:graphicFrame>
        <p:nvGraphicFramePr>
          <p:cNvPr id="5" name="Diagram 4" descr="Some possible questions to find out about a patient’s questions or concerns are: &#10;&#10;What concerns you about this clinical trial?&#10;How could this clinical trial be good for you?&#10;What do you think are the risks?&#10;What about this clinical trial may stop you from enrolling?&#10;What do you hear about clinical trials that worries you?&#10;What do you need to know to feel more comfortable about enrolling in this clinical trial?&#10;">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3391189011"/>
              </p:ext>
            </p:extLst>
          </p:nvPr>
        </p:nvGraphicFramePr>
        <p:xfrm>
          <a:off x="536171" y="1527342"/>
          <a:ext cx="8071658" cy="37304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409051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Acknowledgements</a:t>
            </a:r>
          </a:p>
        </p:txBody>
      </p:sp>
      <p:sp>
        <p:nvSpPr>
          <p:cNvPr id="3" name="Content Placeholder 2"/>
          <p:cNvSpPr>
            <a:spLocks noGrp="1"/>
          </p:cNvSpPr>
          <p:nvPr>
            <p:ph idx="1"/>
          </p:nvPr>
        </p:nvSpPr>
        <p:spPr>
          <a:xfrm>
            <a:off x="457200" y="1371601"/>
            <a:ext cx="8229600" cy="4191000"/>
          </a:xfrm>
        </p:spPr>
        <p:txBody>
          <a:bodyPr>
            <a:normAutofit lnSpcReduction="10000"/>
          </a:bodyPr>
          <a:lstStyle/>
          <a:p>
            <a:pPr marL="0" indent="0">
              <a:spcBef>
                <a:spcPts val="600"/>
              </a:spcBef>
              <a:spcAft>
                <a:spcPts val="600"/>
              </a:spcAft>
              <a:buNone/>
            </a:pPr>
            <a:r>
              <a:rPr lang="en-US" sz="28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600"/>
              </a:spcBef>
              <a:spcAft>
                <a:spcPts val="600"/>
              </a:spcAft>
              <a:buNone/>
            </a:pPr>
            <a:endParaRPr lang="en-US" sz="1000" dirty="0"/>
          </a:p>
          <a:p>
            <a:pPr marL="0" indent="0">
              <a:spcBef>
                <a:spcPts val="600"/>
              </a:spcBef>
              <a:spcAft>
                <a:spcPts val="600"/>
              </a:spcAft>
              <a:buNone/>
            </a:pPr>
            <a:r>
              <a:rPr lang="en-US" sz="2800" dirty="0"/>
              <a:t>Portions of this lesson are adapted with permission from the Patient Navigator Training Collaborative of the Colorado School of Public Health.</a:t>
            </a:r>
          </a:p>
        </p:txBody>
      </p:sp>
    </p:spTree>
    <p:extLst>
      <p:ext uri="{BB962C8B-B14F-4D97-AF65-F5344CB8AC3E}">
        <p14:creationId xmlns:p14="http://schemas.microsoft.com/office/powerpoint/2010/main" val="1470289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Common Concerns </a:t>
            </a:r>
          </a:p>
        </p:txBody>
      </p:sp>
      <p:graphicFrame>
        <p:nvGraphicFramePr>
          <p:cNvPr id="5" name="Content Placeholder 4" descr="Table depicting common patient concerns about clinical trials, such as:&#10;quality of care; new treatment not working as well as standard treatment; mistrust of medical research and being used as a &quot;guinea pig&quot;; Getting a placebo (sugar pill) instead of “real treatment”.&#10; "/>
          <p:cNvGraphicFramePr>
            <a:graphicFrameLocks noGrp="1"/>
          </p:cNvGraphicFramePr>
          <p:nvPr>
            <p:ph idx="1"/>
            <p:extLst>
              <p:ext uri="{D42A27DB-BD31-4B8C-83A1-F6EECF244321}">
                <p14:modId xmlns:p14="http://schemas.microsoft.com/office/powerpoint/2010/main" val="2195260512"/>
              </p:ext>
            </p:extLst>
          </p:nvPr>
        </p:nvGraphicFramePr>
        <p:xfrm>
          <a:off x="621321" y="1447799"/>
          <a:ext cx="7913079" cy="3810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7848600" y="5257800"/>
            <a:ext cx="1371600" cy="276999"/>
          </a:xfrm>
          <a:prstGeom prst="rect">
            <a:avLst/>
          </a:prstGeom>
          <a:noFill/>
        </p:spPr>
        <p:txBody>
          <a:bodyPr wrap="square" rtlCol="0">
            <a:spAutoFit/>
          </a:bodyPr>
          <a:lstStyle/>
          <a:p>
            <a:r>
              <a:rPr lang="en-US" sz="1200" i="1" dirty="0">
                <a:solidFill>
                  <a:schemeClr val="bg1">
                    <a:lumMod val="50000"/>
                  </a:schemeClr>
                </a:solidFill>
              </a:rPr>
              <a:t>Source: PNTC</a:t>
            </a:r>
          </a:p>
        </p:txBody>
      </p:sp>
    </p:spTree>
    <p:extLst>
      <p:ext uri="{BB962C8B-B14F-4D97-AF65-F5344CB8AC3E}">
        <p14:creationId xmlns:p14="http://schemas.microsoft.com/office/powerpoint/2010/main" val="1168475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dirty="0"/>
              <a:t>How to Find Clinical Trials</a:t>
            </a:r>
          </a:p>
        </p:txBody>
      </p:sp>
      <p:graphicFrame>
        <p:nvGraphicFramePr>
          <p:cNvPr id="2" name="Content Placeholder 1" descr="Table depicting a list of resources for patients who are looking for clinical trials. &#10;&#10;The National Cancer Institute lets you search through clinical trials and to learn more about clinical trials. Patients can search online, or they can call 800-4-CANCER to speak with someone who can help them.&#10;&#10;The American Cancer Society also has a Clinical Trials Matching Service that is available by phone at 800-303-5691. &#10;&#10;The National Institutes of Health also has an online search tool at clinicaltrials.gov.&#10;"/>
          <p:cNvGraphicFramePr>
            <a:graphicFrameLocks noGrp="1"/>
          </p:cNvGraphicFramePr>
          <p:nvPr>
            <p:ph idx="1"/>
            <p:extLst>
              <p:ext uri="{D42A27DB-BD31-4B8C-83A1-F6EECF244321}">
                <p14:modId xmlns:p14="http://schemas.microsoft.com/office/powerpoint/2010/main" val="3449090085"/>
              </p:ext>
            </p:extLst>
          </p:nvPr>
        </p:nvGraphicFramePr>
        <p:xfrm>
          <a:off x="457200" y="1447800"/>
          <a:ext cx="80772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5616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A17AD-8EB8-49A4-B79F-205A4E1F83C3}"/>
              </a:ext>
            </a:extLst>
          </p:cNvPr>
          <p:cNvSpPr>
            <a:spLocks noGrp="1"/>
          </p:cNvSpPr>
          <p:nvPr>
            <p:ph type="title"/>
          </p:nvPr>
        </p:nvSpPr>
        <p:spPr/>
        <p:txBody>
          <a:bodyPr>
            <a:normAutofit/>
          </a:bodyPr>
          <a:lstStyle/>
          <a:p>
            <a:r>
              <a:rPr lang="en-US" sz="3600" dirty="0"/>
              <a:t>Conclusion</a:t>
            </a:r>
          </a:p>
        </p:txBody>
      </p:sp>
      <p:sp>
        <p:nvSpPr>
          <p:cNvPr id="3" name="Content Placeholder 2">
            <a:extLst>
              <a:ext uri="{FF2B5EF4-FFF2-40B4-BE49-F238E27FC236}">
                <a16:creationId xmlns:a16="http://schemas.microsoft.com/office/drawing/2014/main" id="{6F984CCE-2912-4DC5-B32F-C2077B33DF67}"/>
              </a:ext>
            </a:extLst>
          </p:cNvPr>
          <p:cNvSpPr>
            <a:spLocks noGrp="1"/>
          </p:cNvSpPr>
          <p:nvPr>
            <p:ph idx="1"/>
          </p:nvPr>
        </p:nvSpPr>
        <p:spPr/>
        <p:txBody>
          <a:bodyPr/>
          <a:lstStyle/>
          <a:p>
            <a:r>
              <a:rPr lang="en-US" dirty="0"/>
              <a:t>Describe clinical trials</a:t>
            </a:r>
          </a:p>
          <a:p>
            <a:r>
              <a:rPr lang="en-US" dirty="0"/>
              <a:t>Identify the risks and benefits of clinical trials</a:t>
            </a:r>
          </a:p>
          <a:p>
            <a:r>
              <a:rPr lang="en-US" dirty="0"/>
              <a:t>Discuss strategies for helping patients understand clinical trials</a:t>
            </a:r>
          </a:p>
          <a:p>
            <a:r>
              <a:rPr lang="en-US" dirty="0"/>
              <a:t>Identify resources for patients on how to learn more about clinical trials</a:t>
            </a:r>
          </a:p>
        </p:txBody>
      </p:sp>
    </p:spTree>
    <p:extLst>
      <p:ext uri="{BB962C8B-B14F-4D97-AF65-F5344CB8AC3E}">
        <p14:creationId xmlns:p14="http://schemas.microsoft.com/office/powerpoint/2010/main" val="642953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a:t>
            </a:r>
          </a:p>
        </p:txBody>
      </p:sp>
      <p:sp>
        <p:nvSpPr>
          <p:cNvPr id="3" name="Content Placeholder 2"/>
          <p:cNvSpPr>
            <a:spLocks noGrp="1"/>
          </p:cNvSpPr>
          <p:nvPr>
            <p:ph idx="1"/>
          </p:nvPr>
        </p:nvSpPr>
        <p:spPr/>
        <p:txBody>
          <a:bodyPr>
            <a:normAutofit fontScale="47500" lnSpcReduction="20000"/>
          </a:bodyPr>
          <a:lstStyle/>
          <a:p>
            <a:r>
              <a:rPr lang="en-US" dirty="0"/>
              <a:t>Centers for Medicare &amp; Medicaid Services. (2000). </a:t>
            </a:r>
            <a:r>
              <a:rPr lang="en-US" i="1" dirty="0"/>
              <a:t>Medicare coverage issues manual</a:t>
            </a:r>
            <a:r>
              <a:rPr lang="en-US" dirty="0"/>
              <a:t>. http://www.cms.gov/Regulations‐and‐Guidance/Guidance/Transmittals/downloads/R126CIM.pdf.   </a:t>
            </a:r>
          </a:p>
          <a:p>
            <a:r>
              <a:rPr lang="en-US" dirty="0"/>
              <a:t>Metz, J., &amp; </a:t>
            </a:r>
            <a:r>
              <a:rPr lang="en-US" dirty="0" err="1"/>
              <a:t>Vachani</a:t>
            </a:r>
            <a:r>
              <a:rPr lang="en-US" dirty="0"/>
              <a:t>, C. (2014). </a:t>
            </a:r>
            <a:r>
              <a:rPr lang="en-US" i="1" dirty="0"/>
              <a:t>Clinical research trials: the basics</a:t>
            </a:r>
            <a:r>
              <a:rPr lang="en-US" dirty="0"/>
              <a:t>. http://www.oncolink.org/treatment/article.cfm?c=148&amp;id=170.   </a:t>
            </a:r>
          </a:p>
          <a:p>
            <a:r>
              <a:rPr lang="en-US" dirty="0"/>
              <a:t>National Cancer Institute. (n.d.). </a:t>
            </a:r>
            <a:r>
              <a:rPr lang="en-US" i="1" dirty="0"/>
              <a:t>Adolescents and young adults with cancer</a:t>
            </a:r>
            <a:r>
              <a:rPr lang="en-US" dirty="0"/>
              <a:t>. https://www.cancer.gov/types/aya</a:t>
            </a:r>
            <a:endParaRPr lang="en-US" dirty="0">
              <a:cs typeface="Arial"/>
            </a:endParaRPr>
          </a:p>
          <a:p>
            <a:r>
              <a:rPr lang="en-US" dirty="0"/>
              <a:t>National Cancer Institute. (2015). </a:t>
            </a:r>
            <a:r>
              <a:rPr lang="en-US" i="1" dirty="0"/>
              <a:t>Treatment and clinical trials</a:t>
            </a:r>
            <a:r>
              <a:rPr lang="en-US" dirty="0"/>
              <a:t>. http://www.cancer.gov/cancertopics/aya/treatment.   </a:t>
            </a:r>
          </a:p>
          <a:p>
            <a:r>
              <a:rPr lang="en-US" dirty="0"/>
              <a:t>National Institutes for Health. [NIH4Health]. (2008). </a:t>
            </a:r>
            <a:r>
              <a:rPr lang="en-US" i="1" dirty="0"/>
              <a:t>Cancer clinical trials: what is a clinical trial?</a:t>
            </a:r>
            <a:r>
              <a:rPr lang="en-US" dirty="0"/>
              <a:t> [Video file]. https://www.youtube.com/watch?v=ZxwKggJ2ACs. </a:t>
            </a:r>
            <a:endParaRPr lang="en-US" dirty="0">
              <a:cs typeface="Arial"/>
            </a:endParaRPr>
          </a:p>
          <a:p>
            <a:r>
              <a:rPr lang="en-US" dirty="0"/>
              <a:t>Patient Navigator Training Collaborative. (n.d.). http://patientnavigatortraining.org/.   </a:t>
            </a:r>
          </a:p>
          <a:p>
            <a:r>
              <a:rPr lang="en-US" dirty="0">
                <a:ea typeface="+mn-lt"/>
                <a:cs typeface="+mn-lt"/>
              </a:rPr>
              <a:t>Willis, A., Reed, E., Pratt‐Chapman, M., Kapp, H., Hatcher, E., </a:t>
            </a:r>
            <a:r>
              <a:rPr lang="en-US" dirty="0" err="1">
                <a:ea typeface="+mn-lt"/>
                <a:cs typeface="+mn-lt"/>
              </a:rPr>
              <a:t>Vaitones</a:t>
            </a:r>
            <a:r>
              <a:rPr lang="en-US" dirty="0">
                <a:ea typeface="+mn-lt"/>
                <a:cs typeface="+mn-lt"/>
              </a:rPr>
              <a:t>, V., Bires, J., Collins, S., &amp; Washington, E-C. (2013). Development of a framework for patient navigation: delineating roles across navigator types. </a:t>
            </a:r>
            <a:r>
              <a:rPr lang="en-US" i="1" dirty="0">
                <a:ea typeface="+mn-lt"/>
                <a:cs typeface="+mn-lt"/>
              </a:rPr>
              <a:t>Journal of Oncology Navigation &amp; Survivorship, 4</a:t>
            </a:r>
            <a:r>
              <a:rPr lang="en-US" dirty="0">
                <a:ea typeface="+mn-lt"/>
                <a:cs typeface="+mn-lt"/>
              </a:rPr>
              <a:t>(6):20‐26. Retrieved April 15, 2021, from https://www.jons-online.com/issues/2013/december-2013-vol-4-no-6/1249-development-of-a-framework-for-patient-navigation-delineating-roles-across-navigator-types.</a:t>
            </a:r>
          </a:p>
        </p:txBody>
      </p:sp>
    </p:spTree>
    <p:extLst>
      <p:ext uri="{BB962C8B-B14F-4D97-AF65-F5344CB8AC3E}">
        <p14:creationId xmlns:p14="http://schemas.microsoft.com/office/powerpoint/2010/main" val="701687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1148713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Competency</a:t>
            </a:r>
          </a:p>
        </p:txBody>
      </p:sp>
      <p:sp>
        <p:nvSpPr>
          <p:cNvPr id="3" name="Content Placeholder 2"/>
          <p:cNvSpPr>
            <a:spLocks noGrp="1"/>
          </p:cNvSpPr>
          <p:nvPr>
            <p:ph idx="1"/>
          </p:nvPr>
        </p:nvSpPr>
        <p:spPr>
          <a:xfrm>
            <a:off x="457200" y="1600201"/>
            <a:ext cx="8229600" cy="3810000"/>
          </a:xfrm>
        </p:spPr>
        <p:txBody>
          <a:bodyPr>
            <a:normAutofit/>
          </a:bodyPr>
          <a:lstStyle/>
          <a:p>
            <a:pPr marL="0" indent="0">
              <a:spcBef>
                <a:spcPts val="600"/>
              </a:spcBef>
              <a:spcAft>
                <a:spcPts val="600"/>
              </a:spcAft>
              <a:buNone/>
            </a:pPr>
            <a:r>
              <a:rPr lang="en-US" dirty="0"/>
              <a:t>2.3 Demonstrate basic knowledge of cancer, cancer treatment and supportive care options, including risks and benefits of clinical trials and integrative therapies</a:t>
            </a:r>
          </a:p>
        </p:txBody>
      </p:sp>
    </p:spTree>
    <p:extLst>
      <p:ext uri="{BB962C8B-B14F-4D97-AF65-F5344CB8AC3E}">
        <p14:creationId xmlns:p14="http://schemas.microsoft.com/office/powerpoint/2010/main" val="2675749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Learning Objectives</a:t>
            </a:r>
          </a:p>
        </p:txBody>
      </p:sp>
      <p:sp>
        <p:nvSpPr>
          <p:cNvPr id="5" name="Content Placeholder 4"/>
          <p:cNvSpPr>
            <a:spLocks noGrp="1"/>
          </p:cNvSpPr>
          <p:nvPr>
            <p:ph idx="1"/>
          </p:nvPr>
        </p:nvSpPr>
        <p:spPr>
          <a:xfrm>
            <a:off x="304800" y="1371601"/>
            <a:ext cx="8534400" cy="4191000"/>
          </a:xfrm>
        </p:spPr>
        <p:txBody>
          <a:bodyPr>
            <a:normAutofit/>
          </a:bodyPr>
          <a:lstStyle/>
          <a:p>
            <a:pPr>
              <a:spcBef>
                <a:spcPts val="600"/>
              </a:spcBef>
              <a:spcAft>
                <a:spcPts val="600"/>
              </a:spcAft>
            </a:pPr>
            <a:r>
              <a:rPr lang="en-US" dirty="0"/>
              <a:t>Describe clinical trials </a:t>
            </a:r>
            <a:endParaRPr lang="en-US" sz="1000" dirty="0"/>
          </a:p>
          <a:p>
            <a:pPr>
              <a:spcBef>
                <a:spcPts val="600"/>
              </a:spcBef>
              <a:spcAft>
                <a:spcPts val="600"/>
              </a:spcAft>
            </a:pPr>
            <a:r>
              <a:rPr lang="en-US" dirty="0"/>
              <a:t>Identify the risks and benefits of clinical trials</a:t>
            </a:r>
            <a:endParaRPr lang="en-US" sz="1000" dirty="0"/>
          </a:p>
          <a:p>
            <a:pPr>
              <a:spcBef>
                <a:spcPts val="600"/>
              </a:spcBef>
              <a:spcAft>
                <a:spcPts val="600"/>
              </a:spcAft>
            </a:pPr>
            <a:r>
              <a:rPr lang="en-US" dirty="0"/>
              <a:t>Discuss strategies for helping patients understand clinical trials</a:t>
            </a:r>
            <a:endParaRPr lang="en-US" sz="1100" dirty="0"/>
          </a:p>
          <a:p>
            <a:pPr>
              <a:spcBef>
                <a:spcPts val="600"/>
              </a:spcBef>
              <a:spcAft>
                <a:spcPts val="600"/>
              </a:spcAft>
            </a:pPr>
            <a:r>
              <a:rPr lang="en-US" dirty="0"/>
              <a:t>Identify resources for patients on how to learn more about clinical trials</a:t>
            </a:r>
          </a:p>
          <a:p>
            <a:endParaRPr lang="en-US" dirty="0"/>
          </a:p>
          <a:p>
            <a:pPr marL="0" indent="0">
              <a:buNone/>
            </a:pPr>
            <a:endParaRPr lang="en-US" dirty="0"/>
          </a:p>
        </p:txBody>
      </p:sp>
    </p:spTree>
    <p:extLst>
      <p:ext uri="{BB962C8B-B14F-4D97-AF65-F5344CB8AC3E}">
        <p14:creationId xmlns:p14="http://schemas.microsoft.com/office/powerpoint/2010/main" val="154209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Clinical Trials</a:t>
            </a:r>
          </a:p>
        </p:txBody>
      </p:sp>
      <p:sp>
        <p:nvSpPr>
          <p:cNvPr id="3" name="Content Placeholder 2"/>
          <p:cNvSpPr>
            <a:spLocks noGrp="1"/>
          </p:cNvSpPr>
          <p:nvPr>
            <p:ph idx="1"/>
          </p:nvPr>
        </p:nvSpPr>
        <p:spPr/>
        <p:txBody>
          <a:bodyPr/>
          <a:lstStyle/>
          <a:p>
            <a:pPr marL="0" indent="0">
              <a:spcBef>
                <a:spcPts val="600"/>
              </a:spcBef>
              <a:spcAft>
                <a:spcPts val="600"/>
              </a:spcAft>
              <a:buNone/>
            </a:pPr>
            <a:r>
              <a:rPr lang="en-US" dirty="0"/>
              <a:t>“The goal of a clinical trial is to find better and safer ways to prevent, screen for, diagnose or treat disease.”   </a:t>
            </a:r>
          </a:p>
          <a:p>
            <a:pPr marL="0" indent="0">
              <a:buNone/>
            </a:pPr>
            <a:endParaRPr lang="en-US" dirty="0"/>
          </a:p>
          <a:p>
            <a:pPr marL="0" indent="0">
              <a:buNone/>
            </a:pPr>
            <a:endParaRPr lang="en-US" dirty="0"/>
          </a:p>
        </p:txBody>
      </p:sp>
      <p:sp>
        <p:nvSpPr>
          <p:cNvPr id="5" name="TextBox 4"/>
          <p:cNvSpPr txBox="1"/>
          <p:nvPr/>
        </p:nvSpPr>
        <p:spPr>
          <a:xfrm>
            <a:off x="3733800" y="5270363"/>
            <a:ext cx="5334000" cy="276999"/>
          </a:xfrm>
          <a:prstGeom prst="rect">
            <a:avLst/>
          </a:prstGeom>
          <a:noFill/>
        </p:spPr>
        <p:txBody>
          <a:bodyPr wrap="square" rtlCol="0">
            <a:spAutoFit/>
          </a:bodyPr>
          <a:lstStyle/>
          <a:p>
            <a:pPr algn="r"/>
            <a:r>
              <a:rPr lang="en-US" sz="1200" i="1" dirty="0">
                <a:solidFill>
                  <a:schemeClr val="bg1">
                    <a:lumMod val="50000"/>
                  </a:schemeClr>
                </a:solidFill>
              </a:rPr>
              <a:t>Source: National Cancer Institute- Clinical Trials. 2015</a:t>
            </a:r>
          </a:p>
        </p:txBody>
      </p:sp>
    </p:spTree>
    <p:extLst>
      <p:ext uri="{BB962C8B-B14F-4D97-AF65-F5344CB8AC3E}">
        <p14:creationId xmlns:p14="http://schemas.microsoft.com/office/powerpoint/2010/main" val="1059187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What is a Clinical Trial?</a:t>
            </a:r>
          </a:p>
        </p:txBody>
      </p:sp>
      <p:pic>
        <p:nvPicPr>
          <p:cNvPr id="7" name="Content Placeholder 6">
            <a:extLst>
              <a:ext uri="{FF2B5EF4-FFF2-40B4-BE49-F238E27FC236}">
                <a16:creationId xmlns:a16="http://schemas.microsoft.com/office/drawing/2014/main" id="{F20B0C62-4203-4624-8C16-24152E626986}"/>
              </a:ext>
              <a:ext uri="{C183D7F6-B498-43B3-948B-1728B52AA6E4}">
                <adec:decorative xmlns:adec="http://schemas.microsoft.com/office/drawing/2017/decorative" val="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14450" y="1447800"/>
            <a:ext cx="6515100" cy="3117819"/>
          </a:xfrm>
        </p:spPr>
      </p:pic>
      <p:sp>
        <p:nvSpPr>
          <p:cNvPr id="8" name="TextBox 7">
            <a:extLst>
              <a:ext uri="{FF2B5EF4-FFF2-40B4-BE49-F238E27FC236}">
                <a16:creationId xmlns:a16="http://schemas.microsoft.com/office/drawing/2014/main" id="{20A41A68-81EC-4AA8-BA5B-68D0B79DF329}"/>
              </a:ext>
            </a:extLst>
          </p:cNvPr>
          <p:cNvSpPr txBox="1"/>
          <p:nvPr/>
        </p:nvSpPr>
        <p:spPr>
          <a:xfrm>
            <a:off x="2971800" y="4754385"/>
            <a:ext cx="3200400" cy="381000"/>
          </a:xfrm>
          <a:prstGeom prst="rect">
            <a:avLst/>
          </a:prstGeom>
          <a:noFill/>
        </p:spPr>
        <p:txBody>
          <a:bodyPr wrap="square" rtlCol="0">
            <a:spAutoFit/>
          </a:bodyPr>
          <a:lstStyle/>
          <a:p>
            <a:r>
              <a:rPr lang="en-US" dirty="0"/>
              <a:t>Click </a:t>
            </a:r>
            <a:r>
              <a:rPr lang="en-US" dirty="0">
                <a:hlinkClick r:id="rId4"/>
              </a:rPr>
              <a:t>here</a:t>
            </a:r>
            <a:r>
              <a:rPr lang="en-US" dirty="0"/>
              <a:t> to watch the video</a:t>
            </a:r>
          </a:p>
        </p:txBody>
      </p:sp>
      <p:sp>
        <p:nvSpPr>
          <p:cNvPr id="4" name="TextBox 3"/>
          <p:cNvSpPr txBox="1"/>
          <p:nvPr/>
        </p:nvSpPr>
        <p:spPr>
          <a:xfrm>
            <a:off x="3733800" y="5270363"/>
            <a:ext cx="5334000" cy="276999"/>
          </a:xfrm>
          <a:prstGeom prst="rect">
            <a:avLst/>
          </a:prstGeom>
          <a:noFill/>
        </p:spPr>
        <p:txBody>
          <a:bodyPr wrap="square" rtlCol="0">
            <a:spAutoFit/>
          </a:bodyPr>
          <a:lstStyle/>
          <a:p>
            <a:pPr algn="r"/>
            <a:r>
              <a:rPr lang="en-US" sz="1200" i="1" dirty="0">
                <a:solidFill>
                  <a:schemeClr val="bg1">
                    <a:lumMod val="50000"/>
                  </a:schemeClr>
                </a:solidFill>
              </a:rPr>
              <a:t>Source: National Cancer Institute- Cancer Clinical Trials, 2008</a:t>
            </a:r>
          </a:p>
        </p:txBody>
      </p:sp>
    </p:spTree>
    <p:extLst>
      <p:ext uri="{BB962C8B-B14F-4D97-AF65-F5344CB8AC3E}">
        <p14:creationId xmlns:p14="http://schemas.microsoft.com/office/powerpoint/2010/main" val="188954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01000" cy="1143000"/>
          </a:xfrm>
        </p:spPr>
        <p:txBody>
          <a:bodyPr>
            <a:normAutofit fontScale="90000"/>
          </a:bodyPr>
          <a:lstStyle/>
          <a:p>
            <a:r>
              <a:rPr lang="en-US" dirty="0"/>
              <a:t>Why do patient navigators need to know about clinical trials? </a:t>
            </a:r>
          </a:p>
        </p:txBody>
      </p:sp>
      <p:sp>
        <p:nvSpPr>
          <p:cNvPr id="5" name="TextBox 4"/>
          <p:cNvSpPr txBox="1"/>
          <p:nvPr/>
        </p:nvSpPr>
        <p:spPr>
          <a:xfrm>
            <a:off x="4821382" y="5105400"/>
            <a:ext cx="4343400" cy="461665"/>
          </a:xfrm>
          <a:prstGeom prst="rect">
            <a:avLst/>
          </a:prstGeom>
          <a:noFill/>
        </p:spPr>
        <p:txBody>
          <a:bodyPr wrap="square" rtlCol="0">
            <a:spAutoFit/>
          </a:bodyPr>
          <a:lstStyle/>
          <a:p>
            <a:r>
              <a:rPr lang="en-US" sz="1200" i="1" dirty="0">
                <a:solidFill>
                  <a:schemeClr val="bg1">
                    <a:lumMod val="50000"/>
                  </a:schemeClr>
                </a:solidFill>
              </a:rPr>
              <a:t>Sources: PNTC; </a:t>
            </a:r>
            <a:r>
              <a:rPr lang="en-US" sz="1200" i="1" dirty="0" err="1">
                <a:solidFill>
                  <a:schemeClr val="bg1">
                    <a:lumMod val="50000"/>
                  </a:schemeClr>
                </a:solidFill>
              </a:rPr>
              <a:t>OncoLink</a:t>
            </a:r>
            <a:r>
              <a:rPr lang="en-US" sz="1200" i="1" dirty="0">
                <a:solidFill>
                  <a:schemeClr val="bg1">
                    <a:lumMod val="50000"/>
                  </a:schemeClr>
                </a:solidFill>
              </a:rPr>
              <a:t>. 2014; National Cancer Institute – Treatment and Clinical Trials, 2015</a:t>
            </a:r>
          </a:p>
        </p:txBody>
      </p:sp>
      <p:sp>
        <p:nvSpPr>
          <p:cNvPr id="3" name="TextBox 2"/>
          <p:cNvSpPr txBox="1"/>
          <p:nvPr/>
        </p:nvSpPr>
        <p:spPr>
          <a:xfrm>
            <a:off x="381000" y="2133600"/>
            <a:ext cx="77724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a:t>While more than 60% of children diagnosed with cancer participate in clinical trials, only 3-5% of adult cancer patients choose to participate. Clinical trials are important options and may lead to new and better treatments. </a:t>
            </a:r>
          </a:p>
          <a:p>
            <a:pPr marL="285750" indent="-285750">
              <a:buFont typeface="Arial" panose="020B0604020202020204" pitchFamily="34" charset="0"/>
              <a:buChar char="•"/>
            </a:pPr>
            <a:r>
              <a:rPr lang="en-US" sz="2400" dirty="0"/>
              <a:t>Patient navigators play an important role in helping patients to understand clinical trials. </a:t>
            </a:r>
          </a:p>
        </p:txBody>
      </p:sp>
    </p:spTree>
    <p:extLst>
      <p:ext uri="{BB962C8B-B14F-4D97-AF65-F5344CB8AC3E}">
        <p14:creationId xmlns:p14="http://schemas.microsoft.com/office/powerpoint/2010/main" val="368416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bwMode="auto">
          <a:xfrm>
            <a:off x="264459" y="262638"/>
            <a:ext cx="8814581" cy="1130403"/>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pPr algn="l"/>
            <a:r>
              <a:rPr lang="en-US" b="1" kern="0" dirty="0">
                <a:solidFill>
                  <a:srgbClr val="000000"/>
                </a:solidFill>
                <a:latin typeface="+mj-lt"/>
              </a:rPr>
              <a:t>Common Questions about Clinical Trials</a:t>
            </a:r>
          </a:p>
        </p:txBody>
      </p:sp>
      <p:sp>
        <p:nvSpPr>
          <p:cNvPr id="2" name="Title 1"/>
          <p:cNvSpPr>
            <a:spLocks noGrp="1"/>
          </p:cNvSpPr>
          <p:nvPr>
            <p:ph type="title"/>
          </p:nvPr>
        </p:nvSpPr>
        <p:spPr>
          <a:xfrm>
            <a:off x="684829" y="1669004"/>
            <a:ext cx="1488141" cy="1360162"/>
          </a:xfrm>
        </p:spPr>
        <p:txBody>
          <a:bodyPr>
            <a:normAutofit fontScale="90000"/>
          </a:bodyPr>
          <a:lstStyle/>
          <a:p>
            <a:r>
              <a:rPr lang="en-US" sz="2000" dirty="0">
                <a:solidFill>
                  <a:schemeClr val="tx1"/>
                </a:solidFill>
                <a:latin typeface="+mn-lt"/>
              </a:rPr>
              <a:t>Why Are Clinical Trials Important?</a:t>
            </a:r>
            <a:br>
              <a:rPr lang="en-US" sz="2000" dirty="0">
                <a:latin typeface="+mn-lt"/>
              </a:rPr>
            </a:br>
            <a:endParaRPr lang="en-US" sz="2000" dirty="0">
              <a:latin typeface="+mn-lt"/>
            </a:endParaRPr>
          </a:p>
        </p:txBody>
      </p:sp>
      <p:sp>
        <p:nvSpPr>
          <p:cNvPr id="14" name="TextBox 13"/>
          <p:cNvSpPr txBox="1"/>
          <p:nvPr/>
        </p:nvSpPr>
        <p:spPr>
          <a:xfrm>
            <a:off x="2422048" y="1615046"/>
            <a:ext cx="1348423" cy="1468079"/>
          </a:xfrm>
          <a:prstGeom prst="rect">
            <a:avLst/>
          </a:prstGeom>
          <a:noFill/>
        </p:spPr>
        <p:txBody>
          <a:bodyPr wrap="square" rtlCol="0">
            <a:spAutoFit/>
          </a:bodyPr>
          <a:lstStyle/>
          <a:p>
            <a:r>
              <a:rPr lang="en-US" dirty="0">
                <a:solidFill>
                  <a:srgbClr val="C00000"/>
                </a:solidFill>
                <a:latin typeface="Trebuchet MS" panose="020B0603020202020204" pitchFamily="34" charset="0"/>
              </a:rPr>
              <a:t>Improve people’s health</a:t>
            </a:r>
          </a:p>
          <a:p>
            <a:r>
              <a:rPr lang="en-US" dirty="0">
                <a:solidFill>
                  <a:srgbClr val="C00000"/>
                </a:solidFill>
                <a:latin typeface="Trebuchet MS" panose="020B0603020202020204" pitchFamily="34" charset="0"/>
              </a:rPr>
              <a:t>Medical advances</a:t>
            </a:r>
          </a:p>
        </p:txBody>
      </p:sp>
      <p:sp>
        <p:nvSpPr>
          <p:cNvPr id="9" name="Title 1"/>
          <p:cNvSpPr txBox="1">
            <a:spLocks/>
          </p:cNvSpPr>
          <p:nvPr/>
        </p:nvSpPr>
        <p:spPr bwMode="auto">
          <a:xfrm>
            <a:off x="4183535" y="1490481"/>
            <a:ext cx="1624088" cy="1379293"/>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r>
              <a:rPr lang="en-US" sz="1800" b="1" kern="0" dirty="0">
                <a:solidFill>
                  <a:schemeClr val="tx1"/>
                </a:solidFill>
                <a:latin typeface="+mn-lt"/>
              </a:rPr>
              <a:t>Who are the people involved in a clinical trial?</a:t>
            </a:r>
          </a:p>
        </p:txBody>
      </p:sp>
      <p:sp>
        <p:nvSpPr>
          <p:cNvPr id="5" name="TextBox 4"/>
          <p:cNvSpPr txBox="1"/>
          <p:nvPr/>
        </p:nvSpPr>
        <p:spPr>
          <a:xfrm>
            <a:off x="6018370" y="1569541"/>
            <a:ext cx="2476420" cy="1785104"/>
          </a:xfrm>
          <a:prstGeom prst="rect">
            <a:avLst/>
          </a:prstGeom>
          <a:noFill/>
        </p:spPr>
        <p:txBody>
          <a:bodyPr wrap="square" rtlCol="0">
            <a:spAutoFit/>
          </a:bodyPr>
          <a:lstStyle/>
          <a:p>
            <a:r>
              <a:rPr lang="en-US" dirty="0">
                <a:solidFill>
                  <a:srgbClr val="C00000"/>
                </a:solidFill>
                <a:latin typeface="Trebuchet MS" panose="020B0603020202020204" pitchFamily="34" charset="0"/>
              </a:rPr>
              <a:t>Doctors</a:t>
            </a:r>
          </a:p>
          <a:p>
            <a:r>
              <a:rPr lang="en-US" dirty="0">
                <a:solidFill>
                  <a:srgbClr val="C00000"/>
                </a:solidFill>
                <a:latin typeface="Trebuchet MS" panose="020B0603020202020204" pitchFamily="34" charset="0"/>
              </a:rPr>
              <a:t>Nurses</a:t>
            </a:r>
          </a:p>
          <a:p>
            <a:r>
              <a:rPr lang="en-US" dirty="0">
                <a:solidFill>
                  <a:srgbClr val="C00000"/>
                </a:solidFill>
                <a:latin typeface="Trebuchet MS" panose="020B0603020202020204" pitchFamily="34" charset="0"/>
              </a:rPr>
              <a:t>Navigators</a:t>
            </a:r>
          </a:p>
          <a:p>
            <a:r>
              <a:rPr lang="en-US" dirty="0">
                <a:solidFill>
                  <a:srgbClr val="C00000"/>
                </a:solidFill>
                <a:latin typeface="Trebuchet MS" panose="020B0603020202020204" pitchFamily="34" charset="0"/>
              </a:rPr>
              <a:t>Pharmacists</a:t>
            </a:r>
          </a:p>
          <a:p>
            <a:r>
              <a:rPr lang="en-US" dirty="0">
                <a:solidFill>
                  <a:srgbClr val="C00000"/>
                </a:solidFill>
                <a:latin typeface="Trebuchet MS" panose="020B0603020202020204" pitchFamily="34" charset="0"/>
              </a:rPr>
              <a:t>Researchers </a:t>
            </a:r>
          </a:p>
          <a:p>
            <a:r>
              <a:rPr lang="en-US" dirty="0">
                <a:solidFill>
                  <a:srgbClr val="C00000"/>
                </a:solidFill>
                <a:latin typeface="Trebuchet MS" panose="020B0603020202020204" pitchFamily="34" charset="0"/>
              </a:rPr>
              <a:t>Others</a:t>
            </a:r>
          </a:p>
        </p:txBody>
      </p:sp>
      <p:sp>
        <p:nvSpPr>
          <p:cNvPr id="12" name="Title 1"/>
          <p:cNvSpPr txBox="1">
            <a:spLocks/>
          </p:cNvSpPr>
          <p:nvPr/>
        </p:nvSpPr>
        <p:spPr bwMode="auto">
          <a:xfrm>
            <a:off x="731339" y="3230539"/>
            <a:ext cx="1344057" cy="139194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r>
              <a:rPr lang="en-US" sz="1800" b="1" kern="0" dirty="0">
                <a:solidFill>
                  <a:schemeClr val="tx1"/>
                </a:solidFill>
                <a:latin typeface="+mn-lt"/>
              </a:rPr>
              <a:t>Who pays for the clinical trial?</a:t>
            </a:r>
          </a:p>
        </p:txBody>
      </p:sp>
      <p:sp>
        <p:nvSpPr>
          <p:cNvPr id="13" name="TextBox 12"/>
          <p:cNvSpPr txBox="1"/>
          <p:nvPr/>
        </p:nvSpPr>
        <p:spPr>
          <a:xfrm>
            <a:off x="2422048" y="3397670"/>
            <a:ext cx="1171575" cy="1754326"/>
          </a:xfrm>
          <a:prstGeom prst="rect">
            <a:avLst/>
          </a:prstGeom>
          <a:noFill/>
        </p:spPr>
        <p:txBody>
          <a:bodyPr wrap="square" rtlCol="0">
            <a:spAutoFit/>
          </a:bodyPr>
          <a:lstStyle/>
          <a:p>
            <a:r>
              <a:rPr lang="en-US" dirty="0">
                <a:solidFill>
                  <a:srgbClr val="C00000"/>
                </a:solidFill>
                <a:latin typeface="Trebuchet MS" panose="020B0603020202020204" pitchFamily="34" charset="0"/>
              </a:rPr>
              <a:t>Study sponsor</a:t>
            </a:r>
          </a:p>
          <a:p>
            <a:r>
              <a:rPr lang="en-US" dirty="0">
                <a:solidFill>
                  <a:srgbClr val="C00000"/>
                </a:solidFill>
                <a:latin typeface="Trebuchet MS" panose="020B0603020202020204" pitchFamily="34" charset="0"/>
              </a:rPr>
              <a:t>Insurance company</a:t>
            </a:r>
          </a:p>
          <a:p>
            <a:r>
              <a:rPr lang="en-US" dirty="0">
                <a:solidFill>
                  <a:srgbClr val="C00000"/>
                </a:solidFill>
                <a:latin typeface="Trebuchet MS" panose="020B0603020202020204" pitchFamily="34" charset="0"/>
              </a:rPr>
              <a:t>Medicare</a:t>
            </a:r>
          </a:p>
          <a:p>
            <a:r>
              <a:rPr lang="en-US" dirty="0">
                <a:solidFill>
                  <a:srgbClr val="C00000"/>
                </a:solidFill>
                <a:latin typeface="Trebuchet MS" panose="020B0603020202020204" pitchFamily="34" charset="0"/>
              </a:rPr>
              <a:t>Patient</a:t>
            </a:r>
          </a:p>
        </p:txBody>
      </p:sp>
      <p:sp>
        <p:nvSpPr>
          <p:cNvPr id="10" name="Title 1"/>
          <p:cNvSpPr txBox="1">
            <a:spLocks/>
          </p:cNvSpPr>
          <p:nvPr/>
        </p:nvSpPr>
        <p:spPr bwMode="auto">
          <a:xfrm>
            <a:off x="4299109" y="2667000"/>
            <a:ext cx="1563527" cy="2136233"/>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r>
              <a:rPr lang="en-US" sz="1800" b="1" kern="0" dirty="0">
                <a:solidFill>
                  <a:schemeClr val="tx1"/>
                </a:solidFill>
                <a:latin typeface="+mn-lt"/>
              </a:rPr>
              <a:t>What do clinical trials study?</a:t>
            </a:r>
          </a:p>
        </p:txBody>
      </p:sp>
      <p:sp>
        <p:nvSpPr>
          <p:cNvPr id="4" name="TextBox 3"/>
          <p:cNvSpPr txBox="1"/>
          <p:nvPr/>
        </p:nvSpPr>
        <p:spPr>
          <a:xfrm>
            <a:off x="6018370" y="3400588"/>
            <a:ext cx="2590800" cy="1477328"/>
          </a:xfrm>
          <a:prstGeom prst="rect">
            <a:avLst/>
          </a:prstGeom>
          <a:noFill/>
        </p:spPr>
        <p:txBody>
          <a:bodyPr wrap="square" rtlCol="0">
            <a:spAutoFit/>
          </a:bodyPr>
          <a:lstStyle/>
          <a:p>
            <a:r>
              <a:rPr lang="en-US" dirty="0">
                <a:solidFill>
                  <a:srgbClr val="C00000"/>
                </a:solidFill>
                <a:latin typeface="Trebuchet MS" panose="020B0603020202020204" pitchFamily="34" charset="0"/>
              </a:rPr>
              <a:t>Prevention</a:t>
            </a:r>
          </a:p>
          <a:p>
            <a:r>
              <a:rPr lang="en-US" dirty="0">
                <a:solidFill>
                  <a:srgbClr val="C00000"/>
                </a:solidFill>
                <a:latin typeface="Trebuchet MS" panose="020B0603020202020204" pitchFamily="34" charset="0"/>
              </a:rPr>
              <a:t>Screening</a:t>
            </a:r>
          </a:p>
          <a:p>
            <a:r>
              <a:rPr lang="en-US" dirty="0">
                <a:solidFill>
                  <a:srgbClr val="C00000"/>
                </a:solidFill>
                <a:latin typeface="Trebuchet MS" panose="020B0603020202020204" pitchFamily="34" charset="0"/>
              </a:rPr>
              <a:t>Diagnosis</a:t>
            </a:r>
          </a:p>
          <a:p>
            <a:r>
              <a:rPr lang="en-US" dirty="0">
                <a:solidFill>
                  <a:srgbClr val="C00000"/>
                </a:solidFill>
                <a:latin typeface="Trebuchet MS" panose="020B0603020202020204" pitchFamily="34" charset="0"/>
              </a:rPr>
              <a:t>Treatment </a:t>
            </a:r>
          </a:p>
          <a:p>
            <a:r>
              <a:rPr lang="en-US" dirty="0">
                <a:solidFill>
                  <a:srgbClr val="C00000"/>
                </a:solidFill>
                <a:latin typeface="Trebuchet MS" panose="020B0603020202020204" pitchFamily="34" charset="0"/>
              </a:rPr>
              <a:t>Quality of Life</a:t>
            </a:r>
          </a:p>
        </p:txBody>
      </p:sp>
      <p:sp>
        <p:nvSpPr>
          <p:cNvPr id="15" name="TextBox 14"/>
          <p:cNvSpPr txBox="1"/>
          <p:nvPr/>
        </p:nvSpPr>
        <p:spPr>
          <a:xfrm>
            <a:off x="5116640" y="5006565"/>
            <a:ext cx="3962400" cy="461665"/>
          </a:xfrm>
          <a:prstGeom prst="rect">
            <a:avLst/>
          </a:prstGeom>
          <a:noFill/>
        </p:spPr>
        <p:txBody>
          <a:bodyPr wrap="square" rtlCol="0">
            <a:spAutoFit/>
          </a:bodyPr>
          <a:lstStyle/>
          <a:p>
            <a:pPr algn="r"/>
            <a:r>
              <a:rPr lang="en-US" sz="1200" i="1" dirty="0">
                <a:solidFill>
                  <a:schemeClr val="bg1">
                    <a:lumMod val="50000"/>
                  </a:schemeClr>
                </a:solidFill>
              </a:rPr>
              <a:t>Sources: National Cancer Institute- Clinical Trials. </a:t>
            </a:r>
            <a:r>
              <a:rPr lang="en-US" sz="1200" i="1" dirty="0" err="1">
                <a:solidFill>
                  <a:schemeClr val="bg1">
                    <a:lumMod val="50000"/>
                  </a:schemeClr>
                </a:solidFill>
              </a:rPr>
              <a:t>n.d.</a:t>
            </a:r>
            <a:r>
              <a:rPr lang="en-US" sz="1200" i="1" dirty="0">
                <a:solidFill>
                  <a:schemeClr val="bg1">
                    <a:lumMod val="50000"/>
                  </a:schemeClr>
                </a:solidFill>
              </a:rPr>
              <a:t>; Centers for Medicare &amp; Medicaid Services, 2000</a:t>
            </a:r>
          </a:p>
        </p:txBody>
      </p:sp>
    </p:spTree>
    <p:extLst>
      <p:ext uri="{BB962C8B-B14F-4D97-AF65-F5344CB8AC3E}">
        <p14:creationId xmlns:p14="http://schemas.microsoft.com/office/powerpoint/2010/main" val="2278967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noGrp="1"/>
          </p:cNvSpPr>
          <p:nvPr>
            <p:ph type="title" idx="4294967295"/>
          </p:nvPr>
        </p:nvSpPr>
        <p:spPr bwMode="auto">
          <a:xfrm>
            <a:off x="300844" y="203735"/>
            <a:ext cx="8814581" cy="1130403"/>
          </a:xfrm>
          <a:prstGeom prst="rect">
            <a:avLst/>
          </a:prstGeom>
          <a:noFill/>
          <a:ln>
            <a:noFill/>
            <a:prstDash/>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0" cap="none" spc="0" normalizeH="0" baseline="0" noProof="0" dirty="0">
                <a:ln>
                  <a:noFill/>
                </a:ln>
                <a:solidFill>
                  <a:srgbClr val="000000"/>
                </a:solidFill>
                <a:effectLst/>
                <a:uLnTx/>
                <a:uFillTx/>
                <a:latin typeface="+mj-lt"/>
                <a:ea typeface="+mj-ea"/>
                <a:cs typeface="+mj-cs"/>
              </a:rPr>
              <a:t>Common Questions about Clinical Trials</a:t>
            </a:r>
          </a:p>
        </p:txBody>
      </p:sp>
      <p:sp>
        <p:nvSpPr>
          <p:cNvPr id="11" name="Title 1"/>
          <p:cNvSpPr txBox="1">
            <a:spLocks/>
          </p:cNvSpPr>
          <p:nvPr/>
        </p:nvSpPr>
        <p:spPr bwMode="auto">
          <a:xfrm>
            <a:off x="803966" y="1496401"/>
            <a:ext cx="2162732" cy="6858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pPr algn="l"/>
            <a:r>
              <a:rPr lang="en-US" sz="1700" b="1" kern="0" dirty="0">
                <a:solidFill>
                  <a:schemeClr val="tx1"/>
                </a:solidFill>
                <a:latin typeface="+mn-lt"/>
              </a:rPr>
              <a:t>Can a patient get paid to be in a clinical trial?</a:t>
            </a:r>
          </a:p>
        </p:txBody>
      </p:sp>
      <p:sp>
        <p:nvSpPr>
          <p:cNvPr id="14" name="Rectangle 13"/>
          <p:cNvSpPr/>
          <p:nvPr/>
        </p:nvSpPr>
        <p:spPr>
          <a:xfrm>
            <a:off x="803966" y="2196972"/>
            <a:ext cx="1242648" cy="353943"/>
          </a:xfrm>
          <a:prstGeom prst="rect">
            <a:avLst/>
          </a:prstGeom>
        </p:spPr>
        <p:txBody>
          <a:bodyPr wrap="none">
            <a:spAutoFit/>
          </a:bodyPr>
          <a:lstStyle/>
          <a:p>
            <a:r>
              <a:rPr lang="en-US" sz="1700" dirty="0">
                <a:solidFill>
                  <a:srgbClr val="C00000"/>
                </a:solidFill>
                <a:latin typeface="Trebuchet MS" panose="020B0603020202020204" pitchFamily="34" charset="0"/>
              </a:rPr>
              <a:t>Sometimes</a:t>
            </a:r>
          </a:p>
        </p:txBody>
      </p:sp>
      <p:sp>
        <p:nvSpPr>
          <p:cNvPr id="8" name="Title 1"/>
          <p:cNvSpPr txBox="1">
            <a:spLocks/>
          </p:cNvSpPr>
          <p:nvPr/>
        </p:nvSpPr>
        <p:spPr bwMode="auto">
          <a:xfrm>
            <a:off x="803966" y="2814358"/>
            <a:ext cx="2438400" cy="6858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pPr algn="l"/>
            <a:r>
              <a:rPr lang="en-US" sz="1700" b="1" kern="0" dirty="0">
                <a:solidFill>
                  <a:schemeClr val="tx1"/>
                </a:solidFill>
                <a:latin typeface="+mn-lt"/>
              </a:rPr>
              <a:t>Do patients in a clinical trial still see their own doctor?</a:t>
            </a:r>
          </a:p>
        </p:txBody>
      </p:sp>
      <p:sp>
        <p:nvSpPr>
          <p:cNvPr id="13" name="Rectangle 12"/>
          <p:cNvSpPr/>
          <p:nvPr/>
        </p:nvSpPr>
        <p:spPr>
          <a:xfrm>
            <a:off x="803966" y="3500158"/>
            <a:ext cx="561051" cy="353943"/>
          </a:xfrm>
          <a:prstGeom prst="rect">
            <a:avLst/>
          </a:prstGeom>
        </p:spPr>
        <p:txBody>
          <a:bodyPr wrap="square">
            <a:spAutoFit/>
          </a:bodyPr>
          <a:lstStyle/>
          <a:p>
            <a:r>
              <a:rPr lang="en-US" sz="1700" dirty="0">
                <a:solidFill>
                  <a:srgbClr val="C00000"/>
                </a:solidFill>
                <a:latin typeface="Trebuchet MS" panose="020B0603020202020204" pitchFamily="34" charset="0"/>
              </a:rPr>
              <a:t>Yes</a:t>
            </a:r>
          </a:p>
        </p:txBody>
      </p:sp>
      <p:sp>
        <p:nvSpPr>
          <p:cNvPr id="9" name="Title 1"/>
          <p:cNvSpPr txBox="1">
            <a:spLocks/>
          </p:cNvSpPr>
          <p:nvPr/>
        </p:nvSpPr>
        <p:spPr bwMode="auto">
          <a:xfrm>
            <a:off x="769341" y="3934566"/>
            <a:ext cx="1970445"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pPr algn="l"/>
            <a:r>
              <a:rPr lang="en-US" sz="1700" b="1" kern="0" dirty="0">
                <a:solidFill>
                  <a:schemeClr val="tx1"/>
                </a:solidFill>
                <a:latin typeface="+mn-lt"/>
              </a:rPr>
              <a:t>Can a patient leave a clinical trial after it starts? </a:t>
            </a:r>
          </a:p>
        </p:txBody>
      </p:sp>
      <p:sp>
        <p:nvSpPr>
          <p:cNvPr id="15" name="Rectangle 14"/>
          <p:cNvSpPr/>
          <p:nvPr/>
        </p:nvSpPr>
        <p:spPr>
          <a:xfrm>
            <a:off x="803966" y="4986143"/>
            <a:ext cx="493597" cy="353943"/>
          </a:xfrm>
          <a:prstGeom prst="rect">
            <a:avLst/>
          </a:prstGeom>
        </p:spPr>
        <p:txBody>
          <a:bodyPr wrap="none">
            <a:spAutoFit/>
          </a:bodyPr>
          <a:lstStyle/>
          <a:p>
            <a:r>
              <a:rPr lang="en-US" sz="1700" dirty="0">
                <a:solidFill>
                  <a:srgbClr val="C00000"/>
                </a:solidFill>
                <a:latin typeface="Trebuchet MS" panose="020B0603020202020204" pitchFamily="34" charset="0"/>
              </a:rPr>
              <a:t>Yes</a:t>
            </a:r>
          </a:p>
        </p:txBody>
      </p:sp>
      <p:sp>
        <p:nvSpPr>
          <p:cNvPr id="3" name="Rectangle 2"/>
          <p:cNvSpPr/>
          <p:nvPr/>
        </p:nvSpPr>
        <p:spPr>
          <a:xfrm>
            <a:off x="3302228" y="1382376"/>
            <a:ext cx="2348886" cy="1400383"/>
          </a:xfrm>
          <a:prstGeom prst="rect">
            <a:avLst/>
          </a:prstGeom>
        </p:spPr>
        <p:txBody>
          <a:bodyPr wrap="square">
            <a:spAutoFit/>
          </a:bodyPr>
          <a:lstStyle/>
          <a:p>
            <a:r>
              <a:rPr lang="en-US" sz="1700" b="1" dirty="0">
                <a:cs typeface="Times New Roman" panose="02020603050405020304" pitchFamily="18" charset="0"/>
              </a:rPr>
              <a:t>If a patient chooses not to participate in a clinical trial, will he or she be treated differently? </a:t>
            </a:r>
          </a:p>
        </p:txBody>
      </p:sp>
      <p:sp>
        <p:nvSpPr>
          <p:cNvPr id="19" name="Rectangle 18"/>
          <p:cNvSpPr/>
          <p:nvPr/>
        </p:nvSpPr>
        <p:spPr>
          <a:xfrm>
            <a:off x="3298448" y="2672559"/>
            <a:ext cx="441146" cy="353943"/>
          </a:xfrm>
          <a:prstGeom prst="rect">
            <a:avLst/>
          </a:prstGeom>
        </p:spPr>
        <p:txBody>
          <a:bodyPr wrap="none">
            <a:spAutoFit/>
          </a:bodyPr>
          <a:lstStyle/>
          <a:p>
            <a:r>
              <a:rPr lang="en-US" sz="1700" dirty="0">
                <a:solidFill>
                  <a:srgbClr val="C00000"/>
                </a:solidFill>
                <a:latin typeface="Trebuchet MS" panose="020B0603020202020204" pitchFamily="34" charset="0"/>
              </a:rPr>
              <a:t>No</a:t>
            </a:r>
          </a:p>
        </p:txBody>
      </p:sp>
      <p:sp>
        <p:nvSpPr>
          <p:cNvPr id="10" name="Title 1"/>
          <p:cNvSpPr txBox="1">
            <a:spLocks/>
          </p:cNvSpPr>
          <p:nvPr/>
        </p:nvSpPr>
        <p:spPr bwMode="auto">
          <a:xfrm>
            <a:off x="3298448" y="2845957"/>
            <a:ext cx="2348886" cy="2031325"/>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pPr algn="l"/>
            <a:r>
              <a:rPr lang="en-US" sz="1700" b="1" kern="0" dirty="0">
                <a:solidFill>
                  <a:schemeClr val="tx1"/>
                </a:solidFill>
                <a:latin typeface="+mn-lt"/>
              </a:rPr>
              <a:t>Can some patients get a placebo or “sugar pill” instead of real treatment? </a:t>
            </a:r>
          </a:p>
        </p:txBody>
      </p:sp>
      <p:sp>
        <p:nvSpPr>
          <p:cNvPr id="16" name="Rectangle 15"/>
          <p:cNvSpPr/>
          <p:nvPr/>
        </p:nvSpPr>
        <p:spPr>
          <a:xfrm>
            <a:off x="3298448" y="4365491"/>
            <a:ext cx="1242648" cy="353943"/>
          </a:xfrm>
          <a:prstGeom prst="rect">
            <a:avLst/>
          </a:prstGeom>
        </p:spPr>
        <p:txBody>
          <a:bodyPr wrap="none">
            <a:spAutoFit/>
          </a:bodyPr>
          <a:lstStyle/>
          <a:p>
            <a:r>
              <a:rPr lang="en-US" sz="1700" dirty="0">
                <a:solidFill>
                  <a:srgbClr val="C00000"/>
                </a:solidFill>
                <a:latin typeface="Trebuchet MS" panose="020B0603020202020204" pitchFamily="34" charset="0"/>
              </a:rPr>
              <a:t>Sometimes</a:t>
            </a:r>
          </a:p>
        </p:txBody>
      </p:sp>
      <p:sp>
        <p:nvSpPr>
          <p:cNvPr id="17" name="Rectangle 16"/>
          <p:cNvSpPr/>
          <p:nvPr/>
        </p:nvSpPr>
        <p:spPr>
          <a:xfrm>
            <a:off x="6019800" y="1410626"/>
            <a:ext cx="2571698" cy="3493264"/>
          </a:xfrm>
          <a:prstGeom prst="rect">
            <a:avLst/>
          </a:prstGeom>
        </p:spPr>
        <p:txBody>
          <a:bodyPr wrap="square">
            <a:spAutoFit/>
          </a:bodyPr>
          <a:lstStyle/>
          <a:p>
            <a:r>
              <a:rPr lang="en-US" sz="1700" dirty="0">
                <a:solidFill>
                  <a:srgbClr val="C00000"/>
                </a:solidFill>
                <a:latin typeface="Trebuchet MS" panose="020B0603020202020204" pitchFamily="34" charset="0"/>
              </a:rPr>
              <a:t>Make sure there are no harmful effects of stopping treatment</a:t>
            </a:r>
          </a:p>
          <a:p>
            <a:endParaRPr lang="en-US" sz="1700" dirty="0">
              <a:solidFill>
                <a:srgbClr val="C00000"/>
              </a:solidFill>
              <a:latin typeface="Trebuchet MS" panose="020B0603020202020204" pitchFamily="34" charset="0"/>
            </a:endParaRPr>
          </a:p>
          <a:p>
            <a:r>
              <a:rPr lang="en-US" sz="1700" dirty="0">
                <a:solidFill>
                  <a:srgbClr val="C00000"/>
                </a:solidFill>
                <a:latin typeface="Trebuchet MS" panose="020B0603020202020204" pitchFamily="34" charset="0"/>
              </a:rPr>
              <a:t>Help the patient choose a different treatment</a:t>
            </a:r>
          </a:p>
          <a:p>
            <a:endParaRPr lang="en-US" sz="1700" dirty="0">
              <a:solidFill>
                <a:srgbClr val="C00000"/>
              </a:solidFill>
              <a:latin typeface="Trebuchet MS" panose="020B0603020202020204" pitchFamily="34" charset="0"/>
            </a:endParaRPr>
          </a:p>
          <a:p>
            <a:r>
              <a:rPr lang="en-US" sz="1700" dirty="0">
                <a:solidFill>
                  <a:srgbClr val="C00000"/>
                </a:solidFill>
                <a:latin typeface="Trebuchet MS" panose="020B0603020202020204" pitchFamily="34" charset="0"/>
              </a:rPr>
              <a:t>Let researchers know about any problems with the treatment</a:t>
            </a:r>
          </a:p>
          <a:p>
            <a:endParaRPr lang="en-US" sz="1700" dirty="0">
              <a:solidFill>
                <a:srgbClr val="C00000"/>
              </a:solidFill>
              <a:latin typeface="Trebuchet MS" panose="020B0603020202020204" pitchFamily="34" charset="0"/>
            </a:endParaRPr>
          </a:p>
          <a:p>
            <a:r>
              <a:rPr lang="en-US" sz="1700" dirty="0">
                <a:solidFill>
                  <a:srgbClr val="C00000"/>
                </a:solidFill>
                <a:latin typeface="Trebuchet MS" panose="020B0603020202020204" pitchFamily="34" charset="0"/>
              </a:rPr>
              <a:t>Monitor the patient’s treatment</a:t>
            </a:r>
          </a:p>
        </p:txBody>
      </p:sp>
      <p:sp>
        <p:nvSpPr>
          <p:cNvPr id="20" name="TextBox 19"/>
          <p:cNvSpPr txBox="1"/>
          <p:nvPr/>
        </p:nvSpPr>
        <p:spPr>
          <a:xfrm>
            <a:off x="3657600" y="5296385"/>
            <a:ext cx="5334000" cy="276999"/>
          </a:xfrm>
          <a:prstGeom prst="rect">
            <a:avLst/>
          </a:prstGeom>
          <a:noFill/>
        </p:spPr>
        <p:txBody>
          <a:bodyPr wrap="square" rtlCol="0">
            <a:spAutoFit/>
          </a:bodyPr>
          <a:lstStyle/>
          <a:p>
            <a:pPr algn="r"/>
            <a:r>
              <a:rPr lang="en-US" sz="1200" i="1" dirty="0">
                <a:solidFill>
                  <a:schemeClr val="bg1">
                    <a:lumMod val="50000"/>
                  </a:schemeClr>
                </a:solidFill>
              </a:rPr>
              <a:t>Source: National Cancer Institute- Clinical Trials, 2015</a:t>
            </a:r>
          </a:p>
        </p:txBody>
      </p:sp>
    </p:spTree>
    <p:extLst>
      <p:ext uri="{BB962C8B-B14F-4D97-AF65-F5344CB8AC3E}">
        <p14:creationId xmlns:p14="http://schemas.microsoft.com/office/powerpoint/2010/main" val="13201941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31A564-0035-46F0-A767-4434F5986C09}"/>
</file>

<file path=customXml/itemProps2.xml><?xml version="1.0" encoding="utf-8"?>
<ds:datastoreItem xmlns:ds="http://schemas.openxmlformats.org/officeDocument/2006/customXml" ds:itemID="{8860A475-5416-446A-B987-84CD7AABE6B5}"/>
</file>

<file path=docProps/app.xml><?xml version="1.0" encoding="utf-8"?>
<Properties xmlns="http://schemas.openxmlformats.org/officeDocument/2006/extended-properties" xmlns:vt="http://schemas.openxmlformats.org/officeDocument/2006/docPropsVTypes">
  <Template>PCP ESeries Puchalski 2.02.14</Template>
  <TotalTime>8002</TotalTime>
  <Words>7688</Words>
  <Application>Microsoft Office PowerPoint</Application>
  <PresentationFormat>On-screen Show (4:3)</PresentationFormat>
  <Paragraphs>412</Paragraphs>
  <Slides>24</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Trebuchet MS</vt:lpstr>
      <vt:lpstr>3_Default Design</vt:lpstr>
      <vt:lpstr>Lesson 3: Clinical Trials </vt:lpstr>
      <vt:lpstr>Acknowledgements</vt:lpstr>
      <vt:lpstr>Competency</vt:lpstr>
      <vt:lpstr>Learning Objectives</vt:lpstr>
      <vt:lpstr>Clinical Trials</vt:lpstr>
      <vt:lpstr>What is a Clinical Trial?</vt:lpstr>
      <vt:lpstr>Why do patient navigators need to know about clinical trials? </vt:lpstr>
      <vt:lpstr>Why Are Clinical Trials Important? </vt:lpstr>
      <vt:lpstr>Common Questions about Clinical Trials</vt:lpstr>
      <vt:lpstr>What is a randomized study?</vt:lpstr>
      <vt:lpstr>Clinical Trial Participation</vt:lpstr>
      <vt:lpstr>Clinical Trial Participation </vt:lpstr>
      <vt:lpstr>Clinical Trial Risks and Benefits </vt:lpstr>
      <vt:lpstr>Checkpoint</vt:lpstr>
      <vt:lpstr>Patient Protection</vt:lpstr>
      <vt:lpstr>What is the process for the patient? </vt:lpstr>
      <vt:lpstr>The Navigator Role in Clinical Trials</vt:lpstr>
      <vt:lpstr>Helping Patients Understand Clinical Trials </vt:lpstr>
      <vt:lpstr>Reduce Fear or Reluctance About Clinical Trials </vt:lpstr>
      <vt:lpstr>Common Concerns </vt:lpstr>
      <vt:lpstr>How to Find Clinical Trials</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433</cp:revision>
  <cp:lastPrinted>2014-06-13T20:14:55Z</cp:lastPrinted>
  <dcterms:created xsi:type="dcterms:W3CDTF">2014-05-08T22:31:29Z</dcterms:created>
  <dcterms:modified xsi:type="dcterms:W3CDTF">2021-10-01T15:56:50Z</dcterms:modified>
</cp:coreProperties>
</file>