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9.xml" ContentType="application/vnd.openxmlformats-officedocument.drawingml.diagramData+xml"/>
  <Override PartName="/ppt/diagrams/data1.xml" ContentType="application/vnd.openxmlformats-officedocument.drawingml.diagramData+xml"/>
  <Override PartName="/ppt/diagrams/data2.xml" ContentType="application/vnd.openxmlformats-officedocument.drawingml.diagramData+xml"/>
  <Override PartName="/ppt/slideMasters/slideMaster1.xml" ContentType="application/vnd.openxmlformats-officedocument.presentationml.slideMaster+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Slides/notesSlide14.xml" ContentType="application/vnd.openxmlformats-officedocument.presentationml.notesSlide+xml"/>
  <Override PartName="/ppt/notesSlides/notesSlide20.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19.xml" ContentType="application/vnd.openxmlformats-officedocument.presentationml.notesSlide+xml"/>
  <Override PartName="/ppt/notesSlides/notesSlide18.xml" ContentType="application/vnd.openxmlformats-officedocument.presentationml.notesSlide+xml"/>
  <Override PartName="/ppt/notesSlides/notesSlide10.xml" ContentType="application/vnd.openxmlformats-officedocument.presentationml.notesSlide+xml"/>
  <Override PartName="/ppt/notesSlides/notesSlide7.xml" ContentType="application/vnd.openxmlformats-officedocument.presentationml.notesSlide+xml"/>
  <Override PartName="/ppt/notesSlides/notesSlide11.xml" ContentType="application/vnd.openxmlformats-officedocument.presentationml.notesSlide+xml"/>
  <Override PartName="/ppt/notesSlides/notesSlide17.xml" ContentType="application/vnd.openxmlformats-officedocument.presentationml.notesSlide+xml"/>
  <Override PartName="/ppt/notesSlides/notesSlide16.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13.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handoutMasters/handoutMaster1.xml" ContentType="application/vnd.openxmlformats-officedocument.presentationml.handoutMaster+xml"/>
  <Override PartName="/ppt/theme/theme1.xml" ContentType="application/vnd.openxmlformats-officedocument.theme+xml"/>
  <Override PartName="/ppt/diagrams/quickStyle7.xml" ContentType="application/vnd.openxmlformats-officedocument.drawingml.diagramStyle+xml"/>
  <Override PartName="/ppt/theme/theme2.xml" ContentType="application/vnd.openxmlformats-officedocument.theme+xml"/>
  <Override PartName="/ppt/theme/theme3.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colors7.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colors4.xml" ContentType="application/vnd.openxmlformats-officedocument.drawingml.diagramColors+xml"/>
  <Override PartName="/ppt/diagrams/drawing3.xml" ContentType="application/vnd.ms-office.drawingml.diagramDrawing+xml"/>
  <Override PartName="/ppt/diagrams/layout4.xml" ContentType="application/vnd.openxmlformats-officedocument.drawingml.diagramLayout+xml"/>
  <Override PartName="/ppt/diagrams/quickStyle4.xml" ContentType="application/vnd.openxmlformats-officedocument.drawingml.diagramStyle+xml"/>
  <Override PartName="/ppt/diagrams/drawing4.xml" ContentType="application/vnd.ms-office.drawingml.diagramDrawing+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rawing7.xml" ContentType="application/vnd.ms-office.drawingml.diagramDrawing+xml"/>
  <Override PartName="/ppt/diagrams/layout8.xml" ContentType="application/vnd.openxmlformats-officedocument.drawingml.diagramLayout+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ppt/tags/tag4.xml" ContentType="application/vnd.openxmlformats-officedocument.presentationml.tags+xml"/>
  <Override PartName="/ppt/tags/tag3.xml" ContentType="application/vnd.openxmlformats-officedocument.presentationml.tags+xml"/>
  <Override PartName="/ppt/tags/tag2.xml" ContentType="application/vnd.openxmlformats-officedocument.presentationml.tags+xml"/>
  <Override PartName="/ppt/tags/tag1.xml" ContentType="application/vnd.openxmlformats-officedocument.presentationml.tag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32"/>
  </p:notesMasterIdLst>
  <p:handoutMasterIdLst>
    <p:handoutMasterId r:id="rId33"/>
  </p:handoutMasterIdLst>
  <p:sldIdLst>
    <p:sldId id="365" r:id="rId2"/>
    <p:sldId id="362" r:id="rId3"/>
    <p:sldId id="363" r:id="rId4"/>
    <p:sldId id="364" r:id="rId5"/>
    <p:sldId id="420" r:id="rId6"/>
    <p:sldId id="360" r:id="rId7"/>
    <p:sldId id="314" r:id="rId8"/>
    <p:sldId id="417" r:id="rId9"/>
    <p:sldId id="418" r:id="rId10"/>
    <p:sldId id="419" r:id="rId11"/>
    <p:sldId id="422" r:id="rId12"/>
    <p:sldId id="410" r:id="rId13"/>
    <p:sldId id="421" r:id="rId14"/>
    <p:sldId id="411" r:id="rId15"/>
    <p:sldId id="412" r:id="rId16"/>
    <p:sldId id="380" r:id="rId17"/>
    <p:sldId id="383" r:id="rId18"/>
    <p:sldId id="425" r:id="rId19"/>
    <p:sldId id="381" r:id="rId20"/>
    <p:sldId id="424" r:id="rId21"/>
    <p:sldId id="391" r:id="rId22"/>
    <p:sldId id="426" r:id="rId23"/>
    <p:sldId id="392" r:id="rId24"/>
    <p:sldId id="427" r:id="rId25"/>
    <p:sldId id="408" r:id="rId26"/>
    <p:sldId id="309" r:id="rId27"/>
    <p:sldId id="475" r:id="rId28"/>
    <p:sldId id="476" r:id="rId29"/>
    <p:sldId id="478" r:id="rId30"/>
    <p:sldId id="477" r:id="rId3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4E39857-C161-4AFE-9456-5F4BCAF0A083}">
          <p14:sldIdLst>
            <p14:sldId id="365"/>
            <p14:sldId id="362"/>
            <p14:sldId id="363"/>
            <p14:sldId id="364"/>
            <p14:sldId id="420"/>
            <p14:sldId id="360"/>
            <p14:sldId id="314"/>
            <p14:sldId id="417"/>
            <p14:sldId id="418"/>
            <p14:sldId id="419"/>
            <p14:sldId id="422"/>
            <p14:sldId id="410"/>
            <p14:sldId id="421"/>
            <p14:sldId id="411"/>
            <p14:sldId id="412"/>
            <p14:sldId id="380"/>
            <p14:sldId id="383"/>
            <p14:sldId id="425"/>
            <p14:sldId id="381"/>
            <p14:sldId id="424"/>
            <p14:sldId id="391"/>
            <p14:sldId id="426"/>
            <p14:sldId id="392"/>
            <p14:sldId id="427"/>
            <p14:sldId id="408"/>
            <p14:sldId id="309"/>
            <p14:sldId id="475"/>
            <p14:sldId id="476"/>
            <p14:sldId id="478"/>
            <p14:sldId id="47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33B57"/>
    <a:srgbClr val="0096D6"/>
    <a:srgbClr val="00406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82" autoAdjust="0"/>
    <p:restoredTop sz="66275" autoAdjust="0"/>
  </p:normalViewPr>
  <p:slideViewPr>
    <p:cSldViewPr>
      <p:cViewPr varScale="1">
        <p:scale>
          <a:sx n="75" d="100"/>
          <a:sy n="75" d="100"/>
        </p:scale>
        <p:origin x="2100" y="72"/>
      </p:cViewPr>
      <p:guideLst>
        <p:guide orient="horz" pos="2160"/>
        <p:guide pos="2880"/>
      </p:guideLst>
    </p:cSldViewPr>
  </p:slideViewPr>
  <p:outlineViewPr>
    <p:cViewPr>
      <p:scale>
        <a:sx n="33" d="100"/>
        <a:sy n="33" d="100"/>
      </p:scale>
      <p:origin x="0" y="-14826"/>
    </p:cViewPr>
    <p:sldLst>
      <p:sld r:id="rId1" collapse="1"/>
    </p:sldLst>
  </p:outlin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3420" y="50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F5F9E8-5472-4A40-816D-19C72CE8FEF2}" type="doc">
      <dgm:prSet loTypeId="urn:microsoft.com/office/officeart/2005/8/layout/cycle4" loCatId="cycle" qsTypeId="urn:microsoft.com/office/officeart/2005/8/quickstyle/simple1" qsCatId="simple" csTypeId="urn:microsoft.com/office/officeart/2005/8/colors/accent2_2" csCatId="accent2" phldr="1"/>
      <dgm:spPr/>
      <dgm:t>
        <a:bodyPr/>
        <a:lstStyle/>
        <a:p>
          <a:endParaRPr lang="en-US"/>
        </a:p>
      </dgm:t>
    </dgm:pt>
    <dgm:pt modelId="{E6322935-8272-4E4B-973F-F623B789B004}">
      <dgm:prSet custT="1"/>
      <dgm:spPr>
        <a:solidFill>
          <a:srgbClr val="033B57"/>
        </a:solidFill>
      </dgm:spPr>
      <dgm:t>
        <a:bodyPr/>
        <a:lstStyle/>
        <a:p>
          <a:r>
            <a:rPr lang="en-US" sz="1800" dirty="0"/>
            <a:t>Practical</a:t>
          </a:r>
        </a:p>
      </dgm:t>
    </dgm:pt>
    <dgm:pt modelId="{48C9BBD1-CB2B-4A39-A814-4E04B7C91E9A}" type="parTrans" cxnId="{CFEEF6C8-E48E-4933-8572-D9DA214F4FC9}">
      <dgm:prSet/>
      <dgm:spPr/>
      <dgm:t>
        <a:bodyPr/>
        <a:lstStyle/>
        <a:p>
          <a:endParaRPr lang="en-US" sz="1800"/>
        </a:p>
      </dgm:t>
    </dgm:pt>
    <dgm:pt modelId="{D2D4C100-30F0-4534-AA22-D7F831A42012}" type="sibTrans" cxnId="{CFEEF6C8-E48E-4933-8572-D9DA214F4FC9}">
      <dgm:prSet/>
      <dgm:spPr/>
      <dgm:t>
        <a:bodyPr/>
        <a:lstStyle/>
        <a:p>
          <a:endParaRPr lang="en-US" sz="1800"/>
        </a:p>
      </dgm:t>
    </dgm:pt>
    <dgm:pt modelId="{0748C656-F46F-4E01-8673-92B488696538}">
      <dgm:prSet custT="1"/>
      <dgm:spPr>
        <a:solidFill>
          <a:srgbClr val="033B57"/>
        </a:solidFill>
      </dgm:spPr>
      <dgm:t>
        <a:bodyPr/>
        <a:lstStyle/>
        <a:p>
          <a:r>
            <a:rPr lang="en-US" sz="1800"/>
            <a:t>Spiritual</a:t>
          </a:r>
          <a:endParaRPr lang="en-US" sz="1800" dirty="0"/>
        </a:p>
      </dgm:t>
    </dgm:pt>
    <dgm:pt modelId="{7F99234D-71B8-48AB-AF78-431CE9355FA7}" type="parTrans" cxnId="{F20966FC-A684-482A-9D16-1CCAD32DAA5C}">
      <dgm:prSet/>
      <dgm:spPr/>
      <dgm:t>
        <a:bodyPr/>
        <a:lstStyle/>
        <a:p>
          <a:endParaRPr lang="en-US" sz="1800"/>
        </a:p>
      </dgm:t>
    </dgm:pt>
    <dgm:pt modelId="{ACAE8415-6323-4974-A767-65C3C92EB788}" type="sibTrans" cxnId="{F20966FC-A684-482A-9D16-1CCAD32DAA5C}">
      <dgm:prSet/>
      <dgm:spPr/>
      <dgm:t>
        <a:bodyPr/>
        <a:lstStyle/>
        <a:p>
          <a:endParaRPr lang="en-US" sz="1800"/>
        </a:p>
      </dgm:t>
    </dgm:pt>
    <dgm:pt modelId="{124482D4-44F1-4520-8754-4C29696B5A5D}">
      <dgm:prSet phldrT="[Text]" custT="1"/>
      <dgm:spPr>
        <a:solidFill>
          <a:srgbClr val="033B57"/>
        </a:solidFill>
      </dgm:spPr>
      <dgm:t>
        <a:bodyPr/>
        <a:lstStyle/>
        <a:p>
          <a:r>
            <a:rPr lang="en-US" sz="1800"/>
            <a:t>Psychosocial</a:t>
          </a:r>
          <a:endParaRPr lang="en-US" sz="1800" dirty="0"/>
        </a:p>
      </dgm:t>
    </dgm:pt>
    <dgm:pt modelId="{3193B666-E2DB-4805-8724-3AA7E3A5D6B3}" type="parTrans" cxnId="{A403401B-8C91-4086-8955-DC07F67AE15C}">
      <dgm:prSet/>
      <dgm:spPr/>
      <dgm:t>
        <a:bodyPr/>
        <a:lstStyle/>
        <a:p>
          <a:endParaRPr lang="en-US" sz="1800"/>
        </a:p>
      </dgm:t>
    </dgm:pt>
    <dgm:pt modelId="{06641A6D-2765-4A3F-B348-4BFAD3915D0B}" type="sibTrans" cxnId="{A403401B-8C91-4086-8955-DC07F67AE15C}">
      <dgm:prSet/>
      <dgm:spPr/>
      <dgm:t>
        <a:bodyPr/>
        <a:lstStyle/>
        <a:p>
          <a:endParaRPr lang="en-US" sz="1800"/>
        </a:p>
      </dgm:t>
    </dgm:pt>
    <dgm:pt modelId="{77E1FA7B-8427-4CF6-A495-0AD31B3F26BF}">
      <dgm:prSet phldrT="[Text]" custT="1"/>
      <dgm:spPr>
        <a:solidFill>
          <a:srgbClr val="033B57"/>
        </a:solidFill>
      </dgm:spPr>
      <dgm:t>
        <a:bodyPr/>
        <a:lstStyle/>
        <a:p>
          <a:r>
            <a:rPr lang="en-US" sz="1800"/>
            <a:t>Physical</a:t>
          </a:r>
          <a:endParaRPr lang="en-US" sz="1800" dirty="0"/>
        </a:p>
      </dgm:t>
    </dgm:pt>
    <dgm:pt modelId="{D7738C5E-8627-4723-996A-F198A5F62E8B}" type="parTrans" cxnId="{155CE7BA-992B-4FD4-BAB0-DEA26AC88303}">
      <dgm:prSet/>
      <dgm:spPr/>
      <dgm:t>
        <a:bodyPr/>
        <a:lstStyle/>
        <a:p>
          <a:endParaRPr lang="en-US" sz="1800"/>
        </a:p>
      </dgm:t>
    </dgm:pt>
    <dgm:pt modelId="{FF816642-1B57-47F1-884F-79B39D68A9F8}" type="sibTrans" cxnId="{155CE7BA-992B-4FD4-BAB0-DEA26AC88303}">
      <dgm:prSet/>
      <dgm:spPr/>
      <dgm:t>
        <a:bodyPr/>
        <a:lstStyle/>
        <a:p>
          <a:endParaRPr lang="en-US" sz="1800"/>
        </a:p>
      </dgm:t>
    </dgm:pt>
    <dgm:pt modelId="{A63062F6-91EB-4CBE-B22C-5D0D59EBB55F}" type="pres">
      <dgm:prSet presAssocID="{81F5F9E8-5472-4A40-816D-19C72CE8FEF2}" presName="cycleMatrixDiagram" presStyleCnt="0">
        <dgm:presLayoutVars>
          <dgm:chMax val="1"/>
          <dgm:dir/>
          <dgm:animLvl val="lvl"/>
          <dgm:resizeHandles val="exact"/>
        </dgm:presLayoutVars>
      </dgm:prSet>
      <dgm:spPr/>
    </dgm:pt>
    <dgm:pt modelId="{6423276C-8AFB-4862-8E55-7F9B9067B047}" type="pres">
      <dgm:prSet presAssocID="{81F5F9E8-5472-4A40-816D-19C72CE8FEF2}" presName="children" presStyleCnt="0"/>
      <dgm:spPr/>
    </dgm:pt>
    <dgm:pt modelId="{F6C01BC8-A931-40B5-9F12-13A1212E0617}" type="pres">
      <dgm:prSet presAssocID="{81F5F9E8-5472-4A40-816D-19C72CE8FEF2}" presName="childPlaceholder" presStyleCnt="0"/>
      <dgm:spPr/>
    </dgm:pt>
    <dgm:pt modelId="{2BC382E7-50B4-4D56-911C-2345E84FA8A3}" type="pres">
      <dgm:prSet presAssocID="{81F5F9E8-5472-4A40-816D-19C72CE8FEF2}" presName="circle" presStyleCnt="0"/>
      <dgm:spPr/>
    </dgm:pt>
    <dgm:pt modelId="{88DE2DF3-8543-435C-B8AC-BF4136AC5810}" type="pres">
      <dgm:prSet presAssocID="{81F5F9E8-5472-4A40-816D-19C72CE8FEF2}" presName="quadrant1" presStyleLbl="node1" presStyleIdx="0" presStyleCnt="4">
        <dgm:presLayoutVars>
          <dgm:chMax val="1"/>
          <dgm:bulletEnabled val="1"/>
        </dgm:presLayoutVars>
      </dgm:prSet>
      <dgm:spPr/>
    </dgm:pt>
    <dgm:pt modelId="{946C38D5-36A5-4C00-9286-32709C7A1811}" type="pres">
      <dgm:prSet presAssocID="{81F5F9E8-5472-4A40-816D-19C72CE8FEF2}" presName="quadrant2" presStyleLbl="node1" presStyleIdx="1" presStyleCnt="4">
        <dgm:presLayoutVars>
          <dgm:chMax val="1"/>
          <dgm:bulletEnabled val="1"/>
        </dgm:presLayoutVars>
      </dgm:prSet>
      <dgm:spPr/>
    </dgm:pt>
    <dgm:pt modelId="{0163712F-66E8-4C97-833F-6ACFE532B9CC}" type="pres">
      <dgm:prSet presAssocID="{81F5F9E8-5472-4A40-816D-19C72CE8FEF2}" presName="quadrant3" presStyleLbl="node1" presStyleIdx="2" presStyleCnt="4">
        <dgm:presLayoutVars>
          <dgm:chMax val="1"/>
          <dgm:bulletEnabled val="1"/>
        </dgm:presLayoutVars>
      </dgm:prSet>
      <dgm:spPr/>
    </dgm:pt>
    <dgm:pt modelId="{B8CDB9BE-A5F2-44C3-BB19-04E63B8691C3}" type="pres">
      <dgm:prSet presAssocID="{81F5F9E8-5472-4A40-816D-19C72CE8FEF2}" presName="quadrant4" presStyleLbl="node1" presStyleIdx="3" presStyleCnt="4">
        <dgm:presLayoutVars>
          <dgm:chMax val="1"/>
          <dgm:bulletEnabled val="1"/>
        </dgm:presLayoutVars>
      </dgm:prSet>
      <dgm:spPr/>
    </dgm:pt>
    <dgm:pt modelId="{BBBDAEA1-4B34-4BB6-BCD2-011400DA8769}" type="pres">
      <dgm:prSet presAssocID="{81F5F9E8-5472-4A40-816D-19C72CE8FEF2}" presName="quadrantPlaceholder" presStyleCnt="0"/>
      <dgm:spPr/>
    </dgm:pt>
    <dgm:pt modelId="{3B9CA3C5-C21E-4F3C-BEE2-FC090EB0B932}" type="pres">
      <dgm:prSet presAssocID="{81F5F9E8-5472-4A40-816D-19C72CE8FEF2}" presName="center1" presStyleLbl="fgShp" presStyleIdx="0" presStyleCnt="2"/>
      <dgm:spPr/>
    </dgm:pt>
    <dgm:pt modelId="{2081C281-5696-48EF-A20C-376158A1D791}" type="pres">
      <dgm:prSet presAssocID="{81F5F9E8-5472-4A40-816D-19C72CE8FEF2}" presName="center2" presStyleLbl="fgShp" presStyleIdx="1" presStyleCnt="2"/>
      <dgm:spPr/>
    </dgm:pt>
  </dgm:ptLst>
  <dgm:cxnLst>
    <dgm:cxn modelId="{07AAF415-005B-49D9-B076-AD3384432201}" type="presOf" srcId="{77E1FA7B-8427-4CF6-A495-0AD31B3F26BF}" destId="{88DE2DF3-8543-435C-B8AC-BF4136AC5810}" srcOrd="0" destOrd="0" presId="urn:microsoft.com/office/officeart/2005/8/layout/cycle4"/>
    <dgm:cxn modelId="{A403401B-8C91-4086-8955-DC07F67AE15C}" srcId="{81F5F9E8-5472-4A40-816D-19C72CE8FEF2}" destId="{124482D4-44F1-4520-8754-4C29696B5A5D}" srcOrd="1" destOrd="0" parTransId="{3193B666-E2DB-4805-8724-3AA7E3A5D6B3}" sibTransId="{06641A6D-2765-4A3F-B348-4BFAD3915D0B}"/>
    <dgm:cxn modelId="{A3823F90-42A2-4F5D-92F2-39391F36C382}" type="presOf" srcId="{E6322935-8272-4E4B-973F-F623B789B004}" destId="{0163712F-66E8-4C97-833F-6ACFE532B9CC}" srcOrd="0" destOrd="0" presId="urn:microsoft.com/office/officeart/2005/8/layout/cycle4"/>
    <dgm:cxn modelId="{423A2298-6D7A-4A49-AE7D-ADF0B4774E93}" type="presOf" srcId="{0748C656-F46F-4E01-8673-92B488696538}" destId="{B8CDB9BE-A5F2-44C3-BB19-04E63B8691C3}" srcOrd="0" destOrd="0" presId="urn:microsoft.com/office/officeart/2005/8/layout/cycle4"/>
    <dgm:cxn modelId="{155CE7BA-992B-4FD4-BAB0-DEA26AC88303}" srcId="{81F5F9E8-5472-4A40-816D-19C72CE8FEF2}" destId="{77E1FA7B-8427-4CF6-A495-0AD31B3F26BF}" srcOrd="0" destOrd="0" parTransId="{D7738C5E-8627-4723-996A-F198A5F62E8B}" sibTransId="{FF816642-1B57-47F1-884F-79B39D68A9F8}"/>
    <dgm:cxn modelId="{13C262BC-210C-4F9A-9D91-4905018C5399}" type="presOf" srcId="{81F5F9E8-5472-4A40-816D-19C72CE8FEF2}" destId="{A63062F6-91EB-4CBE-B22C-5D0D59EBB55F}" srcOrd="0" destOrd="0" presId="urn:microsoft.com/office/officeart/2005/8/layout/cycle4"/>
    <dgm:cxn modelId="{CFEEF6C8-E48E-4933-8572-D9DA214F4FC9}" srcId="{81F5F9E8-5472-4A40-816D-19C72CE8FEF2}" destId="{E6322935-8272-4E4B-973F-F623B789B004}" srcOrd="2" destOrd="0" parTransId="{48C9BBD1-CB2B-4A39-A814-4E04B7C91E9A}" sibTransId="{D2D4C100-30F0-4534-AA22-D7F831A42012}"/>
    <dgm:cxn modelId="{1ED984E0-2495-4F26-926E-A687DDD93A08}" type="presOf" srcId="{124482D4-44F1-4520-8754-4C29696B5A5D}" destId="{946C38D5-36A5-4C00-9286-32709C7A1811}" srcOrd="0" destOrd="0" presId="urn:microsoft.com/office/officeart/2005/8/layout/cycle4"/>
    <dgm:cxn modelId="{F20966FC-A684-482A-9D16-1CCAD32DAA5C}" srcId="{81F5F9E8-5472-4A40-816D-19C72CE8FEF2}" destId="{0748C656-F46F-4E01-8673-92B488696538}" srcOrd="3" destOrd="0" parTransId="{7F99234D-71B8-48AB-AF78-431CE9355FA7}" sibTransId="{ACAE8415-6323-4974-A767-65C3C92EB788}"/>
    <dgm:cxn modelId="{A45FFC6D-0A79-48F6-8ADA-5E3DF6E2B696}" type="presParOf" srcId="{A63062F6-91EB-4CBE-B22C-5D0D59EBB55F}" destId="{6423276C-8AFB-4862-8E55-7F9B9067B047}" srcOrd="0" destOrd="0" presId="urn:microsoft.com/office/officeart/2005/8/layout/cycle4"/>
    <dgm:cxn modelId="{9B190B17-40A5-451F-AB1F-A22A2135663A}" type="presParOf" srcId="{6423276C-8AFB-4862-8E55-7F9B9067B047}" destId="{F6C01BC8-A931-40B5-9F12-13A1212E0617}" srcOrd="0" destOrd="0" presId="urn:microsoft.com/office/officeart/2005/8/layout/cycle4"/>
    <dgm:cxn modelId="{4991CAF0-7BC8-4580-A0F8-AE07A6097A95}" type="presParOf" srcId="{A63062F6-91EB-4CBE-B22C-5D0D59EBB55F}" destId="{2BC382E7-50B4-4D56-911C-2345E84FA8A3}" srcOrd="1" destOrd="0" presId="urn:microsoft.com/office/officeart/2005/8/layout/cycle4"/>
    <dgm:cxn modelId="{BDD8D0AE-084E-4AA3-A830-E0FD5B54BD8B}" type="presParOf" srcId="{2BC382E7-50B4-4D56-911C-2345E84FA8A3}" destId="{88DE2DF3-8543-435C-B8AC-BF4136AC5810}" srcOrd="0" destOrd="0" presId="urn:microsoft.com/office/officeart/2005/8/layout/cycle4"/>
    <dgm:cxn modelId="{0CD80E78-49A2-4CAF-8836-15FA59271279}" type="presParOf" srcId="{2BC382E7-50B4-4D56-911C-2345E84FA8A3}" destId="{946C38D5-36A5-4C00-9286-32709C7A1811}" srcOrd="1" destOrd="0" presId="urn:microsoft.com/office/officeart/2005/8/layout/cycle4"/>
    <dgm:cxn modelId="{BCAE9F3A-211D-458D-923F-D9DF0D687E00}" type="presParOf" srcId="{2BC382E7-50B4-4D56-911C-2345E84FA8A3}" destId="{0163712F-66E8-4C97-833F-6ACFE532B9CC}" srcOrd="2" destOrd="0" presId="urn:microsoft.com/office/officeart/2005/8/layout/cycle4"/>
    <dgm:cxn modelId="{C24BA2D7-1312-48DD-BB50-AAEED0B0FDAA}" type="presParOf" srcId="{2BC382E7-50B4-4D56-911C-2345E84FA8A3}" destId="{B8CDB9BE-A5F2-44C3-BB19-04E63B8691C3}" srcOrd="3" destOrd="0" presId="urn:microsoft.com/office/officeart/2005/8/layout/cycle4"/>
    <dgm:cxn modelId="{A8DF055F-0846-4116-BAEE-0FF0470CA147}" type="presParOf" srcId="{2BC382E7-50B4-4D56-911C-2345E84FA8A3}" destId="{BBBDAEA1-4B34-4BB6-BCD2-011400DA8769}" srcOrd="4" destOrd="0" presId="urn:microsoft.com/office/officeart/2005/8/layout/cycle4"/>
    <dgm:cxn modelId="{175695F7-431B-4614-ACD9-D49D4DB4C62C}" type="presParOf" srcId="{A63062F6-91EB-4CBE-B22C-5D0D59EBB55F}" destId="{3B9CA3C5-C21E-4F3C-BEE2-FC090EB0B932}" srcOrd="2" destOrd="0" presId="urn:microsoft.com/office/officeart/2005/8/layout/cycle4"/>
    <dgm:cxn modelId="{B92297DC-98B9-400F-ADA8-3B2AE5A68CBB}" type="presParOf" srcId="{A63062F6-91EB-4CBE-B22C-5D0D59EBB55F}" destId="{2081C281-5696-48EF-A20C-376158A1D791}"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8054BD3-0203-4E1F-9606-9F599D30A58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7C459BCD-75B4-4AF9-AEDB-7951FA4EF815}">
      <dgm:prSet phldrT="[Text]" custT="1"/>
      <dgm:spPr>
        <a:solidFill>
          <a:srgbClr val="033B57"/>
        </a:solidFill>
      </dgm:spPr>
      <dgm:t>
        <a:bodyPr/>
        <a:lstStyle/>
        <a:p>
          <a:r>
            <a:rPr lang="en-US" sz="2000" dirty="0"/>
            <a:t>Pain</a:t>
          </a:r>
        </a:p>
      </dgm:t>
    </dgm:pt>
    <dgm:pt modelId="{7C94DDB2-DE3A-4530-8B62-F6AC841D2A27}" type="parTrans" cxnId="{AC97AA96-8393-4CA3-B4EC-57685740523D}">
      <dgm:prSet/>
      <dgm:spPr/>
      <dgm:t>
        <a:bodyPr/>
        <a:lstStyle/>
        <a:p>
          <a:endParaRPr lang="en-US" sz="2000"/>
        </a:p>
      </dgm:t>
    </dgm:pt>
    <dgm:pt modelId="{D5E47DA2-CF44-4B3A-9FA3-114B49E904C5}" type="sibTrans" cxnId="{AC97AA96-8393-4CA3-B4EC-57685740523D}">
      <dgm:prSet/>
      <dgm:spPr/>
      <dgm:t>
        <a:bodyPr/>
        <a:lstStyle/>
        <a:p>
          <a:endParaRPr lang="en-US" sz="2000"/>
        </a:p>
      </dgm:t>
    </dgm:pt>
    <dgm:pt modelId="{5B6568C8-D0F7-4BBC-A004-B2106110A6AC}">
      <dgm:prSet custT="1"/>
      <dgm:spPr>
        <a:solidFill>
          <a:srgbClr val="033B57"/>
        </a:solidFill>
      </dgm:spPr>
      <dgm:t>
        <a:bodyPr/>
        <a:lstStyle/>
        <a:p>
          <a:r>
            <a:rPr lang="en-US" sz="2000"/>
            <a:t>Fatigue</a:t>
          </a:r>
          <a:endParaRPr lang="en-US" sz="2000" dirty="0"/>
        </a:p>
      </dgm:t>
    </dgm:pt>
    <dgm:pt modelId="{E3769ED7-C3C5-432A-8E21-6F60B52ECF95}" type="parTrans" cxnId="{99E7EB08-CC79-43F2-AFE4-BECA15BE3BC7}">
      <dgm:prSet/>
      <dgm:spPr/>
      <dgm:t>
        <a:bodyPr/>
        <a:lstStyle/>
        <a:p>
          <a:endParaRPr lang="en-US" sz="2000"/>
        </a:p>
      </dgm:t>
    </dgm:pt>
    <dgm:pt modelId="{14A2E443-4188-4262-B6EA-F117F37331FB}" type="sibTrans" cxnId="{99E7EB08-CC79-43F2-AFE4-BECA15BE3BC7}">
      <dgm:prSet/>
      <dgm:spPr/>
      <dgm:t>
        <a:bodyPr/>
        <a:lstStyle/>
        <a:p>
          <a:endParaRPr lang="en-US" sz="2000"/>
        </a:p>
      </dgm:t>
    </dgm:pt>
    <dgm:pt modelId="{C4C4CE13-4ACF-4971-A37C-99DD3672F683}">
      <dgm:prSet custT="1"/>
      <dgm:spPr>
        <a:solidFill>
          <a:srgbClr val="033B57"/>
        </a:solidFill>
      </dgm:spPr>
      <dgm:t>
        <a:bodyPr/>
        <a:lstStyle/>
        <a:p>
          <a:r>
            <a:rPr lang="en-US" sz="2000" dirty="0"/>
            <a:t>Anemia</a:t>
          </a:r>
        </a:p>
      </dgm:t>
    </dgm:pt>
    <dgm:pt modelId="{40B7555C-B485-435F-B846-9D0BDA34E529}" type="parTrans" cxnId="{01531685-88AB-4187-AA24-D36CCB2E9B15}">
      <dgm:prSet/>
      <dgm:spPr/>
      <dgm:t>
        <a:bodyPr/>
        <a:lstStyle/>
        <a:p>
          <a:endParaRPr lang="en-US" sz="2000"/>
        </a:p>
      </dgm:t>
    </dgm:pt>
    <dgm:pt modelId="{9B7E6AA3-7C2E-4110-83D6-7979013469E1}" type="sibTrans" cxnId="{01531685-88AB-4187-AA24-D36CCB2E9B15}">
      <dgm:prSet/>
      <dgm:spPr/>
      <dgm:t>
        <a:bodyPr/>
        <a:lstStyle/>
        <a:p>
          <a:endParaRPr lang="en-US" sz="2000"/>
        </a:p>
      </dgm:t>
    </dgm:pt>
    <dgm:pt modelId="{C93BF116-F08F-4C8F-9CAD-417202E73C20}">
      <dgm:prSet custT="1"/>
      <dgm:spPr>
        <a:solidFill>
          <a:srgbClr val="033B57"/>
        </a:solidFill>
      </dgm:spPr>
      <dgm:t>
        <a:bodyPr/>
        <a:lstStyle/>
        <a:p>
          <a:r>
            <a:rPr lang="en-US" sz="2000"/>
            <a:t>Weight gain/loss</a:t>
          </a:r>
          <a:endParaRPr lang="en-US" sz="2000" dirty="0"/>
        </a:p>
      </dgm:t>
    </dgm:pt>
    <dgm:pt modelId="{1FB09233-8B60-424C-8970-630AACB5E5AE}" type="parTrans" cxnId="{B283C549-02CE-4417-9CE6-628ECAF8845A}">
      <dgm:prSet/>
      <dgm:spPr/>
      <dgm:t>
        <a:bodyPr/>
        <a:lstStyle/>
        <a:p>
          <a:endParaRPr lang="en-US" sz="2000"/>
        </a:p>
      </dgm:t>
    </dgm:pt>
    <dgm:pt modelId="{37DE302B-E680-4C9F-8171-E685C447A8A8}" type="sibTrans" cxnId="{B283C549-02CE-4417-9CE6-628ECAF8845A}">
      <dgm:prSet/>
      <dgm:spPr/>
      <dgm:t>
        <a:bodyPr/>
        <a:lstStyle/>
        <a:p>
          <a:endParaRPr lang="en-US" sz="2000"/>
        </a:p>
      </dgm:t>
    </dgm:pt>
    <dgm:pt modelId="{3B00CA67-690B-4894-8C04-4EE04AE162DC}">
      <dgm:prSet custT="1"/>
      <dgm:spPr>
        <a:solidFill>
          <a:srgbClr val="033B57"/>
        </a:solidFill>
      </dgm:spPr>
      <dgm:t>
        <a:bodyPr/>
        <a:lstStyle/>
        <a:p>
          <a:r>
            <a:rPr lang="en-US" sz="2000"/>
            <a:t>Nausea/vomiting</a:t>
          </a:r>
          <a:endParaRPr lang="en-US" sz="2000" dirty="0"/>
        </a:p>
      </dgm:t>
    </dgm:pt>
    <dgm:pt modelId="{6C51DD39-35F6-45C9-9EF0-3B01481E1F92}" type="parTrans" cxnId="{46B61499-6646-4038-BA16-5F0F7B502164}">
      <dgm:prSet/>
      <dgm:spPr/>
      <dgm:t>
        <a:bodyPr/>
        <a:lstStyle/>
        <a:p>
          <a:endParaRPr lang="en-US" sz="2000"/>
        </a:p>
      </dgm:t>
    </dgm:pt>
    <dgm:pt modelId="{3959517A-613E-46B3-BE6A-10CF334AFC33}" type="sibTrans" cxnId="{46B61499-6646-4038-BA16-5F0F7B502164}">
      <dgm:prSet/>
      <dgm:spPr/>
      <dgm:t>
        <a:bodyPr/>
        <a:lstStyle/>
        <a:p>
          <a:endParaRPr lang="en-US" sz="2000"/>
        </a:p>
      </dgm:t>
    </dgm:pt>
    <dgm:pt modelId="{4DB378DC-4181-4913-A12A-F0C03211A52D}">
      <dgm:prSet custT="1"/>
      <dgm:spPr>
        <a:solidFill>
          <a:srgbClr val="033B57"/>
        </a:solidFill>
      </dgm:spPr>
      <dgm:t>
        <a:bodyPr/>
        <a:lstStyle/>
        <a:p>
          <a:r>
            <a:rPr lang="en-US" sz="2000"/>
            <a:t>Self-care and mobility issues</a:t>
          </a:r>
          <a:endParaRPr lang="en-US" sz="2000" dirty="0"/>
        </a:p>
      </dgm:t>
    </dgm:pt>
    <dgm:pt modelId="{8318BB1B-02D1-430A-857F-4B20CBC25F24}" type="parTrans" cxnId="{20B871B6-9390-4A7B-AA71-B84A621C6F93}">
      <dgm:prSet/>
      <dgm:spPr/>
      <dgm:t>
        <a:bodyPr/>
        <a:lstStyle/>
        <a:p>
          <a:endParaRPr lang="en-US" sz="2000"/>
        </a:p>
      </dgm:t>
    </dgm:pt>
    <dgm:pt modelId="{DD2223FA-CA53-492A-AA69-A873AD9D5C25}" type="sibTrans" cxnId="{20B871B6-9390-4A7B-AA71-B84A621C6F93}">
      <dgm:prSet/>
      <dgm:spPr/>
      <dgm:t>
        <a:bodyPr/>
        <a:lstStyle/>
        <a:p>
          <a:endParaRPr lang="en-US" sz="2000"/>
        </a:p>
      </dgm:t>
    </dgm:pt>
    <dgm:pt modelId="{37B92DA6-58A4-4186-9E05-F634AF4B626F}">
      <dgm:prSet custT="1"/>
      <dgm:spPr>
        <a:solidFill>
          <a:srgbClr val="033B57"/>
        </a:solidFill>
      </dgm:spPr>
      <dgm:t>
        <a:bodyPr/>
        <a:lstStyle/>
        <a:p>
          <a:r>
            <a:rPr lang="en-US" sz="2000"/>
            <a:t>Other treatment side effects</a:t>
          </a:r>
          <a:endParaRPr lang="en-US" sz="2000" dirty="0"/>
        </a:p>
      </dgm:t>
    </dgm:pt>
    <dgm:pt modelId="{00B8A105-5B9F-410F-ACBE-95D0B0AE00F1}" type="parTrans" cxnId="{4704D716-7B54-4774-9A36-2AB1E76D1A7F}">
      <dgm:prSet/>
      <dgm:spPr/>
      <dgm:t>
        <a:bodyPr/>
        <a:lstStyle/>
        <a:p>
          <a:endParaRPr lang="en-US" sz="2000"/>
        </a:p>
      </dgm:t>
    </dgm:pt>
    <dgm:pt modelId="{9C8BC1F0-4C2B-42B7-9BB4-8B09669978FA}" type="sibTrans" cxnId="{4704D716-7B54-4774-9A36-2AB1E76D1A7F}">
      <dgm:prSet/>
      <dgm:spPr/>
      <dgm:t>
        <a:bodyPr/>
        <a:lstStyle/>
        <a:p>
          <a:endParaRPr lang="en-US" sz="2000"/>
        </a:p>
      </dgm:t>
    </dgm:pt>
    <dgm:pt modelId="{53455456-0AC5-427C-96F2-073260460DBF}">
      <dgm:prSet custT="1"/>
      <dgm:spPr>
        <a:solidFill>
          <a:srgbClr val="033B57"/>
        </a:solidFill>
      </dgm:spPr>
      <dgm:t>
        <a:bodyPr/>
        <a:lstStyle/>
        <a:p>
          <a:r>
            <a:rPr lang="en-US" sz="2000"/>
            <a:t>Life-threatening medical emergencies</a:t>
          </a:r>
          <a:endParaRPr lang="en-US" sz="2000" dirty="0"/>
        </a:p>
      </dgm:t>
    </dgm:pt>
    <dgm:pt modelId="{41912860-BE87-4A89-8A86-F7E0006B734B}" type="parTrans" cxnId="{F784A44D-B8FE-4D6F-B65E-241F689B5AB3}">
      <dgm:prSet/>
      <dgm:spPr/>
      <dgm:t>
        <a:bodyPr/>
        <a:lstStyle/>
        <a:p>
          <a:endParaRPr lang="en-US" sz="2000"/>
        </a:p>
      </dgm:t>
    </dgm:pt>
    <dgm:pt modelId="{D6DEEAF0-233D-48BF-B02E-2F8B0BAA84BE}" type="sibTrans" cxnId="{F784A44D-B8FE-4D6F-B65E-241F689B5AB3}">
      <dgm:prSet/>
      <dgm:spPr/>
      <dgm:t>
        <a:bodyPr/>
        <a:lstStyle/>
        <a:p>
          <a:endParaRPr lang="en-US" sz="2000"/>
        </a:p>
      </dgm:t>
    </dgm:pt>
    <dgm:pt modelId="{B84FE83A-AC12-4472-8ABD-381F4F40EC7E}" type="pres">
      <dgm:prSet presAssocID="{58054BD3-0203-4E1F-9606-9F599D30A585}" presName="linear" presStyleCnt="0">
        <dgm:presLayoutVars>
          <dgm:dir/>
          <dgm:animLvl val="lvl"/>
          <dgm:resizeHandles val="exact"/>
        </dgm:presLayoutVars>
      </dgm:prSet>
      <dgm:spPr/>
    </dgm:pt>
    <dgm:pt modelId="{EBE854A9-D49B-4EE2-95C8-E2B9E6204215}" type="pres">
      <dgm:prSet presAssocID="{7C459BCD-75B4-4AF9-AEDB-7951FA4EF815}" presName="parentLin" presStyleCnt="0"/>
      <dgm:spPr/>
    </dgm:pt>
    <dgm:pt modelId="{B1393317-2A3B-4644-918E-0018C63C466D}" type="pres">
      <dgm:prSet presAssocID="{7C459BCD-75B4-4AF9-AEDB-7951FA4EF815}" presName="parentLeftMargin" presStyleLbl="node1" presStyleIdx="0" presStyleCnt="8"/>
      <dgm:spPr/>
    </dgm:pt>
    <dgm:pt modelId="{A296E760-DDB9-44CE-B105-37C5DD5A2290}" type="pres">
      <dgm:prSet presAssocID="{7C459BCD-75B4-4AF9-AEDB-7951FA4EF815}" presName="parentText" presStyleLbl="node1" presStyleIdx="0" presStyleCnt="8">
        <dgm:presLayoutVars>
          <dgm:chMax val="0"/>
          <dgm:bulletEnabled val="1"/>
        </dgm:presLayoutVars>
      </dgm:prSet>
      <dgm:spPr/>
    </dgm:pt>
    <dgm:pt modelId="{4AC0A951-62F0-4FBC-956A-05A9C110A5F3}" type="pres">
      <dgm:prSet presAssocID="{7C459BCD-75B4-4AF9-AEDB-7951FA4EF815}" presName="negativeSpace" presStyleCnt="0"/>
      <dgm:spPr/>
    </dgm:pt>
    <dgm:pt modelId="{C5368A6D-90FC-4E24-9ACA-C993081FE1F7}" type="pres">
      <dgm:prSet presAssocID="{7C459BCD-75B4-4AF9-AEDB-7951FA4EF815}" presName="childText" presStyleLbl="conFgAcc1" presStyleIdx="0" presStyleCnt="8">
        <dgm:presLayoutVars>
          <dgm:bulletEnabled val="1"/>
        </dgm:presLayoutVars>
      </dgm:prSet>
      <dgm:spPr/>
    </dgm:pt>
    <dgm:pt modelId="{2942918E-26E3-4ABB-82B0-9CEDEAE0289F}" type="pres">
      <dgm:prSet presAssocID="{D5E47DA2-CF44-4B3A-9FA3-114B49E904C5}" presName="spaceBetweenRectangles" presStyleCnt="0"/>
      <dgm:spPr/>
    </dgm:pt>
    <dgm:pt modelId="{D8E2C799-C015-448C-8AA5-84C1539A3E07}" type="pres">
      <dgm:prSet presAssocID="{5B6568C8-D0F7-4BBC-A004-B2106110A6AC}" presName="parentLin" presStyleCnt="0"/>
      <dgm:spPr/>
    </dgm:pt>
    <dgm:pt modelId="{72F22C56-6012-4D51-981B-206CE0C4FF9C}" type="pres">
      <dgm:prSet presAssocID="{5B6568C8-D0F7-4BBC-A004-B2106110A6AC}" presName="parentLeftMargin" presStyleLbl="node1" presStyleIdx="0" presStyleCnt="8"/>
      <dgm:spPr/>
    </dgm:pt>
    <dgm:pt modelId="{8028C621-0F28-4EB6-8C3D-32BC7CF68EDA}" type="pres">
      <dgm:prSet presAssocID="{5B6568C8-D0F7-4BBC-A004-B2106110A6AC}" presName="parentText" presStyleLbl="node1" presStyleIdx="1" presStyleCnt="8">
        <dgm:presLayoutVars>
          <dgm:chMax val="0"/>
          <dgm:bulletEnabled val="1"/>
        </dgm:presLayoutVars>
      </dgm:prSet>
      <dgm:spPr/>
    </dgm:pt>
    <dgm:pt modelId="{08C562DF-2319-4935-AD19-D2C83FD65DB7}" type="pres">
      <dgm:prSet presAssocID="{5B6568C8-D0F7-4BBC-A004-B2106110A6AC}" presName="negativeSpace" presStyleCnt="0"/>
      <dgm:spPr/>
    </dgm:pt>
    <dgm:pt modelId="{147F2609-F92F-40B2-82CE-146F6C696098}" type="pres">
      <dgm:prSet presAssocID="{5B6568C8-D0F7-4BBC-A004-B2106110A6AC}" presName="childText" presStyleLbl="conFgAcc1" presStyleIdx="1" presStyleCnt="8">
        <dgm:presLayoutVars>
          <dgm:bulletEnabled val="1"/>
        </dgm:presLayoutVars>
      </dgm:prSet>
      <dgm:spPr/>
    </dgm:pt>
    <dgm:pt modelId="{CEE5C595-5711-4A34-87E0-D14303AE274B}" type="pres">
      <dgm:prSet presAssocID="{14A2E443-4188-4262-B6EA-F117F37331FB}" presName="spaceBetweenRectangles" presStyleCnt="0"/>
      <dgm:spPr/>
    </dgm:pt>
    <dgm:pt modelId="{6C3BDFB5-6029-49C5-BF26-325FAE49C687}" type="pres">
      <dgm:prSet presAssocID="{C4C4CE13-4ACF-4971-A37C-99DD3672F683}" presName="parentLin" presStyleCnt="0"/>
      <dgm:spPr/>
    </dgm:pt>
    <dgm:pt modelId="{59497662-11EE-4280-A868-E598DBFFAE29}" type="pres">
      <dgm:prSet presAssocID="{C4C4CE13-4ACF-4971-A37C-99DD3672F683}" presName="parentLeftMargin" presStyleLbl="node1" presStyleIdx="1" presStyleCnt="8"/>
      <dgm:spPr/>
    </dgm:pt>
    <dgm:pt modelId="{D17B8B34-33A3-4D3C-840D-96AC43215DDF}" type="pres">
      <dgm:prSet presAssocID="{C4C4CE13-4ACF-4971-A37C-99DD3672F683}" presName="parentText" presStyleLbl="node1" presStyleIdx="2" presStyleCnt="8">
        <dgm:presLayoutVars>
          <dgm:chMax val="0"/>
          <dgm:bulletEnabled val="1"/>
        </dgm:presLayoutVars>
      </dgm:prSet>
      <dgm:spPr/>
    </dgm:pt>
    <dgm:pt modelId="{3588BFD3-B5BB-4F3B-BB0A-65725CCA38EA}" type="pres">
      <dgm:prSet presAssocID="{C4C4CE13-4ACF-4971-A37C-99DD3672F683}" presName="negativeSpace" presStyleCnt="0"/>
      <dgm:spPr/>
    </dgm:pt>
    <dgm:pt modelId="{43C08FC8-099C-402C-BE71-00CDE3D627E1}" type="pres">
      <dgm:prSet presAssocID="{C4C4CE13-4ACF-4971-A37C-99DD3672F683}" presName="childText" presStyleLbl="conFgAcc1" presStyleIdx="2" presStyleCnt="8">
        <dgm:presLayoutVars>
          <dgm:bulletEnabled val="1"/>
        </dgm:presLayoutVars>
      </dgm:prSet>
      <dgm:spPr/>
    </dgm:pt>
    <dgm:pt modelId="{0D74D96E-34C0-43F6-AD0F-ED1DF90F720F}" type="pres">
      <dgm:prSet presAssocID="{9B7E6AA3-7C2E-4110-83D6-7979013469E1}" presName="spaceBetweenRectangles" presStyleCnt="0"/>
      <dgm:spPr/>
    </dgm:pt>
    <dgm:pt modelId="{995FDBFF-3B47-45BE-8437-9A20AB76C8C9}" type="pres">
      <dgm:prSet presAssocID="{C93BF116-F08F-4C8F-9CAD-417202E73C20}" presName="parentLin" presStyleCnt="0"/>
      <dgm:spPr/>
    </dgm:pt>
    <dgm:pt modelId="{400DAB9A-8FEB-40DF-9664-F520C7E6FAA0}" type="pres">
      <dgm:prSet presAssocID="{C93BF116-F08F-4C8F-9CAD-417202E73C20}" presName="parentLeftMargin" presStyleLbl="node1" presStyleIdx="2" presStyleCnt="8"/>
      <dgm:spPr/>
    </dgm:pt>
    <dgm:pt modelId="{1411E143-91EF-4C0A-AC7D-1B360C8E3FA5}" type="pres">
      <dgm:prSet presAssocID="{C93BF116-F08F-4C8F-9CAD-417202E73C20}" presName="parentText" presStyleLbl="node1" presStyleIdx="3" presStyleCnt="8">
        <dgm:presLayoutVars>
          <dgm:chMax val="0"/>
          <dgm:bulletEnabled val="1"/>
        </dgm:presLayoutVars>
      </dgm:prSet>
      <dgm:spPr/>
    </dgm:pt>
    <dgm:pt modelId="{84B3119A-B0F8-4CC0-865B-069B53284870}" type="pres">
      <dgm:prSet presAssocID="{C93BF116-F08F-4C8F-9CAD-417202E73C20}" presName="negativeSpace" presStyleCnt="0"/>
      <dgm:spPr/>
    </dgm:pt>
    <dgm:pt modelId="{DB0F0BDB-0076-449F-AE1B-F1BFC246F961}" type="pres">
      <dgm:prSet presAssocID="{C93BF116-F08F-4C8F-9CAD-417202E73C20}" presName="childText" presStyleLbl="conFgAcc1" presStyleIdx="3" presStyleCnt="8">
        <dgm:presLayoutVars>
          <dgm:bulletEnabled val="1"/>
        </dgm:presLayoutVars>
      </dgm:prSet>
      <dgm:spPr/>
    </dgm:pt>
    <dgm:pt modelId="{8661C0DE-0D9C-48BB-9942-9A4BE633C72B}" type="pres">
      <dgm:prSet presAssocID="{37DE302B-E680-4C9F-8171-E685C447A8A8}" presName="spaceBetweenRectangles" presStyleCnt="0"/>
      <dgm:spPr/>
    </dgm:pt>
    <dgm:pt modelId="{9D8A3666-0BA5-4B54-B4A6-05435B08ABD0}" type="pres">
      <dgm:prSet presAssocID="{3B00CA67-690B-4894-8C04-4EE04AE162DC}" presName="parentLin" presStyleCnt="0"/>
      <dgm:spPr/>
    </dgm:pt>
    <dgm:pt modelId="{950F9FCF-BAFA-49AC-99C8-2A3867C9ECBF}" type="pres">
      <dgm:prSet presAssocID="{3B00CA67-690B-4894-8C04-4EE04AE162DC}" presName="parentLeftMargin" presStyleLbl="node1" presStyleIdx="3" presStyleCnt="8"/>
      <dgm:spPr/>
    </dgm:pt>
    <dgm:pt modelId="{95846C89-4D45-4488-B71B-3618D40F247B}" type="pres">
      <dgm:prSet presAssocID="{3B00CA67-690B-4894-8C04-4EE04AE162DC}" presName="parentText" presStyleLbl="node1" presStyleIdx="4" presStyleCnt="8">
        <dgm:presLayoutVars>
          <dgm:chMax val="0"/>
          <dgm:bulletEnabled val="1"/>
        </dgm:presLayoutVars>
      </dgm:prSet>
      <dgm:spPr/>
    </dgm:pt>
    <dgm:pt modelId="{CCB8108D-755D-49BE-95D0-12B25DBF7452}" type="pres">
      <dgm:prSet presAssocID="{3B00CA67-690B-4894-8C04-4EE04AE162DC}" presName="negativeSpace" presStyleCnt="0"/>
      <dgm:spPr/>
    </dgm:pt>
    <dgm:pt modelId="{3227AE7D-32AB-4A9C-8BD5-6A0DA9378363}" type="pres">
      <dgm:prSet presAssocID="{3B00CA67-690B-4894-8C04-4EE04AE162DC}" presName="childText" presStyleLbl="conFgAcc1" presStyleIdx="4" presStyleCnt="8">
        <dgm:presLayoutVars>
          <dgm:bulletEnabled val="1"/>
        </dgm:presLayoutVars>
      </dgm:prSet>
      <dgm:spPr/>
    </dgm:pt>
    <dgm:pt modelId="{8FB00EA9-EED9-4A32-B608-47F8DECF2269}" type="pres">
      <dgm:prSet presAssocID="{3959517A-613E-46B3-BE6A-10CF334AFC33}" presName="spaceBetweenRectangles" presStyleCnt="0"/>
      <dgm:spPr/>
    </dgm:pt>
    <dgm:pt modelId="{360011F7-5E51-433C-A007-110564936ED8}" type="pres">
      <dgm:prSet presAssocID="{4DB378DC-4181-4913-A12A-F0C03211A52D}" presName="parentLin" presStyleCnt="0"/>
      <dgm:spPr/>
    </dgm:pt>
    <dgm:pt modelId="{A10E31FD-8098-4F64-98E6-4E0F9B38A164}" type="pres">
      <dgm:prSet presAssocID="{4DB378DC-4181-4913-A12A-F0C03211A52D}" presName="parentLeftMargin" presStyleLbl="node1" presStyleIdx="4" presStyleCnt="8"/>
      <dgm:spPr/>
    </dgm:pt>
    <dgm:pt modelId="{AA958255-64CD-4229-9920-4413F89A0ADD}" type="pres">
      <dgm:prSet presAssocID="{4DB378DC-4181-4913-A12A-F0C03211A52D}" presName="parentText" presStyleLbl="node1" presStyleIdx="5" presStyleCnt="8">
        <dgm:presLayoutVars>
          <dgm:chMax val="0"/>
          <dgm:bulletEnabled val="1"/>
        </dgm:presLayoutVars>
      </dgm:prSet>
      <dgm:spPr/>
    </dgm:pt>
    <dgm:pt modelId="{33D13D64-3FCD-47E2-9E51-DDB61B39CC51}" type="pres">
      <dgm:prSet presAssocID="{4DB378DC-4181-4913-A12A-F0C03211A52D}" presName="negativeSpace" presStyleCnt="0"/>
      <dgm:spPr/>
    </dgm:pt>
    <dgm:pt modelId="{5D72BB9F-B3B2-4503-B954-DBEF8FD3C61B}" type="pres">
      <dgm:prSet presAssocID="{4DB378DC-4181-4913-A12A-F0C03211A52D}" presName="childText" presStyleLbl="conFgAcc1" presStyleIdx="5" presStyleCnt="8">
        <dgm:presLayoutVars>
          <dgm:bulletEnabled val="1"/>
        </dgm:presLayoutVars>
      </dgm:prSet>
      <dgm:spPr/>
    </dgm:pt>
    <dgm:pt modelId="{72BED657-4EAF-47E5-B8E4-95AFA7C8C6E4}" type="pres">
      <dgm:prSet presAssocID="{DD2223FA-CA53-492A-AA69-A873AD9D5C25}" presName="spaceBetweenRectangles" presStyleCnt="0"/>
      <dgm:spPr/>
    </dgm:pt>
    <dgm:pt modelId="{4421982A-81AF-4687-BCA1-7ECABBFEEDB9}" type="pres">
      <dgm:prSet presAssocID="{37B92DA6-58A4-4186-9E05-F634AF4B626F}" presName="parentLin" presStyleCnt="0"/>
      <dgm:spPr/>
    </dgm:pt>
    <dgm:pt modelId="{8C710891-F487-47EF-AEC2-E10E6DAC81BC}" type="pres">
      <dgm:prSet presAssocID="{37B92DA6-58A4-4186-9E05-F634AF4B626F}" presName="parentLeftMargin" presStyleLbl="node1" presStyleIdx="5" presStyleCnt="8"/>
      <dgm:spPr/>
    </dgm:pt>
    <dgm:pt modelId="{E777EB13-E94C-4645-A497-A7171F669A30}" type="pres">
      <dgm:prSet presAssocID="{37B92DA6-58A4-4186-9E05-F634AF4B626F}" presName="parentText" presStyleLbl="node1" presStyleIdx="6" presStyleCnt="8">
        <dgm:presLayoutVars>
          <dgm:chMax val="0"/>
          <dgm:bulletEnabled val="1"/>
        </dgm:presLayoutVars>
      </dgm:prSet>
      <dgm:spPr/>
    </dgm:pt>
    <dgm:pt modelId="{145D1775-ED3E-4BFA-BB4B-2A5404B51D8E}" type="pres">
      <dgm:prSet presAssocID="{37B92DA6-58A4-4186-9E05-F634AF4B626F}" presName="negativeSpace" presStyleCnt="0"/>
      <dgm:spPr/>
    </dgm:pt>
    <dgm:pt modelId="{2829BAD6-1B6B-41BA-AA95-21350128C8F3}" type="pres">
      <dgm:prSet presAssocID="{37B92DA6-58A4-4186-9E05-F634AF4B626F}" presName="childText" presStyleLbl="conFgAcc1" presStyleIdx="6" presStyleCnt="8">
        <dgm:presLayoutVars>
          <dgm:bulletEnabled val="1"/>
        </dgm:presLayoutVars>
      </dgm:prSet>
      <dgm:spPr/>
    </dgm:pt>
    <dgm:pt modelId="{E0618ECF-8484-429E-AB31-EEBF478E0A25}" type="pres">
      <dgm:prSet presAssocID="{9C8BC1F0-4C2B-42B7-9BB4-8B09669978FA}" presName="spaceBetweenRectangles" presStyleCnt="0"/>
      <dgm:spPr/>
    </dgm:pt>
    <dgm:pt modelId="{25234320-E45E-4FF6-9AA5-89600C89222C}" type="pres">
      <dgm:prSet presAssocID="{53455456-0AC5-427C-96F2-073260460DBF}" presName="parentLin" presStyleCnt="0"/>
      <dgm:spPr/>
    </dgm:pt>
    <dgm:pt modelId="{9F66447D-30EB-4F29-9228-426CC0FCCE9B}" type="pres">
      <dgm:prSet presAssocID="{53455456-0AC5-427C-96F2-073260460DBF}" presName="parentLeftMargin" presStyleLbl="node1" presStyleIdx="6" presStyleCnt="8"/>
      <dgm:spPr/>
    </dgm:pt>
    <dgm:pt modelId="{5747B251-9614-49E3-A563-8C220C97E035}" type="pres">
      <dgm:prSet presAssocID="{53455456-0AC5-427C-96F2-073260460DBF}" presName="parentText" presStyleLbl="node1" presStyleIdx="7" presStyleCnt="8">
        <dgm:presLayoutVars>
          <dgm:chMax val="0"/>
          <dgm:bulletEnabled val="1"/>
        </dgm:presLayoutVars>
      </dgm:prSet>
      <dgm:spPr/>
    </dgm:pt>
    <dgm:pt modelId="{D9D30A4F-2043-4F04-9EB9-A6668BB29EB3}" type="pres">
      <dgm:prSet presAssocID="{53455456-0AC5-427C-96F2-073260460DBF}" presName="negativeSpace" presStyleCnt="0"/>
      <dgm:spPr/>
    </dgm:pt>
    <dgm:pt modelId="{25BAEA30-EDD6-4440-AFC4-6701CC2576FC}" type="pres">
      <dgm:prSet presAssocID="{53455456-0AC5-427C-96F2-073260460DBF}" presName="childText" presStyleLbl="conFgAcc1" presStyleIdx="7" presStyleCnt="8">
        <dgm:presLayoutVars>
          <dgm:bulletEnabled val="1"/>
        </dgm:presLayoutVars>
      </dgm:prSet>
      <dgm:spPr/>
    </dgm:pt>
  </dgm:ptLst>
  <dgm:cxnLst>
    <dgm:cxn modelId="{99E7EB08-CC79-43F2-AFE4-BECA15BE3BC7}" srcId="{58054BD3-0203-4E1F-9606-9F599D30A585}" destId="{5B6568C8-D0F7-4BBC-A004-B2106110A6AC}" srcOrd="1" destOrd="0" parTransId="{E3769ED7-C3C5-432A-8E21-6F60B52ECF95}" sibTransId="{14A2E443-4188-4262-B6EA-F117F37331FB}"/>
    <dgm:cxn modelId="{A3A8330A-CE5D-48EC-91FB-E2ABFE01D969}" type="presOf" srcId="{4DB378DC-4181-4913-A12A-F0C03211A52D}" destId="{A10E31FD-8098-4F64-98E6-4E0F9B38A164}" srcOrd="0" destOrd="0" presId="urn:microsoft.com/office/officeart/2005/8/layout/list1"/>
    <dgm:cxn modelId="{BBA8340D-7774-4F20-94B6-208B4F4C5F2A}" type="presOf" srcId="{58054BD3-0203-4E1F-9606-9F599D30A585}" destId="{B84FE83A-AC12-4472-8ABD-381F4F40EC7E}" srcOrd="0" destOrd="0" presId="urn:microsoft.com/office/officeart/2005/8/layout/list1"/>
    <dgm:cxn modelId="{4704D716-7B54-4774-9A36-2AB1E76D1A7F}" srcId="{58054BD3-0203-4E1F-9606-9F599D30A585}" destId="{37B92DA6-58A4-4186-9E05-F634AF4B626F}" srcOrd="6" destOrd="0" parTransId="{00B8A105-5B9F-410F-ACBE-95D0B0AE00F1}" sibTransId="{9C8BC1F0-4C2B-42B7-9BB4-8B09669978FA}"/>
    <dgm:cxn modelId="{609D7A3B-EDE6-40D3-A1E9-09D9491CB617}" type="presOf" srcId="{4DB378DC-4181-4913-A12A-F0C03211A52D}" destId="{AA958255-64CD-4229-9920-4413F89A0ADD}" srcOrd="1" destOrd="0" presId="urn:microsoft.com/office/officeart/2005/8/layout/list1"/>
    <dgm:cxn modelId="{1516E161-5A9B-4B2E-91EE-573AA0FF7B82}" type="presOf" srcId="{37B92DA6-58A4-4186-9E05-F634AF4B626F}" destId="{E777EB13-E94C-4645-A497-A7171F669A30}" srcOrd="1" destOrd="0" presId="urn:microsoft.com/office/officeart/2005/8/layout/list1"/>
    <dgm:cxn modelId="{28D51B44-7111-47E1-AB67-F3674BE72CAE}" type="presOf" srcId="{C93BF116-F08F-4C8F-9CAD-417202E73C20}" destId="{1411E143-91EF-4C0A-AC7D-1B360C8E3FA5}" srcOrd="1" destOrd="0" presId="urn:microsoft.com/office/officeart/2005/8/layout/list1"/>
    <dgm:cxn modelId="{F20AD264-F3D9-452C-8F75-FD8E03FAC43A}" type="presOf" srcId="{3B00CA67-690B-4894-8C04-4EE04AE162DC}" destId="{950F9FCF-BAFA-49AC-99C8-2A3867C9ECBF}" srcOrd="0" destOrd="0" presId="urn:microsoft.com/office/officeart/2005/8/layout/list1"/>
    <dgm:cxn modelId="{B283C549-02CE-4417-9CE6-628ECAF8845A}" srcId="{58054BD3-0203-4E1F-9606-9F599D30A585}" destId="{C93BF116-F08F-4C8F-9CAD-417202E73C20}" srcOrd="3" destOrd="0" parTransId="{1FB09233-8B60-424C-8970-630AACB5E5AE}" sibTransId="{37DE302B-E680-4C9F-8171-E685C447A8A8}"/>
    <dgm:cxn modelId="{F784A44D-B8FE-4D6F-B65E-241F689B5AB3}" srcId="{58054BD3-0203-4E1F-9606-9F599D30A585}" destId="{53455456-0AC5-427C-96F2-073260460DBF}" srcOrd="7" destOrd="0" parTransId="{41912860-BE87-4A89-8A86-F7E0006B734B}" sibTransId="{D6DEEAF0-233D-48BF-B02E-2F8B0BAA84BE}"/>
    <dgm:cxn modelId="{6B3AEA4F-D1C0-4B81-A0D2-2A7C958FE665}" type="presOf" srcId="{C4C4CE13-4ACF-4971-A37C-99DD3672F683}" destId="{59497662-11EE-4280-A868-E598DBFFAE29}" srcOrd="0" destOrd="0" presId="urn:microsoft.com/office/officeart/2005/8/layout/list1"/>
    <dgm:cxn modelId="{B5C57377-0405-4318-AFEB-22E7CE1A2D52}" type="presOf" srcId="{37B92DA6-58A4-4186-9E05-F634AF4B626F}" destId="{8C710891-F487-47EF-AEC2-E10E6DAC81BC}" srcOrd="0" destOrd="0" presId="urn:microsoft.com/office/officeart/2005/8/layout/list1"/>
    <dgm:cxn modelId="{6D2D6859-B6D1-4E8E-8518-8DBAA57039D2}" type="presOf" srcId="{3B00CA67-690B-4894-8C04-4EE04AE162DC}" destId="{95846C89-4D45-4488-B71B-3618D40F247B}" srcOrd="1" destOrd="0" presId="urn:microsoft.com/office/officeart/2005/8/layout/list1"/>
    <dgm:cxn modelId="{4D738984-87ED-464C-8E06-B6F9A29D82E7}" type="presOf" srcId="{7C459BCD-75B4-4AF9-AEDB-7951FA4EF815}" destId="{B1393317-2A3B-4644-918E-0018C63C466D}" srcOrd="0" destOrd="0" presId="urn:microsoft.com/office/officeart/2005/8/layout/list1"/>
    <dgm:cxn modelId="{01531685-88AB-4187-AA24-D36CCB2E9B15}" srcId="{58054BD3-0203-4E1F-9606-9F599D30A585}" destId="{C4C4CE13-4ACF-4971-A37C-99DD3672F683}" srcOrd="2" destOrd="0" parTransId="{40B7555C-B485-435F-B846-9D0BDA34E529}" sibTransId="{9B7E6AA3-7C2E-4110-83D6-7979013469E1}"/>
    <dgm:cxn modelId="{AC97AA96-8393-4CA3-B4EC-57685740523D}" srcId="{58054BD3-0203-4E1F-9606-9F599D30A585}" destId="{7C459BCD-75B4-4AF9-AEDB-7951FA4EF815}" srcOrd="0" destOrd="0" parTransId="{7C94DDB2-DE3A-4530-8B62-F6AC841D2A27}" sibTransId="{D5E47DA2-CF44-4B3A-9FA3-114B49E904C5}"/>
    <dgm:cxn modelId="{46B61499-6646-4038-BA16-5F0F7B502164}" srcId="{58054BD3-0203-4E1F-9606-9F599D30A585}" destId="{3B00CA67-690B-4894-8C04-4EE04AE162DC}" srcOrd="4" destOrd="0" parTransId="{6C51DD39-35F6-45C9-9EF0-3B01481E1F92}" sibTransId="{3959517A-613E-46B3-BE6A-10CF334AFC33}"/>
    <dgm:cxn modelId="{BF9CCB9C-245D-44CD-B3A9-61B9B56059E2}" type="presOf" srcId="{5B6568C8-D0F7-4BBC-A004-B2106110A6AC}" destId="{8028C621-0F28-4EB6-8C3D-32BC7CF68EDA}" srcOrd="1" destOrd="0" presId="urn:microsoft.com/office/officeart/2005/8/layout/list1"/>
    <dgm:cxn modelId="{6ECE94AA-C7CB-4D96-A165-5D531808553E}" type="presOf" srcId="{53455456-0AC5-427C-96F2-073260460DBF}" destId="{5747B251-9614-49E3-A563-8C220C97E035}" srcOrd="1" destOrd="0" presId="urn:microsoft.com/office/officeart/2005/8/layout/list1"/>
    <dgm:cxn modelId="{2C5EE2AF-5D28-4668-9EBA-EA0A5BC4CA12}" type="presOf" srcId="{C93BF116-F08F-4C8F-9CAD-417202E73C20}" destId="{400DAB9A-8FEB-40DF-9664-F520C7E6FAA0}" srcOrd="0" destOrd="0" presId="urn:microsoft.com/office/officeart/2005/8/layout/list1"/>
    <dgm:cxn modelId="{20B871B6-9390-4A7B-AA71-B84A621C6F93}" srcId="{58054BD3-0203-4E1F-9606-9F599D30A585}" destId="{4DB378DC-4181-4913-A12A-F0C03211A52D}" srcOrd="5" destOrd="0" parTransId="{8318BB1B-02D1-430A-857F-4B20CBC25F24}" sibTransId="{DD2223FA-CA53-492A-AA69-A873AD9D5C25}"/>
    <dgm:cxn modelId="{5DF9D5CF-0E3D-4AAA-A46E-223EF8B8AD1F}" type="presOf" srcId="{53455456-0AC5-427C-96F2-073260460DBF}" destId="{9F66447D-30EB-4F29-9228-426CC0FCCE9B}" srcOrd="0" destOrd="0" presId="urn:microsoft.com/office/officeart/2005/8/layout/list1"/>
    <dgm:cxn modelId="{84157DDC-7BDF-4837-9F80-CCEBE8B96D5C}" type="presOf" srcId="{5B6568C8-D0F7-4BBC-A004-B2106110A6AC}" destId="{72F22C56-6012-4D51-981B-206CE0C4FF9C}" srcOrd="0" destOrd="0" presId="urn:microsoft.com/office/officeart/2005/8/layout/list1"/>
    <dgm:cxn modelId="{1B6C06E1-F6F2-4193-BD08-B069F608CFE5}" type="presOf" srcId="{C4C4CE13-4ACF-4971-A37C-99DD3672F683}" destId="{D17B8B34-33A3-4D3C-840D-96AC43215DDF}" srcOrd="1" destOrd="0" presId="urn:microsoft.com/office/officeart/2005/8/layout/list1"/>
    <dgm:cxn modelId="{A004ABEA-A51A-4F28-BF3F-05C9BB60378D}" type="presOf" srcId="{7C459BCD-75B4-4AF9-AEDB-7951FA4EF815}" destId="{A296E760-DDB9-44CE-B105-37C5DD5A2290}" srcOrd="1" destOrd="0" presId="urn:microsoft.com/office/officeart/2005/8/layout/list1"/>
    <dgm:cxn modelId="{67F4238A-8630-4193-8155-8DD289F8D64C}" type="presParOf" srcId="{B84FE83A-AC12-4472-8ABD-381F4F40EC7E}" destId="{EBE854A9-D49B-4EE2-95C8-E2B9E6204215}" srcOrd="0" destOrd="0" presId="urn:microsoft.com/office/officeart/2005/8/layout/list1"/>
    <dgm:cxn modelId="{7FD95F0A-F008-448A-9C57-0CA7A6DE570C}" type="presParOf" srcId="{EBE854A9-D49B-4EE2-95C8-E2B9E6204215}" destId="{B1393317-2A3B-4644-918E-0018C63C466D}" srcOrd="0" destOrd="0" presId="urn:microsoft.com/office/officeart/2005/8/layout/list1"/>
    <dgm:cxn modelId="{E9CA3E76-AA9F-4B5C-AAF1-2305464FC59A}" type="presParOf" srcId="{EBE854A9-D49B-4EE2-95C8-E2B9E6204215}" destId="{A296E760-DDB9-44CE-B105-37C5DD5A2290}" srcOrd="1" destOrd="0" presId="urn:microsoft.com/office/officeart/2005/8/layout/list1"/>
    <dgm:cxn modelId="{31B2E433-D57F-45A0-B712-C4B1E7AF7485}" type="presParOf" srcId="{B84FE83A-AC12-4472-8ABD-381F4F40EC7E}" destId="{4AC0A951-62F0-4FBC-956A-05A9C110A5F3}" srcOrd="1" destOrd="0" presId="urn:microsoft.com/office/officeart/2005/8/layout/list1"/>
    <dgm:cxn modelId="{962F6D05-49A1-4665-A1AE-63774D224B49}" type="presParOf" srcId="{B84FE83A-AC12-4472-8ABD-381F4F40EC7E}" destId="{C5368A6D-90FC-4E24-9ACA-C993081FE1F7}" srcOrd="2" destOrd="0" presId="urn:microsoft.com/office/officeart/2005/8/layout/list1"/>
    <dgm:cxn modelId="{F08402EB-3377-4ED1-A2EA-311C3C487133}" type="presParOf" srcId="{B84FE83A-AC12-4472-8ABD-381F4F40EC7E}" destId="{2942918E-26E3-4ABB-82B0-9CEDEAE0289F}" srcOrd="3" destOrd="0" presId="urn:microsoft.com/office/officeart/2005/8/layout/list1"/>
    <dgm:cxn modelId="{2EF573DA-03F2-412F-A480-44ABBF73AF2D}" type="presParOf" srcId="{B84FE83A-AC12-4472-8ABD-381F4F40EC7E}" destId="{D8E2C799-C015-448C-8AA5-84C1539A3E07}" srcOrd="4" destOrd="0" presId="urn:microsoft.com/office/officeart/2005/8/layout/list1"/>
    <dgm:cxn modelId="{FC77DD19-9C39-4CF1-A54B-C06D341C342F}" type="presParOf" srcId="{D8E2C799-C015-448C-8AA5-84C1539A3E07}" destId="{72F22C56-6012-4D51-981B-206CE0C4FF9C}" srcOrd="0" destOrd="0" presId="urn:microsoft.com/office/officeart/2005/8/layout/list1"/>
    <dgm:cxn modelId="{288958A3-2637-49FA-B513-A0AE27F74B7A}" type="presParOf" srcId="{D8E2C799-C015-448C-8AA5-84C1539A3E07}" destId="{8028C621-0F28-4EB6-8C3D-32BC7CF68EDA}" srcOrd="1" destOrd="0" presId="urn:microsoft.com/office/officeart/2005/8/layout/list1"/>
    <dgm:cxn modelId="{B768EE35-C158-4E56-9DE6-99DA55D0E251}" type="presParOf" srcId="{B84FE83A-AC12-4472-8ABD-381F4F40EC7E}" destId="{08C562DF-2319-4935-AD19-D2C83FD65DB7}" srcOrd="5" destOrd="0" presId="urn:microsoft.com/office/officeart/2005/8/layout/list1"/>
    <dgm:cxn modelId="{19557D3B-4E13-49FA-87FD-D383DA9A72C7}" type="presParOf" srcId="{B84FE83A-AC12-4472-8ABD-381F4F40EC7E}" destId="{147F2609-F92F-40B2-82CE-146F6C696098}" srcOrd="6" destOrd="0" presId="urn:microsoft.com/office/officeart/2005/8/layout/list1"/>
    <dgm:cxn modelId="{3FAEC853-F4A0-42C7-A576-23AEA68006C8}" type="presParOf" srcId="{B84FE83A-AC12-4472-8ABD-381F4F40EC7E}" destId="{CEE5C595-5711-4A34-87E0-D14303AE274B}" srcOrd="7" destOrd="0" presId="urn:microsoft.com/office/officeart/2005/8/layout/list1"/>
    <dgm:cxn modelId="{4C50A877-AEE5-42CC-A733-FE692A96387A}" type="presParOf" srcId="{B84FE83A-AC12-4472-8ABD-381F4F40EC7E}" destId="{6C3BDFB5-6029-49C5-BF26-325FAE49C687}" srcOrd="8" destOrd="0" presId="urn:microsoft.com/office/officeart/2005/8/layout/list1"/>
    <dgm:cxn modelId="{D526B2BC-64BD-432E-B3B1-0D08ED7C2C72}" type="presParOf" srcId="{6C3BDFB5-6029-49C5-BF26-325FAE49C687}" destId="{59497662-11EE-4280-A868-E598DBFFAE29}" srcOrd="0" destOrd="0" presId="urn:microsoft.com/office/officeart/2005/8/layout/list1"/>
    <dgm:cxn modelId="{46F3D9CE-FE8F-4161-BA17-4ABCB17E0615}" type="presParOf" srcId="{6C3BDFB5-6029-49C5-BF26-325FAE49C687}" destId="{D17B8B34-33A3-4D3C-840D-96AC43215DDF}" srcOrd="1" destOrd="0" presId="urn:microsoft.com/office/officeart/2005/8/layout/list1"/>
    <dgm:cxn modelId="{754EE1BF-90BF-47CF-8132-7F518D78284B}" type="presParOf" srcId="{B84FE83A-AC12-4472-8ABD-381F4F40EC7E}" destId="{3588BFD3-B5BB-4F3B-BB0A-65725CCA38EA}" srcOrd="9" destOrd="0" presId="urn:microsoft.com/office/officeart/2005/8/layout/list1"/>
    <dgm:cxn modelId="{870AD539-B0EE-4727-82DD-6145F1E91CF3}" type="presParOf" srcId="{B84FE83A-AC12-4472-8ABD-381F4F40EC7E}" destId="{43C08FC8-099C-402C-BE71-00CDE3D627E1}" srcOrd="10" destOrd="0" presId="urn:microsoft.com/office/officeart/2005/8/layout/list1"/>
    <dgm:cxn modelId="{AABDD587-8C15-4C07-803E-1811A78D5367}" type="presParOf" srcId="{B84FE83A-AC12-4472-8ABD-381F4F40EC7E}" destId="{0D74D96E-34C0-43F6-AD0F-ED1DF90F720F}" srcOrd="11" destOrd="0" presId="urn:microsoft.com/office/officeart/2005/8/layout/list1"/>
    <dgm:cxn modelId="{314A4652-32C6-4798-8143-4D9881BC5BD7}" type="presParOf" srcId="{B84FE83A-AC12-4472-8ABD-381F4F40EC7E}" destId="{995FDBFF-3B47-45BE-8437-9A20AB76C8C9}" srcOrd="12" destOrd="0" presId="urn:microsoft.com/office/officeart/2005/8/layout/list1"/>
    <dgm:cxn modelId="{A2C9FE43-C265-49EF-A736-BCDC2DB89D80}" type="presParOf" srcId="{995FDBFF-3B47-45BE-8437-9A20AB76C8C9}" destId="{400DAB9A-8FEB-40DF-9664-F520C7E6FAA0}" srcOrd="0" destOrd="0" presId="urn:microsoft.com/office/officeart/2005/8/layout/list1"/>
    <dgm:cxn modelId="{4C35064E-91E4-4A5B-9861-6E5640863331}" type="presParOf" srcId="{995FDBFF-3B47-45BE-8437-9A20AB76C8C9}" destId="{1411E143-91EF-4C0A-AC7D-1B360C8E3FA5}" srcOrd="1" destOrd="0" presId="urn:microsoft.com/office/officeart/2005/8/layout/list1"/>
    <dgm:cxn modelId="{7F21B917-D8D8-4B17-B481-0825EE5D941C}" type="presParOf" srcId="{B84FE83A-AC12-4472-8ABD-381F4F40EC7E}" destId="{84B3119A-B0F8-4CC0-865B-069B53284870}" srcOrd="13" destOrd="0" presId="urn:microsoft.com/office/officeart/2005/8/layout/list1"/>
    <dgm:cxn modelId="{6C4D2710-C8D1-4F32-940F-E41454B6D7FB}" type="presParOf" srcId="{B84FE83A-AC12-4472-8ABD-381F4F40EC7E}" destId="{DB0F0BDB-0076-449F-AE1B-F1BFC246F961}" srcOrd="14" destOrd="0" presId="urn:microsoft.com/office/officeart/2005/8/layout/list1"/>
    <dgm:cxn modelId="{97B15069-281E-40A4-AD55-76D88B236D1E}" type="presParOf" srcId="{B84FE83A-AC12-4472-8ABD-381F4F40EC7E}" destId="{8661C0DE-0D9C-48BB-9942-9A4BE633C72B}" srcOrd="15" destOrd="0" presId="urn:microsoft.com/office/officeart/2005/8/layout/list1"/>
    <dgm:cxn modelId="{9AB56E0D-5090-4268-BFB8-2062AD34259E}" type="presParOf" srcId="{B84FE83A-AC12-4472-8ABD-381F4F40EC7E}" destId="{9D8A3666-0BA5-4B54-B4A6-05435B08ABD0}" srcOrd="16" destOrd="0" presId="urn:microsoft.com/office/officeart/2005/8/layout/list1"/>
    <dgm:cxn modelId="{B2125053-3CB8-441F-9687-FABCD2893F05}" type="presParOf" srcId="{9D8A3666-0BA5-4B54-B4A6-05435B08ABD0}" destId="{950F9FCF-BAFA-49AC-99C8-2A3867C9ECBF}" srcOrd="0" destOrd="0" presId="urn:microsoft.com/office/officeart/2005/8/layout/list1"/>
    <dgm:cxn modelId="{92C35F24-2F23-476F-BBE2-172B24A13680}" type="presParOf" srcId="{9D8A3666-0BA5-4B54-B4A6-05435B08ABD0}" destId="{95846C89-4D45-4488-B71B-3618D40F247B}" srcOrd="1" destOrd="0" presId="urn:microsoft.com/office/officeart/2005/8/layout/list1"/>
    <dgm:cxn modelId="{C01A5A38-EA25-487E-99D7-ECFF9686B11D}" type="presParOf" srcId="{B84FE83A-AC12-4472-8ABD-381F4F40EC7E}" destId="{CCB8108D-755D-49BE-95D0-12B25DBF7452}" srcOrd="17" destOrd="0" presId="urn:microsoft.com/office/officeart/2005/8/layout/list1"/>
    <dgm:cxn modelId="{DCEC8951-A0CD-4A5A-92B2-200DBD1FA8D8}" type="presParOf" srcId="{B84FE83A-AC12-4472-8ABD-381F4F40EC7E}" destId="{3227AE7D-32AB-4A9C-8BD5-6A0DA9378363}" srcOrd="18" destOrd="0" presId="urn:microsoft.com/office/officeart/2005/8/layout/list1"/>
    <dgm:cxn modelId="{DB406B74-569B-4D83-8140-AF4CB81FEF85}" type="presParOf" srcId="{B84FE83A-AC12-4472-8ABD-381F4F40EC7E}" destId="{8FB00EA9-EED9-4A32-B608-47F8DECF2269}" srcOrd="19" destOrd="0" presId="urn:microsoft.com/office/officeart/2005/8/layout/list1"/>
    <dgm:cxn modelId="{ACD8104E-D18D-465C-9519-DA23FC9D9238}" type="presParOf" srcId="{B84FE83A-AC12-4472-8ABD-381F4F40EC7E}" destId="{360011F7-5E51-433C-A007-110564936ED8}" srcOrd="20" destOrd="0" presId="urn:microsoft.com/office/officeart/2005/8/layout/list1"/>
    <dgm:cxn modelId="{09563B6E-3698-45FB-9CCC-2C9520CB3A86}" type="presParOf" srcId="{360011F7-5E51-433C-A007-110564936ED8}" destId="{A10E31FD-8098-4F64-98E6-4E0F9B38A164}" srcOrd="0" destOrd="0" presId="urn:microsoft.com/office/officeart/2005/8/layout/list1"/>
    <dgm:cxn modelId="{66695D6D-0B27-461C-943C-95542D9D1361}" type="presParOf" srcId="{360011F7-5E51-433C-A007-110564936ED8}" destId="{AA958255-64CD-4229-9920-4413F89A0ADD}" srcOrd="1" destOrd="0" presId="urn:microsoft.com/office/officeart/2005/8/layout/list1"/>
    <dgm:cxn modelId="{2C9E8912-F6DC-4DCF-A4CE-56BDBD92FA29}" type="presParOf" srcId="{B84FE83A-AC12-4472-8ABD-381F4F40EC7E}" destId="{33D13D64-3FCD-47E2-9E51-DDB61B39CC51}" srcOrd="21" destOrd="0" presId="urn:microsoft.com/office/officeart/2005/8/layout/list1"/>
    <dgm:cxn modelId="{A925A067-F7C6-469E-8B68-5AC49CCF49AC}" type="presParOf" srcId="{B84FE83A-AC12-4472-8ABD-381F4F40EC7E}" destId="{5D72BB9F-B3B2-4503-B954-DBEF8FD3C61B}" srcOrd="22" destOrd="0" presId="urn:microsoft.com/office/officeart/2005/8/layout/list1"/>
    <dgm:cxn modelId="{7696E5DE-B912-4D8B-953D-9E2A58611A31}" type="presParOf" srcId="{B84FE83A-AC12-4472-8ABD-381F4F40EC7E}" destId="{72BED657-4EAF-47E5-B8E4-95AFA7C8C6E4}" srcOrd="23" destOrd="0" presId="urn:microsoft.com/office/officeart/2005/8/layout/list1"/>
    <dgm:cxn modelId="{F519DFFE-9C59-4134-8570-39901D360F7F}" type="presParOf" srcId="{B84FE83A-AC12-4472-8ABD-381F4F40EC7E}" destId="{4421982A-81AF-4687-BCA1-7ECABBFEEDB9}" srcOrd="24" destOrd="0" presId="urn:microsoft.com/office/officeart/2005/8/layout/list1"/>
    <dgm:cxn modelId="{2194FC1A-C9CC-44CC-A453-67ADF5B930CB}" type="presParOf" srcId="{4421982A-81AF-4687-BCA1-7ECABBFEEDB9}" destId="{8C710891-F487-47EF-AEC2-E10E6DAC81BC}" srcOrd="0" destOrd="0" presId="urn:microsoft.com/office/officeart/2005/8/layout/list1"/>
    <dgm:cxn modelId="{23F57918-3444-4E2C-B5EB-A18B6EFE5874}" type="presParOf" srcId="{4421982A-81AF-4687-BCA1-7ECABBFEEDB9}" destId="{E777EB13-E94C-4645-A497-A7171F669A30}" srcOrd="1" destOrd="0" presId="urn:microsoft.com/office/officeart/2005/8/layout/list1"/>
    <dgm:cxn modelId="{E9FE7659-7D7F-4BE9-9F13-AB84A6989B82}" type="presParOf" srcId="{B84FE83A-AC12-4472-8ABD-381F4F40EC7E}" destId="{145D1775-ED3E-4BFA-BB4B-2A5404B51D8E}" srcOrd="25" destOrd="0" presId="urn:microsoft.com/office/officeart/2005/8/layout/list1"/>
    <dgm:cxn modelId="{A2CBEF45-AFDC-4EA3-BA6E-8D361FEF7B11}" type="presParOf" srcId="{B84FE83A-AC12-4472-8ABD-381F4F40EC7E}" destId="{2829BAD6-1B6B-41BA-AA95-21350128C8F3}" srcOrd="26" destOrd="0" presId="urn:microsoft.com/office/officeart/2005/8/layout/list1"/>
    <dgm:cxn modelId="{B86CB98C-618A-4BCB-8CFB-6672E48AE4DD}" type="presParOf" srcId="{B84FE83A-AC12-4472-8ABD-381F4F40EC7E}" destId="{E0618ECF-8484-429E-AB31-EEBF478E0A25}" srcOrd="27" destOrd="0" presId="urn:microsoft.com/office/officeart/2005/8/layout/list1"/>
    <dgm:cxn modelId="{DDE2059E-64F2-4C47-AB27-D26182172B08}" type="presParOf" srcId="{B84FE83A-AC12-4472-8ABD-381F4F40EC7E}" destId="{25234320-E45E-4FF6-9AA5-89600C89222C}" srcOrd="28" destOrd="0" presId="urn:microsoft.com/office/officeart/2005/8/layout/list1"/>
    <dgm:cxn modelId="{081DDDBE-E450-4AFA-A8DC-C5C3DCE54932}" type="presParOf" srcId="{25234320-E45E-4FF6-9AA5-89600C89222C}" destId="{9F66447D-30EB-4F29-9228-426CC0FCCE9B}" srcOrd="0" destOrd="0" presId="urn:microsoft.com/office/officeart/2005/8/layout/list1"/>
    <dgm:cxn modelId="{1FB1DED2-E38F-4A7E-BF1F-A5345FFA6D0C}" type="presParOf" srcId="{25234320-E45E-4FF6-9AA5-89600C89222C}" destId="{5747B251-9614-49E3-A563-8C220C97E035}" srcOrd="1" destOrd="0" presId="urn:microsoft.com/office/officeart/2005/8/layout/list1"/>
    <dgm:cxn modelId="{4DFAE740-3415-4C76-91A8-D3B75AD4D921}" type="presParOf" srcId="{B84FE83A-AC12-4472-8ABD-381F4F40EC7E}" destId="{D9D30A4F-2043-4F04-9EB9-A6668BB29EB3}" srcOrd="29" destOrd="0" presId="urn:microsoft.com/office/officeart/2005/8/layout/list1"/>
    <dgm:cxn modelId="{F70366F7-2729-46EC-B7C4-5E4265891FD6}" type="presParOf" srcId="{B84FE83A-AC12-4472-8ABD-381F4F40EC7E}" destId="{25BAEA30-EDD6-4440-AFC4-6701CC2576FC}" srcOrd="3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8054BD3-0203-4E1F-9606-9F599D30A58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7C459BCD-75B4-4AF9-AEDB-7951FA4EF815}">
      <dgm:prSet phldrT="[Text]" custT="1"/>
      <dgm:spPr>
        <a:solidFill>
          <a:srgbClr val="033B57"/>
        </a:solidFill>
      </dgm:spPr>
      <dgm:t>
        <a:bodyPr/>
        <a:lstStyle/>
        <a:p>
          <a:r>
            <a:rPr lang="en-US" sz="2000" dirty="0">
              <a:solidFill>
                <a:schemeClr val="bg1"/>
              </a:solidFill>
            </a:rPr>
            <a:t>Body image issues</a:t>
          </a:r>
        </a:p>
      </dgm:t>
    </dgm:pt>
    <dgm:pt modelId="{7C94DDB2-DE3A-4530-8B62-F6AC841D2A27}" type="parTrans" cxnId="{AC97AA96-8393-4CA3-B4EC-57685740523D}">
      <dgm:prSet/>
      <dgm:spPr/>
      <dgm:t>
        <a:bodyPr/>
        <a:lstStyle/>
        <a:p>
          <a:endParaRPr lang="en-US" sz="2000">
            <a:solidFill>
              <a:schemeClr val="bg1"/>
            </a:solidFill>
          </a:endParaRPr>
        </a:p>
      </dgm:t>
    </dgm:pt>
    <dgm:pt modelId="{D5E47DA2-CF44-4B3A-9FA3-114B49E904C5}" type="sibTrans" cxnId="{AC97AA96-8393-4CA3-B4EC-57685740523D}">
      <dgm:prSet/>
      <dgm:spPr/>
      <dgm:t>
        <a:bodyPr/>
        <a:lstStyle/>
        <a:p>
          <a:endParaRPr lang="en-US" sz="2000">
            <a:solidFill>
              <a:schemeClr val="bg1"/>
            </a:solidFill>
          </a:endParaRPr>
        </a:p>
      </dgm:t>
    </dgm:pt>
    <dgm:pt modelId="{7A5601B8-9B0A-4FDB-9ACB-C17DCD335512}">
      <dgm:prSet/>
      <dgm:spPr>
        <a:solidFill>
          <a:srgbClr val="033B57"/>
        </a:solidFill>
      </dgm:spPr>
      <dgm:t>
        <a:bodyPr/>
        <a:lstStyle/>
        <a:p>
          <a:r>
            <a:rPr lang="en-US" dirty="0">
              <a:solidFill>
                <a:schemeClr val="bg1"/>
              </a:solidFill>
            </a:rPr>
            <a:t>Anxiety and depression</a:t>
          </a:r>
        </a:p>
      </dgm:t>
    </dgm:pt>
    <dgm:pt modelId="{EEA8FC46-2D81-4624-AC4C-603A8C8083FD}" type="parTrans" cxnId="{E405BF97-CAF4-4482-A551-775D89947C5A}">
      <dgm:prSet/>
      <dgm:spPr/>
      <dgm:t>
        <a:bodyPr/>
        <a:lstStyle/>
        <a:p>
          <a:endParaRPr lang="en-US">
            <a:solidFill>
              <a:schemeClr val="bg1"/>
            </a:solidFill>
          </a:endParaRPr>
        </a:p>
      </dgm:t>
    </dgm:pt>
    <dgm:pt modelId="{D53AF285-1453-4AC2-B977-FF0DCA1AA8CC}" type="sibTrans" cxnId="{E405BF97-CAF4-4482-A551-775D89947C5A}">
      <dgm:prSet/>
      <dgm:spPr/>
      <dgm:t>
        <a:bodyPr/>
        <a:lstStyle/>
        <a:p>
          <a:endParaRPr lang="en-US">
            <a:solidFill>
              <a:schemeClr val="bg1"/>
            </a:solidFill>
          </a:endParaRPr>
        </a:p>
      </dgm:t>
    </dgm:pt>
    <dgm:pt modelId="{539C3B81-EB9A-497B-99EA-8D1D5F58F778}">
      <dgm:prSet/>
      <dgm:spPr>
        <a:solidFill>
          <a:srgbClr val="033B57"/>
        </a:solidFill>
      </dgm:spPr>
      <dgm:t>
        <a:bodyPr/>
        <a:lstStyle/>
        <a:p>
          <a:r>
            <a:rPr lang="en-US" dirty="0">
              <a:solidFill>
                <a:schemeClr val="bg1"/>
              </a:solidFill>
            </a:rPr>
            <a:t>Changes in relationships and roles in family</a:t>
          </a:r>
        </a:p>
      </dgm:t>
    </dgm:pt>
    <dgm:pt modelId="{3CA00479-E310-4DB5-A798-4355202FD6E8}" type="parTrans" cxnId="{FC9E6F06-D95C-40C9-B545-878D5E1CCBB7}">
      <dgm:prSet/>
      <dgm:spPr/>
      <dgm:t>
        <a:bodyPr/>
        <a:lstStyle/>
        <a:p>
          <a:endParaRPr lang="en-US">
            <a:solidFill>
              <a:schemeClr val="bg1"/>
            </a:solidFill>
          </a:endParaRPr>
        </a:p>
      </dgm:t>
    </dgm:pt>
    <dgm:pt modelId="{135037C8-5F1B-4BAA-ACF5-1092AB797802}" type="sibTrans" cxnId="{FC9E6F06-D95C-40C9-B545-878D5E1CCBB7}">
      <dgm:prSet/>
      <dgm:spPr/>
      <dgm:t>
        <a:bodyPr/>
        <a:lstStyle/>
        <a:p>
          <a:endParaRPr lang="en-US">
            <a:solidFill>
              <a:schemeClr val="bg1"/>
            </a:solidFill>
          </a:endParaRPr>
        </a:p>
      </dgm:t>
    </dgm:pt>
    <dgm:pt modelId="{9FFF0F31-6F36-4768-AB6A-40171DEE861C}">
      <dgm:prSet/>
      <dgm:spPr>
        <a:solidFill>
          <a:srgbClr val="033B57"/>
        </a:solidFill>
      </dgm:spPr>
      <dgm:t>
        <a:bodyPr/>
        <a:lstStyle/>
        <a:p>
          <a:r>
            <a:rPr lang="en-US" dirty="0">
              <a:solidFill>
                <a:schemeClr val="bg1"/>
              </a:solidFill>
            </a:rPr>
            <a:t>Caregiver burden and support needs</a:t>
          </a:r>
        </a:p>
      </dgm:t>
    </dgm:pt>
    <dgm:pt modelId="{88A6873D-7AE9-4F90-8862-5DAC13B2D6D4}" type="parTrans" cxnId="{BC43E898-D9E4-4BD8-BC55-E0596C1D40B5}">
      <dgm:prSet/>
      <dgm:spPr/>
      <dgm:t>
        <a:bodyPr/>
        <a:lstStyle/>
        <a:p>
          <a:endParaRPr lang="en-US">
            <a:solidFill>
              <a:schemeClr val="bg1"/>
            </a:solidFill>
          </a:endParaRPr>
        </a:p>
      </dgm:t>
    </dgm:pt>
    <dgm:pt modelId="{14E94731-D7DD-4E96-A38F-256133D83292}" type="sibTrans" cxnId="{BC43E898-D9E4-4BD8-BC55-E0596C1D40B5}">
      <dgm:prSet/>
      <dgm:spPr/>
      <dgm:t>
        <a:bodyPr/>
        <a:lstStyle/>
        <a:p>
          <a:endParaRPr lang="en-US">
            <a:solidFill>
              <a:schemeClr val="bg1"/>
            </a:solidFill>
          </a:endParaRPr>
        </a:p>
      </dgm:t>
    </dgm:pt>
    <dgm:pt modelId="{208E0877-EE88-47BB-8177-6A236858475A}">
      <dgm:prSet/>
      <dgm:spPr>
        <a:solidFill>
          <a:srgbClr val="033B57"/>
        </a:solidFill>
      </dgm:spPr>
      <dgm:t>
        <a:bodyPr/>
        <a:lstStyle/>
        <a:p>
          <a:r>
            <a:rPr lang="en-US" dirty="0">
              <a:solidFill>
                <a:schemeClr val="bg1"/>
              </a:solidFill>
            </a:rPr>
            <a:t>Stigma, fear, social isolation</a:t>
          </a:r>
        </a:p>
      </dgm:t>
    </dgm:pt>
    <dgm:pt modelId="{B96A85AB-B3DB-457E-9A13-143A5F7142EA}" type="parTrans" cxnId="{B27CAE25-0CAE-49CE-B815-68E283A60727}">
      <dgm:prSet/>
      <dgm:spPr/>
      <dgm:t>
        <a:bodyPr/>
        <a:lstStyle/>
        <a:p>
          <a:endParaRPr lang="en-US">
            <a:solidFill>
              <a:schemeClr val="bg1"/>
            </a:solidFill>
          </a:endParaRPr>
        </a:p>
      </dgm:t>
    </dgm:pt>
    <dgm:pt modelId="{D69B4D19-ED53-4519-8185-3083B6332A50}" type="sibTrans" cxnId="{B27CAE25-0CAE-49CE-B815-68E283A60727}">
      <dgm:prSet/>
      <dgm:spPr/>
      <dgm:t>
        <a:bodyPr/>
        <a:lstStyle/>
        <a:p>
          <a:endParaRPr lang="en-US">
            <a:solidFill>
              <a:schemeClr val="bg1"/>
            </a:solidFill>
          </a:endParaRPr>
        </a:p>
      </dgm:t>
    </dgm:pt>
    <dgm:pt modelId="{50A9787F-3B1D-4FA7-B04F-3F83F5003332}">
      <dgm:prSet/>
      <dgm:spPr>
        <a:solidFill>
          <a:srgbClr val="033B57"/>
        </a:solidFill>
      </dgm:spPr>
      <dgm:t>
        <a:bodyPr/>
        <a:lstStyle/>
        <a:p>
          <a:r>
            <a:rPr lang="en-US" dirty="0">
              <a:solidFill>
                <a:schemeClr val="bg1"/>
              </a:solidFill>
            </a:rPr>
            <a:t>Mental health</a:t>
          </a:r>
        </a:p>
      </dgm:t>
    </dgm:pt>
    <dgm:pt modelId="{EE0E822D-3F55-40ED-8764-087C68B774F1}" type="parTrans" cxnId="{56D471E2-B1D1-4F88-9473-EEA33F2BCD64}">
      <dgm:prSet/>
      <dgm:spPr/>
      <dgm:t>
        <a:bodyPr/>
        <a:lstStyle/>
        <a:p>
          <a:endParaRPr lang="en-US">
            <a:solidFill>
              <a:schemeClr val="bg1"/>
            </a:solidFill>
          </a:endParaRPr>
        </a:p>
      </dgm:t>
    </dgm:pt>
    <dgm:pt modelId="{CC844664-093B-4453-95A2-32C7A1197A3C}" type="sibTrans" cxnId="{56D471E2-B1D1-4F88-9473-EEA33F2BCD64}">
      <dgm:prSet/>
      <dgm:spPr/>
      <dgm:t>
        <a:bodyPr/>
        <a:lstStyle/>
        <a:p>
          <a:endParaRPr lang="en-US">
            <a:solidFill>
              <a:schemeClr val="bg1"/>
            </a:solidFill>
          </a:endParaRPr>
        </a:p>
      </dgm:t>
    </dgm:pt>
    <dgm:pt modelId="{B84FE83A-AC12-4472-8ABD-381F4F40EC7E}" type="pres">
      <dgm:prSet presAssocID="{58054BD3-0203-4E1F-9606-9F599D30A585}" presName="linear" presStyleCnt="0">
        <dgm:presLayoutVars>
          <dgm:dir/>
          <dgm:animLvl val="lvl"/>
          <dgm:resizeHandles val="exact"/>
        </dgm:presLayoutVars>
      </dgm:prSet>
      <dgm:spPr/>
    </dgm:pt>
    <dgm:pt modelId="{EBE854A9-D49B-4EE2-95C8-E2B9E6204215}" type="pres">
      <dgm:prSet presAssocID="{7C459BCD-75B4-4AF9-AEDB-7951FA4EF815}" presName="parentLin" presStyleCnt="0"/>
      <dgm:spPr/>
    </dgm:pt>
    <dgm:pt modelId="{B1393317-2A3B-4644-918E-0018C63C466D}" type="pres">
      <dgm:prSet presAssocID="{7C459BCD-75B4-4AF9-AEDB-7951FA4EF815}" presName="parentLeftMargin" presStyleLbl="node1" presStyleIdx="0" presStyleCnt="6"/>
      <dgm:spPr/>
    </dgm:pt>
    <dgm:pt modelId="{A296E760-DDB9-44CE-B105-37C5DD5A2290}" type="pres">
      <dgm:prSet presAssocID="{7C459BCD-75B4-4AF9-AEDB-7951FA4EF815}" presName="parentText" presStyleLbl="node1" presStyleIdx="0" presStyleCnt="6">
        <dgm:presLayoutVars>
          <dgm:chMax val="0"/>
          <dgm:bulletEnabled val="1"/>
        </dgm:presLayoutVars>
      </dgm:prSet>
      <dgm:spPr/>
    </dgm:pt>
    <dgm:pt modelId="{4AC0A951-62F0-4FBC-956A-05A9C110A5F3}" type="pres">
      <dgm:prSet presAssocID="{7C459BCD-75B4-4AF9-AEDB-7951FA4EF815}" presName="negativeSpace" presStyleCnt="0"/>
      <dgm:spPr/>
    </dgm:pt>
    <dgm:pt modelId="{C5368A6D-90FC-4E24-9ACA-C993081FE1F7}" type="pres">
      <dgm:prSet presAssocID="{7C459BCD-75B4-4AF9-AEDB-7951FA4EF815}" presName="childText" presStyleLbl="conFgAcc1" presStyleIdx="0" presStyleCnt="6">
        <dgm:presLayoutVars>
          <dgm:bulletEnabled val="1"/>
        </dgm:presLayoutVars>
      </dgm:prSet>
      <dgm:spPr/>
    </dgm:pt>
    <dgm:pt modelId="{2942918E-26E3-4ABB-82B0-9CEDEAE0289F}" type="pres">
      <dgm:prSet presAssocID="{D5E47DA2-CF44-4B3A-9FA3-114B49E904C5}" presName="spaceBetweenRectangles" presStyleCnt="0"/>
      <dgm:spPr/>
    </dgm:pt>
    <dgm:pt modelId="{66E895F1-DEAD-49CF-BC01-DD82BB54EEE0}" type="pres">
      <dgm:prSet presAssocID="{7A5601B8-9B0A-4FDB-9ACB-C17DCD335512}" presName="parentLin" presStyleCnt="0"/>
      <dgm:spPr/>
    </dgm:pt>
    <dgm:pt modelId="{EEEB0052-6FD2-4D4A-9669-D92CD44BE78C}" type="pres">
      <dgm:prSet presAssocID="{7A5601B8-9B0A-4FDB-9ACB-C17DCD335512}" presName="parentLeftMargin" presStyleLbl="node1" presStyleIdx="0" presStyleCnt="6"/>
      <dgm:spPr/>
    </dgm:pt>
    <dgm:pt modelId="{D4D9E801-B466-4E65-9C5D-0C03DDC686E8}" type="pres">
      <dgm:prSet presAssocID="{7A5601B8-9B0A-4FDB-9ACB-C17DCD335512}" presName="parentText" presStyleLbl="node1" presStyleIdx="1" presStyleCnt="6">
        <dgm:presLayoutVars>
          <dgm:chMax val="0"/>
          <dgm:bulletEnabled val="1"/>
        </dgm:presLayoutVars>
      </dgm:prSet>
      <dgm:spPr/>
    </dgm:pt>
    <dgm:pt modelId="{6EB23871-3BDB-4A8E-BE77-640AFBE9F74E}" type="pres">
      <dgm:prSet presAssocID="{7A5601B8-9B0A-4FDB-9ACB-C17DCD335512}" presName="negativeSpace" presStyleCnt="0"/>
      <dgm:spPr/>
    </dgm:pt>
    <dgm:pt modelId="{457F8FC0-9D8C-4994-9125-300C474F0920}" type="pres">
      <dgm:prSet presAssocID="{7A5601B8-9B0A-4FDB-9ACB-C17DCD335512}" presName="childText" presStyleLbl="conFgAcc1" presStyleIdx="1" presStyleCnt="6">
        <dgm:presLayoutVars>
          <dgm:bulletEnabled val="1"/>
        </dgm:presLayoutVars>
      </dgm:prSet>
      <dgm:spPr/>
    </dgm:pt>
    <dgm:pt modelId="{82A0BCED-6953-4D8C-8565-F1DC79C52BAC}" type="pres">
      <dgm:prSet presAssocID="{D53AF285-1453-4AC2-B977-FF0DCA1AA8CC}" presName="spaceBetweenRectangles" presStyleCnt="0"/>
      <dgm:spPr/>
    </dgm:pt>
    <dgm:pt modelId="{6373A13A-467C-42A3-8EC4-2AD9018E44C3}" type="pres">
      <dgm:prSet presAssocID="{539C3B81-EB9A-497B-99EA-8D1D5F58F778}" presName="parentLin" presStyleCnt="0"/>
      <dgm:spPr/>
    </dgm:pt>
    <dgm:pt modelId="{02F1AFEF-4AB1-4E03-94B7-36B117BBED36}" type="pres">
      <dgm:prSet presAssocID="{539C3B81-EB9A-497B-99EA-8D1D5F58F778}" presName="parentLeftMargin" presStyleLbl="node1" presStyleIdx="1" presStyleCnt="6"/>
      <dgm:spPr/>
    </dgm:pt>
    <dgm:pt modelId="{2E9A2FFC-A757-48E5-8CC9-E3950D4090AC}" type="pres">
      <dgm:prSet presAssocID="{539C3B81-EB9A-497B-99EA-8D1D5F58F778}" presName="parentText" presStyleLbl="node1" presStyleIdx="2" presStyleCnt="6">
        <dgm:presLayoutVars>
          <dgm:chMax val="0"/>
          <dgm:bulletEnabled val="1"/>
        </dgm:presLayoutVars>
      </dgm:prSet>
      <dgm:spPr/>
    </dgm:pt>
    <dgm:pt modelId="{8E5E12FC-59BA-476B-A27F-D6C9AA33099B}" type="pres">
      <dgm:prSet presAssocID="{539C3B81-EB9A-497B-99EA-8D1D5F58F778}" presName="negativeSpace" presStyleCnt="0"/>
      <dgm:spPr/>
    </dgm:pt>
    <dgm:pt modelId="{B26B9748-9658-4DBE-B727-65F4290AAFDA}" type="pres">
      <dgm:prSet presAssocID="{539C3B81-EB9A-497B-99EA-8D1D5F58F778}" presName="childText" presStyleLbl="conFgAcc1" presStyleIdx="2" presStyleCnt="6">
        <dgm:presLayoutVars>
          <dgm:bulletEnabled val="1"/>
        </dgm:presLayoutVars>
      </dgm:prSet>
      <dgm:spPr/>
    </dgm:pt>
    <dgm:pt modelId="{0AC1CD9E-C392-43A1-AEE4-B9D337404211}" type="pres">
      <dgm:prSet presAssocID="{135037C8-5F1B-4BAA-ACF5-1092AB797802}" presName="spaceBetweenRectangles" presStyleCnt="0"/>
      <dgm:spPr/>
    </dgm:pt>
    <dgm:pt modelId="{2916B39F-7D91-4A0C-8E46-A6B0B5F2B92D}" type="pres">
      <dgm:prSet presAssocID="{9FFF0F31-6F36-4768-AB6A-40171DEE861C}" presName="parentLin" presStyleCnt="0"/>
      <dgm:spPr/>
    </dgm:pt>
    <dgm:pt modelId="{1E0B95AC-1823-4ABA-A3BF-616748564687}" type="pres">
      <dgm:prSet presAssocID="{9FFF0F31-6F36-4768-AB6A-40171DEE861C}" presName="parentLeftMargin" presStyleLbl="node1" presStyleIdx="2" presStyleCnt="6"/>
      <dgm:spPr/>
    </dgm:pt>
    <dgm:pt modelId="{5D63DB9A-C3BF-478B-8770-1B4F6EEA8F4E}" type="pres">
      <dgm:prSet presAssocID="{9FFF0F31-6F36-4768-AB6A-40171DEE861C}" presName="parentText" presStyleLbl="node1" presStyleIdx="3" presStyleCnt="6">
        <dgm:presLayoutVars>
          <dgm:chMax val="0"/>
          <dgm:bulletEnabled val="1"/>
        </dgm:presLayoutVars>
      </dgm:prSet>
      <dgm:spPr/>
    </dgm:pt>
    <dgm:pt modelId="{C6656C9D-3AAB-4B11-BFBC-0CA5CBA7D122}" type="pres">
      <dgm:prSet presAssocID="{9FFF0F31-6F36-4768-AB6A-40171DEE861C}" presName="negativeSpace" presStyleCnt="0"/>
      <dgm:spPr/>
    </dgm:pt>
    <dgm:pt modelId="{71E585E8-3039-468F-BDF5-40E21435FA02}" type="pres">
      <dgm:prSet presAssocID="{9FFF0F31-6F36-4768-AB6A-40171DEE861C}" presName="childText" presStyleLbl="conFgAcc1" presStyleIdx="3" presStyleCnt="6">
        <dgm:presLayoutVars>
          <dgm:bulletEnabled val="1"/>
        </dgm:presLayoutVars>
      </dgm:prSet>
      <dgm:spPr/>
    </dgm:pt>
    <dgm:pt modelId="{9B85AA46-D9A9-4A8C-8540-F8B1F9BDA311}" type="pres">
      <dgm:prSet presAssocID="{14E94731-D7DD-4E96-A38F-256133D83292}" presName="spaceBetweenRectangles" presStyleCnt="0"/>
      <dgm:spPr/>
    </dgm:pt>
    <dgm:pt modelId="{149A2B58-469A-443E-B3DB-A02F56A610D1}" type="pres">
      <dgm:prSet presAssocID="{208E0877-EE88-47BB-8177-6A236858475A}" presName="parentLin" presStyleCnt="0"/>
      <dgm:spPr/>
    </dgm:pt>
    <dgm:pt modelId="{56EE5864-B4E1-4818-9D36-99DB00EDCE4F}" type="pres">
      <dgm:prSet presAssocID="{208E0877-EE88-47BB-8177-6A236858475A}" presName="parentLeftMargin" presStyleLbl="node1" presStyleIdx="3" presStyleCnt="6"/>
      <dgm:spPr/>
    </dgm:pt>
    <dgm:pt modelId="{DE5AED3F-1FE6-45E9-BF43-3573B2D95381}" type="pres">
      <dgm:prSet presAssocID="{208E0877-EE88-47BB-8177-6A236858475A}" presName="parentText" presStyleLbl="node1" presStyleIdx="4" presStyleCnt="6">
        <dgm:presLayoutVars>
          <dgm:chMax val="0"/>
          <dgm:bulletEnabled val="1"/>
        </dgm:presLayoutVars>
      </dgm:prSet>
      <dgm:spPr/>
    </dgm:pt>
    <dgm:pt modelId="{A988637F-FD5F-483D-A56A-D01667D8BE21}" type="pres">
      <dgm:prSet presAssocID="{208E0877-EE88-47BB-8177-6A236858475A}" presName="negativeSpace" presStyleCnt="0"/>
      <dgm:spPr/>
    </dgm:pt>
    <dgm:pt modelId="{37FCDF53-62D6-459C-8CF7-A990375B8A05}" type="pres">
      <dgm:prSet presAssocID="{208E0877-EE88-47BB-8177-6A236858475A}" presName="childText" presStyleLbl="conFgAcc1" presStyleIdx="4" presStyleCnt="6">
        <dgm:presLayoutVars>
          <dgm:bulletEnabled val="1"/>
        </dgm:presLayoutVars>
      </dgm:prSet>
      <dgm:spPr/>
    </dgm:pt>
    <dgm:pt modelId="{A5785DBA-35AC-4355-8337-8838B0479A03}" type="pres">
      <dgm:prSet presAssocID="{D69B4D19-ED53-4519-8185-3083B6332A50}" presName="spaceBetweenRectangles" presStyleCnt="0"/>
      <dgm:spPr/>
    </dgm:pt>
    <dgm:pt modelId="{04C479F5-89C1-4768-BBBF-AAE738E15420}" type="pres">
      <dgm:prSet presAssocID="{50A9787F-3B1D-4FA7-B04F-3F83F5003332}" presName="parentLin" presStyleCnt="0"/>
      <dgm:spPr/>
    </dgm:pt>
    <dgm:pt modelId="{CF80C26A-EEA1-480E-B2FC-72F5EC12FBDF}" type="pres">
      <dgm:prSet presAssocID="{50A9787F-3B1D-4FA7-B04F-3F83F5003332}" presName="parentLeftMargin" presStyleLbl="node1" presStyleIdx="4" presStyleCnt="6"/>
      <dgm:spPr/>
    </dgm:pt>
    <dgm:pt modelId="{88C9A733-08CB-4F88-AEC5-11394F06506F}" type="pres">
      <dgm:prSet presAssocID="{50A9787F-3B1D-4FA7-B04F-3F83F5003332}" presName="parentText" presStyleLbl="node1" presStyleIdx="5" presStyleCnt="6">
        <dgm:presLayoutVars>
          <dgm:chMax val="0"/>
          <dgm:bulletEnabled val="1"/>
        </dgm:presLayoutVars>
      </dgm:prSet>
      <dgm:spPr/>
    </dgm:pt>
    <dgm:pt modelId="{2956FBCF-602E-45A0-93FF-85143C4D0BF3}" type="pres">
      <dgm:prSet presAssocID="{50A9787F-3B1D-4FA7-B04F-3F83F5003332}" presName="negativeSpace" presStyleCnt="0"/>
      <dgm:spPr/>
    </dgm:pt>
    <dgm:pt modelId="{084D66B5-6E2B-4321-A57A-8EC256A8A715}" type="pres">
      <dgm:prSet presAssocID="{50A9787F-3B1D-4FA7-B04F-3F83F5003332}" presName="childText" presStyleLbl="conFgAcc1" presStyleIdx="5" presStyleCnt="6">
        <dgm:presLayoutVars>
          <dgm:bulletEnabled val="1"/>
        </dgm:presLayoutVars>
      </dgm:prSet>
      <dgm:spPr/>
    </dgm:pt>
  </dgm:ptLst>
  <dgm:cxnLst>
    <dgm:cxn modelId="{D2AA5200-992D-4156-9695-97ECCCC08BB7}" type="presOf" srcId="{208E0877-EE88-47BB-8177-6A236858475A}" destId="{56EE5864-B4E1-4818-9D36-99DB00EDCE4F}" srcOrd="0" destOrd="0" presId="urn:microsoft.com/office/officeart/2005/8/layout/list1"/>
    <dgm:cxn modelId="{FC9E6F06-D95C-40C9-B545-878D5E1CCBB7}" srcId="{58054BD3-0203-4E1F-9606-9F599D30A585}" destId="{539C3B81-EB9A-497B-99EA-8D1D5F58F778}" srcOrd="2" destOrd="0" parTransId="{3CA00479-E310-4DB5-A798-4355202FD6E8}" sibTransId="{135037C8-5F1B-4BAA-ACF5-1092AB797802}"/>
    <dgm:cxn modelId="{84912A11-B2F1-4CB3-BCBF-A48B13CE34D4}" type="presOf" srcId="{7C459BCD-75B4-4AF9-AEDB-7951FA4EF815}" destId="{A296E760-DDB9-44CE-B105-37C5DD5A2290}" srcOrd="1" destOrd="0" presId="urn:microsoft.com/office/officeart/2005/8/layout/list1"/>
    <dgm:cxn modelId="{37EE6B17-BB21-4FEF-AD40-6311977FDB49}" type="presOf" srcId="{7A5601B8-9B0A-4FDB-9ACB-C17DCD335512}" destId="{EEEB0052-6FD2-4D4A-9669-D92CD44BE78C}" srcOrd="0" destOrd="0" presId="urn:microsoft.com/office/officeart/2005/8/layout/list1"/>
    <dgm:cxn modelId="{B27CAE25-0CAE-49CE-B815-68E283A60727}" srcId="{58054BD3-0203-4E1F-9606-9F599D30A585}" destId="{208E0877-EE88-47BB-8177-6A236858475A}" srcOrd="4" destOrd="0" parTransId="{B96A85AB-B3DB-457E-9A13-143A5F7142EA}" sibTransId="{D69B4D19-ED53-4519-8185-3083B6332A50}"/>
    <dgm:cxn modelId="{0B861027-6BED-464E-A1C3-3901443C8B9D}" type="presOf" srcId="{208E0877-EE88-47BB-8177-6A236858475A}" destId="{DE5AED3F-1FE6-45E9-BF43-3573B2D95381}" srcOrd="1" destOrd="0" presId="urn:microsoft.com/office/officeart/2005/8/layout/list1"/>
    <dgm:cxn modelId="{C2271028-132E-4067-B44B-412F0F0D48D8}" type="presOf" srcId="{50A9787F-3B1D-4FA7-B04F-3F83F5003332}" destId="{CF80C26A-EEA1-480E-B2FC-72F5EC12FBDF}" srcOrd="0" destOrd="0" presId="urn:microsoft.com/office/officeart/2005/8/layout/list1"/>
    <dgm:cxn modelId="{948D206B-7EA5-45B1-A277-C24F37B611BD}" type="presOf" srcId="{7A5601B8-9B0A-4FDB-9ACB-C17DCD335512}" destId="{D4D9E801-B466-4E65-9C5D-0C03DDC686E8}" srcOrd="1" destOrd="0" presId="urn:microsoft.com/office/officeart/2005/8/layout/list1"/>
    <dgm:cxn modelId="{4606446B-37DC-4707-9FF1-C0111DF00D6C}" type="presOf" srcId="{58054BD3-0203-4E1F-9606-9F599D30A585}" destId="{B84FE83A-AC12-4472-8ABD-381F4F40EC7E}" srcOrd="0" destOrd="0" presId="urn:microsoft.com/office/officeart/2005/8/layout/list1"/>
    <dgm:cxn modelId="{973E1678-6475-4C9F-AD12-27B9F09ED5B2}" type="presOf" srcId="{50A9787F-3B1D-4FA7-B04F-3F83F5003332}" destId="{88C9A733-08CB-4F88-AEC5-11394F06506F}" srcOrd="1" destOrd="0" presId="urn:microsoft.com/office/officeart/2005/8/layout/list1"/>
    <dgm:cxn modelId="{1C4A1959-2FCE-46D1-A6AF-94F4B4985BF9}" type="presOf" srcId="{7C459BCD-75B4-4AF9-AEDB-7951FA4EF815}" destId="{B1393317-2A3B-4644-918E-0018C63C466D}" srcOrd="0" destOrd="0" presId="urn:microsoft.com/office/officeart/2005/8/layout/list1"/>
    <dgm:cxn modelId="{2745497F-7305-4ADA-BC4F-AD087522D011}" type="presOf" srcId="{539C3B81-EB9A-497B-99EA-8D1D5F58F778}" destId="{2E9A2FFC-A757-48E5-8CC9-E3950D4090AC}" srcOrd="1" destOrd="0" presId="urn:microsoft.com/office/officeart/2005/8/layout/list1"/>
    <dgm:cxn modelId="{6E98F283-646E-43E3-9773-82AAB03FB0A1}" type="presOf" srcId="{9FFF0F31-6F36-4768-AB6A-40171DEE861C}" destId="{1E0B95AC-1823-4ABA-A3BF-616748564687}" srcOrd="0" destOrd="0" presId="urn:microsoft.com/office/officeart/2005/8/layout/list1"/>
    <dgm:cxn modelId="{AC97AA96-8393-4CA3-B4EC-57685740523D}" srcId="{58054BD3-0203-4E1F-9606-9F599D30A585}" destId="{7C459BCD-75B4-4AF9-AEDB-7951FA4EF815}" srcOrd="0" destOrd="0" parTransId="{7C94DDB2-DE3A-4530-8B62-F6AC841D2A27}" sibTransId="{D5E47DA2-CF44-4B3A-9FA3-114B49E904C5}"/>
    <dgm:cxn modelId="{E405BF97-CAF4-4482-A551-775D89947C5A}" srcId="{58054BD3-0203-4E1F-9606-9F599D30A585}" destId="{7A5601B8-9B0A-4FDB-9ACB-C17DCD335512}" srcOrd="1" destOrd="0" parTransId="{EEA8FC46-2D81-4624-AC4C-603A8C8083FD}" sibTransId="{D53AF285-1453-4AC2-B977-FF0DCA1AA8CC}"/>
    <dgm:cxn modelId="{BC43E898-D9E4-4BD8-BC55-E0596C1D40B5}" srcId="{58054BD3-0203-4E1F-9606-9F599D30A585}" destId="{9FFF0F31-6F36-4768-AB6A-40171DEE861C}" srcOrd="3" destOrd="0" parTransId="{88A6873D-7AE9-4F90-8862-5DAC13B2D6D4}" sibTransId="{14E94731-D7DD-4E96-A38F-256133D83292}"/>
    <dgm:cxn modelId="{1B017AB8-9801-4432-8E90-A2F882FB1A2E}" type="presOf" srcId="{539C3B81-EB9A-497B-99EA-8D1D5F58F778}" destId="{02F1AFEF-4AB1-4E03-94B7-36B117BBED36}" srcOrd="0" destOrd="0" presId="urn:microsoft.com/office/officeart/2005/8/layout/list1"/>
    <dgm:cxn modelId="{0B83EBC5-2B1B-4D69-8B91-20C10F025F90}" type="presOf" srcId="{9FFF0F31-6F36-4768-AB6A-40171DEE861C}" destId="{5D63DB9A-C3BF-478B-8770-1B4F6EEA8F4E}" srcOrd="1" destOrd="0" presId="urn:microsoft.com/office/officeart/2005/8/layout/list1"/>
    <dgm:cxn modelId="{56D471E2-B1D1-4F88-9473-EEA33F2BCD64}" srcId="{58054BD3-0203-4E1F-9606-9F599D30A585}" destId="{50A9787F-3B1D-4FA7-B04F-3F83F5003332}" srcOrd="5" destOrd="0" parTransId="{EE0E822D-3F55-40ED-8764-087C68B774F1}" sibTransId="{CC844664-093B-4453-95A2-32C7A1197A3C}"/>
    <dgm:cxn modelId="{41DAB79C-38CC-491A-B8A9-134CFE1943A6}" type="presParOf" srcId="{B84FE83A-AC12-4472-8ABD-381F4F40EC7E}" destId="{EBE854A9-D49B-4EE2-95C8-E2B9E6204215}" srcOrd="0" destOrd="0" presId="urn:microsoft.com/office/officeart/2005/8/layout/list1"/>
    <dgm:cxn modelId="{5FF069BC-F2C9-4D25-84ED-809778CFB26D}" type="presParOf" srcId="{EBE854A9-D49B-4EE2-95C8-E2B9E6204215}" destId="{B1393317-2A3B-4644-918E-0018C63C466D}" srcOrd="0" destOrd="0" presId="urn:microsoft.com/office/officeart/2005/8/layout/list1"/>
    <dgm:cxn modelId="{44E052AC-49EA-447A-8EB4-FC5C250AFE3F}" type="presParOf" srcId="{EBE854A9-D49B-4EE2-95C8-E2B9E6204215}" destId="{A296E760-DDB9-44CE-B105-37C5DD5A2290}" srcOrd="1" destOrd="0" presId="urn:microsoft.com/office/officeart/2005/8/layout/list1"/>
    <dgm:cxn modelId="{5B5437EA-9B68-4FD1-BD9B-54EC3EC65733}" type="presParOf" srcId="{B84FE83A-AC12-4472-8ABD-381F4F40EC7E}" destId="{4AC0A951-62F0-4FBC-956A-05A9C110A5F3}" srcOrd="1" destOrd="0" presId="urn:microsoft.com/office/officeart/2005/8/layout/list1"/>
    <dgm:cxn modelId="{FC9DCACB-1BB5-49C9-9A16-5A4CC97DD6F5}" type="presParOf" srcId="{B84FE83A-AC12-4472-8ABD-381F4F40EC7E}" destId="{C5368A6D-90FC-4E24-9ACA-C993081FE1F7}" srcOrd="2" destOrd="0" presId="urn:microsoft.com/office/officeart/2005/8/layout/list1"/>
    <dgm:cxn modelId="{4CBE6A78-50CA-44FB-BFFA-282EDDCD714D}" type="presParOf" srcId="{B84FE83A-AC12-4472-8ABD-381F4F40EC7E}" destId="{2942918E-26E3-4ABB-82B0-9CEDEAE0289F}" srcOrd="3" destOrd="0" presId="urn:microsoft.com/office/officeart/2005/8/layout/list1"/>
    <dgm:cxn modelId="{32D3C7CB-72DA-4C3B-AA7D-1D478747C293}" type="presParOf" srcId="{B84FE83A-AC12-4472-8ABD-381F4F40EC7E}" destId="{66E895F1-DEAD-49CF-BC01-DD82BB54EEE0}" srcOrd="4" destOrd="0" presId="urn:microsoft.com/office/officeart/2005/8/layout/list1"/>
    <dgm:cxn modelId="{FCCC5460-E73F-4949-A623-15D6BF3240DC}" type="presParOf" srcId="{66E895F1-DEAD-49CF-BC01-DD82BB54EEE0}" destId="{EEEB0052-6FD2-4D4A-9669-D92CD44BE78C}" srcOrd="0" destOrd="0" presId="urn:microsoft.com/office/officeart/2005/8/layout/list1"/>
    <dgm:cxn modelId="{F2AECA60-5704-44EC-9B64-DC663F83F711}" type="presParOf" srcId="{66E895F1-DEAD-49CF-BC01-DD82BB54EEE0}" destId="{D4D9E801-B466-4E65-9C5D-0C03DDC686E8}" srcOrd="1" destOrd="0" presId="urn:microsoft.com/office/officeart/2005/8/layout/list1"/>
    <dgm:cxn modelId="{333B7498-2375-4D03-B9EC-62BCCF053283}" type="presParOf" srcId="{B84FE83A-AC12-4472-8ABD-381F4F40EC7E}" destId="{6EB23871-3BDB-4A8E-BE77-640AFBE9F74E}" srcOrd="5" destOrd="0" presId="urn:microsoft.com/office/officeart/2005/8/layout/list1"/>
    <dgm:cxn modelId="{38D28957-E828-411A-AAA8-3521A6CC61BE}" type="presParOf" srcId="{B84FE83A-AC12-4472-8ABD-381F4F40EC7E}" destId="{457F8FC0-9D8C-4994-9125-300C474F0920}" srcOrd="6" destOrd="0" presId="urn:microsoft.com/office/officeart/2005/8/layout/list1"/>
    <dgm:cxn modelId="{4B32633E-94C7-4C46-ADDD-EFA7BC5B8CAE}" type="presParOf" srcId="{B84FE83A-AC12-4472-8ABD-381F4F40EC7E}" destId="{82A0BCED-6953-4D8C-8565-F1DC79C52BAC}" srcOrd="7" destOrd="0" presId="urn:microsoft.com/office/officeart/2005/8/layout/list1"/>
    <dgm:cxn modelId="{168EC879-9683-4F26-88CA-5BE0EFCBC987}" type="presParOf" srcId="{B84FE83A-AC12-4472-8ABD-381F4F40EC7E}" destId="{6373A13A-467C-42A3-8EC4-2AD9018E44C3}" srcOrd="8" destOrd="0" presId="urn:microsoft.com/office/officeart/2005/8/layout/list1"/>
    <dgm:cxn modelId="{D43E3C56-2F0F-4F07-9A40-8F153A051FF3}" type="presParOf" srcId="{6373A13A-467C-42A3-8EC4-2AD9018E44C3}" destId="{02F1AFEF-4AB1-4E03-94B7-36B117BBED36}" srcOrd="0" destOrd="0" presId="urn:microsoft.com/office/officeart/2005/8/layout/list1"/>
    <dgm:cxn modelId="{CBBE4092-E811-45A0-8686-89C908DEFE3A}" type="presParOf" srcId="{6373A13A-467C-42A3-8EC4-2AD9018E44C3}" destId="{2E9A2FFC-A757-48E5-8CC9-E3950D4090AC}" srcOrd="1" destOrd="0" presId="urn:microsoft.com/office/officeart/2005/8/layout/list1"/>
    <dgm:cxn modelId="{90D9818D-29CE-40CE-AF35-D4D51075C021}" type="presParOf" srcId="{B84FE83A-AC12-4472-8ABD-381F4F40EC7E}" destId="{8E5E12FC-59BA-476B-A27F-D6C9AA33099B}" srcOrd="9" destOrd="0" presId="urn:microsoft.com/office/officeart/2005/8/layout/list1"/>
    <dgm:cxn modelId="{30907708-3578-413A-A81E-BBB1C43D2B6C}" type="presParOf" srcId="{B84FE83A-AC12-4472-8ABD-381F4F40EC7E}" destId="{B26B9748-9658-4DBE-B727-65F4290AAFDA}" srcOrd="10" destOrd="0" presId="urn:microsoft.com/office/officeart/2005/8/layout/list1"/>
    <dgm:cxn modelId="{63158142-018E-494D-A0DA-5227FAD7913A}" type="presParOf" srcId="{B84FE83A-AC12-4472-8ABD-381F4F40EC7E}" destId="{0AC1CD9E-C392-43A1-AEE4-B9D337404211}" srcOrd="11" destOrd="0" presId="urn:microsoft.com/office/officeart/2005/8/layout/list1"/>
    <dgm:cxn modelId="{71A8682B-0A5E-47CC-8336-9C1740DF5C04}" type="presParOf" srcId="{B84FE83A-AC12-4472-8ABD-381F4F40EC7E}" destId="{2916B39F-7D91-4A0C-8E46-A6B0B5F2B92D}" srcOrd="12" destOrd="0" presId="urn:microsoft.com/office/officeart/2005/8/layout/list1"/>
    <dgm:cxn modelId="{103D0083-4781-4487-8895-72C49B7ACFB6}" type="presParOf" srcId="{2916B39F-7D91-4A0C-8E46-A6B0B5F2B92D}" destId="{1E0B95AC-1823-4ABA-A3BF-616748564687}" srcOrd="0" destOrd="0" presId="urn:microsoft.com/office/officeart/2005/8/layout/list1"/>
    <dgm:cxn modelId="{A3991980-D81D-48EC-949E-5035EE02202A}" type="presParOf" srcId="{2916B39F-7D91-4A0C-8E46-A6B0B5F2B92D}" destId="{5D63DB9A-C3BF-478B-8770-1B4F6EEA8F4E}" srcOrd="1" destOrd="0" presId="urn:microsoft.com/office/officeart/2005/8/layout/list1"/>
    <dgm:cxn modelId="{E63FC9DC-E843-4D31-B2A7-56571B97CE6C}" type="presParOf" srcId="{B84FE83A-AC12-4472-8ABD-381F4F40EC7E}" destId="{C6656C9D-3AAB-4B11-BFBC-0CA5CBA7D122}" srcOrd="13" destOrd="0" presId="urn:microsoft.com/office/officeart/2005/8/layout/list1"/>
    <dgm:cxn modelId="{0CC250C4-3376-454C-B899-D2066CF8EE86}" type="presParOf" srcId="{B84FE83A-AC12-4472-8ABD-381F4F40EC7E}" destId="{71E585E8-3039-468F-BDF5-40E21435FA02}" srcOrd="14" destOrd="0" presId="urn:microsoft.com/office/officeart/2005/8/layout/list1"/>
    <dgm:cxn modelId="{6985C08D-E750-4C62-92CC-FF951188A55A}" type="presParOf" srcId="{B84FE83A-AC12-4472-8ABD-381F4F40EC7E}" destId="{9B85AA46-D9A9-4A8C-8540-F8B1F9BDA311}" srcOrd="15" destOrd="0" presId="urn:microsoft.com/office/officeart/2005/8/layout/list1"/>
    <dgm:cxn modelId="{26176AE7-7CF5-46EF-93D7-70EEDA654C09}" type="presParOf" srcId="{B84FE83A-AC12-4472-8ABD-381F4F40EC7E}" destId="{149A2B58-469A-443E-B3DB-A02F56A610D1}" srcOrd="16" destOrd="0" presId="urn:microsoft.com/office/officeart/2005/8/layout/list1"/>
    <dgm:cxn modelId="{7489D003-DC3E-4AE2-94F8-1EDB53C08178}" type="presParOf" srcId="{149A2B58-469A-443E-B3DB-A02F56A610D1}" destId="{56EE5864-B4E1-4818-9D36-99DB00EDCE4F}" srcOrd="0" destOrd="0" presId="urn:microsoft.com/office/officeart/2005/8/layout/list1"/>
    <dgm:cxn modelId="{E81A51FD-8AB8-4F80-B81D-7C8A9E6B12C4}" type="presParOf" srcId="{149A2B58-469A-443E-B3DB-A02F56A610D1}" destId="{DE5AED3F-1FE6-45E9-BF43-3573B2D95381}" srcOrd="1" destOrd="0" presId="urn:microsoft.com/office/officeart/2005/8/layout/list1"/>
    <dgm:cxn modelId="{5D6C79CE-E0D9-4A3E-8931-D10EA1A54EE1}" type="presParOf" srcId="{B84FE83A-AC12-4472-8ABD-381F4F40EC7E}" destId="{A988637F-FD5F-483D-A56A-D01667D8BE21}" srcOrd="17" destOrd="0" presId="urn:microsoft.com/office/officeart/2005/8/layout/list1"/>
    <dgm:cxn modelId="{30BFF6F3-EF8F-4794-8775-C8B4DF81DD14}" type="presParOf" srcId="{B84FE83A-AC12-4472-8ABD-381F4F40EC7E}" destId="{37FCDF53-62D6-459C-8CF7-A990375B8A05}" srcOrd="18" destOrd="0" presId="urn:microsoft.com/office/officeart/2005/8/layout/list1"/>
    <dgm:cxn modelId="{6E644118-78EB-4CB2-B2F1-947E531E6CE6}" type="presParOf" srcId="{B84FE83A-AC12-4472-8ABD-381F4F40EC7E}" destId="{A5785DBA-35AC-4355-8337-8838B0479A03}" srcOrd="19" destOrd="0" presId="urn:microsoft.com/office/officeart/2005/8/layout/list1"/>
    <dgm:cxn modelId="{6C94C93C-74CB-426E-9343-3183003CB55A}" type="presParOf" srcId="{B84FE83A-AC12-4472-8ABD-381F4F40EC7E}" destId="{04C479F5-89C1-4768-BBBF-AAE738E15420}" srcOrd="20" destOrd="0" presId="urn:microsoft.com/office/officeart/2005/8/layout/list1"/>
    <dgm:cxn modelId="{8523E4C6-294D-45A8-A53B-33AEF43318EF}" type="presParOf" srcId="{04C479F5-89C1-4768-BBBF-AAE738E15420}" destId="{CF80C26A-EEA1-480E-B2FC-72F5EC12FBDF}" srcOrd="0" destOrd="0" presId="urn:microsoft.com/office/officeart/2005/8/layout/list1"/>
    <dgm:cxn modelId="{0BE65E56-B66D-4CCB-983A-CB256769CD56}" type="presParOf" srcId="{04C479F5-89C1-4768-BBBF-AAE738E15420}" destId="{88C9A733-08CB-4F88-AEC5-11394F06506F}" srcOrd="1" destOrd="0" presId="urn:microsoft.com/office/officeart/2005/8/layout/list1"/>
    <dgm:cxn modelId="{3960E2F4-30F0-49D4-B6E4-177259C69772}" type="presParOf" srcId="{B84FE83A-AC12-4472-8ABD-381F4F40EC7E}" destId="{2956FBCF-602E-45A0-93FF-85143C4D0BF3}" srcOrd="21" destOrd="0" presId="urn:microsoft.com/office/officeart/2005/8/layout/list1"/>
    <dgm:cxn modelId="{6070AB3C-4CFC-426D-B3C2-5C45C436DCC1}" type="presParOf" srcId="{B84FE83A-AC12-4472-8ABD-381F4F40EC7E}" destId="{084D66B5-6E2B-4321-A57A-8EC256A8A715}" srcOrd="2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8054BD3-0203-4E1F-9606-9F599D30A58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7C459BCD-75B4-4AF9-AEDB-7951FA4EF815}">
      <dgm:prSet phldrT="[Text]" custT="1"/>
      <dgm:spPr>
        <a:solidFill>
          <a:srgbClr val="033B57"/>
        </a:solidFill>
      </dgm:spPr>
      <dgm:t>
        <a:bodyPr/>
        <a:lstStyle/>
        <a:p>
          <a:r>
            <a:rPr lang="en-US" sz="2400" dirty="0">
              <a:solidFill>
                <a:schemeClr val="bg1"/>
              </a:solidFill>
            </a:rPr>
            <a:t>Financial</a:t>
          </a:r>
        </a:p>
      </dgm:t>
    </dgm:pt>
    <dgm:pt modelId="{7C94DDB2-DE3A-4530-8B62-F6AC841D2A27}" type="parTrans" cxnId="{AC97AA96-8393-4CA3-B4EC-57685740523D}">
      <dgm:prSet/>
      <dgm:spPr/>
      <dgm:t>
        <a:bodyPr/>
        <a:lstStyle/>
        <a:p>
          <a:endParaRPr lang="en-US" sz="2400">
            <a:solidFill>
              <a:schemeClr val="bg1"/>
            </a:solidFill>
          </a:endParaRPr>
        </a:p>
      </dgm:t>
    </dgm:pt>
    <dgm:pt modelId="{D5E47DA2-CF44-4B3A-9FA3-114B49E904C5}" type="sibTrans" cxnId="{AC97AA96-8393-4CA3-B4EC-57685740523D}">
      <dgm:prSet/>
      <dgm:spPr/>
      <dgm:t>
        <a:bodyPr/>
        <a:lstStyle/>
        <a:p>
          <a:endParaRPr lang="en-US" sz="2400">
            <a:solidFill>
              <a:schemeClr val="bg1"/>
            </a:solidFill>
          </a:endParaRPr>
        </a:p>
      </dgm:t>
    </dgm:pt>
    <dgm:pt modelId="{65F6CA72-365E-445C-9C0A-ADB72E4D171A}">
      <dgm:prSet custT="1"/>
      <dgm:spPr>
        <a:solidFill>
          <a:srgbClr val="033B57"/>
        </a:solidFill>
      </dgm:spPr>
      <dgm:t>
        <a:bodyPr/>
        <a:lstStyle/>
        <a:p>
          <a:r>
            <a:rPr lang="en-US" sz="2400">
              <a:solidFill>
                <a:schemeClr val="bg1"/>
              </a:solidFill>
            </a:rPr>
            <a:t>Ability to work</a:t>
          </a:r>
          <a:endParaRPr lang="en-US" sz="2400" dirty="0">
            <a:solidFill>
              <a:schemeClr val="bg1"/>
            </a:solidFill>
          </a:endParaRPr>
        </a:p>
      </dgm:t>
    </dgm:pt>
    <dgm:pt modelId="{FAC8685A-64B1-4755-9994-9986E85775B0}" type="parTrans" cxnId="{16D7BFBB-2960-4FF5-B42D-151D5400BEA9}">
      <dgm:prSet/>
      <dgm:spPr/>
      <dgm:t>
        <a:bodyPr/>
        <a:lstStyle/>
        <a:p>
          <a:endParaRPr lang="en-US" sz="2400">
            <a:solidFill>
              <a:schemeClr val="bg1"/>
            </a:solidFill>
          </a:endParaRPr>
        </a:p>
      </dgm:t>
    </dgm:pt>
    <dgm:pt modelId="{2B8691E5-02F6-43AE-9B58-98D8831C599C}" type="sibTrans" cxnId="{16D7BFBB-2960-4FF5-B42D-151D5400BEA9}">
      <dgm:prSet/>
      <dgm:spPr/>
      <dgm:t>
        <a:bodyPr/>
        <a:lstStyle/>
        <a:p>
          <a:endParaRPr lang="en-US" sz="2400">
            <a:solidFill>
              <a:schemeClr val="bg1"/>
            </a:solidFill>
          </a:endParaRPr>
        </a:p>
      </dgm:t>
    </dgm:pt>
    <dgm:pt modelId="{69501B54-23CB-4AB0-B80C-123829A1F85B}">
      <dgm:prSet custT="1"/>
      <dgm:spPr>
        <a:solidFill>
          <a:srgbClr val="033B57"/>
        </a:solidFill>
      </dgm:spPr>
      <dgm:t>
        <a:bodyPr/>
        <a:lstStyle/>
        <a:p>
          <a:r>
            <a:rPr lang="en-US" sz="2400">
              <a:solidFill>
                <a:schemeClr val="bg1"/>
              </a:solidFill>
            </a:rPr>
            <a:t>Food, housing, utilities</a:t>
          </a:r>
          <a:endParaRPr lang="en-US" sz="2400" dirty="0">
            <a:solidFill>
              <a:schemeClr val="bg1"/>
            </a:solidFill>
          </a:endParaRPr>
        </a:p>
      </dgm:t>
    </dgm:pt>
    <dgm:pt modelId="{3F78E848-3574-4753-B22B-19936745D1A4}" type="parTrans" cxnId="{E1C8646E-FC6C-4ABF-B1FE-4935AD13482A}">
      <dgm:prSet/>
      <dgm:spPr/>
      <dgm:t>
        <a:bodyPr/>
        <a:lstStyle/>
        <a:p>
          <a:endParaRPr lang="en-US" sz="2400">
            <a:solidFill>
              <a:schemeClr val="bg1"/>
            </a:solidFill>
          </a:endParaRPr>
        </a:p>
      </dgm:t>
    </dgm:pt>
    <dgm:pt modelId="{91664EB1-F4D7-412E-AF4B-266684B9A204}" type="sibTrans" cxnId="{E1C8646E-FC6C-4ABF-B1FE-4935AD13482A}">
      <dgm:prSet/>
      <dgm:spPr/>
      <dgm:t>
        <a:bodyPr/>
        <a:lstStyle/>
        <a:p>
          <a:endParaRPr lang="en-US" sz="2400">
            <a:solidFill>
              <a:schemeClr val="bg1"/>
            </a:solidFill>
          </a:endParaRPr>
        </a:p>
      </dgm:t>
    </dgm:pt>
    <dgm:pt modelId="{646BD58D-7B0E-46C6-AA56-2D6CEDF43671}">
      <dgm:prSet custT="1"/>
      <dgm:spPr>
        <a:solidFill>
          <a:srgbClr val="033B57"/>
        </a:solidFill>
      </dgm:spPr>
      <dgm:t>
        <a:bodyPr/>
        <a:lstStyle/>
        <a:p>
          <a:r>
            <a:rPr lang="en-US" sz="2400">
              <a:solidFill>
                <a:schemeClr val="bg1"/>
              </a:solidFill>
            </a:rPr>
            <a:t>Legal</a:t>
          </a:r>
          <a:endParaRPr lang="en-US" sz="2400" dirty="0">
            <a:solidFill>
              <a:schemeClr val="bg1"/>
            </a:solidFill>
          </a:endParaRPr>
        </a:p>
      </dgm:t>
    </dgm:pt>
    <dgm:pt modelId="{C3CFFF41-8A27-4E06-905C-C757E6037F3E}" type="parTrans" cxnId="{3D97E0E1-9C19-49DA-A618-43CD08EF4CD8}">
      <dgm:prSet/>
      <dgm:spPr/>
      <dgm:t>
        <a:bodyPr/>
        <a:lstStyle/>
        <a:p>
          <a:endParaRPr lang="en-US" sz="2400">
            <a:solidFill>
              <a:schemeClr val="bg1"/>
            </a:solidFill>
          </a:endParaRPr>
        </a:p>
      </dgm:t>
    </dgm:pt>
    <dgm:pt modelId="{0D5D3EE9-FC5A-4A8B-BDC0-FE57248778AD}" type="sibTrans" cxnId="{3D97E0E1-9C19-49DA-A618-43CD08EF4CD8}">
      <dgm:prSet/>
      <dgm:spPr/>
      <dgm:t>
        <a:bodyPr/>
        <a:lstStyle/>
        <a:p>
          <a:endParaRPr lang="en-US" sz="2400">
            <a:solidFill>
              <a:schemeClr val="bg1"/>
            </a:solidFill>
          </a:endParaRPr>
        </a:p>
      </dgm:t>
    </dgm:pt>
    <dgm:pt modelId="{B84FE83A-AC12-4472-8ABD-381F4F40EC7E}" type="pres">
      <dgm:prSet presAssocID="{58054BD3-0203-4E1F-9606-9F599D30A585}" presName="linear" presStyleCnt="0">
        <dgm:presLayoutVars>
          <dgm:dir/>
          <dgm:animLvl val="lvl"/>
          <dgm:resizeHandles val="exact"/>
        </dgm:presLayoutVars>
      </dgm:prSet>
      <dgm:spPr/>
    </dgm:pt>
    <dgm:pt modelId="{EBE854A9-D49B-4EE2-95C8-E2B9E6204215}" type="pres">
      <dgm:prSet presAssocID="{7C459BCD-75B4-4AF9-AEDB-7951FA4EF815}" presName="parentLin" presStyleCnt="0"/>
      <dgm:spPr/>
    </dgm:pt>
    <dgm:pt modelId="{B1393317-2A3B-4644-918E-0018C63C466D}" type="pres">
      <dgm:prSet presAssocID="{7C459BCD-75B4-4AF9-AEDB-7951FA4EF815}" presName="parentLeftMargin" presStyleLbl="node1" presStyleIdx="0" presStyleCnt="4"/>
      <dgm:spPr/>
    </dgm:pt>
    <dgm:pt modelId="{A296E760-DDB9-44CE-B105-37C5DD5A2290}" type="pres">
      <dgm:prSet presAssocID="{7C459BCD-75B4-4AF9-AEDB-7951FA4EF815}" presName="parentText" presStyleLbl="node1" presStyleIdx="0" presStyleCnt="4">
        <dgm:presLayoutVars>
          <dgm:chMax val="0"/>
          <dgm:bulletEnabled val="1"/>
        </dgm:presLayoutVars>
      </dgm:prSet>
      <dgm:spPr/>
    </dgm:pt>
    <dgm:pt modelId="{4AC0A951-62F0-4FBC-956A-05A9C110A5F3}" type="pres">
      <dgm:prSet presAssocID="{7C459BCD-75B4-4AF9-AEDB-7951FA4EF815}" presName="negativeSpace" presStyleCnt="0"/>
      <dgm:spPr/>
    </dgm:pt>
    <dgm:pt modelId="{C5368A6D-90FC-4E24-9ACA-C993081FE1F7}" type="pres">
      <dgm:prSet presAssocID="{7C459BCD-75B4-4AF9-AEDB-7951FA4EF815}" presName="childText" presStyleLbl="conFgAcc1" presStyleIdx="0" presStyleCnt="4">
        <dgm:presLayoutVars>
          <dgm:bulletEnabled val="1"/>
        </dgm:presLayoutVars>
      </dgm:prSet>
      <dgm:spPr/>
    </dgm:pt>
    <dgm:pt modelId="{2942918E-26E3-4ABB-82B0-9CEDEAE0289F}" type="pres">
      <dgm:prSet presAssocID="{D5E47DA2-CF44-4B3A-9FA3-114B49E904C5}" presName="spaceBetweenRectangles" presStyleCnt="0"/>
      <dgm:spPr/>
    </dgm:pt>
    <dgm:pt modelId="{C75BC667-6018-4814-AC2B-D5C6901C50B6}" type="pres">
      <dgm:prSet presAssocID="{65F6CA72-365E-445C-9C0A-ADB72E4D171A}" presName="parentLin" presStyleCnt="0"/>
      <dgm:spPr/>
    </dgm:pt>
    <dgm:pt modelId="{1A22F268-BA97-442A-BF7E-0BBE5129192B}" type="pres">
      <dgm:prSet presAssocID="{65F6CA72-365E-445C-9C0A-ADB72E4D171A}" presName="parentLeftMargin" presStyleLbl="node1" presStyleIdx="0" presStyleCnt="4"/>
      <dgm:spPr/>
    </dgm:pt>
    <dgm:pt modelId="{90487EAC-7461-40C9-A25F-44A13E0EF194}" type="pres">
      <dgm:prSet presAssocID="{65F6CA72-365E-445C-9C0A-ADB72E4D171A}" presName="parentText" presStyleLbl="node1" presStyleIdx="1" presStyleCnt="4">
        <dgm:presLayoutVars>
          <dgm:chMax val="0"/>
          <dgm:bulletEnabled val="1"/>
        </dgm:presLayoutVars>
      </dgm:prSet>
      <dgm:spPr/>
    </dgm:pt>
    <dgm:pt modelId="{36BFCAFD-81F2-4D41-A24A-953FE251735A}" type="pres">
      <dgm:prSet presAssocID="{65F6CA72-365E-445C-9C0A-ADB72E4D171A}" presName="negativeSpace" presStyleCnt="0"/>
      <dgm:spPr/>
    </dgm:pt>
    <dgm:pt modelId="{42B8F26A-0FC2-4B31-AA77-22D92265CD33}" type="pres">
      <dgm:prSet presAssocID="{65F6CA72-365E-445C-9C0A-ADB72E4D171A}" presName="childText" presStyleLbl="conFgAcc1" presStyleIdx="1" presStyleCnt="4">
        <dgm:presLayoutVars>
          <dgm:bulletEnabled val="1"/>
        </dgm:presLayoutVars>
      </dgm:prSet>
      <dgm:spPr/>
    </dgm:pt>
    <dgm:pt modelId="{14B2A209-E7A8-4934-B757-FE12C5C339A1}" type="pres">
      <dgm:prSet presAssocID="{2B8691E5-02F6-43AE-9B58-98D8831C599C}" presName="spaceBetweenRectangles" presStyleCnt="0"/>
      <dgm:spPr/>
    </dgm:pt>
    <dgm:pt modelId="{65335D91-1FF0-43D7-A8E6-620D2A3F95F4}" type="pres">
      <dgm:prSet presAssocID="{69501B54-23CB-4AB0-B80C-123829A1F85B}" presName="parentLin" presStyleCnt="0"/>
      <dgm:spPr/>
    </dgm:pt>
    <dgm:pt modelId="{EAB20C79-5389-4BA4-8B0D-69D3765BBBB2}" type="pres">
      <dgm:prSet presAssocID="{69501B54-23CB-4AB0-B80C-123829A1F85B}" presName="parentLeftMargin" presStyleLbl="node1" presStyleIdx="1" presStyleCnt="4"/>
      <dgm:spPr/>
    </dgm:pt>
    <dgm:pt modelId="{8C481B95-724D-482C-96BE-306D22801DF9}" type="pres">
      <dgm:prSet presAssocID="{69501B54-23CB-4AB0-B80C-123829A1F85B}" presName="parentText" presStyleLbl="node1" presStyleIdx="2" presStyleCnt="4">
        <dgm:presLayoutVars>
          <dgm:chMax val="0"/>
          <dgm:bulletEnabled val="1"/>
        </dgm:presLayoutVars>
      </dgm:prSet>
      <dgm:spPr/>
    </dgm:pt>
    <dgm:pt modelId="{C69BF10D-33E6-4547-85DF-458144C8CC00}" type="pres">
      <dgm:prSet presAssocID="{69501B54-23CB-4AB0-B80C-123829A1F85B}" presName="negativeSpace" presStyleCnt="0"/>
      <dgm:spPr/>
    </dgm:pt>
    <dgm:pt modelId="{E1FAF335-CD33-4107-921E-9947DD24F629}" type="pres">
      <dgm:prSet presAssocID="{69501B54-23CB-4AB0-B80C-123829A1F85B}" presName="childText" presStyleLbl="conFgAcc1" presStyleIdx="2" presStyleCnt="4">
        <dgm:presLayoutVars>
          <dgm:bulletEnabled val="1"/>
        </dgm:presLayoutVars>
      </dgm:prSet>
      <dgm:spPr/>
    </dgm:pt>
    <dgm:pt modelId="{84160492-009E-45EA-AD8F-D4662B9E2008}" type="pres">
      <dgm:prSet presAssocID="{91664EB1-F4D7-412E-AF4B-266684B9A204}" presName="spaceBetweenRectangles" presStyleCnt="0"/>
      <dgm:spPr/>
    </dgm:pt>
    <dgm:pt modelId="{4AE6426A-62D4-44D4-A82B-27D9005BA8BB}" type="pres">
      <dgm:prSet presAssocID="{646BD58D-7B0E-46C6-AA56-2D6CEDF43671}" presName="parentLin" presStyleCnt="0"/>
      <dgm:spPr/>
    </dgm:pt>
    <dgm:pt modelId="{5CF6F30D-0983-446D-AEB0-E275456125EF}" type="pres">
      <dgm:prSet presAssocID="{646BD58D-7B0E-46C6-AA56-2D6CEDF43671}" presName="parentLeftMargin" presStyleLbl="node1" presStyleIdx="2" presStyleCnt="4"/>
      <dgm:spPr/>
    </dgm:pt>
    <dgm:pt modelId="{E9E30B24-F0E2-4225-A208-F894AD148972}" type="pres">
      <dgm:prSet presAssocID="{646BD58D-7B0E-46C6-AA56-2D6CEDF43671}" presName="parentText" presStyleLbl="node1" presStyleIdx="3" presStyleCnt="4">
        <dgm:presLayoutVars>
          <dgm:chMax val="0"/>
          <dgm:bulletEnabled val="1"/>
        </dgm:presLayoutVars>
      </dgm:prSet>
      <dgm:spPr/>
    </dgm:pt>
    <dgm:pt modelId="{DB54A11F-D1E7-44AD-920C-AFEC2675E666}" type="pres">
      <dgm:prSet presAssocID="{646BD58D-7B0E-46C6-AA56-2D6CEDF43671}" presName="negativeSpace" presStyleCnt="0"/>
      <dgm:spPr/>
    </dgm:pt>
    <dgm:pt modelId="{74D64AAF-5E7E-4CA9-B3E4-16BCDF49B270}" type="pres">
      <dgm:prSet presAssocID="{646BD58D-7B0E-46C6-AA56-2D6CEDF43671}" presName="childText" presStyleLbl="conFgAcc1" presStyleIdx="3" presStyleCnt="4">
        <dgm:presLayoutVars>
          <dgm:bulletEnabled val="1"/>
        </dgm:presLayoutVars>
      </dgm:prSet>
      <dgm:spPr/>
    </dgm:pt>
  </dgm:ptLst>
  <dgm:cxnLst>
    <dgm:cxn modelId="{BA43E11E-DC87-41C2-8F56-2D5BDF3C22A9}" type="presOf" srcId="{58054BD3-0203-4E1F-9606-9F599D30A585}" destId="{B84FE83A-AC12-4472-8ABD-381F4F40EC7E}" srcOrd="0" destOrd="0" presId="urn:microsoft.com/office/officeart/2005/8/layout/list1"/>
    <dgm:cxn modelId="{391E6135-4950-42F4-AF95-E80C4B6AE700}" type="presOf" srcId="{65F6CA72-365E-445C-9C0A-ADB72E4D171A}" destId="{1A22F268-BA97-442A-BF7E-0BBE5129192B}" srcOrd="0" destOrd="0" presId="urn:microsoft.com/office/officeart/2005/8/layout/list1"/>
    <dgm:cxn modelId="{99580B42-9148-4C84-BB05-A6C48DC8B1AD}" type="presOf" srcId="{7C459BCD-75B4-4AF9-AEDB-7951FA4EF815}" destId="{A296E760-DDB9-44CE-B105-37C5DD5A2290}" srcOrd="1" destOrd="0" presId="urn:microsoft.com/office/officeart/2005/8/layout/list1"/>
    <dgm:cxn modelId="{38068D67-13E3-471D-B941-4DE9125494BE}" type="presOf" srcId="{69501B54-23CB-4AB0-B80C-123829A1F85B}" destId="{8C481B95-724D-482C-96BE-306D22801DF9}" srcOrd="1" destOrd="0" presId="urn:microsoft.com/office/officeart/2005/8/layout/list1"/>
    <dgm:cxn modelId="{F8B4034A-746E-472C-A04E-B1DEFFC6E3B4}" type="presOf" srcId="{7C459BCD-75B4-4AF9-AEDB-7951FA4EF815}" destId="{B1393317-2A3B-4644-918E-0018C63C466D}" srcOrd="0" destOrd="0" presId="urn:microsoft.com/office/officeart/2005/8/layout/list1"/>
    <dgm:cxn modelId="{E1C8646E-FC6C-4ABF-B1FE-4935AD13482A}" srcId="{58054BD3-0203-4E1F-9606-9F599D30A585}" destId="{69501B54-23CB-4AB0-B80C-123829A1F85B}" srcOrd="2" destOrd="0" parTransId="{3F78E848-3574-4753-B22B-19936745D1A4}" sibTransId="{91664EB1-F4D7-412E-AF4B-266684B9A204}"/>
    <dgm:cxn modelId="{274ACF5A-1BE4-4353-AFF8-D0DEDA4310B8}" type="presOf" srcId="{65F6CA72-365E-445C-9C0A-ADB72E4D171A}" destId="{90487EAC-7461-40C9-A25F-44A13E0EF194}" srcOrd="1" destOrd="0" presId="urn:microsoft.com/office/officeart/2005/8/layout/list1"/>
    <dgm:cxn modelId="{9DE2E492-56FC-4A4E-8247-AE717A7E1910}" type="presOf" srcId="{646BD58D-7B0E-46C6-AA56-2D6CEDF43671}" destId="{E9E30B24-F0E2-4225-A208-F894AD148972}" srcOrd="1" destOrd="0" presId="urn:microsoft.com/office/officeart/2005/8/layout/list1"/>
    <dgm:cxn modelId="{AC97AA96-8393-4CA3-B4EC-57685740523D}" srcId="{58054BD3-0203-4E1F-9606-9F599D30A585}" destId="{7C459BCD-75B4-4AF9-AEDB-7951FA4EF815}" srcOrd="0" destOrd="0" parTransId="{7C94DDB2-DE3A-4530-8B62-F6AC841D2A27}" sibTransId="{D5E47DA2-CF44-4B3A-9FA3-114B49E904C5}"/>
    <dgm:cxn modelId="{16D7BFBB-2960-4FF5-B42D-151D5400BEA9}" srcId="{58054BD3-0203-4E1F-9606-9F599D30A585}" destId="{65F6CA72-365E-445C-9C0A-ADB72E4D171A}" srcOrd="1" destOrd="0" parTransId="{FAC8685A-64B1-4755-9994-9986E85775B0}" sibTransId="{2B8691E5-02F6-43AE-9B58-98D8831C599C}"/>
    <dgm:cxn modelId="{97BD1ECD-3D92-4F95-928B-F59064E3F577}" type="presOf" srcId="{646BD58D-7B0E-46C6-AA56-2D6CEDF43671}" destId="{5CF6F30D-0983-446D-AEB0-E275456125EF}" srcOrd="0" destOrd="0" presId="urn:microsoft.com/office/officeart/2005/8/layout/list1"/>
    <dgm:cxn modelId="{8E0EEDD5-DE0C-45D7-87FC-C8AAEAA6CB91}" type="presOf" srcId="{69501B54-23CB-4AB0-B80C-123829A1F85B}" destId="{EAB20C79-5389-4BA4-8B0D-69D3765BBBB2}" srcOrd="0" destOrd="0" presId="urn:microsoft.com/office/officeart/2005/8/layout/list1"/>
    <dgm:cxn modelId="{3D97E0E1-9C19-49DA-A618-43CD08EF4CD8}" srcId="{58054BD3-0203-4E1F-9606-9F599D30A585}" destId="{646BD58D-7B0E-46C6-AA56-2D6CEDF43671}" srcOrd="3" destOrd="0" parTransId="{C3CFFF41-8A27-4E06-905C-C757E6037F3E}" sibTransId="{0D5D3EE9-FC5A-4A8B-BDC0-FE57248778AD}"/>
    <dgm:cxn modelId="{F927F58E-70F1-450D-BAC3-9B238A654334}" type="presParOf" srcId="{B84FE83A-AC12-4472-8ABD-381F4F40EC7E}" destId="{EBE854A9-D49B-4EE2-95C8-E2B9E6204215}" srcOrd="0" destOrd="0" presId="urn:microsoft.com/office/officeart/2005/8/layout/list1"/>
    <dgm:cxn modelId="{47C35D0F-DEEC-44CA-A2D5-E9026C9063A9}" type="presParOf" srcId="{EBE854A9-D49B-4EE2-95C8-E2B9E6204215}" destId="{B1393317-2A3B-4644-918E-0018C63C466D}" srcOrd="0" destOrd="0" presId="urn:microsoft.com/office/officeart/2005/8/layout/list1"/>
    <dgm:cxn modelId="{16EF27E0-8F99-401A-878C-62A0494A384F}" type="presParOf" srcId="{EBE854A9-D49B-4EE2-95C8-E2B9E6204215}" destId="{A296E760-DDB9-44CE-B105-37C5DD5A2290}" srcOrd="1" destOrd="0" presId="urn:microsoft.com/office/officeart/2005/8/layout/list1"/>
    <dgm:cxn modelId="{EBC77CC3-D7AC-4CC4-AAB8-3C54BAF95661}" type="presParOf" srcId="{B84FE83A-AC12-4472-8ABD-381F4F40EC7E}" destId="{4AC0A951-62F0-4FBC-956A-05A9C110A5F3}" srcOrd="1" destOrd="0" presId="urn:microsoft.com/office/officeart/2005/8/layout/list1"/>
    <dgm:cxn modelId="{0D6B079D-4B96-4FC3-A5C7-1F57B5499F6F}" type="presParOf" srcId="{B84FE83A-AC12-4472-8ABD-381F4F40EC7E}" destId="{C5368A6D-90FC-4E24-9ACA-C993081FE1F7}" srcOrd="2" destOrd="0" presId="urn:microsoft.com/office/officeart/2005/8/layout/list1"/>
    <dgm:cxn modelId="{CBE58045-5682-40BC-8790-9FA3CCAE6ECB}" type="presParOf" srcId="{B84FE83A-AC12-4472-8ABD-381F4F40EC7E}" destId="{2942918E-26E3-4ABB-82B0-9CEDEAE0289F}" srcOrd="3" destOrd="0" presId="urn:microsoft.com/office/officeart/2005/8/layout/list1"/>
    <dgm:cxn modelId="{EBD0D443-F5E3-4788-8E81-785BA1CBB05F}" type="presParOf" srcId="{B84FE83A-AC12-4472-8ABD-381F4F40EC7E}" destId="{C75BC667-6018-4814-AC2B-D5C6901C50B6}" srcOrd="4" destOrd="0" presId="urn:microsoft.com/office/officeart/2005/8/layout/list1"/>
    <dgm:cxn modelId="{AA3BF970-A4EC-4221-8F9B-704A4A334BB2}" type="presParOf" srcId="{C75BC667-6018-4814-AC2B-D5C6901C50B6}" destId="{1A22F268-BA97-442A-BF7E-0BBE5129192B}" srcOrd="0" destOrd="0" presId="urn:microsoft.com/office/officeart/2005/8/layout/list1"/>
    <dgm:cxn modelId="{755B8086-CD59-4FDA-9855-3339AB567959}" type="presParOf" srcId="{C75BC667-6018-4814-AC2B-D5C6901C50B6}" destId="{90487EAC-7461-40C9-A25F-44A13E0EF194}" srcOrd="1" destOrd="0" presId="urn:microsoft.com/office/officeart/2005/8/layout/list1"/>
    <dgm:cxn modelId="{C7241504-86A6-42D1-9608-76D80287AAA7}" type="presParOf" srcId="{B84FE83A-AC12-4472-8ABD-381F4F40EC7E}" destId="{36BFCAFD-81F2-4D41-A24A-953FE251735A}" srcOrd="5" destOrd="0" presId="urn:microsoft.com/office/officeart/2005/8/layout/list1"/>
    <dgm:cxn modelId="{F444FE63-D5B9-4F84-9233-F8AA03BCB13E}" type="presParOf" srcId="{B84FE83A-AC12-4472-8ABD-381F4F40EC7E}" destId="{42B8F26A-0FC2-4B31-AA77-22D92265CD33}" srcOrd="6" destOrd="0" presId="urn:microsoft.com/office/officeart/2005/8/layout/list1"/>
    <dgm:cxn modelId="{93E30BE0-2F3D-42FB-AA75-D8045C208F14}" type="presParOf" srcId="{B84FE83A-AC12-4472-8ABD-381F4F40EC7E}" destId="{14B2A209-E7A8-4934-B757-FE12C5C339A1}" srcOrd="7" destOrd="0" presId="urn:microsoft.com/office/officeart/2005/8/layout/list1"/>
    <dgm:cxn modelId="{7AAD1608-318C-48BF-AC45-8812DD9890F2}" type="presParOf" srcId="{B84FE83A-AC12-4472-8ABD-381F4F40EC7E}" destId="{65335D91-1FF0-43D7-A8E6-620D2A3F95F4}" srcOrd="8" destOrd="0" presId="urn:microsoft.com/office/officeart/2005/8/layout/list1"/>
    <dgm:cxn modelId="{3BFC5EA8-4C95-4A41-B669-99DF19B9F17B}" type="presParOf" srcId="{65335D91-1FF0-43D7-A8E6-620D2A3F95F4}" destId="{EAB20C79-5389-4BA4-8B0D-69D3765BBBB2}" srcOrd="0" destOrd="0" presId="urn:microsoft.com/office/officeart/2005/8/layout/list1"/>
    <dgm:cxn modelId="{967DAE7C-25B2-4275-9789-1946596C613D}" type="presParOf" srcId="{65335D91-1FF0-43D7-A8E6-620D2A3F95F4}" destId="{8C481B95-724D-482C-96BE-306D22801DF9}" srcOrd="1" destOrd="0" presId="urn:microsoft.com/office/officeart/2005/8/layout/list1"/>
    <dgm:cxn modelId="{F2E13C55-F308-43A0-9A97-58273C336B03}" type="presParOf" srcId="{B84FE83A-AC12-4472-8ABD-381F4F40EC7E}" destId="{C69BF10D-33E6-4547-85DF-458144C8CC00}" srcOrd="9" destOrd="0" presId="urn:microsoft.com/office/officeart/2005/8/layout/list1"/>
    <dgm:cxn modelId="{843170A0-4309-4D71-BB29-3BDEFEA083D0}" type="presParOf" srcId="{B84FE83A-AC12-4472-8ABD-381F4F40EC7E}" destId="{E1FAF335-CD33-4107-921E-9947DD24F629}" srcOrd="10" destOrd="0" presId="urn:microsoft.com/office/officeart/2005/8/layout/list1"/>
    <dgm:cxn modelId="{65C92271-08EC-476F-ACE8-6D343753FF22}" type="presParOf" srcId="{B84FE83A-AC12-4472-8ABD-381F4F40EC7E}" destId="{84160492-009E-45EA-AD8F-D4662B9E2008}" srcOrd="11" destOrd="0" presId="urn:microsoft.com/office/officeart/2005/8/layout/list1"/>
    <dgm:cxn modelId="{2CD0ED95-80C1-4564-9DC6-D3BC5DAE83C5}" type="presParOf" srcId="{B84FE83A-AC12-4472-8ABD-381F4F40EC7E}" destId="{4AE6426A-62D4-44D4-A82B-27D9005BA8BB}" srcOrd="12" destOrd="0" presId="urn:microsoft.com/office/officeart/2005/8/layout/list1"/>
    <dgm:cxn modelId="{99155B04-B77C-4B34-9BFF-FEAFD7B42122}" type="presParOf" srcId="{4AE6426A-62D4-44D4-A82B-27D9005BA8BB}" destId="{5CF6F30D-0983-446D-AEB0-E275456125EF}" srcOrd="0" destOrd="0" presId="urn:microsoft.com/office/officeart/2005/8/layout/list1"/>
    <dgm:cxn modelId="{83EF41E5-0DD7-42EE-AB3E-0CE0EA5EC986}" type="presParOf" srcId="{4AE6426A-62D4-44D4-A82B-27D9005BA8BB}" destId="{E9E30B24-F0E2-4225-A208-F894AD148972}" srcOrd="1" destOrd="0" presId="urn:microsoft.com/office/officeart/2005/8/layout/list1"/>
    <dgm:cxn modelId="{445DA6BF-F4B6-4405-8C53-C177BCACE58B}" type="presParOf" srcId="{B84FE83A-AC12-4472-8ABD-381F4F40EC7E}" destId="{DB54A11F-D1E7-44AD-920C-AFEC2675E666}" srcOrd="13" destOrd="0" presId="urn:microsoft.com/office/officeart/2005/8/layout/list1"/>
    <dgm:cxn modelId="{C29F9E0F-7244-432D-B72D-A7488E5F951D}" type="presParOf" srcId="{B84FE83A-AC12-4472-8ABD-381F4F40EC7E}" destId="{74D64AAF-5E7E-4CA9-B3E4-16BCDF49B270}"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8054BD3-0203-4E1F-9606-9F599D30A58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7C459BCD-75B4-4AF9-AEDB-7951FA4EF815}">
      <dgm:prSet phldrT="[Text]" custT="1"/>
      <dgm:spPr>
        <a:solidFill>
          <a:srgbClr val="033B57"/>
        </a:solidFill>
      </dgm:spPr>
      <dgm:t>
        <a:bodyPr/>
        <a:lstStyle/>
        <a:p>
          <a:r>
            <a:rPr lang="en-US" sz="2400" dirty="0">
              <a:solidFill>
                <a:schemeClr val="bg1"/>
              </a:solidFill>
            </a:rPr>
            <a:t>Finding meaning in illness</a:t>
          </a:r>
        </a:p>
      </dgm:t>
    </dgm:pt>
    <dgm:pt modelId="{7C94DDB2-DE3A-4530-8B62-F6AC841D2A27}" type="parTrans" cxnId="{AC97AA96-8393-4CA3-B4EC-57685740523D}">
      <dgm:prSet/>
      <dgm:spPr/>
      <dgm:t>
        <a:bodyPr/>
        <a:lstStyle/>
        <a:p>
          <a:endParaRPr lang="en-US" sz="2400">
            <a:solidFill>
              <a:schemeClr val="bg1"/>
            </a:solidFill>
          </a:endParaRPr>
        </a:p>
      </dgm:t>
    </dgm:pt>
    <dgm:pt modelId="{D5E47DA2-CF44-4B3A-9FA3-114B49E904C5}" type="sibTrans" cxnId="{AC97AA96-8393-4CA3-B4EC-57685740523D}">
      <dgm:prSet/>
      <dgm:spPr/>
      <dgm:t>
        <a:bodyPr/>
        <a:lstStyle/>
        <a:p>
          <a:endParaRPr lang="en-US" sz="2400">
            <a:solidFill>
              <a:schemeClr val="bg1"/>
            </a:solidFill>
          </a:endParaRPr>
        </a:p>
      </dgm:t>
    </dgm:pt>
    <dgm:pt modelId="{8760B59B-F66A-4CB2-A4D6-0EBB50D9E4E5}">
      <dgm:prSet custT="1"/>
      <dgm:spPr>
        <a:solidFill>
          <a:srgbClr val="033B57"/>
        </a:solidFill>
      </dgm:spPr>
      <dgm:t>
        <a:bodyPr/>
        <a:lstStyle/>
        <a:p>
          <a:r>
            <a:rPr lang="en-US" sz="2400">
              <a:solidFill>
                <a:schemeClr val="bg1"/>
              </a:solidFill>
            </a:rPr>
            <a:t>Changes in belief</a:t>
          </a:r>
          <a:endParaRPr lang="en-US" sz="2400" dirty="0">
            <a:solidFill>
              <a:schemeClr val="bg1"/>
            </a:solidFill>
          </a:endParaRPr>
        </a:p>
      </dgm:t>
    </dgm:pt>
    <dgm:pt modelId="{E3A61F56-BFA1-436F-AE86-BC39C599B983}" type="parTrans" cxnId="{D4076D74-725A-431E-8A9F-ECE0BCBC0F3C}">
      <dgm:prSet/>
      <dgm:spPr/>
      <dgm:t>
        <a:bodyPr/>
        <a:lstStyle/>
        <a:p>
          <a:endParaRPr lang="en-US" sz="2400">
            <a:solidFill>
              <a:schemeClr val="bg1"/>
            </a:solidFill>
          </a:endParaRPr>
        </a:p>
      </dgm:t>
    </dgm:pt>
    <dgm:pt modelId="{056A08E5-3673-41EB-BC3A-2D82095CB94E}" type="sibTrans" cxnId="{D4076D74-725A-431E-8A9F-ECE0BCBC0F3C}">
      <dgm:prSet/>
      <dgm:spPr/>
      <dgm:t>
        <a:bodyPr/>
        <a:lstStyle/>
        <a:p>
          <a:endParaRPr lang="en-US" sz="2400">
            <a:solidFill>
              <a:schemeClr val="bg1"/>
            </a:solidFill>
          </a:endParaRPr>
        </a:p>
      </dgm:t>
    </dgm:pt>
    <dgm:pt modelId="{E8864C7E-5822-447F-AC21-E4F14F4355FD}">
      <dgm:prSet custT="1"/>
      <dgm:spPr>
        <a:solidFill>
          <a:srgbClr val="033B57"/>
        </a:solidFill>
      </dgm:spPr>
      <dgm:t>
        <a:bodyPr/>
        <a:lstStyle/>
        <a:p>
          <a:r>
            <a:rPr lang="en-US" sz="2400">
              <a:solidFill>
                <a:schemeClr val="bg1"/>
              </a:solidFill>
            </a:rPr>
            <a:t>End-of-life</a:t>
          </a:r>
          <a:endParaRPr lang="en-US" sz="2400" dirty="0">
            <a:solidFill>
              <a:schemeClr val="bg1"/>
            </a:solidFill>
          </a:endParaRPr>
        </a:p>
      </dgm:t>
    </dgm:pt>
    <dgm:pt modelId="{46FD8AB0-65B9-4192-ACB9-36F8D95E4E44}" type="parTrans" cxnId="{0007523E-88A6-41FA-B74F-31791D5A9FA1}">
      <dgm:prSet/>
      <dgm:spPr/>
      <dgm:t>
        <a:bodyPr/>
        <a:lstStyle/>
        <a:p>
          <a:endParaRPr lang="en-US" sz="2400">
            <a:solidFill>
              <a:schemeClr val="bg1"/>
            </a:solidFill>
          </a:endParaRPr>
        </a:p>
      </dgm:t>
    </dgm:pt>
    <dgm:pt modelId="{652EF421-75E5-4BDF-94B2-4BC9EFA11AC0}" type="sibTrans" cxnId="{0007523E-88A6-41FA-B74F-31791D5A9FA1}">
      <dgm:prSet/>
      <dgm:spPr/>
      <dgm:t>
        <a:bodyPr/>
        <a:lstStyle/>
        <a:p>
          <a:endParaRPr lang="en-US" sz="2400">
            <a:solidFill>
              <a:schemeClr val="bg1"/>
            </a:solidFill>
          </a:endParaRPr>
        </a:p>
      </dgm:t>
    </dgm:pt>
    <dgm:pt modelId="{B84FE83A-AC12-4472-8ABD-381F4F40EC7E}" type="pres">
      <dgm:prSet presAssocID="{58054BD3-0203-4E1F-9606-9F599D30A585}" presName="linear" presStyleCnt="0">
        <dgm:presLayoutVars>
          <dgm:dir/>
          <dgm:animLvl val="lvl"/>
          <dgm:resizeHandles val="exact"/>
        </dgm:presLayoutVars>
      </dgm:prSet>
      <dgm:spPr/>
    </dgm:pt>
    <dgm:pt modelId="{EBE854A9-D49B-4EE2-95C8-E2B9E6204215}" type="pres">
      <dgm:prSet presAssocID="{7C459BCD-75B4-4AF9-AEDB-7951FA4EF815}" presName="parentLin" presStyleCnt="0"/>
      <dgm:spPr/>
    </dgm:pt>
    <dgm:pt modelId="{B1393317-2A3B-4644-918E-0018C63C466D}" type="pres">
      <dgm:prSet presAssocID="{7C459BCD-75B4-4AF9-AEDB-7951FA4EF815}" presName="parentLeftMargin" presStyleLbl="node1" presStyleIdx="0" presStyleCnt="3"/>
      <dgm:spPr/>
    </dgm:pt>
    <dgm:pt modelId="{A296E760-DDB9-44CE-B105-37C5DD5A2290}" type="pres">
      <dgm:prSet presAssocID="{7C459BCD-75B4-4AF9-AEDB-7951FA4EF815}" presName="parentText" presStyleLbl="node1" presStyleIdx="0" presStyleCnt="3">
        <dgm:presLayoutVars>
          <dgm:chMax val="0"/>
          <dgm:bulletEnabled val="1"/>
        </dgm:presLayoutVars>
      </dgm:prSet>
      <dgm:spPr/>
    </dgm:pt>
    <dgm:pt modelId="{4AC0A951-62F0-4FBC-956A-05A9C110A5F3}" type="pres">
      <dgm:prSet presAssocID="{7C459BCD-75B4-4AF9-AEDB-7951FA4EF815}" presName="negativeSpace" presStyleCnt="0"/>
      <dgm:spPr/>
    </dgm:pt>
    <dgm:pt modelId="{C5368A6D-90FC-4E24-9ACA-C993081FE1F7}" type="pres">
      <dgm:prSet presAssocID="{7C459BCD-75B4-4AF9-AEDB-7951FA4EF815}" presName="childText" presStyleLbl="conFgAcc1" presStyleIdx="0" presStyleCnt="3">
        <dgm:presLayoutVars>
          <dgm:bulletEnabled val="1"/>
        </dgm:presLayoutVars>
      </dgm:prSet>
      <dgm:spPr/>
    </dgm:pt>
    <dgm:pt modelId="{2942918E-26E3-4ABB-82B0-9CEDEAE0289F}" type="pres">
      <dgm:prSet presAssocID="{D5E47DA2-CF44-4B3A-9FA3-114B49E904C5}" presName="spaceBetweenRectangles" presStyleCnt="0"/>
      <dgm:spPr/>
    </dgm:pt>
    <dgm:pt modelId="{E4AE8692-EC74-422A-8712-404266F4C87C}" type="pres">
      <dgm:prSet presAssocID="{8760B59B-F66A-4CB2-A4D6-0EBB50D9E4E5}" presName="parentLin" presStyleCnt="0"/>
      <dgm:spPr/>
    </dgm:pt>
    <dgm:pt modelId="{085A4BC8-AD21-4157-9810-A4CCC901BF83}" type="pres">
      <dgm:prSet presAssocID="{8760B59B-F66A-4CB2-A4D6-0EBB50D9E4E5}" presName="parentLeftMargin" presStyleLbl="node1" presStyleIdx="0" presStyleCnt="3"/>
      <dgm:spPr/>
    </dgm:pt>
    <dgm:pt modelId="{69611368-71E9-4E95-BF88-6AB65EF6162F}" type="pres">
      <dgm:prSet presAssocID="{8760B59B-F66A-4CB2-A4D6-0EBB50D9E4E5}" presName="parentText" presStyleLbl="node1" presStyleIdx="1" presStyleCnt="3">
        <dgm:presLayoutVars>
          <dgm:chMax val="0"/>
          <dgm:bulletEnabled val="1"/>
        </dgm:presLayoutVars>
      </dgm:prSet>
      <dgm:spPr/>
    </dgm:pt>
    <dgm:pt modelId="{40FC6562-71C9-4382-A4A8-EBEE6315EE5D}" type="pres">
      <dgm:prSet presAssocID="{8760B59B-F66A-4CB2-A4D6-0EBB50D9E4E5}" presName="negativeSpace" presStyleCnt="0"/>
      <dgm:spPr/>
    </dgm:pt>
    <dgm:pt modelId="{4807E8D5-46E0-4A63-81FD-59D3E6AE4673}" type="pres">
      <dgm:prSet presAssocID="{8760B59B-F66A-4CB2-A4D6-0EBB50D9E4E5}" presName="childText" presStyleLbl="conFgAcc1" presStyleIdx="1" presStyleCnt="3">
        <dgm:presLayoutVars>
          <dgm:bulletEnabled val="1"/>
        </dgm:presLayoutVars>
      </dgm:prSet>
      <dgm:spPr/>
    </dgm:pt>
    <dgm:pt modelId="{F4294728-B3B6-4F52-BE30-0BDAABF929ED}" type="pres">
      <dgm:prSet presAssocID="{056A08E5-3673-41EB-BC3A-2D82095CB94E}" presName="spaceBetweenRectangles" presStyleCnt="0"/>
      <dgm:spPr/>
    </dgm:pt>
    <dgm:pt modelId="{531E49CE-1E10-4757-A137-35BEA8E99BA0}" type="pres">
      <dgm:prSet presAssocID="{E8864C7E-5822-447F-AC21-E4F14F4355FD}" presName="parentLin" presStyleCnt="0"/>
      <dgm:spPr/>
    </dgm:pt>
    <dgm:pt modelId="{C2CE05BF-B898-4759-B7E4-6BB4A6DDC088}" type="pres">
      <dgm:prSet presAssocID="{E8864C7E-5822-447F-AC21-E4F14F4355FD}" presName="parentLeftMargin" presStyleLbl="node1" presStyleIdx="1" presStyleCnt="3"/>
      <dgm:spPr/>
    </dgm:pt>
    <dgm:pt modelId="{F6741705-E6A4-4688-B217-7E77E8AB07E9}" type="pres">
      <dgm:prSet presAssocID="{E8864C7E-5822-447F-AC21-E4F14F4355FD}" presName="parentText" presStyleLbl="node1" presStyleIdx="2" presStyleCnt="3">
        <dgm:presLayoutVars>
          <dgm:chMax val="0"/>
          <dgm:bulletEnabled val="1"/>
        </dgm:presLayoutVars>
      </dgm:prSet>
      <dgm:spPr/>
    </dgm:pt>
    <dgm:pt modelId="{7093B55E-6240-4CF8-9A57-E842902CAC21}" type="pres">
      <dgm:prSet presAssocID="{E8864C7E-5822-447F-AC21-E4F14F4355FD}" presName="negativeSpace" presStyleCnt="0"/>
      <dgm:spPr/>
    </dgm:pt>
    <dgm:pt modelId="{E01C97C1-7151-4F94-AEC4-1C0FD57E91B0}" type="pres">
      <dgm:prSet presAssocID="{E8864C7E-5822-447F-AC21-E4F14F4355FD}" presName="childText" presStyleLbl="conFgAcc1" presStyleIdx="2" presStyleCnt="3">
        <dgm:presLayoutVars>
          <dgm:bulletEnabled val="1"/>
        </dgm:presLayoutVars>
      </dgm:prSet>
      <dgm:spPr/>
    </dgm:pt>
  </dgm:ptLst>
  <dgm:cxnLst>
    <dgm:cxn modelId="{0007523E-88A6-41FA-B74F-31791D5A9FA1}" srcId="{58054BD3-0203-4E1F-9606-9F599D30A585}" destId="{E8864C7E-5822-447F-AC21-E4F14F4355FD}" srcOrd="2" destOrd="0" parTransId="{46FD8AB0-65B9-4192-ACB9-36F8D95E4E44}" sibTransId="{652EF421-75E5-4BDF-94B2-4BC9EFA11AC0}"/>
    <dgm:cxn modelId="{5927064A-473A-4B63-94CA-34FCBAC10EA8}" type="presOf" srcId="{58054BD3-0203-4E1F-9606-9F599D30A585}" destId="{B84FE83A-AC12-4472-8ABD-381F4F40EC7E}" srcOrd="0" destOrd="0" presId="urn:microsoft.com/office/officeart/2005/8/layout/list1"/>
    <dgm:cxn modelId="{2447F551-50E8-4D77-AC42-D6F9ED5256F6}" type="presOf" srcId="{7C459BCD-75B4-4AF9-AEDB-7951FA4EF815}" destId="{B1393317-2A3B-4644-918E-0018C63C466D}" srcOrd="0" destOrd="0" presId="urn:microsoft.com/office/officeart/2005/8/layout/list1"/>
    <dgm:cxn modelId="{D4076D74-725A-431E-8A9F-ECE0BCBC0F3C}" srcId="{58054BD3-0203-4E1F-9606-9F599D30A585}" destId="{8760B59B-F66A-4CB2-A4D6-0EBB50D9E4E5}" srcOrd="1" destOrd="0" parTransId="{E3A61F56-BFA1-436F-AE86-BC39C599B983}" sibTransId="{056A08E5-3673-41EB-BC3A-2D82095CB94E}"/>
    <dgm:cxn modelId="{AC97AA96-8393-4CA3-B4EC-57685740523D}" srcId="{58054BD3-0203-4E1F-9606-9F599D30A585}" destId="{7C459BCD-75B4-4AF9-AEDB-7951FA4EF815}" srcOrd="0" destOrd="0" parTransId="{7C94DDB2-DE3A-4530-8B62-F6AC841D2A27}" sibTransId="{D5E47DA2-CF44-4B3A-9FA3-114B49E904C5}"/>
    <dgm:cxn modelId="{AD6729D5-88AA-4529-9143-75387D2C6F90}" type="presOf" srcId="{7C459BCD-75B4-4AF9-AEDB-7951FA4EF815}" destId="{A296E760-DDB9-44CE-B105-37C5DD5A2290}" srcOrd="1" destOrd="0" presId="urn:microsoft.com/office/officeart/2005/8/layout/list1"/>
    <dgm:cxn modelId="{00DD29D7-7E98-484D-AB3A-D13C5AE792AD}" type="presOf" srcId="{8760B59B-F66A-4CB2-A4D6-0EBB50D9E4E5}" destId="{69611368-71E9-4E95-BF88-6AB65EF6162F}" srcOrd="1" destOrd="0" presId="urn:microsoft.com/office/officeart/2005/8/layout/list1"/>
    <dgm:cxn modelId="{AD3DC7F2-FFDF-458E-9824-D6F21C9A10A5}" type="presOf" srcId="{8760B59B-F66A-4CB2-A4D6-0EBB50D9E4E5}" destId="{085A4BC8-AD21-4157-9810-A4CCC901BF83}" srcOrd="0" destOrd="0" presId="urn:microsoft.com/office/officeart/2005/8/layout/list1"/>
    <dgm:cxn modelId="{D2A43FF4-B334-42BF-9C3D-022F754C3DBA}" type="presOf" srcId="{E8864C7E-5822-447F-AC21-E4F14F4355FD}" destId="{C2CE05BF-B898-4759-B7E4-6BB4A6DDC088}" srcOrd="0" destOrd="0" presId="urn:microsoft.com/office/officeart/2005/8/layout/list1"/>
    <dgm:cxn modelId="{F32945FE-E87D-4BE4-B929-7EAF201310CC}" type="presOf" srcId="{E8864C7E-5822-447F-AC21-E4F14F4355FD}" destId="{F6741705-E6A4-4688-B217-7E77E8AB07E9}" srcOrd="1" destOrd="0" presId="urn:microsoft.com/office/officeart/2005/8/layout/list1"/>
    <dgm:cxn modelId="{448E8F18-39D1-41C2-8F10-00BFF2E101DF}" type="presParOf" srcId="{B84FE83A-AC12-4472-8ABD-381F4F40EC7E}" destId="{EBE854A9-D49B-4EE2-95C8-E2B9E6204215}" srcOrd="0" destOrd="0" presId="urn:microsoft.com/office/officeart/2005/8/layout/list1"/>
    <dgm:cxn modelId="{9F120F93-9247-4CAF-9D77-E633DA9CF119}" type="presParOf" srcId="{EBE854A9-D49B-4EE2-95C8-E2B9E6204215}" destId="{B1393317-2A3B-4644-918E-0018C63C466D}" srcOrd="0" destOrd="0" presId="urn:microsoft.com/office/officeart/2005/8/layout/list1"/>
    <dgm:cxn modelId="{9F9AE4AF-5286-483B-B201-BA5C1EA93A38}" type="presParOf" srcId="{EBE854A9-D49B-4EE2-95C8-E2B9E6204215}" destId="{A296E760-DDB9-44CE-B105-37C5DD5A2290}" srcOrd="1" destOrd="0" presId="urn:microsoft.com/office/officeart/2005/8/layout/list1"/>
    <dgm:cxn modelId="{2E8FFD9A-6CE0-47AF-8EC2-D89661F95A63}" type="presParOf" srcId="{B84FE83A-AC12-4472-8ABD-381F4F40EC7E}" destId="{4AC0A951-62F0-4FBC-956A-05A9C110A5F3}" srcOrd="1" destOrd="0" presId="urn:microsoft.com/office/officeart/2005/8/layout/list1"/>
    <dgm:cxn modelId="{C35CB136-758D-4B29-A696-DDB2629C80DE}" type="presParOf" srcId="{B84FE83A-AC12-4472-8ABD-381F4F40EC7E}" destId="{C5368A6D-90FC-4E24-9ACA-C993081FE1F7}" srcOrd="2" destOrd="0" presId="urn:microsoft.com/office/officeart/2005/8/layout/list1"/>
    <dgm:cxn modelId="{E9D0AC4B-FABC-4EC8-9B87-7A193415142C}" type="presParOf" srcId="{B84FE83A-AC12-4472-8ABD-381F4F40EC7E}" destId="{2942918E-26E3-4ABB-82B0-9CEDEAE0289F}" srcOrd="3" destOrd="0" presId="urn:microsoft.com/office/officeart/2005/8/layout/list1"/>
    <dgm:cxn modelId="{0646CF26-8858-4CF1-98F7-565702F7C59F}" type="presParOf" srcId="{B84FE83A-AC12-4472-8ABD-381F4F40EC7E}" destId="{E4AE8692-EC74-422A-8712-404266F4C87C}" srcOrd="4" destOrd="0" presId="urn:microsoft.com/office/officeart/2005/8/layout/list1"/>
    <dgm:cxn modelId="{F70F6064-B4CF-4BC5-A4C5-6D613A289E8F}" type="presParOf" srcId="{E4AE8692-EC74-422A-8712-404266F4C87C}" destId="{085A4BC8-AD21-4157-9810-A4CCC901BF83}" srcOrd="0" destOrd="0" presId="urn:microsoft.com/office/officeart/2005/8/layout/list1"/>
    <dgm:cxn modelId="{86659C94-D24D-4090-80B4-B43E920BF00B}" type="presParOf" srcId="{E4AE8692-EC74-422A-8712-404266F4C87C}" destId="{69611368-71E9-4E95-BF88-6AB65EF6162F}" srcOrd="1" destOrd="0" presId="urn:microsoft.com/office/officeart/2005/8/layout/list1"/>
    <dgm:cxn modelId="{C7703824-A61C-4F9A-AE4F-5AB2EC182A4A}" type="presParOf" srcId="{B84FE83A-AC12-4472-8ABD-381F4F40EC7E}" destId="{40FC6562-71C9-4382-A4A8-EBEE6315EE5D}" srcOrd="5" destOrd="0" presId="urn:microsoft.com/office/officeart/2005/8/layout/list1"/>
    <dgm:cxn modelId="{271BC0E0-4316-4894-8643-53BCADB08810}" type="presParOf" srcId="{B84FE83A-AC12-4472-8ABD-381F4F40EC7E}" destId="{4807E8D5-46E0-4A63-81FD-59D3E6AE4673}" srcOrd="6" destOrd="0" presId="urn:microsoft.com/office/officeart/2005/8/layout/list1"/>
    <dgm:cxn modelId="{2D72E128-2D39-47CC-B299-C33F328416B0}" type="presParOf" srcId="{B84FE83A-AC12-4472-8ABD-381F4F40EC7E}" destId="{F4294728-B3B6-4F52-BE30-0BDAABF929ED}" srcOrd="7" destOrd="0" presId="urn:microsoft.com/office/officeart/2005/8/layout/list1"/>
    <dgm:cxn modelId="{6851C957-0EBA-49C0-86A0-4A90187E8A04}" type="presParOf" srcId="{B84FE83A-AC12-4472-8ABD-381F4F40EC7E}" destId="{531E49CE-1E10-4757-A137-35BEA8E99BA0}" srcOrd="8" destOrd="0" presId="urn:microsoft.com/office/officeart/2005/8/layout/list1"/>
    <dgm:cxn modelId="{5106E105-09AC-45A9-8F88-6AC4FBE6F887}" type="presParOf" srcId="{531E49CE-1E10-4757-A137-35BEA8E99BA0}" destId="{C2CE05BF-B898-4759-B7E4-6BB4A6DDC088}" srcOrd="0" destOrd="0" presId="urn:microsoft.com/office/officeart/2005/8/layout/list1"/>
    <dgm:cxn modelId="{E30C1E27-0BEC-472F-8C04-A4057934A6A1}" type="presParOf" srcId="{531E49CE-1E10-4757-A137-35BEA8E99BA0}" destId="{F6741705-E6A4-4688-B217-7E77E8AB07E9}" srcOrd="1" destOrd="0" presId="urn:microsoft.com/office/officeart/2005/8/layout/list1"/>
    <dgm:cxn modelId="{9D49CBE0-2BC4-4B33-9E8C-F5A14ABC9AC9}" type="presParOf" srcId="{B84FE83A-AC12-4472-8ABD-381F4F40EC7E}" destId="{7093B55E-6240-4CF8-9A57-E842902CAC21}" srcOrd="9" destOrd="0" presId="urn:microsoft.com/office/officeart/2005/8/layout/list1"/>
    <dgm:cxn modelId="{CB544C4C-073A-420B-93ED-18707874FEB6}" type="presParOf" srcId="{B84FE83A-AC12-4472-8ABD-381F4F40EC7E}" destId="{E01C97C1-7151-4F94-AEC4-1C0FD57E91B0}"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6BF86CA-3CD0-4FC9-8492-DF16B7BA9D2C}"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E0D67D42-B423-4DA4-AF57-A19E85807934}">
      <dgm:prSet phldrT="[Text]"/>
      <dgm:spPr>
        <a:solidFill>
          <a:srgbClr val="033B57"/>
        </a:solidFill>
      </dgm:spPr>
      <dgm:t>
        <a:bodyPr/>
        <a:lstStyle/>
        <a:p>
          <a:r>
            <a:rPr lang="en-US" dirty="0"/>
            <a:t>Family dynamics</a:t>
          </a:r>
        </a:p>
      </dgm:t>
    </dgm:pt>
    <dgm:pt modelId="{C58FD1A1-730C-44C6-9AF2-A4E3144ABD66}" type="parTrans" cxnId="{5F90F624-E24D-4903-84D8-A57832491EE5}">
      <dgm:prSet/>
      <dgm:spPr/>
      <dgm:t>
        <a:bodyPr/>
        <a:lstStyle/>
        <a:p>
          <a:endParaRPr lang="en-US"/>
        </a:p>
      </dgm:t>
    </dgm:pt>
    <dgm:pt modelId="{34F27CFC-259B-43ED-89B0-C1DB9C5D62DA}" type="sibTrans" cxnId="{5F90F624-E24D-4903-84D8-A57832491EE5}">
      <dgm:prSet/>
      <dgm:spPr/>
      <dgm:t>
        <a:bodyPr/>
        <a:lstStyle/>
        <a:p>
          <a:endParaRPr lang="en-US"/>
        </a:p>
      </dgm:t>
    </dgm:pt>
    <dgm:pt modelId="{77FAD80A-EE1D-42E8-8F9F-F0D5F79420D5}">
      <dgm:prSet phldrT="[Text]"/>
      <dgm:spPr>
        <a:solidFill>
          <a:srgbClr val="033B57"/>
        </a:solidFill>
      </dgm:spPr>
      <dgm:t>
        <a:bodyPr/>
        <a:lstStyle/>
        <a:p>
          <a:r>
            <a:rPr lang="en-US" dirty="0"/>
            <a:t>Managing distress/emotions</a:t>
          </a:r>
        </a:p>
      </dgm:t>
    </dgm:pt>
    <dgm:pt modelId="{571D0557-AB64-46F6-838E-25B63033CB79}" type="parTrans" cxnId="{98817DF6-9E28-4BD4-A50C-5F7C3FC14117}">
      <dgm:prSet/>
      <dgm:spPr/>
      <dgm:t>
        <a:bodyPr/>
        <a:lstStyle/>
        <a:p>
          <a:endParaRPr lang="en-US"/>
        </a:p>
      </dgm:t>
    </dgm:pt>
    <dgm:pt modelId="{A6F6EA21-B983-4D06-AACC-EFE474893867}" type="sibTrans" cxnId="{98817DF6-9E28-4BD4-A50C-5F7C3FC14117}">
      <dgm:prSet/>
      <dgm:spPr/>
      <dgm:t>
        <a:bodyPr/>
        <a:lstStyle/>
        <a:p>
          <a:endParaRPr lang="en-US"/>
        </a:p>
      </dgm:t>
    </dgm:pt>
    <dgm:pt modelId="{7C871759-7CCD-4AF7-8D6D-5FB1E3D33C67}">
      <dgm:prSet phldrT="[Text]"/>
      <dgm:spPr>
        <a:solidFill>
          <a:srgbClr val="033B57"/>
        </a:solidFill>
      </dgm:spPr>
      <dgm:t>
        <a:bodyPr/>
        <a:lstStyle/>
        <a:p>
          <a:r>
            <a:rPr lang="en-US" dirty="0"/>
            <a:t>Isolation</a:t>
          </a:r>
        </a:p>
      </dgm:t>
    </dgm:pt>
    <dgm:pt modelId="{A51EB483-F206-4B50-B73A-6A6D279FB610}" type="parTrans" cxnId="{77355E26-1781-4267-BAA2-F8C0A119FCC1}">
      <dgm:prSet/>
      <dgm:spPr/>
      <dgm:t>
        <a:bodyPr/>
        <a:lstStyle/>
        <a:p>
          <a:endParaRPr lang="en-US"/>
        </a:p>
      </dgm:t>
    </dgm:pt>
    <dgm:pt modelId="{B0D5E4E3-CA56-4B5A-976A-29177C395B9F}" type="sibTrans" cxnId="{77355E26-1781-4267-BAA2-F8C0A119FCC1}">
      <dgm:prSet/>
      <dgm:spPr/>
      <dgm:t>
        <a:bodyPr/>
        <a:lstStyle/>
        <a:p>
          <a:endParaRPr lang="en-US"/>
        </a:p>
      </dgm:t>
    </dgm:pt>
    <dgm:pt modelId="{02EAF020-D5AD-42D9-B92B-C593AE4F9693}">
      <dgm:prSet phldrT="[Text]"/>
      <dgm:spPr>
        <a:solidFill>
          <a:srgbClr val="033B57"/>
        </a:solidFill>
      </dgm:spPr>
      <dgm:t>
        <a:bodyPr/>
        <a:lstStyle/>
        <a:p>
          <a:r>
            <a:rPr lang="en-US" dirty="0"/>
            <a:t>Peer groups</a:t>
          </a:r>
        </a:p>
      </dgm:t>
    </dgm:pt>
    <dgm:pt modelId="{91460D2F-D152-46BF-BC2E-BC7A5E1734B6}" type="parTrans" cxnId="{845B11FC-9900-4811-8487-90BC6287951E}">
      <dgm:prSet/>
      <dgm:spPr/>
      <dgm:t>
        <a:bodyPr/>
        <a:lstStyle/>
        <a:p>
          <a:endParaRPr lang="en-US"/>
        </a:p>
      </dgm:t>
    </dgm:pt>
    <dgm:pt modelId="{2B45FFAE-7A77-4BC6-BF89-931B4CC568B6}" type="sibTrans" cxnId="{845B11FC-9900-4811-8487-90BC6287951E}">
      <dgm:prSet/>
      <dgm:spPr/>
      <dgm:t>
        <a:bodyPr/>
        <a:lstStyle/>
        <a:p>
          <a:endParaRPr lang="en-US"/>
        </a:p>
      </dgm:t>
    </dgm:pt>
    <dgm:pt modelId="{120DB030-24F8-46A7-B60E-1B8947A4DCC1}">
      <dgm:prSet phldrT="[Text]"/>
      <dgm:spPr>
        <a:solidFill>
          <a:srgbClr val="033B57"/>
        </a:solidFill>
      </dgm:spPr>
      <dgm:t>
        <a:bodyPr/>
        <a:lstStyle/>
        <a:p>
          <a:r>
            <a:rPr lang="en-US" dirty="0"/>
            <a:t>Disruption to school/work/career</a:t>
          </a:r>
        </a:p>
      </dgm:t>
    </dgm:pt>
    <dgm:pt modelId="{011A3321-4D76-4EEA-9FE7-415C14CC7DD2}" type="parTrans" cxnId="{BCA3E755-E3CE-4AF4-BFB8-050C7FD79982}">
      <dgm:prSet/>
      <dgm:spPr/>
      <dgm:t>
        <a:bodyPr/>
        <a:lstStyle/>
        <a:p>
          <a:endParaRPr lang="en-US"/>
        </a:p>
      </dgm:t>
    </dgm:pt>
    <dgm:pt modelId="{D0CE4BB0-5B65-4444-8941-6D71F15B7AC3}" type="sibTrans" cxnId="{BCA3E755-E3CE-4AF4-BFB8-050C7FD79982}">
      <dgm:prSet/>
      <dgm:spPr/>
      <dgm:t>
        <a:bodyPr/>
        <a:lstStyle/>
        <a:p>
          <a:endParaRPr lang="en-US"/>
        </a:p>
      </dgm:t>
    </dgm:pt>
    <dgm:pt modelId="{CA3BB53A-3912-4A41-ACFA-919E2CABB679}">
      <dgm:prSet phldrT="[Text]"/>
      <dgm:spPr>
        <a:solidFill>
          <a:srgbClr val="033B57"/>
        </a:solidFill>
      </dgm:spPr>
      <dgm:t>
        <a:bodyPr/>
        <a:lstStyle/>
        <a:p>
          <a:r>
            <a:rPr lang="en-US" dirty="0"/>
            <a:t>Sexual relationships/dating</a:t>
          </a:r>
        </a:p>
      </dgm:t>
    </dgm:pt>
    <dgm:pt modelId="{A05734F1-FEF1-4C68-8EC2-C9D11F14480F}" type="parTrans" cxnId="{62DE9A05-12C0-44A5-BE9A-F8A788FE881F}">
      <dgm:prSet/>
      <dgm:spPr/>
      <dgm:t>
        <a:bodyPr/>
        <a:lstStyle/>
        <a:p>
          <a:endParaRPr lang="en-US"/>
        </a:p>
      </dgm:t>
    </dgm:pt>
    <dgm:pt modelId="{5FF67BA8-50A1-40BE-9748-21F67B3F4C94}" type="sibTrans" cxnId="{62DE9A05-12C0-44A5-BE9A-F8A788FE881F}">
      <dgm:prSet/>
      <dgm:spPr/>
      <dgm:t>
        <a:bodyPr/>
        <a:lstStyle/>
        <a:p>
          <a:endParaRPr lang="en-US"/>
        </a:p>
      </dgm:t>
    </dgm:pt>
    <dgm:pt modelId="{181BECFD-89A4-4673-9570-1E626D3E5765}">
      <dgm:prSet phldrT="[Text]"/>
      <dgm:spPr>
        <a:solidFill>
          <a:srgbClr val="033B57"/>
        </a:solidFill>
      </dgm:spPr>
      <dgm:t>
        <a:bodyPr/>
        <a:lstStyle/>
        <a:p>
          <a:r>
            <a:rPr lang="en-US" dirty="0"/>
            <a:t>Fertility</a:t>
          </a:r>
        </a:p>
      </dgm:t>
    </dgm:pt>
    <dgm:pt modelId="{D2E81937-0B06-4D22-957F-4A79BAD62120}" type="parTrans" cxnId="{611ED04A-9C65-4410-BF58-BFF060111B07}">
      <dgm:prSet/>
      <dgm:spPr/>
      <dgm:t>
        <a:bodyPr/>
        <a:lstStyle/>
        <a:p>
          <a:endParaRPr lang="en-US"/>
        </a:p>
      </dgm:t>
    </dgm:pt>
    <dgm:pt modelId="{4E4C3E28-07C1-4215-B547-BA2FA4615C52}" type="sibTrans" cxnId="{611ED04A-9C65-4410-BF58-BFF060111B07}">
      <dgm:prSet/>
      <dgm:spPr/>
      <dgm:t>
        <a:bodyPr/>
        <a:lstStyle/>
        <a:p>
          <a:endParaRPr lang="en-US"/>
        </a:p>
      </dgm:t>
    </dgm:pt>
    <dgm:pt modelId="{32D7D35F-4329-41DB-83C1-9CF3AFF7A2CB}" type="pres">
      <dgm:prSet presAssocID="{F6BF86CA-3CD0-4FC9-8492-DF16B7BA9D2C}" presName="diagram" presStyleCnt="0">
        <dgm:presLayoutVars>
          <dgm:dir/>
          <dgm:resizeHandles val="exact"/>
        </dgm:presLayoutVars>
      </dgm:prSet>
      <dgm:spPr/>
    </dgm:pt>
    <dgm:pt modelId="{F999E409-4FED-4177-AE58-D0D96219C9FA}" type="pres">
      <dgm:prSet presAssocID="{E0D67D42-B423-4DA4-AF57-A19E85807934}" presName="node" presStyleLbl="node1" presStyleIdx="0" presStyleCnt="7">
        <dgm:presLayoutVars>
          <dgm:bulletEnabled val="1"/>
        </dgm:presLayoutVars>
      </dgm:prSet>
      <dgm:spPr/>
    </dgm:pt>
    <dgm:pt modelId="{7B021426-A623-44EA-8BBF-393AFFD1AABC}" type="pres">
      <dgm:prSet presAssocID="{34F27CFC-259B-43ED-89B0-C1DB9C5D62DA}" presName="sibTrans" presStyleCnt="0"/>
      <dgm:spPr/>
    </dgm:pt>
    <dgm:pt modelId="{87796709-972D-445D-9BAA-3EDA10CC007D}" type="pres">
      <dgm:prSet presAssocID="{120DB030-24F8-46A7-B60E-1B8947A4DCC1}" presName="node" presStyleLbl="node1" presStyleIdx="1" presStyleCnt="7">
        <dgm:presLayoutVars>
          <dgm:bulletEnabled val="1"/>
        </dgm:presLayoutVars>
      </dgm:prSet>
      <dgm:spPr/>
    </dgm:pt>
    <dgm:pt modelId="{CE2D4B3A-F05E-406B-8AF9-50FB966DA125}" type="pres">
      <dgm:prSet presAssocID="{D0CE4BB0-5B65-4444-8941-6D71F15B7AC3}" presName="sibTrans" presStyleCnt="0"/>
      <dgm:spPr/>
    </dgm:pt>
    <dgm:pt modelId="{11BC04FB-F45F-4D8E-AB70-73563194F17B}" type="pres">
      <dgm:prSet presAssocID="{77FAD80A-EE1D-42E8-8F9F-F0D5F79420D5}" presName="node" presStyleLbl="node1" presStyleIdx="2" presStyleCnt="7">
        <dgm:presLayoutVars>
          <dgm:bulletEnabled val="1"/>
        </dgm:presLayoutVars>
      </dgm:prSet>
      <dgm:spPr/>
    </dgm:pt>
    <dgm:pt modelId="{D1539FBB-1F09-48C9-B6F0-1AF73122D99D}" type="pres">
      <dgm:prSet presAssocID="{A6F6EA21-B983-4D06-AACC-EFE474893867}" presName="sibTrans" presStyleCnt="0"/>
      <dgm:spPr/>
    </dgm:pt>
    <dgm:pt modelId="{8E6A0F43-51BB-4CFA-AAC8-ECDFDAF5A511}" type="pres">
      <dgm:prSet presAssocID="{7C871759-7CCD-4AF7-8D6D-5FB1E3D33C67}" presName="node" presStyleLbl="node1" presStyleIdx="3" presStyleCnt="7">
        <dgm:presLayoutVars>
          <dgm:bulletEnabled val="1"/>
        </dgm:presLayoutVars>
      </dgm:prSet>
      <dgm:spPr/>
    </dgm:pt>
    <dgm:pt modelId="{2EC68FE3-2259-4D0B-8D1A-CBB56C4F154F}" type="pres">
      <dgm:prSet presAssocID="{B0D5E4E3-CA56-4B5A-976A-29177C395B9F}" presName="sibTrans" presStyleCnt="0"/>
      <dgm:spPr/>
    </dgm:pt>
    <dgm:pt modelId="{8E0B9BEA-8E9E-4E08-985F-99861C6D171D}" type="pres">
      <dgm:prSet presAssocID="{02EAF020-D5AD-42D9-B92B-C593AE4F9693}" presName="node" presStyleLbl="node1" presStyleIdx="4" presStyleCnt="7">
        <dgm:presLayoutVars>
          <dgm:bulletEnabled val="1"/>
        </dgm:presLayoutVars>
      </dgm:prSet>
      <dgm:spPr/>
    </dgm:pt>
    <dgm:pt modelId="{B0A3A5EE-B4A1-454F-A859-07C364086408}" type="pres">
      <dgm:prSet presAssocID="{2B45FFAE-7A77-4BC6-BF89-931B4CC568B6}" presName="sibTrans" presStyleCnt="0"/>
      <dgm:spPr/>
    </dgm:pt>
    <dgm:pt modelId="{6C3353A7-2B9E-4C46-97AC-70B842DC0678}" type="pres">
      <dgm:prSet presAssocID="{CA3BB53A-3912-4A41-ACFA-919E2CABB679}" presName="node" presStyleLbl="node1" presStyleIdx="5" presStyleCnt="7">
        <dgm:presLayoutVars>
          <dgm:bulletEnabled val="1"/>
        </dgm:presLayoutVars>
      </dgm:prSet>
      <dgm:spPr/>
    </dgm:pt>
    <dgm:pt modelId="{FFBFC6B0-A6C3-4D42-8C4F-9123AA8E93A5}" type="pres">
      <dgm:prSet presAssocID="{5FF67BA8-50A1-40BE-9748-21F67B3F4C94}" presName="sibTrans" presStyleCnt="0"/>
      <dgm:spPr/>
    </dgm:pt>
    <dgm:pt modelId="{69D9DF6B-7BA9-4A06-8C4B-0334AA4BF17B}" type="pres">
      <dgm:prSet presAssocID="{181BECFD-89A4-4673-9570-1E626D3E5765}" presName="node" presStyleLbl="node1" presStyleIdx="6" presStyleCnt="7">
        <dgm:presLayoutVars>
          <dgm:bulletEnabled val="1"/>
        </dgm:presLayoutVars>
      </dgm:prSet>
      <dgm:spPr/>
    </dgm:pt>
  </dgm:ptLst>
  <dgm:cxnLst>
    <dgm:cxn modelId="{62DE9A05-12C0-44A5-BE9A-F8A788FE881F}" srcId="{F6BF86CA-3CD0-4FC9-8492-DF16B7BA9D2C}" destId="{CA3BB53A-3912-4A41-ACFA-919E2CABB679}" srcOrd="5" destOrd="0" parTransId="{A05734F1-FEF1-4C68-8EC2-C9D11F14480F}" sibTransId="{5FF67BA8-50A1-40BE-9748-21F67B3F4C94}"/>
    <dgm:cxn modelId="{5F90F624-E24D-4903-84D8-A57832491EE5}" srcId="{F6BF86CA-3CD0-4FC9-8492-DF16B7BA9D2C}" destId="{E0D67D42-B423-4DA4-AF57-A19E85807934}" srcOrd="0" destOrd="0" parTransId="{C58FD1A1-730C-44C6-9AF2-A4E3144ABD66}" sibTransId="{34F27CFC-259B-43ED-89B0-C1DB9C5D62DA}"/>
    <dgm:cxn modelId="{7FAE5425-B620-4B74-AC8B-204B74F8CE9C}" type="presOf" srcId="{CA3BB53A-3912-4A41-ACFA-919E2CABB679}" destId="{6C3353A7-2B9E-4C46-97AC-70B842DC0678}" srcOrd="0" destOrd="0" presId="urn:microsoft.com/office/officeart/2005/8/layout/default"/>
    <dgm:cxn modelId="{77355E26-1781-4267-BAA2-F8C0A119FCC1}" srcId="{F6BF86CA-3CD0-4FC9-8492-DF16B7BA9D2C}" destId="{7C871759-7CCD-4AF7-8D6D-5FB1E3D33C67}" srcOrd="3" destOrd="0" parTransId="{A51EB483-F206-4B50-B73A-6A6D279FB610}" sibTransId="{B0D5E4E3-CA56-4B5A-976A-29177C395B9F}"/>
    <dgm:cxn modelId="{C18B543E-F122-40CE-BAAD-0AA21B29E219}" type="presOf" srcId="{E0D67D42-B423-4DA4-AF57-A19E85807934}" destId="{F999E409-4FED-4177-AE58-D0D96219C9FA}" srcOrd="0" destOrd="0" presId="urn:microsoft.com/office/officeart/2005/8/layout/default"/>
    <dgm:cxn modelId="{611ED04A-9C65-4410-BF58-BFF060111B07}" srcId="{F6BF86CA-3CD0-4FC9-8492-DF16B7BA9D2C}" destId="{181BECFD-89A4-4673-9570-1E626D3E5765}" srcOrd="6" destOrd="0" parTransId="{D2E81937-0B06-4D22-957F-4A79BAD62120}" sibTransId="{4E4C3E28-07C1-4215-B547-BA2FA4615C52}"/>
    <dgm:cxn modelId="{8EC67F50-773C-4B27-A1BF-228660FCF155}" type="presOf" srcId="{181BECFD-89A4-4673-9570-1E626D3E5765}" destId="{69D9DF6B-7BA9-4A06-8C4B-0334AA4BF17B}" srcOrd="0" destOrd="0" presId="urn:microsoft.com/office/officeart/2005/8/layout/default"/>
    <dgm:cxn modelId="{67878E70-77C5-4926-944C-D2C9455555D7}" type="presOf" srcId="{77FAD80A-EE1D-42E8-8F9F-F0D5F79420D5}" destId="{11BC04FB-F45F-4D8E-AB70-73563194F17B}" srcOrd="0" destOrd="0" presId="urn:microsoft.com/office/officeart/2005/8/layout/default"/>
    <dgm:cxn modelId="{FDB30251-429D-40FB-904F-5765E5074058}" type="presOf" srcId="{F6BF86CA-3CD0-4FC9-8492-DF16B7BA9D2C}" destId="{32D7D35F-4329-41DB-83C1-9CF3AFF7A2CB}" srcOrd="0" destOrd="0" presId="urn:microsoft.com/office/officeart/2005/8/layout/default"/>
    <dgm:cxn modelId="{BCA3E755-E3CE-4AF4-BFB8-050C7FD79982}" srcId="{F6BF86CA-3CD0-4FC9-8492-DF16B7BA9D2C}" destId="{120DB030-24F8-46A7-B60E-1B8947A4DCC1}" srcOrd="1" destOrd="0" parTransId="{011A3321-4D76-4EEA-9FE7-415C14CC7DD2}" sibTransId="{D0CE4BB0-5B65-4444-8941-6D71F15B7AC3}"/>
    <dgm:cxn modelId="{35665F9E-A939-4733-82BE-1B0D860DB38C}" type="presOf" srcId="{120DB030-24F8-46A7-B60E-1B8947A4DCC1}" destId="{87796709-972D-445D-9BAA-3EDA10CC007D}" srcOrd="0" destOrd="0" presId="urn:microsoft.com/office/officeart/2005/8/layout/default"/>
    <dgm:cxn modelId="{4F1E20A2-1F91-4FB7-9063-E3235A938BA7}" type="presOf" srcId="{02EAF020-D5AD-42D9-B92B-C593AE4F9693}" destId="{8E0B9BEA-8E9E-4E08-985F-99861C6D171D}" srcOrd="0" destOrd="0" presId="urn:microsoft.com/office/officeart/2005/8/layout/default"/>
    <dgm:cxn modelId="{D88090AE-6BCC-4ED5-835C-AE167B297EDF}" type="presOf" srcId="{7C871759-7CCD-4AF7-8D6D-5FB1E3D33C67}" destId="{8E6A0F43-51BB-4CFA-AAC8-ECDFDAF5A511}" srcOrd="0" destOrd="0" presId="urn:microsoft.com/office/officeart/2005/8/layout/default"/>
    <dgm:cxn modelId="{98817DF6-9E28-4BD4-A50C-5F7C3FC14117}" srcId="{F6BF86CA-3CD0-4FC9-8492-DF16B7BA9D2C}" destId="{77FAD80A-EE1D-42E8-8F9F-F0D5F79420D5}" srcOrd="2" destOrd="0" parTransId="{571D0557-AB64-46F6-838E-25B63033CB79}" sibTransId="{A6F6EA21-B983-4D06-AACC-EFE474893867}"/>
    <dgm:cxn modelId="{845B11FC-9900-4811-8487-90BC6287951E}" srcId="{F6BF86CA-3CD0-4FC9-8492-DF16B7BA9D2C}" destId="{02EAF020-D5AD-42D9-B92B-C593AE4F9693}" srcOrd="4" destOrd="0" parTransId="{91460D2F-D152-46BF-BC2E-BC7A5E1734B6}" sibTransId="{2B45FFAE-7A77-4BC6-BF89-931B4CC568B6}"/>
    <dgm:cxn modelId="{20CBBEB5-44E5-4559-939A-99797213060F}" type="presParOf" srcId="{32D7D35F-4329-41DB-83C1-9CF3AFF7A2CB}" destId="{F999E409-4FED-4177-AE58-D0D96219C9FA}" srcOrd="0" destOrd="0" presId="urn:microsoft.com/office/officeart/2005/8/layout/default"/>
    <dgm:cxn modelId="{4ADCED8B-60D5-4212-8865-CEC9325EDFC2}" type="presParOf" srcId="{32D7D35F-4329-41DB-83C1-9CF3AFF7A2CB}" destId="{7B021426-A623-44EA-8BBF-393AFFD1AABC}" srcOrd="1" destOrd="0" presId="urn:microsoft.com/office/officeart/2005/8/layout/default"/>
    <dgm:cxn modelId="{A93440C9-6B16-47E7-A36C-09110B5F3EC2}" type="presParOf" srcId="{32D7D35F-4329-41DB-83C1-9CF3AFF7A2CB}" destId="{87796709-972D-445D-9BAA-3EDA10CC007D}" srcOrd="2" destOrd="0" presId="urn:microsoft.com/office/officeart/2005/8/layout/default"/>
    <dgm:cxn modelId="{30ED29A7-DFB1-4FAA-B8F0-B2B6221EB7F8}" type="presParOf" srcId="{32D7D35F-4329-41DB-83C1-9CF3AFF7A2CB}" destId="{CE2D4B3A-F05E-406B-8AF9-50FB966DA125}" srcOrd="3" destOrd="0" presId="urn:microsoft.com/office/officeart/2005/8/layout/default"/>
    <dgm:cxn modelId="{611E0E9B-98AC-4BCE-A383-2615C03C9D31}" type="presParOf" srcId="{32D7D35F-4329-41DB-83C1-9CF3AFF7A2CB}" destId="{11BC04FB-F45F-4D8E-AB70-73563194F17B}" srcOrd="4" destOrd="0" presId="urn:microsoft.com/office/officeart/2005/8/layout/default"/>
    <dgm:cxn modelId="{F5ABBC24-36E3-424F-B682-AC59EDD807A7}" type="presParOf" srcId="{32D7D35F-4329-41DB-83C1-9CF3AFF7A2CB}" destId="{D1539FBB-1F09-48C9-B6F0-1AF73122D99D}" srcOrd="5" destOrd="0" presId="urn:microsoft.com/office/officeart/2005/8/layout/default"/>
    <dgm:cxn modelId="{EE68054B-3DAC-44E7-A627-C3A75587C5CB}" type="presParOf" srcId="{32D7D35F-4329-41DB-83C1-9CF3AFF7A2CB}" destId="{8E6A0F43-51BB-4CFA-AAC8-ECDFDAF5A511}" srcOrd="6" destOrd="0" presId="urn:microsoft.com/office/officeart/2005/8/layout/default"/>
    <dgm:cxn modelId="{65B64D4A-9CB3-458E-8B34-901E95BEFB08}" type="presParOf" srcId="{32D7D35F-4329-41DB-83C1-9CF3AFF7A2CB}" destId="{2EC68FE3-2259-4D0B-8D1A-CBB56C4F154F}" srcOrd="7" destOrd="0" presId="urn:microsoft.com/office/officeart/2005/8/layout/default"/>
    <dgm:cxn modelId="{BFC46A0D-F94D-471B-9068-4FDCB345E984}" type="presParOf" srcId="{32D7D35F-4329-41DB-83C1-9CF3AFF7A2CB}" destId="{8E0B9BEA-8E9E-4E08-985F-99861C6D171D}" srcOrd="8" destOrd="0" presId="urn:microsoft.com/office/officeart/2005/8/layout/default"/>
    <dgm:cxn modelId="{5C818A45-9CE9-4514-8D2D-0F4E014C343A}" type="presParOf" srcId="{32D7D35F-4329-41DB-83C1-9CF3AFF7A2CB}" destId="{B0A3A5EE-B4A1-454F-A859-07C364086408}" srcOrd="9" destOrd="0" presId="urn:microsoft.com/office/officeart/2005/8/layout/default"/>
    <dgm:cxn modelId="{479345FE-0AE9-4910-931A-EEAA2AC3EC64}" type="presParOf" srcId="{32D7D35F-4329-41DB-83C1-9CF3AFF7A2CB}" destId="{6C3353A7-2B9E-4C46-97AC-70B842DC0678}" srcOrd="10" destOrd="0" presId="urn:microsoft.com/office/officeart/2005/8/layout/default"/>
    <dgm:cxn modelId="{E730785F-433D-4325-9D84-F44C4F5D08B7}" type="presParOf" srcId="{32D7D35F-4329-41DB-83C1-9CF3AFF7A2CB}" destId="{FFBFC6B0-A6C3-4D42-8C4F-9123AA8E93A5}" srcOrd="11" destOrd="0" presId="urn:microsoft.com/office/officeart/2005/8/layout/default"/>
    <dgm:cxn modelId="{54D25138-A19B-4A3D-8381-83413A089C6A}" type="presParOf" srcId="{32D7D35F-4329-41DB-83C1-9CF3AFF7A2CB}" destId="{69D9DF6B-7BA9-4A06-8C4B-0334AA4BF17B}" srcOrd="1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0822847-BA6F-441F-A4FF-208178A04E3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7964B8B7-A0AD-46ED-8296-B09AD5A2316E}">
      <dgm:prSet phldrT="[Text]"/>
      <dgm:spPr>
        <a:solidFill>
          <a:srgbClr val="033B57"/>
        </a:solidFill>
      </dgm:spPr>
      <dgm:t>
        <a:bodyPr/>
        <a:lstStyle/>
        <a:p>
          <a:r>
            <a:rPr lang="en-US" dirty="0"/>
            <a:t>Psychosocial distress</a:t>
          </a:r>
        </a:p>
      </dgm:t>
    </dgm:pt>
    <dgm:pt modelId="{B79C752E-1B56-4B66-8EAE-9F5D295F1DC4}" type="parTrans" cxnId="{FCA8D2EB-4CDD-43AB-855A-42B18C269CCB}">
      <dgm:prSet/>
      <dgm:spPr/>
      <dgm:t>
        <a:bodyPr/>
        <a:lstStyle/>
        <a:p>
          <a:endParaRPr lang="en-US"/>
        </a:p>
      </dgm:t>
    </dgm:pt>
    <dgm:pt modelId="{360EED41-E83C-4CEE-8509-821CCAE52211}" type="sibTrans" cxnId="{FCA8D2EB-4CDD-43AB-855A-42B18C269CCB}">
      <dgm:prSet/>
      <dgm:spPr/>
      <dgm:t>
        <a:bodyPr/>
        <a:lstStyle/>
        <a:p>
          <a:endParaRPr lang="en-US"/>
        </a:p>
      </dgm:t>
    </dgm:pt>
    <dgm:pt modelId="{82DBF244-D163-4D73-846E-836DC1CC2C52}">
      <dgm:prSet phldrT="[Text]"/>
      <dgm:spPr>
        <a:solidFill>
          <a:srgbClr val="033B57"/>
        </a:solidFill>
      </dgm:spPr>
      <dgm:t>
        <a:bodyPr/>
        <a:lstStyle/>
        <a:p>
          <a:r>
            <a:rPr lang="en-US" dirty="0"/>
            <a:t>Emotional support</a:t>
          </a:r>
        </a:p>
      </dgm:t>
    </dgm:pt>
    <dgm:pt modelId="{49576699-376F-4577-B87E-31E3822EC981}" type="parTrans" cxnId="{E4E7318C-B3F8-4974-9396-6816929FDF9D}">
      <dgm:prSet/>
      <dgm:spPr/>
      <dgm:t>
        <a:bodyPr/>
        <a:lstStyle/>
        <a:p>
          <a:endParaRPr lang="en-US"/>
        </a:p>
      </dgm:t>
    </dgm:pt>
    <dgm:pt modelId="{7302DA2C-7AA1-4C8C-B065-BE490BD9DBFB}" type="sibTrans" cxnId="{E4E7318C-B3F8-4974-9396-6816929FDF9D}">
      <dgm:prSet/>
      <dgm:spPr/>
      <dgm:t>
        <a:bodyPr/>
        <a:lstStyle/>
        <a:p>
          <a:endParaRPr lang="en-US"/>
        </a:p>
      </dgm:t>
    </dgm:pt>
    <dgm:pt modelId="{70920758-F3CD-4888-864B-5D004DC59C7C}">
      <dgm:prSet phldrT="[Text]"/>
      <dgm:spPr>
        <a:solidFill>
          <a:srgbClr val="033B57"/>
        </a:solidFill>
      </dgm:spPr>
      <dgm:t>
        <a:bodyPr/>
        <a:lstStyle/>
        <a:p>
          <a:r>
            <a:rPr lang="en-US" dirty="0"/>
            <a:t>Information</a:t>
          </a:r>
        </a:p>
      </dgm:t>
    </dgm:pt>
    <dgm:pt modelId="{D6C9D5CA-AFEE-4822-BCE5-BE9197EE85F3}" type="parTrans" cxnId="{3AF8077D-AF82-470C-8C75-CF82728881A4}">
      <dgm:prSet/>
      <dgm:spPr/>
      <dgm:t>
        <a:bodyPr/>
        <a:lstStyle/>
        <a:p>
          <a:endParaRPr lang="en-US"/>
        </a:p>
      </dgm:t>
    </dgm:pt>
    <dgm:pt modelId="{ED287DD7-D0C8-4EE8-A267-4C1F81E742B6}" type="sibTrans" cxnId="{3AF8077D-AF82-470C-8C75-CF82728881A4}">
      <dgm:prSet/>
      <dgm:spPr/>
      <dgm:t>
        <a:bodyPr/>
        <a:lstStyle/>
        <a:p>
          <a:endParaRPr lang="en-US"/>
        </a:p>
      </dgm:t>
    </dgm:pt>
    <dgm:pt modelId="{23A5DA35-1762-4978-B33C-895E39661F6F}">
      <dgm:prSet phldrT="[Text]"/>
      <dgm:spPr>
        <a:solidFill>
          <a:srgbClr val="033B57"/>
        </a:solidFill>
      </dgm:spPr>
      <dgm:t>
        <a:bodyPr/>
        <a:lstStyle/>
        <a:p>
          <a:r>
            <a:rPr lang="en-US" dirty="0"/>
            <a:t>Decision making and communication</a:t>
          </a:r>
        </a:p>
      </dgm:t>
    </dgm:pt>
    <dgm:pt modelId="{2D12032E-CE24-4D42-8A73-029B9BCF1455}" type="parTrans" cxnId="{8FE83726-F3DC-45D8-8118-5BB52BFACCD9}">
      <dgm:prSet/>
      <dgm:spPr/>
      <dgm:t>
        <a:bodyPr/>
        <a:lstStyle/>
        <a:p>
          <a:endParaRPr lang="en-US"/>
        </a:p>
      </dgm:t>
    </dgm:pt>
    <dgm:pt modelId="{484D424A-E0FF-4111-A0B6-E6B450512FB1}" type="sibTrans" cxnId="{8FE83726-F3DC-45D8-8118-5BB52BFACCD9}">
      <dgm:prSet/>
      <dgm:spPr/>
      <dgm:t>
        <a:bodyPr/>
        <a:lstStyle/>
        <a:p>
          <a:endParaRPr lang="en-US"/>
        </a:p>
      </dgm:t>
    </dgm:pt>
    <dgm:pt modelId="{4754B505-082E-47E8-9A18-08A6E9DC4985}">
      <dgm:prSet phldrT="[Text]"/>
      <dgm:spPr>
        <a:solidFill>
          <a:srgbClr val="033B57"/>
        </a:solidFill>
      </dgm:spPr>
      <dgm:t>
        <a:bodyPr/>
        <a:lstStyle/>
        <a:p>
          <a:r>
            <a:rPr lang="en-US" dirty="0"/>
            <a:t>Relief of symptoms</a:t>
          </a:r>
        </a:p>
      </dgm:t>
    </dgm:pt>
    <dgm:pt modelId="{00FBEEA8-FD19-4798-BB2F-A4B7EBFAFCB8}" type="parTrans" cxnId="{5479B6B6-778F-4B6F-AE39-08D995AAA363}">
      <dgm:prSet/>
      <dgm:spPr/>
      <dgm:t>
        <a:bodyPr/>
        <a:lstStyle/>
        <a:p>
          <a:endParaRPr lang="en-US"/>
        </a:p>
      </dgm:t>
    </dgm:pt>
    <dgm:pt modelId="{816F6A0F-F189-4DFC-820F-545B3BCDABBE}" type="sibTrans" cxnId="{5479B6B6-778F-4B6F-AE39-08D995AAA363}">
      <dgm:prSet/>
      <dgm:spPr/>
      <dgm:t>
        <a:bodyPr/>
        <a:lstStyle/>
        <a:p>
          <a:endParaRPr lang="en-US"/>
        </a:p>
      </dgm:t>
    </dgm:pt>
    <dgm:pt modelId="{D48CED3C-98A5-4926-9337-B9565FCB1D95}">
      <dgm:prSet phldrT="[Text]"/>
      <dgm:spPr>
        <a:solidFill>
          <a:srgbClr val="033B57"/>
        </a:solidFill>
      </dgm:spPr>
      <dgm:t>
        <a:bodyPr/>
        <a:lstStyle/>
        <a:p>
          <a:r>
            <a:rPr lang="en-US" dirty="0"/>
            <a:t>Practical concerns</a:t>
          </a:r>
        </a:p>
      </dgm:t>
    </dgm:pt>
    <dgm:pt modelId="{D4524AC9-5AE4-4529-B16B-A28D03F8EF8D}" type="parTrans" cxnId="{6ABE231F-F63A-455A-AC6C-34D3B4D0D528}">
      <dgm:prSet/>
      <dgm:spPr/>
      <dgm:t>
        <a:bodyPr/>
        <a:lstStyle/>
        <a:p>
          <a:endParaRPr lang="en-US"/>
        </a:p>
      </dgm:t>
    </dgm:pt>
    <dgm:pt modelId="{747A92DD-EF8D-48E7-AE65-2E9D4346CB78}" type="sibTrans" cxnId="{6ABE231F-F63A-455A-AC6C-34D3B4D0D528}">
      <dgm:prSet/>
      <dgm:spPr/>
      <dgm:t>
        <a:bodyPr/>
        <a:lstStyle/>
        <a:p>
          <a:endParaRPr lang="en-US"/>
        </a:p>
      </dgm:t>
    </dgm:pt>
    <dgm:pt modelId="{A31BC49B-7063-4B06-827C-ED597C6BF556}" type="pres">
      <dgm:prSet presAssocID="{00822847-BA6F-441F-A4FF-208178A04E31}" presName="Name0" presStyleCnt="0">
        <dgm:presLayoutVars>
          <dgm:chMax val="7"/>
          <dgm:chPref val="7"/>
          <dgm:dir/>
        </dgm:presLayoutVars>
      </dgm:prSet>
      <dgm:spPr/>
    </dgm:pt>
    <dgm:pt modelId="{46C9E927-0EA8-427D-9713-3F5B27049109}" type="pres">
      <dgm:prSet presAssocID="{00822847-BA6F-441F-A4FF-208178A04E31}" presName="Name1" presStyleCnt="0"/>
      <dgm:spPr/>
    </dgm:pt>
    <dgm:pt modelId="{FA2DAAB8-1E8D-4D7F-B4B1-7C8DD3979263}" type="pres">
      <dgm:prSet presAssocID="{00822847-BA6F-441F-A4FF-208178A04E31}" presName="cycle" presStyleCnt="0"/>
      <dgm:spPr/>
    </dgm:pt>
    <dgm:pt modelId="{9A894805-CDFF-4FFB-ACE8-F832A0B81A55}" type="pres">
      <dgm:prSet presAssocID="{00822847-BA6F-441F-A4FF-208178A04E31}" presName="srcNode" presStyleLbl="node1" presStyleIdx="0" presStyleCnt="6"/>
      <dgm:spPr/>
    </dgm:pt>
    <dgm:pt modelId="{99DFF620-A587-41C6-911C-F90AC714A804}" type="pres">
      <dgm:prSet presAssocID="{00822847-BA6F-441F-A4FF-208178A04E31}" presName="conn" presStyleLbl="parChTrans1D2" presStyleIdx="0" presStyleCnt="1"/>
      <dgm:spPr/>
    </dgm:pt>
    <dgm:pt modelId="{912302B9-C32F-4085-8814-6133E549038A}" type="pres">
      <dgm:prSet presAssocID="{00822847-BA6F-441F-A4FF-208178A04E31}" presName="extraNode" presStyleLbl="node1" presStyleIdx="0" presStyleCnt="6"/>
      <dgm:spPr/>
    </dgm:pt>
    <dgm:pt modelId="{C383EAC9-0342-4BEB-B7D6-0137C6AF7A40}" type="pres">
      <dgm:prSet presAssocID="{00822847-BA6F-441F-A4FF-208178A04E31}" presName="dstNode" presStyleLbl="node1" presStyleIdx="0" presStyleCnt="6"/>
      <dgm:spPr/>
    </dgm:pt>
    <dgm:pt modelId="{38D25655-EE51-4156-B6F5-A6F11CC4426B}" type="pres">
      <dgm:prSet presAssocID="{7964B8B7-A0AD-46ED-8296-B09AD5A2316E}" presName="text_1" presStyleLbl="node1" presStyleIdx="0" presStyleCnt="6">
        <dgm:presLayoutVars>
          <dgm:bulletEnabled val="1"/>
        </dgm:presLayoutVars>
      </dgm:prSet>
      <dgm:spPr/>
    </dgm:pt>
    <dgm:pt modelId="{D8721A4A-0CE9-46D5-857D-8CB1FBF5313D}" type="pres">
      <dgm:prSet presAssocID="{7964B8B7-A0AD-46ED-8296-B09AD5A2316E}" presName="accent_1" presStyleCnt="0"/>
      <dgm:spPr/>
    </dgm:pt>
    <dgm:pt modelId="{AF49B08F-6075-47B6-8463-7D5DF2063A38}" type="pres">
      <dgm:prSet presAssocID="{7964B8B7-A0AD-46ED-8296-B09AD5A2316E}" presName="accentRepeatNode" presStyleLbl="solidFgAcc1" presStyleIdx="0" presStyleCnt="6"/>
      <dgm:spPr/>
    </dgm:pt>
    <dgm:pt modelId="{56BEB5D9-5A92-4843-A10B-424319641735}" type="pres">
      <dgm:prSet presAssocID="{82DBF244-D163-4D73-846E-836DC1CC2C52}" presName="text_2" presStyleLbl="node1" presStyleIdx="1" presStyleCnt="6">
        <dgm:presLayoutVars>
          <dgm:bulletEnabled val="1"/>
        </dgm:presLayoutVars>
      </dgm:prSet>
      <dgm:spPr/>
    </dgm:pt>
    <dgm:pt modelId="{80B0D58D-6829-4F3E-951F-134E6FF8C8F5}" type="pres">
      <dgm:prSet presAssocID="{82DBF244-D163-4D73-846E-836DC1CC2C52}" presName="accent_2" presStyleCnt="0"/>
      <dgm:spPr/>
    </dgm:pt>
    <dgm:pt modelId="{1536621D-83B5-43D8-8AF2-6660EFD6BFB4}" type="pres">
      <dgm:prSet presAssocID="{82DBF244-D163-4D73-846E-836DC1CC2C52}" presName="accentRepeatNode" presStyleLbl="solidFgAcc1" presStyleIdx="1" presStyleCnt="6"/>
      <dgm:spPr/>
    </dgm:pt>
    <dgm:pt modelId="{183A11EB-F13A-42B2-88A1-F7E6262FA481}" type="pres">
      <dgm:prSet presAssocID="{70920758-F3CD-4888-864B-5D004DC59C7C}" presName="text_3" presStyleLbl="node1" presStyleIdx="2" presStyleCnt="6">
        <dgm:presLayoutVars>
          <dgm:bulletEnabled val="1"/>
        </dgm:presLayoutVars>
      </dgm:prSet>
      <dgm:spPr/>
    </dgm:pt>
    <dgm:pt modelId="{54053425-2F30-4C64-99CF-D5FE12DF0C62}" type="pres">
      <dgm:prSet presAssocID="{70920758-F3CD-4888-864B-5D004DC59C7C}" presName="accent_3" presStyleCnt="0"/>
      <dgm:spPr/>
    </dgm:pt>
    <dgm:pt modelId="{8BC9FA18-8DD3-43D4-B01E-E465462E918E}" type="pres">
      <dgm:prSet presAssocID="{70920758-F3CD-4888-864B-5D004DC59C7C}" presName="accentRepeatNode" presStyleLbl="solidFgAcc1" presStyleIdx="2" presStyleCnt="6"/>
      <dgm:spPr/>
    </dgm:pt>
    <dgm:pt modelId="{30748C73-A47C-4F31-815F-8D41871914B0}" type="pres">
      <dgm:prSet presAssocID="{23A5DA35-1762-4978-B33C-895E39661F6F}" presName="text_4" presStyleLbl="node1" presStyleIdx="3" presStyleCnt="6">
        <dgm:presLayoutVars>
          <dgm:bulletEnabled val="1"/>
        </dgm:presLayoutVars>
      </dgm:prSet>
      <dgm:spPr/>
    </dgm:pt>
    <dgm:pt modelId="{811D9503-B392-4CDC-B9B4-E52791EB8EAE}" type="pres">
      <dgm:prSet presAssocID="{23A5DA35-1762-4978-B33C-895E39661F6F}" presName="accent_4" presStyleCnt="0"/>
      <dgm:spPr/>
    </dgm:pt>
    <dgm:pt modelId="{2DD984C8-524D-49B3-B3BE-586E6AF5A388}" type="pres">
      <dgm:prSet presAssocID="{23A5DA35-1762-4978-B33C-895E39661F6F}" presName="accentRepeatNode" presStyleLbl="solidFgAcc1" presStyleIdx="3" presStyleCnt="6"/>
      <dgm:spPr/>
    </dgm:pt>
    <dgm:pt modelId="{420D3E18-8A67-48B6-BA44-47F3682A0F50}" type="pres">
      <dgm:prSet presAssocID="{4754B505-082E-47E8-9A18-08A6E9DC4985}" presName="text_5" presStyleLbl="node1" presStyleIdx="4" presStyleCnt="6">
        <dgm:presLayoutVars>
          <dgm:bulletEnabled val="1"/>
        </dgm:presLayoutVars>
      </dgm:prSet>
      <dgm:spPr/>
    </dgm:pt>
    <dgm:pt modelId="{2BD5AB4F-FFE9-4240-BCC9-D034BA4FE0A0}" type="pres">
      <dgm:prSet presAssocID="{4754B505-082E-47E8-9A18-08A6E9DC4985}" presName="accent_5" presStyleCnt="0"/>
      <dgm:spPr/>
    </dgm:pt>
    <dgm:pt modelId="{75AE23FB-425E-44E0-8533-28BC4F8721FF}" type="pres">
      <dgm:prSet presAssocID="{4754B505-082E-47E8-9A18-08A6E9DC4985}" presName="accentRepeatNode" presStyleLbl="solidFgAcc1" presStyleIdx="4" presStyleCnt="6"/>
      <dgm:spPr/>
    </dgm:pt>
    <dgm:pt modelId="{0320AD80-75A7-472A-9CA7-ACF4C8C67849}" type="pres">
      <dgm:prSet presAssocID="{D48CED3C-98A5-4926-9337-B9565FCB1D95}" presName="text_6" presStyleLbl="node1" presStyleIdx="5" presStyleCnt="6">
        <dgm:presLayoutVars>
          <dgm:bulletEnabled val="1"/>
        </dgm:presLayoutVars>
      </dgm:prSet>
      <dgm:spPr/>
    </dgm:pt>
    <dgm:pt modelId="{E850CBA8-835E-4A0C-99C0-70B80A3876C2}" type="pres">
      <dgm:prSet presAssocID="{D48CED3C-98A5-4926-9337-B9565FCB1D95}" presName="accent_6" presStyleCnt="0"/>
      <dgm:spPr/>
    </dgm:pt>
    <dgm:pt modelId="{5E1DC09A-7F7E-496D-A00F-1EB999C16B4B}" type="pres">
      <dgm:prSet presAssocID="{D48CED3C-98A5-4926-9337-B9565FCB1D95}" presName="accentRepeatNode" presStyleLbl="solidFgAcc1" presStyleIdx="5" presStyleCnt="6"/>
      <dgm:spPr/>
    </dgm:pt>
  </dgm:ptLst>
  <dgm:cxnLst>
    <dgm:cxn modelId="{6ABE231F-F63A-455A-AC6C-34D3B4D0D528}" srcId="{00822847-BA6F-441F-A4FF-208178A04E31}" destId="{D48CED3C-98A5-4926-9337-B9565FCB1D95}" srcOrd="5" destOrd="0" parTransId="{D4524AC9-5AE4-4529-B16B-A28D03F8EF8D}" sibTransId="{747A92DD-EF8D-48E7-AE65-2E9D4346CB78}"/>
    <dgm:cxn modelId="{1A791424-B22A-4B7B-A413-E7CA9E01AED0}" type="presOf" srcId="{4754B505-082E-47E8-9A18-08A6E9DC4985}" destId="{420D3E18-8A67-48B6-BA44-47F3682A0F50}" srcOrd="0" destOrd="0" presId="urn:microsoft.com/office/officeart/2008/layout/VerticalCurvedList"/>
    <dgm:cxn modelId="{8FE83726-F3DC-45D8-8118-5BB52BFACCD9}" srcId="{00822847-BA6F-441F-A4FF-208178A04E31}" destId="{23A5DA35-1762-4978-B33C-895E39661F6F}" srcOrd="3" destOrd="0" parTransId="{2D12032E-CE24-4D42-8A73-029B9BCF1455}" sibTransId="{484D424A-E0FF-4111-A0B6-E6B450512FB1}"/>
    <dgm:cxn modelId="{1C8C3F5C-C829-4704-AA59-4DDE84BB13DD}" type="presOf" srcId="{7964B8B7-A0AD-46ED-8296-B09AD5A2316E}" destId="{38D25655-EE51-4156-B6F5-A6F11CC4426B}" srcOrd="0" destOrd="0" presId="urn:microsoft.com/office/officeart/2008/layout/VerticalCurvedList"/>
    <dgm:cxn modelId="{04871E60-31AB-4B41-A63D-B4A944611360}" type="presOf" srcId="{70920758-F3CD-4888-864B-5D004DC59C7C}" destId="{183A11EB-F13A-42B2-88A1-F7E6262FA481}" srcOrd="0" destOrd="0" presId="urn:microsoft.com/office/officeart/2008/layout/VerticalCurvedList"/>
    <dgm:cxn modelId="{5A7B9B6C-CA53-4780-88A0-7999C7475C9C}" type="presOf" srcId="{82DBF244-D163-4D73-846E-836DC1CC2C52}" destId="{56BEB5D9-5A92-4843-A10B-424319641735}" srcOrd="0" destOrd="0" presId="urn:microsoft.com/office/officeart/2008/layout/VerticalCurvedList"/>
    <dgm:cxn modelId="{3AF8077D-AF82-470C-8C75-CF82728881A4}" srcId="{00822847-BA6F-441F-A4FF-208178A04E31}" destId="{70920758-F3CD-4888-864B-5D004DC59C7C}" srcOrd="2" destOrd="0" parTransId="{D6C9D5CA-AFEE-4822-BCE5-BE9197EE85F3}" sibTransId="{ED287DD7-D0C8-4EE8-A267-4C1F81E742B6}"/>
    <dgm:cxn modelId="{E4E7318C-B3F8-4974-9396-6816929FDF9D}" srcId="{00822847-BA6F-441F-A4FF-208178A04E31}" destId="{82DBF244-D163-4D73-846E-836DC1CC2C52}" srcOrd="1" destOrd="0" parTransId="{49576699-376F-4577-B87E-31E3822EC981}" sibTransId="{7302DA2C-7AA1-4C8C-B065-BE490BD9DBFB}"/>
    <dgm:cxn modelId="{91D5FF90-481A-4F6D-ACB3-F9590C521BA8}" type="presOf" srcId="{00822847-BA6F-441F-A4FF-208178A04E31}" destId="{A31BC49B-7063-4B06-827C-ED597C6BF556}" srcOrd="0" destOrd="0" presId="urn:microsoft.com/office/officeart/2008/layout/VerticalCurvedList"/>
    <dgm:cxn modelId="{543B739F-B70B-4CD1-8D65-F57EB4BFC154}" type="presOf" srcId="{D48CED3C-98A5-4926-9337-B9565FCB1D95}" destId="{0320AD80-75A7-472A-9CA7-ACF4C8C67849}" srcOrd="0" destOrd="0" presId="urn:microsoft.com/office/officeart/2008/layout/VerticalCurvedList"/>
    <dgm:cxn modelId="{5479B6B6-778F-4B6F-AE39-08D995AAA363}" srcId="{00822847-BA6F-441F-A4FF-208178A04E31}" destId="{4754B505-082E-47E8-9A18-08A6E9DC4985}" srcOrd="4" destOrd="0" parTransId="{00FBEEA8-FD19-4798-BB2F-A4B7EBFAFCB8}" sibTransId="{816F6A0F-F189-4DFC-820F-545B3BCDABBE}"/>
    <dgm:cxn modelId="{9E1796B8-8647-4CED-9D9B-EA035694FFAD}" type="presOf" srcId="{360EED41-E83C-4CEE-8509-821CCAE52211}" destId="{99DFF620-A587-41C6-911C-F90AC714A804}" srcOrd="0" destOrd="0" presId="urn:microsoft.com/office/officeart/2008/layout/VerticalCurvedList"/>
    <dgm:cxn modelId="{2872BAD9-887B-4954-9849-BDED15A68820}" type="presOf" srcId="{23A5DA35-1762-4978-B33C-895E39661F6F}" destId="{30748C73-A47C-4F31-815F-8D41871914B0}" srcOrd="0" destOrd="0" presId="urn:microsoft.com/office/officeart/2008/layout/VerticalCurvedList"/>
    <dgm:cxn modelId="{FCA8D2EB-4CDD-43AB-855A-42B18C269CCB}" srcId="{00822847-BA6F-441F-A4FF-208178A04E31}" destId="{7964B8B7-A0AD-46ED-8296-B09AD5A2316E}" srcOrd="0" destOrd="0" parTransId="{B79C752E-1B56-4B66-8EAE-9F5D295F1DC4}" sibTransId="{360EED41-E83C-4CEE-8509-821CCAE52211}"/>
    <dgm:cxn modelId="{1F883CD1-56AE-43A6-A4E3-A87136BFD5A8}" type="presParOf" srcId="{A31BC49B-7063-4B06-827C-ED597C6BF556}" destId="{46C9E927-0EA8-427D-9713-3F5B27049109}" srcOrd="0" destOrd="0" presId="urn:microsoft.com/office/officeart/2008/layout/VerticalCurvedList"/>
    <dgm:cxn modelId="{F29714CC-130D-4C22-B85F-7695F2F27E54}" type="presParOf" srcId="{46C9E927-0EA8-427D-9713-3F5B27049109}" destId="{FA2DAAB8-1E8D-4D7F-B4B1-7C8DD3979263}" srcOrd="0" destOrd="0" presId="urn:microsoft.com/office/officeart/2008/layout/VerticalCurvedList"/>
    <dgm:cxn modelId="{74C1DCDC-D1D6-449B-856D-8C63F28F49C5}" type="presParOf" srcId="{FA2DAAB8-1E8D-4D7F-B4B1-7C8DD3979263}" destId="{9A894805-CDFF-4FFB-ACE8-F832A0B81A55}" srcOrd="0" destOrd="0" presId="urn:microsoft.com/office/officeart/2008/layout/VerticalCurvedList"/>
    <dgm:cxn modelId="{A70F1EBB-6755-459B-BFAE-F0F82C1FDF2E}" type="presParOf" srcId="{FA2DAAB8-1E8D-4D7F-B4B1-7C8DD3979263}" destId="{99DFF620-A587-41C6-911C-F90AC714A804}" srcOrd="1" destOrd="0" presId="urn:microsoft.com/office/officeart/2008/layout/VerticalCurvedList"/>
    <dgm:cxn modelId="{2E5CF0FE-3BDF-4896-8CFC-21E9EA2E3C8C}" type="presParOf" srcId="{FA2DAAB8-1E8D-4D7F-B4B1-7C8DD3979263}" destId="{912302B9-C32F-4085-8814-6133E549038A}" srcOrd="2" destOrd="0" presId="urn:microsoft.com/office/officeart/2008/layout/VerticalCurvedList"/>
    <dgm:cxn modelId="{87493112-A353-4C01-AC58-75F0C6E1050E}" type="presParOf" srcId="{FA2DAAB8-1E8D-4D7F-B4B1-7C8DD3979263}" destId="{C383EAC9-0342-4BEB-B7D6-0137C6AF7A40}" srcOrd="3" destOrd="0" presId="urn:microsoft.com/office/officeart/2008/layout/VerticalCurvedList"/>
    <dgm:cxn modelId="{E3A9971E-208F-47F4-96F5-1F2B4AC2B23C}" type="presParOf" srcId="{46C9E927-0EA8-427D-9713-3F5B27049109}" destId="{38D25655-EE51-4156-B6F5-A6F11CC4426B}" srcOrd="1" destOrd="0" presId="urn:microsoft.com/office/officeart/2008/layout/VerticalCurvedList"/>
    <dgm:cxn modelId="{24A610DA-50AA-4446-8B9A-59A240EAFC42}" type="presParOf" srcId="{46C9E927-0EA8-427D-9713-3F5B27049109}" destId="{D8721A4A-0CE9-46D5-857D-8CB1FBF5313D}" srcOrd="2" destOrd="0" presId="urn:microsoft.com/office/officeart/2008/layout/VerticalCurvedList"/>
    <dgm:cxn modelId="{096F730D-B522-4B95-B0EB-825C6FAC58CE}" type="presParOf" srcId="{D8721A4A-0CE9-46D5-857D-8CB1FBF5313D}" destId="{AF49B08F-6075-47B6-8463-7D5DF2063A38}" srcOrd="0" destOrd="0" presId="urn:microsoft.com/office/officeart/2008/layout/VerticalCurvedList"/>
    <dgm:cxn modelId="{CA948802-C43B-4D54-A86E-BC5A4DFDD446}" type="presParOf" srcId="{46C9E927-0EA8-427D-9713-3F5B27049109}" destId="{56BEB5D9-5A92-4843-A10B-424319641735}" srcOrd="3" destOrd="0" presId="urn:microsoft.com/office/officeart/2008/layout/VerticalCurvedList"/>
    <dgm:cxn modelId="{2C6D6A70-C656-4AF4-9A16-9CD7705E5560}" type="presParOf" srcId="{46C9E927-0EA8-427D-9713-3F5B27049109}" destId="{80B0D58D-6829-4F3E-951F-134E6FF8C8F5}" srcOrd="4" destOrd="0" presId="urn:microsoft.com/office/officeart/2008/layout/VerticalCurvedList"/>
    <dgm:cxn modelId="{EBBDFA28-2BF0-45DA-9F75-42184BF00928}" type="presParOf" srcId="{80B0D58D-6829-4F3E-951F-134E6FF8C8F5}" destId="{1536621D-83B5-43D8-8AF2-6660EFD6BFB4}" srcOrd="0" destOrd="0" presId="urn:microsoft.com/office/officeart/2008/layout/VerticalCurvedList"/>
    <dgm:cxn modelId="{44756DE6-3489-4D1F-95ED-F400E1491D6F}" type="presParOf" srcId="{46C9E927-0EA8-427D-9713-3F5B27049109}" destId="{183A11EB-F13A-42B2-88A1-F7E6262FA481}" srcOrd="5" destOrd="0" presId="urn:microsoft.com/office/officeart/2008/layout/VerticalCurvedList"/>
    <dgm:cxn modelId="{8CE2954A-F1D5-4937-9FA0-0276034DEF16}" type="presParOf" srcId="{46C9E927-0EA8-427D-9713-3F5B27049109}" destId="{54053425-2F30-4C64-99CF-D5FE12DF0C62}" srcOrd="6" destOrd="0" presId="urn:microsoft.com/office/officeart/2008/layout/VerticalCurvedList"/>
    <dgm:cxn modelId="{9C47B1F2-E11F-4470-A455-963167003ECD}" type="presParOf" srcId="{54053425-2F30-4C64-99CF-D5FE12DF0C62}" destId="{8BC9FA18-8DD3-43D4-B01E-E465462E918E}" srcOrd="0" destOrd="0" presId="urn:microsoft.com/office/officeart/2008/layout/VerticalCurvedList"/>
    <dgm:cxn modelId="{3EF29303-5E96-4D65-B49D-1722A8861041}" type="presParOf" srcId="{46C9E927-0EA8-427D-9713-3F5B27049109}" destId="{30748C73-A47C-4F31-815F-8D41871914B0}" srcOrd="7" destOrd="0" presId="urn:microsoft.com/office/officeart/2008/layout/VerticalCurvedList"/>
    <dgm:cxn modelId="{07133057-C7BC-43D4-AA32-6E1046A50D4D}" type="presParOf" srcId="{46C9E927-0EA8-427D-9713-3F5B27049109}" destId="{811D9503-B392-4CDC-B9B4-E52791EB8EAE}" srcOrd="8" destOrd="0" presId="urn:microsoft.com/office/officeart/2008/layout/VerticalCurvedList"/>
    <dgm:cxn modelId="{E610ECC8-BA15-48CD-AAE0-DA8FEB384269}" type="presParOf" srcId="{811D9503-B392-4CDC-B9B4-E52791EB8EAE}" destId="{2DD984C8-524D-49B3-B3BE-586E6AF5A388}" srcOrd="0" destOrd="0" presId="urn:microsoft.com/office/officeart/2008/layout/VerticalCurvedList"/>
    <dgm:cxn modelId="{5A8795EF-C27C-4DF5-BB2F-D1ACBE1863C2}" type="presParOf" srcId="{46C9E927-0EA8-427D-9713-3F5B27049109}" destId="{420D3E18-8A67-48B6-BA44-47F3682A0F50}" srcOrd="9" destOrd="0" presId="urn:microsoft.com/office/officeart/2008/layout/VerticalCurvedList"/>
    <dgm:cxn modelId="{05A87759-5EAB-492F-8A51-5F143770FDBF}" type="presParOf" srcId="{46C9E927-0EA8-427D-9713-3F5B27049109}" destId="{2BD5AB4F-FFE9-4240-BCC9-D034BA4FE0A0}" srcOrd="10" destOrd="0" presId="urn:microsoft.com/office/officeart/2008/layout/VerticalCurvedList"/>
    <dgm:cxn modelId="{13352D54-EBFC-490E-904F-414D09DAD916}" type="presParOf" srcId="{2BD5AB4F-FFE9-4240-BCC9-D034BA4FE0A0}" destId="{75AE23FB-425E-44E0-8533-28BC4F8721FF}" srcOrd="0" destOrd="0" presId="urn:microsoft.com/office/officeart/2008/layout/VerticalCurvedList"/>
    <dgm:cxn modelId="{3E52BB40-30AB-4C2C-9189-8ACACC378B83}" type="presParOf" srcId="{46C9E927-0EA8-427D-9713-3F5B27049109}" destId="{0320AD80-75A7-472A-9CA7-ACF4C8C67849}" srcOrd="11" destOrd="0" presId="urn:microsoft.com/office/officeart/2008/layout/VerticalCurvedList"/>
    <dgm:cxn modelId="{127DE826-487D-47DF-B257-CDCB66A2217C}" type="presParOf" srcId="{46C9E927-0EA8-427D-9713-3F5B27049109}" destId="{E850CBA8-835E-4A0C-99C0-70B80A3876C2}" srcOrd="12" destOrd="0" presId="urn:microsoft.com/office/officeart/2008/layout/VerticalCurvedList"/>
    <dgm:cxn modelId="{D00831B0-12A0-48A6-AEAB-764B25356513}" type="presParOf" srcId="{E850CBA8-835E-4A0C-99C0-70B80A3876C2}" destId="{5E1DC09A-7F7E-496D-A00F-1EB999C16B4B}"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B09D1F0-EF65-452C-ACFA-BD6F36F6284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30E15C05-D989-4383-9E76-7B97794D5673}">
      <dgm:prSet phldrT="[Text]"/>
      <dgm:spPr>
        <a:solidFill>
          <a:srgbClr val="033B57"/>
        </a:solidFill>
      </dgm:spPr>
      <dgm:t>
        <a:bodyPr/>
        <a:lstStyle/>
        <a:p>
          <a:r>
            <a:rPr lang="en-US" dirty="0"/>
            <a:t>Prevention and detection of new cancers and recurrent cancer</a:t>
          </a:r>
        </a:p>
      </dgm:t>
    </dgm:pt>
    <dgm:pt modelId="{88AFB807-0D8A-4785-B1BF-AA87A7B60279}" type="parTrans" cxnId="{21E19F20-5C6A-4458-9872-EED13A590630}">
      <dgm:prSet/>
      <dgm:spPr/>
      <dgm:t>
        <a:bodyPr/>
        <a:lstStyle/>
        <a:p>
          <a:endParaRPr lang="en-US"/>
        </a:p>
      </dgm:t>
    </dgm:pt>
    <dgm:pt modelId="{D898EC74-70A3-4253-A4E1-FFDA787C09CA}" type="sibTrans" cxnId="{21E19F20-5C6A-4458-9872-EED13A590630}">
      <dgm:prSet/>
      <dgm:spPr/>
      <dgm:t>
        <a:bodyPr/>
        <a:lstStyle/>
        <a:p>
          <a:endParaRPr lang="en-US"/>
        </a:p>
      </dgm:t>
    </dgm:pt>
    <dgm:pt modelId="{1CCF2D95-3A64-4FF5-BFEB-5778D020CF21}">
      <dgm:prSet/>
      <dgm:spPr>
        <a:solidFill>
          <a:srgbClr val="033B57"/>
        </a:solidFill>
      </dgm:spPr>
      <dgm:t>
        <a:bodyPr/>
        <a:lstStyle/>
        <a:p>
          <a:r>
            <a:rPr lang="en-US" dirty="0"/>
            <a:t>Surveillance for recurrence or new primary cancers</a:t>
          </a:r>
        </a:p>
      </dgm:t>
    </dgm:pt>
    <dgm:pt modelId="{15377BBC-D701-4CA6-AB8C-825AC3771004}" type="parTrans" cxnId="{538F465F-FFA0-4C59-87B2-057F9B8867E8}">
      <dgm:prSet/>
      <dgm:spPr/>
      <dgm:t>
        <a:bodyPr/>
        <a:lstStyle/>
        <a:p>
          <a:endParaRPr lang="en-US"/>
        </a:p>
      </dgm:t>
    </dgm:pt>
    <dgm:pt modelId="{2E95FAD0-12C8-4178-8B3B-B0FD8EAEDF49}" type="sibTrans" cxnId="{538F465F-FFA0-4C59-87B2-057F9B8867E8}">
      <dgm:prSet/>
      <dgm:spPr/>
      <dgm:t>
        <a:bodyPr/>
        <a:lstStyle/>
        <a:p>
          <a:endParaRPr lang="en-US"/>
        </a:p>
      </dgm:t>
    </dgm:pt>
    <dgm:pt modelId="{296FE11E-00D9-485E-9D41-0198D46FA087}">
      <dgm:prSet/>
      <dgm:spPr>
        <a:solidFill>
          <a:srgbClr val="033B57"/>
        </a:solidFill>
      </dgm:spPr>
      <dgm:t>
        <a:bodyPr/>
        <a:lstStyle/>
        <a:p>
          <a:r>
            <a:rPr lang="en-US" dirty="0"/>
            <a:t>Interventions for long-term and late effects</a:t>
          </a:r>
        </a:p>
      </dgm:t>
    </dgm:pt>
    <dgm:pt modelId="{5402FA29-027D-4981-A6E7-C6D53D985E47}" type="parTrans" cxnId="{BF2AB5AA-8A23-40B5-AD39-8D3EC813E118}">
      <dgm:prSet/>
      <dgm:spPr/>
      <dgm:t>
        <a:bodyPr/>
        <a:lstStyle/>
        <a:p>
          <a:endParaRPr lang="en-US"/>
        </a:p>
      </dgm:t>
    </dgm:pt>
    <dgm:pt modelId="{F29F8537-4EE2-4D6C-BA21-837B94770CD7}" type="sibTrans" cxnId="{BF2AB5AA-8A23-40B5-AD39-8D3EC813E118}">
      <dgm:prSet/>
      <dgm:spPr/>
      <dgm:t>
        <a:bodyPr/>
        <a:lstStyle/>
        <a:p>
          <a:endParaRPr lang="en-US"/>
        </a:p>
      </dgm:t>
    </dgm:pt>
    <dgm:pt modelId="{316F215B-1DAF-4065-A99B-BAED5D98EED2}">
      <dgm:prSet/>
      <dgm:spPr>
        <a:solidFill>
          <a:srgbClr val="033B57"/>
        </a:solidFill>
      </dgm:spPr>
      <dgm:t>
        <a:bodyPr/>
        <a:lstStyle/>
        <a:p>
          <a:r>
            <a:rPr lang="en-US" dirty="0"/>
            <a:t>Coordination between specialists and primary care providers</a:t>
          </a:r>
        </a:p>
      </dgm:t>
    </dgm:pt>
    <dgm:pt modelId="{887F3116-D402-439B-890D-A32FC9D33C6D}" type="parTrans" cxnId="{200241BF-243C-4F3F-AB83-F1619030D1A6}">
      <dgm:prSet/>
      <dgm:spPr/>
      <dgm:t>
        <a:bodyPr/>
        <a:lstStyle/>
        <a:p>
          <a:endParaRPr lang="en-US"/>
        </a:p>
      </dgm:t>
    </dgm:pt>
    <dgm:pt modelId="{0A37EC28-947C-4CA7-AFB6-7D7136F75B2C}" type="sibTrans" cxnId="{200241BF-243C-4F3F-AB83-F1619030D1A6}">
      <dgm:prSet/>
      <dgm:spPr/>
      <dgm:t>
        <a:bodyPr/>
        <a:lstStyle/>
        <a:p>
          <a:endParaRPr lang="en-US"/>
        </a:p>
      </dgm:t>
    </dgm:pt>
    <dgm:pt modelId="{47E21041-05C0-4703-8DF0-849044C2B944}" type="pres">
      <dgm:prSet presAssocID="{DB09D1F0-EF65-452C-ACFA-BD6F36F62846}" presName="diagram" presStyleCnt="0">
        <dgm:presLayoutVars>
          <dgm:dir/>
          <dgm:resizeHandles val="exact"/>
        </dgm:presLayoutVars>
      </dgm:prSet>
      <dgm:spPr/>
    </dgm:pt>
    <dgm:pt modelId="{3AF293EC-513F-45DB-8A64-EF340BB5B47A}" type="pres">
      <dgm:prSet presAssocID="{30E15C05-D989-4383-9E76-7B97794D5673}" presName="node" presStyleLbl="node1" presStyleIdx="0" presStyleCnt="4">
        <dgm:presLayoutVars>
          <dgm:bulletEnabled val="1"/>
        </dgm:presLayoutVars>
      </dgm:prSet>
      <dgm:spPr/>
    </dgm:pt>
    <dgm:pt modelId="{9CA410CD-E3B8-4718-B5EF-4EFE870FCB11}" type="pres">
      <dgm:prSet presAssocID="{D898EC74-70A3-4253-A4E1-FFDA787C09CA}" presName="sibTrans" presStyleCnt="0"/>
      <dgm:spPr/>
    </dgm:pt>
    <dgm:pt modelId="{23F1A7A5-24FD-452B-8A2C-B3645D47A5B0}" type="pres">
      <dgm:prSet presAssocID="{1CCF2D95-3A64-4FF5-BFEB-5778D020CF21}" presName="node" presStyleLbl="node1" presStyleIdx="1" presStyleCnt="4">
        <dgm:presLayoutVars>
          <dgm:bulletEnabled val="1"/>
        </dgm:presLayoutVars>
      </dgm:prSet>
      <dgm:spPr/>
    </dgm:pt>
    <dgm:pt modelId="{46441612-8EA5-4A0C-89AB-2ACB245C7A19}" type="pres">
      <dgm:prSet presAssocID="{2E95FAD0-12C8-4178-8B3B-B0FD8EAEDF49}" presName="sibTrans" presStyleCnt="0"/>
      <dgm:spPr/>
    </dgm:pt>
    <dgm:pt modelId="{3AEEFEF9-27DE-4ABC-A039-3A5F165E7661}" type="pres">
      <dgm:prSet presAssocID="{296FE11E-00D9-485E-9D41-0198D46FA087}" presName="node" presStyleLbl="node1" presStyleIdx="2" presStyleCnt="4">
        <dgm:presLayoutVars>
          <dgm:bulletEnabled val="1"/>
        </dgm:presLayoutVars>
      </dgm:prSet>
      <dgm:spPr/>
    </dgm:pt>
    <dgm:pt modelId="{1B15CFA4-B91B-4F47-B619-F3EBFB25244A}" type="pres">
      <dgm:prSet presAssocID="{F29F8537-4EE2-4D6C-BA21-837B94770CD7}" presName="sibTrans" presStyleCnt="0"/>
      <dgm:spPr/>
    </dgm:pt>
    <dgm:pt modelId="{F35653AA-ADA5-481C-8C18-B48D421901ED}" type="pres">
      <dgm:prSet presAssocID="{316F215B-1DAF-4065-A99B-BAED5D98EED2}" presName="node" presStyleLbl="node1" presStyleIdx="3" presStyleCnt="4">
        <dgm:presLayoutVars>
          <dgm:bulletEnabled val="1"/>
        </dgm:presLayoutVars>
      </dgm:prSet>
      <dgm:spPr/>
    </dgm:pt>
  </dgm:ptLst>
  <dgm:cxnLst>
    <dgm:cxn modelId="{21E19F20-5C6A-4458-9872-EED13A590630}" srcId="{DB09D1F0-EF65-452C-ACFA-BD6F36F62846}" destId="{30E15C05-D989-4383-9E76-7B97794D5673}" srcOrd="0" destOrd="0" parTransId="{88AFB807-0D8A-4785-B1BF-AA87A7B60279}" sibTransId="{D898EC74-70A3-4253-A4E1-FFDA787C09CA}"/>
    <dgm:cxn modelId="{538F465F-FFA0-4C59-87B2-057F9B8867E8}" srcId="{DB09D1F0-EF65-452C-ACFA-BD6F36F62846}" destId="{1CCF2D95-3A64-4FF5-BFEB-5778D020CF21}" srcOrd="1" destOrd="0" parTransId="{15377BBC-D701-4CA6-AB8C-825AC3771004}" sibTransId="{2E95FAD0-12C8-4178-8B3B-B0FD8EAEDF49}"/>
    <dgm:cxn modelId="{2DE20E77-C8C1-4CB4-978C-F30E013CE570}" type="presOf" srcId="{30E15C05-D989-4383-9E76-7B97794D5673}" destId="{3AF293EC-513F-45DB-8A64-EF340BB5B47A}" srcOrd="0" destOrd="0" presId="urn:microsoft.com/office/officeart/2005/8/layout/default"/>
    <dgm:cxn modelId="{5A1AF291-A459-4455-B04F-C2269DEA5179}" type="presOf" srcId="{DB09D1F0-EF65-452C-ACFA-BD6F36F62846}" destId="{47E21041-05C0-4703-8DF0-849044C2B944}" srcOrd="0" destOrd="0" presId="urn:microsoft.com/office/officeart/2005/8/layout/default"/>
    <dgm:cxn modelId="{25BB07AA-9DAE-43AE-90AD-1E0BD4B36394}" type="presOf" srcId="{316F215B-1DAF-4065-A99B-BAED5D98EED2}" destId="{F35653AA-ADA5-481C-8C18-B48D421901ED}" srcOrd="0" destOrd="0" presId="urn:microsoft.com/office/officeart/2005/8/layout/default"/>
    <dgm:cxn modelId="{BF2AB5AA-8A23-40B5-AD39-8D3EC813E118}" srcId="{DB09D1F0-EF65-452C-ACFA-BD6F36F62846}" destId="{296FE11E-00D9-485E-9D41-0198D46FA087}" srcOrd="2" destOrd="0" parTransId="{5402FA29-027D-4981-A6E7-C6D53D985E47}" sibTransId="{F29F8537-4EE2-4D6C-BA21-837B94770CD7}"/>
    <dgm:cxn modelId="{200241BF-243C-4F3F-AB83-F1619030D1A6}" srcId="{DB09D1F0-EF65-452C-ACFA-BD6F36F62846}" destId="{316F215B-1DAF-4065-A99B-BAED5D98EED2}" srcOrd="3" destOrd="0" parTransId="{887F3116-D402-439B-890D-A32FC9D33C6D}" sibTransId="{0A37EC28-947C-4CA7-AFB6-7D7136F75B2C}"/>
    <dgm:cxn modelId="{9FFDA8D4-C8A8-41D5-9760-FB54B48136A1}" type="presOf" srcId="{296FE11E-00D9-485E-9D41-0198D46FA087}" destId="{3AEEFEF9-27DE-4ABC-A039-3A5F165E7661}" srcOrd="0" destOrd="0" presId="urn:microsoft.com/office/officeart/2005/8/layout/default"/>
    <dgm:cxn modelId="{20FE3BFF-B923-4C31-859C-D16823180EB8}" type="presOf" srcId="{1CCF2D95-3A64-4FF5-BFEB-5778D020CF21}" destId="{23F1A7A5-24FD-452B-8A2C-B3645D47A5B0}" srcOrd="0" destOrd="0" presId="urn:microsoft.com/office/officeart/2005/8/layout/default"/>
    <dgm:cxn modelId="{1FAE0DD5-FA32-4C9C-AF36-9B40FA5DE454}" type="presParOf" srcId="{47E21041-05C0-4703-8DF0-849044C2B944}" destId="{3AF293EC-513F-45DB-8A64-EF340BB5B47A}" srcOrd="0" destOrd="0" presId="urn:microsoft.com/office/officeart/2005/8/layout/default"/>
    <dgm:cxn modelId="{C89F33A4-5CA8-49A1-80F8-7FCDD4F9F05B}" type="presParOf" srcId="{47E21041-05C0-4703-8DF0-849044C2B944}" destId="{9CA410CD-E3B8-4718-B5EF-4EFE870FCB11}" srcOrd="1" destOrd="0" presId="urn:microsoft.com/office/officeart/2005/8/layout/default"/>
    <dgm:cxn modelId="{9FA5CDA6-D89D-4441-94CD-AB51E51FBBD4}" type="presParOf" srcId="{47E21041-05C0-4703-8DF0-849044C2B944}" destId="{23F1A7A5-24FD-452B-8A2C-B3645D47A5B0}" srcOrd="2" destOrd="0" presId="urn:microsoft.com/office/officeart/2005/8/layout/default"/>
    <dgm:cxn modelId="{D2DA5BD4-771A-4DEF-AD3C-5B9E7C442F36}" type="presParOf" srcId="{47E21041-05C0-4703-8DF0-849044C2B944}" destId="{46441612-8EA5-4A0C-89AB-2ACB245C7A19}" srcOrd="3" destOrd="0" presId="urn:microsoft.com/office/officeart/2005/8/layout/default"/>
    <dgm:cxn modelId="{65A85D8C-277F-4EA2-84C6-AB838E2B9A8A}" type="presParOf" srcId="{47E21041-05C0-4703-8DF0-849044C2B944}" destId="{3AEEFEF9-27DE-4ABC-A039-3A5F165E7661}" srcOrd="4" destOrd="0" presId="urn:microsoft.com/office/officeart/2005/8/layout/default"/>
    <dgm:cxn modelId="{49866AFF-FCBD-4463-A91C-ADDC5676AAD6}" type="presParOf" srcId="{47E21041-05C0-4703-8DF0-849044C2B944}" destId="{1B15CFA4-B91B-4F47-B619-F3EBFB25244A}" srcOrd="5" destOrd="0" presId="urn:microsoft.com/office/officeart/2005/8/layout/default"/>
    <dgm:cxn modelId="{A73D694E-B764-4B18-84DE-5F283ABBE10D}" type="presParOf" srcId="{47E21041-05C0-4703-8DF0-849044C2B944}" destId="{F35653AA-ADA5-481C-8C18-B48D421901ED}"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A7C12EC-D673-4872-9C87-7E816EEC0584}" type="doc">
      <dgm:prSet loTypeId="urn:microsoft.com/office/officeart/2005/8/layout/equation2" loCatId="process" qsTypeId="urn:microsoft.com/office/officeart/2005/8/quickstyle/simple1" qsCatId="simple" csTypeId="urn:microsoft.com/office/officeart/2005/8/colors/accent1_2" csCatId="accent1" phldr="1"/>
      <dgm:spPr/>
    </dgm:pt>
    <dgm:pt modelId="{2CE5A7FF-9602-474C-804C-4D376F2D5775}">
      <dgm:prSet phldrT="[Text]"/>
      <dgm:spPr>
        <a:solidFill>
          <a:srgbClr val="033B57"/>
        </a:solidFill>
      </dgm:spPr>
      <dgm:t>
        <a:bodyPr/>
        <a:lstStyle/>
        <a:p>
          <a:r>
            <a:rPr lang="en-US" dirty="0"/>
            <a:t>Treatment summary</a:t>
          </a:r>
        </a:p>
      </dgm:t>
    </dgm:pt>
    <dgm:pt modelId="{53DD6614-C322-4606-B9C7-24B1AA9CFC88}" type="parTrans" cxnId="{E1467383-1F85-48A4-9E31-80FEEE665621}">
      <dgm:prSet/>
      <dgm:spPr/>
      <dgm:t>
        <a:bodyPr/>
        <a:lstStyle/>
        <a:p>
          <a:endParaRPr lang="en-US"/>
        </a:p>
      </dgm:t>
    </dgm:pt>
    <dgm:pt modelId="{CA6D16BF-B922-41BB-8213-EECB1D334233}" type="sibTrans" cxnId="{E1467383-1F85-48A4-9E31-80FEEE665621}">
      <dgm:prSet/>
      <dgm:spPr>
        <a:solidFill>
          <a:srgbClr val="BBE0E3"/>
        </a:solidFill>
      </dgm:spPr>
      <dgm:t>
        <a:bodyPr/>
        <a:lstStyle/>
        <a:p>
          <a:endParaRPr lang="en-US"/>
        </a:p>
      </dgm:t>
    </dgm:pt>
    <dgm:pt modelId="{7C2E2A25-4DA6-4DCD-BA6C-63CED57FDDC4}">
      <dgm:prSet phldrT="[Text]"/>
      <dgm:spPr>
        <a:solidFill>
          <a:srgbClr val="033B57"/>
        </a:solidFill>
      </dgm:spPr>
      <dgm:t>
        <a:bodyPr/>
        <a:lstStyle/>
        <a:p>
          <a:r>
            <a:rPr lang="en-US" dirty="0"/>
            <a:t>Follow-up plan</a:t>
          </a:r>
        </a:p>
      </dgm:t>
    </dgm:pt>
    <dgm:pt modelId="{578D4200-987E-46B2-9A95-4ED28DB0BE47}" type="parTrans" cxnId="{F9BB5774-3503-4FC8-8E38-0464E2801ABF}">
      <dgm:prSet/>
      <dgm:spPr/>
      <dgm:t>
        <a:bodyPr/>
        <a:lstStyle/>
        <a:p>
          <a:endParaRPr lang="en-US"/>
        </a:p>
      </dgm:t>
    </dgm:pt>
    <dgm:pt modelId="{BF48114C-C0FD-4A47-9572-E6CD56873D1F}" type="sibTrans" cxnId="{F9BB5774-3503-4FC8-8E38-0464E2801ABF}">
      <dgm:prSet/>
      <dgm:spPr>
        <a:solidFill>
          <a:srgbClr val="BBE0E3"/>
        </a:solidFill>
      </dgm:spPr>
      <dgm:t>
        <a:bodyPr/>
        <a:lstStyle/>
        <a:p>
          <a:endParaRPr lang="en-US"/>
        </a:p>
      </dgm:t>
    </dgm:pt>
    <dgm:pt modelId="{AB19562D-0681-4CB4-99EE-18B51756E2B4}">
      <dgm:prSet phldrT="[Text]"/>
      <dgm:spPr>
        <a:solidFill>
          <a:srgbClr val="033B57"/>
        </a:solidFill>
      </dgm:spPr>
      <dgm:t>
        <a:bodyPr/>
        <a:lstStyle/>
        <a:p>
          <a:r>
            <a:rPr lang="en-US" dirty="0"/>
            <a:t>Survivorship Care Plan</a:t>
          </a:r>
        </a:p>
      </dgm:t>
    </dgm:pt>
    <dgm:pt modelId="{3E65EB95-1888-4684-A890-23F1D7D1CB8F}" type="parTrans" cxnId="{F0823D71-43FE-4F14-A064-F64703BFF9AA}">
      <dgm:prSet/>
      <dgm:spPr/>
      <dgm:t>
        <a:bodyPr/>
        <a:lstStyle/>
        <a:p>
          <a:endParaRPr lang="en-US"/>
        </a:p>
      </dgm:t>
    </dgm:pt>
    <dgm:pt modelId="{37EF0982-3492-47A2-8B77-0F0832D0E31A}" type="sibTrans" cxnId="{F0823D71-43FE-4F14-A064-F64703BFF9AA}">
      <dgm:prSet/>
      <dgm:spPr/>
      <dgm:t>
        <a:bodyPr/>
        <a:lstStyle/>
        <a:p>
          <a:endParaRPr lang="en-US"/>
        </a:p>
      </dgm:t>
    </dgm:pt>
    <dgm:pt modelId="{4A458DA8-E184-43B7-B2EB-8286B6D3418D}" type="pres">
      <dgm:prSet presAssocID="{1A7C12EC-D673-4872-9C87-7E816EEC0584}" presName="Name0" presStyleCnt="0">
        <dgm:presLayoutVars>
          <dgm:dir/>
          <dgm:resizeHandles val="exact"/>
        </dgm:presLayoutVars>
      </dgm:prSet>
      <dgm:spPr/>
    </dgm:pt>
    <dgm:pt modelId="{79A67ADB-D916-46A7-9B18-629D93B76D0B}" type="pres">
      <dgm:prSet presAssocID="{1A7C12EC-D673-4872-9C87-7E816EEC0584}" presName="vNodes" presStyleCnt="0"/>
      <dgm:spPr/>
    </dgm:pt>
    <dgm:pt modelId="{D9A4F632-EDBC-4DF8-B9E1-685CDAD5184A}" type="pres">
      <dgm:prSet presAssocID="{2CE5A7FF-9602-474C-804C-4D376F2D5775}" presName="node" presStyleLbl="node1" presStyleIdx="0" presStyleCnt="3">
        <dgm:presLayoutVars>
          <dgm:bulletEnabled val="1"/>
        </dgm:presLayoutVars>
      </dgm:prSet>
      <dgm:spPr/>
    </dgm:pt>
    <dgm:pt modelId="{0AE62136-4FD3-4747-AB44-71026582EA2E}" type="pres">
      <dgm:prSet presAssocID="{CA6D16BF-B922-41BB-8213-EECB1D334233}" presName="spacerT" presStyleCnt="0"/>
      <dgm:spPr/>
    </dgm:pt>
    <dgm:pt modelId="{F6374281-CF7F-47C9-9646-F46FAAFA42BF}" type="pres">
      <dgm:prSet presAssocID="{CA6D16BF-B922-41BB-8213-EECB1D334233}" presName="sibTrans" presStyleLbl="sibTrans2D1" presStyleIdx="0" presStyleCnt="2"/>
      <dgm:spPr/>
    </dgm:pt>
    <dgm:pt modelId="{EBCB0E12-0A60-4206-9553-A5E10146DE5C}" type="pres">
      <dgm:prSet presAssocID="{CA6D16BF-B922-41BB-8213-EECB1D334233}" presName="spacerB" presStyleCnt="0"/>
      <dgm:spPr/>
    </dgm:pt>
    <dgm:pt modelId="{933BFB72-4147-42C0-A9BC-88CBCA330514}" type="pres">
      <dgm:prSet presAssocID="{7C2E2A25-4DA6-4DCD-BA6C-63CED57FDDC4}" presName="node" presStyleLbl="node1" presStyleIdx="1" presStyleCnt="3">
        <dgm:presLayoutVars>
          <dgm:bulletEnabled val="1"/>
        </dgm:presLayoutVars>
      </dgm:prSet>
      <dgm:spPr/>
    </dgm:pt>
    <dgm:pt modelId="{D0CB0272-9172-4C19-BF21-C0CB9D0D5E83}" type="pres">
      <dgm:prSet presAssocID="{1A7C12EC-D673-4872-9C87-7E816EEC0584}" presName="sibTransLast" presStyleLbl="sibTrans2D1" presStyleIdx="1" presStyleCnt="2"/>
      <dgm:spPr/>
    </dgm:pt>
    <dgm:pt modelId="{96457D4C-FDA5-41B2-9647-C545D93FA0DB}" type="pres">
      <dgm:prSet presAssocID="{1A7C12EC-D673-4872-9C87-7E816EEC0584}" presName="connectorText" presStyleLbl="sibTrans2D1" presStyleIdx="1" presStyleCnt="2"/>
      <dgm:spPr/>
    </dgm:pt>
    <dgm:pt modelId="{540560E2-0267-4E5D-93CE-5ECF1068FA62}" type="pres">
      <dgm:prSet presAssocID="{1A7C12EC-D673-4872-9C87-7E816EEC0584}" presName="lastNode" presStyleLbl="node1" presStyleIdx="2" presStyleCnt="3">
        <dgm:presLayoutVars>
          <dgm:bulletEnabled val="1"/>
        </dgm:presLayoutVars>
      </dgm:prSet>
      <dgm:spPr/>
    </dgm:pt>
  </dgm:ptLst>
  <dgm:cxnLst>
    <dgm:cxn modelId="{980E740B-4F57-475D-B0B5-4999B00D49C0}" type="presOf" srcId="{7C2E2A25-4DA6-4DCD-BA6C-63CED57FDDC4}" destId="{933BFB72-4147-42C0-A9BC-88CBCA330514}" srcOrd="0" destOrd="0" presId="urn:microsoft.com/office/officeart/2005/8/layout/equation2"/>
    <dgm:cxn modelId="{F0823D71-43FE-4F14-A064-F64703BFF9AA}" srcId="{1A7C12EC-D673-4872-9C87-7E816EEC0584}" destId="{AB19562D-0681-4CB4-99EE-18B51756E2B4}" srcOrd="2" destOrd="0" parTransId="{3E65EB95-1888-4684-A890-23F1D7D1CB8F}" sibTransId="{37EF0982-3492-47A2-8B77-0F0832D0E31A}"/>
    <dgm:cxn modelId="{F9BB5774-3503-4FC8-8E38-0464E2801ABF}" srcId="{1A7C12EC-D673-4872-9C87-7E816EEC0584}" destId="{7C2E2A25-4DA6-4DCD-BA6C-63CED57FDDC4}" srcOrd="1" destOrd="0" parTransId="{578D4200-987E-46B2-9A95-4ED28DB0BE47}" sibTransId="{BF48114C-C0FD-4A47-9572-E6CD56873D1F}"/>
    <dgm:cxn modelId="{E1467383-1F85-48A4-9E31-80FEEE665621}" srcId="{1A7C12EC-D673-4872-9C87-7E816EEC0584}" destId="{2CE5A7FF-9602-474C-804C-4D376F2D5775}" srcOrd="0" destOrd="0" parTransId="{53DD6614-C322-4606-B9C7-24B1AA9CFC88}" sibTransId="{CA6D16BF-B922-41BB-8213-EECB1D334233}"/>
    <dgm:cxn modelId="{4F42A98D-8578-4145-8A09-2150EE38E270}" type="presOf" srcId="{CA6D16BF-B922-41BB-8213-EECB1D334233}" destId="{F6374281-CF7F-47C9-9646-F46FAAFA42BF}" srcOrd="0" destOrd="0" presId="urn:microsoft.com/office/officeart/2005/8/layout/equation2"/>
    <dgm:cxn modelId="{EAC1A296-36E4-4814-8B0A-68596C749B42}" type="presOf" srcId="{BF48114C-C0FD-4A47-9572-E6CD56873D1F}" destId="{D0CB0272-9172-4C19-BF21-C0CB9D0D5E83}" srcOrd="0" destOrd="0" presId="urn:microsoft.com/office/officeart/2005/8/layout/equation2"/>
    <dgm:cxn modelId="{114903B2-7DA3-47A2-ADA0-77C0407D89EC}" type="presOf" srcId="{BF48114C-C0FD-4A47-9572-E6CD56873D1F}" destId="{96457D4C-FDA5-41B2-9647-C545D93FA0DB}" srcOrd="1" destOrd="0" presId="urn:microsoft.com/office/officeart/2005/8/layout/equation2"/>
    <dgm:cxn modelId="{E841F4CE-425B-47F0-9F5D-E50FD1D5DE18}" type="presOf" srcId="{2CE5A7FF-9602-474C-804C-4D376F2D5775}" destId="{D9A4F632-EDBC-4DF8-B9E1-685CDAD5184A}" srcOrd="0" destOrd="0" presId="urn:microsoft.com/office/officeart/2005/8/layout/equation2"/>
    <dgm:cxn modelId="{6298A7F5-6853-4935-BB29-F1234F22BB7C}" type="presOf" srcId="{AB19562D-0681-4CB4-99EE-18B51756E2B4}" destId="{540560E2-0267-4E5D-93CE-5ECF1068FA62}" srcOrd="0" destOrd="0" presId="urn:microsoft.com/office/officeart/2005/8/layout/equation2"/>
    <dgm:cxn modelId="{B9FB52FC-5A28-4AD2-AC0F-DC4238530875}" type="presOf" srcId="{1A7C12EC-D673-4872-9C87-7E816EEC0584}" destId="{4A458DA8-E184-43B7-B2EB-8286B6D3418D}" srcOrd="0" destOrd="0" presId="urn:microsoft.com/office/officeart/2005/8/layout/equation2"/>
    <dgm:cxn modelId="{01417D6D-2427-4579-A8CC-C739C3D3B661}" type="presParOf" srcId="{4A458DA8-E184-43B7-B2EB-8286B6D3418D}" destId="{79A67ADB-D916-46A7-9B18-629D93B76D0B}" srcOrd="0" destOrd="0" presId="urn:microsoft.com/office/officeart/2005/8/layout/equation2"/>
    <dgm:cxn modelId="{1B3D3AB7-1B1A-4D32-A133-9CC7F3B73EE5}" type="presParOf" srcId="{79A67ADB-D916-46A7-9B18-629D93B76D0B}" destId="{D9A4F632-EDBC-4DF8-B9E1-685CDAD5184A}" srcOrd="0" destOrd="0" presId="urn:microsoft.com/office/officeart/2005/8/layout/equation2"/>
    <dgm:cxn modelId="{54A70061-0151-493E-9192-4AF88E6C938D}" type="presParOf" srcId="{79A67ADB-D916-46A7-9B18-629D93B76D0B}" destId="{0AE62136-4FD3-4747-AB44-71026582EA2E}" srcOrd="1" destOrd="0" presId="urn:microsoft.com/office/officeart/2005/8/layout/equation2"/>
    <dgm:cxn modelId="{7300BCCB-3884-48C3-A43F-BC9D1F20B219}" type="presParOf" srcId="{79A67ADB-D916-46A7-9B18-629D93B76D0B}" destId="{F6374281-CF7F-47C9-9646-F46FAAFA42BF}" srcOrd="2" destOrd="0" presId="urn:microsoft.com/office/officeart/2005/8/layout/equation2"/>
    <dgm:cxn modelId="{F73554E6-EC56-476A-B769-4A327C503253}" type="presParOf" srcId="{79A67ADB-D916-46A7-9B18-629D93B76D0B}" destId="{EBCB0E12-0A60-4206-9553-A5E10146DE5C}" srcOrd="3" destOrd="0" presId="urn:microsoft.com/office/officeart/2005/8/layout/equation2"/>
    <dgm:cxn modelId="{FC3048D4-1F6F-4E13-BF74-C2D8C5E4EC34}" type="presParOf" srcId="{79A67ADB-D916-46A7-9B18-629D93B76D0B}" destId="{933BFB72-4147-42C0-A9BC-88CBCA330514}" srcOrd="4" destOrd="0" presId="urn:microsoft.com/office/officeart/2005/8/layout/equation2"/>
    <dgm:cxn modelId="{B99A6A0A-ADC5-40F4-A207-0137DBDDA4AE}" type="presParOf" srcId="{4A458DA8-E184-43B7-B2EB-8286B6D3418D}" destId="{D0CB0272-9172-4C19-BF21-C0CB9D0D5E83}" srcOrd="1" destOrd="0" presId="urn:microsoft.com/office/officeart/2005/8/layout/equation2"/>
    <dgm:cxn modelId="{EB0143EE-E4A1-4013-9096-A8389206C0AE}" type="presParOf" srcId="{D0CB0272-9172-4C19-BF21-C0CB9D0D5E83}" destId="{96457D4C-FDA5-41B2-9647-C545D93FA0DB}" srcOrd="0" destOrd="0" presId="urn:microsoft.com/office/officeart/2005/8/layout/equation2"/>
    <dgm:cxn modelId="{735D4A4D-B7A6-4649-80DA-A38D6438A9B4}" type="presParOf" srcId="{4A458DA8-E184-43B7-B2EB-8286B6D3418D}" destId="{540560E2-0267-4E5D-93CE-5ECF1068FA62}"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DE2DF3-8543-435C-B8AC-BF4136AC5810}">
      <dsp:nvSpPr>
        <dsp:cNvPr id="0" name=""/>
        <dsp:cNvSpPr/>
      </dsp:nvSpPr>
      <dsp:spPr>
        <a:xfrm>
          <a:off x="1719847" y="230200"/>
          <a:ext cx="1748713" cy="1748713"/>
        </a:xfrm>
        <a:prstGeom prst="pieWedge">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t>Physical</a:t>
          </a:r>
          <a:endParaRPr lang="en-US" sz="1800" kern="1200" dirty="0"/>
        </a:p>
      </dsp:txBody>
      <dsp:txXfrm>
        <a:off x="2232033" y="742386"/>
        <a:ext cx="1236527" cy="1236527"/>
      </dsp:txXfrm>
    </dsp:sp>
    <dsp:sp modelId="{946C38D5-36A5-4C00-9286-32709C7A1811}">
      <dsp:nvSpPr>
        <dsp:cNvPr id="0" name=""/>
        <dsp:cNvSpPr/>
      </dsp:nvSpPr>
      <dsp:spPr>
        <a:xfrm rot="5400000">
          <a:off x="3549333" y="230200"/>
          <a:ext cx="1748713" cy="1748713"/>
        </a:xfrm>
        <a:prstGeom prst="pieWedge">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t>Psychosocial</a:t>
          </a:r>
          <a:endParaRPr lang="en-US" sz="1800" kern="1200" dirty="0"/>
        </a:p>
      </dsp:txBody>
      <dsp:txXfrm rot="-5400000">
        <a:off x="3549333" y="742386"/>
        <a:ext cx="1236527" cy="1236527"/>
      </dsp:txXfrm>
    </dsp:sp>
    <dsp:sp modelId="{0163712F-66E8-4C97-833F-6ACFE532B9CC}">
      <dsp:nvSpPr>
        <dsp:cNvPr id="0" name=""/>
        <dsp:cNvSpPr/>
      </dsp:nvSpPr>
      <dsp:spPr>
        <a:xfrm rot="10800000">
          <a:off x="3549333" y="2059686"/>
          <a:ext cx="1748713" cy="1748713"/>
        </a:xfrm>
        <a:prstGeom prst="pieWedge">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Practical</a:t>
          </a:r>
        </a:p>
      </dsp:txBody>
      <dsp:txXfrm rot="10800000">
        <a:off x="3549333" y="2059686"/>
        <a:ext cx="1236527" cy="1236527"/>
      </dsp:txXfrm>
    </dsp:sp>
    <dsp:sp modelId="{B8CDB9BE-A5F2-44C3-BB19-04E63B8691C3}">
      <dsp:nvSpPr>
        <dsp:cNvPr id="0" name=""/>
        <dsp:cNvSpPr/>
      </dsp:nvSpPr>
      <dsp:spPr>
        <a:xfrm rot="16200000">
          <a:off x="1719847" y="2059686"/>
          <a:ext cx="1748713" cy="1748713"/>
        </a:xfrm>
        <a:prstGeom prst="pieWedge">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t>Spiritual</a:t>
          </a:r>
          <a:endParaRPr lang="en-US" sz="1800" kern="1200" dirty="0"/>
        </a:p>
      </dsp:txBody>
      <dsp:txXfrm rot="5400000">
        <a:off x="2232033" y="2059686"/>
        <a:ext cx="1236527" cy="1236527"/>
      </dsp:txXfrm>
    </dsp:sp>
    <dsp:sp modelId="{3B9CA3C5-C21E-4F3C-BEE2-FC090EB0B932}">
      <dsp:nvSpPr>
        <dsp:cNvPr id="0" name=""/>
        <dsp:cNvSpPr/>
      </dsp:nvSpPr>
      <dsp:spPr>
        <a:xfrm>
          <a:off x="3207061" y="1655826"/>
          <a:ext cx="603770" cy="525018"/>
        </a:xfrm>
        <a:prstGeom prst="circularArrow">
          <a:avLst/>
        </a:prstGeom>
        <a:solidFill>
          <a:schemeClr val="accent2">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081C281-5696-48EF-A20C-376158A1D791}">
      <dsp:nvSpPr>
        <dsp:cNvPr id="0" name=""/>
        <dsp:cNvSpPr/>
      </dsp:nvSpPr>
      <dsp:spPr>
        <a:xfrm rot="10800000">
          <a:off x="3207061" y="1857756"/>
          <a:ext cx="603770" cy="525018"/>
        </a:xfrm>
        <a:prstGeom prst="circularArrow">
          <a:avLst/>
        </a:prstGeom>
        <a:solidFill>
          <a:schemeClr val="accent2">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368A6D-90FC-4E24-9ACA-C993081FE1F7}">
      <dsp:nvSpPr>
        <dsp:cNvPr id="0" name=""/>
        <dsp:cNvSpPr/>
      </dsp:nvSpPr>
      <dsp:spPr>
        <a:xfrm>
          <a:off x="0" y="192145"/>
          <a:ext cx="8077200" cy="302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296E760-DDB9-44CE-B105-37C5DD5A2290}">
      <dsp:nvSpPr>
        <dsp:cNvPr id="0" name=""/>
        <dsp:cNvSpPr/>
      </dsp:nvSpPr>
      <dsp:spPr>
        <a:xfrm>
          <a:off x="403860" y="15025"/>
          <a:ext cx="5654040" cy="35424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marL="0" lvl="0" indent="0" algn="l" defTabSz="889000">
            <a:lnSpc>
              <a:spcPct val="90000"/>
            </a:lnSpc>
            <a:spcBef>
              <a:spcPct val="0"/>
            </a:spcBef>
            <a:spcAft>
              <a:spcPct val="35000"/>
            </a:spcAft>
            <a:buNone/>
          </a:pPr>
          <a:r>
            <a:rPr lang="en-US" sz="2000" kern="1200" dirty="0"/>
            <a:t>Pain</a:t>
          </a:r>
        </a:p>
      </dsp:txBody>
      <dsp:txXfrm>
        <a:off x="421153" y="32318"/>
        <a:ext cx="5619454" cy="319654"/>
      </dsp:txXfrm>
    </dsp:sp>
    <dsp:sp modelId="{147F2609-F92F-40B2-82CE-146F6C696098}">
      <dsp:nvSpPr>
        <dsp:cNvPr id="0" name=""/>
        <dsp:cNvSpPr/>
      </dsp:nvSpPr>
      <dsp:spPr>
        <a:xfrm>
          <a:off x="0" y="736465"/>
          <a:ext cx="8077200" cy="302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028C621-0F28-4EB6-8C3D-32BC7CF68EDA}">
      <dsp:nvSpPr>
        <dsp:cNvPr id="0" name=""/>
        <dsp:cNvSpPr/>
      </dsp:nvSpPr>
      <dsp:spPr>
        <a:xfrm>
          <a:off x="403860" y="559345"/>
          <a:ext cx="5654040" cy="35424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marL="0" lvl="0" indent="0" algn="l" defTabSz="889000">
            <a:lnSpc>
              <a:spcPct val="90000"/>
            </a:lnSpc>
            <a:spcBef>
              <a:spcPct val="0"/>
            </a:spcBef>
            <a:spcAft>
              <a:spcPct val="35000"/>
            </a:spcAft>
            <a:buNone/>
          </a:pPr>
          <a:r>
            <a:rPr lang="en-US" sz="2000" kern="1200"/>
            <a:t>Fatigue</a:t>
          </a:r>
          <a:endParaRPr lang="en-US" sz="2000" kern="1200" dirty="0"/>
        </a:p>
      </dsp:txBody>
      <dsp:txXfrm>
        <a:off x="421153" y="576638"/>
        <a:ext cx="5619454" cy="319654"/>
      </dsp:txXfrm>
    </dsp:sp>
    <dsp:sp modelId="{43C08FC8-099C-402C-BE71-00CDE3D627E1}">
      <dsp:nvSpPr>
        <dsp:cNvPr id="0" name=""/>
        <dsp:cNvSpPr/>
      </dsp:nvSpPr>
      <dsp:spPr>
        <a:xfrm>
          <a:off x="0" y="1280785"/>
          <a:ext cx="8077200" cy="302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7B8B34-33A3-4D3C-840D-96AC43215DDF}">
      <dsp:nvSpPr>
        <dsp:cNvPr id="0" name=""/>
        <dsp:cNvSpPr/>
      </dsp:nvSpPr>
      <dsp:spPr>
        <a:xfrm>
          <a:off x="403860" y="1103665"/>
          <a:ext cx="5654040" cy="35424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marL="0" lvl="0" indent="0" algn="l" defTabSz="889000">
            <a:lnSpc>
              <a:spcPct val="90000"/>
            </a:lnSpc>
            <a:spcBef>
              <a:spcPct val="0"/>
            </a:spcBef>
            <a:spcAft>
              <a:spcPct val="35000"/>
            </a:spcAft>
            <a:buNone/>
          </a:pPr>
          <a:r>
            <a:rPr lang="en-US" sz="2000" kern="1200" dirty="0"/>
            <a:t>Anemia</a:t>
          </a:r>
        </a:p>
      </dsp:txBody>
      <dsp:txXfrm>
        <a:off x="421153" y="1120958"/>
        <a:ext cx="5619454" cy="319654"/>
      </dsp:txXfrm>
    </dsp:sp>
    <dsp:sp modelId="{DB0F0BDB-0076-449F-AE1B-F1BFC246F961}">
      <dsp:nvSpPr>
        <dsp:cNvPr id="0" name=""/>
        <dsp:cNvSpPr/>
      </dsp:nvSpPr>
      <dsp:spPr>
        <a:xfrm>
          <a:off x="0" y="1825104"/>
          <a:ext cx="8077200" cy="302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11E143-91EF-4C0A-AC7D-1B360C8E3FA5}">
      <dsp:nvSpPr>
        <dsp:cNvPr id="0" name=""/>
        <dsp:cNvSpPr/>
      </dsp:nvSpPr>
      <dsp:spPr>
        <a:xfrm>
          <a:off x="403860" y="1647984"/>
          <a:ext cx="5654040" cy="35424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marL="0" lvl="0" indent="0" algn="l" defTabSz="889000">
            <a:lnSpc>
              <a:spcPct val="90000"/>
            </a:lnSpc>
            <a:spcBef>
              <a:spcPct val="0"/>
            </a:spcBef>
            <a:spcAft>
              <a:spcPct val="35000"/>
            </a:spcAft>
            <a:buNone/>
          </a:pPr>
          <a:r>
            <a:rPr lang="en-US" sz="2000" kern="1200"/>
            <a:t>Weight gain/loss</a:t>
          </a:r>
          <a:endParaRPr lang="en-US" sz="2000" kern="1200" dirty="0"/>
        </a:p>
      </dsp:txBody>
      <dsp:txXfrm>
        <a:off x="421153" y="1665277"/>
        <a:ext cx="5619454" cy="319654"/>
      </dsp:txXfrm>
    </dsp:sp>
    <dsp:sp modelId="{3227AE7D-32AB-4A9C-8BD5-6A0DA9378363}">
      <dsp:nvSpPr>
        <dsp:cNvPr id="0" name=""/>
        <dsp:cNvSpPr/>
      </dsp:nvSpPr>
      <dsp:spPr>
        <a:xfrm>
          <a:off x="0" y="2369424"/>
          <a:ext cx="8077200" cy="302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5846C89-4D45-4488-B71B-3618D40F247B}">
      <dsp:nvSpPr>
        <dsp:cNvPr id="0" name=""/>
        <dsp:cNvSpPr/>
      </dsp:nvSpPr>
      <dsp:spPr>
        <a:xfrm>
          <a:off x="403860" y="2192304"/>
          <a:ext cx="5654040" cy="35424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marL="0" lvl="0" indent="0" algn="l" defTabSz="889000">
            <a:lnSpc>
              <a:spcPct val="90000"/>
            </a:lnSpc>
            <a:spcBef>
              <a:spcPct val="0"/>
            </a:spcBef>
            <a:spcAft>
              <a:spcPct val="35000"/>
            </a:spcAft>
            <a:buNone/>
          </a:pPr>
          <a:r>
            <a:rPr lang="en-US" sz="2000" kern="1200"/>
            <a:t>Nausea/vomiting</a:t>
          </a:r>
          <a:endParaRPr lang="en-US" sz="2000" kern="1200" dirty="0"/>
        </a:p>
      </dsp:txBody>
      <dsp:txXfrm>
        <a:off x="421153" y="2209597"/>
        <a:ext cx="5619454" cy="319654"/>
      </dsp:txXfrm>
    </dsp:sp>
    <dsp:sp modelId="{5D72BB9F-B3B2-4503-B954-DBEF8FD3C61B}">
      <dsp:nvSpPr>
        <dsp:cNvPr id="0" name=""/>
        <dsp:cNvSpPr/>
      </dsp:nvSpPr>
      <dsp:spPr>
        <a:xfrm>
          <a:off x="0" y="2913744"/>
          <a:ext cx="8077200" cy="302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A958255-64CD-4229-9920-4413F89A0ADD}">
      <dsp:nvSpPr>
        <dsp:cNvPr id="0" name=""/>
        <dsp:cNvSpPr/>
      </dsp:nvSpPr>
      <dsp:spPr>
        <a:xfrm>
          <a:off x="403860" y="2736624"/>
          <a:ext cx="5654040" cy="35424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marL="0" lvl="0" indent="0" algn="l" defTabSz="889000">
            <a:lnSpc>
              <a:spcPct val="90000"/>
            </a:lnSpc>
            <a:spcBef>
              <a:spcPct val="0"/>
            </a:spcBef>
            <a:spcAft>
              <a:spcPct val="35000"/>
            </a:spcAft>
            <a:buNone/>
          </a:pPr>
          <a:r>
            <a:rPr lang="en-US" sz="2000" kern="1200"/>
            <a:t>Self-care and mobility issues</a:t>
          </a:r>
          <a:endParaRPr lang="en-US" sz="2000" kern="1200" dirty="0"/>
        </a:p>
      </dsp:txBody>
      <dsp:txXfrm>
        <a:off x="421153" y="2753917"/>
        <a:ext cx="5619454" cy="319654"/>
      </dsp:txXfrm>
    </dsp:sp>
    <dsp:sp modelId="{2829BAD6-1B6B-41BA-AA95-21350128C8F3}">
      <dsp:nvSpPr>
        <dsp:cNvPr id="0" name=""/>
        <dsp:cNvSpPr/>
      </dsp:nvSpPr>
      <dsp:spPr>
        <a:xfrm>
          <a:off x="0" y="3458065"/>
          <a:ext cx="8077200" cy="302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777EB13-E94C-4645-A497-A7171F669A30}">
      <dsp:nvSpPr>
        <dsp:cNvPr id="0" name=""/>
        <dsp:cNvSpPr/>
      </dsp:nvSpPr>
      <dsp:spPr>
        <a:xfrm>
          <a:off x="403860" y="3280944"/>
          <a:ext cx="5654040" cy="35424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marL="0" lvl="0" indent="0" algn="l" defTabSz="889000">
            <a:lnSpc>
              <a:spcPct val="90000"/>
            </a:lnSpc>
            <a:spcBef>
              <a:spcPct val="0"/>
            </a:spcBef>
            <a:spcAft>
              <a:spcPct val="35000"/>
            </a:spcAft>
            <a:buNone/>
          </a:pPr>
          <a:r>
            <a:rPr lang="en-US" sz="2000" kern="1200"/>
            <a:t>Other treatment side effects</a:t>
          </a:r>
          <a:endParaRPr lang="en-US" sz="2000" kern="1200" dirty="0"/>
        </a:p>
      </dsp:txBody>
      <dsp:txXfrm>
        <a:off x="421153" y="3298237"/>
        <a:ext cx="5619454" cy="319654"/>
      </dsp:txXfrm>
    </dsp:sp>
    <dsp:sp modelId="{25BAEA30-EDD6-4440-AFC4-6701CC2576FC}">
      <dsp:nvSpPr>
        <dsp:cNvPr id="0" name=""/>
        <dsp:cNvSpPr/>
      </dsp:nvSpPr>
      <dsp:spPr>
        <a:xfrm>
          <a:off x="0" y="4002385"/>
          <a:ext cx="8077200" cy="302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747B251-9614-49E3-A563-8C220C97E035}">
      <dsp:nvSpPr>
        <dsp:cNvPr id="0" name=""/>
        <dsp:cNvSpPr/>
      </dsp:nvSpPr>
      <dsp:spPr>
        <a:xfrm>
          <a:off x="403860" y="3825264"/>
          <a:ext cx="5654040" cy="35424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marL="0" lvl="0" indent="0" algn="l" defTabSz="889000">
            <a:lnSpc>
              <a:spcPct val="90000"/>
            </a:lnSpc>
            <a:spcBef>
              <a:spcPct val="0"/>
            </a:spcBef>
            <a:spcAft>
              <a:spcPct val="35000"/>
            </a:spcAft>
            <a:buNone/>
          </a:pPr>
          <a:r>
            <a:rPr lang="en-US" sz="2000" kern="1200"/>
            <a:t>Life-threatening medical emergencies</a:t>
          </a:r>
          <a:endParaRPr lang="en-US" sz="2000" kern="1200" dirty="0"/>
        </a:p>
      </dsp:txBody>
      <dsp:txXfrm>
        <a:off x="421153" y="3842557"/>
        <a:ext cx="5619454" cy="3196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368A6D-90FC-4E24-9ACA-C993081FE1F7}">
      <dsp:nvSpPr>
        <dsp:cNvPr id="0" name=""/>
        <dsp:cNvSpPr/>
      </dsp:nvSpPr>
      <dsp:spPr>
        <a:xfrm>
          <a:off x="0" y="280729"/>
          <a:ext cx="8229600" cy="403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296E760-DDB9-44CE-B105-37C5DD5A2290}">
      <dsp:nvSpPr>
        <dsp:cNvPr id="0" name=""/>
        <dsp:cNvSpPr/>
      </dsp:nvSpPr>
      <dsp:spPr>
        <a:xfrm>
          <a:off x="411480" y="44569"/>
          <a:ext cx="5760720" cy="47232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bg1"/>
              </a:solidFill>
            </a:rPr>
            <a:t>Body image issues</a:t>
          </a:r>
        </a:p>
      </dsp:txBody>
      <dsp:txXfrm>
        <a:off x="434537" y="67626"/>
        <a:ext cx="5714606" cy="426206"/>
      </dsp:txXfrm>
    </dsp:sp>
    <dsp:sp modelId="{457F8FC0-9D8C-4994-9125-300C474F0920}">
      <dsp:nvSpPr>
        <dsp:cNvPr id="0" name=""/>
        <dsp:cNvSpPr/>
      </dsp:nvSpPr>
      <dsp:spPr>
        <a:xfrm>
          <a:off x="0" y="1006489"/>
          <a:ext cx="8229600" cy="403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4D9E801-B466-4E65-9C5D-0C03DDC686E8}">
      <dsp:nvSpPr>
        <dsp:cNvPr id="0" name=""/>
        <dsp:cNvSpPr/>
      </dsp:nvSpPr>
      <dsp:spPr>
        <a:xfrm>
          <a:off x="411480" y="770329"/>
          <a:ext cx="5760720" cy="47232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11200">
            <a:lnSpc>
              <a:spcPct val="90000"/>
            </a:lnSpc>
            <a:spcBef>
              <a:spcPct val="0"/>
            </a:spcBef>
            <a:spcAft>
              <a:spcPct val="35000"/>
            </a:spcAft>
            <a:buNone/>
          </a:pPr>
          <a:r>
            <a:rPr lang="en-US" sz="1600" kern="1200" dirty="0">
              <a:solidFill>
                <a:schemeClr val="bg1"/>
              </a:solidFill>
            </a:rPr>
            <a:t>Anxiety and depression</a:t>
          </a:r>
        </a:p>
      </dsp:txBody>
      <dsp:txXfrm>
        <a:off x="434537" y="793386"/>
        <a:ext cx="5714606" cy="426206"/>
      </dsp:txXfrm>
    </dsp:sp>
    <dsp:sp modelId="{B26B9748-9658-4DBE-B727-65F4290AAFDA}">
      <dsp:nvSpPr>
        <dsp:cNvPr id="0" name=""/>
        <dsp:cNvSpPr/>
      </dsp:nvSpPr>
      <dsp:spPr>
        <a:xfrm>
          <a:off x="0" y="1732249"/>
          <a:ext cx="8229600" cy="403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E9A2FFC-A757-48E5-8CC9-E3950D4090AC}">
      <dsp:nvSpPr>
        <dsp:cNvPr id="0" name=""/>
        <dsp:cNvSpPr/>
      </dsp:nvSpPr>
      <dsp:spPr>
        <a:xfrm>
          <a:off x="411480" y="1496089"/>
          <a:ext cx="5760720" cy="47232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11200">
            <a:lnSpc>
              <a:spcPct val="90000"/>
            </a:lnSpc>
            <a:spcBef>
              <a:spcPct val="0"/>
            </a:spcBef>
            <a:spcAft>
              <a:spcPct val="35000"/>
            </a:spcAft>
            <a:buNone/>
          </a:pPr>
          <a:r>
            <a:rPr lang="en-US" sz="1600" kern="1200" dirty="0">
              <a:solidFill>
                <a:schemeClr val="bg1"/>
              </a:solidFill>
            </a:rPr>
            <a:t>Changes in relationships and roles in family</a:t>
          </a:r>
        </a:p>
      </dsp:txBody>
      <dsp:txXfrm>
        <a:off x="434537" y="1519146"/>
        <a:ext cx="5714606" cy="426206"/>
      </dsp:txXfrm>
    </dsp:sp>
    <dsp:sp modelId="{71E585E8-3039-468F-BDF5-40E21435FA02}">
      <dsp:nvSpPr>
        <dsp:cNvPr id="0" name=""/>
        <dsp:cNvSpPr/>
      </dsp:nvSpPr>
      <dsp:spPr>
        <a:xfrm>
          <a:off x="0" y="2458009"/>
          <a:ext cx="8229600" cy="403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D63DB9A-C3BF-478B-8770-1B4F6EEA8F4E}">
      <dsp:nvSpPr>
        <dsp:cNvPr id="0" name=""/>
        <dsp:cNvSpPr/>
      </dsp:nvSpPr>
      <dsp:spPr>
        <a:xfrm>
          <a:off x="411480" y="2221849"/>
          <a:ext cx="5760720" cy="47232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11200">
            <a:lnSpc>
              <a:spcPct val="90000"/>
            </a:lnSpc>
            <a:spcBef>
              <a:spcPct val="0"/>
            </a:spcBef>
            <a:spcAft>
              <a:spcPct val="35000"/>
            </a:spcAft>
            <a:buNone/>
          </a:pPr>
          <a:r>
            <a:rPr lang="en-US" sz="1600" kern="1200" dirty="0">
              <a:solidFill>
                <a:schemeClr val="bg1"/>
              </a:solidFill>
            </a:rPr>
            <a:t>Caregiver burden and support needs</a:t>
          </a:r>
        </a:p>
      </dsp:txBody>
      <dsp:txXfrm>
        <a:off x="434537" y="2244906"/>
        <a:ext cx="5714606" cy="426206"/>
      </dsp:txXfrm>
    </dsp:sp>
    <dsp:sp modelId="{37FCDF53-62D6-459C-8CF7-A990375B8A05}">
      <dsp:nvSpPr>
        <dsp:cNvPr id="0" name=""/>
        <dsp:cNvSpPr/>
      </dsp:nvSpPr>
      <dsp:spPr>
        <a:xfrm>
          <a:off x="0" y="3183769"/>
          <a:ext cx="8229600" cy="403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5AED3F-1FE6-45E9-BF43-3573B2D95381}">
      <dsp:nvSpPr>
        <dsp:cNvPr id="0" name=""/>
        <dsp:cNvSpPr/>
      </dsp:nvSpPr>
      <dsp:spPr>
        <a:xfrm>
          <a:off x="411480" y="2947609"/>
          <a:ext cx="5760720" cy="47232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11200">
            <a:lnSpc>
              <a:spcPct val="90000"/>
            </a:lnSpc>
            <a:spcBef>
              <a:spcPct val="0"/>
            </a:spcBef>
            <a:spcAft>
              <a:spcPct val="35000"/>
            </a:spcAft>
            <a:buNone/>
          </a:pPr>
          <a:r>
            <a:rPr lang="en-US" sz="1600" kern="1200" dirty="0">
              <a:solidFill>
                <a:schemeClr val="bg1"/>
              </a:solidFill>
            </a:rPr>
            <a:t>Stigma, fear, social isolation</a:t>
          </a:r>
        </a:p>
      </dsp:txBody>
      <dsp:txXfrm>
        <a:off x="434537" y="2970666"/>
        <a:ext cx="5714606" cy="426206"/>
      </dsp:txXfrm>
    </dsp:sp>
    <dsp:sp modelId="{084D66B5-6E2B-4321-A57A-8EC256A8A715}">
      <dsp:nvSpPr>
        <dsp:cNvPr id="0" name=""/>
        <dsp:cNvSpPr/>
      </dsp:nvSpPr>
      <dsp:spPr>
        <a:xfrm>
          <a:off x="0" y="3909529"/>
          <a:ext cx="8229600" cy="403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8C9A733-08CB-4F88-AEC5-11394F06506F}">
      <dsp:nvSpPr>
        <dsp:cNvPr id="0" name=""/>
        <dsp:cNvSpPr/>
      </dsp:nvSpPr>
      <dsp:spPr>
        <a:xfrm>
          <a:off x="411480" y="3673369"/>
          <a:ext cx="5760720" cy="47232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11200">
            <a:lnSpc>
              <a:spcPct val="90000"/>
            </a:lnSpc>
            <a:spcBef>
              <a:spcPct val="0"/>
            </a:spcBef>
            <a:spcAft>
              <a:spcPct val="35000"/>
            </a:spcAft>
            <a:buNone/>
          </a:pPr>
          <a:r>
            <a:rPr lang="en-US" sz="1600" kern="1200" dirty="0">
              <a:solidFill>
                <a:schemeClr val="bg1"/>
              </a:solidFill>
            </a:rPr>
            <a:t>Mental health</a:t>
          </a:r>
        </a:p>
      </dsp:txBody>
      <dsp:txXfrm>
        <a:off x="434537" y="3696426"/>
        <a:ext cx="5714606" cy="4262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368A6D-90FC-4E24-9ACA-C993081FE1F7}">
      <dsp:nvSpPr>
        <dsp:cNvPr id="0" name=""/>
        <dsp:cNvSpPr/>
      </dsp:nvSpPr>
      <dsp:spPr>
        <a:xfrm>
          <a:off x="0" y="413459"/>
          <a:ext cx="8077200" cy="604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296E760-DDB9-44CE-B105-37C5DD5A2290}">
      <dsp:nvSpPr>
        <dsp:cNvPr id="0" name=""/>
        <dsp:cNvSpPr/>
      </dsp:nvSpPr>
      <dsp:spPr>
        <a:xfrm>
          <a:off x="403860" y="59219"/>
          <a:ext cx="5654040" cy="70848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marL="0" lvl="0" indent="0" algn="l" defTabSz="1066800">
            <a:lnSpc>
              <a:spcPct val="90000"/>
            </a:lnSpc>
            <a:spcBef>
              <a:spcPct val="0"/>
            </a:spcBef>
            <a:spcAft>
              <a:spcPct val="35000"/>
            </a:spcAft>
            <a:buNone/>
          </a:pPr>
          <a:r>
            <a:rPr lang="en-US" sz="2400" kern="1200" dirty="0">
              <a:solidFill>
                <a:schemeClr val="bg1"/>
              </a:solidFill>
            </a:rPr>
            <a:t>Financial</a:t>
          </a:r>
        </a:p>
      </dsp:txBody>
      <dsp:txXfrm>
        <a:off x="438445" y="93804"/>
        <a:ext cx="5584870" cy="639310"/>
      </dsp:txXfrm>
    </dsp:sp>
    <dsp:sp modelId="{42B8F26A-0FC2-4B31-AA77-22D92265CD33}">
      <dsp:nvSpPr>
        <dsp:cNvPr id="0" name=""/>
        <dsp:cNvSpPr/>
      </dsp:nvSpPr>
      <dsp:spPr>
        <a:xfrm>
          <a:off x="0" y="1502099"/>
          <a:ext cx="8077200" cy="604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0487EAC-7461-40C9-A25F-44A13E0EF194}">
      <dsp:nvSpPr>
        <dsp:cNvPr id="0" name=""/>
        <dsp:cNvSpPr/>
      </dsp:nvSpPr>
      <dsp:spPr>
        <a:xfrm>
          <a:off x="403860" y="1147859"/>
          <a:ext cx="5654040" cy="70848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marL="0" lvl="0" indent="0" algn="l" defTabSz="1066800">
            <a:lnSpc>
              <a:spcPct val="90000"/>
            </a:lnSpc>
            <a:spcBef>
              <a:spcPct val="0"/>
            </a:spcBef>
            <a:spcAft>
              <a:spcPct val="35000"/>
            </a:spcAft>
            <a:buNone/>
          </a:pPr>
          <a:r>
            <a:rPr lang="en-US" sz="2400" kern="1200">
              <a:solidFill>
                <a:schemeClr val="bg1"/>
              </a:solidFill>
            </a:rPr>
            <a:t>Ability to work</a:t>
          </a:r>
          <a:endParaRPr lang="en-US" sz="2400" kern="1200" dirty="0">
            <a:solidFill>
              <a:schemeClr val="bg1"/>
            </a:solidFill>
          </a:endParaRPr>
        </a:p>
      </dsp:txBody>
      <dsp:txXfrm>
        <a:off x="438445" y="1182444"/>
        <a:ext cx="5584870" cy="639310"/>
      </dsp:txXfrm>
    </dsp:sp>
    <dsp:sp modelId="{E1FAF335-CD33-4107-921E-9947DD24F629}">
      <dsp:nvSpPr>
        <dsp:cNvPr id="0" name=""/>
        <dsp:cNvSpPr/>
      </dsp:nvSpPr>
      <dsp:spPr>
        <a:xfrm>
          <a:off x="0" y="2590739"/>
          <a:ext cx="8077200" cy="604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C481B95-724D-482C-96BE-306D22801DF9}">
      <dsp:nvSpPr>
        <dsp:cNvPr id="0" name=""/>
        <dsp:cNvSpPr/>
      </dsp:nvSpPr>
      <dsp:spPr>
        <a:xfrm>
          <a:off x="403860" y="2236499"/>
          <a:ext cx="5654040" cy="70848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marL="0" lvl="0" indent="0" algn="l" defTabSz="1066800">
            <a:lnSpc>
              <a:spcPct val="90000"/>
            </a:lnSpc>
            <a:spcBef>
              <a:spcPct val="0"/>
            </a:spcBef>
            <a:spcAft>
              <a:spcPct val="35000"/>
            </a:spcAft>
            <a:buNone/>
          </a:pPr>
          <a:r>
            <a:rPr lang="en-US" sz="2400" kern="1200">
              <a:solidFill>
                <a:schemeClr val="bg1"/>
              </a:solidFill>
            </a:rPr>
            <a:t>Food, housing, utilities</a:t>
          </a:r>
          <a:endParaRPr lang="en-US" sz="2400" kern="1200" dirty="0">
            <a:solidFill>
              <a:schemeClr val="bg1"/>
            </a:solidFill>
          </a:endParaRPr>
        </a:p>
      </dsp:txBody>
      <dsp:txXfrm>
        <a:off x="438445" y="2271084"/>
        <a:ext cx="5584870" cy="639310"/>
      </dsp:txXfrm>
    </dsp:sp>
    <dsp:sp modelId="{74D64AAF-5E7E-4CA9-B3E4-16BCDF49B270}">
      <dsp:nvSpPr>
        <dsp:cNvPr id="0" name=""/>
        <dsp:cNvSpPr/>
      </dsp:nvSpPr>
      <dsp:spPr>
        <a:xfrm>
          <a:off x="0" y="3679379"/>
          <a:ext cx="8077200" cy="604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9E30B24-F0E2-4225-A208-F894AD148972}">
      <dsp:nvSpPr>
        <dsp:cNvPr id="0" name=""/>
        <dsp:cNvSpPr/>
      </dsp:nvSpPr>
      <dsp:spPr>
        <a:xfrm>
          <a:off x="403860" y="3325139"/>
          <a:ext cx="5654040" cy="70848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marL="0" lvl="0" indent="0" algn="l" defTabSz="1066800">
            <a:lnSpc>
              <a:spcPct val="90000"/>
            </a:lnSpc>
            <a:spcBef>
              <a:spcPct val="0"/>
            </a:spcBef>
            <a:spcAft>
              <a:spcPct val="35000"/>
            </a:spcAft>
            <a:buNone/>
          </a:pPr>
          <a:r>
            <a:rPr lang="en-US" sz="2400" kern="1200">
              <a:solidFill>
                <a:schemeClr val="bg1"/>
              </a:solidFill>
            </a:rPr>
            <a:t>Legal</a:t>
          </a:r>
          <a:endParaRPr lang="en-US" sz="2400" kern="1200" dirty="0">
            <a:solidFill>
              <a:schemeClr val="bg1"/>
            </a:solidFill>
          </a:endParaRPr>
        </a:p>
      </dsp:txBody>
      <dsp:txXfrm>
        <a:off x="438445" y="3359724"/>
        <a:ext cx="5584870" cy="6393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368A6D-90FC-4E24-9ACA-C993081FE1F7}">
      <dsp:nvSpPr>
        <dsp:cNvPr id="0" name=""/>
        <dsp:cNvSpPr/>
      </dsp:nvSpPr>
      <dsp:spPr>
        <a:xfrm>
          <a:off x="0" y="501899"/>
          <a:ext cx="7772400" cy="756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296E760-DDB9-44CE-B105-37C5DD5A2290}">
      <dsp:nvSpPr>
        <dsp:cNvPr id="0" name=""/>
        <dsp:cNvSpPr/>
      </dsp:nvSpPr>
      <dsp:spPr>
        <a:xfrm>
          <a:off x="388620" y="59099"/>
          <a:ext cx="5440680" cy="88560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645" tIns="0" rIns="205645" bIns="0" numCol="1" spcCol="1270" anchor="ctr" anchorCtr="0">
          <a:noAutofit/>
        </a:bodyPr>
        <a:lstStyle/>
        <a:p>
          <a:pPr marL="0" lvl="0" indent="0" algn="l" defTabSz="1066800">
            <a:lnSpc>
              <a:spcPct val="90000"/>
            </a:lnSpc>
            <a:spcBef>
              <a:spcPct val="0"/>
            </a:spcBef>
            <a:spcAft>
              <a:spcPct val="35000"/>
            </a:spcAft>
            <a:buNone/>
          </a:pPr>
          <a:r>
            <a:rPr lang="en-US" sz="2400" kern="1200" dirty="0">
              <a:solidFill>
                <a:schemeClr val="bg1"/>
              </a:solidFill>
            </a:rPr>
            <a:t>Finding meaning in illness</a:t>
          </a:r>
        </a:p>
      </dsp:txBody>
      <dsp:txXfrm>
        <a:off x="431851" y="102330"/>
        <a:ext cx="5354218" cy="799138"/>
      </dsp:txXfrm>
    </dsp:sp>
    <dsp:sp modelId="{4807E8D5-46E0-4A63-81FD-59D3E6AE4673}">
      <dsp:nvSpPr>
        <dsp:cNvPr id="0" name=""/>
        <dsp:cNvSpPr/>
      </dsp:nvSpPr>
      <dsp:spPr>
        <a:xfrm>
          <a:off x="0" y="1862700"/>
          <a:ext cx="7772400" cy="756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9611368-71E9-4E95-BF88-6AB65EF6162F}">
      <dsp:nvSpPr>
        <dsp:cNvPr id="0" name=""/>
        <dsp:cNvSpPr/>
      </dsp:nvSpPr>
      <dsp:spPr>
        <a:xfrm>
          <a:off x="388620" y="1419899"/>
          <a:ext cx="5440680" cy="88560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645" tIns="0" rIns="205645" bIns="0" numCol="1" spcCol="1270" anchor="ctr" anchorCtr="0">
          <a:noAutofit/>
        </a:bodyPr>
        <a:lstStyle/>
        <a:p>
          <a:pPr marL="0" lvl="0" indent="0" algn="l" defTabSz="1066800">
            <a:lnSpc>
              <a:spcPct val="90000"/>
            </a:lnSpc>
            <a:spcBef>
              <a:spcPct val="0"/>
            </a:spcBef>
            <a:spcAft>
              <a:spcPct val="35000"/>
            </a:spcAft>
            <a:buNone/>
          </a:pPr>
          <a:r>
            <a:rPr lang="en-US" sz="2400" kern="1200">
              <a:solidFill>
                <a:schemeClr val="bg1"/>
              </a:solidFill>
            </a:rPr>
            <a:t>Changes in belief</a:t>
          </a:r>
          <a:endParaRPr lang="en-US" sz="2400" kern="1200" dirty="0">
            <a:solidFill>
              <a:schemeClr val="bg1"/>
            </a:solidFill>
          </a:endParaRPr>
        </a:p>
      </dsp:txBody>
      <dsp:txXfrm>
        <a:off x="431851" y="1463130"/>
        <a:ext cx="5354218" cy="799138"/>
      </dsp:txXfrm>
    </dsp:sp>
    <dsp:sp modelId="{E01C97C1-7151-4F94-AEC4-1C0FD57E91B0}">
      <dsp:nvSpPr>
        <dsp:cNvPr id="0" name=""/>
        <dsp:cNvSpPr/>
      </dsp:nvSpPr>
      <dsp:spPr>
        <a:xfrm>
          <a:off x="0" y="3223500"/>
          <a:ext cx="7772400" cy="756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6741705-E6A4-4688-B217-7E77E8AB07E9}">
      <dsp:nvSpPr>
        <dsp:cNvPr id="0" name=""/>
        <dsp:cNvSpPr/>
      </dsp:nvSpPr>
      <dsp:spPr>
        <a:xfrm>
          <a:off x="388620" y="2780700"/>
          <a:ext cx="5440680" cy="88560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645" tIns="0" rIns="205645" bIns="0" numCol="1" spcCol="1270" anchor="ctr" anchorCtr="0">
          <a:noAutofit/>
        </a:bodyPr>
        <a:lstStyle/>
        <a:p>
          <a:pPr marL="0" lvl="0" indent="0" algn="l" defTabSz="1066800">
            <a:lnSpc>
              <a:spcPct val="90000"/>
            </a:lnSpc>
            <a:spcBef>
              <a:spcPct val="0"/>
            </a:spcBef>
            <a:spcAft>
              <a:spcPct val="35000"/>
            </a:spcAft>
            <a:buNone/>
          </a:pPr>
          <a:r>
            <a:rPr lang="en-US" sz="2400" kern="1200">
              <a:solidFill>
                <a:schemeClr val="bg1"/>
              </a:solidFill>
            </a:rPr>
            <a:t>End-of-life</a:t>
          </a:r>
          <a:endParaRPr lang="en-US" sz="2400" kern="1200" dirty="0">
            <a:solidFill>
              <a:schemeClr val="bg1"/>
            </a:solidFill>
          </a:endParaRPr>
        </a:p>
      </dsp:txBody>
      <dsp:txXfrm>
        <a:off x="431851" y="2823931"/>
        <a:ext cx="5354218" cy="79913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99E409-4FED-4177-AE58-D0D96219C9FA}">
      <dsp:nvSpPr>
        <dsp:cNvPr id="0" name=""/>
        <dsp:cNvSpPr/>
      </dsp:nvSpPr>
      <dsp:spPr>
        <a:xfrm>
          <a:off x="2424" y="573307"/>
          <a:ext cx="1923764" cy="1154258"/>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Family dynamics</a:t>
          </a:r>
        </a:p>
      </dsp:txBody>
      <dsp:txXfrm>
        <a:off x="2424" y="573307"/>
        <a:ext cx="1923764" cy="1154258"/>
      </dsp:txXfrm>
    </dsp:sp>
    <dsp:sp modelId="{87796709-972D-445D-9BAA-3EDA10CC007D}">
      <dsp:nvSpPr>
        <dsp:cNvPr id="0" name=""/>
        <dsp:cNvSpPr/>
      </dsp:nvSpPr>
      <dsp:spPr>
        <a:xfrm>
          <a:off x="2118565" y="573307"/>
          <a:ext cx="1923764" cy="1154258"/>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Disruption to school/work/career</a:t>
          </a:r>
        </a:p>
      </dsp:txBody>
      <dsp:txXfrm>
        <a:off x="2118565" y="573307"/>
        <a:ext cx="1923764" cy="1154258"/>
      </dsp:txXfrm>
    </dsp:sp>
    <dsp:sp modelId="{11BC04FB-F45F-4D8E-AB70-73563194F17B}">
      <dsp:nvSpPr>
        <dsp:cNvPr id="0" name=""/>
        <dsp:cNvSpPr/>
      </dsp:nvSpPr>
      <dsp:spPr>
        <a:xfrm>
          <a:off x="4234706" y="573307"/>
          <a:ext cx="1923764" cy="1154258"/>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Managing distress/emotions</a:t>
          </a:r>
        </a:p>
      </dsp:txBody>
      <dsp:txXfrm>
        <a:off x="4234706" y="573307"/>
        <a:ext cx="1923764" cy="1154258"/>
      </dsp:txXfrm>
    </dsp:sp>
    <dsp:sp modelId="{8E6A0F43-51BB-4CFA-AAC8-ECDFDAF5A511}">
      <dsp:nvSpPr>
        <dsp:cNvPr id="0" name=""/>
        <dsp:cNvSpPr/>
      </dsp:nvSpPr>
      <dsp:spPr>
        <a:xfrm>
          <a:off x="6350847" y="573307"/>
          <a:ext cx="1923764" cy="1154258"/>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Isolation</a:t>
          </a:r>
        </a:p>
      </dsp:txBody>
      <dsp:txXfrm>
        <a:off x="6350847" y="573307"/>
        <a:ext cx="1923764" cy="1154258"/>
      </dsp:txXfrm>
    </dsp:sp>
    <dsp:sp modelId="{8E0B9BEA-8E9E-4E08-985F-99861C6D171D}">
      <dsp:nvSpPr>
        <dsp:cNvPr id="0" name=""/>
        <dsp:cNvSpPr/>
      </dsp:nvSpPr>
      <dsp:spPr>
        <a:xfrm>
          <a:off x="1060495" y="1919942"/>
          <a:ext cx="1923764" cy="1154258"/>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Peer groups</a:t>
          </a:r>
        </a:p>
      </dsp:txBody>
      <dsp:txXfrm>
        <a:off x="1060495" y="1919942"/>
        <a:ext cx="1923764" cy="1154258"/>
      </dsp:txXfrm>
    </dsp:sp>
    <dsp:sp modelId="{6C3353A7-2B9E-4C46-97AC-70B842DC0678}">
      <dsp:nvSpPr>
        <dsp:cNvPr id="0" name=""/>
        <dsp:cNvSpPr/>
      </dsp:nvSpPr>
      <dsp:spPr>
        <a:xfrm>
          <a:off x="3176636" y="1919942"/>
          <a:ext cx="1923764" cy="1154258"/>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Sexual relationships/dating</a:t>
          </a:r>
        </a:p>
      </dsp:txBody>
      <dsp:txXfrm>
        <a:off x="3176636" y="1919942"/>
        <a:ext cx="1923764" cy="1154258"/>
      </dsp:txXfrm>
    </dsp:sp>
    <dsp:sp modelId="{69D9DF6B-7BA9-4A06-8C4B-0334AA4BF17B}">
      <dsp:nvSpPr>
        <dsp:cNvPr id="0" name=""/>
        <dsp:cNvSpPr/>
      </dsp:nvSpPr>
      <dsp:spPr>
        <a:xfrm>
          <a:off x="5292777" y="1919942"/>
          <a:ext cx="1923764" cy="1154258"/>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Fertility</a:t>
          </a:r>
        </a:p>
      </dsp:txBody>
      <dsp:txXfrm>
        <a:off x="5292777" y="1919942"/>
        <a:ext cx="1923764" cy="115425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DFF620-A587-41C6-911C-F90AC714A804}">
      <dsp:nvSpPr>
        <dsp:cNvPr id="0" name=""/>
        <dsp:cNvSpPr/>
      </dsp:nvSpPr>
      <dsp:spPr>
        <a:xfrm>
          <a:off x="-4651809" y="-713145"/>
          <a:ext cx="5541091" cy="5541091"/>
        </a:xfrm>
        <a:prstGeom prst="blockArc">
          <a:avLst>
            <a:gd name="adj1" fmla="val 18900000"/>
            <a:gd name="adj2" fmla="val 2700000"/>
            <a:gd name="adj3" fmla="val 39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D25655-EE51-4156-B6F5-A6F11CC4426B}">
      <dsp:nvSpPr>
        <dsp:cNvPr id="0" name=""/>
        <dsp:cNvSpPr/>
      </dsp:nvSpPr>
      <dsp:spPr>
        <a:xfrm>
          <a:off x="332036" y="216685"/>
          <a:ext cx="7993974" cy="433206"/>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3857" tIns="58420" rIns="58420" bIns="58420" numCol="1" spcCol="1270" anchor="ctr" anchorCtr="0">
          <a:noAutofit/>
        </a:bodyPr>
        <a:lstStyle/>
        <a:p>
          <a:pPr marL="0" lvl="0" indent="0" algn="l" defTabSz="1022350">
            <a:lnSpc>
              <a:spcPct val="90000"/>
            </a:lnSpc>
            <a:spcBef>
              <a:spcPct val="0"/>
            </a:spcBef>
            <a:spcAft>
              <a:spcPct val="35000"/>
            </a:spcAft>
            <a:buNone/>
          </a:pPr>
          <a:r>
            <a:rPr lang="en-US" sz="2300" kern="1200" dirty="0"/>
            <a:t>Psychosocial distress</a:t>
          </a:r>
        </a:p>
      </dsp:txBody>
      <dsp:txXfrm>
        <a:off x="332036" y="216685"/>
        <a:ext cx="7993974" cy="433206"/>
      </dsp:txXfrm>
    </dsp:sp>
    <dsp:sp modelId="{AF49B08F-6075-47B6-8463-7D5DF2063A38}">
      <dsp:nvSpPr>
        <dsp:cNvPr id="0" name=""/>
        <dsp:cNvSpPr/>
      </dsp:nvSpPr>
      <dsp:spPr>
        <a:xfrm>
          <a:off x="61282" y="162534"/>
          <a:ext cx="541507" cy="54150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6BEB5D9-5A92-4843-A10B-424319641735}">
      <dsp:nvSpPr>
        <dsp:cNvPr id="0" name=""/>
        <dsp:cNvSpPr/>
      </dsp:nvSpPr>
      <dsp:spPr>
        <a:xfrm>
          <a:off x="688378" y="866412"/>
          <a:ext cx="7637632" cy="433206"/>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3857" tIns="58420" rIns="58420" bIns="58420" numCol="1" spcCol="1270" anchor="ctr" anchorCtr="0">
          <a:noAutofit/>
        </a:bodyPr>
        <a:lstStyle/>
        <a:p>
          <a:pPr marL="0" lvl="0" indent="0" algn="l" defTabSz="1022350">
            <a:lnSpc>
              <a:spcPct val="90000"/>
            </a:lnSpc>
            <a:spcBef>
              <a:spcPct val="0"/>
            </a:spcBef>
            <a:spcAft>
              <a:spcPct val="35000"/>
            </a:spcAft>
            <a:buNone/>
          </a:pPr>
          <a:r>
            <a:rPr lang="en-US" sz="2300" kern="1200" dirty="0"/>
            <a:t>Emotional support</a:t>
          </a:r>
        </a:p>
      </dsp:txBody>
      <dsp:txXfrm>
        <a:off x="688378" y="866412"/>
        <a:ext cx="7637632" cy="433206"/>
      </dsp:txXfrm>
    </dsp:sp>
    <dsp:sp modelId="{1536621D-83B5-43D8-8AF2-6660EFD6BFB4}">
      <dsp:nvSpPr>
        <dsp:cNvPr id="0" name=""/>
        <dsp:cNvSpPr/>
      </dsp:nvSpPr>
      <dsp:spPr>
        <a:xfrm>
          <a:off x="417624" y="812261"/>
          <a:ext cx="541507" cy="54150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83A11EB-F13A-42B2-88A1-F7E6262FA481}">
      <dsp:nvSpPr>
        <dsp:cNvPr id="0" name=""/>
        <dsp:cNvSpPr/>
      </dsp:nvSpPr>
      <dsp:spPr>
        <a:xfrm>
          <a:off x="851324" y="1516139"/>
          <a:ext cx="7474686" cy="433206"/>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3857" tIns="58420" rIns="58420" bIns="58420" numCol="1" spcCol="1270" anchor="ctr" anchorCtr="0">
          <a:noAutofit/>
        </a:bodyPr>
        <a:lstStyle/>
        <a:p>
          <a:pPr marL="0" lvl="0" indent="0" algn="l" defTabSz="1022350">
            <a:lnSpc>
              <a:spcPct val="90000"/>
            </a:lnSpc>
            <a:spcBef>
              <a:spcPct val="0"/>
            </a:spcBef>
            <a:spcAft>
              <a:spcPct val="35000"/>
            </a:spcAft>
            <a:buNone/>
          </a:pPr>
          <a:r>
            <a:rPr lang="en-US" sz="2300" kern="1200" dirty="0"/>
            <a:t>Information</a:t>
          </a:r>
        </a:p>
      </dsp:txBody>
      <dsp:txXfrm>
        <a:off x="851324" y="1516139"/>
        <a:ext cx="7474686" cy="433206"/>
      </dsp:txXfrm>
    </dsp:sp>
    <dsp:sp modelId="{8BC9FA18-8DD3-43D4-B01E-E465462E918E}">
      <dsp:nvSpPr>
        <dsp:cNvPr id="0" name=""/>
        <dsp:cNvSpPr/>
      </dsp:nvSpPr>
      <dsp:spPr>
        <a:xfrm>
          <a:off x="580570" y="1461988"/>
          <a:ext cx="541507" cy="54150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0748C73-A47C-4F31-815F-8D41871914B0}">
      <dsp:nvSpPr>
        <dsp:cNvPr id="0" name=""/>
        <dsp:cNvSpPr/>
      </dsp:nvSpPr>
      <dsp:spPr>
        <a:xfrm>
          <a:off x="851324" y="2165454"/>
          <a:ext cx="7474686" cy="433206"/>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3857" tIns="58420" rIns="58420" bIns="58420" numCol="1" spcCol="1270" anchor="ctr" anchorCtr="0">
          <a:noAutofit/>
        </a:bodyPr>
        <a:lstStyle/>
        <a:p>
          <a:pPr marL="0" lvl="0" indent="0" algn="l" defTabSz="1022350">
            <a:lnSpc>
              <a:spcPct val="90000"/>
            </a:lnSpc>
            <a:spcBef>
              <a:spcPct val="0"/>
            </a:spcBef>
            <a:spcAft>
              <a:spcPct val="35000"/>
            </a:spcAft>
            <a:buNone/>
          </a:pPr>
          <a:r>
            <a:rPr lang="en-US" sz="2300" kern="1200" dirty="0"/>
            <a:t>Decision making and communication</a:t>
          </a:r>
        </a:p>
      </dsp:txBody>
      <dsp:txXfrm>
        <a:off x="851324" y="2165454"/>
        <a:ext cx="7474686" cy="433206"/>
      </dsp:txXfrm>
    </dsp:sp>
    <dsp:sp modelId="{2DD984C8-524D-49B3-B3BE-586E6AF5A388}">
      <dsp:nvSpPr>
        <dsp:cNvPr id="0" name=""/>
        <dsp:cNvSpPr/>
      </dsp:nvSpPr>
      <dsp:spPr>
        <a:xfrm>
          <a:off x="580570" y="2111303"/>
          <a:ext cx="541507" cy="54150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20D3E18-8A67-48B6-BA44-47F3682A0F50}">
      <dsp:nvSpPr>
        <dsp:cNvPr id="0" name=""/>
        <dsp:cNvSpPr/>
      </dsp:nvSpPr>
      <dsp:spPr>
        <a:xfrm>
          <a:off x="688378" y="2815181"/>
          <a:ext cx="7637632" cy="433206"/>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3857" tIns="58420" rIns="58420" bIns="58420" numCol="1" spcCol="1270" anchor="ctr" anchorCtr="0">
          <a:noAutofit/>
        </a:bodyPr>
        <a:lstStyle/>
        <a:p>
          <a:pPr marL="0" lvl="0" indent="0" algn="l" defTabSz="1022350">
            <a:lnSpc>
              <a:spcPct val="90000"/>
            </a:lnSpc>
            <a:spcBef>
              <a:spcPct val="0"/>
            </a:spcBef>
            <a:spcAft>
              <a:spcPct val="35000"/>
            </a:spcAft>
            <a:buNone/>
          </a:pPr>
          <a:r>
            <a:rPr lang="en-US" sz="2300" kern="1200" dirty="0"/>
            <a:t>Relief of symptoms</a:t>
          </a:r>
        </a:p>
      </dsp:txBody>
      <dsp:txXfrm>
        <a:off x="688378" y="2815181"/>
        <a:ext cx="7637632" cy="433206"/>
      </dsp:txXfrm>
    </dsp:sp>
    <dsp:sp modelId="{75AE23FB-425E-44E0-8533-28BC4F8721FF}">
      <dsp:nvSpPr>
        <dsp:cNvPr id="0" name=""/>
        <dsp:cNvSpPr/>
      </dsp:nvSpPr>
      <dsp:spPr>
        <a:xfrm>
          <a:off x="417624" y="2761030"/>
          <a:ext cx="541507" cy="54150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320AD80-75A7-472A-9CA7-ACF4C8C67849}">
      <dsp:nvSpPr>
        <dsp:cNvPr id="0" name=""/>
        <dsp:cNvSpPr/>
      </dsp:nvSpPr>
      <dsp:spPr>
        <a:xfrm>
          <a:off x="332036" y="3464908"/>
          <a:ext cx="7993974" cy="433206"/>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3857" tIns="58420" rIns="58420" bIns="58420" numCol="1" spcCol="1270" anchor="ctr" anchorCtr="0">
          <a:noAutofit/>
        </a:bodyPr>
        <a:lstStyle/>
        <a:p>
          <a:pPr marL="0" lvl="0" indent="0" algn="l" defTabSz="1022350">
            <a:lnSpc>
              <a:spcPct val="90000"/>
            </a:lnSpc>
            <a:spcBef>
              <a:spcPct val="0"/>
            </a:spcBef>
            <a:spcAft>
              <a:spcPct val="35000"/>
            </a:spcAft>
            <a:buNone/>
          </a:pPr>
          <a:r>
            <a:rPr lang="en-US" sz="2300" kern="1200" dirty="0"/>
            <a:t>Practical concerns</a:t>
          </a:r>
        </a:p>
      </dsp:txBody>
      <dsp:txXfrm>
        <a:off x="332036" y="3464908"/>
        <a:ext cx="7993974" cy="433206"/>
      </dsp:txXfrm>
    </dsp:sp>
    <dsp:sp modelId="{5E1DC09A-7F7E-496D-A00F-1EB999C16B4B}">
      <dsp:nvSpPr>
        <dsp:cNvPr id="0" name=""/>
        <dsp:cNvSpPr/>
      </dsp:nvSpPr>
      <dsp:spPr>
        <a:xfrm>
          <a:off x="61282" y="3410757"/>
          <a:ext cx="541507" cy="54150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F293EC-513F-45DB-8A64-EF340BB5B47A}">
      <dsp:nvSpPr>
        <dsp:cNvPr id="0" name=""/>
        <dsp:cNvSpPr/>
      </dsp:nvSpPr>
      <dsp:spPr>
        <a:xfrm>
          <a:off x="888745" y="2159"/>
          <a:ext cx="2818432" cy="1691059"/>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Prevention and detection of new cancers and recurrent cancer</a:t>
          </a:r>
        </a:p>
      </dsp:txBody>
      <dsp:txXfrm>
        <a:off x="888745" y="2159"/>
        <a:ext cx="2818432" cy="1691059"/>
      </dsp:txXfrm>
    </dsp:sp>
    <dsp:sp modelId="{23F1A7A5-24FD-452B-8A2C-B3645D47A5B0}">
      <dsp:nvSpPr>
        <dsp:cNvPr id="0" name=""/>
        <dsp:cNvSpPr/>
      </dsp:nvSpPr>
      <dsp:spPr>
        <a:xfrm>
          <a:off x="3989021" y="2159"/>
          <a:ext cx="2818432" cy="1691059"/>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Surveillance for recurrence or new primary cancers</a:t>
          </a:r>
        </a:p>
      </dsp:txBody>
      <dsp:txXfrm>
        <a:off x="3989021" y="2159"/>
        <a:ext cx="2818432" cy="1691059"/>
      </dsp:txXfrm>
    </dsp:sp>
    <dsp:sp modelId="{3AEEFEF9-27DE-4ABC-A039-3A5F165E7661}">
      <dsp:nvSpPr>
        <dsp:cNvPr id="0" name=""/>
        <dsp:cNvSpPr/>
      </dsp:nvSpPr>
      <dsp:spPr>
        <a:xfrm>
          <a:off x="888745" y="1975062"/>
          <a:ext cx="2818432" cy="1691059"/>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Interventions for long-term and late effects</a:t>
          </a:r>
        </a:p>
      </dsp:txBody>
      <dsp:txXfrm>
        <a:off x="888745" y="1975062"/>
        <a:ext cx="2818432" cy="1691059"/>
      </dsp:txXfrm>
    </dsp:sp>
    <dsp:sp modelId="{F35653AA-ADA5-481C-8C18-B48D421901ED}">
      <dsp:nvSpPr>
        <dsp:cNvPr id="0" name=""/>
        <dsp:cNvSpPr/>
      </dsp:nvSpPr>
      <dsp:spPr>
        <a:xfrm>
          <a:off x="3989021" y="1975062"/>
          <a:ext cx="2818432" cy="1691059"/>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Coordination between specialists and primary care providers</a:t>
          </a:r>
        </a:p>
      </dsp:txBody>
      <dsp:txXfrm>
        <a:off x="3989021" y="1975062"/>
        <a:ext cx="2818432" cy="169105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A4F632-EDBC-4DF8-B9E1-685CDAD5184A}">
      <dsp:nvSpPr>
        <dsp:cNvPr id="0" name=""/>
        <dsp:cNvSpPr/>
      </dsp:nvSpPr>
      <dsp:spPr>
        <a:xfrm>
          <a:off x="842667" y="2028"/>
          <a:ext cx="1498958" cy="1498958"/>
        </a:xfrm>
        <a:prstGeom prst="ellipse">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Treatment summary</a:t>
          </a:r>
        </a:p>
      </dsp:txBody>
      <dsp:txXfrm>
        <a:off x="1062184" y="221545"/>
        <a:ext cx="1059924" cy="1059924"/>
      </dsp:txXfrm>
    </dsp:sp>
    <dsp:sp modelId="{F6374281-CF7F-47C9-9646-F46FAAFA42BF}">
      <dsp:nvSpPr>
        <dsp:cNvPr id="0" name=""/>
        <dsp:cNvSpPr/>
      </dsp:nvSpPr>
      <dsp:spPr>
        <a:xfrm>
          <a:off x="1157448" y="1622702"/>
          <a:ext cx="869395" cy="869395"/>
        </a:xfrm>
        <a:prstGeom prst="mathPlus">
          <a:avLst/>
        </a:prstGeom>
        <a:solidFill>
          <a:srgbClr val="BBE0E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1272686" y="1955159"/>
        <a:ext cx="638919" cy="204481"/>
      </dsp:txXfrm>
    </dsp:sp>
    <dsp:sp modelId="{933BFB72-4147-42C0-A9BC-88CBCA330514}">
      <dsp:nvSpPr>
        <dsp:cNvPr id="0" name=""/>
        <dsp:cNvSpPr/>
      </dsp:nvSpPr>
      <dsp:spPr>
        <a:xfrm>
          <a:off x="842667" y="2613813"/>
          <a:ext cx="1498958" cy="1498958"/>
        </a:xfrm>
        <a:prstGeom prst="ellipse">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Follow-up plan</a:t>
          </a:r>
        </a:p>
      </dsp:txBody>
      <dsp:txXfrm>
        <a:off x="1062184" y="2833330"/>
        <a:ext cx="1059924" cy="1059924"/>
      </dsp:txXfrm>
    </dsp:sp>
    <dsp:sp modelId="{D0CB0272-9172-4C19-BF21-C0CB9D0D5E83}">
      <dsp:nvSpPr>
        <dsp:cNvPr id="0" name=""/>
        <dsp:cNvSpPr/>
      </dsp:nvSpPr>
      <dsp:spPr>
        <a:xfrm>
          <a:off x="2566469" y="1778593"/>
          <a:ext cx="476668" cy="557612"/>
        </a:xfrm>
        <a:prstGeom prst="rightArrow">
          <a:avLst>
            <a:gd name="adj1" fmla="val 60000"/>
            <a:gd name="adj2" fmla="val 50000"/>
          </a:avLst>
        </a:prstGeom>
        <a:solidFill>
          <a:srgbClr val="BBE0E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2566469" y="1890115"/>
        <a:ext cx="333668" cy="334568"/>
      </dsp:txXfrm>
    </dsp:sp>
    <dsp:sp modelId="{540560E2-0267-4E5D-93CE-5ECF1068FA62}">
      <dsp:nvSpPr>
        <dsp:cNvPr id="0" name=""/>
        <dsp:cNvSpPr/>
      </dsp:nvSpPr>
      <dsp:spPr>
        <a:xfrm>
          <a:off x="3241000" y="558441"/>
          <a:ext cx="2997917" cy="2997917"/>
        </a:xfrm>
        <a:prstGeom prst="ellipse">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US" sz="2900" kern="1200" dirty="0"/>
            <a:t>Survivorship Care Plan</a:t>
          </a:r>
        </a:p>
      </dsp:txBody>
      <dsp:txXfrm>
        <a:off x="3680035" y="997476"/>
        <a:ext cx="2119847" cy="2119847"/>
      </dsp:txXfrm>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3D4A36D-E0E0-4A0D-958D-803778F20342}" type="datetimeFigureOut">
              <a:rPr lang="en-US" smtClean="0"/>
              <a:pPr/>
              <a:t>10/1/2021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76CD602-24D8-48F8-A1C6-50E859B70BB2}" type="slidenum">
              <a:rPr lang="en-US" smtClean="0"/>
              <a:pPr/>
              <a:t>‹#›</a:t>
            </a:fld>
            <a:endParaRPr lang="en-US"/>
          </a:p>
        </p:txBody>
      </p:sp>
    </p:spTree>
    <p:extLst>
      <p:ext uri="{BB962C8B-B14F-4D97-AF65-F5344CB8AC3E}">
        <p14:creationId xmlns:p14="http://schemas.microsoft.com/office/powerpoint/2010/main" val="2094588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361CCB2-BA87-4E65-9DDD-3A031EC89471}" type="datetimeFigureOut">
              <a:rPr lang="en-US" smtClean="0"/>
              <a:pPr/>
              <a:t>10/1/2021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86F15E9-0BE7-4FE3-9441-9D32F4679029}" type="slidenum">
              <a:rPr lang="en-US" smtClean="0"/>
              <a:pPr/>
              <a:t>‹#›</a:t>
            </a:fld>
            <a:endParaRPr lang="en-US"/>
          </a:p>
        </p:txBody>
      </p:sp>
    </p:spTree>
    <p:extLst>
      <p:ext uri="{BB962C8B-B14F-4D97-AF65-F5344CB8AC3E}">
        <p14:creationId xmlns:p14="http://schemas.microsoft.com/office/powerpoint/2010/main" val="2951864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US" dirty="0"/>
              <a:t> </a:t>
            </a:r>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15972" indent="-275373" eaLnBrk="0" hangingPunct="0">
              <a:defRPr>
                <a:solidFill>
                  <a:schemeClr val="tx1"/>
                </a:solidFill>
                <a:latin typeface="Arial" pitchFamily="34" charset="0"/>
                <a:cs typeface="Arial" pitchFamily="34" charset="0"/>
              </a:defRPr>
            </a:lvl2pPr>
            <a:lvl3pPr marL="1101495" indent="-220299" eaLnBrk="0" hangingPunct="0">
              <a:defRPr>
                <a:solidFill>
                  <a:schemeClr val="tx1"/>
                </a:solidFill>
                <a:latin typeface="Arial" pitchFamily="34" charset="0"/>
                <a:cs typeface="Arial" pitchFamily="34" charset="0"/>
              </a:defRPr>
            </a:lvl3pPr>
            <a:lvl4pPr marL="1542093" indent="-220299" eaLnBrk="0" hangingPunct="0">
              <a:defRPr>
                <a:solidFill>
                  <a:schemeClr val="tx1"/>
                </a:solidFill>
                <a:latin typeface="Arial" pitchFamily="34" charset="0"/>
                <a:cs typeface="Arial" pitchFamily="34" charset="0"/>
              </a:defRPr>
            </a:lvl4pPr>
            <a:lvl5pPr marL="1982690" indent="-220299" eaLnBrk="0" hangingPunct="0">
              <a:defRPr>
                <a:solidFill>
                  <a:schemeClr val="tx1"/>
                </a:solidFill>
                <a:latin typeface="Arial" pitchFamily="34" charset="0"/>
                <a:cs typeface="Arial" pitchFamily="34" charset="0"/>
              </a:defRPr>
            </a:lvl5pPr>
            <a:lvl6pPr marL="2423289" indent="-220299" eaLnBrk="0" fontAlgn="base" hangingPunct="0">
              <a:spcBef>
                <a:spcPct val="0"/>
              </a:spcBef>
              <a:spcAft>
                <a:spcPct val="0"/>
              </a:spcAft>
              <a:defRPr>
                <a:solidFill>
                  <a:schemeClr val="tx1"/>
                </a:solidFill>
                <a:latin typeface="Arial" pitchFamily="34" charset="0"/>
                <a:cs typeface="Arial" pitchFamily="34" charset="0"/>
              </a:defRPr>
            </a:lvl6pPr>
            <a:lvl7pPr marL="2863887" indent="-220299" eaLnBrk="0" fontAlgn="base" hangingPunct="0">
              <a:spcBef>
                <a:spcPct val="0"/>
              </a:spcBef>
              <a:spcAft>
                <a:spcPct val="0"/>
              </a:spcAft>
              <a:defRPr>
                <a:solidFill>
                  <a:schemeClr val="tx1"/>
                </a:solidFill>
                <a:latin typeface="Arial" pitchFamily="34" charset="0"/>
                <a:cs typeface="Arial" pitchFamily="34" charset="0"/>
              </a:defRPr>
            </a:lvl7pPr>
            <a:lvl8pPr marL="3304483" indent="-220299" eaLnBrk="0" fontAlgn="base" hangingPunct="0">
              <a:spcBef>
                <a:spcPct val="0"/>
              </a:spcBef>
              <a:spcAft>
                <a:spcPct val="0"/>
              </a:spcAft>
              <a:defRPr>
                <a:solidFill>
                  <a:schemeClr val="tx1"/>
                </a:solidFill>
                <a:latin typeface="Arial" pitchFamily="34" charset="0"/>
                <a:cs typeface="Arial" pitchFamily="34" charset="0"/>
              </a:defRPr>
            </a:lvl8pPr>
            <a:lvl9pPr marL="3745082" indent="-220299"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D8AF9B5-D8FF-462F-8F03-FED22E4B7280}" type="slidenum">
              <a:rPr lang="en-US" altLang="en-US" smtClean="0"/>
              <a:pPr eaLnBrk="1" hangingPunct="1"/>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cs typeface="+mn-cs"/>
              </a:rPr>
              <a:t>Spirituality is the aspect of humanity that refers to the way individuals seek and express meaning and purpose and the way they experience their connectedness to the moment, to self, to others, to nature, and to the significant or sacred. </a:t>
            </a:r>
            <a:endParaRPr lang="en-US" dirty="0"/>
          </a:p>
          <a:p>
            <a:pPr>
              <a:defRPr/>
            </a:pPr>
            <a:endParaRPr lang="en-US" baseline="0" dirty="0"/>
          </a:p>
          <a:p>
            <a:pPr>
              <a:defRPr/>
            </a:pPr>
            <a:r>
              <a:rPr lang="en-US" baseline="0" dirty="0"/>
              <a:t>Spirituality is important to consider in addition to physical, psychosocial and practice impacts. For example, studies have found that </a:t>
            </a:r>
            <a:r>
              <a:rPr lang="en-US" sz="1200" dirty="0">
                <a:cs typeface="Arial" charset="0"/>
              </a:rPr>
              <a:t>73% of cancer patients expressed at least one spiritual need,</a:t>
            </a:r>
            <a:r>
              <a:rPr lang="en-US" sz="1200" baseline="0" dirty="0">
                <a:cs typeface="Arial" charset="0"/>
              </a:rPr>
              <a:t> </a:t>
            </a:r>
            <a:r>
              <a:rPr lang="en-US" sz="1200" dirty="0">
                <a:cs typeface="Arial" charset="0"/>
              </a:rPr>
              <a:t>40% of newly diagnosed cancer patients have significant levels of spiritual distress,</a:t>
            </a:r>
            <a:r>
              <a:rPr lang="en-US" sz="1200" baseline="0" dirty="0">
                <a:cs typeface="Arial" charset="0"/>
              </a:rPr>
              <a:t> and </a:t>
            </a:r>
            <a:r>
              <a:rPr lang="en-US" sz="1200" dirty="0">
                <a:cs typeface="Arial" charset="0"/>
              </a:rPr>
              <a:t>cancer patients with low level of spiritual well-being more likely to show significant levels of spiritual distress, including hopelessness and a desire for hastened death.</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1" indent="0" algn="l" defTabSz="914400" rtl="0" eaLnBrk="1" fontAlgn="auto" latinLnBrk="0" hangingPunct="1">
              <a:lnSpc>
                <a:spcPct val="100000"/>
              </a:lnSpc>
              <a:spcBef>
                <a:spcPts val="0"/>
              </a:spcBef>
              <a:spcAft>
                <a:spcPts val="0"/>
              </a:spcAft>
              <a:buClrTx/>
              <a:buSzTx/>
              <a:buFontTx/>
              <a:buNone/>
              <a:tabLst/>
              <a:defRPr/>
            </a:pPr>
            <a:r>
              <a:rPr lang="en-US" baseline="0" dirty="0"/>
              <a:t>Some patients look to spirituality or their religious communities for support and to make sense of their illness. Spirituality can help cancer patients </a:t>
            </a:r>
            <a:r>
              <a:rPr lang="en-US" sz="2400" dirty="0">
                <a:cs typeface="Arial" charset="0"/>
              </a:rPr>
              <a:t>find hope, gratitude and positivity in their cancer experience.</a:t>
            </a:r>
            <a:r>
              <a:rPr lang="en-US" sz="2400" baseline="0" dirty="0"/>
              <a:t> Spirituality and religion can be a source of strength and guidance for some patients, but each patient is different and this may not be for everyone. Alternatively, it may lead to changes in beliefs. </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2400" dirty="0">
              <a:cs typeface="Arial"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Since cancer can be life-threatening, it may be the significant event that prompts the patient to consider death for the first time, or to pause and take stock of their lives.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i="0" baseline="0" dirty="0">
              <a:cs typeface="Arial" charset="0"/>
            </a:endParaRPr>
          </a:p>
        </p:txBody>
      </p:sp>
      <p:sp>
        <p:nvSpPr>
          <p:cNvPr id="4" name="Slide Number Placeholder 3"/>
          <p:cNvSpPr>
            <a:spLocks noGrp="1"/>
          </p:cNvSpPr>
          <p:nvPr>
            <p:ph type="sldNum" sz="quarter" idx="10"/>
          </p:nvPr>
        </p:nvSpPr>
        <p:spPr/>
        <p:txBody>
          <a:bodyPr/>
          <a:lstStyle/>
          <a:p>
            <a:fld id="{C4664652-3942-4768-B6A6-49DC3B3CF52D}" type="slidenum">
              <a:rPr lang="en-US" smtClean="0"/>
              <a:t>10</a:t>
            </a:fld>
            <a:endParaRPr lang="en-US"/>
          </a:p>
        </p:txBody>
      </p:sp>
    </p:spTree>
    <p:extLst>
      <p:ext uri="{BB962C8B-B14F-4D97-AF65-F5344CB8AC3E}">
        <p14:creationId xmlns:p14="http://schemas.microsoft.com/office/powerpoint/2010/main" val="19985122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Adolescents</a:t>
            </a:r>
            <a:r>
              <a:rPr lang="en-US" baseline="0" dirty="0"/>
              <a:t> and young adults, or AYAs, face unique challenges that are different from older adults. AYAs are defined as being between 15 and 40 years old. People in this age range have limited personal experience of disease, are working toward important major milestones like marriage, are focused on long-term relations, may be establishing their careers and are entering their reproductive years. Because of these developmental characteristics, they may experience challenges with family dynamics. For example, AYAs might be newly independent but have to go back home after they are diagnosed. There also might be issues with legal decision making or guardianship. Cancer can disrupt school, work or career plans, sometimes permanently. </a:t>
            </a:r>
          </a:p>
          <a:p>
            <a:endParaRPr lang="en-US" baseline="0" dirty="0"/>
          </a:p>
          <a:p>
            <a:r>
              <a:rPr lang="en-US" baseline="0" dirty="0"/>
              <a:t>AYAs might also have trouble dealing with their own distress or emotions because they have had less experience with illness and less life experience than older adults. They also may have trouble dealing with other people’s emotional responses to hearing they have cancer.</a:t>
            </a:r>
          </a:p>
          <a:p>
            <a:endParaRPr lang="en-US" baseline="0" dirty="0"/>
          </a:p>
          <a:p>
            <a:r>
              <a:rPr lang="en-US" baseline="0" dirty="0"/>
              <a:t>Cancer can be especially isolating for AYAs, and they may not feel like they fit into any of their peer groups. For example, some AYAs have found that their friends go away after they are diagnosed, and others feel like the uniqueness of dealing with cancer at that age makes it hard to fit in with others their age. </a:t>
            </a:r>
          </a:p>
          <a:p>
            <a:endParaRPr lang="en-US" baseline="0" dirty="0"/>
          </a:p>
          <a:p>
            <a:r>
              <a:rPr lang="en-US" baseline="0" dirty="0"/>
              <a:t>Sexuality and dating are also important for AYAs, and cancer can make people feel less attractive or impact sexual functioning. Dating can be hard as AYAs struggle with when and how to tell people about their diagnosis. Cancer can also impact AYAs’ fertility, which may be linked with dating. </a:t>
            </a:r>
          </a:p>
          <a:p>
            <a:endParaRPr lang="en-US" baseline="0" dirty="0"/>
          </a:p>
          <a:p>
            <a:endParaRPr lang="en-US" dirty="0"/>
          </a:p>
          <a:p>
            <a:endParaRPr lang="en-US" dirty="0"/>
          </a:p>
          <a:p>
            <a:endParaRPr lang="en-US" dirty="0"/>
          </a:p>
          <a:p>
            <a:endParaRPr lang="en-US" dirty="0"/>
          </a:p>
          <a:p>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11</a:t>
            </a:fld>
            <a:endParaRPr lang="en-US"/>
          </a:p>
        </p:txBody>
      </p:sp>
    </p:spTree>
    <p:extLst>
      <p:ext uri="{BB962C8B-B14F-4D97-AF65-F5344CB8AC3E}">
        <p14:creationId xmlns:p14="http://schemas.microsoft.com/office/powerpoint/2010/main" val="7985750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people have advanced cancer. Health professional</a:t>
            </a:r>
            <a:r>
              <a:rPr lang="en-US" baseline="0" dirty="0"/>
              <a:t>s may mean different things when they use the term advanced cancer, but according to the American Cancer Society</a:t>
            </a:r>
            <a:r>
              <a:rPr lang="en-US" dirty="0"/>
              <a:t>, advanced cancer means cancer that cannot be cured. This is different</a:t>
            </a:r>
            <a:r>
              <a:rPr lang="en-US" baseline="0" dirty="0"/>
              <a:t> than saying that cancer has metastasized, or spread. For example, some testicular cancers may have spread to other parts of the body but still be very curable So, this would be metastatic cancer but not advanced. And there are certain brain cancers that can't be cured and are life-threatening even though they haven't spread. So, they are considered advanced but not metastatic. Again, people may use these terms differently. </a:t>
            </a:r>
          </a:p>
          <a:p>
            <a:endParaRPr lang="en-US" baseline="0" dirty="0"/>
          </a:p>
          <a:p>
            <a:r>
              <a:rPr lang="en-US" dirty="0"/>
              <a:t>Some</a:t>
            </a:r>
            <a:r>
              <a:rPr lang="en-US" baseline="0" dirty="0"/>
              <a:t> people live with advanced cancer for months or years. People with advanced cancer have unique needs as well. Many patients with advanced cancer have psychosocial distress, which </a:t>
            </a:r>
            <a:r>
              <a:rPr lang="en-US" sz="1200" kern="1200" dirty="0">
                <a:solidFill>
                  <a:schemeClr val="tx1"/>
                </a:solidFill>
                <a:effectLst/>
                <a:latin typeface="+mn-lt"/>
                <a:ea typeface="+mn-ea"/>
                <a:cs typeface="+mn-cs"/>
              </a:rPr>
              <a:t>is associated with increased physical symptoms, and they</a:t>
            </a:r>
            <a:r>
              <a:rPr lang="en-US" sz="1200" kern="1200" baseline="0" dirty="0">
                <a:solidFill>
                  <a:schemeClr val="tx1"/>
                </a:solidFill>
                <a:effectLst/>
                <a:latin typeface="+mn-lt"/>
                <a:ea typeface="+mn-ea"/>
                <a:cs typeface="+mn-cs"/>
              </a:rPr>
              <a:t> may </a:t>
            </a:r>
            <a:r>
              <a:rPr lang="en-US" sz="1200" kern="1200" dirty="0">
                <a:solidFill>
                  <a:schemeClr val="tx1"/>
                </a:solidFill>
                <a:effectLst/>
                <a:latin typeface="+mn-lt"/>
                <a:ea typeface="+mn-ea"/>
                <a:cs typeface="+mn-cs"/>
              </a:rPr>
              <a:t>feel isolation and social stigma.</a:t>
            </a:r>
            <a:r>
              <a:rPr lang="en-US" baseline="0" dirty="0"/>
              <a:t> They struggle with getting enough emotional support and can’t always find helpful information on treatment options to help them be engaged in the decision-making process. Doctor’s communication with patients might also be vague or overly technical or minimize the seriousness of metastatic cancer. </a:t>
            </a:r>
          </a:p>
          <a:p>
            <a:endParaRPr lang="en-US" baseline="0" dirty="0"/>
          </a:p>
          <a:p>
            <a:r>
              <a:rPr lang="en-US" baseline="0" dirty="0"/>
              <a:t>People living with advanced cancer also need for symptoms, such as pain; fatigue; and sleep problems, to be managed. They also may face practical issues like financial challenges</a:t>
            </a:r>
            <a:r>
              <a:rPr lang="en-US" sz="1200" kern="1200" dirty="0">
                <a:solidFill>
                  <a:schemeClr val="tx1"/>
                </a:solidFill>
                <a:effectLst/>
                <a:latin typeface="+mn-lt"/>
                <a:ea typeface="+mn-ea"/>
                <a:cs typeface="+mn-cs"/>
              </a:rPr>
              <a:t>, disability and insurance applications, and work-related issues.</a:t>
            </a:r>
            <a:endParaRPr lang="en-US" sz="1200" kern="1200" baseline="0" dirty="0">
              <a:solidFill>
                <a:schemeClr val="tx1"/>
              </a:solidFill>
              <a:effectLst/>
              <a:latin typeface="+mn-lt"/>
              <a:ea typeface="+mn-ea"/>
              <a:cs typeface="+mn-cs"/>
            </a:endParaRPr>
          </a:p>
          <a:p>
            <a:endParaRPr lang="en-US" sz="1200" kern="1200" baseline="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Let’s watch a video from Johns Hopkins University on what it’s like to live with advanced cancer. (</a:t>
            </a:r>
            <a:r>
              <a:rPr lang="en-US" baseline="0" dirty="0"/>
              <a:t>https://www.youtube.com/watch?v=Bg02G2a7uHo#t=419   0-6:28)</a:t>
            </a:r>
          </a:p>
          <a:p>
            <a:r>
              <a:rPr lang="en-US" b="1" u="sng" baseline="0" dirty="0"/>
              <a:t>Video Transcript:</a:t>
            </a:r>
          </a:p>
          <a:p>
            <a:r>
              <a:rPr lang="en-US" sz="1200" kern="1200" dirty="0">
                <a:solidFill>
                  <a:schemeClr val="tx1"/>
                </a:solidFill>
                <a:effectLst/>
                <a:latin typeface="+mn-lt"/>
                <a:ea typeface="+mn-ea"/>
                <a:cs typeface="+mn-cs"/>
              </a:rPr>
              <a:t>There's some interesting history regarding this particular retreat that we refer to as the “metastatic couples retreat”. For more than a decade, I've been conducting survivor retreats for women</a:t>
            </a:r>
          </a:p>
          <a:p>
            <a:r>
              <a:rPr lang="en-US" sz="1200" kern="1200" dirty="0">
                <a:solidFill>
                  <a:schemeClr val="tx1"/>
                </a:solidFill>
                <a:effectLst/>
                <a:latin typeface="+mn-lt"/>
                <a:ea typeface="+mn-ea"/>
                <a:cs typeface="+mn-cs"/>
              </a:rPr>
              <a:t>stage zero to three and we've been holding them here at this facility, [UNKNOWN] Spiritual Center, a very relaxing environment, very peaceful environment. But I would get emails from women, some I knew, some I did not, saying, when is the retreat for me? I have metastatic disease.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When I'd throw my little pity party or whatever at the beginning, you know, and I had that moment of, why is this happening to me, you know, why does this have to happen to me? I'm young. I have Two young kinds. Why do I have to be the one going through this? And his response was, it's not happening to you. It's happening to us.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One of the biggest things that they're worrying about as they continue to travel forward, recognizing that eventually they will die of this disease. I think I was in denial. That it's, that it can't just be cured and be over with. And I know it's a, it's a long road ahead. I think that's both our best way of coping with things is through humor which really throws the doctors off and the nurses. And friends.</a:t>
            </a:r>
          </a:p>
          <a:p>
            <a:r>
              <a:rPr lang="en-US" sz="1200" kern="1200" dirty="0">
                <a:solidFill>
                  <a:schemeClr val="tx1"/>
                </a:solidFill>
                <a:effectLst/>
                <a:latin typeface="+mn-lt"/>
                <a:ea typeface="+mn-ea"/>
                <a:cs typeface="+mn-cs"/>
              </a:rPr>
              <a:t>You know, because yeah, a lot of them say the same thing like you're always happy, you're always smiling, everything was great, you know, you look like you just lost a bet and shaved your head.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Some of the activities that we provide for these couples is an opportunity for them to candidly speak with others in the same situation they have. So, we actually break the couples apart. We'll have women only in one room, men only in another room. I think that the “men only” is one of the most powerful things that we do at this event. Men are thirsty to find other men in the same situation. There is a sense of relief when they hear a husband say, this is how I've been dealing with this. I get in my car and I scream and cry and curse. And to find out that all of them get in their car and scream and cry and curse. That they're not alone.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You never do fully recover. There's always the new normal and then they start coming at a faster pace so as time goes on, it's taking away another chunk of the life you have together. And of what your wife used to be able to do. It's harder and harder to see a positive future. And then in bringing them together, it's who feels comfortable in talking about any of those candid discussions that took place</a:t>
            </a:r>
          </a:p>
          <a:p>
            <a:r>
              <a:rPr lang="en-US" sz="1200" kern="1200" dirty="0">
                <a:solidFill>
                  <a:schemeClr val="tx1"/>
                </a:solidFill>
                <a:effectLst/>
                <a:latin typeface="+mn-lt"/>
                <a:ea typeface="+mn-ea"/>
                <a:cs typeface="+mn-cs"/>
              </a:rPr>
              <a:t>in the “men's only” and “women's only” room, and one by one, people around the room do speak up and, and do share. We talked in our group about the loss of hair being, you know, something that people lose their public face. But I've lost my public face and body and who is that person? It's, I don't recognize her.</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Well, I know it's inevitable but it's hard to, to believe that I actually have it in my bones right now because I feel so good. Right now, I feel like I'm responding to treatment so well that it's almost miraculous. I don't want them to feel like I gave up. You know what I'm saying? I want them to always think that, no matter what, I fought for them, you know? I'd say that my biggest fear is for my husband because, you know, at the end of it all, I'll be dead. That will be easy. It is going to sleep I guess. I mean, I don't know. And we have provided information about how decisions are made and that physicians are not God, but also that physicians are hesitant to speak up and really give a timeframe, even when in some cases they do know the timeframe. Just as I mentioned, I can see how ill some of these women are. I can guestimate how much longer they're going to be here.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 am bedridden for most of the day because of my pain and because of a great deal of fatigue. And, I don't know how close I am to the end. It's, it's hard to face your own mortality. The hardest part for me, I think, is probably the kids. I have a two year and a three-year-old. They were 1 and 2 when I first got diagnosed. And just not knowing if I'm </a:t>
            </a:r>
            <a:r>
              <a:rPr lang="en-US" sz="1200" kern="1200" dirty="0" err="1">
                <a:solidFill>
                  <a:schemeClr val="tx1"/>
                </a:solidFill>
                <a:effectLst/>
                <a:latin typeface="+mn-lt"/>
                <a:ea typeface="+mn-ea"/>
                <a:cs typeface="+mn-cs"/>
              </a:rPr>
              <a:t>gonna</a:t>
            </a:r>
            <a:r>
              <a:rPr lang="en-US" sz="1200" kern="1200" dirty="0">
                <a:solidFill>
                  <a:schemeClr val="tx1"/>
                </a:solidFill>
                <a:effectLst/>
                <a:latin typeface="+mn-lt"/>
                <a:ea typeface="+mn-ea"/>
                <a:cs typeface="+mn-cs"/>
              </a:rPr>
              <a:t> be around to see them grow up, not knowing if I'm </a:t>
            </a:r>
            <a:r>
              <a:rPr lang="en-US" sz="1200" kern="1200" dirty="0" err="1">
                <a:solidFill>
                  <a:schemeClr val="tx1"/>
                </a:solidFill>
                <a:effectLst/>
                <a:latin typeface="+mn-lt"/>
                <a:ea typeface="+mn-ea"/>
                <a:cs typeface="+mn-cs"/>
              </a:rPr>
              <a:t>gonna</a:t>
            </a:r>
            <a:r>
              <a:rPr lang="en-US" sz="1200" kern="1200" dirty="0">
                <a:solidFill>
                  <a:schemeClr val="tx1"/>
                </a:solidFill>
                <a:effectLst/>
                <a:latin typeface="+mn-lt"/>
                <a:ea typeface="+mn-ea"/>
                <a:cs typeface="+mn-cs"/>
              </a:rPr>
              <a:t> be around to even see them in kindergarten, you know, not knowing if they're </a:t>
            </a:r>
            <a:r>
              <a:rPr lang="en-US" sz="1200" kern="1200" dirty="0" err="1">
                <a:solidFill>
                  <a:schemeClr val="tx1"/>
                </a:solidFill>
                <a:effectLst/>
                <a:latin typeface="+mn-lt"/>
                <a:ea typeface="+mn-ea"/>
                <a:cs typeface="+mn-cs"/>
              </a:rPr>
              <a:t>gonna</a:t>
            </a:r>
            <a:r>
              <a:rPr lang="en-US" sz="1200" kern="1200" dirty="0">
                <a:solidFill>
                  <a:schemeClr val="tx1"/>
                </a:solidFill>
                <a:effectLst/>
                <a:latin typeface="+mn-lt"/>
                <a:ea typeface="+mn-ea"/>
                <a:cs typeface="+mn-cs"/>
              </a:rPr>
              <a:t> remember who their mom is at the end of all this. That to me is hard. You know I just, I don't want them to, to forget me. One of the things that we did in the “women's only” group was that I talked about women considering getting cards for their children. Going to the store asking the store manager or their card store and say I'm going to succumb to this disease and I need your help. I want to select birthday cards for my children up through age usually 21 when my child goes to communion for the first time, I want to have a card for that. When they get married, when they have their first child. And writing in those cards, what do you want to tell your child on that day. Is a very powerful way to still be here instilling your values in your children.</a:t>
            </a:r>
          </a:p>
          <a:p>
            <a:endParaRPr lang="en-US" baseline="0" dirty="0"/>
          </a:p>
          <a:p>
            <a:endParaRPr lang="en-US" baseline="0" dirty="0"/>
          </a:p>
          <a:p>
            <a:endParaRPr lang="en-US" sz="1200" kern="1200" dirty="0">
              <a:solidFill>
                <a:schemeClr val="tx1"/>
              </a:solidFill>
              <a:effectLst/>
              <a:latin typeface="+mn-lt"/>
              <a:ea typeface="+mn-ea"/>
              <a:cs typeface="+mn-cs"/>
            </a:endParaRPr>
          </a:p>
          <a:p>
            <a:endParaRPr lang="en-US" baseline="0" dirty="0"/>
          </a:p>
        </p:txBody>
      </p:sp>
      <p:sp>
        <p:nvSpPr>
          <p:cNvPr id="4" name="Slide Number Placeholder 3"/>
          <p:cNvSpPr>
            <a:spLocks noGrp="1"/>
          </p:cNvSpPr>
          <p:nvPr>
            <p:ph type="sldNum" sz="quarter" idx="10"/>
          </p:nvPr>
        </p:nvSpPr>
        <p:spPr/>
        <p:txBody>
          <a:bodyPr/>
          <a:lstStyle/>
          <a:p>
            <a:fld id="{00A5BB77-DEED-4992-98BF-6428518291C8}" type="slidenum">
              <a:rPr lang="en-US" smtClean="0"/>
              <a:t>12</a:t>
            </a:fld>
            <a:endParaRPr lang="en-US"/>
          </a:p>
        </p:txBody>
      </p:sp>
    </p:spTree>
    <p:extLst>
      <p:ext uri="{BB962C8B-B14F-4D97-AF65-F5344CB8AC3E}">
        <p14:creationId xmlns:p14="http://schemas.microsoft.com/office/powerpoint/2010/main" val="36364362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Even when patients</a:t>
            </a:r>
            <a:r>
              <a:rPr lang="en-US" baseline="0" dirty="0"/>
              <a:t> finish treatment, they still might face impacts.</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13</a:t>
            </a:fld>
            <a:endParaRPr lang="en-US"/>
          </a:p>
        </p:txBody>
      </p:sp>
    </p:spTree>
    <p:extLst>
      <p:ext uri="{BB962C8B-B14F-4D97-AF65-F5344CB8AC3E}">
        <p14:creationId xmlns:p14="http://schemas.microsoft.com/office/powerpoint/2010/main" val="13963339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Due to advances</a:t>
            </a:r>
            <a:r>
              <a:rPr lang="en-US" baseline="0" dirty="0"/>
              <a:t> in screening, detection and treatment, many people live beyond cancer. </a:t>
            </a:r>
            <a:r>
              <a:rPr lang="en-US" dirty="0"/>
              <a:t>There are about</a:t>
            </a:r>
            <a:r>
              <a:rPr lang="en-US" baseline="0" dirty="0"/>
              <a:t> 14.5 million people alive in the U.S. who have ever been diagnosed with cancer according to the American Cancer Society’s Cancer Treatment &amp; Survivorship Facts and Figures. And this chart from the National Cancer Institute shows the projected growth of cancer survivors through the year 2020. As you can see, there are many cancer survivors and the numbers are expected to continue to grow over the next 5 years.</a:t>
            </a:r>
          </a:p>
          <a:p>
            <a:endParaRPr lang="en-US" baseline="0" dirty="0"/>
          </a:p>
        </p:txBody>
      </p:sp>
      <p:sp>
        <p:nvSpPr>
          <p:cNvPr id="4" name="Slide Number Placeholder 3"/>
          <p:cNvSpPr>
            <a:spLocks noGrp="1"/>
          </p:cNvSpPr>
          <p:nvPr>
            <p:ph type="sldNum" sz="quarter" idx="10"/>
          </p:nvPr>
        </p:nvSpPr>
        <p:spPr/>
        <p:txBody>
          <a:bodyPr/>
          <a:lstStyle/>
          <a:p>
            <a:fld id="{00A5BB77-DEED-4992-98BF-6428518291C8}" type="slidenum">
              <a:rPr lang="en-US" smtClean="0"/>
              <a:t>14</a:t>
            </a:fld>
            <a:endParaRPr lang="en-US"/>
          </a:p>
        </p:txBody>
      </p:sp>
    </p:spTree>
    <p:extLst>
      <p:ext uri="{BB962C8B-B14F-4D97-AF65-F5344CB8AC3E}">
        <p14:creationId xmlns:p14="http://schemas.microsoft.com/office/powerpoint/2010/main" val="38173095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varying definitions</a:t>
            </a:r>
            <a:r>
              <a:rPr lang="en-US" baseline="0" dirty="0"/>
              <a:t> of a cancer survivor. Historically, a person was called a cancer survivor once they lived </a:t>
            </a:r>
            <a:r>
              <a:rPr lang="en-US" altLang="en-US" sz="2800" dirty="0"/>
              <a:t>5 years after diagnosis. Organizations like the National Coalition for Cancer Survivorship and others define</a:t>
            </a:r>
            <a:r>
              <a:rPr lang="en-US" altLang="en-US" sz="2800" baseline="0" dirty="0"/>
              <a:t> a survivor from the moment of diagnosis and through the balance of life because people start surviving cancer from the time they are diagnosed. This definition has evolved to also include </a:t>
            </a:r>
            <a:r>
              <a:rPr lang="en-US" altLang="en-US" sz="2800" dirty="0"/>
              <a:t>family and caregivers. Many times when people</a:t>
            </a:r>
            <a:r>
              <a:rPr lang="en-US" altLang="en-US" sz="2800" baseline="0" dirty="0"/>
              <a:t> are talking about cancer survivors, they mean people who are done with their treatment. As we talk about the needs of cancer survivors here, we are talking about people who are done with treatment.</a:t>
            </a:r>
          </a:p>
          <a:p>
            <a:endParaRPr lang="en-US" altLang="en-US" sz="2800" baseline="0" dirty="0"/>
          </a:p>
          <a:p>
            <a:r>
              <a:rPr lang="en-US" altLang="en-US" sz="2800" baseline="0" dirty="0"/>
              <a:t>Also, it is important to note that not all survivors like the word survivor. Some people use words like </a:t>
            </a:r>
            <a:r>
              <a:rPr lang="en-US" altLang="en-US" sz="2800" baseline="0" dirty="0" err="1"/>
              <a:t>thriver</a:t>
            </a:r>
            <a:r>
              <a:rPr lang="en-US" altLang="en-US" sz="2800" baseline="0" dirty="0"/>
              <a:t> or even warrior or prefer not to use any particular label at al.</a:t>
            </a:r>
          </a:p>
          <a:p>
            <a:endParaRPr lang="en-US" altLang="en-US" sz="2800" baseline="0" dirty="0"/>
          </a:p>
          <a:p>
            <a:r>
              <a:rPr lang="en-US" sz="2800" dirty="0"/>
              <a:t>When</a:t>
            </a:r>
            <a:r>
              <a:rPr lang="en-US" sz="2800" baseline="0" dirty="0"/>
              <a:t> people finish treatment they continue to have physical, psychosocial, practical and spiritual needs. It used to be that when people finished treatment, people, including doctors, thought that patients should just be happy to be alive. This feeling has changed over the last several years, so more attention is given to survivors’ needs after treatment. </a:t>
            </a:r>
            <a:endParaRPr lang="en-US" altLang="en-US" sz="2800" baseline="0" dirty="0"/>
          </a:p>
        </p:txBody>
      </p:sp>
      <p:sp>
        <p:nvSpPr>
          <p:cNvPr id="4" name="Slide Number Placeholder 3"/>
          <p:cNvSpPr>
            <a:spLocks noGrp="1"/>
          </p:cNvSpPr>
          <p:nvPr>
            <p:ph type="sldNum" sz="quarter" idx="10"/>
          </p:nvPr>
        </p:nvSpPr>
        <p:spPr/>
        <p:txBody>
          <a:bodyPr/>
          <a:lstStyle/>
          <a:p>
            <a:fld id="{00A5BB77-DEED-4992-98BF-6428518291C8}" type="slidenum">
              <a:rPr lang="en-US" smtClean="0"/>
              <a:t>15</a:t>
            </a:fld>
            <a:endParaRPr lang="en-US"/>
          </a:p>
        </p:txBody>
      </p:sp>
    </p:spTree>
    <p:extLst>
      <p:ext uri="{BB962C8B-B14F-4D97-AF65-F5344CB8AC3E}">
        <p14:creationId xmlns:p14="http://schemas.microsoft.com/office/powerpoint/2010/main" val="36749338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Cancer survivors are at risk for long-term and late effects. A long-term effect is something that started during treatment and lasts even after treatment is over. For example, if a patient has lymphedema after surgery, this might continue even after they are done with all of their treatment. A late effect is something that starts after treatment. Late effects can happen months or even years after treatment is complete.</a:t>
            </a:r>
          </a:p>
          <a:p>
            <a:endParaRPr lang="en-US" baseline="0" dirty="0"/>
          </a:p>
          <a:p>
            <a:r>
              <a:rPr lang="en-US" baseline="0" dirty="0"/>
              <a:t>Long-term and late effects vary based on the cancer type, treatment and individual person. This chart shows some examples of effects from chemotherapy, radiation and surgery. For example, chemotherapy can lead to fatigue or sexual dysfunction, which starts during treatment and last after treatment. “Chemo-brain” is a feeling of mental fogginess or forgetfulness that has recently been recognized as something that can impact patients. Late effects from chemotherapy could include bone weakness, which is called osteoporosis, or even new cancers. Although we know that these problems can happen, for many of these issues we do not know who will have them or when they will happen. </a:t>
            </a:r>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09BCAC50-DE91-455D-BE8D-3FF8B1E7A647}" type="slidenum">
              <a:rPr lang="en-US" smtClean="0"/>
              <a:pPr/>
              <a:t>16</a:t>
            </a:fld>
            <a:endParaRPr lang="en-US"/>
          </a:p>
        </p:txBody>
      </p:sp>
    </p:spTree>
    <p:extLst>
      <p:ext uri="{BB962C8B-B14F-4D97-AF65-F5344CB8AC3E}">
        <p14:creationId xmlns:p14="http://schemas.microsoft.com/office/powerpoint/2010/main" val="16677345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a:t>
            </a:r>
            <a:r>
              <a:rPr lang="en-US" baseline="0" dirty="0"/>
              <a:t> of the same psychosocial impacts area seen even after treatment. Survivors may feel depressed or anxious about the future. They might fear a recurrence, even if they are not at high risk for recurrence. Their relationships may have changed, and they might see some of their support go away as family and friends think that the survivor no longer needs support because treatment is over. Just as support is important during treatment, it is also important after treatment, so this can be a difficult time for survivors who lose their support system.  It may also be difficult for survivors to transition from seeing their healthcare team regularly to seeing them much less often.  </a:t>
            </a:r>
            <a:endParaRPr lang="en-US" dirty="0"/>
          </a:p>
        </p:txBody>
      </p:sp>
      <p:sp>
        <p:nvSpPr>
          <p:cNvPr id="4" name="Slide Number Placeholder 3"/>
          <p:cNvSpPr>
            <a:spLocks noGrp="1"/>
          </p:cNvSpPr>
          <p:nvPr>
            <p:ph type="sldNum" sz="quarter" idx="10"/>
          </p:nvPr>
        </p:nvSpPr>
        <p:spPr/>
        <p:txBody>
          <a:bodyPr/>
          <a:lstStyle/>
          <a:p>
            <a:fld id="{00A5BB77-DEED-4992-98BF-6428518291C8}" type="slidenum">
              <a:rPr lang="en-US" smtClean="0"/>
              <a:t>17</a:t>
            </a:fld>
            <a:endParaRPr lang="en-US"/>
          </a:p>
        </p:txBody>
      </p:sp>
    </p:spTree>
    <p:extLst>
      <p:ext uri="{BB962C8B-B14F-4D97-AF65-F5344CB8AC3E}">
        <p14:creationId xmlns:p14="http://schemas.microsoft.com/office/powerpoint/2010/main" val="26399410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Survivors may have financial problems that started</a:t>
            </a:r>
            <a:r>
              <a:rPr lang="en-US" baseline="0" dirty="0"/>
              <a:t> during treatment, or they may be dealing with new issues, like insurance challenges. For example, some patients have trouble dealing with their bills during treatment and wait until after treatment is complete to deal with them. They also might have trouble getting services after treatment paid for if the insurance company does not understand why they are needed.</a:t>
            </a:r>
          </a:p>
          <a:p>
            <a:endParaRPr lang="en-US" baseline="0" dirty="0"/>
          </a:p>
          <a:p>
            <a:r>
              <a:rPr lang="en-US" baseline="0" dirty="0"/>
              <a:t>And treatment may have caused someone to stop working, or they may be disabled from treatment, so after treatment they struggle to find or keep a job. </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18</a:t>
            </a:fld>
            <a:endParaRPr lang="en-US"/>
          </a:p>
        </p:txBody>
      </p:sp>
    </p:spTree>
    <p:extLst>
      <p:ext uri="{BB962C8B-B14F-4D97-AF65-F5344CB8AC3E}">
        <p14:creationId xmlns:p14="http://schemas.microsoft.com/office/powerpoint/2010/main" val="40250748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000" indent="-285385" eaLnBrk="0" hangingPunct="0">
              <a:spcBef>
                <a:spcPct val="30000"/>
              </a:spcBef>
              <a:defRPr sz="1200">
                <a:solidFill>
                  <a:schemeClr val="tx1"/>
                </a:solidFill>
                <a:latin typeface="Calibri" pitchFamily="34" charset="0"/>
              </a:defRPr>
            </a:lvl2pPr>
            <a:lvl3pPr marL="1141539" indent="-228308" eaLnBrk="0" hangingPunct="0">
              <a:spcBef>
                <a:spcPct val="30000"/>
              </a:spcBef>
              <a:defRPr sz="1200">
                <a:solidFill>
                  <a:schemeClr val="tx1"/>
                </a:solidFill>
                <a:latin typeface="Calibri" pitchFamily="34" charset="0"/>
              </a:defRPr>
            </a:lvl3pPr>
            <a:lvl4pPr marL="1598155" indent="-228308" eaLnBrk="0" hangingPunct="0">
              <a:spcBef>
                <a:spcPct val="30000"/>
              </a:spcBef>
              <a:defRPr sz="1200">
                <a:solidFill>
                  <a:schemeClr val="tx1"/>
                </a:solidFill>
                <a:latin typeface="Calibri" pitchFamily="34" charset="0"/>
              </a:defRPr>
            </a:lvl4pPr>
            <a:lvl5pPr marL="2054771" indent="-228308" eaLnBrk="0" hangingPunct="0">
              <a:spcBef>
                <a:spcPct val="30000"/>
              </a:spcBef>
              <a:defRPr sz="1200">
                <a:solidFill>
                  <a:schemeClr val="tx1"/>
                </a:solidFill>
                <a:latin typeface="Calibri" pitchFamily="34" charset="0"/>
              </a:defRPr>
            </a:lvl5pPr>
            <a:lvl6pPr marL="2511386" indent="-228308" eaLnBrk="0" fontAlgn="base" hangingPunct="0">
              <a:spcBef>
                <a:spcPct val="30000"/>
              </a:spcBef>
              <a:spcAft>
                <a:spcPct val="0"/>
              </a:spcAft>
              <a:defRPr sz="1200">
                <a:solidFill>
                  <a:schemeClr val="tx1"/>
                </a:solidFill>
                <a:latin typeface="Calibri" pitchFamily="34" charset="0"/>
              </a:defRPr>
            </a:lvl6pPr>
            <a:lvl7pPr marL="2968002" indent="-228308" eaLnBrk="0" fontAlgn="base" hangingPunct="0">
              <a:spcBef>
                <a:spcPct val="30000"/>
              </a:spcBef>
              <a:spcAft>
                <a:spcPct val="0"/>
              </a:spcAft>
              <a:defRPr sz="1200">
                <a:solidFill>
                  <a:schemeClr val="tx1"/>
                </a:solidFill>
                <a:latin typeface="Calibri" pitchFamily="34" charset="0"/>
              </a:defRPr>
            </a:lvl7pPr>
            <a:lvl8pPr marL="3424617" indent="-228308" eaLnBrk="0" fontAlgn="base" hangingPunct="0">
              <a:spcBef>
                <a:spcPct val="30000"/>
              </a:spcBef>
              <a:spcAft>
                <a:spcPct val="0"/>
              </a:spcAft>
              <a:defRPr sz="1200">
                <a:solidFill>
                  <a:schemeClr val="tx1"/>
                </a:solidFill>
                <a:latin typeface="Calibri" pitchFamily="34" charset="0"/>
              </a:defRPr>
            </a:lvl8pPr>
            <a:lvl9pPr marL="3881233" indent="-228308"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D57477F0-2113-481A-9162-2E8AC47BCF0A}" type="slidenum">
              <a:rPr lang="en-US" altLang="en-US" smtClean="0">
                <a:latin typeface="Arial" pitchFamily="34" charset="0"/>
              </a:rPr>
              <a:pPr eaLnBrk="1" hangingPunct="1">
                <a:spcBef>
                  <a:spcPct val="0"/>
                </a:spcBef>
              </a:pPr>
              <a:t>19</a:t>
            </a:fld>
            <a:endParaRPr lang="en-US" altLang="en-US">
              <a:latin typeface="Arial" pitchFamily="34" charset="0"/>
            </a:endParaRPr>
          </a:p>
        </p:txBody>
      </p:sp>
      <p:sp>
        <p:nvSpPr>
          <p:cNvPr id="105475" name="Slide Image Placeholder 1"/>
          <p:cNvSpPr>
            <a:spLocks noGrp="1" noRot="1" noChangeAspect="1" noTextEdit="1"/>
          </p:cNvSpPr>
          <p:nvPr>
            <p:ph type="sldImg"/>
          </p:nvPr>
        </p:nvSpPr>
        <p:spPr bwMode="auto">
          <a:xfrm>
            <a:off x="1181100" y="695325"/>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Notes Placeholder 2"/>
          <p:cNvSpPr>
            <a:spLocks noGrp="1"/>
          </p:cNvSpPr>
          <p:nvPr>
            <p:ph type="body" idx="1"/>
          </p:nvPr>
        </p:nvSpPr>
        <p:spPr bwMode="auto">
          <a:xfrm>
            <a:off x="700723" y="4416663"/>
            <a:ext cx="5608954" cy="418353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151" tIns="46576" rIns="93151" bIns="46576" numCol="1" anchor="t" anchorCtr="0" compatLnSpc="1">
            <a:prstTxWarp prst="textNoShape">
              <a:avLst/>
            </a:prstTxWarp>
          </a:bodyPr>
          <a:lstStyle/>
          <a:p>
            <a:pPr eaLnBrk="1" hangingPunct="1">
              <a:spcBef>
                <a:spcPct val="0"/>
              </a:spcBef>
            </a:pPr>
            <a:r>
              <a:rPr lang="en-US" altLang="en-US" dirty="0"/>
              <a:t>Many</a:t>
            </a:r>
            <a:r>
              <a:rPr lang="en-US" altLang="en-US" baseline="0" dirty="0"/>
              <a:t> people also have other diseases they are dealing with at the same time, which are called comorbidities. </a:t>
            </a:r>
            <a:r>
              <a:rPr lang="en-US" altLang="en-US" dirty="0"/>
              <a:t>For</a:t>
            </a:r>
            <a:r>
              <a:rPr lang="en-US" altLang="en-US" baseline="0" dirty="0"/>
              <a:t> example,</a:t>
            </a:r>
            <a:r>
              <a:rPr lang="en-US" altLang="en-US" dirty="0"/>
              <a:t> 70% of cancer survivors report at least one comorbid condition. For cancer survivors age 65 or over, this increases to 85%. This means that their treatment may have</a:t>
            </a:r>
            <a:r>
              <a:rPr lang="en-US" altLang="en-US" baseline="0" dirty="0"/>
              <a:t> impacted other diseases, or other diseases may interfere with the impacts of cancer. Comorbidities also may impact survivors’ quality of life.</a:t>
            </a:r>
            <a:endParaRPr lang="en-US" altLang="en-US" dirty="0"/>
          </a:p>
          <a:p>
            <a:pPr eaLnBrk="1" hangingPunct="1">
              <a:spcBef>
                <a:spcPct val="0"/>
              </a:spcBef>
            </a:pPr>
            <a:endParaRPr lang="en-US" altLang="en-US" dirty="0"/>
          </a:p>
          <a:p>
            <a:pPr defTabSz="931774">
              <a:spcBef>
                <a:spcPct val="0"/>
              </a:spcBef>
              <a:defRPr/>
            </a:pPr>
            <a:endParaRPr lang="en-US" altLang="en-US" dirty="0"/>
          </a:p>
        </p:txBody>
      </p:sp>
      <p:sp>
        <p:nvSpPr>
          <p:cNvPr id="105477" name="Slide Number Placeholder 3"/>
          <p:cNvSpPr txBox="1">
            <a:spLocks noGrp="1"/>
          </p:cNvSpPr>
          <p:nvPr/>
        </p:nvSpPr>
        <p:spPr bwMode="auto">
          <a:xfrm>
            <a:off x="3971293" y="8828568"/>
            <a:ext cx="3037523" cy="466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51" tIns="46576" rIns="93151" bIns="46576" anchor="b"/>
          <a:lstStyle>
            <a:lvl1pPr defTabSz="947738" eaLnBrk="0" hangingPunct="0">
              <a:spcBef>
                <a:spcPct val="30000"/>
              </a:spcBef>
              <a:defRPr sz="1200">
                <a:solidFill>
                  <a:schemeClr val="tx1"/>
                </a:solidFill>
                <a:latin typeface="Calibri" pitchFamily="34" charset="0"/>
              </a:defRPr>
            </a:lvl1pPr>
            <a:lvl2pPr marL="742950" indent="-285750" defTabSz="947738" eaLnBrk="0" hangingPunct="0">
              <a:spcBef>
                <a:spcPct val="30000"/>
              </a:spcBef>
              <a:defRPr sz="1200">
                <a:solidFill>
                  <a:schemeClr val="tx1"/>
                </a:solidFill>
                <a:latin typeface="Calibri" pitchFamily="34" charset="0"/>
              </a:defRPr>
            </a:lvl2pPr>
            <a:lvl3pPr marL="1143000" indent="-228600" defTabSz="947738" eaLnBrk="0" hangingPunct="0">
              <a:spcBef>
                <a:spcPct val="30000"/>
              </a:spcBef>
              <a:defRPr sz="1200">
                <a:solidFill>
                  <a:schemeClr val="tx1"/>
                </a:solidFill>
                <a:latin typeface="Calibri" pitchFamily="34" charset="0"/>
              </a:defRPr>
            </a:lvl3pPr>
            <a:lvl4pPr marL="1600200" indent="-228600" defTabSz="947738" eaLnBrk="0" hangingPunct="0">
              <a:spcBef>
                <a:spcPct val="30000"/>
              </a:spcBef>
              <a:defRPr sz="1200">
                <a:solidFill>
                  <a:schemeClr val="tx1"/>
                </a:solidFill>
                <a:latin typeface="Calibri" pitchFamily="34" charset="0"/>
              </a:defRPr>
            </a:lvl4pPr>
            <a:lvl5pPr marL="2057400" indent="-228600" defTabSz="947738" eaLnBrk="0" hangingPunct="0">
              <a:spcBef>
                <a:spcPct val="30000"/>
              </a:spcBef>
              <a:defRPr sz="1200">
                <a:solidFill>
                  <a:schemeClr val="tx1"/>
                </a:solidFill>
                <a:latin typeface="Calibri" pitchFamily="34" charset="0"/>
              </a:defRPr>
            </a:lvl5pPr>
            <a:lvl6pPr marL="2514600" indent="-228600" defTabSz="947738" eaLnBrk="0" fontAlgn="base" hangingPunct="0">
              <a:spcBef>
                <a:spcPct val="30000"/>
              </a:spcBef>
              <a:spcAft>
                <a:spcPct val="0"/>
              </a:spcAft>
              <a:defRPr sz="1200">
                <a:solidFill>
                  <a:schemeClr val="tx1"/>
                </a:solidFill>
                <a:latin typeface="Calibri" pitchFamily="34" charset="0"/>
              </a:defRPr>
            </a:lvl6pPr>
            <a:lvl7pPr marL="2971800" indent="-228600" defTabSz="947738" eaLnBrk="0" fontAlgn="base" hangingPunct="0">
              <a:spcBef>
                <a:spcPct val="30000"/>
              </a:spcBef>
              <a:spcAft>
                <a:spcPct val="0"/>
              </a:spcAft>
              <a:defRPr sz="1200">
                <a:solidFill>
                  <a:schemeClr val="tx1"/>
                </a:solidFill>
                <a:latin typeface="Calibri" pitchFamily="34" charset="0"/>
              </a:defRPr>
            </a:lvl7pPr>
            <a:lvl8pPr marL="3429000" indent="-228600" defTabSz="947738" eaLnBrk="0" fontAlgn="base" hangingPunct="0">
              <a:spcBef>
                <a:spcPct val="30000"/>
              </a:spcBef>
              <a:spcAft>
                <a:spcPct val="0"/>
              </a:spcAft>
              <a:defRPr sz="1200">
                <a:solidFill>
                  <a:schemeClr val="tx1"/>
                </a:solidFill>
                <a:latin typeface="Calibri" pitchFamily="34" charset="0"/>
              </a:defRPr>
            </a:lvl8pPr>
            <a:lvl9pPr marL="3886200" indent="-228600" defTabSz="947738"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1C5D1B20-0220-4E68-AEE9-B28731E69D0E}" type="slidenum">
              <a:rPr lang="en-US" altLang="en-US">
                <a:cs typeface="Arial" pitchFamily="34" charset="0"/>
              </a:rPr>
              <a:pPr algn="r" eaLnBrk="1" hangingPunct="1">
                <a:spcBef>
                  <a:spcPct val="0"/>
                </a:spcBef>
              </a:pPr>
              <a:t>19</a:t>
            </a:fld>
            <a:endParaRPr lang="en-US" altLang="en-US">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We would like to acknowledge the Centers for Disease Control and Prevention for supporting this work. We would also like to thank Johns Hopkins</a:t>
            </a:r>
            <a:r>
              <a:rPr lang="en-US" sz="1200" kern="1200" baseline="0" dirty="0">
                <a:solidFill>
                  <a:schemeClr val="tx1"/>
                </a:solidFill>
                <a:effectLst/>
                <a:latin typeface="+mn-lt"/>
                <a:ea typeface="+mn-ea"/>
                <a:cs typeface="+mn-cs"/>
              </a:rPr>
              <a:t> University for giving us permission to use their videos.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4664652-3942-4768-B6A6-49DC3B3CF52D}" type="slidenum">
              <a:rPr lang="en-US" smtClean="0"/>
              <a:t>2</a:t>
            </a:fld>
            <a:endParaRPr lang="en-US"/>
          </a:p>
        </p:txBody>
      </p:sp>
    </p:spTree>
    <p:extLst>
      <p:ext uri="{BB962C8B-B14F-4D97-AF65-F5344CB8AC3E}">
        <p14:creationId xmlns:p14="http://schemas.microsoft.com/office/powerpoint/2010/main" val="34257455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talked about AYA needs during treatment, and they have many of the same needs after treatment. They may still struggle with relationships</a:t>
            </a:r>
            <a:r>
              <a:rPr lang="en-US" baseline="0" dirty="0"/>
              <a:t> and dating, including when and how to tell people that they had cancer. Fertility and sexuality issues might continue as well as employment or school issues. For example, AYA survivors might find that they have to change careers or they may have difficulty finding a job, which can be especially hard financially on younger people who do not have a long history of earning income. </a:t>
            </a:r>
          </a:p>
          <a:p>
            <a:endParaRPr lang="en-US" baseline="0" dirty="0"/>
          </a:p>
          <a:p>
            <a:r>
              <a:rPr lang="en-US" baseline="0" dirty="0"/>
              <a:t>Follow-up care is also as important, but AYAs may not be getting the care they need. Many people in this age group move around so they may not be getting regular follow up care. Providers, including primary care providers, also may not be aware of AYAs long-term follow-up needs.</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20</a:t>
            </a:fld>
            <a:endParaRPr lang="en-US"/>
          </a:p>
        </p:txBody>
      </p:sp>
    </p:spTree>
    <p:extLst>
      <p:ext uri="{BB962C8B-B14F-4D97-AF65-F5344CB8AC3E}">
        <p14:creationId xmlns:p14="http://schemas.microsoft.com/office/powerpoint/2010/main" val="36714970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306"/>
              </a:spcAft>
              <a:defRPr/>
            </a:pPr>
            <a:r>
              <a:rPr lang="en-US" sz="1200" dirty="0"/>
              <a:t>Survivorship care, which may also be called post-treatment care, is important for cancer survivors. According</a:t>
            </a:r>
            <a:r>
              <a:rPr lang="en-US" sz="1200" baseline="0" dirty="0"/>
              <a:t> to </a:t>
            </a:r>
            <a:r>
              <a:rPr lang="en-US" sz="1200" dirty="0"/>
              <a:t>the Institute of Medicine, survivorship care should include these 4 components:</a:t>
            </a:r>
          </a:p>
          <a:p>
            <a:pPr>
              <a:spcBef>
                <a:spcPts val="600"/>
              </a:spcBef>
              <a:spcAft>
                <a:spcPts val="600"/>
              </a:spcAft>
            </a:pPr>
            <a:r>
              <a:rPr lang="en-US" dirty="0"/>
              <a:t>Prevention and detection of new cancers and recurrent cancer</a:t>
            </a:r>
          </a:p>
          <a:p>
            <a:pPr>
              <a:spcBef>
                <a:spcPts val="600"/>
              </a:spcBef>
              <a:spcAft>
                <a:spcPts val="600"/>
              </a:spcAft>
            </a:pPr>
            <a:r>
              <a:rPr lang="en-US" dirty="0"/>
              <a:t>Surveillance, or watching, for recurrence or new primary</a:t>
            </a:r>
            <a:r>
              <a:rPr lang="en-US" baseline="0" dirty="0"/>
              <a:t> cancers</a:t>
            </a:r>
            <a:endParaRPr lang="en-US" dirty="0"/>
          </a:p>
          <a:p>
            <a:pPr>
              <a:spcBef>
                <a:spcPts val="600"/>
              </a:spcBef>
              <a:spcAft>
                <a:spcPts val="600"/>
              </a:spcAft>
            </a:pPr>
            <a:r>
              <a:rPr lang="en-US" dirty="0"/>
              <a:t>Interventions for long-term and late effects, such as an early</a:t>
            </a:r>
            <a:r>
              <a:rPr lang="en-US" baseline="0" dirty="0"/>
              <a:t> referral to physical therapy to prevent lymphedema, improve range of motion and reduce pain. </a:t>
            </a:r>
            <a:endParaRPr lang="en-US" dirty="0"/>
          </a:p>
          <a:p>
            <a:pPr>
              <a:spcBef>
                <a:spcPts val="600"/>
              </a:spcBef>
              <a:spcAft>
                <a:spcPts val="600"/>
              </a:spcAft>
            </a:pPr>
            <a:r>
              <a:rPr lang="en-US" dirty="0"/>
              <a:t>Coordination between specialists and primary care providers.  Cancer</a:t>
            </a:r>
            <a:r>
              <a:rPr lang="en-US" baseline="0" dirty="0"/>
              <a:t> care can be fragmented, with patients seeing providers in different locations, and many times the patient’s primary care provider is not involved in their cancer care. Coordination means that oncology specialists and primary care providers need to communicate about the patient’s condition, expectations and needs for follow up care.</a:t>
            </a:r>
          </a:p>
          <a:p>
            <a:pPr>
              <a:spcBef>
                <a:spcPts val="600"/>
              </a:spcBef>
              <a:spcAft>
                <a:spcPts val="600"/>
              </a:spcAft>
            </a:pPr>
            <a:endParaRPr lang="en-US" baseline="0" dirty="0"/>
          </a:p>
          <a:p>
            <a:pPr>
              <a:spcBef>
                <a:spcPts val="600"/>
              </a:spcBef>
              <a:spcAft>
                <a:spcPts val="600"/>
              </a:spcAft>
            </a:pPr>
            <a:r>
              <a:rPr lang="en-US" baseline="0" dirty="0"/>
              <a:t>One way to help coordinate is through a Survivorship Care Plan.</a:t>
            </a:r>
            <a:endParaRPr lang="en-US" dirty="0"/>
          </a:p>
          <a:p>
            <a:pPr>
              <a:spcAft>
                <a:spcPts val="306"/>
              </a:spcAft>
              <a:defRPr/>
            </a:pPr>
            <a:endParaRPr lang="en-US" sz="1200" dirty="0"/>
          </a:p>
          <a:p>
            <a:pPr>
              <a:spcAft>
                <a:spcPts val="306"/>
              </a:spcAft>
              <a:defRPr/>
            </a:pPr>
            <a:endParaRPr lang="en-US" sz="1200" dirty="0"/>
          </a:p>
          <a:p>
            <a:pPr>
              <a:defRPr/>
            </a:pPr>
            <a:endParaRPr lang="en-US" sz="900" dirty="0">
              <a:latin typeface="Calibri" pitchFamily="34" charset="0"/>
            </a:endParaRPr>
          </a:p>
          <a:p>
            <a:pPr>
              <a:defRPr/>
            </a:pPr>
            <a:endParaRPr lang="en-US" sz="900" dirty="0">
              <a:latin typeface="Calibri" pitchFamily="34" charset="0"/>
            </a:endParaRPr>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21</a:t>
            </a:fld>
            <a:endParaRPr lang="en-US"/>
          </a:p>
        </p:txBody>
      </p:sp>
    </p:spTree>
    <p:extLst>
      <p:ext uri="{BB962C8B-B14F-4D97-AF65-F5344CB8AC3E}">
        <p14:creationId xmlns:p14="http://schemas.microsoft.com/office/powerpoint/2010/main" val="36687055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Survivorship Care Plans are tools to help cancer survivors after they are done with treatment. A Survivorship Care Plan has two pieces. The first is a treatment summary. This part lists out the treatments a patient had and the doses of treatment. For example, it might</a:t>
            </a:r>
            <a:r>
              <a:rPr lang="en-US" baseline="0" dirty="0"/>
              <a:t> have chemotherapy medicines and amounts, a description of the radiation field and amount and a description of the location of the surgery. The second part of a Survivorship Care Plan is a follow-up plan. It has information about what a survivor might be at risk for and tests that are needed, how often and where they are done. It also provides information about healthy behaviors. Survivorship care plans are not only helpful to survivors, but they are also helpful for other providers the survivor may see. For example, it could be given to a specialist that the survivor needs to see, like a cardiologist, who can then provide better care for the patient based on the information in the plan. </a:t>
            </a:r>
          </a:p>
          <a:p>
            <a:pPr>
              <a:spcAft>
                <a:spcPts val="306"/>
              </a:spcAft>
              <a:defRPr/>
            </a:pPr>
            <a:endParaRPr lang="en-US" baseline="0" dirty="0"/>
          </a:p>
          <a:p>
            <a:pPr marL="0" indent="0">
              <a:spcBef>
                <a:spcPts val="600"/>
              </a:spcBef>
              <a:spcAft>
                <a:spcPts val="600"/>
              </a:spcAft>
              <a:buNone/>
            </a:pPr>
            <a:r>
              <a:rPr lang="en-US" baseline="0" dirty="0"/>
              <a:t>Cancer survivors also need the same screenings as people who have not had cancer. For example, survivors still need </a:t>
            </a:r>
            <a:r>
              <a:rPr lang="en-US" sz="1200" dirty="0"/>
              <a:t>prostate exams, colonoscopies,</a:t>
            </a:r>
            <a:r>
              <a:rPr lang="en-US" sz="1200" baseline="0" dirty="0"/>
              <a:t> m</a:t>
            </a:r>
            <a:r>
              <a:rPr lang="en-US" sz="1200" dirty="0"/>
              <a:t>ammograms,</a:t>
            </a:r>
            <a:r>
              <a:rPr lang="en-US" sz="1200" baseline="0" dirty="0"/>
              <a:t> s</a:t>
            </a:r>
            <a:r>
              <a:rPr lang="en-US" sz="1200" dirty="0"/>
              <a:t>kin checks</a:t>
            </a:r>
            <a:r>
              <a:rPr lang="en-US" sz="1200" baseline="0" dirty="0"/>
              <a:t>, vaccinations and/or other screenings and prevention services. Because care is not always coordinated between oncologists and primary care providers, cancer survivors sometimes don’t receive this needed services. </a:t>
            </a:r>
            <a:endParaRPr lang="en-US" sz="1200" dirty="0"/>
          </a:p>
        </p:txBody>
      </p:sp>
      <p:sp>
        <p:nvSpPr>
          <p:cNvPr id="4" name="Slide Number Placeholder 3"/>
          <p:cNvSpPr>
            <a:spLocks noGrp="1"/>
          </p:cNvSpPr>
          <p:nvPr>
            <p:ph type="sldNum" sz="quarter" idx="10"/>
          </p:nvPr>
        </p:nvSpPr>
        <p:spPr/>
        <p:txBody>
          <a:bodyPr/>
          <a:lstStyle/>
          <a:p>
            <a:fld id="{C4664652-3942-4768-B6A6-49DC3B3CF52D}" type="slidenum">
              <a:rPr lang="en-US" smtClean="0"/>
              <a:t>22</a:t>
            </a:fld>
            <a:endParaRPr lang="en-US"/>
          </a:p>
        </p:txBody>
      </p:sp>
    </p:spTree>
    <p:extLst>
      <p:ext uri="{BB962C8B-B14F-4D97-AF65-F5344CB8AC3E}">
        <p14:creationId xmlns:p14="http://schemas.microsoft.com/office/powerpoint/2010/main" val="7762767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2900" dirty="0"/>
              <a:t>Checkpoint: Which of the following is NOT true about Survivorship Care Plans?</a:t>
            </a:r>
          </a:p>
          <a:p>
            <a:pPr marL="465886" lvl="1" indent="0">
              <a:buNone/>
            </a:pPr>
            <a:r>
              <a:rPr lang="en-US" altLang="en-US" dirty="0"/>
              <a:t>A Prepared by the oncology provider or team</a:t>
            </a:r>
          </a:p>
          <a:p>
            <a:pPr marL="465886" lvl="1" indent="0">
              <a:buNone/>
            </a:pPr>
            <a:r>
              <a:rPr lang="en-US" altLang="en-US" dirty="0"/>
              <a:t>B Are the same as discharge summaries</a:t>
            </a:r>
          </a:p>
          <a:p>
            <a:pPr marL="465886" lvl="1" indent="0">
              <a:buNone/>
            </a:pPr>
            <a:r>
              <a:rPr lang="en-US" altLang="en-US" dirty="0"/>
              <a:t>C Provided to patient at end of treatment</a:t>
            </a:r>
          </a:p>
          <a:p>
            <a:pPr marL="465886" lvl="1" indent="0">
              <a:buNone/>
            </a:pPr>
            <a:r>
              <a:rPr lang="en-US" altLang="en-US" dirty="0"/>
              <a:t>D Should be explained to the patient</a:t>
            </a:r>
          </a:p>
          <a:p>
            <a:pPr marL="465886" lvl="1" indent="0">
              <a:buFont typeface="Arial" panose="020B0604020202020204" pitchFamily="34" charset="0"/>
              <a:buNone/>
            </a:pPr>
            <a:endParaRPr lang="en-US" altLang="en-US" baseline="0" dirty="0"/>
          </a:p>
          <a:p>
            <a:pPr marL="465886" lvl="1" indent="0">
              <a:buFont typeface="Arial" panose="020B0604020202020204" pitchFamily="34" charset="0"/>
              <a:buNone/>
            </a:pPr>
            <a:r>
              <a:rPr lang="en-US" altLang="en-US" baseline="0" dirty="0"/>
              <a:t>Correct answer is B: Survivorship Care Plans are not the same as discharge summaries.  Discharge summaries are usually given at the end of a hospital stay and primarily include information relevant to that particular hospital stay. For example a patient is discharged from the hospital after receiving chemotherapy as an in-patient, that is, while staying in the hospital. He would receive a summary of his stay and that chemo treatment, however, the summary would not include the radiation therapy planned for after the chemotherapy so it doesn’t give the whole picture of treatment.  Survivorship Care Plans should be prepared by the oncology provider or team that treated the patient. They are provided to patients at the end of treatment as a roadmap to guide their follow-up care and to help them stay as healthy as possible. They should be given to the patient AND explained to make sure the patient understands what is needed. They provide more detailed information and are in a different format than a discharge summary.. </a:t>
            </a:r>
          </a:p>
          <a:p>
            <a:pPr marL="465886" lvl="1" indent="0">
              <a:buFont typeface="Arial" panose="020B0604020202020204" pitchFamily="34" charset="0"/>
              <a:buNone/>
            </a:pPr>
            <a:endParaRPr lang="en-US" altLang="en-US" baseline="0" dirty="0"/>
          </a:p>
          <a:p>
            <a:pPr marL="465886" lvl="1" indent="0">
              <a:buFont typeface="Arial" panose="020B0604020202020204" pitchFamily="34" charset="0"/>
              <a:buNone/>
            </a:pPr>
            <a:r>
              <a:rPr lang="en-US" altLang="en-US" baseline="0" dirty="0"/>
              <a:t>Let’s look at an example Survivorship Care Plan template.</a:t>
            </a:r>
          </a:p>
        </p:txBody>
      </p:sp>
      <p:sp>
        <p:nvSpPr>
          <p:cNvPr id="4" name="Slide Number Placeholder 3"/>
          <p:cNvSpPr>
            <a:spLocks noGrp="1"/>
          </p:cNvSpPr>
          <p:nvPr>
            <p:ph type="sldNum" sz="quarter" idx="10"/>
          </p:nvPr>
        </p:nvSpPr>
        <p:spPr/>
        <p:txBody>
          <a:bodyPr/>
          <a:lstStyle/>
          <a:p>
            <a:fld id="{00A5BB77-DEED-4992-98BF-6428518291C8}" type="slidenum">
              <a:rPr lang="en-US" smtClean="0"/>
              <a:t>23</a:t>
            </a:fld>
            <a:endParaRPr lang="en-US"/>
          </a:p>
        </p:txBody>
      </p:sp>
    </p:spTree>
    <p:extLst>
      <p:ext uri="{BB962C8B-B14F-4D97-AF65-F5344CB8AC3E}">
        <p14:creationId xmlns:p14="http://schemas.microsoft.com/office/powerpoint/2010/main" val="6609165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900" dirty="0"/>
              <a:t>This is an example of a Survivorship Care Plan created by the American Society of Clinical Oncology. It is a short, 2-page document. The</a:t>
            </a:r>
            <a:r>
              <a:rPr lang="en-US" sz="2900" baseline="0" dirty="0"/>
              <a:t> first page has general information about the patient, a brief treatment summary and a follow-up plan. The second page has surveillance or other tests needed and how often they are needed. It also includes potential long-term and late effects, possible physical, emotional and practical concerns and recommendations for healthy behaviors to discuss with a doctor or nurse. </a:t>
            </a:r>
          </a:p>
          <a:p>
            <a:endParaRPr lang="en-US" sz="2900" baseline="0" dirty="0"/>
          </a:p>
          <a:p>
            <a:r>
              <a:rPr lang="en-US" sz="2900" baseline="0" dirty="0"/>
              <a:t>There are other care plan templates that may have different information or look different from this one. </a:t>
            </a:r>
          </a:p>
          <a:p>
            <a:endParaRPr lang="en-US" sz="29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http://www.cancer.net/survivorship/follow-care-after-cancer-treatment/asco-cancer-treatment-summaries-and-survivorship-care-plans</a:t>
            </a:r>
          </a:p>
          <a:p>
            <a:endParaRPr lang="en-US" dirty="0"/>
          </a:p>
        </p:txBody>
      </p:sp>
      <p:sp>
        <p:nvSpPr>
          <p:cNvPr id="4" name="Slide Number Placeholder 3"/>
          <p:cNvSpPr>
            <a:spLocks noGrp="1"/>
          </p:cNvSpPr>
          <p:nvPr>
            <p:ph type="sldNum" sz="quarter" idx="10"/>
          </p:nvPr>
        </p:nvSpPr>
        <p:spPr/>
        <p:txBody>
          <a:bodyPr/>
          <a:lstStyle/>
          <a:p>
            <a:fld id="{00A5BB77-DEED-4992-98BF-6428518291C8}" type="slidenum">
              <a:rPr lang="en-US" smtClean="0"/>
              <a:t>24</a:t>
            </a:fld>
            <a:endParaRPr lang="en-US"/>
          </a:p>
        </p:txBody>
      </p:sp>
    </p:spTree>
    <p:extLst>
      <p:ext uri="{BB962C8B-B14F-4D97-AF65-F5344CB8AC3E}">
        <p14:creationId xmlns:p14="http://schemas.microsoft.com/office/powerpoint/2010/main" val="6609165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a:t>For</a:t>
            </a:r>
            <a:r>
              <a:rPr lang="en-US" b="0" baseline="0" dirty="0"/>
              <a:t> some people with advanced cancer that can no longer be controlled, </a:t>
            </a:r>
            <a:r>
              <a:rPr lang="en-US" b="0" dirty="0"/>
              <a:t>the</a:t>
            </a:r>
            <a:r>
              <a:rPr lang="en-US" b="0" baseline="0" dirty="0"/>
              <a:t> goal of treatment is no longer to get rid of the cancer. The goal is to manage a patient’s pain and symptoms, provide psychosocial and spiritual support – depending on the preferences of the patient – and provide counseling and bereavement support to family members. Each person has unique informational and support needs. Patients may have questions about their legal and financial affairs, or they may need help communicating with family and friends. Family members may also have questions.</a:t>
            </a:r>
          </a:p>
          <a:p>
            <a:endParaRPr lang="en-US" b="0"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t>End of life care looks different for patients. Some people stay at home, or some go to a hospital or other facility. Hospice programs provide comprehensive end-of-life care and these programs can be offered in-home or at a medical facility. Many people think that these services are only for the last days or weeks of life. Medicare states that hospice can be used as much as 6 months before death is anticipated. Hospice care includes medical care, counseling, and respite care to help support caregivers. Research has shown that patients and families who use hospice services report a higher quality of life than those who don’t.</a:t>
            </a:r>
          </a:p>
          <a:p>
            <a:endParaRPr lang="en-US" b="0" baseline="0" dirty="0"/>
          </a:p>
          <a:p>
            <a:r>
              <a:rPr lang="en-US" b="0" baseline="0" dirty="0"/>
              <a:t>Advance directives are important for people at end of life and should be completed before a person gets very sick. Advance directives are documents that have the patient’s wishes for care and list who the patient chooses to make decisions if the patient is unable to decide. </a:t>
            </a:r>
          </a:p>
          <a:p>
            <a:endParaRPr lang="en-US" b="0" baseline="0" dirty="0"/>
          </a:p>
          <a:p>
            <a:r>
              <a:rPr lang="en-US" b="0" baseline="0" dirty="0"/>
              <a:t>End of life is difficult for patients and their families. It is important that licensed professionals provide counseling and address psychosocial and spiritual concerns.</a:t>
            </a:r>
          </a:p>
          <a:p>
            <a:endParaRPr lang="en-US" b="0" baseline="0" dirty="0"/>
          </a:p>
          <a:p>
            <a:endParaRPr lang="en-US" b="0" baseline="0" dirty="0"/>
          </a:p>
          <a:p>
            <a:endParaRPr lang="en-US" b="0" baseline="0" dirty="0"/>
          </a:p>
        </p:txBody>
      </p:sp>
      <p:sp>
        <p:nvSpPr>
          <p:cNvPr id="4" name="Slide Number Placeholder 3"/>
          <p:cNvSpPr>
            <a:spLocks noGrp="1"/>
          </p:cNvSpPr>
          <p:nvPr>
            <p:ph type="sldNum" sz="quarter" idx="10"/>
          </p:nvPr>
        </p:nvSpPr>
        <p:spPr/>
        <p:txBody>
          <a:bodyPr/>
          <a:lstStyle/>
          <a:p>
            <a:fld id="{C4664652-3942-4768-B6A6-49DC3B3CF52D}" type="slidenum">
              <a:rPr lang="en-US" smtClean="0"/>
              <a:t>25</a:t>
            </a:fld>
            <a:endParaRPr lang="en-US"/>
          </a:p>
        </p:txBody>
      </p:sp>
    </p:spTree>
    <p:extLst>
      <p:ext uri="{BB962C8B-B14F-4D97-AF65-F5344CB8AC3E}">
        <p14:creationId xmlns:p14="http://schemas.microsoft.com/office/powerpoint/2010/main" val="587968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In this lesson you learned to: </a:t>
            </a:r>
          </a:p>
          <a:p>
            <a:r>
              <a:rPr lang="en-US" dirty="0"/>
              <a:t>Describe the impacts of cancer and its treatment on the patient and on the family. </a:t>
            </a:r>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26</a:t>
            </a:fld>
            <a:endParaRPr lang="en-US"/>
          </a:p>
        </p:txBody>
      </p:sp>
    </p:spTree>
    <p:extLst>
      <p:ext uri="{BB962C8B-B14F-4D97-AF65-F5344CB8AC3E}">
        <p14:creationId xmlns:p14="http://schemas.microsoft.com/office/powerpoint/2010/main" val="3052677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600" dirty="0"/>
              <a:t>This lesson covers the following Core Competencies for Patient Navigators:</a:t>
            </a:r>
            <a:br>
              <a:rPr lang="en-US" sz="1200" dirty="0"/>
            </a:br>
            <a:r>
              <a:rPr lang="en-US" sz="1200" dirty="0"/>
              <a:t>2.5</a:t>
            </a:r>
            <a:r>
              <a:rPr lang="en-US" sz="1200" baseline="0" dirty="0"/>
              <a:t> </a:t>
            </a:r>
            <a:r>
              <a:rPr lang="en-US" sz="1200" dirty="0"/>
              <a:t>Identify potential physical, psychological, social and spiritual impacts of cancer and its treatment.</a:t>
            </a:r>
          </a:p>
          <a:p>
            <a:endParaRPr lang="en-US" dirty="0"/>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3</a:t>
            </a:fld>
            <a:endParaRPr lang="en-US"/>
          </a:p>
        </p:txBody>
      </p:sp>
    </p:spTree>
    <p:extLst>
      <p:ext uri="{BB962C8B-B14F-4D97-AF65-F5344CB8AC3E}">
        <p14:creationId xmlns:p14="http://schemas.microsoft.com/office/powerpoint/2010/main" val="667799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After completing this lesson, you will be able to:</a:t>
            </a:r>
          </a:p>
          <a:p>
            <a:pPr marL="0" indent="0">
              <a:buNone/>
            </a:pPr>
            <a:endParaRPr lang="en-US" sz="800" dirty="0"/>
          </a:p>
          <a:p>
            <a:r>
              <a:rPr lang="en-US" dirty="0"/>
              <a:t>Describe the potential physical, psychological, social and spiritual impacts of cancer</a:t>
            </a:r>
          </a:p>
          <a:p>
            <a:endParaRPr lang="en-US" dirty="0"/>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4</a:t>
            </a:fld>
            <a:endParaRPr lang="en-US"/>
          </a:p>
        </p:txBody>
      </p:sp>
    </p:spTree>
    <p:extLst>
      <p:ext uri="{BB962C8B-B14F-4D97-AF65-F5344CB8AC3E}">
        <p14:creationId xmlns:p14="http://schemas.microsoft.com/office/powerpoint/2010/main" val="3508924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now look at the</a:t>
            </a:r>
            <a:r>
              <a:rPr lang="en-US" baseline="0" dirty="0"/>
              <a:t> potential</a:t>
            </a:r>
            <a:r>
              <a:rPr lang="en-US" dirty="0"/>
              <a:t> impacts tha</a:t>
            </a:r>
            <a:r>
              <a:rPr lang="en-US" baseline="0" dirty="0"/>
              <a:t>t may affect patients before and during treatment. </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5</a:t>
            </a:fld>
            <a:endParaRPr lang="en-US"/>
          </a:p>
        </p:txBody>
      </p:sp>
    </p:spTree>
    <p:extLst>
      <p:ext uri="{BB962C8B-B14F-4D97-AF65-F5344CB8AC3E}">
        <p14:creationId xmlns:p14="http://schemas.microsoft.com/office/powerpoint/2010/main" val="24004869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Cancer can impact patients in may ways. </a:t>
            </a:r>
            <a:r>
              <a:rPr lang="en-US" dirty="0"/>
              <a:t>Each</a:t>
            </a:r>
            <a:r>
              <a:rPr lang="en-US" baseline="0" dirty="0"/>
              <a:t> patient is different and will experience treatment differently, even if they have the same treatment regimen. Cancer diagnosis and treatment impacts can be physical, psychosocial, practical and spiritual. For example, p</a:t>
            </a:r>
            <a:r>
              <a:rPr lang="en-US" dirty="0"/>
              <a:t>atients</a:t>
            </a:r>
            <a:r>
              <a:rPr lang="en-US" baseline="0" dirty="0"/>
              <a:t> may </a:t>
            </a:r>
            <a:r>
              <a:rPr lang="en-US" dirty="0"/>
              <a:t>feel scared, uncertain, or angry about the unwanted changes cancer will bring to their</a:t>
            </a:r>
            <a:r>
              <a:rPr lang="en-US" baseline="0" dirty="0"/>
              <a:t> lives. These effects may be interrelated, and they may persist after treatment. </a:t>
            </a:r>
          </a:p>
          <a:p>
            <a:endParaRPr lang="en-US" baseline="0" dirty="0"/>
          </a:p>
          <a:p>
            <a:r>
              <a:rPr lang="en-US" baseline="0" dirty="0"/>
              <a:t>Although patient navigators focus mostly on practical impacts, it is important to understand what other things may be impacting a cancer patient so you can better help to address barriers to care.</a:t>
            </a:r>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6</a:t>
            </a:fld>
            <a:endParaRPr lang="en-US"/>
          </a:p>
        </p:txBody>
      </p:sp>
    </p:spTree>
    <p:extLst>
      <p:ext uri="{BB962C8B-B14F-4D97-AF65-F5344CB8AC3E}">
        <p14:creationId xmlns:p14="http://schemas.microsoft.com/office/powerpoint/2010/main" val="34336114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Cancer symptoms and treatment side effects can cause changes to the patient’s body which may introduce </a:t>
            </a:r>
            <a:r>
              <a:rPr lang="en-US" baseline="0" dirty="0"/>
              <a:t>new needs under all domains. Each patient’s body and medical situation is different, so you cannot be sure how each patient will physically experience any medical procedure, treatment, or disease progression.  However, it is good for you to be aware of common symptoms and side effects that cancer patients experience in order to be prepared to help your patient cope. For example, patients may experience pain related to tumor growth or surgery, giving them important pain management needs requiring good communication with the oncologist or pain team. The cancer or treatment could leave patients feeling very tired or anemic or introduce limitations to their mobility, which may mean that they will need extra help with self-care, daily chores, childcare, assistive devices or transportation. Weight changes, nausea, vomiting, diarrhea, and constipation may mean that the patient will need special dietary guidance from their medical team or dietitians. Patients may also need to learn to adjust to treatment-related alterations to their bodies such as surgical sites, implanted </a:t>
            </a:r>
            <a:r>
              <a:rPr lang="en-US" baseline="0" dirty="0" err="1"/>
              <a:t>Mediports</a:t>
            </a:r>
            <a:r>
              <a:rPr lang="en-US" baseline="0" dirty="0"/>
              <a:t> or central lines used for chemotherapy infusions, or radioactive seed implants. Hair loss, skin color changes, and major surgeries could lead to body image and self-esteem issues. Some patients may also experience life-threatening medical emergencies.</a:t>
            </a:r>
          </a:p>
          <a:p>
            <a:endParaRPr lang="en-US" baseline="0" dirty="0"/>
          </a:p>
          <a:p>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fld id="{C4664652-3942-4768-B6A6-49DC3B3CF52D}" type="slidenum">
              <a:rPr lang="en-US" smtClean="0"/>
              <a:t>7</a:t>
            </a:fld>
            <a:endParaRPr lang="en-US"/>
          </a:p>
        </p:txBody>
      </p:sp>
    </p:spTree>
    <p:extLst>
      <p:ext uri="{BB962C8B-B14F-4D97-AF65-F5344CB8AC3E}">
        <p14:creationId xmlns:p14="http://schemas.microsoft.com/office/powerpoint/2010/main" val="19985122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In addition to physical issues, many patients face psychosocial or emotional impacts. </a:t>
            </a:r>
            <a:r>
              <a:rPr lang="en-US" dirty="0"/>
              <a:t>The cancer experience can be scary and isolating for</a:t>
            </a:r>
            <a:r>
              <a:rPr lang="en-US" baseline="0" dirty="0"/>
              <a:t> the patient and disruptive to his or her relationships with others. Treatment may cause body image issues. For example, a patient who has a major surgery might feel their scar makes them less attractive. The patient might also experience serious anxiety or depression. We will talk more about what symptoms to look out for, but if you are ever concerned a patient is dealing with anxiety or depression, you should refer them to a mental health provider.  </a:t>
            </a:r>
          </a:p>
          <a:p>
            <a:endParaRPr lang="en-US" baseline="0" dirty="0"/>
          </a:p>
          <a:p>
            <a:r>
              <a:rPr lang="en-US" baseline="0" dirty="0"/>
              <a:t>Cancer can lead to changes in relationships with spouses, children, parents or peers. Some patients may find that the experience brings them closer to family or peers, while some patients may find new challenges in these relationships or find that they are no longer close to people they were once close to. </a:t>
            </a:r>
          </a:p>
          <a:p>
            <a:endParaRPr lang="en-US" baseline="0" dirty="0"/>
          </a:p>
          <a:p>
            <a:r>
              <a:rPr lang="en-US" baseline="0" dirty="0"/>
              <a:t>Also, cancer does not only impact the patient; it impacts the people close to the patient as well.  If the patient was a main provider or support in the family, roles may shift in the family and other family members may become stressed with the burden of taking on new responsibilities and caring for the patient. </a:t>
            </a:r>
          </a:p>
          <a:p>
            <a:endParaRPr lang="en-US" baseline="0" dirty="0"/>
          </a:p>
          <a:p>
            <a:r>
              <a:rPr lang="en-US" baseline="0" dirty="0"/>
              <a:t>A patient might also experience stigma, fear or social isolation. Lung cancer patients report feeling stigma about having cancer because of the perception that people with lung cancer got it from smoking and therefore deserve to have gotten sick. Cancer patients may be fearful that they will die or may be fearful of other uncertainties. Social support is important for all patients, but some of them are isolated and lack this important support.  </a:t>
            </a:r>
          </a:p>
          <a:p>
            <a:endParaRPr lang="en-US" baseline="0" dirty="0"/>
          </a:p>
          <a:p>
            <a:r>
              <a:rPr lang="en-US" baseline="0" dirty="0"/>
              <a:t>And patients might suffer from mental health issues, which might impact their ability to get and stay in treatment.</a:t>
            </a:r>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C4664652-3942-4768-B6A6-49DC3B3CF52D}" type="slidenum">
              <a:rPr lang="en-US" smtClean="0"/>
              <a:t>8</a:t>
            </a:fld>
            <a:endParaRPr lang="en-US"/>
          </a:p>
        </p:txBody>
      </p:sp>
    </p:spTree>
    <p:extLst>
      <p:ext uri="{BB962C8B-B14F-4D97-AF65-F5344CB8AC3E}">
        <p14:creationId xmlns:p14="http://schemas.microsoft.com/office/powerpoint/2010/main" val="19985122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Practical issues can impact patients as well. Cancer can be a major source of financial strain, depending on the patient’s insurance coverage, assets, and employment situation. Patients will have different out of pocket costs depending on what type of insurance coverage they have.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Since cancer patients often need treatment for a prolonged period of time and may be too sick to work during this phase, they might not be able to maintain the income they need to pay for their living expenses and treatment-related costs. This can be especially devastating to patients with no savings, or those who were lower income to begin with, because the interruption of income could mean that they will not be able to pay for rent, utility bills, transportation costs to and from medical appointments, medical bills, or groceries. If a patient has to choose between having a place to live and getting treatment, they may feel the only choice is to have a place to live.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Also, the patient may need legal counsel for a variety of situations that could arise, such as facing eviction during active treatment; needing to draw up advance directives, living will, or will; or addressing immigration status-related issues.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fld id="{C4664652-3942-4768-B6A6-49DC3B3CF52D}" type="slidenum">
              <a:rPr lang="en-US" smtClean="0"/>
              <a:t>9</a:t>
            </a:fld>
            <a:endParaRPr lang="en-US"/>
          </a:p>
        </p:txBody>
      </p:sp>
    </p:spTree>
    <p:extLst>
      <p:ext uri="{BB962C8B-B14F-4D97-AF65-F5344CB8AC3E}">
        <p14:creationId xmlns:p14="http://schemas.microsoft.com/office/powerpoint/2010/main" val="19985122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1">
    <p:spTree>
      <p:nvGrpSpPr>
        <p:cNvPr id="1" name=""/>
        <p:cNvGrpSpPr/>
        <p:nvPr/>
      </p:nvGrpSpPr>
      <p:grpSpPr>
        <a:xfrm>
          <a:off x="0" y="0"/>
          <a:ext cx="0" cy="0"/>
          <a:chOff x="0" y="0"/>
          <a:chExt cx="0" cy="0"/>
        </a:xfrm>
      </p:grpSpPr>
      <p:pic>
        <p:nvPicPr>
          <p:cNvPr id="3" name="Picture 2" descr="PPT-General7.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Subtitle 2"/>
          <p:cNvSpPr>
            <a:spLocks noGrp="1"/>
          </p:cNvSpPr>
          <p:nvPr>
            <p:ph type="subTitle" idx="1"/>
          </p:nvPr>
        </p:nvSpPr>
        <p:spPr>
          <a:xfrm>
            <a:off x="2590800" y="3137687"/>
            <a:ext cx="6324599" cy="1752600"/>
          </a:xfrm>
          <a:prstGeom prst="rect">
            <a:avLst/>
          </a:prstGeom>
        </p:spPr>
        <p:txBody>
          <a:bodyPr/>
          <a:lstStyle>
            <a:lvl1pPr marL="0" indent="0" algn="l">
              <a:buNone/>
              <a:defRPr>
                <a:solidFill>
                  <a:srgbClr val="ECE9C6"/>
                </a:solidFill>
                <a:effectLst>
                  <a:outerShdw blurRad="34925" dist="12700" dir="14400000" rotWithShape="0">
                    <a:prstClr val="black">
                      <a:alpha val="21000"/>
                    </a:prstClr>
                  </a:outerShdw>
                </a:effectLst>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9" name="Title 8"/>
          <p:cNvSpPr>
            <a:spLocks noGrp="1"/>
          </p:cNvSpPr>
          <p:nvPr>
            <p:ph type="title"/>
          </p:nvPr>
        </p:nvSpPr>
        <p:spPr>
          <a:xfrm>
            <a:off x="2590800" y="457200"/>
            <a:ext cx="6324599" cy="2514600"/>
          </a:xfrm>
        </p:spPr>
        <p:txBody>
          <a:bodyPr/>
          <a:lstStyle>
            <a:lvl1pPr algn="l">
              <a:defRPr>
                <a:solidFill>
                  <a:schemeClr val="bg1"/>
                </a:solidFill>
              </a:defRPr>
            </a:lvl1pPr>
          </a:lstStyle>
          <a:p>
            <a:r>
              <a:rPr lang="en-US" dirty="0"/>
              <a:t>Click to edit Master title style</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40897" y="5858870"/>
            <a:ext cx="3200400" cy="541930"/>
          </a:xfrm>
          <a:prstGeom prst="rect">
            <a:avLst/>
          </a:prstGeom>
        </p:spPr>
      </p:pic>
    </p:spTree>
    <p:extLst>
      <p:ext uri="{BB962C8B-B14F-4D97-AF65-F5344CB8AC3E}">
        <p14:creationId xmlns:p14="http://schemas.microsoft.com/office/powerpoint/2010/main" val="1265514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lvl1pPr algn="l">
              <a:defRPr sz="4000"/>
            </a:lvl1pPr>
          </a:lstStyle>
          <a:p>
            <a:r>
              <a:rPr lang="en-US" dirty="0"/>
              <a:t>Click to edit Master title style</a:t>
            </a:r>
          </a:p>
        </p:txBody>
      </p:sp>
      <p:sp>
        <p:nvSpPr>
          <p:cNvPr id="3" name="Content Placeholder 2"/>
          <p:cNvSpPr>
            <a:spLocks noGrp="1"/>
          </p:cNvSpPr>
          <p:nvPr>
            <p:ph idx="1"/>
            <p:custDataLst>
              <p:tags r:id="rId2"/>
            </p:custDataLst>
          </p:nvPr>
        </p:nvSpPr>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96075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1"/>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1"/>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48326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1_Blank">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8" name="Content Placeholder 2"/>
          <p:cNvSpPr>
            <a:spLocks noGrp="1"/>
          </p:cNvSpPr>
          <p:nvPr>
            <p:ph idx="1"/>
          </p:nvPr>
        </p:nvSpPr>
        <p:spPr>
          <a:xfrm>
            <a:off x="457200" y="1600201"/>
            <a:ext cx="8229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95679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pic>
        <p:nvPicPr>
          <p:cNvPr id="4" name="Picture 10"/>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9050"/>
            <a:ext cx="91440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4406900"/>
            <a:ext cx="7772400" cy="1362075"/>
          </a:xfrm>
        </p:spPr>
        <p:txBody>
          <a:bodyPr anchor="t"/>
          <a:lstStyle>
            <a:lvl1pPr algn="l">
              <a:defRPr sz="4000" b="0"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7" name="Rectangle 4"/>
          <p:cNvSpPr>
            <a:spLocks noGrp="1" noChangeArrowheads="1"/>
          </p:cNvSpPr>
          <p:nvPr>
            <p:ph type="ftr" sz="quarter" idx="10"/>
          </p:nvPr>
        </p:nvSpPr>
        <p:spPr/>
        <p:txBody>
          <a:bodyPr/>
          <a:lstStyle>
            <a:lvl1pPr>
              <a:defRPr/>
            </a:lvl1pPr>
          </a:lstStyle>
          <a:p>
            <a:pPr>
              <a:defRPr/>
            </a:pPr>
            <a:endParaRPr lang="en-US"/>
          </a:p>
        </p:txBody>
      </p:sp>
      <p:sp>
        <p:nvSpPr>
          <p:cNvPr id="8" name="Rectangle 5"/>
          <p:cNvSpPr>
            <a:spLocks noGrp="1" noChangeArrowheads="1"/>
          </p:cNvSpPr>
          <p:nvPr>
            <p:ph type="sldNum" sz="quarter" idx="11"/>
          </p:nvPr>
        </p:nvSpPr>
        <p:spPr/>
        <p:txBody>
          <a:bodyPr/>
          <a:lstStyle>
            <a:lvl1pPr>
              <a:defRPr/>
            </a:lvl1pPr>
          </a:lstStyle>
          <a:p>
            <a:pPr>
              <a:defRPr/>
            </a:pPr>
            <a:fld id="{AB0E1DD1-5B1C-47D8-8020-27663BBEDAEE}" type="slidenum">
              <a:rPr lang="en-US"/>
              <a:pPr>
                <a:defRPr/>
              </a:pPr>
              <a:t>‹#›</a:t>
            </a:fld>
            <a:endParaRPr lang="en-US"/>
          </a:p>
        </p:txBody>
      </p:sp>
    </p:spTree>
    <p:extLst>
      <p:ext uri="{BB962C8B-B14F-4D97-AF65-F5344CB8AC3E}">
        <p14:creationId xmlns:p14="http://schemas.microsoft.com/office/powerpoint/2010/main" val="2079974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pic>
        <p:nvPicPr>
          <p:cNvPr id="2" name="Picture 10"/>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9050"/>
            <a:ext cx="91440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Grp="1" noChangeArrowheads="1"/>
          </p:cNvSpPr>
          <p:nvPr>
            <p:ph type="ftr" sz="quarter" idx="10"/>
          </p:nvPr>
        </p:nvSpPr>
        <p:spPr/>
        <p:txBody>
          <a:bodyPr/>
          <a:lstStyle>
            <a:lvl1pPr>
              <a:defRPr/>
            </a:lvl1pPr>
          </a:lstStyle>
          <a:p>
            <a:pPr>
              <a:defRPr/>
            </a:pPr>
            <a:endParaRPr lang="en-US"/>
          </a:p>
        </p:txBody>
      </p:sp>
      <p:sp>
        <p:nvSpPr>
          <p:cNvPr id="6" name="Rectangle 5"/>
          <p:cNvSpPr>
            <a:spLocks noGrp="1" noChangeArrowheads="1"/>
          </p:cNvSpPr>
          <p:nvPr>
            <p:ph type="sldNum" sz="quarter" idx="11"/>
          </p:nvPr>
        </p:nvSpPr>
        <p:spPr/>
        <p:txBody>
          <a:bodyPr/>
          <a:lstStyle>
            <a:lvl1pPr>
              <a:defRPr/>
            </a:lvl1pPr>
          </a:lstStyle>
          <a:p>
            <a:pPr>
              <a:defRPr/>
            </a:pPr>
            <a:fld id="{0789BAB7-726A-460D-8B95-D700E0D424BD}" type="slidenum">
              <a:rPr lang="en-US"/>
              <a:pPr>
                <a:defRPr/>
              </a:pPr>
              <a:t>‹#›</a:t>
            </a:fld>
            <a:endParaRPr lang="en-US"/>
          </a:p>
        </p:txBody>
      </p:sp>
    </p:spTree>
    <p:extLst>
      <p:ext uri="{BB962C8B-B14F-4D97-AF65-F5344CB8AC3E}">
        <p14:creationId xmlns:p14="http://schemas.microsoft.com/office/powerpoint/2010/main" val="103269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theme" Target="../theme/theme1.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Picture 8" descr="PPT-General6.jpg"/>
          <p:cNvPicPr>
            <a:picLocks noChangeAspect="1"/>
          </p:cNvPicPr>
          <p:nvPr userDrawn="1"/>
        </p:nvPicPr>
        <p:blipFill rotWithShape="1">
          <a:blip r:embed="rId10" cstate="print">
            <a:extLst>
              <a:ext uri="{28A0092B-C50C-407E-A947-70E740481C1C}">
                <a14:useLocalDpi xmlns:a14="http://schemas.microsoft.com/office/drawing/2010/main" val="0"/>
              </a:ext>
            </a:extLst>
          </a:blip>
          <a:srcRect r="50039"/>
          <a:stretch/>
        </p:blipFill>
        <p:spPr>
          <a:xfrm>
            <a:off x="4572000" y="-66429"/>
            <a:ext cx="4663440" cy="7000629"/>
          </a:xfrm>
          <a:prstGeom prst="rect">
            <a:avLst/>
          </a:prstGeom>
        </p:spPr>
      </p:pic>
      <p:pic>
        <p:nvPicPr>
          <p:cNvPr id="8" name="Picture 7" descr="PPT-General6.jpg"/>
          <p:cNvPicPr>
            <a:picLocks noChangeAspect="1"/>
          </p:cNvPicPr>
          <p:nvPr userDrawn="1"/>
        </p:nvPicPr>
        <p:blipFill rotWithShape="1">
          <a:blip r:embed="rId10" cstate="print">
            <a:extLst>
              <a:ext uri="{28A0092B-C50C-407E-A947-70E740481C1C}">
                <a14:useLocalDpi xmlns:a14="http://schemas.microsoft.com/office/drawing/2010/main" val="0"/>
              </a:ext>
            </a:extLst>
          </a:blip>
          <a:srcRect r="50039"/>
          <a:stretch/>
        </p:blipFill>
        <p:spPr>
          <a:xfrm>
            <a:off x="0" y="-66429"/>
            <a:ext cx="4663440" cy="7000629"/>
          </a:xfrm>
          <a:prstGeom prst="rect">
            <a:avLst/>
          </a:prstGeom>
        </p:spPr>
      </p:pic>
      <p:sp>
        <p:nvSpPr>
          <p:cNvPr id="1026" name="Rectangle 2"/>
          <p:cNvSpPr>
            <a:spLocks noGrp="1" noChangeArrowheads="1"/>
          </p:cNvSpPr>
          <p:nvPr>
            <p:ph type="title"/>
            <p:custDataLst>
              <p:tags r:id="rId8"/>
            </p:custDataLst>
          </p:nvPr>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a:bodyPr>
          <a:lstStyle/>
          <a:p>
            <a:pPr lvl="0"/>
            <a:r>
              <a:rPr lang="en-US" dirty="0"/>
              <a:t>Click to edit Master title style</a:t>
            </a:r>
          </a:p>
        </p:txBody>
      </p:sp>
      <p:sp>
        <p:nvSpPr>
          <p:cNvPr id="1027" name="Rectangle 3"/>
          <p:cNvSpPr>
            <a:spLocks noGrp="1" noChangeArrowheads="1"/>
          </p:cNvSpPr>
          <p:nvPr>
            <p:ph type="body" idx="1"/>
            <p:custDataLst>
              <p:tags r:id="rId9"/>
            </p:custDataLst>
          </p:nvPr>
        </p:nvSpPr>
        <p:spPr bwMode="auto">
          <a:xfrm>
            <a:off x="457200" y="1600201"/>
            <a:ext cx="82296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5636004" y="5840274"/>
            <a:ext cx="3200400" cy="541932"/>
          </a:xfrm>
          <a:prstGeom prst="rect">
            <a:avLst/>
          </a:prstGeom>
        </p:spPr>
      </p:pic>
      <p:pic>
        <p:nvPicPr>
          <p:cNvPr id="3" name="Picture 2"/>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381000" y="5745480"/>
            <a:ext cx="960421" cy="731520"/>
          </a:xfrm>
          <a:prstGeom prst="rect">
            <a:avLst/>
          </a:prstGeom>
        </p:spPr>
      </p:pic>
    </p:spTree>
    <p:extLst>
      <p:ext uri="{BB962C8B-B14F-4D97-AF65-F5344CB8AC3E}">
        <p14:creationId xmlns:p14="http://schemas.microsoft.com/office/powerpoint/2010/main" val="3174618205"/>
      </p:ext>
    </p:extLst>
  </p:cSld>
  <p:clrMap bg1="lt1" tx1="dk1" bg2="lt2" tx2="dk2" accent1="accent1" accent2="accent2" accent3="accent3" accent4="accent4" accent5="accent5" accent6="accent6" hlink="hlink" folHlink="folHlink"/>
  <p:sldLayoutIdLst>
    <p:sldLayoutId id="2147483721" r:id="rId1"/>
    <p:sldLayoutId id="2147483708" r:id="rId2"/>
    <p:sldLayoutId id="2147483710" r:id="rId3"/>
    <p:sldLayoutId id="2147483718" r:id="rId4"/>
    <p:sldLayoutId id="2147483722" r:id="rId5"/>
    <p:sldLayoutId id="2147483723" r:id="rId6"/>
  </p:sldLayoutIdLst>
  <p:txStyles>
    <p:titleStyle>
      <a:lvl1pPr algn="ctr" rtl="0" eaLnBrk="0" fontAlgn="base" hangingPunct="0">
        <a:spcBef>
          <a:spcPct val="0"/>
        </a:spcBef>
        <a:spcAft>
          <a:spcPct val="0"/>
        </a:spcAft>
        <a:defRPr sz="4400" b="1">
          <a:solidFill>
            <a:schemeClr val="tx1">
              <a:lumMod val="75000"/>
              <a:lumOff val="25000"/>
            </a:schemeClr>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a:solidFill>
            <a:srgbClr val="365F91"/>
          </a:solidFill>
          <a:latin typeface="Trebuchet MS" pitchFamily="34" charset="0"/>
        </a:defRPr>
      </a:lvl2pPr>
      <a:lvl3pPr algn="ctr" rtl="0" eaLnBrk="0" fontAlgn="base" hangingPunct="0">
        <a:spcBef>
          <a:spcPct val="0"/>
        </a:spcBef>
        <a:spcAft>
          <a:spcPct val="0"/>
        </a:spcAft>
        <a:defRPr sz="3600">
          <a:solidFill>
            <a:srgbClr val="365F91"/>
          </a:solidFill>
          <a:latin typeface="Trebuchet MS" pitchFamily="34" charset="0"/>
        </a:defRPr>
      </a:lvl3pPr>
      <a:lvl4pPr algn="ctr" rtl="0" eaLnBrk="0" fontAlgn="base" hangingPunct="0">
        <a:spcBef>
          <a:spcPct val="0"/>
        </a:spcBef>
        <a:spcAft>
          <a:spcPct val="0"/>
        </a:spcAft>
        <a:defRPr sz="3600">
          <a:solidFill>
            <a:srgbClr val="365F91"/>
          </a:solidFill>
          <a:latin typeface="Trebuchet MS" pitchFamily="34" charset="0"/>
        </a:defRPr>
      </a:lvl4pPr>
      <a:lvl5pPr algn="ctr" rtl="0" eaLnBrk="0" fontAlgn="base" hangingPunct="0">
        <a:spcBef>
          <a:spcPct val="0"/>
        </a:spcBef>
        <a:spcAft>
          <a:spcPct val="0"/>
        </a:spcAft>
        <a:defRPr sz="3600">
          <a:solidFill>
            <a:srgbClr val="365F91"/>
          </a:solidFill>
          <a:latin typeface="Trebuchet MS" pitchFamily="34" charset="0"/>
        </a:defRPr>
      </a:lvl5pPr>
      <a:lvl6pPr marL="457200" algn="ctr" rtl="0" fontAlgn="base">
        <a:spcBef>
          <a:spcPct val="0"/>
        </a:spcBef>
        <a:spcAft>
          <a:spcPct val="0"/>
        </a:spcAft>
        <a:defRPr sz="4400">
          <a:solidFill>
            <a:srgbClr val="365F91"/>
          </a:solidFill>
          <a:latin typeface="Arial" charset="0"/>
        </a:defRPr>
      </a:lvl6pPr>
      <a:lvl7pPr marL="914400" algn="ctr" rtl="0" fontAlgn="base">
        <a:spcBef>
          <a:spcPct val="0"/>
        </a:spcBef>
        <a:spcAft>
          <a:spcPct val="0"/>
        </a:spcAft>
        <a:defRPr sz="4400">
          <a:solidFill>
            <a:srgbClr val="365F91"/>
          </a:solidFill>
          <a:latin typeface="Arial" charset="0"/>
        </a:defRPr>
      </a:lvl7pPr>
      <a:lvl8pPr marL="1371600" algn="ctr" rtl="0" fontAlgn="base">
        <a:spcBef>
          <a:spcPct val="0"/>
        </a:spcBef>
        <a:spcAft>
          <a:spcPct val="0"/>
        </a:spcAft>
        <a:defRPr sz="4400">
          <a:solidFill>
            <a:srgbClr val="365F91"/>
          </a:solidFill>
          <a:latin typeface="Arial" charset="0"/>
        </a:defRPr>
      </a:lvl8pPr>
      <a:lvl9pPr marL="1828800" algn="ctr" rtl="0" fontAlgn="base">
        <a:spcBef>
          <a:spcPct val="0"/>
        </a:spcBef>
        <a:spcAft>
          <a:spcPct val="0"/>
        </a:spcAft>
        <a:defRPr sz="4400">
          <a:solidFill>
            <a:srgbClr val="365F91"/>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lumMod val="75000"/>
              <a:lumOff val="25000"/>
            </a:schemeClr>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lumMod val="75000"/>
              <a:lumOff val="25000"/>
            </a:schemeClr>
          </a:solidFill>
          <a:latin typeface="+mn-lt"/>
        </a:defRPr>
      </a:lvl2pPr>
      <a:lvl3pPr marL="1143000" indent="-228600" algn="l" rtl="0" eaLnBrk="0" fontAlgn="base" hangingPunct="0">
        <a:spcBef>
          <a:spcPct val="20000"/>
        </a:spcBef>
        <a:spcAft>
          <a:spcPct val="0"/>
        </a:spcAft>
        <a:buChar char="•"/>
        <a:defRPr sz="2400">
          <a:solidFill>
            <a:schemeClr val="tx1">
              <a:lumMod val="75000"/>
              <a:lumOff val="25000"/>
            </a:schemeClr>
          </a:solidFill>
          <a:latin typeface="+mn-lt"/>
        </a:defRPr>
      </a:lvl3pPr>
      <a:lvl4pPr marL="1600200" indent="-228600" algn="l" rtl="0" eaLnBrk="0" fontAlgn="base" hangingPunct="0">
        <a:spcBef>
          <a:spcPct val="20000"/>
        </a:spcBef>
        <a:spcAft>
          <a:spcPct val="0"/>
        </a:spcAft>
        <a:buChar char="–"/>
        <a:defRPr sz="2000">
          <a:solidFill>
            <a:schemeClr val="tx1">
              <a:lumMod val="75000"/>
              <a:lumOff val="25000"/>
            </a:schemeClr>
          </a:solidFill>
          <a:latin typeface="+mn-lt"/>
        </a:defRPr>
      </a:lvl4pPr>
      <a:lvl5pPr marL="2057400" indent="-228600" algn="l" rtl="0" eaLnBrk="0" fontAlgn="base" hangingPunct="0">
        <a:spcBef>
          <a:spcPct val="20000"/>
        </a:spcBef>
        <a:spcAft>
          <a:spcPct val="0"/>
        </a:spcAft>
        <a:buChar char="»"/>
        <a:defRPr sz="2000">
          <a:solidFill>
            <a:schemeClr val="tx1">
              <a:lumMod val="75000"/>
              <a:lumOff val="25000"/>
            </a:schemeClr>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cancercenter.gwu.edu/" TargetMode="External"/><Relationship Id="rId2" Type="http://schemas.openxmlformats.org/officeDocument/2006/relationships/hyperlink" Target="https://twitter.com/GWCancer" TargetMode="External"/><Relationship Id="rId1" Type="http://schemas.openxmlformats.org/officeDocument/2006/relationships/slideLayout" Target="../slideLayouts/slideLayout2.xml"/><Relationship Id="rId5" Type="http://schemas.openxmlformats.org/officeDocument/2006/relationships/hyperlink" Target="https://visitor.r20.constantcontact.com/manage/optin?v=001lLYlTIgswvK7TYd6aWfL4B6oWyhgywjtkMEmrvakuFwlJ0D8f2eKV6iMgu-GDGGkmGLxZDEweOtrnd57Rbz8YI8Tpbdsd1C1MR9BiAENfKY%3D" TargetMode="External"/><Relationship Id="rId4" Type="http://schemas.openxmlformats.org/officeDocument/2006/relationships/hyperlink" Target="https://visitor.r20.constantcontact.com/manage/optin?v=001lLYlTIgswvK7TYd6aWfL4Acy3Z0lNH2hCHbXC5wQHFOW5Fs64pTWI5uwpBAhqT_mQpHyRczMmUY-zUxoqnCu-cI2TYYzOIhcUyEKWdyB9zw%3D"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Lesson 4: Impact of Cancer</a:t>
            </a:r>
          </a:p>
        </p:txBody>
      </p:sp>
      <p:sp>
        <p:nvSpPr>
          <p:cNvPr id="38915" name="Subtitle 1"/>
          <p:cNvSpPr>
            <a:spLocks noGrp="1"/>
          </p:cNvSpPr>
          <p:nvPr>
            <p:ph type="subTitle" idx="1"/>
          </p:nvPr>
        </p:nvSpPr>
        <p:spPr>
          <a:xfrm>
            <a:off x="1828800" y="3137687"/>
            <a:ext cx="7086599" cy="1752600"/>
          </a:xfrm>
        </p:spPr>
        <p:txBody>
          <a:bodyPr/>
          <a:lstStyle/>
          <a:p>
            <a:r>
              <a:rPr lang="en-US" dirty="0">
                <a:solidFill>
                  <a:schemeClr val="bg1"/>
                </a:solidFill>
              </a:rPr>
              <a:t>Module 3: The Basics of Health Care</a:t>
            </a:r>
          </a:p>
          <a:p>
            <a:r>
              <a:rPr lang="en-US" dirty="0">
                <a:solidFill>
                  <a:schemeClr val="bg1"/>
                </a:solidFill>
              </a:rPr>
              <a:t>Oncology Patient Navigator Training: The Fundamentals</a:t>
            </a:r>
          </a:p>
          <a:p>
            <a:pPr eaLnBrk="1" hangingPunct="1"/>
            <a:endParaRPr lang="en-US" altLang="en-US" dirty="0">
              <a:solidFill>
                <a:schemeClr val="bg1"/>
              </a:solidFill>
            </a:endParaRPr>
          </a:p>
        </p:txBody>
      </p:sp>
    </p:spTree>
    <p:extLst>
      <p:ext uri="{BB962C8B-B14F-4D97-AF65-F5344CB8AC3E}">
        <p14:creationId xmlns:p14="http://schemas.microsoft.com/office/powerpoint/2010/main" val="3484391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r>
              <a:rPr lang="en-US" sz="3600" dirty="0"/>
              <a:t>Potential Spiritual Impacts</a:t>
            </a:r>
          </a:p>
        </p:txBody>
      </p:sp>
      <p:sp>
        <p:nvSpPr>
          <p:cNvPr id="3" name="TextBox 2"/>
          <p:cNvSpPr txBox="1"/>
          <p:nvPr/>
        </p:nvSpPr>
        <p:spPr>
          <a:xfrm>
            <a:off x="2913321" y="5181600"/>
            <a:ext cx="6248400" cy="461665"/>
          </a:xfrm>
          <a:prstGeom prst="rect">
            <a:avLst/>
          </a:prstGeom>
          <a:noFill/>
        </p:spPr>
        <p:txBody>
          <a:bodyPr wrap="square" rtlCol="0">
            <a:spAutoFit/>
          </a:bodyPr>
          <a:lstStyle/>
          <a:p>
            <a:r>
              <a:rPr lang="en-US" sz="1200" i="1" dirty="0">
                <a:solidFill>
                  <a:schemeClr val="bg1">
                    <a:lumMod val="50000"/>
                  </a:schemeClr>
                </a:solidFill>
              </a:rPr>
              <a:t>Sources: American Society of Clinical Oncology, 2014; </a:t>
            </a:r>
            <a:r>
              <a:rPr lang="da-DK" sz="1200" i="1" dirty="0">
                <a:solidFill>
                  <a:schemeClr val="bg1">
                    <a:lumMod val="50000"/>
                  </a:schemeClr>
                </a:solidFill>
              </a:rPr>
              <a:t>Puchalski et al. 2009; </a:t>
            </a:r>
            <a:r>
              <a:rPr lang="en-US" sz="1200" i="1" dirty="0" err="1">
                <a:solidFill>
                  <a:schemeClr val="bg1">
                    <a:lumMod val="50000"/>
                  </a:schemeClr>
                </a:solidFill>
              </a:rPr>
              <a:t>Astrow</a:t>
            </a:r>
            <a:r>
              <a:rPr lang="en-US" sz="1200" i="1" dirty="0">
                <a:solidFill>
                  <a:schemeClr val="bg1">
                    <a:lumMod val="50000"/>
                  </a:schemeClr>
                </a:solidFill>
              </a:rPr>
              <a:t> et al. 2007; Holland  et al. 2010; </a:t>
            </a:r>
            <a:r>
              <a:rPr lang="en-US" sz="1200" i="1" dirty="0" err="1">
                <a:solidFill>
                  <a:schemeClr val="bg1">
                    <a:lumMod val="50000"/>
                  </a:schemeClr>
                </a:solidFill>
              </a:rPr>
              <a:t>Chochinov</a:t>
            </a:r>
            <a:r>
              <a:rPr lang="en-US" sz="1200" i="1" dirty="0">
                <a:solidFill>
                  <a:schemeClr val="bg1">
                    <a:lumMod val="50000"/>
                  </a:schemeClr>
                </a:solidFill>
              </a:rPr>
              <a:t>  et al. 2009</a:t>
            </a:r>
          </a:p>
        </p:txBody>
      </p:sp>
      <p:graphicFrame>
        <p:nvGraphicFramePr>
          <p:cNvPr id="12" name="Content Placeholder 11" descr="Table depicting potential spiritual impacts associated with cancer, such as finding meaning in illness, changes in belief and end of life. "/>
          <p:cNvGraphicFramePr>
            <a:graphicFrameLocks noGrp="1"/>
          </p:cNvGraphicFramePr>
          <p:nvPr>
            <p:ph idx="1"/>
            <p:extLst>
              <p:ext uri="{D42A27DB-BD31-4B8C-83A1-F6EECF244321}">
                <p14:modId xmlns:p14="http://schemas.microsoft.com/office/powerpoint/2010/main" val="812717055"/>
              </p:ext>
            </p:extLst>
          </p:nvPr>
        </p:nvGraphicFramePr>
        <p:xfrm>
          <a:off x="457200" y="1143000"/>
          <a:ext cx="7772400"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010931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p:cNvSpPr>
          <p:nvPr>
            <p:ph type="title"/>
          </p:nvPr>
        </p:nvSpPr>
        <p:spPr/>
        <p:txBody>
          <a:bodyPr>
            <a:normAutofit/>
          </a:bodyPr>
          <a:lstStyle/>
          <a:p>
            <a:r>
              <a:rPr lang="en-US" altLang="en-US" sz="4000" dirty="0"/>
              <a:t>Adolescents and Young Adults</a:t>
            </a:r>
          </a:p>
        </p:txBody>
      </p:sp>
      <p:graphicFrame>
        <p:nvGraphicFramePr>
          <p:cNvPr id="4" name="Content Placeholder 3" descr="Cancer and its treatment may impact adolescents and young adults in the following areas of life: family dynamics, disruption to school/work/career, managing distress/emotions, isolation, peer groups, sexual relationships/dating, and fertility. ">
            <a:extLst>
              <a:ext uri="{C183D7F6-B498-43B3-948B-1728B52AA6E4}">
                <adec:decorative xmlns:adec="http://schemas.microsoft.com/office/drawing/2017/decorative" val="0"/>
              </a:ext>
            </a:extLst>
          </p:cNvPr>
          <p:cNvGraphicFramePr>
            <a:graphicFrameLocks noGrp="1"/>
          </p:cNvGraphicFramePr>
          <p:nvPr>
            <p:ph idx="1"/>
            <p:extLst>
              <p:ext uri="{D42A27DB-BD31-4B8C-83A1-F6EECF244321}">
                <p14:modId xmlns:p14="http://schemas.microsoft.com/office/powerpoint/2010/main" val="1210045354"/>
              </p:ext>
            </p:extLst>
          </p:nvPr>
        </p:nvGraphicFramePr>
        <p:xfrm>
          <a:off x="451884" y="1396409"/>
          <a:ext cx="8277037" cy="36475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Box 8"/>
          <p:cNvSpPr txBox="1"/>
          <p:nvPr/>
        </p:nvSpPr>
        <p:spPr>
          <a:xfrm>
            <a:off x="4114800" y="5257800"/>
            <a:ext cx="5562600" cy="276999"/>
          </a:xfrm>
          <a:prstGeom prst="rect">
            <a:avLst/>
          </a:prstGeom>
          <a:noFill/>
        </p:spPr>
        <p:txBody>
          <a:bodyPr wrap="square" rtlCol="0">
            <a:spAutoFit/>
          </a:bodyPr>
          <a:lstStyle/>
          <a:p>
            <a:r>
              <a:rPr lang="en-US" sz="1200" i="1" dirty="0">
                <a:solidFill>
                  <a:schemeClr val="bg1">
                    <a:lumMod val="50000"/>
                  </a:schemeClr>
                </a:solidFill>
              </a:rPr>
              <a:t>Sources: National Cancer Institute AYAO PRG, 2006; Nass et al. 2013</a:t>
            </a:r>
          </a:p>
        </p:txBody>
      </p:sp>
    </p:spTree>
    <p:extLst>
      <p:ext uri="{BB962C8B-B14F-4D97-AF65-F5344CB8AC3E}">
        <p14:creationId xmlns:p14="http://schemas.microsoft.com/office/powerpoint/2010/main" val="1489671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Living with Advanced Cancer</a:t>
            </a:r>
          </a:p>
        </p:txBody>
      </p:sp>
      <p:sp>
        <p:nvSpPr>
          <p:cNvPr id="6" name="TextBox 5"/>
          <p:cNvSpPr txBox="1"/>
          <p:nvPr/>
        </p:nvSpPr>
        <p:spPr>
          <a:xfrm>
            <a:off x="4038600" y="5334000"/>
            <a:ext cx="4953000" cy="276999"/>
          </a:xfrm>
          <a:prstGeom prst="rect">
            <a:avLst/>
          </a:prstGeom>
          <a:noFill/>
        </p:spPr>
        <p:txBody>
          <a:bodyPr wrap="square" rtlCol="0">
            <a:spAutoFit/>
          </a:bodyPr>
          <a:lstStyle/>
          <a:p>
            <a:r>
              <a:rPr lang="en-US" sz="1200" i="1" dirty="0">
                <a:solidFill>
                  <a:schemeClr val="bg2"/>
                </a:solidFill>
              </a:rPr>
              <a:t>Source: Metastatic Breast Cancer Alliance. 2014; Pfizer Oncology. </a:t>
            </a:r>
            <a:r>
              <a:rPr lang="en-US" sz="1200" i="1" dirty="0" err="1">
                <a:solidFill>
                  <a:schemeClr val="bg2"/>
                </a:solidFill>
              </a:rPr>
              <a:t>n.d.</a:t>
            </a:r>
            <a:endParaRPr lang="en-US" sz="1200" i="1" dirty="0">
              <a:solidFill>
                <a:schemeClr val="bg2"/>
              </a:solidFill>
            </a:endParaRPr>
          </a:p>
        </p:txBody>
      </p:sp>
      <p:graphicFrame>
        <p:nvGraphicFramePr>
          <p:cNvPr id="7" name="Diagram 6" descr="Many patients with advanced cancer have psychosocial distress, which is associated with increased physical symptoms, and they may feel isolation and social stigma. They struggle with getting enough emotional support and can’t always find helpful information on treatment options to help them be engaged in the decision-making process. Doctor’s communication with patients might also be vague or overly technical or minimize the seriousness of metastatic cancer. &#10;&#10;People living with advanced cancer also need for symptoms, such as pain; fatigue; and sleep problems, to be managed. They also may face practical issues like financial challenges, disability and insurance applications, and work-related issues.&#10;">
            <a:extLst>
              <a:ext uri="{C183D7F6-B498-43B3-948B-1728B52AA6E4}">
                <adec:decorative xmlns:adec="http://schemas.microsoft.com/office/drawing/2017/decorative" val="0"/>
              </a:ext>
            </a:extLst>
          </p:cNvPr>
          <p:cNvGraphicFramePr/>
          <p:nvPr>
            <p:extLst>
              <p:ext uri="{D42A27DB-BD31-4B8C-83A1-F6EECF244321}">
                <p14:modId xmlns:p14="http://schemas.microsoft.com/office/powerpoint/2010/main" val="3235847247"/>
              </p:ext>
            </p:extLst>
          </p:nvPr>
        </p:nvGraphicFramePr>
        <p:xfrm>
          <a:off x="304800" y="1219200"/>
          <a:ext cx="8382000"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80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600" dirty="0"/>
              <a:t>After Treatment</a:t>
            </a:r>
          </a:p>
        </p:txBody>
      </p:sp>
      <p:sp>
        <p:nvSpPr>
          <p:cNvPr id="2" name="TextBox 1"/>
          <p:cNvSpPr txBox="1"/>
          <p:nvPr/>
        </p:nvSpPr>
        <p:spPr>
          <a:xfrm>
            <a:off x="457200" y="1676400"/>
            <a:ext cx="8229600" cy="1569660"/>
          </a:xfrm>
          <a:prstGeom prst="rect">
            <a:avLst/>
          </a:prstGeom>
          <a:noFill/>
        </p:spPr>
        <p:txBody>
          <a:bodyPr wrap="square" rtlCol="0">
            <a:spAutoFit/>
          </a:bodyPr>
          <a:lstStyle/>
          <a:p>
            <a:r>
              <a:rPr lang="en-US" sz="3200" dirty="0"/>
              <a:t>Even when patients finish treatment, they still might face impacts.</a:t>
            </a:r>
          </a:p>
          <a:p>
            <a:endParaRPr lang="en-US" sz="3200" dirty="0"/>
          </a:p>
        </p:txBody>
      </p:sp>
    </p:spTree>
    <p:extLst>
      <p:ext uri="{BB962C8B-B14F-4D97-AF65-F5344CB8AC3E}">
        <p14:creationId xmlns:p14="http://schemas.microsoft.com/office/powerpoint/2010/main" val="12990086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D4526C9A-DAD0-418B-ADA9-21306D7E934C}"/>
              </a:ext>
            </a:extLst>
          </p:cNvPr>
          <p:cNvSpPr>
            <a:spLocks noGrp="1"/>
          </p:cNvSpPr>
          <p:nvPr>
            <p:ph type="title"/>
          </p:nvPr>
        </p:nvSpPr>
        <p:spPr>
          <a:xfrm>
            <a:off x="266700" y="147935"/>
            <a:ext cx="8229600" cy="1143000"/>
          </a:xfrm>
        </p:spPr>
        <p:txBody>
          <a:bodyPr>
            <a:normAutofit/>
          </a:bodyPr>
          <a:lstStyle/>
          <a:p>
            <a:r>
              <a:rPr lang="en-US" sz="3600" dirty="0"/>
              <a:t>The Number of Cancer Survivors</a:t>
            </a:r>
          </a:p>
        </p:txBody>
      </p:sp>
      <p:pic>
        <p:nvPicPr>
          <p:cNvPr id="4" name="Content Placeholder 3" descr="Diagram depicting the estimated number of cancer survivors in the US. "/>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81200" y="1212245"/>
            <a:ext cx="5715000" cy="3971845"/>
          </a:xfrm>
        </p:spPr>
      </p:pic>
      <p:sp>
        <p:nvSpPr>
          <p:cNvPr id="5" name="TextBox 4"/>
          <p:cNvSpPr txBox="1"/>
          <p:nvPr/>
        </p:nvSpPr>
        <p:spPr>
          <a:xfrm>
            <a:off x="4565029" y="5105400"/>
            <a:ext cx="4724400" cy="461665"/>
          </a:xfrm>
          <a:prstGeom prst="rect">
            <a:avLst/>
          </a:prstGeom>
          <a:noFill/>
        </p:spPr>
        <p:txBody>
          <a:bodyPr wrap="square" rtlCol="0">
            <a:spAutoFit/>
          </a:bodyPr>
          <a:lstStyle/>
          <a:p>
            <a:r>
              <a:rPr lang="en-US" sz="1200" i="1" dirty="0">
                <a:solidFill>
                  <a:schemeClr val="bg2"/>
                </a:solidFill>
              </a:rPr>
              <a:t>Sources: National Cancer Institute Office of Cancer Survivorship, 2014; American Cancer Society, 2014</a:t>
            </a:r>
          </a:p>
        </p:txBody>
      </p:sp>
    </p:spTree>
    <p:extLst>
      <p:ext uri="{BB962C8B-B14F-4D97-AF65-F5344CB8AC3E}">
        <p14:creationId xmlns:p14="http://schemas.microsoft.com/office/powerpoint/2010/main" val="21436050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normAutofit/>
          </a:bodyPr>
          <a:lstStyle/>
          <a:p>
            <a:pPr eaLnBrk="1" hangingPunct="1"/>
            <a:r>
              <a:rPr lang="en-US" altLang="en-US" sz="3600" dirty="0"/>
              <a:t>Cancer Survivors</a:t>
            </a:r>
          </a:p>
        </p:txBody>
      </p:sp>
      <p:sp>
        <p:nvSpPr>
          <p:cNvPr id="2" name="Content Placeholder 1"/>
          <p:cNvSpPr>
            <a:spLocks noGrp="1"/>
          </p:cNvSpPr>
          <p:nvPr>
            <p:ph idx="1"/>
          </p:nvPr>
        </p:nvSpPr>
        <p:spPr/>
        <p:txBody>
          <a:bodyPr/>
          <a:lstStyle/>
          <a:p>
            <a:pPr marL="514350" indent="-457200" eaLnBrk="1" hangingPunct="1">
              <a:spcBef>
                <a:spcPts val="600"/>
              </a:spcBef>
              <a:spcAft>
                <a:spcPts val="600"/>
              </a:spcAft>
            </a:pPr>
            <a:r>
              <a:rPr lang="en-US" altLang="en-US" dirty="0"/>
              <a:t>5 years after diagnosis </a:t>
            </a:r>
          </a:p>
          <a:p>
            <a:pPr marL="514350" indent="-457200" eaLnBrk="1" hangingPunct="1">
              <a:spcBef>
                <a:spcPts val="600"/>
              </a:spcBef>
              <a:spcAft>
                <a:spcPts val="600"/>
              </a:spcAft>
            </a:pPr>
            <a:r>
              <a:rPr lang="en-US" altLang="en-US" dirty="0"/>
              <a:t>From the moment of diagnosis through the balance of life </a:t>
            </a:r>
          </a:p>
          <a:p>
            <a:pPr marL="971550" lvl="1" indent="-457200" eaLnBrk="1" hangingPunct="1">
              <a:spcBef>
                <a:spcPts val="600"/>
              </a:spcBef>
              <a:spcAft>
                <a:spcPts val="600"/>
              </a:spcAft>
            </a:pPr>
            <a:r>
              <a:rPr lang="en-US" altLang="en-US" sz="3200" dirty="0"/>
              <a:t>Including family and caregivers</a:t>
            </a:r>
          </a:p>
          <a:p>
            <a:pPr marL="571500" indent="-457200" eaLnBrk="1" hangingPunct="1">
              <a:spcBef>
                <a:spcPts val="600"/>
              </a:spcBef>
              <a:spcAft>
                <a:spcPts val="600"/>
              </a:spcAft>
            </a:pPr>
            <a:r>
              <a:rPr lang="en-US" altLang="en-US" dirty="0"/>
              <a:t>After completion of treatment</a:t>
            </a:r>
          </a:p>
          <a:p>
            <a:endParaRPr lang="en-US" dirty="0"/>
          </a:p>
        </p:txBody>
      </p:sp>
    </p:spTree>
    <p:extLst>
      <p:ext uri="{BB962C8B-B14F-4D97-AF65-F5344CB8AC3E}">
        <p14:creationId xmlns:p14="http://schemas.microsoft.com/office/powerpoint/2010/main" val="19633412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8229600" cy="1143000"/>
          </a:xfrm>
        </p:spPr>
        <p:txBody>
          <a:bodyPr>
            <a:normAutofit/>
          </a:bodyPr>
          <a:lstStyle/>
          <a:p>
            <a:r>
              <a:rPr lang="en-US" sz="3600" dirty="0"/>
              <a:t>Long-term and Late Effects</a:t>
            </a:r>
          </a:p>
        </p:txBody>
      </p:sp>
      <p:sp>
        <p:nvSpPr>
          <p:cNvPr id="6" name="TextBox 5"/>
          <p:cNvSpPr txBox="1"/>
          <p:nvPr/>
        </p:nvSpPr>
        <p:spPr>
          <a:xfrm>
            <a:off x="5656881" y="5287990"/>
            <a:ext cx="3487119" cy="276999"/>
          </a:xfrm>
          <a:prstGeom prst="rect">
            <a:avLst/>
          </a:prstGeom>
          <a:noFill/>
        </p:spPr>
        <p:txBody>
          <a:bodyPr wrap="square" rtlCol="0">
            <a:spAutoFit/>
          </a:bodyPr>
          <a:lstStyle/>
          <a:p>
            <a:r>
              <a:rPr lang="en-US" sz="1200" i="1" dirty="0">
                <a:solidFill>
                  <a:schemeClr val="bg2"/>
                </a:solidFill>
              </a:rPr>
              <a:t>Sources: Hewitt et al. 2006; Mayo Clinic, 2014</a:t>
            </a:r>
          </a:p>
        </p:txBody>
      </p:sp>
      <p:graphicFrame>
        <p:nvGraphicFramePr>
          <p:cNvPr id="7" name="Group 27"/>
          <p:cNvGraphicFramePr>
            <a:graphicFrameLocks noGrp="1"/>
          </p:cNvGraphicFramePr>
          <p:nvPr>
            <p:extLst>
              <p:ext uri="{D42A27DB-BD31-4B8C-83A1-F6EECF244321}">
                <p14:modId xmlns:p14="http://schemas.microsoft.com/office/powerpoint/2010/main" val="1362968334"/>
              </p:ext>
            </p:extLst>
          </p:nvPr>
        </p:nvGraphicFramePr>
        <p:xfrm>
          <a:off x="760028" y="1073223"/>
          <a:ext cx="7162800" cy="4178672"/>
        </p:xfrm>
        <a:graphic>
          <a:graphicData uri="http://schemas.openxmlformats.org/drawingml/2006/table">
            <a:tbl>
              <a:tblPr firstRow="1"/>
              <a:tblGrid>
                <a:gridCol w="1846067">
                  <a:extLst>
                    <a:ext uri="{9D8B030D-6E8A-4147-A177-3AD203B41FA5}">
                      <a16:colId xmlns:a16="http://schemas.microsoft.com/office/drawing/2014/main" val="20000"/>
                    </a:ext>
                  </a:extLst>
                </a:gridCol>
                <a:gridCol w="2523115">
                  <a:extLst>
                    <a:ext uri="{9D8B030D-6E8A-4147-A177-3AD203B41FA5}">
                      <a16:colId xmlns:a16="http://schemas.microsoft.com/office/drawing/2014/main" val="20001"/>
                    </a:ext>
                  </a:extLst>
                </a:gridCol>
                <a:gridCol w="2793618">
                  <a:extLst>
                    <a:ext uri="{9D8B030D-6E8A-4147-A177-3AD203B41FA5}">
                      <a16:colId xmlns:a16="http://schemas.microsoft.com/office/drawing/2014/main" val="20002"/>
                    </a:ext>
                  </a:extLst>
                </a:gridCol>
              </a:tblGrid>
              <a:tr h="306826">
                <a:tc>
                  <a:txBody>
                    <a:bodyPr/>
                    <a:lstStyle/>
                    <a:p>
                      <a:pPr marL="0" marR="0" lvl="0" indent="0" algn="ctr" defTabSz="457200" rtl="0" eaLnBrk="1" fontAlgn="base" latinLnBrk="0" hangingPunct="1">
                        <a:lnSpc>
                          <a:spcPct val="100000"/>
                        </a:lnSpc>
                        <a:spcBef>
                          <a:spcPct val="20000"/>
                        </a:spcBef>
                        <a:spcAft>
                          <a:spcPct val="0"/>
                        </a:spcAft>
                        <a:buClrTx/>
                        <a:buSzTx/>
                        <a:buFontTx/>
                        <a:buNone/>
                        <a:tabLst/>
                      </a:pPr>
                      <a:r>
                        <a:rPr kumimoji="0" lang="en-US" sz="1500" b="1" i="0" u="none" strike="noStrike" cap="none" normalizeH="0" baseline="0" dirty="0">
                          <a:ln>
                            <a:noFill/>
                          </a:ln>
                          <a:solidFill>
                            <a:srgbClr val="FFFFFF"/>
                          </a:solidFill>
                          <a:effectLst/>
                          <a:latin typeface="Arial" pitchFamily="34" charset="0"/>
                        </a:rPr>
                        <a:t>Treatment</a:t>
                      </a:r>
                    </a:p>
                  </a:txBody>
                  <a:tcPr marL="86061" marR="86061" marT="43036" marB="4303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33B57"/>
                    </a:solidFill>
                  </a:tcPr>
                </a:tc>
                <a:tc>
                  <a:txBody>
                    <a:bodyPr/>
                    <a:lstStyle/>
                    <a:p>
                      <a:pPr marL="0" marR="0" lvl="0" indent="0" algn="ctr" defTabSz="457200" rtl="0" eaLnBrk="1" fontAlgn="base" latinLnBrk="0" hangingPunct="1">
                        <a:lnSpc>
                          <a:spcPct val="100000"/>
                        </a:lnSpc>
                        <a:spcBef>
                          <a:spcPct val="20000"/>
                        </a:spcBef>
                        <a:spcAft>
                          <a:spcPct val="0"/>
                        </a:spcAft>
                        <a:buClrTx/>
                        <a:buSzTx/>
                        <a:buFontTx/>
                        <a:buNone/>
                        <a:tabLst/>
                      </a:pPr>
                      <a:r>
                        <a:rPr kumimoji="0" lang="en-US" sz="1500" b="1" i="0" u="none" strike="noStrike" cap="none" normalizeH="0" baseline="0" dirty="0">
                          <a:ln>
                            <a:noFill/>
                          </a:ln>
                          <a:solidFill>
                            <a:srgbClr val="FFFFFF"/>
                          </a:solidFill>
                          <a:effectLst/>
                          <a:latin typeface="Arial" pitchFamily="34" charset="0"/>
                        </a:rPr>
                        <a:t>Long-term side effects </a:t>
                      </a:r>
                    </a:p>
                  </a:txBody>
                  <a:tcPr marL="86061" marR="86061" marT="43036" marB="430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33B57"/>
                    </a:solidFill>
                  </a:tcPr>
                </a:tc>
                <a:tc>
                  <a:txBody>
                    <a:bodyPr/>
                    <a:lstStyle/>
                    <a:p>
                      <a:pPr marL="0" marR="0" lvl="0" indent="0" algn="ctr" defTabSz="457200" rtl="0" eaLnBrk="1" fontAlgn="base" latinLnBrk="0" hangingPunct="1">
                        <a:lnSpc>
                          <a:spcPct val="100000"/>
                        </a:lnSpc>
                        <a:spcBef>
                          <a:spcPct val="20000"/>
                        </a:spcBef>
                        <a:spcAft>
                          <a:spcPct val="0"/>
                        </a:spcAft>
                        <a:buClrTx/>
                        <a:buSzTx/>
                        <a:buFontTx/>
                        <a:buNone/>
                        <a:tabLst/>
                      </a:pPr>
                      <a:r>
                        <a:rPr kumimoji="0" lang="en-US" sz="1500" b="1" i="0" u="none" strike="noStrike" cap="none" normalizeH="0" baseline="0" dirty="0">
                          <a:ln>
                            <a:noFill/>
                          </a:ln>
                          <a:solidFill>
                            <a:srgbClr val="FFFFFF"/>
                          </a:solidFill>
                          <a:effectLst/>
                          <a:latin typeface="Arial" pitchFamily="34" charset="0"/>
                        </a:rPr>
                        <a:t>Late side effects </a:t>
                      </a:r>
                    </a:p>
                  </a:txBody>
                  <a:tcPr marL="86061" marR="86061" marT="43036" marB="4303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33B57"/>
                    </a:solidFill>
                  </a:tcPr>
                </a:tc>
                <a:extLst>
                  <a:ext uri="{0D108BD9-81ED-4DB2-BD59-A6C34878D82A}">
                    <a16:rowId xmlns:a16="http://schemas.microsoft.com/office/drawing/2014/main" val="10000"/>
                  </a:ext>
                </a:extLst>
              </a:tr>
              <a:tr h="1489458">
                <a:tc>
                  <a:txBody>
                    <a:bodyPr/>
                    <a:lstStyle/>
                    <a:p>
                      <a:pPr marL="0" marR="0" lvl="0" indent="0" algn="l" defTabSz="457200" rtl="0" eaLnBrk="1" fontAlgn="base" latinLnBrk="0" hangingPunct="1">
                        <a:lnSpc>
                          <a:spcPct val="100000"/>
                        </a:lnSpc>
                        <a:spcBef>
                          <a:spcPct val="20000"/>
                        </a:spcBef>
                        <a:spcAft>
                          <a:spcPct val="0"/>
                        </a:spcAft>
                        <a:buClrTx/>
                        <a:buSzTx/>
                        <a:buFontTx/>
                        <a:buNone/>
                        <a:tabLst/>
                      </a:pPr>
                      <a:r>
                        <a:rPr kumimoji="0" lang="en-US" sz="1300" b="1" i="0" u="none" strike="noStrike" cap="none" normalizeH="0" baseline="0" dirty="0">
                          <a:ln>
                            <a:noFill/>
                          </a:ln>
                          <a:solidFill>
                            <a:schemeClr val="tx1"/>
                          </a:solidFill>
                          <a:effectLst/>
                          <a:latin typeface="Arial" pitchFamily="34" charset="0"/>
                        </a:rPr>
                        <a:t>Chemotherapy </a:t>
                      </a:r>
                    </a:p>
                  </a:txBody>
                  <a:tcPr marL="86061" marR="86061" marT="43036" marB="4303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dirty="0">
                          <a:ln>
                            <a:noFill/>
                          </a:ln>
                          <a:solidFill>
                            <a:schemeClr val="tx1"/>
                          </a:solidFill>
                          <a:effectLst/>
                          <a:latin typeface="Arial" pitchFamily="34" charset="0"/>
                        </a:rPr>
                        <a:t>Fatigue</a:t>
                      </a:r>
                      <a:br>
                        <a:rPr kumimoji="0" lang="en-US" sz="1300" b="0" i="0" u="none" strike="noStrike" cap="none" normalizeH="0" baseline="0" dirty="0">
                          <a:ln>
                            <a:noFill/>
                          </a:ln>
                          <a:solidFill>
                            <a:schemeClr val="tx1"/>
                          </a:solidFill>
                          <a:effectLst/>
                          <a:latin typeface="Arial" pitchFamily="34" charset="0"/>
                        </a:rPr>
                      </a:br>
                      <a:r>
                        <a:rPr kumimoji="0" lang="en-US" sz="1300" b="0" i="0" u="none" strike="noStrike" cap="none" normalizeH="0" baseline="0" dirty="0">
                          <a:ln>
                            <a:noFill/>
                          </a:ln>
                          <a:solidFill>
                            <a:schemeClr val="tx1"/>
                          </a:solidFill>
                          <a:effectLst/>
                          <a:latin typeface="Arial" pitchFamily="34" charset="0"/>
                        </a:rPr>
                        <a:t>Premature menopause </a:t>
                      </a:r>
                    </a:p>
                    <a:p>
                      <a:pPr marL="0" marR="0" lvl="0" indent="0" algn="l" defTabSz="457200"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dirty="0">
                          <a:ln>
                            <a:noFill/>
                          </a:ln>
                          <a:solidFill>
                            <a:schemeClr val="tx1"/>
                          </a:solidFill>
                          <a:effectLst/>
                          <a:latin typeface="Arial" pitchFamily="34" charset="0"/>
                        </a:rPr>
                        <a:t>Sexual dysfunction               Neuropathy (tingling in hands/feet)</a:t>
                      </a:r>
                      <a:br>
                        <a:rPr kumimoji="0" lang="en-US" sz="1300" b="0" i="0" u="none" strike="noStrike" cap="none" normalizeH="0" baseline="0" dirty="0">
                          <a:ln>
                            <a:noFill/>
                          </a:ln>
                          <a:solidFill>
                            <a:schemeClr val="tx1"/>
                          </a:solidFill>
                          <a:effectLst/>
                          <a:latin typeface="Arial" pitchFamily="34" charset="0"/>
                        </a:rPr>
                      </a:br>
                      <a:r>
                        <a:rPr kumimoji="0" lang="en-US" sz="1300" b="0" i="0" u="none" strike="noStrike" cap="none" normalizeH="0" baseline="0" dirty="0">
                          <a:ln>
                            <a:noFill/>
                          </a:ln>
                          <a:solidFill>
                            <a:schemeClr val="tx1"/>
                          </a:solidFill>
                          <a:effectLst/>
                          <a:latin typeface="Arial" pitchFamily="34" charset="0"/>
                        </a:rPr>
                        <a:t>“Chemo brain”</a:t>
                      </a:r>
                      <a:br>
                        <a:rPr kumimoji="0" lang="en-US" sz="1300" b="0" i="0" u="none" strike="noStrike" cap="none" normalizeH="0" baseline="0" dirty="0">
                          <a:ln>
                            <a:noFill/>
                          </a:ln>
                          <a:solidFill>
                            <a:schemeClr val="tx1"/>
                          </a:solidFill>
                          <a:effectLst/>
                          <a:latin typeface="Arial" pitchFamily="34" charset="0"/>
                        </a:rPr>
                      </a:br>
                      <a:r>
                        <a:rPr kumimoji="0" lang="en-US" sz="1300" b="0" i="0" u="none" strike="noStrike" cap="none" normalizeH="0" baseline="0" dirty="0">
                          <a:ln>
                            <a:noFill/>
                          </a:ln>
                          <a:solidFill>
                            <a:schemeClr val="tx1"/>
                          </a:solidFill>
                          <a:effectLst/>
                          <a:latin typeface="Arial" pitchFamily="34" charset="0"/>
                        </a:rPr>
                        <a:t>Kidney failure</a:t>
                      </a:r>
                    </a:p>
                  </a:txBody>
                  <a:tcPr marL="86061" marR="86061" marT="43036" marB="430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dirty="0">
                          <a:ln>
                            <a:noFill/>
                          </a:ln>
                          <a:solidFill>
                            <a:schemeClr val="tx1"/>
                          </a:solidFill>
                          <a:effectLst/>
                          <a:latin typeface="Arial" pitchFamily="34" charset="0"/>
                        </a:rPr>
                        <a:t>Vision/cataracts</a:t>
                      </a:r>
                      <a:br>
                        <a:rPr kumimoji="0" lang="en-US" sz="1300" b="0" i="0" u="none" strike="noStrike" cap="none" normalizeH="0" baseline="0" dirty="0">
                          <a:ln>
                            <a:noFill/>
                          </a:ln>
                          <a:solidFill>
                            <a:schemeClr val="tx1"/>
                          </a:solidFill>
                          <a:effectLst/>
                          <a:latin typeface="Arial" pitchFamily="34" charset="0"/>
                        </a:rPr>
                      </a:br>
                      <a:r>
                        <a:rPr kumimoji="0" lang="en-US" sz="1300" b="0" i="0" u="none" strike="noStrike" cap="none" normalizeH="0" baseline="0" dirty="0">
                          <a:ln>
                            <a:noFill/>
                          </a:ln>
                          <a:solidFill>
                            <a:schemeClr val="tx1"/>
                          </a:solidFill>
                          <a:effectLst/>
                          <a:latin typeface="Arial" pitchFamily="34" charset="0"/>
                        </a:rPr>
                        <a:t>Infertility</a:t>
                      </a:r>
                      <a:br>
                        <a:rPr kumimoji="0" lang="en-US" sz="1300" b="0" i="0" u="none" strike="noStrike" cap="none" normalizeH="0" baseline="0" dirty="0">
                          <a:ln>
                            <a:noFill/>
                          </a:ln>
                          <a:solidFill>
                            <a:schemeClr val="tx1"/>
                          </a:solidFill>
                          <a:effectLst/>
                          <a:latin typeface="Arial" pitchFamily="34" charset="0"/>
                        </a:rPr>
                      </a:br>
                      <a:r>
                        <a:rPr kumimoji="0" lang="en-US" sz="1300" b="0" i="0" u="none" strike="noStrike" cap="none" normalizeH="0" baseline="0" dirty="0">
                          <a:ln>
                            <a:noFill/>
                          </a:ln>
                          <a:solidFill>
                            <a:schemeClr val="tx1"/>
                          </a:solidFill>
                          <a:effectLst/>
                          <a:latin typeface="Arial" pitchFamily="34" charset="0"/>
                        </a:rPr>
                        <a:t>Liver problems</a:t>
                      </a:r>
                      <a:br>
                        <a:rPr kumimoji="0" lang="en-US" sz="1300" b="0" i="0" u="none" strike="noStrike" cap="none" normalizeH="0" baseline="0" dirty="0">
                          <a:ln>
                            <a:noFill/>
                          </a:ln>
                          <a:solidFill>
                            <a:schemeClr val="tx1"/>
                          </a:solidFill>
                          <a:effectLst/>
                          <a:latin typeface="Arial" pitchFamily="34" charset="0"/>
                        </a:rPr>
                      </a:br>
                      <a:r>
                        <a:rPr kumimoji="0" lang="en-US" sz="1300" b="0" i="0" u="none" strike="noStrike" cap="none" normalizeH="0" baseline="0" dirty="0">
                          <a:ln>
                            <a:noFill/>
                          </a:ln>
                          <a:solidFill>
                            <a:schemeClr val="tx1"/>
                          </a:solidFill>
                          <a:effectLst/>
                          <a:latin typeface="Arial" pitchFamily="34" charset="0"/>
                        </a:rPr>
                        <a:t>Lung disease</a:t>
                      </a:r>
                      <a:br>
                        <a:rPr kumimoji="0" lang="en-US" sz="1300" b="0" i="0" u="none" strike="noStrike" cap="none" normalizeH="0" baseline="0" dirty="0">
                          <a:ln>
                            <a:noFill/>
                          </a:ln>
                          <a:solidFill>
                            <a:schemeClr val="tx1"/>
                          </a:solidFill>
                          <a:effectLst/>
                          <a:latin typeface="Arial" pitchFamily="34" charset="0"/>
                        </a:rPr>
                      </a:br>
                      <a:r>
                        <a:rPr kumimoji="0" lang="en-US" sz="1300" b="0" i="0" u="none" strike="noStrike" cap="none" normalizeH="0" baseline="0" dirty="0">
                          <a:ln>
                            <a:noFill/>
                          </a:ln>
                          <a:solidFill>
                            <a:schemeClr val="tx1"/>
                          </a:solidFill>
                          <a:effectLst/>
                          <a:latin typeface="Arial" pitchFamily="34" charset="0"/>
                        </a:rPr>
                        <a:t>Osteoporosis (bone weakness)</a:t>
                      </a:r>
                      <a:br>
                        <a:rPr kumimoji="0" lang="en-US" sz="1300" b="0" i="0" u="none" strike="noStrike" cap="none" normalizeH="0" baseline="0" dirty="0">
                          <a:ln>
                            <a:noFill/>
                          </a:ln>
                          <a:solidFill>
                            <a:schemeClr val="tx1"/>
                          </a:solidFill>
                          <a:effectLst/>
                          <a:latin typeface="Arial" pitchFamily="34" charset="0"/>
                        </a:rPr>
                      </a:br>
                      <a:r>
                        <a:rPr kumimoji="0" lang="en-US" sz="1300" b="0" i="0" u="none" strike="noStrike" cap="none" normalizeH="0" baseline="0" dirty="0">
                          <a:ln>
                            <a:noFill/>
                          </a:ln>
                          <a:solidFill>
                            <a:schemeClr val="tx1"/>
                          </a:solidFill>
                          <a:effectLst/>
                          <a:latin typeface="Arial" pitchFamily="34" charset="0"/>
                        </a:rPr>
                        <a:t>Reduced lung capacity</a:t>
                      </a:r>
                      <a:br>
                        <a:rPr kumimoji="0" lang="en-US" sz="1300" b="0" i="0" u="none" strike="noStrike" cap="none" normalizeH="0" baseline="0" dirty="0">
                          <a:ln>
                            <a:noFill/>
                          </a:ln>
                          <a:solidFill>
                            <a:schemeClr val="tx1"/>
                          </a:solidFill>
                          <a:effectLst/>
                          <a:latin typeface="Arial" pitchFamily="34" charset="0"/>
                        </a:rPr>
                      </a:br>
                      <a:r>
                        <a:rPr kumimoji="0" lang="en-US" sz="1300" b="0" i="0" u="none" strike="noStrike" cap="none" normalizeH="0" baseline="0" dirty="0">
                          <a:ln>
                            <a:noFill/>
                          </a:ln>
                          <a:solidFill>
                            <a:schemeClr val="tx1"/>
                          </a:solidFill>
                          <a:effectLst/>
                          <a:latin typeface="Arial" pitchFamily="34" charset="0"/>
                        </a:rPr>
                        <a:t>Second primary cancers </a:t>
                      </a:r>
                    </a:p>
                  </a:txBody>
                  <a:tcPr marL="86061" marR="86061" marT="43036" marB="4303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645655">
                <a:tc>
                  <a:txBody>
                    <a:bodyPr/>
                    <a:lstStyle/>
                    <a:p>
                      <a:pPr marL="0" marR="0" lvl="0" indent="0" algn="l" defTabSz="457200" rtl="0" eaLnBrk="1" fontAlgn="base" latinLnBrk="0" hangingPunct="1">
                        <a:lnSpc>
                          <a:spcPct val="100000"/>
                        </a:lnSpc>
                        <a:spcBef>
                          <a:spcPct val="20000"/>
                        </a:spcBef>
                        <a:spcAft>
                          <a:spcPct val="0"/>
                        </a:spcAft>
                        <a:buClrTx/>
                        <a:buSzTx/>
                        <a:buFontTx/>
                        <a:buNone/>
                        <a:tabLst/>
                      </a:pPr>
                      <a:r>
                        <a:rPr kumimoji="0" lang="en-US" sz="1300" b="1" i="0" u="none" strike="noStrike" cap="none" normalizeH="0" baseline="0" dirty="0">
                          <a:ln>
                            <a:noFill/>
                          </a:ln>
                          <a:solidFill>
                            <a:schemeClr val="tx1"/>
                          </a:solidFill>
                          <a:effectLst/>
                          <a:latin typeface="Arial" pitchFamily="34" charset="0"/>
                        </a:rPr>
                        <a:t>Radiation therapy </a:t>
                      </a:r>
                    </a:p>
                  </a:txBody>
                  <a:tcPr marL="86061" marR="86061" marT="43036" marB="4303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dirty="0">
                          <a:ln>
                            <a:noFill/>
                          </a:ln>
                          <a:solidFill>
                            <a:schemeClr val="tx1"/>
                          </a:solidFill>
                          <a:effectLst/>
                          <a:latin typeface="Arial" pitchFamily="34" charset="0"/>
                        </a:rPr>
                        <a:t>Fatigue</a:t>
                      </a:r>
                      <a:br>
                        <a:rPr kumimoji="0" lang="en-US" sz="1300" b="0" i="0" u="none" strike="noStrike" cap="none" normalizeH="0" baseline="0" dirty="0">
                          <a:ln>
                            <a:noFill/>
                          </a:ln>
                          <a:solidFill>
                            <a:schemeClr val="tx1"/>
                          </a:solidFill>
                          <a:effectLst/>
                          <a:latin typeface="Arial" pitchFamily="34" charset="0"/>
                        </a:rPr>
                      </a:br>
                      <a:r>
                        <a:rPr kumimoji="0" lang="en-US" sz="1300" b="0" i="0" u="none" strike="noStrike" cap="none" normalizeH="0" baseline="0" dirty="0">
                          <a:ln>
                            <a:noFill/>
                          </a:ln>
                          <a:solidFill>
                            <a:schemeClr val="tx1"/>
                          </a:solidFill>
                          <a:effectLst/>
                          <a:latin typeface="Arial" pitchFamily="34" charset="0"/>
                        </a:rPr>
                        <a:t>Skin sensitivity </a:t>
                      </a:r>
                    </a:p>
                    <a:p>
                      <a:pPr marL="0" marR="0" lvl="0" indent="0" algn="l" defTabSz="457200"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dirty="0">
                          <a:ln>
                            <a:noFill/>
                          </a:ln>
                          <a:solidFill>
                            <a:schemeClr val="tx1"/>
                          </a:solidFill>
                          <a:effectLst/>
                          <a:latin typeface="Arial" pitchFamily="34" charset="0"/>
                        </a:rPr>
                        <a:t>Lymphedema </a:t>
                      </a:r>
                    </a:p>
                  </a:txBody>
                  <a:tcPr marL="86061" marR="86061" marT="43036" marB="430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dirty="0">
                          <a:ln>
                            <a:noFill/>
                          </a:ln>
                          <a:solidFill>
                            <a:schemeClr val="tx1"/>
                          </a:solidFill>
                          <a:effectLst/>
                          <a:latin typeface="Arial" pitchFamily="34" charset="0"/>
                        </a:rPr>
                        <a:t>Cataracts</a:t>
                      </a:r>
                      <a:br>
                        <a:rPr kumimoji="0" lang="en-US" sz="1300" b="0" i="0" u="none" strike="noStrike" cap="none" normalizeH="0" baseline="0" dirty="0">
                          <a:ln>
                            <a:noFill/>
                          </a:ln>
                          <a:solidFill>
                            <a:schemeClr val="tx1"/>
                          </a:solidFill>
                          <a:effectLst/>
                          <a:latin typeface="Arial" pitchFamily="34" charset="0"/>
                        </a:rPr>
                      </a:br>
                      <a:r>
                        <a:rPr kumimoji="0" lang="en-US" sz="1300" b="0" i="0" u="none" strike="noStrike" cap="none" normalizeH="0" baseline="0" dirty="0">
                          <a:ln>
                            <a:noFill/>
                          </a:ln>
                          <a:solidFill>
                            <a:schemeClr val="tx1"/>
                          </a:solidFill>
                          <a:effectLst/>
                          <a:latin typeface="Arial" pitchFamily="34" charset="0"/>
                        </a:rPr>
                        <a:t>Cavities and tooth decay</a:t>
                      </a:r>
                      <a:br>
                        <a:rPr kumimoji="0" lang="en-US" sz="1300" b="0" i="0" u="none" strike="noStrike" cap="none" normalizeH="0" baseline="0" dirty="0">
                          <a:ln>
                            <a:noFill/>
                          </a:ln>
                          <a:solidFill>
                            <a:schemeClr val="tx1"/>
                          </a:solidFill>
                          <a:effectLst/>
                          <a:latin typeface="Arial" pitchFamily="34" charset="0"/>
                        </a:rPr>
                      </a:br>
                      <a:r>
                        <a:rPr kumimoji="0" lang="en-US" sz="1300" b="0" i="0" u="none" strike="noStrike" cap="none" normalizeH="0" baseline="0" dirty="0">
                          <a:ln>
                            <a:noFill/>
                          </a:ln>
                          <a:solidFill>
                            <a:schemeClr val="tx1"/>
                          </a:solidFill>
                          <a:effectLst/>
                          <a:latin typeface="Arial" pitchFamily="34" charset="0"/>
                        </a:rPr>
                        <a:t>Cardiovascular disease</a:t>
                      </a:r>
                      <a:br>
                        <a:rPr kumimoji="0" lang="en-US" sz="1300" b="0" i="0" u="none" strike="noStrike" cap="none" normalizeH="0" baseline="0" dirty="0">
                          <a:ln>
                            <a:noFill/>
                          </a:ln>
                          <a:solidFill>
                            <a:schemeClr val="tx1"/>
                          </a:solidFill>
                          <a:effectLst/>
                          <a:latin typeface="Arial" pitchFamily="34" charset="0"/>
                        </a:rPr>
                      </a:br>
                      <a:r>
                        <a:rPr kumimoji="0" lang="en-US" sz="1300" b="0" i="0" u="none" strike="noStrike" cap="none" normalizeH="0" baseline="0" dirty="0">
                          <a:ln>
                            <a:noFill/>
                          </a:ln>
                          <a:solidFill>
                            <a:schemeClr val="tx1"/>
                          </a:solidFill>
                          <a:effectLst/>
                          <a:latin typeface="Arial" pitchFamily="34" charset="0"/>
                        </a:rPr>
                        <a:t>Hypothyroidism</a:t>
                      </a:r>
                      <a:br>
                        <a:rPr kumimoji="0" lang="en-US" sz="1300" b="0" i="0" u="none" strike="noStrike" cap="none" normalizeH="0" baseline="0" dirty="0">
                          <a:ln>
                            <a:noFill/>
                          </a:ln>
                          <a:solidFill>
                            <a:schemeClr val="tx1"/>
                          </a:solidFill>
                          <a:effectLst/>
                          <a:latin typeface="Arial" pitchFamily="34" charset="0"/>
                        </a:rPr>
                      </a:br>
                      <a:r>
                        <a:rPr kumimoji="0" lang="en-US" sz="1300" b="0" i="0" u="none" strike="noStrike" cap="none" normalizeH="0" baseline="0" dirty="0">
                          <a:ln>
                            <a:noFill/>
                          </a:ln>
                          <a:solidFill>
                            <a:schemeClr val="tx1"/>
                          </a:solidFill>
                          <a:effectLst/>
                          <a:latin typeface="Arial" pitchFamily="34" charset="0"/>
                        </a:rPr>
                        <a:t>Infertility</a:t>
                      </a:r>
                      <a:br>
                        <a:rPr kumimoji="0" lang="en-US" sz="1300" b="0" i="0" u="none" strike="noStrike" cap="none" normalizeH="0" baseline="0" dirty="0">
                          <a:ln>
                            <a:noFill/>
                          </a:ln>
                          <a:solidFill>
                            <a:schemeClr val="tx1"/>
                          </a:solidFill>
                          <a:effectLst/>
                          <a:latin typeface="Arial" pitchFamily="34" charset="0"/>
                        </a:rPr>
                      </a:br>
                      <a:r>
                        <a:rPr kumimoji="0" lang="en-US" sz="1300" b="0" i="0" u="none" strike="noStrike" cap="none" normalizeH="0" baseline="0" dirty="0">
                          <a:ln>
                            <a:noFill/>
                          </a:ln>
                          <a:solidFill>
                            <a:schemeClr val="tx1"/>
                          </a:solidFill>
                          <a:effectLst/>
                          <a:latin typeface="Arial" pitchFamily="34" charset="0"/>
                        </a:rPr>
                        <a:t>Lung disease</a:t>
                      </a:r>
                      <a:br>
                        <a:rPr kumimoji="0" lang="en-US" sz="1300" b="0" i="0" u="none" strike="noStrike" cap="none" normalizeH="0" baseline="0" dirty="0">
                          <a:ln>
                            <a:noFill/>
                          </a:ln>
                          <a:solidFill>
                            <a:schemeClr val="tx1"/>
                          </a:solidFill>
                          <a:effectLst/>
                          <a:latin typeface="Arial" pitchFamily="34" charset="0"/>
                        </a:rPr>
                      </a:br>
                      <a:r>
                        <a:rPr kumimoji="0" lang="en-US" sz="1300" b="0" i="0" u="none" strike="noStrike" cap="none" normalizeH="0" baseline="0" dirty="0">
                          <a:ln>
                            <a:noFill/>
                          </a:ln>
                          <a:solidFill>
                            <a:schemeClr val="tx1"/>
                          </a:solidFill>
                          <a:effectLst/>
                          <a:latin typeface="Arial" pitchFamily="34" charset="0"/>
                        </a:rPr>
                        <a:t>Intestinal problems</a:t>
                      </a:r>
                      <a:br>
                        <a:rPr kumimoji="0" lang="en-US" sz="1300" b="0" i="0" u="none" strike="noStrike" cap="none" normalizeH="0" baseline="0" dirty="0">
                          <a:ln>
                            <a:noFill/>
                          </a:ln>
                          <a:solidFill>
                            <a:schemeClr val="tx1"/>
                          </a:solidFill>
                          <a:effectLst/>
                          <a:latin typeface="Arial" pitchFamily="34" charset="0"/>
                        </a:rPr>
                      </a:br>
                      <a:r>
                        <a:rPr kumimoji="0" lang="en-US" sz="1300" b="0" i="0" u="none" strike="noStrike" cap="none" normalizeH="0" baseline="0" dirty="0">
                          <a:ln>
                            <a:noFill/>
                          </a:ln>
                          <a:solidFill>
                            <a:schemeClr val="tx1"/>
                          </a:solidFill>
                          <a:effectLst/>
                          <a:latin typeface="Arial" pitchFamily="34" charset="0"/>
                        </a:rPr>
                        <a:t>Second primary cancers </a:t>
                      </a:r>
                    </a:p>
                  </a:txBody>
                  <a:tcPr marL="86061" marR="86061" marT="43036" marB="4303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47876">
                <a:tc>
                  <a:txBody>
                    <a:bodyPr/>
                    <a:lstStyle/>
                    <a:p>
                      <a:pPr marL="0" marR="0" lvl="0" indent="0" algn="l" defTabSz="457200" rtl="0" eaLnBrk="1" fontAlgn="base" latinLnBrk="0" hangingPunct="1">
                        <a:lnSpc>
                          <a:spcPct val="100000"/>
                        </a:lnSpc>
                        <a:spcBef>
                          <a:spcPct val="20000"/>
                        </a:spcBef>
                        <a:spcAft>
                          <a:spcPct val="0"/>
                        </a:spcAft>
                        <a:buClrTx/>
                        <a:buSzTx/>
                        <a:buFontTx/>
                        <a:buNone/>
                        <a:tabLst/>
                      </a:pPr>
                      <a:r>
                        <a:rPr kumimoji="0" lang="en-US" sz="1300" b="1" i="0" u="none" strike="noStrike" cap="none" normalizeH="0" baseline="0" dirty="0">
                          <a:ln>
                            <a:noFill/>
                          </a:ln>
                          <a:solidFill>
                            <a:schemeClr val="tx1"/>
                          </a:solidFill>
                          <a:effectLst/>
                          <a:latin typeface="Arial" pitchFamily="34" charset="0"/>
                        </a:rPr>
                        <a:t>Surgery </a:t>
                      </a:r>
                    </a:p>
                  </a:txBody>
                  <a:tcPr marL="86061" marR="86061" marT="43036" marB="4303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dirty="0">
                          <a:ln>
                            <a:noFill/>
                          </a:ln>
                          <a:solidFill>
                            <a:schemeClr val="tx1"/>
                          </a:solidFill>
                          <a:effectLst/>
                          <a:latin typeface="Arial" pitchFamily="34" charset="0"/>
                        </a:rPr>
                        <a:t>Sexual dysfunction Incontinence</a:t>
                      </a:r>
                      <a:br>
                        <a:rPr kumimoji="0" lang="en-US" sz="1300" b="0" i="0" u="none" strike="noStrike" cap="none" normalizeH="0" baseline="0" dirty="0">
                          <a:ln>
                            <a:noFill/>
                          </a:ln>
                          <a:solidFill>
                            <a:schemeClr val="tx1"/>
                          </a:solidFill>
                          <a:effectLst/>
                          <a:latin typeface="Arial" pitchFamily="34" charset="0"/>
                        </a:rPr>
                      </a:br>
                      <a:r>
                        <a:rPr kumimoji="0" lang="en-US" sz="1300" b="0" i="0" u="none" strike="noStrike" cap="none" normalizeH="0" baseline="0" dirty="0">
                          <a:ln>
                            <a:noFill/>
                          </a:ln>
                          <a:solidFill>
                            <a:schemeClr val="tx1"/>
                          </a:solidFill>
                          <a:effectLst/>
                          <a:latin typeface="Arial" pitchFamily="34" charset="0"/>
                        </a:rPr>
                        <a:t>Pain </a:t>
                      </a:r>
                    </a:p>
                  </a:txBody>
                  <a:tcPr marL="86061" marR="86061" marT="43036" marB="430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dirty="0">
                          <a:ln>
                            <a:noFill/>
                          </a:ln>
                          <a:solidFill>
                            <a:schemeClr val="tx1"/>
                          </a:solidFill>
                          <a:effectLst/>
                          <a:latin typeface="Arial" pitchFamily="34" charset="0"/>
                        </a:rPr>
                        <a:t>Functional disability     </a:t>
                      </a:r>
                    </a:p>
                    <a:p>
                      <a:pPr marL="0" marR="0" lvl="0" indent="0" algn="l" defTabSz="457200" rtl="0" eaLnBrk="1" fontAlgn="base" latinLnBrk="0" hangingPunct="1">
                        <a:lnSpc>
                          <a:spcPct val="100000"/>
                        </a:lnSpc>
                        <a:spcBef>
                          <a:spcPct val="20000"/>
                        </a:spcBef>
                        <a:spcAft>
                          <a:spcPct val="0"/>
                        </a:spcAft>
                        <a:buClrTx/>
                        <a:buSzTx/>
                        <a:buFontTx/>
                        <a:buNone/>
                        <a:tabLst/>
                      </a:pPr>
                      <a:r>
                        <a:rPr kumimoji="0" lang="en-US" sz="1300" b="0" i="0" u="none" strike="noStrike" cap="none" normalizeH="0" baseline="0" dirty="0">
                          <a:ln>
                            <a:noFill/>
                          </a:ln>
                          <a:solidFill>
                            <a:schemeClr val="tx1"/>
                          </a:solidFill>
                          <a:effectLst/>
                          <a:latin typeface="Arial" pitchFamily="34" charset="0"/>
                        </a:rPr>
                        <a:t>Infertility</a:t>
                      </a:r>
                    </a:p>
                  </a:txBody>
                  <a:tcPr marL="86061" marR="86061" marT="43036" marB="4303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470674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Psychosocial Impacts</a:t>
            </a:r>
          </a:p>
        </p:txBody>
      </p:sp>
      <p:sp>
        <p:nvSpPr>
          <p:cNvPr id="3" name="Content Placeholder 2"/>
          <p:cNvSpPr>
            <a:spLocks noGrp="1"/>
          </p:cNvSpPr>
          <p:nvPr>
            <p:ph idx="1"/>
          </p:nvPr>
        </p:nvSpPr>
        <p:spPr/>
        <p:txBody>
          <a:bodyPr/>
          <a:lstStyle/>
          <a:p>
            <a:pPr>
              <a:spcBef>
                <a:spcPts val="600"/>
              </a:spcBef>
              <a:spcAft>
                <a:spcPts val="600"/>
              </a:spcAft>
            </a:pPr>
            <a:r>
              <a:rPr lang="en-US" dirty="0"/>
              <a:t>Depression</a:t>
            </a:r>
          </a:p>
          <a:p>
            <a:pPr>
              <a:spcBef>
                <a:spcPts val="600"/>
              </a:spcBef>
              <a:spcAft>
                <a:spcPts val="600"/>
              </a:spcAft>
            </a:pPr>
            <a:r>
              <a:rPr lang="en-US" dirty="0"/>
              <a:t>Anxiety</a:t>
            </a:r>
          </a:p>
          <a:p>
            <a:pPr>
              <a:spcBef>
                <a:spcPts val="600"/>
              </a:spcBef>
              <a:spcAft>
                <a:spcPts val="600"/>
              </a:spcAft>
            </a:pPr>
            <a:r>
              <a:rPr lang="en-US" dirty="0"/>
              <a:t>Fear of recurrence</a:t>
            </a:r>
          </a:p>
          <a:p>
            <a:pPr>
              <a:spcBef>
                <a:spcPts val="600"/>
              </a:spcBef>
              <a:spcAft>
                <a:spcPts val="600"/>
              </a:spcAft>
            </a:pPr>
            <a:r>
              <a:rPr lang="en-US" dirty="0"/>
              <a:t>Altered relationships, lack of support</a:t>
            </a:r>
          </a:p>
          <a:p>
            <a:pPr marL="0" indent="0">
              <a:buNone/>
            </a:pPr>
            <a:endParaRPr lang="en-US" dirty="0"/>
          </a:p>
        </p:txBody>
      </p:sp>
    </p:spTree>
    <p:extLst>
      <p:ext uri="{BB962C8B-B14F-4D97-AF65-F5344CB8AC3E}">
        <p14:creationId xmlns:p14="http://schemas.microsoft.com/office/powerpoint/2010/main" val="33445459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Practical Impacts</a:t>
            </a:r>
          </a:p>
        </p:txBody>
      </p:sp>
      <p:sp>
        <p:nvSpPr>
          <p:cNvPr id="3" name="Content Placeholder 2"/>
          <p:cNvSpPr>
            <a:spLocks noGrp="1"/>
          </p:cNvSpPr>
          <p:nvPr>
            <p:ph idx="1"/>
          </p:nvPr>
        </p:nvSpPr>
        <p:spPr/>
        <p:txBody>
          <a:bodyPr/>
          <a:lstStyle/>
          <a:p>
            <a:pPr>
              <a:spcBef>
                <a:spcPts val="600"/>
              </a:spcBef>
              <a:spcAft>
                <a:spcPts val="600"/>
              </a:spcAft>
            </a:pPr>
            <a:r>
              <a:rPr lang="en-US" dirty="0"/>
              <a:t>Financial</a:t>
            </a:r>
          </a:p>
          <a:p>
            <a:pPr>
              <a:spcBef>
                <a:spcPts val="600"/>
              </a:spcBef>
              <a:spcAft>
                <a:spcPts val="600"/>
              </a:spcAft>
            </a:pPr>
            <a:r>
              <a:rPr lang="en-US" dirty="0"/>
              <a:t>Insurance</a:t>
            </a:r>
          </a:p>
          <a:p>
            <a:pPr>
              <a:spcBef>
                <a:spcPts val="600"/>
              </a:spcBef>
              <a:spcAft>
                <a:spcPts val="600"/>
              </a:spcAft>
            </a:pPr>
            <a:r>
              <a:rPr lang="en-US" dirty="0"/>
              <a:t>Work</a:t>
            </a:r>
          </a:p>
        </p:txBody>
      </p:sp>
    </p:spTree>
    <p:extLst>
      <p:ext uri="{BB962C8B-B14F-4D97-AF65-F5344CB8AC3E}">
        <p14:creationId xmlns:p14="http://schemas.microsoft.com/office/powerpoint/2010/main" val="28411625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lIns="0" tIns="0" rIns="0" bIns="0" anchor="t">
            <a:normAutofit/>
          </a:bodyPr>
          <a:lstStyle/>
          <a:p>
            <a:pPr defTabSz="457200"/>
            <a:r>
              <a:rPr lang="en-US" altLang="en-US" sz="3600" dirty="0"/>
              <a:t>Cancer and Comorbidities</a:t>
            </a:r>
          </a:p>
        </p:txBody>
      </p:sp>
      <p:sp>
        <p:nvSpPr>
          <p:cNvPr id="11" name="Rectangle 10" descr="A word &quot;cancer&quot; is at the center with arrows pointing at it from possible comorbidities, such as heart disease, hypertension, stroke, arthritis, emphysema asthma, COPD, diabetes, psychosocial stress, osteoporosis, and overweight/obesity.">
            <a:extLst>
              <a:ext uri="{C183D7F6-B498-43B3-948B-1728B52AA6E4}">
                <adec:decorative xmlns:adec="http://schemas.microsoft.com/office/drawing/2017/decorative" val="0"/>
              </a:ext>
            </a:extLst>
          </p:cNvPr>
          <p:cNvSpPr/>
          <p:nvPr/>
        </p:nvSpPr>
        <p:spPr bwMode="auto">
          <a:xfrm>
            <a:off x="3829050" y="2682735"/>
            <a:ext cx="1485900" cy="766763"/>
          </a:xfrm>
          <a:prstGeom prst="rect">
            <a:avLst/>
          </a:prstGeom>
          <a:solidFill>
            <a:srgbClr val="033B57"/>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46087" name="Group 21">
            <a:extLst>
              <a:ext uri="{C183D7F6-B498-43B3-948B-1728B52AA6E4}">
                <adec:decorative xmlns:adec="http://schemas.microsoft.com/office/drawing/2017/decorative" val="1"/>
              </a:ext>
            </a:extLst>
          </p:cNvPr>
          <p:cNvGrpSpPr>
            <a:grpSpLocks/>
          </p:cNvGrpSpPr>
          <p:nvPr/>
        </p:nvGrpSpPr>
        <p:grpSpPr bwMode="auto">
          <a:xfrm>
            <a:off x="1052752" y="985837"/>
            <a:ext cx="8159751" cy="4581526"/>
            <a:chOff x="852" y="992"/>
            <a:chExt cx="5140" cy="2886"/>
          </a:xfrm>
        </p:grpSpPr>
        <p:sp>
          <p:nvSpPr>
            <p:cNvPr id="46088" name="TextBox 7"/>
            <p:cNvSpPr txBox="1">
              <a:spLocks noChangeArrowheads="1"/>
            </p:cNvSpPr>
            <p:nvPr/>
          </p:nvSpPr>
          <p:spPr bwMode="auto">
            <a:xfrm>
              <a:off x="4363" y="2253"/>
              <a:ext cx="1281"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en-US" altLang="en-US" sz="2400" dirty="0">
                  <a:cs typeface="Arial" panose="020B0604020202020204" pitchFamily="34" charset="0"/>
                </a:rPr>
                <a:t>Osteoporosis</a:t>
              </a:r>
            </a:p>
          </p:txBody>
        </p:sp>
        <p:sp>
          <p:nvSpPr>
            <p:cNvPr id="46089" name="TextBox 11"/>
            <p:cNvSpPr txBox="1">
              <a:spLocks noChangeArrowheads="1"/>
            </p:cNvSpPr>
            <p:nvPr/>
          </p:nvSpPr>
          <p:spPr bwMode="auto">
            <a:xfrm>
              <a:off x="2601" y="2114"/>
              <a:ext cx="93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en-US" altLang="en-US" sz="2800" dirty="0">
                  <a:solidFill>
                    <a:schemeClr val="bg1"/>
                  </a:solidFill>
                  <a:latin typeface="Calibri" pitchFamily="34" charset="0"/>
                  <a:cs typeface="Arial" pitchFamily="34" charset="0"/>
                </a:rPr>
                <a:t>Cancer</a:t>
              </a:r>
            </a:p>
          </p:txBody>
        </p:sp>
        <p:sp>
          <p:nvSpPr>
            <p:cNvPr id="46090" name="TextBox 13"/>
            <p:cNvSpPr txBox="1">
              <a:spLocks noChangeArrowheads="1"/>
            </p:cNvSpPr>
            <p:nvPr/>
          </p:nvSpPr>
          <p:spPr bwMode="auto">
            <a:xfrm>
              <a:off x="3821" y="992"/>
              <a:ext cx="2171" cy="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en-US" altLang="en-US" sz="2400" dirty="0">
                  <a:cs typeface="Arial" panose="020B0604020202020204" pitchFamily="34" charset="0"/>
                </a:rPr>
                <a:t>Psychosocial Stress (anxiety, depression, insomnia, cognitive deficiency)</a:t>
              </a:r>
            </a:p>
          </p:txBody>
        </p:sp>
        <p:sp>
          <p:nvSpPr>
            <p:cNvPr id="46091" name="TextBox 15"/>
            <p:cNvSpPr txBox="1">
              <a:spLocks noChangeArrowheads="1"/>
            </p:cNvSpPr>
            <p:nvPr/>
          </p:nvSpPr>
          <p:spPr bwMode="auto">
            <a:xfrm>
              <a:off x="2540" y="3587"/>
              <a:ext cx="997"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en-US" altLang="en-US" sz="2400" dirty="0">
                  <a:cs typeface="Arial" panose="020B0604020202020204" pitchFamily="34" charset="0"/>
                </a:rPr>
                <a:t>Diabetes</a:t>
              </a:r>
            </a:p>
          </p:txBody>
        </p:sp>
        <p:sp>
          <p:nvSpPr>
            <p:cNvPr id="46092" name="TextBox 17"/>
            <p:cNvSpPr txBox="1">
              <a:spLocks noChangeArrowheads="1"/>
            </p:cNvSpPr>
            <p:nvPr/>
          </p:nvSpPr>
          <p:spPr bwMode="auto">
            <a:xfrm>
              <a:off x="852" y="1010"/>
              <a:ext cx="1584" cy="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en-US" altLang="en-US" sz="2400" dirty="0">
                  <a:cs typeface="Arial" panose="020B0604020202020204" pitchFamily="34" charset="0"/>
                </a:rPr>
                <a:t>Heart Disease, Hypertension, Stroke</a:t>
              </a:r>
            </a:p>
          </p:txBody>
        </p:sp>
        <p:sp>
          <p:nvSpPr>
            <p:cNvPr id="46093" name="TextBox 19"/>
            <p:cNvSpPr txBox="1">
              <a:spLocks noChangeArrowheads="1"/>
            </p:cNvSpPr>
            <p:nvPr/>
          </p:nvSpPr>
          <p:spPr bwMode="auto">
            <a:xfrm>
              <a:off x="852" y="2232"/>
              <a:ext cx="111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en-US" altLang="en-US" sz="2400" dirty="0">
                  <a:cs typeface="Arial" panose="020B0604020202020204" pitchFamily="34" charset="0"/>
                </a:rPr>
                <a:t>Arthritis</a:t>
              </a:r>
            </a:p>
          </p:txBody>
        </p:sp>
        <p:sp>
          <p:nvSpPr>
            <p:cNvPr id="46094" name="TextBox 23"/>
            <p:cNvSpPr txBox="1">
              <a:spLocks noChangeArrowheads="1"/>
            </p:cNvSpPr>
            <p:nvPr/>
          </p:nvSpPr>
          <p:spPr bwMode="auto">
            <a:xfrm>
              <a:off x="852" y="3216"/>
              <a:ext cx="1672"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en-US" altLang="en-US" sz="2400">
                  <a:cs typeface="Arial" panose="020B0604020202020204" pitchFamily="34" charset="0"/>
                </a:rPr>
                <a:t>Emphysema, Asthma, COPD</a:t>
              </a:r>
            </a:p>
          </p:txBody>
        </p:sp>
        <p:sp>
          <p:nvSpPr>
            <p:cNvPr id="46095" name="TextBox 25"/>
            <p:cNvSpPr txBox="1">
              <a:spLocks noChangeArrowheads="1"/>
            </p:cNvSpPr>
            <p:nvPr/>
          </p:nvSpPr>
          <p:spPr bwMode="auto">
            <a:xfrm>
              <a:off x="3965" y="3262"/>
              <a:ext cx="1819"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en-US" altLang="en-US" sz="2400" dirty="0">
                  <a:cs typeface="Arial" panose="020B0604020202020204" pitchFamily="34" charset="0"/>
                </a:rPr>
                <a:t>Overweight/Obesity</a:t>
              </a:r>
            </a:p>
          </p:txBody>
        </p:sp>
        <p:sp>
          <p:nvSpPr>
            <p:cNvPr id="3" name="Right Arrow 2"/>
            <p:cNvSpPr/>
            <p:nvPr/>
          </p:nvSpPr>
          <p:spPr>
            <a:xfrm rot="2400266">
              <a:off x="2154" y="1594"/>
              <a:ext cx="564" cy="251"/>
            </a:xfrm>
            <a:prstGeom prst="rightArrow">
              <a:avLst/>
            </a:prstGeom>
            <a:solidFill>
              <a:srgbClr val="BBE0E3"/>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ight Arrow 14"/>
            <p:cNvSpPr>
              <a:spLocks noChangeArrowheads="1"/>
            </p:cNvSpPr>
            <p:nvPr/>
          </p:nvSpPr>
          <p:spPr bwMode="auto">
            <a:xfrm rot="19345909">
              <a:off x="1930" y="2818"/>
              <a:ext cx="564" cy="252"/>
            </a:xfrm>
            <a:prstGeom prst="rightArrow">
              <a:avLst>
                <a:gd name="adj1" fmla="val 50000"/>
                <a:gd name="adj2" fmla="val 50005"/>
              </a:avLst>
            </a:prstGeom>
            <a:solidFill>
              <a:srgbClr val="BBE0E3"/>
            </a:solidFill>
            <a:ln w="9525" algn="ctr">
              <a:solidFill>
                <a:schemeClr val="accent1"/>
              </a:solidFill>
              <a:miter lim="800000"/>
              <a:headEnd/>
              <a:tailEnd/>
            </a:ln>
            <a:effectLst>
              <a:outerShdw dist="23000" dir="5400000" rotWithShape="0">
                <a:srgbClr val="000000">
                  <a:alpha val="34999"/>
                </a:srgbClr>
              </a:outerShdw>
            </a:effectLst>
          </p:spPr>
          <p:txBody>
            <a:bodyPr vert="eaVert" anchor="ctr"/>
            <a:lstStyle/>
            <a:p>
              <a:pPr algn="ctr" fontAlgn="auto">
                <a:spcBef>
                  <a:spcPts val="0"/>
                </a:spcBef>
                <a:spcAft>
                  <a:spcPts val="0"/>
                </a:spcAft>
                <a:defRPr/>
              </a:pPr>
              <a:endParaRPr lang="en-US">
                <a:solidFill>
                  <a:schemeClr val="lt1"/>
                </a:solidFill>
                <a:latin typeface="+mn-lt"/>
              </a:endParaRPr>
            </a:p>
          </p:txBody>
        </p:sp>
        <p:sp>
          <p:nvSpPr>
            <p:cNvPr id="17" name="Right Arrow 16"/>
            <p:cNvSpPr>
              <a:spLocks noChangeArrowheads="1"/>
            </p:cNvSpPr>
            <p:nvPr/>
          </p:nvSpPr>
          <p:spPr bwMode="auto">
            <a:xfrm rot="-5400000">
              <a:off x="2658" y="3040"/>
              <a:ext cx="564" cy="252"/>
            </a:xfrm>
            <a:prstGeom prst="rightArrow">
              <a:avLst>
                <a:gd name="adj1" fmla="val 50000"/>
                <a:gd name="adj2" fmla="val 50005"/>
              </a:avLst>
            </a:prstGeom>
            <a:solidFill>
              <a:srgbClr val="BBE0E3"/>
            </a:solidFill>
            <a:ln w="9525" algn="ctr">
              <a:solidFill>
                <a:schemeClr val="accent1"/>
              </a:solidFill>
              <a:miter lim="800000"/>
              <a:headEnd/>
              <a:tailEnd/>
            </a:ln>
            <a:effectLst>
              <a:outerShdw dist="23000" dir="5400000" rotWithShape="0">
                <a:srgbClr val="000000">
                  <a:alpha val="34999"/>
                </a:srgbClr>
              </a:outerShdw>
            </a:effectLst>
          </p:spPr>
          <p:txBody>
            <a:bodyPr vert="eaVert" anchor="ctr"/>
            <a:lstStyle/>
            <a:p>
              <a:pPr algn="ctr" fontAlgn="auto">
                <a:spcBef>
                  <a:spcPts val="0"/>
                </a:spcBef>
                <a:spcAft>
                  <a:spcPts val="0"/>
                </a:spcAft>
                <a:defRPr/>
              </a:pPr>
              <a:endParaRPr lang="en-US">
                <a:solidFill>
                  <a:schemeClr val="lt1"/>
                </a:solidFill>
                <a:latin typeface="+mn-lt"/>
              </a:endParaRPr>
            </a:p>
          </p:txBody>
        </p:sp>
        <p:sp>
          <p:nvSpPr>
            <p:cNvPr id="19" name="Right Arrow 18"/>
            <p:cNvSpPr>
              <a:spLocks noChangeArrowheads="1"/>
            </p:cNvSpPr>
            <p:nvPr/>
          </p:nvSpPr>
          <p:spPr bwMode="auto">
            <a:xfrm rot="8027826">
              <a:off x="3253" y="1564"/>
              <a:ext cx="564" cy="252"/>
            </a:xfrm>
            <a:prstGeom prst="rightArrow">
              <a:avLst>
                <a:gd name="adj1" fmla="val 50000"/>
                <a:gd name="adj2" fmla="val 50005"/>
              </a:avLst>
            </a:prstGeom>
            <a:solidFill>
              <a:srgbClr val="BBE0E3"/>
            </a:solidFill>
            <a:ln w="9525" algn="ctr">
              <a:solidFill>
                <a:schemeClr val="accent1"/>
              </a:solidFill>
              <a:miter lim="800000"/>
              <a:headEnd/>
              <a:tailEnd/>
            </a:ln>
            <a:effectLst>
              <a:outerShdw dist="23000" dir="5400000" rotWithShape="0">
                <a:srgbClr val="000000">
                  <a:alpha val="34999"/>
                </a:srgbClr>
              </a:outerShdw>
            </a:effectLst>
          </p:spPr>
          <p:txBody>
            <a:bodyPr rot="10800000" vert="eaVert" anchor="ctr"/>
            <a:lstStyle/>
            <a:p>
              <a:pPr algn="ctr" fontAlgn="auto">
                <a:spcBef>
                  <a:spcPts val="0"/>
                </a:spcBef>
                <a:spcAft>
                  <a:spcPts val="0"/>
                </a:spcAft>
                <a:defRPr/>
              </a:pPr>
              <a:endParaRPr lang="en-US">
                <a:solidFill>
                  <a:schemeClr val="lt1"/>
                </a:solidFill>
                <a:latin typeface="+mn-lt"/>
              </a:endParaRPr>
            </a:p>
          </p:txBody>
        </p:sp>
        <p:sp>
          <p:nvSpPr>
            <p:cNvPr id="21" name="Right Arrow 20"/>
            <p:cNvSpPr>
              <a:spLocks noChangeArrowheads="1"/>
            </p:cNvSpPr>
            <p:nvPr/>
          </p:nvSpPr>
          <p:spPr bwMode="auto">
            <a:xfrm rot="11199998">
              <a:off x="3757" y="2250"/>
              <a:ext cx="564" cy="252"/>
            </a:xfrm>
            <a:prstGeom prst="rightArrow">
              <a:avLst>
                <a:gd name="adj1" fmla="val 50000"/>
                <a:gd name="adj2" fmla="val 50005"/>
              </a:avLst>
            </a:prstGeom>
            <a:solidFill>
              <a:srgbClr val="BBE0E3"/>
            </a:solidFill>
            <a:ln w="9525" algn="ctr">
              <a:solidFill>
                <a:schemeClr val="accent1"/>
              </a:solidFill>
              <a:miter lim="800000"/>
              <a:headEnd/>
              <a:tailEnd/>
            </a:ln>
            <a:effectLst>
              <a:outerShdw dist="23000" dir="5400000" rotWithShape="0">
                <a:srgbClr val="000000">
                  <a:alpha val="34999"/>
                </a:srgbClr>
              </a:outerShdw>
            </a:effectLst>
          </p:spPr>
          <p:txBody>
            <a:bodyPr rot="10800000" anchor="ctr"/>
            <a:lstStyle/>
            <a:p>
              <a:pPr algn="ctr" fontAlgn="auto">
                <a:spcBef>
                  <a:spcPts val="0"/>
                </a:spcBef>
                <a:spcAft>
                  <a:spcPts val="0"/>
                </a:spcAft>
                <a:defRPr/>
              </a:pPr>
              <a:endParaRPr lang="en-US">
                <a:solidFill>
                  <a:schemeClr val="lt1"/>
                </a:solidFill>
                <a:latin typeface="+mn-lt"/>
              </a:endParaRPr>
            </a:p>
          </p:txBody>
        </p:sp>
        <p:sp>
          <p:nvSpPr>
            <p:cNvPr id="22" name="Right Arrow 21"/>
            <p:cNvSpPr>
              <a:spLocks noChangeArrowheads="1"/>
            </p:cNvSpPr>
            <p:nvPr/>
          </p:nvSpPr>
          <p:spPr bwMode="auto">
            <a:xfrm rot="12973949">
              <a:off x="3539" y="2815"/>
              <a:ext cx="564" cy="252"/>
            </a:xfrm>
            <a:prstGeom prst="rightArrow">
              <a:avLst>
                <a:gd name="adj1" fmla="val 50000"/>
                <a:gd name="adj2" fmla="val 50005"/>
              </a:avLst>
            </a:prstGeom>
            <a:solidFill>
              <a:srgbClr val="BBE0E3"/>
            </a:solidFill>
            <a:ln w="9525" algn="ctr">
              <a:solidFill>
                <a:schemeClr val="accent1"/>
              </a:solidFill>
              <a:miter lim="800000"/>
              <a:headEnd/>
              <a:tailEnd/>
            </a:ln>
            <a:effectLst>
              <a:outerShdw dist="23000" dir="5400000" rotWithShape="0">
                <a:srgbClr val="000000">
                  <a:alpha val="34999"/>
                </a:srgbClr>
              </a:outerShdw>
            </a:effectLst>
          </p:spPr>
          <p:txBody>
            <a:bodyPr rot="10800000" anchor="ctr"/>
            <a:lstStyle/>
            <a:p>
              <a:pPr algn="ctr" fontAlgn="auto">
                <a:spcBef>
                  <a:spcPts val="0"/>
                </a:spcBef>
                <a:spcAft>
                  <a:spcPts val="0"/>
                </a:spcAft>
                <a:defRPr/>
              </a:pPr>
              <a:endParaRPr lang="en-US">
                <a:solidFill>
                  <a:schemeClr val="lt1"/>
                </a:solidFill>
                <a:latin typeface="+mn-lt"/>
              </a:endParaRPr>
            </a:p>
          </p:txBody>
        </p:sp>
        <p:sp>
          <p:nvSpPr>
            <p:cNvPr id="23" name="Right Arrow 22"/>
            <p:cNvSpPr/>
            <p:nvPr/>
          </p:nvSpPr>
          <p:spPr>
            <a:xfrm rot="21225510">
              <a:off x="1775" y="2244"/>
              <a:ext cx="564" cy="252"/>
            </a:xfrm>
            <a:prstGeom prst="rightArrow">
              <a:avLst/>
            </a:prstGeom>
            <a:solidFill>
              <a:srgbClr val="BBE0E3"/>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6084" name="Rectangle 4"/>
          <p:cNvSpPr>
            <a:spLocks noChangeArrowheads="1"/>
          </p:cNvSpPr>
          <p:nvPr/>
        </p:nvSpPr>
        <p:spPr bwMode="auto">
          <a:xfrm>
            <a:off x="7162800" y="5290364"/>
            <a:ext cx="225538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en-US" altLang="en-US" sz="1200" i="1" dirty="0">
                <a:solidFill>
                  <a:schemeClr val="bg2"/>
                </a:solidFill>
                <a:cs typeface="Arial" panose="020B0604020202020204" pitchFamily="34" charset="0"/>
              </a:rPr>
              <a:t>Source: Smith et al, 2008</a:t>
            </a:r>
          </a:p>
        </p:txBody>
      </p:sp>
    </p:spTree>
    <p:extLst>
      <p:ext uri="{BB962C8B-B14F-4D97-AF65-F5344CB8AC3E}">
        <p14:creationId xmlns:p14="http://schemas.microsoft.com/office/powerpoint/2010/main" val="246850824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Acknowledgements</a:t>
            </a:r>
          </a:p>
        </p:txBody>
      </p:sp>
      <p:sp>
        <p:nvSpPr>
          <p:cNvPr id="3" name="Content Placeholder 2"/>
          <p:cNvSpPr>
            <a:spLocks noGrp="1"/>
          </p:cNvSpPr>
          <p:nvPr>
            <p:ph idx="1"/>
          </p:nvPr>
        </p:nvSpPr>
        <p:spPr>
          <a:xfrm>
            <a:off x="467833" y="1295400"/>
            <a:ext cx="8763000" cy="4525963"/>
          </a:xfrm>
        </p:spPr>
        <p:txBody>
          <a:bodyPr/>
          <a:lstStyle/>
          <a:p>
            <a:pPr marL="0" indent="0">
              <a:spcBef>
                <a:spcPts val="600"/>
              </a:spcBef>
              <a:spcAft>
                <a:spcPts val="600"/>
              </a:spcAft>
              <a:buNone/>
            </a:pPr>
            <a:r>
              <a:rPr lang="en-US" sz="2200" dirty="0"/>
              <a:t>This work was supported by Cooperative Agreement #1U38DP004972-02 from the Centers for Disease Control and Prevention. Its contents are solely the responsibility of the authors and do not necessarily represent the official views of the Centers for Disease Control and Prevention.</a:t>
            </a:r>
          </a:p>
          <a:p>
            <a:pPr marL="0" indent="0">
              <a:spcBef>
                <a:spcPts val="600"/>
              </a:spcBef>
              <a:spcAft>
                <a:spcPts val="600"/>
              </a:spcAft>
              <a:buNone/>
            </a:pPr>
            <a:r>
              <a:rPr lang="en-US" sz="2400" dirty="0"/>
              <a:t>We would like to thank:</a:t>
            </a:r>
          </a:p>
          <a:p>
            <a:pPr>
              <a:spcBef>
                <a:spcPts val="600"/>
              </a:spcBef>
              <a:spcAft>
                <a:spcPts val="600"/>
              </a:spcAft>
            </a:pPr>
            <a:r>
              <a:rPr lang="en-US" sz="2400" dirty="0"/>
              <a:t>Johns Hopkins University for giving us permission to use their video.</a:t>
            </a:r>
          </a:p>
          <a:p>
            <a:pPr marL="0" indent="0">
              <a:spcBef>
                <a:spcPts val="600"/>
              </a:spcBef>
              <a:spcAft>
                <a:spcPts val="600"/>
              </a:spcAft>
              <a:buNone/>
            </a:pPr>
            <a:endParaRPr lang="en-US" sz="2200" dirty="0"/>
          </a:p>
        </p:txBody>
      </p:sp>
    </p:spTree>
    <p:extLst>
      <p:ext uri="{BB962C8B-B14F-4D97-AF65-F5344CB8AC3E}">
        <p14:creationId xmlns:p14="http://schemas.microsoft.com/office/powerpoint/2010/main" val="12264855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p:cNvSpPr>
          <p:nvPr>
            <p:ph type="title"/>
          </p:nvPr>
        </p:nvSpPr>
        <p:spPr/>
        <p:txBody>
          <a:bodyPr>
            <a:normAutofit/>
          </a:bodyPr>
          <a:lstStyle/>
          <a:p>
            <a:r>
              <a:rPr lang="en-US" altLang="en-US" sz="3600" dirty="0"/>
              <a:t>Adolescents and Young Adults</a:t>
            </a:r>
          </a:p>
        </p:txBody>
      </p:sp>
      <p:sp>
        <p:nvSpPr>
          <p:cNvPr id="70659" name="Rectangle 3"/>
          <p:cNvSpPr>
            <a:spLocks noGrp="1"/>
          </p:cNvSpPr>
          <p:nvPr>
            <p:ph idx="1"/>
          </p:nvPr>
        </p:nvSpPr>
        <p:spPr>
          <a:xfrm>
            <a:off x="76200" y="1598060"/>
            <a:ext cx="8229600" cy="3810000"/>
          </a:xfrm>
        </p:spPr>
        <p:txBody>
          <a:bodyPr/>
          <a:lstStyle/>
          <a:p>
            <a:pPr lvl="1">
              <a:spcAft>
                <a:spcPts val="600"/>
              </a:spcAft>
              <a:buFont typeface="Arial" panose="020B0604020202020204" pitchFamily="34" charset="0"/>
              <a:buChar char="•"/>
            </a:pPr>
            <a:r>
              <a:rPr lang="en-US" altLang="en-US" sz="2500" dirty="0"/>
              <a:t>Relationships and dating</a:t>
            </a:r>
          </a:p>
          <a:p>
            <a:pPr lvl="1">
              <a:spcAft>
                <a:spcPts val="600"/>
              </a:spcAft>
              <a:buFont typeface="Arial" panose="020B0604020202020204" pitchFamily="34" charset="0"/>
              <a:buChar char="•"/>
            </a:pPr>
            <a:r>
              <a:rPr lang="en-US" altLang="en-US" sz="2500" dirty="0"/>
              <a:t>Fertility/sexuality</a:t>
            </a:r>
          </a:p>
          <a:p>
            <a:pPr lvl="1">
              <a:spcAft>
                <a:spcPts val="600"/>
              </a:spcAft>
              <a:buFont typeface="Arial" panose="020B0604020202020204" pitchFamily="34" charset="0"/>
              <a:buChar char="•"/>
            </a:pPr>
            <a:r>
              <a:rPr lang="en-US" altLang="en-US" sz="2500" dirty="0"/>
              <a:t>Employment/school</a:t>
            </a:r>
          </a:p>
          <a:p>
            <a:pPr lvl="1">
              <a:spcAft>
                <a:spcPts val="600"/>
              </a:spcAft>
              <a:buFont typeface="Arial" panose="020B0604020202020204" pitchFamily="34" charset="0"/>
              <a:buChar char="•"/>
            </a:pPr>
            <a:r>
              <a:rPr lang="en-US" altLang="en-US" sz="2500" dirty="0"/>
              <a:t>Follow-up care</a:t>
            </a:r>
          </a:p>
          <a:p>
            <a:endParaRPr lang="en-US" altLang="en-US" sz="2500" dirty="0"/>
          </a:p>
        </p:txBody>
      </p:sp>
      <p:sp>
        <p:nvSpPr>
          <p:cNvPr id="4" name="TextBox 3"/>
          <p:cNvSpPr txBox="1"/>
          <p:nvPr/>
        </p:nvSpPr>
        <p:spPr>
          <a:xfrm>
            <a:off x="5410200" y="5285603"/>
            <a:ext cx="3925614" cy="276999"/>
          </a:xfrm>
          <a:prstGeom prst="rect">
            <a:avLst/>
          </a:prstGeom>
          <a:noFill/>
        </p:spPr>
        <p:txBody>
          <a:bodyPr wrap="square" rtlCol="0">
            <a:spAutoFit/>
          </a:bodyPr>
          <a:lstStyle/>
          <a:p>
            <a:r>
              <a:rPr lang="en-US" sz="1200" i="1" dirty="0">
                <a:solidFill>
                  <a:schemeClr val="bg1">
                    <a:lumMod val="50000"/>
                  </a:schemeClr>
                </a:solidFill>
              </a:rPr>
              <a:t>Source: National Cancer Institute AYAO PRG, 2006</a:t>
            </a:r>
          </a:p>
        </p:txBody>
      </p:sp>
    </p:spTree>
    <p:extLst>
      <p:ext uri="{BB962C8B-B14F-4D97-AF65-F5344CB8AC3E}">
        <p14:creationId xmlns:p14="http://schemas.microsoft.com/office/powerpoint/2010/main" val="40307961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Components of Survivorship Care</a:t>
            </a:r>
          </a:p>
        </p:txBody>
      </p:sp>
      <p:graphicFrame>
        <p:nvGraphicFramePr>
          <p:cNvPr id="5" name="Content Placeholder 4" descr="Components of survivorship care:&#10;1. Prevention and detection of new cancers and recurrent cancer&#10;2. Surveillance for recurrence or new primary cancers&#10;3. Interventions for long-term and late effects&#10;4. Coordination between specialists and primary care providers&#10;">
            <a:extLst>
              <a:ext uri="{C183D7F6-B498-43B3-948B-1728B52AA6E4}">
                <adec:decorative xmlns:adec="http://schemas.microsoft.com/office/drawing/2017/decorative" val="0"/>
              </a:ext>
            </a:extLst>
          </p:cNvPr>
          <p:cNvGraphicFramePr>
            <a:graphicFrameLocks noGrp="1"/>
          </p:cNvGraphicFramePr>
          <p:nvPr>
            <p:ph idx="1"/>
            <p:extLst>
              <p:ext uri="{D42A27DB-BD31-4B8C-83A1-F6EECF244321}">
                <p14:modId xmlns:p14="http://schemas.microsoft.com/office/powerpoint/2010/main" val="1985920845"/>
              </p:ext>
            </p:extLst>
          </p:nvPr>
        </p:nvGraphicFramePr>
        <p:xfrm>
          <a:off x="723900" y="1524675"/>
          <a:ext cx="7696200" cy="36682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7066893" y="5269832"/>
            <a:ext cx="2706414" cy="276999"/>
          </a:xfrm>
          <a:prstGeom prst="rect">
            <a:avLst/>
          </a:prstGeom>
          <a:noFill/>
        </p:spPr>
        <p:txBody>
          <a:bodyPr wrap="square" rtlCol="0">
            <a:spAutoFit/>
          </a:bodyPr>
          <a:lstStyle/>
          <a:p>
            <a:r>
              <a:rPr lang="en-US" sz="1200" i="1" dirty="0">
                <a:solidFill>
                  <a:schemeClr val="bg1">
                    <a:lumMod val="50000"/>
                  </a:schemeClr>
                </a:solidFill>
              </a:rPr>
              <a:t>Source: Hewitt et al. 2006</a:t>
            </a:r>
          </a:p>
        </p:txBody>
      </p:sp>
    </p:spTree>
    <p:extLst>
      <p:ext uri="{BB962C8B-B14F-4D97-AF65-F5344CB8AC3E}">
        <p14:creationId xmlns:p14="http://schemas.microsoft.com/office/powerpoint/2010/main" val="2150333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788" y="-17929"/>
            <a:ext cx="8229600" cy="1143000"/>
          </a:xfrm>
        </p:spPr>
        <p:txBody>
          <a:bodyPr>
            <a:normAutofit/>
          </a:bodyPr>
          <a:lstStyle/>
          <a:p>
            <a:r>
              <a:rPr lang="en-US" sz="3600" dirty="0"/>
              <a:t>Survivorship Care Plans</a:t>
            </a:r>
          </a:p>
        </p:txBody>
      </p:sp>
      <p:graphicFrame>
        <p:nvGraphicFramePr>
          <p:cNvPr id="4" name="Content Placeholder 3">
            <a:extLs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612942683"/>
              </p:ext>
            </p:extLst>
          </p:nvPr>
        </p:nvGraphicFramePr>
        <p:xfrm>
          <a:off x="1008795" y="1125071"/>
          <a:ext cx="7081585"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241219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Checkpoint</a:t>
            </a:r>
          </a:p>
        </p:txBody>
      </p:sp>
      <p:sp>
        <p:nvSpPr>
          <p:cNvPr id="4" name="Content Placeholder 3"/>
          <p:cNvSpPr>
            <a:spLocks noGrp="1"/>
          </p:cNvSpPr>
          <p:nvPr>
            <p:ph idx="1"/>
          </p:nvPr>
        </p:nvSpPr>
        <p:spPr>
          <a:xfrm>
            <a:off x="8021" y="1471863"/>
            <a:ext cx="8229600" cy="3810000"/>
          </a:xfrm>
        </p:spPr>
        <p:txBody>
          <a:bodyPr>
            <a:normAutofit/>
          </a:bodyPr>
          <a:lstStyle/>
          <a:p>
            <a:pPr marL="465886" lvl="1" indent="0">
              <a:spcBef>
                <a:spcPts val="600"/>
              </a:spcBef>
              <a:spcAft>
                <a:spcPts val="600"/>
              </a:spcAft>
              <a:buNone/>
            </a:pPr>
            <a:r>
              <a:rPr lang="en-US" altLang="en-US" dirty="0"/>
              <a:t>Which of the following is NOT true about Survivorship Care Plans?</a:t>
            </a:r>
          </a:p>
          <a:p>
            <a:pPr marL="980236" lvl="1" indent="-514350">
              <a:spcBef>
                <a:spcPts val="600"/>
              </a:spcBef>
              <a:spcAft>
                <a:spcPts val="600"/>
              </a:spcAft>
              <a:buFont typeface="+mj-lt"/>
              <a:buAutoNum type="alphaLcParenR"/>
            </a:pPr>
            <a:r>
              <a:rPr lang="en-US" altLang="en-US" dirty="0"/>
              <a:t>Prepared by the oncology provider or team</a:t>
            </a:r>
          </a:p>
          <a:p>
            <a:pPr marL="980236" lvl="1" indent="-514350">
              <a:spcBef>
                <a:spcPts val="600"/>
              </a:spcBef>
              <a:spcAft>
                <a:spcPts val="600"/>
              </a:spcAft>
              <a:buFont typeface="+mj-lt"/>
              <a:buAutoNum type="alphaLcParenR"/>
            </a:pPr>
            <a:r>
              <a:rPr lang="en-US" altLang="en-US" dirty="0"/>
              <a:t>Are the same as discharge summaries</a:t>
            </a:r>
          </a:p>
          <a:p>
            <a:pPr marL="980236" lvl="1" indent="-514350">
              <a:spcBef>
                <a:spcPts val="600"/>
              </a:spcBef>
              <a:spcAft>
                <a:spcPts val="600"/>
              </a:spcAft>
              <a:buFont typeface="+mj-lt"/>
              <a:buAutoNum type="alphaLcParenR"/>
            </a:pPr>
            <a:r>
              <a:rPr lang="en-US" altLang="en-US" dirty="0"/>
              <a:t>Provided to patient at end of treatment</a:t>
            </a:r>
          </a:p>
          <a:p>
            <a:pPr marL="980236" lvl="1" indent="-514350">
              <a:spcBef>
                <a:spcPts val="600"/>
              </a:spcBef>
              <a:spcAft>
                <a:spcPts val="600"/>
              </a:spcAft>
              <a:buFont typeface="+mj-lt"/>
              <a:buAutoNum type="alphaLcParenR"/>
            </a:pPr>
            <a:r>
              <a:rPr lang="en-US" altLang="en-US" dirty="0"/>
              <a:t>Should be explained to the patient</a:t>
            </a:r>
          </a:p>
          <a:p>
            <a:endParaRPr lang="en-US" dirty="0"/>
          </a:p>
        </p:txBody>
      </p:sp>
    </p:spTree>
    <p:extLst>
      <p:ext uri="{BB962C8B-B14F-4D97-AF65-F5344CB8AC3E}">
        <p14:creationId xmlns:p14="http://schemas.microsoft.com/office/powerpoint/2010/main" val="19335826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Survivorship Care Plans</a:t>
            </a:r>
          </a:p>
        </p:txBody>
      </p:sp>
      <p:pic>
        <p:nvPicPr>
          <p:cNvPr id="4098" name="Picture 2" descr="Example of ASCO survivorship care plan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 y="1184579"/>
            <a:ext cx="3170555" cy="4095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descr="Example of ASCO survivorship care plan "/>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0" y="1128097"/>
            <a:ext cx="3998997" cy="42085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4"/>
          <p:cNvSpPr>
            <a:spLocks noChangeArrowheads="1"/>
          </p:cNvSpPr>
          <p:nvPr/>
        </p:nvSpPr>
        <p:spPr bwMode="auto">
          <a:xfrm>
            <a:off x="7107459" y="5280209"/>
            <a:ext cx="225538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en-US" altLang="en-US" sz="1200" i="1" dirty="0">
                <a:solidFill>
                  <a:schemeClr val="bg2"/>
                </a:solidFill>
                <a:cs typeface="Arial" panose="020B0604020202020204" pitchFamily="34" charset="0"/>
              </a:rPr>
              <a:t>Source: Cancer.net, 2014 </a:t>
            </a:r>
          </a:p>
        </p:txBody>
      </p:sp>
    </p:spTree>
    <p:extLst>
      <p:ext uri="{BB962C8B-B14F-4D97-AF65-F5344CB8AC3E}">
        <p14:creationId xmlns:p14="http://schemas.microsoft.com/office/powerpoint/2010/main" val="25167187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End of Life</a:t>
            </a:r>
          </a:p>
        </p:txBody>
      </p:sp>
      <p:sp>
        <p:nvSpPr>
          <p:cNvPr id="3" name="Content Placeholder 2"/>
          <p:cNvSpPr>
            <a:spLocks noGrp="1"/>
          </p:cNvSpPr>
          <p:nvPr>
            <p:ph idx="1"/>
          </p:nvPr>
        </p:nvSpPr>
        <p:spPr/>
        <p:txBody>
          <a:bodyPr/>
          <a:lstStyle/>
          <a:p>
            <a:pPr>
              <a:spcBef>
                <a:spcPts val="600"/>
              </a:spcBef>
              <a:spcAft>
                <a:spcPts val="600"/>
              </a:spcAft>
            </a:pPr>
            <a:r>
              <a:rPr lang="en-US" dirty="0"/>
              <a:t>Pain and symptom management</a:t>
            </a:r>
          </a:p>
          <a:p>
            <a:pPr>
              <a:spcBef>
                <a:spcPts val="600"/>
              </a:spcBef>
              <a:spcAft>
                <a:spcPts val="600"/>
              </a:spcAft>
            </a:pPr>
            <a:r>
              <a:rPr lang="en-US" dirty="0"/>
              <a:t>Psychosocial and spiritual support</a:t>
            </a:r>
          </a:p>
          <a:p>
            <a:pPr>
              <a:spcBef>
                <a:spcPts val="600"/>
              </a:spcBef>
              <a:spcAft>
                <a:spcPts val="600"/>
              </a:spcAft>
            </a:pPr>
            <a:r>
              <a:rPr lang="en-US" dirty="0"/>
              <a:t>Counseling and bereavement support</a:t>
            </a:r>
          </a:p>
          <a:p>
            <a:pPr>
              <a:spcBef>
                <a:spcPts val="600"/>
              </a:spcBef>
              <a:spcAft>
                <a:spcPts val="600"/>
              </a:spcAft>
            </a:pPr>
            <a:r>
              <a:rPr lang="en-US" dirty="0"/>
              <a:t>Hospice care</a:t>
            </a:r>
          </a:p>
          <a:p>
            <a:pPr>
              <a:spcBef>
                <a:spcPts val="600"/>
              </a:spcBef>
              <a:spcAft>
                <a:spcPts val="600"/>
              </a:spcAft>
            </a:pPr>
            <a:r>
              <a:rPr lang="en-US" dirty="0"/>
              <a:t>Advance directives</a:t>
            </a:r>
          </a:p>
        </p:txBody>
      </p:sp>
      <p:sp>
        <p:nvSpPr>
          <p:cNvPr id="4" name="Rectangle 4"/>
          <p:cNvSpPr>
            <a:spLocks noChangeArrowheads="1"/>
          </p:cNvSpPr>
          <p:nvPr/>
        </p:nvSpPr>
        <p:spPr bwMode="auto">
          <a:xfrm>
            <a:off x="5943601" y="5100937"/>
            <a:ext cx="323229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en-US" altLang="en-US" sz="1200" i="1" dirty="0">
                <a:solidFill>
                  <a:schemeClr val="bg2"/>
                </a:solidFill>
                <a:cs typeface="Arial" panose="020B0604020202020204" pitchFamily="34" charset="0"/>
              </a:rPr>
              <a:t>Source: National Cancer Institute End of Life Care, 2012 </a:t>
            </a:r>
          </a:p>
        </p:txBody>
      </p:sp>
    </p:spTree>
    <p:extLst>
      <p:ext uri="{BB962C8B-B14F-4D97-AF65-F5344CB8AC3E}">
        <p14:creationId xmlns:p14="http://schemas.microsoft.com/office/powerpoint/2010/main" val="13823707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Conclusion </a:t>
            </a:r>
          </a:p>
        </p:txBody>
      </p:sp>
      <p:sp>
        <p:nvSpPr>
          <p:cNvPr id="3" name="Content Placeholder 2"/>
          <p:cNvSpPr>
            <a:spLocks noGrp="1"/>
          </p:cNvSpPr>
          <p:nvPr>
            <p:ph idx="1"/>
          </p:nvPr>
        </p:nvSpPr>
        <p:spPr>
          <a:xfrm>
            <a:off x="533400" y="1295401"/>
            <a:ext cx="8077200" cy="3962400"/>
          </a:xfrm>
        </p:spPr>
        <p:txBody>
          <a:bodyPr/>
          <a:lstStyle/>
          <a:p>
            <a:pPr marL="0" indent="0">
              <a:spcBef>
                <a:spcPts val="600"/>
              </a:spcBef>
              <a:spcAft>
                <a:spcPts val="600"/>
              </a:spcAft>
              <a:buNone/>
            </a:pPr>
            <a:r>
              <a:rPr lang="en-US" dirty="0"/>
              <a:t>In this lesson you learned to:</a:t>
            </a:r>
          </a:p>
          <a:p>
            <a:pPr>
              <a:spcBef>
                <a:spcPts val="600"/>
              </a:spcBef>
              <a:spcAft>
                <a:spcPts val="600"/>
              </a:spcAft>
            </a:pPr>
            <a:r>
              <a:rPr lang="en-US" dirty="0"/>
              <a:t>Describe the impacts of cancer and its treatment on the patient and on the family</a:t>
            </a:r>
          </a:p>
          <a:p>
            <a:pPr marL="0" indent="0">
              <a:spcBef>
                <a:spcPts val="600"/>
              </a:spcBef>
              <a:spcAft>
                <a:spcPts val="600"/>
              </a:spcAft>
              <a:buNone/>
            </a:pPr>
            <a:r>
              <a:rPr lang="en-US" dirty="0"/>
              <a:t> </a:t>
            </a:r>
          </a:p>
          <a:p>
            <a:pPr marL="0" indent="0">
              <a:buNone/>
            </a:pPr>
            <a:endParaRPr lang="en-US" sz="2400" dirty="0">
              <a:solidFill>
                <a:srgbClr val="C00000"/>
              </a:solidFill>
            </a:endParaRPr>
          </a:p>
        </p:txBody>
      </p:sp>
    </p:spTree>
    <p:extLst>
      <p:ext uri="{BB962C8B-B14F-4D97-AF65-F5344CB8AC3E}">
        <p14:creationId xmlns:p14="http://schemas.microsoft.com/office/powerpoint/2010/main" val="20891522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References</a:t>
            </a:r>
          </a:p>
        </p:txBody>
      </p:sp>
      <p:sp>
        <p:nvSpPr>
          <p:cNvPr id="3" name="Content Placeholder 2"/>
          <p:cNvSpPr>
            <a:spLocks noGrp="1"/>
          </p:cNvSpPr>
          <p:nvPr>
            <p:ph idx="1"/>
          </p:nvPr>
        </p:nvSpPr>
        <p:spPr>
          <a:xfrm>
            <a:off x="457200" y="1295400"/>
            <a:ext cx="8229600" cy="3810000"/>
          </a:xfrm>
        </p:spPr>
        <p:txBody>
          <a:bodyPr>
            <a:noAutofit/>
          </a:bodyPr>
          <a:lstStyle/>
          <a:p>
            <a:r>
              <a:rPr lang="en-US" sz="1150" dirty="0"/>
              <a:t>American Cancer Society. (2014). </a:t>
            </a:r>
            <a:r>
              <a:rPr lang="en-US" sz="1150" i="1" dirty="0"/>
              <a:t>Cancer treatment &amp; survivorship facts &amp; figures 2014‐2015</a:t>
            </a:r>
            <a:r>
              <a:rPr lang="en-US" sz="1150" dirty="0"/>
              <a:t>. http://www.cancer.org/acs/groups/content/@research/documents/document/acspc‐ 042801.pdf.   </a:t>
            </a:r>
          </a:p>
          <a:p>
            <a:r>
              <a:rPr lang="en-US" sz="1150" dirty="0" err="1"/>
              <a:t>Astrow</a:t>
            </a:r>
            <a:r>
              <a:rPr lang="en-US" sz="1150" dirty="0"/>
              <a:t>, A.B., Wexler, A., Texeira, K., He, M.K., &amp; </a:t>
            </a:r>
            <a:r>
              <a:rPr lang="en-US" sz="1150" dirty="0" err="1"/>
              <a:t>Sulmasy</a:t>
            </a:r>
            <a:r>
              <a:rPr lang="en-US" sz="1150" dirty="0"/>
              <a:t>, D.P. (2007). Is failure to meet spiritual needs associated with cancer patients' perceptions of quality of care and their satisfaction with care? </a:t>
            </a:r>
            <a:r>
              <a:rPr lang="en-US" sz="1150" i="1" dirty="0"/>
              <a:t>Journal of Clinical Oncology, 25</a:t>
            </a:r>
            <a:r>
              <a:rPr lang="en-US" sz="1150" dirty="0"/>
              <a:t>(36): 5753‐7. </a:t>
            </a:r>
            <a:r>
              <a:rPr lang="en-US" sz="1150" dirty="0" err="1"/>
              <a:t>doi</a:t>
            </a:r>
            <a:r>
              <a:rPr lang="en-US" sz="1150" dirty="0"/>
              <a:t>: 10.1200/JCO.2007.12.4362. </a:t>
            </a:r>
          </a:p>
          <a:p>
            <a:r>
              <a:rPr lang="en-US" sz="1150" dirty="0" err="1"/>
              <a:t>Cancer.Net</a:t>
            </a:r>
            <a:r>
              <a:rPr lang="en-US" sz="1150" dirty="0"/>
              <a:t>. (2015</a:t>
            </a:r>
            <a:r>
              <a:rPr lang="en-US" sz="1150" i="1" dirty="0"/>
              <a:t>). ASCO Cancer treatment summaries and survivorship care plans</a:t>
            </a:r>
            <a:r>
              <a:rPr lang="en-US" sz="1150" dirty="0"/>
              <a:t>. http://www.cancer.net/survivorship/follow‐care‐after‐cancer‐treatment/asco‐cancer‐treatment‐summaries‐and‐survivorship‐care‐plans.   </a:t>
            </a:r>
          </a:p>
          <a:p>
            <a:r>
              <a:rPr lang="en-US" sz="1150" dirty="0" err="1"/>
              <a:t>Cancer.Net</a:t>
            </a:r>
            <a:r>
              <a:rPr lang="en-US" sz="1150" dirty="0"/>
              <a:t>. (2015). </a:t>
            </a:r>
            <a:r>
              <a:rPr lang="en-US" sz="1150" i="1" dirty="0"/>
              <a:t>Side effects</a:t>
            </a:r>
            <a:r>
              <a:rPr lang="en-US" sz="1150" dirty="0"/>
              <a:t>. http://www.cancer.net/navigating‐cancer‐ care/side‐effects.   </a:t>
            </a:r>
            <a:endParaRPr lang="en-US" sz="1150" dirty="0">
              <a:cs typeface="Arial"/>
            </a:endParaRPr>
          </a:p>
          <a:p>
            <a:r>
              <a:rPr lang="en-US" sz="1150" dirty="0" err="1"/>
              <a:t>Chochinov</a:t>
            </a:r>
            <a:r>
              <a:rPr lang="en-US" sz="1150" dirty="0"/>
              <a:t>, W.B., &amp; Breitbart, H.M. (2009). </a:t>
            </a:r>
            <a:r>
              <a:rPr lang="en-US" sz="1150" i="1" dirty="0"/>
              <a:t>Handbook of psychiatry in palliative medicine</a:t>
            </a:r>
            <a:r>
              <a:rPr lang="en-US" sz="1150" dirty="0"/>
              <a:t>. Oxford University Press. ISBN‐10: 0199862869. </a:t>
            </a:r>
          </a:p>
          <a:p>
            <a:r>
              <a:rPr lang="en-US" sz="1150" dirty="0"/>
              <a:t>Hewitt, M., Greenfield, S., &amp; Stovall, E. (2005). </a:t>
            </a:r>
            <a:r>
              <a:rPr lang="en-US" sz="1150" i="1" dirty="0"/>
              <a:t>From cancer patient to cancer survivor: lost in transition</a:t>
            </a:r>
            <a:r>
              <a:rPr lang="en-US" sz="1150" dirty="0"/>
              <a:t>. The National Academies Press. ISBN‐10: 0309095956. </a:t>
            </a:r>
          </a:p>
          <a:p>
            <a:r>
              <a:rPr lang="en-US" sz="1150" dirty="0"/>
              <a:t>Holland, J. C., Andersen, B., Breitbart, W. S., Compas, B., Dudley, M. M., Fleishman, S., Fulcher, C. D., Greenberg, D. B., Greiner, C. B., Handzo, G. F., </a:t>
            </a:r>
            <a:r>
              <a:rPr lang="en-US" sz="1150" dirty="0" err="1"/>
              <a:t>Hoofring</a:t>
            </a:r>
            <a:r>
              <a:rPr lang="en-US" sz="1150" dirty="0"/>
              <a:t>, L., Jacobsen, P. B., Knight, S. J., Learson, K., Levy, M. H., Loscalzo, M. J., Manne, S., McAllister-Black, R. Riba, M. B., … &amp; NCCN Distress Management Panel. (2010). Distress management</a:t>
            </a:r>
            <a:r>
              <a:rPr lang="en-US" sz="1150" i="1" dirty="0"/>
              <a:t>. Journal of the National Comprehensive Cancer Network</a:t>
            </a:r>
            <a:r>
              <a:rPr lang="en-US" sz="1150" dirty="0"/>
              <a:t>, </a:t>
            </a:r>
            <a:r>
              <a:rPr lang="en-US" sz="1150" i="1" dirty="0"/>
              <a:t>8</a:t>
            </a:r>
            <a:r>
              <a:rPr lang="en-US" sz="1150" dirty="0"/>
              <a:t>(4):448-485. </a:t>
            </a:r>
            <a:r>
              <a:rPr lang="en-US" sz="1150" dirty="0" err="1"/>
              <a:t>doi</a:t>
            </a:r>
            <a:r>
              <a:rPr lang="en-US" sz="1150" dirty="0"/>
              <a:t>: </a:t>
            </a:r>
            <a:r>
              <a:rPr lang="en-US" sz="1150" dirty="0">
                <a:ea typeface="+mn-lt"/>
                <a:cs typeface="+mn-lt"/>
              </a:rPr>
              <a:t>10.6004/jnccn.2010.0034.</a:t>
            </a:r>
            <a:endParaRPr lang="en-US" sz="1150" dirty="0">
              <a:cs typeface="Arial"/>
            </a:endParaRPr>
          </a:p>
          <a:p>
            <a:r>
              <a:rPr lang="en-US" sz="1150" dirty="0"/>
              <a:t>Institute of Medicine. (2013). </a:t>
            </a:r>
            <a:r>
              <a:rPr lang="en-US" sz="1150" i="1" dirty="0"/>
              <a:t>Identifying and addressing the needs of adolescents and young adults with cancer—workshop summary</a:t>
            </a:r>
            <a:r>
              <a:rPr lang="en-US" sz="1150" dirty="0"/>
              <a:t>. http://iom.edu/Reports/2013/Identifying‐and‐Addressing‐the‐Needs‐of‐Adolescents‐and‐ Young‐Adults‐with‐Cancer.aspx. </a:t>
            </a:r>
          </a:p>
        </p:txBody>
      </p:sp>
    </p:spTree>
    <p:extLst>
      <p:ext uri="{BB962C8B-B14F-4D97-AF65-F5344CB8AC3E}">
        <p14:creationId xmlns:p14="http://schemas.microsoft.com/office/powerpoint/2010/main" val="21793736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References (cont.)</a:t>
            </a:r>
          </a:p>
        </p:txBody>
      </p:sp>
      <p:sp>
        <p:nvSpPr>
          <p:cNvPr id="3" name="Content Placeholder 2"/>
          <p:cNvSpPr>
            <a:spLocks noGrp="1"/>
          </p:cNvSpPr>
          <p:nvPr>
            <p:ph idx="1"/>
          </p:nvPr>
        </p:nvSpPr>
        <p:spPr>
          <a:xfrm>
            <a:off x="457200" y="1295400"/>
            <a:ext cx="8229600" cy="3810000"/>
          </a:xfrm>
        </p:spPr>
        <p:txBody>
          <a:bodyPr>
            <a:noAutofit/>
          </a:bodyPr>
          <a:lstStyle/>
          <a:p>
            <a:r>
              <a:rPr lang="en-US" sz="1150" dirty="0"/>
              <a:t>Johns Hopkins Medicine. (2013). </a:t>
            </a:r>
            <a:r>
              <a:rPr lang="en-US" sz="1150" i="1" dirty="0"/>
              <a:t>The only metastatic cancer survivor retreat of its kind </a:t>
            </a:r>
            <a:r>
              <a:rPr lang="en-US" sz="1150" dirty="0"/>
              <a:t>[Video file]. https://www.youtube.com/watch?v=Bg02G2a7uHo#t=419. </a:t>
            </a:r>
          </a:p>
          <a:p>
            <a:r>
              <a:rPr lang="en-US" sz="1150" dirty="0"/>
              <a:t>LIVESTRONG Foundation. (2013). </a:t>
            </a:r>
            <a:r>
              <a:rPr lang="en-US" sz="1150" i="1" dirty="0"/>
              <a:t>Dating and sex: a video series for young adults with cancer </a:t>
            </a:r>
            <a:r>
              <a:rPr lang="en-US" sz="1150" dirty="0"/>
              <a:t>[Video file]. https://www.youtube.com/watch?v=IkUIXLQRcoM&amp;index=25&amp;list=PL88EAB22E9D8ACD85. </a:t>
            </a:r>
            <a:endParaRPr lang="en-US" sz="1150" dirty="0">
              <a:cs typeface="Arial"/>
            </a:endParaRPr>
          </a:p>
          <a:p>
            <a:r>
              <a:rPr lang="en-US" sz="1150" dirty="0"/>
              <a:t>Mayo Clinic. (2014). </a:t>
            </a:r>
            <a:r>
              <a:rPr lang="en-US" sz="1150" i="1" dirty="0"/>
              <a:t>Cancer survivors: late effects of cancer treatment</a:t>
            </a:r>
            <a:r>
              <a:rPr lang="en-US" sz="1150" dirty="0"/>
              <a:t>. https://www.mayoclinic.org/diseases-conditions/cancer/in-depth/cancer-survivor/art-20045524 </a:t>
            </a:r>
          </a:p>
          <a:p>
            <a:r>
              <a:rPr lang="en-US" sz="1150" dirty="0"/>
              <a:t>Metastatic Breast Cancer Alliance. (2014). </a:t>
            </a:r>
            <a:r>
              <a:rPr lang="en-US" sz="1150" i="1" dirty="0"/>
              <a:t>Changing the landscape for people living with metastatic breast cancer</a:t>
            </a:r>
            <a:r>
              <a:rPr lang="en-US" sz="1150" dirty="0"/>
              <a:t>.  http://www.mbcalliance.org/docs/MBCA_Full_Report_Landscape_Analysis.pdf.   </a:t>
            </a:r>
          </a:p>
          <a:p>
            <a:r>
              <a:rPr lang="en-US" sz="1150" dirty="0"/>
              <a:t>Nass, S.J., &amp; </a:t>
            </a:r>
            <a:r>
              <a:rPr lang="en-US" sz="1150" dirty="0" err="1"/>
              <a:t>Patlak</a:t>
            </a:r>
            <a:r>
              <a:rPr lang="en-US" sz="1150" dirty="0"/>
              <a:t>, M. (2013). </a:t>
            </a:r>
            <a:r>
              <a:rPr lang="en-US" sz="1150" i="1" dirty="0"/>
              <a:t>Identifying and addressing the needs of adolescents and young adults with cancer: a workshop summary</a:t>
            </a:r>
            <a:r>
              <a:rPr lang="en-US" sz="1150" dirty="0"/>
              <a:t>. http://www.nap.edu/catalog/18547/identifying‐and‐addressing‐the‐needs‐of‐adolescents‐and‐ young‐adults‐with‐cancer. </a:t>
            </a:r>
          </a:p>
          <a:p>
            <a:r>
              <a:rPr lang="en-US" sz="1150" dirty="0"/>
              <a:t>National Cancer Institute Office of Cancer Survivorship. (2014). </a:t>
            </a:r>
            <a:r>
              <a:rPr lang="en-US" sz="1150" i="1" dirty="0"/>
              <a:t>Survivorship‐related graphs</a:t>
            </a:r>
            <a:r>
              <a:rPr lang="en-US" sz="1150" dirty="0"/>
              <a:t>. http://cancercontrol.cancer.gov/ocs/statistics/graphs.html.   </a:t>
            </a:r>
          </a:p>
          <a:p>
            <a:r>
              <a:rPr lang="en-US" sz="1150" dirty="0"/>
              <a:t>National Cancer Institute. (2015). </a:t>
            </a:r>
            <a:r>
              <a:rPr lang="en-US" sz="1150" i="1" dirty="0"/>
              <a:t>End‐of‐life care for people who have cancer</a:t>
            </a:r>
            <a:r>
              <a:rPr lang="en-US" sz="1150" dirty="0"/>
              <a:t>.  http://www.cancer.gov/cancertopics/advanced‐cancer/care‐choices/care‐fact‐sheet.   </a:t>
            </a:r>
          </a:p>
          <a:p>
            <a:r>
              <a:rPr lang="en-US" sz="1150" dirty="0"/>
              <a:t>Pfizer Oncology. (2014). </a:t>
            </a:r>
            <a:r>
              <a:rPr lang="en-US" sz="1150" i="1" dirty="0"/>
              <a:t>Breast cancer: a story half told: a call‐to‐action to expand the conversation to include metastatic breast cancer</a:t>
            </a:r>
            <a:r>
              <a:rPr lang="en-US" sz="1150" dirty="0"/>
              <a:t>. http://www.pfizer.com/files/news/Statement_ofNeed.pdf.   </a:t>
            </a:r>
            <a:endParaRPr lang="en-US" sz="1150" dirty="0">
              <a:cs typeface="Arial"/>
            </a:endParaRPr>
          </a:p>
          <a:p>
            <a:r>
              <a:rPr lang="en-US" sz="1150" dirty="0"/>
              <a:t>Puchalski, C. M., Ferrell, B., Virani, R., Otis-Green, S., Baird, P., Bull, J., </a:t>
            </a:r>
            <a:r>
              <a:rPr lang="en-US" sz="1150" dirty="0" err="1"/>
              <a:t>Chochinov</a:t>
            </a:r>
            <a:r>
              <a:rPr lang="en-US" sz="1150" dirty="0"/>
              <a:t>, H., Handzo, G., Nelson-Becker, H., Prince-Paul., M., Pugliese, K., &amp; </a:t>
            </a:r>
            <a:r>
              <a:rPr lang="en-US" sz="1150" dirty="0" err="1"/>
              <a:t>Sulmasy</a:t>
            </a:r>
            <a:r>
              <a:rPr lang="en-US" sz="1150" dirty="0"/>
              <a:t>, D. (2009). Improving the quality of spiritual care as a dimension of palliative care: The report of the consensus conference. </a:t>
            </a:r>
            <a:r>
              <a:rPr lang="en-US" sz="1150" i="1" dirty="0"/>
              <a:t>Journal of Palliative Medicine, 12</a:t>
            </a:r>
            <a:r>
              <a:rPr lang="en-US" sz="1150" dirty="0"/>
              <a:t>(10):885-904. doi:10.1089/jpm.2009.0142.  </a:t>
            </a:r>
          </a:p>
        </p:txBody>
      </p:sp>
    </p:spTree>
    <p:extLst>
      <p:ext uri="{BB962C8B-B14F-4D97-AF65-F5344CB8AC3E}">
        <p14:creationId xmlns:p14="http://schemas.microsoft.com/office/powerpoint/2010/main" val="40047799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References (cont.)</a:t>
            </a:r>
          </a:p>
        </p:txBody>
      </p:sp>
      <p:sp>
        <p:nvSpPr>
          <p:cNvPr id="3" name="Content Placeholder 2"/>
          <p:cNvSpPr>
            <a:spLocks noGrp="1"/>
          </p:cNvSpPr>
          <p:nvPr>
            <p:ph idx="1"/>
          </p:nvPr>
        </p:nvSpPr>
        <p:spPr>
          <a:xfrm>
            <a:off x="457200" y="1295400"/>
            <a:ext cx="8229600" cy="3810000"/>
          </a:xfrm>
        </p:spPr>
        <p:txBody>
          <a:bodyPr>
            <a:noAutofit/>
          </a:bodyPr>
          <a:lstStyle/>
          <a:p>
            <a:r>
              <a:rPr lang="en-US" sz="1150" dirty="0"/>
              <a:t>Smith, et al. (2008). Cancer, comorbidities, and health-related quality of life of older adults. Health Care Finance. </a:t>
            </a:r>
          </a:p>
          <a:p>
            <a:r>
              <a:rPr lang="en-US" sz="1150" dirty="0"/>
              <a:t>U.S. Department of Health and Human Services. (2006). </a:t>
            </a:r>
            <a:r>
              <a:rPr lang="en-US" sz="1150" i="1" dirty="0"/>
              <a:t>Closing the gap: research and care imperatives for adolescents and young adults with cancer</a:t>
            </a:r>
            <a:r>
              <a:rPr lang="en-US" sz="1150" dirty="0"/>
              <a:t>. Report of the Adolescent and Young Adult Oncology Progress Review Group. http://planning.cancer.gov/library/AYAO_PRG_Report_2006_FINAL.pdf.   </a:t>
            </a:r>
          </a:p>
          <a:p>
            <a:endParaRPr lang="en-US" sz="1150" dirty="0"/>
          </a:p>
        </p:txBody>
      </p:sp>
    </p:spTree>
    <p:extLst>
      <p:ext uri="{BB962C8B-B14F-4D97-AF65-F5344CB8AC3E}">
        <p14:creationId xmlns:p14="http://schemas.microsoft.com/office/powerpoint/2010/main" val="3561399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3600" dirty="0"/>
              <a:t>Competency</a:t>
            </a:r>
          </a:p>
        </p:txBody>
      </p:sp>
      <p:sp>
        <p:nvSpPr>
          <p:cNvPr id="3" name="Content Placeholder 2"/>
          <p:cNvSpPr>
            <a:spLocks noGrp="1"/>
          </p:cNvSpPr>
          <p:nvPr>
            <p:ph idx="1"/>
          </p:nvPr>
        </p:nvSpPr>
        <p:spPr>
          <a:xfrm>
            <a:off x="609600" y="1295400"/>
            <a:ext cx="8305800" cy="4525963"/>
          </a:xfrm>
        </p:spPr>
        <p:txBody>
          <a:bodyPr>
            <a:normAutofit/>
          </a:bodyPr>
          <a:lstStyle/>
          <a:p>
            <a:pPr marL="0" indent="0">
              <a:spcBef>
                <a:spcPts val="600"/>
              </a:spcBef>
              <a:spcAft>
                <a:spcPts val="600"/>
              </a:spcAft>
              <a:buNone/>
            </a:pPr>
            <a:r>
              <a:rPr lang="en-US" dirty="0"/>
              <a:t>This lesson covers the following Core Competencies for Patient Navigators:</a:t>
            </a:r>
          </a:p>
          <a:p>
            <a:pPr marL="0" indent="0">
              <a:spcBef>
                <a:spcPts val="600"/>
              </a:spcBef>
              <a:spcAft>
                <a:spcPts val="600"/>
              </a:spcAft>
              <a:buNone/>
            </a:pPr>
            <a:endParaRPr lang="en-US" dirty="0"/>
          </a:p>
          <a:p>
            <a:pPr marL="0" indent="0">
              <a:spcBef>
                <a:spcPts val="600"/>
              </a:spcBef>
              <a:spcAft>
                <a:spcPts val="600"/>
              </a:spcAft>
              <a:buNone/>
            </a:pPr>
            <a:r>
              <a:rPr lang="en-US" dirty="0"/>
              <a:t>2.5 Identify potential physical, psychological, social and spiritual impacts of cancer and its treatment.</a:t>
            </a:r>
          </a:p>
        </p:txBody>
      </p:sp>
    </p:spTree>
    <p:extLst>
      <p:ext uri="{BB962C8B-B14F-4D97-AF65-F5344CB8AC3E}">
        <p14:creationId xmlns:p14="http://schemas.microsoft.com/office/powerpoint/2010/main" val="15727060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Thank you!</a:t>
            </a:r>
          </a:p>
        </p:txBody>
      </p:sp>
      <p:sp>
        <p:nvSpPr>
          <p:cNvPr id="3" name="Content Placeholder 2"/>
          <p:cNvSpPr>
            <a:spLocks noGrp="1"/>
          </p:cNvSpPr>
          <p:nvPr>
            <p:ph idx="1"/>
          </p:nvPr>
        </p:nvSpPr>
        <p:spPr>
          <a:xfrm>
            <a:off x="457200" y="1371600"/>
            <a:ext cx="8229600" cy="3810000"/>
          </a:xfrm>
          <a:ln>
            <a:noFill/>
          </a:ln>
        </p:spPr>
        <p:txBody>
          <a:bodyPr/>
          <a:lstStyle/>
          <a:p>
            <a:pPr marL="0" indent="0" algn="ctr">
              <a:buNone/>
            </a:pPr>
            <a:br>
              <a:rPr lang="en-US" sz="2500" dirty="0"/>
            </a:br>
            <a:endParaRPr lang="en-US" sz="2500" dirty="0"/>
          </a:p>
          <a:p>
            <a:pPr marL="0" indent="0" algn="ctr">
              <a:buNone/>
            </a:pPr>
            <a:endParaRPr lang="en-US" dirty="0"/>
          </a:p>
          <a:p>
            <a:pPr marL="0" indent="0" algn="ctr">
              <a:buNone/>
            </a:pPr>
            <a:r>
              <a:rPr lang="en-US" dirty="0"/>
              <a:t>Follow us on Twitter: </a:t>
            </a:r>
            <a:r>
              <a:rPr lang="en-US" dirty="0">
                <a:solidFill>
                  <a:srgbClr val="0096D6"/>
                </a:solidFill>
                <a:hlinkClick r:id="rId2"/>
              </a:rPr>
              <a:t>@GWCancer</a:t>
            </a:r>
            <a:endParaRPr lang="en-US" dirty="0">
              <a:solidFill>
                <a:srgbClr val="0096D6"/>
              </a:solidFill>
            </a:endParaRPr>
          </a:p>
          <a:p>
            <a:pPr marL="0" indent="0" algn="ctr">
              <a:buNone/>
            </a:pPr>
            <a:r>
              <a:rPr lang="en-US" dirty="0">
                <a:solidFill>
                  <a:srgbClr val="0096D6"/>
                </a:solidFill>
                <a:hlinkClick r:id="rId3"/>
              </a:rPr>
              <a:t>www.gwcancercenter.org</a:t>
            </a:r>
            <a:endParaRPr lang="en-US" dirty="0">
              <a:solidFill>
                <a:srgbClr val="0096D6"/>
              </a:solidFill>
            </a:endParaRPr>
          </a:p>
          <a:p>
            <a:pPr marL="0" indent="0">
              <a:buNone/>
            </a:pPr>
            <a:endParaRPr lang="en-US" dirty="0"/>
          </a:p>
        </p:txBody>
      </p:sp>
      <p:sp>
        <p:nvSpPr>
          <p:cNvPr id="6" name="TextBox 5"/>
          <p:cNvSpPr txBox="1"/>
          <p:nvPr/>
        </p:nvSpPr>
        <p:spPr>
          <a:xfrm>
            <a:off x="0" y="4239161"/>
            <a:ext cx="9179169" cy="1246495"/>
          </a:xfrm>
          <a:prstGeom prst="rect">
            <a:avLst/>
          </a:prstGeom>
          <a:noFill/>
        </p:spPr>
        <p:txBody>
          <a:bodyPr wrap="square" rtlCol="0">
            <a:spAutoFit/>
          </a:bodyPr>
          <a:lstStyle/>
          <a:p>
            <a:pPr algn="ctr"/>
            <a:r>
              <a:rPr lang="en-US" sz="1500" i="1" dirty="0">
                <a:solidFill>
                  <a:schemeClr val="tx1">
                    <a:lumMod val="75000"/>
                    <a:lumOff val="25000"/>
                  </a:schemeClr>
                </a:solidFill>
              </a:rPr>
              <a:t>Sign-up for the GW Cancer Center’s Patient Navigation </a:t>
            </a:r>
            <a:br>
              <a:rPr lang="en-US" sz="1500" i="1" dirty="0">
                <a:solidFill>
                  <a:schemeClr val="tx1">
                    <a:lumMod val="75000"/>
                    <a:lumOff val="25000"/>
                  </a:schemeClr>
                </a:solidFill>
              </a:rPr>
            </a:br>
            <a:r>
              <a:rPr lang="en-US" sz="1500" i="1" dirty="0">
                <a:solidFill>
                  <a:schemeClr val="tx1">
                    <a:lumMod val="75000"/>
                    <a:lumOff val="25000"/>
                  </a:schemeClr>
                </a:solidFill>
              </a:rPr>
              <a:t>and Survivorship E-Newsletter</a:t>
            </a:r>
            <a:r>
              <a:rPr lang="en-US" sz="1500" dirty="0">
                <a:solidFill>
                  <a:schemeClr val="tx1">
                    <a:lumMod val="75000"/>
                    <a:lumOff val="25000"/>
                  </a:schemeClr>
                </a:solidFill>
              </a:rPr>
              <a:t>: </a:t>
            </a:r>
            <a:r>
              <a:rPr lang="en-US" sz="1500" b="1" dirty="0">
                <a:solidFill>
                  <a:srgbClr val="0096D6"/>
                </a:solidFill>
                <a:hlinkClick r:id="rId4"/>
              </a:rPr>
              <a:t>bit.ly/</a:t>
            </a:r>
            <a:r>
              <a:rPr lang="en-US" sz="1500" b="1" dirty="0" err="1">
                <a:solidFill>
                  <a:srgbClr val="0096D6"/>
                </a:solidFill>
                <a:hlinkClick r:id="rId4"/>
              </a:rPr>
              <a:t>PNSurvEnews</a:t>
            </a:r>
            <a:r>
              <a:rPr lang="en-US" sz="1500" dirty="0">
                <a:solidFill>
                  <a:schemeClr val="tx1">
                    <a:lumMod val="75000"/>
                    <a:lumOff val="25000"/>
                  </a:schemeClr>
                </a:solidFill>
                <a:hlinkClick r:id="rId4"/>
              </a:rPr>
              <a:t>  </a:t>
            </a:r>
            <a:endParaRPr lang="en-US" sz="1500" dirty="0">
              <a:solidFill>
                <a:schemeClr val="tx1">
                  <a:lumMod val="75000"/>
                  <a:lumOff val="25000"/>
                </a:schemeClr>
              </a:solidFill>
            </a:endParaRPr>
          </a:p>
          <a:p>
            <a:pPr algn="ctr"/>
            <a:endParaRPr lang="en-US" sz="1500" dirty="0">
              <a:solidFill>
                <a:schemeClr val="tx1">
                  <a:lumMod val="75000"/>
                  <a:lumOff val="25000"/>
                </a:schemeClr>
              </a:solidFill>
            </a:endParaRPr>
          </a:p>
          <a:p>
            <a:pPr algn="ctr"/>
            <a:r>
              <a:rPr lang="en-US" sz="1500" dirty="0">
                <a:solidFill>
                  <a:schemeClr val="tx1">
                    <a:lumMod val="75000"/>
                    <a:lumOff val="25000"/>
                  </a:schemeClr>
                </a:solidFill>
              </a:rPr>
              <a:t>S</a:t>
            </a:r>
            <a:r>
              <a:rPr lang="en-US" sz="1500" i="1" dirty="0">
                <a:solidFill>
                  <a:schemeClr val="tx1">
                    <a:lumMod val="75000"/>
                    <a:lumOff val="25000"/>
                  </a:schemeClr>
                </a:solidFill>
              </a:rPr>
              <a:t>ign-up for the GW Cancer Center’s Cancer Control </a:t>
            </a:r>
            <a:br>
              <a:rPr lang="en-US" sz="1500" i="1" dirty="0">
                <a:solidFill>
                  <a:schemeClr val="tx1">
                    <a:lumMod val="75000"/>
                    <a:lumOff val="25000"/>
                  </a:schemeClr>
                </a:solidFill>
              </a:rPr>
            </a:br>
            <a:r>
              <a:rPr lang="en-US" sz="1500" i="1" dirty="0">
                <a:solidFill>
                  <a:schemeClr val="tx1">
                    <a:lumMod val="75000"/>
                    <a:lumOff val="25000"/>
                  </a:schemeClr>
                </a:solidFill>
              </a:rPr>
              <a:t>Technical </a:t>
            </a:r>
            <a:r>
              <a:rPr lang="en-US" altLang="en-US" sz="1500" i="1" dirty="0">
                <a:solidFill>
                  <a:schemeClr val="tx1">
                    <a:lumMod val="75000"/>
                    <a:lumOff val="25000"/>
                  </a:schemeClr>
                </a:solidFill>
              </a:rPr>
              <a:t>Assistance E-Newsletter</a:t>
            </a:r>
            <a:r>
              <a:rPr lang="en-US" altLang="en-US" sz="1500" dirty="0">
                <a:solidFill>
                  <a:schemeClr val="tx1">
                    <a:lumMod val="75000"/>
                    <a:lumOff val="25000"/>
                  </a:schemeClr>
                </a:solidFill>
              </a:rPr>
              <a:t>: </a:t>
            </a:r>
            <a:r>
              <a:rPr lang="en-US" sz="1500" b="1" dirty="0">
                <a:solidFill>
                  <a:srgbClr val="0096D6"/>
                </a:solidFill>
                <a:hlinkClick r:id="rId5"/>
              </a:rPr>
              <a:t>bit.ly/</a:t>
            </a:r>
            <a:r>
              <a:rPr lang="en-US" sz="1500" b="1" dirty="0" err="1">
                <a:solidFill>
                  <a:srgbClr val="0096D6"/>
                </a:solidFill>
                <a:hlinkClick r:id="rId5"/>
              </a:rPr>
              <a:t>TAPenews</a:t>
            </a:r>
            <a:r>
              <a:rPr lang="en-US" sz="1500" b="1" dirty="0">
                <a:solidFill>
                  <a:srgbClr val="0096D6"/>
                </a:solidFill>
                <a:hlinkClick r:id="rId5"/>
              </a:rPr>
              <a:t> </a:t>
            </a:r>
            <a:endParaRPr lang="en-US" sz="1500" b="1" dirty="0">
              <a:solidFill>
                <a:srgbClr val="0096D6"/>
              </a:solidFill>
            </a:endParaRPr>
          </a:p>
        </p:txBody>
      </p:sp>
    </p:spTree>
    <p:extLst>
      <p:ext uri="{BB962C8B-B14F-4D97-AF65-F5344CB8AC3E}">
        <p14:creationId xmlns:p14="http://schemas.microsoft.com/office/powerpoint/2010/main" val="4069046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600" dirty="0"/>
              <a:t>Learning Objective</a:t>
            </a:r>
          </a:p>
        </p:txBody>
      </p:sp>
      <p:sp>
        <p:nvSpPr>
          <p:cNvPr id="6" name="TextBox 5"/>
          <p:cNvSpPr txBox="1"/>
          <p:nvPr/>
        </p:nvSpPr>
        <p:spPr>
          <a:xfrm>
            <a:off x="483780" y="1143000"/>
            <a:ext cx="8126819" cy="2785378"/>
          </a:xfrm>
          <a:prstGeom prst="rect">
            <a:avLst/>
          </a:prstGeom>
          <a:noFill/>
        </p:spPr>
        <p:txBody>
          <a:bodyPr wrap="square" rtlCol="0">
            <a:spAutoFit/>
          </a:bodyPr>
          <a:lstStyle/>
          <a:p>
            <a:pPr>
              <a:spcBef>
                <a:spcPts val="600"/>
              </a:spcBef>
              <a:spcAft>
                <a:spcPts val="600"/>
              </a:spcAft>
            </a:pPr>
            <a:endParaRPr lang="en-US" sz="3200" dirty="0"/>
          </a:p>
          <a:p>
            <a:pPr marL="285750" indent="-285750">
              <a:spcBef>
                <a:spcPts val="600"/>
              </a:spcBef>
              <a:spcAft>
                <a:spcPts val="600"/>
              </a:spcAft>
              <a:buFont typeface="Arial" panose="020B0604020202020204" pitchFamily="34" charset="0"/>
              <a:buChar char="•"/>
            </a:pPr>
            <a:r>
              <a:rPr lang="en-US" sz="3200" dirty="0"/>
              <a:t>Describe the potential physical, psychological, social and spiritual impacts of cancer</a:t>
            </a:r>
          </a:p>
          <a:p>
            <a:endParaRPr lang="en-US" sz="3200" dirty="0"/>
          </a:p>
        </p:txBody>
      </p:sp>
    </p:spTree>
    <p:extLst>
      <p:ext uri="{BB962C8B-B14F-4D97-AF65-F5344CB8AC3E}">
        <p14:creationId xmlns:p14="http://schemas.microsoft.com/office/powerpoint/2010/main" val="2455584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600" dirty="0"/>
              <a:t>Before and During Treatment</a:t>
            </a:r>
          </a:p>
        </p:txBody>
      </p:sp>
      <p:sp>
        <p:nvSpPr>
          <p:cNvPr id="2" name="TextBox 1"/>
          <p:cNvSpPr txBox="1"/>
          <p:nvPr/>
        </p:nvSpPr>
        <p:spPr>
          <a:xfrm>
            <a:off x="457200" y="1676400"/>
            <a:ext cx="8077200" cy="2062103"/>
          </a:xfrm>
          <a:prstGeom prst="rect">
            <a:avLst/>
          </a:prstGeom>
          <a:noFill/>
        </p:spPr>
        <p:txBody>
          <a:bodyPr wrap="square" rtlCol="0">
            <a:spAutoFit/>
          </a:bodyPr>
          <a:lstStyle/>
          <a:p>
            <a:r>
              <a:rPr lang="en-US" sz="3200" dirty="0"/>
              <a:t>We will now look at the potential impacts that may affect patients before and during treatment. </a:t>
            </a:r>
          </a:p>
          <a:p>
            <a:endParaRPr lang="en-US" sz="3200" dirty="0"/>
          </a:p>
        </p:txBody>
      </p:sp>
    </p:spTree>
    <p:extLst>
      <p:ext uri="{BB962C8B-B14F-4D97-AF65-F5344CB8AC3E}">
        <p14:creationId xmlns:p14="http://schemas.microsoft.com/office/powerpoint/2010/main" val="1728886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dirty="0"/>
              <a:t>Cancer Diagnosis and Treatment Impacts</a:t>
            </a:r>
          </a:p>
        </p:txBody>
      </p:sp>
      <p:graphicFrame>
        <p:nvGraphicFramePr>
          <p:cNvPr id="6" name="Content Placeholder 5" descr="Cancer diagnosis and treatment impacts can be physical, psychosocial, practical and spiritual.">
            <a:extLst>
              <a:ext uri="{C183D7F6-B498-43B3-948B-1728B52AA6E4}">
                <adec:decorative xmlns:adec="http://schemas.microsoft.com/office/drawing/2017/decorative" val="0"/>
              </a:ext>
            </a:extLst>
          </p:cNvPr>
          <p:cNvGraphicFramePr>
            <a:graphicFrameLocks/>
          </p:cNvGraphicFramePr>
          <p:nvPr>
            <p:extLst>
              <p:ext uri="{D42A27DB-BD31-4B8C-83A1-F6EECF244321}">
                <p14:modId xmlns:p14="http://schemas.microsoft.com/office/powerpoint/2010/main" val="3772463548"/>
              </p:ext>
            </p:extLst>
          </p:nvPr>
        </p:nvGraphicFramePr>
        <p:xfrm>
          <a:off x="1063053" y="1461977"/>
          <a:ext cx="7017894"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5410200" y="5260792"/>
            <a:ext cx="3962400" cy="276999"/>
          </a:xfrm>
          <a:prstGeom prst="rect">
            <a:avLst/>
          </a:prstGeom>
          <a:noFill/>
        </p:spPr>
        <p:txBody>
          <a:bodyPr wrap="square" rtlCol="0">
            <a:spAutoFit/>
          </a:bodyPr>
          <a:lstStyle/>
          <a:p>
            <a:r>
              <a:rPr lang="en-US" sz="1200" i="1" dirty="0">
                <a:solidFill>
                  <a:schemeClr val="bg1">
                    <a:lumMod val="50000"/>
                  </a:schemeClr>
                </a:solidFill>
              </a:rPr>
              <a:t>Source: American Society of Clinical Oncology, 2014</a:t>
            </a:r>
          </a:p>
        </p:txBody>
      </p:sp>
    </p:spTree>
    <p:extLst>
      <p:ext uri="{BB962C8B-B14F-4D97-AF65-F5344CB8AC3E}">
        <p14:creationId xmlns:p14="http://schemas.microsoft.com/office/powerpoint/2010/main" val="2920794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r>
              <a:rPr lang="en-US" sz="3600" dirty="0"/>
              <a:t>Potential Physical Impacts</a:t>
            </a:r>
          </a:p>
        </p:txBody>
      </p:sp>
      <p:graphicFrame>
        <p:nvGraphicFramePr>
          <p:cNvPr id="12" name="Content Placeholder 11" descr="Table depicting potential physical impacts of cancer treatment, such as pain, fatigue, anemia, weight gain/loss, nausea/vomiting, self-care and mobility issues, other treatment side effects, life-threatening medical emergencies."/>
          <p:cNvGraphicFramePr>
            <a:graphicFrameLocks noGrp="1"/>
          </p:cNvGraphicFramePr>
          <p:nvPr>
            <p:ph idx="1"/>
            <p:extLst>
              <p:ext uri="{D42A27DB-BD31-4B8C-83A1-F6EECF244321}">
                <p14:modId xmlns:p14="http://schemas.microsoft.com/office/powerpoint/2010/main" val="585622973"/>
              </p:ext>
            </p:extLst>
          </p:nvPr>
        </p:nvGraphicFramePr>
        <p:xfrm>
          <a:off x="457200" y="990601"/>
          <a:ext cx="8077200" cy="43198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5410200" y="5260792"/>
            <a:ext cx="3962400" cy="276999"/>
          </a:xfrm>
          <a:prstGeom prst="rect">
            <a:avLst/>
          </a:prstGeom>
          <a:noFill/>
        </p:spPr>
        <p:txBody>
          <a:bodyPr wrap="square" rtlCol="0">
            <a:spAutoFit/>
          </a:bodyPr>
          <a:lstStyle/>
          <a:p>
            <a:r>
              <a:rPr lang="en-US" sz="1200" i="1" dirty="0">
                <a:solidFill>
                  <a:schemeClr val="bg1">
                    <a:lumMod val="50000"/>
                  </a:schemeClr>
                </a:solidFill>
              </a:rPr>
              <a:t>Source: American Society of Clinical Oncology, 2014</a:t>
            </a:r>
          </a:p>
        </p:txBody>
      </p:sp>
    </p:spTree>
    <p:extLst>
      <p:ext uri="{BB962C8B-B14F-4D97-AF65-F5344CB8AC3E}">
        <p14:creationId xmlns:p14="http://schemas.microsoft.com/office/powerpoint/2010/main" val="1816431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r>
              <a:rPr lang="en-US" sz="3600" dirty="0"/>
              <a:t>Potential Psychosocial Impacts</a:t>
            </a:r>
          </a:p>
        </p:txBody>
      </p:sp>
      <p:graphicFrame>
        <p:nvGraphicFramePr>
          <p:cNvPr id="12" name="Content Placeholder 11" descr="Table depicting potential psychosocial impacts of cancer treatment, such as body image issues, anxiety and depression, changes in relationships and roles in family,  caregiver burden and support needs, stigma, fear, social isolation, and mental health. "/>
          <p:cNvGraphicFramePr>
            <a:graphicFrameLocks noGrp="1"/>
          </p:cNvGraphicFramePr>
          <p:nvPr>
            <p:ph idx="1"/>
            <p:extLst>
              <p:ext uri="{D42A27DB-BD31-4B8C-83A1-F6EECF244321}">
                <p14:modId xmlns:p14="http://schemas.microsoft.com/office/powerpoint/2010/main" val="118695555"/>
              </p:ext>
            </p:extLst>
          </p:nvPr>
        </p:nvGraphicFramePr>
        <p:xfrm>
          <a:off x="457200" y="990601"/>
          <a:ext cx="8229600" cy="43572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5410200" y="5260792"/>
            <a:ext cx="3962400" cy="276999"/>
          </a:xfrm>
          <a:prstGeom prst="rect">
            <a:avLst/>
          </a:prstGeom>
          <a:noFill/>
        </p:spPr>
        <p:txBody>
          <a:bodyPr wrap="square" rtlCol="0">
            <a:spAutoFit/>
          </a:bodyPr>
          <a:lstStyle/>
          <a:p>
            <a:r>
              <a:rPr lang="en-US" sz="1200" i="1" dirty="0">
                <a:solidFill>
                  <a:schemeClr val="bg1">
                    <a:lumMod val="50000"/>
                  </a:schemeClr>
                </a:solidFill>
              </a:rPr>
              <a:t>Source: American Society of Clinical Oncology, 2014</a:t>
            </a:r>
          </a:p>
        </p:txBody>
      </p:sp>
    </p:spTree>
    <p:extLst>
      <p:ext uri="{BB962C8B-B14F-4D97-AF65-F5344CB8AC3E}">
        <p14:creationId xmlns:p14="http://schemas.microsoft.com/office/powerpoint/2010/main" val="760615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r>
              <a:rPr lang="en-US" sz="3600" dirty="0"/>
              <a:t>Potential Practical Impacts</a:t>
            </a:r>
          </a:p>
        </p:txBody>
      </p:sp>
      <p:graphicFrame>
        <p:nvGraphicFramePr>
          <p:cNvPr id="12" name="Content Placeholder 11" descr="Table depicting potential practical impacts associated with cancer treatment, such as financial, ability to work, food, housing, utilities, and legal."/>
          <p:cNvGraphicFramePr>
            <a:graphicFrameLocks noGrp="1"/>
          </p:cNvGraphicFramePr>
          <p:nvPr>
            <p:ph idx="1"/>
            <p:extLst>
              <p:ext uri="{D42A27DB-BD31-4B8C-83A1-F6EECF244321}">
                <p14:modId xmlns:p14="http://schemas.microsoft.com/office/powerpoint/2010/main" val="3065570027"/>
              </p:ext>
            </p:extLst>
          </p:nvPr>
        </p:nvGraphicFramePr>
        <p:xfrm>
          <a:off x="457200" y="990601"/>
          <a:ext cx="8077200" cy="43433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5410200" y="5260792"/>
            <a:ext cx="3962400" cy="276999"/>
          </a:xfrm>
          <a:prstGeom prst="rect">
            <a:avLst/>
          </a:prstGeom>
          <a:noFill/>
        </p:spPr>
        <p:txBody>
          <a:bodyPr wrap="square" rtlCol="0">
            <a:spAutoFit/>
          </a:bodyPr>
          <a:lstStyle/>
          <a:p>
            <a:r>
              <a:rPr lang="en-US" sz="1200" i="1" dirty="0">
                <a:solidFill>
                  <a:schemeClr val="bg1">
                    <a:lumMod val="50000"/>
                  </a:schemeClr>
                </a:solidFill>
              </a:rPr>
              <a:t>Source: American Society of Clinical Oncology, 2014</a:t>
            </a:r>
          </a:p>
        </p:txBody>
      </p:sp>
    </p:spTree>
    <p:extLst>
      <p:ext uri="{BB962C8B-B14F-4D97-AF65-F5344CB8AC3E}">
        <p14:creationId xmlns:p14="http://schemas.microsoft.com/office/powerpoint/2010/main" val="40420912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heme/theme1.xml><?xml version="1.0" encoding="utf-8"?>
<a:theme xmlns:a="http://schemas.openxmlformats.org/drawingml/2006/main" name="3_Default Design">
  <a:themeElements>
    <a:clrScheme name="Custom 9">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6D6"/>
      </a:hlink>
      <a:folHlink>
        <a:srgbClr val="0096D6"/>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21A26DAA24F54E83DB76BA94AA96FA" ma:contentTypeVersion="22" ma:contentTypeDescription="Create a new document." ma:contentTypeScope="" ma:versionID="09cbbd9241aa1aa9f9bebf2aacb2321b">
  <xsd:schema xmlns:xsd="http://www.w3.org/2001/XMLSchema" xmlns:xs="http://www.w3.org/2001/XMLSchema" xmlns:p="http://schemas.microsoft.com/office/2006/metadata/properties" xmlns:ns2="850ee731-bed9-4378-ae06-1f46e02b84c3" xmlns:ns3="0cd87418-b804-442c-b3a5-4fe8feb73552" targetNamespace="http://schemas.microsoft.com/office/2006/metadata/properties" ma:root="true" ma:fieldsID="44cacaf121310ee9757ef721645bbab1" ns2:_="" ns3:_="">
    <xsd:import namespace="850ee731-bed9-4378-ae06-1f46e02b84c3"/>
    <xsd:import namespace="0cd87418-b804-442c-b3a5-4fe8feb7355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AutoKeyPoints" minOccurs="0"/>
                <xsd:element ref="ns2:MediaServiceKeyPoints" minOccurs="0"/>
                <xsd:element ref="ns2:MediaServiceLocation" minOccurs="0"/>
                <xsd:element ref="ns2:UsedStatus" minOccurs="0"/>
                <xsd:element ref="ns2:lcf76f155ced4ddcb4097134ff3c332f" minOccurs="0"/>
                <xsd:element ref="ns3:TaxCatchAll"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0ee731-bed9-4378-ae06-1f46e02b84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UsedStatus" ma:index="19" nillable="true" ma:displayName="Used Status" ma:format="Dropdown" ma:internalName="UsedStatus">
      <xsd:simpleType>
        <xsd:restriction base="dms:Text">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9b62841-a237-4f24-ab3b-c58c5d8f12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cd87418-b804-442c-b3a5-4fe8feb73552"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8967da8c-13b9-4e1a-97d7-3fd562d69bb7}" ma:internalName="TaxCatchAll" ma:showField="CatchAllData" ma:web="0cd87418-b804-442c-b3a5-4fe8feb73552">
      <xsd:complexType>
        <xsd:complexContent>
          <xsd:extension base="dms:MultiChoiceLookup">
            <xsd:sequence>
              <xsd:element name="Value" type="dms:Lookup" maxOccurs="unbounded" minOccurs="0" nillable="true"/>
            </xsd:sequence>
          </xsd:extension>
        </xsd:complexContent>
      </xsd:complexType>
    </xsd:element>
    <xsd:element name="SharedWithUsers" ma:index="2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348C7FA-46F7-46ED-AD1D-04D239BAE5E7}"/>
</file>

<file path=customXml/itemProps2.xml><?xml version="1.0" encoding="utf-8"?>
<ds:datastoreItem xmlns:ds="http://schemas.openxmlformats.org/officeDocument/2006/customXml" ds:itemID="{0E2C2AF4-B9D5-43A7-96AA-B56BE9F1FF63}"/>
</file>

<file path=docProps/app.xml><?xml version="1.0" encoding="utf-8"?>
<Properties xmlns="http://schemas.openxmlformats.org/officeDocument/2006/extended-properties" xmlns:vt="http://schemas.openxmlformats.org/officeDocument/2006/docPropsVTypes">
  <Template>PCP ESeries Puchalski 2.02.14</Template>
  <TotalTime>7909</TotalTime>
  <Words>6810</Words>
  <Application>Microsoft Office PowerPoint</Application>
  <PresentationFormat>On-screen Show (4:3)</PresentationFormat>
  <Paragraphs>334</Paragraphs>
  <Slides>30</Slides>
  <Notes>26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Trebuchet MS</vt:lpstr>
      <vt:lpstr>3_Default Design</vt:lpstr>
      <vt:lpstr>Lesson 4: Impact of Cancer</vt:lpstr>
      <vt:lpstr>Acknowledgements</vt:lpstr>
      <vt:lpstr>Competency</vt:lpstr>
      <vt:lpstr>Learning Objective</vt:lpstr>
      <vt:lpstr>Before and During Treatment</vt:lpstr>
      <vt:lpstr>Cancer Diagnosis and Treatment Impacts</vt:lpstr>
      <vt:lpstr>Potential Physical Impacts</vt:lpstr>
      <vt:lpstr>Potential Psychosocial Impacts</vt:lpstr>
      <vt:lpstr>Potential Practical Impacts</vt:lpstr>
      <vt:lpstr>Potential Spiritual Impacts</vt:lpstr>
      <vt:lpstr>Adolescents and Young Adults</vt:lpstr>
      <vt:lpstr>Living with Advanced Cancer</vt:lpstr>
      <vt:lpstr>After Treatment</vt:lpstr>
      <vt:lpstr>The Number of Cancer Survivors</vt:lpstr>
      <vt:lpstr>Cancer Survivors</vt:lpstr>
      <vt:lpstr>Long-term and Late Effects</vt:lpstr>
      <vt:lpstr>Psychosocial Impacts</vt:lpstr>
      <vt:lpstr>Practical Impacts</vt:lpstr>
      <vt:lpstr>Cancer and Comorbidities</vt:lpstr>
      <vt:lpstr>Adolescents and Young Adults</vt:lpstr>
      <vt:lpstr>Components of Survivorship Care</vt:lpstr>
      <vt:lpstr>Survivorship Care Plans</vt:lpstr>
      <vt:lpstr>Checkpoint</vt:lpstr>
      <vt:lpstr>Survivorship Care Plans</vt:lpstr>
      <vt:lpstr>End of Life</vt:lpstr>
      <vt:lpstr>Conclusion </vt:lpstr>
      <vt:lpstr>References</vt:lpstr>
      <vt:lpstr>References (cont.)</vt:lpstr>
      <vt:lpstr>References (cont.)</vt:lpstr>
      <vt:lpstr>Thank you!</vt:lpstr>
    </vt:vector>
  </TitlesOfParts>
  <Company>The George Washington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GWU</dc:creator>
  <cp:lastModifiedBy>Brazinskaite, Ruta</cp:lastModifiedBy>
  <cp:revision>443</cp:revision>
  <cp:lastPrinted>2014-06-13T20:14:55Z</cp:lastPrinted>
  <dcterms:created xsi:type="dcterms:W3CDTF">2014-05-08T22:31:29Z</dcterms:created>
  <dcterms:modified xsi:type="dcterms:W3CDTF">2021-10-01T14:10:26Z</dcterms:modified>
</cp:coreProperties>
</file>