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notesSlides/notesSlide20.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18.xml" ContentType="application/vnd.openxmlformats-officedocument.presentationml.notesSlide+xml"/>
  <Override PartName="/ppt/notesSlides/notesSlide21.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diagrams/layout4.xml" ContentType="application/vnd.openxmlformats-officedocument.drawingml.diagramLayout+xml"/>
  <Override PartName="/ppt/theme/theme1.xml" ContentType="application/vnd.openxmlformats-officedocument.theme+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2.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4"/>
  </p:notesMasterIdLst>
  <p:handoutMasterIdLst>
    <p:handoutMasterId r:id="rId35"/>
  </p:handoutMasterIdLst>
  <p:sldIdLst>
    <p:sldId id="365" r:id="rId2"/>
    <p:sldId id="472" r:id="rId3"/>
    <p:sldId id="476" r:id="rId4"/>
    <p:sldId id="475" r:id="rId5"/>
    <p:sldId id="477" r:id="rId6"/>
    <p:sldId id="478" r:id="rId7"/>
    <p:sldId id="479" r:id="rId8"/>
    <p:sldId id="480" r:id="rId9"/>
    <p:sldId id="516" r:id="rId10"/>
    <p:sldId id="503" r:id="rId11"/>
    <p:sldId id="513" r:id="rId12"/>
    <p:sldId id="485" r:id="rId13"/>
    <p:sldId id="517" r:id="rId14"/>
    <p:sldId id="518" r:id="rId15"/>
    <p:sldId id="519" r:id="rId16"/>
    <p:sldId id="487" r:id="rId17"/>
    <p:sldId id="488" r:id="rId18"/>
    <p:sldId id="521" r:id="rId19"/>
    <p:sldId id="502" r:id="rId20"/>
    <p:sldId id="520" r:id="rId21"/>
    <p:sldId id="504" r:id="rId22"/>
    <p:sldId id="505" r:id="rId23"/>
    <p:sldId id="506" r:id="rId24"/>
    <p:sldId id="507" r:id="rId25"/>
    <p:sldId id="508" r:id="rId26"/>
    <p:sldId id="509" r:id="rId27"/>
    <p:sldId id="510" r:id="rId28"/>
    <p:sldId id="511" r:id="rId29"/>
    <p:sldId id="512" r:id="rId30"/>
    <p:sldId id="501" r:id="rId31"/>
    <p:sldId id="522" r:id="rId32"/>
    <p:sldId id="523" r:id="rId3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472"/>
            <p14:sldId id="476"/>
            <p14:sldId id="475"/>
            <p14:sldId id="477"/>
            <p14:sldId id="478"/>
            <p14:sldId id="479"/>
            <p14:sldId id="480"/>
            <p14:sldId id="516"/>
            <p14:sldId id="503"/>
            <p14:sldId id="513"/>
            <p14:sldId id="485"/>
            <p14:sldId id="517"/>
            <p14:sldId id="518"/>
            <p14:sldId id="519"/>
            <p14:sldId id="487"/>
            <p14:sldId id="488"/>
            <p14:sldId id="521"/>
            <p14:sldId id="502"/>
            <p14:sldId id="520"/>
            <p14:sldId id="504"/>
            <p14:sldId id="505"/>
            <p14:sldId id="506"/>
            <p14:sldId id="507"/>
            <p14:sldId id="508"/>
            <p14:sldId id="509"/>
            <p14:sldId id="510"/>
            <p14:sldId id="511"/>
            <p14:sldId id="512"/>
            <p14:sldId id="501"/>
            <p14:sldId id="522"/>
            <p14:sldId id="5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e, Gema K" initials="LGK" lastIdx="9" clrIdx="0"/>
  <p:cmAuthor id="2" name="Harvey, Allison Camille" initials="HAC"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004065"/>
    <a:srgbClr val="0096D6"/>
    <a:srgbClr val="C8B18B"/>
    <a:srgbClr val="FFEEBB"/>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50" autoAdjust="0"/>
    <p:restoredTop sz="61376" autoAdjust="0"/>
  </p:normalViewPr>
  <p:slideViewPr>
    <p:cSldViewPr>
      <p:cViewPr varScale="1">
        <p:scale>
          <a:sx n="70" d="100"/>
          <a:sy n="70" d="100"/>
        </p:scale>
        <p:origin x="3042" y="60"/>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63ED07-FC9E-4890-826B-6896268D5BD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89AAEBE-EAA4-4243-B6B3-D78BE5995637}">
      <dgm:prSet phldrT="[Text]" custT="1"/>
      <dgm:spPr>
        <a:solidFill>
          <a:srgbClr val="033B57"/>
        </a:solidFill>
      </dgm:spPr>
      <dgm:t>
        <a:bodyPr/>
        <a:lstStyle/>
        <a:p>
          <a:r>
            <a:rPr lang="en-US" sz="2800" dirty="0"/>
            <a:t>Radiology</a:t>
          </a:r>
        </a:p>
      </dgm:t>
    </dgm:pt>
    <dgm:pt modelId="{EF9AF22D-F4F2-42E3-89DE-A3398B41CCE5}" type="parTrans" cxnId="{088404D3-6CD5-4C3B-A183-67D1BEE3D8F4}">
      <dgm:prSet/>
      <dgm:spPr/>
      <dgm:t>
        <a:bodyPr/>
        <a:lstStyle/>
        <a:p>
          <a:endParaRPr lang="en-US"/>
        </a:p>
      </dgm:t>
    </dgm:pt>
    <dgm:pt modelId="{000D6A7E-A58E-4337-AD38-23DDDDE65822}" type="sibTrans" cxnId="{088404D3-6CD5-4C3B-A183-67D1BEE3D8F4}">
      <dgm:prSet/>
      <dgm:spPr/>
      <dgm:t>
        <a:bodyPr/>
        <a:lstStyle/>
        <a:p>
          <a:endParaRPr lang="en-US"/>
        </a:p>
      </dgm:t>
    </dgm:pt>
    <dgm:pt modelId="{82AD1BF7-C995-40A7-925B-DFE9FF6C0D2D}">
      <dgm:prSet phldrT="[Text]" custT="1"/>
      <dgm:spPr>
        <a:solidFill>
          <a:srgbClr val="033B57"/>
        </a:solidFill>
      </dgm:spPr>
      <dgm:t>
        <a:bodyPr/>
        <a:lstStyle/>
        <a:p>
          <a:r>
            <a:rPr lang="en-US" sz="2800" dirty="0"/>
            <a:t>Pathology</a:t>
          </a:r>
        </a:p>
      </dgm:t>
    </dgm:pt>
    <dgm:pt modelId="{C71880C8-F241-491B-A637-1D612A5CDE0A}" type="parTrans" cxnId="{310F67D5-E0A2-414C-BBFB-9C5914179EF1}">
      <dgm:prSet/>
      <dgm:spPr/>
      <dgm:t>
        <a:bodyPr/>
        <a:lstStyle/>
        <a:p>
          <a:endParaRPr lang="en-US"/>
        </a:p>
      </dgm:t>
    </dgm:pt>
    <dgm:pt modelId="{FDC8EBCA-3694-442D-81FF-8E0D414131A6}" type="sibTrans" cxnId="{310F67D5-E0A2-414C-BBFB-9C5914179EF1}">
      <dgm:prSet/>
      <dgm:spPr/>
      <dgm:t>
        <a:bodyPr/>
        <a:lstStyle/>
        <a:p>
          <a:endParaRPr lang="en-US"/>
        </a:p>
      </dgm:t>
    </dgm:pt>
    <dgm:pt modelId="{301ADAEA-05FA-40E1-8A8E-1CF83DE90228}">
      <dgm:prSet phldrT="[Text]" custT="1"/>
      <dgm:spPr>
        <a:solidFill>
          <a:srgbClr val="033B57"/>
        </a:solidFill>
      </dgm:spPr>
      <dgm:t>
        <a:bodyPr/>
        <a:lstStyle/>
        <a:p>
          <a:r>
            <a:rPr lang="en-US" sz="2800" dirty="0"/>
            <a:t>Radiation Oncology</a:t>
          </a:r>
        </a:p>
      </dgm:t>
    </dgm:pt>
    <dgm:pt modelId="{315488F2-25B1-4C42-B2E8-45585135980D}" type="parTrans" cxnId="{60830D53-00D5-4FDC-B9C0-90A32649B8D8}">
      <dgm:prSet/>
      <dgm:spPr/>
      <dgm:t>
        <a:bodyPr/>
        <a:lstStyle/>
        <a:p>
          <a:endParaRPr lang="en-US"/>
        </a:p>
      </dgm:t>
    </dgm:pt>
    <dgm:pt modelId="{6784D372-72D0-4390-9487-1E6B90D260F5}" type="sibTrans" cxnId="{60830D53-00D5-4FDC-B9C0-90A32649B8D8}">
      <dgm:prSet/>
      <dgm:spPr/>
      <dgm:t>
        <a:bodyPr/>
        <a:lstStyle/>
        <a:p>
          <a:endParaRPr lang="en-US"/>
        </a:p>
      </dgm:t>
    </dgm:pt>
    <dgm:pt modelId="{DB2274E5-4767-4756-B5DB-D34105F8F728}">
      <dgm:prSet phldrT="[Text]" custT="1"/>
      <dgm:spPr>
        <a:solidFill>
          <a:srgbClr val="033B57"/>
        </a:solidFill>
      </dgm:spPr>
      <dgm:t>
        <a:bodyPr/>
        <a:lstStyle/>
        <a:p>
          <a:r>
            <a:rPr lang="en-US" sz="2800" dirty="0"/>
            <a:t>Hematology/Oncology</a:t>
          </a:r>
        </a:p>
      </dgm:t>
    </dgm:pt>
    <dgm:pt modelId="{5327011A-FAA9-47F8-B46C-AF7BE49CC49F}" type="parTrans" cxnId="{B7D88DA6-66B3-405C-841E-C90B4D68814E}">
      <dgm:prSet/>
      <dgm:spPr/>
      <dgm:t>
        <a:bodyPr/>
        <a:lstStyle/>
        <a:p>
          <a:endParaRPr lang="en-US"/>
        </a:p>
      </dgm:t>
    </dgm:pt>
    <dgm:pt modelId="{6B3CDBBA-1938-449A-A621-30FB8C2056B0}" type="sibTrans" cxnId="{B7D88DA6-66B3-405C-841E-C90B4D68814E}">
      <dgm:prSet/>
      <dgm:spPr/>
      <dgm:t>
        <a:bodyPr/>
        <a:lstStyle/>
        <a:p>
          <a:endParaRPr lang="en-US"/>
        </a:p>
      </dgm:t>
    </dgm:pt>
    <dgm:pt modelId="{8D1F69F2-D804-418F-9E94-28E9E6E1F08D}">
      <dgm:prSet phldrT="[Text]" custT="1"/>
      <dgm:spPr>
        <a:solidFill>
          <a:srgbClr val="033B57"/>
        </a:solidFill>
      </dgm:spPr>
      <dgm:t>
        <a:bodyPr/>
        <a:lstStyle/>
        <a:p>
          <a:r>
            <a:rPr lang="en-US" sz="2800" dirty="0"/>
            <a:t>Surgery</a:t>
          </a:r>
        </a:p>
      </dgm:t>
    </dgm:pt>
    <dgm:pt modelId="{290ABD17-8F6F-40A5-B3EF-6D4EC6351901}" type="parTrans" cxnId="{A7CE663B-878B-49FD-9566-1E20CF390089}">
      <dgm:prSet/>
      <dgm:spPr/>
      <dgm:t>
        <a:bodyPr/>
        <a:lstStyle/>
        <a:p>
          <a:endParaRPr lang="en-US"/>
        </a:p>
      </dgm:t>
    </dgm:pt>
    <dgm:pt modelId="{8E1C522F-1BFB-42B2-BC5E-BB3C35DC1C4C}" type="sibTrans" cxnId="{A7CE663B-878B-49FD-9566-1E20CF390089}">
      <dgm:prSet/>
      <dgm:spPr/>
      <dgm:t>
        <a:bodyPr/>
        <a:lstStyle/>
        <a:p>
          <a:endParaRPr lang="en-US"/>
        </a:p>
      </dgm:t>
    </dgm:pt>
    <dgm:pt modelId="{2AAD1C79-DA2B-43EC-9F21-6B5EC9696CEA}" type="pres">
      <dgm:prSet presAssocID="{9063ED07-FC9E-4890-826B-6896268D5BDE}" presName="diagram" presStyleCnt="0">
        <dgm:presLayoutVars>
          <dgm:dir/>
          <dgm:resizeHandles val="exact"/>
        </dgm:presLayoutVars>
      </dgm:prSet>
      <dgm:spPr/>
    </dgm:pt>
    <dgm:pt modelId="{0EE424BF-DC6F-4531-BBBD-D9E953AA9ACB}" type="pres">
      <dgm:prSet presAssocID="{689AAEBE-EAA4-4243-B6B3-D78BE5995637}" presName="node" presStyleLbl="node1" presStyleIdx="0" presStyleCnt="5">
        <dgm:presLayoutVars>
          <dgm:bulletEnabled val="1"/>
        </dgm:presLayoutVars>
      </dgm:prSet>
      <dgm:spPr/>
    </dgm:pt>
    <dgm:pt modelId="{38801414-3F3E-48AF-8EE5-6AAF9498800F}" type="pres">
      <dgm:prSet presAssocID="{000D6A7E-A58E-4337-AD38-23DDDDE65822}" presName="sibTrans" presStyleCnt="0"/>
      <dgm:spPr/>
    </dgm:pt>
    <dgm:pt modelId="{2D5FAAC0-B761-4043-B2B6-FB263B35ACA2}" type="pres">
      <dgm:prSet presAssocID="{82AD1BF7-C995-40A7-925B-DFE9FF6C0D2D}" presName="node" presStyleLbl="node1" presStyleIdx="1" presStyleCnt="5">
        <dgm:presLayoutVars>
          <dgm:bulletEnabled val="1"/>
        </dgm:presLayoutVars>
      </dgm:prSet>
      <dgm:spPr/>
    </dgm:pt>
    <dgm:pt modelId="{BC9AC0EB-1BF2-41E5-94B6-9195181D3A2E}" type="pres">
      <dgm:prSet presAssocID="{FDC8EBCA-3694-442D-81FF-8E0D414131A6}" presName="sibTrans" presStyleCnt="0"/>
      <dgm:spPr/>
    </dgm:pt>
    <dgm:pt modelId="{C0CC93C6-F17D-4B35-AD2F-763A704EF36F}" type="pres">
      <dgm:prSet presAssocID="{301ADAEA-05FA-40E1-8A8E-1CF83DE90228}" presName="node" presStyleLbl="node1" presStyleIdx="2" presStyleCnt="5">
        <dgm:presLayoutVars>
          <dgm:bulletEnabled val="1"/>
        </dgm:presLayoutVars>
      </dgm:prSet>
      <dgm:spPr/>
    </dgm:pt>
    <dgm:pt modelId="{98C5D6B6-1112-4B97-B402-2F8DC43911AB}" type="pres">
      <dgm:prSet presAssocID="{6784D372-72D0-4390-9487-1E6B90D260F5}" presName="sibTrans" presStyleCnt="0"/>
      <dgm:spPr/>
    </dgm:pt>
    <dgm:pt modelId="{CC2D57C8-6B65-408E-99FE-C5C25C1F52CF}" type="pres">
      <dgm:prSet presAssocID="{DB2274E5-4767-4756-B5DB-D34105F8F728}" presName="node" presStyleLbl="node1" presStyleIdx="3" presStyleCnt="5">
        <dgm:presLayoutVars>
          <dgm:bulletEnabled val="1"/>
        </dgm:presLayoutVars>
      </dgm:prSet>
      <dgm:spPr/>
    </dgm:pt>
    <dgm:pt modelId="{4621BA0E-4022-448B-A313-9E9883F3972D}" type="pres">
      <dgm:prSet presAssocID="{6B3CDBBA-1938-449A-A621-30FB8C2056B0}" presName="sibTrans" presStyleCnt="0"/>
      <dgm:spPr/>
    </dgm:pt>
    <dgm:pt modelId="{F48A0868-8809-4D2A-8648-80603CFA7C6F}" type="pres">
      <dgm:prSet presAssocID="{8D1F69F2-D804-418F-9E94-28E9E6E1F08D}" presName="node" presStyleLbl="node1" presStyleIdx="4" presStyleCnt="5">
        <dgm:presLayoutVars>
          <dgm:bulletEnabled val="1"/>
        </dgm:presLayoutVars>
      </dgm:prSet>
      <dgm:spPr/>
    </dgm:pt>
  </dgm:ptLst>
  <dgm:cxnLst>
    <dgm:cxn modelId="{4F557B09-402C-4622-98EB-C5B4C7D3E6BC}" type="presOf" srcId="{82AD1BF7-C995-40A7-925B-DFE9FF6C0D2D}" destId="{2D5FAAC0-B761-4043-B2B6-FB263B35ACA2}" srcOrd="0" destOrd="0" presId="urn:microsoft.com/office/officeart/2005/8/layout/default"/>
    <dgm:cxn modelId="{13D4A135-9306-486D-9582-9C66C711E77B}" type="presOf" srcId="{689AAEBE-EAA4-4243-B6B3-D78BE5995637}" destId="{0EE424BF-DC6F-4531-BBBD-D9E953AA9ACB}" srcOrd="0" destOrd="0" presId="urn:microsoft.com/office/officeart/2005/8/layout/default"/>
    <dgm:cxn modelId="{A7CE663B-878B-49FD-9566-1E20CF390089}" srcId="{9063ED07-FC9E-4890-826B-6896268D5BDE}" destId="{8D1F69F2-D804-418F-9E94-28E9E6E1F08D}" srcOrd="4" destOrd="0" parTransId="{290ABD17-8F6F-40A5-B3EF-6D4EC6351901}" sibTransId="{8E1C522F-1BFB-42B2-BC5E-BB3C35DC1C4C}"/>
    <dgm:cxn modelId="{08628161-7A1F-41E1-B329-DD843B445BE3}" type="presOf" srcId="{9063ED07-FC9E-4890-826B-6896268D5BDE}" destId="{2AAD1C79-DA2B-43EC-9F21-6B5EC9696CEA}" srcOrd="0" destOrd="0" presId="urn:microsoft.com/office/officeart/2005/8/layout/default"/>
    <dgm:cxn modelId="{60830D53-00D5-4FDC-B9C0-90A32649B8D8}" srcId="{9063ED07-FC9E-4890-826B-6896268D5BDE}" destId="{301ADAEA-05FA-40E1-8A8E-1CF83DE90228}" srcOrd="2" destOrd="0" parTransId="{315488F2-25B1-4C42-B2E8-45585135980D}" sibTransId="{6784D372-72D0-4390-9487-1E6B90D260F5}"/>
    <dgm:cxn modelId="{1523CB8A-A2C5-497F-A905-763C4F4A961F}" type="presOf" srcId="{301ADAEA-05FA-40E1-8A8E-1CF83DE90228}" destId="{C0CC93C6-F17D-4B35-AD2F-763A704EF36F}" srcOrd="0" destOrd="0" presId="urn:microsoft.com/office/officeart/2005/8/layout/default"/>
    <dgm:cxn modelId="{B7D88DA6-66B3-405C-841E-C90B4D68814E}" srcId="{9063ED07-FC9E-4890-826B-6896268D5BDE}" destId="{DB2274E5-4767-4756-B5DB-D34105F8F728}" srcOrd="3" destOrd="0" parTransId="{5327011A-FAA9-47F8-B46C-AF7BE49CC49F}" sibTransId="{6B3CDBBA-1938-449A-A621-30FB8C2056B0}"/>
    <dgm:cxn modelId="{088404D3-6CD5-4C3B-A183-67D1BEE3D8F4}" srcId="{9063ED07-FC9E-4890-826B-6896268D5BDE}" destId="{689AAEBE-EAA4-4243-B6B3-D78BE5995637}" srcOrd="0" destOrd="0" parTransId="{EF9AF22D-F4F2-42E3-89DE-A3398B41CCE5}" sibTransId="{000D6A7E-A58E-4337-AD38-23DDDDE65822}"/>
    <dgm:cxn modelId="{310F67D5-E0A2-414C-BBFB-9C5914179EF1}" srcId="{9063ED07-FC9E-4890-826B-6896268D5BDE}" destId="{82AD1BF7-C995-40A7-925B-DFE9FF6C0D2D}" srcOrd="1" destOrd="0" parTransId="{C71880C8-F241-491B-A637-1D612A5CDE0A}" sibTransId="{FDC8EBCA-3694-442D-81FF-8E0D414131A6}"/>
    <dgm:cxn modelId="{836F81D9-E6E1-436B-9042-52B0FB822607}" type="presOf" srcId="{8D1F69F2-D804-418F-9E94-28E9E6E1F08D}" destId="{F48A0868-8809-4D2A-8648-80603CFA7C6F}" srcOrd="0" destOrd="0" presId="urn:microsoft.com/office/officeart/2005/8/layout/default"/>
    <dgm:cxn modelId="{0996B1EF-9634-4291-957D-5CD7FFD3ED22}" type="presOf" srcId="{DB2274E5-4767-4756-B5DB-D34105F8F728}" destId="{CC2D57C8-6B65-408E-99FE-C5C25C1F52CF}" srcOrd="0" destOrd="0" presId="urn:microsoft.com/office/officeart/2005/8/layout/default"/>
    <dgm:cxn modelId="{8224BCC1-DF21-4E1D-90B1-AED661F2C97B}" type="presParOf" srcId="{2AAD1C79-DA2B-43EC-9F21-6B5EC9696CEA}" destId="{0EE424BF-DC6F-4531-BBBD-D9E953AA9ACB}" srcOrd="0" destOrd="0" presId="urn:microsoft.com/office/officeart/2005/8/layout/default"/>
    <dgm:cxn modelId="{9E002458-FBDD-4F64-8747-26C2A40D71B9}" type="presParOf" srcId="{2AAD1C79-DA2B-43EC-9F21-6B5EC9696CEA}" destId="{38801414-3F3E-48AF-8EE5-6AAF9498800F}" srcOrd="1" destOrd="0" presId="urn:microsoft.com/office/officeart/2005/8/layout/default"/>
    <dgm:cxn modelId="{609B9181-ECC0-49D2-9410-2AB7A29461C8}" type="presParOf" srcId="{2AAD1C79-DA2B-43EC-9F21-6B5EC9696CEA}" destId="{2D5FAAC0-B761-4043-B2B6-FB263B35ACA2}" srcOrd="2" destOrd="0" presId="urn:microsoft.com/office/officeart/2005/8/layout/default"/>
    <dgm:cxn modelId="{B9103685-4409-4FDF-961E-E24E1A951532}" type="presParOf" srcId="{2AAD1C79-DA2B-43EC-9F21-6B5EC9696CEA}" destId="{BC9AC0EB-1BF2-41E5-94B6-9195181D3A2E}" srcOrd="3" destOrd="0" presId="urn:microsoft.com/office/officeart/2005/8/layout/default"/>
    <dgm:cxn modelId="{C0D3E75B-F31C-41B8-8EF6-757C724A039D}" type="presParOf" srcId="{2AAD1C79-DA2B-43EC-9F21-6B5EC9696CEA}" destId="{C0CC93C6-F17D-4B35-AD2F-763A704EF36F}" srcOrd="4" destOrd="0" presId="urn:microsoft.com/office/officeart/2005/8/layout/default"/>
    <dgm:cxn modelId="{F89DF165-6DEF-4F76-B055-847172CD8F67}" type="presParOf" srcId="{2AAD1C79-DA2B-43EC-9F21-6B5EC9696CEA}" destId="{98C5D6B6-1112-4B97-B402-2F8DC43911AB}" srcOrd="5" destOrd="0" presId="urn:microsoft.com/office/officeart/2005/8/layout/default"/>
    <dgm:cxn modelId="{D5907E6E-650C-440B-8934-FC4CB46A759C}" type="presParOf" srcId="{2AAD1C79-DA2B-43EC-9F21-6B5EC9696CEA}" destId="{CC2D57C8-6B65-408E-99FE-C5C25C1F52CF}" srcOrd="6" destOrd="0" presId="urn:microsoft.com/office/officeart/2005/8/layout/default"/>
    <dgm:cxn modelId="{BBE97C93-F457-4BC4-941E-320318BA435A}" type="presParOf" srcId="{2AAD1C79-DA2B-43EC-9F21-6B5EC9696CEA}" destId="{4621BA0E-4022-448B-A313-9E9883F3972D}" srcOrd="7" destOrd="0" presId="urn:microsoft.com/office/officeart/2005/8/layout/default"/>
    <dgm:cxn modelId="{A76F7143-48D9-4EF1-98E2-F1E3A8C2DBF6}" type="presParOf" srcId="{2AAD1C79-DA2B-43EC-9F21-6B5EC9696CEA}" destId="{F48A0868-8809-4D2A-8648-80603CFA7C6F}"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FA59D2-BAE3-4461-B62A-170ADA49C746}"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703A9332-6AB2-498D-AE0B-A98725DB3BA2}">
      <dgm:prSet phldrT="[Text]"/>
      <dgm:spPr>
        <a:solidFill>
          <a:srgbClr val="033B57"/>
        </a:solidFill>
      </dgm:spPr>
      <dgm:t>
        <a:bodyPr/>
        <a:lstStyle/>
        <a:p>
          <a:r>
            <a:rPr lang="en-US" dirty="0"/>
            <a:t>Long-Term Care</a:t>
          </a:r>
        </a:p>
      </dgm:t>
    </dgm:pt>
    <dgm:pt modelId="{31F10AB4-CCE8-4E98-A199-8F9566DD352F}" type="parTrans" cxnId="{07049CAE-63AA-4D73-80F8-93657C682709}">
      <dgm:prSet/>
      <dgm:spPr/>
      <dgm:t>
        <a:bodyPr/>
        <a:lstStyle/>
        <a:p>
          <a:endParaRPr lang="en-US"/>
        </a:p>
      </dgm:t>
    </dgm:pt>
    <dgm:pt modelId="{F742B6E9-A25C-471F-BD7D-4B32C9520931}" type="sibTrans" cxnId="{07049CAE-63AA-4D73-80F8-93657C682709}">
      <dgm:prSet/>
      <dgm:spPr/>
      <dgm:t>
        <a:bodyPr/>
        <a:lstStyle/>
        <a:p>
          <a:endParaRPr lang="en-US"/>
        </a:p>
      </dgm:t>
    </dgm:pt>
    <dgm:pt modelId="{F957B333-9ACD-491D-9268-3E4CFF774D1A}">
      <dgm:prSet phldrT="[Text]"/>
      <dgm:spPr>
        <a:solidFill>
          <a:srgbClr val="033B57"/>
        </a:solidFill>
      </dgm:spPr>
      <dgm:t>
        <a:bodyPr/>
        <a:lstStyle/>
        <a:p>
          <a:r>
            <a:rPr lang="en-US" dirty="0"/>
            <a:t>Long-Term Care Facility</a:t>
          </a:r>
        </a:p>
      </dgm:t>
    </dgm:pt>
    <dgm:pt modelId="{CE7411B7-73C4-4F63-A2E7-CD978AC5C427}" type="parTrans" cxnId="{155F57BC-9DC7-46B0-A0AA-7E1E03DCF1AA}">
      <dgm:prSet/>
      <dgm:spPr/>
      <dgm:t>
        <a:bodyPr/>
        <a:lstStyle/>
        <a:p>
          <a:endParaRPr lang="en-US"/>
        </a:p>
      </dgm:t>
    </dgm:pt>
    <dgm:pt modelId="{AA44F3EE-2F99-40B2-B191-AC712FB5CBC4}" type="sibTrans" cxnId="{155F57BC-9DC7-46B0-A0AA-7E1E03DCF1AA}">
      <dgm:prSet/>
      <dgm:spPr/>
      <dgm:t>
        <a:bodyPr/>
        <a:lstStyle/>
        <a:p>
          <a:endParaRPr lang="en-US"/>
        </a:p>
      </dgm:t>
    </dgm:pt>
    <dgm:pt modelId="{6594A951-0A5F-479E-841B-A7982A606479}">
      <dgm:prSet phldrT="[Text]"/>
      <dgm:spPr>
        <a:solidFill>
          <a:srgbClr val="033B57"/>
        </a:solidFill>
      </dgm:spPr>
      <dgm:t>
        <a:bodyPr/>
        <a:lstStyle/>
        <a:p>
          <a:r>
            <a:rPr lang="en-US" dirty="0"/>
            <a:t>Person’s Home</a:t>
          </a:r>
        </a:p>
      </dgm:t>
    </dgm:pt>
    <dgm:pt modelId="{CFB7C5A6-EEC8-43AD-978D-6A464207794A}" type="parTrans" cxnId="{D6DA5099-B1E2-4992-9390-D9C61D75DF73}">
      <dgm:prSet/>
      <dgm:spPr/>
      <dgm:t>
        <a:bodyPr/>
        <a:lstStyle/>
        <a:p>
          <a:endParaRPr lang="en-US"/>
        </a:p>
      </dgm:t>
    </dgm:pt>
    <dgm:pt modelId="{09B3BC83-7F47-4114-A594-5780B2497E30}" type="sibTrans" cxnId="{D6DA5099-B1E2-4992-9390-D9C61D75DF73}">
      <dgm:prSet/>
      <dgm:spPr/>
      <dgm:t>
        <a:bodyPr/>
        <a:lstStyle/>
        <a:p>
          <a:endParaRPr lang="en-US"/>
        </a:p>
      </dgm:t>
    </dgm:pt>
    <dgm:pt modelId="{9EDCDAA8-7CEA-4B4E-978C-2F7D125B5071}">
      <dgm:prSet phldrT="[Text]"/>
      <dgm:spPr>
        <a:solidFill>
          <a:srgbClr val="033B57"/>
        </a:solidFill>
      </dgm:spPr>
      <dgm:t>
        <a:bodyPr/>
        <a:lstStyle/>
        <a:p>
          <a:r>
            <a:rPr lang="en-US" dirty="0"/>
            <a:t>Assisted Living Facility</a:t>
          </a:r>
        </a:p>
      </dgm:t>
    </dgm:pt>
    <dgm:pt modelId="{C5AFF060-B56B-447D-8E2C-1FBB40F1948E}" type="parTrans" cxnId="{B8585982-E2BC-47BF-AA78-BF40E76B81EB}">
      <dgm:prSet/>
      <dgm:spPr/>
      <dgm:t>
        <a:bodyPr/>
        <a:lstStyle/>
        <a:p>
          <a:endParaRPr lang="en-US"/>
        </a:p>
      </dgm:t>
    </dgm:pt>
    <dgm:pt modelId="{F25886C5-A417-4013-B5BE-1C77CD1D1D90}" type="sibTrans" cxnId="{B8585982-E2BC-47BF-AA78-BF40E76B81EB}">
      <dgm:prSet/>
      <dgm:spPr/>
      <dgm:t>
        <a:bodyPr/>
        <a:lstStyle/>
        <a:p>
          <a:endParaRPr lang="en-US"/>
        </a:p>
      </dgm:t>
    </dgm:pt>
    <dgm:pt modelId="{9BC9E55A-FE67-4DF9-BFD1-F1DBF1DAC920}" type="pres">
      <dgm:prSet presAssocID="{BBFA59D2-BAE3-4461-B62A-170ADA49C746}" presName="cycle" presStyleCnt="0">
        <dgm:presLayoutVars>
          <dgm:chMax val="1"/>
          <dgm:dir/>
          <dgm:animLvl val="ctr"/>
          <dgm:resizeHandles val="exact"/>
        </dgm:presLayoutVars>
      </dgm:prSet>
      <dgm:spPr/>
    </dgm:pt>
    <dgm:pt modelId="{6F6E1E70-0ABD-4510-9C3D-0385C3CD0DE2}" type="pres">
      <dgm:prSet presAssocID="{703A9332-6AB2-498D-AE0B-A98725DB3BA2}" presName="centerShape" presStyleLbl="node0" presStyleIdx="0" presStyleCnt="1"/>
      <dgm:spPr/>
    </dgm:pt>
    <dgm:pt modelId="{7DB9DD18-3EAE-4684-BCAE-99066815F67F}" type="pres">
      <dgm:prSet presAssocID="{CE7411B7-73C4-4F63-A2E7-CD978AC5C427}" presName="parTrans" presStyleLbl="bgSibTrans2D1" presStyleIdx="0" presStyleCnt="3"/>
      <dgm:spPr/>
    </dgm:pt>
    <dgm:pt modelId="{DD052F76-2940-4639-AE7A-F48E6A921EEC}" type="pres">
      <dgm:prSet presAssocID="{F957B333-9ACD-491D-9268-3E4CFF774D1A}" presName="node" presStyleLbl="node1" presStyleIdx="0" presStyleCnt="3">
        <dgm:presLayoutVars>
          <dgm:bulletEnabled val="1"/>
        </dgm:presLayoutVars>
      </dgm:prSet>
      <dgm:spPr/>
    </dgm:pt>
    <dgm:pt modelId="{383D5F7A-B934-4827-9EA7-16A6B4A56B4C}" type="pres">
      <dgm:prSet presAssocID="{CFB7C5A6-EEC8-43AD-978D-6A464207794A}" presName="parTrans" presStyleLbl="bgSibTrans2D1" presStyleIdx="1" presStyleCnt="3"/>
      <dgm:spPr/>
    </dgm:pt>
    <dgm:pt modelId="{2DBE2F32-3C04-4C2A-86B0-60253D56AF9A}" type="pres">
      <dgm:prSet presAssocID="{6594A951-0A5F-479E-841B-A7982A606479}" presName="node" presStyleLbl="node1" presStyleIdx="1" presStyleCnt="3">
        <dgm:presLayoutVars>
          <dgm:bulletEnabled val="1"/>
        </dgm:presLayoutVars>
      </dgm:prSet>
      <dgm:spPr/>
    </dgm:pt>
    <dgm:pt modelId="{F5D4189E-F71E-42AB-83C4-34813DA949D9}" type="pres">
      <dgm:prSet presAssocID="{C5AFF060-B56B-447D-8E2C-1FBB40F1948E}" presName="parTrans" presStyleLbl="bgSibTrans2D1" presStyleIdx="2" presStyleCnt="3"/>
      <dgm:spPr/>
    </dgm:pt>
    <dgm:pt modelId="{393F705D-931B-471B-AB9E-8711129112D5}" type="pres">
      <dgm:prSet presAssocID="{9EDCDAA8-7CEA-4B4E-978C-2F7D125B5071}" presName="node" presStyleLbl="node1" presStyleIdx="2" presStyleCnt="3">
        <dgm:presLayoutVars>
          <dgm:bulletEnabled val="1"/>
        </dgm:presLayoutVars>
      </dgm:prSet>
      <dgm:spPr/>
    </dgm:pt>
  </dgm:ptLst>
  <dgm:cxnLst>
    <dgm:cxn modelId="{E901DC16-9B33-4AB8-AF73-9E940000A0E8}" type="presOf" srcId="{6594A951-0A5F-479E-841B-A7982A606479}" destId="{2DBE2F32-3C04-4C2A-86B0-60253D56AF9A}" srcOrd="0" destOrd="0" presId="urn:microsoft.com/office/officeart/2005/8/layout/radial4"/>
    <dgm:cxn modelId="{4A04FA67-60C1-49A1-8479-13D7F3BA21DE}" type="presOf" srcId="{703A9332-6AB2-498D-AE0B-A98725DB3BA2}" destId="{6F6E1E70-0ABD-4510-9C3D-0385C3CD0DE2}" srcOrd="0" destOrd="0" presId="urn:microsoft.com/office/officeart/2005/8/layout/radial4"/>
    <dgm:cxn modelId="{2D1C8248-7B8D-452C-BA7E-456647BA5056}" type="presOf" srcId="{9EDCDAA8-7CEA-4B4E-978C-2F7D125B5071}" destId="{393F705D-931B-471B-AB9E-8711129112D5}" srcOrd="0" destOrd="0" presId="urn:microsoft.com/office/officeart/2005/8/layout/radial4"/>
    <dgm:cxn modelId="{B8585982-E2BC-47BF-AA78-BF40E76B81EB}" srcId="{703A9332-6AB2-498D-AE0B-A98725DB3BA2}" destId="{9EDCDAA8-7CEA-4B4E-978C-2F7D125B5071}" srcOrd="2" destOrd="0" parTransId="{C5AFF060-B56B-447D-8E2C-1FBB40F1948E}" sibTransId="{F25886C5-A417-4013-B5BE-1C77CD1D1D90}"/>
    <dgm:cxn modelId="{D6DA5099-B1E2-4992-9390-D9C61D75DF73}" srcId="{703A9332-6AB2-498D-AE0B-A98725DB3BA2}" destId="{6594A951-0A5F-479E-841B-A7982A606479}" srcOrd="1" destOrd="0" parTransId="{CFB7C5A6-EEC8-43AD-978D-6A464207794A}" sibTransId="{09B3BC83-7F47-4114-A594-5780B2497E30}"/>
    <dgm:cxn modelId="{04C4059F-848D-412A-80E9-777779C5A39F}" type="presOf" srcId="{CFB7C5A6-EEC8-43AD-978D-6A464207794A}" destId="{383D5F7A-B934-4827-9EA7-16A6B4A56B4C}" srcOrd="0" destOrd="0" presId="urn:microsoft.com/office/officeart/2005/8/layout/radial4"/>
    <dgm:cxn modelId="{3F43A3A3-6C99-424B-A317-D5A46A409176}" type="presOf" srcId="{CE7411B7-73C4-4F63-A2E7-CD978AC5C427}" destId="{7DB9DD18-3EAE-4684-BCAE-99066815F67F}" srcOrd="0" destOrd="0" presId="urn:microsoft.com/office/officeart/2005/8/layout/radial4"/>
    <dgm:cxn modelId="{07049CAE-63AA-4D73-80F8-93657C682709}" srcId="{BBFA59D2-BAE3-4461-B62A-170ADA49C746}" destId="{703A9332-6AB2-498D-AE0B-A98725DB3BA2}" srcOrd="0" destOrd="0" parTransId="{31F10AB4-CCE8-4E98-A199-8F9566DD352F}" sibTransId="{F742B6E9-A25C-471F-BD7D-4B32C9520931}"/>
    <dgm:cxn modelId="{713580B5-C61F-4A04-B55E-27549C9C5158}" type="presOf" srcId="{F957B333-9ACD-491D-9268-3E4CFF774D1A}" destId="{DD052F76-2940-4639-AE7A-F48E6A921EEC}" srcOrd="0" destOrd="0" presId="urn:microsoft.com/office/officeart/2005/8/layout/radial4"/>
    <dgm:cxn modelId="{6CE8EDB7-BA99-459B-A8C8-25B1B2BE2F81}" type="presOf" srcId="{BBFA59D2-BAE3-4461-B62A-170ADA49C746}" destId="{9BC9E55A-FE67-4DF9-BFD1-F1DBF1DAC920}" srcOrd="0" destOrd="0" presId="urn:microsoft.com/office/officeart/2005/8/layout/radial4"/>
    <dgm:cxn modelId="{155F57BC-9DC7-46B0-A0AA-7E1E03DCF1AA}" srcId="{703A9332-6AB2-498D-AE0B-A98725DB3BA2}" destId="{F957B333-9ACD-491D-9268-3E4CFF774D1A}" srcOrd="0" destOrd="0" parTransId="{CE7411B7-73C4-4F63-A2E7-CD978AC5C427}" sibTransId="{AA44F3EE-2F99-40B2-B191-AC712FB5CBC4}"/>
    <dgm:cxn modelId="{D9290EC0-E3D2-48C1-9DB4-0E71C4244C82}" type="presOf" srcId="{C5AFF060-B56B-447D-8E2C-1FBB40F1948E}" destId="{F5D4189E-F71E-42AB-83C4-34813DA949D9}" srcOrd="0" destOrd="0" presId="urn:microsoft.com/office/officeart/2005/8/layout/radial4"/>
    <dgm:cxn modelId="{E5FCDAFB-0A51-4F0B-B8AA-C36C5758D91C}" type="presParOf" srcId="{9BC9E55A-FE67-4DF9-BFD1-F1DBF1DAC920}" destId="{6F6E1E70-0ABD-4510-9C3D-0385C3CD0DE2}" srcOrd="0" destOrd="0" presId="urn:microsoft.com/office/officeart/2005/8/layout/radial4"/>
    <dgm:cxn modelId="{D284FBEE-1DAD-48D1-9276-38CE04E34331}" type="presParOf" srcId="{9BC9E55A-FE67-4DF9-BFD1-F1DBF1DAC920}" destId="{7DB9DD18-3EAE-4684-BCAE-99066815F67F}" srcOrd="1" destOrd="0" presId="urn:microsoft.com/office/officeart/2005/8/layout/radial4"/>
    <dgm:cxn modelId="{8A7C5B05-3894-4060-8FAF-6A311BF949FB}" type="presParOf" srcId="{9BC9E55A-FE67-4DF9-BFD1-F1DBF1DAC920}" destId="{DD052F76-2940-4639-AE7A-F48E6A921EEC}" srcOrd="2" destOrd="0" presId="urn:microsoft.com/office/officeart/2005/8/layout/radial4"/>
    <dgm:cxn modelId="{FB84EA53-DCF0-40A6-9B5A-C5CB3E587CA7}" type="presParOf" srcId="{9BC9E55A-FE67-4DF9-BFD1-F1DBF1DAC920}" destId="{383D5F7A-B934-4827-9EA7-16A6B4A56B4C}" srcOrd="3" destOrd="0" presId="urn:microsoft.com/office/officeart/2005/8/layout/radial4"/>
    <dgm:cxn modelId="{723846A1-15A1-4713-88F0-4C9CE260F89A}" type="presParOf" srcId="{9BC9E55A-FE67-4DF9-BFD1-F1DBF1DAC920}" destId="{2DBE2F32-3C04-4C2A-86B0-60253D56AF9A}" srcOrd="4" destOrd="0" presId="urn:microsoft.com/office/officeart/2005/8/layout/radial4"/>
    <dgm:cxn modelId="{731BB03D-2BBF-43BC-BC20-383175F7E15A}" type="presParOf" srcId="{9BC9E55A-FE67-4DF9-BFD1-F1DBF1DAC920}" destId="{F5D4189E-F71E-42AB-83C4-34813DA949D9}" srcOrd="5" destOrd="0" presId="urn:microsoft.com/office/officeart/2005/8/layout/radial4"/>
    <dgm:cxn modelId="{4BEBFC1D-1164-4563-B5C5-42C44706EECF}" type="presParOf" srcId="{9BC9E55A-FE67-4DF9-BFD1-F1DBF1DAC920}" destId="{393F705D-931B-471B-AB9E-8711129112D5}"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4B0560-7BC0-4140-A0EE-594675BE08E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360074E8-D421-478B-947C-819E0D141B0A}">
      <dgm:prSet phldrT="[Text]"/>
      <dgm:spPr>
        <a:solidFill>
          <a:srgbClr val="033B57"/>
        </a:solidFill>
      </dgm:spPr>
      <dgm:t>
        <a:bodyPr/>
        <a:lstStyle/>
        <a:p>
          <a:r>
            <a:rPr lang="en-US" dirty="0"/>
            <a:t>Hospice Care</a:t>
          </a:r>
        </a:p>
      </dgm:t>
    </dgm:pt>
    <dgm:pt modelId="{14C52B08-F50C-48DB-991A-08732BDE27F0}" type="parTrans" cxnId="{67241F85-D32C-46DC-961A-99EC61035B42}">
      <dgm:prSet/>
      <dgm:spPr/>
      <dgm:t>
        <a:bodyPr/>
        <a:lstStyle/>
        <a:p>
          <a:endParaRPr lang="en-US"/>
        </a:p>
      </dgm:t>
    </dgm:pt>
    <dgm:pt modelId="{949E5739-E2CA-4FB7-96A3-02A06DCB0A0E}" type="sibTrans" cxnId="{67241F85-D32C-46DC-961A-99EC61035B42}">
      <dgm:prSet/>
      <dgm:spPr/>
      <dgm:t>
        <a:bodyPr/>
        <a:lstStyle/>
        <a:p>
          <a:endParaRPr lang="en-US"/>
        </a:p>
      </dgm:t>
    </dgm:pt>
    <dgm:pt modelId="{F301CF09-4123-4EEC-B683-7E1F8E8448B8}">
      <dgm:prSet phldrT="[Text]"/>
      <dgm:spPr>
        <a:solidFill>
          <a:srgbClr val="033B57"/>
        </a:solidFill>
      </dgm:spPr>
      <dgm:t>
        <a:bodyPr/>
        <a:lstStyle/>
        <a:p>
          <a:r>
            <a:rPr lang="en-US" dirty="0"/>
            <a:t>A Person’s Home</a:t>
          </a:r>
        </a:p>
      </dgm:t>
    </dgm:pt>
    <dgm:pt modelId="{C17DEB1A-A91D-4D1C-A37B-8AC58EC48294}" type="parTrans" cxnId="{05DD5DF3-8EFD-414B-9FEE-32CF4CCB44E0}">
      <dgm:prSet/>
      <dgm:spPr/>
      <dgm:t>
        <a:bodyPr/>
        <a:lstStyle/>
        <a:p>
          <a:endParaRPr lang="en-US"/>
        </a:p>
      </dgm:t>
    </dgm:pt>
    <dgm:pt modelId="{B110251B-B00E-4B7F-B38D-7A5F27D936B7}" type="sibTrans" cxnId="{05DD5DF3-8EFD-414B-9FEE-32CF4CCB44E0}">
      <dgm:prSet/>
      <dgm:spPr/>
      <dgm:t>
        <a:bodyPr/>
        <a:lstStyle/>
        <a:p>
          <a:endParaRPr lang="en-US"/>
        </a:p>
      </dgm:t>
    </dgm:pt>
    <dgm:pt modelId="{863B6541-6484-4E32-9ECC-09647DB05E6F}">
      <dgm:prSet phldrT="[Text]"/>
      <dgm:spPr>
        <a:solidFill>
          <a:srgbClr val="033B57"/>
        </a:solidFill>
      </dgm:spPr>
      <dgm:t>
        <a:bodyPr/>
        <a:lstStyle/>
        <a:p>
          <a:r>
            <a:rPr lang="en-US" dirty="0"/>
            <a:t>Hospice Care Facility</a:t>
          </a:r>
        </a:p>
      </dgm:t>
    </dgm:pt>
    <dgm:pt modelId="{77F30C86-7BD3-4FA6-85EE-5B5E6FE6B3E9}" type="parTrans" cxnId="{E6C73399-834F-4400-A8F5-B89822B2B668}">
      <dgm:prSet/>
      <dgm:spPr/>
      <dgm:t>
        <a:bodyPr/>
        <a:lstStyle/>
        <a:p>
          <a:endParaRPr lang="en-US"/>
        </a:p>
      </dgm:t>
    </dgm:pt>
    <dgm:pt modelId="{707E0451-AB5A-4CA2-8D5C-7205F678A04A}" type="sibTrans" cxnId="{E6C73399-834F-4400-A8F5-B89822B2B668}">
      <dgm:prSet/>
      <dgm:spPr/>
      <dgm:t>
        <a:bodyPr/>
        <a:lstStyle/>
        <a:p>
          <a:endParaRPr lang="en-US"/>
        </a:p>
      </dgm:t>
    </dgm:pt>
    <dgm:pt modelId="{4624CB13-979F-463C-B6CF-D23699495D03}" type="pres">
      <dgm:prSet presAssocID="{434B0560-7BC0-4140-A0EE-594675BE08E4}" presName="cycle" presStyleCnt="0">
        <dgm:presLayoutVars>
          <dgm:chMax val="1"/>
          <dgm:dir/>
          <dgm:animLvl val="ctr"/>
          <dgm:resizeHandles val="exact"/>
        </dgm:presLayoutVars>
      </dgm:prSet>
      <dgm:spPr/>
    </dgm:pt>
    <dgm:pt modelId="{73234C86-0E40-4213-B8FE-BDF97BD62124}" type="pres">
      <dgm:prSet presAssocID="{360074E8-D421-478B-947C-819E0D141B0A}" presName="centerShape" presStyleLbl="node0" presStyleIdx="0" presStyleCnt="1"/>
      <dgm:spPr/>
    </dgm:pt>
    <dgm:pt modelId="{1A2BC649-12BD-4C1D-A6E7-213DBBD24ECB}" type="pres">
      <dgm:prSet presAssocID="{C17DEB1A-A91D-4D1C-A37B-8AC58EC48294}" presName="parTrans" presStyleLbl="bgSibTrans2D1" presStyleIdx="0" presStyleCnt="2"/>
      <dgm:spPr/>
    </dgm:pt>
    <dgm:pt modelId="{9B1AF7D4-569B-4A2E-A56D-DA54830D07AA}" type="pres">
      <dgm:prSet presAssocID="{F301CF09-4123-4EEC-B683-7E1F8E8448B8}" presName="node" presStyleLbl="node1" presStyleIdx="0" presStyleCnt="2">
        <dgm:presLayoutVars>
          <dgm:bulletEnabled val="1"/>
        </dgm:presLayoutVars>
      </dgm:prSet>
      <dgm:spPr/>
    </dgm:pt>
    <dgm:pt modelId="{0C89E731-B80E-4886-84ED-A1924B0CE5C8}" type="pres">
      <dgm:prSet presAssocID="{77F30C86-7BD3-4FA6-85EE-5B5E6FE6B3E9}" presName="parTrans" presStyleLbl="bgSibTrans2D1" presStyleIdx="1" presStyleCnt="2"/>
      <dgm:spPr/>
    </dgm:pt>
    <dgm:pt modelId="{0700362D-2457-4E2D-B9F1-D47F1F1F252F}" type="pres">
      <dgm:prSet presAssocID="{863B6541-6484-4E32-9ECC-09647DB05E6F}" presName="node" presStyleLbl="node1" presStyleIdx="1" presStyleCnt="2">
        <dgm:presLayoutVars>
          <dgm:bulletEnabled val="1"/>
        </dgm:presLayoutVars>
      </dgm:prSet>
      <dgm:spPr/>
    </dgm:pt>
  </dgm:ptLst>
  <dgm:cxnLst>
    <dgm:cxn modelId="{998AF706-4160-464D-A41F-6FE7BFC2D1EF}" type="presOf" srcId="{F301CF09-4123-4EEC-B683-7E1F8E8448B8}" destId="{9B1AF7D4-569B-4A2E-A56D-DA54830D07AA}" srcOrd="0" destOrd="0" presId="urn:microsoft.com/office/officeart/2005/8/layout/radial4"/>
    <dgm:cxn modelId="{4965710C-7D6D-4C30-B1C0-8B0E35D7AF54}" type="presOf" srcId="{77F30C86-7BD3-4FA6-85EE-5B5E6FE6B3E9}" destId="{0C89E731-B80E-4886-84ED-A1924B0CE5C8}" srcOrd="0" destOrd="0" presId="urn:microsoft.com/office/officeart/2005/8/layout/radial4"/>
    <dgm:cxn modelId="{A9823A1B-7089-4F50-A237-B7BFC5DE0485}" type="presOf" srcId="{434B0560-7BC0-4140-A0EE-594675BE08E4}" destId="{4624CB13-979F-463C-B6CF-D23699495D03}" srcOrd="0" destOrd="0" presId="urn:microsoft.com/office/officeart/2005/8/layout/radial4"/>
    <dgm:cxn modelId="{9EE5A54D-A27A-4030-95A3-0920EA2AD019}" type="presOf" srcId="{C17DEB1A-A91D-4D1C-A37B-8AC58EC48294}" destId="{1A2BC649-12BD-4C1D-A6E7-213DBBD24ECB}" srcOrd="0" destOrd="0" presId="urn:microsoft.com/office/officeart/2005/8/layout/radial4"/>
    <dgm:cxn modelId="{67241F85-D32C-46DC-961A-99EC61035B42}" srcId="{434B0560-7BC0-4140-A0EE-594675BE08E4}" destId="{360074E8-D421-478B-947C-819E0D141B0A}" srcOrd="0" destOrd="0" parTransId="{14C52B08-F50C-48DB-991A-08732BDE27F0}" sibTransId="{949E5739-E2CA-4FB7-96A3-02A06DCB0A0E}"/>
    <dgm:cxn modelId="{E6C73399-834F-4400-A8F5-B89822B2B668}" srcId="{360074E8-D421-478B-947C-819E0D141B0A}" destId="{863B6541-6484-4E32-9ECC-09647DB05E6F}" srcOrd="1" destOrd="0" parTransId="{77F30C86-7BD3-4FA6-85EE-5B5E6FE6B3E9}" sibTransId="{707E0451-AB5A-4CA2-8D5C-7205F678A04A}"/>
    <dgm:cxn modelId="{E16C6CE5-6EE8-4622-9837-FD3506DEDA96}" type="presOf" srcId="{360074E8-D421-478B-947C-819E0D141B0A}" destId="{73234C86-0E40-4213-B8FE-BDF97BD62124}" srcOrd="0" destOrd="0" presId="urn:microsoft.com/office/officeart/2005/8/layout/radial4"/>
    <dgm:cxn modelId="{05DD5DF3-8EFD-414B-9FEE-32CF4CCB44E0}" srcId="{360074E8-D421-478B-947C-819E0D141B0A}" destId="{F301CF09-4123-4EEC-B683-7E1F8E8448B8}" srcOrd="0" destOrd="0" parTransId="{C17DEB1A-A91D-4D1C-A37B-8AC58EC48294}" sibTransId="{B110251B-B00E-4B7F-B38D-7A5F27D936B7}"/>
    <dgm:cxn modelId="{0A7AA6F4-DAE4-4389-9D93-B2B907A71B6C}" type="presOf" srcId="{863B6541-6484-4E32-9ECC-09647DB05E6F}" destId="{0700362D-2457-4E2D-B9F1-D47F1F1F252F}" srcOrd="0" destOrd="0" presId="urn:microsoft.com/office/officeart/2005/8/layout/radial4"/>
    <dgm:cxn modelId="{5B3118A6-BA85-40D9-9491-3512DC603764}" type="presParOf" srcId="{4624CB13-979F-463C-B6CF-D23699495D03}" destId="{73234C86-0E40-4213-B8FE-BDF97BD62124}" srcOrd="0" destOrd="0" presId="urn:microsoft.com/office/officeart/2005/8/layout/radial4"/>
    <dgm:cxn modelId="{64CA3920-9128-495B-97A8-25E63705978F}" type="presParOf" srcId="{4624CB13-979F-463C-B6CF-D23699495D03}" destId="{1A2BC649-12BD-4C1D-A6E7-213DBBD24ECB}" srcOrd="1" destOrd="0" presId="urn:microsoft.com/office/officeart/2005/8/layout/radial4"/>
    <dgm:cxn modelId="{32D4DECE-B69B-4EF5-AB1D-810303B6C92B}" type="presParOf" srcId="{4624CB13-979F-463C-B6CF-D23699495D03}" destId="{9B1AF7D4-569B-4A2E-A56D-DA54830D07AA}" srcOrd="2" destOrd="0" presId="urn:microsoft.com/office/officeart/2005/8/layout/radial4"/>
    <dgm:cxn modelId="{32B0855D-98C0-4F27-B2DA-18797A8EE606}" type="presParOf" srcId="{4624CB13-979F-463C-B6CF-D23699495D03}" destId="{0C89E731-B80E-4886-84ED-A1924B0CE5C8}" srcOrd="3" destOrd="0" presId="urn:microsoft.com/office/officeart/2005/8/layout/radial4"/>
    <dgm:cxn modelId="{EF7C34FF-F5C7-4D01-B4F3-4C66FB9E36F2}" type="presParOf" srcId="{4624CB13-979F-463C-B6CF-D23699495D03}" destId="{0700362D-2457-4E2D-B9F1-D47F1F1F252F}" srcOrd="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CB542C-9677-4EC0-8E51-A90624DD082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291D05A-2FC2-4C16-BE0A-0EE1955AFB36}">
      <dgm:prSet/>
      <dgm:spPr>
        <a:solidFill>
          <a:srgbClr val="033B57"/>
        </a:solidFill>
      </dgm:spPr>
      <dgm:t>
        <a:bodyPr/>
        <a:lstStyle/>
        <a:p>
          <a:pPr rtl="0"/>
          <a:r>
            <a:rPr lang="en-US" b="1" dirty="0"/>
            <a:t>Occupational Therapists</a:t>
          </a:r>
          <a:endParaRPr lang="en-US" dirty="0"/>
        </a:p>
      </dgm:t>
    </dgm:pt>
    <dgm:pt modelId="{5ED45341-2E27-4A96-8D0B-E4BF87EF3ECC}" type="parTrans" cxnId="{2DC929A7-DFD9-4027-BD39-B964FB376A06}">
      <dgm:prSet/>
      <dgm:spPr/>
      <dgm:t>
        <a:bodyPr/>
        <a:lstStyle/>
        <a:p>
          <a:endParaRPr lang="en-US"/>
        </a:p>
      </dgm:t>
    </dgm:pt>
    <dgm:pt modelId="{3F4279AF-67D4-4ED5-8F40-E46FB48BC6A2}" type="sibTrans" cxnId="{2DC929A7-DFD9-4027-BD39-B964FB376A06}">
      <dgm:prSet/>
      <dgm:spPr/>
      <dgm:t>
        <a:bodyPr/>
        <a:lstStyle/>
        <a:p>
          <a:endParaRPr lang="en-US"/>
        </a:p>
      </dgm:t>
    </dgm:pt>
    <dgm:pt modelId="{BFAD9218-3C69-4F6C-8743-AC9757847655}">
      <dgm:prSet/>
      <dgm:spPr/>
      <dgm:t>
        <a:bodyPr/>
        <a:lstStyle/>
        <a:p>
          <a:pPr rtl="0"/>
          <a:r>
            <a:rPr lang="en-US" dirty="0"/>
            <a:t>Work with patients who have physical, mental or developmental disabilities</a:t>
          </a:r>
        </a:p>
      </dgm:t>
    </dgm:pt>
    <dgm:pt modelId="{FEC3F658-9EEE-44E2-B423-1909FC3AE25E}" type="parTrans" cxnId="{75444593-DB6E-46DB-9B12-764F8ABE1CA4}">
      <dgm:prSet/>
      <dgm:spPr/>
      <dgm:t>
        <a:bodyPr/>
        <a:lstStyle/>
        <a:p>
          <a:endParaRPr lang="en-US"/>
        </a:p>
      </dgm:t>
    </dgm:pt>
    <dgm:pt modelId="{F393520E-A168-4CBE-B284-9C69F288E2D2}" type="sibTrans" cxnId="{75444593-DB6E-46DB-9B12-764F8ABE1CA4}">
      <dgm:prSet/>
      <dgm:spPr/>
      <dgm:t>
        <a:bodyPr/>
        <a:lstStyle/>
        <a:p>
          <a:endParaRPr lang="en-US"/>
        </a:p>
      </dgm:t>
    </dgm:pt>
    <dgm:pt modelId="{7A712D72-1B96-409F-893F-7C95788DDDC1}">
      <dgm:prSet/>
      <dgm:spPr>
        <a:solidFill>
          <a:srgbClr val="033B57"/>
        </a:solidFill>
      </dgm:spPr>
      <dgm:t>
        <a:bodyPr/>
        <a:lstStyle/>
        <a:p>
          <a:pPr rtl="0"/>
          <a:r>
            <a:rPr lang="en-US" b="1"/>
            <a:t>Physical Therapists</a:t>
          </a:r>
          <a:endParaRPr lang="en-US"/>
        </a:p>
      </dgm:t>
    </dgm:pt>
    <dgm:pt modelId="{C825D419-58A9-4784-B327-31D9453F5A34}" type="parTrans" cxnId="{9B047481-F08A-45A9-8298-22D36C26E7B0}">
      <dgm:prSet/>
      <dgm:spPr/>
      <dgm:t>
        <a:bodyPr/>
        <a:lstStyle/>
        <a:p>
          <a:endParaRPr lang="en-US"/>
        </a:p>
      </dgm:t>
    </dgm:pt>
    <dgm:pt modelId="{59B063E5-6DC1-4B36-8C96-EE371E5C4735}" type="sibTrans" cxnId="{9B047481-F08A-45A9-8298-22D36C26E7B0}">
      <dgm:prSet/>
      <dgm:spPr/>
      <dgm:t>
        <a:bodyPr/>
        <a:lstStyle/>
        <a:p>
          <a:endParaRPr lang="en-US"/>
        </a:p>
      </dgm:t>
    </dgm:pt>
    <dgm:pt modelId="{355C1EB0-DD77-407C-A67C-74A5F2B0CD6F}">
      <dgm:prSet/>
      <dgm:spPr/>
      <dgm:t>
        <a:bodyPr/>
        <a:lstStyle/>
        <a:p>
          <a:pPr rtl="0"/>
          <a:r>
            <a:rPr lang="en-US" dirty="0"/>
            <a:t>Test patient’s strength and ability to move and create a treatment plan</a:t>
          </a:r>
        </a:p>
      </dgm:t>
    </dgm:pt>
    <dgm:pt modelId="{4D04864A-8331-4D5F-9653-BEF7A7C7BAFF}" type="parTrans" cxnId="{2F37E19F-2FF8-42AA-9C66-F88602B064E1}">
      <dgm:prSet/>
      <dgm:spPr/>
      <dgm:t>
        <a:bodyPr/>
        <a:lstStyle/>
        <a:p>
          <a:endParaRPr lang="en-US"/>
        </a:p>
      </dgm:t>
    </dgm:pt>
    <dgm:pt modelId="{88E28EE9-02AB-4C18-8B13-20608D85F361}" type="sibTrans" cxnId="{2F37E19F-2FF8-42AA-9C66-F88602B064E1}">
      <dgm:prSet/>
      <dgm:spPr/>
      <dgm:t>
        <a:bodyPr/>
        <a:lstStyle/>
        <a:p>
          <a:endParaRPr lang="en-US"/>
        </a:p>
      </dgm:t>
    </dgm:pt>
    <dgm:pt modelId="{D5EDD07D-8B4C-4C79-ABCA-F5128156784E}">
      <dgm:prSet/>
      <dgm:spPr>
        <a:solidFill>
          <a:srgbClr val="033B57"/>
        </a:solidFill>
      </dgm:spPr>
      <dgm:t>
        <a:bodyPr/>
        <a:lstStyle/>
        <a:p>
          <a:pPr rtl="0"/>
          <a:r>
            <a:rPr lang="en-US" b="1" dirty="0"/>
            <a:t>Respiratory Therapists</a:t>
          </a:r>
          <a:endParaRPr lang="en-US" dirty="0"/>
        </a:p>
      </dgm:t>
    </dgm:pt>
    <dgm:pt modelId="{B3B02139-7ABB-40EE-9EAE-DCA9D52BDEAD}" type="parTrans" cxnId="{311F46A4-5A47-4A86-8749-C0221940D93A}">
      <dgm:prSet/>
      <dgm:spPr/>
      <dgm:t>
        <a:bodyPr/>
        <a:lstStyle/>
        <a:p>
          <a:endParaRPr lang="en-US"/>
        </a:p>
      </dgm:t>
    </dgm:pt>
    <dgm:pt modelId="{F4AB69CF-25DD-4691-965B-D5404B1DC394}" type="sibTrans" cxnId="{311F46A4-5A47-4A86-8749-C0221940D93A}">
      <dgm:prSet/>
      <dgm:spPr/>
      <dgm:t>
        <a:bodyPr/>
        <a:lstStyle/>
        <a:p>
          <a:endParaRPr lang="en-US"/>
        </a:p>
      </dgm:t>
    </dgm:pt>
    <dgm:pt modelId="{8767509C-4417-4519-8B09-922F0CDF9E6E}">
      <dgm:prSet/>
      <dgm:spPr/>
      <dgm:t>
        <a:bodyPr/>
        <a:lstStyle/>
        <a:p>
          <a:pPr rtl="0"/>
          <a:r>
            <a:rPr lang="en-US"/>
            <a:t>Treat and care for patients with breathing problems</a:t>
          </a:r>
        </a:p>
      </dgm:t>
    </dgm:pt>
    <dgm:pt modelId="{29ACAC0C-3E1A-4AEF-903A-4C498272E3B9}" type="parTrans" cxnId="{8CA02AB0-C254-4D58-A148-6F9FB50EF3E2}">
      <dgm:prSet/>
      <dgm:spPr/>
      <dgm:t>
        <a:bodyPr/>
        <a:lstStyle/>
        <a:p>
          <a:endParaRPr lang="en-US"/>
        </a:p>
      </dgm:t>
    </dgm:pt>
    <dgm:pt modelId="{514F5EB2-AB71-4ED2-B039-8615B1725111}" type="sibTrans" cxnId="{8CA02AB0-C254-4D58-A148-6F9FB50EF3E2}">
      <dgm:prSet/>
      <dgm:spPr/>
      <dgm:t>
        <a:bodyPr/>
        <a:lstStyle/>
        <a:p>
          <a:endParaRPr lang="en-US"/>
        </a:p>
      </dgm:t>
    </dgm:pt>
    <dgm:pt modelId="{75BD40E9-986B-4844-B85C-9C601DF57861}">
      <dgm:prSet/>
      <dgm:spPr>
        <a:solidFill>
          <a:srgbClr val="033B57"/>
        </a:solidFill>
      </dgm:spPr>
      <dgm:t>
        <a:bodyPr/>
        <a:lstStyle/>
        <a:p>
          <a:pPr rtl="0"/>
          <a:r>
            <a:rPr lang="en-US" b="1" dirty="0"/>
            <a:t>Speech Therapists</a:t>
          </a:r>
          <a:endParaRPr lang="en-US" dirty="0"/>
        </a:p>
      </dgm:t>
    </dgm:pt>
    <dgm:pt modelId="{86F87042-7440-43BD-A10B-2D159D9A7E97}" type="parTrans" cxnId="{DD3543CD-9F8F-453D-AEFD-ADAE987CFB3A}">
      <dgm:prSet/>
      <dgm:spPr/>
      <dgm:t>
        <a:bodyPr/>
        <a:lstStyle/>
        <a:p>
          <a:endParaRPr lang="en-US"/>
        </a:p>
      </dgm:t>
    </dgm:pt>
    <dgm:pt modelId="{DD920247-AA6A-4942-A1DE-2292E0C3C0E4}" type="sibTrans" cxnId="{DD3543CD-9F8F-453D-AEFD-ADAE987CFB3A}">
      <dgm:prSet/>
      <dgm:spPr/>
      <dgm:t>
        <a:bodyPr/>
        <a:lstStyle/>
        <a:p>
          <a:endParaRPr lang="en-US"/>
        </a:p>
      </dgm:t>
    </dgm:pt>
    <dgm:pt modelId="{69C9E975-4713-4C9C-BD9B-474122D80908}">
      <dgm:prSet/>
      <dgm:spPr/>
      <dgm:t>
        <a:bodyPr/>
        <a:lstStyle/>
        <a:p>
          <a:pPr rtl="0"/>
          <a:r>
            <a:rPr lang="en-US" dirty="0"/>
            <a:t>Work with patients who have problems related to speech, communication or swallowing</a:t>
          </a:r>
        </a:p>
      </dgm:t>
    </dgm:pt>
    <dgm:pt modelId="{71362394-9D86-4615-A25B-00F1293CF66A}" type="parTrans" cxnId="{4909ECBA-2B81-40B0-93C3-15B9D652E6FA}">
      <dgm:prSet/>
      <dgm:spPr/>
      <dgm:t>
        <a:bodyPr/>
        <a:lstStyle/>
        <a:p>
          <a:endParaRPr lang="en-US"/>
        </a:p>
      </dgm:t>
    </dgm:pt>
    <dgm:pt modelId="{15A2C7A5-0138-4A5D-8F1A-3EB6ED0B6C7E}" type="sibTrans" cxnId="{4909ECBA-2B81-40B0-93C3-15B9D652E6FA}">
      <dgm:prSet/>
      <dgm:spPr/>
      <dgm:t>
        <a:bodyPr/>
        <a:lstStyle/>
        <a:p>
          <a:endParaRPr lang="en-US"/>
        </a:p>
      </dgm:t>
    </dgm:pt>
    <dgm:pt modelId="{9788E272-5137-4A49-8433-C38A001FAB66}" type="pres">
      <dgm:prSet presAssocID="{11CB542C-9677-4EC0-8E51-A90624DD082B}" presName="linear" presStyleCnt="0">
        <dgm:presLayoutVars>
          <dgm:animLvl val="lvl"/>
          <dgm:resizeHandles val="exact"/>
        </dgm:presLayoutVars>
      </dgm:prSet>
      <dgm:spPr/>
    </dgm:pt>
    <dgm:pt modelId="{3334E8E7-8823-41E5-B882-D30F574338BC}" type="pres">
      <dgm:prSet presAssocID="{0291D05A-2FC2-4C16-BE0A-0EE1955AFB36}" presName="parentText" presStyleLbl="node1" presStyleIdx="0" presStyleCnt="4">
        <dgm:presLayoutVars>
          <dgm:chMax val="0"/>
          <dgm:bulletEnabled val="1"/>
        </dgm:presLayoutVars>
      </dgm:prSet>
      <dgm:spPr/>
    </dgm:pt>
    <dgm:pt modelId="{A7AF5DDF-C28D-4276-975F-F734933B5923}" type="pres">
      <dgm:prSet presAssocID="{0291D05A-2FC2-4C16-BE0A-0EE1955AFB36}" presName="childText" presStyleLbl="revTx" presStyleIdx="0" presStyleCnt="4">
        <dgm:presLayoutVars>
          <dgm:bulletEnabled val="1"/>
        </dgm:presLayoutVars>
      </dgm:prSet>
      <dgm:spPr/>
    </dgm:pt>
    <dgm:pt modelId="{7090BF02-78BC-4D01-9D70-5F9CE1A315FC}" type="pres">
      <dgm:prSet presAssocID="{7A712D72-1B96-409F-893F-7C95788DDDC1}" presName="parentText" presStyleLbl="node1" presStyleIdx="1" presStyleCnt="4">
        <dgm:presLayoutVars>
          <dgm:chMax val="0"/>
          <dgm:bulletEnabled val="1"/>
        </dgm:presLayoutVars>
      </dgm:prSet>
      <dgm:spPr/>
    </dgm:pt>
    <dgm:pt modelId="{805FE433-F61C-4E69-B0E2-317C07DBBF27}" type="pres">
      <dgm:prSet presAssocID="{7A712D72-1B96-409F-893F-7C95788DDDC1}" presName="childText" presStyleLbl="revTx" presStyleIdx="1" presStyleCnt="4">
        <dgm:presLayoutVars>
          <dgm:bulletEnabled val="1"/>
        </dgm:presLayoutVars>
      </dgm:prSet>
      <dgm:spPr/>
    </dgm:pt>
    <dgm:pt modelId="{05D8F287-E51F-45BD-B5F3-5863060AC603}" type="pres">
      <dgm:prSet presAssocID="{D5EDD07D-8B4C-4C79-ABCA-F5128156784E}" presName="parentText" presStyleLbl="node1" presStyleIdx="2" presStyleCnt="4">
        <dgm:presLayoutVars>
          <dgm:chMax val="0"/>
          <dgm:bulletEnabled val="1"/>
        </dgm:presLayoutVars>
      </dgm:prSet>
      <dgm:spPr/>
    </dgm:pt>
    <dgm:pt modelId="{610DE77D-5518-4DB7-8581-387D8C46D3ED}" type="pres">
      <dgm:prSet presAssocID="{D5EDD07D-8B4C-4C79-ABCA-F5128156784E}" presName="childText" presStyleLbl="revTx" presStyleIdx="2" presStyleCnt="4">
        <dgm:presLayoutVars>
          <dgm:bulletEnabled val="1"/>
        </dgm:presLayoutVars>
      </dgm:prSet>
      <dgm:spPr/>
    </dgm:pt>
    <dgm:pt modelId="{17094504-3B6D-440B-B806-8F728D181625}" type="pres">
      <dgm:prSet presAssocID="{75BD40E9-986B-4844-B85C-9C601DF57861}" presName="parentText" presStyleLbl="node1" presStyleIdx="3" presStyleCnt="4">
        <dgm:presLayoutVars>
          <dgm:chMax val="0"/>
          <dgm:bulletEnabled val="1"/>
        </dgm:presLayoutVars>
      </dgm:prSet>
      <dgm:spPr/>
    </dgm:pt>
    <dgm:pt modelId="{8876773B-D8C8-4149-A2B9-2B2B8A280CB5}" type="pres">
      <dgm:prSet presAssocID="{75BD40E9-986B-4844-B85C-9C601DF57861}" presName="childText" presStyleLbl="revTx" presStyleIdx="3" presStyleCnt="4">
        <dgm:presLayoutVars>
          <dgm:bulletEnabled val="1"/>
        </dgm:presLayoutVars>
      </dgm:prSet>
      <dgm:spPr/>
    </dgm:pt>
  </dgm:ptLst>
  <dgm:cxnLst>
    <dgm:cxn modelId="{C3457808-6D3A-4367-A673-B9F3A8C413E3}" type="presOf" srcId="{7A712D72-1B96-409F-893F-7C95788DDDC1}" destId="{7090BF02-78BC-4D01-9D70-5F9CE1A315FC}" srcOrd="0" destOrd="0" presId="urn:microsoft.com/office/officeart/2005/8/layout/vList2"/>
    <dgm:cxn modelId="{8A9AC72E-349A-40DD-95F4-F87236C5BD18}" type="presOf" srcId="{D5EDD07D-8B4C-4C79-ABCA-F5128156784E}" destId="{05D8F287-E51F-45BD-B5F3-5863060AC603}" srcOrd="0" destOrd="0" presId="urn:microsoft.com/office/officeart/2005/8/layout/vList2"/>
    <dgm:cxn modelId="{45E4606E-82AE-48E0-841A-23D975D79680}" type="presOf" srcId="{0291D05A-2FC2-4C16-BE0A-0EE1955AFB36}" destId="{3334E8E7-8823-41E5-B882-D30F574338BC}" srcOrd="0" destOrd="0" presId="urn:microsoft.com/office/officeart/2005/8/layout/vList2"/>
    <dgm:cxn modelId="{2956434E-6DE8-4DBE-ADD2-FE0CC9E31888}" type="presOf" srcId="{BFAD9218-3C69-4F6C-8743-AC9757847655}" destId="{A7AF5DDF-C28D-4276-975F-F734933B5923}" srcOrd="0" destOrd="0" presId="urn:microsoft.com/office/officeart/2005/8/layout/vList2"/>
    <dgm:cxn modelId="{63597053-E353-40FE-BCE3-E73BC2128303}" type="presOf" srcId="{11CB542C-9677-4EC0-8E51-A90624DD082B}" destId="{9788E272-5137-4A49-8433-C38A001FAB66}" srcOrd="0" destOrd="0" presId="urn:microsoft.com/office/officeart/2005/8/layout/vList2"/>
    <dgm:cxn modelId="{9B047481-F08A-45A9-8298-22D36C26E7B0}" srcId="{11CB542C-9677-4EC0-8E51-A90624DD082B}" destId="{7A712D72-1B96-409F-893F-7C95788DDDC1}" srcOrd="1" destOrd="0" parTransId="{C825D419-58A9-4784-B327-31D9453F5A34}" sibTransId="{59B063E5-6DC1-4B36-8C96-EE371E5C4735}"/>
    <dgm:cxn modelId="{79363F84-D296-4C11-B819-5B545002AA47}" type="presOf" srcId="{69C9E975-4713-4C9C-BD9B-474122D80908}" destId="{8876773B-D8C8-4149-A2B9-2B2B8A280CB5}" srcOrd="0" destOrd="0" presId="urn:microsoft.com/office/officeart/2005/8/layout/vList2"/>
    <dgm:cxn modelId="{75444593-DB6E-46DB-9B12-764F8ABE1CA4}" srcId="{0291D05A-2FC2-4C16-BE0A-0EE1955AFB36}" destId="{BFAD9218-3C69-4F6C-8743-AC9757847655}" srcOrd="0" destOrd="0" parTransId="{FEC3F658-9EEE-44E2-B423-1909FC3AE25E}" sibTransId="{F393520E-A168-4CBE-B284-9C69F288E2D2}"/>
    <dgm:cxn modelId="{EC20F09B-C7D2-4034-BCF8-22BDFEE334F8}" type="presOf" srcId="{8767509C-4417-4519-8B09-922F0CDF9E6E}" destId="{610DE77D-5518-4DB7-8581-387D8C46D3ED}" srcOrd="0" destOrd="0" presId="urn:microsoft.com/office/officeart/2005/8/layout/vList2"/>
    <dgm:cxn modelId="{2F37E19F-2FF8-42AA-9C66-F88602B064E1}" srcId="{7A712D72-1B96-409F-893F-7C95788DDDC1}" destId="{355C1EB0-DD77-407C-A67C-74A5F2B0CD6F}" srcOrd="0" destOrd="0" parTransId="{4D04864A-8331-4D5F-9653-BEF7A7C7BAFF}" sibTransId="{88E28EE9-02AB-4C18-8B13-20608D85F361}"/>
    <dgm:cxn modelId="{311F46A4-5A47-4A86-8749-C0221940D93A}" srcId="{11CB542C-9677-4EC0-8E51-A90624DD082B}" destId="{D5EDD07D-8B4C-4C79-ABCA-F5128156784E}" srcOrd="2" destOrd="0" parTransId="{B3B02139-7ABB-40EE-9EAE-DCA9D52BDEAD}" sibTransId="{F4AB69CF-25DD-4691-965B-D5404B1DC394}"/>
    <dgm:cxn modelId="{2DC929A7-DFD9-4027-BD39-B964FB376A06}" srcId="{11CB542C-9677-4EC0-8E51-A90624DD082B}" destId="{0291D05A-2FC2-4C16-BE0A-0EE1955AFB36}" srcOrd="0" destOrd="0" parTransId="{5ED45341-2E27-4A96-8D0B-E4BF87EF3ECC}" sibTransId="{3F4279AF-67D4-4ED5-8F40-E46FB48BC6A2}"/>
    <dgm:cxn modelId="{8CA02AB0-C254-4D58-A148-6F9FB50EF3E2}" srcId="{D5EDD07D-8B4C-4C79-ABCA-F5128156784E}" destId="{8767509C-4417-4519-8B09-922F0CDF9E6E}" srcOrd="0" destOrd="0" parTransId="{29ACAC0C-3E1A-4AEF-903A-4C498272E3B9}" sibTransId="{514F5EB2-AB71-4ED2-B039-8615B1725111}"/>
    <dgm:cxn modelId="{4909ECBA-2B81-40B0-93C3-15B9D652E6FA}" srcId="{75BD40E9-986B-4844-B85C-9C601DF57861}" destId="{69C9E975-4713-4C9C-BD9B-474122D80908}" srcOrd="0" destOrd="0" parTransId="{71362394-9D86-4615-A25B-00F1293CF66A}" sibTransId="{15A2C7A5-0138-4A5D-8F1A-3EB6ED0B6C7E}"/>
    <dgm:cxn modelId="{DD3543CD-9F8F-453D-AEFD-ADAE987CFB3A}" srcId="{11CB542C-9677-4EC0-8E51-A90624DD082B}" destId="{75BD40E9-986B-4844-B85C-9C601DF57861}" srcOrd="3" destOrd="0" parTransId="{86F87042-7440-43BD-A10B-2D159D9A7E97}" sibTransId="{DD920247-AA6A-4942-A1DE-2292E0C3C0E4}"/>
    <dgm:cxn modelId="{1E2321DA-B37A-4F8B-915A-2E9AFD101F8F}" type="presOf" srcId="{355C1EB0-DD77-407C-A67C-74A5F2B0CD6F}" destId="{805FE433-F61C-4E69-B0E2-317C07DBBF27}" srcOrd="0" destOrd="0" presId="urn:microsoft.com/office/officeart/2005/8/layout/vList2"/>
    <dgm:cxn modelId="{8593F9F9-C812-412D-8A2C-90155D177BDC}" type="presOf" srcId="{75BD40E9-986B-4844-B85C-9C601DF57861}" destId="{17094504-3B6D-440B-B806-8F728D181625}" srcOrd="0" destOrd="0" presId="urn:microsoft.com/office/officeart/2005/8/layout/vList2"/>
    <dgm:cxn modelId="{2C446FAA-BE00-4974-86D4-52EC3C0CA342}" type="presParOf" srcId="{9788E272-5137-4A49-8433-C38A001FAB66}" destId="{3334E8E7-8823-41E5-B882-D30F574338BC}" srcOrd="0" destOrd="0" presId="urn:microsoft.com/office/officeart/2005/8/layout/vList2"/>
    <dgm:cxn modelId="{FE54DC19-2200-4AC5-BE01-5963D9B7D48E}" type="presParOf" srcId="{9788E272-5137-4A49-8433-C38A001FAB66}" destId="{A7AF5DDF-C28D-4276-975F-F734933B5923}" srcOrd="1" destOrd="0" presId="urn:microsoft.com/office/officeart/2005/8/layout/vList2"/>
    <dgm:cxn modelId="{AC042BF1-F6E9-4170-990D-8696E05A4664}" type="presParOf" srcId="{9788E272-5137-4A49-8433-C38A001FAB66}" destId="{7090BF02-78BC-4D01-9D70-5F9CE1A315FC}" srcOrd="2" destOrd="0" presId="urn:microsoft.com/office/officeart/2005/8/layout/vList2"/>
    <dgm:cxn modelId="{F9AF69EF-999F-4A43-8F8D-904248A82786}" type="presParOf" srcId="{9788E272-5137-4A49-8433-C38A001FAB66}" destId="{805FE433-F61C-4E69-B0E2-317C07DBBF27}" srcOrd="3" destOrd="0" presId="urn:microsoft.com/office/officeart/2005/8/layout/vList2"/>
    <dgm:cxn modelId="{2B788EE4-719E-48A4-A5EF-7E1B0577E460}" type="presParOf" srcId="{9788E272-5137-4A49-8433-C38A001FAB66}" destId="{05D8F287-E51F-45BD-B5F3-5863060AC603}" srcOrd="4" destOrd="0" presId="urn:microsoft.com/office/officeart/2005/8/layout/vList2"/>
    <dgm:cxn modelId="{F94606D9-D53C-412C-88A1-1ABD6E3136BE}" type="presParOf" srcId="{9788E272-5137-4A49-8433-C38A001FAB66}" destId="{610DE77D-5518-4DB7-8581-387D8C46D3ED}" srcOrd="5" destOrd="0" presId="urn:microsoft.com/office/officeart/2005/8/layout/vList2"/>
    <dgm:cxn modelId="{FB8210B9-8AA6-47D9-BCAD-25CD7266DCEB}" type="presParOf" srcId="{9788E272-5137-4A49-8433-C38A001FAB66}" destId="{17094504-3B6D-440B-B806-8F728D181625}" srcOrd="6" destOrd="0" presId="urn:microsoft.com/office/officeart/2005/8/layout/vList2"/>
    <dgm:cxn modelId="{3F16CDB9-F007-4569-80C6-AF7090269A52}" type="presParOf" srcId="{9788E272-5137-4A49-8433-C38A001FAB66}" destId="{8876773B-D8C8-4149-A2B9-2B2B8A280CB5}"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E424BF-DC6F-4531-BBBD-D9E953AA9ACB}">
      <dsp:nvSpPr>
        <dsp:cNvPr id="0" name=""/>
        <dsp:cNvSpPr/>
      </dsp:nvSpPr>
      <dsp:spPr>
        <a:xfrm>
          <a:off x="0" y="530621"/>
          <a:ext cx="2309812" cy="13858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Radiology</a:t>
          </a:r>
        </a:p>
      </dsp:txBody>
      <dsp:txXfrm>
        <a:off x="0" y="530621"/>
        <a:ext cx="2309812" cy="1385887"/>
      </dsp:txXfrm>
    </dsp:sp>
    <dsp:sp modelId="{2D5FAAC0-B761-4043-B2B6-FB263B35ACA2}">
      <dsp:nvSpPr>
        <dsp:cNvPr id="0" name=""/>
        <dsp:cNvSpPr/>
      </dsp:nvSpPr>
      <dsp:spPr>
        <a:xfrm>
          <a:off x="2540793" y="530621"/>
          <a:ext cx="2309812" cy="13858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Pathology</a:t>
          </a:r>
        </a:p>
      </dsp:txBody>
      <dsp:txXfrm>
        <a:off x="2540793" y="530621"/>
        <a:ext cx="2309812" cy="1385887"/>
      </dsp:txXfrm>
    </dsp:sp>
    <dsp:sp modelId="{C0CC93C6-F17D-4B35-AD2F-763A704EF36F}">
      <dsp:nvSpPr>
        <dsp:cNvPr id="0" name=""/>
        <dsp:cNvSpPr/>
      </dsp:nvSpPr>
      <dsp:spPr>
        <a:xfrm>
          <a:off x="5081587" y="530621"/>
          <a:ext cx="2309812" cy="13858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Radiation Oncology</a:t>
          </a:r>
        </a:p>
      </dsp:txBody>
      <dsp:txXfrm>
        <a:off x="5081587" y="530621"/>
        <a:ext cx="2309812" cy="1385887"/>
      </dsp:txXfrm>
    </dsp:sp>
    <dsp:sp modelId="{CC2D57C8-6B65-408E-99FE-C5C25C1F52CF}">
      <dsp:nvSpPr>
        <dsp:cNvPr id="0" name=""/>
        <dsp:cNvSpPr/>
      </dsp:nvSpPr>
      <dsp:spPr>
        <a:xfrm>
          <a:off x="1270396" y="2147490"/>
          <a:ext cx="2309812" cy="13858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Hematology/Oncology</a:t>
          </a:r>
        </a:p>
      </dsp:txBody>
      <dsp:txXfrm>
        <a:off x="1270396" y="2147490"/>
        <a:ext cx="2309812" cy="1385887"/>
      </dsp:txXfrm>
    </dsp:sp>
    <dsp:sp modelId="{F48A0868-8809-4D2A-8648-80603CFA7C6F}">
      <dsp:nvSpPr>
        <dsp:cNvPr id="0" name=""/>
        <dsp:cNvSpPr/>
      </dsp:nvSpPr>
      <dsp:spPr>
        <a:xfrm>
          <a:off x="3811190" y="2147490"/>
          <a:ext cx="2309812" cy="13858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Surgery</a:t>
          </a:r>
        </a:p>
      </dsp:txBody>
      <dsp:txXfrm>
        <a:off x="3811190" y="2147490"/>
        <a:ext cx="2309812" cy="13858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6E1E70-0ABD-4510-9C3D-0385C3CD0DE2}">
      <dsp:nvSpPr>
        <dsp:cNvPr id="0" name=""/>
        <dsp:cNvSpPr/>
      </dsp:nvSpPr>
      <dsp:spPr>
        <a:xfrm>
          <a:off x="2101619" y="2220663"/>
          <a:ext cx="1740360" cy="1740360"/>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en-US" sz="3000" kern="1200" dirty="0"/>
            <a:t>Long-Term Care</a:t>
          </a:r>
        </a:p>
      </dsp:txBody>
      <dsp:txXfrm>
        <a:off x="2356489" y="2475533"/>
        <a:ext cx="1230620" cy="1230620"/>
      </dsp:txXfrm>
    </dsp:sp>
    <dsp:sp modelId="{7DB9DD18-3EAE-4684-BCAE-99066815F67F}">
      <dsp:nvSpPr>
        <dsp:cNvPr id="0" name=""/>
        <dsp:cNvSpPr/>
      </dsp:nvSpPr>
      <dsp:spPr>
        <a:xfrm rot="12900000">
          <a:off x="849663" y="1872351"/>
          <a:ext cx="1472263" cy="49600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052F76-2940-4639-AE7A-F48E6A921EEC}">
      <dsp:nvSpPr>
        <dsp:cNvPr id="0" name=""/>
        <dsp:cNvSpPr/>
      </dsp:nvSpPr>
      <dsp:spPr>
        <a:xfrm>
          <a:off x="156120" y="1036788"/>
          <a:ext cx="1653342" cy="1322673"/>
        </a:xfrm>
        <a:prstGeom prst="roundRect">
          <a:avLst>
            <a:gd name="adj" fmla="val 1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Long-Term Care Facility</a:t>
          </a:r>
        </a:p>
      </dsp:txBody>
      <dsp:txXfrm>
        <a:off x="194860" y="1075528"/>
        <a:ext cx="1575862" cy="1245193"/>
      </dsp:txXfrm>
    </dsp:sp>
    <dsp:sp modelId="{383D5F7A-B934-4827-9EA7-16A6B4A56B4C}">
      <dsp:nvSpPr>
        <dsp:cNvPr id="0" name=""/>
        <dsp:cNvSpPr/>
      </dsp:nvSpPr>
      <dsp:spPr>
        <a:xfrm rot="16200000">
          <a:off x="2235668" y="1150843"/>
          <a:ext cx="1472263" cy="49600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BE2F32-3C04-4C2A-86B0-60253D56AF9A}">
      <dsp:nvSpPr>
        <dsp:cNvPr id="0" name=""/>
        <dsp:cNvSpPr/>
      </dsp:nvSpPr>
      <dsp:spPr>
        <a:xfrm>
          <a:off x="2145128" y="1376"/>
          <a:ext cx="1653342" cy="1322673"/>
        </a:xfrm>
        <a:prstGeom prst="roundRect">
          <a:avLst>
            <a:gd name="adj" fmla="val 1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Person’s Home</a:t>
          </a:r>
        </a:p>
      </dsp:txBody>
      <dsp:txXfrm>
        <a:off x="2183868" y="40116"/>
        <a:ext cx="1575862" cy="1245193"/>
      </dsp:txXfrm>
    </dsp:sp>
    <dsp:sp modelId="{F5D4189E-F71E-42AB-83C4-34813DA949D9}">
      <dsp:nvSpPr>
        <dsp:cNvPr id="0" name=""/>
        <dsp:cNvSpPr/>
      </dsp:nvSpPr>
      <dsp:spPr>
        <a:xfrm rot="19500000">
          <a:off x="3621672" y="1872351"/>
          <a:ext cx="1472263" cy="49600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3F705D-931B-471B-AB9E-8711129112D5}">
      <dsp:nvSpPr>
        <dsp:cNvPr id="0" name=""/>
        <dsp:cNvSpPr/>
      </dsp:nvSpPr>
      <dsp:spPr>
        <a:xfrm>
          <a:off x="4134137" y="1036788"/>
          <a:ext cx="1653342" cy="1322673"/>
        </a:xfrm>
        <a:prstGeom prst="roundRect">
          <a:avLst>
            <a:gd name="adj" fmla="val 1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Assisted Living Facility</a:t>
          </a:r>
        </a:p>
      </dsp:txBody>
      <dsp:txXfrm>
        <a:off x="4172877" y="1075528"/>
        <a:ext cx="1575862" cy="12451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34C86-0E40-4213-B8FE-BDF97BD62124}">
      <dsp:nvSpPr>
        <dsp:cNvPr id="0" name=""/>
        <dsp:cNvSpPr/>
      </dsp:nvSpPr>
      <dsp:spPr>
        <a:xfrm>
          <a:off x="2033825" y="1657545"/>
          <a:ext cx="1875948" cy="1875948"/>
        </a:xfrm>
        <a:prstGeom prst="ellipse">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Hospice Care</a:t>
          </a:r>
        </a:p>
      </dsp:txBody>
      <dsp:txXfrm>
        <a:off x="2308551" y="1932271"/>
        <a:ext cx="1326496" cy="1326496"/>
      </dsp:txXfrm>
    </dsp:sp>
    <dsp:sp modelId="{1A2BC649-12BD-4C1D-A6E7-213DBBD24ECB}">
      <dsp:nvSpPr>
        <dsp:cNvPr id="0" name=""/>
        <dsp:cNvSpPr/>
      </dsp:nvSpPr>
      <dsp:spPr>
        <a:xfrm rot="12900000">
          <a:off x="759196" y="1307137"/>
          <a:ext cx="1508757" cy="53464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1AF7D4-569B-4A2E-A56D-DA54830D07AA}">
      <dsp:nvSpPr>
        <dsp:cNvPr id="0" name=""/>
        <dsp:cNvSpPr/>
      </dsp:nvSpPr>
      <dsp:spPr>
        <a:xfrm>
          <a:off x="4548" y="428905"/>
          <a:ext cx="1782151" cy="1425721"/>
        </a:xfrm>
        <a:prstGeom prst="roundRect">
          <a:avLst>
            <a:gd name="adj" fmla="val 1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US" sz="3100" kern="1200" dirty="0"/>
            <a:t>A Person’s Home</a:t>
          </a:r>
        </a:p>
      </dsp:txBody>
      <dsp:txXfrm>
        <a:off x="46306" y="470663"/>
        <a:ext cx="1698635" cy="1342205"/>
      </dsp:txXfrm>
    </dsp:sp>
    <dsp:sp modelId="{0C89E731-B80E-4886-84ED-A1924B0CE5C8}">
      <dsp:nvSpPr>
        <dsp:cNvPr id="0" name=""/>
        <dsp:cNvSpPr/>
      </dsp:nvSpPr>
      <dsp:spPr>
        <a:xfrm rot="19500000">
          <a:off x="3675646" y="1307137"/>
          <a:ext cx="1508757" cy="53464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700362D-2457-4E2D-B9F1-D47F1F1F252F}">
      <dsp:nvSpPr>
        <dsp:cNvPr id="0" name=""/>
        <dsp:cNvSpPr/>
      </dsp:nvSpPr>
      <dsp:spPr>
        <a:xfrm>
          <a:off x="4156900" y="428905"/>
          <a:ext cx="1782151" cy="1425721"/>
        </a:xfrm>
        <a:prstGeom prst="roundRect">
          <a:avLst>
            <a:gd name="adj" fmla="val 10000"/>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59055" rIns="59055" bIns="59055" numCol="1" spcCol="1270" anchor="ctr" anchorCtr="0">
          <a:noAutofit/>
        </a:bodyPr>
        <a:lstStyle/>
        <a:p>
          <a:pPr marL="0" lvl="0" indent="0" algn="ctr" defTabSz="1377950">
            <a:lnSpc>
              <a:spcPct val="90000"/>
            </a:lnSpc>
            <a:spcBef>
              <a:spcPct val="0"/>
            </a:spcBef>
            <a:spcAft>
              <a:spcPct val="35000"/>
            </a:spcAft>
            <a:buNone/>
          </a:pPr>
          <a:r>
            <a:rPr lang="en-US" sz="3100" kern="1200" dirty="0"/>
            <a:t>Hospice Care Facility</a:t>
          </a:r>
        </a:p>
      </dsp:txBody>
      <dsp:txXfrm>
        <a:off x="4198658" y="470663"/>
        <a:ext cx="1698635" cy="13422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34E8E7-8823-41E5-B882-D30F574338BC}">
      <dsp:nvSpPr>
        <dsp:cNvPr id="0" name=""/>
        <dsp:cNvSpPr/>
      </dsp:nvSpPr>
      <dsp:spPr>
        <a:xfrm>
          <a:off x="0" y="72757"/>
          <a:ext cx="8229600" cy="51480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dirty="0"/>
            <a:t>Occupational Therapists</a:t>
          </a:r>
          <a:endParaRPr lang="en-US" sz="2200" kern="1200" dirty="0"/>
        </a:p>
      </dsp:txBody>
      <dsp:txXfrm>
        <a:off x="25130" y="97887"/>
        <a:ext cx="8179340" cy="464540"/>
      </dsp:txXfrm>
    </dsp:sp>
    <dsp:sp modelId="{A7AF5DDF-C28D-4276-975F-F734933B5923}">
      <dsp:nvSpPr>
        <dsp:cNvPr id="0" name=""/>
        <dsp:cNvSpPr/>
      </dsp:nvSpPr>
      <dsp:spPr>
        <a:xfrm>
          <a:off x="0" y="587557"/>
          <a:ext cx="82296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Work with patients who have physical, mental or developmental disabilities</a:t>
          </a:r>
        </a:p>
      </dsp:txBody>
      <dsp:txXfrm>
        <a:off x="0" y="587557"/>
        <a:ext cx="8229600" cy="364320"/>
      </dsp:txXfrm>
    </dsp:sp>
    <dsp:sp modelId="{7090BF02-78BC-4D01-9D70-5F9CE1A315FC}">
      <dsp:nvSpPr>
        <dsp:cNvPr id="0" name=""/>
        <dsp:cNvSpPr/>
      </dsp:nvSpPr>
      <dsp:spPr>
        <a:xfrm>
          <a:off x="0" y="951877"/>
          <a:ext cx="8229600" cy="51480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a:t>Physical Therapists</a:t>
          </a:r>
          <a:endParaRPr lang="en-US" sz="2200" kern="1200"/>
        </a:p>
      </dsp:txBody>
      <dsp:txXfrm>
        <a:off x="25130" y="977007"/>
        <a:ext cx="8179340" cy="464540"/>
      </dsp:txXfrm>
    </dsp:sp>
    <dsp:sp modelId="{805FE433-F61C-4E69-B0E2-317C07DBBF27}">
      <dsp:nvSpPr>
        <dsp:cNvPr id="0" name=""/>
        <dsp:cNvSpPr/>
      </dsp:nvSpPr>
      <dsp:spPr>
        <a:xfrm>
          <a:off x="0" y="1466677"/>
          <a:ext cx="82296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Test patient’s strength and ability to move and create a treatment plan</a:t>
          </a:r>
        </a:p>
      </dsp:txBody>
      <dsp:txXfrm>
        <a:off x="0" y="1466677"/>
        <a:ext cx="8229600" cy="364320"/>
      </dsp:txXfrm>
    </dsp:sp>
    <dsp:sp modelId="{05D8F287-E51F-45BD-B5F3-5863060AC603}">
      <dsp:nvSpPr>
        <dsp:cNvPr id="0" name=""/>
        <dsp:cNvSpPr/>
      </dsp:nvSpPr>
      <dsp:spPr>
        <a:xfrm>
          <a:off x="0" y="1830997"/>
          <a:ext cx="8229600" cy="51480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dirty="0"/>
            <a:t>Respiratory Therapists</a:t>
          </a:r>
          <a:endParaRPr lang="en-US" sz="2200" kern="1200" dirty="0"/>
        </a:p>
      </dsp:txBody>
      <dsp:txXfrm>
        <a:off x="25130" y="1856127"/>
        <a:ext cx="8179340" cy="464540"/>
      </dsp:txXfrm>
    </dsp:sp>
    <dsp:sp modelId="{610DE77D-5518-4DB7-8581-387D8C46D3ED}">
      <dsp:nvSpPr>
        <dsp:cNvPr id="0" name=""/>
        <dsp:cNvSpPr/>
      </dsp:nvSpPr>
      <dsp:spPr>
        <a:xfrm>
          <a:off x="0" y="2345797"/>
          <a:ext cx="82296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a:t>Treat and care for patients with breathing problems</a:t>
          </a:r>
        </a:p>
      </dsp:txBody>
      <dsp:txXfrm>
        <a:off x="0" y="2345797"/>
        <a:ext cx="8229600" cy="364320"/>
      </dsp:txXfrm>
    </dsp:sp>
    <dsp:sp modelId="{17094504-3B6D-440B-B806-8F728D181625}">
      <dsp:nvSpPr>
        <dsp:cNvPr id="0" name=""/>
        <dsp:cNvSpPr/>
      </dsp:nvSpPr>
      <dsp:spPr>
        <a:xfrm>
          <a:off x="0" y="2710117"/>
          <a:ext cx="8229600" cy="51480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1" kern="1200" dirty="0"/>
            <a:t>Speech Therapists</a:t>
          </a:r>
          <a:endParaRPr lang="en-US" sz="2200" kern="1200" dirty="0"/>
        </a:p>
      </dsp:txBody>
      <dsp:txXfrm>
        <a:off x="25130" y="2735247"/>
        <a:ext cx="8179340" cy="464540"/>
      </dsp:txXfrm>
    </dsp:sp>
    <dsp:sp modelId="{8876773B-D8C8-4149-A2B9-2B2B8A280CB5}">
      <dsp:nvSpPr>
        <dsp:cNvPr id="0" name=""/>
        <dsp:cNvSpPr/>
      </dsp:nvSpPr>
      <dsp:spPr>
        <a:xfrm>
          <a:off x="0" y="3224917"/>
          <a:ext cx="8229600" cy="512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Work with patients who have problems related to speech, communication or swallowing</a:t>
          </a:r>
        </a:p>
      </dsp:txBody>
      <dsp:txXfrm>
        <a:off x="0" y="3224917"/>
        <a:ext cx="8229600" cy="51232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23D4A36D-E0E0-4A0D-958D-803778F20342}" type="datetimeFigureOut">
              <a:rPr lang="en-US" smtClean="0"/>
              <a:pPr/>
              <a:t>10/1/2021</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2361CCB2-BA87-4E65-9DDD-3A031EC89471}" type="datetimeFigureOut">
              <a:rPr lang="en-US" smtClean="0"/>
              <a:pPr/>
              <a:t>10/1/2021</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defTabSz="915772">
              <a:defRPr/>
            </a:pPr>
            <a:endParaRPr lang="en-US" dirty="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7046" indent="-275786" eaLnBrk="0" hangingPunct="0">
              <a:defRPr>
                <a:solidFill>
                  <a:schemeClr val="tx1"/>
                </a:solidFill>
                <a:latin typeface="Arial" pitchFamily="34" charset="0"/>
                <a:cs typeface="Arial" pitchFamily="34" charset="0"/>
              </a:defRPr>
            </a:lvl2pPr>
            <a:lvl3pPr marL="1103147" indent="-220629" eaLnBrk="0" hangingPunct="0">
              <a:defRPr>
                <a:solidFill>
                  <a:schemeClr val="tx1"/>
                </a:solidFill>
                <a:latin typeface="Arial" pitchFamily="34" charset="0"/>
                <a:cs typeface="Arial" pitchFamily="34" charset="0"/>
              </a:defRPr>
            </a:lvl3pPr>
            <a:lvl4pPr marL="1544406" indent="-220629" eaLnBrk="0" hangingPunct="0">
              <a:defRPr>
                <a:solidFill>
                  <a:schemeClr val="tx1"/>
                </a:solidFill>
                <a:latin typeface="Arial" pitchFamily="34" charset="0"/>
                <a:cs typeface="Arial" pitchFamily="34" charset="0"/>
              </a:defRPr>
            </a:lvl4pPr>
            <a:lvl5pPr marL="1985664" indent="-220629" eaLnBrk="0" hangingPunct="0">
              <a:defRPr>
                <a:solidFill>
                  <a:schemeClr val="tx1"/>
                </a:solidFill>
                <a:latin typeface="Arial" pitchFamily="34" charset="0"/>
                <a:cs typeface="Arial" pitchFamily="34" charset="0"/>
              </a:defRPr>
            </a:lvl5pPr>
            <a:lvl6pPr marL="2426924" indent="-220629" eaLnBrk="0" fontAlgn="base" hangingPunct="0">
              <a:spcBef>
                <a:spcPct val="0"/>
              </a:spcBef>
              <a:spcAft>
                <a:spcPct val="0"/>
              </a:spcAft>
              <a:defRPr>
                <a:solidFill>
                  <a:schemeClr val="tx1"/>
                </a:solidFill>
                <a:latin typeface="Arial" pitchFamily="34" charset="0"/>
                <a:cs typeface="Arial" pitchFamily="34" charset="0"/>
              </a:defRPr>
            </a:lvl6pPr>
            <a:lvl7pPr marL="2868183" indent="-220629" eaLnBrk="0" fontAlgn="base" hangingPunct="0">
              <a:spcBef>
                <a:spcPct val="0"/>
              </a:spcBef>
              <a:spcAft>
                <a:spcPct val="0"/>
              </a:spcAft>
              <a:defRPr>
                <a:solidFill>
                  <a:schemeClr val="tx1"/>
                </a:solidFill>
                <a:latin typeface="Arial" pitchFamily="34" charset="0"/>
                <a:cs typeface="Arial" pitchFamily="34" charset="0"/>
              </a:defRPr>
            </a:lvl7pPr>
            <a:lvl8pPr marL="3309440" indent="-220629" eaLnBrk="0" fontAlgn="base" hangingPunct="0">
              <a:spcBef>
                <a:spcPct val="0"/>
              </a:spcBef>
              <a:spcAft>
                <a:spcPct val="0"/>
              </a:spcAft>
              <a:defRPr>
                <a:solidFill>
                  <a:schemeClr val="tx1"/>
                </a:solidFill>
                <a:latin typeface="Arial" pitchFamily="34" charset="0"/>
                <a:cs typeface="Arial" pitchFamily="34" charset="0"/>
              </a:defRPr>
            </a:lvl8pPr>
            <a:lvl9pPr marL="3750700" indent="-22062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dirty="0"/>
              <a:t>Primary care doctors can also be called general practitioners, general internists, or family doctors. Other primary care providers include pediatricians, which are doctors for babies and children, physician assistants, and nurse practitioners. </a:t>
            </a:r>
            <a:r>
              <a:rPr lang="en-US" sz="1200" kern="1200" dirty="0">
                <a:solidFill>
                  <a:schemeClr val="tx1"/>
                </a:solidFill>
                <a:effectLst/>
                <a:latin typeface="+mn-lt"/>
                <a:ea typeface="+mn-ea"/>
                <a:cs typeface="+mn-cs"/>
              </a:rPr>
              <a:t>Cancer patients may see oncology specialists or other specialists for general care, comorbidities, or issues related to their cancer care. These include Gynecologists, physical therapists, social workers, cardiologists, surgeons, and palliative care specialists. Please see a full list of medical specialties in the resources section of the learning management system.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10</a:t>
            </a:fld>
            <a:endParaRPr lang="en-US"/>
          </a:p>
        </p:txBody>
      </p:sp>
    </p:spTree>
    <p:extLst>
      <p:ext uri="{BB962C8B-B14F-4D97-AF65-F5344CB8AC3E}">
        <p14:creationId xmlns:p14="http://schemas.microsoft.com/office/powerpoint/2010/main" val="181402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Within oncology</a:t>
            </a:r>
            <a:r>
              <a:rPr lang="en-US" baseline="0" dirty="0"/>
              <a:t> there are several types of specialties. Although some of these may sound similar, specialists in these fields provide very different services.</a:t>
            </a:r>
          </a:p>
          <a:p>
            <a:endParaRPr lang="en-US" baseline="0" dirty="0"/>
          </a:p>
          <a:p>
            <a:pPr marL="171707" indent="-171707">
              <a:buFont typeface="Arial" panose="020B0604020202020204" pitchFamily="34" charset="0"/>
              <a:buChar char="•"/>
            </a:pPr>
            <a:r>
              <a:rPr lang="en-US" baseline="0" dirty="0"/>
              <a:t>Radiology is the medical field of imaging. Doctors trained in this field are called radiologists. Radiologists provide diagnostic services for patients by taking images of the body. This field is not limited to cancer. Radiologists are focused on the detection of cancer.</a:t>
            </a:r>
          </a:p>
          <a:p>
            <a:pPr marL="171707" indent="-171707">
              <a:buFont typeface="Arial" panose="020B0604020202020204" pitchFamily="34" charset="0"/>
              <a:buChar char="•"/>
            </a:pPr>
            <a:r>
              <a:rPr lang="en-US" baseline="0" dirty="0"/>
              <a:t>Pathology is the field focused on diagnosis. Doctors trained in this field are called pathologists. They look at body fluids like blood and urine as well as tissue samples to diagnose cancer.</a:t>
            </a:r>
          </a:p>
          <a:p>
            <a:pPr marL="171707" indent="-171707">
              <a:buFont typeface="Arial" panose="020B0604020202020204" pitchFamily="34" charset="0"/>
              <a:buChar char="•"/>
            </a:pPr>
            <a:r>
              <a:rPr lang="en-US" baseline="0" dirty="0"/>
              <a:t>Radiation oncology is a field focused on providing cancer treatment to patients using radiation. Doctors trained in this field are called radiation oncologists. </a:t>
            </a:r>
          </a:p>
          <a:p>
            <a:pPr marL="171707" indent="-171707">
              <a:buFont typeface="Arial" panose="020B0604020202020204" pitchFamily="34" charset="0"/>
              <a:buChar char="•"/>
            </a:pPr>
            <a:r>
              <a:rPr lang="en-US" dirty="0"/>
              <a:t>Hematology/oncology is the specialty that</a:t>
            </a:r>
            <a:r>
              <a:rPr lang="en-US" baseline="0" dirty="0"/>
              <a:t> provides chemotherapy treatment to cancer patients. Doctors who practice in this field are called medical oncologists or simply oncologists. </a:t>
            </a:r>
          </a:p>
          <a:p>
            <a:pPr marL="171707" indent="-171707">
              <a:buFont typeface="Arial" panose="020B0604020202020204" pitchFamily="34" charset="0"/>
              <a:buChar char="•"/>
            </a:pPr>
            <a:r>
              <a:rPr lang="en-US" baseline="0" dirty="0"/>
              <a:t>Surgery is another specialty that treats cancer patients. Doctors who practice surgery are called surgeons. </a:t>
            </a: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11</a:t>
            </a:fld>
            <a:endParaRPr lang="en-US"/>
          </a:p>
        </p:txBody>
      </p:sp>
    </p:spTree>
    <p:extLst>
      <p:ext uri="{BB962C8B-B14F-4D97-AF65-F5344CB8AC3E}">
        <p14:creationId xmlns:p14="http://schemas.microsoft.com/office/powerpoint/2010/main" val="1361086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sz="1200" kern="1200" dirty="0">
                <a:solidFill>
                  <a:schemeClr val="tx1"/>
                </a:solidFill>
                <a:effectLst/>
                <a:latin typeface="+mn-lt"/>
                <a:ea typeface="+mn-ea"/>
                <a:cs typeface="+mn-cs"/>
              </a:rPr>
              <a:t>Many hospitals have emergency departments for medical concerns such as chest pain, difficulty breathing, heart attack, serious injury, bleeding that will not stop, mental crisis, high fevers, and seizures.</a:t>
            </a:r>
          </a:p>
          <a:p>
            <a:pPr eaLnBrk="1" hangingPunct="1">
              <a:spcBef>
                <a:spcPct val="0"/>
              </a:spcBef>
            </a:pPr>
            <a:endParaRPr lang="en-US" alt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12</a:t>
            </a:fld>
            <a:endParaRPr lang="en-US"/>
          </a:p>
        </p:txBody>
      </p:sp>
    </p:spTree>
    <p:extLst>
      <p:ext uri="{BB962C8B-B14F-4D97-AF65-F5344CB8AC3E}">
        <p14:creationId xmlns:p14="http://schemas.microsoft.com/office/powerpoint/2010/main" val="2341111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3200" b="0" i="0" u="none" strike="noStrike" kern="0" cap="none" spc="0" normalizeH="0" baseline="0" noProof="0" dirty="0">
                <a:ln>
                  <a:noFill/>
                </a:ln>
                <a:solidFill>
                  <a:srgbClr val="000000">
                    <a:lumMod val="75000"/>
                    <a:lumOff val="25000"/>
                  </a:srgbClr>
                </a:solidFill>
                <a:effectLst/>
                <a:uLnTx/>
                <a:uFillTx/>
                <a:latin typeface="Arial"/>
                <a:ea typeface="+mn-ea"/>
                <a:cs typeface="+mn-cs"/>
              </a:rPr>
              <a:t>The correct answer is true. Let's talk more about this.</a:t>
            </a:r>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13</a:t>
            </a:fld>
            <a:endParaRPr lang="en-US"/>
          </a:p>
        </p:txBody>
      </p:sp>
    </p:spTree>
    <p:extLst>
      <p:ext uri="{BB962C8B-B14F-4D97-AF65-F5344CB8AC3E}">
        <p14:creationId xmlns:p14="http://schemas.microsoft.com/office/powerpoint/2010/main" val="1346907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mn-lt"/>
                <a:ea typeface="+mn-ea"/>
                <a:cs typeface="+mn-cs"/>
              </a:rPr>
              <a:t>A U.S. law called the Emergency Medical Treatment and Active Labor Act states that hospitals and ambulance services must provide care to stabilize anyone who needs emergency care regardless of their ability to pay.</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mn-lt"/>
                <a:ea typeface="+mn-ea"/>
                <a:cs typeface="+mn-cs"/>
              </a:rPr>
              <a:t>Sometimes uninsured people go to the emergency room for care because they have no access to primary care. Hospitals must "write off" these unpaid medical bills as charity or business loss, which can increase the overall cost of care.  As a result, some hospitals are closing emergency rooms, even though there is a rising need for emergency care. </a:t>
            </a:r>
          </a:p>
          <a:p>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14</a:t>
            </a:fld>
            <a:endParaRPr lang="en-US"/>
          </a:p>
        </p:txBody>
      </p:sp>
    </p:spTree>
    <p:extLst>
      <p:ext uri="{BB962C8B-B14F-4D97-AF65-F5344CB8AC3E}">
        <p14:creationId xmlns:p14="http://schemas.microsoft.com/office/powerpoint/2010/main" val="33599263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Sometimes a person needs immediate care but it is not an emergency. Urgent Care can help in this case. Examples of urgent care needs are minor cuts or burns, stomach aches, sprains, ear or throat infections</a:t>
            </a:r>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15</a:t>
            </a:fld>
            <a:endParaRPr lang="en-US"/>
          </a:p>
        </p:txBody>
      </p:sp>
    </p:spTree>
    <p:extLst>
      <p:ext uri="{BB962C8B-B14F-4D97-AF65-F5344CB8AC3E}">
        <p14:creationId xmlns:p14="http://schemas.microsoft.com/office/powerpoint/2010/main" val="9855107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defRPr/>
            </a:pPr>
            <a:r>
              <a:rPr lang="en-US" altLang="en-US" dirty="0"/>
              <a:t>A patient may not be able to rely on a caregiver they know. Long-term care facilities may be able to help the patient receive the care they need. </a:t>
            </a:r>
          </a:p>
          <a:p>
            <a:pPr eaLnBrk="1" hangingPunct="1">
              <a:spcBef>
                <a:spcPct val="0"/>
              </a:spcBef>
              <a:defRPr/>
            </a:pPr>
            <a:endParaRPr lang="en-US" altLang="en-US" dirty="0"/>
          </a:p>
          <a:p>
            <a:pPr eaLnBrk="1" hangingPunct="1">
              <a:spcBef>
                <a:spcPct val="0"/>
              </a:spcBef>
              <a:defRPr/>
            </a:pPr>
            <a:r>
              <a:rPr lang="en-US" altLang="en-US" dirty="0"/>
              <a:t>Long term care can be provided in a: </a:t>
            </a:r>
          </a:p>
          <a:p>
            <a:pPr marL="171707" indent="-171707">
              <a:spcBef>
                <a:spcPct val="0"/>
              </a:spcBef>
              <a:buFont typeface="Arial" panose="020B0604020202020204" pitchFamily="34" charset="0"/>
              <a:buChar char="•"/>
              <a:defRPr/>
            </a:pPr>
            <a:r>
              <a:rPr lang="en-US" altLang="en-US" dirty="0"/>
              <a:t>person's home</a:t>
            </a:r>
          </a:p>
          <a:p>
            <a:pPr marL="171707" indent="-171707">
              <a:spcBef>
                <a:spcPct val="0"/>
              </a:spcBef>
              <a:buFont typeface="Arial" panose="020B0604020202020204" pitchFamily="34" charset="0"/>
              <a:buChar char="•"/>
              <a:defRPr/>
            </a:pPr>
            <a:r>
              <a:rPr lang="en-US" altLang="en-US" dirty="0"/>
              <a:t>long-term care facility </a:t>
            </a:r>
          </a:p>
          <a:p>
            <a:pPr marL="171707" indent="-171707">
              <a:spcBef>
                <a:spcPct val="0"/>
              </a:spcBef>
              <a:buFont typeface="Arial" panose="020B0604020202020204" pitchFamily="34" charset="0"/>
              <a:buChar char="•"/>
              <a:defRPr/>
            </a:pPr>
            <a:r>
              <a:rPr lang="en-US" altLang="en-US" dirty="0"/>
              <a:t>assisted living facility</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16</a:t>
            </a:fld>
            <a:endParaRPr lang="en-US"/>
          </a:p>
        </p:txBody>
      </p:sp>
    </p:spTree>
    <p:extLst>
      <p:ext uri="{BB962C8B-B14F-4D97-AF65-F5344CB8AC3E}">
        <p14:creationId xmlns:p14="http://schemas.microsoft.com/office/powerpoint/2010/main" val="1733356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altLang="en-US" dirty="0"/>
              <a:t>Hospice care is end-of-life care and may be provided by health professionals or volunteers in a person's home or in a hospice care facility. This type of care may combine medical, psychological and spiritual care.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17</a:t>
            </a:fld>
            <a:endParaRPr lang="en-US"/>
          </a:p>
        </p:txBody>
      </p:sp>
    </p:spTree>
    <p:extLst>
      <p:ext uri="{BB962C8B-B14F-4D97-AF65-F5344CB8AC3E}">
        <p14:creationId xmlns:p14="http://schemas.microsoft.com/office/powerpoint/2010/main" val="2757429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Special health care professionals are required for treating any mental health conditions a patient may experience. These mental health professionals, include psychiatrists, counselors, psychologists, and licensed clinical social workers. </a:t>
            </a:r>
          </a:p>
          <a:p>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18</a:t>
            </a:fld>
            <a:endParaRPr lang="en-US"/>
          </a:p>
        </p:txBody>
      </p:sp>
    </p:spTree>
    <p:extLst>
      <p:ext uri="{BB962C8B-B14F-4D97-AF65-F5344CB8AC3E}">
        <p14:creationId xmlns:p14="http://schemas.microsoft.com/office/powerpoint/2010/main" val="16892262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Cancer care is a team effort. Each health care provider is a member of the team with a special role. Some team members are doctors or technicians who help diagnose disease. Others are experts who treat disease or care for patients' physical and emotional needs.</a:t>
            </a:r>
          </a:p>
          <a:p>
            <a:pPr eaLnBrk="1" hangingPunct="1">
              <a:spcBef>
                <a:spcPct val="0"/>
              </a:spcBef>
            </a:pPr>
            <a:endParaRPr lang="en-US" altLang="en-US" dirty="0"/>
          </a:p>
          <a:p>
            <a:pPr eaLnBrk="1" hangingPunct="1">
              <a:spcBef>
                <a:spcPct val="0"/>
              </a:spcBef>
            </a:pPr>
            <a:r>
              <a:rPr lang="en-US" altLang="en-US" dirty="0"/>
              <a:t>In this part of the lesson you will learn about different types of health care providers, their jobs and their role on the health care team. You will also learn who the team members are for patients with cancer and different chronic diseases.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19</a:t>
            </a:fld>
            <a:endParaRPr lang="en-US"/>
          </a:p>
        </p:txBody>
      </p:sp>
    </p:spTree>
    <p:extLst>
      <p:ext uri="{BB962C8B-B14F-4D97-AF65-F5344CB8AC3E}">
        <p14:creationId xmlns:p14="http://schemas.microsoft.com/office/powerpoint/2010/main" val="3864571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We would like to acknowledge the Centers for Disease Control and Prevention for supporting this work. </a:t>
            </a:r>
          </a:p>
          <a:p>
            <a:endParaRPr lang="en-US" altLang="en-US" dirty="0"/>
          </a:p>
          <a:p>
            <a:r>
              <a:rPr lang="en-US" altLang="en-US" dirty="0"/>
              <a:t>We would also like to thank the Patient Navigator Training Collaborative of the Colorado School of Public Health for generously sharing materials from their in-person training, which we have adapted for this module. </a:t>
            </a:r>
          </a:p>
        </p:txBody>
      </p:sp>
      <p:sp>
        <p:nvSpPr>
          <p:cNvPr id="4" name="Slide Number Placeholder 3"/>
          <p:cNvSpPr>
            <a:spLocks noGrp="1"/>
          </p:cNvSpPr>
          <p:nvPr>
            <p:ph type="sldNum" sz="quarter" idx="10"/>
          </p:nvPr>
        </p:nvSpPr>
        <p:spPr/>
        <p:txBody>
          <a:bodyPr/>
          <a:lstStyle/>
          <a:p>
            <a:fld id="{C86F15E9-0BE7-4FE3-9441-9D32F4679029}" type="slidenum">
              <a:rPr lang="en-US" smtClean="0"/>
              <a:pPr/>
              <a:t>2</a:t>
            </a:fld>
            <a:endParaRPr lang="en-US"/>
          </a:p>
        </p:txBody>
      </p:sp>
    </p:spTree>
    <p:extLst>
      <p:ext uri="{BB962C8B-B14F-4D97-AF65-F5344CB8AC3E}">
        <p14:creationId xmlns:p14="http://schemas.microsoft.com/office/powerpoint/2010/main" val="3786622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Doctors or physicians are key members of the health care team. They have years of education and training. As we discussed, they may be primary care doctors or specialists.</a:t>
            </a:r>
          </a:p>
          <a:p>
            <a:r>
              <a:rPr lang="en-US" sz="1200" kern="1200" dirty="0">
                <a:solidFill>
                  <a:schemeClr val="tx1"/>
                </a:solidFill>
                <a:effectLst/>
                <a:latin typeface="+mn-lt"/>
                <a:ea typeface="+mn-ea"/>
                <a:cs typeface="+mn-cs"/>
              </a:rPr>
              <a:t>Primary care doctors focus on prevention and checkups and on diagnosing and treating some illnesses that don't require specialized attention. While specialists diagnose or treat specific short-term conditions or persistent or chronic diseases.</a:t>
            </a:r>
            <a:endParaRPr lang="en-US" dirty="0"/>
          </a:p>
        </p:txBody>
      </p:sp>
      <p:sp>
        <p:nvSpPr>
          <p:cNvPr id="4" name="Slide Number Placeholder 3"/>
          <p:cNvSpPr>
            <a:spLocks noGrp="1"/>
          </p:cNvSpPr>
          <p:nvPr>
            <p:ph type="sldNum" sz="quarter" idx="5"/>
          </p:nvPr>
        </p:nvSpPr>
        <p:spPr/>
        <p:txBody>
          <a:bodyPr/>
          <a:lstStyle/>
          <a:p>
            <a:fld id="{C86F15E9-0BE7-4FE3-9441-9D32F4679029}" type="slidenum">
              <a:rPr lang="en-US" smtClean="0"/>
              <a:pPr/>
              <a:t>20</a:t>
            </a:fld>
            <a:endParaRPr lang="en-US"/>
          </a:p>
        </p:txBody>
      </p:sp>
    </p:spTree>
    <p:extLst>
      <p:ext uri="{BB962C8B-B14F-4D97-AF65-F5344CB8AC3E}">
        <p14:creationId xmlns:p14="http://schemas.microsoft.com/office/powerpoint/2010/main" val="25181393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772">
              <a:defRPr/>
            </a:pPr>
            <a:r>
              <a:rPr lang="en-US" altLang="en-US" dirty="0"/>
              <a:t>Another type</a:t>
            </a:r>
            <a:r>
              <a:rPr lang="en-US" altLang="en-US" baseline="0" dirty="0"/>
              <a:t> of provider is a mid-level provider. </a:t>
            </a:r>
            <a:r>
              <a:rPr lang="en-US" altLang="en-US" dirty="0"/>
              <a:t>Physician Assistants, or PA’s, and </a:t>
            </a:r>
            <a:r>
              <a:rPr lang="en-US" altLang="en-US" baseline="0" dirty="0"/>
              <a:t>Nurse Practitioners, or NPs, </a:t>
            </a:r>
            <a:r>
              <a:rPr lang="en-US" altLang="en-US" dirty="0"/>
              <a:t>are licensed to provide health care services. PA’s are generally supervised by,</a:t>
            </a:r>
            <a:r>
              <a:rPr lang="en-US" altLang="en-US" baseline="0" dirty="0"/>
              <a:t> </a:t>
            </a:r>
            <a:r>
              <a:rPr lang="en-US" altLang="en-US" dirty="0"/>
              <a:t>and work in collaboration with, a doctor. An NP’s scope of practice</a:t>
            </a:r>
            <a:r>
              <a:rPr lang="en-US" altLang="en-US" baseline="0" dirty="0"/>
              <a:t> is determined by the state in which he or she practices. PA’s and NP’s complete comprehensive medical training </a:t>
            </a:r>
            <a:r>
              <a:rPr lang="en-US" altLang="en-US" dirty="0"/>
              <a:t>but they do not complete an internship or residency like a doctor does. Like a medical doctor, PAs</a:t>
            </a:r>
            <a:r>
              <a:rPr lang="en-US" altLang="en-US" baseline="0" dirty="0"/>
              <a:t> and NPs generally</a:t>
            </a:r>
            <a:r>
              <a:rPr lang="en-US" altLang="en-US" dirty="0"/>
              <a:t> can perform physical exams, order tests, diagnose illnesses and prescribe medicine, assist in surgery, and provide preventive health care counseling. Education for PA's includes a 4-year bachelor’s degree plus a 2-3 year Physician Assistant training program.</a:t>
            </a:r>
            <a:r>
              <a:rPr lang="en-US" altLang="en-US" baseline="0" dirty="0"/>
              <a:t> Nurse Practitioners are bachelor’s prepared registered nurses with a Master’s or Doctoral level graduate degree and clinical training. </a:t>
            </a:r>
            <a:endParaRPr lang="en-US" alt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21</a:t>
            </a:fld>
            <a:endParaRPr lang="en-US"/>
          </a:p>
        </p:txBody>
      </p:sp>
    </p:spTree>
    <p:extLst>
      <p:ext uri="{BB962C8B-B14F-4D97-AF65-F5344CB8AC3E}">
        <p14:creationId xmlns:p14="http://schemas.microsoft.com/office/powerpoint/2010/main" val="16061758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Nurses work closely with patients. Nurses’ jobs and duties depend on their education, area of specialty and work setting. Types of nurses include:</a:t>
            </a:r>
          </a:p>
          <a:p>
            <a:pPr eaLnBrk="1" hangingPunct="1">
              <a:spcBef>
                <a:spcPct val="0"/>
              </a:spcBef>
            </a:pPr>
            <a:endParaRPr lang="en-US" altLang="en-US" dirty="0"/>
          </a:p>
          <a:p>
            <a:pPr eaLnBrk="1" hangingPunct="1">
              <a:spcBef>
                <a:spcPct val="0"/>
              </a:spcBef>
            </a:pPr>
            <a:r>
              <a:rPr lang="en-US" altLang="en-US" dirty="0"/>
              <a:t>•</a:t>
            </a:r>
            <a:r>
              <a:rPr lang="en-US" altLang="en-US" baseline="0" dirty="0"/>
              <a:t> </a:t>
            </a:r>
            <a:r>
              <a:rPr lang="en-US" altLang="en-US" dirty="0"/>
              <a:t>Licensed Practical Nurses,</a:t>
            </a:r>
            <a:r>
              <a:rPr lang="en-US" altLang="en-US" baseline="0" dirty="0"/>
              <a:t> or </a:t>
            </a:r>
            <a:r>
              <a:rPr lang="en-US" altLang="en-US" dirty="0"/>
              <a:t>LPNs, who also may be called Licensed Vocational Nurses. They train for about one year at a community college or vocational school and are licensed by their state.</a:t>
            </a:r>
          </a:p>
          <a:p>
            <a:pPr eaLnBrk="1" hangingPunct="1">
              <a:spcBef>
                <a:spcPct val="0"/>
              </a:spcBef>
            </a:pPr>
            <a:endParaRPr lang="en-US" altLang="en-US" dirty="0"/>
          </a:p>
          <a:p>
            <a:pPr eaLnBrk="1" hangingPunct="1">
              <a:spcBef>
                <a:spcPct val="0"/>
              </a:spcBef>
            </a:pPr>
            <a:r>
              <a:rPr lang="en-US" altLang="en-US" dirty="0"/>
              <a:t>• Registered Nurses, or RNs, are also licensed by their state. They may have completed a diploma program, a 2-year associate’s program or a 4-year bachelor’s program.</a:t>
            </a:r>
          </a:p>
          <a:p>
            <a:pPr eaLnBrk="1" hangingPunct="1">
              <a:spcBef>
                <a:spcPct val="0"/>
              </a:spcBef>
            </a:pPr>
            <a:endParaRPr lang="en-US" altLang="en-US" dirty="0"/>
          </a:p>
          <a:p>
            <a:pPr eaLnBrk="1" hangingPunct="1">
              <a:spcBef>
                <a:spcPct val="0"/>
              </a:spcBef>
            </a:pPr>
            <a:r>
              <a:rPr lang="en-US" altLang="en-US" dirty="0"/>
              <a:t>• Advanced Practice Nurses, or APRNs, are nurses who have more education and may have more experience than RN’s. Examples of advanced practice nurses are clinical nurse specialists, nurse anesthetists, nurse midwifes and nurse practitioners.</a:t>
            </a:r>
          </a:p>
          <a:p>
            <a:pPr eaLnBrk="1" hangingPunct="1">
              <a:spcBef>
                <a:spcPct val="0"/>
              </a:spcBef>
            </a:pPr>
            <a:endParaRPr lang="en-US" altLang="en-US" dirty="0"/>
          </a:p>
          <a:p>
            <a:pPr eaLnBrk="1" hangingPunct="1">
              <a:spcBef>
                <a:spcPct val="0"/>
              </a:spcBef>
            </a:pPr>
            <a:r>
              <a:rPr lang="en-US" altLang="en-US" dirty="0"/>
              <a:t>Nurses may also be in primary care or specialty</a:t>
            </a:r>
            <a:r>
              <a:rPr lang="en-US" altLang="en-US" baseline="0" dirty="0"/>
              <a:t> care.</a:t>
            </a:r>
            <a:endParaRPr lang="en-US" altLang="en-US" dirty="0"/>
          </a:p>
          <a:p>
            <a:pPr eaLnBrk="1" hangingPunct="1">
              <a:spcBef>
                <a:spcPct val="0"/>
              </a:spcBef>
            </a:pPr>
            <a:endParaRPr lang="en-US" altLang="en-US" dirty="0"/>
          </a:p>
          <a:p>
            <a:pPr eaLnBrk="1" hangingPunct="1">
              <a:spcBef>
                <a:spcPct val="0"/>
              </a:spcBef>
            </a:pPr>
            <a:endParaRPr lang="en-US" alt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22</a:t>
            </a:fld>
            <a:endParaRPr lang="en-US"/>
          </a:p>
        </p:txBody>
      </p:sp>
    </p:spTree>
    <p:extLst>
      <p:ext uri="{BB962C8B-B14F-4D97-AF65-F5344CB8AC3E}">
        <p14:creationId xmlns:p14="http://schemas.microsoft.com/office/powerpoint/2010/main" val="31353774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Pharmacists give patients medicines that are prescribed, or recommended in writing, by a doctor or other authorized</a:t>
            </a:r>
            <a:r>
              <a:rPr lang="en-US" altLang="en-US" baseline="0" dirty="0"/>
              <a:t> health care professional</a:t>
            </a:r>
            <a:r>
              <a:rPr lang="en-US" altLang="en-US" dirty="0"/>
              <a:t>. They tell patients how to use medicines and answer questions about side effects. Sometimes pharmacists help doctors choose which medicines to give patients and let doctors know if combinations of medicines may interact and harm patients.</a:t>
            </a:r>
          </a:p>
          <a:p>
            <a:pPr eaLnBrk="1" hangingPunct="1">
              <a:spcBef>
                <a:spcPct val="0"/>
              </a:spcBef>
            </a:pPr>
            <a:endParaRPr lang="en-US" altLang="en-US" dirty="0"/>
          </a:p>
          <a:p>
            <a:pPr eaLnBrk="1" hangingPunct="1">
              <a:spcBef>
                <a:spcPct val="0"/>
              </a:spcBef>
            </a:pPr>
            <a:r>
              <a:rPr lang="en-US" altLang="en-US" dirty="0"/>
              <a:t>Pharmacists have a Doctor of Pharmacy or </a:t>
            </a:r>
            <a:r>
              <a:rPr lang="en-US" altLang="en-US" dirty="0" err="1"/>
              <a:t>PharmD</a:t>
            </a:r>
            <a:r>
              <a:rPr lang="en-US" altLang="en-US" dirty="0"/>
              <a:t> degree and are licensed by the state. </a:t>
            </a:r>
            <a:r>
              <a:rPr lang="en-US" altLang="en-US" dirty="0" err="1"/>
              <a:t>PharmD</a:t>
            </a:r>
            <a:r>
              <a:rPr lang="en-US" altLang="en-US" dirty="0"/>
              <a:t> education may take five or six years and is a combination of college courses and pharmacy school. Pharmacists who work in a clinical setting, such as a hospital or long-term care facility, must also complete 1-2 years of residency.</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23</a:t>
            </a:fld>
            <a:endParaRPr lang="en-US"/>
          </a:p>
        </p:txBody>
      </p:sp>
    </p:spTree>
    <p:extLst>
      <p:ext uri="{BB962C8B-B14F-4D97-AF65-F5344CB8AC3E}">
        <p14:creationId xmlns:p14="http://schemas.microsoft.com/office/powerpoint/2010/main" val="1964027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Technologists and technicians have a role in diagnosing or treating disease. They work in a variety of settings. </a:t>
            </a:r>
          </a:p>
          <a:p>
            <a:pPr eaLnBrk="1" hangingPunct="1">
              <a:spcBef>
                <a:spcPct val="0"/>
              </a:spcBef>
            </a:pPr>
            <a:endParaRPr lang="en-US" altLang="en-US" dirty="0"/>
          </a:p>
          <a:p>
            <a:pPr eaLnBrk="1" hangingPunct="1">
              <a:spcBef>
                <a:spcPct val="0"/>
              </a:spcBef>
            </a:pPr>
            <a:r>
              <a:rPr lang="en-US" altLang="en-US" dirty="0"/>
              <a:t>•Laboratory Technologists help providers diagnose and treat disease by analyzing body fluids and cells. They look for bacteria or parasites, analyze chemicals, match blood for transfusions, or test for drug levels in the blood to see how a patient is responding to treatment. Most lab tech positions require a 4-year bachelors’ degree and some states require a license.</a:t>
            </a:r>
          </a:p>
          <a:p>
            <a:pPr eaLnBrk="1" hangingPunct="1">
              <a:spcBef>
                <a:spcPct val="0"/>
              </a:spcBef>
            </a:pPr>
            <a:endParaRPr lang="en-US" altLang="en-US" dirty="0"/>
          </a:p>
          <a:p>
            <a:pPr eaLnBrk="1" hangingPunct="1">
              <a:spcBef>
                <a:spcPct val="0"/>
              </a:spcBef>
            </a:pPr>
            <a:r>
              <a:rPr lang="en-US" altLang="en-US" dirty="0"/>
              <a:t>•Radiology Technologists, also called radiographers, help providers diagnose and treat disease by taking x-rays. For some procedures technologists make a solution that patients drink to help soft body tissues be seen. Radiology technologists can specialize in computed tomography (CT scans), Magnetic Resonance Imaging (MRI’s) or mammography. Most radiology technologists complete a 2-year associate’s degree, but some have a 4-year bachelor's degree or a certificate, which takes 21-24 months. Licensing requirements vary by state.</a:t>
            </a:r>
          </a:p>
          <a:p>
            <a:pPr eaLnBrk="1" hangingPunct="1">
              <a:spcBef>
                <a:spcPct val="0"/>
              </a:spcBef>
            </a:pPr>
            <a:endParaRPr lang="en-US" altLang="en-US" dirty="0"/>
          </a:p>
          <a:p>
            <a:pPr eaLnBrk="1" hangingPunct="1">
              <a:spcBef>
                <a:spcPct val="0"/>
              </a:spcBef>
            </a:pPr>
            <a:r>
              <a:rPr lang="en-US" altLang="en-US" dirty="0"/>
              <a:t>•Pharmacy Technicians help pharmacists prepare prescription medications. They also provide customer service and perform administrative duties such as take prescription requests, count pills, label bottles and prepare insurance forms. There are no standard training requirements for pharmacy technicians, but some states require a high school diploma or its equivalent. Some pharmacy technicians are trained on-the-job and others complete a certificate, which takes 6 months to 2 years. Licensing is not required, but in most states, pharmacy technicians must register with the state board of pharmacy.</a:t>
            </a:r>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24</a:t>
            </a:fld>
            <a:endParaRPr lang="en-US"/>
          </a:p>
        </p:txBody>
      </p:sp>
    </p:spTree>
    <p:extLst>
      <p:ext uri="{BB962C8B-B14F-4D97-AF65-F5344CB8AC3E}">
        <p14:creationId xmlns:p14="http://schemas.microsoft.com/office/powerpoint/2010/main" val="31987691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Therapists and rehabilitation specialists help people recover from physical changes caused by a medical condition, chronic disease or injury. Types of rehabilitation specialists include occupational therapists, physical therapists and speech therapists.</a:t>
            </a:r>
          </a:p>
          <a:p>
            <a:pPr eaLnBrk="1" hangingPunct="1">
              <a:spcBef>
                <a:spcPct val="0"/>
              </a:spcBef>
            </a:pPr>
            <a:endParaRPr lang="en-US" altLang="en-US" dirty="0"/>
          </a:p>
          <a:p>
            <a:pPr eaLnBrk="1" hangingPunct="1">
              <a:spcBef>
                <a:spcPct val="0"/>
              </a:spcBef>
            </a:pPr>
            <a:r>
              <a:rPr lang="en-US" altLang="en-US" dirty="0"/>
              <a:t>•Occupational Therapists help patients perform tasks needed for every-day living or working. They work with patients who have physical, mental or developmental disabilities. They may visit patients in their home or workplace to find adaptive equipment or teach patients new ways to do things. Occupational therapists have a master's or doctoral degree and are licensed by their state.</a:t>
            </a:r>
          </a:p>
          <a:p>
            <a:pPr eaLnBrk="1" hangingPunct="1">
              <a:spcBef>
                <a:spcPct val="0"/>
              </a:spcBef>
            </a:pPr>
            <a:endParaRPr lang="en-US" altLang="en-US" dirty="0"/>
          </a:p>
          <a:p>
            <a:pPr eaLnBrk="1" hangingPunct="1">
              <a:spcBef>
                <a:spcPct val="0"/>
              </a:spcBef>
            </a:pPr>
            <a:r>
              <a:rPr lang="en-US" altLang="en-US" dirty="0"/>
              <a:t>•Physical Therapists, or PTs, help patients when they have an injury, disability or medical condition that limits their ability to move or function. Physical therapists test a patient's strength and ability to move and create a treatment plan. The goal of treatment is to improve mobility, reduce pain, restore function or prevent further disability. PTs may treat patients who have had an amputation, stroke, injury or chronic disease. PTs are required to have a license and may have a 2-year master's or a 3-year doctoral degree.</a:t>
            </a:r>
          </a:p>
          <a:p>
            <a:pPr eaLnBrk="1" hangingPunct="1">
              <a:spcBef>
                <a:spcPct val="0"/>
              </a:spcBef>
            </a:pPr>
            <a:endParaRPr lang="en-US" altLang="en-US" dirty="0"/>
          </a:p>
          <a:p>
            <a:pPr eaLnBrk="1" hangingPunct="1">
              <a:spcBef>
                <a:spcPct val="0"/>
              </a:spcBef>
            </a:pPr>
            <a:r>
              <a:rPr lang="en-US" altLang="en-US" dirty="0"/>
              <a:t>• Respiratory Therapists treat and care for patients with breathing problems. Respiratory therapists require an associate's degree, but many have a bachelor's degree. A license is required in most states.</a:t>
            </a:r>
          </a:p>
          <a:p>
            <a:pPr eaLnBrk="1" hangingPunct="1">
              <a:spcBef>
                <a:spcPct val="0"/>
              </a:spcBef>
            </a:pPr>
            <a:endParaRPr lang="en-US" altLang="en-US" dirty="0"/>
          </a:p>
          <a:p>
            <a:pPr eaLnBrk="1" hangingPunct="1">
              <a:spcBef>
                <a:spcPct val="0"/>
              </a:spcBef>
            </a:pPr>
            <a:r>
              <a:rPr lang="en-US" altLang="en-US" dirty="0"/>
              <a:t>•Speech Therapists are also called speech-language pathologists. They work with patients who have problems related to speech, communication or swallowing.  Speech therapists tailor care plans to each patient's needs. If a patient has a problem speaking, the therapist may teach them to use communication devices, sign language or alternative ways to communicate. For problems swallowing, they may teach patients to strengthen muscles or new ways to swallow food and liquids without choking. Most states license speech-language pathologists and require a master's degree.</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25</a:t>
            </a:fld>
            <a:endParaRPr lang="en-US"/>
          </a:p>
        </p:txBody>
      </p:sp>
    </p:spTree>
    <p:extLst>
      <p:ext uri="{BB962C8B-B14F-4D97-AF65-F5344CB8AC3E}">
        <p14:creationId xmlns:p14="http://schemas.microsoft.com/office/powerpoint/2010/main" val="20126259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The team members we have talked about so far provide physical support. There are many health care team members who provide emotional, social and spiritual support.</a:t>
            </a:r>
          </a:p>
          <a:p>
            <a:pPr>
              <a:defRPr/>
            </a:pPr>
            <a:endParaRPr lang="en-US" dirty="0"/>
          </a:p>
          <a:p>
            <a:pPr>
              <a:defRPr/>
            </a:pPr>
            <a:r>
              <a:rPr lang="en-US" dirty="0"/>
              <a:t>Mental Health Professionals help with the emotional aspect of living with a chronic disease.</a:t>
            </a:r>
          </a:p>
          <a:p>
            <a:pPr marL="629593" lvl="1" indent="-171707">
              <a:buFont typeface="Arial" panose="020B0604020202020204" pitchFamily="34" charset="0"/>
              <a:buChar char="•"/>
              <a:defRPr/>
            </a:pPr>
            <a:r>
              <a:rPr lang="en-US" dirty="0"/>
              <a:t>Psychiatrists are</a:t>
            </a:r>
            <a:r>
              <a:rPr lang="en-US" baseline="0" dirty="0"/>
              <a:t> medical </a:t>
            </a:r>
            <a:r>
              <a:rPr lang="en-US" dirty="0"/>
              <a:t>doctors or MDs who diagnose and treat mental, emotional and behavioral disorders. This includes disorders of the brain, nervous system and drugs or chemical abuse.</a:t>
            </a:r>
          </a:p>
          <a:p>
            <a:pPr lvl="1">
              <a:defRPr/>
            </a:pPr>
            <a:endParaRPr lang="en-US" dirty="0"/>
          </a:p>
          <a:p>
            <a:pPr marL="629593" lvl="1" indent="-171707">
              <a:buFont typeface="Arial" panose="020B0604020202020204" pitchFamily="34" charset="0"/>
              <a:buChar char="•"/>
              <a:defRPr/>
            </a:pPr>
            <a:r>
              <a:rPr lang="en-US" dirty="0"/>
              <a:t>Psychologists deal with mental processes, especially during times of stress. They are not medical doctors, but have a Doctor of Psychology, or </a:t>
            </a:r>
            <a:r>
              <a:rPr lang="en-US" dirty="0" err="1"/>
              <a:t>PsyD</a:t>
            </a:r>
            <a:r>
              <a:rPr lang="en-US" dirty="0"/>
              <a:t>, or a doctor of philosophy degree, or PhD. Most psychologists do not prescribe medicine, but treat patients with counseling and psychotherapy,</a:t>
            </a:r>
            <a:r>
              <a:rPr lang="en-US" baseline="0" dirty="0"/>
              <a:t> or </a:t>
            </a:r>
            <a:r>
              <a:rPr lang="en-US" dirty="0"/>
              <a:t>"talk" therapy.</a:t>
            </a:r>
          </a:p>
          <a:p>
            <a:pPr>
              <a:defRPr/>
            </a:pPr>
            <a:endParaRPr lang="en-US" dirty="0"/>
          </a:p>
          <a:p>
            <a:pPr>
              <a:defRPr/>
            </a:pPr>
            <a:r>
              <a:rPr lang="en-US" dirty="0"/>
              <a:t>Social workers in a clinical or hospital setting help patients and families cope with emotional, physical and financial issues related to an illness. Depending on a patient's needs, a social worker may help coordinate services such as housing, transportation, financial assistance, meals, long-term care, or hospice care. Social workers may also refer patients to mental health professionals for emotional or substance abuse support. Social workers have a master's degree and are licensed by the state.</a:t>
            </a:r>
          </a:p>
          <a:p>
            <a:pPr>
              <a:defRPr/>
            </a:pPr>
            <a:endParaRPr lang="en-US" dirty="0"/>
          </a:p>
          <a:p>
            <a:pPr>
              <a:defRPr/>
            </a:pPr>
            <a:r>
              <a:rPr lang="en-US" dirty="0"/>
              <a:t>Religion or spirituality can be important for people coping with illness. One study indicated that for nearly 90% of hospitalized seriously ill patients, religion helped them cope. Members of the clergy such as priests, ministers and rabbis provide patients with spiritual support. They may listen to patients, counsel them on religious or spiritual philosophy. They may also perform religious sacraments or rites such as special blessings, communion or last rights.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26</a:t>
            </a:fld>
            <a:endParaRPr lang="en-US"/>
          </a:p>
        </p:txBody>
      </p:sp>
    </p:spTree>
    <p:extLst>
      <p:ext uri="{BB962C8B-B14F-4D97-AF65-F5344CB8AC3E}">
        <p14:creationId xmlns:p14="http://schemas.microsoft.com/office/powerpoint/2010/main" val="17152305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We will talk much</a:t>
            </a:r>
            <a:r>
              <a:rPr lang="en-US" altLang="en-US" baseline="0" dirty="0"/>
              <a:t> more about the role of patient navigators in module 4, but their main roles are to:</a:t>
            </a:r>
          </a:p>
          <a:p>
            <a:pPr eaLnBrk="1" hangingPunct="1">
              <a:spcBef>
                <a:spcPct val="0"/>
              </a:spcBef>
            </a:pPr>
            <a:endParaRPr lang="en-US" altLang="en-US" dirty="0"/>
          </a:p>
          <a:p>
            <a:r>
              <a:rPr lang="en-US" altLang="en-US" dirty="0"/>
              <a:t>Assist patients in accessing cancer care and navigating health care systems;</a:t>
            </a:r>
            <a:r>
              <a:rPr lang="en-US" altLang="en-US" baseline="0" dirty="0"/>
              <a:t> and a</a:t>
            </a:r>
            <a:r>
              <a:rPr lang="en-US" altLang="en-US" dirty="0"/>
              <a:t>ssess barriers to care and engage patients and families in creating potential solutions to financial, practical and social challenges.</a:t>
            </a:r>
          </a:p>
          <a:p>
            <a:endParaRPr lang="en-US" altLang="en-US" dirty="0"/>
          </a:p>
          <a:p>
            <a:r>
              <a:rPr lang="en-US" altLang="en-US" dirty="0"/>
              <a:t>Identify appropriate and credible resources responsive to patient’s practical, social, physical, emotional, spiritual needs taking into consideration reading level, health literacy, culture, language and amount of information desired. For physical concerns, emotional needs or clinical information, refer the patient to a licensed clinicians.</a:t>
            </a:r>
          </a:p>
          <a:p>
            <a:endParaRPr lang="en-US" altLang="en-US" dirty="0"/>
          </a:p>
          <a:p>
            <a:r>
              <a:rPr lang="en-US" altLang="en-US" dirty="0"/>
              <a:t>Educate patients and caregivers on the multi-disciplinary nature of cancer treatment, the roles of team members and what to expect from the health care system. Provide patients and caregivers with evidence-based information and refer to clinical staff to answer questions about clinical information, treatment choices and potential outcomes.</a:t>
            </a:r>
          </a:p>
          <a:p>
            <a:endParaRPr lang="en-US" altLang="en-US" dirty="0"/>
          </a:p>
          <a:p>
            <a:r>
              <a:rPr lang="en-US" dirty="0"/>
              <a:t>Support patient communication with providers,</a:t>
            </a:r>
            <a:r>
              <a:rPr lang="en-US" baseline="0" dirty="0"/>
              <a:t> and s</a:t>
            </a:r>
            <a:r>
              <a:rPr lang="en-US" dirty="0"/>
              <a:t>upport patient participation in shared decision making.</a:t>
            </a:r>
          </a:p>
          <a:p>
            <a:endParaRPr lang="en-US" dirty="0"/>
          </a:p>
          <a:p>
            <a:r>
              <a:rPr lang="en-US" altLang="en-US" dirty="0"/>
              <a:t>Support patients’ participation in their wellness by providing self-management and health promotion resources and referrals. </a:t>
            </a:r>
          </a:p>
          <a:p>
            <a:endParaRPr lang="en-US" altLang="en-US" dirty="0"/>
          </a:p>
          <a:p>
            <a:r>
              <a:rPr lang="en-US" altLang="en-US" dirty="0"/>
              <a:t>Follow up with patients to support adherence to agreed-upon treatment plan through continued non-clinical barrier assessment and referrals to supportive resources in collaboration with the clinical team.</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27</a:t>
            </a:fld>
            <a:endParaRPr lang="en-US"/>
          </a:p>
        </p:txBody>
      </p:sp>
    </p:spTree>
    <p:extLst>
      <p:ext uri="{BB962C8B-B14F-4D97-AF65-F5344CB8AC3E}">
        <p14:creationId xmlns:p14="http://schemas.microsoft.com/office/powerpoint/2010/main" val="15651341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defRPr/>
            </a:pPr>
            <a:r>
              <a:rPr lang="en-US" altLang="en-US" dirty="0"/>
              <a:t>Administrative and support staff coordinate and facilitate patient care. They schedule appointments, answer phones, greet patients, keep medical records, handle medical billing, fill out insurance forms, arrange for laboratory or other diagnostic services, and handle financial records. Some job titles of administrative or support staff include:</a:t>
            </a:r>
          </a:p>
          <a:p>
            <a:pPr marL="171707" indent="-171707">
              <a:spcBef>
                <a:spcPct val="0"/>
              </a:spcBef>
              <a:buFont typeface="Arial" panose="020B0604020202020204" pitchFamily="34" charset="0"/>
              <a:buChar char="•"/>
              <a:defRPr/>
            </a:pPr>
            <a:r>
              <a:rPr lang="en-US" altLang="en-US" dirty="0"/>
              <a:t>Clinic Coordinator</a:t>
            </a:r>
          </a:p>
          <a:p>
            <a:pPr marL="171707" indent="-171707">
              <a:spcBef>
                <a:spcPct val="0"/>
              </a:spcBef>
              <a:buFont typeface="Arial" panose="020B0604020202020204" pitchFamily="34" charset="0"/>
              <a:buChar char="•"/>
              <a:defRPr/>
            </a:pPr>
            <a:r>
              <a:rPr lang="en-US" altLang="en-US" dirty="0"/>
              <a:t>Administrative Medical Assistant</a:t>
            </a:r>
          </a:p>
          <a:p>
            <a:pPr marL="171707" indent="-171707">
              <a:spcBef>
                <a:spcPct val="0"/>
              </a:spcBef>
              <a:buFont typeface="Arial" panose="020B0604020202020204" pitchFamily="34" charset="0"/>
              <a:buChar char="•"/>
              <a:defRPr/>
            </a:pPr>
            <a:r>
              <a:rPr lang="en-US" altLang="en-US" dirty="0"/>
              <a:t>Medical Records Specialist</a:t>
            </a:r>
          </a:p>
          <a:p>
            <a:pPr marL="171707" indent="-171707">
              <a:spcBef>
                <a:spcPct val="0"/>
              </a:spcBef>
              <a:buFont typeface="Arial" panose="020B0604020202020204" pitchFamily="34" charset="0"/>
              <a:buChar char="•"/>
              <a:defRPr/>
            </a:pPr>
            <a:r>
              <a:rPr lang="en-US" altLang="en-US" dirty="0"/>
              <a:t>Medical Billing Specialist</a:t>
            </a:r>
          </a:p>
          <a:p>
            <a:pPr marL="171707" indent="-171707">
              <a:spcBef>
                <a:spcPct val="0"/>
              </a:spcBef>
              <a:buFont typeface="Arial" panose="020B0604020202020204" pitchFamily="34" charset="0"/>
              <a:buChar char="•"/>
              <a:defRPr/>
            </a:pPr>
            <a:r>
              <a:rPr lang="en-US" altLang="en-US" dirty="0"/>
              <a:t>Financial Counselor</a:t>
            </a:r>
          </a:p>
          <a:p>
            <a:pPr marL="171707" indent="-171707">
              <a:spcBef>
                <a:spcPct val="0"/>
              </a:spcBef>
              <a:buFont typeface="Arial" panose="020B0604020202020204" pitchFamily="34" charset="0"/>
              <a:buChar char="•"/>
              <a:defRPr/>
            </a:pPr>
            <a:r>
              <a:rPr lang="en-US" altLang="en-US" dirty="0"/>
              <a:t>Scheduler</a:t>
            </a:r>
          </a:p>
          <a:p>
            <a:pPr eaLnBrk="1" hangingPunct="1">
              <a:spcBef>
                <a:spcPct val="0"/>
              </a:spcBef>
              <a:defRPr/>
            </a:pPr>
            <a:endParaRPr lang="en-US" altLang="en-US" dirty="0"/>
          </a:p>
          <a:p>
            <a:pPr eaLnBrk="1" hangingPunct="1">
              <a:spcBef>
                <a:spcPct val="0"/>
              </a:spcBef>
              <a:defRPr/>
            </a:pPr>
            <a:r>
              <a:rPr lang="en-US" altLang="en-US" dirty="0"/>
              <a:t>Volunteers can be an important part of the health care team. The duties of volunteers can vary widely. Volunteers may have administrative duties and work in reception areas or gift shops. In a medical office they may file documents, answer phones, help with health screening or deliver documents to various parts of the hospital. "Advanced Volunteers" have special training and may work closely patients under the supervision of a nurse or doctor.</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28</a:t>
            </a:fld>
            <a:endParaRPr lang="en-US"/>
          </a:p>
        </p:txBody>
      </p:sp>
    </p:spTree>
    <p:extLst>
      <p:ext uri="{BB962C8B-B14F-4D97-AF65-F5344CB8AC3E}">
        <p14:creationId xmlns:p14="http://schemas.microsoft.com/office/powerpoint/2010/main" val="11875549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When patients visit their provider, the visit involves many more people than just the doctor. Here's an example of health care professionals involved in a simple visit:</a:t>
            </a:r>
          </a:p>
          <a:p>
            <a:pPr>
              <a:defRPr/>
            </a:pPr>
            <a:endParaRPr lang="en-US" dirty="0"/>
          </a:p>
          <a:p>
            <a:pPr marL="0" indent="0">
              <a:buFont typeface="Arial" panose="020B0604020202020204" pitchFamily="34" charset="0"/>
              <a:buNone/>
              <a:defRPr/>
            </a:pPr>
            <a:r>
              <a:rPr lang="en-US" dirty="0"/>
              <a:t>A: Members of the administrative staff schedule the appointment, find the medical record, make a reminder call, greet the patient and verify insurance information.</a:t>
            </a:r>
          </a:p>
          <a:p>
            <a:pPr marL="171707" indent="-171707">
              <a:buFont typeface="Arial" panose="020B0604020202020204" pitchFamily="34" charset="0"/>
              <a:buChar char="•"/>
              <a:defRPr/>
            </a:pPr>
            <a:endParaRPr lang="en-US" dirty="0"/>
          </a:p>
          <a:p>
            <a:pPr marL="0" indent="0">
              <a:buFont typeface="Arial" panose="020B0604020202020204" pitchFamily="34" charset="0"/>
              <a:buNone/>
              <a:defRPr/>
            </a:pPr>
            <a:r>
              <a:rPr lang="en-US" dirty="0"/>
              <a:t>B: A nurse or medical assistant record the patient's weight and vital signs, escort the patient to an exam room and record the reason for the visit.</a:t>
            </a:r>
          </a:p>
          <a:p>
            <a:pPr marL="171707" indent="-171707">
              <a:buFont typeface="Arial" panose="020B0604020202020204" pitchFamily="34" charset="0"/>
              <a:buChar char="•"/>
              <a:defRPr/>
            </a:pPr>
            <a:endParaRPr lang="en-US" dirty="0"/>
          </a:p>
          <a:p>
            <a:pPr marL="0" indent="0">
              <a:buFont typeface="Arial" panose="020B0604020202020204" pitchFamily="34" charset="0"/>
              <a:buNone/>
              <a:defRPr/>
            </a:pPr>
            <a:r>
              <a:rPr lang="en-US" dirty="0"/>
              <a:t>C: A patient navigator might talk to the patient about questions to ask the doctor and obstacles to coming to treatment appointments.</a:t>
            </a:r>
          </a:p>
          <a:p>
            <a:pPr marL="171707" indent="-171707">
              <a:buFont typeface="Arial" panose="020B0604020202020204" pitchFamily="34" charset="0"/>
              <a:buChar char="•"/>
              <a:defRPr/>
            </a:pPr>
            <a:endParaRPr lang="en-US" dirty="0"/>
          </a:p>
          <a:p>
            <a:pPr marL="0" indent="0">
              <a:buFont typeface="Arial" panose="020B0604020202020204" pitchFamily="34" charset="0"/>
              <a:buNone/>
              <a:defRPr/>
            </a:pPr>
            <a:r>
              <a:rPr lang="en-US" dirty="0"/>
              <a:t>D: The provider may be a doctor, physician assistant or nurse practitioner who examines and talks with the patient to develop a diagnosis and plan of care.</a:t>
            </a:r>
          </a:p>
          <a:p>
            <a:pPr>
              <a:defRPr/>
            </a:pPr>
            <a:endParaRPr lang="en-US" dirty="0"/>
          </a:p>
          <a:p>
            <a:pPr>
              <a:defRPr/>
            </a:pPr>
            <a:r>
              <a:rPr lang="en-US" dirty="0"/>
              <a:t>E. If a lab or radiology test is ordered, a technician does the test. Administrative staff may help ship out the sample, such as blood, skin, saliva, a lab will perform the analysis and write up the test results. The technician, nurse, or doctor will discuss the results with the patient. If treatment, such as medication is prescribed, a pharmacist fills the prescription.</a:t>
            </a:r>
          </a:p>
          <a:p>
            <a:pPr>
              <a:defRPr/>
            </a:pPr>
            <a:endParaRPr lang="en-US" dirty="0"/>
          </a:p>
          <a:p>
            <a:pPr>
              <a:defRPr/>
            </a:pPr>
            <a:r>
              <a:rPr lang="en-US" dirty="0"/>
              <a:t>F. Medical billing experts then bill the patient's insurance for the office visit and either the test or the medication.</a:t>
            </a:r>
          </a:p>
          <a:p>
            <a:pPr>
              <a:defRPr/>
            </a:pPr>
            <a:endParaRPr lang="en-US" dirty="0"/>
          </a:p>
          <a:p>
            <a:pPr>
              <a:defRPr/>
            </a:pPr>
            <a:endParaRPr 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29</a:t>
            </a:fld>
            <a:endParaRPr lang="en-US"/>
          </a:p>
        </p:txBody>
      </p:sp>
    </p:spTree>
    <p:extLst>
      <p:ext uri="{BB962C8B-B14F-4D97-AF65-F5344CB8AC3E}">
        <p14:creationId xmlns:p14="http://schemas.microsoft.com/office/powerpoint/2010/main" val="4127277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This lesson covers the following Core Competencies for Patient Navigators:</a:t>
            </a:r>
            <a:endParaRPr lang="en-US" altLang="en-US" sz="800" dirty="0"/>
          </a:p>
          <a:p>
            <a:r>
              <a:rPr lang="en-US" altLang="en-US" dirty="0"/>
              <a:t>2.4 Demonstrate basic knowledge of health system operations</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a:t>
            </a:fld>
            <a:endParaRPr lang="en-US"/>
          </a:p>
        </p:txBody>
      </p:sp>
    </p:spTree>
    <p:extLst>
      <p:ext uri="{BB962C8B-B14F-4D97-AF65-F5344CB8AC3E}">
        <p14:creationId xmlns:p14="http://schemas.microsoft.com/office/powerpoint/2010/main" val="30799910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In this lesson you learned to: </a:t>
            </a:r>
          </a:p>
          <a:p>
            <a:pPr eaLnBrk="1" hangingPunct="1">
              <a:spcBef>
                <a:spcPct val="0"/>
              </a:spcBef>
            </a:pPr>
            <a:endParaRPr lang="en-US" altLang="en-US" dirty="0"/>
          </a:p>
          <a:p>
            <a:pPr marL="171707" indent="-171707">
              <a:buFont typeface="Arial" panose="020B0604020202020204" pitchFamily="34" charset="0"/>
              <a:buChar char="•"/>
            </a:pPr>
            <a:r>
              <a:rPr lang="en-US" altLang="en-US" dirty="0"/>
              <a:t>Compare hospital structures (private, profit, non-profit)</a:t>
            </a:r>
          </a:p>
          <a:p>
            <a:pPr marL="171707" indent="-171707">
              <a:buFont typeface="Arial" panose="020B0604020202020204" pitchFamily="34" charset="0"/>
              <a:buChar char="•"/>
            </a:pPr>
            <a:endParaRPr lang="en-US" altLang="en-US" dirty="0"/>
          </a:p>
          <a:p>
            <a:pPr marL="171707" indent="-171707">
              <a:buFont typeface="Arial" panose="020B0604020202020204" pitchFamily="34" charset="0"/>
              <a:buChar char="•"/>
            </a:pPr>
            <a:r>
              <a:rPr lang="en-US" altLang="en-US" dirty="0"/>
              <a:t>Describe how cancer care may be structured and delivered</a:t>
            </a:r>
          </a:p>
          <a:p>
            <a:pPr marL="171707" indent="-171707">
              <a:buFont typeface="Arial" panose="020B0604020202020204" pitchFamily="34" charset="0"/>
              <a:buChar char="•"/>
            </a:pPr>
            <a:endParaRPr lang="en-US" altLang="en-US" dirty="0"/>
          </a:p>
          <a:p>
            <a:pPr marL="171707" indent="-171707">
              <a:buFont typeface="Arial" panose="020B0604020202020204" pitchFamily="34" charset="0"/>
              <a:buChar char="•"/>
            </a:pPr>
            <a:r>
              <a:rPr lang="en-US" altLang="en-US" dirty="0"/>
              <a:t>Compare in-patient and outpatient care delivery</a:t>
            </a:r>
          </a:p>
          <a:p>
            <a:pPr marL="171707" indent="-171707">
              <a:buFont typeface="Arial" panose="020B0604020202020204" pitchFamily="34" charset="0"/>
              <a:buChar char="•"/>
            </a:pPr>
            <a:endParaRPr lang="en-US" altLang="en-US" dirty="0"/>
          </a:p>
          <a:p>
            <a:pPr marL="171707" indent="-171707">
              <a:buFont typeface="Arial" panose="020B0604020202020204" pitchFamily="34" charset="0"/>
              <a:buChar char="•"/>
            </a:pPr>
            <a:r>
              <a:rPr lang="en-US" altLang="en-US" dirty="0"/>
              <a:t>Discuss types of care and types of health professionals involved in different types of care</a:t>
            </a:r>
          </a:p>
          <a:p>
            <a:pPr eaLnBrk="1" hangingPunct="1">
              <a:spcBef>
                <a:spcPct val="0"/>
              </a:spcBef>
            </a:pPr>
            <a:endParaRPr lang="en-US" altLang="en-US" dirty="0"/>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30</a:t>
            </a:fld>
            <a:endParaRPr lang="en-US"/>
          </a:p>
        </p:txBody>
      </p:sp>
    </p:spTree>
    <p:extLst>
      <p:ext uri="{BB962C8B-B14F-4D97-AF65-F5344CB8AC3E}">
        <p14:creationId xmlns:p14="http://schemas.microsoft.com/office/powerpoint/2010/main" val="1407159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After completing this lesson, you will be able to:</a:t>
            </a:r>
          </a:p>
          <a:p>
            <a:pPr eaLnBrk="1" hangingPunct="1">
              <a:spcBef>
                <a:spcPct val="0"/>
              </a:spcBef>
            </a:pPr>
            <a:endParaRPr lang="en-US" altLang="en-US" dirty="0"/>
          </a:p>
          <a:p>
            <a:pPr marL="171707" indent="-171707">
              <a:buFont typeface="Arial" panose="020B0604020202020204" pitchFamily="34" charset="0"/>
              <a:buChar char="•"/>
            </a:pPr>
            <a:r>
              <a:rPr lang="en-US" altLang="en-US" dirty="0"/>
              <a:t>Compare hospital structures, such as public, for-profit, non-profit</a:t>
            </a:r>
          </a:p>
          <a:p>
            <a:pPr marL="171707" indent="-171707">
              <a:buFont typeface="Arial" panose="020B0604020202020204" pitchFamily="34" charset="0"/>
              <a:buChar char="•"/>
            </a:pPr>
            <a:r>
              <a:rPr lang="en-US" altLang="en-US" dirty="0"/>
              <a:t>Describe how cancer care may be structured and delivered</a:t>
            </a:r>
          </a:p>
          <a:p>
            <a:pPr marL="171707" indent="-171707">
              <a:buFont typeface="Arial" panose="020B0604020202020204" pitchFamily="34" charset="0"/>
              <a:buChar char="•"/>
            </a:pPr>
            <a:r>
              <a:rPr lang="en-US" altLang="en-US" dirty="0"/>
              <a:t>Compare in-patient and outpatient care delivery and</a:t>
            </a:r>
          </a:p>
          <a:p>
            <a:pPr marL="171707" indent="-171707">
              <a:buFont typeface="Arial" panose="020B0604020202020204" pitchFamily="34" charset="0"/>
              <a:buChar char="•"/>
            </a:pPr>
            <a:r>
              <a:rPr lang="en-US" altLang="en-US" dirty="0"/>
              <a:t>Discuss types of care and types of health professionals involved in different types of care</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4</a:t>
            </a:fld>
            <a:endParaRPr lang="en-US"/>
          </a:p>
        </p:txBody>
      </p:sp>
    </p:spTree>
    <p:extLst>
      <p:ext uri="{BB962C8B-B14F-4D97-AF65-F5344CB8AC3E}">
        <p14:creationId xmlns:p14="http://schemas.microsoft.com/office/powerpoint/2010/main" val="774004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As a non-clinically licensed patient navigator you may work in a variety of settings so you need to understand differences between types of hospital systems. Let’s start with an overview of the types of hospital systems. </a:t>
            </a:r>
          </a:p>
          <a:p>
            <a:pPr>
              <a:defRPr/>
            </a:pPr>
            <a:endParaRPr lang="en-US" dirty="0"/>
          </a:p>
          <a:p>
            <a:pPr>
              <a:defRPr/>
            </a:pPr>
            <a:r>
              <a:rPr lang="en-US" dirty="0"/>
              <a:t>A hospital system is a group of hospitals or facilities that work together to deliver services to their communities. Different types of hospital systems have different types of ownership and financial goals. Types of hospital systems include:</a:t>
            </a:r>
          </a:p>
          <a:p>
            <a:pPr>
              <a:defRPr/>
            </a:pPr>
            <a:endParaRPr lang="en-US" dirty="0"/>
          </a:p>
          <a:p>
            <a:pPr marL="171707" indent="-171707">
              <a:buFont typeface="Arial" panose="020B0604020202020204" pitchFamily="34" charset="0"/>
              <a:buChar char="•"/>
              <a:defRPr/>
            </a:pPr>
            <a:r>
              <a:rPr lang="en-US" dirty="0"/>
              <a:t>Public Hospitals </a:t>
            </a:r>
          </a:p>
          <a:p>
            <a:pPr>
              <a:defRPr/>
            </a:pPr>
            <a:r>
              <a:rPr lang="en-US" dirty="0"/>
              <a:t>Public hospitals are funded and owned by local, state or federal governments and receive money from the government. Some public hospitals are associated with medical schools.</a:t>
            </a:r>
          </a:p>
          <a:p>
            <a:pPr>
              <a:defRPr/>
            </a:pPr>
            <a:endParaRPr lang="en-US" dirty="0"/>
          </a:p>
          <a:p>
            <a:pPr marL="171707" indent="-171707">
              <a:buFont typeface="Arial" panose="020B0604020202020204" pitchFamily="34" charset="0"/>
              <a:buChar char="•"/>
              <a:defRPr/>
            </a:pPr>
            <a:r>
              <a:rPr lang="en-US" dirty="0"/>
              <a:t>Non-profit Hospitals </a:t>
            </a:r>
          </a:p>
          <a:p>
            <a:pPr>
              <a:defRPr/>
            </a:pPr>
            <a:r>
              <a:rPr lang="en-US" dirty="0"/>
              <a:t>Non-profit hospitals are often community hospitals and may be linked with a religious denomination. </a:t>
            </a:r>
          </a:p>
          <a:p>
            <a:pPr>
              <a:defRPr/>
            </a:pPr>
            <a:endParaRPr lang="en-US" dirty="0"/>
          </a:p>
          <a:p>
            <a:pPr marL="171707" indent="-171707">
              <a:buFont typeface="Arial" panose="020B0604020202020204" pitchFamily="34" charset="0"/>
              <a:buChar char="•"/>
              <a:defRPr/>
            </a:pPr>
            <a:r>
              <a:rPr lang="en-US" dirty="0"/>
              <a:t>Private Hospitals </a:t>
            </a:r>
          </a:p>
          <a:p>
            <a:pPr>
              <a:defRPr/>
            </a:pPr>
            <a:r>
              <a:rPr lang="en-US" dirty="0"/>
              <a:t>Private hospitals are owned by investors, to whom they are accountable.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5</a:t>
            </a:fld>
            <a:endParaRPr lang="en-US"/>
          </a:p>
        </p:txBody>
      </p:sp>
    </p:spTree>
    <p:extLst>
      <p:ext uri="{BB962C8B-B14F-4D97-AF65-F5344CB8AC3E}">
        <p14:creationId xmlns:p14="http://schemas.microsoft.com/office/powerpoint/2010/main" val="3475339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Cancer care can be delivered in different settings. Some care, like surgery, can be hospital-based. Children often receive chemotherapy in a hospital, while adults more often receive chemo in an ambulatory care setting, which may be called a cancer center. For example, academic cancer centers are tied to universities and focus significantly on basic and clinical care, cancer research, education and training. Most patients, however, receive care at community cancer centers, which focus mostly on care delivery. Any type of cancer center may be affiliated with a hospital or health system. </a:t>
            </a:r>
          </a:p>
          <a:p>
            <a:endParaRPr lang="en-US" altLang="en-US" dirty="0"/>
          </a:p>
          <a:p>
            <a:r>
              <a:rPr lang="en-US" altLang="en-US" dirty="0"/>
              <a:t>Finally, patients may be treated by private oncologists, who are not part of a larger cancer center and offer fewer services.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6</a:t>
            </a:fld>
            <a:endParaRPr lang="en-US"/>
          </a:p>
        </p:txBody>
      </p:sp>
    </p:spTree>
    <p:extLst>
      <p:ext uri="{BB962C8B-B14F-4D97-AF65-F5344CB8AC3E}">
        <p14:creationId xmlns:p14="http://schemas.microsoft.com/office/powerpoint/2010/main" val="1542979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A patient’s status is based on whether they are “inpatient” or “outpatient.” This will  affect how much the patient will have to pay for hospital services such as X-rays, drugs, and lab tests, and may affect how insurers will cover the care they receive following their hospital stay.</a:t>
            </a:r>
          </a:p>
          <a:p>
            <a:pPr eaLnBrk="1" hangingPunct="1">
              <a:spcBef>
                <a:spcPct val="0"/>
              </a:spcBef>
            </a:pPr>
            <a:endParaRPr lang="en-US" altLang="en-US" dirty="0"/>
          </a:p>
          <a:p>
            <a:pPr eaLnBrk="1" hangingPunct="1">
              <a:spcBef>
                <a:spcPct val="0"/>
              </a:spcBef>
            </a:pPr>
            <a:r>
              <a:rPr lang="en-US" altLang="en-US" dirty="0"/>
              <a:t>A patient becomes an inpatient starting when they are formally admitted to a hospital with a doctor’s order. The day before they are discharged is their last inpatient day.</a:t>
            </a:r>
          </a:p>
          <a:p>
            <a:pPr eaLnBrk="1" hangingPunct="1">
              <a:spcBef>
                <a:spcPct val="0"/>
              </a:spcBef>
            </a:pPr>
            <a:endParaRPr lang="en-US" altLang="en-US" dirty="0"/>
          </a:p>
          <a:p>
            <a:pPr eaLnBrk="1" hangingPunct="1">
              <a:spcBef>
                <a:spcPct val="0"/>
              </a:spcBef>
            </a:pPr>
            <a:r>
              <a:rPr lang="en-US" altLang="en-US" dirty="0"/>
              <a:t>A patient is an outpatient if they’re getting emergency department services, observation services, outpatient surgery, lab tests, X-rays, or any other services at a hospital, clinic or associated facility, and the doctor hasn’t written an order to admit them to a hospital as an inpatient. In these cases a patient is still an outpatient even if they spend the night at a hospital. As we mentioned previously, most adult cancer care is delivered in an outpatient setting.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7</a:t>
            </a:fld>
            <a:endParaRPr lang="en-US"/>
          </a:p>
        </p:txBody>
      </p:sp>
    </p:spTree>
    <p:extLst>
      <p:ext uri="{BB962C8B-B14F-4D97-AF65-F5344CB8AC3E}">
        <p14:creationId xmlns:p14="http://schemas.microsoft.com/office/powerpoint/2010/main" val="3532581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There are different types of patient care.  You can select a type of care to see a description.</a:t>
            </a:r>
          </a:p>
          <a:p>
            <a:pPr eaLnBrk="1" hangingPunct="1">
              <a:spcBef>
                <a:spcPct val="0"/>
              </a:spcBef>
            </a:pPr>
            <a:endParaRPr lang="en-US" altLang="en-US" dirty="0"/>
          </a:p>
          <a:p>
            <a:pPr eaLnBrk="1" hangingPunct="1">
              <a:spcBef>
                <a:spcPct val="0"/>
              </a:spcBef>
            </a:pPr>
            <a:r>
              <a:rPr lang="en-US" altLang="en-US" dirty="0"/>
              <a:t>•Primary Care</a:t>
            </a:r>
          </a:p>
          <a:p>
            <a:pPr eaLnBrk="1" hangingPunct="1">
              <a:spcBef>
                <a:spcPct val="0"/>
              </a:spcBef>
            </a:pPr>
            <a:r>
              <a:rPr lang="en-US" altLang="en-US" dirty="0"/>
              <a:t>Primary care should be the first place patients go for medical care. Patients may get primary care in a doctor's office or in a community health center. One focus of primary care is to prevent disease through regular physical exams and health screenings. Another focus is to care for a patient's general health by diagnosing and treating a wide variety of conditions. If a patient has a health problem that requires special knowledge or skill, a primary care doctor will refer the patient to a specialist. Primary care doctors follow a patient's care while they see a specialist.</a:t>
            </a:r>
          </a:p>
          <a:p>
            <a:pPr eaLnBrk="1" hangingPunct="1">
              <a:spcBef>
                <a:spcPct val="0"/>
              </a:spcBef>
            </a:pPr>
            <a:endParaRPr lang="en-US" altLang="en-US" dirty="0"/>
          </a:p>
          <a:p>
            <a:pPr eaLnBrk="1" hangingPunct="1">
              <a:spcBef>
                <a:spcPct val="0"/>
              </a:spcBef>
            </a:pPr>
            <a:r>
              <a:rPr lang="en-US" altLang="en-US" dirty="0"/>
              <a:t>•Specialty Care</a:t>
            </a:r>
          </a:p>
          <a:p>
            <a:pPr eaLnBrk="1" hangingPunct="1">
              <a:spcBef>
                <a:spcPct val="0"/>
              </a:spcBef>
            </a:pPr>
            <a:r>
              <a:rPr lang="en-US" altLang="en-US" dirty="0"/>
              <a:t>Specialty care is care for a patient who has a health problem or illness that requires special knowledge in one medical area. Specialty care can be ongoing or preventive care around a specific system of the body. Specialists have knowledge or skills related to a specific disease or organ system. Specialists must complete special training and be certified or licensed in their area of specialty. They can be doctors, nurses or other health care team members. </a:t>
            </a:r>
          </a:p>
          <a:p>
            <a:pPr eaLnBrk="1" hangingPunct="1">
              <a:spcBef>
                <a:spcPct val="0"/>
              </a:spcBef>
            </a:pPr>
            <a:endParaRPr lang="en-US" altLang="en-US" dirty="0"/>
          </a:p>
          <a:p>
            <a:pPr eaLnBrk="1" hangingPunct="1">
              <a:spcBef>
                <a:spcPct val="0"/>
              </a:spcBef>
            </a:pPr>
            <a:r>
              <a:rPr lang="en-US" altLang="en-US" dirty="0"/>
              <a:t>•Emergency Care</a:t>
            </a:r>
          </a:p>
          <a:p>
            <a:pPr eaLnBrk="1" hangingPunct="1">
              <a:spcBef>
                <a:spcPct val="0"/>
              </a:spcBef>
            </a:pPr>
            <a:r>
              <a:rPr lang="en-US" altLang="en-US" dirty="0"/>
              <a:t>Emergency care involves diagnosing and treating life-threatening illnesses or injuries that need immediate attention. Emergency care may take place in ambulances or other transportation vehicles, hospital emergency rooms or intensive care units. </a:t>
            </a:r>
          </a:p>
          <a:p>
            <a:pPr eaLnBrk="1" hangingPunct="1">
              <a:spcBef>
                <a:spcPct val="0"/>
              </a:spcBef>
            </a:pPr>
            <a:endParaRPr lang="en-US" altLang="en-US" dirty="0"/>
          </a:p>
          <a:p>
            <a:pPr eaLnBrk="1" hangingPunct="1">
              <a:spcBef>
                <a:spcPct val="0"/>
              </a:spcBef>
            </a:pPr>
            <a:r>
              <a:rPr lang="en-US" altLang="en-US" dirty="0"/>
              <a:t>•Urgent Care</a:t>
            </a:r>
          </a:p>
          <a:p>
            <a:pPr eaLnBrk="1" hangingPunct="1">
              <a:spcBef>
                <a:spcPct val="0"/>
              </a:spcBef>
            </a:pPr>
            <a:r>
              <a:rPr lang="en-US" altLang="en-US" dirty="0"/>
              <a:t>Urgent care is not life threatening, but is care for an illness or injury that needs immediate attention.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8</a:t>
            </a:fld>
            <a:endParaRPr lang="en-US"/>
          </a:p>
        </p:txBody>
      </p:sp>
    </p:spTree>
    <p:extLst>
      <p:ext uri="{BB962C8B-B14F-4D97-AF65-F5344CB8AC3E}">
        <p14:creationId xmlns:p14="http://schemas.microsoft.com/office/powerpoint/2010/main" val="3643738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altLang="en-US" dirty="0"/>
          </a:p>
          <a:p>
            <a:pPr eaLnBrk="1" hangingPunct="1">
              <a:spcBef>
                <a:spcPct val="0"/>
              </a:spcBef>
            </a:pPr>
            <a:r>
              <a:rPr lang="en-US" altLang="en-US" dirty="0"/>
              <a:t>• Long-term Care</a:t>
            </a:r>
          </a:p>
          <a:p>
            <a:pPr eaLnBrk="1" hangingPunct="1">
              <a:spcBef>
                <a:spcPct val="0"/>
              </a:spcBef>
            </a:pPr>
            <a:r>
              <a:rPr lang="en-US" altLang="en-US" dirty="0"/>
              <a:t>Long-term care</a:t>
            </a:r>
            <a:r>
              <a:rPr lang="en-US" altLang="en-US" baseline="0" dirty="0"/>
              <a:t> is for </a:t>
            </a:r>
            <a:r>
              <a:rPr lang="en-US" altLang="en-US" dirty="0"/>
              <a:t>someone who is not able to perform daily living activities due to an injury, disability, chronic condition or dementia. Long-term care is a combination of medical, nursing and social care. </a:t>
            </a:r>
          </a:p>
          <a:p>
            <a:pPr eaLnBrk="1" hangingPunct="1">
              <a:spcBef>
                <a:spcPct val="0"/>
              </a:spcBef>
            </a:pPr>
            <a:endParaRPr lang="en-US" altLang="en-US" dirty="0"/>
          </a:p>
          <a:p>
            <a:pPr eaLnBrk="1" hangingPunct="1">
              <a:spcBef>
                <a:spcPct val="0"/>
              </a:spcBef>
            </a:pPr>
            <a:r>
              <a:rPr lang="en-US" altLang="en-US" dirty="0"/>
              <a:t>• Hospice Care</a:t>
            </a:r>
          </a:p>
          <a:p>
            <a:pPr eaLnBrk="1" hangingPunct="1">
              <a:spcBef>
                <a:spcPct val="0"/>
              </a:spcBef>
            </a:pPr>
            <a:r>
              <a:rPr lang="en-US" altLang="en-US" dirty="0"/>
              <a:t>Hospice care focuses on care to ease symptoms rather than cure a disease toward the end of life. The philosophy of hospice care is give physical, emotional, spiritual or social to support a patient and their family. Hospice care may be provided in a person's home or in a hospice care facility.</a:t>
            </a:r>
          </a:p>
          <a:p>
            <a:pPr eaLnBrk="1" hangingPunct="1">
              <a:spcBef>
                <a:spcPct val="0"/>
              </a:spcBef>
            </a:pPr>
            <a:endParaRPr lang="en-US" altLang="en-US" dirty="0"/>
          </a:p>
          <a:p>
            <a:pPr eaLnBrk="1" hangingPunct="1">
              <a:spcBef>
                <a:spcPct val="0"/>
              </a:spcBef>
            </a:pPr>
            <a:r>
              <a:rPr lang="en-US" altLang="en-US" dirty="0"/>
              <a:t>•Mental Health Care</a:t>
            </a:r>
          </a:p>
          <a:p>
            <a:pPr eaLnBrk="1" hangingPunct="1">
              <a:spcBef>
                <a:spcPct val="0"/>
              </a:spcBef>
            </a:pPr>
            <a:r>
              <a:rPr lang="en-US" altLang="en-US" dirty="0"/>
              <a:t>Mental Health Care can help when patients need help with a mental illness or emotional crisis. Mental health treatment may include: medication, psychotherapy ("talk therapy") or both.</a:t>
            </a:r>
          </a:p>
          <a:p>
            <a:pPr eaLnBrk="1" hangingPunct="1">
              <a:spcBef>
                <a:spcPct val="0"/>
              </a:spcBef>
            </a:pPr>
            <a:endParaRPr lang="en-US" altLang="en-US" dirty="0"/>
          </a:p>
          <a:p>
            <a:pPr defTabSz="915772" fontAlgn="base">
              <a:spcBef>
                <a:spcPct val="0"/>
              </a:spcBef>
              <a:spcAft>
                <a:spcPct val="0"/>
              </a:spcAft>
              <a:defRPr/>
            </a:pPr>
            <a:r>
              <a:rPr lang="en-US" altLang="en-US" dirty="0"/>
              <a:t>Let’s talk about the types of providers and professionals who are involved in each</a:t>
            </a:r>
            <a:r>
              <a:rPr lang="en-US" altLang="en-US" baseline="0" dirty="0"/>
              <a:t> type of care.</a:t>
            </a:r>
            <a:r>
              <a:rPr lang="en-US" altLang="en-US" dirty="0"/>
              <a:t> </a:t>
            </a:r>
          </a:p>
          <a:p>
            <a:endParaRPr lang="en-US" dirty="0"/>
          </a:p>
        </p:txBody>
      </p:sp>
      <p:sp>
        <p:nvSpPr>
          <p:cNvPr id="4" name="Slide Number Placeholder 3"/>
          <p:cNvSpPr>
            <a:spLocks noGrp="1"/>
          </p:cNvSpPr>
          <p:nvPr>
            <p:ph type="sldNum" sz="quarter" idx="10"/>
          </p:nvPr>
        </p:nvSpPr>
        <p:spPr/>
        <p:txBody>
          <a:bodyPr/>
          <a:lstStyle/>
          <a:p>
            <a:fld id="{C86F15E9-0BE7-4FE3-9441-9D32F4679029}" type="slidenum">
              <a:rPr lang="en-US" smtClean="0"/>
              <a:pPr/>
              <a:t>9</a:t>
            </a:fld>
            <a:endParaRPr lang="en-US"/>
          </a:p>
        </p:txBody>
      </p:sp>
    </p:spTree>
    <p:extLst>
      <p:ext uri="{BB962C8B-B14F-4D97-AF65-F5344CB8AC3E}">
        <p14:creationId xmlns:p14="http://schemas.microsoft.com/office/powerpoint/2010/main" val="37634127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8" cstate="print">
            <a:extLst>
              <a:ext uri="{28A0092B-C50C-407E-A947-70E740481C1C}">
                <a14:useLocalDpi xmlns:a14="http://schemas.microsoft.com/office/drawing/2010/main" val="0"/>
              </a:ext>
            </a:extLst>
          </a:blip>
          <a:srcRect r="50039"/>
          <a:stretch/>
        </p:blipFill>
        <p:spPr>
          <a:xfrm>
            <a:off x="4572000" y="0"/>
            <a:ext cx="4568428" cy="6858000"/>
          </a:xfrm>
          <a:prstGeom prst="rect">
            <a:avLst/>
          </a:prstGeom>
        </p:spPr>
      </p:pic>
      <p:pic>
        <p:nvPicPr>
          <p:cNvPr id="8" name="Picture 7" descr="PPT-General6.jpg"/>
          <p:cNvPicPr>
            <a:picLocks noChangeAspect="1"/>
          </p:cNvPicPr>
          <p:nvPr userDrawn="1"/>
        </p:nvPicPr>
        <p:blipFill rotWithShape="1">
          <a:blip r:embed="rId8" cstate="print">
            <a:extLst>
              <a:ext uri="{28A0092B-C50C-407E-A947-70E740481C1C}">
                <a14:useLocalDpi xmlns:a14="http://schemas.microsoft.com/office/drawing/2010/main" val="0"/>
              </a:ext>
            </a:extLst>
          </a:blip>
          <a:srcRect r="50039"/>
          <a:stretch/>
        </p:blipFill>
        <p:spPr>
          <a:xfrm>
            <a:off x="0" y="0"/>
            <a:ext cx="4568428" cy="6858000"/>
          </a:xfrm>
          <a:prstGeom prst="rect">
            <a:avLst/>
          </a:prstGeom>
        </p:spPr>
      </p:pic>
      <p:sp>
        <p:nvSpPr>
          <p:cNvPr id="1026" name="Rectangle 2"/>
          <p:cNvSpPr>
            <a:spLocks noGrp="1" noChangeArrowheads="1"/>
          </p:cNvSpPr>
          <p:nvPr>
            <p:ph type="title"/>
            <p:custDataLst>
              <p:tags r:id="rId6"/>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7"/>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Lesson 5: U.S</a:t>
            </a:r>
            <a:r>
              <a:rPr lang="en-US" dirty="0"/>
              <a:t>. Health Care System</a:t>
            </a:r>
          </a:p>
        </p:txBody>
      </p:sp>
      <p:sp>
        <p:nvSpPr>
          <p:cNvPr id="38915" name="Subtitle 1"/>
          <p:cNvSpPr>
            <a:spLocks noGrp="1"/>
          </p:cNvSpPr>
          <p:nvPr>
            <p:ph type="subTitle" idx="1"/>
          </p:nvPr>
        </p:nvSpPr>
        <p:spPr>
          <a:xfrm>
            <a:off x="1676400" y="3137687"/>
            <a:ext cx="7238999" cy="1752600"/>
          </a:xfrm>
        </p:spPr>
        <p:txBody>
          <a:bodyPr/>
          <a:lstStyle/>
          <a:p>
            <a:pPr eaLnBrk="1" hangingPunct="1"/>
            <a:r>
              <a:rPr lang="en-US" altLang="en-US" dirty="0">
                <a:solidFill>
                  <a:schemeClr val="bg1"/>
                </a:solidFill>
              </a:rPr>
              <a:t>Module 3: The Basics of Health Care Oncology Patient Navigation Training: The Fundamentals</a:t>
            </a: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Primary Care</a:t>
            </a:r>
          </a:p>
        </p:txBody>
      </p:sp>
      <p:sp>
        <p:nvSpPr>
          <p:cNvPr id="3" name="Content Placeholder 2"/>
          <p:cNvSpPr>
            <a:spLocks noGrp="1"/>
          </p:cNvSpPr>
          <p:nvPr>
            <p:ph idx="1"/>
          </p:nvPr>
        </p:nvSpPr>
        <p:spPr>
          <a:xfrm>
            <a:off x="457200" y="1469136"/>
            <a:ext cx="4114800" cy="3962400"/>
          </a:xfrm>
        </p:spPr>
        <p:txBody>
          <a:bodyPr/>
          <a:lstStyle/>
          <a:p>
            <a:r>
              <a:rPr lang="en-US" dirty="0"/>
              <a:t>Primary Care </a:t>
            </a:r>
          </a:p>
          <a:p>
            <a:r>
              <a:rPr lang="en-US" dirty="0"/>
              <a:t>Specialists</a:t>
            </a:r>
          </a:p>
        </p:txBody>
      </p:sp>
    </p:spTree>
    <p:extLst>
      <p:ext uri="{BB962C8B-B14F-4D97-AF65-F5344CB8AC3E}">
        <p14:creationId xmlns:p14="http://schemas.microsoft.com/office/powerpoint/2010/main" val="17586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Oncology Specialists</a:t>
            </a:r>
          </a:p>
        </p:txBody>
      </p:sp>
      <p:graphicFrame>
        <p:nvGraphicFramePr>
          <p:cNvPr id="4" name="Diagram 3" descr="Table depicting oncology specialty fields, such as radiology, pathology, radiation oncology, hematology/oncology, and surgery."/>
          <p:cNvGraphicFramePr/>
          <p:nvPr>
            <p:extLst>
              <p:ext uri="{D42A27DB-BD31-4B8C-83A1-F6EECF244321}">
                <p14:modId xmlns:p14="http://schemas.microsoft.com/office/powerpoint/2010/main" val="1408731132"/>
              </p:ext>
            </p:extLst>
          </p:nvPr>
        </p:nvGraphicFramePr>
        <p:xfrm>
          <a:off x="609600" y="1397000"/>
          <a:ext cx="73914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12672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Emergency </a:t>
            </a:r>
          </a:p>
        </p:txBody>
      </p:sp>
      <p:sp>
        <p:nvSpPr>
          <p:cNvPr id="5" name="Content Placeholder 4">
            <a:extLst>
              <a:ext uri="{FF2B5EF4-FFF2-40B4-BE49-F238E27FC236}">
                <a16:creationId xmlns:a16="http://schemas.microsoft.com/office/drawing/2014/main" id="{F04D984A-83F6-49A2-AC95-9877CE2302A0}"/>
              </a:ext>
            </a:extLst>
          </p:cNvPr>
          <p:cNvSpPr>
            <a:spLocks noGrp="1"/>
          </p:cNvSpPr>
          <p:nvPr>
            <p:ph idx="1"/>
          </p:nvPr>
        </p:nvSpPr>
        <p:spPr/>
        <p:txBody>
          <a:bodyPr>
            <a:normAutofit fontScale="92500" lnSpcReduction="20000"/>
          </a:bodyPr>
          <a:lstStyle/>
          <a:p>
            <a:pPr marL="0" indent="0">
              <a:buNone/>
            </a:pPr>
            <a:r>
              <a:rPr lang="en-US" dirty="0"/>
              <a:t>Medical concerns include:</a:t>
            </a:r>
          </a:p>
          <a:p>
            <a:pPr lvl="1">
              <a:buFont typeface="Arial" panose="020B0604020202020204" pitchFamily="34" charset="0"/>
              <a:buChar char="•"/>
            </a:pPr>
            <a:r>
              <a:rPr lang="en-US" dirty="0"/>
              <a:t>Chest pain</a:t>
            </a:r>
          </a:p>
          <a:p>
            <a:pPr lvl="1">
              <a:buFont typeface="Arial" panose="020B0604020202020204" pitchFamily="34" charset="0"/>
              <a:buChar char="•"/>
            </a:pPr>
            <a:r>
              <a:rPr lang="en-US" dirty="0"/>
              <a:t>Difficulty breathing</a:t>
            </a:r>
          </a:p>
          <a:p>
            <a:pPr lvl="1">
              <a:buFont typeface="Arial" panose="020B0604020202020204" pitchFamily="34" charset="0"/>
              <a:buChar char="•"/>
            </a:pPr>
            <a:r>
              <a:rPr lang="en-US" dirty="0"/>
              <a:t>Heart attack</a:t>
            </a:r>
          </a:p>
          <a:p>
            <a:pPr lvl="1">
              <a:buFont typeface="Arial" panose="020B0604020202020204" pitchFamily="34" charset="0"/>
              <a:buChar char="•"/>
            </a:pPr>
            <a:r>
              <a:rPr lang="en-US" dirty="0"/>
              <a:t>Serious injury</a:t>
            </a:r>
          </a:p>
          <a:p>
            <a:pPr lvl="1">
              <a:buFont typeface="Arial" panose="020B0604020202020204" pitchFamily="34" charset="0"/>
              <a:buChar char="•"/>
            </a:pPr>
            <a:r>
              <a:rPr lang="en-US" dirty="0"/>
              <a:t>Bleeding that will not stop</a:t>
            </a:r>
          </a:p>
          <a:p>
            <a:pPr lvl="1">
              <a:buFont typeface="Arial" panose="020B0604020202020204" pitchFamily="34" charset="0"/>
              <a:buChar char="•"/>
            </a:pPr>
            <a:r>
              <a:rPr lang="en-US" dirty="0"/>
              <a:t>Mental crisis</a:t>
            </a:r>
          </a:p>
          <a:p>
            <a:pPr lvl="1">
              <a:buFont typeface="Arial" panose="020B0604020202020204" pitchFamily="34" charset="0"/>
              <a:buChar char="•"/>
            </a:pPr>
            <a:r>
              <a:rPr lang="en-US" dirty="0"/>
              <a:t>Higher fevers</a:t>
            </a:r>
          </a:p>
          <a:p>
            <a:pPr lvl="1">
              <a:buFont typeface="Arial" panose="020B0604020202020204" pitchFamily="34" charset="0"/>
              <a:buChar char="•"/>
            </a:pPr>
            <a:r>
              <a:rPr lang="en-US" dirty="0"/>
              <a:t>seizures</a:t>
            </a:r>
          </a:p>
        </p:txBody>
      </p:sp>
      <p:sp>
        <p:nvSpPr>
          <p:cNvPr id="3" name="TextBox 2"/>
          <p:cNvSpPr txBox="1"/>
          <p:nvPr/>
        </p:nvSpPr>
        <p:spPr>
          <a:xfrm>
            <a:off x="5410200" y="5271701"/>
            <a:ext cx="3733800" cy="276999"/>
          </a:xfrm>
          <a:prstGeom prst="rect">
            <a:avLst/>
          </a:prstGeom>
          <a:noFill/>
        </p:spPr>
        <p:txBody>
          <a:bodyPr wrap="square" rtlCol="0">
            <a:spAutoFit/>
          </a:bodyPr>
          <a:lstStyle/>
          <a:p>
            <a:r>
              <a:rPr lang="en-US" sz="1200" i="1" dirty="0">
                <a:solidFill>
                  <a:schemeClr val="bg1">
                    <a:lumMod val="50000"/>
                  </a:schemeClr>
                </a:solidFill>
              </a:rPr>
              <a:t>Department of Health and Human Services, 2009 </a:t>
            </a:r>
          </a:p>
        </p:txBody>
      </p:sp>
    </p:spTree>
    <p:extLst>
      <p:ext uri="{BB962C8B-B14F-4D97-AF65-F5344CB8AC3E}">
        <p14:creationId xmlns:p14="http://schemas.microsoft.com/office/powerpoint/2010/main" val="1227708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DD376-DBD0-4491-B999-3ABF9B5EB942}"/>
              </a:ext>
            </a:extLst>
          </p:cNvPr>
          <p:cNvSpPr>
            <a:spLocks noGrp="1"/>
          </p:cNvSpPr>
          <p:nvPr>
            <p:ph type="title"/>
          </p:nvPr>
        </p:nvSpPr>
        <p:spPr/>
        <p:txBody>
          <a:bodyPr>
            <a:normAutofit/>
          </a:bodyPr>
          <a:lstStyle/>
          <a:p>
            <a:r>
              <a:rPr lang="en-US" sz="3600" dirty="0"/>
              <a:t>Checkpoint</a:t>
            </a:r>
          </a:p>
        </p:txBody>
      </p:sp>
      <p:sp>
        <p:nvSpPr>
          <p:cNvPr id="3" name="Content Placeholder 2">
            <a:extLst>
              <a:ext uri="{FF2B5EF4-FFF2-40B4-BE49-F238E27FC236}">
                <a16:creationId xmlns:a16="http://schemas.microsoft.com/office/drawing/2014/main" id="{8B4FE22B-5291-4C62-A631-A23F0FEBA636}"/>
              </a:ext>
            </a:extLst>
          </p:cNvPr>
          <p:cNvSpPr>
            <a:spLocks noGrp="1"/>
          </p:cNvSpPr>
          <p:nvPr>
            <p:ph idx="1"/>
          </p:nvPr>
        </p:nvSpPr>
        <p:spPr/>
        <p:txBody>
          <a:bodyPr/>
          <a:lstStyle/>
          <a:p>
            <a:r>
              <a:rPr lang="en-US" dirty="0"/>
              <a:t>True or false? Emergency care must be provided to those who need it regardless of ability to pay.</a:t>
            </a:r>
          </a:p>
        </p:txBody>
      </p:sp>
    </p:spTree>
    <p:extLst>
      <p:ext uri="{BB962C8B-B14F-4D97-AF65-F5344CB8AC3E}">
        <p14:creationId xmlns:p14="http://schemas.microsoft.com/office/powerpoint/2010/main" val="2138808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46B71-1D6A-40DB-8C6C-FE0F5DF5BDFB}"/>
              </a:ext>
            </a:extLst>
          </p:cNvPr>
          <p:cNvSpPr>
            <a:spLocks noGrp="1"/>
          </p:cNvSpPr>
          <p:nvPr>
            <p:ph type="title"/>
          </p:nvPr>
        </p:nvSpPr>
        <p:spPr/>
        <p:txBody>
          <a:bodyPr>
            <a:normAutofit/>
          </a:bodyPr>
          <a:lstStyle/>
          <a:p>
            <a:r>
              <a:rPr lang="en-US" sz="3600" dirty="0"/>
              <a:t>Emergency Care</a:t>
            </a:r>
          </a:p>
        </p:txBody>
      </p:sp>
      <p:sp>
        <p:nvSpPr>
          <p:cNvPr id="3" name="Content Placeholder 2" descr="Emergency Medical Treatment and Active Labor Act (EMTALA)&#10;">
            <a:extLst>
              <a:ext uri="{FF2B5EF4-FFF2-40B4-BE49-F238E27FC236}">
                <a16:creationId xmlns:a16="http://schemas.microsoft.com/office/drawing/2014/main" id="{23563459-6BE2-4AE6-B792-11427FDF4546}"/>
              </a:ext>
            </a:extLst>
          </p:cNvPr>
          <p:cNvSpPr>
            <a:spLocks noGrp="1"/>
          </p:cNvSpPr>
          <p:nvPr>
            <p:ph idx="1"/>
          </p:nvPr>
        </p:nvSpPr>
        <p:spPr>
          <a:xfrm>
            <a:off x="2362200" y="2819399"/>
            <a:ext cx="4419600" cy="1600201"/>
          </a:xfrm>
          <a:solidFill>
            <a:srgbClr val="004065"/>
          </a:solidFill>
        </p:spPr>
        <p:txBody>
          <a:bodyPr>
            <a:normAutofit fontScale="85000" lnSpcReduction="20000"/>
          </a:bodyPr>
          <a:lstStyle/>
          <a:p>
            <a:pPr marL="0" indent="0">
              <a:buNone/>
            </a:pPr>
            <a:endParaRPr lang="en-US" dirty="0"/>
          </a:p>
          <a:p>
            <a:pPr marL="0" indent="0" algn="ctr">
              <a:buNone/>
            </a:pPr>
            <a:r>
              <a:rPr lang="en-US" dirty="0">
                <a:solidFill>
                  <a:schemeClr val="bg1"/>
                </a:solidFill>
              </a:rPr>
              <a:t>Emergency Medical Treatment and Active Labor Act (EMTALA)</a:t>
            </a:r>
          </a:p>
        </p:txBody>
      </p:sp>
    </p:spTree>
    <p:extLst>
      <p:ext uri="{BB962C8B-B14F-4D97-AF65-F5344CB8AC3E}">
        <p14:creationId xmlns:p14="http://schemas.microsoft.com/office/powerpoint/2010/main" val="4231938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4ABEA-BA4F-4D4A-BDA3-D194C66BFCF7}"/>
              </a:ext>
            </a:extLst>
          </p:cNvPr>
          <p:cNvSpPr>
            <a:spLocks noGrp="1"/>
          </p:cNvSpPr>
          <p:nvPr>
            <p:ph type="title"/>
          </p:nvPr>
        </p:nvSpPr>
        <p:spPr/>
        <p:txBody>
          <a:bodyPr>
            <a:normAutofit/>
          </a:bodyPr>
          <a:lstStyle/>
          <a:p>
            <a:r>
              <a:rPr lang="en-US" sz="3600" dirty="0"/>
              <a:t>Urgent Care</a:t>
            </a:r>
          </a:p>
        </p:txBody>
      </p:sp>
      <p:sp>
        <p:nvSpPr>
          <p:cNvPr id="3" name="Content Placeholder 2">
            <a:extLst>
              <a:ext uri="{FF2B5EF4-FFF2-40B4-BE49-F238E27FC236}">
                <a16:creationId xmlns:a16="http://schemas.microsoft.com/office/drawing/2014/main" id="{373FB0FC-BF76-4B4B-B024-C3A978645333}"/>
              </a:ext>
            </a:extLst>
          </p:cNvPr>
          <p:cNvSpPr>
            <a:spLocks noGrp="1"/>
          </p:cNvSpPr>
          <p:nvPr>
            <p:ph idx="1"/>
          </p:nvPr>
        </p:nvSpPr>
        <p:spPr/>
        <p:txBody>
          <a:bodyPr/>
          <a:lstStyle/>
          <a:p>
            <a:pPr marL="0" indent="0">
              <a:buNone/>
            </a:pPr>
            <a:r>
              <a:rPr lang="en-US" dirty="0"/>
              <a:t>Urgent care needs:</a:t>
            </a:r>
          </a:p>
          <a:p>
            <a:pPr lvl="1">
              <a:buFont typeface="Arial" panose="020B0604020202020204" pitchFamily="34" charset="0"/>
              <a:buChar char="•"/>
            </a:pPr>
            <a:r>
              <a:rPr lang="en-US" dirty="0"/>
              <a:t>Minor cuts and burns</a:t>
            </a:r>
          </a:p>
          <a:p>
            <a:pPr lvl="1">
              <a:buFont typeface="Arial" panose="020B0604020202020204" pitchFamily="34" charset="0"/>
              <a:buChar char="•"/>
            </a:pPr>
            <a:r>
              <a:rPr lang="en-US" dirty="0"/>
              <a:t>Stomachaches</a:t>
            </a:r>
          </a:p>
          <a:p>
            <a:pPr lvl="1">
              <a:buFont typeface="Arial" panose="020B0604020202020204" pitchFamily="34" charset="0"/>
              <a:buChar char="•"/>
            </a:pPr>
            <a:r>
              <a:rPr lang="en-US" dirty="0"/>
              <a:t>Sprains</a:t>
            </a:r>
          </a:p>
          <a:p>
            <a:pPr lvl="1">
              <a:buFont typeface="Arial" panose="020B0604020202020204" pitchFamily="34" charset="0"/>
              <a:buChar char="•"/>
            </a:pPr>
            <a:r>
              <a:rPr lang="en-US" dirty="0"/>
              <a:t>Ear or throat infections</a:t>
            </a:r>
          </a:p>
        </p:txBody>
      </p:sp>
    </p:spTree>
    <p:extLst>
      <p:ext uri="{BB962C8B-B14F-4D97-AF65-F5344CB8AC3E}">
        <p14:creationId xmlns:p14="http://schemas.microsoft.com/office/powerpoint/2010/main" val="4146958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Long-Term Care</a:t>
            </a:r>
          </a:p>
        </p:txBody>
      </p:sp>
      <p:graphicFrame>
        <p:nvGraphicFramePr>
          <p:cNvPr id="4" name="Diagram 3" descr="Long term care can be provided in a: &#10;person's home; long-term care facility, and assisted living facility&#10;">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1383423732"/>
              </p:ext>
            </p:extLst>
          </p:nvPr>
        </p:nvGraphicFramePr>
        <p:xfrm>
          <a:off x="1600200" y="1421642"/>
          <a:ext cx="59436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29241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Hospice Care</a:t>
            </a:r>
          </a:p>
        </p:txBody>
      </p:sp>
      <p:graphicFrame>
        <p:nvGraphicFramePr>
          <p:cNvPr id="4" name="Diagram 3" descr="Hospice care is end-of-life care and may be provided by health professionals or volunteers in a person's home or in a hospice care facility. ">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429906933"/>
              </p:ext>
            </p:extLst>
          </p:nvPr>
        </p:nvGraphicFramePr>
        <p:xfrm>
          <a:off x="1524000" y="1498600"/>
          <a:ext cx="59436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3841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6D093-2710-4671-BB1D-650F7855D63B}"/>
              </a:ext>
            </a:extLst>
          </p:cNvPr>
          <p:cNvSpPr>
            <a:spLocks noGrp="1"/>
          </p:cNvSpPr>
          <p:nvPr>
            <p:ph type="title"/>
          </p:nvPr>
        </p:nvSpPr>
        <p:spPr/>
        <p:txBody>
          <a:bodyPr>
            <a:normAutofit/>
          </a:bodyPr>
          <a:lstStyle/>
          <a:p>
            <a:r>
              <a:rPr lang="en-US" sz="3600" dirty="0"/>
              <a:t>Mental</a:t>
            </a:r>
            <a:r>
              <a:rPr lang="en-US" sz="3600" b="0" dirty="0"/>
              <a:t> </a:t>
            </a:r>
            <a:r>
              <a:rPr lang="en-US" sz="3600" dirty="0"/>
              <a:t>Health</a:t>
            </a:r>
            <a:r>
              <a:rPr lang="en-US" sz="3600" b="0" dirty="0"/>
              <a:t> </a:t>
            </a:r>
            <a:r>
              <a:rPr lang="en-US" sz="3600" dirty="0"/>
              <a:t>Professionals</a:t>
            </a:r>
          </a:p>
        </p:txBody>
      </p:sp>
      <p:sp>
        <p:nvSpPr>
          <p:cNvPr id="3" name="Content Placeholder 2">
            <a:extLst>
              <a:ext uri="{FF2B5EF4-FFF2-40B4-BE49-F238E27FC236}">
                <a16:creationId xmlns:a16="http://schemas.microsoft.com/office/drawing/2014/main" id="{C27B0603-8BEE-4DCF-BD6A-03FDA67AD5D2}"/>
              </a:ext>
            </a:extLst>
          </p:cNvPr>
          <p:cNvSpPr>
            <a:spLocks noGrp="1"/>
          </p:cNvSpPr>
          <p:nvPr>
            <p:ph idx="1"/>
          </p:nvPr>
        </p:nvSpPr>
        <p:spPr/>
        <p:txBody>
          <a:bodyPr/>
          <a:lstStyle/>
          <a:p>
            <a:r>
              <a:rPr lang="en-US" dirty="0"/>
              <a:t>Psychiatrists</a:t>
            </a:r>
          </a:p>
          <a:p>
            <a:r>
              <a:rPr lang="en-US" dirty="0"/>
              <a:t>Counselors</a:t>
            </a:r>
          </a:p>
          <a:p>
            <a:r>
              <a:rPr lang="en-US" dirty="0"/>
              <a:t>Psychologists</a:t>
            </a:r>
          </a:p>
          <a:p>
            <a:r>
              <a:rPr lang="en-US" dirty="0"/>
              <a:t>Licensed Clinical Social Workers</a:t>
            </a:r>
          </a:p>
          <a:p>
            <a:endParaRPr lang="en-US" dirty="0"/>
          </a:p>
          <a:p>
            <a:endParaRPr lang="en-US" dirty="0"/>
          </a:p>
        </p:txBody>
      </p:sp>
    </p:spTree>
    <p:extLst>
      <p:ext uri="{BB962C8B-B14F-4D97-AF65-F5344CB8AC3E}">
        <p14:creationId xmlns:p14="http://schemas.microsoft.com/office/powerpoint/2010/main" val="4205004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Cancer Care Teams </a:t>
            </a:r>
          </a:p>
        </p:txBody>
      </p:sp>
      <p:sp>
        <p:nvSpPr>
          <p:cNvPr id="3" name="TextBox 2"/>
          <p:cNvSpPr txBox="1"/>
          <p:nvPr/>
        </p:nvSpPr>
        <p:spPr>
          <a:xfrm>
            <a:off x="457200" y="1472821"/>
            <a:ext cx="7772400" cy="3785652"/>
          </a:xfrm>
          <a:prstGeom prst="rect">
            <a:avLst/>
          </a:prstGeom>
          <a:noFill/>
        </p:spPr>
        <p:txBody>
          <a:bodyPr wrap="square" rtlCol="0">
            <a:spAutoFit/>
          </a:bodyPr>
          <a:lstStyle/>
          <a:p>
            <a:pPr>
              <a:spcBef>
                <a:spcPct val="0"/>
              </a:spcBef>
            </a:pPr>
            <a:r>
              <a:rPr lang="en-US" altLang="en-US" sz="3000" dirty="0"/>
              <a:t>Cancer care is a team effort. Each health care provider is a member of the team with a special role. Some team members are doctors or technicians who help diagnose disease. Others are experts who treat disease or care for patients' physical and emotional needs.</a:t>
            </a:r>
            <a:endParaRPr lang="en-US" sz="3000" dirty="0"/>
          </a:p>
          <a:p>
            <a:endParaRPr lang="en-US" sz="3000" dirty="0"/>
          </a:p>
        </p:txBody>
      </p:sp>
    </p:spTree>
    <p:extLst>
      <p:ext uri="{BB962C8B-B14F-4D97-AF65-F5344CB8AC3E}">
        <p14:creationId xmlns:p14="http://schemas.microsoft.com/office/powerpoint/2010/main" val="1593758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Acknowledgments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 </a:t>
            </a:r>
          </a:p>
          <a:p>
            <a:pPr marL="0" indent="0">
              <a:buNone/>
            </a:pPr>
            <a:endParaRPr lang="en-US" dirty="0"/>
          </a:p>
          <a:p>
            <a:pPr marL="0" indent="0">
              <a:buNone/>
            </a:pPr>
            <a:r>
              <a:rPr lang="en-US" dirty="0"/>
              <a:t>Portions of this lesson are adapted with the permission from the Patient Navigator Training Collaborative of the Colorado School of Public Health.</a:t>
            </a:r>
          </a:p>
          <a:p>
            <a:pPr marL="0" indent="0">
              <a:buNone/>
            </a:pPr>
            <a:endParaRPr lang="en-US" dirty="0"/>
          </a:p>
        </p:txBody>
      </p:sp>
    </p:spTree>
    <p:extLst>
      <p:ext uri="{BB962C8B-B14F-4D97-AF65-F5344CB8AC3E}">
        <p14:creationId xmlns:p14="http://schemas.microsoft.com/office/powerpoint/2010/main" val="2242973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2FBDE-4E80-4BDF-9065-EBCA9A69E70D}"/>
              </a:ext>
            </a:extLst>
          </p:cNvPr>
          <p:cNvSpPr>
            <a:spLocks noGrp="1"/>
          </p:cNvSpPr>
          <p:nvPr>
            <p:ph type="title"/>
          </p:nvPr>
        </p:nvSpPr>
        <p:spPr/>
        <p:txBody>
          <a:bodyPr>
            <a:normAutofit/>
          </a:bodyPr>
          <a:lstStyle/>
          <a:p>
            <a:r>
              <a:rPr lang="en-US" sz="3600" dirty="0"/>
              <a:t>Doctors</a:t>
            </a:r>
          </a:p>
        </p:txBody>
      </p:sp>
      <p:sp>
        <p:nvSpPr>
          <p:cNvPr id="3" name="Content Placeholder 2">
            <a:extLst>
              <a:ext uri="{FF2B5EF4-FFF2-40B4-BE49-F238E27FC236}">
                <a16:creationId xmlns:a16="http://schemas.microsoft.com/office/drawing/2014/main" id="{EC4151DE-8210-4299-959A-DDBE35A3865C}"/>
              </a:ext>
            </a:extLst>
          </p:cNvPr>
          <p:cNvSpPr>
            <a:spLocks noGrp="1"/>
          </p:cNvSpPr>
          <p:nvPr>
            <p:ph idx="1"/>
          </p:nvPr>
        </p:nvSpPr>
        <p:spPr/>
        <p:txBody>
          <a:bodyPr/>
          <a:lstStyle/>
          <a:p>
            <a:r>
              <a:rPr lang="en-US" dirty="0"/>
              <a:t>Primary Care Doctors</a:t>
            </a:r>
          </a:p>
          <a:p>
            <a:r>
              <a:rPr lang="en-US" dirty="0"/>
              <a:t>Specialists</a:t>
            </a:r>
          </a:p>
        </p:txBody>
      </p:sp>
    </p:spTree>
    <p:extLst>
      <p:ext uri="{BB962C8B-B14F-4D97-AF65-F5344CB8AC3E}">
        <p14:creationId xmlns:p14="http://schemas.microsoft.com/office/powerpoint/2010/main" val="971443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Mid-Level Providers</a:t>
            </a:r>
          </a:p>
        </p:txBody>
      </p:sp>
      <p:sp>
        <p:nvSpPr>
          <p:cNvPr id="3" name="Content Placeholder 2"/>
          <p:cNvSpPr>
            <a:spLocks noGrp="1"/>
          </p:cNvSpPr>
          <p:nvPr>
            <p:ph idx="1"/>
          </p:nvPr>
        </p:nvSpPr>
        <p:spPr>
          <a:xfrm>
            <a:off x="457200" y="1600201"/>
            <a:ext cx="4648200" cy="3810000"/>
          </a:xfrm>
        </p:spPr>
        <p:txBody>
          <a:bodyPr/>
          <a:lstStyle/>
          <a:p>
            <a:r>
              <a:rPr lang="en-US" dirty="0"/>
              <a:t>Physician Assistants</a:t>
            </a:r>
          </a:p>
          <a:p>
            <a:r>
              <a:rPr lang="en-US" dirty="0"/>
              <a:t>Nurse Practitioners</a:t>
            </a:r>
          </a:p>
        </p:txBody>
      </p:sp>
    </p:spTree>
    <p:extLst>
      <p:ext uri="{BB962C8B-B14F-4D97-AF65-F5344CB8AC3E}">
        <p14:creationId xmlns:p14="http://schemas.microsoft.com/office/powerpoint/2010/main" val="3017271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Nurses</a:t>
            </a:r>
          </a:p>
        </p:txBody>
      </p:sp>
      <p:sp>
        <p:nvSpPr>
          <p:cNvPr id="3" name="Content Placeholder 2"/>
          <p:cNvSpPr>
            <a:spLocks noGrp="1"/>
          </p:cNvSpPr>
          <p:nvPr>
            <p:ph idx="1"/>
          </p:nvPr>
        </p:nvSpPr>
        <p:spPr>
          <a:xfrm>
            <a:off x="457200" y="1600201"/>
            <a:ext cx="7239000" cy="3810000"/>
          </a:xfrm>
        </p:spPr>
        <p:txBody>
          <a:bodyPr>
            <a:normAutofit/>
          </a:bodyPr>
          <a:lstStyle/>
          <a:p>
            <a:r>
              <a:rPr lang="en-US" dirty="0"/>
              <a:t>Licensed Practical Nurse (LPN)</a:t>
            </a:r>
          </a:p>
          <a:p>
            <a:r>
              <a:rPr lang="en-US" dirty="0"/>
              <a:t>Registered Nurse (RN)</a:t>
            </a:r>
          </a:p>
          <a:p>
            <a:r>
              <a:rPr lang="en-US" dirty="0"/>
              <a:t>Advanced Practice Nurse (APRN)</a:t>
            </a:r>
          </a:p>
        </p:txBody>
      </p:sp>
    </p:spTree>
    <p:extLst>
      <p:ext uri="{BB962C8B-B14F-4D97-AF65-F5344CB8AC3E}">
        <p14:creationId xmlns:p14="http://schemas.microsoft.com/office/powerpoint/2010/main" val="2775918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Pharmacists</a:t>
            </a:r>
          </a:p>
        </p:txBody>
      </p:sp>
      <p:sp>
        <p:nvSpPr>
          <p:cNvPr id="3" name="Content Placeholder 2"/>
          <p:cNvSpPr>
            <a:spLocks noGrp="1"/>
          </p:cNvSpPr>
          <p:nvPr>
            <p:ph idx="1"/>
          </p:nvPr>
        </p:nvSpPr>
        <p:spPr>
          <a:xfrm>
            <a:off x="457200" y="1447800"/>
            <a:ext cx="7543800" cy="3810000"/>
          </a:xfrm>
        </p:spPr>
        <p:txBody>
          <a:bodyPr/>
          <a:lstStyle/>
          <a:p>
            <a:r>
              <a:rPr lang="en-US" dirty="0"/>
              <a:t>Give medicines that are prescribed by a doctor</a:t>
            </a:r>
          </a:p>
          <a:p>
            <a:r>
              <a:rPr lang="en-US" dirty="0"/>
              <a:t>Talk about how to use medicines</a:t>
            </a:r>
          </a:p>
          <a:p>
            <a:r>
              <a:rPr lang="en-US" dirty="0"/>
              <a:t>Answer questions</a:t>
            </a:r>
          </a:p>
        </p:txBody>
      </p:sp>
    </p:spTree>
    <p:extLst>
      <p:ext uri="{BB962C8B-B14F-4D97-AF65-F5344CB8AC3E}">
        <p14:creationId xmlns:p14="http://schemas.microsoft.com/office/powerpoint/2010/main" val="4119787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Technologists and Technicians </a:t>
            </a:r>
          </a:p>
        </p:txBody>
      </p:sp>
      <p:sp>
        <p:nvSpPr>
          <p:cNvPr id="3" name="Content Placeholder 2"/>
          <p:cNvSpPr>
            <a:spLocks noGrp="1"/>
          </p:cNvSpPr>
          <p:nvPr>
            <p:ph idx="1"/>
          </p:nvPr>
        </p:nvSpPr>
        <p:spPr>
          <a:xfrm>
            <a:off x="431800" y="1447800"/>
            <a:ext cx="8255000" cy="3581399"/>
          </a:xfrm>
        </p:spPr>
        <p:txBody>
          <a:bodyPr>
            <a:normAutofit fontScale="92500" lnSpcReduction="10000"/>
          </a:bodyPr>
          <a:lstStyle/>
          <a:p>
            <a:r>
              <a:rPr lang="en-US" sz="2400" b="1" dirty="0"/>
              <a:t>Laboratory Technologists </a:t>
            </a:r>
          </a:p>
          <a:p>
            <a:pPr marL="457200" lvl="1" indent="0">
              <a:buNone/>
            </a:pPr>
            <a:r>
              <a:rPr lang="en-US" sz="2000" dirty="0"/>
              <a:t>Look for bacteria or parasites, analyze chemicals, match blood for transfusions or test for drug levels in the blood to see how a patient is responding to treatment. </a:t>
            </a:r>
          </a:p>
          <a:p>
            <a:r>
              <a:rPr lang="en-US" sz="2400" b="1" dirty="0"/>
              <a:t>Radiology Technologists</a:t>
            </a:r>
          </a:p>
          <a:p>
            <a:pPr marL="457200" lvl="1" indent="0">
              <a:buNone/>
            </a:pPr>
            <a:r>
              <a:rPr lang="en-US" sz="2000" dirty="0"/>
              <a:t>Take x-rays, and perform CT (Computed Tomography) scans, MRIs (Magnetic Resonance Imaging) or mammography.</a:t>
            </a:r>
          </a:p>
          <a:p>
            <a:r>
              <a:rPr lang="en-US" sz="2400" b="1" dirty="0"/>
              <a:t>Pharmacy Technicians</a:t>
            </a:r>
          </a:p>
          <a:p>
            <a:pPr marL="457200" lvl="1" indent="0">
              <a:buNone/>
            </a:pPr>
            <a:r>
              <a:rPr lang="en-US" sz="2000" dirty="0"/>
              <a:t>Prepare prescription medications, </a:t>
            </a:r>
          </a:p>
          <a:p>
            <a:pPr marL="457200" lvl="1" indent="0">
              <a:buNone/>
            </a:pPr>
            <a:r>
              <a:rPr lang="en-US" sz="2000" dirty="0"/>
              <a:t>perform customer service and perform </a:t>
            </a:r>
          </a:p>
          <a:p>
            <a:pPr marL="457200" lvl="1" indent="0">
              <a:buNone/>
            </a:pPr>
            <a:r>
              <a:rPr lang="en-US" sz="2000" dirty="0"/>
              <a:t>administrative duties. </a:t>
            </a:r>
          </a:p>
        </p:txBody>
      </p:sp>
    </p:spTree>
    <p:extLst>
      <p:ext uri="{BB962C8B-B14F-4D97-AF65-F5344CB8AC3E}">
        <p14:creationId xmlns:p14="http://schemas.microsoft.com/office/powerpoint/2010/main" val="1649481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1"/>
            <a:ext cx="8458200" cy="1143000"/>
          </a:xfrm>
        </p:spPr>
        <p:txBody>
          <a:bodyPr>
            <a:normAutofit fontScale="90000"/>
          </a:bodyPr>
          <a:lstStyle/>
          <a:p>
            <a:r>
              <a:rPr lang="en-US" dirty="0"/>
              <a:t>Therapists and Rehabilitation Specialists</a:t>
            </a:r>
          </a:p>
        </p:txBody>
      </p:sp>
      <p:graphicFrame>
        <p:nvGraphicFramePr>
          <p:cNvPr id="4" name="Content Placeholder 3" descr="Table depicting therapists and rehabilitation specialists, such as occupational, physical, respiratory and speech therapists. "/>
          <p:cNvGraphicFramePr>
            <a:graphicFrameLocks noGrp="1"/>
          </p:cNvGraphicFramePr>
          <p:nvPr>
            <p:ph idx="1"/>
            <p:extLst>
              <p:ext uri="{D42A27DB-BD31-4B8C-83A1-F6EECF244321}">
                <p14:modId xmlns:p14="http://schemas.microsoft.com/office/powerpoint/2010/main" val="375643152"/>
              </p:ext>
            </p:extLst>
          </p:nvPr>
        </p:nvGraphicFramePr>
        <p:xfrm>
          <a:off x="457200" y="1600201"/>
          <a:ext cx="82296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791200" y="5271701"/>
            <a:ext cx="3276600" cy="276999"/>
          </a:xfrm>
          <a:prstGeom prst="rect">
            <a:avLst/>
          </a:prstGeom>
          <a:noFill/>
        </p:spPr>
        <p:txBody>
          <a:bodyPr wrap="square" rtlCol="0">
            <a:spAutoFit/>
          </a:bodyPr>
          <a:lstStyle/>
          <a:p>
            <a:r>
              <a:rPr lang="en-US" sz="1200" i="1" dirty="0">
                <a:solidFill>
                  <a:schemeClr val="bg1">
                    <a:lumMod val="50000"/>
                  </a:schemeClr>
                </a:solidFill>
              </a:rPr>
              <a:t>Patient Navigator Training Collaborative,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626251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8922"/>
            <a:ext cx="8610600" cy="1143000"/>
          </a:xfrm>
        </p:spPr>
        <p:txBody>
          <a:bodyPr>
            <a:normAutofit fontScale="90000"/>
          </a:bodyPr>
          <a:lstStyle/>
          <a:p>
            <a:r>
              <a:rPr lang="en-US" dirty="0"/>
              <a:t>Emotional, Social and Spiritual Support</a:t>
            </a:r>
          </a:p>
        </p:txBody>
      </p:sp>
      <p:sp>
        <p:nvSpPr>
          <p:cNvPr id="3" name="Content Placeholder 2"/>
          <p:cNvSpPr>
            <a:spLocks noGrp="1"/>
          </p:cNvSpPr>
          <p:nvPr>
            <p:ph idx="1"/>
          </p:nvPr>
        </p:nvSpPr>
        <p:spPr>
          <a:xfrm>
            <a:off x="457200" y="1580203"/>
            <a:ext cx="8229600" cy="3810000"/>
          </a:xfrm>
        </p:spPr>
        <p:txBody>
          <a:bodyPr/>
          <a:lstStyle/>
          <a:p>
            <a:r>
              <a:rPr lang="en-US" dirty="0"/>
              <a:t>Mental Health Professionals</a:t>
            </a:r>
          </a:p>
          <a:p>
            <a:r>
              <a:rPr lang="en-US" dirty="0"/>
              <a:t>Clergy </a:t>
            </a:r>
          </a:p>
        </p:txBody>
      </p:sp>
      <p:sp>
        <p:nvSpPr>
          <p:cNvPr id="6" name="Rectangular Callout 5"/>
          <p:cNvSpPr/>
          <p:nvPr/>
        </p:nvSpPr>
        <p:spPr>
          <a:xfrm>
            <a:off x="4419600" y="2387165"/>
            <a:ext cx="2590800" cy="1326547"/>
          </a:xfrm>
          <a:prstGeom prst="wedgeRectCallout">
            <a:avLst>
              <a:gd name="adj1" fmla="val -22438"/>
              <a:gd name="adj2" fmla="val -67633"/>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lang="en-US" dirty="0"/>
              <a:t>Psychiatrist</a:t>
            </a:r>
          </a:p>
          <a:p>
            <a:pPr marL="285750" indent="-285750">
              <a:buFont typeface="Wingdings" panose="05000000000000000000" pitchFamily="2" charset="2"/>
              <a:buChar char="ü"/>
            </a:pPr>
            <a:r>
              <a:rPr lang="en-US" dirty="0"/>
              <a:t>Psychologist</a:t>
            </a:r>
          </a:p>
          <a:p>
            <a:pPr marL="285750" indent="-285750">
              <a:buFont typeface="Wingdings" panose="05000000000000000000" pitchFamily="2" charset="2"/>
              <a:buChar char="ü"/>
            </a:pPr>
            <a:r>
              <a:rPr lang="en-US" dirty="0"/>
              <a:t>Social Worker</a:t>
            </a:r>
          </a:p>
          <a:p>
            <a:pPr marL="285750" indent="-285750">
              <a:buFont typeface="Wingdings" panose="05000000000000000000" pitchFamily="2" charset="2"/>
              <a:buChar char="ü"/>
            </a:pPr>
            <a:r>
              <a:rPr lang="en-US" dirty="0"/>
              <a:t>Counselor</a:t>
            </a:r>
          </a:p>
        </p:txBody>
      </p:sp>
      <p:sp>
        <p:nvSpPr>
          <p:cNvPr id="4" name="Rounded Rectangle 3"/>
          <p:cNvSpPr/>
          <p:nvPr/>
        </p:nvSpPr>
        <p:spPr>
          <a:xfrm>
            <a:off x="838200" y="3803904"/>
            <a:ext cx="7467600" cy="1447800"/>
          </a:xfrm>
          <a:prstGeom prst="roundRect">
            <a:avLst/>
          </a:prstGeom>
          <a:solidFill>
            <a:srgbClr val="033B57"/>
          </a:solidFill>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t>One study found that nearly 90% of hospitalized, seriously ill patients, religion helped them cope. Patients in other studies have indicated that religious belief and practice helped prevent depression.</a:t>
            </a:r>
          </a:p>
        </p:txBody>
      </p:sp>
      <p:sp>
        <p:nvSpPr>
          <p:cNvPr id="5" name="TextBox 4"/>
          <p:cNvSpPr txBox="1"/>
          <p:nvPr/>
        </p:nvSpPr>
        <p:spPr>
          <a:xfrm>
            <a:off x="6324600" y="5251704"/>
            <a:ext cx="2743200" cy="276999"/>
          </a:xfrm>
          <a:prstGeom prst="rect">
            <a:avLst/>
          </a:prstGeom>
          <a:noFill/>
        </p:spPr>
        <p:txBody>
          <a:bodyPr wrap="square" rtlCol="0">
            <a:spAutoFit/>
          </a:bodyPr>
          <a:lstStyle/>
          <a:p>
            <a:r>
              <a:rPr lang="en-US" sz="1200" i="1" dirty="0">
                <a:solidFill>
                  <a:schemeClr val="bg1">
                    <a:lumMod val="50000"/>
                  </a:schemeClr>
                </a:solidFill>
              </a:rPr>
              <a:t>Clergy as Healthcare Providers, </a:t>
            </a:r>
            <a:r>
              <a:rPr lang="en-US" sz="1200" i="1" dirty="0" err="1">
                <a:solidFill>
                  <a:schemeClr val="bg1">
                    <a:lumMod val="50000"/>
                  </a:schemeClr>
                </a:solidFill>
              </a:rPr>
              <a:t>n.d.</a:t>
            </a:r>
            <a:endParaRPr lang="en-US" sz="1200" i="1" dirty="0">
              <a:solidFill>
                <a:schemeClr val="bg1">
                  <a:lumMod val="50000"/>
                </a:schemeClr>
              </a:solidFill>
            </a:endParaRPr>
          </a:p>
        </p:txBody>
      </p:sp>
    </p:spTree>
    <p:extLst>
      <p:ext uri="{BB962C8B-B14F-4D97-AF65-F5344CB8AC3E}">
        <p14:creationId xmlns:p14="http://schemas.microsoft.com/office/powerpoint/2010/main" val="2399507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Patient Navigators </a:t>
            </a:r>
          </a:p>
        </p:txBody>
      </p:sp>
      <p:sp>
        <p:nvSpPr>
          <p:cNvPr id="3" name="Content Placeholder 2"/>
          <p:cNvSpPr>
            <a:spLocks noGrp="1"/>
          </p:cNvSpPr>
          <p:nvPr>
            <p:ph idx="1"/>
          </p:nvPr>
        </p:nvSpPr>
        <p:spPr>
          <a:xfrm>
            <a:off x="466078" y="1445779"/>
            <a:ext cx="8229600" cy="3810000"/>
          </a:xfrm>
        </p:spPr>
        <p:txBody>
          <a:bodyPr>
            <a:normAutofit fontScale="92500" lnSpcReduction="20000"/>
          </a:bodyPr>
          <a:lstStyle/>
          <a:p>
            <a:r>
              <a:rPr lang="en-US" dirty="0"/>
              <a:t>Assist patients in accessing cancer care and navigating health care systems</a:t>
            </a:r>
          </a:p>
          <a:p>
            <a:r>
              <a:rPr lang="en-US" dirty="0"/>
              <a:t>Assess barriers to care</a:t>
            </a:r>
          </a:p>
          <a:p>
            <a:r>
              <a:rPr lang="en-US" dirty="0"/>
              <a:t>Engage patients in creating solutions</a:t>
            </a:r>
          </a:p>
          <a:p>
            <a:r>
              <a:rPr lang="en-US" dirty="0"/>
              <a:t>Identify resources</a:t>
            </a:r>
          </a:p>
          <a:p>
            <a:r>
              <a:rPr lang="en-US" dirty="0"/>
              <a:t>Educate patients about what to expect</a:t>
            </a:r>
          </a:p>
          <a:p>
            <a:r>
              <a:rPr lang="en-US" dirty="0"/>
              <a:t>Empower patients to communicate</a:t>
            </a:r>
          </a:p>
          <a:p>
            <a:r>
              <a:rPr lang="en-US" dirty="0"/>
              <a:t>Follow up with patients to support adherence </a:t>
            </a:r>
          </a:p>
        </p:txBody>
      </p:sp>
      <p:sp>
        <p:nvSpPr>
          <p:cNvPr id="4" name="TextBox 3"/>
          <p:cNvSpPr txBox="1"/>
          <p:nvPr/>
        </p:nvSpPr>
        <p:spPr>
          <a:xfrm>
            <a:off x="7010400" y="5253758"/>
            <a:ext cx="1981200" cy="276999"/>
          </a:xfrm>
          <a:prstGeom prst="rect">
            <a:avLst/>
          </a:prstGeom>
          <a:noFill/>
        </p:spPr>
        <p:txBody>
          <a:bodyPr wrap="square" rtlCol="0">
            <a:spAutoFit/>
          </a:bodyPr>
          <a:lstStyle/>
          <a:p>
            <a:r>
              <a:rPr lang="en-US" sz="1200" i="1" dirty="0">
                <a:solidFill>
                  <a:schemeClr val="bg1">
                    <a:lumMod val="50000"/>
                  </a:schemeClr>
                </a:solidFill>
              </a:rPr>
              <a:t>GW Cancer Center, 2014</a:t>
            </a:r>
          </a:p>
        </p:txBody>
      </p:sp>
    </p:spTree>
    <p:extLst>
      <p:ext uri="{BB962C8B-B14F-4D97-AF65-F5344CB8AC3E}">
        <p14:creationId xmlns:p14="http://schemas.microsoft.com/office/powerpoint/2010/main" val="2601977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Administrative and Support Staff</a:t>
            </a:r>
          </a:p>
        </p:txBody>
      </p:sp>
      <p:sp>
        <p:nvSpPr>
          <p:cNvPr id="3" name="Content Placeholder 2"/>
          <p:cNvSpPr>
            <a:spLocks noGrp="1"/>
          </p:cNvSpPr>
          <p:nvPr>
            <p:ph idx="1"/>
          </p:nvPr>
        </p:nvSpPr>
        <p:spPr>
          <a:xfrm>
            <a:off x="457200" y="1476652"/>
            <a:ext cx="8229600" cy="3810000"/>
          </a:xfrm>
        </p:spPr>
        <p:txBody>
          <a:bodyPr>
            <a:normAutofit lnSpcReduction="10000"/>
          </a:bodyPr>
          <a:lstStyle/>
          <a:p>
            <a:r>
              <a:rPr lang="en-US" dirty="0"/>
              <a:t>Administrative and Clerical Staff</a:t>
            </a:r>
          </a:p>
          <a:p>
            <a:pPr marL="1262063" indent="-457200">
              <a:buFont typeface="Wingdings" panose="05000000000000000000" pitchFamily="2" charset="2"/>
              <a:buChar char="§"/>
            </a:pPr>
            <a:r>
              <a:rPr lang="en-US" dirty="0"/>
              <a:t>Administrative Medical Staff</a:t>
            </a:r>
          </a:p>
          <a:p>
            <a:pPr marL="1262063" indent="-457200">
              <a:buFont typeface="Wingdings" panose="05000000000000000000" pitchFamily="2" charset="2"/>
              <a:buChar char="§"/>
            </a:pPr>
            <a:r>
              <a:rPr lang="en-US" dirty="0"/>
              <a:t>Medical Records Specialists</a:t>
            </a:r>
          </a:p>
          <a:p>
            <a:pPr marL="1262063" indent="-457200">
              <a:buFont typeface="Wingdings" panose="05000000000000000000" pitchFamily="2" charset="2"/>
              <a:buChar char="§"/>
            </a:pPr>
            <a:r>
              <a:rPr lang="en-US" dirty="0"/>
              <a:t>Medical Billing Specialists</a:t>
            </a:r>
          </a:p>
          <a:p>
            <a:pPr marL="1262063" indent="-457200">
              <a:buFont typeface="Wingdings" panose="05000000000000000000" pitchFamily="2" charset="2"/>
              <a:buChar char="§"/>
            </a:pPr>
            <a:r>
              <a:rPr lang="en-US" dirty="0"/>
              <a:t>Financial Counselor</a:t>
            </a:r>
          </a:p>
          <a:p>
            <a:pPr marL="1262063" indent="-457200">
              <a:buFont typeface="Wingdings" panose="05000000000000000000" pitchFamily="2" charset="2"/>
              <a:buChar char="§"/>
            </a:pPr>
            <a:r>
              <a:rPr lang="en-US" dirty="0"/>
              <a:t>Scheduler</a:t>
            </a:r>
          </a:p>
          <a:p>
            <a:r>
              <a:rPr lang="en-US" dirty="0"/>
              <a:t>Volunteers</a:t>
            </a:r>
          </a:p>
        </p:txBody>
      </p:sp>
    </p:spTree>
    <p:extLst>
      <p:ext uri="{BB962C8B-B14F-4D97-AF65-F5344CB8AC3E}">
        <p14:creationId xmlns:p14="http://schemas.microsoft.com/office/powerpoint/2010/main" val="815699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 Simple Visit </a:t>
            </a:r>
          </a:p>
        </p:txBody>
      </p:sp>
      <p:sp>
        <p:nvSpPr>
          <p:cNvPr id="3" name="TextBox 2"/>
          <p:cNvSpPr txBox="1"/>
          <p:nvPr/>
        </p:nvSpPr>
        <p:spPr>
          <a:xfrm>
            <a:off x="476534" y="1447800"/>
            <a:ext cx="7829266" cy="2554545"/>
          </a:xfrm>
          <a:prstGeom prst="rect">
            <a:avLst/>
          </a:prstGeom>
          <a:noFill/>
        </p:spPr>
        <p:txBody>
          <a:bodyPr wrap="square" rtlCol="0">
            <a:spAutoFit/>
          </a:bodyPr>
          <a:lstStyle/>
          <a:p>
            <a:r>
              <a:rPr lang="en-US" sz="3200" dirty="0"/>
              <a:t>When patients visit their provider, the visit involves many more people than just the doctor. Here's an example of health care professionals involved in a simple visit.</a:t>
            </a:r>
          </a:p>
          <a:p>
            <a:endParaRPr lang="en-US" sz="3200" dirty="0"/>
          </a:p>
        </p:txBody>
      </p:sp>
    </p:spTree>
    <p:extLst>
      <p:ext uri="{BB962C8B-B14F-4D97-AF65-F5344CB8AC3E}">
        <p14:creationId xmlns:p14="http://schemas.microsoft.com/office/powerpoint/2010/main" val="3761919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Competency</a:t>
            </a:r>
          </a:p>
        </p:txBody>
      </p:sp>
      <p:sp>
        <p:nvSpPr>
          <p:cNvPr id="3" name="Content Placeholder 2"/>
          <p:cNvSpPr>
            <a:spLocks noGrp="1"/>
          </p:cNvSpPr>
          <p:nvPr>
            <p:ph idx="1"/>
          </p:nvPr>
        </p:nvSpPr>
        <p:spPr/>
        <p:txBody>
          <a:bodyPr/>
          <a:lstStyle/>
          <a:p>
            <a:pPr marL="0" indent="0">
              <a:buNone/>
            </a:pPr>
            <a:r>
              <a:rPr lang="en-US" dirty="0"/>
              <a:t>This lesson covers the following Core Competencies for Patient Navigators:</a:t>
            </a:r>
          </a:p>
          <a:p>
            <a:pPr marL="0" indent="0">
              <a:buNone/>
            </a:pPr>
            <a:endParaRPr lang="en-US" dirty="0"/>
          </a:p>
          <a:p>
            <a:pPr marL="0" indent="0">
              <a:buNone/>
            </a:pPr>
            <a:r>
              <a:rPr lang="en-US" dirty="0"/>
              <a:t>2.4 Demonstrate basic knowledge of health system operations</a:t>
            </a:r>
          </a:p>
        </p:txBody>
      </p:sp>
    </p:spTree>
    <p:extLst>
      <p:ext uri="{BB962C8B-B14F-4D97-AF65-F5344CB8AC3E}">
        <p14:creationId xmlns:p14="http://schemas.microsoft.com/office/powerpoint/2010/main" val="1395207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Conclusion </a:t>
            </a:r>
          </a:p>
        </p:txBody>
      </p:sp>
      <p:sp>
        <p:nvSpPr>
          <p:cNvPr id="3" name="Content Placeholder 2"/>
          <p:cNvSpPr>
            <a:spLocks noGrp="1"/>
          </p:cNvSpPr>
          <p:nvPr>
            <p:ph idx="1"/>
          </p:nvPr>
        </p:nvSpPr>
        <p:spPr>
          <a:xfrm>
            <a:off x="480134" y="1404151"/>
            <a:ext cx="8229600" cy="3810000"/>
          </a:xfrm>
        </p:spPr>
        <p:txBody>
          <a:bodyPr>
            <a:normAutofit/>
          </a:bodyPr>
          <a:lstStyle/>
          <a:p>
            <a:pPr marL="0" indent="0">
              <a:buNone/>
            </a:pPr>
            <a:r>
              <a:rPr lang="en-US" sz="2800" dirty="0"/>
              <a:t>In this lesson you learned to:</a:t>
            </a:r>
          </a:p>
          <a:p>
            <a:r>
              <a:rPr lang="en-US" sz="2800" dirty="0"/>
              <a:t>Compare hospital structures</a:t>
            </a:r>
          </a:p>
          <a:p>
            <a:r>
              <a:rPr lang="en-US" sz="2800" dirty="0"/>
              <a:t>Describe how cancer care may be structured and delivered</a:t>
            </a:r>
          </a:p>
          <a:p>
            <a:r>
              <a:rPr lang="en-US" sz="2800" dirty="0"/>
              <a:t>Compare in-patient and outpatient care delivery</a:t>
            </a:r>
          </a:p>
          <a:p>
            <a:r>
              <a:rPr lang="en-US" sz="2800" dirty="0"/>
              <a:t>Discuss types of care and types of health professionals involved in different types of care</a:t>
            </a:r>
          </a:p>
        </p:txBody>
      </p:sp>
    </p:spTree>
    <p:extLst>
      <p:ext uri="{BB962C8B-B14F-4D97-AF65-F5344CB8AC3E}">
        <p14:creationId xmlns:p14="http://schemas.microsoft.com/office/powerpoint/2010/main" val="271975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References</a:t>
            </a:r>
          </a:p>
        </p:txBody>
      </p:sp>
      <p:sp>
        <p:nvSpPr>
          <p:cNvPr id="3" name="Content Placeholder 2"/>
          <p:cNvSpPr>
            <a:spLocks noGrp="1"/>
          </p:cNvSpPr>
          <p:nvPr>
            <p:ph idx="1"/>
          </p:nvPr>
        </p:nvSpPr>
        <p:spPr>
          <a:xfrm>
            <a:off x="457200" y="1600201"/>
            <a:ext cx="8382000" cy="3810000"/>
          </a:xfrm>
        </p:spPr>
        <p:txBody>
          <a:bodyPr>
            <a:normAutofit fontScale="55000" lnSpcReduction="20000"/>
          </a:bodyPr>
          <a:lstStyle/>
          <a:p>
            <a:r>
              <a:rPr lang="en-US" dirty="0"/>
              <a:t>Centers for Medicare &amp; Medicaid Services. (2012). </a:t>
            </a:r>
            <a:r>
              <a:rPr lang="en-US" i="1" dirty="0"/>
              <a:t>Emergency Medical Treatment &amp; Labor Act (EMTALA)</a:t>
            </a:r>
            <a:r>
              <a:rPr lang="en-US" dirty="0"/>
              <a:t>.  https://www.cms.gov/Regulations‐and‐ Guidance/Legislation/EMTALA/</a:t>
            </a:r>
            <a:r>
              <a:rPr lang="en-US" dirty="0" err="1"/>
              <a:t>index.html?redirect</a:t>
            </a:r>
            <a:r>
              <a:rPr lang="en-US" dirty="0"/>
              <a:t>=/EMTALA/. </a:t>
            </a:r>
          </a:p>
          <a:p>
            <a:r>
              <a:rPr lang="en-US" dirty="0"/>
              <a:t>Weaver, A. J. (2005). Clergy as Health Care Providers. </a:t>
            </a:r>
            <a:r>
              <a:rPr lang="en-US" i="1" dirty="0"/>
              <a:t>Southern Medical Journal, 98</a:t>
            </a:r>
            <a:r>
              <a:rPr lang="en-US" dirty="0"/>
              <a:t>(12):1237. Patient Navigator Training Collaborative. Retrieved April 15, 2021, from: http://patientnavigatortraining.org/.</a:t>
            </a:r>
            <a:endParaRPr lang="en-US" dirty="0">
              <a:cs typeface="Arial"/>
            </a:endParaRPr>
          </a:p>
          <a:p>
            <a:r>
              <a:rPr lang="en-US" dirty="0"/>
              <a:t>Pratt‐Chapman, M. L., Willis, L. A., &amp; Masselink, L. (2014). </a:t>
            </a:r>
            <a:r>
              <a:rPr lang="en-US" i="1" dirty="0"/>
              <a:t>Core competencies for non‐clinically licensed patient navigators</a:t>
            </a:r>
            <a:r>
              <a:rPr lang="en-US" dirty="0"/>
              <a:t>. The George Washington University Cancer Institute Center for the Advancement of Cancer Survivorship, Navigation and Policy: Washington DC.</a:t>
            </a:r>
          </a:p>
          <a:p>
            <a:r>
              <a:rPr lang="en-US" dirty="0"/>
              <a:t>Simone, J. (2002). Understanding cancer centers. </a:t>
            </a:r>
            <a:r>
              <a:rPr lang="en-US" i="1" dirty="0"/>
              <a:t>Journal of Clinical Oncology, 20</a:t>
            </a:r>
            <a:r>
              <a:rPr lang="en-US" dirty="0"/>
              <a:t>(23):4503‐4507. </a:t>
            </a:r>
            <a:r>
              <a:rPr lang="en-US" dirty="0" err="1"/>
              <a:t>doi</a:t>
            </a:r>
            <a:r>
              <a:rPr lang="en-US" dirty="0"/>
              <a:t>: </a:t>
            </a:r>
            <a:r>
              <a:rPr lang="en-US" dirty="0">
                <a:ea typeface="+mn-lt"/>
                <a:cs typeface="+mn-lt"/>
              </a:rPr>
              <a:t>10.1200/JCO.2002.07.574.</a:t>
            </a:r>
            <a:endParaRPr lang="en-US" dirty="0">
              <a:cs typeface="Arial"/>
            </a:endParaRPr>
          </a:p>
        </p:txBody>
      </p:sp>
    </p:spTree>
    <p:extLst>
      <p:ext uri="{BB962C8B-B14F-4D97-AF65-F5344CB8AC3E}">
        <p14:creationId xmlns:p14="http://schemas.microsoft.com/office/powerpoint/2010/main" val="29759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2270329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Learning Objectives</a:t>
            </a:r>
          </a:p>
        </p:txBody>
      </p:sp>
      <p:sp>
        <p:nvSpPr>
          <p:cNvPr id="3" name="Content Placeholder 2"/>
          <p:cNvSpPr>
            <a:spLocks noGrp="1"/>
          </p:cNvSpPr>
          <p:nvPr>
            <p:ph idx="1"/>
          </p:nvPr>
        </p:nvSpPr>
        <p:spPr/>
        <p:txBody>
          <a:bodyPr>
            <a:normAutofit fontScale="92500" lnSpcReduction="20000"/>
          </a:bodyPr>
          <a:lstStyle/>
          <a:p>
            <a:r>
              <a:rPr lang="en-US" dirty="0"/>
              <a:t>Compare hospital structures (public, non-profit, private)</a:t>
            </a:r>
          </a:p>
          <a:p>
            <a:r>
              <a:rPr lang="en-US" dirty="0"/>
              <a:t>Describe how cancer care may be structured and delivered</a:t>
            </a:r>
          </a:p>
          <a:p>
            <a:r>
              <a:rPr lang="en-US" dirty="0"/>
              <a:t>Compare inpatient and outpatient care delivery</a:t>
            </a:r>
          </a:p>
          <a:p>
            <a:r>
              <a:rPr lang="en-US" dirty="0"/>
              <a:t>Discuss types of care and types of health professionals involved in different types of care</a:t>
            </a:r>
          </a:p>
        </p:txBody>
      </p:sp>
    </p:spTree>
    <p:extLst>
      <p:ext uri="{BB962C8B-B14F-4D97-AF65-F5344CB8AC3E}">
        <p14:creationId xmlns:p14="http://schemas.microsoft.com/office/powerpoint/2010/main" val="926404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Hospital Systems</a:t>
            </a:r>
          </a:p>
        </p:txBody>
      </p:sp>
      <p:sp>
        <p:nvSpPr>
          <p:cNvPr id="4" name="Rectangle 3">
            <a:extLst>
              <a:ext uri="{C183D7F6-B498-43B3-948B-1728B52AA6E4}">
                <adec:decorative xmlns:adec="http://schemas.microsoft.com/office/drawing/2017/decorative" val="1"/>
              </a:ext>
            </a:extLst>
          </p:cNvPr>
          <p:cNvSpPr/>
          <p:nvPr/>
        </p:nvSpPr>
        <p:spPr>
          <a:xfrm>
            <a:off x="1143000" y="2514600"/>
            <a:ext cx="1981200" cy="19812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Public Hospitals</a:t>
            </a:r>
          </a:p>
        </p:txBody>
      </p:sp>
      <p:sp>
        <p:nvSpPr>
          <p:cNvPr id="5" name="Rectangle 4">
            <a:extLst>
              <a:ext uri="{C183D7F6-B498-43B3-948B-1728B52AA6E4}">
                <adec:decorative xmlns:adec="http://schemas.microsoft.com/office/drawing/2017/decorative" val="1"/>
              </a:ext>
            </a:extLst>
          </p:cNvPr>
          <p:cNvSpPr/>
          <p:nvPr/>
        </p:nvSpPr>
        <p:spPr>
          <a:xfrm>
            <a:off x="3429000" y="2514600"/>
            <a:ext cx="1981200" cy="19812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Non-profit hospitals</a:t>
            </a:r>
          </a:p>
        </p:txBody>
      </p:sp>
      <p:sp>
        <p:nvSpPr>
          <p:cNvPr id="6" name="Rectangle 5">
            <a:extLst>
              <a:ext uri="{C183D7F6-B498-43B3-948B-1728B52AA6E4}">
                <adec:decorative xmlns:adec="http://schemas.microsoft.com/office/drawing/2017/decorative" val="1"/>
              </a:ext>
            </a:extLst>
          </p:cNvPr>
          <p:cNvSpPr/>
          <p:nvPr/>
        </p:nvSpPr>
        <p:spPr>
          <a:xfrm>
            <a:off x="5867400" y="2514600"/>
            <a:ext cx="1981200" cy="19812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Private Hospitals</a:t>
            </a:r>
          </a:p>
        </p:txBody>
      </p:sp>
      <p:cxnSp>
        <p:nvCxnSpPr>
          <p:cNvPr id="8" name="Straight Connector 7">
            <a:extLst>
              <a:ext uri="{C183D7F6-B498-43B3-948B-1728B52AA6E4}">
                <adec:decorative xmlns:adec="http://schemas.microsoft.com/office/drawing/2017/decorative" val="1"/>
              </a:ext>
            </a:extLst>
          </p:cNvPr>
          <p:cNvCxnSpPr/>
          <p:nvPr/>
        </p:nvCxnSpPr>
        <p:spPr>
          <a:xfrm flipH="1">
            <a:off x="2438400" y="1447800"/>
            <a:ext cx="68580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C183D7F6-B498-43B3-948B-1728B52AA6E4}">
                <adec:decorative xmlns:adec="http://schemas.microsoft.com/office/drawing/2017/decorative" val="1"/>
              </a:ext>
            </a:extLst>
          </p:cNvPr>
          <p:cNvCxnSpPr>
            <a:endCxn id="5" idx="0"/>
          </p:cNvCxnSpPr>
          <p:nvPr/>
        </p:nvCxnSpPr>
        <p:spPr>
          <a:xfrm>
            <a:off x="4419600" y="1447800"/>
            <a:ext cx="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C183D7F6-B498-43B3-948B-1728B52AA6E4}">
                <adec:decorative xmlns:adec="http://schemas.microsoft.com/office/drawing/2017/decorative" val="1"/>
              </a:ext>
            </a:extLst>
          </p:cNvPr>
          <p:cNvCxnSpPr>
            <a:endCxn id="6" idx="0"/>
          </p:cNvCxnSpPr>
          <p:nvPr/>
        </p:nvCxnSpPr>
        <p:spPr>
          <a:xfrm>
            <a:off x="5867400" y="1447800"/>
            <a:ext cx="990600" cy="1066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9252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Cancer Care Delivery </a:t>
            </a:r>
          </a:p>
        </p:txBody>
      </p:sp>
      <p:sp>
        <p:nvSpPr>
          <p:cNvPr id="3" name="Content Placeholder 2"/>
          <p:cNvSpPr>
            <a:spLocks noGrp="1"/>
          </p:cNvSpPr>
          <p:nvPr>
            <p:ph idx="1"/>
          </p:nvPr>
        </p:nvSpPr>
        <p:spPr/>
        <p:txBody>
          <a:bodyPr>
            <a:normAutofit/>
          </a:bodyPr>
          <a:lstStyle/>
          <a:p>
            <a:r>
              <a:rPr lang="en-US" dirty="0"/>
              <a:t>Hospital-based programs</a:t>
            </a:r>
          </a:p>
          <a:p>
            <a:r>
              <a:rPr lang="en-US" dirty="0"/>
              <a:t>Academic cancer center</a:t>
            </a:r>
          </a:p>
          <a:p>
            <a:r>
              <a:rPr lang="en-US" dirty="0"/>
              <a:t>Community cancer center</a:t>
            </a:r>
          </a:p>
          <a:p>
            <a:r>
              <a:rPr lang="en-US" dirty="0"/>
              <a:t>Private practice </a:t>
            </a:r>
          </a:p>
        </p:txBody>
      </p:sp>
      <p:sp>
        <p:nvSpPr>
          <p:cNvPr id="5" name="TextBox 4"/>
          <p:cNvSpPr txBox="1"/>
          <p:nvPr/>
        </p:nvSpPr>
        <p:spPr>
          <a:xfrm>
            <a:off x="7848600" y="5271701"/>
            <a:ext cx="1143000" cy="276999"/>
          </a:xfrm>
          <a:prstGeom prst="rect">
            <a:avLst/>
          </a:prstGeom>
          <a:noFill/>
        </p:spPr>
        <p:txBody>
          <a:bodyPr wrap="square" rtlCol="0">
            <a:spAutoFit/>
          </a:bodyPr>
          <a:lstStyle/>
          <a:p>
            <a:r>
              <a:rPr lang="en-US" sz="1200" i="1" dirty="0">
                <a:solidFill>
                  <a:schemeClr val="bg1">
                    <a:lumMod val="50000"/>
                  </a:schemeClr>
                </a:solidFill>
              </a:rPr>
              <a:t>Simone, 2002</a:t>
            </a:r>
          </a:p>
        </p:txBody>
      </p:sp>
    </p:spTree>
    <p:extLst>
      <p:ext uri="{BB962C8B-B14F-4D97-AF65-F5344CB8AC3E}">
        <p14:creationId xmlns:p14="http://schemas.microsoft.com/office/powerpoint/2010/main" val="2934988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 y="232957"/>
            <a:ext cx="8610600" cy="1143000"/>
          </a:xfrm>
        </p:spPr>
        <p:txBody>
          <a:bodyPr>
            <a:normAutofit fontScale="90000"/>
          </a:bodyPr>
          <a:lstStyle/>
          <a:p>
            <a:r>
              <a:rPr lang="en-US" dirty="0"/>
              <a:t>Inpatient and Outpatient Care Delivery</a:t>
            </a:r>
          </a:p>
        </p:txBody>
      </p:sp>
      <p:sp>
        <p:nvSpPr>
          <p:cNvPr id="4" name="Right Arrow 3"/>
          <p:cNvSpPr/>
          <p:nvPr/>
        </p:nvSpPr>
        <p:spPr>
          <a:xfrm>
            <a:off x="609600" y="1829504"/>
            <a:ext cx="3657600" cy="1447800"/>
          </a:xfrm>
          <a:prstGeom prst="rightArrow">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Inpatient</a:t>
            </a:r>
          </a:p>
        </p:txBody>
      </p:sp>
      <p:sp>
        <p:nvSpPr>
          <p:cNvPr id="6" name="TextBox 5"/>
          <p:cNvSpPr txBox="1"/>
          <p:nvPr/>
        </p:nvSpPr>
        <p:spPr>
          <a:xfrm>
            <a:off x="5137245" y="2091739"/>
            <a:ext cx="3276600" cy="923330"/>
          </a:xfrm>
          <a:prstGeom prst="rect">
            <a:avLst/>
          </a:prstGeom>
          <a:noFill/>
        </p:spPr>
        <p:txBody>
          <a:bodyPr wrap="square" rtlCol="0">
            <a:spAutoFit/>
          </a:bodyPr>
          <a:lstStyle/>
          <a:p>
            <a:r>
              <a:rPr lang="en-US" b="1" dirty="0"/>
              <a:t>A hospital patient who receives lodging and food as well as treatment </a:t>
            </a:r>
          </a:p>
        </p:txBody>
      </p:sp>
      <p:sp>
        <p:nvSpPr>
          <p:cNvPr id="5" name="Left Arrow 4"/>
          <p:cNvSpPr/>
          <p:nvPr/>
        </p:nvSpPr>
        <p:spPr>
          <a:xfrm>
            <a:off x="4593609" y="3885053"/>
            <a:ext cx="3810000" cy="1447800"/>
          </a:xfrm>
          <a:prstGeom prst="leftArrow">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Outpatient</a:t>
            </a:r>
          </a:p>
        </p:txBody>
      </p:sp>
      <p:sp>
        <p:nvSpPr>
          <p:cNvPr id="7" name="TextBox 6"/>
          <p:cNvSpPr txBox="1"/>
          <p:nvPr/>
        </p:nvSpPr>
        <p:spPr>
          <a:xfrm>
            <a:off x="609600" y="4008789"/>
            <a:ext cx="3962400" cy="1200329"/>
          </a:xfrm>
          <a:prstGeom prst="rect">
            <a:avLst/>
          </a:prstGeom>
          <a:noFill/>
        </p:spPr>
        <p:txBody>
          <a:bodyPr wrap="square" rtlCol="0">
            <a:spAutoFit/>
          </a:bodyPr>
          <a:lstStyle/>
          <a:p>
            <a:r>
              <a:rPr lang="en-US" b="1" dirty="0"/>
              <a:t>A patient who is not hospitalized overnight but who visits a hospital, clinic, or associated facility for diagnosis or treatment</a:t>
            </a:r>
          </a:p>
        </p:txBody>
      </p:sp>
    </p:spTree>
    <p:extLst>
      <p:ext uri="{BB962C8B-B14F-4D97-AF65-F5344CB8AC3E}">
        <p14:creationId xmlns:p14="http://schemas.microsoft.com/office/powerpoint/2010/main" val="3028153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Types of Care </a:t>
            </a:r>
          </a:p>
        </p:txBody>
      </p:sp>
      <p:sp>
        <p:nvSpPr>
          <p:cNvPr id="11" name="Round Same Side Corner Rectangle 10"/>
          <p:cNvSpPr/>
          <p:nvPr/>
        </p:nvSpPr>
        <p:spPr>
          <a:xfrm>
            <a:off x="821467" y="1845276"/>
            <a:ext cx="1676144" cy="833051"/>
          </a:xfrm>
          <a:prstGeom prst="round2Same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Primary Care</a:t>
            </a:r>
          </a:p>
        </p:txBody>
      </p:sp>
      <p:sp>
        <p:nvSpPr>
          <p:cNvPr id="5" name="Rectangle 4"/>
          <p:cNvSpPr/>
          <p:nvPr/>
        </p:nvSpPr>
        <p:spPr>
          <a:xfrm>
            <a:off x="828418" y="2758646"/>
            <a:ext cx="1676144" cy="1895733"/>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Primary care should be the first place patients go for medical care</a:t>
            </a:r>
          </a:p>
        </p:txBody>
      </p:sp>
      <p:sp>
        <p:nvSpPr>
          <p:cNvPr id="12" name="Round Same Side Corner Rectangle 11"/>
          <p:cNvSpPr/>
          <p:nvPr/>
        </p:nvSpPr>
        <p:spPr>
          <a:xfrm>
            <a:off x="2663654" y="1828800"/>
            <a:ext cx="1600200" cy="833051"/>
          </a:xfrm>
          <a:prstGeom prst="round2Same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Specialty Care</a:t>
            </a:r>
          </a:p>
        </p:txBody>
      </p:sp>
      <p:sp>
        <p:nvSpPr>
          <p:cNvPr id="6" name="Rectangle 5"/>
          <p:cNvSpPr/>
          <p:nvPr/>
        </p:nvSpPr>
        <p:spPr>
          <a:xfrm>
            <a:off x="2663654" y="2758646"/>
            <a:ext cx="1600200" cy="19050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Care for a patient who has a health problem or illness that requires special knowledge in one medical area</a:t>
            </a:r>
          </a:p>
        </p:txBody>
      </p:sp>
      <p:sp>
        <p:nvSpPr>
          <p:cNvPr id="13" name="Round Same Side Corner Rectangle 12"/>
          <p:cNvSpPr/>
          <p:nvPr/>
        </p:nvSpPr>
        <p:spPr>
          <a:xfrm>
            <a:off x="4429897" y="1828799"/>
            <a:ext cx="1600200" cy="833051"/>
          </a:xfrm>
          <a:prstGeom prst="round2Same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Emergency</a:t>
            </a:r>
          </a:p>
          <a:p>
            <a:pPr algn="ctr"/>
            <a:r>
              <a:rPr lang="en-US" dirty="0"/>
              <a:t>Care</a:t>
            </a:r>
          </a:p>
        </p:txBody>
      </p:sp>
      <p:sp>
        <p:nvSpPr>
          <p:cNvPr id="7" name="Rectangle 6"/>
          <p:cNvSpPr/>
          <p:nvPr/>
        </p:nvSpPr>
        <p:spPr>
          <a:xfrm>
            <a:off x="4422946" y="2758646"/>
            <a:ext cx="1600200" cy="19050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Involves diagnosing and treating life-threatening illnesses or injuries that need immediate attention</a:t>
            </a:r>
          </a:p>
        </p:txBody>
      </p:sp>
      <p:sp>
        <p:nvSpPr>
          <p:cNvPr id="14" name="Round Same Side Corner Rectangle 13"/>
          <p:cNvSpPr/>
          <p:nvPr/>
        </p:nvSpPr>
        <p:spPr>
          <a:xfrm>
            <a:off x="6159584" y="1825194"/>
            <a:ext cx="1600200" cy="833051"/>
          </a:xfrm>
          <a:prstGeom prst="round2Same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Urgent Care</a:t>
            </a:r>
          </a:p>
        </p:txBody>
      </p:sp>
      <p:sp>
        <p:nvSpPr>
          <p:cNvPr id="8" name="Rectangle 7"/>
          <p:cNvSpPr/>
          <p:nvPr/>
        </p:nvSpPr>
        <p:spPr>
          <a:xfrm>
            <a:off x="6159584" y="2758646"/>
            <a:ext cx="1600200" cy="1905000"/>
          </a:xfrm>
          <a:prstGeom prst="rect">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Not life-threatening, but is care for an illness or injury that needs immediate attention</a:t>
            </a:r>
          </a:p>
        </p:txBody>
      </p:sp>
    </p:spTree>
    <p:extLst>
      <p:ext uri="{BB962C8B-B14F-4D97-AF65-F5344CB8AC3E}">
        <p14:creationId xmlns:p14="http://schemas.microsoft.com/office/powerpoint/2010/main" val="1449450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Types of Care</a:t>
            </a:r>
          </a:p>
        </p:txBody>
      </p:sp>
      <p:sp>
        <p:nvSpPr>
          <p:cNvPr id="4" name="Round Same Side Corner Rectangle 3"/>
          <p:cNvSpPr/>
          <p:nvPr/>
        </p:nvSpPr>
        <p:spPr>
          <a:xfrm>
            <a:off x="1295400" y="1828799"/>
            <a:ext cx="1981200" cy="833051"/>
          </a:xfrm>
          <a:prstGeom prst="round2SameRect">
            <a:avLst/>
          </a:prstGeom>
          <a:solidFill>
            <a:srgbClr val="0096D6"/>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Long-term Care</a:t>
            </a:r>
          </a:p>
        </p:txBody>
      </p:sp>
      <p:sp>
        <p:nvSpPr>
          <p:cNvPr id="5" name="Rectangle 4"/>
          <p:cNvSpPr/>
          <p:nvPr/>
        </p:nvSpPr>
        <p:spPr>
          <a:xfrm>
            <a:off x="1295400" y="2819400"/>
            <a:ext cx="1981200" cy="2209800"/>
          </a:xfrm>
          <a:prstGeom prst="rect">
            <a:avLst/>
          </a:prstGeom>
          <a:solidFill>
            <a:srgbClr val="0040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Long-term care is for someone who is not able to perform daily living activities</a:t>
            </a:r>
          </a:p>
          <a:p>
            <a:pPr algn="ctr"/>
            <a:r>
              <a:rPr lang="en-US" sz="1400" dirty="0"/>
              <a:t> </a:t>
            </a:r>
          </a:p>
        </p:txBody>
      </p:sp>
      <p:sp>
        <p:nvSpPr>
          <p:cNvPr id="6" name="Round Same Side Corner Rectangle 5"/>
          <p:cNvSpPr/>
          <p:nvPr/>
        </p:nvSpPr>
        <p:spPr>
          <a:xfrm>
            <a:off x="3352800" y="1828799"/>
            <a:ext cx="1970903" cy="837171"/>
          </a:xfrm>
          <a:prstGeom prst="round2SameRect">
            <a:avLst/>
          </a:prstGeom>
          <a:solidFill>
            <a:srgbClr val="0096D6"/>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Hospice Care</a:t>
            </a:r>
          </a:p>
        </p:txBody>
      </p:sp>
      <p:sp>
        <p:nvSpPr>
          <p:cNvPr id="7" name="Round Same Side Corner Rectangle 6"/>
          <p:cNvSpPr/>
          <p:nvPr/>
        </p:nvSpPr>
        <p:spPr>
          <a:xfrm>
            <a:off x="5410200" y="1828800"/>
            <a:ext cx="1981200" cy="833052"/>
          </a:xfrm>
          <a:prstGeom prst="round2SameRect">
            <a:avLst/>
          </a:prstGeom>
          <a:solidFill>
            <a:srgbClr val="0096D6"/>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Mental Health Care</a:t>
            </a:r>
          </a:p>
        </p:txBody>
      </p:sp>
      <p:sp>
        <p:nvSpPr>
          <p:cNvPr id="8" name="Rectangle 7"/>
          <p:cNvSpPr/>
          <p:nvPr/>
        </p:nvSpPr>
        <p:spPr>
          <a:xfrm>
            <a:off x="3352800" y="2819400"/>
            <a:ext cx="1981200" cy="2209800"/>
          </a:xfrm>
          <a:prstGeom prst="rect">
            <a:avLst/>
          </a:prstGeom>
          <a:solidFill>
            <a:srgbClr val="0040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Focuses on care to ease symptoms rather than cure a disease toward the end of life</a:t>
            </a:r>
          </a:p>
          <a:p>
            <a:pPr algn="ctr"/>
            <a:endParaRPr lang="en-US" sz="1400" dirty="0"/>
          </a:p>
        </p:txBody>
      </p:sp>
      <p:sp>
        <p:nvSpPr>
          <p:cNvPr id="9" name="Rectangle 8"/>
          <p:cNvSpPr/>
          <p:nvPr/>
        </p:nvSpPr>
        <p:spPr>
          <a:xfrm>
            <a:off x="5410200" y="2819400"/>
            <a:ext cx="1981200" cy="2209800"/>
          </a:xfrm>
          <a:prstGeom prst="rect">
            <a:avLst/>
          </a:prstGeom>
          <a:solidFill>
            <a:srgbClr val="0040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Can help when patients need help with a mental illness or emotional crisis</a:t>
            </a:r>
          </a:p>
          <a:p>
            <a:pPr algn="ctr"/>
            <a:endParaRPr lang="en-US" sz="1400" dirty="0"/>
          </a:p>
        </p:txBody>
      </p:sp>
    </p:spTree>
    <p:extLst>
      <p:ext uri="{BB962C8B-B14F-4D97-AF65-F5344CB8AC3E}">
        <p14:creationId xmlns:p14="http://schemas.microsoft.com/office/powerpoint/2010/main" val="33718368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10">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744474-FDAD-4868-BF03-FE91B368BFB0}"/>
</file>

<file path=customXml/itemProps2.xml><?xml version="1.0" encoding="utf-8"?>
<ds:datastoreItem xmlns:ds="http://schemas.openxmlformats.org/officeDocument/2006/customXml" ds:itemID="{B2716E14-231F-4F4A-8C42-F0F6D5AC2E88}"/>
</file>

<file path=docProps/app.xml><?xml version="1.0" encoding="utf-8"?>
<Properties xmlns="http://schemas.openxmlformats.org/officeDocument/2006/extended-properties" xmlns:vt="http://schemas.openxmlformats.org/officeDocument/2006/docPropsVTypes">
  <Template>PCP ESeries Puchalski 2.02.14</Template>
  <TotalTime>8504</TotalTime>
  <Words>4895</Words>
  <Application>Microsoft Office PowerPoint</Application>
  <PresentationFormat>On-screen Show (4:3)</PresentationFormat>
  <Paragraphs>372</Paragraphs>
  <Slides>32</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Trebuchet MS</vt:lpstr>
      <vt:lpstr>Wingdings</vt:lpstr>
      <vt:lpstr>3_Default Design</vt:lpstr>
      <vt:lpstr>Lesson 5: U.S. Health Care System</vt:lpstr>
      <vt:lpstr>Acknowledgments</vt:lpstr>
      <vt:lpstr>Competency</vt:lpstr>
      <vt:lpstr>Learning Objectives</vt:lpstr>
      <vt:lpstr>Hospital Systems</vt:lpstr>
      <vt:lpstr>Cancer Care Delivery </vt:lpstr>
      <vt:lpstr>Inpatient and Outpatient Care Delivery</vt:lpstr>
      <vt:lpstr>Types of Care </vt:lpstr>
      <vt:lpstr>Types of Care</vt:lpstr>
      <vt:lpstr>Primary Care</vt:lpstr>
      <vt:lpstr>Oncology Specialists</vt:lpstr>
      <vt:lpstr>Emergency </vt:lpstr>
      <vt:lpstr>Checkpoint</vt:lpstr>
      <vt:lpstr>Emergency Care</vt:lpstr>
      <vt:lpstr>Urgent Care</vt:lpstr>
      <vt:lpstr>Long-Term Care</vt:lpstr>
      <vt:lpstr>Hospice Care</vt:lpstr>
      <vt:lpstr>Mental Health Professionals</vt:lpstr>
      <vt:lpstr>Cancer Care Teams </vt:lpstr>
      <vt:lpstr>Doctors</vt:lpstr>
      <vt:lpstr>Mid-Level Providers</vt:lpstr>
      <vt:lpstr>Nurses</vt:lpstr>
      <vt:lpstr>Pharmacists</vt:lpstr>
      <vt:lpstr>Technologists and Technicians </vt:lpstr>
      <vt:lpstr>Therapists and Rehabilitation Specialists</vt:lpstr>
      <vt:lpstr>Emotional, Social and Spiritual Support</vt:lpstr>
      <vt:lpstr>Patient Navigators </vt:lpstr>
      <vt:lpstr>Administrative and Support Staff</vt:lpstr>
      <vt:lpstr>A Simple Visit </vt:lpstr>
      <vt:lpstr>Conclusion </vt:lpstr>
      <vt:lpstr>References</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477</cp:revision>
  <cp:lastPrinted>2017-04-27T15:55:18Z</cp:lastPrinted>
  <dcterms:created xsi:type="dcterms:W3CDTF">2014-05-08T22:31:29Z</dcterms:created>
  <dcterms:modified xsi:type="dcterms:W3CDTF">2021-10-01T13:35:29Z</dcterms:modified>
</cp:coreProperties>
</file>