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1.xml" ContentType="application/vnd.openxmlformats-officedocument.drawingml.diagramData+xml"/>
  <Override PartName="/ppt/diagrams/data7.xml" ContentType="application/vnd.openxmlformats-officedocument.drawingml.diagramData+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23.xml" ContentType="application/vnd.openxmlformats-officedocument.presentationml.notesSlide+xml"/>
  <Override PartName="/ppt/notesSlides/notesSlide18.xml" ContentType="application/vnd.openxmlformats-officedocument.presentationml.notesSlide+xml"/>
  <Override PartName="/ppt/notesSlides/notesSlide8.xml" ContentType="application/vnd.openxmlformats-officedocument.presentationml.notesSlide+xml"/>
  <Override PartName="/ppt/notesSlides/notesSlide27.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22.xml" ContentType="application/vnd.openxmlformats-officedocument.presentationml.notesSlide+xml"/>
  <Override PartName="/ppt/notesSlides/notesSlide25.xml" ContentType="application/vnd.openxmlformats-officedocument.presentationml.notes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notesSlides/notesSlide10.xml" ContentType="application/vnd.openxmlformats-officedocument.presentationml.notesSlide+xml"/>
  <Override PartName="/ppt/notesSlides/notesSlide21.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6.xml" ContentType="application/vnd.openxmlformats-officedocument.presentationml.notesSlide+xml"/>
  <Override PartName="/ppt/notesSlides/notesSlide15.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diagrams/drawing7.xml" ContentType="application/vnd.ms-office.drawingml.diagramDrawing+xml"/>
  <Override PartName="/ppt/diagrams/drawing4.xml" ContentType="application/vnd.ms-office.drawingml.diagramDrawing+xml"/>
  <Override PartName="/ppt/diagrams/colors5.xml" ContentType="application/vnd.openxmlformats-officedocument.drawingml.diagramCol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layout5.xml" ContentType="application/vnd.openxmlformats-officedocument.drawingml.diagram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layout2.xml" ContentType="application/vnd.openxmlformats-officedocument.drawingml.diagramLayout+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quickStyle5.xml" ContentType="application/vnd.openxmlformats-officedocument.drawingml.diagramStyle+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1.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0"/>
  </p:notesMasterIdLst>
  <p:handoutMasterIdLst>
    <p:handoutMasterId r:id="rId31"/>
  </p:handoutMasterIdLst>
  <p:sldIdLst>
    <p:sldId id="365" r:id="rId2"/>
    <p:sldId id="269" r:id="rId3"/>
    <p:sldId id="272" r:id="rId4"/>
    <p:sldId id="323" r:id="rId5"/>
    <p:sldId id="267" r:id="rId6"/>
    <p:sldId id="330" r:id="rId7"/>
    <p:sldId id="290" r:id="rId8"/>
    <p:sldId id="352" r:id="rId9"/>
    <p:sldId id="291" r:id="rId10"/>
    <p:sldId id="308" r:id="rId11"/>
    <p:sldId id="292" r:id="rId12"/>
    <p:sldId id="293" r:id="rId13"/>
    <p:sldId id="296" r:id="rId14"/>
    <p:sldId id="299" r:id="rId15"/>
    <p:sldId id="300" r:id="rId16"/>
    <p:sldId id="302" r:id="rId17"/>
    <p:sldId id="301" r:id="rId18"/>
    <p:sldId id="303" r:id="rId19"/>
    <p:sldId id="304" r:id="rId20"/>
    <p:sldId id="343" r:id="rId21"/>
    <p:sldId id="344" r:id="rId22"/>
    <p:sldId id="345" r:id="rId23"/>
    <p:sldId id="349" r:id="rId24"/>
    <p:sldId id="350" r:id="rId25"/>
    <p:sldId id="351" r:id="rId26"/>
    <p:sldId id="264" r:id="rId27"/>
    <p:sldId id="475" r:id="rId28"/>
    <p:sldId id="476"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269"/>
            <p14:sldId id="272"/>
            <p14:sldId id="323"/>
            <p14:sldId id="267"/>
            <p14:sldId id="330"/>
            <p14:sldId id="290"/>
            <p14:sldId id="352"/>
            <p14:sldId id="291"/>
            <p14:sldId id="308"/>
            <p14:sldId id="292"/>
            <p14:sldId id="293"/>
            <p14:sldId id="296"/>
            <p14:sldId id="299"/>
            <p14:sldId id="300"/>
            <p14:sldId id="302"/>
            <p14:sldId id="301"/>
            <p14:sldId id="303"/>
            <p14:sldId id="304"/>
            <p14:sldId id="343"/>
            <p14:sldId id="344"/>
            <p14:sldId id="345"/>
            <p14:sldId id="349"/>
            <p14:sldId id="350"/>
            <p14:sldId id="351"/>
            <p14:sldId id="264"/>
            <p14:sldId id="475"/>
            <p14:sldId id="4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3B57"/>
    <a:srgbClr val="000000"/>
    <a:srgbClr val="0096D6"/>
    <a:srgbClr val="0040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03" autoAdjust="0"/>
    <p:restoredTop sz="63572" autoAdjust="0"/>
  </p:normalViewPr>
  <p:slideViewPr>
    <p:cSldViewPr>
      <p:cViewPr varScale="1">
        <p:scale>
          <a:sx n="72" d="100"/>
          <a:sy n="72" d="100"/>
        </p:scale>
        <p:origin x="2832" y="72"/>
      </p:cViewPr>
      <p:guideLst>
        <p:guide orient="horz" pos="2160"/>
        <p:guide pos="2880"/>
      </p:guideLst>
    </p:cSldViewPr>
  </p:slideViewPr>
  <p:outlineViewPr>
    <p:cViewPr>
      <p:scale>
        <a:sx n="33" d="100"/>
        <a:sy n="33" d="100"/>
      </p:scale>
      <p:origin x="0" y="186"/>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F71847-D142-4E0E-95DF-151870ED671B}" type="doc">
      <dgm:prSet loTypeId="urn:microsoft.com/office/officeart/2005/8/layout/equation2" loCatId="process" qsTypeId="urn:microsoft.com/office/officeart/2005/8/quickstyle/simple1" qsCatId="simple" csTypeId="urn:microsoft.com/office/officeart/2005/8/colors/accent1_2" csCatId="accent1" phldr="1"/>
      <dgm:spPr/>
    </dgm:pt>
    <dgm:pt modelId="{BD9FB01E-DD79-4638-ABA7-7C333B566703}">
      <dgm:prSet phldrT="[Text]"/>
      <dgm:spPr>
        <a:solidFill>
          <a:srgbClr val="033B57"/>
        </a:solidFill>
      </dgm:spPr>
      <dgm:t>
        <a:bodyPr/>
        <a:lstStyle/>
        <a:p>
          <a:r>
            <a:rPr lang="en-US" dirty="0"/>
            <a:t>Collection of $$</a:t>
          </a:r>
        </a:p>
      </dgm:t>
    </dgm:pt>
    <dgm:pt modelId="{34CBD68A-50E1-4E2B-B974-C5576B2FC07C}" type="parTrans" cxnId="{B58F5814-4A5C-41AA-9D6D-15DB5826D02F}">
      <dgm:prSet/>
      <dgm:spPr/>
      <dgm:t>
        <a:bodyPr/>
        <a:lstStyle/>
        <a:p>
          <a:endParaRPr lang="en-US"/>
        </a:p>
      </dgm:t>
    </dgm:pt>
    <dgm:pt modelId="{13089395-CC45-4349-B596-0C1D77F44FD0}" type="sibTrans" cxnId="{B58F5814-4A5C-41AA-9D6D-15DB5826D02F}">
      <dgm:prSet/>
      <dgm:spPr>
        <a:solidFill>
          <a:srgbClr val="BBE0E3"/>
        </a:solidFill>
      </dgm:spPr>
      <dgm:t>
        <a:bodyPr/>
        <a:lstStyle/>
        <a:p>
          <a:endParaRPr lang="en-US"/>
        </a:p>
      </dgm:t>
    </dgm:pt>
    <dgm:pt modelId="{6FF0ACFD-0E81-405B-8FBF-185891797840}">
      <dgm:prSet phldrT="[Text]"/>
      <dgm:spPr>
        <a:solidFill>
          <a:srgbClr val="033B57"/>
        </a:solidFill>
      </dgm:spPr>
      <dgm:t>
        <a:bodyPr/>
        <a:lstStyle/>
        <a:p>
          <a:r>
            <a:rPr lang="en-US" altLang="en-US" dirty="0"/>
            <a:t>From patient</a:t>
          </a:r>
          <a:endParaRPr lang="en-US" dirty="0"/>
        </a:p>
      </dgm:t>
    </dgm:pt>
    <dgm:pt modelId="{F698086E-F513-4863-B610-0994A719533C}" type="parTrans" cxnId="{B1C83F79-B934-47DF-B980-7256A5B0498F}">
      <dgm:prSet/>
      <dgm:spPr/>
      <dgm:t>
        <a:bodyPr/>
        <a:lstStyle/>
        <a:p>
          <a:endParaRPr lang="en-US"/>
        </a:p>
      </dgm:t>
    </dgm:pt>
    <dgm:pt modelId="{5A187A38-7041-45E4-B7F3-4E653ABDBE4F}" type="sibTrans" cxnId="{B1C83F79-B934-47DF-B980-7256A5B0498F}">
      <dgm:prSet/>
      <dgm:spPr/>
      <dgm:t>
        <a:bodyPr/>
        <a:lstStyle/>
        <a:p>
          <a:endParaRPr lang="en-US"/>
        </a:p>
      </dgm:t>
    </dgm:pt>
    <dgm:pt modelId="{6BBFA3C5-C5A8-446D-B1F9-824FC3F959A5}">
      <dgm:prSet phldrT="[Text]"/>
      <dgm:spPr>
        <a:solidFill>
          <a:srgbClr val="033B57"/>
        </a:solidFill>
      </dgm:spPr>
      <dgm:t>
        <a:bodyPr/>
        <a:lstStyle/>
        <a:p>
          <a:r>
            <a:rPr lang="en-US" sz="1200" dirty="0"/>
            <a:t>Reimbursement to clinicians/hospitals</a:t>
          </a:r>
        </a:p>
      </dgm:t>
    </dgm:pt>
    <dgm:pt modelId="{A232F3C5-3331-48FE-A3B7-C1F00FE2401F}" type="parTrans" cxnId="{B6870EDC-8F8D-4135-AF67-7A2173108AFC}">
      <dgm:prSet/>
      <dgm:spPr/>
      <dgm:t>
        <a:bodyPr/>
        <a:lstStyle/>
        <a:p>
          <a:endParaRPr lang="en-US"/>
        </a:p>
      </dgm:t>
    </dgm:pt>
    <dgm:pt modelId="{A3725D47-AF62-4CEA-B970-2AA343674775}" type="sibTrans" cxnId="{B6870EDC-8F8D-4135-AF67-7A2173108AFC}">
      <dgm:prSet/>
      <dgm:spPr>
        <a:solidFill>
          <a:srgbClr val="BBE0E3"/>
        </a:solidFill>
      </dgm:spPr>
      <dgm:t>
        <a:bodyPr/>
        <a:lstStyle/>
        <a:p>
          <a:endParaRPr lang="en-US"/>
        </a:p>
      </dgm:t>
    </dgm:pt>
    <dgm:pt modelId="{FC53CEA9-C1C3-422A-B863-DE30DDD1C563}">
      <dgm:prSet/>
      <dgm:spPr>
        <a:solidFill>
          <a:srgbClr val="033B57"/>
        </a:solidFill>
      </dgm:spPr>
      <dgm:t>
        <a:bodyPr/>
        <a:lstStyle/>
        <a:p>
          <a:r>
            <a:rPr lang="en-US" altLang="en-US" dirty="0"/>
            <a:t>From public health insurance (government)	</a:t>
          </a:r>
          <a:endParaRPr lang="en-US" dirty="0"/>
        </a:p>
      </dgm:t>
    </dgm:pt>
    <dgm:pt modelId="{5CEA2310-3BF4-4EF3-870B-92005E7317D5}" type="parTrans" cxnId="{06106BEA-CB35-4BD2-A872-618B1235EAB3}">
      <dgm:prSet/>
      <dgm:spPr/>
      <dgm:t>
        <a:bodyPr/>
        <a:lstStyle/>
        <a:p>
          <a:endParaRPr lang="en-US"/>
        </a:p>
      </dgm:t>
    </dgm:pt>
    <dgm:pt modelId="{3348D1B4-9B55-45C7-B352-2205821390BF}" type="sibTrans" cxnId="{06106BEA-CB35-4BD2-A872-618B1235EAB3}">
      <dgm:prSet/>
      <dgm:spPr/>
      <dgm:t>
        <a:bodyPr/>
        <a:lstStyle/>
        <a:p>
          <a:endParaRPr lang="en-US"/>
        </a:p>
      </dgm:t>
    </dgm:pt>
    <dgm:pt modelId="{2EB8D8E7-C907-4C31-B276-906C94C5A322}">
      <dgm:prSet phldrT="[Text]" custT="1"/>
      <dgm:spPr>
        <a:solidFill>
          <a:srgbClr val="033B57"/>
        </a:solidFill>
      </dgm:spPr>
      <dgm:t>
        <a:bodyPr/>
        <a:lstStyle/>
        <a:p>
          <a:r>
            <a:rPr lang="en-US" sz="1200" dirty="0"/>
            <a:t>Private insurance companies</a:t>
          </a:r>
        </a:p>
      </dgm:t>
    </dgm:pt>
    <dgm:pt modelId="{403274E1-0409-40E4-8FF1-85FDF3611FD9}" type="parTrans" cxnId="{BEEEABBF-EBB3-4188-98F7-C9DF05C8A393}">
      <dgm:prSet/>
      <dgm:spPr/>
      <dgm:t>
        <a:bodyPr/>
        <a:lstStyle/>
        <a:p>
          <a:endParaRPr lang="en-US"/>
        </a:p>
      </dgm:t>
    </dgm:pt>
    <dgm:pt modelId="{BFEDB144-3729-439E-A5D8-28F5FB8CCA20}" type="sibTrans" cxnId="{BEEEABBF-EBB3-4188-98F7-C9DF05C8A393}">
      <dgm:prSet/>
      <dgm:spPr/>
      <dgm:t>
        <a:bodyPr/>
        <a:lstStyle/>
        <a:p>
          <a:endParaRPr lang="en-US"/>
        </a:p>
      </dgm:t>
    </dgm:pt>
    <dgm:pt modelId="{DC19D98A-A404-483F-950B-D9479087BA69}">
      <dgm:prSet phldrT="[Text]" custT="1"/>
      <dgm:spPr>
        <a:solidFill>
          <a:srgbClr val="033B57"/>
        </a:solidFill>
      </dgm:spPr>
      <dgm:t>
        <a:bodyPr/>
        <a:lstStyle/>
        <a:p>
          <a:r>
            <a:rPr lang="en-US" sz="1200" dirty="0"/>
            <a:t>Government</a:t>
          </a:r>
        </a:p>
      </dgm:t>
    </dgm:pt>
    <dgm:pt modelId="{9623AB28-638C-4C88-8158-46B2BA2CD142}" type="parTrans" cxnId="{E7B6CE2B-AD8D-401E-AD89-E170769F9DA8}">
      <dgm:prSet/>
      <dgm:spPr/>
      <dgm:t>
        <a:bodyPr/>
        <a:lstStyle/>
        <a:p>
          <a:endParaRPr lang="en-US"/>
        </a:p>
      </dgm:t>
    </dgm:pt>
    <dgm:pt modelId="{CFE1002E-9B24-4401-A3EC-EBCD2E4C42E9}" type="sibTrans" cxnId="{E7B6CE2B-AD8D-401E-AD89-E170769F9DA8}">
      <dgm:prSet/>
      <dgm:spPr/>
      <dgm:t>
        <a:bodyPr/>
        <a:lstStyle/>
        <a:p>
          <a:endParaRPr lang="en-US"/>
        </a:p>
      </dgm:t>
    </dgm:pt>
    <dgm:pt modelId="{A89EB7A4-8743-44A1-941C-E80BDA234690}">
      <dgm:prSet phldrT="[Text]"/>
      <dgm:spPr>
        <a:solidFill>
          <a:srgbClr val="033B57"/>
        </a:solidFill>
      </dgm:spPr>
      <dgm:t>
        <a:bodyPr/>
        <a:lstStyle/>
        <a:p>
          <a:r>
            <a:rPr lang="en-US" dirty="0"/>
            <a:t>Health care financing</a:t>
          </a:r>
        </a:p>
      </dgm:t>
    </dgm:pt>
    <dgm:pt modelId="{BD34EDCB-4F14-4C5F-B964-41B81FBB35E4}" type="parTrans" cxnId="{30FFC9EA-BE37-4A99-A0DC-725977A614F6}">
      <dgm:prSet/>
      <dgm:spPr/>
      <dgm:t>
        <a:bodyPr/>
        <a:lstStyle/>
        <a:p>
          <a:endParaRPr lang="en-US"/>
        </a:p>
      </dgm:t>
    </dgm:pt>
    <dgm:pt modelId="{6C3C1F87-B23E-4F7D-96B9-E09B18138FC9}" type="sibTrans" cxnId="{30FFC9EA-BE37-4A99-A0DC-725977A614F6}">
      <dgm:prSet/>
      <dgm:spPr/>
      <dgm:t>
        <a:bodyPr/>
        <a:lstStyle/>
        <a:p>
          <a:endParaRPr lang="en-US"/>
        </a:p>
      </dgm:t>
    </dgm:pt>
    <dgm:pt modelId="{2C14A76E-B485-4636-A2A6-42C30021FAFB}" type="pres">
      <dgm:prSet presAssocID="{4EF71847-D142-4E0E-95DF-151870ED671B}" presName="Name0" presStyleCnt="0">
        <dgm:presLayoutVars>
          <dgm:dir/>
          <dgm:resizeHandles val="exact"/>
        </dgm:presLayoutVars>
      </dgm:prSet>
      <dgm:spPr/>
    </dgm:pt>
    <dgm:pt modelId="{06D2BBE5-5A62-48E6-B29A-E887E7D94B0F}" type="pres">
      <dgm:prSet presAssocID="{4EF71847-D142-4E0E-95DF-151870ED671B}" presName="vNodes" presStyleCnt="0"/>
      <dgm:spPr/>
    </dgm:pt>
    <dgm:pt modelId="{AC7F0565-F2F3-404C-B08B-A2D6AC039CC9}" type="pres">
      <dgm:prSet presAssocID="{BD9FB01E-DD79-4638-ABA7-7C333B566703}" presName="node" presStyleLbl="node1" presStyleIdx="0" presStyleCnt="3" custScaleX="124661" custScaleY="124661" custLinFactNeighborX="-67405" custLinFactNeighborY="59666">
        <dgm:presLayoutVars>
          <dgm:bulletEnabled val="1"/>
        </dgm:presLayoutVars>
      </dgm:prSet>
      <dgm:spPr/>
    </dgm:pt>
    <dgm:pt modelId="{A25C4785-34E8-44F8-B08D-2148311F77A0}" type="pres">
      <dgm:prSet presAssocID="{13089395-CC45-4349-B596-0C1D77F44FD0}" presName="spacerT" presStyleCnt="0"/>
      <dgm:spPr/>
    </dgm:pt>
    <dgm:pt modelId="{02B083A2-7BFA-4F18-AD13-0D48BDA667AE}" type="pres">
      <dgm:prSet presAssocID="{13089395-CC45-4349-B596-0C1D77F44FD0}" presName="sibTrans" presStyleLbl="sibTrans2D1" presStyleIdx="0" presStyleCnt="2" custLinFactY="-17953" custLinFactNeighborX="-19683" custLinFactNeighborY="-100000"/>
      <dgm:spPr/>
    </dgm:pt>
    <dgm:pt modelId="{4DD56D00-5809-460F-9D7B-501DFC2ABEBA}" type="pres">
      <dgm:prSet presAssocID="{13089395-CC45-4349-B596-0C1D77F44FD0}" presName="spacerB" presStyleCnt="0"/>
      <dgm:spPr/>
    </dgm:pt>
    <dgm:pt modelId="{6CA1CB5F-EFF1-46C3-9A59-8AA74B70D405}" type="pres">
      <dgm:prSet presAssocID="{6BBFA3C5-C5A8-446D-B1F9-824FC3F959A5}" presName="node" presStyleLbl="node1" presStyleIdx="1" presStyleCnt="3" custScaleX="124635" custScaleY="125894" custLinFactY="-33157" custLinFactNeighborX="-68718" custLinFactNeighborY="-100000">
        <dgm:presLayoutVars>
          <dgm:bulletEnabled val="1"/>
        </dgm:presLayoutVars>
      </dgm:prSet>
      <dgm:spPr/>
    </dgm:pt>
    <dgm:pt modelId="{C8D8E98F-20B6-4CDB-B688-8C3D8BE25BCE}" type="pres">
      <dgm:prSet presAssocID="{4EF71847-D142-4E0E-95DF-151870ED671B}" presName="sibTransLast" presStyleLbl="sibTrans2D1" presStyleIdx="1" presStyleCnt="2" custAng="21543185" custScaleX="105097"/>
      <dgm:spPr/>
    </dgm:pt>
    <dgm:pt modelId="{260A85E5-E95E-4DF6-95D4-8A6220B74A1F}" type="pres">
      <dgm:prSet presAssocID="{4EF71847-D142-4E0E-95DF-151870ED671B}" presName="connectorText" presStyleLbl="sibTrans2D1" presStyleIdx="1" presStyleCnt="2"/>
      <dgm:spPr/>
    </dgm:pt>
    <dgm:pt modelId="{E2C33B30-9CBA-412C-AB55-B00AAE016D7F}" type="pres">
      <dgm:prSet presAssocID="{4EF71847-D142-4E0E-95DF-151870ED671B}" presName="lastNode" presStyleLbl="node1" presStyleIdx="2" presStyleCnt="3" custLinFactNeighborX="6329" custLinFactNeighborY="-6772">
        <dgm:presLayoutVars>
          <dgm:bulletEnabled val="1"/>
        </dgm:presLayoutVars>
      </dgm:prSet>
      <dgm:spPr/>
    </dgm:pt>
  </dgm:ptLst>
  <dgm:cxnLst>
    <dgm:cxn modelId="{0C417403-8ECD-4E4D-884B-1FE5BBA0D1F8}" type="presOf" srcId="{A89EB7A4-8743-44A1-941C-E80BDA234690}" destId="{E2C33B30-9CBA-412C-AB55-B00AAE016D7F}" srcOrd="0" destOrd="0" presId="urn:microsoft.com/office/officeart/2005/8/layout/equation2"/>
    <dgm:cxn modelId="{D03CAA10-F03B-4FC3-80BE-A46EE0164A8C}" type="presOf" srcId="{13089395-CC45-4349-B596-0C1D77F44FD0}" destId="{02B083A2-7BFA-4F18-AD13-0D48BDA667AE}" srcOrd="0" destOrd="0" presId="urn:microsoft.com/office/officeart/2005/8/layout/equation2"/>
    <dgm:cxn modelId="{B58F5814-4A5C-41AA-9D6D-15DB5826D02F}" srcId="{4EF71847-D142-4E0E-95DF-151870ED671B}" destId="{BD9FB01E-DD79-4638-ABA7-7C333B566703}" srcOrd="0" destOrd="0" parTransId="{34CBD68A-50E1-4E2B-B974-C5576B2FC07C}" sibTransId="{13089395-CC45-4349-B596-0C1D77F44FD0}"/>
    <dgm:cxn modelId="{E7B6CE2B-AD8D-401E-AD89-E170769F9DA8}" srcId="{6BBFA3C5-C5A8-446D-B1F9-824FC3F959A5}" destId="{DC19D98A-A404-483F-950B-D9479087BA69}" srcOrd="1" destOrd="0" parTransId="{9623AB28-638C-4C88-8158-46B2BA2CD142}" sibTransId="{CFE1002E-9B24-4401-A3EC-EBCD2E4C42E9}"/>
    <dgm:cxn modelId="{65458F64-7D4B-4D1C-835A-91B113E77E09}" type="presOf" srcId="{A3725D47-AF62-4CEA-B970-2AA343674775}" destId="{260A85E5-E95E-4DF6-95D4-8A6220B74A1F}" srcOrd="1" destOrd="0" presId="urn:microsoft.com/office/officeart/2005/8/layout/equation2"/>
    <dgm:cxn modelId="{116A6249-F0B1-4330-9F48-F53ED104108D}" type="presOf" srcId="{A3725D47-AF62-4CEA-B970-2AA343674775}" destId="{C8D8E98F-20B6-4CDB-B688-8C3D8BE25BCE}" srcOrd="0" destOrd="0" presId="urn:microsoft.com/office/officeart/2005/8/layout/equation2"/>
    <dgm:cxn modelId="{8F57F04D-D4A6-481F-8473-200F0685AC3D}" type="presOf" srcId="{BD9FB01E-DD79-4638-ABA7-7C333B566703}" destId="{AC7F0565-F2F3-404C-B08B-A2D6AC039CC9}" srcOrd="0" destOrd="0" presId="urn:microsoft.com/office/officeart/2005/8/layout/equation2"/>
    <dgm:cxn modelId="{F0282150-D975-4631-9B1C-71FEDF0297AF}" type="presOf" srcId="{DC19D98A-A404-483F-950B-D9479087BA69}" destId="{6CA1CB5F-EFF1-46C3-9A59-8AA74B70D405}" srcOrd="0" destOrd="2" presId="urn:microsoft.com/office/officeart/2005/8/layout/equation2"/>
    <dgm:cxn modelId="{CC6F3F71-35F5-48AC-A9D1-E36A1CD3604C}" type="presOf" srcId="{4EF71847-D142-4E0E-95DF-151870ED671B}" destId="{2C14A76E-B485-4636-A2A6-42C30021FAFB}" srcOrd="0" destOrd="0" presId="urn:microsoft.com/office/officeart/2005/8/layout/equation2"/>
    <dgm:cxn modelId="{B1C83F79-B934-47DF-B980-7256A5B0498F}" srcId="{BD9FB01E-DD79-4638-ABA7-7C333B566703}" destId="{6FF0ACFD-0E81-405B-8FBF-185891797840}" srcOrd="0" destOrd="0" parTransId="{F698086E-F513-4863-B610-0994A719533C}" sibTransId="{5A187A38-7041-45E4-B7F3-4E653ABDBE4F}"/>
    <dgm:cxn modelId="{240F67A8-95E5-482E-94F9-D235619E1B99}" type="presOf" srcId="{2EB8D8E7-C907-4C31-B276-906C94C5A322}" destId="{6CA1CB5F-EFF1-46C3-9A59-8AA74B70D405}" srcOrd="0" destOrd="1" presId="urn:microsoft.com/office/officeart/2005/8/layout/equation2"/>
    <dgm:cxn modelId="{5460FAAD-2940-4041-9745-46CFC7FFEB6D}" type="presOf" srcId="{6FF0ACFD-0E81-405B-8FBF-185891797840}" destId="{AC7F0565-F2F3-404C-B08B-A2D6AC039CC9}" srcOrd="0" destOrd="1" presId="urn:microsoft.com/office/officeart/2005/8/layout/equation2"/>
    <dgm:cxn modelId="{8785E7B9-3726-4E70-9DF3-510E77DE7110}" type="presOf" srcId="{6BBFA3C5-C5A8-446D-B1F9-824FC3F959A5}" destId="{6CA1CB5F-EFF1-46C3-9A59-8AA74B70D405}" srcOrd="0" destOrd="0" presId="urn:microsoft.com/office/officeart/2005/8/layout/equation2"/>
    <dgm:cxn modelId="{BEEEABBF-EBB3-4188-98F7-C9DF05C8A393}" srcId="{6BBFA3C5-C5A8-446D-B1F9-824FC3F959A5}" destId="{2EB8D8E7-C907-4C31-B276-906C94C5A322}" srcOrd="0" destOrd="0" parTransId="{403274E1-0409-40E4-8FF1-85FDF3611FD9}" sibTransId="{BFEDB144-3729-439E-A5D8-28F5FB8CCA20}"/>
    <dgm:cxn modelId="{AA0BDEC7-A32F-4F15-9DF3-80685390635B}" type="presOf" srcId="{FC53CEA9-C1C3-422A-B863-DE30DDD1C563}" destId="{AC7F0565-F2F3-404C-B08B-A2D6AC039CC9}" srcOrd="0" destOrd="2" presId="urn:microsoft.com/office/officeart/2005/8/layout/equation2"/>
    <dgm:cxn modelId="{B6870EDC-8F8D-4135-AF67-7A2173108AFC}" srcId="{4EF71847-D142-4E0E-95DF-151870ED671B}" destId="{6BBFA3C5-C5A8-446D-B1F9-824FC3F959A5}" srcOrd="1" destOrd="0" parTransId="{A232F3C5-3331-48FE-A3B7-C1F00FE2401F}" sibTransId="{A3725D47-AF62-4CEA-B970-2AA343674775}"/>
    <dgm:cxn modelId="{06106BEA-CB35-4BD2-A872-618B1235EAB3}" srcId="{BD9FB01E-DD79-4638-ABA7-7C333B566703}" destId="{FC53CEA9-C1C3-422A-B863-DE30DDD1C563}" srcOrd="1" destOrd="0" parTransId="{5CEA2310-3BF4-4EF3-870B-92005E7317D5}" sibTransId="{3348D1B4-9B55-45C7-B352-2205821390BF}"/>
    <dgm:cxn modelId="{30FFC9EA-BE37-4A99-A0DC-725977A614F6}" srcId="{4EF71847-D142-4E0E-95DF-151870ED671B}" destId="{A89EB7A4-8743-44A1-941C-E80BDA234690}" srcOrd="2" destOrd="0" parTransId="{BD34EDCB-4F14-4C5F-B964-41B81FBB35E4}" sibTransId="{6C3C1F87-B23E-4F7D-96B9-E09B18138FC9}"/>
    <dgm:cxn modelId="{2F9FD30C-2274-4BEE-AF34-246E83A50E6D}" type="presParOf" srcId="{2C14A76E-B485-4636-A2A6-42C30021FAFB}" destId="{06D2BBE5-5A62-48E6-B29A-E887E7D94B0F}" srcOrd="0" destOrd="0" presId="urn:microsoft.com/office/officeart/2005/8/layout/equation2"/>
    <dgm:cxn modelId="{BEDE842C-25F9-4299-8218-3D573E4A3909}" type="presParOf" srcId="{06D2BBE5-5A62-48E6-B29A-E887E7D94B0F}" destId="{AC7F0565-F2F3-404C-B08B-A2D6AC039CC9}" srcOrd="0" destOrd="0" presId="urn:microsoft.com/office/officeart/2005/8/layout/equation2"/>
    <dgm:cxn modelId="{7A642E77-88D6-4414-B7CB-A37F4BA8793A}" type="presParOf" srcId="{06D2BBE5-5A62-48E6-B29A-E887E7D94B0F}" destId="{A25C4785-34E8-44F8-B08D-2148311F77A0}" srcOrd="1" destOrd="0" presId="urn:microsoft.com/office/officeart/2005/8/layout/equation2"/>
    <dgm:cxn modelId="{72B45C27-D925-486E-8F49-031E0EC0F158}" type="presParOf" srcId="{06D2BBE5-5A62-48E6-B29A-E887E7D94B0F}" destId="{02B083A2-7BFA-4F18-AD13-0D48BDA667AE}" srcOrd="2" destOrd="0" presId="urn:microsoft.com/office/officeart/2005/8/layout/equation2"/>
    <dgm:cxn modelId="{6F8C024F-4F50-4A29-87D2-2586BB78EDF3}" type="presParOf" srcId="{06D2BBE5-5A62-48E6-B29A-E887E7D94B0F}" destId="{4DD56D00-5809-460F-9D7B-501DFC2ABEBA}" srcOrd="3" destOrd="0" presId="urn:microsoft.com/office/officeart/2005/8/layout/equation2"/>
    <dgm:cxn modelId="{ADE534DA-770A-4457-9A28-759DD0B9CAED}" type="presParOf" srcId="{06D2BBE5-5A62-48E6-B29A-E887E7D94B0F}" destId="{6CA1CB5F-EFF1-46C3-9A59-8AA74B70D405}" srcOrd="4" destOrd="0" presId="urn:microsoft.com/office/officeart/2005/8/layout/equation2"/>
    <dgm:cxn modelId="{EA38F2C9-EB9C-4EC0-8E31-759C0B61166A}" type="presParOf" srcId="{2C14A76E-B485-4636-A2A6-42C30021FAFB}" destId="{C8D8E98F-20B6-4CDB-B688-8C3D8BE25BCE}" srcOrd="1" destOrd="0" presId="urn:microsoft.com/office/officeart/2005/8/layout/equation2"/>
    <dgm:cxn modelId="{90E5A9B9-9502-4795-96CF-2864E8AE7B9C}" type="presParOf" srcId="{C8D8E98F-20B6-4CDB-B688-8C3D8BE25BCE}" destId="{260A85E5-E95E-4DF6-95D4-8A6220B74A1F}" srcOrd="0" destOrd="0" presId="urn:microsoft.com/office/officeart/2005/8/layout/equation2"/>
    <dgm:cxn modelId="{87DBCC44-B5BB-4891-87A5-2D74059C7B64}" type="presParOf" srcId="{2C14A76E-B485-4636-A2A6-42C30021FAFB}" destId="{E2C33B30-9CBA-412C-AB55-B00AAE016D7F}"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BE21B4-96C4-46DC-B74F-A3C1D6735BB6}" type="doc">
      <dgm:prSet loTypeId="urn:microsoft.com/office/officeart/2005/8/layout/hList6" loCatId="list" qsTypeId="urn:microsoft.com/office/officeart/2005/8/quickstyle/simple2" qsCatId="simple" csTypeId="urn:microsoft.com/office/officeart/2005/8/colors/accent1_2" csCatId="accent1" phldr="1"/>
      <dgm:spPr/>
      <dgm:t>
        <a:bodyPr/>
        <a:lstStyle/>
        <a:p>
          <a:endParaRPr lang="en-US"/>
        </a:p>
      </dgm:t>
    </dgm:pt>
    <dgm:pt modelId="{628C89DF-1371-40B0-B121-AEF7B5F960A1}">
      <dgm:prSet/>
      <dgm:spPr>
        <a:solidFill>
          <a:srgbClr val="033B57"/>
        </a:solidFill>
      </dgm:spPr>
      <dgm:t>
        <a:bodyPr/>
        <a:lstStyle/>
        <a:p>
          <a:pPr rtl="0"/>
          <a:r>
            <a:rPr lang="en-US" b="1" dirty="0"/>
            <a:t>Managed Care</a:t>
          </a:r>
        </a:p>
      </dgm:t>
    </dgm:pt>
    <dgm:pt modelId="{D070974B-F928-49DB-936C-CCFEA899A5FB}" type="parTrans" cxnId="{014761DD-C444-485C-9F97-0D6839490119}">
      <dgm:prSet/>
      <dgm:spPr/>
      <dgm:t>
        <a:bodyPr/>
        <a:lstStyle/>
        <a:p>
          <a:endParaRPr lang="en-US"/>
        </a:p>
      </dgm:t>
    </dgm:pt>
    <dgm:pt modelId="{11023175-820E-4B79-BFBD-4EA5FB4E0521}" type="sibTrans" cxnId="{014761DD-C444-485C-9F97-0D6839490119}">
      <dgm:prSet/>
      <dgm:spPr/>
      <dgm:t>
        <a:bodyPr/>
        <a:lstStyle/>
        <a:p>
          <a:endParaRPr lang="en-US"/>
        </a:p>
      </dgm:t>
    </dgm:pt>
    <dgm:pt modelId="{1284F38B-AD28-4085-BDFD-EDDFEB472AF2}">
      <dgm:prSet/>
      <dgm:spPr>
        <a:solidFill>
          <a:srgbClr val="033B57"/>
        </a:solidFill>
      </dgm:spPr>
      <dgm:t>
        <a:bodyPr/>
        <a:lstStyle/>
        <a:p>
          <a:pPr rtl="0"/>
          <a:r>
            <a:rPr lang="en-US" dirty="0"/>
            <a:t>Comprehensive services available</a:t>
          </a:r>
        </a:p>
      </dgm:t>
    </dgm:pt>
    <dgm:pt modelId="{968E49C5-1E5A-43D3-8ABF-86293EEEB763}" type="parTrans" cxnId="{3982E74D-C77D-4F41-B030-C23ED1CAD271}">
      <dgm:prSet/>
      <dgm:spPr/>
      <dgm:t>
        <a:bodyPr/>
        <a:lstStyle/>
        <a:p>
          <a:endParaRPr lang="en-US"/>
        </a:p>
      </dgm:t>
    </dgm:pt>
    <dgm:pt modelId="{A1B0B778-24B4-4030-ABE4-5F619F569969}" type="sibTrans" cxnId="{3982E74D-C77D-4F41-B030-C23ED1CAD271}">
      <dgm:prSet/>
      <dgm:spPr/>
      <dgm:t>
        <a:bodyPr/>
        <a:lstStyle/>
        <a:p>
          <a:endParaRPr lang="en-US"/>
        </a:p>
      </dgm:t>
    </dgm:pt>
    <dgm:pt modelId="{C16ADF3F-D258-477C-87D9-1E178052ED19}">
      <dgm:prSet/>
      <dgm:spPr>
        <a:solidFill>
          <a:srgbClr val="033B57"/>
        </a:solidFill>
      </dgm:spPr>
      <dgm:t>
        <a:bodyPr/>
        <a:lstStyle/>
        <a:p>
          <a:pPr rtl="0"/>
          <a:r>
            <a:rPr lang="en-US" dirty="0"/>
            <a:t>Patients can only see HMO doctors and hospitals</a:t>
          </a:r>
        </a:p>
      </dgm:t>
    </dgm:pt>
    <dgm:pt modelId="{44331C66-1F28-4587-96E1-A76B9210EF3F}" type="parTrans" cxnId="{711BBB22-C9CD-4BCE-8CA9-50738F64C405}">
      <dgm:prSet/>
      <dgm:spPr/>
      <dgm:t>
        <a:bodyPr/>
        <a:lstStyle/>
        <a:p>
          <a:endParaRPr lang="en-US"/>
        </a:p>
      </dgm:t>
    </dgm:pt>
    <dgm:pt modelId="{DE949164-7EDD-4BEB-885F-8181C14FE9A4}" type="sibTrans" cxnId="{711BBB22-C9CD-4BCE-8CA9-50738F64C405}">
      <dgm:prSet/>
      <dgm:spPr/>
      <dgm:t>
        <a:bodyPr/>
        <a:lstStyle/>
        <a:p>
          <a:endParaRPr lang="en-US"/>
        </a:p>
      </dgm:t>
    </dgm:pt>
    <dgm:pt modelId="{348E14E1-4F7F-4D8D-B55B-7BDC58B13D48}">
      <dgm:prSet/>
      <dgm:spPr>
        <a:solidFill>
          <a:srgbClr val="033B57"/>
        </a:solidFill>
      </dgm:spPr>
      <dgm:t>
        <a:bodyPr/>
        <a:lstStyle/>
        <a:p>
          <a:pPr rtl="0"/>
          <a:r>
            <a:rPr lang="en-US" dirty="0"/>
            <a:t>No deductible</a:t>
          </a:r>
        </a:p>
      </dgm:t>
    </dgm:pt>
    <dgm:pt modelId="{266B01FA-23D4-4C6A-B6F6-065C77F785D6}" type="parTrans" cxnId="{E43F0BEC-0F57-489D-B4DC-FFD275D1C6B4}">
      <dgm:prSet/>
      <dgm:spPr/>
      <dgm:t>
        <a:bodyPr/>
        <a:lstStyle/>
        <a:p>
          <a:endParaRPr lang="en-US"/>
        </a:p>
      </dgm:t>
    </dgm:pt>
    <dgm:pt modelId="{7D813DFC-E1C3-4074-8066-F7582E4A1FDA}" type="sibTrans" cxnId="{E43F0BEC-0F57-489D-B4DC-FFD275D1C6B4}">
      <dgm:prSet/>
      <dgm:spPr/>
      <dgm:t>
        <a:bodyPr/>
        <a:lstStyle/>
        <a:p>
          <a:endParaRPr lang="en-US"/>
        </a:p>
      </dgm:t>
    </dgm:pt>
    <dgm:pt modelId="{AD99C3F1-7665-4293-A7F0-4E4DB24A2574}">
      <dgm:prSet/>
      <dgm:spPr>
        <a:solidFill>
          <a:srgbClr val="033B57"/>
        </a:solidFill>
      </dgm:spPr>
      <dgm:t>
        <a:bodyPr/>
        <a:lstStyle/>
        <a:p>
          <a:pPr rtl="0"/>
          <a:r>
            <a:rPr lang="en-US" dirty="0"/>
            <a:t>Small copay</a:t>
          </a:r>
        </a:p>
      </dgm:t>
    </dgm:pt>
    <dgm:pt modelId="{ADDD02FF-D727-41DD-9E22-764190DEEE19}" type="parTrans" cxnId="{DA7F092E-05D4-4235-BB3A-E5F4EA879D85}">
      <dgm:prSet/>
      <dgm:spPr/>
      <dgm:t>
        <a:bodyPr/>
        <a:lstStyle/>
        <a:p>
          <a:endParaRPr lang="en-US"/>
        </a:p>
      </dgm:t>
    </dgm:pt>
    <dgm:pt modelId="{ABB7EB13-70F9-4BF3-8C04-BB4DB2DE238D}" type="sibTrans" cxnId="{DA7F092E-05D4-4235-BB3A-E5F4EA879D85}">
      <dgm:prSet/>
      <dgm:spPr/>
      <dgm:t>
        <a:bodyPr/>
        <a:lstStyle/>
        <a:p>
          <a:endParaRPr lang="en-US"/>
        </a:p>
      </dgm:t>
    </dgm:pt>
    <dgm:pt modelId="{1B5B75FA-E465-4BED-B2FB-41109B20E090}">
      <dgm:prSet/>
      <dgm:spPr>
        <a:solidFill>
          <a:srgbClr val="033B57"/>
        </a:solidFill>
      </dgm:spPr>
      <dgm:t>
        <a:bodyPr/>
        <a:lstStyle/>
        <a:p>
          <a:pPr rtl="0"/>
          <a:r>
            <a:rPr lang="en-US" dirty="0"/>
            <a:t>Must have a primary care provider</a:t>
          </a:r>
        </a:p>
      </dgm:t>
    </dgm:pt>
    <dgm:pt modelId="{987783DD-3A90-4DB0-902B-916ABBE8DFFA}" type="parTrans" cxnId="{2FA261A0-85EC-4A1E-AEC0-1A1D2B98836A}">
      <dgm:prSet/>
      <dgm:spPr/>
      <dgm:t>
        <a:bodyPr/>
        <a:lstStyle/>
        <a:p>
          <a:endParaRPr lang="en-US"/>
        </a:p>
      </dgm:t>
    </dgm:pt>
    <dgm:pt modelId="{5ADB70B2-F188-4ACF-A6D4-AA0EB35F03D8}" type="sibTrans" cxnId="{2FA261A0-85EC-4A1E-AEC0-1A1D2B98836A}">
      <dgm:prSet/>
      <dgm:spPr/>
      <dgm:t>
        <a:bodyPr/>
        <a:lstStyle/>
        <a:p>
          <a:endParaRPr lang="en-US"/>
        </a:p>
      </dgm:t>
    </dgm:pt>
    <dgm:pt modelId="{05711642-2993-4C83-ADF8-EEE20BB2FE77}">
      <dgm:prSet/>
      <dgm:spPr>
        <a:solidFill>
          <a:srgbClr val="033B57"/>
        </a:solidFill>
      </dgm:spPr>
      <dgm:t>
        <a:bodyPr/>
        <a:lstStyle/>
        <a:p>
          <a:pPr rtl="0"/>
          <a:r>
            <a:rPr lang="en-US" dirty="0"/>
            <a:t>Must get referral for specialty care</a:t>
          </a:r>
        </a:p>
      </dgm:t>
    </dgm:pt>
    <dgm:pt modelId="{E0167715-0561-4FDA-8C3A-27F407868723}" type="parTrans" cxnId="{7E6D5CBE-F7FD-44F1-8F5B-119ED9BD6AFA}">
      <dgm:prSet/>
      <dgm:spPr/>
      <dgm:t>
        <a:bodyPr/>
        <a:lstStyle/>
        <a:p>
          <a:endParaRPr lang="en-US"/>
        </a:p>
      </dgm:t>
    </dgm:pt>
    <dgm:pt modelId="{9324D8DF-BA44-4995-A1BC-5AF68B2F8C06}" type="sibTrans" cxnId="{7E6D5CBE-F7FD-44F1-8F5B-119ED9BD6AFA}">
      <dgm:prSet/>
      <dgm:spPr/>
      <dgm:t>
        <a:bodyPr/>
        <a:lstStyle/>
        <a:p>
          <a:endParaRPr lang="en-US"/>
        </a:p>
      </dgm:t>
    </dgm:pt>
    <dgm:pt modelId="{87CE548D-C82A-4030-9BCF-93B6A68AD9B8}">
      <dgm:prSet/>
      <dgm:spPr>
        <a:solidFill>
          <a:srgbClr val="033B57"/>
        </a:solidFill>
      </dgm:spPr>
      <dgm:t>
        <a:bodyPr/>
        <a:lstStyle/>
        <a:p>
          <a:pPr rtl="0"/>
          <a:r>
            <a:rPr lang="en-US" dirty="0"/>
            <a:t>Cannot use out-of-network providers</a:t>
          </a:r>
        </a:p>
      </dgm:t>
    </dgm:pt>
    <dgm:pt modelId="{766EC8DC-207D-4E89-ACD8-E8CB138844A5}" type="parTrans" cxnId="{3C735F8B-01DD-4063-AF1A-1B8E34EA8090}">
      <dgm:prSet/>
      <dgm:spPr/>
      <dgm:t>
        <a:bodyPr/>
        <a:lstStyle/>
        <a:p>
          <a:endParaRPr lang="en-US"/>
        </a:p>
      </dgm:t>
    </dgm:pt>
    <dgm:pt modelId="{A684D51B-9FB4-43EB-9201-6DC7F33DE84B}" type="sibTrans" cxnId="{3C735F8B-01DD-4063-AF1A-1B8E34EA8090}">
      <dgm:prSet/>
      <dgm:spPr/>
      <dgm:t>
        <a:bodyPr/>
        <a:lstStyle/>
        <a:p>
          <a:endParaRPr lang="en-US"/>
        </a:p>
      </dgm:t>
    </dgm:pt>
    <dgm:pt modelId="{A4463C7D-A866-4B0E-AA87-4A6DFB1AE825}" type="pres">
      <dgm:prSet presAssocID="{43BE21B4-96C4-46DC-B74F-A3C1D6735BB6}" presName="Name0" presStyleCnt="0">
        <dgm:presLayoutVars>
          <dgm:dir/>
          <dgm:resizeHandles val="exact"/>
        </dgm:presLayoutVars>
      </dgm:prSet>
      <dgm:spPr/>
    </dgm:pt>
    <dgm:pt modelId="{E897E944-B440-4EB1-B712-CA96288C6A1A}" type="pres">
      <dgm:prSet presAssocID="{628C89DF-1371-40B0-B121-AEF7B5F960A1}" presName="node" presStyleLbl="node1" presStyleIdx="0" presStyleCnt="1" custLinFactNeighborX="8425" custLinFactNeighborY="3165">
        <dgm:presLayoutVars>
          <dgm:bulletEnabled val="1"/>
        </dgm:presLayoutVars>
      </dgm:prSet>
      <dgm:spPr/>
    </dgm:pt>
  </dgm:ptLst>
  <dgm:cxnLst>
    <dgm:cxn modelId="{00E7411C-56D5-469C-B171-8E2F6E7A30C8}" type="presOf" srcId="{348E14E1-4F7F-4D8D-B55B-7BDC58B13D48}" destId="{E897E944-B440-4EB1-B712-CA96288C6A1A}" srcOrd="0" destOrd="3" presId="urn:microsoft.com/office/officeart/2005/8/layout/hList6"/>
    <dgm:cxn modelId="{711BBB22-C9CD-4BCE-8CA9-50738F64C405}" srcId="{628C89DF-1371-40B0-B121-AEF7B5F960A1}" destId="{C16ADF3F-D258-477C-87D9-1E178052ED19}" srcOrd="1" destOrd="0" parTransId="{44331C66-1F28-4587-96E1-A76B9210EF3F}" sibTransId="{DE949164-7EDD-4BEB-885F-8181C14FE9A4}"/>
    <dgm:cxn modelId="{DA7F092E-05D4-4235-BB3A-E5F4EA879D85}" srcId="{628C89DF-1371-40B0-B121-AEF7B5F960A1}" destId="{AD99C3F1-7665-4293-A7F0-4E4DB24A2574}" srcOrd="3" destOrd="0" parTransId="{ADDD02FF-D727-41DD-9E22-764190DEEE19}" sibTransId="{ABB7EB13-70F9-4BF3-8C04-BB4DB2DE238D}"/>
    <dgm:cxn modelId="{4EE9156D-CE1C-474D-BD64-498374609F33}" type="presOf" srcId="{C16ADF3F-D258-477C-87D9-1E178052ED19}" destId="{E897E944-B440-4EB1-B712-CA96288C6A1A}" srcOrd="0" destOrd="2" presId="urn:microsoft.com/office/officeart/2005/8/layout/hList6"/>
    <dgm:cxn modelId="{3982E74D-C77D-4F41-B030-C23ED1CAD271}" srcId="{628C89DF-1371-40B0-B121-AEF7B5F960A1}" destId="{1284F38B-AD28-4085-BDFD-EDDFEB472AF2}" srcOrd="0" destOrd="0" parTransId="{968E49C5-1E5A-43D3-8ABF-86293EEEB763}" sibTransId="{A1B0B778-24B4-4030-ABE4-5F619F569969}"/>
    <dgm:cxn modelId="{44254C74-A513-4045-8B4C-2D1E2AF535CB}" type="presOf" srcId="{AD99C3F1-7665-4293-A7F0-4E4DB24A2574}" destId="{E897E944-B440-4EB1-B712-CA96288C6A1A}" srcOrd="0" destOrd="4" presId="urn:microsoft.com/office/officeart/2005/8/layout/hList6"/>
    <dgm:cxn modelId="{706D1488-59D9-47A1-A348-034538F761FB}" type="presOf" srcId="{628C89DF-1371-40B0-B121-AEF7B5F960A1}" destId="{E897E944-B440-4EB1-B712-CA96288C6A1A}" srcOrd="0" destOrd="0" presId="urn:microsoft.com/office/officeart/2005/8/layout/hList6"/>
    <dgm:cxn modelId="{3C735F8B-01DD-4063-AF1A-1B8E34EA8090}" srcId="{628C89DF-1371-40B0-B121-AEF7B5F960A1}" destId="{87CE548D-C82A-4030-9BCF-93B6A68AD9B8}" srcOrd="6" destOrd="0" parTransId="{766EC8DC-207D-4E89-ACD8-E8CB138844A5}" sibTransId="{A684D51B-9FB4-43EB-9201-6DC7F33DE84B}"/>
    <dgm:cxn modelId="{DE3E2E8D-EB3A-4216-BA72-8CEFED7AF895}" type="presOf" srcId="{1284F38B-AD28-4085-BDFD-EDDFEB472AF2}" destId="{E897E944-B440-4EB1-B712-CA96288C6A1A}" srcOrd="0" destOrd="1" presId="urn:microsoft.com/office/officeart/2005/8/layout/hList6"/>
    <dgm:cxn modelId="{2FA261A0-85EC-4A1E-AEC0-1A1D2B98836A}" srcId="{628C89DF-1371-40B0-B121-AEF7B5F960A1}" destId="{1B5B75FA-E465-4BED-B2FB-41109B20E090}" srcOrd="4" destOrd="0" parTransId="{987783DD-3A90-4DB0-902B-916ABBE8DFFA}" sibTransId="{5ADB70B2-F188-4ACF-A6D4-AA0EB35F03D8}"/>
    <dgm:cxn modelId="{C0F4F3A7-B2BB-4532-A36F-2A29E5FFE09F}" type="presOf" srcId="{1B5B75FA-E465-4BED-B2FB-41109B20E090}" destId="{E897E944-B440-4EB1-B712-CA96288C6A1A}" srcOrd="0" destOrd="5" presId="urn:microsoft.com/office/officeart/2005/8/layout/hList6"/>
    <dgm:cxn modelId="{16CCB1AE-66C4-4D31-AE96-587EAE257795}" type="presOf" srcId="{05711642-2993-4C83-ADF8-EEE20BB2FE77}" destId="{E897E944-B440-4EB1-B712-CA96288C6A1A}" srcOrd="0" destOrd="6" presId="urn:microsoft.com/office/officeart/2005/8/layout/hList6"/>
    <dgm:cxn modelId="{25AC79B7-1BB4-4BBC-B510-2B837F8FAEC3}" type="presOf" srcId="{87CE548D-C82A-4030-9BCF-93B6A68AD9B8}" destId="{E897E944-B440-4EB1-B712-CA96288C6A1A}" srcOrd="0" destOrd="7" presId="urn:microsoft.com/office/officeart/2005/8/layout/hList6"/>
    <dgm:cxn modelId="{7E6D5CBE-F7FD-44F1-8F5B-119ED9BD6AFA}" srcId="{628C89DF-1371-40B0-B121-AEF7B5F960A1}" destId="{05711642-2993-4C83-ADF8-EEE20BB2FE77}" srcOrd="5" destOrd="0" parTransId="{E0167715-0561-4FDA-8C3A-27F407868723}" sibTransId="{9324D8DF-BA44-4995-A1BC-5AF68B2F8C06}"/>
    <dgm:cxn modelId="{39BD13D6-024B-4435-994E-2D313323D64F}" type="presOf" srcId="{43BE21B4-96C4-46DC-B74F-A3C1D6735BB6}" destId="{A4463C7D-A866-4B0E-AA87-4A6DFB1AE825}" srcOrd="0" destOrd="0" presId="urn:microsoft.com/office/officeart/2005/8/layout/hList6"/>
    <dgm:cxn modelId="{014761DD-C444-485C-9F97-0D6839490119}" srcId="{43BE21B4-96C4-46DC-B74F-A3C1D6735BB6}" destId="{628C89DF-1371-40B0-B121-AEF7B5F960A1}" srcOrd="0" destOrd="0" parTransId="{D070974B-F928-49DB-936C-CCFEA899A5FB}" sibTransId="{11023175-820E-4B79-BFBD-4EA5FB4E0521}"/>
    <dgm:cxn modelId="{E43F0BEC-0F57-489D-B4DC-FFD275D1C6B4}" srcId="{628C89DF-1371-40B0-B121-AEF7B5F960A1}" destId="{348E14E1-4F7F-4D8D-B55B-7BDC58B13D48}" srcOrd="2" destOrd="0" parTransId="{266B01FA-23D4-4C6A-B6F6-065C77F785D6}" sibTransId="{7D813DFC-E1C3-4074-8066-F7582E4A1FDA}"/>
    <dgm:cxn modelId="{07CBC41C-EB80-45BB-B5B8-881026CB4270}" type="presParOf" srcId="{A4463C7D-A866-4B0E-AA87-4A6DFB1AE825}" destId="{E897E944-B440-4EB1-B712-CA96288C6A1A}"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5AE76B-3DEE-4E21-B94B-3D40B5465189}" type="doc">
      <dgm:prSet loTypeId="urn:microsoft.com/office/officeart/2005/8/layout/hList6" loCatId="list" qsTypeId="urn:microsoft.com/office/officeart/2005/8/quickstyle/simple2" qsCatId="simple" csTypeId="urn:microsoft.com/office/officeart/2005/8/colors/accent1_2" csCatId="accent1" phldr="1"/>
      <dgm:spPr/>
      <dgm:t>
        <a:bodyPr/>
        <a:lstStyle/>
        <a:p>
          <a:endParaRPr lang="en-US"/>
        </a:p>
      </dgm:t>
    </dgm:pt>
    <dgm:pt modelId="{E3ECBF00-86E0-4CFF-9C3A-90C6EA607B87}">
      <dgm:prSet/>
      <dgm:spPr>
        <a:solidFill>
          <a:srgbClr val="033B57"/>
        </a:solidFill>
      </dgm:spPr>
      <dgm:t>
        <a:bodyPr/>
        <a:lstStyle/>
        <a:p>
          <a:pPr algn="l" rtl="0"/>
          <a:r>
            <a:rPr lang="en-US" dirty="0"/>
            <a:t>A “network” of providers agree to charge a certain amount for care </a:t>
          </a:r>
        </a:p>
        <a:p>
          <a:pPr algn="l" rtl="0"/>
          <a:r>
            <a:rPr lang="en-US" dirty="0"/>
            <a:t>Patients can see other providers but will pay more </a:t>
          </a:r>
        </a:p>
        <a:p>
          <a:pPr algn="l" rtl="0"/>
          <a:r>
            <a:rPr lang="en-US" dirty="0"/>
            <a:t>Copay and deductible are expected  </a:t>
          </a:r>
        </a:p>
        <a:p>
          <a:pPr algn="l" rtl="0"/>
          <a:r>
            <a:rPr lang="en-US" dirty="0"/>
            <a:t>Referrals are not required  </a:t>
          </a:r>
        </a:p>
        <a:p>
          <a:pPr algn="l" rtl="0"/>
          <a:r>
            <a:rPr lang="en-US" dirty="0"/>
            <a:t>Some networks have more providers than others</a:t>
          </a:r>
        </a:p>
      </dgm:t>
    </dgm:pt>
    <dgm:pt modelId="{1C1AB85B-40FD-4B35-9C9B-91A8ED47C22B}" type="parTrans" cxnId="{2966BE78-9E44-40E7-A24D-0F756ECF5399}">
      <dgm:prSet/>
      <dgm:spPr/>
      <dgm:t>
        <a:bodyPr/>
        <a:lstStyle/>
        <a:p>
          <a:endParaRPr lang="en-US"/>
        </a:p>
      </dgm:t>
    </dgm:pt>
    <dgm:pt modelId="{3D62AC13-5C6B-43F1-8477-B19BED5AA268}" type="sibTrans" cxnId="{2966BE78-9E44-40E7-A24D-0F756ECF5399}">
      <dgm:prSet/>
      <dgm:spPr/>
      <dgm:t>
        <a:bodyPr/>
        <a:lstStyle/>
        <a:p>
          <a:endParaRPr lang="en-US"/>
        </a:p>
      </dgm:t>
    </dgm:pt>
    <dgm:pt modelId="{963DA208-5B7B-4E30-B961-B4295CBC630C}" type="pres">
      <dgm:prSet presAssocID="{9C5AE76B-3DEE-4E21-B94B-3D40B5465189}" presName="Name0" presStyleCnt="0">
        <dgm:presLayoutVars>
          <dgm:dir/>
          <dgm:resizeHandles val="exact"/>
        </dgm:presLayoutVars>
      </dgm:prSet>
      <dgm:spPr/>
    </dgm:pt>
    <dgm:pt modelId="{B9A2A5EC-CF7B-4319-B0D1-4BAD40A15D85}" type="pres">
      <dgm:prSet presAssocID="{E3ECBF00-86E0-4CFF-9C3A-90C6EA607B87}" presName="node" presStyleLbl="node1" presStyleIdx="0" presStyleCnt="1">
        <dgm:presLayoutVars>
          <dgm:bulletEnabled val="1"/>
        </dgm:presLayoutVars>
      </dgm:prSet>
      <dgm:spPr/>
    </dgm:pt>
  </dgm:ptLst>
  <dgm:cxnLst>
    <dgm:cxn modelId="{2966BE78-9E44-40E7-A24D-0F756ECF5399}" srcId="{9C5AE76B-3DEE-4E21-B94B-3D40B5465189}" destId="{E3ECBF00-86E0-4CFF-9C3A-90C6EA607B87}" srcOrd="0" destOrd="0" parTransId="{1C1AB85B-40FD-4B35-9C9B-91A8ED47C22B}" sibTransId="{3D62AC13-5C6B-43F1-8477-B19BED5AA268}"/>
    <dgm:cxn modelId="{70B7DFBD-DE21-4F37-99C6-568B9E079FEE}" type="presOf" srcId="{9C5AE76B-3DEE-4E21-B94B-3D40B5465189}" destId="{963DA208-5B7B-4E30-B961-B4295CBC630C}" srcOrd="0" destOrd="0" presId="urn:microsoft.com/office/officeart/2005/8/layout/hList6"/>
    <dgm:cxn modelId="{8E925EC3-EA46-4FA2-8BC2-7996419AE4B6}" type="presOf" srcId="{E3ECBF00-86E0-4CFF-9C3A-90C6EA607B87}" destId="{B9A2A5EC-CF7B-4319-B0D1-4BAD40A15D85}" srcOrd="0" destOrd="0" presId="urn:microsoft.com/office/officeart/2005/8/layout/hList6"/>
    <dgm:cxn modelId="{1064F0E7-C4A1-4693-A25F-3A0FA00B564B}" type="presParOf" srcId="{963DA208-5B7B-4E30-B961-B4295CBC630C}" destId="{B9A2A5EC-CF7B-4319-B0D1-4BAD40A15D85}" srcOrd="0" destOrd="0" presId="urn:microsoft.com/office/officeart/2005/8/layout/hList6"/>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B51AFC1-DEA2-42AA-9E54-714B112764B8}" type="doc">
      <dgm:prSet loTypeId="urn:microsoft.com/office/officeart/2005/8/layout/hList6" loCatId="list" qsTypeId="urn:microsoft.com/office/officeart/2005/8/quickstyle/simple2" qsCatId="simple" csTypeId="urn:microsoft.com/office/officeart/2005/8/colors/accent1_2" csCatId="accent1" phldr="1"/>
      <dgm:spPr/>
      <dgm:t>
        <a:bodyPr/>
        <a:lstStyle/>
        <a:p>
          <a:endParaRPr lang="en-US"/>
        </a:p>
      </dgm:t>
    </dgm:pt>
    <dgm:pt modelId="{9A9944EC-5ADB-4DF3-84A6-CD8A41E9B8AA}">
      <dgm:prSet/>
      <dgm:spPr>
        <a:solidFill>
          <a:srgbClr val="033B57"/>
        </a:solidFill>
      </dgm:spPr>
      <dgm:t>
        <a:bodyPr/>
        <a:lstStyle/>
        <a:p>
          <a:pPr algn="l" rtl="0"/>
          <a:r>
            <a:rPr lang="en-US" dirty="0"/>
            <a:t>Refers to reimbursing a clinician for a specific service</a:t>
          </a:r>
        </a:p>
        <a:p>
          <a:pPr algn="l" rtl="0"/>
          <a:r>
            <a:rPr lang="en-US" dirty="0"/>
            <a:t>Patient can choose any doctor or hospital</a:t>
          </a:r>
        </a:p>
        <a:p>
          <a:pPr algn="l" rtl="0"/>
          <a:r>
            <a:rPr lang="en-US" dirty="0"/>
            <a:t>Fewer services may be covered</a:t>
          </a:r>
        </a:p>
        <a:p>
          <a:pPr algn="l" rtl="0"/>
          <a:r>
            <a:rPr lang="en-US" dirty="0"/>
            <a:t>May cost more</a:t>
          </a:r>
        </a:p>
      </dgm:t>
    </dgm:pt>
    <dgm:pt modelId="{B86E29BA-A26C-4493-B29B-AE630A9276ED}" type="parTrans" cxnId="{FB42C7DA-51DC-4A49-B2E9-A623A7AA9187}">
      <dgm:prSet/>
      <dgm:spPr/>
      <dgm:t>
        <a:bodyPr/>
        <a:lstStyle/>
        <a:p>
          <a:endParaRPr lang="en-US"/>
        </a:p>
      </dgm:t>
    </dgm:pt>
    <dgm:pt modelId="{093B4DE1-2E53-40F6-B586-D1FDD3418232}" type="sibTrans" cxnId="{FB42C7DA-51DC-4A49-B2E9-A623A7AA9187}">
      <dgm:prSet/>
      <dgm:spPr/>
      <dgm:t>
        <a:bodyPr/>
        <a:lstStyle/>
        <a:p>
          <a:endParaRPr lang="en-US"/>
        </a:p>
      </dgm:t>
    </dgm:pt>
    <dgm:pt modelId="{E38616E4-1A65-4B6B-9470-DD814933F4F7}" type="pres">
      <dgm:prSet presAssocID="{8B51AFC1-DEA2-42AA-9E54-714B112764B8}" presName="Name0" presStyleCnt="0">
        <dgm:presLayoutVars>
          <dgm:dir/>
          <dgm:resizeHandles val="exact"/>
        </dgm:presLayoutVars>
      </dgm:prSet>
      <dgm:spPr/>
    </dgm:pt>
    <dgm:pt modelId="{F65C2453-45EC-4BDA-ABCE-B4879508B1D2}" type="pres">
      <dgm:prSet presAssocID="{9A9944EC-5ADB-4DF3-84A6-CD8A41E9B8AA}" presName="node" presStyleLbl="node1" presStyleIdx="0" presStyleCnt="1">
        <dgm:presLayoutVars>
          <dgm:bulletEnabled val="1"/>
        </dgm:presLayoutVars>
      </dgm:prSet>
      <dgm:spPr/>
    </dgm:pt>
  </dgm:ptLst>
  <dgm:cxnLst>
    <dgm:cxn modelId="{612B556E-B84A-4785-A08E-D78FA8C03D2D}" type="presOf" srcId="{8B51AFC1-DEA2-42AA-9E54-714B112764B8}" destId="{E38616E4-1A65-4B6B-9470-DD814933F4F7}" srcOrd="0" destOrd="0" presId="urn:microsoft.com/office/officeart/2005/8/layout/hList6"/>
    <dgm:cxn modelId="{75344B53-A6B0-4291-B359-5A2DA41015A1}" type="presOf" srcId="{9A9944EC-5ADB-4DF3-84A6-CD8A41E9B8AA}" destId="{F65C2453-45EC-4BDA-ABCE-B4879508B1D2}" srcOrd="0" destOrd="0" presId="urn:microsoft.com/office/officeart/2005/8/layout/hList6"/>
    <dgm:cxn modelId="{FB42C7DA-51DC-4A49-B2E9-A623A7AA9187}" srcId="{8B51AFC1-DEA2-42AA-9E54-714B112764B8}" destId="{9A9944EC-5ADB-4DF3-84A6-CD8A41E9B8AA}" srcOrd="0" destOrd="0" parTransId="{B86E29BA-A26C-4493-B29B-AE630A9276ED}" sibTransId="{093B4DE1-2E53-40F6-B586-D1FDD3418232}"/>
    <dgm:cxn modelId="{A2B10430-153D-4A4B-81EE-1D524CD7147A}" type="presParOf" srcId="{E38616E4-1A65-4B6B-9470-DD814933F4F7}" destId="{F65C2453-45EC-4BDA-ABCE-B4879508B1D2}" srcOrd="0" destOrd="0" presId="urn:microsoft.com/office/officeart/2005/8/layout/hList6"/>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569E2E0-621A-4FD9-9C14-52D8EA862E2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F46647A9-48B0-4AC9-871E-654156DF1CEE}">
      <dgm:prSet phldrT="[Text]"/>
      <dgm:spPr>
        <a:solidFill>
          <a:srgbClr val="033B57"/>
        </a:solidFill>
      </dgm:spPr>
      <dgm:t>
        <a:bodyPr/>
        <a:lstStyle/>
        <a:p>
          <a:r>
            <a:rPr lang="en-US" dirty="0"/>
            <a:t>Removing $ limits on care and benefits</a:t>
          </a:r>
        </a:p>
      </dgm:t>
    </dgm:pt>
    <dgm:pt modelId="{6E6B7152-CB1D-42A4-B489-C23FE7C88BDC}" type="parTrans" cxnId="{7E622150-DB1A-40A8-88FF-B87403C27FFE}">
      <dgm:prSet/>
      <dgm:spPr/>
      <dgm:t>
        <a:bodyPr/>
        <a:lstStyle/>
        <a:p>
          <a:endParaRPr lang="en-US"/>
        </a:p>
      </dgm:t>
    </dgm:pt>
    <dgm:pt modelId="{9747F4A7-C550-4664-B5CE-712ED0AECB14}" type="sibTrans" cxnId="{7E622150-DB1A-40A8-88FF-B87403C27FFE}">
      <dgm:prSet/>
      <dgm:spPr/>
      <dgm:t>
        <a:bodyPr/>
        <a:lstStyle/>
        <a:p>
          <a:endParaRPr lang="en-US"/>
        </a:p>
      </dgm:t>
    </dgm:pt>
    <dgm:pt modelId="{EBA21536-9D31-4DC3-92AD-D4970B8DCA8F}">
      <dgm:prSet/>
      <dgm:spPr>
        <a:solidFill>
          <a:srgbClr val="033B57"/>
        </a:solidFill>
      </dgm:spPr>
      <dgm:t>
        <a:bodyPr/>
        <a:lstStyle/>
        <a:p>
          <a:r>
            <a:rPr lang="en-US" dirty="0"/>
            <a:t>Ending higher charges for people who are ill</a:t>
          </a:r>
        </a:p>
      </dgm:t>
    </dgm:pt>
    <dgm:pt modelId="{8FB81C2D-5B6A-4A77-9B52-606F716AD80B}" type="parTrans" cxnId="{00050049-096E-465C-BCF9-679796C86225}">
      <dgm:prSet/>
      <dgm:spPr/>
      <dgm:t>
        <a:bodyPr/>
        <a:lstStyle/>
        <a:p>
          <a:endParaRPr lang="en-US"/>
        </a:p>
      </dgm:t>
    </dgm:pt>
    <dgm:pt modelId="{DC4B20E0-90E3-41F2-AACA-717E14FC558A}" type="sibTrans" cxnId="{00050049-096E-465C-BCF9-679796C86225}">
      <dgm:prSet/>
      <dgm:spPr/>
      <dgm:t>
        <a:bodyPr/>
        <a:lstStyle/>
        <a:p>
          <a:endParaRPr lang="en-US"/>
        </a:p>
      </dgm:t>
    </dgm:pt>
    <dgm:pt modelId="{B33D1BF4-C247-429A-BC69-BDE31595CD94}">
      <dgm:prSet/>
      <dgm:spPr>
        <a:solidFill>
          <a:srgbClr val="033B57"/>
        </a:solidFill>
      </dgm:spPr>
      <dgm:t>
        <a:bodyPr/>
        <a:lstStyle/>
        <a:p>
          <a:r>
            <a:rPr lang="en-US" dirty="0"/>
            <a:t>Limiting the amount of out-of-pocket costs and deductibles</a:t>
          </a:r>
        </a:p>
      </dgm:t>
    </dgm:pt>
    <dgm:pt modelId="{843D51B8-0F58-4750-8D34-4C75AB76EAE2}" type="parTrans" cxnId="{6015547E-B880-4084-9478-5C0C26D473FC}">
      <dgm:prSet/>
      <dgm:spPr/>
      <dgm:t>
        <a:bodyPr/>
        <a:lstStyle/>
        <a:p>
          <a:endParaRPr lang="en-US"/>
        </a:p>
      </dgm:t>
    </dgm:pt>
    <dgm:pt modelId="{6FCD0478-C63A-4DA2-848B-B8B60DA416EA}" type="sibTrans" cxnId="{6015547E-B880-4084-9478-5C0C26D473FC}">
      <dgm:prSet/>
      <dgm:spPr/>
      <dgm:t>
        <a:bodyPr/>
        <a:lstStyle/>
        <a:p>
          <a:endParaRPr lang="en-US"/>
        </a:p>
      </dgm:t>
    </dgm:pt>
    <dgm:pt modelId="{738BAAF3-F1D2-4A81-8DCE-36016AA041C8}">
      <dgm:prSet/>
      <dgm:spPr>
        <a:solidFill>
          <a:srgbClr val="033B57"/>
        </a:solidFill>
      </dgm:spPr>
      <dgm:t>
        <a:bodyPr/>
        <a:lstStyle/>
        <a:p>
          <a:r>
            <a:rPr lang="en-US" dirty="0"/>
            <a:t>Helping people and families with low to moderate incomes buy health insurance</a:t>
          </a:r>
        </a:p>
      </dgm:t>
    </dgm:pt>
    <dgm:pt modelId="{AE8739C4-5C96-49BA-8EEA-CE52AF86FF42}" type="parTrans" cxnId="{379227F8-8F04-4C98-88B3-AA551606D763}">
      <dgm:prSet/>
      <dgm:spPr/>
      <dgm:t>
        <a:bodyPr/>
        <a:lstStyle/>
        <a:p>
          <a:endParaRPr lang="en-US"/>
        </a:p>
      </dgm:t>
    </dgm:pt>
    <dgm:pt modelId="{388C257B-23F7-4146-8AD4-275528C42550}" type="sibTrans" cxnId="{379227F8-8F04-4C98-88B3-AA551606D763}">
      <dgm:prSet/>
      <dgm:spPr/>
      <dgm:t>
        <a:bodyPr/>
        <a:lstStyle/>
        <a:p>
          <a:endParaRPr lang="en-US"/>
        </a:p>
      </dgm:t>
    </dgm:pt>
    <dgm:pt modelId="{F3A89671-FEE1-4299-940A-3E070FC8A5F0}" type="pres">
      <dgm:prSet presAssocID="{1569E2E0-621A-4FD9-9C14-52D8EA862E23}" presName="Name0" presStyleCnt="0">
        <dgm:presLayoutVars>
          <dgm:chMax val="7"/>
          <dgm:chPref val="7"/>
          <dgm:dir/>
        </dgm:presLayoutVars>
      </dgm:prSet>
      <dgm:spPr/>
    </dgm:pt>
    <dgm:pt modelId="{B4707FC9-30C8-4A88-970C-7C1CC08B0F39}" type="pres">
      <dgm:prSet presAssocID="{1569E2E0-621A-4FD9-9C14-52D8EA862E23}" presName="Name1" presStyleCnt="0"/>
      <dgm:spPr/>
    </dgm:pt>
    <dgm:pt modelId="{7CB050FA-7FBB-4539-91F4-715952179175}" type="pres">
      <dgm:prSet presAssocID="{1569E2E0-621A-4FD9-9C14-52D8EA862E23}" presName="cycle" presStyleCnt="0"/>
      <dgm:spPr/>
    </dgm:pt>
    <dgm:pt modelId="{00B58AF3-1C06-4224-B6D8-A2D50A0704DE}" type="pres">
      <dgm:prSet presAssocID="{1569E2E0-621A-4FD9-9C14-52D8EA862E23}" presName="srcNode" presStyleLbl="node1" presStyleIdx="0" presStyleCnt="4"/>
      <dgm:spPr/>
    </dgm:pt>
    <dgm:pt modelId="{E0174CB7-7AA9-4D10-B106-D45AEF6FA284}" type="pres">
      <dgm:prSet presAssocID="{1569E2E0-621A-4FD9-9C14-52D8EA862E23}" presName="conn" presStyleLbl="parChTrans1D2" presStyleIdx="0" presStyleCnt="1"/>
      <dgm:spPr/>
    </dgm:pt>
    <dgm:pt modelId="{310460C6-F9C3-4F96-A32B-227AB8DED204}" type="pres">
      <dgm:prSet presAssocID="{1569E2E0-621A-4FD9-9C14-52D8EA862E23}" presName="extraNode" presStyleLbl="node1" presStyleIdx="0" presStyleCnt="4"/>
      <dgm:spPr/>
    </dgm:pt>
    <dgm:pt modelId="{87660B1D-4D97-4845-A631-7802EE986979}" type="pres">
      <dgm:prSet presAssocID="{1569E2E0-621A-4FD9-9C14-52D8EA862E23}" presName="dstNode" presStyleLbl="node1" presStyleIdx="0" presStyleCnt="4"/>
      <dgm:spPr/>
    </dgm:pt>
    <dgm:pt modelId="{9755D438-7DC3-4BA0-886F-9CD9F697DFB1}" type="pres">
      <dgm:prSet presAssocID="{F46647A9-48B0-4AC9-871E-654156DF1CEE}" presName="text_1" presStyleLbl="node1" presStyleIdx="0" presStyleCnt="4">
        <dgm:presLayoutVars>
          <dgm:bulletEnabled val="1"/>
        </dgm:presLayoutVars>
      </dgm:prSet>
      <dgm:spPr/>
    </dgm:pt>
    <dgm:pt modelId="{111B5502-CED6-4D65-B836-98A41716C6FE}" type="pres">
      <dgm:prSet presAssocID="{F46647A9-48B0-4AC9-871E-654156DF1CEE}" presName="accent_1" presStyleCnt="0"/>
      <dgm:spPr/>
    </dgm:pt>
    <dgm:pt modelId="{F415BCDC-E5B3-4027-ACC6-031FBB0CC8FD}" type="pres">
      <dgm:prSet presAssocID="{F46647A9-48B0-4AC9-871E-654156DF1CEE}" presName="accentRepeatNode" presStyleLbl="solidFgAcc1" presStyleIdx="0" presStyleCnt="4"/>
      <dgm:spPr/>
    </dgm:pt>
    <dgm:pt modelId="{5E40FBDB-93F6-4ECE-8534-272CD18F8C0B}" type="pres">
      <dgm:prSet presAssocID="{EBA21536-9D31-4DC3-92AD-D4970B8DCA8F}" presName="text_2" presStyleLbl="node1" presStyleIdx="1" presStyleCnt="4">
        <dgm:presLayoutVars>
          <dgm:bulletEnabled val="1"/>
        </dgm:presLayoutVars>
      </dgm:prSet>
      <dgm:spPr/>
    </dgm:pt>
    <dgm:pt modelId="{731EBF75-AB9C-4AAC-BC47-30A03C8F0C80}" type="pres">
      <dgm:prSet presAssocID="{EBA21536-9D31-4DC3-92AD-D4970B8DCA8F}" presName="accent_2" presStyleCnt="0"/>
      <dgm:spPr/>
    </dgm:pt>
    <dgm:pt modelId="{3FBDD4DE-1526-44D6-9FE2-AA2DC622F4F2}" type="pres">
      <dgm:prSet presAssocID="{EBA21536-9D31-4DC3-92AD-D4970B8DCA8F}" presName="accentRepeatNode" presStyleLbl="solidFgAcc1" presStyleIdx="1" presStyleCnt="4"/>
      <dgm:spPr/>
    </dgm:pt>
    <dgm:pt modelId="{29739615-E4D4-4C11-8C21-2A9475B9516B}" type="pres">
      <dgm:prSet presAssocID="{B33D1BF4-C247-429A-BC69-BDE31595CD94}" presName="text_3" presStyleLbl="node1" presStyleIdx="2" presStyleCnt="4">
        <dgm:presLayoutVars>
          <dgm:bulletEnabled val="1"/>
        </dgm:presLayoutVars>
      </dgm:prSet>
      <dgm:spPr/>
    </dgm:pt>
    <dgm:pt modelId="{29DC5FC1-E39E-4DD2-84A2-2D8A5A0D1853}" type="pres">
      <dgm:prSet presAssocID="{B33D1BF4-C247-429A-BC69-BDE31595CD94}" presName="accent_3" presStyleCnt="0"/>
      <dgm:spPr/>
    </dgm:pt>
    <dgm:pt modelId="{B2163601-5E11-4468-88BB-AB047437DFE0}" type="pres">
      <dgm:prSet presAssocID="{B33D1BF4-C247-429A-BC69-BDE31595CD94}" presName="accentRepeatNode" presStyleLbl="solidFgAcc1" presStyleIdx="2" presStyleCnt="4"/>
      <dgm:spPr/>
    </dgm:pt>
    <dgm:pt modelId="{C6667EAC-3AFE-4C61-9846-8F926D0401FE}" type="pres">
      <dgm:prSet presAssocID="{738BAAF3-F1D2-4A81-8DCE-36016AA041C8}" presName="text_4" presStyleLbl="node1" presStyleIdx="3" presStyleCnt="4">
        <dgm:presLayoutVars>
          <dgm:bulletEnabled val="1"/>
        </dgm:presLayoutVars>
      </dgm:prSet>
      <dgm:spPr/>
    </dgm:pt>
    <dgm:pt modelId="{A1390DFF-93F4-45B9-B9C4-CF95D0FD329C}" type="pres">
      <dgm:prSet presAssocID="{738BAAF3-F1D2-4A81-8DCE-36016AA041C8}" presName="accent_4" presStyleCnt="0"/>
      <dgm:spPr/>
    </dgm:pt>
    <dgm:pt modelId="{2982C582-BFD7-4E47-8111-BB244917AD73}" type="pres">
      <dgm:prSet presAssocID="{738BAAF3-F1D2-4A81-8DCE-36016AA041C8}" presName="accentRepeatNode" presStyleLbl="solidFgAcc1" presStyleIdx="3" presStyleCnt="4"/>
      <dgm:spPr/>
    </dgm:pt>
  </dgm:ptLst>
  <dgm:cxnLst>
    <dgm:cxn modelId="{A2E5FB1B-D9B0-4EF8-A4A4-2E74341EEF89}" type="presOf" srcId="{EBA21536-9D31-4DC3-92AD-D4970B8DCA8F}" destId="{5E40FBDB-93F6-4ECE-8534-272CD18F8C0B}" srcOrd="0" destOrd="0" presId="urn:microsoft.com/office/officeart/2008/layout/VerticalCurvedList"/>
    <dgm:cxn modelId="{908F7463-D2BC-4170-9730-741862096FEF}" type="presOf" srcId="{F46647A9-48B0-4AC9-871E-654156DF1CEE}" destId="{9755D438-7DC3-4BA0-886F-9CD9F697DFB1}" srcOrd="0" destOrd="0" presId="urn:microsoft.com/office/officeart/2008/layout/VerticalCurvedList"/>
    <dgm:cxn modelId="{00050049-096E-465C-BCF9-679796C86225}" srcId="{1569E2E0-621A-4FD9-9C14-52D8EA862E23}" destId="{EBA21536-9D31-4DC3-92AD-D4970B8DCA8F}" srcOrd="1" destOrd="0" parTransId="{8FB81C2D-5B6A-4A77-9B52-606F716AD80B}" sibTransId="{DC4B20E0-90E3-41F2-AACA-717E14FC558A}"/>
    <dgm:cxn modelId="{7E622150-DB1A-40A8-88FF-B87403C27FFE}" srcId="{1569E2E0-621A-4FD9-9C14-52D8EA862E23}" destId="{F46647A9-48B0-4AC9-871E-654156DF1CEE}" srcOrd="0" destOrd="0" parTransId="{6E6B7152-CB1D-42A4-B489-C23FE7C88BDC}" sibTransId="{9747F4A7-C550-4664-B5CE-712ED0AECB14}"/>
    <dgm:cxn modelId="{B9286C7A-B069-407C-A2EC-580393959103}" type="presOf" srcId="{B33D1BF4-C247-429A-BC69-BDE31595CD94}" destId="{29739615-E4D4-4C11-8C21-2A9475B9516B}" srcOrd="0" destOrd="0" presId="urn:microsoft.com/office/officeart/2008/layout/VerticalCurvedList"/>
    <dgm:cxn modelId="{6015547E-B880-4084-9478-5C0C26D473FC}" srcId="{1569E2E0-621A-4FD9-9C14-52D8EA862E23}" destId="{B33D1BF4-C247-429A-BC69-BDE31595CD94}" srcOrd="2" destOrd="0" parTransId="{843D51B8-0F58-4750-8D34-4C75AB76EAE2}" sibTransId="{6FCD0478-C63A-4DA2-848B-B8B60DA416EA}"/>
    <dgm:cxn modelId="{36E23EB7-589C-458C-A8E4-838A182A467C}" type="presOf" srcId="{738BAAF3-F1D2-4A81-8DCE-36016AA041C8}" destId="{C6667EAC-3AFE-4C61-9846-8F926D0401FE}" srcOrd="0" destOrd="0" presId="urn:microsoft.com/office/officeart/2008/layout/VerticalCurvedList"/>
    <dgm:cxn modelId="{AFC2EAD9-4B68-4678-BB14-9922A8D53A65}" type="presOf" srcId="{1569E2E0-621A-4FD9-9C14-52D8EA862E23}" destId="{F3A89671-FEE1-4299-940A-3E070FC8A5F0}" srcOrd="0" destOrd="0" presId="urn:microsoft.com/office/officeart/2008/layout/VerticalCurvedList"/>
    <dgm:cxn modelId="{1EFCBFE8-6A9A-4E77-8845-CAD87BCDDC00}" type="presOf" srcId="{9747F4A7-C550-4664-B5CE-712ED0AECB14}" destId="{E0174CB7-7AA9-4D10-B106-D45AEF6FA284}" srcOrd="0" destOrd="0" presId="urn:microsoft.com/office/officeart/2008/layout/VerticalCurvedList"/>
    <dgm:cxn modelId="{379227F8-8F04-4C98-88B3-AA551606D763}" srcId="{1569E2E0-621A-4FD9-9C14-52D8EA862E23}" destId="{738BAAF3-F1D2-4A81-8DCE-36016AA041C8}" srcOrd="3" destOrd="0" parTransId="{AE8739C4-5C96-49BA-8EEA-CE52AF86FF42}" sibTransId="{388C257B-23F7-4146-8AD4-275528C42550}"/>
    <dgm:cxn modelId="{25917FAA-1611-492E-9D81-9E866D9325DF}" type="presParOf" srcId="{F3A89671-FEE1-4299-940A-3E070FC8A5F0}" destId="{B4707FC9-30C8-4A88-970C-7C1CC08B0F39}" srcOrd="0" destOrd="0" presId="urn:microsoft.com/office/officeart/2008/layout/VerticalCurvedList"/>
    <dgm:cxn modelId="{5852D572-2459-42DC-8792-2EA089517B94}" type="presParOf" srcId="{B4707FC9-30C8-4A88-970C-7C1CC08B0F39}" destId="{7CB050FA-7FBB-4539-91F4-715952179175}" srcOrd="0" destOrd="0" presId="urn:microsoft.com/office/officeart/2008/layout/VerticalCurvedList"/>
    <dgm:cxn modelId="{BA3A62F3-2629-4D33-BE02-57318BEE1BF4}" type="presParOf" srcId="{7CB050FA-7FBB-4539-91F4-715952179175}" destId="{00B58AF3-1C06-4224-B6D8-A2D50A0704DE}" srcOrd="0" destOrd="0" presId="urn:microsoft.com/office/officeart/2008/layout/VerticalCurvedList"/>
    <dgm:cxn modelId="{5AFE4301-B7C6-4254-B001-A0CFF908E2DC}" type="presParOf" srcId="{7CB050FA-7FBB-4539-91F4-715952179175}" destId="{E0174CB7-7AA9-4D10-B106-D45AEF6FA284}" srcOrd="1" destOrd="0" presId="urn:microsoft.com/office/officeart/2008/layout/VerticalCurvedList"/>
    <dgm:cxn modelId="{DDA7EDCA-F9D8-4C21-A20F-A0675CE5A7B0}" type="presParOf" srcId="{7CB050FA-7FBB-4539-91F4-715952179175}" destId="{310460C6-F9C3-4F96-A32B-227AB8DED204}" srcOrd="2" destOrd="0" presId="urn:microsoft.com/office/officeart/2008/layout/VerticalCurvedList"/>
    <dgm:cxn modelId="{844FB108-D08C-4C4B-BF92-FDFBA4971211}" type="presParOf" srcId="{7CB050FA-7FBB-4539-91F4-715952179175}" destId="{87660B1D-4D97-4845-A631-7802EE986979}" srcOrd="3" destOrd="0" presId="urn:microsoft.com/office/officeart/2008/layout/VerticalCurvedList"/>
    <dgm:cxn modelId="{319AEB95-3E9F-44C2-A28E-134A4B442BF9}" type="presParOf" srcId="{B4707FC9-30C8-4A88-970C-7C1CC08B0F39}" destId="{9755D438-7DC3-4BA0-886F-9CD9F697DFB1}" srcOrd="1" destOrd="0" presId="urn:microsoft.com/office/officeart/2008/layout/VerticalCurvedList"/>
    <dgm:cxn modelId="{2DCA17B9-5993-46EA-8A7F-FAD0E701A332}" type="presParOf" srcId="{B4707FC9-30C8-4A88-970C-7C1CC08B0F39}" destId="{111B5502-CED6-4D65-B836-98A41716C6FE}" srcOrd="2" destOrd="0" presId="urn:microsoft.com/office/officeart/2008/layout/VerticalCurvedList"/>
    <dgm:cxn modelId="{39550D73-9377-4C2F-A87B-D0515F1FAA91}" type="presParOf" srcId="{111B5502-CED6-4D65-B836-98A41716C6FE}" destId="{F415BCDC-E5B3-4027-ACC6-031FBB0CC8FD}" srcOrd="0" destOrd="0" presId="urn:microsoft.com/office/officeart/2008/layout/VerticalCurvedList"/>
    <dgm:cxn modelId="{AF7CF7FF-E2E1-4C07-A771-57856D7C2D63}" type="presParOf" srcId="{B4707FC9-30C8-4A88-970C-7C1CC08B0F39}" destId="{5E40FBDB-93F6-4ECE-8534-272CD18F8C0B}" srcOrd="3" destOrd="0" presId="urn:microsoft.com/office/officeart/2008/layout/VerticalCurvedList"/>
    <dgm:cxn modelId="{0CFA61A6-0FD7-474F-A307-84A8F2DCAE70}" type="presParOf" srcId="{B4707FC9-30C8-4A88-970C-7C1CC08B0F39}" destId="{731EBF75-AB9C-4AAC-BC47-30A03C8F0C80}" srcOrd="4" destOrd="0" presId="urn:microsoft.com/office/officeart/2008/layout/VerticalCurvedList"/>
    <dgm:cxn modelId="{1DCDDC58-0438-4A8F-8FBF-E8F8A33C3A53}" type="presParOf" srcId="{731EBF75-AB9C-4AAC-BC47-30A03C8F0C80}" destId="{3FBDD4DE-1526-44D6-9FE2-AA2DC622F4F2}" srcOrd="0" destOrd="0" presId="urn:microsoft.com/office/officeart/2008/layout/VerticalCurvedList"/>
    <dgm:cxn modelId="{B2E23E26-2E0C-429B-98C0-354757FC5CCC}" type="presParOf" srcId="{B4707FC9-30C8-4A88-970C-7C1CC08B0F39}" destId="{29739615-E4D4-4C11-8C21-2A9475B9516B}" srcOrd="5" destOrd="0" presId="urn:microsoft.com/office/officeart/2008/layout/VerticalCurvedList"/>
    <dgm:cxn modelId="{1E106999-52BB-481C-9B78-2BA3F17F8356}" type="presParOf" srcId="{B4707FC9-30C8-4A88-970C-7C1CC08B0F39}" destId="{29DC5FC1-E39E-4DD2-84A2-2D8A5A0D1853}" srcOrd="6" destOrd="0" presId="urn:microsoft.com/office/officeart/2008/layout/VerticalCurvedList"/>
    <dgm:cxn modelId="{D8BABBC0-7FA9-4AED-9346-EED6A0979D50}" type="presParOf" srcId="{29DC5FC1-E39E-4DD2-84A2-2D8A5A0D1853}" destId="{B2163601-5E11-4468-88BB-AB047437DFE0}" srcOrd="0" destOrd="0" presId="urn:microsoft.com/office/officeart/2008/layout/VerticalCurvedList"/>
    <dgm:cxn modelId="{DB930A8A-24B3-40DF-9B25-ED4150346E82}" type="presParOf" srcId="{B4707FC9-30C8-4A88-970C-7C1CC08B0F39}" destId="{C6667EAC-3AFE-4C61-9846-8F926D0401FE}" srcOrd="7" destOrd="0" presId="urn:microsoft.com/office/officeart/2008/layout/VerticalCurvedList"/>
    <dgm:cxn modelId="{81BF36F9-36EA-4729-A00D-EBC6888C251A}" type="presParOf" srcId="{B4707FC9-30C8-4A88-970C-7C1CC08B0F39}" destId="{A1390DFF-93F4-45B9-B9C4-CF95D0FD329C}" srcOrd="8" destOrd="0" presId="urn:microsoft.com/office/officeart/2008/layout/VerticalCurvedList"/>
    <dgm:cxn modelId="{09B1E76C-00C5-45B7-9490-2912C799D4D5}" type="presParOf" srcId="{A1390DFF-93F4-45B9-B9C4-CF95D0FD329C}" destId="{2982C582-BFD7-4E47-8111-BB244917AD73}"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569E2E0-621A-4FD9-9C14-52D8EA862E2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F46647A9-48B0-4AC9-871E-654156DF1CEE}">
      <dgm:prSet phldrT="[Text]"/>
      <dgm:spPr>
        <a:solidFill>
          <a:srgbClr val="033B57"/>
        </a:solidFill>
      </dgm:spPr>
      <dgm:t>
        <a:bodyPr/>
        <a:lstStyle/>
        <a:p>
          <a:r>
            <a:rPr lang="en-US" dirty="0"/>
            <a:t>Covering children to stay on their parent’s insurance until the age of 26 </a:t>
          </a:r>
        </a:p>
      </dgm:t>
    </dgm:pt>
    <dgm:pt modelId="{6E6B7152-CB1D-42A4-B489-C23FE7C88BDC}" type="parTrans" cxnId="{7E622150-DB1A-40A8-88FF-B87403C27FFE}">
      <dgm:prSet/>
      <dgm:spPr/>
      <dgm:t>
        <a:bodyPr/>
        <a:lstStyle/>
        <a:p>
          <a:endParaRPr lang="en-US"/>
        </a:p>
      </dgm:t>
    </dgm:pt>
    <dgm:pt modelId="{9747F4A7-C550-4664-B5CE-712ED0AECB14}" type="sibTrans" cxnId="{7E622150-DB1A-40A8-88FF-B87403C27FFE}">
      <dgm:prSet/>
      <dgm:spPr/>
      <dgm:t>
        <a:bodyPr/>
        <a:lstStyle/>
        <a:p>
          <a:endParaRPr lang="en-US"/>
        </a:p>
      </dgm:t>
    </dgm:pt>
    <dgm:pt modelId="{14F83571-626B-4EFE-8397-3C77EA8AB54E}">
      <dgm:prSet/>
      <dgm:spPr>
        <a:solidFill>
          <a:srgbClr val="033B57"/>
        </a:solidFill>
      </dgm:spPr>
      <dgm:t>
        <a:bodyPr/>
        <a:lstStyle/>
        <a:p>
          <a:r>
            <a:rPr lang="en-US" dirty="0"/>
            <a:t>Ending rescissions</a:t>
          </a:r>
        </a:p>
      </dgm:t>
    </dgm:pt>
    <dgm:pt modelId="{DA00C11F-8D0D-485B-B0EB-35E57445C058}" type="parTrans" cxnId="{2A2457BA-3EF3-425F-BCCC-C81B2C49EAE8}">
      <dgm:prSet/>
      <dgm:spPr/>
      <dgm:t>
        <a:bodyPr/>
        <a:lstStyle/>
        <a:p>
          <a:endParaRPr lang="en-US"/>
        </a:p>
      </dgm:t>
    </dgm:pt>
    <dgm:pt modelId="{C0F6A3ED-2FFB-4723-8C5F-4F6EF8D2153B}" type="sibTrans" cxnId="{2A2457BA-3EF3-425F-BCCC-C81B2C49EAE8}">
      <dgm:prSet/>
      <dgm:spPr/>
      <dgm:t>
        <a:bodyPr/>
        <a:lstStyle/>
        <a:p>
          <a:endParaRPr lang="en-US"/>
        </a:p>
      </dgm:t>
    </dgm:pt>
    <dgm:pt modelId="{5F5CBC7F-B04E-4BFF-8C9D-2C27C0E3CB71}">
      <dgm:prSet/>
      <dgm:spPr>
        <a:solidFill>
          <a:srgbClr val="033B57"/>
        </a:solidFill>
      </dgm:spPr>
      <dgm:t>
        <a:bodyPr/>
        <a:lstStyle/>
        <a:p>
          <a:r>
            <a:rPr lang="en-US" dirty="0"/>
            <a:t>Creating health insurance marketplaces</a:t>
          </a:r>
        </a:p>
      </dgm:t>
    </dgm:pt>
    <dgm:pt modelId="{B5A3E037-FC84-40D8-9638-D6D8CF41AA82}" type="parTrans" cxnId="{3C51CFD0-6267-4949-B310-D473D40AC646}">
      <dgm:prSet/>
      <dgm:spPr/>
      <dgm:t>
        <a:bodyPr/>
        <a:lstStyle/>
        <a:p>
          <a:endParaRPr lang="en-US"/>
        </a:p>
      </dgm:t>
    </dgm:pt>
    <dgm:pt modelId="{41BC45CF-50AB-492B-A858-352E896F4DD4}" type="sibTrans" cxnId="{3C51CFD0-6267-4949-B310-D473D40AC646}">
      <dgm:prSet/>
      <dgm:spPr/>
      <dgm:t>
        <a:bodyPr/>
        <a:lstStyle/>
        <a:p>
          <a:endParaRPr lang="en-US"/>
        </a:p>
      </dgm:t>
    </dgm:pt>
    <dgm:pt modelId="{04F98C33-1C54-4237-BD89-57067FE3C471}">
      <dgm:prSet/>
      <dgm:spPr>
        <a:solidFill>
          <a:srgbClr val="033B57"/>
        </a:solidFill>
      </dgm:spPr>
      <dgm:t>
        <a:bodyPr/>
        <a:lstStyle/>
        <a:p>
          <a:r>
            <a:rPr lang="en-US" dirty="0"/>
            <a:t>Giving states the option to cover more low-income, uninsured people through Medicaid</a:t>
          </a:r>
        </a:p>
      </dgm:t>
    </dgm:pt>
    <dgm:pt modelId="{434C288A-5E48-4B20-9698-D79BCC144577}" type="parTrans" cxnId="{56DEABFC-4C6B-4E78-ACE2-C02D0164DBA8}">
      <dgm:prSet/>
      <dgm:spPr/>
      <dgm:t>
        <a:bodyPr/>
        <a:lstStyle/>
        <a:p>
          <a:endParaRPr lang="en-US"/>
        </a:p>
      </dgm:t>
    </dgm:pt>
    <dgm:pt modelId="{33F31F3E-CC49-401E-A0FF-8A75AEBAD22E}" type="sibTrans" cxnId="{56DEABFC-4C6B-4E78-ACE2-C02D0164DBA8}">
      <dgm:prSet/>
      <dgm:spPr/>
      <dgm:t>
        <a:bodyPr/>
        <a:lstStyle/>
        <a:p>
          <a:endParaRPr lang="en-US"/>
        </a:p>
      </dgm:t>
    </dgm:pt>
    <dgm:pt modelId="{F3A89671-FEE1-4299-940A-3E070FC8A5F0}" type="pres">
      <dgm:prSet presAssocID="{1569E2E0-621A-4FD9-9C14-52D8EA862E23}" presName="Name0" presStyleCnt="0">
        <dgm:presLayoutVars>
          <dgm:chMax val="7"/>
          <dgm:chPref val="7"/>
          <dgm:dir/>
        </dgm:presLayoutVars>
      </dgm:prSet>
      <dgm:spPr/>
    </dgm:pt>
    <dgm:pt modelId="{B4707FC9-30C8-4A88-970C-7C1CC08B0F39}" type="pres">
      <dgm:prSet presAssocID="{1569E2E0-621A-4FD9-9C14-52D8EA862E23}" presName="Name1" presStyleCnt="0"/>
      <dgm:spPr/>
    </dgm:pt>
    <dgm:pt modelId="{7CB050FA-7FBB-4539-91F4-715952179175}" type="pres">
      <dgm:prSet presAssocID="{1569E2E0-621A-4FD9-9C14-52D8EA862E23}" presName="cycle" presStyleCnt="0"/>
      <dgm:spPr/>
    </dgm:pt>
    <dgm:pt modelId="{00B58AF3-1C06-4224-B6D8-A2D50A0704DE}" type="pres">
      <dgm:prSet presAssocID="{1569E2E0-621A-4FD9-9C14-52D8EA862E23}" presName="srcNode" presStyleLbl="node1" presStyleIdx="0" presStyleCnt="4"/>
      <dgm:spPr/>
    </dgm:pt>
    <dgm:pt modelId="{E0174CB7-7AA9-4D10-B106-D45AEF6FA284}" type="pres">
      <dgm:prSet presAssocID="{1569E2E0-621A-4FD9-9C14-52D8EA862E23}" presName="conn" presStyleLbl="parChTrans1D2" presStyleIdx="0" presStyleCnt="1"/>
      <dgm:spPr/>
    </dgm:pt>
    <dgm:pt modelId="{310460C6-F9C3-4F96-A32B-227AB8DED204}" type="pres">
      <dgm:prSet presAssocID="{1569E2E0-621A-4FD9-9C14-52D8EA862E23}" presName="extraNode" presStyleLbl="node1" presStyleIdx="0" presStyleCnt="4"/>
      <dgm:spPr/>
    </dgm:pt>
    <dgm:pt modelId="{87660B1D-4D97-4845-A631-7802EE986979}" type="pres">
      <dgm:prSet presAssocID="{1569E2E0-621A-4FD9-9C14-52D8EA862E23}" presName="dstNode" presStyleLbl="node1" presStyleIdx="0" presStyleCnt="4"/>
      <dgm:spPr/>
    </dgm:pt>
    <dgm:pt modelId="{9755D438-7DC3-4BA0-886F-9CD9F697DFB1}" type="pres">
      <dgm:prSet presAssocID="{F46647A9-48B0-4AC9-871E-654156DF1CEE}" presName="text_1" presStyleLbl="node1" presStyleIdx="0" presStyleCnt="4">
        <dgm:presLayoutVars>
          <dgm:bulletEnabled val="1"/>
        </dgm:presLayoutVars>
      </dgm:prSet>
      <dgm:spPr/>
    </dgm:pt>
    <dgm:pt modelId="{111B5502-CED6-4D65-B836-98A41716C6FE}" type="pres">
      <dgm:prSet presAssocID="{F46647A9-48B0-4AC9-871E-654156DF1CEE}" presName="accent_1" presStyleCnt="0"/>
      <dgm:spPr/>
    </dgm:pt>
    <dgm:pt modelId="{F415BCDC-E5B3-4027-ACC6-031FBB0CC8FD}" type="pres">
      <dgm:prSet presAssocID="{F46647A9-48B0-4AC9-871E-654156DF1CEE}" presName="accentRepeatNode" presStyleLbl="solidFgAcc1" presStyleIdx="0" presStyleCnt="4"/>
      <dgm:spPr/>
    </dgm:pt>
    <dgm:pt modelId="{82CEAFA7-D95C-41AE-A558-30675D99CF08}" type="pres">
      <dgm:prSet presAssocID="{14F83571-626B-4EFE-8397-3C77EA8AB54E}" presName="text_2" presStyleLbl="node1" presStyleIdx="1" presStyleCnt="4">
        <dgm:presLayoutVars>
          <dgm:bulletEnabled val="1"/>
        </dgm:presLayoutVars>
      </dgm:prSet>
      <dgm:spPr/>
    </dgm:pt>
    <dgm:pt modelId="{2BB61F74-08A1-42F0-B614-78E183B67AD4}" type="pres">
      <dgm:prSet presAssocID="{14F83571-626B-4EFE-8397-3C77EA8AB54E}" presName="accent_2" presStyleCnt="0"/>
      <dgm:spPr/>
    </dgm:pt>
    <dgm:pt modelId="{E94564A6-1B80-4E53-8747-D367BF940577}" type="pres">
      <dgm:prSet presAssocID="{14F83571-626B-4EFE-8397-3C77EA8AB54E}" presName="accentRepeatNode" presStyleLbl="solidFgAcc1" presStyleIdx="1" presStyleCnt="4"/>
      <dgm:spPr/>
    </dgm:pt>
    <dgm:pt modelId="{2C50A889-F7B7-4B0C-85FB-441E3697103C}" type="pres">
      <dgm:prSet presAssocID="{5F5CBC7F-B04E-4BFF-8C9D-2C27C0E3CB71}" presName="text_3" presStyleLbl="node1" presStyleIdx="2" presStyleCnt="4">
        <dgm:presLayoutVars>
          <dgm:bulletEnabled val="1"/>
        </dgm:presLayoutVars>
      </dgm:prSet>
      <dgm:spPr/>
    </dgm:pt>
    <dgm:pt modelId="{0E4EE936-EAB3-48B3-A8EB-2DC4717D14FF}" type="pres">
      <dgm:prSet presAssocID="{5F5CBC7F-B04E-4BFF-8C9D-2C27C0E3CB71}" presName="accent_3" presStyleCnt="0"/>
      <dgm:spPr/>
    </dgm:pt>
    <dgm:pt modelId="{3212B6FB-B63F-4C77-9742-CBDB8C957005}" type="pres">
      <dgm:prSet presAssocID="{5F5CBC7F-B04E-4BFF-8C9D-2C27C0E3CB71}" presName="accentRepeatNode" presStyleLbl="solidFgAcc1" presStyleIdx="2" presStyleCnt="4"/>
      <dgm:spPr/>
    </dgm:pt>
    <dgm:pt modelId="{C8A4E521-6609-45FA-9978-5C687FF844EA}" type="pres">
      <dgm:prSet presAssocID="{04F98C33-1C54-4237-BD89-57067FE3C471}" presName="text_4" presStyleLbl="node1" presStyleIdx="3" presStyleCnt="4">
        <dgm:presLayoutVars>
          <dgm:bulletEnabled val="1"/>
        </dgm:presLayoutVars>
      </dgm:prSet>
      <dgm:spPr/>
    </dgm:pt>
    <dgm:pt modelId="{F1E7FEB8-67CD-44FA-B711-EA6BA4A83F8E}" type="pres">
      <dgm:prSet presAssocID="{04F98C33-1C54-4237-BD89-57067FE3C471}" presName="accent_4" presStyleCnt="0"/>
      <dgm:spPr/>
    </dgm:pt>
    <dgm:pt modelId="{8B61D8B8-CB7D-4460-99E4-F8E77946E5AB}" type="pres">
      <dgm:prSet presAssocID="{04F98C33-1C54-4237-BD89-57067FE3C471}" presName="accentRepeatNode" presStyleLbl="solidFgAcc1" presStyleIdx="3" presStyleCnt="4"/>
      <dgm:spPr/>
    </dgm:pt>
  </dgm:ptLst>
  <dgm:cxnLst>
    <dgm:cxn modelId="{F440406F-9C7B-420D-9F89-AAC549EAA0DF}" type="presOf" srcId="{9747F4A7-C550-4664-B5CE-712ED0AECB14}" destId="{E0174CB7-7AA9-4D10-B106-D45AEF6FA284}" srcOrd="0" destOrd="0" presId="urn:microsoft.com/office/officeart/2008/layout/VerticalCurvedList"/>
    <dgm:cxn modelId="{7E622150-DB1A-40A8-88FF-B87403C27FFE}" srcId="{1569E2E0-621A-4FD9-9C14-52D8EA862E23}" destId="{F46647A9-48B0-4AC9-871E-654156DF1CEE}" srcOrd="0" destOrd="0" parTransId="{6E6B7152-CB1D-42A4-B489-C23FE7C88BDC}" sibTransId="{9747F4A7-C550-4664-B5CE-712ED0AECB14}"/>
    <dgm:cxn modelId="{2EE6C197-62E4-4D8D-87BE-66E98CBFDB11}" type="presOf" srcId="{04F98C33-1C54-4237-BD89-57067FE3C471}" destId="{C8A4E521-6609-45FA-9978-5C687FF844EA}" srcOrd="0" destOrd="0" presId="urn:microsoft.com/office/officeart/2008/layout/VerticalCurvedList"/>
    <dgm:cxn modelId="{32A46DA7-4949-4888-B69B-6403F0E7F715}" type="presOf" srcId="{1569E2E0-621A-4FD9-9C14-52D8EA862E23}" destId="{F3A89671-FEE1-4299-940A-3E070FC8A5F0}" srcOrd="0" destOrd="0" presId="urn:microsoft.com/office/officeart/2008/layout/VerticalCurvedList"/>
    <dgm:cxn modelId="{2CBABFA8-0A8B-45E6-B231-257FDFB62963}" type="presOf" srcId="{5F5CBC7F-B04E-4BFF-8C9D-2C27C0E3CB71}" destId="{2C50A889-F7B7-4B0C-85FB-441E3697103C}" srcOrd="0" destOrd="0" presId="urn:microsoft.com/office/officeart/2008/layout/VerticalCurvedList"/>
    <dgm:cxn modelId="{2A2457BA-3EF3-425F-BCCC-C81B2C49EAE8}" srcId="{1569E2E0-621A-4FD9-9C14-52D8EA862E23}" destId="{14F83571-626B-4EFE-8397-3C77EA8AB54E}" srcOrd="1" destOrd="0" parTransId="{DA00C11F-8D0D-485B-B0EB-35E57445C058}" sibTransId="{C0F6A3ED-2FFB-4723-8C5F-4F6EF8D2153B}"/>
    <dgm:cxn modelId="{3C51CFD0-6267-4949-B310-D473D40AC646}" srcId="{1569E2E0-621A-4FD9-9C14-52D8EA862E23}" destId="{5F5CBC7F-B04E-4BFF-8C9D-2C27C0E3CB71}" srcOrd="2" destOrd="0" parTransId="{B5A3E037-FC84-40D8-9638-D6D8CF41AA82}" sibTransId="{41BC45CF-50AB-492B-A858-352E896F4DD4}"/>
    <dgm:cxn modelId="{582E6CD3-9FD0-4EFD-9C3F-4C49E975E9EA}" type="presOf" srcId="{F46647A9-48B0-4AC9-871E-654156DF1CEE}" destId="{9755D438-7DC3-4BA0-886F-9CD9F697DFB1}" srcOrd="0" destOrd="0" presId="urn:microsoft.com/office/officeart/2008/layout/VerticalCurvedList"/>
    <dgm:cxn modelId="{C5C853E3-368A-4AD1-8E37-2E2AE48A4A00}" type="presOf" srcId="{14F83571-626B-4EFE-8397-3C77EA8AB54E}" destId="{82CEAFA7-D95C-41AE-A558-30675D99CF08}" srcOrd="0" destOrd="0" presId="urn:microsoft.com/office/officeart/2008/layout/VerticalCurvedList"/>
    <dgm:cxn modelId="{56DEABFC-4C6B-4E78-ACE2-C02D0164DBA8}" srcId="{1569E2E0-621A-4FD9-9C14-52D8EA862E23}" destId="{04F98C33-1C54-4237-BD89-57067FE3C471}" srcOrd="3" destOrd="0" parTransId="{434C288A-5E48-4B20-9698-D79BCC144577}" sibTransId="{33F31F3E-CC49-401E-A0FF-8A75AEBAD22E}"/>
    <dgm:cxn modelId="{90ED18FE-DBA6-4407-A5B1-97E27E44A2FB}" type="presParOf" srcId="{F3A89671-FEE1-4299-940A-3E070FC8A5F0}" destId="{B4707FC9-30C8-4A88-970C-7C1CC08B0F39}" srcOrd="0" destOrd="0" presId="urn:microsoft.com/office/officeart/2008/layout/VerticalCurvedList"/>
    <dgm:cxn modelId="{C8944C12-FA56-4843-A59E-6F4EAFC73E24}" type="presParOf" srcId="{B4707FC9-30C8-4A88-970C-7C1CC08B0F39}" destId="{7CB050FA-7FBB-4539-91F4-715952179175}" srcOrd="0" destOrd="0" presId="urn:microsoft.com/office/officeart/2008/layout/VerticalCurvedList"/>
    <dgm:cxn modelId="{BDF859F9-ABEC-42BD-9FD8-9819E66E840B}" type="presParOf" srcId="{7CB050FA-7FBB-4539-91F4-715952179175}" destId="{00B58AF3-1C06-4224-B6D8-A2D50A0704DE}" srcOrd="0" destOrd="0" presId="urn:microsoft.com/office/officeart/2008/layout/VerticalCurvedList"/>
    <dgm:cxn modelId="{CF678690-FA9D-429B-B0E4-7DABBBB72D89}" type="presParOf" srcId="{7CB050FA-7FBB-4539-91F4-715952179175}" destId="{E0174CB7-7AA9-4D10-B106-D45AEF6FA284}" srcOrd="1" destOrd="0" presId="urn:microsoft.com/office/officeart/2008/layout/VerticalCurvedList"/>
    <dgm:cxn modelId="{0473CF25-20F4-4534-8BBB-7C9C537FE999}" type="presParOf" srcId="{7CB050FA-7FBB-4539-91F4-715952179175}" destId="{310460C6-F9C3-4F96-A32B-227AB8DED204}" srcOrd="2" destOrd="0" presId="urn:microsoft.com/office/officeart/2008/layout/VerticalCurvedList"/>
    <dgm:cxn modelId="{FEFCF226-4387-464F-A91A-CD78C21D86D8}" type="presParOf" srcId="{7CB050FA-7FBB-4539-91F4-715952179175}" destId="{87660B1D-4D97-4845-A631-7802EE986979}" srcOrd="3" destOrd="0" presId="urn:microsoft.com/office/officeart/2008/layout/VerticalCurvedList"/>
    <dgm:cxn modelId="{06E5B81C-6B4B-4755-A404-6B987BE48388}" type="presParOf" srcId="{B4707FC9-30C8-4A88-970C-7C1CC08B0F39}" destId="{9755D438-7DC3-4BA0-886F-9CD9F697DFB1}" srcOrd="1" destOrd="0" presId="urn:microsoft.com/office/officeart/2008/layout/VerticalCurvedList"/>
    <dgm:cxn modelId="{B3B3102F-A1E8-4D1F-A522-DE9E9C7C8EAD}" type="presParOf" srcId="{B4707FC9-30C8-4A88-970C-7C1CC08B0F39}" destId="{111B5502-CED6-4D65-B836-98A41716C6FE}" srcOrd="2" destOrd="0" presId="urn:microsoft.com/office/officeart/2008/layout/VerticalCurvedList"/>
    <dgm:cxn modelId="{8ED0F539-1132-4028-8C24-935C0F94CE8C}" type="presParOf" srcId="{111B5502-CED6-4D65-B836-98A41716C6FE}" destId="{F415BCDC-E5B3-4027-ACC6-031FBB0CC8FD}" srcOrd="0" destOrd="0" presId="urn:microsoft.com/office/officeart/2008/layout/VerticalCurvedList"/>
    <dgm:cxn modelId="{69CB7F5B-372C-4D8A-9D2A-41570AD2910F}" type="presParOf" srcId="{B4707FC9-30C8-4A88-970C-7C1CC08B0F39}" destId="{82CEAFA7-D95C-41AE-A558-30675D99CF08}" srcOrd="3" destOrd="0" presId="urn:microsoft.com/office/officeart/2008/layout/VerticalCurvedList"/>
    <dgm:cxn modelId="{134EB75A-764C-46C1-8498-7D418845B54B}" type="presParOf" srcId="{B4707FC9-30C8-4A88-970C-7C1CC08B0F39}" destId="{2BB61F74-08A1-42F0-B614-78E183B67AD4}" srcOrd="4" destOrd="0" presId="urn:microsoft.com/office/officeart/2008/layout/VerticalCurvedList"/>
    <dgm:cxn modelId="{493EE183-25C9-4394-A0DF-9EA085A35C86}" type="presParOf" srcId="{2BB61F74-08A1-42F0-B614-78E183B67AD4}" destId="{E94564A6-1B80-4E53-8747-D367BF940577}" srcOrd="0" destOrd="0" presId="urn:microsoft.com/office/officeart/2008/layout/VerticalCurvedList"/>
    <dgm:cxn modelId="{E2C8F37D-BA97-44DB-AB1B-DB0A1E15D0C9}" type="presParOf" srcId="{B4707FC9-30C8-4A88-970C-7C1CC08B0F39}" destId="{2C50A889-F7B7-4B0C-85FB-441E3697103C}" srcOrd="5" destOrd="0" presId="urn:microsoft.com/office/officeart/2008/layout/VerticalCurvedList"/>
    <dgm:cxn modelId="{32B7E89E-BD53-43ED-A935-2F1E2A6EFAC3}" type="presParOf" srcId="{B4707FC9-30C8-4A88-970C-7C1CC08B0F39}" destId="{0E4EE936-EAB3-48B3-A8EB-2DC4717D14FF}" srcOrd="6" destOrd="0" presId="urn:microsoft.com/office/officeart/2008/layout/VerticalCurvedList"/>
    <dgm:cxn modelId="{6B7521DA-CAC4-4FA5-A4DD-5993E26658A8}" type="presParOf" srcId="{0E4EE936-EAB3-48B3-A8EB-2DC4717D14FF}" destId="{3212B6FB-B63F-4C77-9742-CBDB8C957005}" srcOrd="0" destOrd="0" presId="urn:microsoft.com/office/officeart/2008/layout/VerticalCurvedList"/>
    <dgm:cxn modelId="{05378DD5-EEBA-456E-AE4C-3BBDADF04082}" type="presParOf" srcId="{B4707FC9-30C8-4A88-970C-7C1CC08B0F39}" destId="{C8A4E521-6609-45FA-9978-5C687FF844EA}" srcOrd="7" destOrd="0" presId="urn:microsoft.com/office/officeart/2008/layout/VerticalCurvedList"/>
    <dgm:cxn modelId="{2B117792-6365-4491-A0D8-2F645B108F0D}" type="presParOf" srcId="{B4707FC9-30C8-4A88-970C-7C1CC08B0F39}" destId="{F1E7FEB8-67CD-44FA-B711-EA6BA4A83F8E}" srcOrd="8" destOrd="0" presId="urn:microsoft.com/office/officeart/2008/layout/VerticalCurvedList"/>
    <dgm:cxn modelId="{1A4E9B85-A77D-4CB1-9631-C6EA43168D29}" type="presParOf" srcId="{F1E7FEB8-67CD-44FA-B711-EA6BA4A83F8E}" destId="{8B61D8B8-CB7D-4460-99E4-F8E77946E5A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569E2E0-621A-4FD9-9C14-52D8EA862E23}"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F374EBCC-73F8-4C27-AE7A-6AED16390691}">
      <dgm:prSet/>
      <dgm:spPr>
        <a:solidFill>
          <a:srgbClr val="033B57"/>
        </a:solidFill>
      </dgm:spPr>
      <dgm:t>
        <a:bodyPr/>
        <a:lstStyle/>
        <a:p>
          <a:r>
            <a:rPr lang="en-US" dirty="0"/>
            <a:t>Making more information available</a:t>
          </a:r>
        </a:p>
      </dgm:t>
    </dgm:pt>
    <dgm:pt modelId="{950CE5A0-0999-4CA2-8804-58B4C4894CF1}" type="parTrans" cxnId="{91FCC214-7555-4CD7-8042-AB5C47F19194}">
      <dgm:prSet/>
      <dgm:spPr/>
      <dgm:t>
        <a:bodyPr/>
        <a:lstStyle/>
        <a:p>
          <a:endParaRPr lang="en-US"/>
        </a:p>
      </dgm:t>
    </dgm:pt>
    <dgm:pt modelId="{85F45604-5FCD-49BE-BC4B-FD7A6DBA9204}" type="sibTrans" cxnId="{91FCC214-7555-4CD7-8042-AB5C47F19194}">
      <dgm:prSet/>
      <dgm:spPr/>
      <dgm:t>
        <a:bodyPr/>
        <a:lstStyle/>
        <a:p>
          <a:endParaRPr lang="en-US"/>
        </a:p>
      </dgm:t>
    </dgm:pt>
    <dgm:pt modelId="{7BC23AA6-667A-4EB7-B0C6-73FE311F523E}">
      <dgm:prSet/>
      <dgm:spPr>
        <a:solidFill>
          <a:srgbClr val="033B57"/>
        </a:solidFill>
      </dgm:spPr>
      <dgm:t>
        <a:bodyPr/>
        <a:lstStyle/>
        <a:p>
          <a:r>
            <a:rPr lang="en-US" dirty="0"/>
            <a:t>Grouping health plans based on level of coverage</a:t>
          </a:r>
        </a:p>
      </dgm:t>
    </dgm:pt>
    <dgm:pt modelId="{3AC4DE84-EBA9-419F-847F-F413C2D285B4}" type="parTrans" cxnId="{690E1BB0-658B-4B9A-B6EC-1C2C601C2CB0}">
      <dgm:prSet/>
      <dgm:spPr/>
      <dgm:t>
        <a:bodyPr/>
        <a:lstStyle/>
        <a:p>
          <a:endParaRPr lang="en-US"/>
        </a:p>
      </dgm:t>
    </dgm:pt>
    <dgm:pt modelId="{B19CF6EA-AAC9-4850-801F-1C65FB53651A}" type="sibTrans" cxnId="{690E1BB0-658B-4B9A-B6EC-1C2C601C2CB0}">
      <dgm:prSet/>
      <dgm:spPr/>
      <dgm:t>
        <a:bodyPr/>
        <a:lstStyle/>
        <a:p>
          <a:endParaRPr lang="en-US"/>
        </a:p>
      </dgm:t>
    </dgm:pt>
    <dgm:pt modelId="{3D190739-7CFF-4F28-B004-C4F543315D76}">
      <dgm:prSet/>
      <dgm:spPr>
        <a:solidFill>
          <a:srgbClr val="033B57"/>
        </a:solidFill>
      </dgm:spPr>
      <dgm:t>
        <a:bodyPr/>
        <a:lstStyle/>
        <a:p>
          <a:r>
            <a:rPr lang="en-US" dirty="0"/>
            <a:t>Giving patients new rights to appeal claims that are denied by their insurer</a:t>
          </a:r>
        </a:p>
      </dgm:t>
    </dgm:pt>
    <dgm:pt modelId="{2045B71A-FFDC-4B03-BCB3-B80833F496FE}" type="parTrans" cxnId="{B7E51C89-2E26-4983-94FF-DB08C22F4708}">
      <dgm:prSet/>
      <dgm:spPr/>
      <dgm:t>
        <a:bodyPr/>
        <a:lstStyle/>
        <a:p>
          <a:endParaRPr lang="en-US"/>
        </a:p>
      </dgm:t>
    </dgm:pt>
    <dgm:pt modelId="{81718B03-B199-46E1-8E47-EB9DA14E5A08}" type="sibTrans" cxnId="{B7E51C89-2E26-4983-94FF-DB08C22F4708}">
      <dgm:prSet/>
      <dgm:spPr/>
      <dgm:t>
        <a:bodyPr/>
        <a:lstStyle/>
        <a:p>
          <a:endParaRPr lang="en-US"/>
        </a:p>
      </dgm:t>
    </dgm:pt>
    <dgm:pt modelId="{794241AF-D270-405A-AD92-764A36736DB1}" type="pres">
      <dgm:prSet presAssocID="{1569E2E0-621A-4FD9-9C14-52D8EA862E23}" presName="diagram" presStyleCnt="0">
        <dgm:presLayoutVars>
          <dgm:dir/>
          <dgm:resizeHandles val="exact"/>
        </dgm:presLayoutVars>
      </dgm:prSet>
      <dgm:spPr/>
    </dgm:pt>
    <dgm:pt modelId="{B2B99894-6A1B-4F73-B1D6-87F029E740E7}" type="pres">
      <dgm:prSet presAssocID="{F374EBCC-73F8-4C27-AE7A-6AED16390691}" presName="node" presStyleLbl="node1" presStyleIdx="0" presStyleCnt="3">
        <dgm:presLayoutVars>
          <dgm:bulletEnabled val="1"/>
        </dgm:presLayoutVars>
      </dgm:prSet>
      <dgm:spPr/>
    </dgm:pt>
    <dgm:pt modelId="{4AE745A9-32FD-4CDC-95C3-B3AFB46ACBF2}" type="pres">
      <dgm:prSet presAssocID="{85F45604-5FCD-49BE-BC4B-FD7A6DBA9204}" presName="sibTrans" presStyleCnt="0"/>
      <dgm:spPr/>
    </dgm:pt>
    <dgm:pt modelId="{330A53E6-31DD-42C1-8BE5-0E8726810C4F}" type="pres">
      <dgm:prSet presAssocID="{7BC23AA6-667A-4EB7-B0C6-73FE311F523E}" presName="node" presStyleLbl="node1" presStyleIdx="1" presStyleCnt="3">
        <dgm:presLayoutVars>
          <dgm:bulletEnabled val="1"/>
        </dgm:presLayoutVars>
      </dgm:prSet>
      <dgm:spPr/>
    </dgm:pt>
    <dgm:pt modelId="{B5BEAE3F-C877-4C3A-A657-8A476E8E072F}" type="pres">
      <dgm:prSet presAssocID="{B19CF6EA-AAC9-4850-801F-1C65FB53651A}" presName="sibTrans" presStyleCnt="0"/>
      <dgm:spPr/>
    </dgm:pt>
    <dgm:pt modelId="{F02CFECF-0DC0-4EC2-B326-15AD59926040}" type="pres">
      <dgm:prSet presAssocID="{3D190739-7CFF-4F28-B004-C4F543315D76}" presName="node" presStyleLbl="node1" presStyleIdx="2" presStyleCnt="3">
        <dgm:presLayoutVars>
          <dgm:bulletEnabled val="1"/>
        </dgm:presLayoutVars>
      </dgm:prSet>
      <dgm:spPr/>
    </dgm:pt>
  </dgm:ptLst>
  <dgm:cxnLst>
    <dgm:cxn modelId="{91FCC214-7555-4CD7-8042-AB5C47F19194}" srcId="{1569E2E0-621A-4FD9-9C14-52D8EA862E23}" destId="{F374EBCC-73F8-4C27-AE7A-6AED16390691}" srcOrd="0" destOrd="0" parTransId="{950CE5A0-0999-4CA2-8804-58B4C4894CF1}" sibTransId="{85F45604-5FCD-49BE-BC4B-FD7A6DBA9204}"/>
    <dgm:cxn modelId="{8B81752B-0162-4A57-A938-AFB363211829}" type="presOf" srcId="{3D190739-7CFF-4F28-B004-C4F543315D76}" destId="{F02CFECF-0DC0-4EC2-B326-15AD59926040}" srcOrd="0" destOrd="0" presId="urn:microsoft.com/office/officeart/2005/8/layout/default"/>
    <dgm:cxn modelId="{4EEE7769-2C38-4CC5-90A1-6AD2A49D8656}" type="presOf" srcId="{7BC23AA6-667A-4EB7-B0C6-73FE311F523E}" destId="{330A53E6-31DD-42C1-8BE5-0E8726810C4F}" srcOrd="0" destOrd="0" presId="urn:microsoft.com/office/officeart/2005/8/layout/default"/>
    <dgm:cxn modelId="{B7E51C89-2E26-4983-94FF-DB08C22F4708}" srcId="{1569E2E0-621A-4FD9-9C14-52D8EA862E23}" destId="{3D190739-7CFF-4F28-B004-C4F543315D76}" srcOrd="2" destOrd="0" parTransId="{2045B71A-FFDC-4B03-BCB3-B80833F496FE}" sibTransId="{81718B03-B199-46E1-8E47-EB9DA14E5A08}"/>
    <dgm:cxn modelId="{74BF64A3-2CC6-49C6-8F47-0CD6C54B467F}" type="presOf" srcId="{1569E2E0-621A-4FD9-9C14-52D8EA862E23}" destId="{794241AF-D270-405A-AD92-764A36736DB1}" srcOrd="0" destOrd="0" presId="urn:microsoft.com/office/officeart/2005/8/layout/default"/>
    <dgm:cxn modelId="{690E1BB0-658B-4B9A-B6EC-1C2C601C2CB0}" srcId="{1569E2E0-621A-4FD9-9C14-52D8EA862E23}" destId="{7BC23AA6-667A-4EB7-B0C6-73FE311F523E}" srcOrd="1" destOrd="0" parTransId="{3AC4DE84-EBA9-419F-847F-F413C2D285B4}" sibTransId="{B19CF6EA-AAC9-4850-801F-1C65FB53651A}"/>
    <dgm:cxn modelId="{07E3D8F8-7E40-4517-AF55-93C518DAA152}" type="presOf" srcId="{F374EBCC-73F8-4C27-AE7A-6AED16390691}" destId="{B2B99894-6A1B-4F73-B1D6-87F029E740E7}" srcOrd="0" destOrd="0" presId="urn:microsoft.com/office/officeart/2005/8/layout/default"/>
    <dgm:cxn modelId="{FA443E94-CC8B-4F38-8585-ED7E3A00B8EE}" type="presParOf" srcId="{794241AF-D270-405A-AD92-764A36736DB1}" destId="{B2B99894-6A1B-4F73-B1D6-87F029E740E7}" srcOrd="0" destOrd="0" presId="urn:microsoft.com/office/officeart/2005/8/layout/default"/>
    <dgm:cxn modelId="{19C7BEA8-46BC-4094-A966-A0E78549C394}" type="presParOf" srcId="{794241AF-D270-405A-AD92-764A36736DB1}" destId="{4AE745A9-32FD-4CDC-95C3-B3AFB46ACBF2}" srcOrd="1" destOrd="0" presId="urn:microsoft.com/office/officeart/2005/8/layout/default"/>
    <dgm:cxn modelId="{21C8D819-D57D-43BB-9B6B-B4C6B209068A}" type="presParOf" srcId="{794241AF-D270-405A-AD92-764A36736DB1}" destId="{330A53E6-31DD-42C1-8BE5-0E8726810C4F}" srcOrd="2" destOrd="0" presId="urn:microsoft.com/office/officeart/2005/8/layout/default"/>
    <dgm:cxn modelId="{F1C81F7B-138C-45AB-AF97-D3C610D69E33}" type="presParOf" srcId="{794241AF-D270-405A-AD92-764A36736DB1}" destId="{B5BEAE3F-C877-4C3A-A657-8A476E8E072F}" srcOrd="3" destOrd="0" presId="urn:microsoft.com/office/officeart/2005/8/layout/default"/>
    <dgm:cxn modelId="{71C64934-F3BD-4FBF-B86A-5E466F83F6F8}" type="presParOf" srcId="{794241AF-D270-405A-AD92-764A36736DB1}" destId="{F02CFECF-0DC0-4EC2-B326-15AD59926040}"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7F0565-F2F3-404C-B08B-A2D6AC039CC9}">
      <dsp:nvSpPr>
        <dsp:cNvPr id="0" name=""/>
        <dsp:cNvSpPr/>
      </dsp:nvSpPr>
      <dsp:spPr>
        <a:xfrm>
          <a:off x="0" y="74949"/>
          <a:ext cx="1873488" cy="1873488"/>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l" defTabSz="711200">
            <a:lnSpc>
              <a:spcPct val="90000"/>
            </a:lnSpc>
            <a:spcBef>
              <a:spcPct val="0"/>
            </a:spcBef>
            <a:spcAft>
              <a:spcPct val="35000"/>
            </a:spcAft>
            <a:buNone/>
          </a:pPr>
          <a:r>
            <a:rPr lang="en-US" sz="1600" kern="1200" dirty="0"/>
            <a:t>Collection of $$</a:t>
          </a:r>
        </a:p>
        <a:p>
          <a:pPr marL="114300" lvl="1" indent="-114300" algn="l" defTabSz="533400">
            <a:lnSpc>
              <a:spcPct val="90000"/>
            </a:lnSpc>
            <a:spcBef>
              <a:spcPct val="0"/>
            </a:spcBef>
            <a:spcAft>
              <a:spcPct val="15000"/>
            </a:spcAft>
            <a:buChar char="•"/>
          </a:pPr>
          <a:r>
            <a:rPr lang="en-US" altLang="en-US" sz="1200" kern="1200" dirty="0"/>
            <a:t>From patient</a:t>
          </a:r>
          <a:endParaRPr lang="en-US" sz="1200" kern="1200" dirty="0"/>
        </a:p>
        <a:p>
          <a:pPr marL="114300" lvl="1" indent="-114300" algn="l" defTabSz="533400">
            <a:lnSpc>
              <a:spcPct val="90000"/>
            </a:lnSpc>
            <a:spcBef>
              <a:spcPct val="0"/>
            </a:spcBef>
            <a:spcAft>
              <a:spcPct val="15000"/>
            </a:spcAft>
            <a:buChar char="•"/>
          </a:pPr>
          <a:r>
            <a:rPr lang="en-US" altLang="en-US" sz="1200" kern="1200" dirty="0"/>
            <a:t>From public health insurance (government)	</a:t>
          </a:r>
          <a:endParaRPr lang="en-US" sz="1200" kern="1200" dirty="0"/>
        </a:p>
      </dsp:txBody>
      <dsp:txXfrm>
        <a:off x="274366" y="349315"/>
        <a:ext cx="1324756" cy="1324756"/>
      </dsp:txXfrm>
    </dsp:sp>
    <dsp:sp modelId="{02B083A2-7BFA-4F18-AD13-0D48BDA667AE}">
      <dsp:nvSpPr>
        <dsp:cNvPr id="0" name=""/>
        <dsp:cNvSpPr/>
      </dsp:nvSpPr>
      <dsp:spPr>
        <a:xfrm>
          <a:off x="1325073" y="1719135"/>
          <a:ext cx="871662" cy="871662"/>
        </a:xfrm>
        <a:prstGeom prst="mathPlus">
          <a:avLst/>
        </a:prstGeom>
        <a:solidFill>
          <a:srgbClr val="BBE0E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1440612" y="2052459"/>
        <a:ext cx="640584" cy="205014"/>
      </dsp:txXfrm>
    </dsp:sp>
    <dsp:sp modelId="{6CA1CB5F-EFF1-46C3-9A59-8AA74B70D405}">
      <dsp:nvSpPr>
        <dsp:cNvPr id="0" name=""/>
        <dsp:cNvSpPr/>
      </dsp:nvSpPr>
      <dsp:spPr>
        <a:xfrm>
          <a:off x="0" y="2371015"/>
          <a:ext cx="1873097" cy="1892018"/>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l" defTabSz="533400">
            <a:lnSpc>
              <a:spcPct val="90000"/>
            </a:lnSpc>
            <a:spcBef>
              <a:spcPct val="0"/>
            </a:spcBef>
            <a:spcAft>
              <a:spcPct val="35000"/>
            </a:spcAft>
            <a:buNone/>
          </a:pPr>
          <a:r>
            <a:rPr lang="en-US" sz="1200" kern="1200" dirty="0"/>
            <a:t>Reimbursement to clinicians/hospitals</a:t>
          </a:r>
        </a:p>
        <a:p>
          <a:pPr marL="114300" lvl="1" indent="-114300" algn="l" defTabSz="533400">
            <a:lnSpc>
              <a:spcPct val="90000"/>
            </a:lnSpc>
            <a:spcBef>
              <a:spcPct val="0"/>
            </a:spcBef>
            <a:spcAft>
              <a:spcPct val="15000"/>
            </a:spcAft>
            <a:buChar char="•"/>
          </a:pPr>
          <a:r>
            <a:rPr lang="en-US" sz="1200" kern="1200" dirty="0"/>
            <a:t>Private insurance companies</a:t>
          </a:r>
        </a:p>
        <a:p>
          <a:pPr marL="114300" lvl="1" indent="-114300" algn="l" defTabSz="533400">
            <a:lnSpc>
              <a:spcPct val="90000"/>
            </a:lnSpc>
            <a:spcBef>
              <a:spcPct val="0"/>
            </a:spcBef>
            <a:spcAft>
              <a:spcPct val="15000"/>
            </a:spcAft>
            <a:buChar char="•"/>
          </a:pPr>
          <a:r>
            <a:rPr lang="en-US" sz="1200" kern="1200" dirty="0"/>
            <a:t>Government</a:t>
          </a:r>
        </a:p>
      </dsp:txBody>
      <dsp:txXfrm>
        <a:off x="274309" y="2648095"/>
        <a:ext cx="1324479" cy="1337858"/>
      </dsp:txXfrm>
    </dsp:sp>
    <dsp:sp modelId="{C8D8E98F-20B6-4CDB-B688-8C3D8BE25BCE}">
      <dsp:nvSpPr>
        <dsp:cNvPr id="0" name=""/>
        <dsp:cNvSpPr/>
      </dsp:nvSpPr>
      <dsp:spPr>
        <a:xfrm rot="247">
          <a:off x="2581851" y="1921615"/>
          <a:ext cx="907340" cy="559066"/>
        </a:xfrm>
        <a:prstGeom prst="rightArrow">
          <a:avLst>
            <a:gd name="adj1" fmla="val 60000"/>
            <a:gd name="adj2" fmla="val 50000"/>
          </a:avLst>
        </a:prstGeom>
        <a:solidFill>
          <a:srgbClr val="BBE0E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2581851" y="2033422"/>
        <a:ext cx="739620" cy="335440"/>
      </dsp:txXfrm>
    </dsp:sp>
    <dsp:sp modelId="{E2C33B30-9CBA-412C-AB55-B00AAE016D7F}">
      <dsp:nvSpPr>
        <dsp:cNvPr id="0" name=""/>
        <dsp:cNvSpPr/>
      </dsp:nvSpPr>
      <dsp:spPr>
        <a:xfrm>
          <a:off x="3825239" y="736339"/>
          <a:ext cx="3005732" cy="3005732"/>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733550">
            <a:lnSpc>
              <a:spcPct val="90000"/>
            </a:lnSpc>
            <a:spcBef>
              <a:spcPct val="0"/>
            </a:spcBef>
            <a:spcAft>
              <a:spcPct val="35000"/>
            </a:spcAft>
            <a:buNone/>
          </a:pPr>
          <a:r>
            <a:rPr lang="en-US" sz="3900" kern="1200" dirty="0"/>
            <a:t>Health care financing</a:t>
          </a:r>
        </a:p>
      </dsp:txBody>
      <dsp:txXfrm>
        <a:off x="4265418" y="1176518"/>
        <a:ext cx="2125374" cy="21253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97E944-B440-4EB1-B712-CA96288C6A1A}">
      <dsp:nvSpPr>
        <dsp:cNvPr id="0" name=""/>
        <dsp:cNvSpPr/>
      </dsp:nvSpPr>
      <dsp:spPr>
        <a:xfrm rot="16200000">
          <a:off x="1400503" y="-1400503"/>
          <a:ext cx="3962400" cy="6763407"/>
        </a:xfrm>
        <a:prstGeom prst="flowChartManualOperation">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6050" tIns="0" rIns="144859" bIns="0" numCol="1" spcCol="1270" anchor="t" anchorCtr="0">
          <a:noAutofit/>
        </a:bodyPr>
        <a:lstStyle/>
        <a:p>
          <a:pPr marL="0" lvl="0" indent="0" algn="l" defTabSz="1022350" rtl="0">
            <a:lnSpc>
              <a:spcPct val="90000"/>
            </a:lnSpc>
            <a:spcBef>
              <a:spcPct val="0"/>
            </a:spcBef>
            <a:spcAft>
              <a:spcPct val="35000"/>
            </a:spcAft>
            <a:buNone/>
          </a:pPr>
          <a:r>
            <a:rPr lang="en-US" sz="2300" b="1" kern="1200" dirty="0"/>
            <a:t>Managed Care</a:t>
          </a:r>
        </a:p>
        <a:p>
          <a:pPr marL="171450" lvl="1" indent="-171450" algn="l" defTabSz="800100" rtl="0">
            <a:lnSpc>
              <a:spcPct val="90000"/>
            </a:lnSpc>
            <a:spcBef>
              <a:spcPct val="0"/>
            </a:spcBef>
            <a:spcAft>
              <a:spcPct val="15000"/>
            </a:spcAft>
            <a:buChar char="•"/>
          </a:pPr>
          <a:r>
            <a:rPr lang="en-US" sz="1800" kern="1200" dirty="0"/>
            <a:t>Comprehensive services available</a:t>
          </a:r>
        </a:p>
        <a:p>
          <a:pPr marL="171450" lvl="1" indent="-171450" algn="l" defTabSz="800100" rtl="0">
            <a:lnSpc>
              <a:spcPct val="90000"/>
            </a:lnSpc>
            <a:spcBef>
              <a:spcPct val="0"/>
            </a:spcBef>
            <a:spcAft>
              <a:spcPct val="15000"/>
            </a:spcAft>
            <a:buChar char="•"/>
          </a:pPr>
          <a:r>
            <a:rPr lang="en-US" sz="1800" kern="1200" dirty="0"/>
            <a:t>Patients can only see HMO doctors and hospitals</a:t>
          </a:r>
        </a:p>
        <a:p>
          <a:pPr marL="171450" lvl="1" indent="-171450" algn="l" defTabSz="800100" rtl="0">
            <a:lnSpc>
              <a:spcPct val="90000"/>
            </a:lnSpc>
            <a:spcBef>
              <a:spcPct val="0"/>
            </a:spcBef>
            <a:spcAft>
              <a:spcPct val="15000"/>
            </a:spcAft>
            <a:buChar char="•"/>
          </a:pPr>
          <a:r>
            <a:rPr lang="en-US" sz="1800" kern="1200" dirty="0"/>
            <a:t>No deductible</a:t>
          </a:r>
        </a:p>
        <a:p>
          <a:pPr marL="171450" lvl="1" indent="-171450" algn="l" defTabSz="800100" rtl="0">
            <a:lnSpc>
              <a:spcPct val="90000"/>
            </a:lnSpc>
            <a:spcBef>
              <a:spcPct val="0"/>
            </a:spcBef>
            <a:spcAft>
              <a:spcPct val="15000"/>
            </a:spcAft>
            <a:buChar char="•"/>
          </a:pPr>
          <a:r>
            <a:rPr lang="en-US" sz="1800" kern="1200" dirty="0"/>
            <a:t>Small copay</a:t>
          </a:r>
        </a:p>
        <a:p>
          <a:pPr marL="171450" lvl="1" indent="-171450" algn="l" defTabSz="800100" rtl="0">
            <a:lnSpc>
              <a:spcPct val="90000"/>
            </a:lnSpc>
            <a:spcBef>
              <a:spcPct val="0"/>
            </a:spcBef>
            <a:spcAft>
              <a:spcPct val="15000"/>
            </a:spcAft>
            <a:buChar char="•"/>
          </a:pPr>
          <a:r>
            <a:rPr lang="en-US" sz="1800" kern="1200" dirty="0"/>
            <a:t>Must have a primary care provider</a:t>
          </a:r>
        </a:p>
        <a:p>
          <a:pPr marL="171450" lvl="1" indent="-171450" algn="l" defTabSz="800100" rtl="0">
            <a:lnSpc>
              <a:spcPct val="90000"/>
            </a:lnSpc>
            <a:spcBef>
              <a:spcPct val="0"/>
            </a:spcBef>
            <a:spcAft>
              <a:spcPct val="15000"/>
            </a:spcAft>
            <a:buChar char="•"/>
          </a:pPr>
          <a:r>
            <a:rPr lang="en-US" sz="1800" kern="1200" dirty="0"/>
            <a:t>Must get referral for specialty care</a:t>
          </a:r>
        </a:p>
        <a:p>
          <a:pPr marL="171450" lvl="1" indent="-171450" algn="l" defTabSz="800100" rtl="0">
            <a:lnSpc>
              <a:spcPct val="90000"/>
            </a:lnSpc>
            <a:spcBef>
              <a:spcPct val="0"/>
            </a:spcBef>
            <a:spcAft>
              <a:spcPct val="15000"/>
            </a:spcAft>
            <a:buChar char="•"/>
          </a:pPr>
          <a:r>
            <a:rPr lang="en-US" sz="1800" kern="1200" dirty="0"/>
            <a:t>Cannot use out-of-network providers</a:t>
          </a:r>
        </a:p>
      </dsp:txBody>
      <dsp:txXfrm rot="5400000">
        <a:off x="0" y="792480"/>
        <a:ext cx="6763407" cy="23774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A2A5EC-CF7B-4319-B0D1-4BAD40A15D85}">
      <dsp:nvSpPr>
        <dsp:cNvPr id="0" name=""/>
        <dsp:cNvSpPr/>
      </dsp:nvSpPr>
      <dsp:spPr>
        <a:xfrm rot="16200000">
          <a:off x="1761067" y="-1761067"/>
          <a:ext cx="3962400" cy="7484535"/>
        </a:xfrm>
        <a:prstGeom prst="flowChartManualOperation">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6050" tIns="0" rIns="144859" bIns="0" numCol="1" spcCol="1270" anchor="ctr" anchorCtr="0">
          <a:noAutofit/>
        </a:bodyPr>
        <a:lstStyle/>
        <a:p>
          <a:pPr marL="0" lvl="0" indent="0" algn="l" defTabSz="1022350" rtl="0">
            <a:lnSpc>
              <a:spcPct val="90000"/>
            </a:lnSpc>
            <a:spcBef>
              <a:spcPct val="0"/>
            </a:spcBef>
            <a:spcAft>
              <a:spcPct val="35000"/>
            </a:spcAft>
            <a:buNone/>
          </a:pPr>
          <a:r>
            <a:rPr lang="en-US" sz="2300" kern="1200" dirty="0"/>
            <a:t>A “network” of providers agree to charge a certain amount for care </a:t>
          </a:r>
        </a:p>
        <a:p>
          <a:pPr marL="0" lvl="0" indent="0" algn="l" defTabSz="1022350" rtl="0">
            <a:lnSpc>
              <a:spcPct val="90000"/>
            </a:lnSpc>
            <a:spcBef>
              <a:spcPct val="0"/>
            </a:spcBef>
            <a:spcAft>
              <a:spcPct val="35000"/>
            </a:spcAft>
            <a:buNone/>
          </a:pPr>
          <a:r>
            <a:rPr lang="en-US" sz="2300" kern="1200" dirty="0"/>
            <a:t>Patients can see other providers but will pay more </a:t>
          </a:r>
        </a:p>
        <a:p>
          <a:pPr marL="0" lvl="0" indent="0" algn="l" defTabSz="1022350" rtl="0">
            <a:lnSpc>
              <a:spcPct val="90000"/>
            </a:lnSpc>
            <a:spcBef>
              <a:spcPct val="0"/>
            </a:spcBef>
            <a:spcAft>
              <a:spcPct val="35000"/>
            </a:spcAft>
            <a:buNone/>
          </a:pPr>
          <a:r>
            <a:rPr lang="en-US" sz="2300" kern="1200" dirty="0"/>
            <a:t>Copay and deductible are expected  </a:t>
          </a:r>
        </a:p>
        <a:p>
          <a:pPr marL="0" lvl="0" indent="0" algn="l" defTabSz="1022350" rtl="0">
            <a:lnSpc>
              <a:spcPct val="90000"/>
            </a:lnSpc>
            <a:spcBef>
              <a:spcPct val="0"/>
            </a:spcBef>
            <a:spcAft>
              <a:spcPct val="35000"/>
            </a:spcAft>
            <a:buNone/>
          </a:pPr>
          <a:r>
            <a:rPr lang="en-US" sz="2300" kern="1200" dirty="0"/>
            <a:t>Referrals are not required  </a:t>
          </a:r>
        </a:p>
        <a:p>
          <a:pPr marL="0" lvl="0" indent="0" algn="l" defTabSz="1022350" rtl="0">
            <a:lnSpc>
              <a:spcPct val="90000"/>
            </a:lnSpc>
            <a:spcBef>
              <a:spcPct val="0"/>
            </a:spcBef>
            <a:spcAft>
              <a:spcPct val="35000"/>
            </a:spcAft>
            <a:buNone/>
          </a:pPr>
          <a:r>
            <a:rPr lang="en-US" sz="2300" kern="1200" dirty="0"/>
            <a:t>Some networks have more providers than others</a:t>
          </a:r>
        </a:p>
      </dsp:txBody>
      <dsp:txXfrm rot="5400000">
        <a:off x="0" y="792480"/>
        <a:ext cx="7484535" cy="23774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5C2453-45EC-4BDA-ABCE-B4879508B1D2}">
      <dsp:nvSpPr>
        <dsp:cNvPr id="0" name=""/>
        <dsp:cNvSpPr/>
      </dsp:nvSpPr>
      <dsp:spPr>
        <a:xfrm rot="16200000">
          <a:off x="1606550" y="-1606550"/>
          <a:ext cx="3797299" cy="7010400"/>
        </a:xfrm>
        <a:prstGeom prst="flowChartManualOperation">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0" tIns="0" rIns="180578" bIns="0" numCol="1" spcCol="1270" anchor="ctr" anchorCtr="0">
          <a:noAutofit/>
        </a:bodyPr>
        <a:lstStyle/>
        <a:p>
          <a:pPr marL="0" lvl="0" indent="0" algn="l" defTabSz="1244600" rtl="0">
            <a:lnSpc>
              <a:spcPct val="90000"/>
            </a:lnSpc>
            <a:spcBef>
              <a:spcPct val="0"/>
            </a:spcBef>
            <a:spcAft>
              <a:spcPct val="35000"/>
            </a:spcAft>
            <a:buNone/>
          </a:pPr>
          <a:r>
            <a:rPr lang="en-US" sz="2800" kern="1200" dirty="0"/>
            <a:t>Refers to reimbursing a clinician for a specific service</a:t>
          </a:r>
        </a:p>
        <a:p>
          <a:pPr marL="0" lvl="0" indent="0" algn="l" defTabSz="1244600" rtl="0">
            <a:lnSpc>
              <a:spcPct val="90000"/>
            </a:lnSpc>
            <a:spcBef>
              <a:spcPct val="0"/>
            </a:spcBef>
            <a:spcAft>
              <a:spcPct val="35000"/>
            </a:spcAft>
            <a:buNone/>
          </a:pPr>
          <a:r>
            <a:rPr lang="en-US" sz="2800" kern="1200" dirty="0"/>
            <a:t>Patient can choose any doctor or hospital</a:t>
          </a:r>
        </a:p>
        <a:p>
          <a:pPr marL="0" lvl="0" indent="0" algn="l" defTabSz="1244600" rtl="0">
            <a:lnSpc>
              <a:spcPct val="90000"/>
            </a:lnSpc>
            <a:spcBef>
              <a:spcPct val="0"/>
            </a:spcBef>
            <a:spcAft>
              <a:spcPct val="35000"/>
            </a:spcAft>
            <a:buNone/>
          </a:pPr>
          <a:r>
            <a:rPr lang="en-US" sz="2800" kern="1200" dirty="0"/>
            <a:t>Fewer services may be covered</a:t>
          </a:r>
        </a:p>
        <a:p>
          <a:pPr marL="0" lvl="0" indent="0" algn="l" defTabSz="1244600" rtl="0">
            <a:lnSpc>
              <a:spcPct val="90000"/>
            </a:lnSpc>
            <a:spcBef>
              <a:spcPct val="0"/>
            </a:spcBef>
            <a:spcAft>
              <a:spcPct val="35000"/>
            </a:spcAft>
            <a:buNone/>
          </a:pPr>
          <a:r>
            <a:rPr lang="en-US" sz="2800" kern="1200" dirty="0"/>
            <a:t>May cost more</a:t>
          </a:r>
        </a:p>
      </dsp:txBody>
      <dsp:txXfrm rot="5400000">
        <a:off x="0" y="759460"/>
        <a:ext cx="7010400" cy="22783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174CB7-7AA9-4D10-B106-D45AEF6FA284}">
      <dsp:nvSpPr>
        <dsp:cNvPr id="0" name=""/>
        <dsp:cNvSpPr/>
      </dsp:nvSpPr>
      <dsp:spPr>
        <a:xfrm>
          <a:off x="-4479386" y="-686932"/>
          <a:ext cx="5336264" cy="5336264"/>
        </a:xfrm>
        <a:prstGeom prst="blockArc">
          <a:avLst>
            <a:gd name="adj1" fmla="val 18900000"/>
            <a:gd name="adj2" fmla="val 2700000"/>
            <a:gd name="adj3" fmla="val 40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55D438-7DC3-4BA0-886F-9CD9F697DFB1}">
      <dsp:nvSpPr>
        <dsp:cNvPr id="0" name=""/>
        <dsp:cNvSpPr/>
      </dsp:nvSpPr>
      <dsp:spPr>
        <a:xfrm>
          <a:off x="448850" y="304629"/>
          <a:ext cx="7574767" cy="60957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3851"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Removing $ limits on care and benefits</a:t>
          </a:r>
        </a:p>
      </dsp:txBody>
      <dsp:txXfrm>
        <a:off x="448850" y="304629"/>
        <a:ext cx="7574767" cy="609575"/>
      </dsp:txXfrm>
    </dsp:sp>
    <dsp:sp modelId="{F415BCDC-E5B3-4027-ACC6-031FBB0CC8FD}">
      <dsp:nvSpPr>
        <dsp:cNvPr id="0" name=""/>
        <dsp:cNvSpPr/>
      </dsp:nvSpPr>
      <dsp:spPr>
        <a:xfrm>
          <a:off x="67865" y="228432"/>
          <a:ext cx="761969" cy="76196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40FBDB-93F6-4ECE-8534-272CD18F8C0B}">
      <dsp:nvSpPr>
        <dsp:cNvPr id="0" name=""/>
        <dsp:cNvSpPr/>
      </dsp:nvSpPr>
      <dsp:spPr>
        <a:xfrm>
          <a:off x="798333" y="1219150"/>
          <a:ext cx="7225284" cy="60957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3851"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Ending higher charges for people who are ill</a:t>
          </a:r>
        </a:p>
      </dsp:txBody>
      <dsp:txXfrm>
        <a:off x="798333" y="1219150"/>
        <a:ext cx="7225284" cy="609575"/>
      </dsp:txXfrm>
    </dsp:sp>
    <dsp:sp modelId="{3FBDD4DE-1526-44D6-9FE2-AA2DC622F4F2}">
      <dsp:nvSpPr>
        <dsp:cNvPr id="0" name=""/>
        <dsp:cNvSpPr/>
      </dsp:nvSpPr>
      <dsp:spPr>
        <a:xfrm>
          <a:off x="417349" y="1142953"/>
          <a:ext cx="761969" cy="76196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739615-E4D4-4C11-8C21-2A9475B9516B}">
      <dsp:nvSpPr>
        <dsp:cNvPr id="0" name=""/>
        <dsp:cNvSpPr/>
      </dsp:nvSpPr>
      <dsp:spPr>
        <a:xfrm>
          <a:off x="798333" y="2133672"/>
          <a:ext cx="7225284" cy="60957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3851"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Limiting the amount of out-of-pocket costs and deductibles</a:t>
          </a:r>
        </a:p>
      </dsp:txBody>
      <dsp:txXfrm>
        <a:off x="798333" y="2133672"/>
        <a:ext cx="7225284" cy="609575"/>
      </dsp:txXfrm>
    </dsp:sp>
    <dsp:sp modelId="{B2163601-5E11-4468-88BB-AB047437DFE0}">
      <dsp:nvSpPr>
        <dsp:cNvPr id="0" name=""/>
        <dsp:cNvSpPr/>
      </dsp:nvSpPr>
      <dsp:spPr>
        <a:xfrm>
          <a:off x="417349" y="2057475"/>
          <a:ext cx="761969" cy="76196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667EAC-3AFE-4C61-9846-8F926D0401FE}">
      <dsp:nvSpPr>
        <dsp:cNvPr id="0" name=""/>
        <dsp:cNvSpPr/>
      </dsp:nvSpPr>
      <dsp:spPr>
        <a:xfrm>
          <a:off x="448850" y="3048194"/>
          <a:ext cx="7574767" cy="60957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3851"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Helping people and families with low to moderate incomes buy health insurance</a:t>
          </a:r>
        </a:p>
      </dsp:txBody>
      <dsp:txXfrm>
        <a:off x="448850" y="3048194"/>
        <a:ext cx="7574767" cy="609575"/>
      </dsp:txXfrm>
    </dsp:sp>
    <dsp:sp modelId="{2982C582-BFD7-4E47-8111-BB244917AD73}">
      <dsp:nvSpPr>
        <dsp:cNvPr id="0" name=""/>
        <dsp:cNvSpPr/>
      </dsp:nvSpPr>
      <dsp:spPr>
        <a:xfrm>
          <a:off x="67865" y="2971997"/>
          <a:ext cx="761969" cy="76196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174CB7-7AA9-4D10-B106-D45AEF6FA284}">
      <dsp:nvSpPr>
        <dsp:cNvPr id="0" name=""/>
        <dsp:cNvSpPr/>
      </dsp:nvSpPr>
      <dsp:spPr>
        <a:xfrm>
          <a:off x="-4393174" y="-673826"/>
          <a:ext cx="5233851" cy="5233851"/>
        </a:xfrm>
        <a:prstGeom prst="blockArc">
          <a:avLst>
            <a:gd name="adj1" fmla="val 18900000"/>
            <a:gd name="adj2" fmla="val 2700000"/>
            <a:gd name="adj3" fmla="val 41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55D438-7DC3-4BA0-886F-9CD9F697DFB1}">
      <dsp:nvSpPr>
        <dsp:cNvPr id="0" name=""/>
        <dsp:cNvSpPr/>
      </dsp:nvSpPr>
      <dsp:spPr>
        <a:xfrm>
          <a:off x="440391" y="298770"/>
          <a:ext cx="7660629" cy="597852"/>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4546"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Covering children to stay on their parent’s insurance until the age of 26 </a:t>
          </a:r>
        </a:p>
      </dsp:txBody>
      <dsp:txXfrm>
        <a:off x="440391" y="298770"/>
        <a:ext cx="7660629" cy="597852"/>
      </dsp:txXfrm>
    </dsp:sp>
    <dsp:sp modelId="{F415BCDC-E5B3-4027-ACC6-031FBB0CC8FD}">
      <dsp:nvSpPr>
        <dsp:cNvPr id="0" name=""/>
        <dsp:cNvSpPr/>
      </dsp:nvSpPr>
      <dsp:spPr>
        <a:xfrm>
          <a:off x="66733" y="224039"/>
          <a:ext cx="747316" cy="74731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CEAFA7-D95C-41AE-A558-30675D99CF08}">
      <dsp:nvSpPr>
        <dsp:cNvPr id="0" name=""/>
        <dsp:cNvSpPr/>
      </dsp:nvSpPr>
      <dsp:spPr>
        <a:xfrm>
          <a:off x="783154" y="1195705"/>
          <a:ext cx="7317867" cy="597852"/>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4546"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Ending rescissions</a:t>
          </a:r>
        </a:p>
      </dsp:txBody>
      <dsp:txXfrm>
        <a:off x="783154" y="1195705"/>
        <a:ext cx="7317867" cy="597852"/>
      </dsp:txXfrm>
    </dsp:sp>
    <dsp:sp modelId="{E94564A6-1B80-4E53-8747-D367BF940577}">
      <dsp:nvSpPr>
        <dsp:cNvPr id="0" name=""/>
        <dsp:cNvSpPr/>
      </dsp:nvSpPr>
      <dsp:spPr>
        <a:xfrm>
          <a:off x="409496" y="1120974"/>
          <a:ext cx="747316" cy="74731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50A889-F7B7-4B0C-85FB-441E3697103C}">
      <dsp:nvSpPr>
        <dsp:cNvPr id="0" name=""/>
        <dsp:cNvSpPr/>
      </dsp:nvSpPr>
      <dsp:spPr>
        <a:xfrm>
          <a:off x="783154" y="2092640"/>
          <a:ext cx="7317867" cy="597852"/>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4546"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Creating health insurance marketplaces</a:t>
          </a:r>
        </a:p>
      </dsp:txBody>
      <dsp:txXfrm>
        <a:off x="783154" y="2092640"/>
        <a:ext cx="7317867" cy="597852"/>
      </dsp:txXfrm>
    </dsp:sp>
    <dsp:sp modelId="{3212B6FB-B63F-4C77-9742-CBDB8C957005}">
      <dsp:nvSpPr>
        <dsp:cNvPr id="0" name=""/>
        <dsp:cNvSpPr/>
      </dsp:nvSpPr>
      <dsp:spPr>
        <a:xfrm>
          <a:off x="409496" y="2017908"/>
          <a:ext cx="747316" cy="74731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A4E521-6609-45FA-9978-5C687FF844EA}">
      <dsp:nvSpPr>
        <dsp:cNvPr id="0" name=""/>
        <dsp:cNvSpPr/>
      </dsp:nvSpPr>
      <dsp:spPr>
        <a:xfrm>
          <a:off x="440391" y="2989575"/>
          <a:ext cx="7660629" cy="597852"/>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4546"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Giving states the option to cover more low-income, uninsured people through Medicaid</a:t>
          </a:r>
        </a:p>
      </dsp:txBody>
      <dsp:txXfrm>
        <a:off x="440391" y="2989575"/>
        <a:ext cx="7660629" cy="597852"/>
      </dsp:txXfrm>
    </dsp:sp>
    <dsp:sp modelId="{8B61D8B8-CB7D-4460-99E4-F8E77946E5AB}">
      <dsp:nvSpPr>
        <dsp:cNvPr id="0" name=""/>
        <dsp:cNvSpPr/>
      </dsp:nvSpPr>
      <dsp:spPr>
        <a:xfrm>
          <a:off x="66733" y="2914843"/>
          <a:ext cx="747316" cy="74731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B99894-6A1B-4F73-B1D6-87F029E740E7}">
      <dsp:nvSpPr>
        <dsp:cNvPr id="0" name=""/>
        <dsp:cNvSpPr/>
      </dsp:nvSpPr>
      <dsp:spPr>
        <a:xfrm>
          <a:off x="889147" y="2207"/>
          <a:ext cx="2709192" cy="1625515"/>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Making more information available</a:t>
          </a:r>
        </a:p>
      </dsp:txBody>
      <dsp:txXfrm>
        <a:off x="889147" y="2207"/>
        <a:ext cx="2709192" cy="1625515"/>
      </dsp:txXfrm>
    </dsp:sp>
    <dsp:sp modelId="{330A53E6-31DD-42C1-8BE5-0E8726810C4F}">
      <dsp:nvSpPr>
        <dsp:cNvPr id="0" name=""/>
        <dsp:cNvSpPr/>
      </dsp:nvSpPr>
      <dsp:spPr>
        <a:xfrm>
          <a:off x="3869259" y="2207"/>
          <a:ext cx="2709192" cy="1625515"/>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Grouping health plans based on level of coverage</a:t>
          </a:r>
        </a:p>
      </dsp:txBody>
      <dsp:txXfrm>
        <a:off x="3869259" y="2207"/>
        <a:ext cx="2709192" cy="1625515"/>
      </dsp:txXfrm>
    </dsp:sp>
    <dsp:sp modelId="{F02CFECF-0DC0-4EC2-B326-15AD59926040}">
      <dsp:nvSpPr>
        <dsp:cNvPr id="0" name=""/>
        <dsp:cNvSpPr/>
      </dsp:nvSpPr>
      <dsp:spPr>
        <a:xfrm>
          <a:off x="2379203" y="1898642"/>
          <a:ext cx="2709192" cy="1625515"/>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Giving patients new rights to appeal claims that are denied by their insurer</a:t>
          </a:r>
        </a:p>
      </dsp:txBody>
      <dsp:txXfrm>
        <a:off x="2379203" y="1898642"/>
        <a:ext cx="2709192" cy="1625515"/>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3D4A36D-E0E0-4A0D-958D-803778F20342}" type="datetimeFigureOut">
              <a:rPr lang="en-US" smtClean="0"/>
              <a:pPr/>
              <a:t>10/1/2021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361CCB2-BA87-4E65-9DDD-3A031EC89471}" type="datetimeFigureOut">
              <a:rPr lang="en-US" smtClean="0"/>
              <a:pPr/>
              <a:t>10/1/2021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dirty="0"/>
              <a:t> </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5972" indent="-275373" eaLnBrk="0" hangingPunct="0">
              <a:defRPr>
                <a:solidFill>
                  <a:schemeClr val="tx1"/>
                </a:solidFill>
                <a:latin typeface="Arial" pitchFamily="34" charset="0"/>
                <a:cs typeface="Arial" pitchFamily="34" charset="0"/>
              </a:defRPr>
            </a:lvl2pPr>
            <a:lvl3pPr marL="1101495" indent="-220299" eaLnBrk="0" hangingPunct="0">
              <a:defRPr>
                <a:solidFill>
                  <a:schemeClr val="tx1"/>
                </a:solidFill>
                <a:latin typeface="Arial" pitchFamily="34" charset="0"/>
                <a:cs typeface="Arial" pitchFamily="34" charset="0"/>
              </a:defRPr>
            </a:lvl3pPr>
            <a:lvl4pPr marL="1542093" indent="-220299" eaLnBrk="0" hangingPunct="0">
              <a:defRPr>
                <a:solidFill>
                  <a:schemeClr val="tx1"/>
                </a:solidFill>
                <a:latin typeface="Arial" pitchFamily="34" charset="0"/>
                <a:cs typeface="Arial" pitchFamily="34" charset="0"/>
              </a:defRPr>
            </a:lvl4pPr>
            <a:lvl5pPr marL="1982690" indent="-220299" eaLnBrk="0" hangingPunct="0">
              <a:defRPr>
                <a:solidFill>
                  <a:schemeClr val="tx1"/>
                </a:solidFill>
                <a:latin typeface="Arial" pitchFamily="34" charset="0"/>
                <a:cs typeface="Arial" pitchFamily="34" charset="0"/>
              </a:defRPr>
            </a:lvl5pPr>
            <a:lvl6pPr marL="2423289" indent="-220299" eaLnBrk="0" fontAlgn="base" hangingPunct="0">
              <a:spcBef>
                <a:spcPct val="0"/>
              </a:spcBef>
              <a:spcAft>
                <a:spcPct val="0"/>
              </a:spcAft>
              <a:defRPr>
                <a:solidFill>
                  <a:schemeClr val="tx1"/>
                </a:solidFill>
                <a:latin typeface="Arial" pitchFamily="34" charset="0"/>
                <a:cs typeface="Arial" pitchFamily="34" charset="0"/>
              </a:defRPr>
            </a:lvl6pPr>
            <a:lvl7pPr marL="2863887" indent="-220299" eaLnBrk="0" fontAlgn="base" hangingPunct="0">
              <a:spcBef>
                <a:spcPct val="0"/>
              </a:spcBef>
              <a:spcAft>
                <a:spcPct val="0"/>
              </a:spcAft>
              <a:defRPr>
                <a:solidFill>
                  <a:schemeClr val="tx1"/>
                </a:solidFill>
                <a:latin typeface="Arial" pitchFamily="34" charset="0"/>
                <a:cs typeface="Arial" pitchFamily="34" charset="0"/>
              </a:defRPr>
            </a:lvl7pPr>
            <a:lvl8pPr marL="3304483" indent="-220299" eaLnBrk="0" fontAlgn="base" hangingPunct="0">
              <a:spcBef>
                <a:spcPct val="0"/>
              </a:spcBef>
              <a:spcAft>
                <a:spcPct val="0"/>
              </a:spcAft>
              <a:defRPr>
                <a:solidFill>
                  <a:schemeClr val="tx1"/>
                </a:solidFill>
                <a:latin typeface="Arial" pitchFamily="34" charset="0"/>
                <a:cs typeface="Arial" pitchFamily="34" charset="0"/>
              </a:defRPr>
            </a:lvl8pPr>
            <a:lvl9pPr marL="3745082" indent="-22029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a:t>This graph displays the federal poverty level guidelines for all states and DC, with the exceptions</a:t>
            </a:r>
            <a:r>
              <a:rPr lang="en-US" altLang="en-US" baseline="0" dirty="0"/>
              <a:t> of Alaska and Hawaii, as noted on the graph. The guidelines are </a:t>
            </a:r>
            <a:r>
              <a:rPr lang="en-US" altLang="en-US" dirty="0"/>
              <a:t>based on individual or family income for 2015 to 2016. For example,</a:t>
            </a:r>
            <a:r>
              <a:rPr lang="en-US" altLang="en-US" baseline="0" dirty="0"/>
              <a:t> a</a:t>
            </a:r>
            <a:r>
              <a:rPr lang="en-US" altLang="en-US" dirty="0"/>
              <a:t>ccording to the chart, the federal poverty level,</a:t>
            </a:r>
            <a:r>
              <a:rPr lang="en-US" altLang="en-US" baseline="0" dirty="0"/>
              <a:t> or </a:t>
            </a:r>
            <a:r>
              <a:rPr lang="en-US" altLang="en-US" dirty="0"/>
              <a:t>FPL, for a family of 4 in 2015 is $24,250. Eligibility to many public health insurance programs is calculated by determining a patient’s federal poverty level. As a patient navigator you may want to become familiar with these poverty levels or have them readily accessible so you can better develop solutions for a patient based on their income.</a:t>
            </a:r>
          </a:p>
          <a:p>
            <a:pPr eaLnBrk="1" hangingPunct="1">
              <a:spcBef>
                <a:spcPct val="0"/>
              </a:spcBef>
            </a:pPr>
            <a:endParaRPr lang="en-US" altLang="en-US" dirty="0"/>
          </a:p>
          <a:p>
            <a:pPr eaLnBrk="1" hangingPunct="1">
              <a:spcBef>
                <a:spcPct val="0"/>
              </a:spcBef>
            </a:pPr>
            <a:r>
              <a:rPr lang="en-US" altLang="en-US" dirty="0"/>
              <a:t>Since</a:t>
            </a:r>
            <a:r>
              <a:rPr lang="en-US" altLang="en-US" baseline="0" dirty="0"/>
              <a:t> s</a:t>
            </a:r>
            <a:r>
              <a:rPr lang="en-US" altLang="en-US" dirty="0"/>
              <a:t>tates</a:t>
            </a:r>
            <a:r>
              <a:rPr lang="en-US" altLang="en-US" baseline="0" dirty="0"/>
              <a:t> do not all have the same eligibility levels, it is important to find the criteria for your state. Through the Affordable Care Act, states are encouraged to expand FPL eligibility, but not all states have chosen to do this. For example, pregnant women are eligible for Medicaid at 250% FPL in Connecticut, but they are eligible only at 100% in Wyoming.  </a:t>
            </a:r>
            <a:endParaRPr lang="en-US" altLang="en-US" dirty="0"/>
          </a:p>
          <a:p>
            <a:pPr eaLnBrk="1" hangingPunct="1">
              <a:spcBef>
                <a:spcPct val="0"/>
              </a:spcBef>
            </a:pPr>
            <a:endParaRPr lang="en-US" altLang="en-US" dirty="0"/>
          </a:p>
          <a:p>
            <a:pPr eaLnBrk="1" hangingPunct="1">
              <a:spcBef>
                <a:spcPct val="0"/>
              </a:spcBef>
            </a:pPr>
            <a:endParaRPr lang="en-US" altLang="en-US" dirty="0"/>
          </a:p>
          <a:p>
            <a:pPr eaLnBrk="1" hangingPunct="1">
              <a:spcBef>
                <a:spcPct val="0"/>
              </a:spcBef>
            </a:pPr>
            <a:r>
              <a:rPr lang="en-US" altLang="en-US" dirty="0"/>
              <a:t>Citation: ©2009-2015 by the Economic Opportunity Foundation, Inc. All rights reserved.</a:t>
            </a:r>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dirty="0"/>
              <a:t>Source: http://www.medicaid.gov/medicaid-chip-program-information/by-topics/eligibility/downloads/2015-federal-poverty-level-charts.pdf</a:t>
            </a:r>
          </a:p>
          <a:p>
            <a:pPr eaLnBrk="1" hangingPunct="1">
              <a:spcBef>
                <a:spcPct val="0"/>
              </a:spcBef>
            </a:pPr>
            <a:endParaRPr lang="en-US" altLang="en-US" dirty="0"/>
          </a:p>
        </p:txBody>
      </p:sp>
      <p:sp>
        <p:nvSpPr>
          <p:cNvPr id="1013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1A221002-733F-40B8-B4AC-60CBD8E964C9}" type="slidenum">
              <a:rPr lang="en-US" altLang="en-US" smtClean="0">
                <a:latin typeface="Calibri" pitchFamily="34" charset="0"/>
              </a:rPr>
              <a:pPr fontAlgn="base">
                <a:spcBef>
                  <a:spcPct val="0"/>
                </a:spcBef>
                <a:spcAft>
                  <a:spcPct val="0"/>
                </a:spcAft>
                <a:defRPr/>
              </a:pPr>
              <a:t>10</a:t>
            </a:fld>
            <a:endParaRPr lang="en-US" altLang="en-US">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Other public systems include:</a:t>
            </a:r>
          </a:p>
          <a:p>
            <a:pPr eaLnBrk="1" hangingPunct="1">
              <a:spcBef>
                <a:spcPct val="0"/>
              </a:spcBef>
            </a:pPr>
            <a:endParaRPr lang="en-US" altLang="en-US" dirty="0"/>
          </a:p>
          <a:p>
            <a:pPr eaLnBrk="1" hangingPunct="1">
              <a:spcBef>
                <a:spcPct val="0"/>
              </a:spcBef>
            </a:pPr>
            <a:r>
              <a:rPr lang="en-US" altLang="en-US" dirty="0"/>
              <a:t>S-CHIP: The State Children’s Health Insurance Program. This was designed in 1997 to cover children whose families make too much money to</a:t>
            </a:r>
          </a:p>
          <a:p>
            <a:pPr eaLnBrk="1" hangingPunct="1">
              <a:spcBef>
                <a:spcPct val="0"/>
              </a:spcBef>
            </a:pPr>
            <a:r>
              <a:rPr lang="en-US" altLang="en-US" dirty="0"/>
              <a:t>qualify for Medicaid but make too little to purchase private health insurance. S-CHIP and Medicaid often share similar administrative and financing</a:t>
            </a:r>
          </a:p>
          <a:p>
            <a:pPr eaLnBrk="1" hangingPunct="1">
              <a:spcBef>
                <a:spcPct val="0"/>
              </a:spcBef>
            </a:pPr>
            <a:r>
              <a:rPr lang="en-US" altLang="en-US" dirty="0"/>
              <a:t>structures.</a:t>
            </a:r>
          </a:p>
          <a:p>
            <a:pPr eaLnBrk="1" hangingPunct="1">
              <a:spcBef>
                <a:spcPct val="0"/>
              </a:spcBef>
            </a:pPr>
            <a:endParaRPr lang="en-US" altLang="en-US" dirty="0"/>
          </a:p>
          <a:p>
            <a:pPr eaLnBrk="1" hangingPunct="1">
              <a:spcBef>
                <a:spcPct val="0"/>
              </a:spcBef>
            </a:pPr>
            <a:r>
              <a:rPr lang="en-US" altLang="en-US" dirty="0"/>
              <a:t>VA: The Veteran’s Administration is a federally administered program for veterans of the military. Health care is delivered in government-owned VA</a:t>
            </a:r>
          </a:p>
          <a:p>
            <a:pPr eaLnBrk="1" hangingPunct="1">
              <a:spcBef>
                <a:spcPct val="0"/>
              </a:spcBef>
            </a:pPr>
            <a:r>
              <a:rPr lang="en-US" altLang="en-US" dirty="0"/>
              <a:t>hospitals and clinics. The VA is funded by taxpayer dollars and generally offers extremely affordable (if not free) care to veterans.</a:t>
            </a:r>
          </a:p>
        </p:txBody>
      </p:sp>
      <p:sp>
        <p:nvSpPr>
          <p:cNvPr id="993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75A9B321-5DD2-45CC-AC7C-09F1DAB305C5}" type="slidenum">
              <a:rPr lang="en-US" altLang="en-US" smtClean="0">
                <a:latin typeface="Calibri" pitchFamily="34" charset="0"/>
              </a:rPr>
              <a:pPr fontAlgn="base">
                <a:spcBef>
                  <a:spcPct val="0"/>
                </a:spcBef>
                <a:spcAft>
                  <a:spcPct val="0"/>
                </a:spcAft>
                <a:defRPr/>
              </a:pPr>
              <a:t>11</a:t>
            </a:fld>
            <a:endParaRPr lang="en-US" altLang="en-US">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Private Health Insurance:</a:t>
            </a:r>
          </a:p>
          <a:p>
            <a:pPr eaLnBrk="1" hangingPunct="1">
              <a:spcBef>
                <a:spcPct val="0"/>
              </a:spcBef>
            </a:pPr>
            <a:r>
              <a:rPr lang="en-US" altLang="en-US" dirty="0"/>
              <a:t>Many people get private insurance through their employers. When employers buy insurance for their employees, it is less expensive because the risk of high healthcare costs can be spread out among a large group of people. </a:t>
            </a:r>
          </a:p>
          <a:p>
            <a:pPr eaLnBrk="1" hangingPunct="1">
              <a:spcBef>
                <a:spcPct val="0"/>
              </a:spcBef>
            </a:pPr>
            <a:endParaRPr lang="en-US" altLang="en-US" dirty="0"/>
          </a:p>
          <a:p>
            <a:pPr eaLnBrk="1" hangingPunct="1">
              <a:spcBef>
                <a:spcPct val="0"/>
              </a:spcBef>
            </a:pPr>
            <a:r>
              <a:rPr lang="en-US" altLang="en-US" dirty="0"/>
              <a:t>Employer-sponsored insurance is the main way in which Americans receive health insurance, but more people who previously could not get approved for health insurance now have access to new marketplace policies due to the Affordable</a:t>
            </a:r>
            <a:r>
              <a:rPr lang="en-US" altLang="en-US" baseline="0" dirty="0"/>
              <a:t> Care Act</a:t>
            </a:r>
            <a:r>
              <a:rPr lang="en-US" altLang="en-US" dirty="0"/>
              <a:t>. </a:t>
            </a:r>
          </a:p>
          <a:p>
            <a:pPr eaLnBrk="1" hangingPunct="1">
              <a:spcBef>
                <a:spcPct val="0"/>
              </a:spcBef>
            </a:pPr>
            <a:endParaRPr lang="en-US" altLang="en-US" dirty="0"/>
          </a:p>
          <a:p>
            <a:pPr eaLnBrk="1" hangingPunct="1">
              <a:spcBef>
                <a:spcPct val="0"/>
              </a:spcBef>
            </a:pPr>
            <a:r>
              <a:rPr lang="en-US" altLang="en-US" dirty="0"/>
              <a:t>Benefits vary widely with the specific health insurance plan. Some plans cover prescription drugs, while others do not. The degree of cost-sharing (the amount the beneficiary pays) varies considerably.</a:t>
            </a:r>
          </a:p>
          <a:p>
            <a:pPr eaLnBrk="1" hangingPunct="1">
              <a:spcBef>
                <a:spcPct val="0"/>
              </a:spcBef>
            </a:pPr>
            <a:endParaRPr lang="en-US" altLang="en-US" dirty="0"/>
          </a:p>
          <a:p>
            <a:pPr eaLnBrk="1" hangingPunct="1">
              <a:spcBef>
                <a:spcPct val="0"/>
              </a:spcBef>
            </a:pPr>
            <a:r>
              <a:rPr lang="en-US" altLang="en-US" dirty="0"/>
              <a:t>Employer-sponsored insurance plans are administered by private companies, both for-profit (such</a:t>
            </a:r>
            <a:r>
              <a:rPr lang="en-US" altLang="en-US" baseline="0" dirty="0"/>
              <a:t> as</a:t>
            </a:r>
            <a:r>
              <a:rPr lang="en-US" altLang="en-US" dirty="0"/>
              <a:t> Aetna</a:t>
            </a:r>
            <a:r>
              <a:rPr lang="en-US" altLang="en-US" baseline="0" dirty="0"/>
              <a:t> or</a:t>
            </a:r>
            <a:r>
              <a:rPr lang="en-US" altLang="en-US" dirty="0"/>
              <a:t> Cigna) and not-for-profit (such</a:t>
            </a:r>
            <a:r>
              <a:rPr lang="en-US" altLang="en-US" baseline="0" dirty="0"/>
              <a:t> as</a:t>
            </a:r>
            <a:r>
              <a:rPr lang="en-US" altLang="en-US" dirty="0"/>
              <a:t> Blue Cross/Blue Shield).</a:t>
            </a:r>
          </a:p>
          <a:p>
            <a:pPr eaLnBrk="1" hangingPunct="1">
              <a:spcBef>
                <a:spcPct val="0"/>
              </a:spcBef>
            </a:pPr>
            <a:endParaRPr lang="en-US" altLang="en-US" dirty="0"/>
          </a:p>
          <a:p>
            <a:pPr eaLnBrk="1" hangingPunct="1">
              <a:spcBef>
                <a:spcPct val="0"/>
              </a:spcBef>
            </a:pPr>
            <a:r>
              <a:rPr lang="en-US" altLang="en-US" dirty="0"/>
              <a:t>Some companies are “self-insured” – that is, they pay for all health care costs incurred by employees directly. In this case, the company contracts with a third party to administer the health insurance plan. Self-insured companies tend to be larger companies such as General Motors.</a:t>
            </a:r>
          </a:p>
          <a:p>
            <a:pPr eaLnBrk="1" hangingPunct="1">
              <a:spcBef>
                <a:spcPct val="0"/>
              </a:spcBef>
            </a:pPr>
            <a:endParaRPr lang="en-US" altLang="en-US" dirty="0"/>
          </a:p>
          <a:p>
            <a:pPr eaLnBrk="1" hangingPunct="1">
              <a:spcBef>
                <a:spcPct val="0"/>
              </a:spcBef>
            </a:pPr>
            <a:r>
              <a:rPr lang="en-US" altLang="en-US" dirty="0"/>
              <a:t>And lastly, employer-sponsored insurance is financed both through employers</a:t>
            </a:r>
            <a:r>
              <a:rPr lang="en-US" altLang="en-US" baseline="0" dirty="0"/>
              <a:t> </a:t>
            </a:r>
            <a:r>
              <a:rPr lang="en-US" altLang="en-US" dirty="0"/>
              <a:t>who usually pay the majority of the premium and employees who pay the remainder of the premium. </a:t>
            </a:r>
          </a:p>
        </p:txBody>
      </p:sp>
      <p:sp>
        <p:nvSpPr>
          <p:cNvPr id="1003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F0E94DE0-3449-491B-BD80-DB642F5F180A}" type="slidenum">
              <a:rPr lang="en-US" altLang="en-US" smtClean="0">
                <a:latin typeface="Calibri" pitchFamily="34" charset="0"/>
              </a:rPr>
              <a:pPr fontAlgn="base">
                <a:spcBef>
                  <a:spcPct val="0"/>
                </a:spcBef>
                <a:spcAft>
                  <a:spcPct val="0"/>
                </a:spcAft>
                <a:defRPr/>
              </a:pPr>
              <a:t>12</a:t>
            </a:fld>
            <a:endParaRPr lang="en-US" altLang="en-US">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a:t>Private</a:t>
            </a:r>
            <a:r>
              <a:rPr lang="en-US" baseline="0" dirty="0"/>
              <a:t> h</a:t>
            </a:r>
            <a:r>
              <a:rPr lang="en-US" dirty="0"/>
              <a:t>ealth insurance plans can vary. Generally, lower cost healthcare plans give patients fewer choices in doctors and hospitals. Lower cost plans may also make it more difficult for patients to see a specialist. Types of health plans include:</a:t>
            </a:r>
          </a:p>
          <a:p>
            <a:pPr marL="171450" indent="-171450" eaLnBrk="1" fontAlgn="auto" hangingPunct="1">
              <a:spcBef>
                <a:spcPts val="0"/>
              </a:spcBef>
              <a:spcAft>
                <a:spcPts val="0"/>
              </a:spcAft>
              <a:buFont typeface="Arial" panose="020B0604020202020204" pitchFamily="34" charset="0"/>
              <a:buChar char="•"/>
              <a:defRPr/>
            </a:pPr>
            <a:endParaRPr lang="en-US" dirty="0"/>
          </a:p>
          <a:p>
            <a:pPr marL="171450" indent="-171450" eaLnBrk="1" fontAlgn="auto" hangingPunct="1">
              <a:spcBef>
                <a:spcPts val="0"/>
              </a:spcBef>
              <a:spcAft>
                <a:spcPts val="0"/>
              </a:spcAft>
              <a:buFont typeface="Arial" panose="020B0604020202020204" pitchFamily="34" charset="0"/>
              <a:buChar char="•"/>
              <a:defRPr/>
            </a:pPr>
            <a:r>
              <a:rPr lang="en-US" dirty="0"/>
              <a:t>Health Maintenance Organization (HMO)</a:t>
            </a:r>
          </a:p>
          <a:p>
            <a:pPr marL="171450" indent="-171450" eaLnBrk="1" fontAlgn="auto" hangingPunct="1">
              <a:spcBef>
                <a:spcPts val="0"/>
              </a:spcBef>
              <a:spcAft>
                <a:spcPts val="0"/>
              </a:spcAft>
              <a:buFont typeface="Arial" panose="020B0604020202020204" pitchFamily="34" charset="0"/>
              <a:buChar char="•"/>
              <a:defRPr/>
            </a:pPr>
            <a:r>
              <a:rPr lang="en-US" dirty="0"/>
              <a:t>Preferred Provider Organization (PPO)</a:t>
            </a:r>
          </a:p>
          <a:p>
            <a:pPr marL="171450" indent="-171450" eaLnBrk="1" fontAlgn="auto" hangingPunct="1">
              <a:spcBef>
                <a:spcPts val="0"/>
              </a:spcBef>
              <a:spcAft>
                <a:spcPts val="0"/>
              </a:spcAft>
              <a:buFont typeface="Arial" panose="020B0604020202020204" pitchFamily="34" charset="0"/>
              <a:buChar char="•"/>
              <a:defRPr/>
            </a:pPr>
            <a:r>
              <a:rPr lang="en-US" dirty="0"/>
              <a:t>Point of Service (POS)</a:t>
            </a:r>
          </a:p>
          <a:p>
            <a:pPr marL="171450" indent="-171450" eaLnBrk="1" fontAlgn="auto" hangingPunct="1">
              <a:spcBef>
                <a:spcPts val="0"/>
              </a:spcBef>
              <a:spcAft>
                <a:spcPts val="0"/>
              </a:spcAft>
              <a:buFont typeface="Arial" panose="020B0604020202020204" pitchFamily="34" charset="0"/>
              <a:buChar char="•"/>
              <a:defRPr/>
            </a:pPr>
            <a:r>
              <a:rPr lang="en-US" dirty="0"/>
              <a:t>Fee for Service (FFS) or</a:t>
            </a:r>
          </a:p>
          <a:p>
            <a:pPr marL="171450" indent="-171450" eaLnBrk="1" fontAlgn="auto" hangingPunct="1">
              <a:spcBef>
                <a:spcPts val="0"/>
              </a:spcBef>
              <a:spcAft>
                <a:spcPts val="0"/>
              </a:spcAft>
              <a:buFont typeface="Arial" panose="020B0604020202020204" pitchFamily="34" charset="0"/>
              <a:buChar char="•"/>
              <a:defRPr/>
            </a:pPr>
            <a:r>
              <a:rPr lang="en-US" dirty="0"/>
              <a:t>High Deductible Health Plan</a:t>
            </a:r>
          </a:p>
          <a:p>
            <a:pPr marL="171450" indent="-171450" eaLnBrk="1" fontAlgn="auto" hangingPunct="1">
              <a:spcBef>
                <a:spcPts val="0"/>
              </a:spcBef>
              <a:spcAft>
                <a:spcPts val="0"/>
              </a:spcAft>
              <a:buFont typeface="Arial" panose="020B0604020202020204" pitchFamily="34" charset="0"/>
              <a:buChar char="•"/>
              <a:defRPr/>
            </a:pPr>
            <a:endParaRPr lang="en-US" dirty="0"/>
          </a:p>
          <a:p>
            <a:pPr eaLnBrk="1" fontAlgn="auto" hangingPunct="1">
              <a:spcBef>
                <a:spcPts val="0"/>
              </a:spcBef>
              <a:spcAft>
                <a:spcPts val="0"/>
              </a:spcAft>
              <a:buFont typeface="Arial" panose="020B0604020202020204" pitchFamily="34" charset="0"/>
              <a:buNone/>
              <a:defRPr/>
            </a:pPr>
            <a:r>
              <a:rPr lang="en-US" dirty="0"/>
              <a:t>Let’s go more in detail on each. </a:t>
            </a:r>
          </a:p>
        </p:txBody>
      </p:sp>
      <p:sp>
        <p:nvSpPr>
          <p:cNvPr id="1024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C5EB19FC-0011-4073-874B-E84690D57EF4}" type="slidenum">
              <a:rPr lang="en-US" altLang="en-US" smtClean="0">
                <a:latin typeface="Calibri" pitchFamily="34" charset="0"/>
              </a:rPr>
              <a:pPr fontAlgn="base">
                <a:spcBef>
                  <a:spcPct val="0"/>
                </a:spcBef>
                <a:spcAft>
                  <a:spcPct val="0"/>
                </a:spcAft>
                <a:defRPr/>
              </a:pPr>
              <a:t>13</a:t>
            </a:fld>
            <a:endParaRPr lang="en-US" altLang="en-US">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HMO's use a "managed care" approach to healthcare. Managed care focuses on early preventive care and screening for diseases to keep costs down. HMO's are the strictest type of insurance plan because patients can only see HMO doctors and hospitals. Patients do not pay a deductible and may pay a small copay. In HMOs, patients are required to have a primary care provider and the primary care provider must provide a referral for specialists. </a:t>
            </a:r>
          </a:p>
          <a:p>
            <a:pPr eaLnBrk="1" hangingPunct="1">
              <a:spcBef>
                <a:spcPct val="0"/>
              </a:spcBef>
            </a:pPr>
            <a:endParaRPr lang="en-US" altLang="en-US" dirty="0"/>
          </a:p>
          <a:p>
            <a:pPr eaLnBrk="1" hangingPunct="1">
              <a:spcBef>
                <a:spcPct val="0"/>
              </a:spcBef>
            </a:pPr>
            <a:r>
              <a:rPr lang="en-US" altLang="en-US" dirty="0"/>
              <a:t>Patients cannot use health care providers outside the HMO except for emergencies.</a:t>
            </a:r>
          </a:p>
          <a:p>
            <a:pPr eaLnBrk="1" hangingPunct="1">
              <a:spcBef>
                <a:spcPct val="0"/>
              </a:spcBef>
            </a:pPr>
            <a:endParaRPr lang="en-US" altLang="en-US" dirty="0"/>
          </a:p>
        </p:txBody>
      </p:sp>
      <p:sp>
        <p:nvSpPr>
          <p:cNvPr id="1034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A9D1F8D8-AA3F-496A-A281-7B18C6D11AFE}" type="slidenum">
              <a:rPr lang="en-US" altLang="en-US" smtClean="0">
                <a:latin typeface="Calibri" pitchFamily="34" charset="0"/>
              </a:rPr>
              <a:pPr fontAlgn="base">
                <a:spcBef>
                  <a:spcPct val="0"/>
                </a:spcBef>
                <a:spcAft>
                  <a:spcPct val="0"/>
                </a:spcAft>
                <a:defRPr/>
              </a:pPr>
              <a:t>14</a:t>
            </a:fld>
            <a:endParaRPr lang="en-US" altLang="en-US">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Like an HMO, Preferred Provider Organizations (PPO's) contract with a "network" of doctors and hospitals that agree to charge a certain amount. Patients in a PPO usually have a copay for doctor visits and a deductible. Referrals to specialists are not required in a PPO. Patients can see doctors outside the network, but they will pay more and may need to send medical bills to the insurance company for reimbursement.</a:t>
            </a:r>
          </a:p>
          <a:p>
            <a:pPr eaLnBrk="1" hangingPunct="1">
              <a:spcBef>
                <a:spcPct val="0"/>
              </a:spcBef>
            </a:pPr>
            <a:endParaRPr lang="en-US" altLang="en-US" dirty="0"/>
          </a:p>
        </p:txBody>
      </p:sp>
      <p:sp>
        <p:nvSpPr>
          <p:cNvPr id="1044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2CD4C481-B00A-4DAB-8136-A0A156E6A2B5}" type="slidenum">
              <a:rPr lang="en-US" altLang="en-US" smtClean="0">
                <a:latin typeface="Calibri" pitchFamily="34" charset="0"/>
              </a:rPr>
              <a:pPr fontAlgn="base">
                <a:spcBef>
                  <a:spcPct val="0"/>
                </a:spcBef>
                <a:spcAft>
                  <a:spcPct val="0"/>
                </a:spcAft>
                <a:defRPr/>
              </a:pPr>
              <a:t>15</a:t>
            </a:fld>
            <a:endParaRPr lang="en-US" altLang="en-US">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A Point of Service Plan (POS) is a combination between an HMO and a PPO. If patients use doctors inside the network, they pay less. Copays and deductibles in a POS are low if they stay in the network, but higher if they use doctors outside the network. POS plans require patients to get a referral from their primary care physician (PCP) to see a specialist.</a:t>
            </a:r>
          </a:p>
          <a:p>
            <a:pPr eaLnBrk="1" hangingPunct="1">
              <a:spcBef>
                <a:spcPct val="0"/>
              </a:spcBef>
            </a:pPr>
            <a:endParaRPr lang="en-US" altLang="en-US" dirty="0"/>
          </a:p>
        </p:txBody>
      </p:sp>
      <p:sp>
        <p:nvSpPr>
          <p:cNvPr id="1054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3B814674-FBC9-4C21-A2AA-8D4F5BBE6925}" type="slidenum">
              <a:rPr lang="en-US" altLang="en-US" smtClean="0">
                <a:latin typeface="Calibri" pitchFamily="34" charset="0"/>
              </a:rPr>
              <a:pPr fontAlgn="base">
                <a:spcBef>
                  <a:spcPct val="0"/>
                </a:spcBef>
                <a:spcAft>
                  <a:spcPct val="0"/>
                </a:spcAft>
                <a:defRPr/>
              </a:pPr>
              <a:t>16</a:t>
            </a:fld>
            <a:endParaRPr lang="en-US" altLang="en-US">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Fee for Service refers to reimbursing a clinician for a specific service. Most plans have been fee for service in the past, but this is changing. In a fee for service plan, the insurer will either pay the health care provider directly or reimburse the patient for care. Fee for service may be linked to other plans like PPO plans or Medicaid. For non-PPO, non-Medicaid fee-for-service plans, costs may be higher for the patient and not as many services may be covered. </a:t>
            </a:r>
          </a:p>
          <a:p>
            <a:pPr eaLnBrk="1" hangingPunct="1">
              <a:spcBef>
                <a:spcPct val="0"/>
              </a:spcBef>
            </a:pPr>
            <a:endParaRPr lang="en-US" altLang="en-US" dirty="0"/>
          </a:p>
          <a:p>
            <a:pPr eaLnBrk="1" hangingPunct="1">
              <a:spcBef>
                <a:spcPct val="0"/>
              </a:spcBef>
            </a:pPr>
            <a:endParaRPr lang="en-US" altLang="en-US" dirty="0"/>
          </a:p>
        </p:txBody>
      </p:sp>
      <p:sp>
        <p:nvSpPr>
          <p:cNvPr id="1065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E6837D13-1EF2-40A7-B83F-AC09C199EF58}" type="slidenum">
              <a:rPr lang="en-US" altLang="en-US" smtClean="0">
                <a:latin typeface="Calibri" pitchFamily="34" charset="0"/>
              </a:rPr>
              <a:pPr fontAlgn="base">
                <a:spcBef>
                  <a:spcPct val="0"/>
                </a:spcBef>
                <a:spcAft>
                  <a:spcPct val="0"/>
                </a:spcAft>
                <a:defRPr/>
              </a:pPr>
              <a:t>17</a:t>
            </a:fld>
            <a:endParaRPr lang="en-US" altLang="en-US">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A High Deductible Health Plan (HDHP) has low monthly premiums, but high deductibles so patients pay less each month but have</a:t>
            </a:r>
            <a:r>
              <a:rPr lang="en-US" altLang="en-US" baseline="0" dirty="0"/>
              <a:t> to pay a higher deductible before insurance begins to cover costs</a:t>
            </a:r>
            <a:r>
              <a:rPr lang="en-US" altLang="en-US" dirty="0"/>
              <a:t>. Patients can see any doctor or visit any hospital. Because of this flexibility,</a:t>
            </a:r>
            <a:r>
              <a:rPr lang="en-US" altLang="en-US" baseline="0" dirty="0"/>
              <a:t> p</a:t>
            </a:r>
            <a:r>
              <a:rPr lang="en-US" altLang="en-US" dirty="0"/>
              <a:t>atients without a lot of money may choose this plan because they want to be covered in case they have an accident or a serious health problem.  These plans can be combined with a health savings account, or HSA, which can be helpful if people plan to pay a lot of money in a year for healthcare. An HSA is a special account that lets people save money on taxes to pay for healthcare expenses.</a:t>
            </a:r>
          </a:p>
        </p:txBody>
      </p:sp>
      <p:sp>
        <p:nvSpPr>
          <p:cNvPr id="1075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05530A6F-2525-469E-9F18-CF5288010343}" type="slidenum">
              <a:rPr lang="en-US" altLang="en-US" smtClean="0">
                <a:latin typeface="Calibri" pitchFamily="34" charset="0"/>
              </a:rPr>
              <a:pPr fontAlgn="base">
                <a:spcBef>
                  <a:spcPct val="0"/>
                </a:spcBef>
                <a:spcAft>
                  <a:spcPct val="0"/>
                </a:spcAft>
                <a:defRPr/>
              </a:pPr>
              <a:t>18</a:t>
            </a:fld>
            <a:endParaRPr lang="en-US" altLang="en-US">
              <a:latin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a:t>Many new protections for patients and their families are part of the Patient Protection and Affordable Care Act commonly known as the Affordable Care Act, the ACA or Obamacare. The law was signed by President Barack Obama on March 23, 2010,</a:t>
            </a:r>
            <a:r>
              <a:rPr lang="en-US" baseline="0" dirty="0"/>
              <a:t> and it helps provide more coverage that is more affordable, more accessible and easier to understand. </a:t>
            </a: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We</a:t>
            </a:r>
            <a:r>
              <a:rPr lang="en-US" baseline="0" dirty="0"/>
              <a:t> will walk through some of these provisions in a moment, but </a:t>
            </a:r>
            <a:r>
              <a:rPr lang="en-US" dirty="0"/>
              <a:t>the ACA is a large, complex law with many provisions that can impact people affected by cancer. More information is available in the resource section of the learning management system. </a:t>
            </a:r>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p:txBody>
      </p:sp>
      <p:sp>
        <p:nvSpPr>
          <p:cNvPr id="1085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A08A57F7-EF08-49F9-BB4C-45F55EAD4234}" type="slidenum">
              <a:rPr lang="en-US" altLang="en-US" smtClean="0">
                <a:latin typeface="Calibri" pitchFamily="34" charset="0"/>
              </a:rPr>
              <a:pPr fontAlgn="base">
                <a:spcBef>
                  <a:spcPct val="0"/>
                </a:spcBef>
                <a:spcAft>
                  <a:spcPct val="0"/>
                </a:spcAft>
                <a:defRPr/>
              </a:pPr>
              <a:t>19</a:t>
            </a:fld>
            <a:endParaRPr lang="en-US" altLang="en-US">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We would like to acknowledge the Centers for Disease Control and Prevention for supporting this work. </a:t>
            </a:r>
          </a:p>
          <a:p>
            <a:endParaRPr lang="en-US" altLang="en-US" dirty="0"/>
          </a:p>
          <a:p>
            <a:r>
              <a:rPr lang="en-US" altLang="en-US" dirty="0"/>
              <a:t>We would also like to thank the Patient Navigator Training Collaborative of the Colorado School of Public Health for generously sharing materials from their in-person training, which we have adapted for this module. </a:t>
            </a:r>
          </a:p>
          <a:p>
            <a:pPr eaLnBrk="1" hangingPunct="1">
              <a:spcBef>
                <a:spcPct val="0"/>
              </a:spcBef>
            </a:pPr>
            <a:endParaRPr lang="en-US" altLang="en-US" dirty="0"/>
          </a:p>
          <a:p>
            <a:pPr eaLnBrk="1" hangingPunct="1">
              <a:spcBef>
                <a:spcPct val="0"/>
              </a:spcBef>
            </a:pPr>
            <a:endParaRPr lang="en-US" altLang="en-US" dirty="0"/>
          </a:p>
        </p:txBody>
      </p:sp>
      <p:sp>
        <p:nvSpPr>
          <p:cNvPr id="675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1C01B407-1366-4494-BB6A-E3DD14AB3C7B}" type="slidenum">
              <a:rPr lang="en-US" altLang="en-US" smtClean="0">
                <a:latin typeface="Calibri" pitchFamily="34" charset="0"/>
              </a:rPr>
              <a:pPr fontAlgn="base">
                <a:spcBef>
                  <a:spcPct val="0"/>
                </a:spcBef>
                <a:spcAft>
                  <a:spcPct val="0"/>
                </a:spcAft>
                <a:defRPr/>
              </a:pPr>
              <a:t>2</a:t>
            </a:fld>
            <a:endParaRPr lang="en-US" altLang="en-US">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altLang="en-US" dirty="0"/>
              <a:t>One of the key components</a:t>
            </a:r>
            <a:r>
              <a:rPr lang="en-US" altLang="en-US" baseline="0" dirty="0"/>
              <a:t> of </a:t>
            </a:r>
            <a:r>
              <a:rPr lang="en-US" altLang="en-US" dirty="0"/>
              <a:t>the Affordable Care Act is the creation of Health Marketplaces or Exchanges. Every state must have Marketplace plans for those individuals who may not be covered by an employers plan or who prefer to get coverage on their own. </a:t>
            </a:r>
            <a:r>
              <a:rPr lang="en-US" dirty="0"/>
              <a:t>The Insurance Marketplace or “exchange” is described on healthcare.gov as a place where people without health coverage enroll in a high-quality plan online, by phone, or with a paper application.</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A. Exchanges are set up in every state and are either run by the state or the federal government</a:t>
            </a:r>
          </a:p>
          <a:p>
            <a:pPr eaLnBrk="1" fontAlgn="auto" hangingPunct="1">
              <a:spcBef>
                <a:spcPts val="0"/>
              </a:spcBef>
              <a:spcAft>
                <a:spcPts val="0"/>
              </a:spcAft>
              <a:defRPr/>
            </a:pPr>
            <a:r>
              <a:rPr lang="en-US" dirty="0"/>
              <a:t>B. They can only sell qualified health plans</a:t>
            </a:r>
          </a:p>
          <a:p>
            <a:pPr eaLnBrk="1" fontAlgn="auto" hangingPunct="1">
              <a:spcBef>
                <a:spcPts val="0"/>
              </a:spcBef>
              <a:spcAft>
                <a:spcPts val="0"/>
              </a:spcAft>
              <a:defRPr/>
            </a:pPr>
            <a:r>
              <a:rPr lang="en-US" dirty="0"/>
              <a:t>C. They must provide 10 essential health benefits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t>Marketplace plans can be Bronze, Silver, Gold,</a:t>
            </a:r>
            <a:r>
              <a:rPr lang="en-US" altLang="en-US" baseline="0" dirty="0"/>
              <a:t> </a:t>
            </a:r>
            <a:r>
              <a:rPr lang="en-US" altLang="en-US" dirty="0"/>
              <a:t>Platinum or Catastrophic, which are based on costs and services covered. The deductibles and cost sharing is different for each plan.</a:t>
            </a:r>
            <a:r>
              <a:rPr lang="en-US" altLang="en-US" baseline="0" dirty="0"/>
              <a:t> </a:t>
            </a:r>
            <a:r>
              <a:rPr lang="en-US" altLang="en-US" dirty="0"/>
              <a:t>Marketplace plans might be PPO, POS or HMO plans. They may also be EPO, or Exclusive Provider Organization plans – this means it is a</a:t>
            </a:r>
            <a:r>
              <a:rPr lang="en-US" dirty="0"/>
              <a:t> managed care plan where services are covered only if you use doctors, specialists, or hospitals in the plan’s network (except in an emergency).</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qualify for health coverage through the Marketplace, you: </a:t>
            </a:r>
          </a:p>
          <a:p>
            <a:pPr eaLnBrk="1" fontAlgn="auto" hangingPunct="1">
              <a:spcBef>
                <a:spcPts val="0"/>
              </a:spcBef>
              <a:spcAft>
                <a:spcPts val="0"/>
              </a:spcAft>
              <a:defRPr/>
            </a:pPr>
            <a:r>
              <a:rPr lang="en-US" dirty="0"/>
              <a:t> </a:t>
            </a:r>
          </a:p>
          <a:p>
            <a:pPr marL="228600" indent="-228600" eaLnBrk="1" fontAlgn="auto" hangingPunct="1">
              <a:spcBef>
                <a:spcPts val="0"/>
              </a:spcBef>
              <a:spcAft>
                <a:spcPts val="0"/>
              </a:spcAft>
              <a:buFontTx/>
              <a:buAutoNum type="alphaUcPeriod"/>
              <a:defRPr/>
            </a:pPr>
            <a:r>
              <a:rPr lang="en-US" dirty="0"/>
              <a:t>Must live in the United States</a:t>
            </a:r>
          </a:p>
          <a:p>
            <a:pPr marL="228600" indent="-228600" eaLnBrk="1" fontAlgn="auto" hangingPunct="1">
              <a:spcBef>
                <a:spcPts val="0"/>
              </a:spcBef>
              <a:spcAft>
                <a:spcPts val="0"/>
              </a:spcAft>
              <a:buFontTx/>
              <a:buAutoNum type="alphaUcPeriod"/>
              <a:defRPr/>
            </a:pPr>
            <a:r>
              <a:rPr lang="en-US" dirty="0"/>
              <a:t>Must be a U.S. citizen or national</a:t>
            </a:r>
          </a:p>
          <a:p>
            <a:pPr marL="228600" indent="-228600" eaLnBrk="1" fontAlgn="auto" hangingPunct="1">
              <a:spcBef>
                <a:spcPts val="0"/>
              </a:spcBef>
              <a:spcAft>
                <a:spcPts val="0"/>
              </a:spcAft>
              <a:buFontTx/>
              <a:buAutoNum type="alphaUcPeriod"/>
              <a:defRPr/>
            </a:pPr>
            <a:r>
              <a:rPr lang="en-US" dirty="0"/>
              <a:t>Can not be currently incarcerated</a:t>
            </a:r>
          </a:p>
          <a:p>
            <a:pPr marL="0" indent="0" eaLnBrk="1" fontAlgn="auto" hangingPunct="1">
              <a:spcBef>
                <a:spcPts val="0"/>
              </a:spcBef>
              <a:spcAft>
                <a:spcPts val="0"/>
              </a:spcAft>
              <a:buFontTx/>
              <a:buNone/>
              <a:defRPr/>
            </a:pPr>
            <a:endParaRPr lang="en-US" dirty="0"/>
          </a:p>
          <a:p>
            <a:pPr marL="0" indent="0" eaLnBrk="1" fontAlgn="auto" hangingPunct="1">
              <a:spcBef>
                <a:spcPts val="0"/>
              </a:spcBef>
              <a:spcAft>
                <a:spcPts val="0"/>
              </a:spcAft>
              <a:buFontTx/>
              <a:buNone/>
              <a:defRPr/>
            </a:pPr>
            <a:r>
              <a:rPr lang="en-US" dirty="0"/>
              <a:t>It is important to note that if patients have Medicare, they are not eligible to use the marketplace to buy a health or dental plan.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The exchanges are all available at Healthcare.gov.</a:t>
            </a:r>
            <a:r>
              <a:rPr lang="en-US" baseline="0" dirty="0"/>
              <a:t> </a:t>
            </a:r>
            <a:endParaRPr lang="en-US" altLang="en-US" dirty="0"/>
          </a:p>
          <a:p>
            <a:pPr eaLnBrk="1" hangingPunct="1">
              <a:spcBef>
                <a:spcPct val="0"/>
              </a:spcBef>
              <a:defRPr/>
            </a:pPr>
            <a:endParaRPr lang="en-US" altLang="en-US" dirty="0"/>
          </a:p>
          <a:p>
            <a:pPr eaLnBrk="1" hangingPunct="1">
              <a:spcBef>
                <a:spcPct val="0"/>
              </a:spcBef>
              <a:defRPr/>
            </a:pPr>
            <a:endParaRPr lang="en-US" alt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p:txBody>
      </p:sp>
      <p:sp>
        <p:nvSpPr>
          <p:cNvPr id="1136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530E257F-BCC7-44E8-B86C-3439BE3167B3}" type="slidenum">
              <a:rPr lang="en-US" altLang="en-US" smtClean="0">
                <a:latin typeface="Calibri" pitchFamily="34" charset="0"/>
              </a:rPr>
              <a:pPr fontAlgn="base">
                <a:spcBef>
                  <a:spcPct val="0"/>
                </a:spcBef>
                <a:spcAft>
                  <a:spcPct val="0"/>
                </a:spcAft>
                <a:defRPr/>
              </a:pPr>
              <a:t>20</a:t>
            </a:fld>
            <a:endParaRPr lang="en-US" altLang="en-US">
              <a:latin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defRPr/>
            </a:pPr>
            <a:r>
              <a:rPr lang="en-US" altLang="en-US" dirty="0"/>
              <a:t>Another key component of the Affordable Care Act is that all individual and small employer health plans must include these 10 essential health benefits. These include:</a:t>
            </a:r>
          </a:p>
          <a:p>
            <a:pPr marL="171450" indent="-171450" eaLnBrk="1" hangingPunct="1">
              <a:spcBef>
                <a:spcPct val="0"/>
              </a:spcBef>
              <a:buFont typeface="Arial" panose="020B0604020202020204" pitchFamily="34" charset="0"/>
              <a:buChar char="•"/>
              <a:defRPr/>
            </a:pPr>
            <a:r>
              <a:rPr lang="en-US" altLang="en-US" dirty="0"/>
              <a:t>Ambulatory Services</a:t>
            </a:r>
          </a:p>
          <a:p>
            <a:pPr marL="171450" indent="-171450" eaLnBrk="1" hangingPunct="1">
              <a:spcBef>
                <a:spcPct val="0"/>
              </a:spcBef>
              <a:buFont typeface="Arial" panose="020B0604020202020204" pitchFamily="34" charset="0"/>
              <a:buChar char="•"/>
              <a:defRPr/>
            </a:pPr>
            <a:r>
              <a:rPr lang="en-US" altLang="en-US" dirty="0"/>
              <a:t>Emergency Services</a:t>
            </a:r>
          </a:p>
          <a:p>
            <a:pPr marL="171450" indent="-171450" eaLnBrk="1" hangingPunct="1">
              <a:spcBef>
                <a:spcPct val="0"/>
              </a:spcBef>
              <a:buFont typeface="Arial" panose="020B0604020202020204" pitchFamily="34" charset="0"/>
              <a:buChar char="•"/>
              <a:defRPr/>
            </a:pPr>
            <a:r>
              <a:rPr lang="en-US" altLang="en-US" dirty="0"/>
              <a:t>Hospitalization</a:t>
            </a:r>
          </a:p>
          <a:p>
            <a:pPr marL="171450" indent="-171450" eaLnBrk="1" hangingPunct="1">
              <a:spcBef>
                <a:spcPct val="0"/>
              </a:spcBef>
              <a:buFont typeface="Arial" panose="020B0604020202020204" pitchFamily="34" charset="0"/>
              <a:buChar char="•"/>
              <a:defRPr/>
            </a:pPr>
            <a:r>
              <a:rPr lang="en-US" altLang="en-US" dirty="0"/>
              <a:t>Maternity and newborn care</a:t>
            </a:r>
          </a:p>
          <a:p>
            <a:pPr marL="171450" indent="-171450" eaLnBrk="1" hangingPunct="1">
              <a:spcBef>
                <a:spcPct val="0"/>
              </a:spcBef>
              <a:buFont typeface="Arial" panose="020B0604020202020204" pitchFamily="34" charset="0"/>
              <a:buChar char="•"/>
              <a:defRPr/>
            </a:pPr>
            <a:r>
              <a:rPr lang="en-US" altLang="en-US" dirty="0"/>
              <a:t>Mental Health, substance use and behavioral health treatment and services </a:t>
            </a:r>
          </a:p>
          <a:p>
            <a:pPr marL="171450" indent="-171450" eaLnBrk="1" hangingPunct="1">
              <a:spcBef>
                <a:spcPct val="0"/>
              </a:spcBef>
              <a:buFont typeface="Arial" panose="020B0604020202020204" pitchFamily="34" charset="0"/>
              <a:buChar char="•"/>
              <a:defRPr/>
            </a:pPr>
            <a:r>
              <a:rPr lang="en-US" altLang="en-US" dirty="0"/>
              <a:t>Prescription Drugs </a:t>
            </a:r>
          </a:p>
          <a:p>
            <a:pPr marL="171450" indent="-171450" eaLnBrk="1" hangingPunct="1">
              <a:spcBef>
                <a:spcPct val="0"/>
              </a:spcBef>
              <a:buFont typeface="Arial" panose="020B0604020202020204" pitchFamily="34" charset="0"/>
              <a:buChar char="•"/>
              <a:defRPr/>
            </a:pPr>
            <a:r>
              <a:rPr lang="en-US" altLang="en-US" dirty="0"/>
              <a:t>Rehabilitative and habilitative services and devices </a:t>
            </a:r>
          </a:p>
          <a:p>
            <a:pPr marL="171450" indent="-171450" eaLnBrk="1" hangingPunct="1">
              <a:spcBef>
                <a:spcPct val="0"/>
              </a:spcBef>
              <a:buFont typeface="Arial" panose="020B0604020202020204" pitchFamily="34" charset="0"/>
              <a:buChar char="•"/>
              <a:defRPr/>
            </a:pPr>
            <a:r>
              <a:rPr lang="en-US" altLang="en-US" dirty="0"/>
              <a:t>Laboratory services</a:t>
            </a:r>
          </a:p>
          <a:p>
            <a:pPr marL="171450" indent="-171450" eaLnBrk="1" hangingPunct="1">
              <a:spcBef>
                <a:spcPct val="0"/>
              </a:spcBef>
              <a:buFont typeface="Arial" panose="020B0604020202020204" pitchFamily="34" charset="0"/>
              <a:buChar char="•"/>
              <a:defRPr/>
            </a:pPr>
            <a:r>
              <a:rPr lang="en-US" altLang="en-US" dirty="0"/>
              <a:t>Preventive and wellness services and chronic disease management and</a:t>
            </a:r>
          </a:p>
          <a:p>
            <a:pPr marL="171450" indent="-171450" eaLnBrk="1" hangingPunct="1">
              <a:spcBef>
                <a:spcPct val="0"/>
              </a:spcBef>
              <a:buFont typeface="Arial" panose="020B0604020202020204" pitchFamily="34" charset="0"/>
              <a:buChar char="•"/>
              <a:defRPr/>
            </a:pPr>
            <a:r>
              <a:rPr lang="en-US" altLang="en-US" dirty="0"/>
              <a:t>Pediatric services, including oral and vision care</a:t>
            </a:r>
          </a:p>
          <a:p>
            <a:pPr eaLnBrk="1" hangingPunct="1">
              <a:spcBef>
                <a:spcPct val="0"/>
              </a:spcBef>
              <a:defRPr/>
            </a:pPr>
            <a:endParaRPr lang="en-US" altLang="en-US" dirty="0"/>
          </a:p>
          <a:p>
            <a:pPr eaLnBrk="1" hangingPunct="1">
              <a:spcBef>
                <a:spcPct val="0"/>
              </a:spcBef>
              <a:defRPr/>
            </a:pPr>
            <a:r>
              <a:rPr lang="en-US" altLang="en-US" dirty="0"/>
              <a:t>Plans will vary in how they define and package these 10 essential benefits. You may need to familiarize yourself with available plans in your state’s market place. </a:t>
            </a:r>
          </a:p>
        </p:txBody>
      </p:sp>
      <p:sp>
        <p:nvSpPr>
          <p:cNvPr id="1146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B8FB290C-1906-42AA-9D36-A31BDA99F76F}" type="slidenum">
              <a:rPr lang="en-US" altLang="en-US" smtClean="0">
                <a:latin typeface="Calibri" pitchFamily="34" charset="0"/>
              </a:rPr>
              <a:pPr fontAlgn="base">
                <a:spcBef>
                  <a:spcPct val="0"/>
                </a:spcBef>
                <a:spcAft>
                  <a:spcPct val="0"/>
                </a:spcAft>
                <a:defRPr/>
              </a:pPr>
              <a:t>21</a:t>
            </a:fld>
            <a:endParaRPr lang="en-US" altLang="en-US">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a:t>The law provides </a:t>
            </a:r>
            <a:r>
              <a:rPr lang="en-US" b="1" dirty="0"/>
              <a:t>more coverage  </a:t>
            </a:r>
            <a:r>
              <a:rPr lang="en-US" dirty="0"/>
              <a:t>that cancer patients, survivors, and their families can receive by:</a:t>
            </a:r>
          </a:p>
          <a:p>
            <a:pPr marL="171450" indent="-171450" eaLnBrk="1" fontAlgn="auto" hangingPunct="1">
              <a:spcBef>
                <a:spcPts val="0"/>
              </a:spcBef>
              <a:spcAft>
                <a:spcPts val="0"/>
              </a:spcAft>
              <a:buFont typeface="Arial" panose="020B0604020202020204" pitchFamily="34" charset="0"/>
              <a:buChar char="•"/>
              <a:defRPr/>
            </a:pPr>
            <a:r>
              <a:rPr lang="en-US" dirty="0"/>
              <a:t>Requiring all health plans sold in new health insurance marketplaces to cover essential benefits that include cancer screening, treatment, and follow-up care</a:t>
            </a:r>
          </a:p>
          <a:p>
            <a:pPr marL="171450" indent="-171450" eaLnBrk="1" fontAlgn="auto" hangingPunct="1">
              <a:spcBef>
                <a:spcPts val="0"/>
              </a:spcBef>
              <a:spcAft>
                <a:spcPts val="0"/>
              </a:spcAft>
              <a:buFont typeface="Arial" panose="020B0604020202020204" pitchFamily="34" charset="0"/>
              <a:buChar char="•"/>
              <a:defRPr/>
            </a:pPr>
            <a:r>
              <a:rPr lang="en-US" dirty="0"/>
              <a:t>Making proven cancer screenings and other preventive care available at no cost to people in new plans, in Medicare, or who are newly eligible for Medicaid</a:t>
            </a:r>
          </a:p>
          <a:p>
            <a:pPr marL="171450" indent="-171450" eaLnBrk="1" fontAlgn="auto" hangingPunct="1">
              <a:spcBef>
                <a:spcPts val="0"/>
              </a:spcBef>
              <a:spcAft>
                <a:spcPts val="0"/>
              </a:spcAft>
              <a:buFont typeface="Arial" panose="020B0604020202020204" pitchFamily="34" charset="0"/>
              <a:buChar char="•"/>
              <a:defRPr/>
            </a:pPr>
            <a:r>
              <a:rPr lang="en-US" dirty="0"/>
              <a:t>Making sure that Medicare covers a yearly check-up to discuss disease prevention and ways to stay healthy</a:t>
            </a:r>
          </a:p>
          <a:p>
            <a:pPr marL="171450" indent="-171450" eaLnBrk="1" fontAlgn="auto" hangingPunct="1">
              <a:spcBef>
                <a:spcPts val="0"/>
              </a:spcBef>
              <a:spcAft>
                <a:spcPts val="0"/>
              </a:spcAft>
              <a:buFont typeface="Arial" panose="020B0604020202020204" pitchFamily="34" charset="0"/>
              <a:buChar char="•"/>
              <a:defRPr/>
            </a:pPr>
            <a:r>
              <a:rPr lang="en-US" dirty="0"/>
              <a:t>Closing the hole in Medicare Part D that forced seniors to pay high costs for prescription drugs and</a:t>
            </a:r>
          </a:p>
          <a:p>
            <a:pPr marL="171450" indent="-171450" eaLnBrk="1" fontAlgn="auto" hangingPunct="1">
              <a:spcBef>
                <a:spcPts val="0"/>
              </a:spcBef>
              <a:spcAft>
                <a:spcPts val="0"/>
              </a:spcAft>
              <a:buFont typeface="Arial" panose="020B0604020202020204" pitchFamily="34" charset="0"/>
              <a:buChar char="•"/>
              <a:defRPr/>
            </a:pPr>
            <a:r>
              <a:rPr lang="en-US" dirty="0"/>
              <a:t>Making coverage available for patients who participate in clinical trials</a:t>
            </a:r>
          </a:p>
          <a:p>
            <a:pPr eaLnBrk="1" fontAlgn="auto" hangingPunct="1">
              <a:spcBef>
                <a:spcPts val="0"/>
              </a:spcBef>
              <a:spcAft>
                <a:spcPts val="0"/>
              </a:spcAft>
              <a:defRPr/>
            </a:pPr>
            <a:endParaRPr lang="en-US" dirty="0"/>
          </a:p>
        </p:txBody>
      </p:sp>
      <p:sp>
        <p:nvSpPr>
          <p:cNvPr id="1085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A08A57F7-EF08-49F9-BB4C-45F55EAD4234}" type="slidenum">
              <a:rPr lang="en-US" altLang="en-US" smtClean="0">
                <a:latin typeface="Calibri" pitchFamily="34" charset="0"/>
              </a:rPr>
              <a:pPr fontAlgn="base">
                <a:spcBef>
                  <a:spcPct val="0"/>
                </a:spcBef>
                <a:spcAft>
                  <a:spcPct val="0"/>
                </a:spcAft>
                <a:defRPr/>
              </a:pPr>
              <a:t>22</a:t>
            </a:fld>
            <a:endParaRPr lang="en-US" altLang="en-US">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a:t>The new law makes health coverage </a:t>
            </a:r>
            <a:r>
              <a:rPr lang="en-US" b="1" dirty="0"/>
              <a:t>more affordable </a:t>
            </a:r>
            <a:r>
              <a:rPr lang="en-US" dirty="0"/>
              <a:t>by:</a:t>
            </a:r>
          </a:p>
          <a:p>
            <a:pPr marL="171450" indent="-171450" eaLnBrk="1" fontAlgn="auto" hangingPunct="1">
              <a:spcBef>
                <a:spcPts val="0"/>
              </a:spcBef>
              <a:spcAft>
                <a:spcPts val="0"/>
              </a:spcAft>
              <a:buFont typeface="Arial" panose="020B0604020202020204" pitchFamily="34" charset="0"/>
              <a:buChar char="•"/>
              <a:defRPr/>
            </a:pPr>
            <a:r>
              <a:rPr lang="en-US" dirty="0"/>
              <a:t>Removing dollar limits on care and benefits. Insurance companies can no longer limit the amount they will pay for a patient’s care over a year or over that person’s lifetime.</a:t>
            </a:r>
          </a:p>
          <a:p>
            <a:pPr marL="171450" indent="-171450" eaLnBrk="1" fontAlgn="auto" hangingPunct="1">
              <a:spcBef>
                <a:spcPts val="0"/>
              </a:spcBef>
              <a:spcAft>
                <a:spcPts val="0"/>
              </a:spcAft>
              <a:buFont typeface="Arial" panose="020B0604020202020204" pitchFamily="34" charset="0"/>
              <a:buChar char="•"/>
              <a:defRPr/>
            </a:pPr>
            <a:r>
              <a:rPr lang="en-US" dirty="0"/>
              <a:t>Ending higher charges for people who are ill. Health plans can no longer charge sick people more for coverage than healthy people.</a:t>
            </a:r>
          </a:p>
          <a:p>
            <a:pPr marL="171450" indent="-171450" eaLnBrk="1" fontAlgn="auto" hangingPunct="1">
              <a:spcBef>
                <a:spcPts val="0"/>
              </a:spcBef>
              <a:spcAft>
                <a:spcPts val="0"/>
              </a:spcAft>
              <a:buFont typeface="Arial" panose="020B0604020202020204" pitchFamily="34" charset="0"/>
              <a:buChar char="•"/>
              <a:defRPr/>
            </a:pPr>
            <a:r>
              <a:rPr lang="en-US" dirty="0"/>
              <a:t>Limiting the amount patients must pay in out-of-pocket costs and deductibles and</a:t>
            </a:r>
          </a:p>
          <a:p>
            <a:pPr marL="171450" indent="-171450" eaLnBrk="1" fontAlgn="auto" hangingPunct="1">
              <a:spcBef>
                <a:spcPts val="0"/>
              </a:spcBef>
              <a:spcAft>
                <a:spcPts val="0"/>
              </a:spcAft>
              <a:buFont typeface="Arial" panose="020B0604020202020204" pitchFamily="34" charset="0"/>
              <a:buChar char="•"/>
              <a:defRPr/>
            </a:pPr>
            <a:r>
              <a:rPr lang="en-US" dirty="0"/>
              <a:t>Helping people and families with low to moderate incomes buy health insurance</a:t>
            </a:r>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p:txBody>
      </p:sp>
      <p:sp>
        <p:nvSpPr>
          <p:cNvPr id="1085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A08A57F7-EF08-49F9-BB4C-45F55EAD4234}" type="slidenum">
              <a:rPr lang="en-US" altLang="en-US" smtClean="0">
                <a:latin typeface="Calibri" pitchFamily="34" charset="0"/>
              </a:rPr>
              <a:pPr fontAlgn="base">
                <a:spcBef>
                  <a:spcPct val="0"/>
                </a:spcBef>
                <a:spcAft>
                  <a:spcPct val="0"/>
                </a:spcAft>
                <a:defRPr/>
              </a:pPr>
              <a:t>23</a:t>
            </a:fld>
            <a:endParaRPr lang="en-US" altLang="en-US">
              <a:latin typeface="Calibri"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a:t>The new law makes health coverage </a:t>
            </a:r>
            <a:r>
              <a:rPr lang="en-US" b="1" dirty="0"/>
              <a:t>more easily accessible</a:t>
            </a:r>
            <a:r>
              <a:rPr lang="en-US" dirty="0"/>
              <a:t> by:</a:t>
            </a:r>
          </a:p>
          <a:p>
            <a:pPr marL="171450" indent="-171450" eaLnBrk="1" fontAlgn="auto" hangingPunct="1">
              <a:spcBef>
                <a:spcPts val="0"/>
              </a:spcBef>
              <a:spcAft>
                <a:spcPts val="0"/>
              </a:spcAft>
              <a:buFont typeface="Arial" panose="020B0604020202020204" pitchFamily="34" charset="0"/>
              <a:buChar char="•"/>
              <a:defRPr/>
            </a:pPr>
            <a:r>
              <a:rPr lang="en-US" dirty="0"/>
              <a:t>Covering children to stay on their parent’s insurance until the age of 26. Insurance companies can no longer deny coverage to children with pre-existing conditions such as cancer or diabetes. No one will be denied coverage because of their medical history. </a:t>
            </a:r>
          </a:p>
          <a:p>
            <a:pPr marL="171450" indent="-171450" eaLnBrk="1" fontAlgn="auto" hangingPunct="1">
              <a:spcBef>
                <a:spcPts val="0"/>
              </a:spcBef>
              <a:spcAft>
                <a:spcPts val="0"/>
              </a:spcAft>
              <a:buFont typeface="Arial" panose="020B0604020202020204" pitchFamily="34" charset="0"/>
              <a:buChar char="•"/>
              <a:defRPr/>
            </a:pPr>
            <a:r>
              <a:rPr lang="en-US" dirty="0"/>
              <a:t>Ending rescissions. Insurance plans can no longer rescind, or stop, coverage because a patient gets sick.</a:t>
            </a:r>
          </a:p>
          <a:p>
            <a:pPr marL="171450" indent="-171450" eaLnBrk="1" fontAlgn="auto" hangingPunct="1">
              <a:spcBef>
                <a:spcPts val="0"/>
              </a:spcBef>
              <a:spcAft>
                <a:spcPts val="0"/>
              </a:spcAft>
              <a:buFont typeface="Arial" panose="020B0604020202020204" pitchFamily="34" charset="0"/>
              <a:buChar char="•"/>
              <a:defRPr/>
            </a:pPr>
            <a:r>
              <a:rPr lang="en-US" dirty="0"/>
              <a:t>Creating health insurance marketplaces run</a:t>
            </a:r>
            <a:r>
              <a:rPr lang="en-US" baseline="0" dirty="0"/>
              <a:t> by the state or the federal government</a:t>
            </a:r>
            <a:r>
              <a:rPr lang="en-US" dirty="0"/>
              <a:t>. Online marketplaces will let people shop for insurance and compare health plans by quality</a:t>
            </a:r>
            <a:r>
              <a:rPr lang="en-US" baseline="0" dirty="0"/>
              <a:t> </a:t>
            </a:r>
            <a:r>
              <a:rPr lang="en-US" dirty="0"/>
              <a:t>and price</a:t>
            </a:r>
            <a:r>
              <a:rPr lang="en-US" baseline="0" dirty="0"/>
              <a:t> and </a:t>
            </a:r>
            <a:endParaRPr lang="en-US" dirty="0"/>
          </a:p>
          <a:p>
            <a:pPr marL="171450" indent="-171450" eaLnBrk="1" fontAlgn="auto" hangingPunct="1">
              <a:spcBef>
                <a:spcPts val="0"/>
              </a:spcBef>
              <a:spcAft>
                <a:spcPts val="0"/>
              </a:spcAft>
              <a:buFont typeface="Arial" panose="020B0604020202020204" pitchFamily="34" charset="0"/>
              <a:buChar char="•"/>
              <a:defRPr/>
            </a:pPr>
            <a:r>
              <a:rPr lang="en-US" dirty="0"/>
              <a:t>Giving states the option to cover more low-income, uninsured people through Medicaid</a:t>
            </a:r>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p:txBody>
      </p:sp>
      <p:sp>
        <p:nvSpPr>
          <p:cNvPr id="1085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A08A57F7-EF08-49F9-BB4C-45F55EAD4234}" type="slidenum">
              <a:rPr lang="en-US" altLang="en-US" smtClean="0">
                <a:latin typeface="Calibri" pitchFamily="34" charset="0"/>
              </a:rPr>
              <a:pPr fontAlgn="base">
                <a:spcBef>
                  <a:spcPct val="0"/>
                </a:spcBef>
                <a:spcAft>
                  <a:spcPct val="0"/>
                </a:spcAft>
                <a:defRPr/>
              </a:pPr>
              <a:t>24</a:t>
            </a:fld>
            <a:endParaRPr lang="en-US" altLang="en-US">
              <a:latin typeface="Calibri"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a:t>The law will make health insurance </a:t>
            </a:r>
            <a:r>
              <a:rPr lang="en-US" b="1" dirty="0"/>
              <a:t>easier to understand </a:t>
            </a:r>
            <a:r>
              <a:rPr lang="en-US" dirty="0"/>
              <a:t>for many people by:</a:t>
            </a:r>
          </a:p>
          <a:p>
            <a:pPr marL="171450" indent="-171450" eaLnBrk="1" fontAlgn="auto" hangingPunct="1">
              <a:spcBef>
                <a:spcPts val="0"/>
              </a:spcBef>
              <a:spcAft>
                <a:spcPts val="0"/>
              </a:spcAft>
              <a:buFont typeface="Arial" panose="020B0604020202020204" pitchFamily="34" charset="0"/>
              <a:buChar char="•"/>
              <a:defRPr/>
            </a:pPr>
            <a:r>
              <a:rPr lang="en-US" dirty="0"/>
              <a:t>Making more information available. Insurance companies are required to give consumers more information than before about their plans.</a:t>
            </a:r>
          </a:p>
          <a:p>
            <a:pPr marL="171450" indent="-171450" eaLnBrk="1" fontAlgn="auto" hangingPunct="1">
              <a:spcBef>
                <a:spcPts val="0"/>
              </a:spcBef>
              <a:spcAft>
                <a:spcPts val="0"/>
              </a:spcAft>
              <a:buFont typeface="Arial" panose="020B0604020202020204" pitchFamily="34" charset="0"/>
              <a:buChar char="•"/>
              <a:defRPr/>
            </a:pPr>
            <a:r>
              <a:rPr lang="en-US" dirty="0"/>
              <a:t>Grouping health plans based on level of coverage. Plans offered in the health insurance marketplaces will be labeled as platinum, gold, silver, or bronze based on the level of coverage they offer. and</a:t>
            </a:r>
          </a:p>
          <a:p>
            <a:pPr marL="171450" indent="-171450" eaLnBrk="1" fontAlgn="auto" hangingPunct="1">
              <a:spcBef>
                <a:spcPts val="0"/>
              </a:spcBef>
              <a:spcAft>
                <a:spcPts val="0"/>
              </a:spcAft>
              <a:buFont typeface="Arial" panose="020B0604020202020204" pitchFamily="34" charset="0"/>
              <a:buChar char="•"/>
              <a:defRPr/>
            </a:pPr>
            <a:r>
              <a:rPr lang="en-US" dirty="0"/>
              <a:t>Giving patients new rights to appeal claims that are denied by their insurer.</a:t>
            </a:r>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p:txBody>
      </p:sp>
      <p:sp>
        <p:nvSpPr>
          <p:cNvPr id="1085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A08A57F7-EF08-49F9-BB4C-45F55EAD4234}" type="slidenum">
              <a:rPr lang="en-US" altLang="en-US" smtClean="0">
                <a:latin typeface="Calibri" pitchFamily="34" charset="0"/>
              </a:rPr>
              <a:pPr fontAlgn="base">
                <a:spcBef>
                  <a:spcPct val="0"/>
                </a:spcBef>
                <a:spcAft>
                  <a:spcPct val="0"/>
                </a:spcAft>
                <a:defRPr/>
              </a:pPr>
              <a:t>25</a:t>
            </a:fld>
            <a:endParaRPr lang="en-US" altLang="en-US">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In this lesson you learned to:</a:t>
            </a:r>
          </a:p>
          <a:p>
            <a:r>
              <a:rPr lang="en-US" altLang="en-US" dirty="0"/>
              <a:t>Understand how health insurance works</a:t>
            </a:r>
          </a:p>
          <a:p>
            <a:r>
              <a:rPr lang="en-US" altLang="en-US" dirty="0"/>
              <a:t>Define key insurance terms</a:t>
            </a:r>
          </a:p>
          <a:p>
            <a:r>
              <a:rPr lang="en-US" altLang="en-US" dirty="0"/>
              <a:t>Describe public and private health insurance options, including patient eligibility</a:t>
            </a:r>
          </a:p>
          <a:p>
            <a:pPr eaLnBrk="1" hangingPunct="1">
              <a:spcBef>
                <a:spcPct val="0"/>
              </a:spcBef>
            </a:pPr>
            <a:endParaRPr lang="en-US" altLang="en-US" dirty="0"/>
          </a:p>
        </p:txBody>
      </p:sp>
      <p:sp>
        <p:nvSpPr>
          <p:cNvPr id="1167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BC95F8F0-B36E-4E51-B95C-E98FCC88DCC5}" type="slidenum">
              <a:rPr lang="en-US" altLang="en-US" smtClean="0">
                <a:latin typeface="Calibri" pitchFamily="34" charset="0"/>
              </a:rPr>
              <a:pPr fontAlgn="base">
                <a:spcBef>
                  <a:spcPct val="0"/>
                </a:spcBef>
                <a:spcAft>
                  <a:spcPct val="0"/>
                </a:spcAft>
                <a:defRPr/>
              </a:pPr>
              <a:t>26</a:t>
            </a:fld>
            <a:endParaRPr lang="en-US" altLang="en-US">
              <a:latin typeface="Calibri"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27</a:t>
            </a:fld>
            <a:endParaRPr lang="en-US"/>
          </a:p>
        </p:txBody>
      </p:sp>
    </p:spTree>
    <p:extLst>
      <p:ext uri="{BB962C8B-B14F-4D97-AF65-F5344CB8AC3E}">
        <p14:creationId xmlns:p14="http://schemas.microsoft.com/office/powerpoint/2010/main" val="3852815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lesson covers the following Core Competencies for Patient Navigators:</a:t>
            </a:r>
            <a:endParaRPr lang="en-US" altLang="en-US" sz="800" dirty="0"/>
          </a:p>
          <a:p>
            <a:r>
              <a:rPr lang="en-US" altLang="en-US" dirty="0"/>
              <a:t>2.6 Demonstrate general understanding of health care payment structure, financing and where to refer patients for answers regarding insurance coverage and financial assistance </a:t>
            </a:r>
          </a:p>
          <a:p>
            <a:pPr eaLnBrk="1" hangingPunct="1">
              <a:spcBef>
                <a:spcPct val="0"/>
              </a:spcBef>
            </a:pPr>
            <a:endParaRPr lang="en-US" altLang="en-US" dirty="0"/>
          </a:p>
        </p:txBody>
      </p:sp>
      <p:sp>
        <p:nvSpPr>
          <p:cNvPr id="686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F4797276-7317-41A7-AE56-6C7D9C5FAC83}" type="slidenum">
              <a:rPr lang="en-US" altLang="en-US" smtClean="0">
                <a:latin typeface="Calibri" pitchFamily="34" charset="0"/>
              </a:rPr>
              <a:pPr fontAlgn="base">
                <a:spcBef>
                  <a:spcPct val="0"/>
                </a:spcBef>
                <a:spcAft>
                  <a:spcPct val="0"/>
                </a:spcAft>
                <a:defRPr/>
              </a:pPr>
              <a:t>3</a:t>
            </a:fld>
            <a:endParaRPr lang="en-US" altLang="en-US">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After completing this lesson, you will be able to:</a:t>
            </a:r>
          </a:p>
          <a:p>
            <a:endParaRPr lang="en-US" altLang="en-US" dirty="0"/>
          </a:p>
          <a:p>
            <a:r>
              <a:rPr lang="en-US" altLang="en-US" dirty="0"/>
              <a:t>Understand how health insurance works</a:t>
            </a:r>
          </a:p>
          <a:p>
            <a:r>
              <a:rPr lang="en-US" altLang="en-US" dirty="0"/>
              <a:t>Define key insurance terms</a:t>
            </a:r>
          </a:p>
          <a:p>
            <a:r>
              <a:rPr lang="en-US" altLang="en-US" dirty="0"/>
              <a:t>Describe public and private health insurance options, including patient eligibility</a:t>
            </a:r>
          </a:p>
        </p:txBody>
      </p:sp>
      <p:sp>
        <p:nvSpPr>
          <p:cNvPr id="706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4446A826-20A2-4D1B-93BC-6CB153932CE9}" type="slidenum">
              <a:rPr lang="en-US" altLang="en-US" smtClean="0">
                <a:latin typeface="Calibri" pitchFamily="34" charset="0"/>
              </a:rPr>
              <a:pPr fontAlgn="base">
                <a:spcBef>
                  <a:spcPct val="0"/>
                </a:spcBef>
                <a:spcAft>
                  <a:spcPct val="0"/>
                </a:spcAft>
                <a:defRPr/>
              </a:pPr>
              <a:t>4</a:t>
            </a:fld>
            <a:endParaRPr lang="en-US" altLang="en-US">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The financing of health care, or how it’s paid for, centers around two streams of money: the collection of money for health care,</a:t>
            </a:r>
            <a:r>
              <a:rPr lang="en-US" altLang="en-US" baseline="0" dirty="0"/>
              <a:t> or </a:t>
            </a:r>
            <a:r>
              <a:rPr lang="en-US" altLang="en-US" dirty="0"/>
              <a:t>money going in, and the reimbursement of health service providers for health care,</a:t>
            </a:r>
            <a:r>
              <a:rPr lang="en-US" altLang="en-US" baseline="0" dirty="0"/>
              <a:t> or </a:t>
            </a:r>
            <a:r>
              <a:rPr lang="en-US" altLang="en-US" dirty="0"/>
              <a:t>money going out. In the US, the responsibility for these two functions is shared by private insurance companies and the government, both of which are known as “payers.” So, the US can be thought of as a “multi-payer system.”</a:t>
            </a:r>
          </a:p>
          <a:p>
            <a:pPr eaLnBrk="1" hangingPunct="1">
              <a:spcBef>
                <a:spcPct val="0"/>
              </a:spcBef>
            </a:pPr>
            <a:r>
              <a:rPr lang="en-US" altLang="en-US" dirty="0"/>
              <a:t> </a:t>
            </a:r>
          </a:p>
          <a:p>
            <a:pPr eaLnBrk="1" hangingPunct="1">
              <a:spcBef>
                <a:spcPct val="0"/>
              </a:spcBef>
            </a:pPr>
            <a:r>
              <a:rPr lang="en-US" altLang="en-US" dirty="0"/>
              <a:t>Healthcare is expensive. Even diagnosing and treating a short-term illness can cost thousands of dollars. Health insurance is a way to spread out the cost of healthcare among a group of people. The premiums we pay each month create a pool of money so when someone in the group is sick or injured, money from the pool pays for their healthcare. Some people pay in more than they ever use. Some of us get back more than we pay in.</a:t>
            </a:r>
          </a:p>
          <a:p>
            <a:pPr eaLnBrk="1" hangingPunct="1">
              <a:spcBef>
                <a:spcPct val="0"/>
              </a:spcBef>
            </a:pPr>
            <a:endParaRPr lang="en-US" altLang="en-US" dirty="0"/>
          </a:p>
          <a:p>
            <a:pPr eaLnBrk="1" hangingPunct="1">
              <a:spcBef>
                <a:spcPct val="0"/>
              </a:spcBef>
            </a:pPr>
            <a:r>
              <a:rPr lang="en-US" altLang="en-US" dirty="0"/>
              <a:t>Insurance is expensive because healthcare costs are high. With high healthcare costs, the pool of money needs to be big enough to cover costs when people get sick. The pool of money also needs to be big enough to cover those without health insurance or those who get healthcare at a reduced cost.</a:t>
            </a:r>
          </a:p>
          <a:p>
            <a:pPr eaLnBrk="1" hangingPunct="1">
              <a:spcBef>
                <a:spcPct val="0"/>
              </a:spcBef>
            </a:pPr>
            <a:endParaRPr lang="en-US" altLang="en-US" dirty="0"/>
          </a:p>
        </p:txBody>
      </p:sp>
      <p:sp>
        <p:nvSpPr>
          <p:cNvPr id="962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9E8B971F-C4F2-4EFB-B7F0-6F31008CD32D}" type="slidenum">
              <a:rPr lang="en-US" altLang="en-US" smtClean="0">
                <a:latin typeface="Calibri" pitchFamily="34" charset="0"/>
              </a:rPr>
              <a:pPr fontAlgn="base">
                <a:spcBef>
                  <a:spcPct val="0"/>
                </a:spcBef>
                <a:spcAft>
                  <a:spcPct val="0"/>
                </a:spcAft>
                <a:defRPr/>
              </a:pPr>
              <a:t>5</a:t>
            </a:fld>
            <a:endParaRPr lang="en-US" altLang="en-US">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Let’s go over some important insurance terms you will want to be familiar with: </a:t>
            </a:r>
          </a:p>
          <a:p>
            <a:endParaRPr lang="en-US" altLang="en-US" dirty="0"/>
          </a:p>
          <a:p>
            <a:r>
              <a:rPr lang="en-US" altLang="en-US" dirty="0"/>
              <a:t>Copayment or copay is an amount of money that a person with health insurance has to pay at the time of each visit to a doctor or when buying medicine. For example, a patient may have to pay a $25 copay</a:t>
            </a:r>
            <a:r>
              <a:rPr lang="en-US" altLang="en-US" baseline="0" dirty="0"/>
              <a:t> for each visit to the primary care provider, and $35 for each visit to a specialist. </a:t>
            </a:r>
            <a:endParaRPr lang="en-US" altLang="en-US" dirty="0"/>
          </a:p>
          <a:p>
            <a:endParaRPr lang="en-US" altLang="en-US" dirty="0"/>
          </a:p>
          <a:p>
            <a:r>
              <a:rPr lang="en-US" altLang="en-US" dirty="0"/>
              <a:t>Co-insurance is an agreement between the patient and the insurer to both take on risk as well as payment responsibility. For example, a patient may be responsible for paying 30% of a hospital stay and the insurance company pays 70%. </a:t>
            </a:r>
          </a:p>
          <a:p>
            <a:endParaRPr lang="en-US" altLang="en-US" dirty="0"/>
          </a:p>
          <a:p>
            <a:r>
              <a:rPr lang="en-US" altLang="en-US" dirty="0"/>
              <a:t>Deductible is the amount a patient may owe for health care services that their health insurance or plan covers before their health insurance or plan begins to pay. So, if a patient has a $1,000 deductible, the</a:t>
            </a:r>
            <a:r>
              <a:rPr lang="en-US" altLang="en-US" baseline="0" dirty="0"/>
              <a:t> patient will have to pay $1,000 from her own pocket before insurance will start covering services.</a:t>
            </a:r>
            <a:r>
              <a:rPr lang="en-US" altLang="en-US" dirty="0"/>
              <a:t> </a:t>
            </a:r>
          </a:p>
          <a:p>
            <a:endParaRPr lang="en-US" altLang="en-US" dirty="0"/>
          </a:p>
          <a:p>
            <a:r>
              <a:rPr lang="en-US" altLang="en-US" dirty="0"/>
              <a:t>A premium is the amount that must be paid for by the patient for a health insurance or plan. A patient and/or their employer usually pay it monthly, quarterly or yearly. </a:t>
            </a:r>
          </a:p>
          <a:p>
            <a:endParaRPr lang="en-US" altLang="en-US" dirty="0"/>
          </a:p>
          <a:p>
            <a:r>
              <a:rPr lang="en-US" altLang="en-US" dirty="0"/>
              <a:t>A list of common health insurance definitions can be found in the resources section of</a:t>
            </a:r>
            <a:r>
              <a:rPr lang="en-US" altLang="en-US" baseline="0" dirty="0"/>
              <a:t> the learning management system</a:t>
            </a:r>
            <a:r>
              <a:rPr lang="en-US" altLang="en-US" dirty="0"/>
              <a:t>. </a:t>
            </a:r>
          </a:p>
          <a:p>
            <a:endParaRPr lang="en-US" altLang="en-US" dirty="0"/>
          </a:p>
          <a:p>
            <a:endParaRPr lang="en-US" altLang="en-US" dirty="0"/>
          </a:p>
        </p:txBody>
      </p:sp>
      <p:sp>
        <p:nvSpPr>
          <p:cNvPr id="4" name="Slide Number Placeholder 3"/>
          <p:cNvSpPr>
            <a:spLocks noGrp="1"/>
          </p:cNvSpPr>
          <p:nvPr>
            <p:ph type="sldNum" sz="quarter" idx="5"/>
          </p:nvPr>
        </p:nvSpPr>
        <p:spPr/>
        <p:txBody>
          <a:bodyPr/>
          <a:lstStyle/>
          <a:p>
            <a:pPr>
              <a:defRPr/>
            </a:pPr>
            <a:fld id="{FF0EDC2C-6DE2-4BFD-8D3F-FA2DBAFFDA9A}"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There are different types of health insurance. We will first describe Public Health Insurance.</a:t>
            </a:r>
          </a:p>
          <a:p>
            <a:pPr eaLnBrk="1" hangingPunct="1">
              <a:spcBef>
                <a:spcPct val="0"/>
              </a:spcBef>
            </a:pPr>
            <a:endParaRPr lang="en-US" altLang="en-US" dirty="0"/>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a:t>Medicare is a federal program that covers individuals aged 65 and over, as well as some disabled individuals.</a:t>
            </a:r>
            <a:r>
              <a:rPr lang="en-US" altLang="en-US" baseline="0" dirty="0"/>
              <a:t> </a:t>
            </a:r>
            <a:r>
              <a:rPr lang="en-US" altLang="en-US" dirty="0"/>
              <a:t>Medicare is a single-payer program administered by the government; single-payer refers to the idea that there is only one entity (the</a:t>
            </a:r>
            <a:r>
              <a:rPr lang="en-US" altLang="en-US" baseline="0" dirty="0"/>
              <a:t> </a:t>
            </a:r>
            <a:r>
              <a:rPr lang="en-US" altLang="en-US" dirty="0"/>
              <a:t>government) performing the insurance function of reimbursement. Overall, seniors pay about 22% of their income for health care costs despite their Medicare coverage.</a:t>
            </a:r>
          </a:p>
          <a:p>
            <a:pPr eaLnBrk="1" hangingPunct="1">
              <a:spcBef>
                <a:spcPct val="0"/>
              </a:spcBef>
            </a:pPr>
            <a:endParaRPr lang="en-US" altLang="en-US" dirty="0"/>
          </a:p>
          <a:p>
            <a:pPr eaLnBrk="1" hangingPunct="1">
              <a:spcBef>
                <a:spcPct val="0"/>
              </a:spcBef>
            </a:pPr>
            <a:r>
              <a:rPr lang="en-US" altLang="en-US" dirty="0"/>
              <a:t>Medicare</a:t>
            </a:r>
            <a:r>
              <a:rPr lang="en-US" altLang="en-US" baseline="0" dirty="0"/>
              <a:t> is divided into 4 parts. </a:t>
            </a:r>
          </a:p>
          <a:p>
            <a:pPr eaLnBrk="1" hangingPunct="1">
              <a:spcBef>
                <a:spcPct val="0"/>
              </a:spcBef>
            </a:pPr>
            <a:r>
              <a:rPr lang="en-US" altLang="en-US" dirty="0"/>
              <a:t>Medicare Part A covers hospital services, Medicare Part B covers physician services, and Medicare Part D offers a prescription drug benefit.</a:t>
            </a:r>
          </a:p>
          <a:p>
            <a:pPr eaLnBrk="1" hangingPunct="1">
              <a:spcBef>
                <a:spcPct val="0"/>
              </a:spcBef>
            </a:pPr>
            <a:r>
              <a:rPr lang="en-US" altLang="en-US" dirty="0"/>
              <a:t>Medicare Part C refers to Medicare Advantage. These are Health Maintenance Organizations that administer</a:t>
            </a:r>
            <a:r>
              <a:rPr lang="en-US" altLang="en-US" baseline="0" dirty="0"/>
              <a:t> </a:t>
            </a:r>
            <a:r>
              <a:rPr lang="en-US" altLang="en-US" dirty="0"/>
              <a:t>Medicare benefits.</a:t>
            </a:r>
          </a:p>
          <a:p>
            <a:pPr eaLnBrk="1" hangingPunct="1">
              <a:spcBef>
                <a:spcPct val="0"/>
              </a:spcBef>
            </a:pPr>
            <a:endParaRPr lang="en-US" altLang="en-US" dirty="0"/>
          </a:p>
          <a:p>
            <a:pPr eaLnBrk="1" hangingPunct="1">
              <a:spcBef>
                <a:spcPct val="0"/>
              </a:spcBef>
            </a:pPr>
            <a:r>
              <a:rPr lang="en-US" altLang="en-US" dirty="0"/>
              <a:t>Medicare is financed, or paid for, by federal income taxes, a payroll tax shared by employers and employees, and individual enrollee premiums for parts B</a:t>
            </a:r>
          </a:p>
          <a:p>
            <a:pPr eaLnBrk="1" hangingPunct="1">
              <a:spcBef>
                <a:spcPct val="0"/>
              </a:spcBef>
            </a:pPr>
            <a:r>
              <a:rPr lang="en-US" altLang="en-US" dirty="0"/>
              <a:t>and D.</a:t>
            </a:r>
          </a:p>
          <a:p>
            <a:pPr eaLnBrk="1" hangingPunct="1">
              <a:spcBef>
                <a:spcPct val="0"/>
              </a:spcBef>
            </a:pPr>
            <a:r>
              <a:rPr lang="en-US" altLang="en-US" dirty="0"/>
              <a:t> </a:t>
            </a:r>
          </a:p>
          <a:p>
            <a:pPr eaLnBrk="1" hangingPunct="1">
              <a:spcBef>
                <a:spcPct val="0"/>
              </a:spcBef>
            </a:pPr>
            <a:r>
              <a:rPr lang="en-US" altLang="en-US" dirty="0"/>
              <a:t>There are gaps in Medicare coverage, including incomplete coverage for skilled nursing facilities, and no coverage for dental, hearing, or vision care. Because of this, many enrollees buy supplemental insurance.</a:t>
            </a:r>
          </a:p>
          <a:p>
            <a:pPr eaLnBrk="1" hangingPunct="1">
              <a:spcBef>
                <a:spcPct val="0"/>
              </a:spcBef>
            </a:pPr>
            <a:endParaRPr lang="en-US" altLang="en-US" dirty="0"/>
          </a:p>
        </p:txBody>
      </p:sp>
      <p:sp>
        <p:nvSpPr>
          <p:cNvPr id="972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5B31C385-A8E1-4D6F-9A41-283C7E5F6C54}" type="slidenum">
              <a:rPr lang="en-US" altLang="en-US" smtClean="0">
                <a:latin typeface="Calibri" pitchFamily="34" charset="0"/>
              </a:rPr>
              <a:pPr fontAlgn="base">
                <a:spcBef>
                  <a:spcPct val="0"/>
                </a:spcBef>
                <a:spcAft>
                  <a:spcPct val="0"/>
                </a:spcAft>
                <a:defRPr/>
              </a:pPr>
              <a:t>7</a:t>
            </a:fld>
            <a:endParaRPr lang="en-US" altLang="en-US">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You may have heard of the Medicare “Donut Hole,” which is the lack of coverage for Medicare Part D prescription drug costs after a patient and Medicare pay a certain amount. In 2015, Medicare will cover $2,960 for prescription drugs.</a:t>
            </a:r>
            <a:r>
              <a:rPr lang="en-US" altLang="en-US" baseline="0" dirty="0"/>
              <a:t> </a:t>
            </a:r>
            <a:r>
              <a:rPr lang="en-US" altLang="en-US" dirty="0"/>
              <a:t>After this amount, the patient must pick up 45% of the costs of brand name prescription drugs and 65% of generic prescription</a:t>
            </a:r>
            <a:r>
              <a:rPr lang="en-US" altLang="en-US" baseline="0" dirty="0"/>
              <a:t> drugs</a:t>
            </a:r>
            <a:r>
              <a:rPr lang="en-US" altLang="en-US" dirty="0"/>
              <a:t> until the patient’s out</a:t>
            </a:r>
            <a:r>
              <a:rPr lang="en-US" altLang="en-US" baseline="0" dirty="0"/>
              <a:t> of pocket</a:t>
            </a:r>
            <a:r>
              <a:rPr lang="en-US" altLang="en-US" dirty="0"/>
              <a:t> costs reach the 2015 catastrophic threshold of $4,700. After</a:t>
            </a:r>
            <a:r>
              <a:rPr lang="en-US" altLang="en-US" baseline="0" dirty="0"/>
              <a:t> this point,</a:t>
            </a:r>
            <a:r>
              <a:rPr lang="en-US" altLang="en-US" dirty="0"/>
              <a:t> Medicare begins to pay again through catastrophic</a:t>
            </a:r>
            <a:r>
              <a:rPr lang="en-US" altLang="en-US" baseline="0" dirty="0"/>
              <a:t> coverage</a:t>
            </a:r>
            <a:r>
              <a:rPr lang="en-US" altLang="en-US" dirty="0"/>
              <a:t>. </a:t>
            </a:r>
          </a:p>
          <a:p>
            <a:pPr eaLnBrk="1" hangingPunct="1">
              <a:spcBef>
                <a:spcPct val="0"/>
              </a:spcBef>
            </a:pPr>
            <a:endParaRPr lang="en-US" altLang="en-US" dirty="0"/>
          </a:p>
          <a:p>
            <a:pPr eaLnBrk="1" hangingPunct="1">
              <a:spcBef>
                <a:spcPct val="0"/>
              </a:spcBef>
            </a:pPr>
            <a:r>
              <a:rPr lang="en-US" altLang="en-US" dirty="0"/>
              <a:t>The donut</a:t>
            </a:r>
            <a:r>
              <a:rPr lang="en-US" altLang="en-US" baseline="0" dirty="0"/>
              <a:t> hole is being phased out as part of the Affordable Care Act, which we will talk about more shortly.</a:t>
            </a:r>
          </a:p>
          <a:p>
            <a:pPr eaLnBrk="1" hangingPunct="1">
              <a:spcBef>
                <a:spcPct val="0"/>
              </a:spcBef>
            </a:pPr>
            <a:endParaRPr lang="en-US" altLang="en-US" dirty="0"/>
          </a:p>
        </p:txBody>
      </p:sp>
      <p:sp>
        <p:nvSpPr>
          <p:cNvPr id="972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5B31C385-A8E1-4D6F-9A41-283C7E5F6C54}" type="slidenum">
              <a:rPr lang="en-US" altLang="en-US" smtClean="0">
                <a:latin typeface="Calibri" pitchFamily="34" charset="0"/>
              </a:rPr>
              <a:pPr fontAlgn="base">
                <a:spcBef>
                  <a:spcPct val="0"/>
                </a:spcBef>
                <a:spcAft>
                  <a:spcPct val="0"/>
                </a:spcAft>
                <a:defRPr/>
              </a:pPr>
              <a:t>8</a:t>
            </a:fld>
            <a:endParaRPr lang="en-US" altLang="en-US">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Medicaid is a program designed for people</a:t>
            </a:r>
            <a:r>
              <a:rPr lang="en-US" altLang="en-US" baseline="0" dirty="0"/>
              <a:t> with a</a:t>
            </a:r>
            <a:r>
              <a:rPr lang="en-US" altLang="en-US" dirty="0"/>
              <a:t> low-income and the disabled. By federal law, states must cover very poor pregnant women, children, elderly,</a:t>
            </a:r>
          </a:p>
          <a:p>
            <a:pPr eaLnBrk="1" hangingPunct="1">
              <a:spcBef>
                <a:spcPct val="0"/>
              </a:spcBef>
            </a:pPr>
            <a:r>
              <a:rPr lang="en-US" altLang="en-US" dirty="0"/>
              <a:t>disabled, and parents or caretaker relatives in mandatory or optional groups. Childless adults are not covered, and many poor individuals make too much money to qualify for Medicaid.</a:t>
            </a:r>
            <a:r>
              <a:rPr lang="en-US" altLang="en-US" baseline="0" dirty="0"/>
              <a:t> </a:t>
            </a:r>
            <a:r>
              <a:rPr lang="en-US" altLang="en-US" dirty="0"/>
              <a:t>The states and the District of Columbia are responsible for administering the Medicaid program, so there are effectively fifty-one</a:t>
            </a:r>
            <a:r>
              <a:rPr lang="en-US" altLang="en-US" baseline="0" dirty="0"/>
              <a:t> </a:t>
            </a:r>
            <a:r>
              <a:rPr lang="en-US" altLang="en-US" dirty="0"/>
              <a:t>different Medicaid programs in the country. It is important to note that because states manage their programs they also have the option of expanding eligibility if they so choose. For example, states can choose to increase income eligibility levels.</a:t>
            </a:r>
          </a:p>
          <a:p>
            <a:pPr eaLnBrk="1" hangingPunct="1">
              <a:spcBef>
                <a:spcPct val="0"/>
              </a:spcBef>
            </a:pPr>
            <a:endParaRPr lang="en-US" altLang="en-US" dirty="0"/>
          </a:p>
          <a:p>
            <a:pPr eaLnBrk="1" hangingPunct="1">
              <a:spcBef>
                <a:spcPct val="0"/>
              </a:spcBef>
            </a:pPr>
            <a:r>
              <a:rPr lang="en-US" altLang="en-US" dirty="0"/>
              <a:t>Medicaid is financed, or paid for, jointly by the states and federal government through taxes. The amount the government matches varies by state. </a:t>
            </a:r>
            <a:endParaRPr lang="en-US" altLang="en-US" baseline="0" dirty="0"/>
          </a:p>
          <a:p>
            <a:pPr eaLnBrk="1" hangingPunct="1">
              <a:spcBef>
                <a:spcPct val="0"/>
              </a:spcBef>
            </a:pPr>
            <a:endParaRPr lang="en-US" altLang="en-US" dirty="0"/>
          </a:p>
          <a:p>
            <a:pPr eaLnBrk="1" hangingPunct="1">
              <a:spcBef>
                <a:spcPct val="0"/>
              </a:spcBef>
            </a:pPr>
            <a:r>
              <a:rPr lang="en-US" altLang="en-US" dirty="0"/>
              <a:t>Medicaid offers a fairly comprehensive set of benefits, including prescription drugs. Despite this, many enrollees have difficulty finding providers that accept Medicaid for diverse reasons including low rates of reimbursement and administrative obstacles.</a:t>
            </a:r>
          </a:p>
        </p:txBody>
      </p:sp>
      <p:sp>
        <p:nvSpPr>
          <p:cNvPr id="983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150F0DEF-F1EF-4F03-A95C-1371B61D4C79}" type="slidenum">
              <a:rPr lang="en-US" altLang="en-US" smtClean="0">
                <a:latin typeface="Calibri" pitchFamily="34" charset="0"/>
              </a:rPr>
              <a:pPr fontAlgn="base">
                <a:spcBef>
                  <a:spcPct val="0"/>
                </a:spcBef>
                <a:spcAft>
                  <a:spcPct val="0"/>
                </a:spcAft>
                <a:defRPr/>
              </a:pPr>
              <a:t>9</a:t>
            </a:fld>
            <a:endParaRPr lang="en-US" altLang="en-US">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pic>
        <p:nvPicPr>
          <p:cNvPr id="3"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9050"/>
            <a:ext cx="91440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p>
        </p:txBody>
      </p:sp>
      <p:sp>
        <p:nvSpPr>
          <p:cNvPr id="4" name="Rectangle 4"/>
          <p:cNvSpPr>
            <a:spLocks noGrp="1" noChangeArrowheads="1"/>
          </p:cNvSpPr>
          <p:nvPr>
            <p:ph type="ftr" sz="quarter" idx="10"/>
          </p:nvPr>
        </p:nvSpPr>
        <p:spPr/>
        <p:txBody>
          <a:bodyPr/>
          <a:lstStyle>
            <a:lvl1pPr>
              <a:defRPr/>
            </a:lvl1pPr>
          </a:lstStyle>
          <a:p>
            <a:pPr>
              <a:defRPr/>
            </a:pPr>
            <a:endParaRPr lang="en-US"/>
          </a:p>
        </p:txBody>
      </p:sp>
      <p:sp>
        <p:nvSpPr>
          <p:cNvPr id="5" name="Rectangle 5"/>
          <p:cNvSpPr>
            <a:spLocks noGrp="1" noChangeArrowheads="1"/>
          </p:cNvSpPr>
          <p:nvPr>
            <p:ph type="sldNum" sz="quarter" idx="11"/>
          </p:nvPr>
        </p:nvSpPr>
        <p:spPr/>
        <p:txBody>
          <a:bodyPr/>
          <a:lstStyle>
            <a:lvl1pPr>
              <a:defRPr/>
            </a:lvl1pPr>
          </a:lstStyle>
          <a:p>
            <a:pPr>
              <a:defRPr/>
            </a:pPr>
            <a:fld id="{04B3A320-E6FF-43D1-A696-C98E19CDB985}" type="slidenum">
              <a:rPr lang="en-US"/>
              <a:pPr>
                <a:defRPr/>
              </a:pPr>
              <a:t>‹#›</a:t>
            </a:fld>
            <a:endParaRPr lang="en-US"/>
          </a:p>
        </p:txBody>
      </p:sp>
    </p:spTree>
    <p:extLst>
      <p:ext uri="{BB962C8B-B14F-4D97-AF65-F5344CB8AC3E}">
        <p14:creationId xmlns:p14="http://schemas.microsoft.com/office/powerpoint/2010/main" val="426435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2"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9050"/>
            <a:ext cx="91440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Grp="1" noChangeArrowheads="1"/>
          </p:cNvSpPr>
          <p:nvPr>
            <p:ph type="ftr" sz="quarter" idx="10"/>
          </p:nvPr>
        </p:nvSpPr>
        <p:spPr/>
        <p:txBody>
          <a:bodyPr/>
          <a:lstStyle>
            <a:lvl1pPr>
              <a:defRPr/>
            </a:lvl1pPr>
          </a:lstStyle>
          <a:p>
            <a:pPr>
              <a:defRPr/>
            </a:pPr>
            <a:endParaRPr lang="en-US"/>
          </a:p>
        </p:txBody>
      </p:sp>
      <p:sp>
        <p:nvSpPr>
          <p:cNvPr id="4" name="Rectangle 3"/>
          <p:cNvSpPr>
            <a:spLocks noGrp="1" noChangeArrowheads="1"/>
          </p:cNvSpPr>
          <p:nvPr>
            <p:ph type="sldNum" sz="quarter" idx="11"/>
          </p:nvPr>
        </p:nvSpPr>
        <p:spPr/>
        <p:txBody>
          <a:bodyPr/>
          <a:lstStyle>
            <a:lvl1pPr>
              <a:defRPr/>
            </a:lvl1pPr>
          </a:lstStyle>
          <a:p>
            <a:pPr>
              <a:defRPr/>
            </a:pPr>
            <a:fld id="{A1C589FF-A193-44ED-B8CE-24F7BFE20FA8}" type="slidenum">
              <a:rPr lang="en-US"/>
              <a:pPr>
                <a:defRPr/>
              </a:pPr>
              <a:t>‹#›</a:t>
            </a:fld>
            <a:endParaRPr lang="en-US"/>
          </a:p>
        </p:txBody>
      </p:sp>
    </p:spTree>
    <p:extLst>
      <p:ext uri="{BB962C8B-B14F-4D97-AF65-F5344CB8AC3E}">
        <p14:creationId xmlns:p14="http://schemas.microsoft.com/office/powerpoint/2010/main" val="275585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10" cstate="print">
            <a:extLst>
              <a:ext uri="{28A0092B-C50C-407E-A947-70E740481C1C}">
                <a14:useLocalDpi xmlns:a14="http://schemas.microsoft.com/office/drawing/2010/main" val="0"/>
              </a:ext>
            </a:extLst>
          </a:blip>
          <a:srcRect r="50039"/>
          <a:stretch/>
        </p:blipFill>
        <p:spPr>
          <a:xfrm>
            <a:off x="4572000" y="-66429"/>
            <a:ext cx="4663440" cy="7000629"/>
          </a:xfrm>
          <a:prstGeom prst="rect">
            <a:avLst/>
          </a:prstGeom>
        </p:spPr>
      </p:pic>
      <p:pic>
        <p:nvPicPr>
          <p:cNvPr id="8" name="Picture 7" descr="PPT-General6.jpg"/>
          <p:cNvPicPr>
            <a:picLocks noChangeAspect="1"/>
          </p:cNvPicPr>
          <p:nvPr userDrawn="1"/>
        </p:nvPicPr>
        <p:blipFill rotWithShape="1">
          <a:blip r:embed="rId10" cstate="print">
            <a:extLst>
              <a:ext uri="{28A0092B-C50C-407E-A947-70E740481C1C}">
                <a14:useLocalDpi xmlns:a14="http://schemas.microsoft.com/office/drawing/2010/main" val="0"/>
              </a:ext>
            </a:extLst>
          </a:blip>
          <a:srcRect r="50039"/>
          <a:stretch/>
        </p:blipFill>
        <p:spPr>
          <a:xfrm>
            <a:off x="0" y="-66429"/>
            <a:ext cx="4663440" cy="7000629"/>
          </a:xfrm>
          <a:prstGeom prst="rect">
            <a:avLst/>
          </a:prstGeom>
        </p:spPr>
      </p:pic>
      <p:sp>
        <p:nvSpPr>
          <p:cNvPr id="1026" name="Rectangle 2"/>
          <p:cNvSpPr>
            <a:spLocks noGrp="1" noChangeArrowheads="1"/>
          </p:cNvSpPr>
          <p:nvPr>
            <p:ph type="title"/>
            <p:custDataLst>
              <p:tags r:id="rId8"/>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9"/>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 id="2147483722" r:id="rId5"/>
    <p:sldLayoutId id="2147483723" r:id="rId6"/>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a:t>Lesson 6: Health Care Payment and Financing </a:t>
            </a:r>
            <a:endParaRPr lang="en-US" dirty="0"/>
          </a:p>
        </p:txBody>
      </p:sp>
      <p:sp>
        <p:nvSpPr>
          <p:cNvPr id="38915" name="Subtitle 1"/>
          <p:cNvSpPr>
            <a:spLocks noGrp="1"/>
          </p:cNvSpPr>
          <p:nvPr>
            <p:ph type="subTitle" idx="1"/>
          </p:nvPr>
        </p:nvSpPr>
        <p:spPr>
          <a:xfrm>
            <a:off x="2133600" y="3137687"/>
            <a:ext cx="6781799" cy="1752600"/>
          </a:xfrm>
        </p:spPr>
        <p:txBody>
          <a:bodyPr/>
          <a:lstStyle/>
          <a:p>
            <a:r>
              <a:rPr lang="en-US" altLang="en-US" sz="2800" dirty="0">
                <a:solidFill>
                  <a:schemeClr val="bg1"/>
                </a:solidFill>
                <a:latin typeface="+mj-lt"/>
                <a:cs typeface="Times New Roman" charset="0"/>
              </a:rPr>
              <a:t>Module 3: The Basics of Health Care</a:t>
            </a:r>
          </a:p>
          <a:p>
            <a:r>
              <a:rPr lang="en-US" altLang="en-US" sz="2800" dirty="0">
                <a:solidFill>
                  <a:schemeClr val="bg1"/>
                </a:solidFill>
                <a:latin typeface="+mj-lt"/>
                <a:cs typeface="Times New Roman" charset="0"/>
              </a:rPr>
              <a:t>Oncology Patient Navigator Training: </a:t>
            </a:r>
          </a:p>
          <a:p>
            <a:r>
              <a:rPr lang="en-US" altLang="en-US" sz="2800" dirty="0">
                <a:solidFill>
                  <a:schemeClr val="bg1"/>
                </a:solidFill>
                <a:latin typeface="+mj-lt"/>
                <a:cs typeface="Times New Roman" charset="0"/>
              </a:rPr>
              <a:t>The Fundamentals</a:t>
            </a:r>
          </a:p>
          <a:p>
            <a:pPr eaLnBrk="1" hangingPunct="1"/>
            <a:endParaRPr lang="en-US" altLang="en-US" dirty="0">
              <a:solidFill>
                <a:schemeClr val="bg1"/>
              </a:solidFill>
            </a:endParaRP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en-US" altLang="en-US" sz="3600" dirty="0">
                <a:solidFill>
                  <a:srgbClr val="000000"/>
                </a:solidFill>
              </a:rPr>
              <a:t>Federal Poverty Level (FPL)</a:t>
            </a:r>
          </a:p>
        </p:txBody>
      </p:sp>
      <p:pic>
        <p:nvPicPr>
          <p:cNvPr id="1026" name="Picture 2" descr="Table depicting 2015 poverty guidelines in the US (except Alaska and Hawai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 y="1447800"/>
            <a:ext cx="8732519" cy="297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1"/>
          <p:cNvSpPr txBox="1">
            <a:spLocks noChangeArrowheads="1"/>
          </p:cNvSpPr>
          <p:nvPr/>
        </p:nvSpPr>
        <p:spPr bwMode="auto">
          <a:xfrm>
            <a:off x="6880859" y="5248275"/>
            <a:ext cx="4114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912813"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12813"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12813"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12813"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defRPr/>
            </a:pPr>
            <a:r>
              <a:rPr lang="en-US" sz="1200" i="1" dirty="0">
                <a:solidFill>
                  <a:schemeClr val="bg1">
                    <a:lumMod val="50000"/>
                  </a:schemeClr>
                </a:solidFill>
                <a:latin typeface="+mn-lt"/>
                <a:cs typeface="+mn-cs"/>
              </a:rPr>
              <a:t>Source: Medicaid.gov, 2015  </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88259" y="28575"/>
            <a:ext cx="8229600" cy="1143000"/>
          </a:xfrm>
        </p:spPr>
        <p:txBody>
          <a:bodyPr>
            <a:normAutofit/>
          </a:bodyPr>
          <a:lstStyle/>
          <a:p>
            <a:pPr algn="l"/>
            <a:r>
              <a:rPr lang="en-US" altLang="en-US" sz="3600" dirty="0">
                <a:solidFill>
                  <a:srgbClr val="000000"/>
                </a:solidFill>
              </a:rPr>
              <a:t>Public Health Insurance</a:t>
            </a:r>
          </a:p>
        </p:txBody>
      </p:sp>
      <p:sp>
        <p:nvSpPr>
          <p:cNvPr id="3" name="Content Placeholder 2"/>
          <p:cNvSpPr>
            <a:spLocks noGrp="1"/>
          </p:cNvSpPr>
          <p:nvPr>
            <p:ph sz="half" idx="1"/>
          </p:nvPr>
        </p:nvSpPr>
        <p:spPr>
          <a:xfrm>
            <a:off x="304800" y="1171575"/>
            <a:ext cx="7772400" cy="4702175"/>
          </a:xfrm>
        </p:spPr>
        <p:txBody>
          <a:bodyPr/>
          <a:lstStyle/>
          <a:p>
            <a:pPr marL="0" indent="0">
              <a:spcBef>
                <a:spcPts val="600"/>
              </a:spcBef>
              <a:spcAft>
                <a:spcPts val="600"/>
              </a:spcAft>
              <a:buNone/>
              <a:defRPr/>
            </a:pPr>
            <a:r>
              <a:rPr lang="en-US" b="1" dirty="0">
                <a:solidFill>
                  <a:srgbClr val="000000"/>
                </a:solidFill>
              </a:rPr>
              <a:t>OTHER PUBLIC SYSTEMS</a:t>
            </a:r>
            <a:endParaRPr lang="en-US" sz="1200" dirty="0">
              <a:solidFill>
                <a:srgbClr val="000000"/>
              </a:solidFill>
            </a:endParaRPr>
          </a:p>
          <a:p>
            <a:pPr marL="0" indent="0">
              <a:spcBef>
                <a:spcPts val="600"/>
              </a:spcBef>
              <a:spcAft>
                <a:spcPts val="600"/>
              </a:spcAft>
              <a:buNone/>
              <a:defRPr/>
            </a:pPr>
            <a:r>
              <a:rPr lang="en-US" sz="2200" b="1" dirty="0">
                <a:solidFill>
                  <a:srgbClr val="000000"/>
                </a:solidFill>
              </a:rPr>
              <a:t>State Children’s Health Insurance Program (S-CHIP)</a:t>
            </a:r>
          </a:p>
          <a:p>
            <a:pPr marL="457200" lvl="1" indent="0">
              <a:spcBef>
                <a:spcPts val="600"/>
              </a:spcBef>
              <a:spcAft>
                <a:spcPts val="600"/>
              </a:spcAft>
              <a:buNone/>
              <a:defRPr/>
            </a:pPr>
            <a:r>
              <a:rPr lang="en-US" sz="2000" dirty="0">
                <a:solidFill>
                  <a:srgbClr val="000000"/>
                </a:solidFill>
              </a:rPr>
              <a:t>Designed in 1997 to cover children whose families make too much money to qualify for Medicaid but make too little to purchase private health insurance.</a:t>
            </a:r>
          </a:p>
          <a:p>
            <a:pPr marL="0" indent="0">
              <a:spcBef>
                <a:spcPts val="600"/>
              </a:spcBef>
              <a:spcAft>
                <a:spcPts val="600"/>
              </a:spcAft>
              <a:buNone/>
              <a:defRPr/>
            </a:pPr>
            <a:r>
              <a:rPr lang="en-US" sz="2200" b="1" dirty="0">
                <a:solidFill>
                  <a:srgbClr val="000000"/>
                </a:solidFill>
              </a:rPr>
              <a:t>Veteran’s Administration (VA)</a:t>
            </a:r>
          </a:p>
          <a:p>
            <a:pPr marL="457200" lvl="1" indent="0">
              <a:spcBef>
                <a:spcPts val="600"/>
              </a:spcBef>
              <a:spcAft>
                <a:spcPts val="600"/>
              </a:spcAft>
              <a:buNone/>
              <a:defRPr/>
            </a:pPr>
            <a:r>
              <a:rPr lang="en-US" sz="2000" dirty="0">
                <a:solidFill>
                  <a:srgbClr val="000000"/>
                </a:solidFill>
              </a:rPr>
              <a:t>Health care is delivered in government-owned VA hospitals and clinics. The VA is funded by taxpayer dollars and generally offers extremely affordable (if not free) care to veterans.</a:t>
            </a:r>
            <a:endParaRPr lang="en-US" dirty="0">
              <a:solidFill>
                <a:srgbClr val="000000"/>
              </a:solidFill>
            </a:endParaRPr>
          </a:p>
          <a:p>
            <a:pPr lvl="1">
              <a:defRPr/>
            </a:pPr>
            <a:endParaRPr lang="en-US" dirty="0">
              <a:solidFill>
                <a:srgbClr val="000000"/>
              </a:solidFill>
            </a:endParaRPr>
          </a:p>
        </p:txBody>
      </p:sp>
      <p:sp>
        <p:nvSpPr>
          <p:cNvPr id="6" name="TextBox 5"/>
          <p:cNvSpPr txBox="1"/>
          <p:nvPr/>
        </p:nvSpPr>
        <p:spPr>
          <a:xfrm>
            <a:off x="7772400" y="5257800"/>
            <a:ext cx="1371600" cy="277812"/>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i="1" dirty="0">
                <a:solidFill>
                  <a:schemeClr val="bg1">
                    <a:lumMod val="50000"/>
                  </a:schemeClr>
                </a:solidFill>
              </a:rPr>
              <a:t>Source: PNTC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234950" y="143436"/>
            <a:ext cx="8229600" cy="1143000"/>
          </a:xfrm>
        </p:spPr>
        <p:txBody>
          <a:bodyPr>
            <a:normAutofit/>
          </a:bodyPr>
          <a:lstStyle/>
          <a:p>
            <a:pPr algn="l"/>
            <a:r>
              <a:rPr lang="en-US" altLang="en-US" sz="3600" dirty="0">
                <a:solidFill>
                  <a:srgbClr val="000000"/>
                </a:solidFill>
              </a:rPr>
              <a:t>Private Health Insurance</a:t>
            </a:r>
          </a:p>
        </p:txBody>
      </p:sp>
      <p:sp>
        <p:nvSpPr>
          <p:cNvPr id="3" name="Content Placeholder 2"/>
          <p:cNvSpPr>
            <a:spLocks noGrp="1"/>
          </p:cNvSpPr>
          <p:nvPr>
            <p:ph sz="half" idx="1"/>
          </p:nvPr>
        </p:nvSpPr>
        <p:spPr>
          <a:xfrm>
            <a:off x="390525" y="1100552"/>
            <a:ext cx="7918450" cy="4525963"/>
          </a:xfrm>
        </p:spPr>
        <p:txBody>
          <a:bodyPr/>
          <a:lstStyle/>
          <a:p>
            <a:pPr marL="0" indent="0">
              <a:spcBef>
                <a:spcPts val="600"/>
              </a:spcBef>
              <a:spcAft>
                <a:spcPts val="600"/>
              </a:spcAft>
              <a:buFontTx/>
              <a:buNone/>
              <a:defRPr/>
            </a:pPr>
            <a:r>
              <a:rPr lang="en-US" b="1" dirty="0">
                <a:solidFill>
                  <a:srgbClr val="000000"/>
                </a:solidFill>
              </a:rPr>
              <a:t>EMPLOYER-SPONSORED INSURANCE</a:t>
            </a:r>
          </a:p>
          <a:p>
            <a:pPr marL="457200" lvl="1" indent="0">
              <a:spcBef>
                <a:spcPts val="600"/>
              </a:spcBef>
              <a:spcAft>
                <a:spcPts val="600"/>
              </a:spcAft>
              <a:buNone/>
              <a:defRPr/>
            </a:pPr>
            <a:r>
              <a:rPr lang="en-US" sz="2000" dirty="0">
                <a:solidFill>
                  <a:srgbClr val="000000"/>
                </a:solidFill>
              </a:rPr>
              <a:t>Employers provide health insurance</a:t>
            </a:r>
            <a:endParaRPr lang="en-US" sz="1100" dirty="0">
              <a:solidFill>
                <a:srgbClr val="000000"/>
              </a:solidFill>
            </a:endParaRPr>
          </a:p>
          <a:p>
            <a:pPr marL="457200" lvl="1" indent="0">
              <a:spcBef>
                <a:spcPts val="600"/>
              </a:spcBef>
              <a:spcAft>
                <a:spcPts val="600"/>
              </a:spcAft>
              <a:buNone/>
              <a:defRPr/>
            </a:pPr>
            <a:r>
              <a:rPr lang="en-US" sz="2000" dirty="0">
                <a:solidFill>
                  <a:srgbClr val="000000"/>
                </a:solidFill>
              </a:rPr>
              <a:t>Benefits and degree of cost-sharing varies considerably </a:t>
            </a:r>
            <a:endParaRPr lang="en-US" sz="1100" dirty="0">
              <a:solidFill>
                <a:srgbClr val="000000"/>
              </a:solidFill>
            </a:endParaRPr>
          </a:p>
          <a:p>
            <a:pPr marL="457200" lvl="1" indent="0">
              <a:spcBef>
                <a:spcPts val="600"/>
              </a:spcBef>
              <a:spcAft>
                <a:spcPts val="600"/>
              </a:spcAft>
              <a:buNone/>
              <a:defRPr/>
            </a:pPr>
            <a:r>
              <a:rPr lang="en-US" sz="2000" dirty="0">
                <a:solidFill>
                  <a:srgbClr val="000000"/>
                </a:solidFill>
              </a:rPr>
              <a:t>Companies can be “self-Insured” </a:t>
            </a:r>
          </a:p>
          <a:p>
            <a:pPr marL="914400" lvl="2" indent="0">
              <a:spcBef>
                <a:spcPts val="600"/>
              </a:spcBef>
              <a:spcAft>
                <a:spcPts val="600"/>
              </a:spcAft>
              <a:buNone/>
              <a:defRPr/>
            </a:pPr>
            <a:r>
              <a:rPr lang="en-US" sz="1800" dirty="0">
                <a:solidFill>
                  <a:srgbClr val="000000"/>
                </a:solidFill>
              </a:rPr>
              <a:t>The company directly pays all health care costs for its employees and contracts a third party to administer the health plan</a:t>
            </a:r>
            <a:r>
              <a:rPr lang="en-US" dirty="0">
                <a:solidFill>
                  <a:srgbClr val="000000"/>
                </a:solidFill>
              </a:rPr>
              <a:t>. </a:t>
            </a:r>
            <a:endParaRPr lang="en-US" sz="1200" dirty="0">
              <a:solidFill>
                <a:srgbClr val="000000"/>
              </a:solidFill>
            </a:endParaRPr>
          </a:p>
          <a:p>
            <a:pPr marL="457200" lvl="1" indent="0">
              <a:spcBef>
                <a:spcPts val="600"/>
              </a:spcBef>
              <a:spcAft>
                <a:spcPts val="600"/>
              </a:spcAft>
              <a:buNone/>
              <a:defRPr/>
            </a:pPr>
            <a:r>
              <a:rPr lang="en-US" sz="2000" dirty="0">
                <a:solidFill>
                  <a:srgbClr val="000000"/>
                </a:solidFill>
              </a:rPr>
              <a:t>Administered by private companies:</a:t>
            </a:r>
            <a:r>
              <a:rPr lang="en-US" dirty="0">
                <a:solidFill>
                  <a:srgbClr val="000000"/>
                </a:solidFill>
              </a:rPr>
              <a:t> </a:t>
            </a:r>
          </a:p>
          <a:p>
            <a:pPr lvl="2">
              <a:spcBef>
                <a:spcPts val="600"/>
              </a:spcBef>
              <a:spcAft>
                <a:spcPts val="600"/>
              </a:spcAft>
              <a:defRPr/>
            </a:pPr>
            <a:r>
              <a:rPr lang="en-US" sz="1800" dirty="0">
                <a:solidFill>
                  <a:srgbClr val="000000"/>
                </a:solidFill>
              </a:rPr>
              <a:t>For Profit: Aetna, Cigna </a:t>
            </a:r>
          </a:p>
          <a:p>
            <a:pPr lvl="2">
              <a:spcBef>
                <a:spcPts val="600"/>
              </a:spcBef>
              <a:spcAft>
                <a:spcPts val="600"/>
              </a:spcAft>
              <a:defRPr/>
            </a:pPr>
            <a:r>
              <a:rPr lang="en-US" sz="1800" dirty="0">
                <a:solidFill>
                  <a:srgbClr val="000000"/>
                </a:solidFill>
              </a:rPr>
              <a:t>Non-Profit: Blue Cross/Blue Shield </a:t>
            </a:r>
          </a:p>
        </p:txBody>
      </p:sp>
      <p:sp>
        <p:nvSpPr>
          <p:cNvPr id="51204" name="TextBox 4"/>
          <p:cNvSpPr txBox="1">
            <a:spLocks noChangeArrowheads="1"/>
          </p:cNvSpPr>
          <p:nvPr/>
        </p:nvSpPr>
        <p:spPr bwMode="auto">
          <a:xfrm>
            <a:off x="6337300" y="3908997"/>
            <a:ext cx="2819400" cy="1323439"/>
          </a:xfrm>
          <a:prstGeom prst="rect">
            <a:avLst/>
          </a:prstGeom>
          <a:solidFill>
            <a:srgbClr val="033B57"/>
          </a:solidFill>
          <a:ln>
            <a:noFill/>
          </a:ln>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ts val="600"/>
              </a:spcBef>
              <a:spcAft>
                <a:spcPts val="600"/>
              </a:spcAft>
              <a:buFontTx/>
              <a:buNone/>
              <a:defRPr/>
            </a:pPr>
            <a:r>
              <a:rPr lang="en-US" altLang="en-US" sz="1600" dirty="0">
                <a:solidFill>
                  <a:schemeClr val="bg1"/>
                </a:solidFill>
              </a:rPr>
              <a:t>Financed by employers paying the majority of a premium and employees paying the remaining premium</a:t>
            </a:r>
          </a:p>
        </p:txBody>
      </p:sp>
      <p:sp>
        <p:nvSpPr>
          <p:cNvPr id="5" name="TextBox 4"/>
          <p:cNvSpPr txBox="1"/>
          <p:nvPr/>
        </p:nvSpPr>
        <p:spPr>
          <a:xfrm>
            <a:off x="7772400" y="5323302"/>
            <a:ext cx="1371600" cy="277813"/>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i="1" dirty="0">
                <a:solidFill>
                  <a:schemeClr val="bg1">
                    <a:lumMod val="50000"/>
                  </a:schemeClr>
                </a:solidFill>
              </a:rPr>
              <a:t>Source: PNTC</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normAutofit/>
          </a:bodyPr>
          <a:lstStyle/>
          <a:p>
            <a:pPr algn="l"/>
            <a:r>
              <a:rPr lang="en-US" altLang="en-US" sz="3600" dirty="0">
                <a:solidFill>
                  <a:srgbClr val="000000"/>
                </a:solidFill>
              </a:rPr>
              <a:t>Private Health Plans</a:t>
            </a:r>
          </a:p>
        </p:txBody>
      </p:sp>
      <p:sp>
        <p:nvSpPr>
          <p:cNvPr id="2" name="Content Placeholder 1">
            <a:extLst>
              <a:ext uri="{FF2B5EF4-FFF2-40B4-BE49-F238E27FC236}">
                <a16:creationId xmlns:a16="http://schemas.microsoft.com/office/drawing/2014/main" id="{D6E2942C-EB6D-48E4-8933-B46B137E80EC}"/>
              </a:ext>
            </a:extLst>
          </p:cNvPr>
          <p:cNvSpPr>
            <a:spLocks noGrp="1"/>
          </p:cNvSpPr>
          <p:nvPr>
            <p:ph sz="half" idx="1"/>
          </p:nvPr>
        </p:nvSpPr>
        <p:spPr>
          <a:xfrm>
            <a:off x="419100" y="1752600"/>
            <a:ext cx="8001000" cy="2743200"/>
          </a:xfrm>
        </p:spPr>
        <p:txBody>
          <a:bodyPr/>
          <a:lstStyle/>
          <a:p>
            <a:r>
              <a:rPr lang="en-US" dirty="0">
                <a:solidFill>
                  <a:srgbClr val="000000"/>
                </a:solidFill>
              </a:rPr>
              <a:t>Health Maintenance Organization (HMO)</a:t>
            </a:r>
          </a:p>
          <a:p>
            <a:r>
              <a:rPr lang="en-US" dirty="0">
                <a:solidFill>
                  <a:srgbClr val="000000"/>
                </a:solidFill>
              </a:rPr>
              <a:t>Preferred Provider Organization (PPO)</a:t>
            </a:r>
          </a:p>
          <a:p>
            <a:r>
              <a:rPr lang="en-US" dirty="0">
                <a:solidFill>
                  <a:srgbClr val="000000"/>
                </a:solidFill>
              </a:rPr>
              <a:t>Point of Service (POS)</a:t>
            </a:r>
          </a:p>
          <a:p>
            <a:r>
              <a:rPr lang="en-US" dirty="0">
                <a:solidFill>
                  <a:srgbClr val="000000"/>
                </a:solidFill>
              </a:rPr>
              <a:t>Fee for Service (FFS) </a:t>
            </a:r>
          </a:p>
          <a:p>
            <a:r>
              <a:rPr lang="en-US" dirty="0">
                <a:solidFill>
                  <a:srgbClr val="000000"/>
                </a:solidFill>
              </a:rPr>
              <a:t>High Deductible Health Plan </a:t>
            </a:r>
          </a:p>
        </p:txBody>
      </p:sp>
      <p:sp>
        <p:nvSpPr>
          <p:cNvPr id="4" name="TextBox 3"/>
          <p:cNvSpPr txBox="1"/>
          <p:nvPr/>
        </p:nvSpPr>
        <p:spPr>
          <a:xfrm>
            <a:off x="7772400" y="5257800"/>
            <a:ext cx="1371600" cy="277812"/>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i="1" dirty="0">
                <a:solidFill>
                  <a:schemeClr val="bg1">
                    <a:lumMod val="50000"/>
                  </a:schemeClr>
                </a:solidFill>
              </a:rPr>
              <a:t>Source: PNTC</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381000" y="304800"/>
            <a:ext cx="8672513" cy="1143000"/>
          </a:xfrm>
        </p:spPr>
        <p:txBody>
          <a:bodyPr>
            <a:noAutofit/>
          </a:bodyPr>
          <a:lstStyle/>
          <a:p>
            <a:pPr algn="l"/>
            <a:r>
              <a:rPr lang="en-US" altLang="en-US" sz="3600" dirty="0">
                <a:solidFill>
                  <a:srgbClr val="000000"/>
                </a:solidFill>
              </a:rPr>
              <a:t>Health Maintenance Organization (HMO) </a:t>
            </a:r>
          </a:p>
        </p:txBody>
      </p:sp>
      <p:graphicFrame>
        <p:nvGraphicFramePr>
          <p:cNvPr id="2" name="Content Placeholder 1" descr="Managed Care:&#10;Comprehensive services available; Patients can only see HMO doctors and hospitals;&#10;No deductible;&#10;Small copay;&#10;Must have a primary care provider;&#10;Must get referral for specialty care;&#10;Cannot use out-of-network providers.&#10;">
            <a:extLst>
              <a:ext uri="{C183D7F6-B498-43B3-948B-1728B52AA6E4}">
                <adec:decorative xmlns:adec="http://schemas.microsoft.com/office/drawing/2017/decorative" val="0"/>
              </a:ext>
            </a:extLst>
          </p:cNvPr>
          <p:cNvGraphicFramePr>
            <a:graphicFrameLocks noGrp="1"/>
          </p:cNvGraphicFramePr>
          <p:nvPr>
            <p:ph sz="half" idx="1"/>
            <p:extLst>
              <p:ext uri="{D42A27DB-BD31-4B8C-83A1-F6EECF244321}">
                <p14:modId xmlns:p14="http://schemas.microsoft.com/office/powerpoint/2010/main" val="1842685839"/>
              </p:ext>
            </p:extLst>
          </p:nvPr>
        </p:nvGraphicFramePr>
        <p:xfrm>
          <a:off x="1182795" y="1447800"/>
          <a:ext cx="6763407"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7910513" y="5257800"/>
            <a:ext cx="1371600" cy="277812"/>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i="1" dirty="0">
                <a:solidFill>
                  <a:schemeClr val="bg1">
                    <a:lumMod val="50000"/>
                  </a:schemeClr>
                </a:solidFill>
              </a:rPr>
              <a:t>Source: OPM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266700" y="85165"/>
            <a:ext cx="8610600" cy="1143000"/>
          </a:xfrm>
        </p:spPr>
        <p:txBody>
          <a:bodyPr>
            <a:noAutofit/>
          </a:bodyPr>
          <a:lstStyle/>
          <a:p>
            <a:pPr algn="l"/>
            <a:r>
              <a:rPr lang="en-US" altLang="en-US" sz="3600" dirty="0">
                <a:solidFill>
                  <a:srgbClr val="000000"/>
                </a:solidFill>
              </a:rPr>
              <a:t>Preferred Provider Organization (PPO)</a:t>
            </a:r>
          </a:p>
        </p:txBody>
      </p:sp>
      <p:graphicFrame>
        <p:nvGraphicFramePr>
          <p:cNvPr id="2" name="Content Placeholder 1" descr="PPO:&#10;A “network” of providers agree to charge a certain amount for care; &#10;Patients can see other providers but will pay more; &#10;Copay and deductible are expected;  &#10;Referrals are not required; &#10;Some networks have more providers than others.&#10;">
            <a:extLst>
              <a:ext uri="{C183D7F6-B498-43B3-948B-1728B52AA6E4}">
                <adec:decorative xmlns:adec="http://schemas.microsoft.com/office/drawing/2017/decorative" val="0"/>
              </a:ext>
            </a:extLst>
          </p:cNvPr>
          <p:cNvGraphicFramePr>
            <a:graphicFrameLocks noGrp="1"/>
          </p:cNvGraphicFramePr>
          <p:nvPr>
            <p:ph sz="half" idx="1"/>
            <p:extLst>
              <p:ext uri="{D42A27DB-BD31-4B8C-83A1-F6EECF244321}">
                <p14:modId xmlns:p14="http://schemas.microsoft.com/office/powerpoint/2010/main" val="538872053"/>
              </p:ext>
            </p:extLst>
          </p:nvPr>
        </p:nvGraphicFramePr>
        <p:xfrm>
          <a:off x="1143000" y="1485105"/>
          <a:ext cx="7484535"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7785100" y="5308599"/>
            <a:ext cx="1371600" cy="277813"/>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i="1" dirty="0">
                <a:solidFill>
                  <a:schemeClr val="bg1">
                    <a:lumMod val="50000"/>
                  </a:schemeClr>
                </a:solidFill>
              </a:rPr>
              <a:t>Source: OPM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normAutofit/>
          </a:bodyPr>
          <a:lstStyle/>
          <a:p>
            <a:pPr algn="l"/>
            <a:r>
              <a:rPr lang="en-US" altLang="en-US" sz="3600" dirty="0">
                <a:solidFill>
                  <a:srgbClr val="000000"/>
                </a:solidFill>
              </a:rPr>
              <a:t>Point of Service </a:t>
            </a:r>
          </a:p>
        </p:txBody>
      </p:sp>
      <p:sp>
        <p:nvSpPr>
          <p:cNvPr id="56323" name="Content Placeholder 2"/>
          <p:cNvSpPr>
            <a:spLocks noGrp="1"/>
          </p:cNvSpPr>
          <p:nvPr>
            <p:ph sz="half" idx="1"/>
          </p:nvPr>
        </p:nvSpPr>
        <p:spPr>
          <a:xfrm>
            <a:off x="457200" y="1905000"/>
            <a:ext cx="7162800" cy="2514600"/>
          </a:xfrm>
        </p:spPr>
        <p:txBody>
          <a:bodyPr/>
          <a:lstStyle/>
          <a:p>
            <a:pPr>
              <a:spcBef>
                <a:spcPts val="600"/>
              </a:spcBef>
              <a:spcAft>
                <a:spcPts val="600"/>
              </a:spcAft>
            </a:pPr>
            <a:r>
              <a:rPr lang="en-US" altLang="en-US" dirty="0">
                <a:solidFill>
                  <a:srgbClr val="000000"/>
                </a:solidFill>
              </a:rPr>
              <a:t>Patient can see providers outside of network but will pay more</a:t>
            </a:r>
            <a:endParaRPr lang="en-US" altLang="en-US" sz="1000" dirty="0">
              <a:solidFill>
                <a:srgbClr val="000000"/>
              </a:solidFill>
            </a:endParaRPr>
          </a:p>
          <a:p>
            <a:pPr>
              <a:spcBef>
                <a:spcPts val="600"/>
              </a:spcBef>
              <a:spcAft>
                <a:spcPts val="600"/>
              </a:spcAft>
            </a:pPr>
            <a:r>
              <a:rPr lang="en-US" altLang="en-US" dirty="0">
                <a:solidFill>
                  <a:srgbClr val="000000"/>
                </a:solidFill>
              </a:rPr>
              <a:t>Copays and deductibles are low</a:t>
            </a:r>
            <a:endParaRPr lang="en-US" altLang="en-US" sz="1000" dirty="0">
              <a:solidFill>
                <a:srgbClr val="000000"/>
              </a:solidFill>
            </a:endParaRPr>
          </a:p>
          <a:p>
            <a:pPr>
              <a:spcBef>
                <a:spcPts val="600"/>
              </a:spcBef>
              <a:spcAft>
                <a:spcPts val="600"/>
              </a:spcAft>
            </a:pPr>
            <a:r>
              <a:rPr lang="en-US" altLang="en-US" dirty="0">
                <a:solidFill>
                  <a:srgbClr val="000000"/>
                </a:solidFill>
              </a:rPr>
              <a:t>Referral required to see a specialist</a:t>
            </a:r>
          </a:p>
        </p:txBody>
      </p:sp>
      <p:sp>
        <p:nvSpPr>
          <p:cNvPr id="5" name="TextBox 4"/>
          <p:cNvSpPr txBox="1"/>
          <p:nvPr/>
        </p:nvSpPr>
        <p:spPr>
          <a:xfrm>
            <a:off x="7785100" y="5257800"/>
            <a:ext cx="1371600" cy="277813"/>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i="1" dirty="0">
                <a:solidFill>
                  <a:schemeClr val="bg1">
                    <a:lumMod val="50000"/>
                  </a:schemeClr>
                </a:solidFill>
              </a:rPr>
              <a:t>Source: POS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normAutofit/>
          </a:bodyPr>
          <a:lstStyle/>
          <a:p>
            <a:pPr algn="l"/>
            <a:r>
              <a:rPr lang="en-US" altLang="en-US" sz="3600" dirty="0">
                <a:solidFill>
                  <a:srgbClr val="000000"/>
                </a:solidFill>
              </a:rPr>
              <a:t>Fee For Service</a:t>
            </a:r>
          </a:p>
        </p:txBody>
      </p:sp>
      <p:graphicFrame>
        <p:nvGraphicFramePr>
          <p:cNvPr id="2" name="Content Placeholder 1" descr="Fee for service:&#10;Refers to reimbursing a clinician for a specific service;&#10;Patient can choose any doctor or hospital;&#10;Fewer services may be covered;&#10;May cost more.&#10;">
            <a:extLst>
              <a:ext uri="{C183D7F6-B498-43B3-948B-1728B52AA6E4}">
                <adec:decorative xmlns:adec="http://schemas.microsoft.com/office/drawing/2017/decorative" val="0"/>
              </a:ext>
            </a:extLst>
          </p:cNvPr>
          <p:cNvGraphicFramePr>
            <a:graphicFrameLocks noGrp="1"/>
          </p:cNvGraphicFramePr>
          <p:nvPr>
            <p:ph sz="half" idx="1"/>
            <p:extLst>
              <p:ext uri="{D42A27DB-BD31-4B8C-83A1-F6EECF244321}">
                <p14:modId xmlns:p14="http://schemas.microsoft.com/office/powerpoint/2010/main" val="734345964"/>
              </p:ext>
            </p:extLst>
          </p:nvPr>
        </p:nvGraphicFramePr>
        <p:xfrm>
          <a:off x="1066800" y="1612900"/>
          <a:ext cx="7010400" cy="37972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7848600" y="5322888"/>
            <a:ext cx="1371600" cy="277812"/>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i="1" dirty="0">
                <a:solidFill>
                  <a:schemeClr val="bg1">
                    <a:lumMod val="50000"/>
                  </a:schemeClr>
                </a:solidFill>
              </a:rPr>
              <a:t>Source: OPM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normAutofit/>
          </a:bodyPr>
          <a:lstStyle/>
          <a:p>
            <a:pPr algn="l"/>
            <a:r>
              <a:rPr lang="en-US" altLang="en-US" sz="3600" dirty="0">
                <a:solidFill>
                  <a:srgbClr val="000000"/>
                </a:solidFill>
              </a:rPr>
              <a:t>High Deductible Health Plan</a:t>
            </a:r>
          </a:p>
        </p:txBody>
      </p:sp>
      <p:sp>
        <p:nvSpPr>
          <p:cNvPr id="3" name="Content Placeholder 2"/>
          <p:cNvSpPr>
            <a:spLocks noGrp="1"/>
          </p:cNvSpPr>
          <p:nvPr>
            <p:ph sz="half" idx="1"/>
          </p:nvPr>
        </p:nvSpPr>
        <p:spPr>
          <a:xfrm>
            <a:off x="457200" y="1981200"/>
            <a:ext cx="8001000" cy="2514599"/>
          </a:xfrm>
        </p:spPr>
        <p:txBody>
          <a:bodyPr/>
          <a:lstStyle/>
          <a:p>
            <a:pPr>
              <a:spcBef>
                <a:spcPts val="600"/>
              </a:spcBef>
              <a:spcAft>
                <a:spcPts val="600"/>
              </a:spcAft>
              <a:defRPr/>
            </a:pPr>
            <a:r>
              <a:rPr lang="en-US" sz="3200" dirty="0">
                <a:solidFill>
                  <a:srgbClr val="000000"/>
                </a:solidFill>
              </a:rPr>
              <a:t>Low premiums but high deductibles</a:t>
            </a:r>
          </a:p>
          <a:p>
            <a:pPr>
              <a:spcBef>
                <a:spcPts val="600"/>
              </a:spcBef>
              <a:spcAft>
                <a:spcPts val="600"/>
              </a:spcAft>
              <a:defRPr/>
            </a:pPr>
            <a:r>
              <a:rPr lang="en-US" sz="3200" dirty="0">
                <a:solidFill>
                  <a:srgbClr val="000000"/>
                </a:solidFill>
              </a:rPr>
              <a:t>Patients can see any doctor or hospital</a:t>
            </a:r>
          </a:p>
          <a:p>
            <a:pPr>
              <a:spcBef>
                <a:spcPts val="600"/>
              </a:spcBef>
              <a:spcAft>
                <a:spcPts val="600"/>
              </a:spcAft>
              <a:defRPr/>
            </a:pPr>
            <a:r>
              <a:rPr lang="en-US" sz="3200" dirty="0">
                <a:solidFill>
                  <a:srgbClr val="000000"/>
                </a:solidFill>
              </a:rPr>
              <a:t>Insurance pays for coverage after high deductible is met</a:t>
            </a:r>
          </a:p>
        </p:txBody>
      </p:sp>
      <p:sp>
        <p:nvSpPr>
          <p:cNvPr id="6" name="TextBox 5"/>
          <p:cNvSpPr txBox="1"/>
          <p:nvPr/>
        </p:nvSpPr>
        <p:spPr>
          <a:xfrm>
            <a:off x="7823200" y="5221288"/>
            <a:ext cx="1371600" cy="277813"/>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i="1" dirty="0">
                <a:solidFill>
                  <a:schemeClr val="bg1">
                    <a:lumMod val="50000"/>
                  </a:schemeClr>
                </a:solidFill>
              </a:rPr>
              <a:t>Source: OPM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532606" y="381000"/>
            <a:ext cx="8027988" cy="1143000"/>
          </a:xfrm>
        </p:spPr>
        <p:txBody>
          <a:bodyPr>
            <a:noAutofit/>
          </a:bodyPr>
          <a:lstStyle/>
          <a:p>
            <a:pPr algn="l"/>
            <a:r>
              <a:rPr lang="en-US" altLang="en-US" sz="3600" dirty="0">
                <a:solidFill>
                  <a:srgbClr val="000000"/>
                </a:solidFill>
              </a:rPr>
              <a:t>The Patient Protection and Affordable Care Act </a:t>
            </a:r>
          </a:p>
        </p:txBody>
      </p:sp>
      <p:sp>
        <p:nvSpPr>
          <p:cNvPr id="4" name="Content Placeholder 3"/>
          <p:cNvSpPr>
            <a:spLocks noGrp="1"/>
          </p:cNvSpPr>
          <p:nvPr>
            <p:ph sz="half" idx="2"/>
          </p:nvPr>
        </p:nvSpPr>
        <p:spPr>
          <a:xfrm>
            <a:off x="660003" y="1912938"/>
            <a:ext cx="4038600" cy="2971799"/>
          </a:xfrm>
        </p:spPr>
        <p:txBody>
          <a:bodyPr/>
          <a:lstStyle/>
          <a:p>
            <a:pPr>
              <a:spcBef>
                <a:spcPts val="600"/>
              </a:spcBef>
              <a:spcAft>
                <a:spcPts val="600"/>
              </a:spcAft>
              <a:defRPr/>
            </a:pPr>
            <a:r>
              <a:rPr lang="en-US" sz="2400" dirty="0">
                <a:solidFill>
                  <a:srgbClr val="000000"/>
                </a:solidFill>
              </a:rPr>
              <a:t>Commonly called the ACA or “Obamacare”</a:t>
            </a:r>
          </a:p>
          <a:p>
            <a:pPr marL="0" indent="0">
              <a:spcBef>
                <a:spcPts val="600"/>
              </a:spcBef>
              <a:spcAft>
                <a:spcPts val="600"/>
              </a:spcAft>
              <a:buNone/>
              <a:defRPr/>
            </a:pPr>
            <a:endParaRPr lang="en-US" sz="2400" dirty="0">
              <a:solidFill>
                <a:srgbClr val="000000"/>
              </a:solidFill>
            </a:endParaRPr>
          </a:p>
          <a:p>
            <a:pPr>
              <a:spcBef>
                <a:spcPts val="600"/>
              </a:spcBef>
              <a:spcAft>
                <a:spcPts val="600"/>
              </a:spcAft>
              <a:defRPr/>
            </a:pPr>
            <a:r>
              <a:rPr lang="en-US" sz="2400" dirty="0">
                <a:solidFill>
                  <a:srgbClr val="000000"/>
                </a:solidFill>
              </a:rPr>
              <a:t>Signed into law on March 23, 2010 </a:t>
            </a:r>
          </a:p>
        </p:txBody>
      </p:sp>
      <p:sp>
        <p:nvSpPr>
          <p:cNvPr id="46083" name="Content Placeholder 2"/>
          <p:cNvSpPr>
            <a:spLocks noGrp="1"/>
          </p:cNvSpPr>
          <p:nvPr>
            <p:ph sz="half" idx="1"/>
          </p:nvPr>
        </p:nvSpPr>
        <p:spPr>
          <a:xfrm>
            <a:off x="4876800" y="1524000"/>
            <a:ext cx="4038600" cy="4267200"/>
          </a:xfrm>
        </p:spPr>
        <p:txBody>
          <a:bodyPr/>
          <a:lstStyle/>
          <a:p>
            <a:pPr>
              <a:spcBef>
                <a:spcPts val="600"/>
              </a:spcBef>
              <a:spcAft>
                <a:spcPts val="600"/>
              </a:spcAft>
            </a:pPr>
            <a:r>
              <a:rPr lang="en-US" altLang="en-US" sz="2400" dirty="0">
                <a:solidFill>
                  <a:srgbClr val="000000"/>
                </a:solidFill>
              </a:rPr>
              <a:t>More coverage including free cancer screening</a:t>
            </a:r>
          </a:p>
          <a:p>
            <a:pPr>
              <a:spcBef>
                <a:spcPts val="600"/>
              </a:spcBef>
              <a:spcAft>
                <a:spcPts val="600"/>
              </a:spcAft>
            </a:pPr>
            <a:endParaRPr lang="en-US" altLang="en-US" sz="2400" dirty="0">
              <a:solidFill>
                <a:srgbClr val="000000"/>
              </a:solidFill>
            </a:endParaRPr>
          </a:p>
          <a:p>
            <a:pPr>
              <a:spcBef>
                <a:spcPts val="600"/>
              </a:spcBef>
              <a:spcAft>
                <a:spcPts val="600"/>
              </a:spcAft>
            </a:pPr>
            <a:r>
              <a:rPr lang="en-US" altLang="en-US" sz="2400" dirty="0">
                <a:solidFill>
                  <a:srgbClr val="000000"/>
                </a:solidFill>
              </a:rPr>
              <a:t>Making health coverage more affordable and accessible</a:t>
            </a:r>
          </a:p>
          <a:p>
            <a:pPr marL="0" indent="0">
              <a:spcBef>
                <a:spcPts val="600"/>
              </a:spcBef>
              <a:spcAft>
                <a:spcPts val="600"/>
              </a:spcAft>
              <a:buNone/>
            </a:pPr>
            <a:endParaRPr lang="en-US" altLang="en-US" sz="2400" dirty="0">
              <a:solidFill>
                <a:srgbClr val="000000"/>
              </a:solidFill>
            </a:endParaRPr>
          </a:p>
          <a:p>
            <a:pPr>
              <a:spcBef>
                <a:spcPts val="600"/>
              </a:spcBef>
              <a:spcAft>
                <a:spcPts val="600"/>
              </a:spcAft>
            </a:pPr>
            <a:r>
              <a:rPr lang="en-US" altLang="en-US" sz="2400" dirty="0">
                <a:solidFill>
                  <a:srgbClr val="000000"/>
                </a:solidFill>
              </a:rPr>
              <a:t>Easier to understand</a:t>
            </a:r>
          </a:p>
        </p:txBody>
      </p:sp>
      <p:sp>
        <p:nvSpPr>
          <p:cNvPr id="2" name="TextBox 1"/>
          <p:cNvSpPr txBox="1"/>
          <p:nvPr/>
        </p:nvSpPr>
        <p:spPr>
          <a:xfrm>
            <a:off x="6172200" y="5273676"/>
            <a:ext cx="4267200" cy="276225"/>
          </a:xfrm>
          <a:prstGeom prst="rect">
            <a:avLst/>
          </a:prstGeom>
          <a:noFill/>
        </p:spPr>
        <p:txBody>
          <a:bodyPr>
            <a:spAutoFit/>
          </a:bodyPr>
          <a:lstStyle/>
          <a:p>
            <a:pPr>
              <a:defRPr/>
            </a:pPr>
            <a:r>
              <a:rPr lang="en-US" sz="1200" i="1" dirty="0">
                <a:solidFill>
                  <a:schemeClr val="bg1">
                    <a:lumMod val="50000"/>
                  </a:schemeClr>
                </a:solidFill>
              </a:rPr>
              <a:t>Source: American Cancer Society, 2010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sz="3600" dirty="0">
                <a:solidFill>
                  <a:srgbClr val="000000"/>
                </a:solidFill>
              </a:rPr>
              <a:t>Acknowledgements</a:t>
            </a:r>
          </a:p>
        </p:txBody>
      </p:sp>
      <p:sp>
        <p:nvSpPr>
          <p:cNvPr id="14339" name="Content Placeholder 2"/>
          <p:cNvSpPr>
            <a:spLocks noGrp="1"/>
          </p:cNvSpPr>
          <p:nvPr>
            <p:ph idx="1"/>
          </p:nvPr>
        </p:nvSpPr>
        <p:spPr/>
        <p:txBody>
          <a:bodyPr>
            <a:normAutofit/>
          </a:bodyPr>
          <a:lstStyle/>
          <a:p>
            <a:pPr marL="0" indent="0">
              <a:spcBef>
                <a:spcPts val="600"/>
              </a:spcBef>
              <a:spcAft>
                <a:spcPts val="600"/>
              </a:spcAft>
              <a:buFontTx/>
              <a:buNone/>
            </a:pPr>
            <a:r>
              <a:rPr lang="en-US" altLang="en-US" sz="2200" dirty="0">
                <a:solidFill>
                  <a:srgbClr val="000000"/>
                </a:solidFill>
              </a:rPr>
              <a:t>This work was supported by Cooperative Agreement #1U38DP004972-02 from the Centers for Disease Control and Prevention. Its contents are solely the responsibility of the authors and do not necessarily represent the official views of the Centers for Disease Control and Prevention.</a:t>
            </a:r>
          </a:p>
          <a:p>
            <a:pPr marL="0" indent="0">
              <a:spcBef>
                <a:spcPts val="600"/>
              </a:spcBef>
              <a:spcAft>
                <a:spcPts val="600"/>
              </a:spcAft>
              <a:buFontTx/>
              <a:buNone/>
            </a:pPr>
            <a:endParaRPr lang="en-US" altLang="en-US" sz="2200" dirty="0">
              <a:solidFill>
                <a:srgbClr val="000000"/>
              </a:solidFill>
            </a:endParaRPr>
          </a:p>
          <a:p>
            <a:pPr marL="0" indent="0">
              <a:spcBef>
                <a:spcPts val="600"/>
              </a:spcBef>
              <a:spcAft>
                <a:spcPts val="600"/>
              </a:spcAft>
              <a:buFontTx/>
              <a:buNone/>
            </a:pPr>
            <a:r>
              <a:rPr lang="en-US" altLang="en-US" sz="2200" dirty="0">
                <a:solidFill>
                  <a:srgbClr val="000000"/>
                </a:solidFill>
              </a:rPr>
              <a:t>Portions of this lesson are adapted with permission from the Patient Navigator Training Collaborative of the Colorado School of Public Health.</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normAutofit fontScale="90000"/>
          </a:bodyPr>
          <a:lstStyle/>
          <a:p>
            <a:r>
              <a:rPr lang="en-US" altLang="en-US" dirty="0">
                <a:solidFill>
                  <a:srgbClr val="000000"/>
                </a:solidFill>
              </a:rPr>
              <a:t>Health Marketplaces (Exchanges)</a:t>
            </a:r>
          </a:p>
        </p:txBody>
      </p:sp>
      <p:sp>
        <p:nvSpPr>
          <p:cNvPr id="7" name="Rectangle 6"/>
          <p:cNvSpPr/>
          <p:nvPr/>
        </p:nvSpPr>
        <p:spPr>
          <a:xfrm>
            <a:off x="685800" y="1600200"/>
            <a:ext cx="2057400" cy="19050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000" dirty="0">
                <a:solidFill>
                  <a:schemeClr val="bg1"/>
                </a:solidFill>
              </a:rPr>
              <a:t>A</a:t>
            </a:r>
          </a:p>
        </p:txBody>
      </p:sp>
      <p:sp>
        <p:nvSpPr>
          <p:cNvPr id="8" name="Rectangle 7"/>
          <p:cNvSpPr/>
          <p:nvPr/>
        </p:nvSpPr>
        <p:spPr>
          <a:xfrm>
            <a:off x="3657600" y="1600200"/>
            <a:ext cx="2133600" cy="19050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7200" dirty="0">
                <a:solidFill>
                  <a:schemeClr val="bg1"/>
                </a:solidFill>
              </a:rPr>
              <a:t>B</a:t>
            </a:r>
          </a:p>
        </p:txBody>
      </p:sp>
      <p:sp>
        <p:nvSpPr>
          <p:cNvPr id="11" name="Rectangle 10"/>
          <p:cNvSpPr/>
          <p:nvPr/>
        </p:nvSpPr>
        <p:spPr>
          <a:xfrm>
            <a:off x="6553200" y="1600200"/>
            <a:ext cx="2133600" cy="19050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7200" dirty="0">
                <a:solidFill>
                  <a:schemeClr val="bg1"/>
                </a:solidFill>
              </a:rPr>
              <a:t>C</a:t>
            </a:r>
          </a:p>
        </p:txBody>
      </p:sp>
      <p:cxnSp>
        <p:nvCxnSpPr>
          <p:cNvPr id="10" name="Straight Arrow Connector 9">
            <a:extLst>
              <a:ext uri="{C183D7F6-B498-43B3-948B-1728B52AA6E4}">
                <adec:decorative xmlns:adec="http://schemas.microsoft.com/office/drawing/2017/decorative" val="1"/>
              </a:ext>
            </a:extLst>
          </p:cNvPr>
          <p:cNvCxnSpPr>
            <a:cxnSpLocks/>
          </p:cNvCxnSpPr>
          <p:nvPr/>
        </p:nvCxnSpPr>
        <p:spPr>
          <a:xfrm flipH="1" flipV="1">
            <a:off x="1981200" y="3810000"/>
            <a:ext cx="1219201" cy="1524000"/>
          </a:xfrm>
          <a:prstGeom prst="straightConnector1">
            <a:avLst/>
          </a:prstGeom>
          <a:ln w="19050">
            <a:solidFill>
              <a:srgbClr val="365F9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C183D7F6-B498-43B3-948B-1728B52AA6E4}">
                <adec:decorative xmlns:adec="http://schemas.microsoft.com/office/drawing/2017/decorative" val="1"/>
              </a:ext>
            </a:extLst>
          </p:cNvPr>
          <p:cNvCxnSpPr/>
          <p:nvPr/>
        </p:nvCxnSpPr>
        <p:spPr>
          <a:xfrm flipV="1">
            <a:off x="4572000" y="3581400"/>
            <a:ext cx="0" cy="1752600"/>
          </a:xfrm>
          <a:prstGeom prst="straightConnector1">
            <a:avLst/>
          </a:prstGeom>
          <a:ln w="1905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C183D7F6-B498-43B3-948B-1728B52AA6E4}">
                <adec:decorative xmlns:adec="http://schemas.microsoft.com/office/drawing/2017/decorative" val="1"/>
              </a:ext>
            </a:extLst>
          </p:cNvPr>
          <p:cNvCxnSpPr>
            <a:cxnSpLocks/>
          </p:cNvCxnSpPr>
          <p:nvPr/>
        </p:nvCxnSpPr>
        <p:spPr>
          <a:xfrm flipV="1">
            <a:off x="5943601" y="3810002"/>
            <a:ext cx="1409699" cy="1523998"/>
          </a:xfrm>
          <a:prstGeom prst="straightConnector1">
            <a:avLst/>
          </a:prstGeom>
          <a:ln w="1905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6858000" y="5195887"/>
            <a:ext cx="3046413" cy="276225"/>
          </a:xfrm>
          <a:prstGeom prst="rect">
            <a:avLst/>
          </a:prstGeom>
          <a:noFill/>
        </p:spPr>
        <p:txBody>
          <a:bodyPr>
            <a:spAutoFit/>
          </a:bodyPr>
          <a:lstStyle/>
          <a:p>
            <a:pPr>
              <a:defRPr/>
            </a:pPr>
            <a:r>
              <a:rPr lang="en-US" sz="1200" i="1" dirty="0">
                <a:solidFill>
                  <a:schemeClr val="bg1">
                    <a:lumMod val="50000"/>
                  </a:schemeClr>
                </a:solidFill>
              </a:rPr>
              <a:t>Source: Healthcare.gov, 2014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7"/>
                                        </p:tgtEl>
                                        <p:attrNameLst>
                                          <p:attrName>style.color</p:attrName>
                                        </p:attrNameLst>
                                      </p:cBhvr>
                                      <p:by>
                                        <p:hsl h="0" s="-12549" l="-25098"/>
                                      </p:by>
                                    </p:animClr>
                                    <p:animClr clrSpc="hsl" dir="cw">
                                      <p:cBhvr>
                                        <p:cTn id="7" dur="500" fill="hold"/>
                                        <p:tgtEl>
                                          <p:spTgt spid="7"/>
                                        </p:tgtEl>
                                        <p:attrNameLst>
                                          <p:attrName>fillcolor</p:attrName>
                                        </p:attrNameLst>
                                      </p:cBhvr>
                                      <p:by>
                                        <p:hsl h="0" s="-12549" l="-25098"/>
                                      </p:by>
                                    </p:animClr>
                                    <p:animClr clrSpc="hsl" dir="cw">
                                      <p:cBhvr>
                                        <p:cTn id="8" dur="500" fill="hold"/>
                                        <p:tgtEl>
                                          <p:spTgt spid="7"/>
                                        </p:tgtEl>
                                        <p:attrNameLst>
                                          <p:attrName>stroke.color</p:attrName>
                                        </p:attrNameLst>
                                      </p:cBhvr>
                                      <p:by>
                                        <p:hsl h="0" s="-12549" l="-25098"/>
                                      </p:by>
                                    </p:animClr>
                                    <p:set>
                                      <p:cBhvr>
                                        <p:cTn id="9" dur="500" fill="hold"/>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895874859"/>
              </p:ext>
            </p:extLst>
          </p:nvPr>
        </p:nvGraphicFramePr>
        <p:xfrm>
          <a:off x="593412" y="1371601"/>
          <a:ext cx="8321987" cy="3657599"/>
        </p:xfrm>
        <a:graphic>
          <a:graphicData uri="http://schemas.openxmlformats.org/drawingml/2006/table">
            <a:tbl>
              <a:tblPr firstRow="1" bandRow="1">
                <a:tableStyleId>{5C22544A-7EE6-4342-B048-85BDC9FD1C3A}</a:tableStyleId>
              </a:tblPr>
              <a:tblGrid>
                <a:gridCol w="3782722">
                  <a:extLst>
                    <a:ext uri="{9D8B030D-6E8A-4147-A177-3AD203B41FA5}">
                      <a16:colId xmlns:a16="http://schemas.microsoft.com/office/drawing/2014/main" val="20000"/>
                    </a:ext>
                  </a:extLst>
                </a:gridCol>
                <a:gridCol w="4539265">
                  <a:extLst>
                    <a:ext uri="{9D8B030D-6E8A-4147-A177-3AD203B41FA5}">
                      <a16:colId xmlns:a16="http://schemas.microsoft.com/office/drawing/2014/main" val="20001"/>
                    </a:ext>
                  </a:extLst>
                </a:gridCol>
              </a:tblGrid>
              <a:tr h="417722">
                <a:tc>
                  <a:txBody>
                    <a:bodyPr/>
                    <a:lstStyle/>
                    <a:p>
                      <a:endParaRPr lang="en-US" sz="1700" dirty="0">
                        <a:solidFill>
                          <a:srgbClr val="000000"/>
                        </a:solidFill>
                      </a:endParaRPr>
                    </a:p>
                  </a:txBody>
                  <a:tcPr marL="87600" marR="87600" marT="43788" marB="43788"/>
                </a:tc>
                <a:tc>
                  <a:txBody>
                    <a:bodyPr/>
                    <a:lstStyle/>
                    <a:p>
                      <a:endParaRPr lang="en-US" sz="1700" dirty="0">
                        <a:solidFill>
                          <a:srgbClr val="000000"/>
                        </a:solidFill>
                      </a:endParaRPr>
                    </a:p>
                  </a:txBody>
                  <a:tcPr marL="87600" marR="87600" marT="43788" marB="43788"/>
                </a:tc>
                <a:extLst>
                  <a:ext uri="{0D108BD9-81ED-4DB2-BD59-A6C34878D82A}">
                    <a16:rowId xmlns:a16="http://schemas.microsoft.com/office/drawing/2014/main" val="10000"/>
                  </a:ext>
                </a:extLst>
              </a:tr>
              <a:tr h="417722">
                <a:tc>
                  <a:txBody>
                    <a:bodyPr/>
                    <a:lstStyle/>
                    <a:p>
                      <a:r>
                        <a:rPr lang="en-US" sz="1700" dirty="0">
                          <a:solidFill>
                            <a:srgbClr val="000000"/>
                          </a:solidFill>
                        </a:rPr>
                        <a:t>1. Ambulatory </a:t>
                      </a:r>
                      <a:r>
                        <a:rPr lang="en-US" sz="1700" baseline="0" dirty="0">
                          <a:solidFill>
                            <a:srgbClr val="000000"/>
                          </a:solidFill>
                        </a:rPr>
                        <a:t> services</a:t>
                      </a:r>
                      <a:endParaRPr lang="en-US" sz="1700" dirty="0">
                        <a:solidFill>
                          <a:srgbClr val="000000"/>
                        </a:solidFill>
                      </a:endParaRPr>
                    </a:p>
                  </a:txBody>
                  <a:tcPr marL="87600" marR="87600" marT="43788" marB="43788"/>
                </a:tc>
                <a:tc>
                  <a:txBody>
                    <a:bodyPr/>
                    <a:lstStyle/>
                    <a:p>
                      <a:r>
                        <a:rPr lang="en-US" sz="1700" dirty="0">
                          <a:solidFill>
                            <a:srgbClr val="000000"/>
                          </a:solidFill>
                        </a:rPr>
                        <a:t>6. Prescription drugs</a:t>
                      </a:r>
                    </a:p>
                  </a:txBody>
                  <a:tcPr marL="87600" marR="87600" marT="43788" marB="43788"/>
                </a:tc>
                <a:extLst>
                  <a:ext uri="{0D108BD9-81ED-4DB2-BD59-A6C34878D82A}">
                    <a16:rowId xmlns:a16="http://schemas.microsoft.com/office/drawing/2014/main" val="10001"/>
                  </a:ext>
                </a:extLst>
              </a:tr>
              <a:tr h="720999">
                <a:tc>
                  <a:txBody>
                    <a:bodyPr/>
                    <a:lstStyle/>
                    <a:p>
                      <a:r>
                        <a:rPr lang="en-US" sz="1700" dirty="0">
                          <a:solidFill>
                            <a:srgbClr val="000000"/>
                          </a:solidFill>
                        </a:rPr>
                        <a:t>2. Emergency services</a:t>
                      </a:r>
                    </a:p>
                  </a:txBody>
                  <a:tcPr marL="87600" marR="87600" marT="43788" marB="43788"/>
                </a:tc>
                <a:tc>
                  <a:txBody>
                    <a:bodyPr/>
                    <a:lstStyle/>
                    <a:p>
                      <a:r>
                        <a:rPr lang="en-US" sz="1700" dirty="0">
                          <a:solidFill>
                            <a:srgbClr val="000000"/>
                          </a:solidFill>
                        </a:rPr>
                        <a:t>7. Rehabilitative</a:t>
                      </a:r>
                      <a:r>
                        <a:rPr lang="en-US" sz="1700" baseline="0" dirty="0">
                          <a:solidFill>
                            <a:srgbClr val="000000"/>
                          </a:solidFill>
                        </a:rPr>
                        <a:t> and habilitative services and devices</a:t>
                      </a:r>
                      <a:endParaRPr lang="en-US" sz="1700" dirty="0">
                        <a:solidFill>
                          <a:srgbClr val="000000"/>
                        </a:solidFill>
                      </a:endParaRPr>
                    </a:p>
                  </a:txBody>
                  <a:tcPr marL="87600" marR="87600" marT="43788" marB="43788"/>
                </a:tc>
                <a:extLst>
                  <a:ext uri="{0D108BD9-81ED-4DB2-BD59-A6C34878D82A}">
                    <a16:rowId xmlns:a16="http://schemas.microsoft.com/office/drawing/2014/main" val="10002"/>
                  </a:ext>
                </a:extLst>
              </a:tr>
              <a:tr h="417722">
                <a:tc>
                  <a:txBody>
                    <a:bodyPr/>
                    <a:lstStyle/>
                    <a:p>
                      <a:r>
                        <a:rPr lang="en-US" sz="1700" dirty="0">
                          <a:solidFill>
                            <a:srgbClr val="000000"/>
                          </a:solidFill>
                        </a:rPr>
                        <a:t>3. Hospitalization</a:t>
                      </a:r>
                    </a:p>
                  </a:txBody>
                  <a:tcPr marL="87600" marR="87600" marT="43788" marB="43788"/>
                </a:tc>
                <a:tc>
                  <a:txBody>
                    <a:bodyPr/>
                    <a:lstStyle/>
                    <a:p>
                      <a:r>
                        <a:rPr lang="en-US" sz="1700" dirty="0">
                          <a:solidFill>
                            <a:srgbClr val="000000"/>
                          </a:solidFill>
                        </a:rPr>
                        <a:t>8. Laboratory</a:t>
                      </a:r>
                      <a:r>
                        <a:rPr lang="en-US" sz="1700" baseline="0" dirty="0">
                          <a:solidFill>
                            <a:srgbClr val="000000"/>
                          </a:solidFill>
                        </a:rPr>
                        <a:t> services</a:t>
                      </a:r>
                      <a:endParaRPr lang="en-US" sz="1700" dirty="0">
                        <a:solidFill>
                          <a:srgbClr val="000000"/>
                        </a:solidFill>
                      </a:endParaRPr>
                    </a:p>
                  </a:txBody>
                  <a:tcPr marL="87600" marR="87600" marT="43788" marB="43788"/>
                </a:tc>
                <a:extLst>
                  <a:ext uri="{0D108BD9-81ED-4DB2-BD59-A6C34878D82A}">
                    <a16:rowId xmlns:a16="http://schemas.microsoft.com/office/drawing/2014/main" val="10003"/>
                  </a:ext>
                </a:extLst>
              </a:tr>
              <a:tr h="653437">
                <a:tc>
                  <a:txBody>
                    <a:bodyPr/>
                    <a:lstStyle/>
                    <a:p>
                      <a:r>
                        <a:rPr lang="en-US" sz="1700" dirty="0">
                          <a:solidFill>
                            <a:srgbClr val="000000"/>
                          </a:solidFill>
                        </a:rPr>
                        <a:t>4. Maternity and newborn care</a:t>
                      </a:r>
                    </a:p>
                  </a:txBody>
                  <a:tcPr marL="87600" marR="87600" marT="43788" marB="43788"/>
                </a:tc>
                <a:tc>
                  <a:txBody>
                    <a:bodyPr/>
                    <a:lstStyle/>
                    <a:p>
                      <a:r>
                        <a:rPr lang="en-US" sz="1700" dirty="0">
                          <a:solidFill>
                            <a:srgbClr val="000000"/>
                          </a:solidFill>
                        </a:rPr>
                        <a:t>9. Preventive and wellness services and chronic disease management</a:t>
                      </a:r>
                    </a:p>
                  </a:txBody>
                  <a:tcPr marL="87600" marR="87600" marT="43788" marB="43788"/>
                </a:tc>
                <a:extLst>
                  <a:ext uri="{0D108BD9-81ED-4DB2-BD59-A6C34878D82A}">
                    <a16:rowId xmlns:a16="http://schemas.microsoft.com/office/drawing/2014/main" val="10004"/>
                  </a:ext>
                </a:extLst>
              </a:tr>
              <a:tr h="1029997">
                <a:tc>
                  <a:txBody>
                    <a:bodyPr/>
                    <a:lstStyle/>
                    <a:p>
                      <a:r>
                        <a:rPr lang="en-US" sz="1700" dirty="0">
                          <a:solidFill>
                            <a:srgbClr val="000000"/>
                          </a:solidFill>
                        </a:rPr>
                        <a:t>5. Mental health and substance use disorder services, including  behavioral health treatment</a:t>
                      </a:r>
                    </a:p>
                  </a:txBody>
                  <a:tcPr marL="87600" marR="87600" marT="43788" marB="43788"/>
                </a:tc>
                <a:tc>
                  <a:txBody>
                    <a:bodyPr/>
                    <a:lstStyle/>
                    <a:p>
                      <a:r>
                        <a:rPr lang="en-US" sz="1700" dirty="0">
                          <a:solidFill>
                            <a:srgbClr val="000000"/>
                          </a:solidFill>
                        </a:rPr>
                        <a:t>10. Pediatric services, including oral and vision care</a:t>
                      </a:r>
                    </a:p>
                  </a:txBody>
                  <a:tcPr marL="87600" marR="87600" marT="43788" marB="43788"/>
                </a:tc>
                <a:extLst>
                  <a:ext uri="{0D108BD9-81ED-4DB2-BD59-A6C34878D82A}">
                    <a16:rowId xmlns:a16="http://schemas.microsoft.com/office/drawing/2014/main" val="10005"/>
                  </a:ext>
                </a:extLst>
              </a:tr>
            </a:tbl>
          </a:graphicData>
        </a:graphic>
      </p:graphicFrame>
      <p:sp>
        <p:nvSpPr>
          <p:cNvPr id="61465" name="Slide Number Placeholder 3"/>
          <p:cNvSpPr>
            <a:spLocks noGrp="1"/>
          </p:cNvSpPr>
          <p:nvPr>
            <p:ph type="sldNum" sz="quarter" idx="11"/>
          </p:nvPr>
        </p:nvSpPr>
        <p:spPr>
          <a:xfrm>
            <a:off x="7421563" y="6600825"/>
            <a:ext cx="579437" cy="228600"/>
          </a:xfrm>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endParaRPr lang="en-US" altLang="en-US" dirty="0">
              <a:solidFill>
                <a:srgbClr val="FFFFFF"/>
              </a:solidFill>
            </a:endParaRPr>
          </a:p>
        </p:txBody>
      </p:sp>
      <p:sp>
        <p:nvSpPr>
          <p:cNvPr id="60442" name="Title 2"/>
          <p:cNvSpPr>
            <a:spLocks noGrp="1"/>
          </p:cNvSpPr>
          <p:nvPr>
            <p:ph type="title"/>
          </p:nvPr>
        </p:nvSpPr>
        <p:spPr/>
        <p:txBody>
          <a:bodyPr>
            <a:normAutofit/>
          </a:bodyPr>
          <a:lstStyle/>
          <a:p>
            <a:r>
              <a:rPr lang="en-US" altLang="en-US" sz="3600" dirty="0">
                <a:solidFill>
                  <a:srgbClr val="000000"/>
                </a:solidFill>
              </a:rPr>
              <a:t>Ten Essential Health Benefits</a:t>
            </a:r>
          </a:p>
        </p:txBody>
      </p:sp>
      <p:sp>
        <p:nvSpPr>
          <p:cNvPr id="2" name="TextBox 1"/>
          <p:cNvSpPr txBox="1"/>
          <p:nvPr/>
        </p:nvSpPr>
        <p:spPr>
          <a:xfrm>
            <a:off x="6819900" y="5257800"/>
            <a:ext cx="2362200" cy="276225"/>
          </a:xfrm>
          <a:prstGeom prst="rect">
            <a:avLst/>
          </a:prstGeom>
          <a:noFill/>
        </p:spPr>
        <p:txBody>
          <a:bodyPr>
            <a:spAutoFit/>
          </a:bodyPr>
          <a:lstStyle/>
          <a:p>
            <a:pPr>
              <a:defRPr/>
            </a:pPr>
            <a:r>
              <a:rPr lang="en-US" sz="1200" i="1" dirty="0">
                <a:solidFill>
                  <a:schemeClr val="bg1">
                    <a:lumMod val="50000"/>
                  </a:schemeClr>
                </a:solidFill>
              </a:rPr>
              <a:t>Source: Healthcare.gov, 2014</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254000" y="141287"/>
            <a:ext cx="8229600" cy="1143000"/>
          </a:xfrm>
        </p:spPr>
        <p:txBody>
          <a:bodyPr>
            <a:noAutofit/>
          </a:bodyPr>
          <a:lstStyle/>
          <a:p>
            <a:r>
              <a:rPr lang="en-US" altLang="en-US" sz="3600" dirty="0">
                <a:solidFill>
                  <a:srgbClr val="000000"/>
                </a:solidFill>
              </a:rPr>
              <a:t>The Patient Protection and </a:t>
            </a:r>
            <a:br>
              <a:rPr lang="en-US" altLang="en-US" sz="3600" dirty="0">
                <a:solidFill>
                  <a:srgbClr val="000000"/>
                </a:solidFill>
              </a:rPr>
            </a:br>
            <a:r>
              <a:rPr lang="en-US" altLang="en-US" sz="3600" dirty="0">
                <a:solidFill>
                  <a:srgbClr val="000000"/>
                </a:solidFill>
              </a:rPr>
              <a:t>Affordable Care Act </a:t>
            </a:r>
          </a:p>
        </p:txBody>
      </p:sp>
      <p:sp>
        <p:nvSpPr>
          <p:cNvPr id="2" name="TextBox 1"/>
          <p:cNvSpPr txBox="1"/>
          <p:nvPr/>
        </p:nvSpPr>
        <p:spPr>
          <a:xfrm>
            <a:off x="6172200" y="5221287"/>
            <a:ext cx="4267200" cy="276225"/>
          </a:xfrm>
          <a:prstGeom prst="rect">
            <a:avLst/>
          </a:prstGeom>
          <a:noFill/>
        </p:spPr>
        <p:txBody>
          <a:bodyPr>
            <a:spAutoFit/>
          </a:bodyPr>
          <a:lstStyle/>
          <a:p>
            <a:pPr>
              <a:defRPr/>
            </a:pPr>
            <a:r>
              <a:rPr lang="en-US" sz="1200" i="1" dirty="0">
                <a:solidFill>
                  <a:schemeClr val="bg1">
                    <a:lumMod val="50000"/>
                  </a:schemeClr>
                </a:solidFill>
              </a:rPr>
              <a:t>Source: American Cancer Society, 2010 </a:t>
            </a:r>
          </a:p>
        </p:txBody>
      </p:sp>
      <p:sp>
        <p:nvSpPr>
          <p:cNvPr id="3" name="Content Placeholder 2">
            <a:extLst>
              <a:ext uri="{FF2B5EF4-FFF2-40B4-BE49-F238E27FC236}">
                <a16:creationId xmlns:a16="http://schemas.microsoft.com/office/drawing/2014/main" id="{52D30BE9-C6A8-43D9-B8D7-FD5416432B76}"/>
              </a:ext>
            </a:extLst>
          </p:cNvPr>
          <p:cNvSpPr>
            <a:spLocks noGrp="1"/>
          </p:cNvSpPr>
          <p:nvPr>
            <p:ph idx="1"/>
          </p:nvPr>
        </p:nvSpPr>
        <p:spPr>
          <a:xfrm>
            <a:off x="457200" y="1411287"/>
            <a:ext cx="8229600" cy="3810000"/>
          </a:xfrm>
        </p:spPr>
        <p:txBody>
          <a:bodyPr>
            <a:normAutofit fontScale="92500" lnSpcReduction="10000"/>
          </a:bodyPr>
          <a:lstStyle/>
          <a:p>
            <a:pPr lvl="0"/>
            <a:r>
              <a:rPr lang="en-US" dirty="0">
                <a:solidFill>
                  <a:srgbClr val="000000"/>
                </a:solidFill>
              </a:rPr>
              <a:t>Requiring all health plans sold in new health insurance marketplaces to cover essential benefits </a:t>
            </a:r>
          </a:p>
          <a:p>
            <a:pPr lvl="0"/>
            <a:r>
              <a:rPr lang="en-US" dirty="0">
                <a:solidFill>
                  <a:srgbClr val="000000"/>
                </a:solidFill>
              </a:rPr>
              <a:t>Making proven cancer screenings and other preventive care available at no cost</a:t>
            </a:r>
          </a:p>
          <a:p>
            <a:pPr lvl="0"/>
            <a:r>
              <a:rPr lang="en-US" dirty="0">
                <a:solidFill>
                  <a:srgbClr val="000000"/>
                </a:solidFill>
              </a:rPr>
              <a:t>Medicare coverage of a yearly check-up</a:t>
            </a:r>
          </a:p>
          <a:p>
            <a:pPr lvl="0"/>
            <a:r>
              <a:rPr lang="en-US" dirty="0">
                <a:solidFill>
                  <a:srgbClr val="000000"/>
                </a:solidFill>
              </a:rPr>
              <a:t>Closing the hole in Medicare Part D</a:t>
            </a:r>
          </a:p>
          <a:p>
            <a:pPr lvl="0"/>
            <a:r>
              <a:rPr lang="en-US" dirty="0">
                <a:solidFill>
                  <a:srgbClr val="000000"/>
                </a:solidFill>
              </a:rPr>
              <a:t>Coverage for clinical trials</a:t>
            </a:r>
          </a:p>
        </p:txBody>
      </p:sp>
    </p:spTree>
    <p:extLst>
      <p:ext uri="{BB962C8B-B14F-4D97-AF65-F5344CB8AC3E}">
        <p14:creationId xmlns:p14="http://schemas.microsoft.com/office/powerpoint/2010/main" val="1685880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61914"/>
            <a:ext cx="8229600" cy="1143000"/>
          </a:xfrm>
        </p:spPr>
        <p:txBody>
          <a:bodyPr>
            <a:noAutofit/>
          </a:bodyPr>
          <a:lstStyle/>
          <a:p>
            <a:r>
              <a:rPr lang="en-US" altLang="en-US" sz="3600" dirty="0">
                <a:solidFill>
                  <a:srgbClr val="000000"/>
                </a:solidFill>
              </a:rPr>
              <a:t>The Patient Protection and </a:t>
            </a:r>
            <a:br>
              <a:rPr lang="en-US" altLang="en-US" sz="3600" dirty="0">
                <a:solidFill>
                  <a:srgbClr val="000000"/>
                </a:solidFill>
              </a:rPr>
            </a:br>
            <a:r>
              <a:rPr lang="en-US" altLang="en-US" sz="3600" dirty="0">
                <a:solidFill>
                  <a:srgbClr val="000000"/>
                </a:solidFill>
              </a:rPr>
              <a:t>Affordable Care Act </a:t>
            </a:r>
          </a:p>
        </p:txBody>
      </p:sp>
      <p:graphicFrame>
        <p:nvGraphicFramePr>
          <p:cNvPr id="7" name="Content Placeholder 6" descr="The new law makes health coverage more affordable by:&#10;Removing dollar limits on care and benefits; &#10;Ending higher charges for people who are ill. &#10;Limiting the amount patients must pay in out-of-pocket costs and deductibles.&#10;Helping people and families with low to moderate incomes buy health insurance.&#10;">
            <a:extLs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2968445335"/>
              </p:ext>
            </p:extLst>
          </p:nvPr>
        </p:nvGraphicFramePr>
        <p:xfrm>
          <a:off x="457200" y="1323976"/>
          <a:ext cx="8077200" cy="3962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6172200" y="5286375"/>
            <a:ext cx="4267200" cy="276225"/>
          </a:xfrm>
          <a:prstGeom prst="rect">
            <a:avLst/>
          </a:prstGeom>
          <a:noFill/>
        </p:spPr>
        <p:txBody>
          <a:bodyPr>
            <a:spAutoFit/>
          </a:bodyPr>
          <a:lstStyle/>
          <a:p>
            <a:pPr>
              <a:defRPr/>
            </a:pPr>
            <a:r>
              <a:rPr lang="en-US" sz="1200" i="1" dirty="0">
                <a:solidFill>
                  <a:schemeClr val="bg1">
                    <a:lumMod val="50000"/>
                  </a:schemeClr>
                </a:solidFill>
              </a:rPr>
              <a:t>Source: American Cancer Society, 2010 </a:t>
            </a:r>
          </a:p>
        </p:txBody>
      </p:sp>
    </p:spTree>
    <p:extLst>
      <p:ext uri="{BB962C8B-B14F-4D97-AF65-F5344CB8AC3E}">
        <p14:creationId xmlns:p14="http://schemas.microsoft.com/office/powerpoint/2010/main" val="3540332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noAutofit/>
          </a:bodyPr>
          <a:lstStyle/>
          <a:p>
            <a:r>
              <a:rPr lang="en-US" altLang="en-US" sz="3600" dirty="0">
                <a:solidFill>
                  <a:srgbClr val="000000"/>
                </a:solidFill>
              </a:rPr>
              <a:t>The Patient Protection and </a:t>
            </a:r>
            <a:br>
              <a:rPr lang="en-US" altLang="en-US" sz="3600" dirty="0">
                <a:solidFill>
                  <a:srgbClr val="000000"/>
                </a:solidFill>
              </a:rPr>
            </a:br>
            <a:r>
              <a:rPr lang="en-US" altLang="en-US" sz="3600" dirty="0">
                <a:solidFill>
                  <a:srgbClr val="000000"/>
                </a:solidFill>
              </a:rPr>
              <a:t>Affordable Care Act </a:t>
            </a:r>
          </a:p>
        </p:txBody>
      </p:sp>
      <p:graphicFrame>
        <p:nvGraphicFramePr>
          <p:cNvPr id="7" name="Content Placeholder 6" descr="The new law makes health coverage more easily accessible by:&#10;Covering children to stay on their parent’s insurance until the age of 26. &#10;Ending rescissions. &#10;Creating health insurance marketplaces. &#10;Giving states the option to cover more low-income, uninsured people through Medicaid.&#10;">
            <a:extLs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297474289"/>
              </p:ext>
            </p:extLst>
          </p:nvPr>
        </p:nvGraphicFramePr>
        <p:xfrm>
          <a:off x="457200" y="1423988"/>
          <a:ext cx="8153400" cy="38861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6096000" y="5310187"/>
            <a:ext cx="4267200" cy="276225"/>
          </a:xfrm>
          <a:prstGeom prst="rect">
            <a:avLst/>
          </a:prstGeom>
          <a:noFill/>
        </p:spPr>
        <p:txBody>
          <a:bodyPr>
            <a:spAutoFit/>
          </a:bodyPr>
          <a:lstStyle/>
          <a:p>
            <a:pPr>
              <a:defRPr/>
            </a:pPr>
            <a:r>
              <a:rPr lang="en-US" sz="1200" i="1" dirty="0">
                <a:solidFill>
                  <a:schemeClr val="bg1">
                    <a:lumMod val="50000"/>
                  </a:schemeClr>
                </a:solidFill>
              </a:rPr>
              <a:t>Source: American Cancer Society, 2010 </a:t>
            </a:r>
          </a:p>
        </p:txBody>
      </p:sp>
    </p:spTree>
    <p:extLst>
      <p:ext uri="{BB962C8B-B14F-4D97-AF65-F5344CB8AC3E}">
        <p14:creationId xmlns:p14="http://schemas.microsoft.com/office/powerpoint/2010/main" val="3357648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noAutofit/>
          </a:bodyPr>
          <a:lstStyle/>
          <a:p>
            <a:r>
              <a:rPr lang="en-US" altLang="en-US" sz="3600" dirty="0">
                <a:solidFill>
                  <a:srgbClr val="000000"/>
                </a:solidFill>
              </a:rPr>
              <a:t>The Patient Protection and </a:t>
            </a:r>
            <a:br>
              <a:rPr lang="en-US" altLang="en-US" sz="3600" dirty="0">
                <a:solidFill>
                  <a:srgbClr val="000000"/>
                </a:solidFill>
              </a:rPr>
            </a:br>
            <a:r>
              <a:rPr lang="en-US" altLang="en-US" sz="3600" dirty="0">
                <a:solidFill>
                  <a:srgbClr val="000000"/>
                </a:solidFill>
              </a:rPr>
              <a:t>Affordable Care Act </a:t>
            </a:r>
          </a:p>
        </p:txBody>
      </p:sp>
      <p:graphicFrame>
        <p:nvGraphicFramePr>
          <p:cNvPr id="7" name="Content Placeholder 6" descr="The law will make health insurance easier to understand for many people by:&#10;Making more information available. &#10;Grouping health plans based on level of coverage. &#10;Giving patients new rights to appeal claims that are denied by their insurer.&#10;">
            <a:extLs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1619970110"/>
              </p:ext>
            </p:extLst>
          </p:nvPr>
        </p:nvGraphicFramePr>
        <p:xfrm>
          <a:off x="685800" y="1696509"/>
          <a:ext cx="7467600" cy="35263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6172200" y="5333471"/>
            <a:ext cx="4267200" cy="276225"/>
          </a:xfrm>
          <a:prstGeom prst="rect">
            <a:avLst/>
          </a:prstGeom>
          <a:noFill/>
        </p:spPr>
        <p:txBody>
          <a:bodyPr>
            <a:spAutoFit/>
          </a:bodyPr>
          <a:lstStyle/>
          <a:p>
            <a:pPr>
              <a:defRPr/>
            </a:pPr>
            <a:r>
              <a:rPr lang="en-US" sz="1200" i="1" dirty="0">
                <a:solidFill>
                  <a:schemeClr val="bg1">
                    <a:lumMod val="50000"/>
                  </a:schemeClr>
                </a:solidFill>
              </a:rPr>
              <a:t>Source: American Cancer Society, 2010 </a:t>
            </a:r>
          </a:p>
        </p:txBody>
      </p:sp>
    </p:spTree>
    <p:extLst>
      <p:ext uri="{BB962C8B-B14F-4D97-AF65-F5344CB8AC3E}">
        <p14:creationId xmlns:p14="http://schemas.microsoft.com/office/powerpoint/2010/main" val="1755568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4"/>
          <p:cNvSpPr>
            <a:spLocks noGrp="1"/>
          </p:cNvSpPr>
          <p:nvPr>
            <p:ph type="title"/>
          </p:nvPr>
        </p:nvSpPr>
        <p:spPr>
          <a:xfrm>
            <a:off x="457200" y="304800"/>
            <a:ext cx="8229600" cy="685800"/>
          </a:xfrm>
        </p:spPr>
        <p:txBody>
          <a:bodyPr>
            <a:normAutofit fontScale="90000"/>
          </a:bodyPr>
          <a:lstStyle/>
          <a:p>
            <a:r>
              <a:rPr lang="en-US" altLang="en-US" dirty="0">
                <a:solidFill>
                  <a:srgbClr val="000000"/>
                </a:solidFill>
              </a:rPr>
              <a:t>Conclusion</a:t>
            </a:r>
          </a:p>
        </p:txBody>
      </p:sp>
      <p:sp>
        <p:nvSpPr>
          <p:cNvPr id="6" name="Content Placeholder 5"/>
          <p:cNvSpPr>
            <a:spLocks noGrp="1"/>
          </p:cNvSpPr>
          <p:nvPr>
            <p:ph idx="1"/>
          </p:nvPr>
        </p:nvSpPr>
        <p:spPr>
          <a:xfrm>
            <a:off x="457200" y="1447800"/>
            <a:ext cx="8229600" cy="3254375"/>
          </a:xfrm>
        </p:spPr>
        <p:txBody>
          <a:bodyPr>
            <a:normAutofit lnSpcReduction="10000"/>
          </a:bodyPr>
          <a:lstStyle/>
          <a:p>
            <a:pPr marL="0" indent="0">
              <a:spcBef>
                <a:spcPts val="600"/>
              </a:spcBef>
              <a:spcAft>
                <a:spcPts val="600"/>
              </a:spcAft>
              <a:buFontTx/>
              <a:buNone/>
              <a:defRPr/>
            </a:pPr>
            <a:r>
              <a:rPr lang="en-US" dirty="0">
                <a:solidFill>
                  <a:srgbClr val="000000"/>
                </a:solidFill>
              </a:rPr>
              <a:t>In this lesson you learned to: </a:t>
            </a:r>
          </a:p>
          <a:p>
            <a:pPr>
              <a:spcBef>
                <a:spcPts val="600"/>
              </a:spcBef>
              <a:spcAft>
                <a:spcPts val="600"/>
              </a:spcAft>
            </a:pPr>
            <a:r>
              <a:rPr lang="en-US" altLang="en-US" dirty="0">
                <a:solidFill>
                  <a:srgbClr val="000000"/>
                </a:solidFill>
              </a:rPr>
              <a:t>Understand how health insurance works</a:t>
            </a:r>
          </a:p>
          <a:p>
            <a:pPr>
              <a:spcBef>
                <a:spcPts val="600"/>
              </a:spcBef>
              <a:spcAft>
                <a:spcPts val="600"/>
              </a:spcAft>
            </a:pPr>
            <a:r>
              <a:rPr lang="en-US" altLang="en-US" dirty="0">
                <a:solidFill>
                  <a:srgbClr val="000000"/>
                </a:solidFill>
              </a:rPr>
              <a:t>Define key insurance terms</a:t>
            </a:r>
          </a:p>
          <a:p>
            <a:pPr>
              <a:spcBef>
                <a:spcPts val="600"/>
              </a:spcBef>
              <a:spcAft>
                <a:spcPts val="600"/>
              </a:spcAft>
            </a:pPr>
            <a:r>
              <a:rPr lang="en-US" altLang="en-US" dirty="0">
                <a:solidFill>
                  <a:srgbClr val="000000"/>
                </a:solidFill>
              </a:rPr>
              <a:t>Describe public and private health insurance options, including patient eligibility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37208-F884-49B2-B6D1-B0C08A870DCD}"/>
              </a:ext>
            </a:extLst>
          </p:cNvPr>
          <p:cNvSpPr>
            <a:spLocks noGrp="1"/>
          </p:cNvSpPr>
          <p:nvPr>
            <p:ph type="title"/>
          </p:nvPr>
        </p:nvSpPr>
        <p:spPr/>
        <p:txBody>
          <a:bodyPr>
            <a:normAutofit/>
          </a:bodyPr>
          <a:lstStyle/>
          <a:p>
            <a:r>
              <a:rPr lang="en-US" sz="3600" dirty="0">
                <a:solidFill>
                  <a:srgbClr val="000000"/>
                </a:solidFill>
              </a:rPr>
              <a:t>References</a:t>
            </a:r>
          </a:p>
        </p:txBody>
      </p:sp>
      <p:sp>
        <p:nvSpPr>
          <p:cNvPr id="3" name="Content Placeholder 2">
            <a:extLst>
              <a:ext uri="{FF2B5EF4-FFF2-40B4-BE49-F238E27FC236}">
                <a16:creationId xmlns:a16="http://schemas.microsoft.com/office/drawing/2014/main" id="{CC1011B8-4C21-4B9A-8607-49C6B46D263D}"/>
              </a:ext>
            </a:extLst>
          </p:cNvPr>
          <p:cNvSpPr>
            <a:spLocks noGrp="1"/>
          </p:cNvSpPr>
          <p:nvPr>
            <p:ph idx="1"/>
          </p:nvPr>
        </p:nvSpPr>
        <p:spPr>
          <a:xfrm>
            <a:off x="460664" y="1219200"/>
            <a:ext cx="8229600" cy="3941618"/>
          </a:xfrm>
        </p:spPr>
        <p:txBody>
          <a:bodyPr>
            <a:noAutofit/>
          </a:bodyPr>
          <a:lstStyle/>
          <a:p>
            <a:r>
              <a:rPr lang="en-US" sz="1150" dirty="0">
                <a:solidFill>
                  <a:srgbClr val="000000"/>
                </a:solidFill>
              </a:rPr>
              <a:t>American Cancer Society. (2010). </a:t>
            </a:r>
            <a:r>
              <a:rPr lang="en-US" sz="1150" i="1" dirty="0">
                <a:solidFill>
                  <a:srgbClr val="000000"/>
                </a:solidFill>
              </a:rPr>
              <a:t>The health care law: how it can help people with cancer and their families</a:t>
            </a:r>
            <a:r>
              <a:rPr lang="en-US" sz="1150" dirty="0">
                <a:solidFill>
                  <a:srgbClr val="000000"/>
                </a:solidFill>
              </a:rPr>
              <a:t>. http://www.cancer.org/acs/groups/content/@editorial/documents/document/acspc‐ 026864.pdf.</a:t>
            </a:r>
          </a:p>
          <a:p>
            <a:r>
              <a:rPr lang="en-US" sz="1150" dirty="0">
                <a:solidFill>
                  <a:srgbClr val="000000"/>
                </a:solidFill>
              </a:rPr>
              <a:t>American Medical Student Association. (n.d.). </a:t>
            </a:r>
            <a:r>
              <a:rPr lang="en-US" sz="1150" i="1" dirty="0">
                <a:solidFill>
                  <a:srgbClr val="000000"/>
                </a:solidFill>
              </a:rPr>
              <a:t>Healthcare system overview. </a:t>
            </a:r>
            <a:r>
              <a:rPr lang="en-US" sz="1150" dirty="0">
                <a:solidFill>
                  <a:srgbClr val="000000"/>
                </a:solidFill>
              </a:rPr>
              <a:t> </a:t>
            </a:r>
            <a:r>
              <a:rPr lang="en-US" altLang="en-US" sz="1150" dirty="0">
                <a:solidFill>
                  <a:srgbClr val="000000"/>
                </a:solidFill>
              </a:rPr>
              <a:t>http://www.amsa.org/AMSA/Libraries/Committee_Docs/HealthCareSystemOverview.sflb.ashxe</a:t>
            </a:r>
            <a:endParaRPr lang="en-US" sz="1150" dirty="0">
              <a:solidFill>
                <a:srgbClr val="000000"/>
              </a:solidFill>
            </a:endParaRPr>
          </a:p>
          <a:p>
            <a:r>
              <a:rPr lang="en-US" sz="1150" dirty="0">
                <a:solidFill>
                  <a:srgbClr val="000000"/>
                </a:solidFill>
              </a:rPr>
              <a:t>Centers for Medicare &amp; Medicaid Services. (2015). </a:t>
            </a:r>
            <a:r>
              <a:rPr lang="en-US" sz="1150" i="1" dirty="0">
                <a:solidFill>
                  <a:srgbClr val="000000"/>
                </a:solidFill>
              </a:rPr>
              <a:t>Poverty guidelines</a:t>
            </a:r>
            <a:r>
              <a:rPr lang="en-US" sz="1150" dirty="0">
                <a:solidFill>
                  <a:srgbClr val="000000"/>
                </a:solidFill>
              </a:rPr>
              <a:t>. http://www.medicaid.gov/medicaid‐chip‐program‐information/by‐ topics/eligibility/downloads/2015‐federal‐poverty‐level‐charts.pdf.   </a:t>
            </a:r>
          </a:p>
          <a:p>
            <a:r>
              <a:rPr lang="en-US" sz="1150" dirty="0">
                <a:solidFill>
                  <a:srgbClr val="000000"/>
                </a:solidFill>
              </a:rPr>
              <a:t>Centers for Medicare &amp; Medicaid Services. (2015). </a:t>
            </a:r>
            <a:r>
              <a:rPr lang="en-US" sz="1150" i="1" dirty="0">
                <a:solidFill>
                  <a:srgbClr val="000000"/>
                </a:solidFill>
              </a:rPr>
              <a:t>Costs in the coverage gap.</a:t>
            </a:r>
            <a:r>
              <a:rPr lang="en-US" sz="1150" dirty="0">
                <a:solidFill>
                  <a:srgbClr val="000000"/>
                </a:solidFill>
              </a:rPr>
              <a:t> http://www.medicare.gov/part‐d/costs/coverage‐gap/part‐d‐coverage‐gap.html.   </a:t>
            </a:r>
          </a:p>
          <a:p>
            <a:r>
              <a:rPr lang="en-US" sz="1150" dirty="0">
                <a:solidFill>
                  <a:srgbClr val="000000"/>
                </a:solidFill>
              </a:rPr>
              <a:t>Centers for Medicare &amp; Medicaid Services. (2015). </a:t>
            </a:r>
            <a:r>
              <a:rPr lang="en-US" sz="1150" i="1" dirty="0">
                <a:solidFill>
                  <a:srgbClr val="000000"/>
                </a:solidFill>
              </a:rPr>
              <a:t>Type of plan and provider network</a:t>
            </a:r>
            <a:r>
              <a:rPr lang="en-US" sz="1150" dirty="0">
                <a:solidFill>
                  <a:srgbClr val="000000"/>
                </a:solidFill>
              </a:rPr>
              <a:t>. https://www.healthcare.gov/choose‐a‐plan/plan‐types/.</a:t>
            </a:r>
          </a:p>
          <a:p>
            <a:r>
              <a:rPr lang="en-US" sz="1150" dirty="0">
                <a:solidFill>
                  <a:srgbClr val="000000"/>
                </a:solidFill>
              </a:rPr>
              <a:t>Centers for Medicare &amp; Medicaid Services. (2015). </a:t>
            </a:r>
            <a:r>
              <a:rPr lang="en-US" sz="1150" i="1" dirty="0">
                <a:solidFill>
                  <a:srgbClr val="000000"/>
                </a:solidFill>
              </a:rPr>
              <a:t>Who’s eligible to use the marketplace</a:t>
            </a:r>
            <a:r>
              <a:rPr lang="en-US" sz="1150" dirty="0">
                <a:solidFill>
                  <a:srgbClr val="000000"/>
                </a:solidFill>
              </a:rPr>
              <a:t>. https://www.healthcare.gov/quick‐guide/eligibility/.</a:t>
            </a:r>
          </a:p>
          <a:p>
            <a:r>
              <a:rPr lang="en-US" sz="1150" dirty="0">
                <a:solidFill>
                  <a:srgbClr val="000000"/>
                </a:solidFill>
              </a:rPr>
              <a:t>George Washington University School of Medicine and Health Sciences. (n.d.). </a:t>
            </a:r>
            <a:r>
              <a:rPr lang="en-US" sz="1150" i="1" dirty="0">
                <a:solidFill>
                  <a:srgbClr val="000000"/>
                </a:solidFill>
              </a:rPr>
              <a:t>Affordable care act (ACA). </a:t>
            </a:r>
            <a:r>
              <a:rPr lang="en-US" sz="1150" dirty="0">
                <a:solidFill>
                  <a:srgbClr val="000000"/>
                </a:solidFill>
              </a:rPr>
              <a:t>https://smhs.gwu.edu/gwci/survivorship/casnp/healthpolicy/aca   </a:t>
            </a:r>
            <a:endParaRPr lang="en-US" sz="1150" dirty="0">
              <a:solidFill>
                <a:srgbClr val="000000"/>
              </a:solidFill>
              <a:cs typeface="Arial"/>
            </a:endParaRPr>
          </a:p>
          <a:p>
            <a:r>
              <a:rPr lang="en-US" sz="1150" dirty="0">
                <a:solidFill>
                  <a:srgbClr val="000000"/>
                </a:solidFill>
              </a:rPr>
              <a:t>Healthcare.gov. </a:t>
            </a:r>
            <a:r>
              <a:rPr lang="en-US" sz="1150" i="1" dirty="0">
                <a:solidFill>
                  <a:srgbClr val="000000"/>
                </a:solidFill>
              </a:rPr>
              <a:t>Glossary</a:t>
            </a:r>
            <a:r>
              <a:rPr lang="en-US" sz="1150" dirty="0">
                <a:solidFill>
                  <a:srgbClr val="000000"/>
                </a:solidFill>
              </a:rPr>
              <a:t>. (n.d.). https://www.healthcare.gov/glossary/</a:t>
            </a:r>
          </a:p>
          <a:p>
            <a:r>
              <a:rPr lang="en-US" sz="1150" dirty="0">
                <a:solidFill>
                  <a:srgbClr val="000000"/>
                </a:solidFill>
              </a:rPr>
              <a:t>Merriam‐Webster Online Dictionary. (2015). http://www.merriam‐ webster.com/.   </a:t>
            </a:r>
            <a:endParaRPr lang="en-US" sz="1150" dirty="0">
              <a:solidFill>
                <a:srgbClr val="000000"/>
              </a:solidFill>
              <a:cs typeface="Arial"/>
            </a:endParaRPr>
          </a:p>
          <a:p>
            <a:r>
              <a:rPr lang="en-US" sz="1150" dirty="0">
                <a:solidFill>
                  <a:srgbClr val="000000"/>
                </a:solidFill>
              </a:rPr>
              <a:t>Patient Navigator Training Collaborative. (</a:t>
            </a:r>
            <a:r>
              <a:rPr lang="en-US" sz="1150" dirty="0" err="1">
                <a:solidFill>
                  <a:srgbClr val="000000"/>
                </a:solidFill>
              </a:rPr>
              <a:t>n.d</a:t>
            </a:r>
            <a:r>
              <a:rPr lang="en-US" sz="1150" dirty="0">
                <a:solidFill>
                  <a:srgbClr val="000000"/>
                </a:solidFill>
              </a:rPr>
              <a:t>). http://patientnavigatortraining.org/.   </a:t>
            </a:r>
            <a:endParaRPr lang="en-US" sz="1150" dirty="0">
              <a:solidFill>
                <a:srgbClr val="000000"/>
              </a:solidFill>
              <a:cs typeface="Arial"/>
            </a:endParaRPr>
          </a:p>
          <a:p>
            <a:r>
              <a:rPr lang="en-US" sz="1150" dirty="0">
                <a:solidFill>
                  <a:srgbClr val="000000"/>
                </a:solidFill>
              </a:rPr>
              <a:t>Pratt‐Chapman. (in press). </a:t>
            </a:r>
            <a:r>
              <a:rPr lang="en-US" sz="1150" i="1" dirty="0">
                <a:solidFill>
                  <a:srgbClr val="000000"/>
                </a:solidFill>
              </a:rPr>
              <a:t>The cancer survivorship movement exemplar of cancer activism</a:t>
            </a:r>
            <a:r>
              <a:rPr lang="en-US" sz="1150" dirty="0">
                <a:solidFill>
                  <a:srgbClr val="000000"/>
                </a:solidFill>
              </a:rPr>
              <a:t>. Cancer and Health Policy. Oncology Nursing Society. </a:t>
            </a:r>
          </a:p>
          <a:p>
            <a:r>
              <a:rPr lang="en-US" sz="1150" dirty="0">
                <a:solidFill>
                  <a:srgbClr val="000000"/>
                </a:solidFill>
              </a:rPr>
              <a:t>U.S. Office of Personnel Management. (n.d.). </a:t>
            </a:r>
            <a:r>
              <a:rPr lang="en-US" sz="1150" i="1" dirty="0">
                <a:solidFill>
                  <a:srgbClr val="000000"/>
                </a:solidFill>
              </a:rPr>
              <a:t>Healthcare plan information: Plan types</a:t>
            </a:r>
            <a:r>
              <a:rPr lang="en-US" sz="1150" dirty="0">
                <a:solidFill>
                  <a:srgbClr val="000000"/>
                </a:solidFill>
              </a:rPr>
              <a:t>. http://www.opm.gov/healthcare‐insurance/healthcare/plan‐information/plan‐types/.</a:t>
            </a:r>
          </a:p>
          <a:p>
            <a:endParaRPr lang="en-US" sz="1150" dirty="0">
              <a:solidFill>
                <a:srgbClr val="000000"/>
              </a:solidFill>
            </a:endParaRPr>
          </a:p>
        </p:txBody>
      </p:sp>
    </p:spTree>
    <p:extLst>
      <p:ext uri="{BB962C8B-B14F-4D97-AF65-F5344CB8AC3E}">
        <p14:creationId xmlns:p14="http://schemas.microsoft.com/office/powerpoint/2010/main" val="4160808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3178261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r>
              <a:rPr lang="en-US" altLang="en-US" sz="3600" dirty="0">
                <a:solidFill>
                  <a:srgbClr val="000000"/>
                </a:solidFill>
              </a:rPr>
              <a:t>Competency</a:t>
            </a:r>
          </a:p>
        </p:txBody>
      </p:sp>
      <p:sp>
        <p:nvSpPr>
          <p:cNvPr id="3" name="Content Placeholder 2"/>
          <p:cNvSpPr>
            <a:spLocks noGrp="1"/>
          </p:cNvSpPr>
          <p:nvPr>
            <p:ph idx="1"/>
          </p:nvPr>
        </p:nvSpPr>
        <p:spPr/>
        <p:txBody>
          <a:bodyPr/>
          <a:lstStyle/>
          <a:p>
            <a:pPr marL="0" indent="0">
              <a:spcBef>
                <a:spcPts val="600"/>
              </a:spcBef>
              <a:spcAft>
                <a:spcPts val="600"/>
              </a:spcAft>
              <a:buNone/>
              <a:defRPr/>
            </a:pPr>
            <a:r>
              <a:rPr lang="en-US" altLang="en-US" sz="2800" dirty="0">
                <a:solidFill>
                  <a:srgbClr val="000000"/>
                </a:solidFill>
              </a:rPr>
              <a:t>This lesson covers the following Core Competencies for Patient Navigators:</a:t>
            </a:r>
            <a:endParaRPr lang="en-US" altLang="en-US" sz="1400" dirty="0">
              <a:solidFill>
                <a:srgbClr val="000000"/>
              </a:solidFill>
            </a:endParaRPr>
          </a:p>
          <a:p>
            <a:pPr marL="0" indent="0">
              <a:spcBef>
                <a:spcPts val="600"/>
              </a:spcBef>
              <a:spcAft>
                <a:spcPts val="600"/>
              </a:spcAft>
              <a:buFontTx/>
              <a:buNone/>
              <a:defRPr/>
            </a:pPr>
            <a:endParaRPr lang="en-US" sz="2800" dirty="0">
              <a:solidFill>
                <a:srgbClr val="000000"/>
              </a:solidFill>
            </a:endParaRPr>
          </a:p>
          <a:p>
            <a:pPr marL="0" indent="0">
              <a:spcBef>
                <a:spcPts val="600"/>
              </a:spcBef>
              <a:spcAft>
                <a:spcPts val="600"/>
              </a:spcAft>
              <a:buFontTx/>
              <a:buNone/>
              <a:defRPr/>
            </a:pPr>
            <a:r>
              <a:rPr lang="en-US" sz="2800" dirty="0">
                <a:solidFill>
                  <a:srgbClr val="000000"/>
                </a:solidFill>
              </a:rPr>
              <a:t>2.6 Demonstrate general understanding of health care payment structure, financing and where to refer patients for answers regarding insurance coverage and financial assistance </a:t>
            </a:r>
          </a:p>
          <a:p>
            <a:pPr>
              <a:defRPr/>
            </a:pPr>
            <a:endParaRPr lang="en-US" sz="2800" dirty="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0"/>
            <a:ext cx="8229600" cy="1143000"/>
          </a:xfrm>
        </p:spPr>
        <p:txBody>
          <a:bodyPr>
            <a:normAutofit/>
          </a:bodyPr>
          <a:lstStyle/>
          <a:p>
            <a:r>
              <a:rPr lang="en-US" altLang="en-US" sz="3600" dirty="0">
                <a:solidFill>
                  <a:srgbClr val="000000"/>
                </a:solidFill>
              </a:rPr>
              <a:t>Learning Objectives </a:t>
            </a:r>
          </a:p>
        </p:txBody>
      </p:sp>
      <p:sp>
        <p:nvSpPr>
          <p:cNvPr id="16387" name="Content Placeholder 2"/>
          <p:cNvSpPr>
            <a:spLocks noGrp="1"/>
          </p:cNvSpPr>
          <p:nvPr>
            <p:ph idx="1"/>
          </p:nvPr>
        </p:nvSpPr>
        <p:spPr>
          <a:xfrm>
            <a:off x="0" y="1905000"/>
            <a:ext cx="9258300" cy="2514600"/>
          </a:xfrm>
        </p:spPr>
        <p:txBody>
          <a:bodyPr/>
          <a:lstStyle/>
          <a:p>
            <a:pPr marL="857250" lvl="1" indent="-457200">
              <a:spcBef>
                <a:spcPts val="600"/>
              </a:spcBef>
              <a:spcAft>
                <a:spcPts val="600"/>
              </a:spcAft>
              <a:buFont typeface="Arial" panose="020B0604020202020204" pitchFamily="34" charset="0"/>
              <a:buChar char="•"/>
              <a:defRPr/>
            </a:pPr>
            <a:r>
              <a:rPr lang="en-US" altLang="en-US" sz="3200" dirty="0">
                <a:solidFill>
                  <a:srgbClr val="000000"/>
                </a:solidFill>
              </a:rPr>
              <a:t>Understand how health insurance works</a:t>
            </a:r>
          </a:p>
          <a:p>
            <a:pPr marL="857250" lvl="1" indent="-457200">
              <a:spcBef>
                <a:spcPts val="600"/>
              </a:spcBef>
              <a:spcAft>
                <a:spcPts val="600"/>
              </a:spcAft>
              <a:buFont typeface="Arial" panose="020B0604020202020204" pitchFamily="34" charset="0"/>
              <a:buChar char="•"/>
              <a:defRPr/>
            </a:pPr>
            <a:r>
              <a:rPr lang="en-US" altLang="en-US" sz="3200" dirty="0">
                <a:solidFill>
                  <a:srgbClr val="000000"/>
                </a:solidFill>
              </a:rPr>
              <a:t>Define key insurance terms</a:t>
            </a:r>
          </a:p>
          <a:p>
            <a:pPr marL="857250" lvl="1" indent="-457200">
              <a:spcBef>
                <a:spcPts val="600"/>
              </a:spcBef>
              <a:spcAft>
                <a:spcPts val="600"/>
              </a:spcAft>
              <a:buFont typeface="Arial" panose="020B0604020202020204" pitchFamily="34" charset="0"/>
              <a:buChar char="•"/>
              <a:defRPr/>
            </a:pPr>
            <a:r>
              <a:rPr lang="en-US" altLang="en-US" sz="3200" dirty="0">
                <a:solidFill>
                  <a:srgbClr val="000000"/>
                </a:solidFill>
              </a:rPr>
              <a:t>Describe public and private health insurance options, including patient eligibility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04800" y="152400"/>
            <a:ext cx="8229600" cy="1143000"/>
          </a:xfrm>
        </p:spPr>
        <p:txBody>
          <a:bodyPr>
            <a:normAutofit/>
          </a:bodyPr>
          <a:lstStyle/>
          <a:p>
            <a:pPr algn="l"/>
            <a:r>
              <a:rPr lang="en-US" altLang="en-US" sz="3600" dirty="0">
                <a:solidFill>
                  <a:srgbClr val="000000"/>
                </a:solidFill>
              </a:rPr>
              <a:t>Health Care Financing </a:t>
            </a:r>
          </a:p>
        </p:txBody>
      </p:sp>
      <p:sp>
        <p:nvSpPr>
          <p:cNvPr id="44037" name="TextBox 7"/>
          <p:cNvSpPr txBox="1">
            <a:spLocks noChangeArrowheads="1"/>
          </p:cNvSpPr>
          <p:nvPr/>
        </p:nvSpPr>
        <p:spPr bwMode="auto">
          <a:xfrm>
            <a:off x="5197642" y="5257800"/>
            <a:ext cx="39463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200" i="1" dirty="0">
                <a:solidFill>
                  <a:schemeClr val="bg2"/>
                </a:solidFill>
              </a:rPr>
              <a:t>Source: American Medical Student Association, 2014</a:t>
            </a:r>
          </a:p>
        </p:txBody>
      </p:sp>
      <p:graphicFrame>
        <p:nvGraphicFramePr>
          <p:cNvPr id="5" name="Diagram 4">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567671072"/>
              </p:ext>
            </p:extLst>
          </p:nvPr>
        </p:nvGraphicFramePr>
        <p:xfrm>
          <a:off x="1219200" y="1143000"/>
          <a:ext cx="7772400" cy="48855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28600" y="179388"/>
            <a:ext cx="8229600" cy="1143000"/>
          </a:xfrm>
        </p:spPr>
        <p:txBody>
          <a:bodyPr>
            <a:normAutofit/>
          </a:bodyPr>
          <a:lstStyle/>
          <a:p>
            <a:pPr algn="l"/>
            <a:r>
              <a:rPr lang="en-US" altLang="en-US" sz="3600" dirty="0">
                <a:solidFill>
                  <a:srgbClr val="000000"/>
                </a:solidFill>
              </a:rPr>
              <a:t>Insurance Terms </a:t>
            </a:r>
          </a:p>
        </p:txBody>
      </p:sp>
      <p:sp>
        <p:nvSpPr>
          <p:cNvPr id="45059" name="Content Placeholder 2"/>
          <p:cNvSpPr>
            <a:spLocks noGrp="1"/>
          </p:cNvSpPr>
          <p:nvPr>
            <p:ph sz="half" idx="1"/>
          </p:nvPr>
        </p:nvSpPr>
        <p:spPr>
          <a:xfrm>
            <a:off x="457200" y="1344612"/>
            <a:ext cx="4038600" cy="4191000"/>
          </a:xfrm>
        </p:spPr>
        <p:txBody>
          <a:bodyPr/>
          <a:lstStyle/>
          <a:p>
            <a:pPr>
              <a:lnSpc>
                <a:spcPct val="150000"/>
              </a:lnSpc>
              <a:spcBef>
                <a:spcPts val="0"/>
              </a:spcBef>
              <a:spcAft>
                <a:spcPts val="0"/>
              </a:spcAft>
            </a:pPr>
            <a:r>
              <a:rPr lang="en-US" altLang="en-US" dirty="0">
                <a:solidFill>
                  <a:srgbClr val="000000"/>
                </a:solidFill>
              </a:rPr>
              <a:t>Copay</a:t>
            </a:r>
          </a:p>
          <a:p>
            <a:pPr>
              <a:lnSpc>
                <a:spcPct val="150000"/>
              </a:lnSpc>
              <a:spcBef>
                <a:spcPts val="0"/>
              </a:spcBef>
              <a:spcAft>
                <a:spcPts val="0"/>
              </a:spcAft>
            </a:pPr>
            <a:r>
              <a:rPr lang="en-US" altLang="en-US" dirty="0">
                <a:solidFill>
                  <a:srgbClr val="000000"/>
                </a:solidFill>
              </a:rPr>
              <a:t>Co-insurance</a:t>
            </a:r>
          </a:p>
          <a:p>
            <a:pPr>
              <a:lnSpc>
                <a:spcPct val="150000"/>
              </a:lnSpc>
              <a:spcBef>
                <a:spcPts val="0"/>
              </a:spcBef>
              <a:spcAft>
                <a:spcPts val="0"/>
              </a:spcAft>
            </a:pPr>
            <a:r>
              <a:rPr lang="en-US" altLang="en-US" dirty="0">
                <a:solidFill>
                  <a:srgbClr val="000000"/>
                </a:solidFill>
              </a:rPr>
              <a:t>Deductible </a:t>
            </a:r>
          </a:p>
          <a:p>
            <a:pPr>
              <a:lnSpc>
                <a:spcPct val="150000"/>
              </a:lnSpc>
              <a:spcBef>
                <a:spcPts val="0"/>
              </a:spcBef>
              <a:spcAft>
                <a:spcPts val="0"/>
              </a:spcAft>
            </a:pPr>
            <a:r>
              <a:rPr lang="en-US" altLang="en-US" dirty="0">
                <a:solidFill>
                  <a:srgbClr val="000000"/>
                </a:solidFill>
              </a:rPr>
              <a:t>Premium </a:t>
            </a:r>
          </a:p>
        </p:txBody>
      </p:sp>
      <p:sp>
        <p:nvSpPr>
          <p:cNvPr id="5" name="TextBox 4"/>
          <p:cNvSpPr txBox="1"/>
          <p:nvPr/>
        </p:nvSpPr>
        <p:spPr>
          <a:xfrm>
            <a:off x="6019800" y="5257800"/>
            <a:ext cx="3886200" cy="277812"/>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i="1" dirty="0">
                <a:solidFill>
                  <a:schemeClr val="bg1">
                    <a:lumMod val="50000"/>
                  </a:schemeClr>
                </a:solidFill>
              </a:rPr>
              <a:t>Sources: PNTC; Merriam-Webster, 2015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152400"/>
            <a:ext cx="8229600" cy="762000"/>
          </a:xfrm>
        </p:spPr>
        <p:txBody>
          <a:bodyPr>
            <a:normAutofit/>
          </a:bodyPr>
          <a:lstStyle/>
          <a:p>
            <a:pPr algn="l"/>
            <a:r>
              <a:rPr lang="en-US" altLang="en-US" sz="3600" dirty="0">
                <a:solidFill>
                  <a:srgbClr val="000000"/>
                </a:solidFill>
              </a:rPr>
              <a:t>Public Health Insurance </a:t>
            </a:r>
          </a:p>
        </p:txBody>
      </p:sp>
      <p:sp>
        <p:nvSpPr>
          <p:cNvPr id="3" name="Content Placeholder 2"/>
          <p:cNvSpPr>
            <a:spLocks noGrp="1"/>
          </p:cNvSpPr>
          <p:nvPr>
            <p:ph sz="half" idx="1"/>
          </p:nvPr>
        </p:nvSpPr>
        <p:spPr>
          <a:xfrm>
            <a:off x="457200" y="789015"/>
            <a:ext cx="8001000" cy="3402238"/>
          </a:xfrm>
        </p:spPr>
        <p:txBody>
          <a:bodyPr/>
          <a:lstStyle/>
          <a:p>
            <a:pPr marL="0" indent="0">
              <a:spcBef>
                <a:spcPts val="600"/>
              </a:spcBef>
              <a:spcAft>
                <a:spcPts val="600"/>
              </a:spcAft>
              <a:buFontTx/>
              <a:buNone/>
              <a:defRPr/>
            </a:pPr>
            <a:r>
              <a:rPr lang="en-US" sz="2000" b="1" dirty="0">
                <a:solidFill>
                  <a:srgbClr val="000000"/>
                </a:solidFill>
              </a:rPr>
              <a:t>MEDICARE</a:t>
            </a:r>
            <a:r>
              <a:rPr lang="en-US" sz="2200" b="1" dirty="0">
                <a:solidFill>
                  <a:srgbClr val="000000"/>
                </a:solidFill>
              </a:rPr>
              <a:t> </a:t>
            </a:r>
          </a:p>
          <a:p>
            <a:pPr marL="457200" lvl="1" indent="0">
              <a:spcBef>
                <a:spcPts val="600"/>
              </a:spcBef>
              <a:spcAft>
                <a:spcPts val="600"/>
              </a:spcAft>
              <a:buNone/>
              <a:defRPr/>
            </a:pPr>
            <a:r>
              <a:rPr lang="en-US" sz="1600" dirty="0">
                <a:solidFill>
                  <a:srgbClr val="000000"/>
                </a:solidFill>
              </a:rPr>
              <a:t>Single-payer program administered by the government</a:t>
            </a:r>
          </a:p>
          <a:p>
            <a:pPr marL="457200" lvl="1" indent="0">
              <a:spcBef>
                <a:spcPts val="600"/>
              </a:spcBef>
              <a:spcAft>
                <a:spcPts val="600"/>
              </a:spcAft>
              <a:buNone/>
              <a:defRPr/>
            </a:pPr>
            <a:r>
              <a:rPr lang="en-US" sz="1600" dirty="0">
                <a:solidFill>
                  <a:srgbClr val="000000"/>
                </a:solidFill>
              </a:rPr>
              <a:t>Covers individuals aged 65 and over and some disabled individuals </a:t>
            </a:r>
          </a:p>
          <a:p>
            <a:pPr marL="457200" lvl="1" indent="0">
              <a:spcBef>
                <a:spcPts val="600"/>
              </a:spcBef>
              <a:spcAft>
                <a:spcPts val="600"/>
              </a:spcAft>
              <a:buNone/>
              <a:defRPr/>
            </a:pPr>
            <a:r>
              <a:rPr lang="en-US" sz="1600" dirty="0">
                <a:solidFill>
                  <a:srgbClr val="000000"/>
                </a:solidFill>
              </a:rPr>
              <a:t>Divided into four parts: </a:t>
            </a:r>
          </a:p>
          <a:p>
            <a:pPr marL="914400" lvl="2" indent="0">
              <a:spcBef>
                <a:spcPts val="600"/>
              </a:spcBef>
              <a:spcAft>
                <a:spcPts val="600"/>
              </a:spcAft>
              <a:buNone/>
              <a:defRPr/>
            </a:pPr>
            <a:r>
              <a:rPr lang="en-US" sz="1600" b="1" dirty="0">
                <a:solidFill>
                  <a:srgbClr val="365F91"/>
                </a:solidFill>
              </a:rPr>
              <a:t>Medicare A</a:t>
            </a:r>
            <a:r>
              <a:rPr lang="en-US" sz="1600" b="1" dirty="0"/>
              <a:t>:</a:t>
            </a:r>
            <a:r>
              <a:rPr lang="en-US" sz="1600" dirty="0"/>
              <a:t> </a:t>
            </a:r>
            <a:r>
              <a:rPr lang="en-US" sz="1600" dirty="0">
                <a:solidFill>
                  <a:srgbClr val="000000"/>
                </a:solidFill>
              </a:rPr>
              <a:t>covers hospital services </a:t>
            </a:r>
          </a:p>
          <a:p>
            <a:pPr marL="914400" lvl="2" indent="0">
              <a:spcBef>
                <a:spcPts val="600"/>
              </a:spcBef>
              <a:spcAft>
                <a:spcPts val="600"/>
              </a:spcAft>
              <a:buNone/>
              <a:defRPr/>
            </a:pPr>
            <a:r>
              <a:rPr lang="en-US" sz="1600" b="1" dirty="0">
                <a:solidFill>
                  <a:srgbClr val="365F91"/>
                </a:solidFill>
              </a:rPr>
              <a:t>Medicare B:</a:t>
            </a:r>
            <a:r>
              <a:rPr lang="en-US" sz="1600" dirty="0"/>
              <a:t> </a:t>
            </a:r>
            <a:r>
              <a:rPr lang="en-US" sz="1600" dirty="0">
                <a:solidFill>
                  <a:srgbClr val="000000"/>
                </a:solidFill>
              </a:rPr>
              <a:t>covers physician services</a:t>
            </a:r>
          </a:p>
          <a:p>
            <a:pPr marL="914400" lvl="2" indent="0">
              <a:spcBef>
                <a:spcPts val="600"/>
              </a:spcBef>
              <a:spcAft>
                <a:spcPts val="600"/>
              </a:spcAft>
              <a:buNone/>
              <a:defRPr/>
            </a:pPr>
            <a:r>
              <a:rPr lang="en-US" sz="1600" b="1" dirty="0">
                <a:solidFill>
                  <a:srgbClr val="365F91"/>
                </a:solidFill>
              </a:rPr>
              <a:t>Medicare C:</a:t>
            </a:r>
            <a:r>
              <a:rPr lang="en-US" sz="1600" dirty="0"/>
              <a:t> </a:t>
            </a:r>
            <a:r>
              <a:rPr lang="en-US" sz="1600" dirty="0">
                <a:solidFill>
                  <a:srgbClr val="000000"/>
                </a:solidFill>
              </a:rPr>
              <a:t>Medicare Advantage</a:t>
            </a:r>
          </a:p>
          <a:p>
            <a:pPr marL="914400" lvl="2" indent="0">
              <a:spcBef>
                <a:spcPts val="600"/>
              </a:spcBef>
              <a:spcAft>
                <a:spcPts val="600"/>
              </a:spcAft>
              <a:buNone/>
              <a:defRPr/>
            </a:pPr>
            <a:r>
              <a:rPr lang="en-US" sz="1600" b="1" dirty="0">
                <a:solidFill>
                  <a:srgbClr val="365F91"/>
                </a:solidFill>
              </a:rPr>
              <a:t>Medicare D:</a:t>
            </a:r>
            <a:r>
              <a:rPr lang="en-US" sz="1600" dirty="0"/>
              <a:t> </a:t>
            </a:r>
            <a:r>
              <a:rPr lang="en-US" sz="1600" dirty="0">
                <a:solidFill>
                  <a:srgbClr val="000000"/>
                </a:solidFill>
              </a:rPr>
              <a:t>offers a prescription drug benefit</a:t>
            </a:r>
          </a:p>
        </p:txBody>
      </p:sp>
      <p:sp>
        <p:nvSpPr>
          <p:cNvPr id="5" name="Rectangle 4"/>
          <p:cNvSpPr/>
          <p:nvPr/>
        </p:nvSpPr>
        <p:spPr>
          <a:xfrm>
            <a:off x="685800" y="4019509"/>
            <a:ext cx="6400800" cy="1538883"/>
          </a:xfrm>
          <a:prstGeom prst="rect">
            <a:avLst/>
          </a:prstGeom>
        </p:spPr>
        <p:txBody>
          <a:bodyPr wrap="square">
            <a:spAutoFit/>
          </a:bodyPr>
          <a:lstStyle/>
          <a:p>
            <a:pPr fontAlgn="auto">
              <a:spcBef>
                <a:spcPts val="600"/>
              </a:spcBef>
              <a:spcAft>
                <a:spcPts val="600"/>
              </a:spcAft>
              <a:defRPr/>
            </a:pPr>
            <a:r>
              <a:rPr lang="en-US" sz="1600" dirty="0">
                <a:solidFill>
                  <a:srgbClr val="000000"/>
                </a:solidFill>
                <a:latin typeface="+mn-lt"/>
                <a:cs typeface="+mn-cs"/>
              </a:rPr>
              <a:t>It is financed by:</a:t>
            </a:r>
          </a:p>
          <a:p>
            <a:pPr marL="742950" lvl="1" indent="-285750" fontAlgn="auto">
              <a:spcBef>
                <a:spcPts val="600"/>
              </a:spcBef>
              <a:spcAft>
                <a:spcPts val="600"/>
              </a:spcAft>
              <a:buFont typeface="Arial" panose="020B0604020202020204" pitchFamily="34" charset="0"/>
              <a:buChar char="•"/>
              <a:defRPr/>
            </a:pPr>
            <a:r>
              <a:rPr lang="en-US" sz="1600" dirty="0">
                <a:solidFill>
                  <a:srgbClr val="000000"/>
                </a:solidFill>
                <a:latin typeface="+mn-lt"/>
                <a:cs typeface="+mn-cs"/>
              </a:rPr>
              <a:t>Federal income taxes</a:t>
            </a:r>
          </a:p>
          <a:p>
            <a:pPr marL="742950" lvl="1" indent="-285750" fontAlgn="auto">
              <a:spcBef>
                <a:spcPts val="600"/>
              </a:spcBef>
              <a:spcAft>
                <a:spcPts val="600"/>
              </a:spcAft>
              <a:buFont typeface="Arial" panose="020B0604020202020204" pitchFamily="34" charset="0"/>
              <a:buChar char="•"/>
              <a:defRPr/>
            </a:pPr>
            <a:r>
              <a:rPr lang="en-US" sz="1600" dirty="0">
                <a:solidFill>
                  <a:srgbClr val="000000"/>
                </a:solidFill>
                <a:latin typeface="+mn-lt"/>
                <a:cs typeface="+mn-cs"/>
              </a:rPr>
              <a:t>A payroll tax (employers and employees)</a:t>
            </a:r>
          </a:p>
          <a:p>
            <a:pPr marL="742950" lvl="1" indent="-285750" fontAlgn="auto">
              <a:spcBef>
                <a:spcPts val="600"/>
              </a:spcBef>
              <a:spcAft>
                <a:spcPts val="600"/>
              </a:spcAft>
              <a:buFont typeface="Arial" panose="020B0604020202020204" pitchFamily="34" charset="0"/>
              <a:buChar char="•"/>
              <a:defRPr/>
            </a:pPr>
            <a:r>
              <a:rPr lang="en-US" sz="1600" dirty="0">
                <a:solidFill>
                  <a:srgbClr val="000000"/>
                </a:solidFill>
                <a:latin typeface="+mn-lt"/>
                <a:cs typeface="+mn-cs"/>
              </a:rPr>
              <a:t>Individual enrollee premiums (parts B and D</a:t>
            </a:r>
            <a:r>
              <a:rPr lang="en-US" sz="1400" dirty="0">
                <a:solidFill>
                  <a:srgbClr val="000000"/>
                </a:solidFill>
                <a:latin typeface="+mn-lt"/>
                <a:cs typeface="+mn-cs"/>
              </a:rPr>
              <a:t>)</a:t>
            </a:r>
          </a:p>
        </p:txBody>
      </p:sp>
      <p:sp>
        <p:nvSpPr>
          <p:cNvPr id="6" name="TextBox 5"/>
          <p:cNvSpPr txBox="1"/>
          <p:nvPr/>
        </p:nvSpPr>
        <p:spPr>
          <a:xfrm>
            <a:off x="5529263" y="5257800"/>
            <a:ext cx="3424237" cy="276225"/>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sz="1200" i="1" dirty="0">
                <a:solidFill>
                  <a:schemeClr val="bg1">
                    <a:lumMod val="50000"/>
                  </a:schemeClr>
                </a:solidFill>
              </a:rPr>
              <a:t>Sources: PNTC, Pratt-Chapman, 2015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90500" y="167837"/>
            <a:ext cx="8229600" cy="762000"/>
          </a:xfrm>
        </p:spPr>
        <p:txBody>
          <a:bodyPr>
            <a:normAutofit/>
          </a:bodyPr>
          <a:lstStyle/>
          <a:p>
            <a:pPr algn="l"/>
            <a:r>
              <a:rPr lang="en-US" altLang="en-US" sz="3600" dirty="0">
                <a:solidFill>
                  <a:srgbClr val="000000"/>
                </a:solidFill>
              </a:rPr>
              <a:t>Public Health Insurance </a:t>
            </a:r>
          </a:p>
        </p:txBody>
      </p:sp>
      <p:sp>
        <p:nvSpPr>
          <p:cNvPr id="3" name="Content Placeholder 2"/>
          <p:cNvSpPr>
            <a:spLocks noGrp="1"/>
          </p:cNvSpPr>
          <p:nvPr>
            <p:ph sz="half" idx="1"/>
          </p:nvPr>
        </p:nvSpPr>
        <p:spPr>
          <a:xfrm>
            <a:off x="190500" y="858454"/>
            <a:ext cx="8763000" cy="4525963"/>
          </a:xfrm>
        </p:spPr>
        <p:txBody>
          <a:bodyPr/>
          <a:lstStyle/>
          <a:p>
            <a:pPr marL="0" indent="0">
              <a:spcBef>
                <a:spcPts val="600"/>
              </a:spcBef>
              <a:spcAft>
                <a:spcPts val="600"/>
              </a:spcAft>
              <a:buFontTx/>
              <a:buNone/>
              <a:defRPr/>
            </a:pPr>
            <a:r>
              <a:rPr lang="en-US" sz="2400" b="1" dirty="0">
                <a:solidFill>
                  <a:srgbClr val="000000"/>
                </a:solidFill>
              </a:rPr>
              <a:t>MEDICARE</a:t>
            </a:r>
          </a:p>
          <a:p>
            <a:pPr marL="0" indent="0">
              <a:spcBef>
                <a:spcPts val="600"/>
              </a:spcBef>
              <a:spcAft>
                <a:spcPts val="600"/>
              </a:spcAft>
              <a:buFontTx/>
              <a:buNone/>
              <a:defRPr/>
            </a:pPr>
            <a:r>
              <a:rPr lang="en-US" sz="2400" dirty="0">
                <a:solidFill>
                  <a:srgbClr val="000000"/>
                </a:solidFill>
              </a:rPr>
              <a:t>Part D “Donut Hole”</a:t>
            </a:r>
            <a:r>
              <a:rPr lang="en-US" sz="2400" b="1" dirty="0">
                <a:solidFill>
                  <a:srgbClr val="000000"/>
                </a:solidFill>
              </a:rPr>
              <a:t> </a:t>
            </a:r>
          </a:p>
          <a:p>
            <a:pPr marL="0" indent="0">
              <a:spcBef>
                <a:spcPts val="600"/>
              </a:spcBef>
              <a:spcAft>
                <a:spcPts val="600"/>
              </a:spcAft>
              <a:buFontTx/>
              <a:buNone/>
              <a:defRPr/>
            </a:pPr>
            <a:endParaRPr lang="en-US" sz="2400" b="1" dirty="0">
              <a:solidFill>
                <a:srgbClr val="000000"/>
              </a:solidFill>
            </a:endParaRPr>
          </a:p>
          <a:p>
            <a:pPr marL="0" indent="0">
              <a:spcBef>
                <a:spcPts val="600"/>
              </a:spcBef>
              <a:spcAft>
                <a:spcPts val="600"/>
              </a:spcAft>
              <a:buFontTx/>
              <a:buNone/>
              <a:defRPr/>
            </a:pPr>
            <a:endParaRPr lang="en-US" sz="2400" b="1" dirty="0">
              <a:solidFill>
                <a:srgbClr val="000000"/>
              </a:solidFill>
            </a:endParaRPr>
          </a:p>
        </p:txBody>
      </p:sp>
      <p:grpSp>
        <p:nvGrpSpPr>
          <p:cNvPr id="9" name="Group 8">
            <a:extLst>
              <a:ext uri="{C183D7F6-B498-43B3-948B-1728B52AA6E4}">
                <adec:decorative xmlns:adec="http://schemas.microsoft.com/office/drawing/2017/decorative" val="1"/>
              </a:ext>
            </a:extLst>
          </p:cNvPr>
          <p:cNvGrpSpPr/>
          <p:nvPr/>
        </p:nvGrpSpPr>
        <p:grpSpPr>
          <a:xfrm>
            <a:off x="1574060" y="1526703"/>
            <a:ext cx="6514828" cy="3428862"/>
            <a:chOff x="838200" y="2892731"/>
            <a:chExt cx="7035403" cy="3660227"/>
          </a:xfrm>
        </p:grpSpPr>
        <p:sp>
          <p:nvSpPr>
            <p:cNvPr id="8" name="Oval 7"/>
            <p:cNvSpPr/>
            <p:nvPr/>
          </p:nvSpPr>
          <p:spPr>
            <a:xfrm>
              <a:off x="838200" y="2892731"/>
              <a:ext cx="7035403" cy="366022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p:cNvSpPr/>
            <p:nvPr/>
          </p:nvSpPr>
          <p:spPr>
            <a:xfrm>
              <a:off x="2422634" y="4111785"/>
              <a:ext cx="3905074" cy="10583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1791458" y="2748378"/>
            <a:ext cx="1277007" cy="954107"/>
          </a:xfrm>
          <a:prstGeom prst="rect">
            <a:avLst/>
          </a:prstGeom>
          <a:noFill/>
        </p:spPr>
        <p:txBody>
          <a:bodyPr wrap="square" rtlCol="0">
            <a:spAutoFit/>
          </a:bodyPr>
          <a:lstStyle/>
          <a:p>
            <a:r>
              <a:rPr lang="en-US" sz="1400" dirty="0">
                <a:solidFill>
                  <a:srgbClr val="000000"/>
                </a:solidFill>
              </a:rPr>
              <a:t>Medicare Part D Coverage pays</a:t>
            </a:r>
          </a:p>
        </p:txBody>
      </p:sp>
      <p:sp>
        <p:nvSpPr>
          <p:cNvPr id="12" name="TextBox 11"/>
          <p:cNvSpPr txBox="1"/>
          <p:nvPr/>
        </p:nvSpPr>
        <p:spPr>
          <a:xfrm>
            <a:off x="3517809" y="2814845"/>
            <a:ext cx="2910929" cy="738664"/>
          </a:xfrm>
          <a:prstGeom prst="rect">
            <a:avLst/>
          </a:prstGeom>
          <a:noFill/>
        </p:spPr>
        <p:txBody>
          <a:bodyPr wrap="square" rtlCol="0">
            <a:spAutoFit/>
          </a:bodyPr>
          <a:lstStyle/>
          <a:p>
            <a:r>
              <a:rPr lang="en-US" sz="1400" b="1" dirty="0">
                <a:solidFill>
                  <a:srgbClr val="000000"/>
                </a:solidFill>
              </a:rPr>
              <a:t>Patient  pays 45% for brand name drugs, 65% for generic drugs</a:t>
            </a:r>
          </a:p>
        </p:txBody>
      </p:sp>
      <p:sp>
        <p:nvSpPr>
          <p:cNvPr id="13" name="TextBox 12"/>
          <p:cNvSpPr txBox="1"/>
          <p:nvPr/>
        </p:nvSpPr>
        <p:spPr>
          <a:xfrm>
            <a:off x="6698086" y="2787795"/>
            <a:ext cx="1545895" cy="738664"/>
          </a:xfrm>
          <a:prstGeom prst="rect">
            <a:avLst/>
          </a:prstGeom>
          <a:noFill/>
        </p:spPr>
        <p:txBody>
          <a:bodyPr wrap="square" rtlCol="0">
            <a:spAutoFit/>
          </a:bodyPr>
          <a:lstStyle/>
          <a:p>
            <a:r>
              <a:rPr lang="en-US" sz="1400" dirty="0">
                <a:solidFill>
                  <a:srgbClr val="000000"/>
                </a:solidFill>
              </a:rPr>
              <a:t>Medicare Catastrophic Coverage pays</a:t>
            </a:r>
          </a:p>
        </p:txBody>
      </p:sp>
      <p:cxnSp>
        <p:nvCxnSpPr>
          <p:cNvPr id="11" name="Straight Connector 10">
            <a:extLst>
              <a:ext uri="{C183D7F6-B498-43B3-948B-1728B52AA6E4}">
                <adec:decorative xmlns:adec="http://schemas.microsoft.com/office/drawing/2017/decorative" val="1"/>
              </a:ext>
            </a:extLst>
          </p:cNvPr>
          <p:cNvCxnSpPr>
            <a:cxnSpLocks/>
          </p:cNvCxnSpPr>
          <p:nvPr/>
        </p:nvCxnSpPr>
        <p:spPr>
          <a:xfrm>
            <a:off x="1371600" y="1981200"/>
            <a:ext cx="0" cy="312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C183D7F6-B498-43B3-948B-1728B52AA6E4}">
                <adec:decorative xmlns:adec="http://schemas.microsoft.com/office/drawing/2017/decorative" val="1"/>
              </a:ext>
            </a:extLst>
          </p:cNvPr>
          <p:cNvCxnSpPr>
            <a:cxnSpLocks/>
          </p:cNvCxnSpPr>
          <p:nvPr/>
        </p:nvCxnSpPr>
        <p:spPr>
          <a:xfrm>
            <a:off x="1371600" y="5105400"/>
            <a:ext cx="7391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006731" y="5115707"/>
            <a:ext cx="685800" cy="307777"/>
          </a:xfrm>
          <a:prstGeom prst="rect">
            <a:avLst/>
          </a:prstGeom>
          <a:noFill/>
        </p:spPr>
        <p:txBody>
          <a:bodyPr wrap="square" rtlCol="0">
            <a:spAutoFit/>
          </a:bodyPr>
          <a:lstStyle/>
          <a:p>
            <a:pPr algn="ctr"/>
            <a:r>
              <a:rPr lang="en-US" sz="1400" dirty="0"/>
              <a:t>$0</a:t>
            </a:r>
          </a:p>
        </p:txBody>
      </p:sp>
      <p:sp>
        <p:nvSpPr>
          <p:cNvPr id="19" name="TextBox 18"/>
          <p:cNvSpPr txBox="1"/>
          <p:nvPr/>
        </p:nvSpPr>
        <p:spPr>
          <a:xfrm>
            <a:off x="2641209" y="5111086"/>
            <a:ext cx="800093" cy="307777"/>
          </a:xfrm>
          <a:prstGeom prst="rect">
            <a:avLst/>
          </a:prstGeom>
          <a:noFill/>
        </p:spPr>
        <p:txBody>
          <a:bodyPr wrap="square" rtlCol="0">
            <a:spAutoFit/>
          </a:bodyPr>
          <a:lstStyle/>
          <a:p>
            <a:pPr algn="ctr"/>
            <a:r>
              <a:rPr lang="en-US" sz="1400" dirty="0"/>
              <a:t>$2,960</a:t>
            </a:r>
          </a:p>
        </p:txBody>
      </p:sp>
      <p:cxnSp>
        <p:nvCxnSpPr>
          <p:cNvPr id="20" name="Straight Connector 19">
            <a:extLst>
              <a:ext uri="{C183D7F6-B498-43B3-948B-1728B52AA6E4}">
                <adec:decorative xmlns:adec="http://schemas.microsoft.com/office/drawing/2017/decorative" val="1"/>
              </a:ext>
            </a:extLst>
          </p:cNvPr>
          <p:cNvCxnSpPr>
            <a:cxnSpLocks/>
          </p:cNvCxnSpPr>
          <p:nvPr/>
        </p:nvCxnSpPr>
        <p:spPr>
          <a:xfrm>
            <a:off x="3041256" y="1676400"/>
            <a:ext cx="0" cy="3429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C183D7F6-B498-43B3-948B-1728B52AA6E4}">
                <adec:decorative xmlns:adec="http://schemas.microsoft.com/office/drawing/2017/decorative" val="1"/>
              </a:ext>
            </a:extLst>
          </p:cNvPr>
          <p:cNvCxnSpPr>
            <a:cxnSpLocks/>
          </p:cNvCxnSpPr>
          <p:nvPr/>
        </p:nvCxnSpPr>
        <p:spPr>
          <a:xfrm flipH="1">
            <a:off x="6656296" y="1676400"/>
            <a:ext cx="1083" cy="3429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183330" y="5106995"/>
            <a:ext cx="945932" cy="307777"/>
          </a:xfrm>
          <a:prstGeom prst="rect">
            <a:avLst/>
          </a:prstGeom>
          <a:noFill/>
        </p:spPr>
        <p:txBody>
          <a:bodyPr wrap="square" rtlCol="0">
            <a:spAutoFit/>
          </a:bodyPr>
          <a:lstStyle/>
          <a:p>
            <a:pPr algn="ctr"/>
            <a:r>
              <a:rPr lang="en-US" sz="1400" dirty="0"/>
              <a:t>$4,700</a:t>
            </a:r>
          </a:p>
        </p:txBody>
      </p:sp>
      <p:sp>
        <p:nvSpPr>
          <p:cNvPr id="6" name="TextBox 5"/>
          <p:cNvSpPr txBox="1"/>
          <p:nvPr/>
        </p:nvSpPr>
        <p:spPr>
          <a:xfrm>
            <a:off x="5529263" y="5286936"/>
            <a:ext cx="3424237" cy="276225"/>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sz="1200" i="1" dirty="0">
                <a:solidFill>
                  <a:schemeClr val="bg1">
                    <a:lumMod val="50000"/>
                  </a:schemeClr>
                </a:solidFill>
              </a:rPr>
              <a:t>Source: Medicare.gov, 2015</a:t>
            </a:r>
          </a:p>
        </p:txBody>
      </p:sp>
    </p:spTree>
    <p:extLst>
      <p:ext uri="{BB962C8B-B14F-4D97-AF65-F5344CB8AC3E}">
        <p14:creationId xmlns:p14="http://schemas.microsoft.com/office/powerpoint/2010/main" val="18992153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215900" y="38100"/>
            <a:ext cx="8229600" cy="1143000"/>
          </a:xfrm>
        </p:spPr>
        <p:txBody>
          <a:bodyPr>
            <a:normAutofit/>
          </a:bodyPr>
          <a:lstStyle/>
          <a:p>
            <a:pPr algn="l"/>
            <a:r>
              <a:rPr lang="en-US" altLang="en-US" sz="3600" dirty="0">
                <a:solidFill>
                  <a:srgbClr val="000000"/>
                </a:solidFill>
              </a:rPr>
              <a:t>Public Health Insurance </a:t>
            </a:r>
          </a:p>
        </p:txBody>
      </p:sp>
      <p:sp>
        <p:nvSpPr>
          <p:cNvPr id="3" name="Content Placeholder 2"/>
          <p:cNvSpPr>
            <a:spLocks noGrp="1"/>
          </p:cNvSpPr>
          <p:nvPr>
            <p:ph sz="half" idx="1"/>
          </p:nvPr>
        </p:nvSpPr>
        <p:spPr>
          <a:xfrm>
            <a:off x="215900" y="1038225"/>
            <a:ext cx="4495800" cy="4495800"/>
          </a:xfrm>
        </p:spPr>
        <p:txBody>
          <a:bodyPr/>
          <a:lstStyle/>
          <a:p>
            <a:pPr marL="0" indent="0">
              <a:spcBef>
                <a:spcPts val="600"/>
              </a:spcBef>
              <a:spcAft>
                <a:spcPts val="600"/>
              </a:spcAft>
              <a:buFontTx/>
              <a:buNone/>
              <a:defRPr/>
            </a:pPr>
            <a:r>
              <a:rPr lang="en-US" sz="3200" b="1" dirty="0">
                <a:solidFill>
                  <a:srgbClr val="000000"/>
                </a:solidFill>
              </a:rPr>
              <a:t>MEDICAID</a:t>
            </a:r>
            <a:r>
              <a:rPr lang="en-US" sz="2400" b="1" dirty="0">
                <a:solidFill>
                  <a:srgbClr val="000000"/>
                </a:solidFill>
              </a:rPr>
              <a:t> </a:t>
            </a:r>
          </a:p>
          <a:p>
            <a:pPr marL="285750" lvl="1">
              <a:spcBef>
                <a:spcPts val="600"/>
              </a:spcBef>
              <a:spcAft>
                <a:spcPts val="600"/>
              </a:spcAft>
              <a:buFont typeface="Arial" panose="020B0604020202020204" pitchFamily="34" charset="0"/>
              <a:buChar char="•"/>
              <a:defRPr/>
            </a:pPr>
            <a:r>
              <a:rPr lang="en-US" sz="1800" dirty="0">
                <a:solidFill>
                  <a:srgbClr val="000000"/>
                </a:solidFill>
              </a:rPr>
              <a:t>By law must cover very poor pregnant women, children, elderly, disabled and parents/caretaker relatives</a:t>
            </a:r>
          </a:p>
          <a:p>
            <a:pPr marL="285750" lvl="1">
              <a:spcBef>
                <a:spcPts val="600"/>
              </a:spcBef>
              <a:spcAft>
                <a:spcPts val="600"/>
              </a:spcAft>
              <a:buFont typeface="Arial" panose="020B0604020202020204" pitchFamily="34" charset="0"/>
              <a:buChar char="•"/>
              <a:defRPr/>
            </a:pPr>
            <a:r>
              <a:rPr lang="en-US" sz="1800" dirty="0">
                <a:solidFill>
                  <a:srgbClr val="000000"/>
                </a:solidFill>
              </a:rPr>
              <a:t>States administer the program; each state is different</a:t>
            </a:r>
          </a:p>
          <a:p>
            <a:pPr marL="285750" lvl="1">
              <a:spcBef>
                <a:spcPts val="600"/>
              </a:spcBef>
              <a:spcAft>
                <a:spcPts val="600"/>
              </a:spcAft>
              <a:buFont typeface="Arial" panose="020B0604020202020204" pitchFamily="34" charset="0"/>
              <a:buChar char="•"/>
              <a:defRPr/>
            </a:pPr>
            <a:r>
              <a:rPr lang="en-US" sz="1800" dirty="0">
                <a:solidFill>
                  <a:srgbClr val="000000"/>
                </a:solidFill>
              </a:rPr>
              <a:t>Benefits of the plan include prescription drugs and are fairly comprehensive</a:t>
            </a:r>
          </a:p>
          <a:p>
            <a:pPr marL="285750" lvl="1">
              <a:spcBef>
                <a:spcPts val="600"/>
              </a:spcBef>
              <a:spcAft>
                <a:spcPts val="600"/>
              </a:spcAft>
              <a:buFont typeface="Arial" panose="020B0604020202020204" pitchFamily="34" charset="0"/>
              <a:buChar char="•"/>
              <a:defRPr/>
            </a:pPr>
            <a:r>
              <a:rPr lang="en-US" altLang="en-US" sz="1800" dirty="0">
                <a:solidFill>
                  <a:srgbClr val="000000"/>
                </a:solidFill>
              </a:rPr>
              <a:t>Not many providers accept Medicaid</a:t>
            </a:r>
            <a:endParaRPr lang="en-US" sz="1800" dirty="0">
              <a:solidFill>
                <a:srgbClr val="000000"/>
              </a:solidFill>
            </a:endParaRPr>
          </a:p>
          <a:p>
            <a:pPr lvl="1">
              <a:defRPr/>
            </a:pPr>
            <a:endParaRPr lang="en-US" sz="2000" dirty="0"/>
          </a:p>
          <a:p>
            <a:pPr lvl="1">
              <a:defRPr/>
            </a:pPr>
            <a:endParaRPr lang="en-US" dirty="0"/>
          </a:p>
          <a:p>
            <a:pPr>
              <a:defRPr/>
            </a:pPr>
            <a:endParaRPr lang="en-US" dirty="0"/>
          </a:p>
        </p:txBody>
      </p:sp>
      <p:pic>
        <p:nvPicPr>
          <p:cNvPr id="6" name="Picture 6" descr="Object depicting an example of Georgia Medicaid car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19700" y="1378365"/>
            <a:ext cx="3586162" cy="223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2" name="TextBox 4"/>
          <p:cNvSpPr txBox="1">
            <a:spLocks noChangeArrowheads="1"/>
          </p:cNvSpPr>
          <p:nvPr/>
        </p:nvSpPr>
        <p:spPr bwMode="auto">
          <a:xfrm>
            <a:off x="5219700" y="3733800"/>
            <a:ext cx="37211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ts val="600"/>
              </a:spcBef>
              <a:spcAft>
                <a:spcPts val="600"/>
              </a:spcAft>
              <a:buFontTx/>
              <a:buNone/>
            </a:pPr>
            <a:r>
              <a:rPr lang="en-US" altLang="en-US" sz="1800" dirty="0">
                <a:solidFill>
                  <a:srgbClr val="000000"/>
                </a:solidFill>
              </a:rPr>
              <a:t>It is financed jointly by the states and the government through taxes.</a:t>
            </a:r>
          </a:p>
        </p:txBody>
      </p:sp>
      <p:sp>
        <p:nvSpPr>
          <p:cNvPr id="8" name="TextBox 7"/>
          <p:cNvSpPr txBox="1"/>
          <p:nvPr/>
        </p:nvSpPr>
        <p:spPr>
          <a:xfrm>
            <a:off x="6172200" y="5257800"/>
            <a:ext cx="3424237" cy="276225"/>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i="1" dirty="0">
                <a:solidFill>
                  <a:schemeClr val="bg1">
                    <a:lumMod val="50000"/>
                  </a:schemeClr>
                </a:solidFill>
              </a:rPr>
              <a:t>Source: PNTC, Pratt-Chapman, 2015</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heme/theme1.xml><?xml version="1.0" encoding="utf-8"?>
<a:theme xmlns:a="http://schemas.openxmlformats.org/drawingml/2006/main" name="3_Default Design">
  <a:themeElements>
    <a:clrScheme name="Custom 1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DCBDC0-5EA0-4964-B565-DB858F6B6AA8}"/>
</file>

<file path=customXml/itemProps2.xml><?xml version="1.0" encoding="utf-8"?>
<ds:datastoreItem xmlns:ds="http://schemas.openxmlformats.org/officeDocument/2006/customXml" ds:itemID="{42BF7BE7-3E91-4F50-A8D4-BD9A9A90ABC9}"/>
</file>

<file path=docProps/app.xml><?xml version="1.0" encoding="utf-8"?>
<Properties xmlns="http://schemas.openxmlformats.org/officeDocument/2006/extended-properties" xmlns:vt="http://schemas.openxmlformats.org/officeDocument/2006/docPropsVTypes">
  <Template>PCP ESeries Puchalski 2.02.14</Template>
  <TotalTime>8099</TotalTime>
  <Words>4775</Words>
  <Application>Microsoft Office PowerPoint</Application>
  <PresentationFormat>On-screen Show (4:3)</PresentationFormat>
  <Paragraphs>379</Paragraphs>
  <Slides>28</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Trebuchet MS</vt:lpstr>
      <vt:lpstr>3_Default Design</vt:lpstr>
      <vt:lpstr>Lesson 6: Health Care Payment and Financing </vt:lpstr>
      <vt:lpstr>Acknowledgements</vt:lpstr>
      <vt:lpstr>Competency</vt:lpstr>
      <vt:lpstr>Learning Objectives </vt:lpstr>
      <vt:lpstr>Health Care Financing </vt:lpstr>
      <vt:lpstr>Insurance Terms </vt:lpstr>
      <vt:lpstr>Public Health Insurance </vt:lpstr>
      <vt:lpstr>Public Health Insurance </vt:lpstr>
      <vt:lpstr>Public Health Insurance </vt:lpstr>
      <vt:lpstr>Federal Poverty Level (FPL)</vt:lpstr>
      <vt:lpstr>Public Health Insurance</vt:lpstr>
      <vt:lpstr>Private Health Insurance</vt:lpstr>
      <vt:lpstr>Private Health Plans</vt:lpstr>
      <vt:lpstr>Health Maintenance Organization (HMO) </vt:lpstr>
      <vt:lpstr>Preferred Provider Organization (PPO)</vt:lpstr>
      <vt:lpstr>Point of Service </vt:lpstr>
      <vt:lpstr>Fee For Service</vt:lpstr>
      <vt:lpstr>High Deductible Health Plan</vt:lpstr>
      <vt:lpstr>The Patient Protection and Affordable Care Act </vt:lpstr>
      <vt:lpstr>Health Marketplaces (Exchanges)</vt:lpstr>
      <vt:lpstr>Ten Essential Health Benefits</vt:lpstr>
      <vt:lpstr>The Patient Protection and  Affordable Care Act </vt:lpstr>
      <vt:lpstr>The Patient Protection and  Affordable Care Act </vt:lpstr>
      <vt:lpstr>The Patient Protection and  Affordable Care Act </vt:lpstr>
      <vt:lpstr>The Patient Protection and  Affordable Care Act </vt:lpstr>
      <vt:lpstr>Conclusion</vt:lpstr>
      <vt:lpstr>References</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447</cp:revision>
  <cp:lastPrinted>2014-06-13T20:14:55Z</cp:lastPrinted>
  <dcterms:created xsi:type="dcterms:W3CDTF">2014-05-08T22:31:29Z</dcterms:created>
  <dcterms:modified xsi:type="dcterms:W3CDTF">2021-10-01T12:39:02Z</dcterms:modified>
</cp:coreProperties>
</file>