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ata7.xml" ContentType="application/vnd.openxmlformats-officedocument.drawingml.diagramData+xml"/>
  <Override PartName="/ppt/diagrams/data8.xml" ContentType="application/vnd.openxmlformats-officedocument.drawingml.diagramData+xml"/>
  <Override PartName="/ppt/diagrams/data9.xml" ContentType="application/vnd.openxmlformats-officedocument.drawingml.diagramData+xml"/>
  <Override PartName="/ppt/diagrams/data10.xml" ContentType="application/vnd.openxmlformats-officedocument.drawingml.diagramData+xml"/>
  <Override PartName="/ppt/diagrams/data11.xml" ContentType="application/vnd.openxmlformats-officedocument.drawingml.diagramData+xml"/>
  <Override PartName="/ppt/diagrams/data12.xml" ContentType="application/vnd.openxmlformats-officedocument.drawingml.diagramData+xml"/>
  <Override PartName="/ppt/diagrams/data13.xml" ContentType="application/vnd.openxmlformats-officedocument.drawingml.diagramData+xml"/>
  <Override PartName="/ppt/diagrams/data14.xml" ContentType="application/vnd.openxmlformats-officedocument.drawingml.diagramData+xml"/>
  <Override PartName="/ppt/diagrams/data15.xml" ContentType="application/vnd.openxmlformats-officedocument.drawingml.diagramData+xml"/>
  <Override PartName="/ppt/diagrams/data16.xml" ContentType="application/vnd.openxmlformats-officedocument.drawingml.diagramData+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slideMasters/slideMaster1.xml" ContentType="application/vnd.openxmlformats-officedocument.presentationml.slideMaster+xml"/>
  <Override PartName="/ppt/notesSlides/notesSlide34.xml" ContentType="application/vnd.openxmlformats-officedocument.presentationml.notesSlide+xml"/>
  <Override PartName="/ppt/notesSlides/notesSlide31.xml" ContentType="application/vnd.openxmlformats-officedocument.presentationml.notesSlide+xml"/>
  <Override PartName="/ppt/notesSlides/notesSlide35.xml" ContentType="application/vnd.openxmlformats-officedocument.presentationml.notesSlide+xml"/>
  <Override PartName="/ppt/notesSlides/notesSlide32.xml" ContentType="application/vnd.openxmlformats-officedocument.presentationml.notesSlide+xml"/>
  <Override PartName="/ppt/notesSlides/notesSlide36.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Slides/notesSlide33.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37.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diagrams/layout11.xml" ContentType="application/vnd.openxmlformats-officedocument.drawingml.diagramLayout+xml"/>
  <Override PartName="/ppt/diagrams/layout13.xml" ContentType="application/vnd.openxmlformats-officedocument.drawingml.diagramLayout+xml"/>
  <Override PartName="/ppt/theme/theme1.xml" ContentType="application/vnd.openxmlformats-officedocument.theme+xml"/>
  <Override PartName="/ppt/diagrams/layout12.xml" ContentType="application/vnd.openxmlformats-officedocument.drawingml.diagramLayout+xml"/>
  <Override PartName="/ppt/diagrams/quickStyle12.xml" ContentType="application/vnd.openxmlformats-officedocument.drawingml.diagramStyle+xml"/>
  <Override PartName="/ppt/theme/theme2.xml" ContentType="application/vnd.openxmlformats-officedocument.theme+xml"/>
  <Override PartName="/ppt/theme/theme3.xml" ContentType="application/vnd.openxmlformats-officedocument.theme+xml"/>
  <Override PartName="/ppt/diagrams/colors12.xml" ContentType="application/vnd.openxmlformats-officedocument.drawingml.diagramColors+xml"/>
  <Override PartName="/ppt/diagrams/drawing12.xml" ContentType="application/vnd.ms-office.drawingml.diagramDrawing+xml"/>
  <Override PartName="/ppt/diagrams/quickStyle11.xml" ContentType="application/vnd.openxmlformats-officedocument.drawingml.diagramStyle+xml"/>
  <Override PartName="/ppt/diagrams/colors11.xml" ContentType="application/vnd.openxmlformats-officedocument.drawingml.diagramColors+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layout5.xml" ContentType="application/vnd.openxmlformats-officedocument.drawingml.diagramLayout+xml"/>
  <Override PartName="/ppt/diagrams/colors5.xml" ContentType="application/vnd.openxmlformats-officedocument.drawingml.diagramColors+xml"/>
  <Override PartName="/ppt/diagrams/drawing5.xml" ContentType="application/vnd.ms-office.drawingml.diagramDrawing+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quickStyle9.xml" ContentType="application/vnd.openxmlformats-officedocument.drawingml.diagramStyle+xml"/>
  <Override PartName="/ppt/diagrams/quickStyle13.xml" ContentType="application/vnd.openxmlformats-officedocument.drawingml.diagramStyle+xml"/>
  <Override PartName="/ppt/diagrams/colors9.xml" ContentType="application/vnd.openxmlformats-officedocument.drawingml.diagramColors+xml"/>
  <Override PartName="/ppt/diagrams/layout9.xml" ContentType="application/vnd.openxmlformats-officedocument.drawingml.diagramLayout+xml"/>
  <Override PartName="/ppt/diagrams/colors13.xml" ContentType="application/vnd.openxmlformats-officedocument.drawingml.diagramColors+xml"/>
  <Override PartName="/ppt/diagrams/drawing13.xml" ContentType="application/vnd.ms-office.drawingml.diagramDrawing+xml"/>
  <Override PartName="/ppt/diagrams/colors10.xml" ContentType="application/vnd.openxmlformats-officedocument.drawingml.diagramColors+xml"/>
  <Override PartName="/ppt/diagrams/drawing9.xml" ContentType="application/vnd.ms-office.drawingml.diagramDrawing+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rawing11.xml" ContentType="application/vnd.ms-office.drawingml.diagramDrawing+xml"/>
  <Override PartName="/ppt/diagrams/layout10.xml" ContentType="application/vnd.openxmlformats-officedocument.drawingml.diagramLayout+xml"/>
  <Override PartName="/ppt/diagrams/layout15.xml" ContentType="application/vnd.openxmlformats-officedocument.drawingml.diagramLayout+xml"/>
  <Override PartName="/ppt/diagrams/quickStyle15.xml" ContentType="application/vnd.openxmlformats-officedocument.drawingml.diagramStyle+xml"/>
  <Override PartName="/ppt/diagrams/quickStyle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rawing10.xml" ContentType="application/vnd.ms-office.drawingml.diagramDrawing+xml"/>
  <Override PartName="/ppt/diagrams/quickStyle10.xml" ContentType="application/vnd.openxmlformats-officedocument.drawingml.diagramStyle+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45"/>
  </p:notesMasterIdLst>
  <p:handoutMasterIdLst>
    <p:handoutMasterId r:id="rId46"/>
  </p:handoutMasterIdLst>
  <p:sldIdLst>
    <p:sldId id="365" r:id="rId2"/>
    <p:sldId id="472" r:id="rId3"/>
    <p:sldId id="476" r:id="rId4"/>
    <p:sldId id="475" r:id="rId5"/>
    <p:sldId id="477" r:id="rId6"/>
    <p:sldId id="478" r:id="rId7"/>
    <p:sldId id="479" r:id="rId8"/>
    <p:sldId id="481" r:id="rId9"/>
    <p:sldId id="482" r:id="rId10"/>
    <p:sldId id="483" r:id="rId11"/>
    <p:sldId id="484" r:id="rId12"/>
    <p:sldId id="485" r:id="rId13"/>
    <p:sldId id="486" r:id="rId14"/>
    <p:sldId id="487" r:id="rId15"/>
    <p:sldId id="518" r:id="rId16"/>
    <p:sldId id="488" r:id="rId17"/>
    <p:sldId id="489" r:id="rId18"/>
    <p:sldId id="519" r:id="rId19"/>
    <p:sldId id="490" r:id="rId20"/>
    <p:sldId id="511" r:id="rId21"/>
    <p:sldId id="512" r:id="rId22"/>
    <p:sldId id="513" r:id="rId23"/>
    <p:sldId id="514" r:id="rId24"/>
    <p:sldId id="515" r:id="rId25"/>
    <p:sldId id="516" r:id="rId26"/>
    <p:sldId id="517" r:id="rId27"/>
    <p:sldId id="499" r:id="rId28"/>
    <p:sldId id="510" r:id="rId29"/>
    <p:sldId id="495" r:id="rId30"/>
    <p:sldId id="500" r:id="rId31"/>
    <p:sldId id="501" r:id="rId32"/>
    <p:sldId id="502" r:id="rId33"/>
    <p:sldId id="503" r:id="rId34"/>
    <p:sldId id="504" r:id="rId35"/>
    <p:sldId id="507" r:id="rId36"/>
    <p:sldId id="506" r:id="rId37"/>
    <p:sldId id="508" r:id="rId38"/>
    <p:sldId id="509" r:id="rId39"/>
    <p:sldId id="505" r:id="rId40"/>
    <p:sldId id="480" r:id="rId41"/>
    <p:sldId id="520" r:id="rId42"/>
    <p:sldId id="521" r:id="rId43"/>
    <p:sldId id="522" r:id="rId44"/>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4E39857-C161-4AFE-9456-5F4BCAF0A083}">
          <p14:sldIdLst>
            <p14:sldId id="365"/>
            <p14:sldId id="472"/>
            <p14:sldId id="476"/>
            <p14:sldId id="475"/>
            <p14:sldId id="477"/>
            <p14:sldId id="478"/>
            <p14:sldId id="479"/>
            <p14:sldId id="481"/>
            <p14:sldId id="482"/>
            <p14:sldId id="483"/>
            <p14:sldId id="484"/>
            <p14:sldId id="485"/>
            <p14:sldId id="486"/>
            <p14:sldId id="487"/>
            <p14:sldId id="518"/>
            <p14:sldId id="488"/>
            <p14:sldId id="489"/>
            <p14:sldId id="519"/>
            <p14:sldId id="490"/>
            <p14:sldId id="511"/>
            <p14:sldId id="512"/>
            <p14:sldId id="513"/>
            <p14:sldId id="514"/>
            <p14:sldId id="515"/>
            <p14:sldId id="516"/>
            <p14:sldId id="517"/>
            <p14:sldId id="499"/>
            <p14:sldId id="510"/>
            <p14:sldId id="495"/>
            <p14:sldId id="500"/>
            <p14:sldId id="501"/>
            <p14:sldId id="502"/>
            <p14:sldId id="503"/>
            <p14:sldId id="504"/>
            <p14:sldId id="507"/>
            <p14:sldId id="506"/>
            <p14:sldId id="508"/>
            <p14:sldId id="509"/>
            <p14:sldId id="505"/>
            <p14:sldId id="480"/>
            <p14:sldId id="520"/>
            <p14:sldId id="521"/>
            <p14:sldId id="52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guide id="3" orient="horz" pos="2932">
          <p15:clr>
            <a:srgbClr val="A4A3A4"/>
          </p15:clr>
        </p15:guide>
        <p15:guide id="4"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ne, Gema K" initials="LGK" lastIdx="1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3B57"/>
    <a:srgbClr val="FFFFFF"/>
    <a:srgbClr val="0096D6"/>
    <a:srgbClr val="004065"/>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73D0B50-1900-448B-86B0-856AA8CC2C74}" v="81" dt="2021-04-15T17:26:30.4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193" autoAdjust="0"/>
    <p:restoredTop sz="70503" autoAdjust="0"/>
  </p:normalViewPr>
  <p:slideViewPr>
    <p:cSldViewPr>
      <p:cViewPr varScale="1">
        <p:scale>
          <a:sx n="47" d="100"/>
          <a:sy n="47" d="100"/>
        </p:scale>
        <p:origin x="1052" y="40"/>
      </p:cViewPr>
      <p:guideLst>
        <p:guide orient="horz" pos="2160"/>
        <p:guide pos="2880"/>
      </p:guideLst>
    </p:cSldViewPr>
  </p:slideViewPr>
  <p:outlineViewPr>
    <p:cViewPr>
      <p:scale>
        <a:sx n="33" d="100"/>
        <a:sy n="33" d="100"/>
      </p:scale>
      <p:origin x="0" y="186"/>
    </p:cViewPr>
  </p:outlin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3420" y="504"/>
      </p:cViewPr>
      <p:guideLst>
        <p:guide orient="horz" pos="2928"/>
        <p:guide pos="2208"/>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55" Type="http://schemas.openxmlformats.org/officeDocument/2006/relationships/customXml" Target="../customXml/item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3"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chel Silber" userId="vfpHsaki83kNXZ/f9we9JE9eYLoBTU+mDu2TfYLOwTM=" providerId="None" clId="Web-{873D0B50-1900-448B-86B0-856AA8CC2C74}"/>
    <pc:docChg chg="modSld">
      <pc:chgData name="Rachel Silber" userId="vfpHsaki83kNXZ/f9we9JE9eYLoBTU+mDu2TfYLOwTM=" providerId="None" clId="Web-{873D0B50-1900-448B-86B0-856AA8CC2C74}" dt="2021-04-15T17:26:27.872" v="43" actId="20577"/>
      <pc:docMkLst>
        <pc:docMk/>
      </pc:docMkLst>
      <pc:sldChg chg="modSp">
        <pc:chgData name="Rachel Silber" userId="vfpHsaki83kNXZ/f9we9JE9eYLoBTU+mDu2TfYLOwTM=" providerId="None" clId="Web-{873D0B50-1900-448B-86B0-856AA8CC2C74}" dt="2021-04-15T17:24:52.897" v="12" actId="20577"/>
        <pc:sldMkLst>
          <pc:docMk/>
          <pc:sldMk cId="3886813718" sldId="520"/>
        </pc:sldMkLst>
        <pc:spChg chg="mod">
          <ac:chgData name="Rachel Silber" userId="vfpHsaki83kNXZ/f9we9JE9eYLoBTU+mDu2TfYLOwTM=" providerId="None" clId="Web-{873D0B50-1900-448B-86B0-856AA8CC2C74}" dt="2021-04-15T17:24:52.897" v="12" actId="20577"/>
          <ac:spMkLst>
            <pc:docMk/>
            <pc:sldMk cId="3886813718" sldId="520"/>
            <ac:spMk id="3" creationId="{35890BDD-9158-42D8-BE44-95D9A4705C0F}"/>
          </ac:spMkLst>
        </pc:spChg>
      </pc:sldChg>
      <pc:sldChg chg="modSp">
        <pc:chgData name="Rachel Silber" userId="vfpHsaki83kNXZ/f9we9JE9eYLoBTU+mDu2TfYLOwTM=" providerId="None" clId="Web-{873D0B50-1900-448B-86B0-856AA8CC2C74}" dt="2021-04-15T17:26:27.872" v="43" actId="20577"/>
        <pc:sldMkLst>
          <pc:docMk/>
          <pc:sldMk cId="1775398963" sldId="521"/>
        </pc:sldMkLst>
        <pc:spChg chg="mod">
          <ac:chgData name="Rachel Silber" userId="vfpHsaki83kNXZ/f9we9JE9eYLoBTU+mDu2TfYLOwTM=" providerId="None" clId="Web-{873D0B50-1900-448B-86B0-856AA8CC2C74}" dt="2021-04-15T17:26:27.872" v="43" actId="20577"/>
          <ac:spMkLst>
            <pc:docMk/>
            <pc:sldMk cId="1775398963" sldId="521"/>
            <ac:spMk id="3" creationId="{22185955-89DB-4A48-8E79-8156ECBA7792}"/>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C9EDCA-E938-48E9-B8BD-BE46DBEA746D}"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32B7AD88-A3EE-44AA-AF10-592F01430578}">
      <dgm:prSet phldrT="[Text]"/>
      <dgm:spPr>
        <a:solidFill>
          <a:srgbClr val="033B57"/>
        </a:solidFill>
      </dgm:spPr>
      <dgm:t>
        <a:bodyPr/>
        <a:lstStyle/>
        <a:p>
          <a:r>
            <a:rPr lang="en-US" dirty="0"/>
            <a:t>Practical</a:t>
          </a:r>
        </a:p>
      </dgm:t>
    </dgm:pt>
    <dgm:pt modelId="{E276CE84-BF95-413E-BB0D-F79B9BE5B733}" type="parTrans" cxnId="{BB34A1AF-7D30-4A18-867A-D627EE19F960}">
      <dgm:prSet/>
      <dgm:spPr/>
      <dgm:t>
        <a:bodyPr/>
        <a:lstStyle/>
        <a:p>
          <a:endParaRPr lang="en-US"/>
        </a:p>
      </dgm:t>
    </dgm:pt>
    <dgm:pt modelId="{A4DBB51D-619F-4E5F-9C92-C582ED70A7C9}" type="sibTrans" cxnId="{BB34A1AF-7D30-4A18-867A-D627EE19F960}">
      <dgm:prSet/>
      <dgm:spPr/>
      <dgm:t>
        <a:bodyPr/>
        <a:lstStyle/>
        <a:p>
          <a:endParaRPr lang="en-US"/>
        </a:p>
      </dgm:t>
    </dgm:pt>
    <dgm:pt modelId="{12035F68-057F-4E13-B558-9A3BBA5AB09B}">
      <dgm:prSet phldrT="[Text]"/>
      <dgm:spPr>
        <a:solidFill>
          <a:srgbClr val="033B57"/>
        </a:solidFill>
      </dgm:spPr>
      <dgm:t>
        <a:bodyPr/>
        <a:lstStyle/>
        <a:p>
          <a:r>
            <a:rPr lang="en-US" dirty="0"/>
            <a:t>Personal</a:t>
          </a:r>
        </a:p>
      </dgm:t>
    </dgm:pt>
    <dgm:pt modelId="{9EBADDBB-A0FF-43F3-BE70-0C21EE7C335A}" type="parTrans" cxnId="{11C84D0F-DA28-47AC-8B98-B94A1C1730FB}">
      <dgm:prSet/>
      <dgm:spPr/>
      <dgm:t>
        <a:bodyPr/>
        <a:lstStyle/>
        <a:p>
          <a:endParaRPr lang="en-US"/>
        </a:p>
      </dgm:t>
    </dgm:pt>
    <dgm:pt modelId="{1F9943D8-BCE4-4458-A830-BD88A196DC4C}" type="sibTrans" cxnId="{11C84D0F-DA28-47AC-8B98-B94A1C1730FB}">
      <dgm:prSet/>
      <dgm:spPr/>
      <dgm:t>
        <a:bodyPr/>
        <a:lstStyle/>
        <a:p>
          <a:endParaRPr lang="en-US"/>
        </a:p>
      </dgm:t>
    </dgm:pt>
    <dgm:pt modelId="{37EF9FAA-2741-48B1-B170-A0FD1E9FFEB4}">
      <dgm:prSet phldrT="[Text]"/>
      <dgm:spPr>
        <a:solidFill>
          <a:srgbClr val="033B57"/>
        </a:solidFill>
      </dgm:spPr>
      <dgm:t>
        <a:bodyPr/>
        <a:lstStyle/>
        <a:p>
          <a:r>
            <a:rPr lang="en-US" dirty="0"/>
            <a:t>Provider</a:t>
          </a:r>
        </a:p>
      </dgm:t>
    </dgm:pt>
    <dgm:pt modelId="{D0A9544D-FB81-4CB4-A413-B61EAAB815D4}" type="parTrans" cxnId="{8F256310-56C7-40A1-8614-06ACF4FE7208}">
      <dgm:prSet/>
      <dgm:spPr/>
      <dgm:t>
        <a:bodyPr/>
        <a:lstStyle/>
        <a:p>
          <a:endParaRPr lang="en-US"/>
        </a:p>
      </dgm:t>
    </dgm:pt>
    <dgm:pt modelId="{4CA17222-3DE3-408E-846F-B0E80FAE64F1}" type="sibTrans" cxnId="{8F256310-56C7-40A1-8614-06ACF4FE7208}">
      <dgm:prSet/>
      <dgm:spPr/>
      <dgm:t>
        <a:bodyPr/>
        <a:lstStyle/>
        <a:p>
          <a:endParaRPr lang="en-US"/>
        </a:p>
      </dgm:t>
    </dgm:pt>
    <dgm:pt modelId="{FA10FF85-AD1E-468B-805B-5F42FD0276C7}">
      <dgm:prSet phldrT="[Text]"/>
      <dgm:spPr>
        <a:solidFill>
          <a:srgbClr val="033B57"/>
        </a:solidFill>
      </dgm:spPr>
      <dgm:t>
        <a:bodyPr/>
        <a:lstStyle/>
        <a:p>
          <a:r>
            <a:rPr lang="en-US" dirty="0"/>
            <a:t>Psychosocial</a:t>
          </a:r>
        </a:p>
      </dgm:t>
    </dgm:pt>
    <dgm:pt modelId="{4E92AE53-A619-4DED-AF60-BCE3AAFBB58A}" type="parTrans" cxnId="{038D9BF0-7807-432B-B643-AE9643840A80}">
      <dgm:prSet/>
      <dgm:spPr/>
      <dgm:t>
        <a:bodyPr/>
        <a:lstStyle/>
        <a:p>
          <a:endParaRPr lang="en-US"/>
        </a:p>
      </dgm:t>
    </dgm:pt>
    <dgm:pt modelId="{FD12903D-CCCF-4296-B3FE-95C9E7AB8C8A}" type="sibTrans" cxnId="{038D9BF0-7807-432B-B643-AE9643840A80}">
      <dgm:prSet/>
      <dgm:spPr/>
      <dgm:t>
        <a:bodyPr/>
        <a:lstStyle/>
        <a:p>
          <a:endParaRPr lang="en-US"/>
        </a:p>
      </dgm:t>
    </dgm:pt>
    <dgm:pt modelId="{686AAE69-7BA3-4ED2-A263-667E12763022}">
      <dgm:prSet phldrT="[Text]"/>
      <dgm:spPr>
        <a:solidFill>
          <a:srgbClr val="033B57"/>
        </a:solidFill>
      </dgm:spPr>
      <dgm:t>
        <a:bodyPr/>
        <a:lstStyle/>
        <a:p>
          <a:r>
            <a:rPr lang="en-US" dirty="0"/>
            <a:t>Systems</a:t>
          </a:r>
        </a:p>
      </dgm:t>
    </dgm:pt>
    <dgm:pt modelId="{11AAFF20-E215-4F35-B897-6E164702829F}" type="parTrans" cxnId="{09792914-42A0-4074-945D-AC5E03A7E5A0}">
      <dgm:prSet/>
      <dgm:spPr/>
      <dgm:t>
        <a:bodyPr/>
        <a:lstStyle/>
        <a:p>
          <a:endParaRPr lang="en-US"/>
        </a:p>
      </dgm:t>
    </dgm:pt>
    <dgm:pt modelId="{095B781C-7A09-47AC-8ECB-29826F8AE1F2}" type="sibTrans" cxnId="{09792914-42A0-4074-945D-AC5E03A7E5A0}">
      <dgm:prSet/>
      <dgm:spPr/>
      <dgm:t>
        <a:bodyPr/>
        <a:lstStyle/>
        <a:p>
          <a:endParaRPr lang="en-US"/>
        </a:p>
      </dgm:t>
    </dgm:pt>
    <dgm:pt modelId="{D98A1020-2DD5-4F5F-8339-87D4805E9BCF}" type="pres">
      <dgm:prSet presAssocID="{5FC9EDCA-E938-48E9-B8BD-BE46DBEA746D}" presName="diagram" presStyleCnt="0">
        <dgm:presLayoutVars>
          <dgm:dir/>
          <dgm:resizeHandles val="exact"/>
        </dgm:presLayoutVars>
      </dgm:prSet>
      <dgm:spPr/>
    </dgm:pt>
    <dgm:pt modelId="{C5DF37F9-CFEF-4B9A-B15A-CD1EECA0D8BE}" type="pres">
      <dgm:prSet presAssocID="{32B7AD88-A3EE-44AA-AF10-592F01430578}" presName="node" presStyleLbl="node1" presStyleIdx="0" presStyleCnt="5">
        <dgm:presLayoutVars>
          <dgm:bulletEnabled val="1"/>
        </dgm:presLayoutVars>
      </dgm:prSet>
      <dgm:spPr/>
    </dgm:pt>
    <dgm:pt modelId="{5DFB6234-97AD-4B73-AAF7-6441AB11DF09}" type="pres">
      <dgm:prSet presAssocID="{A4DBB51D-619F-4E5F-9C92-C582ED70A7C9}" presName="sibTrans" presStyleCnt="0"/>
      <dgm:spPr/>
    </dgm:pt>
    <dgm:pt modelId="{7315ED85-DD39-4207-8248-718710ABF7AC}" type="pres">
      <dgm:prSet presAssocID="{12035F68-057F-4E13-B558-9A3BBA5AB09B}" presName="node" presStyleLbl="node1" presStyleIdx="1" presStyleCnt="5">
        <dgm:presLayoutVars>
          <dgm:bulletEnabled val="1"/>
        </dgm:presLayoutVars>
      </dgm:prSet>
      <dgm:spPr/>
    </dgm:pt>
    <dgm:pt modelId="{3E7BEC3C-4B29-4254-9AC7-25B07C953F4E}" type="pres">
      <dgm:prSet presAssocID="{1F9943D8-BCE4-4458-A830-BD88A196DC4C}" presName="sibTrans" presStyleCnt="0"/>
      <dgm:spPr/>
    </dgm:pt>
    <dgm:pt modelId="{487B5FBB-1360-4F26-8A8A-D96CF1547885}" type="pres">
      <dgm:prSet presAssocID="{37EF9FAA-2741-48B1-B170-A0FD1E9FFEB4}" presName="node" presStyleLbl="node1" presStyleIdx="2" presStyleCnt="5">
        <dgm:presLayoutVars>
          <dgm:bulletEnabled val="1"/>
        </dgm:presLayoutVars>
      </dgm:prSet>
      <dgm:spPr/>
    </dgm:pt>
    <dgm:pt modelId="{BBA9EF69-F9AC-4E19-B82C-8F7EC466152C}" type="pres">
      <dgm:prSet presAssocID="{4CA17222-3DE3-408E-846F-B0E80FAE64F1}" presName="sibTrans" presStyleCnt="0"/>
      <dgm:spPr/>
    </dgm:pt>
    <dgm:pt modelId="{FAF45032-B603-47C0-8C1C-D98B6CEF29A9}" type="pres">
      <dgm:prSet presAssocID="{FA10FF85-AD1E-468B-805B-5F42FD0276C7}" presName="node" presStyleLbl="node1" presStyleIdx="3" presStyleCnt="5">
        <dgm:presLayoutVars>
          <dgm:bulletEnabled val="1"/>
        </dgm:presLayoutVars>
      </dgm:prSet>
      <dgm:spPr/>
    </dgm:pt>
    <dgm:pt modelId="{29EADFB2-CE75-42DC-BAE4-C77A726315B5}" type="pres">
      <dgm:prSet presAssocID="{FD12903D-CCCF-4296-B3FE-95C9E7AB8C8A}" presName="sibTrans" presStyleCnt="0"/>
      <dgm:spPr/>
    </dgm:pt>
    <dgm:pt modelId="{1CDB66B2-CC30-4141-B8FC-EA2F35D2C723}" type="pres">
      <dgm:prSet presAssocID="{686AAE69-7BA3-4ED2-A263-667E12763022}" presName="node" presStyleLbl="node1" presStyleIdx="4" presStyleCnt="5">
        <dgm:presLayoutVars>
          <dgm:bulletEnabled val="1"/>
        </dgm:presLayoutVars>
      </dgm:prSet>
      <dgm:spPr/>
    </dgm:pt>
  </dgm:ptLst>
  <dgm:cxnLst>
    <dgm:cxn modelId="{11C84D0F-DA28-47AC-8B98-B94A1C1730FB}" srcId="{5FC9EDCA-E938-48E9-B8BD-BE46DBEA746D}" destId="{12035F68-057F-4E13-B558-9A3BBA5AB09B}" srcOrd="1" destOrd="0" parTransId="{9EBADDBB-A0FF-43F3-BE70-0C21EE7C335A}" sibTransId="{1F9943D8-BCE4-4458-A830-BD88A196DC4C}"/>
    <dgm:cxn modelId="{8F256310-56C7-40A1-8614-06ACF4FE7208}" srcId="{5FC9EDCA-E938-48E9-B8BD-BE46DBEA746D}" destId="{37EF9FAA-2741-48B1-B170-A0FD1E9FFEB4}" srcOrd="2" destOrd="0" parTransId="{D0A9544D-FB81-4CB4-A413-B61EAAB815D4}" sibTransId="{4CA17222-3DE3-408E-846F-B0E80FAE64F1}"/>
    <dgm:cxn modelId="{09792914-42A0-4074-945D-AC5E03A7E5A0}" srcId="{5FC9EDCA-E938-48E9-B8BD-BE46DBEA746D}" destId="{686AAE69-7BA3-4ED2-A263-667E12763022}" srcOrd="4" destOrd="0" parTransId="{11AAFF20-E215-4F35-B897-6E164702829F}" sibTransId="{095B781C-7A09-47AC-8ECB-29826F8AE1F2}"/>
    <dgm:cxn modelId="{C4259D60-FAF8-4F19-9A2F-48875C39DB7C}" type="presOf" srcId="{37EF9FAA-2741-48B1-B170-A0FD1E9FFEB4}" destId="{487B5FBB-1360-4F26-8A8A-D96CF1547885}" srcOrd="0" destOrd="0" presId="urn:microsoft.com/office/officeart/2005/8/layout/default"/>
    <dgm:cxn modelId="{8284F446-EF78-4BE5-9590-F97DE3CADDD4}" type="presOf" srcId="{12035F68-057F-4E13-B558-9A3BBA5AB09B}" destId="{7315ED85-DD39-4207-8248-718710ABF7AC}" srcOrd="0" destOrd="0" presId="urn:microsoft.com/office/officeart/2005/8/layout/default"/>
    <dgm:cxn modelId="{114FE473-4A44-40D9-A719-EEE4D9D7E312}" type="presOf" srcId="{FA10FF85-AD1E-468B-805B-5F42FD0276C7}" destId="{FAF45032-B603-47C0-8C1C-D98B6CEF29A9}" srcOrd="0" destOrd="0" presId="urn:microsoft.com/office/officeart/2005/8/layout/default"/>
    <dgm:cxn modelId="{0FFF068D-A478-4CE0-924E-9C7890D8DCAB}" type="presOf" srcId="{686AAE69-7BA3-4ED2-A263-667E12763022}" destId="{1CDB66B2-CC30-4141-B8FC-EA2F35D2C723}" srcOrd="0" destOrd="0" presId="urn:microsoft.com/office/officeart/2005/8/layout/default"/>
    <dgm:cxn modelId="{BB34A1AF-7D30-4A18-867A-D627EE19F960}" srcId="{5FC9EDCA-E938-48E9-B8BD-BE46DBEA746D}" destId="{32B7AD88-A3EE-44AA-AF10-592F01430578}" srcOrd="0" destOrd="0" parTransId="{E276CE84-BF95-413E-BB0D-F79B9BE5B733}" sibTransId="{A4DBB51D-619F-4E5F-9C92-C582ED70A7C9}"/>
    <dgm:cxn modelId="{91F786E6-E4DC-4B64-B118-1E35CB80310C}" type="presOf" srcId="{5FC9EDCA-E938-48E9-B8BD-BE46DBEA746D}" destId="{D98A1020-2DD5-4F5F-8339-87D4805E9BCF}" srcOrd="0" destOrd="0" presId="urn:microsoft.com/office/officeart/2005/8/layout/default"/>
    <dgm:cxn modelId="{038D9BF0-7807-432B-B643-AE9643840A80}" srcId="{5FC9EDCA-E938-48E9-B8BD-BE46DBEA746D}" destId="{FA10FF85-AD1E-468B-805B-5F42FD0276C7}" srcOrd="3" destOrd="0" parTransId="{4E92AE53-A619-4DED-AF60-BCE3AAFBB58A}" sibTransId="{FD12903D-CCCF-4296-B3FE-95C9E7AB8C8A}"/>
    <dgm:cxn modelId="{E4FF3CFD-A047-4B4E-869B-412C95A0378F}" type="presOf" srcId="{32B7AD88-A3EE-44AA-AF10-592F01430578}" destId="{C5DF37F9-CFEF-4B9A-B15A-CD1EECA0D8BE}" srcOrd="0" destOrd="0" presId="urn:microsoft.com/office/officeart/2005/8/layout/default"/>
    <dgm:cxn modelId="{AFC7A2C7-822F-4892-84F2-25993983662D}" type="presParOf" srcId="{D98A1020-2DD5-4F5F-8339-87D4805E9BCF}" destId="{C5DF37F9-CFEF-4B9A-B15A-CD1EECA0D8BE}" srcOrd="0" destOrd="0" presId="urn:microsoft.com/office/officeart/2005/8/layout/default"/>
    <dgm:cxn modelId="{FEA9381A-3C98-422C-9E3E-520E228CD89F}" type="presParOf" srcId="{D98A1020-2DD5-4F5F-8339-87D4805E9BCF}" destId="{5DFB6234-97AD-4B73-AAF7-6441AB11DF09}" srcOrd="1" destOrd="0" presId="urn:microsoft.com/office/officeart/2005/8/layout/default"/>
    <dgm:cxn modelId="{9F426123-9A09-451B-84E5-68FEBE6AD5A6}" type="presParOf" srcId="{D98A1020-2DD5-4F5F-8339-87D4805E9BCF}" destId="{7315ED85-DD39-4207-8248-718710ABF7AC}" srcOrd="2" destOrd="0" presId="urn:microsoft.com/office/officeart/2005/8/layout/default"/>
    <dgm:cxn modelId="{8AEF792F-D951-4CD1-A78A-C7E0F7A4026F}" type="presParOf" srcId="{D98A1020-2DD5-4F5F-8339-87D4805E9BCF}" destId="{3E7BEC3C-4B29-4254-9AC7-25B07C953F4E}" srcOrd="3" destOrd="0" presId="urn:microsoft.com/office/officeart/2005/8/layout/default"/>
    <dgm:cxn modelId="{DC4477A6-8E27-47C9-9966-388E73D61708}" type="presParOf" srcId="{D98A1020-2DD5-4F5F-8339-87D4805E9BCF}" destId="{487B5FBB-1360-4F26-8A8A-D96CF1547885}" srcOrd="4" destOrd="0" presId="urn:microsoft.com/office/officeart/2005/8/layout/default"/>
    <dgm:cxn modelId="{FC2AE176-4905-489F-914A-ED41B0816040}" type="presParOf" srcId="{D98A1020-2DD5-4F5F-8339-87D4805E9BCF}" destId="{BBA9EF69-F9AC-4E19-B82C-8F7EC466152C}" srcOrd="5" destOrd="0" presId="urn:microsoft.com/office/officeart/2005/8/layout/default"/>
    <dgm:cxn modelId="{CFF9DB8C-D769-409B-AB7F-D58DBB423161}" type="presParOf" srcId="{D98A1020-2DD5-4F5F-8339-87D4805E9BCF}" destId="{FAF45032-B603-47C0-8C1C-D98B6CEF29A9}" srcOrd="6" destOrd="0" presId="urn:microsoft.com/office/officeart/2005/8/layout/default"/>
    <dgm:cxn modelId="{55269F2F-AD6B-424A-8813-B842217D7170}" type="presParOf" srcId="{D98A1020-2DD5-4F5F-8339-87D4805E9BCF}" destId="{29EADFB2-CE75-42DC-BAE4-C77A726315B5}" srcOrd="7" destOrd="0" presId="urn:microsoft.com/office/officeart/2005/8/layout/default"/>
    <dgm:cxn modelId="{98E1E7C9-74C6-4279-815B-B5AC136AC2FF}" type="presParOf" srcId="{D98A1020-2DD5-4F5F-8339-87D4805E9BCF}" destId="{1CDB66B2-CC30-4141-B8FC-EA2F35D2C723}"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885E729-7BA4-4330-9FA9-CE6245BCA8F3}" type="doc">
      <dgm:prSet loTypeId="urn:microsoft.com/office/officeart/2005/8/layout/list1" loCatId="list" qsTypeId="urn:microsoft.com/office/officeart/2005/8/quickstyle/simple5" qsCatId="simple" csTypeId="urn:microsoft.com/office/officeart/2005/8/colors/accent1_2" csCatId="accent1" phldr="1"/>
      <dgm:spPr/>
      <dgm:t>
        <a:bodyPr/>
        <a:lstStyle/>
        <a:p>
          <a:endParaRPr lang="en-US"/>
        </a:p>
      </dgm:t>
    </dgm:pt>
    <dgm:pt modelId="{CB380E30-1642-4EED-B3AE-813EC79D97B0}">
      <dgm:prSet phldrT="[Text]"/>
      <dgm:spPr>
        <a:solidFill>
          <a:srgbClr val="033B57"/>
        </a:solidFill>
      </dgm:spPr>
      <dgm:t>
        <a:bodyPr/>
        <a:lstStyle/>
        <a:p>
          <a:r>
            <a:rPr lang="en-US" dirty="0"/>
            <a:t>Patient interactions</a:t>
          </a:r>
        </a:p>
      </dgm:t>
    </dgm:pt>
    <dgm:pt modelId="{532F38B5-B148-45AA-BD4D-AC1F20F021DA}" type="parTrans" cxnId="{54DBEBAD-1D2E-4D40-A4A5-5343CF0EF941}">
      <dgm:prSet/>
      <dgm:spPr/>
      <dgm:t>
        <a:bodyPr/>
        <a:lstStyle/>
        <a:p>
          <a:endParaRPr lang="en-US"/>
        </a:p>
      </dgm:t>
    </dgm:pt>
    <dgm:pt modelId="{79466A13-710E-4CEC-A546-63833FE602A5}" type="sibTrans" cxnId="{54DBEBAD-1D2E-4D40-A4A5-5343CF0EF941}">
      <dgm:prSet/>
      <dgm:spPr/>
      <dgm:t>
        <a:bodyPr/>
        <a:lstStyle/>
        <a:p>
          <a:endParaRPr lang="en-US"/>
        </a:p>
      </dgm:t>
    </dgm:pt>
    <dgm:pt modelId="{F3539C39-A526-4786-B9DA-81B493B738E0}">
      <dgm:prSet phldrT="[Text]"/>
      <dgm:spPr>
        <a:solidFill>
          <a:srgbClr val="033B57"/>
        </a:solidFill>
      </dgm:spPr>
      <dgm:t>
        <a:bodyPr/>
        <a:lstStyle/>
        <a:p>
          <a:r>
            <a:rPr lang="en-US" dirty="0"/>
            <a:t>Provider interactions</a:t>
          </a:r>
        </a:p>
      </dgm:t>
    </dgm:pt>
    <dgm:pt modelId="{F15E908C-8C71-4D50-A25E-D52561637B2A}" type="parTrans" cxnId="{D2519A70-F2E6-49F1-801A-C8F211554889}">
      <dgm:prSet/>
      <dgm:spPr/>
      <dgm:t>
        <a:bodyPr/>
        <a:lstStyle/>
        <a:p>
          <a:endParaRPr lang="en-US"/>
        </a:p>
      </dgm:t>
    </dgm:pt>
    <dgm:pt modelId="{A00356E2-DA16-4E26-B66E-7D1670ED02BA}" type="sibTrans" cxnId="{D2519A70-F2E6-49F1-801A-C8F211554889}">
      <dgm:prSet/>
      <dgm:spPr/>
      <dgm:t>
        <a:bodyPr/>
        <a:lstStyle/>
        <a:p>
          <a:endParaRPr lang="en-US"/>
        </a:p>
      </dgm:t>
    </dgm:pt>
    <dgm:pt modelId="{2000406B-9D55-4A24-9B0E-9482A7ED53E2}">
      <dgm:prSet phldrT="[Text]"/>
      <dgm:spPr>
        <a:solidFill>
          <a:srgbClr val="033B57"/>
        </a:solidFill>
      </dgm:spPr>
      <dgm:t>
        <a:bodyPr/>
        <a:lstStyle/>
        <a:p>
          <a:r>
            <a:rPr lang="en-US" dirty="0"/>
            <a:t>Non-clinical staff</a:t>
          </a:r>
        </a:p>
      </dgm:t>
    </dgm:pt>
    <dgm:pt modelId="{EAD37ADA-948C-4A7A-B6FA-BCBAD0C2895E}" type="parTrans" cxnId="{1D8F7A77-2DA1-4AF1-9D27-379A6FACAD1F}">
      <dgm:prSet/>
      <dgm:spPr/>
      <dgm:t>
        <a:bodyPr/>
        <a:lstStyle/>
        <a:p>
          <a:endParaRPr lang="en-US"/>
        </a:p>
      </dgm:t>
    </dgm:pt>
    <dgm:pt modelId="{0D45F209-5A14-4548-9BCE-68F3DAA147D8}" type="sibTrans" cxnId="{1D8F7A77-2DA1-4AF1-9D27-379A6FACAD1F}">
      <dgm:prSet/>
      <dgm:spPr/>
      <dgm:t>
        <a:bodyPr/>
        <a:lstStyle/>
        <a:p>
          <a:endParaRPr lang="en-US"/>
        </a:p>
      </dgm:t>
    </dgm:pt>
    <dgm:pt modelId="{932F0879-919F-410E-9074-623EA0FA9298}">
      <dgm:prSet/>
      <dgm:spPr>
        <a:solidFill>
          <a:srgbClr val="033B57"/>
        </a:solidFill>
      </dgm:spPr>
      <dgm:t>
        <a:bodyPr/>
        <a:lstStyle/>
        <a:p>
          <a:r>
            <a:rPr lang="en-US" dirty="0"/>
            <a:t>Supportive services</a:t>
          </a:r>
        </a:p>
      </dgm:t>
    </dgm:pt>
    <dgm:pt modelId="{4FD3BF21-A9CA-4044-8624-06ED3CB80694}" type="parTrans" cxnId="{F898FA45-8469-4908-B886-E43F3B94C807}">
      <dgm:prSet/>
      <dgm:spPr/>
      <dgm:t>
        <a:bodyPr/>
        <a:lstStyle/>
        <a:p>
          <a:endParaRPr lang="en-US"/>
        </a:p>
      </dgm:t>
    </dgm:pt>
    <dgm:pt modelId="{AB538457-F479-4703-B1FF-0AC8B1D5D787}" type="sibTrans" cxnId="{F898FA45-8469-4908-B886-E43F3B94C807}">
      <dgm:prSet/>
      <dgm:spPr/>
      <dgm:t>
        <a:bodyPr/>
        <a:lstStyle/>
        <a:p>
          <a:endParaRPr lang="en-US"/>
        </a:p>
      </dgm:t>
    </dgm:pt>
    <dgm:pt modelId="{526D10B8-CE70-476E-9B78-75FF6D17D2C0}">
      <dgm:prSet/>
      <dgm:spPr>
        <a:solidFill>
          <a:srgbClr val="033B57"/>
        </a:solidFill>
      </dgm:spPr>
      <dgm:t>
        <a:bodyPr/>
        <a:lstStyle/>
        <a:p>
          <a:r>
            <a:rPr lang="en-US" dirty="0"/>
            <a:t>Paper or Electronic Medical Records</a:t>
          </a:r>
        </a:p>
      </dgm:t>
    </dgm:pt>
    <dgm:pt modelId="{A6F72827-DDD4-4856-BE69-65517BDDC0F5}" type="parTrans" cxnId="{C950D1EE-68D3-464E-8CFA-5202D0D8C0D9}">
      <dgm:prSet/>
      <dgm:spPr/>
      <dgm:t>
        <a:bodyPr/>
        <a:lstStyle/>
        <a:p>
          <a:endParaRPr lang="en-US"/>
        </a:p>
      </dgm:t>
    </dgm:pt>
    <dgm:pt modelId="{8E47BE9C-714C-47E6-9743-24BB989FEA76}" type="sibTrans" cxnId="{C950D1EE-68D3-464E-8CFA-5202D0D8C0D9}">
      <dgm:prSet/>
      <dgm:spPr/>
      <dgm:t>
        <a:bodyPr/>
        <a:lstStyle/>
        <a:p>
          <a:endParaRPr lang="en-US"/>
        </a:p>
      </dgm:t>
    </dgm:pt>
    <dgm:pt modelId="{DD196F3B-BDC1-419F-AEFC-6ED525B7C78C}" type="pres">
      <dgm:prSet presAssocID="{9885E729-7BA4-4330-9FA9-CE6245BCA8F3}" presName="linear" presStyleCnt="0">
        <dgm:presLayoutVars>
          <dgm:dir/>
          <dgm:animLvl val="lvl"/>
          <dgm:resizeHandles val="exact"/>
        </dgm:presLayoutVars>
      </dgm:prSet>
      <dgm:spPr/>
    </dgm:pt>
    <dgm:pt modelId="{8F04E814-6118-4008-AFDF-E75F51C8E565}" type="pres">
      <dgm:prSet presAssocID="{CB380E30-1642-4EED-B3AE-813EC79D97B0}" presName="parentLin" presStyleCnt="0"/>
      <dgm:spPr/>
    </dgm:pt>
    <dgm:pt modelId="{F2632754-7EAC-4EB4-86F0-08F1F48D83A6}" type="pres">
      <dgm:prSet presAssocID="{CB380E30-1642-4EED-B3AE-813EC79D97B0}" presName="parentLeftMargin" presStyleLbl="node1" presStyleIdx="0" presStyleCnt="5"/>
      <dgm:spPr/>
    </dgm:pt>
    <dgm:pt modelId="{531E0AED-8476-468E-A4A0-A5813277FF61}" type="pres">
      <dgm:prSet presAssocID="{CB380E30-1642-4EED-B3AE-813EC79D97B0}" presName="parentText" presStyleLbl="node1" presStyleIdx="0" presStyleCnt="5">
        <dgm:presLayoutVars>
          <dgm:chMax val="0"/>
          <dgm:bulletEnabled val="1"/>
        </dgm:presLayoutVars>
      </dgm:prSet>
      <dgm:spPr/>
    </dgm:pt>
    <dgm:pt modelId="{2537BE6B-E5EB-4120-8883-E9B566742400}" type="pres">
      <dgm:prSet presAssocID="{CB380E30-1642-4EED-B3AE-813EC79D97B0}" presName="negativeSpace" presStyleCnt="0"/>
      <dgm:spPr/>
    </dgm:pt>
    <dgm:pt modelId="{10A80D7E-BA69-4EA8-9076-2FF31C3BD565}" type="pres">
      <dgm:prSet presAssocID="{CB380E30-1642-4EED-B3AE-813EC79D97B0}" presName="childText" presStyleLbl="conFgAcc1" presStyleIdx="0" presStyleCnt="5">
        <dgm:presLayoutVars>
          <dgm:bulletEnabled val="1"/>
        </dgm:presLayoutVars>
      </dgm:prSet>
      <dgm:spPr/>
    </dgm:pt>
    <dgm:pt modelId="{786FD831-3964-4A63-BDAE-7D3735985AF6}" type="pres">
      <dgm:prSet presAssocID="{79466A13-710E-4CEC-A546-63833FE602A5}" presName="spaceBetweenRectangles" presStyleCnt="0"/>
      <dgm:spPr/>
    </dgm:pt>
    <dgm:pt modelId="{A4BAF6FD-32C7-4361-9E22-08D4CCB1B104}" type="pres">
      <dgm:prSet presAssocID="{F3539C39-A526-4786-B9DA-81B493B738E0}" presName="parentLin" presStyleCnt="0"/>
      <dgm:spPr/>
    </dgm:pt>
    <dgm:pt modelId="{E20B3C15-95DA-48BD-BF0F-0EA8AB17DBB3}" type="pres">
      <dgm:prSet presAssocID="{F3539C39-A526-4786-B9DA-81B493B738E0}" presName="parentLeftMargin" presStyleLbl="node1" presStyleIdx="0" presStyleCnt="5"/>
      <dgm:spPr/>
    </dgm:pt>
    <dgm:pt modelId="{D5510275-AA90-43B6-99D8-84D1A767EEF5}" type="pres">
      <dgm:prSet presAssocID="{F3539C39-A526-4786-B9DA-81B493B738E0}" presName="parentText" presStyleLbl="node1" presStyleIdx="1" presStyleCnt="5">
        <dgm:presLayoutVars>
          <dgm:chMax val="0"/>
          <dgm:bulletEnabled val="1"/>
        </dgm:presLayoutVars>
      </dgm:prSet>
      <dgm:spPr/>
    </dgm:pt>
    <dgm:pt modelId="{9401E1B2-170D-4333-991C-E1614691F5C3}" type="pres">
      <dgm:prSet presAssocID="{F3539C39-A526-4786-B9DA-81B493B738E0}" presName="negativeSpace" presStyleCnt="0"/>
      <dgm:spPr/>
    </dgm:pt>
    <dgm:pt modelId="{4A29E8D6-F729-4B58-AA2F-A512B0584A15}" type="pres">
      <dgm:prSet presAssocID="{F3539C39-A526-4786-B9DA-81B493B738E0}" presName="childText" presStyleLbl="conFgAcc1" presStyleIdx="1" presStyleCnt="5">
        <dgm:presLayoutVars>
          <dgm:bulletEnabled val="1"/>
        </dgm:presLayoutVars>
      </dgm:prSet>
      <dgm:spPr/>
    </dgm:pt>
    <dgm:pt modelId="{1EF0F4D1-DD61-4605-9599-CD1C3F86D39B}" type="pres">
      <dgm:prSet presAssocID="{A00356E2-DA16-4E26-B66E-7D1670ED02BA}" presName="spaceBetweenRectangles" presStyleCnt="0"/>
      <dgm:spPr/>
    </dgm:pt>
    <dgm:pt modelId="{BC2EBDE7-CCE4-4AB0-BA83-041F40560496}" type="pres">
      <dgm:prSet presAssocID="{2000406B-9D55-4A24-9B0E-9482A7ED53E2}" presName="parentLin" presStyleCnt="0"/>
      <dgm:spPr/>
    </dgm:pt>
    <dgm:pt modelId="{1DCC25DC-E44B-4E93-9C89-41CCD23F1770}" type="pres">
      <dgm:prSet presAssocID="{2000406B-9D55-4A24-9B0E-9482A7ED53E2}" presName="parentLeftMargin" presStyleLbl="node1" presStyleIdx="1" presStyleCnt="5"/>
      <dgm:spPr/>
    </dgm:pt>
    <dgm:pt modelId="{8D9F0FCA-BA12-48E1-BA08-A1E035FDB60D}" type="pres">
      <dgm:prSet presAssocID="{2000406B-9D55-4A24-9B0E-9482A7ED53E2}" presName="parentText" presStyleLbl="node1" presStyleIdx="2" presStyleCnt="5">
        <dgm:presLayoutVars>
          <dgm:chMax val="0"/>
          <dgm:bulletEnabled val="1"/>
        </dgm:presLayoutVars>
      </dgm:prSet>
      <dgm:spPr/>
    </dgm:pt>
    <dgm:pt modelId="{B614148B-CA72-4DF0-BFB8-22B2FB0326DC}" type="pres">
      <dgm:prSet presAssocID="{2000406B-9D55-4A24-9B0E-9482A7ED53E2}" presName="negativeSpace" presStyleCnt="0"/>
      <dgm:spPr/>
    </dgm:pt>
    <dgm:pt modelId="{67CFBBD0-42C6-4945-B0F1-1163A70859D7}" type="pres">
      <dgm:prSet presAssocID="{2000406B-9D55-4A24-9B0E-9482A7ED53E2}" presName="childText" presStyleLbl="conFgAcc1" presStyleIdx="2" presStyleCnt="5">
        <dgm:presLayoutVars>
          <dgm:bulletEnabled val="1"/>
        </dgm:presLayoutVars>
      </dgm:prSet>
      <dgm:spPr/>
    </dgm:pt>
    <dgm:pt modelId="{2BBB0982-685D-49DB-95E2-F9FFFEEA578F}" type="pres">
      <dgm:prSet presAssocID="{0D45F209-5A14-4548-9BCE-68F3DAA147D8}" presName="spaceBetweenRectangles" presStyleCnt="0"/>
      <dgm:spPr/>
    </dgm:pt>
    <dgm:pt modelId="{A70CA52B-A6FE-4F75-BBA3-48B45914F3E8}" type="pres">
      <dgm:prSet presAssocID="{932F0879-919F-410E-9074-623EA0FA9298}" presName="parentLin" presStyleCnt="0"/>
      <dgm:spPr/>
    </dgm:pt>
    <dgm:pt modelId="{8E2C0724-C81C-4435-B726-634CAA6B35AE}" type="pres">
      <dgm:prSet presAssocID="{932F0879-919F-410E-9074-623EA0FA9298}" presName="parentLeftMargin" presStyleLbl="node1" presStyleIdx="2" presStyleCnt="5"/>
      <dgm:spPr/>
    </dgm:pt>
    <dgm:pt modelId="{B0EE120E-9BA6-4660-9844-37F0B334BE81}" type="pres">
      <dgm:prSet presAssocID="{932F0879-919F-410E-9074-623EA0FA9298}" presName="parentText" presStyleLbl="node1" presStyleIdx="3" presStyleCnt="5">
        <dgm:presLayoutVars>
          <dgm:chMax val="0"/>
          <dgm:bulletEnabled val="1"/>
        </dgm:presLayoutVars>
      </dgm:prSet>
      <dgm:spPr/>
    </dgm:pt>
    <dgm:pt modelId="{F5764D48-05A8-4272-9EE4-3A333C821A9D}" type="pres">
      <dgm:prSet presAssocID="{932F0879-919F-410E-9074-623EA0FA9298}" presName="negativeSpace" presStyleCnt="0"/>
      <dgm:spPr/>
    </dgm:pt>
    <dgm:pt modelId="{BE055A29-DC30-4B1D-A7C8-2BFA382FE911}" type="pres">
      <dgm:prSet presAssocID="{932F0879-919F-410E-9074-623EA0FA9298}" presName="childText" presStyleLbl="conFgAcc1" presStyleIdx="3" presStyleCnt="5">
        <dgm:presLayoutVars>
          <dgm:bulletEnabled val="1"/>
        </dgm:presLayoutVars>
      </dgm:prSet>
      <dgm:spPr/>
    </dgm:pt>
    <dgm:pt modelId="{45E6193B-18A4-42EF-BC6D-0780F1BBF4EC}" type="pres">
      <dgm:prSet presAssocID="{AB538457-F479-4703-B1FF-0AC8B1D5D787}" presName="spaceBetweenRectangles" presStyleCnt="0"/>
      <dgm:spPr/>
    </dgm:pt>
    <dgm:pt modelId="{5B013A65-6CA1-4FB4-97A0-D30161C3AE00}" type="pres">
      <dgm:prSet presAssocID="{526D10B8-CE70-476E-9B78-75FF6D17D2C0}" presName="parentLin" presStyleCnt="0"/>
      <dgm:spPr/>
    </dgm:pt>
    <dgm:pt modelId="{67A9F79F-5A32-46E5-81AE-EF5F996A8B91}" type="pres">
      <dgm:prSet presAssocID="{526D10B8-CE70-476E-9B78-75FF6D17D2C0}" presName="parentLeftMargin" presStyleLbl="node1" presStyleIdx="3" presStyleCnt="5"/>
      <dgm:spPr/>
    </dgm:pt>
    <dgm:pt modelId="{C6DBA53C-B8A9-4614-8D15-B1C11DC6561C}" type="pres">
      <dgm:prSet presAssocID="{526D10B8-CE70-476E-9B78-75FF6D17D2C0}" presName="parentText" presStyleLbl="node1" presStyleIdx="4" presStyleCnt="5">
        <dgm:presLayoutVars>
          <dgm:chMax val="0"/>
          <dgm:bulletEnabled val="1"/>
        </dgm:presLayoutVars>
      </dgm:prSet>
      <dgm:spPr/>
    </dgm:pt>
    <dgm:pt modelId="{6B6FE436-D6C2-44E5-9441-E162EF1FBB35}" type="pres">
      <dgm:prSet presAssocID="{526D10B8-CE70-476E-9B78-75FF6D17D2C0}" presName="negativeSpace" presStyleCnt="0"/>
      <dgm:spPr/>
    </dgm:pt>
    <dgm:pt modelId="{0A0165CA-E1B1-4CA9-A536-DF5C710B421D}" type="pres">
      <dgm:prSet presAssocID="{526D10B8-CE70-476E-9B78-75FF6D17D2C0}" presName="childText" presStyleLbl="conFgAcc1" presStyleIdx="4" presStyleCnt="5">
        <dgm:presLayoutVars>
          <dgm:bulletEnabled val="1"/>
        </dgm:presLayoutVars>
      </dgm:prSet>
      <dgm:spPr/>
    </dgm:pt>
  </dgm:ptLst>
  <dgm:cxnLst>
    <dgm:cxn modelId="{5289C409-5E92-4554-B5FC-82B025B974AC}" type="presOf" srcId="{2000406B-9D55-4A24-9B0E-9482A7ED53E2}" destId="{8D9F0FCA-BA12-48E1-BA08-A1E035FDB60D}" srcOrd="1" destOrd="0" presId="urn:microsoft.com/office/officeart/2005/8/layout/list1"/>
    <dgm:cxn modelId="{D4693716-5333-4B72-BFC2-89266D547DF8}" type="presOf" srcId="{932F0879-919F-410E-9074-623EA0FA9298}" destId="{8E2C0724-C81C-4435-B726-634CAA6B35AE}" srcOrd="0" destOrd="0" presId="urn:microsoft.com/office/officeart/2005/8/layout/list1"/>
    <dgm:cxn modelId="{309CC23A-ADE2-4B6B-8E20-FD6F1E72C958}" type="presOf" srcId="{526D10B8-CE70-476E-9B78-75FF6D17D2C0}" destId="{67A9F79F-5A32-46E5-81AE-EF5F996A8B91}" srcOrd="0" destOrd="0" presId="urn:microsoft.com/office/officeart/2005/8/layout/list1"/>
    <dgm:cxn modelId="{F898FA45-8469-4908-B886-E43F3B94C807}" srcId="{9885E729-7BA4-4330-9FA9-CE6245BCA8F3}" destId="{932F0879-919F-410E-9074-623EA0FA9298}" srcOrd="3" destOrd="0" parTransId="{4FD3BF21-A9CA-4044-8624-06ED3CB80694}" sibTransId="{AB538457-F479-4703-B1FF-0AC8B1D5D787}"/>
    <dgm:cxn modelId="{D2519A70-F2E6-49F1-801A-C8F211554889}" srcId="{9885E729-7BA4-4330-9FA9-CE6245BCA8F3}" destId="{F3539C39-A526-4786-B9DA-81B493B738E0}" srcOrd="1" destOrd="0" parTransId="{F15E908C-8C71-4D50-A25E-D52561637B2A}" sibTransId="{A00356E2-DA16-4E26-B66E-7D1670ED02BA}"/>
    <dgm:cxn modelId="{1D8F7A77-2DA1-4AF1-9D27-379A6FACAD1F}" srcId="{9885E729-7BA4-4330-9FA9-CE6245BCA8F3}" destId="{2000406B-9D55-4A24-9B0E-9482A7ED53E2}" srcOrd="2" destOrd="0" parTransId="{EAD37ADA-948C-4A7A-B6FA-BCBAD0C2895E}" sibTransId="{0D45F209-5A14-4548-9BCE-68F3DAA147D8}"/>
    <dgm:cxn modelId="{EAD5297C-0257-47CB-852D-8F9336C6DA65}" type="presOf" srcId="{F3539C39-A526-4786-B9DA-81B493B738E0}" destId="{E20B3C15-95DA-48BD-BF0F-0EA8AB17DBB3}" srcOrd="0" destOrd="0" presId="urn:microsoft.com/office/officeart/2005/8/layout/list1"/>
    <dgm:cxn modelId="{A5577F7E-5812-4DA0-8388-7678C35CB20B}" type="presOf" srcId="{526D10B8-CE70-476E-9B78-75FF6D17D2C0}" destId="{C6DBA53C-B8A9-4614-8D15-B1C11DC6561C}" srcOrd="1" destOrd="0" presId="urn:microsoft.com/office/officeart/2005/8/layout/list1"/>
    <dgm:cxn modelId="{10E99F85-A48B-43C5-A7AC-E1DA4D14AFCF}" type="presOf" srcId="{932F0879-919F-410E-9074-623EA0FA9298}" destId="{B0EE120E-9BA6-4660-9844-37F0B334BE81}" srcOrd="1" destOrd="0" presId="urn:microsoft.com/office/officeart/2005/8/layout/list1"/>
    <dgm:cxn modelId="{B8D2F785-2832-4D5A-A625-C18AC5E10455}" type="presOf" srcId="{2000406B-9D55-4A24-9B0E-9482A7ED53E2}" destId="{1DCC25DC-E44B-4E93-9C89-41CCD23F1770}" srcOrd="0" destOrd="0" presId="urn:microsoft.com/office/officeart/2005/8/layout/list1"/>
    <dgm:cxn modelId="{E97315A7-1B83-4FBA-80AD-D4257DF78CF9}" type="presOf" srcId="{F3539C39-A526-4786-B9DA-81B493B738E0}" destId="{D5510275-AA90-43B6-99D8-84D1A767EEF5}" srcOrd="1" destOrd="0" presId="urn:microsoft.com/office/officeart/2005/8/layout/list1"/>
    <dgm:cxn modelId="{6CCB51A8-B8D9-4102-BFCF-DF0438FFC165}" type="presOf" srcId="{CB380E30-1642-4EED-B3AE-813EC79D97B0}" destId="{F2632754-7EAC-4EB4-86F0-08F1F48D83A6}" srcOrd="0" destOrd="0" presId="urn:microsoft.com/office/officeart/2005/8/layout/list1"/>
    <dgm:cxn modelId="{54DBEBAD-1D2E-4D40-A4A5-5343CF0EF941}" srcId="{9885E729-7BA4-4330-9FA9-CE6245BCA8F3}" destId="{CB380E30-1642-4EED-B3AE-813EC79D97B0}" srcOrd="0" destOrd="0" parTransId="{532F38B5-B148-45AA-BD4D-AC1F20F021DA}" sibTransId="{79466A13-710E-4CEC-A546-63833FE602A5}"/>
    <dgm:cxn modelId="{08487AB7-961F-4E53-94C2-31A1743B9EFD}" type="presOf" srcId="{CB380E30-1642-4EED-B3AE-813EC79D97B0}" destId="{531E0AED-8476-468E-A4A0-A5813277FF61}" srcOrd="1" destOrd="0" presId="urn:microsoft.com/office/officeart/2005/8/layout/list1"/>
    <dgm:cxn modelId="{C950D1EE-68D3-464E-8CFA-5202D0D8C0D9}" srcId="{9885E729-7BA4-4330-9FA9-CE6245BCA8F3}" destId="{526D10B8-CE70-476E-9B78-75FF6D17D2C0}" srcOrd="4" destOrd="0" parTransId="{A6F72827-DDD4-4856-BE69-65517BDDC0F5}" sibTransId="{8E47BE9C-714C-47E6-9743-24BB989FEA76}"/>
    <dgm:cxn modelId="{D28CA8FD-21BC-4459-808B-85A894BF6CFD}" type="presOf" srcId="{9885E729-7BA4-4330-9FA9-CE6245BCA8F3}" destId="{DD196F3B-BDC1-419F-AEFC-6ED525B7C78C}" srcOrd="0" destOrd="0" presId="urn:microsoft.com/office/officeart/2005/8/layout/list1"/>
    <dgm:cxn modelId="{A192E00A-900A-4245-9939-A41F2E7D4D9A}" type="presParOf" srcId="{DD196F3B-BDC1-419F-AEFC-6ED525B7C78C}" destId="{8F04E814-6118-4008-AFDF-E75F51C8E565}" srcOrd="0" destOrd="0" presId="urn:microsoft.com/office/officeart/2005/8/layout/list1"/>
    <dgm:cxn modelId="{937B642F-69CD-4115-A085-BC3BE6AE4D20}" type="presParOf" srcId="{8F04E814-6118-4008-AFDF-E75F51C8E565}" destId="{F2632754-7EAC-4EB4-86F0-08F1F48D83A6}" srcOrd="0" destOrd="0" presId="urn:microsoft.com/office/officeart/2005/8/layout/list1"/>
    <dgm:cxn modelId="{A645189A-F126-442E-8B37-2C824D669A37}" type="presParOf" srcId="{8F04E814-6118-4008-AFDF-E75F51C8E565}" destId="{531E0AED-8476-468E-A4A0-A5813277FF61}" srcOrd="1" destOrd="0" presId="urn:microsoft.com/office/officeart/2005/8/layout/list1"/>
    <dgm:cxn modelId="{317620C9-E632-4640-9C3C-AC94DDC221C2}" type="presParOf" srcId="{DD196F3B-BDC1-419F-AEFC-6ED525B7C78C}" destId="{2537BE6B-E5EB-4120-8883-E9B566742400}" srcOrd="1" destOrd="0" presId="urn:microsoft.com/office/officeart/2005/8/layout/list1"/>
    <dgm:cxn modelId="{F56223DC-B298-4C2D-8FF0-084C956F66FA}" type="presParOf" srcId="{DD196F3B-BDC1-419F-AEFC-6ED525B7C78C}" destId="{10A80D7E-BA69-4EA8-9076-2FF31C3BD565}" srcOrd="2" destOrd="0" presId="urn:microsoft.com/office/officeart/2005/8/layout/list1"/>
    <dgm:cxn modelId="{9DD60807-BFF7-435C-A0BE-0B5E937E2F35}" type="presParOf" srcId="{DD196F3B-BDC1-419F-AEFC-6ED525B7C78C}" destId="{786FD831-3964-4A63-BDAE-7D3735985AF6}" srcOrd="3" destOrd="0" presId="urn:microsoft.com/office/officeart/2005/8/layout/list1"/>
    <dgm:cxn modelId="{6090A906-6502-4900-9E4E-DBDEA2E305DB}" type="presParOf" srcId="{DD196F3B-BDC1-419F-AEFC-6ED525B7C78C}" destId="{A4BAF6FD-32C7-4361-9E22-08D4CCB1B104}" srcOrd="4" destOrd="0" presId="urn:microsoft.com/office/officeart/2005/8/layout/list1"/>
    <dgm:cxn modelId="{450CB318-70C7-4CFD-BB15-A445D350F0E5}" type="presParOf" srcId="{A4BAF6FD-32C7-4361-9E22-08D4CCB1B104}" destId="{E20B3C15-95DA-48BD-BF0F-0EA8AB17DBB3}" srcOrd="0" destOrd="0" presId="urn:microsoft.com/office/officeart/2005/8/layout/list1"/>
    <dgm:cxn modelId="{201EE9EB-21C1-438D-8017-F8604FBA5692}" type="presParOf" srcId="{A4BAF6FD-32C7-4361-9E22-08D4CCB1B104}" destId="{D5510275-AA90-43B6-99D8-84D1A767EEF5}" srcOrd="1" destOrd="0" presId="urn:microsoft.com/office/officeart/2005/8/layout/list1"/>
    <dgm:cxn modelId="{69C0F423-C3D5-45F4-A752-4CF39764616C}" type="presParOf" srcId="{DD196F3B-BDC1-419F-AEFC-6ED525B7C78C}" destId="{9401E1B2-170D-4333-991C-E1614691F5C3}" srcOrd="5" destOrd="0" presId="urn:microsoft.com/office/officeart/2005/8/layout/list1"/>
    <dgm:cxn modelId="{AD3631F1-91E3-417F-B690-C82CD52C5725}" type="presParOf" srcId="{DD196F3B-BDC1-419F-AEFC-6ED525B7C78C}" destId="{4A29E8D6-F729-4B58-AA2F-A512B0584A15}" srcOrd="6" destOrd="0" presId="urn:microsoft.com/office/officeart/2005/8/layout/list1"/>
    <dgm:cxn modelId="{582EEBBD-3810-4A21-B06B-5B7D3305814E}" type="presParOf" srcId="{DD196F3B-BDC1-419F-AEFC-6ED525B7C78C}" destId="{1EF0F4D1-DD61-4605-9599-CD1C3F86D39B}" srcOrd="7" destOrd="0" presId="urn:microsoft.com/office/officeart/2005/8/layout/list1"/>
    <dgm:cxn modelId="{6D2A912E-F5C3-49E2-A002-3C363D6F425F}" type="presParOf" srcId="{DD196F3B-BDC1-419F-AEFC-6ED525B7C78C}" destId="{BC2EBDE7-CCE4-4AB0-BA83-041F40560496}" srcOrd="8" destOrd="0" presId="urn:microsoft.com/office/officeart/2005/8/layout/list1"/>
    <dgm:cxn modelId="{D284B3B4-F6C5-4D08-B9AF-5686AD022795}" type="presParOf" srcId="{BC2EBDE7-CCE4-4AB0-BA83-041F40560496}" destId="{1DCC25DC-E44B-4E93-9C89-41CCD23F1770}" srcOrd="0" destOrd="0" presId="urn:microsoft.com/office/officeart/2005/8/layout/list1"/>
    <dgm:cxn modelId="{91C86BDB-BF2B-4E99-AFF6-B4E27D594B42}" type="presParOf" srcId="{BC2EBDE7-CCE4-4AB0-BA83-041F40560496}" destId="{8D9F0FCA-BA12-48E1-BA08-A1E035FDB60D}" srcOrd="1" destOrd="0" presId="urn:microsoft.com/office/officeart/2005/8/layout/list1"/>
    <dgm:cxn modelId="{B3E05D4C-E88E-408C-BDF1-2584DB7E4011}" type="presParOf" srcId="{DD196F3B-BDC1-419F-AEFC-6ED525B7C78C}" destId="{B614148B-CA72-4DF0-BFB8-22B2FB0326DC}" srcOrd="9" destOrd="0" presId="urn:microsoft.com/office/officeart/2005/8/layout/list1"/>
    <dgm:cxn modelId="{511CD2A8-57EE-4BC5-8BA2-47EA3956E90E}" type="presParOf" srcId="{DD196F3B-BDC1-419F-AEFC-6ED525B7C78C}" destId="{67CFBBD0-42C6-4945-B0F1-1163A70859D7}" srcOrd="10" destOrd="0" presId="urn:microsoft.com/office/officeart/2005/8/layout/list1"/>
    <dgm:cxn modelId="{A088322A-E7EF-478A-8886-843CE0F7BE9A}" type="presParOf" srcId="{DD196F3B-BDC1-419F-AEFC-6ED525B7C78C}" destId="{2BBB0982-685D-49DB-95E2-F9FFFEEA578F}" srcOrd="11" destOrd="0" presId="urn:microsoft.com/office/officeart/2005/8/layout/list1"/>
    <dgm:cxn modelId="{F0105DAA-3FB1-4ACA-B35A-E0E420B0480C}" type="presParOf" srcId="{DD196F3B-BDC1-419F-AEFC-6ED525B7C78C}" destId="{A70CA52B-A6FE-4F75-BBA3-48B45914F3E8}" srcOrd="12" destOrd="0" presId="urn:microsoft.com/office/officeart/2005/8/layout/list1"/>
    <dgm:cxn modelId="{CBD40BB4-8BC2-4CC2-9D28-F6E859D80FCB}" type="presParOf" srcId="{A70CA52B-A6FE-4F75-BBA3-48B45914F3E8}" destId="{8E2C0724-C81C-4435-B726-634CAA6B35AE}" srcOrd="0" destOrd="0" presId="urn:microsoft.com/office/officeart/2005/8/layout/list1"/>
    <dgm:cxn modelId="{05DCB57D-9E96-4131-B786-49DFF407015B}" type="presParOf" srcId="{A70CA52B-A6FE-4F75-BBA3-48B45914F3E8}" destId="{B0EE120E-9BA6-4660-9844-37F0B334BE81}" srcOrd="1" destOrd="0" presId="urn:microsoft.com/office/officeart/2005/8/layout/list1"/>
    <dgm:cxn modelId="{1AED6972-ADC6-4190-BC2C-BB380E3AD50E}" type="presParOf" srcId="{DD196F3B-BDC1-419F-AEFC-6ED525B7C78C}" destId="{F5764D48-05A8-4272-9EE4-3A333C821A9D}" srcOrd="13" destOrd="0" presId="urn:microsoft.com/office/officeart/2005/8/layout/list1"/>
    <dgm:cxn modelId="{16BDB4A1-5187-4116-B653-1D7461146369}" type="presParOf" srcId="{DD196F3B-BDC1-419F-AEFC-6ED525B7C78C}" destId="{BE055A29-DC30-4B1D-A7C8-2BFA382FE911}" srcOrd="14" destOrd="0" presId="urn:microsoft.com/office/officeart/2005/8/layout/list1"/>
    <dgm:cxn modelId="{57CAF79F-0898-45C6-AE7C-34D5C07B6147}" type="presParOf" srcId="{DD196F3B-BDC1-419F-AEFC-6ED525B7C78C}" destId="{45E6193B-18A4-42EF-BC6D-0780F1BBF4EC}" srcOrd="15" destOrd="0" presId="urn:microsoft.com/office/officeart/2005/8/layout/list1"/>
    <dgm:cxn modelId="{65CD3736-A24D-4973-96D6-1C7AA879C6E9}" type="presParOf" srcId="{DD196F3B-BDC1-419F-AEFC-6ED525B7C78C}" destId="{5B013A65-6CA1-4FB4-97A0-D30161C3AE00}" srcOrd="16" destOrd="0" presId="urn:microsoft.com/office/officeart/2005/8/layout/list1"/>
    <dgm:cxn modelId="{675FF54A-4FA5-4DDA-9848-5DE4193B7BF1}" type="presParOf" srcId="{5B013A65-6CA1-4FB4-97A0-D30161C3AE00}" destId="{67A9F79F-5A32-46E5-81AE-EF5F996A8B91}" srcOrd="0" destOrd="0" presId="urn:microsoft.com/office/officeart/2005/8/layout/list1"/>
    <dgm:cxn modelId="{7CFAD86E-AEAF-450C-B7E3-261097117F16}" type="presParOf" srcId="{5B013A65-6CA1-4FB4-97A0-D30161C3AE00}" destId="{C6DBA53C-B8A9-4614-8D15-B1C11DC6561C}" srcOrd="1" destOrd="0" presId="urn:microsoft.com/office/officeart/2005/8/layout/list1"/>
    <dgm:cxn modelId="{2CB78C9A-BE59-4140-8ED4-55346DD23CD1}" type="presParOf" srcId="{DD196F3B-BDC1-419F-AEFC-6ED525B7C78C}" destId="{6B6FE436-D6C2-44E5-9441-E162EF1FBB35}" srcOrd="17" destOrd="0" presId="urn:microsoft.com/office/officeart/2005/8/layout/list1"/>
    <dgm:cxn modelId="{5FCBD10E-1704-4526-9BE3-672C538DA188}" type="presParOf" srcId="{DD196F3B-BDC1-419F-AEFC-6ED525B7C78C}" destId="{0A0165CA-E1B1-4CA9-A536-DF5C710B421D}"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8A26614-0D75-4540-A679-7D3240336480}" type="doc">
      <dgm:prSet loTypeId="urn:microsoft.com/office/officeart/2005/8/layout/hList1" loCatId="list" qsTypeId="urn:microsoft.com/office/officeart/2005/8/quickstyle/simple1" qsCatId="simple" csTypeId="urn:microsoft.com/office/officeart/2005/8/colors/accent1_2" csCatId="accent1" phldr="1"/>
      <dgm:spPr/>
    </dgm:pt>
    <dgm:pt modelId="{6AD2BB27-2053-4733-AD21-E95DB632E18B}">
      <dgm:prSet phldrT="[Text]" custT="1"/>
      <dgm:spPr>
        <a:solidFill>
          <a:srgbClr val="033B57"/>
        </a:solidFill>
      </dgm:spPr>
      <dgm:t>
        <a:bodyPr/>
        <a:lstStyle/>
        <a:p>
          <a:r>
            <a:rPr lang="en-US" sz="3600" dirty="0"/>
            <a:t>Case 1</a:t>
          </a:r>
        </a:p>
      </dgm:t>
    </dgm:pt>
    <dgm:pt modelId="{ED77356E-50E4-4F36-9DA5-ECC2BCE840B5}" type="parTrans" cxnId="{F130D1BD-C8CE-4EDD-BA42-3C2030284CEF}">
      <dgm:prSet/>
      <dgm:spPr/>
      <dgm:t>
        <a:bodyPr/>
        <a:lstStyle/>
        <a:p>
          <a:endParaRPr lang="en-US"/>
        </a:p>
      </dgm:t>
    </dgm:pt>
    <dgm:pt modelId="{1DAC7C0C-F432-41BF-AD4E-85ACC995A65D}" type="sibTrans" cxnId="{F130D1BD-C8CE-4EDD-BA42-3C2030284CEF}">
      <dgm:prSet/>
      <dgm:spPr/>
      <dgm:t>
        <a:bodyPr/>
        <a:lstStyle/>
        <a:p>
          <a:endParaRPr lang="en-US"/>
        </a:p>
      </dgm:t>
    </dgm:pt>
    <dgm:pt modelId="{C740672D-DBCD-4A33-9687-F2A7855693C1}">
      <dgm:prSet phldrT="[Text]" custT="1"/>
      <dgm:spPr>
        <a:solidFill>
          <a:srgbClr val="033B57"/>
        </a:solidFill>
      </dgm:spPr>
      <dgm:t>
        <a:bodyPr/>
        <a:lstStyle/>
        <a:p>
          <a:r>
            <a:rPr lang="en-US" sz="3600" dirty="0"/>
            <a:t>Case 2</a:t>
          </a:r>
        </a:p>
      </dgm:t>
    </dgm:pt>
    <dgm:pt modelId="{D627039E-2C64-4B7D-A6E6-F4FDE2AF43B7}" type="parTrans" cxnId="{25B15DA2-8911-4C5D-97A0-F995EA637C27}">
      <dgm:prSet/>
      <dgm:spPr/>
      <dgm:t>
        <a:bodyPr/>
        <a:lstStyle/>
        <a:p>
          <a:endParaRPr lang="en-US"/>
        </a:p>
      </dgm:t>
    </dgm:pt>
    <dgm:pt modelId="{B2198BB4-D5DC-4673-A991-DB42BDDF4330}" type="sibTrans" cxnId="{25B15DA2-8911-4C5D-97A0-F995EA637C27}">
      <dgm:prSet/>
      <dgm:spPr/>
      <dgm:t>
        <a:bodyPr/>
        <a:lstStyle/>
        <a:p>
          <a:endParaRPr lang="en-US"/>
        </a:p>
      </dgm:t>
    </dgm:pt>
    <dgm:pt modelId="{BF498614-CAE5-431E-A924-3A98E3DC10FF}">
      <dgm:prSet phldrT="[Text]" custT="1"/>
      <dgm:spPr>
        <a:solidFill>
          <a:srgbClr val="033B57"/>
        </a:solidFill>
      </dgm:spPr>
      <dgm:t>
        <a:bodyPr/>
        <a:lstStyle/>
        <a:p>
          <a:r>
            <a:rPr lang="en-US" sz="3600" dirty="0"/>
            <a:t>Case 3</a:t>
          </a:r>
        </a:p>
      </dgm:t>
    </dgm:pt>
    <dgm:pt modelId="{0109B73C-6508-48A5-BB66-FBDB7B8D56CC}" type="parTrans" cxnId="{DC48C449-0EBC-42DA-8182-1DFFBBAE4ADA}">
      <dgm:prSet/>
      <dgm:spPr/>
      <dgm:t>
        <a:bodyPr/>
        <a:lstStyle/>
        <a:p>
          <a:endParaRPr lang="en-US"/>
        </a:p>
      </dgm:t>
    </dgm:pt>
    <dgm:pt modelId="{6D659854-C577-4BCE-B669-AC00E9D8560B}" type="sibTrans" cxnId="{DC48C449-0EBC-42DA-8182-1DFFBBAE4ADA}">
      <dgm:prSet/>
      <dgm:spPr/>
      <dgm:t>
        <a:bodyPr/>
        <a:lstStyle/>
        <a:p>
          <a:endParaRPr lang="en-US"/>
        </a:p>
      </dgm:t>
    </dgm:pt>
    <dgm:pt modelId="{F153ABED-05D1-49C5-B7F7-90D2158997F3}">
      <dgm:prSet custT="1"/>
      <dgm:spPr/>
      <dgm:t>
        <a:bodyPr/>
        <a:lstStyle/>
        <a:p>
          <a:r>
            <a:rPr lang="en-US" sz="1400" dirty="0"/>
            <a:t>Call from patient who has surgery in 2 days. Patient would like to speak with anesthesiologist about nerve block. Patient also needs information about bras/garments she should wear after surgery.</a:t>
          </a:r>
        </a:p>
      </dgm:t>
    </dgm:pt>
    <dgm:pt modelId="{09886500-F49E-4EB3-A2CC-EB479B3561E8}" type="parTrans" cxnId="{DB295C8B-E82C-40D5-BF31-918ECA6862D0}">
      <dgm:prSet/>
      <dgm:spPr/>
      <dgm:t>
        <a:bodyPr/>
        <a:lstStyle/>
        <a:p>
          <a:endParaRPr lang="en-US"/>
        </a:p>
      </dgm:t>
    </dgm:pt>
    <dgm:pt modelId="{E2942A38-89E4-4E18-9172-FD3F8C4B0697}" type="sibTrans" cxnId="{DB295C8B-E82C-40D5-BF31-918ECA6862D0}">
      <dgm:prSet/>
      <dgm:spPr/>
      <dgm:t>
        <a:bodyPr/>
        <a:lstStyle/>
        <a:p>
          <a:endParaRPr lang="en-US"/>
        </a:p>
      </dgm:t>
    </dgm:pt>
    <dgm:pt modelId="{6287B629-CD24-409B-ACC2-416BE5D8A97D}">
      <dgm:prSet custT="1"/>
      <dgm:spPr/>
      <dgm:t>
        <a:bodyPr/>
        <a:lstStyle/>
        <a:p>
          <a:r>
            <a:rPr lang="en-US" sz="1400" b="1" dirty="0"/>
            <a:t>ACTION: Mail patient information on camisole  </a:t>
          </a:r>
        </a:p>
      </dgm:t>
    </dgm:pt>
    <dgm:pt modelId="{78A83F07-941E-44BC-B278-500396DBEA17}" type="parTrans" cxnId="{8B9392B4-827A-4B85-BEAB-51717E755E93}">
      <dgm:prSet/>
      <dgm:spPr/>
      <dgm:t>
        <a:bodyPr/>
        <a:lstStyle/>
        <a:p>
          <a:endParaRPr lang="en-US"/>
        </a:p>
      </dgm:t>
    </dgm:pt>
    <dgm:pt modelId="{698D9D29-4566-4B0C-80E2-CA1A0F42ED79}" type="sibTrans" cxnId="{8B9392B4-827A-4B85-BEAB-51717E755E93}">
      <dgm:prSet/>
      <dgm:spPr/>
      <dgm:t>
        <a:bodyPr/>
        <a:lstStyle/>
        <a:p>
          <a:endParaRPr lang="en-US"/>
        </a:p>
      </dgm:t>
    </dgm:pt>
    <dgm:pt modelId="{7E765F22-3988-4730-9793-6890EE88F0B5}">
      <dgm:prSet custT="1"/>
      <dgm:spPr/>
      <dgm:t>
        <a:bodyPr/>
        <a:lstStyle/>
        <a:p>
          <a:endParaRPr lang="en-US" sz="1400" dirty="0"/>
        </a:p>
      </dgm:t>
    </dgm:pt>
    <dgm:pt modelId="{D55B1BEF-68CB-4915-A612-C01F95E20BB5}" type="parTrans" cxnId="{1194FF6A-DE51-4CA0-943C-648606807786}">
      <dgm:prSet/>
      <dgm:spPr/>
      <dgm:t>
        <a:bodyPr/>
        <a:lstStyle/>
        <a:p>
          <a:endParaRPr lang="en-US"/>
        </a:p>
      </dgm:t>
    </dgm:pt>
    <dgm:pt modelId="{38561EF0-A58F-4232-9CBC-AC423F1FBDE7}" type="sibTrans" cxnId="{1194FF6A-DE51-4CA0-943C-648606807786}">
      <dgm:prSet/>
      <dgm:spPr/>
      <dgm:t>
        <a:bodyPr/>
        <a:lstStyle/>
        <a:p>
          <a:endParaRPr lang="en-US"/>
        </a:p>
      </dgm:t>
    </dgm:pt>
    <dgm:pt modelId="{C70F77A3-271B-4440-8626-5D2FB7389F13}">
      <dgm:prSet custT="1"/>
      <dgm:spPr/>
      <dgm:t>
        <a:bodyPr/>
        <a:lstStyle/>
        <a:p>
          <a:r>
            <a:rPr lang="en-US" sz="1400" dirty="0"/>
            <a:t>Newly diagnosed patient (68 year old, came alone).</a:t>
          </a:r>
        </a:p>
      </dgm:t>
    </dgm:pt>
    <dgm:pt modelId="{9347FD30-27A3-45EF-82A7-B89C036A1E59}" type="parTrans" cxnId="{E0953DC1-477E-48A4-81A0-FB8857527B3E}">
      <dgm:prSet/>
      <dgm:spPr/>
      <dgm:t>
        <a:bodyPr/>
        <a:lstStyle/>
        <a:p>
          <a:endParaRPr lang="en-US"/>
        </a:p>
      </dgm:t>
    </dgm:pt>
    <dgm:pt modelId="{AECD21C2-F0E3-4D40-9A2C-43DE6BFE8394}" type="sibTrans" cxnId="{E0953DC1-477E-48A4-81A0-FB8857527B3E}">
      <dgm:prSet/>
      <dgm:spPr/>
      <dgm:t>
        <a:bodyPr/>
        <a:lstStyle/>
        <a:p>
          <a:endParaRPr lang="en-US"/>
        </a:p>
      </dgm:t>
    </dgm:pt>
    <dgm:pt modelId="{D405BA10-0600-45EA-BF9C-BEA7D619D359}">
      <dgm:prSet custT="1"/>
      <dgm:spPr/>
      <dgm:t>
        <a:bodyPr/>
        <a:lstStyle/>
        <a:p>
          <a:r>
            <a:rPr lang="en-US" sz="1400" b="1" dirty="0"/>
            <a:t>ACTION: Complete distress screening, assess barriers to care, help patient identify support; next step: BSG (refer to nurse to explain procedure).</a:t>
          </a:r>
        </a:p>
      </dgm:t>
    </dgm:pt>
    <dgm:pt modelId="{338D1B0A-0222-4B61-8FB6-B379D49B7B44}" type="parTrans" cxnId="{93C62AFE-3D9A-47BE-BA2A-3202BAD306A2}">
      <dgm:prSet/>
      <dgm:spPr/>
      <dgm:t>
        <a:bodyPr/>
        <a:lstStyle/>
        <a:p>
          <a:endParaRPr lang="en-US"/>
        </a:p>
      </dgm:t>
    </dgm:pt>
    <dgm:pt modelId="{C363325E-F98F-49CB-85AA-7CC9C81A3502}" type="sibTrans" cxnId="{93C62AFE-3D9A-47BE-BA2A-3202BAD306A2}">
      <dgm:prSet/>
      <dgm:spPr/>
      <dgm:t>
        <a:bodyPr/>
        <a:lstStyle/>
        <a:p>
          <a:endParaRPr lang="en-US"/>
        </a:p>
      </dgm:t>
    </dgm:pt>
    <dgm:pt modelId="{5549E0F1-D591-41FE-912F-F852EBF84141}">
      <dgm:prSet custT="1"/>
      <dgm:spPr/>
      <dgm:t>
        <a:bodyPr/>
        <a:lstStyle/>
        <a:p>
          <a:endParaRPr lang="en-US" sz="1400" dirty="0"/>
        </a:p>
      </dgm:t>
    </dgm:pt>
    <dgm:pt modelId="{FAEC3A31-99E1-4571-ADCD-BE084450F994}" type="parTrans" cxnId="{17ADE216-3CD3-4473-A6F0-DB11C5C10CAD}">
      <dgm:prSet/>
      <dgm:spPr/>
      <dgm:t>
        <a:bodyPr/>
        <a:lstStyle/>
        <a:p>
          <a:endParaRPr lang="en-US"/>
        </a:p>
      </dgm:t>
    </dgm:pt>
    <dgm:pt modelId="{9C1428A8-AC51-4DCA-8AD5-7771A03F1B50}" type="sibTrans" cxnId="{17ADE216-3CD3-4473-A6F0-DB11C5C10CAD}">
      <dgm:prSet/>
      <dgm:spPr/>
      <dgm:t>
        <a:bodyPr/>
        <a:lstStyle/>
        <a:p>
          <a:endParaRPr lang="en-US"/>
        </a:p>
      </dgm:t>
    </dgm:pt>
    <dgm:pt modelId="{3F7A7492-B33B-4D60-A3ED-03E1D8F5E295}">
      <dgm:prSet custT="1"/>
      <dgm:spPr/>
      <dgm:t>
        <a:bodyPr/>
        <a:lstStyle/>
        <a:p>
          <a:r>
            <a:rPr lang="en-US" sz="1400" dirty="0"/>
            <a:t>Patient currently finishing chemo, needs PET/CT. Has questions about survivorship clinic. Needs emotional support referrals.</a:t>
          </a:r>
        </a:p>
      </dgm:t>
    </dgm:pt>
    <dgm:pt modelId="{5211ED03-E120-4CD6-8EFE-B3551817123B}" type="parTrans" cxnId="{79650B00-70ED-43D1-AA4D-83E28B659908}">
      <dgm:prSet/>
      <dgm:spPr/>
      <dgm:t>
        <a:bodyPr/>
        <a:lstStyle/>
        <a:p>
          <a:endParaRPr lang="en-US"/>
        </a:p>
      </dgm:t>
    </dgm:pt>
    <dgm:pt modelId="{ECB5BD4E-F6D8-4DC0-98D0-4054CE482239}" type="sibTrans" cxnId="{79650B00-70ED-43D1-AA4D-83E28B659908}">
      <dgm:prSet/>
      <dgm:spPr/>
      <dgm:t>
        <a:bodyPr/>
        <a:lstStyle/>
        <a:p>
          <a:endParaRPr lang="en-US"/>
        </a:p>
      </dgm:t>
    </dgm:pt>
    <dgm:pt modelId="{5EB8E1E3-1E9E-4045-BB2A-0D749B06B71A}">
      <dgm:prSet custT="1"/>
      <dgm:spPr/>
      <dgm:t>
        <a:bodyPr/>
        <a:lstStyle/>
        <a:p>
          <a:r>
            <a:rPr lang="en-US" sz="1400" b="1" dirty="0"/>
            <a:t>ACTION: Assist patient with scheduling procedure; discuss survivorship; assess patient for emotional distress and refer to appropriate resource </a:t>
          </a:r>
        </a:p>
      </dgm:t>
    </dgm:pt>
    <dgm:pt modelId="{91AE5035-C72F-42F8-AC16-3145842332C8}" type="parTrans" cxnId="{E33E9F11-0208-4560-9A7C-EE7DE92C10EC}">
      <dgm:prSet/>
      <dgm:spPr/>
      <dgm:t>
        <a:bodyPr/>
        <a:lstStyle/>
        <a:p>
          <a:endParaRPr lang="en-US"/>
        </a:p>
      </dgm:t>
    </dgm:pt>
    <dgm:pt modelId="{AB5E8FD1-34A1-4C87-A1B0-23539B5C1C81}" type="sibTrans" cxnId="{E33E9F11-0208-4560-9A7C-EE7DE92C10EC}">
      <dgm:prSet/>
      <dgm:spPr/>
      <dgm:t>
        <a:bodyPr/>
        <a:lstStyle/>
        <a:p>
          <a:endParaRPr lang="en-US"/>
        </a:p>
      </dgm:t>
    </dgm:pt>
    <dgm:pt modelId="{B6257EF6-1734-4579-BAFF-32033A4D6F5C}">
      <dgm:prSet custT="1"/>
      <dgm:spPr/>
      <dgm:t>
        <a:bodyPr/>
        <a:lstStyle/>
        <a:p>
          <a:endParaRPr lang="en-US" sz="1400" dirty="0"/>
        </a:p>
      </dgm:t>
    </dgm:pt>
    <dgm:pt modelId="{D0DCFBC2-620B-482D-9DFA-1B8F0CA5A38E}" type="parTrans" cxnId="{A2E50C8A-F023-4241-8B82-AB7D91952ACF}">
      <dgm:prSet/>
      <dgm:spPr/>
      <dgm:t>
        <a:bodyPr/>
        <a:lstStyle/>
        <a:p>
          <a:endParaRPr lang="en-US"/>
        </a:p>
      </dgm:t>
    </dgm:pt>
    <dgm:pt modelId="{F30F759A-F79F-4759-9442-CCF8C5FDF975}" type="sibTrans" cxnId="{A2E50C8A-F023-4241-8B82-AB7D91952ACF}">
      <dgm:prSet/>
      <dgm:spPr/>
      <dgm:t>
        <a:bodyPr/>
        <a:lstStyle/>
        <a:p>
          <a:endParaRPr lang="en-US"/>
        </a:p>
      </dgm:t>
    </dgm:pt>
    <dgm:pt modelId="{2723DD66-9B46-4442-A7D9-447E056940D3}">
      <dgm:prSet custT="1"/>
      <dgm:spPr/>
      <dgm:t>
        <a:bodyPr/>
        <a:lstStyle/>
        <a:p>
          <a:endParaRPr lang="en-US" sz="1400" b="1" dirty="0"/>
        </a:p>
      </dgm:t>
    </dgm:pt>
    <dgm:pt modelId="{1012A3A3-6D0D-4B87-AEBF-863F6E2B954C}" type="parTrans" cxnId="{C5701ED9-B398-4EFF-A034-4C5E997511EE}">
      <dgm:prSet/>
      <dgm:spPr/>
      <dgm:t>
        <a:bodyPr/>
        <a:lstStyle/>
        <a:p>
          <a:endParaRPr lang="en-US"/>
        </a:p>
      </dgm:t>
    </dgm:pt>
    <dgm:pt modelId="{3FCC3F1D-D874-496F-98C1-9AE1590251A8}" type="sibTrans" cxnId="{C5701ED9-B398-4EFF-A034-4C5E997511EE}">
      <dgm:prSet/>
      <dgm:spPr/>
      <dgm:t>
        <a:bodyPr/>
        <a:lstStyle/>
        <a:p>
          <a:endParaRPr lang="en-US"/>
        </a:p>
      </dgm:t>
    </dgm:pt>
    <dgm:pt modelId="{5494A83C-F492-4B5F-89BF-E63913C2DC95}">
      <dgm:prSet custT="1"/>
      <dgm:spPr/>
      <dgm:t>
        <a:bodyPr/>
        <a:lstStyle/>
        <a:p>
          <a:endParaRPr lang="en-US" sz="1400" b="1" dirty="0"/>
        </a:p>
      </dgm:t>
    </dgm:pt>
    <dgm:pt modelId="{06560C23-D236-4FF8-8238-EFB87437DE2E}" type="parTrans" cxnId="{D61A7003-1B20-475B-B8DA-FB9268FDBD67}">
      <dgm:prSet/>
      <dgm:spPr/>
      <dgm:t>
        <a:bodyPr/>
        <a:lstStyle/>
        <a:p>
          <a:endParaRPr lang="en-US"/>
        </a:p>
      </dgm:t>
    </dgm:pt>
    <dgm:pt modelId="{C69173C0-D39F-4342-A328-1B3242076526}" type="sibTrans" cxnId="{D61A7003-1B20-475B-B8DA-FB9268FDBD67}">
      <dgm:prSet/>
      <dgm:spPr/>
      <dgm:t>
        <a:bodyPr/>
        <a:lstStyle/>
        <a:p>
          <a:endParaRPr lang="en-US"/>
        </a:p>
      </dgm:t>
    </dgm:pt>
    <dgm:pt modelId="{C294EA5B-4A21-447C-A018-484820BDF0A2}" type="pres">
      <dgm:prSet presAssocID="{88A26614-0D75-4540-A679-7D3240336480}" presName="Name0" presStyleCnt="0">
        <dgm:presLayoutVars>
          <dgm:dir/>
          <dgm:animLvl val="lvl"/>
          <dgm:resizeHandles val="exact"/>
        </dgm:presLayoutVars>
      </dgm:prSet>
      <dgm:spPr/>
    </dgm:pt>
    <dgm:pt modelId="{05ABC5AF-A655-4853-A7D4-7D2B6239AC84}" type="pres">
      <dgm:prSet presAssocID="{6AD2BB27-2053-4733-AD21-E95DB632E18B}" presName="composite" presStyleCnt="0"/>
      <dgm:spPr/>
    </dgm:pt>
    <dgm:pt modelId="{208440D6-5CE7-48B8-B8C2-78B95D5205A4}" type="pres">
      <dgm:prSet presAssocID="{6AD2BB27-2053-4733-AD21-E95DB632E18B}" presName="parTx" presStyleLbl="alignNode1" presStyleIdx="0" presStyleCnt="3">
        <dgm:presLayoutVars>
          <dgm:chMax val="0"/>
          <dgm:chPref val="0"/>
          <dgm:bulletEnabled val="1"/>
        </dgm:presLayoutVars>
      </dgm:prSet>
      <dgm:spPr/>
    </dgm:pt>
    <dgm:pt modelId="{A53E96F3-F372-4BF3-BA4E-36187A3A317C}" type="pres">
      <dgm:prSet presAssocID="{6AD2BB27-2053-4733-AD21-E95DB632E18B}" presName="desTx" presStyleLbl="alignAccFollowNode1" presStyleIdx="0" presStyleCnt="3">
        <dgm:presLayoutVars>
          <dgm:bulletEnabled val="1"/>
        </dgm:presLayoutVars>
      </dgm:prSet>
      <dgm:spPr/>
    </dgm:pt>
    <dgm:pt modelId="{4FE0F755-A9EE-465E-A3CA-501700ED4EF5}" type="pres">
      <dgm:prSet presAssocID="{1DAC7C0C-F432-41BF-AD4E-85ACC995A65D}" presName="space" presStyleCnt="0"/>
      <dgm:spPr/>
    </dgm:pt>
    <dgm:pt modelId="{4CC58866-9169-4F7A-B925-EB97C69323BB}" type="pres">
      <dgm:prSet presAssocID="{C740672D-DBCD-4A33-9687-F2A7855693C1}" presName="composite" presStyleCnt="0"/>
      <dgm:spPr/>
    </dgm:pt>
    <dgm:pt modelId="{7055A913-16BB-4E12-8694-D613DDF306FB}" type="pres">
      <dgm:prSet presAssocID="{C740672D-DBCD-4A33-9687-F2A7855693C1}" presName="parTx" presStyleLbl="alignNode1" presStyleIdx="1" presStyleCnt="3">
        <dgm:presLayoutVars>
          <dgm:chMax val="0"/>
          <dgm:chPref val="0"/>
          <dgm:bulletEnabled val="1"/>
        </dgm:presLayoutVars>
      </dgm:prSet>
      <dgm:spPr/>
    </dgm:pt>
    <dgm:pt modelId="{1CFD23F6-3216-4427-817F-4B5BD2F5BFF9}" type="pres">
      <dgm:prSet presAssocID="{C740672D-DBCD-4A33-9687-F2A7855693C1}" presName="desTx" presStyleLbl="alignAccFollowNode1" presStyleIdx="1" presStyleCnt="3">
        <dgm:presLayoutVars>
          <dgm:bulletEnabled val="1"/>
        </dgm:presLayoutVars>
      </dgm:prSet>
      <dgm:spPr/>
    </dgm:pt>
    <dgm:pt modelId="{C05E2EC1-DCD9-4EDA-89AD-2CDCC43BCD04}" type="pres">
      <dgm:prSet presAssocID="{B2198BB4-D5DC-4673-A991-DB42BDDF4330}" presName="space" presStyleCnt="0"/>
      <dgm:spPr/>
    </dgm:pt>
    <dgm:pt modelId="{545076EF-CB87-453E-A7F0-03DAE77C037B}" type="pres">
      <dgm:prSet presAssocID="{BF498614-CAE5-431E-A924-3A98E3DC10FF}" presName="composite" presStyleCnt="0"/>
      <dgm:spPr/>
    </dgm:pt>
    <dgm:pt modelId="{1A10A1DD-8A89-4B95-88B8-18B9B4AD2EC1}" type="pres">
      <dgm:prSet presAssocID="{BF498614-CAE5-431E-A924-3A98E3DC10FF}" presName="parTx" presStyleLbl="alignNode1" presStyleIdx="2" presStyleCnt="3">
        <dgm:presLayoutVars>
          <dgm:chMax val="0"/>
          <dgm:chPref val="0"/>
          <dgm:bulletEnabled val="1"/>
        </dgm:presLayoutVars>
      </dgm:prSet>
      <dgm:spPr/>
    </dgm:pt>
    <dgm:pt modelId="{915DB86D-F138-4F07-A2EE-CB43A1FBC78D}" type="pres">
      <dgm:prSet presAssocID="{BF498614-CAE5-431E-A924-3A98E3DC10FF}" presName="desTx" presStyleLbl="alignAccFollowNode1" presStyleIdx="2" presStyleCnt="3">
        <dgm:presLayoutVars>
          <dgm:bulletEnabled val="1"/>
        </dgm:presLayoutVars>
      </dgm:prSet>
      <dgm:spPr/>
    </dgm:pt>
  </dgm:ptLst>
  <dgm:cxnLst>
    <dgm:cxn modelId="{79650B00-70ED-43D1-AA4D-83E28B659908}" srcId="{BF498614-CAE5-431E-A924-3A98E3DC10FF}" destId="{3F7A7492-B33B-4D60-A3ED-03E1D8F5E295}" srcOrd="0" destOrd="0" parTransId="{5211ED03-E120-4CD6-8EFE-B3551817123B}" sibTransId="{ECB5BD4E-F6D8-4DC0-98D0-4054CE482239}"/>
    <dgm:cxn modelId="{D61A7003-1B20-475B-B8DA-FB9268FDBD67}" srcId="{BF498614-CAE5-431E-A924-3A98E3DC10FF}" destId="{5494A83C-F492-4B5F-89BF-E63913C2DC95}" srcOrd="3" destOrd="0" parTransId="{06560C23-D236-4FF8-8238-EFB87437DE2E}" sibTransId="{C69173C0-D39F-4342-A328-1B3242076526}"/>
    <dgm:cxn modelId="{E33E9F11-0208-4560-9A7C-EE7DE92C10EC}" srcId="{BF498614-CAE5-431E-A924-3A98E3DC10FF}" destId="{5EB8E1E3-1E9E-4045-BB2A-0D749B06B71A}" srcOrd="2" destOrd="0" parTransId="{91AE5035-C72F-42F8-AC16-3145842332C8}" sibTransId="{AB5E8FD1-34A1-4C87-A1B0-23539B5C1C81}"/>
    <dgm:cxn modelId="{17ADE216-3CD3-4473-A6F0-DB11C5C10CAD}" srcId="{C740672D-DBCD-4A33-9687-F2A7855693C1}" destId="{5549E0F1-D591-41FE-912F-F852EBF84141}" srcOrd="1" destOrd="0" parTransId="{FAEC3A31-99E1-4571-ADCD-BE084450F994}" sibTransId="{9C1428A8-AC51-4DCA-8AD5-7771A03F1B50}"/>
    <dgm:cxn modelId="{EB01F421-135D-40C7-AFE9-2D14B2218414}" type="presOf" srcId="{5494A83C-F492-4B5F-89BF-E63913C2DC95}" destId="{915DB86D-F138-4F07-A2EE-CB43A1FBC78D}" srcOrd="0" destOrd="3" presId="urn:microsoft.com/office/officeart/2005/8/layout/hList1"/>
    <dgm:cxn modelId="{09A1A163-AE49-4550-9754-493BC539C450}" type="presOf" srcId="{6AD2BB27-2053-4733-AD21-E95DB632E18B}" destId="{208440D6-5CE7-48B8-B8C2-78B95D5205A4}" srcOrd="0" destOrd="0" presId="urn:microsoft.com/office/officeart/2005/8/layout/hList1"/>
    <dgm:cxn modelId="{F6F74C66-116E-4DFB-AC3D-2F7021BCDB52}" type="presOf" srcId="{2723DD66-9B46-4442-A7D9-447E056940D3}" destId="{915DB86D-F138-4F07-A2EE-CB43A1FBC78D}" srcOrd="0" destOrd="4" presId="urn:microsoft.com/office/officeart/2005/8/layout/hList1"/>
    <dgm:cxn modelId="{DC48C449-0EBC-42DA-8182-1DFFBBAE4ADA}" srcId="{88A26614-0D75-4540-A679-7D3240336480}" destId="{BF498614-CAE5-431E-A924-3A98E3DC10FF}" srcOrd="2" destOrd="0" parTransId="{0109B73C-6508-48A5-BB66-FBDB7B8D56CC}" sibTransId="{6D659854-C577-4BCE-B669-AC00E9D8560B}"/>
    <dgm:cxn modelId="{1194FF6A-DE51-4CA0-943C-648606807786}" srcId="{6AD2BB27-2053-4733-AD21-E95DB632E18B}" destId="{7E765F22-3988-4730-9793-6890EE88F0B5}" srcOrd="1" destOrd="0" parTransId="{D55B1BEF-68CB-4915-A612-C01F95E20BB5}" sibTransId="{38561EF0-A58F-4232-9CBC-AC423F1FBDE7}"/>
    <dgm:cxn modelId="{37960E4B-F8B3-4CB5-8AE6-E330267DE840}" type="presOf" srcId="{3F7A7492-B33B-4D60-A3ED-03E1D8F5E295}" destId="{915DB86D-F138-4F07-A2EE-CB43A1FBC78D}" srcOrd="0" destOrd="0" presId="urn:microsoft.com/office/officeart/2005/8/layout/hList1"/>
    <dgm:cxn modelId="{FDE41275-10CE-42EE-B565-5CBBDA878DB1}" type="presOf" srcId="{6287B629-CD24-409B-ACC2-416BE5D8A97D}" destId="{A53E96F3-F372-4BF3-BA4E-36187A3A317C}" srcOrd="0" destOrd="2" presId="urn:microsoft.com/office/officeart/2005/8/layout/hList1"/>
    <dgm:cxn modelId="{32346B5A-DF90-4076-A33E-B21C2419B520}" type="presOf" srcId="{88A26614-0D75-4540-A679-7D3240336480}" destId="{C294EA5B-4A21-447C-A018-484820BDF0A2}" srcOrd="0" destOrd="0" presId="urn:microsoft.com/office/officeart/2005/8/layout/hList1"/>
    <dgm:cxn modelId="{A2E50C8A-F023-4241-8B82-AB7D91952ACF}" srcId="{BF498614-CAE5-431E-A924-3A98E3DC10FF}" destId="{B6257EF6-1734-4579-BAFF-32033A4D6F5C}" srcOrd="1" destOrd="0" parTransId="{D0DCFBC2-620B-482D-9DFA-1B8F0CA5A38E}" sibTransId="{F30F759A-F79F-4759-9442-CCF8C5FDF975}"/>
    <dgm:cxn modelId="{DB295C8B-E82C-40D5-BF31-918ECA6862D0}" srcId="{6AD2BB27-2053-4733-AD21-E95DB632E18B}" destId="{F153ABED-05D1-49C5-B7F7-90D2158997F3}" srcOrd="0" destOrd="0" parTransId="{09886500-F49E-4EB3-A2CC-EB479B3561E8}" sibTransId="{E2942A38-89E4-4E18-9172-FD3F8C4B0697}"/>
    <dgm:cxn modelId="{F789878C-C2B1-4BFB-9B09-6BBE24238CF0}" type="presOf" srcId="{B6257EF6-1734-4579-BAFF-32033A4D6F5C}" destId="{915DB86D-F138-4F07-A2EE-CB43A1FBC78D}" srcOrd="0" destOrd="1" presId="urn:microsoft.com/office/officeart/2005/8/layout/hList1"/>
    <dgm:cxn modelId="{25B15DA2-8911-4C5D-97A0-F995EA637C27}" srcId="{88A26614-0D75-4540-A679-7D3240336480}" destId="{C740672D-DBCD-4A33-9687-F2A7855693C1}" srcOrd="1" destOrd="0" parTransId="{D627039E-2C64-4B7D-A6E6-F4FDE2AF43B7}" sibTransId="{B2198BB4-D5DC-4673-A991-DB42BDDF4330}"/>
    <dgm:cxn modelId="{8B9392B4-827A-4B85-BEAB-51717E755E93}" srcId="{6AD2BB27-2053-4733-AD21-E95DB632E18B}" destId="{6287B629-CD24-409B-ACC2-416BE5D8A97D}" srcOrd="2" destOrd="0" parTransId="{78A83F07-941E-44BC-B278-500396DBEA17}" sibTransId="{698D9D29-4566-4B0C-80E2-CA1A0F42ED79}"/>
    <dgm:cxn modelId="{F130D1BD-C8CE-4EDD-BA42-3C2030284CEF}" srcId="{88A26614-0D75-4540-A679-7D3240336480}" destId="{6AD2BB27-2053-4733-AD21-E95DB632E18B}" srcOrd="0" destOrd="0" parTransId="{ED77356E-50E4-4F36-9DA5-ECC2BCE840B5}" sibTransId="{1DAC7C0C-F432-41BF-AD4E-85ACC995A65D}"/>
    <dgm:cxn modelId="{E0953DC1-477E-48A4-81A0-FB8857527B3E}" srcId="{C740672D-DBCD-4A33-9687-F2A7855693C1}" destId="{C70F77A3-271B-4440-8626-5D2FB7389F13}" srcOrd="0" destOrd="0" parTransId="{9347FD30-27A3-45EF-82A7-B89C036A1E59}" sibTransId="{AECD21C2-F0E3-4D40-9A2C-43DE6BFE8394}"/>
    <dgm:cxn modelId="{6AEC48CB-5F13-4DB9-9C49-A1FDF53DB44B}" type="presOf" srcId="{5549E0F1-D591-41FE-912F-F852EBF84141}" destId="{1CFD23F6-3216-4427-817F-4B5BD2F5BFF9}" srcOrd="0" destOrd="1" presId="urn:microsoft.com/office/officeart/2005/8/layout/hList1"/>
    <dgm:cxn modelId="{63F4BCD4-334F-4B82-881D-6D5DE177D080}" type="presOf" srcId="{5EB8E1E3-1E9E-4045-BB2A-0D749B06B71A}" destId="{915DB86D-F138-4F07-A2EE-CB43A1FBC78D}" srcOrd="0" destOrd="2" presId="urn:microsoft.com/office/officeart/2005/8/layout/hList1"/>
    <dgm:cxn modelId="{C5701ED9-B398-4EFF-A034-4C5E997511EE}" srcId="{BF498614-CAE5-431E-A924-3A98E3DC10FF}" destId="{2723DD66-9B46-4442-A7D9-447E056940D3}" srcOrd="4" destOrd="0" parTransId="{1012A3A3-6D0D-4B87-AEBF-863F6E2B954C}" sibTransId="{3FCC3F1D-D874-496F-98C1-9AE1590251A8}"/>
    <dgm:cxn modelId="{EAF7C2DD-3F77-4B3B-B837-7566FD8E0C48}" type="presOf" srcId="{F153ABED-05D1-49C5-B7F7-90D2158997F3}" destId="{A53E96F3-F372-4BF3-BA4E-36187A3A317C}" srcOrd="0" destOrd="0" presId="urn:microsoft.com/office/officeart/2005/8/layout/hList1"/>
    <dgm:cxn modelId="{289F95E6-6E02-420E-BD59-BAF246E2818D}" type="presOf" srcId="{D405BA10-0600-45EA-BF9C-BEA7D619D359}" destId="{1CFD23F6-3216-4427-817F-4B5BD2F5BFF9}" srcOrd="0" destOrd="2" presId="urn:microsoft.com/office/officeart/2005/8/layout/hList1"/>
    <dgm:cxn modelId="{295621F3-4686-4521-9268-CD28E825DA57}" type="presOf" srcId="{BF498614-CAE5-431E-A924-3A98E3DC10FF}" destId="{1A10A1DD-8A89-4B95-88B8-18B9B4AD2EC1}" srcOrd="0" destOrd="0" presId="urn:microsoft.com/office/officeart/2005/8/layout/hList1"/>
    <dgm:cxn modelId="{5423F3F8-CB4D-4F89-BDFD-19EFDADCB2AF}" type="presOf" srcId="{C740672D-DBCD-4A33-9687-F2A7855693C1}" destId="{7055A913-16BB-4E12-8694-D613DDF306FB}" srcOrd="0" destOrd="0" presId="urn:microsoft.com/office/officeart/2005/8/layout/hList1"/>
    <dgm:cxn modelId="{238C63FC-07D3-4E34-9109-05901CD7649B}" type="presOf" srcId="{7E765F22-3988-4730-9793-6890EE88F0B5}" destId="{A53E96F3-F372-4BF3-BA4E-36187A3A317C}" srcOrd="0" destOrd="1" presId="urn:microsoft.com/office/officeart/2005/8/layout/hList1"/>
    <dgm:cxn modelId="{36AD35FD-CADC-4B90-BECF-79D86B5566B5}" type="presOf" srcId="{C70F77A3-271B-4440-8626-5D2FB7389F13}" destId="{1CFD23F6-3216-4427-817F-4B5BD2F5BFF9}" srcOrd="0" destOrd="0" presId="urn:microsoft.com/office/officeart/2005/8/layout/hList1"/>
    <dgm:cxn modelId="{93C62AFE-3D9A-47BE-BA2A-3202BAD306A2}" srcId="{C740672D-DBCD-4A33-9687-F2A7855693C1}" destId="{D405BA10-0600-45EA-BF9C-BEA7D619D359}" srcOrd="2" destOrd="0" parTransId="{338D1B0A-0222-4B61-8FB6-B379D49B7B44}" sibTransId="{C363325E-F98F-49CB-85AA-7CC9C81A3502}"/>
    <dgm:cxn modelId="{43A22BC8-042C-4A9D-A0CA-52EC31A59E74}" type="presParOf" srcId="{C294EA5B-4A21-447C-A018-484820BDF0A2}" destId="{05ABC5AF-A655-4853-A7D4-7D2B6239AC84}" srcOrd="0" destOrd="0" presId="urn:microsoft.com/office/officeart/2005/8/layout/hList1"/>
    <dgm:cxn modelId="{7BC821E8-C8F1-4863-B5ED-6383A50217AA}" type="presParOf" srcId="{05ABC5AF-A655-4853-A7D4-7D2B6239AC84}" destId="{208440D6-5CE7-48B8-B8C2-78B95D5205A4}" srcOrd="0" destOrd="0" presId="urn:microsoft.com/office/officeart/2005/8/layout/hList1"/>
    <dgm:cxn modelId="{2DBA9EB9-1F8D-4A6A-8162-D8411A56347F}" type="presParOf" srcId="{05ABC5AF-A655-4853-A7D4-7D2B6239AC84}" destId="{A53E96F3-F372-4BF3-BA4E-36187A3A317C}" srcOrd="1" destOrd="0" presId="urn:microsoft.com/office/officeart/2005/8/layout/hList1"/>
    <dgm:cxn modelId="{C7431168-42F6-471C-9797-9ED1732F0AD5}" type="presParOf" srcId="{C294EA5B-4A21-447C-A018-484820BDF0A2}" destId="{4FE0F755-A9EE-465E-A3CA-501700ED4EF5}" srcOrd="1" destOrd="0" presId="urn:microsoft.com/office/officeart/2005/8/layout/hList1"/>
    <dgm:cxn modelId="{25F4C554-83D1-407E-A54D-042FCF3AC787}" type="presParOf" srcId="{C294EA5B-4A21-447C-A018-484820BDF0A2}" destId="{4CC58866-9169-4F7A-B925-EB97C69323BB}" srcOrd="2" destOrd="0" presId="urn:microsoft.com/office/officeart/2005/8/layout/hList1"/>
    <dgm:cxn modelId="{B3ADFF33-A74F-4D50-AE66-C4079EF583C0}" type="presParOf" srcId="{4CC58866-9169-4F7A-B925-EB97C69323BB}" destId="{7055A913-16BB-4E12-8694-D613DDF306FB}" srcOrd="0" destOrd="0" presId="urn:microsoft.com/office/officeart/2005/8/layout/hList1"/>
    <dgm:cxn modelId="{801710AE-397E-4E60-9516-8DD08C3D79B6}" type="presParOf" srcId="{4CC58866-9169-4F7A-B925-EB97C69323BB}" destId="{1CFD23F6-3216-4427-817F-4B5BD2F5BFF9}" srcOrd="1" destOrd="0" presId="urn:microsoft.com/office/officeart/2005/8/layout/hList1"/>
    <dgm:cxn modelId="{E80A3CCD-5ADD-40BD-B4AB-3C2E64CFF422}" type="presParOf" srcId="{C294EA5B-4A21-447C-A018-484820BDF0A2}" destId="{C05E2EC1-DCD9-4EDA-89AD-2CDCC43BCD04}" srcOrd="3" destOrd="0" presId="urn:microsoft.com/office/officeart/2005/8/layout/hList1"/>
    <dgm:cxn modelId="{42455965-2CC0-484A-8EF8-19D3A605B9DA}" type="presParOf" srcId="{C294EA5B-4A21-447C-A018-484820BDF0A2}" destId="{545076EF-CB87-453E-A7F0-03DAE77C037B}" srcOrd="4" destOrd="0" presId="urn:microsoft.com/office/officeart/2005/8/layout/hList1"/>
    <dgm:cxn modelId="{0335B7ED-5873-41B1-B4EB-2C0613179A38}" type="presParOf" srcId="{545076EF-CB87-453E-A7F0-03DAE77C037B}" destId="{1A10A1DD-8A89-4B95-88B8-18B9B4AD2EC1}" srcOrd="0" destOrd="0" presId="urn:microsoft.com/office/officeart/2005/8/layout/hList1"/>
    <dgm:cxn modelId="{BBD00509-4955-43E7-A1BE-FE20B8CADFD0}" type="presParOf" srcId="{545076EF-CB87-453E-A7F0-03DAE77C037B}" destId="{915DB86D-F138-4F07-A2EE-CB43A1FBC78D}"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8A26614-0D75-4540-A679-7D3240336480}" type="doc">
      <dgm:prSet loTypeId="urn:microsoft.com/office/officeart/2005/8/layout/hList1" loCatId="list" qsTypeId="urn:microsoft.com/office/officeart/2005/8/quickstyle/simple1" qsCatId="simple" csTypeId="urn:microsoft.com/office/officeart/2005/8/colors/accent1_2" csCatId="accent1" phldr="1"/>
      <dgm:spPr/>
    </dgm:pt>
    <dgm:pt modelId="{6AD2BB27-2053-4733-AD21-E95DB632E18B}">
      <dgm:prSet phldrT="[Text]" custT="1"/>
      <dgm:spPr>
        <a:solidFill>
          <a:srgbClr val="033B57"/>
        </a:solidFill>
      </dgm:spPr>
      <dgm:t>
        <a:bodyPr/>
        <a:lstStyle/>
        <a:p>
          <a:r>
            <a:rPr lang="en-US" sz="3600" dirty="0"/>
            <a:t>Case 4</a:t>
          </a:r>
        </a:p>
      </dgm:t>
    </dgm:pt>
    <dgm:pt modelId="{ED77356E-50E4-4F36-9DA5-ECC2BCE840B5}" type="parTrans" cxnId="{F130D1BD-C8CE-4EDD-BA42-3C2030284CEF}">
      <dgm:prSet/>
      <dgm:spPr/>
      <dgm:t>
        <a:bodyPr/>
        <a:lstStyle/>
        <a:p>
          <a:endParaRPr lang="en-US"/>
        </a:p>
      </dgm:t>
    </dgm:pt>
    <dgm:pt modelId="{1DAC7C0C-F432-41BF-AD4E-85ACC995A65D}" type="sibTrans" cxnId="{F130D1BD-C8CE-4EDD-BA42-3C2030284CEF}">
      <dgm:prSet/>
      <dgm:spPr/>
      <dgm:t>
        <a:bodyPr/>
        <a:lstStyle/>
        <a:p>
          <a:endParaRPr lang="en-US"/>
        </a:p>
      </dgm:t>
    </dgm:pt>
    <dgm:pt modelId="{C740672D-DBCD-4A33-9687-F2A7855693C1}">
      <dgm:prSet phldrT="[Text]" custT="1"/>
      <dgm:spPr>
        <a:solidFill>
          <a:srgbClr val="033B57"/>
        </a:solidFill>
      </dgm:spPr>
      <dgm:t>
        <a:bodyPr/>
        <a:lstStyle/>
        <a:p>
          <a:r>
            <a:rPr lang="en-US" sz="3600" dirty="0"/>
            <a:t>Case 5</a:t>
          </a:r>
        </a:p>
      </dgm:t>
    </dgm:pt>
    <dgm:pt modelId="{D627039E-2C64-4B7D-A6E6-F4FDE2AF43B7}" type="parTrans" cxnId="{25B15DA2-8911-4C5D-97A0-F995EA637C27}">
      <dgm:prSet/>
      <dgm:spPr/>
      <dgm:t>
        <a:bodyPr/>
        <a:lstStyle/>
        <a:p>
          <a:endParaRPr lang="en-US"/>
        </a:p>
      </dgm:t>
    </dgm:pt>
    <dgm:pt modelId="{B2198BB4-D5DC-4673-A991-DB42BDDF4330}" type="sibTrans" cxnId="{25B15DA2-8911-4C5D-97A0-F995EA637C27}">
      <dgm:prSet/>
      <dgm:spPr/>
      <dgm:t>
        <a:bodyPr/>
        <a:lstStyle/>
        <a:p>
          <a:endParaRPr lang="en-US"/>
        </a:p>
      </dgm:t>
    </dgm:pt>
    <dgm:pt modelId="{BF498614-CAE5-431E-A924-3A98E3DC10FF}">
      <dgm:prSet phldrT="[Text]" custT="1"/>
      <dgm:spPr>
        <a:solidFill>
          <a:srgbClr val="033B57"/>
        </a:solidFill>
      </dgm:spPr>
      <dgm:t>
        <a:bodyPr/>
        <a:lstStyle/>
        <a:p>
          <a:r>
            <a:rPr lang="en-US" sz="3600" dirty="0"/>
            <a:t>Case 6</a:t>
          </a:r>
        </a:p>
      </dgm:t>
    </dgm:pt>
    <dgm:pt modelId="{0109B73C-6508-48A5-BB66-FBDB7B8D56CC}" type="parTrans" cxnId="{DC48C449-0EBC-42DA-8182-1DFFBBAE4ADA}">
      <dgm:prSet/>
      <dgm:spPr/>
      <dgm:t>
        <a:bodyPr/>
        <a:lstStyle/>
        <a:p>
          <a:endParaRPr lang="en-US"/>
        </a:p>
      </dgm:t>
    </dgm:pt>
    <dgm:pt modelId="{6D659854-C577-4BCE-B669-AC00E9D8560B}" type="sibTrans" cxnId="{DC48C449-0EBC-42DA-8182-1DFFBBAE4ADA}">
      <dgm:prSet/>
      <dgm:spPr/>
      <dgm:t>
        <a:bodyPr/>
        <a:lstStyle/>
        <a:p>
          <a:endParaRPr lang="en-US"/>
        </a:p>
      </dgm:t>
    </dgm:pt>
    <dgm:pt modelId="{F153ABED-05D1-49C5-B7F7-90D2158997F3}">
      <dgm:prSet custT="1"/>
      <dgm:spPr/>
      <dgm:t>
        <a:bodyPr/>
        <a:lstStyle/>
        <a:p>
          <a:r>
            <a:rPr lang="en-US" sz="1400" dirty="0"/>
            <a:t>Patient has concerns about 6 month follow-up screening plan given to her by doctor. She is supposed to have a mammogram, but one of her cancers was not visible on mammography.</a:t>
          </a:r>
        </a:p>
      </dgm:t>
    </dgm:pt>
    <dgm:pt modelId="{09886500-F49E-4EB3-A2CC-EB479B3561E8}" type="parTrans" cxnId="{DB295C8B-E82C-40D5-BF31-918ECA6862D0}">
      <dgm:prSet/>
      <dgm:spPr/>
      <dgm:t>
        <a:bodyPr/>
        <a:lstStyle/>
        <a:p>
          <a:endParaRPr lang="en-US"/>
        </a:p>
      </dgm:t>
    </dgm:pt>
    <dgm:pt modelId="{E2942A38-89E4-4E18-9172-FD3F8C4B0697}" type="sibTrans" cxnId="{DB295C8B-E82C-40D5-BF31-918ECA6862D0}">
      <dgm:prSet/>
      <dgm:spPr/>
      <dgm:t>
        <a:bodyPr/>
        <a:lstStyle/>
        <a:p>
          <a:endParaRPr lang="en-US"/>
        </a:p>
      </dgm:t>
    </dgm:pt>
    <dgm:pt modelId="{6287B629-CD24-409B-ACC2-416BE5D8A97D}">
      <dgm:prSet custT="1"/>
      <dgm:spPr/>
      <dgm:t>
        <a:bodyPr/>
        <a:lstStyle/>
        <a:p>
          <a:r>
            <a:rPr lang="en-US" sz="1400" b="1" dirty="0"/>
            <a:t>ACTION: Ask physician to clarify screening plan with patient: supply patient with correct order if needed and tell her how to schedule procedure(s).</a:t>
          </a:r>
          <a:endParaRPr lang="en-US" sz="1400" dirty="0"/>
        </a:p>
      </dgm:t>
    </dgm:pt>
    <dgm:pt modelId="{78A83F07-941E-44BC-B278-500396DBEA17}" type="parTrans" cxnId="{8B9392B4-827A-4B85-BEAB-51717E755E93}">
      <dgm:prSet/>
      <dgm:spPr/>
      <dgm:t>
        <a:bodyPr/>
        <a:lstStyle/>
        <a:p>
          <a:endParaRPr lang="en-US"/>
        </a:p>
      </dgm:t>
    </dgm:pt>
    <dgm:pt modelId="{698D9D29-4566-4B0C-80E2-CA1A0F42ED79}" type="sibTrans" cxnId="{8B9392B4-827A-4B85-BEAB-51717E755E93}">
      <dgm:prSet/>
      <dgm:spPr/>
      <dgm:t>
        <a:bodyPr/>
        <a:lstStyle/>
        <a:p>
          <a:endParaRPr lang="en-US"/>
        </a:p>
      </dgm:t>
    </dgm:pt>
    <dgm:pt modelId="{7E765F22-3988-4730-9793-6890EE88F0B5}">
      <dgm:prSet custT="1"/>
      <dgm:spPr/>
      <dgm:t>
        <a:bodyPr/>
        <a:lstStyle/>
        <a:p>
          <a:endParaRPr lang="en-US" sz="1400" dirty="0"/>
        </a:p>
      </dgm:t>
    </dgm:pt>
    <dgm:pt modelId="{D55B1BEF-68CB-4915-A612-C01F95E20BB5}" type="parTrans" cxnId="{1194FF6A-DE51-4CA0-943C-648606807786}">
      <dgm:prSet/>
      <dgm:spPr/>
      <dgm:t>
        <a:bodyPr/>
        <a:lstStyle/>
        <a:p>
          <a:endParaRPr lang="en-US"/>
        </a:p>
      </dgm:t>
    </dgm:pt>
    <dgm:pt modelId="{38561EF0-A58F-4232-9CBC-AC423F1FBDE7}" type="sibTrans" cxnId="{1194FF6A-DE51-4CA0-943C-648606807786}">
      <dgm:prSet/>
      <dgm:spPr/>
      <dgm:t>
        <a:bodyPr/>
        <a:lstStyle/>
        <a:p>
          <a:endParaRPr lang="en-US"/>
        </a:p>
      </dgm:t>
    </dgm:pt>
    <dgm:pt modelId="{C70F77A3-271B-4440-8626-5D2FB7389F13}">
      <dgm:prSet custT="1"/>
      <dgm:spPr/>
      <dgm:t>
        <a:bodyPr/>
        <a:lstStyle/>
        <a:p>
          <a:r>
            <a:rPr lang="en-US" sz="1400" dirty="0"/>
            <a:t>Patient calls with questions about radiation (has not been in for her consult yet).</a:t>
          </a:r>
        </a:p>
      </dgm:t>
    </dgm:pt>
    <dgm:pt modelId="{9347FD30-27A3-45EF-82A7-B89C036A1E59}" type="parTrans" cxnId="{E0953DC1-477E-48A4-81A0-FB8857527B3E}">
      <dgm:prSet/>
      <dgm:spPr/>
      <dgm:t>
        <a:bodyPr/>
        <a:lstStyle/>
        <a:p>
          <a:endParaRPr lang="en-US"/>
        </a:p>
      </dgm:t>
    </dgm:pt>
    <dgm:pt modelId="{AECD21C2-F0E3-4D40-9A2C-43DE6BFE8394}" type="sibTrans" cxnId="{E0953DC1-477E-48A4-81A0-FB8857527B3E}">
      <dgm:prSet/>
      <dgm:spPr/>
      <dgm:t>
        <a:bodyPr/>
        <a:lstStyle/>
        <a:p>
          <a:endParaRPr lang="en-US"/>
        </a:p>
      </dgm:t>
    </dgm:pt>
    <dgm:pt modelId="{D405BA10-0600-45EA-BF9C-BEA7D619D359}">
      <dgm:prSet custT="1"/>
      <dgm:spPr/>
      <dgm:t>
        <a:bodyPr/>
        <a:lstStyle/>
        <a:p>
          <a:r>
            <a:rPr lang="en-US" sz="1400" b="1" dirty="0"/>
            <a:t>ACTION: Assist patient with scheduling appointment and give general information.</a:t>
          </a:r>
          <a:endParaRPr lang="en-US" sz="1400" dirty="0"/>
        </a:p>
      </dgm:t>
    </dgm:pt>
    <dgm:pt modelId="{338D1B0A-0222-4B61-8FB6-B379D49B7B44}" type="parTrans" cxnId="{93C62AFE-3D9A-47BE-BA2A-3202BAD306A2}">
      <dgm:prSet/>
      <dgm:spPr/>
      <dgm:t>
        <a:bodyPr/>
        <a:lstStyle/>
        <a:p>
          <a:endParaRPr lang="en-US"/>
        </a:p>
      </dgm:t>
    </dgm:pt>
    <dgm:pt modelId="{C363325E-F98F-49CB-85AA-7CC9C81A3502}" type="sibTrans" cxnId="{93C62AFE-3D9A-47BE-BA2A-3202BAD306A2}">
      <dgm:prSet/>
      <dgm:spPr/>
      <dgm:t>
        <a:bodyPr/>
        <a:lstStyle/>
        <a:p>
          <a:endParaRPr lang="en-US"/>
        </a:p>
      </dgm:t>
    </dgm:pt>
    <dgm:pt modelId="{5549E0F1-D591-41FE-912F-F852EBF84141}">
      <dgm:prSet custT="1"/>
      <dgm:spPr/>
      <dgm:t>
        <a:bodyPr/>
        <a:lstStyle/>
        <a:p>
          <a:endParaRPr lang="en-US" sz="1400" dirty="0"/>
        </a:p>
      </dgm:t>
    </dgm:pt>
    <dgm:pt modelId="{FAEC3A31-99E1-4571-ADCD-BE084450F994}" type="parTrans" cxnId="{17ADE216-3CD3-4473-A6F0-DB11C5C10CAD}">
      <dgm:prSet/>
      <dgm:spPr/>
      <dgm:t>
        <a:bodyPr/>
        <a:lstStyle/>
        <a:p>
          <a:endParaRPr lang="en-US"/>
        </a:p>
      </dgm:t>
    </dgm:pt>
    <dgm:pt modelId="{9C1428A8-AC51-4DCA-8AD5-7771A03F1B50}" type="sibTrans" cxnId="{17ADE216-3CD3-4473-A6F0-DB11C5C10CAD}">
      <dgm:prSet/>
      <dgm:spPr/>
      <dgm:t>
        <a:bodyPr/>
        <a:lstStyle/>
        <a:p>
          <a:endParaRPr lang="en-US"/>
        </a:p>
      </dgm:t>
    </dgm:pt>
    <dgm:pt modelId="{3F7A7492-B33B-4D60-A3ED-03E1D8F5E295}">
      <dgm:prSet custT="1"/>
      <dgm:spPr/>
      <dgm:t>
        <a:bodyPr/>
        <a:lstStyle/>
        <a:p>
          <a:r>
            <a:rPr lang="en-US" sz="1400" dirty="0"/>
            <a:t>Newly diagnosed patient (mid-30s, has young children) comes in for first appointment.</a:t>
          </a:r>
        </a:p>
      </dgm:t>
    </dgm:pt>
    <dgm:pt modelId="{5211ED03-E120-4CD6-8EFE-B3551817123B}" type="parTrans" cxnId="{79650B00-70ED-43D1-AA4D-83E28B659908}">
      <dgm:prSet/>
      <dgm:spPr/>
      <dgm:t>
        <a:bodyPr/>
        <a:lstStyle/>
        <a:p>
          <a:endParaRPr lang="en-US"/>
        </a:p>
      </dgm:t>
    </dgm:pt>
    <dgm:pt modelId="{ECB5BD4E-F6D8-4DC0-98D0-4054CE482239}" type="sibTrans" cxnId="{79650B00-70ED-43D1-AA4D-83E28B659908}">
      <dgm:prSet/>
      <dgm:spPr/>
      <dgm:t>
        <a:bodyPr/>
        <a:lstStyle/>
        <a:p>
          <a:endParaRPr lang="en-US"/>
        </a:p>
      </dgm:t>
    </dgm:pt>
    <dgm:pt modelId="{5EB8E1E3-1E9E-4045-BB2A-0D749B06B71A}">
      <dgm:prSet custT="1"/>
      <dgm:spPr/>
      <dgm:t>
        <a:bodyPr/>
        <a:lstStyle/>
        <a:p>
          <a:r>
            <a:rPr lang="en-US" sz="1400" b="1" dirty="0"/>
            <a:t>ACTION: Complete distress screening, assess barriers to care, help identify support; assist in finding oncologist close to patient’s home; give basic information about breast cancer and chemotherapy; refer to nurse to explain </a:t>
          </a:r>
          <a:r>
            <a:rPr lang="en-US" sz="1400" b="1" dirty="0" err="1"/>
            <a:t>Mediport</a:t>
          </a:r>
          <a:r>
            <a:rPr lang="en-US" sz="1400" b="1" dirty="0"/>
            <a:t> and tests needed before starting treatment. </a:t>
          </a:r>
          <a:endParaRPr lang="en-US" sz="1400" dirty="0"/>
        </a:p>
      </dgm:t>
    </dgm:pt>
    <dgm:pt modelId="{91AE5035-C72F-42F8-AC16-3145842332C8}" type="parTrans" cxnId="{E33E9F11-0208-4560-9A7C-EE7DE92C10EC}">
      <dgm:prSet/>
      <dgm:spPr/>
      <dgm:t>
        <a:bodyPr/>
        <a:lstStyle/>
        <a:p>
          <a:endParaRPr lang="en-US"/>
        </a:p>
      </dgm:t>
    </dgm:pt>
    <dgm:pt modelId="{AB5E8FD1-34A1-4C87-A1B0-23539B5C1C81}" type="sibTrans" cxnId="{E33E9F11-0208-4560-9A7C-EE7DE92C10EC}">
      <dgm:prSet/>
      <dgm:spPr/>
      <dgm:t>
        <a:bodyPr/>
        <a:lstStyle/>
        <a:p>
          <a:endParaRPr lang="en-US"/>
        </a:p>
      </dgm:t>
    </dgm:pt>
    <dgm:pt modelId="{B6257EF6-1734-4579-BAFF-32033A4D6F5C}">
      <dgm:prSet custT="1"/>
      <dgm:spPr/>
      <dgm:t>
        <a:bodyPr/>
        <a:lstStyle/>
        <a:p>
          <a:endParaRPr lang="en-US" sz="1400" dirty="0"/>
        </a:p>
      </dgm:t>
    </dgm:pt>
    <dgm:pt modelId="{D0DCFBC2-620B-482D-9DFA-1B8F0CA5A38E}" type="parTrans" cxnId="{A2E50C8A-F023-4241-8B82-AB7D91952ACF}">
      <dgm:prSet/>
      <dgm:spPr/>
      <dgm:t>
        <a:bodyPr/>
        <a:lstStyle/>
        <a:p>
          <a:endParaRPr lang="en-US"/>
        </a:p>
      </dgm:t>
    </dgm:pt>
    <dgm:pt modelId="{F30F759A-F79F-4759-9442-CCF8C5FDF975}" type="sibTrans" cxnId="{A2E50C8A-F023-4241-8B82-AB7D91952ACF}">
      <dgm:prSet/>
      <dgm:spPr/>
      <dgm:t>
        <a:bodyPr/>
        <a:lstStyle/>
        <a:p>
          <a:endParaRPr lang="en-US"/>
        </a:p>
      </dgm:t>
    </dgm:pt>
    <dgm:pt modelId="{5893CF71-087E-4FBA-8B88-6361AF01AC1B}" type="pres">
      <dgm:prSet presAssocID="{88A26614-0D75-4540-A679-7D3240336480}" presName="Name0" presStyleCnt="0">
        <dgm:presLayoutVars>
          <dgm:dir/>
          <dgm:animLvl val="lvl"/>
          <dgm:resizeHandles val="exact"/>
        </dgm:presLayoutVars>
      </dgm:prSet>
      <dgm:spPr/>
    </dgm:pt>
    <dgm:pt modelId="{DE05CB16-1BC1-4A60-8059-B8DE34CEFD9C}" type="pres">
      <dgm:prSet presAssocID="{6AD2BB27-2053-4733-AD21-E95DB632E18B}" presName="composite" presStyleCnt="0"/>
      <dgm:spPr/>
    </dgm:pt>
    <dgm:pt modelId="{490B47BA-DA01-441E-BDCE-376D61C98723}" type="pres">
      <dgm:prSet presAssocID="{6AD2BB27-2053-4733-AD21-E95DB632E18B}" presName="parTx" presStyleLbl="alignNode1" presStyleIdx="0" presStyleCnt="3">
        <dgm:presLayoutVars>
          <dgm:chMax val="0"/>
          <dgm:chPref val="0"/>
          <dgm:bulletEnabled val="1"/>
        </dgm:presLayoutVars>
      </dgm:prSet>
      <dgm:spPr/>
    </dgm:pt>
    <dgm:pt modelId="{9BA1B41D-147B-4E0D-9853-EFD5C8876191}" type="pres">
      <dgm:prSet presAssocID="{6AD2BB27-2053-4733-AD21-E95DB632E18B}" presName="desTx" presStyleLbl="alignAccFollowNode1" presStyleIdx="0" presStyleCnt="3">
        <dgm:presLayoutVars>
          <dgm:bulletEnabled val="1"/>
        </dgm:presLayoutVars>
      </dgm:prSet>
      <dgm:spPr/>
    </dgm:pt>
    <dgm:pt modelId="{AB06EC8F-AC13-4B13-928E-C6497240AACF}" type="pres">
      <dgm:prSet presAssocID="{1DAC7C0C-F432-41BF-AD4E-85ACC995A65D}" presName="space" presStyleCnt="0"/>
      <dgm:spPr/>
    </dgm:pt>
    <dgm:pt modelId="{3346CB00-7D43-4C6E-B97D-EA696BDAD969}" type="pres">
      <dgm:prSet presAssocID="{C740672D-DBCD-4A33-9687-F2A7855693C1}" presName="composite" presStyleCnt="0"/>
      <dgm:spPr/>
    </dgm:pt>
    <dgm:pt modelId="{348332B4-99AD-41CC-9BBA-1B308BCC006F}" type="pres">
      <dgm:prSet presAssocID="{C740672D-DBCD-4A33-9687-F2A7855693C1}" presName="parTx" presStyleLbl="alignNode1" presStyleIdx="1" presStyleCnt="3">
        <dgm:presLayoutVars>
          <dgm:chMax val="0"/>
          <dgm:chPref val="0"/>
          <dgm:bulletEnabled val="1"/>
        </dgm:presLayoutVars>
      </dgm:prSet>
      <dgm:spPr/>
    </dgm:pt>
    <dgm:pt modelId="{FC5DC861-9517-4DAF-9B1B-63B07E614B07}" type="pres">
      <dgm:prSet presAssocID="{C740672D-DBCD-4A33-9687-F2A7855693C1}" presName="desTx" presStyleLbl="alignAccFollowNode1" presStyleIdx="1" presStyleCnt="3">
        <dgm:presLayoutVars>
          <dgm:bulletEnabled val="1"/>
        </dgm:presLayoutVars>
      </dgm:prSet>
      <dgm:spPr/>
    </dgm:pt>
    <dgm:pt modelId="{AA877DB8-4A26-41EA-9DA7-72FE6D46D5A4}" type="pres">
      <dgm:prSet presAssocID="{B2198BB4-D5DC-4673-A991-DB42BDDF4330}" presName="space" presStyleCnt="0"/>
      <dgm:spPr/>
    </dgm:pt>
    <dgm:pt modelId="{3039FBD4-6F77-4880-B7E1-866C8B443E92}" type="pres">
      <dgm:prSet presAssocID="{BF498614-CAE5-431E-A924-3A98E3DC10FF}" presName="composite" presStyleCnt="0"/>
      <dgm:spPr/>
    </dgm:pt>
    <dgm:pt modelId="{0C9F2EDB-1816-47F8-A7B0-E738D8052E34}" type="pres">
      <dgm:prSet presAssocID="{BF498614-CAE5-431E-A924-3A98E3DC10FF}" presName="parTx" presStyleLbl="alignNode1" presStyleIdx="2" presStyleCnt="3">
        <dgm:presLayoutVars>
          <dgm:chMax val="0"/>
          <dgm:chPref val="0"/>
          <dgm:bulletEnabled val="1"/>
        </dgm:presLayoutVars>
      </dgm:prSet>
      <dgm:spPr/>
    </dgm:pt>
    <dgm:pt modelId="{C636C478-7157-4C70-802D-BC4BEDC6F215}" type="pres">
      <dgm:prSet presAssocID="{BF498614-CAE5-431E-A924-3A98E3DC10FF}" presName="desTx" presStyleLbl="alignAccFollowNode1" presStyleIdx="2" presStyleCnt="3">
        <dgm:presLayoutVars>
          <dgm:bulletEnabled val="1"/>
        </dgm:presLayoutVars>
      </dgm:prSet>
      <dgm:spPr/>
    </dgm:pt>
  </dgm:ptLst>
  <dgm:cxnLst>
    <dgm:cxn modelId="{79650B00-70ED-43D1-AA4D-83E28B659908}" srcId="{BF498614-CAE5-431E-A924-3A98E3DC10FF}" destId="{3F7A7492-B33B-4D60-A3ED-03E1D8F5E295}" srcOrd="0" destOrd="0" parTransId="{5211ED03-E120-4CD6-8EFE-B3551817123B}" sibTransId="{ECB5BD4E-F6D8-4DC0-98D0-4054CE482239}"/>
    <dgm:cxn modelId="{E33E9F11-0208-4560-9A7C-EE7DE92C10EC}" srcId="{BF498614-CAE5-431E-A924-3A98E3DC10FF}" destId="{5EB8E1E3-1E9E-4045-BB2A-0D749B06B71A}" srcOrd="2" destOrd="0" parTransId="{91AE5035-C72F-42F8-AC16-3145842332C8}" sibTransId="{AB5E8FD1-34A1-4C87-A1B0-23539B5C1C81}"/>
    <dgm:cxn modelId="{17ADE216-3CD3-4473-A6F0-DB11C5C10CAD}" srcId="{C740672D-DBCD-4A33-9687-F2A7855693C1}" destId="{5549E0F1-D591-41FE-912F-F852EBF84141}" srcOrd="1" destOrd="0" parTransId="{FAEC3A31-99E1-4571-ADCD-BE084450F994}" sibTransId="{9C1428A8-AC51-4DCA-8AD5-7771A03F1B50}"/>
    <dgm:cxn modelId="{2232F42D-C54B-4947-8F4D-A9B4CC498B26}" type="presOf" srcId="{C740672D-DBCD-4A33-9687-F2A7855693C1}" destId="{348332B4-99AD-41CC-9BBA-1B308BCC006F}" srcOrd="0" destOrd="0" presId="urn:microsoft.com/office/officeart/2005/8/layout/hList1"/>
    <dgm:cxn modelId="{F8594B2E-A39C-441C-9756-514026043DB1}" type="presOf" srcId="{5EB8E1E3-1E9E-4045-BB2A-0D749B06B71A}" destId="{C636C478-7157-4C70-802D-BC4BEDC6F215}" srcOrd="0" destOrd="2" presId="urn:microsoft.com/office/officeart/2005/8/layout/hList1"/>
    <dgm:cxn modelId="{91B0CD34-A0C9-46BF-854A-777FD999C158}" type="presOf" srcId="{6AD2BB27-2053-4733-AD21-E95DB632E18B}" destId="{490B47BA-DA01-441E-BDCE-376D61C98723}" srcOrd="0" destOrd="0" presId="urn:microsoft.com/office/officeart/2005/8/layout/hList1"/>
    <dgm:cxn modelId="{DC48C449-0EBC-42DA-8182-1DFFBBAE4ADA}" srcId="{88A26614-0D75-4540-A679-7D3240336480}" destId="{BF498614-CAE5-431E-A924-3A98E3DC10FF}" srcOrd="2" destOrd="0" parTransId="{0109B73C-6508-48A5-BB66-FBDB7B8D56CC}" sibTransId="{6D659854-C577-4BCE-B669-AC00E9D8560B}"/>
    <dgm:cxn modelId="{1194FF6A-DE51-4CA0-943C-648606807786}" srcId="{6AD2BB27-2053-4733-AD21-E95DB632E18B}" destId="{7E765F22-3988-4730-9793-6890EE88F0B5}" srcOrd="1" destOrd="0" parTransId="{D55B1BEF-68CB-4915-A612-C01F95E20BB5}" sibTransId="{38561EF0-A58F-4232-9CBC-AC423F1FBDE7}"/>
    <dgm:cxn modelId="{F9DFA84C-8B5D-48C1-85DF-2472B7DA611B}" type="presOf" srcId="{6287B629-CD24-409B-ACC2-416BE5D8A97D}" destId="{9BA1B41D-147B-4E0D-9853-EFD5C8876191}" srcOrd="0" destOrd="2" presId="urn:microsoft.com/office/officeart/2005/8/layout/hList1"/>
    <dgm:cxn modelId="{5768006E-E90D-4929-A15A-0C09FA53E395}" type="presOf" srcId="{B6257EF6-1734-4579-BAFF-32033A4D6F5C}" destId="{C636C478-7157-4C70-802D-BC4BEDC6F215}" srcOrd="0" destOrd="1" presId="urn:microsoft.com/office/officeart/2005/8/layout/hList1"/>
    <dgm:cxn modelId="{21DFC84E-2B81-4102-8DD6-89B7BC9A6D5E}" type="presOf" srcId="{3F7A7492-B33B-4D60-A3ED-03E1D8F5E295}" destId="{C636C478-7157-4C70-802D-BC4BEDC6F215}" srcOrd="0" destOrd="0" presId="urn:microsoft.com/office/officeart/2005/8/layout/hList1"/>
    <dgm:cxn modelId="{E9ABA650-17DF-4A4C-A585-C28D2EF62407}" type="presOf" srcId="{F153ABED-05D1-49C5-B7F7-90D2158997F3}" destId="{9BA1B41D-147B-4E0D-9853-EFD5C8876191}" srcOrd="0" destOrd="0" presId="urn:microsoft.com/office/officeart/2005/8/layout/hList1"/>
    <dgm:cxn modelId="{AE0DF873-D005-42C0-A439-3CC498AF8E70}" type="presOf" srcId="{88A26614-0D75-4540-A679-7D3240336480}" destId="{5893CF71-087E-4FBA-8B88-6361AF01AC1B}" srcOrd="0" destOrd="0" presId="urn:microsoft.com/office/officeart/2005/8/layout/hList1"/>
    <dgm:cxn modelId="{800DA97B-7629-41A1-9184-A89CF2D446D2}" type="presOf" srcId="{5549E0F1-D591-41FE-912F-F852EBF84141}" destId="{FC5DC861-9517-4DAF-9B1B-63B07E614B07}" srcOrd="0" destOrd="1" presId="urn:microsoft.com/office/officeart/2005/8/layout/hList1"/>
    <dgm:cxn modelId="{06D0AA7E-A617-45E1-891B-6355175EEDF5}" type="presOf" srcId="{D405BA10-0600-45EA-BF9C-BEA7D619D359}" destId="{FC5DC861-9517-4DAF-9B1B-63B07E614B07}" srcOrd="0" destOrd="2" presId="urn:microsoft.com/office/officeart/2005/8/layout/hList1"/>
    <dgm:cxn modelId="{A2E50C8A-F023-4241-8B82-AB7D91952ACF}" srcId="{BF498614-CAE5-431E-A924-3A98E3DC10FF}" destId="{B6257EF6-1734-4579-BAFF-32033A4D6F5C}" srcOrd="1" destOrd="0" parTransId="{D0DCFBC2-620B-482D-9DFA-1B8F0CA5A38E}" sibTransId="{F30F759A-F79F-4759-9442-CCF8C5FDF975}"/>
    <dgm:cxn modelId="{DB295C8B-E82C-40D5-BF31-918ECA6862D0}" srcId="{6AD2BB27-2053-4733-AD21-E95DB632E18B}" destId="{F153ABED-05D1-49C5-B7F7-90D2158997F3}" srcOrd="0" destOrd="0" parTransId="{09886500-F49E-4EB3-A2CC-EB479B3561E8}" sibTransId="{E2942A38-89E4-4E18-9172-FD3F8C4B0697}"/>
    <dgm:cxn modelId="{E728618E-C60B-4088-B9D8-F51CD06B0A26}" type="presOf" srcId="{7E765F22-3988-4730-9793-6890EE88F0B5}" destId="{9BA1B41D-147B-4E0D-9853-EFD5C8876191}" srcOrd="0" destOrd="1" presId="urn:microsoft.com/office/officeart/2005/8/layout/hList1"/>
    <dgm:cxn modelId="{272D4E94-EACD-44F6-8978-9A4ED32600EA}" type="presOf" srcId="{BF498614-CAE5-431E-A924-3A98E3DC10FF}" destId="{0C9F2EDB-1816-47F8-A7B0-E738D8052E34}" srcOrd="0" destOrd="0" presId="urn:microsoft.com/office/officeart/2005/8/layout/hList1"/>
    <dgm:cxn modelId="{25B15DA2-8911-4C5D-97A0-F995EA637C27}" srcId="{88A26614-0D75-4540-A679-7D3240336480}" destId="{C740672D-DBCD-4A33-9687-F2A7855693C1}" srcOrd="1" destOrd="0" parTransId="{D627039E-2C64-4B7D-A6E6-F4FDE2AF43B7}" sibTransId="{B2198BB4-D5DC-4673-A991-DB42BDDF4330}"/>
    <dgm:cxn modelId="{8B9392B4-827A-4B85-BEAB-51717E755E93}" srcId="{6AD2BB27-2053-4733-AD21-E95DB632E18B}" destId="{6287B629-CD24-409B-ACC2-416BE5D8A97D}" srcOrd="2" destOrd="0" parTransId="{78A83F07-941E-44BC-B278-500396DBEA17}" sibTransId="{698D9D29-4566-4B0C-80E2-CA1A0F42ED79}"/>
    <dgm:cxn modelId="{F130D1BD-C8CE-4EDD-BA42-3C2030284CEF}" srcId="{88A26614-0D75-4540-A679-7D3240336480}" destId="{6AD2BB27-2053-4733-AD21-E95DB632E18B}" srcOrd="0" destOrd="0" parTransId="{ED77356E-50E4-4F36-9DA5-ECC2BCE840B5}" sibTransId="{1DAC7C0C-F432-41BF-AD4E-85ACC995A65D}"/>
    <dgm:cxn modelId="{E0953DC1-477E-48A4-81A0-FB8857527B3E}" srcId="{C740672D-DBCD-4A33-9687-F2A7855693C1}" destId="{C70F77A3-271B-4440-8626-5D2FB7389F13}" srcOrd="0" destOrd="0" parTransId="{9347FD30-27A3-45EF-82A7-B89C036A1E59}" sibTransId="{AECD21C2-F0E3-4D40-9A2C-43DE6BFE8394}"/>
    <dgm:cxn modelId="{3C9D21FD-52E4-4F9F-A88F-47814F0B708E}" type="presOf" srcId="{C70F77A3-271B-4440-8626-5D2FB7389F13}" destId="{FC5DC861-9517-4DAF-9B1B-63B07E614B07}" srcOrd="0" destOrd="0" presId="urn:microsoft.com/office/officeart/2005/8/layout/hList1"/>
    <dgm:cxn modelId="{93C62AFE-3D9A-47BE-BA2A-3202BAD306A2}" srcId="{C740672D-DBCD-4A33-9687-F2A7855693C1}" destId="{D405BA10-0600-45EA-BF9C-BEA7D619D359}" srcOrd="2" destOrd="0" parTransId="{338D1B0A-0222-4B61-8FB6-B379D49B7B44}" sibTransId="{C363325E-F98F-49CB-85AA-7CC9C81A3502}"/>
    <dgm:cxn modelId="{1C5F57B5-1310-4194-B327-DA9E04505C2D}" type="presParOf" srcId="{5893CF71-087E-4FBA-8B88-6361AF01AC1B}" destId="{DE05CB16-1BC1-4A60-8059-B8DE34CEFD9C}" srcOrd="0" destOrd="0" presId="urn:microsoft.com/office/officeart/2005/8/layout/hList1"/>
    <dgm:cxn modelId="{CEC0BA58-9326-4AE3-B978-195B7DA2318C}" type="presParOf" srcId="{DE05CB16-1BC1-4A60-8059-B8DE34CEFD9C}" destId="{490B47BA-DA01-441E-BDCE-376D61C98723}" srcOrd="0" destOrd="0" presId="urn:microsoft.com/office/officeart/2005/8/layout/hList1"/>
    <dgm:cxn modelId="{5173CBEB-E20B-4C1A-A917-B7126184E495}" type="presParOf" srcId="{DE05CB16-1BC1-4A60-8059-B8DE34CEFD9C}" destId="{9BA1B41D-147B-4E0D-9853-EFD5C8876191}" srcOrd="1" destOrd="0" presId="urn:microsoft.com/office/officeart/2005/8/layout/hList1"/>
    <dgm:cxn modelId="{5EBA06FE-6A06-4EA6-8486-7F4A17CD2F5E}" type="presParOf" srcId="{5893CF71-087E-4FBA-8B88-6361AF01AC1B}" destId="{AB06EC8F-AC13-4B13-928E-C6497240AACF}" srcOrd="1" destOrd="0" presId="urn:microsoft.com/office/officeart/2005/8/layout/hList1"/>
    <dgm:cxn modelId="{40B36579-A5FE-4AB4-A540-1D69F6566CAB}" type="presParOf" srcId="{5893CF71-087E-4FBA-8B88-6361AF01AC1B}" destId="{3346CB00-7D43-4C6E-B97D-EA696BDAD969}" srcOrd="2" destOrd="0" presId="urn:microsoft.com/office/officeart/2005/8/layout/hList1"/>
    <dgm:cxn modelId="{E201489E-40E7-4166-ABEE-8D104BD1C43C}" type="presParOf" srcId="{3346CB00-7D43-4C6E-B97D-EA696BDAD969}" destId="{348332B4-99AD-41CC-9BBA-1B308BCC006F}" srcOrd="0" destOrd="0" presId="urn:microsoft.com/office/officeart/2005/8/layout/hList1"/>
    <dgm:cxn modelId="{9BB2BF2F-E3B2-4F75-8FB6-DEC8E479BE8F}" type="presParOf" srcId="{3346CB00-7D43-4C6E-B97D-EA696BDAD969}" destId="{FC5DC861-9517-4DAF-9B1B-63B07E614B07}" srcOrd="1" destOrd="0" presId="urn:microsoft.com/office/officeart/2005/8/layout/hList1"/>
    <dgm:cxn modelId="{5BEA1D61-2988-4A90-990B-2B2ED771A975}" type="presParOf" srcId="{5893CF71-087E-4FBA-8B88-6361AF01AC1B}" destId="{AA877DB8-4A26-41EA-9DA7-72FE6D46D5A4}" srcOrd="3" destOrd="0" presId="urn:microsoft.com/office/officeart/2005/8/layout/hList1"/>
    <dgm:cxn modelId="{DAEB9745-70D7-4422-8ED0-2ED3CF3EBCCF}" type="presParOf" srcId="{5893CF71-087E-4FBA-8B88-6361AF01AC1B}" destId="{3039FBD4-6F77-4880-B7E1-866C8B443E92}" srcOrd="4" destOrd="0" presId="urn:microsoft.com/office/officeart/2005/8/layout/hList1"/>
    <dgm:cxn modelId="{670C6AA1-9646-4FE6-9637-93C587F1534B}" type="presParOf" srcId="{3039FBD4-6F77-4880-B7E1-866C8B443E92}" destId="{0C9F2EDB-1816-47F8-A7B0-E738D8052E34}" srcOrd="0" destOrd="0" presId="urn:microsoft.com/office/officeart/2005/8/layout/hList1"/>
    <dgm:cxn modelId="{8AAC8FD1-7A16-4B3C-B4DC-9EDCC122AB62}" type="presParOf" srcId="{3039FBD4-6F77-4880-B7E1-866C8B443E92}" destId="{C636C478-7157-4C70-802D-BC4BEDC6F215}"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88A26614-0D75-4540-A679-7D3240336480}" type="doc">
      <dgm:prSet loTypeId="urn:microsoft.com/office/officeart/2005/8/layout/hList1" loCatId="list" qsTypeId="urn:microsoft.com/office/officeart/2005/8/quickstyle/simple1" qsCatId="simple" csTypeId="urn:microsoft.com/office/officeart/2005/8/colors/accent1_2" csCatId="accent1" phldr="1"/>
      <dgm:spPr/>
    </dgm:pt>
    <dgm:pt modelId="{6AD2BB27-2053-4733-AD21-E95DB632E18B}">
      <dgm:prSet phldrT="[Text]" custT="1"/>
      <dgm:spPr>
        <a:solidFill>
          <a:srgbClr val="033B57"/>
        </a:solidFill>
      </dgm:spPr>
      <dgm:t>
        <a:bodyPr/>
        <a:lstStyle/>
        <a:p>
          <a:r>
            <a:rPr lang="en-US" sz="3600" dirty="0"/>
            <a:t>Case 7</a:t>
          </a:r>
        </a:p>
      </dgm:t>
    </dgm:pt>
    <dgm:pt modelId="{ED77356E-50E4-4F36-9DA5-ECC2BCE840B5}" type="parTrans" cxnId="{F130D1BD-C8CE-4EDD-BA42-3C2030284CEF}">
      <dgm:prSet/>
      <dgm:spPr/>
      <dgm:t>
        <a:bodyPr/>
        <a:lstStyle/>
        <a:p>
          <a:endParaRPr lang="en-US"/>
        </a:p>
      </dgm:t>
    </dgm:pt>
    <dgm:pt modelId="{1DAC7C0C-F432-41BF-AD4E-85ACC995A65D}" type="sibTrans" cxnId="{F130D1BD-C8CE-4EDD-BA42-3C2030284CEF}">
      <dgm:prSet/>
      <dgm:spPr/>
      <dgm:t>
        <a:bodyPr/>
        <a:lstStyle/>
        <a:p>
          <a:endParaRPr lang="en-US"/>
        </a:p>
      </dgm:t>
    </dgm:pt>
    <dgm:pt modelId="{C740672D-DBCD-4A33-9687-F2A7855693C1}">
      <dgm:prSet phldrT="[Text]" custT="1"/>
      <dgm:spPr>
        <a:solidFill>
          <a:srgbClr val="033B57"/>
        </a:solidFill>
      </dgm:spPr>
      <dgm:t>
        <a:bodyPr/>
        <a:lstStyle/>
        <a:p>
          <a:r>
            <a:rPr lang="en-US" sz="3600" dirty="0"/>
            <a:t>Case 8</a:t>
          </a:r>
        </a:p>
      </dgm:t>
    </dgm:pt>
    <dgm:pt modelId="{D627039E-2C64-4B7D-A6E6-F4FDE2AF43B7}" type="parTrans" cxnId="{25B15DA2-8911-4C5D-97A0-F995EA637C27}">
      <dgm:prSet/>
      <dgm:spPr/>
      <dgm:t>
        <a:bodyPr/>
        <a:lstStyle/>
        <a:p>
          <a:endParaRPr lang="en-US"/>
        </a:p>
      </dgm:t>
    </dgm:pt>
    <dgm:pt modelId="{B2198BB4-D5DC-4673-A991-DB42BDDF4330}" type="sibTrans" cxnId="{25B15DA2-8911-4C5D-97A0-F995EA637C27}">
      <dgm:prSet/>
      <dgm:spPr/>
      <dgm:t>
        <a:bodyPr/>
        <a:lstStyle/>
        <a:p>
          <a:endParaRPr lang="en-US"/>
        </a:p>
      </dgm:t>
    </dgm:pt>
    <dgm:pt modelId="{BF498614-CAE5-431E-A924-3A98E3DC10FF}">
      <dgm:prSet phldrT="[Text]" custT="1"/>
      <dgm:spPr>
        <a:solidFill>
          <a:srgbClr val="033B57"/>
        </a:solidFill>
      </dgm:spPr>
      <dgm:t>
        <a:bodyPr/>
        <a:lstStyle/>
        <a:p>
          <a:r>
            <a:rPr lang="en-US" sz="3600" dirty="0"/>
            <a:t>Case 9</a:t>
          </a:r>
        </a:p>
      </dgm:t>
    </dgm:pt>
    <dgm:pt modelId="{0109B73C-6508-48A5-BB66-FBDB7B8D56CC}" type="parTrans" cxnId="{DC48C449-0EBC-42DA-8182-1DFFBBAE4ADA}">
      <dgm:prSet/>
      <dgm:spPr/>
      <dgm:t>
        <a:bodyPr/>
        <a:lstStyle/>
        <a:p>
          <a:endParaRPr lang="en-US"/>
        </a:p>
      </dgm:t>
    </dgm:pt>
    <dgm:pt modelId="{6D659854-C577-4BCE-B669-AC00E9D8560B}" type="sibTrans" cxnId="{DC48C449-0EBC-42DA-8182-1DFFBBAE4ADA}">
      <dgm:prSet/>
      <dgm:spPr/>
      <dgm:t>
        <a:bodyPr/>
        <a:lstStyle/>
        <a:p>
          <a:endParaRPr lang="en-US"/>
        </a:p>
      </dgm:t>
    </dgm:pt>
    <dgm:pt modelId="{F153ABED-05D1-49C5-B7F7-90D2158997F3}">
      <dgm:prSet custT="1"/>
      <dgm:spPr/>
      <dgm:t>
        <a:bodyPr/>
        <a:lstStyle/>
        <a:p>
          <a:r>
            <a:rPr lang="en-US" sz="1400" dirty="0"/>
            <a:t>Advanced stage patient experiencing pain and concerned about maintaining quality of life in end stages of disease.</a:t>
          </a:r>
        </a:p>
      </dgm:t>
    </dgm:pt>
    <dgm:pt modelId="{09886500-F49E-4EB3-A2CC-EB479B3561E8}" type="parTrans" cxnId="{DB295C8B-E82C-40D5-BF31-918ECA6862D0}">
      <dgm:prSet/>
      <dgm:spPr/>
      <dgm:t>
        <a:bodyPr/>
        <a:lstStyle/>
        <a:p>
          <a:endParaRPr lang="en-US"/>
        </a:p>
      </dgm:t>
    </dgm:pt>
    <dgm:pt modelId="{E2942A38-89E4-4E18-9172-FD3F8C4B0697}" type="sibTrans" cxnId="{DB295C8B-E82C-40D5-BF31-918ECA6862D0}">
      <dgm:prSet/>
      <dgm:spPr/>
      <dgm:t>
        <a:bodyPr/>
        <a:lstStyle/>
        <a:p>
          <a:endParaRPr lang="en-US"/>
        </a:p>
      </dgm:t>
    </dgm:pt>
    <dgm:pt modelId="{6287B629-CD24-409B-ACC2-416BE5D8A97D}">
      <dgm:prSet custT="1"/>
      <dgm:spPr/>
      <dgm:t>
        <a:bodyPr/>
        <a:lstStyle/>
        <a:p>
          <a:r>
            <a:rPr lang="en-US" sz="1400" b="1" dirty="0"/>
            <a:t>ACTION: Refer to Social Worker and Nurse who refers to pain clinic. </a:t>
          </a:r>
          <a:endParaRPr lang="en-US" sz="1400" dirty="0"/>
        </a:p>
      </dgm:t>
    </dgm:pt>
    <dgm:pt modelId="{78A83F07-941E-44BC-B278-500396DBEA17}" type="parTrans" cxnId="{8B9392B4-827A-4B85-BEAB-51717E755E93}">
      <dgm:prSet/>
      <dgm:spPr/>
      <dgm:t>
        <a:bodyPr/>
        <a:lstStyle/>
        <a:p>
          <a:endParaRPr lang="en-US"/>
        </a:p>
      </dgm:t>
    </dgm:pt>
    <dgm:pt modelId="{698D9D29-4566-4B0C-80E2-CA1A0F42ED79}" type="sibTrans" cxnId="{8B9392B4-827A-4B85-BEAB-51717E755E93}">
      <dgm:prSet/>
      <dgm:spPr/>
      <dgm:t>
        <a:bodyPr/>
        <a:lstStyle/>
        <a:p>
          <a:endParaRPr lang="en-US"/>
        </a:p>
      </dgm:t>
    </dgm:pt>
    <dgm:pt modelId="{7E765F22-3988-4730-9793-6890EE88F0B5}">
      <dgm:prSet custT="1"/>
      <dgm:spPr/>
      <dgm:t>
        <a:bodyPr/>
        <a:lstStyle/>
        <a:p>
          <a:endParaRPr lang="en-US" sz="1400" dirty="0"/>
        </a:p>
      </dgm:t>
    </dgm:pt>
    <dgm:pt modelId="{D55B1BEF-68CB-4915-A612-C01F95E20BB5}" type="parTrans" cxnId="{1194FF6A-DE51-4CA0-943C-648606807786}">
      <dgm:prSet/>
      <dgm:spPr/>
      <dgm:t>
        <a:bodyPr/>
        <a:lstStyle/>
        <a:p>
          <a:endParaRPr lang="en-US"/>
        </a:p>
      </dgm:t>
    </dgm:pt>
    <dgm:pt modelId="{38561EF0-A58F-4232-9CBC-AC423F1FBDE7}" type="sibTrans" cxnId="{1194FF6A-DE51-4CA0-943C-648606807786}">
      <dgm:prSet/>
      <dgm:spPr/>
      <dgm:t>
        <a:bodyPr/>
        <a:lstStyle/>
        <a:p>
          <a:endParaRPr lang="en-US"/>
        </a:p>
      </dgm:t>
    </dgm:pt>
    <dgm:pt modelId="{C70F77A3-271B-4440-8626-5D2FB7389F13}">
      <dgm:prSet custT="1"/>
      <dgm:spPr/>
      <dgm:t>
        <a:bodyPr/>
        <a:lstStyle/>
        <a:p>
          <a:r>
            <a:rPr lang="en-US" sz="1400" dirty="0"/>
            <a:t>Patient beginning chemo needs her doctor to speak with surgeon ASAP regarding recommendations. Other doctor is going on vacation tomorrow.</a:t>
          </a:r>
        </a:p>
      </dgm:t>
    </dgm:pt>
    <dgm:pt modelId="{9347FD30-27A3-45EF-82A7-B89C036A1E59}" type="parTrans" cxnId="{E0953DC1-477E-48A4-81A0-FB8857527B3E}">
      <dgm:prSet/>
      <dgm:spPr/>
      <dgm:t>
        <a:bodyPr/>
        <a:lstStyle/>
        <a:p>
          <a:endParaRPr lang="en-US"/>
        </a:p>
      </dgm:t>
    </dgm:pt>
    <dgm:pt modelId="{AECD21C2-F0E3-4D40-9A2C-43DE6BFE8394}" type="sibTrans" cxnId="{E0953DC1-477E-48A4-81A0-FB8857527B3E}">
      <dgm:prSet/>
      <dgm:spPr/>
      <dgm:t>
        <a:bodyPr/>
        <a:lstStyle/>
        <a:p>
          <a:endParaRPr lang="en-US"/>
        </a:p>
      </dgm:t>
    </dgm:pt>
    <dgm:pt modelId="{D405BA10-0600-45EA-BF9C-BEA7D619D359}">
      <dgm:prSet custT="1"/>
      <dgm:spPr/>
      <dgm:t>
        <a:bodyPr/>
        <a:lstStyle/>
        <a:p>
          <a:r>
            <a:rPr lang="en-US" sz="1400" b="1" dirty="0"/>
            <a:t>ACTION: Get doctor’s direct phone number, track down surgeon, ask her to call doctor.</a:t>
          </a:r>
          <a:endParaRPr lang="en-US" sz="1400" dirty="0"/>
        </a:p>
      </dgm:t>
    </dgm:pt>
    <dgm:pt modelId="{338D1B0A-0222-4B61-8FB6-B379D49B7B44}" type="parTrans" cxnId="{93C62AFE-3D9A-47BE-BA2A-3202BAD306A2}">
      <dgm:prSet/>
      <dgm:spPr/>
      <dgm:t>
        <a:bodyPr/>
        <a:lstStyle/>
        <a:p>
          <a:endParaRPr lang="en-US"/>
        </a:p>
      </dgm:t>
    </dgm:pt>
    <dgm:pt modelId="{C363325E-F98F-49CB-85AA-7CC9C81A3502}" type="sibTrans" cxnId="{93C62AFE-3D9A-47BE-BA2A-3202BAD306A2}">
      <dgm:prSet/>
      <dgm:spPr/>
      <dgm:t>
        <a:bodyPr/>
        <a:lstStyle/>
        <a:p>
          <a:endParaRPr lang="en-US"/>
        </a:p>
      </dgm:t>
    </dgm:pt>
    <dgm:pt modelId="{5549E0F1-D591-41FE-912F-F852EBF84141}">
      <dgm:prSet custT="1"/>
      <dgm:spPr/>
      <dgm:t>
        <a:bodyPr/>
        <a:lstStyle/>
        <a:p>
          <a:endParaRPr lang="en-US" sz="1400" dirty="0"/>
        </a:p>
      </dgm:t>
    </dgm:pt>
    <dgm:pt modelId="{FAEC3A31-99E1-4571-ADCD-BE084450F994}" type="parTrans" cxnId="{17ADE216-3CD3-4473-A6F0-DB11C5C10CAD}">
      <dgm:prSet/>
      <dgm:spPr/>
      <dgm:t>
        <a:bodyPr/>
        <a:lstStyle/>
        <a:p>
          <a:endParaRPr lang="en-US"/>
        </a:p>
      </dgm:t>
    </dgm:pt>
    <dgm:pt modelId="{9C1428A8-AC51-4DCA-8AD5-7771A03F1B50}" type="sibTrans" cxnId="{17ADE216-3CD3-4473-A6F0-DB11C5C10CAD}">
      <dgm:prSet/>
      <dgm:spPr/>
      <dgm:t>
        <a:bodyPr/>
        <a:lstStyle/>
        <a:p>
          <a:endParaRPr lang="en-US"/>
        </a:p>
      </dgm:t>
    </dgm:pt>
    <dgm:pt modelId="{3F7A7492-B33B-4D60-A3ED-03E1D8F5E295}">
      <dgm:prSet custT="1"/>
      <dgm:spPr/>
      <dgm:t>
        <a:bodyPr/>
        <a:lstStyle/>
        <a:p>
          <a:r>
            <a:rPr lang="en-US" sz="1400" dirty="0"/>
            <a:t>Patient applying for disability and Medicaid, needs referral to infectious disease, psychiatry. Needs PET/CT. </a:t>
          </a:r>
        </a:p>
      </dgm:t>
    </dgm:pt>
    <dgm:pt modelId="{5211ED03-E120-4CD6-8EFE-B3551817123B}" type="parTrans" cxnId="{79650B00-70ED-43D1-AA4D-83E28B659908}">
      <dgm:prSet/>
      <dgm:spPr/>
      <dgm:t>
        <a:bodyPr/>
        <a:lstStyle/>
        <a:p>
          <a:endParaRPr lang="en-US"/>
        </a:p>
      </dgm:t>
    </dgm:pt>
    <dgm:pt modelId="{ECB5BD4E-F6D8-4DC0-98D0-4054CE482239}" type="sibTrans" cxnId="{79650B00-70ED-43D1-AA4D-83E28B659908}">
      <dgm:prSet/>
      <dgm:spPr/>
      <dgm:t>
        <a:bodyPr/>
        <a:lstStyle/>
        <a:p>
          <a:endParaRPr lang="en-US"/>
        </a:p>
      </dgm:t>
    </dgm:pt>
    <dgm:pt modelId="{5EB8E1E3-1E9E-4045-BB2A-0D749B06B71A}">
      <dgm:prSet custT="1"/>
      <dgm:spPr/>
      <dgm:t>
        <a:bodyPr/>
        <a:lstStyle/>
        <a:p>
          <a:r>
            <a:rPr lang="en-US" sz="1400" b="1" dirty="0"/>
            <a:t>ACTION: Fax MER form to PCP’s office; task infectious disease administrative staff to call patient with appointment time; give patient number to schedule PET/CT; follow-up on psychiatry referral.</a:t>
          </a:r>
          <a:endParaRPr lang="en-US" sz="1400" dirty="0"/>
        </a:p>
      </dgm:t>
    </dgm:pt>
    <dgm:pt modelId="{91AE5035-C72F-42F8-AC16-3145842332C8}" type="parTrans" cxnId="{E33E9F11-0208-4560-9A7C-EE7DE92C10EC}">
      <dgm:prSet/>
      <dgm:spPr/>
      <dgm:t>
        <a:bodyPr/>
        <a:lstStyle/>
        <a:p>
          <a:endParaRPr lang="en-US"/>
        </a:p>
      </dgm:t>
    </dgm:pt>
    <dgm:pt modelId="{AB5E8FD1-34A1-4C87-A1B0-23539B5C1C81}" type="sibTrans" cxnId="{E33E9F11-0208-4560-9A7C-EE7DE92C10EC}">
      <dgm:prSet/>
      <dgm:spPr/>
      <dgm:t>
        <a:bodyPr/>
        <a:lstStyle/>
        <a:p>
          <a:endParaRPr lang="en-US"/>
        </a:p>
      </dgm:t>
    </dgm:pt>
    <dgm:pt modelId="{B6257EF6-1734-4579-BAFF-32033A4D6F5C}">
      <dgm:prSet custT="1"/>
      <dgm:spPr/>
      <dgm:t>
        <a:bodyPr/>
        <a:lstStyle/>
        <a:p>
          <a:endParaRPr lang="en-US" sz="1400" dirty="0"/>
        </a:p>
      </dgm:t>
    </dgm:pt>
    <dgm:pt modelId="{D0DCFBC2-620B-482D-9DFA-1B8F0CA5A38E}" type="parTrans" cxnId="{A2E50C8A-F023-4241-8B82-AB7D91952ACF}">
      <dgm:prSet/>
      <dgm:spPr/>
      <dgm:t>
        <a:bodyPr/>
        <a:lstStyle/>
        <a:p>
          <a:endParaRPr lang="en-US"/>
        </a:p>
      </dgm:t>
    </dgm:pt>
    <dgm:pt modelId="{F30F759A-F79F-4759-9442-CCF8C5FDF975}" type="sibTrans" cxnId="{A2E50C8A-F023-4241-8B82-AB7D91952ACF}">
      <dgm:prSet/>
      <dgm:spPr/>
      <dgm:t>
        <a:bodyPr/>
        <a:lstStyle/>
        <a:p>
          <a:endParaRPr lang="en-US"/>
        </a:p>
      </dgm:t>
    </dgm:pt>
    <dgm:pt modelId="{0B2DE1FB-10B3-48F3-A5A7-EB72687BAA05}">
      <dgm:prSet custT="1"/>
      <dgm:spPr/>
      <dgm:t>
        <a:bodyPr/>
        <a:lstStyle/>
        <a:p>
          <a:endParaRPr lang="en-US" sz="1200" dirty="0"/>
        </a:p>
      </dgm:t>
    </dgm:pt>
    <dgm:pt modelId="{50DF9220-EF54-4327-91E3-75461DC4F845}" type="parTrans" cxnId="{B7B24E04-7536-45D2-8633-21253EC607E8}">
      <dgm:prSet/>
      <dgm:spPr/>
      <dgm:t>
        <a:bodyPr/>
        <a:lstStyle/>
        <a:p>
          <a:endParaRPr lang="en-US"/>
        </a:p>
      </dgm:t>
    </dgm:pt>
    <dgm:pt modelId="{95B9DC74-314E-4B1A-9889-27F2A79765DF}" type="sibTrans" cxnId="{B7B24E04-7536-45D2-8633-21253EC607E8}">
      <dgm:prSet/>
      <dgm:spPr/>
      <dgm:t>
        <a:bodyPr/>
        <a:lstStyle/>
        <a:p>
          <a:endParaRPr lang="en-US"/>
        </a:p>
      </dgm:t>
    </dgm:pt>
    <dgm:pt modelId="{695B804F-C389-468B-BB54-29AB15093DC5}" type="pres">
      <dgm:prSet presAssocID="{88A26614-0D75-4540-A679-7D3240336480}" presName="Name0" presStyleCnt="0">
        <dgm:presLayoutVars>
          <dgm:dir/>
          <dgm:animLvl val="lvl"/>
          <dgm:resizeHandles val="exact"/>
        </dgm:presLayoutVars>
      </dgm:prSet>
      <dgm:spPr/>
    </dgm:pt>
    <dgm:pt modelId="{E364D56C-9078-448D-A096-ECFF3DDB9AEC}" type="pres">
      <dgm:prSet presAssocID="{6AD2BB27-2053-4733-AD21-E95DB632E18B}" presName="composite" presStyleCnt="0"/>
      <dgm:spPr/>
    </dgm:pt>
    <dgm:pt modelId="{D2B3E980-07F1-4BA3-AE7B-912A6F8C5708}" type="pres">
      <dgm:prSet presAssocID="{6AD2BB27-2053-4733-AD21-E95DB632E18B}" presName="parTx" presStyleLbl="alignNode1" presStyleIdx="0" presStyleCnt="3">
        <dgm:presLayoutVars>
          <dgm:chMax val="0"/>
          <dgm:chPref val="0"/>
          <dgm:bulletEnabled val="1"/>
        </dgm:presLayoutVars>
      </dgm:prSet>
      <dgm:spPr/>
    </dgm:pt>
    <dgm:pt modelId="{728293B8-34A3-4D39-94DF-A0F2BE580968}" type="pres">
      <dgm:prSet presAssocID="{6AD2BB27-2053-4733-AD21-E95DB632E18B}" presName="desTx" presStyleLbl="alignAccFollowNode1" presStyleIdx="0" presStyleCnt="3">
        <dgm:presLayoutVars>
          <dgm:bulletEnabled val="1"/>
        </dgm:presLayoutVars>
      </dgm:prSet>
      <dgm:spPr/>
    </dgm:pt>
    <dgm:pt modelId="{C55159A3-CC86-420F-88E9-A5CC7B58DF5C}" type="pres">
      <dgm:prSet presAssocID="{1DAC7C0C-F432-41BF-AD4E-85ACC995A65D}" presName="space" presStyleCnt="0"/>
      <dgm:spPr/>
    </dgm:pt>
    <dgm:pt modelId="{DA8E41DA-F7B3-4582-A15C-F0DFDB3A9E06}" type="pres">
      <dgm:prSet presAssocID="{C740672D-DBCD-4A33-9687-F2A7855693C1}" presName="composite" presStyleCnt="0"/>
      <dgm:spPr/>
    </dgm:pt>
    <dgm:pt modelId="{96E33912-0468-4204-AC89-62C3C1F8FFB3}" type="pres">
      <dgm:prSet presAssocID="{C740672D-DBCD-4A33-9687-F2A7855693C1}" presName="parTx" presStyleLbl="alignNode1" presStyleIdx="1" presStyleCnt="3">
        <dgm:presLayoutVars>
          <dgm:chMax val="0"/>
          <dgm:chPref val="0"/>
          <dgm:bulletEnabled val="1"/>
        </dgm:presLayoutVars>
      </dgm:prSet>
      <dgm:spPr/>
    </dgm:pt>
    <dgm:pt modelId="{1DF66A99-08A2-4511-8F57-48E09F09EEEC}" type="pres">
      <dgm:prSet presAssocID="{C740672D-DBCD-4A33-9687-F2A7855693C1}" presName="desTx" presStyleLbl="alignAccFollowNode1" presStyleIdx="1" presStyleCnt="3">
        <dgm:presLayoutVars>
          <dgm:bulletEnabled val="1"/>
        </dgm:presLayoutVars>
      </dgm:prSet>
      <dgm:spPr/>
    </dgm:pt>
    <dgm:pt modelId="{4052C141-9F2D-4011-B6C4-B0FE8FEC1B86}" type="pres">
      <dgm:prSet presAssocID="{B2198BB4-D5DC-4673-A991-DB42BDDF4330}" presName="space" presStyleCnt="0"/>
      <dgm:spPr/>
    </dgm:pt>
    <dgm:pt modelId="{25BE769A-ADF6-4F05-823F-2411D63823C1}" type="pres">
      <dgm:prSet presAssocID="{BF498614-CAE5-431E-A924-3A98E3DC10FF}" presName="composite" presStyleCnt="0"/>
      <dgm:spPr/>
    </dgm:pt>
    <dgm:pt modelId="{A2F1EDC2-F66A-4982-864B-D83F63662978}" type="pres">
      <dgm:prSet presAssocID="{BF498614-CAE5-431E-A924-3A98E3DC10FF}" presName="parTx" presStyleLbl="alignNode1" presStyleIdx="2" presStyleCnt="3">
        <dgm:presLayoutVars>
          <dgm:chMax val="0"/>
          <dgm:chPref val="0"/>
          <dgm:bulletEnabled val="1"/>
        </dgm:presLayoutVars>
      </dgm:prSet>
      <dgm:spPr/>
    </dgm:pt>
    <dgm:pt modelId="{7D306832-3228-4A75-9732-B9E617C72EF0}" type="pres">
      <dgm:prSet presAssocID="{BF498614-CAE5-431E-A924-3A98E3DC10FF}" presName="desTx" presStyleLbl="alignAccFollowNode1" presStyleIdx="2" presStyleCnt="3">
        <dgm:presLayoutVars>
          <dgm:bulletEnabled val="1"/>
        </dgm:presLayoutVars>
      </dgm:prSet>
      <dgm:spPr/>
    </dgm:pt>
  </dgm:ptLst>
  <dgm:cxnLst>
    <dgm:cxn modelId="{79650B00-70ED-43D1-AA4D-83E28B659908}" srcId="{BF498614-CAE5-431E-A924-3A98E3DC10FF}" destId="{3F7A7492-B33B-4D60-A3ED-03E1D8F5E295}" srcOrd="0" destOrd="0" parTransId="{5211ED03-E120-4CD6-8EFE-B3551817123B}" sibTransId="{ECB5BD4E-F6D8-4DC0-98D0-4054CE482239}"/>
    <dgm:cxn modelId="{B7B24E04-7536-45D2-8633-21253EC607E8}" srcId="{BF498614-CAE5-431E-A924-3A98E3DC10FF}" destId="{0B2DE1FB-10B3-48F3-A5A7-EB72687BAA05}" srcOrd="3" destOrd="0" parTransId="{50DF9220-EF54-4327-91E3-75461DC4F845}" sibTransId="{95B9DC74-314E-4B1A-9889-27F2A79765DF}"/>
    <dgm:cxn modelId="{8137D80A-E6C8-43D8-950B-3FD3C6E29E6E}" type="presOf" srcId="{BF498614-CAE5-431E-A924-3A98E3DC10FF}" destId="{A2F1EDC2-F66A-4982-864B-D83F63662978}" srcOrd="0" destOrd="0" presId="urn:microsoft.com/office/officeart/2005/8/layout/hList1"/>
    <dgm:cxn modelId="{BAE3FF10-598A-4FB4-8725-4F5544D5DC0D}" type="presOf" srcId="{D405BA10-0600-45EA-BF9C-BEA7D619D359}" destId="{1DF66A99-08A2-4511-8F57-48E09F09EEEC}" srcOrd="0" destOrd="2" presId="urn:microsoft.com/office/officeart/2005/8/layout/hList1"/>
    <dgm:cxn modelId="{E33E9F11-0208-4560-9A7C-EE7DE92C10EC}" srcId="{BF498614-CAE5-431E-A924-3A98E3DC10FF}" destId="{5EB8E1E3-1E9E-4045-BB2A-0D749B06B71A}" srcOrd="2" destOrd="0" parTransId="{91AE5035-C72F-42F8-AC16-3145842332C8}" sibTransId="{AB5E8FD1-34A1-4C87-A1B0-23539B5C1C81}"/>
    <dgm:cxn modelId="{17ADE216-3CD3-4473-A6F0-DB11C5C10CAD}" srcId="{C740672D-DBCD-4A33-9687-F2A7855693C1}" destId="{5549E0F1-D591-41FE-912F-F852EBF84141}" srcOrd="1" destOrd="0" parTransId="{FAEC3A31-99E1-4571-ADCD-BE084450F994}" sibTransId="{9C1428A8-AC51-4DCA-8AD5-7771A03F1B50}"/>
    <dgm:cxn modelId="{EB359C2C-1B43-4A2D-B4C0-4AACA6902640}" type="presOf" srcId="{C740672D-DBCD-4A33-9687-F2A7855693C1}" destId="{96E33912-0468-4204-AC89-62C3C1F8FFB3}" srcOrd="0" destOrd="0" presId="urn:microsoft.com/office/officeart/2005/8/layout/hList1"/>
    <dgm:cxn modelId="{62F81E2D-8384-4E15-A940-48AF9D8A656F}" type="presOf" srcId="{C70F77A3-271B-4440-8626-5D2FB7389F13}" destId="{1DF66A99-08A2-4511-8F57-48E09F09EEEC}" srcOrd="0" destOrd="0" presId="urn:microsoft.com/office/officeart/2005/8/layout/hList1"/>
    <dgm:cxn modelId="{E146B72F-D535-4139-8419-9AA0E23AC42D}" type="presOf" srcId="{88A26614-0D75-4540-A679-7D3240336480}" destId="{695B804F-C389-468B-BB54-29AB15093DC5}" srcOrd="0" destOrd="0" presId="urn:microsoft.com/office/officeart/2005/8/layout/hList1"/>
    <dgm:cxn modelId="{17BB2434-0078-412D-B71E-D4E3AC3F43C4}" type="presOf" srcId="{5549E0F1-D591-41FE-912F-F852EBF84141}" destId="{1DF66A99-08A2-4511-8F57-48E09F09EEEC}" srcOrd="0" destOrd="1" presId="urn:microsoft.com/office/officeart/2005/8/layout/hList1"/>
    <dgm:cxn modelId="{DC48C449-0EBC-42DA-8182-1DFFBBAE4ADA}" srcId="{88A26614-0D75-4540-A679-7D3240336480}" destId="{BF498614-CAE5-431E-A924-3A98E3DC10FF}" srcOrd="2" destOrd="0" parTransId="{0109B73C-6508-48A5-BB66-FBDB7B8D56CC}" sibTransId="{6D659854-C577-4BCE-B669-AC00E9D8560B}"/>
    <dgm:cxn modelId="{1194FF6A-DE51-4CA0-943C-648606807786}" srcId="{6AD2BB27-2053-4733-AD21-E95DB632E18B}" destId="{7E765F22-3988-4730-9793-6890EE88F0B5}" srcOrd="1" destOrd="0" parTransId="{D55B1BEF-68CB-4915-A612-C01F95E20BB5}" sibTransId="{38561EF0-A58F-4232-9CBC-AC423F1FBDE7}"/>
    <dgm:cxn modelId="{3EC78C6B-B75D-41CC-9C7A-0692BE501C6C}" type="presOf" srcId="{6287B629-CD24-409B-ACC2-416BE5D8A97D}" destId="{728293B8-34A3-4D39-94DF-A0F2BE580968}" srcOrd="0" destOrd="2" presId="urn:microsoft.com/office/officeart/2005/8/layout/hList1"/>
    <dgm:cxn modelId="{7E858E6C-8758-4188-9511-1F05DB2B584D}" type="presOf" srcId="{3F7A7492-B33B-4D60-A3ED-03E1D8F5E295}" destId="{7D306832-3228-4A75-9732-B9E617C72EF0}" srcOrd="0" destOrd="0" presId="urn:microsoft.com/office/officeart/2005/8/layout/hList1"/>
    <dgm:cxn modelId="{9D0C595A-EDCB-4178-B2CA-CA91E94B4CFC}" type="presOf" srcId="{B6257EF6-1734-4579-BAFF-32033A4D6F5C}" destId="{7D306832-3228-4A75-9732-B9E617C72EF0}" srcOrd="0" destOrd="1" presId="urn:microsoft.com/office/officeart/2005/8/layout/hList1"/>
    <dgm:cxn modelId="{A2E50C8A-F023-4241-8B82-AB7D91952ACF}" srcId="{BF498614-CAE5-431E-A924-3A98E3DC10FF}" destId="{B6257EF6-1734-4579-BAFF-32033A4D6F5C}" srcOrd="1" destOrd="0" parTransId="{D0DCFBC2-620B-482D-9DFA-1B8F0CA5A38E}" sibTransId="{F30F759A-F79F-4759-9442-CCF8C5FDF975}"/>
    <dgm:cxn modelId="{DB295C8B-E82C-40D5-BF31-918ECA6862D0}" srcId="{6AD2BB27-2053-4733-AD21-E95DB632E18B}" destId="{F153ABED-05D1-49C5-B7F7-90D2158997F3}" srcOrd="0" destOrd="0" parTransId="{09886500-F49E-4EB3-A2CC-EB479B3561E8}" sibTransId="{E2942A38-89E4-4E18-9172-FD3F8C4B0697}"/>
    <dgm:cxn modelId="{4A52258F-91F6-4FAA-AA81-CC32BF146A29}" type="presOf" srcId="{5EB8E1E3-1E9E-4045-BB2A-0D749B06B71A}" destId="{7D306832-3228-4A75-9732-B9E617C72EF0}" srcOrd="0" destOrd="2" presId="urn:microsoft.com/office/officeart/2005/8/layout/hList1"/>
    <dgm:cxn modelId="{A4D51F90-63AE-493F-BE9B-5E618776F3EC}" type="presOf" srcId="{6AD2BB27-2053-4733-AD21-E95DB632E18B}" destId="{D2B3E980-07F1-4BA3-AE7B-912A6F8C5708}" srcOrd="0" destOrd="0" presId="urn:microsoft.com/office/officeart/2005/8/layout/hList1"/>
    <dgm:cxn modelId="{25B15DA2-8911-4C5D-97A0-F995EA637C27}" srcId="{88A26614-0D75-4540-A679-7D3240336480}" destId="{C740672D-DBCD-4A33-9687-F2A7855693C1}" srcOrd="1" destOrd="0" parTransId="{D627039E-2C64-4B7D-A6E6-F4FDE2AF43B7}" sibTransId="{B2198BB4-D5DC-4673-A991-DB42BDDF4330}"/>
    <dgm:cxn modelId="{8B9392B4-827A-4B85-BEAB-51717E755E93}" srcId="{6AD2BB27-2053-4733-AD21-E95DB632E18B}" destId="{6287B629-CD24-409B-ACC2-416BE5D8A97D}" srcOrd="2" destOrd="0" parTransId="{78A83F07-941E-44BC-B278-500396DBEA17}" sibTransId="{698D9D29-4566-4B0C-80E2-CA1A0F42ED79}"/>
    <dgm:cxn modelId="{F130D1BD-C8CE-4EDD-BA42-3C2030284CEF}" srcId="{88A26614-0D75-4540-A679-7D3240336480}" destId="{6AD2BB27-2053-4733-AD21-E95DB632E18B}" srcOrd="0" destOrd="0" parTransId="{ED77356E-50E4-4F36-9DA5-ECC2BCE840B5}" sibTransId="{1DAC7C0C-F432-41BF-AD4E-85ACC995A65D}"/>
    <dgm:cxn modelId="{E0953DC1-477E-48A4-81A0-FB8857527B3E}" srcId="{C740672D-DBCD-4A33-9687-F2A7855693C1}" destId="{C70F77A3-271B-4440-8626-5D2FB7389F13}" srcOrd="0" destOrd="0" parTransId="{9347FD30-27A3-45EF-82A7-B89C036A1E59}" sibTransId="{AECD21C2-F0E3-4D40-9A2C-43DE6BFE8394}"/>
    <dgm:cxn modelId="{A57138D7-036E-47B9-8114-E78C4A4EA9FE}" type="presOf" srcId="{7E765F22-3988-4730-9793-6890EE88F0B5}" destId="{728293B8-34A3-4D39-94DF-A0F2BE580968}" srcOrd="0" destOrd="1" presId="urn:microsoft.com/office/officeart/2005/8/layout/hList1"/>
    <dgm:cxn modelId="{7C7579DB-F031-4BA2-AC8A-CBC6E5306848}" type="presOf" srcId="{0B2DE1FB-10B3-48F3-A5A7-EB72687BAA05}" destId="{7D306832-3228-4A75-9732-B9E617C72EF0}" srcOrd="0" destOrd="3" presId="urn:microsoft.com/office/officeart/2005/8/layout/hList1"/>
    <dgm:cxn modelId="{CD7E4FF7-416E-428E-92C0-E9E41E15B37B}" type="presOf" srcId="{F153ABED-05D1-49C5-B7F7-90D2158997F3}" destId="{728293B8-34A3-4D39-94DF-A0F2BE580968}" srcOrd="0" destOrd="0" presId="urn:microsoft.com/office/officeart/2005/8/layout/hList1"/>
    <dgm:cxn modelId="{93C62AFE-3D9A-47BE-BA2A-3202BAD306A2}" srcId="{C740672D-DBCD-4A33-9687-F2A7855693C1}" destId="{D405BA10-0600-45EA-BF9C-BEA7D619D359}" srcOrd="2" destOrd="0" parTransId="{338D1B0A-0222-4B61-8FB6-B379D49B7B44}" sibTransId="{C363325E-F98F-49CB-85AA-7CC9C81A3502}"/>
    <dgm:cxn modelId="{064D6E81-28D9-4F9A-A5EA-AF6D67555BF3}" type="presParOf" srcId="{695B804F-C389-468B-BB54-29AB15093DC5}" destId="{E364D56C-9078-448D-A096-ECFF3DDB9AEC}" srcOrd="0" destOrd="0" presId="urn:microsoft.com/office/officeart/2005/8/layout/hList1"/>
    <dgm:cxn modelId="{E82157C9-FEE2-49A8-8BC1-684CCE1EA338}" type="presParOf" srcId="{E364D56C-9078-448D-A096-ECFF3DDB9AEC}" destId="{D2B3E980-07F1-4BA3-AE7B-912A6F8C5708}" srcOrd="0" destOrd="0" presId="urn:microsoft.com/office/officeart/2005/8/layout/hList1"/>
    <dgm:cxn modelId="{FEC82A68-A2F0-463D-9A1F-A4688F6DF175}" type="presParOf" srcId="{E364D56C-9078-448D-A096-ECFF3DDB9AEC}" destId="{728293B8-34A3-4D39-94DF-A0F2BE580968}" srcOrd="1" destOrd="0" presId="urn:microsoft.com/office/officeart/2005/8/layout/hList1"/>
    <dgm:cxn modelId="{478CFC2E-1A89-4821-A2E5-CBF608130D89}" type="presParOf" srcId="{695B804F-C389-468B-BB54-29AB15093DC5}" destId="{C55159A3-CC86-420F-88E9-A5CC7B58DF5C}" srcOrd="1" destOrd="0" presId="urn:microsoft.com/office/officeart/2005/8/layout/hList1"/>
    <dgm:cxn modelId="{67E35A94-9A0F-4674-B4F7-DF881CD3DCF6}" type="presParOf" srcId="{695B804F-C389-468B-BB54-29AB15093DC5}" destId="{DA8E41DA-F7B3-4582-A15C-F0DFDB3A9E06}" srcOrd="2" destOrd="0" presId="urn:microsoft.com/office/officeart/2005/8/layout/hList1"/>
    <dgm:cxn modelId="{E330A8B1-5976-4116-A954-6BFE75AA628E}" type="presParOf" srcId="{DA8E41DA-F7B3-4582-A15C-F0DFDB3A9E06}" destId="{96E33912-0468-4204-AC89-62C3C1F8FFB3}" srcOrd="0" destOrd="0" presId="urn:microsoft.com/office/officeart/2005/8/layout/hList1"/>
    <dgm:cxn modelId="{D3AC3AF3-8644-4B7B-B0E3-1712EBDA437B}" type="presParOf" srcId="{DA8E41DA-F7B3-4582-A15C-F0DFDB3A9E06}" destId="{1DF66A99-08A2-4511-8F57-48E09F09EEEC}" srcOrd="1" destOrd="0" presId="urn:microsoft.com/office/officeart/2005/8/layout/hList1"/>
    <dgm:cxn modelId="{C63761E5-D460-4D7A-86C4-6C89B6925DCA}" type="presParOf" srcId="{695B804F-C389-468B-BB54-29AB15093DC5}" destId="{4052C141-9F2D-4011-B6C4-B0FE8FEC1B86}" srcOrd="3" destOrd="0" presId="urn:microsoft.com/office/officeart/2005/8/layout/hList1"/>
    <dgm:cxn modelId="{AA51153B-8F73-4425-86F7-7BB204DB3342}" type="presParOf" srcId="{695B804F-C389-468B-BB54-29AB15093DC5}" destId="{25BE769A-ADF6-4F05-823F-2411D63823C1}" srcOrd="4" destOrd="0" presId="urn:microsoft.com/office/officeart/2005/8/layout/hList1"/>
    <dgm:cxn modelId="{05DE0919-BC68-4119-BF33-6888CEEF7FBF}" type="presParOf" srcId="{25BE769A-ADF6-4F05-823F-2411D63823C1}" destId="{A2F1EDC2-F66A-4982-864B-D83F63662978}" srcOrd="0" destOrd="0" presId="urn:microsoft.com/office/officeart/2005/8/layout/hList1"/>
    <dgm:cxn modelId="{05C5B6D7-BD5A-4E93-9CD2-660E6CBDBADD}" type="presParOf" srcId="{25BE769A-ADF6-4F05-823F-2411D63823C1}" destId="{7D306832-3228-4A75-9732-B9E617C72EF0}"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88A26614-0D75-4540-A679-7D3240336480}" type="doc">
      <dgm:prSet loTypeId="urn:microsoft.com/office/officeart/2005/8/layout/hList1" loCatId="list" qsTypeId="urn:microsoft.com/office/officeart/2005/8/quickstyle/simple1" qsCatId="simple" csTypeId="urn:microsoft.com/office/officeart/2005/8/colors/accent1_2" csCatId="accent1" phldr="1"/>
      <dgm:spPr/>
    </dgm:pt>
    <dgm:pt modelId="{6AD2BB27-2053-4733-AD21-E95DB632E18B}">
      <dgm:prSet phldrT="[Text]" custT="1"/>
      <dgm:spPr>
        <a:solidFill>
          <a:srgbClr val="033B57"/>
        </a:solidFill>
      </dgm:spPr>
      <dgm:t>
        <a:bodyPr/>
        <a:lstStyle/>
        <a:p>
          <a:r>
            <a:rPr lang="en-US" sz="3600" dirty="0"/>
            <a:t>Case 10</a:t>
          </a:r>
        </a:p>
      </dgm:t>
    </dgm:pt>
    <dgm:pt modelId="{ED77356E-50E4-4F36-9DA5-ECC2BCE840B5}" type="parTrans" cxnId="{F130D1BD-C8CE-4EDD-BA42-3C2030284CEF}">
      <dgm:prSet/>
      <dgm:spPr/>
      <dgm:t>
        <a:bodyPr/>
        <a:lstStyle/>
        <a:p>
          <a:endParaRPr lang="en-US"/>
        </a:p>
      </dgm:t>
    </dgm:pt>
    <dgm:pt modelId="{1DAC7C0C-F432-41BF-AD4E-85ACC995A65D}" type="sibTrans" cxnId="{F130D1BD-C8CE-4EDD-BA42-3C2030284CEF}">
      <dgm:prSet/>
      <dgm:spPr/>
      <dgm:t>
        <a:bodyPr/>
        <a:lstStyle/>
        <a:p>
          <a:endParaRPr lang="en-US"/>
        </a:p>
      </dgm:t>
    </dgm:pt>
    <dgm:pt modelId="{C740672D-DBCD-4A33-9687-F2A7855693C1}">
      <dgm:prSet phldrT="[Text]" custT="1"/>
      <dgm:spPr>
        <a:solidFill>
          <a:srgbClr val="033B57"/>
        </a:solidFill>
      </dgm:spPr>
      <dgm:t>
        <a:bodyPr/>
        <a:lstStyle/>
        <a:p>
          <a:r>
            <a:rPr lang="en-US" sz="3600" dirty="0"/>
            <a:t>Case 11</a:t>
          </a:r>
        </a:p>
      </dgm:t>
    </dgm:pt>
    <dgm:pt modelId="{D627039E-2C64-4B7D-A6E6-F4FDE2AF43B7}" type="parTrans" cxnId="{25B15DA2-8911-4C5D-97A0-F995EA637C27}">
      <dgm:prSet/>
      <dgm:spPr/>
      <dgm:t>
        <a:bodyPr/>
        <a:lstStyle/>
        <a:p>
          <a:endParaRPr lang="en-US"/>
        </a:p>
      </dgm:t>
    </dgm:pt>
    <dgm:pt modelId="{B2198BB4-D5DC-4673-A991-DB42BDDF4330}" type="sibTrans" cxnId="{25B15DA2-8911-4C5D-97A0-F995EA637C27}">
      <dgm:prSet/>
      <dgm:spPr/>
      <dgm:t>
        <a:bodyPr/>
        <a:lstStyle/>
        <a:p>
          <a:endParaRPr lang="en-US"/>
        </a:p>
      </dgm:t>
    </dgm:pt>
    <dgm:pt modelId="{BF498614-CAE5-431E-A924-3A98E3DC10FF}">
      <dgm:prSet phldrT="[Text]" custT="1"/>
      <dgm:spPr>
        <a:solidFill>
          <a:srgbClr val="033B57"/>
        </a:solidFill>
      </dgm:spPr>
      <dgm:t>
        <a:bodyPr/>
        <a:lstStyle/>
        <a:p>
          <a:r>
            <a:rPr lang="en-US" sz="3600" dirty="0"/>
            <a:t>Case 12</a:t>
          </a:r>
        </a:p>
      </dgm:t>
    </dgm:pt>
    <dgm:pt modelId="{0109B73C-6508-48A5-BB66-FBDB7B8D56CC}" type="parTrans" cxnId="{DC48C449-0EBC-42DA-8182-1DFFBBAE4ADA}">
      <dgm:prSet/>
      <dgm:spPr/>
      <dgm:t>
        <a:bodyPr/>
        <a:lstStyle/>
        <a:p>
          <a:endParaRPr lang="en-US"/>
        </a:p>
      </dgm:t>
    </dgm:pt>
    <dgm:pt modelId="{6D659854-C577-4BCE-B669-AC00E9D8560B}" type="sibTrans" cxnId="{DC48C449-0EBC-42DA-8182-1DFFBBAE4ADA}">
      <dgm:prSet/>
      <dgm:spPr/>
      <dgm:t>
        <a:bodyPr/>
        <a:lstStyle/>
        <a:p>
          <a:endParaRPr lang="en-US"/>
        </a:p>
      </dgm:t>
    </dgm:pt>
    <dgm:pt modelId="{F153ABED-05D1-49C5-B7F7-90D2158997F3}">
      <dgm:prSet custT="1"/>
      <dgm:spPr/>
      <dgm:t>
        <a:bodyPr/>
        <a:lstStyle/>
        <a:p>
          <a:r>
            <a:rPr lang="en-US" sz="1400" dirty="0"/>
            <a:t>Patient planning mastectomy surgery, would like to speak with former patient who had the same procedure.</a:t>
          </a:r>
        </a:p>
      </dgm:t>
    </dgm:pt>
    <dgm:pt modelId="{09886500-F49E-4EB3-A2CC-EB479B3561E8}" type="parTrans" cxnId="{DB295C8B-E82C-40D5-BF31-918ECA6862D0}">
      <dgm:prSet/>
      <dgm:spPr/>
      <dgm:t>
        <a:bodyPr/>
        <a:lstStyle/>
        <a:p>
          <a:endParaRPr lang="en-US"/>
        </a:p>
      </dgm:t>
    </dgm:pt>
    <dgm:pt modelId="{E2942A38-89E4-4E18-9172-FD3F8C4B0697}" type="sibTrans" cxnId="{DB295C8B-E82C-40D5-BF31-918ECA6862D0}">
      <dgm:prSet/>
      <dgm:spPr/>
      <dgm:t>
        <a:bodyPr/>
        <a:lstStyle/>
        <a:p>
          <a:endParaRPr lang="en-US"/>
        </a:p>
      </dgm:t>
    </dgm:pt>
    <dgm:pt modelId="{6287B629-CD24-409B-ACC2-416BE5D8A97D}">
      <dgm:prSet custT="1"/>
      <dgm:spPr/>
      <dgm:t>
        <a:bodyPr/>
        <a:lstStyle/>
        <a:p>
          <a:r>
            <a:rPr lang="en-US" sz="1400" b="1" dirty="0"/>
            <a:t>ACTION: Work with surgeon to identify former patient; contact former patient and ask if she would like to participate: contact current patient former patient’s contact info.</a:t>
          </a:r>
          <a:endParaRPr lang="en-US" sz="1400" dirty="0"/>
        </a:p>
      </dgm:t>
    </dgm:pt>
    <dgm:pt modelId="{78A83F07-941E-44BC-B278-500396DBEA17}" type="parTrans" cxnId="{8B9392B4-827A-4B85-BEAB-51717E755E93}">
      <dgm:prSet/>
      <dgm:spPr/>
      <dgm:t>
        <a:bodyPr/>
        <a:lstStyle/>
        <a:p>
          <a:endParaRPr lang="en-US"/>
        </a:p>
      </dgm:t>
    </dgm:pt>
    <dgm:pt modelId="{698D9D29-4566-4B0C-80E2-CA1A0F42ED79}" type="sibTrans" cxnId="{8B9392B4-827A-4B85-BEAB-51717E755E93}">
      <dgm:prSet/>
      <dgm:spPr/>
      <dgm:t>
        <a:bodyPr/>
        <a:lstStyle/>
        <a:p>
          <a:endParaRPr lang="en-US"/>
        </a:p>
      </dgm:t>
    </dgm:pt>
    <dgm:pt modelId="{7E765F22-3988-4730-9793-6890EE88F0B5}">
      <dgm:prSet custT="1"/>
      <dgm:spPr/>
      <dgm:t>
        <a:bodyPr/>
        <a:lstStyle/>
        <a:p>
          <a:endParaRPr lang="en-US" sz="1400" dirty="0"/>
        </a:p>
      </dgm:t>
    </dgm:pt>
    <dgm:pt modelId="{D55B1BEF-68CB-4915-A612-C01F95E20BB5}" type="parTrans" cxnId="{1194FF6A-DE51-4CA0-943C-648606807786}">
      <dgm:prSet/>
      <dgm:spPr/>
      <dgm:t>
        <a:bodyPr/>
        <a:lstStyle/>
        <a:p>
          <a:endParaRPr lang="en-US"/>
        </a:p>
      </dgm:t>
    </dgm:pt>
    <dgm:pt modelId="{38561EF0-A58F-4232-9CBC-AC423F1FBDE7}" type="sibTrans" cxnId="{1194FF6A-DE51-4CA0-943C-648606807786}">
      <dgm:prSet/>
      <dgm:spPr/>
      <dgm:t>
        <a:bodyPr/>
        <a:lstStyle/>
        <a:p>
          <a:endParaRPr lang="en-US"/>
        </a:p>
      </dgm:t>
    </dgm:pt>
    <dgm:pt modelId="{C70F77A3-271B-4440-8626-5D2FB7389F13}">
      <dgm:prSet custT="1"/>
      <dgm:spPr/>
      <dgm:t>
        <a:bodyPr/>
        <a:lstStyle/>
        <a:p>
          <a:r>
            <a:rPr lang="en-US" sz="1400" dirty="0"/>
            <a:t>Patient needs documentation for employer regarding her ability to work.</a:t>
          </a:r>
        </a:p>
      </dgm:t>
    </dgm:pt>
    <dgm:pt modelId="{9347FD30-27A3-45EF-82A7-B89C036A1E59}" type="parTrans" cxnId="{E0953DC1-477E-48A4-81A0-FB8857527B3E}">
      <dgm:prSet/>
      <dgm:spPr/>
      <dgm:t>
        <a:bodyPr/>
        <a:lstStyle/>
        <a:p>
          <a:endParaRPr lang="en-US"/>
        </a:p>
      </dgm:t>
    </dgm:pt>
    <dgm:pt modelId="{AECD21C2-F0E3-4D40-9A2C-43DE6BFE8394}" type="sibTrans" cxnId="{E0953DC1-477E-48A4-81A0-FB8857527B3E}">
      <dgm:prSet/>
      <dgm:spPr/>
      <dgm:t>
        <a:bodyPr/>
        <a:lstStyle/>
        <a:p>
          <a:endParaRPr lang="en-US"/>
        </a:p>
      </dgm:t>
    </dgm:pt>
    <dgm:pt modelId="{D405BA10-0600-45EA-BF9C-BEA7D619D359}">
      <dgm:prSet custT="1"/>
      <dgm:spPr/>
      <dgm:t>
        <a:bodyPr/>
        <a:lstStyle/>
        <a:p>
          <a:r>
            <a:rPr lang="en-US" sz="1400" b="1" dirty="0"/>
            <a:t>ACTION: Create letter from surgeon to patient’s employer; get letter signed &amp; fax letter to patient’s employer; scan letter to EMR.</a:t>
          </a:r>
          <a:endParaRPr lang="en-US" sz="1400" dirty="0"/>
        </a:p>
      </dgm:t>
    </dgm:pt>
    <dgm:pt modelId="{338D1B0A-0222-4B61-8FB6-B379D49B7B44}" type="parTrans" cxnId="{93C62AFE-3D9A-47BE-BA2A-3202BAD306A2}">
      <dgm:prSet/>
      <dgm:spPr/>
      <dgm:t>
        <a:bodyPr/>
        <a:lstStyle/>
        <a:p>
          <a:endParaRPr lang="en-US"/>
        </a:p>
      </dgm:t>
    </dgm:pt>
    <dgm:pt modelId="{C363325E-F98F-49CB-85AA-7CC9C81A3502}" type="sibTrans" cxnId="{93C62AFE-3D9A-47BE-BA2A-3202BAD306A2}">
      <dgm:prSet/>
      <dgm:spPr/>
      <dgm:t>
        <a:bodyPr/>
        <a:lstStyle/>
        <a:p>
          <a:endParaRPr lang="en-US"/>
        </a:p>
      </dgm:t>
    </dgm:pt>
    <dgm:pt modelId="{5549E0F1-D591-41FE-912F-F852EBF84141}">
      <dgm:prSet custT="1"/>
      <dgm:spPr/>
      <dgm:t>
        <a:bodyPr/>
        <a:lstStyle/>
        <a:p>
          <a:endParaRPr lang="en-US" sz="1400" dirty="0"/>
        </a:p>
      </dgm:t>
    </dgm:pt>
    <dgm:pt modelId="{FAEC3A31-99E1-4571-ADCD-BE084450F994}" type="parTrans" cxnId="{17ADE216-3CD3-4473-A6F0-DB11C5C10CAD}">
      <dgm:prSet/>
      <dgm:spPr/>
      <dgm:t>
        <a:bodyPr/>
        <a:lstStyle/>
        <a:p>
          <a:endParaRPr lang="en-US"/>
        </a:p>
      </dgm:t>
    </dgm:pt>
    <dgm:pt modelId="{9C1428A8-AC51-4DCA-8AD5-7771A03F1B50}" type="sibTrans" cxnId="{17ADE216-3CD3-4473-A6F0-DB11C5C10CAD}">
      <dgm:prSet/>
      <dgm:spPr/>
      <dgm:t>
        <a:bodyPr/>
        <a:lstStyle/>
        <a:p>
          <a:endParaRPr lang="en-US"/>
        </a:p>
      </dgm:t>
    </dgm:pt>
    <dgm:pt modelId="{3F7A7492-B33B-4D60-A3ED-03E1D8F5E295}">
      <dgm:prSet custT="1"/>
      <dgm:spPr/>
      <dgm:t>
        <a:bodyPr/>
        <a:lstStyle/>
        <a:p>
          <a:r>
            <a:rPr lang="en-US" sz="1400" dirty="0"/>
            <a:t>Patient lives far away and would like a consult with radiation on the same day as her appointment with surgeon.</a:t>
          </a:r>
        </a:p>
      </dgm:t>
    </dgm:pt>
    <dgm:pt modelId="{5211ED03-E120-4CD6-8EFE-B3551817123B}" type="parTrans" cxnId="{79650B00-70ED-43D1-AA4D-83E28B659908}">
      <dgm:prSet/>
      <dgm:spPr/>
      <dgm:t>
        <a:bodyPr/>
        <a:lstStyle/>
        <a:p>
          <a:endParaRPr lang="en-US"/>
        </a:p>
      </dgm:t>
    </dgm:pt>
    <dgm:pt modelId="{ECB5BD4E-F6D8-4DC0-98D0-4054CE482239}" type="sibTrans" cxnId="{79650B00-70ED-43D1-AA4D-83E28B659908}">
      <dgm:prSet/>
      <dgm:spPr/>
      <dgm:t>
        <a:bodyPr/>
        <a:lstStyle/>
        <a:p>
          <a:endParaRPr lang="en-US"/>
        </a:p>
      </dgm:t>
    </dgm:pt>
    <dgm:pt modelId="{5EB8E1E3-1E9E-4045-BB2A-0D749B06B71A}">
      <dgm:prSet custT="1"/>
      <dgm:spPr/>
      <dgm:t>
        <a:bodyPr/>
        <a:lstStyle/>
        <a:p>
          <a:r>
            <a:rPr lang="en-US" sz="1400" b="1" dirty="0"/>
            <a:t>ACTION: Assist patient with scheduling appointment; call patient back with info</a:t>
          </a:r>
          <a:r>
            <a:rPr lang="en-US" sz="1200" b="1" dirty="0"/>
            <a:t>. </a:t>
          </a:r>
          <a:endParaRPr lang="en-US" sz="1200" dirty="0"/>
        </a:p>
      </dgm:t>
    </dgm:pt>
    <dgm:pt modelId="{91AE5035-C72F-42F8-AC16-3145842332C8}" type="parTrans" cxnId="{E33E9F11-0208-4560-9A7C-EE7DE92C10EC}">
      <dgm:prSet/>
      <dgm:spPr/>
      <dgm:t>
        <a:bodyPr/>
        <a:lstStyle/>
        <a:p>
          <a:endParaRPr lang="en-US"/>
        </a:p>
      </dgm:t>
    </dgm:pt>
    <dgm:pt modelId="{AB5E8FD1-34A1-4C87-A1B0-23539B5C1C81}" type="sibTrans" cxnId="{E33E9F11-0208-4560-9A7C-EE7DE92C10EC}">
      <dgm:prSet/>
      <dgm:spPr/>
      <dgm:t>
        <a:bodyPr/>
        <a:lstStyle/>
        <a:p>
          <a:endParaRPr lang="en-US"/>
        </a:p>
      </dgm:t>
    </dgm:pt>
    <dgm:pt modelId="{B6257EF6-1734-4579-BAFF-32033A4D6F5C}">
      <dgm:prSet custT="1"/>
      <dgm:spPr/>
      <dgm:t>
        <a:bodyPr/>
        <a:lstStyle/>
        <a:p>
          <a:endParaRPr lang="en-US" sz="1400" dirty="0"/>
        </a:p>
      </dgm:t>
    </dgm:pt>
    <dgm:pt modelId="{D0DCFBC2-620B-482D-9DFA-1B8F0CA5A38E}" type="parTrans" cxnId="{A2E50C8A-F023-4241-8B82-AB7D91952ACF}">
      <dgm:prSet/>
      <dgm:spPr/>
      <dgm:t>
        <a:bodyPr/>
        <a:lstStyle/>
        <a:p>
          <a:endParaRPr lang="en-US"/>
        </a:p>
      </dgm:t>
    </dgm:pt>
    <dgm:pt modelId="{F30F759A-F79F-4759-9442-CCF8C5FDF975}" type="sibTrans" cxnId="{A2E50C8A-F023-4241-8B82-AB7D91952ACF}">
      <dgm:prSet/>
      <dgm:spPr/>
      <dgm:t>
        <a:bodyPr/>
        <a:lstStyle/>
        <a:p>
          <a:endParaRPr lang="en-US"/>
        </a:p>
      </dgm:t>
    </dgm:pt>
    <dgm:pt modelId="{5A0B6CFF-B851-494F-8BFD-38DE75DE7BA1}" type="pres">
      <dgm:prSet presAssocID="{88A26614-0D75-4540-A679-7D3240336480}" presName="Name0" presStyleCnt="0">
        <dgm:presLayoutVars>
          <dgm:dir/>
          <dgm:animLvl val="lvl"/>
          <dgm:resizeHandles val="exact"/>
        </dgm:presLayoutVars>
      </dgm:prSet>
      <dgm:spPr/>
    </dgm:pt>
    <dgm:pt modelId="{14EADF2C-8FD3-4844-8B47-1C15A5480C23}" type="pres">
      <dgm:prSet presAssocID="{6AD2BB27-2053-4733-AD21-E95DB632E18B}" presName="composite" presStyleCnt="0"/>
      <dgm:spPr/>
    </dgm:pt>
    <dgm:pt modelId="{76BF8BCB-5FC3-4EE7-854E-90EEE40E98DD}" type="pres">
      <dgm:prSet presAssocID="{6AD2BB27-2053-4733-AD21-E95DB632E18B}" presName="parTx" presStyleLbl="alignNode1" presStyleIdx="0" presStyleCnt="3">
        <dgm:presLayoutVars>
          <dgm:chMax val="0"/>
          <dgm:chPref val="0"/>
          <dgm:bulletEnabled val="1"/>
        </dgm:presLayoutVars>
      </dgm:prSet>
      <dgm:spPr/>
    </dgm:pt>
    <dgm:pt modelId="{8B10AAD8-8F60-47FC-AC39-5960C391A529}" type="pres">
      <dgm:prSet presAssocID="{6AD2BB27-2053-4733-AD21-E95DB632E18B}" presName="desTx" presStyleLbl="alignAccFollowNode1" presStyleIdx="0" presStyleCnt="3">
        <dgm:presLayoutVars>
          <dgm:bulletEnabled val="1"/>
        </dgm:presLayoutVars>
      </dgm:prSet>
      <dgm:spPr/>
    </dgm:pt>
    <dgm:pt modelId="{6338C4E3-846C-4AC3-BCBB-C07D0180F20D}" type="pres">
      <dgm:prSet presAssocID="{1DAC7C0C-F432-41BF-AD4E-85ACC995A65D}" presName="space" presStyleCnt="0"/>
      <dgm:spPr/>
    </dgm:pt>
    <dgm:pt modelId="{9C1B8E7C-D067-42D6-B86F-DF35FF6BEAB5}" type="pres">
      <dgm:prSet presAssocID="{C740672D-DBCD-4A33-9687-F2A7855693C1}" presName="composite" presStyleCnt="0"/>
      <dgm:spPr/>
    </dgm:pt>
    <dgm:pt modelId="{E18B017E-87ED-4F7D-A632-577701C011EE}" type="pres">
      <dgm:prSet presAssocID="{C740672D-DBCD-4A33-9687-F2A7855693C1}" presName="parTx" presStyleLbl="alignNode1" presStyleIdx="1" presStyleCnt="3">
        <dgm:presLayoutVars>
          <dgm:chMax val="0"/>
          <dgm:chPref val="0"/>
          <dgm:bulletEnabled val="1"/>
        </dgm:presLayoutVars>
      </dgm:prSet>
      <dgm:spPr/>
    </dgm:pt>
    <dgm:pt modelId="{6031B24C-2E51-4C81-A514-D5B2383A636E}" type="pres">
      <dgm:prSet presAssocID="{C740672D-DBCD-4A33-9687-F2A7855693C1}" presName="desTx" presStyleLbl="alignAccFollowNode1" presStyleIdx="1" presStyleCnt="3">
        <dgm:presLayoutVars>
          <dgm:bulletEnabled val="1"/>
        </dgm:presLayoutVars>
      </dgm:prSet>
      <dgm:spPr/>
    </dgm:pt>
    <dgm:pt modelId="{F08C95E4-7859-4654-BBA6-2FBC0A34671D}" type="pres">
      <dgm:prSet presAssocID="{B2198BB4-D5DC-4673-A991-DB42BDDF4330}" presName="space" presStyleCnt="0"/>
      <dgm:spPr/>
    </dgm:pt>
    <dgm:pt modelId="{E17046AF-ED8A-4F81-BC71-1D263564E917}" type="pres">
      <dgm:prSet presAssocID="{BF498614-CAE5-431E-A924-3A98E3DC10FF}" presName="composite" presStyleCnt="0"/>
      <dgm:spPr/>
    </dgm:pt>
    <dgm:pt modelId="{0505FDBA-7CFE-49E8-9B62-8DFF8AC9E09F}" type="pres">
      <dgm:prSet presAssocID="{BF498614-CAE5-431E-A924-3A98E3DC10FF}" presName="parTx" presStyleLbl="alignNode1" presStyleIdx="2" presStyleCnt="3">
        <dgm:presLayoutVars>
          <dgm:chMax val="0"/>
          <dgm:chPref val="0"/>
          <dgm:bulletEnabled val="1"/>
        </dgm:presLayoutVars>
      </dgm:prSet>
      <dgm:spPr/>
    </dgm:pt>
    <dgm:pt modelId="{FC36CA44-822E-49A7-8A2D-46F9122EAB1E}" type="pres">
      <dgm:prSet presAssocID="{BF498614-CAE5-431E-A924-3A98E3DC10FF}" presName="desTx" presStyleLbl="alignAccFollowNode1" presStyleIdx="2" presStyleCnt="3">
        <dgm:presLayoutVars>
          <dgm:bulletEnabled val="1"/>
        </dgm:presLayoutVars>
      </dgm:prSet>
      <dgm:spPr/>
    </dgm:pt>
  </dgm:ptLst>
  <dgm:cxnLst>
    <dgm:cxn modelId="{79650B00-70ED-43D1-AA4D-83E28B659908}" srcId="{BF498614-CAE5-431E-A924-3A98E3DC10FF}" destId="{3F7A7492-B33B-4D60-A3ED-03E1D8F5E295}" srcOrd="0" destOrd="0" parTransId="{5211ED03-E120-4CD6-8EFE-B3551817123B}" sibTransId="{ECB5BD4E-F6D8-4DC0-98D0-4054CE482239}"/>
    <dgm:cxn modelId="{26F00F0E-21AC-4A70-91E7-0F794275625F}" type="presOf" srcId="{3F7A7492-B33B-4D60-A3ED-03E1D8F5E295}" destId="{FC36CA44-822E-49A7-8A2D-46F9122EAB1E}" srcOrd="0" destOrd="0" presId="urn:microsoft.com/office/officeart/2005/8/layout/hList1"/>
    <dgm:cxn modelId="{E33E9F11-0208-4560-9A7C-EE7DE92C10EC}" srcId="{BF498614-CAE5-431E-A924-3A98E3DC10FF}" destId="{5EB8E1E3-1E9E-4045-BB2A-0D749B06B71A}" srcOrd="2" destOrd="0" parTransId="{91AE5035-C72F-42F8-AC16-3145842332C8}" sibTransId="{AB5E8FD1-34A1-4C87-A1B0-23539B5C1C81}"/>
    <dgm:cxn modelId="{8D64F811-9650-4521-8EEC-BF65A0EA5807}" type="presOf" srcId="{6287B629-CD24-409B-ACC2-416BE5D8A97D}" destId="{8B10AAD8-8F60-47FC-AC39-5960C391A529}" srcOrd="0" destOrd="2" presId="urn:microsoft.com/office/officeart/2005/8/layout/hList1"/>
    <dgm:cxn modelId="{17ADE216-3CD3-4473-A6F0-DB11C5C10CAD}" srcId="{C740672D-DBCD-4A33-9687-F2A7855693C1}" destId="{5549E0F1-D591-41FE-912F-F852EBF84141}" srcOrd="1" destOrd="0" parTransId="{FAEC3A31-99E1-4571-ADCD-BE084450F994}" sibTransId="{9C1428A8-AC51-4DCA-8AD5-7771A03F1B50}"/>
    <dgm:cxn modelId="{7F0B285B-7EED-4479-B9F9-DAEC416545FA}" type="presOf" srcId="{C70F77A3-271B-4440-8626-5D2FB7389F13}" destId="{6031B24C-2E51-4C81-A514-D5B2383A636E}" srcOrd="0" destOrd="0" presId="urn:microsoft.com/office/officeart/2005/8/layout/hList1"/>
    <dgm:cxn modelId="{51F57462-05FB-4063-9F28-480C77E69DA7}" type="presOf" srcId="{6AD2BB27-2053-4733-AD21-E95DB632E18B}" destId="{76BF8BCB-5FC3-4EE7-854E-90EEE40E98DD}" srcOrd="0" destOrd="0" presId="urn:microsoft.com/office/officeart/2005/8/layout/hList1"/>
    <dgm:cxn modelId="{CB2BF064-B6F0-4462-9464-9B8FEB5F5493}" type="presOf" srcId="{F153ABED-05D1-49C5-B7F7-90D2158997F3}" destId="{8B10AAD8-8F60-47FC-AC39-5960C391A529}" srcOrd="0" destOrd="0" presId="urn:microsoft.com/office/officeart/2005/8/layout/hList1"/>
    <dgm:cxn modelId="{84D26E46-362A-4D7F-A5DD-F5D4AC8DDF33}" type="presOf" srcId="{7E765F22-3988-4730-9793-6890EE88F0B5}" destId="{8B10AAD8-8F60-47FC-AC39-5960C391A529}" srcOrd="0" destOrd="1" presId="urn:microsoft.com/office/officeart/2005/8/layout/hList1"/>
    <dgm:cxn modelId="{DC48C449-0EBC-42DA-8182-1DFFBBAE4ADA}" srcId="{88A26614-0D75-4540-A679-7D3240336480}" destId="{BF498614-CAE5-431E-A924-3A98E3DC10FF}" srcOrd="2" destOrd="0" parTransId="{0109B73C-6508-48A5-BB66-FBDB7B8D56CC}" sibTransId="{6D659854-C577-4BCE-B669-AC00E9D8560B}"/>
    <dgm:cxn modelId="{1194FF6A-DE51-4CA0-943C-648606807786}" srcId="{6AD2BB27-2053-4733-AD21-E95DB632E18B}" destId="{7E765F22-3988-4730-9793-6890EE88F0B5}" srcOrd="1" destOrd="0" parTransId="{D55B1BEF-68CB-4915-A612-C01F95E20BB5}" sibTransId="{38561EF0-A58F-4232-9CBC-AC423F1FBDE7}"/>
    <dgm:cxn modelId="{CEAA7355-429E-4EE4-B9EF-F6A8DBD20CDA}" type="presOf" srcId="{B6257EF6-1734-4579-BAFF-32033A4D6F5C}" destId="{FC36CA44-822E-49A7-8A2D-46F9122EAB1E}" srcOrd="0" destOrd="1" presId="urn:microsoft.com/office/officeart/2005/8/layout/hList1"/>
    <dgm:cxn modelId="{260A4F7F-6EB5-4E01-8FBA-893BD545734D}" type="presOf" srcId="{D405BA10-0600-45EA-BF9C-BEA7D619D359}" destId="{6031B24C-2E51-4C81-A514-D5B2383A636E}" srcOrd="0" destOrd="2" presId="urn:microsoft.com/office/officeart/2005/8/layout/hList1"/>
    <dgm:cxn modelId="{A2E50C8A-F023-4241-8B82-AB7D91952ACF}" srcId="{BF498614-CAE5-431E-A924-3A98E3DC10FF}" destId="{B6257EF6-1734-4579-BAFF-32033A4D6F5C}" srcOrd="1" destOrd="0" parTransId="{D0DCFBC2-620B-482D-9DFA-1B8F0CA5A38E}" sibTransId="{F30F759A-F79F-4759-9442-CCF8C5FDF975}"/>
    <dgm:cxn modelId="{DB295C8B-E82C-40D5-BF31-918ECA6862D0}" srcId="{6AD2BB27-2053-4733-AD21-E95DB632E18B}" destId="{F153ABED-05D1-49C5-B7F7-90D2158997F3}" srcOrd="0" destOrd="0" parTransId="{09886500-F49E-4EB3-A2CC-EB479B3561E8}" sibTransId="{E2942A38-89E4-4E18-9172-FD3F8C4B0697}"/>
    <dgm:cxn modelId="{2469B999-2106-4A14-B814-B848B27166E8}" type="presOf" srcId="{5549E0F1-D591-41FE-912F-F852EBF84141}" destId="{6031B24C-2E51-4C81-A514-D5B2383A636E}" srcOrd="0" destOrd="1" presId="urn:microsoft.com/office/officeart/2005/8/layout/hList1"/>
    <dgm:cxn modelId="{BB3C219B-E81E-4003-BB2A-E1650CF7D597}" type="presOf" srcId="{BF498614-CAE5-431E-A924-3A98E3DC10FF}" destId="{0505FDBA-7CFE-49E8-9B62-8DFF8AC9E09F}" srcOrd="0" destOrd="0" presId="urn:microsoft.com/office/officeart/2005/8/layout/hList1"/>
    <dgm:cxn modelId="{25B15DA2-8911-4C5D-97A0-F995EA637C27}" srcId="{88A26614-0D75-4540-A679-7D3240336480}" destId="{C740672D-DBCD-4A33-9687-F2A7855693C1}" srcOrd="1" destOrd="0" parTransId="{D627039E-2C64-4B7D-A6E6-F4FDE2AF43B7}" sibTransId="{B2198BB4-D5DC-4673-A991-DB42BDDF4330}"/>
    <dgm:cxn modelId="{8B9392B4-827A-4B85-BEAB-51717E755E93}" srcId="{6AD2BB27-2053-4733-AD21-E95DB632E18B}" destId="{6287B629-CD24-409B-ACC2-416BE5D8A97D}" srcOrd="2" destOrd="0" parTransId="{78A83F07-941E-44BC-B278-500396DBEA17}" sibTransId="{698D9D29-4566-4B0C-80E2-CA1A0F42ED79}"/>
    <dgm:cxn modelId="{F130D1BD-C8CE-4EDD-BA42-3C2030284CEF}" srcId="{88A26614-0D75-4540-A679-7D3240336480}" destId="{6AD2BB27-2053-4733-AD21-E95DB632E18B}" srcOrd="0" destOrd="0" parTransId="{ED77356E-50E4-4F36-9DA5-ECC2BCE840B5}" sibTransId="{1DAC7C0C-F432-41BF-AD4E-85ACC995A65D}"/>
    <dgm:cxn modelId="{E0953DC1-477E-48A4-81A0-FB8857527B3E}" srcId="{C740672D-DBCD-4A33-9687-F2A7855693C1}" destId="{C70F77A3-271B-4440-8626-5D2FB7389F13}" srcOrd="0" destOrd="0" parTransId="{9347FD30-27A3-45EF-82A7-B89C036A1E59}" sibTransId="{AECD21C2-F0E3-4D40-9A2C-43DE6BFE8394}"/>
    <dgm:cxn modelId="{4CCC3FC2-85E6-4C4F-A156-D400E9E9CB3A}" type="presOf" srcId="{C740672D-DBCD-4A33-9687-F2A7855693C1}" destId="{E18B017E-87ED-4F7D-A632-577701C011EE}" srcOrd="0" destOrd="0" presId="urn:microsoft.com/office/officeart/2005/8/layout/hList1"/>
    <dgm:cxn modelId="{E43B14D0-1B5B-4C91-878B-C90B1A87CF51}" type="presOf" srcId="{88A26614-0D75-4540-A679-7D3240336480}" destId="{5A0B6CFF-B851-494F-8BFD-38DE75DE7BA1}" srcOrd="0" destOrd="0" presId="urn:microsoft.com/office/officeart/2005/8/layout/hList1"/>
    <dgm:cxn modelId="{772FCBEC-76E7-4FAA-B52C-E537BD5319A4}" type="presOf" srcId="{5EB8E1E3-1E9E-4045-BB2A-0D749B06B71A}" destId="{FC36CA44-822E-49A7-8A2D-46F9122EAB1E}" srcOrd="0" destOrd="2" presId="urn:microsoft.com/office/officeart/2005/8/layout/hList1"/>
    <dgm:cxn modelId="{93C62AFE-3D9A-47BE-BA2A-3202BAD306A2}" srcId="{C740672D-DBCD-4A33-9687-F2A7855693C1}" destId="{D405BA10-0600-45EA-BF9C-BEA7D619D359}" srcOrd="2" destOrd="0" parTransId="{338D1B0A-0222-4B61-8FB6-B379D49B7B44}" sibTransId="{C363325E-F98F-49CB-85AA-7CC9C81A3502}"/>
    <dgm:cxn modelId="{275A5CF9-044C-42B0-B6EA-9D3E06E6FB52}" type="presParOf" srcId="{5A0B6CFF-B851-494F-8BFD-38DE75DE7BA1}" destId="{14EADF2C-8FD3-4844-8B47-1C15A5480C23}" srcOrd="0" destOrd="0" presId="urn:microsoft.com/office/officeart/2005/8/layout/hList1"/>
    <dgm:cxn modelId="{B9EE33F3-A74F-4F2C-B1CC-7BF1502FD172}" type="presParOf" srcId="{14EADF2C-8FD3-4844-8B47-1C15A5480C23}" destId="{76BF8BCB-5FC3-4EE7-854E-90EEE40E98DD}" srcOrd="0" destOrd="0" presId="urn:microsoft.com/office/officeart/2005/8/layout/hList1"/>
    <dgm:cxn modelId="{29B92CA8-C6B0-4E1A-8029-46A7E52896A8}" type="presParOf" srcId="{14EADF2C-8FD3-4844-8B47-1C15A5480C23}" destId="{8B10AAD8-8F60-47FC-AC39-5960C391A529}" srcOrd="1" destOrd="0" presId="urn:microsoft.com/office/officeart/2005/8/layout/hList1"/>
    <dgm:cxn modelId="{FAB2A91E-9CDD-4784-BA45-AB46B337FF87}" type="presParOf" srcId="{5A0B6CFF-B851-494F-8BFD-38DE75DE7BA1}" destId="{6338C4E3-846C-4AC3-BCBB-C07D0180F20D}" srcOrd="1" destOrd="0" presId="urn:microsoft.com/office/officeart/2005/8/layout/hList1"/>
    <dgm:cxn modelId="{66E223E0-D52E-4151-B2F2-6852E2CE1326}" type="presParOf" srcId="{5A0B6CFF-B851-494F-8BFD-38DE75DE7BA1}" destId="{9C1B8E7C-D067-42D6-B86F-DF35FF6BEAB5}" srcOrd="2" destOrd="0" presId="urn:microsoft.com/office/officeart/2005/8/layout/hList1"/>
    <dgm:cxn modelId="{BC64D21A-B92E-4B62-959F-E6D809FD673F}" type="presParOf" srcId="{9C1B8E7C-D067-42D6-B86F-DF35FF6BEAB5}" destId="{E18B017E-87ED-4F7D-A632-577701C011EE}" srcOrd="0" destOrd="0" presId="urn:microsoft.com/office/officeart/2005/8/layout/hList1"/>
    <dgm:cxn modelId="{821BE4FD-017E-44A6-B84A-AF58D6559B47}" type="presParOf" srcId="{9C1B8E7C-D067-42D6-B86F-DF35FF6BEAB5}" destId="{6031B24C-2E51-4C81-A514-D5B2383A636E}" srcOrd="1" destOrd="0" presId="urn:microsoft.com/office/officeart/2005/8/layout/hList1"/>
    <dgm:cxn modelId="{D217BF31-8766-4ED7-92EB-36D26B31CB94}" type="presParOf" srcId="{5A0B6CFF-B851-494F-8BFD-38DE75DE7BA1}" destId="{F08C95E4-7859-4654-BBA6-2FBC0A34671D}" srcOrd="3" destOrd="0" presId="urn:microsoft.com/office/officeart/2005/8/layout/hList1"/>
    <dgm:cxn modelId="{F7E21E7B-1943-45DC-85D1-6840A6C5C1F9}" type="presParOf" srcId="{5A0B6CFF-B851-494F-8BFD-38DE75DE7BA1}" destId="{E17046AF-ED8A-4F81-BC71-1D263564E917}" srcOrd="4" destOrd="0" presId="urn:microsoft.com/office/officeart/2005/8/layout/hList1"/>
    <dgm:cxn modelId="{EE46F1F4-CA5A-4E77-9703-E0162F6BD117}" type="presParOf" srcId="{E17046AF-ED8A-4F81-BC71-1D263564E917}" destId="{0505FDBA-7CFE-49E8-9B62-8DFF8AC9E09F}" srcOrd="0" destOrd="0" presId="urn:microsoft.com/office/officeart/2005/8/layout/hList1"/>
    <dgm:cxn modelId="{7AA81692-C097-486B-B237-1F900E8D3C0A}" type="presParOf" srcId="{E17046AF-ED8A-4F81-BC71-1D263564E917}" destId="{FC36CA44-822E-49A7-8A2D-46F9122EAB1E}"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8708EB0A-1D07-4FE8-A889-A9381D8EC4CE}" type="doc">
      <dgm:prSet loTypeId="urn:microsoft.com/office/officeart/2005/8/layout/hList1" loCatId="list" qsTypeId="urn:microsoft.com/office/officeart/2005/8/quickstyle/simple1" qsCatId="simple" csTypeId="urn:microsoft.com/office/officeart/2005/8/colors/accent1_2" csCatId="accent1" phldr="1"/>
      <dgm:spPr/>
    </dgm:pt>
    <dgm:pt modelId="{CA6FE16C-E8B5-44A4-97C0-B491CBFB831B}">
      <dgm:prSet phldrT="[Text]" custT="1"/>
      <dgm:spPr>
        <a:solidFill>
          <a:srgbClr val="033B57"/>
        </a:solidFill>
      </dgm:spPr>
      <dgm:t>
        <a:bodyPr/>
        <a:lstStyle/>
        <a:p>
          <a:r>
            <a:rPr lang="en-US" sz="3600" dirty="0"/>
            <a:t>Case 13</a:t>
          </a:r>
        </a:p>
      </dgm:t>
    </dgm:pt>
    <dgm:pt modelId="{6B215572-9D88-47B5-960E-D119871DA631}" type="parTrans" cxnId="{7262C05D-6147-49BA-BCD3-94D065585219}">
      <dgm:prSet/>
      <dgm:spPr/>
      <dgm:t>
        <a:bodyPr/>
        <a:lstStyle/>
        <a:p>
          <a:endParaRPr lang="en-US"/>
        </a:p>
      </dgm:t>
    </dgm:pt>
    <dgm:pt modelId="{F054161B-77A7-4486-A13A-2D7CE11C89DD}" type="sibTrans" cxnId="{7262C05D-6147-49BA-BCD3-94D065585219}">
      <dgm:prSet/>
      <dgm:spPr/>
      <dgm:t>
        <a:bodyPr/>
        <a:lstStyle/>
        <a:p>
          <a:endParaRPr lang="en-US"/>
        </a:p>
      </dgm:t>
    </dgm:pt>
    <dgm:pt modelId="{98A97382-7E5E-45F6-AF6B-4252306ED01D}">
      <dgm:prSet phldrT="[Text]" custT="1"/>
      <dgm:spPr>
        <a:solidFill>
          <a:srgbClr val="033B57"/>
        </a:solidFill>
      </dgm:spPr>
      <dgm:t>
        <a:bodyPr/>
        <a:lstStyle/>
        <a:p>
          <a:r>
            <a:rPr lang="en-US" sz="3600" dirty="0"/>
            <a:t>Case 14</a:t>
          </a:r>
        </a:p>
      </dgm:t>
    </dgm:pt>
    <dgm:pt modelId="{281A9A54-101B-42F8-8046-46B438B08F02}" type="parTrans" cxnId="{F2628C04-6930-4078-A249-13015594D9ED}">
      <dgm:prSet/>
      <dgm:spPr/>
      <dgm:t>
        <a:bodyPr/>
        <a:lstStyle/>
        <a:p>
          <a:endParaRPr lang="en-US"/>
        </a:p>
      </dgm:t>
    </dgm:pt>
    <dgm:pt modelId="{DB6661A0-A180-4E16-9FCA-180E1120D7CC}" type="sibTrans" cxnId="{F2628C04-6930-4078-A249-13015594D9ED}">
      <dgm:prSet/>
      <dgm:spPr/>
      <dgm:t>
        <a:bodyPr/>
        <a:lstStyle/>
        <a:p>
          <a:endParaRPr lang="en-US"/>
        </a:p>
      </dgm:t>
    </dgm:pt>
    <dgm:pt modelId="{33775F8F-A8E5-4623-BAD1-251DC6A66756}">
      <dgm:prSet custT="1"/>
      <dgm:spPr/>
      <dgm:t>
        <a:bodyPr/>
        <a:lstStyle/>
        <a:p>
          <a:r>
            <a:rPr lang="en-US" sz="1400" dirty="0"/>
            <a:t>Referral from medical oncologist for patient to see dietitian.</a:t>
          </a:r>
        </a:p>
      </dgm:t>
    </dgm:pt>
    <dgm:pt modelId="{5EB64896-D246-4E4F-AC48-23052CC2E45C}" type="parTrans" cxnId="{ADDC2682-4EE3-45EC-9470-C980C0CC749F}">
      <dgm:prSet/>
      <dgm:spPr/>
      <dgm:t>
        <a:bodyPr/>
        <a:lstStyle/>
        <a:p>
          <a:endParaRPr lang="en-US"/>
        </a:p>
      </dgm:t>
    </dgm:pt>
    <dgm:pt modelId="{48580658-AB18-4431-B068-ACD121BFA510}" type="sibTrans" cxnId="{ADDC2682-4EE3-45EC-9470-C980C0CC749F}">
      <dgm:prSet/>
      <dgm:spPr/>
      <dgm:t>
        <a:bodyPr/>
        <a:lstStyle/>
        <a:p>
          <a:endParaRPr lang="en-US"/>
        </a:p>
      </dgm:t>
    </dgm:pt>
    <dgm:pt modelId="{66B09A75-D8FA-48A8-A37C-16E2E8D6269F}">
      <dgm:prSet custT="1"/>
      <dgm:spPr/>
      <dgm:t>
        <a:bodyPr/>
        <a:lstStyle/>
        <a:p>
          <a:r>
            <a:rPr lang="en-US" sz="1400" b="1" dirty="0"/>
            <a:t>ACTION: Call patient and set up time to meet with dietitian; add patient to dietitian’s schedule.</a:t>
          </a:r>
        </a:p>
      </dgm:t>
    </dgm:pt>
    <dgm:pt modelId="{ADA18C1F-8736-4D20-8F27-50AA7DDE5A76}" type="parTrans" cxnId="{0D1BA9D7-6464-4457-B5C8-0FF02042999A}">
      <dgm:prSet/>
      <dgm:spPr/>
      <dgm:t>
        <a:bodyPr/>
        <a:lstStyle/>
        <a:p>
          <a:endParaRPr lang="en-US"/>
        </a:p>
      </dgm:t>
    </dgm:pt>
    <dgm:pt modelId="{BC85FC02-28AA-4959-9445-5FB59737AB9B}" type="sibTrans" cxnId="{0D1BA9D7-6464-4457-B5C8-0FF02042999A}">
      <dgm:prSet/>
      <dgm:spPr/>
      <dgm:t>
        <a:bodyPr/>
        <a:lstStyle/>
        <a:p>
          <a:endParaRPr lang="en-US"/>
        </a:p>
      </dgm:t>
    </dgm:pt>
    <dgm:pt modelId="{2BAD235F-AEE6-44CA-8315-D85836B9955C}">
      <dgm:prSet custT="1"/>
      <dgm:spPr/>
      <dgm:t>
        <a:bodyPr/>
        <a:lstStyle/>
        <a:p>
          <a:r>
            <a:rPr lang="en-US" sz="1400" dirty="0"/>
            <a:t>Patient needs appointment with physical therapist.</a:t>
          </a:r>
        </a:p>
      </dgm:t>
    </dgm:pt>
    <dgm:pt modelId="{F27423EA-EE1A-4FE2-83BC-E35CEDA48B5D}" type="parTrans" cxnId="{16B793C2-16F3-49B5-A207-92A14B4EC47B}">
      <dgm:prSet/>
      <dgm:spPr/>
      <dgm:t>
        <a:bodyPr/>
        <a:lstStyle/>
        <a:p>
          <a:endParaRPr lang="en-US"/>
        </a:p>
      </dgm:t>
    </dgm:pt>
    <dgm:pt modelId="{5484FA5A-A781-47D3-807F-CED73E2CDD1F}" type="sibTrans" cxnId="{16B793C2-16F3-49B5-A207-92A14B4EC47B}">
      <dgm:prSet/>
      <dgm:spPr/>
      <dgm:t>
        <a:bodyPr/>
        <a:lstStyle/>
        <a:p>
          <a:endParaRPr lang="en-US"/>
        </a:p>
      </dgm:t>
    </dgm:pt>
    <dgm:pt modelId="{7B1F5B91-414E-4E7D-B7CC-A02568626634}">
      <dgm:prSet custT="1"/>
      <dgm:spPr/>
      <dgm:t>
        <a:bodyPr/>
        <a:lstStyle/>
        <a:p>
          <a:r>
            <a:rPr lang="en-US" sz="1400" b="1" dirty="0"/>
            <a:t>ACTION: Discuss role of rehabilitation clinic; schedule patient appointments.</a:t>
          </a:r>
        </a:p>
      </dgm:t>
    </dgm:pt>
    <dgm:pt modelId="{A2A194C0-6EAB-4DC2-B5B2-FF2900FE12D4}" type="parTrans" cxnId="{D2F0E5AD-921A-41D0-AD08-F8A3AB5F00BE}">
      <dgm:prSet/>
      <dgm:spPr/>
      <dgm:t>
        <a:bodyPr/>
        <a:lstStyle/>
        <a:p>
          <a:endParaRPr lang="en-US"/>
        </a:p>
      </dgm:t>
    </dgm:pt>
    <dgm:pt modelId="{4CFDBD5B-2D7E-4266-83CF-D1362D0C1D2E}" type="sibTrans" cxnId="{D2F0E5AD-921A-41D0-AD08-F8A3AB5F00BE}">
      <dgm:prSet/>
      <dgm:spPr/>
      <dgm:t>
        <a:bodyPr/>
        <a:lstStyle/>
        <a:p>
          <a:endParaRPr lang="en-US"/>
        </a:p>
      </dgm:t>
    </dgm:pt>
    <dgm:pt modelId="{82CEF108-645A-44DD-9A5D-6651A41E6684}">
      <dgm:prSet custT="1"/>
      <dgm:spPr/>
      <dgm:t>
        <a:bodyPr/>
        <a:lstStyle/>
        <a:p>
          <a:endParaRPr lang="en-US" sz="1400" dirty="0"/>
        </a:p>
      </dgm:t>
    </dgm:pt>
    <dgm:pt modelId="{1776FDEA-AC89-4C90-A6BF-30F7CC360FE7}" type="parTrans" cxnId="{ED89B9DF-2DFB-4347-B85B-008367A2F330}">
      <dgm:prSet/>
      <dgm:spPr/>
      <dgm:t>
        <a:bodyPr/>
        <a:lstStyle/>
        <a:p>
          <a:endParaRPr lang="en-US"/>
        </a:p>
      </dgm:t>
    </dgm:pt>
    <dgm:pt modelId="{AD7C23F4-3495-4FF5-A38F-5B3FE33F32C3}" type="sibTrans" cxnId="{ED89B9DF-2DFB-4347-B85B-008367A2F330}">
      <dgm:prSet/>
      <dgm:spPr/>
      <dgm:t>
        <a:bodyPr/>
        <a:lstStyle/>
        <a:p>
          <a:endParaRPr lang="en-US"/>
        </a:p>
      </dgm:t>
    </dgm:pt>
    <dgm:pt modelId="{D00F4BEF-ECED-42FD-A65F-08D9D3BE4E54}">
      <dgm:prSet custT="1"/>
      <dgm:spPr/>
      <dgm:t>
        <a:bodyPr/>
        <a:lstStyle/>
        <a:p>
          <a:endParaRPr lang="en-US" sz="1400" dirty="0"/>
        </a:p>
      </dgm:t>
    </dgm:pt>
    <dgm:pt modelId="{9D9ACC06-1DB7-4EAE-B2E0-C1634FB96149}" type="parTrans" cxnId="{4D20A1C7-92D6-4972-A59A-C9B0723B9113}">
      <dgm:prSet/>
      <dgm:spPr/>
      <dgm:t>
        <a:bodyPr/>
        <a:lstStyle/>
        <a:p>
          <a:endParaRPr lang="en-US"/>
        </a:p>
      </dgm:t>
    </dgm:pt>
    <dgm:pt modelId="{6915621B-B193-449E-A47F-9853BA1169B4}" type="sibTrans" cxnId="{4D20A1C7-92D6-4972-A59A-C9B0723B9113}">
      <dgm:prSet/>
      <dgm:spPr/>
      <dgm:t>
        <a:bodyPr/>
        <a:lstStyle/>
        <a:p>
          <a:endParaRPr lang="en-US"/>
        </a:p>
      </dgm:t>
    </dgm:pt>
    <dgm:pt modelId="{498D1AE7-DBEB-401E-B946-DBE1C3223D91}" type="pres">
      <dgm:prSet presAssocID="{8708EB0A-1D07-4FE8-A889-A9381D8EC4CE}" presName="Name0" presStyleCnt="0">
        <dgm:presLayoutVars>
          <dgm:dir/>
          <dgm:animLvl val="lvl"/>
          <dgm:resizeHandles val="exact"/>
        </dgm:presLayoutVars>
      </dgm:prSet>
      <dgm:spPr/>
    </dgm:pt>
    <dgm:pt modelId="{DB92C9A6-564A-46CA-A1EF-CEF33A07757F}" type="pres">
      <dgm:prSet presAssocID="{CA6FE16C-E8B5-44A4-97C0-B491CBFB831B}" presName="composite" presStyleCnt="0"/>
      <dgm:spPr/>
    </dgm:pt>
    <dgm:pt modelId="{16682C2B-296E-427D-81AF-ED65FAF71FBC}" type="pres">
      <dgm:prSet presAssocID="{CA6FE16C-E8B5-44A4-97C0-B491CBFB831B}" presName="parTx" presStyleLbl="alignNode1" presStyleIdx="0" presStyleCnt="2" custScaleY="86699">
        <dgm:presLayoutVars>
          <dgm:chMax val="0"/>
          <dgm:chPref val="0"/>
          <dgm:bulletEnabled val="1"/>
        </dgm:presLayoutVars>
      </dgm:prSet>
      <dgm:spPr/>
    </dgm:pt>
    <dgm:pt modelId="{6FF5B356-3BE1-4006-9C20-3E3C6D502908}" type="pres">
      <dgm:prSet presAssocID="{CA6FE16C-E8B5-44A4-97C0-B491CBFB831B}" presName="desTx" presStyleLbl="alignAccFollowNode1" presStyleIdx="0" presStyleCnt="2">
        <dgm:presLayoutVars>
          <dgm:bulletEnabled val="1"/>
        </dgm:presLayoutVars>
      </dgm:prSet>
      <dgm:spPr/>
    </dgm:pt>
    <dgm:pt modelId="{3E89FDA6-7B43-4DF1-9AA5-83E953D113E7}" type="pres">
      <dgm:prSet presAssocID="{F054161B-77A7-4486-A13A-2D7CE11C89DD}" presName="space" presStyleCnt="0"/>
      <dgm:spPr/>
    </dgm:pt>
    <dgm:pt modelId="{170F847B-77F2-43CB-8B91-D45D9A1CDEEA}" type="pres">
      <dgm:prSet presAssocID="{98A97382-7E5E-45F6-AF6B-4252306ED01D}" presName="composite" presStyleCnt="0"/>
      <dgm:spPr/>
    </dgm:pt>
    <dgm:pt modelId="{2C5A2F76-F285-4338-A8D4-030364D51A73}" type="pres">
      <dgm:prSet presAssocID="{98A97382-7E5E-45F6-AF6B-4252306ED01D}" presName="parTx" presStyleLbl="alignNode1" presStyleIdx="1" presStyleCnt="2" custScaleY="92401">
        <dgm:presLayoutVars>
          <dgm:chMax val="0"/>
          <dgm:chPref val="0"/>
          <dgm:bulletEnabled val="1"/>
        </dgm:presLayoutVars>
      </dgm:prSet>
      <dgm:spPr/>
    </dgm:pt>
    <dgm:pt modelId="{CB401559-F5AD-4B6C-AB9E-8810BDE5DD0F}" type="pres">
      <dgm:prSet presAssocID="{98A97382-7E5E-45F6-AF6B-4252306ED01D}" presName="desTx" presStyleLbl="alignAccFollowNode1" presStyleIdx="1" presStyleCnt="2">
        <dgm:presLayoutVars>
          <dgm:bulletEnabled val="1"/>
        </dgm:presLayoutVars>
      </dgm:prSet>
      <dgm:spPr/>
    </dgm:pt>
  </dgm:ptLst>
  <dgm:cxnLst>
    <dgm:cxn modelId="{7E107503-2199-4E06-98A1-5967A7A6AFE1}" type="presOf" srcId="{66B09A75-D8FA-48A8-A37C-16E2E8D6269F}" destId="{6FF5B356-3BE1-4006-9C20-3E3C6D502908}" srcOrd="0" destOrd="2" presId="urn:microsoft.com/office/officeart/2005/8/layout/hList1"/>
    <dgm:cxn modelId="{F2628C04-6930-4078-A249-13015594D9ED}" srcId="{8708EB0A-1D07-4FE8-A889-A9381D8EC4CE}" destId="{98A97382-7E5E-45F6-AF6B-4252306ED01D}" srcOrd="1" destOrd="0" parTransId="{281A9A54-101B-42F8-8046-46B438B08F02}" sibTransId="{DB6661A0-A180-4E16-9FCA-180E1120D7CC}"/>
    <dgm:cxn modelId="{2E0D1308-9DDF-4566-9E05-09B8A9272D15}" type="presOf" srcId="{82CEF108-645A-44DD-9A5D-6651A41E6684}" destId="{6FF5B356-3BE1-4006-9C20-3E3C6D502908}" srcOrd="0" destOrd="1" presId="urn:microsoft.com/office/officeart/2005/8/layout/hList1"/>
    <dgm:cxn modelId="{89261825-C485-4BD8-8243-43B02EEFF25B}" type="presOf" srcId="{33775F8F-A8E5-4623-BAD1-251DC6A66756}" destId="{6FF5B356-3BE1-4006-9C20-3E3C6D502908}" srcOrd="0" destOrd="0" presId="urn:microsoft.com/office/officeart/2005/8/layout/hList1"/>
    <dgm:cxn modelId="{4D608830-56C0-4E2D-83F4-87B7784C3582}" type="presOf" srcId="{2BAD235F-AEE6-44CA-8315-D85836B9955C}" destId="{CB401559-F5AD-4B6C-AB9E-8810BDE5DD0F}" srcOrd="0" destOrd="0" presId="urn:microsoft.com/office/officeart/2005/8/layout/hList1"/>
    <dgm:cxn modelId="{7262C05D-6147-49BA-BCD3-94D065585219}" srcId="{8708EB0A-1D07-4FE8-A889-A9381D8EC4CE}" destId="{CA6FE16C-E8B5-44A4-97C0-B491CBFB831B}" srcOrd="0" destOrd="0" parTransId="{6B215572-9D88-47B5-960E-D119871DA631}" sibTransId="{F054161B-77A7-4486-A13A-2D7CE11C89DD}"/>
    <dgm:cxn modelId="{73B0EE44-B704-4F3F-8141-7448296E8CF2}" type="presOf" srcId="{7B1F5B91-414E-4E7D-B7CC-A02568626634}" destId="{CB401559-F5AD-4B6C-AB9E-8810BDE5DD0F}" srcOrd="0" destOrd="2" presId="urn:microsoft.com/office/officeart/2005/8/layout/hList1"/>
    <dgm:cxn modelId="{ADDC2682-4EE3-45EC-9470-C980C0CC749F}" srcId="{CA6FE16C-E8B5-44A4-97C0-B491CBFB831B}" destId="{33775F8F-A8E5-4623-BAD1-251DC6A66756}" srcOrd="0" destOrd="0" parTransId="{5EB64896-D246-4E4F-AC48-23052CC2E45C}" sibTransId="{48580658-AB18-4431-B068-ACD121BFA510}"/>
    <dgm:cxn modelId="{7D12D684-06FD-44E3-B42C-C3B6C2740CFA}" type="presOf" srcId="{98A97382-7E5E-45F6-AF6B-4252306ED01D}" destId="{2C5A2F76-F285-4338-A8D4-030364D51A73}" srcOrd="0" destOrd="0" presId="urn:microsoft.com/office/officeart/2005/8/layout/hList1"/>
    <dgm:cxn modelId="{D2F0E5AD-921A-41D0-AD08-F8A3AB5F00BE}" srcId="{98A97382-7E5E-45F6-AF6B-4252306ED01D}" destId="{7B1F5B91-414E-4E7D-B7CC-A02568626634}" srcOrd="2" destOrd="0" parTransId="{A2A194C0-6EAB-4DC2-B5B2-FF2900FE12D4}" sibTransId="{4CFDBD5B-2D7E-4266-83CF-D1362D0C1D2E}"/>
    <dgm:cxn modelId="{BFE319B1-10CC-4A2C-996D-D7A692519083}" type="presOf" srcId="{CA6FE16C-E8B5-44A4-97C0-B491CBFB831B}" destId="{16682C2B-296E-427D-81AF-ED65FAF71FBC}" srcOrd="0" destOrd="0" presId="urn:microsoft.com/office/officeart/2005/8/layout/hList1"/>
    <dgm:cxn modelId="{16B793C2-16F3-49B5-A207-92A14B4EC47B}" srcId="{98A97382-7E5E-45F6-AF6B-4252306ED01D}" destId="{2BAD235F-AEE6-44CA-8315-D85836B9955C}" srcOrd="0" destOrd="0" parTransId="{F27423EA-EE1A-4FE2-83BC-E35CEDA48B5D}" sibTransId="{5484FA5A-A781-47D3-807F-CED73E2CDD1F}"/>
    <dgm:cxn modelId="{4D20A1C7-92D6-4972-A59A-C9B0723B9113}" srcId="{98A97382-7E5E-45F6-AF6B-4252306ED01D}" destId="{D00F4BEF-ECED-42FD-A65F-08D9D3BE4E54}" srcOrd="1" destOrd="0" parTransId="{9D9ACC06-1DB7-4EAE-B2E0-C1634FB96149}" sibTransId="{6915621B-B193-449E-A47F-9853BA1169B4}"/>
    <dgm:cxn modelId="{9EF480CC-75AE-4894-ABC1-BCF4D7D62497}" type="presOf" srcId="{D00F4BEF-ECED-42FD-A65F-08D9D3BE4E54}" destId="{CB401559-F5AD-4B6C-AB9E-8810BDE5DD0F}" srcOrd="0" destOrd="1" presId="urn:microsoft.com/office/officeart/2005/8/layout/hList1"/>
    <dgm:cxn modelId="{0D1BA9D7-6464-4457-B5C8-0FF02042999A}" srcId="{CA6FE16C-E8B5-44A4-97C0-B491CBFB831B}" destId="{66B09A75-D8FA-48A8-A37C-16E2E8D6269F}" srcOrd="2" destOrd="0" parTransId="{ADA18C1F-8736-4D20-8F27-50AA7DDE5A76}" sibTransId="{BC85FC02-28AA-4959-9445-5FB59737AB9B}"/>
    <dgm:cxn modelId="{ED89B9DF-2DFB-4347-B85B-008367A2F330}" srcId="{CA6FE16C-E8B5-44A4-97C0-B491CBFB831B}" destId="{82CEF108-645A-44DD-9A5D-6651A41E6684}" srcOrd="1" destOrd="0" parTransId="{1776FDEA-AC89-4C90-A6BF-30F7CC360FE7}" sibTransId="{AD7C23F4-3495-4FF5-A38F-5B3FE33F32C3}"/>
    <dgm:cxn modelId="{270B62FD-8C92-4FC0-B6C8-6B39D63C24DE}" type="presOf" srcId="{8708EB0A-1D07-4FE8-A889-A9381D8EC4CE}" destId="{498D1AE7-DBEB-401E-B946-DBE1C3223D91}" srcOrd="0" destOrd="0" presId="urn:microsoft.com/office/officeart/2005/8/layout/hList1"/>
    <dgm:cxn modelId="{990CCAC3-BF2C-4DD5-BFD1-82EAE630C6DC}" type="presParOf" srcId="{498D1AE7-DBEB-401E-B946-DBE1C3223D91}" destId="{DB92C9A6-564A-46CA-A1EF-CEF33A07757F}" srcOrd="0" destOrd="0" presId="urn:microsoft.com/office/officeart/2005/8/layout/hList1"/>
    <dgm:cxn modelId="{C2B41870-81CC-4D93-AD44-9350339BF0F8}" type="presParOf" srcId="{DB92C9A6-564A-46CA-A1EF-CEF33A07757F}" destId="{16682C2B-296E-427D-81AF-ED65FAF71FBC}" srcOrd="0" destOrd="0" presId="urn:microsoft.com/office/officeart/2005/8/layout/hList1"/>
    <dgm:cxn modelId="{250B1185-F80E-450A-845B-2602177701DA}" type="presParOf" srcId="{DB92C9A6-564A-46CA-A1EF-CEF33A07757F}" destId="{6FF5B356-3BE1-4006-9C20-3E3C6D502908}" srcOrd="1" destOrd="0" presId="urn:microsoft.com/office/officeart/2005/8/layout/hList1"/>
    <dgm:cxn modelId="{7E81D861-AA4D-4258-9749-0EC289F28935}" type="presParOf" srcId="{498D1AE7-DBEB-401E-B946-DBE1C3223D91}" destId="{3E89FDA6-7B43-4DF1-9AA5-83E953D113E7}" srcOrd="1" destOrd="0" presId="urn:microsoft.com/office/officeart/2005/8/layout/hList1"/>
    <dgm:cxn modelId="{D96D09E6-27F8-4788-9F57-225015E917AF}" type="presParOf" srcId="{498D1AE7-DBEB-401E-B946-DBE1C3223D91}" destId="{170F847B-77F2-43CB-8B91-D45D9A1CDEEA}" srcOrd="2" destOrd="0" presId="urn:microsoft.com/office/officeart/2005/8/layout/hList1"/>
    <dgm:cxn modelId="{463FEAA0-4CF5-480C-96C0-558AA9464662}" type="presParOf" srcId="{170F847B-77F2-43CB-8B91-D45D9A1CDEEA}" destId="{2C5A2F76-F285-4338-A8D4-030364D51A73}" srcOrd="0" destOrd="0" presId="urn:microsoft.com/office/officeart/2005/8/layout/hList1"/>
    <dgm:cxn modelId="{C4D244E2-3917-4991-9668-B3F3988861DB}" type="presParOf" srcId="{170F847B-77F2-43CB-8B91-D45D9A1CDEEA}" destId="{CB401559-F5AD-4B6C-AB9E-8810BDE5DD0F}"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1FFE75CF-BFED-4A3C-9215-A3F912A820C0}" type="doc">
      <dgm:prSet loTypeId="urn:microsoft.com/office/officeart/2005/8/layout/cycle3" loCatId="cycle" qsTypeId="urn:microsoft.com/office/officeart/2005/8/quickstyle/simple1" qsCatId="simple" csTypeId="urn:microsoft.com/office/officeart/2005/8/colors/colorful5" csCatId="colorful" phldr="1"/>
      <dgm:spPr/>
      <dgm:t>
        <a:bodyPr/>
        <a:lstStyle/>
        <a:p>
          <a:endParaRPr lang="en-US"/>
        </a:p>
      </dgm:t>
    </dgm:pt>
    <dgm:pt modelId="{35FEF7B0-FB95-4B19-B073-7BC1EFD330C2}">
      <dgm:prSet phldrT="[Text]"/>
      <dgm:spPr>
        <a:solidFill>
          <a:srgbClr val="033B57"/>
        </a:solidFill>
      </dgm:spPr>
      <dgm:t>
        <a:bodyPr/>
        <a:lstStyle/>
        <a:p>
          <a:r>
            <a:rPr lang="en-US" dirty="0"/>
            <a:t>Ask</a:t>
          </a:r>
        </a:p>
      </dgm:t>
    </dgm:pt>
    <dgm:pt modelId="{FFAFCAB5-B99A-4806-A826-68309229766F}" type="parTrans" cxnId="{64936E32-4A90-4CC0-90BD-38A0D45D85F2}">
      <dgm:prSet/>
      <dgm:spPr/>
      <dgm:t>
        <a:bodyPr/>
        <a:lstStyle/>
        <a:p>
          <a:endParaRPr lang="en-US"/>
        </a:p>
      </dgm:t>
    </dgm:pt>
    <dgm:pt modelId="{EED08076-7F5E-4630-B2EC-8E515C5C108D}" type="sibTrans" cxnId="{64936E32-4A90-4CC0-90BD-38A0D45D85F2}">
      <dgm:prSet/>
      <dgm:spPr>
        <a:solidFill>
          <a:srgbClr val="0096D6"/>
        </a:solidFill>
      </dgm:spPr>
      <dgm:t>
        <a:bodyPr/>
        <a:lstStyle/>
        <a:p>
          <a:endParaRPr lang="en-US"/>
        </a:p>
      </dgm:t>
    </dgm:pt>
    <dgm:pt modelId="{D05051C0-0D6B-41F6-A9F7-D1ED52F5F7AF}">
      <dgm:prSet phldrT="[Text]"/>
      <dgm:spPr>
        <a:solidFill>
          <a:srgbClr val="033B57"/>
        </a:solidFill>
      </dgm:spPr>
      <dgm:t>
        <a:bodyPr/>
        <a:lstStyle/>
        <a:p>
          <a:r>
            <a:rPr lang="en-US" dirty="0"/>
            <a:t>Assess</a:t>
          </a:r>
        </a:p>
      </dgm:t>
    </dgm:pt>
    <dgm:pt modelId="{EF95281A-033B-466F-AB43-2CDBD265017D}" type="parTrans" cxnId="{1B872037-0672-4BE1-9C83-EE9CB492A360}">
      <dgm:prSet/>
      <dgm:spPr/>
      <dgm:t>
        <a:bodyPr/>
        <a:lstStyle/>
        <a:p>
          <a:endParaRPr lang="en-US"/>
        </a:p>
      </dgm:t>
    </dgm:pt>
    <dgm:pt modelId="{B4EFAAEF-F1D2-4A34-9134-A30C854B708E}" type="sibTrans" cxnId="{1B872037-0672-4BE1-9C83-EE9CB492A360}">
      <dgm:prSet/>
      <dgm:spPr/>
      <dgm:t>
        <a:bodyPr/>
        <a:lstStyle/>
        <a:p>
          <a:endParaRPr lang="en-US"/>
        </a:p>
      </dgm:t>
    </dgm:pt>
    <dgm:pt modelId="{51FB580B-8D03-4BA5-B86C-3D5B2BB6BDF5}">
      <dgm:prSet phldrT="[Text]"/>
      <dgm:spPr>
        <a:solidFill>
          <a:srgbClr val="033B57"/>
        </a:solidFill>
      </dgm:spPr>
      <dgm:t>
        <a:bodyPr/>
        <a:lstStyle/>
        <a:p>
          <a:r>
            <a:rPr lang="en-US" dirty="0"/>
            <a:t>Advise</a:t>
          </a:r>
        </a:p>
      </dgm:t>
    </dgm:pt>
    <dgm:pt modelId="{3DFE9A32-BE02-4E90-86E2-9CF035FF8FA0}" type="parTrans" cxnId="{518FFEDB-C399-45EC-9348-F5EC30FF2046}">
      <dgm:prSet/>
      <dgm:spPr/>
      <dgm:t>
        <a:bodyPr/>
        <a:lstStyle/>
        <a:p>
          <a:endParaRPr lang="en-US"/>
        </a:p>
      </dgm:t>
    </dgm:pt>
    <dgm:pt modelId="{9C0C980A-A6C0-4F23-AAC7-E802348C8F9D}" type="sibTrans" cxnId="{518FFEDB-C399-45EC-9348-F5EC30FF2046}">
      <dgm:prSet/>
      <dgm:spPr/>
      <dgm:t>
        <a:bodyPr/>
        <a:lstStyle/>
        <a:p>
          <a:endParaRPr lang="en-US"/>
        </a:p>
      </dgm:t>
    </dgm:pt>
    <dgm:pt modelId="{738EB198-810A-4834-8939-743E75E9E758}">
      <dgm:prSet phldrT="[Text]"/>
      <dgm:spPr>
        <a:solidFill>
          <a:srgbClr val="033B57"/>
        </a:solidFill>
      </dgm:spPr>
      <dgm:t>
        <a:bodyPr/>
        <a:lstStyle/>
        <a:p>
          <a:r>
            <a:rPr lang="en-US" dirty="0"/>
            <a:t>Assist</a:t>
          </a:r>
        </a:p>
      </dgm:t>
    </dgm:pt>
    <dgm:pt modelId="{941BF373-5334-4915-BFE2-9521C9B03E25}" type="parTrans" cxnId="{8D19EDBD-639F-4487-B9F3-2D5699B6BCBE}">
      <dgm:prSet/>
      <dgm:spPr/>
      <dgm:t>
        <a:bodyPr/>
        <a:lstStyle/>
        <a:p>
          <a:endParaRPr lang="en-US"/>
        </a:p>
      </dgm:t>
    </dgm:pt>
    <dgm:pt modelId="{16A6781B-9001-47DC-86B9-504CCFA673E4}" type="sibTrans" cxnId="{8D19EDBD-639F-4487-B9F3-2D5699B6BCBE}">
      <dgm:prSet/>
      <dgm:spPr/>
      <dgm:t>
        <a:bodyPr/>
        <a:lstStyle/>
        <a:p>
          <a:endParaRPr lang="en-US"/>
        </a:p>
      </dgm:t>
    </dgm:pt>
    <dgm:pt modelId="{090E093F-E4EA-486B-8A1D-9EECBB766461}">
      <dgm:prSet phldrT="[Text]"/>
      <dgm:spPr>
        <a:solidFill>
          <a:srgbClr val="033B57"/>
        </a:solidFill>
      </dgm:spPr>
      <dgm:t>
        <a:bodyPr/>
        <a:lstStyle/>
        <a:p>
          <a:r>
            <a:rPr lang="en-US" dirty="0"/>
            <a:t>Arrange</a:t>
          </a:r>
        </a:p>
      </dgm:t>
    </dgm:pt>
    <dgm:pt modelId="{7B3D0D22-4C98-4960-B708-E9DAE3D8B8E6}" type="parTrans" cxnId="{3EC1A111-01BF-42BC-B5E8-8291EA3F623E}">
      <dgm:prSet/>
      <dgm:spPr/>
      <dgm:t>
        <a:bodyPr/>
        <a:lstStyle/>
        <a:p>
          <a:endParaRPr lang="en-US"/>
        </a:p>
      </dgm:t>
    </dgm:pt>
    <dgm:pt modelId="{D0AD6F07-0883-4339-9A27-69188BA04030}" type="sibTrans" cxnId="{3EC1A111-01BF-42BC-B5E8-8291EA3F623E}">
      <dgm:prSet/>
      <dgm:spPr/>
      <dgm:t>
        <a:bodyPr/>
        <a:lstStyle/>
        <a:p>
          <a:endParaRPr lang="en-US"/>
        </a:p>
      </dgm:t>
    </dgm:pt>
    <dgm:pt modelId="{C0002872-36AB-4B5E-AADB-D1246196E971}" type="pres">
      <dgm:prSet presAssocID="{1FFE75CF-BFED-4A3C-9215-A3F912A820C0}" presName="Name0" presStyleCnt="0">
        <dgm:presLayoutVars>
          <dgm:dir/>
          <dgm:resizeHandles val="exact"/>
        </dgm:presLayoutVars>
      </dgm:prSet>
      <dgm:spPr/>
    </dgm:pt>
    <dgm:pt modelId="{B2B393E9-9215-43AB-AB3B-1C59F4896864}" type="pres">
      <dgm:prSet presAssocID="{1FFE75CF-BFED-4A3C-9215-A3F912A820C0}" presName="cycle" presStyleCnt="0"/>
      <dgm:spPr/>
    </dgm:pt>
    <dgm:pt modelId="{B4809D68-FC2D-49D5-946E-231D8F632259}" type="pres">
      <dgm:prSet presAssocID="{35FEF7B0-FB95-4B19-B073-7BC1EFD330C2}" presName="nodeFirstNode" presStyleLbl="node1" presStyleIdx="0" presStyleCnt="5">
        <dgm:presLayoutVars>
          <dgm:bulletEnabled val="1"/>
        </dgm:presLayoutVars>
      </dgm:prSet>
      <dgm:spPr/>
    </dgm:pt>
    <dgm:pt modelId="{74D517DB-782E-481E-9936-4CA3E1C005A9}" type="pres">
      <dgm:prSet presAssocID="{EED08076-7F5E-4630-B2EC-8E515C5C108D}" presName="sibTransFirstNode" presStyleLbl="bgShp" presStyleIdx="0" presStyleCnt="1"/>
      <dgm:spPr/>
    </dgm:pt>
    <dgm:pt modelId="{2DDBC66A-73C2-4575-BA2A-B49F0A1CFB38}" type="pres">
      <dgm:prSet presAssocID="{D05051C0-0D6B-41F6-A9F7-D1ED52F5F7AF}" presName="nodeFollowingNodes" presStyleLbl="node1" presStyleIdx="1" presStyleCnt="5">
        <dgm:presLayoutVars>
          <dgm:bulletEnabled val="1"/>
        </dgm:presLayoutVars>
      </dgm:prSet>
      <dgm:spPr/>
    </dgm:pt>
    <dgm:pt modelId="{B91A8D7E-B6D5-493C-BA69-C8C2BF1F67AD}" type="pres">
      <dgm:prSet presAssocID="{51FB580B-8D03-4BA5-B86C-3D5B2BB6BDF5}" presName="nodeFollowingNodes" presStyleLbl="node1" presStyleIdx="2" presStyleCnt="5">
        <dgm:presLayoutVars>
          <dgm:bulletEnabled val="1"/>
        </dgm:presLayoutVars>
      </dgm:prSet>
      <dgm:spPr/>
    </dgm:pt>
    <dgm:pt modelId="{FFF44468-DD19-4F7E-8B7E-7063B29890B6}" type="pres">
      <dgm:prSet presAssocID="{738EB198-810A-4834-8939-743E75E9E758}" presName="nodeFollowingNodes" presStyleLbl="node1" presStyleIdx="3" presStyleCnt="5">
        <dgm:presLayoutVars>
          <dgm:bulletEnabled val="1"/>
        </dgm:presLayoutVars>
      </dgm:prSet>
      <dgm:spPr/>
    </dgm:pt>
    <dgm:pt modelId="{2FBAFB4F-9E64-42D7-AA5C-6572E0EE4531}" type="pres">
      <dgm:prSet presAssocID="{090E093F-E4EA-486B-8A1D-9EECBB766461}" presName="nodeFollowingNodes" presStyleLbl="node1" presStyleIdx="4" presStyleCnt="5">
        <dgm:presLayoutVars>
          <dgm:bulletEnabled val="1"/>
        </dgm:presLayoutVars>
      </dgm:prSet>
      <dgm:spPr/>
    </dgm:pt>
  </dgm:ptLst>
  <dgm:cxnLst>
    <dgm:cxn modelId="{3EC1A111-01BF-42BC-B5E8-8291EA3F623E}" srcId="{1FFE75CF-BFED-4A3C-9215-A3F912A820C0}" destId="{090E093F-E4EA-486B-8A1D-9EECBB766461}" srcOrd="4" destOrd="0" parTransId="{7B3D0D22-4C98-4960-B708-E9DAE3D8B8E6}" sibTransId="{D0AD6F07-0883-4339-9A27-69188BA04030}"/>
    <dgm:cxn modelId="{E5FDE32A-E194-4EF2-B955-F04189406844}" type="presOf" srcId="{090E093F-E4EA-486B-8A1D-9EECBB766461}" destId="{2FBAFB4F-9E64-42D7-AA5C-6572E0EE4531}" srcOrd="0" destOrd="0" presId="urn:microsoft.com/office/officeart/2005/8/layout/cycle3"/>
    <dgm:cxn modelId="{64936E32-4A90-4CC0-90BD-38A0D45D85F2}" srcId="{1FFE75CF-BFED-4A3C-9215-A3F912A820C0}" destId="{35FEF7B0-FB95-4B19-B073-7BC1EFD330C2}" srcOrd="0" destOrd="0" parTransId="{FFAFCAB5-B99A-4806-A826-68309229766F}" sibTransId="{EED08076-7F5E-4630-B2EC-8E515C5C108D}"/>
    <dgm:cxn modelId="{1B872037-0672-4BE1-9C83-EE9CB492A360}" srcId="{1FFE75CF-BFED-4A3C-9215-A3F912A820C0}" destId="{D05051C0-0D6B-41F6-A9F7-D1ED52F5F7AF}" srcOrd="1" destOrd="0" parTransId="{EF95281A-033B-466F-AB43-2CDBD265017D}" sibTransId="{B4EFAAEF-F1D2-4A34-9134-A30C854B708E}"/>
    <dgm:cxn modelId="{13901A68-9FB8-41B3-9283-637E45632886}" type="presOf" srcId="{738EB198-810A-4834-8939-743E75E9E758}" destId="{FFF44468-DD19-4F7E-8B7E-7063B29890B6}" srcOrd="0" destOrd="0" presId="urn:microsoft.com/office/officeart/2005/8/layout/cycle3"/>
    <dgm:cxn modelId="{3042BA4C-A4D5-4E98-8E9A-5EE4F1D4A3B6}" type="presOf" srcId="{35FEF7B0-FB95-4B19-B073-7BC1EFD330C2}" destId="{B4809D68-FC2D-49D5-946E-231D8F632259}" srcOrd="0" destOrd="0" presId="urn:microsoft.com/office/officeart/2005/8/layout/cycle3"/>
    <dgm:cxn modelId="{67D70175-1793-477F-9489-1B59E469EF2A}" type="presOf" srcId="{1FFE75CF-BFED-4A3C-9215-A3F912A820C0}" destId="{C0002872-36AB-4B5E-AADB-D1246196E971}" srcOrd="0" destOrd="0" presId="urn:microsoft.com/office/officeart/2005/8/layout/cycle3"/>
    <dgm:cxn modelId="{D47142A5-896D-4656-B3AE-7472AC7EFCD6}" type="presOf" srcId="{D05051C0-0D6B-41F6-A9F7-D1ED52F5F7AF}" destId="{2DDBC66A-73C2-4575-BA2A-B49F0A1CFB38}" srcOrd="0" destOrd="0" presId="urn:microsoft.com/office/officeart/2005/8/layout/cycle3"/>
    <dgm:cxn modelId="{8D19EDBD-639F-4487-B9F3-2D5699B6BCBE}" srcId="{1FFE75CF-BFED-4A3C-9215-A3F912A820C0}" destId="{738EB198-810A-4834-8939-743E75E9E758}" srcOrd="3" destOrd="0" parTransId="{941BF373-5334-4915-BFE2-9521C9B03E25}" sibTransId="{16A6781B-9001-47DC-86B9-504CCFA673E4}"/>
    <dgm:cxn modelId="{217029D6-F68F-4491-BB1C-FB7CF7167452}" type="presOf" srcId="{EED08076-7F5E-4630-B2EC-8E515C5C108D}" destId="{74D517DB-782E-481E-9936-4CA3E1C005A9}" srcOrd="0" destOrd="0" presId="urn:microsoft.com/office/officeart/2005/8/layout/cycle3"/>
    <dgm:cxn modelId="{518FFEDB-C399-45EC-9348-F5EC30FF2046}" srcId="{1FFE75CF-BFED-4A3C-9215-A3F912A820C0}" destId="{51FB580B-8D03-4BA5-B86C-3D5B2BB6BDF5}" srcOrd="2" destOrd="0" parTransId="{3DFE9A32-BE02-4E90-86E2-9CF035FF8FA0}" sibTransId="{9C0C980A-A6C0-4F23-AAC7-E802348C8F9D}"/>
    <dgm:cxn modelId="{94B7C7F9-2E6E-4BF6-B6C3-B94BE41744D3}" type="presOf" srcId="{51FB580B-8D03-4BA5-B86C-3D5B2BB6BDF5}" destId="{B91A8D7E-B6D5-493C-BA69-C8C2BF1F67AD}" srcOrd="0" destOrd="0" presId="urn:microsoft.com/office/officeart/2005/8/layout/cycle3"/>
    <dgm:cxn modelId="{D9225734-13E1-4FAF-A7D5-5911E33C4293}" type="presParOf" srcId="{C0002872-36AB-4B5E-AADB-D1246196E971}" destId="{B2B393E9-9215-43AB-AB3B-1C59F4896864}" srcOrd="0" destOrd="0" presId="urn:microsoft.com/office/officeart/2005/8/layout/cycle3"/>
    <dgm:cxn modelId="{4EAFC5B1-2484-4007-9505-6ED8005D0281}" type="presParOf" srcId="{B2B393E9-9215-43AB-AB3B-1C59F4896864}" destId="{B4809D68-FC2D-49D5-946E-231D8F632259}" srcOrd="0" destOrd="0" presId="urn:microsoft.com/office/officeart/2005/8/layout/cycle3"/>
    <dgm:cxn modelId="{B953F561-38C2-4C9D-A4F9-4568714AF892}" type="presParOf" srcId="{B2B393E9-9215-43AB-AB3B-1C59F4896864}" destId="{74D517DB-782E-481E-9936-4CA3E1C005A9}" srcOrd="1" destOrd="0" presId="urn:microsoft.com/office/officeart/2005/8/layout/cycle3"/>
    <dgm:cxn modelId="{0F834AD5-8618-4ED3-98BB-19CE85DD57D4}" type="presParOf" srcId="{B2B393E9-9215-43AB-AB3B-1C59F4896864}" destId="{2DDBC66A-73C2-4575-BA2A-B49F0A1CFB38}" srcOrd="2" destOrd="0" presId="urn:microsoft.com/office/officeart/2005/8/layout/cycle3"/>
    <dgm:cxn modelId="{49E3DC4B-24B8-4052-AC6D-BFE86FC7B43E}" type="presParOf" srcId="{B2B393E9-9215-43AB-AB3B-1C59F4896864}" destId="{B91A8D7E-B6D5-493C-BA69-C8C2BF1F67AD}" srcOrd="3" destOrd="0" presId="urn:microsoft.com/office/officeart/2005/8/layout/cycle3"/>
    <dgm:cxn modelId="{C353EFC7-5298-4371-AE8A-575BA60698F9}" type="presParOf" srcId="{B2B393E9-9215-43AB-AB3B-1C59F4896864}" destId="{FFF44468-DD19-4F7E-8B7E-7063B29890B6}" srcOrd="4" destOrd="0" presId="urn:microsoft.com/office/officeart/2005/8/layout/cycle3"/>
    <dgm:cxn modelId="{0F1486EE-B343-4026-BA96-196A35C69480}" type="presParOf" srcId="{B2B393E9-9215-43AB-AB3B-1C59F4896864}" destId="{2FBAFB4F-9E64-42D7-AA5C-6572E0EE4531}" srcOrd="5"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A55A25B-4593-40CF-8BFD-AEC3D720564A}" type="doc">
      <dgm:prSet loTypeId="urn:microsoft.com/office/officeart/2005/8/layout/venn3" loCatId="relationship" qsTypeId="urn:microsoft.com/office/officeart/2005/8/quickstyle/simple1" qsCatId="simple" csTypeId="urn:microsoft.com/office/officeart/2005/8/colors/accent1_2" csCatId="accent1" phldr="1"/>
      <dgm:spPr/>
      <dgm:t>
        <a:bodyPr/>
        <a:lstStyle/>
        <a:p>
          <a:endParaRPr lang="en-US"/>
        </a:p>
      </dgm:t>
    </dgm:pt>
    <dgm:pt modelId="{1801DE27-8164-46E6-BCF3-EB56C0BB03BD}">
      <dgm:prSet phldrT="[Text]" custT="1"/>
      <dgm:spPr>
        <a:solidFill>
          <a:srgbClr val="0096D6">
            <a:alpha val="50000"/>
          </a:srgbClr>
        </a:solidFill>
      </dgm:spPr>
      <dgm:t>
        <a:bodyPr/>
        <a:lstStyle/>
        <a:p>
          <a:r>
            <a:rPr lang="en-US" sz="1600" b="1" dirty="0"/>
            <a:t>Insurance</a:t>
          </a:r>
        </a:p>
      </dgm:t>
    </dgm:pt>
    <dgm:pt modelId="{F1AAC592-C3B4-423A-937A-AA04BB134C91}" type="parTrans" cxnId="{D30B6695-8196-447C-98A5-59F0DD77BD03}">
      <dgm:prSet/>
      <dgm:spPr/>
      <dgm:t>
        <a:bodyPr/>
        <a:lstStyle/>
        <a:p>
          <a:endParaRPr lang="en-US"/>
        </a:p>
      </dgm:t>
    </dgm:pt>
    <dgm:pt modelId="{35D746A9-A09A-4E74-8628-91E1CACFC428}" type="sibTrans" cxnId="{D30B6695-8196-447C-98A5-59F0DD77BD03}">
      <dgm:prSet/>
      <dgm:spPr/>
      <dgm:t>
        <a:bodyPr/>
        <a:lstStyle/>
        <a:p>
          <a:endParaRPr lang="en-US"/>
        </a:p>
      </dgm:t>
    </dgm:pt>
    <dgm:pt modelId="{459E4802-E47D-42C7-B2F2-378194BD515A}">
      <dgm:prSet phldrT="[Text]" custT="1"/>
      <dgm:spPr>
        <a:solidFill>
          <a:srgbClr val="0096D6">
            <a:alpha val="50000"/>
          </a:srgbClr>
        </a:solidFill>
      </dgm:spPr>
      <dgm:t>
        <a:bodyPr/>
        <a:lstStyle/>
        <a:p>
          <a:r>
            <a:rPr lang="en-US" sz="1600" b="1" dirty="0"/>
            <a:t>Work</a:t>
          </a:r>
        </a:p>
      </dgm:t>
    </dgm:pt>
    <dgm:pt modelId="{B9CC4E60-1D8D-4A8C-8E5E-A1206CCE9C6F}" type="parTrans" cxnId="{28B8D234-D607-48B7-A997-E2F5AD59858D}">
      <dgm:prSet/>
      <dgm:spPr/>
      <dgm:t>
        <a:bodyPr/>
        <a:lstStyle/>
        <a:p>
          <a:endParaRPr lang="en-US"/>
        </a:p>
      </dgm:t>
    </dgm:pt>
    <dgm:pt modelId="{DC5B7AA5-E581-4066-BDE0-5E162D6445EF}" type="sibTrans" cxnId="{28B8D234-D607-48B7-A997-E2F5AD59858D}">
      <dgm:prSet/>
      <dgm:spPr/>
      <dgm:t>
        <a:bodyPr/>
        <a:lstStyle/>
        <a:p>
          <a:endParaRPr lang="en-US"/>
        </a:p>
      </dgm:t>
    </dgm:pt>
    <dgm:pt modelId="{FAC03E4B-0623-4AC9-B1EA-2BC5144FF2FC}">
      <dgm:prSet phldrT="[Text]" custT="1"/>
      <dgm:spPr>
        <a:solidFill>
          <a:srgbClr val="0096D6">
            <a:alpha val="50000"/>
          </a:srgbClr>
        </a:solidFill>
      </dgm:spPr>
      <dgm:t>
        <a:bodyPr/>
        <a:lstStyle/>
        <a:p>
          <a:r>
            <a:rPr lang="en-US" sz="1600" b="1" dirty="0"/>
            <a:t>Food Insecurity</a:t>
          </a:r>
        </a:p>
      </dgm:t>
    </dgm:pt>
    <dgm:pt modelId="{13B07C73-BF70-439B-A833-B984DE954BD2}" type="parTrans" cxnId="{BDD566B2-C007-446F-A040-17CBCF5894D0}">
      <dgm:prSet/>
      <dgm:spPr/>
      <dgm:t>
        <a:bodyPr/>
        <a:lstStyle/>
        <a:p>
          <a:endParaRPr lang="en-US"/>
        </a:p>
      </dgm:t>
    </dgm:pt>
    <dgm:pt modelId="{7E34CD76-D72E-4C0D-9F3F-CB57BED1FDF8}" type="sibTrans" cxnId="{BDD566B2-C007-446F-A040-17CBCF5894D0}">
      <dgm:prSet/>
      <dgm:spPr/>
      <dgm:t>
        <a:bodyPr/>
        <a:lstStyle/>
        <a:p>
          <a:endParaRPr lang="en-US"/>
        </a:p>
      </dgm:t>
    </dgm:pt>
    <dgm:pt modelId="{C8060823-255E-4B70-824A-DF82560E1BD5}">
      <dgm:prSet phldrT="[Text]" custT="1"/>
      <dgm:spPr>
        <a:solidFill>
          <a:srgbClr val="0096D6">
            <a:alpha val="50000"/>
          </a:srgbClr>
        </a:solidFill>
      </dgm:spPr>
      <dgm:t>
        <a:bodyPr/>
        <a:lstStyle/>
        <a:p>
          <a:r>
            <a:rPr lang="en-US" sz="1600" b="1" dirty="0"/>
            <a:t>Transportation</a:t>
          </a:r>
        </a:p>
      </dgm:t>
    </dgm:pt>
    <dgm:pt modelId="{D2D43FE1-6BB5-4891-8E3A-EE8E2FE5E41B}" type="parTrans" cxnId="{2A7189E9-F8FE-4BBD-98E6-60DF53454633}">
      <dgm:prSet/>
      <dgm:spPr/>
      <dgm:t>
        <a:bodyPr/>
        <a:lstStyle/>
        <a:p>
          <a:endParaRPr lang="en-US"/>
        </a:p>
      </dgm:t>
    </dgm:pt>
    <dgm:pt modelId="{9CAF772F-E359-4476-B437-9E8132353A3A}" type="sibTrans" cxnId="{2A7189E9-F8FE-4BBD-98E6-60DF53454633}">
      <dgm:prSet/>
      <dgm:spPr/>
      <dgm:t>
        <a:bodyPr/>
        <a:lstStyle/>
        <a:p>
          <a:endParaRPr lang="en-US"/>
        </a:p>
      </dgm:t>
    </dgm:pt>
    <dgm:pt modelId="{09334D22-455C-4AA3-BBA3-7FF67CAF626A}" type="pres">
      <dgm:prSet presAssocID="{4A55A25B-4593-40CF-8BFD-AEC3D720564A}" presName="Name0" presStyleCnt="0">
        <dgm:presLayoutVars>
          <dgm:dir/>
          <dgm:resizeHandles val="exact"/>
        </dgm:presLayoutVars>
      </dgm:prSet>
      <dgm:spPr/>
    </dgm:pt>
    <dgm:pt modelId="{5B0B7B26-2C08-4DD6-8209-B688B8DDE21B}" type="pres">
      <dgm:prSet presAssocID="{1801DE27-8164-46E6-BCF3-EB56C0BB03BD}" presName="Name5" presStyleLbl="vennNode1" presStyleIdx="0" presStyleCnt="4">
        <dgm:presLayoutVars>
          <dgm:bulletEnabled val="1"/>
        </dgm:presLayoutVars>
      </dgm:prSet>
      <dgm:spPr/>
    </dgm:pt>
    <dgm:pt modelId="{37FD765B-FAE4-40BF-8792-5A02BED00750}" type="pres">
      <dgm:prSet presAssocID="{35D746A9-A09A-4E74-8628-91E1CACFC428}" presName="space" presStyleCnt="0"/>
      <dgm:spPr/>
    </dgm:pt>
    <dgm:pt modelId="{E489A392-D124-4279-95E6-EC101718ABAC}" type="pres">
      <dgm:prSet presAssocID="{459E4802-E47D-42C7-B2F2-378194BD515A}" presName="Name5" presStyleLbl="vennNode1" presStyleIdx="1" presStyleCnt="4">
        <dgm:presLayoutVars>
          <dgm:bulletEnabled val="1"/>
        </dgm:presLayoutVars>
      </dgm:prSet>
      <dgm:spPr/>
    </dgm:pt>
    <dgm:pt modelId="{9068038A-815F-4E32-B3B3-EC3AC4FF583A}" type="pres">
      <dgm:prSet presAssocID="{DC5B7AA5-E581-4066-BDE0-5E162D6445EF}" presName="space" presStyleCnt="0"/>
      <dgm:spPr/>
    </dgm:pt>
    <dgm:pt modelId="{F3F24683-C038-4F7C-96EC-41D2C6B89BEF}" type="pres">
      <dgm:prSet presAssocID="{C8060823-255E-4B70-824A-DF82560E1BD5}" presName="Name5" presStyleLbl="vennNode1" presStyleIdx="2" presStyleCnt="4">
        <dgm:presLayoutVars>
          <dgm:bulletEnabled val="1"/>
        </dgm:presLayoutVars>
      </dgm:prSet>
      <dgm:spPr/>
    </dgm:pt>
    <dgm:pt modelId="{594BA5DE-2DA5-4894-842B-B11B06460286}" type="pres">
      <dgm:prSet presAssocID="{9CAF772F-E359-4476-B437-9E8132353A3A}" presName="space" presStyleCnt="0"/>
      <dgm:spPr/>
    </dgm:pt>
    <dgm:pt modelId="{4D6409C7-5721-4ECB-8C41-982692435159}" type="pres">
      <dgm:prSet presAssocID="{FAC03E4B-0623-4AC9-B1EA-2BC5144FF2FC}" presName="Name5" presStyleLbl="vennNode1" presStyleIdx="3" presStyleCnt="4">
        <dgm:presLayoutVars>
          <dgm:bulletEnabled val="1"/>
        </dgm:presLayoutVars>
      </dgm:prSet>
      <dgm:spPr/>
    </dgm:pt>
  </dgm:ptLst>
  <dgm:cxnLst>
    <dgm:cxn modelId="{E7BAC506-BEA4-4E04-AA63-B063B7F9927C}" type="presOf" srcId="{FAC03E4B-0623-4AC9-B1EA-2BC5144FF2FC}" destId="{4D6409C7-5721-4ECB-8C41-982692435159}" srcOrd="0" destOrd="0" presId="urn:microsoft.com/office/officeart/2005/8/layout/venn3"/>
    <dgm:cxn modelId="{28B8D234-D607-48B7-A997-E2F5AD59858D}" srcId="{4A55A25B-4593-40CF-8BFD-AEC3D720564A}" destId="{459E4802-E47D-42C7-B2F2-378194BD515A}" srcOrd="1" destOrd="0" parTransId="{B9CC4E60-1D8D-4A8C-8E5E-A1206CCE9C6F}" sibTransId="{DC5B7AA5-E581-4066-BDE0-5E162D6445EF}"/>
    <dgm:cxn modelId="{2F84265D-8553-48EA-803E-4846DF066203}" type="presOf" srcId="{1801DE27-8164-46E6-BCF3-EB56C0BB03BD}" destId="{5B0B7B26-2C08-4DD6-8209-B688B8DDE21B}" srcOrd="0" destOrd="0" presId="urn:microsoft.com/office/officeart/2005/8/layout/venn3"/>
    <dgm:cxn modelId="{9F475C56-C84D-4222-9C70-176C4B1C1656}" type="presOf" srcId="{4A55A25B-4593-40CF-8BFD-AEC3D720564A}" destId="{09334D22-455C-4AA3-BBA3-7FF67CAF626A}" srcOrd="0" destOrd="0" presId="urn:microsoft.com/office/officeart/2005/8/layout/venn3"/>
    <dgm:cxn modelId="{D30B6695-8196-447C-98A5-59F0DD77BD03}" srcId="{4A55A25B-4593-40CF-8BFD-AEC3D720564A}" destId="{1801DE27-8164-46E6-BCF3-EB56C0BB03BD}" srcOrd="0" destOrd="0" parTransId="{F1AAC592-C3B4-423A-937A-AA04BB134C91}" sibTransId="{35D746A9-A09A-4E74-8628-91E1CACFC428}"/>
    <dgm:cxn modelId="{0EC946AF-C432-4CBE-9DD4-5DA4F4116E4C}" type="presOf" srcId="{C8060823-255E-4B70-824A-DF82560E1BD5}" destId="{F3F24683-C038-4F7C-96EC-41D2C6B89BEF}" srcOrd="0" destOrd="0" presId="urn:microsoft.com/office/officeart/2005/8/layout/venn3"/>
    <dgm:cxn modelId="{BDD566B2-C007-446F-A040-17CBCF5894D0}" srcId="{4A55A25B-4593-40CF-8BFD-AEC3D720564A}" destId="{FAC03E4B-0623-4AC9-B1EA-2BC5144FF2FC}" srcOrd="3" destOrd="0" parTransId="{13B07C73-BF70-439B-A833-B984DE954BD2}" sibTransId="{7E34CD76-D72E-4C0D-9F3F-CB57BED1FDF8}"/>
    <dgm:cxn modelId="{345E38B8-6C8D-4745-926D-9801AEC479FE}" type="presOf" srcId="{459E4802-E47D-42C7-B2F2-378194BD515A}" destId="{E489A392-D124-4279-95E6-EC101718ABAC}" srcOrd="0" destOrd="0" presId="urn:microsoft.com/office/officeart/2005/8/layout/venn3"/>
    <dgm:cxn modelId="{2A7189E9-F8FE-4BBD-98E6-60DF53454633}" srcId="{4A55A25B-4593-40CF-8BFD-AEC3D720564A}" destId="{C8060823-255E-4B70-824A-DF82560E1BD5}" srcOrd="2" destOrd="0" parTransId="{D2D43FE1-6BB5-4891-8E3A-EE8E2FE5E41B}" sibTransId="{9CAF772F-E359-4476-B437-9E8132353A3A}"/>
    <dgm:cxn modelId="{5F502D01-2542-4523-803D-B50B81E13953}" type="presParOf" srcId="{09334D22-455C-4AA3-BBA3-7FF67CAF626A}" destId="{5B0B7B26-2C08-4DD6-8209-B688B8DDE21B}" srcOrd="0" destOrd="0" presId="urn:microsoft.com/office/officeart/2005/8/layout/venn3"/>
    <dgm:cxn modelId="{D6B7ED34-5A79-42C5-9F82-28876EFA6CA6}" type="presParOf" srcId="{09334D22-455C-4AA3-BBA3-7FF67CAF626A}" destId="{37FD765B-FAE4-40BF-8792-5A02BED00750}" srcOrd="1" destOrd="0" presId="urn:microsoft.com/office/officeart/2005/8/layout/venn3"/>
    <dgm:cxn modelId="{B44B6CE9-9FF3-41E9-BE4C-F85DE8F8EA39}" type="presParOf" srcId="{09334D22-455C-4AA3-BBA3-7FF67CAF626A}" destId="{E489A392-D124-4279-95E6-EC101718ABAC}" srcOrd="2" destOrd="0" presId="urn:microsoft.com/office/officeart/2005/8/layout/venn3"/>
    <dgm:cxn modelId="{467C93BF-BC7D-40D7-A626-93F772ED7998}" type="presParOf" srcId="{09334D22-455C-4AA3-BBA3-7FF67CAF626A}" destId="{9068038A-815F-4E32-B3B3-EC3AC4FF583A}" srcOrd="3" destOrd="0" presId="urn:microsoft.com/office/officeart/2005/8/layout/venn3"/>
    <dgm:cxn modelId="{A073E4D9-F042-4C21-A393-9FBDFCF7BC01}" type="presParOf" srcId="{09334D22-455C-4AA3-BBA3-7FF67CAF626A}" destId="{F3F24683-C038-4F7C-96EC-41D2C6B89BEF}" srcOrd="4" destOrd="0" presId="urn:microsoft.com/office/officeart/2005/8/layout/venn3"/>
    <dgm:cxn modelId="{201DB0CB-C3CE-4E0F-B35F-F09F050D9C76}" type="presParOf" srcId="{09334D22-455C-4AA3-BBA3-7FF67CAF626A}" destId="{594BA5DE-2DA5-4894-842B-B11B06460286}" srcOrd="5" destOrd="0" presId="urn:microsoft.com/office/officeart/2005/8/layout/venn3"/>
    <dgm:cxn modelId="{0C6D041E-0684-47F8-B2C7-A0CEA82F4C2A}" type="presParOf" srcId="{09334D22-455C-4AA3-BBA3-7FF67CAF626A}" destId="{4D6409C7-5721-4ECB-8C41-982692435159}" srcOrd="6" destOrd="0" presId="urn:microsoft.com/office/officeart/2005/8/layout/ven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A55A25B-4593-40CF-8BFD-AEC3D720564A}" type="doc">
      <dgm:prSet loTypeId="urn:microsoft.com/office/officeart/2005/8/layout/venn3" loCatId="relationship" qsTypeId="urn:microsoft.com/office/officeart/2005/8/quickstyle/simple1" qsCatId="simple" csTypeId="urn:microsoft.com/office/officeart/2005/8/colors/accent1_2" csCatId="accent1" phldr="1"/>
      <dgm:spPr/>
      <dgm:t>
        <a:bodyPr/>
        <a:lstStyle/>
        <a:p>
          <a:endParaRPr lang="en-US"/>
        </a:p>
      </dgm:t>
    </dgm:pt>
    <dgm:pt modelId="{1801DE27-8164-46E6-BCF3-EB56C0BB03BD}">
      <dgm:prSet phldrT="[Text]" custT="1"/>
      <dgm:spPr>
        <a:solidFill>
          <a:srgbClr val="92D050">
            <a:alpha val="50000"/>
          </a:srgbClr>
        </a:solidFill>
      </dgm:spPr>
      <dgm:t>
        <a:bodyPr/>
        <a:lstStyle/>
        <a:p>
          <a:r>
            <a:rPr lang="en-US" sz="1600" b="1" dirty="0"/>
            <a:t>Health literacy</a:t>
          </a:r>
        </a:p>
      </dgm:t>
    </dgm:pt>
    <dgm:pt modelId="{F1AAC592-C3B4-423A-937A-AA04BB134C91}" type="parTrans" cxnId="{D30B6695-8196-447C-98A5-59F0DD77BD03}">
      <dgm:prSet/>
      <dgm:spPr/>
      <dgm:t>
        <a:bodyPr/>
        <a:lstStyle/>
        <a:p>
          <a:endParaRPr lang="en-US"/>
        </a:p>
      </dgm:t>
    </dgm:pt>
    <dgm:pt modelId="{35D746A9-A09A-4E74-8628-91E1CACFC428}" type="sibTrans" cxnId="{D30B6695-8196-447C-98A5-59F0DD77BD03}">
      <dgm:prSet/>
      <dgm:spPr/>
      <dgm:t>
        <a:bodyPr/>
        <a:lstStyle/>
        <a:p>
          <a:endParaRPr lang="en-US"/>
        </a:p>
      </dgm:t>
    </dgm:pt>
    <dgm:pt modelId="{A8A9CBA1-E67A-4952-9F84-DC6B8FC18A5B}">
      <dgm:prSet phldrT="[Text]" custT="1"/>
      <dgm:spPr>
        <a:solidFill>
          <a:srgbClr val="92D050">
            <a:alpha val="50000"/>
          </a:srgbClr>
        </a:solidFill>
      </dgm:spPr>
      <dgm:t>
        <a:bodyPr/>
        <a:lstStyle/>
        <a:p>
          <a:r>
            <a:rPr lang="en-US" sz="1600" b="1" dirty="0"/>
            <a:t>Provider mistrust</a:t>
          </a:r>
        </a:p>
      </dgm:t>
    </dgm:pt>
    <dgm:pt modelId="{DB5490BD-82F7-4B9A-ACD2-2A0DC9A6E055}" type="parTrans" cxnId="{5EA389DF-C30A-4451-AD8C-40376D2238E8}">
      <dgm:prSet/>
      <dgm:spPr/>
      <dgm:t>
        <a:bodyPr/>
        <a:lstStyle/>
        <a:p>
          <a:endParaRPr lang="en-US"/>
        </a:p>
      </dgm:t>
    </dgm:pt>
    <dgm:pt modelId="{8D9E53FE-174E-4C82-81CA-3BB8F5E6B065}" type="sibTrans" cxnId="{5EA389DF-C30A-4451-AD8C-40376D2238E8}">
      <dgm:prSet/>
      <dgm:spPr/>
      <dgm:t>
        <a:bodyPr/>
        <a:lstStyle/>
        <a:p>
          <a:endParaRPr lang="en-US"/>
        </a:p>
      </dgm:t>
    </dgm:pt>
    <dgm:pt modelId="{FAC03E4B-0623-4AC9-B1EA-2BC5144FF2FC}">
      <dgm:prSet phldrT="[Text]" custT="1"/>
      <dgm:spPr>
        <a:solidFill>
          <a:srgbClr val="92D050">
            <a:alpha val="50000"/>
          </a:srgbClr>
        </a:solidFill>
      </dgm:spPr>
      <dgm:t>
        <a:bodyPr/>
        <a:lstStyle/>
        <a:p>
          <a:r>
            <a:rPr lang="en-US" sz="1600" b="1" dirty="0"/>
            <a:t>Health beliefs</a:t>
          </a:r>
        </a:p>
      </dgm:t>
    </dgm:pt>
    <dgm:pt modelId="{13B07C73-BF70-439B-A833-B984DE954BD2}" type="parTrans" cxnId="{BDD566B2-C007-446F-A040-17CBCF5894D0}">
      <dgm:prSet/>
      <dgm:spPr/>
      <dgm:t>
        <a:bodyPr/>
        <a:lstStyle/>
        <a:p>
          <a:endParaRPr lang="en-US"/>
        </a:p>
      </dgm:t>
    </dgm:pt>
    <dgm:pt modelId="{7E34CD76-D72E-4C0D-9F3F-CB57BED1FDF8}" type="sibTrans" cxnId="{BDD566B2-C007-446F-A040-17CBCF5894D0}">
      <dgm:prSet/>
      <dgm:spPr/>
      <dgm:t>
        <a:bodyPr/>
        <a:lstStyle/>
        <a:p>
          <a:endParaRPr lang="en-US"/>
        </a:p>
      </dgm:t>
    </dgm:pt>
    <dgm:pt modelId="{C8060823-255E-4B70-824A-DF82560E1BD5}">
      <dgm:prSet phldrT="[Text]" custT="1"/>
      <dgm:spPr>
        <a:solidFill>
          <a:srgbClr val="92D050">
            <a:alpha val="50000"/>
          </a:srgbClr>
        </a:solidFill>
      </dgm:spPr>
      <dgm:t>
        <a:bodyPr/>
        <a:lstStyle/>
        <a:p>
          <a:r>
            <a:rPr lang="en-US" sz="1600" b="1" dirty="0"/>
            <a:t>Priority placed on health</a:t>
          </a:r>
        </a:p>
      </dgm:t>
    </dgm:pt>
    <dgm:pt modelId="{9CAF772F-E359-4476-B437-9E8132353A3A}" type="sibTrans" cxnId="{2A7189E9-F8FE-4BBD-98E6-60DF53454633}">
      <dgm:prSet/>
      <dgm:spPr/>
      <dgm:t>
        <a:bodyPr/>
        <a:lstStyle/>
        <a:p>
          <a:endParaRPr lang="en-US"/>
        </a:p>
      </dgm:t>
    </dgm:pt>
    <dgm:pt modelId="{D2D43FE1-6BB5-4891-8E3A-EE8E2FE5E41B}" type="parTrans" cxnId="{2A7189E9-F8FE-4BBD-98E6-60DF53454633}">
      <dgm:prSet/>
      <dgm:spPr/>
      <dgm:t>
        <a:bodyPr/>
        <a:lstStyle/>
        <a:p>
          <a:endParaRPr lang="en-US"/>
        </a:p>
      </dgm:t>
    </dgm:pt>
    <dgm:pt modelId="{09334D22-455C-4AA3-BBA3-7FF67CAF626A}" type="pres">
      <dgm:prSet presAssocID="{4A55A25B-4593-40CF-8BFD-AEC3D720564A}" presName="Name0" presStyleCnt="0">
        <dgm:presLayoutVars>
          <dgm:dir/>
          <dgm:resizeHandles val="exact"/>
        </dgm:presLayoutVars>
      </dgm:prSet>
      <dgm:spPr/>
    </dgm:pt>
    <dgm:pt modelId="{5B0B7B26-2C08-4DD6-8209-B688B8DDE21B}" type="pres">
      <dgm:prSet presAssocID="{1801DE27-8164-46E6-BCF3-EB56C0BB03BD}" presName="Name5" presStyleLbl="vennNode1" presStyleIdx="0" presStyleCnt="4">
        <dgm:presLayoutVars>
          <dgm:bulletEnabled val="1"/>
        </dgm:presLayoutVars>
      </dgm:prSet>
      <dgm:spPr/>
    </dgm:pt>
    <dgm:pt modelId="{37FD765B-FAE4-40BF-8792-5A02BED00750}" type="pres">
      <dgm:prSet presAssocID="{35D746A9-A09A-4E74-8628-91E1CACFC428}" presName="space" presStyleCnt="0"/>
      <dgm:spPr/>
    </dgm:pt>
    <dgm:pt modelId="{AE8038E2-52D6-4DD2-9DB7-87DE8FED0271}" type="pres">
      <dgm:prSet presAssocID="{A8A9CBA1-E67A-4952-9F84-DC6B8FC18A5B}" presName="Name5" presStyleLbl="vennNode1" presStyleIdx="1" presStyleCnt="4">
        <dgm:presLayoutVars>
          <dgm:bulletEnabled val="1"/>
        </dgm:presLayoutVars>
      </dgm:prSet>
      <dgm:spPr/>
    </dgm:pt>
    <dgm:pt modelId="{F12AB074-DA56-43C5-8A97-4243FE0938C4}" type="pres">
      <dgm:prSet presAssocID="{8D9E53FE-174E-4C82-81CA-3BB8F5E6B065}" presName="space" presStyleCnt="0"/>
      <dgm:spPr/>
    </dgm:pt>
    <dgm:pt modelId="{F3F24683-C038-4F7C-96EC-41D2C6B89BEF}" type="pres">
      <dgm:prSet presAssocID="{C8060823-255E-4B70-824A-DF82560E1BD5}" presName="Name5" presStyleLbl="vennNode1" presStyleIdx="2" presStyleCnt="4">
        <dgm:presLayoutVars>
          <dgm:bulletEnabled val="1"/>
        </dgm:presLayoutVars>
      </dgm:prSet>
      <dgm:spPr/>
    </dgm:pt>
    <dgm:pt modelId="{594BA5DE-2DA5-4894-842B-B11B06460286}" type="pres">
      <dgm:prSet presAssocID="{9CAF772F-E359-4476-B437-9E8132353A3A}" presName="space" presStyleCnt="0"/>
      <dgm:spPr/>
    </dgm:pt>
    <dgm:pt modelId="{4D6409C7-5721-4ECB-8C41-982692435159}" type="pres">
      <dgm:prSet presAssocID="{FAC03E4B-0623-4AC9-B1EA-2BC5144FF2FC}" presName="Name5" presStyleLbl="vennNode1" presStyleIdx="3" presStyleCnt="4">
        <dgm:presLayoutVars>
          <dgm:bulletEnabled val="1"/>
        </dgm:presLayoutVars>
      </dgm:prSet>
      <dgm:spPr/>
    </dgm:pt>
  </dgm:ptLst>
  <dgm:cxnLst>
    <dgm:cxn modelId="{D5F5F43A-407E-47CE-9926-07DCE22A518D}" type="presOf" srcId="{C8060823-255E-4B70-824A-DF82560E1BD5}" destId="{F3F24683-C038-4F7C-96EC-41D2C6B89BEF}" srcOrd="0" destOrd="0" presId="urn:microsoft.com/office/officeart/2005/8/layout/venn3"/>
    <dgm:cxn modelId="{66421667-50F8-47EF-9034-76399F664A91}" type="presOf" srcId="{4A55A25B-4593-40CF-8BFD-AEC3D720564A}" destId="{09334D22-455C-4AA3-BBA3-7FF67CAF626A}" srcOrd="0" destOrd="0" presId="urn:microsoft.com/office/officeart/2005/8/layout/venn3"/>
    <dgm:cxn modelId="{E653267E-B4CF-4D72-B969-3F199E69C6BC}" type="presOf" srcId="{FAC03E4B-0623-4AC9-B1EA-2BC5144FF2FC}" destId="{4D6409C7-5721-4ECB-8C41-982692435159}" srcOrd="0" destOrd="0" presId="urn:microsoft.com/office/officeart/2005/8/layout/venn3"/>
    <dgm:cxn modelId="{D30B6695-8196-447C-98A5-59F0DD77BD03}" srcId="{4A55A25B-4593-40CF-8BFD-AEC3D720564A}" destId="{1801DE27-8164-46E6-BCF3-EB56C0BB03BD}" srcOrd="0" destOrd="0" parTransId="{F1AAC592-C3B4-423A-937A-AA04BB134C91}" sibTransId="{35D746A9-A09A-4E74-8628-91E1CACFC428}"/>
    <dgm:cxn modelId="{BDD566B2-C007-446F-A040-17CBCF5894D0}" srcId="{4A55A25B-4593-40CF-8BFD-AEC3D720564A}" destId="{FAC03E4B-0623-4AC9-B1EA-2BC5144FF2FC}" srcOrd="3" destOrd="0" parTransId="{13B07C73-BF70-439B-A833-B984DE954BD2}" sibTransId="{7E34CD76-D72E-4C0D-9F3F-CB57BED1FDF8}"/>
    <dgm:cxn modelId="{AE7CB7DB-7D96-4B80-BC90-C46C5898670E}" type="presOf" srcId="{1801DE27-8164-46E6-BCF3-EB56C0BB03BD}" destId="{5B0B7B26-2C08-4DD6-8209-B688B8DDE21B}" srcOrd="0" destOrd="0" presId="urn:microsoft.com/office/officeart/2005/8/layout/venn3"/>
    <dgm:cxn modelId="{5EA389DF-C30A-4451-AD8C-40376D2238E8}" srcId="{4A55A25B-4593-40CF-8BFD-AEC3D720564A}" destId="{A8A9CBA1-E67A-4952-9F84-DC6B8FC18A5B}" srcOrd="1" destOrd="0" parTransId="{DB5490BD-82F7-4B9A-ACD2-2A0DC9A6E055}" sibTransId="{8D9E53FE-174E-4C82-81CA-3BB8F5E6B065}"/>
    <dgm:cxn modelId="{2A7189E9-F8FE-4BBD-98E6-60DF53454633}" srcId="{4A55A25B-4593-40CF-8BFD-AEC3D720564A}" destId="{C8060823-255E-4B70-824A-DF82560E1BD5}" srcOrd="2" destOrd="0" parTransId="{D2D43FE1-6BB5-4891-8E3A-EE8E2FE5E41B}" sibTransId="{9CAF772F-E359-4476-B437-9E8132353A3A}"/>
    <dgm:cxn modelId="{46426BFA-6473-4261-9070-72D08CB56249}" type="presOf" srcId="{A8A9CBA1-E67A-4952-9F84-DC6B8FC18A5B}" destId="{AE8038E2-52D6-4DD2-9DB7-87DE8FED0271}" srcOrd="0" destOrd="0" presId="urn:microsoft.com/office/officeart/2005/8/layout/venn3"/>
    <dgm:cxn modelId="{F12C3F1C-5FB6-42F9-8211-AC920050F867}" type="presParOf" srcId="{09334D22-455C-4AA3-BBA3-7FF67CAF626A}" destId="{5B0B7B26-2C08-4DD6-8209-B688B8DDE21B}" srcOrd="0" destOrd="0" presId="urn:microsoft.com/office/officeart/2005/8/layout/venn3"/>
    <dgm:cxn modelId="{2A6FEEBB-E1B0-45AF-BAAB-11A59F402493}" type="presParOf" srcId="{09334D22-455C-4AA3-BBA3-7FF67CAF626A}" destId="{37FD765B-FAE4-40BF-8792-5A02BED00750}" srcOrd="1" destOrd="0" presId="urn:microsoft.com/office/officeart/2005/8/layout/venn3"/>
    <dgm:cxn modelId="{A69BA658-FD52-4EB1-8522-E71FC28F44E7}" type="presParOf" srcId="{09334D22-455C-4AA3-BBA3-7FF67CAF626A}" destId="{AE8038E2-52D6-4DD2-9DB7-87DE8FED0271}" srcOrd="2" destOrd="0" presId="urn:microsoft.com/office/officeart/2005/8/layout/venn3"/>
    <dgm:cxn modelId="{594CC7E5-C1B5-48D0-A5F3-55F9B65C3800}" type="presParOf" srcId="{09334D22-455C-4AA3-BBA3-7FF67CAF626A}" destId="{F12AB074-DA56-43C5-8A97-4243FE0938C4}" srcOrd="3" destOrd="0" presId="urn:microsoft.com/office/officeart/2005/8/layout/venn3"/>
    <dgm:cxn modelId="{54227155-48C4-4178-98DB-9A29D456D2B6}" type="presParOf" srcId="{09334D22-455C-4AA3-BBA3-7FF67CAF626A}" destId="{F3F24683-C038-4F7C-96EC-41D2C6B89BEF}" srcOrd="4" destOrd="0" presId="urn:microsoft.com/office/officeart/2005/8/layout/venn3"/>
    <dgm:cxn modelId="{2FC6BCDD-261B-4E94-A850-9F0999A8D49A}" type="presParOf" srcId="{09334D22-455C-4AA3-BBA3-7FF67CAF626A}" destId="{594BA5DE-2DA5-4894-842B-B11B06460286}" srcOrd="5" destOrd="0" presId="urn:microsoft.com/office/officeart/2005/8/layout/venn3"/>
    <dgm:cxn modelId="{816A1490-4E88-4404-9041-57BAD08248AD}" type="presParOf" srcId="{09334D22-455C-4AA3-BBA3-7FF67CAF626A}" destId="{4D6409C7-5721-4ECB-8C41-982692435159}" srcOrd="6" destOrd="0" presId="urn:microsoft.com/office/officeart/2005/8/layout/ven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A55A25B-4593-40CF-8BFD-AEC3D720564A}" type="doc">
      <dgm:prSet loTypeId="urn:microsoft.com/office/officeart/2005/8/layout/venn3" loCatId="relationship" qsTypeId="urn:microsoft.com/office/officeart/2005/8/quickstyle/simple1" qsCatId="simple" csTypeId="urn:microsoft.com/office/officeart/2005/8/colors/accent1_2" csCatId="accent1" phldr="1"/>
      <dgm:spPr/>
      <dgm:t>
        <a:bodyPr/>
        <a:lstStyle/>
        <a:p>
          <a:endParaRPr lang="en-US"/>
        </a:p>
      </dgm:t>
    </dgm:pt>
    <dgm:pt modelId="{1801DE27-8164-46E6-BCF3-EB56C0BB03BD}">
      <dgm:prSet phldrT="[Text]" custT="1"/>
      <dgm:spPr>
        <a:solidFill>
          <a:srgbClr val="004065">
            <a:alpha val="50000"/>
          </a:srgbClr>
        </a:solidFill>
      </dgm:spPr>
      <dgm:t>
        <a:bodyPr/>
        <a:lstStyle/>
        <a:p>
          <a:r>
            <a:rPr lang="en-US" sz="1800" b="1" dirty="0">
              <a:solidFill>
                <a:schemeClr val="bg1"/>
              </a:solidFill>
            </a:rPr>
            <a:t>Lack of interpreters</a:t>
          </a:r>
        </a:p>
      </dgm:t>
    </dgm:pt>
    <dgm:pt modelId="{F1AAC592-C3B4-423A-937A-AA04BB134C91}" type="parTrans" cxnId="{D30B6695-8196-447C-98A5-59F0DD77BD03}">
      <dgm:prSet/>
      <dgm:spPr/>
      <dgm:t>
        <a:bodyPr/>
        <a:lstStyle/>
        <a:p>
          <a:endParaRPr lang="en-US"/>
        </a:p>
      </dgm:t>
    </dgm:pt>
    <dgm:pt modelId="{35D746A9-A09A-4E74-8628-91E1CACFC428}" type="sibTrans" cxnId="{D30B6695-8196-447C-98A5-59F0DD77BD03}">
      <dgm:prSet/>
      <dgm:spPr/>
      <dgm:t>
        <a:bodyPr/>
        <a:lstStyle/>
        <a:p>
          <a:endParaRPr lang="en-US"/>
        </a:p>
      </dgm:t>
    </dgm:pt>
    <dgm:pt modelId="{A8A9CBA1-E67A-4952-9F84-DC6B8FC18A5B}">
      <dgm:prSet phldrT="[Text]" custT="1"/>
      <dgm:spPr>
        <a:solidFill>
          <a:srgbClr val="004065">
            <a:alpha val="50000"/>
          </a:srgbClr>
        </a:solidFill>
      </dgm:spPr>
      <dgm:t>
        <a:bodyPr/>
        <a:lstStyle/>
        <a:p>
          <a:r>
            <a:rPr lang="en-US" sz="1800" b="1">
              <a:solidFill>
                <a:schemeClr val="bg1"/>
              </a:solidFill>
            </a:rPr>
            <a:t>Limited providers</a:t>
          </a:r>
          <a:endParaRPr lang="en-US" sz="1800" b="1" dirty="0">
            <a:solidFill>
              <a:schemeClr val="bg1"/>
            </a:solidFill>
          </a:endParaRPr>
        </a:p>
      </dgm:t>
    </dgm:pt>
    <dgm:pt modelId="{DB5490BD-82F7-4B9A-ACD2-2A0DC9A6E055}" type="parTrans" cxnId="{5EA389DF-C30A-4451-AD8C-40376D2238E8}">
      <dgm:prSet/>
      <dgm:spPr/>
      <dgm:t>
        <a:bodyPr/>
        <a:lstStyle/>
        <a:p>
          <a:endParaRPr lang="en-US"/>
        </a:p>
      </dgm:t>
    </dgm:pt>
    <dgm:pt modelId="{8D9E53FE-174E-4C82-81CA-3BB8F5E6B065}" type="sibTrans" cxnId="{5EA389DF-C30A-4451-AD8C-40376D2238E8}">
      <dgm:prSet/>
      <dgm:spPr/>
      <dgm:t>
        <a:bodyPr/>
        <a:lstStyle/>
        <a:p>
          <a:endParaRPr lang="en-US"/>
        </a:p>
      </dgm:t>
    </dgm:pt>
    <dgm:pt modelId="{FAC03E4B-0623-4AC9-B1EA-2BC5144FF2FC}">
      <dgm:prSet phldrT="[Text]" custT="1"/>
      <dgm:spPr>
        <a:solidFill>
          <a:srgbClr val="004065">
            <a:alpha val="50000"/>
          </a:srgbClr>
        </a:solidFill>
      </dgm:spPr>
      <dgm:t>
        <a:bodyPr/>
        <a:lstStyle/>
        <a:p>
          <a:r>
            <a:rPr lang="en-US" sz="1800" b="1" dirty="0">
              <a:solidFill>
                <a:schemeClr val="bg1"/>
              </a:solidFill>
            </a:rPr>
            <a:t>Care offered in one location</a:t>
          </a:r>
        </a:p>
      </dgm:t>
    </dgm:pt>
    <dgm:pt modelId="{13B07C73-BF70-439B-A833-B984DE954BD2}" type="parTrans" cxnId="{BDD566B2-C007-446F-A040-17CBCF5894D0}">
      <dgm:prSet/>
      <dgm:spPr/>
      <dgm:t>
        <a:bodyPr/>
        <a:lstStyle/>
        <a:p>
          <a:endParaRPr lang="en-US"/>
        </a:p>
      </dgm:t>
    </dgm:pt>
    <dgm:pt modelId="{7E34CD76-D72E-4C0D-9F3F-CB57BED1FDF8}" type="sibTrans" cxnId="{BDD566B2-C007-446F-A040-17CBCF5894D0}">
      <dgm:prSet/>
      <dgm:spPr/>
      <dgm:t>
        <a:bodyPr/>
        <a:lstStyle/>
        <a:p>
          <a:endParaRPr lang="en-US"/>
        </a:p>
      </dgm:t>
    </dgm:pt>
    <dgm:pt modelId="{C8060823-255E-4B70-824A-DF82560E1BD5}">
      <dgm:prSet phldrT="[Text]" custT="1"/>
      <dgm:spPr>
        <a:solidFill>
          <a:srgbClr val="004065">
            <a:alpha val="50000"/>
          </a:srgbClr>
        </a:solidFill>
      </dgm:spPr>
      <dgm:t>
        <a:bodyPr/>
        <a:lstStyle/>
        <a:p>
          <a:r>
            <a:rPr lang="en-US" sz="1800" b="1" dirty="0">
              <a:solidFill>
                <a:schemeClr val="bg1"/>
              </a:solidFill>
            </a:rPr>
            <a:t>Appointment times</a:t>
          </a:r>
        </a:p>
      </dgm:t>
    </dgm:pt>
    <dgm:pt modelId="{9CAF772F-E359-4476-B437-9E8132353A3A}" type="sibTrans" cxnId="{2A7189E9-F8FE-4BBD-98E6-60DF53454633}">
      <dgm:prSet/>
      <dgm:spPr/>
      <dgm:t>
        <a:bodyPr/>
        <a:lstStyle/>
        <a:p>
          <a:endParaRPr lang="en-US"/>
        </a:p>
      </dgm:t>
    </dgm:pt>
    <dgm:pt modelId="{D2D43FE1-6BB5-4891-8E3A-EE8E2FE5E41B}" type="parTrans" cxnId="{2A7189E9-F8FE-4BBD-98E6-60DF53454633}">
      <dgm:prSet/>
      <dgm:spPr/>
      <dgm:t>
        <a:bodyPr/>
        <a:lstStyle/>
        <a:p>
          <a:endParaRPr lang="en-US"/>
        </a:p>
      </dgm:t>
    </dgm:pt>
    <dgm:pt modelId="{09334D22-455C-4AA3-BBA3-7FF67CAF626A}" type="pres">
      <dgm:prSet presAssocID="{4A55A25B-4593-40CF-8BFD-AEC3D720564A}" presName="Name0" presStyleCnt="0">
        <dgm:presLayoutVars>
          <dgm:dir/>
          <dgm:resizeHandles val="exact"/>
        </dgm:presLayoutVars>
      </dgm:prSet>
      <dgm:spPr/>
    </dgm:pt>
    <dgm:pt modelId="{5B0B7B26-2C08-4DD6-8209-B688B8DDE21B}" type="pres">
      <dgm:prSet presAssocID="{1801DE27-8164-46E6-BCF3-EB56C0BB03BD}" presName="Name5" presStyleLbl="vennNode1" presStyleIdx="0" presStyleCnt="4">
        <dgm:presLayoutVars>
          <dgm:bulletEnabled val="1"/>
        </dgm:presLayoutVars>
      </dgm:prSet>
      <dgm:spPr/>
    </dgm:pt>
    <dgm:pt modelId="{37FD765B-FAE4-40BF-8792-5A02BED00750}" type="pres">
      <dgm:prSet presAssocID="{35D746A9-A09A-4E74-8628-91E1CACFC428}" presName="space" presStyleCnt="0"/>
      <dgm:spPr/>
    </dgm:pt>
    <dgm:pt modelId="{AE8038E2-52D6-4DD2-9DB7-87DE8FED0271}" type="pres">
      <dgm:prSet presAssocID="{A8A9CBA1-E67A-4952-9F84-DC6B8FC18A5B}" presName="Name5" presStyleLbl="vennNode1" presStyleIdx="1" presStyleCnt="4">
        <dgm:presLayoutVars>
          <dgm:bulletEnabled val="1"/>
        </dgm:presLayoutVars>
      </dgm:prSet>
      <dgm:spPr/>
    </dgm:pt>
    <dgm:pt modelId="{F12AB074-DA56-43C5-8A97-4243FE0938C4}" type="pres">
      <dgm:prSet presAssocID="{8D9E53FE-174E-4C82-81CA-3BB8F5E6B065}" presName="space" presStyleCnt="0"/>
      <dgm:spPr/>
    </dgm:pt>
    <dgm:pt modelId="{F3F24683-C038-4F7C-96EC-41D2C6B89BEF}" type="pres">
      <dgm:prSet presAssocID="{C8060823-255E-4B70-824A-DF82560E1BD5}" presName="Name5" presStyleLbl="vennNode1" presStyleIdx="2" presStyleCnt="4">
        <dgm:presLayoutVars>
          <dgm:bulletEnabled val="1"/>
        </dgm:presLayoutVars>
      </dgm:prSet>
      <dgm:spPr/>
    </dgm:pt>
    <dgm:pt modelId="{594BA5DE-2DA5-4894-842B-B11B06460286}" type="pres">
      <dgm:prSet presAssocID="{9CAF772F-E359-4476-B437-9E8132353A3A}" presName="space" presStyleCnt="0"/>
      <dgm:spPr/>
    </dgm:pt>
    <dgm:pt modelId="{4D6409C7-5721-4ECB-8C41-982692435159}" type="pres">
      <dgm:prSet presAssocID="{FAC03E4B-0623-4AC9-B1EA-2BC5144FF2FC}" presName="Name5" presStyleLbl="vennNode1" presStyleIdx="3" presStyleCnt="4">
        <dgm:presLayoutVars>
          <dgm:bulletEnabled val="1"/>
        </dgm:presLayoutVars>
      </dgm:prSet>
      <dgm:spPr/>
    </dgm:pt>
  </dgm:ptLst>
  <dgm:cxnLst>
    <dgm:cxn modelId="{9887771B-5405-4D87-80AA-27004C850369}" type="presOf" srcId="{4A55A25B-4593-40CF-8BFD-AEC3D720564A}" destId="{09334D22-455C-4AA3-BBA3-7FF67CAF626A}" srcOrd="0" destOrd="0" presId="urn:microsoft.com/office/officeart/2005/8/layout/venn3"/>
    <dgm:cxn modelId="{39E1BC8D-8D09-4248-A85F-C427B4550D15}" type="presOf" srcId="{A8A9CBA1-E67A-4952-9F84-DC6B8FC18A5B}" destId="{AE8038E2-52D6-4DD2-9DB7-87DE8FED0271}" srcOrd="0" destOrd="0" presId="urn:microsoft.com/office/officeart/2005/8/layout/venn3"/>
    <dgm:cxn modelId="{D30B6695-8196-447C-98A5-59F0DD77BD03}" srcId="{4A55A25B-4593-40CF-8BFD-AEC3D720564A}" destId="{1801DE27-8164-46E6-BCF3-EB56C0BB03BD}" srcOrd="0" destOrd="0" parTransId="{F1AAC592-C3B4-423A-937A-AA04BB134C91}" sibTransId="{35D746A9-A09A-4E74-8628-91E1CACFC428}"/>
    <dgm:cxn modelId="{BDD566B2-C007-446F-A040-17CBCF5894D0}" srcId="{4A55A25B-4593-40CF-8BFD-AEC3D720564A}" destId="{FAC03E4B-0623-4AC9-B1EA-2BC5144FF2FC}" srcOrd="3" destOrd="0" parTransId="{13B07C73-BF70-439B-A833-B984DE954BD2}" sibTransId="{7E34CD76-D72E-4C0D-9F3F-CB57BED1FDF8}"/>
    <dgm:cxn modelId="{9B13E6BE-25FE-4D31-BA2F-D9FD4E594C8C}" type="presOf" srcId="{C8060823-255E-4B70-824A-DF82560E1BD5}" destId="{F3F24683-C038-4F7C-96EC-41D2C6B89BEF}" srcOrd="0" destOrd="0" presId="urn:microsoft.com/office/officeart/2005/8/layout/venn3"/>
    <dgm:cxn modelId="{5EA389DF-C30A-4451-AD8C-40376D2238E8}" srcId="{4A55A25B-4593-40CF-8BFD-AEC3D720564A}" destId="{A8A9CBA1-E67A-4952-9F84-DC6B8FC18A5B}" srcOrd="1" destOrd="0" parTransId="{DB5490BD-82F7-4B9A-ACD2-2A0DC9A6E055}" sibTransId="{8D9E53FE-174E-4C82-81CA-3BB8F5E6B065}"/>
    <dgm:cxn modelId="{E0DE1FE9-843E-4B20-8FE0-D1C5E6C85BD8}" type="presOf" srcId="{1801DE27-8164-46E6-BCF3-EB56C0BB03BD}" destId="{5B0B7B26-2C08-4DD6-8209-B688B8DDE21B}" srcOrd="0" destOrd="0" presId="urn:microsoft.com/office/officeart/2005/8/layout/venn3"/>
    <dgm:cxn modelId="{2A7189E9-F8FE-4BBD-98E6-60DF53454633}" srcId="{4A55A25B-4593-40CF-8BFD-AEC3D720564A}" destId="{C8060823-255E-4B70-824A-DF82560E1BD5}" srcOrd="2" destOrd="0" parTransId="{D2D43FE1-6BB5-4891-8E3A-EE8E2FE5E41B}" sibTransId="{9CAF772F-E359-4476-B437-9E8132353A3A}"/>
    <dgm:cxn modelId="{9F64A0F8-F627-4EA5-87FE-E4425AB9852B}" type="presOf" srcId="{FAC03E4B-0623-4AC9-B1EA-2BC5144FF2FC}" destId="{4D6409C7-5721-4ECB-8C41-982692435159}" srcOrd="0" destOrd="0" presId="urn:microsoft.com/office/officeart/2005/8/layout/venn3"/>
    <dgm:cxn modelId="{737B4144-9360-46F2-9314-05AF4D3059FE}" type="presParOf" srcId="{09334D22-455C-4AA3-BBA3-7FF67CAF626A}" destId="{5B0B7B26-2C08-4DD6-8209-B688B8DDE21B}" srcOrd="0" destOrd="0" presId="urn:microsoft.com/office/officeart/2005/8/layout/venn3"/>
    <dgm:cxn modelId="{EADEE869-EB24-473B-BE2D-662A334D9928}" type="presParOf" srcId="{09334D22-455C-4AA3-BBA3-7FF67CAF626A}" destId="{37FD765B-FAE4-40BF-8792-5A02BED00750}" srcOrd="1" destOrd="0" presId="urn:microsoft.com/office/officeart/2005/8/layout/venn3"/>
    <dgm:cxn modelId="{2D91610D-4DB5-4C88-8704-75A01D010455}" type="presParOf" srcId="{09334D22-455C-4AA3-BBA3-7FF67CAF626A}" destId="{AE8038E2-52D6-4DD2-9DB7-87DE8FED0271}" srcOrd="2" destOrd="0" presId="urn:microsoft.com/office/officeart/2005/8/layout/venn3"/>
    <dgm:cxn modelId="{19E1EF7F-2DF9-4FE1-ADC5-3CE2DC7200B6}" type="presParOf" srcId="{09334D22-455C-4AA3-BBA3-7FF67CAF626A}" destId="{F12AB074-DA56-43C5-8A97-4243FE0938C4}" srcOrd="3" destOrd="0" presId="urn:microsoft.com/office/officeart/2005/8/layout/venn3"/>
    <dgm:cxn modelId="{06347038-95DA-4AD9-820C-2B3031D16AC8}" type="presParOf" srcId="{09334D22-455C-4AA3-BBA3-7FF67CAF626A}" destId="{F3F24683-C038-4F7C-96EC-41D2C6B89BEF}" srcOrd="4" destOrd="0" presId="urn:microsoft.com/office/officeart/2005/8/layout/venn3"/>
    <dgm:cxn modelId="{8F1CAEA0-A7DC-49A1-B6DD-654AFF4BB176}" type="presParOf" srcId="{09334D22-455C-4AA3-BBA3-7FF67CAF626A}" destId="{594BA5DE-2DA5-4894-842B-B11B06460286}" srcOrd="5" destOrd="0" presId="urn:microsoft.com/office/officeart/2005/8/layout/venn3"/>
    <dgm:cxn modelId="{05BD36C6-859E-4506-8BE3-FA57B4DA228C}" type="presParOf" srcId="{09334D22-455C-4AA3-BBA3-7FF67CAF626A}" destId="{4D6409C7-5721-4ECB-8C41-982692435159}" srcOrd="6" destOrd="0" presId="urn:microsoft.com/office/officeart/2005/8/layout/ven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A55A25B-4593-40CF-8BFD-AEC3D720564A}" type="doc">
      <dgm:prSet loTypeId="urn:microsoft.com/office/officeart/2005/8/layout/venn3" loCatId="relationship" qsTypeId="urn:microsoft.com/office/officeart/2005/8/quickstyle/simple1" qsCatId="simple" csTypeId="urn:microsoft.com/office/officeart/2005/8/colors/accent1_2" csCatId="accent1" phldr="1"/>
      <dgm:spPr/>
      <dgm:t>
        <a:bodyPr/>
        <a:lstStyle/>
        <a:p>
          <a:endParaRPr lang="en-US"/>
        </a:p>
      </dgm:t>
    </dgm:pt>
    <dgm:pt modelId="{1801DE27-8164-46E6-BCF3-EB56C0BB03BD}">
      <dgm:prSet phldrT="[Text]" custT="1"/>
      <dgm:spPr>
        <a:solidFill>
          <a:srgbClr val="FFC000">
            <a:alpha val="50000"/>
          </a:srgbClr>
        </a:solidFill>
      </dgm:spPr>
      <dgm:t>
        <a:bodyPr/>
        <a:lstStyle/>
        <a:p>
          <a:r>
            <a:rPr lang="en-US" sz="1550" b="1" dirty="0"/>
            <a:t>Communication skills</a:t>
          </a:r>
        </a:p>
      </dgm:t>
    </dgm:pt>
    <dgm:pt modelId="{F1AAC592-C3B4-423A-937A-AA04BB134C91}" type="parTrans" cxnId="{D30B6695-8196-447C-98A5-59F0DD77BD03}">
      <dgm:prSet/>
      <dgm:spPr/>
      <dgm:t>
        <a:bodyPr/>
        <a:lstStyle/>
        <a:p>
          <a:endParaRPr lang="en-US"/>
        </a:p>
      </dgm:t>
    </dgm:pt>
    <dgm:pt modelId="{35D746A9-A09A-4E74-8628-91E1CACFC428}" type="sibTrans" cxnId="{D30B6695-8196-447C-98A5-59F0DD77BD03}">
      <dgm:prSet/>
      <dgm:spPr/>
      <dgm:t>
        <a:bodyPr/>
        <a:lstStyle/>
        <a:p>
          <a:endParaRPr lang="en-US"/>
        </a:p>
      </dgm:t>
    </dgm:pt>
    <dgm:pt modelId="{A8A9CBA1-E67A-4952-9F84-DC6B8FC18A5B}">
      <dgm:prSet phldrT="[Text]" custT="1"/>
      <dgm:spPr>
        <a:solidFill>
          <a:srgbClr val="FFC000">
            <a:alpha val="50000"/>
          </a:srgbClr>
        </a:solidFill>
      </dgm:spPr>
      <dgm:t>
        <a:bodyPr/>
        <a:lstStyle/>
        <a:p>
          <a:r>
            <a:rPr lang="en-US" sz="1550" b="1" dirty="0"/>
            <a:t>Bias</a:t>
          </a:r>
        </a:p>
      </dgm:t>
    </dgm:pt>
    <dgm:pt modelId="{DB5490BD-82F7-4B9A-ACD2-2A0DC9A6E055}" type="parTrans" cxnId="{5EA389DF-C30A-4451-AD8C-40376D2238E8}">
      <dgm:prSet/>
      <dgm:spPr/>
      <dgm:t>
        <a:bodyPr/>
        <a:lstStyle/>
        <a:p>
          <a:endParaRPr lang="en-US"/>
        </a:p>
      </dgm:t>
    </dgm:pt>
    <dgm:pt modelId="{8D9E53FE-174E-4C82-81CA-3BB8F5E6B065}" type="sibTrans" cxnId="{5EA389DF-C30A-4451-AD8C-40376D2238E8}">
      <dgm:prSet/>
      <dgm:spPr/>
      <dgm:t>
        <a:bodyPr/>
        <a:lstStyle/>
        <a:p>
          <a:endParaRPr lang="en-US"/>
        </a:p>
      </dgm:t>
    </dgm:pt>
    <dgm:pt modelId="{C8060823-255E-4B70-824A-DF82560E1BD5}">
      <dgm:prSet phldrT="[Text]" custT="1"/>
      <dgm:spPr>
        <a:solidFill>
          <a:srgbClr val="FFC000">
            <a:alpha val="50000"/>
          </a:srgbClr>
        </a:solidFill>
      </dgm:spPr>
      <dgm:t>
        <a:bodyPr/>
        <a:lstStyle/>
        <a:p>
          <a:r>
            <a:rPr lang="en-US" sz="1550" b="1" dirty="0"/>
            <a:t>Cultural dissonance</a:t>
          </a:r>
        </a:p>
      </dgm:t>
    </dgm:pt>
    <dgm:pt modelId="{D2D43FE1-6BB5-4891-8E3A-EE8E2FE5E41B}" type="parTrans" cxnId="{2A7189E9-F8FE-4BBD-98E6-60DF53454633}">
      <dgm:prSet/>
      <dgm:spPr/>
      <dgm:t>
        <a:bodyPr/>
        <a:lstStyle/>
        <a:p>
          <a:endParaRPr lang="en-US"/>
        </a:p>
      </dgm:t>
    </dgm:pt>
    <dgm:pt modelId="{9CAF772F-E359-4476-B437-9E8132353A3A}" type="sibTrans" cxnId="{2A7189E9-F8FE-4BBD-98E6-60DF53454633}">
      <dgm:prSet/>
      <dgm:spPr/>
      <dgm:t>
        <a:bodyPr/>
        <a:lstStyle/>
        <a:p>
          <a:endParaRPr lang="en-US"/>
        </a:p>
      </dgm:t>
    </dgm:pt>
    <dgm:pt modelId="{D5C6DAC8-B409-4298-A821-1E881B320BE6}">
      <dgm:prSet phldrT="[Text]" custT="1"/>
      <dgm:spPr>
        <a:solidFill>
          <a:srgbClr val="FFC000">
            <a:alpha val="50000"/>
          </a:srgbClr>
        </a:solidFill>
      </dgm:spPr>
      <dgm:t>
        <a:bodyPr/>
        <a:lstStyle/>
        <a:p>
          <a:r>
            <a:rPr lang="en-US" sz="1550" b="1" dirty="0"/>
            <a:t>Skills to provide affirming care</a:t>
          </a:r>
        </a:p>
      </dgm:t>
    </dgm:pt>
    <dgm:pt modelId="{B091F2C0-6E9E-4227-BEA9-E0475E9DD582}" type="parTrans" cxnId="{DD4A575D-8467-4974-A31D-93B494989130}">
      <dgm:prSet/>
      <dgm:spPr/>
      <dgm:t>
        <a:bodyPr/>
        <a:lstStyle/>
        <a:p>
          <a:endParaRPr lang="en-US"/>
        </a:p>
      </dgm:t>
    </dgm:pt>
    <dgm:pt modelId="{B570AA99-10A2-4083-BC23-230C765BE800}" type="sibTrans" cxnId="{DD4A575D-8467-4974-A31D-93B494989130}">
      <dgm:prSet/>
      <dgm:spPr/>
      <dgm:t>
        <a:bodyPr/>
        <a:lstStyle/>
        <a:p>
          <a:endParaRPr lang="en-US"/>
        </a:p>
      </dgm:t>
    </dgm:pt>
    <dgm:pt modelId="{09334D22-455C-4AA3-BBA3-7FF67CAF626A}" type="pres">
      <dgm:prSet presAssocID="{4A55A25B-4593-40CF-8BFD-AEC3D720564A}" presName="Name0" presStyleCnt="0">
        <dgm:presLayoutVars>
          <dgm:dir/>
          <dgm:resizeHandles val="exact"/>
        </dgm:presLayoutVars>
      </dgm:prSet>
      <dgm:spPr/>
    </dgm:pt>
    <dgm:pt modelId="{5B0B7B26-2C08-4DD6-8209-B688B8DDE21B}" type="pres">
      <dgm:prSet presAssocID="{1801DE27-8164-46E6-BCF3-EB56C0BB03BD}" presName="Name5" presStyleLbl="vennNode1" presStyleIdx="0" presStyleCnt="4">
        <dgm:presLayoutVars>
          <dgm:bulletEnabled val="1"/>
        </dgm:presLayoutVars>
      </dgm:prSet>
      <dgm:spPr/>
    </dgm:pt>
    <dgm:pt modelId="{37FD765B-FAE4-40BF-8792-5A02BED00750}" type="pres">
      <dgm:prSet presAssocID="{35D746A9-A09A-4E74-8628-91E1CACFC428}" presName="space" presStyleCnt="0"/>
      <dgm:spPr/>
    </dgm:pt>
    <dgm:pt modelId="{AE8038E2-52D6-4DD2-9DB7-87DE8FED0271}" type="pres">
      <dgm:prSet presAssocID="{A8A9CBA1-E67A-4952-9F84-DC6B8FC18A5B}" presName="Name5" presStyleLbl="vennNode1" presStyleIdx="1" presStyleCnt="4">
        <dgm:presLayoutVars>
          <dgm:bulletEnabled val="1"/>
        </dgm:presLayoutVars>
      </dgm:prSet>
      <dgm:spPr/>
    </dgm:pt>
    <dgm:pt modelId="{F12AB074-DA56-43C5-8A97-4243FE0938C4}" type="pres">
      <dgm:prSet presAssocID="{8D9E53FE-174E-4C82-81CA-3BB8F5E6B065}" presName="space" presStyleCnt="0"/>
      <dgm:spPr/>
    </dgm:pt>
    <dgm:pt modelId="{F3F24683-C038-4F7C-96EC-41D2C6B89BEF}" type="pres">
      <dgm:prSet presAssocID="{C8060823-255E-4B70-824A-DF82560E1BD5}" presName="Name5" presStyleLbl="vennNode1" presStyleIdx="2" presStyleCnt="4">
        <dgm:presLayoutVars>
          <dgm:bulletEnabled val="1"/>
        </dgm:presLayoutVars>
      </dgm:prSet>
      <dgm:spPr/>
    </dgm:pt>
    <dgm:pt modelId="{594BA5DE-2DA5-4894-842B-B11B06460286}" type="pres">
      <dgm:prSet presAssocID="{9CAF772F-E359-4476-B437-9E8132353A3A}" presName="space" presStyleCnt="0"/>
      <dgm:spPr/>
    </dgm:pt>
    <dgm:pt modelId="{F4258D7E-807F-4A69-BFB6-18B23947DAB5}" type="pres">
      <dgm:prSet presAssocID="{D5C6DAC8-B409-4298-A821-1E881B320BE6}" presName="Name5" presStyleLbl="vennNode1" presStyleIdx="3" presStyleCnt="4">
        <dgm:presLayoutVars>
          <dgm:bulletEnabled val="1"/>
        </dgm:presLayoutVars>
      </dgm:prSet>
      <dgm:spPr/>
    </dgm:pt>
  </dgm:ptLst>
  <dgm:cxnLst>
    <dgm:cxn modelId="{6725A124-2379-476E-8E8E-3046F5FEC983}" type="presOf" srcId="{C8060823-255E-4B70-824A-DF82560E1BD5}" destId="{F3F24683-C038-4F7C-96EC-41D2C6B89BEF}" srcOrd="0" destOrd="0" presId="urn:microsoft.com/office/officeart/2005/8/layout/venn3"/>
    <dgm:cxn modelId="{DD4A575D-8467-4974-A31D-93B494989130}" srcId="{4A55A25B-4593-40CF-8BFD-AEC3D720564A}" destId="{D5C6DAC8-B409-4298-A821-1E881B320BE6}" srcOrd="3" destOrd="0" parTransId="{B091F2C0-6E9E-4227-BEA9-E0475E9DD582}" sibTransId="{B570AA99-10A2-4083-BC23-230C765BE800}"/>
    <dgm:cxn modelId="{D4A3E667-AF85-49C6-92AF-15B74CB4FC0D}" type="presOf" srcId="{1801DE27-8164-46E6-BCF3-EB56C0BB03BD}" destId="{5B0B7B26-2C08-4DD6-8209-B688B8DDE21B}" srcOrd="0" destOrd="0" presId="urn:microsoft.com/office/officeart/2005/8/layout/venn3"/>
    <dgm:cxn modelId="{FF1F2A51-A8BF-4D0A-998A-DAA5D166FA34}" type="presOf" srcId="{A8A9CBA1-E67A-4952-9F84-DC6B8FC18A5B}" destId="{AE8038E2-52D6-4DD2-9DB7-87DE8FED0271}" srcOrd="0" destOrd="0" presId="urn:microsoft.com/office/officeart/2005/8/layout/venn3"/>
    <dgm:cxn modelId="{D30B6695-8196-447C-98A5-59F0DD77BD03}" srcId="{4A55A25B-4593-40CF-8BFD-AEC3D720564A}" destId="{1801DE27-8164-46E6-BCF3-EB56C0BB03BD}" srcOrd="0" destOrd="0" parTransId="{F1AAC592-C3B4-423A-937A-AA04BB134C91}" sibTransId="{35D746A9-A09A-4E74-8628-91E1CACFC428}"/>
    <dgm:cxn modelId="{941164AA-68E8-4943-BFEF-C3A82BDF885A}" type="presOf" srcId="{D5C6DAC8-B409-4298-A821-1E881B320BE6}" destId="{F4258D7E-807F-4A69-BFB6-18B23947DAB5}" srcOrd="0" destOrd="0" presId="urn:microsoft.com/office/officeart/2005/8/layout/venn3"/>
    <dgm:cxn modelId="{5EA389DF-C30A-4451-AD8C-40376D2238E8}" srcId="{4A55A25B-4593-40CF-8BFD-AEC3D720564A}" destId="{A8A9CBA1-E67A-4952-9F84-DC6B8FC18A5B}" srcOrd="1" destOrd="0" parTransId="{DB5490BD-82F7-4B9A-ACD2-2A0DC9A6E055}" sibTransId="{8D9E53FE-174E-4C82-81CA-3BB8F5E6B065}"/>
    <dgm:cxn modelId="{2A7189E9-F8FE-4BBD-98E6-60DF53454633}" srcId="{4A55A25B-4593-40CF-8BFD-AEC3D720564A}" destId="{C8060823-255E-4B70-824A-DF82560E1BD5}" srcOrd="2" destOrd="0" parTransId="{D2D43FE1-6BB5-4891-8E3A-EE8E2FE5E41B}" sibTransId="{9CAF772F-E359-4476-B437-9E8132353A3A}"/>
    <dgm:cxn modelId="{27126AF2-70CB-4653-9523-3B2FB15BA30B}" type="presOf" srcId="{4A55A25B-4593-40CF-8BFD-AEC3D720564A}" destId="{09334D22-455C-4AA3-BBA3-7FF67CAF626A}" srcOrd="0" destOrd="0" presId="urn:microsoft.com/office/officeart/2005/8/layout/venn3"/>
    <dgm:cxn modelId="{647217B8-A260-4644-84C5-85487F53E15C}" type="presParOf" srcId="{09334D22-455C-4AA3-BBA3-7FF67CAF626A}" destId="{5B0B7B26-2C08-4DD6-8209-B688B8DDE21B}" srcOrd="0" destOrd="0" presId="urn:microsoft.com/office/officeart/2005/8/layout/venn3"/>
    <dgm:cxn modelId="{5D2DD687-4175-4BE8-AB6C-2C0D79DDDBDB}" type="presParOf" srcId="{09334D22-455C-4AA3-BBA3-7FF67CAF626A}" destId="{37FD765B-FAE4-40BF-8792-5A02BED00750}" srcOrd="1" destOrd="0" presId="urn:microsoft.com/office/officeart/2005/8/layout/venn3"/>
    <dgm:cxn modelId="{C00DA75D-56AE-4CF3-A5C9-EC3CA2E0856D}" type="presParOf" srcId="{09334D22-455C-4AA3-BBA3-7FF67CAF626A}" destId="{AE8038E2-52D6-4DD2-9DB7-87DE8FED0271}" srcOrd="2" destOrd="0" presId="urn:microsoft.com/office/officeart/2005/8/layout/venn3"/>
    <dgm:cxn modelId="{FFD4D356-5C56-435F-9DBF-6F82B4B5E6E2}" type="presParOf" srcId="{09334D22-455C-4AA3-BBA3-7FF67CAF626A}" destId="{F12AB074-DA56-43C5-8A97-4243FE0938C4}" srcOrd="3" destOrd="0" presId="urn:microsoft.com/office/officeart/2005/8/layout/venn3"/>
    <dgm:cxn modelId="{7A86AB0E-E245-434A-9EDF-EB45374838D6}" type="presParOf" srcId="{09334D22-455C-4AA3-BBA3-7FF67CAF626A}" destId="{F3F24683-C038-4F7C-96EC-41D2C6B89BEF}" srcOrd="4" destOrd="0" presId="urn:microsoft.com/office/officeart/2005/8/layout/venn3"/>
    <dgm:cxn modelId="{B36CBD75-D3DE-4B1F-90EE-FE24166CB3BA}" type="presParOf" srcId="{09334D22-455C-4AA3-BBA3-7FF67CAF626A}" destId="{594BA5DE-2DA5-4894-842B-B11B06460286}" srcOrd="5" destOrd="0" presId="urn:microsoft.com/office/officeart/2005/8/layout/venn3"/>
    <dgm:cxn modelId="{044FA526-E934-4F0F-A255-40734771E77C}" type="presParOf" srcId="{09334D22-455C-4AA3-BBA3-7FF67CAF626A}" destId="{F4258D7E-807F-4A69-BFB6-18B23947DAB5}" srcOrd="6" destOrd="0" presId="urn:microsoft.com/office/officeart/2005/8/layout/ven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A55A25B-4593-40CF-8BFD-AEC3D720564A}" type="doc">
      <dgm:prSet loTypeId="urn:microsoft.com/office/officeart/2005/8/layout/venn3" loCatId="relationship" qsTypeId="urn:microsoft.com/office/officeart/2005/8/quickstyle/simple1" qsCatId="simple" csTypeId="urn:microsoft.com/office/officeart/2005/8/colors/accent1_2" csCatId="accent1" phldr="1"/>
      <dgm:spPr/>
      <dgm:t>
        <a:bodyPr/>
        <a:lstStyle/>
        <a:p>
          <a:endParaRPr lang="en-US"/>
        </a:p>
      </dgm:t>
    </dgm:pt>
    <dgm:pt modelId="{1801DE27-8164-46E6-BCF3-EB56C0BB03BD}">
      <dgm:prSet phldrT="[Text]" custT="1"/>
      <dgm:spPr>
        <a:solidFill>
          <a:schemeClr val="bg1">
            <a:lumMod val="50000"/>
            <a:alpha val="50000"/>
          </a:schemeClr>
        </a:solidFill>
      </dgm:spPr>
      <dgm:t>
        <a:bodyPr/>
        <a:lstStyle/>
        <a:p>
          <a:r>
            <a:rPr lang="en-US" sz="1600" b="1" dirty="0"/>
            <a:t>Stigma</a:t>
          </a:r>
        </a:p>
      </dgm:t>
    </dgm:pt>
    <dgm:pt modelId="{F1AAC592-C3B4-423A-937A-AA04BB134C91}" type="parTrans" cxnId="{D30B6695-8196-447C-98A5-59F0DD77BD03}">
      <dgm:prSet/>
      <dgm:spPr/>
      <dgm:t>
        <a:bodyPr/>
        <a:lstStyle/>
        <a:p>
          <a:endParaRPr lang="en-US"/>
        </a:p>
      </dgm:t>
    </dgm:pt>
    <dgm:pt modelId="{35D746A9-A09A-4E74-8628-91E1CACFC428}" type="sibTrans" cxnId="{D30B6695-8196-447C-98A5-59F0DD77BD03}">
      <dgm:prSet/>
      <dgm:spPr/>
      <dgm:t>
        <a:bodyPr/>
        <a:lstStyle/>
        <a:p>
          <a:endParaRPr lang="en-US"/>
        </a:p>
      </dgm:t>
    </dgm:pt>
    <dgm:pt modelId="{A8A9CBA1-E67A-4952-9F84-DC6B8FC18A5B}">
      <dgm:prSet phldrT="[Text]" custT="1"/>
      <dgm:spPr>
        <a:solidFill>
          <a:schemeClr val="bg1">
            <a:lumMod val="50000"/>
            <a:alpha val="50000"/>
          </a:schemeClr>
        </a:solidFill>
      </dgm:spPr>
      <dgm:t>
        <a:bodyPr/>
        <a:lstStyle/>
        <a:p>
          <a:r>
            <a:rPr lang="en-US" sz="1600" b="1" dirty="0"/>
            <a:t>Anxiety</a:t>
          </a:r>
        </a:p>
      </dgm:t>
    </dgm:pt>
    <dgm:pt modelId="{DB5490BD-82F7-4B9A-ACD2-2A0DC9A6E055}" type="parTrans" cxnId="{5EA389DF-C30A-4451-AD8C-40376D2238E8}">
      <dgm:prSet/>
      <dgm:spPr/>
      <dgm:t>
        <a:bodyPr/>
        <a:lstStyle/>
        <a:p>
          <a:endParaRPr lang="en-US"/>
        </a:p>
      </dgm:t>
    </dgm:pt>
    <dgm:pt modelId="{8D9E53FE-174E-4C82-81CA-3BB8F5E6B065}" type="sibTrans" cxnId="{5EA389DF-C30A-4451-AD8C-40376D2238E8}">
      <dgm:prSet/>
      <dgm:spPr/>
      <dgm:t>
        <a:bodyPr/>
        <a:lstStyle/>
        <a:p>
          <a:endParaRPr lang="en-US"/>
        </a:p>
      </dgm:t>
    </dgm:pt>
    <dgm:pt modelId="{C8060823-255E-4B70-824A-DF82560E1BD5}">
      <dgm:prSet phldrT="[Text]" custT="1"/>
      <dgm:spPr>
        <a:solidFill>
          <a:schemeClr val="bg1">
            <a:lumMod val="50000"/>
            <a:alpha val="50000"/>
          </a:schemeClr>
        </a:solidFill>
      </dgm:spPr>
      <dgm:t>
        <a:bodyPr/>
        <a:lstStyle/>
        <a:p>
          <a:r>
            <a:rPr lang="en-US" sz="1600" b="1" dirty="0"/>
            <a:t>Support System</a:t>
          </a:r>
        </a:p>
      </dgm:t>
    </dgm:pt>
    <dgm:pt modelId="{D2D43FE1-6BB5-4891-8E3A-EE8E2FE5E41B}" type="parTrans" cxnId="{2A7189E9-F8FE-4BBD-98E6-60DF53454633}">
      <dgm:prSet/>
      <dgm:spPr/>
      <dgm:t>
        <a:bodyPr/>
        <a:lstStyle/>
        <a:p>
          <a:endParaRPr lang="en-US"/>
        </a:p>
      </dgm:t>
    </dgm:pt>
    <dgm:pt modelId="{9CAF772F-E359-4476-B437-9E8132353A3A}" type="sibTrans" cxnId="{2A7189E9-F8FE-4BBD-98E6-60DF53454633}">
      <dgm:prSet/>
      <dgm:spPr/>
      <dgm:t>
        <a:bodyPr/>
        <a:lstStyle/>
        <a:p>
          <a:endParaRPr lang="en-US"/>
        </a:p>
      </dgm:t>
    </dgm:pt>
    <dgm:pt modelId="{D5C6DAC8-B409-4298-A821-1E881B320BE6}">
      <dgm:prSet phldrT="[Text]" custT="1"/>
      <dgm:spPr>
        <a:solidFill>
          <a:schemeClr val="bg1">
            <a:lumMod val="50000"/>
            <a:alpha val="50000"/>
          </a:schemeClr>
        </a:solidFill>
      </dgm:spPr>
      <dgm:t>
        <a:bodyPr/>
        <a:lstStyle/>
        <a:p>
          <a:r>
            <a:rPr lang="en-US" sz="1600" b="1" dirty="0"/>
            <a:t>Mental Wellbeing</a:t>
          </a:r>
        </a:p>
      </dgm:t>
    </dgm:pt>
    <dgm:pt modelId="{B091F2C0-6E9E-4227-BEA9-E0475E9DD582}" type="parTrans" cxnId="{DD4A575D-8467-4974-A31D-93B494989130}">
      <dgm:prSet/>
      <dgm:spPr/>
      <dgm:t>
        <a:bodyPr/>
        <a:lstStyle/>
        <a:p>
          <a:endParaRPr lang="en-US"/>
        </a:p>
      </dgm:t>
    </dgm:pt>
    <dgm:pt modelId="{B570AA99-10A2-4083-BC23-230C765BE800}" type="sibTrans" cxnId="{DD4A575D-8467-4974-A31D-93B494989130}">
      <dgm:prSet/>
      <dgm:spPr/>
      <dgm:t>
        <a:bodyPr/>
        <a:lstStyle/>
        <a:p>
          <a:endParaRPr lang="en-US"/>
        </a:p>
      </dgm:t>
    </dgm:pt>
    <dgm:pt modelId="{09334D22-455C-4AA3-BBA3-7FF67CAF626A}" type="pres">
      <dgm:prSet presAssocID="{4A55A25B-4593-40CF-8BFD-AEC3D720564A}" presName="Name0" presStyleCnt="0">
        <dgm:presLayoutVars>
          <dgm:dir/>
          <dgm:resizeHandles val="exact"/>
        </dgm:presLayoutVars>
      </dgm:prSet>
      <dgm:spPr/>
    </dgm:pt>
    <dgm:pt modelId="{5B0B7B26-2C08-4DD6-8209-B688B8DDE21B}" type="pres">
      <dgm:prSet presAssocID="{1801DE27-8164-46E6-BCF3-EB56C0BB03BD}" presName="Name5" presStyleLbl="vennNode1" presStyleIdx="0" presStyleCnt="4">
        <dgm:presLayoutVars>
          <dgm:bulletEnabled val="1"/>
        </dgm:presLayoutVars>
      </dgm:prSet>
      <dgm:spPr/>
    </dgm:pt>
    <dgm:pt modelId="{37FD765B-FAE4-40BF-8792-5A02BED00750}" type="pres">
      <dgm:prSet presAssocID="{35D746A9-A09A-4E74-8628-91E1CACFC428}" presName="space" presStyleCnt="0"/>
      <dgm:spPr/>
    </dgm:pt>
    <dgm:pt modelId="{AE8038E2-52D6-4DD2-9DB7-87DE8FED0271}" type="pres">
      <dgm:prSet presAssocID="{A8A9CBA1-E67A-4952-9F84-DC6B8FC18A5B}" presName="Name5" presStyleLbl="vennNode1" presStyleIdx="1" presStyleCnt="4">
        <dgm:presLayoutVars>
          <dgm:bulletEnabled val="1"/>
        </dgm:presLayoutVars>
      </dgm:prSet>
      <dgm:spPr/>
    </dgm:pt>
    <dgm:pt modelId="{F12AB074-DA56-43C5-8A97-4243FE0938C4}" type="pres">
      <dgm:prSet presAssocID="{8D9E53FE-174E-4C82-81CA-3BB8F5E6B065}" presName="space" presStyleCnt="0"/>
      <dgm:spPr/>
    </dgm:pt>
    <dgm:pt modelId="{F3F24683-C038-4F7C-96EC-41D2C6B89BEF}" type="pres">
      <dgm:prSet presAssocID="{C8060823-255E-4B70-824A-DF82560E1BD5}" presName="Name5" presStyleLbl="vennNode1" presStyleIdx="2" presStyleCnt="4">
        <dgm:presLayoutVars>
          <dgm:bulletEnabled val="1"/>
        </dgm:presLayoutVars>
      </dgm:prSet>
      <dgm:spPr/>
    </dgm:pt>
    <dgm:pt modelId="{594BA5DE-2DA5-4894-842B-B11B06460286}" type="pres">
      <dgm:prSet presAssocID="{9CAF772F-E359-4476-B437-9E8132353A3A}" presName="space" presStyleCnt="0"/>
      <dgm:spPr/>
    </dgm:pt>
    <dgm:pt modelId="{F4258D7E-807F-4A69-BFB6-18B23947DAB5}" type="pres">
      <dgm:prSet presAssocID="{D5C6DAC8-B409-4298-A821-1E881B320BE6}" presName="Name5" presStyleLbl="vennNode1" presStyleIdx="3" presStyleCnt="4">
        <dgm:presLayoutVars>
          <dgm:bulletEnabled val="1"/>
        </dgm:presLayoutVars>
      </dgm:prSet>
      <dgm:spPr/>
    </dgm:pt>
  </dgm:ptLst>
  <dgm:cxnLst>
    <dgm:cxn modelId="{544AD910-ECAE-4A47-A0D9-18513D0A2B09}" type="presOf" srcId="{4A55A25B-4593-40CF-8BFD-AEC3D720564A}" destId="{09334D22-455C-4AA3-BBA3-7FF67CAF626A}" srcOrd="0" destOrd="0" presId="urn:microsoft.com/office/officeart/2005/8/layout/venn3"/>
    <dgm:cxn modelId="{DBA13F22-5A3D-47D8-B6BC-BC8C5C4E8B70}" type="presOf" srcId="{A8A9CBA1-E67A-4952-9F84-DC6B8FC18A5B}" destId="{AE8038E2-52D6-4DD2-9DB7-87DE8FED0271}" srcOrd="0" destOrd="0" presId="urn:microsoft.com/office/officeart/2005/8/layout/venn3"/>
    <dgm:cxn modelId="{6377213C-23DA-4BC1-B09A-6DCDE9468D25}" type="presOf" srcId="{C8060823-255E-4B70-824A-DF82560E1BD5}" destId="{F3F24683-C038-4F7C-96EC-41D2C6B89BEF}" srcOrd="0" destOrd="0" presId="urn:microsoft.com/office/officeart/2005/8/layout/venn3"/>
    <dgm:cxn modelId="{DD4A575D-8467-4974-A31D-93B494989130}" srcId="{4A55A25B-4593-40CF-8BFD-AEC3D720564A}" destId="{D5C6DAC8-B409-4298-A821-1E881B320BE6}" srcOrd="3" destOrd="0" parTransId="{B091F2C0-6E9E-4227-BEA9-E0475E9DD582}" sibTransId="{B570AA99-10A2-4083-BC23-230C765BE800}"/>
    <dgm:cxn modelId="{D30B6695-8196-447C-98A5-59F0DD77BD03}" srcId="{4A55A25B-4593-40CF-8BFD-AEC3D720564A}" destId="{1801DE27-8164-46E6-BCF3-EB56C0BB03BD}" srcOrd="0" destOrd="0" parTransId="{F1AAC592-C3B4-423A-937A-AA04BB134C91}" sibTransId="{35D746A9-A09A-4E74-8628-91E1CACFC428}"/>
    <dgm:cxn modelId="{1E585CA6-0692-4BB6-A5F6-1F5ABEBB7D93}" type="presOf" srcId="{1801DE27-8164-46E6-BCF3-EB56C0BB03BD}" destId="{5B0B7B26-2C08-4DD6-8209-B688B8DDE21B}" srcOrd="0" destOrd="0" presId="urn:microsoft.com/office/officeart/2005/8/layout/venn3"/>
    <dgm:cxn modelId="{5EA389DF-C30A-4451-AD8C-40376D2238E8}" srcId="{4A55A25B-4593-40CF-8BFD-AEC3D720564A}" destId="{A8A9CBA1-E67A-4952-9F84-DC6B8FC18A5B}" srcOrd="1" destOrd="0" parTransId="{DB5490BD-82F7-4B9A-ACD2-2A0DC9A6E055}" sibTransId="{8D9E53FE-174E-4C82-81CA-3BB8F5E6B065}"/>
    <dgm:cxn modelId="{2A7189E9-F8FE-4BBD-98E6-60DF53454633}" srcId="{4A55A25B-4593-40CF-8BFD-AEC3D720564A}" destId="{C8060823-255E-4B70-824A-DF82560E1BD5}" srcOrd="2" destOrd="0" parTransId="{D2D43FE1-6BB5-4891-8E3A-EE8E2FE5E41B}" sibTransId="{9CAF772F-E359-4476-B437-9E8132353A3A}"/>
    <dgm:cxn modelId="{50725EF8-2BE6-4759-A215-FAE48F56444C}" type="presOf" srcId="{D5C6DAC8-B409-4298-A821-1E881B320BE6}" destId="{F4258D7E-807F-4A69-BFB6-18B23947DAB5}" srcOrd="0" destOrd="0" presId="urn:microsoft.com/office/officeart/2005/8/layout/venn3"/>
    <dgm:cxn modelId="{B88D736D-38BC-4ED2-BEB7-8612C822B3E4}" type="presParOf" srcId="{09334D22-455C-4AA3-BBA3-7FF67CAF626A}" destId="{5B0B7B26-2C08-4DD6-8209-B688B8DDE21B}" srcOrd="0" destOrd="0" presId="urn:microsoft.com/office/officeart/2005/8/layout/venn3"/>
    <dgm:cxn modelId="{C5B447E7-8739-4DA2-890B-48505474D7A6}" type="presParOf" srcId="{09334D22-455C-4AA3-BBA3-7FF67CAF626A}" destId="{37FD765B-FAE4-40BF-8792-5A02BED00750}" srcOrd="1" destOrd="0" presId="urn:microsoft.com/office/officeart/2005/8/layout/venn3"/>
    <dgm:cxn modelId="{1CA5EA29-E45B-4EA4-B1E9-340FDBFEF6E1}" type="presParOf" srcId="{09334D22-455C-4AA3-BBA3-7FF67CAF626A}" destId="{AE8038E2-52D6-4DD2-9DB7-87DE8FED0271}" srcOrd="2" destOrd="0" presId="urn:microsoft.com/office/officeart/2005/8/layout/venn3"/>
    <dgm:cxn modelId="{793CC13B-2AAF-4E5F-BD5D-2036E9123448}" type="presParOf" srcId="{09334D22-455C-4AA3-BBA3-7FF67CAF626A}" destId="{F12AB074-DA56-43C5-8A97-4243FE0938C4}" srcOrd="3" destOrd="0" presId="urn:microsoft.com/office/officeart/2005/8/layout/venn3"/>
    <dgm:cxn modelId="{71DEE367-EE12-4BCD-96D0-C08F2B0C0691}" type="presParOf" srcId="{09334D22-455C-4AA3-BBA3-7FF67CAF626A}" destId="{F3F24683-C038-4F7C-96EC-41D2C6B89BEF}" srcOrd="4" destOrd="0" presId="urn:microsoft.com/office/officeart/2005/8/layout/venn3"/>
    <dgm:cxn modelId="{F2BB8442-6E5B-42D3-B4A8-56115DD43863}" type="presParOf" srcId="{09334D22-455C-4AA3-BBA3-7FF67CAF626A}" destId="{594BA5DE-2DA5-4894-842B-B11B06460286}" srcOrd="5" destOrd="0" presId="urn:microsoft.com/office/officeart/2005/8/layout/venn3"/>
    <dgm:cxn modelId="{5B467539-6AB3-42B3-AA6B-BC234B6B73A3}" type="presParOf" srcId="{09334D22-455C-4AA3-BBA3-7FF67CAF626A}" destId="{F4258D7E-807F-4A69-BFB6-18B23947DAB5}" srcOrd="6" destOrd="0" presId="urn:microsoft.com/office/officeart/2005/8/layout/ven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ABC7C0A-E07D-4870-8A1F-33E5527C43AB}" type="doc">
      <dgm:prSet loTypeId="urn:microsoft.com/office/officeart/2005/8/layout/default" loCatId="list" qsTypeId="urn:microsoft.com/office/officeart/2005/8/quickstyle/simple5" qsCatId="simple" csTypeId="urn:microsoft.com/office/officeart/2005/8/colors/accent1_2" csCatId="accent1" phldr="1"/>
      <dgm:spPr/>
      <dgm:t>
        <a:bodyPr/>
        <a:lstStyle/>
        <a:p>
          <a:endParaRPr lang="en-US"/>
        </a:p>
      </dgm:t>
    </dgm:pt>
    <dgm:pt modelId="{CC8C06FF-6B13-4F9B-A7CC-E75C80ED25D8}">
      <dgm:prSet phldrT="[Text]"/>
      <dgm:spPr>
        <a:solidFill>
          <a:srgbClr val="033B57"/>
        </a:solidFill>
      </dgm:spPr>
      <dgm:t>
        <a:bodyPr/>
        <a:lstStyle/>
        <a:p>
          <a:r>
            <a:rPr lang="en-US" dirty="0"/>
            <a:t>Tasks</a:t>
          </a:r>
        </a:p>
      </dgm:t>
    </dgm:pt>
    <dgm:pt modelId="{1A84C04E-968A-482D-A91E-A94949166659}" type="parTrans" cxnId="{E5EE65A1-0D86-4863-B656-091A07E89D3D}">
      <dgm:prSet/>
      <dgm:spPr/>
      <dgm:t>
        <a:bodyPr/>
        <a:lstStyle/>
        <a:p>
          <a:endParaRPr lang="en-US"/>
        </a:p>
      </dgm:t>
    </dgm:pt>
    <dgm:pt modelId="{222BB55B-2224-45FB-B76C-DFC981EF814E}" type="sibTrans" cxnId="{E5EE65A1-0D86-4863-B656-091A07E89D3D}">
      <dgm:prSet/>
      <dgm:spPr/>
      <dgm:t>
        <a:bodyPr/>
        <a:lstStyle/>
        <a:p>
          <a:endParaRPr lang="en-US"/>
        </a:p>
      </dgm:t>
    </dgm:pt>
    <dgm:pt modelId="{0D79F845-A04A-4FF2-A340-7C153C5EF365}">
      <dgm:prSet phldrT="[Text]"/>
      <dgm:spPr>
        <a:solidFill>
          <a:srgbClr val="033B57"/>
        </a:solidFill>
      </dgm:spPr>
      <dgm:t>
        <a:bodyPr/>
        <a:lstStyle/>
        <a:p>
          <a:r>
            <a:rPr lang="en-US" dirty="0"/>
            <a:t>Duties</a:t>
          </a:r>
        </a:p>
      </dgm:t>
    </dgm:pt>
    <dgm:pt modelId="{DF965BED-C367-43C2-B9A9-8ADA28E0802C}" type="parTrans" cxnId="{81B4953A-CDB4-4461-8E83-087570D2928B}">
      <dgm:prSet/>
      <dgm:spPr/>
      <dgm:t>
        <a:bodyPr/>
        <a:lstStyle/>
        <a:p>
          <a:endParaRPr lang="en-US"/>
        </a:p>
      </dgm:t>
    </dgm:pt>
    <dgm:pt modelId="{39C0E481-1FDA-4984-A991-7829C548819C}" type="sibTrans" cxnId="{81B4953A-CDB4-4461-8E83-087570D2928B}">
      <dgm:prSet/>
      <dgm:spPr/>
      <dgm:t>
        <a:bodyPr/>
        <a:lstStyle/>
        <a:p>
          <a:endParaRPr lang="en-US"/>
        </a:p>
      </dgm:t>
    </dgm:pt>
    <dgm:pt modelId="{AFD3F1C7-3C49-4C5C-865E-B35C2F5C4C77}" type="pres">
      <dgm:prSet presAssocID="{CABC7C0A-E07D-4870-8A1F-33E5527C43AB}" presName="diagram" presStyleCnt="0">
        <dgm:presLayoutVars>
          <dgm:dir/>
          <dgm:resizeHandles val="exact"/>
        </dgm:presLayoutVars>
      </dgm:prSet>
      <dgm:spPr/>
    </dgm:pt>
    <dgm:pt modelId="{78F85A56-552E-4F7C-AFEC-8E521F878038}" type="pres">
      <dgm:prSet presAssocID="{CC8C06FF-6B13-4F9B-A7CC-E75C80ED25D8}" presName="node" presStyleLbl="node1" presStyleIdx="0" presStyleCnt="2">
        <dgm:presLayoutVars>
          <dgm:bulletEnabled val="1"/>
        </dgm:presLayoutVars>
      </dgm:prSet>
      <dgm:spPr/>
    </dgm:pt>
    <dgm:pt modelId="{C68A3B12-C66C-4A93-A765-D7BCCE6CDACB}" type="pres">
      <dgm:prSet presAssocID="{222BB55B-2224-45FB-B76C-DFC981EF814E}" presName="sibTrans" presStyleCnt="0"/>
      <dgm:spPr/>
    </dgm:pt>
    <dgm:pt modelId="{F6D4B9E4-14DC-4407-8EE0-A21BF4D2A8A5}" type="pres">
      <dgm:prSet presAssocID="{0D79F845-A04A-4FF2-A340-7C153C5EF365}" presName="node" presStyleLbl="node1" presStyleIdx="1" presStyleCnt="2">
        <dgm:presLayoutVars>
          <dgm:bulletEnabled val="1"/>
        </dgm:presLayoutVars>
      </dgm:prSet>
      <dgm:spPr/>
    </dgm:pt>
  </dgm:ptLst>
  <dgm:cxnLst>
    <dgm:cxn modelId="{5E805922-F34C-47C7-B33A-0D9190FB039A}" type="presOf" srcId="{0D79F845-A04A-4FF2-A340-7C153C5EF365}" destId="{F6D4B9E4-14DC-4407-8EE0-A21BF4D2A8A5}" srcOrd="0" destOrd="0" presId="urn:microsoft.com/office/officeart/2005/8/layout/default"/>
    <dgm:cxn modelId="{81B4953A-CDB4-4461-8E83-087570D2928B}" srcId="{CABC7C0A-E07D-4870-8A1F-33E5527C43AB}" destId="{0D79F845-A04A-4FF2-A340-7C153C5EF365}" srcOrd="1" destOrd="0" parTransId="{DF965BED-C367-43C2-B9A9-8ADA28E0802C}" sibTransId="{39C0E481-1FDA-4984-A991-7829C548819C}"/>
    <dgm:cxn modelId="{E5EE65A1-0D86-4863-B656-091A07E89D3D}" srcId="{CABC7C0A-E07D-4870-8A1F-33E5527C43AB}" destId="{CC8C06FF-6B13-4F9B-A7CC-E75C80ED25D8}" srcOrd="0" destOrd="0" parTransId="{1A84C04E-968A-482D-A91E-A94949166659}" sibTransId="{222BB55B-2224-45FB-B76C-DFC981EF814E}"/>
    <dgm:cxn modelId="{B8AB90BB-EF78-4FAE-AC5B-3617E650D413}" type="presOf" srcId="{CC8C06FF-6B13-4F9B-A7CC-E75C80ED25D8}" destId="{78F85A56-552E-4F7C-AFEC-8E521F878038}" srcOrd="0" destOrd="0" presId="urn:microsoft.com/office/officeart/2005/8/layout/default"/>
    <dgm:cxn modelId="{6D3926F5-9EC2-45A3-96F2-3C62A689E02C}" type="presOf" srcId="{CABC7C0A-E07D-4870-8A1F-33E5527C43AB}" destId="{AFD3F1C7-3C49-4C5C-865E-B35C2F5C4C77}" srcOrd="0" destOrd="0" presId="urn:microsoft.com/office/officeart/2005/8/layout/default"/>
    <dgm:cxn modelId="{59378CDE-9B6E-48FD-A2C9-CC1BADB90885}" type="presParOf" srcId="{AFD3F1C7-3C49-4C5C-865E-B35C2F5C4C77}" destId="{78F85A56-552E-4F7C-AFEC-8E521F878038}" srcOrd="0" destOrd="0" presId="urn:microsoft.com/office/officeart/2005/8/layout/default"/>
    <dgm:cxn modelId="{FCE6DA1C-1479-442D-8EA7-3D8EF643A5BB}" type="presParOf" srcId="{AFD3F1C7-3C49-4C5C-865E-B35C2F5C4C77}" destId="{C68A3B12-C66C-4A93-A765-D7BCCE6CDACB}" srcOrd="1" destOrd="0" presId="urn:microsoft.com/office/officeart/2005/8/layout/default"/>
    <dgm:cxn modelId="{CA78B617-9617-4EEB-9849-93D10BBADCFE}" type="presParOf" srcId="{AFD3F1C7-3C49-4C5C-865E-B35C2F5C4C77}" destId="{F6D4B9E4-14DC-4407-8EE0-A21BF4D2A8A5}" srcOrd="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DD9B5B2-2FB0-422D-99AA-7B4B2350A2B2}" type="doc">
      <dgm:prSet loTypeId="urn:microsoft.com/office/officeart/2005/8/layout/cycle8" loCatId="cycle" qsTypeId="urn:microsoft.com/office/officeart/2005/8/quickstyle/simple1" qsCatId="simple" csTypeId="urn:microsoft.com/office/officeart/2005/8/colors/accent2_2" csCatId="accent2" phldr="1"/>
      <dgm:spPr/>
    </dgm:pt>
    <dgm:pt modelId="{73A02AA6-D75F-46BD-AC6B-5199A4011D31}">
      <dgm:prSet phldrT="[Text]"/>
      <dgm:spPr>
        <a:solidFill>
          <a:srgbClr val="033B57"/>
        </a:solidFill>
      </dgm:spPr>
      <dgm:t>
        <a:bodyPr/>
        <a:lstStyle/>
        <a:p>
          <a:r>
            <a:rPr lang="en-US" b="1" dirty="0"/>
            <a:t>EXPLANATION</a:t>
          </a:r>
        </a:p>
      </dgm:t>
    </dgm:pt>
    <dgm:pt modelId="{D5B76F0E-3B43-422C-B89B-81FAAE34C386}" type="parTrans" cxnId="{693FB630-AEFA-4647-B2C2-03D75826C92D}">
      <dgm:prSet/>
      <dgm:spPr/>
      <dgm:t>
        <a:bodyPr/>
        <a:lstStyle/>
        <a:p>
          <a:endParaRPr lang="en-US"/>
        </a:p>
      </dgm:t>
    </dgm:pt>
    <dgm:pt modelId="{E6E79364-8087-4F6B-9F58-AFF6FB711D93}" type="sibTrans" cxnId="{693FB630-AEFA-4647-B2C2-03D75826C92D}">
      <dgm:prSet/>
      <dgm:spPr/>
      <dgm:t>
        <a:bodyPr/>
        <a:lstStyle/>
        <a:p>
          <a:endParaRPr lang="en-US"/>
        </a:p>
      </dgm:t>
    </dgm:pt>
    <dgm:pt modelId="{4D4783E5-80C0-4A8D-B072-2A8BC1F81143}">
      <dgm:prSet phldrT="[Text]"/>
      <dgm:spPr>
        <a:solidFill>
          <a:srgbClr val="033B57"/>
        </a:solidFill>
      </dgm:spPr>
      <dgm:t>
        <a:bodyPr/>
        <a:lstStyle/>
        <a:p>
          <a:r>
            <a:rPr lang="en-US" b="1" dirty="0"/>
            <a:t>ASKING QUESTIONS</a:t>
          </a:r>
        </a:p>
      </dgm:t>
    </dgm:pt>
    <dgm:pt modelId="{B1A1FDC4-943F-4663-A413-C4C8E7FD9EDE}" type="parTrans" cxnId="{BC252896-E320-4DB4-A669-26C61BA5FB63}">
      <dgm:prSet/>
      <dgm:spPr/>
      <dgm:t>
        <a:bodyPr/>
        <a:lstStyle/>
        <a:p>
          <a:endParaRPr lang="en-US"/>
        </a:p>
      </dgm:t>
    </dgm:pt>
    <dgm:pt modelId="{E2B9DD0D-6DEF-4006-BF63-68737EE2D420}" type="sibTrans" cxnId="{BC252896-E320-4DB4-A669-26C61BA5FB63}">
      <dgm:prSet/>
      <dgm:spPr/>
      <dgm:t>
        <a:bodyPr/>
        <a:lstStyle/>
        <a:p>
          <a:endParaRPr lang="en-US"/>
        </a:p>
      </dgm:t>
    </dgm:pt>
    <dgm:pt modelId="{CE89A676-17B3-485D-B4E7-6768F5A27D96}">
      <dgm:prSet phldrT="[Text]"/>
      <dgm:spPr>
        <a:solidFill>
          <a:srgbClr val="033B57"/>
        </a:solidFill>
      </dgm:spPr>
      <dgm:t>
        <a:bodyPr/>
        <a:lstStyle/>
        <a:p>
          <a:r>
            <a:rPr lang="en-US" b="1" dirty="0"/>
            <a:t>COACHING</a:t>
          </a:r>
        </a:p>
      </dgm:t>
    </dgm:pt>
    <dgm:pt modelId="{A8BD9838-EE33-4D82-A0FB-47671B20C265}" type="parTrans" cxnId="{C78B40FB-BF39-4C47-8FF0-59E16E88BE26}">
      <dgm:prSet/>
      <dgm:spPr/>
      <dgm:t>
        <a:bodyPr/>
        <a:lstStyle/>
        <a:p>
          <a:endParaRPr lang="en-US"/>
        </a:p>
      </dgm:t>
    </dgm:pt>
    <dgm:pt modelId="{2EA43D86-8F7E-43E3-AFA0-5694DD5B7C36}" type="sibTrans" cxnId="{C78B40FB-BF39-4C47-8FF0-59E16E88BE26}">
      <dgm:prSet/>
      <dgm:spPr/>
      <dgm:t>
        <a:bodyPr/>
        <a:lstStyle/>
        <a:p>
          <a:endParaRPr lang="en-US"/>
        </a:p>
      </dgm:t>
    </dgm:pt>
    <dgm:pt modelId="{413BA068-3FD2-4A23-A719-E0E2CA65A21C}">
      <dgm:prSet/>
      <dgm:spPr>
        <a:solidFill>
          <a:srgbClr val="033B57"/>
        </a:solidFill>
      </dgm:spPr>
      <dgm:t>
        <a:bodyPr/>
        <a:lstStyle/>
        <a:p>
          <a:r>
            <a:rPr lang="en-US" b="1" dirty="0"/>
            <a:t>ACTIVE LISTENING</a:t>
          </a:r>
        </a:p>
      </dgm:t>
    </dgm:pt>
    <dgm:pt modelId="{F0B73209-D0BB-43C5-88AB-28923AB23A35}" type="parTrans" cxnId="{C2A3C136-40B2-49E9-9E22-32F7C9BB37DE}">
      <dgm:prSet/>
      <dgm:spPr/>
      <dgm:t>
        <a:bodyPr/>
        <a:lstStyle/>
        <a:p>
          <a:endParaRPr lang="en-US"/>
        </a:p>
      </dgm:t>
    </dgm:pt>
    <dgm:pt modelId="{5818308D-FC39-4FCA-9A79-2DE83F36BB5A}" type="sibTrans" cxnId="{C2A3C136-40B2-49E9-9E22-32F7C9BB37DE}">
      <dgm:prSet/>
      <dgm:spPr/>
      <dgm:t>
        <a:bodyPr/>
        <a:lstStyle/>
        <a:p>
          <a:endParaRPr lang="en-US"/>
        </a:p>
      </dgm:t>
    </dgm:pt>
    <dgm:pt modelId="{5D752F8E-3ED2-4B09-88F0-7B1F7E1E5985}" type="pres">
      <dgm:prSet presAssocID="{1DD9B5B2-2FB0-422D-99AA-7B4B2350A2B2}" presName="compositeShape" presStyleCnt="0">
        <dgm:presLayoutVars>
          <dgm:chMax val="7"/>
          <dgm:dir/>
          <dgm:resizeHandles val="exact"/>
        </dgm:presLayoutVars>
      </dgm:prSet>
      <dgm:spPr/>
    </dgm:pt>
    <dgm:pt modelId="{B7D89BA0-9D24-41F5-BBE3-B72235A011A2}" type="pres">
      <dgm:prSet presAssocID="{1DD9B5B2-2FB0-422D-99AA-7B4B2350A2B2}" presName="wedge1" presStyleLbl="node1" presStyleIdx="0" presStyleCnt="4"/>
      <dgm:spPr/>
    </dgm:pt>
    <dgm:pt modelId="{01F0EC2F-36B9-4CB8-B169-7F896BC8F3C0}" type="pres">
      <dgm:prSet presAssocID="{1DD9B5B2-2FB0-422D-99AA-7B4B2350A2B2}" presName="dummy1a" presStyleCnt="0"/>
      <dgm:spPr/>
    </dgm:pt>
    <dgm:pt modelId="{58DF6A2A-4BA2-400C-8979-1BCC296BEEFB}" type="pres">
      <dgm:prSet presAssocID="{1DD9B5B2-2FB0-422D-99AA-7B4B2350A2B2}" presName="dummy1b" presStyleCnt="0"/>
      <dgm:spPr/>
    </dgm:pt>
    <dgm:pt modelId="{598733AF-8439-4518-92C5-A42C56D29B8C}" type="pres">
      <dgm:prSet presAssocID="{1DD9B5B2-2FB0-422D-99AA-7B4B2350A2B2}" presName="wedge1Tx" presStyleLbl="node1" presStyleIdx="0" presStyleCnt="4">
        <dgm:presLayoutVars>
          <dgm:chMax val="0"/>
          <dgm:chPref val="0"/>
          <dgm:bulletEnabled val="1"/>
        </dgm:presLayoutVars>
      </dgm:prSet>
      <dgm:spPr/>
    </dgm:pt>
    <dgm:pt modelId="{80042530-D944-4CE0-8A15-E9E69E23A768}" type="pres">
      <dgm:prSet presAssocID="{1DD9B5B2-2FB0-422D-99AA-7B4B2350A2B2}" presName="wedge2" presStyleLbl="node1" presStyleIdx="1" presStyleCnt="4"/>
      <dgm:spPr/>
    </dgm:pt>
    <dgm:pt modelId="{B7C852A7-7966-477F-B90C-B268103D79A5}" type="pres">
      <dgm:prSet presAssocID="{1DD9B5B2-2FB0-422D-99AA-7B4B2350A2B2}" presName="dummy2a" presStyleCnt="0"/>
      <dgm:spPr/>
    </dgm:pt>
    <dgm:pt modelId="{1F807EC2-D2A5-426C-B693-5FBB166606C1}" type="pres">
      <dgm:prSet presAssocID="{1DD9B5B2-2FB0-422D-99AA-7B4B2350A2B2}" presName="dummy2b" presStyleCnt="0"/>
      <dgm:spPr/>
    </dgm:pt>
    <dgm:pt modelId="{49FF98B5-17DC-47C4-9566-8C053F9D1034}" type="pres">
      <dgm:prSet presAssocID="{1DD9B5B2-2FB0-422D-99AA-7B4B2350A2B2}" presName="wedge2Tx" presStyleLbl="node1" presStyleIdx="1" presStyleCnt="4">
        <dgm:presLayoutVars>
          <dgm:chMax val="0"/>
          <dgm:chPref val="0"/>
          <dgm:bulletEnabled val="1"/>
        </dgm:presLayoutVars>
      </dgm:prSet>
      <dgm:spPr/>
    </dgm:pt>
    <dgm:pt modelId="{C0FF2E2B-3D4C-4FEE-9356-7B7B1CC6587F}" type="pres">
      <dgm:prSet presAssocID="{1DD9B5B2-2FB0-422D-99AA-7B4B2350A2B2}" presName="wedge3" presStyleLbl="node1" presStyleIdx="2" presStyleCnt="4"/>
      <dgm:spPr/>
    </dgm:pt>
    <dgm:pt modelId="{5D57A16A-77F6-4C11-821D-A827CF43A9AA}" type="pres">
      <dgm:prSet presAssocID="{1DD9B5B2-2FB0-422D-99AA-7B4B2350A2B2}" presName="dummy3a" presStyleCnt="0"/>
      <dgm:spPr/>
    </dgm:pt>
    <dgm:pt modelId="{5A6749CA-9600-4201-B6EC-65EDFECDE8B2}" type="pres">
      <dgm:prSet presAssocID="{1DD9B5B2-2FB0-422D-99AA-7B4B2350A2B2}" presName="dummy3b" presStyleCnt="0"/>
      <dgm:spPr/>
    </dgm:pt>
    <dgm:pt modelId="{13E4FBCA-2F87-409B-A515-229798569704}" type="pres">
      <dgm:prSet presAssocID="{1DD9B5B2-2FB0-422D-99AA-7B4B2350A2B2}" presName="wedge3Tx" presStyleLbl="node1" presStyleIdx="2" presStyleCnt="4">
        <dgm:presLayoutVars>
          <dgm:chMax val="0"/>
          <dgm:chPref val="0"/>
          <dgm:bulletEnabled val="1"/>
        </dgm:presLayoutVars>
      </dgm:prSet>
      <dgm:spPr/>
    </dgm:pt>
    <dgm:pt modelId="{2E644C3A-F279-4537-9795-A6D3DF94DE4E}" type="pres">
      <dgm:prSet presAssocID="{1DD9B5B2-2FB0-422D-99AA-7B4B2350A2B2}" presName="wedge4" presStyleLbl="node1" presStyleIdx="3" presStyleCnt="4"/>
      <dgm:spPr/>
    </dgm:pt>
    <dgm:pt modelId="{DDA209D1-94B2-4BB7-BC91-6F2AAADE3658}" type="pres">
      <dgm:prSet presAssocID="{1DD9B5B2-2FB0-422D-99AA-7B4B2350A2B2}" presName="dummy4a" presStyleCnt="0"/>
      <dgm:spPr/>
    </dgm:pt>
    <dgm:pt modelId="{9FD612D3-49B3-4722-A2D1-3A40E2426534}" type="pres">
      <dgm:prSet presAssocID="{1DD9B5B2-2FB0-422D-99AA-7B4B2350A2B2}" presName="dummy4b" presStyleCnt="0"/>
      <dgm:spPr/>
    </dgm:pt>
    <dgm:pt modelId="{0F86C799-0D6C-444E-AE7E-CAD0A1528BD3}" type="pres">
      <dgm:prSet presAssocID="{1DD9B5B2-2FB0-422D-99AA-7B4B2350A2B2}" presName="wedge4Tx" presStyleLbl="node1" presStyleIdx="3" presStyleCnt="4">
        <dgm:presLayoutVars>
          <dgm:chMax val="0"/>
          <dgm:chPref val="0"/>
          <dgm:bulletEnabled val="1"/>
        </dgm:presLayoutVars>
      </dgm:prSet>
      <dgm:spPr/>
    </dgm:pt>
    <dgm:pt modelId="{8B1B630F-2261-46FE-B317-8A00D6C17FF0}" type="pres">
      <dgm:prSet presAssocID="{E6E79364-8087-4F6B-9F58-AFF6FB711D93}" presName="arrowWedge1" presStyleLbl="fgSibTrans2D1" presStyleIdx="0" presStyleCnt="4"/>
      <dgm:spPr>
        <a:solidFill>
          <a:srgbClr val="000000"/>
        </a:solidFill>
      </dgm:spPr>
    </dgm:pt>
    <dgm:pt modelId="{D66E85AE-B90C-4FE0-AE3A-B0B989E89B21}" type="pres">
      <dgm:prSet presAssocID="{E2B9DD0D-6DEF-4006-BF63-68737EE2D420}" presName="arrowWedge2" presStyleLbl="fgSibTrans2D1" presStyleIdx="1" presStyleCnt="4"/>
      <dgm:spPr>
        <a:solidFill>
          <a:srgbClr val="000000"/>
        </a:solidFill>
      </dgm:spPr>
    </dgm:pt>
    <dgm:pt modelId="{DA63939D-04A9-4A54-A402-22C1B6A5B91B}" type="pres">
      <dgm:prSet presAssocID="{5818308D-FC39-4FCA-9A79-2DE83F36BB5A}" presName="arrowWedge3" presStyleLbl="fgSibTrans2D1" presStyleIdx="2" presStyleCnt="4"/>
      <dgm:spPr>
        <a:solidFill>
          <a:srgbClr val="000000"/>
        </a:solidFill>
      </dgm:spPr>
    </dgm:pt>
    <dgm:pt modelId="{2FF59D38-FBD0-4D54-AB10-881FE508A84A}" type="pres">
      <dgm:prSet presAssocID="{2EA43D86-8F7E-43E3-AFA0-5694DD5B7C36}" presName="arrowWedge4" presStyleLbl="fgSibTrans2D1" presStyleIdx="3" presStyleCnt="4"/>
      <dgm:spPr>
        <a:solidFill>
          <a:srgbClr val="000000"/>
        </a:solidFill>
      </dgm:spPr>
    </dgm:pt>
  </dgm:ptLst>
  <dgm:cxnLst>
    <dgm:cxn modelId="{693FB630-AEFA-4647-B2C2-03D75826C92D}" srcId="{1DD9B5B2-2FB0-422D-99AA-7B4B2350A2B2}" destId="{73A02AA6-D75F-46BD-AC6B-5199A4011D31}" srcOrd="0" destOrd="0" parTransId="{D5B76F0E-3B43-422C-B89B-81FAAE34C386}" sibTransId="{E6E79364-8087-4F6B-9F58-AFF6FB711D93}"/>
    <dgm:cxn modelId="{C2A3C136-40B2-49E9-9E22-32F7C9BB37DE}" srcId="{1DD9B5B2-2FB0-422D-99AA-7B4B2350A2B2}" destId="{413BA068-3FD2-4A23-A719-E0E2CA65A21C}" srcOrd="2" destOrd="0" parTransId="{F0B73209-D0BB-43C5-88AB-28923AB23A35}" sibTransId="{5818308D-FC39-4FCA-9A79-2DE83F36BB5A}"/>
    <dgm:cxn modelId="{4040F039-9A0D-427B-9787-C5FE0050CD1A}" type="presOf" srcId="{CE89A676-17B3-485D-B4E7-6768F5A27D96}" destId="{0F86C799-0D6C-444E-AE7E-CAD0A1528BD3}" srcOrd="1" destOrd="0" presId="urn:microsoft.com/office/officeart/2005/8/layout/cycle8"/>
    <dgm:cxn modelId="{AA585E8A-FCD2-4A71-A0BC-2503BB204FA3}" type="presOf" srcId="{1DD9B5B2-2FB0-422D-99AA-7B4B2350A2B2}" destId="{5D752F8E-3ED2-4B09-88F0-7B1F7E1E5985}" srcOrd="0" destOrd="0" presId="urn:microsoft.com/office/officeart/2005/8/layout/cycle8"/>
    <dgm:cxn modelId="{BC252896-E320-4DB4-A669-26C61BA5FB63}" srcId="{1DD9B5B2-2FB0-422D-99AA-7B4B2350A2B2}" destId="{4D4783E5-80C0-4A8D-B072-2A8BC1F81143}" srcOrd="1" destOrd="0" parTransId="{B1A1FDC4-943F-4663-A413-C4C8E7FD9EDE}" sibTransId="{E2B9DD0D-6DEF-4006-BF63-68737EE2D420}"/>
    <dgm:cxn modelId="{F0CC1699-DCDF-4E46-937A-0DA021275E14}" type="presOf" srcId="{73A02AA6-D75F-46BD-AC6B-5199A4011D31}" destId="{598733AF-8439-4518-92C5-A42C56D29B8C}" srcOrd="1" destOrd="0" presId="urn:microsoft.com/office/officeart/2005/8/layout/cycle8"/>
    <dgm:cxn modelId="{A7D029C5-2B2F-476E-8164-FA394D0E21F2}" type="presOf" srcId="{CE89A676-17B3-485D-B4E7-6768F5A27D96}" destId="{2E644C3A-F279-4537-9795-A6D3DF94DE4E}" srcOrd="0" destOrd="0" presId="urn:microsoft.com/office/officeart/2005/8/layout/cycle8"/>
    <dgm:cxn modelId="{5E2AF0C6-3196-4971-9051-9831A9474FC7}" type="presOf" srcId="{4D4783E5-80C0-4A8D-B072-2A8BC1F81143}" destId="{49FF98B5-17DC-47C4-9566-8C053F9D1034}" srcOrd="1" destOrd="0" presId="urn:microsoft.com/office/officeart/2005/8/layout/cycle8"/>
    <dgm:cxn modelId="{CBF496CF-9D67-4F93-A819-890A20BA2B4F}" type="presOf" srcId="{413BA068-3FD2-4A23-A719-E0E2CA65A21C}" destId="{13E4FBCA-2F87-409B-A515-229798569704}" srcOrd="1" destOrd="0" presId="urn:microsoft.com/office/officeart/2005/8/layout/cycle8"/>
    <dgm:cxn modelId="{50F5B5D2-B7AE-4559-B518-6D8248B3898B}" type="presOf" srcId="{73A02AA6-D75F-46BD-AC6B-5199A4011D31}" destId="{B7D89BA0-9D24-41F5-BBE3-B72235A011A2}" srcOrd="0" destOrd="0" presId="urn:microsoft.com/office/officeart/2005/8/layout/cycle8"/>
    <dgm:cxn modelId="{07E158E0-5796-418B-8215-2E06C7C1709B}" type="presOf" srcId="{413BA068-3FD2-4A23-A719-E0E2CA65A21C}" destId="{C0FF2E2B-3D4C-4FEE-9356-7B7B1CC6587F}" srcOrd="0" destOrd="0" presId="urn:microsoft.com/office/officeart/2005/8/layout/cycle8"/>
    <dgm:cxn modelId="{3CA681FA-4246-48FB-8659-7C6EEFAB9E91}" type="presOf" srcId="{4D4783E5-80C0-4A8D-B072-2A8BC1F81143}" destId="{80042530-D944-4CE0-8A15-E9E69E23A768}" srcOrd="0" destOrd="0" presId="urn:microsoft.com/office/officeart/2005/8/layout/cycle8"/>
    <dgm:cxn modelId="{C78B40FB-BF39-4C47-8FF0-59E16E88BE26}" srcId="{1DD9B5B2-2FB0-422D-99AA-7B4B2350A2B2}" destId="{CE89A676-17B3-485D-B4E7-6768F5A27D96}" srcOrd="3" destOrd="0" parTransId="{A8BD9838-EE33-4D82-A0FB-47671B20C265}" sibTransId="{2EA43D86-8F7E-43E3-AFA0-5694DD5B7C36}"/>
    <dgm:cxn modelId="{CBDF8B35-AB48-41B2-9D84-8B812838F808}" type="presParOf" srcId="{5D752F8E-3ED2-4B09-88F0-7B1F7E1E5985}" destId="{B7D89BA0-9D24-41F5-BBE3-B72235A011A2}" srcOrd="0" destOrd="0" presId="urn:microsoft.com/office/officeart/2005/8/layout/cycle8"/>
    <dgm:cxn modelId="{613F2AD8-141E-454A-BE8F-838E645CF1A5}" type="presParOf" srcId="{5D752F8E-3ED2-4B09-88F0-7B1F7E1E5985}" destId="{01F0EC2F-36B9-4CB8-B169-7F896BC8F3C0}" srcOrd="1" destOrd="0" presId="urn:microsoft.com/office/officeart/2005/8/layout/cycle8"/>
    <dgm:cxn modelId="{16152D9C-AFB7-4485-A521-C321DC3C7F87}" type="presParOf" srcId="{5D752F8E-3ED2-4B09-88F0-7B1F7E1E5985}" destId="{58DF6A2A-4BA2-400C-8979-1BCC296BEEFB}" srcOrd="2" destOrd="0" presId="urn:microsoft.com/office/officeart/2005/8/layout/cycle8"/>
    <dgm:cxn modelId="{476590D9-1808-4145-A56E-BEDB4D510C3E}" type="presParOf" srcId="{5D752F8E-3ED2-4B09-88F0-7B1F7E1E5985}" destId="{598733AF-8439-4518-92C5-A42C56D29B8C}" srcOrd="3" destOrd="0" presId="urn:microsoft.com/office/officeart/2005/8/layout/cycle8"/>
    <dgm:cxn modelId="{68A70DA2-569E-441A-B6DD-819DA22A69DC}" type="presParOf" srcId="{5D752F8E-3ED2-4B09-88F0-7B1F7E1E5985}" destId="{80042530-D944-4CE0-8A15-E9E69E23A768}" srcOrd="4" destOrd="0" presId="urn:microsoft.com/office/officeart/2005/8/layout/cycle8"/>
    <dgm:cxn modelId="{A535F8CA-ABA9-4450-A651-90087216E487}" type="presParOf" srcId="{5D752F8E-3ED2-4B09-88F0-7B1F7E1E5985}" destId="{B7C852A7-7966-477F-B90C-B268103D79A5}" srcOrd="5" destOrd="0" presId="urn:microsoft.com/office/officeart/2005/8/layout/cycle8"/>
    <dgm:cxn modelId="{9817F33D-43B7-48F7-92D7-2F762EF7FD6D}" type="presParOf" srcId="{5D752F8E-3ED2-4B09-88F0-7B1F7E1E5985}" destId="{1F807EC2-D2A5-426C-B693-5FBB166606C1}" srcOrd="6" destOrd="0" presId="urn:microsoft.com/office/officeart/2005/8/layout/cycle8"/>
    <dgm:cxn modelId="{267FC82F-C875-41ED-8526-9E6557FCB6E0}" type="presParOf" srcId="{5D752F8E-3ED2-4B09-88F0-7B1F7E1E5985}" destId="{49FF98B5-17DC-47C4-9566-8C053F9D1034}" srcOrd="7" destOrd="0" presId="urn:microsoft.com/office/officeart/2005/8/layout/cycle8"/>
    <dgm:cxn modelId="{892AF3D0-6BA2-40B2-891B-838A8FD41B9B}" type="presParOf" srcId="{5D752F8E-3ED2-4B09-88F0-7B1F7E1E5985}" destId="{C0FF2E2B-3D4C-4FEE-9356-7B7B1CC6587F}" srcOrd="8" destOrd="0" presId="urn:microsoft.com/office/officeart/2005/8/layout/cycle8"/>
    <dgm:cxn modelId="{ACAB3498-D400-4797-A6BC-6787EAEF9208}" type="presParOf" srcId="{5D752F8E-3ED2-4B09-88F0-7B1F7E1E5985}" destId="{5D57A16A-77F6-4C11-821D-A827CF43A9AA}" srcOrd="9" destOrd="0" presId="urn:microsoft.com/office/officeart/2005/8/layout/cycle8"/>
    <dgm:cxn modelId="{BA2EA8E6-2556-4317-8125-675DB1CAEB32}" type="presParOf" srcId="{5D752F8E-3ED2-4B09-88F0-7B1F7E1E5985}" destId="{5A6749CA-9600-4201-B6EC-65EDFECDE8B2}" srcOrd="10" destOrd="0" presId="urn:microsoft.com/office/officeart/2005/8/layout/cycle8"/>
    <dgm:cxn modelId="{DDAA9FDB-4F84-4513-B96D-9A6E93FD1AE7}" type="presParOf" srcId="{5D752F8E-3ED2-4B09-88F0-7B1F7E1E5985}" destId="{13E4FBCA-2F87-409B-A515-229798569704}" srcOrd="11" destOrd="0" presId="urn:microsoft.com/office/officeart/2005/8/layout/cycle8"/>
    <dgm:cxn modelId="{75D6A429-51B1-4159-AB83-A186CD33EA5B}" type="presParOf" srcId="{5D752F8E-3ED2-4B09-88F0-7B1F7E1E5985}" destId="{2E644C3A-F279-4537-9795-A6D3DF94DE4E}" srcOrd="12" destOrd="0" presId="urn:microsoft.com/office/officeart/2005/8/layout/cycle8"/>
    <dgm:cxn modelId="{93426EAD-E08D-4324-868E-EF20CAEA181F}" type="presParOf" srcId="{5D752F8E-3ED2-4B09-88F0-7B1F7E1E5985}" destId="{DDA209D1-94B2-4BB7-BC91-6F2AAADE3658}" srcOrd="13" destOrd="0" presId="urn:microsoft.com/office/officeart/2005/8/layout/cycle8"/>
    <dgm:cxn modelId="{79B6A96F-BB73-4A16-A0DA-6A974090C38F}" type="presParOf" srcId="{5D752F8E-3ED2-4B09-88F0-7B1F7E1E5985}" destId="{9FD612D3-49B3-4722-A2D1-3A40E2426534}" srcOrd="14" destOrd="0" presId="urn:microsoft.com/office/officeart/2005/8/layout/cycle8"/>
    <dgm:cxn modelId="{0618E2CD-E7F3-449A-A82B-2221CDBCF94F}" type="presParOf" srcId="{5D752F8E-3ED2-4B09-88F0-7B1F7E1E5985}" destId="{0F86C799-0D6C-444E-AE7E-CAD0A1528BD3}" srcOrd="15" destOrd="0" presId="urn:microsoft.com/office/officeart/2005/8/layout/cycle8"/>
    <dgm:cxn modelId="{227BF9FF-F7D6-47A8-887F-D1FDAAEB1692}" type="presParOf" srcId="{5D752F8E-3ED2-4B09-88F0-7B1F7E1E5985}" destId="{8B1B630F-2261-46FE-B317-8A00D6C17FF0}" srcOrd="16" destOrd="0" presId="urn:microsoft.com/office/officeart/2005/8/layout/cycle8"/>
    <dgm:cxn modelId="{A5E979AF-ADED-4B11-9DD5-008F263D83CF}" type="presParOf" srcId="{5D752F8E-3ED2-4B09-88F0-7B1F7E1E5985}" destId="{D66E85AE-B90C-4FE0-AE3A-B0B989E89B21}" srcOrd="17" destOrd="0" presId="urn:microsoft.com/office/officeart/2005/8/layout/cycle8"/>
    <dgm:cxn modelId="{0EB33090-7C7E-4E0B-AE62-14BA62AF83B7}" type="presParOf" srcId="{5D752F8E-3ED2-4B09-88F0-7B1F7E1E5985}" destId="{DA63939D-04A9-4A54-A402-22C1B6A5B91B}" srcOrd="18" destOrd="0" presId="urn:microsoft.com/office/officeart/2005/8/layout/cycle8"/>
    <dgm:cxn modelId="{165E3696-B7C8-424E-9594-37C58DE36B40}" type="presParOf" srcId="{5D752F8E-3ED2-4B09-88F0-7B1F7E1E5985}" destId="{2FF59D38-FBD0-4D54-AB10-881FE508A84A}" srcOrd="19"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6C3E64F-4E49-4022-B104-B6DDCE79A27E}"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C5D73EAB-D333-44FB-AB6E-E664DD9F990B}">
      <dgm:prSet phldrT="[Text]"/>
      <dgm:spPr>
        <a:solidFill>
          <a:srgbClr val="033B57"/>
        </a:solidFill>
      </dgm:spPr>
      <dgm:t>
        <a:bodyPr/>
        <a:lstStyle/>
        <a:p>
          <a:r>
            <a:rPr lang="en-US" dirty="0"/>
            <a:t>Finding Patients	</a:t>
          </a:r>
        </a:p>
      </dgm:t>
    </dgm:pt>
    <dgm:pt modelId="{DE238399-8462-471D-919B-9A65FC5BEFC2}" type="parTrans" cxnId="{55C1C4F8-47CD-4BD6-A2A5-B0B97DBE5134}">
      <dgm:prSet/>
      <dgm:spPr/>
      <dgm:t>
        <a:bodyPr/>
        <a:lstStyle/>
        <a:p>
          <a:endParaRPr lang="en-US"/>
        </a:p>
      </dgm:t>
    </dgm:pt>
    <dgm:pt modelId="{9AF7D1C5-22A6-4C22-84B6-74F68B7ABA0A}" type="sibTrans" cxnId="{55C1C4F8-47CD-4BD6-A2A5-B0B97DBE5134}">
      <dgm:prSet/>
      <dgm:spPr/>
      <dgm:t>
        <a:bodyPr/>
        <a:lstStyle/>
        <a:p>
          <a:endParaRPr lang="en-US"/>
        </a:p>
      </dgm:t>
    </dgm:pt>
    <dgm:pt modelId="{4EC093E7-09F1-4B1A-AACE-AAAFD51B92D1}">
      <dgm:prSet phldrT="[Text]"/>
      <dgm:spPr>
        <a:solidFill>
          <a:srgbClr val="033B57"/>
        </a:solidFill>
      </dgm:spPr>
      <dgm:t>
        <a:bodyPr/>
        <a:lstStyle/>
        <a:p>
          <a:r>
            <a:rPr lang="en-US" dirty="0"/>
            <a:t>Coordinating Team Communication</a:t>
          </a:r>
        </a:p>
      </dgm:t>
    </dgm:pt>
    <dgm:pt modelId="{E314E045-156B-4B5D-9D69-7C3E5F3BF46D}" type="parTrans" cxnId="{C2D03C0D-41C4-4E26-96C1-BDA242C2BD8D}">
      <dgm:prSet/>
      <dgm:spPr/>
      <dgm:t>
        <a:bodyPr/>
        <a:lstStyle/>
        <a:p>
          <a:endParaRPr lang="en-US"/>
        </a:p>
      </dgm:t>
    </dgm:pt>
    <dgm:pt modelId="{E3493FA3-C30F-4FCE-A1E9-C0C873249869}" type="sibTrans" cxnId="{C2D03C0D-41C4-4E26-96C1-BDA242C2BD8D}">
      <dgm:prSet/>
      <dgm:spPr/>
      <dgm:t>
        <a:bodyPr/>
        <a:lstStyle/>
        <a:p>
          <a:endParaRPr lang="en-US"/>
        </a:p>
      </dgm:t>
    </dgm:pt>
    <dgm:pt modelId="{9D4E4881-DAA9-4F87-9535-E67A0B409723}">
      <dgm:prSet phldrT="[Text]"/>
      <dgm:spPr>
        <a:solidFill>
          <a:srgbClr val="033B57"/>
        </a:solidFill>
      </dgm:spPr>
      <dgm:t>
        <a:bodyPr/>
        <a:lstStyle/>
        <a:p>
          <a:r>
            <a:rPr lang="en-US" dirty="0"/>
            <a:t>Integration of Information </a:t>
          </a:r>
        </a:p>
      </dgm:t>
    </dgm:pt>
    <dgm:pt modelId="{4ACB2F23-1D2E-49CB-8AA5-87EE477FBA48}" type="parTrans" cxnId="{166F63CB-5829-41C5-943F-71202C372DD3}">
      <dgm:prSet/>
      <dgm:spPr/>
      <dgm:t>
        <a:bodyPr/>
        <a:lstStyle/>
        <a:p>
          <a:endParaRPr lang="en-US"/>
        </a:p>
      </dgm:t>
    </dgm:pt>
    <dgm:pt modelId="{A443BCD3-2C44-4544-B3B6-B5B67F6B56E4}" type="sibTrans" cxnId="{166F63CB-5829-41C5-943F-71202C372DD3}">
      <dgm:prSet/>
      <dgm:spPr/>
      <dgm:t>
        <a:bodyPr/>
        <a:lstStyle/>
        <a:p>
          <a:endParaRPr lang="en-US"/>
        </a:p>
      </dgm:t>
    </dgm:pt>
    <dgm:pt modelId="{17E48205-105C-49CD-BCC9-2C42386703C6}">
      <dgm:prSet/>
      <dgm:spPr>
        <a:solidFill>
          <a:srgbClr val="033B57"/>
        </a:solidFill>
      </dgm:spPr>
      <dgm:t>
        <a:bodyPr/>
        <a:lstStyle/>
        <a:p>
          <a:r>
            <a:rPr lang="en-US" dirty="0"/>
            <a:t>Collaboration</a:t>
          </a:r>
        </a:p>
      </dgm:t>
    </dgm:pt>
    <dgm:pt modelId="{A84D6424-7C3F-4A4C-B0A6-3C5A39FCCDCB}" type="parTrans" cxnId="{3E9746D5-C973-4930-AD74-D08168425BC9}">
      <dgm:prSet/>
      <dgm:spPr/>
      <dgm:t>
        <a:bodyPr/>
        <a:lstStyle/>
        <a:p>
          <a:endParaRPr lang="en-US"/>
        </a:p>
      </dgm:t>
    </dgm:pt>
    <dgm:pt modelId="{C03326EB-3996-49E7-AFDC-F896CE1A28D3}" type="sibTrans" cxnId="{3E9746D5-C973-4930-AD74-D08168425BC9}">
      <dgm:prSet/>
      <dgm:spPr/>
      <dgm:t>
        <a:bodyPr/>
        <a:lstStyle/>
        <a:p>
          <a:endParaRPr lang="en-US"/>
        </a:p>
      </dgm:t>
    </dgm:pt>
    <dgm:pt modelId="{093473BF-1766-4D8C-A71B-7C5E45611D67}" type="pres">
      <dgm:prSet presAssocID="{16C3E64F-4E49-4022-B104-B6DDCE79A27E}" presName="Name0" presStyleCnt="0">
        <dgm:presLayoutVars>
          <dgm:chMax val="7"/>
          <dgm:chPref val="7"/>
          <dgm:dir/>
        </dgm:presLayoutVars>
      </dgm:prSet>
      <dgm:spPr/>
    </dgm:pt>
    <dgm:pt modelId="{14BD8A5B-D016-4A4F-9192-C0E66450E089}" type="pres">
      <dgm:prSet presAssocID="{16C3E64F-4E49-4022-B104-B6DDCE79A27E}" presName="Name1" presStyleCnt="0"/>
      <dgm:spPr/>
    </dgm:pt>
    <dgm:pt modelId="{4F1117FD-8C74-46C7-8462-D8C75CD3A5CB}" type="pres">
      <dgm:prSet presAssocID="{16C3E64F-4E49-4022-B104-B6DDCE79A27E}" presName="cycle" presStyleCnt="0"/>
      <dgm:spPr/>
    </dgm:pt>
    <dgm:pt modelId="{D56F8FF4-3201-4987-8611-C9748459D23F}" type="pres">
      <dgm:prSet presAssocID="{16C3E64F-4E49-4022-B104-B6DDCE79A27E}" presName="srcNode" presStyleLbl="node1" presStyleIdx="0" presStyleCnt="4"/>
      <dgm:spPr/>
    </dgm:pt>
    <dgm:pt modelId="{FFD0CEAB-3AC9-4639-ABCC-319240957A29}" type="pres">
      <dgm:prSet presAssocID="{16C3E64F-4E49-4022-B104-B6DDCE79A27E}" presName="conn" presStyleLbl="parChTrans1D2" presStyleIdx="0" presStyleCnt="1"/>
      <dgm:spPr/>
    </dgm:pt>
    <dgm:pt modelId="{89458A5D-9877-4C6A-97B0-8700375AC347}" type="pres">
      <dgm:prSet presAssocID="{16C3E64F-4E49-4022-B104-B6DDCE79A27E}" presName="extraNode" presStyleLbl="node1" presStyleIdx="0" presStyleCnt="4"/>
      <dgm:spPr/>
    </dgm:pt>
    <dgm:pt modelId="{1D68272C-E019-4362-8677-F879B48EAB07}" type="pres">
      <dgm:prSet presAssocID="{16C3E64F-4E49-4022-B104-B6DDCE79A27E}" presName="dstNode" presStyleLbl="node1" presStyleIdx="0" presStyleCnt="4"/>
      <dgm:spPr/>
    </dgm:pt>
    <dgm:pt modelId="{48905327-37EB-44B6-97A3-A1D47387858A}" type="pres">
      <dgm:prSet presAssocID="{C5D73EAB-D333-44FB-AB6E-E664DD9F990B}" presName="text_1" presStyleLbl="node1" presStyleIdx="0" presStyleCnt="4">
        <dgm:presLayoutVars>
          <dgm:bulletEnabled val="1"/>
        </dgm:presLayoutVars>
      </dgm:prSet>
      <dgm:spPr/>
    </dgm:pt>
    <dgm:pt modelId="{74B4CC45-0E8D-44DE-A6C1-CF494E9011AA}" type="pres">
      <dgm:prSet presAssocID="{C5D73EAB-D333-44FB-AB6E-E664DD9F990B}" presName="accent_1" presStyleCnt="0"/>
      <dgm:spPr/>
    </dgm:pt>
    <dgm:pt modelId="{6924AB2A-3930-4E31-B27D-AD417262CCBE}" type="pres">
      <dgm:prSet presAssocID="{C5D73EAB-D333-44FB-AB6E-E664DD9F990B}" presName="accentRepeatNode" presStyleLbl="solidFgAcc1" presStyleIdx="0" presStyleCnt="4"/>
      <dgm:spPr>
        <a:ln>
          <a:solidFill>
            <a:srgbClr val="004065"/>
          </a:solidFill>
        </a:ln>
      </dgm:spPr>
    </dgm:pt>
    <dgm:pt modelId="{045C0E06-D0D9-4AE1-B33E-2AE8D42D38B5}" type="pres">
      <dgm:prSet presAssocID="{4EC093E7-09F1-4B1A-AACE-AAAFD51B92D1}" presName="text_2" presStyleLbl="node1" presStyleIdx="1" presStyleCnt="4">
        <dgm:presLayoutVars>
          <dgm:bulletEnabled val="1"/>
        </dgm:presLayoutVars>
      </dgm:prSet>
      <dgm:spPr/>
    </dgm:pt>
    <dgm:pt modelId="{140C9C4B-9F96-4721-AA27-35A0C6549EC9}" type="pres">
      <dgm:prSet presAssocID="{4EC093E7-09F1-4B1A-AACE-AAAFD51B92D1}" presName="accent_2" presStyleCnt="0"/>
      <dgm:spPr/>
    </dgm:pt>
    <dgm:pt modelId="{DFC378B4-CE48-49DE-B592-40D0A623C4FB}" type="pres">
      <dgm:prSet presAssocID="{4EC093E7-09F1-4B1A-AACE-AAAFD51B92D1}" presName="accentRepeatNode" presStyleLbl="solidFgAcc1" presStyleIdx="1" presStyleCnt="4"/>
      <dgm:spPr>
        <a:ln>
          <a:solidFill>
            <a:srgbClr val="004065"/>
          </a:solidFill>
        </a:ln>
      </dgm:spPr>
    </dgm:pt>
    <dgm:pt modelId="{7C42026C-1063-4155-A39A-8F53E95771DB}" type="pres">
      <dgm:prSet presAssocID="{9D4E4881-DAA9-4F87-9535-E67A0B409723}" presName="text_3" presStyleLbl="node1" presStyleIdx="2" presStyleCnt="4">
        <dgm:presLayoutVars>
          <dgm:bulletEnabled val="1"/>
        </dgm:presLayoutVars>
      </dgm:prSet>
      <dgm:spPr/>
    </dgm:pt>
    <dgm:pt modelId="{CC528060-7963-4DEC-98CE-3B27BEB562E4}" type="pres">
      <dgm:prSet presAssocID="{9D4E4881-DAA9-4F87-9535-E67A0B409723}" presName="accent_3" presStyleCnt="0"/>
      <dgm:spPr/>
    </dgm:pt>
    <dgm:pt modelId="{7127C4F4-A665-4D6C-BE72-06843C5F3080}" type="pres">
      <dgm:prSet presAssocID="{9D4E4881-DAA9-4F87-9535-E67A0B409723}" presName="accentRepeatNode" presStyleLbl="solidFgAcc1" presStyleIdx="2" presStyleCnt="4"/>
      <dgm:spPr>
        <a:ln>
          <a:solidFill>
            <a:srgbClr val="004065"/>
          </a:solidFill>
        </a:ln>
      </dgm:spPr>
    </dgm:pt>
    <dgm:pt modelId="{8BFC30C2-4021-44FB-8242-C5AA18828E42}" type="pres">
      <dgm:prSet presAssocID="{17E48205-105C-49CD-BCC9-2C42386703C6}" presName="text_4" presStyleLbl="node1" presStyleIdx="3" presStyleCnt="4">
        <dgm:presLayoutVars>
          <dgm:bulletEnabled val="1"/>
        </dgm:presLayoutVars>
      </dgm:prSet>
      <dgm:spPr/>
    </dgm:pt>
    <dgm:pt modelId="{62BADB6A-F70C-470E-B0C1-37BD62950F8C}" type="pres">
      <dgm:prSet presAssocID="{17E48205-105C-49CD-BCC9-2C42386703C6}" presName="accent_4" presStyleCnt="0"/>
      <dgm:spPr/>
    </dgm:pt>
    <dgm:pt modelId="{C675A157-3847-4468-A316-A14AC4A4D047}" type="pres">
      <dgm:prSet presAssocID="{17E48205-105C-49CD-BCC9-2C42386703C6}" presName="accentRepeatNode" presStyleLbl="solidFgAcc1" presStyleIdx="3" presStyleCnt="4"/>
      <dgm:spPr>
        <a:ln>
          <a:solidFill>
            <a:srgbClr val="004065"/>
          </a:solidFill>
        </a:ln>
      </dgm:spPr>
    </dgm:pt>
  </dgm:ptLst>
  <dgm:cxnLst>
    <dgm:cxn modelId="{C2D03C0D-41C4-4E26-96C1-BDA242C2BD8D}" srcId="{16C3E64F-4E49-4022-B104-B6DDCE79A27E}" destId="{4EC093E7-09F1-4B1A-AACE-AAAFD51B92D1}" srcOrd="1" destOrd="0" parTransId="{E314E045-156B-4B5D-9D69-7C3E5F3BF46D}" sibTransId="{E3493FA3-C30F-4FCE-A1E9-C0C873249869}"/>
    <dgm:cxn modelId="{3625164E-1F20-4151-AC80-AC0191A69B6D}" type="presOf" srcId="{17E48205-105C-49CD-BCC9-2C42386703C6}" destId="{8BFC30C2-4021-44FB-8242-C5AA18828E42}" srcOrd="0" destOrd="0" presId="urn:microsoft.com/office/officeart/2008/layout/VerticalCurvedList"/>
    <dgm:cxn modelId="{6709276F-478C-42B9-8C10-4CDD1E611C97}" type="presOf" srcId="{9D4E4881-DAA9-4F87-9535-E67A0B409723}" destId="{7C42026C-1063-4155-A39A-8F53E95771DB}" srcOrd="0" destOrd="0" presId="urn:microsoft.com/office/officeart/2008/layout/VerticalCurvedList"/>
    <dgm:cxn modelId="{B19FED9A-D893-4479-8010-49C663FD17AF}" type="presOf" srcId="{4EC093E7-09F1-4B1A-AACE-AAAFD51B92D1}" destId="{045C0E06-D0D9-4AE1-B33E-2AE8D42D38B5}" srcOrd="0" destOrd="0" presId="urn:microsoft.com/office/officeart/2008/layout/VerticalCurvedList"/>
    <dgm:cxn modelId="{FEBEED9D-B717-45E4-984F-6A9BABF13BDD}" type="presOf" srcId="{16C3E64F-4E49-4022-B104-B6DDCE79A27E}" destId="{093473BF-1766-4D8C-A71B-7C5E45611D67}" srcOrd="0" destOrd="0" presId="urn:microsoft.com/office/officeart/2008/layout/VerticalCurvedList"/>
    <dgm:cxn modelId="{8F0B98AE-11C4-4001-9B1B-258DBCF0E7D2}" type="presOf" srcId="{C5D73EAB-D333-44FB-AB6E-E664DD9F990B}" destId="{48905327-37EB-44B6-97A3-A1D47387858A}" srcOrd="0" destOrd="0" presId="urn:microsoft.com/office/officeart/2008/layout/VerticalCurvedList"/>
    <dgm:cxn modelId="{166F63CB-5829-41C5-943F-71202C372DD3}" srcId="{16C3E64F-4E49-4022-B104-B6DDCE79A27E}" destId="{9D4E4881-DAA9-4F87-9535-E67A0B409723}" srcOrd="2" destOrd="0" parTransId="{4ACB2F23-1D2E-49CB-8AA5-87EE477FBA48}" sibTransId="{A443BCD3-2C44-4544-B3B6-B5B67F6B56E4}"/>
    <dgm:cxn modelId="{3E9746D5-C973-4930-AD74-D08168425BC9}" srcId="{16C3E64F-4E49-4022-B104-B6DDCE79A27E}" destId="{17E48205-105C-49CD-BCC9-2C42386703C6}" srcOrd="3" destOrd="0" parTransId="{A84D6424-7C3F-4A4C-B0A6-3C5A39FCCDCB}" sibTransId="{C03326EB-3996-49E7-AFDC-F896CE1A28D3}"/>
    <dgm:cxn modelId="{55C1C4F8-47CD-4BD6-A2A5-B0B97DBE5134}" srcId="{16C3E64F-4E49-4022-B104-B6DDCE79A27E}" destId="{C5D73EAB-D333-44FB-AB6E-E664DD9F990B}" srcOrd="0" destOrd="0" parTransId="{DE238399-8462-471D-919B-9A65FC5BEFC2}" sibTransId="{9AF7D1C5-22A6-4C22-84B6-74F68B7ABA0A}"/>
    <dgm:cxn modelId="{DA1C7BFC-0F09-4074-927C-7B430BCCE1D0}" type="presOf" srcId="{9AF7D1C5-22A6-4C22-84B6-74F68B7ABA0A}" destId="{FFD0CEAB-3AC9-4639-ABCC-319240957A29}" srcOrd="0" destOrd="0" presId="urn:microsoft.com/office/officeart/2008/layout/VerticalCurvedList"/>
    <dgm:cxn modelId="{7CD59729-278D-409C-9635-E4BF21B2DC7A}" type="presParOf" srcId="{093473BF-1766-4D8C-A71B-7C5E45611D67}" destId="{14BD8A5B-D016-4A4F-9192-C0E66450E089}" srcOrd="0" destOrd="0" presId="urn:microsoft.com/office/officeart/2008/layout/VerticalCurvedList"/>
    <dgm:cxn modelId="{63870073-DB22-412B-8842-CC827B298DE5}" type="presParOf" srcId="{14BD8A5B-D016-4A4F-9192-C0E66450E089}" destId="{4F1117FD-8C74-46C7-8462-D8C75CD3A5CB}" srcOrd="0" destOrd="0" presId="urn:microsoft.com/office/officeart/2008/layout/VerticalCurvedList"/>
    <dgm:cxn modelId="{99F2C349-34AC-47C0-BE3D-0136658E8BBD}" type="presParOf" srcId="{4F1117FD-8C74-46C7-8462-D8C75CD3A5CB}" destId="{D56F8FF4-3201-4987-8611-C9748459D23F}" srcOrd="0" destOrd="0" presId="urn:microsoft.com/office/officeart/2008/layout/VerticalCurvedList"/>
    <dgm:cxn modelId="{88E61753-54DE-45E9-ACF2-E9753D9B8D8B}" type="presParOf" srcId="{4F1117FD-8C74-46C7-8462-D8C75CD3A5CB}" destId="{FFD0CEAB-3AC9-4639-ABCC-319240957A29}" srcOrd="1" destOrd="0" presId="urn:microsoft.com/office/officeart/2008/layout/VerticalCurvedList"/>
    <dgm:cxn modelId="{A1DEA036-4CF5-4AF0-81CE-4CDC95ACE3FF}" type="presParOf" srcId="{4F1117FD-8C74-46C7-8462-D8C75CD3A5CB}" destId="{89458A5D-9877-4C6A-97B0-8700375AC347}" srcOrd="2" destOrd="0" presId="urn:microsoft.com/office/officeart/2008/layout/VerticalCurvedList"/>
    <dgm:cxn modelId="{B76B116B-9E03-4C17-80C0-2D8F66BB9DFF}" type="presParOf" srcId="{4F1117FD-8C74-46C7-8462-D8C75CD3A5CB}" destId="{1D68272C-E019-4362-8677-F879B48EAB07}" srcOrd="3" destOrd="0" presId="urn:microsoft.com/office/officeart/2008/layout/VerticalCurvedList"/>
    <dgm:cxn modelId="{BB0383D7-DF44-4AE0-B401-5109A334F840}" type="presParOf" srcId="{14BD8A5B-D016-4A4F-9192-C0E66450E089}" destId="{48905327-37EB-44B6-97A3-A1D47387858A}" srcOrd="1" destOrd="0" presId="urn:microsoft.com/office/officeart/2008/layout/VerticalCurvedList"/>
    <dgm:cxn modelId="{940C9D58-6F56-4644-8EAF-54508E5B6324}" type="presParOf" srcId="{14BD8A5B-D016-4A4F-9192-C0E66450E089}" destId="{74B4CC45-0E8D-44DE-A6C1-CF494E9011AA}" srcOrd="2" destOrd="0" presId="urn:microsoft.com/office/officeart/2008/layout/VerticalCurvedList"/>
    <dgm:cxn modelId="{7B14DD3C-1994-4170-9E15-2DF1C0648E29}" type="presParOf" srcId="{74B4CC45-0E8D-44DE-A6C1-CF494E9011AA}" destId="{6924AB2A-3930-4E31-B27D-AD417262CCBE}" srcOrd="0" destOrd="0" presId="urn:microsoft.com/office/officeart/2008/layout/VerticalCurvedList"/>
    <dgm:cxn modelId="{2E52E0E1-5974-43C1-948E-B2119CFAC896}" type="presParOf" srcId="{14BD8A5B-D016-4A4F-9192-C0E66450E089}" destId="{045C0E06-D0D9-4AE1-B33E-2AE8D42D38B5}" srcOrd="3" destOrd="0" presId="urn:microsoft.com/office/officeart/2008/layout/VerticalCurvedList"/>
    <dgm:cxn modelId="{820C9F50-6BA8-468A-9A59-650EA0EF9C49}" type="presParOf" srcId="{14BD8A5B-D016-4A4F-9192-C0E66450E089}" destId="{140C9C4B-9F96-4721-AA27-35A0C6549EC9}" srcOrd="4" destOrd="0" presId="urn:microsoft.com/office/officeart/2008/layout/VerticalCurvedList"/>
    <dgm:cxn modelId="{F6916DC9-4B0B-42F2-826D-96122A497854}" type="presParOf" srcId="{140C9C4B-9F96-4721-AA27-35A0C6549EC9}" destId="{DFC378B4-CE48-49DE-B592-40D0A623C4FB}" srcOrd="0" destOrd="0" presId="urn:microsoft.com/office/officeart/2008/layout/VerticalCurvedList"/>
    <dgm:cxn modelId="{155FD5FF-F666-4696-95EB-F17844E24BB5}" type="presParOf" srcId="{14BD8A5B-D016-4A4F-9192-C0E66450E089}" destId="{7C42026C-1063-4155-A39A-8F53E95771DB}" srcOrd="5" destOrd="0" presId="urn:microsoft.com/office/officeart/2008/layout/VerticalCurvedList"/>
    <dgm:cxn modelId="{55C145F0-8F19-4D07-BC55-173EF562DD36}" type="presParOf" srcId="{14BD8A5B-D016-4A4F-9192-C0E66450E089}" destId="{CC528060-7963-4DEC-98CE-3B27BEB562E4}" srcOrd="6" destOrd="0" presId="urn:microsoft.com/office/officeart/2008/layout/VerticalCurvedList"/>
    <dgm:cxn modelId="{9B673DF8-12C6-405A-AF75-AD731AB898E3}" type="presParOf" srcId="{CC528060-7963-4DEC-98CE-3B27BEB562E4}" destId="{7127C4F4-A665-4D6C-BE72-06843C5F3080}" srcOrd="0" destOrd="0" presId="urn:microsoft.com/office/officeart/2008/layout/VerticalCurvedList"/>
    <dgm:cxn modelId="{548F213A-8814-436B-ACBC-863A79692D9A}" type="presParOf" srcId="{14BD8A5B-D016-4A4F-9192-C0E66450E089}" destId="{8BFC30C2-4021-44FB-8242-C5AA18828E42}" srcOrd="7" destOrd="0" presId="urn:microsoft.com/office/officeart/2008/layout/VerticalCurvedList"/>
    <dgm:cxn modelId="{72715799-CB10-4E90-8580-30EFF77EF8BE}" type="presParOf" srcId="{14BD8A5B-D016-4A4F-9192-C0E66450E089}" destId="{62BADB6A-F70C-470E-B0C1-37BD62950F8C}" srcOrd="8" destOrd="0" presId="urn:microsoft.com/office/officeart/2008/layout/VerticalCurvedList"/>
    <dgm:cxn modelId="{CBA92831-C7D2-4EC1-957A-24F6CFDB4F41}" type="presParOf" srcId="{62BADB6A-F70C-470E-B0C1-37BD62950F8C}" destId="{C675A157-3847-4468-A316-A14AC4A4D047}"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DF37F9-CFEF-4B9A-B15A-CD1EECA0D8BE}">
      <dsp:nvSpPr>
        <dsp:cNvPr id="0" name=""/>
        <dsp:cNvSpPr/>
      </dsp:nvSpPr>
      <dsp:spPr>
        <a:xfrm>
          <a:off x="0" y="282971"/>
          <a:ext cx="2690812" cy="1614487"/>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t>Practical</a:t>
          </a:r>
        </a:p>
      </dsp:txBody>
      <dsp:txXfrm>
        <a:off x="0" y="282971"/>
        <a:ext cx="2690812" cy="1614487"/>
      </dsp:txXfrm>
    </dsp:sp>
    <dsp:sp modelId="{7315ED85-DD39-4207-8248-718710ABF7AC}">
      <dsp:nvSpPr>
        <dsp:cNvPr id="0" name=""/>
        <dsp:cNvSpPr/>
      </dsp:nvSpPr>
      <dsp:spPr>
        <a:xfrm>
          <a:off x="2959893" y="282971"/>
          <a:ext cx="2690812" cy="1614487"/>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t>Personal</a:t>
          </a:r>
        </a:p>
      </dsp:txBody>
      <dsp:txXfrm>
        <a:off x="2959893" y="282971"/>
        <a:ext cx="2690812" cy="1614487"/>
      </dsp:txXfrm>
    </dsp:sp>
    <dsp:sp modelId="{487B5FBB-1360-4F26-8A8A-D96CF1547885}">
      <dsp:nvSpPr>
        <dsp:cNvPr id="0" name=""/>
        <dsp:cNvSpPr/>
      </dsp:nvSpPr>
      <dsp:spPr>
        <a:xfrm>
          <a:off x="5919787" y="282971"/>
          <a:ext cx="2690812" cy="1614487"/>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t>Provider</a:t>
          </a:r>
        </a:p>
      </dsp:txBody>
      <dsp:txXfrm>
        <a:off x="5919787" y="282971"/>
        <a:ext cx="2690812" cy="1614487"/>
      </dsp:txXfrm>
    </dsp:sp>
    <dsp:sp modelId="{FAF45032-B603-47C0-8C1C-D98B6CEF29A9}">
      <dsp:nvSpPr>
        <dsp:cNvPr id="0" name=""/>
        <dsp:cNvSpPr/>
      </dsp:nvSpPr>
      <dsp:spPr>
        <a:xfrm>
          <a:off x="1479946" y="2166540"/>
          <a:ext cx="2690812" cy="1614487"/>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t>Psychosocial</a:t>
          </a:r>
        </a:p>
      </dsp:txBody>
      <dsp:txXfrm>
        <a:off x="1479946" y="2166540"/>
        <a:ext cx="2690812" cy="1614487"/>
      </dsp:txXfrm>
    </dsp:sp>
    <dsp:sp modelId="{1CDB66B2-CC30-4141-B8FC-EA2F35D2C723}">
      <dsp:nvSpPr>
        <dsp:cNvPr id="0" name=""/>
        <dsp:cNvSpPr/>
      </dsp:nvSpPr>
      <dsp:spPr>
        <a:xfrm>
          <a:off x="4439840" y="2166540"/>
          <a:ext cx="2690812" cy="1614487"/>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t>Systems</a:t>
          </a:r>
        </a:p>
      </dsp:txBody>
      <dsp:txXfrm>
        <a:off x="4439840" y="2166540"/>
        <a:ext cx="2690812" cy="161448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A80D7E-BA69-4EA8-9076-2FF31C3BD565}">
      <dsp:nvSpPr>
        <dsp:cNvPr id="0" name=""/>
        <dsp:cNvSpPr/>
      </dsp:nvSpPr>
      <dsp:spPr>
        <a:xfrm>
          <a:off x="0" y="317779"/>
          <a:ext cx="7543800" cy="4536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531E0AED-8476-468E-A4A0-A5813277FF61}">
      <dsp:nvSpPr>
        <dsp:cNvPr id="0" name=""/>
        <dsp:cNvSpPr/>
      </dsp:nvSpPr>
      <dsp:spPr>
        <a:xfrm>
          <a:off x="377190" y="52099"/>
          <a:ext cx="5280660" cy="531360"/>
        </a:xfrm>
        <a:prstGeom prst="roundRect">
          <a:avLst/>
        </a:prstGeom>
        <a:solidFill>
          <a:srgbClr val="033B57"/>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99596" tIns="0" rIns="199596" bIns="0" numCol="1" spcCol="1270" anchor="ctr" anchorCtr="0">
          <a:noAutofit/>
        </a:bodyPr>
        <a:lstStyle/>
        <a:p>
          <a:pPr marL="0" lvl="0" indent="0" algn="l" defTabSz="800100">
            <a:lnSpc>
              <a:spcPct val="90000"/>
            </a:lnSpc>
            <a:spcBef>
              <a:spcPct val="0"/>
            </a:spcBef>
            <a:spcAft>
              <a:spcPct val="35000"/>
            </a:spcAft>
            <a:buNone/>
          </a:pPr>
          <a:r>
            <a:rPr lang="en-US" sz="1800" kern="1200" dirty="0"/>
            <a:t>Patient interactions</a:t>
          </a:r>
        </a:p>
      </dsp:txBody>
      <dsp:txXfrm>
        <a:off x="403129" y="78038"/>
        <a:ext cx="5228782" cy="479482"/>
      </dsp:txXfrm>
    </dsp:sp>
    <dsp:sp modelId="{4A29E8D6-F729-4B58-AA2F-A512B0584A15}">
      <dsp:nvSpPr>
        <dsp:cNvPr id="0" name=""/>
        <dsp:cNvSpPr/>
      </dsp:nvSpPr>
      <dsp:spPr>
        <a:xfrm>
          <a:off x="0" y="1134259"/>
          <a:ext cx="7543800" cy="4536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D5510275-AA90-43B6-99D8-84D1A767EEF5}">
      <dsp:nvSpPr>
        <dsp:cNvPr id="0" name=""/>
        <dsp:cNvSpPr/>
      </dsp:nvSpPr>
      <dsp:spPr>
        <a:xfrm>
          <a:off x="377190" y="868579"/>
          <a:ext cx="5280660" cy="531360"/>
        </a:xfrm>
        <a:prstGeom prst="roundRect">
          <a:avLst/>
        </a:prstGeom>
        <a:solidFill>
          <a:srgbClr val="033B57"/>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99596" tIns="0" rIns="199596" bIns="0" numCol="1" spcCol="1270" anchor="ctr" anchorCtr="0">
          <a:noAutofit/>
        </a:bodyPr>
        <a:lstStyle/>
        <a:p>
          <a:pPr marL="0" lvl="0" indent="0" algn="l" defTabSz="800100">
            <a:lnSpc>
              <a:spcPct val="90000"/>
            </a:lnSpc>
            <a:spcBef>
              <a:spcPct val="0"/>
            </a:spcBef>
            <a:spcAft>
              <a:spcPct val="35000"/>
            </a:spcAft>
            <a:buNone/>
          </a:pPr>
          <a:r>
            <a:rPr lang="en-US" sz="1800" kern="1200" dirty="0"/>
            <a:t>Provider interactions</a:t>
          </a:r>
        </a:p>
      </dsp:txBody>
      <dsp:txXfrm>
        <a:off x="403129" y="894518"/>
        <a:ext cx="5228782" cy="479482"/>
      </dsp:txXfrm>
    </dsp:sp>
    <dsp:sp modelId="{67CFBBD0-42C6-4945-B0F1-1163A70859D7}">
      <dsp:nvSpPr>
        <dsp:cNvPr id="0" name=""/>
        <dsp:cNvSpPr/>
      </dsp:nvSpPr>
      <dsp:spPr>
        <a:xfrm>
          <a:off x="0" y="1950740"/>
          <a:ext cx="7543800" cy="4536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8D9F0FCA-BA12-48E1-BA08-A1E035FDB60D}">
      <dsp:nvSpPr>
        <dsp:cNvPr id="0" name=""/>
        <dsp:cNvSpPr/>
      </dsp:nvSpPr>
      <dsp:spPr>
        <a:xfrm>
          <a:off x="377190" y="1685060"/>
          <a:ext cx="5280660" cy="531360"/>
        </a:xfrm>
        <a:prstGeom prst="roundRect">
          <a:avLst/>
        </a:prstGeom>
        <a:solidFill>
          <a:srgbClr val="033B57"/>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99596" tIns="0" rIns="199596" bIns="0" numCol="1" spcCol="1270" anchor="ctr" anchorCtr="0">
          <a:noAutofit/>
        </a:bodyPr>
        <a:lstStyle/>
        <a:p>
          <a:pPr marL="0" lvl="0" indent="0" algn="l" defTabSz="800100">
            <a:lnSpc>
              <a:spcPct val="90000"/>
            </a:lnSpc>
            <a:spcBef>
              <a:spcPct val="0"/>
            </a:spcBef>
            <a:spcAft>
              <a:spcPct val="35000"/>
            </a:spcAft>
            <a:buNone/>
          </a:pPr>
          <a:r>
            <a:rPr lang="en-US" sz="1800" kern="1200" dirty="0"/>
            <a:t>Non-clinical staff</a:t>
          </a:r>
        </a:p>
      </dsp:txBody>
      <dsp:txXfrm>
        <a:off x="403129" y="1710999"/>
        <a:ext cx="5228782" cy="479482"/>
      </dsp:txXfrm>
    </dsp:sp>
    <dsp:sp modelId="{BE055A29-DC30-4B1D-A7C8-2BFA382FE911}">
      <dsp:nvSpPr>
        <dsp:cNvPr id="0" name=""/>
        <dsp:cNvSpPr/>
      </dsp:nvSpPr>
      <dsp:spPr>
        <a:xfrm>
          <a:off x="0" y="2767220"/>
          <a:ext cx="7543800" cy="4536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B0EE120E-9BA6-4660-9844-37F0B334BE81}">
      <dsp:nvSpPr>
        <dsp:cNvPr id="0" name=""/>
        <dsp:cNvSpPr/>
      </dsp:nvSpPr>
      <dsp:spPr>
        <a:xfrm>
          <a:off x="377190" y="2501539"/>
          <a:ext cx="5280660" cy="531360"/>
        </a:xfrm>
        <a:prstGeom prst="roundRect">
          <a:avLst/>
        </a:prstGeom>
        <a:solidFill>
          <a:srgbClr val="033B57"/>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99596" tIns="0" rIns="199596" bIns="0" numCol="1" spcCol="1270" anchor="ctr" anchorCtr="0">
          <a:noAutofit/>
        </a:bodyPr>
        <a:lstStyle/>
        <a:p>
          <a:pPr marL="0" lvl="0" indent="0" algn="l" defTabSz="800100">
            <a:lnSpc>
              <a:spcPct val="90000"/>
            </a:lnSpc>
            <a:spcBef>
              <a:spcPct val="0"/>
            </a:spcBef>
            <a:spcAft>
              <a:spcPct val="35000"/>
            </a:spcAft>
            <a:buNone/>
          </a:pPr>
          <a:r>
            <a:rPr lang="en-US" sz="1800" kern="1200" dirty="0"/>
            <a:t>Supportive services</a:t>
          </a:r>
        </a:p>
      </dsp:txBody>
      <dsp:txXfrm>
        <a:off x="403129" y="2527478"/>
        <a:ext cx="5228782" cy="479482"/>
      </dsp:txXfrm>
    </dsp:sp>
    <dsp:sp modelId="{0A0165CA-E1B1-4CA9-A536-DF5C710B421D}">
      <dsp:nvSpPr>
        <dsp:cNvPr id="0" name=""/>
        <dsp:cNvSpPr/>
      </dsp:nvSpPr>
      <dsp:spPr>
        <a:xfrm>
          <a:off x="0" y="3583700"/>
          <a:ext cx="7543800" cy="4536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C6DBA53C-B8A9-4614-8D15-B1C11DC6561C}">
      <dsp:nvSpPr>
        <dsp:cNvPr id="0" name=""/>
        <dsp:cNvSpPr/>
      </dsp:nvSpPr>
      <dsp:spPr>
        <a:xfrm>
          <a:off x="377190" y="3318020"/>
          <a:ext cx="5280660" cy="531360"/>
        </a:xfrm>
        <a:prstGeom prst="roundRect">
          <a:avLst/>
        </a:prstGeom>
        <a:solidFill>
          <a:srgbClr val="033B57"/>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99596" tIns="0" rIns="199596" bIns="0" numCol="1" spcCol="1270" anchor="ctr" anchorCtr="0">
          <a:noAutofit/>
        </a:bodyPr>
        <a:lstStyle/>
        <a:p>
          <a:pPr marL="0" lvl="0" indent="0" algn="l" defTabSz="800100">
            <a:lnSpc>
              <a:spcPct val="90000"/>
            </a:lnSpc>
            <a:spcBef>
              <a:spcPct val="0"/>
            </a:spcBef>
            <a:spcAft>
              <a:spcPct val="35000"/>
            </a:spcAft>
            <a:buNone/>
          </a:pPr>
          <a:r>
            <a:rPr lang="en-US" sz="1800" kern="1200" dirty="0"/>
            <a:t>Paper or Electronic Medical Records</a:t>
          </a:r>
        </a:p>
      </dsp:txBody>
      <dsp:txXfrm>
        <a:off x="403129" y="3343959"/>
        <a:ext cx="5228782" cy="47948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8440D6-5CE7-48B8-B8C2-78B95D5205A4}">
      <dsp:nvSpPr>
        <dsp:cNvPr id="0" name=""/>
        <dsp:cNvSpPr/>
      </dsp:nvSpPr>
      <dsp:spPr>
        <a:xfrm>
          <a:off x="2690" y="352472"/>
          <a:ext cx="2623542" cy="1049416"/>
        </a:xfrm>
        <a:prstGeom prst="rect">
          <a:avLst/>
        </a:prstGeom>
        <a:solidFill>
          <a:srgbClr val="033B57"/>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146304" rIns="256032" bIns="146304" numCol="1" spcCol="1270" anchor="ctr" anchorCtr="0">
          <a:noAutofit/>
        </a:bodyPr>
        <a:lstStyle/>
        <a:p>
          <a:pPr marL="0" lvl="0" indent="0" algn="ctr" defTabSz="1600200">
            <a:lnSpc>
              <a:spcPct val="90000"/>
            </a:lnSpc>
            <a:spcBef>
              <a:spcPct val="0"/>
            </a:spcBef>
            <a:spcAft>
              <a:spcPct val="35000"/>
            </a:spcAft>
            <a:buNone/>
          </a:pPr>
          <a:r>
            <a:rPr lang="en-US" sz="3600" kern="1200" dirty="0"/>
            <a:t>Case 1</a:t>
          </a:r>
        </a:p>
      </dsp:txBody>
      <dsp:txXfrm>
        <a:off x="2690" y="352472"/>
        <a:ext cx="2623542" cy="1049416"/>
      </dsp:txXfrm>
    </dsp:sp>
    <dsp:sp modelId="{A53E96F3-F372-4BF3-BA4E-36187A3A317C}">
      <dsp:nvSpPr>
        <dsp:cNvPr id="0" name=""/>
        <dsp:cNvSpPr/>
      </dsp:nvSpPr>
      <dsp:spPr>
        <a:xfrm>
          <a:off x="2690" y="1401889"/>
          <a:ext cx="2623542" cy="3122437"/>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Call from patient who has surgery in 2 days. Patient would like to speak with anesthesiologist about nerve block. Patient also needs information about bras/garments she should wear after surgery.</a:t>
          </a:r>
        </a:p>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Char char="•"/>
          </a:pPr>
          <a:r>
            <a:rPr lang="en-US" sz="1400" b="1" kern="1200" dirty="0"/>
            <a:t>ACTION: Mail patient information on camisole  </a:t>
          </a:r>
        </a:p>
      </dsp:txBody>
      <dsp:txXfrm>
        <a:off x="2690" y="1401889"/>
        <a:ext cx="2623542" cy="3122437"/>
      </dsp:txXfrm>
    </dsp:sp>
    <dsp:sp modelId="{7055A913-16BB-4E12-8694-D613DDF306FB}">
      <dsp:nvSpPr>
        <dsp:cNvPr id="0" name=""/>
        <dsp:cNvSpPr/>
      </dsp:nvSpPr>
      <dsp:spPr>
        <a:xfrm>
          <a:off x="2993528" y="352472"/>
          <a:ext cx="2623542" cy="1049416"/>
        </a:xfrm>
        <a:prstGeom prst="rect">
          <a:avLst/>
        </a:prstGeom>
        <a:solidFill>
          <a:srgbClr val="033B57"/>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146304" rIns="256032" bIns="146304" numCol="1" spcCol="1270" anchor="ctr" anchorCtr="0">
          <a:noAutofit/>
        </a:bodyPr>
        <a:lstStyle/>
        <a:p>
          <a:pPr marL="0" lvl="0" indent="0" algn="ctr" defTabSz="1600200">
            <a:lnSpc>
              <a:spcPct val="90000"/>
            </a:lnSpc>
            <a:spcBef>
              <a:spcPct val="0"/>
            </a:spcBef>
            <a:spcAft>
              <a:spcPct val="35000"/>
            </a:spcAft>
            <a:buNone/>
          </a:pPr>
          <a:r>
            <a:rPr lang="en-US" sz="3600" kern="1200" dirty="0"/>
            <a:t>Case 2</a:t>
          </a:r>
        </a:p>
      </dsp:txBody>
      <dsp:txXfrm>
        <a:off x="2993528" y="352472"/>
        <a:ext cx="2623542" cy="1049416"/>
      </dsp:txXfrm>
    </dsp:sp>
    <dsp:sp modelId="{1CFD23F6-3216-4427-817F-4B5BD2F5BFF9}">
      <dsp:nvSpPr>
        <dsp:cNvPr id="0" name=""/>
        <dsp:cNvSpPr/>
      </dsp:nvSpPr>
      <dsp:spPr>
        <a:xfrm>
          <a:off x="2993528" y="1401889"/>
          <a:ext cx="2623542" cy="3122437"/>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Newly diagnosed patient (68 year old, came alone).</a:t>
          </a:r>
        </a:p>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Char char="•"/>
          </a:pPr>
          <a:r>
            <a:rPr lang="en-US" sz="1400" b="1" kern="1200" dirty="0"/>
            <a:t>ACTION: Complete distress screening, assess barriers to care, help patient identify support; next step: BSG (refer to nurse to explain procedure).</a:t>
          </a:r>
        </a:p>
      </dsp:txBody>
      <dsp:txXfrm>
        <a:off x="2993528" y="1401889"/>
        <a:ext cx="2623542" cy="3122437"/>
      </dsp:txXfrm>
    </dsp:sp>
    <dsp:sp modelId="{1A10A1DD-8A89-4B95-88B8-18B9B4AD2EC1}">
      <dsp:nvSpPr>
        <dsp:cNvPr id="0" name=""/>
        <dsp:cNvSpPr/>
      </dsp:nvSpPr>
      <dsp:spPr>
        <a:xfrm>
          <a:off x="5984367" y="352472"/>
          <a:ext cx="2623542" cy="1049416"/>
        </a:xfrm>
        <a:prstGeom prst="rect">
          <a:avLst/>
        </a:prstGeom>
        <a:solidFill>
          <a:srgbClr val="033B57"/>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146304" rIns="256032" bIns="146304" numCol="1" spcCol="1270" anchor="ctr" anchorCtr="0">
          <a:noAutofit/>
        </a:bodyPr>
        <a:lstStyle/>
        <a:p>
          <a:pPr marL="0" lvl="0" indent="0" algn="ctr" defTabSz="1600200">
            <a:lnSpc>
              <a:spcPct val="90000"/>
            </a:lnSpc>
            <a:spcBef>
              <a:spcPct val="0"/>
            </a:spcBef>
            <a:spcAft>
              <a:spcPct val="35000"/>
            </a:spcAft>
            <a:buNone/>
          </a:pPr>
          <a:r>
            <a:rPr lang="en-US" sz="3600" kern="1200" dirty="0"/>
            <a:t>Case 3</a:t>
          </a:r>
        </a:p>
      </dsp:txBody>
      <dsp:txXfrm>
        <a:off x="5984367" y="352472"/>
        <a:ext cx="2623542" cy="1049416"/>
      </dsp:txXfrm>
    </dsp:sp>
    <dsp:sp modelId="{915DB86D-F138-4F07-A2EE-CB43A1FBC78D}">
      <dsp:nvSpPr>
        <dsp:cNvPr id="0" name=""/>
        <dsp:cNvSpPr/>
      </dsp:nvSpPr>
      <dsp:spPr>
        <a:xfrm>
          <a:off x="5984367" y="1401889"/>
          <a:ext cx="2623542" cy="3122437"/>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Patient currently finishing chemo, needs PET/CT. Has questions about survivorship clinic. Needs emotional support referrals.</a:t>
          </a:r>
        </a:p>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Char char="•"/>
          </a:pPr>
          <a:r>
            <a:rPr lang="en-US" sz="1400" b="1" kern="1200" dirty="0"/>
            <a:t>ACTION: Assist patient with scheduling procedure; discuss survivorship; assess patient for emotional distress and refer to appropriate resource </a:t>
          </a:r>
        </a:p>
        <a:p>
          <a:pPr marL="114300" lvl="1" indent="-114300" algn="l" defTabSz="622300">
            <a:lnSpc>
              <a:spcPct val="90000"/>
            </a:lnSpc>
            <a:spcBef>
              <a:spcPct val="0"/>
            </a:spcBef>
            <a:spcAft>
              <a:spcPct val="15000"/>
            </a:spcAft>
            <a:buChar char="•"/>
          </a:pPr>
          <a:endParaRPr lang="en-US" sz="1400" b="1" kern="1200" dirty="0"/>
        </a:p>
        <a:p>
          <a:pPr marL="114300" lvl="1" indent="-114300" algn="l" defTabSz="622300">
            <a:lnSpc>
              <a:spcPct val="90000"/>
            </a:lnSpc>
            <a:spcBef>
              <a:spcPct val="0"/>
            </a:spcBef>
            <a:spcAft>
              <a:spcPct val="15000"/>
            </a:spcAft>
            <a:buChar char="•"/>
          </a:pPr>
          <a:endParaRPr lang="en-US" sz="1400" b="1" kern="1200" dirty="0"/>
        </a:p>
      </dsp:txBody>
      <dsp:txXfrm>
        <a:off x="5984367" y="1401889"/>
        <a:ext cx="2623542" cy="312243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0B47BA-DA01-441E-BDCE-376D61C98723}">
      <dsp:nvSpPr>
        <dsp:cNvPr id="0" name=""/>
        <dsp:cNvSpPr/>
      </dsp:nvSpPr>
      <dsp:spPr>
        <a:xfrm>
          <a:off x="2690" y="269766"/>
          <a:ext cx="2623542" cy="1049416"/>
        </a:xfrm>
        <a:prstGeom prst="rect">
          <a:avLst/>
        </a:prstGeom>
        <a:solidFill>
          <a:srgbClr val="033B57"/>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146304" rIns="256032" bIns="146304" numCol="1" spcCol="1270" anchor="ctr" anchorCtr="0">
          <a:noAutofit/>
        </a:bodyPr>
        <a:lstStyle/>
        <a:p>
          <a:pPr marL="0" lvl="0" indent="0" algn="ctr" defTabSz="1600200">
            <a:lnSpc>
              <a:spcPct val="90000"/>
            </a:lnSpc>
            <a:spcBef>
              <a:spcPct val="0"/>
            </a:spcBef>
            <a:spcAft>
              <a:spcPct val="35000"/>
            </a:spcAft>
            <a:buNone/>
          </a:pPr>
          <a:r>
            <a:rPr lang="en-US" sz="3600" kern="1200" dirty="0"/>
            <a:t>Case 4</a:t>
          </a:r>
        </a:p>
      </dsp:txBody>
      <dsp:txXfrm>
        <a:off x="2690" y="269766"/>
        <a:ext cx="2623542" cy="1049416"/>
      </dsp:txXfrm>
    </dsp:sp>
    <dsp:sp modelId="{9BA1B41D-147B-4E0D-9853-EFD5C8876191}">
      <dsp:nvSpPr>
        <dsp:cNvPr id="0" name=""/>
        <dsp:cNvSpPr/>
      </dsp:nvSpPr>
      <dsp:spPr>
        <a:xfrm>
          <a:off x="2690" y="1319183"/>
          <a:ext cx="2623542" cy="321164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Patient has concerns about 6 month follow-up screening plan given to her by doctor. She is supposed to have a mammogram, but one of her cancers was not visible on mammography.</a:t>
          </a:r>
        </a:p>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Char char="•"/>
          </a:pPr>
          <a:r>
            <a:rPr lang="en-US" sz="1400" b="1" kern="1200" dirty="0"/>
            <a:t>ACTION: Ask physician to clarify screening plan with patient: supply patient with correct order if needed and tell her how to schedule procedure(s).</a:t>
          </a:r>
          <a:endParaRPr lang="en-US" sz="1400" kern="1200" dirty="0"/>
        </a:p>
      </dsp:txBody>
      <dsp:txXfrm>
        <a:off x="2690" y="1319183"/>
        <a:ext cx="2623542" cy="3211649"/>
      </dsp:txXfrm>
    </dsp:sp>
    <dsp:sp modelId="{348332B4-99AD-41CC-9BBA-1B308BCC006F}">
      <dsp:nvSpPr>
        <dsp:cNvPr id="0" name=""/>
        <dsp:cNvSpPr/>
      </dsp:nvSpPr>
      <dsp:spPr>
        <a:xfrm>
          <a:off x="2993528" y="269766"/>
          <a:ext cx="2623542" cy="1049416"/>
        </a:xfrm>
        <a:prstGeom prst="rect">
          <a:avLst/>
        </a:prstGeom>
        <a:solidFill>
          <a:srgbClr val="033B57"/>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146304" rIns="256032" bIns="146304" numCol="1" spcCol="1270" anchor="ctr" anchorCtr="0">
          <a:noAutofit/>
        </a:bodyPr>
        <a:lstStyle/>
        <a:p>
          <a:pPr marL="0" lvl="0" indent="0" algn="ctr" defTabSz="1600200">
            <a:lnSpc>
              <a:spcPct val="90000"/>
            </a:lnSpc>
            <a:spcBef>
              <a:spcPct val="0"/>
            </a:spcBef>
            <a:spcAft>
              <a:spcPct val="35000"/>
            </a:spcAft>
            <a:buNone/>
          </a:pPr>
          <a:r>
            <a:rPr lang="en-US" sz="3600" kern="1200" dirty="0"/>
            <a:t>Case 5</a:t>
          </a:r>
        </a:p>
      </dsp:txBody>
      <dsp:txXfrm>
        <a:off x="2993528" y="269766"/>
        <a:ext cx="2623542" cy="1049416"/>
      </dsp:txXfrm>
    </dsp:sp>
    <dsp:sp modelId="{FC5DC861-9517-4DAF-9B1B-63B07E614B07}">
      <dsp:nvSpPr>
        <dsp:cNvPr id="0" name=""/>
        <dsp:cNvSpPr/>
      </dsp:nvSpPr>
      <dsp:spPr>
        <a:xfrm>
          <a:off x="2993528" y="1319183"/>
          <a:ext cx="2623542" cy="321164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Patient calls with questions about radiation (has not been in for her consult yet).</a:t>
          </a:r>
        </a:p>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Char char="•"/>
          </a:pPr>
          <a:r>
            <a:rPr lang="en-US" sz="1400" b="1" kern="1200" dirty="0"/>
            <a:t>ACTION: Assist patient with scheduling appointment and give general information.</a:t>
          </a:r>
          <a:endParaRPr lang="en-US" sz="1400" kern="1200" dirty="0"/>
        </a:p>
      </dsp:txBody>
      <dsp:txXfrm>
        <a:off x="2993528" y="1319183"/>
        <a:ext cx="2623542" cy="3211649"/>
      </dsp:txXfrm>
    </dsp:sp>
    <dsp:sp modelId="{0C9F2EDB-1816-47F8-A7B0-E738D8052E34}">
      <dsp:nvSpPr>
        <dsp:cNvPr id="0" name=""/>
        <dsp:cNvSpPr/>
      </dsp:nvSpPr>
      <dsp:spPr>
        <a:xfrm>
          <a:off x="5984367" y="269766"/>
          <a:ext cx="2623542" cy="1049416"/>
        </a:xfrm>
        <a:prstGeom prst="rect">
          <a:avLst/>
        </a:prstGeom>
        <a:solidFill>
          <a:srgbClr val="033B57"/>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146304" rIns="256032" bIns="146304" numCol="1" spcCol="1270" anchor="ctr" anchorCtr="0">
          <a:noAutofit/>
        </a:bodyPr>
        <a:lstStyle/>
        <a:p>
          <a:pPr marL="0" lvl="0" indent="0" algn="ctr" defTabSz="1600200">
            <a:lnSpc>
              <a:spcPct val="90000"/>
            </a:lnSpc>
            <a:spcBef>
              <a:spcPct val="0"/>
            </a:spcBef>
            <a:spcAft>
              <a:spcPct val="35000"/>
            </a:spcAft>
            <a:buNone/>
          </a:pPr>
          <a:r>
            <a:rPr lang="en-US" sz="3600" kern="1200" dirty="0"/>
            <a:t>Case 6</a:t>
          </a:r>
        </a:p>
      </dsp:txBody>
      <dsp:txXfrm>
        <a:off x="5984367" y="269766"/>
        <a:ext cx="2623542" cy="1049416"/>
      </dsp:txXfrm>
    </dsp:sp>
    <dsp:sp modelId="{C636C478-7157-4C70-802D-BC4BEDC6F215}">
      <dsp:nvSpPr>
        <dsp:cNvPr id="0" name=""/>
        <dsp:cNvSpPr/>
      </dsp:nvSpPr>
      <dsp:spPr>
        <a:xfrm>
          <a:off x="5984367" y="1319183"/>
          <a:ext cx="2623542" cy="321164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Newly diagnosed patient (mid-30s, has young children) comes in for first appointment.</a:t>
          </a:r>
        </a:p>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Char char="•"/>
          </a:pPr>
          <a:r>
            <a:rPr lang="en-US" sz="1400" b="1" kern="1200" dirty="0"/>
            <a:t>ACTION: Complete distress screening, assess barriers to care, help identify support; assist in finding oncologist close to patient’s home; give basic information about breast cancer and chemotherapy; refer to nurse to explain </a:t>
          </a:r>
          <a:r>
            <a:rPr lang="en-US" sz="1400" b="1" kern="1200" dirty="0" err="1"/>
            <a:t>Mediport</a:t>
          </a:r>
          <a:r>
            <a:rPr lang="en-US" sz="1400" b="1" kern="1200" dirty="0"/>
            <a:t> and tests needed before starting treatment. </a:t>
          </a:r>
          <a:endParaRPr lang="en-US" sz="1400" kern="1200" dirty="0"/>
        </a:p>
      </dsp:txBody>
      <dsp:txXfrm>
        <a:off x="5984367" y="1319183"/>
        <a:ext cx="2623542" cy="3211649"/>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B3E980-07F1-4BA3-AE7B-912A6F8C5708}">
      <dsp:nvSpPr>
        <dsp:cNvPr id="0" name=""/>
        <dsp:cNvSpPr/>
      </dsp:nvSpPr>
      <dsp:spPr>
        <a:xfrm>
          <a:off x="2690" y="587579"/>
          <a:ext cx="2623542" cy="1049416"/>
        </a:xfrm>
        <a:prstGeom prst="rect">
          <a:avLst/>
        </a:prstGeom>
        <a:solidFill>
          <a:srgbClr val="033B57"/>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146304" rIns="256032" bIns="146304" numCol="1" spcCol="1270" anchor="ctr" anchorCtr="0">
          <a:noAutofit/>
        </a:bodyPr>
        <a:lstStyle/>
        <a:p>
          <a:pPr marL="0" lvl="0" indent="0" algn="ctr" defTabSz="1600200">
            <a:lnSpc>
              <a:spcPct val="90000"/>
            </a:lnSpc>
            <a:spcBef>
              <a:spcPct val="0"/>
            </a:spcBef>
            <a:spcAft>
              <a:spcPct val="35000"/>
            </a:spcAft>
            <a:buNone/>
          </a:pPr>
          <a:r>
            <a:rPr lang="en-US" sz="3600" kern="1200" dirty="0"/>
            <a:t>Case 7</a:t>
          </a:r>
        </a:p>
      </dsp:txBody>
      <dsp:txXfrm>
        <a:off x="2690" y="587579"/>
        <a:ext cx="2623542" cy="1049416"/>
      </dsp:txXfrm>
    </dsp:sp>
    <dsp:sp modelId="{728293B8-34A3-4D39-94DF-A0F2BE580968}">
      <dsp:nvSpPr>
        <dsp:cNvPr id="0" name=""/>
        <dsp:cNvSpPr/>
      </dsp:nvSpPr>
      <dsp:spPr>
        <a:xfrm>
          <a:off x="2690" y="1636995"/>
          <a:ext cx="2623542" cy="3033224"/>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Advanced stage patient experiencing pain and concerned about maintaining quality of life in end stages of disease.</a:t>
          </a:r>
        </a:p>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Char char="•"/>
          </a:pPr>
          <a:r>
            <a:rPr lang="en-US" sz="1400" b="1" kern="1200" dirty="0"/>
            <a:t>ACTION: Refer to Social Worker and Nurse who refers to pain clinic. </a:t>
          </a:r>
          <a:endParaRPr lang="en-US" sz="1400" kern="1200" dirty="0"/>
        </a:p>
      </dsp:txBody>
      <dsp:txXfrm>
        <a:off x="2690" y="1636995"/>
        <a:ext cx="2623542" cy="3033224"/>
      </dsp:txXfrm>
    </dsp:sp>
    <dsp:sp modelId="{96E33912-0468-4204-AC89-62C3C1F8FFB3}">
      <dsp:nvSpPr>
        <dsp:cNvPr id="0" name=""/>
        <dsp:cNvSpPr/>
      </dsp:nvSpPr>
      <dsp:spPr>
        <a:xfrm>
          <a:off x="2993528" y="587579"/>
          <a:ext cx="2623542" cy="1049416"/>
        </a:xfrm>
        <a:prstGeom prst="rect">
          <a:avLst/>
        </a:prstGeom>
        <a:solidFill>
          <a:srgbClr val="033B57"/>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146304" rIns="256032" bIns="146304" numCol="1" spcCol="1270" anchor="ctr" anchorCtr="0">
          <a:noAutofit/>
        </a:bodyPr>
        <a:lstStyle/>
        <a:p>
          <a:pPr marL="0" lvl="0" indent="0" algn="ctr" defTabSz="1600200">
            <a:lnSpc>
              <a:spcPct val="90000"/>
            </a:lnSpc>
            <a:spcBef>
              <a:spcPct val="0"/>
            </a:spcBef>
            <a:spcAft>
              <a:spcPct val="35000"/>
            </a:spcAft>
            <a:buNone/>
          </a:pPr>
          <a:r>
            <a:rPr lang="en-US" sz="3600" kern="1200" dirty="0"/>
            <a:t>Case 8</a:t>
          </a:r>
        </a:p>
      </dsp:txBody>
      <dsp:txXfrm>
        <a:off x="2993528" y="587579"/>
        <a:ext cx="2623542" cy="1049416"/>
      </dsp:txXfrm>
    </dsp:sp>
    <dsp:sp modelId="{1DF66A99-08A2-4511-8F57-48E09F09EEEC}">
      <dsp:nvSpPr>
        <dsp:cNvPr id="0" name=""/>
        <dsp:cNvSpPr/>
      </dsp:nvSpPr>
      <dsp:spPr>
        <a:xfrm>
          <a:off x="2993528" y="1636995"/>
          <a:ext cx="2623542" cy="3033224"/>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Patient beginning chemo needs her doctor to speak with surgeon ASAP regarding recommendations. Other doctor is going on vacation tomorrow.</a:t>
          </a:r>
        </a:p>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Char char="•"/>
          </a:pPr>
          <a:r>
            <a:rPr lang="en-US" sz="1400" b="1" kern="1200" dirty="0"/>
            <a:t>ACTION: Get doctor’s direct phone number, track down surgeon, ask her to call doctor.</a:t>
          </a:r>
          <a:endParaRPr lang="en-US" sz="1400" kern="1200" dirty="0"/>
        </a:p>
      </dsp:txBody>
      <dsp:txXfrm>
        <a:off x="2993528" y="1636995"/>
        <a:ext cx="2623542" cy="3033224"/>
      </dsp:txXfrm>
    </dsp:sp>
    <dsp:sp modelId="{A2F1EDC2-F66A-4982-864B-D83F63662978}">
      <dsp:nvSpPr>
        <dsp:cNvPr id="0" name=""/>
        <dsp:cNvSpPr/>
      </dsp:nvSpPr>
      <dsp:spPr>
        <a:xfrm>
          <a:off x="5984367" y="587579"/>
          <a:ext cx="2623542" cy="1049416"/>
        </a:xfrm>
        <a:prstGeom prst="rect">
          <a:avLst/>
        </a:prstGeom>
        <a:solidFill>
          <a:srgbClr val="033B57"/>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146304" rIns="256032" bIns="146304" numCol="1" spcCol="1270" anchor="ctr" anchorCtr="0">
          <a:noAutofit/>
        </a:bodyPr>
        <a:lstStyle/>
        <a:p>
          <a:pPr marL="0" lvl="0" indent="0" algn="ctr" defTabSz="1600200">
            <a:lnSpc>
              <a:spcPct val="90000"/>
            </a:lnSpc>
            <a:spcBef>
              <a:spcPct val="0"/>
            </a:spcBef>
            <a:spcAft>
              <a:spcPct val="35000"/>
            </a:spcAft>
            <a:buNone/>
          </a:pPr>
          <a:r>
            <a:rPr lang="en-US" sz="3600" kern="1200" dirty="0"/>
            <a:t>Case 9</a:t>
          </a:r>
        </a:p>
      </dsp:txBody>
      <dsp:txXfrm>
        <a:off x="5984367" y="587579"/>
        <a:ext cx="2623542" cy="1049416"/>
      </dsp:txXfrm>
    </dsp:sp>
    <dsp:sp modelId="{7D306832-3228-4A75-9732-B9E617C72EF0}">
      <dsp:nvSpPr>
        <dsp:cNvPr id="0" name=""/>
        <dsp:cNvSpPr/>
      </dsp:nvSpPr>
      <dsp:spPr>
        <a:xfrm>
          <a:off x="5984367" y="1636995"/>
          <a:ext cx="2623542" cy="3033224"/>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Patient applying for disability and Medicaid, needs referral to infectious disease, psychiatry. Needs PET/CT. </a:t>
          </a:r>
        </a:p>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Char char="•"/>
          </a:pPr>
          <a:r>
            <a:rPr lang="en-US" sz="1400" b="1" kern="1200" dirty="0"/>
            <a:t>ACTION: Fax MER form to PCP’s office; task infectious disease administrative staff to call patient with appointment time; give patient number to schedule PET/CT; follow-up on psychiatry referral.</a:t>
          </a:r>
          <a:endParaRPr lang="en-US" sz="1400" kern="1200" dirty="0"/>
        </a:p>
        <a:p>
          <a:pPr marL="114300" lvl="1" indent="-114300" algn="l" defTabSz="533400">
            <a:lnSpc>
              <a:spcPct val="90000"/>
            </a:lnSpc>
            <a:spcBef>
              <a:spcPct val="0"/>
            </a:spcBef>
            <a:spcAft>
              <a:spcPct val="15000"/>
            </a:spcAft>
            <a:buChar char="•"/>
          </a:pPr>
          <a:endParaRPr lang="en-US" sz="1200" kern="1200" dirty="0"/>
        </a:p>
      </dsp:txBody>
      <dsp:txXfrm>
        <a:off x="5984367" y="1636995"/>
        <a:ext cx="2623542" cy="3033224"/>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BF8BCB-5FC3-4EE7-854E-90EEE40E98DD}">
      <dsp:nvSpPr>
        <dsp:cNvPr id="0" name=""/>
        <dsp:cNvSpPr/>
      </dsp:nvSpPr>
      <dsp:spPr>
        <a:xfrm>
          <a:off x="2690" y="600591"/>
          <a:ext cx="2623542" cy="1049416"/>
        </a:xfrm>
        <a:prstGeom prst="rect">
          <a:avLst/>
        </a:prstGeom>
        <a:solidFill>
          <a:srgbClr val="033B57"/>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146304" rIns="256032" bIns="146304" numCol="1" spcCol="1270" anchor="ctr" anchorCtr="0">
          <a:noAutofit/>
        </a:bodyPr>
        <a:lstStyle/>
        <a:p>
          <a:pPr marL="0" lvl="0" indent="0" algn="ctr" defTabSz="1600200">
            <a:lnSpc>
              <a:spcPct val="90000"/>
            </a:lnSpc>
            <a:spcBef>
              <a:spcPct val="0"/>
            </a:spcBef>
            <a:spcAft>
              <a:spcPct val="35000"/>
            </a:spcAft>
            <a:buNone/>
          </a:pPr>
          <a:r>
            <a:rPr lang="en-US" sz="3600" kern="1200" dirty="0"/>
            <a:t>Case 10</a:t>
          </a:r>
        </a:p>
      </dsp:txBody>
      <dsp:txXfrm>
        <a:off x="2690" y="600591"/>
        <a:ext cx="2623542" cy="1049416"/>
      </dsp:txXfrm>
    </dsp:sp>
    <dsp:sp modelId="{8B10AAD8-8F60-47FC-AC39-5960C391A529}">
      <dsp:nvSpPr>
        <dsp:cNvPr id="0" name=""/>
        <dsp:cNvSpPr/>
      </dsp:nvSpPr>
      <dsp:spPr>
        <a:xfrm>
          <a:off x="2690" y="1650008"/>
          <a:ext cx="2623542" cy="285480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Patient planning mastectomy surgery, would like to speak with former patient who had the same procedure.</a:t>
          </a:r>
        </a:p>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Char char="•"/>
          </a:pPr>
          <a:r>
            <a:rPr lang="en-US" sz="1400" b="1" kern="1200" dirty="0"/>
            <a:t>ACTION: Work with surgeon to identify former patient; contact former patient and ask if she would like to participate: contact current patient former patient’s contact info.</a:t>
          </a:r>
          <a:endParaRPr lang="en-US" sz="1400" kern="1200" dirty="0"/>
        </a:p>
      </dsp:txBody>
      <dsp:txXfrm>
        <a:off x="2690" y="1650008"/>
        <a:ext cx="2623542" cy="2854800"/>
      </dsp:txXfrm>
    </dsp:sp>
    <dsp:sp modelId="{E18B017E-87ED-4F7D-A632-577701C011EE}">
      <dsp:nvSpPr>
        <dsp:cNvPr id="0" name=""/>
        <dsp:cNvSpPr/>
      </dsp:nvSpPr>
      <dsp:spPr>
        <a:xfrm>
          <a:off x="2993528" y="600591"/>
          <a:ext cx="2623542" cy="1049416"/>
        </a:xfrm>
        <a:prstGeom prst="rect">
          <a:avLst/>
        </a:prstGeom>
        <a:solidFill>
          <a:srgbClr val="033B57"/>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146304" rIns="256032" bIns="146304" numCol="1" spcCol="1270" anchor="ctr" anchorCtr="0">
          <a:noAutofit/>
        </a:bodyPr>
        <a:lstStyle/>
        <a:p>
          <a:pPr marL="0" lvl="0" indent="0" algn="ctr" defTabSz="1600200">
            <a:lnSpc>
              <a:spcPct val="90000"/>
            </a:lnSpc>
            <a:spcBef>
              <a:spcPct val="0"/>
            </a:spcBef>
            <a:spcAft>
              <a:spcPct val="35000"/>
            </a:spcAft>
            <a:buNone/>
          </a:pPr>
          <a:r>
            <a:rPr lang="en-US" sz="3600" kern="1200" dirty="0"/>
            <a:t>Case 11</a:t>
          </a:r>
        </a:p>
      </dsp:txBody>
      <dsp:txXfrm>
        <a:off x="2993528" y="600591"/>
        <a:ext cx="2623542" cy="1049416"/>
      </dsp:txXfrm>
    </dsp:sp>
    <dsp:sp modelId="{6031B24C-2E51-4C81-A514-D5B2383A636E}">
      <dsp:nvSpPr>
        <dsp:cNvPr id="0" name=""/>
        <dsp:cNvSpPr/>
      </dsp:nvSpPr>
      <dsp:spPr>
        <a:xfrm>
          <a:off x="2993528" y="1650008"/>
          <a:ext cx="2623542" cy="285480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Patient needs documentation for employer regarding her ability to work.</a:t>
          </a:r>
        </a:p>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Char char="•"/>
          </a:pPr>
          <a:r>
            <a:rPr lang="en-US" sz="1400" b="1" kern="1200" dirty="0"/>
            <a:t>ACTION: Create letter from surgeon to patient’s employer; get letter signed &amp; fax letter to patient’s employer; scan letter to EMR.</a:t>
          </a:r>
          <a:endParaRPr lang="en-US" sz="1400" kern="1200" dirty="0"/>
        </a:p>
      </dsp:txBody>
      <dsp:txXfrm>
        <a:off x="2993528" y="1650008"/>
        <a:ext cx="2623542" cy="2854800"/>
      </dsp:txXfrm>
    </dsp:sp>
    <dsp:sp modelId="{0505FDBA-7CFE-49E8-9B62-8DFF8AC9E09F}">
      <dsp:nvSpPr>
        <dsp:cNvPr id="0" name=""/>
        <dsp:cNvSpPr/>
      </dsp:nvSpPr>
      <dsp:spPr>
        <a:xfrm>
          <a:off x="5984367" y="600591"/>
          <a:ext cx="2623542" cy="1049416"/>
        </a:xfrm>
        <a:prstGeom prst="rect">
          <a:avLst/>
        </a:prstGeom>
        <a:solidFill>
          <a:srgbClr val="033B57"/>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146304" rIns="256032" bIns="146304" numCol="1" spcCol="1270" anchor="ctr" anchorCtr="0">
          <a:noAutofit/>
        </a:bodyPr>
        <a:lstStyle/>
        <a:p>
          <a:pPr marL="0" lvl="0" indent="0" algn="ctr" defTabSz="1600200">
            <a:lnSpc>
              <a:spcPct val="90000"/>
            </a:lnSpc>
            <a:spcBef>
              <a:spcPct val="0"/>
            </a:spcBef>
            <a:spcAft>
              <a:spcPct val="35000"/>
            </a:spcAft>
            <a:buNone/>
          </a:pPr>
          <a:r>
            <a:rPr lang="en-US" sz="3600" kern="1200" dirty="0"/>
            <a:t>Case 12</a:t>
          </a:r>
        </a:p>
      </dsp:txBody>
      <dsp:txXfrm>
        <a:off x="5984367" y="600591"/>
        <a:ext cx="2623542" cy="1049416"/>
      </dsp:txXfrm>
    </dsp:sp>
    <dsp:sp modelId="{FC36CA44-822E-49A7-8A2D-46F9122EAB1E}">
      <dsp:nvSpPr>
        <dsp:cNvPr id="0" name=""/>
        <dsp:cNvSpPr/>
      </dsp:nvSpPr>
      <dsp:spPr>
        <a:xfrm>
          <a:off x="5984367" y="1650008"/>
          <a:ext cx="2623542" cy="285480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Patient lives far away and would like a consult with radiation on the same day as her appointment with surgeon.</a:t>
          </a:r>
        </a:p>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Char char="•"/>
          </a:pPr>
          <a:r>
            <a:rPr lang="en-US" sz="1400" b="1" kern="1200" dirty="0"/>
            <a:t>ACTION: Assist patient with scheduling appointment; call patient back with info</a:t>
          </a:r>
          <a:r>
            <a:rPr lang="en-US" sz="1200" b="1" kern="1200" dirty="0"/>
            <a:t>. </a:t>
          </a:r>
          <a:endParaRPr lang="en-US" sz="1200" kern="1200" dirty="0"/>
        </a:p>
      </dsp:txBody>
      <dsp:txXfrm>
        <a:off x="5984367" y="1650008"/>
        <a:ext cx="2623542" cy="285480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682C2B-296E-427D-81AF-ED65FAF71FBC}">
      <dsp:nvSpPr>
        <dsp:cNvPr id="0" name=""/>
        <dsp:cNvSpPr/>
      </dsp:nvSpPr>
      <dsp:spPr>
        <a:xfrm>
          <a:off x="40" y="145139"/>
          <a:ext cx="3881177" cy="1262917"/>
        </a:xfrm>
        <a:prstGeom prst="rect">
          <a:avLst/>
        </a:prstGeom>
        <a:solidFill>
          <a:srgbClr val="033B57"/>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146304" rIns="256032" bIns="146304" numCol="1" spcCol="1270" anchor="ctr" anchorCtr="0">
          <a:noAutofit/>
        </a:bodyPr>
        <a:lstStyle/>
        <a:p>
          <a:pPr marL="0" lvl="0" indent="0" algn="ctr" defTabSz="1600200">
            <a:lnSpc>
              <a:spcPct val="90000"/>
            </a:lnSpc>
            <a:spcBef>
              <a:spcPct val="0"/>
            </a:spcBef>
            <a:spcAft>
              <a:spcPct val="35000"/>
            </a:spcAft>
            <a:buNone/>
          </a:pPr>
          <a:r>
            <a:rPr lang="en-US" sz="3600" kern="1200" dirty="0"/>
            <a:t>Case 13</a:t>
          </a:r>
        </a:p>
      </dsp:txBody>
      <dsp:txXfrm>
        <a:off x="40" y="145139"/>
        <a:ext cx="3881177" cy="1262917"/>
      </dsp:txXfrm>
    </dsp:sp>
    <dsp:sp modelId="{6FF5B356-3BE1-4006-9C20-3E3C6D502908}">
      <dsp:nvSpPr>
        <dsp:cNvPr id="0" name=""/>
        <dsp:cNvSpPr/>
      </dsp:nvSpPr>
      <dsp:spPr>
        <a:xfrm>
          <a:off x="40" y="1311180"/>
          <a:ext cx="3881177" cy="281088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Referral from medical oncologist for patient to see dietitian.</a:t>
          </a:r>
        </a:p>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Char char="•"/>
          </a:pPr>
          <a:r>
            <a:rPr lang="en-US" sz="1400" b="1" kern="1200" dirty="0"/>
            <a:t>ACTION: Call patient and set up time to meet with dietitian; add patient to dietitian’s schedule.</a:t>
          </a:r>
        </a:p>
      </dsp:txBody>
      <dsp:txXfrm>
        <a:off x="40" y="1311180"/>
        <a:ext cx="3881177" cy="2810880"/>
      </dsp:txXfrm>
    </dsp:sp>
    <dsp:sp modelId="{2C5A2F76-F285-4338-A8D4-030364D51A73}">
      <dsp:nvSpPr>
        <dsp:cNvPr id="0" name=""/>
        <dsp:cNvSpPr/>
      </dsp:nvSpPr>
      <dsp:spPr>
        <a:xfrm>
          <a:off x="4424582" y="140957"/>
          <a:ext cx="3881177" cy="1224766"/>
        </a:xfrm>
        <a:prstGeom prst="rect">
          <a:avLst/>
        </a:prstGeom>
        <a:solidFill>
          <a:srgbClr val="033B57"/>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146304" rIns="256032" bIns="146304" numCol="1" spcCol="1270" anchor="ctr" anchorCtr="0">
          <a:noAutofit/>
        </a:bodyPr>
        <a:lstStyle/>
        <a:p>
          <a:pPr marL="0" lvl="0" indent="0" algn="ctr" defTabSz="1600200">
            <a:lnSpc>
              <a:spcPct val="90000"/>
            </a:lnSpc>
            <a:spcBef>
              <a:spcPct val="0"/>
            </a:spcBef>
            <a:spcAft>
              <a:spcPct val="35000"/>
            </a:spcAft>
            <a:buNone/>
          </a:pPr>
          <a:r>
            <a:rPr lang="en-US" sz="3600" kern="1200" dirty="0"/>
            <a:t>Case 14</a:t>
          </a:r>
        </a:p>
      </dsp:txBody>
      <dsp:txXfrm>
        <a:off x="4424582" y="140957"/>
        <a:ext cx="3881177" cy="1224766"/>
      </dsp:txXfrm>
    </dsp:sp>
    <dsp:sp modelId="{CB401559-F5AD-4B6C-AB9E-8810BDE5DD0F}">
      <dsp:nvSpPr>
        <dsp:cNvPr id="0" name=""/>
        <dsp:cNvSpPr/>
      </dsp:nvSpPr>
      <dsp:spPr>
        <a:xfrm>
          <a:off x="4424582" y="1315362"/>
          <a:ext cx="3881177" cy="281088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Patient needs appointment with physical therapist.</a:t>
          </a:r>
        </a:p>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Char char="•"/>
          </a:pPr>
          <a:r>
            <a:rPr lang="en-US" sz="1400" b="1" kern="1200" dirty="0"/>
            <a:t>ACTION: Discuss role of rehabilitation clinic; schedule patient appointments.</a:t>
          </a:r>
        </a:p>
      </dsp:txBody>
      <dsp:txXfrm>
        <a:off x="4424582" y="1315362"/>
        <a:ext cx="3881177" cy="281088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D517DB-782E-481E-9936-4CA3E1C005A9}">
      <dsp:nvSpPr>
        <dsp:cNvPr id="0" name=""/>
        <dsp:cNvSpPr/>
      </dsp:nvSpPr>
      <dsp:spPr>
        <a:xfrm>
          <a:off x="1082571" y="-19825"/>
          <a:ext cx="3702256" cy="3702256"/>
        </a:xfrm>
        <a:prstGeom prst="circularArrow">
          <a:avLst>
            <a:gd name="adj1" fmla="val 5544"/>
            <a:gd name="adj2" fmla="val 330680"/>
            <a:gd name="adj3" fmla="val 13822193"/>
            <a:gd name="adj4" fmla="val 17357869"/>
            <a:gd name="adj5" fmla="val 5757"/>
          </a:avLst>
        </a:prstGeom>
        <a:solidFill>
          <a:srgbClr val="0096D6"/>
        </a:solidFill>
        <a:ln>
          <a:noFill/>
        </a:ln>
        <a:effectLst/>
      </dsp:spPr>
      <dsp:style>
        <a:lnRef idx="0">
          <a:scrgbClr r="0" g="0" b="0"/>
        </a:lnRef>
        <a:fillRef idx="1">
          <a:scrgbClr r="0" g="0" b="0"/>
        </a:fillRef>
        <a:effectRef idx="0">
          <a:scrgbClr r="0" g="0" b="0"/>
        </a:effectRef>
        <a:fontRef idx="minor"/>
      </dsp:style>
    </dsp:sp>
    <dsp:sp modelId="{B4809D68-FC2D-49D5-946E-231D8F632259}">
      <dsp:nvSpPr>
        <dsp:cNvPr id="0" name=""/>
        <dsp:cNvSpPr/>
      </dsp:nvSpPr>
      <dsp:spPr>
        <a:xfrm>
          <a:off x="2084244" y="1445"/>
          <a:ext cx="1698910" cy="849455"/>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t>Ask</a:t>
          </a:r>
        </a:p>
      </dsp:txBody>
      <dsp:txXfrm>
        <a:off x="2125711" y="42912"/>
        <a:ext cx="1615976" cy="766521"/>
      </dsp:txXfrm>
    </dsp:sp>
    <dsp:sp modelId="{2DDBC66A-73C2-4575-BA2A-B49F0A1CFB38}">
      <dsp:nvSpPr>
        <dsp:cNvPr id="0" name=""/>
        <dsp:cNvSpPr/>
      </dsp:nvSpPr>
      <dsp:spPr>
        <a:xfrm>
          <a:off x="3585760" y="1092361"/>
          <a:ext cx="1698910" cy="849455"/>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t>Assess</a:t>
          </a:r>
        </a:p>
      </dsp:txBody>
      <dsp:txXfrm>
        <a:off x="3627227" y="1133828"/>
        <a:ext cx="1615976" cy="766521"/>
      </dsp:txXfrm>
    </dsp:sp>
    <dsp:sp modelId="{B91A8D7E-B6D5-493C-BA69-C8C2BF1F67AD}">
      <dsp:nvSpPr>
        <dsp:cNvPr id="0" name=""/>
        <dsp:cNvSpPr/>
      </dsp:nvSpPr>
      <dsp:spPr>
        <a:xfrm>
          <a:off x="3012232" y="2857498"/>
          <a:ext cx="1698910" cy="849455"/>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t>Advise</a:t>
          </a:r>
        </a:p>
      </dsp:txBody>
      <dsp:txXfrm>
        <a:off x="3053699" y="2898965"/>
        <a:ext cx="1615976" cy="766521"/>
      </dsp:txXfrm>
    </dsp:sp>
    <dsp:sp modelId="{FFF44468-DD19-4F7E-8B7E-7063B29890B6}">
      <dsp:nvSpPr>
        <dsp:cNvPr id="0" name=""/>
        <dsp:cNvSpPr/>
      </dsp:nvSpPr>
      <dsp:spPr>
        <a:xfrm>
          <a:off x="1156257" y="2857498"/>
          <a:ext cx="1698910" cy="849455"/>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t>Assist</a:t>
          </a:r>
        </a:p>
      </dsp:txBody>
      <dsp:txXfrm>
        <a:off x="1197724" y="2898965"/>
        <a:ext cx="1615976" cy="766521"/>
      </dsp:txXfrm>
    </dsp:sp>
    <dsp:sp modelId="{2FBAFB4F-9E64-42D7-AA5C-6572E0EE4531}">
      <dsp:nvSpPr>
        <dsp:cNvPr id="0" name=""/>
        <dsp:cNvSpPr/>
      </dsp:nvSpPr>
      <dsp:spPr>
        <a:xfrm>
          <a:off x="582728" y="1092361"/>
          <a:ext cx="1698910" cy="849455"/>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t>Arrange</a:t>
          </a:r>
        </a:p>
      </dsp:txBody>
      <dsp:txXfrm>
        <a:off x="624195" y="1133828"/>
        <a:ext cx="1615976" cy="76652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0B7B26-2C08-4DD6-8209-B688B8DDE21B}">
      <dsp:nvSpPr>
        <dsp:cNvPr id="0" name=""/>
        <dsp:cNvSpPr/>
      </dsp:nvSpPr>
      <dsp:spPr>
        <a:xfrm>
          <a:off x="2544" y="1085477"/>
          <a:ext cx="2553444" cy="2553444"/>
        </a:xfrm>
        <a:prstGeom prst="ellipse">
          <a:avLst/>
        </a:prstGeom>
        <a:solidFill>
          <a:srgbClr val="0096D6">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40525" tIns="20320" rIns="140525"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t>Insurance</a:t>
          </a:r>
        </a:p>
      </dsp:txBody>
      <dsp:txXfrm>
        <a:off x="376487" y="1459420"/>
        <a:ext cx="1805558" cy="1805558"/>
      </dsp:txXfrm>
    </dsp:sp>
    <dsp:sp modelId="{E489A392-D124-4279-95E6-EC101718ABAC}">
      <dsp:nvSpPr>
        <dsp:cNvPr id="0" name=""/>
        <dsp:cNvSpPr/>
      </dsp:nvSpPr>
      <dsp:spPr>
        <a:xfrm>
          <a:off x="2045300" y="1085477"/>
          <a:ext cx="2553444" cy="2553444"/>
        </a:xfrm>
        <a:prstGeom prst="ellipse">
          <a:avLst/>
        </a:prstGeom>
        <a:solidFill>
          <a:srgbClr val="0096D6">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40525" tIns="20320" rIns="140525"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t>Work</a:t>
          </a:r>
        </a:p>
      </dsp:txBody>
      <dsp:txXfrm>
        <a:off x="2419243" y="1459420"/>
        <a:ext cx="1805558" cy="1805558"/>
      </dsp:txXfrm>
    </dsp:sp>
    <dsp:sp modelId="{F3F24683-C038-4F7C-96EC-41D2C6B89BEF}">
      <dsp:nvSpPr>
        <dsp:cNvPr id="0" name=""/>
        <dsp:cNvSpPr/>
      </dsp:nvSpPr>
      <dsp:spPr>
        <a:xfrm>
          <a:off x="4088055" y="1085477"/>
          <a:ext cx="2553444" cy="2553444"/>
        </a:xfrm>
        <a:prstGeom prst="ellipse">
          <a:avLst/>
        </a:prstGeom>
        <a:solidFill>
          <a:srgbClr val="0096D6">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40525" tIns="20320" rIns="140525"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t>Transportation</a:t>
          </a:r>
        </a:p>
      </dsp:txBody>
      <dsp:txXfrm>
        <a:off x="4461998" y="1459420"/>
        <a:ext cx="1805558" cy="1805558"/>
      </dsp:txXfrm>
    </dsp:sp>
    <dsp:sp modelId="{4D6409C7-5721-4ECB-8C41-982692435159}">
      <dsp:nvSpPr>
        <dsp:cNvPr id="0" name=""/>
        <dsp:cNvSpPr/>
      </dsp:nvSpPr>
      <dsp:spPr>
        <a:xfrm>
          <a:off x="6130810" y="1085477"/>
          <a:ext cx="2553444" cy="2553444"/>
        </a:xfrm>
        <a:prstGeom prst="ellipse">
          <a:avLst/>
        </a:prstGeom>
        <a:solidFill>
          <a:srgbClr val="0096D6">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40525" tIns="20320" rIns="140525"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t>Food Insecurity</a:t>
          </a:r>
        </a:p>
      </dsp:txBody>
      <dsp:txXfrm>
        <a:off x="6504753" y="1459420"/>
        <a:ext cx="1805558" cy="180555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0B7B26-2C08-4DD6-8209-B688B8DDE21B}">
      <dsp:nvSpPr>
        <dsp:cNvPr id="0" name=""/>
        <dsp:cNvSpPr/>
      </dsp:nvSpPr>
      <dsp:spPr>
        <a:xfrm>
          <a:off x="2544" y="1085477"/>
          <a:ext cx="2553444" cy="2553444"/>
        </a:xfrm>
        <a:prstGeom prst="ellipse">
          <a:avLst/>
        </a:prstGeom>
        <a:solidFill>
          <a:srgbClr val="92D05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40525" tIns="20320" rIns="140525"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t>Health literacy</a:t>
          </a:r>
        </a:p>
      </dsp:txBody>
      <dsp:txXfrm>
        <a:off x="376487" y="1459420"/>
        <a:ext cx="1805558" cy="1805558"/>
      </dsp:txXfrm>
    </dsp:sp>
    <dsp:sp modelId="{AE8038E2-52D6-4DD2-9DB7-87DE8FED0271}">
      <dsp:nvSpPr>
        <dsp:cNvPr id="0" name=""/>
        <dsp:cNvSpPr/>
      </dsp:nvSpPr>
      <dsp:spPr>
        <a:xfrm>
          <a:off x="2045300" y="1085477"/>
          <a:ext cx="2553444" cy="2553444"/>
        </a:xfrm>
        <a:prstGeom prst="ellipse">
          <a:avLst/>
        </a:prstGeom>
        <a:solidFill>
          <a:srgbClr val="92D05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40525" tIns="20320" rIns="140525"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t>Provider mistrust</a:t>
          </a:r>
        </a:p>
      </dsp:txBody>
      <dsp:txXfrm>
        <a:off x="2419243" y="1459420"/>
        <a:ext cx="1805558" cy="1805558"/>
      </dsp:txXfrm>
    </dsp:sp>
    <dsp:sp modelId="{F3F24683-C038-4F7C-96EC-41D2C6B89BEF}">
      <dsp:nvSpPr>
        <dsp:cNvPr id="0" name=""/>
        <dsp:cNvSpPr/>
      </dsp:nvSpPr>
      <dsp:spPr>
        <a:xfrm>
          <a:off x="4088055" y="1085477"/>
          <a:ext cx="2553444" cy="2553444"/>
        </a:xfrm>
        <a:prstGeom prst="ellipse">
          <a:avLst/>
        </a:prstGeom>
        <a:solidFill>
          <a:srgbClr val="92D05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40525" tIns="20320" rIns="140525"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t>Priority placed on health</a:t>
          </a:r>
        </a:p>
      </dsp:txBody>
      <dsp:txXfrm>
        <a:off x="4461998" y="1459420"/>
        <a:ext cx="1805558" cy="1805558"/>
      </dsp:txXfrm>
    </dsp:sp>
    <dsp:sp modelId="{4D6409C7-5721-4ECB-8C41-982692435159}">
      <dsp:nvSpPr>
        <dsp:cNvPr id="0" name=""/>
        <dsp:cNvSpPr/>
      </dsp:nvSpPr>
      <dsp:spPr>
        <a:xfrm>
          <a:off x="6130810" y="1085477"/>
          <a:ext cx="2553444" cy="2553444"/>
        </a:xfrm>
        <a:prstGeom prst="ellipse">
          <a:avLst/>
        </a:prstGeom>
        <a:solidFill>
          <a:srgbClr val="92D05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40525" tIns="20320" rIns="140525"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t>Health beliefs</a:t>
          </a:r>
        </a:p>
      </dsp:txBody>
      <dsp:txXfrm>
        <a:off x="6504753" y="1459420"/>
        <a:ext cx="1805558" cy="180555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0B7B26-2C08-4DD6-8209-B688B8DDE21B}">
      <dsp:nvSpPr>
        <dsp:cNvPr id="0" name=""/>
        <dsp:cNvSpPr/>
      </dsp:nvSpPr>
      <dsp:spPr>
        <a:xfrm>
          <a:off x="2544" y="1085477"/>
          <a:ext cx="2553444" cy="2553444"/>
        </a:xfrm>
        <a:prstGeom prst="ellipse">
          <a:avLst/>
        </a:prstGeom>
        <a:solidFill>
          <a:srgbClr val="004065">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40525" tIns="22860" rIns="140525"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chemeClr val="bg1"/>
              </a:solidFill>
            </a:rPr>
            <a:t>Lack of interpreters</a:t>
          </a:r>
        </a:p>
      </dsp:txBody>
      <dsp:txXfrm>
        <a:off x="376487" y="1459420"/>
        <a:ext cx="1805558" cy="1805558"/>
      </dsp:txXfrm>
    </dsp:sp>
    <dsp:sp modelId="{AE8038E2-52D6-4DD2-9DB7-87DE8FED0271}">
      <dsp:nvSpPr>
        <dsp:cNvPr id="0" name=""/>
        <dsp:cNvSpPr/>
      </dsp:nvSpPr>
      <dsp:spPr>
        <a:xfrm>
          <a:off x="2045300" y="1085477"/>
          <a:ext cx="2553444" cy="2553444"/>
        </a:xfrm>
        <a:prstGeom prst="ellipse">
          <a:avLst/>
        </a:prstGeom>
        <a:solidFill>
          <a:srgbClr val="004065">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40525" tIns="22860" rIns="140525" bIns="22860" numCol="1" spcCol="1270" anchor="ctr" anchorCtr="0">
          <a:noAutofit/>
        </a:bodyPr>
        <a:lstStyle/>
        <a:p>
          <a:pPr marL="0" lvl="0" indent="0" algn="ctr" defTabSz="800100">
            <a:lnSpc>
              <a:spcPct val="90000"/>
            </a:lnSpc>
            <a:spcBef>
              <a:spcPct val="0"/>
            </a:spcBef>
            <a:spcAft>
              <a:spcPct val="35000"/>
            </a:spcAft>
            <a:buNone/>
          </a:pPr>
          <a:r>
            <a:rPr lang="en-US" sz="1800" b="1" kern="1200">
              <a:solidFill>
                <a:schemeClr val="bg1"/>
              </a:solidFill>
            </a:rPr>
            <a:t>Limited providers</a:t>
          </a:r>
          <a:endParaRPr lang="en-US" sz="1800" b="1" kern="1200" dirty="0">
            <a:solidFill>
              <a:schemeClr val="bg1"/>
            </a:solidFill>
          </a:endParaRPr>
        </a:p>
      </dsp:txBody>
      <dsp:txXfrm>
        <a:off x="2419243" y="1459420"/>
        <a:ext cx="1805558" cy="1805558"/>
      </dsp:txXfrm>
    </dsp:sp>
    <dsp:sp modelId="{F3F24683-C038-4F7C-96EC-41D2C6B89BEF}">
      <dsp:nvSpPr>
        <dsp:cNvPr id="0" name=""/>
        <dsp:cNvSpPr/>
      </dsp:nvSpPr>
      <dsp:spPr>
        <a:xfrm>
          <a:off x="4088055" y="1085477"/>
          <a:ext cx="2553444" cy="2553444"/>
        </a:xfrm>
        <a:prstGeom prst="ellipse">
          <a:avLst/>
        </a:prstGeom>
        <a:solidFill>
          <a:srgbClr val="004065">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40525" tIns="22860" rIns="140525"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chemeClr val="bg1"/>
              </a:solidFill>
            </a:rPr>
            <a:t>Appointment times</a:t>
          </a:r>
        </a:p>
      </dsp:txBody>
      <dsp:txXfrm>
        <a:off x="4461998" y="1459420"/>
        <a:ext cx="1805558" cy="1805558"/>
      </dsp:txXfrm>
    </dsp:sp>
    <dsp:sp modelId="{4D6409C7-5721-4ECB-8C41-982692435159}">
      <dsp:nvSpPr>
        <dsp:cNvPr id="0" name=""/>
        <dsp:cNvSpPr/>
      </dsp:nvSpPr>
      <dsp:spPr>
        <a:xfrm>
          <a:off x="6130810" y="1085477"/>
          <a:ext cx="2553444" cy="2553444"/>
        </a:xfrm>
        <a:prstGeom prst="ellipse">
          <a:avLst/>
        </a:prstGeom>
        <a:solidFill>
          <a:srgbClr val="004065">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40525" tIns="22860" rIns="140525"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chemeClr val="bg1"/>
              </a:solidFill>
            </a:rPr>
            <a:t>Care offered in one location</a:t>
          </a:r>
        </a:p>
      </dsp:txBody>
      <dsp:txXfrm>
        <a:off x="6504753" y="1459420"/>
        <a:ext cx="1805558" cy="180555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0B7B26-2C08-4DD6-8209-B688B8DDE21B}">
      <dsp:nvSpPr>
        <dsp:cNvPr id="0" name=""/>
        <dsp:cNvSpPr/>
      </dsp:nvSpPr>
      <dsp:spPr>
        <a:xfrm>
          <a:off x="2544" y="1085477"/>
          <a:ext cx="2553444" cy="2553444"/>
        </a:xfrm>
        <a:prstGeom prst="ellipse">
          <a:avLst/>
        </a:prstGeom>
        <a:solidFill>
          <a:srgbClr val="FFC00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40525" tIns="20320" rIns="140525" bIns="20320" numCol="1" spcCol="1270" anchor="ctr" anchorCtr="0">
          <a:noAutofit/>
        </a:bodyPr>
        <a:lstStyle/>
        <a:p>
          <a:pPr marL="0" lvl="0" indent="0" algn="ctr" defTabSz="688975">
            <a:lnSpc>
              <a:spcPct val="90000"/>
            </a:lnSpc>
            <a:spcBef>
              <a:spcPct val="0"/>
            </a:spcBef>
            <a:spcAft>
              <a:spcPct val="35000"/>
            </a:spcAft>
            <a:buNone/>
          </a:pPr>
          <a:r>
            <a:rPr lang="en-US" sz="1550" b="1" kern="1200" dirty="0"/>
            <a:t>Communication skills</a:t>
          </a:r>
        </a:p>
      </dsp:txBody>
      <dsp:txXfrm>
        <a:off x="376487" y="1459420"/>
        <a:ext cx="1805558" cy="1805558"/>
      </dsp:txXfrm>
    </dsp:sp>
    <dsp:sp modelId="{AE8038E2-52D6-4DD2-9DB7-87DE8FED0271}">
      <dsp:nvSpPr>
        <dsp:cNvPr id="0" name=""/>
        <dsp:cNvSpPr/>
      </dsp:nvSpPr>
      <dsp:spPr>
        <a:xfrm>
          <a:off x="2045300" y="1085477"/>
          <a:ext cx="2553444" cy="2553444"/>
        </a:xfrm>
        <a:prstGeom prst="ellipse">
          <a:avLst/>
        </a:prstGeom>
        <a:solidFill>
          <a:srgbClr val="FFC00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40525" tIns="20320" rIns="140525" bIns="20320" numCol="1" spcCol="1270" anchor="ctr" anchorCtr="0">
          <a:noAutofit/>
        </a:bodyPr>
        <a:lstStyle/>
        <a:p>
          <a:pPr marL="0" lvl="0" indent="0" algn="ctr" defTabSz="688975">
            <a:lnSpc>
              <a:spcPct val="90000"/>
            </a:lnSpc>
            <a:spcBef>
              <a:spcPct val="0"/>
            </a:spcBef>
            <a:spcAft>
              <a:spcPct val="35000"/>
            </a:spcAft>
            <a:buNone/>
          </a:pPr>
          <a:r>
            <a:rPr lang="en-US" sz="1550" b="1" kern="1200" dirty="0"/>
            <a:t>Bias</a:t>
          </a:r>
        </a:p>
      </dsp:txBody>
      <dsp:txXfrm>
        <a:off x="2419243" y="1459420"/>
        <a:ext cx="1805558" cy="1805558"/>
      </dsp:txXfrm>
    </dsp:sp>
    <dsp:sp modelId="{F3F24683-C038-4F7C-96EC-41D2C6B89BEF}">
      <dsp:nvSpPr>
        <dsp:cNvPr id="0" name=""/>
        <dsp:cNvSpPr/>
      </dsp:nvSpPr>
      <dsp:spPr>
        <a:xfrm>
          <a:off x="4088055" y="1085477"/>
          <a:ext cx="2553444" cy="2553444"/>
        </a:xfrm>
        <a:prstGeom prst="ellipse">
          <a:avLst/>
        </a:prstGeom>
        <a:solidFill>
          <a:srgbClr val="FFC00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40525" tIns="20320" rIns="140525" bIns="20320" numCol="1" spcCol="1270" anchor="ctr" anchorCtr="0">
          <a:noAutofit/>
        </a:bodyPr>
        <a:lstStyle/>
        <a:p>
          <a:pPr marL="0" lvl="0" indent="0" algn="ctr" defTabSz="688975">
            <a:lnSpc>
              <a:spcPct val="90000"/>
            </a:lnSpc>
            <a:spcBef>
              <a:spcPct val="0"/>
            </a:spcBef>
            <a:spcAft>
              <a:spcPct val="35000"/>
            </a:spcAft>
            <a:buNone/>
          </a:pPr>
          <a:r>
            <a:rPr lang="en-US" sz="1550" b="1" kern="1200" dirty="0"/>
            <a:t>Cultural dissonance</a:t>
          </a:r>
        </a:p>
      </dsp:txBody>
      <dsp:txXfrm>
        <a:off x="4461998" y="1459420"/>
        <a:ext cx="1805558" cy="1805558"/>
      </dsp:txXfrm>
    </dsp:sp>
    <dsp:sp modelId="{F4258D7E-807F-4A69-BFB6-18B23947DAB5}">
      <dsp:nvSpPr>
        <dsp:cNvPr id="0" name=""/>
        <dsp:cNvSpPr/>
      </dsp:nvSpPr>
      <dsp:spPr>
        <a:xfrm>
          <a:off x="6130810" y="1085477"/>
          <a:ext cx="2553444" cy="2553444"/>
        </a:xfrm>
        <a:prstGeom prst="ellipse">
          <a:avLst/>
        </a:prstGeom>
        <a:solidFill>
          <a:srgbClr val="FFC00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40525" tIns="20320" rIns="140525" bIns="20320" numCol="1" spcCol="1270" anchor="ctr" anchorCtr="0">
          <a:noAutofit/>
        </a:bodyPr>
        <a:lstStyle/>
        <a:p>
          <a:pPr marL="0" lvl="0" indent="0" algn="ctr" defTabSz="688975">
            <a:lnSpc>
              <a:spcPct val="90000"/>
            </a:lnSpc>
            <a:spcBef>
              <a:spcPct val="0"/>
            </a:spcBef>
            <a:spcAft>
              <a:spcPct val="35000"/>
            </a:spcAft>
            <a:buNone/>
          </a:pPr>
          <a:r>
            <a:rPr lang="en-US" sz="1550" b="1" kern="1200" dirty="0"/>
            <a:t>Skills to provide affirming care</a:t>
          </a:r>
        </a:p>
      </dsp:txBody>
      <dsp:txXfrm>
        <a:off x="6504753" y="1459420"/>
        <a:ext cx="1805558" cy="180555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0B7B26-2C08-4DD6-8209-B688B8DDE21B}">
      <dsp:nvSpPr>
        <dsp:cNvPr id="0" name=""/>
        <dsp:cNvSpPr/>
      </dsp:nvSpPr>
      <dsp:spPr>
        <a:xfrm>
          <a:off x="2544" y="1085477"/>
          <a:ext cx="2553444" cy="2553444"/>
        </a:xfrm>
        <a:prstGeom prst="ellipse">
          <a:avLst/>
        </a:prstGeom>
        <a:solidFill>
          <a:schemeClr val="bg1">
            <a:lumMod val="50000"/>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40525" tIns="20320" rIns="140525"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t>Stigma</a:t>
          </a:r>
        </a:p>
      </dsp:txBody>
      <dsp:txXfrm>
        <a:off x="376487" y="1459420"/>
        <a:ext cx="1805558" cy="1805558"/>
      </dsp:txXfrm>
    </dsp:sp>
    <dsp:sp modelId="{AE8038E2-52D6-4DD2-9DB7-87DE8FED0271}">
      <dsp:nvSpPr>
        <dsp:cNvPr id="0" name=""/>
        <dsp:cNvSpPr/>
      </dsp:nvSpPr>
      <dsp:spPr>
        <a:xfrm>
          <a:off x="2045300" y="1085477"/>
          <a:ext cx="2553444" cy="2553444"/>
        </a:xfrm>
        <a:prstGeom prst="ellipse">
          <a:avLst/>
        </a:prstGeom>
        <a:solidFill>
          <a:schemeClr val="bg1">
            <a:lumMod val="50000"/>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40525" tIns="20320" rIns="140525"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t>Anxiety</a:t>
          </a:r>
        </a:p>
      </dsp:txBody>
      <dsp:txXfrm>
        <a:off x="2419243" y="1459420"/>
        <a:ext cx="1805558" cy="1805558"/>
      </dsp:txXfrm>
    </dsp:sp>
    <dsp:sp modelId="{F3F24683-C038-4F7C-96EC-41D2C6B89BEF}">
      <dsp:nvSpPr>
        <dsp:cNvPr id="0" name=""/>
        <dsp:cNvSpPr/>
      </dsp:nvSpPr>
      <dsp:spPr>
        <a:xfrm>
          <a:off x="4088055" y="1085477"/>
          <a:ext cx="2553444" cy="2553444"/>
        </a:xfrm>
        <a:prstGeom prst="ellipse">
          <a:avLst/>
        </a:prstGeom>
        <a:solidFill>
          <a:schemeClr val="bg1">
            <a:lumMod val="50000"/>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40525" tIns="20320" rIns="140525"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t>Support System</a:t>
          </a:r>
        </a:p>
      </dsp:txBody>
      <dsp:txXfrm>
        <a:off x="4461998" y="1459420"/>
        <a:ext cx="1805558" cy="1805558"/>
      </dsp:txXfrm>
    </dsp:sp>
    <dsp:sp modelId="{F4258D7E-807F-4A69-BFB6-18B23947DAB5}">
      <dsp:nvSpPr>
        <dsp:cNvPr id="0" name=""/>
        <dsp:cNvSpPr/>
      </dsp:nvSpPr>
      <dsp:spPr>
        <a:xfrm>
          <a:off x="6130810" y="1085477"/>
          <a:ext cx="2553444" cy="2553444"/>
        </a:xfrm>
        <a:prstGeom prst="ellipse">
          <a:avLst/>
        </a:prstGeom>
        <a:solidFill>
          <a:schemeClr val="bg1">
            <a:lumMod val="50000"/>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40525" tIns="20320" rIns="140525"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t>Mental Wellbeing</a:t>
          </a:r>
        </a:p>
      </dsp:txBody>
      <dsp:txXfrm>
        <a:off x="6504753" y="1459420"/>
        <a:ext cx="1805558" cy="180555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F85A56-552E-4F7C-AFEC-8E521F878038}">
      <dsp:nvSpPr>
        <dsp:cNvPr id="0" name=""/>
        <dsp:cNvSpPr/>
      </dsp:nvSpPr>
      <dsp:spPr>
        <a:xfrm>
          <a:off x="874" y="1008992"/>
          <a:ext cx="3410024" cy="2046014"/>
        </a:xfrm>
        <a:prstGeom prst="rect">
          <a:avLst/>
        </a:prstGeom>
        <a:solidFill>
          <a:srgbClr val="033B57"/>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en-US" sz="6500" kern="1200" dirty="0"/>
            <a:t>Tasks</a:t>
          </a:r>
        </a:p>
      </dsp:txBody>
      <dsp:txXfrm>
        <a:off x="874" y="1008992"/>
        <a:ext cx="3410024" cy="2046014"/>
      </dsp:txXfrm>
    </dsp:sp>
    <dsp:sp modelId="{F6D4B9E4-14DC-4407-8EE0-A21BF4D2A8A5}">
      <dsp:nvSpPr>
        <dsp:cNvPr id="0" name=""/>
        <dsp:cNvSpPr/>
      </dsp:nvSpPr>
      <dsp:spPr>
        <a:xfrm>
          <a:off x="3751901" y="1008992"/>
          <a:ext cx="3410024" cy="2046014"/>
        </a:xfrm>
        <a:prstGeom prst="rect">
          <a:avLst/>
        </a:prstGeom>
        <a:solidFill>
          <a:srgbClr val="033B57"/>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en-US" sz="6500" kern="1200" dirty="0"/>
            <a:t>Duties</a:t>
          </a:r>
        </a:p>
      </dsp:txBody>
      <dsp:txXfrm>
        <a:off x="3751901" y="1008992"/>
        <a:ext cx="3410024" cy="204601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D89BA0-9D24-41F5-BBE3-B72235A011A2}">
      <dsp:nvSpPr>
        <dsp:cNvPr id="0" name=""/>
        <dsp:cNvSpPr/>
      </dsp:nvSpPr>
      <dsp:spPr>
        <a:xfrm>
          <a:off x="1380422" y="249817"/>
          <a:ext cx="3413760" cy="3413760"/>
        </a:xfrm>
        <a:prstGeom prst="pie">
          <a:avLst>
            <a:gd name="adj1" fmla="val 16200000"/>
            <a:gd name="adj2" fmla="val 0"/>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b="1" kern="1200" dirty="0"/>
            <a:t>EXPLANATION</a:t>
          </a:r>
        </a:p>
      </dsp:txBody>
      <dsp:txXfrm>
        <a:off x="3192560" y="957360"/>
        <a:ext cx="1259840" cy="934720"/>
      </dsp:txXfrm>
    </dsp:sp>
    <dsp:sp modelId="{80042530-D944-4CE0-8A15-E9E69E23A768}">
      <dsp:nvSpPr>
        <dsp:cNvPr id="0" name=""/>
        <dsp:cNvSpPr/>
      </dsp:nvSpPr>
      <dsp:spPr>
        <a:xfrm>
          <a:off x="1380422" y="364422"/>
          <a:ext cx="3413760" cy="3413760"/>
        </a:xfrm>
        <a:prstGeom prst="pie">
          <a:avLst>
            <a:gd name="adj1" fmla="val 0"/>
            <a:gd name="adj2" fmla="val 5400000"/>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b="1" kern="1200" dirty="0"/>
            <a:t>ASKING QUESTIONS</a:t>
          </a:r>
        </a:p>
      </dsp:txBody>
      <dsp:txXfrm>
        <a:off x="3192560" y="2135920"/>
        <a:ext cx="1259840" cy="934720"/>
      </dsp:txXfrm>
    </dsp:sp>
    <dsp:sp modelId="{C0FF2E2B-3D4C-4FEE-9356-7B7B1CC6587F}">
      <dsp:nvSpPr>
        <dsp:cNvPr id="0" name=""/>
        <dsp:cNvSpPr/>
      </dsp:nvSpPr>
      <dsp:spPr>
        <a:xfrm>
          <a:off x="1265817" y="364422"/>
          <a:ext cx="3413760" cy="3413760"/>
        </a:xfrm>
        <a:prstGeom prst="pie">
          <a:avLst>
            <a:gd name="adj1" fmla="val 5400000"/>
            <a:gd name="adj2" fmla="val 10800000"/>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b="1" kern="1200" dirty="0"/>
            <a:t>ACTIVE LISTENING</a:t>
          </a:r>
        </a:p>
      </dsp:txBody>
      <dsp:txXfrm>
        <a:off x="1607600" y="2135920"/>
        <a:ext cx="1259840" cy="934720"/>
      </dsp:txXfrm>
    </dsp:sp>
    <dsp:sp modelId="{2E644C3A-F279-4537-9795-A6D3DF94DE4E}">
      <dsp:nvSpPr>
        <dsp:cNvPr id="0" name=""/>
        <dsp:cNvSpPr/>
      </dsp:nvSpPr>
      <dsp:spPr>
        <a:xfrm>
          <a:off x="1265817" y="249817"/>
          <a:ext cx="3413760" cy="3413760"/>
        </a:xfrm>
        <a:prstGeom prst="pie">
          <a:avLst>
            <a:gd name="adj1" fmla="val 10800000"/>
            <a:gd name="adj2" fmla="val 16200000"/>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b="1" kern="1200" dirty="0"/>
            <a:t>COACHING</a:t>
          </a:r>
        </a:p>
      </dsp:txBody>
      <dsp:txXfrm>
        <a:off x="1607600" y="957360"/>
        <a:ext cx="1259840" cy="934720"/>
      </dsp:txXfrm>
    </dsp:sp>
    <dsp:sp modelId="{8B1B630F-2261-46FE-B317-8A00D6C17FF0}">
      <dsp:nvSpPr>
        <dsp:cNvPr id="0" name=""/>
        <dsp:cNvSpPr/>
      </dsp:nvSpPr>
      <dsp:spPr>
        <a:xfrm>
          <a:off x="1169094" y="38489"/>
          <a:ext cx="3836416" cy="3836416"/>
        </a:xfrm>
        <a:prstGeom prst="circularArrow">
          <a:avLst>
            <a:gd name="adj1" fmla="val 5085"/>
            <a:gd name="adj2" fmla="val 327528"/>
            <a:gd name="adj3" fmla="val 21272472"/>
            <a:gd name="adj4" fmla="val 16200000"/>
            <a:gd name="adj5" fmla="val 5932"/>
          </a:avLst>
        </a:prstGeom>
        <a:solidFill>
          <a:srgbClr val="000000"/>
        </a:solidFill>
        <a:ln>
          <a:noFill/>
        </a:ln>
        <a:effectLst/>
      </dsp:spPr>
      <dsp:style>
        <a:lnRef idx="0">
          <a:scrgbClr r="0" g="0" b="0"/>
        </a:lnRef>
        <a:fillRef idx="1">
          <a:scrgbClr r="0" g="0" b="0"/>
        </a:fillRef>
        <a:effectRef idx="0">
          <a:scrgbClr r="0" g="0" b="0"/>
        </a:effectRef>
        <a:fontRef idx="minor">
          <a:schemeClr val="lt1"/>
        </a:fontRef>
      </dsp:style>
    </dsp:sp>
    <dsp:sp modelId="{D66E85AE-B90C-4FE0-AE3A-B0B989E89B21}">
      <dsp:nvSpPr>
        <dsp:cNvPr id="0" name=""/>
        <dsp:cNvSpPr/>
      </dsp:nvSpPr>
      <dsp:spPr>
        <a:xfrm>
          <a:off x="1169094" y="153094"/>
          <a:ext cx="3836416" cy="3836416"/>
        </a:xfrm>
        <a:prstGeom prst="circularArrow">
          <a:avLst>
            <a:gd name="adj1" fmla="val 5085"/>
            <a:gd name="adj2" fmla="val 327528"/>
            <a:gd name="adj3" fmla="val 5072472"/>
            <a:gd name="adj4" fmla="val 0"/>
            <a:gd name="adj5" fmla="val 5932"/>
          </a:avLst>
        </a:prstGeom>
        <a:solidFill>
          <a:srgbClr val="000000"/>
        </a:solidFill>
        <a:ln>
          <a:noFill/>
        </a:ln>
        <a:effectLst/>
      </dsp:spPr>
      <dsp:style>
        <a:lnRef idx="0">
          <a:scrgbClr r="0" g="0" b="0"/>
        </a:lnRef>
        <a:fillRef idx="1">
          <a:scrgbClr r="0" g="0" b="0"/>
        </a:fillRef>
        <a:effectRef idx="0">
          <a:scrgbClr r="0" g="0" b="0"/>
        </a:effectRef>
        <a:fontRef idx="minor">
          <a:schemeClr val="lt1"/>
        </a:fontRef>
      </dsp:style>
    </dsp:sp>
    <dsp:sp modelId="{DA63939D-04A9-4A54-A402-22C1B6A5B91B}">
      <dsp:nvSpPr>
        <dsp:cNvPr id="0" name=""/>
        <dsp:cNvSpPr/>
      </dsp:nvSpPr>
      <dsp:spPr>
        <a:xfrm>
          <a:off x="1054489" y="153094"/>
          <a:ext cx="3836416" cy="3836416"/>
        </a:xfrm>
        <a:prstGeom prst="circularArrow">
          <a:avLst>
            <a:gd name="adj1" fmla="val 5085"/>
            <a:gd name="adj2" fmla="val 327528"/>
            <a:gd name="adj3" fmla="val 10472472"/>
            <a:gd name="adj4" fmla="val 5400000"/>
            <a:gd name="adj5" fmla="val 5932"/>
          </a:avLst>
        </a:prstGeom>
        <a:solidFill>
          <a:srgbClr val="000000"/>
        </a:solidFill>
        <a:ln>
          <a:noFill/>
        </a:ln>
        <a:effectLst/>
      </dsp:spPr>
      <dsp:style>
        <a:lnRef idx="0">
          <a:scrgbClr r="0" g="0" b="0"/>
        </a:lnRef>
        <a:fillRef idx="1">
          <a:scrgbClr r="0" g="0" b="0"/>
        </a:fillRef>
        <a:effectRef idx="0">
          <a:scrgbClr r="0" g="0" b="0"/>
        </a:effectRef>
        <a:fontRef idx="minor">
          <a:schemeClr val="lt1"/>
        </a:fontRef>
      </dsp:style>
    </dsp:sp>
    <dsp:sp modelId="{2FF59D38-FBD0-4D54-AB10-881FE508A84A}">
      <dsp:nvSpPr>
        <dsp:cNvPr id="0" name=""/>
        <dsp:cNvSpPr/>
      </dsp:nvSpPr>
      <dsp:spPr>
        <a:xfrm>
          <a:off x="1054489" y="38489"/>
          <a:ext cx="3836416" cy="3836416"/>
        </a:xfrm>
        <a:prstGeom prst="circularArrow">
          <a:avLst>
            <a:gd name="adj1" fmla="val 5085"/>
            <a:gd name="adj2" fmla="val 327528"/>
            <a:gd name="adj3" fmla="val 15872472"/>
            <a:gd name="adj4" fmla="val 10800000"/>
            <a:gd name="adj5" fmla="val 5932"/>
          </a:avLst>
        </a:prstGeom>
        <a:solidFill>
          <a:srgbClr val="000000"/>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D0CEAB-3AC9-4639-ABCC-319240957A29}">
      <dsp:nvSpPr>
        <dsp:cNvPr id="0" name=""/>
        <dsp:cNvSpPr/>
      </dsp:nvSpPr>
      <dsp:spPr>
        <a:xfrm>
          <a:off x="-4306964" y="-660719"/>
          <a:ext cx="5131440" cy="5131440"/>
        </a:xfrm>
        <a:prstGeom prst="blockArc">
          <a:avLst>
            <a:gd name="adj1" fmla="val 18900000"/>
            <a:gd name="adj2" fmla="val 2700000"/>
            <a:gd name="adj3" fmla="val 421"/>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8905327-37EB-44B6-97A3-A1D47387858A}">
      <dsp:nvSpPr>
        <dsp:cNvPr id="0" name=""/>
        <dsp:cNvSpPr/>
      </dsp:nvSpPr>
      <dsp:spPr>
        <a:xfrm>
          <a:off x="431933" y="292912"/>
          <a:ext cx="7746492" cy="586130"/>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5241" tIns="81280" rIns="81280" bIns="81280" numCol="1" spcCol="1270" anchor="ctr" anchorCtr="0">
          <a:noAutofit/>
        </a:bodyPr>
        <a:lstStyle/>
        <a:p>
          <a:pPr marL="0" lvl="0" indent="0" algn="l" defTabSz="1422400">
            <a:lnSpc>
              <a:spcPct val="90000"/>
            </a:lnSpc>
            <a:spcBef>
              <a:spcPct val="0"/>
            </a:spcBef>
            <a:spcAft>
              <a:spcPct val="35000"/>
            </a:spcAft>
            <a:buNone/>
          </a:pPr>
          <a:r>
            <a:rPr lang="en-US" sz="3200" kern="1200" dirty="0"/>
            <a:t>Finding Patients	</a:t>
          </a:r>
        </a:p>
      </dsp:txBody>
      <dsp:txXfrm>
        <a:off x="431933" y="292912"/>
        <a:ext cx="7746492" cy="586130"/>
      </dsp:txXfrm>
    </dsp:sp>
    <dsp:sp modelId="{6924AB2A-3930-4E31-B27D-AD417262CCBE}">
      <dsp:nvSpPr>
        <dsp:cNvPr id="0" name=""/>
        <dsp:cNvSpPr/>
      </dsp:nvSpPr>
      <dsp:spPr>
        <a:xfrm>
          <a:off x="65601" y="219646"/>
          <a:ext cx="732663" cy="732663"/>
        </a:xfrm>
        <a:prstGeom prst="ellipse">
          <a:avLst/>
        </a:prstGeom>
        <a:solidFill>
          <a:schemeClr val="lt1">
            <a:hueOff val="0"/>
            <a:satOff val="0"/>
            <a:lumOff val="0"/>
            <a:alphaOff val="0"/>
          </a:schemeClr>
        </a:solidFill>
        <a:ln w="25400" cap="flat" cmpd="sng" algn="ctr">
          <a:solidFill>
            <a:srgbClr val="004065"/>
          </a:solidFill>
          <a:prstDash val="solid"/>
        </a:ln>
        <a:effectLst/>
      </dsp:spPr>
      <dsp:style>
        <a:lnRef idx="2">
          <a:scrgbClr r="0" g="0" b="0"/>
        </a:lnRef>
        <a:fillRef idx="1">
          <a:scrgbClr r="0" g="0" b="0"/>
        </a:fillRef>
        <a:effectRef idx="0">
          <a:scrgbClr r="0" g="0" b="0"/>
        </a:effectRef>
        <a:fontRef idx="minor"/>
      </dsp:style>
    </dsp:sp>
    <dsp:sp modelId="{045C0E06-D0D9-4AE1-B33E-2AE8D42D38B5}">
      <dsp:nvSpPr>
        <dsp:cNvPr id="0" name=""/>
        <dsp:cNvSpPr/>
      </dsp:nvSpPr>
      <dsp:spPr>
        <a:xfrm>
          <a:off x="767975" y="1172260"/>
          <a:ext cx="7410450" cy="586130"/>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5241" tIns="81280" rIns="81280" bIns="81280" numCol="1" spcCol="1270" anchor="ctr" anchorCtr="0">
          <a:noAutofit/>
        </a:bodyPr>
        <a:lstStyle/>
        <a:p>
          <a:pPr marL="0" lvl="0" indent="0" algn="l" defTabSz="1422400">
            <a:lnSpc>
              <a:spcPct val="90000"/>
            </a:lnSpc>
            <a:spcBef>
              <a:spcPct val="0"/>
            </a:spcBef>
            <a:spcAft>
              <a:spcPct val="35000"/>
            </a:spcAft>
            <a:buNone/>
          </a:pPr>
          <a:r>
            <a:rPr lang="en-US" sz="3200" kern="1200" dirty="0"/>
            <a:t>Coordinating Team Communication</a:t>
          </a:r>
        </a:p>
      </dsp:txBody>
      <dsp:txXfrm>
        <a:off x="767975" y="1172260"/>
        <a:ext cx="7410450" cy="586130"/>
      </dsp:txXfrm>
    </dsp:sp>
    <dsp:sp modelId="{DFC378B4-CE48-49DE-B592-40D0A623C4FB}">
      <dsp:nvSpPr>
        <dsp:cNvPr id="0" name=""/>
        <dsp:cNvSpPr/>
      </dsp:nvSpPr>
      <dsp:spPr>
        <a:xfrm>
          <a:off x="401643" y="1098994"/>
          <a:ext cx="732663" cy="732663"/>
        </a:xfrm>
        <a:prstGeom prst="ellipse">
          <a:avLst/>
        </a:prstGeom>
        <a:solidFill>
          <a:schemeClr val="lt1">
            <a:hueOff val="0"/>
            <a:satOff val="0"/>
            <a:lumOff val="0"/>
            <a:alphaOff val="0"/>
          </a:schemeClr>
        </a:solidFill>
        <a:ln w="25400" cap="flat" cmpd="sng" algn="ctr">
          <a:solidFill>
            <a:srgbClr val="004065"/>
          </a:solidFill>
          <a:prstDash val="solid"/>
        </a:ln>
        <a:effectLst/>
      </dsp:spPr>
      <dsp:style>
        <a:lnRef idx="2">
          <a:scrgbClr r="0" g="0" b="0"/>
        </a:lnRef>
        <a:fillRef idx="1">
          <a:scrgbClr r="0" g="0" b="0"/>
        </a:fillRef>
        <a:effectRef idx="0">
          <a:scrgbClr r="0" g="0" b="0"/>
        </a:effectRef>
        <a:fontRef idx="minor"/>
      </dsp:style>
    </dsp:sp>
    <dsp:sp modelId="{7C42026C-1063-4155-A39A-8F53E95771DB}">
      <dsp:nvSpPr>
        <dsp:cNvPr id="0" name=""/>
        <dsp:cNvSpPr/>
      </dsp:nvSpPr>
      <dsp:spPr>
        <a:xfrm>
          <a:off x="767975" y="2051608"/>
          <a:ext cx="7410450" cy="586130"/>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5241" tIns="81280" rIns="81280" bIns="81280" numCol="1" spcCol="1270" anchor="ctr" anchorCtr="0">
          <a:noAutofit/>
        </a:bodyPr>
        <a:lstStyle/>
        <a:p>
          <a:pPr marL="0" lvl="0" indent="0" algn="l" defTabSz="1422400">
            <a:lnSpc>
              <a:spcPct val="90000"/>
            </a:lnSpc>
            <a:spcBef>
              <a:spcPct val="0"/>
            </a:spcBef>
            <a:spcAft>
              <a:spcPct val="35000"/>
            </a:spcAft>
            <a:buNone/>
          </a:pPr>
          <a:r>
            <a:rPr lang="en-US" sz="3200" kern="1200" dirty="0"/>
            <a:t>Integration of Information </a:t>
          </a:r>
        </a:p>
      </dsp:txBody>
      <dsp:txXfrm>
        <a:off x="767975" y="2051608"/>
        <a:ext cx="7410450" cy="586130"/>
      </dsp:txXfrm>
    </dsp:sp>
    <dsp:sp modelId="{7127C4F4-A665-4D6C-BE72-06843C5F3080}">
      <dsp:nvSpPr>
        <dsp:cNvPr id="0" name=""/>
        <dsp:cNvSpPr/>
      </dsp:nvSpPr>
      <dsp:spPr>
        <a:xfrm>
          <a:off x="401643" y="1978342"/>
          <a:ext cx="732663" cy="732663"/>
        </a:xfrm>
        <a:prstGeom prst="ellipse">
          <a:avLst/>
        </a:prstGeom>
        <a:solidFill>
          <a:schemeClr val="lt1">
            <a:hueOff val="0"/>
            <a:satOff val="0"/>
            <a:lumOff val="0"/>
            <a:alphaOff val="0"/>
          </a:schemeClr>
        </a:solidFill>
        <a:ln w="25400" cap="flat" cmpd="sng" algn="ctr">
          <a:solidFill>
            <a:srgbClr val="004065"/>
          </a:solidFill>
          <a:prstDash val="solid"/>
        </a:ln>
        <a:effectLst/>
      </dsp:spPr>
      <dsp:style>
        <a:lnRef idx="2">
          <a:scrgbClr r="0" g="0" b="0"/>
        </a:lnRef>
        <a:fillRef idx="1">
          <a:scrgbClr r="0" g="0" b="0"/>
        </a:fillRef>
        <a:effectRef idx="0">
          <a:scrgbClr r="0" g="0" b="0"/>
        </a:effectRef>
        <a:fontRef idx="minor"/>
      </dsp:style>
    </dsp:sp>
    <dsp:sp modelId="{8BFC30C2-4021-44FB-8242-C5AA18828E42}">
      <dsp:nvSpPr>
        <dsp:cNvPr id="0" name=""/>
        <dsp:cNvSpPr/>
      </dsp:nvSpPr>
      <dsp:spPr>
        <a:xfrm>
          <a:off x="431933" y="2930956"/>
          <a:ext cx="7746492" cy="586130"/>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5241" tIns="81280" rIns="81280" bIns="81280" numCol="1" spcCol="1270" anchor="ctr" anchorCtr="0">
          <a:noAutofit/>
        </a:bodyPr>
        <a:lstStyle/>
        <a:p>
          <a:pPr marL="0" lvl="0" indent="0" algn="l" defTabSz="1422400">
            <a:lnSpc>
              <a:spcPct val="90000"/>
            </a:lnSpc>
            <a:spcBef>
              <a:spcPct val="0"/>
            </a:spcBef>
            <a:spcAft>
              <a:spcPct val="35000"/>
            </a:spcAft>
            <a:buNone/>
          </a:pPr>
          <a:r>
            <a:rPr lang="en-US" sz="3200" kern="1200" dirty="0"/>
            <a:t>Collaboration</a:t>
          </a:r>
        </a:p>
      </dsp:txBody>
      <dsp:txXfrm>
        <a:off x="431933" y="2930956"/>
        <a:ext cx="7746492" cy="586130"/>
      </dsp:txXfrm>
    </dsp:sp>
    <dsp:sp modelId="{C675A157-3847-4468-A316-A14AC4A4D047}">
      <dsp:nvSpPr>
        <dsp:cNvPr id="0" name=""/>
        <dsp:cNvSpPr/>
      </dsp:nvSpPr>
      <dsp:spPr>
        <a:xfrm>
          <a:off x="65601" y="2857690"/>
          <a:ext cx="732663" cy="732663"/>
        </a:xfrm>
        <a:prstGeom prst="ellipse">
          <a:avLst/>
        </a:prstGeom>
        <a:solidFill>
          <a:schemeClr val="lt1">
            <a:hueOff val="0"/>
            <a:satOff val="0"/>
            <a:lumOff val="0"/>
            <a:alphaOff val="0"/>
          </a:schemeClr>
        </a:solidFill>
        <a:ln w="25400" cap="flat" cmpd="sng" algn="ctr">
          <a:solidFill>
            <a:srgbClr val="004065"/>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17" tIns="46659" rIns="93317" bIns="46659"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17" tIns="46659" rIns="93317" bIns="46659" rtlCol="0"/>
          <a:lstStyle>
            <a:lvl1pPr algn="r">
              <a:defRPr sz="1200"/>
            </a:lvl1pPr>
          </a:lstStyle>
          <a:p>
            <a:fld id="{23D4A36D-E0E0-4A0D-958D-803778F20342}" type="datetimeFigureOut">
              <a:rPr lang="en-US" smtClean="0"/>
              <a:pPr/>
              <a:t>10/1/2021</a:t>
            </a:fld>
            <a:endParaRPr lang="en-US"/>
          </a:p>
        </p:txBody>
      </p:sp>
      <p:sp>
        <p:nvSpPr>
          <p:cNvPr id="4" name="Footer Placeholder 3"/>
          <p:cNvSpPr>
            <a:spLocks noGrp="1"/>
          </p:cNvSpPr>
          <p:nvPr>
            <p:ph type="ftr" sz="quarter" idx="2"/>
          </p:nvPr>
        </p:nvSpPr>
        <p:spPr>
          <a:xfrm>
            <a:off x="0" y="8842030"/>
            <a:ext cx="3043343" cy="465455"/>
          </a:xfrm>
          <a:prstGeom prst="rect">
            <a:avLst/>
          </a:prstGeom>
        </p:spPr>
        <p:txBody>
          <a:bodyPr vert="horz" lIns="93317" tIns="46659" rIns="93317" bIns="46659"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5455"/>
          </a:xfrm>
          <a:prstGeom prst="rect">
            <a:avLst/>
          </a:prstGeom>
        </p:spPr>
        <p:txBody>
          <a:bodyPr vert="horz" lIns="93317" tIns="46659" rIns="93317" bIns="46659" rtlCol="0" anchor="b"/>
          <a:lstStyle>
            <a:lvl1pPr algn="r">
              <a:defRPr sz="1200"/>
            </a:lvl1pPr>
          </a:lstStyle>
          <a:p>
            <a:fld id="{276CD602-24D8-48F8-A1C6-50E859B70BB2}" type="slidenum">
              <a:rPr lang="en-US" smtClean="0"/>
              <a:pPr/>
              <a:t>‹#›</a:t>
            </a:fld>
            <a:endParaRPr lang="en-US"/>
          </a:p>
        </p:txBody>
      </p:sp>
    </p:spTree>
    <p:extLst>
      <p:ext uri="{BB962C8B-B14F-4D97-AF65-F5344CB8AC3E}">
        <p14:creationId xmlns:p14="http://schemas.microsoft.com/office/powerpoint/2010/main" val="20945884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17" tIns="46659" rIns="93317" bIns="46659"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17" tIns="46659" rIns="93317" bIns="46659" rtlCol="0"/>
          <a:lstStyle>
            <a:lvl1pPr algn="r">
              <a:defRPr sz="1200"/>
            </a:lvl1pPr>
          </a:lstStyle>
          <a:p>
            <a:fld id="{2361CCB2-BA87-4E65-9DDD-3A031EC89471}" type="datetimeFigureOut">
              <a:rPr lang="en-US" smtClean="0"/>
              <a:pPr/>
              <a:t>10/1/2021</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17" tIns="46659" rIns="93317" bIns="46659"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17" tIns="46659" rIns="93317" bIns="4665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5455"/>
          </a:xfrm>
          <a:prstGeom prst="rect">
            <a:avLst/>
          </a:prstGeom>
        </p:spPr>
        <p:txBody>
          <a:bodyPr vert="horz" lIns="93317" tIns="46659" rIns="93317" bIns="46659"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5455"/>
          </a:xfrm>
          <a:prstGeom prst="rect">
            <a:avLst/>
          </a:prstGeom>
        </p:spPr>
        <p:txBody>
          <a:bodyPr vert="horz" lIns="93317" tIns="46659" rIns="93317" bIns="46659" rtlCol="0" anchor="b"/>
          <a:lstStyle>
            <a:lvl1pPr algn="r">
              <a:defRPr sz="1200"/>
            </a:lvl1pPr>
          </a:lstStyle>
          <a:p>
            <a:fld id="{C86F15E9-0BE7-4FE3-9441-9D32F4679029}" type="slidenum">
              <a:rPr lang="en-US" smtClean="0"/>
              <a:pPr/>
              <a:t>‹#›</a:t>
            </a:fld>
            <a:endParaRPr lang="en-US"/>
          </a:p>
        </p:txBody>
      </p:sp>
    </p:spTree>
    <p:extLst>
      <p:ext uri="{BB962C8B-B14F-4D97-AF65-F5344CB8AC3E}">
        <p14:creationId xmlns:p14="http://schemas.microsoft.com/office/powerpoint/2010/main" val="2951864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r>
              <a:rPr lang="en-US" dirty="0"/>
              <a:t> </a:t>
            </a:r>
          </a:p>
        </p:txBody>
      </p:sp>
      <p:sp>
        <p:nvSpPr>
          <p:cNvPr id="921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17046" indent="-275786" eaLnBrk="0" hangingPunct="0">
              <a:defRPr>
                <a:solidFill>
                  <a:schemeClr val="tx1"/>
                </a:solidFill>
                <a:latin typeface="Arial" pitchFamily="34" charset="0"/>
                <a:cs typeface="Arial" pitchFamily="34" charset="0"/>
              </a:defRPr>
            </a:lvl2pPr>
            <a:lvl3pPr marL="1103147" indent="-220629" eaLnBrk="0" hangingPunct="0">
              <a:defRPr>
                <a:solidFill>
                  <a:schemeClr val="tx1"/>
                </a:solidFill>
                <a:latin typeface="Arial" pitchFamily="34" charset="0"/>
                <a:cs typeface="Arial" pitchFamily="34" charset="0"/>
              </a:defRPr>
            </a:lvl3pPr>
            <a:lvl4pPr marL="1544406" indent="-220629" eaLnBrk="0" hangingPunct="0">
              <a:defRPr>
                <a:solidFill>
                  <a:schemeClr val="tx1"/>
                </a:solidFill>
                <a:latin typeface="Arial" pitchFamily="34" charset="0"/>
                <a:cs typeface="Arial" pitchFamily="34" charset="0"/>
              </a:defRPr>
            </a:lvl4pPr>
            <a:lvl5pPr marL="1985664" indent="-220629" eaLnBrk="0" hangingPunct="0">
              <a:defRPr>
                <a:solidFill>
                  <a:schemeClr val="tx1"/>
                </a:solidFill>
                <a:latin typeface="Arial" pitchFamily="34" charset="0"/>
                <a:cs typeface="Arial" pitchFamily="34" charset="0"/>
              </a:defRPr>
            </a:lvl5pPr>
            <a:lvl6pPr marL="2426924" indent="-220629" eaLnBrk="0" fontAlgn="base" hangingPunct="0">
              <a:spcBef>
                <a:spcPct val="0"/>
              </a:spcBef>
              <a:spcAft>
                <a:spcPct val="0"/>
              </a:spcAft>
              <a:defRPr>
                <a:solidFill>
                  <a:schemeClr val="tx1"/>
                </a:solidFill>
                <a:latin typeface="Arial" pitchFamily="34" charset="0"/>
                <a:cs typeface="Arial" pitchFamily="34" charset="0"/>
              </a:defRPr>
            </a:lvl6pPr>
            <a:lvl7pPr marL="2868183" indent="-220629" eaLnBrk="0" fontAlgn="base" hangingPunct="0">
              <a:spcBef>
                <a:spcPct val="0"/>
              </a:spcBef>
              <a:spcAft>
                <a:spcPct val="0"/>
              </a:spcAft>
              <a:defRPr>
                <a:solidFill>
                  <a:schemeClr val="tx1"/>
                </a:solidFill>
                <a:latin typeface="Arial" pitchFamily="34" charset="0"/>
                <a:cs typeface="Arial" pitchFamily="34" charset="0"/>
              </a:defRPr>
            </a:lvl7pPr>
            <a:lvl8pPr marL="3309440" indent="-220629" eaLnBrk="0" fontAlgn="base" hangingPunct="0">
              <a:spcBef>
                <a:spcPct val="0"/>
              </a:spcBef>
              <a:spcAft>
                <a:spcPct val="0"/>
              </a:spcAft>
              <a:defRPr>
                <a:solidFill>
                  <a:schemeClr val="tx1"/>
                </a:solidFill>
                <a:latin typeface="Arial" pitchFamily="34" charset="0"/>
                <a:cs typeface="Arial" pitchFamily="34" charset="0"/>
              </a:defRPr>
            </a:lvl8pPr>
            <a:lvl9pPr marL="3750700" indent="-220629"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7D8AF9B5-D8FF-462F-8F03-FED22E4B7280}" type="slidenum">
              <a:rPr lang="en-US" altLang="en-US" smtClean="0"/>
              <a:pPr eaLnBrk="1" hangingPunct="1"/>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772">
              <a:defRPr/>
            </a:pPr>
            <a:r>
              <a:rPr lang="en-US" dirty="0"/>
              <a:t>All navigator types must have strong communication skills. Navigators communicate with a many different types of individuals, including patients and caregivers, health care colleagues and external health- and social-service organizations.</a:t>
            </a:r>
          </a:p>
          <a:p>
            <a:pPr defTabSz="915772">
              <a:defRPr/>
            </a:pPr>
            <a:r>
              <a:rPr lang="en-US" dirty="0"/>
              <a:t> </a:t>
            </a:r>
            <a:br>
              <a:rPr lang="en-US" dirty="0"/>
            </a:br>
            <a:r>
              <a:rPr lang="en-US" dirty="0"/>
              <a:t>The primary focus o</a:t>
            </a:r>
            <a:r>
              <a:rPr lang="en-US" baseline="0" dirty="0"/>
              <a:t>f community health worker communication is around promoting healthy behaviors and helping communities access and use healthcare services. Community health workers might also help patients with self-management or the things they can manage on their own without going to a hospital or doctor’s office. 	</a:t>
            </a:r>
          </a:p>
          <a:p>
            <a:endParaRPr lang="en-US" dirty="0"/>
          </a:p>
          <a:p>
            <a:r>
              <a:rPr lang="en-US" dirty="0"/>
              <a:t>Patient navigators help the patient and their health care provider clearly communicate expectations, needs and perspectives.</a:t>
            </a:r>
          </a:p>
          <a:p>
            <a:endParaRPr lang="en-US" dirty="0"/>
          </a:p>
          <a:p>
            <a:r>
              <a:rPr lang="en-US" dirty="0"/>
              <a:t>Nurse navigators provide</a:t>
            </a:r>
            <a:r>
              <a:rPr lang="en-US" baseline="0" dirty="0"/>
              <a:t> clinical education and social workers counsel </a:t>
            </a:r>
            <a:r>
              <a:rPr lang="en-US" dirty="0"/>
              <a:t>patients</a:t>
            </a:r>
            <a:r>
              <a:rPr lang="en-US" baseline="0" dirty="0"/>
              <a:t> and help them find ways to manage their </a:t>
            </a:r>
            <a:r>
              <a:rPr lang="en-US" dirty="0"/>
              <a:t>emotional and psychosocial needs.</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10</a:t>
            </a:fld>
            <a:endParaRPr lang="en-US"/>
          </a:p>
        </p:txBody>
      </p:sp>
    </p:spTree>
    <p:extLst>
      <p:ext uri="{BB962C8B-B14F-4D97-AF65-F5344CB8AC3E}">
        <p14:creationId xmlns:p14="http://schemas.microsoft.com/office/powerpoint/2010/main" val="1510073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Navigators are part of the multidisciplinary team that provides education. This includes educating patients on how to live as healthy as possible and how to reduce risks of cancer being diagnosed or recurring. </a:t>
            </a:r>
          </a:p>
          <a:p>
            <a:endParaRPr lang="en-US" dirty="0"/>
          </a:p>
          <a:p>
            <a:r>
              <a:rPr lang="en-US" dirty="0"/>
              <a:t>A community health worker can provide</a:t>
            </a:r>
            <a:r>
              <a:rPr lang="en-US" baseline="0" dirty="0"/>
              <a:t> broad and general health promotion information to individuals within specific communities. One of the key strengths of community health workers is knowledge OF the community. This can help community health workers know best how to motivate community members to increase physical activity, eat healthfully, reduce stress and adopt health-promoting behaviors like regularly using sunscreen and not smoking.</a:t>
            </a:r>
          </a:p>
          <a:p>
            <a:endParaRPr lang="en-US" baseline="0" dirty="0"/>
          </a:p>
          <a:p>
            <a:r>
              <a:rPr lang="en-US" baseline="0" dirty="0"/>
              <a:t>Patient navigators educate patients on practical concerns and what to expect from their health care team and the health care system. Patient navigators might generally explain to patients the steps of the treatment process, leaving clinical education to nurses and doctors. Patient navigators can identify the educational needs of patients to encourage them to voice concerns with their care team. Sometimes the patient navigator advocates directly on the behalf of patients to the care team. Patient navigators can also provide important information to patients on the importance and benefit of clinical trials and connect them with additional resources to assess whether a clinical trial is right for them. </a:t>
            </a:r>
          </a:p>
          <a:p>
            <a:endParaRPr lang="en-US" baseline="0" dirty="0"/>
          </a:p>
          <a:p>
            <a:r>
              <a:rPr lang="en-US" baseline="0" dirty="0"/>
              <a:t>Nurse navigators provide clinical education about diagnosis, treatment, side effects and post-treatment care. Social work navigators educate patients and caregivers on their biopsychosocial concerns regarding their diagnosis and treatment. 	</a:t>
            </a:r>
            <a:endParaRPr 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11</a:t>
            </a:fld>
            <a:endParaRPr lang="en-US"/>
          </a:p>
        </p:txBody>
      </p:sp>
    </p:spTree>
    <p:extLst>
      <p:ext uri="{BB962C8B-B14F-4D97-AF65-F5344CB8AC3E}">
        <p14:creationId xmlns:p14="http://schemas.microsoft.com/office/powerpoint/2010/main" val="33846096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772">
              <a:defRPr/>
            </a:pPr>
            <a:r>
              <a:rPr lang="en-US" dirty="0"/>
              <a:t>Working with patients is a special privilege. All members of the health care team are expected to act ethically and professionally. For patient navigators, this means understanding their scope of practice and understanding professional boundaries—in other words what they can and should be doing for patients and when they should refer to another team member for help. Ethical behavior also means always maintaining the confidentiality of patients and following legal requirements. By behaving ethically and professionally, patients and colleagues will trust you and you will show that you are reliable.</a:t>
            </a:r>
          </a:p>
          <a:p>
            <a:endParaRPr lang="en-US" dirty="0"/>
          </a:p>
          <a:p>
            <a:r>
              <a:rPr lang="en-US" dirty="0"/>
              <a:t>Community</a:t>
            </a:r>
            <a:r>
              <a:rPr lang="en-US" baseline="0" dirty="0"/>
              <a:t> health workers must follow a state-defined scope of practice. </a:t>
            </a:r>
          </a:p>
          <a:p>
            <a:endParaRPr lang="en-US" baseline="0" dirty="0"/>
          </a:p>
          <a:p>
            <a:pPr defTabSz="915772">
              <a:defRPr/>
            </a:pPr>
            <a:r>
              <a:rPr lang="en-US" baseline="0" dirty="0"/>
              <a:t>Nurse navigators and social workers must follow the ethical principles in their profession’s scope of practice and code of conduct according to their licensure. </a:t>
            </a:r>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12</a:t>
            </a:fld>
            <a:endParaRPr lang="en-US"/>
          </a:p>
        </p:txBody>
      </p:sp>
    </p:spTree>
    <p:extLst>
      <p:ext uri="{BB962C8B-B14F-4D97-AF65-F5344CB8AC3E}">
        <p14:creationId xmlns:p14="http://schemas.microsoft.com/office/powerpoint/2010/main" val="25706965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772">
              <a:defRPr/>
            </a:pPr>
            <a:r>
              <a:rPr lang="en-US" dirty="0"/>
              <a:t>Cultural Competency refers to health care services that recognize, respect and respond to cultural and social differences related to beliefs, practices, behaviors and needs of diverse community and/or population served. No one can be an expert on every ethnic, racial or religious group. We all have biases and we will discuss how to identify your own biases in module 5. But even though we cannot know every culture well, we can continually learn to increase our cultural sensitivity and respect patient preferences for their care.	</a:t>
            </a:r>
          </a:p>
          <a:p>
            <a:endParaRPr lang="en-US" dirty="0"/>
          </a:p>
          <a:p>
            <a:r>
              <a:rPr lang="en-US" dirty="0"/>
              <a:t>Community health workers serve as liaisons and mediators between the community and health care system. They often come from the community they serve and best understand how to educate</a:t>
            </a:r>
            <a:r>
              <a:rPr lang="en-US" baseline="0" dirty="0"/>
              <a:t> that community based on the routines, beliefs and priorities of that community. </a:t>
            </a:r>
            <a:r>
              <a:rPr lang="en-US" sz="1200" kern="1200" dirty="0">
                <a:solidFill>
                  <a:schemeClr val="tx1"/>
                </a:solidFill>
                <a:effectLst/>
                <a:latin typeface="+mn-lt"/>
                <a:ea typeface="+mn-ea"/>
                <a:cs typeface="+mn-cs"/>
              </a:rPr>
              <a:t>As a patient navigator it is your responsibility to provide services in a culturally competent manner. </a:t>
            </a:r>
            <a:endParaRPr lang="en-US" dirty="0">
              <a:effectLst/>
            </a:endParaRPr>
          </a:p>
          <a:p>
            <a:r>
              <a:rPr lang="en-US" sz="1200" kern="1200" dirty="0">
                <a:solidFill>
                  <a:schemeClr val="tx1"/>
                </a:solidFill>
                <a:effectLst/>
                <a:latin typeface="+mn-lt"/>
                <a:ea typeface="+mn-ea"/>
                <a:cs typeface="+mn-cs"/>
              </a:rPr>
              <a:t>We will talk in module 5 about the National Culturally and Linguistically Appropriate Services Standards in Health and Health Care and other resources and tools. Patient navigators also educate health care providers about a particular community's history, culture, and needs which may impact patient care preferences and decisions. Nurse navigators and social workers like all members of the health care team also should provide clinical services in a culturally sensitive manner. </a:t>
            </a:r>
            <a:endParaRPr lang="en-US" dirty="0">
              <a:effectLst/>
            </a:endParaRPr>
          </a:p>
          <a:p>
            <a:endParaRPr 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13</a:t>
            </a:fld>
            <a:endParaRPr lang="en-US"/>
          </a:p>
        </p:txBody>
      </p:sp>
    </p:spTree>
    <p:extLst>
      <p:ext uri="{BB962C8B-B14F-4D97-AF65-F5344CB8AC3E}">
        <p14:creationId xmlns:p14="http://schemas.microsoft.com/office/powerpoint/2010/main" val="32422377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772">
              <a:defRPr/>
            </a:pPr>
            <a:r>
              <a:rPr lang="en-US" dirty="0"/>
              <a:t>Outreach means giving healthcare education to individuals and communities to address health disparities. This might mean going out into the community – particularly if you are a community health worker. Or this might mean reaching out to patients in the clinical setting to identify education needs and opportunities. Patient navigators can educate on</a:t>
            </a:r>
            <a:r>
              <a:rPr lang="en-US" baseline="0" dirty="0"/>
              <a:t> broad cancer-related topics, like the basic cancer information you learned about in the last module. Navigators can help to reduce fears and barriers related to cancer screening. They also link patients referred from the community to resources that can improve care coordination and timeliness to treatment. </a:t>
            </a:r>
          </a:p>
          <a:p>
            <a:endParaRPr lang="en-US" baseline="0" dirty="0"/>
          </a:p>
          <a:p>
            <a:r>
              <a:rPr lang="en-US" baseline="0" dirty="0"/>
              <a:t>Nurse navigators and social workers are licensed to counsel patients on their unique risks—nurses educate patients on physical risks while social workers focus on psychosocial risks, like the risk of becoming depressed, for example. </a:t>
            </a:r>
            <a:r>
              <a:rPr lang="en-US" sz="1200" kern="1200" baseline="0" dirty="0">
                <a:solidFill>
                  <a:schemeClr val="tx1"/>
                </a:solidFill>
                <a:effectLst/>
                <a:latin typeface="+mn-lt"/>
                <a:ea typeface="+mn-ea"/>
                <a:cs typeface="+mn-cs"/>
              </a:rPr>
              <a:t>E</a:t>
            </a:r>
            <a:r>
              <a:rPr lang="en-US" sz="1200" kern="1200" dirty="0">
                <a:solidFill>
                  <a:schemeClr val="tx1"/>
                </a:solidFill>
                <a:effectLst/>
                <a:latin typeface="+mn-lt"/>
                <a:ea typeface="+mn-ea"/>
                <a:cs typeface="+mn-cs"/>
              </a:rPr>
              <a:t>ducating patients on cancer related topics can be tricky, so let's pause for a minute for a check point.</a:t>
            </a:r>
            <a:endParaRPr lang="en-US" baseline="0" dirty="0"/>
          </a:p>
          <a:p>
            <a:endParaRPr lang="en-US" baseline="0"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14</a:t>
            </a:fld>
            <a:endParaRPr lang="en-US"/>
          </a:p>
        </p:txBody>
      </p:sp>
    </p:spTree>
    <p:extLst>
      <p:ext uri="{BB962C8B-B14F-4D97-AF65-F5344CB8AC3E}">
        <p14:creationId xmlns:p14="http://schemas.microsoft.com/office/powerpoint/2010/main" val="25826621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Mary is a patient navigator in urology. The urologist who works with Mary is very busy. He has a patient who has a lot of questions and does not seem to understand what the doctor is telling him. The urologist asked Mary to explain to the patient that he has prostate cancer and what his treatment options are. What should Mary do?</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 take the patient into her office and explain the cancer diagnosis to the patient; </a:t>
            </a:r>
          </a:p>
          <a:p>
            <a:r>
              <a:rPr lang="en-US" sz="1200" kern="1200" dirty="0">
                <a:solidFill>
                  <a:schemeClr val="tx1"/>
                </a:solidFill>
                <a:effectLst/>
                <a:latin typeface="+mn-lt"/>
                <a:ea typeface="+mn-ea"/>
                <a:cs typeface="+mn-cs"/>
              </a:rPr>
              <a:t>B: tell the doctor that this is not within her scope of practice and offered to ask someone on the clinical team to speak with the patient; </a:t>
            </a:r>
          </a:p>
          <a:p>
            <a:r>
              <a:rPr lang="en-US" sz="1200" kern="1200" dirty="0">
                <a:solidFill>
                  <a:schemeClr val="tx1"/>
                </a:solidFill>
                <a:effectLst/>
                <a:latin typeface="+mn-lt"/>
                <a:ea typeface="+mn-ea"/>
                <a:cs typeface="+mn-cs"/>
              </a:rPr>
              <a:t>C: give the patient a pamphlet about prostate cancer and suggest that they read it and ask the doctor questions during the next appointment;</a:t>
            </a:r>
          </a:p>
          <a:p>
            <a:r>
              <a:rPr lang="en-US" sz="1200" kern="1200" dirty="0">
                <a:solidFill>
                  <a:schemeClr val="tx1"/>
                </a:solidFill>
                <a:effectLst/>
                <a:latin typeface="+mn-lt"/>
                <a:ea typeface="+mn-ea"/>
                <a:cs typeface="+mn-cs"/>
              </a:rPr>
              <a:t>D: send the patient home without any additional information.</a:t>
            </a:r>
          </a:p>
          <a:p>
            <a:endParaRPr lang="en-US" dirty="0">
              <a:effectLst/>
            </a:endParaRPr>
          </a:p>
          <a:p>
            <a:r>
              <a:rPr lang="en-US" sz="1200" kern="1200" dirty="0">
                <a:solidFill>
                  <a:schemeClr val="tx1"/>
                </a:solidFill>
                <a:effectLst/>
                <a:latin typeface="+mn-lt"/>
                <a:ea typeface="+mn-ea"/>
                <a:cs typeface="+mn-cs"/>
              </a:rPr>
              <a:t>The correct answer is B: educating patients about their diagnosis and treatment options is not within Mary's scope of practice. It can be very difficult but Mary can maintain the integrity of her profession and protect the patient and the institution by telling the doctor that she cannot do what he has asked. The patient is the priority, so it is important that he speaks with someone who was clinically licensed to make sure he understands his diagnosis and treatment options. If the urologist must see another patient and truly does not have time to talk more with the patient, Mary can help by offering to ask if another member of the clinical care team such as a nurse, a nurse educator, a nurse navigator, or a nurse practitioner can help by answering the patient's questions. </a:t>
            </a:r>
            <a:endParaRPr lang="en-US" dirty="0">
              <a:effectLst/>
            </a:endParaRPr>
          </a:p>
          <a:p>
            <a:endParaRPr lang="en-US" dirty="0"/>
          </a:p>
        </p:txBody>
      </p:sp>
      <p:sp>
        <p:nvSpPr>
          <p:cNvPr id="4" name="Slide Number Placeholder 3"/>
          <p:cNvSpPr>
            <a:spLocks noGrp="1"/>
          </p:cNvSpPr>
          <p:nvPr>
            <p:ph type="sldNum" sz="quarter" idx="5"/>
          </p:nvPr>
        </p:nvSpPr>
        <p:spPr/>
        <p:txBody>
          <a:bodyPr/>
          <a:lstStyle/>
          <a:p>
            <a:fld id="{C86F15E9-0BE7-4FE3-9441-9D32F4679029}" type="slidenum">
              <a:rPr lang="en-US" smtClean="0"/>
              <a:pPr/>
              <a:t>15</a:t>
            </a:fld>
            <a:endParaRPr lang="en-US"/>
          </a:p>
        </p:txBody>
      </p:sp>
    </p:spTree>
    <p:extLst>
      <p:ext uri="{BB962C8B-B14F-4D97-AF65-F5344CB8AC3E}">
        <p14:creationId xmlns:p14="http://schemas.microsoft.com/office/powerpoint/2010/main" val="468063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Care Coordination means organizing patient care activities to help make sure the patient gets the appropriate delivery of healthcare services.</a:t>
            </a:r>
          </a:p>
          <a:p>
            <a:endParaRPr lang="en-US" dirty="0"/>
          </a:p>
          <a:p>
            <a:r>
              <a:rPr lang="en-US" dirty="0"/>
              <a:t>Community health workers, patient navigators,</a:t>
            </a:r>
            <a:r>
              <a:rPr lang="en-US" baseline="0" dirty="0"/>
              <a:t> social workers and nurse navigators all help coordinate care. So do front-desk staff and doctors! </a:t>
            </a:r>
            <a:r>
              <a:rPr lang="en-US" dirty="0"/>
              <a:t>Community health workers can provide case management, service coordination and system navigation. Community health</a:t>
            </a:r>
            <a:r>
              <a:rPr lang="en-US" baseline="0" dirty="0"/>
              <a:t> workers can also help with access to care issues or with the transition from community organizations to the health system. </a:t>
            </a:r>
            <a:r>
              <a:rPr lang="en-US" dirty="0"/>
              <a:t>Patient</a:t>
            </a:r>
            <a:r>
              <a:rPr lang="en-US" baseline="0" dirty="0"/>
              <a:t> navigators help patients get to the next step in the cancer continuum by reinforcing the recommendations of the clinical care team. Navigators identify unmet needs and facilitate cancer care resources to address barriers along the cancer continuum. Nurse navigators assess and help with coordination of medical/clinical care, and social workers are the key point of contact for psychosocial care of patients along the care continuum. </a:t>
            </a:r>
            <a:endParaRPr 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16</a:t>
            </a:fld>
            <a:endParaRPr lang="en-US"/>
          </a:p>
        </p:txBody>
      </p:sp>
    </p:spTree>
    <p:extLst>
      <p:ext uri="{BB962C8B-B14F-4D97-AF65-F5344CB8AC3E}">
        <p14:creationId xmlns:p14="http://schemas.microsoft.com/office/powerpoint/2010/main" val="40893017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772">
              <a:defRPr/>
            </a:pPr>
            <a:r>
              <a:rPr lang="en-US" dirty="0"/>
              <a:t>Psychosocial Support Services/Assessment means providing and/or connecting patients to resources for psychosocial support services like mental health counseling, group support or education.	</a:t>
            </a:r>
          </a:p>
          <a:p>
            <a:endParaRPr lang="en-US" dirty="0"/>
          </a:p>
          <a:p>
            <a:r>
              <a:rPr lang="en-US" dirty="0"/>
              <a:t>This is another tricky function</a:t>
            </a:r>
            <a:r>
              <a:rPr lang="en-US" baseline="0" dirty="0"/>
              <a:t> for navigators. Community health workers and patient navigators can identify resources in the community for emotional and social support. Patient navigators might help with screening patients for distress by using a tool like the NCCN Distress Thermometer and provide assistance with administrative, practical or social issues identified. Social workers and nurse navigators can also screen and assess for psychosocial distress. </a:t>
            </a:r>
          </a:p>
          <a:p>
            <a:endParaRPr lang="en-US" baseline="0" dirty="0"/>
          </a:p>
          <a:p>
            <a:r>
              <a:rPr lang="en-US" baseline="0" dirty="0"/>
              <a:t>Nurse navigators can refer patients to social work or psychosocial treatment as needed. </a:t>
            </a:r>
          </a:p>
          <a:p>
            <a:endParaRPr lang="en-US" baseline="0" dirty="0"/>
          </a:p>
          <a:p>
            <a:r>
              <a:rPr lang="en-US" baseline="0" dirty="0"/>
              <a:t>Social workers are the only one of these navigator types who is licensed to provide counseling services to a patient.</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17</a:t>
            </a:fld>
            <a:endParaRPr lang="en-US"/>
          </a:p>
        </p:txBody>
      </p:sp>
    </p:spTree>
    <p:extLst>
      <p:ext uri="{BB962C8B-B14F-4D97-AF65-F5344CB8AC3E}">
        <p14:creationId xmlns:p14="http://schemas.microsoft.com/office/powerpoint/2010/main" val="30752400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Let's pause and think about a patient scenario. Brenda is a patient navigator in radiology. A patient comes into her office and starts crying, telling Brenda that she was just diagnosed with breast cancer. Brenda tells the patient "I am so sorry for your news. We are all here to support you and will be with you every step of the way." The patient tells Brenda she is scared of going home because she does not want to tell her children. </a:t>
            </a:r>
            <a:endParaRPr lang="en-US" dirty="0">
              <a:effectLst/>
            </a:endParaRPr>
          </a:p>
          <a:p>
            <a:r>
              <a:rPr lang="en-US" sz="1200" kern="1200" dirty="0">
                <a:solidFill>
                  <a:schemeClr val="tx1"/>
                </a:solidFill>
                <a:effectLst/>
                <a:latin typeface="+mn-lt"/>
                <a:ea typeface="+mn-ea"/>
                <a:cs typeface="+mn-cs"/>
              </a:rPr>
              <a:t>What should Brenda do? </a:t>
            </a:r>
          </a:p>
          <a:p>
            <a:endParaRPr lang="en-US" dirty="0">
              <a:effectLst/>
            </a:endParaRPr>
          </a:p>
          <a:p>
            <a:r>
              <a:rPr lang="en-US" sz="1200" kern="1200" dirty="0">
                <a:solidFill>
                  <a:schemeClr val="tx1"/>
                </a:solidFill>
                <a:effectLst/>
                <a:latin typeface="+mn-lt"/>
                <a:ea typeface="+mn-ea"/>
                <a:cs typeface="+mn-cs"/>
              </a:rPr>
              <a:t>A: Brenda should reassure the patient that she will be okay and that she does not have to tell her children; </a:t>
            </a:r>
            <a:endParaRPr lang="en-US" dirty="0">
              <a:effectLst/>
            </a:endParaRPr>
          </a:p>
          <a:p>
            <a:r>
              <a:rPr lang="en-US" sz="1200" kern="1200" dirty="0">
                <a:solidFill>
                  <a:schemeClr val="tx1"/>
                </a:solidFill>
                <a:effectLst/>
                <a:latin typeface="+mn-lt"/>
                <a:ea typeface="+mn-ea"/>
                <a:cs typeface="+mn-cs"/>
              </a:rPr>
              <a:t>B: Brenda should tell the patient that she should talk to the nurse about her concerns; </a:t>
            </a:r>
            <a:endParaRPr lang="en-US" dirty="0">
              <a:effectLst/>
            </a:endParaRPr>
          </a:p>
          <a:p>
            <a:r>
              <a:rPr lang="en-US" sz="1200" kern="1200" dirty="0">
                <a:solidFill>
                  <a:schemeClr val="tx1"/>
                </a:solidFill>
                <a:effectLst/>
                <a:latin typeface="+mn-lt"/>
                <a:ea typeface="+mn-ea"/>
                <a:cs typeface="+mn-cs"/>
              </a:rPr>
              <a:t>C: Brenda should call the oncology social worker and ask her for help;</a:t>
            </a:r>
            <a:endParaRPr lang="en-US" dirty="0">
              <a:effectLst/>
            </a:endParaRPr>
          </a:p>
          <a:p>
            <a:r>
              <a:rPr lang="en-US" sz="1200" kern="1200" dirty="0">
                <a:solidFill>
                  <a:schemeClr val="tx1"/>
                </a:solidFill>
                <a:effectLst/>
                <a:latin typeface="+mn-lt"/>
                <a:ea typeface="+mn-ea"/>
                <a:cs typeface="+mn-cs"/>
              </a:rPr>
              <a:t>D: Brenda should called the Cancer Care hotline and let the patient speak to a social worker on the telephone.</a:t>
            </a:r>
            <a:endParaRPr lang="en-US" dirty="0">
              <a:effectLst/>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best option for Brenda and the patient is option C. If a social worker is available at the Cancer Center, this patient should be connected with the social worker immediately before she goes home. If there is no social worker available, Brenda could also call an external organization like Cancer Care or the Cancer Support Community. The important thing is to make sure that someone licensed to counsel patients through emotional concerns helps Brenda's patient before she goes home.</a:t>
            </a:r>
            <a:endParaRPr lang="en-US" dirty="0">
              <a:effectLst/>
            </a:endParaRPr>
          </a:p>
          <a:p>
            <a:endParaRPr lang="en-US" dirty="0"/>
          </a:p>
        </p:txBody>
      </p:sp>
      <p:sp>
        <p:nvSpPr>
          <p:cNvPr id="4" name="Slide Number Placeholder 3"/>
          <p:cNvSpPr>
            <a:spLocks noGrp="1"/>
          </p:cNvSpPr>
          <p:nvPr>
            <p:ph type="sldNum" sz="quarter" idx="5"/>
          </p:nvPr>
        </p:nvSpPr>
        <p:spPr/>
        <p:txBody>
          <a:bodyPr/>
          <a:lstStyle/>
          <a:p>
            <a:fld id="{C86F15E9-0BE7-4FE3-9441-9D32F4679029}" type="slidenum">
              <a:rPr lang="en-US" smtClean="0"/>
              <a:pPr/>
              <a:t>18</a:t>
            </a:fld>
            <a:endParaRPr lang="en-US"/>
          </a:p>
        </p:txBody>
      </p:sp>
    </p:spTree>
    <p:extLst>
      <p:ext uri="{BB962C8B-B14F-4D97-AF65-F5344CB8AC3E}">
        <p14:creationId xmlns:p14="http://schemas.microsoft.com/office/powerpoint/2010/main" val="27008173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772">
              <a:defRPr/>
            </a:pPr>
            <a:r>
              <a:rPr lang="en-US" baseline="0" dirty="0"/>
              <a:t>The last functional area is a</a:t>
            </a:r>
            <a:r>
              <a:rPr lang="en-US" dirty="0"/>
              <a:t>dvocacy. This means advocating on behalf of the patient within the community and health care system.</a:t>
            </a:r>
          </a:p>
          <a:p>
            <a:endParaRPr lang="en-US" baseline="0" dirty="0"/>
          </a:p>
          <a:p>
            <a:r>
              <a:rPr lang="en-US" baseline="0" dirty="0"/>
              <a:t>Community health workers advocate by speaking up for individual and community needs. Patient navigators educate providers on individual preferences of care and needs. Nurse navigators and social workers make sure patients’ needs and preferences are included treatment and care delivery. </a:t>
            </a:r>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19</a:t>
            </a:fld>
            <a:endParaRPr lang="en-US"/>
          </a:p>
        </p:txBody>
      </p:sp>
    </p:spTree>
    <p:extLst>
      <p:ext uri="{BB962C8B-B14F-4D97-AF65-F5344CB8AC3E}">
        <p14:creationId xmlns:p14="http://schemas.microsoft.com/office/powerpoint/2010/main" val="3982721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would like to acknowledge the Centers for Disease Control and Prevention for supporting this work. </a:t>
            </a:r>
          </a:p>
          <a:p>
            <a:endParaRPr lang="en-US" dirty="0"/>
          </a:p>
          <a:p>
            <a:r>
              <a:rPr lang="en-US" dirty="0"/>
              <a:t>We would also like to thank the Patient Navigator Training Collaborative of the Colorado School of Public Health for generously sharing materials from their in-person training, which we have adapted for this online training. </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2</a:t>
            </a:fld>
            <a:endParaRPr lang="en-US"/>
          </a:p>
        </p:txBody>
      </p:sp>
    </p:spTree>
    <p:extLst>
      <p:ext uri="{BB962C8B-B14F-4D97-AF65-F5344CB8AC3E}">
        <p14:creationId xmlns:p14="http://schemas.microsoft.com/office/powerpoint/2010/main" val="532934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Your job duties as a patient navigator may also depend on whether you navigate patients at one stage or various stages of the cancer care continuum.</a:t>
            </a:r>
            <a:r>
              <a:rPr lang="en-US" baseline="0" dirty="0"/>
              <a:t> </a:t>
            </a:r>
          </a:p>
          <a:p>
            <a:endParaRPr lang="en-US" baseline="0" dirty="0"/>
          </a:p>
          <a:p>
            <a:pPr marL="171707" indent="-171707">
              <a:buFont typeface="Arial" panose="020B0604020202020204" pitchFamily="34" charset="0"/>
              <a:buChar char="•"/>
            </a:pPr>
            <a:r>
              <a:rPr lang="en-US" dirty="0"/>
              <a:t>Navigators working in primary prevention focus on the adoption of healthy lifestyle choices and disease prevention.</a:t>
            </a:r>
          </a:p>
          <a:p>
            <a:pPr marL="171707" indent="-171707">
              <a:buFont typeface="Arial" panose="020B0604020202020204" pitchFamily="34" charset="0"/>
              <a:buChar char="•"/>
            </a:pPr>
            <a:r>
              <a:rPr lang="en-US" dirty="0"/>
              <a:t>At the screening and early detection stage, navigators address barriers to accessing screening and timely diagnosis. They may also make sure patients are connected to oncologists to provide necessary treatment. </a:t>
            </a:r>
          </a:p>
          <a:p>
            <a:pPr marL="171707" indent="-171707">
              <a:buFont typeface="Arial" panose="020B0604020202020204" pitchFamily="34" charset="0"/>
              <a:buChar char="•"/>
            </a:pPr>
            <a:r>
              <a:rPr lang="en-US" dirty="0"/>
              <a:t>Navigators who support patients undergoing treatment can provide education, support, coordination of multi-disciplinary care with the help of other members of the care team, and resource referrals. Remember that it is not your role to refer patients to other clinical providers—those recommendations come from a doctor or nurse. But you may help arrange appointments or facilitate timely scheduling to make sure patients receive an appointment with the clinician that the doctor or nurse recommends.</a:t>
            </a:r>
          </a:p>
          <a:p>
            <a:pPr marL="171707" indent="-171707">
              <a:buFont typeface="Arial" panose="020B0604020202020204" pitchFamily="34" charset="0"/>
              <a:buChar char="•"/>
            </a:pPr>
            <a:r>
              <a:rPr lang="en-US" dirty="0"/>
              <a:t>For patients in survivorship, navigators provide referrals for wellness or nutrition, stress management, education, survivorship care plans, support groups, retreats and other services.</a:t>
            </a:r>
          </a:p>
          <a:p>
            <a:endParaRPr lang="en-US" dirty="0"/>
          </a:p>
          <a:p>
            <a:r>
              <a:rPr lang="en-US" dirty="0"/>
              <a:t>Depending on the size of your institution and the number of patients coming through your cancer center, you may be responsible for only one part of the cancer continuum or you may navigate patients across the full cancer care continuum.</a:t>
            </a:r>
          </a:p>
          <a:p>
            <a:endParaRPr lang="en-US" dirty="0"/>
          </a:p>
          <a:p>
            <a:r>
              <a:rPr lang="en-US" dirty="0"/>
              <a:t>Finally, although specific activities may differ across the cancer continuum, all patient navigators focus on removing barriers to care</a:t>
            </a:r>
          </a:p>
        </p:txBody>
      </p:sp>
      <p:sp>
        <p:nvSpPr>
          <p:cNvPr id="4" name="Slide Number Placeholder 3"/>
          <p:cNvSpPr>
            <a:spLocks noGrp="1"/>
          </p:cNvSpPr>
          <p:nvPr>
            <p:ph type="sldNum" sz="quarter" idx="10"/>
          </p:nvPr>
        </p:nvSpPr>
        <p:spPr/>
        <p:txBody>
          <a:bodyPr/>
          <a:lstStyle/>
          <a:p>
            <a:fld id="{C86F15E9-0BE7-4FE3-9441-9D32F4679029}" type="slidenum">
              <a:rPr lang="en-US" smtClean="0"/>
              <a:pPr/>
              <a:t>20</a:t>
            </a:fld>
            <a:endParaRPr lang="en-US"/>
          </a:p>
        </p:txBody>
      </p:sp>
    </p:spTree>
    <p:extLst>
      <p:ext uri="{BB962C8B-B14F-4D97-AF65-F5344CB8AC3E}">
        <p14:creationId xmlns:p14="http://schemas.microsoft.com/office/powerpoint/2010/main" val="30615735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discussed in the previous lesson, the main role that all patient navigators have in common is addressing barriers to care. The patient navigator helps patients identify and overcome potential challenges to getting the needed medical care. Sometimes the navigator directly removes barriers for patients, but oftentimes the navigator helps the patients remove barriers themselves. </a:t>
            </a:r>
          </a:p>
          <a:p>
            <a:endParaRPr 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21</a:t>
            </a:fld>
            <a:endParaRPr lang="en-US"/>
          </a:p>
        </p:txBody>
      </p:sp>
    </p:spTree>
    <p:extLst>
      <p:ext uri="{BB962C8B-B14F-4D97-AF65-F5344CB8AC3E}">
        <p14:creationId xmlns:p14="http://schemas.microsoft.com/office/powerpoint/2010/main" val="22314011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Practical barriers may be related to a patient’s environment or daily activities. For example: </a:t>
            </a:r>
          </a:p>
          <a:p>
            <a:pPr marL="171707" indent="-171707">
              <a:buFont typeface="Arial" panose="020B0604020202020204" pitchFamily="34" charset="0"/>
              <a:buChar char="•"/>
            </a:pPr>
            <a:r>
              <a:rPr lang="en-US" dirty="0"/>
              <a:t>Treatment costs, including copays, coinsurance</a:t>
            </a:r>
            <a:r>
              <a:rPr lang="en-US" baseline="0" dirty="0"/>
              <a:t> and deductibles, may be too high</a:t>
            </a:r>
          </a:p>
          <a:p>
            <a:pPr marL="171707" indent="-171707">
              <a:buFont typeface="Arial" panose="020B0604020202020204" pitchFamily="34" charset="0"/>
              <a:buChar char="•"/>
            </a:pPr>
            <a:r>
              <a:rPr lang="en-US" dirty="0"/>
              <a:t>A patient may not have reliable transportation or money to use public</a:t>
            </a:r>
            <a:r>
              <a:rPr lang="en-US" baseline="0" dirty="0"/>
              <a:t> </a:t>
            </a:r>
            <a:r>
              <a:rPr lang="en-US" dirty="0"/>
              <a:t>transportation</a:t>
            </a:r>
          </a:p>
          <a:p>
            <a:pPr marL="171707" indent="-171707">
              <a:buFont typeface="Arial" panose="020B0604020202020204" pitchFamily="34" charset="0"/>
              <a:buChar char="•"/>
            </a:pPr>
            <a:r>
              <a:rPr lang="en-US" dirty="0"/>
              <a:t>Language barriers may prevent patients from really understanding their diagnosis</a:t>
            </a:r>
            <a:r>
              <a:rPr lang="en-US" baseline="0" dirty="0"/>
              <a:t> or treatment plan</a:t>
            </a:r>
            <a:endParaRPr lang="en-US" dirty="0"/>
          </a:p>
          <a:p>
            <a:pPr marL="171707" indent="-171707">
              <a:buFont typeface="Arial" panose="020B0604020202020204" pitchFamily="34" charset="0"/>
              <a:buChar char="•"/>
            </a:pPr>
            <a:r>
              <a:rPr lang="en-US" dirty="0"/>
              <a:t>Patients</a:t>
            </a:r>
            <a:r>
              <a:rPr lang="en-US" baseline="0" dirty="0"/>
              <a:t> may have work difficulties, such as problems getting time off from work to go to appointments or difficulty keeping a job if they spend the time out of the office for necessary medical care</a:t>
            </a:r>
          </a:p>
          <a:p>
            <a:pPr marL="171707" indent="-171707">
              <a:buFont typeface="Arial" panose="020B0604020202020204" pitchFamily="34" charset="0"/>
              <a:buChar char="•"/>
            </a:pPr>
            <a:r>
              <a:rPr lang="en-US" dirty="0"/>
              <a:t>They might not have access</a:t>
            </a:r>
            <a:r>
              <a:rPr lang="en-US" baseline="0" dirty="0"/>
              <a:t> to </a:t>
            </a:r>
            <a:r>
              <a:rPr lang="en-US" dirty="0"/>
              <a:t>food</a:t>
            </a:r>
          </a:p>
          <a:p>
            <a:pPr marL="171707" indent="-171707">
              <a:buFont typeface="Arial" panose="020B0604020202020204" pitchFamily="34" charset="0"/>
              <a:buChar char="•"/>
            </a:pPr>
            <a:r>
              <a:rPr lang="en-US" dirty="0"/>
              <a:t>Insurance problems are common. Patients may not have insurance, the insurance they</a:t>
            </a:r>
            <a:r>
              <a:rPr lang="en-US" baseline="0" dirty="0"/>
              <a:t> have may not cover what they need or they may have a problem with a claim. Navigators can be very helpful in getting claims paid that are initially denied by the insurance company.</a:t>
            </a:r>
          </a:p>
          <a:p>
            <a:pPr marL="171707" indent="-171707">
              <a:buFont typeface="Arial" panose="020B0604020202020204" pitchFamily="34" charset="0"/>
              <a:buChar char="•"/>
            </a:pPr>
            <a:r>
              <a:rPr lang="en-US" dirty="0"/>
              <a:t>Some patients</a:t>
            </a:r>
            <a:r>
              <a:rPr lang="en-US" baseline="0" dirty="0"/>
              <a:t> may not have stable housing</a:t>
            </a:r>
          </a:p>
          <a:p>
            <a:pPr marL="171707" indent="-171707">
              <a:buFont typeface="Arial" panose="020B0604020202020204" pitchFamily="34" charset="0"/>
              <a:buChar char="•"/>
            </a:pPr>
            <a:r>
              <a:rPr lang="en-US" dirty="0"/>
              <a:t>And immigration status may be a barrier that prevents some patients from getting</a:t>
            </a:r>
            <a:r>
              <a:rPr lang="en-US" baseline="0" dirty="0"/>
              <a:t> screening or care</a:t>
            </a:r>
            <a:endParaRPr 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22</a:t>
            </a:fld>
            <a:endParaRPr lang="en-US"/>
          </a:p>
        </p:txBody>
      </p:sp>
    </p:spTree>
    <p:extLst>
      <p:ext uri="{BB962C8B-B14F-4D97-AF65-F5344CB8AC3E}">
        <p14:creationId xmlns:p14="http://schemas.microsoft.com/office/powerpoint/2010/main" val="14069084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Personal barriers are another</a:t>
            </a:r>
            <a:r>
              <a:rPr lang="en-US" baseline="0" dirty="0"/>
              <a:t> type of barrier that a patient may experience. These obstacles may arise from a patients’ emotions, values, beliefs and/or culture. They include:</a:t>
            </a:r>
          </a:p>
          <a:p>
            <a:pPr marL="171707" indent="-171707">
              <a:buFont typeface="Arial" panose="020B0604020202020204" pitchFamily="34" charset="0"/>
              <a:buChar char="•"/>
            </a:pPr>
            <a:r>
              <a:rPr lang="en-US" dirty="0"/>
              <a:t>Lack of knowledge about</a:t>
            </a:r>
            <a:r>
              <a:rPr lang="en-US" baseline="0" dirty="0"/>
              <a:t> health and health care</a:t>
            </a:r>
          </a:p>
          <a:p>
            <a:pPr marL="171707" indent="-171707">
              <a:buFont typeface="Arial" panose="020B0604020202020204" pitchFamily="34" charset="0"/>
              <a:buChar char="•"/>
            </a:pPr>
            <a:r>
              <a:rPr lang="en-US" dirty="0"/>
              <a:t>Mistrust of providers</a:t>
            </a:r>
          </a:p>
          <a:p>
            <a:pPr marL="171707" indent="-171707">
              <a:buFont typeface="Arial" panose="020B0604020202020204" pitchFamily="34" charset="0"/>
              <a:buChar char="•"/>
            </a:pPr>
            <a:r>
              <a:rPr lang="en-US" dirty="0"/>
              <a:t>Low priority placed on health, and</a:t>
            </a:r>
          </a:p>
          <a:p>
            <a:pPr marL="171707" indent="-171707" defTabSz="915772">
              <a:buFont typeface="Arial" panose="020B0604020202020204" pitchFamily="34" charset="0"/>
              <a:buChar char="•"/>
              <a:defRPr/>
            </a:pPr>
            <a:r>
              <a:rPr lang="en-US" dirty="0"/>
              <a:t>Belief in health myths. For example, some</a:t>
            </a:r>
            <a:r>
              <a:rPr lang="en-US" baseline="0" dirty="0"/>
              <a:t> communities believe that hospitals are places where people die and avoid getting necessary care. If a large number of individuals do not go to the hospital at the earliest presence of symptoms for their cancer because of this myth, when they do go to the hospital with advanced cancer, they have less chance of survival. This may reinforce the myth that hospitals are places where people die. </a:t>
            </a:r>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23</a:t>
            </a:fld>
            <a:endParaRPr lang="en-US"/>
          </a:p>
        </p:txBody>
      </p:sp>
    </p:spTree>
    <p:extLst>
      <p:ext uri="{BB962C8B-B14F-4D97-AF65-F5344CB8AC3E}">
        <p14:creationId xmlns:p14="http://schemas.microsoft.com/office/powerpoint/2010/main" val="13991943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System barriers can result from inefficiencies</a:t>
            </a:r>
            <a:r>
              <a:rPr lang="en-US" baseline="0" dirty="0"/>
              <a:t> within the </a:t>
            </a:r>
            <a:r>
              <a:rPr lang="en-US" dirty="0"/>
              <a:t>healthcare</a:t>
            </a:r>
            <a:r>
              <a:rPr lang="en-US" baseline="0" dirty="0"/>
              <a:t> setting. Some examples of these types of barriers are: </a:t>
            </a:r>
          </a:p>
          <a:p>
            <a:pPr marL="171707" indent="-171707">
              <a:buFont typeface="Arial" panose="020B0604020202020204" pitchFamily="34" charset="0"/>
              <a:buChar char="•"/>
            </a:pPr>
            <a:r>
              <a:rPr lang="en-US" dirty="0"/>
              <a:t>Lack of interpreters</a:t>
            </a:r>
          </a:p>
          <a:p>
            <a:pPr marL="171707" indent="-171707">
              <a:buFont typeface="Arial" panose="020B0604020202020204" pitchFamily="34" charset="0"/>
              <a:buChar char="•"/>
            </a:pPr>
            <a:r>
              <a:rPr lang="en-US" dirty="0"/>
              <a:t>Long wait times</a:t>
            </a:r>
          </a:p>
          <a:p>
            <a:pPr marL="171707" indent="-171707">
              <a:buFont typeface="Arial" panose="020B0604020202020204" pitchFamily="34" charset="0"/>
              <a:buChar char="•"/>
            </a:pPr>
            <a:r>
              <a:rPr lang="en-US" dirty="0"/>
              <a:t>Lack of appropriate providers</a:t>
            </a:r>
          </a:p>
          <a:p>
            <a:pPr marL="171707" indent="-171707">
              <a:buFont typeface="Arial" panose="020B0604020202020204" pitchFamily="34" charset="0"/>
              <a:buChar char="•"/>
            </a:pPr>
            <a:r>
              <a:rPr lang="en-US" dirty="0"/>
              <a:t>Inconvenient appointment times</a:t>
            </a:r>
          </a:p>
        </p:txBody>
      </p:sp>
      <p:sp>
        <p:nvSpPr>
          <p:cNvPr id="4" name="Slide Number Placeholder 3"/>
          <p:cNvSpPr>
            <a:spLocks noGrp="1"/>
          </p:cNvSpPr>
          <p:nvPr>
            <p:ph type="sldNum" sz="quarter" idx="10"/>
          </p:nvPr>
        </p:nvSpPr>
        <p:spPr/>
        <p:txBody>
          <a:bodyPr/>
          <a:lstStyle/>
          <a:p>
            <a:fld id="{C86F15E9-0BE7-4FE3-9441-9D32F4679029}" type="slidenum">
              <a:rPr lang="en-US" smtClean="0"/>
              <a:pPr/>
              <a:t>24</a:t>
            </a:fld>
            <a:endParaRPr lang="en-US"/>
          </a:p>
        </p:txBody>
      </p:sp>
    </p:spTree>
    <p:extLst>
      <p:ext uri="{BB962C8B-B14F-4D97-AF65-F5344CB8AC3E}">
        <p14:creationId xmlns:p14="http://schemas.microsoft.com/office/powerpoint/2010/main" val="20015124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Some barriers stem from providers and may lead to poor communication between the patient and the care team. Such barriers may included: </a:t>
            </a:r>
          </a:p>
          <a:p>
            <a:pPr marL="171707" indent="-171707">
              <a:buFont typeface="Arial" panose="020B0604020202020204" pitchFamily="34" charset="0"/>
              <a:buChar char="•"/>
            </a:pPr>
            <a:r>
              <a:rPr lang="en-US" dirty="0"/>
              <a:t>Biases in medical recommendations, such as offering clinical trials to more white patients than minority patients</a:t>
            </a:r>
            <a:endParaRPr lang="en-US" b="1" dirty="0"/>
          </a:p>
          <a:p>
            <a:pPr marL="171707" indent="-171707">
              <a:buFont typeface="Arial" panose="020B0604020202020204" pitchFamily="34" charset="0"/>
              <a:buChar char="•"/>
            </a:pPr>
            <a:r>
              <a:rPr lang="en-US" dirty="0"/>
              <a:t>Poor communication with patients with low-literacy</a:t>
            </a:r>
          </a:p>
          <a:p>
            <a:pPr marL="171707" indent="-171707">
              <a:buFont typeface="Arial" panose="020B0604020202020204" pitchFamily="34" charset="0"/>
              <a:buChar char="•"/>
            </a:pPr>
            <a:r>
              <a:rPr lang="en-US" dirty="0"/>
              <a:t>Poor communication with limited English-proficient patients</a:t>
            </a:r>
          </a:p>
          <a:p>
            <a:pPr marL="171707" indent="-171707">
              <a:buFont typeface="Arial" panose="020B0604020202020204" pitchFamily="34" charset="0"/>
              <a:buChar char="•"/>
            </a:pPr>
            <a:r>
              <a:rPr lang="en-US" dirty="0"/>
              <a:t>Cultural dissonance</a:t>
            </a:r>
            <a:r>
              <a:rPr lang="en-US" b="0" dirty="0"/>
              <a:t>,</a:t>
            </a:r>
            <a:r>
              <a:rPr lang="en-US" b="0" baseline="0" dirty="0"/>
              <a:t> which is discomfort from differences between cultural expectations and reality, such as when someone from a culture that uses traditional healers feels uncomfortable at an institution that does not mention healers as part of treatment</a:t>
            </a:r>
            <a:endParaRPr lang="en-US" b="1"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25</a:t>
            </a:fld>
            <a:endParaRPr lang="en-US"/>
          </a:p>
        </p:txBody>
      </p:sp>
    </p:spTree>
    <p:extLst>
      <p:ext uri="{BB962C8B-B14F-4D97-AF65-F5344CB8AC3E}">
        <p14:creationId xmlns:p14="http://schemas.microsoft.com/office/powerpoint/2010/main" val="37269864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Psychosocial barriers also</a:t>
            </a:r>
            <a:r>
              <a:rPr lang="en-US" baseline="0" dirty="0"/>
              <a:t> exist. Some patients may experience</a:t>
            </a:r>
            <a:endParaRPr lang="en-US" dirty="0"/>
          </a:p>
          <a:p>
            <a:pPr marL="171707" indent="-171707">
              <a:buFont typeface="Arial" panose="020B0604020202020204" pitchFamily="34" charset="0"/>
              <a:buChar char="•"/>
            </a:pPr>
            <a:r>
              <a:rPr lang="en-US" dirty="0"/>
              <a:t>Anxiety and depression</a:t>
            </a:r>
          </a:p>
          <a:p>
            <a:pPr marL="171707" indent="-171707">
              <a:buFont typeface="Arial" panose="020B0604020202020204" pitchFamily="34" charset="0"/>
              <a:buChar char="•"/>
            </a:pPr>
            <a:r>
              <a:rPr lang="en-US" dirty="0"/>
              <a:t>Changes in relationships and roles in family</a:t>
            </a:r>
          </a:p>
          <a:p>
            <a:pPr marL="171707" indent="-171707">
              <a:buFont typeface="Arial" panose="020B0604020202020204" pitchFamily="34" charset="0"/>
              <a:buChar char="•"/>
            </a:pPr>
            <a:r>
              <a:rPr lang="en-US" dirty="0"/>
              <a:t>Family and social support challenges, such as divorce or lack of support</a:t>
            </a:r>
          </a:p>
          <a:p>
            <a:pPr marL="171707" indent="-171707">
              <a:buFont typeface="Arial" panose="020B0604020202020204" pitchFamily="34" charset="0"/>
              <a:buChar char="•"/>
            </a:pPr>
            <a:r>
              <a:rPr lang="en-US" dirty="0"/>
              <a:t>Stigma, fear</a:t>
            </a:r>
            <a:r>
              <a:rPr lang="en-US" baseline="0" dirty="0"/>
              <a:t> and</a:t>
            </a:r>
            <a:r>
              <a:rPr lang="en-US" dirty="0"/>
              <a:t> social isolation or </a:t>
            </a:r>
          </a:p>
          <a:p>
            <a:pPr marL="171707" indent="-171707">
              <a:buFont typeface="Arial" panose="020B0604020202020204" pitchFamily="34" charset="0"/>
              <a:buChar char="•"/>
            </a:pPr>
            <a:r>
              <a:rPr lang="en-US" dirty="0"/>
              <a:t>Mental health challenges</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26</a:t>
            </a:fld>
            <a:endParaRPr lang="en-US"/>
          </a:p>
        </p:txBody>
      </p:sp>
    </p:spTree>
    <p:extLst>
      <p:ext uri="{BB962C8B-B14F-4D97-AF65-F5344CB8AC3E}">
        <p14:creationId xmlns:p14="http://schemas.microsoft.com/office/powerpoint/2010/main" val="5606942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772">
              <a:defRPr/>
            </a:pPr>
            <a:r>
              <a:rPr lang="en-US" dirty="0"/>
              <a:t>Another way of thinking about your duties as a navigator</a:t>
            </a:r>
            <a:r>
              <a:rPr lang="en-US" baseline="0" dirty="0"/>
              <a:t> is to think about what actions you take to help patients, or “tasks”, and what ways you interact with others to eventually complete those, or how you “network”.</a:t>
            </a:r>
            <a:endParaRPr 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27</a:t>
            </a:fld>
            <a:endParaRPr lang="en-US"/>
          </a:p>
        </p:txBody>
      </p:sp>
    </p:spTree>
    <p:extLst>
      <p:ext uri="{BB962C8B-B14F-4D97-AF65-F5344CB8AC3E}">
        <p14:creationId xmlns:p14="http://schemas.microsoft.com/office/powerpoint/2010/main" val="268243840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Navigator tasks can be categorized as navigating, facilitating, maintaining systems, documenting activities, and receiving information or other. Let's walk through each one.</a:t>
            </a:r>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28</a:t>
            </a:fld>
            <a:endParaRPr lang="en-US"/>
          </a:p>
        </p:txBody>
      </p:sp>
    </p:spTree>
    <p:extLst>
      <p:ext uri="{BB962C8B-B14F-4D97-AF65-F5344CB8AC3E}">
        <p14:creationId xmlns:p14="http://schemas.microsoft.com/office/powerpoint/2010/main" val="4452035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772">
              <a:defRPr/>
            </a:pPr>
            <a:r>
              <a:rPr lang="en-US" dirty="0"/>
              <a:t>Your navigating</a:t>
            </a:r>
            <a:r>
              <a:rPr lang="en-US" baseline="0" dirty="0"/>
              <a:t> tasks are those that specifically involve identifying and addressing barriers with patients. Such tasks may include explaining, like explaining health insurance. You will ask questions, such as “what barriers make it difficult to attend appointments or adhere to the treatment plan?” Navigators engage in active listening. This means you should listen attentively to the patient as they discuss their fears or goals. Finally, navigators coach the patient to be involved in their treatment and decision making. A form of coaching is when you discuss questions with patients to help them prepare for appointments. </a:t>
            </a:r>
            <a:endParaRPr 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29</a:t>
            </a:fld>
            <a:endParaRPr lang="en-US"/>
          </a:p>
        </p:txBody>
      </p:sp>
    </p:spTree>
    <p:extLst>
      <p:ext uri="{BB962C8B-B14F-4D97-AF65-F5344CB8AC3E}">
        <p14:creationId xmlns:p14="http://schemas.microsoft.com/office/powerpoint/2010/main" val="17403136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r>
              <a:rPr lang="en-US" dirty="0"/>
              <a:t>This lesson covers the following Core Competencies for Patient Navigators:</a:t>
            </a:r>
          </a:p>
          <a:p>
            <a:endParaRPr lang="en-US" dirty="0"/>
          </a:p>
          <a:p>
            <a:r>
              <a:rPr lang="en-US" dirty="0"/>
              <a:t>5.4 Demonstrate responsiveness to patient needs within scope of practice and professional boundaries</a:t>
            </a:r>
          </a:p>
          <a:p>
            <a:pPr>
              <a:spcBef>
                <a:spcPts val="1002"/>
              </a:spcBef>
              <a:spcAft>
                <a:spcPts val="1002"/>
              </a:spcAft>
            </a:pPr>
            <a:endParaRPr lang="en-US" dirty="0"/>
          </a:p>
          <a:p>
            <a:pPr>
              <a:spcBef>
                <a:spcPts val="1002"/>
              </a:spcBef>
              <a:spcAft>
                <a:spcPts val="1002"/>
              </a:spcAft>
            </a:pPr>
            <a:r>
              <a:rPr lang="en-US" dirty="0"/>
              <a:t>6.1 Support a smooth transition of patients across screening, diagnosis, active treatment, survivorship and/or end-of-life care, working with the patient’s clinical team</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3</a:t>
            </a:fld>
            <a:endParaRPr lang="en-US"/>
          </a:p>
        </p:txBody>
      </p:sp>
    </p:spTree>
    <p:extLst>
      <p:ext uri="{BB962C8B-B14F-4D97-AF65-F5344CB8AC3E}">
        <p14:creationId xmlns:p14="http://schemas.microsoft.com/office/powerpoint/2010/main" val="266607902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next category</a:t>
            </a:r>
            <a:r>
              <a:rPr lang="en-US" baseline="0" dirty="0"/>
              <a:t> of tasks, facilitating tasks, encompass activities completed for the patient. These include:</a:t>
            </a:r>
          </a:p>
          <a:p>
            <a:r>
              <a:rPr lang="en-US" baseline="0" dirty="0"/>
              <a:t> </a:t>
            </a:r>
          </a:p>
          <a:p>
            <a:pPr marL="171707" indent="-171707">
              <a:buFont typeface="Arial" panose="020B0604020202020204" pitchFamily="34" charset="0"/>
              <a:buChar char="•"/>
            </a:pPr>
            <a:r>
              <a:rPr lang="en-US" baseline="0" dirty="0"/>
              <a:t>Finding patients who need navigation to follow up and ensure they are adhering to treatment, and finding those lost to treatment</a:t>
            </a:r>
          </a:p>
          <a:p>
            <a:pPr marL="171707" indent="-171707">
              <a:buFont typeface="Arial" panose="020B0604020202020204" pitchFamily="34" charset="0"/>
              <a:buChar char="•"/>
            </a:pPr>
            <a:r>
              <a:rPr lang="en-US" baseline="0" dirty="0"/>
              <a:t>Coordinating team communication by updating members of the health care team on patient concerns</a:t>
            </a:r>
          </a:p>
          <a:p>
            <a:pPr marL="171707" indent="-171707">
              <a:buFont typeface="Arial" panose="020B0604020202020204" pitchFamily="34" charset="0"/>
              <a:buChar char="•"/>
            </a:pPr>
            <a:r>
              <a:rPr lang="en-US" baseline="0" dirty="0"/>
              <a:t>Integrating information through documentation and sharing with team, and</a:t>
            </a:r>
          </a:p>
          <a:p>
            <a:pPr marL="171707" indent="-171707">
              <a:buFont typeface="Arial" panose="020B0604020202020204" pitchFamily="34" charset="0"/>
              <a:buChar char="•"/>
            </a:pPr>
            <a:r>
              <a:rPr lang="en-US" baseline="0" dirty="0"/>
              <a:t>Collaborating by referring patients to appropriate members of the health care team to address their needs and concerns.</a:t>
            </a:r>
            <a:endParaRPr 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30</a:t>
            </a:fld>
            <a:endParaRPr lang="en-US"/>
          </a:p>
        </p:txBody>
      </p:sp>
    </p:spTree>
    <p:extLst>
      <p:ext uri="{BB962C8B-B14F-4D97-AF65-F5344CB8AC3E}">
        <p14:creationId xmlns:p14="http://schemas.microsoft.com/office/powerpoint/2010/main" val="14695838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Maintaining systems are tasks</a:t>
            </a:r>
            <a:r>
              <a:rPr lang="en-US" baseline="0" dirty="0"/>
              <a:t> that you complete that benefit all of the patients you assist. These include:</a:t>
            </a:r>
          </a:p>
          <a:p>
            <a:endParaRPr lang="en-US" baseline="0" dirty="0"/>
          </a:p>
          <a:p>
            <a:pPr>
              <a:buFont typeface="Arial" pitchFamily="34" charset="0"/>
              <a:buChar char="•"/>
            </a:pPr>
            <a:r>
              <a:rPr lang="en-US" b="0" i="0" u="none" strike="noStrike" baseline="0" dirty="0">
                <a:latin typeface="Times New Roman"/>
              </a:rPr>
              <a:t>Identifying potential patients who can benefit from navigation services</a:t>
            </a:r>
          </a:p>
          <a:p>
            <a:pPr>
              <a:buFont typeface="Arial" pitchFamily="34" charset="0"/>
              <a:buChar char="•"/>
            </a:pPr>
            <a:r>
              <a:rPr lang="en-US" b="0" i="0" u="none" strike="noStrike" baseline="0" dirty="0">
                <a:latin typeface="Times New Roman"/>
              </a:rPr>
              <a:t>Building networks and referral routines, which includes helping clinicians understand the navigator role and criteria for referral and</a:t>
            </a:r>
          </a:p>
          <a:p>
            <a:pPr>
              <a:buFont typeface="Arial" pitchFamily="34" charset="0"/>
              <a:buChar char="•"/>
            </a:pPr>
            <a:r>
              <a:rPr lang="en-US" b="0" i="0" u="none" strike="noStrike" baseline="0" dirty="0">
                <a:latin typeface="Times New Roman"/>
              </a:rPr>
              <a:t>Reviewing cases</a:t>
            </a:r>
          </a:p>
        </p:txBody>
      </p:sp>
      <p:sp>
        <p:nvSpPr>
          <p:cNvPr id="4" name="Slide Number Placeholder 3"/>
          <p:cNvSpPr>
            <a:spLocks noGrp="1"/>
          </p:cNvSpPr>
          <p:nvPr>
            <p:ph type="sldNum" sz="quarter" idx="10"/>
          </p:nvPr>
        </p:nvSpPr>
        <p:spPr/>
        <p:txBody>
          <a:bodyPr/>
          <a:lstStyle/>
          <a:p>
            <a:fld id="{C86F15E9-0BE7-4FE3-9441-9D32F4679029}" type="slidenum">
              <a:rPr lang="en-US" smtClean="0"/>
              <a:pPr/>
              <a:t>31</a:t>
            </a:fld>
            <a:endParaRPr lang="en-US"/>
          </a:p>
        </p:txBody>
      </p:sp>
    </p:spTree>
    <p:extLst>
      <p:ext uri="{BB962C8B-B14F-4D97-AF65-F5344CB8AC3E}">
        <p14:creationId xmlns:p14="http://schemas.microsoft.com/office/powerpoint/2010/main" val="4393522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772">
              <a:defRPr/>
            </a:pPr>
            <a:r>
              <a:rPr lang="en-US" dirty="0"/>
              <a:t>Documenting</a:t>
            </a:r>
            <a:r>
              <a:rPr lang="en-US" baseline="0" dirty="0"/>
              <a:t> navigation activities and receiving information is the fourth navigating task. Depending on your institution, this may include:</a:t>
            </a:r>
          </a:p>
          <a:p>
            <a:pPr marL="171707" indent="-171707" defTabSz="915772">
              <a:buFont typeface="Arial" panose="020B0604020202020204" pitchFamily="34" charset="0"/>
              <a:buChar char="•"/>
              <a:defRPr/>
            </a:pPr>
            <a:r>
              <a:rPr lang="en-US" baseline="0" dirty="0"/>
              <a:t>Charting to track navigation activities in the patient’s record or navigation software or tools.</a:t>
            </a:r>
          </a:p>
          <a:p>
            <a:pPr marL="171707" indent="-171707" defTabSz="915772">
              <a:buFont typeface="Arial" panose="020B0604020202020204" pitchFamily="34" charset="0"/>
              <a:buChar char="•"/>
              <a:defRPr/>
            </a:pPr>
            <a:endParaRPr lang="en-US" baseline="0" dirty="0"/>
          </a:p>
          <a:p>
            <a:pPr marL="0" indent="0" defTabSz="915772">
              <a:buFont typeface="Arial" panose="020B0604020202020204" pitchFamily="34" charset="0"/>
              <a:buNone/>
              <a:defRPr/>
            </a:pPr>
            <a:r>
              <a:rPr lang="en-US" baseline="0" dirty="0"/>
              <a:t>We will talk more about this in module 7. </a:t>
            </a:r>
          </a:p>
          <a:p>
            <a:pPr defTabSz="915772">
              <a:defRPr/>
            </a:pPr>
            <a:endParaRPr lang="en-US" dirty="0"/>
          </a:p>
          <a:p>
            <a:pPr defTabSz="915772">
              <a:defRPr/>
            </a:pPr>
            <a:r>
              <a:rPr lang="en-US" dirty="0"/>
              <a:t>The “other” category includes</a:t>
            </a:r>
            <a:r>
              <a:rPr lang="en-US" baseline="0" dirty="0"/>
              <a:t> tasks that may not be directly related to navigating a patient, but may be important in supporting your organization. Examples could be </a:t>
            </a:r>
          </a:p>
          <a:p>
            <a:pPr defTabSz="915772">
              <a:defRPr/>
            </a:pPr>
            <a:endParaRPr lang="en-US" baseline="0" dirty="0"/>
          </a:p>
          <a:p>
            <a:pPr marL="171707" indent="-171707" defTabSz="915772">
              <a:buFont typeface="Arial" panose="020B0604020202020204" pitchFamily="34" charset="0"/>
              <a:buChar char="•"/>
              <a:defRPr/>
            </a:pPr>
            <a:r>
              <a:rPr lang="en-US" baseline="0" dirty="0"/>
              <a:t>administrative duties to support research, such as collecting informed consent forms</a:t>
            </a:r>
          </a:p>
          <a:p>
            <a:pPr marL="171707" indent="-171707" defTabSz="915772">
              <a:buFont typeface="Arial" panose="020B0604020202020204" pitchFamily="34" charset="0"/>
              <a:buChar char="•"/>
              <a:defRPr/>
            </a:pPr>
            <a:r>
              <a:rPr lang="en-US" baseline="0" dirty="0"/>
              <a:t>helping to file papers or </a:t>
            </a:r>
          </a:p>
          <a:p>
            <a:pPr marL="171707" indent="-171707" defTabSz="915772">
              <a:buFont typeface="Arial" panose="020B0604020202020204" pitchFamily="34" charset="0"/>
              <a:buChar char="•"/>
              <a:defRPr/>
            </a:pPr>
            <a:r>
              <a:rPr lang="en-US" baseline="0" dirty="0"/>
              <a:t>supporting Nurse Navigators</a:t>
            </a:r>
          </a:p>
          <a:p>
            <a:pPr marL="171707" indent="-171707" defTabSz="915772">
              <a:buFont typeface="Arial" panose="020B0604020202020204" pitchFamily="34" charset="0"/>
              <a:buChar char="•"/>
              <a:defRPr/>
            </a:pPr>
            <a:endParaRPr lang="en-US" baseline="0" dirty="0"/>
          </a:p>
          <a:p>
            <a:pPr defTabSz="915772">
              <a:defRPr/>
            </a:pPr>
            <a:r>
              <a:rPr lang="en-US" baseline="0" dirty="0"/>
              <a:t>These duties can vary based on your skill, background and the needs of your organization. </a:t>
            </a:r>
            <a:endParaRPr 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32</a:t>
            </a:fld>
            <a:endParaRPr lang="en-US"/>
          </a:p>
        </p:txBody>
      </p:sp>
    </p:spTree>
    <p:extLst>
      <p:ext uri="{BB962C8B-B14F-4D97-AF65-F5344CB8AC3E}">
        <p14:creationId xmlns:p14="http://schemas.microsoft.com/office/powerpoint/2010/main" val="341296520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Network duties</a:t>
            </a:r>
            <a:r>
              <a:rPr lang="en-US" baseline="0" dirty="0"/>
              <a:t> of navigators include:</a:t>
            </a:r>
          </a:p>
          <a:p>
            <a:endParaRPr lang="en-US" baseline="0" dirty="0"/>
          </a:p>
          <a:p>
            <a:pPr marL="171707" indent="-171707">
              <a:buFont typeface="Arial" panose="020B0604020202020204" pitchFamily="34" charset="0"/>
              <a:buChar char="•"/>
            </a:pPr>
            <a:r>
              <a:rPr lang="en-US" baseline="0" dirty="0"/>
              <a:t>Your patient interactions, or your communications with patients. These can be face-to-face or by phone call.</a:t>
            </a:r>
          </a:p>
          <a:p>
            <a:pPr marL="171707" indent="-171707">
              <a:buFont typeface="Arial" panose="020B0604020202020204" pitchFamily="34" charset="0"/>
              <a:buChar char="•"/>
            </a:pPr>
            <a:r>
              <a:rPr lang="en-US" baseline="0" dirty="0"/>
              <a:t>You will also interact with health care providers. You will need to communicate patient concerns with the health care team and establish procedures for referrals.</a:t>
            </a:r>
          </a:p>
          <a:p>
            <a:pPr marL="171707" indent="-171707">
              <a:buFont typeface="Arial" panose="020B0604020202020204" pitchFamily="34" charset="0"/>
              <a:buChar char="•"/>
            </a:pPr>
            <a:r>
              <a:rPr lang="en-US" baseline="0" dirty="0"/>
              <a:t>Your network activities will extend to non-clinical staff as well, such as receptionists or administrators. You may work with these professionals to facilitate financial paperwork or to schedule appointments.</a:t>
            </a:r>
          </a:p>
          <a:p>
            <a:pPr marL="171707" indent="-171707">
              <a:buFont typeface="Arial" panose="020B0604020202020204" pitchFamily="34" charset="0"/>
              <a:buChar char="•"/>
            </a:pPr>
            <a:r>
              <a:rPr lang="en-US" baseline="0" dirty="0"/>
              <a:t>To further address patient barriers, you may need to connect with formal support services such as social workers, certified medical interpreters or transportation staff, or with informal support sources like family or friends.</a:t>
            </a:r>
          </a:p>
          <a:p>
            <a:pPr marL="171707" indent="-171707">
              <a:buFont typeface="Arial" panose="020B0604020202020204" pitchFamily="34" charset="0"/>
              <a:buChar char="•"/>
            </a:pPr>
            <a:r>
              <a:rPr lang="en-US" baseline="0" dirty="0"/>
              <a:t>Finally, although documenting navigation activities has been covered as a navigator task, it is important to know that you also interact with paper or electronic medical records. You may need to consult these documents before determining the best course of action. </a:t>
            </a:r>
            <a:endParaRPr 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33</a:t>
            </a:fld>
            <a:endParaRPr lang="en-US"/>
          </a:p>
        </p:txBody>
      </p:sp>
    </p:spTree>
    <p:extLst>
      <p:ext uri="{BB962C8B-B14F-4D97-AF65-F5344CB8AC3E}">
        <p14:creationId xmlns:p14="http://schemas.microsoft.com/office/powerpoint/2010/main" val="420089751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Patient</a:t>
            </a:r>
            <a:r>
              <a:rPr lang="en-US" baseline="0" dirty="0"/>
              <a:t> Navigator duties vary by institution and by patient population. Let’s look at one day in the life of Erika, a Patient Navigator that works with breast cancer patients before and after surgery.</a:t>
            </a:r>
          </a:p>
          <a:p>
            <a:endParaRPr lang="en-US" baseline="0" dirty="0"/>
          </a:p>
          <a:p>
            <a:r>
              <a:rPr lang="en-US" baseline="0" dirty="0"/>
              <a:t>Erika does a variety of activities every day. Let’s look at a few. </a:t>
            </a:r>
          </a:p>
          <a:p>
            <a:pPr rtl="0" eaLnBrk="1" fontAlgn="t" latinLnBrk="0" hangingPunct="1"/>
            <a:endParaRPr lang="en-US" dirty="0"/>
          </a:p>
          <a:p>
            <a:pPr defTabSz="915772">
              <a:defRPr/>
            </a:pPr>
            <a:endParaRPr 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34</a:t>
            </a:fld>
            <a:endParaRPr lang="en-US"/>
          </a:p>
        </p:txBody>
      </p:sp>
    </p:spTree>
    <p:extLst>
      <p:ext uri="{BB962C8B-B14F-4D97-AF65-F5344CB8AC3E}">
        <p14:creationId xmlns:p14="http://schemas.microsoft.com/office/powerpoint/2010/main" val="173205841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772">
              <a:defRPr/>
            </a:pPr>
            <a:r>
              <a:rPr lang="en-US" dirty="0"/>
              <a:t>Here are some more encounters with patients that may come up the same day. Notice that for clinical questions, Erika refers to a physician or nurse.</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35</a:t>
            </a:fld>
            <a:endParaRPr lang="en-US"/>
          </a:p>
        </p:txBody>
      </p:sp>
    </p:spTree>
    <p:extLst>
      <p:ext uri="{BB962C8B-B14F-4D97-AF65-F5344CB8AC3E}">
        <p14:creationId xmlns:p14="http://schemas.microsoft.com/office/powerpoint/2010/main" val="417739482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36</a:t>
            </a:fld>
            <a:endParaRPr lang="en-US"/>
          </a:p>
        </p:txBody>
      </p:sp>
    </p:spTree>
    <p:extLst>
      <p:ext uri="{BB962C8B-B14F-4D97-AF65-F5344CB8AC3E}">
        <p14:creationId xmlns:p14="http://schemas.microsoft.com/office/powerpoint/2010/main" val="392699147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772">
              <a:defRPr/>
            </a:pPr>
            <a:r>
              <a:rPr lang="en-US" sz="1200" kern="1200" dirty="0">
                <a:solidFill>
                  <a:schemeClr val="tx1"/>
                </a:solidFill>
                <a:effectLst/>
                <a:latin typeface="+mn-lt"/>
                <a:ea typeface="+mn-ea"/>
                <a:cs typeface="+mn-cs"/>
              </a:rPr>
              <a:t>Here you can see the navigator is critical and making sure that patients get timely care for making a connection between physicians before one of them goes on vacation, so following up on necessary referrals and helping patients understand how to schedule appointments.</a:t>
            </a:r>
            <a:endParaRPr lang="en-US" dirty="0"/>
          </a:p>
          <a:p>
            <a:pPr defTabSz="915772">
              <a:defRPr/>
            </a:pPr>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37</a:t>
            </a:fld>
            <a:endParaRPr lang="en-US"/>
          </a:p>
        </p:txBody>
      </p:sp>
    </p:spTree>
    <p:extLst>
      <p:ext uri="{BB962C8B-B14F-4D97-AF65-F5344CB8AC3E}">
        <p14:creationId xmlns:p14="http://schemas.microsoft.com/office/powerpoint/2010/main" val="177049731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Navigator can also help connect patients to those who have gone through what they are about to go through with the permission of both patients of course. </a:t>
            </a:r>
            <a:endParaRPr 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38</a:t>
            </a:fld>
            <a:endParaRPr lang="en-US"/>
          </a:p>
        </p:txBody>
      </p:sp>
    </p:spTree>
    <p:extLst>
      <p:ext uri="{BB962C8B-B14F-4D97-AF65-F5344CB8AC3E}">
        <p14:creationId xmlns:p14="http://schemas.microsoft.com/office/powerpoint/2010/main" val="254009366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how do you know what to do as a patient navigator? This framework – called the 5 A’s can help you. The 5 A’s is</a:t>
            </a:r>
            <a:r>
              <a:rPr lang="en-US" baseline="0" dirty="0"/>
              <a:t> a model developed by the National Cancer Institute to help people quit smoking. But you can use it for navigating patients, too. We’ll introduce the As now and walk through them in the next lesson. We’ve included them here because they are core strategies for patient navigators to best help patients. </a:t>
            </a:r>
          </a:p>
          <a:p>
            <a:endParaRPr lang="en-US" baseline="0" dirty="0"/>
          </a:p>
          <a:p>
            <a:r>
              <a:rPr lang="en-US" dirty="0"/>
              <a:t>Ask – Ask the patient questions so you can understand what challenges they</a:t>
            </a:r>
            <a:r>
              <a:rPr lang="en-US" baseline="0" dirty="0"/>
              <a:t> are facing and their perceptions</a:t>
            </a:r>
            <a:endParaRPr lang="en-US" dirty="0"/>
          </a:p>
          <a:p>
            <a:r>
              <a:rPr lang="en-US" dirty="0"/>
              <a:t>Assess – Assess the patient’s needs, goals and abilities</a:t>
            </a:r>
            <a:r>
              <a:rPr lang="en-US" baseline="0" dirty="0"/>
              <a:t> </a:t>
            </a:r>
            <a:endParaRPr lang="en-US" dirty="0"/>
          </a:p>
          <a:p>
            <a:r>
              <a:rPr lang="en-US" dirty="0"/>
              <a:t>Advise – Advise the patient on developing a plan</a:t>
            </a:r>
          </a:p>
          <a:p>
            <a:r>
              <a:rPr lang="en-US" dirty="0"/>
              <a:t>Assist – Assist patients in removing barriers and implementing the plan and </a:t>
            </a:r>
          </a:p>
          <a:p>
            <a:r>
              <a:rPr lang="en-US" dirty="0"/>
              <a:t>Arrange – Arrange to follow up with the patient</a:t>
            </a:r>
          </a:p>
          <a:p>
            <a:endParaRPr 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39</a:t>
            </a:fld>
            <a:endParaRPr lang="en-US"/>
          </a:p>
        </p:txBody>
      </p:sp>
    </p:spTree>
    <p:extLst>
      <p:ext uri="{BB962C8B-B14F-4D97-AF65-F5344CB8AC3E}">
        <p14:creationId xmlns:p14="http://schemas.microsoft.com/office/powerpoint/2010/main" val="18591874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completing this section of the lesson, you will be able to:</a:t>
            </a:r>
          </a:p>
          <a:p>
            <a:endParaRPr lang="en-US" dirty="0"/>
          </a:p>
          <a:p>
            <a:r>
              <a:rPr lang="en-US" dirty="0"/>
              <a:t>Describe the role of the patient navigator</a:t>
            </a:r>
          </a:p>
          <a:p>
            <a:r>
              <a:rPr lang="en-US" dirty="0"/>
              <a:t>Compare and contrast roles across patient navigator types</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4</a:t>
            </a:fld>
            <a:endParaRPr lang="en-US"/>
          </a:p>
        </p:txBody>
      </p:sp>
    </p:spTree>
    <p:extLst>
      <p:ext uri="{BB962C8B-B14F-4D97-AF65-F5344CB8AC3E}">
        <p14:creationId xmlns:p14="http://schemas.microsoft.com/office/powerpoint/2010/main" val="381204935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lesson you learned to:</a:t>
            </a:r>
          </a:p>
          <a:p>
            <a:pPr marL="171707" indent="-171707">
              <a:buFont typeface="Arial" panose="020B0604020202020204" pitchFamily="34" charset="0"/>
              <a:buChar char="•"/>
            </a:pPr>
            <a:r>
              <a:rPr lang="en-US" dirty="0"/>
              <a:t>Describe the role of the patient navigator</a:t>
            </a:r>
          </a:p>
          <a:p>
            <a:pPr marL="171707" indent="-171707">
              <a:buFont typeface="Arial" panose="020B0604020202020204" pitchFamily="34" charset="0"/>
              <a:buChar char="•"/>
            </a:pPr>
            <a:r>
              <a:rPr lang="en-US" dirty="0"/>
              <a:t>Compare and contrast roles across patient navigator types</a:t>
            </a:r>
          </a:p>
          <a:p>
            <a:pPr marL="171707" indent="-171707">
              <a:buFont typeface="Arial" panose="020B0604020202020204" pitchFamily="34" charset="0"/>
              <a:buChar char="•"/>
            </a:pPr>
            <a:endParaRPr lang="en-US"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chemeClr val="tx1"/>
                </a:solidFill>
                <a:effectLst/>
                <a:latin typeface="+mn-lt"/>
                <a:ea typeface="+mn-ea"/>
                <a:cs typeface="+mn-cs"/>
              </a:rPr>
              <a:t>In the resources section you will see an example of a patient navigator job description. Feel free to use or refer to that when creating job descriptions at your own institution. </a:t>
            </a:r>
            <a:endParaRPr lang="en-US" dirty="0">
              <a:effectLst/>
            </a:endParaRPr>
          </a:p>
          <a:p>
            <a:pPr marL="0" indent="0">
              <a:buFont typeface="Arial" panose="020B0604020202020204" pitchFamily="34" charset="0"/>
              <a:buNone/>
            </a:pP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40</a:t>
            </a:fld>
            <a:endParaRPr lang="en-US"/>
          </a:p>
        </p:txBody>
      </p:sp>
    </p:spTree>
    <p:extLst>
      <p:ext uri="{BB962C8B-B14F-4D97-AF65-F5344CB8AC3E}">
        <p14:creationId xmlns:p14="http://schemas.microsoft.com/office/powerpoint/2010/main" val="39967831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772">
              <a:defRPr/>
            </a:pPr>
            <a:r>
              <a:rPr lang="en-US" dirty="0"/>
              <a:t>There are many functions that you may have</a:t>
            </a:r>
            <a:r>
              <a:rPr lang="en-US" baseline="0" dirty="0"/>
              <a:t> </a:t>
            </a:r>
            <a:r>
              <a:rPr lang="en-US" dirty="0"/>
              <a:t>as a patient navigator. Here are the main functions</a:t>
            </a:r>
            <a:r>
              <a:rPr lang="en-US" baseline="0" dirty="0"/>
              <a:t> that have been identified. We will walk through each one now, highlighting how the functions of a navigator are similar to and different from community health workers, nurse navigators or social workers. </a:t>
            </a:r>
            <a:endParaRPr 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5</a:t>
            </a:fld>
            <a:endParaRPr lang="en-US"/>
          </a:p>
        </p:txBody>
      </p:sp>
    </p:spTree>
    <p:extLst>
      <p:ext uri="{BB962C8B-B14F-4D97-AF65-F5344CB8AC3E}">
        <p14:creationId xmlns:p14="http://schemas.microsoft.com/office/powerpoint/2010/main" val="23452869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772">
              <a:defRPr/>
            </a:pPr>
            <a:r>
              <a:rPr lang="en-US" dirty="0"/>
              <a:t>Professional Roles and Responsibilities is the first functional area you saw highlighted on the previous slide. This refers to the knowledge and skills needed to do job-related duties and tasks, including understanding scope of practice, supporting evaluation efforts and identifying and exercising self-care strategies.</a:t>
            </a:r>
            <a:r>
              <a:rPr lang="en-US" i="1" dirty="0"/>
              <a:t> </a:t>
            </a:r>
            <a:r>
              <a:rPr lang="en-US" dirty="0"/>
              <a:t>It also includes organizational skills, office skills, interpersonal skills, time management, problem solving, multitasking and critical thinking.</a:t>
            </a:r>
          </a:p>
          <a:p>
            <a:pPr defTabSz="915772">
              <a:defRPr/>
            </a:pPr>
            <a:endParaRPr lang="en-US" dirty="0"/>
          </a:p>
          <a:p>
            <a:pPr defTabSz="915772">
              <a:defRPr/>
            </a:pPr>
            <a:r>
              <a:rPr lang="en-US" dirty="0"/>
              <a:t>It is important for all health care professionals to understand and remain within their scope of practice. This means that there are some things you can do as a navigator and other things that you should not do, because clinical training or other training is required. Remaining within your scope of practice protects you and the patient. It also protects the institution, since there may be liability risks if you perform duties that someone with a clinical license is required to perform. </a:t>
            </a:r>
            <a:r>
              <a:rPr lang="en-US" sz="1200" kern="1200" dirty="0">
                <a:solidFill>
                  <a:schemeClr val="tx1"/>
                </a:solidFill>
                <a:effectLst/>
                <a:latin typeface="+mn-lt"/>
                <a:ea typeface="+mn-ea"/>
                <a:cs typeface="+mn-cs"/>
              </a:rPr>
              <a:t>We will talk more about scope of practice in module six.</a:t>
            </a:r>
            <a:endParaRPr lang="en-US" dirty="0"/>
          </a:p>
          <a:p>
            <a:pPr defTabSz="915772">
              <a:defRPr/>
            </a:pPr>
            <a:endParaRPr lang="en-US" dirty="0"/>
          </a:p>
          <a:p>
            <a:r>
              <a:rPr lang="en-US" dirty="0"/>
              <a:t>Here you see a summary of knowledge and</a:t>
            </a:r>
            <a:r>
              <a:rPr lang="en-US" baseline="0" dirty="0"/>
              <a:t> roles for community health workers, patient navigators and clinically-licensed navigators such as nurse navigators or social workers. Each of these navigator types needs a general knowledge of health issues, but community health workers might have a broader knowledge base while patient navigators have knowledge more focused on a specific disease—like cancer. Nurse navigators need knowledge of clinical impacts of the disease and treatments, including symptom management. Social workers need to know potential psychosocial impacts of the disease on patients. Psychosocial means emotional and social issues that impact a patient such as financial concerns that cause stress or family issues that increase anxiety. Nurse navigators and social workers also must have a clinical license that means they are allowed to do clinical duties.</a:t>
            </a:r>
          </a:p>
          <a:p>
            <a:endParaRPr lang="en-US" baseline="0" dirty="0"/>
          </a:p>
          <a:p>
            <a:r>
              <a:rPr lang="en-US" dirty="0"/>
              <a:t>All of these</a:t>
            </a:r>
            <a:r>
              <a:rPr lang="en-US" baseline="0" dirty="0"/>
              <a:t> navigator types should document their encounters with patients.</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6</a:t>
            </a:fld>
            <a:endParaRPr lang="en-US"/>
          </a:p>
        </p:txBody>
      </p:sp>
    </p:spTree>
    <p:extLst>
      <p:ext uri="{BB962C8B-B14F-4D97-AF65-F5344CB8AC3E}">
        <p14:creationId xmlns:p14="http://schemas.microsoft.com/office/powerpoint/2010/main" val="1223647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core function that all navigators have in common is addressing barriers to care to reduce health disparities. </a:t>
            </a:r>
          </a:p>
          <a:p>
            <a:endParaRPr lang="en-US" dirty="0"/>
          </a:p>
          <a:p>
            <a:r>
              <a:rPr lang="en-US" sz="1200" kern="1200" dirty="0">
                <a:solidFill>
                  <a:schemeClr val="tx1"/>
                </a:solidFill>
                <a:effectLst/>
                <a:latin typeface="+mn-lt"/>
                <a:ea typeface="+mn-ea"/>
                <a:cs typeface="+mn-cs"/>
              </a:rPr>
              <a:t>Barriers to care and/or health disparities refers to identifying and addressing barriers to care and reducing health disparities as defined by age, disability, education, ethnicity, gender, sexual identification, geographic location, income, or race and populations that often bear a greater burden of disease than the general population. </a:t>
            </a:r>
          </a:p>
          <a:p>
            <a:endParaRPr lang="en-US" dirty="0">
              <a:effectLst/>
            </a:endParaRPr>
          </a:p>
          <a:p>
            <a:r>
              <a:rPr lang="en-US" sz="1200" kern="1200" dirty="0">
                <a:solidFill>
                  <a:schemeClr val="tx1"/>
                </a:solidFill>
                <a:effectLst/>
                <a:latin typeface="+mn-lt"/>
                <a:ea typeface="+mn-ea"/>
                <a:cs typeface="+mn-cs"/>
              </a:rPr>
              <a:t>We talked in greater detail about health disparities in module 2.</a:t>
            </a:r>
            <a:endParaRPr lang="en-US" dirty="0">
              <a:effectLst/>
            </a:endParaRPr>
          </a:p>
          <a:p>
            <a:r>
              <a:rPr lang="en-US" sz="1200" kern="1200" dirty="0">
                <a:solidFill>
                  <a:schemeClr val="tx1"/>
                </a:solidFill>
                <a:effectLst/>
                <a:latin typeface="+mn-lt"/>
                <a:ea typeface="+mn-ea"/>
                <a:cs typeface="+mn-cs"/>
              </a:rPr>
              <a:t>Community health workers might address barriers to accessing the health care system and focus on reducing health disparities in general. Patient navigators address structural, cultural, social, emotional, and administrative barriers to care. They focus on reducing health disparities in cancer for medically underserved patients and helping patients get timely access to care across the continuum.</a:t>
            </a:r>
          </a:p>
          <a:p>
            <a:endParaRPr lang="en-US" dirty="0">
              <a:effectLst/>
            </a:endParaRPr>
          </a:p>
          <a:p>
            <a:r>
              <a:rPr lang="en-US" sz="1200" kern="1200" dirty="0">
                <a:solidFill>
                  <a:schemeClr val="tx1"/>
                </a:solidFill>
                <a:effectLst/>
                <a:latin typeface="+mn-lt"/>
                <a:ea typeface="+mn-ea"/>
                <a:cs typeface="+mn-cs"/>
              </a:rPr>
              <a:t>Nurse and Social Work navigators address clinical and service delivery barriers to care. They make certain at-risk populations, which may be defined by individual need, how much care patients need based on their sickness, or high volume, get the care they need. </a:t>
            </a:r>
            <a:endParaRPr lang="en-US" dirty="0">
              <a:effectLst/>
            </a:endParaRPr>
          </a:p>
          <a:p>
            <a:r>
              <a:rPr lang="en-US" sz="1200" kern="1200" dirty="0">
                <a:solidFill>
                  <a:schemeClr val="tx1"/>
                </a:solidFill>
                <a:effectLst/>
                <a:latin typeface="+mn-lt"/>
                <a:ea typeface="+mn-ea"/>
                <a:cs typeface="+mn-cs"/>
              </a:rPr>
              <a:t> </a:t>
            </a:r>
            <a:endParaRPr lang="en-US" dirty="0">
              <a:effectLst/>
            </a:endParaRP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7</a:t>
            </a:fld>
            <a:endParaRPr lang="en-US"/>
          </a:p>
        </p:txBody>
      </p:sp>
    </p:spTree>
    <p:extLst>
      <p:ext uri="{BB962C8B-B14F-4D97-AF65-F5344CB8AC3E}">
        <p14:creationId xmlns:p14="http://schemas.microsoft.com/office/powerpoint/2010/main" val="1108021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772">
              <a:defRPr/>
            </a:pPr>
            <a:r>
              <a:rPr lang="en-US" dirty="0"/>
              <a:t>To address barriers to care, another important duty of a patient navigator is to find helpful resources and refer patients and caregivers to those resources. This might include referral to individuals--like a social worker or counselor--or to organizations—like the American Cancer Society or the Cancer Support Community. Patient navigators also connect patients to services in their local community. These might include social services, exercise classes, support groups or other programs.</a:t>
            </a:r>
          </a:p>
          <a:p>
            <a:endParaRPr lang="en-US" dirty="0"/>
          </a:p>
          <a:p>
            <a:r>
              <a:rPr lang="en-US" dirty="0"/>
              <a:t>While community health workers</a:t>
            </a:r>
            <a:r>
              <a:rPr lang="en-US" baseline="0" dirty="0"/>
              <a:t> provide referrals to evidence-based health promotion programs and assistance accessing health insurance, patient navigators may help with requests and follow-ups with specialists or supportive care based on a clinical referral. Sometimes navigators help with scheduling for these follow up appointments, but often this is the role of administrative staff. They might also provide assistance accessing health insurance, copay programs, patient assistance programs and financial assistance. </a:t>
            </a:r>
          </a:p>
          <a:p>
            <a:endParaRPr lang="en-US" baseline="0" dirty="0"/>
          </a:p>
          <a:p>
            <a:r>
              <a:rPr lang="en-US" dirty="0"/>
              <a:t>Nurse Navigators and social</a:t>
            </a:r>
            <a:r>
              <a:rPr lang="en-US" baseline="0" dirty="0"/>
              <a:t> work navigators focus on clinically-oriented resources, such as referrals for second opinions, treatment or testing that may not be offered where the patient gets care. Nurse navigators may refer patients to supportive care or specialty referrals within or outside of the institution. Social workers can help identify community resources for psychosocial support throughout treatment. </a:t>
            </a:r>
            <a:endParaRPr 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8</a:t>
            </a:fld>
            <a:endParaRPr lang="en-US"/>
          </a:p>
        </p:txBody>
      </p:sp>
    </p:spTree>
    <p:extLst>
      <p:ext uri="{BB962C8B-B14F-4D97-AF65-F5344CB8AC3E}">
        <p14:creationId xmlns:p14="http://schemas.microsoft.com/office/powerpoint/2010/main" val="36043069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eaLnBrk="1" fontAlgn="t" latinLnBrk="0" hangingPunct="1"/>
            <a:r>
              <a:rPr lang="en-US" dirty="0"/>
              <a:t>Navigators also support empowered patients, which means that they help patients identify problems and resources to solve problems and help them be part of the decision-making process. Good patient rapport is essential for this, which we will talk more about in module 5.</a:t>
            </a:r>
          </a:p>
          <a:p>
            <a:pPr rtl="0" eaLnBrk="1" fontAlgn="t" latinLnBrk="0" hangingPunct="1"/>
            <a:r>
              <a:rPr lang="en-US" dirty="0"/>
              <a:t> 	</a:t>
            </a:r>
          </a:p>
          <a:p>
            <a:r>
              <a:rPr lang="en-US" dirty="0"/>
              <a:t>C</a:t>
            </a:r>
            <a:r>
              <a:rPr lang="en-US" baseline="0" dirty="0"/>
              <a:t>ommunity health workers motivate individuals and the community to make positive changes in health behaviors. They activate and empower individuals and communities to self-advocate and make healthy decisions. 	</a:t>
            </a:r>
          </a:p>
          <a:p>
            <a:endParaRPr lang="en-US" dirty="0"/>
          </a:p>
          <a:p>
            <a:r>
              <a:rPr lang="en-US" dirty="0"/>
              <a:t>Patient navigators help patients identify administrative, structural, social, and practical issues so they can better participate in decision-making and solutions. They empower patients by making sure they know all their options; helping patients identify their preferences and priorities; and helping patients to get healthcare services and self-manage their health. Patient navigators also educate patients on their rights and preferences and make sure they are able to participate in the decision-making process throughout their care and into survivorship or end-of-life. </a:t>
            </a:r>
          </a:p>
          <a:p>
            <a:endParaRPr lang="en-US" dirty="0"/>
          </a:p>
          <a:p>
            <a:r>
              <a:rPr lang="en-US" dirty="0"/>
              <a:t>Nurse navigators help patients in decision-making for diagnostic testing and treatment options. Social workers help patients with strategies to cope with disease, treatment and stress.</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9</a:t>
            </a:fld>
            <a:endParaRPr lang="en-US"/>
          </a:p>
        </p:txBody>
      </p:sp>
    </p:spTree>
    <p:extLst>
      <p:ext uri="{BB962C8B-B14F-4D97-AF65-F5344CB8AC3E}">
        <p14:creationId xmlns:p14="http://schemas.microsoft.com/office/powerpoint/2010/main" val="8575026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1">
    <p:spTree>
      <p:nvGrpSpPr>
        <p:cNvPr id="1" name=""/>
        <p:cNvGrpSpPr/>
        <p:nvPr/>
      </p:nvGrpSpPr>
      <p:grpSpPr>
        <a:xfrm>
          <a:off x="0" y="0"/>
          <a:ext cx="0" cy="0"/>
          <a:chOff x="0" y="0"/>
          <a:chExt cx="0" cy="0"/>
        </a:xfrm>
      </p:grpSpPr>
      <p:pic>
        <p:nvPicPr>
          <p:cNvPr id="3" name="Picture 2" descr="PPT-General7.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Subtitle 2"/>
          <p:cNvSpPr>
            <a:spLocks noGrp="1"/>
          </p:cNvSpPr>
          <p:nvPr>
            <p:ph type="subTitle" idx="1"/>
          </p:nvPr>
        </p:nvSpPr>
        <p:spPr>
          <a:xfrm>
            <a:off x="2590800" y="3137687"/>
            <a:ext cx="6324599" cy="1752600"/>
          </a:xfrm>
          <a:prstGeom prst="rect">
            <a:avLst/>
          </a:prstGeom>
        </p:spPr>
        <p:txBody>
          <a:bodyPr/>
          <a:lstStyle>
            <a:lvl1pPr marL="0" indent="0" algn="l">
              <a:buNone/>
              <a:defRPr>
                <a:solidFill>
                  <a:srgbClr val="ECE9C6"/>
                </a:solidFill>
                <a:effectLst>
                  <a:outerShdw blurRad="34925" dist="12700" dir="14400000" rotWithShape="0">
                    <a:prstClr val="black">
                      <a:alpha val="21000"/>
                    </a:prstClr>
                  </a:outerShdw>
                </a:effectLst>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9" name="Title 8"/>
          <p:cNvSpPr>
            <a:spLocks noGrp="1"/>
          </p:cNvSpPr>
          <p:nvPr>
            <p:ph type="title"/>
          </p:nvPr>
        </p:nvSpPr>
        <p:spPr>
          <a:xfrm>
            <a:off x="2590800" y="457200"/>
            <a:ext cx="6324599" cy="2514600"/>
          </a:xfrm>
        </p:spPr>
        <p:txBody>
          <a:bodyPr/>
          <a:lstStyle>
            <a:lvl1pPr algn="l">
              <a:defRPr>
                <a:solidFill>
                  <a:schemeClr val="bg1"/>
                </a:solidFill>
              </a:defRPr>
            </a:lvl1pPr>
          </a:lstStyle>
          <a:p>
            <a:r>
              <a:rPr lang="en-US" dirty="0"/>
              <a:t>Click to edit Master title style</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40897" y="5858870"/>
            <a:ext cx="3200400" cy="541930"/>
          </a:xfrm>
          <a:prstGeom prst="rect">
            <a:avLst/>
          </a:prstGeom>
        </p:spPr>
      </p:pic>
    </p:spTree>
    <p:extLst>
      <p:ext uri="{BB962C8B-B14F-4D97-AF65-F5344CB8AC3E}">
        <p14:creationId xmlns:p14="http://schemas.microsoft.com/office/powerpoint/2010/main" val="1265514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a:bodyPr>
          <a:lstStyle>
            <a:lvl1pPr algn="l">
              <a:defRPr sz="4000"/>
            </a:lvl1pPr>
          </a:lstStyle>
          <a:p>
            <a:r>
              <a:rPr lang="en-US" dirty="0"/>
              <a:t>Click to edit Master title style</a:t>
            </a:r>
          </a:p>
        </p:txBody>
      </p:sp>
      <p:sp>
        <p:nvSpPr>
          <p:cNvPr id="3" name="Content Placeholder 2"/>
          <p:cNvSpPr>
            <a:spLocks noGrp="1"/>
          </p:cNvSpPr>
          <p:nvPr>
            <p:ph idx="1"/>
            <p:custDataLst>
              <p:tags r:id="rId2"/>
            </p:custDataLst>
          </p:nvPr>
        </p:nvSpPr>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96075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1"/>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1"/>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48326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1_Blank">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bwMode="auto">
          <a:xfrm>
            <a:off x="457200" y="304800"/>
            <a:ext cx="8229600" cy="1143000"/>
          </a:xfrm>
          <a:prstGeom prst="rect">
            <a:avLst/>
          </a:prstGeom>
          <a:noFill/>
          <a:ln>
            <a:noFill/>
          </a:ln>
          <a:effectLst/>
          <a:extLst>
            <a:ext uri="{909E8E84-426E-40DD-AFC4-6F175D3DCCD1}">
              <a14:hiddenFill xmlns:a14="http://schemas.microsoft.com/office/drawing/2010/main">
                <a:solidFill>
                  <a:srgbClr val="0C52B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8" name="Content Placeholder 2"/>
          <p:cNvSpPr>
            <a:spLocks noGrp="1"/>
          </p:cNvSpPr>
          <p:nvPr>
            <p:ph idx="1"/>
          </p:nvPr>
        </p:nvSpPr>
        <p:spPr>
          <a:xfrm>
            <a:off x="457200" y="1600201"/>
            <a:ext cx="8229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95679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1.xml"/><Relationship Id="rId5" Type="http://schemas.openxmlformats.org/officeDocument/2006/relationships/theme" Target="../theme/theme1.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 name="Picture 8" descr="PPT-General6.jpg"/>
          <p:cNvPicPr>
            <a:picLocks noChangeAspect="1"/>
          </p:cNvPicPr>
          <p:nvPr userDrawn="1"/>
        </p:nvPicPr>
        <p:blipFill rotWithShape="1">
          <a:blip r:embed="rId8" cstate="print">
            <a:extLst>
              <a:ext uri="{28A0092B-C50C-407E-A947-70E740481C1C}">
                <a14:useLocalDpi xmlns:a14="http://schemas.microsoft.com/office/drawing/2010/main" val="0"/>
              </a:ext>
            </a:extLst>
          </a:blip>
          <a:srcRect r="50039"/>
          <a:stretch/>
        </p:blipFill>
        <p:spPr>
          <a:xfrm>
            <a:off x="4572000" y="0"/>
            <a:ext cx="4568428" cy="6858000"/>
          </a:xfrm>
          <a:prstGeom prst="rect">
            <a:avLst/>
          </a:prstGeom>
        </p:spPr>
      </p:pic>
      <p:pic>
        <p:nvPicPr>
          <p:cNvPr id="8" name="Picture 7" descr="PPT-General6.jpg"/>
          <p:cNvPicPr>
            <a:picLocks noChangeAspect="1"/>
          </p:cNvPicPr>
          <p:nvPr userDrawn="1"/>
        </p:nvPicPr>
        <p:blipFill rotWithShape="1">
          <a:blip r:embed="rId8" cstate="print">
            <a:extLst>
              <a:ext uri="{28A0092B-C50C-407E-A947-70E740481C1C}">
                <a14:useLocalDpi xmlns:a14="http://schemas.microsoft.com/office/drawing/2010/main" val="0"/>
              </a:ext>
            </a:extLst>
          </a:blip>
          <a:srcRect r="50039"/>
          <a:stretch/>
        </p:blipFill>
        <p:spPr>
          <a:xfrm>
            <a:off x="0" y="0"/>
            <a:ext cx="4568428" cy="6858000"/>
          </a:xfrm>
          <a:prstGeom prst="rect">
            <a:avLst/>
          </a:prstGeom>
        </p:spPr>
      </p:pic>
      <p:sp>
        <p:nvSpPr>
          <p:cNvPr id="1026" name="Rectangle 2"/>
          <p:cNvSpPr>
            <a:spLocks noGrp="1" noChangeArrowheads="1"/>
          </p:cNvSpPr>
          <p:nvPr>
            <p:ph type="title"/>
            <p:custDataLst>
              <p:tags r:id="rId6"/>
            </p:custDataLst>
          </p:nvPr>
        </p:nvSpPr>
        <p:spPr bwMode="auto">
          <a:xfrm>
            <a:off x="457200" y="304800"/>
            <a:ext cx="8229600" cy="1143000"/>
          </a:xfrm>
          <a:prstGeom prst="rect">
            <a:avLst/>
          </a:prstGeom>
          <a:noFill/>
          <a:ln>
            <a:noFill/>
          </a:ln>
          <a:effectLst/>
          <a:extLst>
            <a:ext uri="{909E8E84-426E-40DD-AFC4-6F175D3DCCD1}">
              <a14:hiddenFill xmlns:a14="http://schemas.microsoft.com/office/drawing/2010/main">
                <a:solidFill>
                  <a:srgbClr val="0C52B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rmAutofit/>
          </a:bodyPr>
          <a:lstStyle/>
          <a:p>
            <a:pPr lvl="0"/>
            <a:r>
              <a:rPr lang="en-US" dirty="0"/>
              <a:t>Click to edit Master title style</a:t>
            </a:r>
          </a:p>
        </p:txBody>
      </p:sp>
      <p:sp>
        <p:nvSpPr>
          <p:cNvPr id="1027" name="Rectangle 3"/>
          <p:cNvSpPr>
            <a:spLocks noGrp="1" noChangeArrowheads="1"/>
          </p:cNvSpPr>
          <p:nvPr>
            <p:ph type="body" idx="1"/>
            <p:custDataLst>
              <p:tags r:id="rId7"/>
            </p:custDataLst>
          </p:nvPr>
        </p:nvSpPr>
        <p:spPr bwMode="auto">
          <a:xfrm>
            <a:off x="457200" y="1600201"/>
            <a:ext cx="822960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5636004" y="5840274"/>
            <a:ext cx="3200400" cy="541932"/>
          </a:xfrm>
          <a:prstGeom prst="rect">
            <a:avLst/>
          </a:prstGeom>
        </p:spPr>
      </p:pic>
      <p:pic>
        <p:nvPicPr>
          <p:cNvPr id="3" name="Picture 2"/>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381000" y="5745480"/>
            <a:ext cx="960421" cy="731520"/>
          </a:xfrm>
          <a:prstGeom prst="rect">
            <a:avLst/>
          </a:prstGeom>
        </p:spPr>
      </p:pic>
    </p:spTree>
    <p:extLst>
      <p:ext uri="{BB962C8B-B14F-4D97-AF65-F5344CB8AC3E}">
        <p14:creationId xmlns:p14="http://schemas.microsoft.com/office/powerpoint/2010/main" val="3174618205"/>
      </p:ext>
    </p:extLst>
  </p:cSld>
  <p:clrMap bg1="lt1" tx1="dk1" bg2="lt2" tx2="dk2" accent1="accent1" accent2="accent2" accent3="accent3" accent4="accent4" accent5="accent5" accent6="accent6" hlink="hlink" folHlink="folHlink"/>
  <p:sldLayoutIdLst>
    <p:sldLayoutId id="2147483721" r:id="rId1"/>
    <p:sldLayoutId id="2147483708" r:id="rId2"/>
    <p:sldLayoutId id="2147483710" r:id="rId3"/>
    <p:sldLayoutId id="2147483718" r:id="rId4"/>
  </p:sldLayoutIdLst>
  <p:txStyles>
    <p:titleStyle>
      <a:lvl1pPr algn="ctr" rtl="0" eaLnBrk="0" fontAlgn="base" hangingPunct="0">
        <a:spcBef>
          <a:spcPct val="0"/>
        </a:spcBef>
        <a:spcAft>
          <a:spcPct val="0"/>
        </a:spcAft>
        <a:defRPr sz="4400" b="1">
          <a:solidFill>
            <a:schemeClr val="tx1">
              <a:lumMod val="75000"/>
              <a:lumOff val="25000"/>
            </a:schemeClr>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600">
          <a:solidFill>
            <a:srgbClr val="365F91"/>
          </a:solidFill>
          <a:latin typeface="Trebuchet MS" pitchFamily="34" charset="0"/>
        </a:defRPr>
      </a:lvl2pPr>
      <a:lvl3pPr algn="ctr" rtl="0" eaLnBrk="0" fontAlgn="base" hangingPunct="0">
        <a:spcBef>
          <a:spcPct val="0"/>
        </a:spcBef>
        <a:spcAft>
          <a:spcPct val="0"/>
        </a:spcAft>
        <a:defRPr sz="3600">
          <a:solidFill>
            <a:srgbClr val="365F91"/>
          </a:solidFill>
          <a:latin typeface="Trebuchet MS" pitchFamily="34" charset="0"/>
        </a:defRPr>
      </a:lvl3pPr>
      <a:lvl4pPr algn="ctr" rtl="0" eaLnBrk="0" fontAlgn="base" hangingPunct="0">
        <a:spcBef>
          <a:spcPct val="0"/>
        </a:spcBef>
        <a:spcAft>
          <a:spcPct val="0"/>
        </a:spcAft>
        <a:defRPr sz="3600">
          <a:solidFill>
            <a:srgbClr val="365F91"/>
          </a:solidFill>
          <a:latin typeface="Trebuchet MS" pitchFamily="34" charset="0"/>
        </a:defRPr>
      </a:lvl4pPr>
      <a:lvl5pPr algn="ctr" rtl="0" eaLnBrk="0" fontAlgn="base" hangingPunct="0">
        <a:spcBef>
          <a:spcPct val="0"/>
        </a:spcBef>
        <a:spcAft>
          <a:spcPct val="0"/>
        </a:spcAft>
        <a:defRPr sz="3600">
          <a:solidFill>
            <a:srgbClr val="365F91"/>
          </a:solidFill>
          <a:latin typeface="Trebuchet MS" pitchFamily="34" charset="0"/>
        </a:defRPr>
      </a:lvl5pPr>
      <a:lvl6pPr marL="457200" algn="ctr" rtl="0" fontAlgn="base">
        <a:spcBef>
          <a:spcPct val="0"/>
        </a:spcBef>
        <a:spcAft>
          <a:spcPct val="0"/>
        </a:spcAft>
        <a:defRPr sz="4400">
          <a:solidFill>
            <a:srgbClr val="365F91"/>
          </a:solidFill>
          <a:latin typeface="Arial" charset="0"/>
        </a:defRPr>
      </a:lvl6pPr>
      <a:lvl7pPr marL="914400" algn="ctr" rtl="0" fontAlgn="base">
        <a:spcBef>
          <a:spcPct val="0"/>
        </a:spcBef>
        <a:spcAft>
          <a:spcPct val="0"/>
        </a:spcAft>
        <a:defRPr sz="4400">
          <a:solidFill>
            <a:srgbClr val="365F91"/>
          </a:solidFill>
          <a:latin typeface="Arial" charset="0"/>
        </a:defRPr>
      </a:lvl7pPr>
      <a:lvl8pPr marL="1371600" algn="ctr" rtl="0" fontAlgn="base">
        <a:spcBef>
          <a:spcPct val="0"/>
        </a:spcBef>
        <a:spcAft>
          <a:spcPct val="0"/>
        </a:spcAft>
        <a:defRPr sz="4400">
          <a:solidFill>
            <a:srgbClr val="365F91"/>
          </a:solidFill>
          <a:latin typeface="Arial" charset="0"/>
        </a:defRPr>
      </a:lvl8pPr>
      <a:lvl9pPr marL="1828800" algn="ctr" rtl="0" fontAlgn="base">
        <a:spcBef>
          <a:spcPct val="0"/>
        </a:spcBef>
        <a:spcAft>
          <a:spcPct val="0"/>
        </a:spcAft>
        <a:defRPr sz="4400">
          <a:solidFill>
            <a:srgbClr val="365F91"/>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lumMod val="75000"/>
              <a:lumOff val="25000"/>
            </a:schemeClr>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lumMod val="75000"/>
              <a:lumOff val="25000"/>
            </a:schemeClr>
          </a:solidFill>
          <a:latin typeface="+mn-lt"/>
        </a:defRPr>
      </a:lvl2pPr>
      <a:lvl3pPr marL="1143000" indent="-228600" algn="l" rtl="0" eaLnBrk="0" fontAlgn="base" hangingPunct="0">
        <a:spcBef>
          <a:spcPct val="20000"/>
        </a:spcBef>
        <a:spcAft>
          <a:spcPct val="0"/>
        </a:spcAft>
        <a:buChar char="•"/>
        <a:defRPr sz="2400">
          <a:solidFill>
            <a:schemeClr val="tx1">
              <a:lumMod val="75000"/>
              <a:lumOff val="25000"/>
            </a:schemeClr>
          </a:solidFill>
          <a:latin typeface="+mn-lt"/>
        </a:defRPr>
      </a:lvl3pPr>
      <a:lvl4pPr marL="1600200" indent="-228600" algn="l" rtl="0" eaLnBrk="0" fontAlgn="base" hangingPunct="0">
        <a:spcBef>
          <a:spcPct val="20000"/>
        </a:spcBef>
        <a:spcAft>
          <a:spcPct val="0"/>
        </a:spcAft>
        <a:buChar char="–"/>
        <a:defRPr sz="2000">
          <a:solidFill>
            <a:schemeClr val="tx1">
              <a:lumMod val="75000"/>
              <a:lumOff val="25000"/>
            </a:schemeClr>
          </a:solidFill>
          <a:latin typeface="+mn-lt"/>
        </a:defRPr>
      </a:lvl4pPr>
      <a:lvl5pPr marL="2057400" indent="-228600" algn="l" rtl="0" eaLnBrk="0" fontAlgn="base" hangingPunct="0">
        <a:spcBef>
          <a:spcPct val="20000"/>
        </a:spcBef>
        <a:spcAft>
          <a:spcPct val="0"/>
        </a:spcAft>
        <a:buChar char="»"/>
        <a:defRPr sz="2000">
          <a:solidFill>
            <a:schemeClr val="tx1">
              <a:lumMod val="75000"/>
              <a:lumOff val="25000"/>
            </a:schemeClr>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34.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34.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35.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35.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36.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36.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37.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37.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38.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38.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39.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39.xml"/><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cancercenter.gwu.edu/" TargetMode="External"/><Relationship Id="rId2" Type="http://schemas.openxmlformats.org/officeDocument/2006/relationships/hyperlink" Target="https://twitter.com/GWCancer" TargetMode="External"/><Relationship Id="rId1" Type="http://schemas.openxmlformats.org/officeDocument/2006/relationships/slideLayout" Target="../slideLayouts/slideLayout2.xml"/><Relationship Id="rId5" Type="http://schemas.openxmlformats.org/officeDocument/2006/relationships/hyperlink" Target="https://visitor.r20.constantcontact.com/manage/optin?v=001lLYlTIgswvK7TYd6aWfL4B6oWyhgywjtkMEmrvakuFwlJ0D8f2eKV6iMgu-GDGGkmGLxZDEweOtrnd57Rbz8YI8Tpbdsd1C1MR9BiAENfKY%3D" TargetMode="External"/><Relationship Id="rId4" Type="http://schemas.openxmlformats.org/officeDocument/2006/relationships/hyperlink" Target="https://visitor.r20.constantcontact.com/manage/optin?v=001lLYlTIgswvK7TYd6aWfL4Acy3Z0lNH2hCHbXC5wQHFOW5Fs64pTWI5uwpBAhqT_mQpHyRczMmUY-zUxoqnCu-cI2TYYzOIhcUyEKWdyB9zw%3D"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Role of the Oncology Patient Navigator</a:t>
            </a:r>
          </a:p>
        </p:txBody>
      </p:sp>
      <p:sp>
        <p:nvSpPr>
          <p:cNvPr id="38915" name="Subtitle 1"/>
          <p:cNvSpPr>
            <a:spLocks noGrp="1"/>
          </p:cNvSpPr>
          <p:nvPr>
            <p:ph type="subTitle" idx="1"/>
          </p:nvPr>
        </p:nvSpPr>
        <p:spPr>
          <a:xfrm>
            <a:off x="1143000" y="3137687"/>
            <a:ext cx="7772399" cy="1752600"/>
          </a:xfrm>
        </p:spPr>
        <p:txBody>
          <a:bodyPr/>
          <a:lstStyle/>
          <a:p>
            <a:pPr eaLnBrk="1" hangingPunct="1"/>
            <a:r>
              <a:rPr lang="en-US" altLang="en-US" dirty="0">
                <a:solidFill>
                  <a:schemeClr val="bg1"/>
                </a:solidFill>
              </a:rPr>
              <a:t>Module 4: The Basics of Patient Navigation Oncology Patient Navigator Training </a:t>
            </a:r>
          </a:p>
        </p:txBody>
      </p:sp>
    </p:spTree>
    <p:extLst>
      <p:ext uri="{BB962C8B-B14F-4D97-AF65-F5344CB8AC3E}">
        <p14:creationId xmlns:p14="http://schemas.microsoft.com/office/powerpoint/2010/main" val="3484391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Communication </a:t>
            </a:r>
          </a:p>
        </p:txBody>
      </p:sp>
      <p:graphicFrame>
        <p:nvGraphicFramePr>
          <p:cNvPr id="4" name="Table 3"/>
          <p:cNvGraphicFramePr>
            <a:graphicFrameLocks noGrp="1"/>
          </p:cNvGraphicFramePr>
          <p:nvPr>
            <p:extLst>
              <p:ext uri="{D42A27DB-BD31-4B8C-83A1-F6EECF244321}">
                <p14:modId xmlns:p14="http://schemas.microsoft.com/office/powerpoint/2010/main" val="1596004482"/>
              </p:ext>
            </p:extLst>
          </p:nvPr>
        </p:nvGraphicFramePr>
        <p:xfrm>
          <a:off x="609600" y="1533995"/>
          <a:ext cx="7924800" cy="3657600"/>
        </p:xfrm>
        <a:graphic>
          <a:graphicData uri="http://schemas.openxmlformats.org/drawingml/2006/table">
            <a:tbl>
              <a:tblPr firstRow="1" bandRow="1">
                <a:tableStyleId>{5C22544A-7EE6-4342-B048-85BDC9FD1C3A}</a:tableStyleId>
              </a:tblPr>
              <a:tblGrid>
                <a:gridCol w="2641600">
                  <a:extLst>
                    <a:ext uri="{9D8B030D-6E8A-4147-A177-3AD203B41FA5}">
                      <a16:colId xmlns:a16="http://schemas.microsoft.com/office/drawing/2014/main" val="3195916179"/>
                    </a:ext>
                  </a:extLst>
                </a:gridCol>
                <a:gridCol w="2641600">
                  <a:extLst>
                    <a:ext uri="{9D8B030D-6E8A-4147-A177-3AD203B41FA5}">
                      <a16:colId xmlns:a16="http://schemas.microsoft.com/office/drawing/2014/main" val="865380871"/>
                    </a:ext>
                  </a:extLst>
                </a:gridCol>
                <a:gridCol w="2641600">
                  <a:extLst>
                    <a:ext uri="{9D8B030D-6E8A-4147-A177-3AD203B41FA5}">
                      <a16:colId xmlns:a16="http://schemas.microsoft.com/office/drawing/2014/main" val="3668456860"/>
                    </a:ext>
                  </a:extLst>
                </a:gridCol>
              </a:tblGrid>
              <a:tr h="816429">
                <a:tc>
                  <a:txBody>
                    <a:bodyPr/>
                    <a:lstStyle/>
                    <a:p>
                      <a:r>
                        <a:rPr lang="en-US" sz="1400" dirty="0"/>
                        <a:t>Community </a:t>
                      </a:r>
                    </a:p>
                    <a:p>
                      <a:r>
                        <a:rPr lang="en-US" sz="1400" dirty="0"/>
                        <a:t>(Community</a:t>
                      </a:r>
                      <a:r>
                        <a:rPr lang="en-US" sz="1400" baseline="0" dirty="0"/>
                        <a:t> Health Worker)</a:t>
                      </a:r>
                      <a:endParaRPr lang="en-US" sz="1400" dirty="0"/>
                    </a:p>
                  </a:txBody>
                  <a:tcPr>
                    <a:solidFill>
                      <a:srgbClr val="033B57"/>
                    </a:solidFill>
                  </a:tcPr>
                </a:tc>
                <a:tc>
                  <a:txBody>
                    <a:bodyPr/>
                    <a:lstStyle/>
                    <a:p>
                      <a:r>
                        <a:rPr lang="en-US" sz="1400" dirty="0"/>
                        <a:t>Community/Health Care</a:t>
                      </a:r>
                      <a:r>
                        <a:rPr lang="en-US" sz="1400" baseline="0" dirty="0"/>
                        <a:t> Institution </a:t>
                      </a:r>
                    </a:p>
                    <a:p>
                      <a:r>
                        <a:rPr lang="en-US" sz="1400" baseline="0" dirty="0"/>
                        <a:t>(Patient Navigator)</a:t>
                      </a:r>
                      <a:endParaRPr lang="en-US" sz="1400" dirty="0"/>
                    </a:p>
                  </a:txBody>
                  <a:tcPr>
                    <a:solidFill>
                      <a:srgbClr val="033B57"/>
                    </a:solidFill>
                  </a:tcPr>
                </a:tc>
                <a:tc>
                  <a:txBody>
                    <a:bodyPr/>
                    <a:lstStyle/>
                    <a:p>
                      <a:r>
                        <a:rPr lang="en-US" sz="1400" dirty="0"/>
                        <a:t>Health Care</a:t>
                      </a:r>
                      <a:r>
                        <a:rPr lang="en-US" sz="1400" baseline="0" dirty="0"/>
                        <a:t> Institution (Nurse  Navigator/ </a:t>
                      </a:r>
                    </a:p>
                    <a:p>
                      <a:r>
                        <a:rPr lang="en-US" sz="1400" baseline="0" dirty="0"/>
                        <a:t>Social Work Navigator)</a:t>
                      </a:r>
                      <a:endParaRPr lang="en-US" sz="1400" dirty="0"/>
                    </a:p>
                  </a:txBody>
                  <a:tcPr>
                    <a:solidFill>
                      <a:srgbClr val="033B57"/>
                    </a:solidFill>
                  </a:tcPr>
                </a:tc>
                <a:extLst>
                  <a:ext uri="{0D108BD9-81ED-4DB2-BD59-A6C34878D82A}">
                    <a16:rowId xmlns:a16="http://schemas.microsoft.com/office/drawing/2014/main" val="2652782209"/>
                  </a:ext>
                </a:extLst>
              </a:tr>
              <a:tr h="2841171">
                <a:tc>
                  <a:txBody>
                    <a:bodyPr/>
                    <a:lstStyle/>
                    <a:p>
                      <a:r>
                        <a:rPr lang="en-US" sz="1400" dirty="0"/>
                        <a:t>Promote healthy behaviors</a:t>
                      </a:r>
                    </a:p>
                    <a:p>
                      <a:endParaRPr lang="en-US" sz="1400" dirty="0"/>
                    </a:p>
                    <a:p>
                      <a:r>
                        <a:rPr lang="en-US" sz="1400" dirty="0"/>
                        <a:t>Facilitate</a:t>
                      </a:r>
                      <a:r>
                        <a:rPr lang="en-US" sz="1400" baseline="0" dirty="0"/>
                        <a:t> communication with community about access and utilization of the health care system. </a:t>
                      </a:r>
                      <a:endParaRPr lang="en-US" sz="1400" dirty="0"/>
                    </a:p>
                  </a:txBody>
                  <a:tcPr/>
                </a:tc>
                <a:tc>
                  <a:txBody>
                    <a:bodyPr/>
                    <a:lstStyle/>
                    <a:p>
                      <a:r>
                        <a:rPr lang="en-US" sz="1400" dirty="0"/>
                        <a:t>Assist patient and provider with communicating expectations, needs and perspectives.</a:t>
                      </a:r>
                    </a:p>
                  </a:txBody>
                  <a:tcPr/>
                </a:tc>
                <a:tc>
                  <a:txBody>
                    <a:bodyPr/>
                    <a:lstStyle/>
                    <a:p>
                      <a:r>
                        <a:rPr lang="en-US" sz="1400" dirty="0"/>
                        <a:t>Provide translation and communication of clinical information</a:t>
                      </a:r>
                      <a:r>
                        <a:rPr lang="en-US" sz="1400" baseline="0" dirty="0"/>
                        <a:t> (Nurse Navigators).</a:t>
                      </a:r>
                    </a:p>
                    <a:p>
                      <a:endParaRPr lang="en-US" sz="1400" baseline="0" dirty="0"/>
                    </a:p>
                    <a:p>
                      <a:r>
                        <a:rPr lang="en-US" sz="1400" baseline="0" dirty="0"/>
                        <a:t>Provide counseling through one-on-one communication and serve as a conduit between patient and providers to address emotional and psychosocial needs of patients (Social Workers). </a:t>
                      </a:r>
                    </a:p>
                  </a:txBody>
                  <a:tcPr/>
                </a:tc>
                <a:extLst>
                  <a:ext uri="{0D108BD9-81ED-4DB2-BD59-A6C34878D82A}">
                    <a16:rowId xmlns:a16="http://schemas.microsoft.com/office/drawing/2014/main" val="2406861029"/>
                  </a:ext>
                </a:extLst>
              </a:tr>
            </a:tbl>
          </a:graphicData>
        </a:graphic>
      </p:graphicFrame>
      <p:sp>
        <p:nvSpPr>
          <p:cNvPr id="6" name="TextBox 5"/>
          <p:cNvSpPr txBox="1"/>
          <p:nvPr/>
        </p:nvSpPr>
        <p:spPr>
          <a:xfrm>
            <a:off x="7598229" y="5277791"/>
            <a:ext cx="1524000" cy="276999"/>
          </a:xfrm>
          <a:prstGeom prst="rect">
            <a:avLst/>
          </a:prstGeom>
          <a:noFill/>
        </p:spPr>
        <p:txBody>
          <a:bodyPr wrap="square" rtlCol="0">
            <a:spAutoFit/>
          </a:bodyPr>
          <a:lstStyle/>
          <a:p>
            <a:r>
              <a:rPr lang="en-US" sz="1200" i="1" dirty="0">
                <a:solidFill>
                  <a:schemeClr val="bg1">
                    <a:lumMod val="50000"/>
                  </a:schemeClr>
                </a:solidFill>
              </a:rPr>
              <a:t>Willis et al., 2013</a:t>
            </a:r>
          </a:p>
        </p:txBody>
      </p:sp>
    </p:spTree>
    <p:extLst>
      <p:ext uri="{BB962C8B-B14F-4D97-AF65-F5344CB8AC3E}">
        <p14:creationId xmlns:p14="http://schemas.microsoft.com/office/powerpoint/2010/main" val="501067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Education, Prevention and Health Promotion</a:t>
            </a:r>
          </a:p>
        </p:txBody>
      </p:sp>
      <p:graphicFrame>
        <p:nvGraphicFramePr>
          <p:cNvPr id="4" name="Table 3"/>
          <p:cNvGraphicFramePr>
            <a:graphicFrameLocks noGrp="1"/>
          </p:cNvGraphicFramePr>
          <p:nvPr>
            <p:extLst>
              <p:ext uri="{D42A27DB-BD31-4B8C-83A1-F6EECF244321}">
                <p14:modId xmlns:p14="http://schemas.microsoft.com/office/powerpoint/2010/main" val="3224713195"/>
              </p:ext>
            </p:extLst>
          </p:nvPr>
        </p:nvGraphicFramePr>
        <p:xfrm>
          <a:off x="609600" y="1633374"/>
          <a:ext cx="7848600" cy="3413760"/>
        </p:xfrm>
        <a:graphic>
          <a:graphicData uri="http://schemas.openxmlformats.org/drawingml/2006/table">
            <a:tbl>
              <a:tblPr firstRow="1" bandRow="1">
                <a:tableStyleId>{5C22544A-7EE6-4342-B048-85BDC9FD1C3A}</a:tableStyleId>
              </a:tblPr>
              <a:tblGrid>
                <a:gridCol w="2616200">
                  <a:extLst>
                    <a:ext uri="{9D8B030D-6E8A-4147-A177-3AD203B41FA5}">
                      <a16:colId xmlns:a16="http://schemas.microsoft.com/office/drawing/2014/main" val="3195916179"/>
                    </a:ext>
                  </a:extLst>
                </a:gridCol>
                <a:gridCol w="2616200">
                  <a:extLst>
                    <a:ext uri="{9D8B030D-6E8A-4147-A177-3AD203B41FA5}">
                      <a16:colId xmlns:a16="http://schemas.microsoft.com/office/drawing/2014/main" val="865380871"/>
                    </a:ext>
                  </a:extLst>
                </a:gridCol>
                <a:gridCol w="2616200">
                  <a:extLst>
                    <a:ext uri="{9D8B030D-6E8A-4147-A177-3AD203B41FA5}">
                      <a16:colId xmlns:a16="http://schemas.microsoft.com/office/drawing/2014/main" val="3668456860"/>
                    </a:ext>
                  </a:extLst>
                </a:gridCol>
              </a:tblGrid>
              <a:tr h="762000">
                <a:tc>
                  <a:txBody>
                    <a:bodyPr/>
                    <a:lstStyle/>
                    <a:p>
                      <a:r>
                        <a:rPr lang="en-US" sz="1400" dirty="0"/>
                        <a:t>Community </a:t>
                      </a:r>
                    </a:p>
                    <a:p>
                      <a:r>
                        <a:rPr lang="en-US" sz="1400" dirty="0"/>
                        <a:t>(Community</a:t>
                      </a:r>
                      <a:r>
                        <a:rPr lang="en-US" sz="1400" baseline="0" dirty="0"/>
                        <a:t> Health Worker)</a:t>
                      </a:r>
                      <a:endParaRPr lang="en-US" sz="1400" dirty="0"/>
                    </a:p>
                  </a:txBody>
                  <a:tcPr>
                    <a:solidFill>
                      <a:srgbClr val="033B57"/>
                    </a:solidFill>
                  </a:tcPr>
                </a:tc>
                <a:tc>
                  <a:txBody>
                    <a:bodyPr/>
                    <a:lstStyle/>
                    <a:p>
                      <a:r>
                        <a:rPr lang="en-US" sz="1400" dirty="0"/>
                        <a:t>Community/Health Care</a:t>
                      </a:r>
                      <a:r>
                        <a:rPr lang="en-US" sz="1400" baseline="0" dirty="0"/>
                        <a:t> Institution </a:t>
                      </a:r>
                    </a:p>
                    <a:p>
                      <a:r>
                        <a:rPr lang="en-US" sz="1400" baseline="0" dirty="0"/>
                        <a:t>(Patient Navigator)</a:t>
                      </a:r>
                      <a:endParaRPr lang="en-US" sz="1400" dirty="0"/>
                    </a:p>
                  </a:txBody>
                  <a:tcPr>
                    <a:solidFill>
                      <a:srgbClr val="033B57"/>
                    </a:solidFill>
                  </a:tcPr>
                </a:tc>
                <a:tc>
                  <a:txBody>
                    <a:bodyPr/>
                    <a:lstStyle/>
                    <a:p>
                      <a:r>
                        <a:rPr lang="en-US" sz="1400" dirty="0"/>
                        <a:t>Health Care</a:t>
                      </a:r>
                      <a:r>
                        <a:rPr lang="en-US" sz="1400" baseline="0" dirty="0"/>
                        <a:t> Institution (Nurse  Navigator/ </a:t>
                      </a:r>
                    </a:p>
                    <a:p>
                      <a:r>
                        <a:rPr lang="en-US" sz="1400" baseline="0" dirty="0"/>
                        <a:t>Social Work Navigator)</a:t>
                      </a:r>
                      <a:endParaRPr lang="en-US" sz="1400" dirty="0"/>
                    </a:p>
                  </a:txBody>
                  <a:tcPr>
                    <a:solidFill>
                      <a:srgbClr val="033B57"/>
                    </a:solidFill>
                  </a:tcPr>
                </a:tc>
                <a:extLst>
                  <a:ext uri="{0D108BD9-81ED-4DB2-BD59-A6C34878D82A}">
                    <a16:rowId xmlns:a16="http://schemas.microsoft.com/office/drawing/2014/main" val="2652782209"/>
                  </a:ext>
                </a:extLst>
              </a:tr>
              <a:tr h="2602345">
                <a:tc>
                  <a:txBody>
                    <a:bodyPr/>
                    <a:lstStyle/>
                    <a:p>
                      <a:r>
                        <a:rPr lang="en-US" sz="1200" dirty="0"/>
                        <a:t>Provide general</a:t>
                      </a:r>
                      <a:r>
                        <a:rPr lang="en-US" sz="1200" baseline="0" dirty="0"/>
                        <a:t> health promotion at the individual and community level including:</a:t>
                      </a:r>
                    </a:p>
                    <a:p>
                      <a:r>
                        <a:rPr lang="en-US" sz="1200" baseline="0" dirty="0"/>
                        <a:t> </a:t>
                      </a:r>
                    </a:p>
                    <a:p>
                      <a:pPr marL="171450" indent="-171450">
                        <a:buFont typeface="Wingdings" panose="05000000000000000000" pitchFamily="2" charset="2"/>
                        <a:buChar char="ü"/>
                      </a:pPr>
                      <a:r>
                        <a:rPr lang="en-US" sz="1200" baseline="0" dirty="0"/>
                        <a:t>physical activity</a:t>
                      </a:r>
                    </a:p>
                    <a:p>
                      <a:pPr marL="171450" indent="-171450">
                        <a:buFont typeface="Wingdings" panose="05000000000000000000" pitchFamily="2" charset="2"/>
                        <a:buChar char="ü"/>
                      </a:pPr>
                      <a:r>
                        <a:rPr lang="en-US" sz="1200" baseline="0" dirty="0"/>
                        <a:t>healthy eating habits</a:t>
                      </a:r>
                    </a:p>
                    <a:p>
                      <a:pPr marL="171450" indent="-171450">
                        <a:buFont typeface="Wingdings" panose="05000000000000000000" pitchFamily="2" charset="2"/>
                        <a:buChar char="ü"/>
                      </a:pPr>
                      <a:r>
                        <a:rPr lang="en-US" sz="1200" baseline="0" dirty="0"/>
                        <a:t>stress reduction</a:t>
                      </a:r>
                    </a:p>
                    <a:p>
                      <a:pPr marL="171450" indent="-171450">
                        <a:buFont typeface="Wingdings" panose="05000000000000000000" pitchFamily="2" charset="2"/>
                        <a:buChar char="ü"/>
                      </a:pPr>
                      <a:r>
                        <a:rPr lang="en-US" sz="1200" baseline="0" dirty="0"/>
                        <a:t>sunscreen use </a:t>
                      </a:r>
                    </a:p>
                    <a:p>
                      <a:pPr marL="171450" indent="-171450">
                        <a:buFont typeface="Wingdings" panose="05000000000000000000" pitchFamily="2" charset="2"/>
                        <a:buChar char="ü"/>
                      </a:pPr>
                      <a:r>
                        <a:rPr lang="en-US" sz="1200" baseline="0" dirty="0"/>
                        <a:t>tobacco cessation</a:t>
                      </a:r>
                    </a:p>
                    <a:p>
                      <a:pPr marL="171450" indent="-171450">
                        <a:buFont typeface="Wingdings" panose="05000000000000000000" pitchFamily="2" charset="2"/>
                        <a:buChar char="ü"/>
                      </a:pPr>
                      <a:r>
                        <a:rPr lang="en-US" sz="1200" baseline="0" dirty="0"/>
                        <a:t>reduction of other risky behaviors</a:t>
                      </a:r>
                      <a:endParaRPr lang="en-US" sz="1200" dirty="0"/>
                    </a:p>
                  </a:txBody>
                  <a:tcPr/>
                </a:tc>
                <a:tc>
                  <a:txBody>
                    <a:bodyPr/>
                    <a:lstStyle/>
                    <a:p>
                      <a:r>
                        <a:rPr lang="en-US" sz="1200" dirty="0"/>
                        <a:t>Educate patients on practical concerns and next steps</a:t>
                      </a:r>
                      <a:r>
                        <a:rPr lang="en-US" sz="1200" baseline="0" dirty="0"/>
                        <a:t> in treatment with regard to what to expect.</a:t>
                      </a:r>
                    </a:p>
                    <a:p>
                      <a:endParaRPr lang="en-US" sz="1200" baseline="0" dirty="0"/>
                    </a:p>
                    <a:p>
                      <a:r>
                        <a:rPr lang="en-US" sz="1200" baseline="0" dirty="0"/>
                        <a:t>Identify the educational needs of patients to advocate on their behalf with the care team.</a:t>
                      </a:r>
                    </a:p>
                    <a:p>
                      <a:endParaRPr lang="en-US" sz="1200" baseline="0" dirty="0"/>
                    </a:p>
                    <a:p>
                      <a:r>
                        <a:rPr lang="en-US" sz="1200" baseline="0" dirty="0"/>
                        <a:t>Inform patients of the importance and benefit of clinical trials and connect them with additional resources.</a:t>
                      </a:r>
                      <a:endParaRPr lang="en-US" sz="1200" dirty="0"/>
                    </a:p>
                  </a:txBody>
                  <a:tcPr/>
                </a:tc>
                <a:tc>
                  <a:txBody>
                    <a:bodyPr/>
                    <a:lstStyle/>
                    <a:p>
                      <a:r>
                        <a:rPr lang="en-US" sz="1200" baseline="0" dirty="0"/>
                        <a:t>Assess educational needs of patient.</a:t>
                      </a:r>
                    </a:p>
                    <a:p>
                      <a:endParaRPr lang="en-US" sz="1200" baseline="0" dirty="0"/>
                    </a:p>
                    <a:p>
                      <a:r>
                        <a:rPr lang="en-US" sz="1200" baseline="0" dirty="0"/>
                        <a:t>Identify the educational needs of patients to advocate on their behalf with the care team.</a:t>
                      </a:r>
                    </a:p>
                    <a:p>
                      <a:endParaRPr lang="en-US" sz="1200" baseline="0" dirty="0"/>
                    </a:p>
                    <a:p>
                      <a:r>
                        <a:rPr lang="en-US" sz="1200" baseline="0" dirty="0"/>
                        <a:t>Inform patients of the importance and benefit of clinical trials and connect them with additional resources.</a:t>
                      </a:r>
                    </a:p>
                    <a:p>
                      <a:endParaRPr lang="en-US" sz="1200" baseline="0" dirty="0"/>
                    </a:p>
                    <a:p>
                      <a:r>
                        <a:rPr lang="en-US" sz="1200" baseline="0" dirty="0"/>
                        <a:t>Provide clinical education (Nurse Navigators). </a:t>
                      </a:r>
                    </a:p>
                  </a:txBody>
                  <a:tcPr/>
                </a:tc>
                <a:extLst>
                  <a:ext uri="{0D108BD9-81ED-4DB2-BD59-A6C34878D82A}">
                    <a16:rowId xmlns:a16="http://schemas.microsoft.com/office/drawing/2014/main" val="2406861029"/>
                  </a:ext>
                </a:extLst>
              </a:tr>
            </a:tbl>
          </a:graphicData>
        </a:graphic>
      </p:graphicFrame>
      <p:sp>
        <p:nvSpPr>
          <p:cNvPr id="6" name="TextBox 5"/>
          <p:cNvSpPr txBox="1"/>
          <p:nvPr/>
        </p:nvSpPr>
        <p:spPr>
          <a:xfrm>
            <a:off x="7598229" y="5277791"/>
            <a:ext cx="1524000" cy="276999"/>
          </a:xfrm>
          <a:prstGeom prst="rect">
            <a:avLst/>
          </a:prstGeom>
          <a:noFill/>
        </p:spPr>
        <p:txBody>
          <a:bodyPr wrap="square" rtlCol="0">
            <a:spAutoFit/>
          </a:bodyPr>
          <a:lstStyle/>
          <a:p>
            <a:r>
              <a:rPr lang="en-US" sz="1200" i="1" dirty="0">
                <a:solidFill>
                  <a:schemeClr val="bg1">
                    <a:lumMod val="50000"/>
                  </a:schemeClr>
                </a:solidFill>
              </a:rPr>
              <a:t>Willis et al., 2013</a:t>
            </a:r>
          </a:p>
        </p:txBody>
      </p:sp>
    </p:spTree>
    <p:extLst>
      <p:ext uri="{BB962C8B-B14F-4D97-AF65-F5344CB8AC3E}">
        <p14:creationId xmlns:p14="http://schemas.microsoft.com/office/powerpoint/2010/main" val="3769794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Ethics and Professional Conduct</a:t>
            </a:r>
          </a:p>
        </p:txBody>
      </p:sp>
      <p:graphicFrame>
        <p:nvGraphicFramePr>
          <p:cNvPr id="4" name="Table 3"/>
          <p:cNvGraphicFramePr>
            <a:graphicFrameLocks noGrp="1"/>
          </p:cNvGraphicFramePr>
          <p:nvPr>
            <p:extLst>
              <p:ext uri="{D42A27DB-BD31-4B8C-83A1-F6EECF244321}">
                <p14:modId xmlns:p14="http://schemas.microsoft.com/office/powerpoint/2010/main" val="1043963356"/>
              </p:ext>
            </p:extLst>
          </p:nvPr>
        </p:nvGraphicFramePr>
        <p:xfrm>
          <a:off x="533400" y="1447800"/>
          <a:ext cx="8077200" cy="2743200"/>
        </p:xfrm>
        <a:graphic>
          <a:graphicData uri="http://schemas.openxmlformats.org/drawingml/2006/table">
            <a:tbl>
              <a:tblPr firstRow="1" bandRow="1">
                <a:tableStyleId>{5C22544A-7EE6-4342-B048-85BDC9FD1C3A}</a:tableStyleId>
              </a:tblPr>
              <a:tblGrid>
                <a:gridCol w="2692400">
                  <a:extLst>
                    <a:ext uri="{9D8B030D-6E8A-4147-A177-3AD203B41FA5}">
                      <a16:colId xmlns:a16="http://schemas.microsoft.com/office/drawing/2014/main" val="3195916179"/>
                    </a:ext>
                  </a:extLst>
                </a:gridCol>
                <a:gridCol w="2692400">
                  <a:extLst>
                    <a:ext uri="{9D8B030D-6E8A-4147-A177-3AD203B41FA5}">
                      <a16:colId xmlns:a16="http://schemas.microsoft.com/office/drawing/2014/main" val="865380871"/>
                    </a:ext>
                  </a:extLst>
                </a:gridCol>
                <a:gridCol w="2692400">
                  <a:extLst>
                    <a:ext uri="{9D8B030D-6E8A-4147-A177-3AD203B41FA5}">
                      <a16:colId xmlns:a16="http://schemas.microsoft.com/office/drawing/2014/main" val="3668456860"/>
                    </a:ext>
                  </a:extLst>
                </a:gridCol>
              </a:tblGrid>
              <a:tr h="1023543">
                <a:tc>
                  <a:txBody>
                    <a:bodyPr/>
                    <a:lstStyle/>
                    <a:p>
                      <a:r>
                        <a:rPr lang="en-US" sz="1400" dirty="0"/>
                        <a:t>Community </a:t>
                      </a:r>
                    </a:p>
                    <a:p>
                      <a:r>
                        <a:rPr lang="en-US" sz="1400" dirty="0"/>
                        <a:t>(Community</a:t>
                      </a:r>
                      <a:r>
                        <a:rPr lang="en-US" sz="1400" baseline="0" dirty="0"/>
                        <a:t> Health Worker)</a:t>
                      </a:r>
                      <a:endParaRPr lang="en-US" sz="1400" dirty="0"/>
                    </a:p>
                  </a:txBody>
                  <a:tcPr>
                    <a:solidFill>
                      <a:srgbClr val="033B57"/>
                    </a:solidFill>
                  </a:tcPr>
                </a:tc>
                <a:tc>
                  <a:txBody>
                    <a:bodyPr/>
                    <a:lstStyle/>
                    <a:p>
                      <a:r>
                        <a:rPr lang="en-US" sz="1400" dirty="0"/>
                        <a:t>Community/Health Care</a:t>
                      </a:r>
                      <a:r>
                        <a:rPr lang="en-US" sz="1400" baseline="0" dirty="0"/>
                        <a:t> Institution </a:t>
                      </a:r>
                    </a:p>
                    <a:p>
                      <a:r>
                        <a:rPr lang="en-US" sz="1400" baseline="0" dirty="0"/>
                        <a:t>(Patient Navigator)</a:t>
                      </a:r>
                      <a:endParaRPr lang="en-US" sz="1400" dirty="0"/>
                    </a:p>
                  </a:txBody>
                  <a:tcPr>
                    <a:solidFill>
                      <a:srgbClr val="033B57"/>
                    </a:solidFill>
                  </a:tcPr>
                </a:tc>
                <a:tc>
                  <a:txBody>
                    <a:bodyPr/>
                    <a:lstStyle/>
                    <a:p>
                      <a:r>
                        <a:rPr lang="en-US" sz="1400" dirty="0"/>
                        <a:t>Health Care</a:t>
                      </a:r>
                      <a:r>
                        <a:rPr lang="en-US" sz="1400" baseline="0" dirty="0"/>
                        <a:t> Institution (Nurse  Navigator/ </a:t>
                      </a:r>
                    </a:p>
                    <a:p>
                      <a:r>
                        <a:rPr lang="en-US" sz="1400" baseline="0" dirty="0"/>
                        <a:t>Social Work Navigator)</a:t>
                      </a:r>
                      <a:endParaRPr lang="en-US" sz="1400" dirty="0"/>
                    </a:p>
                  </a:txBody>
                  <a:tcPr>
                    <a:solidFill>
                      <a:srgbClr val="033B57"/>
                    </a:solidFill>
                  </a:tcPr>
                </a:tc>
                <a:extLst>
                  <a:ext uri="{0D108BD9-81ED-4DB2-BD59-A6C34878D82A}">
                    <a16:rowId xmlns:a16="http://schemas.microsoft.com/office/drawing/2014/main" val="2652782209"/>
                  </a:ext>
                </a:extLst>
              </a:tr>
              <a:tr h="1719657">
                <a:tc>
                  <a:txBody>
                    <a:bodyPr/>
                    <a:lstStyle/>
                    <a:p>
                      <a:r>
                        <a:rPr lang="en-US" sz="1600" dirty="0"/>
                        <a:t>Abide by state-defined scope of practice</a:t>
                      </a:r>
                    </a:p>
                  </a:txBody>
                  <a:tcPr/>
                </a:tc>
                <a:tc>
                  <a:txBody>
                    <a:bodyPr/>
                    <a:lstStyle/>
                    <a:p>
                      <a:r>
                        <a:rPr lang="en-US" sz="1600" dirty="0"/>
                        <a:t>Understand differences in scope of practice between licensed professionals</a:t>
                      </a:r>
                      <a:r>
                        <a:rPr lang="en-US" sz="1600" baseline="0" dirty="0"/>
                        <a:t> and non-licensed professionals</a:t>
                      </a:r>
                      <a:endParaRPr lang="en-US" sz="1600" dirty="0"/>
                    </a:p>
                  </a:txBody>
                  <a:tcPr/>
                </a:tc>
                <a:tc>
                  <a:txBody>
                    <a:bodyPr/>
                    <a:lstStyle/>
                    <a:p>
                      <a:r>
                        <a:rPr lang="en-US" sz="1600" baseline="0" dirty="0"/>
                        <a:t>Abide by the ethical principals in the profession’s scope of practices and code of conduct according to licensure</a:t>
                      </a:r>
                    </a:p>
                  </a:txBody>
                  <a:tcPr/>
                </a:tc>
                <a:extLst>
                  <a:ext uri="{0D108BD9-81ED-4DB2-BD59-A6C34878D82A}">
                    <a16:rowId xmlns:a16="http://schemas.microsoft.com/office/drawing/2014/main" val="2406861029"/>
                  </a:ext>
                </a:extLst>
              </a:tr>
            </a:tbl>
          </a:graphicData>
        </a:graphic>
      </p:graphicFrame>
      <p:sp>
        <p:nvSpPr>
          <p:cNvPr id="5" name="TextBox 4"/>
          <p:cNvSpPr txBox="1"/>
          <p:nvPr/>
        </p:nvSpPr>
        <p:spPr>
          <a:xfrm>
            <a:off x="7598229" y="5277791"/>
            <a:ext cx="1524000" cy="276999"/>
          </a:xfrm>
          <a:prstGeom prst="rect">
            <a:avLst/>
          </a:prstGeom>
          <a:noFill/>
        </p:spPr>
        <p:txBody>
          <a:bodyPr wrap="square" rtlCol="0">
            <a:spAutoFit/>
          </a:bodyPr>
          <a:lstStyle/>
          <a:p>
            <a:r>
              <a:rPr lang="en-US" sz="1200" i="1" dirty="0">
                <a:solidFill>
                  <a:schemeClr val="bg1">
                    <a:lumMod val="50000"/>
                  </a:schemeClr>
                </a:solidFill>
              </a:rPr>
              <a:t>Willis et al., 2013</a:t>
            </a:r>
          </a:p>
        </p:txBody>
      </p:sp>
    </p:spTree>
    <p:extLst>
      <p:ext uri="{BB962C8B-B14F-4D97-AF65-F5344CB8AC3E}">
        <p14:creationId xmlns:p14="http://schemas.microsoft.com/office/powerpoint/2010/main" val="1188785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Cultural Competency </a:t>
            </a:r>
          </a:p>
        </p:txBody>
      </p:sp>
      <p:graphicFrame>
        <p:nvGraphicFramePr>
          <p:cNvPr id="5" name="Table 4"/>
          <p:cNvGraphicFramePr>
            <a:graphicFrameLocks noGrp="1"/>
          </p:cNvGraphicFramePr>
          <p:nvPr>
            <p:extLst>
              <p:ext uri="{D42A27DB-BD31-4B8C-83A1-F6EECF244321}">
                <p14:modId xmlns:p14="http://schemas.microsoft.com/office/powerpoint/2010/main" val="1750274373"/>
              </p:ext>
            </p:extLst>
          </p:nvPr>
        </p:nvGraphicFramePr>
        <p:xfrm>
          <a:off x="533400" y="1447800"/>
          <a:ext cx="8077200" cy="3169920"/>
        </p:xfrm>
        <a:graphic>
          <a:graphicData uri="http://schemas.openxmlformats.org/drawingml/2006/table">
            <a:tbl>
              <a:tblPr firstRow="1" bandRow="1">
                <a:tableStyleId>{5C22544A-7EE6-4342-B048-85BDC9FD1C3A}</a:tableStyleId>
              </a:tblPr>
              <a:tblGrid>
                <a:gridCol w="2692400">
                  <a:extLst>
                    <a:ext uri="{9D8B030D-6E8A-4147-A177-3AD203B41FA5}">
                      <a16:colId xmlns:a16="http://schemas.microsoft.com/office/drawing/2014/main" val="3195916179"/>
                    </a:ext>
                  </a:extLst>
                </a:gridCol>
                <a:gridCol w="2692400">
                  <a:extLst>
                    <a:ext uri="{9D8B030D-6E8A-4147-A177-3AD203B41FA5}">
                      <a16:colId xmlns:a16="http://schemas.microsoft.com/office/drawing/2014/main" val="865380871"/>
                    </a:ext>
                  </a:extLst>
                </a:gridCol>
                <a:gridCol w="2692400">
                  <a:extLst>
                    <a:ext uri="{9D8B030D-6E8A-4147-A177-3AD203B41FA5}">
                      <a16:colId xmlns:a16="http://schemas.microsoft.com/office/drawing/2014/main" val="3668456860"/>
                    </a:ext>
                  </a:extLst>
                </a:gridCol>
              </a:tblGrid>
              <a:tr h="685800">
                <a:tc>
                  <a:txBody>
                    <a:bodyPr/>
                    <a:lstStyle/>
                    <a:p>
                      <a:r>
                        <a:rPr lang="en-US" sz="1400" dirty="0"/>
                        <a:t>Community </a:t>
                      </a:r>
                    </a:p>
                    <a:p>
                      <a:r>
                        <a:rPr lang="en-US" sz="1400" dirty="0"/>
                        <a:t>(Community</a:t>
                      </a:r>
                      <a:r>
                        <a:rPr lang="en-US" sz="1400" baseline="0" dirty="0"/>
                        <a:t> Health Worker)</a:t>
                      </a:r>
                      <a:endParaRPr lang="en-US" sz="1400" dirty="0"/>
                    </a:p>
                  </a:txBody>
                  <a:tcPr>
                    <a:solidFill>
                      <a:srgbClr val="033B57"/>
                    </a:solidFill>
                  </a:tcPr>
                </a:tc>
                <a:tc>
                  <a:txBody>
                    <a:bodyPr/>
                    <a:lstStyle/>
                    <a:p>
                      <a:r>
                        <a:rPr lang="en-US" sz="1400" dirty="0"/>
                        <a:t>Community/Health Care</a:t>
                      </a:r>
                      <a:r>
                        <a:rPr lang="en-US" sz="1400" baseline="0" dirty="0"/>
                        <a:t> Institution </a:t>
                      </a:r>
                    </a:p>
                    <a:p>
                      <a:r>
                        <a:rPr lang="en-US" sz="1400" baseline="0" dirty="0"/>
                        <a:t>(Patient Navigator)</a:t>
                      </a:r>
                      <a:endParaRPr lang="en-US" sz="1400" dirty="0"/>
                    </a:p>
                  </a:txBody>
                  <a:tcPr>
                    <a:solidFill>
                      <a:srgbClr val="033B57"/>
                    </a:solidFill>
                  </a:tcPr>
                </a:tc>
                <a:tc>
                  <a:txBody>
                    <a:bodyPr/>
                    <a:lstStyle/>
                    <a:p>
                      <a:r>
                        <a:rPr lang="en-US" sz="1400" dirty="0"/>
                        <a:t>Health Care</a:t>
                      </a:r>
                      <a:r>
                        <a:rPr lang="en-US" sz="1400" baseline="0" dirty="0"/>
                        <a:t> Institution (Nurse  Navigator/ </a:t>
                      </a:r>
                    </a:p>
                    <a:p>
                      <a:r>
                        <a:rPr lang="en-US" sz="1400" baseline="0" dirty="0"/>
                        <a:t>Social Work Navigator)</a:t>
                      </a:r>
                      <a:endParaRPr lang="en-US" sz="1400" dirty="0"/>
                    </a:p>
                  </a:txBody>
                  <a:tcPr>
                    <a:solidFill>
                      <a:srgbClr val="033B57"/>
                    </a:solidFill>
                  </a:tcPr>
                </a:tc>
                <a:extLst>
                  <a:ext uri="{0D108BD9-81ED-4DB2-BD59-A6C34878D82A}">
                    <a16:rowId xmlns:a16="http://schemas.microsoft.com/office/drawing/2014/main" val="2652782209"/>
                  </a:ext>
                </a:extLst>
              </a:tr>
              <a:tr h="1719657">
                <a:tc>
                  <a:txBody>
                    <a:bodyPr/>
                    <a:lstStyle/>
                    <a:p>
                      <a:r>
                        <a:rPr lang="en-US" sz="1400" dirty="0"/>
                        <a:t>Act as community/cultural liaison and mediator between community and healthcare system using culturally appropriate</a:t>
                      </a:r>
                      <a:r>
                        <a:rPr lang="en-US" sz="1400" baseline="0" dirty="0"/>
                        <a:t> educational materials.</a:t>
                      </a:r>
                      <a:endParaRPr lang="en-US" sz="1400" dirty="0"/>
                    </a:p>
                  </a:txBody>
                  <a:tcPr/>
                </a:tc>
                <a:tc>
                  <a:txBody>
                    <a:bodyPr/>
                    <a:lstStyle/>
                    <a:p>
                      <a:r>
                        <a:rPr lang="en-US" sz="1400" dirty="0"/>
                        <a:t>Provide</a:t>
                      </a:r>
                      <a:r>
                        <a:rPr lang="en-US" sz="1400" baseline="0" dirty="0"/>
                        <a:t> navigation services in a culturally competent manner (e.g., National Culturally and Linguistically Appropriate Services [CLAS] Standards in Health and Health Care).</a:t>
                      </a:r>
                    </a:p>
                    <a:p>
                      <a:endParaRPr lang="en-US" sz="1400" baseline="0" dirty="0"/>
                    </a:p>
                    <a:p>
                      <a:r>
                        <a:rPr lang="en-US" sz="1400" baseline="0" dirty="0"/>
                        <a:t>Educate providers to increase their understanding of community’s history, culture and needs.</a:t>
                      </a:r>
                      <a:endParaRPr lang="en-US" sz="1400" dirty="0"/>
                    </a:p>
                  </a:txBody>
                  <a:tcPr/>
                </a:tc>
                <a:tc>
                  <a:txBody>
                    <a:bodyPr/>
                    <a:lstStyle/>
                    <a:p>
                      <a:r>
                        <a:rPr lang="en-US" sz="1400" baseline="0" dirty="0"/>
                        <a:t>Provide clinical care and education materials in culturally competent manner. </a:t>
                      </a:r>
                    </a:p>
                  </a:txBody>
                  <a:tcPr/>
                </a:tc>
                <a:extLst>
                  <a:ext uri="{0D108BD9-81ED-4DB2-BD59-A6C34878D82A}">
                    <a16:rowId xmlns:a16="http://schemas.microsoft.com/office/drawing/2014/main" val="2406861029"/>
                  </a:ext>
                </a:extLst>
              </a:tr>
            </a:tbl>
          </a:graphicData>
        </a:graphic>
      </p:graphicFrame>
      <p:sp>
        <p:nvSpPr>
          <p:cNvPr id="7" name="TextBox 6"/>
          <p:cNvSpPr txBox="1"/>
          <p:nvPr/>
        </p:nvSpPr>
        <p:spPr>
          <a:xfrm>
            <a:off x="7598229" y="5277791"/>
            <a:ext cx="1524000" cy="276999"/>
          </a:xfrm>
          <a:prstGeom prst="rect">
            <a:avLst/>
          </a:prstGeom>
          <a:noFill/>
        </p:spPr>
        <p:txBody>
          <a:bodyPr wrap="square" rtlCol="0">
            <a:spAutoFit/>
          </a:bodyPr>
          <a:lstStyle/>
          <a:p>
            <a:r>
              <a:rPr lang="en-US" sz="1200" i="1" dirty="0">
                <a:solidFill>
                  <a:schemeClr val="bg1">
                    <a:lumMod val="50000"/>
                  </a:schemeClr>
                </a:solidFill>
              </a:rPr>
              <a:t>Willis et al., 2013</a:t>
            </a:r>
          </a:p>
        </p:txBody>
      </p:sp>
    </p:spTree>
    <p:extLst>
      <p:ext uri="{BB962C8B-B14F-4D97-AF65-F5344CB8AC3E}">
        <p14:creationId xmlns:p14="http://schemas.microsoft.com/office/powerpoint/2010/main" val="40414553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sz="3600" dirty="0"/>
              <a:t>Outreach</a:t>
            </a:r>
          </a:p>
        </p:txBody>
      </p:sp>
      <p:graphicFrame>
        <p:nvGraphicFramePr>
          <p:cNvPr id="6" name="Content Placeholder 3"/>
          <p:cNvGraphicFramePr>
            <a:graphicFrameLocks noGrp="1"/>
          </p:cNvGraphicFramePr>
          <p:nvPr>
            <p:ph idx="1"/>
            <p:custDataLst>
              <p:tags r:id="rId1"/>
            </p:custDataLst>
            <p:extLst>
              <p:ext uri="{D42A27DB-BD31-4B8C-83A1-F6EECF244321}">
                <p14:modId xmlns:p14="http://schemas.microsoft.com/office/powerpoint/2010/main" val="1720084913"/>
              </p:ext>
            </p:extLst>
          </p:nvPr>
        </p:nvGraphicFramePr>
        <p:xfrm>
          <a:off x="609600" y="1447800"/>
          <a:ext cx="7924800" cy="2956560"/>
        </p:xfrm>
        <a:graphic>
          <a:graphicData uri="http://schemas.openxmlformats.org/drawingml/2006/table">
            <a:tbl>
              <a:tblPr firstRow="1" bandRow="1">
                <a:tableStyleId>{5C22544A-7EE6-4342-B048-85BDC9FD1C3A}</a:tableStyleId>
              </a:tblPr>
              <a:tblGrid>
                <a:gridCol w="2641600">
                  <a:extLst>
                    <a:ext uri="{9D8B030D-6E8A-4147-A177-3AD203B41FA5}">
                      <a16:colId xmlns:a16="http://schemas.microsoft.com/office/drawing/2014/main" val="20000"/>
                    </a:ext>
                  </a:extLst>
                </a:gridCol>
                <a:gridCol w="2641600">
                  <a:extLst>
                    <a:ext uri="{9D8B030D-6E8A-4147-A177-3AD203B41FA5}">
                      <a16:colId xmlns:a16="http://schemas.microsoft.com/office/drawing/2014/main" val="20001"/>
                    </a:ext>
                  </a:extLst>
                </a:gridCol>
                <a:gridCol w="2641600">
                  <a:extLst>
                    <a:ext uri="{9D8B030D-6E8A-4147-A177-3AD203B41FA5}">
                      <a16:colId xmlns:a16="http://schemas.microsoft.com/office/drawing/2014/main" val="20002"/>
                    </a:ext>
                  </a:extLst>
                </a:gridCol>
              </a:tblGrid>
              <a:tr h="731520">
                <a:tc>
                  <a:txBody>
                    <a:bodyPr/>
                    <a:lstStyle/>
                    <a:p>
                      <a:r>
                        <a:rPr lang="en-US" sz="1400" dirty="0">
                          <a:solidFill>
                            <a:srgbClr val="FFFFFF"/>
                          </a:solidFill>
                        </a:rPr>
                        <a:t>Community</a:t>
                      </a:r>
                    </a:p>
                    <a:p>
                      <a:r>
                        <a:rPr lang="en-US" sz="1400" dirty="0">
                          <a:solidFill>
                            <a:srgbClr val="FFFFFF"/>
                          </a:solidFill>
                        </a:rPr>
                        <a:t>(Community Health Worker)</a:t>
                      </a:r>
                    </a:p>
                  </a:txBody>
                  <a:tcPr marL="86627" marR="86627">
                    <a:solidFill>
                      <a:srgbClr val="033B57"/>
                    </a:solidFill>
                  </a:tcPr>
                </a:tc>
                <a:tc>
                  <a:txBody>
                    <a:bodyPr/>
                    <a:lstStyle/>
                    <a:p>
                      <a:r>
                        <a:rPr lang="en-US" sz="1400" dirty="0">
                          <a:solidFill>
                            <a:srgbClr val="FFFFFF"/>
                          </a:solidFill>
                        </a:rPr>
                        <a:t>Community/ Health Care Institution</a:t>
                      </a:r>
                      <a:r>
                        <a:rPr lang="en-US" sz="1400" baseline="0" dirty="0">
                          <a:solidFill>
                            <a:srgbClr val="FFFFFF"/>
                          </a:solidFill>
                        </a:rPr>
                        <a:t> (Patient Navigator)</a:t>
                      </a:r>
                      <a:endParaRPr lang="en-US" sz="1400" dirty="0">
                        <a:solidFill>
                          <a:srgbClr val="FFFFFF"/>
                        </a:solidFill>
                      </a:endParaRPr>
                    </a:p>
                  </a:txBody>
                  <a:tcPr marL="86627" marR="86627">
                    <a:solidFill>
                      <a:srgbClr val="033B57"/>
                    </a:solidFill>
                  </a:tcPr>
                </a:tc>
                <a:tc>
                  <a:txBody>
                    <a:bodyPr/>
                    <a:lstStyle/>
                    <a:p>
                      <a:r>
                        <a:rPr lang="en-US" sz="1400" dirty="0">
                          <a:solidFill>
                            <a:srgbClr val="FFFFFF"/>
                          </a:solidFill>
                        </a:rPr>
                        <a:t>Healthcare Institution</a:t>
                      </a:r>
                    </a:p>
                    <a:p>
                      <a:r>
                        <a:rPr lang="en-US" sz="1400" dirty="0">
                          <a:solidFill>
                            <a:srgbClr val="FFFFFF"/>
                          </a:solidFill>
                        </a:rPr>
                        <a:t>(Nurse</a:t>
                      </a:r>
                      <a:r>
                        <a:rPr lang="en-US" sz="1400" baseline="0" dirty="0">
                          <a:solidFill>
                            <a:srgbClr val="FFFFFF"/>
                          </a:solidFill>
                        </a:rPr>
                        <a:t> Navigator/ </a:t>
                      </a:r>
                    </a:p>
                    <a:p>
                      <a:r>
                        <a:rPr lang="en-US" sz="1400" baseline="0" dirty="0">
                          <a:solidFill>
                            <a:srgbClr val="FFFFFF"/>
                          </a:solidFill>
                        </a:rPr>
                        <a:t>Social Work Navigator)</a:t>
                      </a:r>
                      <a:endParaRPr lang="en-US" sz="1400" dirty="0">
                        <a:solidFill>
                          <a:srgbClr val="FFFFFF"/>
                        </a:solidFill>
                      </a:endParaRPr>
                    </a:p>
                  </a:txBody>
                  <a:tcPr marL="86627" marR="86627">
                    <a:solidFill>
                      <a:srgbClr val="033B57"/>
                    </a:solidFill>
                  </a:tcPr>
                </a:tc>
                <a:extLst>
                  <a:ext uri="{0D108BD9-81ED-4DB2-BD59-A6C34878D82A}">
                    <a16:rowId xmlns:a16="http://schemas.microsoft.com/office/drawing/2014/main" val="10000"/>
                  </a:ext>
                </a:extLst>
              </a:tr>
              <a:tr h="20116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baseline="0" dirty="0">
                          <a:solidFill>
                            <a:schemeClr val="dk1"/>
                          </a:solidFill>
                          <a:latin typeface="+mn-lt"/>
                          <a:ea typeface="+mn-ea"/>
                          <a:cs typeface="+mn-cs"/>
                        </a:rPr>
                        <a:t>Work with the community to identify education needs and opportunities.</a:t>
                      </a:r>
                    </a:p>
                    <a:p>
                      <a:endParaRPr lang="en-US" sz="1400" dirty="0">
                        <a:solidFill>
                          <a:schemeClr val="tx1"/>
                        </a:solidFill>
                      </a:endParaRPr>
                    </a:p>
                  </a:txBody>
                  <a:tcPr marL="86627" marR="86627"/>
                </a:tc>
                <a:tc>
                  <a:txBody>
                    <a:bodyPr/>
                    <a:lstStyle/>
                    <a:p>
                      <a:r>
                        <a:rPr lang="en-US" sz="1400" b="0" i="0" u="none" strike="noStrike" kern="1200" baseline="0" dirty="0">
                          <a:solidFill>
                            <a:schemeClr val="dk1"/>
                          </a:solidFill>
                          <a:latin typeface="+mn-lt"/>
                          <a:ea typeface="+mn-ea"/>
                          <a:cs typeface="+mn-cs"/>
                        </a:rPr>
                        <a:t>Educate on cancer-related topics to reduce fears and barriers related to cancer screening.</a:t>
                      </a:r>
                    </a:p>
                    <a:p>
                      <a:endParaRPr lang="en-US" sz="1400" b="0" i="0" u="none" strike="noStrike" kern="1200" baseline="0" dirty="0">
                        <a:solidFill>
                          <a:schemeClr val="dk1"/>
                        </a:solidFill>
                        <a:latin typeface="+mn-lt"/>
                        <a:ea typeface="+mn-ea"/>
                        <a:cs typeface="+mn-cs"/>
                      </a:endParaRPr>
                    </a:p>
                    <a:p>
                      <a:r>
                        <a:rPr lang="en-US" sz="1400" b="0" i="0" u="none" strike="noStrike" kern="1200" baseline="0" dirty="0">
                          <a:solidFill>
                            <a:schemeClr val="dk1"/>
                          </a:solidFill>
                          <a:latin typeface="+mn-lt"/>
                          <a:ea typeface="+mn-ea"/>
                          <a:cs typeface="+mn-cs"/>
                        </a:rPr>
                        <a:t>Effectively link patients referred from the community to resources that can improve care coordination and timeliness to treatment. </a:t>
                      </a:r>
                    </a:p>
                  </a:txBody>
                  <a:tcPr marL="86627" marR="8662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baseline="0" dirty="0">
                          <a:solidFill>
                            <a:schemeClr val="dk1"/>
                          </a:solidFill>
                          <a:latin typeface="+mn-lt"/>
                          <a:ea typeface="+mn-ea"/>
                          <a:cs typeface="+mn-cs"/>
                        </a:rPr>
                        <a:t>Consult and counsel patients on their unique risks. </a:t>
                      </a:r>
                    </a:p>
                  </a:txBody>
                  <a:tcPr marL="86627" marR="86627"/>
                </a:tc>
                <a:extLst>
                  <a:ext uri="{0D108BD9-81ED-4DB2-BD59-A6C34878D82A}">
                    <a16:rowId xmlns:a16="http://schemas.microsoft.com/office/drawing/2014/main" val="10001"/>
                  </a:ext>
                </a:extLst>
              </a:tr>
            </a:tbl>
          </a:graphicData>
        </a:graphic>
      </p:graphicFrame>
      <p:sp>
        <p:nvSpPr>
          <p:cNvPr id="7" name="TextBox 6"/>
          <p:cNvSpPr txBox="1"/>
          <p:nvPr/>
        </p:nvSpPr>
        <p:spPr>
          <a:xfrm>
            <a:off x="5257800" y="5087927"/>
            <a:ext cx="3886200" cy="461665"/>
          </a:xfrm>
          <a:prstGeom prst="rect">
            <a:avLst/>
          </a:prstGeom>
          <a:noFill/>
        </p:spPr>
        <p:txBody>
          <a:bodyPr wrap="square" rtlCol="0">
            <a:spAutoFit/>
          </a:bodyPr>
          <a:lstStyle/>
          <a:p>
            <a:r>
              <a:rPr lang="en-US" sz="1200" i="1" dirty="0">
                <a:solidFill>
                  <a:schemeClr val="bg1">
                    <a:lumMod val="50000"/>
                  </a:schemeClr>
                </a:solidFill>
              </a:rPr>
              <a:t>Willis et al., 2013; Johns Hopkins School of Nursing, </a:t>
            </a:r>
            <a:r>
              <a:rPr lang="en-US" sz="1200" i="1" dirty="0" err="1">
                <a:solidFill>
                  <a:schemeClr val="bg1">
                    <a:lumMod val="50000"/>
                  </a:schemeClr>
                </a:solidFill>
              </a:rPr>
              <a:t>n.d.</a:t>
            </a:r>
            <a:r>
              <a:rPr lang="en-US" sz="1200" i="1" dirty="0">
                <a:solidFill>
                  <a:schemeClr val="bg1">
                    <a:lumMod val="50000"/>
                  </a:schemeClr>
                </a:solidFill>
              </a:rPr>
              <a:t>; Community Toolbox, 2014</a:t>
            </a:r>
          </a:p>
        </p:txBody>
      </p:sp>
    </p:spTree>
    <p:extLst>
      <p:ext uri="{BB962C8B-B14F-4D97-AF65-F5344CB8AC3E}">
        <p14:creationId xmlns:p14="http://schemas.microsoft.com/office/powerpoint/2010/main" val="38705906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34EC-8479-4278-A0B4-885C7751D9DD}"/>
              </a:ext>
            </a:extLst>
          </p:cNvPr>
          <p:cNvSpPr>
            <a:spLocks noGrp="1"/>
          </p:cNvSpPr>
          <p:nvPr>
            <p:ph type="title"/>
          </p:nvPr>
        </p:nvSpPr>
        <p:spPr/>
        <p:txBody>
          <a:bodyPr>
            <a:normAutofit/>
          </a:bodyPr>
          <a:lstStyle/>
          <a:p>
            <a:r>
              <a:rPr lang="en-US" sz="3600" dirty="0"/>
              <a:t>Checkpoint</a:t>
            </a:r>
          </a:p>
        </p:txBody>
      </p:sp>
      <p:sp>
        <p:nvSpPr>
          <p:cNvPr id="3" name="Content Placeholder 2">
            <a:extLst>
              <a:ext uri="{FF2B5EF4-FFF2-40B4-BE49-F238E27FC236}">
                <a16:creationId xmlns:a16="http://schemas.microsoft.com/office/drawing/2014/main" id="{F36614AD-3CF9-4CE2-BEAC-97132B1C6BCE}"/>
              </a:ext>
            </a:extLst>
          </p:cNvPr>
          <p:cNvSpPr>
            <a:spLocks noGrp="1"/>
          </p:cNvSpPr>
          <p:nvPr>
            <p:ph idx="1"/>
          </p:nvPr>
        </p:nvSpPr>
        <p:spPr/>
        <p:txBody>
          <a:bodyPr>
            <a:normAutofit fontScale="92500" lnSpcReduction="20000"/>
          </a:bodyPr>
          <a:lstStyle/>
          <a:p>
            <a:r>
              <a:rPr lang="en-US" dirty="0"/>
              <a:t>Mary is a patient navigator in urology. The urologist who works with Mary is very busy. He has a patient who has a lot of questions and does not seem to understand what the doctor is telling him. The urologist asked Mary to explain to the patient that he has prostate cancer and what his treatment options are. </a:t>
            </a:r>
          </a:p>
          <a:p>
            <a:r>
              <a:rPr lang="en-US" dirty="0"/>
              <a:t>What should Mary do?</a:t>
            </a:r>
          </a:p>
        </p:txBody>
      </p:sp>
    </p:spTree>
    <p:extLst>
      <p:ext uri="{BB962C8B-B14F-4D97-AF65-F5344CB8AC3E}">
        <p14:creationId xmlns:p14="http://schemas.microsoft.com/office/powerpoint/2010/main" val="35450372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Care Coordination </a:t>
            </a:r>
          </a:p>
        </p:txBody>
      </p:sp>
      <p:graphicFrame>
        <p:nvGraphicFramePr>
          <p:cNvPr id="4" name="Content Placeholder 3"/>
          <p:cNvGraphicFramePr>
            <a:graphicFrameLocks noGrp="1"/>
          </p:cNvGraphicFramePr>
          <p:nvPr>
            <p:ph idx="1"/>
            <p:custDataLst>
              <p:tags r:id="rId1"/>
            </p:custDataLst>
            <p:extLst>
              <p:ext uri="{D42A27DB-BD31-4B8C-83A1-F6EECF244321}">
                <p14:modId xmlns:p14="http://schemas.microsoft.com/office/powerpoint/2010/main" val="2854174099"/>
              </p:ext>
            </p:extLst>
          </p:nvPr>
        </p:nvGraphicFramePr>
        <p:xfrm>
          <a:off x="495300" y="1541022"/>
          <a:ext cx="8153400" cy="2743200"/>
        </p:xfrm>
        <a:graphic>
          <a:graphicData uri="http://schemas.openxmlformats.org/drawingml/2006/table">
            <a:tbl>
              <a:tblPr firstRow="1" bandRow="1">
                <a:tableStyleId>{5C22544A-7EE6-4342-B048-85BDC9FD1C3A}</a:tableStyleId>
              </a:tblPr>
              <a:tblGrid>
                <a:gridCol w="2717800">
                  <a:extLst>
                    <a:ext uri="{9D8B030D-6E8A-4147-A177-3AD203B41FA5}">
                      <a16:colId xmlns:a16="http://schemas.microsoft.com/office/drawing/2014/main" val="20000"/>
                    </a:ext>
                  </a:extLst>
                </a:gridCol>
                <a:gridCol w="2717800">
                  <a:extLst>
                    <a:ext uri="{9D8B030D-6E8A-4147-A177-3AD203B41FA5}">
                      <a16:colId xmlns:a16="http://schemas.microsoft.com/office/drawing/2014/main" val="20001"/>
                    </a:ext>
                  </a:extLst>
                </a:gridCol>
                <a:gridCol w="2717800">
                  <a:extLst>
                    <a:ext uri="{9D8B030D-6E8A-4147-A177-3AD203B41FA5}">
                      <a16:colId xmlns:a16="http://schemas.microsoft.com/office/drawing/2014/main" val="20002"/>
                    </a:ext>
                  </a:extLst>
                </a:gridCol>
              </a:tblGrid>
              <a:tr h="370840">
                <a:tc>
                  <a:txBody>
                    <a:bodyPr/>
                    <a:lstStyle/>
                    <a:p>
                      <a:r>
                        <a:rPr lang="en-US" sz="1400" dirty="0">
                          <a:solidFill>
                            <a:schemeClr val="bg1"/>
                          </a:solidFill>
                        </a:rPr>
                        <a:t>Community</a:t>
                      </a:r>
                    </a:p>
                    <a:p>
                      <a:r>
                        <a:rPr lang="en-US" sz="1400" dirty="0">
                          <a:solidFill>
                            <a:schemeClr val="bg1"/>
                          </a:solidFill>
                        </a:rPr>
                        <a:t>(Community Health Worker)</a:t>
                      </a:r>
                    </a:p>
                  </a:txBody>
                  <a:tcPr marL="86627" marR="86627">
                    <a:solidFill>
                      <a:srgbClr val="033B57"/>
                    </a:solidFill>
                  </a:tcPr>
                </a:tc>
                <a:tc>
                  <a:txBody>
                    <a:bodyPr/>
                    <a:lstStyle/>
                    <a:p>
                      <a:r>
                        <a:rPr lang="en-US" sz="1400" dirty="0">
                          <a:solidFill>
                            <a:schemeClr val="bg1"/>
                          </a:solidFill>
                        </a:rPr>
                        <a:t>Community/ Health Care Institution</a:t>
                      </a:r>
                      <a:r>
                        <a:rPr lang="en-US" sz="1400" baseline="0" dirty="0">
                          <a:solidFill>
                            <a:schemeClr val="bg1"/>
                          </a:solidFill>
                        </a:rPr>
                        <a:t> (Patient Navigator)</a:t>
                      </a:r>
                      <a:endParaRPr lang="en-US" sz="1400" dirty="0">
                        <a:solidFill>
                          <a:schemeClr val="bg1"/>
                        </a:solidFill>
                      </a:endParaRPr>
                    </a:p>
                  </a:txBody>
                  <a:tcPr marL="86627" marR="86627">
                    <a:solidFill>
                      <a:srgbClr val="033B57"/>
                    </a:solidFill>
                  </a:tcPr>
                </a:tc>
                <a:tc>
                  <a:txBody>
                    <a:bodyPr/>
                    <a:lstStyle/>
                    <a:p>
                      <a:r>
                        <a:rPr lang="en-US" sz="1400" dirty="0">
                          <a:solidFill>
                            <a:schemeClr val="bg1"/>
                          </a:solidFill>
                        </a:rPr>
                        <a:t>Healthcare Institution</a:t>
                      </a:r>
                    </a:p>
                    <a:p>
                      <a:r>
                        <a:rPr lang="en-US" sz="1400" dirty="0">
                          <a:solidFill>
                            <a:schemeClr val="bg1"/>
                          </a:solidFill>
                        </a:rPr>
                        <a:t>(Nurse</a:t>
                      </a:r>
                      <a:r>
                        <a:rPr lang="en-US" sz="1400" baseline="0" dirty="0">
                          <a:solidFill>
                            <a:schemeClr val="bg1"/>
                          </a:solidFill>
                        </a:rPr>
                        <a:t> Navigator/ </a:t>
                      </a:r>
                    </a:p>
                    <a:p>
                      <a:r>
                        <a:rPr lang="en-US" sz="1400" baseline="0" dirty="0">
                          <a:solidFill>
                            <a:schemeClr val="bg1"/>
                          </a:solidFill>
                        </a:rPr>
                        <a:t>Social Work Navigator)</a:t>
                      </a:r>
                      <a:endParaRPr lang="en-US" sz="1400" dirty="0">
                        <a:solidFill>
                          <a:schemeClr val="bg1"/>
                        </a:solidFill>
                      </a:endParaRPr>
                    </a:p>
                  </a:txBody>
                  <a:tcPr marL="86627" marR="86627">
                    <a:solidFill>
                      <a:srgbClr val="033B57"/>
                    </a:solidFill>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baseline="0" dirty="0">
                          <a:solidFill>
                            <a:schemeClr val="dk1"/>
                          </a:solidFill>
                          <a:latin typeface="+mn-lt"/>
                          <a:ea typeface="+mn-ea"/>
                          <a:cs typeface="+mn-cs"/>
                        </a:rPr>
                        <a:t>Provide case management, service coordination, and system navigation.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i="0" u="none" strike="noStrike" kern="1200" baseline="0" dirty="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baseline="0" dirty="0">
                          <a:solidFill>
                            <a:schemeClr val="dk1"/>
                          </a:solidFill>
                          <a:latin typeface="+mn-lt"/>
                          <a:ea typeface="+mn-ea"/>
                          <a:cs typeface="+mn-cs"/>
                        </a:rPr>
                        <a:t>Assist with access to care or transition from community organization to health system. </a:t>
                      </a:r>
                    </a:p>
                  </a:txBody>
                  <a:tcPr marL="86627" marR="86627"/>
                </a:tc>
                <a:tc>
                  <a:txBody>
                    <a:bodyPr/>
                    <a:lstStyle/>
                    <a:p>
                      <a:r>
                        <a:rPr lang="en-US" sz="1400" b="0" i="0" u="none" strike="noStrike" kern="1200" baseline="0" dirty="0">
                          <a:solidFill>
                            <a:schemeClr val="dk1"/>
                          </a:solidFill>
                          <a:latin typeface="+mn-lt"/>
                          <a:ea typeface="+mn-ea"/>
                          <a:cs typeface="+mn-cs"/>
                        </a:rPr>
                        <a:t>Identify the pathway in the continuum and document the next steps to ensure the patient’s optimal outcomes. </a:t>
                      </a:r>
                    </a:p>
                    <a:p>
                      <a:endParaRPr lang="en-US" sz="1400" b="0" i="0" u="none" strike="noStrike" kern="1200" baseline="0" dirty="0">
                        <a:solidFill>
                          <a:schemeClr val="dk1"/>
                        </a:solidFill>
                        <a:latin typeface="+mn-lt"/>
                        <a:ea typeface="+mn-ea"/>
                        <a:cs typeface="+mn-cs"/>
                      </a:endParaRPr>
                    </a:p>
                    <a:p>
                      <a:r>
                        <a:rPr lang="en-US" sz="1400" b="0" i="0" u="none" strike="noStrike" kern="1200" baseline="0" dirty="0">
                          <a:solidFill>
                            <a:schemeClr val="dk1"/>
                          </a:solidFill>
                          <a:latin typeface="+mn-lt"/>
                          <a:ea typeface="+mn-ea"/>
                          <a:cs typeface="+mn-cs"/>
                        </a:rPr>
                        <a:t>Identify unmet needs and facilitate cancer care resources to eliminate barriers along the cancer continuum. 	</a:t>
                      </a:r>
                    </a:p>
                  </a:txBody>
                  <a:tcPr marL="86627" marR="8662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baseline="0" dirty="0">
                          <a:solidFill>
                            <a:schemeClr val="dk1"/>
                          </a:solidFill>
                          <a:latin typeface="+mn-lt"/>
                          <a:ea typeface="+mn-ea"/>
                          <a:cs typeface="+mn-cs"/>
                        </a:rPr>
                        <a:t>Assess and facilitate coordination of psychosocial and medical/clinical care along the care continuum. 	</a:t>
                      </a:r>
                    </a:p>
                  </a:txBody>
                  <a:tcPr marL="86627" marR="86627"/>
                </a:tc>
                <a:extLst>
                  <a:ext uri="{0D108BD9-81ED-4DB2-BD59-A6C34878D82A}">
                    <a16:rowId xmlns:a16="http://schemas.microsoft.com/office/drawing/2014/main" val="10001"/>
                  </a:ext>
                </a:extLst>
              </a:tr>
            </a:tbl>
          </a:graphicData>
        </a:graphic>
      </p:graphicFrame>
      <p:sp>
        <p:nvSpPr>
          <p:cNvPr id="5" name="TextBox 4"/>
          <p:cNvSpPr txBox="1"/>
          <p:nvPr/>
        </p:nvSpPr>
        <p:spPr>
          <a:xfrm>
            <a:off x="6019800" y="5105400"/>
            <a:ext cx="2971800" cy="461665"/>
          </a:xfrm>
          <a:prstGeom prst="rect">
            <a:avLst/>
          </a:prstGeom>
          <a:noFill/>
        </p:spPr>
        <p:txBody>
          <a:bodyPr wrap="square" rtlCol="0">
            <a:spAutoFit/>
          </a:bodyPr>
          <a:lstStyle/>
          <a:p>
            <a:r>
              <a:rPr lang="en-US" sz="1200" i="1" dirty="0">
                <a:solidFill>
                  <a:schemeClr val="bg1">
                    <a:lumMod val="50000"/>
                  </a:schemeClr>
                </a:solidFill>
              </a:rPr>
              <a:t>Willis et al., 2013; Agency for Healthcare Research and Quality, 2014 </a:t>
            </a:r>
          </a:p>
        </p:txBody>
      </p:sp>
    </p:spTree>
    <p:extLst>
      <p:ext uri="{BB962C8B-B14F-4D97-AF65-F5344CB8AC3E}">
        <p14:creationId xmlns:p14="http://schemas.microsoft.com/office/powerpoint/2010/main" val="12441447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Psychosocial Support Services/ Assessment </a:t>
            </a:r>
          </a:p>
        </p:txBody>
      </p:sp>
      <p:graphicFrame>
        <p:nvGraphicFramePr>
          <p:cNvPr id="5" name="Content Placeholder 3"/>
          <p:cNvGraphicFramePr>
            <a:graphicFrameLocks noGrp="1"/>
          </p:cNvGraphicFramePr>
          <p:nvPr>
            <p:ph idx="1"/>
            <p:custDataLst>
              <p:tags r:id="rId1"/>
            </p:custDataLst>
            <p:extLst>
              <p:ext uri="{D42A27DB-BD31-4B8C-83A1-F6EECF244321}">
                <p14:modId xmlns:p14="http://schemas.microsoft.com/office/powerpoint/2010/main" val="2364680851"/>
              </p:ext>
            </p:extLst>
          </p:nvPr>
        </p:nvGraphicFramePr>
        <p:xfrm>
          <a:off x="4017062" y="1681518"/>
          <a:ext cx="4495800" cy="3362556"/>
        </p:xfrm>
        <a:graphic>
          <a:graphicData uri="http://schemas.openxmlformats.org/drawingml/2006/table">
            <a:tbl>
              <a:tblPr firstRow="1" bandRow="1">
                <a:tableStyleId>{5C22544A-7EE6-4342-B048-85BDC9FD1C3A}</a:tableStyleId>
              </a:tblPr>
              <a:tblGrid>
                <a:gridCol w="4495800">
                  <a:extLst>
                    <a:ext uri="{9D8B030D-6E8A-4147-A177-3AD203B41FA5}">
                      <a16:colId xmlns:a16="http://schemas.microsoft.com/office/drawing/2014/main" val="20002"/>
                    </a:ext>
                  </a:extLst>
                </a:gridCol>
              </a:tblGrid>
              <a:tr h="711609">
                <a:tc>
                  <a:txBody>
                    <a:bodyPr/>
                    <a:lstStyle/>
                    <a:p>
                      <a:pPr algn="ctr"/>
                      <a:r>
                        <a:rPr lang="en-US" sz="1400" dirty="0">
                          <a:solidFill>
                            <a:schemeClr val="bg1"/>
                          </a:solidFill>
                        </a:rPr>
                        <a:t>Healthcare Institution</a:t>
                      </a:r>
                    </a:p>
                    <a:p>
                      <a:pPr algn="ctr"/>
                      <a:r>
                        <a:rPr lang="en-US" sz="1400" dirty="0">
                          <a:solidFill>
                            <a:schemeClr val="bg1"/>
                          </a:solidFill>
                        </a:rPr>
                        <a:t>(Nurse</a:t>
                      </a:r>
                      <a:r>
                        <a:rPr lang="en-US" sz="1400" baseline="0" dirty="0">
                          <a:solidFill>
                            <a:schemeClr val="bg1"/>
                          </a:solidFill>
                        </a:rPr>
                        <a:t> Navigator/ </a:t>
                      </a:r>
                    </a:p>
                    <a:p>
                      <a:pPr algn="ctr"/>
                      <a:r>
                        <a:rPr lang="en-US" sz="1400" baseline="0" dirty="0">
                          <a:solidFill>
                            <a:schemeClr val="bg1"/>
                          </a:solidFill>
                        </a:rPr>
                        <a:t>Social Work Navigator)</a:t>
                      </a:r>
                      <a:endParaRPr lang="en-US" sz="1400" dirty="0">
                        <a:solidFill>
                          <a:schemeClr val="bg1"/>
                        </a:solidFill>
                      </a:endParaRPr>
                    </a:p>
                  </a:txBody>
                  <a:tcPr marL="86627" marR="86627">
                    <a:solidFill>
                      <a:srgbClr val="033B57"/>
                    </a:solidFill>
                  </a:tcPr>
                </a:tc>
                <a:extLst>
                  <a:ext uri="{0D108BD9-81ED-4DB2-BD59-A6C34878D82A}">
                    <a16:rowId xmlns:a16="http://schemas.microsoft.com/office/drawing/2014/main" val="10000"/>
                  </a:ext>
                </a:extLst>
              </a:tr>
              <a:tr h="263103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dk1"/>
                          </a:solidFill>
                          <a:latin typeface="+mn-lt"/>
                          <a:ea typeface="+mn-ea"/>
                          <a:cs typeface="+mn-cs"/>
                        </a:rPr>
                        <a:t>Assess educational needs of patient.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baseline="0" dirty="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dk1"/>
                          </a:solidFill>
                          <a:latin typeface="+mn-lt"/>
                          <a:ea typeface="+mn-ea"/>
                          <a:cs typeface="+mn-cs"/>
                        </a:rPr>
                        <a:t>Identify the educational needs of patients to advocate on their behalf with the care team.</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baseline="0" dirty="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dk1"/>
                          </a:solidFill>
                          <a:latin typeface="+mn-lt"/>
                          <a:ea typeface="+mn-ea"/>
                          <a:cs typeface="+mn-cs"/>
                        </a:rPr>
                        <a:t>Inform patients of the importance and benefit of clinical trials and connect them with additional resources.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baseline="0" dirty="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dk1"/>
                          </a:solidFill>
                          <a:latin typeface="+mn-lt"/>
                          <a:ea typeface="+mn-ea"/>
                          <a:cs typeface="+mn-cs"/>
                        </a:rPr>
                        <a:t>Provide clinical education (Nurse Navigators).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baseline="0" dirty="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dk1"/>
                          </a:solidFill>
                          <a:latin typeface="+mn-lt"/>
                          <a:ea typeface="+mn-ea"/>
                          <a:cs typeface="+mn-cs"/>
                        </a:rPr>
                        <a:t>Educate patients and caregivers on their biopsychosocial concerns regarding their diagnosis and treatment (Social Work Navigators).</a:t>
                      </a:r>
                    </a:p>
                  </a:txBody>
                  <a:tcPr marL="86627" marR="86627"/>
                </a:tc>
                <a:extLst>
                  <a:ext uri="{0D108BD9-81ED-4DB2-BD59-A6C34878D82A}">
                    <a16:rowId xmlns:a16="http://schemas.microsoft.com/office/drawing/2014/main" val="10001"/>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707325307"/>
              </p:ext>
            </p:extLst>
          </p:nvPr>
        </p:nvGraphicFramePr>
        <p:xfrm>
          <a:off x="443345" y="2372196"/>
          <a:ext cx="3348318" cy="1981200"/>
        </p:xfrm>
        <a:graphic>
          <a:graphicData uri="http://schemas.openxmlformats.org/drawingml/2006/table">
            <a:tbl>
              <a:tblPr firstRow="1" bandRow="1">
                <a:tableStyleId>{5C22544A-7EE6-4342-B048-85BDC9FD1C3A}</a:tableStyleId>
              </a:tblPr>
              <a:tblGrid>
                <a:gridCol w="1674159">
                  <a:extLst>
                    <a:ext uri="{9D8B030D-6E8A-4147-A177-3AD203B41FA5}">
                      <a16:colId xmlns:a16="http://schemas.microsoft.com/office/drawing/2014/main" val="1012518486"/>
                    </a:ext>
                  </a:extLst>
                </a:gridCol>
                <a:gridCol w="1674159">
                  <a:extLst>
                    <a:ext uri="{9D8B030D-6E8A-4147-A177-3AD203B41FA5}">
                      <a16:colId xmlns:a16="http://schemas.microsoft.com/office/drawing/2014/main" val="2294497264"/>
                    </a:ext>
                  </a:extLst>
                </a:gridCol>
              </a:tblGrid>
              <a:tr h="609600">
                <a:tc>
                  <a:txBody>
                    <a:bodyPr/>
                    <a:lstStyle/>
                    <a:p>
                      <a:r>
                        <a:rPr lang="en-US" sz="1100" dirty="0">
                          <a:solidFill>
                            <a:schemeClr val="bg1"/>
                          </a:solidFill>
                        </a:rPr>
                        <a:t>Community</a:t>
                      </a:r>
                    </a:p>
                    <a:p>
                      <a:r>
                        <a:rPr lang="en-US" sz="1100" dirty="0">
                          <a:solidFill>
                            <a:schemeClr val="bg1"/>
                          </a:solidFill>
                        </a:rPr>
                        <a:t>(Community Health Worker)</a:t>
                      </a:r>
                    </a:p>
                  </a:txBody>
                  <a:tcPr marL="86627" marR="86627">
                    <a:solidFill>
                      <a:srgbClr val="033B57"/>
                    </a:solidFill>
                  </a:tcPr>
                </a:tc>
                <a:tc>
                  <a:txBody>
                    <a:bodyPr/>
                    <a:lstStyle/>
                    <a:p>
                      <a:r>
                        <a:rPr lang="en-US" sz="1100" dirty="0">
                          <a:solidFill>
                            <a:schemeClr val="bg1"/>
                          </a:solidFill>
                        </a:rPr>
                        <a:t>Community/ Health Care Institution</a:t>
                      </a:r>
                      <a:r>
                        <a:rPr lang="en-US" sz="1100" baseline="0" dirty="0">
                          <a:solidFill>
                            <a:schemeClr val="bg1"/>
                          </a:solidFill>
                        </a:rPr>
                        <a:t> (Patient Navigator)</a:t>
                      </a:r>
                      <a:endParaRPr lang="en-US" sz="1100" dirty="0">
                        <a:solidFill>
                          <a:schemeClr val="bg1"/>
                        </a:solidFill>
                      </a:endParaRPr>
                    </a:p>
                  </a:txBody>
                  <a:tcPr marL="86627" marR="86627">
                    <a:solidFill>
                      <a:srgbClr val="033B57"/>
                    </a:solidFill>
                  </a:tcPr>
                </a:tc>
                <a:extLst>
                  <a:ext uri="{0D108BD9-81ED-4DB2-BD59-A6C34878D82A}">
                    <a16:rowId xmlns:a16="http://schemas.microsoft.com/office/drawing/2014/main" val="794328891"/>
                  </a:ext>
                </a:extLst>
              </a:tr>
              <a:tr h="1371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i="0" u="none" strike="noStrike" kern="1200" baseline="0" dirty="0">
                          <a:solidFill>
                            <a:schemeClr val="dk1"/>
                          </a:solidFill>
                          <a:latin typeface="+mn-lt"/>
                          <a:ea typeface="+mn-ea"/>
                          <a:cs typeface="+mn-cs"/>
                        </a:rPr>
                        <a:t>Identify resources in the community for emotional and social support. </a:t>
                      </a:r>
                    </a:p>
                  </a:txBody>
                  <a:tcPr marL="86627" marR="86627">
                    <a:solidFill>
                      <a:schemeClr val="accent5"/>
                    </a:solidFill>
                  </a:tcPr>
                </a:tc>
                <a:tc>
                  <a:txBody>
                    <a:bodyPr/>
                    <a:lstStyle/>
                    <a:p>
                      <a:r>
                        <a:rPr lang="en-US" sz="1100" b="0" i="0" u="none" strike="noStrike" kern="1200" baseline="0" dirty="0">
                          <a:solidFill>
                            <a:schemeClr val="dk1"/>
                          </a:solidFill>
                          <a:latin typeface="+mn-lt"/>
                          <a:ea typeface="+mn-ea"/>
                          <a:cs typeface="+mn-cs"/>
                        </a:rPr>
                        <a:t>Administer distress screening and provide assistance with administrative, practical or social issues identified. </a:t>
                      </a:r>
                    </a:p>
                  </a:txBody>
                  <a:tcPr marL="86627" marR="86627">
                    <a:solidFill>
                      <a:schemeClr val="accent5"/>
                    </a:solidFill>
                  </a:tcPr>
                </a:tc>
                <a:extLst>
                  <a:ext uri="{0D108BD9-81ED-4DB2-BD59-A6C34878D82A}">
                    <a16:rowId xmlns:a16="http://schemas.microsoft.com/office/drawing/2014/main" val="3370354634"/>
                  </a:ext>
                </a:extLst>
              </a:tr>
            </a:tbl>
          </a:graphicData>
        </a:graphic>
      </p:graphicFrame>
      <p:sp>
        <p:nvSpPr>
          <p:cNvPr id="9" name="Oval 8">
            <a:extLst>
              <a:ext uri="{C183D7F6-B498-43B3-948B-1728B52AA6E4}">
                <adec:decorative xmlns:adec="http://schemas.microsoft.com/office/drawing/2017/decorative" val="1"/>
              </a:ext>
            </a:extLst>
          </p:cNvPr>
          <p:cNvSpPr/>
          <p:nvPr/>
        </p:nvSpPr>
        <p:spPr>
          <a:xfrm>
            <a:off x="3733800" y="4085753"/>
            <a:ext cx="4953000" cy="944466"/>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7598229" y="5277791"/>
            <a:ext cx="1524000" cy="276999"/>
          </a:xfrm>
          <a:prstGeom prst="rect">
            <a:avLst/>
          </a:prstGeom>
          <a:noFill/>
        </p:spPr>
        <p:txBody>
          <a:bodyPr wrap="square" rtlCol="0">
            <a:spAutoFit/>
          </a:bodyPr>
          <a:lstStyle/>
          <a:p>
            <a:r>
              <a:rPr lang="en-US" sz="1200" i="1" dirty="0">
                <a:solidFill>
                  <a:schemeClr val="bg1">
                    <a:lumMod val="50000"/>
                  </a:schemeClr>
                </a:solidFill>
              </a:rPr>
              <a:t>Willis et al., 2013</a:t>
            </a:r>
          </a:p>
        </p:txBody>
      </p:sp>
    </p:spTree>
    <p:extLst>
      <p:ext uri="{BB962C8B-B14F-4D97-AF65-F5344CB8AC3E}">
        <p14:creationId xmlns:p14="http://schemas.microsoft.com/office/powerpoint/2010/main" val="1130002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heel(1)">
                                      <p:cBhvr>
                                        <p:cTn id="1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A8D61-751B-409D-B9CF-F5FDA1634388}"/>
              </a:ext>
            </a:extLst>
          </p:cNvPr>
          <p:cNvSpPr>
            <a:spLocks noGrp="1"/>
          </p:cNvSpPr>
          <p:nvPr>
            <p:ph type="title"/>
          </p:nvPr>
        </p:nvSpPr>
        <p:spPr/>
        <p:txBody>
          <a:bodyPr>
            <a:normAutofit/>
          </a:bodyPr>
          <a:lstStyle/>
          <a:p>
            <a:r>
              <a:rPr lang="en-US" sz="3600" dirty="0"/>
              <a:t>Checkpoint</a:t>
            </a:r>
          </a:p>
        </p:txBody>
      </p:sp>
      <p:sp>
        <p:nvSpPr>
          <p:cNvPr id="3" name="Content Placeholder 2">
            <a:extLst>
              <a:ext uri="{FF2B5EF4-FFF2-40B4-BE49-F238E27FC236}">
                <a16:creationId xmlns:a16="http://schemas.microsoft.com/office/drawing/2014/main" id="{9ABD5055-9753-4388-B481-62C2D4FC0BA8}"/>
              </a:ext>
            </a:extLst>
          </p:cNvPr>
          <p:cNvSpPr>
            <a:spLocks noGrp="1"/>
          </p:cNvSpPr>
          <p:nvPr>
            <p:ph idx="1"/>
          </p:nvPr>
        </p:nvSpPr>
        <p:spPr>
          <a:xfrm>
            <a:off x="457200" y="1447800"/>
            <a:ext cx="8229600" cy="3810000"/>
          </a:xfrm>
        </p:spPr>
        <p:txBody>
          <a:bodyPr>
            <a:normAutofit fontScale="85000" lnSpcReduction="10000"/>
          </a:bodyPr>
          <a:lstStyle/>
          <a:p>
            <a:r>
              <a:rPr lang="en-US" kern="1200" dirty="0">
                <a:solidFill>
                  <a:schemeClr val="tx1"/>
                </a:solidFill>
              </a:rPr>
              <a:t>Brenda is a patient navigator in radiology. A patient comes into her office and starts crying, telling Brenda that she was just diagnosed with breast cancer. Brenda tells the patient "I am so sorry for your news. We are all here to support you and will be with you every step of the way." The patient tells Brenda she is scared of going home because she does not want to tell her children. </a:t>
            </a:r>
            <a:endParaRPr lang="en-US" dirty="0"/>
          </a:p>
          <a:p>
            <a:r>
              <a:rPr lang="en-US" kern="1200" dirty="0">
                <a:solidFill>
                  <a:schemeClr val="tx1"/>
                </a:solidFill>
              </a:rPr>
              <a:t>What should Brenda do? </a:t>
            </a:r>
          </a:p>
          <a:p>
            <a:endParaRPr lang="en-US" dirty="0"/>
          </a:p>
        </p:txBody>
      </p:sp>
    </p:spTree>
    <p:extLst>
      <p:ext uri="{BB962C8B-B14F-4D97-AF65-F5344CB8AC3E}">
        <p14:creationId xmlns:p14="http://schemas.microsoft.com/office/powerpoint/2010/main" val="2595220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Advocacy</a:t>
            </a:r>
            <a:r>
              <a:rPr lang="en-US" dirty="0"/>
              <a:t> </a:t>
            </a:r>
          </a:p>
        </p:txBody>
      </p:sp>
      <p:graphicFrame>
        <p:nvGraphicFramePr>
          <p:cNvPr id="4" name="Content Placeholder 3"/>
          <p:cNvGraphicFramePr>
            <a:graphicFrameLocks noGrp="1"/>
          </p:cNvGraphicFramePr>
          <p:nvPr>
            <p:ph idx="1"/>
            <p:custDataLst>
              <p:tags r:id="rId1"/>
            </p:custDataLst>
            <p:extLst>
              <p:ext uri="{D42A27DB-BD31-4B8C-83A1-F6EECF244321}">
                <p14:modId xmlns:p14="http://schemas.microsoft.com/office/powerpoint/2010/main" val="4045521593"/>
              </p:ext>
            </p:extLst>
          </p:nvPr>
        </p:nvGraphicFramePr>
        <p:xfrm>
          <a:off x="495300" y="1447800"/>
          <a:ext cx="8153400" cy="1878676"/>
        </p:xfrm>
        <a:graphic>
          <a:graphicData uri="http://schemas.openxmlformats.org/drawingml/2006/table">
            <a:tbl>
              <a:tblPr firstRow="1" bandRow="1">
                <a:tableStyleId>{5C22544A-7EE6-4342-B048-85BDC9FD1C3A}</a:tableStyleId>
              </a:tblPr>
              <a:tblGrid>
                <a:gridCol w="2717800">
                  <a:extLst>
                    <a:ext uri="{9D8B030D-6E8A-4147-A177-3AD203B41FA5}">
                      <a16:colId xmlns:a16="http://schemas.microsoft.com/office/drawing/2014/main" val="20000"/>
                    </a:ext>
                  </a:extLst>
                </a:gridCol>
                <a:gridCol w="2717800">
                  <a:extLst>
                    <a:ext uri="{9D8B030D-6E8A-4147-A177-3AD203B41FA5}">
                      <a16:colId xmlns:a16="http://schemas.microsoft.com/office/drawing/2014/main" val="20001"/>
                    </a:ext>
                  </a:extLst>
                </a:gridCol>
                <a:gridCol w="2717800">
                  <a:extLst>
                    <a:ext uri="{9D8B030D-6E8A-4147-A177-3AD203B41FA5}">
                      <a16:colId xmlns:a16="http://schemas.microsoft.com/office/drawing/2014/main" val="20002"/>
                    </a:ext>
                  </a:extLst>
                </a:gridCol>
              </a:tblGrid>
              <a:tr h="762000">
                <a:tc>
                  <a:txBody>
                    <a:bodyPr/>
                    <a:lstStyle/>
                    <a:p>
                      <a:r>
                        <a:rPr lang="en-US" sz="1400" dirty="0">
                          <a:solidFill>
                            <a:schemeClr val="bg1"/>
                          </a:solidFill>
                        </a:rPr>
                        <a:t>Community</a:t>
                      </a:r>
                    </a:p>
                    <a:p>
                      <a:r>
                        <a:rPr lang="en-US" sz="1400" dirty="0">
                          <a:solidFill>
                            <a:schemeClr val="bg1"/>
                          </a:solidFill>
                        </a:rPr>
                        <a:t>(Community Health Worker)</a:t>
                      </a:r>
                    </a:p>
                  </a:txBody>
                  <a:tcPr marL="86627" marR="86627">
                    <a:solidFill>
                      <a:srgbClr val="033B57"/>
                    </a:solidFill>
                  </a:tcPr>
                </a:tc>
                <a:tc>
                  <a:txBody>
                    <a:bodyPr/>
                    <a:lstStyle/>
                    <a:p>
                      <a:r>
                        <a:rPr lang="en-US" sz="1400" dirty="0">
                          <a:solidFill>
                            <a:schemeClr val="bg1"/>
                          </a:solidFill>
                        </a:rPr>
                        <a:t>Community/ Health Care Institution</a:t>
                      </a:r>
                      <a:r>
                        <a:rPr lang="en-US" sz="1400" baseline="0" dirty="0">
                          <a:solidFill>
                            <a:schemeClr val="bg1"/>
                          </a:solidFill>
                        </a:rPr>
                        <a:t> (Patient Navigator)</a:t>
                      </a:r>
                      <a:endParaRPr lang="en-US" sz="1400" dirty="0">
                        <a:solidFill>
                          <a:schemeClr val="bg1"/>
                        </a:solidFill>
                      </a:endParaRPr>
                    </a:p>
                  </a:txBody>
                  <a:tcPr marL="86627" marR="86627">
                    <a:solidFill>
                      <a:srgbClr val="033B57"/>
                    </a:solidFill>
                  </a:tcPr>
                </a:tc>
                <a:tc>
                  <a:txBody>
                    <a:bodyPr/>
                    <a:lstStyle/>
                    <a:p>
                      <a:r>
                        <a:rPr lang="en-US" sz="1400" dirty="0">
                          <a:solidFill>
                            <a:schemeClr val="bg1"/>
                          </a:solidFill>
                        </a:rPr>
                        <a:t>Healthcare Institution</a:t>
                      </a:r>
                    </a:p>
                    <a:p>
                      <a:r>
                        <a:rPr lang="en-US" sz="1400" dirty="0">
                          <a:solidFill>
                            <a:schemeClr val="bg1"/>
                          </a:solidFill>
                        </a:rPr>
                        <a:t>(Nurse</a:t>
                      </a:r>
                      <a:r>
                        <a:rPr lang="en-US" sz="1400" baseline="0" dirty="0">
                          <a:solidFill>
                            <a:schemeClr val="bg1"/>
                          </a:solidFill>
                        </a:rPr>
                        <a:t> Navigator/ </a:t>
                      </a:r>
                    </a:p>
                    <a:p>
                      <a:r>
                        <a:rPr lang="en-US" sz="1400" baseline="0" dirty="0">
                          <a:solidFill>
                            <a:schemeClr val="bg1"/>
                          </a:solidFill>
                        </a:rPr>
                        <a:t>Social Work Navigator)</a:t>
                      </a:r>
                      <a:endParaRPr lang="en-US" sz="1400" dirty="0">
                        <a:solidFill>
                          <a:schemeClr val="bg1"/>
                        </a:solidFill>
                      </a:endParaRPr>
                    </a:p>
                  </a:txBody>
                  <a:tcPr marL="86627" marR="86627">
                    <a:solidFill>
                      <a:srgbClr val="033B57"/>
                    </a:solidFill>
                  </a:tcPr>
                </a:tc>
                <a:extLst>
                  <a:ext uri="{0D108BD9-81ED-4DB2-BD59-A6C34878D82A}">
                    <a16:rowId xmlns:a16="http://schemas.microsoft.com/office/drawing/2014/main" val="10000"/>
                  </a:ext>
                </a:extLst>
              </a:tr>
              <a:tr h="111667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baseline="0" dirty="0">
                          <a:solidFill>
                            <a:schemeClr val="dk1"/>
                          </a:solidFill>
                          <a:latin typeface="+mn-lt"/>
                          <a:ea typeface="+mn-ea"/>
                          <a:cs typeface="+mn-cs"/>
                        </a:rPr>
                        <a:t>Speak up for individual and community needs. </a:t>
                      </a:r>
                    </a:p>
                  </a:txBody>
                  <a:tcPr marL="86627" marR="86627"/>
                </a:tc>
                <a:tc>
                  <a:txBody>
                    <a:bodyPr/>
                    <a:lstStyle/>
                    <a:p>
                      <a:r>
                        <a:rPr lang="en-US" sz="1400" b="0" i="0" u="none" strike="noStrike" kern="1200" baseline="0" dirty="0">
                          <a:solidFill>
                            <a:schemeClr val="dk1"/>
                          </a:solidFill>
                          <a:latin typeface="+mn-lt"/>
                          <a:ea typeface="+mn-ea"/>
                          <a:cs typeface="+mn-cs"/>
                        </a:rPr>
                        <a:t>Educate providers on individual preferences of care and needs.	</a:t>
                      </a:r>
                    </a:p>
                  </a:txBody>
                  <a:tcPr marL="86627" marR="8662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baseline="0" dirty="0">
                          <a:solidFill>
                            <a:schemeClr val="dk1"/>
                          </a:solidFill>
                          <a:latin typeface="+mn-lt"/>
                          <a:ea typeface="+mn-ea"/>
                          <a:cs typeface="+mn-cs"/>
                        </a:rPr>
                        <a:t>Assure patients’ needs and preferences are integrated into treatment and care delivery.	</a:t>
                      </a:r>
                    </a:p>
                  </a:txBody>
                  <a:tcPr marL="86627" marR="86627"/>
                </a:tc>
                <a:extLst>
                  <a:ext uri="{0D108BD9-81ED-4DB2-BD59-A6C34878D82A}">
                    <a16:rowId xmlns:a16="http://schemas.microsoft.com/office/drawing/2014/main" val="10001"/>
                  </a:ext>
                </a:extLst>
              </a:tr>
            </a:tbl>
          </a:graphicData>
        </a:graphic>
      </p:graphicFrame>
      <p:sp>
        <p:nvSpPr>
          <p:cNvPr id="6" name="TextBox 5"/>
          <p:cNvSpPr txBox="1"/>
          <p:nvPr/>
        </p:nvSpPr>
        <p:spPr>
          <a:xfrm>
            <a:off x="7598229" y="5277791"/>
            <a:ext cx="1524000" cy="276999"/>
          </a:xfrm>
          <a:prstGeom prst="rect">
            <a:avLst/>
          </a:prstGeom>
          <a:noFill/>
        </p:spPr>
        <p:txBody>
          <a:bodyPr wrap="square" rtlCol="0">
            <a:spAutoFit/>
          </a:bodyPr>
          <a:lstStyle/>
          <a:p>
            <a:r>
              <a:rPr lang="en-US" sz="1200" i="1" dirty="0">
                <a:solidFill>
                  <a:schemeClr val="bg1">
                    <a:lumMod val="50000"/>
                  </a:schemeClr>
                </a:solidFill>
              </a:rPr>
              <a:t>Willis et al., 2013</a:t>
            </a:r>
          </a:p>
        </p:txBody>
      </p:sp>
    </p:spTree>
    <p:extLst>
      <p:ext uri="{BB962C8B-B14F-4D97-AF65-F5344CB8AC3E}">
        <p14:creationId xmlns:p14="http://schemas.microsoft.com/office/powerpoint/2010/main" val="1329455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Acknowledgments</a:t>
            </a:r>
          </a:p>
        </p:txBody>
      </p:sp>
      <p:sp>
        <p:nvSpPr>
          <p:cNvPr id="3" name="Content Placeholder 2"/>
          <p:cNvSpPr>
            <a:spLocks noGrp="1"/>
          </p:cNvSpPr>
          <p:nvPr>
            <p:ph idx="1"/>
          </p:nvPr>
        </p:nvSpPr>
        <p:spPr/>
        <p:txBody>
          <a:bodyPr>
            <a:normAutofit fontScale="85000" lnSpcReduction="10000"/>
          </a:bodyPr>
          <a:lstStyle/>
          <a:p>
            <a:pPr marL="0" indent="0">
              <a:spcBef>
                <a:spcPts val="600"/>
              </a:spcBef>
              <a:spcAft>
                <a:spcPts val="600"/>
              </a:spcAft>
              <a:buNone/>
            </a:pPr>
            <a:r>
              <a:rPr lang="en-US" dirty="0"/>
              <a:t>This work was supported by Cooperative Agreement #1U38DP004972-02 from the Centers for Disease Control and Prevention. Its contents are solely the responsibility of the authors and do not necessarily represent the official views of the Centers for Disease Control and Prevention.</a:t>
            </a:r>
          </a:p>
          <a:p>
            <a:pPr marL="0" indent="0">
              <a:spcBef>
                <a:spcPts val="600"/>
              </a:spcBef>
              <a:spcAft>
                <a:spcPts val="600"/>
              </a:spcAft>
              <a:buNone/>
            </a:pPr>
            <a:r>
              <a:rPr lang="en-US" dirty="0"/>
              <a:t>Portions of this lesson are adapted from the Patient Navigator Training Collaborative of the Colorado School of Public Health.</a:t>
            </a:r>
          </a:p>
          <a:p>
            <a:pPr marL="0" indent="0">
              <a:buNone/>
            </a:pPr>
            <a:endParaRPr lang="en-US" dirty="0"/>
          </a:p>
        </p:txBody>
      </p:sp>
    </p:spTree>
    <p:extLst>
      <p:ext uri="{BB962C8B-B14F-4D97-AF65-F5344CB8AC3E}">
        <p14:creationId xmlns:p14="http://schemas.microsoft.com/office/powerpoint/2010/main" val="22429738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537"/>
            <a:ext cx="8229600" cy="1143000"/>
          </a:xfrm>
        </p:spPr>
        <p:txBody>
          <a:bodyPr>
            <a:normAutofit fontScale="90000"/>
          </a:bodyPr>
          <a:lstStyle/>
          <a:p>
            <a:r>
              <a:rPr lang="en-US" dirty="0"/>
              <a:t>Navigation Based on the Cancer Care Continuum</a:t>
            </a:r>
          </a:p>
        </p:txBody>
      </p:sp>
      <p:sp>
        <p:nvSpPr>
          <p:cNvPr id="4" name="Rectangle 3"/>
          <p:cNvSpPr/>
          <p:nvPr/>
        </p:nvSpPr>
        <p:spPr>
          <a:xfrm>
            <a:off x="632012" y="1729315"/>
            <a:ext cx="1752600" cy="2514600"/>
          </a:xfrm>
          <a:prstGeom prst="rect">
            <a:avLst/>
          </a:prstGeom>
          <a:solidFill>
            <a:srgbClr val="033B5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Primary Prevention </a:t>
            </a:r>
            <a:r>
              <a:rPr lang="en-US" dirty="0"/>
              <a:t>	</a:t>
            </a:r>
          </a:p>
          <a:p>
            <a:pPr algn="ctr"/>
            <a:endParaRPr lang="en-US" dirty="0"/>
          </a:p>
          <a:p>
            <a:pPr algn="ctr"/>
            <a:endParaRPr lang="en-US" dirty="0"/>
          </a:p>
          <a:p>
            <a:pPr algn="ctr"/>
            <a:endParaRPr lang="en-US" dirty="0"/>
          </a:p>
          <a:p>
            <a:pPr algn="ctr"/>
            <a:endParaRPr lang="en-US" dirty="0"/>
          </a:p>
          <a:p>
            <a:pPr algn="ctr"/>
            <a:endParaRPr lang="en-US" dirty="0"/>
          </a:p>
        </p:txBody>
      </p:sp>
      <p:sp>
        <p:nvSpPr>
          <p:cNvPr id="5" name="Rectangle 4"/>
          <p:cNvSpPr/>
          <p:nvPr/>
        </p:nvSpPr>
        <p:spPr>
          <a:xfrm>
            <a:off x="2442882" y="1729315"/>
            <a:ext cx="1824317" cy="2514600"/>
          </a:xfrm>
          <a:prstGeom prst="rect">
            <a:avLst/>
          </a:prstGeom>
          <a:solidFill>
            <a:srgbClr val="033B5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Screening/ Early Detection</a:t>
            </a:r>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p:txBody>
      </p:sp>
      <p:sp>
        <p:nvSpPr>
          <p:cNvPr id="6" name="Rectangle 5"/>
          <p:cNvSpPr/>
          <p:nvPr/>
        </p:nvSpPr>
        <p:spPr>
          <a:xfrm>
            <a:off x="4347881" y="1729315"/>
            <a:ext cx="1824319" cy="2514600"/>
          </a:xfrm>
          <a:prstGeom prst="rect">
            <a:avLst/>
          </a:prstGeom>
          <a:solidFill>
            <a:srgbClr val="033B5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Treatment</a:t>
            </a:r>
            <a:r>
              <a:rPr lang="en-US" dirty="0">
                <a:solidFill>
                  <a:srgbClr val="FFC000"/>
                </a:solidFill>
              </a:rPr>
              <a:t> </a:t>
            </a:r>
          </a:p>
          <a:p>
            <a:pPr algn="ctr"/>
            <a:endParaRPr lang="en-US" dirty="0">
              <a:solidFill>
                <a:schemeClr val="bg1"/>
              </a:solidFill>
            </a:endParaRPr>
          </a:p>
          <a:p>
            <a:pPr algn="ctr"/>
            <a:endParaRPr lang="en-US" dirty="0"/>
          </a:p>
          <a:p>
            <a:pPr algn="ctr"/>
            <a:endParaRPr lang="en-US" dirty="0"/>
          </a:p>
          <a:p>
            <a:pPr algn="ctr"/>
            <a:endParaRPr lang="en-US" dirty="0"/>
          </a:p>
          <a:p>
            <a:pPr algn="ctr"/>
            <a:endParaRPr lang="en-US" dirty="0"/>
          </a:p>
          <a:p>
            <a:pPr algn="ctr"/>
            <a:endParaRPr lang="en-US" dirty="0"/>
          </a:p>
        </p:txBody>
      </p:sp>
      <p:sp>
        <p:nvSpPr>
          <p:cNvPr id="7" name="Rectangle 6"/>
          <p:cNvSpPr/>
          <p:nvPr/>
        </p:nvSpPr>
        <p:spPr>
          <a:xfrm>
            <a:off x="6252882" y="1729315"/>
            <a:ext cx="1770530" cy="2514600"/>
          </a:xfrm>
          <a:prstGeom prst="rect">
            <a:avLst/>
          </a:prstGeom>
          <a:solidFill>
            <a:srgbClr val="033B5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Survivorship</a:t>
            </a:r>
          </a:p>
          <a:p>
            <a:pPr algn="ctr"/>
            <a:endParaRPr lang="en-US" dirty="0">
              <a:solidFill>
                <a:schemeClr val="bg1"/>
              </a:solidFill>
            </a:endParaRPr>
          </a:p>
          <a:p>
            <a:pPr algn="ctr"/>
            <a:endParaRPr lang="en-US" dirty="0">
              <a:solidFill>
                <a:schemeClr val="bg1"/>
              </a:solidFill>
            </a:endParaRPr>
          </a:p>
          <a:p>
            <a:pPr algn="ctr"/>
            <a:endParaRPr lang="en-US" dirty="0">
              <a:solidFill>
                <a:schemeClr val="bg1"/>
              </a:solidFill>
            </a:endParaRPr>
          </a:p>
          <a:p>
            <a:pPr algn="ctr"/>
            <a:endParaRPr lang="en-US" dirty="0">
              <a:solidFill>
                <a:schemeClr val="bg1"/>
              </a:solidFill>
            </a:endParaRPr>
          </a:p>
          <a:p>
            <a:pPr algn="ctr"/>
            <a:endParaRPr lang="en-US" dirty="0">
              <a:solidFill>
                <a:schemeClr val="bg1"/>
              </a:solidFill>
            </a:endParaRPr>
          </a:p>
          <a:p>
            <a:pPr algn="ctr"/>
            <a:endParaRPr lang="en-US" dirty="0">
              <a:solidFill>
                <a:schemeClr val="bg1"/>
              </a:solidFill>
            </a:endParaRPr>
          </a:p>
        </p:txBody>
      </p:sp>
      <p:sp>
        <p:nvSpPr>
          <p:cNvPr id="8" name="Right Arrow 7" descr="Arrow going through different stages of the cancer care continuum, from primary prevention, screening/early detection, treatment, to survivorship. "/>
          <p:cNvSpPr/>
          <p:nvPr/>
        </p:nvSpPr>
        <p:spPr>
          <a:xfrm>
            <a:off x="1447800" y="2607856"/>
            <a:ext cx="5690346" cy="1828800"/>
          </a:xfrm>
          <a:prstGeom prst="right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86920" y="4379277"/>
            <a:ext cx="1752600" cy="738664"/>
          </a:xfrm>
          <a:prstGeom prst="rect">
            <a:avLst/>
          </a:prstGeom>
          <a:noFill/>
        </p:spPr>
        <p:txBody>
          <a:bodyPr wrap="square" rtlCol="0">
            <a:spAutoFit/>
          </a:bodyPr>
          <a:lstStyle/>
          <a:p>
            <a:r>
              <a:rPr lang="en-US" sz="1400" dirty="0"/>
              <a:t>Focus on healthy lifestyle/ disease prevention</a:t>
            </a:r>
          </a:p>
        </p:txBody>
      </p:sp>
      <p:sp>
        <p:nvSpPr>
          <p:cNvPr id="11" name="TextBox 10"/>
          <p:cNvSpPr txBox="1"/>
          <p:nvPr/>
        </p:nvSpPr>
        <p:spPr>
          <a:xfrm>
            <a:off x="2379008" y="4379277"/>
            <a:ext cx="1752600" cy="738664"/>
          </a:xfrm>
          <a:prstGeom prst="rect">
            <a:avLst/>
          </a:prstGeom>
          <a:noFill/>
        </p:spPr>
        <p:txBody>
          <a:bodyPr wrap="square" rtlCol="0">
            <a:spAutoFit/>
          </a:bodyPr>
          <a:lstStyle/>
          <a:p>
            <a:r>
              <a:rPr lang="en-US" sz="1400" dirty="0"/>
              <a:t>Remove barriers to screening and diagnosis</a:t>
            </a:r>
          </a:p>
        </p:txBody>
      </p:sp>
      <p:sp>
        <p:nvSpPr>
          <p:cNvPr id="12" name="TextBox 11"/>
          <p:cNvSpPr txBox="1"/>
          <p:nvPr/>
        </p:nvSpPr>
        <p:spPr>
          <a:xfrm>
            <a:off x="4347881" y="4379277"/>
            <a:ext cx="1752600" cy="954107"/>
          </a:xfrm>
          <a:prstGeom prst="rect">
            <a:avLst/>
          </a:prstGeom>
          <a:noFill/>
        </p:spPr>
        <p:txBody>
          <a:bodyPr wrap="square" rtlCol="0">
            <a:spAutoFit/>
          </a:bodyPr>
          <a:lstStyle/>
          <a:p>
            <a:r>
              <a:rPr lang="en-US" sz="1400" dirty="0"/>
              <a:t>Education, support, assist with care coordination, resource referrals </a:t>
            </a:r>
          </a:p>
        </p:txBody>
      </p:sp>
      <p:sp>
        <p:nvSpPr>
          <p:cNvPr id="13" name="TextBox 12"/>
          <p:cNvSpPr txBox="1"/>
          <p:nvPr/>
        </p:nvSpPr>
        <p:spPr>
          <a:xfrm>
            <a:off x="6278652" y="4379277"/>
            <a:ext cx="2463055" cy="738664"/>
          </a:xfrm>
          <a:prstGeom prst="rect">
            <a:avLst/>
          </a:prstGeom>
          <a:noFill/>
        </p:spPr>
        <p:txBody>
          <a:bodyPr wrap="square" rtlCol="0">
            <a:spAutoFit/>
          </a:bodyPr>
          <a:lstStyle/>
          <a:p>
            <a:r>
              <a:rPr lang="en-US" sz="1400" dirty="0"/>
              <a:t>Referrals for wellness/ nutrition, education, support groups and other services</a:t>
            </a:r>
          </a:p>
        </p:txBody>
      </p:sp>
      <p:sp>
        <p:nvSpPr>
          <p:cNvPr id="14" name="TextBox 13"/>
          <p:cNvSpPr txBox="1"/>
          <p:nvPr/>
        </p:nvSpPr>
        <p:spPr>
          <a:xfrm>
            <a:off x="7108458" y="5285791"/>
            <a:ext cx="2238110" cy="276999"/>
          </a:xfrm>
          <a:prstGeom prst="rect">
            <a:avLst/>
          </a:prstGeom>
          <a:noFill/>
        </p:spPr>
        <p:txBody>
          <a:bodyPr wrap="square" rtlCol="0">
            <a:spAutoFit/>
          </a:bodyPr>
          <a:lstStyle/>
          <a:p>
            <a:r>
              <a:rPr lang="en-US" sz="1200" i="1" dirty="0">
                <a:solidFill>
                  <a:schemeClr val="bg1">
                    <a:lumMod val="50000"/>
                  </a:schemeClr>
                </a:solidFill>
              </a:rPr>
              <a:t>Hopkins &amp; </a:t>
            </a:r>
            <a:r>
              <a:rPr lang="en-US" sz="1200" i="1" dirty="0" err="1">
                <a:solidFill>
                  <a:schemeClr val="bg1">
                    <a:lumMod val="50000"/>
                  </a:schemeClr>
                </a:solidFill>
              </a:rPr>
              <a:t>Mumber</a:t>
            </a:r>
            <a:r>
              <a:rPr lang="en-US" sz="1200" i="1" dirty="0">
                <a:solidFill>
                  <a:schemeClr val="bg1">
                    <a:lumMod val="50000"/>
                  </a:schemeClr>
                </a:solidFill>
              </a:rPr>
              <a:t>, 2009 </a:t>
            </a:r>
          </a:p>
        </p:txBody>
      </p:sp>
    </p:spTree>
    <p:extLst>
      <p:ext uri="{BB962C8B-B14F-4D97-AF65-F5344CB8AC3E}">
        <p14:creationId xmlns:p14="http://schemas.microsoft.com/office/powerpoint/2010/main" val="3069018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3857"/>
            <a:ext cx="8229600" cy="1143000"/>
          </a:xfrm>
        </p:spPr>
        <p:txBody>
          <a:bodyPr>
            <a:normAutofit/>
          </a:bodyPr>
          <a:lstStyle/>
          <a:p>
            <a:r>
              <a:rPr lang="en-US" sz="3600" dirty="0"/>
              <a:t>What are Barriers to Care?</a:t>
            </a:r>
          </a:p>
        </p:txBody>
      </p:sp>
      <p:graphicFrame>
        <p:nvGraphicFramePr>
          <p:cNvPr id="7" name="Diagram 6" descr="Object depicting different barriers to care, such as practical, personal, provider, psychosocial, and systems. "/>
          <p:cNvGraphicFramePr/>
          <p:nvPr>
            <p:extLst>
              <p:ext uri="{D42A27DB-BD31-4B8C-83A1-F6EECF244321}">
                <p14:modId xmlns:p14="http://schemas.microsoft.com/office/powerpoint/2010/main" val="363324020"/>
              </p:ext>
            </p:extLst>
          </p:nvPr>
        </p:nvGraphicFramePr>
        <p:xfrm>
          <a:off x="381000" y="1397000"/>
          <a:ext cx="86106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737293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3856"/>
            <a:ext cx="8229600" cy="1143000"/>
          </a:xfrm>
        </p:spPr>
        <p:txBody>
          <a:bodyPr/>
          <a:lstStyle/>
          <a:p>
            <a:r>
              <a:rPr lang="en-US" dirty="0"/>
              <a:t>Practical Barriers to Care</a:t>
            </a:r>
          </a:p>
        </p:txBody>
      </p:sp>
      <p:graphicFrame>
        <p:nvGraphicFramePr>
          <p:cNvPr id="5" name="Diagram 4" descr="Practical barriers to care, such as insurance, work, transportation, and food insecurity. "/>
          <p:cNvGraphicFramePr/>
          <p:nvPr>
            <p:extLst>
              <p:ext uri="{D42A27DB-BD31-4B8C-83A1-F6EECF244321}">
                <p14:modId xmlns:p14="http://schemas.microsoft.com/office/powerpoint/2010/main" val="3093370038"/>
              </p:ext>
            </p:extLst>
          </p:nvPr>
        </p:nvGraphicFramePr>
        <p:xfrm>
          <a:off x="304800" y="533400"/>
          <a:ext cx="868680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443241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Barriers to Care</a:t>
            </a:r>
          </a:p>
        </p:txBody>
      </p:sp>
      <p:graphicFrame>
        <p:nvGraphicFramePr>
          <p:cNvPr id="5" name="Diagram 4" descr="Personal barriers to care, such as health literacy, provider mistrust, priority placed on health, and health beliefs. "/>
          <p:cNvGraphicFramePr/>
          <p:nvPr>
            <p:extLst>
              <p:ext uri="{D42A27DB-BD31-4B8C-83A1-F6EECF244321}">
                <p14:modId xmlns:p14="http://schemas.microsoft.com/office/powerpoint/2010/main" val="707563162"/>
              </p:ext>
            </p:extLst>
          </p:nvPr>
        </p:nvGraphicFramePr>
        <p:xfrm>
          <a:off x="304800" y="533400"/>
          <a:ext cx="868680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43994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 Barriers to Care </a:t>
            </a:r>
          </a:p>
        </p:txBody>
      </p:sp>
      <p:graphicFrame>
        <p:nvGraphicFramePr>
          <p:cNvPr id="5" name="Diagram 4" descr="System barriers to care, such as lack of interpreters, limited providers, appointment times, and care offers in one location. "/>
          <p:cNvGraphicFramePr/>
          <p:nvPr>
            <p:extLst>
              <p:ext uri="{D42A27DB-BD31-4B8C-83A1-F6EECF244321}">
                <p14:modId xmlns:p14="http://schemas.microsoft.com/office/powerpoint/2010/main" val="1976430566"/>
              </p:ext>
            </p:extLst>
          </p:nvPr>
        </p:nvGraphicFramePr>
        <p:xfrm>
          <a:off x="304800" y="533400"/>
          <a:ext cx="868680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834428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Provider Barriers to Care</a:t>
            </a:r>
          </a:p>
        </p:txBody>
      </p:sp>
      <p:graphicFrame>
        <p:nvGraphicFramePr>
          <p:cNvPr id="5" name="Diagram 4" descr="Provider barriers to care, such as communication skills, bias, cultural dissonance, and skills to provide affirming care. "/>
          <p:cNvGraphicFramePr/>
          <p:nvPr>
            <p:extLst>
              <p:ext uri="{D42A27DB-BD31-4B8C-83A1-F6EECF244321}">
                <p14:modId xmlns:p14="http://schemas.microsoft.com/office/powerpoint/2010/main" val="115276329"/>
              </p:ext>
            </p:extLst>
          </p:nvPr>
        </p:nvGraphicFramePr>
        <p:xfrm>
          <a:off x="304800" y="533400"/>
          <a:ext cx="868680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111233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Psychosocial Barriers to Care</a:t>
            </a:r>
          </a:p>
        </p:txBody>
      </p:sp>
      <p:graphicFrame>
        <p:nvGraphicFramePr>
          <p:cNvPr id="5" name="Diagram 4" descr="Psychosocial barriers to care, such as stigma, anxiety, support system and mental wellbeing. "/>
          <p:cNvGraphicFramePr/>
          <p:nvPr>
            <p:extLst>
              <p:ext uri="{D42A27DB-BD31-4B8C-83A1-F6EECF244321}">
                <p14:modId xmlns:p14="http://schemas.microsoft.com/office/powerpoint/2010/main" val="1208916873"/>
              </p:ext>
            </p:extLst>
          </p:nvPr>
        </p:nvGraphicFramePr>
        <p:xfrm>
          <a:off x="304800" y="533400"/>
          <a:ext cx="868680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304303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Navigator Duties</a:t>
            </a:r>
          </a:p>
        </p:txBody>
      </p:sp>
      <p:graphicFrame>
        <p:nvGraphicFramePr>
          <p:cNvPr id="4" name="Diagram 3" descr="Two objects titled &quot;tasks&quot; and &quot;duties&quot; "/>
          <p:cNvGraphicFramePr/>
          <p:nvPr>
            <p:extLst>
              <p:ext uri="{D42A27DB-BD31-4B8C-83A1-F6EECF244321}">
                <p14:modId xmlns:p14="http://schemas.microsoft.com/office/powerpoint/2010/main" val="510817679"/>
              </p:ext>
            </p:extLst>
          </p:nvPr>
        </p:nvGraphicFramePr>
        <p:xfrm>
          <a:off x="1143000" y="1452282"/>
          <a:ext cx="71628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7505700" y="5239283"/>
            <a:ext cx="1600200" cy="276999"/>
          </a:xfrm>
          <a:prstGeom prst="rect">
            <a:avLst/>
          </a:prstGeom>
          <a:noFill/>
        </p:spPr>
        <p:txBody>
          <a:bodyPr wrap="square" rtlCol="0">
            <a:spAutoFit/>
          </a:bodyPr>
          <a:lstStyle/>
          <a:p>
            <a:r>
              <a:rPr lang="en-US" sz="1200" i="1" dirty="0">
                <a:solidFill>
                  <a:schemeClr val="bg1">
                    <a:lumMod val="50000"/>
                  </a:schemeClr>
                </a:solidFill>
              </a:rPr>
              <a:t>Parker et al., 2010</a:t>
            </a:r>
          </a:p>
        </p:txBody>
      </p:sp>
    </p:spTree>
    <p:extLst>
      <p:ext uri="{BB962C8B-B14F-4D97-AF65-F5344CB8AC3E}">
        <p14:creationId xmlns:p14="http://schemas.microsoft.com/office/powerpoint/2010/main" val="90938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Categories of Navigator Tasks</a:t>
            </a:r>
          </a:p>
        </p:txBody>
      </p:sp>
      <p:sp>
        <p:nvSpPr>
          <p:cNvPr id="3" name="Content Placeholder 2"/>
          <p:cNvSpPr>
            <a:spLocks noGrp="1"/>
          </p:cNvSpPr>
          <p:nvPr>
            <p:ph idx="1"/>
          </p:nvPr>
        </p:nvSpPr>
        <p:spPr/>
        <p:txBody>
          <a:bodyPr/>
          <a:lstStyle/>
          <a:p>
            <a:r>
              <a:rPr lang="en-US" dirty="0"/>
              <a:t>Navigating</a:t>
            </a:r>
          </a:p>
          <a:p>
            <a:r>
              <a:rPr lang="en-US" dirty="0"/>
              <a:t>Facilitating </a:t>
            </a:r>
          </a:p>
          <a:p>
            <a:r>
              <a:rPr lang="en-US" dirty="0"/>
              <a:t>Maintaining Systems</a:t>
            </a:r>
          </a:p>
          <a:p>
            <a:r>
              <a:rPr lang="en-US" dirty="0"/>
              <a:t>Documenting and Receiving Information</a:t>
            </a:r>
          </a:p>
          <a:p>
            <a:r>
              <a:rPr lang="en-US" dirty="0"/>
              <a:t>Other</a:t>
            </a:r>
          </a:p>
        </p:txBody>
      </p:sp>
      <p:sp>
        <p:nvSpPr>
          <p:cNvPr id="5" name="TextBox 4"/>
          <p:cNvSpPr txBox="1"/>
          <p:nvPr/>
        </p:nvSpPr>
        <p:spPr>
          <a:xfrm>
            <a:off x="7505700" y="5239283"/>
            <a:ext cx="1600200" cy="276999"/>
          </a:xfrm>
          <a:prstGeom prst="rect">
            <a:avLst/>
          </a:prstGeom>
          <a:noFill/>
        </p:spPr>
        <p:txBody>
          <a:bodyPr wrap="square" rtlCol="0">
            <a:spAutoFit/>
          </a:bodyPr>
          <a:lstStyle/>
          <a:p>
            <a:r>
              <a:rPr lang="en-US" sz="1200" i="1" dirty="0">
                <a:solidFill>
                  <a:schemeClr val="bg1">
                    <a:lumMod val="50000"/>
                  </a:schemeClr>
                </a:solidFill>
              </a:rPr>
              <a:t>Parker et al., 2010</a:t>
            </a:r>
          </a:p>
        </p:txBody>
      </p:sp>
    </p:spTree>
    <p:extLst>
      <p:ext uri="{BB962C8B-B14F-4D97-AF65-F5344CB8AC3E}">
        <p14:creationId xmlns:p14="http://schemas.microsoft.com/office/powerpoint/2010/main" val="7412050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Navigator Tasks </a:t>
            </a:r>
          </a:p>
        </p:txBody>
      </p:sp>
      <p:graphicFrame>
        <p:nvGraphicFramePr>
          <p:cNvPr id="4" name="Diagram 3" descr="Navigator tasks consist of the following elements: coaching, explanation, active listening and asking questions. "/>
          <p:cNvGraphicFramePr/>
          <p:nvPr>
            <p:extLst>
              <p:ext uri="{D42A27DB-BD31-4B8C-83A1-F6EECF244321}">
                <p14:modId xmlns:p14="http://schemas.microsoft.com/office/powerpoint/2010/main" val="337278447"/>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7505700" y="5239283"/>
            <a:ext cx="1600200" cy="276999"/>
          </a:xfrm>
          <a:prstGeom prst="rect">
            <a:avLst/>
          </a:prstGeom>
          <a:noFill/>
        </p:spPr>
        <p:txBody>
          <a:bodyPr wrap="square" rtlCol="0">
            <a:spAutoFit/>
          </a:bodyPr>
          <a:lstStyle/>
          <a:p>
            <a:r>
              <a:rPr lang="en-US" sz="1200" i="1" dirty="0">
                <a:solidFill>
                  <a:schemeClr val="bg1">
                    <a:lumMod val="50000"/>
                  </a:schemeClr>
                </a:solidFill>
              </a:rPr>
              <a:t>Parker et al., 2010</a:t>
            </a:r>
          </a:p>
        </p:txBody>
      </p:sp>
    </p:spTree>
    <p:extLst>
      <p:ext uri="{BB962C8B-B14F-4D97-AF65-F5344CB8AC3E}">
        <p14:creationId xmlns:p14="http://schemas.microsoft.com/office/powerpoint/2010/main" val="1581304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Competencies</a:t>
            </a:r>
          </a:p>
        </p:txBody>
      </p:sp>
      <p:sp>
        <p:nvSpPr>
          <p:cNvPr id="3" name="Content Placeholder 2"/>
          <p:cNvSpPr>
            <a:spLocks noGrp="1"/>
          </p:cNvSpPr>
          <p:nvPr>
            <p:ph idx="1"/>
          </p:nvPr>
        </p:nvSpPr>
        <p:spPr/>
        <p:txBody>
          <a:bodyPr>
            <a:normAutofit lnSpcReduction="10000"/>
          </a:bodyPr>
          <a:lstStyle/>
          <a:p>
            <a:pPr marL="0" indent="0">
              <a:spcBef>
                <a:spcPts val="1000"/>
              </a:spcBef>
              <a:spcAft>
                <a:spcPts val="1000"/>
              </a:spcAft>
              <a:buNone/>
            </a:pPr>
            <a:r>
              <a:rPr lang="en-US" dirty="0"/>
              <a:t>5.4 Demonstrate responsiveness to patient needs within scope of practice and professional boundaries</a:t>
            </a:r>
          </a:p>
          <a:p>
            <a:pPr marL="0" indent="0">
              <a:spcBef>
                <a:spcPts val="1000"/>
              </a:spcBef>
              <a:spcAft>
                <a:spcPts val="1000"/>
              </a:spcAft>
              <a:buNone/>
            </a:pPr>
            <a:r>
              <a:rPr lang="en-US" dirty="0"/>
              <a:t>6.1 Support a smooth transition of patients across screening, diagnosis, active treatment, survivorship and/or end-of-life care, working with the patient’s clinical team</a:t>
            </a:r>
          </a:p>
          <a:p>
            <a:pPr marL="0" indent="0">
              <a:buNone/>
            </a:pPr>
            <a:endParaRPr lang="en-US" dirty="0"/>
          </a:p>
        </p:txBody>
      </p:sp>
    </p:spTree>
    <p:extLst>
      <p:ext uri="{BB962C8B-B14F-4D97-AF65-F5344CB8AC3E}">
        <p14:creationId xmlns:p14="http://schemas.microsoft.com/office/powerpoint/2010/main" val="2176348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Facilitating Tasks</a:t>
            </a:r>
          </a:p>
        </p:txBody>
      </p:sp>
      <p:graphicFrame>
        <p:nvGraphicFramePr>
          <p:cNvPr id="4" name="Content Placeholder 3" descr="Facilitating tasks include the following: finding patients, coordinating team communication, integration of information, and collaboration. "/>
          <p:cNvGraphicFramePr>
            <a:graphicFrameLocks noGrp="1"/>
          </p:cNvGraphicFramePr>
          <p:nvPr>
            <p:ph idx="1"/>
            <p:extLst>
              <p:ext uri="{D42A27DB-BD31-4B8C-83A1-F6EECF244321}">
                <p14:modId xmlns:p14="http://schemas.microsoft.com/office/powerpoint/2010/main" val="1264669668"/>
              </p:ext>
            </p:extLst>
          </p:nvPr>
        </p:nvGraphicFramePr>
        <p:xfrm>
          <a:off x="457200" y="1447800"/>
          <a:ext cx="8229600" cy="381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7505700" y="5239283"/>
            <a:ext cx="1600200" cy="276999"/>
          </a:xfrm>
          <a:prstGeom prst="rect">
            <a:avLst/>
          </a:prstGeom>
          <a:noFill/>
        </p:spPr>
        <p:txBody>
          <a:bodyPr wrap="square" rtlCol="0">
            <a:spAutoFit/>
          </a:bodyPr>
          <a:lstStyle/>
          <a:p>
            <a:r>
              <a:rPr lang="en-US" sz="1200" i="1" dirty="0">
                <a:solidFill>
                  <a:schemeClr val="bg1">
                    <a:lumMod val="50000"/>
                  </a:schemeClr>
                </a:solidFill>
              </a:rPr>
              <a:t>Parker et al., 2010</a:t>
            </a:r>
          </a:p>
        </p:txBody>
      </p:sp>
    </p:spTree>
    <p:extLst>
      <p:ext uri="{BB962C8B-B14F-4D97-AF65-F5344CB8AC3E}">
        <p14:creationId xmlns:p14="http://schemas.microsoft.com/office/powerpoint/2010/main" val="29368076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Maintaining Systems</a:t>
            </a:r>
          </a:p>
        </p:txBody>
      </p:sp>
      <p:sp>
        <p:nvSpPr>
          <p:cNvPr id="3" name="Content Placeholder 2"/>
          <p:cNvSpPr>
            <a:spLocks noGrp="1"/>
          </p:cNvSpPr>
          <p:nvPr>
            <p:ph idx="1"/>
          </p:nvPr>
        </p:nvSpPr>
        <p:spPr/>
        <p:txBody>
          <a:bodyPr/>
          <a:lstStyle/>
          <a:p>
            <a:r>
              <a:rPr lang="en-US" dirty="0"/>
              <a:t>Identifying potential patients</a:t>
            </a:r>
          </a:p>
          <a:p>
            <a:r>
              <a:rPr lang="en-US" dirty="0"/>
              <a:t>Building networks and referral routines</a:t>
            </a:r>
          </a:p>
          <a:p>
            <a:r>
              <a:rPr lang="en-US" dirty="0"/>
              <a:t>Reviewing cases</a:t>
            </a:r>
          </a:p>
        </p:txBody>
      </p:sp>
      <p:sp>
        <p:nvSpPr>
          <p:cNvPr id="5" name="TextBox 4"/>
          <p:cNvSpPr txBox="1"/>
          <p:nvPr/>
        </p:nvSpPr>
        <p:spPr>
          <a:xfrm>
            <a:off x="7505700" y="5239283"/>
            <a:ext cx="1600200" cy="276999"/>
          </a:xfrm>
          <a:prstGeom prst="rect">
            <a:avLst/>
          </a:prstGeom>
          <a:noFill/>
        </p:spPr>
        <p:txBody>
          <a:bodyPr wrap="square" rtlCol="0">
            <a:spAutoFit/>
          </a:bodyPr>
          <a:lstStyle/>
          <a:p>
            <a:r>
              <a:rPr lang="en-US" sz="1200" i="1" dirty="0">
                <a:solidFill>
                  <a:schemeClr val="bg1">
                    <a:lumMod val="50000"/>
                  </a:schemeClr>
                </a:solidFill>
              </a:rPr>
              <a:t>Parker et al., 2010</a:t>
            </a:r>
          </a:p>
        </p:txBody>
      </p:sp>
    </p:spTree>
    <p:extLst>
      <p:ext uri="{BB962C8B-B14F-4D97-AF65-F5344CB8AC3E}">
        <p14:creationId xmlns:p14="http://schemas.microsoft.com/office/powerpoint/2010/main" val="9416146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Other Tasks</a:t>
            </a:r>
          </a:p>
        </p:txBody>
      </p:sp>
      <p:sp>
        <p:nvSpPr>
          <p:cNvPr id="3" name="Content Placeholder 2"/>
          <p:cNvSpPr>
            <a:spLocks noGrp="1"/>
          </p:cNvSpPr>
          <p:nvPr>
            <p:ph idx="1"/>
          </p:nvPr>
        </p:nvSpPr>
        <p:spPr/>
        <p:txBody>
          <a:bodyPr>
            <a:normAutofit/>
          </a:bodyPr>
          <a:lstStyle/>
          <a:p>
            <a:r>
              <a:rPr lang="en-US" dirty="0"/>
              <a:t>Charting to track navigation activities</a:t>
            </a:r>
          </a:p>
          <a:p>
            <a:r>
              <a:rPr lang="en-US" dirty="0"/>
              <a:t>Supporting research through administrative duties </a:t>
            </a:r>
          </a:p>
          <a:p>
            <a:r>
              <a:rPr lang="en-US" dirty="0"/>
              <a:t>Filing papers </a:t>
            </a:r>
          </a:p>
          <a:p>
            <a:r>
              <a:rPr lang="en-US" dirty="0"/>
              <a:t>Collaborating with Nurse Navigators </a:t>
            </a:r>
            <a:r>
              <a:rPr lang="en-US" i="1" dirty="0"/>
              <a:t>(If applicable)</a:t>
            </a:r>
          </a:p>
          <a:p>
            <a:pPr marL="0" indent="0">
              <a:buNone/>
            </a:pPr>
            <a:endParaRPr lang="en-US" sz="2000" dirty="0"/>
          </a:p>
        </p:txBody>
      </p:sp>
    </p:spTree>
    <p:extLst>
      <p:ext uri="{BB962C8B-B14F-4D97-AF65-F5344CB8AC3E}">
        <p14:creationId xmlns:p14="http://schemas.microsoft.com/office/powerpoint/2010/main" val="7733267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Navigation Network Duties </a:t>
            </a:r>
          </a:p>
        </p:txBody>
      </p:sp>
      <p:graphicFrame>
        <p:nvGraphicFramePr>
          <p:cNvPr id="4" name="Diagram 3" descr="Navigation network duties include the following: patient interactions, provider interactions, non-clinical staff, supportive services, and paper or electronic medical records. "/>
          <p:cNvGraphicFramePr/>
          <p:nvPr>
            <p:extLst>
              <p:ext uri="{D42A27DB-BD31-4B8C-83A1-F6EECF244321}">
                <p14:modId xmlns:p14="http://schemas.microsoft.com/office/powerpoint/2010/main" val="979375937"/>
              </p:ext>
            </p:extLst>
          </p:nvPr>
        </p:nvGraphicFramePr>
        <p:xfrm>
          <a:off x="685800" y="1295400"/>
          <a:ext cx="7543800" cy="4089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201429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A Day in the Life of a Navigator</a:t>
            </a:r>
          </a:p>
        </p:txBody>
      </p:sp>
      <p:graphicFrame>
        <p:nvGraphicFramePr>
          <p:cNvPr id="4" name="Diagram 3" descr="The slide is split into three sections, describing cases 1, 2 and 3.&#10;Case 1: Call from patient who has surgery in 2 days. Patient would like to speak with anesthesiologist about nerve block. Patient also needs information about bras/garments she should wear after surgery. ACTION: Mail patient information on camisole &#10;Case 2:  Newly diagnosed patient (68 year old, came alone).&#10;ACTION: Complete distress screening, assess barriers to care, help patient identify support; next step: BSG (refer to nurse to explain procedure).&#10;Case 3: Patient currently finishing chemo, needs PET/CT. Has questions about survivorship clinic. Needs emotional support referrals.&#10;ACTION: Assist patient with scheduling procedure; discuss survivorship; assess patient for emotional distress and refer to appropriate resource &#10;&#10;&#10;"/>
          <p:cNvGraphicFramePr/>
          <p:nvPr>
            <p:extLst>
              <p:ext uri="{D42A27DB-BD31-4B8C-83A1-F6EECF244321}">
                <p14:modId xmlns:p14="http://schemas.microsoft.com/office/powerpoint/2010/main" val="2628372579"/>
              </p:ext>
            </p:extLst>
          </p:nvPr>
        </p:nvGraphicFramePr>
        <p:xfrm>
          <a:off x="304800" y="838200"/>
          <a:ext cx="86106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82839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A Day in the Life of a Navigator</a:t>
            </a:r>
          </a:p>
        </p:txBody>
      </p:sp>
      <p:graphicFrame>
        <p:nvGraphicFramePr>
          <p:cNvPr id="4" name="Diagram 3" descr="The slide is split into three sections, describing cases 4, 5 and 6.&#10;Case 4: Patient has concerns about 6 month follow-up screening plan given to her by doctor. She is supposed to have a mammogram, but one of her cancers was not visible on mammography. &#10;ACTION: Ask physician to clarify screening plan with patient: supply patient with correct order if needed and tell her how to schedule procedure(s).&#10;Case 5: Patient calls with questions about radiation (has not been in for her consult yet). ACTION: Assist patient with scheduling appointment and give general information.&#10;Case 6: Newly diagnosed patient (mid-30s, has young children) comes in for first appointment.&#10;ACTION: Complete distress screening, assess barriers to care, help identify support; assist in finding oncologist close to patient’s home; give basic information about breast cancer and chemotherapy; refer to nurse to explain Mediport and tests needed before starting treatment. &#10;&#10;&#10;"/>
          <p:cNvGraphicFramePr/>
          <p:nvPr>
            <p:extLst>
              <p:ext uri="{D42A27DB-BD31-4B8C-83A1-F6EECF244321}">
                <p14:modId xmlns:p14="http://schemas.microsoft.com/office/powerpoint/2010/main" val="2817207644"/>
              </p:ext>
            </p:extLst>
          </p:nvPr>
        </p:nvGraphicFramePr>
        <p:xfrm>
          <a:off x="304800" y="914400"/>
          <a:ext cx="86106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650173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A Day in the Life of a Navigator</a:t>
            </a:r>
          </a:p>
        </p:txBody>
      </p:sp>
      <p:graphicFrame>
        <p:nvGraphicFramePr>
          <p:cNvPr id="4" name="Diagram 3" descr="The slide is split into three sections, describing cases 7, 8 and 9.&#10;Case 7: Advanced stage patient experiencing pain and concerned about maintaining quality of life in end stages of disease. ACTION: Refer to Social Worker and Nurse who refers to pain clinic. &#10;Case 8: Patient beginning chemo needs her doctor to speak with surgeon ASAP regarding recommendations. Other doctor is going on vacation tomorrow. ACTION: Get doctor’s direct phone number, track down surgeon, ask her to call doctor.&#10;Case 9: Patient applying for disability and Medicaid, needs referral to infectious disease, psychiatry. Needs PET/CT. &#10;ACTION: Fax MER form to PCP’s office; task infectious disease administrative staff to call patient with appointment time; give patient number to schedule PET/CT; follow-up on psychiatry referral.&#10;&#10;"/>
          <p:cNvGraphicFramePr/>
          <p:nvPr>
            <p:extLst>
              <p:ext uri="{D42A27DB-BD31-4B8C-83A1-F6EECF244321}">
                <p14:modId xmlns:p14="http://schemas.microsoft.com/office/powerpoint/2010/main" val="2100318874"/>
              </p:ext>
            </p:extLst>
          </p:nvPr>
        </p:nvGraphicFramePr>
        <p:xfrm>
          <a:off x="304800" y="609600"/>
          <a:ext cx="8610600"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812089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A Day in the Life of a Navigator</a:t>
            </a:r>
          </a:p>
        </p:txBody>
      </p:sp>
      <p:graphicFrame>
        <p:nvGraphicFramePr>
          <p:cNvPr id="4" name="Diagram 3" descr="The slide is split into three sections, describing cases 10, 11 and 12.&#10;Case 10: Patient planning mastectomy surgery, would like to speak with former patient who had the same procedure. ACTION: Work with surgeon to identify former patient; contact former patient and ask if she would like to participate: contact current patient former patient’s contact info.&#10;Case 11: Patient needs documentation for employer regarding her ability to work. ACTION: Create letter from surgeon to patient’s employer; get letter signed &amp; fax letter to patient’s employer; scan letter to EMR.&#10;Case 12: Patient lives far away and would like a consult with radiation on the same day as her appointment with surgeon. ACTION: Assist patient with scheduling appointment; call patient back with info. &#10;&#10; "/>
          <p:cNvGraphicFramePr/>
          <p:nvPr>
            <p:extLst>
              <p:ext uri="{D42A27DB-BD31-4B8C-83A1-F6EECF244321}">
                <p14:modId xmlns:p14="http://schemas.microsoft.com/office/powerpoint/2010/main" val="1949567802"/>
              </p:ext>
            </p:extLst>
          </p:nvPr>
        </p:nvGraphicFramePr>
        <p:xfrm>
          <a:off x="304800" y="609600"/>
          <a:ext cx="8610600"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857983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A Day in the Life of a Navigator </a:t>
            </a:r>
          </a:p>
        </p:txBody>
      </p:sp>
      <p:graphicFrame>
        <p:nvGraphicFramePr>
          <p:cNvPr id="4" name="Content Placeholder 3" descr="The slide is split into two sections, describing case 13 and case 14. Case 13: Referral from medical oncologist for patient to see dietitian. ACTION: Call patient and set up time to meet with dietitian; add patient to dietitian’s schedule.&#10;Case 14: Patient needs appointment with physical therapist. ACTION: Discuss role of rehabilitation clinic; schedule patient appointments.&#10;&#10;"/>
          <p:cNvGraphicFramePr>
            <a:graphicFrameLocks noGrp="1"/>
          </p:cNvGraphicFramePr>
          <p:nvPr>
            <p:ph idx="1"/>
            <p:extLst>
              <p:ext uri="{D42A27DB-BD31-4B8C-83A1-F6EECF244321}">
                <p14:modId xmlns:p14="http://schemas.microsoft.com/office/powerpoint/2010/main" val="3581768106"/>
              </p:ext>
            </p:extLst>
          </p:nvPr>
        </p:nvGraphicFramePr>
        <p:xfrm>
          <a:off x="381000" y="1143000"/>
          <a:ext cx="8305800" cy="4267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816419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The 5 A’s</a:t>
            </a:r>
          </a:p>
        </p:txBody>
      </p:sp>
      <p:graphicFrame>
        <p:nvGraphicFramePr>
          <p:cNvPr id="5" name="Diagram 4" descr="Object depicting 5 As: Ask, Assess, Advise, Assist, and Arrange.">
            <a:extLst>
              <a:ext uri="{C183D7F6-B498-43B3-948B-1728B52AA6E4}">
                <adec:decorative xmlns:adec="http://schemas.microsoft.com/office/drawing/2017/decorative" val="0"/>
              </a:ext>
            </a:extLst>
          </p:cNvPr>
          <p:cNvGraphicFramePr/>
          <p:nvPr>
            <p:extLst>
              <p:ext uri="{D42A27DB-BD31-4B8C-83A1-F6EECF244321}">
                <p14:modId xmlns:p14="http://schemas.microsoft.com/office/powerpoint/2010/main" val="2409953097"/>
              </p:ext>
            </p:extLst>
          </p:nvPr>
        </p:nvGraphicFramePr>
        <p:xfrm>
          <a:off x="1524000" y="1447800"/>
          <a:ext cx="5867400" cy="3708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53405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Learning Objectives</a:t>
            </a:r>
          </a:p>
        </p:txBody>
      </p:sp>
      <p:sp>
        <p:nvSpPr>
          <p:cNvPr id="3" name="Content Placeholder 2"/>
          <p:cNvSpPr>
            <a:spLocks noGrp="1"/>
          </p:cNvSpPr>
          <p:nvPr>
            <p:ph idx="1"/>
          </p:nvPr>
        </p:nvSpPr>
        <p:spPr/>
        <p:txBody>
          <a:bodyPr/>
          <a:lstStyle/>
          <a:p>
            <a:r>
              <a:rPr lang="en-US" dirty="0"/>
              <a:t>Describe the role of the patient navigator</a:t>
            </a:r>
          </a:p>
          <a:p>
            <a:r>
              <a:rPr lang="en-US" dirty="0"/>
              <a:t>Compare and contrast roles across patient navigator types</a:t>
            </a:r>
          </a:p>
        </p:txBody>
      </p:sp>
    </p:spTree>
    <p:extLst>
      <p:ext uri="{BB962C8B-B14F-4D97-AF65-F5344CB8AC3E}">
        <p14:creationId xmlns:p14="http://schemas.microsoft.com/office/powerpoint/2010/main" val="9264042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Conclusion</a:t>
            </a:r>
            <a:r>
              <a:rPr lang="en-US" dirty="0"/>
              <a:t> </a:t>
            </a:r>
          </a:p>
        </p:txBody>
      </p:sp>
      <p:sp>
        <p:nvSpPr>
          <p:cNvPr id="3" name="Content Placeholder 2"/>
          <p:cNvSpPr>
            <a:spLocks noGrp="1"/>
          </p:cNvSpPr>
          <p:nvPr>
            <p:ph idx="1"/>
          </p:nvPr>
        </p:nvSpPr>
        <p:spPr/>
        <p:txBody>
          <a:bodyPr/>
          <a:lstStyle/>
          <a:p>
            <a:r>
              <a:rPr lang="en-US" dirty="0"/>
              <a:t>Describe the role of the Patient Navigator</a:t>
            </a:r>
          </a:p>
          <a:p>
            <a:r>
              <a:rPr lang="en-US" dirty="0"/>
              <a:t>Compare and contrast roles across Patient Navigator types</a:t>
            </a:r>
          </a:p>
        </p:txBody>
      </p:sp>
    </p:spTree>
    <p:extLst>
      <p:ext uri="{BB962C8B-B14F-4D97-AF65-F5344CB8AC3E}">
        <p14:creationId xmlns:p14="http://schemas.microsoft.com/office/powerpoint/2010/main" val="15659428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EC019-93A7-4745-A979-E6DC7EA3C595}"/>
              </a:ext>
            </a:extLst>
          </p:cNvPr>
          <p:cNvSpPr>
            <a:spLocks noGrp="1"/>
          </p:cNvSpPr>
          <p:nvPr>
            <p:ph type="title"/>
          </p:nvPr>
        </p:nvSpPr>
        <p:spPr/>
        <p:txBody>
          <a:bodyPr>
            <a:normAutofit/>
          </a:bodyPr>
          <a:lstStyle/>
          <a:p>
            <a:r>
              <a:rPr lang="en-US" sz="3600" dirty="0"/>
              <a:t>References</a:t>
            </a:r>
          </a:p>
        </p:txBody>
      </p:sp>
      <p:sp>
        <p:nvSpPr>
          <p:cNvPr id="3" name="Content Placeholder 2">
            <a:extLst>
              <a:ext uri="{FF2B5EF4-FFF2-40B4-BE49-F238E27FC236}">
                <a16:creationId xmlns:a16="http://schemas.microsoft.com/office/drawing/2014/main" id="{35890BDD-9158-42D8-BE44-95D9A4705C0F}"/>
              </a:ext>
            </a:extLst>
          </p:cNvPr>
          <p:cNvSpPr>
            <a:spLocks noGrp="1"/>
          </p:cNvSpPr>
          <p:nvPr>
            <p:ph idx="1"/>
          </p:nvPr>
        </p:nvSpPr>
        <p:spPr>
          <a:xfrm>
            <a:off x="458190" y="1447800"/>
            <a:ext cx="8229600" cy="3810000"/>
          </a:xfrm>
        </p:spPr>
        <p:txBody>
          <a:bodyPr>
            <a:noAutofit/>
          </a:bodyPr>
          <a:lstStyle/>
          <a:p>
            <a:r>
              <a:rPr lang="en-US" sz="1400" dirty="0"/>
              <a:t>Agency for Healthcare Research and Quality. (2014). </a:t>
            </a:r>
            <a:r>
              <a:rPr lang="en-US" sz="1400" i="1" dirty="0"/>
              <a:t>Care coordination measures atlas: Chapter 2: What is care coordination</a:t>
            </a:r>
            <a:r>
              <a:rPr lang="en-US" sz="1400" dirty="0"/>
              <a:t>. 2014. http://www.ahrq.gov/professionals/prevention‐chronic‐care/improve/coordination/atlas2014/chapter2.html.   </a:t>
            </a:r>
            <a:endParaRPr lang="en-US" sz="1400" dirty="0">
              <a:cs typeface="Arial"/>
            </a:endParaRPr>
          </a:p>
          <a:p>
            <a:r>
              <a:rPr lang="en-US" sz="1400" dirty="0"/>
              <a:t>Bone, L. R., Edington, K., Rosenberg, J., Wenzel, J., Garza, M. A., Klein, C., Schmitt, L., &amp; Ford, J. G. (2013). Building a navigation system to reduce cancer disparities among urban black older adults</a:t>
            </a:r>
            <a:r>
              <a:rPr lang="en-US" sz="1400" i="1" dirty="0"/>
              <a:t>. Progress in Community Health Partnerships, 7</a:t>
            </a:r>
            <a:r>
              <a:rPr lang="en-US" sz="1400" dirty="0"/>
              <a:t>(2):209‐218. </a:t>
            </a:r>
            <a:r>
              <a:rPr lang="en-US" sz="1400" dirty="0" err="1"/>
              <a:t>doi</a:t>
            </a:r>
            <a:r>
              <a:rPr lang="en-US" sz="1400" dirty="0"/>
              <a:t>: 10.1353/cpr.2013.0018. </a:t>
            </a:r>
            <a:endParaRPr lang="en-US" sz="1400" dirty="0">
              <a:cs typeface="Arial"/>
            </a:endParaRPr>
          </a:p>
          <a:p>
            <a:r>
              <a:rPr lang="en-US" sz="1400" dirty="0"/>
              <a:t>Community Toolbox. (2014). </a:t>
            </a:r>
            <a:r>
              <a:rPr lang="en-US" sz="1400" i="1" dirty="0"/>
              <a:t>Chapter 23: Modifying access, barriers, and opportunities</a:t>
            </a:r>
            <a:r>
              <a:rPr lang="en-US" sz="1400" dirty="0"/>
              <a:t>. Section 6: Using Outreach to Increase Access. http://ctb.ku.edu/en/table‐of‐contents/implement/access‐barriers‐opportunities/outreach‐to‐increase‐access/main.  </a:t>
            </a:r>
            <a:endParaRPr lang="en-US" sz="1400">
              <a:cs typeface="Arial"/>
            </a:endParaRPr>
          </a:p>
          <a:p>
            <a:r>
              <a:rPr lang="en-US" sz="1400" dirty="0"/>
              <a:t>Fiore, M. C., Bailey, W. C., Cohen, S. J., et al. (2000). </a:t>
            </a:r>
            <a:r>
              <a:rPr lang="en-US" sz="1400" i="1" dirty="0"/>
              <a:t>Treating tobacco use and dependence</a:t>
            </a:r>
            <a:r>
              <a:rPr lang="en-US" sz="1400" dirty="0"/>
              <a:t>. Clinical Practice Guideline. Rockville, MD: U.S. Department of Health and Human Services. Public Health Service. </a:t>
            </a:r>
            <a:endParaRPr lang="en-US" sz="1400" dirty="0">
              <a:cs typeface="Arial"/>
            </a:endParaRPr>
          </a:p>
          <a:p>
            <a:r>
              <a:rPr lang="en-US" sz="1400" dirty="0"/>
              <a:t>Hopkins, J., &amp; </a:t>
            </a:r>
            <a:r>
              <a:rPr lang="en-US" sz="1400" err="1"/>
              <a:t>Mumber</a:t>
            </a:r>
            <a:r>
              <a:rPr lang="en-US" sz="1400" dirty="0"/>
              <a:t>, M. P. (2009). Patient navigation through the cancer care continuum: An overview. </a:t>
            </a:r>
            <a:r>
              <a:rPr lang="en-US" sz="1400" i="1" dirty="0"/>
              <a:t>Journal of Oncology Practice, 5</a:t>
            </a:r>
            <a:r>
              <a:rPr lang="en-US" sz="1400" dirty="0"/>
              <a:t>(4):150‐152. </a:t>
            </a:r>
            <a:r>
              <a:rPr lang="en-US" sz="1400" err="1"/>
              <a:t>doi</a:t>
            </a:r>
            <a:r>
              <a:rPr lang="en-US" sz="1400" dirty="0"/>
              <a:t>: 10.1200/JOP.0943501.</a:t>
            </a:r>
            <a:endParaRPr lang="en-US" sz="1400" dirty="0">
              <a:cs typeface="Arial"/>
            </a:endParaRPr>
          </a:p>
        </p:txBody>
      </p:sp>
    </p:spTree>
    <p:extLst>
      <p:ext uri="{BB962C8B-B14F-4D97-AF65-F5344CB8AC3E}">
        <p14:creationId xmlns:p14="http://schemas.microsoft.com/office/powerpoint/2010/main" val="38868137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31D80-26E6-4E9E-813E-71A14CF1EB2E}"/>
              </a:ext>
            </a:extLst>
          </p:cNvPr>
          <p:cNvSpPr>
            <a:spLocks noGrp="1"/>
          </p:cNvSpPr>
          <p:nvPr>
            <p:ph type="title"/>
          </p:nvPr>
        </p:nvSpPr>
        <p:spPr/>
        <p:txBody>
          <a:bodyPr>
            <a:normAutofit/>
          </a:bodyPr>
          <a:lstStyle/>
          <a:p>
            <a:r>
              <a:rPr lang="en-US" sz="3600" dirty="0"/>
              <a:t>References (Cont.)</a:t>
            </a:r>
          </a:p>
        </p:txBody>
      </p:sp>
      <p:sp>
        <p:nvSpPr>
          <p:cNvPr id="3" name="Content Placeholder 2">
            <a:extLst>
              <a:ext uri="{FF2B5EF4-FFF2-40B4-BE49-F238E27FC236}">
                <a16:creationId xmlns:a16="http://schemas.microsoft.com/office/drawing/2014/main" id="{22185955-89DB-4A48-8E79-8156ECBA7792}"/>
              </a:ext>
            </a:extLst>
          </p:cNvPr>
          <p:cNvSpPr>
            <a:spLocks noGrp="1"/>
          </p:cNvSpPr>
          <p:nvPr>
            <p:ph idx="1"/>
          </p:nvPr>
        </p:nvSpPr>
        <p:spPr>
          <a:xfrm>
            <a:off x="457200" y="1447800"/>
            <a:ext cx="8229600" cy="3810000"/>
          </a:xfrm>
        </p:spPr>
        <p:txBody>
          <a:bodyPr>
            <a:normAutofit/>
          </a:bodyPr>
          <a:lstStyle/>
          <a:p>
            <a:r>
              <a:rPr lang="en-US" sz="1400" dirty="0"/>
              <a:t>Johns Hopkins School of Nursing. (n.d.). </a:t>
            </a:r>
            <a:r>
              <a:rPr lang="en-US" sz="1400" i="1" dirty="0"/>
              <a:t>Community outreach program</a:t>
            </a:r>
            <a:r>
              <a:rPr lang="en-US" sz="1400" dirty="0"/>
              <a:t>.  http://nursing.jhu.edu/excellence/community/outreach.html. </a:t>
            </a:r>
            <a:endParaRPr lang="en-US" sz="1400" dirty="0">
              <a:cs typeface="Arial"/>
            </a:endParaRPr>
          </a:p>
          <a:p>
            <a:r>
              <a:rPr lang="en-US" sz="1400" dirty="0"/>
              <a:t>National Cancer Institute. (2008). </a:t>
            </a:r>
            <a:r>
              <a:rPr lang="en-US" sz="1400" i="1" dirty="0"/>
              <a:t>Cancer health disparities fact sheet</a:t>
            </a:r>
            <a:r>
              <a:rPr lang="en-US" sz="1400" dirty="0"/>
              <a:t>.  http://www.cancer.gov/aboutnci/organization/crchd/cancer‐health‐disparities‐fact‐sheet. </a:t>
            </a:r>
            <a:endParaRPr lang="en-US" sz="1400" dirty="0">
              <a:cs typeface="Arial"/>
            </a:endParaRPr>
          </a:p>
          <a:p>
            <a:r>
              <a:rPr lang="en-US" sz="1400" dirty="0"/>
              <a:t>Parker, V. A., Clark, J. A., Leyson, J., Calhoun, E., Carroll, J. K., Freund, K. M., &amp; Battaglia, T. A. (2010). Patient navigation: Development of a protocol for describing what navigators do. </a:t>
            </a:r>
            <a:r>
              <a:rPr lang="en-US" sz="1400" i="1" dirty="0"/>
              <a:t>Health Services Research, 45</a:t>
            </a:r>
            <a:r>
              <a:rPr lang="en-US" sz="1400" dirty="0"/>
              <a:t>(2):514‐531. </a:t>
            </a:r>
            <a:r>
              <a:rPr lang="en-US" sz="1400" dirty="0" err="1"/>
              <a:t>doi</a:t>
            </a:r>
            <a:r>
              <a:rPr lang="en-US" sz="1400" dirty="0"/>
              <a:t>: 10.1111/j.1475‐6773.2009.01079.x. </a:t>
            </a:r>
            <a:endParaRPr lang="en-US" sz="1400" dirty="0">
              <a:cs typeface="Arial"/>
            </a:endParaRPr>
          </a:p>
          <a:p>
            <a:r>
              <a:rPr lang="en-US" sz="1400" dirty="0"/>
              <a:t>Patient Navigator Training Collaborative. (n.d.). http://patientnavigatortraining.org/. </a:t>
            </a:r>
            <a:endParaRPr lang="en-US" sz="1400" dirty="0">
              <a:cs typeface="Arial"/>
            </a:endParaRPr>
          </a:p>
          <a:p>
            <a:r>
              <a:rPr lang="en-US" sz="1400" dirty="0"/>
              <a:t>The Office of Minority Health. (2013). </a:t>
            </a:r>
            <a:r>
              <a:rPr lang="en-US" sz="1400" i="1" dirty="0"/>
              <a:t>What is cultural competency</a:t>
            </a:r>
            <a:r>
              <a:rPr lang="en-US" sz="1400" dirty="0"/>
              <a:t>.  http://minorityhealth.hhs.gov/omh/browse.aspx?lvl=1&amp;lvlid=6.   </a:t>
            </a:r>
            <a:endParaRPr lang="en-US" sz="1400" dirty="0">
              <a:cs typeface="Arial"/>
            </a:endParaRPr>
          </a:p>
          <a:p>
            <a:r>
              <a:rPr lang="en-US" sz="1400" dirty="0"/>
              <a:t>Willis, A., Reed, E., Pratt‐Chapman, M., Kapp, H., Hatcher, E., </a:t>
            </a:r>
            <a:r>
              <a:rPr lang="en-US" sz="1400" dirty="0" err="1"/>
              <a:t>Vaitones</a:t>
            </a:r>
            <a:r>
              <a:rPr lang="en-US" sz="1400" dirty="0"/>
              <a:t>, V., Bires, J., Collins, S., &amp; Washington, E-C. (2013). Development of a framework for patient navigation: Delineating roles across navigator types. </a:t>
            </a:r>
            <a:r>
              <a:rPr lang="en-US" sz="1400" i="1" dirty="0"/>
              <a:t>Journal of Oncology Navigation &amp; Survivorship,</a:t>
            </a:r>
            <a:r>
              <a:rPr lang="en-US" sz="1400" dirty="0"/>
              <a:t> </a:t>
            </a:r>
            <a:r>
              <a:rPr lang="en-US" sz="1400" i="1" dirty="0"/>
              <a:t>4</a:t>
            </a:r>
            <a:r>
              <a:rPr lang="en-US" sz="1400" dirty="0"/>
              <a:t>(6):20‐26. Retrieved April 15, 2021, from </a:t>
            </a:r>
            <a:r>
              <a:rPr lang="en-US" sz="1400" dirty="0">
                <a:ea typeface="+mn-lt"/>
                <a:cs typeface="+mn-lt"/>
              </a:rPr>
              <a:t>https://www.jons-online.com/issues/2013/december-2013-vol-4-no-6/1249-development-of-a-framework-for-patient-navigation-delineating-roles-across-navigator-types.</a:t>
            </a:r>
            <a:endParaRPr lang="en-US" sz="1400" dirty="0">
              <a:cs typeface="Arial"/>
            </a:endParaRPr>
          </a:p>
        </p:txBody>
      </p:sp>
    </p:spTree>
    <p:extLst>
      <p:ext uri="{BB962C8B-B14F-4D97-AF65-F5344CB8AC3E}">
        <p14:creationId xmlns:p14="http://schemas.microsoft.com/office/powerpoint/2010/main" val="17753989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Thank you!</a:t>
            </a:r>
          </a:p>
        </p:txBody>
      </p:sp>
      <p:sp>
        <p:nvSpPr>
          <p:cNvPr id="3" name="Content Placeholder 2"/>
          <p:cNvSpPr>
            <a:spLocks noGrp="1"/>
          </p:cNvSpPr>
          <p:nvPr>
            <p:ph idx="1"/>
          </p:nvPr>
        </p:nvSpPr>
        <p:spPr>
          <a:xfrm>
            <a:off x="457200" y="1371600"/>
            <a:ext cx="8229600" cy="3810000"/>
          </a:xfrm>
          <a:ln>
            <a:noFill/>
          </a:ln>
        </p:spPr>
        <p:txBody>
          <a:bodyPr/>
          <a:lstStyle/>
          <a:p>
            <a:pPr marL="0" indent="0" algn="ctr">
              <a:buNone/>
            </a:pPr>
            <a:br>
              <a:rPr lang="en-US" sz="2500" dirty="0"/>
            </a:br>
            <a:endParaRPr lang="en-US" sz="2500" dirty="0"/>
          </a:p>
          <a:p>
            <a:pPr marL="0" indent="0" algn="ctr">
              <a:buNone/>
            </a:pPr>
            <a:endParaRPr lang="en-US" dirty="0"/>
          </a:p>
          <a:p>
            <a:pPr marL="0" indent="0" algn="ctr">
              <a:buNone/>
            </a:pPr>
            <a:r>
              <a:rPr lang="en-US" dirty="0"/>
              <a:t>Follow us on Twitter: </a:t>
            </a:r>
            <a:r>
              <a:rPr lang="en-US" dirty="0">
                <a:solidFill>
                  <a:srgbClr val="0096D6"/>
                </a:solidFill>
                <a:hlinkClick r:id="rId2"/>
              </a:rPr>
              <a:t>@GWCancer</a:t>
            </a:r>
            <a:endParaRPr lang="en-US" dirty="0">
              <a:solidFill>
                <a:srgbClr val="0096D6"/>
              </a:solidFill>
            </a:endParaRPr>
          </a:p>
          <a:p>
            <a:pPr marL="0" indent="0" algn="ctr">
              <a:buNone/>
            </a:pPr>
            <a:r>
              <a:rPr lang="en-US" dirty="0">
                <a:solidFill>
                  <a:srgbClr val="0096D6"/>
                </a:solidFill>
                <a:hlinkClick r:id="rId3"/>
              </a:rPr>
              <a:t>www.gwcancercenter.org</a:t>
            </a:r>
            <a:endParaRPr lang="en-US" dirty="0">
              <a:solidFill>
                <a:srgbClr val="0096D6"/>
              </a:solidFill>
            </a:endParaRPr>
          </a:p>
          <a:p>
            <a:pPr marL="0" indent="0">
              <a:buNone/>
            </a:pPr>
            <a:endParaRPr lang="en-US" dirty="0"/>
          </a:p>
        </p:txBody>
      </p:sp>
      <p:sp>
        <p:nvSpPr>
          <p:cNvPr id="6" name="TextBox 5"/>
          <p:cNvSpPr txBox="1"/>
          <p:nvPr/>
        </p:nvSpPr>
        <p:spPr>
          <a:xfrm>
            <a:off x="0" y="4239161"/>
            <a:ext cx="9179169" cy="1246495"/>
          </a:xfrm>
          <a:prstGeom prst="rect">
            <a:avLst/>
          </a:prstGeom>
          <a:noFill/>
        </p:spPr>
        <p:txBody>
          <a:bodyPr wrap="square" rtlCol="0">
            <a:spAutoFit/>
          </a:bodyPr>
          <a:lstStyle/>
          <a:p>
            <a:pPr algn="ctr"/>
            <a:r>
              <a:rPr lang="en-US" sz="1500" i="1" dirty="0">
                <a:solidFill>
                  <a:schemeClr val="tx1">
                    <a:lumMod val="75000"/>
                    <a:lumOff val="25000"/>
                  </a:schemeClr>
                </a:solidFill>
              </a:rPr>
              <a:t>Sign-up for the GW Cancer Center’s Patient Navigation </a:t>
            </a:r>
            <a:br>
              <a:rPr lang="en-US" sz="1500" i="1" dirty="0">
                <a:solidFill>
                  <a:schemeClr val="tx1">
                    <a:lumMod val="75000"/>
                    <a:lumOff val="25000"/>
                  </a:schemeClr>
                </a:solidFill>
              </a:rPr>
            </a:br>
            <a:r>
              <a:rPr lang="en-US" sz="1500" i="1" dirty="0">
                <a:solidFill>
                  <a:schemeClr val="tx1">
                    <a:lumMod val="75000"/>
                    <a:lumOff val="25000"/>
                  </a:schemeClr>
                </a:solidFill>
              </a:rPr>
              <a:t>and Survivorship E-Newsletter</a:t>
            </a:r>
            <a:r>
              <a:rPr lang="en-US" sz="1500" dirty="0">
                <a:solidFill>
                  <a:schemeClr val="tx1">
                    <a:lumMod val="75000"/>
                    <a:lumOff val="25000"/>
                  </a:schemeClr>
                </a:solidFill>
              </a:rPr>
              <a:t>: </a:t>
            </a:r>
            <a:r>
              <a:rPr lang="en-US" sz="1500" b="1" dirty="0">
                <a:solidFill>
                  <a:srgbClr val="0096D6"/>
                </a:solidFill>
                <a:hlinkClick r:id="rId4"/>
              </a:rPr>
              <a:t>bit.ly/</a:t>
            </a:r>
            <a:r>
              <a:rPr lang="en-US" sz="1500" b="1" dirty="0" err="1">
                <a:solidFill>
                  <a:srgbClr val="0096D6"/>
                </a:solidFill>
                <a:hlinkClick r:id="rId4"/>
              </a:rPr>
              <a:t>PNSurvEnews</a:t>
            </a:r>
            <a:r>
              <a:rPr lang="en-US" sz="1500" dirty="0">
                <a:solidFill>
                  <a:schemeClr val="tx1">
                    <a:lumMod val="75000"/>
                    <a:lumOff val="25000"/>
                  </a:schemeClr>
                </a:solidFill>
                <a:hlinkClick r:id="rId4"/>
              </a:rPr>
              <a:t>  </a:t>
            </a:r>
            <a:endParaRPr lang="en-US" sz="1500" dirty="0">
              <a:solidFill>
                <a:schemeClr val="tx1">
                  <a:lumMod val="75000"/>
                  <a:lumOff val="25000"/>
                </a:schemeClr>
              </a:solidFill>
            </a:endParaRPr>
          </a:p>
          <a:p>
            <a:pPr algn="ctr"/>
            <a:endParaRPr lang="en-US" sz="1500" dirty="0">
              <a:solidFill>
                <a:schemeClr val="tx1">
                  <a:lumMod val="75000"/>
                  <a:lumOff val="25000"/>
                </a:schemeClr>
              </a:solidFill>
            </a:endParaRPr>
          </a:p>
          <a:p>
            <a:pPr algn="ctr"/>
            <a:r>
              <a:rPr lang="en-US" sz="1500" dirty="0">
                <a:solidFill>
                  <a:schemeClr val="tx1">
                    <a:lumMod val="75000"/>
                    <a:lumOff val="25000"/>
                  </a:schemeClr>
                </a:solidFill>
              </a:rPr>
              <a:t>S</a:t>
            </a:r>
            <a:r>
              <a:rPr lang="en-US" sz="1500" i="1" dirty="0">
                <a:solidFill>
                  <a:schemeClr val="tx1">
                    <a:lumMod val="75000"/>
                    <a:lumOff val="25000"/>
                  </a:schemeClr>
                </a:solidFill>
              </a:rPr>
              <a:t>ign-up for the GW Cancer Center’s Cancer Control </a:t>
            </a:r>
            <a:br>
              <a:rPr lang="en-US" sz="1500" i="1" dirty="0">
                <a:solidFill>
                  <a:schemeClr val="tx1">
                    <a:lumMod val="75000"/>
                    <a:lumOff val="25000"/>
                  </a:schemeClr>
                </a:solidFill>
              </a:rPr>
            </a:br>
            <a:r>
              <a:rPr lang="en-US" sz="1500" i="1" dirty="0">
                <a:solidFill>
                  <a:schemeClr val="tx1">
                    <a:lumMod val="75000"/>
                    <a:lumOff val="25000"/>
                  </a:schemeClr>
                </a:solidFill>
              </a:rPr>
              <a:t>Technical </a:t>
            </a:r>
            <a:r>
              <a:rPr lang="en-US" altLang="en-US" sz="1500" i="1" dirty="0">
                <a:solidFill>
                  <a:schemeClr val="tx1">
                    <a:lumMod val="75000"/>
                    <a:lumOff val="25000"/>
                  </a:schemeClr>
                </a:solidFill>
              </a:rPr>
              <a:t>Assistance E-Newsletter</a:t>
            </a:r>
            <a:r>
              <a:rPr lang="en-US" altLang="en-US" sz="1500" dirty="0">
                <a:solidFill>
                  <a:schemeClr val="tx1">
                    <a:lumMod val="75000"/>
                    <a:lumOff val="25000"/>
                  </a:schemeClr>
                </a:solidFill>
              </a:rPr>
              <a:t>: </a:t>
            </a:r>
            <a:r>
              <a:rPr lang="en-US" sz="1500" b="1" dirty="0">
                <a:solidFill>
                  <a:srgbClr val="0096D6"/>
                </a:solidFill>
                <a:hlinkClick r:id="rId5"/>
              </a:rPr>
              <a:t>bit.ly/</a:t>
            </a:r>
            <a:r>
              <a:rPr lang="en-US" sz="1500" b="1" dirty="0" err="1">
                <a:solidFill>
                  <a:srgbClr val="0096D6"/>
                </a:solidFill>
                <a:hlinkClick r:id="rId5"/>
              </a:rPr>
              <a:t>TAPenews</a:t>
            </a:r>
            <a:r>
              <a:rPr lang="en-US" sz="1500" b="1" dirty="0">
                <a:solidFill>
                  <a:srgbClr val="0096D6"/>
                </a:solidFill>
                <a:hlinkClick r:id="rId5"/>
              </a:rPr>
              <a:t> </a:t>
            </a:r>
            <a:endParaRPr lang="en-US" sz="1500" b="1" dirty="0">
              <a:solidFill>
                <a:srgbClr val="0096D6"/>
              </a:solidFill>
            </a:endParaRPr>
          </a:p>
        </p:txBody>
      </p:sp>
    </p:spTree>
    <p:extLst>
      <p:ext uri="{BB962C8B-B14F-4D97-AF65-F5344CB8AC3E}">
        <p14:creationId xmlns:p14="http://schemas.microsoft.com/office/powerpoint/2010/main" val="350303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a:bodyPr>
          <a:lstStyle/>
          <a:p>
            <a:r>
              <a:rPr lang="en-US" sz="3600" dirty="0"/>
              <a:t>Navigator Functions</a:t>
            </a:r>
          </a:p>
        </p:txBody>
      </p:sp>
      <p:graphicFrame>
        <p:nvGraphicFramePr>
          <p:cNvPr id="5" name="Table 4"/>
          <p:cNvGraphicFramePr>
            <a:graphicFrameLocks noGrp="1"/>
          </p:cNvGraphicFramePr>
          <p:nvPr>
            <p:extLst>
              <p:ext uri="{D42A27DB-BD31-4B8C-83A1-F6EECF244321}">
                <p14:modId xmlns:p14="http://schemas.microsoft.com/office/powerpoint/2010/main" val="3512010539"/>
              </p:ext>
            </p:extLst>
          </p:nvPr>
        </p:nvGraphicFramePr>
        <p:xfrm>
          <a:off x="457200" y="897973"/>
          <a:ext cx="7810500" cy="4389120"/>
        </p:xfrm>
        <a:graphic>
          <a:graphicData uri="http://schemas.openxmlformats.org/drawingml/2006/table">
            <a:tbl>
              <a:tblPr firstRow="1" bandRow="1">
                <a:tableStyleId>{5C22544A-7EE6-4342-B048-85BDC9FD1C3A}</a:tableStyleId>
              </a:tblPr>
              <a:tblGrid>
                <a:gridCol w="7810500">
                  <a:extLst>
                    <a:ext uri="{9D8B030D-6E8A-4147-A177-3AD203B41FA5}">
                      <a16:colId xmlns:a16="http://schemas.microsoft.com/office/drawing/2014/main" val="1174024852"/>
                    </a:ext>
                  </a:extLst>
                </a:gridCol>
              </a:tblGrid>
              <a:tr h="352064">
                <a:tc>
                  <a:txBody>
                    <a:bodyPr/>
                    <a:lstStyle/>
                    <a:p>
                      <a:pPr algn="ctr"/>
                      <a:r>
                        <a:rPr lang="en-US" sz="1800" dirty="0"/>
                        <a:t>Professional Roles and Responsibilities</a:t>
                      </a:r>
                      <a:r>
                        <a:rPr lang="en-US" sz="1800" baseline="0" dirty="0"/>
                        <a:t> </a:t>
                      </a:r>
                      <a:endParaRPr lang="en-US" sz="1800" dirty="0"/>
                    </a:p>
                  </a:txBody>
                  <a:tcPr>
                    <a:solidFill>
                      <a:srgbClr val="033B57"/>
                    </a:solidFill>
                  </a:tcPr>
                </a:tc>
                <a:extLst>
                  <a:ext uri="{0D108BD9-81ED-4DB2-BD59-A6C34878D82A}">
                    <a16:rowId xmlns:a16="http://schemas.microsoft.com/office/drawing/2014/main" val="3226185812"/>
                  </a:ext>
                </a:extLst>
              </a:tr>
              <a:tr h="352064">
                <a:tc>
                  <a:txBody>
                    <a:bodyPr/>
                    <a:lstStyle/>
                    <a:p>
                      <a:pPr algn="l"/>
                      <a:r>
                        <a:rPr lang="en-US" sz="1800" dirty="0"/>
                        <a:t>Barriers to Care/ Health Disparities </a:t>
                      </a:r>
                    </a:p>
                  </a:txBody>
                  <a:tcPr/>
                </a:tc>
                <a:extLst>
                  <a:ext uri="{0D108BD9-81ED-4DB2-BD59-A6C34878D82A}">
                    <a16:rowId xmlns:a16="http://schemas.microsoft.com/office/drawing/2014/main" val="3139239383"/>
                  </a:ext>
                </a:extLst>
              </a:tr>
              <a:tr h="352064">
                <a:tc>
                  <a:txBody>
                    <a:bodyPr/>
                    <a:lstStyle/>
                    <a:p>
                      <a:pPr algn="l"/>
                      <a:r>
                        <a:rPr lang="en-US" sz="1800" dirty="0"/>
                        <a:t>Patient Empowerment</a:t>
                      </a:r>
                    </a:p>
                  </a:txBody>
                  <a:tcPr/>
                </a:tc>
                <a:extLst>
                  <a:ext uri="{0D108BD9-81ED-4DB2-BD59-A6C34878D82A}">
                    <a16:rowId xmlns:a16="http://schemas.microsoft.com/office/drawing/2014/main" val="808186269"/>
                  </a:ext>
                </a:extLst>
              </a:tr>
              <a:tr h="352064">
                <a:tc>
                  <a:txBody>
                    <a:bodyPr/>
                    <a:lstStyle/>
                    <a:p>
                      <a:pPr algn="l"/>
                      <a:r>
                        <a:rPr lang="en-US" sz="1800" dirty="0"/>
                        <a:t>Communication </a:t>
                      </a:r>
                    </a:p>
                  </a:txBody>
                  <a:tcPr/>
                </a:tc>
                <a:extLst>
                  <a:ext uri="{0D108BD9-81ED-4DB2-BD59-A6C34878D82A}">
                    <a16:rowId xmlns:a16="http://schemas.microsoft.com/office/drawing/2014/main" val="1093341860"/>
                  </a:ext>
                </a:extLst>
              </a:tr>
              <a:tr h="352064">
                <a:tc>
                  <a:txBody>
                    <a:bodyPr/>
                    <a:lstStyle/>
                    <a:p>
                      <a:pPr algn="l"/>
                      <a:r>
                        <a:rPr lang="en-US" sz="1800" dirty="0"/>
                        <a:t>Community Resources</a:t>
                      </a:r>
                    </a:p>
                  </a:txBody>
                  <a:tcPr/>
                </a:tc>
                <a:extLst>
                  <a:ext uri="{0D108BD9-81ED-4DB2-BD59-A6C34878D82A}">
                    <a16:rowId xmlns:a16="http://schemas.microsoft.com/office/drawing/2014/main" val="3149470299"/>
                  </a:ext>
                </a:extLst>
              </a:tr>
              <a:tr h="352064">
                <a:tc>
                  <a:txBody>
                    <a:bodyPr/>
                    <a:lstStyle/>
                    <a:p>
                      <a:pPr algn="l"/>
                      <a:r>
                        <a:rPr lang="en-US" sz="1800" dirty="0"/>
                        <a:t>Education,</a:t>
                      </a:r>
                      <a:r>
                        <a:rPr lang="en-US" sz="1800" baseline="0" dirty="0"/>
                        <a:t> Prevention and Health Promotion </a:t>
                      </a:r>
                      <a:endParaRPr lang="en-US" sz="1800" dirty="0"/>
                    </a:p>
                  </a:txBody>
                  <a:tcPr/>
                </a:tc>
                <a:extLst>
                  <a:ext uri="{0D108BD9-81ED-4DB2-BD59-A6C34878D82A}">
                    <a16:rowId xmlns:a16="http://schemas.microsoft.com/office/drawing/2014/main" val="3868221917"/>
                  </a:ext>
                </a:extLst>
              </a:tr>
              <a:tr h="352064">
                <a:tc>
                  <a:txBody>
                    <a:bodyPr/>
                    <a:lstStyle/>
                    <a:p>
                      <a:pPr algn="l"/>
                      <a:r>
                        <a:rPr lang="en-US" sz="1800" dirty="0"/>
                        <a:t>Ethics and</a:t>
                      </a:r>
                      <a:r>
                        <a:rPr lang="en-US" sz="1800" baseline="0" dirty="0"/>
                        <a:t> Professional Conduct</a:t>
                      </a:r>
                      <a:endParaRPr lang="en-US" sz="1800" dirty="0"/>
                    </a:p>
                  </a:txBody>
                  <a:tcPr/>
                </a:tc>
                <a:extLst>
                  <a:ext uri="{0D108BD9-81ED-4DB2-BD59-A6C34878D82A}">
                    <a16:rowId xmlns:a16="http://schemas.microsoft.com/office/drawing/2014/main" val="4021341954"/>
                  </a:ext>
                </a:extLst>
              </a:tr>
              <a:tr h="352064">
                <a:tc>
                  <a:txBody>
                    <a:bodyPr/>
                    <a:lstStyle/>
                    <a:p>
                      <a:pPr algn="l"/>
                      <a:r>
                        <a:rPr lang="en-US" sz="1800" dirty="0"/>
                        <a:t>Cultural Competency</a:t>
                      </a:r>
                      <a:r>
                        <a:rPr lang="en-US" sz="1800" baseline="0" dirty="0"/>
                        <a:t> </a:t>
                      </a:r>
                      <a:endParaRPr lang="en-US" sz="1800" dirty="0"/>
                    </a:p>
                  </a:txBody>
                  <a:tcPr/>
                </a:tc>
                <a:extLst>
                  <a:ext uri="{0D108BD9-81ED-4DB2-BD59-A6C34878D82A}">
                    <a16:rowId xmlns:a16="http://schemas.microsoft.com/office/drawing/2014/main" val="1067948521"/>
                  </a:ext>
                </a:extLst>
              </a:tr>
              <a:tr h="352064">
                <a:tc>
                  <a:txBody>
                    <a:bodyPr/>
                    <a:lstStyle/>
                    <a:p>
                      <a:pPr algn="l"/>
                      <a:r>
                        <a:rPr lang="en-US" sz="1800" dirty="0"/>
                        <a:t>Outreach </a:t>
                      </a:r>
                    </a:p>
                  </a:txBody>
                  <a:tcPr/>
                </a:tc>
                <a:extLst>
                  <a:ext uri="{0D108BD9-81ED-4DB2-BD59-A6C34878D82A}">
                    <a16:rowId xmlns:a16="http://schemas.microsoft.com/office/drawing/2014/main" val="2058825244"/>
                  </a:ext>
                </a:extLst>
              </a:tr>
              <a:tr h="352064">
                <a:tc>
                  <a:txBody>
                    <a:bodyPr/>
                    <a:lstStyle/>
                    <a:p>
                      <a:pPr algn="l"/>
                      <a:r>
                        <a:rPr lang="en-US" sz="1800" dirty="0"/>
                        <a:t>Care Coordination </a:t>
                      </a:r>
                    </a:p>
                  </a:txBody>
                  <a:tcPr/>
                </a:tc>
                <a:extLst>
                  <a:ext uri="{0D108BD9-81ED-4DB2-BD59-A6C34878D82A}">
                    <a16:rowId xmlns:a16="http://schemas.microsoft.com/office/drawing/2014/main" val="3164517045"/>
                  </a:ext>
                </a:extLst>
              </a:tr>
              <a:tr h="365488">
                <a:tc>
                  <a:txBody>
                    <a:bodyPr/>
                    <a:lstStyle/>
                    <a:p>
                      <a:pPr algn="l"/>
                      <a:r>
                        <a:rPr lang="en-US" sz="1800" dirty="0"/>
                        <a:t>Psychosocial Support Services/ Assessment </a:t>
                      </a:r>
                    </a:p>
                  </a:txBody>
                  <a:tcPr/>
                </a:tc>
                <a:extLst>
                  <a:ext uri="{0D108BD9-81ED-4DB2-BD59-A6C34878D82A}">
                    <a16:rowId xmlns:a16="http://schemas.microsoft.com/office/drawing/2014/main" val="3560161404"/>
                  </a:ext>
                </a:extLst>
              </a:tr>
              <a:tr h="352064">
                <a:tc>
                  <a:txBody>
                    <a:bodyPr/>
                    <a:lstStyle/>
                    <a:p>
                      <a:pPr algn="l"/>
                      <a:r>
                        <a:rPr lang="en-US" sz="1800" dirty="0"/>
                        <a:t>Advocacy </a:t>
                      </a:r>
                    </a:p>
                  </a:txBody>
                  <a:tcPr/>
                </a:tc>
                <a:extLst>
                  <a:ext uri="{0D108BD9-81ED-4DB2-BD59-A6C34878D82A}">
                    <a16:rowId xmlns:a16="http://schemas.microsoft.com/office/drawing/2014/main" val="3683017496"/>
                  </a:ext>
                </a:extLst>
              </a:tr>
            </a:tbl>
          </a:graphicData>
        </a:graphic>
      </p:graphicFrame>
      <p:sp>
        <p:nvSpPr>
          <p:cNvPr id="4" name="TextBox 3"/>
          <p:cNvSpPr txBox="1"/>
          <p:nvPr/>
        </p:nvSpPr>
        <p:spPr>
          <a:xfrm>
            <a:off x="7598229" y="5277791"/>
            <a:ext cx="1524000" cy="276999"/>
          </a:xfrm>
          <a:prstGeom prst="rect">
            <a:avLst/>
          </a:prstGeom>
          <a:noFill/>
        </p:spPr>
        <p:txBody>
          <a:bodyPr wrap="square" rtlCol="0">
            <a:spAutoFit/>
          </a:bodyPr>
          <a:lstStyle/>
          <a:p>
            <a:r>
              <a:rPr lang="en-US" sz="1200" i="1" dirty="0">
                <a:solidFill>
                  <a:schemeClr val="bg1">
                    <a:lumMod val="50000"/>
                  </a:schemeClr>
                </a:solidFill>
              </a:rPr>
              <a:t>Willis et al., 2013</a:t>
            </a:r>
          </a:p>
        </p:txBody>
      </p:sp>
    </p:spTree>
    <p:extLst>
      <p:ext uri="{BB962C8B-B14F-4D97-AF65-F5344CB8AC3E}">
        <p14:creationId xmlns:p14="http://schemas.microsoft.com/office/powerpoint/2010/main" val="1349043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765" y="304800"/>
            <a:ext cx="8801100" cy="1143000"/>
          </a:xfrm>
        </p:spPr>
        <p:txBody>
          <a:bodyPr>
            <a:normAutofit fontScale="90000"/>
          </a:bodyPr>
          <a:lstStyle/>
          <a:p>
            <a:r>
              <a:rPr lang="en-US" dirty="0"/>
              <a:t>Professional Roles and Responsibilities </a:t>
            </a:r>
          </a:p>
        </p:txBody>
      </p:sp>
      <p:graphicFrame>
        <p:nvGraphicFramePr>
          <p:cNvPr id="4" name="Table 3"/>
          <p:cNvGraphicFramePr>
            <a:graphicFrameLocks noGrp="1"/>
          </p:cNvGraphicFramePr>
          <p:nvPr>
            <p:extLst>
              <p:ext uri="{D42A27DB-BD31-4B8C-83A1-F6EECF244321}">
                <p14:modId xmlns:p14="http://schemas.microsoft.com/office/powerpoint/2010/main" val="857009953"/>
              </p:ext>
            </p:extLst>
          </p:nvPr>
        </p:nvGraphicFramePr>
        <p:xfrm>
          <a:off x="609600" y="1543984"/>
          <a:ext cx="7848600" cy="3779520"/>
        </p:xfrm>
        <a:graphic>
          <a:graphicData uri="http://schemas.openxmlformats.org/drawingml/2006/table">
            <a:tbl>
              <a:tblPr firstRow="1" bandRow="1">
                <a:tableStyleId>{5C22544A-7EE6-4342-B048-85BDC9FD1C3A}</a:tableStyleId>
              </a:tblPr>
              <a:tblGrid>
                <a:gridCol w="2616200">
                  <a:extLst>
                    <a:ext uri="{9D8B030D-6E8A-4147-A177-3AD203B41FA5}">
                      <a16:colId xmlns:a16="http://schemas.microsoft.com/office/drawing/2014/main" val="3195916179"/>
                    </a:ext>
                  </a:extLst>
                </a:gridCol>
                <a:gridCol w="2616200">
                  <a:extLst>
                    <a:ext uri="{9D8B030D-6E8A-4147-A177-3AD203B41FA5}">
                      <a16:colId xmlns:a16="http://schemas.microsoft.com/office/drawing/2014/main" val="865380871"/>
                    </a:ext>
                  </a:extLst>
                </a:gridCol>
                <a:gridCol w="2616200">
                  <a:extLst>
                    <a:ext uri="{9D8B030D-6E8A-4147-A177-3AD203B41FA5}">
                      <a16:colId xmlns:a16="http://schemas.microsoft.com/office/drawing/2014/main" val="3668456860"/>
                    </a:ext>
                  </a:extLst>
                </a:gridCol>
              </a:tblGrid>
              <a:tr h="762000">
                <a:tc>
                  <a:txBody>
                    <a:bodyPr/>
                    <a:lstStyle/>
                    <a:p>
                      <a:r>
                        <a:rPr lang="en-US" sz="1400" dirty="0"/>
                        <a:t>Community </a:t>
                      </a:r>
                    </a:p>
                    <a:p>
                      <a:r>
                        <a:rPr lang="en-US" sz="1400" dirty="0"/>
                        <a:t>(Community</a:t>
                      </a:r>
                      <a:r>
                        <a:rPr lang="en-US" sz="1400" baseline="0" dirty="0"/>
                        <a:t> Health Worker)</a:t>
                      </a:r>
                      <a:endParaRPr lang="en-US" sz="1400" dirty="0"/>
                    </a:p>
                  </a:txBody>
                  <a:tcPr>
                    <a:solidFill>
                      <a:srgbClr val="033B57"/>
                    </a:solidFill>
                  </a:tcPr>
                </a:tc>
                <a:tc>
                  <a:txBody>
                    <a:bodyPr/>
                    <a:lstStyle/>
                    <a:p>
                      <a:r>
                        <a:rPr lang="en-US" sz="1400" dirty="0"/>
                        <a:t>Community/Health Care</a:t>
                      </a:r>
                      <a:r>
                        <a:rPr lang="en-US" sz="1400" baseline="0" dirty="0"/>
                        <a:t> Institution </a:t>
                      </a:r>
                    </a:p>
                    <a:p>
                      <a:r>
                        <a:rPr lang="en-US" sz="1400" baseline="0" dirty="0"/>
                        <a:t>(Patient Navigator)</a:t>
                      </a:r>
                      <a:endParaRPr lang="en-US" sz="1400" dirty="0"/>
                    </a:p>
                  </a:txBody>
                  <a:tcPr>
                    <a:solidFill>
                      <a:srgbClr val="033B57"/>
                    </a:solidFill>
                  </a:tcPr>
                </a:tc>
                <a:tc>
                  <a:txBody>
                    <a:bodyPr/>
                    <a:lstStyle/>
                    <a:p>
                      <a:r>
                        <a:rPr lang="en-US" sz="1400" dirty="0"/>
                        <a:t>Health Care</a:t>
                      </a:r>
                      <a:r>
                        <a:rPr lang="en-US" sz="1400" baseline="0" dirty="0"/>
                        <a:t> Institution (Nurse Navigator/ </a:t>
                      </a:r>
                    </a:p>
                    <a:p>
                      <a:r>
                        <a:rPr lang="en-US" sz="1400" baseline="0" dirty="0"/>
                        <a:t>Social Work Navigator)</a:t>
                      </a:r>
                      <a:endParaRPr lang="en-US" sz="1400" dirty="0"/>
                    </a:p>
                  </a:txBody>
                  <a:tcPr>
                    <a:solidFill>
                      <a:srgbClr val="033B57"/>
                    </a:solidFill>
                  </a:tcPr>
                </a:tc>
                <a:extLst>
                  <a:ext uri="{0D108BD9-81ED-4DB2-BD59-A6C34878D82A}">
                    <a16:rowId xmlns:a16="http://schemas.microsoft.com/office/drawing/2014/main" val="2652782209"/>
                  </a:ext>
                </a:extLst>
              </a:tr>
              <a:tr h="2602345">
                <a:tc>
                  <a:txBody>
                    <a:bodyPr/>
                    <a:lstStyle/>
                    <a:p>
                      <a:r>
                        <a:rPr lang="en-US" sz="1200" dirty="0"/>
                        <a:t>General knowledge base on health issues such as diabetes, obesity, heart disease, stroke, HIV/AIDS</a:t>
                      </a:r>
                      <a:r>
                        <a:rPr lang="en-US" sz="1200" baseline="0" dirty="0"/>
                        <a:t> and other chronic diseases.</a:t>
                      </a:r>
                    </a:p>
                    <a:p>
                      <a:endParaRPr lang="en-US" sz="1200" baseline="0" dirty="0"/>
                    </a:p>
                    <a:p>
                      <a:r>
                        <a:rPr lang="en-US" sz="1200" baseline="0" dirty="0"/>
                        <a:t>Active documentation in client record. </a:t>
                      </a:r>
                    </a:p>
                    <a:p>
                      <a:endParaRPr lang="en-US" sz="1200" baseline="0" dirty="0"/>
                    </a:p>
                    <a:p>
                      <a:r>
                        <a:rPr lang="en-US" sz="1200" baseline="0" dirty="0"/>
                        <a:t>Conduct evaluation focused on community needs assessment and health behaviors.</a:t>
                      </a:r>
                      <a:endParaRPr lang="en-US" sz="1200" dirty="0"/>
                    </a:p>
                  </a:txBody>
                  <a:tcPr/>
                </a:tc>
                <a:tc>
                  <a:txBody>
                    <a:bodyPr/>
                    <a:lstStyle/>
                    <a:p>
                      <a:r>
                        <a:rPr lang="en-US" sz="1200" dirty="0"/>
                        <a:t>Knowledge of cancer screening,</a:t>
                      </a:r>
                      <a:r>
                        <a:rPr lang="en-US" sz="1200" baseline="0" dirty="0"/>
                        <a:t> diagnosis, treatment, and survivorship and related physical, psychological, and social issues. </a:t>
                      </a:r>
                    </a:p>
                    <a:p>
                      <a:endParaRPr lang="en-US" sz="1200" baseline="0" dirty="0"/>
                    </a:p>
                    <a:p>
                      <a:r>
                        <a:rPr lang="en-US" sz="1200" baseline="0" dirty="0"/>
                        <a:t>Active documentation of encounter with patient, barriers to care, and resources or referrals to resolve barriers, which may be noted in the client record and/or the medical record.</a:t>
                      </a:r>
                    </a:p>
                    <a:p>
                      <a:endParaRPr lang="en-US" sz="1200" baseline="0" dirty="0"/>
                    </a:p>
                    <a:p>
                      <a:r>
                        <a:rPr lang="en-US" sz="1200" baseline="0" dirty="0"/>
                        <a:t>Conduct evaluation focused on barriers to care, health disparities and quality indicators. </a:t>
                      </a:r>
                      <a:endParaRPr lang="en-US" sz="1200" dirty="0"/>
                    </a:p>
                  </a:txBody>
                  <a:tcPr/>
                </a:tc>
                <a:tc>
                  <a:txBody>
                    <a:bodyPr/>
                    <a:lstStyle/>
                    <a:p>
                      <a:r>
                        <a:rPr lang="en-US" sz="1200" dirty="0"/>
                        <a:t>Knowledge and maintenance of knowledge (e.g.,</a:t>
                      </a:r>
                      <a:r>
                        <a:rPr lang="en-US" sz="1200" baseline="0" dirty="0"/>
                        <a:t> license certification, continuing education) of cancer clinical impacts on patient, caregivers and families and ability to intervene (e.g., symptom management, assessment of functional status and psychosocial health). </a:t>
                      </a:r>
                    </a:p>
                    <a:p>
                      <a:endParaRPr lang="en-US" sz="1200" baseline="0" dirty="0"/>
                    </a:p>
                    <a:p>
                      <a:r>
                        <a:rPr lang="en-US" sz="1200" baseline="0" dirty="0"/>
                        <a:t>Active documentation in medical record. </a:t>
                      </a:r>
                    </a:p>
                    <a:p>
                      <a:endParaRPr lang="en-US" sz="1200" baseline="0" dirty="0"/>
                    </a:p>
                    <a:p>
                      <a:r>
                        <a:rPr lang="en-US" sz="1200" baseline="0" dirty="0"/>
                        <a:t>Conduct evaluation focused on clinical outcomes and quality indicators. </a:t>
                      </a:r>
                      <a:endParaRPr lang="en-US" sz="1200" dirty="0"/>
                    </a:p>
                  </a:txBody>
                  <a:tcPr/>
                </a:tc>
                <a:extLst>
                  <a:ext uri="{0D108BD9-81ED-4DB2-BD59-A6C34878D82A}">
                    <a16:rowId xmlns:a16="http://schemas.microsoft.com/office/drawing/2014/main" val="2406861029"/>
                  </a:ext>
                </a:extLst>
              </a:tr>
            </a:tbl>
          </a:graphicData>
        </a:graphic>
      </p:graphicFrame>
      <p:sp>
        <p:nvSpPr>
          <p:cNvPr id="6" name="TextBox 5"/>
          <p:cNvSpPr txBox="1"/>
          <p:nvPr/>
        </p:nvSpPr>
        <p:spPr>
          <a:xfrm>
            <a:off x="7598229" y="5277791"/>
            <a:ext cx="1524000" cy="276999"/>
          </a:xfrm>
          <a:prstGeom prst="rect">
            <a:avLst/>
          </a:prstGeom>
          <a:noFill/>
        </p:spPr>
        <p:txBody>
          <a:bodyPr wrap="square" rtlCol="0">
            <a:spAutoFit/>
          </a:bodyPr>
          <a:lstStyle/>
          <a:p>
            <a:r>
              <a:rPr lang="en-US" sz="1200" i="1" dirty="0">
                <a:solidFill>
                  <a:schemeClr val="bg1">
                    <a:lumMod val="50000"/>
                  </a:schemeClr>
                </a:solidFill>
              </a:rPr>
              <a:t>Willis et al., 2013</a:t>
            </a:r>
          </a:p>
        </p:txBody>
      </p:sp>
    </p:spTree>
    <p:extLst>
      <p:ext uri="{BB962C8B-B14F-4D97-AF65-F5344CB8AC3E}">
        <p14:creationId xmlns:p14="http://schemas.microsoft.com/office/powerpoint/2010/main" val="2197748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Barriers to Care/Health Disparities </a:t>
            </a:r>
          </a:p>
        </p:txBody>
      </p:sp>
      <p:graphicFrame>
        <p:nvGraphicFramePr>
          <p:cNvPr id="4" name="Table 3"/>
          <p:cNvGraphicFramePr>
            <a:graphicFrameLocks noGrp="1"/>
          </p:cNvGraphicFramePr>
          <p:nvPr>
            <p:extLst>
              <p:ext uri="{D42A27DB-BD31-4B8C-83A1-F6EECF244321}">
                <p14:modId xmlns:p14="http://schemas.microsoft.com/office/powerpoint/2010/main" val="2330323014"/>
              </p:ext>
            </p:extLst>
          </p:nvPr>
        </p:nvGraphicFramePr>
        <p:xfrm>
          <a:off x="647700" y="1447800"/>
          <a:ext cx="7848600" cy="2895600"/>
        </p:xfrm>
        <a:graphic>
          <a:graphicData uri="http://schemas.openxmlformats.org/drawingml/2006/table">
            <a:tbl>
              <a:tblPr firstRow="1" bandRow="1">
                <a:tableStyleId>{5C22544A-7EE6-4342-B048-85BDC9FD1C3A}</a:tableStyleId>
              </a:tblPr>
              <a:tblGrid>
                <a:gridCol w="2616200">
                  <a:extLst>
                    <a:ext uri="{9D8B030D-6E8A-4147-A177-3AD203B41FA5}">
                      <a16:colId xmlns:a16="http://schemas.microsoft.com/office/drawing/2014/main" val="3195916179"/>
                    </a:ext>
                  </a:extLst>
                </a:gridCol>
                <a:gridCol w="2616200">
                  <a:extLst>
                    <a:ext uri="{9D8B030D-6E8A-4147-A177-3AD203B41FA5}">
                      <a16:colId xmlns:a16="http://schemas.microsoft.com/office/drawing/2014/main" val="865380871"/>
                    </a:ext>
                  </a:extLst>
                </a:gridCol>
                <a:gridCol w="2616200">
                  <a:extLst>
                    <a:ext uri="{9D8B030D-6E8A-4147-A177-3AD203B41FA5}">
                      <a16:colId xmlns:a16="http://schemas.microsoft.com/office/drawing/2014/main" val="3668456860"/>
                    </a:ext>
                  </a:extLst>
                </a:gridCol>
              </a:tblGrid>
              <a:tr h="762000">
                <a:tc>
                  <a:txBody>
                    <a:bodyPr/>
                    <a:lstStyle/>
                    <a:p>
                      <a:r>
                        <a:rPr lang="en-US" sz="1400" dirty="0"/>
                        <a:t>Community </a:t>
                      </a:r>
                    </a:p>
                    <a:p>
                      <a:r>
                        <a:rPr lang="en-US" sz="1400" dirty="0"/>
                        <a:t>(Community</a:t>
                      </a:r>
                      <a:r>
                        <a:rPr lang="en-US" sz="1400" baseline="0" dirty="0"/>
                        <a:t> Health Worker)</a:t>
                      </a:r>
                      <a:endParaRPr lang="en-US" sz="1400" dirty="0"/>
                    </a:p>
                  </a:txBody>
                  <a:tcPr>
                    <a:solidFill>
                      <a:srgbClr val="033B57"/>
                    </a:solidFill>
                  </a:tcPr>
                </a:tc>
                <a:tc>
                  <a:txBody>
                    <a:bodyPr/>
                    <a:lstStyle/>
                    <a:p>
                      <a:r>
                        <a:rPr lang="en-US" sz="1400" dirty="0"/>
                        <a:t>Community/Health Care</a:t>
                      </a:r>
                      <a:r>
                        <a:rPr lang="en-US" sz="1400" baseline="0" dirty="0"/>
                        <a:t> Institution </a:t>
                      </a:r>
                    </a:p>
                    <a:p>
                      <a:r>
                        <a:rPr lang="en-US" sz="1400" baseline="0" dirty="0"/>
                        <a:t>(Patient Navigator)</a:t>
                      </a:r>
                      <a:endParaRPr lang="en-US" sz="1400" dirty="0"/>
                    </a:p>
                  </a:txBody>
                  <a:tcPr>
                    <a:solidFill>
                      <a:srgbClr val="033B57"/>
                    </a:solidFill>
                  </a:tcPr>
                </a:tc>
                <a:tc>
                  <a:txBody>
                    <a:bodyPr/>
                    <a:lstStyle/>
                    <a:p>
                      <a:r>
                        <a:rPr lang="en-US" sz="1400" dirty="0"/>
                        <a:t>Health Care</a:t>
                      </a:r>
                      <a:r>
                        <a:rPr lang="en-US" sz="1400" baseline="0" dirty="0"/>
                        <a:t> Institution (Nurse  Navigator/ </a:t>
                      </a:r>
                    </a:p>
                    <a:p>
                      <a:r>
                        <a:rPr lang="en-US" sz="1400" baseline="0" dirty="0"/>
                        <a:t>Social Work Navigator)</a:t>
                      </a:r>
                      <a:endParaRPr lang="en-US" sz="1400" dirty="0"/>
                    </a:p>
                  </a:txBody>
                  <a:tcPr>
                    <a:solidFill>
                      <a:srgbClr val="033B57"/>
                    </a:solidFill>
                  </a:tcPr>
                </a:tc>
                <a:extLst>
                  <a:ext uri="{0D108BD9-81ED-4DB2-BD59-A6C34878D82A}">
                    <a16:rowId xmlns:a16="http://schemas.microsoft.com/office/drawing/2014/main" val="2652782209"/>
                  </a:ext>
                </a:extLst>
              </a:tr>
              <a:tr h="2133600">
                <a:tc>
                  <a:txBody>
                    <a:bodyPr/>
                    <a:lstStyle/>
                    <a:p>
                      <a:r>
                        <a:rPr lang="en-US" sz="1400" dirty="0"/>
                        <a:t>Address barriers to accessing the</a:t>
                      </a:r>
                      <a:r>
                        <a:rPr lang="en-US" sz="1400" baseline="0" dirty="0"/>
                        <a:t> health care system. </a:t>
                      </a:r>
                    </a:p>
                    <a:p>
                      <a:endParaRPr lang="en-US" sz="1400" baseline="0" dirty="0"/>
                    </a:p>
                    <a:p>
                      <a:r>
                        <a:rPr lang="en-US" sz="1400" baseline="0" dirty="0"/>
                        <a:t>Focus on reduction of general health disparities. </a:t>
                      </a:r>
                      <a:endParaRPr lang="en-US" sz="1400" dirty="0"/>
                    </a:p>
                  </a:txBody>
                  <a:tcPr/>
                </a:tc>
                <a:tc>
                  <a:txBody>
                    <a:bodyPr/>
                    <a:lstStyle/>
                    <a:p>
                      <a:r>
                        <a:rPr lang="en-US" sz="1400" dirty="0"/>
                        <a:t>Address structural,</a:t>
                      </a:r>
                      <a:r>
                        <a:rPr lang="en-US" sz="1400" baseline="0" dirty="0"/>
                        <a:t> cultural, social, emotional and administrative barriers to care. </a:t>
                      </a:r>
                    </a:p>
                    <a:p>
                      <a:endParaRPr lang="en-US" sz="1400" baseline="0" dirty="0"/>
                    </a:p>
                    <a:p>
                      <a:r>
                        <a:rPr lang="en-US" sz="1400" baseline="0" dirty="0"/>
                        <a:t>Focus on reduction of cancer health disparities in medically underserved patients and timely access to care across the continuum.</a:t>
                      </a:r>
                      <a:endParaRPr lang="en-US" sz="1400" dirty="0"/>
                    </a:p>
                  </a:txBody>
                  <a:tcPr/>
                </a:tc>
                <a:tc>
                  <a:txBody>
                    <a:bodyPr/>
                    <a:lstStyle/>
                    <a:p>
                      <a:r>
                        <a:rPr lang="en-US" sz="1400" dirty="0"/>
                        <a:t>Address clinical and service</a:t>
                      </a:r>
                      <a:r>
                        <a:rPr lang="en-US" sz="1400" baseline="0" dirty="0"/>
                        <a:t> delivery barriers to care.</a:t>
                      </a:r>
                    </a:p>
                    <a:p>
                      <a:endParaRPr lang="en-US" sz="1400" baseline="0" dirty="0"/>
                    </a:p>
                    <a:p>
                      <a:r>
                        <a:rPr lang="en-US" sz="1400" baseline="0" dirty="0"/>
                        <a:t>Provision of services to at-risk populations, which may be defined by individual need, high acuity or high volume at institutional level. </a:t>
                      </a:r>
                      <a:endParaRPr lang="en-US" sz="1400" dirty="0"/>
                    </a:p>
                  </a:txBody>
                  <a:tcPr/>
                </a:tc>
                <a:extLst>
                  <a:ext uri="{0D108BD9-81ED-4DB2-BD59-A6C34878D82A}">
                    <a16:rowId xmlns:a16="http://schemas.microsoft.com/office/drawing/2014/main" val="2406861029"/>
                  </a:ext>
                </a:extLst>
              </a:tr>
            </a:tbl>
          </a:graphicData>
        </a:graphic>
      </p:graphicFrame>
      <p:sp>
        <p:nvSpPr>
          <p:cNvPr id="6" name="TextBox 5"/>
          <p:cNvSpPr txBox="1"/>
          <p:nvPr/>
        </p:nvSpPr>
        <p:spPr>
          <a:xfrm>
            <a:off x="7598229" y="5277791"/>
            <a:ext cx="1524000" cy="276999"/>
          </a:xfrm>
          <a:prstGeom prst="rect">
            <a:avLst/>
          </a:prstGeom>
          <a:noFill/>
        </p:spPr>
        <p:txBody>
          <a:bodyPr wrap="square" rtlCol="0">
            <a:spAutoFit/>
          </a:bodyPr>
          <a:lstStyle/>
          <a:p>
            <a:r>
              <a:rPr lang="en-US" sz="1200" i="1" dirty="0">
                <a:solidFill>
                  <a:schemeClr val="bg1">
                    <a:lumMod val="50000"/>
                  </a:schemeClr>
                </a:solidFill>
              </a:rPr>
              <a:t>Willis et al., 2013</a:t>
            </a:r>
          </a:p>
        </p:txBody>
      </p:sp>
    </p:spTree>
    <p:extLst>
      <p:ext uri="{BB962C8B-B14F-4D97-AF65-F5344CB8AC3E}">
        <p14:creationId xmlns:p14="http://schemas.microsoft.com/office/powerpoint/2010/main" val="3136421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Community Resources</a:t>
            </a:r>
          </a:p>
        </p:txBody>
      </p:sp>
      <p:graphicFrame>
        <p:nvGraphicFramePr>
          <p:cNvPr id="4" name="Table 3"/>
          <p:cNvGraphicFramePr>
            <a:graphicFrameLocks noGrp="1"/>
          </p:cNvGraphicFramePr>
          <p:nvPr>
            <p:extLst>
              <p:ext uri="{D42A27DB-BD31-4B8C-83A1-F6EECF244321}">
                <p14:modId xmlns:p14="http://schemas.microsoft.com/office/powerpoint/2010/main" val="956655754"/>
              </p:ext>
            </p:extLst>
          </p:nvPr>
        </p:nvGraphicFramePr>
        <p:xfrm>
          <a:off x="647700" y="1461655"/>
          <a:ext cx="7848600" cy="3364345"/>
        </p:xfrm>
        <a:graphic>
          <a:graphicData uri="http://schemas.openxmlformats.org/drawingml/2006/table">
            <a:tbl>
              <a:tblPr firstRow="1" bandRow="1">
                <a:tableStyleId>{5C22544A-7EE6-4342-B048-85BDC9FD1C3A}</a:tableStyleId>
              </a:tblPr>
              <a:tblGrid>
                <a:gridCol w="2616200">
                  <a:extLst>
                    <a:ext uri="{9D8B030D-6E8A-4147-A177-3AD203B41FA5}">
                      <a16:colId xmlns:a16="http://schemas.microsoft.com/office/drawing/2014/main" val="3195916179"/>
                    </a:ext>
                  </a:extLst>
                </a:gridCol>
                <a:gridCol w="2616200">
                  <a:extLst>
                    <a:ext uri="{9D8B030D-6E8A-4147-A177-3AD203B41FA5}">
                      <a16:colId xmlns:a16="http://schemas.microsoft.com/office/drawing/2014/main" val="865380871"/>
                    </a:ext>
                  </a:extLst>
                </a:gridCol>
                <a:gridCol w="2616200">
                  <a:extLst>
                    <a:ext uri="{9D8B030D-6E8A-4147-A177-3AD203B41FA5}">
                      <a16:colId xmlns:a16="http://schemas.microsoft.com/office/drawing/2014/main" val="3668456860"/>
                    </a:ext>
                  </a:extLst>
                </a:gridCol>
              </a:tblGrid>
              <a:tr h="762000">
                <a:tc>
                  <a:txBody>
                    <a:bodyPr/>
                    <a:lstStyle/>
                    <a:p>
                      <a:r>
                        <a:rPr lang="en-US" sz="1400" dirty="0"/>
                        <a:t>Community </a:t>
                      </a:r>
                    </a:p>
                    <a:p>
                      <a:r>
                        <a:rPr lang="en-US" sz="1400" dirty="0"/>
                        <a:t>(Community</a:t>
                      </a:r>
                      <a:r>
                        <a:rPr lang="en-US" sz="1400" baseline="0" dirty="0"/>
                        <a:t> Health Worker)</a:t>
                      </a:r>
                      <a:endParaRPr lang="en-US" sz="1400" dirty="0"/>
                    </a:p>
                  </a:txBody>
                  <a:tcPr>
                    <a:solidFill>
                      <a:srgbClr val="033B57"/>
                    </a:solidFill>
                  </a:tcPr>
                </a:tc>
                <a:tc>
                  <a:txBody>
                    <a:bodyPr/>
                    <a:lstStyle/>
                    <a:p>
                      <a:r>
                        <a:rPr lang="en-US" sz="1400" dirty="0"/>
                        <a:t>Community/Health Care</a:t>
                      </a:r>
                      <a:r>
                        <a:rPr lang="en-US" sz="1400" baseline="0" dirty="0"/>
                        <a:t> Institution </a:t>
                      </a:r>
                    </a:p>
                    <a:p>
                      <a:r>
                        <a:rPr lang="en-US" sz="1400" baseline="0" dirty="0"/>
                        <a:t>(Patient Navigator)</a:t>
                      </a:r>
                      <a:endParaRPr lang="en-US" sz="1400" dirty="0"/>
                    </a:p>
                  </a:txBody>
                  <a:tcPr>
                    <a:solidFill>
                      <a:srgbClr val="033B57"/>
                    </a:solidFill>
                  </a:tcPr>
                </a:tc>
                <a:tc>
                  <a:txBody>
                    <a:bodyPr/>
                    <a:lstStyle/>
                    <a:p>
                      <a:r>
                        <a:rPr lang="en-US" sz="1400" dirty="0"/>
                        <a:t>Health Care</a:t>
                      </a:r>
                      <a:r>
                        <a:rPr lang="en-US" sz="1400" baseline="0" dirty="0"/>
                        <a:t> Institution (Nurse  Navigator/ </a:t>
                      </a:r>
                    </a:p>
                    <a:p>
                      <a:r>
                        <a:rPr lang="en-US" sz="1400" baseline="0" dirty="0"/>
                        <a:t>Social Work Navigator)</a:t>
                      </a:r>
                      <a:endParaRPr lang="en-US" sz="1400" dirty="0"/>
                    </a:p>
                  </a:txBody>
                  <a:tcPr>
                    <a:solidFill>
                      <a:srgbClr val="033B57"/>
                    </a:solidFill>
                  </a:tcPr>
                </a:tc>
                <a:extLst>
                  <a:ext uri="{0D108BD9-81ED-4DB2-BD59-A6C34878D82A}">
                    <a16:rowId xmlns:a16="http://schemas.microsoft.com/office/drawing/2014/main" val="2652782209"/>
                  </a:ext>
                </a:extLst>
              </a:tr>
              <a:tr h="2602345">
                <a:tc>
                  <a:txBody>
                    <a:bodyPr/>
                    <a:lstStyle/>
                    <a:p>
                      <a:r>
                        <a:rPr lang="en-US" sz="1200" dirty="0"/>
                        <a:t>Provide referral to evidence-based</a:t>
                      </a:r>
                      <a:r>
                        <a:rPr lang="en-US" sz="1200" baseline="0" dirty="0"/>
                        <a:t> health promotion programs. </a:t>
                      </a:r>
                    </a:p>
                    <a:p>
                      <a:endParaRPr lang="en-US" sz="1200" baseline="0" dirty="0"/>
                    </a:p>
                    <a:p>
                      <a:r>
                        <a:rPr lang="en-US" sz="1200" baseline="0" dirty="0"/>
                        <a:t>Provide assistance accessing health insurance. </a:t>
                      </a:r>
                      <a:endParaRPr lang="en-US" sz="1200" dirty="0"/>
                    </a:p>
                  </a:txBody>
                  <a:tcPr/>
                </a:tc>
                <a:tc>
                  <a:txBody>
                    <a:bodyPr/>
                    <a:lstStyle/>
                    <a:p>
                      <a:r>
                        <a:rPr lang="en-US" sz="1200" dirty="0"/>
                        <a:t>Provide assistance</a:t>
                      </a:r>
                      <a:r>
                        <a:rPr lang="en-US" sz="1200" baseline="0" dirty="0"/>
                        <a:t> with scheduling appointments and facilitate request and follow-up with specialists or supportive care based on clinical referral.</a:t>
                      </a:r>
                    </a:p>
                    <a:p>
                      <a:endParaRPr lang="en-US" sz="1200" baseline="0" dirty="0"/>
                    </a:p>
                    <a:p>
                      <a:r>
                        <a:rPr lang="en-US" sz="1200" baseline="0" dirty="0"/>
                        <a:t>Provide assistance accessing health insurance, copay programs and financial assistance. </a:t>
                      </a:r>
                      <a:endParaRPr lang="en-US" sz="1200" dirty="0"/>
                    </a:p>
                  </a:txBody>
                  <a:tcPr/>
                </a:tc>
                <a:tc>
                  <a:txBody>
                    <a:bodyPr/>
                    <a:lstStyle/>
                    <a:p>
                      <a:r>
                        <a:rPr lang="en-US" sz="1200" dirty="0"/>
                        <a:t>Focus on clinically oriented resources, such as referrals for second opinions,</a:t>
                      </a:r>
                      <a:r>
                        <a:rPr lang="en-US" sz="1200" baseline="0" dirty="0"/>
                        <a:t> treatment or testing that may not be offered at the patient’s institution, as well as supportive or specialty referrals within or external to the institution (Nurse Navigators).</a:t>
                      </a:r>
                    </a:p>
                    <a:p>
                      <a:endParaRPr lang="en-US" sz="1200" baseline="0" dirty="0"/>
                    </a:p>
                    <a:p>
                      <a:r>
                        <a:rPr lang="en-US" sz="1200" baseline="0" dirty="0"/>
                        <a:t>Provide assistance in identifying community resources to access psychosocial support throughout treatment (Social Work Navigators).</a:t>
                      </a:r>
                    </a:p>
                  </a:txBody>
                  <a:tcPr/>
                </a:tc>
                <a:extLst>
                  <a:ext uri="{0D108BD9-81ED-4DB2-BD59-A6C34878D82A}">
                    <a16:rowId xmlns:a16="http://schemas.microsoft.com/office/drawing/2014/main" val="2406861029"/>
                  </a:ext>
                </a:extLst>
              </a:tr>
            </a:tbl>
          </a:graphicData>
        </a:graphic>
      </p:graphicFrame>
      <p:sp>
        <p:nvSpPr>
          <p:cNvPr id="6" name="TextBox 5"/>
          <p:cNvSpPr txBox="1"/>
          <p:nvPr/>
        </p:nvSpPr>
        <p:spPr>
          <a:xfrm>
            <a:off x="7598229" y="5277791"/>
            <a:ext cx="1524000" cy="276999"/>
          </a:xfrm>
          <a:prstGeom prst="rect">
            <a:avLst/>
          </a:prstGeom>
          <a:noFill/>
        </p:spPr>
        <p:txBody>
          <a:bodyPr wrap="square" rtlCol="0">
            <a:spAutoFit/>
          </a:bodyPr>
          <a:lstStyle/>
          <a:p>
            <a:r>
              <a:rPr lang="en-US" sz="1200" i="1" dirty="0">
                <a:solidFill>
                  <a:schemeClr val="bg1">
                    <a:lumMod val="50000"/>
                  </a:schemeClr>
                </a:solidFill>
              </a:rPr>
              <a:t>Willis et al., 2013</a:t>
            </a:r>
          </a:p>
        </p:txBody>
      </p:sp>
    </p:spTree>
    <p:extLst>
      <p:ext uri="{BB962C8B-B14F-4D97-AF65-F5344CB8AC3E}">
        <p14:creationId xmlns:p14="http://schemas.microsoft.com/office/powerpoint/2010/main" val="38006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Patient Empowerment</a:t>
            </a:r>
          </a:p>
        </p:txBody>
      </p:sp>
      <p:graphicFrame>
        <p:nvGraphicFramePr>
          <p:cNvPr id="4" name="Table 3"/>
          <p:cNvGraphicFramePr>
            <a:graphicFrameLocks noGrp="1"/>
          </p:cNvGraphicFramePr>
          <p:nvPr>
            <p:extLst>
              <p:ext uri="{D42A27DB-BD31-4B8C-83A1-F6EECF244321}">
                <p14:modId xmlns:p14="http://schemas.microsoft.com/office/powerpoint/2010/main" val="2651467247"/>
              </p:ext>
            </p:extLst>
          </p:nvPr>
        </p:nvGraphicFramePr>
        <p:xfrm>
          <a:off x="381000" y="1450769"/>
          <a:ext cx="8382000" cy="3703320"/>
        </p:xfrm>
        <a:graphic>
          <a:graphicData uri="http://schemas.openxmlformats.org/drawingml/2006/table">
            <a:tbl>
              <a:tblPr firstRow="1" bandRow="1">
                <a:tableStyleId>{5C22544A-7EE6-4342-B048-85BDC9FD1C3A}</a:tableStyleId>
              </a:tblPr>
              <a:tblGrid>
                <a:gridCol w="2794000">
                  <a:extLst>
                    <a:ext uri="{9D8B030D-6E8A-4147-A177-3AD203B41FA5}">
                      <a16:colId xmlns:a16="http://schemas.microsoft.com/office/drawing/2014/main" val="3195916179"/>
                    </a:ext>
                  </a:extLst>
                </a:gridCol>
                <a:gridCol w="2794000">
                  <a:extLst>
                    <a:ext uri="{9D8B030D-6E8A-4147-A177-3AD203B41FA5}">
                      <a16:colId xmlns:a16="http://schemas.microsoft.com/office/drawing/2014/main" val="865380871"/>
                    </a:ext>
                  </a:extLst>
                </a:gridCol>
                <a:gridCol w="2794000">
                  <a:extLst>
                    <a:ext uri="{9D8B030D-6E8A-4147-A177-3AD203B41FA5}">
                      <a16:colId xmlns:a16="http://schemas.microsoft.com/office/drawing/2014/main" val="3668456860"/>
                    </a:ext>
                  </a:extLst>
                </a:gridCol>
              </a:tblGrid>
              <a:tr h="762000">
                <a:tc>
                  <a:txBody>
                    <a:bodyPr/>
                    <a:lstStyle/>
                    <a:p>
                      <a:r>
                        <a:rPr lang="en-US" sz="1400" dirty="0"/>
                        <a:t>Community </a:t>
                      </a:r>
                    </a:p>
                    <a:p>
                      <a:r>
                        <a:rPr lang="en-US" sz="1400" dirty="0"/>
                        <a:t>(Community</a:t>
                      </a:r>
                      <a:r>
                        <a:rPr lang="en-US" sz="1400" baseline="0" dirty="0"/>
                        <a:t> Health Worker)</a:t>
                      </a:r>
                      <a:endParaRPr lang="en-US" sz="1400" dirty="0"/>
                    </a:p>
                  </a:txBody>
                  <a:tcPr>
                    <a:solidFill>
                      <a:srgbClr val="033B57"/>
                    </a:solidFill>
                  </a:tcPr>
                </a:tc>
                <a:tc>
                  <a:txBody>
                    <a:bodyPr/>
                    <a:lstStyle/>
                    <a:p>
                      <a:r>
                        <a:rPr lang="en-US" sz="1400" dirty="0"/>
                        <a:t>Community/Health Care</a:t>
                      </a:r>
                      <a:r>
                        <a:rPr lang="en-US" sz="1400" baseline="0" dirty="0"/>
                        <a:t> Institution </a:t>
                      </a:r>
                    </a:p>
                    <a:p>
                      <a:r>
                        <a:rPr lang="en-US" sz="1400" baseline="0" dirty="0"/>
                        <a:t>(Patient Navigator)</a:t>
                      </a:r>
                      <a:endParaRPr lang="en-US" sz="1400" dirty="0"/>
                    </a:p>
                  </a:txBody>
                  <a:tcPr>
                    <a:solidFill>
                      <a:srgbClr val="033B57"/>
                    </a:solidFill>
                  </a:tcPr>
                </a:tc>
                <a:tc>
                  <a:txBody>
                    <a:bodyPr/>
                    <a:lstStyle/>
                    <a:p>
                      <a:r>
                        <a:rPr lang="en-US" sz="1400" dirty="0"/>
                        <a:t>Health Care</a:t>
                      </a:r>
                      <a:r>
                        <a:rPr lang="en-US" sz="1400" baseline="0" dirty="0"/>
                        <a:t> Institution (Nurse  Navigator/ </a:t>
                      </a:r>
                    </a:p>
                    <a:p>
                      <a:r>
                        <a:rPr lang="en-US" sz="1400" baseline="0" dirty="0"/>
                        <a:t>Social Work Navigator)</a:t>
                      </a:r>
                      <a:endParaRPr lang="en-US" sz="1400" dirty="0"/>
                    </a:p>
                  </a:txBody>
                  <a:tcPr>
                    <a:solidFill>
                      <a:srgbClr val="033B57"/>
                    </a:solidFill>
                  </a:tcPr>
                </a:tc>
                <a:extLst>
                  <a:ext uri="{0D108BD9-81ED-4DB2-BD59-A6C34878D82A}">
                    <a16:rowId xmlns:a16="http://schemas.microsoft.com/office/drawing/2014/main" val="2652782209"/>
                  </a:ext>
                </a:extLst>
              </a:tr>
              <a:tr h="2602345">
                <a:tc>
                  <a:txBody>
                    <a:bodyPr/>
                    <a:lstStyle/>
                    <a:p>
                      <a:r>
                        <a:rPr lang="en-US" sz="1100" dirty="0"/>
                        <a:t>Motivate individual and community to make positive changes in health behaviors.</a:t>
                      </a:r>
                    </a:p>
                    <a:p>
                      <a:endParaRPr lang="en-US" sz="1100" dirty="0"/>
                    </a:p>
                    <a:p>
                      <a:r>
                        <a:rPr lang="en-US" sz="1100" dirty="0"/>
                        <a:t>Activate</a:t>
                      </a:r>
                      <a:r>
                        <a:rPr lang="en-US" sz="1100" baseline="0" dirty="0"/>
                        <a:t> and empower individuals and communities to self-advocate and make healthy decisions.</a:t>
                      </a:r>
                      <a:endParaRPr lang="en-US" sz="1100" dirty="0"/>
                    </a:p>
                  </a:txBody>
                  <a:tcPr/>
                </a:tc>
                <a:tc>
                  <a:txBody>
                    <a:bodyPr/>
                    <a:lstStyle/>
                    <a:p>
                      <a:r>
                        <a:rPr lang="en-US" sz="1100" dirty="0"/>
                        <a:t>Assist patient</a:t>
                      </a:r>
                      <a:r>
                        <a:rPr lang="en-US" sz="1100" baseline="0" dirty="0"/>
                        <a:t> with identifying administrative, structural, social and practical issues to participate in decision-making and solutions.</a:t>
                      </a:r>
                    </a:p>
                    <a:p>
                      <a:endParaRPr lang="en-US" sz="1100" baseline="0" dirty="0"/>
                    </a:p>
                    <a:p>
                      <a:r>
                        <a:rPr lang="en-US" sz="1100" baseline="0" dirty="0"/>
                        <a:t>Empower patients by ensuring they know all their options: identify their preferences and priorities, and assist them to access healthcare services and self-manage their health.</a:t>
                      </a:r>
                    </a:p>
                    <a:p>
                      <a:endParaRPr lang="en-US" sz="1100" baseline="0" dirty="0"/>
                    </a:p>
                    <a:p>
                      <a:r>
                        <a:rPr lang="en-US" sz="1100" baseline="0" dirty="0"/>
                        <a:t>Educate patients on their rights and preferences and ensure they are able to participate in the decision-making process throughout their care and into survivorship or end-of-life care. Work in collaboration with licensed team members. </a:t>
                      </a:r>
                      <a:endParaRPr lang="en-US" sz="1100" dirty="0"/>
                    </a:p>
                  </a:txBody>
                  <a:tcPr/>
                </a:tc>
                <a:tc>
                  <a:txBody>
                    <a:bodyPr/>
                    <a:lstStyle/>
                    <a:p>
                      <a:r>
                        <a:rPr lang="en-US" sz="1100" baseline="0" dirty="0"/>
                        <a:t>Assist patients in decision-making regarding diagnostic testing and treatment options (Nurse Navigators).</a:t>
                      </a:r>
                    </a:p>
                    <a:p>
                      <a:endParaRPr lang="en-US" sz="1100" baseline="0" dirty="0"/>
                    </a:p>
                    <a:p>
                      <a:r>
                        <a:rPr lang="en-US" sz="1100" baseline="0" dirty="0"/>
                        <a:t>Provide patients with strategies to cope with disease, treatment and stress (Social Work Navigators).</a:t>
                      </a:r>
                    </a:p>
                    <a:p>
                      <a:endParaRPr lang="en-US" sz="1100" baseline="0" dirty="0"/>
                    </a:p>
                    <a:p>
                      <a:r>
                        <a:rPr lang="en-US" sz="1100" baseline="0" dirty="0"/>
                        <a:t>Educate patients on their rights and preferences and ensure they are able to participate in the decision-making process throughout their care and into survivorship or end-of-life care. </a:t>
                      </a:r>
                    </a:p>
                  </a:txBody>
                  <a:tcPr/>
                </a:tc>
                <a:extLst>
                  <a:ext uri="{0D108BD9-81ED-4DB2-BD59-A6C34878D82A}">
                    <a16:rowId xmlns:a16="http://schemas.microsoft.com/office/drawing/2014/main" val="2406861029"/>
                  </a:ext>
                </a:extLst>
              </a:tr>
            </a:tbl>
          </a:graphicData>
        </a:graphic>
      </p:graphicFrame>
      <p:sp>
        <p:nvSpPr>
          <p:cNvPr id="6" name="TextBox 5"/>
          <p:cNvSpPr txBox="1"/>
          <p:nvPr/>
        </p:nvSpPr>
        <p:spPr>
          <a:xfrm>
            <a:off x="7598229" y="5277791"/>
            <a:ext cx="1524000" cy="276999"/>
          </a:xfrm>
          <a:prstGeom prst="rect">
            <a:avLst/>
          </a:prstGeom>
          <a:noFill/>
        </p:spPr>
        <p:txBody>
          <a:bodyPr wrap="square" rtlCol="0">
            <a:spAutoFit/>
          </a:bodyPr>
          <a:lstStyle/>
          <a:p>
            <a:r>
              <a:rPr lang="en-US" sz="1200" i="1" dirty="0">
                <a:solidFill>
                  <a:schemeClr val="bg1">
                    <a:lumMod val="50000"/>
                  </a:schemeClr>
                </a:solidFill>
              </a:rPr>
              <a:t>Willis et al., 2013</a:t>
            </a:r>
          </a:p>
        </p:txBody>
      </p:sp>
    </p:spTree>
    <p:extLst>
      <p:ext uri="{BB962C8B-B14F-4D97-AF65-F5344CB8AC3E}">
        <p14:creationId xmlns:p14="http://schemas.microsoft.com/office/powerpoint/2010/main" val="124617177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0&quot;/&gt;&lt;lineCharCount val=&quot;25&quot;/&gt;&lt;/TableIndex&gt;&lt;TableIndex row=&quot;1&quot; col=&quot;2&quot;&gt;&lt;linesCount val=&quot;2&quot;/&gt;&lt;lineCharCount val=&quot;21&quot;/&gt;&lt;lineCharCount val=&quot;31&quot;/&gt;&lt;/TableIndex&gt;&lt;TableIndex row=&quot;1&quot; col=&quot;3&quot;&gt;&lt;linesCount val=&quot;3&quot;/&gt;&lt;lineCharCount val=&quot;23&quot;/&gt;&lt;lineCharCount val=&quot;30&quot;/&gt;&lt;lineCharCount val=&quot;9&quot;/&gt;&lt;/TableIndex&gt;&lt;TableIndex row=&quot;2&quot; col=&quot;1&quot;&gt;&lt;linesCount val=&quot;3&quot;/&gt;&lt;lineCharCount val=&quot;27&quot;/&gt;&lt;lineCharCount val=&quot;29&quot;/&gt;&lt;lineCharCount val=&quot;17&quot;/&gt;&lt;/TableIndex&gt;&lt;TableIndex row=&quot;2&quot; col=&quot;2&quot;&gt;&lt;linesCount val=&quot;9&quot;/&gt;&lt;lineCharCount val=&quot;33&quot;/&gt;&lt;lineCharCount val=&quot;29&quot;/&gt;&lt;lineCharCount val=&quot;30&quot;/&gt;&lt;lineCharCount val=&quot;1&quot;/&gt;&lt;lineCharCount val=&quot;35&quot;/&gt;&lt;lineCharCount val=&quot;32&quot;/&gt;&lt;lineCharCount val=&quot;22&quot;/&gt;&lt;lineCharCount val=&quot;31&quot;/&gt;&lt;lineCharCount val=&quot;12&quot;/&gt;&lt;/TableIndex&gt;&lt;TableIndex row=&quot;2&quot; col=&quot;3&quot;&gt;&lt;linesCount val=&quot;2&quot;/&gt;&lt;lineCharCount val=&quot;32&quot;/&gt;&lt;lineCharCount val=&quot;20&quot;/&gt;&lt;/TableIndex&gt;&lt;/ShapeTextInfo&gt;"/>
  <p:tag name="PRESENTER_SHAPEINFO" val="&lt;ThreeDShapeInfo&gt;&lt;uuid val=&quot;{E2165DC2-001A-4ECE-9237-19986AAD71D4}&quot;/&gt;&lt;isInvalidForFieldText val=&quot;0&quot;/&gt;&lt;Image&gt;&lt;filename val=&quot;C:\Users\bericson\AppData\Local\Temp\CP3804349994498Session\CPTrustFolder3804349994498\PPTImport3804359794403\data\asimages\{E2165DC2-001A-4ECE-9237-19986AAD71D4}_14.png&quot;/&gt;&lt;left val=&quot;48&quot;/&gt;&lt;top val=&quot;166&quot;/&gt;&lt;width val=&quot;881&quot;/&gt;&lt;height val=&quot;297&quot;/&gt;&lt;hasText val=&quot;1&quot;/&gt;&lt;/Image&gt;&lt;/ThreeDShape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0&quot;/&gt;&lt;lineCharCount val=&quot;25&quot;/&gt;&lt;/TableIndex&gt;&lt;TableIndex row=&quot;1&quot; col=&quot;2&quot;&gt;&lt;linesCount val=&quot;2&quot;/&gt;&lt;lineCharCount val=&quot;21&quot;/&gt;&lt;lineCharCount val=&quot;31&quot;/&gt;&lt;/TableIndex&gt;&lt;TableIndex row=&quot;1&quot; col=&quot;3&quot;&gt;&lt;linesCount val=&quot;3&quot;/&gt;&lt;lineCharCount val=&quot;23&quot;/&gt;&lt;lineCharCount val=&quot;30&quot;/&gt;&lt;lineCharCount val=&quot;9&quot;/&gt;&lt;/TableIndex&gt;&lt;TableIndex row=&quot;2&quot; col=&quot;1&quot;&gt;&lt;linesCount val=&quot;7&quot;/&gt;&lt;lineCharCount val=&quot;25&quot;/&gt;&lt;lineCharCount val=&quot;26&quot;/&gt;&lt;lineCharCount val=&quot;20&quot;/&gt;&lt;lineCharCount val=&quot;1&quot;/&gt;&lt;lineCharCount val=&quot;30&quot;/&gt;&lt;lineCharCount val=&quot;26&quot;/&gt;&lt;lineCharCount val=&quot;31&quot;/&gt;&lt;/TableIndex&gt;&lt;TableIndex row=&quot;2&quot; col=&quot;2&quot;&gt;&lt;linesCount val=&quot;9&quot;/&gt;&lt;lineCharCount val=&quot;28&quot;/&gt;&lt;lineCharCount val=&quot;27&quot;/&gt;&lt;lineCharCount val=&quot;25&quot;/&gt;&lt;lineCharCount val=&quot;29&quot;/&gt;&lt;lineCharCount val=&quot;1&quot;/&gt;&lt;lineCharCount val=&quot;25&quot;/&gt;&lt;lineCharCount val=&quot;33&quot;/&gt;&lt;lineCharCount val=&quot;32&quot;/&gt;&lt;lineCharCount val=&quot;19&quot;/&gt;&lt;/TableIndex&gt;&lt;TableIndex row=&quot;2&quot; col=&quot;3&quot;&gt;&lt;linesCount val=&quot;4&quot;/&gt;&lt;lineCharCount val=&quot;22&quot;/&gt;&lt;lineCharCount val=&quot;29&quot;/&gt;&lt;lineCharCount val=&quot;32&quot;/&gt;&lt;lineCharCount val=&quot;21&quot;/&gt;&lt;/TableIndex&gt;&lt;/ShapeTextInfo&gt;"/>
  <p:tag name="PRESENTER_SHAPEINFO" val="&lt;ThreeDShapeInfo&gt;&lt;uuid val=&quot;{3F81BB1D-B681-4B28-864F-8F2F37147A90}&quot;/&gt;&lt;isInvalidForFieldText val=&quot;0&quot;/&gt;&lt;Image&gt;&lt;filename val=&quot;C:\Users\bericson\AppData\Local\Temp\CP3804349994498Session\CPTrustFolder3804349994498\PPTImport3804359794403\data\asimages\{3F81BB1D-B681-4B28-864F-8F2F37147A90}_15.png&quot;/&gt;&lt;left val=&quot;48&quot;/&gt;&lt;top val=&quot;166&quot;/&gt;&lt;width val=&quot;857&quot;/&gt;&lt;height val=&quot;297&quot;/&gt;&lt;hasText val=&quot;1&quot;/&gt;&lt;/Image&gt;&lt;/ThreeDShape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0&quot;/&gt;&lt;lineCharCount val=&quot;25&quot;/&gt;&lt;/TableIndex&gt;&lt;TableIndex row=&quot;1&quot; col=&quot;2&quot;&gt;&lt;linesCount val=&quot;2&quot;/&gt;&lt;lineCharCount val=&quot;21&quot;/&gt;&lt;lineCharCount val=&quot;31&quot;/&gt;&lt;/TableIndex&gt;&lt;TableIndex row=&quot;1&quot; col=&quot;3&quot;&gt;&lt;linesCount val=&quot;3&quot;/&gt;&lt;lineCharCount val=&quot;23&quot;/&gt;&lt;lineCharCount val=&quot;30&quot;/&gt;&lt;lineCharCount val=&quot;9&quot;/&gt;&lt;/TableIndex&gt;&lt;TableIndex row=&quot;2&quot; col=&quot;1&quot;&gt;&lt;linesCount val=&quot;3&quot;/&gt;&lt;lineCharCount val=&quot;27&quot;/&gt;&lt;lineCharCount val=&quot;29&quot;/&gt;&lt;lineCharCount val=&quot;17&quot;/&gt;&lt;/TableIndex&gt;&lt;TableIndex row=&quot;2&quot; col=&quot;2&quot;&gt;&lt;linesCount val=&quot;9&quot;/&gt;&lt;lineCharCount val=&quot;33&quot;/&gt;&lt;lineCharCount val=&quot;29&quot;/&gt;&lt;lineCharCount val=&quot;30&quot;/&gt;&lt;lineCharCount val=&quot;1&quot;/&gt;&lt;lineCharCount val=&quot;35&quot;/&gt;&lt;lineCharCount val=&quot;32&quot;/&gt;&lt;lineCharCount val=&quot;22&quot;/&gt;&lt;lineCharCount val=&quot;31&quot;/&gt;&lt;lineCharCount val=&quot;12&quot;/&gt;&lt;/TableIndex&gt;&lt;TableIndex row=&quot;2&quot; col=&quot;3&quot;&gt;&lt;linesCount val=&quot;2&quot;/&gt;&lt;lineCharCount val=&quot;32&quot;/&gt;&lt;lineCharCount val=&quot;20&quot;/&gt;&lt;/TableIndex&gt;&lt;/ShapeTextInfo&gt;"/>
  <p:tag name="PRESENTER_SHAPEINFO" val="&lt;ThreeDShapeInfo&gt;&lt;uuid val=&quot;{E2165DC2-001A-4ECE-9237-19986AAD71D4}&quot;/&gt;&lt;isInvalidForFieldText val=&quot;0&quot;/&gt;&lt;Image&gt;&lt;filename val=&quot;C:\Users\bericson\AppData\Local\Temp\CP3804349994498Session\CPTrustFolder3804349994498\PPTImport3804359794403\data\asimages\{E2165DC2-001A-4ECE-9237-19986AAD71D4}_14.png&quot;/&gt;&lt;left val=&quot;48&quot;/&gt;&lt;top val=&quot;166&quot;/&gt;&lt;width val=&quot;881&quot;/&gt;&lt;height val=&quot;297&quot;/&gt;&lt;hasText val=&quot;1&quot;/&gt;&lt;/Image&gt;&lt;/ThreeDShape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0&quot;/&gt;&lt;lineCharCount val=&quot;25&quot;/&gt;&lt;/TableIndex&gt;&lt;TableIndex row=&quot;1&quot; col=&quot;2&quot;&gt;&lt;linesCount val=&quot;2&quot;/&gt;&lt;lineCharCount val=&quot;21&quot;/&gt;&lt;lineCharCount val=&quot;31&quot;/&gt;&lt;/TableIndex&gt;&lt;TableIndex row=&quot;1&quot; col=&quot;3&quot;&gt;&lt;linesCount val=&quot;3&quot;/&gt;&lt;lineCharCount val=&quot;23&quot;/&gt;&lt;lineCharCount val=&quot;30&quot;/&gt;&lt;lineCharCount val=&quot;9&quot;/&gt;&lt;/TableIndex&gt;&lt;TableIndex row=&quot;2&quot; col=&quot;1&quot;&gt;&lt;linesCount val=&quot;7&quot;/&gt;&lt;lineCharCount val=&quot;25&quot;/&gt;&lt;lineCharCount val=&quot;26&quot;/&gt;&lt;lineCharCount val=&quot;20&quot;/&gt;&lt;lineCharCount val=&quot;1&quot;/&gt;&lt;lineCharCount val=&quot;30&quot;/&gt;&lt;lineCharCount val=&quot;26&quot;/&gt;&lt;lineCharCount val=&quot;31&quot;/&gt;&lt;/TableIndex&gt;&lt;TableIndex row=&quot;2&quot; col=&quot;2&quot;&gt;&lt;linesCount val=&quot;9&quot;/&gt;&lt;lineCharCount val=&quot;28&quot;/&gt;&lt;lineCharCount val=&quot;27&quot;/&gt;&lt;lineCharCount val=&quot;25&quot;/&gt;&lt;lineCharCount val=&quot;29&quot;/&gt;&lt;lineCharCount val=&quot;1&quot;/&gt;&lt;lineCharCount val=&quot;25&quot;/&gt;&lt;lineCharCount val=&quot;33&quot;/&gt;&lt;lineCharCount val=&quot;32&quot;/&gt;&lt;lineCharCount val=&quot;19&quot;/&gt;&lt;/TableIndex&gt;&lt;TableIndex row=&quot;2&quot; col=&quot;3&quot;&gt;&lt;linesCount val=&quot;4&quot;/&gt;&lt;lineCharCount val=&quot;22&quot;/&gt;&lt;lineCharCount val=&quot;29&quot;/&gt;&lt;lineCharCount val=&quot;32&quot;/&gt;&lt;lineCharCount val=&quot;21&quot;/&gt;&lt;/TableIndex&gt;&lt;/ShapeTextInfo&gt;"/>
  <p:tag name="PRESENTER_SHAPEINFO" val="&lt;ThreeDShapeInfo&gt;&lt;uuid val=&quot;{3F81BB1D-B681-4B28-864F-8F2F37147A90}&quot;/&gt;&lt;isInvalidForFieldText val=&quot;0&quot;/&gt;&lt;Image&gt;&lt;filename val=&quot;C:\Users\bericson\AppData\Local\Temp\CP3804349994498Session\CPTrustFolder3804349994498\PPTImport3804359794403\data\asimages\{3F81BB1D-B681-4B28-864F-8F2F37147A90}_15.png&quot;/&gt;&lt;left val=&quot;48&quot;/&gt;&lt;top val=&quot;166&quot;/&gt;&lt;width val=&quot;857&quot;/&gt;&lt;height val=&quot;297&quot;/&gt;&lt;hasText val=&quot;1&quot;/&gt;&lt;/Image&gt;&lt;/ThreeDShapeInfo&gt;"/>
</p:tagLst>
</file>

<file path=ppt/theme/theme1.xml><?xml version="1.0" encoding="utf-8"?>
<a:theme xmlns:a="http://schemas.openxmlformats.org/drawingml/2006/main" name="3_Default Design">
  <a:themeElements>
    <a:clrScheme name="Custom 12">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6D6"/>
      </a:hlink>
      <a:folHlink>
        <a:srgbClr val="0096D6"/>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21A26DAA24F54E83DB76BA94AA96FA" ma:contentTypeVersion="22" ma:contentTypeDescription="Create a new document." ma:contentTypeScope="" ma:versionID="09cbbd9241aa1aa9f9bebf2aacb2321b">
  <xsd:schema xmlns:xsd="http://www.w3.org/2001/XMLSchema" xmlns:xs="http://www.w3.org/2001/XMLSchema" xmlns:p="http://schemas.microsoft.com/office/2006/metadata/properties" xmlns:ns2="850ee731-bed9-4378-ae06-1f46e02b84c3" xmlns:ns3="0cd87418-b804-442c-b3a5-4fe8feb73552" targetNamespace="http://schemas.microsoft.com/office/2006/metadata/properties" ma:root="true" ma:fieldsID="44cacaf121310ee9757ef721645bbab1" ns2:_="" ns3:_="">
    <xsd:import namespace="850ee731-bed9-4378-ae06-1f46e02b84c3"/>
    <xsd:import namespace="0cd87418-b804-442c-b3a5-4fe8feb7355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AutoKeyPoints" minOccurs="0"/>
                <xsd:element ref="ns2:MediaServiceKeyPoints" minOccurs="0"/>
                <xsd:element ref="ns2:MediaServiceLocation" minOccurs="0"/>
                <xsd:element ref="ns2:UsedStatus" minOccurs="0"/>
                <xsd:element ref="ns2:lcf76f155ced4ddcb4097134ff3c332f" minOccurs="0"/>
                <xsd:element ref="ns3:TaxCatchAll" minOccurs="0"/>
                <xsd:element ref="ns2:MediaServiceObjectDetectorVersion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0ee731-bed9-4378-ae06-1f46e02b84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UsedStatus" ma:index="19" nillable="true" ma:displayName="Used Status" ma:format="Dropdown" ma:internalName="UsedStatus">
      <xsd:simpleType>
        <xsd:restriction base="dms:Text">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9b62841-a237-4f24-ab3b-c58c5d8f12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cd87418-b804-442c-b3a5-4fe8feb73552"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8967da8c-13b9-4e1a-97d7-3fd562d69bb7}" ma:internalName="TaxCatchAll" ma:showField="CatchAllData" ma:web="0cd87418-b804-442c-b3a5-4fe8feb73552">
      <xsd:complexType>
        <xsd:complexContent>
          <xsd:extension base="dms:MultiChoiceLookup">
            <xsd:sequence>
              <xsd:element name="Value" type="dms:Lookup" maxOccurs="unbounded" minOccurs="0" nillable="true"/>
            </xsd:sequence>
          </xsd:extension>
        </xsd:complexContent>
      </xsd:complexType>
    </xsd:element>
    <xsd:element name="SharedWithUsers" ma:index="2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0806813-FC07-48D2-A9E7-6A33529C359F}"/>
</file>

<file path=customXml/itemProps2.xml><?xml version="1.0" encoding="utf-8"?>
<ds:datastoreItem xmlns:ds="http://schemas.openxmlformats.org/officeDocument/2006/customXml" ds:itemID="{4C992051-A94D-4ADF-A16B-C0776888EB11}"/>
</file>

<file path=docProps/app.xml><?xml version="1.0" encoding="utf-8"?>
<Properties xmlns="http://schemas.openxmlformats.org/officeDocument/2006/extended-properties" xmlns:vt="http://schemas.openxmlformats.org/officeDocument/2006/docPropsVTypes">
  <Template>PCP ESeries Puchalski 2.02.14</Template>
  <TotalTime>8692</TotalTime>
  <Words>8092</Words>
  <Application>Microsoft Office PowerPoint</Application>
  <PresentationFormat>On-screen Show (4:3)</PresentationFormat>
  <Paragraphs>637</Paragraphs>
  <Slides>43</Slides>
  <Notes>40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43</vt:i4>
      </vt:variant>
    </vt:vector>
  </HeadingPairs>
  <TitlesOfParts>
    <vt:vector size="49" baseType="lpstr">
      <vt:lpstr>Arial</vt:lpstr>
      <vt:lpstr>Calibri</vt:lpstr>
      <vt:lpstr>Times New Roman</vt:lpstr>
      <vt:lpstr>Trebuchet MS</vt:lpstr>
      <vt:lpstr>Wingdings</vt:lpstr>
      <vt:lpstr>3_Default Design</vt:lpstr>
      <vt:lpstr>The Role of the Oncology Patient Navigator</vt:lpstr>
      <vt:lpstr>Acknowledgments</vt:lpstr>
      <vt:lpstr>Competencies</vt:lpstr>
      <vt:lpstr>Learning Objectives</vt:lpstr>
      <vt:lpstr>Navigator Functions</vt:lpstr>
      <vt:lpstr>Professional Roles and Responsibilities </vt:lpstr>
      <vt:lpstr>Barriers to Care/Health Disparities </vt:lpstr>
      <vt:lpstr>Community Resources</vt:lpstr>
      <vt:lpstr>Patient Empowerment</vt:lpstr>
      <vt:lpstr>Communication </vt:lpstr>
      <vt:lpstr>Education, Prevention and Health Promotion</vt:lpstr>
      <vt:lpstr>Ethics and Professional Conduct</vt:lpstr>
      <vt:lpstr>Cultural Competency </vt:lpstr>
      <vt:lpstr>Outreach</vt:lpstr>
      <vt:lpstr>Checkpoint</vt:lpstr>
      <vt:lpstr>Care Coordination </vt:lpstr>
      <vt:lpstr>Psychosocial Support Services/ Assessment </vt:lpstr>
      <vt:lpstr>Checkpoint</vt:lpstr>
      <vt:lpstr>Advocacy </vt:lpstr>
      <vt:lpstr>Navigation Based on the Cancer Care Continuum</vt:lpstr>
      <vt:lpstr>What are Barriers to Care?</vt:lpstr>
      <vt:lpstr>Practical Barriers to Care</vt:lpstr>
      <vt:lpstr>Personal Barriers to Care</vt:lpstr>
      <vt:lpstr>System Barriers to Care </vt:lpstr>
      <vt:lpstr>Provider Barriers to Care</vt:lpstr>
      <vt:lpstr>Psychosocial Barriers to Care</vt:lpstr>
      <vt:lpstr>Navigator Duties</vt:lpstr>
      <vt:lpstr>Categories of Navigator Tasks</vt:lpstr>
      <vt:lpstr>Navigator Tasks </vt:lpstr>
      <vt:lpstr>Facilitating Tasks</vt:lpstr>
      <vt:lpstr>Maintaining Systems</vt:lpstr>
      <vt:lpstr>Other Tasks</vt:lpstr>
      <vt:lpstr>Navigation Network Duties </vt:lpstr>
      <vt:lpstr>A Day in the Life of a Navigator</vt:lpstr>
      <vt:lpstr>A Day in the Life of a Navigator</vt:lpstr>
      <vt:lpstr>A Day in the Life of a Navigator</vt:lpstr>
      <vt:lpstr>A Day in the Life of a Navigator</vt:lpstr>
      <vt:lpstr>A Day in the Life of a Navigator </vt:lpstr>
      <vt:lpstr>The 5 A’s</vt:lpstr>
      <vt:lpstr>Conclusion </vt:lpstr>
      <vt:lpstr>References</vt:lpstr>
      <vt:lpstr>References (Cont.)</vt:lpstr>
      <vt:lpstr>Thank you!</vt:lpstr>
    </vt:vector>
  </TitlesOfParts>
  <Company>The George Washington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GWU</dc:creator>
  <cp:lastModifiedBy>Brazinskaite, Ruta</cp:lastModifiedBy>
  <cp:revision>510</cp:revision>
  <cp:lastPrinted>2017-04-27T15:56:08Z</cp:lastPrinted>
  <dcterms:created xsi:type="dcterms:W3CDTF">2014-05-08T22:31:29Z</dcterms:created>
  <dcterms:modified xsi:type="dcterms:W3CDTF">2021-10-01T11:24:16Z</dcterms:modified>
</cp:coreProperties>
</file>